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258" r:id="rId4"/>
    <p:sldId id="261" r:id="rId5"/>
    <p:sldId id="262" r:id="rId6"/>
    <p:sldId id="263" r:id="rId7"/>
    <p:sldId id="259" r:id="rId8"/>
    <p:sldId id="264" r:id="rId9"/>
    <p:sldId id="265" r:id="rId10"/>
    <p:sldId id="308" r:id="rId11"/>
    <p:sldId id="266" r:id="rId12"/>
    <p:sldId id="277" r:id="rId13"/>
    <p:sldId id="278" r:id="rId14"/>
    <p:sldId id="309" r:id="rId15"/>
    <p:sldId id="310" r:id="rId16"/>
    <p:sldId id="279" r:id="rId17"/>
    <p:sldId id="328" r:id="rId18"/>
    <p:sldId id="280" r:id="rId19"/>
    <p:sldId id="281" r:id="rId20"/>
    <p:sldId id="311" r:id="rId21"/>
    <p:sldId id="312" r:id="rId22"/>
    <p:sldId id="313" r:id="rId23"/>
    <p:sldId id="314" r:id="rId24"/>
    <p:sldId id="315" r:id="rId25"/>
    <p:sldId id="268" r:id="rId26"/>
    <p:sldId id="316" r:id="rId27"/>
    <p:sldId id="317" r:id="rId28"/>
    <p:sldId id="269" r:id="rId29"/>
    <p:sldId id="270" r:id="rId30"/>
    <p:sldId id="271" r:id="rId31"/>
    <p:sldId id="272" r:id="rId32"/>
    <p:sldId id="273" r:id="rId33"/>
    <p:sldId id="274" r:id="rId34"/>
    <p:sldId id="318" r:id="rId35"/>
    <p:sldId id="319" r:id="rId36"/>
    <p:sldId id="276" r:id="rId37"/>
    <p:sldId id="282" r:id="rId38"/>
    <p:sldId id="283" r:id="rId39"/>
    <p:sldId id="284" r:id="rId40"/>
    <p:sldId id="321" r:id="rId41"/>
    <p:sldId id="285" r:id="rId42"/>
    <p:sldId id="322" r:id="rId43"/>
    <p:sldId id="288" r:id="rId44"/>
    <p:sldId id="289" r:id="rId45"/>
    <p:sldId id="290" r:id="rId46"/>
    <p:sldId id="291" r:id="rId47"/>
    <p:sldId id="292" r:id="rId48"/>
    <p:sldId id="293" r:id="rId49"/>
    <p:sldId id="323" r:id="rId50"/>
    <p:sldId id="324" r:id="rId51"/>
    <p:sldId id="326" r:id="rId52"/>
    <p:sldId id="294" r:id="rId53"/>
    <p:sldId id="327" r:id="rId54"/>
    <p:sldId id="325" r:id="rId55"/>
    <p:sldId id="295" r:id="rId56"/>
    <p:sldId id="296" r:id="rId57"/>
    <p:sldId id="301" r:id="rId58"/>
    <p:sldId id="303" r:id="rId59"/>
    <p:sldId id="331" r:id="rId60"/>
    <p:sldId id="329" r:id="rId61"/>
    <p:sldId id="260" r:id="rId6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3662" autoAdjust="0"/>
  </p:normalViewPr>
  <p:slideViewPr>
    <p:cSldViewPr snapToGrid="0">
      <p:cViewPr varScale="1">
        <p:scale>
          <a:sx n="43" d="100"/>
          <a:sy n="43" d="100"/>
        </p:scale>
        <p:origin x="2222" y="48"/>
      </p:cViewPr>
      <p:guideLst/>
    </p:cSldViewPr>
  </p:slideViewPr>
  <p:outlineViewPr>
    <p:cViewPr>
      <p:scale>
        <a:sx n="33" d="100"/>
        <a:sy n="33" d="100"/>
      </p:scale>
      <p:origin x="0" y="-24898"/>
    </p:cViewPr>
  </p:outlineViewPr>
  <p:notesTextViewPr>
    <p:cViewPr>
      <p:scale>
        <a:sx n="1" d="1"/>
        <a:sy n="1" d="1"/>
      </p:scale>
      <p:origin x="0" y="0"/>
    </p:cViewPr>
  </p:notesTextViewPr>
  <p:sorterViewPr>
    <p:cViewPr>
      <p:scale>
        <a:sx n="100" d="100"/>
        <a:sy n="100" d="100"/>
      </p:scale>
      <p:origin x="0" y="-78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66362017247844"/>
          <c:y val="0.18554703260538322"/>
          <c:w val="0.59214918447694043"/>
          <c:h val="0.7468828634117346"/>
        </c:manualLayout>
      </c:layout>
      <c:pieChart>
        <c:varyColors val="1"/>
        <c:ser>
          <c:idx val="0"/>
          <c:order val="0"/>
          <c:tx>
            <c:strRef>
              <c:f>Sayfa1!$B$1</c:f>
              <c:strCache>
                <c:ptCount val="1"/>
                <c:pt idx="0">
                  <c:v>Satışlar</c:v>
                </c:pt>
              </c:strCache>
            </c:strRef>
          </c:tx>
          <c:dPt>
            <c:idx val="0"/>
            <c:bubble3D val="0"/>
            <c:explosion val="3"/>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8E9-4166-A3DE-2387894120F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8E9-4166-A3DE-2387894120FD}"/>
              </c:ext>
            </c:extLst>
          </c:dPt>
          <c:dPt>
            <c:idx val="2"/>
            <c:bubble3D val="0"/>
            <c:explosion val="5"/>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28E9-4166-A3DE-2387894120F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28E9-4166-A3DE-2387894120F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28E9-4166-A3DE-2387894120F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Sayfa1!$A$2:$A$6</c:f>
              <c:strCache>
                <c:ptCount val="5"/>
                <c:pt idx="0">
                  <c:v>kadın</c:v>
                </c:pt>
                <c:pt idx="1">
                  <c:v>erkek</c:v>
                </c:pt>
                <c:pt idx="2">
                  <c:v>kadın+ erkek</c:v>
                </c:pt>
                <c:pt idx="3">
                  <c:v>açıklanamayan</c:v>
                </c:pt>
                <c:pt idx="4">
                  <c:v>hamile kalanlar</c:v>
                </c:pt>
              </c:strCache>
            </c:strRef>
          </c:cat>
          <c:val>
            <c:numRef>
              <c:f>Sayfa1!$B$2:$B$6</c:f>
              <c:numCache>
                <c:formatCode>General</c:formatCode>
                <c:ptCount val="5"/>
                <c:pt idx="0">
                  <c:v>37</c:v>
                </c:pt>
                <c:pt idx="1">
                  <c:v>8</c:v>
                </c:pt>
                <c:pt idx="2">
                  <c:v>35</c:v>
                </c:pt>
                <c:pt idx="3">
                  <c:v>5</c:v>
                </c:pt>
                <c:pt idx="4">
                  <c:v>15</c:v>
                </c:pt>
              </c:numCache>
            </c:numRef>
          </c:val>
          <c:extLst>
            <c:ext xmlns:c16="http://schemas.microsoft.com/office/drawing/2014/chart" uri="{C3380CC4-5D6E-409C-BE32-E72D297353CC}">
              <c16:uniqueId val="{00000000-0393-4971-A596-9F8AD7A293C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B63B26-BE4E-4850-A622-B02989AFB0DB}"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EF37763-D85C-4266-A99A-51FDE632F369}">
      <dgm:prSet/>
      <dgm:spPr/>
      <dgm:t>
        <a:bodyPr/>
        <a:lstStyle/>
        <a:p>
          <a:r>
            <a:rPr lang="tr-TR"/>
            <a:t>İnfertilite tanımı</a:t>
          </a:r>
          <a:endParaRPr lang="en-US"/>
        </a:p>
      </dgm:t>
    </dgm:pt>
    <dgm:pt modelId="{60F8EBBF-6B13-44ED-9E48-34109D92C585}" type="parTrans" cxnId="{9E1D603F-ED5D-4466-AB08-074CFC6454AA}">
      <dgm:prSet/>
      <dgm:spPr/>
      <dgm:t>
        <a:bodyPr/>
        <a:lstStyle/>
        <a:p>
          <a:endParaRPr lang="en-US"/>
        </a:p>
      </dgm:t>
    </dgm:pt>
    <dgm:pt modelId="{18278F9F-9D83-46D1-B070-84F96C4E63E7}" type="sibTrans" cxnId="{9E1D603F-ED5D-4466-AB08-074CFC6454AA}">
      <dgm:prSet/>
      <dgm:spPr/>
      <dgm:t>
        <a:bodyPr/>
        <a:lstStyle/>
        <a:p>
          <a:endParaRPr lang="en-US"/>
        </a:p>
      </dgm:t>
    </dgm:pt>
    <dgm:pt modelId="{9232AE75-02C1-4735-AF78-7CA39FF444F0}">
      <dgm:prSet/>
      <dgm:spPr/>
      <dgm:t>
        <a:bodyPr/>
        <a:lstStyle/>
        <a:p>
          <a:r>
            <a:rPr lang="tr-TR"/>
            <a:t>İnfetilite epidemiyolojisi</a:t>
          </a:r>
          <a:endParaRPr lang="en-US"/>
        </a:p>
      </dgm:t>
    </dgm:pt>
    <dgm:pt modelId="{E9ABDFE1-DA21-41C4-9A55-6B804E13B856}" type="parTrans" cxnId="{0125834B-0F3D-4424-AC33-D09A744AA049}">
      <dgm:prSet/>
      <dgm:spPr/>
      <dgm:t>
        <a:bodyPr/>
        <a:lstStyle/>
        <a:p>
          <a:endParaRPr lang="en-US"/>
        </a:p>
      </dgm:t>
    </dgm:pt>
    <dgm:pt modelId="{39A8AF1A-CEDB-415A-9ABD-436B55641A1E}" type="sibTrans" cxnId="{0125834B-0F3D-4424-AC33-D09A744AA049}">
      <dgm:prSet/>
      <dgm:spPr/>
      <dgm:t>
        <a:bodyPr/>
        <a:lstStyle/>
        <a:p>
          <a:endParaRPr lang="en-US"/>
        </a:p>
      </dgm:t>
    </dgm:pt>
    <dgm:pt modelId="{F94B8898-5A0E-41FE-8D82-D0AF2006C446}">
      <dgm:prSet/>
      <dgm:spPr/>
      <dgm:t>
        <a:bodyPr/>
        <a:lstStyle/>
        <a:p>
          <a:r>
            <a:rPr lang="tr-TR" i="0"/>
            <a:t>İnfertilite değerlendirmesinin endikasyonları ve zamanlaması </a:t>
          </a:r>
          <a:endParaRPr lang="en-US"/>
        </a:p>
      </dgm:t>
    </dgm:pt>
    <dgm:pt modelId="{79C199E9-2F57-4324-821E-57310993059A}" type="parTrans" cxnId="{09737C60-9D92-457E-BCB4-65F4B6488946}">
      <dgm:prSet/>
      <dgm:spPr/>
      <dgm:t>
        <a:bodyPr/>
        <a:lstStyle/>
        <a:p>
          <a:endParaRPr lang="en-US"/>
        </a:p>
      </dgm:t>
    </dgm:pt>
    <dgm:pt modelId="{64FB6B09-9F2B-4D85-9C06-F99BFE5C91A3}" type="sibTrans" cxnId="{09737C60-9D92-457E-BCB4-65F4B6488946}">
      <dgm:prSet/>
      <dgm:spPr/>
      <dgm:t>
        <a:bodyPr/>
        <a:lstStyle/>
        <a:p>
          <a:endParaRPr lang="en-US"/>
        </a:p>
      </dgm:t>
    </dgm:pt>
    <dgm:pt modelId="{80CA9674-36E0-40C4-8600-1489B33BC0C6}">
      <dgm:prSet/>
      <dgm:spPr/>
      <dgm:t>
        <a:bodyPr/>
        <a:lstStyle/>
        <a:p>
          <a:r>
            <a:rPr lang="tr-TR"/>
            <a:t>Kadın infertilitesine yaklaşım</a:t>
          </a:r>
          <a:endParaRPr lang="en-US"/>
        </a:p>
      </dgm:t>
    </dgm:pt>
    <dgm:pt modelId="{F66792F0-9D76-4B49-AB6C-12F69C910EC5}" type="parTrans" cxnId="{DC113569-F606-4E2B-B459-5767DB9741D8}">
      <dgm:prSet/>
      <dgm:spPr/>
      <dgm:t>
        <a:bodyPr/>
        <a:lstStyle/>
        <a:p>
          <a:endParaRPr lang="en-US"/>
        </a:p>
      </dgm:t>
    </dgm:pt>
    <dgm:pt modelId="{6105E5F4-14B6-4E68-A209-B19D51D6032D}" type="sibTrans" cxnId="{DC113569-F606-4E2B-B459-5767DB9741D8}">
      <dgm:prSet/>
      <dgm:spPr/>
      <dgm:t>
        <a:bodyPr/>
        <a:lstStyle/>
        <a:p>
          <a:endParaRPr lang="en-US"/>
        </a:p>
      </dgm:t>
    </dgm:pt>
    <dgm:pt modelId="{BB95E56C-20EE-4EFA-B151-DD5369F489D0}">
      <dgm:prSet/>
      <dgm:spPr/>
      <dgm:t>
        <a:bodyPr/>
        <a:lstStyle/>
        <a:p>
          <a:r>
            <a:rPr lang="tr-TR"/>
            <a:t>Erkek infertilitesine yaklaşım</a:t>
          </a:r>
          <a:endParaRPr lang="en-US"/>
        </a:p>
      </dgm:t>
    </dgm:pt>
    <dgm:pt modelId="{FAEEB2B7-70D7-432C-AFA2-004E24753375}" type="parTrans" cxnId="{A8DD763F-8A2D-479B-A376-2CEB469F3679}">
      <dgm:prSet/>
      <dgm:spPr/>
      <dgm:t>
        <a:bodyPr/>
        <a:lstStyle/>
        <a:p>
          <a:endParaRPr lang="en-US"/>
        </a:p>
      </dgm:t>
    </dgm:pt>
    <dgm:pt modelId="{E68234DD-2F0C-44ED-82F0-ABB403F479FD}" type="sibTrans" cxnId="{A8DD763F-8A2D-479B-A376-2CEB469F3679}">
      <dgm:prSet/>
      <dgm:spPr/>
      <dgm:t>
        <a:bodyPr/>
        <a:lstStyle/>
        <a:p>
          <a:endParaRPr lang="en-US"/>
        </a:p>
      </dgm:t>
    </dgm:pt>
    <dgm:pt modelId="{CF0F77B8-C9D0-4676-A1B1-C11AABF78132}">
      <dgm:prSet/>
      <dgm:spPr/>
      <dgm:t>
        <a:bodyPr/>
        <a:lstStyle/>
        <a:p>
          <a:r>
            <a:rPr lang="tr-TR"/>
            <a:t>İnfertilite tedavisi</a:t>
          </a:r>
          <a:endParaRPr lang="en-US"/>
        </a:p>
      </dgm:t>
    </dgm:pt>
    <dgm:pt modelId="{F2A2DF94-943C-41B2-99B1-FEFFEED70894}" type="parTrans" cxnId="{0AA55378-949A-4CC9-BB27-AA5B21ED172F}">
      <dgm:prSet/>
      <dgm:spPr/>
      <dgm:t>
        <a:bodyPr/>
        <a:lstStyle/>
        <a:p>
          <a:endParaRPr lang="en-US"/>
        </a:p>
      </dgm:t>
    </dgm:pt>
    <dgm:pt modelId="{F710F5D8-30A1-44CC-AAC2-0452D32D76C2}" type="sibTrans" cxnId="{0AA55378-949A-4CC9-BB27-AA5B21ED172F}">
      <dgm:prSet/>
      <dgm:spPr/>
      <dgm:t>
        <a:bodyPr/>
        <a:lstStyle/>
        <a:p>
          <a:endParaRPr lang="en-US"/>
        </a:p>
      </dgm:t>
    </dgm:pt>
    <dgm:pt modelId="{8262C73D-1024-4725-B688-112C00608B82}" type="pres">
      <dgm:prSet presAssocID="{24B63B26-BE4E-4850-A622-B02989AFB0DB}" presName="diagram" presStyleCnt="0">
        <dgm:presLayoutVars>
          <dgm:dir/>
          <dgm:resizeHandles val="exact"/>
        </dgm:presLayoutVars>
      </dgm:prSet>
      <dgm:spPr/>
    </dgm:pt>
    <dgm:pt modelId="{17124E12-94D7-4882-A1C1-DAC01C1581A6}" type="pres">
      <dgm:prSet presAssocID="{2EF37763-D85C-4266-A99A-51FDE632F369}" presName="node" presStyleLbl="node1" presStyleIdx="0" presStyleCnt="6">
        <dgm:presLayoutVars>
          <dgm:bulletEnabled val="1"/>
        </dgm:presLayoutVars>
      </dgm:prSet>
      <dgm:spPr/>
    </dgm:pt>
    <dgm:pt modelId="{C16AA516-AD83-4960-92AB-1A75F7B2F127}" type="pres">
      <dgm:prSet presAssocID="{18278F9F-9D83-46D1-B070-84F96C4E63E7}" presName="sibTrans" presStyleCnt="0"/>
      <dgm:spPr/>
    </dgm:pt>
    <dgm:pt modelId="{EF8A4128-16A0-4722-BA6C-43CFD55D9FA8}" type="pres">
      <dgm:prSet presAssocID="{9232AE75-02C1-4735-AF78-7CA39FF444F0}" presName="node" presStyleLbl="node1" presStyleIdx="1" presStyleCnt="6">
        <dgm:presLayoutVars>
          <dgm:bulletEnabled val="1"/>
        </dgm:presLayoutVars>
      </dgm:prSet>
      <dgm:spPr/>
    </dgm:pt>
    <dgm:pt modelId="{F3FF4AE7-8DCC-479D-B42C-0909D1A37954}" type="pres">
      <dgm:prSet presAssocID="{39A8AF1A-CEDB-415A-9ABD-436B55641A1E}" presName="sibTrans" presStyleCnt="0"/>
      <dgm:spPr/>
    </dgm:pt>
    <dgm:pt modelId="{25BAA231-5EE7-4873-B37E-2A674906A995}" type="pres">
      <dgm:prSet presAssocID="{F94B8898-5A0E-41FE-8D82-D0AF2006C446}" presName="node" presStyleLbl="node1" presStyleIdx="2" presStyleCnt="6">
        <dgm:presLayoutVars>
          <dgm:bulletEnabled val="1"/>
        </dgm:presLayoutVars>
      </dgm:prSet>
      <dgm:spPr/>
    </dgm:pt>
    <dgm:pt modelId="{3F6D2DA0-018D-4E72-88FD-5FFBB4135BA4}" type="pres">
      <dgm:prSet presAssocID="{64FB6B09-9F2B-4D85-9C06-F99BFE5C91A3}" presName="sibTrans" presStyleCnt="0"/>
      <dgm:spPr/>
    </dgm:pt>
    <dgm:pt modelId="{84F5066D-B71A-48CE-8BDF-7264863D85C6}" type="pres">
      <dgm:prSet presAssocID="{80CA9674-36E0-40C4-8600-1489B33BC0C6}" presName="node" presStyleLbl="node1" presStyleIdx="3" presStyleCnt="6">
        <dgm:presLayoutVars>
          <dgm:bulletEnabled val="1"/>
        </dgm:presLayoutVars>
      </dgm:prSet>
      <dgm:spPr/>
    </dgm:pt>
    <dgm:pt modelId="{81C22CB9-ED6A-421D-AFDB-AEE9DFA35DA3}" type="pres">
      <dgm:prSet presAssocID="{6105E5F4-14B6-4E68-A209-B19D51D6032D}" presName="sibTrans" presStyleCnt="0"/>
      <dgm:spPr/>
    </dgm:pt>
    <dgm:pt modelId="{718868D4-EB0F-453B-A4C1-10CBA4AD8B42}" type="pres">
      <dgm:prSet presAssocID="{BB95E56C-20EE-4EFA-B151-DD5369F489D0}" presName="node" presStyleLbl="node1" presStyleIdx="4" presStyleCnt="6">
        <dgm:presLayoutVars>
          <dgm:bulletEnabled val="1"/>
        </dgm:presLayoutVars>
      </dgm:prSet>
      <dgm:spPr/>
    </dgm:pt>
    <dgm:pt modelId="{FC3D7B98-A006-4548-9C96-279F3865953C}" type="pres">
      <dgm:prSet presAssocID="{E68234DD-2F0C-44ED-82F0-ABB403F479FD}" presName="sibTrans" presStyleCnt="0"/>
      <dgm:spPr/>
    </dgm:pt>
    <dgm:pt modelId="{465A0931-2264-4048-BD48-9F1938C3AC7C}" type="pres">
      <dgm:prSet presAssocID="{CF0F77B8-C9D0-4676-A1B1-C11AABF78132}" presName="node" presStyleLbl="node1" presStyleIdx="5" presStyleCnt="6">
        <dgm:presLayoutVars>
          <dgm:bulletEnabled val="1"/>
        </dgm:presLayoutVars>
      </dgm:prSet>
      <dgm:spPr/>
    </dgm:pt>
  </dgm:ptLst>
  <dgm:cxnLst>
    <dgm:cxn modelId="{63F87510-8867-4750-BD64-A482206E4748}" type="presOf" srcId="{2EF37763-D85C-4266-A99A-51FDE632F369}" destId="{17124E12-94D7-4882-A1C1-DAC01C1581A6}" srcOrd="0" destOrd="0" presId="urn:microsoft.com/office/officeart/2005/8/layout/default"/>
    <dgm:cxn modelId="{D577BB1E-C9C0-4088-8B2B-63A470F4BEDA}" type="presOf" srcId="{24B63B26-BE4E-4850-A622-B02989AFB0DB}" destId="{8262C73D-1024-4725-B688-112C00608B82}" srcOrd="0" destOrd="0" presId="urn:microsoft.com/office/officeart/2005/8/layout/default"/>
    <dgm:cxn modelId="{9E1D603F-ED5D-4466-AB08-074CFC6454AA}" srcId="{24B63B26-BE4E-4850-A622-B02989AFB0DB}" destId="{2EF37763-D85C-4266-A99A-51FDE632F369}" srcOrd="0" destOrd="0" parTransId="{60F8EBBF-6B13-44ED-9E48-34109D92C585}" sibTransId="{18278F9F-9D83-46D1-B070-84F96C4E63E7}"/>
    <dgm:cxn modelId="{A8DD763F-8A2D-479B-A376-2CEB469F3679}" srcId="{24B63B26-BE4E-4850-A622-B02989AFB0DB}" destId="{BB95E56C-20EE-4EFA-B151-DD5369F489D0}" srcOrd="4" destOrd="0" parTransId="{FAEEB2B7-70D7-432C-AFA2-004E24753375}" sibTransId="{E68234DD-2F0C-44ED-82F0-ABB403F479FD}"/>
    <dgm:cxn modelId="{09737C60-9D92-457E-BCB4-65F4B6488946}" srcId="{24B63B26-BE4E-4850-A622-B02989AFB0DB}" destId="{F94B8898-5A0E-41FE-8D82-D0AF2006C446}" srcOrd="2" destOrd="0" parTransId="{79C199E9-2F57-4324-821E-57310993059A}" sibTransId="{64FB6B09-9F2B-4D85-9C06-F99BFE5C91A3}"/>
    <dgm:cxn modelId="{6C4CB845-E000-4D8F-B61C-5E1ADBE1E80D}" type="presOf" srcId="{80CA9674-36E0-40C4-8600-1489B33BC0C6}" destId="{84F5066D-B71A-48CE-8BDF-7264863D85C6}" srcOrd="0" destOrd="0" presId="urn:microsoft.com/office/officeart/2005/8/layout/default"/>
    <dgm:cxn modelId="{DC113569-F606-4E2B-B459-5767DB9741D8}" srcId="{24B63B26-BE4E-4850-A622-B02989AFB0DB}" destId="{80CA9674-36E0-40C4-8600-1489B33BC0C6}" srcOrd="3" destOrd="0" parTransId="{F66792F0-9D76-4B49-AB6C-12F69C910EC5}" sibTransId="{6105E5F4-14B6-4E68-A209-B19D51D6032D}"/>
    <dgm:cxn modelId="{F2A24C49-137E-4307-8049-971026B5B508}" type="presOf" srcId="{BB95E56C-20EE-4EFA-B151-DD5369F489D0}" destId="{718868D4-EB0F-453B-A4C1-10CBA4AD8B42}" srcOrd="0" destOrd="0" presId="urn:microsoft.com/office/officeart/2005/8/layout/default"/>
    <dgm:cxn modelId="{0125834B-0F3D-4424-AC33-D09A744AA049}" srcId="{24B63B26-BE4E-4850-A622-B02989AFB0DB}" destId="{9232AE75-02C1-4735-AF78-7CA39FF444F0}" srcOrd="1" destOrd="0" parTransId="{E9ABDFE1-DA21-41C4-9A55-6B804E13B856}" sibTransId="{39A8AF1A-CEDB-415A-9ABD-436B55641A1E}"/>
    <dgm:cxn modelId="{0AA55378-949A-4CC9-BB27-AA5B21ED172F}" srcId="{24B63B26-BE4E-4850-A622-B02989AFB0DB}" destId="{CF0F77B8-C9D0-4676-A1B1-C11AABF78132}" srcOrd="5" destOrd="0" parTransId="{F2A2DF94-943C-41B2-99B1-FEFFEED70894}" sibTransId="{F710F5D8-30A1-44CC-AAC2-0452D32D76C2}"/>
    <dgm:cxn modelId="{DEEF938E-7C36-4BE1-B744-8D50BA069B25}" type="presOf" srcId="{F94B8898-5A0E-41FE-8D82-D0AF2006C446}" destId="{25BAA231-5EE7-4873-B37E-2A674906A995}" srcOrd="0" destOrd="0" presId="urn:microsoft.com/office/officeart/2005/8/layout/default"/>
    <dgm:cxn modelId="{0E7F62E6-0A1C-4810-9A27-083EF85039DB}" type="presOf" srcId="{9232AE75-02C1-4735-AF78-7CA39FF444F0}" destId="{EF8A4128-16A0-4722-BA6C-43CFD55D9FA8}" srcOrd="0" destOrd="0" presId="urn:microsoft.com/office/officeart/2005/8/layout/default"/>
    <dgm:cxn modelId="{673081ED-FAB3-46C7-8652-FE94772EC3CC}" type="presOf" srcId="{CF0F77B8-C9D0-4676-A1B1-C11AABF78132}" destId="{465A0931-2264-4048-BD48-9F1938C3AC7C}" srcOrd="0" destOrd="0" presId="urn:microsoft.com/office/officeart/2005/8/layout/default"/>
    <dgm:cxn modelId="{741F38FA-856E-4FF8-9B92-6CD8192C79F3}" type="presParOf" srcId="{8262C73D-1024-4725-B688-112C00608B82}" destId="{17124E12-94D7-4882-A1C1-DAC01C1581A6}" srcOrd="0" destOrd="0" presId="urn:microsoft.com/office/officeart/2005/8/layout/default"/>
    <dgm:cxn modelId="{10CF73C1-0284-4307-9C35-B41D5F3C6E86}" type="presParOf" srcId="{8262C73D-1024-4725-B688-112C00608B82}" destId="{C16AA516-AD83-4960-92AB-1A75F7B2F127}" srcOrd="1" destOrd="0" presId="urn:microsoft.com/office/officeart/2005/8/layout/default"/>
    <dgm:cxn modelId="{545E86F7-28B1-4297-9D98-A8BC446B5D40}" type="presParOf" srcId="{8262C73D-1024-4725-B688-112C00608B82}" destId="{EF8A4128-16A0-4722-BA6C-43CFD55D9FA8}" srcOrd="2" destOrd="0" presId="urn:microsoft.com/office/officeart/2005/8/layout/default"/>
    <dgm:cxn modelId="{1F5A58EF-2E67-4E2C-B18E-E2D22A1AAD2F}" type="presParOf" srcId="{8262C73D-1024-4725-B688-112C00608B82}" destId="{F3FF4AE7-8DCC-479D-B42C-0909D1A37954}" srcOrd="3" destOrd="0" presId="urn:microsoft.com/office/officeart/2005/8/layout/default"/>
    <dgm:cxn modelId="{43754D3F-BC82-4FEB-B480-A69E2498FF13}" type="presParOf" srcId="{8262C73D-1024-4725-B688-112C00608B82}" destId="{25BAA231-5EE7-4873-B37E-2A674906A995}" srcOrd="4" destOrd="0" presId="urn:microsoft.com/office/officeart/2005/8/layout/default"/>
    <dgm:cxn modelId="{1D65EEC6-5C86-4791-9F50-37CE69C6801E}" type="presParOf" srcId="{8262C73D-1024-4725-B688-112C00608B82}" destId="{3F6D2DA0-018D-4E72-88FD-5FFBB4135BA4}" srcOrd="5" destOrd="0" presId="urn:microsoft.com/office/officeart/2005/8/layout/default"/>
    <dgm:cxn modelId="{B8101E5D-0F89-48DA-A4E0-822AA38B035C}" type="presParOf" srcId="{8262C73D-1024-4725-B688-112C00608B82}" destId="{84F5066D-B71A-48CE-8BDF-7264863D85C6}" srcOrd="6" destOrd="0" presId="urn:microsoft.com/office/officeart/2005/8/layout/default"/>
    <dgm:cxn modelId="{AD3B2A32-E0B8-46A7-85B3-1716260C4EF6}" type="presParOf" srcId="{8262C73D-1024-4725-B688-112C00608B82}" destId="{81C22CB9-ED6A-421D-AFDB-AEE9DFA35DA3}" srcOrd="7" destOrd="0" presId="urn:microsoft.com/office/officeart/2005/8/layout/default"/>
    <dgm:cxn modelId="{36B8B6B3-7F4A-4022-8D0F-9315E0D4FDB0}" type="presParOf" srcId="{8262C73D-1024-4725-B688-112C00608B82}" destId="{718868D4-EB0F-453B-A4C1-10CBA4AD8B42}" srcOrd="8" destOrd="0" presId="urn:microsoft.com/office/officeart/2005/8/layout/default"/>
    <dgm:cxn modelId="{27214D67-C5F2-45A1-9DDA-30E4E255BA53}" type="presParOf" srcId="{8262C73D-1024-4725-B688-112C00608B82}" destId="{FC3D7B98-A006-4548-9C96-279F3865953C}" srcOrd="9" destOrd="0" presId="urn:microsoft.com/office/officeart/2005/8/layout/default"/>
    <dgm:cxn modelId="{F741DAE4-0B3E-44AF-8091-822194D27969}" type="presParOf" srcId="{8262C73D-1024-4725-B688-112C00608B82}" destId="{465A0931-2264-4048-BD48-9F1938C3AC7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265F82-3FBE-4385-B1A7-21063D4C1AD4}"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9CF8DF7D-1AC7-4084-93AD-E41B0F3A17C8}">
      <dgm:prSet custT="1"/>
      <dgm:spPr/>
      <dgm:t>
        <a:bodyPr/>
        <a:lstStyle/>
        <a:p>
          <a:r>
            <a:rPr lang="tr-TR" sz="3600" b="0" i="0" dirty="0" err="1"/>
            <a:t>Fekundite</a:t>
          </a:r>
          <a:endParaRPr lang="en-US" sz="3600" dirty="0"/>
        </a:p>
      </dgm:t>
    </dgm:pt>
    <dgm:pt modelId="{5F23B8FC-B06E-431C-88C8-E919086190B3}" type="parTrans" cxnId="{18FC58C6-60DB-4973-B29B-6A4DE7E3254A}">
      <dgm:prSet/>
      <dgm:spPr/>
      <dgm:t>
        <a:bodyPr/>
        <a:lstStyle/>
        <a:p>
          <a:endParaRPr lang="en-US"/>
        </a:p>
      </dgm:t>
    </dgm:pt>
    <dgm:pt modelId="{A71A01DE-EE58-4575-86FD-A0792A5A70DD}" type="sibTrans" cxnId="{18FC58C6-60DB-4973-B29B-6A4DE7E3254A}">
      <dgm:prSet/>
      <dgm:spPr/>
      <dgm:t>
        <a:bodyPr/>
        <a:lstStyle/>
        <a:p>
          <a:endParaRPr lang="en-US"/>
        </a:p>
      </dgm:t>
    </dgm:pt>
    <dgm:pt modelId="{6D42805F-22CD-48F6-9B28-89A057D378A4}">
      <dgm:prSet custT="1"/>
      <dgm:spPr/>
      <dgm:t>
        <a:bodyPr/>
        <a:lstStyle/>
        <a:p>
          <a:r>
            <a:rPr lang="tr-TR" sz="3600" dirty="0" err="1"/>
            <a:t>Fekundabilite</a:t>
          </a:r>
          <a:endParaRPr lang="en-US" sz="3600" dirty="0"/>
        </a:p>
      </dgm:t>
    </dgm:pt>
    <dgm:pt modelId="{BB33F621-17A1-4E7D-BFB6-580FD509E92C}" type="parTrans" cxnId="{E015F165-CEF7-42FF-9CE8-1118216B192A}">
      <dgm:prSet/>
      <dgm:spPr/>
      <dgm:t>
        <a:bodyPr/>
        <a:lstStyle/>
        <a:p>
          <a:endParaRPr lang="en-US"/>
        </a:p>
      </dgm:t>
    </dgm:pt>
    <dgm:pt modelId="{56A4BE6B-2B0B-4D54-AF41-6CC7F1249ED1}" type="sibTrans" cxnId="{E015F165-CEF7-42FF-9CE8-1118216B192A}">
      <dgm:prSet/>
      <dgm:spPr/>
      <dgm:t>
        <a:bodyPr/>
        <a:lstStyle/>
        <a:p>
          <a:endParaRPr lang="en-US"/>
        </a:p>
      </dgm:t>
    </dgm:pt>
    <dgm:pt modelId="{EC128DE1-1B67-4431-8D05-D17D7552F767}">
      <dgm:prSet custT="1"/>
      <dgm:spPr/>
      <dgm:t>
        <a:bodyPr/>
        <a:lstStyle/>
        <a:p>
          <a:r>
            <a:rPr lang="tr-TR" sz="3600" dirty="0" err="1"/>
            <a:t>Fertilite</a:t>
          </a:r>
          <a:r>
            <a:rPr lang="tr-TR" sz="6500" b="0" i="0" dirty="0"/>
            <a:t> </a:t>
          </a:r>
          <a:endParaRPr lang="en-US" sz="6500" dirty="0"/>
        </a:p>
      </dgm:t>
    </dgm:pt>
    <dgm:pt modelId="{08EA8946-C286-4B6D-B7BA-6B5ACDF9AE7E}" type="parTrans" cxnId="{6DCEC7E3-47F5-4F36-AA49-436262674FDE}">
      <dgm:prSet/>
      <dgm:spPr/>
      <dgm:t>
        <a:bodyPr/>
        <a:lstStyle/>
        <a:p>
          <a:endParaRPr lang="en-US"/>
        </a:p>
      </dgm:t>
    </dgm:pt>
    <dgm:pt modelId="{60C7ED06-B5A4-4E2C-9B60-830BB9980076}" type="sibTrans" cxnId="{6DCEC7E3-47F5-4F36-AA49-436262674FDE}">
      <dgm:prSet/>
      <dgm:spPr/>
      <dgm:t>
        <a:bodyPr/>
        <a:lstStyle/>
        <a:p>
          <a:endParaRPr lang="en-US"/>
        </a:p>
      </dgm:t>
    </dgm:pt>
    <dgm:pt modelId="{A42D82AD-BF05-4492-8C99-10E9AE91F600}" type="pres">
      <dgm:prSet presAssocID="{28265F82-3FBE-4385-B1A7-21063D4C1AD4}" presName="vert0" presStyleCnt="0">
        <dgm:presLayoutVars>
          <dgm:dir/>
          <dgm:animOne val="branch"/>
          <dgm:animLvl val="lvl"/>
        </dgm:presLayoutVars>
      </dgm:prSet>
      <dgm:spPr/>
    </dgm:pt>
    <dgm:pt modelId="{DF3AAE5C-06DC-4C57-AD8C-E55C373DE652}" type="pres">
      <dgm:prSet presAssocID="{9CF8DF7D-1AC7-4084-93AD-E41B0F3A17C8}" presName="thickLine" presStyleLbl="alignNode1" presStyleIdx="0" presStyleCnt="3"/>
      <dgm:spPr/>
    </dgm:pt>
    <dgm:pt modelId="{C38660AC-E5C4-4CB3-B5BC-354215AA099A}" type="pres">
      <dgm:prSet presAssocID="{9CF8DF7D-1AC7-4084-93AD-E41B0F3A17C8}" presName="horz1" presStyleCnt="0"/>
      <dgm:spPr/>
    </dgm:pt>
    <dgm:pt modelId="{14EE330D-4A09-4E40-AA2B-17C510E82612}" type="pres">
      <dgm:prSet presAssocID="{9CF8DF7D-1AC7-4084-93AD-E41B0F3A17C8}" presName="tx1" presStyleLbl="revTx" presStyleIdx="0" presStyleCnt="3"/>
      <dgm:spPr/>
    </dgm:pt>
    <dgm:pt modelId="{FA1DC989-0168-478E-B78F-9C068650A473}" type="pres">
      <dgm:prSet presAssocID="{9CF8DF7D-1AC7-4084-93AD-E41B0F3A17C8}" presName="vert1" presStyleCnt="0"/>
      <dgm:spPr/>
    </dgm:pt>
    <dgm:pt modelId="{3F75C817-7B15-4225-ACE6-9397624F9753}" type="pres">
      <dgm:prSet presAssocID="{6D42805F-22CD-48F6-9B28-89A057D378A4}" presName="thickLine" presStyleLbl="alignNode1" presStyleIdx="1" presStyleCnt="3"/>
      <dgm:spPr/>
    </dgm:pt>
    <dgm:pt modelId="{2DB7216D-19AB-40E1-A7D9-584948CEF654}" type="pres">
      <dgm:prSet presAssocID="{6D42805F-22CD-48F6-9B28-89A057D378A4}" presName="horz1" presStyleCnt="0"/>
      <dgm:spPr/>
    </dgm:pt>
    <dgm:pt modelId="{EE532AFB-2B05-46CA-B12D-1B842ABFB01C}" type="pres">
      <dgm:prSet presAssocID="{6D42805F-22CD-48F6-9B28-89A057D378A4}" presName="tx1" presStyleLbl="revTx" presStyleIdx="1" presStyleCnt="3"/>
      <dgm:spPr/>
    </dgm:pt>
    <dgm:pt modelId="{5D4F3A21-4BEB-409B-B450-9321A4AA2E8E}" type="pres">
      <dgm:prSet presAssocID="{6D42805F-22CD-48F6-9B28-89A057D378A4}" presName="vert1" presStyleCnt="0"/>
      <dgm:spPr/>
    </dgm:pt>
    <dgm:pt modelId="{06B8337D-E709-45EF-98C4-C5F2C191D8B6}" type="pres">
      <dgm:prSet presAssocID="{EC128DE1-1B67-4431-8D05-D17D7552F767}" presName="thickLine" presStyleLbl="alignNode1" presStyleIdx="2" presStyleCnt="3"/>
      <dgm:spPr/>
    </dgm:pt>
    <dgm:pt modelId="{8DFE490B-F718-4B4B-8C7F-BBCD908626E1}" type="pres">
      <dgm:prSet presAssocID="{EC128DE1-1B67-4431-8D05-D17D7552F767}" presName="horz1" presStyleCnt="0"/>
      <dgm:spPr/>
    </dgm:pt>
    <dgm:pt modelId="{47F63ED1-F839-4DEF-AE0F-05E4EDD1F146}" type="pres">
      <dgm:prSet presAssocID="{EC128DE1-1B67-4431-8D05-D17D7552F767}" presName="tx1" presStyleLbl="revTx" presStyleIdx="2" presStyleCnt="3"/>
      <dgm:spPr/>
    </dgm:pt>
    <dgm:pt modelId="{2EEFA90C-0AF8-4305-AB8A-17A687AF5622}" type="pres">
      <dgm:prSet presAssocID="{EC128DE1-1B67-4431-8D05-D17D7552F767}" presName="vert1" presStyleCnt="0"/>
      <dgm:spPr/>
    </dgm:pt>
  </dgm:ptLst>
  <dgm:cxnLst>
    <dgm:cxn modelId="{69F5121B-65C5-4496-9737-B33BB4915AAE}" type="presOf" srcId="{EC128DE1-1B67-4431-8D05-D17D7552F767}" destId="{47F63ED1-F839-4DEF-AE0F-05E4EDD1F146}" srcOrd="0" destOrd="0" presId="urn:microsoft.com/office/officeart/2008/layout/LinedList"/>
    <dgm:cxn modelId="{E4308C3D-CDCB-4E99-A54A-CCDF1825F32A}" type="presOf" srcId="{28265F82-3FBE-4385-B1A7-21063D4C1AD4}" destId="{A42D82AD-BF05-4492-8C99-10E9AE91F600}" srcOrd="0" destOrd="0" presId="urn:microsoft.com/office/officeart/2008/layout/LinedList"/>
    <dgm:cxn modelId="{E015F165-CEF7-42FF-9CE8-1118216B192A}" srcId="{28265F82-3FBE-4385-B1A7-21063D4C1AD4}" destId="{6D42805F-22CD-48F6-9B28-89A057D378A4}" srcOrd="1" destOrd="0" parTransId="{BB33F621-17A1-4E7D-BFB6-580FD509E92C}" sibTransId="{56A4BE6B-2B0B-4D54-AF41-6CC7F1249ED1}"/>
    <dgm:cxn modelId="{866C8E53-C773-4123-8F10-E2E4D4C326CA}" type="presOf" srcId="{6D42805F-22CD-48F6-9B28-89A057D378A4}" destId="{EE532AFB-2B05-46CA-B12D-1B842ABFB01C}" srcOrd="0" destOrd="0" presId="urn:microsoft.com/office/officeart/2008/layout/LinedList"/>
    <dgm:cxn modelId="{18FC58C6-60DB-4973-B29B-6A4DE7E3254A}" srcId="{28265F82-3FBE-4385-B1A7-21063D4C1AD4}" destId="{9CF8DF7D-1AC7-4084-93AD-E41B0F3A17C8}" srcOrd="0" destOrd="0" parTransId="{5F23B8FC-B06E-431C-88C8-E919086190B3}" sibTransId="{A71A01DE-EE58-4575-86FD-A0792A5A70DD}"/>
    <dgm:cxn modelId="{DB886FD1-92DB-4180-86D5-F16A9D80B626}" type="presOf" srcId="{9CF8DF7D-1AC7-4084-93AD-E41B0F3A17C8}" destId="{14EE330D-4A09-4E40-AA2B-17C510E82612}" srcOrd="0" destOrd="0" presId="urn:microsoft.com/office/officeart/2008/layout/LinedList"/>
    <dgm:cxn modelId="{6DCEC7E3-47F5-4F36-AA49-436262674FDE}" srcId="{28265F82-3FBE-4385-B1A7-21063D4C1AD4}" destId="{EC128DE1-1B67-4431-8D05-D17D7552F767}" srcOrd="2" destOrd="0" parTransId="{08EA8946-C286-4B6D-B7BA-6B5ACDF9AE7E}" sibTransId="{60C7ED06-B5A4-4E2C-9B60-830BB9980076}"/>
    <dgm:cxn modelId="{53E51AB3-8DF4-4A90-BF69-0852084A9FDB}" type="presParOf" srcId="{A42D82AD-BF05-4492-8C99-10E9AE91F600}" destId="{DF3AAE5C-06DC-4C57-AD8C-E55C373DE652}" srcOrd="0" destOrd="0" presId="urn:microsoft.com/office/officeart/2008/layout/LinedList"/>
    <dgm:cxn modelId="{A73EFDA0-419F-44CD-8CE4-1DC056D798A9}" type="presParOf" srcId="{A42D82AD-BF05-4492-8C99-10E9AE91F600}" destId="{C38660AC-E5C4-4CB3-B5BC-354215AA099A}" srcOrd="1" destOrd="0" presId="urn:microsoft.com/office/officeart/2008/layout/LinedList"/>
    <dgm:cxn modelId="{F5F3D4E8-2266-4B94-BB19-CFACE3F290F4}" type="presParOf" srcId="{C38660AC-E5C4-4CB3-B5BC-354215AA099A}" destId="{14EE330D-4A09-4E40-AA2B-17C510E82612}" srcOrd="0" destOrd="0" presId="urn:microsoft.com/office/officeart/2008/layout/LinedList"/>
    <dgm:cxn modelId="{D4347B80-C0FC-4C8A-8B52-701A7910CE53}" type="presParOf" srcId="{C38660AC-E5C4-4CB3-B5BC-354215AA099A}" destId="{FA1DC989-0168-478E-B78F-9C068650A473}" srcOrd="1" destOrd="0" presId="urn:microsoft.com/office/officeart/2008/layout/LinedList"/>
    <dgm:cxn modelId="{FF99B1F7-0F5B-412A-954D-FF78A4F0E5A8}" type="presParOf" srcId="{A42D82AD-BF05-4492-8C99-10E9AE91F600}" destId="{3F75C817-7B15-4225-ACE6-9397624F9753}" srcOrd="2" destOrd="0" presId="urn:microsoft.com/office/officeart/2008/layout/LinedList"/>
    <dgm:cxn modelId="{C6B9F178-AAC8-4616-8A66-FC4F989CC872}" type="presParOf" srcId="{A42D82AD-BF05-4492-8C99-10E9AE91F600}" destId="{2DB7216D-19AB-40E1-A7D9-584948CEF654}" srcOrd="3" destOrd="0" presId="urn:microsoft.com/office/officeart/2008/layout/LinedList"/>
    <dgm:cxn modelId="{51E3A0D7-6663-4265-B69F-BE1C700B633D}" type="presParOf" srcId="{2DB7216D-19AB-40E1-A7D9-584948CEF654}" destId="{EE532AFB-2B05-46CA-B12D-1B842ABFB01C}" srcOrd="0" destOrd="0" presId="urn:microsoft.com/office/officeart/2008/layout/LinedList"/>
    <dgm:cxn modelId="{A30C5115-CD50-4A7F-AC24-E3C129967113}" type="presParOf" srcId="{2DB7216D-19AB-40E1-A7D9-584948CEF654}" destId="{5D4F3A21-4BEB-409B-B450-9321A4AA2E8E}" srcOrd="1" destOrd="0" presId="urn:microsoft.com/office/officeart/2008/layout/LinedList"/>
    <dgm:cxn modelId="{F0EE299D-6858-4A48-8D6A-E19402C069B0}" type="presParOf" srcId="{A42D82AD-BF05-4492-8C99-10E9AE91F600}" destId="{06B8337D-E709-45EF-98C4-C5F2C191D8B6}" srcOrd="4" destOrd="0" presId="urn:microsoft.com/office/officeart/2008/layout/LinedList"/>
    <dgm:cxn modelId="{6080CE5B-8A04-4442-8765-B487466161E8}" type="presParOf" srcId="{A42D82AD-BF05-4492-8C99-10E9AE91F600}" destId="{8DFE490B-F718-4B4B-8C7F-BBCD908626E1}" srcOrd="5" destOrd="0" presId="urn:microsoft.com/office/officeart/2008/layout/LinedList"/>
    <dgm:cxn modelId="{0FA780DE-D758-442C-A19C-07FF1FE2FEAC}" type="presParOf" srcId="{8DFE490B-F718-4B4B-8C7F-BBCD908626E1}" destId="{47F63ED1-F839-4DEF-AE0F-05E4EDD1F146}" srcOrd="0" destOrd="0" presId="urn:microsoft.com/office/officeart/2008/layout/LinedList"/>
    <dgm:cxn modelId="{1632A68F-5EB9-44DE-A12D-DDD497D10E58}" type="presParOf" srcId="{8DFE490B-F718-4B4B-8C7F-BBCD908626E1}" destId="{2EEFA90C-0AF8-4305-AB8A-17A687AF562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8CD1E5-FA2F-419B-9B21-A6383556128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4CF992B-7E4C-4EB0-B1CD-51129FAD95BD}">
      <dgm:prSet/>
      <dgm:spPr/>
      <dgm:t>
        <a:bodyPr/>
        <a:lstStyle/>
        <a:p>
          <a:r>
            <a:rPr lang="tr-TR" b="0" i="0" dirty="0" err="1"/>
            <a:t>İnfertil</a:t>
          </a:r>
          <a:r>
            <a:rPr lang="tr-TR" b="0" i="0" dirty="0"/>
            <a:t> bir çiftin her iki partneri de doğurganlığı bozabilecek faktörler açısından değerlendirilmelidir. </a:t>
          </a:r>
          <a:endParaRPr lang="en-US" dirty="0"/>
        </a:p>
      </dgm:t>
    </dgm:pt>
    <dgm:pt modelId="{791D775A-2F16-4DD0-9ACC-C8D7DC84B902}" type="parTrans" cxnId="{07B8C9AB-61F4-45AB-8989-9D9CFFC79936}">
      <dgm:prSet/>
      <dgm:spPr/>
      <dgm:t>
        <a:bodyPr/>
        <a:lstStyle/>
        <a:p>
          <a:endParaRPr lang="en-US"/>
        </a:p>
      </dgm:t>
    </dgm:pt>
    <dgm:pt modelId="{EE32BBB6-EC51-425E-B224-463A4F22850E}" type="sibTrans" cxnId="{07B8C9AB-61F4-45AB-8989-9D9CFFC79936}">
      <dgm:prSet/>
      <dgm:spPr/>
      <dgm:t>
        <a:bodyPr/>
        <a:lstStyle/>
        <a:p>
          <a:endParaRPr lang="en-US"/>
        </a:p>
      </dgm:t>
    </dgm:pt>
    <dgm:pt modelId="{5C5D8755-F189-4662-AE4C-CD7E0EEF6E09}">
      <dgm:prSet/>
      <dgm:spPr/>
      <dgm:t>
        <a:bodyPr/>
        <a:lstStyle/>
        <a:p>
          <a:r>
            <a:rPr lang="tr-TR" b="0" i="0" dirty="0"/>
            <a:t>Çiftin kısırlığına katkıda bulunan birden fazla faktör olabileceğini hatırlamak önemlidir; her iki ortağın değerlendirmesi aynı anda yapılır </a:t>
          </a:r>
          <a:endParaRPr lang="en-US" dirty="0"/>
        </a:p>
      </dgm:t>
    </dgm:pt>
    <dgm:pt modelId="{5DB73E0A-7D16-463D-BBA5-BD8795C43817}" type="parTrans" cxnId="{BE74B5EE-9B78-42C3-85FF-E386C1DA5290}">
      <dgm:prSet/>
      <dgm:spPr/>
      <dgm:t>
        <a:bodyPr/>
        <a:lstStyle/>
        <a:p>
          <a:endParaRPr lang="en-US"/>
        </a:p>
      </dgm:t>
    </dgm:pt>
    <dgm:pt modelId="{C12634F9-A7B5-44EC-8D70-57F7F0AE1C31}" type="sibTrans" cxnId="{BE74B5EE-9B78-42C3-85FF-E386C1DA5290}">
      <dgm:prSet/>
      <dgm:spPr/>
      <dgm:t>
        <a:bodyPr/>
        <a:lstStyle/>
        <a:p>
          <a:endParaRPr lang="en-US"/>
        </a:p>
      </dgm:t>
    </dgm:pt>
    <dgm:pt modelId="{3CFA8B50-11D7-4639-B639-139960933320}">
      <dgm:prSet/>
      <dgm:spPr/>
      <dgm:t>
        <a:bodyPr/>
        <a:lstStyle/>
        <a:p>
          <a:r>
            <a:rPr lang="tr-TR" b="0" i="0" dirty="0" err="1"/>
            <a:t>Klinisyen</a:t>
          </a:r>
          <a:r>
            <a:rPr lang="tr-TR" b="0" i="0" dirty="0"/>
            <a:t>, çiftin depresyon, öfke, kaygı ve evlilik uyumsuzluğu gibi duygusal durumunu göz ardı etmemelidir ve destekleyici ve bilgilendirici olmalıdır</a:t>
          </a:r>
          <a:endParaRPr lang="en-US" dirty="0"/>
        </a:p>
      </dgm:t>
    </dgm:pt>
    <dgm:pt modelId="{707E4247-555E-44FD-8338-626B13663D5F}" type="parTrans" cxnId="{8AF3D1CA-1D86-40CA-9487-BEEA9CB8A765}">
      <dgm:prSet/>
      <dgm:spPr/>
      <dgm:t>
        <a:bodyPr/>
        <a:lstStyle/>
        <a:p>
          <a:endParaRPr lang="en-US"/>
        </a:p>
      </dgm:t>
    </dgm:pt>
    <dgm:pt modelId="{942EDACC-CFE0-4FC2-831F-0E4601CE6A7D}" type="sibTrans" cxnId="{8AF3D1CA-1D86-40CA-9487-BEEA9CB8A765}">
      <dgm:prSet/>
      <dgm:spPr/>
      <dgm:t>
        <a:bodyPr/>
        <a:lstStyle/>
        <a:p>
          <a:endParaRPr lang="en-US"/>
        </a:p>
      </dgm:t>
    </dgm:pt>
    <dgm:pt modelId="{BF714AB9-957C-4DC7-971E-31220924F447}" type="pres">
      <dgm:prSet presAssocID="{DA8CD1E5-FA2F-419B-9B21-A63835561285}" presName="root" presStyleCnt="0">
        <dgm:presLayoutVars>
          <dgm:dir/>
          <dgm:resizeHandles val="exact"/>
        </dgm:presLayoutVars>
      </dgm:prSet>
      <dgm:spPr/>
    </dgm:pt>
    <dgm:pt modelId="{9FF186DC-E0D4-4EF0-BE91-E8A6429C4DDB}" type="pres">
      <dgm:prSet presAssocID="{A4CF992B-7E4C-4EB0-B1CD-51129FAD95BD}" presName="compNode" presStyleCnt="0"/>
      <dgm:spPr/>
    </dgm:pt>
    <dgm:pt modelId="{6E16EDA2-6FE2-4D37-9467-F3629C5E0B2B}" type="pres">
      <dgm:prSet presAssocID="{A4CF992B-7E4C-4EB0-B1CD-51129FAD95BD}" presName="bgRect" presStyleLbl="bgShp" presStyleIdx="0" presStyleCnt="3"/>
      <dgm:spPr/>
    </dgm:pt>
    <dgm:pt modelId="{58D4062C-3D0F-4D4A-8ABF-C3EC82D9A1D4}" type="pres">
      <dgm:prSet presAssocID="{A4CF992B-7E4C-4EB0-B1CD-51129FAD95B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ce cream"/>
        </a:ext>
      </dgm:extLst>
    </dgm:pt>
    <dgm:pt modelId="{CE6BF2C8-672C-4D15-B397-56A7423393EE}" type="pres">
      <dgm:prSet presAssocID="{A4CF992B-7E4C-4EB0-B1CD-51129FAD95BD}" presName="spaceRect" presStyleCnt="0"/>
      <dgm:spPr/>
    </dgm:pt>
    <dgm:pt modelId="{510BD1D4-F634-4FE7-B166-0EC8C884F586}" type="pres">
      <dgm:prSet presAssocID="{A4CF992B-7E4C-4EB0-B1CD-51129FAD95BD}" presName="parTx" presStyleLbl="revTx" presStyleIdx="0" presStyleCnt="3">
        <dgm:presLayoutVars>
          <dgm:chMax val="0"/>
          <dgm:chPref val="0"/>
        </dgm:presLayoutVars>
      </dgm:prSet>
      <dgm:spPr/>
    </dgm:pt>
    <dgm:pt modelId="{4FE22658-EAC1-4A71-864E-00005A3842FF}" type="pres">
      <dgm:prSet presAssocID="{EE32BBB6-EC51-425E-B224-463A4F22850E}" presName="sibTrans" presStyleCnt="0"/>
      <dgm:spPr/>
    </dgm:pt>
    <dgm:pt modelId="{872A3D26-B270-4026-A26B-0DF6F8E9724F}" type="pres">
      <dgm:prSet presAssocID="{5C5D8755-F189-4662-AE4C-CD7E0EEF6E09}" presName="compNode" presStyleCnt="0"/>
      <dgm:spPr/>
    </dgm:pt>
    <dgm:pt modelId="{6BA2DDCB-886A-421E-A38E-8BFEBEE4772A}" type="pres">
      <dgm:prSet presAssocID="{5C5D8755-F189-4662-AE4C-CD7E0EEF6E09}" presName="bgRect" presStyleLbl="bgShp" presStyleIdx="1" presStyleCnt="3"/>
      <dgm:spPr/>
    </dgm:pt>
    <dgm:pt modelId="{A7F75BC2-C261-4A62-AD8C-EA51189F08F0}" type="pres">
      <dgm:prSet presAssocID="{5C5D8755-F189-4662-AE4C-CD7E0EEF6E0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nay işareti"/>
        </a:ext>
      </dgm:extLst>
    </dgm:pt>
    <dgm:pt modelId="{9BD071FD-8A8C-4391-95F3-127ACDFF8820}" type="pres">
      <dgm:prSet presAssocID="{5C5D8755-F189-4662-AE4C-CD7E0EEF6E09}" presName="spaceRect" presStyleCnt="0"/>
      <dgm:spPr/>
    </dgm:pt>
    <dgm:pt modelId="{6E38B330-658C-423A-930E-546D23BF1C79}" type="pres">
      <dgm:prSet presAssocID="{5C5D8755-F189-4662-AE4C-CD7E0EEF6E09}" presName="parTx" presStyleLbl="revTx" presStyleIdx="1" presStyleCnt="3">
        <dgm:presLayoutVars>
          <dgm:chMax val="0"/>
          <dgm:chPref val="0"/>
        </dgm:presLayoutVars>
      </dgm:prSet>
      <dgm:spPr/>
    </dgm:pt>
    <dgm:pt modelId="{6A5F2AA6-7018-4CBE-A50D-E9A68F21DDBD}" type="pres">
      <dgm:prSet presAssocID="{C12634F9-A7B5-44EC-8D70-57F7F0AE1C31}" presName="sibTrans" presStyleCnt="0"/>
      <dgm:spPr/>
    </dgm:pt>
    <dgm:pt modelId="{A0B5D915-C9A0-45B1-B8CF-B4F87FD64E74}" type="pres">
      <dgm:prSet presAssocID="{3CFA8B50-11D7-4639-B639-139960933320}" presName="compNode" presStyleCnt="0"/>
      <dgm:spPr/>
    </dgm:pt>
    <dgm:pt modelId="{2D64A31E-8957-47A3-8C5F-5F5558A1A4B7}" type="pres">
      <dgm:prSet presAssocID="{3CFA8B50-11D7-4639-B639-139960933320}" presName="bgRect" presStyleLbl="bgShp" presStyleIdx="2" presStyleCnt="3"/>
      <dgm:spPr/>
    </dgm:pt>
    <dgm:pt modelId="{1246B6B4-ACD1-45E4-AE78-214259DF9848}" type="pres">
      <dgm:prSet presAssocID="{3CFA8B50-11D7-4639-B639-13996093332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rying Face with No Fill"/>
        </a:ext>
      </dgm:extLst>
    </dgm:pt>
    <dgm:pt modelId="{84EF9EFB-DB19-4A42-9DED-BE4489869457}" type="pres">
      <dgm:prSet presAssocID="{3CFA8B50-11D7-4639-B639-139960933320}" presName="spaceRect" presStyleCnt="0"/>
      <dgm:spPr/>
    </dgm:pt>
    <dgm:pt modelId="{9ADC11E1-A3C8-4B3A-8AD6-8ABC171DFC31}" type="pres">
      <dgm:prSet presAssocID="{3CFA8B50-11D7-4639-B639-139960933320}" presName="parTx" presStyleLbl="revTx" presStyleIdx="2" presStyleCnt="3">
        <dgm:presLayoutVars>
          <dgm:chMax val="0"/>
          <dgm:chPref val="0"/>
        </dgm:presLayoutVars>
      </dgm:prSet>
      <dgm:spPr/>
    </dgm:pt>
  </dgm:ptLst>
  <dgm:cxnLst>
    <dgm:cxn modelId="{06EA344B-3BAD-4A0C-99B0-56FD373E9512}" type="presOf" srcId="{5C5D8755-F189-4662-AE4C-CD7E0EEF6E09}" destId="{6E38B330-658C-423A-930E-546D23BF1C79}" srcOrd="0" destOrd="0" presId="urn:microsoft.com/office/officeart/2018/2/layout/IconVerticalSolidList"/>
    <dgm:cxn modelId="{6091D85A-6F60-48FA-AD59-A84160D34C4A}" type="presOf" srcId="{DA8CD1E5-FA2F-419B-9B21-A63835561285}" destId="{BF714AB9-957C-4DC7-971E-31220924F447}" srcOrd="0" destOrd="0" presId="urn:microsoft.com/office/officeart/2018/2/layout/IconVerticalSolidList"/>
    <dgm:cxn modelId="{07B8C9AB-61F4-45AB-8989-9D9CFFC79936}" srcId="{DA8CD1E5-FA2F-419B-9B21-A63835561285}" destId="{A4CF992B-7E4C-4EB0-B1CD-51129FAD95BD}" srcOrd="0" destOrd="0" parTransId="{791D775A-2F16-4DD0-9ACC-C8D7DC84B902}" sibTransId="{EE32BBB6-EC51-425E-B224-463A4F22850E}"/>
    <dgm:cxn modelId="{01142CB0-F57D-40CB-AA24-E42CB65504C0}" type="presOf" srcId="{3CFA8B50-11D7-4639-B639-139960933320}" destId="{9ADC11E1-A3C8-4B3A-8AD6-8ABC171DFC31}" srcOrd="0" destOrd="0" presId="urn:microsoft.com/office/officeart/2018/2/layout/IconVerticalSolidList"/>
    <dgm:cxn modelId="{8AF3D1CA-1D86-40CA-9487-BEEA9CB8A765}" srcId="{DA8CD1E5-FA2F-419B-9B21-A63835561285}" destId="{3CFA8B50-11D7-4639-B639-139960933320}" srcOrd="2" destOrd="0" parTransId="{707E4247-555E-44FD-8338-626B13663D5F}" sibTransId="{942EDACC-CFE0-4FC2-831F-0E4601CE6A7D}"/>
    <dgm:cxn modelId="{74B512D2-B9DF-438A-97D2-9D7A1D247716}" type="presOf" srcId="{A4CF992B-7E4C-4EB0-B1CD-51129FAD95BD}" destId="{510BD1D4-F634-4FE7-B166-0EC8C884F586}" srcOrd="0" destOrd="0" presId="urn:microsoft.com/office/officeart/2018/2/layout/IconVerticalSolidList"/>
    <dgm:cxn modelId="{BE74B5EE-9B78-42C3-85FF-E386C1DA5290}" srcId="{DA8CD1E5-FA2F-419B-9B21-A63835561285}" destId="{5C5D8755-F189-4662-AE4C-CD7E0EEF6E09}" srcOrd="1" destOrd="0" parTransId="{5DB73E0A-7D16-463D-BBA5-BD8795C43817}" sibTransId="{C12634F9-A7B5-44EC-8D70-57F7F0AE1C31}"/>
    <dgm:cxn modelId="{6F0BE00B-97EE-4E1B-A84E-CBC815615284}" type="presParOf" srcId="{BF714AB9-957C-4DC7-971E-31220924F447}" destId="{9FF186DC-E0D4-4EF0-BE91-E8A6429C4DDB}" srcOrd="0" destOrd="0" presId="urn:microsoft.com/office/officeart/2018/2/layout/IconVerticalSolidList"/>
    <dgm:cxn modelId="{9FEB2A58-53F0-42E0-9FF6-B350B4A1D0B0}" type="presParOf" srcId="{9FF186DC-E0D4-4EF0-BE91-E8A6429C4DDB}" destId="{6E16EDA2-6FE2-4D37-9467-F3629C5E0B2B}" srcOrd="0" destOrd="0" presId="urn:microsoft.com/office/officeart/2018/2/layout/IconVerticalSolidList"/>
    <dgm:cxn modelId="{ED21B173-EE2F-4243-A18E-E7339D0477EA}" type="presParOf" srcId="{9FF186DC-E0D4-4EF0-BE91-E8A6429C4DDB}" destId="{58D4062C-3D0F-4D4A-8ABF-C3EC82D9A1D4}" srcOrd="1" destOrd="0" presId="urn:microsoft.com/office/officeart/2018/2/layout/IconVerticalSolidList"/>
    <dgm:cxn modelId="{71DFF8A0-BBBF-4814-A616-8985832F298A}" type="presParOf" srcId="{9FF186DC-E0D4-4EF0-BE91-E8A6429C4DDB}" destId="{CE6BF2C8-672C-4D15-B397-56A7423393EE}" srcOrd="2" destOrd="0" presId="urn:microsoft.com/office/officeart/2018/2/layout/IconVerticalSolidList"/>
    <dgm:cxn modelId="{264312EA-934D-4661-A04D-69147D10ED8F}" type="presParOf" srcId="{9FF186DC-E0D4-4EF0-BE91-E8A6429C4DDB}" destId="{510BD1D4-F634-4FE7-B166-0EC8C884F586}" srcOrd="3" destOrd="0" presId="urn:microsoft.com/office/officeart/2018/2/layout/IconVerticalSolidList"/>
    <dgm:cxn modelId="{4D5E8DE8-1C59-4D72-B8CB-4CCFF700762D}" type="presParOf" srcId="{BF714AB9-957C-4DC7-971E-31220924F447}" destId="{4FE22658-EAC1-4A71-864E-00005A3842FF}" srcOrd="1" destOrd="0" presId="urn:microsoft.com/office/officeart/2018/2/layout/IconVerticalSolidList"/>
    <dgm:cxn modelId="{FCF4539C-D00E-4157-9E05-B05123A70428}" type="presParOf" srcId="{BF714AB9-957C-4DC7-971E-31220924F447}" destId="{872A3D26-B270-4026-A26B-0DF6F8E9724F}" srcOrd="2" destOrd="0" presId="urn:microsoft.com/office/officeart/2018/2/layout/IconVerticalSolidList"/>
    <dgm:cxn modelId="{A51A8695-8118-449F-8C3A-0224628D1B30}" type="presParOf" srcId="{872A3D26-B270-4026-A26B-0DF6F8E9724F}" destId="{6BA2DDCB-886A-421E-A38E-8BFEBEE4772A}" srcOrd="0" destOrd="0" presId="urn:microsoft.com/office/officeart/2018/2/layout/IconVerticalSolidList"/>
    <dgm:cxn modelId="{0F681826-1B02-4A92-9CE6-53F20FDE189D}" type="presParOf" srcId="{872A3D26-B270-4026-A26B-0DF6F8E9724F}" destId="{A7F75BC2-C261-4A62-AD8C-EA51189F08F0}" srcOrd="1" destOrd="0" presId="urn:microsoft.com/office/officeart/2018/2/layout/IconVerticalSolidList"/>
    <dgm:cxn modelId="{4B963C59-1C03-4DAA-BA0D-382C6646DDA3}" type="presParOf" srcId="{872A3D26-B270-4026-A26B-0DF6F8E9724F}" destId="{9BD071FD-8A8C-4391-95F3-127ACDFF8820}" srcOrd="2" destOrd="0" presId="urn:microsoft.com/office/officeart/2018/2/layout/IconVerticalSolidList"/>
    <dgm:cxn modelId="{4187EAA6-67BE-4047-9F9E-007AFB765828}" type="presParOf" srcId="{872A3D26-B270-4026-A26B-0DF6F8E9724F}" destId="{6E38B330-658C-423A-930E-546D23BF1C79}" srcOrd="3" destOrd="0" presId="urn:microsoft.com/office/officeart/2018/2/layout/IconVerticalSolidList"/>
    <dgm:cxn modelId="{AFB32927-D082-48B0-9E0F-26625152ACC4}" type="presParOf" srcId="{BF714AB9-957C-4DC7-971E-31220924F447}" destId="{6A5F2AA6-7018-4CBE-A50D-E9A68F21DDBD}" srcOrd="3" destOrd="0" presId="urn:microsoft.com/office/officeart/2018/2/layout/IconVerticalSolidList"/>
    <dgm:cxn modelId="{264874E9-8348-447E-AA54-31A834320126}" type="presParOf" srcId="{BF714AB9-957C-4DC7-971E-31220924F447}" destId="{A0B5D915-C9A0-45B1-B8CF-B4F87FD64E74}" srcOrd="4" destOrd="0" presId="urn:microsoft.com/office/officeart/2018/2/layout/IconVerticalSolidList"/>
    <dgm:cxn modelId="{9AC1544A-A242-495F-BE59-5CE3674E1754}" type="presParOf" srcId="{A0B5D915-C9A0-45B1-B8CF-B4F87FD64E74}" destId="{2D64A31E-8957-47A3-8C5F-5F5558A1A4B7}" srcOrd="0" destOrd="0" presId="urn:microsoft.com/office/officeart/2018/2/layout/IconVerticalSolidList"/>
    <dgm:cxn modelId="{305A83BD-6710-426F-9DFF-EDAABCC1DE7F}" type="presParOf" srcId="{A0B5D915-C9A0-45B1-B8CF-B4F87FD64E74}" destId="{1246B6B4-ACD1-45E4-AE78-214259DF9848}" srcOrd="1" destOrd="0" presId="urn:microsoft.com/office/officeart/2018/2/layout/IconVerticalSolidList"/>
    <dgm:cxn modelId="{032C3A08-0EC7-4BE6-ACF4-689E970D24FC}" type="presParOf" srcId="{A0B5D915-C9A0-45B1-B8CF-B4F87FD64E74}" destId="{84EF9EFB-DB19-4A42-9DED-BE4489869457}" srcOrd="2" destOrd="0" presId="urn:microsoft.com/office/officeart/2018/2/layout/IconVerticalSolidList"/>
    <dgm:cxn modelId="{BDE10764-4CC6-4571-9FE2-613905E8FDFE}" type="presParOf" srcId="{A0B5D915-C9A0-45B1-B8CF-B4F87FD64E74}" destId="{9ADC11E1-A3C8-4B3A-8AD6-8ABC171DFC3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CEA1A0-94A3-4B41-A9A3-A4404E5C1429}"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38F67014-DDEC-4C11-895D-3EE37AAC5E67}">
      <dgm:prSet/>
      <dgm:spPr/>
      <dgm:t>
        <a:bodyPr/>
        <a:lstStyle/>
        <a:p>
          <a:r>
            <a:rPr lang="tr-TR"/>
            <a:t>Semen analizi</a:t>
          </a:r>
          <a:endParaRPr lang="en-US"/>
        </a:p>
      </dgm:t>
    </dgm:pt>
    <dgm:pt modelId="{B8519CA8-76D7-4D5F-8CED-E05E7748D447}" type="parTrans" cxnId="{752F6618-E4AF-43A7-A3E3-0AD038ACA9B9}">
      <dgm:prSet/>
      <dgm:spPr/>
      <dgm:t>
        <a:bodyPr/>
        <a:lstStyle/>
        <a:p>
          <a:endParaRPr lang="en-US"/>
        </a:p>
      </dgm:t>
    </dgm:pt>
    <dgm:pt modelId="{33A4E986-A105-4FEF-AB74-298FC78C0317}" type="sibTrans" cxnId="{752F6618-E4AF-43A7-A3E3-0AD038ACA9B9}">
      <dgm:prSet/>
      <dgm:spPr/>
      <dgm:t>
        <a:bodyPr/>
        <a:lstStyle/>
        <a:p>
          <a:endParaRPr lang="en-US"/>
        </a:p>
      </dgm:t>
    </dgm:pt>
    <dgm:pt modelId="{AE6705EE-B9D8-4C8C-800A-721D310012BD}">
      <dgm:prSet/>
      <dgm:spPr/>
      <dgm:t>
        <a:bodyPr/>
        <a:lstStyle/>
        <a:p>
          <a:r>
            <a:rPr lang="tr-TR"/>
            <a:t>Normal yumurtlama fonsiyonunun dokümantasyonu</a:t>
          </a:r>
          <a:endParaRPr lang="en-US"/>
        </a:p>
      </dgm:t>
    </dgm:pt>
    <dgm:pt modelId="{FB211EC4-FAC2-4FB7-96B5-F67DA3F167A2}" type="parTrans" cxnId="{D2A9D7EC-BB69-4A9C-B466-5E03CB129D8E}">
      <dgm:prSet/>
      <dgm:spPr/>
      <dgm:t>
        <a:bodyPr/>
        <a:lstStyle/>
        <a:p>
          <a:endParaRPr lang="en-US"/>
        </a:p>
      </dgm:t>
    </dgm:pt>
    <dgm:pt modelId="{D842AA32-42B4-4199-B5E2-BEE3BD77AA12}" type="sibTrans" cxnId="{D2A9D7EC-BB69-4A9C-B466-5E03CB129D8E}">
      <dgm:prSet/>
      <dgm:spPr/>
      <dgm:t>
        <a:bodyPr/>
        <a:lstStyle/>
        <a:p>
          <a:endParaRPr lang="en-US"/>
        </a:p>
      </dgm:t>
    </dgm:pt>
    <dgm:pt modelId="{FC02E92B-8286-4609-B305-E1E87B57537C}">
      <dgm:prSet/>
      <dgm:spPr/>
      <dgm:t>
        <a:bodyPr/>
        <a:lstStyle/>
        <a:p>
          <a:r>
            <a:rPr lang="tr-TR" b="0" i="0"/>
            <a:t>Tüp tıkanıklığını ekarte etmek ve uterus boşluğunu değerlendirmek</a:t>
          </a:r>
          <a:r>
            <a:rPr lang="tr-TR" b="0" i="0">
              <a:sym typeface="Wingdings" panose="05000000000000000000" pitchFamily="2" charset="2"/>
            </a:rPr>
            <a:t></a:t>
          </a:r>
          <a:r>
            <a:rPr lang="tr-TR" b="0" i="0"/>
            <a:t>histerosalpingogram (HSG) veya histerosalpingo-kontrast sonografi (HyCoSy)</a:t>
          </a:r>
          <a:endParaRPr lang="en-US"/>
        </a:p>
      </dgm:t>
    </dgm:pt>
    <dgm:pt modelId="{93557E20-11EC-410C-872E-A9601A20DB3E}" type="parTrans" cxnId="{22A0ABBB-6591-4255-9F5B-D00161291FE3}">
      <dgm:prSet/>
      <dgm:spPr/>
      <dgm:t>
        <a:bodyPr/>
        <a:lstStyle/>
        <a:p>
          <a:endParaRPr lang="en-US"/>
        </a:p>
      </dgm:t>
    </dgm:pt>
    <dgm:pt modelId="{15D6AD24-7D6E-479A-988E-412E308A3745}" type="sibTrans" cxnId="{22A0ABBB-6591-4255-9F5B-D00161291FE3}">
      <dgm:prSet/>
      <dgm:spPr/>
      <dgm:t>
        <a:bodyPr/>
        <a:lstStyle/>
        <a:p>
          <a:endParaRPr lang="en-US"/>
        </a:p>
      </dgm:t>
    </dgm:pt>
    <dgm:pt modelId="{37ECA3EE-692F-4E36-AD97-FFCCB2BB01C4}">
      <dgm:prSet/>
      <dgm:spPr/>
      <dgm:t>
        <a:bodyPr/>
        <a:lstStyle/>
        <a:p>
          <a:r>
            <a:rPr lang="tr-TR"/>
            <a:t>Endometirozis</a:t>
          </a:r>
          <a:r>
            <a:rPr lang="tr-TR">
              <a:sym typeface="Wingdings" panose="05000000000000000000" pitchFamily="2" charset="2"/>
            </a:rPr>
            <a:t></a:t>
          </a:r>
          <a:r>
            <a:rPr lang="tr-TR"/>
            <a:t>histeroskopi ile laporoskopi</a:t>
          </a:r>
          <a:endParaRPr lang="en-US"/>
        </a:p>
      </dgm:t>
    </dgm:pt>
    <dgm:pt modelId="{FFCD3816-A2ED-48A3-B568-6DBB6D5024EA}" type="parTrans" cxnId="{E6AB0464-E313-4D51-AE0A-15C64B57C7B7}">
      <dgm:prSet/>
      <dgm:spPr/>
      <dgm:t>
        <a:bodyPr/>
        <a:lstStyle/>
        <a:p>
          <a:endParaRPr lang="en-US"/>
        </a:p>
      </dgm:t>
    </dgm:pt>
    <dgm:pt modelId="{0E838C87-BAAE-468E-BBEB-9A63ECD4D386}" type="sibTrans" cxnId="{E6AB0464-E313-4D51-AE0A-15C64B57C7B7}">
      <dgm:prSet/>
      <dgm:spPr/>
      <dgm:t>
        <a:bodyPr/>
        <a:lstStyle/>
        <a:p>
          <a:endParaRPr lang="en-US"/>
        </a:p>
      </dgm:t>
    </dgm:pt>
    <dgm:pt modelId="{00251DE3-9DA8-4D64-B55A-7F980A0E369E}">
      <dgm:prSet/>
      <dgm:spPr/>
      <dgm:t>
        <a:bodyPr/>
        <a:lstStyle/>
        <a:p>
          <a:r>
            <a:rPr lang="tr-TR"/>
            <a:t>Döngünün 3. günü FSH veya östradiol ,klomifen </a:t>
          </a:r>
          <a:r>
            <a:rPr lang="tr-TR" b="0" i="0"/>
            <a:t>sitrat yükleme testi, anti-müllerian hormon (AMH) veya antral folikül sayımı gibi bir yumurtalık rezervi testi</a:t>
          </a:r>
          <a:endParaRPr lang="en-US"/>
        </a:p>
      </dgm:t>
    </dgm:pt>
    <dgm:pt modelId="{C0832A7A-15A5-4F15-93F2-FFF17AFC4CD4}" type="parTrans" cxnId="{127B2B81-0168-44A3-B143-0F25F0954380}">
      <dgm:prSet/>
      <dgm:spPr/>
      <dgm:t>
        <a:bodyPr/>
        <a:lstStyle/>
        <a:p>
          <a:endParaRPr lang="en-US"/>
        </a:p>
      </dgm:t>
    </dgm:pt>
    <dgm:pt modelId="{446CF35F-7252-4BE1-8659-389D1DBA7DE0}" type="sibTrans" cxnId="{127B2B81-0168-44A3-B143-0F25F0954380}">
      <dgm:prSet/>
      <dgm:spPr/>
      <dgm:t>
        <a:bodyPr/>
        <a:lstStyle/>
        <a:p>
          <a:endParaRPr lang="en-US"/>
        </a:p>
      </dgm:t>
    </dgm:pt>
    <dgm:pt modelId="{E2AA248F-98A5-44EC-94DA-DDF9AFD957C4}" type="pres">
      <dgm:prSet presAssocID="{CACEA1A0-94A3-4B41-A9A3-A4404E5C1429}" presName="vert0" presStyleCnt="0">
        <dgm:presLayoutVars>
          <dgm:dir/>
          <dgm:animOne val="branch"/>
          <dgm:animLvl val="lvl"/>
        </dgm:presLayoutVars>
      </dgm:prSet>
      <dgm:spPr/>
    </dgm:pt>
    <dgm:pt modelId="{F60E18FC-F9B0-42B3-B1EB-84D260A27163}" type="pres">
      <dgm:prSet presAssocID="{38F67014-DDEC-4C11-895D-3EE37AAC5E67}" presName="thickLine" presStyleLbl="alignNode1" presStyleIdx="0" presStyleCnt="5"/>
      <dgm:spPr/>
    </dgm:pt>
    <dgm:pt modelId="{D63DAA1D-65C3-428E-9E0A-2CD21FED04A3}" type="pres">
      <dgm:prSet presAssocID="{38F67014-DDEC-4C11-895D-3EE37AAC5E67}" presName="horz1" presStyleCnt="0"/>
      <dgm:spPr/>
    </dgm:pt>
    <dgm:pt modelId="{37C9B07A-89BC-4B26-A300-9FC6ED8A66BA}" type="pres">
      <dgm:prSet presAssocID="{38F67014-DDEC-4C11-895D-3EE37AAC5E67}" presName="tx1" presStyleLbl="revTx" presStyleIdx="0" presStyleCnt="5"/>
      <dgm:spPr/>
    </dgm:pt>
    <dgm:pt modelId="{B03083E4-EBCA-440D-880A-40710C3CE47B}" type="pres">
      <dgm:prSet presAssocID="{38F67014-DDEC-4C11-895D-3EE37AAC5E67}" presName="vert1" presStyleCnt="0"/>
      <dgm:spPr/>
    </dgm:pt>
    <dgm:pt modelId="{78D2523F-2D57-40E5-A770-A20F52437A01}" type="pres">
      <dgm:prSet presAssocID="{AE6705EE-B9D8-4C8C-800A-721D310012BD}" presName="thickLine" presStyleLbl="alignNode1" presStyleIdx="1" presStyleCnt="5"/>
      <dgm:spPr/>
    </dgm:pt>
    <dgm:pt modelId="{5DBF0A91-5036-4AA3-AC8F-A875F88C56EB}" type="pres">
      <dgm:prSet presAssocID="{AE6705EE-B9D8-4C8C-800A-721D310012BD}" presName="horz1" presStyleCnt="0"/>
      <dgm:spPr/>
    </dgm:pt>
    <dgm:pt modelId="{C94DC719-F626-4D15-B4EB-14BFF9CDFDC7}" type="pres">
      <dgm:prSet presAssocID="{AE6705EE-B9D8-4C8C-800A-721D310012BD}" presName="tx1" presStyleLbl="revTx" presStyleIdx="1" presStyleCnt="5"/>
      <dgm:spPr/>
    </dgm:pt>
    <dgm:pt modelId="{1384032D-0399-4E06-9CEF-055D4F7F13B8}" type="pres">
      <dgm:prSet presAssocID="{AE6705EE-B9D8-4C8C-800A-721D310012BD}" presName="vert1" presStyleCnt="0"/>
      <dgm:spPr/>
    </dgm:pt>
    <dgm:pt modelId="{2C63AF5F-2B48-4E4D-8F08-4BD16935BC53}" type="pres">
      <dgm:prSet presAssocID="{FC02E92B-8286-4609-B305-E1E87B57537C}" presName="thickLine" presStyleLbl="alignNode1" presStyleIdx="2" presStyleCnt="5"/>
      <dgm:spPr/>
    </dgm:pt>
    <dgm:pt modelId="{27559B5B-67E0-4E90-AB18-4F12EFF3ABC6}" type="pres">
      <dgm:prSet presAssocID="{FC02E92B-8286-4609-B305-E1E87B57537C}" presName="horz1" presStyleCnt="0"/>
      <dgm:spPr/>
    </dgm:pt>
    <dgm:pt modelId="{FFE059D0-1B42-4A64-9F36-E564500861AB}" type="pres">
      <dgm:prSet presAssocID="{FC02E92B-8286-4609-B305-E1E87B57537C}" presName="tx1" presStyleLbl="revTx" presStyleIdx="2" presStyleCnt="5"/>
      <dgm:spPr/>
    </dgm:pt>
    <dgm:pt modelId="{8E82E388-D2EA-484C-96B9-B7AA1D009F7B}" type="pres">
      <dgm:prSet presAssocID="{FC02E92B-8286-4609-B305-E1E87B57537C}" presName="vert1" presStyleCnt="0"/>
      <dgm:spPr/>
    </dgm:pt>
    <dgm:pt modelId="{37A4B427-15D4-4FC9-8754-307620EC786A}" type="pres">
      <dgm:prSet presAssocID="{37ECA3EE-692F-4E36-AD97-FFCCB2BB01C4}" presName="thickLine" presStyleLbl="alignNode1" presStyleIdx="3" presStyleCnt="5"/>
      <dgm:spPr/>
    </dgm:pt>
    <dgm:pt modelId="{A7DF8D15-4329-475C-9682-B54E42EDDCC9}" type="pres">
      <dgm:prSet presAssocID="{37ECA3EE-692F-4E36-AD97-FFCCB2BB01C4}" presName="horz1" presStyleCnt="0"/>
      <dgm:spPr/>
    </dgm:pt>
    <dgm:pt modelId="{3ABBC0BC-FF9D-4FD8-B643-18015D8FF33F}" type="pres">
      <dgm:prSet presAssocID="{37ECA3EE-692F-4E36-AD97-FFCCB2BB01C4}" presName="tx1" presStyleLbl="revTx" presStyleIdx="3" presStyleCnt="5"/>
      <dgm:spPr/>
    </dgm:pt>
    <dgm:pt modelId="{987804A1-DFB0-471D-80B9-376DA805E2AB}" type="pres">
      <dgm:prSet presAssocID="{37ECA3EE-692F-4E36-AD97-FFCCB2BB01C4}" presName="vert1" presStyleCnt="0"/>
      <dgm:spPr/>
    </dgm:pt>
    <dgm:pt modelId="{C09FC243-7AB9-44B3-8B48-A2870E2AC0E3}" type="pres">
      <dgm:prSet presAssocID="{00251DE3-9DA8-4D64-B55A-7F980A0E369E}" presName="thickLine" presStyleLbl="alignNode1" presStyleIdx="4" presStyleCnt="5"/>
      <dgm:spPr/>
    </dgm:pt>
    <dgm:pt modelId="{D7952529-B4E2-42EE-937C-A2D3FB195C89}" type="pres">
      <dgm:prSet presAssocID="{00251DE3-9DA8-4D64-B55A-7F980A0E369E}" presName="horz1" presStyleCnt="0"/>
      <dgm:spPr/>
    </dgm:pt>
    <dgm:pt modelId="{10ECDD91-067F-451C-8D07-0804A87882FD}" type="pres">
      <dgm:prSet presAssocID="{00251DE3-9DA8-4D64-B55A-7F980A0E369E}" presName="tx1" presStyleLbl="revTx" presStyleIdx="4" presStyleCnt="5"/>
      <dgm:spPr/>
    </dgm:pt>
    <dgm:pt modelId="{86940C84-C549-4C6F-B75A-1B097C2A4D36}" type="pres">
      <dgm:prSet presAssocID="{00251DE3-9DA8-4D64-B55A-7F980A0E369E}" presName="vert1" presStyleCnt="0"/>
      <dgm:spPr/>
    </dgm:pt>
  </dgm:ptLst>
  <dgm:cxnLst>
    <dgm:cxn modelId="{752F6618-E4AF-43A7-A3E3-0AD038ACA9B9}" srcId="{CACEA1A0-94A3-4B41-A9A3-A4404E5C1429}" destId="{38F67014-DDEC-4C11-895D-3EE37AAC5E67}" srcOrd="0" destOrd="0" parTransId="{B8519CA8-76D7-4D5F-8CED-E05E7748D447}" sibTransId="{33A4E986-A105-4FEF-AB74-298FC78C0317}"/>
    <dgm:cxn modelId="{24F7CE39-7F64-4364-99D3-64C9C58727F7}" type="presOf" srcId="{37ECA3EE-692F-4E36-AD97-FFCCB2BB01C4}" destId="{3ABBC0BC-FF9D-4FD8-B643-18015D8FF33F}" srcOrd="0" destOrd="0" presId="urn:microsoft.com/office/officeart/2008/layout/LinedList"/>
    <dgm:cxn modelId="{E6AB0464-E313-4D51-AE0A-15C64B57C7B7}" srcId="{CACEA1A0-94A3-4B41-A9A3-A4404E5C1429}" destId="{37ECA3EE-692F-4E36-AD97-FFCCB2BB01C4}" srcOrd="3" destOrd="0" parTransId="{FFCD3816-A2ED-48A3-B568-6DBB6D5024EA}" sibTransId="{0E838C87-BAAE-468E-BBEB-9A63ECD4D386}"/>
    <dgm:cxn modelId="{C431977C-61FA-4741-A1DC-8EDACE4742A7}" type="presOf" srcId="{38F67014-DDEC-4C11-895D-3EE37AAC5E67}" destId="{37C9B07A-89BC-4B26-A300-9FC6ED8A66BA}" srcOrd="0" destOrd="0" presId="urn:microsoft.com/office/officeart/2008/layout/LinedList"/>
    <dgm:cxn modelId="{127B2B81-0168-44A3-B143-0F25F0954380}" srcId="{CACEA1A0-94A3-4B41-A9A3-A4404E5C1429}" destId="{00251DE3-9DA8-4D64-B55A-7F980A0E369E}" srcOrd="4" destOrd="0" parTransId="{C0832A7A-15A5-4F15-93F2-FFF17AFC4CD4}" sibTransId="{446CF35F-7252-4BE1-8659-389D1DBA7DE0}"/>
    <dgm:cxn modelId="{476DC194-F5BF-4368-AF46-65E0E9C55598}" type="presOf" srcId="{AE6705EE-B9D8-4C8C-800A-721D310012BD}" destId="{C94DC719-F626-4D15-B4EB-14BFF9CDFDC7}" srcOrd="0" destOrd="0" presId="urn:microsoft.com/office/officeart/2008/layout/LinedList"/>
    <dgm:cxn modelId="{22A0ABBB-6591-4255-9F5B-D00161291FE3}" srcId="{CACEA1A0-94A3-4B41-A9A3-A4404E5C1429}" destId="{FC02E92B-8286-4609-B305-E1E87B57537C}" srcOrd="2" destOrd="0" parTransId="{93557E20-11EC-410C-872E-A9601A20DB3E}" sibTransId="{15D6AD24-7D6E-479A-988E-412E308A3745}"/>
    <dgm:cxn modelId="{82D9ECE4-6A56-4AEB-9BD4-E2F56CCFEC28}" type="presOf" srcId="{CACEA1A0-94A3-4B41-A9A3-A4404E5C1429}" destId="{E2AA248F-98A5-44EC-94DA-DDF9AFD957C4}" srcOrd="0" destOrd="0" presId="urn:microsoft.com/office/officeart/2008/layout/LinedList"/>
    <dgm:cxn modelId="{D2A9D7EC-BB69-4A9C-B466-5E03CB129D8E}" srcId="{CACEA1A0-94A3-4B41-A9A3-A4404E5C1429}" destId="{AE6705EE-B9D8-4C8C-800A-721D310012BD}" srcOrd="1" destOrd="0" parTransId="{FB211EC4-FAC2-4FB7-96B5-F67DA3F167A2}" sibTransId="{D842AA32-42B4-4199-B5E2-BEE3BD77AA12}"/>
    <dgm:cxn modelId="{3B17E2F0-61A9-4EEA-892B-89BB9990CDB8}" type="presOf" srcId="{00251DE3-9DA8-4D64-B55A-7F980A0E369E}" destId="{10ECDD91-067F-451C-8D07-0804A87882FD}" srcOrd="0" destOrd="0" presId="urn:microsoft.com/office/officeart/2008/layout/LinedList"/>
    <dgm:cxn modelId="{EB4F9DF4-E77B-474A-A9CD-E782DE42BFCE}" type="presOf" srcId="{FC02E92B-8286-4609-B305-E1E87B57537C}" destId="{FFE059D0-1B42-4A64-9F36-E564500861AB}" srcOrd="0" destOrd="0" presId="urn:microsoft.com/office/officeart/2008/layout/LinedList"/>
    <dgm:cxn modelId="{093AFB7C-C1CF-4F0F-BEA1-11963B7DAFAE}" type="presParOf" srcId="{E2AA248F-98A5-44EC-94DA-DDF9AFD957C4}" destId="{F60E18FC-F9B0-42B3-B1EB-84D260A27163}" srcOrd="0" destOrd="0" presId="urn:microsoft.com/office/officeart/2008/layout/LinedList"/>
    <dgm:cxn modelId="{27EBB4E3-A07D-4A7D-BFA4-FBBDE29C53BA}" type="presParOf" srcId="{E2AA248F-98A5-44EC-94DA-DDF9AFD957C4}" destId="{D63DAA1D-65C3-428E-9E0A-2CD21FED04A3}" srcOrd="1" destOrd="0" presId="urn:microsoft.com/office/officeart/2008/layout/LinedList"/>
    <dgm:cxn modelId="{3161672F-CD6A-4B95-91C9-759A4B70423B}" type="presParOf" srcId="{D63DAA1D-65C3-428E-9E0A-2CD21FED04A3}" destId="{37C9B07A-89BC-4B26-A300-9FC6ED8A66BA}" srcOrd="0" destOrd="0" presId="urn:microsoft.com/office/officeart/2008/layout/LinedList"/>
    <dgm:cxn modelId="{2E7F81C1-2022-47BF-9F50-2F87EFCD6888}" type="presParOf" srcId="{D63DAA1D-65C3-428E-9E0A-2CD21FED04A3}" destId="{B03083E4-EBCA-440D-880A-40710C3CE47B}" srcOrd="1" destOrd="0" presId="urn:microsoft.com/office/officeart/2008/layout/LinedList"/>
    <dgm:cxn modelId="{7D46463B-5869-44F7-88C2-A7C4DC8F1E98}" type="presParOf" srcId="{E2AA248F-98A5-44EC-94DA-DDF9AFD957C4}" destId="{78D2523F-2D57-40E5-A770-A20F52437A01}" srcOrd="2" destOrd="0" presId="urn:microsoft.com/office/officeart/2008/layout/LinedList"/>
    <dgm:cxn modelId="{01B49F8D-BA77-4780-9F6C-4A273B8F2D50}" type="presParOf" srcId="{E2AA248F-98A5-44EC-94DA-DDF9AFD957C4}" destId="{5DBF0A91-5036-4AA3-AC8F-A875F88C56EB}" srcOrd="3" destOrd="0" presId="urn:microsoft.com/office/officeart/2008/layout/LinedList"/>
    <dgm:cxn modelId="{8CAE214A-51D2-4348-9ED9-D72C34E3D3B9}" type="presParOf" srcId="{5DBF0A91-5036-4AA3-AC8F-A875F88C56EB}" destId="{C94DC719-F626-4D15-B4EB-14BFF9CDFDC7}" srcOrd="0" destOrd="0" presId="urn:microsoft.com/office/officeart/2008/layout/LinedList"/>
    <dgm:cxn modelId="{A979AE8C-E6E8-4895-9D29-B8EDAFBDF421}" type="presParOf" srcId="{5DBF0A91-5036-4AA3-AC8F-A875F88C56EB}" destId="{1384032D-0399-4E06-9CEF-055D4F7F13B8}" srcOrd="1" destOrd="0" presId="urn:microsoft.com/office/officeart/2008/layout/LinedList"/>
    <dgm:cxn modelId="{5EAD9B35-41B1-42B7-BE9C-FBBEF0A8A89C}" type="presParOf" srcId="{E2AA248F-98A5-44EC-94DA-DDF9AFD957C4}" destId="{2C63AF5F-2B48-4E4D-8F08-4BD16935BC53}" srcOrd="4" destOrd="0" presId="urn:microsoft.com/office/officeart/2008/layout/LinedList"/>
    <dgm:cxn modelId="{CF3224E2-EE0C-438C-A249-A39B4274424E}" type="presParOf" srcId="{E2AA248F-98A5-44EC-94DA-DDF9AFD957C4}" destId="{27559B5B-67E0-4E90-AB18-4F12EFF3ABC6}" srcOrd="5" destOrd="0" presId="urn:microsoft.com/office/officeart/2008/layout/LinedList"/>
    <dgm:cxn modelId="{A651544F-5FCF-4580-A2C7-EE06EB9D39F1}" type="presParOf" srcId="{27559B5B-67E0-4E90-AB18-4F12EFF3ABC6}" destId="{FFE059D0-1B42-4A64-9F36-E564500861AB}" srcOrd="0" destOrd="0" presId="urn:microsoft.com/office/officeart/2008/layout/LinedList"/>
    <dgm:cxn modelId="{F070A96E-5B27-4016-AF8D-39E9DEECE2DD}" type="presParOf" srcId="{27559B5B-67E0-4E90-AB18-4F12EFF3ABC6}" destId="{8E82E388-D2EA-484C-96B9-B7AA1D009F7B}" srcOrd="1" destOrd="0" presId="urn:microsoft.com/office/officeart/2008/layout/LinedList"/>
    <dgm:cxn modelId="{879FC2E3-697F-440E-B54A-86D3DAABD87C}" type="presParOf" srcId="{E2AA248F-98A5-44EC-94DA-DDF9AFD957C4}" destId="{37A4B427-15D4-4FC9-8754-307620EC786A}" srcOrd="6" destOrd="0" presId="urn:microsoft.com/office/officeart/2008/layout/LinedList"/>
    <dgm:cxn modelId="{485EA191-FBA1-42CD-947F-ADF1EE6C8526}" type="presParOf" srcId="{E2AA248F-98A5-44EC-94DA-DDF9AFD957C4}" destId="{A7DF8D15-4329-475C-9682-B54E42EDDCC9}" srcOrd="7" destOrd="0" presId="urn:microsoft.com/office/officeart/2008/layout/LinedList"/>
    <dgm:cxn modelId="{2267E98E-8000-4BD5-816B-768E7FF4AE65}" type="presParOf" srcId="{A7DF8D15-4329-475C-9682-B54E42EDDCC9}" destId="{3ABBC0BC-FF9D-4FD8-B643-18015D8FF33F}" srcOrd="0" destOrd="0" presId="urn:microsoft.com/office/officeart/2008/layout/LinedList"/>
    <dgm:cxn modelId="{451A1A2F-7CB7-426D-884D-85A28D8E3699}" type="presParOf" srcId="{A7DF8D15-4329-475C-9682-B54E42EDDCC9}" destId="{987804A1-DFB0-471D-80B9-376DA805E2AB}" srcOrd="1" destOrd="0" presId="urn:microsoft.com/office/officeart/2008/layout/LinedList"/>
    <dgm:cxn modelId="{9292C3FB-A31D-486B-A712-081C86FFA3CC}" type="presParOf" srcId="{E2AA248F-98A5-44EC-94DA-DDF9AFD957C4}" destId="{C09FC243-7AB9-44B3-8B48-A2870E2AC0E3}" srcOrd="8" destOrd="0" presId="urn:microsoft.com/office/officeart/2008/layout/LinedList"/>
    <dgm:cxn modelId="{B7FB1FBB-68C4-407E-A6E1-2AD0296F8663}" type="presParOf" srcId="{E2AA248F-98A5-44EC-94DA-DDF9AFD957C4}" destId="{D7952529-B4E2-42EE-937C-A2D3FB195C89}" srcOrd="9" destOrd="0" presId="urn:microsoft.com/office/officeart/2008/layout/LinedList"/>
    <dgm:cxn modelId="{34FE7D18-BB6C-4D5A-9349-641A8AC685E3}" type="presParOf" srcId="{D7952529-B4E2-42EE-937C-A2D3FB195C89}" destId="{10ECDD91-067F-451C-8D07-0804A87882FD}" srcOrd="0" destOrd="0" presId="urn:microsoft.com/office/officeart/2008/layout/LinedList"/>
    <dgm:cxn modelId="{A97B289E-3F1C-4508-95A5-1674A310A01F}" type="presParOf" srcId="{D7952529-B4E2-42EE-937C-A2D3FB195C89}" destId="{86940C84-C549-4C6F-B75A-1B097C2A4D3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F9A50E-32A1-4B80-A963-82D4F33716C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9AD31BF-79C8-4953-8288-480D36B29EFE}">
      <dgm:prSet/>
      <dgm:spPr/>
      <dgm:t>
        <a:bodyPr/>
        <a:lstStyle/>
        <a:p>
          <a:r>
            <a:rPr lang="tr-TR" b="1" dirty="0"/>
            <a:t>KULLANIMI SINIRLI TANI TESTLERİ</a:t>
          </a:r>
          <a:endParaRPr lang="en-US" dirty="0"/>
        </a:p>
      </dgm:t>
    </dgm:pt>
    <dgm:pt modelId="{41CEE2E9-EEEA-4874-BE32-FFB17D0FFB26}" type="parTrans" cxnId="{111386F9-414D-49C5-8A61-B59CE2749864}">
      <dgm:prSet/>
      <dgm:spPr/>
      <dgm:t>
        <a:bodyPr/>
        <a:lstStyle/>
        <a:p>
          <a:endParaRPr lang="en-US"/>
        </a:p>
      </dgm:t>
    </dgm:pt>
    <dgm:pt modelId="{8F1BF48E-AFB7-4571-9707-08C76BDF0FC4}" type="sibTrans" cxnId="{111386F9-414D-49C5-8A61-B59CE2749864}">
      <dgm:prSet/>
      <dgm:spPr/>
      <dgm:t>
        <a:bodyPr/>
        <a:lstStyle/>
        <a:p>
          <a:endParaRPr lang="en-US"/>
        </a:p>
      </dgm:t>
    </dgm:pt>
    <dgm:pt modelId="{4A802D69-5061-411B-A315-005AD5DAB9E2}">
      <dgm:prSet/>
      <dgm:spPr/>
      <dgm:t>
        <a:bodyPr/>
        <a:lstStyle/>
        <a:p>
          <a:r>
            <a:rPr lang="tr-TR" dirty="0" err="1"/>
            <a:t>Postkoital</a:t>
          </a:r>
          <a:r>
            <a:rPr lang="tr-TR" dirty="0"/>
            <a:t> test</a:t>
          </a:r>
          <a:endParaRPr lang="en-US" dirty="0"/>
        </a:p>
      </dgm:t>
    </dgm:pt>
    <dgm:pt modelId="{977CAA0F-D241-4BB2-A555-87037C7CFFD5}" type="parTrans" cxnId="{11257992-1DCD-4FFA-971A-A41188CAB2B1}">
      <dgm:prSet/>
      <dgm:spPr/>
      <dgm:t>
        <a:bodyPr/>
        <a:lstStyle/>
        <a:p>
          <a:endParaRPr lang="en-US"/>
        </a:p>
      </dgm:t>
    </dgm:pt>
    <dgm:pt modelId="{0F47EE5E-E9B5-4547-8A39-6F3C7644750F}" type="sibTrans" cxnId="{11257992-1DCD-4FFA-971A-A41188CAB2B1}">
      <dgm:prSet/>
      <dgm:spPr/>
      <dgm:t>
        <a:bodyPr/>
        <a:lstStyle/>
        <a:p>
          <a:endParaRPr lang="en-US"/>
        </a:p>
      </dgm:t>
    </dgm:pt>
    <dgm:pt modelId="{23823A35-E7BD-4AEE-84C8-7D570316ABB1}">
      <dgm:prSet/>
      <dgm:spPr/>
      <dgm:t>
        <a:bodyPr/>
        <a:lstStyle/>
        <a:p>
          <a:r>
            <a:rPr lang="tr-TR"/>
            <a:t>Endometrial biyopsi</a:t>
          </a:r>
          <a:endParaRPr lang="en-US"/>
        </a:p>
      </dgm:t>
    </dgm:pt>
    <dgm:pt modelId="{B565D9A6-3F46-4771-BC70-FB6A387B26DA}" type="parTrans" cxnId="{BCC02E0C-7737-47ED-A11E-B34DBE031E0C}">
      <dgm:prSet/>
      <dgm:spPr/>
      <dgm:t>
        <a:bodyPr/>
        <a:lstStyle/>
        <a:p>
          <a:endParaRPr lang="en-US"/>
        </a:p>
      </dgm:t>
    </dgm:pt>
    <dgm:pt modelId="{84272C29-D77D-4AD5-919A-89DA33CD6CB2}" type="sibTrans" cxnId="{BCC02E0C-7737-47ED-A11E-B34DBE031E0C}">
      <dgm:prSet/>
      <dgm:spPr/>
      <dgm:t>
        <a:bodyPr/>
        <a:lstStyle/>
        <a:p>
          <a:endParaRPr lang="en-US"/>
        </a:p>
      </dgm:t>
    </dgm:pt>
    <dgm:pt modelId="{AF83C749-E8A7-45ED-89C5-5525092DB939}">
      <dgm:prSet/>
      <dgm:spPr/>
      <dgm:t>
        <a:bodyPr/>
        <a:lstStyle/>
        <a:p>
          <a:r>
            <a:rPr lang="tr-TR" dirty="0"/>
            <a:t>Bazal vücut ısısı kayıtları</a:t>
          </a:r>
          <a:endParaRPr lang="en-US" dirty="0"/>
        </a:p>
      </dgm:t>
    </dgm:pt>
    <dgm:pt modelId="{61001685-658A-409E-9507-25F0DD7DADA3}" type="parTrans" cxnId="{7CD38DD5-6DC0-4828-8310-FC83E00D1C02}">
      <dgm:prSet/>
      <dgm:spPr/>
      <dgm:t>
        <a:bodyPr/>
        <a:lstStyle/>
        <a:p>
          <a:endParaRPr lang="en-US"/>
        </a:p>
      </dgm:t>
    </dgm:pt>
    <dgm:pt modelId="{B1FD150F-4BED-4DA0-9F66-8CA57FA5CDA7}" type="sibTrans" cxnId="{7CD38DD5-6DC0-4828-8310-FC83E00D1C02}">
      <dgm:prSet/>
      <dgm:spPr/>
      <dgm:t>
        <a:bodyPr/>
        <a:lstStyle/>
        <a:p>
          <a:endParaRPr lang="en-US"/>
        </a:p>
      </dgm:t>
    </dgm:pt>
    <dgm:pt modelId="{CF6C027D-F007-4F6F-9086-D5918D785206}">
      <dgm:prSet/>
      <dgm:spPr/>
      <dgm:t>
        <a:bodyPr/>
        <a:lstStyle/>
        <a:p>
          <a:r>
            <a:rPr lang="tr-TR"/>
            <a:t>Sperm penetrasyon testi</a:t>
          </a:r>
          <a:endParaRPr lang="en-US"/>
        </a:p>
      </dgm:t>
    </dgm:pt>
    <dgm:pt modelId="{0CC633CD-CE44-4692-B47A-C1592060FE64}" type="parTrans" cxnId="{D375D03D-DDC5-40B1-9D15-B6ACD23B081A}">
      <dgm:prSet/>
      <dgm:spPr/>
      <dgm:t>
        <a:bodyPr/>
        <a:lstStyle/>
        <a:p>
          <a:endParaRPr lang="en-US"/>
        </a:p>
      </dgm:t>
    </dgm:pt>
    <dgm:pt modelId="{59A048CF-582F-4023-85F5-A62BD00F234E}" type="sibTrans" cxnId="{D375D03D-DDC5-40B1-9D15-B6ACD23B081A}">
      <dgm:prSet/>
      <dgm:spPr/>
      <dgm:t>
        <a:bodyPr/>
        <a:lstStyle/>
        <a:p>
          <a:endParaRPr lang="en-US"/>
        </a:p>
      </dgm:t>
    </dgm:pt>
    <dgm:pt modelId="{6630266C-0869-42D0-A2CE-AA7DB2D89EE4}">
      <dgm:prSet/>
      <dgm:spPr/>
      <dgm:t>
        <a:bodyPr/>
        <a:lstStyle/>
        <a:p>
          <a:r>
            <a:rPr lang="tr-TR"/>
            <a:t>Antikor testi</a:t>
          </a:r>
          <a:endParaRPr lang="en-US"/>
        </a:p>
      </dgm:t>
    </dgm:pt>
    <dgm:pt modelId="{9EEEC8B9-9C6A-434D-A0E2-F65586AE4A60}" type="parTrans" cxnId="{E56A1BFB-2E45-4CFE-8751-2AF496A3EF73}">
      <dgm:prSet/>
      <dgm:spPr/>
      <dgm:t>
        <a:bodyPr/>
        <a:lstStyle/>
        <a:p>
          <a:endParaRPr lang="en-US"/>
        </a:p>
      </dgm:t>
    </dgm:pt>
    <dgm:pt modelId="{5FC0538D-C12A-4940-A76E-9148A75E739A}" type="sibTrans" cxnId="{E56A1BFB-2E45-4CFE-8751-2AF496A3EF73}">
      <dgm:prSet/>
      <dgm:spPr/>
      <dgm:t>
        <a:bodyPr/>
        <a:lstStyle/>
        <a:p>
          <a:endParaRPr lang="en-US"/>
        </a:p>
      </dgm:t>
    </dgm:pt>
    <dgm:pt modelId="{3F42CBEB-0EC2-4766-90FD-CDE59CF6A301}">
      <dgm:prSet/>
      <dgm:spPr/>
      <dgm:t>
        <a:bodyPr/>
        <a:lstStyle/>
        <a:p>
          <a:r>
            <a:rPr lang="tr-TR" dirty="0" err="1"/>
            <a:t>Karyotip</a:t>
          </a:r>
          <a:endParaRPr lang="en-US" dirty="0"/>
        </a:p>
      </dgm:t>
    </dgm:pt>
    <dgm:pt modelId="{DF9FAF0F-F04F-45DF-8EDD-733AF3AA7B75}" type="parTrans" cxnId="{D66A74A6-7D10-4D6E-8EED-259686D79BAF}">
      <dgm:prSet/>
      <dgm:spPr/>
      <dgm:t>
        <a:bodyPr/>
        <a:lstStyle/>
        <a:p>
          <a:endParaRPr lang="en-US"/>
        </a:p>
      </dgm:t>
    </dgm:pt>
    <dgm:pt modelId="{37AA6148-4ECE-4EBA-B426-9B89AC5C43A7}" type="sibTrans" cxnId="{D66A74A6-7D10-4D6E-8EED-259686D79BAF}">
      <dgm:prSet/>
      <dgm:spPr/>
      <dgm:t>
        <a:bodyPr/>
        <a:lstStyle/>
        <a:p>
          <a:endParaRPr lang="en-US"/>
        </a:p>
      </dgm:t>
    </dgm:pt>
    <dgm:pt modelId="{153F5AB4-391D-4D68-BE4D-FFBBF66E70BB}" type="pres">
      <dgm:prSet presAssocID="{3DF9A50E-32A1-4B80-A963-82D4F33716C1}" presName="diagram" presStyleCnt="0">
        <dgm:presLayoutVars>
          <dgm:dir/>
          <dgm:resizeHandles val="exact"/>
        </dgm:presLayoutVars>
      </dgm:prSet>
      <dgm:spPr/>
    </dgm:pt>
    <dgm:pt modelId="{9E703134-73B3-4CFF-9F02-872352C5E636}" type="pres">
      <dgm:prSet presAssocID="{A9AD31BF-79C8-4953-8288-480D36B29EFE}" presName="node" presStyleLbl="node1" presStyleIdx="0" presStyleCnt="7" custScaleX="277079" custLinFactNeighborX="-3630" custLinFactNeighborY="-55963">
        <dgm:presLayoutVars>
          <dgm:bulletEnabled val="1"/>
        </dgm:presLayoutVars>
      </dgm:prSet>
      <dgm:spPr/>
    </dgm:pt>
    <dgm:pt modelId="{D3338646-ED72-4320-A9C5-C2BE36AC07FF}" type="pres">
      <dgm:prSet presAssocID="{8F1BF48E-AFB7-4571-9707-08C76BDF0FC4}" presName="sibTrans" presStyleCnt="0"/>
      <dgm:spPr/>
    </dgm:pt>
    <dgm:pt modelId="{D80E15BE-6553-47F5-8C4F-27680D86E1F7}" type="pres">
      <dgm:prSet presAssocID="{4A802D69-5061-411B-A315-005AD5DAB9E2}" presName="node" presStyleLbl="node1" presStyleIdx="1" presStyleCnt="7" custLinFactY="6621" custLinFactNeighborX="-6214" custLinFactNeighborY="100000">
        <dgm:presLayoutVars>
          <dgm:bulletEnabled val="1"/>
        </dgm:presLayoutVars>
      </dgm:prSet>
      <dgm:spPr/>
    </dgm:pt>
    <dgm:pt modelId="{31AAE1E7-0514-4E37-8F2C-2396B2EC4720}" type="pres">
      <dgm:prSet presAssocID="{0F47EE5E-E9B5-4547-8A39-6F3C7644750F}" presName="sibTrans" presStyleCnt="0"/>
      <dgm:spPr/>
    </dgm:pt>
    <dgm:pt modelId="{9A9C0519-B62C-4794-B6A6-BC966B5F33D9}" type="pres">
      <dgm:prSet presAssocID="{23823A35-E7BD-4AEE-84C8-7D570316ABB1}" presName="node" presStyleLbl="node1" presStyleIdx="2" presStyleCnt="7" custLinFactX="-16214" custLinFactNeighborX="-100000" custLinFactNeighborY="-31763">
        <dgm:presLayoutVars>
          <dgm:bulletEnabled val="1"/>
        </dgm:presLayoutVars>
      </dgm:prSet>
      <dgm:spPr/>
    </dgm:pt>
    <dgm:pt modelId="{E1BF5766-FF28-4194-B49C-00616E9EC11C}" type="pres">
      <dgm:prSet presAssocID="{84272C29-D77D-4AD5-919A-89DA33CD6CB2}" presName="sibTrans" presStyleCnt="0"/>
      <dgm:spPr/>
    </dgm:pt>
    <dgm:pt modelId="{0722AE81-AEC7-4294-88B3-294EB4E9C471}" type="pres">
      <dgm:prSet presAssocID="{AF83C749-E8A7-45ED-89C5-5525092DB939}" presName="node" presStyleLbl="node1" presStyleIdx="3" presStyleCnt="7" custLinFactX="-14346" custLinFactNeighborX="-100000" custLinFactNeighborY="-33275">
        <dgm:presLayoutVars>
          <dgm:bulletEnabled val="1"/>
        </dgm:presLayoutVars>
      </dgm:prSet>
      <dgm:spPr/>
    </dgm:pt>
    <dgm:pt modelId="{70A109EF-F8D2-4BCC-AE37-A0F70D96297D}" type="pres">
      <dgm:prSet presAssocID="{B1FD150F-4BED-4DA0-9F66-8CA57FA5CDA7}" presName="sibTrans" presStyleCnt="0"/>
      <dgm:spPr/>
    </dgm:pt>
    <dgm:pt modelId="{AE1B8DBC-7B20-4BAE-994E-83D890A79529}" type="pres">
      <dgm:prSet presAssocID="{CF6C027D-F007-4F6F-9086-D5918D785206}" presName="node" presStyleLbl="node1" presStyleIdx="4" presStyleCnt="7" custLinFactX="100000" custLinFactY="-49739" custLinFactNeighborX="117802" custLinFactNeighborY="-100000">
        <dgm:presLayoutVars>
          <dgm:bulletEnabled val="1"/>
        </dgm:presLayoutVars>
      </dgm:prSet>
      <dgm:spPr/>
    </dgm:pt>
    <dgm:pt modelId="{DCECDE1C-0B99-491A-83F7-E2E74A649F87}" type="pres">
      <dgm:prSet presAssocID="{59A048CF-582F-4023-85F5-A62BD00F234E}" presName="sibTrans" presStyleCnt="0"/>
      <dgm:spPr/>
    </dgm:pt>
    <dgm:pt modelId="{0DA9699A-6F07-4C6C-9ABC-976373F83DCE}" type="pres">
      <dgm:prSet presAssocID="{6630266C-0869-42D0-A2CE-AA7DB2D89EE4}" presName="node" presStyleLbl="node1" presStyleIdx="5" presStyleCnt="7" custLinFactNeighborX="-1815" custLinFactNeighborY="-9074">
        <dgm:presLayoutVars>
          <dgm:bulletEnabled val="1"/>
        </dgm:presLayoutVars>
      </dgm:prSet>
      <dgm:spPr/>
    </dgm:pt>
    <dgm:pt modelId="{FC175692-A652-4DEF-96CD-D35E9077DCD4}" type="pres">
      <dgm:prSet presAssocID="{5FC0538D-C12A-4940-A76E-9148A75E739A}" presName="sibTrans" presStyleCnt="0"/>
      <dgm:spPr/>
    </dgm:pt>
    <dgm:pt modelId="{EDDBE21D-88ED-4D19-94A9-A9C212CFBDC0}" type="pres">
      <dgm:prSet presAssocID="{3F42CBEB-0EC2-4766-90FD-CDE59CF6A301}" presName="node" presStyleLbl="node1" presStyleIdx="6" presStyleCnt="7" custLinFactNeighborX="-980" custLinFactNeighborY="-7357">
        <dgm:presLayoutVars>
          <dgm:bulletEnabled val="1"/>
        </dgm:presLayoutVars>
      </dgm:prSet>
      <dgm:spPr/>
    </dgm:pt>
  </dgm:ptLst>
  <dgm:cxnLst>
    <dgm:cxn modelId="{BCC02E0C-7737-47ED-A11E-B34DBE031E0C}" srcId="{3DF9A50E-32A1-4B80-A963-82D4F33716C1}" destId="{23823A35-E7BD-4AEE-84C8-7D570316ABB1}" srcOrd="2" destOrd="0" parTransId="{B565D9A6-3F46-4771-BC70-FB6A387B26DA}" sibTransId="{84272C29-D77D-4AD5-919A-89DA33CD6CB2}"/>
    <dgm:cxn modelId="{5A1FE00F-0E8E-4C34-9A45-DEEEE491A860}" type="presOf" srcId="{3F42CBEB-0EC2-4766-90FD-CDE59CF6A301}" destId="{EDDBE21D-88ED-4D19-94A9-A9C212CFBDC0}" srcOrd="0" destOrd="0" presId="urn:microsoft.com/office/officeart/2005/8/layout/default"/>
    <dgm:cxn modelId="{D375D03D-DDC5-40B1-9D15-B6ACD23B081A}" srcId="{3DF9A50E-32A1-4B80-A963-82D4F33716C1}" destId="{CF6C027D-F007-4F6F-9086-D5918D785206}" srcOrd="4" destOrd="0" parTransId="{0CC633CD-CE44-4692-B47A-C1592060FE64}" sibTransId="{59A048CF-582F-4023-85F5-A62BD00F234E}"/>
    <dgm:cxn modelId="{3BD30D40-DA9D-4F06-8171-F04DD6B10980}" type="presOf" srcId="{A9AD31BF-79C8-4953-8288-480D36B29EFE}" destId="{9E703134-73B3-4CFF-9F02-872352C5E636}" srcOrd="0" destOrd="0" presId="urn:microsoft.com/office/officeart/2005/8/layout/default"/>
    <dgm:cxn modelId="{0CEE0F4E-4101-4CC5-BE66-37EC388B4DCF}" type="presOf" srcId="{6630266C-0869-42D0-A2CE-AA7DB2D89EE4}" destId="{0DA9699A-6F07-4C6C-9ABC-976373F83DCE}" srcOrd="0" destOrd="0" presId="urn:microsoft.com/office/officeart/2005/8/layout/default"/>
    <dgm:cxn modelId="{3848AB7F-E5CE-45EE-875F-3B15973D6A5F}" type="presOf" srcId="{4A802D69-5061-411B-A315-005AD5DAB9E2}" destId="{D80E15BE-6553-47F5-8C4F-27680D86E1F7}" srcOrd="0" destOrd="0" presId="urn:microsoft.com/office/officeart/2005/8/layout/default"/>
    <dgm:cxn modelId="{11257992-1DCD-4FFA-971A-A41188CAB2B1}" srcId="{3DF9A50E-32A1-4B80-A963-82D4F33716C1}" destId="{4A802D69-5061-411B-A315-005AD5DAB9E2}" srcOrd="1" destOrd="0" parTransId="{977CAA0F-D241-4BB2-A555-87037C7CFFD5}" sibTransId="{0F47EE5E-E9B5-4547-8A39-6F3C7644750F}"/>
    <dgm:cxn modelId="{0C02D094-116C-4FC7-99FE-4D29449D755B}" type="presOf" srcId="{AF83C749-E8A7-45ED-89C5-5525092DB939}" destId="{0722AE81-AEC7-4294-88B3-294EB4E9C471}" srcOrd="0" destOrd="0" presId="urn:microsoft.com/office/officeart/2005/8/layout/default"/>
    <dgm:cxn modelId="{8898B09C-57F9-413B-A845-C450736C4FC8}" type="presOf" srcId="{CF6C027D-F007-4F6F-9086-D5918D785206}" destId="{AE1B8DBC-7B20-4BAE-994E-83D890A79529}" srcOrd="0" destOrd="0" presId="urn:microsoft.com/office/officeart/2005/8/layout/default"/>
    <dgm:cxn modelId="{D66A74A6-7D10-4D6E-8EED-259686D79BAF}" srcId="{3DF9A50E-32A1-4B80-A963-82D4F33716C1}" destId="{3F42CBEB-0EC2-4766-90FD-CDE59CF6A301}" srcOrd="6" destOrd="0" parTransId="{DF9FAF0F-F04F-45DF-8EDD-733AF3AA7B75}" sibTransId="{37AA6148-4ECE-4EBA-B426-9B89AC5C43A7}"/>
    <dgm:cxn modelId="{0E19B8B8-EE73-437A-B6F2-CEBCFBA2CB85}" type="presOf" srcId="{3DF9A50E-32A1-4B80-A963-82D4F33716C1}" destId="{153F5AB4-391D-4D68-BE4D-FFBBF66E70BB}" srcOrd="0" destOrd="0" presId="urn:microsoft.com/office/officeart/2005/8/layout/default"/>
    <dgm:cxn modelId="{C0090DCB-2ED5-41B0-9AD2-2BA305DC5410}" type="presOf" srcId="{23823A35-E7BD-4AEE-84C8-7D570316ABB1}" destId="{9A9C0519-B62C-4794-B6A6-BC966B5F33D9}" srcOrd="0" destOrd="0" presId="urn:microsoft.com/office/officeart/2005/8/layout/default"/>
    <dgm:cxn modelId="{7CD38DD5-6DC0-4828-8310-FC83E00D1C02}" srcId="{3DF9A50E-32A1-4B80-A963-82D4F33716C1}" destId="{AF83C749-E8A7-45ED-89C5-5525092DB939}" srcOrd="3" destOrd="0" parTransId="{61001685-658A-409E-9507-25F0DD7DADA3}" sibTransId="{B1FD150F-4BED-4DA0-9F66-8CA57FA5CDA7}"/>
    <dgm:cxn modelId="{111386F9-414D-49C5-8A61-B59CE2749864}" srcId="{3DF9A50E-32A1-4B80-A963-82D4F33716C1}" destId="{A9AD31BF-79C8-4953-8288-480D36B29EFE}" srcOrd="0" destOrd="0" parTransId="{41CEE2E9-EEEA-4874-BE32-FFB17D0FFB26}" sibTransId="{8F1BF48E-AFB7-4571-9707-08C76BDF0FC4}"/>
    <dgm:cxn modelId="{E56A1BFB-2E45-4CFE-8751-2AF496A3EF73}" srcId="{3DF9A50E-32A1-4B80-A963-82D4F33716C1}" destId="{6630266C-0869-42D0-A2CE-AA7DB2D89EE4}" srcOrd="5" destOrd="0" parTransId="{9EEEC8B9-9C6A-434D-A0E2-F65586AE4A60}" sibTransId="{5FC0538D-C12A-4940-A76E-9148A75E739A}"/>
    <dgm:cxn modelId="{91FDB706-D93F-4A70-85C1-3B4F1D1C1DF6}" type="presParOf" srcId="{153F5AB4-391D-4D68-BE4D-FFBBF66E70BB}" destId="{9E703134-73B3-4CFF-9F02-872352C5E636}" srcOrd="0" destOrd="0" presId="urn:microsoft.com/office/officeart/2005/8/layout/default"/>
    <dgm:cxn modelId="{CBDE4B29-1B63-4DB6-B70B-CA43498CA324}" type="presParOf" srcId="{153F5AB4-391D-4D68-BE4D-FFBBF66E70BB}" destId="{D3338646-ED72-4320-A9C5-C2BE36AC07FF}" srcOrd="1" destOrd="0" presId="urn:microsoft.com/office/officeart/2005/8/layout/default"/>
    <dgm:cxn modelId="{40733EA9-654D-4DBE-B1C3-3AF840E77EAD}" type="presParOf" srcId="{153F5AB4-391D-4D68-BE4D-FFBBF66E70BB}" destId="{D80E15BE-6553-47F5-8C4F-27680D86E1F7}" srcOrd="2" destOrd="0" presId="urn:microsoft.com/office/officeart/2005/8/layout/default"/>
    <dgm:cxn modelId="{C53CE69B-F3DE-4849-A086-96767D54CB0E}" type="presParOf" srcId="{153F5AB4-391D-4D68-BE4D-FFBBF66E70BB}" destId="{31AAE1E7-0514-4E37-8F2C-2396B2EC4720}" srcOrd="3" destOrd="0" presId="urn:microsoft.com/office/officeart/2005/8/layout/default"/>
    <dgm:cxn modelId="{1987D77F-1C77-4E87-B18B-F04D1ADBFBA2}" type="presParOf" srcId="{153F5AB4-391D-4D68-BE4D-FFBBF66E70BB}" destId="{9A9C0519-B62C-4794-B6A6-BC966B5F33D9}" srcOrd="4" destOrd="0" presId="urn:microsoft.com/office/officeart/2005/8/layout/default"/>
    <dgm:cxn modelId="{557B9F4C-BE15-4334-A5DA-62FF3995ADAB}" type="presParOf" srcId="{153F5AB4-391D-4D68-BE4D-FFBBF66E70BB}" destId="{E1BF5766-FF28-4194-B49C-00616E9EC11C}" srcOrd="5" destOrd="0" presId="urn:microsoft.com/office/officeart/2005/8/layout/default"/>
    <dgm:cxn modelId="{4A510AF0-EFB4-4693-9FCF-60B0B62D8EDD}" type="presParOf" srcId="{153F5AB4-391D-4D68-BE4D-FFBBF66E70BB}" destId="{0722AE81-AEC7-4294-88B3-294EB4E9C471}" srcOrd="6" destOrd="0" presId="urn:microsoft.com/office/officeart/2005/8/layout/default"/>
    <dgm:cxn modelId="{B960CD48-319A-4959-A979-1295B7369809}" type="presParOf" srcId="{153F5AB4-391D-4D68-BE4D-FFBBF66E70BB}" destId="{70A109EF-F8D2-4BCC-AE37-A0F70D96297D}" srcOrd="7" destOrd="0" presId="urn:microsoft.com/office/officeart/2005/8/layout/default"/>
    <dgm:cxn modelId="{8846B2AB-A152-44E0-99ED-9F4B9D0C943E}" type="presParOf" srcId="{153F5AB4-391D-4D68-BE4D-FFBBF66E70BB}" destId="{AE1B8DBC-7B20-4BAE-994E-83D890A79529}" srcOrd="8" destOrd="0" presId="urn:microsoft.com/office/officeart/2005/8/layout/default"/>
    <dgm:cxn modelId="{0B958566-511C-47C2-A881-A0D5F6B07266}" type="presParOf" srcId="{153F5AB4-391D-4D68-BE4D-FFBBF66E70BB}" destId="{DCECDE1C-0B99-491A-83F7-E2E74A649F87}" srcOrd="9" destOrd="0" presId="urn:microsoft.com/office/officeart/2005/8/layout/default"/>
    <dgm:cxn modelId="{411E757A-165B-4113-B89E-E84681E6EB17}" type="presParOf" srcId="{153F5AB4-391D-4D68-BE4D-FFBBF66E70BB}" destId="{0DA9699A-6F07-4C6C-9ABC-976373F83DCE}" srcOrd="10" destOrd="0" presId="urn:microsoft.com/office/officeart/2005/8/layout/default"/>
    <dgm:cxn modelId="{7AF30440-5316-4BFA-A0F9-D80F164F9BBF}" type="presParOf" srcId="{153F5AB4-391D-4D68-BE4D-FFBBF66E70BB}" destId="{FC175692-A652-4DEF-96CD-D35E9077DCD4}" srcOrd="11" destOrd="0" presId="urn:microsoft.com/office/officeart/2005/8/layout/default"/>
    <dgm:cxn modelId="{212F53EA-1A49-4CD0-98E2-AE773A40E9CD}" type="presParOf" srcId="{153F5AB4-391D-4D68-BE4D-FFBBF66E70BB}" destId="{EDDBE21D-88ED-4D19-94A9-A9C212CFBDC0}"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24E12-94D7-4882-A1C1-DAC01C1581A6}">
      <dsp:nvSpPr>
        <dsp:cNvPr id="0" name=""/>
        <dsp:cNvSpPr/>
      </dsp:nvSpPr>
      <dsp:spPr>
        <a:xfrm>
          <a:off x="0" y="40290"/>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tr-TR" sz="3000" kern="1200"/>
            <a:t>İnfertilite tanımı</a:t>
          </a:r>
          <a:endParaRPr lang="en-US" sz="3000" kern="1200"/>
        </a:p>
      </dsp:txBody>
      <dsp:txXfrm>
        <a:off x="0" y="40290"/>
        <a:ext cx="3286125" cy="1971675"/>
      </dsp:txXfrm>
    </dsp:sp>
    <dsp:sp modelId="{EF8A4128-16A0-4722-BA6C-43CFD55D9FA8}">
      <dsp:nvSpPr>
        <dsp:cNvPr id="0" name=""/>
        <dsp:cNvSpPr/>
      </dsp:nvSpPr>
      <dsp:spPr>
        <a:xfrm>
          <a:off x="3614737" y="40290"/>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tr-TR" sz="3000" kern="1200"/>
            <a:t>İnfetilite epidemiyolojisi</a:t>
          </a:r>
          <a:endParaRPr lang="en-US" sz="3000" kern="1200"/>
        </a:p>
      </dsp:txBody>
      <dsp:txXfrm>
        <a:off x="3614737" y="40290"/>
        <a:ext cx="3286125" cy="1971675"/>
      </dsp:txXfrm>
    </dsp:sp>
    <dsp:sp modelId="{25BAA231-5EE7-4873-B37E-2A674906A995}">
      <dsp:nvSpPr>
        <dsp:cNvPr id="0" name=""/>
        <dsp:cNvSpPr/>
      </dsp:nvSpPr>
      <dsp:spPr>
        <a:xfrm>
          <a:off x="7229475" y="40290"/>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tr-TR" sz="3000" i="0" kern="1200"/>
            <a:t>İnfertilite değerlendirmesinin endikasyonları ve zamanlaması </a:t>
          </a:r>
          <a:endParaRPr lang="en-US" sz="3000" kern="1200"/>
        </a:p>
      </dsp:txBody>
      <dsp:txXfrm>
        <a:off x="7229475" y="40290"/>
        <a:ext cx="3286125" cy="1971675"/>
      </dsp:txXfrm>
    </dsp:sp>
    <dsp:sp modelId="{84F5066D-B71A-48CE-8BDF-7264863D85C6}">
      <dsp:nvSpPr>
        <dsp:cNvPr id="0" name=""/>
        <dsp:cNvSpPr/>
      </dsp:nvSpPr>
      <dsp:spPr>
        <a:xfrm>
          <a:off x="0" y="2340578"/>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tr-TR" sz="3000" kern="1200"/>
            <a:t>Kadın infertilitesine yaklaşım</a:t>
          </a:r>
          <a:endParaRPr lang="en-US" sz="3000" kern="1200"/>
        </a:p>
      </dsp:txBody>
      <dsp:txXfrm>
        <a:off x="0" y="2340578"/>
        <a:ext cx="3286125" cy="1971675"/>
      </dsp:txXfrm>
    </dsp:sp>
    <dsp:sp modelId="{718868D4-EB0F-453B-A4C1-10CBA4AD8B42}">
      <dsp:nvSpPr>
        <dsp:cNvPr id="0" name=""/>
        <dsp:cNvSpPr/>
      </dsp:nvSpPr>
      <dsp:spPr>
        <a:xfrm>
          <a:off x="3614737" y="2340578"/>
          <a:ext cx="3286125" cy="1971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tr-TR" sz="3000" kern="1200"/>
            <a:t>Erkek infertilitesine yaklaşım</a:t>
          </a:r>
          <a:endParaRPr lang="en-US" sz="3000" kern="1200"/>
        </a:p>
      </dsp:txBody>
      <dsp:txXfrm>
        <a:off x="3614737" y="2340578"/>
        <a:ext cx="3286125" cy="1971675"/>
      </dsp:txXfrm>
    </dsp:sp>
    <dsp:sp modelId="{465A0931-2264-4048-BD48-9F1938C3AC7C}">
      <dsp:nvSpPr>
        <dsp:cNvPr id="0" name=""/>
        <dsp:cNvSpPr/>
      </dsp:nvSpPr>
      <dsp:spPr>
        <a:xfrm>
          <a:off x="7229475" y="2340578"/>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tr-TR" sz="3000" kern="1200"/>
            <a:t>İnfertilite tedavisi</a:t>
          </a:r>
          <a:endParaRPr lang="en-US" sz="3000" kern="1200"/>
        </a:p>
      </dsp:txBody>
      <dsp:txXfrm>
        <a:off x="7229475" y="2340578"/>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AAE5C-06DC-4C57-AD8C-E55C373DE652}">
      <dsp:nvSpPr>
        <dsp:cNvPr id="0" name=""/>
        <dsp:cNvSpPr/>
      </dsp:nvSpPr>
      <dsp:spPr>
        <a:xfrm>
          <a:off x="0" y="2703"/>
          <a:ext cx="6900512"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4EE330D-4A09-4E40-AA2B-17C510E82612}">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tr-TR" sz="3600" b="0" i="0" kern="1200" dirty="0" err="1"/>
            <a:t>Fekundite</a:t>
          </a:r>
          <a:endParaRPr lang="en-US" sz="3600" kern="1200" dirty="0"/>
        </a:p>
      </dsp:txBody>
      <dsp:txXfrm>
        <a:off x="0" y="2703"/>
        <a:ext cx="6900512" cy="1843578"/>
      </dsp:txXfrm>
    </dsp:sp>
    <dsp:sp modelId="{3F75C817-7B15-4225-ACE6-9397624F9753}">
      <dsp:nvSpPr>
        <dsp:cNvPr id="0" name=""/>
        <dsp:cNvSpPr/>
      </dsp:nvSpPr>
      <dsp:spPr>
        <a:xfrm>
          <a:off x="0" y="1846281"/>
          <a:ext cx="6900512"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E532AFB-2B05-46CA-B12D-1B842ABFB01C}">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tr-TR" sz="3600" kern="1200" dirty="0" err="1"/>
            <a:t>Fekundabilite</a:t>
          </a:r>
          <a:endParaRPr lang="en-US" sz="3600" kern="1200" dirty="0"/>
        </a:p>
      </dsp:txBody>
      <dsp:txXfrm>
        <a:off x="0" y="1846281"/>
        <a:ext cx="6900512" cy="1843578"/>
      </dsp:txXfrm>
    </dsp:sp>
    <dsp:sp modelId="{06B8337D-E709-45EF-98C4-C5F2C191D8B6}">
      <dsp:nvSpPr>
        <dsp:cNvPr id="0" name=""/>
        <dsp:cNvSpPr/>
      </dsp:nvSpPr>
      <dsp:spPr>
        <a:xfrm>
          <a:off x="0" y="3689859"/>
          <a:ext cx="6900512"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7F63ED1-F839-4DEF-AE0F-05E4EDD1F146}">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tr-TR" sz="3600" kern="1200" dirty="0" err="1"/>
            <a:t>Fertilite</a:t>
          </a:r>
          <a:r>
            <a:rPr lang="tr-TR" sz="6500" b="0" i="0" kern="1200" dirty="0"/>
            <a:t> </a:t>
          </a:r>
          <a:endParaRPr lang="en-US" sz="6500" kern="1200" dirty="0"/>
        </a:p>
      </dsp:txBody>
      <dsp:txXfrm>
        <a:off x="0" y="3689859"/>
        <a:ext cx="6900512" cy="1843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6EDA2-6FE2-4D37-9467-F3629C5E0B2B}">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D4062C-3D0F-4D4A-8ABF-C3EC82D9A1D4}">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0BD1D4-F634-4FE7-B166-0EC8C884F586}">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tr-TR" sz="2300" b="0" i="0" kern="1200" dirty="0" err="1"/>
            <a:t>İnfertil</a:t>
          </a:r>
          <a:r>
            <a:rPr lang="tr-TR" sz="2300" b="0" i="0" kern="1200" dirty="0"/>
            <a:t> bir çiftin her iki partneri de doğurganlığı bozabilecek faktörler açısından değerlendirilmelidir. </a:t>
          </a:r>
          <a:endParaRPr lang="en-US" sz="2300" kern="1200" dirty="0"/>
        </a:p>
      </dsp:txBody>
      <dsp:txXfrm>
        <a:off x="1437631" y="531"/>
        <a:ext cx="9077968" cy="1244702"/>
      </dsp:txXfrm>
    </dsp:sp>
    <dsp:sp modelId="{6BA2DDCB-886A-421E-A38E-8BFEBEE4772A}">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F75BC2-C261-4A62-AD8C-EA51189F08F0}">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38B330-658C-423A-930E-546D23BF1C79}">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tr-TR" sz="2300" b="0" i="0" kern="1200" dirty="0"/>
            <a:t>Çiftin kısırlığına katkıda bulunan birden fazla faktör olabileceğini hatırlamak önemlidir; her iki ortağın değerlendirmesi aynı anda yapılır </a:t>
          </a:r>
          <a:endParaRPr lang="en-US" sz="2300" kern="1200" dirty="0"/>
        </a:p>
      </dsp:txBody>
      <dsp:txXfrm>
        <a:off x="1437631" y="1556410"/>
        <a:ext cx="9077968" cy="1244702"/>
      </dsp:txXfrm>
    </dsp:sp>
    <dsp:sp modelId="{2D64A31E-8957-47A3-8C5F-5F5558A1A4B7}">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46B6B4-ACD1-45E4-AE78-214259DF9848}">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DC11E1-A3C8-4B3A-8AD6-8ABC171DFC31}">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tr-TR" sz="2300" b="0" i="0" kern="1200" dirty="0" err="1"/>
            <a:t>Klinisyen</a:t>
          </a:r>
          <a:r>
            <a:rPr lang="tr-TR" sz="2300" b="0" i="0" kern="1200" dirty="0"/>
            <a:t>, çiftin depresyon, öfke, kaygı ve evlilik uyumsuzluğu gibi duygusal durumunu göz ardı etmemelidir ve destekleyici ve bilgilendirici olmalıdır</a:t>
          </a:r>
          <a:endParaRPr lang="en-US" sz="2300" kern="1200" dirty="0"/>
        </a:p>
      </dsp:txBody>
      <dsp:txXfrm>
        <a:off x="1437631" y="3112289"/>
        <a:ext cx="9077968" cy="12447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E18FC-F9B0-42B3-B1EB-84D260A27163}">
      <dsp:nvSpPr>
        <dsp:cNvPr id="0" name=""/>
        <dsp:cNvSpPr/>
      </dsp:nvSpPr>
      <dsp:spPr>
        <a:xfrm>
          <a:off x="0" y="67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C9B07A-89BC-4B26-A300-9FC6ED8A66BA}">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tr-TR" sz="2200" kern="1200"/>
            <a:t>Semen analizi</a:t>
          </a:r>
          <a:endParaRPr lang="en-US" sz="2200" kern="1200"/>
        </a:p>
      </dsp:txBody>
      <dsp:txXfrm>
        <a:off x="0" y="675"/>
        <a:ext cx="6900512" cy="1106957"/>
      </dsp:txXfrm>
    </dsp:sp>
    <dsp:sp modelId="{78D2523F-2D57-40E5-A770-A20F52437A01}">
      <dsp:nvSpPr>
        <dsp:cNvPr id="0" name=""/>
        <dsp:cNvSpPr/>
      </dsp:nvSpPr>
      <dsp:spPr>
        <a:xfrm>
          <a:off x="0" y="110763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4DC719-F626-4D15-B4EB-14BFF9CDFDC7}">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tr-TR" sz="2200" kern="1200"/>
            <a:t>Normal yumurtlama fonsiyonunun dokümantasyonu</a:t>
          </a:r>
          <a:endParaRPr lang="en-US" sz="2200" kern="1200"/>
        </a:p>
      </dsp:txBody>
      <dsp:txXfrm>
        <a:off x="0" y="1107633"/>
        <a:ext cx="6900512" cy="1106957"/>
      </dsp:txXfrm>
    </dsp:sp>
    <dsp:sp modelId="{2C63AF5F-2B48-4E4D-8F08-4BD16935BC53}">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E059D0-1B42-4A64-9F36-E564500861AB}">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tr-TR" sz="2200" b="0" i="0" kern="1200"/>
            <a:t>Tüp tıkanıklığını ekarte etmek ve uterus boşluğunu değerlendirmek</a:t>
          </a:r>
          <a:r>
            <a:rPr lang="tr-TR" sz="2200" b="0" i="0" kern="1200">
              <a:sym typeface="Wingdings" panose="05000000000000000000" pitchFamily="2" charset="2"/>
            </a:rPr>
            <a:t></a:t>
          </a:r>
          <a:r>
            <a:rPr lang="tr-TR" sz="2200" b="0" i="0" kern="1200"/>
            <a:t>histerosalpingogram (HSG) veya histerosalpingo-kontrast sonografi (HyCoSy)</a:t>
          </a:r>
          <a:endParaRPr lang="en-US" sz="2200" kern="1200"/>
        </a:p>
      </dsp:txBody>
      <dsp:txXfrm>
        <a:off x="0" y="2214591"/>
        <a:ext cx="6900512" cy="1106957"/>
      </dsp:txXfrm>
    </dsp:sp>
    <dsp:sp modelId="{37A4B427-15D4-4FC9-8754-307620EC786A}">
      <dsp:nvSpPr>
        <dsp:cNvPr id="0" name=""/>
        <dsp:cNvSpPr/>
      </dsp:nvSpPr>
      <dsp:spPr>
        <a:xfrm>
          <a:off x="0" y="332154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BBC0BC-FF9D-4FD8-B643-18015D8FF33F}">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tr-TR" sz="2200" kern="1200"/>
            <a:t>Endometirozis</a:t>
          </a:r>
          <a:r>
            <a:rPr lang="tr-TR" sz="2200" kern="1200">
              <a:sym typeface="Wingdings" panose="05000000000000000000" pitchFamily="2" charset="2"/>
            </a:rPr>
            <a:t></a:t>
          </a:r>
          <a:r>
            <a:rPr lang="tr-TR" sz="2200" kern="1200"/>
            <a:t>histeroskopi ile laporoskopi</a:t>
          </a:r>
          <a:endParaRPr lang="en-US" sz="2200" kern="1200"/>
        </a:p>
      </dsp:txBody>
      <dsp:txXfrm>
        <a:off x="0" y="3321549"/>
        <a:ext cx="6900512" cy="1106957"/>
      </dsp:txXfrm>
    </dsp:sp>
    <dsp:sp modelId="{C09FC243-7AB9-44B3-8B48-A2870E2AC0E3}">
      <dsp:nvSpPr>
        <dsp:cNvPr id="0" name=""/>
        <dsp:cNvSpPr/>
      </dsp:nvSpPr>
      <dsp:spPr>
        <a:xfrm>
          <a:off x="0" y="4428507"/>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ECDD91-067F-451C-8D07-0804A87882FD}">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tr-TR" sz="2200" kern="1200"/>
            <a:t>Döngünün 3. günü FSH veya östradiol ,klomifen </a:t>
          </a:r>
          <a:r>
            <a:rPr lang="tr-TR" sz="2200" b="0" i="0" kern="1200"/>
            <a:t>sitrat yükleme testi, anti-müllerian hormon (AMH) veya antral folikül sayımı gibi bir yumurtalık rezervi testi</a:t>
          </a:r>
          <a:endParaRPr lang="en-US" sz="2200" kern="1200"/>
        </a:p>
      </dsp:txBody>
      <dsp:txXfrm>
        <a:off x="0" y="4428507"/>
        <a:ext cx="6900512" cy="11069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03134-73B3-4CFF-9F02-872352C5E636}">
      <dsp:nvSpPr>
        <dsp:cNvPr id="0" name=""/>
        <dsp:cNvSpPr/>
      </dsp:nvSpPr>
      <dsp:spPr>
        <a:xfrm>
          <a:off x="527285" y="305208"/>
          <a:ext cx="5076066" cy="10991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b="1" kern="1200" dirty="0"/>
            <a:t>KULLANIMI SINIRLI TANI TESTLERİ</a:t>
          </a:r>
          <a:endParaRPr lang="en-US" sz="2200" kern="1200" dirty="0"/>
        </a:p>
      </dsp:txBody>
      <dsp:txXfrm>
        <a:off x="527285" y="305208"/>
        <a:ext cx="5076066" cy="1099195"/>
      </dsp:txXfrm>
    </dsp:sp>
    <dsp:sp modelId="{D80E15BE-6553-47F5-8C4F-27680D86E1F7}">
      <dsp:nvSpPr>
        <dsp:cNvPr id="0" name=""/>
        <dsp:cNvSpPr/>
      </dsp:nvSpPr>
      <dsp:spPr>
        <a:xfrm>
          <a:off x="86792" y="3374719"/>
          <a:ext cx="1831992" cy="109919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dirty="0" err="1"/>
            <a:t>Postkoital</a:t>
          </a:r>
          <a:r>
            <a:rPr lang="tr-TR" sz="2200" kern="1200" dirty="0"/>
            <a:t> test</a:t>
          </a:r>
          <a:endParaRPr lang="en-US" sz="2200" kern="1200" dirty="0"/>
        </a:p>
      </dsp:txBody>
      <dsp:txXfrm>
        <a:off x="86792" y="3374719"/>
        <a:ext cx="1831992" cy="1099195"/>
      </dsp:txXfrm>
    </dsp:sp>
    <dsp:sp modelId="{9A9C0519-B62C-4794-B6A6-BC966B5F33D9}">
      <dsp:nvSpPr>
        <dsp:cNvPr id="0" name=""/>
        <dsp:cNvSpPr/>
      </dsp:nvSpPr>
      <dsp:spPr>
        <a:xfrm>
          <a:off x="86792" y="1853608"/>
          <a:ext cx="1831992" cy="109919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a:t>Endometrial biyopsi</a:t>
          </a:r>
          <a:endParaRPr lang="en-US" sz="2200" kern="1200"/>
        </a:p>
      </dsp:txBody>
      <dsp:txXfrm>
        <a:off x="86792" y="1853608"/>
        <a:ext cx="1831992" cy="1099195"/>
      </dsp:txXfrm>
    </dsp:sp>
    <dsp:sp modelId="{0722AE81-AEC7-4294-88B3-294EB4E9C471}">
      <dsp:nvSpPr>
        <dsp:cNvPr id="0" name=""/>
        <dsp:cNvSpPr/>
      </dsp:nvSpPr>
      <dsp:spPr>
        <a:xfrm>
          <a:off x="2136205" y="1836989"/>
          <a:ext cx="1831992" cy="109919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dirty="0"/>
            <a:t>Bazal vücut ısısı kayıtları</a:t>
          </a:r>
          <a:endParaRPr lang="en-US" sz="2200" kern="1200" dirty="0"/>
        </a:p>
      </dsp:txBody>
      <dsp:txXfrm>
        <a:off x="2136205" y="1836989"/>
        <a:ext cx="1831992" cy="1099195"/>
      </dsp:txXfrm>
    </dsp:sp>
    <dsp:sp modelId="{AE1B8DBC-7B20-4BAE-994E-83D890A79529}">
      <dsp:nvSpPr>
        <dsp:cNvPr id="0" name=""/>
        <dsp:cNvSpPr/>
      </dsp:nvSpPr>
      <dsp:spPr>
        <a:xfrm>
          <a:off x="4190748" y="1839216"/>
          <a:ext cx="1831992" cy="109919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a:t>Sperm penetrasyon testi</a:t>
          </a:r>
          <a:endParaRPr lang="en-US" sz="2200" kern="1200"/>
        </a:p>
      </dsp:txBody>
      <dsp:txXfrm>
        <a:off x="4190748" y="1839216"/>
        <a:ext cx="1831992" cy="1099195"/>
      </dsp:txXfrm>
    </dsp:sp>
    <dsp:sp modelId="{0DA9699A-6F07-4C6C-9ABC-976373F83DCE}">
      <dsp:nvSpPr>
        <dsp:cNvPr id="0" name=""/>
        <dsp:cNvSpPr/>
      </dsp:nvSpPr>
      <dsp:spPr>
        <a:xfrm>
          <a:off x="2182573" y="3385399"/>
          <a:ext cx="1831992" cy="10991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a:t>Antikor testi</a:t>
          </a:r>
          <a:endParaRPr lang="en-US" sz="2200" kern="1200"/>
        </a:p>
      </dsp:txBody>
      <dsp:txXfrm>
        <a:off x="2182573" y="3385399"/>
        <a:ext cx="1831992" cy="1099195"/>
      </dsp:txXfrm>
    </dsp:sp>
    <dsp:sp modelId="{EDDBE21D-88ED-4D19-94A9-A9C212CFBDC0}">
      <dsp:nvSpPr>
        <dsp:cNvPr id="0" name=""/>
        <dsp:cNvSpPr/>
      </dsp:nvSpPr>
      <dsp:spPr>
        <a:xfrm>
          <a:off x="4213061" y="3404273"/>
          <a:ext cx="1831992" cy="109919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dirty="0" err="1"/>
            <a:t>Karyotip</a:t>
          </a:r>
          <a:endParaRPr lang="en-US" sz="2200" kern="1200" dirty="0"/>
        </a:p>
      </dsp:txBody>
      <dsp:txXfrm>
        <a:off x="4213061" y="3404273"/>
        <a:ext cx="1831992" cy="109919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939D16-A9AC-48A8-9A55-DE179A3CB03C}" type="datetimeFigureOut">
              <a:rPr lang="tr-TR" smtClean="0"/>
              <a:t>1.03.2022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9C32D-C808-4ADB-933C-D273E97D73C0}" type="slidenum">
              <a:rPr lang="tr-TR" smtClean="0"/>
              <a:t>‹#›</a:t>
            </a:fld>
            <a:endParaRPr lang="tr-TR"/>
          </a:p>
        </p:txBody>
      </p:sp>
    </p:spTree>
    <p:extLst>
      <p:ext uri="{BB962C8B-B14F-4D97-AF65-F5344CB8AC3E}">
        <p14:creationId xmlns:p14="http://schemas.microsoft.com/office/powerpoint/2010/main" val="224994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uptodate.com/contents/endometriosis-management-of-ovarian-endometriomas?sectionName=Treatment+of+subfertility&amp;search=infertilite&amp;topicRef=5408&amp;anchor=H6362327&amp;source=see_link#H6362327" TargetMode="External"/><Relationship Id="rId3" Type="http://schemas.openxmlformats.org/officeDocument/2006/relationships/hyperlink" Target="https://www.uptodate.com/contents/image?imageKey=OBGYN%2F50854&amp;topicKey=OBGYN%2F5408&amp;search=infertilite&amp;rank=4%7E150&amp;source=see_link" TargetMode="External"/><Relationship Id="rId7" Type="http://schemas.openxmlformats.org/officeDocument/2006/relationships/hyperlink" Target="https://www.uptodate.com/contents/causes-of-female-infertility/abstract/10"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uptodate.com/contents/causes-of-female-infertility/abstract/9" TargetMode="External"/><Relationship Id="rId5" Type="http://schemas.openxmlformats.org/officeDocument/2006/relationships/hyperlink" Target="https://www.uptodate.com/contents/causes-of-female-infertility/abstract/6-8" TargetMode="External"/><Relationship Id="rId4" Type="http://schemas.openxmlformats.org/officeDocument/2006/relationships/hyperlink" Target="https://www.uptodate.com/contents/causes-of-female-infertility/abstract/3"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uptodate.com/contents/causes-of-female-infertility/abstract/10"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uptodate.com/contents/endometriosis-management-of-ovarian-endometriomas?sectionName=Treatment+of+subfertility&amp;search=infertilite&amp;topicRef=5408&amp;anchor=H6362327&amp;source=see_link#H6362327"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uptodate.com/contents/causes-of-female-infertility?search=infertilite&amp;source=search_result&amp;selectedTitle=4~150&amp;usage_type=default&amp;display_rank=4#H8" TargetMode="External"/><Relationship Id="rId7" Type="http://schemas.openxmlformats.org/officeDocument/2006/relationships/hyperlink" Target="https://www.uptodate.com/contents/reproductive-surgery-for-female-infertility?sectionName=SALPINGECTOMY+BEFORE+IN+VITRO+FERTILIZATION&amp;search=infertilite&amp;topicRef=5408&amp;anchor=H11&amp;source=see_link#H11"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uptodate.com/contents/endometriosis-treatment-of-infertility-in-females?search=infertilite&amp;topicRef=5408&amp;source=see_link" TargetMode="External"/><Relationship Id="rId5" Type="http://schemas.openxmlformats.org/officeDocument/2006/relationships/hyperlink" Target="https://www.uptodate.com/contents/pelvic-inflammatory-disease-treatment-in-adults-and-adolescents?search=infertilite&amp;topicRef=5408&amp;source=see_link" TargetMode="External"/><Relationship Id="rId4" Type="http://schemas.openxmlformats.org/officeDocument/2006/relationships/hyperlink" Target="https://www.uptodate.com/contents/causes-of-female-infertility/abstract/11"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uptodate.com/contents/intrauterine-adhesions-clinical-manifestation-and-diagnosis?search=infertilite&amp;topicRef=5408&amp;source=see_link" TargetMode="External"/><Relationship Id="rId3" Type="http://schemas.openxmlformats.org/officeDocument/2006/relationships/hyperlink" Target="https://www.uptodate.com/contents/causes-of-female-infertility/abstract/12,13" TargetMode="External"/><Relationship Id="rId7" Type="http://schemas.openxmlformats.org/officeDocument/2006/relationships/hyperlink" Target="https://www.uptodate.com/contents/endometrial-polyps?search=infertilite&amp;topicRef=5408&amp;source=see_link"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uptodate.com/contents/congenital-uterine-anomalies-clinical-manifestations-and-diagnosis?search=infertilite&amp;topicRef=5408&amp;source=see_link" TargetMode="External"/><Relationship Id="rId11" Type="http://schemas.openxmlformats.org/officeDocument/2006/relationships/hyperlink" Target="https://www.uptodate.com/contents/causes-of-female-infertility/abstract/16,17" TargetMode="External"/><Relationship Id="rId5" Type="http://schemas.openxmlformats.org/officeDocument/2006/relationships/hyperlink" Target="https://www.uptodate.com/contents/causes-of-female-infertility/abstract/14" TargetMode="External"/><Relationship Id="rId10" Type="http://schemas.openxmlformats.org/officeDocument/2006/relationships/hyperlink" Target="https://www.uptodate.com/contents/causes-of-female-infertility/abstract/15" TargetMode="External"/><Relationship Id="rId4" Type="http://schemas.openxmlformats.org/officeDocument/2006/relationships/hyperlink" Target="https://www.uptodate.com/contents/uterine-fibroids-leiomyomas-epidemiology-clinical-features-diagnosis-and-natural-history?sectionName=Infertility+or+obstetric+complications&amp;search=infertilite&amp;topicRef=5408&amp;anchor=H4006690167&amp;source=see_link#H4006690167" TargetMode="External"/><Relationship Id="rId9" Type="http://schemas.openxmlformats.org/officeDocument/2006/relationships/hyperlink" Target="https://www.uptodate.com/contents/intrauterine-adhesions-clinical-manifestation-and-diagnosis?sectionName=CLINICAL+PRESENTATION&amp;search=infertilite&amp;topicRef=5408&amp;anchor=H3&amp;source=see_link#H3"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uptodate.com/contents/benign-cervical-lesions-and-congenital-anomalies-of-the-cervix?search=infertilite&amp;topicRef=5408&amp;source=see_link" TargetMode="External"/><Relationship Id="rId7" Type="http://schemas.openxmlformats.org/officeDocument/2006/relationships/hyperlink" Target="https://www.uptodate.com/contents/causes-of-female-infertility/abstract/21"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uptodate.com/contents/causes-of-female-infertility/abstract/20" TargetMode="External"/><Relationship Id="rId5" Type="http://schemas.openxmlformats.org/officeDocument/2006/relationships/hyperlink" Target="https://doi.org/10.1016/j.fertnstert.2009.10.014" TargetMode="External"/><Relationship Id="rId4" Type="http://schemas.openxmlformats.org/officeDocument/2006/relationships/hyperlink" Target="https://www.uptodate.com/contents/causes-of-female-infertility/abstract/18,19"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uptodate.com/contents/causes-of-female-infertility/abstract/29" TargetMode="External"/><Relationship Id="rId13" Type="http://schemas.openxmlformats.org/officeDocument/2006/relationships/hyperlink" Target="https://www.uptodate.com/contents/causes-of-female-infertility/abstract/34,35" TargetMode="External"/><Relationship Id="rId3" Type="http://schemas.openxmlformats.org/officeDocument/2006/relationships/hyperlink" Target="https://www.uptodate.com/contents/causes-of-female-infertility/abstract/23" TargetMode="External"/><Relationship Id="rId7" Type="http://schemas.openxmlformats.org/officeDocument/2006/relationships/hyperlink" Target="https://www.uptodate.com/contents/causes-of-female-infertility/abstract/28" TargetMode="External"/><Relationship Id="rId12" Type="http://schemas.openxmlformats.org/officeDocument/2006/relationships/hyperlink" Target="https://www.uptodate.com/contents/causes-of-female-infertility/abstract/33" TargetMode="External"/><Relationship Id="rId17" Type="http://schemas.openxmlformats.org/officeDocument/2006/relationships/hyperlink" Target="https://www.uptodate.com/contents/unexplained-infertility?search=infertilite&amp;topicRef=5408&amp;source=see_link" TargetMode="External"/><Relationship Id="rId2" Type="http://schemas.openxmlformats.org/officeDocument/2006/relationships/slide" Target="../slides/slide21.xml"/><Relationship Id="rId16" Type="http://schemas.openxmlformats.org/officeDocument/2006/relationships/hyperlink" Target="https://www.uptodate.com/contents/optimizing-natural-fertility-in-couples-planning-pregnancy?search=infertilite&amp;topicRef=5408&amp;source=see_link" TargetMode="External"/><Relationship Id="rId1" Type="http://schemas.openxmlformats.org/officeDocument/2006/relationships/notesMaster" Target="../notesMasters/notesMaster1.xml"/><Relationship Id="rId6" Type="http://schemas.openxmlformats.org/officeDocument/2006/relationships/hyperlink" Target="https://www.uptodate.com/contents/causes-of-female-infertility/abstract/27" TargetMode="External"/><Relationship Id="rId11" Type="http://schemas.openxmlformats.org/officeDocument/2006/relationships/hyperlink" Target="https://www.uptodate.com/contents/causes-of-female-infertility/abstract/32" TargetMode="External"/><Relationship Id="rId5" Type="http://schemas.openxmlformats.org/officeDocument/2006/relationships/hyperlink" Target="https://www.uptodate.com/contents/causes-of-female-infertility/abstract/25,26" TargetMode="External"/><Relationship Id="rId15" Type="http://schemas.openxmlformats.org/officeDocument/2006/relationships/hyperlink" Target="https://www.uptodate.com/contents/causes-of-female-infertility/abstract/37" TargetMode="External"/><Relationship Id="rId10" Type="http://schemas.openxmlformats.org/officeDocument/2006/relationships/hyperlink" Target="https://www.uptodate.com/contents/causes-of-female-infertility/abstract/31" TargetMode="External"/><Relationship Id="rId4" Type="http://schemas.openxmlformats.org/officeDocument/2006/relationships/hyperlink" Target="https://www.uptodate.com/contents/causes-of-female-infertility/abstract/24" TargetMode="External"/><Relationship Id="rId9" Type="http://schemas.openxmlformats.org/officeDocument/2006/relationships/hyperlink" Target="https://www.uptodate.com/contents/causes-of-female-infertility/abstract/30" TargetMode="External"/><Relationship Id="rId14" Type="http://schemas.openxmlformats.org/officeDocument/2006/relationships/hyperlink" Target="https://www.uptodate.com/contents/causes-of-female-infertility/abstract/36"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www.uptodate.com/contents/optimizing-natural-fertility-in-couples-planning-pregnancy/abstract/20,149" TargetMode="External"/><Relationship Id="rId13" Type="http://schemas.openxmlformats.org/officeDocument/2006/relationships/hyperlink" Target="https://www.uptodate.com/contents/caffeine-effects-on-reproductive-outcomes-in-females/abstract/3,6" TargetMode="External"/><Relationship Id="rId18" Type="http://schemas.openxmlformats.org/officeDocument/2006/relationships/hyperlink" Target="https://www.uptodate.com/contents/overview-of-occupational-and-environmental-risks-to-reproduction-in-females?search=infertilite&amp;topicRef=5411&amp;source=see_link" TargetMode="External"/><Relationship Id="rId3" Type="http://schemas.openxmlformats.org/officeDocument/2006/relationships/hyperlink" Target="https://www.uptodate.com/contents/optimizing-natural-fertility-in-couples-planning-pregnancy/abstract/36,37" TargetMode="External"/><Relationship Id="rId21" Type="http://schemas.openxmlformats.org/officeDocument/2006/relationships/hyperlink" Target="https://www.uptodate.com/contents/optimizing-natural-fertility-in-couples-planning-pregnancy/abstract/168" TargetMode="External"/><Relationship Id="rId7" Type="http://schemas.openxmlformats.org/officeDocument/2006/relationships/hyperlink" Target="https://www.uptodate.com/contents/optimizing-natural-fertility-in-couples-planning-pregnancy/abstract/1,20,133-135" TargetMode="External"/><Relationship Id="rId12" Type="http://schemas.openxmlformats.org/officeDocument/2006/relationships/hyperlink" Target="https://doi.org/10.1016/j.fertnstert.2019.03.014" TargetMode="External"/><Relationship Id="rId17" Type="http://schemas.openxmlformats.org/officeDocument/2006/relationships/hyperlink" Target="https://www.uptodate.com/contents/psychological-stress-and-infertility?search=infertilite&amp;topicRef=5411&amp;source=see_link" TargetMode="External"/><Relationship Id="rId2" Type="http://schemas.openxmlformats.org/officeDocument/2006/relationships/slide" Target="../slides/slide22.xml"/><Relationship Id="rId16" Type="http://schemas.openxmlformats.org/officeDocument/2006/relationships/hyperlink" Target="https://www.uptodate.com/contents/caffeine-effects-on-reproductive-outcomes-in-females?search=infertilite&amp;topicRef=5411&amp;source=see_link" TargetMode="External"/><Relationship Id="rId20" Type="http://schemas.openxmlformats.org/officeDocument/2006/relationships/hyperlink" Target="https://www.uptodate.com/contents/optimizing-natural-fertility-in-couples-planning-pregnancy/abstract/167" TargetMode="External"/><Relationship Id="rId1" Type="http://schemas.openxmlformats.org/officeDocument/2006/relationships/notesMaster" Target="../notesMasters/notesMaster1.xml"/><Relationship Id="rId6" Type="http://schemas.openxmlformats.org/officeDocument/2006/relationships/hyperlink" Target="https://www.uptodate.com/contents/overweight-and-obesity-in-adults-health-consequences?search=infertilite&amp;topicRef=5411&amp;source=see_link" TargetMode="External"/><Relationship Id="rId11" Type="http://schemas.openxmlformats.org/officeDocument/2006/relationships/hyperlink" Target="https://www.uptodate.com/contents/optimizing-natural-fertility-in-couples-planning-pregnancy/abstract/163" TargetMode="External"/><Relationship Id="rId5" Type="http://schemas.openxmlformats.org/officeDocument/2006/relationships/hyperlink" Target="https://www.uptodate.com/contents/optimizing-natural-fertility-in-couples-planning-pregnancy/abstract/57" TargetMode="External"/><Relationship Id="rId15" Type="http://schemas.openxmlformats.org/officeDocument/2006/relationships/hyperlink" Target="https://www.uptodate.com/contents/image?imageKey=OBGYN%2F79304&amp;topicKey=OBGYN%2F5411&amp;search=infertilite&amp;source=see_link" TargetMode="External"/><Relationship Id="rId10" Type="http://schemas.openxmlformats.org/officeDocument/2006/relationships/hyperlink" Target="https://www.uptodate.com/contents/optimizing-natural-fertility-in-couples-planning-pregnancy/abstract/143,162" TargetMode="External"/><Relationship Id="rId19" Type="http://schemas.openxmlformats.org/officeDocument/2006/relationships/hyperlink" Target="https://www.uptodate.com/contents/optimizing-natural-fertility-in-couples-planning-pregnancy/abstract/166" TargetMode="External"/><Relationship Id="rId4" Type="http://schemas.openxmlformats.org/officeDocument/2006/relationships/hyperlink" Target="https://www.uptodate.com/contents/optimizing-natural-fertility-in-couples-planning-pregnancy/abstract/39" TargetMode="External"/><Relationship Id="rId9" Type="http://schemas.openxmlformats.org/officeDocument/2006/relationships/hyperlink" Target="https://www.uptodate.com/contents/epidemiology-pathogenesis-and-clinical-manifestations-of-celiac-disease-in-adults?search=infertilite&amp;topicRef=5411&amp;source=see_link" TargetMode="External"/><Relationship Id="rId14" Type="http://schemas.openxmlformats.org/officeDocument/2006/relationships/hyperlink" Target="https://www.uptodate.com/contents/caffeine-effects-on-reproductive-outcomes-in-females/abstract/6,7"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uptodate.com/contents/image?imageKey=OBGYN%2F50278&amp;topicKey=OBGYN%2F5445&amp;search=infertilite&amp;rank=2%7E150&amp;source=see_link"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www.uptodate.com/contents/evaluation-of-female-infertility/abstract/4" TargetMode="External"/><Relationship Id="rId4" Type="http://schemas.openxmlformats.org/officeDocument/2006/relationships/hyperlink" Target="https://www.uptodate.com/contents/evaluation-of-female-infertility/abstract/3"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uptodate.com/contents/evaluation-of-female-infertility/abstract/3"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uptodate.com/contents/evaluation-of-female-infertility/abstract/4"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www.uptodate.com/contents/evaluation-of-female-infertility/abstract/11,12" TargetMode="External"/><Relationship Id="rId13" Type="http://schemas.openxmlformats.org/officeDocument/2006/relationships/hyperlink" Target="https://www.uptodate.com/contents/evaluation-of-female-infertility/abstract/18" TargetMode="External"/><Relationship Id="rId18" Type="http://schemas.openxmlformats.org/officeDocument/2006/relationships/hyperlink" Target="https://www.uptodate.com/contents/evaluation-of-female-infertility/abstract/24,26" TargetMode="External"/><Relationship Id="rId26" Type="http://schemas.openxmlformats.org/officeDocument/2006/relationships/hyperlink" Target="https://www.uptodate.com/contents/sodium-chloride-preparations-saline-and-oral-salt-tablets-drug-information?search=infertilite&amp;topicRef=5445&amp;source=see_link" TargetMode="External"/><Relationship Id="rId3" Type="http://schemas.openxmlformats.org/officeDocument/2006/relationships/hyperlink" Target="https://www.uptodate.com/contents/methylene-blue-drug-information?search=infertilite&amp;topicRef=5445&amp;source=see_link" TargetMode="External"/><Relationship Id="rId21" Type="http://schemas.openxmlformats.org/officeDocument/2006/relationships/hyperlink" Target="https://www.uptodate.com/contents/evaluation-of-female-infertility/abstract/13,27" TargetMode="External"/><Relationship Id="rId7" Type="http://schemas.openxmlformats.org/officeDocument/2006/relationships/hyperlink" Target="https://www.uptodate.com/contents/evaluation-of-female-infertility/abstract/10" TargetMode="External"/><Relationship Id="rId12" Type="http://schemas.openxmlformats.org/officeDocument/2006/relationships/hyperlink" Target="https://www.uptodate.com/contents/evaluation-of-female-infertility/abstract/17" TargetMode="External"/><Relationship Id="rId17" Type="http://schemas.openxmlformats.org/officeDocument/2006/relationships/hyperlink" Target="https://www.uptodate.com/contents/evaluation-of-female-infertility/abstract/25" TargetMode="External"/><Relationship Id="rId25" Type="http://schemas.openxmlformats.org/officeDocument/2006/relationships/hyperlink" Target="https://www.uptodate.com/contents/evaluation-of-female-infertility/abstract/39" TargetMode="External"/><Relationship Id="rId2" Type="http://schemas.openxmlformats.org/officeDocument/2006/relationships/slide" Target="../slides/slide28.xml"/><Relationship Id="rId16" Type="http://schemas.openxmlformats.org/officeDocument/2006/relationships/hyperlink" Target="https://www.uptodate.com/contents/evaluation-of-female-infertility/abstract/23,24" TargetMode="External"/><Relationship Id="rId20" Type="http://schemas.openxmlformats.org/officeDocument/2006/relationships/hyperlink" Target="https://www.uptodate.com/contents/evaluation-of-female-infertility/abstract/32-34" TargetMode="External"/><Relationship Id="rId1" Type="http://schemas.openxmlformats.org/officeDocument/2006/relationships/notesMaster" Target="../notesMasters/notesMaster1.xml"/><Relationship Id="rId6" Type="http://schemas.openxmlformats.org/officeDocument/2006/relationships/hyperlink" Target="https://www.uptodate.com/contents/the-preconception-office-visit?sectionName=Laboratory+assessment&amp;search=infertilite&amp;topicRef=5445&amp;anchor=H12057772&amp;source=see_link#H12057772" TargetMode="External"/><Relationship Id="rId11" Type="http://schemas.openxmlformats.org/officeDocument/2006/relationships/hyperlink" Target="https://www.uptodate.com/contents/evaluation-of-female-infertility/abstract/16" TargetMode="External"/><Relationship Id="rId24" Type="http://schemas.openxmlformats.org/officeDocument/2006/relationships/hyperlink" Target="https://www.uptodate.com/contents/evaluation-of-female-infertility/abstract/37,38" TargetMode="External"/><Relationship Id="rId5" Type="http://schemas.openxmlformats.org/officeDocument/2006/relationships/hyperlink" Target="https://www.uptodate.com/contents/clomiphene-drug-information?search=infertilite&amp;topicRef=5445&amp;source=see_link" TargetMode="External"/><Relationship Id="rId15" Type="http://schemas.openxmlformats.org/officeDocument/2006/relationships/hyperlink" Target="https://www.uptodate.com/contents/evaluation-of-female-infertility/abstract/13,20-22" TargetMode="External"/><Relationship Id="rId23" Type="http://schemas.openxmlformats.org/officeDocument/2006/relationships/hyperlink" Target="https://www.uptodate.com/contents/evaluation-of-female-infertility/abstract/36" TargetMode="External"/><Relationship Id="rId28" Type="http://schemas.openxmlformats.org/officeDocument/2006/relationships/hyperlink" Target="https://www.uptodate.com/contents/evaluation-of-female-infertility/abstract/46" TargetMode="External"/><Relationship Id="rId10" Type="http://schemas.openxmlformats.org/officeDocument/2006/relationships/hyperlink" Target="https://www.uptodate.com/contents/evaluation-of-female-infertility/abstract/15" TargetMode="External"/><Relationship Id="rId19" Type="http://schemas.openxmlformats.org/officeDocument/2006/relationships/hyperlink" Target="https://www.uptodate.com/contents/evaluation-of-female-infertility/abstract/13,19,25,27-31" TargetMode="External"/><Relationship Id="rId4" Type="http://schemas.openxmlformats.org/officeDocument/2006/relationships/hyperlink" Target="https://www.uptodate.com/contents/evaluation-of-female-infertility?search=infertilite&amp;source=search_result&amp;selectedTitle=2~150&amp;usage_type=default&amp;display_rank=2#H17" TargetMode="External"/><Relationship Id="rId9" Type="http://schemas.openxmlformats.org/officeDocument/2006/relationships/hyperlink" Target="https://www.uptodate.com/contents/evaluation-of-female-infertility/abstract/13,14" TargetMode="External"/><Relationship Id="rId14" Type="http://schemas.openxmlformats.org/officeDocument/2006/relationships/hyperlink" Target="https://www.uptodate.com/contents/evaluation-of-female-infertility/abstract/19" TargetMode="External"/><Relationship Id="rId22" Type="http://schemas.openxmlformats.org/officeDocument/2006/relationships/hyperlink" Target="https://www.uptodate.com/contents/evaluation-of-female-infertility/abstract/35" TargetMode="External"/><Relationship Id="rId27" Type="http://schemas.openxmlformats.org/officeDocument/2006/relationships/hyperlink" Target="https://www.uptodate.com/contents/evaluation-of-female-infertility/abstract/45"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uptodate.com/contents/treatments-for-female-infertility?search=infertilite&amp;topicRef=5445&amp;source=see_link"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uptodate.com/contents/evaluation-and-management-of-secondary-amenorrhea?search=infertilite&amp;topicRef=5445&amp;source=see_link" TargetMode="External"/><Relationship Id="rId5" Type="http://schemas.openxmlformats.org/officeDocument/2006/relationships/hyperlink" Target="https://www.uptodate.com/contents/evaluation-of-female-infertility/abstract/7" TargetMode="External"/><Relationship Id="rId4" Type="http://schemas.openxmlformats.org/officeDocument/2006/relationships/hyperlink" Target="https://www.uptodate.com/contents/evaluation-of-female-infertility/abstract/6"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uptodate.com/contents/evaluation-of-female-infertility/abstract/8"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www.uptodate.com/contents/clomiphene-drug-information?search=infertilite&amp;topicRef=5445&amp;source=see_link" TargetMode="External"/><Relationship Id="rId4" Type="http://schemas.openxmlformats.org/officeDocument/2006/relationships/hyperlink" Target="https://www.uptodate.com/contents/evaluation-of-female-infertility/abstract/8,9" TargetMode="Externa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s://www.uptodate.com/contents/evaluation-of-female-infertility/abstract/16" TargetMode="External"/><Relationship Id="rId13" Type="http://schemas.openxmlformats.org/officeDocument/2006/relationships/hyperlink" Target="https://www.uptodate.com/contents/evaluation-of-female-infertility/abstract/23,24" TargetMode="External"/><Relationship Id="rId18" Type="http://schemas.openxmlformats.org/officeDocument/2006/relationships/hyperlink" Target="https://www.uptodate.com/contents/evaluation-of-female-infertility/abstract/13,27" TargetMode="External"/><Relationship Id="rId3" Type="http://schemas.openxmlformats.org/officeDocument/2006/relationships/hyperlink" Target="https://www.uptodate.com/contents/clomiphene-drug-information?search=infertilite&amp;topicRef=5445&amp;source=see_link" TargetMode="External"/><Relationship Id="rId21" Type="http://schemas.openxmlformats.org/officeDocument/2006/relationships/hyperlink" Target="https://www.uptodate.com/contents/evaluation-of-female-infertility/abstract/37,38" TargetMode="External"/><Relationship Id="rId7" Type="http://schemas.openxmlformats.org/officeDocument/2006/relationships/hyperlink" Target="https://www.uptodate.com/contents/evaluation-of-female-infertility/abstract/15" TargetMode="External"/><Relationship Id="rId12" Type="http://schemas.openxmlformats.org/officeDocument/2006/relationships/hyperlink" Target="https://www.uptodate.com/contents/evaluation-of-female-infertility/abstract/13,20-22" TargetMode="External"/><Relationship Id="rId17" Type="http://schemas.openxmlformats.org/officeDocument/2006/relationships/hyperlink" Target="https://www.uptodate.com/contents/evaluation-of-female-infertility/abstract/32-34" TargetMode="External"/><Relationship Id="rId2" Type="http://schemas.openxmlformats.org/officeDocument/2006/relationships/slide" Target="../slides/slide32.xml"/><Relationship Id="rId16" Type="http://schemas.openxmlformats.org/officeDocument/2006/relationships/hyperlink" Target="https://www.uptodate.com/contents/evaluation-of-female-infertility/abstract/13,19,25,27-31" TargetMode="External"/><Relationship Id="rId20" Type="http://schemas.openxmlformats.org/officeDocument/2006/relationships/hyperlink" Target="https://www.uptodate.com/contents/evaluation-of-female-infertility/abstract/36" TargetMode="External"/><Relationship Id="rId1" Type="http://schemas.openxmlformats.org/officeDocument/2006/relationships/notesMaster" Target="../notesMasters/notesMaster1.xml"/><Relationship Id="rId6" Type="http://schemas.openxmlformats.org/officeDocument/2006/relationships/hyperlink" Target="https://www.uptodate.com/contents/evaluation-of-female-infertility/abstract/13,14" TargetMode="External"/><Relationship Id="rId11" Type="http://schemas.openxmlformats.org/officeDocument/2006/relationships/hyperlink" Target="https://www.uptodate.com/contents/evaluation-of-female-infertility/abstract/19" TargetMode="External"/><Relationship Id="rId5" Type="http://schemas.openxmlformats.org/officeDocument/2006/relationships/hyperlink" Target="https://www.uptodate.com/contents/evaluation-of-female-infertility/abstract/11,12" TargetMode="External"/><Relationship Id="rId15" Type="http://schemas.openxmlformats.org/officeDocument/2006/relationships/hyperlink" Target="https://www.uptodate.com/contents/evaluation-of-female-infertility/abstract/24,26" TargetMode="External"/><Relationship Id="rId10" Type="http://schemas.openxmlformats.org/officeDocument/2006/relationships/hyperlink" Target="https://www.uptodate.com/contents/evaluation-of-female-infertility/abstract/18" TargetMode="External"/><Relationship Id="rId19" Type="http://schemas.openxmlformats.org/officeDocument/2006/relationships/hyperlink" Target="https://www.uptodate.com/contents/evaluation-of-female-infertility/abstract/35" TargetMode="External"/><Relationship Id="rId4" Type="http://schemas.openxmlformats.org/officeDocument/2006/relationships/hyperlink" Target="https://www.uptodate.com/contents/evaluation-of-female-infertility/abstract/10" TargetMode="External"/><Relationship Id="rId9" Type="http://schemas.openxmlformats.org/officeDocument/2006/relationships/hyperlink" Target="https://www.uptodate.com/contents/evaluation-of-female-infertility/abstract/17" TargetMode="External"/><Relationship Id="rId14" Type="http://schemas.openxmlformats.org/officeDocument/2006/relationships/hyperlink" Target="https://www.uptodate.com/contents/evaluation-of-female-infertility/abstract/25" TargetMode="External"/><Relationship Id="rId22" Type="http://schemas.openxmlformats.org/officeDocument/2006/relationships/hyperlink" Target="https://www.uptodate.com/contents/evaluation-of-female-infertility/abstract/39"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www.uptodate.com/contents/evaluation-of-female-infertility/abstract/25" TargetMode="External"/><Relationship Id="rId13" Type="http://schemas.openxmlformats.org/officeDocument/2006/relationships/hyperlink" Target="https://www.uptodate.com/contents/evaluation-of-female-infertility/abstract/35" TargetMode="External"/><Relationship Id="rId3" Type="http://schemas.openxmlformats.org/officeDocument/2006/relationships/hyperlink" Target="https://www.uptodate.com/contents/evaluation-of-female-infertility/abstract/17" TargetMode="External"/><Relationship Id="rId7" Type="http://schemas.openxmlformats.org/officeDocument/2006/relationships/hyperlink" Target="https://www.uptodate.com/contents/evaluation-of-female-infertility/abstract/23,24" TargetMode="External"/><Relationship Id="rId12" Type="http://schemas.openxmlformats.org/officeDocument/2006/relationships/hyperlink" Target="https://www.uptodate.com/contents/evaluation-of-female-infertility/abstract/13,27" TargetMode="External"/><Relationship Id="rId2" Type="http://schemas.openxmlformats.org/officeDocument/2006/relationships/slide" Target="../slides/slide33.xml"/><Relationship Id="rId16" Type="http://schemas.openxmlformats.org/officeDocument/2006/relationships/hyperlink" Target="https://www.uptodate.com/contents/evaluation-of-female-infertility/abstract/39" TargetMode="External"/><Relationship Id="rId1" Type="http://schemas.openxmlformats.org/officeDocument/2006/relationships/notesMaster" Target="../notesMasters/notesMaster1.xml"/><Relationship Id="rId6" Type="http://schemas.openxmlformats.org/officeDocument/2006/relationships/hyperlink" Target="https://www.uptodate.com/contents/evaluation-of-female-infertility/abstract/13,20-22" TargetMode="External"/><Relationship Id="rId11" Type="http://schemas.openxmlformats.org/officeDocument/2006/relationships/hyperlink" Target="https://www.uptodate.com/contents/evaluation-of-female-infertility/abstract/32-34" TargetMode="External"/><Relationship Id="rId5" Type="http://schemas.openxmlformats.org/officeDocument/2006/relationships/hyperlink" Target="https://www.uptodate.com/contents/evaluation-of-female-infertility/abstract/19" TargetMode="External"/><Relationship Id="rId15" Type="http://schemas.openxmlformats.org/officeDocument/2006/relationships/hyperlink" Target="https://www.uptodate.com/contents/evaluation-of-female-infertility/abstract/37,38" TargetMode="External"/><Relationship Id="rId10" Type="http://schemas.openxmlformats.org/officeDocument/2006/relationships/hyperlink" Target="https://www.uptodate.com/contents/evaluation-of-female-infertility/abstract/13,19,25,27-31" TargetMode="External"/><Relationship Id="rId4" Type="http://schemas.openxmlformats.org/officeDocument/2006/relationships/hyperlink" Target="https://www.uptodate.com/contents/evaluation-of-female-infertility/abstract/18" TargetMode="External"/><Relationship Id="rId9" Type="http://schemas.openxmlformats.org/officeDocument/2006/relationships/hyperlink" Target="https://www.uptodate.com/contents/evaluation-of-female-infertility/abstract/24,26" TargetMode="External"/><Relationship Id="rId14" Type="http://schemas.openxmlformats.org/officeDocument/2006/relationships/hyperlink" Target="https://www.uptodate.com/contents/evaluation-of-female-infertility/abstract/36"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ptodate.com/contents/overview-of-infertility/abstract/1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uptodate.com/contents/image?imageKey=OBGYN%2F68677&amp;topicKey=OBGYN%2F5445&amp;search=infertilite&amp;rank=2%7E150&amp;source=see_link"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uptodate.com/contents/evaluation-of-female-infertility/abstract/43,44" TargetMode="External"/><Relationship Id="rId5" Type="http://schemas.openxmlformats.org/officeDocument/2006/relationships/hyperlink" Target="https://www.uptodate.com/contents/sodium-chloride-preparations-saline-and-oral-salt-tablets-drug-information?search=infertilite&amp;topicRef=5445&amp;source=see_link" TargetMode="External"/><Relationship Id="rId4" Type="http://schemas.openxmlformats.org/officeDocument/2006/relationships/hyperlink" Target="https://www.uptodate.com/contents/evaluation-of-female-infertility/abstract/41-43" TargetMode="Externa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www.uptodate.com/contents/evaluation-of-female-infertility?search=infertilite&amp;source=search_result&amp;selectedTitle=2~150&amp;usage_type=default&amp;display_rank=2#H8" TargetMode="External"/><Relationship Id="rId13" Type="http://schemas.openxmlformats.org/officeDocument/2006/relationships/hyperlink" Target="https://www.uptodate.com/contents/evaluation-of-female-infertility/abstract/69,70" TargetMode="External"/><Relationship Id="rId18" Type="http://schemas.openxmlformats.org/officeDocument/2006/relationships/hyperlink" Target="https://www.uptodate.com/contents/evaluation-of-female-infertility/abstract/74" TargetMode="External"/><Relationship Id="rId3" Type="http://schemas.openxmlformats.org/officeDocument/2006/relationships/hyperlink" Target="https://www.uptodate.com/contents/evaluation-of-female-infertility/abstract/1,53,54" TargetMode="External"/><Relationship Id="rId7" Type="http://schemas.openxmlformats.org/officeDocument/2006/relationships/hyperlink" Target="https://www.uptodate.com/contents/evaluation-of-female-infertility/abstract/1,59" TargetMode="External"/><Relationship Id="rId12" Type="http://schemas.openxmlformats.org/officeDocument/2006/relationships/hyperlink" Target="https://www.uptodate.com/contents/evaluation-of-female-infertility/abstract/67,68" TargetMode="External"/><Relationship Id="rId17" Type="http://schemas.openxmlformats.org/officeDocument/2006/relationships/hyperlink" Target="https://www.uptodate.com/contents/evaluation-of-female-infertility/abstract/73" TargetMode="External"/><Relationship Id="rId2" Type="http://schemas.openxmlformats.org/officeDocument/2006/relationships/slide" Target="../slides/slide36.xml"/><Relationship Id="rId16" Type="http://schemas.openxmlformats.org/officeDocument/2006/relationships/hyperlink" Target="https://www.uptodate.com/contents/antiphospholipid-syndrome-pregnancy-implications-and-management-in-pregnant-women?search=infertilite&amp;topicRef=5445&amp;source=see_link" TargetMode="External"/><Relationship Id="rId1" Type="http://schemas.openxmlformats.org/officeDocument/2006/relationships/notesMaster" Target="../notesMasters/notesMaster1.xml"/><Relationship Id="rId6" Type="http://schemas.openxmlformats.org/officeDocument/2006/relationships/hyperlink" Target="https://www.uptodate.com/contents/evaluation-of-female-infertility/abstract/58" TargetMode="External"/><Relationship Id="rId11" Type="http://schemas.openxmlformats.org/officeDocument/2006/relationships/hyperlink" Target="https://www.uptodate.com/contents/evaluation-of-female-infertility/abstract/59" TargetMode="External"/><Relationship Id="rId5" Type="http://schemas.openxmlformats.org/officeDocument/2006/relationships/hyperlink" Target="https://www.uptodate.com/contents/evaluation-of-female-infertility/abstract/57" TargetMode="External"/><Relationship Id="rId15" Type="http://schemas.openxmlformats.org/officeDocument/2006/relationships/hyperlink" Target="https://www.uptodate.com/contents/evaluation-of-female-infertility/abstract/72" TargetMode="External"/><Relationship Id="rId10" Type="http://schemas.openxmlformats.org/officeDocument/2006/relationships/hyperlink" Target="https://www.uptodate.com/contents/evaluation-of-female-infertility/abstract/65,66" TargetMode="External"/><Relationship Id="rId4" Type="http://schemas.openxmlformats.org/officeDocument/2006/relationships/hyperlink" Target="https://www.uptodate.com/contents/evaluation-of-female-infertility/abstract/55,56" TargetMode="External"/><Relationship Id="rId9" Type="http://schemas.openxmlformats.org/officeDocument/2006/relationships/hyperlink" Target="https://www.uptodate.com/contents/evaluation-of-female-infertility/abstract/60-64" TargetMode="External"/><Relationship Id="rId14" Type="http://schemas.openxmlformats.org/officeDocument/2006/relationships/hyperlink" Target="https://www.uptodate.com/contents/evaluation-of-female-infertility/abstract/71"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s://www.uptodate.com/contents/treatment-of-polycystic-ovary-syndrome-in-adults?search=infertilite&amp;topicRef=5448&amp;source=see_link" TargetMode="External"/><Relationship Id="rId13" Type="http://schemas.openxmlformats.org/officeDocument/2006/relationships/hyperlink" Target="https://www.uptodate.com/contents/bromocriptine-drug-information?search=infertilite&amp;topicRef=5448&amp;source=see_link" TargetMode="External"/><Relationship Id="rId3" Type="http://schemas.openxmlformats.org/officeDocument/2006/relationships/hyperlink" Target="https://www.uptodate.com/contents/treatments-for-female-infertility/abstract/8" TargetMode="External"/><Relationship Id="rId7" Type="http://schemas.openxmlformats.org/officeDocument/2006/relationships/hyperlink" Target="https://www.uptodate.com/contents/image?imageKey=OBGYN%2F56718&amp;topicKey=OBGYN%2F5448&amp;search=infertilite&amp;rank=5%7E150&amp;source=see_link" TargetMode="External"/><Relationship Id="rId12" Type="http://schemas.openxmlformats.org/officeDocument/2006/relationships/hyperlink" Target="https://www.uptodate.com/contents/metformin-drug-information?search=infertilite&amp;topicRef=5448&amp;source=see_link"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www.uptodate.com/contents/treatments-for-female-infertility/abstract/9-13" TargetMode="External"/><Relationship Id="rId11" Type="http://schemas.openxmlformats.org/officeDocument/2006/relationships/hyperlink" Target="https://www.uptodate.com/contents/clomiphene-drug-information?search=infertilite&amp;topicRef=5448&amp;source=see_link" TargetMode="External"/><Relationship Id="rId5" Type="http://schemas.openxmlformats.org/officeDocument/2006/relationships/hyperlink" Target="https://www.uptodate.com/contents/calculator-body-mass-index-bmi-quetelets-index-in-adults?search=infertilite&amp;topicRef=5448&amp;source=see_link" TargetMode="External"/><Relationship Id="rId10" Type="http://schemas.openxmlformats.org/officeDocument/2006/relationships/hyperlink" Target="https://www.uptodate.com/contents/treatments-for-female-infertility/abstract/16-21" TargetMode="External"/><Relationship Id="rId4" Type="http://schemas.openxmlformats.org/officeDocument/2006/relationships/hyperlink" Target="https://www.uptodate.com/contents/image?imageKey=OBGYN%2F80542&amp;topicKey=OBGYN%2F5448&amp;search=infertilite&amp;rank=5%7E150&amp;source=see_link" TargetMode="External"/><Relationship Id="rId9" Type="http://schemas.openxmlformats.org/officeDocument/2006/relationships/hyperlink" Target="https://www.uptodate.com/contents/treatments-for-female-infertility/abstract/15"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uptodate.com/contents/in-vitro-fertilization-overview-of-clinical-issues-and-questions?search=infertilite&amp;topicRef=5448&amp;source=see_link"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uptodate.com/contents/treatments-for-female-infertility/abstract/33"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s://www.uptodate.com/contents/in-vitro-fertilization-overview-of-clinical-issues-and-questions/abstract/11-13" TargetMode="External"/><Relationship Id="rId13" Type="http://schemas.openxmlformats.org/officeDocument/2006/relationships/hyperlink" Target="https://www.uptodate.com/contents/mitochondrial-myopathies-clinical-features-and-diagnosis?search=fsh+oranlar%C4%B1&amp;topicRef=7404&amp;source=see_link" TargetMode="External"/><Relationship Id="rId3" Type="http://schemas.openxmlformats.org/officeDocument/2006/relationships/hyperlink" Target="https://www.uptodate.com/contents/gestational-carrier-pregnancy?search=fsh+oranlar%C4%B1&amp;topicRef=7404&amp;source=see_link" TargetMode="External"/><Relationship Id="rId7" Type="http://schemas.openxmlformats.org/officeDocument/2006/relationships/hyperlink" Target="https://www.uptodate.com/contents/image?imageKey=OBGYN%2F107009&amp;topicKey=OBGYN%2F7404&amp;search=fsh+oranlar%C4%B1&amp;rank=2%7E150&amp;source=see_link" TargetMode="External"/><Relationship Id="rId12" Type="http://schemas.openxmlformats.org/officeDocument/2006/relationships/hyperlink" Target="https://www.uptodate.com/contents/in-vitro-fertilization-overview-of-clinical-issues-and-questions/abstract/16" TargetMode="External"/><Relationship Id="rId2" Type="http://schemas.openxmlformats.org/officeDocument/2006/relationships/slide" Target="../slides/slide41.xml"/><Relationship Id="rId16" Type="http://schemas.openxmlformats.org/officeDocument/2006/relationships/hyperlink" Target="https://www.uptodate.com/contents/in-vitro-fertilization-overview-of-clinical-issues-and-questions/abstract/17" TargetMode="External"/><Relationship Id="rId1" Type="http://schemas.openxmlformats.org/officeDocument/2006/relationships/notesMaster" Target="../notesMasters/notesMaster1.xml"/><Relationship Id="rId6" Type="http://schemas.openxmlformats.org/officeDocument/2006/relationships/hyperlink" Target="https://www.uptodate.com/contents/sex-selection?search=fsh+oranlar%C4%B1&amp;topicRef=7404&amp;source=see_link" TargetMode="External"/><Relationship Id="rId11" Type="http://schemas.openxmlformats.org/officeDocument/2006/relationships/hyperlink" Target="https://www.uptodate.com/contents/in-vitro-fertilization-overview-of-clinical-issues-and-questions/abstract/11" TargetMode="External"/><Relationship Id="rId5" Type="http://schemas.openxmlformats.org/officeDocument/2006/relationships/hyperlink" Target="https://www.uptodate.com/contents/in-vitro-fertilization-overview-of-clinical-issues-and-questions/abstract/7-10" TargetMode="External"/><Relationship Id="rId15" Type="http://schemas.openxmlformats.org/officeDocument/2006/relationships/hyperlink" Target="https://www.uptodate.com/contents/image?imageKey=OBGYN%2F114250&amp;topicKey=OBGYN%2F7404&amp;search=fsh+oranlar%C4%B1&amp;rank=2%7E150&amp;source=see_link" TargetMode="External"/><Relationship Id="rId10" Type="http://schemas.openxmlformats.org/officeDocument/2006/relationships/hyperlink" Target="https://www.uptodate.com/contents/in-vitro-fertilization-overview-of-clinical-issues-and-questions/abstract/15" TargetMode="External"/><Relationship Id="rId4" Type="http://schemas.openxmlformats.org/officeDocument/2006/relationships/hyperlink" Target="https://www.uptodate.com/contents/preimplantation-genetic-testing?search=fsh+oranlar%C4%B1&amp;topicRef=7404&amp;source=see_link" TargetMode="External"/><Relationship Id="rId9" Type="http://schemas.openxmlformats.org/officeDocument/2006/relationships/hyperlink" Target="https://www.uptodate.com/contents/in-vitro-fertilization-overview-of-clinical-issues-and-questions/abstract/14" TargetMode="External"/><Relationship Id="rId14" Type="http://schemas.openxmlformats.org/officeDocument/2006/relationships/hyperlink" Target="https://www.uptodate.com/contents/posthumous-assisted-reproduction?search=fsh+oranlar%C4%B1&amp;topicRef=7404&amp;source=see_link"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uptodate.com/contents/approach-to-the-male-with-infertility/abstract/1"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www.uptodate.com/contents/approach-to-the-male-with-infertility/abstract/2,3"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ptodate.com/contents/overview-of-infertility/abstract/13"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6" Type="http://schemas.openxmlformats.org/officeDocument/2006/relationships/hyperlink" Target="https://www.uptodate.com/contents/causes-of-male-infertility/abstract/29,36" TargetMode="External"/><Relationship Id="rId117" Type="http://schemas.openxmlformats.org/officeDocument/2006/relationships/hyperlink" Target="https://www.uptodate.com/contents/causes-of-male-infertility/abstract/122" TargetMode="External"/><Relationship Id="rId21" Type="http://schemas.openxmlformats.org/officeDocument/2006/relationships/hyperlink" Target="https://www.uptodate.com/contents/causes-of-hypopituitarism?sectionName=Pituitary+infarction+%28Sheehan+syndrome%29&amp;search=infertilite&amp;topicRef=7473&amp;anchor=H10&amp;source=see_link#H10" TargetMode="External"/><Relationship Id="rId42" Type="http://schemas.openxmlformats.org/officeDocument/2006/relationships/hyperlink" Target="https://www.uptodate.com/contents/causes-of-male-infertility/abstract/41" TargetMode="External"/><Relationship Id="rId47" Type="http://schemas.openxmlformats.org/officeDocument/2006/relationships/hyperlink" Target="https://www.uptodate.com/contents/overweight-and-obesity-in-adults-health-consequences?sectionName=Reproductive+effects&amp;search=infertilite&amp;topicRef=7473&amp;anchor=H1257166508&amp;source=see_link#H1257166508" TargetMode="External"/><Relationship Id="rId63" Type="http://schemas.openxmlformats.org/officeDocument/2006/relationships/hyperlink" Target="https://www.uptodate.com/contents/causes-of-male-infertility/abstract/79" TargetMode="External"/><Relationship Id="rId68" Type="http://schemas.openxmlformats.org/officeDocument/2006/relationships/hyperlink" Target="https://www.uptodate.com/contents/undescended-testes-cryptorchidism-in-children-management?sectionName=Subfertility&amp;search=infertilite&amp;topicRef=7473&amp;anchor=H527942599&amp;source=see_link#H527942599" TargetMode="External"/><Relationship Id="rId84" Type="http://schemas.openxmlformats.org/officeDocument/2006/relationships/hyperlink" Target="https://www.uptodate.com/contents/nonacute-scrotal-conditions-in-adults?sectionName=Varicocele&amp;search=infertilite&amp;topicRef=7473&amp;anchor=H196748973&amp;source=see_link#H196748973" TargetMode="External"/><Relationship Id="rId89" Type="http://schemas.openxmlformats.org/officeDocument/2006/relationships/hyperlink" Target="https://www.uptodate.com/contents/causes-of-male-infertility/abstract/99,100" TargetMode="External"/><Relationship Id="rId112" Type="http://schemas.openxmlformats.org/officeDocument/2006/relationships/hyperlink" Target="https://www.uptodate.com/contents/causes-of-male-infertility/abstract/116" TargetMode="External"/><Relationship Id="rId16" Type="http://schemas.openxmlformats.org/officeDocument/2006/relationships/hyperlink" Target="https://www.uptodate.com/contents/causes-of-hypopituitarism?search=infertilite&amp;topicRef=7473&amp;source=see_link" TargetMode="External"/><Relationship Id="rId107" Type="http://schemas.openxmlformats.org/officeDocument/2006/relationships/hyperlink" Target="https://www.uptodate.com/contents/endocrine-disrupting-chemicals?sectionName=Men&amp;search=infertilite&amp;topicRef=7473&amp;anchor=H3915250755&amp;source=see_link#H3915250755" TargetMode="External"/><Relationship Id="rId11" Type="http://schemas.openxmlformats.org/officeDocument/2006/relationships/hyperlink" Target="https://www.uptodate.com/contents/causes-of-male-infertility/abstract/27" TargetMode="External"/><Relationship Id="rId32" Type="http://schemas.openxmlformats.org/officeDocument/2006/relationships/hyperlink" Target="https://www.uptodate.com/contents/treatment-of-classic-congenital-adrenal-hyperplasia-due-to-21-hydroxylase-deficiency-in-adults?sectionName=Testicular+adrenal+rest+tumors&amp;search=infertilite&amp;topicRef=7473&amp;anchor=H3092800708&amp;source=see_link#H3092800708" TargetMode="External"/><Relationship Id="rId37" Type="http://schemas.openxmlformats.org/officeDocument/2006/relationships/hyperlink" Target="https://www.uptodate.com/contents/causes-of-secondary-hypogonadism-in-males?sectionName=Gonadal+steroids&amp;search=infertilite&amp;topicRef=7473&amp;anchor=H19&amp;source=see_link#H19" TargetMode="External"/><Relationship Id="rId53" Type="http://schemas.openxmlformats.org/officeDocument/2006/relationships/hyperlink" Target="https://www.uptodate.com/contents/causes-of-male-infertility/abstract/57" TargetMode="External"/><Relationship Id="rId58" Type="http://schemas.openxmlformats.org/officeDocument/2006/relationships/hyperlink" Target="https://www.uptodate.com/contents/approach-to-the-male-with-infertility?sectionName=Y-chromosome+microdeletions%2C+X-chromosome+defects%2C+and+epigenetics&amp;search=infertilite&amp;topicRef=7473&amp;anchor=H3712441446&amp;source=see_link#H3712441446" TargetMode="External"/><Relationship Id="rId74" Type="http://schemas.openxmlformats.org/officeDocument/2006/relationships/hyperlink" Target="https://www.uptodate.com/contents/causes-of-male-infertility/abstract/87" TargetMode="External"/><Relationship Id="rId79" Type="http://schemas.openxmlformats.org/officeDocument/2006/relationships/hyperlink" Target="https://www.uptodate.com/contents/causes-of-male-infertility/abstract/89-91" TargetMode="External"/><Relationship Id="rId102" Type="http://schemas.openxmlformats.org/officeDocument/2006/relationships/hyperlink" Target="https://www.uptodate.com/contents/causes-of-male-infertility/abstract/104" TargetMode="External"/><Relationship Id="rId5" Type="http://schemas.openxmlformats.org/officeDocument/2006/relationships/hyperlink" Target="https://www.uptodate.com/contents/induction-of-fertility-in-men-with-secondary-hypogonadism?sectionName=GONADOTROPIN+THERAPY&amp;search=infertilite&amp;topicRef=7473&amp;anchor=H406186277&amp;source=see_link#H406186277" TargetMode="External"/><Relationship Id="rId61" Type="http://schemas.openxmlformats.org/officeDocument/2006/relationships/hyperlink" Target="https://www.uptodate.com/contents/causes-of-male-infertility/abstract/74-77" TargetMode="External"/><Relationship Id="rId82" Type="http://schemas.openxmlformats.org/officeDocument/2006/relationships/hyperlink" Target="https://www.uptodate.com/contents/causes-of-male-infertility/abstract/94" TargetMode="External"/><Relationship Id="rId90" Type="http://schemas.openxmlformats.org/officeDocument/2006/relationships/hyperlink" Target="https://www.uptodate.com/contents/causes-of-male-infertility/abstract/101" TargetMode="External"/><Relationship Id="rId95" Type="http://schemas.openxmlformats.org/officeDocument/2006/relationships/hyperlink" Target="https://www.uptodate.com/contents/spironolactone-drug-information?search=infertilite&amp;topicRef=7473&amp;source=see_link" TargetMode="External"/><Relationship Id="rId19" Type="http://schemas.openxmlformats.org/officeDocument/2006/relationships/hyperlink" Target="https://www.uptodate.com/contents/causes-of-hypopituitarism?sectionName=Lymphocytic+hypophysitis&amp;search=infertilite&amp;topicRef=7473&amp;anchor=H151810110&amp;source=see_link#H151810110" TargetMode="External"/><Relationship Id="rId14" Type="http://schemas.openxmlformats.org/officeDocument/2006/relationships/hyperlink" Target="https://www.uptodate.com/contents/clinical-manifestations-and-diagnosis-of-gonadotroph-and-other-clinically-nonfunctioning-pituitary-adenomas?search=infertilite&amp;topicRef=7473&amp;source=see_link" TargetMode="External"/><Relationship Id="rId22" Type="http://schemas.openxmlformats.org/officeDocument/2006/relationships/hyperlink" Target="https://www.uptodate.com/contents/causes-of-male-infertility/abstract/29" TargetMode="External"/><Relationship Id="rId27" Type="http://schemas.openxmlformats.org/officeDocument/2006/relationships/hyperlink" Target="https://www.uptodate.com/contents/testicular-sex-cord-stromal-tumors?sectionName=Leydig+cell+tumors&amp;search=infertilite&amp;topicRef=7473&amp;anchor=H1432240857&amp;source=see_link#H1432240857" TargetMode="External"/><Relationship Id="rId30" Type="http://schemas.openxmlformats.org/officeDocument/2006/relationships/hyperlink" Target="https://www.uptodate.com/contents/causes-of-male-infertility/abstract/35,39" TargetMode="External"/><Relationship Id="rId35" Type="http://schemas.openxmlformats.org/officeDocument/2006/relationships/hyperlink" Target="https://www.uptodate.com/contents/causes-of-male-infertility/abstract/32-34" TargetMode="External"/><Relationship Id="rId43" Type="http://schemas.openxmlformats.org/officeDocument/2006/relationships/hyperlink" Target="https://www.uptodate.com/contents/causes-of-male-infertility?search=infertilite&amp;source=search_result&amp;selectedTitle=7~150&amp;usage_type=default&amp;display_rank=7#H439089044" TargetMode="External"/><Relationship Id="rId48" Type="http://schemas.openxmlformats.org/officeDocument/2006/relationships/hyperlink" Target="https://www.uptodate.com/contents/causes-of-primary-hypogonadism-in-males?search=infertilite&amp;topicRef=7473&amp;source=see_link" TargetMode="External"/><Relationship Id="rId56" Type="http://schemas.openxmlformats.org/officeDocument/2006/relationships/hyperlink" Target="https://www.uptodate.com/contents/intracytoplasmic-sperm-injection?search=infertilite&amp;topicRef=7473&amp;source=see_link" TargetMode="External"/><Relationship Id="rId64" Type="http://schemas.openxmlformats.org/officeDocument/2006/relationships/hyperlink" Target="https://www.uptodate.com/contents/causes-of-male-infertility/abstract/80" TargetMode="External"/><Relationship Id="rId69" Type="http://schemas.openxmlformats.org/officeDocument/2006/relationships/hyperlink" Target="https://www.uptodate.com/contents/causes-of-male-infertility/abstract/83,84" TargetMode="External"/><Relationship Id="rId77" Type="http://schemas.openxmlformats.org/officeDocument/2006/relationships/hyperlink" Target="https://www.uptodate.com/contents/causes-of-male-infertility/abstract/86" TargetMode="External"/><Relationship Id="rId100" Type="http://schemas.openxmlformats.org/officeDocument/2006/relationships/hyperlink" Target="https://www.uptodate.com/contents/effects-of-cytotoxic-agents-on-gonadal-function-in-adult-men?sectionName=Impact+on+the+germinal+epithelium&amp;search=infertilite&amp;topicRef=7473&amp;anchor=H3&amp;source=see_link#H3" TargetMode="External"/><Relationship Id="rId105" Type="http://schemas.openxmlformats.org/officeDocument/2006/relationships/hyperlink" Target="https://www.uptodate.com/contents/causes-of-male-infertility/abstract/106,108" TargetMode="External"/><Relationship Id="rId113" Type="http://schemas.openxmlformats.org/officeDocument/2006/relationships/hyperlink" Target="https://www.uptodate.com/contents/causes-of-male-infertility/abstract/117" TargetMode="External"/><Relationship Id="rId118" Type="http://schemas.openxmlformats.org/officeDocument/2006/relationships/hyperlink" Target="https://www.uptodate.com/contents/causes-of-primary-hypogonadism-in-males?sectionName=Autoimmune+damage&amp;search=infertilite&amp;topicRef=7473&amp;anchor=H22&amp;source=see_link#H22" TargetMode="External"/><Relationship Id="rId8" Type="http://schemas.openxmlformats.org/officeDocument/2006/relationships/hyperlink" Target="https://www.uptodate.com/contents/causes-of-secondary-hypogonadism-in-males?search=infertilite&amp;topicRef=7473&amp;source=see_link" TargetMode="External"/><Relationship Id="rId51" Type="http://schemas.openxmlformats.org/officeDocument/2006/relationships/hyperlink" Target="https://www.uptodate.com/contents/causes-of-male-infertility/abstract/54,55" TargetMode="External"/><Relationship Id="rId72" Type="http://schemas.openxmlformats.org/officeDocument/2006/relationships/hyperlink" Target="https://www.uptodate.com/contents/myotonic-dystrophy-etiology-clinical-features-and-diagnosis?sectionName=Endocrine+abnormalities&amp;search=infertilite&amp;topicRef=7473&amp;anchor=H14&amp;source=see_link#H14" TargetMode="External"/><Relationship Id="rId80" Type="http://schemas.openxmlformats.org/officeDocument/2006/relationships/hyperlink" Target="https://www.uptodate.com/contents/causes-of-male-infertility/abstract/92" TargetMode="External"/><Relationship Id="rId85" Type="http://schemas.openxmlformats.org/officeDocument/2006/relationships/hyperlink" Target="https://www.uptodate.com/contents/treatments-for-male-infertility?sectionName=Surgical+repair+of+varicocele&amp;search=infertilite&amp;topicRef=7473&amp;anchor=H2254926830&amp;source=see_link#H2254926830" TargetMode="External"/><Relationship Id="rId93" Type="http://schemas.openxmlformats.org/officeDocument/2006/relationships/hyperlink" Target="https://www.uptodate.com/contents/flutamide-drug-information?search=infertilite&amp;topicRef=7473&amp;source=see_link" TargetMode="External"/><Relationship Id="rId98" Type="http://schemas.openxmlformats.org/officeDocument/2006/relationships/hyperlink" Target="https://www.uptodate.com/contents/causes-of-male-infertility/abstract/102" TargetMode="External"/><Relationship Id="rId121" Type="http://schemas.openxmlformats.org/officeDocument/2006/relationships/hyperlink" Target="https://www.uptodate.com/contents/epidemiology-pathogenesis-and-clinical-manifestations-of-celiac-disease-in-adults?sectionName=Menstrual+and+reproductive+issues&amp;search=infertilite&amp;topicRef=7473&amp;anchor=H33&amp;source=see_link#H33" TargetMode="External"/><Relationship Id="rId3" Type="http://schemas.openxmlformats.org/officeDocument/2006/relationships/hyperlink" Target="https://www.uptodate.com/contents/causes-of-secondary-hypogonadism-in-males?sectionName=CONGENITAL+ABNORMALITIES&amp;search=infertilite&amp;topicRef=7473&amp;anchor=H2&amp;source=see_link#H2" TargetMode="External"/><Relationship Id="rId12" Type="http://schemas.openxmlformats.org/officeDocument/2006/relationships/hyperlink" Target="https://www.uptodate.com/contents/clinical-features-diagnosis-and-treatment-of-prader-willi-syndrome?search=infertilite&amp;topicRef=7473&amp;source=see_link" TargetMode="External"/><Relationship Id="rId17" Type="http://schemas.openxmlformats.org/officeDocument/2006/relationships/hyperlink" Target="https://www.uptodate.com/contents/clinical-manifestations-and-diagnosis-of-hereditary-hemochromatosis?search=infertilite&amp;topicRef=7473&amp;source=see_link" TargetMode="External"/><Relationship Id="rId25" Type="http://schemas.openxmlformats.org/officeDocument/2006/relationships/hyperlink" Target="https://www.uptodate.com/contents/causes-of-hyperprolactinemia?search=infertilite&amp;topicRef=7473&amp;source=see_link" TargetMode="External"/><Relationship Id="rId33" Type="http://schemas.openxmlformats.org/officeDocument/2006/relationships/hyperlink" Target="https://www.uptodate.com/contents/causes-of-male-infertility/abstract/37" TargetMode="External"/><Relationship Id="rId38" Type="http://schemas.openxmlformats.org/officeDocument/2006/relationships/hyperlink" Target="https://www.uptodate.com/contents/image?imageKey=ENDO%2F54356&amp;topicKey=ENDO%2F7473&amp;search=infertilite&amp;rank=7%7E150&amp;source=see_link" TargetMode="External"/><Relationship Id="rId46" Type="http://schemas.openxmlformats.org/officeDocument/2006/relationships/hyperlink" Target="https://www.uptodate.com/contents/causes-of-male-infertility/abstract/46,47" TargetMode="External"/><Relationship Id="rId59" Type="http://schemas.openxmlformats.org/officeDocument/2006/relationships/hyperlink" Target="https://www.uptodate.com/contents/causes-of-male-infertility/abstract/48-50,60-66" TargetMode="External"/><Relationship Id="rId67" Type="http://schemas.openxmlformats.org/officeDocument/2006/relationships/hyperlink" Target="https://www.uptodate.com/contents/clinical-features-diagnosis-and-management-of-klinefelter-syndrome?search=infertilite&amp;topicRef=7473&amp;source=see_link" TargetMode="External"/><Relationship Id="rId103" Type="http://schemas.openxmlformats.org/officeDocument/2006/relationships/hyperlink" Target="https://www.uptodate.com/contents/causes-of-male-infertility/abstract/67,68,74,105,106" TargetMode="External"/><Relationship Id="rId108" Type="http://schemas.openxmlformats.org/officeDocument/2006/relationships/hyperlink" Target="https://www.uptodate.com/contents/causes-of-male-infertility/abstract/110-112" TargetMode="External"/><Relationship Id="rId116" Type="http://schemas.openxmlformats.org/officeDocument/2006/relationships/hyperlink" Target="https://www.uptodate.com/contents/causes-of-male-infertility/abstract/121" TargetMode="External"/><Relationship Id="rId20" Type="http://schemas.openxmlformats.org/officeDocument/2006/relationships/hyperlink" Target="https://www.uptodate.com/contents/causes-of-hypopituitarism?sectionName=Traumatic+brain+injury&amp;search=infertilite&amp;topicRef=7473&amp;anchor=H1162920&amp;source=see_link#H1162920" TargetMode="External"/><Relationship Id="rId41" Type="http://schemas.openxmlformats.org/officeDocument/2006/relationships/hyperlink" Target="https://www.uptodate.com/contents/causes-of-secondary-hypogonadism-in-males?sectionName=GnRH+analogs&amp;search=infertilite&amp;topicRef=7473&amp;anchor=H18&amp;source=see_link#H18" TargetMode="External"/><Relationship Id="rId54" Type="http://schemas.openxmlformats.org/officeDocument/2006/relationships/hyperlink" Target="https://www.uptodate.com/contents/causes-of-male-infertility/abstract/1" TargetMode="External"/><Relationship Id="rId62" Type="http://schemas.openxmlformats.org/officeDocument/2006/relationships/hyperlink" Target="https://www.uptodate.com/contents/causes-of-male-infertility/abstract/78" TargetMode="External"/><Relationship Id="rId70" Type="http://schemas.openxmlformats.org/officeDocument/2006/relationships/hyperlink" Target="https://www.uptodate.com/contents/causes-of-male-infertility/abstract/83" TargetMode="External"/><Relationship Id="rId75" Type="http://schemas.openxmlformats.org/officeDocument/2006/relationships/hyperlink" Target="https://www.uptodate.com/contents/pathogenesis-and-clinical-features-of-disorders-of-androgen-action?search=infertilite&amp;topicRef=7473&amp;source=see_link" TargetMode="External"/><Relationship Id="rId83" Type="http://schemas.openxmlformats.org/officeDocument/2006/relationships/hyperlink" Target="https://www.uptodate.com/contents/causes-of-male-infertility/abstract/95" TargetMode="External"/><Relationship Id="rId88" Type="http://schemas.openxmlformats.org/officeDocument/2006/relationships/hyperlink" Target="https://www.uptodate.com/contents/causes-of-male-infertility/abstract/98" TargetMode="External"/><Relationship Id="rId91" Type="http://schemas.openxmlformats.org/officeDocument/2006/relationships/hyperlink" Target="https://www.uptodate.com/contents/cyclophosphamide-drug-information?search=infertilite&amp;topicRef=7473&amp;source=see_link" TargetMode="External"/><Relationship Id="rId96" Type="http://schemas.openxmlformats.org/officeDocument/2006/relationships/hyperlink" Target="https://www.uptodate.com/contents/ketoconazole-drug-information?search=infertilite&amp;topicRef=7473&amp;source=see_link" TargetMode="External"/><Relationship Id="rId111" Type="http://schemas.openxmlformats.org/officeDocument/2006/relationships/hyperlink" Target="https://www.uptodate.com/contents/causes-of-male-infertility/abstract/115" TargetMode="External"/><Relationship Id="rId1" Type="http://schemas.openxmlformats.org/officeDocument/2006/relationships/notesMaster" Target="../notesMasters/notesMaster1.xml"/><Relationship Id="rId6" Type="http://schemas.openxmlformats.org/officeDocument/2006/relationships/hyperlink" Target="https://www.uptodate.com/contents/causes-of-male-infertility/abstract/22" TargetMode="External"/><Relationship Id="rId15" Type="http://schemas.openxmlformats.org/officeDocument/2006/relationships/hyperlink" Target="https://www.uptodate.com/contents/causes-presentation-and-evaluation-of-sellar-masses?search=infertilite&amp;topicRef=7473&amp;source=see_link" TargetMode="External"/><Relationship Id="rId23" Type="http://schemas.openxmlformats.org/officeDocument/2006/relationships/hyperlink" Target="https://www.uptodate.com/contents/causes-of-male-infertility/abstract/30" TargetMode="External"/><Relationship Id="rId28" Type="http://schemas.openxmlformats.org/officeDocument/2006/relationships/hyperlink" Target="https://www.uptodate.com/contents/causes-and-pathophysiology-of-cushings-syndrome?search=infertilite&amp;topicRef=7473&amp;source=see_link" TargetMode="External"/><Relationship Id="rId36" Type="http://schemas.openxmlformats.org/officeDocument/2006/relationships/hyperlink" Target="https://www.uptodate.com/contents/use-of-androgens-and-other-hormones-by-athletes?search=infertilite&amp;topicRef=7473&amp;source=see_link" TargetMode="External"/><Relationship Id="rId49" Type="http://schemas.openxmlformats.org/officeDocument/2006/relationships/hyperlink" Target="https://www.uptodate.com/contents/causes-of-male-infertility/abstract/48-52" TargetMode="External"/><Relationship Id="rId57" Type="http://schemas.openxmlformats.org/officeDocument/2006/relationships/hyperlink" Target="https://www.uptodate.com/contents/causes-of-male-infertility/abstract/59" TargetMode="External"/><Relationship Id="rId106" Type="http://schemas.openxmlformats.org/officeDocument/2006/relationships/hyperlink" Target="https://www.uptodate.com/contents/causes-of-male-infertility/abstract/109" TargetMode="External"/><Relationship Id="rId114" Type="http://schemas.openxmlformats.org/officeDocument/2006/relationships/hyperlink" Target="https://www.uptodate.com/contents/causes-of-male-infertility/abstract/118" TargetMode="External"/><Relationship Id="rId119" Type="http://schemas.openxmlformats.org/officeDocument/2006/relationships/hyperlink" Target="https://www.uptodate.com/contents/causes-of-male-infertility/abstract/41,123-125" TargetMode="External"/><Relationship Id="rId10" Type="http://schemas.openxmlformats.org/officeDocument/2006/relationships/hyperlink" Target="https://www.uptodate.com/contents/causes-of-hypopituitarism?sectionName=Genetic+diseases&amp;search=infertilite&amp;topicRef=7473&amp;anchor=H13&amp;source=see_link#H13" TargetMode="External"/><Relationship Id="rId31" Type="http://schemas.openxmlformats.org/officeDocument/2006/relationships/hyperlink" Target="https://www.uptodate.com/contents/causes-of-male-infertility/abstract/39" TargetMode="External"/><Relationship Id="rId44" Type="http://schemas.openxmlformats.org/officeDocument/2006/relationships/hyperlink" Target="https://www.uptodate.com/contents/causes-of-secondary-hypogonadism-in-males?sectionName=Chronic%2C+systemic+illness&amp;search=infertilite&amp;topicRef=7473&amp;anchor=H23&amp;source=see_link#H23" TargetMode="External"/><Relationship Id="rId52" Type="http://schemas.openxmlformats.org/officeDocument/2006/relationships/hyperlink" Target="https://www.uptodate.com/contents/causes-of-male-infertility/abstract/56" TargetMode="External"/><Relationship Id="rId60" Type="http://schemas.openxmlformats.org/officeDocument/2006/relationships/hyperlink" Target="https://www.uptodate.com/contents/causes-of-male-infertility/abstract/67-73" TargetMode="External"/><Relationship Id="rId65" Type="http://schemas.openxmlformats.org/officeDocument/2006/relationships/hyperlink" Target="https://www.uptodate.com/contents/causes-of-male-infertility/abstract/81,82" TargetMode="External"/><Relationship Id="rId73" Type="http://schemas.openxmlformats.org/officeDocument/2006/relationships/hyperlink" Target="https://www.uptodate.com/contents/causes-of-male-infertility/abstract/86,87" TargetMode="External"/><Relationship Id="rId78" Type="http://schemas.openxmlformats.org/officeDocument/2006/relationships/hyperlink" Target="https://www.uptodate.com/contents/causes-of-male-infertility/abstract/88" TargetMode="External"/><Relationship Id="rId81" Type="http://schemas.openxmlformats.org/officeDocument/2006/relationships/hyperlink" Target="https://www.uptodate.com/contents/causes-of-male-infertility/abstract/93" TargetMode="External"/><Relationship Id="rId86" Type="http://schemas.openxmlformats.org/officeDocument/2006/relationships/hyperlink" Target="https://www.uptodate.com/contents/causes-of-male-infertility/abstract/96,97" TargetMode="External"/><Relationship Id="rId94" Type="http://schemas.openxmlformats.org/officeDocument/2006/relationships/hyperlink" Target="https://www.uptodate.com/contents/bicalutamide-drug-information?search=infertilite&amp;topicRef=7473&amp;source=see_link" TargetMode="External"/><Relationship Id="rId99" Type="http://schemas.openxmlformats.org/officeDocument/2006/relationships/hyperlink" Target="https://www.uptodate.com/contents/causes-of-male-infertility/abstract/103" TargetMode="External"/><Relationship Id="rId101" Type="http://schemas.openxmlformats.org/officeDocument/2006/relationships/hyperlink" Target="https://www.uptodate.com/contents/effects-of-antiinflammatory-and-immunosuppressive-drugs-on-gonadal-function-and-teratogenicity-in-men-with-rheumatic-diseases?search=infertilite&amp;topicRef=7473&amp;source=see_link" TargetMode="External"/><Relationship Id="rId4" Type="http://schemas.openxmlformats.org/officeDocument/2006/relationships/hyperlink" Target="https://www.uptodate.com/contents/isolated-gonadotropin-releasing-hormone-deficiency-idiopathic-hypogonadotropic-hypogonadism?search=infertilite&amp;topicRef=7473&amp;source=see_link" TargetMode="External"/><Relationship Id="rId9" Type="http://schemas.openxmlformats.org/officeDocument/2006/relationships/hyperlink" Target="https://www.uptodate.com/contents/causes-of-male-infertility/abstract/26" TargetMode="External"/><Relationship Id="rId13" Type="http://schemas.openxmlformats.org/officeDocument/2006/relationships/hyperlink" Target="https://www.uptodate.com/contents/image?imageKey=ENDO%2F53205&amp;topicKey=ENDO%2F7473&amp;search=infertilite&amp;rank=7%7E150&amp;source=see_link" TargetMode="External"/><Relationship Id="rId18" Type="http://schemas.openxmlformats.org/officeDocument/2006/relationships/hyperlink" Target="https://www.uptodate.com/contents/causes-of-male-infertility/abstract/28" TargetMode="External"/><Relationship Id="rId39" Type="http://schemas.openxmlformats.org/officeDocument/2006/relationships/hyperlink" Target="https://www.uptodate.com/contents/causes-of-male-infertility/abstract/40" TargetMode="External"/><Relationship Id="rId109" Type="http://schemas.openxmlformats.org/officeDocument/2006/relationships/hyperlink" Target="https://www.uptodate.com/contents/causes-of-male-infertility/abstract/87,113" TargetMode="External"/><Relationship Id="rId34" Type="http://schemas.openxmlformats.org/officeDocument/2006/relationships/hyperlink" Target="https://www.uptodate.com/contents/clinical-manifestations-of-hypothyroidism?sectionName=Reproductive+abnormalities&amp;search=infertilite&amp;topicRef=7473&amp;anchor=H10&amp;source=see_link#H10" TargetMode="External"/><Relationship Id="rId50" Type="http://schemas.openxmlformats.org/officeDocument/2006/relationships/hyperlink" Target="https://www.uptodate.com/contents/causes-of-male-infertility/abstract/53" TargetMode="External"/><Relationship Id="rId55" Type="http://schemas.openxmlformats.org/officeDocument/2006/relationships/hyperlink" Target="https://www.uptodate.com/contents/causes-of-male-infertility/abstract/58" TargetMode="External"/><Relationship Id="rId76" Type="http://schemas.openxmlformats.org/officeDocument/2006/relationships/hyperlink" Target="https://www.uptodate.com/contents/steroid-5-alpha-reductase-2-deficiency?search=infertilite&amp;topicRef=7473&amp;source=see_link" TargetMode="External"/><Relationship Id="rId97" Type="http://schemas.openxmlformats.org/officeDocument/2006/relationships/hyperlink" Target="https://www.uptodate.com/contents/cimetidine-drug-information?search=infertilite&amp;topicRef=7473&amp;source=see_link" TargetMode="External"/><Relationship Id="rId104" Type="http://schemas.openxmlformats.org/officeDocument/2006/relationships/hyperlink" Target="https://www.uptodate.com/contents/causes-of-male-infertility/abstract/107" TargetMode="External"/><Relationship Id="rId120" Type="http://schemas.openxmlformats.org/officeDocument/2006/relationships/hyperlink" Target="https://www.uptodate.com/contents/causes-of-male-infertility/abstract/126-128" TargetMode="External"/><Relationship Id="rId7" Type="http://schemas.openxmlformats.org/officeDocument/2006/relationships/hyperlink" Target="https://www.uptodate.com/contents/causes-of-male-infertility/abstract/23-25" TargetMode="External"/><Relationship Id="rId71" Type="http://schemas.openxmlformats.org/officeDocument/2006/relationships/hyperlink" Target="https://www.uptodate.com/contents/causes-of-male-infertility/abstract/85" TargetMode="External"/><Relationship Id="rId92" Type="http://schemas.openxmlformats.org/officeDocument/2006/relationships/hyperlink" Target="https://www.uptodate.com/contents/chlorambucil-drug-information?search=infertilite&amp;topicRef=7473&amp;source=see_link" TargetMode="External"/><Relationship Id="rId2" Type="http://schemas.openxmlformats.org/officeDocument/2006/relationships/slide" Target="../slides/slide45.xml"/><Relationship Id="rId29" Type="http://schemas.openxmlformats.org/officeDocument/2006/relationships/hyperlink" Target="https://www.uptodate.com/contents/causes-of-male-infertility/abstract/36,38" TargetMode="External"/><Relationship Id="rId24" Type="http://schemas.openxmlformats.org/officeDocument/2006/relationships/hyperlink" Target="https://www.uptodate.com/contents/causes-of-male-infertility/abstract/31-37" TargetMode="External"/><Relationship Id="rId40" Type="http://schemas.openxmlformats.org/officeDocument/2006/relationships/hyperlink" Target="https://www.uptodate.com/contents/causes-of-secondary-hypogonadism-in-males?sectionName=Opioids&amp;search=infertilite&amp;topicRef=7473&amp;anchor=H21&amp;source=see_link#H21" TargetMode="External"/><Relationship Id="rId45" Type="http://schemas.openxmlformats.org/officeDocument/2006/relationships/hyperlink" Target="https://www.uptodate.com/contents/causes-of-male-infertility/abstract/42-45" TargetMode="External"/><Relationship Id="rId66" Type="http://schemas.openxmlformats.org/officeDocument/2006/relationships/hyperlink" Target="https://www.uptodate.com/contents/causes-of-primary-hypogonadism-in-males?sectionName=Klinefelter+syndrome&amp;search=infertilite&amp;topicRef=7473&amp;anchor=H3&amp;source=see_link#H3" TargetMode="External"/><Relationship Id="rId87" Type="http://schemas.openxmlformats.org/officeDocument/2006/relationships/hyperlink" Target="https://www.uptodate.com/contents/mumps?sectionName=Orchitis+or+oophoritis&amp;search=infertilite&amp;topicRef=7473&amp;anchor=H13&amp;source=see_link#H13" TargetMode="External"/><Relationship Id="rId110" Type="http://schemas.openxmlformats.org/officeDocument/2006/relationships/hyperlink" Target="https://www.uptodate.com/contents/causes-of-male-infertility/abstract/114" TargetMode="External"/><Relationship Id="rId115" Type="http://schemas.openxmlformats.org/officeDocument/2006/relationships/hyperlink" Target="https://www.uptodate.com/contents/causes-of-male-infertility/abstract/119,120"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8" Type="http://schemas.openxmlformats.org/officeDocument/2006/relationships/hyperlink" Target="https://www.uptodate.com/contents/treatments-for-male-infertility?sectionName=Congenital+bilateral+absence+of+the+vasa+deferentia&amp;search=infertilite&amp;topicRef=7473&amp;anchor=H3013474666&amp;source=see_link#H3013474666" TargetMode="External"/><Relationship Id="rId3" Type="http://schemas.openxmlformats.org/officeDocument/2006/relationships/hyperlink" Target="https://www.uptodate.com/contents/causes-of-male-infertility/abstract/94,129" TargetMode="External"/><Relationship Id="rId7" Type="http://schemas.openxmlformats.org/officeDocument/2006/relationships/hyperlink" Target="https://www.uptodate.com/contents/approach-to-the-male-with-infertility?sectionName=Genetic+tests&amp;search=infertilite&amp;topicRef=7473&amp;anchor=H3361601011&amp;source=see_link#H3361601011"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www.uptodate.com/contents/causes-of-male-infertility/abstract/132" TargetMode="External"/><Relationship Id="rId11" Type="http://schemas.openxmlformats.org/officeDocument/2006/relationships/hyperlink" Target="https://www.uptodate.com/contents/causes-of-male-infertility/abstract/138,139" TargetMode="External"/><Relationship Id="rId5" Type="http://schemas.openxmlformats.org/officeDocument/2006/relationships/hyperlink" Target="https://www.uptodate.com/contents/causes-of-male-infertility/abstract/131" TargetMode="External"/><Relationship Id="rId10" Type="http://schemas.openxmlformats.org/officeDocument/2006/relationships/hyperlink" Target="https://www.uptodate.com/contents/causes-of-male-infertility/abstract/136,137" TargetMode="External"/><Relationship Id="rId4" Type="http://schemas.openxmlformats.org/officeDocument/2006/relationships/hyperlink" Target="https://www.uptodate.com/contents/causes-of-male-infertility/abstract/130" TargetMode="External"/><Relationship Id="rId9" Type="http://schemas.openxmlformats.org/officeDocument/2006/relationships/hyperlink" Target="https://www.uptodate.com/contents/causes-of-male-infertility/abstract/133-135" TargetMode="External"/></Relationships>
</file>

<file path=ppt/notesSlides/_rels/notesSlide44.xml.rels><?xml version="1.0" encoding="UTF-8" standalone="yes"?>
<Relationships xmlns="http://schemas.openxmlformats.org/package/2006/relationships"><Relationship Id="rId8" Type="http://schemas.openxmlformats.org/officeDocument/2006/relationships/hyperlink" Target="https://www.uptodate.com/contents/pathogenesis-and-clinical-features-of-disorders-of-androgen-action?search=infertilite&amp;topicRef=7453&amp;source=see_link" TargetMode="External"/><Relationship Id="rId3" Type="http://schemas.openxmlformats.org/officeDocument/2006/relationships/hyperlink" Target="https://www.uptodate.com/contents/approach-to-the-male-with-infertility/abstract/20,21" TargetMode="External"/><Relationship Id="rId7" Type="http://schemas.openxmlformats.org/officeDocument/2006/relationships/hyperlink" Target="https://www.uptodate.com/contents/clinical-features-and-diagnosis-of-male-hypogonadism?search=infertilite&amp;topicRef=7453&amp;source=see_link" TargetMode="External"/><Relationship Id="rId12" Type="http://schemas.openxmlformats.org/officeDocument/2006/relationships/hyperlink" Target="https://www.uptodate.com/contents/use-of-androgens-and-other-hormones-by-athletes?search=infertilite&amp;topicRef=7453&amp;source=see_link"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s://www.uptodate.com/contents/causes-of-male-infertility?sectionName=PRIMARY+TESTICULAR+DEFECTS+IN+SPERMATOGENESIS&amp;search=infertilite&amp;topicRef=7453&amp;anchor=H14&amp;source=see_link#H14" TargetMode="External"/><Relationship Id="rId11" Type="http://schemas.openxmlformats.org/officeDocument/2006/relationships/hyperlink" Target="https://www.uptodate.com/contents/treatments-for-male-infertility?sectionName=ASSISTED+REPRODUCTIVE+TECHNOLOGIES&amp;search=infertilite&amp;topicRef=7453&amp;anchor=H3142363178&amp;source=see_link#H3142363178" TargetMode="External"/><Relationship Id="rId5" Type="http://schemas.openxmlformats.org/officeDocument/2006/relationships/hyperlink" Target="https://www.uptodate.com/contents/approach-to-the-male-with-infertility?search=infertilite&amp;source=search_result&amp;selectedTitle=3~150&amp;usage_type=default&amp;display_rank=3#H156278028" TargetMode="External"/><Relationship Id="rId10" Type="http://schemas.openxmlformats.org/officeDocument/2006/relationships/hyperlink" Target="https://www.uptodate.com/contents/treatments-for-male-infertility?sectionName=Obstruction+of+epididymis+or+ejaculatory+duct&amp;search=infertilite&amp;topicRef=7453&amp;anchor=H2978784862&amp;source=see_link#H2978784862" TargetMode="External"/><Relationship Id="rId4" Type="http://schemas.openxmlformats.org/officeDocument/2006/relationships/hyperlink" Target="https://www.uptodate.com/contents/clinical-features-and-diagnosis-of-male-hypogonadism?sectionName=Serum+total+testosterone&amp;search=infertilite&amp;topicRef=7453&amp;anchor=H219147889&amp;source=see_link#H219147889" TargetMode="External"/><Relationship Id="rId9" Type="http://schemas.openxmlformats.org/officeDocument/2006/relationships/hyperlink" Target="https://www.uptodate.com/contents/treatments-for-male-infertility?sectionName=Normal+serum+T%2C+normal+LH+and+FSH&amp;search=infertilite&amp;topicRef=7453&amp;anchor=H77716003&amp;source=see_link#H77716003" TargetMode="External"/></Relationships>
</file>

<file path=ppt/notesSlides/_rels/notesSlide45.xml.rels><?xml version="1.0" encoding="UTF-8" standalone="yes"?>
<Relationships xmlns="http://schemas.openxmlformats.org/package/2006/relationships"><Relationship Id="rId8" Type="http://schemas.openxmlformats.org/officeDocument/2006/relationships/hyperlink" Target="https://www.uptodate.com/contents/approach-to-the-male-with-infertility/abstract/9-11" TargetMode="External"/><Relationship Id="rId3" Type="http://schemas.openxmlformats.org/officeDocument/2006/relationships/hyperlink" Target="https://www.uptodate.com/contents/clinical-features-and-diagnosis-of-male-hypogonadism?search=infertilite&amp;topicRef=7453&amp;source=see_link" TargetMode="External"/><Relationship Id="rId7" Type="http://schemas.openxmlformats.org/officeDocument/2006/relationships/hyperlink" Target="https://www.uptodate.com/contents/image?imageKey=PEDS%2F117431&amp;topicKey=ENDO%2F7453&amp;search=infertilite&amp;rank=3%7E150&amp;source=see_link"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s://www.uptodate.com/contents/cystic-fibrosis-clinical-manifestations-and-diagnosis?sectionName=Infertility&amp;search=infertilite&amp;topicRef=7453&amp;anchor=H13&amp;source=see_link#H13" TargetMode="External"/><Relationship Id="rId5" Type="http://schemas.openxmlformats.org/officeDocument/2006/relationships/hyperlink" Target="https://www.uptodate.com/contents/nonacute-scrotal-conditions-in-adults?sectionName=Varicocele&amp;search=infertilite&amp;topicRef=7453&amp;anchor=H196748973&amp;source=see_link#H196748973" TargetMode="External"/><Relationship Id="rId10" Type="http://schemas.openxmlformats.org/officeDocument/2006/relationships/hyperlink" Target="https://www.uptodate.com/contents/approach-to-the-male-with-infertility/abstract/12" TargetMode="External"/><Relationship Id="rId4" Type="http://schemas.openxmlformats.org/officeDocument/2006/relationships/hyperlink" Target="https://www.uptodate.com/contents/normal-puberty?search=infertilite&amp;topicRef=7453&amp;source=see_link" TargetMode="External"/><Relationship Id="rId9" Type="http://schemas.openxmlformats.org/officeDocument/2006/relationships/hyperlink" Target="https://www.uptodate.com/contents/approach-to-the-male-with-infertility/abstract/9" TargetMode="External"/></Relationships>
</file>

<file path=ppt/notesSlides/_rels/notesSlide46.xml.rels><?xml version="1.0" encoding="UTF-8" standalone="yes"?>
<Relationships xmlns="http://schemas.openxmlformats.org/package/2006/relationships"><Relationship Id="rId8" Type="http://schemas.openxmlformats.org/officeDocument/2006/relationships/hyperlink" Target="https://www.uptodate.com/contents/approach-to-the-male-with-infertility/abstract/9-11" TargetMode="External"/><Relationship Id="rId3" Type="http://schemas.openxmlformats.org/officeDocument/2006/relationships/hyperlink" Target="https://www.uptodate.com/contents/clinical-features-and-diagnosis-of-male-hypogonadism?search=infertilite&amp;topicRef=7453&amp;source=see_link" TargetMode="External"/><Relationship Id="rId7" Type="http://schemas.openxmlformats.org/officeDocument/2006/relationships/hyperlink" Target="https://www.uptodate.com/contents/image?imageKey=PEDS%2F117431&amp;topicKey=ENDO%2F7453&amp;search=infertilite&amp;rank=3%7E150&amp;source=see_link"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https://www.uptodate.com/contents/cystic-fibrosis-clinical-manifestations-and-diagnosis?sectionName=Infertility&amp;search=infertilite&amp;topicRef=7453&amp;anchor=H13&amp;source=see_link#H13" TargetMode="External"/><Relationship Id="rId5" Type="http://schemas.openxmlformats.org/officeDocument/2006/relationships/hyperlink" Target="https://www.uptodate.com/contents/nonacute-scrotal-conditions-in-adults?sectionName=Varicocele&amp;search=infertilite&amp;topicRef=7453&amp;anchor=H196748973&amp;source=see_link#H196748973" TargetMode="External"/><Relationship Id="rId10" Type="http://schemas.openxmlformats.org/officeDocument/2006/relationships/hyperlink" Target="https://www.uptodate.com/contents/approach-to-the-male-with-infertility/abstract/12" TargetMode="External"/><Relationship Id="rId4" Type="http://schemas.openxmlformats.org/officeDocument/2006/relationships/hyperlink" Target="https://www.uptodate.com/contents/normal-puberty?search=infertilite&amp;topicRef=7453&amp;source=see_link" TargetMode="External"/><Relationship Id="rId9" Type="http://schemas.openxmlformats.org/officeDocument/2006/relationships/hyperlink" Target="https://www.uptodate.com/contents/approach-to-the-male-with-infertility/abstract/9"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uptodate.com/contents/approach-to-the-male-with-infertility/abstract/22,23" TargetMode="External"/><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https://www.uptodate.com/contents/approach-to-the-male-with-infertility/abstract/12,25" TargetMode="External"/><Relationship Id="rId5" Type="http://schemas.openxmlformats.org/officeDocument/2006/relationships/hyperlink" Target="https://www.uptodate.com/contents/treatments-for-male-infertility?sectionName=Obstructive+azoospermia&amp;search=infertilite&amp;topicRef=7453&amp;anchor=H1687707798&amp;source=see_link#H1687707798" TargetMode="External"/><Relationship Id="rId4" Type="http://schemas.openxmlformats.org/officeDocument/2006/relationships/hyperlink" Target="https://www.uptodate.com/contents/approach-to-the-male-with-infertility/abstract/24"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uptodate.com/contents/normal-puberty?search=infertilite&amp;topicRef=7453&amp;source=see_link"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s://www.uptodate.com/contents/image?imageKey=PEDS%2F117431&amp;topicKey=ENDO%2F7453&amp;search=infertilite&amp;rank=3%7E150&amp;source=see_link" TargetMode="External"/><Relationship Id="rId5" Type="http://schemas.openxmlformats.org/officeDocument/2006/relationships/hyperlink" Target="https://www.uptodate.com/contents/cystic-fibrosis-clinical-manifestations-and-diagnosis?sectionName=Infertility&amp;search=infertilite&amp;topicRef=7453&amp;anchor=H13&amp;source=see_link#H13" TargetMode="External"/><Relationship Id="rId4" Type="http://schemas.openxmlformats.org/officeDocument/2006/relationships/hyperlink" Target="https://www.uptodate.com/contents/nonacute-scrotal-conditions-in-adults?sectionName=Varicocele&amp;search=infertilite&amp;topicRef=7453&amp;anchor=H196748973&amp;source=see_link#H196748973" TargetMode="External"/></Relationships>
</file>

<file path=ppt/notesSlides/_rels/notesSlide49.xml.rels><?xml version="1.0" encoding="UTF-8" standalone="yes"?>
<Relationships xmlns="http://schemas.openxmlformats.org/package/2006/relationships"><Relationship Id="rId8" Type="http://schemas.openxmlformats.org/officeDocument/2006/relationships/hyperlink" Target="https://www.uptodate.com/contents/approach-to-the-male-with-infertility?search=infertilite&amp;source=search_result&amp;selectedTitle=3~150&amp;usage_type=default&amp;display_rank=3#H861709662" TargetMode="External"/><Relationship Id="rId3" Type="http://schemas.openxmlformats.org/officeDocument/2006/relationships/hyperlink" Target="https://www.uptodate.com/contents/approach-to-the-male-with-infertility/abstract/13" TargetMode="External"/><Relationship Id="rId7" Type="http://schemas.openxmlformats.org/officeDocument/2006/relationships/hyperlink" Target="https://www.uptodate.com/contents/approach-to-the-male-with-infertility/abstract/18,19"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s://www.uptodate.com/contents/treatments-for-male-infertility?sectionName=IVF+with+ICSI&amp;search=infertilite&amp;topicRef=7453&amp;anchor=H2690399376&amp;source=see_link#H2690399376" TargetMode="External"/><Relationship Id="rId5" Type="http://schemas.openxmlformats.org/officeDocument/2006/relationships/hyperlink" Target="https://www.uptodate.com/contents/approach-to-the-male-with-infertility/abstract/17" TargetMode="External"/><Relationship Id="rId10" Type="http://schemas.openxmlformats.org/officeDocument/2006/relationships/hyperlink" Target="https://www.uptodate.com/contents/approach-to-the-male-with-infertility?search=infertilite&amp;source=search_result&amp;selectedTitle=3~150&amp;usage_type=default&amp;display_rank=3#H2115939251" TargetMode="External"/><Relationship Id="rId4" Type="http://schemas.openxmlformats.org/officeDocument/2006/relationships/hyperlink" Target="https://www.uptodate.com/contents/approach-to-the-male-with-infertility/abstract/13-16" TargetMode="External"/><Relationship Id="rId9" Type="http://schemas.openxmlformats.org/officeDocument/2006/relationships/hyperlink" Target="https://www.uptodate.com/contents/approach-to-the-male-with-infertility?search=infertilite&amp;source=search_result&amp;selectedTitle=3~150&amp;usage_type=default&amp;display_rank=3#H336160101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uptodate.com/contents/approach-to-the-male-with-infertility/abstract/17"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uptodate.com/contents/image?imageKey=OBGYN%2F80057&amp;topicKey=ENDO%2F7452&amp;search=infertilite&amp;rank=6%7E150&amp;source=see_link" TargetMode="External"/><Relationship Id="rId2" Type="http://schemas.openxmlformats.org/officeDocument/2006/relationships/slide" Target="../slides/slide57.xml"/><Relationship Id="rId1" Type="http://schemas.openxmlformats.org/officeDocument/2006/relationships/notesMaster" Target="../notesMasters/notesMaster1.xml"/><Relationship Id="rId5" Type="http://schemas.openxmlformats.org/officeDocument/2006/relationships/hyperlink" Target="https://www.uptodate.com/contents/treatments-for-male-infertility/abstract/2" TargetMode="External"/><Relationship Id="rId4" Type="http://schemas.openxmlformats.org/officeDocument/2006/relationships/hyperlink" Target="https://www.uptodate.com/contents/treatments-for-male-infertility/abstract/1" TargetMode="External"/></Relationships>
</file>

<file path=ppt/notesSlides/_rels/notesSlide53.xml.rels><?xml version="1.0" encoding="UTF-8" standalone="yes"?>
<Relationships xmlns="http://schemas.openxmlformats.org/package/2006/relationships"><Relationship Id="rId8" Type="http://schemas.openxmlformats.org/officeDocument/2006/relationships/hyperlink" Target="https://www.uptodate.com/contents/management-of-hyperprolactinemia?search=infertilite&amp;topicRef=7452&amp;source=see_link" TargetMode="External"/><Relationship Id="rId13" Type="http://schemas.openxmlformats.org/officeDocument/2006/relationships/hyperlink" Target="https://www.uptodate.com/contents/treatments-for-male-infertility/abstract/7" TargetMode="External"/><Relationship Id="rId18" Type="http://schemas.openxmlformats.org/officeDocument/2006/relationships/hyperlink" Target="https://www.uptodate.com/contents/treatments-for-male-infertility/abstract/10-12" TargetMode="External"/><Relationship Id="rId26" Type="http://schemas.openxmlformats.org/officeDocument/2006/relationships/hyperlink" Target="https://www.uptodate.com/contents/clomiphene-drug-information?search=infertilite&amp;topicRef=7452&amp;source=see_link" TargetMode="External"/><Relationship Id="rId39" Type="http://schemas.openxmlformats.org/officeDocument/2006/relationships/hyperlink" Target="https://www.uptodate.com/contents/treatments-for-male-infertility/abstract/45" TargetMode="External"/><Relationship Id="rId3" Type="http://schemas.openxmlformats.org/officeDocument/2006/relationships/hyperlink" Target="https://www.uptodate.com/contents/treatments-for-male-infertility?search=infertilite&amp;source=search_result&amp;selectedTitle=6~150&amp;usage_type=default&amp;display_rank=6#H1832482309" TargetMode="External"/><Relationship Id="rId21" Type="http://schemas.openxmlformats.org/officeDocument/2006/relationships/hyperlink" Target="https://www.uptodate.com/contents/treatments-for-male-infertility/abstract/14" TargetMode="External"/><Relationship Id="rId34" Type="http://schemas.openxmlformats.org/officeDocument/2006/relationships/hyperlink" Target="https://www.uptodate.com/contents/treatments-for-male-infertility/abstract/42" TargetMode="External"/><Relationship Id="rId42" Type="http://schemas.openxmlformats.org/officeDocument/2006/relationships/hyperlink" Target="https://www.uptodate.com/contents/treatments-for-male-infertility/abstract/49,50" TargetMode="External"/><Relationship Id="rId7" Type="http://schemas.openxmlformats.org/officeDocument/2006/relationships/hyperlink" Target="https://www.uptodate.com/contents/bromocriptine-drug-information?search=infertilite&amp;topicRef=7452&amp;source=see_link" TargetMode="External"/><Relationship Id="rId12" Type="http://schemas.openxmlformats.org/officeDocument/2006/relationships/hyperlink" Target="https://www.uptodate.com/contents/treatments-for-male-infertility?search=infertilite&amp;source=search_result&amp;selectedTitle=6~150&amp;usage_type=default&amp;display_rank=6#H3142363178" TargetMode="External"/><Relationship Id="rId17" Type="http://schemas.openxmlformats.org/officeDocument/2006/relationships/hyperlink" Target="https://www.uptodate.com/contents/treatments-for-male-infertility?search=infertilite&amp;source=search_result&amp;selectedTitle=6~150&amp;usage_type=default&amp;display_rank=6#H4278190633" TargetMode="External"/><Relationship Id="rId25" Type="http://schemas.openxmlformats.org/officeDocument/2006/relationships/hyperlink" Target="https://www.uptodate.com/contents/treatments-for-male-infertility/abstract/17" TargetMode="External"/><Relationship Id="rId33" Type="http://schemas.openxmlformats.org/officeDocument/2006/relationships/hyperlink" Target="https://www.uptodate.com/contents/treatments-for-male-infertility/abstract/41" TargetMode="External"/><Relationship Id="rId38" Type="http://schemas.openxmlformats.org/officeDocument/2006/relationships/hyperlink" Target="https://www.uptodate.com/contents/treatment-of-male-sexual-dysfunction?sectionName=EJACULATORY+DISORDERS&amp;search=infertilite&amp;topicRef=7452&amp;anchor=H430294341&amp;source=see_link#H430294341" TargetMode="External"/><Relationship Id="rId2" Type="http://schemas.openxmlformats.org/officeDocument/2006/relationships/slide" Target="../slides/slide58.xml"/><Relationship Id="rId16" Type="http://schemas.openxmlformats.org/officeDocument/2006/relationships/hyperlink" Target="https://www.uptodate.com/contents/treatments-for-male-infertility/abstract/9" TargetMode="External"/><Relationship Id="rId20" Type="http://schemas.openxmlformats.org/officeDocument/2006/relationships/hyperlink" Target="https://www.uptodate.com/contents/treatments-for-male-infertility/abstract/13" TargetMode="External"/><Relationship Id="rId29" Type="http://schemas.openxmlformats.org/officeDocument/2006/relationships/hyperlink" Target="https://www.uptodate.com/contents/treatments-for-male-infertility/abstract/27,28,35-37" TargetMode="External"/><Relationship Id="rId41" Type="http://schemas.openxmlformats.org/officeDocument/2006/relationships/hyperlink" Target="https://www.uptodate.com/contents/treatments-for-male-infertility/abstract/47,48" TargetMode="External"/><Relationship Id="rId1" Type="http://schemas.openxmlformats.org/officeDocument/2006/relationships/notesMaster" Target="../notesMasters/notesMaster1.xml"/><Relationship Id="rId6" Type="http://schemas.openxmlformats.org/officeDocument/2006/relationships/hyperlink" Target="https://www.uptodate.com/contents/cabergoline-drug-information?search=infertilite&amp;topicRef=7452&amp;source=see_link" TargetMode="External"/><Relationship Id="rId11" Type="http://schemas.openxmlformats.org/officeDocument/2006/relationships/hyperlink" Target="https://www.uptodate.com/contents/treatments-for-male-infertility?search=infertilite&amp;source=search_result&amp;selectedTitle=6~150&amp;usage_type=default&amp;display_rank=6#H2978784862" TargetMode="External"/><Relationship Id="rId24" Type="http://schemas.openxmlformats.org/officeDocument/2006/relationships/hyperlink" Target="https://www.uptodate.com/contents/treatments-for-male-infertility/abstract/15,17" TargetMode="External"/><Relationship Id="rId32" Type="http://schemas.openxmlformats.org/officeDocument/2006/relationships/hyperlink" Target="https://www.uptodate.com/contents/treatments-for-male-infertility/abstract/38-40" TargetMode="External"/><Relationship Id="rId37" Type="http://schemas.openxmlformats.org/officeDocument/2006/relationships/hyperlink" Target="https://www.uptodate.com/contents/treatments-for-male-infertility/abstract/44" TargetMode="External"/><Relationship Id="rId40" Type="http://schemas.openxmlformats.org/officeDocument/2006/relationships/hyperlink" Target="https://www.uptodate.com/contents/treatments-for-male-infertility/abstract/46,47" TargetMode="External"/><Relationship Id="rId45" Type="http://schemas.openxmlformats.org/officeDocument/2006/relationships/hyperlink" Target="https://www.uptodate.com/contents/approach-to-the-male-with-infertility?sectionName=CFTR+gene&amp;search=infertilite&amp;topicRef=7452&amp;anchor=H3090415773&amp;source=see_link#H3090415773" TargetMode="External"/><Relationship Id="rId5" Type="http://schemas.openxmlformats.org/officeDocument/2006/relationships/hyperlink" Target="https://www.uptodate.com/contents/causes-of-secondary-hypogonadism-in-males?search=infertilite&amp;topicRef=7452&amp;source=see_link" TargetMode="External"/><Relationship Id="rId15" Type="http://schemas.openxmlformats.org/officeDocument/2006/relationships/hyperlink" Target="https://www.uptodate.com/contents/treatments-for-male-infertility?search=infertilite&amp;source=search_result&amp;selectedTitle=6~150&amp;usage_type=default&amp;display_rank=6#H2295239941" TargetMode="External"/><Relationship Id="rId23" Type="http://schemas.openxmlformats.org/officeDocument/2006/relationships/hyperlink" Target="https://www.uptodate.com/contents/vitamin-e-drug-information?search=infertilite&amp;topicRef=7452&amp;source=see_link" TargetMode="External"/><Relationship Id="rId28" Type="http://schemas.openxmlformats.org/officeDocument/2006/relationships/hyperlink" Target="https://www.uptodate.com/contents/treatments-for-male-infertility/abstract/26" TargetMode="External"/><Relationship Id="rId36" Type="http://schemas.openxmlformats.org/officeDocument/2006/relationships/hyperlink" Target="https://www.uptodate.com/contents/treatments-for-male-infertility/abstract/43" TargetMode="External"/><Relationship Id="rId10" Type="http://schemas.openxmlformats.org/officeDocument/2006/relationships/hyperlink" Target="https://www.uptodate.com/contents/treatments-for-male-infertility/abstract/5,6" TargetMode="External"/><Relationship Id="rId19" Type="http://schemas.openxmlformats.org/officeDocument/2006/relationships/hyperlink" Target="https://www.uptodate.com/contents/treatments-for-male-infertility/abstract/12" TargetMode="External"/><Relationship Id="rId31" Type="http://schemas.openxmlformats.org/officeDocument/2006/relationships/hyperlink" Target="https://www.uptodate.com/contents/approach-to-the-male-with-infertility?search=infertilite&amp;topicRef=7452&amp;source=see_link" TargetMode="External"/><Relationship Id="rId44" Type="http://schemas.openxmlformats.org/officeDocument/2006/relationships/hyperlink" Target="https://www.uptodate.com/contents/causes-of-male-infertility?sectionName=SPERM+TRANSPORT+DISORDERS&amp;search=infertilite&amp;topicRef=7452&amp;anchor=H35&amp;source=see_link#H35" TargetMode="External"/><Relationship Id="rId4" Type="http://schemas.openxmlformats.org/officeDocument/2006/relationships/hyperlink" Target="https://www.uptodate.com/contents/induction-of-fertility-in-men-with-secondary-hypogonadism?search=infertilite&amp;topicRef=7452&amp;source=see_link" TargetMode="External"/><Relationship Id="rId9" Type="http://schemas.openxmlformats.org/officeDocument/2006/relationships/hyperlink" Target="https://www.uptodate.com/contents/management-of-hyperprolactinemia?sectionName=MACROADENOMAS&amp;search=infertilite&amp;topicRef=7452&amp;anchor=H361072832&amp;source=see_link#H361072832" TargetMode="External"/><Relationship Id="rId14" Type="http://schemas.openxmlformats.org/officeDocument/2006/relationships/hyperlink" Target="https://www.uptodate.com/contents/treatments-for-male-infertility/abstract/8" TargetMode="External"/><Relationship Id="rId22" Type="http://schemas.openxmlformats.org/officeDocument/2006/relationships/hyperlink" Target="https://www.uptodate.com/contents/treatments-for-male-infertility/abstract/2,15,16" TargetMode="External"/><Relationship Id="rId27" Type="http://schemas.openxmlformats.org/officeDocument/2006/relationships/hyperlink" Target="https://www.uptodate.com/contents/treatments-for-male-infertility/abstract/18-34" TargetMode="External"/><Relationship Id="rId30" Type="http://schemas.openxmlformats.org/officeDocument/2006/relationships/hyperlink" Target="https://www.uptodate.com/contents/causes-of-male-infertility?search=infertilite&amp;topicRef=7452&amp;source=see_link" TargetMode="External"/><Relationship Id="rId35" Type="http://schemas.openxmlformats.org/officeDocument/2006/relationships/hyperlink" Target="https://www.uptodate.com/contents/treatment-of-male-sexual-dysfunction?sectionName=ERECTILE+DYSFUNCTION&amp;search=infertilite&amp;topicRef=7452&amp;anchor=H5441264&amp;source=see_link#H5441264" TargetMode="External"/><Relationship Id="rId43" Type="http://schemas.openxmlformats.org/officeDocument/2006/relationships/hyperlink" Target="https://www.uptodate.com/contents/treatments-for-male-infertility/abstract/51"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ptodate.com/contents/evaluation-of-female-infertility/abstract/1"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uptodate.com/contents/evaluation-of-female-infertility/abstract/2"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ptodate.com/contents/causes-of-female-infertility/abstract/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ptodate.com/contents/image?imageKey=OBGYN%2F79628&amp;topicKey=OBGYN%2F5408&amp;search=infertilite&amp;rank=4%7E150&amp;source=see_link"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uptodate.com/contents/image?imageKey=OBGYN%2F69734&amp;topicKey=OBGYN%2F5408&amp;search=infertilite&amp;rank=4%7E150&amp;source=see_lin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gn="l">
              <a:buNone/>
            </a:pPr>
            <a:endParaRPr lang="tr-TR" b="0" i="0" dirty="0">
              <a:solidFill>
                <a:srgbClr val="232323"/>
              </a:solidFill>
              <a:effectLst/>
            </a:endParaRPr>
          </a:p>
          <a:p>
            <a:pPr algn="l"/>
            <a:r>
              <a:rPr lang="tr-TR" b="0" i="0" dirty="0" err="1">
                <a:solidFill>
                  <a:srgbClr val="232323"/>
                </a:solidFill>
                <a:effectLst/>
              </a:rPr>
              <a:t>Fekundite</a:t>
            </a:r>
            <a:r>
              <a:rPr lang="tr-TR" dirty="0">
                <a:solidFill>
                  <a:srgbClr val="232323"/>
                </a:solidFill>
              </a:rPr>
              <a:t>;</a:t>
            </a:r>
            <a:r>
              <a:rPr lang="tr-TR" b="0" i="0" dirty="0">
                <a:solidFill>
                  <a:srgbClr val="232323"/>
                </a:solidFill>
                <a:effectLst/>
              </a:rPr>
              <a:t> klinik olarak canlı doğum yapma kapasitesi olarak tanımlanır.</a:t>
            </a:r>
          </a:p>
          <a:p>
            <a:pPr algn="l"/>
            <a:r>
              <a:rPr lang="tr-TR" dirty="0" err="1">
                <a:solidFill>
                  <a:srgbClr val="232323"/>
                </a:solidFill>
              </a:rPr>
              <a:t>Fekundabilite</a:t>
            </a:r>
            <a:r>
              <a:rPr lang="tr-TR" dirty="0">
                <a:solidFill>
                  <a:srgbClr val="232323"/>
                </a:solidFill>
              </a:rPr>
              <a:t>;</a:t>
            </a:r>
            <a:r>
              <a:rPr lang="tr-TR" b="0" i="0" dirty="0">
                <a:solidFill>
                  <a:srgbClr val="232323"/>
                </a:solidFill>
                <a:effectLst/>
              </a:rPr>
              <a:t> tek bir adet döngüsünde yeterli sperm </a:t>
            </a:r>
            <a:r>
              <a:rPr lang="tr-TR" b="0" i="0" dirty="0" err="1">
                <a:solidFill>
                  <a:srgbClr val="232323"/>
                </a:solidFill>
                <a:effectLst/>
              </a:rPr>
              <a:t>maruziyeti</a:t>
            </a:r>
            <a:r>
              <a:rPr lang="tr-TR" b="0" i="0" dirty="0">
                <a:solidFill>
                  <a:srgbClr val="232323"/>
                </a:solidFill>
                <a:effectLst/>
              </a:rPr>
              <a:t> ve canlı doğumla sonuçlanan doğum kontrolü olmaksızın gebelik elde etme olasılığıdır.</a:t>
            </a:r>
          </a:p>
          <a:p>
            <a:r>
              <a:rPr lang="tr-TR" dirty="0" err="1">
                <a:solidFill>
                  <a:srgbClr val="232323"/>
                </a:solidFill>
              </a:rPr>
              <a:t>Fertilite</a:t>
            </a:r>
            <a:r>
              <a:rPr lang="tr-TR" b="0" i="0" dirty="0">
                <a:solidFill>
                  <a:srgbClr val="232323"/>
                </a:solidFill>
                <a:effectLst/>
              </a:rPr>
              <a:t> ; klinik gebelik geçirme yeteneğidir.</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4</a:t>
            </a:fld>
            <a:endParaRPr lang="tr-TR"/>
          </a:p>
        </p:txBody>
      </p:sp>
    </p:spTree>
    <p:extLst>
      <p:ext uri="{BB962C8B-B14F-4D97-AF65-F5344CB8AC3E}">
        <p14:creationId xmlns:p14="http://schemas.microsoft.com/office/powerpoint/2010/main" val="3566913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i="0" dirty="0">
                <a:solidFill>
                  <a:srgbClr val="232323"/>
                </a:solidFill>
                <a:effectLst/>
                <a:latin typeface="Noto Sans" panose="020B0502040504020204" pitchFamily="34" charset="0"/>
              </a:rPr>
              <a:t>Oosit yaşlanması </a:t>
            </a:r>
            <a:r>
              <a:rPr lang="tr-TR" b="0" i="0" dirty="0">
                <a:solidFill>
                  <a:srgbClr val="232323"/>
                </a:solidFill>
                <a:effectLst/>
                <a:latin typeface="Noto Sans" panose="020B0502040504020204" pitchFamily="34" charset="0"/>
              </a:rPr>
              <a:t> —  Yaş, bir kadının doğurganlığını etkileyen önemli bir faktördür (</a:t>
            </a:r>
            <a:r>
              <a:rPr lang="tr-TR" b="0" i="0" u="sng" dirty="0">
                <a:solidFill>
                  <a:srgbClr val="005B92"/>
                </a:solidFill>
                <a:effectLst/>
                <a:latin typeface="Noto Sans" panose="020B0502040504020204" pitchFamily="34" charset="0"/>
                <a:hlinkClick r:id="rId3"/>
              </a:rPr>
              <a:t>Şekil 1</a:t>
            </a:r>
            <a:r>
              <a:rPr lang="tr-TR" b="0" i="0" dirty="0">
                <a:solidFill>
                  <a:srgbClr val="232323"/>
                </a:solidFill>
                <a:effectLst/>
                <a:latin typeface="Noto Sans" panose="020B0502040504020204" pitchFamily="34" charset="0"/>
              </a:rPr>
              <a:t>). Yaşlanma ile doğurganlıktaki azalma, muhtemelen oositlerin hem miktarındaki hem de kalitesindeki düşüşten kaynaklanmaktadır.</a:t>
            </a:r>
          </a:p>
          <a:p>
            <a:pPr algn="l"/>
            <a:r>
              <a:rPr lang="tr-TR" b="1" i="0" dirty="0">
                <a:solidFill>
                  <a:srgbClr val="FF0000"/>
                </a:solidFill>
                <a:effectLst/>
                <a:latin typeface="Noto Sans" panose="020B0502040504020204" pitchFamily="34" charset="0"/>
              </a:rPr>
              <a:t>OVARYUMUN GERM HÜCRE KOMPLEMANI, GEBELİĞİN ORTASINDAKİ DİŞİ FETÜSTE 6 İLA 7 MİLYON FOLİKÜLÜN ZİRVESİNE ULAŞIR, BUNU DOĞUMDA 1 İLA 2 MİLYON FOLİKÜLDEN ERGENLİĞİN BAŞLANGICINDA 300.000 FOLİKÜLE KADAR SABİT BİR YIPRANMA İZLER [ </a:t>
            </a:r>
            <a:r>
              <a:rPr lang="tr-TR" b="1" i="0" u="sng" dirty="0">
                <a:solidFill>
                  <a:srgbClr val="FF0000"/>
                </a:solidFill>
                <a:effectLst/>
                <a:latin typeface="Noto Sans" panose="020B0502040504020204" pitchFamily="34" charset="0"/>
                <a:hlinkClick r:id="rId4">
                  <a:extLst>
                    <a:ext uri="{A12FA001-AC4F-418D-AE19-62706E023703}">
                      <ahyp:hlinkClr xmlns:ahyp="http://schemas.microsoft.com/office/drawing/2018/hyperlinkcolor" val="tx"/>
                    </a:ext>
                  </a:extLst>
                </a:hlinkClick>
              </a:rPr>
              <a:t>3</a:t>
            </a:r>
            <a:r>
              <a:rPr lang="tr-TR" b="1" i="0" dirty="0">
                <a:solidFill>
                  <a:srgbClr val="FF0000"/>
                </a:solidFill>
                <a:effectLst/>
                <a:latin typeface="Noto Sans" panose="020B0502040504020204" pitchFamily="34" charset="0"/>
              </a:rPr>
              <a:t> ]. KADIN OTUZLU YAŞLARININ ORTALARINA ULAŞTIKTAN SONRA FOLİKÜL KAYBI HIZI HIZLANIR .SİGARA İÇİMİ, RADYASYON, KEMOTERAPİ VE OTOİMMÜN HASTALIK GİBİ YUMURTALIĞA YÖNELİK DİĞER HAKARETLER DE FOLİKÜLER KAYBI HIZLANDIRIR [ </a:t>
            </a:r>
            <a:r>
              <a:rPr lang="tr-TR" b="1" i="0" u="sng" dirty="0">
                <a:solidFill>
                  <a:srgbClr val="FF0000"/>
                </a:solidFill>
                <a:effectLst/>
                <a:latin typeface="Noto Sans" panose="020B0502040504020204" pitchFamily="34" charset="0"/>
                <a:hlinkClick r:id="rId5">
                  <a:extLst>
                    <a:ext uri="{A12FA001-AC4F-418D-AE19-62706E023703}">
                      <ahyp:hlinkClr xmlns:ahyp="http://schemas.microsoft.com/office/drawing/2018/hyperlinkcolor" val="tx"/>
                    </a:ext>
                  </a:extLst>
                </a:hlinkClick>
              </a:rPr>
              <a:t>6-8</a:t>
            </a:r>
            <a:r>
              <a:rPr lang="tr-TR" b="1" i="0" dirty="0">
                <a:solidFill>
                  <a:srgbClr val="FF0000"/>
                </a:solidFill>
                <a:effectLst/>
                <a:latin typeface="Noto Sans" panose="020B0502040504020204" pitchFamily="34" charset="0"/>
              </a:rPr>
              <a:t> ]. YUMURTALIK FOLİKÜL HAVUZU TÜKENMİŞ OLAN KADINLAR DÜZENLİ OLARAK YUMURTLAMAYA DEVAM EDEBİLİR, ANCAK TERMİNAL FOLİKÜLER HAVUZDA KALAN DÜŞÜK KALİTELİ OOSİT NEDENİYLE KISIRLIĞA SAHİP OLABİLİRLER. </a:t>
            </a:r>
          </a:p>
          <a:p>
            <a:pPr algn="l"/>
            <a:endParaRPr lang="tr-TR" b="1" i="0" dirty="0">
              <a:solidFill>
                <a:srgbClr val="FF0000"/>
              </a:solidFill>
              <a:effectLst/>
              <a:latin typeface="Noto Sans" panose="020B0502040504020204" pitchFamily="34" charset="0"/>
            </a:endParaRPr>
          </a:p>
          <a:p>
            <a:pPr algn="l"/>
            <a:endParaRPr lang="tr-TR" b="1" i="0" dirty="0">
              <a:solidFill>
                <a:srgbClr val="FF0000"/>
              </a:solidFill>
              <a:effectLst/>
              <a:latin typeface="Noto Sans" panose="020B0502040504020204" pitchFamily="34" charset="0"/>
            </a:endParaRPr>
          </a:p>
          <a:p>
            <a:pPr algn="l"/>
            <a:r>
              <a:rPr lang="tr-TR" b="1" i="0" dirty="0">
                <a:solidFill>
                  <a:srgbClr val="232323"/>
                </a:solidFill>
                <a:effectLst/>
                <a:latin typeface="Noto Sans" panose="020B0502040504020204" pitchFamily="34" charset="0"/>
              </a:rPr>
              <a:t>KADINLARIN KENDİ YUMURTALARINDAN ELDE EDİLEN EMBRİYOLARIN KULLANILDIĞI SİKLUSLAR İÇİN CANLI DOĞUMLARLA SONUÇLANAN TRANSFERLERİN YÜZDESİ, KADINLAR YAŞLANDIKÇA AZALMAKTADIR. BUNA KARŞILIK, YUMURTA DONÖRLERİ TİPİK OLARAK 20'Lİ YAŞLARINDA VEYA 30'LU YAŞLARININ BAŞINDA OLDUĞUNDAN, DONÖR YUMURTALARINDAN ELDE EDİLEN EMBRİYOLARIN KULLANILDIĞI SİKLUSLAR İÇİN CANLI DOĞUMLARLA SONUÇLANAN TRANSFERLERİN YÜZDESİ SÜREKLİ OLARAK %40'IN ÜZERİNDE KALDI.</a:t>
            </a:r>
            <a:endParaRPr lang="tr-TR" b="1" i="0" dirty="0">
              <a:solidFill>
                <a:srgbClr val="FF0000"/>
              </a:solidFill>
              <a:effectLst/>
              <a:latin typeface="Noto Sans" panose="020B0502040504020204" pitchFamily="34" charset="0"/>
            </a:endParaRPr>
          </a:p>
          <a:p>
            <a:pPr algn="l"/>
            <a:endParaRPr lang="tr-TR" b="1" i="0" dirty="0">
              <a:solidFill>
                <a:srgbClr val="FF0000"/>
              </a:solidFill>
              <a:effectLst/>
              <a:latin typeface="Noto Sans" panose="020B0502040504020204" pitchFamily="34" charset="0"/>
            </a:endParaRPr>
          </a:p>
          <a:p>
            <a:pPr algn="l"/>
            <a:endParaRPr lang="tr-TR" b="0" i="0" dirty="0">
              <a:solidFill>
                <a:srgbClr val="232323"/>
              </a:solidFill>
              <a:effectLst/>
              <a:latin typeface="Noto Sans" panose="020B0502040504020204" pitchFamily="34" charset="0"/>
            </a:endParaRPr>
          </a:p>
          <a:p>
            <a:pPr algn="l"/>
            <a:r>
              <a:rPr lang="tr-TR" b="0" i="0" dirty="0">
                <a:solidFill>
                  <a:srgbClr val="232323"/>
                </a:solidFill>
                <a:effectLst/>
                <a:latin typeface="Noto Sans" panose="020B0502040504020204" pitchFamily="34" charset="0"/>
              </a:rPr>
              <a:t>Bir kadın yaşlandıkça oosit kalitesinin kaybının </a:t>
            </a:r>
            <a:r>
              <a:rPr lang="tr-TR" b="0" i="0" dirty="0" err="1">
                <a:solidFill>
                  <a:srgbClr val="232323"/>
                </a:solidFill>
                <a:effectLst/>
                <a:latin typeface="Noto Sans" panose="020B0502040504020204" pitchFamily="34" charset="0"/>
              </a:rPr>
              <a:t>mayotik</a:t>
            </a:r>
            <a:r>
              <a:rPr lang="tr-TR" b="0" i="0" dirty="0">
                <a:solidFill>
                  <a:srgbClr val="232323"/>
                </a:solidFill>
                <a:effectLst/>
                <a:latin typeface="Noto Sans" panose="020B0502040504020204" pitchFamily="34" charset="0"/>
              </a:rPr>
              <a:t> bölünmemedeki artıştan kaynaklandığı düşünülmektedir. Öngörülen mekanizmalar, </a:t>
            </a:r>
            <a:r>
              <a:rPr lang="tr-TR" b="0" i="0" dirty="0" err="1">
                <a:solidFill>
                  <a:srgbClr val="232323"/>
                </a:solidFill>
                <a:effectLst/>
                <a:latin typeface="Noto Sans" panose="020B0502040504020204" pitchFamily="34" charset="0"/>
              </a:rPr>
              <a:t>fetal</a:t>
            </a:r>
            <a:r>
              <a:rPr lang="tr-TR" b="0" i="0" dirty="0">
                <a:solidFill>
                  <a:srgbClr val="232323"/>
                </a:solidFill>
                <a:effectLst/>
                <a:latin typeface="Noto Sans" panose="020B0502040504020204" pitchFamily="34" charset="0"/>
              </a:rPr>
              <a:t> yaşam sırasında oluştuklarında </a:t>
            </a:r>
            <a:r>
              <a:rPr lang="tr-TR" b="0" i="0" dirty="0" err="1">
                <a:solidFill>
                  <a:srgbClr val="232323"/>
                </a:solidFill>
                <a:effectLst/>
                <a:latin typeface="Noto Sans" panose="020B0502040504020204" pitchFamily="34" charset="0"/>
              </a:rPr>
              <a:t>germ</a:t>
            </a:r>
            <a:r>
              <a:rPr lang="tr-TR" b="0" i="0" dirty="0">
                <a:solidFill>
                  <a:srgbClr val="232323"/>
                </a:solidFill>
                <a:effectLst/>
                <a:latin typeface="Noto Sans" panose="020B0502040504020204" pitchFamily="34" charset="0"/>
              </a:rPr>
              <a:t> hücreleri arasındaki farklılıkları, bir kadının yaşamı boyunca biriken </a:t>
            </a:r>
            <a:r>
              <a:rPr lang="tr-TR" b="0" i="0" dirty="0" err="1">
                <a:solidFill>
                  <a:srgbClr val="232323"/>
                </a:solidFill>
                <a:effectLst/>
                <a:latin typeface="Noto Sans" panose="020B0502040504020204" pitchFamily="34" charset="0"/>
              </a:rPr>
              <a:t>germ</a:t>
            </a:r>
            <a:r>
              <a:rPr lang="tr-TR" b="0" i="0" dirty="0">
                <a:solidFill>
                  <a:srgbClr val="232323"/>
                </a:solidFill>
                <a:effectLst/>
                <a:latin typeface="Noto Sans" panose="020B0502040504020204" pitchFamily="34" charset="0"/>
              </a:rPr>
              <a:t> hücrelerinde hasarı veya oositi çevreleyen </a:t>
            </a:r>
            <a:r>
              <a:rPr lang="tr-TR" b="0" i="0" dirty="0" err="1">
                <a:solidFill>
                  <a:srgbClr val="232323"/>
                </a:solidFill>
                <a:effectLst/>
                <a:latin typeface="Noto Sans" panose="020B0502040504020204" pitchFamily="34" charset="0"/>
              </a:rPr>
              <a:t>granüloza</a:t>
            </a:r>
            <a:r>
              <a:rPr lang="tr-TR" b="0" i="0" dirty="0">
                <a:solidFill>
                  <a:srgbClr val="232323"/>
                </a:solidFill>
                <a:effectLst/>
                <a:latin typeface="Noto Sans" panose="020B0502040504020204" pitchFamily="34" charset="0"/>
              </a:rPr>
              <a:t> hücrelerinin kalitesinde yaşa bağlı değişiklikleri içerir [ </a:t>
            </a:r>
            <a:r>
              <a:rPr lang="tr-TR" b="0" i="0" u="sng" dirty="0">
                <a:solidFill>
                  <a:srgbClr val="005B92"/>
                </a:solidFill>
                <a:effectLst/>
                <a:latin typeface="Noto Sans" panose="020B0502040504020204" pitchFamily="34" charset="0"/>
                <a:hlinkClick r:id="rId6"/>
              </a:rPr>
              <a:t>9</a:t>
            </a:r>
            <a:r>
              <a:rPr lang="tr-TR" b="0" i="0" dirty="0">
                <a:solidFill>
                  <a:srgbClr val="232323"/>
                </a:solidFill>
                <a:effectLst/>
                <a:latin typeface="Noto Sans" panose="020B0502040504020204" pitchFamily="34" charset="0"/>
              </a:rPr>
              <a:t> ].</a:t>
            </a:r>
          </a:p>
          <a:p>
            <a:pPr algn="l"/>
            <a:r>
              <a:rPr lang="tr-TR" b="1" i="0" dirty="0">
                <a:solidFill>
                  <a:srgbClr val="232323"/>
                </a:solidFill>
                <a:effectLst/>
                <a:latin typeface="Noto Sans" panose="020B0502040504020204" pitchFamily="34" charset="0"/>
              </a:rPr>
              <a:t>Yumurtalık kistleri </a:t>
            </a:r>
            <a:r>
              <a:rPr lang="tr-TR" b="0" i="0" dirty="0">
                <a:solidFill>
                  <a:srgbClr val="232323"/>
                </a:solidFill>
                <a:effectLst/>
                <a:latin typeface="Noto Sans" panose="020B0502040504020204" pitchFamily="34" charset="0"/>
              </a:rPr>
              <a:t> —  Esas olarak karşılaştırmalı çalışmalardan ve </a:t>
            </a:r>
            <a:r>
              <a:rPr lang="tr-TR" b="0" i="0" dirty="0" err="1">
                <a:solidFill>
                  <a:srgbClr val="232323"/>
                </a:solidFill>
                <a:effectLst/>
                <a:latin typeface="Noto Sans" panose="020B0502040504020204" pitchFamily="34" charset="0"/>
              </a:rPr>
              <a:t>kohortlardan</a:t>
            </a:r>
            <a:r>
              <a:rPr lang="tr-TR" b="0" i="0" dirty="0">
                <a:solidFill>
                  <a:srgbClr val="232323"/>
                </a:solidFill>
                <a:effectLst/>
                <a:latin typeface="Noto Sans" panose="020B0502040504020204" pitchFamily="34" charset="0"/>
              </a:rPr>
              <a:t> alınan epidemiyolojik verilerin bir incelemesi, küçük (&lt;3 ila 6 cm) yumurtalık kistlerinin kısırlıkta bir rolü olup olmadığının belirsiz olduğu ve cerrahi tedavinin etkilerinin çoğu zaman cerrahi tedaviden daha zararlı olduğu sonucuna varmıştır. kistin kendisi yumurtalık rezervine [ </a:t>
            </a:r>
            <a:r>
              <a:rPr lang="tr-TR" b="0" i="0" u="sng" dirty="0">
                <a:solidFill>
                  <a:srgbClr val="005B92"/>
                </a:solidFill>
                <a:effectLst/>
                <a:latin typeface="Noto Sans" panose="020B0502040504020204" pitchFamily="34" charset="0"/>
                <a:hlinkClick r:id="rId7"/>
              </a:rPr>
              <a:t>10</a:t>
            </a:r>
            <a:r>
              <a:rPr lang="tr-TR" b="0" i="0" dirty="0">
                <a:solidFill>
                  <a:srgbClr val="232323"/>
                </a:solidFill>
                <a:effectLst/>
                <a:latin typeface="Noto Sans" panose="020B0502040504020204" pitchFamily="34" charset="0"/>
              </a:rPr>
              <a:t> ]. Bu verilerin çoğu </a:t>
            </a:r>
            <a:r>
              <a:rPr lang="tr-TR" b="0" i="0" dirty="0" err="1">
                <a:solidFill>
                  <a:srgbClr val="232323"/>
                </a:solidFill>
                <a:effectLst/>
                <a:latin typeface="Noto Sans" panose="020B0502040504020204" pitchFamily="34" charset="0"/>
              </a:rPr>
              <a:t>endometriomaları</a:t>
            </a:r>
            <a:r>
              <a:rPr lang="tr-TR" b="0" i="0" dirty="0">
                <a:solidFill>
                  <a:srgbClr val="232323"/>
                </a:solidFill>
                <a:effectLst/>
                <a:latin typeface="Noto Sans" panose="020B0502040504020204" pitchFamily="34" charset="0"/>
              </a:rPr>
              <a:t> içeriyordu.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8"/>
              </a:rPr>
              <a:t>. "</a:t>
            </a:r>
            <a:r>
              <a:rPr lang="tr-TR" b="0" i="0" u="sng" dirty="0" err="1">
                <a:solidFill>
                  <a:srgbClr val="005B92"/>
                </a:solidFill>
                <a:effectLst/>
                <a:latin typeface="Noto Sans" panose="020B0502040504020204" pitchFamily="34" charset="0"/>
                <a:hlinkClick r:id="rId8"/>
              </a:rPr>
              <a:t>Endometriozis</a:t>
            </a:r>
            <a:r>
              <a:rPr lang="tr-TR" b="0" i="0" u="sng" dirty="0">
                <a:solidFill>
                  <a:srgbClr val="005B92"/>
                </a:solidFill>
                <a:effectLst/>
                <a:latin typeface="Noto Sans" panose="020B0502040504020204" pitchFamily="34" charset="0"/>
                <a:hlinkClick r:id="rId8"/>
              </a:rPr>
              <a:t>: Yumurtalık </a:t>
            </a:r>
            <a:r>
              <a:rPr lang="tr-TR" b="0" i="0" u="sng" dirty="0" err="1">
                <a:solidFill>
                  <a:srgbClr val="005B92"/>
                </a:solidFill>
                <a:effectLst/>
                <a:latin typeface="Noto Sans" panose="020B0502040504020204" pitchFamily="34" charset="0"/>
                <a:hlinkClick r:id="rId8"/>
              </a:rPr>
              <a:t>endometriomalarının</a:t>
            </a:r>
            <a:r>
              <a:rPr lang="tr-TR" b="0" i="0" u="sng" dirty="0">
                <a:solidFill>
                  <a:srgbClr val="005B92"/>
                </a:solidFill>
                <a:effectLst/>
                <a:latin typeface="Noto Sans" panose="020B0502040504020204" pitchFamily="34" charset="0"/>
                <a:hlinkClick r:id="rId8"/>
              </a:rPr>
              <a:t> yönetimi", '</a:t>
            </a:r>
            <a:r>
              <a:rPr lang="tr-TR" b="0" i="0" u="sng" dirty="0" err="1">
                <a:solidFill>
                  <a:srgbClr val="005B92"/>
                </a:solidFill>
                <a:effectLst/>
                <a:latin typeface="Noto Sans" panose="020B0502040504020204" pitchFamily="34" charset="0"/>
                <a:hlinkClick r:id="rId8"/>
              </a:rPr>
              <a:t>Subfertilite</a:t>
            </a:r>
            <a:r>
              <a:rPr lang="tr-TR" b="0" i="0" u="sng" dirty="0">
                <a:solidFill>
                  <a:srgbClr val="005B92"/>
                </a:solidFill>
                <a:effectLst/>
                <a:latin typeface="Noto Sans" panose="020B0502040504020204" pitchFamily="34" charset="0"/>
                <a:hlinkClick r:id="rId8"/>
              </a:rPr>
              <a:t> tedavisi' bölümü</a:t>
            </a:r>
            <a:r>
              <a:rPr lang="tr-TR" b="0" i="0" dirty="0">
                <a:solidFill>
                  <a:srgbClr val="232323"/>
                </a:solidFill>
                <a:effectLst/>
                <a:latin typeface="Noto Sans" panose="020B0502040504020204" pitchFamily="34" charset="0"/>
              </a:rPr>
              <a:t> .)</a:t>
            </a:r>
          </a:p>
          <a:p>
            <a:pPr algn="l"/>
            <a:endParaRPr lang="tr-TR" b="0" i="0" dirty="0">
              <a:solidFill>
                <a:srgbClr val="232323"/>
              </a:solidFill>
              <a:effectLst/>
              <a:latin typeface="Noto Sans" panose="020B0502040504020204" pitchFamily="34" charset="0"/>
            </a:endParaRPr>
          </a:p>
          <a:p>
            <a:pPr algn="l"/>
            <a:endParaRPr lang="tr-TR" b="0" i="0" dirty="0">
              <a:solidFill>
                <a:srgbClr val="232323"/>
              </a:solidFill>
              <a:effectLst/>
              <a:latin typeface="Noto Sans" panose="020B0502040504020204" pitchFamily="34" charset="0"/>
            </a:endParaRP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14</a:t>
            </a:fld>
            <a:endParaRPr lang="tr-TR"/>
          </a:p>
        </p:txBody>
      </p:sp>
    </p:spTree>
    <p:extLst>
      <p:ext uri="{BB962C8B-B14F-4D97-AF65-F5344CB8AC3E}">
        <p14:creationId xmlns:p14="http://schemas.microsoft.com/office/powerpoint/2010/main" val="1452348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0" dirty="0">
                <a:solidFill>
                  <a:srgbClr val="232323"/>
                </a:solidFill>
                <a:effectLst/>
                <a:latin typeface="Noto Sans" panose="020B0502040504020204" pitchFamily="34" charset="0"/>
              </a:rPr>
              <a:t>Yumurtalık kistleri </a:t>
            </a:r>
            <a:r>
              <a:rPr lang="tr-TR" b="0" i="0" dirty="0">
                <a:solidFill>
                  <a:srgbClr val="232323"/>
                </a:solidFill>
                <a:effectLst/>
                <a:latin typeface="Noto Sans" panose="020B0502040504020204" pitchFamily="34" charset="0"/>
              </a:rPr>
              <a:t> —  Esas olarak karşılaştırmalı çalışmalardan ve </a:t>
            </a:r>
            <a:r>
              <a:rPr lang="tr-TR" b="0" i="0" dirty="0" err="1">
                <a:solidFill>
                  <a:srgbClr val="232323"/>
                </a:solidFill>
                <a:effectLst/>
                <a:latin typeface="Noto Sans" panose="020B0502040504020204" pitchFamily="34" charset="0"/>
              </a:rPr>
              <a:t>kohortlardan</a:t>
            </a:r>
            <a:r>
              <a:rPr lang="tr-TR" b="0" i="0" dirty="0">
                <a:solidFill>
                  <a:srgbClr val="232323"/>
                </a:solidFill>
                <a:effectLst/>
                <a:latin typeface="Noto Sans" panose="020B0502040504020204" pitchFamily="34" charset="0"/>
              </a:rPr>
              <a:t> alınan epidemiyolojik verilerin bir incelemesi, küçük (&lt;3 ila 6 cm) yumurtalık kistlerinin kısırlıkta bir rolü olup olmadığının belirsiz olduğu ve cerrahi tedavinin etkilerinin çoğu zaman cerrahi tedaviden daha zararlı olduğu sonucuna varmıştır. kistin kendisi yumurtalık rezervine [ </a:t>
            </a:r>
            <a:r>
              <a:rPr lang="tr-TR" b="0" i="0" u="sng" dirty="0">
                <a:solidFill>
                  <a:srgbClr val="005B92"/>
                </a:solidFill>
                <a:effectLst/>
                <a:latin typeface="Noto Sans" panose="020B0502040504020204" pitchFamily="34" charset="0"/>
                <a:hlinkClick r:id="rId3"/>
              </a:rPr>
              <a:t>10</a:t>
            </a:r>
            <a:r>
              <a:rPr lang="tr-TR" b="0" i="0" dirty="0">
                <a:solidFill>
                  <a:srgbClr val="232323"/>
                </a:solidFill>
                <a:effectLst/>
                <a:latin typeface="Noto Sans" panose="020B0502040504020204" pitchFamily="34" charset="0"/>
              </a:rPr>
              <a:t> ]. Bu verilerin çoğu </a:t>
            </a:r>
            <a:r>
              <a:rPr lang="tr-TR" b="0" i="0" dirty="0" err="1">
                <a:solidFill>
                  <a:srgbClr val="232323"/>
                </a:solidFill>
                <a:effectLst/>
                <a:latin typeface="Noto Sans" panose="020B0502040504020204" pitchFamily="34" charset="0"/>
              </a:rPr>
              <a:t>endometriomaları</a:t>
            </a:r>
            <a:r>
              <a:rPr lang="tr-TR" b="0" i="0" dirty="0">
                <a:solidFill>
                  <a:srgbClr val="232323"/>
                </a:solidFill>
                <a:effectLst/>
                <a:latin typeface="Noto Sans" panose="020B0502040504020204" pitchFamily="34" charset="0"/>
              </a:rPr>
              <a:t> içeriyordu.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4"/>
              </a:rPr>
              <a:t>. "</a:t>
            </a:r>
            <a:r>
              <a:rPr lang="tr-TR" b="0" i="0" u="sng" dirty="0" err="1">
                <a:solidFill>
                  <a:srgbClr val="005B92"/>
                </a:solidFill>
                <a:effectLst/>
                <a:latin typeface="Noto Sans" panose="020B0502040504020204" pitchFamily="34" charset="0"/>
                <a:hlinkClick r:id="rId4"/>
              </a:rPr>
              <a:t>Endometriozis</a:t>
            </a:r>
            <a:r>
              <a:rPr lang="tr-TR" b="0" i="0" u="sng" dirty="0">
                <a:solidFill>
                  <a:srgbClr val="005B92"/>
                </a:solidFill>
                <a:effectLst/>
                <a:latin typeface="Noto Sans" panose="020B0502040504020204" pitchFamily="34" charset="0"/>
                <a:hlinkClick r:id="rId4"/>
              </a:rPr>
              <a:t>: Yumurtalık </a:t>
            </a:r>
            <a:r>
              <a:rPr lang="tr-TR" b="0" i="0" u="sng" dirty="0" err="1">
                <a:solidFill>
                  <a:srgbClr val="005B92"/>
                </a:solidFill>
                <a:effectLst/>
                <a:latin typeface="Noto Sans" panose="020B0502040504020204" pitchFamily="34" charset="0"/>
                <a:hlinkClick r:id="rId4"/>
              </a:rPr>
              <a:t>endometriomalarının</a:t>
            </a:r>
            <a:r>
              <a:rPr lang="tr-TR" b="0" i="0" u="sng" dirty="0">
                <a:solidFill>
                  <a:srgbClr val="005B92"/>
                </a:solidFill>
                <a:effectLst/>
                <a:latin typeface="Noto Sans" panose="020B0502040504020204" pitchFamily="34" charset="0"/>
                <a:hlinkClick r:id="rId4"/>
              </a:rPr>
              <a:t> yönetimi", '</a:t>
            </a:r>
            <a:r>
              <a:rPr lang="tr-TR" b="0" i="0" u="sng" dirty="0" err="1">
                <a:solidFill>
                  <a:srgbClr val="005B92"/>
                </a:solidFill>
                <a:effectLst/>
                <a:latin typeface="Noto Sans" panose="020B0502040504020204" pitchFamily="34" charset="0"/>
                <a:hlinkClick r:id="rId4"/>
              </a:rPr>
              <a:t>Subfertilite</a:t>
            </a:r>
            <a:r>
              <a:rPr lang="tr-TR" b="0" i="0" u="sng" dirty="0">
                <a:solidFill>
                  <a:srgbClr val="005B92"/>
                </a:solidFill>
                <a:effectLst/>
                <a:latin typeface="Noto Sans" panose="020B0502040504020204" pitchFamily="34" charset="0"/>
                <a:hlinkClick r:id="rId4"/>
              </a:rPr>
              <a:t> tedavisi' bölümü</a:t>
            </a:r>
            <a:r>
              <a:rPr lang="tr-TR" b="0" i="0" dirty="0">
                <a:solidFill>
                  <a:srgbClr val="232323"/>
                </a:solidFill>
                <a:effectLst/>
                <a:latin typeface="Noto Sans" panose="020B0502040504020204" pitchFamily="34" charset="0"/>
              </a:rPr>
              <a:t> .)</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15</a:t>
            </a:fld>
            <a:endParaRPr lang="tr-TR"/>
          </a:p>
        </p:txBody>
      </p:sp>
    </p:spTree>
    <p:extLst>
      <p:ext uri="{BB962C8B-B14F-4D97-AF65-F5344CB8AC3E}">
        <p14:creationId xmlns:p14="http://schemas.microsoft.com/office/powerpoint/2010/main" val="714925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i="0" dirty="0">
                <a:solidFill>
                  <a:srgbClr val="232323"/>
                </a:solidFill>
                <a:effectLst/>
                <a:latin typeface="Noto Sans" panose="020B0502040504020204" pitchFamily="34" charset="0"/>
              </a:rPr>
              <a:t>FALLOP TÜPÜ ANORMALLİKLERİ/PELVİK YAPIŞMALAR</a:t>
            </a:r>
          </a:p>
          <a:p>
            <a:pPr algn="l"/>
            <a:r>
              <a:rPr lang="tr-TR" b="0" i="0" dirty="0" err="1">
                <a:solidFill>
                  <a:srgbClr val="232323"/>
                </a:solidFill>
                <a:effectLst/>
                <a:latin typeface="Noto Sans" panose="020B0502040504020204" pitchFamily="34" charset="0"/>
              </a:rPr>
              <a:t>Tubal</a:t>
            </a:r>
            <a:r>
              <a:rPr lang="tr-TR" b="0" i="0" dirty="0">
                <a:solidFill>
                  <a:srgbClr val="232323"/>
                </a:solidFill>
                <a:effectLst/>
                <a:latin typeface="Noto Sans" panose="020B0502040504020204" pitchFamily="34" charset="0"/>
              </a:rPr>
              <a:t> hastalık ve </a:t>
            </a:r>
            <a:r>
              <a:rPr lang="tr-TR" b="0" i="0" dirty="0" err="1">
                <a:solidFill>
                  <a:srgbClr val="232323"/>
                </a:solidFill>
                <a:effectLst/>
                <a:latin typeface="Noto Sans" panose="020B0502040504020204" pitchFamily="34" charset="0"/>
              </a:rPr>
              <a:t>pelvik</a:t>
            </a:r>
            <a:r>
              <a:rPr lang="tr-TR" b="0" i="0" dirty="0">
                <a:solidFill>
                  <a:srgbClr val="232323"/>
                </a:solidFill>
                <a:effectLst/>
                <a:latin typeface="Noto Sans" panose="020B0502040504020204" pitchFamily="34" charset="0"/>
              </a:rPr>
              <a:t> adezyonlar, oosit ve spermin </a:t>
            </a:r>
            <a:r>
              <a:rPr lang="tr-TR" b="0" i="0" dirty="0" err="1">
                <a:solidFill>
                  <a:srgbClr val="232323"/>
                </a:solidFill>
                <a:effectLst/>
                <a:latin typeface="Noto Sans" panose="020B0502040504020204" pitchFamily="34" charset="0"/>
              </a:rPr>
              <a:t>fallop</a:t>
            </a:r>
            <a:r>
              <a:rPr lang="tr-TR" b="0" i="0" dirty="0">
                <a:solidFill>
                  <a:srgbClr val="232323"/>
                </a:solidFill>
                <a:effectLst/>
                <a:latin typeface="Noto Sans" panose="020B0502040504020204" pitchFamily="34" charset="0"/>
              </a:rPr>
              <a:t> tüpünden normal taşınmasını engeller. </a:t>
            </a:r>
            <a:r>
              <a:rPr lang="tr-TR" b="0" i="0" dirty="0" err="1">
                <a:solidFill>
                  <a:srgbClr val="232323"/>
                </a:solidFill>
                <a:effectLst/>
                <a:latin typeface="Noto Sans" panose="020B0502040504020204" pitchFamily="34" charset="0"/>
              </a:rPr>
              <a:t>Tubal</a:t>
            </a:r>
            <a:r>
              <a:rPr lang="tr-TR" b="0" i="0" dirty="0">
                <a:solidFill>
                  <a:srgbClr val="232323"/>
                </a:solidFill>
                <a:effectLst/>
                <a:latin typeface="Noto Sans" panose="020B0502040504020204" pitchFamily="34" charset="0"/>
              </a:rPr>
              <a:t> faktör </a:t>
            </a:r>
            <a:r>
              <a:rPr lang="tr-TR" b="0" i="0" dirty="0" err="1">
                <a:solidFill>
                  <a:srgbClr val="232323"/>
                </a:solidFill>
                <a:effectLst/>
                <a:latin typeface="Noto Sans" panose="020B0502040504020204" pitchFamily="34" charset="0"/>
              </a:rPr>
              <a:t>infertilitesinin</a:t>
            </a:r>
            <a:r>
              <a:rPr lang="tr-TR" b="0" i="0" dirty="0">
                <a:solidFill>
                  <a:srgbClr val="232323"/>
                </a:solidFill>
                <a:effectLst/>
                <a:latin typeface="Noto Sans" panose="020B0502040504020204" pitchFamily="34" charset="0"/>
              </a:rPr>
              <a:t> birincil nedeni, </a:t>
            </a:r>
            <a:r>
              <a:rPr lang="tr-TR" b="0" i="0" dirty="0" err="1">
                <a:solidFill>
                  <a:srgbClr val="232323"/>
                </a:solidFill>
                <a:effectLst/>
                <a:latin typeface="Noto Sans" panose="020B0502040504020204" pitchFamily="34" charset="0"/>
              </a:rPr>
              <a:t>klamidyal</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gonore</a:t>
            </a:r>
            <a:r>
              <a:rPr lang="tr-TR" b="0" i="0" dirty="0">
                <a:solidFill>
                  <a:srgbClr val="232323"/>
                </a:solidFill>
                <a:effectLst/>
                <a:latin typeface="Noto Sans" panose="020B0502040504020204" pitchFamily="34" charset="0"/>
              </a:rPr>
              <a:t> gibi patojenlerin neden olduğu </a:t>
            </a:r>
            <a:r>
              <a:rPr lang="tr-TR" b="0" i="0" dirty="0" err="1">
                <a:solidFill>
                  <a:srgbClr val="232323"/>
                </a:solidFill>
                <a:effectLst/>
                <a:latin typeface="Noto Sans" panose="020B0502040504020204" pitchFamily="34" charset="0"/>
              </a:rPr>
              <a:t>pelvik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inflamatuar</a:t>
            </a:r>
            <a:r>
              <a:rPr lang="tr-TR" b="0" i="0" dirty="0">
                <a:solidFill>
                  <a:srgbClr val="232323"/>
                </a:solidFill>
                <a:effectLst/>
                <a:latin typeface="Noto Sans" panose="020B0502040504020204" pitchFamily="34" charset="0"/>
              </a:rPr>
              <a:t> hastalıktır. Tu</a:t>
            </a:r>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16</a:t>
            </a:fld>
            <a:endParaRPr lang="tr-TR"/>
          </a:p>
        </p:txBody>
      </p:sp>
    </p:spTree>
    <p:extLst>
      <p:ext uri="{BB962C8B-B14F-4D97-AF65-F5344CB8AC3E}">
        <p14:creationId xmlns:p14="http://schemas.microsoft.com/office/powerpoint/2010/main" val="2142940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Tubal</a:t>
            </a:r>
            <a:r>
              <a:rPr lang="tr-TR" b="0" i="0" dirty="0">
                <a:solidFill>
                  <a:srgbClr val="232323"/>
                </a:solidFill>
                <a:effectLst/>
                <a:latin typeface="Noto Sans" panose="020B0502040504020204" pitchFamily="34" charset="0"/>
              </a:rPr>
              <a:t> transportu engelleyebilecek diğer durumlar arasında şiddetli </a:t>
            </a:r>
            <a:r>
              <a:rPr lang="tr-TR" b="0" i="0" dirty="0" err="1">
                <a:solidFill>
                  <a:srgbClr val="232323"/>
                </a:solidFill>
                <a:effectLst/>
                <a:latin typeface="Noto Sans" panose="020B0502040504020204" pitchFamily="34" charset="0"/>
              </a:rPr>
              <a:t>endometriozis</a:t>
            </a:r>
            <a:r>
              <a:rPr lang="tr-TR" b="0" i="0" dirty="0">
                <a:solidFill>
                  <a:srgbClr val="232323"/>
                </a:solidFill>
                <a:effectLst/>
                <a:latin typeface="Noto Sans" panose="020B0502040504020204" pitchFamily="34" charset="0"/>
              </a:rPr>
              <a:t> (aşağıdaki </a:t>
            </a:r>
            <a:r>
              <a:rPr lang="tr-TR" b="0" i="0" u="sng" dirty="0">
                <a:solidFill>
                  <a:srgbClr val="005B92"/>
                </a:solidFill>
                <a:effectLst/>
                <a:latin typeface="Noto Sans" panose="020B0502040504020204" pitchFamily="34" charset="0"/>
                <a:hlinkClick r:id="rId3"/>
              </a:rPr>
              <a:t>'</a:t>
            </a:r>
            <a:r>
              <a:rPr lang="tr-TR" b="0" i="0" u="sng" dirty="0" err="1">
                <a:solidFill>
                  <a:srgbClr val="005B92"/>
                </a:solidFill>
                <a:effectLst/>
                <a:latin typeface="Noto Sans" panose="020B0502040504020204" pitchFamily="34" charset="0"/>
                <a:hlinkClick r:id="rId3"/>
              </a:rPr>
              <a:t>Endometriozis'e</a:t>
            </a:r>
            <a:r>
              <a:rPr lang="tr-TR" b="0" i="0" dirty="0">
                <a:solidFill>
                  <a:srgbClr val="232323"/>
                </a:solidFill>
                <a:effectLst/>
                <a:latin typeface="Noto Sans" panose="020B0502040504020204" pitchFamily="34" charset="0"/>
              </a:rPr>
              <a:t> bakınız), önceki ameliyattan kaynaklanan yapışıklıklar veya </a:t>
            </a:r>
            <a:r>
              <a:rPr lang="tr-TR" b="0" i="0" dirty="0" err="1">
                <a:solidFill>
                  <a:srgbClr val="232323"/>
                </a:solidFill>
                <a:effectLst/>
                <a:latin typeface="Noto Sans" panose="020B0502040504020204" pitchFamily="34" charset="0"/>
              </a:rPr>
              <a:t>tubal</a:t>
            </a:r>
            <a:r>
              <a:rPr lang="tr-TR" b="0" i="0" dirty="0">
                <a:solidFill>
                  <a:srgbClr val="232323"/>
                </a:solidFill>
                <a:effectLst/>
                <a:latin typeface="Noto Sans" panose="020B0502040504020204" pitchFamily="34" charset="0"/>
              </a:rPr>
              <a:t> olmayan enfeksiyon (örneğin, apandisit, </a:t>
            </a:r>
            <a:r>
              <a:rPr lang="tr-TR" b="0" i="0" dirty="0" err="1">
                <a:solidFill>
                  <a:srgbClr val="232323"/>
                </a:solidFill>
                <a:effectLst/>
                <a:latin typeface="Noto Sans" panose="020B0502040504020204" pitchFamily="34" charset="0"/>
              </a:rPr>
              <a:t>inflamatuar</a:t>
            </a:r>
            <a:r>
              <a:rPr lang="tr-TR" b="0" i="0" dirty="0">
                <a:solidFill>
                  <a:srgbClr val="232323"/>
                </a:solidFill>
                <a:effectLst/>
                <a:latin typeface="Noto Sans" panose="020B0502040504020204" pitchFamily="34" charset="0"/>
              </a:rPr>
              <a:t> bağırsak hastalığı), </a:t>
            </a:r>
            <a:r>
              <a:rPr lang="tr-TR" b="0" i="0" dirty="0" err="1">
                <a:solidFill>
                  <a:srgbClr val="232323"/>
                </a:solidFill>
                <a:effectLst/>
                <a:latin typeface="Noto Sans" panose="020B0502040504020204" pitchFamily="34" charset="0"/>
              </a:rPr>
              <a:t>pelvik</a:t>
            </a:r>
            <a:r>
              <a:rPr lang="tr-TR" b="0" i="0" dirty="0">
                <a:solidFill>
                  <a:srgbClr val="232323"/>
                </a:solidFill>
                <a:effectLst/>
                <a:latin typeface="Noto Sans" panose="020B0502040504020204" pitchFamily="34" charset="0"/>
              </a:rPr>
              <a:t> tüberküloz ve </a:t>
            </a:r>
            <a:r>
              <a:rPr lang="tr-TR" b="0" i="0" dirty="0" err="1">
                <a:solidFill>
                  <a:srgbClr val="232323"/>
                </a:solidFill>
                <a:effectLst/>
                <a:latin typeface="Noto Sans" panose="020B0502040504020204" pitchFamily="34" charset="0"/>
              </a:rPr>
              <a:t>salpenjit</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isthmica</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nodosa</a:t>
            </a:r>
            <a:r>
              <a:rPr lang="tr-TR" b="0" i="0" dirty="0">
                <a:solidFill>
                  <a:srgbClr val="232323"/>
                </a:solidFill>
                <a:effectLst/>
                <a:latin typeface="Noto Sans" panose="020B0502040504020204" pitchFamily="34" charset="0"/>
              </a:rPr>
              <a:t> (yani </a:t>
            </a:r>
            <a:r>
              <a:rPr lang="tr-TR" b="0" i="0" dirty="0" err="1">
                <a:solidFill>
                  <a:srgbClr val="232323"/>
                </a:solidFill>
                <a:effectLst/>
                <a:latin typeface="Noto Sans" panose="020B0502040504020204" pitchFamily="34" charset="0"/>
              </a:rPr>
              <a:t>fallop</a:t>
            </a:r>
            <a:r>
              <a:rPr lang="tr-TR" b="0" i="0" dirty="0">
                <a:solidFill>
                  <a:srgbClr val="232323"/>
                </a:solidFill>
                <a:effectLst/>
                <a:latin typeface="Noto Sans" panose="020B0502040504020204" pitchFamily="34" charset="0"/>
              </a:rPr>
              <a:t> tüp). </a:t>
            </a:r>
            <a:r>
              <a:rPr lang="tr-TR" b="0" i="0" dirty="0" err="1">
                <a:solidFill>
                  <a:srgbClr val="232323"/>
                </a:solidFill>
                <a:effectLst/>
                <a:latin typeface="Noto Sans" panose="020B0502040504020204" pitchFamily="34" charset="0"/>
              </a:rPr>
              <a:t>Proksimal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tubal</a:t>
            </a:r>
            <a:r>
              <a:rPr lang="tr-TR" b="0" i="0" dirty="0">
                <a:solidFill>
                  <a:srgbClr val="232323"/>
                </a:solidFill>
                <a:effectLst/>
                <a:latin typeface="Noto Sans" panose="020B0502040504020204" pitchFamily="34" charset="0"/>
              </a:rPr>
              <a:t> tıkanıklık, mukus tıkaçları ve amorf kalıntılardan veya </a:t>
            </a:r>
            <a:r>
              <a:rPr lang="tr-TR" b="0" i="0" dirty="0" err="1">
                <a:solidFill>
                  <a:srgbClr val="232323"/>
                </a:solidFill>
                <a:effectLst/>
                <a:latin typeface="Noto Sans" panose="020B0502040504020204" pitchFamily="34" charset="0"/>
              </a:rPr>
              <a:t>uterotubal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ostiumun</a:t>
            </a:r>
            <a:r>
              <a:rPr lang="tr-TR" b="0" i="0" dirty="0">
                <a:solidFill>
                  <a:srgbClr val="232323"/>
                </a:solidFill>
                <a:effectLst/>
                <a:latin typeface="Noto Sans" panose="020B0502040504020204" pitchFamily="34" charset="0"/>
              </a:rPr>
              <a:t> spazmından kaynaklanabilir, ancak gerçek anatomik </a:t>
            </a:r>
            <a:r>
              <a:rPr lang="tr-TR" b="0" i="0" dirty="0" err="1">
                <a:solidFill>
                  <a:srgbClr val="232323"/>
                </a:solidFill>
                <a:effectLst/>
                <a:latin typeface="Noto Sans" panose="020B0502040504020204" pitchFamily="34" charset="0"/>
              </a:rPr>
              <a:t>oklüzyonu</a:t>
            </a:r>
            <a:r>
              <a:rPr lang="tr-TR" b="0" i="0" dirty="0">
                <a:solidFill>
                  <a:srgbClr val="232323"/>
                </a:solidFill>
                <a:effectLst/>
                <a:latin typeface="Noto Sans" panose="020B0502040504020204" pitchFamily="34" charset="0"/>
              </a:rPr>
              <a:t> yansıtmaz [ </a:t>
            </a:r>
            <a:r>
              <a:rPr lang="tr-TR" b="0" i="0" u="sng" dirty="0">
                <a:solidFill>
                  <a:srgbClr val="005B92"/>
                </a:solidFill>
                <a:effectLst/>
                <a:latin typeface="Noto Sans" panose="020B0502040504020204" pitchFamily="34" charset="0"/>
                <a:hlinkClick r:id="rId4"/>
              </a:rPr>
              <a:t>11</a:t>
            </a:r>
            <a:r>
              <a:rPr lang="tr-TR" b="0" i="0" dirty="0">
                <a:solidFill>
                  <a:srgbClr val="232323"/>
                </a:solidFill>
                <a:effectLst/>
                <a:latin typeface="Noto Sans" panose="020B0502040504020204" pitchFamily="34" charset="0"/>
              </a:rPr>
              <a:t> ]. (Görmek </a:t>
            </a:r>
            <a:r>
              <a:rPr lang="tr-TR" b="0" i="0" u="sng" dirty="0">
                <a:solidFill>
                  <a:srgbClr val="005B92"/>
                </a:solidFill>
                <a:effectLst/>
                <a:latin typeface="Noto Sans" panose="020B0502040504020204" pitchFamily="34" charset="0"/>
                <a:hlinkClick r:id="rId5"/>
              </a:rPr>
              <a:t>"</a:t>
            </a:r>
            <a:r>
              <a:rPr lang="tr-TR" b="0" i="0" u="sng" dirty="0" err="1">
                <a:solidFill>
                  <a:srgbClr val="005B92"/>
                </a:solidFill>
                <a:effectLst/>
                <a:latin typeface="Noto Sans" panose="020B0502040504020204" pitchFamily="34" charset="0"/>
                <a:hlinkClick r:id="rId5"/>
              </a:rPr>
              <a:t>Pelvik</a:t>
            </a:r>
            <a:r>
              <a:rPr lang="tr-TR" b="0" i="0" u="sng" dirty="0">
                <a:solidFill>
                  <a:srgbClr val="005B92"/>
                </a:solidFill>
                <a:effectLst/>
                <a:latin typeface="Noto Sans" panose="020B0502040504020204" pitchFamily="34" charset="0"/>
                <a:hlinkClick r:id="rId5"/>
              </a:rPr>
              <a:t> </a:t>
            </a:r>
            <a:r>
              <a:rPr lang="tr-TR" b="0" i="0" u="sng" dirty="0" err="1">
                <a:solidFill>
                  <a:srgbClr val="005B92"/>
                </a:solidFill>
                <a:effectLst/>
                <a:latin typeface="Noto Sans" panose="020B0502040504020204" pitchFamily="34" charset="0"/>
                <a:hlinkClick r:id="rId5"/>
              </a:rPr>
              <a:t>inflamatuar</a:t>
            </a:r>
            <a:r>
              <a:rPr lang="tr-TR" b="0" i="0" u="sng" dirty="0">
                <a:solidFill>
                  <a:srgbClr val="005B92"/>
                </a:solidFill>
                <a:effectLst/>
                <a:latin typeface="Noto Sans" panose="020B0502040504020204" pitchFamily="34" charset="0"/>
                <a:hlinkClick r:id="rId5"/>
              </a:rPr>
              <a:t> hastalık: Yetişkinlerde ve ergenlerde tedavi"</a:t>
            </a:r>
            <a:r>
              <a:rPr lang="tr-TR" b="0" i="0" dirty="0">
                <a:solidFill>
                  <a:srgbClr val="232323"/>
                </a:solidFill>
                <a:effectLst/>
                <a:latin typeface="Noto Sans" panose="020B0502040504020204" pitchFamily="34" charset="0"/>
              </a:rPr>
              <a:t> ve </a:t>
            </a:r>
            <a:r>
              <a:rPr lang="tr-TR" b="0" i="0" u="sng" dirty="0">
                <a:solidFill>
                  <a:srgbClr val="005B92"/>
                </a:solidFill>
                <a:effectLst/>
                <a:latin typeface="Noto Sans" panose="020B0502040504020204" pitchFamily="34" charset="0"/>
                <a:hlinkClick r:id="rId6"/>
              </a:rPr>
              <a:t>"</a:t>
            </a:r>
            <a:r>
              <a:rPr lang="tr-TR" b="0" i="0" u="sng" dirty="0" err="1">
                <a:solidFill>
                  <a:srgbClr val="005B92"/>
                </a:solidFill>
                <a:effectLst/>
                <a:latin typeface="Noto Sans" panose="020B0502040504020204" pitchFamily="34" charset="0"/>
                <a:hlinkClick r:id="rId6"/>
              </a:rPr>
              <a:t>Endometriozis</a:t>
            </a:r>
            <a:r>
              <a:rPr lang="tr-TR" b="0" i="0" u="sng" dirty="0">
                <a:solidFill>
                  <a:srgbClr val="005B92"/>
                </a:solidFill>
                <a:effectLst/>
                <a:latin typeface="Noto Sans" panose="020B0502040504020204" pitchFamily="34" charset="0"/>
                <a:hlinkClick r:id="rId6"/>
              </a:rPr>
              <a:t>: Kadınlarda kısırlık tedavisi"</a:t>
            </a:r>
            <a:r>
              <a:rPr lang="tr-TR" b="0" i="0" dirty="0">
                <a:solidFill>
                  <a:srgbClr val="232323"/>
                </a:solidFill>
                <a:effectLst/>
                <a:latin typeface="Noto Sans" panose="020B0502040504020204" pitchFamily="34" charset="0"/>
              </a:rPr>
              <a:t> .)</a:t>
            </a:r>
          </a:p>
          <a:p>
            <a:pPr algn="l"/>
            <a:r>
              <a:rPr lang="tr-TR" b="0" i="0" dirty="0" err="1">
                <a:solidFill>
                  <a:srgbClr val="232323"/>
                </a:solidFill>
                <a:effectLst/>
                <a:latin typeface="Noto Sans" panose="020B0502040504020204" pitchFamily="34" charset="0"/>
              </a:rPr>
              <a:t>Distal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tubal</a:t>
            </a:r>
            <a:r>
              <a:rPr lang="tr-TR" b="0" i="0" dirty="0">
                <a:solidFill>
                  <a:srgbClr val="232323"/>
                </a:solidFill>
                <a:effectLst/>
                <a:latin typeface="Noto Sans" panose="020B0502040504020204" pitchFamily="34" charset="0"/>
              </a:rPr>
              <a:t> obstrüksiyonu olan kadınlar, tüp bebek (IVF) başarısını azaltan </a:t>
            </a:r>
            <a:r>
              <a:rPr lang="tr-TR" b="0" i="0" dirty="0" err="1">
                <a:solidFill>
                  <a:srgbClr val="232323"/>
                </a:solidFill>
                <a:effectLst/>
                <a:latin typeface="Noto Sans" panose="020B0502040504020204" pitchFamily="34" charset="0"/>
              </a:rPr>
              <a:t>hidrosalpingler</a:t>
            </a:r>
            <a:r>
              <a:rPr lang="tr-TR" b="0" i="0" dirty="0">
                <a:solidFill>
                  <a:srgbClr val="232323"/>
                </a:solidFill>
                <a:effectLst/>
                <a:latin typeface="Noto Sans" panose="020B0502040504020204" pitchFamily="34" charset="0"/>
              </a:rPr>
              <a:t> geliştirebilir. Sperm göçünü engellemeye ek olarak, </a:t>
            </a:r>
            <a:r>
              <a:rPr lang="tr-TR" b="0" i="0" dirty="0" err="1">
                <a:solidFill>
                  <a:srgbClr val="232323"/>
                </a:solidFill>
                <a:effectLst/>
                <a:latin typeface="Noto Sans" panose="020B0502040504020204" pitchFamily="34" charset="0"/>
              </a:rPr>
              <a:t>hidrosalpingler</a:t>
            </a:r>
            <a:r>
              <a:rPr lang="tr-TR" b="0" i="0" dirty="0">
                <a:solidFill>
                  <a:srgbClr val="232323"/>
                </a:solidFill>
                <a:effectLst/>
                <a:latin typeface="Noto Sans" panose="020B0502040504020204" pitchFamily="34" charset="0"/>
              </a:rPr>
              <a:t>, bir embriyo </a:t>
            </a:r>
            <a:r>
              <a:rPr lang="tr-TR" b="0" i="0" dirty="0" err="1">
                <a:solidFill>
                  <a:srgbClr val="232323"/>
                </a:solidFill>
                <a:effectLst/>
                <a:latin typeface="Noto Sans" panose="020B0502040504020204" pitchFamily="34" charset="0"/>
              </a:rPr>
              <a:t>implantasyonu</a:t>
            </a:r>
            <a:r>
              <a:rPr lang="tr-TR" b="0" i="0" dirty="0">
                <a:solidFill>
                  <a:srgbClr val="232323"/>
                </a:solidFill>
                <a:effectLst/>
                <a:latin typeface="Noto Sans" panose="020B0502040504020204" pitchFamily="34" charset="0"/>
              </a:rPr>
              <a:t> için düşmanca bir ortam yaratan, </a:t>
            </a:r>
            <a:r>
              <a:rPr lang="tr-TR" b="0" i="0" dirty="0" err="1">
                <a:solidFill>
                  <a:srgbClr val="232323"/>
                </a:solidFill>
                <a:effectLst/>
                <a:latin typeface="Noto Sans" panose="020B0502040504020204" pitchFamily="34" charset="0"/>
              </a:rPr>
              <a:t>tubal</a:t>
            </a:r>
            <a:r>
              <a:rPr lang="tr-TR" b="0" i="0" dirty="0">
                <a:solidFill>
                  <a:srgbClr val="232323"/>
                </a:solidFill>
                <a:effectLst/>
                <a:latin typeface="Noto Sans" panose="020B0502040504020204" pitchFamily="34" charset="0"/>
              </a:rPr>
              <a:t> içeriğin </a:t>
            </a:r>
            <a:r>
              <a:rPr lang="tr-TR" b="0" i="0" dirty="0" err="1">
                <a:solidFill>
                  <a:srgbClr val="232323"/>
                </a:solidFill>
                <a:effectLst/>
                <a:latin typeface="Noto Sans" panose="020B0502040504020204" pitchFamily="34" charset="0"/>
              </a:rPr>
              <a:t>endometrial</a:t>
            </a:r>
            <a:r>
              <a:rPr lang="tr-TR" b="0" i="0" dirty="0">
                <a:solidFill>
                  <a:srgbClr val="232323"/>
                </a:solidFill>
                <a:effectLst/>
                <a:latin typeface="Noto Sans" panose="020B0502040504020204" pitchFamily="34" charset="0"/>
              </a:rPr>
              <a:t> boşluğa </a:t>
            </a:r>
            <a:r>
              <a:rPr lang="tr-TR" b="0" i="0" dirty="0" err="1">
                <a:solidFill>
                  <a:srgbClr val="232323"/>
                </a:solidFill>
                <a:effectLst/>
                <a:latin typeface="Noto Sans" panose="020B0502040504020204" pitchFamily="34" charset="0"/>
              </a:rPr>
              <a:t>retrograd</a:t>
            </a:r>
            <a:r>
              <a:rPr lang="tr-TR" b="0" i="0" dirty="0">
                <a:solidFill>
                  <a:srgbClr val="232323"/>
                </a:solidFill>
                <a:effectLst/>
                <a:latin typeface="Noto Sans" panose="020B0502040504020204" pitchFamily="34" charset="0"/>
              </a:rPr>
              <a:t> akışıyla doğurganlığı azaltıyor gibi görünmektedir. </a:t>
            </a:r>
            <a:r>
              <a:rPr lang="tr-TR" b="0" i="0" dirty="0" err="1">
                <a:solidFill>
                  <a:srgbClr val="232323"/>
                </a:solidFill>
                <a:effectLst/>
                <a:latin typeface="Noto Sans" panose="020B0502040504020204" pitchFamily="34" charset="0"/>
              </a:rPr>
              <a:t>Hidrosalpinglerin</a:t>
            </a:r>
            <a:r>
              <a:rPr lang="tr-TR" b="0" i="0" dirty="0">
                <a:solidFill>
                  <a:srgbClr val="232323"/>
                </a:solidFill>
                <a:effectLst/>
                <a:latin typeface="Noto Sans" panose="020B0502040504020204" pitchFamily="34" charset="0"/>
              </a:rPr>
              <a:t> çıkarılması </a:t>
            </a:r>
            <a:r>
              <a:rPr lang="tr-TR" b="0" i="0" dirty="0" err="1">
                <a:solidFill>
                  <a:srgbClr val="232323"/>
                </a:solidFill>
                <a:effectLst/>
                <a:latin typeface="Noto Sans" panose="020B0502040504020204" pitchFamily="34" charset="0"/>
              </a:rPr>
              <a:t>IVF'nin</a:t>
            </a:r>
            <a:r>
              <a:rPr lang="tr-TR" b="0" i="0" dirty="0">
                <a:solidFill>
                  <a:srgbClr val="232323"/>
                </a:solidFill>
                <a:effectLst/>
                <a:latin typeface="Noto Sans" panose="020B0502040504020204" pitchFamily="34" charset="0"/>
              </a:rPr>
              <a:t> başarısını arttırır.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7"/>
              </a:rPr>
              <a:t>. "Kadın </a:t>
            </a:r>
            <a:r>
              <a:rPr lang="tr-TR" b="0" i="0" u="sng" dirty="0" err="1">
                <a:solidFill>
                  <a:srgbClr val="005B92"/>
                </a:solidFill>
                <a:effectLst/>
                <a:latin typeface="Noto Sans" panose="020B0502040504020204" pitchFamily="34" charset="0"/>
                <a:hlinkClick r:id="rId7"/>
              </a:rPr>
              <a:t>infertilitesi</a:t>
            </a:r>
            <a:r>
              <a:rPr lang="tr-TR" b="0" i="0" u="sng" dirty="0">
                <a:solidFill>
                  <a:srgbClr val="005B92"/>
                </a:solidFill>
                <a:effectLst/>
                <a:latin typeface="Noto Sans" panose="020B0502040504020204" pitchFamily="34" charset="0"/>
                <a:hlinkClick r:id="rId7"/>
              </a:rPr>
              <a:t> için üreme cerrahisi", '</a:t>
            </a:r>
            <a:r>
              <a:rPr lang="tr-TR" b="0" i="0" u="sng" dirty="0" err="1">
                <a:solidFill>
                  <a:srgbClr val="005B92"/>
                </a:solidFill>
                <a:effectLst/>
                <a:latin typeface="Noto Sans" panose="020B0502040504020204" pitchFamily="34" charset="0"/>
                <a:hlinkClick r:id="rId7"/>
              </a:rPr>
              <a:t>In</a:t>
            </a:r>
            <a:r>
              <a:rPr lang="tr-TR" b="0" i="0" u="sng" dirty="0">
                <a:solidFill>
                  <a:srgbClr val="005B92"/>
                </a:solidFill>
                <a:effectLst/>
                <a:latin typeface="Noto Sans" panose="020B0502040504020204" pitchFamily="34" charset="0"/>
                <a:hlinkClick r:id="rId7"/>
              </a:rPr>
              <a:t> </a:t>
            </a:r>
            <a:r>
              <a:rPr lang="tr-TR" b="0" i="0" u="sng" dirty="0" err="1">
                <a:solidFill>
                  <a:srgbClr val="005B92"/>
                </a:solidFill>
                <a:effectLst/>
                <a:latin typeface="Noto Sans" panose="020B0502040504020204" pitchFamily="34" charset="0"/>
                <a:hlinkClick r:id="rId7"/>
              </a:rPr>
              <a:t>vitro</a:t>
            </a:r>
            <a:r>
              <a:rPr lang="tr-TR" b="0" i="0" u="sng" dirty="0">
                <a:solidFill>
                  <a:srgbClr val="005B92"/>
                </a:solidFill>
                <a:effectLst/>
                <a:latin typeface="Noto Sans" panose="020B0502040504020204" pitchFamily="34" charset="0"/>
                <a:hlinkClick r:id="rId7"/>
              </a:rPr>
              <a:t> </a:t>
            </a:r>
            <a:r>
              <a:rPr lang="tr-TR" b="0" i="0" u="sng" dirty="0" err="1">
                <a:solidFill>
                  <a:srgbClr val="005B92"/>
                </a:solidFill>
                <a:effectLst/>
                <a:latin typeface="Noto Sans" panose="020B0502040504020204" pitchFamily="34" charset="0"/>
                <a:hlinkClick r:id="rId7"/>
              </a:rPr>
              <a:t>fertilizasyon</a:t>
            </a:r>
            <a:r>
              <a:rPr lang="tr-TR" b="0" i="0" u="sng" dirty="0">
                <a:solidFill>
                  <a:srgbClr val="005B92"/>
                </a:solidFill>
                <a:effectLst/>
                <a:latin typeface="Noto Sans" panose="020B0502040504020204" pitchFamily="34" charset="0"/>
                <a:hlinkClick r:id="rId7"/>
              </a:rPr>
              <a:t> öncesi </a:t>
            </a:r>
            <a:r>
              <a:rPr lang="tr-TR" b="0" i="0" u="sng" dirty="0" err="1">
                <a:solidFill>
                  <a:srgbClr val="005B92"/>
                </a:solidFill>
                <a:effectLst/>
                <a:latin typeface="Noto Sans" panose="020B0502040504020204" pitchFamily="34" charset="0"/>
                <a:hlinkClick r:id="rId7"/>
              </a:rPr>
              <a:t>salpenjektomi</a:t>
            </a:r>
            <a:r>
              <a:rPr lang="tr-TR" b="0" i="0" u="sng" dirty="0">
                <a:solidFill>
                  <a:srgbClr val="005B92"/>
                </a:solidFill>
                <a:effectLst/>
                <a:latin typeface="Noto Sans" panose="020B0502040504020204" pitchFamily="34" charset="0"/>
                <a:hlinkClick r:id="rId7"/>
              </a:rPr>
              <a:t>' bölümü</a:t>
            </a:r>
            <a:r>
              <a:rPr lang="tr-TR" b="0" i="0" dirty="0">
                <a:solidFill>
                  <a:srgbClr val="232323"/>
                </a:solidFill>
                <a:effectLst/>
                <a:latin typeface="Noto Sans" panose="020B0502040504020204" pitchFamily="34" charset="0"/>
              </a:rPr>
              <a:t> .)</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17</a:t>
            </a:fld>
            <a:endParaRPr lang="tr-TR"/>
          </a:p>
        </p:txBody>
      </p:sp>
    </p:spTree>
    <p:extLst>
      <p:ext uri="{BB962C8B-B14F-4D97-AF65-F5344CB8AC3E}">
        <p14:creationId xmlns:p14="http://schemas.microsoft.com/office/powerpoint/2010/main" val="3612388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i="0" dirty="0" err="1">
                <a:solidFill>
                  <a:srgbClr val="232323"/>
                </a:solidFill>
                <a:effectLst/>
                <a:latin typeface="Noto Sans" panose="020B0502040504020204" pitchFamily="34" charset="0"/>
              </a:rPr>
              <a:t>RAHİM</a:t>
            </a:r>
            <a:r>
              <a:rPr lang="tr-TR" b="0" i="0" dirty="0" err="1">
                <a:solidFill>
                  <a:srgbClr val="232323"/>
                </a:solidFill>
                <a:effectLst/>
                <a:latin typeface="Noto Sans" panose="020B0502040504020204" pitchFamily="34" charset="0"/>
              </a:rPr>
              <a:t>Mekanik</a:t>
            </a:r>
            <a:r>
              <a:rPr lang="tr-TR" b="0" i="0" dirty="0">
                <a:solidFill>
                  <a:srgbClr val="232323"/>
                </a:solidFill>
                <a:effectLst/>
                <a:latin typeface="Noto Sans" panose="020B0502040504020204" pitchFamily="34" charset="0"/>
              </a:rPr>
              <a:t> veya azalmış </a:t>
            </a:r>
            <a:r>
              <a:rPr lang="tr-TR" b="0" i="0" dirty="0" err="1">
                <a:solidFill>
                  <a:srgbClr val="232323"/>
                </a:solidFill>
                <a:effectLst/>
                <a:latin typeface="Noto Sans" panose="020B0502040504020204" pitchFamily="34" charset="0"/>
              </a:rPr>
              <a:t>endometrial</a:t>
            </a:r>
            <a:r>
              <a:rPr lang="tr-TR" b="0" i="0" dirty="0">
                <a:solidFill>
                  <a:srgbClr val="232323"/>
                </a:solidFill>
                <a:effectLst/>
                <a:latin typeface="Noto Sans" panose="020B0502040504020204" pitchFamily="34" charset="0"/>
              </a:rPr>
              <a:t> alıcılığa bağlı olarak bozulmuş </a:t>
            </a:r>
            <a:r>
              <a:rPr lang="tr-TR" b="0" i="0" dirty="0" err="1">
                <a:solidFill>
                  <a:srgbClr val="232323"/>
                </a:solidFill>
                <a:effectLst/>
                <a:latin typeface="Noto Sans" panose="020B0502040504020204" pitchFamily="34" charset="0"/>
              </a:rPr>
              <a:t>implantasyon</a:t>
            </a:r>
            <a:r>
              <a:rPr lang="tr-TR" b="0" i="0" dirty="0">
                <a:solidFill>
                  <a:srgbClr val="232323"/>
                </a:solidFill>
                <a:effectLst/>
                <a:latin typeface="Noto Sans" panose="020B0502040504020204" pitchFamily="34" charset="0"/>
              </a:rPr>
              <a:t>, kısırlığın </a:t>
            </a:r>
            <a:r>
              <a:rPr lang="tr-TR" b="0" i="0" dirty="0" err="1">
                <a:solidFill>
                  <a:srgbClr val="232323"/>
                </a:solidFill>
                <a:effectLst/>
                <a:latin typeface="Noto Sans" panose="020B0502040504020204" pitchFamily="34" charset="0"/>
              </a:rPr>
              <a:t>uterus</a:t>
            </a:r>
            <a:r>
              <a:rPr lang="tr-TR" b="0" i="0" dirty="0">
                <a:solidFill>
                  <a:srgbClr val="232323"/>
                </a:solidFill>
                <a:effectLst/>
                <a:latin typeface="Noto Sans" panose="020B0502040504020204" pitchFamily="34" charset="0"/>
              </a:rPr>
              <a:t> nedenlerinin temelidir.</a:t>
            </a:r>
          </a:p>
          <a:p>
            <a:pPr algn="l"/>
            <a:r>
              <a:rPr lang="tr-TR" b="1" i="0" dirty="0">
                <a:solidFill>
                  <a:srgbClr val="232323"/>
                </a:solidFill>
                <a:effectLst/>
                <a:latin typeface="Noto Sans" panose="020B0502040504020204" pitchFamily="34" charset="0"/>
              </a:rPr>
              <a:t>Rahim </a:t>
            </a:r>
            <a:r>
              <a:rPr lang="tr-TR" b="1" i="0" dirty="0" err="1">
                <a:solidFill>
                  <a:srgbClr val="232323"/>
                </a:solidFill>
                <a:effectLst/>
                <a:latin typeface="Noto Sans" panose="020B0502040504020204" pitchFamily="34" charset="0"/>
              </a:rPr>
              <a:t>fibroidleri</a:t>
            </a:r>
            <a:r>
              <a:rPr lang="tr-TR" b="1" i="0" dirty="0">
                <a:solidFill>
                  <a:srgbClr val="232323"/>
                </a:solidFill>
                <a:effectLst/>
                <a:latin typeface="Noto Sans" panose="020B0502040504020204" pitchFamily="34" charset="0"/>
              </a:rPr>
              <a:t> (</a:t>
            </a:r>
            <a:r>
              <a:rPr lang="tr-TR" b="1" i="0" dirty="0" err="1">
                <a:solidFill>
                  <a:srgbClr val="232323"/>
                </a:solidFill>
                <a:effectLst/>
                <a:latin typeface="Noto Sans" panose="020B0502040504020204" pitchFamily="34" charset="0"/>
              </a:rPr>
              <a:t>leiomyomata</a:t>
            </a:r>
            <a:r>
              <a:rPr lang="tr-TR" b="1" i="0" dirty="0">
                <a:solidFill>
                  <a:srgbClr val="232323"/>
                </a:solidFill>
                <a:effectLst/>
                <a:latin typeface="Noto Sans" panose="020B0502040504020204" pitchFamily="34" charset="0"/>
              </a:rPr>
              <a:t>) </a:t>
            </a:r>
            <a:r>
              <a:rPr lang="tr-TR" b="0" i="0" dirty="0">
                <a:solidFill>
                  <a:srgbClr val="232323"/>
                </a:solidFill>
                <a:effectLst/>
                <a:latin typeface="Noto Sans" panose="020B0502040504020204" pitchFamily="34" charset="0"/>
              </a:rPr>
              <a:t> -  </a:t>
            </a:r>
            <a:r>
              <a:rPr lang="tr-TR" b="1" i="0" dirty="0">
                <a:solidFill>
                  <a:srgbClr val="232323"/>
                </a:solidFill>
                <a:effectLst/>
                <a:latin typeface="Noto Sans" panose="020B0502040504020204" pitchFamily="34" charset="0"/>
              </a:rPr>
              <a:t>RAHİM FİBROİDLERİ, YAYGIN OLARAK GÖRÜLEN İYİ HUYLU DÜZ KAS MONOKLONAL TÜMÖRLERİDİR. ÇELİŞKİLİ VERİLER OLMASINA RAĞMEN, SUBMUKOZAL VEYA İNTRAKAVİTER BİLEŞENLİ MİYOMLARIN, VERİ ÇELİŞKİSİNİ DESTEKLEMEKLE BİRLİKTE, BU TÜR LEZYONLARIN ÇIKARILMASINI TAKİBEN ARTAN GEBELİK ORANLARININ GÖSTERDİĞİ GİBİ, GEBELİK VE İMPLANTASYON ORANLARINI DÜŞÜREBİLDİĞİ GÖRÜLMEKTEDİR </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3"/>
              </a:rPr>
              <a:t>12,13</a:t>
            </a:r>
            <a:r>
              <a:rPr lang="tr-TR" b="0" i="0" dirty="0">
                <a:solidFill>
                  <a:srgbClr val="232323"/>
                </a:solidFill>
                <a:effectLst/>
                <a:latin typeface="Noto Sans" panose="020B0502040504020204" pitchFamily="34" charset="0"/>
              </a:rPr>
              <a:t> ]. </a:t>
            </a:r>
            <a:r>
              <a:rPr lang="tr-TR" b="1" i="0" dirty="0">
                <a:solidFill>
                  <a:srgbClr val="232323"/>
                </a:solidFill>
                <a:effectLst/>
                <a:latin typeface="Noto Sans" panose="020B0502040504020204" pitchFamily="34" charset="0"/>
              </a:rPr>
              <a:t>BUNUNLA BİRLİKTE, MİYOM VARLIĞININ VEYA ÇIKARILMASININ CANLI DOĞUM ORANI ÜZERİNDEKİ ETKİSİ BELİRSİZDİR</a:t>
            </a:r>
            <a:r>
              <a:rPr lang="tr-TR" b="0" i="0" dirty="0">
                <a:solidFill>
                  <a:srgbClr val="232323"/>
                </a:solidFill>
                <a:effectLst/>
                <a:latin typeface="Noto Sans" panose="020B0502040504020204" pitchFamily="34" charset="0"/>
              </a:rPr>
              <a:t>. Gebelik isteyen bireylerde </a:t>
            </a:r>
            <a:r>
              <a:rPr lang="tr-TR" b="0" i="0" dirty="0" err="1">
                <a:solidFill>
                  <a:srgbClr val="232323"/>
                </a:solidFill>
                <a:effectLst/>
                <a:latin typeface="Noto Sans" panose="020B0502040504020204" pitchFamily="34" charset="0"/>
              </a:rPr>
              <a:t>myomların</a:t>
            </a:r>
            <a:r>
              <a:rPr lang="tr-TR" b="0" i="0" dirty="0">
                <a:solidFill>
                  <a:srgbClr val="232323"/>
                </a:solidFill>
                <a:effectLst/>
                <a:latin typeface="Noto Sans" panose="020B0502040504020204" pitchFamily="34" charset="0"/>
              </a:rPr>
              <a:t> doğurganlık ve tedavi üzerindeki etkisi ilgili içerikte tartışılmaktadır.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(Bkz. </a:t>
            </a:r>
            <a:r>
              <a:rPr lang="tr-TR" b="0" i="0" u="sng" dirty="0">
                <a:solidFill>
                  <a:srgbClr val="005B92"/>
                </a:solidFill>
                <a:effectLst/>
                <a:latin typeface="Noto Sans" panose="020B0502040504020204" pitchFamily="34" charset="0"/>
                <a:hlinkClick r:id="rId4"/>
              </a:rPr>
              <a:t>"</a:t>
            </a:r>
            <a:r>
              <a:rPr lang="tr-TR" b="0" i="0" u="sng" dirty="0" err="1">
                <a:solidFill>
                  <a:srgbClr val="005B92"/>
                </a:solidFill>
                <a:effectLst/>
                <a:latin typeface="Noto Sans" panose="020B0502040504020204" pitchFamily="34" charset="0"/>
                <a:hlinkClick r:id="rId4"/>
              </a:rPr>
              <a:t>Uterus</a:t>
            </a:r>
            <a:r>
              <a:rPr lang="tr-TR" b="0" i="0" u="sng" dirty="0">
                <a:solidFill>
                  <a:srgbClr val="005B92"/>
                </a:solidFill>
                <a:effectLst/>
                <a:latin typeface="Noto Sans" panose="020B0502040504020204" pitchFamily="34" charset="0"/>
                <a:hlinkClick r:id="rId4"/>
              </a:rPr>
              <a:t> </a:t>
            </a:r>
            <a:r>
              <a:rPr lang="tr-TR" b="0" i="0" u="sng" dirty="0" err="1">
                <a:solidFill>
                  <a:srgbClr val="005B92"/>
                </a:solidFill>
                <a:effectLst/>
                <a:latin typeface="Noto Sans" panose="020B0502040504020204" pitchFamily="34" charset="0"/>
                <a:hlinkClick r:id="rId4"/>
              </a:rPr>
              <a:t>fibroidleri</a:t>
            </a:r>
            <a:r>
              <a:rPr lang="tr-TR" b="0" i="0" u="sng" dirty="0">
                <a:solidFill>
                  <a:srgbClr val="005B92"/>
                </a:solidFill>
                <a:effectLst/>
                <a:latin typeface="Noto Sans" panose="020B0502040504020204" pitchFamily="34" charset="0"/>
                <a:hlinkClick r:id="rId4"/>
              </a:rPr>
              <a:t> (</a:t>
            </a:r>
            <a:r>
              <a:rPr lang="tr-TR" b="0" i="0" u="sng" dirty="0" err="1">
                <a:solidFill>
                  <a:srgbClr val="005B92"/>
                </a:solidFill>
                <a:effectLst/>
                <a:latin typeface="Noto Sans" panose="020B0502040504020204" pitchFamily="34" charset="0"/>
                <a:hlinkClick r:id="rId4"/>
              </a:rPr>
              <a:t>leiomyomlar</a:t>
            </a:r>
            <a:r>
              <a:rPr lang="tr-TR" b="0" i="0" u="sng" dirty="0">
                <a:solidFill>
                  <a:srgbClr val="005B92"/>
                </a:solidFill>
                <a:effectLst/>
                <a:latin typeface="Noto Sans" panose="020B0502040504020204" pitchFamily="34" charset="0"/>
                <a:hlinkClick r:id="rId4"/>
              </a:rPr>
              <a:t>): Epidemiyoloji, klinik özellikler, tanı ve doğal seyir", 'Kısırlık veya </a:t>
            </a:r>
            <a:r>
              <a:rPr lang="tr-TR" b="0" i="0" u="sng" dirty="0" err="1">
                <a:solidFill>
                  <a:srgbClr val="005B92"/>
                </a:solidFill>
                <a:effectLst/>
                <a:latin typeface="Noto Sans" panose="020B0502040504020204" pitchFamily="34" charset="0"/>
                <a:hlinkClick r:id="rId4"/>
              </a:rPr>
              <a:t>obstetrik</a:t>
            </a:r>
            <a:r>
              <a:rPr lang="tr-TR" b="0" i="0" u="sng" dirty="0">
                <a:solidFill>
                  <a:srgbClr val="005B92"/>
                </a:solidFill>
                <a:effectLst/>
                <a:latin typeface="Noto Sans" panose="020B0502040504020204" pitchFamily="34" charset="0"/>
                <a:hlinkClick r:id="rId4"/>
              </a:rPr>
              <a:t> komplikasyonlar' bölümü</a:t>
            </a:r>
            <a:r>
              <a:rPr lang="tr-TR" b="0" i="0" dirty="0">
                <a:solidFill>
                  <a:srgbClr val="232323"/>
                </a:solidFill>
                <a:effectLst/>
                <a:latin typeface="Noto Sans" panose="020B0502040504020204" pitchFamily="34" charset="0"/>
              </a:rPr>
              <a:t> .)</a:t>
            </a:r>
          </a:p>
          <a:p>
            <a:pPr algn="l"/>
            <a:r>
              <a:rPr lang="tr-TR" b="1" i="0" dirty="0">
                <a:solidFill>
                  <a:srgbClr val="232323"/>
                </a:solidFill>
                <a:effectLst/>
                <a:latin typeface="Noto Sans" panose="020B0502040504020204" pitchFamily="34" charset="0"/>
              </a:rPr>
              <a:t>Rahim anomalileri </a:t>
            </a:r>
            <a:r>
              <a:rPr lang="tr-TR" b="0" i="0" dirty="0">
                <a:solidFill>
                  <a:srgbClr val="232323"/>
                </a:solidFill>
                <a:effectLst/>
                <a:latin typeface="Noto Sans" panose="020B0502040504020204" pitchFamily="34" charset="0"/>
              </a:rPr>
              <a:t> -  </a:t>
            </a:r>
            <a:r>
              <a:rPr lang="tr-TR" b="1" i="0" dirty="0">
                <a:solidFill>
                  <a:srgbClr val="232323"/>
                </a:solidFill>
                <a:effectLst/>
                <a:latin typeface="Noto Sans" panose="020B0502040504020204" pitchFamily="34" charset="0"/>
              </a:rPr>
              <a:t>RAHİM ANORMALLİKLERİNİN NORMAL İMPLANTASYONU ENGELLEYEREK KISIRLIĞA NEDEN OLDUĞU DÜŞÜNÜLMEKTEDİR. MÜLLERİAN ANOMALİLER, EN KÖTÜ ÜREME SONUCUYLA İLİŞKİLİ SEPTAT UTERUS </a:t>
            </a:r>
            <a:r>
              <a:rPr lang="tr-TR" b="0" i="0" dirty="0">
                <a:solidFill>
                  <a:srgbClr val="232323"/>
                </a:solidFill>
                <a:effectLst/>
                <a:latin typeface="Noto Sans" panose="020B0502040504020204" pitchFamily="34" charset="0"/>
              </a:rPr>
              <a:t>ile tekrarlayan gebelik kaybının (RPL) önemli bir nedenidir [ </a:t>
            </a:r>
            <a:r>
              <a:rPr lang="tr-TR" b="0" i="0" u="sng" dirty="0">
                <a:solidFill>
                  <a:srgbClr val="005B92"/>
                </a:solidFill>
                <a:effectLst/>
                <a:latin typeface="Noto Sans" panose="020B0502040504020204" pitchFamily="34" charset="0"/>
                <a:hlinkClick r:id="rId5"/>
              </a:rPr>
              <a:t>14</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İnfertilite</a:t>
            </a:r>
            <a:r>
              <a:rPr lang="tr-TR" b="0" i="0" dirty="0">
                <a:solidFill>
                  <a:srgbClr val="232323"/>
                </a:solidFill>
                <a:effectLst/>
                <a:latin typeface="Noto Sans" panose="020B0502040504020204" pitchFamily="34" charset="0"/>
              </a:rPr>
              <a:t> ile ilişkili diğer yapısal anormallikler arasında </a:t>
            </a:r>
            <a:r>
              <a:rPr lang="tr-TR" b="1" i="0" dirty="0">
                <a:solidFill>
                  <a:srgbClr val="232323"/>
                </a:solidFill>
                <a:effectLst/>
                <a:latin typeface="Noto Sans" panose="020B0502040504020204" pitchFamily="34" charset="0"/>
              </a:rPr>
              <a:t>ENDOMETRİAL POLİPLER</a:t>
            </a:r>
            <a:r>
              <a:rPr lang="tr-TR" b="0" i="0" dirty="0">
                <a:solidFill>
                  <a:srgbClr val="232323"/>
                </a:solidFill>
                <a:effectLst/>
                <a:latin typeface="Noto Sans" panose="020B0502040504020204" pitchFamily="34" charset="0"/>
              </a:rPr>
              <a:t> ve önceki gebelikle ilişkili kürtajdan kaynaklanan</a:t>
            </a:r>
            <a:r>
              <a:rPr lang="tr-TR" b="1" i="0" dirty="0">
                <a:solidFill>
                  <a:srgbClr val="232323"/>
                </a:solidFill>
                <a:effectLst/>
                <a:latin typeface="Noto Sans" panose="020B0502040504020204" pitchFamily="34" charset="0"/>
              </a:rPr>
              <a:t> SİNEŞİ </a:t>
            </a:r>
            <a:r>
              <a:rPr lang="tr-TR" b="0" i="0" dirty="0">
                <a:solidFill>
                  <a:srgbClr val="232323"/>
                </a:solidFill>
                <a:effectLst/>
                <a:latin typeface="Noto Sans" panose="020B0502040504020204" pitchFamily="34" charset="0"/>
              </a:rPr>
              <a:t>bulunur. Bununla birlikte, bu rahim anormallikleri ve kısırlık arasında </a:t>
            </a:r>
            <a:r>
              <a:rPr lang="tr-TR" b="0" i="0" dirty="0" err="1">
                <a:solidFill>
                  <a:srgbClr val="232323"/>
                </a:solidFill>
                <a:effectLst/>
                <a:latin typeface="Noto Sans" panose="020B0502040504020204" pitchFamily="34" charset="0"/>
              </a:rPr>
              <a:t>nedensel</a:t>
            </a:r>
            <a:r>
              <a:rPr lang="tr-TR" b="0" i="0" dirty="0">
                <a:solidFill>
                  <a:srgbClr val="232323"/>
                </a:solidFill>
                <a:effectLst/>
                <a:latin typeface="Noto Sans" panose="020B0502040504020204" pitchFamily="34" charset="0"/>
              </a:rPr>
              <a:t> bir bağlantı kuran veriler eksiktir. (Bkz. </a:t>
            </a:r>
            <a:r>
              <a:rPr lang="tr-TR" b="0" i="0" u="sng" dirty="0">
                <a:solidFill>
                  <a:srgbClr val="005B92"/>
                </a:solidFill>
                <a:effectLst/>
                <a:latin typeface="Noto Sans" panose="020B0502040504020204" pitchFamily="34" charset="0"/>
                <a:hlinkClick r:id="rId6"/>
              </a:rPr>
              <a:t>"</a:t>
            </a:r>
            <a:r>
              <a:rPr lang="tr-TR" b="0" i="0" u="sng" dirty="0" err="1">
                <a:solidFill>
                  <a:srgbClr val="005B92"/>
                </a:solidFill>
                <a:effectLst/>
                <a:latin typeface="Noto Sans" panose="020B0502040504020204" pitchFamily="34" charset="0"/>
                <a:hlinkClick r:id="rId6"/>
              </a:rPr>
              <a:t>Konjenital</a:t>
            </a:r>
            <a:r>
              <a:rPr lang="tr-TR" b="0" i="0" u="sng" dirty="0">
                <a:solidFill>
                  <a:srgbClr val="005B92"/>
                </a:solidFill>
                <a:effectLst/>
                <a:latin typeface="Noto Sans" panose="020B0502040504020204" pitchFamily="34" charset="0"/>
                <a:hlinkClick r:id="rId6"/>
              </a:rPr>
              <a:t> </a:t>
            </a:r>
            <a:r>
              <a:rPr lang="tr-TR" b="0" i="0" u="sng" dirty="0" err="1">
                <a:solidFill>
                  <a:srgbClr val="005B92"/>
                </a:solidFill>
                <a:effectLst/>
                <a:latin typeface="Noto Sans" panose="020B0502040504020204" pitchFamily="34" charset="0"/>
                <a:hlinkClick r:id="rId6"/>
              </a:rPr>
              <a:t>uterin</a:t>
            </a:r>
            <a:r>
              <a:rPr lang="tr-TR" b="0" i="0" u="sng" dirty="0">
                <a:solidFill>
                  <a:srgbClr val="005B92"/>
                </a:solidFill>
                <a:effectLst/>
                <a:latin typeface="Noto Sans" panose="020B0502040504020204" pitchFamily="34" charset="0"/>
                <a:hlinkClick r:id="rId6"/>
              </a:rPr>
              <a:t> anomaliler: Klinik belirtiler ve tanı"</a:t>
            </a:r>
            <a:r>
              <a:rPr lang="tr-TR" b="0" i="0" dirty="0">
                <a:solidFill>
                  <a:srgbClr val="232323"/>
                </a:solidFill>
                <a:effectLst/>
                <a:latin typeface="Noto Sans" panose="020B0502040504020204" pitchFamily="34" charset="0"/>
              </a:rPr>
              <a:t> ve </a:t>
            </a:r>
            <a:r>
              <a:rPr lang="tr-TR" b="0" i="0" u="sng" dirty="0">
                <a:solidFill>
                  <a:srgbClr val="005B92"/>
                </a:solidFill>
                <a:effectLst/>
                <a:latin typeface="Noto Sans" panose="020B0502040504020204" pitchFamily="34" charset="0"/>
                <a:hlinkClick r:id="rId7"/>
              </a:rPr>
              <a:t>"</a:t>
            </a:r>
            <a:r>
              <a:rPr lang="tr-TR" b="0" i="0" u="sng" dirty="0" err="1">
                <a:solidFill>
                  <a:srgbClr val="005B92"/>
                </a:solidFill>
                <a:effectLst/>
                <a:latin typeface="Noto Sans" panose="020B0502040504020204" pitchFamily="34" charset="0"/>
                <a:hlinkClick r:id="rId7"/>
              </a:rPr>
              <a:t>Endometrial</a:t>
            </a:r>
            <a:r>
              <a:rPr lang="tr-TR" b="0" i="0" u="sng" dirty="0">
                <a:solidFill>
                  <a:srgbClr val="005B92"/>
                </a:solidFill>
                <a:effectLst/>
                <a:latin typeface="Noto Sans" panose="020B0502040504020204" pitchFamily="34" charset="0"/>
                <a:hlinkClick r:id="rId7"/>
              </a:rPr>
              <a:t> polipler"</a:t>
            </a:r>
            <a:r>
              <a:rPr lang="tr-TR" b="0" i="0" dirty="0">
                <a:solidFill>
                  <a:srgbClr val="232323"/>
                </a:solidFill>
                <a:effectLst/>
                <a:latin typeface="Noto Sans" panose="020B0502040504020204" pitchFamily="34" charset="0"/>
              </a:rPr>
              <a:t> ve </a:t>
            </a:r>
            <a:r>
              <a:rPr lang="tr-TR" b="0" i="0" u="sng" dirty="0">
                <a:solidFill>
                  <a:srgbClr val="005B92"/>
                </a:solidFill>
                <a:effectLst/>
                <a:latin typeface="Noto Sans" panose="020B0502040504020204" pitchFamily="34" charset="0"/>
                <a:hlinkClick r:id="rId8"/>
              </a:rPr>
              <a:t>"Rahim içi yapışıklıklar: Klinik belirti ve tanı"</a:t>
            </a:r>
            <a:r>
              <a:rPr lang="tr-TR" b="0" i="0" dirty="0">
                <a:solidFill>
                  <a:srgbClr val="232323"/>
                </a:solidFill>
                <a:effectLst/>
                <a:latin typeface="Noto Sans" panose="020B0502040504020204" pitchFamily="34" charset="0"/>
              </a:rPr>
              <a:t> .)</a:t>
            </a:r>
          </a:p>
          <a:p>
            <a:pPr algn="l"/>
            <a:r>
              <a:rPr lang="tr-TR" b="1" i="0" dirty="0">
                <a:solidFill>
                  <a:srgbClr val="232323"/>
                </a:solidFill>
                <a:effectLst/>
                <a:latin typeface="Noto Sans" panose="020B0502040504020204" pitchFamily="34" charset="0"/>
              </a:rPr>
              <a:t>Rahim içi yapışıklıklar </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İnfertilite</a:t>
            </a:r>
            <a:r>
              <a:rPr lang="tr-TR" b="0" i="0" dirty="0">
                <a:solidFill>
                  <a:srgbClr val="232323"/>
                </a:solidFill>
                <a:effectLst/>
                <a:latin typeface="Noto Sans" panose="020B0502040504020204" pitchFamily="34" charset="0"/>
              </a:rPr>
              <a:t> nedeni olarak rahim içi yapışıklıklar ayrı olarak incelenir. (Bkz. </a:t>
            </a:r>
            <a:r>
              <a:rPr lang="tr-TR" b="0" i="0" u="sng" dirty="0">
                <a:solidFill>
                  <a:srgbClr val="005B92"/>
                </a:solidFill>
                <a:effectLst/>
                <a:latin typeface="Noto Sans" panose="020B0502040504020204" pitchFamily="34" charset="0"/>
                <a:hlinkClick r:id="rId9"/>
              </a:rPr>
              <a:t>"</a:t>
            </a:r>
            <a:r>
              <a:rPr lang="tr-TR" b="0" i="0" u="sng" dirty="0" err="1">
                <a:solidFill>
                  <a:srgbClr val="005B92"/>
                </a:solidFill>
                <a:effectLst/>
                <a:latin typeface="Noto Sans" panose="020B0502040504020204" pitchFamily="34" charset="0"/>
                <a:hlinkClick r:id="rId9"/>
              </a:rPr>
              <a:t>İntrauterin</a:t>
            </a:r>
            <a:r>
              <a:rPr lang="tr-TR" b="0" i="0" u="sng" dirty="0">
                <a:solidFill>
                  <a:srgbClr val="005B92"/>
                </a:solidFill>
                <a:effectLst/>
                <a:latin typeface="Noto Sans" panose="020B0502040504020204" pitchFamily="34" charset="0"/>
                <a:hlinkClick r:id="rId9"/>
              </a:rPr>
              <a:t> yapışıklıklar: Klinik görünüm ve tanı", 'Klinik sunum' bölümü</a:t>
            </a:r>
            <a:r>
              <a:rPr lang="tr-TR" b="0" i="0" dirty="0">
                <a:solidFill>
                  <a:srgbClr val="232323"/>
                </a:solidFill>
                <a:effectLst/>
                <a:latin typeface="Noto Sans" panose="020B0502040504020204" pitchFamily="34" charset="0"/>
              </a:rPr>
              <a:t> .)</a:t>
            </a:r>
          </a:p>
          <a:p>
            <a:pPr algn="l"/>
            <a:endParaRPr lang="tr-TR" b="1" i="0" dirty="0">
              <a:solidFill>
                <a:srgbClr val="232323"/>
              </a:solidFill>
              <a:effectLst/>
              <a:latin typeface="Noto Sans" panose="020B0502040504020204" pitchFamily="34" charset="0"/>
            </a:endParaRPr>
          </a:p>
          <a:p>
            <a:pPr algn="l"/>
            <a:r>
              <a:rPr lang="tr-TR" b="1" i="0" dirty="0" err="1">
                <a:solidFill>
                  <a:srgbClr val="232323"/>
                </a:solidFill>
                <a:effectLst/>
                <a:latin typeface="Noto Sans" panose="020B0502040504020204" pitchFamily="34" charset="0"/>
              </a:rPr>
              <a:t>Luteal</a:t>
            </a:r>
            <a:r>
              <a:rPr lang="tr-TR" b="1" i="0" dirty="0">
                <a:solidFill>
                  <a:srgbClr val="232323"/>
                </a:solidFill>
                <a:effectLst/>
                <a:latin typeface="Noto Sans" panose="020B0502040504020204" pitchFamily="34" charset="0"/>
              </a:rPr>
              <a:t> faz </a:t>
            </a:r>
            <a:r>
              <a:rPr lang="tr-TR" b="1" i="0" dirty="0" err="1">
                <a:solidFill>
                  <a:srgbClr val="232323"/>
                </a:solidFill>
                <a:effectLst/>
                <a:latin typeface="Noto Sans" panose="020B0502040504020204" pitchFamily="34" charset="0"/>
              </a:rPr>
              <a:t>defekti</a:t>
            </a:r>
            <a:r>
              <a:rPr lang="tr-TR" b="1" i="0" dirty="0">
                <a:solidFill>
                  <a:srgbClr val="232323"/>
                </a:solidFill>
                <a:effectLst/>
                <a:latin typeface="Noto Sans" panose="020B0502040504020204" pitchFamily="34" charset="0"/>
              </a:rPr>
              <a:t> </a:t>
            </a:r>
            <a:r>
              <a:rPr lang="tr-TR" b="0" i="0" dirty="0">
                <a:solidFill>
                  <a:srgbClr val="232323"/>
                </a:solidFill>
                <a:effectLst/>
                <a:latin typeface="Noto Sans" panose="020B0502040504020204" pitchFamily="34" charset="0"/>
              </a:rPr>
              <a:t> - </a:t>
            </a:r>
            <a:r>
              <a:rPr lang="tr-TR" b="1" i="0" dirty="0">
                <a:solidFill>
                  <a:srgbClr val="232323"/>
                </a:solidFill>
                <a:effectLst/>
                <a:latin typeface="Noto Sans" panose="020B0502040504020204" pitchFamily="34" charset="0"/>
              </a:rPr>
              <a:t> LUTEAL FAZ DEFEKTİ (LPD), KORPUS LUTEUMUN, ENDOMETRİYUMU İMPLANTASYONA AÇIK HALE GETİRMEK İÇİN GEREKLİ OLAN YETERSİZ PROGESTERON ÜRETİMİ İLE SONUÇLANAN ANORMALLİKLERİNİ İFADE EDER.</a:t>
            </a:r>
            <a:r>
              <a:rPr lang="tr-TR" b="0" i="0" dirty="0">
                <a:solidFill>
                  <a:srgbClr val="232323"/>
                </a:solidFill>
                <a:effectLst/>
                <a:latin typeface="Noto Sans" panose="020B0502040504020204" pitchFamily="34" charset="0"/>
              </a:rPr>
              <a:t> </a:t>
            </a:r>
            <a:r>
              <a:rPr lang="tr-TR" b="1" i="0" dirty="0">
                <a:solidFill>
                  <a:srgbClr val="232323"/>
                </a:solidFill>
                <a:effectLst/>
                <a:latin typeface="Noto Sans" panose="020B0502040504020204" pitchFamily="34" charset="0"/>
              </a:rPr>
              <a:t>AMERİKAN ÜREME TIBBI DERNEĞİ'NİN 2015 TARİHLİ BİR KOMİTE GÖRÜŞÜ, "PROGESTERONUN İMPLANTASYON VE ERKEN EMBRİYONİK GELİŞİM SÜRECİ İÇİN ÖNEMLİ OLMASINA RAĞMEN, LUTEAL FAZ DEFEKTİNİN (LPD) İNFERTİLİTEYE NEDEN OLAN BAĞIMSIZ BİR VARLIK OLDUĞU KANITLANMAMIŞTIR</a:t>
            </a:r>
            <a:r>
              <a:rPr lang="tr-TR" b="0" i="0" dirty="0">
                <a:solidFill>
                  <a:srgbClr val="232323"/>
                </a:solidFill>
                <a:effectLst/>
                <a:latin typeface="Noto Sans" panose="020B0502040504020204" pitchFamily="34" charset="0"/>
              </a:rPr>
              <a:t>" sonucuna varmıştır [ </a:t>
            </a:r>
            <a:r>
              <a:rPr lang="tr-TR" b="0" i="0" u="sng" dirty="0">
                <a:solidFill>
                  <a:srgbClr val="005B92"/>
                </a:solidFill>
                <a:effectLst/>
                <a:latin typeface="Noto Sans" panose="020B0502040504020204" pitchFamily="34" charset="0"/>
                <a:hlinkClick r:id="rId10"/>
              </a:rPr>
              <a:t>15</a:t>
            </a:r>
            <a:r>
              <a:rPr lang="tr-TR" b="0" i="0" dirty="0">
                <a:solidFill>
                  <a:srgbClr val="232323"/>
                </a:solidFill>
                <a:effectLst/>
                <a:latin typeface="Noto Sans" panose="020B0502040504020204" pitchFamily="34" charset="0"/>
              </a:rPr>
              <a:t> ]. LPD için üzerinde anlaşmaya varılmış tanımlar, tanı testleri veya tedaviler yoktur [ </a:t>
            </a:r>
            <a:r>
              <a:rPr lang="tr-TR" b="0" i="0" u="sng" dirty="0">
                <a:solidFill>
                  <a:srgbClr val="005B92"/>
                </a:solidFill>
                <a:effectLst/>
                <a:latin typeface="Noto Sans" panose="020B0502040504020204" pitchFamily="34" charset="0"/>
                <a:hlinkClick r:id="rId10"/>
              </a:rPr>
              <a:t>15</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Endometriyal</a:t>
            </a:r>
            <a:r>
              <a:rPr lang="tr-TR" b="0" i="0" dirty="0">
                <a:solidFill>
                  <a:srgbClr val="232323"/>
                </a:solidFill>
                <a:effectLst/>
                <a:latin typeface="Noto Sans" panose="020B0502040504020204" pitchFamily="34" charset="0"/>
              </a:rPr>
              <a:t> tarihlemenin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kadınların tedavisini değerlendirmek veya yönlendirmek için yararlı olmadığı konusunda hemfikiriz [ </a:t>
            </a:r>
            <a:r>
              <a:rPr lang="tr-TR" b="0" i="0" u="sng" dirty="0">
                <a:solidFill>
                  <a:srgbClr val="005B92"/>
                </a:solidFill>
                <a:effectLst/>
                <a:latin typeface="Noto Sans" panose="020B0502040504020204" pitchFamily="34" charset="0"/>
                <a:hlinkClick r:id="rId11"/>
              </a:rPr>
              <a:t>16,17</a:t>
            </a:r>
            <a:r>
              <a:rPr lang="tr-TR" b="0" i="0" dirty="0">
                <a:solidFill>
                  <a:srgbClr val="232323"/>
                </a:solidFill>
                <a:effectLst/>
                <a:latin typeface="Noto Sans" panose="020B0502040504020204" pitchFamily="34" charset="0"/>
              </a:rPr>
              <a:t> ].</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18</a:t>
            </a:fld>
            <a:endParaRPr lang="tr-TR"/>
          </a:p>
        </p:txBody>
      </p:sp>
    </p:spTree>
    <p:extLst>
      <p:ext uri="{BB962C8B-B14F-4D97-AF65-F5344CB8AC3E}">
        <p14:creationId xmlns:p14="http://schemas.microsoft.com/office/powerpoint/2010/main" val="3719824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i="0" dirty="0">
                <a:solidFill>
                  <a:srgbClr val="232323"/>
                </a:solidFill>
                <a:effectLst/>
                <a:latin typeface="Noto Sans" panose="020B0502040504020204" pitchFamily="34" charset="0"/>
              </a:rPr>
              <a:t>ENDOMETRİOZ</a:t>
            </a:r>
            <a:endParaRPr lang="tr-TR" b="0" i="0" dirty="0">
              <a:solidFill>
                <a:srgbClr val="232323"/>
              </a:solidFill>
              <a:effectLst/>
              <a:latin typeface="Noto Sans" panose="020B0502040504020204" pitchFamily="34" charset="0"/>
            </a:endParaRPr>
          </a:p>
          <a:p>
            <a:r>
              <a:rPr lang="tr-TR" dirty="0" err="1"/>
              <a:t>Endometriozisli</a:t>
            </a:r>
            <a:r>
              <a:rPr lang="tr-TR" dirty="0"/>
              <a:t> kadınlar arasında doğurganlığı azaltan mekanizmalar ;</a:t>
            </a:r>
          </a:p>
          <a:p>
            <a:pPr lvl="1"/>
            <a:r>
              <a:rPr lang="tr-TR" dirty="0" err="1"/>
              <a:t>Pelvik</a:t>
            </a:r>
            <a:r>
              <a:rPr lang="tr-TR" dirty="0"/>
              <a:t> </a:t>
            </a:r>
            <a:r>
              <a:rPr lang="tr-TR" dirty="0" err="1"/>
              <a:t>adeziyonlardan</a:t>
            </a:r>
            <a:r>
              <a:rPr lang="tr-TR" dirty="0"/>
              <a:t> kaynaklanan anatomik bozulma</a:t>
            </a:r>
          </a:p>
          <a:p>
            <a:pPr lvl="1"/>
            <a:r>
              <a:rPr lang="tr-TR" dirty="0" err="1"/>
              <a:t>Endometrioma</a:t>
            </a:r>
            <a:r>
              <a:rPr lang="tr-TR" dirty="0"/>
              <a:t> oluşumu </a:t>
            </a:r>
          </a:p>
          <a:p>
            <a:pPr lvl="1"/>
            <a:r>
              <a:rPr lang="tr-TR" dirty="0"/>
              <a:t>Cerrahi rezeksiyon ile yumurtalık dokusunda hasar</a:t>
            </a:r>
          </a:p>
          <a:p>
            <a:pPr lvl="1"/>
            <a:r>
              <a:rPr lang="tr-TR" dirty="0"/>
              <a:t>Normal </a:t>
            </a:r>
            <a:r>
              <a:rPr lang="tr-TR" dirty="0" err="1"/>
              <a:t>ovulasyon,fertilizasyon</a:t>
            </a:r>
            <a:r>
              <a:rPr lang="tr-TR" dirty="0"/>
              <a:t> ve </a:t>
            </a:r>
            <a:r>
              <a:rPr lang="tr-TR" dirty="0" err="1"/>
              <a:t>implantasyon</a:t>
            </a:r>
            <a:r>
              <a:rPr lang="tr-TR" dirty="0"/>
              <a:t> süreçlerini bozan </a:t>
            </a:r>
            <a:r>
              <a:rPr lang="tr-TR" dirty="0" err="1"/>
              <a:t>sitokinler</a:t>
            </a:r>
            <a:r>
              <a:rPr lang="tr-TR" dirty="0"/>
              <a:t> ve büyüme faktörleri gibi maddelerin üretimi yer alır</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19</a:t>
            </a:fld>
            <a:endParaRPr lang="tr-TR"/>
          </a:p>
        </p:txBody>
      </p:sp>
    </p:spTree>
    <p:extLst>
      <p:ext uri="{BB962C8B-B14F-4D97-AF65-F5344CB8AC3E}">
        <p14:creationId xmlns:p14="http://schemas.microsoft.com/office/powerpoint/2010/main" val="1960137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i="0" dirty="0">
                <a:solidFill>
                  <a:srgbClr val="232323"/>
                </a:solidFill>
                <a:effectLst/>
                <a:latin typeface="Noto Sans" panose="020B0502040504020204" pitchFamily="34" charset="0"/>
              </a:rPr>
              <a:t>SERVİKAL FAKTÖRLER NORMAL DÖNGÜ ORTASI SERVİKAL MUKUS, SPERMİN TAŞINMASINI KOLAYLAŞTIRIR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Konjenital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malformasyonlar</a:t>
            </a:r>
            <a:r>
              <a:rPr lang="tr-TR" b="0" i="0" dirty="0">
                <a:solidFill>
                  <a:srgbClr val="232323"/>
                </a:solidFill>
                <a:effectLst/>
                <a:latin typeface="Noto Sans" panose="020B0502040504020204" pitchFamily="34" charset="0"/>
              </a:rPr>
              <a:t> ve </a:t>
            </a:r>
            <a:r>
              <a:rPr lang="tr-TR" b="0" i="0" dirty="0" err="1">
                <a:solidFill>
                  <a:srgbClr val="232323"/>
                </a:solidFill>
                <a:effectLst/>
                <a:latin typeface="Noto Sans" panose="020B0502040504020204" pitchFamily="34" charset="0"/>
              </a:rPr>
              <a:t>serviks</a:t>
            </a:r>
            <a:r>
              <a:rPr lang="tr-TR" b="0" i="0" dirty="0">
                <a:solidFill>
                  <a:srgbClr val="232323"/>
                </a:solidFill>
                <a:effectLst/>
                <a:latin typeface="Noto Sans" panose="020B0502040504020204" pitchFamily="34" charset="0"/>
              </a:rPr>
              <a:t> travması (ameliyat dahil), </a:t>
            </a:r>
            <a:r>
              <a:rPr lang="tr-TR" b="0" i="0" dirty="0" err="1">
                <a:solidFill>
                  <a:srgbClr val="232323"/>
                </a:solidFill>
                <a:effectLst/>
                <a:latin typeface="Noto Sans" panose="020B0502040504020204" pitchFamily="34" charset="0"/>
              </a:rPr>
              <a:t>serviksin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stenoz</a:t>
            </a:r>
            <a:r>
              <a:rPr lang="tr-TR" b="0" i="0" dirty="0">
                <a:solidFill>
                  <a:srgbClr val="232323"/>
                </a:solidFill>
                <a:effectLst/>
                <a:latin typeface="Noto Sans" panose="020B0502040504020204" pitchFamily="34" charset="0"/>
              </a:rPr>
              <a:t> ve normal mukus üretememesiyle sonuçlanarak doğurganlığı bozabilir. (Bkz. </a:t>
            </a:r>
            <a:r>
              <a:rPr lang="tr-TR" b="0" i="0" u="sng" dirty="0">
                <a:solidFill>
                  <a:srgbClr val="005B92"/>
                </a:solidFill>
                <a:effectLst/>
                <a:latin typeface="Noto Sans" panose="020B0502040504020204" pitchFamily="34" charset="0"/>
                <a:hlinkClick r:id="rId3"/>
              </a:rPr>
              <a:t>"</a:t>
            </a:r>
            <a:r>
              <a:rPr lang="tr-TR" b="0" i="0" u="sng" dirty="0" err="1">
                <a:solidFill>
                  <a:srgbClr val="005B92"/>
                </a:solidFill>
                <a:effectLst/>
                <a:latin typeface="Noto Sans" panose="020B0502040504020204" pitchFamily="34" charset="0"/>
                <a:hlinkClick r:id="rId3"/>
              </a:rPr>
              <a:t>Benign</a:t>
            </a:r>
            <a:r>
              <a:rPr lang="tr-TR" b="0" i="0" u="sng" dirty="0">
                <a:solidFill>
                  <a:srgbClr val="005B92"/>
                </a:solidFill>
                <a:effectLst/>
                <a:latin typeface="Noto Sans" panose="020B0502040504020204" pitchFamily="34" charset="0"/>
                <a:hlinkClick r:id="rId3"/>
              </a:rPr>
              <a:t> </a:t>
            </a:r>
            <a:r>
              <a:rPr lang="tr-TR" b="0" i="0" u="sng" dirty="0" err="1">
                <a:solidFill>
                  <a:srgbClr val="005B92"/>
                </a:solidFill>
                <a:effectLst/>
                <a:latin typeface="Noto Sans" panose="020B0502040504020204" pitchFamily="34" charset="0"/>
                <a:hlinkClick r:id="rId3"/>
              </a:rPr>
              <a:t>servikal</a:t>
            </a:r>
            <a:r>
              <a:rPr lang="tr-TR" b="0" i="0" u="sng" dirty="0">
                <a:solidFill>
                  <a:srgbClr val="005B92"/>
                </a:solidFill>
                <a:effectLst/>
                <a:latin typeface="Noto Sans" panose="020B0502040504020204" pitchFamily="34" charset="0"/>
                <a:hlinkClick r:id="rId3"/>
              </a:rPr>
              <a:t> lezyonlar ve </a:t>
            </a:r>
            <a:r>
              <a:rPr lang="tr-TR" b="0" i="0" u="sng" dirty="0" err="1">
                <a:solidFill>
                  <a:srgbClr val="005B92"/>
                </a:solidFill>
                <a:effectLst/>
                <a:latin typeface="Noto Sans" panose="020B0502040504020204" pitchFamily="34" charset="0"/>
                <a:hlinkClick r:id="rId3"/>
              </a:rPr>
              <a:t>serviksin</a:t>
            </a:r>
            <a:r>
              <a:rPr lang="tr-TR" b="0" i="0" u="sng" dirty="0">
                <a:solidFill>
                  <a:srgbClr val="005B92"/>
                </a:solidFill>
                <a:effectLst/>
                <a:latin typeface="Noto Sans" panose="020B0502040504020204" pitchFamily="34" charset="0"/>
                <a:hlinkClick r:id="rId3"/>
              </a:rPr>
              <a:t> </a:t>
            </a:r>
            <a:r>
              <a:rPr lang="tr-TR" b="0" i="0" u="sng" dirty="0" err="1">
                <a:solidFill>
                  <a:srgbClr val="005B92"/>
                </a:solidFill>
                <a:effectLst/>
                <a:latin typeface="Noto Sans" panose="020B0502040504020204" pitchFamily="34" charset="0"/>
                <a:hlinkClick r:id="rId3"/>
              </a:rPr>
              <a:t>konjenital</a:t>
            </a:r>
            <a:r>
              <a:rPr lang="tr-TR" b="0" i="0" u="sng" dirty="0">
                <a:solidFill>
                  <a:srgbClr val="005B92"/>
                </a:solidFill>
                <a:effectLst/>
                <a:latin typeface="Noto Sans" panose="020B0502040504020204" pitchFamily="34" charset="0"/>
                <a:hlinkClick r:id="rId3"/>
              </a:rPr>
              <a:t> anomalileri"</a:t>
            </a:r>
            <a:r>
              <a:rPr lang="tr-TR" b="0" i="0" dirty="0">
                <a:solidFill>
                  <a:srgbClr val="232323"/>
                </a:solidFill>
                <a:effectLst/>
                <a:latin typeface="Noto Sans" panose="020B0502040504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1" i="0" dirty="0">
                <a:solidFill>
                  <a:srgbClr val="232323"/>
                </a:solidFill>
                <a:effectLst/>
                <a:latin typeface="Noto Sans" panose="020B0502040504020204" pitchFamily="34" charset="0"/>
              </a:rPr>
              <a:t>kalıtsal </a:t>
            </a:r>
            <a:r>
              <a:rPr lang="tr-TR" b="1" i="0" dirty="0" err="1">
                <a:solidFill>
                  <a:srgbClr val="232323"/>
                </a:solidFill>
                <a:effectLst/>
                <a:latin typeface="Noto Sans" panose="020B0502040504020204" pitchFamily="34" charset="0"/>
              </a:rPr>
              <a:t>trombofili</a:t>
            </a:r>
            <a:r>
              <a:rPr lang="tr-TR" b="0" i="0" dirty="0" err="1">
                <a:solidFill>
                  <a:srgbClr val="232323"/>
                </a:solidFill>
                <a:effectLst/>
                <a:latin typeface="Noto Sans" panose="020B0502040504020204" pitchFamily="34" charset="0"/>
              </a:rPr>
              <a:t>Kalıtsal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trombofililerin</a:t>
            </a:r>
            <a:r>
              <a:rPr lang="tr-TR" b="0" i="0" dirty="0">
                <a:solidFill>
                  <a:srgbClr val="232323"/>
                </a:solidFill>
                <a:effectLst/>
                <a:latin typeface="Noto Sans" panose="020B0502040504020204" pitchFamily="34" charset="0"/>
              </a:rPr>
              <a:t> açıklanamayan </a:t>
            </a:r>
            <a:r>
              <a:rPr lang="tr-TR" b="0" i="0" dirty="0" err="1">
                <a:solidFill>
                  <a:srgbClr val="232323"/>
                </a:solidFill>
                <a:effectLst/>
                <a:latin typeface="Noto Sans" panose="020B0502040504020204" pitchFamily="34" charset="0"/>
              </a:rPr>
              <a:t>infertilite</a:t>
            </a:r>
            <a:r>
              <a:rPr lang="tr-TR" b="0" i="0" dirty="0">
                <a:solidFill>
                  <a:srgbClr val="232323"/>
                </a:solidFill>
                <a:effectLst/>
                <a:latin typeface="Noto Sans" panose="020B0502040504020204" pitchFamily="34" charset="0"/>
              </a:rPr>
              <a:t> ile ilişkili olduğu görülmemektedir [ </a:t>
            </a:r>
            <a:r>
              <a:rPr lang="tr-TR" b="0" i="0" u="sng" dirty="0">
                <a:solidFill>
                  <a:srgbClr val="005B92"/>
                </a:solidFill>
                <a:effectLst/>
                <a:latin typeface="Noto Sans" panose="020B0502040504020204" pitchFamily="34" charset="0"/>
                <a:hlinkClick r:id="rId4"/>
              </a:rPr>
              <a:t>18,19</a:t>
            </a:r>
            <a:r>
              <a:rPr lang="tr-TR" b="0" i="0" dirty="0">
                <a:solidFill>
                  <a:srgbClr val="232323"/>
                </a:solidFill>
                <a:effectLst/>
                <a:latin typeface="Noto Sans" panose="020B0502040504020204" pitchFamily="34" charset="0"/>
              </a:rPr>
              <a:t> ]. </a:t>
            </a:r>
            <a:r>
              <a:rPr lang="tr-TR" b="1" i="0" dirty="0" err="1">
                <a:solidFill>
                  <a:srgbClr val="212121"/>
                </a:solidFill>
                <a:effectLst/>
                <a:latin typeface="Merriweather" panose="00000500000000000000" pitchFamily="2" charset="-94"/>
              </a:rPr>
              <a:t>İnfertil</a:t>
            </a:r>
            <a:r>
              <a:rPr lang="tr-TR" b="1" i="0" dirty="0">
                <a:solidFill>
                  <a:srgbClr val="212121"/>
                </a:solidFill>
                <a:effectLst/>
                <a:latin typeface="Merriweather" panose="00000500000000000000" pitchFamily="2" charset="-94"/>
              </a:rPr>
              <a:t> kadınlarda kalıtsal </a:t>
            </a:r>
            <a:r>
              <a:rPr lang="tr-TR" b="1" i="0" dirty="0" err="1">
                <a:solidFill>
                  <a:srgbClr val="212121"/>
                </a:solidFill>
                <a:effectLst/>
                <a:latin typeface="Merriweather" panose="00000500000000000000" pitchFamily="2" charset="-94"/>
              </a:rPr>
              <a:t>trombofili</a:t>
            </a:r>
            <a:r>
              <a:rPr lang="tr-TR" b="1" i="0" dirty="0">
                <a:solidFill>
                  <a:srgbClr val="212121"/>
                </a:solidFill>
                <a:effectLst/>
                <a:latin typeface="Merriweather" panose="00000500000000000000" pitchFamily="2" charset="-94"/>
              </a:rPr>
              <a:t>: açıklanamayan </a:t>
            </a:r>
            <a:r>
              <a:rPr lang="tr-TR" b="1" i="0" dirty="0" err="1">
                <a:solidFill>
                  <a:srgbClr val="212121"/>
                </a:solidFill>
                <a:effectLst/>
                <a:latin typeface="Merriweather" panose="00000500000000000000" pitchFamily="2" charset="-94"/>
              </a:rPr>
              <a:t>infertiliteye</a:t>
            </a:r>
            <a:r>
              <a:rPr lang="tr-TR" b="1" i="0" dirty="0">
                <a:solidFill>
                  <a:srgbClr val="212121"/>
                </a:solidFill>
                <a:effectLst/>
                <a:latin typeface="Merriweather" panose="00000500000000000000" pitchFamily="2" charset="-94"/>
              </a:rPr>
              <a:t> etkisi</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212121"/>
                </a:solidFill>
                <a:effectLst/>
                <a:latin typeface="BlinkMacSystemFont"/>
              </a:rPr>
              <a:t>DOI: </a:t>
            </a:r>
            <a:r>
              <a:rPr lang="tr-TR" b="0" i="0" u="none" strike="noStrike" dirty="0">
                <a:solidFill>
                  <a:srgbClr val="0071BC"/>
                </a:solidFill>
                <a:effectLst/>
                <a:latin typeface="BlinkMacSystemFont"/>
                <a:hlinkClick r:id="rId5"/>
              </a:rPr>
              <a:t>10.1016/j.fertnstert.2009.0.014</a:t>
            </a:r>
            <a:endParaRPr lang="tr-TR" b="0" i="0" dirty="0">
              <a:solidFill>
                <a:srgbClr val="212121"/>
              </a:solidFill>
              <a:effectLst/>
              <a:latin typeface="BlinkMacSystemFont"/>
            </a:endParaRPr>
          </a:p>
          <a:p>
            <a:pPr algn="l"/>
            <a:r>
              <a:rPr lang="tr-TR" b="1" i="0" u="none" dirty="0">
                <a:solidFill>
                  <a:srgbClr val="232323"/>
                </a:solidFill>
                <a:effectLst/>
                <a:latin typeface="Noto Sans" panose="020B0502040504020204" pitchFamily="34" charset="0"/>
              </a:rPr>
              <a:t>GENİŞ BİR RETROSPEKTİF ÇALIŞMA, FAKTÖR V LEİDEN VE LUPUS ANTİKOAGÜLANI DAHİL YAYGIN TROMBOFİLİLERLE ANLAMLI BİR İLİŞKİ OLMADIĞINI VE İN VİTRO FERTİLİZASYON BAŞARISININ AZALDIĞINI BİLDİRDİ </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6"/>
              </a:rPr>
              <a:t>20</a:t>
            </a:r>
            <a:r>
              <a:rPr lang="tr-TR" b="0" i="0" dirty="0">
                <a:solidFill>
                  <a:srgbClr val="232323"/>
                </a:solidFill>
                <a:effectLst/>
                <a:latin typeface="Noto Sans" panose="020B0502040504020204" pitchFamily="34" charset="0"/>
              </a:rPr>
              <a:t> ]. Bu nedenle, tekrarlayan </a:t>
            </a:r>
            <a:r>
              <a:rPr lang="tr-TR" b="0" i="0" dirty="0" err="1">
                <a:solidFill>
                  <a:srgbClr val="232323"/>
                </a:solidFill>
                <a:effectLst/>
                <a:latin typeface="Noto Sans" panose="020B0502040504020204" pitchFamily="34" charset="0"/>
              </a:rPr>
              <a:t>infertilite</a:t>
            </a:r>
            <a:r>
              <a:rPr lang="tr-TR" b="0" i="0" dirty="0">
                <a:solidFill>
                  <a:srgbClr val="232323"/>
                </a:solidFill>
                <a:effectLst/>
                <a:latin typeface="Noto Sans" panose="020B0502040504020204" pitchFamily="34" charset="0"/>
              </a:rPr>
              <a:t> tedavisinin başarısız olduğu durumlarda ne </a:t>
            </a:r>
            <a:r>
              <a:rPr lang="tr-TR" b="0" i="0" dirty="0" err="1">
                <a:solidFill>
                  <a:srgbClr val="232323"/>
                </a:solidFill>
                <a:effectLst/>
                <a:latin typeface="Noto Sans" panose="020B0502040504020204" pitchFamily="34" charset="0"/>
              </a:rPr>
              <a:t>trombofili</a:t>
            </a:r>
            <a:r>
              <a:rPr lang="tr-TR" b="0" i="0" dirty="0">
                <a:solidFill>
                  <a:srgbClr val="232323"/>
                </a:solidFill>
                <a:effectLst/>
                <a:latin typeface="Noto Sans" panose="020B0502040504020204" pitchFamily="34" charset="0"/>
              </a:rPr>
              <a:t> taraması yapılması ne de tedavi edilmesi tavsiye edilir.</a:t>
            </a:r>
          </a:p>
          <a:p>
            <a:pPr algn="l"/>
            <a:endParaRPr lang="tr-TR" b="0" i="0" dirty="0">
              <a:solidFill>
                <a:srgbClr val="232323"/>
              </a:solidFill>
              <a:effectLst/>
              <a:latin typeface="Noto Sans" panose="020B0502040504020204" pitchFamily="34" charset="0"/>
            </a:endParaRPr>
          </a:p>
          <a:p>
            <a:pPr algn="l"/>
            <a:r>
              <a:rPr lang="tr-TR" b="1" i="0" dirty="0">
                <a:solidFill>
                  <a:srgbClr val="232323"/>
                </a:solidFill>
                <a:effectLst/>
                <a:latin typeface="Noto Sans" panose="020B0502040504020204" pitchFamily="34" charset="0"/>
              </a:rPr>
              <a:t>BAĞIŞIKLIK FAKTÖRLERİ</a:t>
            </a:r>
            <a:endParaRPr lang="tr-TR" b="0" i="0" dirty="0">
              <a:solidFill>
                <a:srgbClr val="232323"/>
              </a:solidFill>
              <a:effectLst/>
              <a:latin typeface="Noto Sans" panose="020B0502040504020204" pitchFamily="34" charset="0"/>
            </a:endParaRPr>
          </a:p>
          <a:p>
            <a:pPr algn="l"/>
            <a:r>
              <a:rPr lang="tr-TR" b="1" i="0" dirty="0" err="1">
                <a:solidFill>
                  <a:srgbClr val="232323"/>
                </a:solidFill>
                <a:effectLst/>
                <a:latin typeface="Noto Sans" panose="020B0502040504020204" pitchFamily="34" charset="0"/>
              </a:rPr>
              <a:t>Otoantikorlar</a:t>
            </a:r>
            <a:r>
              <a:rPr lang="tr-TR" b="1" i="0" dirty="0">
                <a:solidFill>
                  <a:srgbClr val="232323"/>
                </a:solidFill>
                <a:effectLst/>
                <a:latin typeface="Noto Sans" panose="020B0502040504020204" pitchFamily="34" charset="0"/>
              </a:rPr>
              <a:t> </a:t>
            </a:r>
            <a:r>
              <a:rPr lang="tr-TR" b="0" i="0" dirty="0">
                <a:solidFill>
                  <a:srgbClr val="232323"/>
                </a:solidFill>
                <a:effectLst/>
                <a:latin typeface="Noto Sans" panose="020B0502040504020204" pitchFamily="34" charset="0"/>
              </a:rPr>
              <a:t> —  Erken üreme yetmezliği olan kadınlarda anormal bağışıklık testi sonuçlarının sıklığı art arda bildirilmiştir; bununla birlikte, en titiz çalışmalar bu fenomenler arasında bir neden ve sonuç ilişkisini kanıtlamamıştır [ </a:t>
            </a:r>
            <a:r>
              <a:rPr lang="tr-TR" b="0" i="0" u="sng" dirty="0">
                <a:solidFill>
                  <a:srgbClr val="005B92"/>
                </a:solidFill>
                <a:effectLst/>
                <a:latin typeface="Noto Sans" panose="020B0502040504020204" pitchFamily="34" charset="0"/>
                <a:hlinkClick r:id="rId7"/>
              </a:rPr>
              <a:t>21</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çiftlerin klinik pratikte bağışıklık testi mevcut verilerle desteklenmemektedir ve yalnızca doğurganlığı iyileştirmek amacıyla immünolojik testlerde anormal sonuçlara yönelik uygulanan tedavilerin yararlı olduğu kanıtlanmamıştır ve zarar verebilir.</a:t>
            </a:r>
          </a:p>
          <a:p>
            <a:pPr algn="l"/>
            <a:r>
              <a:rPr lang="tr-TR" b="1" i="0" dirty="0">
                <a:solidFill>
                  <a:srgbClr val="232323"/>
                </a:solidFill>
                <a:effectLst/>
                <a:latin typeface="Noto Sans" panose="020B0502040504020204" pitchFamily="34" charset="0"/>
              </a:rPr>
              <a:t>BAZI OTOİMMÜN HASTALIKLARI OLAN KADINLAR, BU ANTİKORLARIN DÖLLENME VE İMPLANTASYON ÜZERİNDEKİ DOĞRUDAN ETKİLERİNDEN BAĞIMSIZ OLARAK ARTAN KISIRLIK RİSKİ ALTINDADIR</a:t>
            </a:r>
            <a:r>
              <a:rPr lang="tr-TR" b="0" i="0" dirty="0">
                <a:solidFill>
                  <a:srgbClr val="232323"/>
                </a:solidFill>
                <a:effectLst/>
                <a:latin typeface="Noto Sans" panose="020B0502040504020204" pitchFamily="34" charset="0"/>
              </a:rPr>
              <a:t>. Örneğin, </a:t>
            </a:r>
            <a:r>
              <a:rPr lang="tr-TR" b="1" i="0" dirty="0">
                <a:solidFill>
                  <a:srgbClr val="232323"/>
                </a:solidFill>
                <a:effectLst/>
                <a:latin typeface="Noto Sans" panose="020B0502040504020204" pitchFamily="34" charset="0"/>
              </a:rPr>
              <a:t>SİSTEMİK LUPUS ERİTEMATOZUS VE MİYASTENİA GRAVİSLİ KADINLARDA ERKEN YUMURTALIK YETMEZLİĞİ DE </a:t>
            </a:r>
            <a:r>
              <a:rPr lang="tr-TR" b="0" i="0" dirty="0">
                <a:solidFill>
                  <a:srgbClr val="232323"/>
                </a:solidFill>
                <a:effectLst/>
                <a:latin typeface="Noto Sans" panose="020B0502040504020204" pitchFamily="34" charset="0"/>
              </a:rPr>
              <a:t>tanımlanmıştır. </a:t>
            </a:r>
            <a:r>
              <a:rPr lang="tr-TR" b="0" i="0" dirty="0" err="1">
                <a:solidFill>
                  <a:srgbClr val="232323"/>
                </a:solidFill>
                <a:effectLst/>
                <a:latin typeface="Noto Sans" panose="020B0502040504020204" pitchFamily="34" charset="0"/>
              </a:rPr>
              <a:t>Otoimmün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ooforit</a:t>
            </a:r>
            <a:r>
              <a:rPr lang="tr-TR" b="0" i="0" dirty="0">
                <a:solidFill>
                  <a:srgbClr val="232323"/>
                </a:solidFill>
                <a:effectLst/>
                <a:latin typeface="Noto Sans" panose="020B0502040504020204" pitchFamily="34" charset="0"/>
              </a:rPr>
              <a:t>, çoklu endokrin ve diğer organlara karşı </a:t>
            </a:r>
            <a:r>
              <a:rPr lang="tr-TR" b="0" i="0" dirty="0" err="1">
                <a:solidFill>
                  <a:srgbClr val="232323"/>
                </a:solidFill>
                <a:effectLst/>
                <a:latin typeface="Noto Sans" panose="020B0502040504020204" pitchFamily="34" charset="0"/>
              </a:rPr>
              <a:t>otoantikorlarla</a:t>
            </a:r>
            <a:r>
              <a:rPr lang="tr-TR" b="0" i="0" dirty="0">
                <a:solidFill>
                  <a:srgbClr val="232323"/>
                </a:solidFill>
                <a:effectLst/>
                <a:latin typeface="Noto Sans" panose="020B0502040504020204" pitchFamily="34" charset="0"/>
              </a:rPr>
              <a:t> ilişkili </a:t>
            </a:r>
            <a:r>
              <a:rPr lang="tr-TR" b="0" i="0" dirty="0" err="1">
                <a:solidFill>
                  <a:srgbClr val="232323"/>
                </a:solidFill>
                <a:effectLst/>
                <a:latin typeface="Noto Sans" panose="020B0502040504020204" pitchFamily="34" charset="0"/>
              </a:rPr>
              <a:t>poliglandüler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otoimmün</a:t>
            </a:r>
            <a:r>
              <a:rPr lang="tr-TR" b="0" i="0" dirty="0">
                <a:solidFill>
                  <a:srgbClr val="232323"/>
                </a:solidFill>
                <a:effectLst/>
                <a:latin typeface="Noto Sans" panose="020B0502040504020204" pitchFamily="34" charset="0"/>
              </a:rPr>
              <a:t> yetmezliğinin tip I ve tip II sendromlarının bir parçası olarak ortaya çıkabilir.</a:t>
            </a:r>
          </a:p>
          <a:p>
            <a:pPr algn="l"/>
            <a:r>
              <a:rPr lang="tr-TR" b="1" i="0" dirty="0">
                <a:solidFill>
                  <a:srgbClr val="232323"/>
                </a:solidFill>
                <a:effectLst/>
                <a:latin typeface="Noto Sans" panose="020B0502040504020204" pitchFamily="34" charset="0"/>
              </a:rPr>
              <a:t>ÇÖLYAK HASTALIĞI  —  TEDAVİ EDİLMEMİŞ ÇÖLYAK HASTALIĞI OLAN KADINLARDA KISIRLIK, DÜŞÜK VE İNTRAUTERİN BÜYÜME KISITLAMASI DAHİL OLMAK ÜZERE ÜREME ANORMALLİKLERİNİN SIKLIĞINDA ARTIŞ OLABİLİR</a:t>
            </a:r>
          </a:p>
          <a:p>
            <a:pPr algn="l"/>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20</a:t>
            </a:fld>
            <a:endParaRPr lang="tr-TR"/>
          </a:p>
        </p:txBody>
      </p:sp>
    </p:spTree>
    <p:extLst>
      <p:ext uri="{BB962C8B-B14F-4D97-AF65-F5344CB8AC3E}">
        <p14:creationId xmlns:p14="http://schemas.microsoft.com/office/powerpoint/2010/main" val="3096607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i="0" dirty="0">
                <a:solidFill>
                  <a:srgbClr val="232323"/>
                </a:solidFill>
                <a:effectLst/>
                <a:latin typeface="Noto Sans" panose="020B0502040504020204" pitchFamily="34" charset="0"/>
              </a:rPr>
              <a:t>GENETİK NEDENLER     İNFERTİL ÇİFTLERİN GENEL POPÜLASYONA GÖRE DAHA YÜKSEK KARYOTİP ANORMALLİKLERİ </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trizomiler</a:t>
            </a:r>
            <a:r>
              <a:rPr lang="tr-TR" b="0" i="0" dirty="0">
                <a:solidFill>
                  <a:srgbClr val="232323"/>
                </a:solidFill>
                <a:effectLst/>
                <a:latin typeface="Noto Sans" panose="020B0502040504020204" pitchFamily="34" charset="0"/>
              </a:rPr>
              <a:t>, mozaikler, </a:t>
            </a:r>
            <a:r>
              <a:rPr lang="tr-TR" b="0" i="0" dirty="0" err="1">
                <a:solidFill>
                  <a:srgbClr val="232323"/>
                </a:solidFill>
                <a:effectLst/>
                <a:latin typeface="Noto Sans" panose="020B0502040504020204" pitchFamily="34" charset="0"/>
              </a:rPr>
              <a:t>translokasyonlar</a:t>
            </a:r>
            <a:r>
              <a:rPr lang="tr-TR" b="0" i="0" dirty="0">
                <a:solidFill>
                  <a:srgbClr val="232323"/>
                </a:solidFill>
                <a:effectLst/>
                <a:latin typeface="Noto Sans" panose="020B0502040504020204" pitchFamily="34" charset="0"/>
              </a:rPr>
              <a:t>, vb.) </a:t>
            </a:r>
            <a:r>
              <a:rPr lang="tr-TR" b="0" i="0" dirty="0" err="1">
                <a:solidFill>
                  <a:srgbClr val="232323"/>
                </a:solidFill>
                <a:effectLst/>
                <a:latin typeface="Noto Sans" panose="020B0502040504020204" pitchFamily="34" charset="0"/>
              </a:rPr>
              <a:t>prevalansına</a:t>
            </a:r>
            <a:r>
              <a:rPr lang="tr-TR" b="0" i="0" dirty="0">
                <a:solidFill>
                  <a:srgbClr val="232323"/>
                </a:solidFill>
                <a:effectLst/>
                <a:latin typeface="Noto Sans" panose="020B0502040504020204" pitchFamily="34" charset="0"/>
              </a:rPr>
              <a:t> sahip oldukları gösterilmiştir [ </a:t>
            </a:r>
            <a:r>
              <a:rPr lang="tr-TR" b="0" i="0" u="sng" dirty="0">
                <a:solidFill>
                  <a:srgbClr val="005B92"/>
                </a:solidFill>
                <a:effectLst/>
                <a:latin typeface="Noto Sans" panose="020B0502040504020204" pitchFamily="34" charset="0"/>
                <a:hlinkClick r:id="rId3"/>
              </a:rPr>
              <a:t>23</a:t>
            </a:r>
            <a:r>
              <a:rPr lang="tr-TR" b="0" i="0" dirty="0">
                <a:solidFill>
                  <a:srgbClr val="232323"/>
                </a:solidFill>
                <a:effectLst/>
                <a:latin typeface="Noto Sans" panose="020B0502040504020204" pitchFamily="34" charset="0"/>
              </a:rPr>
              <a:t> ]. </a:t>
            </a:r>
          </a:p>
          <a:p>
            <a:pPr algn="l"/>
            <a:r>
              <a:rPr lang="tr-TR" b="0" i="1" dirty="0">
                <a:solidFill>
                  <a:srgbClr val="232323"/>
                </a:solidFill>
                <a:effectLst/>
                <a:latin typeface="Noto Sans" panose="020B0502040504020204" pitchFamily="34" charset="0"/>
              </a:rPr>
              <a:t>KAL1</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Kallmann</a:t>
            </a:r>
            <a:r>
              <a:rPr lang="tr-TR" b="0" i="0" dirty="0">
                <a:solidFill>
                  <a:srgbClr val="232323"/>
                </a:solidFill>
                <a:effectLst/>
                <a:latin typeface="Noto Sans" panose="020B0502040504020204" pitchFamily="34" charset="0"/>
              </a:rPr>
              <a:t> sendromu) [ </a:t>
            </a:r>
            <a:r>
              <a:rPr lang="tr-TR" b="0" i="0" u="sng" dirty="0">
                <a:solidFill>
                  <a:srgbClr val="005B92"/>
                </a:solidFill>
                <a:effectLst/>
                <a:latin typeface="Noto Sans" panose="020B0502040504020204" pitchFamily="34" charset="0"/>
                <a:hlinkClick r:id="rId4"/>
              </a:rPr>
              <a:t>24</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GnRH</a:t>
            </a:r>
            <a:r>
              <a:rPr lang="tr-TR" b="0" i="0" dirty="0">
                <a:solidFill>
                  <a:srgbClr val="232323"/>
                </a:solidFill>
                <a:effectLst/>
                <a:latin typeface="Noto Sans" panose="020B0502040504020204" pitchFamily="34" charset="0"/>
              </a:rPr>
              <a:t> reseptörü [ </a:t>
            </a:r>
            <a:r>
              <a:rPr lang="tr-TR" b="0" i="0" u="sng" dirty="0">
                <a:solidFill>
                  <a:srgbClr val="005B92"/>
                </a:solidFill>
                <a:effectLst/>
                <a:latin typeface="Noto Sans" panose="020B0502040504020204" pitchFamily="34" charset="0"/>
                <a:hlinkClick r:id="rId5"/>
              </a:rPr>
              <a:t>25,26</a:t>
            </a:r>
            <a:r>
              <a:rPr lang="tr-TR" b="0" i="0" dirty="0">
                <a:solidFill>
                  <a:srgbClr val="232323"/>
                </a:solidFill>
                <a:effectLst/>
                <a:latin typeface="Noto Sans" panose="020B0502040504020204" pitchFamily="34" charset="0"/>
              </a:rPr>
              <a:t> ], FSH reseptörü [ </a:t>
            </a:r>
            <a:r>
              <a:rPr lang="tr-TR" b="0" i="0" u="sng" dirty="0">
                <a:solidFill>
                  <a:srgbClr val="005B92"/>
                </a:solidFill>
                <a:effectLst/>
                <a:latin typeface="Noto Sans" panose="020B0502040504020204" pitchFamily="34" charset="0"/>
                <a:hlinkClick r:id="rId6"/>
              </a:rPr>
              <a:t>27</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FSH'nin</a:t>
            </a:r>
            <a:r>
              <a:rPr lang="tr-TR" b="0" i="0" dirty="0">
                <a:solidFill>
                  <a:srgbClr val="232323"/>
                </a:solidFill>
                <a:effectLst/>
                <a:latin typeface="Noto Sans" panose="020B0502040504020204" pitchFamily="34" charset="0"/>
              </a:rPr>
              <a:t> beta alt birimi [ </a:t>
            </a:r>
            <a:r>
              <a:rPr lang="tr-TR" b="0" i="0" u="sng" dirty="0">
                <a:solidFill>
                  <a:srgbClr val="005B92"/>
                </a:solidFill>
                <a:effectLst/>
                <a:latin typeface="Noto Sans" panose="020B0502040504020204" pitchFamily="34" charset="0"/>
                <a:hlinkClick r:id="rId7"/>
              </a:rPr>
              <a:t>28</a:t>
            </a:r>
            <a:r>
              <a:rPr lang="tr-TR" b="0" i="0" dirty="0">
                <a:solidFill>
                  <a:srgbClr val="232323"/>
                </a:solidFill>
                <a:effectLst/>
                <a:latin typeface="Noto Sans" panose="020B0502040504020204" pitchFamily="34" charset="0"/>
              </a:rPr>
              <a:t> ], LH reseptörü [ </a:t>
            </a:r>
            <a:r>
              <a:rPr lang="tr-TR" b="0" i="0" u="sng" dirty="0">
                <a:solidFill>
                  <a:srgbClr val="005B92"/>
                </a:solidFill>
                <a:effectLst/>
                <a:latin typeface="Noto Sans" panose="020B0502040504020204" pitchFamily="34" charset="0"/>
                <a:hlinkClick r:id="rId8"/>
              </a:rPr>
              <a:t>29</a:t>
            </a:r>
            <a:r>
              <a:rPr lang="tr-TR" b="0" i="0" dirty="0">
                <a:solidFill>
                  <a:srgbClr val="232323"/>
                </a:solidFill>
                <a:effectLst/>
                <a:latin typeface="Noto Sans" panose="020B0502040504020204" pitchFamily="34" charset="0"/>
              </a:rPr>
              <a:t> ], </a:t>
            </a:r>
            <a:r>
              <a:rPr lang="tr-TR" b="0" i="1" dirty="0">
                <a:solidFill>
                  <a:srgbClr val="232323"/>
                </a:solidFill>
                <a:effectLst/>
                <a:latin typeface="Noto Sans" panose="020B0502040504020204" pitchFamily="34" charset="0"/>
              </a:rPr>
              <a:t>FMR1</a:t>
            </a:r>
            <a:r>
              <a:rPr lang="tr-TR" b="0" i="0" dirty="0">
                <a:solidFill>
                  <a:srgbClr val="232323"/>
                </a:solidFill>
                <a:effectLst/>
                <a:latin typeface="Noto Sans" panose="020B0502040504020204" pitchFamily="34" charset="0"/>
              </a:rPr>
              <a:t> (kırılgan ) dahil olmak üzere doğurganlığı etkileyen bireysel genler tanımlanmıştır . X sendromu) [ </a:t>
            </a:r>
            <a:r>
              <a:rPr lang="tr-TR" b="0" i="0" u="sng" dirty="0">
                <a:solidFill>
                  <a:srgbClr val="005B92"/>
                </a:solidFill>
                <a:effectLst/>
                <a:latin typeface="Noto Sans" panose="020B0502040504020204" pitchFamily="34" charset="0"/>
                <a:hlinkClick r:id="rId9"/>
              </a:rPr>
              <a:t>30</a:t>
            </a:r>
            <a:r>
              <a:rPr lang="tr-TR" b="0" i="0" dirty="0">
                <a:solidFill>
                  <a:srgbClr val="232323"/>
                </a:solidFill>
                <a:effectLst/>
                <a:latin typeface="Noto Sans" panose="020B0502040504020204" pitchFamily="34" charset="0"/>
              </a:rPr>
              <a:t> ], </a:t>
            </a:r>
            <a:r>
              <a:rPr lang="tr-TR" b="0" i="1" dirty="0">
                <a:solidFill>
                  <a:srgbClr val="232323"/>
                </a:solidFill>
                <a:effectLst/>
                <a:latin typeface="Noto Sans" panose="020B0502040504020204" pitchFamily="34" charset="0"/>
              </a:rPr>
              <a:t>SF1</a:t>
            </a:r>
            <a:r>
              <a:rPr lang="tr-TR" b="0" i="0" dirty="0">
                <a:solidFill>
                  <a:srgbClr val="232323"/>
                </a:solidFill>
                <a:effectLst/>
                <a:latin typeface="Noto Sans" panose="020B0502040504020204" pitchFamily="34" charset="0"/>
              </a:rPr>
              <a:t> , </a:t>
            </a:r>
            <a:r>
              <a:rPr lang="tr-TR" b="0" i="1" dirty="0">
                <a:solidFill>
                  <a:srgbClr val="232323"/>
                </a:solidFill>
                <a:effectLst/>
                <a:latin typeface="Noto Sans" panose="020B0502040504020204" pitchFamily="34" charset="0"/>
              </a:rPr>
              <a:t>DAX1</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10"/>
              </a:rPr>
              <a:t>31</a:t>
            </a:r>
            <a:r>
              <a:rPr lang="tr-TR" b="0" i="0" dirty="0">
                <a:solidFill>
                  <a:srgbClr val="232323"/>
                </a:solidFill>
                <a:effectLst/>
                <a:latin typeface="Noto Sans" panose="020B0502040504020204" pitchFamily="34" charset="0"/>
              </a:rPr>
              <a:t> ], </a:t>
            </a:r>
            <a:r>
              <a:rPr lang="tr-TR" b="0" i="1" dirty="0">
                <a:solidFill>
                  <a:srgbClr val="232323"/>
                </a:solidFill>
                <a:effectLst/>
                <a:latin typeface="Noto Sans" panose="020B0502040504020204" pitchFamily="34" charset="0"/>
              </a:rPr>
              <a:t>LEP</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leptin</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11"/>
              </a:rPr>
              <a:t>32</a:t>
            </a:r>
            <a:r>
              <a:rPr lang="tr-TR" b="0" i="0" dirty="0">
                <a:solidFill>
                  <a:srgbClr val="232323"/>
                </a:solidFill>
                <a:effectLst/>
                <a:latin typeface="Noto Sans" panose="020B0502040504020204" pitchFamily="34" charset="0"/>
              </a:rPr>
              <a:t> ], </a:t>
            </a:r>
            <a:r>
              <a:rPr lang="tr-TR" b="0" i="1" dirty="0">
                <a:solidFill>
                  <a:srgbClr val="232323"/>
                </a:solidFill>
                <a:effectLst/>
                <a:latin typeface="Noto Sans" panose="020B0502040504020204" pitchFamily="34" charset="0"/>
              </a:rPr>
              <a:t>LEP</a:t>
            </a:r>
            <a:r>
              <a:rPr lang="tr-TR" b="0" i="0" dirty="0">
                <a:solidFill>
                  <a:srgbClr val="232323"/>
                </a:solidFill>
                <a:effectLst/>
                <a:latin typeface="Noto Sans" panose="020B0502040504020204" pitchFamily="34" charset="0"/>
              </a:rPr>
              <a:t> reseptörü [ </a:t>
            </a:r>
            <a:r>
              <a:rPr lang="tr-TR" b="0" i="0" u="sng" dirty="0">
                <a:solidFill>
                  <a:srgbClr val="005B92"/>
                </a:solidFill>
                <a:effectLst/>
                <a:latin typeface="Noto Sans" panose="020B0502040504020204" pitchFamily="34" charset="0"/>
                <a:hlinkClick r:id="rId12"/>
              </a:rPr>
              <a:t>33</a:t>
            </a:r>
            <a:r>
              <a:rPr lang="tr-TR" b="0" i="0" dirty="0">
                <a:solidFill>
                  <a:srgbClr val="232323"/>
                </a:solidFill>
                <a:effectLst/>
                <a:latin typeface="Noto Sans" panose="020B0502040504020204" pitchFamily="34" charset="0"/>
              </a:rPr>
              <a:t> ], </a:t>
            </a:r>
            <a:r>
              <a:rPr lang="tr-TR" b="0" i="1" dirty="0">
                <a:solidFill>
                  <a:srgbClr val="232323"/>
                </a:solidFill>
                <a:effectLst/>
                <a:latin typeface="Noto Sans" panose="020B0502040504020204" pitchFamily="34" charset="0"/>
              </a:rPr>
              <a:t>GPR54</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13"/>
              </a:rPr>
              <a:t>34,35</a:t>
            </a:r>
            <a:r>
              <a:rPr lang="tr-TR" b="0" i="0" dirty="0">
                <a:solidFill>
                  <a:srgbClr val="232323"/>
                </a:solidFill>
                <a:effectLst/>
                <a:latin typeface="Noto Sans" panose="020B0502040504020204" pitchFamily="34" charset="0"/>
              </a:rPr>
              <a:t> ], </a:t>
            </a:r>
            <a:r>
              <a:rPr lang="tr-TR" b="0" i="1" dirty="0">
                <a:solidFill>
                  <a:srgbClr val="232323"/>
                </a:solidFill>
                <a:effectLst/>
                <a:latin typeface="Noto Sans" panose="020B0502040504020204" pitchFamily="34" charset="0"/>
              </a:rPr>
              <a:t>FGFR1</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14"/>
              </a:rPr>
              <a:t>36</a:t>
            </a:r>
            <a:r>
              <a:rPr lang="tr-TR" b="0" i="0" dirty="0">
                <a:solidFill>
                  <a:srgbClr val="232323"/>
                </a:solidFill>
                <a:effectLst/>
                <a:latin typeface="Noto Sans" panose="020B0502040504020204" pitchFamily="34" charset="0"/>
              </a:rPr>
              <a:t> ] ve </a:t>
            </a:r>
            <a:r>
              <a:rPr lang="tr-TR" b="0" i="1" dirty="0">
                <a:solidFill>
                  <a:srgbClr val="232323"/>
                </a:solidFill>
                <a:effectLst/>
                <a:latin typeface="Noto Sans" panose="020B0502040504020204" pitchFamily="34" charset="0"/>
              </a:rPr>
              <a:t>TUBB8</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15"/>
              </a:rPr>
              <a:t>37</a:t>
            </a:r>
            <a:r>
              <a:rPr lang="tr-TR" b="0" i="0" dirty="0">
                <a:solidFill>
                  <a:srgbClr val="232323"/>
                </a:solidFill>
                <a:effectLst/>
                <a:latin typeface="Noto Sans" panose="020B0502040504020204" pitchFamily="34" charset="0"/>
              </a:rPr>
              <a:t> ]. </a:t>
            </a:r>
            <a:r>
              <a:rPr lang="tr-TR" b="0" i="1" dirty="0">
                <a:solidFill>
                  <a:srgbClr val="232323"/>
                </a:solidFill>
                <a:effectLst/>
                <a:latin typeface="Noto Sans" panose="020B0502040504020204" pitchFamily="34" charset="0"/>
              </a:rPr>
              <a:t>TUBB8</a:t>
            </a:r>
            <a:r>
              <a:rPr lang="tr-TR" b="0" i="0" dirty="0">
                <a:solidFill>
                  <a:srgbClr val="232323"/>
                </a:solidFill>
                <a:effectLst/>
                <a:latin typeface="Noto Sans" panose="020B0502040504020204" pitchFamily="34" charset="0"/>
              </a:rPr>
              <a:t> mutasyonları, yalnızca oositleri etkilemeleri bakımından benzersizdir. </a:t>
            </a:r>
            <a:r>
              <a:rPr lang="tr-TR" b="0" i="1" dirty="0">
                <a:solidFill>
                  <a:srgbClr val="232323"/>
                </a:solidFill>
                <a:effectLst/>
                <a:latin typeface="Noto Sans" panose="020B0502040504020204" pitchFamily="34" charset="0"/>
              </a:rPr>
              <a:t>TUBB8</a:t>
            </a:r>
            <a:r>
              <a:rPr lang="tr-TR" b="0" i="0" dirty="0">
                <a:solidFill>
                  <a:srgbClr val="232323"/>
                </a:solidFill>
                <a:effectLst/>
                <a:latin typeface="Noto Sans" panose="020B0502040504020204" pitchFamily="34" charset="0"/>
              </a:rPr>
              <a:t> mutasyonları, oosit bölünmesi sırasında </a:t>
            </a:r>
            <a:r>
              <a:rPr lang="tr-TR" b="0" i="0" dirty="0" err="1">
                <a:solidFill>
                  <a:srgbClr val="232323"/>
                </a:solidFill>
                <a:effectLst/>
                <a:latin typeface="Noto Sans" panose="020B0502040504020204" pitchFamily="34" charset="0"/>
              </a:rPr>
              <a:t>mikrotübül</a:t>
            </a:r>
            <a:r>
              <a:rPr lang="tr-TR" b="0" i="0" dirty="0">
                <a:solidFill>
                  <a:srgbClr val="232323"/>
                </a:solidFill>
                <a:effectLst/>
                <a:latin typeface="Noto Sans" panose="020B0502040504020204" pitchFamily="34" charset="0"/>
              </a:rPr>
              <a:t> fonksiyonunu bozar ve böylece insan oosit olgunlaşmasını durdurur ve döllenmeyi önler [ </a:t>
            </a:r>
            <a:r>
              <a:rPr lang="tr-TR" b="0" i="0" u="sng" dirty="0">
                <a:solidFill>
                  <a:srgbClr val="005B92"/>
                </a:solidFill>
                <a:effectLst/>
                <a:latin typeface="Noto Sans" panose="020B0502040504020204" pitchFamily="34" charset="0"/>
                <a:hlinkClick r:id="rId15"/>
              </a:rPr>
              <a:t>37</a:t>
            </a:r>
            <a:r>
              <a:rPr lang="tr-TR" b="0" i="0" dirty="0">
                <a:solidFill>
                  <a:srgbClr val="232323"/>
                </a:solidFill>
                <a:effectLst/>
                <a:latin typeface="Noto Sans" panose="020B0502040504020204" pitchFamily="34" charset="0"/>
              </a:rPr>
              <a:t> ]. Bu genlerden, </a:t>
            </a:r>
            <a:r>
              <a:rPr lang="tr-TR" b="0" i="0" dirty="0" err="1">
                <a:solidFill>
                  <a:srgbClr val="232323"/>
                </a:solidFill>
                <a:effectLst/>
                <a:latin typeface="Noto Sans" panose="020B0502040504020204" pitchFamily="34" charset="0"/>
              </a:rPr>
              <a:t>frajil</a:t>
            </a:r>
            <a:r>
              <a:rPr lang="tr-TR" b="0" i="0" dirty="0">
                <a:solidFill>
                  <a:srgbClr val="232323"/>
                </a:solidFill>
                <a:effectLst/>
                <a:latin typeface="Noto Sans" panose="020B0502040504020204" pitchFamily="34" charset="0"/>
              </a:rPr>
              <a:t> X sendromuna neden olan </a:t>
            </a:r>
            <a:r>
              <a:rPr lang="tr-TR" b="0" i="1" dirty="0">
                <a:solidFill>
                  <a:srgbClr val="232323"/>
                </a:solidFill>
                <a:effectLst/>
                <a:latin typeface="Noto Sans" panose="020B0502040504020204" pitchFamily="34" charset="0"/>
              </a:rPr>
              <a:t>FMR1</a:t>
            </a:r>
            <a:r>
              <a:rPr lang="tr-TR" b="0" i="0" dirty="0">
                <a:solidFill>
                  <a:srgbClr val="232323"/>
                </a:solidFill>
                <a:effectLst/>
                <a:latin typeface="Noto Sans" panose="020B0502040504020204" pitchFamily="34" charset="0"/>
              </a:rPr>
              <a:t> anormallikleri için klinik testler mevcuttur . </a:t>
            </a:r>
          </a:p>
          <a:p>
            <a:pPr algn="l"/>
            <a:r>
              <a:rPr lang="tr-TR" b="1" i="0" dirty="0">
                <a:solidFill>
                  <a:srgbClr val="232323"/>
                </a:solidFill>
                <a:effectLst/>
                <a:latin typeface="Noto Sans" panose="020B0502040504020204" pitchFamily="34" charset="0"/>
              </a:rPr>
              <a:t>YAŞAM </a:t>
            </a:r>
            <a:r>
              <a:rPr lang="tr-TR" b="1" i="0" dirty="0" err="1">
                <a:solidFill>
                  <a:srgbClr val="232323"/>
                </a:solidFill>
                <a:effectLst/>
                <a:latin typeface="Noto Sans" panose="020B0502040504020204" pitchFamily="34" charset="0"/>
              </a:rPr>
              <a:t>FAKTÖRLERİ</a:t>
            </a:r>
            <a:r>
              <a:rPr lang="tr-TR" b="0" i="0" dirty="0" err="1">
                <a:solidFill>
                  <a:srgbClr val="232323"/>
                </a:solidFill>
                <a:effectLst/>
                <a:latin typeface="Noto Sans" panose="020B0502040504020204" pitchFamily="34" charset="0"/>
              </a:rPr>
              <a:t>Subfertiliteye</a:t>
            </a:r>
            <a:r>
              <a:rPr lang="tr-TR" b="0" i="0" dirty="0">
                <a:solidFill>
                  <a:srgbClr val="232323"/>
                </a:solidFill>
                <a:effectLst/>
                <a:latin typeface="Noto Sans" panose="020B0502040504020204" pitchFamily="34" charset="0"/>
              </a:rPr>
              <a:t> katkıda bulunabilecek yaşam tarzı faktörleri ayrı ayrı incelenir.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16"/>
              </a:rPr>
              <a:t>"Hamilelik planlayan çiftlerde doğal doğurganlığı optimize etme"</a:t>
            </a:r>
            <a:r>
              <a:rPr lang="tr-TR" b="0" i="0" dirty="0">
                <a:solidFill>
                  <a:srgbClr val="232323"/>
                </a:solidFill>
                <a:effectLst/>
                <a:latin typeface="Noto Sans" panose="020B0502040504020204" pitchFamily="34" charset="0"/>
              </a:rPr>
              <a:t> .)</a:t>
            </a:r>
          </a:p>
          <a:p>
            <a:pPr algn="l"/>
            <a:r>
              <a:rPr lang="tr-TR" b="1" i="0" dirty="0" err="1">
                <a:solidFill>
                  <a:srgbClr val="232323"/>
                </a:solidFill>
                <a:effectLst/>
                <a:latin typeface="Noto Sans" panose="020B0502040504020204" pitchFamily="34" charset="0"/>
              </a:rPr>
              <a:t>AÇIKLANMAMIŞ</a:t>
            </a:r>
            <a:r>
              <a:rPr lang="tr-TR" b="0" i="0" dirty="0" err="1">
                <a:solidFill>
                  <a:srgbClr val="232323"/>
                </a:solidFill>
                <a:effectLst/>
                <a:latin typeface="Noto Sans" panose="020B0502040504020204" pitchFamily="34" charset="0"/>
              </a:rPr>
              <a:t>Açıklanamayan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infertilite</a:t>
            </a:r>
            <a:r>
              <a:rPr lang="tr-TR" b="0" i="0" dirty="0">
                <a:solidFill>
                  <a:srgbClr val="232323"/>
                </a:solidFill>
                <a:effectLst/>
                <a:latin typeface="Noto Sans" panose="020B0502040504020204" pitchFamily="34" charset="0"/>
              </a:rPr>
              <a:t>, çiftlere kapsamlı bir değerlendirme yapıldıktan sonra herhangi bir neden saptanamayan tanıdır. Açıklanamayan </a:t>
            </a:r>
            <a:r>
              <a:rPr lang="tr-TR" b="0" i="0" dirty="0" err="1">
                <a:solidFill>
                  <a:srgbClr val="232323"/>
                </a:solidFill>
                <a:effectLst/>
                <a:latin typeface="Noto Sans" panose="020B0502040504020204" pitchFamily="34" charset="0"/>
              </a:rPr>
              <a:t>infertilite</a:t>
            </a:r>
            <a:r>
              <a:rPr lang="tr-TR" b="0" i="0" dirty="0">
                <a:solidFill>
                  <a:srgbClr val="232323"/>
                </a:solidFill>
                <a:effectLst/>
                <a:latin typeface="Noto Sans" panose="020B0502040504020204" pitchFamily="34" charset="0"/>
              </a:rPr>
              <a:t> vakalarının çoğu, birden fazla faktörün küçük katkılarından kaynaklanabilir.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17"/>
              </a:rPr>
              <a:t>"Açıklanamayan kısırlık"</a:t>
            </a:r>
            <a:r>
              <a:rPr lang="tr-TR" b="0" i="0" dirty="0">
                <a:solidFill>
                  <a:srgbClr val="232323"/>
                </a:solidFill>
                <a:effectLst/>
                <a:latin typeface="Noto Sans" panose="020B0502040504020204" pitchFamily="34" charset="0"/>
              </a:rPr>
              <a:t> .)</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21</a:t>
            </a:fld>
            <a:endParaRPr lang="tr-TR"/>
          </a:p>
        </p:txBody>
      </p:sp>
    </p:spTree>
    <p:extLst>
      <p:ext uri="{BB962C8B-B14F-4D97-AF65-F5344CB8AC3E}">
        <p14:creationId xmlns:p14="http://schemas.microsoft.com/office/powerpoint/2010/main" val="1395507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panose="020B0502040504020204" pitchFamily="34" charset="0"/>
              </a:rPr>
              <a:t>Sigara içimi, vücut kitle indeksi (BMI), stres veya alkol ve kafein tüketimi gibi yaşam tarzı sorunlarının doğurganlık üzerindeki etkisini inceleyen büyük ölçekli, </a:t>
            </a:r>
            <a:r>
              <a:rPr lang="tr-TR" b="0" i="0" dirty="0" err="1">
                <a:solidFill>
                  <a:srgbClr val="232323"/>
                </a:solidFill>
                <a:effectLst/>
                <a:latin typeface="Noto Sans" panose="020B0502040504020204" pitchFamily="34" charset="0"/>
              </a:rPr>
              <a:t>randomize</a:t>
            </a:r>
            <a:r>
              <a:rPr lang="tr-TR" b="0" i="0" dirty="0">
                <a:solidFill>
                  <a:srgbClr val="232323"/>
                </a:solidFill>
                <a:effectLst/>
                <a:latin typeface="Noto Sans" panose="020B0502040504020204" pitchFamily="34" charset="0"/>
              </a:rPr>
              <a:t>, klinik çalışma yoktur. Çoğu çalışma gözlemseldir ve birçok potansiyel önyargıya tabidir. Örnek olarak, çok sayıda araştırmacı, birçok cinsel partner öyküsü, daha erken bir cinsel ilişki yaşı ve sigara içtiğini bildiren kadınlarda </a:t>
            </a:r>
            <a:r>
              <a:rPr lang="tr-TR" b="0" i="0" dirty="0" err="1">
                <a:solidFill>
                  <a:srgbClr val="232323"/>
                </a:solidFill>
                <a:effectLst/>
                <a:latin typeface="Noto Sans" panose="020B0502040504020204" pitchFamily="34" charset="0"/>
              </a:rPr>
              <a:t>primer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tubal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infertilitenin</a:t>
            </a:r>
            <a:r>
              <a:rPr lang="tr-TR" b="0" i="0" dirty="0">
                <a:solidFill>
                  <a:srgbClr val="232323"/>
                </a:solidFill>
                <a:effectLst/>
                <a:latin typeface="Noto Sans" panose="020B0502040504020204" pitchFamily="34" charset="0"/>
              </a:rPr>
              <a:t> arttığını bildirmiştir. Bununla birlikte, cinsel partneri daha fazla olan ve ilk cinsel ilişki yaşı daha erken olan kadınların da sigara içme olasılığı daha yüksek olabilir; bu nedenle, sigara içmenin </a:t>
            </a:r>
            <a:r>
              <a:rPr lang="tr-TR" b="0" i="0" dirty="0" err="1">
                <a:solidFill>
                  <a:srgbClr val="232323"/>
                </a:solidFill>
                <a:effectLst/>
                <a:latin typeface="Noto Sans" panose="020B0502040504020204" pitchFamily="34" charset="0"/>
              </a:rPr>
              <a:t>infertiliteye</a:t>
            </a:r>
            <a:r>
              <a:rPr lang="tr-TR" b="0" i="0" dirty="0">
                <a:solidFill>
                  <a:srgbClr val="232323"/>
                </a:solidFill>
                <a:effectLst/>
                <a:latin typeface="Noto Sans" panose="020B0502040504020204" pitchFamily="34" charset="0"/>
              </a:rPr>
              <a:t> bağımsız bir katkısı olup olmadığını veya sigara içmenin diğer </a:t>
            </a:r>
            <a:r>
              <a:rPr lang="tr-TR" b="0" i="0" dirty="0" err="1">
                <a:solidFill>
                  <a:srgbClr val="232323"/>
                </a:solidFill>
                <a:effectLst/>
                <a:latin typeface="Noto Sans" panose="020B0502040504020204" pitchFamily="34" charset="0"/>
              </a:rPr>
              <a:t>maruziyetler</a:t>
            </a:r>
            <a:r>
              <a:rPr lang="tr-TR" b="0" i="0" dirty="0">
                <a:solidFill>
                  <a:srgbClr val="232323"/>
                </a:solidFill>
                <a:effectLst/>
                <a:latin typeface="Noto Sans" panose="020B0502040504020204" pitchFamily="34" charset="0"/>
              </a:rPr>
              <a:t> yoluyla </a:t>
            </a:r>
            <a:r>
              <a:rPr lang="tr-TR" b="0" i="0" dirty="0" err="1">
                <a:solidFill>
                  <a:srgbClr val="232323"/>
                </a:solidFill>
                <a:effectLst/>
                <a:latin typeface="Noto Sans" panose="020B0502040504020204" pitchFamily="34" charset="0"/>
              </a:rPr>
              <a:t>infertilite</a:t>
            </a:r>
            <a:r>
              <a:rPr lang="tr-TR" b="0" i="0" dirty="0">
                <a:solidFill>
                  <a:srgbClr val="232323"/>
                </a:solidFill>
                <a:effectLst/>
                <a:latin typeface="Noto Sans" panose="020B0502040504020204" pitchFamily="34" charset="0"/>
              </a:rPr>
              <a:t> ile büyük ölçüde ilişkili olup olmadığını kesin olarak belirlemek genellikle zordur,</a:t>
            </a:r>
            <a:r>
              <a:rPr lang="tr-TR" b="0" i="0" u="sng" dirty="0">
                <a:solidFill>
                  <a:srgbClr val="005B92"/>
                </a:solidFill>
                <a:effectLst/>
                <a:latin typeface="Noto Sans" panose="020B0502040504020204" pitchFamily="34" charset="0"/>
                <a:hlinkClick r:id="rId3"/>
              </a:rPr>
              <a:t>36,37</a:t>
            </a:r>
            <a:r>
              <a:rPr lang="tr-TR" b="0" i="0" dirty="0">
                <a:solidFill>
                  <a:srgbClr val="232323"/>
                </a:solidFill>
                <a:effectLst/>
                <a:latin typeface="Noto Sans" panose="020B0502040504020204" pitchFamily="34" charset="0"/>
              </a:rPr>
              <a:t> ]. AYRICA </a:t>
            </a:r>
            <a:r>
              <a:rPr lang="tr-TR" b="1" i="0" dirty="0">
                <a:solidFill>
                  <a:srgbClr val="232323"/>
                </a:solidFill>
                <a:effectLst/>
                <a:latin typeface="Noto Sans" panose="020B0502040504020204" pitchFamily="34" charset="0"/>
              </a:rPr>
              <a:t>SİGARA İÇEN KADINLAR, SİGARA İÇMEYEN KADINLARA GÖRE DAHA FAZLA ALKOL VE KAFEİN TÜKETME EĞİLİMİNDEDİR.</a:t>
            </a:r>
            <a:r>
              <a:rPr lang="tr-TR" b="0" i="0" dirty="0">
                <a:solidFill>
                  <a:srgbClr val="232323"/>
                </a:solidFill>
                <a:effectLst/>
                <a:latin typeface="Noto Sans" panose="020B0502040504020204" pitchFamily="34" charset="0"/>
              </a:rPr>
              <a:t> Bu, sigara içimi ile doğurganlığın azalması arasındaki ilişkinin, alkol ve kafein tüketimi ile doğurganlığın azalması arasındaki bir ilişkinin gözlemlerini etkileyebileceği olasılığını artırmaktadır.</a:t>
            </a:r>
          </a:p>
          <a:p>
            <a:endParaRPr lang="tr-TR" b="0" i="0" dirty="0">
              <a:solidFill>
                <a:srgbClr val="232323"/>
              </a:solidFill>
              <a:effectLst/>
              <a:latin typeface="Noto Sans" panose="020B0502040504020204" pitchFamily="34" charset="0"/>
            </a:endParaRPr>
          </a:p>
          <a:p>
            <a:r>
              <a:rPr lang="tr-TR" b="0" i="0" dirty="0">
                <a:solidFill>
                  <a:srgbClr val="232323"/>
                </a:solidFill>
                <a:effectLst/>
                <a:latin typeface="Noto Sans" panose="020B0502040504020204" pitchFamily="34" charset="0"/>
              </a:rPr>
              <a:t>Aşağıda tartışılan çalışmaların birçoğunda, lojistik regresyon ve çok değişkenli analizler kullanılarak bazı olası kafa karıştırıcı etkileşimlerin kontrol edilmesi için girişimlerde bulunulmuştur. Bununla birlikte, </a:t>
            </a:r>
            <a:r>
              <a:rPr lang="tr-TR" b="0" i="0" dirty="0" err="1">
                <a:solidFill>
                  <a:srgbClr val="232323"/>
                </a:solidFill>
                <a:effectLst/>
                <a:latin typeface="Noto Sans" panose="020B0502040504020204" pitchFamily="34" charset="0"/>
              </a:rPr>
              <a:t>randomize</a:t>
            </a:r>
            <a:r>
              <a:rPr lang="tr-TR" b="0" i="0" dirty="0">
                <a:solidFill>
                  <a:srgbClr val="232323"/>
                </a:solidFill>
                <a:effectLst/>
                <a:latin typeface="Noto Sans" panose="020B0502040504020204" pitchFamily="34" charset="0"/>
              </a:rPr>
              <a:t> çalışmalardan elde edilen verilerin olmaması, bu alandaki kanıtların önemli bir zayıflığıdır. Ek bir sınırlama, insan gebe kalma potansiyelini belirtmek için ölçülebilecek bir </a:t>
            </a:r>
            <a:r>
              <a:rPr lang="tr-TR" b="0" i="0" dirty="0" err="1">
                <a:solidFill>
                  <a:srgbClr val="232323"/>
                </a:solidFill>
                <a:effectLst/>
                <a:latin typeface="Noto Sans" panose="020B0502040504020204" pitchFamily="34" charset="0"/>
              </a:rPr>
              <a:t>biyobelirteç</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olmamasıd</a:t>
            </a:r>
            <a:endParaRPr lang="tr-TR" b="0" i="0" dirty="0">
              <a:solidFill>
                <a:srgbClr val="232323"/>
              </a:solidFill>
              <a:effectLst/>
              <a:latin typeface="Noto Sans" panose="020B0502040504020204" pitchFamily="34" charset="0"/>
            </a:endParaRPr>
          </a:p>
          <a:p>
            <a:endParaRPr lang="tr-TR" b="0" i="0" dirty="0">
              <a:solidFill>
                <a:srgbClr val="232323"/>
              </a:solidFill>
              <a:effectLst/>
              <a:latin typeface="Noto Sans" panose="020B0502040504020204" pitchFamily="34" charset="0"/>
            </a:endParaRPr>
          </a:p>
          <a:p>
            <a:r>
              <a:rPr lang="tr-TR" b="1" i="0" dirty="0">
                <a:solidFill>
                  <a:srgbClr val="232323"/>
                </a:solidFill>
                <a:effectLst/>
                <a:latin typeface="Noto Sans" panose="020B0502040504020204" pitchFamily="34" charset="0"/>
              </a:rPr>
              <a:t>Tütün kullanımı </a:t>
            </a:r>
            <a:r>
              <a:rPr lang="tr-TR" b="0" i="0" dirty="0">
                <a:solidFill>
                  <a:srgbClr val="232323"/>
                </a:solidFill>
                <a:effectLst/>
                <a:latin typeface="Noto Sans" panose="020B0502040504020204" pitchFamily="34" charset="0"/>
              </a:rPr>
              <a:t> —  Kadın partner ve muhtemelen erkek partner tarafından tütün kullanımı, kısırlık ile ilişkilendirilmiştir ve vakaların </a:t>
            </a:r>
            <a:r>
              <a:rPr lang="tr-TR" b="1" i="0" dirty="0">
                <a:solidFill>
                  <a:srgbClr val="232323"/>
                </a:solidFill>
                <a:effectLst/>
                <a:latin typeface="Noto Sans" panose="020B0502040504020204" pitchFamily="34" charset="0"/>
              </a:rPr>
              <a:t>yüzde 13'üne kadar </a:t>
            </a:r>
            <a:r>
              <a:rPr lang="tr-TR" b="0" i="0" dirty="0">
                <a:solidFill>
                  <a:srgbClr val="232323"/>
                </a:solidFill>
                <a:effectLst/>
                <a:latin typeface="Noto Sans" panose="020B0502040504020204" pitchFamily="34" charset="0"/>
              </a:rPr>
              <a:t>sorumlu olabilir [ </a:t>
            </a:r>
            <a:r>
              <a:rPr lang="tr-TR" b="0" i="0" u="sng" dirty="0">
                <a:solidFill>
                  <a:srgbClr val="005B92"/>
                </a:solidFill>
                <a:effectLst/>
                <a:latin typeface="Noto Sans" panose="020B0502040504020204" pitchFamily="34" charset="0"/>
                <a:hlinkClick r:id="rId4"/>
              </a:rPr>
              <a:t>39</a:t>
            </a:r>
            <a:r>
              <a:rPr lang="tr-TR" b="0" i="0" dirty="0">
                <a:solidFill>
                  <a:srgbClr val="232323"/>
                </a:solidFill>
                <a:effectLst/>
                <a:latin typeface="Noto Sans" panose="020B0502040504020204" pitchFamily="34" charset="0"/>
              </a:rPr>
              <a:t> ]. Gözlemsel çalışmalar, sigara içmeyle ilişkili kısırlığın çoğunun, bıraktıktan sonraki bir yıl içinde tersine çevrilebileceğini düşündürmektedir </a:t>
            </a:r>
          </a:p>
          <a:p>
            <a:endParaRPr lang="tr-TR" b="0" i="0" dirty="0">
              <a:solidFill>
                <a:srgbClr val="232323"/>
              </a:solidFill>
              <a:effectLst/>
              <a:latin typeface="Noto Sans" panose="020B0502040504020204" pitchFamily="34" charset="0"/>
            </a:endParaRPr>
          </a:p>
          <a:p>
            <a:pPr algn="l"/>
            <a:r>
              <a:rPr lang="tr-TR" b="1" i="0" dirty="0">
                <a:solidFill>
                  <a:srgbClr val="232323"/>
                </a:solidFill>
                <a:effectLst/>
                <a:latin typeface="Noto Sans" panose="020B0502040504020204" pitchFamily="34" charset="0"/>
              </a:rPr>
              <a:t>Fazla kilolu ve </a:t>
            </a:r>
            <a:r>
              <a:rPr lang="tr-TR" b="1" i="0" dirty="0" err="1">
                <a:solidFill>
                  <a:srgbClr val="232323"/>
                </a:solidFill>
                <a:effectLst/>
                <a:latin typeface="Noto Sans" panose="020B0502040504020204" pitchFamily="34" charset="0"/>
              </a:rPr>
              <a:t>obezite</a:t>
            </a:r>
            <a:r>
              <a:rPr lang="tr-TR" b="1" i="0" dirty="0">
                <a:solidFill>
                  <a:srgbClr val="232323"/>
                </a:solidFill>
                <a:effectLst/>
                <a:latin typeface="Noto Sans" panose="020B0502040504020204" pitchFamily="34" charset="0"/>
              </a:rPr>
              <a:t> </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Obez</a:t>
            </a:r>
            <a:r>
              <a:rPr lang="tr-TR" b="0" i="0" dirty="0">
                <a:solidFill>
                  <a:srgbClr val="232323"/>
                </a:solidFill>
                <a:effectLst/>
                <a:latin typeface="Noto Sans" panose="020B0502040504020204" pitchFamily="34" charset="0"/>
              </a:rPr>
              <a:t> ve düşük kilolu kadınlar, sağlık üzerindeki diğer olumsuz etkilerin yanı sıra kısırlık riski altındadır. Fazla kilolu ve </a:t>
            </a:r>
            <a:r>
              <a:rPr lang="tr-TR" b="0" i="0" dirty="0" err="1">
                <a:solidFill>
                  <a:srgbClr val="232323"/>
                </a:solidFill>
                <a:effectLst/>
                <a:latin typeface="Noto Sans" panose="020B0502040504020204" pitchFamily="34" charset="0"/>
              </a:rPr>
              <a:t>obez</a:t>
            </a:r>
            <a:r>
              <a:rPr lang="tr-TR" b="0" i="0" dirty="0">
                <a:solidFill>
                  <a:srgbClr val="232323"/>
                </a:solidFill>
                <a:effectLst/>
                <a:latin typeface="Noto Sans" panose="020B0502040504020204" pitchFamily="34" charset="0"/>
              </a:rPr>
              <a:t> annelerin çocukları, </a:t>
            </a:r>
            <a:r>
              <a:rPr lang="tr-TR" b="0" i="0" dirty="0" err="1">
                <a:solidFill>
                  <a:srgbClr val="232323"/>
                </a:solidFill>
                <a:effectLst/>
                <a:latin typeface="Noto Sans" panose="020B0502040504020204" pitchFamily="34" charset="0"/>
              </a:rPr>
              <a:t>konjenital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malformasyonlar</a:t>
            </a:r>
            <a:r>
              <a:rPr lang="tr-TR" b="0" i="0" dirty="0">
                <a:solidFill>
                  <a:srgbClr val="232323"/>
                </a:solidFill>
                <a:effectLst/>
                <a:latin typeface="Noto Sans" panose="020B0502040504020204" pitchFamily="34" charset="0"/>
              </a:rPr>
              <a:t> açısından yüksek risk altındadır [ </a:t>
            </a:r>
            <a:r>
              <a:rPr lang="tr-TR" b="0" i="0" u="sng" dirty="0">
                <a:solidFill>
                  <a:srgbClr val="005B92"/>
                </a:solidFill>
                <a:effectLst/>
                <a:latin typeface="Noto Sans" panose="020B0502040504020204" pitchFamily="34" charset="0"/>
                <a:hlinkClick r:id="rId5"/>
              </a:rPr>
              <a:t>57</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BMI'nin</a:t>
            </a:r>
            <a:r>
              <a:rPr lang="tr-TR" b="0" i="0" dirty="0">
                <a:solidFill>
                  <a:srgbClr val="232323"/>
                </a:solidFill>
                <a:effectLst/>
                <a:latin typeface="Noto Sans" panose="020B0502040504020204" pitchFamily="34" charset="0"/>
              </a:rPr>
              <a:t> erkek doğurganlığı üzerindeki etkisi belirsizdir.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6"/>
              </a:rPr>
              <a:t>"Yetişkinlerde aşırı kilo ve </a:t>
            </a:r>
            <a:r>
              <a:rPr lang="tr-TR" b="0" i="0" u="sng" dirty="0" err="1">
                <a:solidFill>
                  <a:srgbClr val="005B92"/>
                </a:solidFill>
                <a:effectLst/>
                <a:latin typeface="Noto Sans" panose="020B0502040504020204" pitchFamily="34" charset="0"/>
                <a:hlinkClick r:id="rId6"/>
              </a:rPr>
              <a:t>obezite</a:t>
            </a:r>
            <a:r>
              <a:rPr lang="tr-TR" b="0" i="0" u="sng" dirty="0">
                <a:solidFill>
                  <a:srgbClr val="005B92"/>
                </a:solidFill>
                <a:effectLst/>
                <a:latin typeface="Noto Sans" panose="020B0502040504020204" pitchFamily="34" charset="0"/>
                <a:hlinkClick r:id="rId6"/>
              </a:rPr>
              <a:t>: Sağlık sonuçları"</a:t>
            </a:r>
            <a:r>
              <a:rPr lang="tr-TR" b="0" i="0" dirty="0">
                <a:solidFill>
                  <a:srgbClr val="232323"/>
                </a:solidFill>
                <a:effectLst/>
                <a:latin typeface="Noto Sans" panose="020B0502040504020204" pitchFamily="34" charset="0"/>
              </a:rPr>
              <a:t> .)</a:t>
            </a:r>
          </a:p>
          <a:p>
            <a:pPr algn="l"/>
            <a:r>
              <a:rPr lang="tr-TR" b="0" i="0" baseline="30000" dirty="0">
                <a:solidFill>
                  <a:srgbClr val="232323"/>
                </a:solidFill>
                <a:effectLst/>
                <a:latin typeface="Noto Sans" panose="020B0502040504020204" pitchFamily="34" charset="0"/>
              </a:rPr>
              <a:t>18,5 ila 25</a:t>
            </a:r>
            <a:r>
              <a:rPr lang="tr-TR" b="0" i="0" dirty="0">
                <a:solidFill>
                  <a:srgbClr val="232323"/>
                </a:solidFill>
                <a:effectLst/>
                <a:latin typeface="Noto Sans" panose="020B0502040504020204" pitchFamily="34" charset="0"/>
              </a:rPr>
              <a:t> kg/m2'lik bir BMI, sağlık risklerinde çok az artış ile ilişkilidir veya hiç yoktur ve bu nedenle doğurganlık sorunlarından bağımsız olarak hem kadınlar hem de erkekler için arzu edilir.</a:t>
            </a:r>
          </a:p>
          <a:p>
            <a:pPr algn="l"/>
            <a:endParaRPr lang="tr-TR" b="0" i="0" dirty="0">
              <a:solidFill>
                <a:srgbClr val="232323"/>
              </a:solidFill>
              <a:effectLst/>
              <a:latin typeface="Noto Sans" panose="020B0502040504020204" pitchFamily="34" charset="0"/>
            </a:endParaRPr>
          </a:p>
          <a:p>
            <a:pPr algn="l"/>
            <a:r>
              <a:rPr lang="tr-TR" b="1" i="0" dirty="0">
                <a:solidFill>
                  <a:srgbClr val="232323"/>
                </a:solidFill>
                <a:effectLst/>
                <a:latin typeface="Noto Sans" panose="020B0502040504020204" pitchFamily="34" charset="0"/>
              </a:rPr>
              <a:t>Egzersiz </a:t>
            </a:r>
            <a:r>
              <a:rPr lang="tr-TR" b="0" i="0" dirty="0">
                <a:solidFill>
                  <a:srgbClr val="232323"/>
                </a:solidFill>
                <a:effectLst/>
                <a:latin typeface="Noto Sans" panose="020B0502040504020204" pitchFamily="34" charset="0"/>
              </a:rPr>
              <a:t> —  Kadınların doğurganlığı, artan egzersiz yoğunluğu ve süresinden olumsuz etkilenebilir. </a:t>
            </a:r>
            <a:r>
              <a:rPr lang="tr-TR" b="1" i="0" baseline="30000" dirty="0">
                <a:solidFill>
                  <a:srgbClr val="232323"/>
                </a:solidFill>
                <a:effectLst/>
                <a:latin typeface="Noto Sans" panose="020B0502040504020204" pitchFamily="34" charset="0"/>
              </a:rPr>
              <a:t>BU NEDENLE, BMI &lt;25 KG/M 2</a:t>
            </a:r>
            <a:r>
              <a:rPr lang="tr-TR" b="1" i="0" dirty="0">
                <a:solidFill>
                  <a:srgbClr val="232323"/>
                </a:solidFill>
                <a:effectLst/>
                <a:latin typeface="Noto Sans" panose="020B0502040504020204" pitchFamily="34" charset="0"/>
              </a:rPr>
              <a:t> OLAN VE GEBE KALMAYA ÇALIŞAN KADINLARA ŞİDDETLİ EGZERSİZİ HAFTADA BEŞ SAATTEN DAHA AZ BİR SÜRE İLE SINIRLAMASINI ÖNERİYORUZ </a:t>
            </a:r>
            <a:r>
              <a:rPr lang="tr-TR" b="0" i="0" dirty="0">
                <a:solidFill>
                  <a:srgbClr val="232323"/>
                </a:solidFill>
                <a:effectLst/>
                <a:latin typeface="Noto Sans" panose="020B0502040504020204" pitchFamily="34" charset="0"/>
              </a:rPr>
              <a:t>. Erkek doğurganlığı egzersizden etkilenmiş gibi görünmemektedir</a:t>
            </a:r>
          </a:p>
          <a:p>
            <a:endParaRPr lang="tr-TR" b="0" i="0" dirty="0">
              <a:solidFill>
                <a:srgbClr val="232323"/>
              </a:solidFill>
              <a:effectLst/>
              <a:latin typeface="Noto Sans" panose="020B0502040504020204" pitchFamily="34" charset="0"/>
            </a:endParaRPr>
          </a:p>
          <a:p>
            <a:r>
              <a:rPr lang="tr-TR" b="1" i="0" dirty="0">
                <a:solidFill>
                  <a:srgbClr val="232323"/>
                </a:solidFill>
                <a:effectLst/>
                <a:latin typeface="Noto Sans" panose="020B0502040504020204" pitchFamily="34" charset="0"/>
              </a:rPr>
              <a:t>Alkol alımı </a:t>
            </a:r>
            <a:r>
              <a:rPr lang="tr-TR" b="0" i="0" dirty="0">
                <a:solidFill>
                  <a:srgbClr val="232323"/>
                </a:solidFill>
                <a:effectLst/>
                <a:latin typeface="Noto Sans" panose="020B0502040504020204" pitchFamily="34" charset="0"/>
              </a:rPr>
              <a:t> —  Günde 2 kadehten az alkol tüketimi (1 içecek = 10 g etanol) muhtemelen doğurganlık üzerinde hiç olumsuz etkiye sahip değildir veya minimal düzeydedir, ancak hamileliğe teşebbüs ederken muhtemelen daha yüksek düzeyde alkol tüketiminden kaçınılmalıdır [ </a:t>
            </a:r>
            <a:r>
              <a:rPr lang="tr-TR" b="0" i="0" u="sng" dirty="0">
                <a:solidFill>
                  <a:srgbClr val="005B92"/>
                </a:solidFill>
                <a:effectLst/>
                <a:latin typeface="Noto Sans" panose="020B0502040504020204" pitchFamily="34" charset="0"/>
                <a:hlinkClick r:id="rId7"/>
              </a:rPr>
              <a:t>1,20,133-135</a:t>
            </a:r>
            <a:r>
              <a:rPr lang="tr-TR" b="0" i="0" dirty="0">
                <a:solidFill>
                  <a:srgbClr val="232323"/>
                </a:solidFill>
                <a:effectLst/>
                <a:latin typeface="Noto Sans" panose="020B0502040504020204" pitchFamily="34" charset="0"/>
              </a:rPr>
              <a:t> ] . Güvenli bir doğum öncesi alkol tüketimi düzeyi belirlenmemiş olduğundan, gebe kalma sırasında ve hamilelik sırasında yoksunluk genellikle önerilir. Hem erkeklerde hem de kadınlarda, alkol alımı ve doğurganlık arasındaki doz-yanıt ilişkisi ek çalışma gerektirir</a:t>
            </a:r>
          </a:p>
          <a:p>
            <a:endParaRPr lang="tr-TR" b="0" i="0" dirty="0">
              <a:solidFill>
                <a:srgbClr val="232323"/>
              </a:solidFill>
              <a:effectLst/>
              <a:latin typeface="Noto Sans" panose="020B0502040504020204" pitchFamily="34" charset="0"/>
            </a:endParaRPr>
          </a:p>
          <a:p>
            <a:r>
              <a:rPr lang="tr-TR" b="1" i="0" dirty="0">
                <a:solidFill>
                  <a:srgbClr val="232323"/>
                </a:solidFill>
                <a:effectLst/>
                <a:latin typeface="Noto Sans" panose="020B0502040504020204" pitchFamily="34" charset="0"/>
              </a:rPr>
              <a:t>Diyet </a:t>
            </a:r>
            <a:r>
              <a:rPr lang="tr-TR" b="0" i="0" dirty="0">
                <a:solidFill>
                  <a:srgbClr val="232323"/>
                </a:solidFill>
                <a:effectLst/>
                <a:latin typeface="Noto Sans" panose="020B0502040504020204" pitchFamily="34" charset="0"/>
              </a:rPr>
              <a:t> —  Sağlıklı çiftlerde, vejetaryen diyetler, az yağlı diyetler ve vitamin veya antioksidan bakımından zengin diyetler gibi diyet varyasyonlarının doğurganlığı iyileştirdiğine dair güçlü bir kanıt yoktur [ </a:t>
            </a:r>
            <a:r>
              <a:rPr lang="tr-TR" b="0" i="0" u="sng" dirty="0">
                <a:solidFill>
                  <a:srgbClr val="005B92"/>
                </a:solidFill>
                <a:effectLst/>
                <a:latin typeface="Noto Sans" panose="020B0502040504020204" pitchFamily="34" charset="0"/>
                <a:hlinkClick r:id="rId8"/>
              </a:rPr>
              <a:t>20,149</a:t>
            </a:r>
            <a:r>
              <a:rPr lang="tr-TR" b="0" i="0" dirty="0">
                <a:solidFill>
                  <a:srgbClr val="232323"/>
                </a:solidFill>
                <a:effectLst/>
                <a:latin typeface="Noto Sans" panose="020B0502040504020204" pitchFamily="34" charset="0"/>
              </a:rPr>
              <a:t> ]. Bununla birlikte, teşhis edilmemiş/tedavi edilmemiş </a:t>
            </a:r>
            <a:r>
              <a:rPr lang="tr-TR" b="0" i="0" dirty="0" err="1">
                <a:solidFill>
                  <a:srgbClr val="232323"/>
                </a:solidFill>
                <a:effectLst/>
                <a:latin typeface="Noto Sans" panose="020B0502040504020204" pitchFamily="34" charset="0"/>
              </a:rPr>
              <a:t>çölyak</a:t>
            </a:r>
            <a:r>
              <a:rPr lang="tr-TR" b="0" i="0" dirty="0">
                <a:solidFill>
                  <a:srgbClr val="232323"/>
                </a:solidFill>
                <a:effectLst/>
                <a:latin typeface="Noto Sans" panose="020B0502040504020204" pitchFamily="34" charset="0"/>
              </a:rPr>
              <a:t> hastalığı, glütensiz bir diyetin benimsenmesiyle çözülen kadın veya erkek kısırlığına neden olabilir.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9"/>
              </a:rPr>
              <a:t>"Yetişkinlerde </a:t>
            </a:r>
            <a:r>
              <a:rPr lang="tr-TR" b="0" i="0" u="sng" dirty="0" err="1">
                <a:solidFill>
                  <a:srgbClr val="005B92"/>
                </a:solidFill>
                <a:effectLst/>
                <a:latin typeface="Noto Sans" panose="020B0502040504020204" pitchFamily="34" charset="0"/>
                <a:hlinkClick r:id="rId9"/>
              </a:rPr>
              <a:t>çölyak</a:t>
            </a:r>
            <a:r>
              <a:rPr lang="tr-TR" b="0" i="0" u="sng" dirty="0">
                <a:solidFill>
                  <a:srgbClr val="005B92"/>
                </a:solidFill>
                <a:effectLst/>
                <a:latin typeface="Noto Sans" panose="020B0502040504020204" pitchFamily="34" charset="0"/>
                <a:hlinkClick r:id="rId9"/>
              </a:rPr>
              <a:t> hastalığının epidemiyolojisi, </a:t>
            </a:r>
            <a:r>
              <a:rPr lang="tr-TR" b="0" i="0" u="sng" dirty="0" err="1">
                <a:solidFill>
                  <a:srgbClr val="005B92"/>
                </a:solidFill>
                <a:effectLst/>
                <a:latin typeface="Noto Sans" panose="020B0502040504020204" pitchFamily="34" charset="0"/>
                <a:hlinkClick r:id="rId9"/>
              </a:rPr>
              <a:t>patogenezi</a:t>
            </a:r>
            <a:r>
              <a:rPr lang="tr-TR" b="0" i="0" u="sng" dirty="0">
                <a:solidFill>
                  <a:srgbClr val="005B92"/>
                </a:solidFill>
                <a:effectLst/>
                <a:latin typeface="Noto Sans" panose="020B0502040504020204" pitchFamily="34" charset="0"/>
                <a:hlinkClick r:id="rId9"/>
              </a:rPr>
              <a:t> ve klinik belirtileri"</a:t>
            </a:r>
            <a:r>
              <a:rPr lang="tr-TR" b="0" i="0" dirty="0">
                <a:solidFill>
                  <a:srgbClr val="232323"/>
                </a:solidFill>
                <a:effectLst/>
                <a:latin typeface="Noto Sans" panose="020B0502040504020204" pitchFamily="34" charset="0"/>
              </a:rPr>
              <a:t> .)</a:t>
            </a:r>
          </a:p>
          <a:p>
            <a:endParaRPr lang="tr-TR" b="0" i="0" dirty="0">
              <a:solidFill>
                <a:srgbClr val="232323"/>
              </a:solidFill>
              <a:effectLs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1" i="0" dirty="0">
                <a:solidFill>
                  <a:srgbClr val="232323"/>
                </a:solidFill>
                <a:effectLst/>
                <a:latin typeface="Noto Sans" panose="020B0502040504020204" pitchFamily="34" charset="0"/>
              </a:rPr>
              <a:t>Kafein </a:t>
            </a:r>
            <a:r>
              <a:rPr lang="tr-TR" b="0" i="0" dirty="0">
                <a:solidFill>
                  <a:srgbClr val="232323"/>
                </a:solidFill>
                <a:effectLst/>
                <a:latin typeface="Noto Sans" panose="020B0502040504020204" pitchFamily="34" charset="0"/>
              </a:rPr>
              <a:t> —  Kadın doğurganlığı, IVF tedavisi gören kadınlar için bile </a:t>
            </a:r>
            <a:r>
              <a:rPr lang="tr-TR" b="1" i="0" dirty="0">
                <a:solidFill>
                  <a:srgbClr val="232323"/>
                </a:solidFill>
                <a:effectLst/>
                <a:latin typeface="Noto Sans" panose="020B0502040504020204" pitchFamily="34" charset="0"/>
              </a:rPr>
              <a:t>GÜNDE 200 MG'DAN AZ KAFEİN </a:t>
            </a:r>
            <a:r>
              <a:rPr lang="tr-TR" b="0" i="0" dirty="0">
                <a:solidFill>
                  <a:srgbClr val="232323"/>
                </a:solidFill>
                <a:effectLst/>
                <a:latin typeface="Noto Sans" panose="020B0502040504020204" pitchFamily="34" charset="0"/>
              </a:rPr>
              <a:t>alımından etkileniyor gibi görünmüyor [ </a:t>
            </a:r>
            <a:r>
              <a:rPr lang="tr-TR" b="0" i="0" u="sng" dirty="0">
                <a:solidFill>
                  <a:srgbClr val="005B92"/>
                </a:solidFill>
                <a:effectLst/>
                <a:latin typeface="Noto Sans" panose="020B0502040504020204" pitchFamily="34" charset="0"/>
                <a:hlinkClick r:id="rId10"/>
              </a:rPr>
              <a:t>143,162</a:t>
            </a:r>
            <a:r>
              <a:rPr lang="tr-TR" b="0" i="0" dirty="0">
                <a:solidFill>
                  <a:srgbClr val="232323"/>
                </a:solidFill>
                <a:effectLst/>
                <a:latin typeface="Noto Sans" panose="020B0502040504020204" pitchFamily="34" charset="0"/>
              </a:rPr>
              <a:t> ]. </a:t>
            </a:r>
            <a:r>
              <a:rPr lang="tr-TR" b="1" i="0" dirty="0">
                <a:solidFill>
                  <a:srgbClr val="232323"/>
                </a:solidFill>
                <a:effectLst/>
                <a:latin typeface="Noto Sans" panose="020B0502040504020204" pitchFamily="34" charset="0"/>
              </a:rPr>
              <a:t>DOĞURGANLIK TEDAVİSİ GÖREN 1700'DEN FAZLA ÇİFTİN KATILDIĞI BİR KOHORT ÇALIŞMASI, GÜNDE 1 İLA 5 FİNCAN KAHVE TÜKETEN KADINLAR ARASINDA, KAHVE İÇMEYEN İLGİLİ BİR GRUBA KIYASLA DAHA YÜKSEK CANLI DOĞUM ŞANSI BİLDİRDİ </a:t>
            </a:r>
            <a:r>
              <a:rPr lang="tr-TR" b="0" i="0" dirty="0">
                <a:solidFill>
                  <a:srgbClr val="232323"/>
                </a:solidFill>
                <a:effectLst/>
                <a:latin typeface="Noto Sans" panose="020B0502040504020204" pitchFamily="34" charset="0"/>
              </a:rPr>
              <a:t>(düzeltilmiş rölatif risk 1.53, %95 CI 1.06-2.21) ) [ </a:t>
            </a:r>
            <a:r>
              <a:rPr lang="tr-TR" b="0" i="0" u="sng" dirty="0">
                <a:solidFill>
                  <a:srgbClr val="005B92"/>
                </a:solidFill>
                <a:effectLst/>
                <a:latin typeface="Noto Sans" panose="020B0502040504020204" pitchFamily="34" charset="0"/>
                <a:hlinkClick r:id="rId11"/>
              </a:rPr>
              <a:t>163</a:t>
            </a:r>
            <a:r>
              <a:rPr lang="tr-TR" b="0" i="0" dirty="0">
                <a:solidFill>
                  <a:srgbClr val="232323"/>
                </a:solidFill>
                <a:effectLst/>
                <a:latin typeface="Noto Sans" panose="020B0502040504020204" pitchFamily="34" charset="0"/>
              </a:rPr>
              <a:t> ].</a:t>
            </a:r>
            <a:r>
              <a:rPr lang="tr-TR" b="1" i="0" dirty="0">
                <a:solidFill>
                  <a:srgbClr val="212121"/>
                </a:solidFill>
                <a:effectLst/>
                <a:latin typeface="Merriweather" panose="00000500000000000000" pitchFamily="2" charset="-94"/>
              </a:rPr>
              <a:t> Kadınların günlük kahve tüketiminin başarılı doğurganlık tedavisi üzerindeki etkisi: Danimarkalı bir </a:t>
            </a:r>
            <a:r>
              <a:rPr lang="tr-TR" b="1" i="0" dirty="0" err="1">
                <a:solidFill>
                  <a:srgbClr val="212121"/>
                </a:solidFill>
                <a:effectLst/>
                <a:latin typeface="Merriweather" panose="00000500000000000000" pitchFamily="2" charset="-94"/>
              </a:rPr>
              <a:t>kohort</a:t>
            </a:r>
            <a:r>
              <a:rPr lang="tr-TR" b="1" i="0" dirty="0">
                <a:solidFill>
                  <a:srgbClr val="212121"/>
                </a:solidFill>
                <a:effectLst/>
                <a:latin typeface="Merriweather" panose="00000500000000000000" pitchFamily="2" charset="-94"/>
              </a:rPr>
              <a:t> çalışması </a:t>
            </a:r>
            <a:r>
              <a:rPr lang="tr-TR" b="0" i="0" dirty="0">
                <a:solidFill>
                  <a:srgbClr val="212121"/>
                </a:solidFill>
                <a:effectLst/>
                <a:latin typeface="BlinkMacSystemFont"/>
              </a:rPr>
              <a:t>DOI: </a:t>
            </a:r>
            <a:r>
              <a:rPr lang="tr-TR" b="0" i="0" u="none" strike="noStrike" dirty="0">
                <a:solidFill>
                  <a:srgbClr val="0071BC"/>
                </a:solidFill>
                <a:effectLst/>
                <a:latin typeface="BlinkMacSystemFont"/>
                <a:hlinkClick r:id="rId12"/>
              </a:rPr>
              <a:t>10.1016/j.fertnstert.2019.03.014</a:t>
            </a:r>
            <a:endParaRPr lang="tr-TR" b="0" i="0" dirty="0">
              <a:solidFill>
                <a:srgbClr val="212121"/>
              </a:solidFill>
              <a:effectLst/>
              <a:latin typeface="BlinkMacSystem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1" i="0" dirty="0">
                <a:solidFill>
                  <a:srgbClr val="212121"/>
                </a:solidFill>
                <a:effectLst/>
                <a:latin typeface="BlinkMacSystemFont"/>
              </a:rPr>
              <a:t>Sonuç(</a:t>
            </a:r>
            <a:r>
              <a:rPr lang="tr-TR" b="1" i="0" dirty="0" err="1">
                <a:solidFill>
                  <a:srgbClr val="212121"/>
                </a:solidFill>
                <a:effectLst/>
                <a:latin typeface="BlinkMacSystemFont"/>
              </a:rPr>
              <a:t>lar</a:t>
            </a:r>
            <a:r>
              <a:rPr lang="tr-TR" b="1" i="0" dirty="0">
                <a:solidFill>
                  <a:srgbClr val="212121"/>
                </a:solidFill>
                <a:effectLst/>
                <a:latin typeface="BlinkMacSystemFont"/>
              </a:rPr>
              <a:t>): </a:t>
            </a:r>
            <a:r>
              <a:rPr lang="tr-TR" b="0" i="0" dirty="0">
                <a:solidFill>
                  <a:srgbClr val="212121"/>
                </a:solidFill>
                <a:effectLst/>
                <a:latin typeface="BlinkMacSystemFont"/>
              </a:rPr>
              <a:t>Tüp bebek veya ICSI tedavisi gören kadınlar arasında kahve tüketiminin klinik gebelik ve canlı doğum şansını etkilemediği görüldü. IUI ile tedavi edilen ve günlük 1-5 fincan kahve tüketen kadınların klinik gebelik (düzeltilmiş rölatif risk 1.49; %95 güven aralığı, 1.05-2.11) ve canlı doğum (düzeltilmiş göreli risk 1.53; %95 güven) elde etme olasılıkları daha yüksekti. aralığı, 1.06-2.21) kahveden kaçınanların referans grubuyla karşılaştırıldığında.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b="1" i="0" dirty="0">
              <a:solidFill>
                <a:srgbClr val="212121"/>
              </a:solidFill>
              <a:effectLst/>
              <a:latin typeface="Merriweather" panose="00000500000000000000" pitchFamily="2" charset="-9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232323"/>
                </a:solidFill>
                <a:effectLst/>
                <a:latin typeface="Noto Sans" panose="020B0502040504020204" pitchFamily="34" charset="0"/>
              </a:rPr>
              <a:t>Çoğu kişi hamilelik sırasında kafein alımını muhtemelen kısmen mide bulantısı nedeniyle azaltsa da, hamile kişilerin günde ortalama 60 ila 125 mg kafein tükettiği [ </a:t>
            </a:r>
            <a:r>
              <a:rPr lang="tr-TR" b="0" i="0" u="sng" dirty="0">
                <a:solidFill>
                  <a:srgbClr val="005B92"/>
                </a:solidFill>
                <a:effectLst/>
                <a:latin typeface="Noto Sans" panose="020B0502040504020204" pitchFamily="34" charset="0"/>
                <a:hlinkClick r:id="rId13"/>
              </a:rPr>
              <a:t>3,6</a:t>
            </a:r>
            <a:r>
              <a:rPr lang="tr-TR" b="0" i="0" dirty="0">
                <a:solidFill>
                  <a:srgbClr val="232323"/>
                </a:solidFill>
                <a:effectLst/>
                <a:latin typeface="Noto Sans" panose="020B0502040504020204" pitchFamily="34" charset="0"/>
              </a:rPr>
              <a:t> ] ve yüzde 10-15'inin 160'tan fazla kafein tükettiği bildirilmiştir. günde 200 mg'a kadar [ </a:t>
            </a:r>
            <a:r>
              <a:rPr lang="tr-TR" b="0" i="0" u="sng" dirty="0">
                <a:solidFill>
                  <a:srgbClr val="005B92"/>
                </a:solidFill>
                <a:effectLst/>
                <a:latin typeface="Noto Sans" panose="020B0502040504020204" pitchFamily="34" charset="0"/>
                <a:hlinkClick r:id="rId14"/>
              </a:rPr>
              <a:t>6,7</a:t>
            </a:r>
            <a:r>
              <a:rPr lang="tr-TR" b="0" i="0" dirty="0">
                <a:solidFill>
                  <a:srgbClr val="232323"/>
                </a:solidFill>
                <a:effectLst/>
                <a:latin typeface="Noto Sans" panose="020B0502040504020204" pitchFamily="34" charset="0"/>
              </a:rPr>
              <a:t> ].</a:t>
            </a:r>
            <a:endParaRPr lang="tr-TR" b="1" i="0" dirty="0">
              <a:solidFill>
                <a:srgbClr val="212121"/>
              </a:solidFill>
              <a:effectLst/>
              <a:latin typeface="Merriweather" panose="00000500000000000000" pitchFamily="2" charset="-94"/>
            </a:endParaRPr>
          </a:p>
          <a:p>
            <a:pPr algn="l"/>
            <a:r>
              <a:rPr lang="tr-TR" b="0" i="0" dirty="0">
                <a:solidFill>
                  <a:srgbClr val="232323"/>
                </a:solidFill>
                <a:effectLst/>
                <a:latin typeface="Noto Sans" panose="020B0502040504020204" pitchFamily="34" charset="0"/>
              </a:rPr>
              <a:t> Bu nedenle, hamileliği düşünen kadınlar, gebe kalma yeteneklerini olumsuz etkilemeden muhtemelen günde bir veya iki 6 ila 8 ons fincan kahve içebilirler (</a:t>
            </a:r>
            <a:r>
              <a:rPr lang="tr-TR" b="0" i="0" u="sng" dirty="0">
                <a:solidFill>
                  <a:srgbClr val="005B92"/>
                </a:solidFill>
                <a:effectLst/>
                <a:latin typeface="Noto Sans" panose="020B0502040504020204" pitchFamily="34" charset="0"/>
                <a:hlinkClick r:id="rId15"/>
              </a:rPr>
              <a:t>tablo 1</a:t>
            </a:r>
            <a:r>
              <a:rPr lang="tr-TR" b="0" i="0" dirty="0">
                <a:solidFill>
                  <a:srgbClr val="232323"/>
                </a:solidFill>
                <a:effectLst/>
                <a:latin typeface="Noto Sans" panose="020B0502040504020204" pitchFamily="34" charset="0"/>
              </a:rPr>
              <a:t>). Kafein tüketiminin doğurganlık ve üreme sonuçları üzerindeki etkisi başka bir yerde ayrıntılı olarak sunulmuştur.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16"/>
              </a:rPr>
              <a:t>. "Kafein: Kadınlarda üreme sonuçları üzerindeki etkiler"</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Noto Sans" panose="020B0502040504020204" pitchFamily="34" charset="0"/>
              </a:rPr>
              <a:t>Erkek partnerde kafein alımının sınırlandırılmasını destekleyen güçlü bir kanıt yoktur.</a:t>
            </a:r>
          </a:p>
          <a:p>
            <a:endParaRPr lang="tr-TR" b="0" i="0" dirty="0">
              <a:solidFill>
                <a:srgbClr val="232323"/>
              </a:solidFill>
              <a:effectLst/>
              <a:latin typeface="Noto Sans" panose="020B0502040504020204" pitchFamily="34" charset="0"/>
            </a:endParaRPr>
          </a:p>
          <a:p>
            <a:r>
              <a:rPr lang="tr-TR" b="1" i="0" dirty="0">
                <a:solidFill>
                  <a:srgbClr val="232323"/>
                </a:solidFill>
                <a:effectLst/>
                <a:latin typeface="Noto Sans" panose="020B0502040504020204" pitchFamily="34" charset="0"/>
              </a:rPr>
              <a:t>Stres </a:t>
            </a:r>
            <a:r>
              <a:rPr lang="tr-TR" b="0" i="0" dirty="0">
                <a:solidFill>
                  <a:srgbClr val="232323"/>
                </a:solidFill>
                <a:effectLst/>
                <a:latin typeface="Noto Sans" panose="020B0502040504020204" pitchFamily="34" charset="0"/>
              </a:rPr>
              <a:t> —  Pek çok gözlemsel çalışma, stresin kısırlık ile ilişkili olduğunu ve dolayısıyla kısırlığın tanı ve tedavisinin açıkça stresli olabileceğini ileri sürmüştür. Kısırlık tedavisinden önce stresin azaltılmasının gebelik oranlarını iyileştirdiğini kesin olarak gösteren hiçbir klinik çalışma yoktur.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17"/>
              </a:rPr>
              <a:t>"Psikolojik stres ve kısırlık"</a:t>
            </a:r>
            <a:r>
              <a:rPr lang="tr-TR" b="0" i="0" dirty="0">
                <a:solidFill>
                  <a:srgbClr val="232323"/>
                </a:solidFill>
                <a:effectLst/>
                <a:latin typeface="Noto Sans" panose="020B0502040504020204" pitchFamily="34" charset="0"/>
              </a:rPr>
              <a:t> .)</a:t>
            </a:r>
          </a:p>
          <a:p>
            <a:endParaRPr lang="tr-TR" b="0" i="0" dirty="0">
              <a:solidFill>
                <a:srgbClr val="232323"/>
              </a:solidFill>
              <a:effectLst/>
              <a:latin typeface="Noto Sans" panose="020B0502040504020204" pitchFamily="34" charset="0"/>
            </a:endParaRPr>
          </a:p>
          <a:p>
            <a:pPr algn="l"/>
            <a:r>
              <a:rPr lang="tr-TR" b="1" i="0" dirty="0">
                <a:solidFill>
                  <a:srgbClr val="232323"/>
                </a:solidFill>
                <a:effectLst/>
                <a:latin typeface="Noto Sans" panose="020B0502040504020204" pitchFamily="34" charset="0"/>
              </a:rPr>
              <a:t>Çevresel faktörler </a:t>
            </a:r>
            <a:r>
              <a:rPr lang="tr-TR" b="0" i="0" dirty="0">
                <a:solidFill>
                  <a:srgbClr val="232323"/>
                </a:solidFill>
                <a:effectLst/>
                <a:latin typeface="Noto Sans" panose="020B0502040504020204" pitchFamily="34" charset="0"/>
              </a:rPr>
              <a:t> —  </a:t>
            </a:r>
            <a:r>
              <a:rPr lang="tr-TR" b="1" i="0" dirty="0">
                <a:solidFill>
                  <a:srgbClr val="232323"/>
                </a:solidFill>
                <a:effectLst/>
                <a:latin typeface="Noto Sans" panose="020B0502040504020204" pitchFamily="34" charset="0"/>
              </a:rPr>
              <a:t>KURU TEMİZLEME SOLVENTLERİ, AĞIR METALLER, PESTİSİTLER VE MUHTEMELEN BİSFENOL A (BPA) GİBİ ÇEVRESEL KİRLETİCİLER VE TOKSİK MADDELER, DOĞURGANLIK VE HAMİLELİK ÜZERİNDE OLUMSUZ ETKİLERE SAHİP </a:t>
            </a:r>
            <a:r>
              <a:rPr lang="tr-TR" b="1" i="0" dirty="0" err="1">
                <a:solidFill>
                  <a:srgbClr val="232323"/>
                </a:solidFill>
                <a:effectLst/>
                <a:latin typeface="Noto Sans" panose="020B0502040504020204" pitchFamily="34" charset="0"/>
              </a:rPr>
              <a:t>OLABİLİ</a:t>
            </a:r>
            <a:r>
              <a:rPr lang="tr-TR" b="0" i="0" dirty="0" err="1">
                <a:solidFill>
                  <a:srgbClr val="232323"/>
                </a:solidFill>
                <a:effectLst/>
                <a:latin typeface="Noto Sans" panose="020B0502040504020204" pitchFamily="34" charset="0"/>
              </a:rPr>
              <a:t>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18"/>
              </a:rPr>
              <a:t>"Kadınlarda üremeye yönelik mesleki ve çevresel risklere genel bakış"</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Noto Sans" panose="020B0502040504020204" pitchFamily="34" charset="0"/>
              </a:rPr>
              <a:t>Sauna banyosu ile ilgili çalışmaların gözden geçirilmesi, bu aktivitenin kadınlarda veya erkeklerde doğurganlığı etkilemediği sonucuna varmıştır [ </a:t>
            </a:r>
            <a:r>
              <a:rPr lang="tr-TR" b="0" i="0" u="sng" dirty="0">
                <a:solidFill>
                  <a:srgbClr val="005B92"/>
                </a:solidFill>
                <a:effectLst/>
                <a:latin typeface="Noto Sans" panose="020B0502040504020204" pitchFamily="34" charset="0"/>
                <a:hlinkClick r:id="rId19"/>
              </a:rPr>
              <a:t>166</a:t>
            </a:r>
            <a:r>
              <a:rPr lang="tr-TR" b="0" i="0" dirty="0">
                <a:solidFill>
                  <a:srgbClr val="232323"/>
                </a:solidFill>
                <a:effectLst/>
                <a:latin typeface="Noto Sans" panose="020B0502040504020204" pitchFamily="34" charset="0"/>
              </a:rPr>
              <a:t> ]. Sauna banyosu sırasında </a:t>
            </a:r>
            <a:r>
              <a:rPr lang="tr-TR" b="0" i="0" dirty="0" err="1">
                <a:solidFill>
                  <a:srgbClr val="232323"/>
                </a:solidFill>
                <a:effectLst/>
                <a:latin typeface="Noto Sans" panose="020B0502040504020204" pitchFamily="34" charset="0"/>
              </a:rPr>
              <a:t>hormonal</a:t>
            </a:r>
            <a:r>
              <a:rPr lang="tr-TR" b="0" i="0" dirty="0">
                <a:solidFill>
                  <a:srgbClr val="232323"/>
                </a:solidFill>
                <a:effectLst/>
                <a:latin typeface="Noto Sans" panose="020B0502040504020204" pitchFamily="34" charset="0"/>
              </a:rPr>
              <a:t> değişiklikler meydana gelse de, değişiklikler geçicidir.</a:t>
            </a:r>
          </a:p>
          <a:p>
            <a:endParaRPr lang="tr-TR" b="0" i="0" dirty="0">
              <a:solidFill>
                <a:srgbClr val="232323"/>
              </a:solidFill>
              <a:effectLst/>
              <a:latin typeface="Noto Sans" panose="020B0502040504020204" pitchFamily="34" charset="0"/>
            </a:endParaRPr>
          </a:p>
          <a:p>
            <a:r>
              <a:rPr lang="tr-TR" b="1" i="0" dirty="0">
                <a:solidFill>
                  <a:srgbClr val="232323"/>
                </a:solidFill>
                <a:effectLst/>
                <a:latin typeface="Noto Sans" panose="020B0502040504020204" pitchFamily="34" charset="0"/>
              </a:rPr>
              <a:t>Keyif amaçlı uyuşturucu kullanımı </a:t>
            </a:r>
            <a:r>
              <a:rPr lang="tr-TR" b="0" i="0" dirty="0">
                <a:solidFill>
                  <a:srgbClr val="232323"/>
                </a:solidFill>
                <a:effectLst/>
                <a:latin typeface="Noto Sans" panose="020B0502040504020204" pitchFamily="34" charset="0"/>
              </a:rPr>
              <a:t> —  Keyif amaçlı uyuşturucu kullanımının doğurganlık üzerindeki etkilerine ilişkin çok az veri bulunmaktadır [ </a:t>
            </a:r>
            <a:r>
              <a:rPr lang="tr-TR" b="0" i="0" u="sng" dirty="0">
                <a:solidFill>
                  <a:srgbClr val="005B92"/>
                </a:solidFill>
                <a:effectLst/>
                <a:latin typeface="Noto Sans" panose="020B0502040504020204" pitchFamily="34" charset="0"/>
                <a:hlinkClick r:id="rId20"/>
              </a:rPr>
              <a:t>167</a:t>
            </a:r>
            <a:r>
              <a:rPr lang="tr-TR" b="0" i="0" dirty="0">
                <a:solidFill>
                  <a:srgbClr val="232323"/>
                </a:solidFill>
                <a:effectLst/>
                <a:latin typeface="Noto Sans" panose="020B0502040504020204" pitchFamily="34" charset="0"/>
              </a:rPr>
              <a:t> ]. Doğurganlık tedavisi gören bireyler tarafından bildirilen esrar kullanımına ilişkin bir çalışma, esrar içenlerde, geçmiş veya hiç kullanmayanlara kıyasla daha yüksek bir gebelik kaybı riski bildirdi (n = 308, 379 döngü, düzeltilmiş olasılık yüzde 26'ya karşı 54) [ </a:t>
            </a:r>
            <a:r>
              <a:rPr lang="tr-TR" b="0" i="0" u="sng" dirty="0">
                <a:solidFill>
                  <a:srgbClr val="005B92"/>
                </a:solidFill>
                <a:effectLst/>
                <a:latin typeface="Noto Sans" panose="020B0502040504020204" pitchFamily="34" charset="0"/>
                <a:hlinkClick r:id="rId21"/>
              </a:rPr>
              <a:t>168</a:t>
            </a:r>
            <a:r>
              <a:rPr lang="tr-TR" b="0" i="0" dirty="0">
                <a:solidFill>
                  <a:srgbClr val="232323"/>
                </a:solidFill>
                <a:effectLst/>
                <a:latin typeface="Noto Sans" panose="020B0502040504020204" pitchFamily="34" charset="0"/>
              </a:rPr>
              <a:t> ]. Beklenmedik bir şekilde, erkek partner esrar içtiğinde, kadın partneri içmediğinde IVF uygulanan çiftler için daha yüksek bir hamilelik oranı rapor edildi. Genel sağlık riskleri nedeniyle bu ilaçlardan kaçınılmalıdır</a:t>
            </a:r>
          </a:p>
          <a:p>
            <a:endParaRPr lang="tr-TR" b="0" i="0" dirty="0">
              <a:solidFill>
                <a:srgbClr val="232323"/>
              </a:solidFill>
              <a:effectLst/>
              <a:latin typeface="Noto Sans" panose="020B0502040504020204" pitchFamily="34" charset="0"/>
            </a:endParaRPr>
          </a:p>
          <a:p>
            <a:r>
              <a:rPr lang="tr-TR" b="1" i="0" dirty="0">
                <a:solidFill>
                  <a:srgbClr val="232323"/>
                </a:solidFill>
                <a:effectLst/>
                <a:latin typeface="Noto Sans" panose="020B0502040504020204" pitchFamily="34" charset="0"/>
              </a:rPr>
              <a:t>Cinsel davranış </a:t>
            </a:r>
            <a:r>
              <a:rPr lang="tr-TR" b="0" i="0" dirty="0">
                <a:solidFill>
                  <a:srgbClr val="232323"/>
                </a:solidFill>
                <a:effectLst/>
                <a:latin typeface="Noto Sans" panose="020B0502040504020204" pitchFamily="34" charset="0"/>
              </a:rPr>
              <a:t> —  Tedavi edilmeyen </a:t>
            </a:r>
            <a:r>
              <a:rPr lang="tr-TR" b="0" i="0" dirty="0" err="1">
                <a:solidFill>
                  <a:srgbClr val="232323"/>
                </a:solidFill>
                <a:effectLst/>
                <a:latin typeface="Noto Sans" panose="020B0502040504020204" pitchFamily="34" charset="0"/>
              </a:rPr>
              <a:t>klamidyal</a:t>
            </a:r>
            <a:r>
              <a:rPr lang="tr-TR" b="0" i="0" dirty="0">
                <a:solidFill>
                  <a:srgbClr val="232323"/>
                </a:solidFill>
                <a:effectLst/>
                <a:latin typeface="Noto Sans" panose="020B0502040504020204" pitchFamily="34" charset="0"/>
              </a:rPr>
              <a:t> ve gonokok enfeksiyonu, kadın kısırlığına yol açabilen </a:t>
            </a:r>
            <a:r>
              <a:rPr lang="tr-TR" b="0" i="0" dirty="0" err="1">
                <a:solidFill>
                  <a:srgbClr val="232323"/>
                </a:solidFill>
                <a:effectLst/>
                <a:latin typeface="Noto Sans" panose="020B0502040504020204" pitchFamily="34" charset="0"/>
              </a:rPr>
              <a:t>pelvik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inflamatuar</a:t>
            </a:r>
            <a:r>
              <a:rPr lang="tr-TR" b="0" i="0" dirty="0">
                <a:solidFill>
                  <a:srgbClr val="232323"/>
                </a:solidFill>
                <a:effectLst/>
                <a:latin typeface="Noto Sans" panose="020B0502040504020204" pitchFamily="34" charset="0"/>
              </a:rPr>
              <a:t> hastalığa neden olabilir. Gebeliğe girişmeden önceki yıllarda, bireylerin bu ve diğer cinsel yolla bulaşan enfeksiyonlara yakalanma riskini azaltan prezervatif kullanımı gibi cinsel davranışları benimsemeleri gerekir</a:t>
            </a:r>
          </a:p>
        </p:txBody>
      </p:sp>
      <p:sp>
        <p:nvSpPr>
          <p:cNvPr id="4" name="Slayt Numarası Yer Tutucusu 3"/>
          <p:cNvSpPr>
            <a:spLocks noGrp="1"/>
          </p:cNvSpPr>
          <p:nvPr>
            <p:ph type="sldNum" sz="quarter" idx="5"/>
          </p:nvPr>
        </p:nvSpPr>
        <p:spPr/>
        <p:txBody>
          <a:bodyPr/>
          <a:lstStyle/>
          <a:p>
            <a:fld id="{8609C32D-C808-4ADB-933C-D273E97D73C0}" type="slidenum">
              <a:rPr lang="tr-TR" smtClean="0"/>
              <a:t>22</a:t>
            </a:fld>
            <a:endParaRPr lang="tr-TR"/>
          </a:p>
        </p:txBody>
      </p:sp>
    </p:spTree>
    <p:extLst>
      <p:ext uri="{BB962C8B-B14F-4D97-AF65-F5344CB8AC3E}">
        <p14:creationId xmlns:p14="http://schemas.microsoft.com/office/powerpoint/2010/main" val="3656115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i="0" dirty="0">
                <a:solidFill>
                  <a:srgbClr val="232323"/>
                </a:solidFill>
                <a:effectLst/>
                <a:latin typeface="Noto Sans" panose="020B0502040504020204" pitchFamily="34" charset="0"/>
              </a:rPr>
              <a:t>Öykü ve fizik muayene </a:t>
            </a:r>
            <a:r>
              <a:rPr lang="tr-TR" b="0" i="0" dirty="0">
                <a:solidFill>
                  <a:srgbClr val="232323"/>
                </a:solidFill>
                <a:effectLst/>
                <a:latin typeface="Noto Sans" panose="020B0502040504020204" pitchFamily="34" charset="0"/>
              </a:rPr>
              <a:t> —  Öykü ve fizik muayeneye ilişkin bulgular </a:t>
            </a:r>
            <a:r>
              <a:rPr lang="tr-TR" b="0" i="0" dirty="0" err="1">
                <a:solidFill>
                  <a:srgbClr val="232323"/>
                </a:solidFill>
                <a:effectLst/>
                <a:latin typeface="Noto Sans" panose="020B0502040504020204" pitchFamily="34" charset="0"/>
              </a:rPr>
              <a:t>infertilitenin</a:t>
            </a:r>
            <a:r>
              <a:rPr lang="tr-TR" b="0" i="0" dirty="0">
                <a:solidFill>
                  <a:srgbClr val="232323"/>
                </a:solidFill>
                <a:effectLst/>
                <a:latin typeface="Noto Sans" panose="020B0502040504020204" pitchFamily="34" charset="0"/>
              </a:rPr>
              <a:t> nedenini önerebilir ve bu nedenle tanısal değerlendirmeye odaklanmaya yardımcı olabilir. Kısırlık geçmişinin bileşenleri tabloda listelenmiştir (</a:t>
            </a:r>
            <a:r>
              <a:rPr lang="tr-TR" b="0" i="0" u="sng" dirty="0">
                <a:solidFill>
                  <a:srgbClr val="005B92"/>
                </a:solidFill>
                <a:effectLst/>
                <a:latin typeface="Noto Sans" panose="020B0502040504020204" pitchFamily="34" charset="0"/>
                <a:hlinkClick r:id="rId3"/>
              </a:rPr>
              <a:t>tablo 1</a:t>
            </a:r>
            <a:r>
              <a:rPr lang="tr-TR" b="0" i="0" dirty="0">
                <a:solidFill>
                  <a:srgbClr val="232323"/>
                </a:solidFill>
                <a:effectLst/>
                <a:latin typeface="Noto Sans" panose="020B0502040504020204" pitchFamily="34" charset="0"/>
              </a:rPr>
              <a:t>).</a:t>
            </a:r>
          </a:p>
          <a:p>
            <a:pPr algn="l"/>
            <a:r>
              <a:rPr lang="tr-TR" b="1" i="0" dirty="0">
                <a:solidFill>
                  <a:srgbClr val="232323"/>
                </a:solidFill>
                <a:effectLst/>
                <a:latin typeface="Noto Sans" panose="020B0502040504020204" pitchFamily="34" charset="0"/>
              </a:rPr>
              <a:t>Tarih </a:t>
            </a:r>
            <a:r>
              <a:rPr lang="tr-TR" b="0" i="0" dirty="0">
                <a:solidFill>
                  <a:srgbClr val="232323"/>
                </a:solidFill>
                <a:effectLst/>
                <a:latin typeface="Noto Sans" panose="020B0502040504020204" pitchFamily="34" charset="0"/>
              </a:rPr>
              <a:t> —  Tarihteki en önemli noktalar şunlardır: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Kısırlık süresi ve önceki değerlendirme ve tedavinin sonuçları.</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Yumurtlama durumunun belirlenmesine yardımcı olan adet tarihi (döngü uzunluğu ve özellikleri). Örneğin, </a:t>
            </a:r>
            <a:r>
              <a:rPr lang="tr-TR" b="0" i="0" dirty="0" err="1">
                <a:solidFill>
                  <a:srgbClr val="232323"/>
                </a:solidFill>
                <a:effectLst/>
                <a:latin typeface="Noto Sans" panose="020B0502040504020204" pitchFamily="34" charset="0"/>
              </a:rPr>
              <a:t>molimina</a:t>
            </a:r>
            <a:r>
              <a:rPr lang="tr-TR" b="0" i="0" dirty="0">
                <a:solidFill>
                  <a:srgbClr val="232323"/>
                </a:solidFill>
                <a:effectLst/>
                <a:latin typeface="Noto Sans" panose="020B0502040504020204" pitchFamily="34" charset="0"/>
              </a:rPr>
              <a:t> ile düzenli aylık döngüler (meme hassasiyeti, yumurtlama ağrısı, şişkinlik) hastanın </a:t>
            </a:r>
            <a:r>
              <a:rPr lang="tr-TR" b="0" i="0" dirty="0" err="1">
                <a:solidFill>
                  <a:srgbClr val="232323"/>
                </a:solidFill>
                <a:effectLst/>
                <a:latin typeface="Noto Sans" panose="020B0502040504020204" pitchFamily="34" charset="0"/>
              </a:rPr>
              <a:t>ovulatuvar</a:t>
            </a:r>
            <a:r>
              <a:rPr lang="tr-TR" b="0" i="0" dirty="0">
                <a:solidFill>
                  <a:srgbClr val="232323"/>
                </a:solidFill>
                <a:effectLst/>
                <a:latin typeface="Noto Sans" panose="020B0502040504020204" pitchFamily="34" charset="0"/>
              </a:rPr>
              <a:t> olduğunu ve şiddetli </a:t>
            </a:r>
            <a:r>
              <a:rPr lang="tr-TR" b="0" i="0" dirty="0" err="1">
                <a:solidFill>
                  <a:srgbClr val="232323"/>
                </a:solidFill>
                <a:effectLst/>
                <a:latin typeface="Noto Sans" panose="020B0502040504020204" pitchFamily="34" charset="0"/>
              </a:rPr>
              <a:t>dismenore</a:t>
            </a:r>
            <a:r>
              <a:rPr lang="tr-TR" b="0" i="0" dirty="0">
                <a:solidFill>
                  <a:srgbClr val="232323"/>
                </a:solidFill>
                <a:effectLst/>
                <a:latin typeface="Noto Sans" panose="020B0502040504020204" pitchFamily="34" charset="0"/>
              </a:rPr>
              <a:t> gibi özellikler </a:t>
            </a:r>
            <a:r>
              <a:rPr lang="tr-TR" b="0" i="0" dirty="0" err="1">
                <a:solidFill>
                  <a:srgbClr val="232323"/>
                </a:solidFill>
                <a:effectLst/>
                <a:latin typeface="Noto Sans" panose="020B0502040504020204" pitchFamily="34" charset="0"/>
              </a:rPr>
              <a:t>endometriozisi</a:t>
            </a:r>
            <a:r>
              <a:rPr lang="tr-TR" b="0" i="0" dirty="0">
                <a:solidFill>
                  <a:srgbClr val="232323"/>
                </a:solidFill>
                <a:effectLst/>
                <a:latin typeface="Noto Sans" panose="020B0502040504020204" pitchFamily="34" charset="0"/>
              </a:rPr>
              <a:t> düşündürür. Adet döngüsü uzunluğu da yumurtalık rezervinin genel bir göstergesi olabilir. 12.000'den fazla kadını içeren bir meta-analiz, kısa </a:t>
            </a:r>
            <a:r>
              <a:rPr lang="tr-TR" b="0" i="0" dirty="0" err="1">
                <a:solidFill>
                  <a:srgbClr val="232323"/>
                </a:solidFill>
                <a:effectLst/>
                <a:latin typeface="Noto Sans" panose="020B0502040504020204" pitchFamily="34" charset="0"/>
              </a:rPr>
              <a:t>menstrüel</a:t>
            </a:r>
            <a:r>
              <a:rPr lang="tr-TR" b="0" i="0" dirty="0">
                <a:solidFill>
                  <a:srgbClr val="232323"/>
                </a:solidFill>
                <a:effectLst/>
                <a:latin typeface="Noto Sans" panose="020B0502040504020204" pitchFamily="34" charset="0"/>
              </a:rPr>
              <a:t> döngü uzunluğunun (21 ila 27 gün), normal (28 ila 31 gün) ve uzun süre ile karşılaştırıldığında, düşük anti-</a:t>
            </a:r>
            <a:r>
              <a:rPr lang="tr-TR" b="0" i="0" dirty="0" err="1">
                <a:solidFill>
                  <a:srgbClr val="232323"/>
                </a:solidFill>
                <a:effectLst/>
                <a:latin typeface="Noto Sans" panose="020B0502040504020204" pitchFamily="34" charset="0"/>
              </a:rPr>
              <a:t>müllerian</a:t>
            </a:r>
            <a:r>
              <a:rPr lang="tr-TR" b="0" i="0" dirty="0">
                <a:solidFill>
                  <a:srgbClr val="232323"/>
                </a:solidFill>
                <a:effectLst/>
                <a:latin typeface="Noto Sans" panose="020B0502040504020204" pitchFamily="34" charset="0"/>
              </a:rPr>
              <a:t> hormon seviyeleri ve </a:t>
            </a:r>
            <a:r>
              <a:rPr lang="tr-TR" b="0" i="0" dirty="0" err="1">
                <a:solidFill>
                  <a:srgbClr val="232323"/>
                </a:solidFill>
                <a:effectLst/>
                <a:latin typeface="Noto Sans" panose="020B0502040504020204" pitchFamily="34" charset="0"/>
              </a:rPr>
              <a:t>antral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folikül</a:t>
            </a:r>
            <a:r>
              <a:rPr lang="tr-TR" b="0" i="0" dirty="0">
                <a:solidFill>
                  <a:srgbClr val="232323"/>
                </a:solidFill>
                <a:effectLst/>
                <a:latin typeface="Noto Sans" panose="020B0502040504020204" pitchFamily="34" charset="0"/>
              </a:rPr>
              <a:t> sayıları dahil olmak üzere azalmış yumurtalık rezervi ile ilişkili olduğunu bildirdi. (32 ila 35 gün) döngü uzunlukları [ </a:t>
            </a:r>
            <a:r>
              <a:rPr lang="tr-TR" b="0" i="0" u="sng" dirty="0">
                <a:solidFill>
                  <a:srgbClr val="005B92"/>
                </a:solidFill>
                <a:effectLst/>
                <a:latin typeface="Noto Sans" panose="020B0502040504020204" pitchFamily="34" charset="0"/>
                <a:hlinkClick r:id="rId4"/>
              </a:rPr>
              <a:t>3</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Kısırlık ile potansiyel olarak ilişkili durumları, prosedürleri veya ilaçları aramak için tıbbi, cerrahi ve jinekolojik öykü (cinsel yolla bulaşan enfeksiyonlar, </a:t>
            </a:r>
            <a:r>
              <a:rPr lang="tr-TR" b="0" i="0" dirty="0" err="1">
                <a:solidFill>
                  <a:srgbClr val="232323"/>
                </a:solidFill>
                <a:effectLst/>
                <a:latin typeface="Noto Sans" panose="020B0502040504020204" pitchFamily="34" charset="0"/>
              </a:rPr>
              <a:t>pelvik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inflamatuar</a:t>
            </a:r>
            <a:r>
              <a:rPr lang="tr-TR" b="0" i="0" dirty="0">
                <a:solidFill>
                  <a:srgbClr val="232323"/>
                </a:solidFill>
                <a:effectLst/>
                <a:latin typeface="Noto Sans" panose="020B0502040504020204" pitchFamily="34" charset="0"/>
              </a:rPr>
              <a:t> hastalık ve anormal </a:t>
            </a:r>
            <a:r>
              <a:rPr lang="tr-TR" b="0" i="0" dirty="0" err="1">
                <a:solidFill>
                  <a:srgbClr val="232323"/>
                </a:solidFill>
                <a:effectLst/>
                <a:latin typeface="Noto Sans" panose="020B0502040504020204" pitchFamily="34" charset="0"/>
              </a:rPr>
              <a:t>Pap</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smear</a:t>
            </a:r>
            <a:r>
              <a:rPr lang="tr-TR" b="0" i="0" dirty="0">
                <a:solidFill>
                  <a:srgbClr val="232323"/>
                </a:solidFill>
                <a:effectLst/>
                <a:latin typeface="Noto Sans" panose="020B0502040504020204" pitchFamily="34" charset="0"/>
              </a:rPr>
              <a:t> tedavisi dahil). Asgari olarak, sistemlerin gözden geçirilmesi hastanın </a:t>
            </a:r>
            <a:r>
              <a:rPr lang="tr-TR" b="0" i="0" dirty="0" err="1">
                <a:solidFill>
                  <a:srgbClr val="232323"/>
                </a:solidFill>
                <a:effectLst/>
                <a:latin typeface="Noto Sans" panose="020B0502040504020204" pitchFamily="34" charset="0"/>
              </a:rPr>
              <a:t>tiroid</a:t>
            </a:r>
            <a:r>
              <a:rPr lang="tr-TR" b="0" i="0" dirty="0">
                <a:solidFill>
                  <a:srgbClr val="232323"/>
                </a:solidFill>
                <a:effectLst/>
                <a:latin typeface="Noto Sans" panose="020B0502040504020204" pitchFamily="34" charset="0"/>
              </a:rPr>
              <a:t> hastalığı, </a:t>
            </a:r>
            <a:r>
              <a:rPr lang="tr-TR" b="0" i="0" dirty="0" err="1">
                <a:solidFill>
                  <a:srgbClr val="232323"/>
                </a:solidFill>
                <a:effectLst/>
                <a:latin typeface="Noto Sans" panose="020B0502040504020204" pitchFamily="34" charset="0"/>
              </a:rPr>
              <a:t>galaktore</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hirsutizm</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pelvik</a:t>
            </a:r>
            <a:r>
              <a:rPr lang="tr-TR" b="0" i="0" dirty="0">
                <a:solidFill>
                  <a:srgbClr val="232323"/>
                </a:solidFill>
                <a:effectLst/>
                <a:latin typeface="Noto Sans" panose="020B0502040504020204" pitchFamily="34" charset="0"/>
              </a:rPr>
              <a:t> veya karın ağrısı, </a:t>
            </a:r>
            <a:r>
              <a:rPr lang="tr-TR" b="0" i="0" dirty="0" err="1">
                <a:solidFill>
                  <a:srgbClr val="232323"/>
                </a:solidFill>
                <a:effectLst/>
                <a:latin typeface="Noto Sans" panose="020B0502040504020204" pitchFamily="34" charset="0"/>
              </a:rPr>
              <a:t>dismenore</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disparoni</a:t>
            </a:r>
            <a:r>
              <a:rPr lang="tr-TR" b="0" i="0" dirty="0">
                <a:solidFill>
                  <a:srgbClr val="232323"/>
                </a:solidFill>
                <a:effectLst/>
                <a:latin typeface="Noto Sans" panose="020B0502040504020204" pitchFamily="34" charset="0"/>
              </a:rPr>
              <a:t> semptomları olup olmadığını belirlemelidir. Tek taraflı </a:t>
            </a:r>
            <a:r>
              <a:rPr lang="tr-TR" b="0" i="0" dirty="0" err="1">
                <a:solidFill>
                  <a:srgbClr val="232323"/>
                </a:solidFill>
                <a:effectLst/>
                <a:latin typeface="Noto Sans" panose="020B0502040504020204" pitchFamily="34" charset="0"/>
              </a:rPr>
              <a:t>ooferektomi</a:t>
            </a:r>
            <a:r>
              <a:rPr lang="tr-TR" b="0" i="0" dirty="0">
                <a:solidFill>
                  <a:srgbClr val="232323"/>
                </a:solidFill>
                <a:effectLst/>
                <a:latin typeface="Noto Sans" panose="020B0502040504020204" pitchFamily="34" charset="0"/>
              </a:rPr>
              <a:t> geçirmiş genç kadınlarda genellikle doğurganlık azalmaz çünkü genç kadınlarda yumurtalık başına çok sayıda </a:t>
            </a:r>
            <a:r>
              <a:rPr lang="tr-TR" b="0" i="0" dirty="0" err="1">
                <a:solidFill>
                  <a:srgbClr val="232323"/>
                </a:solidFill>
                <a:effectLst/>
                <a:latin typeface="Noto Sans" panose="020B0502040504020204" pitchFamily="34" charset="0"/>
              </a:rPr>
              <a:t>primordial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folikül</a:t>
            </a:r>
            <a:r>
              <a:rPr lang="tr-TR" b="0" i="0" dirty="0">
                <a:solidFill>
                  <a:srgbClr val="232323"/>
                </a:solidFill>
                <a:effectLst/>
                <a:latin typeface="Noto Sans" panose="020B0502040504020204" pitchFamily="34" charset="0"/>
              </a:rPr>
              <a:t> bulunur; bununla birlikte, önceki tek taraflı </a:t>
            </a:r>
            <a:r>
              <a:rPr lang="tr-TR" b="0" i="0" dirty="0" err="1">
                <a:solidFill>
                  <a:srgbClr val="232323"/>
                </a:solidFill>
                <a:effectLst/>
                <a:latin typeface="Noto Sans" panose="020B0502040504020204" pitchFamily="34" charset="0"/>
              </a:rPr>
              <a:t>ooferektomi</a:t>
            </a:r>
            <a:r>
              <a:rPr lang="tr-TR" b="0" i="0" dirty="0">
                <a:solidFill>
                  <a:srgbClr val="232323"/>
                </a:solidFill>
                <a:effectLst/>
                <a:latin typeface="Noto Sans" panose="020B0502040504020204" pitchFamily="34" charset="0"/>
              </a:rPr>
              <a:t>, iki yumurtalığı olan kadınlara göre daha erken yumurtalık rezervi geliştirebileceğinden, yaşlı kadınlarda doğurganlığı etkileyebilir [ </a:t>
            </a:r>
            <a:r>
              <a:rPr lang="tr-TR" b="0" i="0" u="sng" dirty="0">
                <a:solidFill>
                  <a:srgbClr val="005B92"/>
                </a:solidFill>
                <a:effectLst/>
                <a:latin typeface="Noto Sans" panose="020B0502040504020204" pitchFamily="34" charset="0"/>
                <a:hlinkClick r:id="rId5"/>
              </a:rPr>
              <a:t>4</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Gelecekteki bir hamilelikte sonraki kısırlık veya olumsuz sonuçlarla potansiyel olarak ilişkili olayları değerlendirmek için </a:t>
            </a:r>
            <a:r>
              <a:rPr lang="tr-TR" b="0" i="0" dirty="0" err="1">
                <a:solidFill>
                  <a:srgbClr val="232323"/>
                </a:solidFill>
                <a:effectLst/>
                <a:latin typeface="Noto Sans" panose="020B0502040504020204" pitchFamily="34" charset="0"/>
              </a:rPr>
              <a:t>obstetrik</a:t>
            </a:r>
            <a:r>
              <a:rPr lang="tr-TR" b="0" i="0" dirty="0">
                <a:solidFill>
                  <a:srgbClr val="232323"/>
                </a:solidFill>
                <a:effectLst/>
                <a:latin typeface="Noto Sans" panose="020B0502040504020204" pitchFamily="34" charset="0"/>
              </a:rPr>
              <a:t> öykü.</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Cinsel işlev bozukluğu ve cinsel birleşme sıklığı dahil cinsel öykü. Seyrek veya etkisiz cinsel ilişki kısırlığın bir açıklaması olabilir.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Kısırlık, doğum kusurları, genetik mutasyonlar veya zihinsel engelli aile üyeleri dahil olmak üzere aile öyküsü. </a:t>
            </a:r>
            <a:r>
              <a:rPr lang="tr-TR" b="0" i="0" dirty="0" err="1">
                <a:solidFill>
                  <a:srgbClr val="232323"/>
                </a:solidFill>
                <a:effectLst/>
                <a:latin typeface="Noto Sans" panose="020B0502040504020204" pitchFamily="34" charset="0"/>
              </a:rPr>
              <a:t>Frajil</a:t>
            </a:r>
            <a:r>
              <a:rPr lang="tr-TR" b="0" i="0" dirty="0">
                <a:solidFill>
                  <a:srgbClr val="232323"/>
                </a:solidFill>
                <a:effectLst/>
                <a:latin typeface="Noto Sans" panose="020B0502040504020204" pitchFamily="34" charset="0"/>
              </a:rPr>
              <a:t> X </a:t>
            </a:r>
            <a:r>
              <a:rPr lang="tr-TR" b="0" i="0" dirty="0" err="1">
                <a:solidFill>
                  <a:srgbClr val="232323"/>
                </a:solidFill>
                <a:effectLst/>
                <a:latin typeface="Noto Sans" panose="020B0502040504020204" pitchFamily="34" charset="0"/>
              </a:rPr>
              <a:t>premutasyonu</a:t>
            </a:r>
            <a:r>
              <a:rPr lang="tr-TR" b="0" i="0" dirty="0">
                <a:solidFill>
                  <a:srgbClr val="232323"/>
                </a:solidFill>
                <a:effectLst/>
                <a:latin typeface="Noto Sans" panose="020B0502040504020204" pitchFamily="34" charset="0"/>
              </a:rPr>
              <a:t> olan kadınlarda erken yumurtalık yetmezliği gelişebilirken, erkeklerde öğrenme sorunları, gelişimsel gecikme veya otistik özellikler olabilir.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Yaş, meslek, egzersiz, stres, diyet/kilo değişiklikleri, sigara ve alkol kullanımı dahil olmak üzere kişisel ve yaşam tarzı öyküsü, tümü doğurganlığı etkileyebilir.</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23</a:t>
            </a:fld>
            <a:endParaRPr lang="tr-TR"/>
          </a:p>
        </p:txBody>
      </p:sp>
    </p:spTree>
    <p:extLst>
      <p:ext uri="{BB962C8B-B14F-4D97-AF65-F5344CB8AC3E}">
        <p14:creationId xmlns:p14="http://schemas.microsoft.com/office/powerpoint/2010/main" val="2024526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Primer</a:t>
            </a:r>
            <a:r>
              <a:rPr lang="tr-TR" dirty="0"/>
              <a:t> </a:t>
            </a:r>
            <a:r>
              <a:rPr lang="tr-TR" dirty="0" err="1"/>
              <a:t>infertilite</a:t>
            </a:r>
            <a:r>
              <a:rPr lang="tr-TR" dirty="0"/>
              <a:t>; hiç gebelik elde </a:t>
            </a:r>
            <a:r>
              <a:rPr lang="tr-TR" dirty="0" err="1"/>
              <a:t>eidlemeyen</a:t>
            </a:r>
            <a:r>
              <a:rPr lang="tr-TR" dirty="0"/>
              <a:t> çiftler</a:t>
            </a:r>
          </a:p>
          <a:p>
            <a:r>
              <a:rPr lang="tr-TR" dirty="0" err="1"/>
              <a:t>Sekonder</a:t>
            </a:r>
            <a:r>
              <a:rPr lang="tr-TR" dirty="0"/>
              <a:t> </a:t>
            </a:r>
            <a:r>
              <a:rPr lang="tr-TR" dirty="0" err="1"/>
              <a:t>infertilite</a:t>
            </a:r>
            <a:r>
              <a:rPr lang="tr-TR" dirty="0"/>
              <a:t>: daha önceden gebelik elde </a:t>
            </a:r>
            <a:r>
              <a:rPr lang="tr-TR" dirty="0" err="1"/>
              <a:t>edilmiş,anca</a:t>
            </a:r>
            <a:r>
              <a:rPr lang="tr-TR" dirty="0"/>
              <a:t> son bir yıldır düzenli </a:t>
            </a:r>
            <a:r>
              <a:rPr lang="tr-TR" dirty="0" err="1"/>
              <a:t>korunamsız</a:t>
            </a:r>
            <a:r>
              <a:rPr lang="tr-TR" dirty="0"/>
              <a:t> ilişkiye rağmen </a:t>
            </a:r>
            <a:r>
              <a:rPr lang="tr-TR" dirty="0" err="1"/>
              <a:t>gebeşlik</a:t>
            </a:r>
            <a:r>
              <a:rPr lang="tr-TR" dirty="0"/>
              <a:t> elde </a:t>
            </a:r>
            <a:r>
              <a:rPr lang="tr-TR" dirty="0" err="1"/>
              <a:t>edemyen</a:t>
            </a:r>
            <a:r>
              <a:rPr lang="tr-TR" dirty="0"/>
              <a:t> </a:t>
            </a:r>
            <a:r>
              <a:rPr lang="tr-TR" dirty="0" err="1"/>
              <a:t>çiiftler</a:t>
            </a:r>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5</a:t>
            </a:fld>
            <a:endParaRPr lang="tr-TR"/>
          </a:p>
        </p:txBody>
      </p:sp>
    </p:spTree>
    <p:extLst>
      <p:ext uri="{BB962C8B-B14F-4D97-AF65-F5344CB8AC3E}">
        <p14:creationId xmlns:p14="http://schemas.microsoft.com/office/powerpoint/2010/main" val="722583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i="0" dirty="0">
                <a:solidFill>
                  <a:srgbClr val="232323"/>
                </a:solidFill>
                <a:effectLst/>
                <a:latin typeface="Noto Sans" panose="020B0502040504020204" pitchFamily="34" charset="0"/>
              </a:rPr>
              <a:t>Tarih </a:t>
            </a:r>
            <a:r>
              <a:rPr lang="tr-TR" b="0" i="0" dirty="0">
                <a:solidFill>
                  <a:srgbClr val="232323"/>
                </a:solidFill>
                <a:effectLst/>
                <a:latin typeface="Noto Sans" panose="020B0502040504020204" pitchFamily="34" charset="0"/>
              </a:rPr>
              <a:t> —  Tarihteki en önemli noktalar şunlardır: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Kısırlık süresi ve önceki değerlendirme ve tedavinin sonuçları.</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Yumurtlama durumunun belirlenmesine yardımcı olan adet tarihi (döngü uzunluğu ve özellikleri). Örneğin, </a:t>
            </a:r>
            <a:r>
              <a:rPr lang="tr-TR" b="0" i="0" dirty="0" err="1">
                <a:solidFill>
                  <a:srgbClr val="232323"/>
                </a:solidFill>
                <a:effectLst/>
                <a:latin typeface="Noto Sans" panose="020B0502040504020204" pitchFamily="34" charset="0"/>
              </a:rPr>
              <a:t>molimina</a:t>
            </a:r>
            <a:r>
              <a:rPr lang="tr-TR" b="0" i="0" dirty="0">
                <a:solidFill>
                  <a:srgbClr val="232323"/>
                </a:solidFill>
                <a:effectLst/>
                <a:latin typeface="Noto Sans" panose="020B0502040504020204" pitchFamily="34" charset="0"/>
              </a:rPr>
              <a:t> ile düzenli aylık döngüler (meme hassasiyeti, yumurtlama ağrısı, şişkinlik) hastanın </a:t>
            </a:r>
            <a:r>
              <a:rPr lang="tr-TR" b="0" i="0" dirty="0" err="1">
                <a:solidFill>
                  <a:srgbClr val="232323"/>
                </a:solidFill>
                <a:effectLst/>
                <a:latin typeface="Noto Sans" panose="020B0502040504020204" pitchFamily="34" charset="0"/>
              </a:rPr>
              <a:t>ovulatuvar</a:t>
            </a:r>
            <a:r>
              <a:rPr lang="tr-TR" b="0" i="0" dirty="0">
                <a:solidFill>
                  <a:srgbClr val="232323"/>
                </a:solidFill>
                <a:effectLst/>
                <a:latin typeface="Noto Sans" panose="020B0502040504020204" pitchFamily="34" charset="0"/>
              </a:rPr>
              <a:t> olduğunu ve şiddetli </a:t>
            </a:r>
            <a:r>
              <a:rPr lang="tr-TR" b="0" i="0" dirty="0" err="1">
                <a:solidFill>
                  <a:srgbClr val="232323"/>
                </a:solidFill>
                <a:effectLst/>
                <a:latin typeface="Noto Sans" panose="020B0502040504020204" pitchFamily="34" charset="0"/>
              </a:rPr>
              <a:t>dismenore</a:t>
            </a:r>
            <a:r>
              <a:rPr lang="tr-TR" b="0" i="0" dirty="0">
                <a:solidFill>
                  <a:srgbClr val="232323"/>
                </a:solidFill>
                <a:effectLst/>
                <a:latin typeface="Noto Sans" panose="020B0502040504020204" pitchFamily="34" charset="0"/>
              </a:rPr>
              <a:t> gibi özellikler </a:t>
            </a:r>
            <a:r>
              <a:rPr lang="tr-TR" b="0" i="0" dirty="0" err="1">
                <a:solidFill>
                  <a:srgbClr val="232323"/>
                </a:solidFill>
                <a:effectLst/>
                <a:latin typeface="Noto Sans" panose="020B0502040504020204" pitchFamily="34" charset="0"/>
              </a:rPr>
              <a:t>endometriozisi</a:t>
            </a:r>
            <a:r>
              <a:rPr lang="tr-TR" b="0" i="0" dirty="0">
                <a:solidFill>
                  <a:srgbClr val="232323"/>
                </a:solidFill>
                <a:effectLst/>
                <a:latin typeface="Noto Sans" panose="020B0502040504020204" pitchFamily="34" charset="0"/>
              </a:rPr>
              <a:t> düşündürür. Adet döngüsü uzunluğu da yumurtalık rezervinin genel bir göstergesi olabilir. 12.000'den fazla kadını içeren bir meta-analiz, kısa adet döngüsü uzunluğunun (21 ila 27 gün), normal (28 ila 31 gün) ve uzun süre ile karşılaştırıldığında, düşük anti-</a:t>
            </a:r>
            <a:r>
              <a:rPr lang="tr-TR" b="0" i="0" dirty="0" err="1">
                <a:solidFill>
                  <a:srgbClr val="232323"/>
                </a:solidFill>
                <a:effectLst/>
                <a:latin typeface="Noto Sans" panose="020B0502040504020204" pitchFamily="34" charset="0"/>
              </a:rPr>
              <a:t>müllerian</a:t>
            </a:r>
            <a:r>
              <a:rPr lang="tr-TR" b="0" i="0" dirty="0">
                <a:solidFill>
                  <a:srgbClr val="232323"/>
                </a:solidFill>
                <a:effectLst/>
                <a:latin typeface="Noto Sans" panose="020B0502040504020204" pitchFamily="34" charset="0"/>
              </a:rPr>
              <a:t> hormon seviyeleri ve </a:t>
            </a:r>
            <a:r>
              <a:rPr lang="tr-TR" b="0" i="0" dirty="0" err="1">
                <a:solidFill>
                  <a:srgbClr val="232323"/>
                </a:solidFill>
                <a:effectLst/>
                <a:latin typeface="Noto Sans" panose="020B0502040504020204" pitchFamily="34" charset="0"/>
              </a:rPr>
              <a:t>antral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folikül</a:t>
            </a:r>
            <a:r>
              <a:rPr lang="tr-TR" b="0" i="0" dirty="0">
                <a:solidFill>
                  <a:srgbClr val="232323"/>
                </a:solidFill>
                <a:effectLst/>
                <a:latin typeface="Noto Sans" panose="020B0502040504020204" pitchFamily="34" charset="0"/>
              </a:rPr>
              <a:t> sayıları dahil olmak üzere azalmış yumurtalık rezervi ile ilişkili olduğunu bildirdi. (32 ila 35 gün) döngü uzunlukları [ </a:t>
            </a:r>
            <a:r>
              <a:rPr lang="tr-TR" b="0" i="0" u="sng" dirty="0">
                <a:solidFill>
                  <a:srgbClr val="005B92"/>
                </a:solidFill>
                <a:effectLst/>
                <a:latin typeface="Noto Sans" panose="020B0502040504020204" pitchFamily="34" charset="0"/>
                <a:hlinkClick r:id="rId3"/>
              </a:rPr>
              <a:t>3</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Kısırlık ile potansiyel olarak ilişkili durumları, prosedürleri veya ilaçları aramak için tıbbi, cerrahi ve jinekolojik öykü (cinsel yolla bulaşan enfeksiyonlar, </a:t>
            </a:r>
            <a:r>
              <a:rPr lang="tr-TR" b="0" i="0" dirty="0" err="1">
                <a:solidFill>
                  <a:srgbClr val="232323"/>
                </a:solidFill>
                <a:effectLst/>
                <a:latin typeface="Noto Sans" panose="020B0502040504020204" pitchFamily="34" charset="0"/>
              </a:rPr>
              <a:t>pelvik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inflamatuar</a:t>
            </a:r>
            <a:r>
              <a:rPr lang="tr-TR" b="0" i="0" dirty="0">
                <a:solidFill>
                  <a:srgbClr val="232323"/>
                </a:solidFill>
                <a:effectLst/>
                <a:latin typeface="Noto Sans" panose="020B0502040504020204" pitchFamily="34" charset="0"/>
              </a:rPr>
              <a:t> hastalık ve anormal </a:t>
            </a:r>
            <a:r>
              <a:rPr lang="tr-TR" b="0" i="0" dirty="0" err="1">
                <a:solidFill>
                  <a:srgbClr val="232323"/>
                </a:solidFill>
                <a:effectLst/>
                <a:latin typeface="Noto Sans" panose="020B0502040504020204" pitchFamily="34" charset="0"/>
              </a:rPr>
              <a:t>Pap</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smear</a:t>
            </a:r>
            <a:r>
              <a:rPr lang="tr-TR" b="0" i="0" dirty="0">
                <a:solidFill>
                  <a:srgbClr val="232323"/>
                </a:solidFill>
                <a:effectLst/>
                <a:latin typeface="Noto Sans" panose="020B0502040504020204" pitchFamily="34" charset="0"/>
              </a:rPr>
              <a:t> tedavisi dahil). Asgari olarak, sistemlerin gözden geçirilmesi hastanın </a:t>
            </a:r>
            <a:r>
              <a:rPr lang="tr-TR" b="0" i="0" dirty="0" err="1">
                <a:solidFill>
                  <a:srgbClr val="232323"/>
                </a:solidFill>
                <a:effectLst/>
                <a:latin typeface="Noto Sans" panose="020B0502040504020204" pitchFamily="34" charset="0"/>
              </a:rPr>
              <a:t>tiroid</a:t>
            </a:r>
            <a:r>
              <a:rPr lang="tr-TR" b="0" i="0" dirty="0">
                <a:solidFill>
                  <a:srgbClr val="232323"/>
                </a:solidFill>
                <a:effectLst/>
                <a:latin typeface="Noto Sans" panose="020B0502040504020204" pitchFamily="34" charset="0"/>
              </a:rPr>
              <a:t> hastalığı, </a:t>
            </a:r>
            <a:r>
              <a:rPr lang="tr-TR" b="0" i="0" dirty="0" err="1">
                <a:solidFill>
                  <a:srgbClr val="232323"/>
                </a:solidFill>
                <a:effectLst/>
                <a:latin typeface="Noto Sans" panose="020B0502040504020204" pitchFamily="34" charset="0"/>
              </a:rPr>
              <a:t>galaktore</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hirsutizm</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pelvik</a:t>
            </a:r>
            <a:r>
              <a:rPr lang="tr-TR" b="0" i="0" dirty="0">
                <a:solidFill>
                  <a:srgbClr val="232323"/>
                </a:solidFill>
                <a:effectLst/>
                <a:latin typeface="Noto Sans" panose="020B0502040504020204" pitchFamily="34" charset="0"/>
              </a:rPr>
              <a:t> veya karın ağrısı, </a:t>
            </a:r>
            <a:r>
              <a:rPr lang="tr-TR" b="0" i="0" dirty="0" err="1">
                <a:solidFill>
                  <a:srgbClr val="232323"/>
                </a:solidFill>
                <a:effectLst/>
                <a:latin typeface="Noto Sans" panose="020B0502040504020204" pitchFamily="34" charset="0"/>
              </a:rPr>
              <a:t>dismenore</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disparoni</a:t>
            </a:r>
            <a:r>
              <a:rPr lang="tr-TR" b="0" i="0" dirty="0">
                <a:solidFill>
                  <a:srgbClr val="232323"/>
                </a:solidFill>
                <a:effectLst/>
                <a:latin typeface="Noto Sans" panose="020B0502040504020204" pitchFamily="34" charset="0"/>
              </a:rPr>
              <a:t> semptomları olup olmadığını belirlemelidir. Tek taraflı </a:t>
            </a:r>
            <a:r>
              <a:rPr lang="tr-TR" b="0" i="0" dirty="0" err="1">
                <a:solidFill>
                  <a:srgbClr val="232323"/>
                </a:solidFill>
                <a:effectLst/>
                <a:latin typeface="Noto Sans" panose="020B0502040504020204" pitchFamily="34" charset="0"/>
              </a:rPr>
              <a:t>ooferektomi</a:t>
            </a:r>
            <a:r>
              <a:rPr lang="tr-TR" b="0" i="0" dirty="0">
                <a:solidFill>
                  <a:srgbClr val="232323"/>
                </a:solidFill>
                <a:effectLst/>
                <a:latin typeface="Noto Sans" panose="020B0502040504020204" pitchFamily="34" charset="0"/>
              </a:rPr>
              <a:t> geçirmiş genç kadınlarda genellikle doğurganlık azalmaz çünkü genç kadınlarda yumurtalık başına çok sayıda </a:t>
            </a:r>
            <a:r>
              <a:rPr lang="tr-TR" b="0" i="0" dirty="0" err="1">
                <a:solidFill>
                  <a:srgbClr val="232323"/>
                </a:solidFill>
                <a:effectLst/>
                <a:latin typeface="Noto Sans" panose="020B0502040504020204" pitchFamily="34" charset="0"/>
              </a:rPr>
              <a:t>primordial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folikül</a:t>
            </a:r>
            <a:r>
              <a:rPr lang="tr-TR" b="0" i="0" dirty="0">
                <a:solidFill>
                  <a:srgbClr val="232323"/>
                </a:solidFill>
                <a:effectLst/>
                <a:latin typeface="Noto Sans" panose="020B0502040504020204" pitchFamily="34" charset="0"/>
              </a:rPr>
              <a:t> bulunur; bununla birlikte, önceki tek taraflı </a:t>
            </a:r>
            <a:r>
              <a:rPr lang="tr-TR" b="0" i="0" dirty="0" err="1">
                <a:solidFill>
                  <a:srgbClr val="232323"/>
                </a:solidFill>
                <a:effectLst/>
                <a:latin typeface="Noto Sans" panose="020B0502040504020204" pitchFamily="34" charset="0"/>
              </a:rPr>
              <a:t>ooferektomi</a:t>
            </a:r>
            <a:r>
              <a:rPr lang="tr-TR" b="0" i="0" dirty="0">
                <a:solidFill>
                  <a:srgbClr val="232323"/>
                </a:solidFill>
                <a:effectLst/>
                <a:latin typeface="Noto Sans" panose="020B0502040504020204" pitchFamily="34" charset="0"/>
              </a:rPr>
              <a:t>, iki yumurtalığı olan kadınlara göre daha erken yumurtalık rezervi geliştirebileceğinden, yaşlı kadınlarda doğurganlığı etkileyebilir [ </a:t>
            </a:r>
            <a:r>
              <a:rPr lang="tr-TR" b="0" i="0" u="sng" dirty="0">
                <a:solidFill>
                  <a:srgbClr val="005B92"/>
                </a:solidFill>
                <a:effectLst/>
                <a:latin typeface="Noto Sans" panose="020B0502040504020204" pitchFamily="34" charset="0"/>
                <a:hlinkClick r:id="rId4"/>
              </a:rPr>
              <a:t>4</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Gelecekteki bir hamilelikte sonraki kısırlık veya olumsuz sonuçlarla potansiyel olarak ilişkili olayları değerlendirmek için </a:t>
            </a:r>
            <a:r>
              <a:rPr lang="tr-TR" b="0" i="0" dirty="0" err="1">
                <a:solidFill>
                  <a:srgbClr val="232323"/>
                </a:solidFill>
                <a:effectLst/>
                <a:latin typeface="Noto Sans" panose="020B0502040504020204" pitchFamily="34" charset="0"/>
              </a:rPr>
              <a:t>obstetrik</a:t>
            </a:r>
            <a:r>
              <a:rPr lang="tr-TR" b="0" i="0" dirty="0">
                <a:solidFill>
                  <a:srgbClr val="232323"/>
                </a:solidFill>
                <a:effectLst/>
                <a:latin typeface="Noto Sans" panose="020B0502040504020204" pitchFamily="34" charset="0"/>
              </a:rPr>
              <a:t> öykü.</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Cinsel işlev bozukluğu ve cinsel birleşme sıklığı dahil cinsel öykü. Seyrek veya etkisiz cinsel ilişki kısırlığın bir açıklaması olabilir.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Kısırlık, doğum kusurları, genetik mutasyonlar veya zihinsel engelli aile üyeleri dahil olmak üzere aile öyküsü. </a:t>
            </a:r>
            <a:r>
              <a:rPr lang="tr-TR" b="0" i="0" dirty="0" err="1">
                <a:solidFill>
                  <a:srgbClr val="232323"/>
                </a:solidFill>
                <a:effectLst/>
                <a:latin typeface="Noto Sans" panose="020B0502040504020204" pitchFamily="34" charset="0"/>
              </a:rPr>
              <a:t>Frajil</a:t>
            </a:r>
            <a:r>
              <a:rPr lang="tr-TR" b="0" i="0" dirty="0">
                <a:solidFill>
                  <a:srgbClr val="232323"/>
                </a:solidFill>
                <a:effectLst/>
                <a:latin typeface="Noto Sans" panose="020B0502040504020204" pitchFamily="34" charset="0"/>
              </a:rPr>
              <a:t> X </a:t>
            </a:r>
            <a:r>
              <a:rPr lang="tr-TR" b="0" i="0" dirty="0" err="1">
                <a:solidFill>
                  <a:srgbClr val="232323"/>
                </a:solidFill>
                <a:effectLst/>
                <a:latin typeface="Noto Sans" panose="020B0502040504020204" pitchFamily="34" charset="0"/>
              </a:rPr>
              <a:t>premutasyonu</a:t>
            </a:r>
            <a:r>
              <a:rPr lang="tr-TR" b="0" i="0" dirty="0">
                <a:solidFill>
                  <a:srgbClr val="232323"/>
                </a:solidFill>
                <a:effectLst/>
                <a:latin typeface="Noto Sans" panose="020B0502040504020204" pitchFamily="34" charset="0"/>
              </a:rPr>
              <a:t> olan kadınlarda erken yumurtalık yetmezliği gelişebilirken, erkeklerde öğrenme sorunları, gelişimsel gecikme veya otistik özellikler olabilir.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Yaş, meslek, egzersiz, stres, diyet/kilo değişiklikleri, sigara ve alkol kullanımı dahil olmak üzere kişisel ve yaşam tarzı öyküsü, tümü doğurganlığı etkileyebilir.</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24</a:t>
            </a:fld>
            <a:endParaRPr lang="tr-TR"/>
          </a:p>
        </p:txBody>
      </p:sp>
    </p:spTree>
    <p:extLst>
      <p:ext uri="{BB962C8B-B14F-4D97-AF65-F5344CB8AC3E}">
        <p14:creationId xmlns:p14="http://schemas.microsoft.com/office/powerpoint/2010/main" val="3339868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i="0" dirty="0">
                <a:solidFill>
                  <a:srgbClr val="232323"/>
                </a:solidFill>
                <a:effectLst/>
                <a:latin typeface="Noto Sans" panose="020B0502040504020204" pitchFamily="34" charset="0"/>
              </a:rPr>
              <a:t>Fizik muayene </a:t>
            </a:r>
            <a:r>
              <a:rPr lang="tr-TR" b="0" i="0" dirty="0">
                <a:solidFill>
                  <a:srgbClr val="232323"/>
                </a:solidFill>
                <a:effectLst/>
                <a:latin typeface="Noto Sans" panose="020B0502040504020204" pitchFamily="34" charset="0"/>
              </a:rPr>
              <a:t> —  Fizik muayene , </a:t>
            </a:r>
            <a:r>
              <a:rPr lang="tr-TR" b="0" i="0" dirty="0" err="1">
                <a:solidFill>
                  <a:srgbClr val="232323"/>
                </a:solidFill>
                <a:effectLst/>
                <a:latin typeface="Noto Sans" panose="020B0502040504020204" pitchFamily="34" charset="0"/>
              </a:rPr>
              <a:t>infertilitenin</a:t>
            </a:r>
            <a:r>
              <a:rPr lang="tr-TR" b="0" i="0" dirty="0">
                <a:solidFill>
                  <a:srgbClr val="232323"/>
                </a:solidFill>
                <a:effectLst/>
                <a:latin typeface="Noto Sans" panose="020B0502040504020204" pitchFamily="34" charset="0"/>
              </a:rPr>
              <a:t> potansiyel nedenlerinin belirtilerini değerlendirmelidir. </a:t>
            </a:r>
            <a:r>
              <a:rPr lang="tr-TR" b="0" i="0" dirty="0" err="1">
                <a:solidFill>
                  <a:srgbClr val="232323"/>
                </a:solidFill>
                <a:effectLst/>
                <a:latin typeface="Noto Sans" panose="020B0502040504020204" pitchFamily="34" charset="0"/>
              </a:rPr>
              <a:t>BMI'nin</a:t>
            </a:r>
            <a:r>
              <a:rPr lang="tr-TR" b="0" i="0" dirty="0">
                <a:solidFill>
                  <a:srgbClr val="232323"/>
                </a:solidFill>
                <a:effectLst/>
                <a:latin typeface="Noto Sans" panose="020B0502040504020204" pitchFamily="34" charset="0"/>
              </a:rPr>
              <a:t> aşırı uçları doğurganlığın azalmasıyla ve </a:t>
            </a:r>
            <a:r>
              <a:rPr lang="tr-TR" b="0" i="0" dirty="0" err="1">
                <a:solidFill>
                  <a:srgbClr val="232323"/>
                </a:solidFill>
                <a:effectLst/>
                <a:latin typeface="Noto Sans" panose="020B0502040504020204" pitchFamily="34" charset="0"/>
              </a:rPr>
              <a:t>abdominal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obezite</a:t>
            </a:r>
            <a:r>
              <a:rPr lang="tr-TR" b="0" i="0" dirty="0">
                <a:solidFill>
                  <a:srgbClr val="232323"/>
                </a:solidFill>
                <a:effectLst/>
                <a:latin typeface="Noto Sans" panose="020B0502040504020204" pitchFamily="34" charset="0"/>
              </a:rPr>
              <a:t> insülin direnci ile ilişkili olduğundan, hastanın vücut kitle indeksi (BMI) hesaplanmalı ve yağ dağılımı not edilmelidir.</a:t>
            </a:r>
          </a:p>
          <a:p>
            <a:pPr algn="l"/>
            <a:r>
              <a:rPr lang="tr-TR" b="0" i="0" dirty="0">
                <a:solidFill>
                  <a:srgbClr val="232323"/>
                </a:solidFill>
                <a:effectLst/>
                <a:latin typeface="Noto Sans" panose="020B0502040504020204" pitchFamily="34" charset="0"/>
              </a:rPr>
              <a:t>Birincil </a:t>
            </a:r>
            <a:r>
              <a:rPr lang="tr-TR" b="0" i="0" dirty="0" err="1">
                <a:solidFill>
                  <a:srgbClr val="232323"/>
                </a:solidFill>
                <a:effectLst/>
                <a:latin typeface="Noto Sans" panose="020B0502040504020204" pitchFamily="34" charset="0"/>
              </a:rPr>
              <a:t>amenore</a:t>
            </a:r>
            <a:r>
              <a:rPr lang="tr-TR" b="0" i="0" dirty="0">
                <a:solidFill>
                  <a:srgbClr val="232323"/>
                </a:solidFill>
                <a:effectLst/>
                <a:latin typeface="Noto Sans" panose="020B0502040504020204" pitchFamily="34" charset="0"/>
              </a:rPr>
              <a:t> durumunda, ikincil cinsel özelliklerin eksik gelişimi, </a:t>
            </a:r>
            <a:r>
              <a:rPr lang="tr-TR" b="0" i="0" dirty="0" err="1">
                <a:solidFill>
                  <a:srgbClr val="232323"/>
                </a:solidFill>
                <a:effectLst/>
                <a:latin typeface="Noto Sans" panose="020B0502040504020204" pitchFamily="34" charset="0"/>
              </a:rPr>
              <a:t>hipogonadotropik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hipogonadizmin</a:t>
            </a:r>
            <a:r>
              <a:rPr lang="tr-TR" b="0" i="0" dirty="0">
                <a:solidFill>
                  <a:srgbClr val="232323"/>
                </a:solidFill>
                <a:effectLst/>
                <a:latin typeface="Noto Sans" panose="020B0502040504020204" pitchFamily="34" charset="0"/>
              </a:rPr>
              <a:t> bir işaretidir. Kare şekilli bir göğüs ile kısa ve tıknaz bir vücut habitusu, adet görmeyen hastalarda </a:t>
            </a:r>
            <a:r>
              <a:rPr lang="tr-TR" b="0" i="0" dirty="0" err="1">
                <a:solidFill>
                  <a:srgbClr val="232323"/>
                </a:solidFill>
                <a:effectLst/>
                <a:latin typeface="Noto Sans" panose="020B0502040504020204" pitchFamily="34" charset="0"/>
              </a:rPr>
              <a:t>Turner</a:t>
            </a:r>
            <a:r>
              <a:rPr lang="tr-TR" b="0" i="0" dirty="0">
                <a:solidFill>
                  <a:srgbClr val="232323"/>
                </a:solidFill>
                <a:effectLst/>
                <a:latin typeface="Noto Sans" panose="020B0502040504020204" pitchFamily="34" charset="0"/>
              </a:rPr>
              <a:t> sendromunu düşündürür.</a:t>
            </a:r>
          </a:p>
          <a:p>
            <a:pPr algn="l"/>
            <a:r>
              <a:rPr lang="tr-TR" b="0" i="0" dirty="0" err="1">
                <a:solidFill>
                  <a:srgbClr val="232323"/>
                </a:solidFill>
                <a:effectLst/>
                <a:latin typeface="Noto Sans" panose="020B0502040504020204" pitchFamily="34" charset="0"/>
              </a:rPr>
              <a:t>Tiroid</a:t>
            </a:r>
            <a:r>
              <a:rPr lang="tr-TR" b="0" i="0" dirty="0">
                <a:solidFill>
                  <a:srgbClr val="232323"/>
                </a:solidFill>
                <a:effectLst/>
                <a:latin typeface="Noto Sans" panose="020B0502040504020204" pitchFamily="34" charset="0"/>
              </a:rPr>
              <a:t> bezi anormallikleri, </a:t>
            </a:r>
            <a:r>
              <a:rPr lang="tr-TR" b="0" i="0" dirty="0" err="1">
                <a:solidFill>
                  <a:srgbClr val="232323"/>
                </a:solidFill>
                <a:effectLst/>
                <a:latin typeface="Noto Sans" panose="020B0502040504020204" pitchFamily="34" charset="0"/>
              </a:rPr>
              <a:t>galaktore</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androjen</a:t>
            </a:r>
            <a:r>
              <a:rPr lang="tr-TR" b="0" i="0" dirty="0">
                <a:solidFill>
                  <a:srgbClr val="232323"/>
                </a:solidFill>
                <a:effectLst/>
                <a:latin typeface="Noto Sans" panose="020B0502040504020204" pitchFamily="34" charset="0"/>
              </a:rPr>
              <a:t> fazlalığı belirtileri (</a:t>
            </a:r>
            <a:r>
              <a:rPr lang="tr-TR" b="0" i="0" dirty="0" err="1">
                <a:solidFill>
                  <a:srgbClr val="232323"/>
                </a:solidFill>
                <a:effectLst/>
                <a:latin typeface="Noto Sans" panose="020B0502040504020204" pitchFamily="34" charset="0"/>
              </a:rPr>
              <a:t>hirsutizm</a:t>
            </a:r>
            <a:r>
              <a:rPr lang="tr-TR" b="0" i="0" dirty="0">
                <a:solidFill>
                  <a:srgbClr val="232323"/>
                </a:solidFill>
                <a:effectLst/>
                <a:latin typeface="Noto Sans" panose="020B0502040504020204" pitchFamily="34" charset="0"/>
              </a:rPr>
              <a:t>, akne, erkek tipi kellik, </a:t>
            </a:r>
            <a:r>
              <a:rPr lang="tr-TR" b="0" i="0" dirty="0" err="1">
                <a:solidFill>
                  <a:srgbClr val="232323"/>
                </a:solidFill>
                <a:effectLst/>
                <a:latin typeface="Noto Sans" panose="020B0502040504020204" pitchFamily="34" charset="0"/>
              </a:rPr>
              <a:t>virilizasyon</a:t>
            </a:r>
            <a:r>
              <a:rPr lang="tr-TR" b="0" i="0" dirty="0">
                <a:solidFill>
                  <a:srgbClr val="232323"/>
                </a:solidFill>
                <a:effectLst/>
                <a:latin typeface="Noto Sans" panose="020B0502040504020204" pitchFamily="34" charset="0"/>
              </a:rPr>
              <a:t>) bir </a:t>
            </a:r>
            <a:r>
              <a:rPr lang="tr-TR" b="0" i="0" dirty="0" err="1">
                <a:solidFill>
                  <a:srgbClr val="232323"/>
                </a:solidFill>
                <a:effectLst/>
                <a:latin typeface="Noto Sans" panose="020B0502040504020204" pitchFamily="34" charset="0"/>
              </a:rPr>
              <a:t>endokrinopatinin</a:t>
            </a:r>
            <a:r>
              <a:rPr lang="tr-TR" b="0" i="0" dirty="0">
                <a:solidFill>
                  <a:srgbClr val="232323"/>
                </a:solidFill>
                <a:effectLst/>
                <a:latin typeface="Noto Sans" panose="020B0502040504020204" pitchFamily="34" charset="0"/>
              </a:rPr>
              <a:t> (örneğin, </a:t>
            </a:r>
            <a:r>
              <a:rPr lang="tr-TR" b="0" i="0" dirty="0" err="1">
                <a:solidFill>
                  <a:srgbClr val="232323"/>
                </a:solidFill>
                <a:effectLst/>
                <a:latin typeface="Noto Sans" panose="020B0502040504020204" pitchFamily="34" charset="0"/>
              </a:rPr>
              <a:t>hiper</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hipotiroidizm</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hiperprolaktinemi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polikistik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over</a:t>
            </a:r>
            <a:r>
              <a:rPr lang="tr-TR" b="0" i="0" dirty="0">
                <a:solidFill>
                  <a:srgbClr val="232323"/>
                </a:solidFill>
                <a:effectLst/>
                <a:latin typeface="Noto Sans" panose="020B0502040504020204" pitchFamily="34" charset="0"/>
              </a:rPr>
              <a:t> sendromu, adrenal bozukluk) varlığını düşündürür.</a:t>
            </a:r>
          </a:p>
          <a:p>
            <a:pPr algn="l"/>
            <a:r>
              <a:rPr lang="tr-TR" b="0" i="0" dirty="0" err="1">
                <a:solidFill>
                  <a:srgbClr val="232323"/>
                </a:solidFill>
                <a:effectLst/>
                <a:latin typeface="Noto Sans" panose="020B0502040504020204" pitchFamily="34" charset="0"/>
              </a:rPr>
              <a:t>Adneks</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posterior</a:t>
            </a:r>
            <a:r>
              <a:rPr lang="tr-TR" b="0" i="0" dirty="0">
                <a:solidFill>
                  <a:srgbClr val="232323"/>
                </a:solidFill>
                <a:effectLst/>
                <a:latin typeface="Noto Sans" panose="020B0502040504020204" pitchFamily="34" charset="0"/>
              </a:rPr>
              <a:t> çıkmaz sokakta (Douglas kesesi) hassasiyet veya kitleler, kronik </a:t>
            </a:r>
            <a:r>
              <a:rPr lang="tr-TR" b="0" i="0" dirty="0" err="1">
                <a:solidFill>
                  <a:srgbClr val="232323"/>
                </a:solidFill>
                <a:effectLst/>
                <a:latin typeface="Noto Sans" panose="020B0502040504020204" pitchFamily="34" charset="0"/>
              </a:rPr>
              <a:t>pelvik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inflamatuar</a:t>
            </a:r>
            <a:r>
              <a:rPr lang="tr-TR" b="0" i="0" dirty="0">
                <a:solidFill>
                  <a:srgbClr val="232323"/>
                </a:solidFill>
                <a:effectLst/>
                <a:latin typeface="Noto Sans" panose="020B0502040504020204" pitchFamily="34" charset="0"/>
              </a:rPr>
              <a:t> hastalık veya </a:t>
            </a:r>
            <a:r>
              <a:rPr lang="tr-TR" b="0" i="0" dirty="0" err="1">
                <a:solidFill>
                  <a:srgbClr val="232323"/>
                </a:solidFill>
                <a:effectLst/>
                <a:latin typeface="Noto Sans" panose="020B0502040504020204" pitchFamily="34" charset="0"/>
              </a:rPr>
              <a:t>endometriozis</a:t>
            </a:r>
            <a:r>
              <a:rPr lang="tr-TR" b="0" i="0" dirty="0">
                <a:solidFill>
                  <a:srgbClr val="232323"/>
                </a:solidFill>
                <a:effectLst/>
                <a:latin typeface="Noto Sans" panose="020B0502040504020204" pitchFamily="34" charset="0"/>
              </a:rPr>
              <a:t> ile uyumludur. </a:t>
            </a:r>
            <a:r>
              <a:rPr lang="tr-TR" b="0" i="0" dirty="0" err="1">
                <a:solidFill>
                  <a:srgbClr val="232323"/>
                </a:solidFill>
                <a:effectLst/>
                <a:latin typeface="Noto Sans" panose="020B0502040504020204" pitchFamily="34" charset="0"/>
              </a:rPr>
              <a:t>Posterior</a:t>
            </a:r>
            <a:r>
              <a:rPr lang="tr-TR" b="0" i="0" dirty="0">
                <a:solidFill>
                  <a:srgbClr val="232323"/>
                </a:solidFill>
                <a:effectLst/>
                <a:latin typeface="Noto Sans" panose="020B0502040504020204" pitchFamily="34" charset="0"/>
              </a:rPr>
              <a:t> çıkmaz sokakta, </a:t>
            </a:r>
            <a:r>
              <a:rPr lang="tr-TR" b="0" i="0" dirty="0" err="1">
                <a:solidFill>
                  <a:srgbClr val="232323"/>
                </a:solidFill>
                <a:effectLst/>
                <a:latin typeface="Noto Sans" panose="020B0502040504020204" pitchFamily="34" charset="0"/>
              </a:rPr>
              <a:t>uterosakral</a:t>
            </a:r>
            <a:r>
              <a:rPr lang="tr-TR" b="0" i="0" dirty="0">
                <a:solidFill>
                  <a:srgbClr val="232323"/>
                </a:solidFill>
                <a:effectLst/>
                <a:latin typeface="Noto Sans" panose="020B0502040504020204" pitchFamily="34" charset="0"/>
              </a:rPr>
              <a:t> bağlarda veya </a:t>
            </a:r>
            <a:r>
              <a:rPr lang="tr-TR" b="0" i="0" dirty="0" err="1">
                <a:solidFill>
                  <a:srgbClr val="232323"/>
                </a:solidFill>
                <a:effectLst/>
                <a:latin typeface="Noto Sans" panose="020B0502040504020204" pitchFamily="34" charset="0"/>
              </a:rPr>
              <a:t>rektovajinal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septumda</a:t>
            </a:r>
            <a:r>
              <a:rPr lang="tr-TR" b="0" i="0" dirty="0">
                <a:solidFill>
                  <a:srgbClr val="232323"/>
                </a:solidFill>
                <a:effectLst/>
                <a:latin typeface="Noto Sans" panose="020B0502040504020204" pitchFamily="34" charset="0"/>
              </a:rPr>
              <a:t> ele gelen hassas nodüller </a:t>
            </a:r>
            <a:r>
              <a:rPr lang="tr-TR" b="0" i="0" dirty="0" err="1">
                <a:solidFill>
                  <a:srgbClr val="232323"/>
                </a:solidFill>
                <a:effectLst/>
                <a:latin typeface="Noto Sans" panose="020B0502040504020204" pitchFamily="34" charset="0"/>
              </a:rPr>
              <a:t>endometriozisin</a:t>
            </a:r>
            <a:r>
              <a:rPr lang="tr-TR" b="0" i="0" dirty="0">
                <a:solidFill>
                  <a:srgbClr val="232323"/>
                </a:solidFill>
                <a:effectLst/>
                <a:latin typeface="Noto Sans" panose="020B0502040504020204" pitchFamily="34" charset="0"/>
              </a:rPr>
              <a:t> ek belirtileridir.</a:t>
            </a:r>
          </a:p>
          <a:p>
            <a:pPr algn="l"/>
            <a:r>
              <a:rPr lang="tr-TR" b="0" i="0" dirty="0">
                <a:solidFill>
                  <a:srgbClr val="232323"/>
                </a:solidFill>
                <a:effectLst/>
                <a:latin typeface="Noto Sans" panose="020B0502040504020204" pitchFamily="34" charset="0"/>
              </a:rPr>
              <a:t>Vajinal/</a:t>
            </a:r>
            <a:r>
              <a:rPr lang="tr-TR" b="0" i="0" dirty="0" err="1">
                <a:solidFill>
                  <a:srgbClr val="232323"/>
                </a:solidFill>
                <a:effectLst/>
                <a:latin typeface="Noto Sans" panose="020B0502040504020204" pitchFamily="34" charset="0"/>
              </a:rPr>
              <a:t>servikal</a:t>
            </a:r>
            <a:r>
              <a:rPr lang="tr-TR" b="0" i="0" dirty="0">
                <a:solidFill>
                  <a:srgbClr val="232323"/>
                </a:solidFill>
                <a:effectLst/>
                <a:latin typeface="Noto Sans" panose="020B0502040504020204" pitchFamily="34" charset="0"/>
              </a:rPr>
              <a:t> yapısal anormallikler veya akıntı, </a:t>
            </a:r>
            <a:r>
              <a:rPr lang="tr-TR" b="0" i="0" dirty="0" err="1">
                <a:solidFill>
                  <a:srgbClr val="232323"/>
                </a:solidFill>
                <a:effectLst/>
                <a:latin typeface="Noto Sans" panose="020B0502040504020204" pitchFamily="34" charset="0"/>
              </a:rPr>
              <a:t>müllerian</a:t>
            </a:r>
            <a:r>
              <a:rPr lang="tr-TR" b="0" i="0" dirty="0">
                <a:solidFill>
                  <a:srgbClr val="232323"/>
                </a:solidFill>
                <a:effectLst/>
                <a:latin typeface="Noto Sans" panose="020B0502040504020204" pitchFamily="34" charset="0"/>
              </a:rPr>
              <a:t> anomali, enfeksiyon veya </a:t>
            </a:r>
            <a:r>
              <a:rPr lang="tr-TR" b="0" i="0" dirty="0" err="1">
                <a:solidFill>
                  <a:srgbClr val="232323"/>
                </a:solidFill>
                <a:effectLst/>
                <a:latin typeface="Noto Sans" panose="020B0502040504020204" pitchFamily="34" charset="0"/>
              </a:rPr>
              <a:t>servikal</a:t>
            </a:r>
            <a:r>
              <a:rPr lang="tr-TR" b="0" i="0" dirty="0">
                <a:solidFill>
                  <a:srgbClr val="232323"/>
                </a:solidFill>
                <a:effectLst/>
                <a:latin typeface="Noto Sans" panose="020B0502040504020204" pitchFamily="34" charset="0"/>
              </a:rPr>
              <a:t> faktörün varlığını düşündürür.</a:t>
            </a:r>
          </a:p>
          <a:p>
            <a:pPr algn="l"/>
            <a:r>
              <a:rPr lang="tr-TR" b="0" i="0" dirty="0">
                <a:solidFill>
                  <a:srgbClr val="232323"/>
                </a:solidFill>
                <a:effectLst/>
                <a:latin typeface="Noto Sans" panose="020B0502040504020204" pitchFamily="34" charset="0"/>
              </a:rPr>
              <a:t>Rahim genişlemesi, düzensizlik veya hareket eksikliği, rahim anomalisi, </a:t>
            </a:r>
            <a:r>
              <a:rPr lang="tr-TR" b="0" i="0" dirty="0" err="1">
                <a:solidFill>
                  <a:srgbClr val="232323"/>
                </a:solidFill>
                <a:effectLst/>
                <a:latin typeface="Noto Sans" panose="020B0502040504020204" pitchFamily="34" charset="0"/>
              </a:rPr>
              <a:t>leiomyoma</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endometriozis</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pelvik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adeziv</a:t>
            </a:r>
            <a:r>
              <a:rPr lang="tr-TR" b="0" i="0" dirty="0">
                <a:solidFill>
                  <a:srgbClr val="232323"/>
                </a:solidFill>
                <a:effectLst/>
                <a:latin typeface="Noto Sans" panose="020B0502040504020204" pitchFamily="34" charset="0"/>
              </a:rPr>
              <a:t> hastalığın belirtileridir.</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25</a:t>
            </a:fld>
            <a:endParaRPr lang="tr-TR"/>
          </a:p>
        </p:txBody>
      </p:sp>
    </p:spTree>
    <p:extLst>
      <p:ext uri="{BB962C8B-B14F-4D97-AF65-F5344CB8AC3E}">
        <p14:creationId xmlns:p14="http://schemas.microsoft.com/office/powerpoint/2010/main" val="1506985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i="0" dirty="0">
                <a:solidFill>
                  <a:srgbClr val="232323"/>
                </a:solidFill>
                <a:effectLst/>
                <a:latin typeface="Noto Sans" panose="020B0502040504020204" pitchFamily="34" charset="0"/>
              </a:rPr>
              <a:t>Fizik muayene </a:t>
            </a:r>
            <a:r>
              <a:rPr lang="tr-TR" b="0" i="0" dirty="0">
                <a:solidFill>
                  <a:srgbClr val="232323"/>
                </a:solidFill>
                <a:effectLst/>
                <a:latin typeface="Noto Sans" panose="020B0502040504020204" pitchFamily="34" charset="0"/>
              </a:rPr>
              <a:t> —  Fizik muayene , </a:t>
            </a:r>
            <a:r>
              <a:rPr lang="tr-TR" b="0" i="0" dirty="0" err="1">
                <a:solidFill>
                  <a:srgbClr val="232323"/>
                </a:solidFill>
                <a:effectLst/>
                <a:latin typeface="Noto Sans" panose="020B0502040504020204" pitchFamily="34" charset="0"/>
              </a:rPr>
              <a:t>infertilitenin</a:t>
            </a:r>
            <a:r>
              <a:rPr lang="tr-TR" b="0" i="0" dirty="0">
                <a:solidFill>
                  <a:srgbClr val="232323"/>
                </a:solidFill>
                <a:effectLst/>
                <a:latin typeface="Noto Sans" panose="020B0502040504020204" pitchFamily="34" charset="0"/>
              </a:rPr>
              <a:t> potansiyel nedenlerinin belirtilerini değerlendirmelidir</a:t>
            </a:r>
            <a:r>
              <a:rPr lang="tr-TR" b="1" i="0" dirty="0">
                <a:solidFill>
                  <a:srgbClr val="232323"/>
                </a:solidFill>
                <a:effectLst/>
                <a:latin typeface="Noto Sans" panose="020B0502040504020204" pitchFamily="34" charset="0"/>
              </a:rPr>
              <a:t>. BMI'NİN AŞIRI UÇLARI DOĞURGANLIĞIN AZALMASIYLA VE ABDOMİNAL OBEZİTE İNSÜLİN DİRENCİ İLE İLİŞKİLİ OLDUĞUNDAN</a:t>
            </a:r>
            <a:r>
              <a:rPr lang="tr-TR" b="0" i="0" dirty="0">
                <a:solidFill>
                  <a:srgbClr val="232323"/>
                </a:solidFill>
                <a:effectLst/>
                <a:latin typeface="Noto Sans" panose="020B0502040504020204" pitchFamily="34" charset="0"/>
              </a:rPr>
              <a:t>, hastanın vücut kitle indeksi (BMI) hesaplanmalı ve yağ dağılımı not edilmelidir.</a:t>
            </a:r>
          </a:p>
          <a:p>
            <a:pPr algn="l"/>
            <a:r>
              <a:rPr lang="tr-TR" sz="1400" b="1" i="0" dirty="0">
                <a:solidFill>
                  <a:srgbClr val="232323"/>
                </a:solidFill>
                <a:effectLst/>
                <a:latin typeface="Noto Sans" panose="020B0502040504020204" pitchFamily="34" charset="0"/>
              </a:rPr>
              <a:t>BİRİNCİL AMENORE DURUMUNDA, İKİNCİL CİNSEL ÖZELLİKLERİN EKSİK GELİŞİMİ, HİPOGONADOTROPİK HİPOGONADİZMİN BİR İŞARETİDİR</a:t>
            </a:r>
            <a:r>
              <a:rPr lang="tr-TR" b="0" i="0" dirty="0">
                <a:solidFill>
                  <a:srgbClr val="232323"/>
                </a:solidFill>
                <a:effectLst/>
                <a:latin typeface="Noto Sans" panose="020B0502040504020204" pitchFamily="34" charset="0"/>
              </a:rPr>
              <a:t>. </a:t>
            </a:r>
            <a:r>
              <a:rPr lang="tr-TR" b="1" i="0" dirty="0">
                <a:solidFill>
                  <a:srgbClr val="232323"/>
                </a:solidFill>
                <a:effectLst/>
                <a:latin typeface="Noto Sans" panose="020B0502040504020204" pitchFamily="34" charset="0"/>
              </a:rPr>
              <a:t>Kare şekilli bir göğüs ile kısa ve tıknaz bir vücut habitusu, adet görmeyen hastalarda </a:t>
            </a:r>
            <a:r>
              <a:rPr lang="tr-TR" b="1" i="0" dirty="0" err="1">
                <a:solidFill>
                  <a:srgbClr val="232323"/>
                </a:solidFill>
                <a:effectLst/>
                <a:latin typeface="Noto Sans" panose="020B0502040504020204" pitchFamily="34" charset="0"/>
              </a:rPr>
              <a:t>Turner</a:t>
            </a:r>
            <a:r>
              <a:rPr lang="tr-TR" b="1" i="0" dirty="0">
                <a:solidFill>
                  <a:srgbClr val="232323"/>
                </a:solidFill>
                <a:effectLst/>
                <a:latin typeface="Noto Sans" panose="020B0502040504020204" pitchFamily="34" charset="0"/>
              </a:rPr>
              <a:t> sendromunu düşündürür.</a:t>
            </a:r>
          </a:p>
          <a:p>
            <a:pPr algn="l"/>
            <a:r>
              <a:rPr lang="tr-TR" b="0" i="0" dirty="0" err="1">
                <a:solidFill>
                  <a:srgbClr val="232323"/>
                </a:solidFill>
                <a:effectLst/>
                <a:latin typeface="Noto Sans" panose="020B0502040504020204" pitchFamily="34" charset="0"/>
              </a:rPr>
              <a:t>Tiroid</a:t>
            </a:r>
            <a:r>
              <a:rPr lang="tr-TR" b="0" i="0" dirty="0">
                <a:solidFill>
                  <a:srgbClr val="232323"/>
                </a:solidFill>
                <a:effectLst/>
                <a:latin typeface="Noto Sans" panose="020B0502040504020204" pitchFamily="34" charset="0"/>
              </a:rPr>
              <a:t> bezi anormallikleri, </a:t>
            </a:r>
            <a:r>
              <a:rPr lang="tr-TR" b="0" i="0" dirty="0" err="1">
                <a:solidFill>
                  <a:srgbClr val="232323"/>
                </a:solidFill>
                <a:effectLst/>
                <a:latin typeface="Noto Sans" panose="020B0502040504020204" pitchFamily="34" charset="0"/>
              </a:rPr>
              <a:t>galaktore</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androjen</a:t>
            </a:r>
            <a:r>
              <a:rPr lang="tr-TR" b="0" i="0" dirty="0">
                <a:solidFill>
                  <a:srgbClr val="232323"/>
                </a:solidFill>
                <a:effectLst/>
                <a:latin typeface="Noto Sans" panose="020B0502040504020204" pitchFamily="34" charset="0"/>
              </a:rPr>
              <a:t> fazlalığı belirtileri (</a:t>
            </a:r>
            <a:r>
              <a:rPr lang="tr-TR" b="1" i="0" dirty="0">
                <a:solidFill>
                  <a:srgbClr val="232323"/>
                </a:solidFill>
                <a:effectLst/>
                <a:latin typeface="Noto Sans" panose="020B0502040504020204" pitchFamily="34" charset="0"/>
              </a:rPr>
              <a:t>HİRSUTİZM, AKNE, ERKEK TİPİ KELLİK, VİRİLİZASYON</a:t>
            </a:r>
            <a:r>
              <a:rPr lang="tr-TR" b="0" i="0" dirty="0">
                <a:solidFill>
                  <a:srgbClr val="232323"/>
                </a:solidFill>
                <a:effectLst/>
                <a:latin typeface="Noto Sans" panose="020B0502040504020204" pitchFamily="34" charset="0"/>
              </a:rPr>
              <a:t>) bir </a:t>
            </a:r>
            <a:r>
              <a:rPr lang="tr-TR" b="1" i="0" dirty="0" err="1">
                <a:solidFill>
                  <a:srgbClr val="232323"/>
                </a:solidFill>
                <a:effectLst/>
                <a:latin typeface="Noto Sans" panose="020B0502040504020204" pitchFamily="34" charset="0"/>
              </a:rPr>
              <a:t>endokrinopatinin</a:t>
            </a:r>
            <a:r>
              <a:rPr lang="tr-TR" b="0" i="0" dirty="0">
                <a:solidFill>
                  <a:srgbClr val="232323"/>
                </a:solidFill>
                <a:effectLst/>
                <a:latin typeface="Noto Sans" panose="020B0502040504020204" pitchFamily="34" charset="0"/>
              </a:rPr>
              <a:t> </a:t>
            </a:r>
            <a:r>
              <a:rPr lang="tr-TR" b="1" i="0" dirty="0">
                <a:solidFill>
                  <a:srgbClr val="232323"/>
                </a:solidFill>
                <a:effectLst/>
                <a:latin typeface="Noto Sans" panose="020B0502040504020204" pitchFamily="34" charset="0"/>
              </a:rPr>
              <a:t>(ÖRNEĞİN, HİPER VEYA HİPOTİROİDİZM, HİPERPROLAKTİNEMİ, POLİKİSTİK OVER SENDROMU, ADRENAL BOZUKLUK</a:t>
            </a:r>
            <a:r>
              <a:rPr lang="tr-TR" b="0" i="0" dirty="0">
                <a:solidFill>
                  <a:srgbClr val="232323"/>
                </a:solidFill>
                <a:effectLst/>
                <a:latin typeface="Noto Sans" panose="020B0502040504020204" pitchFamily="34" charset="0"/>
              </a:rPr>
              <a:t>) varlığını düşündürür.</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26</a:t>
            </a:fld>
            <a:endParaRPr lang="tr-TR"/>
          </a:p>
        </p:txBody>
      </p:sp>
    </p:spTree>
    <p:extLst>
      <p:ext uri="{BB962C8B-B14F-4D97-AF65-F5344CB8AC3E}">
        <p14:creationId xmlns:p14="http://schemas.microsoft.com/office/powerpoint/2010/main" val="3312115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0" i="0" dirty="0" err="1">
                <a:solidFill>
                  <a:srgbClr val="232323"/>
                </a:solidFill>
                <a:effectLst/>
                <a:latin typeface="Noto Sans" panose="020B0502040504020204" pitchFamily="34" charset="0"/>
              </a:rPr>
              <a:t>Adneks</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posterior</a:t>
            </a:r>
            <a:r>
              <a:rPr lang="tr-TR" b="0" i="0" dirty="0">
                <a:solidFill>
                  <a:srgbClr val="232323"/>
                </a:solidFill>
                <a:effectLst/>
                <a:latin typeface="Noto Sans" panose="020B0502040504020204" pitchFamily="34" charset="0"/>
              </a:rPr>
              <a:t> çıkmaz sokakta (Douglas kesesi) hassasiyet veya kitleler</a:t>
            </a:r>
            <a:r>
              <a:rPr lang="tr-TR" b="1" i="0" dirty="0">
                <a:solidFill>
                  <a:srgbClr val="232323"/>
                </a:solidFill>
                <a:effectLst/>
                <a:latin typeface="Noto Sans" panose="020B0502040504020204" pitchFamily="34" charset="0"/>
              </a:rPr>
              <a:t>, KRONİK PELVİK İNFLAMATUAR HASTALIK VEYA ENDOMETRİOZİS İLE UYUMLUDUR. POSTERİOR ÇIKMAZ SOKAKTA, UTEROSAKRAL BAĞLARDA VEYA REKTOVAJİNAL SEPTUMDA ELE GELEN HASSAS NODÜLLER ENDOMETRİOZİSİN EK BELİRTİLERİDİR.</a:t>
            </a:r>
          </a:p>
          <a:p>
            <a:pPr algn="l"/>
            <a:r>
              <a:rPr lang="tr-TR" b="0" i="0" dirty="0">
                <a:solidFill>
                  <a:srgbClr val="232323"/>
                </a:solidFill>
                <a:effectLst/>
                <a:latin typeface="Noto Sans" panose="020B0502040504020204" pitchFamily="34" charset="0"/>
              </a:rPr>
              <a:t>Vajinal/</a:t>
            </a:r>
            <a:r>
              <a:rPr lang="tr-TR" b="0" i="0" dirty="0" err="1">
                <a:solidFill>
                  <a:srgbClr val="232323"/>
                </a:solidFill>
                <a:effectLst/>
                <a:latin typeface="Noto Sans" panose="020B0502040504020204" pitchFamily="34" charset="0"/>
              </a:rPr>
              <a:t>servikal</a:t>
            </a:r>
            <a:r>
              <a:rPr lang="tr-TR" b="0" i="0" dirty="0">
                <a:solidFill>
                  <a:srgbClr val="232323"/>
                </a:solidFill>
                <a:effectLst/>
                <a:latin typeface="Noto Sans" panose="020B0502040504020204" pitchFamily="34" charset="0"/>
              </a:rPr>
              <a:t> yapısal anormallikler veya akıntı, </a:t>
            </a:r>
            <a:r>
              <a:rPr lang="tr-TR" b="1" i="0" dirty="0">
                <a:solidFill>
                  <a:srgbClr val="232323"/>
                </a:solidFill>
                <a:effectLst/>
                <a:latin typeface="Noto Sans" panose="020B0502040504020204" pitchFamily="34" charset="0"/>
              </a:rPr>
              <a:t>MÜLLERİAN ANOMALİ, ENFEKSİYON VEYA SERVİKAL FAKTÖRÜN VARLIĞINI DÜŞÜNDÜRÜR</a:t>
            </a:r>
            <a:r>
              <a:rPr lang="tr-TR" b="0" i="0" dirty="0">
                <a:solidFill>
                  <a:srgbClr val="232323"/>
                </a:solidFill>
                <a:effectLst/>
                <a:latin typeface="Noto Sans" panose="020B0502040504020204" pitchFamily="34" charset="0"/>
              </a:rPr>
              <a:t>.</a:t>
            </a:r>
          </a:p>
          <a:p>
            <a:pPr algn="l"/>
            <a:r>
              <a:rPr lang="tr-TR" b="0" i="0" dirty="0">
                <a:solidFill>
                  <a:srgbClr val="232323"/>
                </a:solidFill>
                <a:effectLst/>
                <a:latin typeface="Noto Sans" panose="020B0502040504020204" pitchFamily="34" charset="0"/>
              </a:rPr>
              <a:t>Rahim genişlemesi, düzensizlik veya hareket eksikliği, </a:t>
            </a:r>
            <a:r>
              <a:rPr lang="tr-TR" b="1" i="0" dirty="0">
                <a:solidFill>
                  <a:srgbClr val="232323"/>
                </a:solidFill>
                <a:effectLst/>
                <a:latin typeface="Noto Sans" panose="020B0502040504020204" pitchFamily="34" charset="0"/>
              </a:rPr>
              <a:t>RAHİM ANOMALİSİ, LEİOMYOMA, ENDOMETRİOZİS VEYA PELVİK ADEZİV HASTALIĞIN BELİRTİLERİDİR.</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27</a:t>
            </a:fld>
            <a:endParaRPr lang="tr-TR"/>
          </a:p>
        </p:txBody>
      </p:sp>
    </p:spTree>
    <p:extLst>
      <p:ext uri="{BB962C8B-B14F-4D97-AF65-F5344CB8AC3E}">
        <p14:creationId xmlns:p14="http://schemas.microsoft.com/office/powerpoint/2010/main" val="2774944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i="0" dirty="0">
                <a:solidFill>
                  <a:srgbClr val="232323"/>
                </a:solidFill>
                <a:effectLst/>
                <a:latin typeface="Noto Sans" panose="020B0502040504020204" pitchFamily="34" charset="0"/>
              </a:rPr>
              <a:t>Teşhis testleri </a:t>
            </a:r>
            <a:r>
              <a:rPr lang="tr-TR" b="0" i="0" dirty="0">
                <a:solidFill>
                  <a:srgbClr val="232323"/>
                </a:solidFill>
                <a:effectLst/>
                <a:latin typeface="Noto Sans" panose="020B0502040504020204" pitchFamily="34" charset="0"/>
              </a:rPr>
              <a:t> -  Öykü ve fizik muayeneye ek olarak, ilk tanı değerlendirmesi aşağıdakilerden oluşur: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Erkek faktörü kısırlığını tespit etmek için semen analizi.</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Normal yumurtlama fonksiyonunun dokümantasyonu. </a:t>
            </a:r>
            <a:r>
              <a:rPr lang="tr-TR" b="1" i="0" dirty="0" err="1">
                <a:solidFill>
                  <a:srgbClr val="232323"/>
                </a:solidFill>
                <a:effectLst/>
                <a:latin typeface="Noto Sans" panose="020B0502040504020204" pitchFamily="34" charset="0"/>
              </a:rPr>
              <a:t>Molimina</a:t>
            </a:r>
            <a:r>
              <a:rPr lang="tr-TR" b="1" i="0" dirty="0">
                <a:solidFill>
                  <a:srgbClr val="232323"/>
                </a:solidFill>
                <a:effectLst/>
                <a:latin typeface="Noto Sans" panose="020B0502040504020204" pitchFamily="34" charset="0"/>
              </a:rPr>
              <a:t> semptomları olan yaklaşık dört haftada bir düzenli adet gören kadınlar neredeyse her zaman yumurtlamadır.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Tüp tıkanıklığını ekarte etmek ve </a:t>
            </a:r>
            <a:r>
              <a:rPr lang="tr-TR" b="0" i="0" dirty="0" err="1">
                <a:solidFill>
                  <a:srgbClr val="232323"/>
                </a:solidFill>
                <a:effectLst/>
                <a:latin typeface="Noto Sans" panose="020B0502040504020204" pitchFamily="34" charset="0"/>
              </a:rPr>
              <a:t>uterus</a:t>
            </a:r>
            <a:r>
              <a:rPr lang="tr-TR" b="0" i="0" dirty="0">
                <a:solidFill>
                  <a:srgbClr val="232323"/>
                </a:solidFill>
                <a:effectLst/>
                <a:latin typeface="Noto Sans" panose="020B0502040504020204" pitchFamily="34" charset="0"/>
              </a:rPr>
              <a:t> boşluğunu değerlendirmek için bir test. Genellikle hem </a:t>
            </a:r>
            <a:r>
              <a:rPr lang="tr-TR" b="0" i="0" dirty="0" err="1">
                <a:solidFill>
                  <a:srgbClr val="232323"/>
                </a:solidFill>
                <a:effectLst/>
                <a:latin typeface="Noto Sans" panose="020B0502040504020204" pitchFamily="34" charset="0"/>
              </a:rPr>
              <a:t>uterusu</a:t>
            </a:r>
            <a:r>
              <a:rPr lang="tr-TR" b="0" i="0" dirty="0">
                <a:solidFill>
                  <a:srgbClr val="232323"/>
                </a:solidFill>
                <a:effectLst/>
                <a:latin typeface="Noto Sans" panose="020B0502040504020204" pitchFamily="34" charset="0"/>
              </a:rPr>
              <a:t> hem de tüpleri değerlendiren bir </a:t>
            </a:r>
            <a:r>
              <a:rPr lang="tr-TR" b="0" i="0" dirty="0" err="1">
                <a:solidFill>
                  <a:srgbClr val="232323"/>
                </a:solidFill>
                <a:effectLst/>
                <a:latin typeface="Noto Sans" panose="020B0502040504020204" pitchFamily="34" charset="0"/>
              </a:rPr>
              <a:t>histerosalpingogram</a:t>
            </a:r>
            <a:r>
              <a:rPr lang="tr-TR" b="0" i="0" dirty="0">
                <a:solidFill>
                  <a:srgbClr val="232323"/>
                </a:solidFill>
                <a:effectLst/>
                <a:latin typeface="Noto Sans" panose="020B0502040504020204" pitchFamily="34" charset="0"/>
              </a:rPr>
              <a:t> (HSG) veya </a:t>
            </a:r>
            <a:r>
              <a:rPr lang="tr-TR" b="0" i="0" dirty="0" err="1">
                <a:solidFill>
                  <a:srgbClr val="232323"/>
                </a:solidFill>
                <a:effectLst/>
                <a:latin typeface="Noto Sans" panose="020B0502040504020204" pitchFamily="34" charset="0"/>
              </a:rPr>
              <a:t>histerosalpingo</a:t>
            </a:r>
            <a:r>
              <a:rPr lang="tr-TR" b="0" i="0" dirty="0">
                <a:solidFill>
                  <a:srgbClr val="232323"/>
                </a:solidFill>
                <a:effectLst/>
                <a:latin typeface="Noto Sans" panose="020B0502040504020204" pitchFamily="34" charset="0"/>
              </a:rPr>
              <a:t>-kontrast </a:t>
            </a:r>
            <a:r>
              <a:rPr lang="tr-TR" b="0" i="0" dirty="0" err="1">
                <a:solidFill>
                  <a:srgbClr val="232323"/>
                </a:solidFill>
                <a:effectLst/>
                <a:latin typeface="Noto Sans" panose="020B0502040504020204" pitchFamily="34" charset="0"/>
              </a:rPr>
              <a:t>sonografi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HyCoSy</a:t>
            </a:r>
            <a:r>
              <a:rPr lang="tr-TR" b="0" i="0" dirty="0">
                <a:solidFill>
                  <a:srgbClr val="232323"/>
                </a:solidFill>
                <a:effectLst/>
                <a:latin typeface="Noto Sans" panose="020B0502040504020204" pitchFamily="34" charset="0"/>
              </a:rPr>
              <a:t>) yaparız, ancak </a:t>
            </a:r>
            <a:r>
              <a:rPr lang="tr-TR" b="0" i="0" dirty="0" err="1">
                <a:solidFill>
                  <a:srgbClr val="232323"/>
                </a:solidFill>
                <a:effectLst/>
                <a:latin typeface="Noto Sans" panose="020B0502040504020204" pitchFamily="34" charset="0"/>
              </a:rPr>
              <a:t>endometriozis</a:t>
            </a:r>
            <a:r>
              <a:rPr lang="tr-TR" b="0" i="0" dirty="0">
                <a:solidFill>
                  <a:srgbClr val="232323"/>
                </a:solidFill>
                <a:effectLst/>
                <a:latin typeface="Noto Sans" panose="020B0502040504020204" pitchFamily="34" charset="0"/>
              </a:rPr>
              <a:t> olduğundan şüphelenilen kadınlarda </a:t>
            </a:r>
            <a:r>
              <a:rPr lang="tr-TR" b="0" i="0" dirty="0" err="1">
                <a:solidFill>
                  <a:srgbClr val="232323"/>
                </a:solidFill>
                <a:effectLst/>
                <a:latin typeface="Noto Sans" panose="020B0502040504020204" pitchFamily="34" charset="0"/>
              </a:rPr>
              <a:t>histeroskopi</a:t>
            </a:r>
            <a:r>
              <a:rPr lang="tr-TR" b="0" i="0" dirty="0">
                <a:solidFill>
                  <a:srgbClr val="232323"/>
                </a:solidFill>
                <a:effectLst/>
                <a:latin typeface="Noto Sans" panose="020B0502040504020204" pitchFamily="34" charset="0"/>
              </a:rPr>
              <a:t> ile birlikte </a:t>
            </a:r>
            <a:r>
              <a:rPr lang="tr-TR" b="0" i="0" dirty="0" err="1">
                <a:solidFill>
                  <a:srgbClr val="232323"/>
                </a:solidFill>
                <a:effectLst/>
                <a:latin typeface="Noto Sans" panose="020B0502040504020204" pitchFamily="34" charset="0"/>
              </a:rPr>
              <a:t>laparoskopi</a:t>
            </a:r>
            <a:r>
              <a:rPr lang="tr-TR" b="0" i="0" dirty="0">
                <a:solidFill>
                  <a:srgbClr val="232323"/>
                </a:solidFill>
                <a:effectLst/>
                <a:latin typeface="Noto Sans" panose="020B0502040504020204" pitchFamily="34" charset="0"/>
              </a:rPr>
              <a:t> daha uygun olabilir. </a:t>
            </a:r>
            <a:r>
              <a:rPr lang="tr-TR" b="0" i="0" dirty="0" err="1">
                <a:solidFill>
                  <a:srgbClr val="232323"/>
                </a:solidFill>
                <a:effectLst/>
                <a:latin typeface="Noto Sans" panose="020B0502040504020204" pitchFamily="34" charset="0"/>
              </a:rPr>
              <a:t>Kromotubasyon</a:t>
            </a:r>
            <a:r>
              <a:rPr lang="tr-TR" b="0" i="0" dirty="0">
                <a:solidFill>
                  <a:srgbClr val="232323"/>
                </a:solidFill>
                <a:effectLst/>
                <a:latin typeface="Noto Sans" panose="020B0502040504020204" pitchFamily="34" charset="0"/>
              </a:rPr>
              <a:t> boyası için seyreltik </a:t>
            </a:r>
            <a:r>
              <a:rPr lang="tr-TR" b="0" i="0" u="sng" dirty="0">
                <a:solidFill>
                  <a:srgbClr val="005B92"/>
                </a:solidFill>
                <a:effectLst/>
                <a:latin typeface="Noto Sans" panose="020B0502040504020204" pitchFamily="34" charset="0"/>
                <a:hlinkClick r:id="rId3"/>
              </a:rPr>
              <a:t>metilen mavisi</a:t>
            </a:r>
            <a:r>
              <a:rPr lang="tr-TR" b="0" i="0" dirty="0">
                <a:solidFill>
                  <a:srgbClr val="232323"/>
                </a:solidFill>
                <a:effectLst/>
                <a:latin typeface="Noto Sans" panose="020B0502040504020204" pitchFamily="34" charset="0"/>
              </a:rPr>
              <a:t> kullanılabilir. (Aşağıdaki </a:t>
            </a:r>
            <a:r>
              <a:rPr lang="tr-TR" b="0" i="0" u="sng" dirty="0">
                <a:solidFill>
                  <a:srgbClr val="005B92"/>
                </a:solidFill>
                <a:effectLst/>
                <a:latin typeface="Noto Sans" panose="020B0502040504020204" pitchFamily="34" charset="0"/>
                <a:hlinkClick r:id="rId4"/>
              </a:rPr>
              <a:t>'</a:t>
            </a:r>
            <a:r>
              <a:rPr lang="tr-TR" b="0" i="0" u="sng" dirty="0" err="1">
                <a:solidFill>
                  <a:srgbClr val="005B92"/>
                </a:solidFill>
                <a:effectLst/>
                <a:latin typeface="Noto Sans" panose="020B0502040504020204" pitchFamily="34" charset="0"/>
                <a:hlinkClick r:id="rId4"/>
              </a:rPr>
              <a:t>Laparoskopinin</a:t>
            </a:r>
            <a:r>
              <a:rPr lang="tr-TR" b="0" i="0" u="sng" dirty="0">
                <a:solidFill>
                  <a:srgbClr val="005B92"/>
                </a:solidFill>
                <a:effectLst/>
                <a:latin typeface="Noto Sans" panose="020B0502040504020204" pitchFamily="34" charset="0"/>
                <a:hlinkClick r:id="rId4"/>
              </a:rPr>
              <a:t> </a:t>
            </a:r>
            <a:r>
              <a:rPr lang="tr-TR" b="0" i="0" u="sng" dirty="0" err="1">
                <a:solidFill>
                  <a:srgbClr val="005B92"/>
                </a:solidFill>
                <a:effectLst/>
                <a:latin typeface="Noto Sans" panose="020B0502040504020204" pitchFamily="34" charset="0"/>
                <a:hlinkClick r:id="rId4"/>
              </a:rPr>
              <a:t>Rolü'ne</a:t>
            </a:r>
            <a:r>
              <a:rPr lang="tr-TR" b="0" i="0" dirty="0">
                <a:solidFill>
                  <a:srgbClr val="232323"/>
                </a:solidFill>
                <a:effectLst/>
                <a:latin typeface="Noto Sans" panose="020B0502040504020204" pitchFamily="34" charset="0"/>
              </a:rPr>
              <a:t> bakın.)</a:t>
            </a:r>
          </a:p>
          <a:p>
            <a:pPr algn="l"/>
            <a:r>
              <a:rPr lang="tr-TR" b="0" i="0" dirty="0">
                <a:solidFill>
                  <a:srgbClr val="232323"/>
                </a:solidFill>
                <a:effectLst/>
                <a:latin typeface="Times New Roman" panose="02020603050405020304" pitchFamily="18" charset="0"/>
              </a:rPr>
              <a:t>●</a:t>
            </a:r>
            <a:r>
              <a:rPr lang="tr-TR" b="0" i="0" u="sng" dirty="0">
                <a:solidFill>
                  <a:srgbClr val="005B92"/>
                </a:solidFill>
                <a:effectLst/>
                <a:latin typeface="Noto Sans" panose="020B0502040504020204" pitchFamily="34" charset="0"/>
                <a:hlinkClick r:id="rId5"/>
              </a:rPr>
              <a:t>Döngünün 3. günü </a:t>
            </a:r>
            <a:r>
              <a:rPr lang="tr-TR" b="0" i="0" u="sng" dirty="0" err="1">
                <a:solidFill>
                  <a:srgbClr val="005B92"/>
                </a:solidFill>
                <a:effectLst/>
                <a:latin typeface="Noto Sans" panose="020B0502040504020204" pitchFamily="34" charset="0"/>
                <a:hlinkClick r:id="rId5"/>
              </a:rPr>
              <a:t>folikül</a:t>
            </a:r>
            <a:r>
              <a:rPr lang="tr-TR" b="0" i="0" u="sng" dirty="0">
                <a:solidFill>
                  <a:srgbClr val="005B92"/>
                </a:solidFill>
                <a:effectLst/>
                <a:latin typeface="Noto Sans" panose="020B0502040504020204" pitchFamily="34" charset="0"/>
                <a:hlinkClick r:id="rId5"/>
              </a:rPr>
              <a:t> uyarıcı hormon (FSH) veya </a:t>
            </a:r>
            <a:r>
              <a:rPr lang="tr-TR" b="0" i="0" u="sng" dirty="0" err="1">
                <a:solidFill>
                  <a:srgbClr val="005B92"/>
                </a:solidFill>
                <a:effectLst/>
                <a:latin typeface="Noto Sans" panose="020B0502040504020204" pitchFamily="34" charset="0"/>
                <a:hlinkClick r:id="rId5"/>
              </a:rPr>
              <a:t>östradiol</a:t>
            </a:r>
            <a:r>
              <a:rPr lang="tr-TR" b="0" i="0" u="sng" dirty="0">
                <a:solidFill>
                  <a:srgbClr val="005B92"/>
                </a:solidFill>
                <a:effectLst/>
                <a:latin typeface="Noto Sans" panose="020B0502040504020204" pitchFamily="34" charset="0"/>
                <a:hlinkClick r:id="rId5"/>
              </a:rPr>
              <a:t>, </a:t>
            </a:r>
            <a:r>
              <a:rPr lang="tr-TR" b="0" i="0" u="sng" dirty="0" err="1">
                <a:solidFill>
                  <a:srgbClr val="005B92"/>
                </a:solidFill>
                <a:effectLst/>
                <a:latin typeface="Noto Sans" panose="020B0502040504020204" pitchFamily="34" charset="0"/>
                <a:hlinkClick r:id="rId5"/>
              </a:rPr>
              <a:t>klomifen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sitrat</a:t>
            </a:r>
            <a:r>
              <a:rPr lang="tr-TR" b="0" i="0" dirty="0">
                <a:solidFill>
                  <a:srgbClr val="232323"/>
                </a:solidFill>
                <a:effectLst/>
                <a:latin typeface="Noto Sans" panose="020B0502040504020204" pitchFamily="34" charset="0"/>
              </a:rPr>
              <a:t> yükleme testi, anti-</a:t>
            </a:r>
            <a:r>
              <a:rPr lang="tr-TR" b="0" i="0" dirty="0" err="1">
                <a:solidFill>
                  <a:srgbClr val="232323"/>
                </a:solidFill>
                <a:effectLst/>
                <a:latin typeface="Noto Sans" panose="020B0502040504020204" pitchFamily="34" charset="0"/>
              </a:rPr>
              <a:t>müllerian</a:t>
            </a:r>
            <a:r>
              <a:rPr lang="tr-TR" b="0" i="0" dirty="0">
                <a:solidFill>
                  <a:srgbClr val="232323"/>
                </a:solidFill>
                <a:effectLst/>
                <a:latin typeface="Noto Sans" panose="020B0502040504020204" pitchFamily="34" charset="0"/>
              </a:rPr>
              <a:t> hormon (AMH) veya </a:t>
            </a:r>
            <a:r>
              <a:rPr lang="tr-TR" b="0" i="0" dirty="0" err="1">
                <a:solidFill>
                  <a:srgbClr val="232323"/>
                </a:solidFill>
                <a:effectLst/>
                <a:latin typeface="Noto Sans" panose="020B0502040504020204" pitchFamily="34" charset="0"/>
              </a:rPr>
              <a:t>antral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folikül</a:t>
            </a:r>
            <a:r>
              <a:rPr lang="tr-TR" b="0" i="0" dirty="0">
                <a:solidFill>
                  <a:srgbClr val="232323"/>
                </a:solidFill>
                <a:effectLst/>
                <a:latin typeface="Noto Sans" panose="020B0502040504020204" pitchFamily="34" charset="0"/>
              </a:rPr>
              <a:t> sayımı gibi bir yumurtalık rezervi testi veya testleri .</a:t>
            </a:r>
          </a:p>
          <a:p>
            <a:pPr algn="l"/>
            <a:r>
              <a:rPr lang="tr-TR" b="0" i="0" dirty="0">
                <a:solidFill>
                  <a:srgbClr val="232323"/>
                </a:solidFill>
                <a:effectLst/>
                <a:latin typeface="Noto Sans" panose="020B0502040504020204" pitchFamily="34" charset="0"/>
              </a:rPr>
              <a:t>Çiftin geçmişinden not edilen risk faktörleri, ilk kısırlık değerlendirmesinden sonra ek testlere ihtiyaç olduğunu gösterebilir.</a:t>
            </a:r>
          </a:p>
          <a:p>
            <a:pPr algn="l"/>
            <a:r>
              <a:rPr lang="tr-TR" b="0" i="0" dirty="0">
                <a:solidFill>
                  <a:srgbClr val="232323"/>
                </a:solidFill>
                <a:effectLst/>
                <a:latin typeface="Noto Sans" panose="020B0502040504020204" pitchFamily="34" charset="0"/>
              </a:rPr>
              <a:t>Bu esnada </a:t>
            </a:r>
            <a:r>
              <a:rPr lang="tr-TR" b="0" i="0" dirty="0" err="1">
                <a:solidFill>
                  <a:srgbClr val="232323"/>
                </a:solidFill>
                <a:effectLst/>
                <a:latin typeface="Noto Sans" panose="020B0502040504020204" pitchFamily="34" charset="0"/>
              </a:rPr>
              <a:t>prekonsepsiyonel</a:t>
            </a:r>
            <a:r>
              <a:rPr lang="tr-TR" b="0" i="0" dirty="0">
                <a:solidFill>
                  <a:srgbClr val="232323"/>
                </a:solidFill>
                <a:effectLst/>
                <a:latin typeface="Noto Sans" panose="020B0502040504020204" pitchFamily="34" charset="0"/>
              </a:rPr>
              <a:t> laboratuvar taraması da yapılabilir, böylece bu sonuçlar tanı ve tedavi danışmanlığı için kullanılabilir. Etnik kökene göre tanımlanan riske göre genetik tarama önerilmelidir. Konsept öncesi değerlendirme ve danışmanlığın bileşenleri ayrı ayrı tartışılmaktadır.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6"/>
              </a:rPr>
              <a:t>. "Gebelik öncesi muayenehane ziyareti", "Laboratuvar değerlendirmesi" bölümü</a:t>
            </a:r>
            <a:r>
              <a:rPr lang="tr-TR" b="0" i="0" dirty="0">
                <a:solidFill>
                  <a:srgbClr val="232323"/>
                </a:solidFill>
                <a:effectLst/>
                <a:latin typeface="Noto Sans" panose="020B0502040504020204" pitchFamily="34" charset="0"/>
              </a:rPr>
              <a:t> .)</a:t>
            </a:r>
          </a:p>
          <a:p>
            <a:endParaRPr lang="tr-TR" dirty="0"/>
          </a:p>
          <a:p>
            <a:endParaRPr lang="tr-TR" dirty="0"/>
          </a:p>
          <a:p>
            <a:pPr algn="l"/>
            <a:endParaRPr lang="tr-TR" b="0" i="0" dirty="0">
              <a:solidFill>
                <a:srgbClr val="232323"/>
              </a:solidFill>
              <a:effectLst/>
              <a:latin typeface="Noto Sans" panose="020B0502040504020204" pitchFamily="34" charset="0"/>
            </a:endParaRPr>
          </a:p>
          <a:p>
            <a:pPr algn="l"/>
            <a:r>
              <a:rPr lang="tr-TR" b="1" i="0" dirty="0">
                <a:solidFill>
                  <a:srgbClr val="232323"/>
                </a:solidFill>
                <a:effectLst/>
                <a:latin typeface="Noto Sans" panose="020B0502040504020204" pitchFamily="34" charset="0"/>
              </a:rPr>
              <a:t>3. Gün FSH ve CCCT </a:t>
            </a:r>
            <a:r>
              <a:rPr lang="tr-TR" b="0" i="0" dirty="0">
                <a:solidFill>
                  <a:srgbClr val="232323"/>
                </a:solidFill>
                <a:effectLst/>
                <a:latin typeface="Noto Sans" panose="020B0502040504020204" pitchFamily="34" charset="0"/>
              </a:rPr>
              <a:t> —  Hem 3. gün FSH seviyesi (1. gün tam adet akışının ilk günüdür) hem de FSH ölçümü için kışkırtıcı bir test olan CCCT, yumurtalık rezervini taramak için yaygın olarak kullanılır. CCCT, 3. gün ve 10. gün FSH seviyeleri ve 3. gün </a:t>
            </a:r>
            <a:r>
              <a:rPr lang="tr-TR" b="0" i="0" dirty="0" err="1">
                <a:solidFill>
                  <a:srgbClr val="232323"/>
                </a:solidFill>
                <a:effectLst/>
                <a:latin typeface="Noto Sans" panose="020B0502040504020204" pitchFamily="34" charset="0"/>
              </a:rPr>
              <a:t>estradiol</a:t>
            </a:r>
            <a:r>
              <a:rPr lang="tr-TR" b="0" i="0" dirty="0">
                <a:solidFill>
                  <a:srgbClr val="232323"/>
                </a:solidFill>
                <a:effectLst/>
                <a:latin typeface="Noto Sans" panose="020B0502040504020204" pitchFamily="34" charset="0"/>
              </a:rPr>
              <a:t> seviyesi ölçümü ile 5 ila 9. döngü günlerinde 100 mg </a:t>
            </a:r>
            <a:r>
              <a:rPr lang="tr-TR" b="0" i="0" u="sng" dirty="0" err="1">
                <a:solidFill>
                  <a:srgbClr val="005B92"/>
                </a:solidFill>
                <a:effectLst/>
                <a:latin typeface="Noto Sans" panose="020B0502040504020204" pitchFamily="34" charset="0"/>
                <a:hlinkClick r:id="rId5"/>
              </a:rPr>
              <a:t>klomifen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sitratın</a:t>
            </a:r>
            <a:r>
              <a:rPr lang="tr-TR" b="0" i="0" dirty="0">
                <a:solidFill>
                  <a:srgbClr val="232323"/>
                </a:solidFill>
                <a:effectLst/>
                <a:latin typeface="Noto Sans" panose="020B0502040504020204" pitchFamily="34" charset="0"/>
              </a:rPr>
              <a:t> oral yoldan verilmesini içerir .</a:t>
            </a:r>
          </a:p>
          <a:p>
            <a:pPr algn="l"/>
            <a:r>
              <a:rPr lang="tr-TR" b="0" i="0" dirty="0">
                <a:solidFill>
                  <a:srgbClr val="232323"/>
                </a:solidFill>
                <a:effectLst/>
                <a:latin typeface="Noto Sans" panose="020B0502040504020204" pitchFamily="34" charset="0"/>
              </a:rPr>
              <a:t>Bu testlerin dayanağı, yumurtalık rezervi iyi olan kadınların, </a:t>
            </a:r>
            <a:r>
              <a:rPr lang="tr-TR" b="0" i="0" dirty="0" err="1">
                <a:solidFill>
                  <a:srgbClr val="232323"/>
                </a:solidFill>
                <a:effectLst/>
                <a:latin typeface="Noto Sans" panose="020B0502040504020204" pitchFamily="34" charset="0"/>
              </a:rPr>
              <a:t>FSH'yi</a:t>
            </a:r>
            <a:r>
              <a:rPr lang="tr-TR" b="0" i="0" dirty="0">
                <a:solidFill>
                  <a:srgbClr val="232323"/>
                </a:solidFill>
                <a:effectLst/>
                <a:latin typeface="Noto Sans" panose="020B0502040504020204" pitchFamily="34" charset="0"/>
              </a:rPr>
              <a:t> düşük bir seviyede tutmak için adet döngüsünün başlarında küçük </a:t>
            </a:r>
            <a:r>
              <a:rPr lang="tr-TR" b="0" i="0" dirty="0" err="1">
                <a:solidFill>
                  <a:srgbClr val="232323"/>
                </a:solidFill>
                <a:effectLst/>
                <a:latin typeface="Noto Sans" panose="020B0502040504020204" pitchFamily="34" charset="0"/>
              </a:rPr>
              <a:t>foliküllerden</a:t>
            </a:r>
            <a:r>
              <a:rPr lang="tr-TR" b="0" i="0" dirty="0">
                <a:solidFill>
                  <a:srgbClr val="232323"/>
                </a:solidFill>
                <a:effectLst/>
                <a:latin typeface="Noto Sans" panose="020B0502040504020204" pitchFamily="34" charset="0"/>
              </a:rPr>
              <a:t> yeterli yumurtalık hormonu üretimine sahip olmalarıdır. Buna karşılık, </a:t>
            </a:r>
            <a:r>
              <a:rPr lang="tr-TR" b="0" i="0" dirty="0" err="1">
                <a:solidFill>
                  <a:srgbClr val="232323"/>
                </a:solidFill>
                <a:effectLst/>
                <a:latin typeface="Noto Sans" panose="020B0502040504020204" pitchFamily="34" charset="0"/>
              </a:rPr>
              <a:t>folikül</a:t>
            </a:r>
            <a:r>
              <a:rPr lang="tr-TR" b="0" i="0" dirty="0">
                <a:solidFill>
                  <a:srgbClr val="232323"/>
                </a:solidFill>
                <a:effectLst/>
                <a:latin typeface="Noto Sans" panose="020B0502040504020204" pitchFamily="34" charset="0"/>
              </a:rPr>
              <a:t> ve oosit havuzu azalmış olan kadınlar, </a:t>
            </a:r>
            <a:r>
              <a:rPr lang="tr-TR" b="0" i="0" dirty="0" err="1">
                <a:solidFill>
                  <a:srgbClr val="232323"/>
                </a:solidFill>
                <a:effectLst/>
                <a:latin typeface="Noto Sans" panose="020B0502040504020204" pitchFamily="34" charset="0"/>
              </a:rPr>
              <a:t>FSH'nin</a:t>
            </a:r>
            <a:r>
              <a:rPr lang="tr-TR" b="0" i="0" dirty="0">
                <a:solidFill>
                  <a:srgbClr val="232323"/>
                </a:solidFill>
                <a:effectLst/>
                <a:latin typeface="Noto Sans" panose="020B0502040504020204" pitchFamily="34" charset="0"/>
              </a:rPr>
              <a:t> hipofiz salgılanmasının normal </a:t>
            </a:r>
            <a:r>
              <a:rPr lang="tr-TR" b="0" i="0" dirty="0" err="1">
                <a:solidFill>
                  <a:srgbClr val="232323"/>
                </a:solidFill>
                <a:effectLst/>
                <a:latin typeface="Noto Sans" panose="020B0502040504020204" pitchFamily="34" charset="0"/>
              </a:rPr>
              <a:t>inhibisyonunu</a:t>
            </a:r>
            <a:r>
              <a:rPr lang="tr-TR" b="0" i="0" dirty="0">
                <a:solidFill>
                  <a:srgbClr val="232323"/>
                </a:solidFill>
                <a:effectLst/>
                <a:latin typeface="Noto Sans" panose="020B0502040504020204" pitchFamily="34" charset="0"/>
              </a:rPr>
              <a:t> sağlamak için yetersiz yumurtalık hormonu üretimine sahiptir, bu nedenle FSH, döngünün başlarında yükselir [ </a:t>
            </a:r>
            <a:r>
              <a:rPr lang="tr-TR" b="0" i="0" u="sng" dirty="0">
                <a:solidFill>
                  <a:srgbClr val="005B92"/>
                </a:solidFill>
                <a:effectLst/>
                <a:latin typeface="Noto Sans" panose="020B0502040504020204" pitchFamily="34" charset="0"/>
                <a:hlinkClick r:id="rId7"/>
              </a:rPr>
              <a:t>10</a:t>
            </a:r>
            <a:r>
              <a:rPr lang="tr-TR" b="0" i="0" dirty="0">
                <a:solidFill>
                  <a:srgbClr val="232323"/>
                </a:solidFill>
                <a:effectLst/>
                <a:latin typeface="Noto Sans" panose="020B0502040504020204" pitchFamily="34" charset="0"/>
              </a:rPr>
              <a:t> ].</a:t>
            </a:r>
          </a:p>
          <a:p>
            <a:pPr algn="l"/>
            <a:r>
              <a:rPr lang="tr-TR" b="0" i="0" dirty="0" err="1">
                <a:solidFill>
                  <a:srgbClr val="232323"/>
                </a:solidFill>
                <a:effectLst/>
                <a:latin typeface="Noto Sans" panose="020B0502040504020204" pitchFamily="34" charset="0"/>
              </a:rPr>
              <a:t>Randomize</a:t>
            </a:r>
            <a:r>
              <a:rPr lang="tr-TR" b="0" i="0" dirty="0">
                <a:solidFill>
                  <a:srgbClr val="232323"/>
                </a:solidFill>
                <a:effectLst/>
                <a:latin typeface="Noto Sans" panose="020B0502040504020204" pitchFamily="34" charset="0"/>
              </a:rPr>
              <a:t> olmayan çalışmaların meta-analizleri, bazal </a:t>
            </a:r>
            <a:r>
              <a:rPr lang="tr-TR" b="0" i="0" dirty="0" err="1">
                <a:solidFill>
                  <a:srgbClr val="232323"/>
                </a:solidFill>
                <a:effectLst/>
                <a:latin typeface="Noto Sans" panose="020B0502040504020204" pitchFamily="34" charset="0"/>
              </a:rPr>
              <a:t>siklusun</a:t>
            </a:r>
            <a:r>
              <a:rPr lang="tr-TR" b="0" i="0" dirty="0">
                <a:solidFill>
                  <a:srgbClr val="232323"/>
                </a:solidFill>
                <a:effectLst/>
                <a:latin typeface="Noto Sans" panose="020B0502040504020204" pitchFamily="34" charset="0"/>
              </a:rPr>
              <a:t> 3. günü FSH ve </a:t>
            </a:r>
            <a:r>
              <a:rPr lang="tr-TR" b="0" i="0" dirty="0" err="1">
                <a:solidFill>
                  <a:srgbClr val="232323"/>
                </a:solidFill>
                <a:effectLst/>
                <a:latin typeface="Noto Sans" panose="020B0502040504020204" pitchFamily="34" charset="0"/>
              </a:rPr>
              <a:t>CCCT'nin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infertilite</a:t>
            </a:r>
            <a:r>
              <a:rPr lang="tr-TR" b="0" i="0" dirty="0">
                <a:solidFill>
                  <a:srgbClr val="232323"/>
                </a:solidFill>
                <a:effectLst/>
                <a:latin typeface="Noto Sans" panose="020B0502040504020204" pitchFamily="34" charset="0"/>
              </a:rPr>
              <a:t> tedavisi gören kadınlarda klinik gebelik elde etme yeteneğini öngörmede benzer şekilde çalıştığı sonucuna varmıştır [ </a:t>
            </a:r>
            <a:r>
              <a:rPr lang="tr-TR" b="0" i="0" u="sng" dirty="0">
                <a:solidFill>
                  <a:srgbClr val="005B92"/>
                </a:solidFill>
                <a:effectLst/>
                <a:latin typeface="Noto Sans" panose="020B0502040504020204" pitchFamily="34" charset="0"/>
                <a:hlinkClick r:id="rId8"/>
              </a:rPr>
              <a:t>11,12</a:t>
            </a:r>
            <a:r>
              <a:rPr lang="tr-TR" b="0" i="0" dirty="0">
                <a:solidFill>
                  <a:srgbClr val="232323"/>
                </a:solidFill>
                <a:effectLst/>
                <a:latin typeface="Noto Sans" panose="020B0502040504020204" pitchFamily="34" charset="0"/>
              </a:rPr>
              <a:t> ]. Her iki testte de normal bir sonuç doğurganlığı tahmin etmede faydalı değildir, ancak oldukça anormal bir sonuç (FSH &gt;15 mili-uluslararası birim/</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kullanıyoruz), özellikle daha fazla sayıdaki kadınlarda, kadının kendi oositlerini içeren tedavi ile hamileliğin olası olmadığını göstermektedir. ileri üreme yaşı.</a:t>
            </a:r>
          </a:p>
          <a:p>
            <a:pPr algn="l"/>
            <a:r>
              <a:rPr lang="tr-TR" b="0" i="0" dirty="0">
                <a:solidFill>
                  <a:srgbClr val="232323"/>
                </a:solidFill>
                <a:effectLst/>
                <a:latin typeface="Noto Sans" panose="020B0502040504020204" pitchFamily="34" charset="0"/>
              </a:rPr>
              <a:t>Bu bulgulara ve 3. gün </a:t>
            </a:r>
            <a:r>
              <a:rPr lang="tr-TR" b="0" i="0" dirty="0" err="1">
                <a:solidFill>
                  <a:srgbClr val="232323"/>
                </a:solidFill>
                <a:effectLst/>
                <a:latin typeface="Noto Sans" panose="020B0502040504020204" pitchFamily="34" charset="0"/>
              </a:rPr>
              <a:t>FSH'nin</a:t>
            </a:r>
            <a:r>
              <a:rPr lang="tr-TR" b="0" i="0" dirty="0">
                <a:solidFill>
                  <a:srgbClr val="232323"/>
                </a:solidFill>
                <a:effectLst/>
                <a:latin typeface="Noto Sans" panose="020B0502040504020204" pitchFamily="34" charset="0"/>
              </a:rPr>
              <a:t> maliyet avantajına ve basitliğine dayanarak, 3. gün FSH konsantrasyonu elde ediyoruz ve yeterli yumurtalık rezervini düşündüren 10 mili-uluslararası birim/</a:t>
            </a:r>
            <a:r>
              <a:rPr lang="tr-TR" b="0" i="0" dirty="0" err="1">
                <a:solidFill>
                  <a:srgbClr val="232323"/>
                </a:solidFill>
                <a:effectLst/>
                <a:latin typeface="Noto Sans" panose="020B0502040504020204" pitchFamily="34" charset="0"/>
              </a:rPr>
              <a:t>mL'den</a:t>
            </a:r>
            <a:r>
              <a:rPr lang="tr-TR" b="0" i="0" dirty="0">
                <a:solidFill>
                  <a:srgbClr val="232323"/>
                </a:solidFill>
                <a:effectLst/>
                <a:latin typeface="Noto Sans" panose="020B0502040504020204" pitchFamily="34" charset="0"/>
              </a:rPr>
              <a:t> daha düşük bir değer ve 10 ila 15 milimetre seviyeleri düşünüyoruz. uluslararası birimler/</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sınır çizgisi. Normal bir FSH konsantrasyonu için üst eşik laboratuvara bağlıdır; Farklı FSH testi referans standartlarının ve test metodolojilerinin kullanılması nedeniyle 10 ila 25 mili-uluslararası birim/</a:t>
            </a:r>
            <a:r>
              <a:rPr lang="tr-TR" b="0" i="0" dirty="0" err="1">
                <a:solidFill>
                  <a:srgbClr val="232323"/>
                </a:solidFill>
                <a:effectLst/>
                <a:latin typeface="Noto Sans" panose="020B0502040504020204" pitchFamily="34" charset="0"/>
              </a:rPr>
              <a:t>mL'lik</a:t>
            </a:r>
            <a:r>
              <a:rPr lang="tr-TR" b="0" i="0" dirty="0">
                <a:solidFill>
                  <a:srgbClr val="232323"/>
                </a:solidFill>
                <a:effectLst/>
                <a:latin typeface="Noto Sans" panose="020B0502040504020204" pitchFamily="34" charset="0"/>
              </a:rPr>
              <a:t> eşik değerleri rapor edilmiştir.</a:t>
            </a:r>
          </a:p>
          <a:p>
            <a:pPr algn="l"/>
            <a:r>
              <a:rPr lang="tr-TR" b="0" i="0" dirty="0">
                <a:solidFill>
                  <a:srgbClr val="232323"/>
                </a:solidFill>
                <a:effectLst/>
                <a:latin typeface="Noto Sans" panose="020B0502040504020204" pitchFamily="34" charset="0"/>
              </a:rPr>
              <a:t>Ayrıca, yumurtalık rezervini ve yumurtalık </a:t>
            </a:r>
            <a:r>
              <a:rPr lang="tr-TR" b="0" i="0" dirty="0" err="1">
                <a:solidFill>
                  <a:srgbClr val="232323"/>
                </a:solidFill>
                <a:effectLst/>
                <a:latin typeface="Noto Sans" panose="020B0502040504020204" pitchFamily="34" charset="0"/>
              </a:rPr>
              <a:t>stimülasyonuna</a:t>
            </a:r>
            <a:r>
              <a:rPr lang="tr-TR" b="0" i="0" dirty="0">
                <a:solidFill>
                  <a:srgbClr val="232323"/>
                </a:solidFill>
                <a:effectLst/>
                <a:latin typeface="Noto Sans" panose="020B0502040504020204" pitchFamily="34" charset="0"/>
              </a:rPr>
              <a:t> verilen yanıtı (</a:t>
            </a:r>
            <a:r>
              <a:rPr lang="tr-TR" b="0" i="0" dirty="0" err="1">
                <a:solidFill>
                  <a:srgbClr val="232323"/>
                </a:solidFill>
                <a:effectLst/>
                <a:latin typeface="Noto Sans" panose="020B0502040504020204" pitchFamily="34" charset="0"/>
              </a:rPr>
              <a:t>IVF'de</a:t>
            </a:r>
            <a:r>
              <a:rPr lang="tr-TR" b="0" i="0" dirty="0">
                <a:solidFill>
                  <a:srgbClr val="232323"/>
                </a:solidFill>
                <a:effectLst/>
                <a:latin typeface="Noto Sans" panose="020B0502040504020204" pitchFamily="34" charset="0"/>
              </a:rPr>
              <a:t> olduğu gibi) öngörüp öngörmediği konusunda çelişkili veriler olmasına rağmen, döngünün 3. günü </a:t>
            </a:r>
            <a:r>
              <a:rPr lang="tr-TR" b="0" i="0" dirty="0" err="1">
                <a:solidFill>
                  <a:srgbClr val="232323"/>
                </a:solidFill>
                <a:effectLst/>
                <a:latin typeface="Noto Sans" panose="020B0502040504020204" pitchFamily="34" charset="0"/>
              </a:rPr>
              <a:t>estradiol</a:t>
            </a:r>
            <a:r>
              <a:rPr lang="tr-TR" b="0" i="0" dirty="0">
                <a:solidFill>
                  <a:srgbClr val="232323"/>
                </a:solidFill>
                <a:effectLst/>
                <a:latin typeface="Noto Sans" panose="020B0502040504020204" pitchFamily="34" charset="0"/>
              </a:rPr>
              <a:t> seviyesini de kontrol ediyoruz [ </a:t>
            </a:r>
            <a:r>
              <a:rPr lang="tr-TR" b="0" i="0" u="sng" dirty="0">
                <a:solidFill>
                  <a:srgbClr val="005B92"/>
                </a:solidFill>
                <a:effectLst/>
                <a:latin typeface="Noto Sans" panose="020B0502040504020204" pitchFamily="34" charset="0"/>
                <a:hlinkClick r:id="rId9"/>
              </a:rPr>
              <a:t>13,14</a:t>
            </a:r>
            <a:r>
              <a:rPr lang="tr-TR" b="0" i="0" dirty="0">
                <a:solidFill>
                  <a:srgbClr val="232323"/>
                </a:solidFill>
                <a:effectLst/>
                <a:latin typeface="Noto Sans" panose="020B0502040504020204" pitchFamily="34" charset="0"/>
              </a:rPr>
              <a:t> ]. Yeterli yumurtalık rezervini düşündüren &lt;80 </a:t>
            </a:r>
            <a:r>
              <a:rPr lang="tr-TR" b="0" i="0" dirty="0" err="1">
                <a:solidFill>
                  <a:srgbClr val="232323"/>
                </a:solidFill>
                <a:effectLst/>
                <a:latin typeface="Noto Sans" panose="020B0502040504020204" pitchFamily="34" charset="0"/>
              </a:rPr>
              <a:t>pg</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değerini düşünüyoruz, ancak başka eşik değerler de kullanılmaktadır. IVF uygulanan kadınların </a:t>
            </a:r>
            <a:r>
              <a:rPr lang="tr-TR" b="0" i="0" dirty="0" err="1">
                <a:solidFill>
                  <a:srgbClr val="232323"/>
                </a:solidFill>
                <a:effectLst/>
                <a:latin typeface="Noto Sans" panose="020B0502040504020204" pitchFamily="34" charset="0"/>
              </a:rPr>
              <a:t>prospektif</a:t>
            </a:r>
            <a:r>
              <a:rPr lang="tr-TR" b="0" i="0" dirty="0">
                <a:solidFill>
                  <a:srgbClr val="232323"/>
                </a:solidFill>
                <a:effectLst/>
                <a:latin typeface="Noto Sans" panose="020B0502040504020204" pitchFamily="34" charset="0"/>
              </a:rPr>
              <a:t> bir çalışmasında, 3. gün </a:t>
            </a:r>
            <a:r>
              <a:rPr lang="tr-TR" b="0" i="0" dirty="0" err="1">
                <a:solidFill>
                  <a:srgbClr val="232323"/>
                </a:solidFill>
                <a:effectLst/>
                <a:latin typeface="Noto Sans" panose="020B0502040504020204" pitchFamily="34" charset="0"/>
              </a:rPr>
              <a:t>östradiol</a:t>
            </a:r>
            <a:r>
              <a:rPr lang="tr-TR" b="0" i="0" dirty="0">
                <a:solidFill>
                  <a:srgbClr val="232323"/>
                </a:solidFill>
                <a:effectLst/>
                <a:latin typeface="Noto Sans" panose="020B0502040504020204" pitchFamily="34" charset="0"/>
              </a:rPr>
              <a:t> seviyeleri &gt;80 </a:t>
            </a:r>
            <a:r>
              <a:rPr lang="tr-TR" b="0" i="0" dirty="0" err="1">
                <a:solidFill>
                  <a:srgbClr val="232323"/>
                </a:solidFill>
                <a:effectLst/>
                <a:latin typeface="Noto Sans" panose="020B0502040504020204" pitchFamily="34" charset="0"/>
              </a:rPr>
              <a:t>pg</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daha yüksek döngü iptal oranları ve daha düşük gebelik oranları ile sonuçlanmıştır ve &gt;100 </a:t>
            </a:r>
            <a:r>
              <a:rPr lang="tr-TR" b="0" i="0" dirty="0" err="1">
                <a:solidFill>
                  <a:srgbClr val="232323"/>
                </a:solidFill>
                <a:effectLst/>
                <a:latin typeface="Noto Sans" panose="020B0502040504020204" pitchFamily="34" charset="0"/>
              </a:rPr>
              <a:t>pg</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östradiol</a:t>
            </a:r>
            <a:r>
              <a:rPr lang="tr-TR" b="0" i="0" dirty="0">
                <a:solidFill>
                  <a:srgbClr val="232323"/>
                </a:solidFill>
                <a:effectLst/>
                <a:latin typeface="Noto Sans" panose="020B0502040504020204" pitchFamily="34" charset="0"/>
              </a:rPr>
              <a:t> seviyeleri yüzde 0 gebelik oranı ile ilişkilendirilmiştir [ </a:t>
            </a:r>
            <a:r>
              <a:rPr lang="tr-TR" b="0" i="0" u="sng" dirty="0">
                <a:solidFill>
                  <a:srgbClr val="005B92"/>
                </a:solidFill>
                <a:effectLst/>
                <a:latin typeface="Noto Sans" panose="020B0502040504020204" pitchFamily="34" charset="0"/>
                <a:hlinkClick r:id="rId10"/>
              </a:rPr>
              <a:t>15</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Noto Sans" panose="020B0502040504020204" pitchFamily="34" charset="0"/>
              </a:rPr>
              <a:t>Yükselmiş bazal </a:t>
            </a:r>
            <a:r>
              <a:rPr lang="tr-TR" b="0" i="0" dirty="0" err="1">
                <a:solidFill>
                  <a:srgbClr val="232323"/>
                </a:solidFill>
                <a:effectLst/>
                <a:latin typeface="Noto Sans" panose="020B0502040504020204" pitchFamily="34" charset="0"/>
              </a:rPr>
              <a:t>östradiol</a:t>
            </a:r>
            <a:r>
              <a:rPr lang="tr-TR" b="0" i="0" dirty="0">
                <a:solidFill>
                  <a:srgbClr val="232323"/>
                </a:solidFill>
                <a:effectLst/>
                <a:latin typeface="Noto Sans" panose="020B0502040504020204" pitchFamily="34" charset="0"/>
              </a:rPr>
              <a:t> seviyeleri, yumurtalık rezervi zayıf olan kadınlarda meydana gelen ileri erken </a:t>
            </a:r>
            <a:r>
              <a:rPr lang="tr-TR" b="0" i="0" dirty="0" err="1">
                <a:solidFill>
                  <a:srgbClr val="232323"/>
                </a:solidFill>
                <a:effectLst/>
                <a:latin typeface="Noto Sans" panose="020B0502040504020204" pitchFamily="34" charset="0"/>
              </a:rPr>
              <a:t>folikül</a:t>
            </a:r>
            <a:r>
              <a:rPr lang="tr-TR" b="0" i="0" dirty="0">
                <a:solidFill>
                  <a:srgbClr val="232323"/>
                </a:solidFill>
                <a:effectLst/>
                <a:latin typeface="Noto Sans" panose="020B0502040504020204" pitchFamily="34" charset="0"/>
              </a:rPr>
              <a:t> alımından kaynaklanmaktadır. Yüksek </a:t>
            </a:r>
            <a:r>
              <a:rPr lang="tr-TR" b="0" i="0" dirty="0" err="1">
                <a:solidFill>
                  <a:srgbClr val="232323"/>
                </a:solidFill>
                <a:effectLst/>
                <a:latin typeface="Noto Sans" panose="020B0502040504020204" pitchFamily="34" charset="0"/>
              </a:rPr>
              <a:t>östradiol</a:t>
            </a:r>
            <a:r>
              <a:rPr lang="tr-TR" b="0" i="0" dirty="0">
                <a:solidFill>
                  <a:srgbClr val="232323"/>
                </a:solidFill>
                <a:effectLst/>
                <a:latin typeface="Noto Sans" panose="020B0502040504020204" pitchFamily="34" charset="0"/>
              </a:rPr>
              <a:t> seviyeleri, hipofiz FSH üretimini engelleyebilir ve bu nedenle </a:t>
            </a:r>
            <a:r>
              <a:rPr lang="tr-TR" b="0" i="0" dirty="0" err="1">
                <a:solidFill>
                  <a:srgbClr val="232323"/>
                </a:solidFill>
                <a:effectLst/>
                <a:latin typeface="Noto Sans" panose="020B0502040504020204" pitchFamily="34" charset="0"/>
              </a:rPr>
              <a:t>perimenopozal</a:t>
            </a:r>
            <a:r>
              <a:rPr lang="tr-TR" b="0" i="0" dirty="0">
                <a:solidFill>
                  <a:srgbClr val="232323"/>
                </a:solidFill>
                <a:effectLst/>
                <a:latin typeface="Noto Sans" panose="020B0502040504020204" pitchFamily="34" charset="0"/>
              </a:rPr>
              <a:t> kadınlarda azalmış yumurtalık rezervinin belirtilerinden birini maskeleyebilir. Böylece hem FSH hem de </a:t>
            </a:r>
            <a:r>
              <a:rPr lang="tr-TR" b="0" i="0" dirty="0" err="1">
                <a:solidFill>
                  <a:srgbClr val="232323"/>
                </a:solidFill>
                <a:effectLst/>
                <a:latin typeface="Noto Sans" panose="020B0502040504020204" pitchFamily="34" charset="0"/>
              </a:rPr>
              <a:t>östradiol</a:t>
            </a:r>
            <a:r>
              <a:rPr lang="tr-TR" b="0" i="0" dirty="0">
                <a:solidFill>
                  <a:srgbClr val="232323"/>
                </a:solidFill>
                <a:effectLst/>
                <a:latin typeface="Noto Sans" panose="020B0502040504020204" pitchFamily="34" charset="0"/>
              </a:rPr>
              <a:t> düzeylerinin ölçümü, yanlış negatif FSH testinden kaçınmaya yardımcı olur.</a:t>
            </a:r>
          </a:p>
          <a:p>
            <a:pPr algn="l"/>
            <a:r>
              <a:rPr lang="tr-TR" b="0" i="0" dirty="0">
                <a:solidFill>
                  <a:srgbClr val="232323"/>
                </a:solidFill>
                <a:effectLst/>
                <a:latin typeface="Noto Sans" panose="020B0502040504020204" pitchFamily="34" charset="0"/>
              </a:rPr>
              <a:t>CCCT yapılırsa, </a:t>
            </a:r>
            <a:r>
              <a:rPr lang="tr-TR" b="0" i="0" dirty="0" err="1">
                <a:solidFill>
                  <a:srgbClr val="232323"/>
                </a:solidFill>
                <a:effectLst/>
                <a:latin typeface="Noto Sans" panose="020B0502040504020204" pitchFamily="34" charset="0"/>
              </a:rPr>
              <a:t>FSH'nin</a:t>
            </a:r>
            <a:r>
              <a:rPr lang="tr-TR" b="0" i="0" dirty="0">
                <a:solidFill>
                  <a:srgbClr val="232323"/>
                </a:solidFill>
                <a:effectLst/>
                <a:latin typeface="Noto Sans" panose="020B0502040504020204" pitchFamily="34" charset="0"/>
              </a:rPr>
              <a:t> hem 3. hem de 10. günde yeterli yumurtalık rezervini düşündüren 10 mili-uluslararası birim/</a:t>
            </a:r>
            <a:r>
              <a:rPr lang="tr-TR" b="0" i="0" dirty="0" err="1">
                <a:solidFill>
                  <a:srgbClr val="232323"/>
                </a:solidFill>
                <a:effectLst/>
                <a:latin typeface="Noto Sans" panose="020B0502040504020204" pitchFamily="34" charset="0"/>
              </a:rPr>
              <a:t>mL'den</a:t>
            </a:r>
            <a:r>
              <a:rPr lang="tr-TR" b="0" i="0" dirty="0">
                <a:solidFill>
                  <a:srgbClr val="232323"/>
                </a:solidFill>
                <a:effectLst/>
                <a:latin typeface="Noto Sans" panose="020B0502040504020204" pitchFamily="34" charset="0"/>
              </a:rPr>
              <a:t> az olduğunu düşünüyoruz; 10 ila 15 mili-uluslararası birim/</a:t>
            </a:r>
            <a:r>
              <a:rPr lang="tr-TR" b="0" i="0" dirty="0" err="1">
                <a:solidFill>
                  <a:srgbClr val="232323"/>
                </a:solidFill>
                <a:effectLst/>
                <a:latin typeface="Noto Sans" panose="020B0502040504020204" pitchFamily="34" charset="0"/>
              </a:rPr>
              <a:t>mL'lik</a:t>
            </a:r>
            <a:r>
              <a:rPr lang="tr-TR" b="0" i="0" dirty="0">
                <a:solidFill>
                  <a:srgbClr val="232323"/>
                </a:solidFill>
                <a:effectLst/>
                <a:latin typeface="Noto Sans" panose="020B0502040504020204" pitchFamily="34" charset="0"/>
              </a:rPr>
              <a:t> sınırda bir FSH ve 3. veya 10. günde yüksek bir FSH seviyesi, yumurtalık rezervinin azaldığını gösterir. </a:t>
            </a:r>
            <a:r>
              <a:rPr lang="tr-TR" b="0" i="0" dirty="0" err="1">
                <a:solidFill>
                  <a:srgbClr val="232323"/>
                </a:solidFill>
                <a:effectLst/>
                <a:latin typeface="Noto Sans" panose="020B0502040504020204" pitchFamily="34" charset="0"/>
              </a:rPr>
              <a:t>Estradiol</a:t>
            </a:r>
            <a:r>
              <a:rPr lang="tr-TR" b="0" i="0" dirty="0">
                <a:solidFill>
                  <a:srgbClr val="232323"/>
                </a:solidFill>
                <a:effectLst/>
                <a:latin typeface="Noto Sans" panose="020B0502040504020204" pitchFamily="34" charset="0"/>
              </a:rPr>
              <a:t> 3. günde ölçülebilir, ancak 10. gün </a:t>
            </a:r>
            <a:r>
              <a:rPr lang="tr-TR" b="0" i="0" dirty="0" err="1">
                <a:solidFill>
                  <a:srgbClr val="232323"/>
                </a:solidFill>
                <a:effectLst/>
                <a:latin typeface="Noto Sans" panose="020B0502040504020204" pitchFamily="34" charset="0"/>
              </a:rPr>
              <a:t>östradiol</a:t>
            </a:r>
            <a:r>
              <a:rPr lang="tr-TR" b="0" i="0" dirty="0">
                <a:solidFill>
                  <a:srgbClr val="232323"/>
                </a:solidFill>
                <a:effectLst/>
                <a:latin typeface="Noto Sans" panose="020B0502040504020204" pitchFamily="34" charset="0"/>
              </a:rPr>
              <a:t>, yumurtalık rezervini değil, beş gün boyunca günde 100 mg </a:t>
            </a:r>
            <a:r>
              <a:rPr lang="tr-TR" b="0" i="0" u="sng" dirty="0" err="1">
                <a:solidFill>
                  <a:srgbClr val="005B92"/>
                </a:solidFill>
                <a:effectLst/>
                <a:latin typeface="Noto Sans" panose="020B0502040504020204" pitchFamily="34" charset="0"/>
                <a:hlinkClick r:id="rId5"/>
              </a:rPr>
              <a:t>klomifene</a:t>
            </a:r>
            <a:r>
              <a:rPr lang="tr-TR" b="0" i="0" u="sng" dirty="0">
                <a:solidFill>
                  <a:srgbClr val="005B92"/>
                </a:solidFill>
                <a:effectLst/>
                <a:latin typeface="Noto Sans" panose="020B0502040504020204" pitchFamily="34" charset="0"/>
                <a:hlinkClick r:id="rId5"/>
              </a:rPr>
              <a:t> yumurtalık </a:t>
            </a:r>
            <a:r>
              <a:rPr lang="tr-TR" b="0" i="0" u="sng" dirty="0" err="1">
                <a:solidFill>
                  <a:srgbClr val="005B92"/>
                </a:solidFill>
                <a:effectLst/>
                <a:latin typeface="Noto Sans" panose="020B0502040504020204" pitchFamily="34" charset="0"/>
                <a:hlinkClick r:id="rId5"/>
              </a:rPr>
              <a:t>foliküler</a:t>
            </a:r>
            <a:r>
              <a:rPr lang="tr-TR" b="0" i="0" u="sng" dirty="0">
                <a:solidFill>
                  <a:srgbClr val="005B92"/>
                </a:solidFill>
                <a:effectLst/>
                <a:latin typeface="Noto Sans" panose="020B0502040504020204" pitchFamily="34" charset="0"/>
                <a:hlinkClick r:id="rId5"/>
              </a:rPr>
              <a:t> yanıtının büyüklüğünü yansıttığı için standart </a:t>
            </a:r>
            <a:r>
              <a:rPr lang="tr-TR" b="0" i="0" u="sng" dirty="0" err="1">
                <a:solidFill>
                  <a:srgbClr val="005B92"/>
                </a:solidFill>
                <a:effectLst/>
                <a:latin typeface="Noto Sans" panose="020B0502040504020204" pitchFamily="34" charset="0"/>
                <a:hlinkClick r:id="rId5"/>
              </a:rPr>
              <a:t>CCCT'nin</a:t>
            </a:r>
            <a:r>
              <a:rPr lang="tr-TR" b="0" i="0" u="sng" dirty="0">
                <a:solidFill>
                  <a:srgbClr val="005B92"/>
                </a:solidFill>
                <a:effectLst/>
                <a:latin typeface="Noto Sans" panose="020B0502040504020204" pitchFamily="34" charset="0"/>
                <a:hlinkClick r:id="rId5"/>
              </a:rPr>
              <a:t> bir parçası değildir.</a:t>
            </a:r>
            <a:endParaRPr lang="tr-TR" b="0" i="0" dirty="0">
              <a:solidFill>
                <a:srgbClr val="232323"/>
              </a:solidFill>
              <a:effectLst/>
              <a:latin typeface="Noto Sans" panose="020B0502040504020204" pitchFamily="34" charset="0"/>
            </a:endParaRPr>
          </a:p>
          <a:p>
            <a:pPr algn="l"/>
            <a:r>
              <a:rPr lang="tr-TR" b="0" i="0" dirty="0">
                <a:solidFill>
                  <a:srgbClr val="232323"/>
                </a:solidFill>
                <a:effectLst/>
                <a:latin typeface="Noto Sans" panose="020B0502040504020204" pitchFamily="34" charset="0"/>
              </a:rPr>
              <a:t>3. gün FSH veya CCCT anormal ise, hasta daha ileri tanı ve tedavi seçeneklerini tartışmak için üreme </a:t>
            </a:r>
            <a:r>
              <a:rPr lang="tr-TR" b="0" i="0" dirty="0" err="1">
                <a:solidFill>
                  <a:srgbClr val="232323"/>
                </a:solidFill>
                <a:effectLst/>
                <a:latin typeface="Noto Sans" panose="020B0502040504020204" pitchFamily="34" charset="0"/>
              </a:rPr>
              <a:t>endokrinologuna</a:t>
            </a:r>
            <a:r>
              <a:rPr lang="tr-TR" b="0" i="0" dirty="0">
                <a:solidFill>
                  <a:srgbClr val="232323"/>
                </a:solidFill>
                <a:effectLst/>
                <a:latin typeface="Noto Sans" panose="020B0502040504020204" pitchFamily="34" charset="0"/>
              </a:rPr>
              <a:t> yönlendirilmelidir. Bu seçenekler, diğer tanısal testlerin sonuçlarına, hastanın yaşına [ </a:t>
            </a:r>
            <a:r>
              <a:rPr lang="tr-TR" b="0" i="0" u="sng" dirty="0">
                <a:solidFill>
                  <a:srgbClr val="005B92"/>
                </a:solidFill>
                <a:effectLst/>
                <a:latin typeface="Noto Sans" panose="020B0502040504020204" pitchFamily="34" charset="0"/>
                <a:hlinkClick r:id="rId11"/>
              </a:rPr>
              <a:t>16</a:t>
            </a:r>
            <a:r>
              <a:rPr lang="tr-TR" b="0" i="0" dirty="0">
                <a:solidFill>
                  <a:srgbClr val="232323"/>
                </a:solidFill>
                <a:effectLst/>
                <a:latin typeface="Noto Sans" panose="020B0502040504020204" pitchFamily="34" charset="0"/>
              </a:rPr>
              <a:t> ] ve diğer faktörlere bağlıdır ve agresif </a:t>
            </a:r>
            <a:r>
              <a:rPr lang="tr-TR" b="0" i="0" dirty="0" err="1">
                <a:solidFill>
                  <a:srgbClr val="232323"/>
                </a:solidFill>
                <a:effectLst/>
                <a:latin typeface="Noto Sans" panose="020B0502040504020204" pitchFamily="34" charset="0"/>
              </a:rPr>
              <a:t>ovulasyon</a:t>
            </a:r>
            <a:r>
              <a:rPr lang="tr-TR" b="0" i="0" dirty="0">
                <a:solidFill>
                  <a:srgbClr val="232323"/>
                </a:solidFill>
                <a:effectLst/>
                <a:latin typeface="Noto Sans" panose="020B0502040504020204" pitchFamily="34" charset="0"/>
              </a:rPr>
              <a:t> indüksiyonu, IVF veya </a:t>
            </a:r>
            <a:r>
              <a:rPr lang="tr-TR" b="0" i="0" dirty="0" err="1">
                <a:solidFill>
                  <a:srgbClr val="232323"/>
                </a:solidFill>
                <a:effectLst/>
                <a:latin typeface="Noto Sans" panose="020B0502040504020204" pitchFamily="34" charset="0"/>
              </a:rPr>
              <a:t>donör</a:t>
            </a:r>
            <a:r>
              <a:rPr lang="tr-TR" b="0" i="0" dirty="0">
                <a:solidFill>
                  <a:srgbClr val="232323"/>
                </a:solidFill>
                <a:effectLst/>
                <a:latin typeface="Noto Sans" panose="020B0502040504020204" pitchFamily="34" charset="0"/>
              </a:rPr>
              <a:t> oositlerinin kullanımını içerebilir. Bununla birlikte, belirgin olarak azalmış yumurtalık rezervi olan hastalar, </a:t>
            </a:r>
            <a:r>
              <a:rPr lang="tr-TR" b="0" i="0" dirty="0" err="1">
                <a:solidFill>
                  <a:srgbClr val="232323"/>
                </a:solidFill>
                <a:effectLst/>
                <a:latin typeface="Noto Sans" panose="020B0502040504020204" pitchFamily="34" charset="0"/>
              </a:rPr>
              <a:t>donör</a:t>
            </a:r>
            <a:r>
              <a:rPr lang="tr-TR" b="0" i="0" dirty="0">
                <a:solidFill>
                  <a:srgbClr val="232323"/>
                </a:solidFill>
                <a:effectLst/>
                <a:latin typeface="Noto Sans" panose="020B0502040504020204" pitchFamily="34" charset="0"/>
              </a:rPr>
              <a:t> yumurta kullanmadan nadiren gebe kalırlar.</a:t>
            </a:r>
          </a:p>
          <a:p>
            <a:pPr algn="l"/>
            <a:endParaRPr lang="tr-TR" b="0" i="0" dirty="0">
              <a:solidFill>
                <a:srgbClr val="232323"/>
              </a:solidFill>
              <a:effectLst/>
              <a:latin typeface="Noto Sans" panose="020B0502040504020204" pitchFamily="34" charset="0"/>
            </a:endParaRPr>
          </a:p>
          <a:p>
            <a:pPr algn="l"/>
            <a:r>
              <a:rPr lang="tr-TR" b="1" i="0" dirty="0">
                <a:solidFill>
                  <a:srgbClr val="232323"/>
                </a:solidFill>
                <a:effectLst/>
                <a:latin typeface="Noto Sans" panose="020B0502040504020204" pitchFamily="34" charset="0"/>
              </a:rPr>
              <a:t>Anti-</a:t>
            </a:r>
            <a:r>
              <a:rPr lang="tr-TR" b="1" i="0" dirty="0" err="1">
                <a:solidFill>
                  <a:srgbClr val="232323"/>
                </a:solidFill>
                <a:effectLst/>
                <a:latin typeface="Noto Sans" panose="020B0502040504020204" pitchFamily="34" charset="0"/>
              </a:rPr>
              <a:t>müllerian</a:t>
            </a:r>
            <a:r>
              <a:rPr lang="tr-TR" b="1" i="0" dirty="0">
                <a:solidFill>
                  <a:srgbClr val="232323"/>
                </a:solidFill>
                <a:effectLst/>
                <a:latin typeface="Noto Sans" panose="020B0502040504020204" pitchFamily="34" charset="0"/>
              </a:rPr>
              <a:t> hormon </a:t>
            </a:r>
            <a:r>
              <a:rPr lang="tr-TR" b="0" i="0" dirty="0">
                <a:solidFill>
                  <a:srgbClr val="232323"/>
                </a:solidFill>
                <a:effectLst/>
                <a:latin typeface="Noto Sans" panose="020B0502040504020204" pitchFamily="34" charset="0"/>
              </a:rPr>
              <a:t> —  AMH, TGF-beta ailesinin bir üyesidir ve küçük (&lt;8 mm) </a:t>
            </a:r>
            <a:r>
              <a:rPr lang="tr-TR" b="0" i="0" dirty="0" err="1">
                <a:solidFill>
                  <a:srgbClr val="232323"/>
                </a:solidFill>
                <a:effectLst/>
                <a:latin typeface="Noto Sans" panose="020B0502040504020204" pitchFamily="34" charset="0"/>
              </a:rPr>
              <a:t>preantral</a:t>
            </a:r>
            <a:r>
              <a:rPr lang="tr-TR" b="0" i="0" dirty="0">
                <a:solidFill>
                  <a:srgbClr val="232323"/>
                </a:solidFill>
                <a:effectLst/>
                <a:latin typeface="Noto Sans" panose="020B0502040504020204" pitchFamily="34" charset="0"/>
              </a:rPr>
              <a:t> ve erken </a:t>
            </a:r>
            <a:r>
              <a:rPr lang="tr-TR" b="0" i="0" dirty="0" err="1">
                <a:solidFill>
                  <a:srgbClr val="232323"/>
                </a:solidFill>
                <a:effectLst/>
                <a:latin typeface="Noto Sans" panose="020B0502040504020204" pitchFamily="34" charset="0"/>
              </a:rPr>
              <a:t>antral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foliküller</a:t>
            </a:r>
            <a:r>
              <a:rPr lang="tr-TR" b="0" i="0" dirty="0">
                <a:solidFill>
                  <a:srgbClr val="232323"/>
                </a:solidFill>
                <a:effectLst/>
                <a:latin typeface="Noto Sans" panose="020B0502040504020204" pitchFamily="34" charset="0"/>
              </a:rPr>
              <a:t> tarafından ifade edilir. AMH seviyesi, </a:t>
            </a:r>
            <a:r>
              <a:rPr lang="tr-TR" b="0" i="0" dirty="0" err="1">
                <a:solidFill>
                  <a:srgbClr val="232323"/>
                </a:solidFill>
                <a:effectLst/>
                <a:latin typeface="Noto Sans" panose="020B0502040504020204" pitchFamily="34" charset="0"/>
              </a:rPr>
              <a:t>primordial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folikül</a:t>
            </a:r>
            <a:r>
              <a:rPr lang="tr-TR" b="0" i="0" dirty="0">
                <a:solidFill>
                  <a:srgbClr val="232323"/>
                </a:solidFill>
                <a:effectLst/>
                <a:latin typeface="Noto Sans" panose="020B0502040504020204" pitchFamily="34" charset="0"/>
              </a:rPr>
              <a:t> havuzunun boyutunu yansıtır ve bir dizi klinik durumda </a:t>
            </a:r>
            <a:r>
              <a:rPr lang="tr-TR" b="0" i="0" dirty="0" err="1">
                <a:solidFill>
                  <a:srgbClr val="232323"/>
                </a:solidFill>
                <a:effectLst/>
                <a:latin typeface="Noto Sans" panose="020B0502040504020204" pitchFamily="34" charset="0"/>
              </a:rPr>
              <a:t>over</a:t>
            </a:r>
            <a:r>
              <a:rPr lang="tr-TR" b="0" i="0" dirty="0">
                <a:solidFill>
                  <a:srgbClr val="232323"/>
                </a:solidFill>
                <a:effectLst/>
                <a:latin typeface="Noto Sans" panose="020B0502040504020204" pitchFamily="34" charset="0"/>
              </a:rPr>
              <a:t> fonksiyonunun en iyi biyokimyasal belirteci olabilir [ </a:t>
            </a:r>
            <a:r>
              <a:rPr lang="tr-TR" b="0" i="0" u="sng" dirty="0">
                <a:solidFill>
                  <a:srgbClr val="005B92"/>
                </a:solidFill>
                <a:effectLst/>
                <a:latin typeface="Noto Sans" panose="020B0502040504020204" pitchFamily="34" charset="0"/>
                <a:hlinkClick r:id="rId12"/>
              </a:rPr>
              <a:t>17</a:t>
            </a:r>
            <a:r>
              <a:rPr lang="tr-TR" b="0" i="0" dirty="0">
                <a:solidFill>
                  <a:srgbClr val="232323"/>
                </a:solidFill>
                <a:effectLst/>
                <a:latin typeface="Noto Sans" panose="020B0502040504020204" pitchFamily="34" charset="0"/>
              </a:rPr>
              <a:t> ]. Yetişkin kadınlarda, </a:t>
            </a:r>
            <a:r>
              <a:rPr lang="tr-TR" b="0" i="0" dirty="0" err="1">
                <a:solidFill>
                  <a:srgbClr val="232323"/>
                </a:solidFill>
                <a:effectLst/>
                <a:latin typeface="Noto Sans" panose="020B0502040504020204" pitchFamily="34" charset="0"/>
              </a:rPr>
              <a:t>primordial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folikül</a:t>
            </a:r>
            <a:r>
              <a:rPr lang="tr-TR" b="0" i="0" dirty="0">
                <a:solidFill>
                  <a:srgbClr val="232323"/>
                </a:solidFill>
                <a:effectLst/>
                <a:latin typeface="Noto Sans" panose="020B0502040504020204" pitchFamily="34" charset="0"/>
              </a:rPr>
              <a:t> havuzu yaşla birlikte azaldıkça AMH seviyeleri kademeli olarak düşer [ </a:t>
            </a:r>
            <a:r>
              <a:rPr lang="tr-TR" b="0" i="0" u="sng" dirty="0">
                <a:solidFill>
                  <a:srgbClr val="005B92"/>
                </a:solidFill>
                <a:effectLst/>
                <a:latin typeface="Noto Sans" panose="020B0502040504020204" pitchFamily="34" charset="0"/>
                <a:hlinkClick r:id="rId13"/>
              </a:rPr>
              <a:t>18</a:t>
            </a:r>
            <a:r>
              <a:rPr lang="tr-TR" b="0" i="0" dirty="0">
                <a:solidFill>
                  <a:srgbClr val="232323"/>
                </a:solidFill>
                <a:effectLst/>
                <a:latin typeface="Noto Sans" panose="020B0502040504020204" pitchFamily="34" charset="0"/>
              </a:rPr>
              <a:t> ]; AMH menopozda saptanamaz [ </a:t>
            </a:r>
            <a:r>
              <a:rPr lang="tr-TR" b="0" i="0" u="sng" dirty="0">
                <a:solidFill>
                  <a:srgbClr val="005B92"/>
                </a:solidFill>
                <a:effectLst/>
                <a:latin typeface="Noto Sans" panose="020B0502040504020204" pitchFamily="34" charset="0"/>
                <a:hlinkClick r:id="rId14"/>
              </a:rPr>
              <a:t>19</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Noto Sans" panose="020B0502040504020204" pitchFamily="34" charset="0"/>
              </a:rPr>
              <a:t>AMH seviyesi, yumurtalık fonksiyonunun azalmasının erken, güvenilir ve doğrudan bir göstergesi gibi görünmektedir. IVF planlayan hastalarda, AMH düzeyi </a:t>
            </a:r>
            <a:r>
              <a:rPr lang="tr-TR" b="0" i="0" dirty="0" err="1">
                <a:solidFill>
                  <a:srgbClr val="232323"/>
                </a:solidFill>
                <a:effectLst/>
                <a:latin typeface="Noto Sans" panose="020B0502040504020204" pitchFamily="34" charset="0"/>
              </a:rPr>
              <a:t>stimülasyondan</a:t>
            </a:r>
            <a:r>
              <a:rPr lang="tr-TR" b="0" i="0" dirty="0">
                <a:solidFill>
                  <a:srgbClr val="232323"/>
                </a:solidFill>
                <a:effectLst/>
                <a:latin typeface="Noto Sans" panose="020B0502040504020204" pitchFamily="34" charset="0"/>
              </a:rPr>
              <a:t> sonra alınan oosit sayısı ile ilişkilidir ve zayıf ve aşırı </a:t>
            </a:r>
            <a:r>
              <a:rPr lang="tr-TR" b="0" i="0" dirty="0" err="1">
                <a:solidFill>
                  <a:srgbClr val="232323"/>
                </a:solidFill>
                <a:effectLst/>
                <a:latin typeface="Noto Sans" panose="020B0502040504020204" pitchFamily="34" charset="0"/>
              </a:rPr>
              <a:t>over</a:t>
            </a:r>
            <a:r>
              <a:rPr lang="tr-TR" b="0" i="0" dirty="0">
                <a:solidFill>
                  <a:srgbClr val="232323"/>
                </a:solidFill>
                <a:effectLst/>
                <a:latin typeface="Noto Sans" panose="020B0502040504020204" pitchFamily="34" charset="0"/>
              </a:rPr>
              <a:t> yanıtını öngörmede en iyi </a:t>
            </a:r>
            <a:r>
              <a:rPr lang="tr-TR" b="0" i="0" dirty="0" err="1">
                <a:solidFill>
                  <a:srgbClr val="232323"/>
                </a:solidFill>
                <a:effectLst/>
                <a:latin typeface="Noto Sans" panose="020B0502040504020204" pitchFamily="34" charset="0"/>
              </a:rPr>
              <a:t>biyobelirteçtir</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15"/>
              </a:rPr>
              <a:t>13,20-22</a:t>
            </a:r>
            <a:r>
              <a:rPr lang="tr-TR" b="0" i="0" dirty="0">
                <a:solidFill>
                  <a:srgbClr val="232323"/>
                </a:solidFill>
                <a:effectLst/>
                <a:latin typeface="Noto Sans" panose="020B0502040504020204" pitchFamily="34" charset="0"/>
              </a:rPr>
              <a:t> ]. Bununla birlikte, canlı doğumu öngörmedeki tanısal doğruluğu zayıftır, bu nedenle çiftleri IVF/</a:t>
            </a:r>
            <a:r>
              <a:rPr lang="tr-TR" b="0" i="0" dirty="0" err="1">
                <a:solidFill>
                  <a:srgbClr val="232323"/>
                </a:solidFill>
                <a:effectLst/>
                <a:latin typeface="Noto Sans" panose="020B0502040504020204" pitchFamily="34" charset="0"/>
              </a:rPr>
              <a:t>intrasitoplazmik</a:t>
            </a:r>
            <a:r>
              <a:rPr lang="tr-TR" b="0" i="0" dirty="0">
                <a:solidFill>
                  <a:srgbClr val="232323"/>
                </a:solidFill>
                <a:effectLst/>
                <a:latin typeface="Noto Sans" panose="020B0502040504020204" pitchFamily="34" charset="0"/>
              </a:rPr>
              <a:t> sperm enjeksiyonundan (ICSI) dışlamak için kullanılmamalıdır [ </a:t>
            </a:r>
            <a:r>
              <a:rPr lang="tr-TR" b="0" i="0" u="sng" dirty="0">
                <a:solidFill>
                  <a:srgbClr val="005B92"/>
                </a:solidFill>
                <a:effectLst/>
                <a:latin typeface="Noto Sans" panose="020B0502040504020204" pitchFamily="34" charset="0"/>
                <a:hlinkClick r:id="rId16"/>
              </a:rPr>
              <a:t>23,24</a:t>
            </a:r>
            <a:r>
              <a:rPr lang="tr-TR" b="0" i="0" dirty="0">
                <a:solidFill>
                  <a:srgbClr val="232323"/>
                </a:solidFill>
                <a:effectLst/>
                <a:latin typeface="Noto Sans" panose="020B0502040504020204" pitchFamily="34" charset="0"/>
              </a:rPr>
              <a:t> ]. Ayrıca, </a:t>
            </a:r>
            <a:r>
              <a:rPr lang="tr-TR" b="0" i="0" dirty="0" err="1">
                <a:solidFill>
                  <a:srgbClr val="232323"/>
                </a:solidFill>
                <a:effectLst/>
                <a:latin typeface="Noto Sans" panose="020B0502040504020204" pitchFamily="34" charset="0"/>
              </a:rPr>
              <a:t>infertilitesi</a:t>
            </a:r>
            <a:r>
              <a:rPr lang="tr-TR" b="0" i="0" dirty="0">
                <a:solidFill>
                  <a:srgbClr val="232323"/>
                </a:solidFill>
                <a:effectLst/>
                <a:latin typeface="Noto Sans" panose="020B0502040504020204" pitchFamily="34" charset="0"/>
              </a:rPr>
              <a:t> olan kadınlar, kanser hastaları ve radyasyon veya cerrahi nedeniyle önemli yumurtalık hasarı olan hastalar gibi belirli hasta tiplerinde azalmış yumurtalık </a:t>
            </a:r>
            <a:r>
              <a:rPr lang="tr-TR" b="0" i="0" dirty="0" err="1">
                <a:solidFill>
                  <a:srgbClr val="232323"/>
                </a:solidFill>
                <a:effectLst/>
                <a:latin typeface="Noto Sans" panose="020B0502040504020204" pitchFamily="34" charset="0"/>
              </a:rPr>
              <a:t>folikülü</a:t>
            </a:r>
            <a:r>
              <a:rPr lang="tr-TR" b="0" i="0" dirty="0">
                <a:solidFill>
                  <a:srgbClr val="232323"/>
                </a:solidFill>
                <a:effectLst/>
                <a:latin typeface="Noto Sans" panose="020B0502040504020204" pitchFamily="34" charset="0"/>
              </a:rPr>
              <a:t> havuzunu belirlemede de yararlı bir rol oynayabilir [ </a:t>
            </a:r>
            <a:r>
              <a:rPr lang="tr-TR" b="0" i="0" u="sng" dirty="0">
                <a:solidFill>
                  <a:srgbClr val="005B92"/>
                </a:solidFill>
                <a:effectLst/>
                <a:latin typeface="Noto Sans" panose="020B0502040504020204" pitchFamily="34" charset="0"/>
                <a:hlinkClick r:id="rId17"/>
              </a:rPr>
              <a:t>25 ].</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İnfertilitesi</a:t>
            </a:r>
            <a:r>
              <a:rPr lang="tr-TR" b="0" i="0" dirty="0">
                <a:solidFill>
                  <a:srgbClr val="232323"/>
                </a:solidFill>
                <a:effectLst/>
                <a:latin typeface="Noto Sans" panose="020B0502040504020204" pitchFamily="34" charset="0"/>
              </a:rPr>
              <a:t> olan kadınların aksine, </a:t>
            </a:r>
            <a:r>
              <a:rPr lang="tr-TR" b="0" i="0" dirty="0" err="1">
                <a:solidFill>
                  <a:srgbClr val="232323"/>
                </a:solidFill>
                <a:effectLst/>
                <a:latin typeface="Noto Sans" panose="020B0502040504020204" pitchFamily="34" charset="0"/>
              </a:rPr>
              <a:t>infertilitesi</a:t>
            </a:r>
            <a:r>
              <a:rPr lang="tr-TR" b="0" i="0" dirty="0">
                <a:solidFill>
                  <a:srgbClr val="232323"/>
                </a:solidFill>
                <a:effectLst/>
                <a:latin typeface="Noto Sans" panose="020B0502040504020204" pitchFamily="34" charset="0"/>
              </a:rPr>
              <a:t> olmayan kadınlarda AMH seviyeleri, gelecekteki doğurganlık potansiyeli veya hamileliğe kadar geçen süre ile korelasyon göstermez ve üreme durumunu veya menopoz başlangıcını tahmin etmek için kullanılmamalıdır [ </a:t>
            </a:r>
            <a:r>
              <a:rPr lang="tr-TR" b="0" i="0" u="sng" dirty="0">
                <a:solidFill>
                  <a:srgbClr val="005B92"/>
                </a:solidFill>
                <a:effectLst/>
                <a:latin typeface="Noto Sans" panose="020B0502040504020204" pitchFamily="34" charset="0"/>
                <a:hlinkClick r:id="rId18"/>
              </a:rPr>
              <a:t>24,26</a:t>
            </a:r>
            <a:r>
              <a:rPr lang="tr-TR" b="0" i="0" dirty="0">
                <a:solidFill>
                  <a:srgbClr val="232323"/>
                </a:solidFill>
                <a:effectLst/>
                <a:latin typeface="Noto Sans" panose="020B0502040504020204" pitchFamily="34" charset="0"/>
              </a:rPr>
              <a:t> ].</a:t>
            </a:r>
          </a:p>
          <a:p>
            <a:pPr algn="l"/>
            <a:r>
              <a:rPr lang="tr-TR" b="0" i="0" dirty="0" err="1">
                <a:solidFill>
                  <a:srgbClr val="232323"/>
                </a:solidFill>
                <a:effectLst/>
                <a:latin typeface="Noto Sans" panose="020B0502040504020204" pitchFamily="34" charset="0"/>
              </a:rPr>
              <a:t>İnfertilitesi</a:t>
            </a:r>
            <a:r>
              <a:rPr lang="tr-TR" b="0" i="0" dirty="0">
                <a:solidFill>
                  <a:srgbClr val="232323"/>
                </a:solidFill>
                <a:effectLst/>
                <a:latin typeface="Noto Sans" panose="020B0502040504020204" pitchFamily="34" charset="0"/>
              </a:rPr>
              <a:t> kanıtlanmış kadınlar için, doğurganlık potansiyelinin azaldığını düşündüren eşik değer konusunda bir fikir birliği yoktur [ </a:t>
            </a:r>
            <a:r>
              <a:rPr lang="tr-TR" b="0" i="0" u="sng" dirty="0">
                <a:solidFill>
                  <a:srgbClr val="005B92"/>
                </a:solidFill>
                <a:effectLst/>
                <a:latin typeface="Noto Sans" panose="020B0502040504020204" pitchFamily="34" charset="0"/>
                <a:hlinkClick r:id="rId19"/>
              </a:rPr>
              <a:t>13,19,25,27-31</a:t>
            </a:r>
            <a:r>
              <a:rPr lang="tr-TR" b="0" i="0" dirty="0">
                <a:solidFill>
                  <a:srgbClr val="232323"/>
                </a:solidFill>
                <a:effectLst/>
                <a:latin typeface="Noto Sans" panose="020B0502040504020204" pitchFamily="34" charset="0"/>
              </a:rPr>
              <a:t> ]. AMH düzeylerinin yorumlanması laboratuvar tahliline bağlıdır [ </a:t>
            </a:r>
            <a:r>
              <a:rPr lang="tr-TR" b="0" i="0" u="sng" dirty="0">
                <a:solidFill>
                  <a:srgbClr val="005B92"/>
                </a:solidFill>
                <a:effectLst/>
                <a:latin typeface="Noto Sans" panose="020B0502040504020204" pitchFamily="34" charset="0"/>
                <a:hlinkClick r:id="rId20"/>
              </a:rPr>
              <a:t>32-34</a:t>
            </a:r>
            <a:r>
              <a:rPr lang="tr-TR" b="0" i="0" dirty="0">
                <a:solidFill>
                  <a:srgbClr val="232323"/>
                </a:solidFill>
                <a:effectLst/>
                <a:latin typeface="Noto Sans" panose="020B0502040504020204" pitchFamily="34" charset="0"/>
              </a:rPr>
              <a:t> ] ve uluslararası bir standart yoktur; bu nedenle, </a:t>
            </a:r>
            <a:r>
              <a:rPr lang="tr-TR" b="0" i="0" dirty="0" err="1">
                <a:solidFill>
                  <a:srgbClr val="232323"/>
                </a:solidFill>
                <a:effectLst/>
                <a:latin typeface="Noto Sans" panose="020B0502040504020204" pitchFamily="34" charset="0"/>
              </a:rPr>
              <a:t>klinisyenler</a:t>
            </a:r>
            <a:r>
              <a:rPr lang="tr-TR" b="0" i="0" dirty="0">
                <a:solidFill>
                  <a:srgbClr val="232323"/>
                </a:solidFill>
                <a:effectLst/>
                <a:latin typeface="Noto Sans" panose="020B0502040504020204" pitchFamily="34" charset="0"/>
              </a:rPr>
              <a:t> kendi laboratuvarlarının referans aralıklarına göre yönlendirilmelidir. Genel olarak, laboratuvarın normal için alt eşiğinin çok üzerinde bir seviye, yeterli yumurtalık rezervini gösterir. Düzey normalin alt sınırının altına düştüğünde, azalmış yumurtalık rezervi olasılığı giderek artar, çok düşük düzeyler gebeliğin oluşma olasılığının daha düşük olduğunu ve hastanın </a:t>
            </a:r>
            <a:r>
              <a:rPr lang="tr-TR" b="0" i="0" dirty="0" err="1">
                <a:solidFill>
                  <a:srgbClr val="232323"/>
                </a:solidFill>
                <a:effectLst/>
                <a:latin typeface="Noto Sans" panose="020B0502040504020204" pitchFamily="34" charset="0"/>
              </a:rPr>
              <a:t>IVF'ye</a:t>
            </a:r>
            <a:r>
              <a:rPr lang="tr-TR" b="0" i="0" dirty="0">
                <a:solidFill>
                  <a:srgbClr val="232323"/>
                </a:solidFill>
                <a:effectLst/>
                <a:latin typeface="Noto Sans" panose="020B0502040504020204" pitchFamily="34" charset="0"/>
              </a:rPr>
              <a:t> zayıf yanıt vereceğini düşündürür [ </a:t>
            </a:r>
            <a:r>
              <a:rPr lang="tr-TR" b="0" i="0" u="sng" dirty="0">
                <a:solidFill>
                  <a:srgbClr val="005B92"/>
                </a:solidFill>
                <a:effectLst/>
                <a:latin typeface="Noto Sans" panose="020B0502040504020204" pitchFamily="34" charset="0"/>
                <a:hlinkClick r:id="rId21"/>
              </a:rPr>
              <a:t>13,27</a:t>
            </a:r>
            <a:r>
              <a:rPr lang="tr-TR" b="0" i="0" dirty="0">
                <a:solidFill>
                  <a:srgbClr val="232323"/>
                </a:solidFill>
                <a:effectLst/>
                <a:latin typeface="Noto Sans" panose="020B0502040504020204" pitchFamily="34" charset="0"/>
              </a:rPr>
              <a:t> ]. Bir inceleme aşağıdaki genel yönergeleri önerdi [ </a:t>
            </a:r>
            <a:r>
              <a:rPr lang="tr-TR" b="0" i="0" u="sng" dirty="0">
                <a:solidFill>
                  <a:srgbClr val="005B92"/>
                </a:solidFill>
                <a:effectLst/>
                <a:latin typeface="Noto Sans" panose="020B0502040504020204" pitchFamily="34" charset="0"/>
                <a:hlinkClick r:id="rId22"/>
              </a:rPr>
              <a:t>35</a:t>
            </a:r>
            <a:r>
              <a:rPr lang="tr-TR" b="0" i="0" dirty="0">
                <a:solidFill>
                  <a:srgbClr val="232323"/>
                </a:solidFill>
                <a:effectLst/>
                <a:latin typeface="Noto Sans" panose="020B0502040504020204" pitchFamily="34" charset="0"/>
              </a:rPr>
              <a:t>]:</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AMH &lt;0.5 </a:t>
            </a:r>
            <a:r>
              <a:rPr lang="tr-TR" b="0" i="0" dirty="0" err="1">
                <a:solidFill>
                  <a:srgbClr val="232323"/>
                </a:solidFill>
                <a:effectLst/>
                <a:latin typeface="Noto Sans" panose="020B0502040504020204" pitchFamily="34" charset="0"/>
              </a:rPr>
              <a:t>ng</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bir IVF döngüsünde üçten az </a:t>
            </a:r>
            <a:r>
              <a:rPr lang="tr-TR" b="0" i="0" dirty="0" err="1">
                <a:solidFill>
                  <a:srgbClr val="232323"/>
                </a:solidFill>
                <a:effectLst/>
                <a:latin typeface="Noto Sans" panose="020B0502040504020204" pitchFamily="34" charset="0"/>
              </a:rPr>
              <a:t>folikül</a:t>
            </a:r>
            <a:r>
              <a:rPr lang="tr-TR" b="0" i="0" dirty="0">
                <a:solidFill>
                  <a:srgbClr val="232323"/>
                </a:solidFill>
                <a:effectLst/>
                <a:latin typeface="Noto Sans" panose="020B0502040504020204" pitchFamily="34" charset="0"/>
              </a:rPr>
              <a:t> ile yumurtalık rezervinin azaldığını tahmin eder.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AMH &lt;1.0 </a:t>
            </a:r>
            <a:r>
              <a:rPr lang="tr-TR" b="0" i="0" dirty="0" err="1">
                <a:solidFill>
                  <a:srgbClr val="232323"/>
                </a:solidFill>
                <a:effectLst/>
                <a:latin typeface="Noto Sans" panose="020B0502040504020204" pitchFamily="34" charset="0"/>
              </a:rPr>
              <a:t>ng</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toplama sırasında sınırlı yumurta olasılığı ile temel yumurtalık rezervini tahmin eder.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AMH &gt;1.0 </a:t>
            </a:r>
            <a:r>
              <a:rPr lang="tr-TR" b="0" i="0" dirty="0" err="1">
                <a:solidFill>
                  <a:srgbClr val="232323"/>
                </a:solidFill>
                <a:effectLst/>
                <a:latin typeface="Noto Sans" panose="020B0502040504020204" pitchFamily="34" charset="0"/>
              </a:rPr>
              <a:t>ng</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ancak &lt;3.5 </a:t>
            </a:r>
            <a:r>
              <a:rPr lang="tr-TR" b="0" i="0" dirty="0" err="1">
                <a:solidFill>
                  <a:srgbClr val="232323"/>
                </a:solidFill>
                <a:effectLst/>
                <a:latin typeface="Noto Sans" panose="020B0502040504020204" pitchFamily="34" charset="0"/>
              </a:rPr>
              <a:t>ng</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stimülasyona</a:t>
            </a:r>
            <a:r>
              <a:rPr lang="tr-TR" b="0" i="0" dirty="0">
                <a:solidFill>
                  <a:srgbClr val="232323"/>
                </a:solidFill>
                <a:effectLst/>
                <a:latin typeface="Noto Sans" panose="020B0502040504020204" pitchFamily="34" charset="0"/>
              </a:rPr>
              <a:t> iyi bir yanıt olduğunu gösterir.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AMH &gt;3,5 </a:t>
            </a:r>
            <a:r>
              <a:rPr lang="tr-TR" b="0" i="0" dirty="0" err="1">
                <a:solidFill>
                  <a:srgbClr val="232323"/>
                </a:solidFill>
                <a:effectLst/>
                <a:latin typeface="Noto Sans" panose="020B0502040504020204" pitchFamily="34" charset="0"/>
              </a:rPr>
              <a:t>ng</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yumurtalık </a:t>
            </a:r>
            <a:r>
              <a:rPr lang="tr-TR" b="0" i="0" dirty="0" err="1">
                <a:solidFill>
                  <a:srgbClr val="232323"/>
                </a:solidFill>
                <a:effectLst/>
                <a:latin typeface="Noto Sans" panose="020B0502040504020204" pitchFamily="34" charset="0"/>
              </a:rPr>
              <a:t>stimülasyonuna</a:t>
            </a:r>
            <a:r>
              <a:rPr lang="tr-TR" b="0" i="0" dirty="0">
                <a:solidFill>
                  <a:srgbClr val="232323"/>
                </a:solidFill>
                <a:effectLst/>
                <a:latin typeface="Noto Sans" panose="020B0502040504020204" pitchFamily="34" charset="0"/>
              </a:rPr>
              <a:t> güçlü bir yanıt öngörür ve yumurtalık </a:t>
            </a:r>
            <a:r>
              <a:rPr lang="tr-TR" b="0" i="0" dirty="0" err="1">
                <a:solidFill>
                  <a:srgbClr val="232323"/>
                </a:solidFill>
                <a:effectLst/>
                <a:latin typeface="Noto Sans" panose="020B0502040504020204" pitchFamily="34" charset="0"/>
              </a:rPr>
              <a:t>hiperstimülasyon</a:t>
            </a:r>
            <a:r>
              <a:rPr lang="tr-TR" b="0" i="0" dirty="0">
                <a:solidFill>
                  <a:srgbClr val="232323"/>
                </a:solidFill>
                <a:effectLst/>
                <a:latin typeface="Noto Sans" panose="020B0502040504020204" pitchFamily="34" charset="0"/>
              </a:rPr>
              <a:t> sendromundan kaçınmak için dikkatli olunmalıdır.</a:t>
            </a:r>
          </a:p>
          <a:p>
            <a:pPr algn="l"/>
            <a:r>
              <a:rPr lang="tr-TR" b="0" i="0" dirty="0">
                <a:solidFill>
                  <a:srgbClr val="232323"/>
                </a:solidFill>
                <a:effectLst/>
                <a:latin typeface="Noto Sans" panose="020B0502040504020204" pitchFamily="34" charset="0"/>
              </a:rPr>
              <a:t>3. gün </a:t>
            </a:r>
            <a:r>
              <a:rPr lang="tr-TR" b="0" i="0" dirty="0" err="1">
                <a:solidFill>
                  <a:srgbClr val="232323"/>
                </a:solidFill>
                <a:effectLst/>
                <a:latin typeface="Noto Sans" panose="020B0502040504020204" pitchFamily="34" charset="0"/>
              </a:rPr>
              <a:t>FSH'den</a:t>
            </a:r>
            <a:r>
              <a:rPr lang="tr-TR" b="0" i="0" dirty="0">
                <a:solidFill>
                  <a:srgbClr val="232323"/>
                </a:solidFill>
                <a:effectLst/>
                <a:latin typeface="Noto Sans" panose="020B0502040504020204" pitchFamily="34" charset="0"/>
              </a:rPr>
              <a:t> farklı olarak, AMH adet döngüsü sırasında herhangi bir zamanda ölçülebilir ve kendisini ifade eden küçük </a:t>
            </a:r>
            <a:r>
              <a:rPr lang="tr-TR" b="0" i="0" dirty="0" err="1">
                <a:solidFill>
                  <a:srgbClr val="232323"/>
                </a:solidFill>
                <a:effectLst/>
                <a:latin typeface="Noto Sans" panose="020B0502040504020204" pitchFamily="34" charset="0"/>
              </a:rPr>
              <a:t>preantral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foliküllerin</a:t>
            </a:r>
            <a:r>
              <a:rPr lang="tr-TR" b="0" i="0" dirty="0">
                <a:solidFill>
                  <a:srgbClr val="232323"/>
                </a:solidFill>
                <a:effectLst/>
                <a:latin typeface="Noto Sans" panose="020B0502040504020204" pitchFamily="34" charset="0"/>
              </a:rPr>
              <a:t> büyümesi döngüsel değil sürekli olduğundan tipik olarak minimum döngüler arası ve döngüler arası değişkenlik gösterir. Güvenilir AMH kitleri [ </a:t>
            </a:r>
            <a:r>
              <a:rPr lang="tr-TR" b="0" i="0" u="sng" dirty="0">
                <a:solidFill>
                  <a:srgbClr val="005B92"/>
                </a:solidFill>
                <a:effectLst/>
                <a:latin typeface="Noto Sans" panose="020B0502040504020204" pitchFamily="34" charset="0"/>
                <a:hlinkClick r:id="rId23"/>
              </a:rPr>
              <a:t>36</a:t>
            </a:r>
            <a:r>
              <a:rPr lang="tr-TR" b="0" i="0" dirty="0">
                <a:solidFill>
                  <a:srgbClr val="232323"/>
                </a:solidFill>
                <a:effectLst/>
                <a:latin typeface="Noto Sans" panose="020B0502040504020204" pitchFamily="34" charset="0"/>
              </a:rPr>
              <a:t> ] birden fazla satıcıdan kolaylıkla temin edilebilir ve AMH ölçümleri büyük klinik referans laboratuvarlarından alınabilir [ </a:t>
            </a:r>
            <a:r>
              <a:rPr lang="tr-TR" b="0" i="0" u="sng" dirty="0">
                <a:solidFill>
                  <a:srgbClr val="005B92"/>
                </a:solidFill>
                <a:effectLst/>
                <a:latin typeface="Noto Sans" panose="020B0502040504020204" pitchFamily="34" charset="0"/>
                <a:hlinkClick r:id="rId24"/>
              </a:rPr>
              <a:t>37,38</a:t>
            </a:r>
            <a:r>
              <a:rPr lang="tr-TR" b="0" i="0" dirty="0">
                <a:solidFill>
                  <a:srgbClr val="232323"/>
                </a:solidFill>
                <a:effectLst/>
                <a:latin typeface="Noto Sans" panose="020B0502040504020204" pitchFamily="34" charset="0"/>
              </a:rPr>
              <a:t> ]. AMH düzeyi, Avrupa'da hastaları yönetmek için kullanılmaktadır [ </a:t>
            </a:r>
            <a:r>
              <a:rPr lang="tr-TR" b="0" i="0" u="sng" dirty="0">
                <a:solidFill>
                  <a:srgbClr val="005B92"/>
                </a:solidFill>
                <a:effectLst/>
                <a:latin typeface="Noto Sans" panose="020B0502040504020204" pitchFamily="34" charset="0"/>
                <a:hlinkClick r:id="rId25"/>
              </a:rPr>
              <a:t>39</a:t>
            </a:r>
            <a:r>
              <a:rPr lang="tr-TR" b="0" i="0" dirty="0">
                <a:solidFill>
                  <a:srgbClr val="232323"/>
                </a:solidFill>
                <a:effectLst/>
                <a:latin typeface="Noto Sans" panose="020B0502040504020204" pitchFamily="34" charset="0"/>
              </a:rPr>
              <a:t> ].</a:t>
            </a:r>
          </a:p>
          <a:p>
            <a:pPr algn="l"/>
            <a:endParaRPr lang="tr-TR" b="0" i="0" dirty="0">
              <a:solidFill>
                <a:srgbClr val="232323"/>
              </a:solidFill>
              <a:effectLst/>
              <a:latin typeface="Noto Sans" panose="020B0502040504020204" pitchFamily="34" charset="0"/>
            </a:endParaRPr>
          </a:p>
          <a:p>
            <a:r>
              <a:rPr lang="tr-TR" b="1" i="0" dirty="0">
                <a:solidFill>
                  <a:srgbClr val="232323"/>
                </a:solidFill>
                <a:effectLst/>
                <a:latin typeface="Noto Sans" panose="020B0502040504020204" pitchFamily="34" charset="0"/>
              </a:rPr>
              <a:t>Rahim boşluğunun değerlendirilmesi </a:t>
            </a:r>
            <a:r>
              <a:rPr lang="tr-TR" b="0" i="0" dirty="0">
                <a:solidFill>
                  <a:srgbClr val="232323"/>
                </a:solidFill>
                <a:effectLst/>
                <a:latin typeface="Noto Sans" panose="020B0502040504020204" pitchFamily="34" charset="0"/>
              </a:rPr>
              <a:t> -  Rahim boşluğunu değerlendirme yöntemleri arasında </a:t>
            </a:r>
            <a:r>
              <a:rPr lang="tr-TR" b="0" i="0" u="sng" dirty="0" err="1">
                <a:solidFill>
                  <a:srgbClr val="005B92"/>
                </a:solidFill>
                <a:effectLst/>
                <a:latin typeface="Noto Sans" panose="020B0502040504020204" pitchFamily="34" charset="0"/>
                <a:hlinkClick r:id="rId26"/>
              </a:rPr>
              <a:t>salin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infüzyonu</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sonohisterografi</a:t>
            </a:r>
            <a:r>
              <a:rPr lang="tr-TR" b="0" i="0" dirty="0">
                <a:solidFill>
                  <a:srgbClr val="232323"/>
                </a:solidFill>
                <a:effectLst/>
                <a:latin typeface="Noto Sans" panose="020B0502040504020204" pitchFamily="34" charset="0"/>
              </a:rPr>
              <a:t>, üç boyutlu </a:t>
            </a:r>
            <a:r>
              <a:rPr lang="tr-TR" b="0" i="0" dirty="0" err="1">
                <a:solidFill>
                  <a:srgbClr val="232323"/>
                </a:solidFill>
                <a:effectLst/>
                <a:latin typeface="Noto Sans" panose="020B0502040504020204" pitchFamily="34" charset="0"/>
              </a:rPr>
              <a:t>sonografi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histerosalpingografi</a:t>
            </a:r>
            <a:r>
              <a:rPr lang="tr-TR" b="0" i="0" dirty="0">
                <a:solidFill>
                  <a:srgbClr val="232323"/>
                </a:solidFill>
                <a:effectLst/>
                <a:latin typeface="Noto Sans" panose="020B0502040504020204" pitchFamily="34" charset="0"/>
              </a:rPr>
              <a:t> (HSG) ve </a:t>
            </a:r>
            <a:r>
              <a:rPr lang="tr-TR" b="0" i="0" dirty="0" err="1">
                <a:solidFill>
                  <a:srgbClr val="232323"/>
                </a:solidFill>
                <a:effectLst/>
                <a:latin typeface="Noto Sans" panose="020B0502040504020204" pitchFamily="34" charset="0"/>
              </a:rPr>
              <a:t>histeroskopi</a:t>
            </a:r>
            <a:r>
              <a:rPr lang="tr-TR" b="0" i="0" dirty="0">
                <a:solidFill>
                  <a:srgbClr val="232323"/>
                </a:solidFill>
                <a:effectLst/>
                <a:latin typeface="Noto Sans" panose="020B0502040504020204" pitchFamily="34" charset="0"/>
              </a:rPr>
              <a:t> bulunur. </a:t>
            </a:r>
            <a:r>
              <a:rPr lang="tr-TR" b="0" i="0" dirty="0" err="1">
                <a:solidFill>
                  <a:srgbClr val="232323"/>
                </a:solidFill>
                <a:effectLst/>
                <a:latin typeface="Noto Sans" panose="020B0502040504020204" pitchFamily="34" charset="0"/>
              </a:rPr>
              <a:t>Salin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infüzyon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sonohisterografi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endometriyal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kavite</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myometrium</a:t>
            </a:r>
            <a:r>
              <a:rPr lang="tr-TR" b="0" i="0" dirty="0">
                <a:solidFill>
                  <a:srgbClr val="232323"/>
                </a:solidFill>
                <a:effectLst/>
                <a:latin typeface="Noto Sans" panose="020B0502040504020204" pitchFamily="34" charset="0"/>
              </a:rPr>
              <a:t> ve </a:t>
            </a:r>
            <a:r>
              <a:rPr lang="tr-TR" b="0" i="0" dirty="0" err="1">
                <a:solidFill>
                  <a:srgbClr val="232323"/>
                </a:solidFill>
                <a:effectLst/>
                <a:latin typeface="Noto Sans" panose="020B0502040504020204" pitchFamily="34" charset="0"/>
              </a:rPr>
              <a:t>adneks</a:t>
            </a:r>
            <a:r>
              <a:rPr lang="tr-TR" b="0" i="0" dirty="0">
                <a:solidFill>
                  <a:srgbClr val="232323"/>
                </a:solidFill>
                <a:effectLst/>
                <a:latin typeface="Noto Sans" panose="020B0502040504020204" pitchFamily="34" charset="0"/>
              </a:rPr>
              <a:t> hakkında bilgi sağladığı için </a:t>
            </a:r>
            <a:r>
              <a:rPr lang="tr-TR" b="0" i="0" dirty="0" err="1">
                <a:solidFill>
                  <a:srgbClr val="232323"/>
                </a:solidFill>
                <a:effectLst/>
                <a:latin typeface="Noto Sans" panose="020B0502040504020204" pitchFamily="34" charset="0"/>
              </a:rPr>
              <a:t>uterus</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kavitesini</a:t>
            </a:r>
            <a:r>
              <a:rPr lang="tr-TR" b="0" i="0" dirty="0">
                <a:solidFill>
                  <a:srgbClr val="232323"/>
                </a:solidFill>
                <a:effectLst/>
                <a:latin typeface="Noto Sans" panose="020B0502040504020204" pitchFamily="34" charset="0"/>
              </a:rPr>
              <a:t> değerlendirmek için tercih edilen görüntüleme yöntemidir. Rutin ultrasonografi şüpheli </a:t>
            </a:r>
            <a:r>
              <a:rPr lang="tr-TR" b="0" i="0" dirty="0" err="1">
                <a:solidFill>
                  <a:srgbClr val="232323"/>
                </a:solidFill>
                <a:effectLst/>
                <a:latin typeface="Noto Sans" panose="020B0502040504020204" pitchFamily="34" charset="0"/>
              </a:rPr>
              <a:t>leiomyomatayı</a:t>
            </a:r>
            <a:r>
              <a:rPr lang="tr-TR" b="0" i="0" dirty="0">
                <a:solidFill>
                  <a:srgbClr val="232323"/>
                </a:solidFill>
                <a:effectLst/>
                <a:latin typeface="Noto Sans" panose="020B0502040504020204" pitchFamily="34" charset="0"/>
              </a:rPr>
              <a:t> saptamak için kullanılabilirken, </a:t>
            </a:r>
            <a:r>
              <a:rPr lang="tr-TR" b="0" i="0" dirty="0" err="1">
                <a:solidFill>
                  <a:srgbClr val="232323"/>
                </a:solidFill>
                <a:effectLst/>
                <a:latin typeface="Noto Sans" panose="020B0502040504020204" pitchFamily="34" charset="0"/>
              </a:rPr>
              <a:t>salin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infüzyon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sonohisterografi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intrauterin</a:t>
            </a:r>
            <a:r>
              <a:rPr lang="tr-TR" b="0" i="0" dirty="0">
                <a:solidFill>
                  <a:srgbClr val="232323"/>
                </a:solidFill>
                <a:effectLst/>
                <a:latin typeface="Noto Sans" panose="020B0502040504020204" pitchFamily="34" charset="0"/>
              </a:rPr>
              <a:t> yapışıklıklar, polipler ve </a:t>
            </a:r>
            <a:r>
              <a:rPr lang="tr-TR" b="0" i="0" dirty="0" err="1">
                <a:solidFill>
                  <a:srgbClr val="232323"/>
                </a:solidFill>
                <a:effectLst/>
                <a:latin typeface="Noto Sans" panose="020B0502040504020204" pitchFamily="34" charset="0"/>
              </a:rPr>
              <a:t>konjenital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uterin</a:t>
            </a:r>
            <a:r>
              <a:rPr lang="tr-TR" b="0" i="0" dirty="0">
                <a:solidFill>
                  <a:srgbClr val="232323"/>
                </a:solidFill>
                <a:effectLst/>
                <a:latin typeface="Noto Sans" panose="020B0502040504020204" pitchFamily="34" charset="0"/>
              </a:rPr>
              <a:t> anomalilerin tanısında rutin ultrasonografiden çok daha iyidir [ </a:t>
            </a:r>
            <a:r>
              <a:rPr lang="tr-TR" b="0" i="0" u="sng" dirty="0">
                <a:solidFill>
                  <a:srgbClr val="005B92"/>
                </a:solidFill>
                <a:effectLst/>
                <a:latin typeface="Noto Sans" panose="020B0502040504020204" pitchFamily="34" charset="0"/>
                <a:hlinkClick r:id="rId27"/>
              </a:rPr>
              <a:t>45</a:t>
            </a:r>
            <a:r>
              <a:rPr lang="tr-TR" b="0" i="0" dirty="0">
                <a:solidFill>
                  <a:srgbClr val="232323"/>
                </a:solidFill>
                <a:effectLst/>
                <a:latin typeface="Noto Sans" panose="020B0502040504020204" pitchFamily="34" charset="0"/>
              </a:rPr>
              <a:t> ] ve </a:t>
            </a:r>
            <a:r>
              <a:rPr lang="tr-TR" b="0" i="0" dirty="0" err="1">
                <a:solidFill>
                  <a:srgbClr val="232323"/>
                </a:solidFill>
                <a:effectLst/>
                <a:latin typeface="Noto Sans" panose="020B0502040504020204" pitchFamily="34" charset="0"/>
              </a:rPr>
              <a:t>intrauterin</a:t>
            </a:r>
            <a:r>
              <a:rPr lang="tr-TR" b="0" i="0" dirty="0">
                <a:solidFill>
                  <a:srgbClr val="232323"/>
                </a:solidFill>
                <a:effectLst/>
                <a:latin typeface="Noto Sans" panose="020B0502040504020204" pitchFamily="34" charset="0"/>
              </a:rPr>
              <a:t> patolojiyi saptamada </a:t>
            </a:r>
            <a:r>
              <a:rPr lang="tr-TR" b="0" i="0" dirty="0" err="1">
                <a:solidFill>
                  <a:srgbClr val="232323"/>
                </a:solidFill>
                <a:effectLst/>
                <a:latin typeface="Noto Sans" panose="020B0502040504020204" pitchFamily="34" charset="0"/>
              </a:rPr>
              <a:t>histeroskopiye</a:t>
            </a:r>
            <a:r>
              <a:rPr lang="tr-TR" b="0" i="0" dirty="0">
                <a:solidFill>
                  <a:srgbClr val="232323"/>
                </a:solidFill>
                <a:effectLst/>
                <a:latin typeface="Noto Sans" panose="020B0502040504020204" pitchFamily="34" charset="0"/>
              </a:rPr>
              <a:t> benzer şekilde [ 46 ] çalışır </a:t>
            </a:r>
            <a:r>
              <a:rPr lang="tr-TR" b="0" i="0" u="sng" dirty="0">
                <a:solidFill>
                  <a:srgbClr val="005B92"/>
                </a:solidFill>
                <a:effectLst/>
                <a:latin typeface="Noto Sans" panose="020B0502040504020204" pitchFamily="34" charset="0"/>
                <a:hlinkClick r:id="rId28"/>
              </a:rPr>
              <a:t>.</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Sonohisterografinin</a:t>
            </a:r>
            <a:r>
              <a:rPr lang="tr-TR" b="0" i="0" dirty="0">
                <a:solidFill>
                  <a:srgbClr val="232323"/>
                </a:solidFill>
                <a:effectLst/>
                <a:latin typeface="Noto Sans" panose="020B0502040504020204" pitchFamily="34" charset="0"/>
              </a:rPr>
              <a:t> bir çeşidi olan </a:t>
            </a:r>
            <a:r>
              <a:rPr lang="tr-TR" b="0" i="0" dirty="0" err="1">
                <a:solidFill>
                  <a:srgbClr val="232323"/>
                </a:solidFill>
                <a:effectLst/>
                <a:latin typeface="Noto Sans" panose="020B0502040504020204" pitchFamily="34" charset="0"/>
              </a:rPr>
              <a:t>HyCoSy</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tubal</a:t>
            </a:r>
            <a:r>
              <a:rPr lang="tr-TR" b="0" i="0" dirty="0">
                <a:solidFill>
                  <a:srgbClr val="232323"/>
                </a:solidFill>
                <a:effectLst/>
                <a:latin typeface="Noto Sans" panose="020B0502040504020204" pitchFamily="34" charset="0"/>
              </a:rPr>
              <a:t> açıklığı, </a:t>
            </a:r>
            <a:r>
              <a:rPr lang="tr-TR" b="0" i="0" dirty="0" err="1">
                <a:solidFill>
                  <a:srgbClr val="232323"/>
                </a:solidFill>
                <a:effectLst/>
                <a:latin typeface="Noto Sans" panose="020B0502040504020204" pitchFamily="34" charset="0"/>
              </a:rPr>
              <a:t>uterus</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kavitesini</a:t>
            </a:r>
            <a:r>
              <a:rPr lang="tr-TR" b="0" i="0" dirty="0">
                <a:solidFill>
                  <a:srgbClr val="232323"/>
                </a:solidFill>
                <a:effectLst/>
                <a:latin typeface="Noto Sans" panose="020B0502040504020204" pitchFamily="34" charset="0"/>
              </a:rPr>
              <a:t> ve </a:t>
            </a:r>
            <a:r>
              <a:rPr lang="tr-TR" b="0" i="0" dirty="0" err="1">
                <a:solidFill>
                  <a:srgbClr val="232323"/>
                </a:solidFill>
                <a:effectLst/>
                <a:latin typeface="Noto Sans" panose="020B0502040504020204" pitchFamily="34" charset="0"/>
              </a:rPr>
              <a:t>miyometriyumu</a:t>
            </a:r>
            <a:r>
              <a:rPr lang="tr-TR" b="0" i="0" dirty="0">
                <a:solidFill>
                  <a:srgbClr val="232323"/>
                </a:solidFill>
                <a:effectLst/>
                <a:latin typeface="Noto Sans" panose="020B0502040504020204" pitchFamily="34" charset="0"/>
              </a:rPr>
              <a:t> tek bir testle değerlendirmek için basit, zaman açısından verimli ve etkili bir yöntemdir</a:t>
            </a:r>
          </a:p>
          <a:p>
            <a:endParaRPr lang="tr-TR" b="0" i="0" dirty="0">
              <a:solidFill>
                <a:srgbClr val="232323"/>
              </a:solidFill>
              <a:effectLst/>
              <a:latin typeface="Noto Sans" panose="020B0502040504020204" pitchFamily="34" charset="0"/>
            </a:endParaRPr>
          </a:p>
          <a:p>
            <a:r>
              <a:rPr lang="tr-TR" b="0" i="0" dirty="0">
                <a:solidFill>
                  <a:srgbClr val="232323"/>
                </a:solidFill>
                <a:effectLst/>
                <a:latin typeface="Noto Sans" panose="020B0502040504020204" pitchFamily="34" charset="0"/>
              </a:rPr>
              <a:t>HSG tipik olarak </a:t>
            </a:r>
            <a:r>
              <a:rPr lang="tr-TR" b="0" i="0" dirty="0" err="1">
                <a:solidFill>
                  <a:srgbClr val="232323"/>
                </a:solidFill>
                <a:effectLst/>
                <a:latin typeface="Noto Sans" panose="020B0502040504020204" pitchFamily="34" charset="0"/>
              </a:rPr>
              <a:t>tubal</a:t>
            </a:r>
            <a:r>
              <a:rPr lang="tr-TR" b="0" i="0" dirty="0">
                <a:solidFill>
                  <a:srgbClr val="232323"/>
                </a:solidFill>
                <a:effectLst/>
                <a:latin typeface="Noto Sans" panose="020B0502040504020204" pitchFamily="34" charset="0"/>
              </a:rPr>
              <a:t> açıklığı değerlendirmek için yapılırken, HSG ayrıca </a:t>
            </a:r>
            <a:r>
              <a:rPr lang="tr-TR" b="0" i="0" dirty="0" err="1">
                <a:solidFill>
                  <a:srgbClr val="232323"/>
                </a:solidFill>
                <a:effectLst/>
                <a:latin typeface="Noto Sans" panose="020B0502040504020204" pitchFamily="34" charset="0"/>
              </a:rPr>
              <a:t>submukoz</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fibroidler</a:t>
            </a:r>
            <a:r>
              <a:rPr lang="tr-TR" b="0" i="0" dirty="0">
                <a:solidFill>
                  <a:srgbClr val="232323"/>
                </a:solidFill>
                <a:effectLst/>
                <a:latin typeface="Noto Sans" panose="020B0502040504020204" pitchFamily="34" charset="0"/>
              </a:rPr>
              <a:t>, T şeklinde bir boşluk (DES </a:t>
            </a:r>
            <a:r>
              <a:rPr lang="tr-TR" b="0" i="0" dirty="0" err="1">
                <a:solidFill>
                  <a:srgbClr val="232323"/>
                </a:solidFill>
                <a:effectLst/>
                <a:latin typeface="Noto Sans" panose="020B0502040504020204" pitchFamily="34" charset="0"/>
              </a:rPr>
              <a:t>maruziyeti</a:t>
            </a:r>
            <a:r>
              <a:rPr lang="tr-TR" b="0" i="0" dirty="0">
                <a:solidFill>
                  <a:srgbClr val="232323"/>
                </a:solidFill>
                <a:effectLst/>
                <a:latin typeface="Noto Sans" panose="020B0502040504020204" pitchFamily="34" charset="0"/>
              </a:rPr>
              <a:t> ile ilişkili), polipler, </a:t>
            </a:r>
            <a:r>
              <a:rPr lang="tr-TR" b="0" i="0" dirty="0" err="1">
                <a:solidFill>
                  <a:srgbClr val="232323"/>
                </a:solidFill>
                <a:effectLst/>
                <a:latin typeface="Noto Sans" panose="020B0502040504020204" pitchFamily="34" charset="0"/>
              </a:rPr>
              <a:t>sineşi</a:t>
            </a:r>
            <a:r>
              <a:rPr lang="tr-TR" b="0" i="0" dirty="0">
                <a:solidFill>
                  <a:srgbClr val="232323"/>
                </a:solidFill>
                <a:effectLst/>
                <a:latin typeface="Noto Sans" panose="020B0502040504020204" pitchFamily="34" charset="0"/>
              </a:rPr>
              <a:t> ve </a:t>
            </a:r>
            <a:r>
              <a:rPr lang="tr-TR" b="0" i="0" dirty="0" err="1">
                <a:solidFill>
                  <a:srgbClr val="232323"/>
                </a:solidFill>
                <a:effectLst/>
                <a:latin typeface="Noto Sans" panose="020B0502040504020204" pitchFamily="34" charset="0"/>
              </a:rPr>
              <a:t>konjenital</a:t>
            </a:r>
            <a:r>
              <a:rPr lang="tr-TR" b="0" i="0" dirty="0">
                <a:solidFill>
                  <a:srgbClr val="232323"/>
                </a:solidFill>
                <a:effectLst/>
                <a:latin typeface="Noto Sans" panose="020B0502040504020204" pitchFamily="34" charset="0"/>
              </a:rPr>
              <a:t> gibi doğurganlığı olumsuz etkileyen </a:t>
            </a:r>
            <a:r>
              <a:rPr lang="tr-TR" b="0" i="0" dirty="0" err="1">
                <a:solidFill>
                  <a:srgbClr val="232323"/>
                </a:solidFill>
                <a:effectLst/>
                <a:latin typeface="Noto Sans" panose="020B0502040504020204" pitchFamily="34" charset="0"/>
              </a:rPr>
              <a:t>uterus</a:t>
            </a:r>
            <a:r>
              <a:rPr lang="tr-TR" b="0" i="0" dirty="0">
                <a:solidFill>
                  <a:srgbClr val="232323"/>
                </a:solidFill>
                <a:effectLst/>
                <a:latin typeface="Noto Sans" panose="020B0502040504020204" pitchFamily="34" charset="0"/>
              </a:rPr>
              <a:t> boşluğunun gelişimsel veya edinilmiş anormalliklerini de tanımlayabilir. </a:t>
            </a:r>
            <a:r>
              <a:rPr lang="tr-TR" b="0" i="0" dirty="0" err="1">
                <a:solidFill>
                  <a:srgbClr val="232323"/>
                </a:solidFill>
                <a:effectLst/>
                <a:latin typeface="Noto Sans" panose="020B0502040504020204" pitchFamily="34" charset="0"/>
              </a:rPr>
              <a:t>müllerian</a:t>
            </a:r>
            <a:r>
              <a:rPr lang="tr-TR" b="0" i="0" dirty="0">
                <a:solidFill>
                  <a:srgbClr val="232323"/>
                </a:solidFill>
                <a:effectLst/>
                <a:latin typeface="Noto Sans" panose="020B0502040504020204" pitchFamily="34" charset="0"/>
              </a:rPr>
              <a:t> anomaliler. Tüp değerlendirmesine ihtiyaç duyan kadınlar, hem </a:t>
            </a:r>
            <a:r>
              <a:rPr lang="tr-TR" b="0" i="0" dirty="0" err="1">
                <a:solidFill>
                  <a:srgbClr val="232323"/>
                </a:solidFill>
                <a:effectLst/>
                <a:latin typeface="Noto Sans" panose="020B0502040504020204" pitchFamily="34" charset="0"/>
              </a:rPr>
              <a:t>fallop</a:t>
            </a:r>
            <a:r>
              <a:rPr lang="tr-TR" b="0" i="0" dirty="0">
                <a:solidFill>
                  <a:srgbClr val="232323"/>
                </a:solidFill>
                <a:effectLst/>
                <a:latin typeface="Noto Sans" panose="020B0502040504020204" pitchFamily="34" charset="0"/>
              </a:rPr>
              <a:t> tüpünün açıklığını hem de </a:t>
            </a:r>
            <a:r>
              <a:rPr lang="tr-TR" b="0" i="0" dirty="0" err="1">
                <a:solidFill>
                  <a:srgbClr val="232323"/>
                </a:solidFill>
                <a:effectLst/>
                <a:latin typeface="Noto Sans" panose="020B0502040504020204" pitchFamily="34" charset="0"/>
              </a:rPr>
              <a:t>uterus</a:t>
            </a:r>
            <a:r>
              <a:rPr lang="tr-TR" b="0" i="0" dirty="0">
                <a:solidFill>
                  <a:srgbClr val="232323"/>
                </a:solidFill>
                <a:effectLst/>
                <a:latin typeface="Noto Sans" panose="020B0502040504020204" pitchFamily="34" charset="0"/>
              </a:rPr>
              <a:t> boşluğu anatomisini değerlendirmek için tipik olarak </a:t>
            </a:r>
            <a:r>
              <a:rPr lang="tr-TR" b="0" i="0" dirty="0" err="1">
                <a:solidFill>
                  <a:srgbClr val="232323"/>
                </a:solidFill>
                <a:effectLst/>
                <a:latin typeface="Noto Sans" panose="020B0502040504020204" pitchFamily="34" charset="0"/>
              </a:rPr>
              <a:t>HSG'ye</a:t>
            </a:r>
            <a:r>
              <a:rPr lang="tr-TR" b="0" i="0" dirty="0">
                <a:solidFill>
                  <a:srgbClr val="232323"/>
                </a:solidFill>
                <a:effectLst/>
                <a:latin typeface="Noto Sans" panose="020B0502040504020204" pitchFamily="34" charset="0"/>
              </a:rPr>
              <a:t> tabi tutulur. </a:t>
            </a:r>
            <a:r>
              <a:rPr lang="tr-TR" b="0" i="0" dirty="0" err="1">
                <a:solidFill>
                  <a:srgbClr val="232323"/>
                </a:solidFill>
                <a:effectLst/>
                <a:latin typeface="Noto Sans" panose="020B0502040504020204" pitchFamily="34" charset="0"/>
              </a:rPr>
              <a:t>HSG'de</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uterin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septum</a:t>
            </a:r>
            <a:r>
              <a:rPr lang="tr-TR" b="0" i="0" dirty="0">
                <a:solidFill>
                  <a:srgbClr val="232323"/>
                </a:solidFill>
                <a:effectLst/>
                <a:latin typeface="Noto Sans" panose="020B0502040504020204" pitchFamily="34" charset="0"/>
              </a:rPr>
              <a:t> olduğundan şüphelenilen kadınlar için, üç boyutlu ultrason veya manyetik rezonans görüntüleme </a:t>
            </a:r>
            <a:r>
              <a:rPr lang="tr-TR" b="0" i="0" dirty="0" err="1">
                <a:solidFill>
                  <a:srgbClr val="232323"/>
                </a:solidFill>
                <a:effectLst/>
                <a:latin typeface="Noto Sans" panose="020B0502040504020204" pitchFamily="34" charset="0"/>
              </a:rPr>
              <a:t>uterin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septum</a:t>
            </a:r>
            <a:r>
              <a:rPr lang="tr-TR" b="0" i="0" dirty="0">
                <a:solidFill>
                  <a:srgbClr val="232323"/>
                </a:solidFill>
                <a:effectLst/>
                <a:latin typeface="Noto Sans" panose="020B0502040504020204" pitchFamily="34" charset="0"/>
              </a:rPr>
              <a:t> ve </a:t>
            </a:r>
            <a:r>
              <a:rPr lang="tr-TR" b="0" i="0" dirty="0" err="1">
                <a:solidFill>
                  <a:srgbClr val="232323"/>
                </a:solidFill>
                <a:effectLst/>
                <a:latin typeface="Noto Sans" panose="020B0502040504020204" pitchFamily="34" charset="0"/>
              </a:rPr>
              <a:t>bikornuat</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uterusu</a:t>
            </a:r>
            <a:r>
              <a:rPr lang="tr-TR" b="0" i="0" dirty="0">
                <a:solidFill>
                  <a:srgbClr val="232323"/>
                </a:solidFill>
                <a:effectLst/>
                <a:latin typeface="Noto Sans" panose="020B0502040504020204" pitchFamily="34" charset="0"/>
              </a:rPr>
              <a:t> ayırt edebilir. </a:t>
            </a:r>
            <a:r>
              <a:rPr lang="tr-TR" b="0" i="0" dirty="0" err="1">
                <a:solidFill>
                  <a:srgbClr val="232323"/>
                </a:solidFill>
                <a:effectLst/>
                <a:latin typeface="Noto Sans" panose="020B0502040504020204" pitchFamily="34" charset="0"/>
              </a:rPr>
              <a:t>HSG'de</a:t>
            </a:r>
            <a:r>
              <a:rPr lang="tr-TR" b="0" i="0" dirty="0">
                <a:solidFill>
                  <a:srgbClr val="232323"/>
                </a:solidFill>
                <a:effectLst/>
                <a:latin typeface="Noto Sans" panose="020B0502040504020204" pitchFamily="34" charset="0"/>
              </a:rPr>
              <a:t> bulunan anormallikler genellikle diğer görüntüleme yöntemleri (üç boyutlu </a:t>
            </a:r>
            <a:r>
              <a:rPr lang="tr-TR" b="0" i="0" dirty="0" err="1">
                <a:solidFill>
                  <a:srgbClr val="232323"/>
                </a:solidFill>
                <a:effectLst/>
                <a:latin typeface="Noto Sans" panose="020B0502040504020204" pitchFamily="34" charset="0"/>
              </a:rPr>
              <a:t>sonografi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sonohisterografi</a:t>
            </a:r>
            <a:r>
              <a:rPr lang="tr-TR" b="0" i="0" dirty="0">
                <a:solidFill>
                  <a:srgbClr val="232323"/>
                </a:solidFill>
                <a:effectLst/>
                <a:latin typeface="Noto Sans" panose="020B0502040504020204" pitchFamily="34" charset="0"/>
              </a:rPr>
              <a:t> veya manyetik rezonans görüntüleme), </a:t>
            </a:r>
            <a:r>
              <a:rPr lang="tr-TR" b="0" i="0" dirty="0" err="1">
                <a:solidFill>
                  <a:srgbClr val="232323"/>
                </a:solidFill>
                <a:effectLst/>
                <a:latin typeface="Noto Sans" panose="020B0502040504020204" pitchFamily="34" charset="0"/>
              </a:rPr>
              <a:t>histeroskopi</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laparoskopi</a:t>
            </a:r>
            <a:r>
              <a:rPr lang="tr-TR" b="0" i="0" dirty="0">
                <a:solidFill>
                  <a:srgbClr val="232323"/>
                </a:solidFill>
                <a:effectLst/>
                <a:latin typeface="Noto Sans" panose="020B0502040504020204" pitchFamily="34" charset="0"/>
              </a:rPr>
              <a:t> ve üreme </a:t>
            </a:r>
            <a:r>
              <a:rPr lang="tr-TR" b="0" i="0" dirty="0" err="1">
                <a:solidFill>
                  <a:srgbClr val="232323"/>
                </a:solidFill>
                <a:effectLst/>
                <a:latin typeface="Noto Sans" panose="020B0502040504020204" pitchFamily="34" charset="0"/>
              </a:rPr>
              <a:t>endokrinologuna</a:t>
            </a:r>
            <a:r>
              <a:rPr lang="tr-TR" b="0" i="0" dirty="0">
                <a:solidFill>
                  <a:srgbClr val="232323"/>
                </a:solidFill>
                <a:effectLst/>
                <a:latin typeface="Noto Sans" panose="020B0502040504020204" pitchFamily="34" charset="0"/>
              </a:rPr>
              <a:t> sevk</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28</a:t>
            </a:fld>
            <a:endParaRPr lang="tr-TR"/>
          </a:p>
        </p:txBody>
      </p:sp>
    </p:spTree>
    <p:extLst>
      <p:ext uri="{BB962C8B-B14F-4D97-AF65-F5344CB8AC3E}">
        <p14:creationId xmlns:p14="http://schemas.microsoft.com/office/powerpoint/2010/main" val="1481652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i="0" dirty="0">
                <a:solidFill>
                  <a:srgbClr val="232323"/>
                </a:solidFill>
                <a:effectLst/>
                <a:latin typeface="Noto Sans" panose="020B0502040504020204" pitchFamily="34" charset="0"/>
              </a:rPr>
              <a:t>Yumurtlama işlevinin değerlendirilmesi </a:t>
            </a:r>
            <a:r>
              <a:rPr lang="tr-TR" b="0" i="0" dirty="0">
                <a:solidFill>
                  <a:srgbClr val="232323"/>
                </a:solidFill>
                <a:effectLst/>
                <a:latin typeface="Noto Sans" panose="020B0502040504020204" pitchFamily="34" charset="0"/>
              </a:rPr>
              <a:t> —  Yumurtlama işlevinin değerlendirilmesi, yumurtlama işlev bozukluğu kısırlığın yaygın bir nedeni olduğundan, kadın partnerin değerlendirilmesinin önemli bir bileşenidir. Yumurtlama işlev bozukluğu olan kadınların tedavisi, yumurtlama işlevini iyileştirmeyi veya uyarmayı amaçlar; çeşitli tedavi stratejileri mevcuttur.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3"/>
              </a:rPr>
              <a:t>"Kadın kısırlığı tedavileri"</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Noto Sans" panose="020B0502040504020204" pitchFamily="34" charset="0"/>
              </a:rPr>
              <a:t>Yaklaşık 28 günde bir düzenli adet gören ve adet öncesi </a:t>
            </a:r>
            <a:r>
              <a:rPr lang="tr-TR" b="1" i="0" dirty="0">
                <a:solidFill>
                  <a:srgbClr val="232323"/>
                </a:solidFill>
                <a:effectLst/>
                <a:latin typeface="Noto Sans" panose="020B0502040504020204" pitchFamily="34" charset="0"/>
              </a:rPr>
              <a:t>MOLİMİNA SEMPTOMLARI OLAN (MEMELERDE HASSASİYET, ŞİŞKİNLİK, YORGUNLUK VB.) </a:t>
            </a:r>
            <a:r>
              <a:rPr lang="tr-TR" b="0" i="0" dirty="0">
                <a:solidFill>
                  <a:srgbClr val="232323"/>
                </a:solidFill>
                <a:effectLst/>
                <a:latin typeface="Noto Sans" panose="020B0502040504020204" pitchFamily="34" charset="0"/>
              </a:rPr>
              <a:t>kadınlar büyük olasılıkla yumurtlamadır. Adetlerini böyle tarif etmeyen kadınlarda yumurtlamanın laboratuvar değerlendirmesi yapılmalıdır. Yumurtlama, en kolay şekilde, beklenen adetlerden yaklaşık bir hafta önce elde edilmesi gereken orta </a:t>
            </a:r>
            <a:r>
              <a:rPr lang="tr-TR" b="0" i="0" dirty="0" err="1">
                <a:solidFill>
                  <a:srgbClr val="232323"/>
                </a:solidFill>
                <a:effectLst/>
                <a:latin typeface="Noto Sans" panose="020B0502040504020204" pitchFamily="34" charset="0"/>
              </a:rPr>
              <a:t>luteal</a:t>
            </a:r>
            <a:r>
              <a:rPr lang="tr-TR" b="0" i="0" dirty="0">
                <a:solidFill>
                  <a:srgbClr val="232323"/>
                </a:solidFill>
                <a:effectLst/>
                <a:latin typeface="Noto Sans" panose="020B0502040504020204" pitchFamily="34" charset="0"/>
              </a:rPr>
              <a:t> faz serum </a:t>
            </a:r>
            <a:r>
              <a:rPr lang="tr-TR" b="0" i="0" dirty="0" err="1">
                <a:solidFill>
                  <a:srgbClr val="232323"/>
                </a:solidFill>
                <a:effectLst/>
                <a:latin typeface="Noto Sans" panose="020B0502040504020204" pitchFamily="34" charset="0"/>
              </a:rPr>
              <a:t>progesteron</a:t>
            </a:r>
            <a:r>
              <a:rPr lang="tr-TR" b="0" i="0" dirty="0">
                <a:solidFill>
                  <a:srgbClr val="232323"/>
                </a:solidFill>
                <a:effectLst/>
                <a:latin typeface="Noto Sans" panose="020B0502040504020204" pitchFamily="34" charset="0"/>
              </a:rPr>
              <a:t> seviyesi ile belgelenir. Tipik 28 günlük bir döngü için test 21. günde elde edilecektir. </a:t>
            </a:r>
            <a:r>
              <a:rPr lang="tr-TR" b="0" i="0" dirty="0" err="1">
                <a:solidFill>
                  <a:srgbClr val="232323"/>
                </a:solidFill>
                <a:effectLst/>
                <a:latin typeface="Noto Sans" panose="020B0502040504020204" pitchFamily="34" charset="0"/>
              </a:rPr>
              <a:t>Progesteron</a:t>
            </a:r>
            <a:r>
              <a:rPr lang="tr-TR" b="0" i="0" dirty="0">
                <a:solidFill>
                  <a:srgbClr val="232323"/>
                </a:solidFill>
                <a:effectLst/>
                <a:latin typeface="Noto Sans" panose="020B0502040504020204" pitchFamily="34" charset="0"/>
              </a:rPr>
              <a:t> seviyesi &gt;3 </a:t>
            </a:r>
            <a:r>
              <a:rPr lang="tr-TR" b="0" i="0" dirty="0" err="1">
                <a:solidFill>
                  <a:srgbClr val="232323"/>
                </a:solidFill>
                <a:effectLst/>
                <a:latin typeface="Noto Sans" panose="020B0502040504020204" pitchFamily="34" charset="0"/>
              </a:rPr>
              <a:t>ng</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yakın zamanda yumurtlamanın kanıtıdır [ </a:t>
            </a:r>
            <a:r>
              <a:rPr lang="tr-TR" b="0" i="0" u="sng" dirty="0">
                <a:solidFill>
                  <a:srgbClr val="005B92"/>
                </a:solidFill>
                <a:effectLst/>
                <a:latin typeface="Noto Sans" panose="020B0502040504020204" pitchFamily="34" charset="0"/>
                <a:hlinkClick r:id="rId4"/>
              </a:rPr>
              <a:t>6</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Noto Sans" panose="020B0502040504020204" pitchFamily="34" charset="0"/>
              </a:rPr>
              <a:t>Bir alternatif, hastanın reçetesiz satılan bir </a:t>
            </a:r>
            <a:r>
              <a:rPr lang="tr-TR" b="0" i="0" dirty="0" err="1">
                <a:solidFill>
                  <a:srgbClr val="232323"/>
                </a:solidFill>
                <a:effectLst/>
                <a:latin typeface="Noto Sans" panose="020B0502040504020204" pitchFamily="34" charset="0"/>
              </a:rPr>
              <a:t>üriner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ovulasyon</a:t>
            </a:r>
            <a:r>
              <a:rPr lang="tr-TR" b="0" i="0" dirty="0">
                <a:solidFill>
                  <a:srgbClr val="232323"/>
                </a:solidFill>
                <a:effectLst/>
                <a:latin typeface="Noto Sans" panose="020B0502040504020204" pitchFamily="34" charset="0"/>
              </a:rPr>
              <a:t> tahmin kiti kullanmasıdır. Bu kitler, </a:t>
            </a:r>
            <a:r>
              <a:rPr lang="tr-TR" b="0" i="0" dirty="0" err="1">
                <a:solidFill>
                  <a:srgbClr val="232323"/>
                </a:solidFill>
                <a:effectLst/>
                <a:latin typeface="Noto Sans" panose="020B0502040504020204" pitchFamily="34" charset="0"/>
              </a:rPr>
              <a:t>luteinize</a:t>
            </a:r>
            <a:r>
              <a:rPr lang="tr-TR" b="0" i="0" dirty="0">
                <a:solidFill>
                  <a:srgbClr val="232323"/>
                </a:solidFill>
                <a:effectLst/>
                <a:latin typeface="Noto Sans" panose="020B0502040504020204" pitchFamily="34" charset="0"/>
              </a:rPr>
              <a:t> edici hormonu (LH) tespit eder ve yumurtlamayı güvenilir bir şekilde gösteren LH dalgalanmasının zamanlamasını tahmin etmede oldukça etkilidir. Ev kitleri yüzde 5 ila 10 yanlış pozitif ve yanlış negatif oranına sahiptir. Bu nedenle, idrarda LH dalgalanması tespit edemeyen hastalarda serum doğrulaması yararlı olabilir.</a:t>
            </a:r>
          </a:p>
          <a:p>
            <a:pPr algn="l"/>
            <a:r>
              <a:rPr lang="tr-TR" b="0" i="0" dirty="0">
                <a:solidFill>
                  <a:srgbClr val="232323"/>
                </a:solidFill>
                <a:effectLst/>
                <a:latin typeface="Noto Sans" panose="020B0502040504020204" pitchFamily="34" charset="0"/>
              </a:rPr>
              <a:t>Bir </a:t>
            </a:r>
            <a:r>
              <a:rPr lang="tr-TR" b="0" i="0" dirty="0" err="1">
                <a:solidFill>
                  <a:srgbClr val="232323"/>
                </a:solidFill>
                <a:effectLst/>
                <a:latin typeface="Noto Sans" panose="020B0502040504020204" pitchFamily="34" charset="0"/>
              </a:rPr>
              <a:t>folikülün</a:t>
            </a:r>
            <a:r>
              <a:rPr lang="tr-TR" b="0" i="0" dirty="0">
                <a:solidFill>
                  <a:srgbClr val="232323"/>
                </a:solidFill>
                <a:effectLst/>
                <a:latin typeface="Noto Sans" panose="020B0502040504020204" pitchFamily="34" charset="0"/>
              </a:rPr>
              <a:t> gelişimini ve nihayetinde kaybolmasını takip etmek için günlük ultrasonlar (yumurtlamayı belgelemek için en doğru yöntem [ </a:t>
            </a:r>
            <a:r>
              <a:rPr lang="tr-TR" b="0" i="0" u="sng" dirty="0">
                <a:solidFill>
                  <a:srgbClr val="005B92"/>
                </a:solidFill>
                <a:effectLst/>
                <a:latin typeface="Noto Sans" panose="020B0502040504020204" pitchFamily="34" charset="0"/>
                <a:hlinkClick r:id="rId5"/>
              </a:rPr>
              <a:t>7</a:t>
            </a:r>
            <a:r>
              <a:rPr lang="tr-TR" b="0" i="0" dirty="0">
                <a:solidFill>
                  <a:srgbClr val="232323"/>
                </a:solidFill>
                <a:effectLst/>
                <a:latin typeface="Noto Sans" panose="020B0502040504020204" pitchFamily="34" charset="0"/>
              </a:rPr>
              <a:t> ]) ve </a:t>
            </a:r>
            <a:r>
              <a:rPr lang="tr-TR" b="0" i="0" dirty="0" err="1">
                <a:solidFill>
                  <a:srgbClr val="232323"/>
                </a:solidFill>
                <a:effectLst/>
                <a:latin typeface="Noto Sans" panose="020B0502040504020204" pitchFamily="34" charset="0"/>
              </a:rPr>
              <a:t>endometriumdaki</a:t>
            </a:r>
            <a:r>
              <a:rPr lang="tr-TR" b="0" i="0" dirty="0">
                <a:solidFill>
                  <a:srgbClr val="232323"/>
                </a:solidFill>
                <a:effectLst/>
                <a:latin typeface="Noto Sans" panose="020B0502040504020204" pitchFamily="34" charset="0"/>
              </a:rPr>
              <a:t> salgı değişikliklerini belgelemek için </a:t>
            </a:r>
            <a:r>
              <a:rPr lang="tr-TR" b="0" i="0" dirty="0" err="1">
                <a:solidFill>
                  <a:srgbClr val="232323"/>
                </a:solidFill>
                <a:effectLst/>
                <a:latin typeface="Noto Sans" panose="020B0502040504020204" pitchFamily="34" charset="0"/>
              </a:rPr>
              <a:t>endometriyal</a:t>
            </a:r>
            <a:r>
              <a:rPr lang="tr-TR" b="0" i="0" dirty="0">
                <a:solidFill>
                  <a:srgbClr val="232323"/>
                </a:solidFill>
                <a:effectLst/>
                <a:latin typeface="Noto Sans" panose="020B0502040504020204" pitchFamily="34" charset="0"/>
              </a:rPr>
              <a:t> biyopsi gibi diğer yumurtlamayı belirleme yöntemleri rutin için çok pahalı veya </a:t>
            </a:r>
            <a:r>
              <a:rPr lang="tr-TR" b="0" i="0" dirty="0" err="1">
                <a:solidFill>
                  <a:srgbClr val="232323"/>
                </a:solidFill>
                <a:effectLst/>
                <a:latin typeface="Noto Sans" panose="020B0502040504020204" pitchFamily="34" charset="0"/>
              </a:rPr>
              <a:t>invazivdir</a:t>
            </a:r>
            <a:r>
              <a:rPr lang="tr-TR" b="0" i="0" dirty="0">
                <a:solidFill>
                  <a:srgbClr val="232323"/>
                </a:solidFill>
                <a:effectLst/>
                <a:latin typeface="Noto Sans" panose="020B0502040504020204" pitchFamily="34" charset="0"/>
              </a:rPr>
              <a:t>. Yumurtlamanın tanısal değerlendirmesi.</a:t>
            </a:r>
          </a:p>
          <a:p>
            <a:pPr algn="l"/>
            <a:r>
              <a:rPr lang="tr-TR" b="0" i="0" dirty="0" err="1">
                <a:solidFill>
                  <a:srgbClr val="232323"/>
                </a:solidFill>
                <a:effectLst/>
                <a:latin typeface="Noto Sans" panose="020B0502040504020204" pitchFamily="34" charset="0"/>
              </a:rPr>
              <a:t>Mid-luteal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progesteron</a:t>
            </a:r>
            <a:r>
              <a:rPr lang="tr-TR" b="0" i="0" dirty="0">
                <a:solidFill>
                  <a:srgbClr val="232323"/>
                </a:solidFill>
                <a:effectLst/>
                <a:latin typeface="Noto Sans" panose="020B0502040504020204" pitchFamily="34" charset="0"/>
              </a:rPr>
              <a:t> konsantrasyonu &lt;3 </a:t>
            </a:r>
            <a:r>
              <a:rPr lang="tr-TR" b="0" i="0" dirty="0" err="1">
                <a:solidFill>
                  <a:srgbClr val="232323"/>
                </a:solidFill>
                <a:effectLst/>
                <a:latin typeface="Noto Sans" panose="020B0502040504020204" pitchFamily="34" charset="0"/>
              </a:rPr>
              <a:t>ng</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ise hasta </a:t>
            </a:r>
            <a:r>
              <a:rPr lang="tr-TR" b="0" i="0" dirty="0" err="1">
                <a:solidFill>
                  <a:srgbClr val="232323"/>
                </a:solidFill>
                <a:effectLst/>
                <a:latin typeface="Noto Sans" panose="020B0502040504020204" pitchFamily="34" charset="0"/>
              </a:rPr>
              <a:t>anovulasyon</a:t>
            </a:r>
            <a:r>
              <a:rPr lang="tr-TR" b="0" i="0" dirty="0">
                <a:solidFill>
                  <a:srgbClr val="232323"/>
                </a:solidFill>
                <a:effectLst/>
                <a:latin typeface="Noto Sans" panose="020B0502040504020204" pitchFamily="34" charset="0"/>
              </a:rPr>
              <a:t> nedenleri açısından değerlendirilir. Minimum çalışma, serum </a:t>
            </a:r>
            <a:r>
              <a:rPr lang="tr-TR" b="0" i="0" dirty="0" err="1">
                <a:solidFill>
                  <a:srgbClr val="232323"/>
                </a:solidFill>
                <a:effectLst/>
                <a:latin typeface="Noto Sans" panose="020B0502040504020204" pitchFamily="34" charset="0"/>
              </a:rPr>
              <a:t>prolaktin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tiroid</a:t>
            </a:r>
            <a:r>
              <a:rPr lang="tr-TR" b="0" i="0" dirty="0">
                <a:solidFill>
                  <a:srgbClr val="232323"/>
                </a:solidFill>
                <a:effectLst/>
                <a:latin typeface="Noto Sans" panose="020B0502040504020204" pitchFamily="34" charset="0"/>
              </a:rPr>
              <a:t> uyarıcı hormon (TSH), FSH ve </a:t>
            </a:r>
            <a:r>
              <a:rPr lang="tr-TR" b="0" i="0" dirty="0" err="1">
                <a:solidFill>
                  <a:srgbClr val="232323"/>
                </a:solidFill>
                <a:effectLst/>
                <a:latin typeface="Noto Sans" panose="020B0502040504020204" pitchFamily="34" charset="0"/>
              </a:rPr>
              <a:t>polikistik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over</a:t>
            </a:r>
            <a:r>
              <a:rPr lang="tr-TR" b="0" i="0" dirty="0">
                <a:solidFill>
                  <a:srgbClr val="232323"/>
                </a:solidFill>
                <a:effectLst/>
                <a:latin typeface="Noto Sans" panose="020B0502040504020204" pitchFamily="34" charset="0"/>
              </a:rPr>
              <a:t> sendromu (PCOS) için değerlendirmeyi içerir. </a:t>
            </a:r>
            <a:r>
              <a:rPr lang="tr-TR" b="0" i="0" dirty="0" err="1">
                <a:solidFill>
                  <a:srgbClr val="232323"/>
                </a:solidFill>
                <a:effectLst/>
                <a:latin typeface="Noto Sans" panose="020B0502040504020204" pitchFamily="34" charset="0"/>
              </a:rPr>
              <a:t>Anovulasyonun</a:t>
            </a:r>
            <a:r>
              <a:rPr lang="tr-TR" b="0" i="0" dirty="0">
                <a:solidFill>
                  <a:srgbClr val="232323"/>
                </a:solidFill>
                <a:effectLst/>
                <a:latin typeface="Noto Sans" panose="020B0502040504020204" pitchFamily="34" charset="0"/>
              </a:rPr>
              <a:t> etiyolojisi ve tanısal değerlendirmesi ayrı ayrı gözden geçirilir.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6"/>
              </a:rPr>
              <a:t>"</a:t>
            </a:r>
            <a:r>
              <a:rPr lang="tr-TR" b="0" i="0" u="sng" dirty="0" err="1">
                <a:solidFill>
                  <a:srgbClr val="005B92"/>
                </a:solidFill>
                <a:effectLst/>
                <a:latin typeface="Noto Sans" panose="020B0502040504020204" pitchFamily="34" charset="0"/>
                <a:hlinkClick r:id="rId6"/>
              </a:rPr>
              <a:t>Sekonder</a:t>
            </a:r>
            <a:r>
              <a:rPr lang="tr-TR" b="0" i="0" u="sng" dirty="0">
                <a:solidFill>
                  <a:srgbClr val="005B92"/>
                </a:solidFill>
                <a:effectLst/>
                <a:latin typeface="Noto Sans" panose="020B0502040504020204" pitchFamily="34" charset="0"/>
                <a:hlinkClick r:id="rId6"/>
              </a:rPr>
              <a:t> </a:t>
            </a:r>
            <a:r>
              <a:rPr lang="tr-TR" b="0" i="0" u="sng" dirty="0" err="1">
                <a:solidFill>
                  <a:srgbClr val="005B92"/>
                </a:solidFill>
                <a:effectLst/>
                <a:latin typeface="Noto Sans" panose="020B0502040504020204" pitchFamily="34" charset="0"/>
                <a:hlinkClick r:id="rId6"/>
              </a:rPr>
              <a:t>amenorenin</a:t>
            </a:r>
            <a:r>
              <a:rPr lang="tr-TR" b="0" i="0" u="sng" dirty="0">
                <a:solidFill>
                  <a:srgbClr val="005B92"/>
                </a:solidFill>
                <a:effectLst/>
                <a:latin typeface="Noto Sans" panose="020B0502040504020204" pitchFamily="34" charset="0"/>
                <a:hlinkClick r:id="rId6"/>
              </a:rPr>
              <a:t> değerlendirilmesi ve yönetimi"</a:t>
            </a:r>
            <a:r>
              <a:rPr lang="tr-TR" b="0" i="0" dirty="0">
                <a:solidFill>
                  <a:srgbClr val="232323"/>
                </a:solidFill>
                <a:effectLst/>
                <a:latin typeface="Noto Sans" panose="020B0502040504020204" pitchFamily="34" charset="0"/>
              </a:rPr>
              <a:t> .)</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29</a:t>
            </a:fld>
            <a:endParaRPr lang="tr-TR"/>
          </a:p>
        </p:txBody>
      </p:sp>
    </p:spTree>
    <p:extLst>
      <p:ext uri="{BB962C8B-B14F-4D97-AF65-F5344CB8AC3E}">
        <p14:creationId xmlns:p14="http://schemas.microsoft.com/office/powerpoint/2010/main" val="4165398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30</a:t>
            </a:fld>
            <a:endParaRPr lang="tr-TR"/>
          </a:p>
        </p:txBody>
      </p:sp>
    </p:spTree>
    <p:extLst>
      <p:ext uri="{BB962C8B-B14F-4D97-AF65-F5344CB8AC3E}">
        <p14:creationId xmlns:p14="http://schemas.microsoft.com/office/powerpoint/2010/main" val="2288396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i="0" dirty="0">
                <a:solidFill>
                  <a:srgbClr val="232323"/>
                </a:solidFill>
                <a:effectLst/>
                <a:latin typeface="Noto Sans" panose="020B0502040504020204" pitchFamily="34" charset="0"/>
              </a:rPr>
              <a:t>Yumurtalık rezervinin değerlendirilmesi </a:t>
            </a:r>
            <a:r>
              <a:rPr lang="tr-TR" b="0" i="0" dirty="0">
                <a:solidFill>
                  <a:srgbClr val="232323"/>
                </a:solidFill>
                <a:effectLst/>
                <a:latin typeface="Noto Sans" panose="020B0502040504020204" pitchFamily="34" charset="0"/>
              </a:rPr>
              <a:t> —  Azalan yumurtalık rezervi, azalmış oosit kalitesi, oosit miktarı veya üreme potansiyeli anlamına gelebilir [ </a:t>
            </a:r>
            <a:r>
              <a:rPr lang="tr-TR" b="0" i="0" u="sng" dirty="0">
                <a:solidFill>
                  <a:srgbClr val="005B92"/>
                </a:solidFill>
                <a:effectLst/>
                <a:latin typeface="Noto Sans" panose="020B0502040504020204" pitchFamily="34" charset="0"/>
                <a:hlinkClick r:id="rId3"/>
              </a:rPr>
              <a:t>8</a:t>
            </a:r>
            <a:r>
              <a:rPr lang="tr-TR" b="0" i="0" dirty="0">
                <a:solidFill>
                  <a:srgbClr val="232323"/>
                </a:solidFill>
                <a:effectLst/>
                <a:latin typeface="Noto Sans" panose="020B0502040504020204" pitchFamily="34" charset="0"/>
              </a:rPr>
              <a:t> ]. Azalan yumurtalık rezervinin belirlenmesi, hastalar üreme yaşamlarının ilerleyen dönemlerinde tanısal değerlendirme için başvurdukları için ilk </a:t>
            </a:r>
            <a:r>
              <a:rPr lang="tr-TR" b="0" i="0" dirty="0" err="1">
                <a:solidFill>
                  <a:srgbClr val="232323"/>
                </a:solidFill>
                <a:effectLst/>
                <a:latin typeface="Noto Sans" panose="020B0502040504020204" pitchFamily="34" charset="0"/>
              </a:rPr>
              <a:t>infertilite</a:t>
            </a:r>
            <a:r>
              <a:rPr lang="tr-TR" b="0" i="0" dirty="0">
                <a:solidFill>
                  <a:srgbClr val="232323"/>
                </a:solidFill>
                <a:effectLst/>
                <a:latin typeface="Noto Sans" panose="020B0502040504020204" pitchFamily="34" charset="0"/>
              </a:rPr>
              <a:t> değerlendirmesinin giderek daha önemli bir bileşenidir. Ulusal kuruluşlardan test için kılavuzlar mevcuttur [ </a:t>
            </a:r>
            <a:r>
              <a:rPr lang="tr-TR" b="0" i="0" u="sng" dirty="0">
                <a:solidFill>
                  <a:srgbClr val="005B92"/>
                </a:solidFill>
                <a:effectLst/>
                <a:latin typeface="Noto Sans" panose="020B0502040504020204" pitchFamily="34" charset="0"/>
                <a:hlinkClick r:id="rId4"/>
              </a:rPr>
              <a:t>8,9</a:t>
            </a:r>
            <a:r>
              <a:rPr lang="tr-TR" b="0" i="0" dirty="0">
                <a:solidFill>
                  <a:srgbClr val="232323"/>
                </a:solidFill>
                <a:effectLst/>
                <a:latin typeface="Noto Sans" panose="020B0502040504020204" pitchFamily="34" charset="0"/>
              </a:rPr>
              <a:t> ]. Ancak yumurtalık rezervini değerlendirmek için ideal bir test yoktur. Bir dizi tarama testi kullanılmaktadır, ancak gebelik potansiyelini tahmin etmek için tek bir test yüksek derecede güvenilir değildir. Bu nedenle, testlerin koordinasyonu en iyi değerlendirmeyi sağlar.</a:t>
            </a:r>
          </a:p>
          <a:p>
            <a:pPr algn="l"/>
            <a:r>
              <a:rPr lang="tr-TR" b="0" i="0" dirty="0">
                <a:solidFill>
                  <a:srgbClr val="232323"/>
                </a:solidFill>
                <a:effectLst/>
                <a:latin typeface="Noto Sans" panose="020B0502040504020204" pitchFamily="34" charset="0"/>
              </a:rPr>
              <a:t>Yumurtalık rezervini AMH seviyesi ve 3. gün FSH ve </a:t>
            </a:r>
            <a:r>
              <a:rPr lang="tr-TR" b="0" i="0" dirty="0" err="1">
                <a:solidFill>
                  <a:srgbClr val="232323"/>
                </a:solidFill>
                <a:effectLst/>
                <a:latin typeface="Noto Sans" panose="020B0502040504020204" pitchFamily="34" charset="0"/>
              </a:rPr>
              <a:t>estradiol</a:t>
            </a:r>
            <a:r>
              <a:rPr lang="tr-TR" b="0" i="0" dirty="0">
                <a:solidFill>
                  <a:srgbClr val="232323"/>
                </a:solidFill>
                <a:effectLst/>
                <a:latin typeface="Noto Sans" panose="020B0502040504020204" pitchFamily="34" charset="0"/>
              </a:rPr>
              <a:t> seviyeleri ile test ediyoruz. </a:t>
            </a:r>
            <a:r>
              <a:rPr lang="tr-TR" b="0" i="0" u="sng" dirty="0" err="1">
                <a:solidFill>
                  <a:srgbClr val="005B92"/>
                </a:solidFill>
                <a:effectLst/>
                <a:latin typeface="Noto Sans" panose="020B0502040504020204" pitchFamily="34" charset="0"/>
                <a:hlinkClick r:id="rId5"/>
              </a:rPr>
              <a:t>Klomifen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sitrat</a:t>
            </a:r>
            <a:r>
              <a:rPr lang="tr-TR" b="0" i="0" dirty="0">
                <a:solidFill>
                  <a:srgbClr val="232323"/>
                </a:solidFill>
                <a:effectLst/>
                <a:latin typeface="Noto Sans" panose="020B0502040504020204" pitchFamily="34" charset="0"/>
              </a:rPr>
              <a:t> zorlama testi (CCCT) ve </a:t>
            </a:r>
            <a:r>
              <a:rPr lang="tr-TR" b="0" i="0" dirty="0" err="1">
                <a:solidFill>
                  <a:srgbClr val="232323"/>
                </a:solidFill>
                <a:effectLst/>
                <a:latin typeface="Noto Sans" panose="020B0502040504020204" pitchFamily="34" charset="0"/>
              </a:rPr>
              <a:t>antral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folikül</a:t>
            </a:r>
            <a:r>
              <a:rPr lang="tr-TR" b="0" i="0" dirty="0">
                <a:solidFill>
                  <a:srgbClr val="232323"/>
                </a:solidFill>
                <a:effectLst/>
                <a:latin typeface="Noto Sans" panose="020B0502040504020204" pitchFamily="34" charset="0"/>
              </a:rPr>
              <a:t> sayımı gibi diğer testler bazı uzmanlar tarafından ve özel durumlarda kullanılır. Bu testler in </a:t>
            </a:r>
            <a:r>
              <a:rPr lang="tr-TR" b="0" i="0" dirty="0" err="1">
                <a:solidFill>
                  <a:srgbClr val="232323"/>
                </a:solidFill>
                <a:effectLst/>
                <a:latin typeface="Noto Sans" panose="020B0502040504020204" pitchFamily="34" charset="0"/>
              </a:rPr>
              <a:t>vitro</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fertilizasyon</a:t>
            </a:r>
            <a:r>
              <a:rPr lang="tr-TR" b="0" i="0" dirty="0">
                <a:solidFill>
                  <a:srgbClr val="232323"/>
                </a:solidFill>
                <a:effectLst/>
                <a:latin typeface="Noto Sans" panose="020B0502040504020204" pitchFamily="34" charset="0"/>
              </a:rPr>
              <a:t> (IVF) döngülerinde zayıf bir yanıtı tahmin etmede iyi bir özgüllüğe sahiptir, ancak IVF sonucunu tahmin etmede daha sınırlı bir değere sahiptir.</a:t>
            </a:r>
          </a:p>
          <a:p>
            <a:pPr algn="l"/>
            <a:endParaRPr lang="tr-TR" b="1" i="0" dirty="0">
              <a:solidFill>
                <a:srgbClr val="232323"/>
              </a:solidFill>
              <a:effectLst/>
              <a:latin typeface="Noto Sans" panose="020B0502040504020204" pitchFamily="34" charset="0"/>
            </a:endParaRPr>
          </a:p>
        </p:txBody>
      </p:sp>
      <p:sp>
        <p:nvSpPr>
          <p:cNvPr id="4" name="Slayt Numarası Yer Tutucusu 3"/>
          <p:cNvSpPr>
            <a:spLocks noGrp="1"/>
          </p:cNvSpPr>
          <p:nvPr>
            <p:ph type="sldNum" sz="quarter" idx="5"/>
          </p:nvPr>
        </p:nvSpPr>
        <p:spPr/>
        <p:txBody>
          <a:bodyPr/>
          <a:lstStyle/>
          <a:p>
            <a:fld id="{8609C32D-C808-4ADB-933C-D273E97D73C0}" type="slidenum">
              <a:rPr lang="tr-TR" smtClean="0"/>
              <a:t>31</a:t>
            </a:fld>
            <a:endParaRPr lang="tr-TR"/>
          </a:p>
        </p:txBody>
      </p:sp>
    </p:spTree>
    <p:extLst>
      <p:ext uri="{BB962C8B-B14F-4D97-AF65-F5344CB8AC3E}">
        <p14:creationId xmlns:p14="http://schemas.microsoft.com/office/powerpoint/2010/main" val="3256834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i="0" dirty="0">
                <a:solidFill>
                  <a:srgbClr val="232323"/>
                </a:solidFill>
                <a:effectLst/>
                <a:latin typeface="Noto Sans" panose="020B0502040504020204" pitchFamily="34" charset="0"/>
              </a:rPr>
              <a:t>3. Gün FSH ve CCCT </a:t>
            </a:r>
            <a:r>
              <a:rPr lang="tr-TR" b="0" i="0" dirty="0">
                <a:solidFill>
                  <a:srgbClr val="232323"/>
                </a:solidFill>
                <a:effectLst/>
                <a:latin typeface="Noto Sans" panose="020B0502040504020204" pitchFamily="34" charset="0"/>
              </a:rPr>
              <a:t> —  Hem 3. gün FSH seviyesi (1. gün tam adet akışının ilk günüdür) hem de FSH ölçümü için kışkırtıcı bir test olan CCCT, yumurtalık rezervini taramak için yaygın olarak kullanılır. CCCT, 3. gün ve 10. gün FSH seviyeleri ve 3. gün </a:t>
            </a:r>
            <a:r>
              <a:rPr lang="tr-TR" b="0" i="0" dirty="0" err="1">
                <a:solidFill>
                  <a:srgbClr val="232323"/>
                </a:solidFill>
                <a:effectLst/>
                <a:latin typeface="Noto Sans" panose="020B0502040504020204" pitchFamily="34" charset="0"/>
              </a:rPr>
              <a:t>estradiol</a:t>
            </a:r>
            <a:r>
              <a:rPr lang="tr-TR" b="0" i="0" dirty="0">
                <a:solidFill>
                  <a:srgbClr val="232323"/>
                </a:solidFill>
                <a:effectLst/>
                <a:latin typeface="Noto Sans" panose="020B0502040504020204" pitchFamily="34" charset="0"/>
              </a:rPr>
              <a:t> seviyesi ölçümü ile 5 ila 9. döngü günlerinde 100 mg </a:t>
            </a:r>
            <a:r>
              <a:rPr lang="tr-TR" b="0" i="0" u="sng" dirty="0" err="1">
                <a:solidFill>
                  <a:srgbClr val="005B92"/>
                </a:solidFill>
                <a:effectLst/>
                <a:latin typeface="Noto Sans" panose="020B0502040504020204" pitchFamily="34" charset="0"/>
                <a:hlinkClick r:id="rId3"/>
              </a:rPr>
              <a:t>klomifen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sitratın</a:t>
            </a:r>
            <a:r>
              <a:rPr lang="tr-TR" b="0" i="0" dirty="0">
                <a:solidFill>
                  <a:srgbClr val="232323"/>
                </a:solidFill>
                <a:effectLst/>
                <a:latin typeface="Noto Sans" panose="020B0502040504020204" pitchFamily="34" charset="0"/>
              </a:rPr>
              <a:t> oral yoldan verilmesini içerir .</a:t>
            </a:r>
          </a:p>
          <a:p>
            <a:pPr algn="l"/>
            <a:r>
              <a:rPr lang="tr-TR" b="1" i="0" dirty="0">
                <a:solidFill>
                  <a:srgbClr val="232323"/>
                </a:solidFill>
                <a:effectLst/>
                <a:latin typeface="Noto Sans" panose="020B0502040504020204" pitchFamily="34" charset="0"/>
              </a:rPr>
              <a:t>BU TESTLERİN DAYANAĞI, YUMURTALIK REZERVİ İYİ OLAN KADINLARIN, FSH'Yİ DÜŞÜK BİR SEVİYEDE TUTMAK İÇİN ADET DÖNGÜSÜNÜN BAŞLARINDA KÜÇÜK FOLİKÜLLERDEN YETERLİ YUMURTALIK HORMONU ÜRETİMİNE SAHİP OLMALARIDIR. BUNA KARŞILIK, FOLİKÜL VE OOSİT HAVUZU AZALMIŞ OLAN KADINLAR, FSH'NİN HİPOFİZ SALGILANMASININ NORMAL İNHİBİSYONUNU SAĞLAMAK İÇİN YETERSİZ YUMURTALIK HORMONU ÜRETİMİNE SAHİPTİR, BU NEDENLE FSH, DÖNGÜNÜN BAŞLARINDA YÜKSELİR </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4"/>
              </a:rPr>
              <a:t>10</a:t>
            </a:r>
            <a:r>
              <a:rPr lang="tr-TR" b="0" i="0" dirty="0">
                <a:solidFill>
                  <a:srgbClr val="232323"/>
                </a:solidFill>
                <a:effectLst/>
                <a:latin typeface="Noto Sans" panose="020B0502040504020204" pitchFamily="34" charset="0"/>
              </a:rPr>
              <a:t> ].</a:t>
            </a:r>
            <a:r>
              <a:rPr lang="tr-TR" b="0" i="0" dirty="0">
                <a:solidFill>
                  <a:srgbClr val="646464"/>
                </a:solidFill>
                <a:effectLst/>
                <a:latin typeface="Roboto" panose="020B0604020202020204" pitchFamily="2" charset="0"/>
              </a:rPr>
              <a:t> </a:t>
            </a:r>
            <a:r>
              <a:rPr lang="tr-TR" b="1" i="0" dirty="0">
                <a:solidFill>
                  <a:srgbClr val="646464"/>
                </a:solidFill>
                <a:effectLst/>
                <a:latin typeface="Roboto" panose="020B0604020202020204" pitchFamily="2" charset="0"/>
              </a:rPr>
              <a:t>30.6 </a:t>
            </a:r>
            <a:r>
              <a:rPr lang="tr-TR" b="1" i="0" dirty="0" err="1">
                <a:solidFill>
                  <a:srgbClr val="646464"/>
                </a:solidFill>
                <a:effectLst/>
                <a:latin typeface="Roboto" panose="020B0604020202020204" pitchFamily="2" charset="0"/>
              </a:rPr>
              <a:t>mIU</a:t>
            </a:r>
            <a:r>
              <a:rPr lang="tr-TR" b="1" i="0" dirty="0">
                <a:solidFill>
                  <a:srgbClr val="646464"/>
                </a:solidFill>
                <a:effectLst/>
                <a:latin typeface="Roboto" panose="020B0604020202020204" pitchFamily="2" charset="0"/>
              </a:rPr>
              <a:t> ile- 106,3 </a:t>
            </a:r>
            <a:r>
              <a:rPr lang="tr-TR" b="1" i="0" dirty="0" err="1">
                <a:solidFill>
                  <a:srgbClr val="646464"/>
                </a:solidFill>
                <a:effectLst/>
                <a:latin typeface="Roboto" panose="020B0604020202020204" pitchFamily="2" charset="0"/>
              </a:rPr>
              <a:t>mİU</a:t>
            </a:r>
            <a:r>
              <a:rPr lang="tr-TR" b="1" i="0" dirty="0">
                <a:solidFill>
                  <a:srgbClr val="646464"/>
                </a:solidFill>
                <a:effectLst/>
                <a:latin typeface="Roboto" panose="020B0604020202020204" pitchFamily="2" charset="0"/>
              </a:rPr>
              <a:t> değerleri menopoz döneminde normal olarak kabul edilir.</a:t>
            </a:r>
            <a:endParaRPr lang="tr-TR" b="1" i="0" dirty="0">
              <a:solidFill>
                <a:srgbClr val="232323"/>
              </a:solidFill>
              <a:effectLst/>
              <a:latin typeface="Noto Sans" panose="020B0502040504020204" pitchFamily="34" charset="0"/>
            </a:endParaRPr>
          </a:p>
          <a:p>
            <a:pPr algn="l"/>
            <a:r>
              <a:rPr lang="tr-TR" b="0" i="0" dirty="0" err="1">
                <a:solidFill>
                  <a:srgbClr val="232323"/>
                </a:solidFill>
                <a:effectLst/>
                <a:latin typeface="Noto Sans" panose="020B0502040504020204" pitchFamily="34" charset="0"/>
              </a:rPr>
              <a:t>Randomize</a:t>
            </a:r>
            <a:r>
              <a:rPr lang="tr-TR" b="0" i="0" dirty="0">
                <a:solidFill>
                  <a:srgbClr val="232323"/>
                </a:solidFill>
                <a:effectLst/>
                <a:latin typeface="Noto Sans" panose="020B0502040504020204" pitchFamily="34" charset="0"/>
              </a:rPr>
              <a:t> olmayan çalışmaların meta-analizleri, bazal </a:t>
            </a:r>
            <a:r>
              <a:rPr lang="tr-TR" b="0" i="0" dirty="0" err="1">
                <a:solidFill>
                  <a:srgbClr val="232323"/>
                </a:solidFill>
                <a:effectLst/>
                <a:latin typeface="Noto Sans" panose="020B0502040504020204" pitchFamily="34" charset="0"/>
              </a:rPr>
              <a:t>siklusun</a:t>
            </a:r>
            <a:r>
              <a:rPr lang="tr-TR" b="0" i="0" dirty="0">
                <a:solidFill>
                  <a:srgbClr val="232323"/>
                </a:solidFill>
                <a:effectLst/>
                <a:latin typeface="Noto Sans" panose="020B0502040504020204" pitchFamily="34" charset="0"/>
              </a:rPr>
              <a:t> 3. günü FSH ve </a:t>
            </a:r>
            <a:r>
              <a:rPr lang="tr-TR" b="0" i="0" dirty="0" err="1">
                <a:solidFill>
                  <a:srgbClr val="232323"/>
                </a:solidFill>
                <a:effectLst/>
                <a:latin typeface="Noto Sans" panose="020B0502040504020204" pitchFamily="34" charset="0"/>
              </a:rPr>
              <a:t>CCCT'nin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infertilite</a:t>
            </a:r>
            <a:r>
              <a:rPr lang="tr-TR" b="0" i="0" dirty="0">
                <a:solidFill>
                  <a:srgbClr val="232323"/>
                </a:solidFill>
                <a:effectLst/>
                <a:latin typeface="Noto Sans" panose="020B0502040504020204" pitchFamily="34" charset="0"/>
              </a:rPr>
              <a:t> tedavisi gören kadınlarda klinik gebelik elde etme yeteneğini öngörmede benzer şekilde çalıştığı sonucuna varmıştır [ </a:t>
            </a:r>
            <a:r>
              <a:rPr lang="tr-TR" b="0" i="0" u="sng" dirty="0">
                <a:solidFill>
                  <a:srgbClr val="005B92"/>
                </a:solidFill>
                <a:effectLst/>
                <a:latin typeface="Noto Sans" panose="020B0502040504020204" pitchFamily="34" charset="0"/>
                <a:hlinkClick r:id="rId5"/>
              </a:rPr>
              <a:t>11,12</a:t>
            </a:r>
            <a:r>
              <a:rPr lang="tr-TR" b="0" i="0" dirty="0">
                <a:solidFill>
                  <a:srgbClr val="232323"/>
                </a:solidFill>
                <a:effectLst/>
                <a:latin typeface="Noto Sans" panose="020B0502040504020204" pitchFamily="34" charset="0"/>
              </a:rPr>
              <a:t> ]. Her iki testte de normal bir sonuç doğurganlığı tahmin etmede faydalı değildir, ancak oldukça anormal bir sonuç (FSH &gt;15 mili-uluslararası birim/</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kullanıyoruz), özellikle daha fazla sayıdaki kadınlarda, kadının kendi oositlerini içeren tedavi ile hamileliğin olası olmadığını göstermektedir. ileri üreme yaşı.</a:t>
            </a:r>
          </a:p>
          <a:p>
            <a:pPr algn="l"/>
            <a:r>
              <a:rPr lang="tr-TR" b="0" i="0" dirty="0">
                <a:solidFill>
                  <a:srgbClr val="232323"/>
                </a:solidFill>
                <a:effectLst/>
                <a:latin typeface="Noto Sans" panose="020B0502040504020204" pitchFamily="34" charset="0"/>
              </a:rPr>
              <a:t>Bu bulgulara ve 3. gün </a:t>
            </a:r>
            <a:r>
              <a:rPr lang="tr-TR" b="0" i="0" dirty="0" err="1">
                <a:solidFill>
                  <a:srgbClr val="232323"/>
                </a:solidFill>
                <a:effectLst/>
                <a:latin typeface="Noto Sans" panose="020B0502040504020204" pitchFamily="34" charset="0"/>
              </a:rPr>
              <a:t>FSH'nin</a:t>
            </a:r>
            <a:r>
              <a:rPr lang="tr-TR" b="0" i="0" dirty="0">
                <a:solidFill>
                  <a:srgbClr val="232323"/>
                </a:solidFill>
                <a:effectLst/>
                <a:latin typeface="Noto Sans" panose="020B0502040504020204" pitchFamily="34" charset="0"/>
              </a:rPr>
              <a:t> maliyet avantajına ve basitliğine dayanarak, 3. gün FSH konsantrasyonu elde ediyoruz ve yeterli yumurtalık rezervini düşündüren 10 mili-uluslararası birim/</a:t>
            </a:r>
            <a:r>
              <a:rPr lang="tr-TR" b="0" i="0" dirty="0" err="1">
                <a:solidFill>
                  <a:srgbClr val="232323"/>
                </a:solidFill>
                <a:effectLst/>
                <a:latin typeface="Noto Sans" panose="020B0502040504020204" pitchFamily="34" charset="0"/>
              </a:rPr>
              <a:t>mL'den</a:t>
            </a:r>
            <a:r>
              <a:rPr lang="tr-TR" b="0" i="0" dirty="0">
                <a:solidFill>
                  <a:srgbClr val="232323"/>
                </a:solidFill>
                <a:effectLst/>
                <a:latin typeface="Noto Sans" panose="020B0502040504020204" pitchFamily="34" charset="0"/>
              </a:rPr>
              <a:t> daha düşük bir değer ve 10 ila 15 milimetre seviyeleri düşünüyoruz. uluslararası birimler/</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sınır çizgisi. Normal bir FSH konsantrasyonu için üst eşik laboratuvara bağlıdır; Farklı FSH testi referans standartlarının ve test metodolojilerinin kullanılması nedeniyle 10 ila 25 mili-uluslararası birim/</a:t>
            </a:r>
            <a:r>
              <a:rPr lang="tr-TR" b="0" i="0" dirty="0" err="1">
                <a:solidFill>
                  <a:srgbClr val="232323"/>
                </a:solidFill>
                <a:effectLst/>
                <a:latin typeface="Noto Sans" panose="020B0502040504020204" pitchFamily="34" charset="0"/>
              </a:rPr>
              <a:t>mL'lik</a:t>
            </a:r>
            <a:r>
              <a:rPr lang="tr-TR" b="0" i="0" dirty="0">
                <a:solidFill>
                  <a:srgbClr val="232323"/>
                </a:solidFill>
                <a:effectLst/>
                <a:latin typeface="Noto Sans" panose="020B0502040504020204" pitchFamily="34" charset="0"/>
              </a:rPr>
              <a:t> eşik değerleri rapor edilmiştir.</a:t>
            </a:r>
          </a:p>
          <a:p>
            <a:pPr algn="l"/>
            <a:r>
              <a:rPr lang="tr-TR" b="0" i="0" dirty="0">
                <a:solidFill>
                  <a:srgbClr val="232323"/>
                </a:solidFill>
                <a:effectLst/>
                <a:latin typeface="Noto Sans" panose="020B0502040504020204" pitchFamily="34" charset="0"/>
              </a:rPr>
              <a:t>Ayrıca, yumurtalık rezervini ve yumurtalık </a:t>
            </a:r>
            <a:r>
              <a:rPr lang="tr-TR" b="0" i="0" dirty="0" err="1">
                <a:solidFill>
                  <a:srgbClr val="232323"/>
                </a:solidFill>
                <a:effectLst/>
                <a:latin typeface="Noto Sans" panose="020B0502040504020204" pitchFamily="34" charset="0"/>
              </a:rPr>
              <a:t>stimülasyonuna</a:t>
            </a:r>
            <a:r>
              <a:rPr lang="tr-TR" b="0" i="0" dirty="0">
                <a:solidFill>
                  <a:srgbClr val="232323"/>
                </a:solidFill>
                <a:effectLst/>
                <a:latin typeface="Noto Sans" panose="020B0502040504020204" pitchFamily="34" charset="0"/>
              </a:rPr>
              <a:t> verilen yanıtı (</a:t>
            </a:r>
            <a:r>
              <a:rPr lang="tr-TR" b="0" i="0" dirty="0" err="1">
                <a:solidFill>
                  <a:srgbClr val="232323"/>
                </a:solidFill>
                <a:effectLst/>
                <a:latin typeface="Noto Sans" panose="020B0502040504020204" pitchFamily="34" charset="0"/>
              </a:rPr>
              <a:t>IVF'de</a:t>
            </a:r>
            <a:r>
              <a:rPr lang="tr-TR" b="0" i="0" dirty="0">
                <a:solidFill>
                  <a:srgbClr val="232323"/>
                </a:solidFill>
                <a:effectLst/>
                <a:latin typeface="Noto Sans" panose="020B0502040504020204" pitchFamily="34" charset="0"/>
              </a:rPr>
              <a:t> olduğu gibi) öngörüp öngörmediği konusunda çelişkili veriler olmasına rağmen, döngünün 3. günü </a:t>
            </a:r>
            <a:r>
              <a:rPr lang="tr-TR" b="0" i="0" dirty="0" err="1">
                <a:solidFill>
                  <a:srgbClr val="232323"/>
                </a:solidFill>
                <a:effectLst/>
                <a:latin typeface="Noto Sans" panose="020B0502040504020204" pitchFamily="34" charset="0"/>
              </a:rPr>
              <a:t>estradiol</a:t>
            </a:r>
            <a:r>
              <a:rPr lang="tr-TR" b="0" i="0" dirty="0">
                <a:solidFill>
                  <a:srgbClr val="232323"/>
                </a:solidFill>
                <a:effectLst/>
                <a:latin typeface="Noto Sans" panose="020B0502040504020204" pitchFamily="34" charset="0"/>
              </a:rPr>
              <a:t> seviyesini de kontrol ediyoruz [ </a:t>
            </a:r>
            <a:r>
              <a:rPr lang="tr-TR" b="0" i="0" u="sng" dirty="0">
                <a:solidFill>
                  <a:srgbClr val="005B92"/>
                </a:solidFill>
                <a:effectLst/>
                <a:latin typeface="Noto Sans" panose="020B0502040504020204" pitchFamily="34" charset="0"/>
                <a:hlinkClick r:id="rId6"/>
              </a:rPr>
              <a:t>13,14</a:t>
            </a:r>
            <a:r>
              <a:rPr lang="tr-TR" b="0" i="0" dirty="0">
                <a:solidFill>
                  <a:srgbClr val="232323"/>
                </a:solidFill>
                <a:effectLst/>
                <a:latin typeface="Noto Sans" panose="020B0502040504020204" pitchFamily="34" charset="0"/>
              </a:rPr>
              <a:t> ]. Yeterli yumurtalık rezervini düşündüren &lt;80 </a:t>
            </a:r>
            <a:r>
              <a:rPr lang="tr-TR" b="0" i="0" dirty="0" err="1">
                <a:solidFill>
                  <a:srgbClr val="232323"/>
                </a:solidFill>
                <a:effectLst/>
                <a:latin typeface="Noto Sans" panose="020B0502040504020204" pitchFamily="34" charset="0"/>
              </a:rPr>
              <a:t>pg</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değerini düşünüyoruz, ancak başka eşik değerler de kullanılmaktadır. IVF uygulanan kadınların </a:t>
            </a:r>
            <a:r>
              <a:rPr lang="tr-TR" b="0" i="0" dirty="0" err="1">
                <a:solidFill>
                  <a:srgbClr val="232323"/>
                </a:solidFill>
                <a:effectLst/>
                <a:latin typeface="Noto Sans" panose="020B0502040504020204" pitchFamily="34" charset="0"/>
              </a:rPr>
              <a:t>prospektif</a:t>
            </a:r>
            <a:r>
              <a:rPr lang="tr-TR" b="0" i="0" dirty="0">
                <a:solidFill>
                  <a:srgbClr val="232323"/>
                </a:solidFill>
                <a:effectLst/>
                <a:latin typeface="Noto Sans" panose="020B0502040504020204" pitchFamily="34" charset="0"/>
              </a:rPr>
              <a:t> bir çalışmasında, 3. gün </a:t>
            </a:r>
            <a:r>
              <a:rPr lang="tr-TR" b="0" i="0" dirty="0" err="1">
                <a:solidFill>
                  <a:srgbClr val="232323"/>
                </a:solidFill>
                <a:effectLst/>
                <a:latin typeface="Noto Sans" panose="020B0502040504020204" pitchFamily="34" charset="0"/>
              </a:rPr>
              <a:t>östradiol</a:t>
            </a:r>
            <a:r>
              <a:rPr lang="tr-TR" b="0" i="0" dirty="0">
                <a:solidFill>
                  <a:srgbClr val="232323"/>
                </a:solidFill>
                <a:effectLst/>
                <a:latin typeface="Noto Sans" panose="020B0502040504020204" pitchFamily="34" charset="0"/>
              </a:rPr>
              <a:t> seviyeleri &gt;80 </a:t>
            </a:r>
            <a:r>
              <a:rPr lang="tr-TR" b="0" i="0" dirty="0" err="1">
                <a:solidFill>
                  <a:srgbClr val="232323"/>
                </a:solidFill>
                <a:effectLst/>
                <a:latin typeface="Noto Sans" panose="020B0502040504020204" pitchFamily="34" charset="0"/>
              </a:rPr>
              <a:t>pg</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daha yüksek döngü iptal oranları ve daha düşük gebelik oranları ile sonuçlanmıştır ve &gt;100 </a:t>
            </a:r>
            <a:r>
              <a:rPr lang="tr-TR" b="0" i="0" dirty="0" err="1">
                <a:solidFill>
                  <a:srgbClr val="232323"/>
                </a:solidFill>
                <a:effectLst/>
                <a:latin typeface="Noto Sans" panose="020B0502040504020204" pitchFamily="34" charset="0"/>
              </a:rPr>
              <a:t>pg</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östradiol</a:t>
            </a:r>
            <a:r>
              <a:rPr lang="tr-TR" b="0" i="0" dirty="0">
                <a:solidFill>
                  <a:srgbClr val="232323"/>
                </a:solidFill>
                <a:effectLst/>
                <a:latin typeface="Noto Sans" panose="020B0502040504020204" pitchFamily="34" charset="0"/>
              </a:rPr>
              <a:t> seviyeleri yüzde 0 gebelik oranı ile ilişkilendirilmiştir [ </a:t>
            </a:r>
            <a:r>
              <a:rPr lang="tr-TR" b="0" i="0" u="sng" dirty="0">
                <a:solidFill>
                  <a:srgbClr val="005B92"/>
                </a:solidFill>
                <a:effectLst/>
                <a:latin typeface="Noto Sans" panose="020B0502040504020204" pitchFamily="34" charset="0"/>
                <a:hlinkClick r:id="rId7"/>
              </a:rPr>
              <a:t>15</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Noto Sans" panose="020B0502040504020204" pitchFamily="34" charset="0"/>
              </a:rPr>
              <a:t>Yükselmiş bazal </a:t>
            </a:r>
            <a:r>
              <a:rPr lang="tr-TR" b="0" i="0" dirty="0" err="1">
                <a:solidFill>
                  <a:srgbClr val="232323"/>
                </a:solidFill>
                <a:effectLst/>
                <a:latin typeface="Noto Sans" panose="020B0502040504020204" pitchFamily="34" charset="0"/>
              </a:rPr>
              <a:t>östradiol</a:t>
            </a:r>
            <a:r>
              <a:rPr lang="tr-TR" b="0" i="0" dirty="0">
                <a:solidFill>
                  <a:srgbClr val="232323"/>
                </a:solidFill>
                <a:effectLst/>
                <a:latin typeface="Noto Sans" panose="020B0502040504020204" pitchFamily="34" charset="0"/>
              </a:rPr>
              <a:t> seviyeleri, yumurtalık rezervi zayıf olan kadınlarda meydana gelen ileri erken </a:t>
            </a:r>
            <a:r>
              <a:rPr lang="tr-TR" b="0" i="0" dirty="0" err="1">
                <a:solidFill>
                  <a:srgbClr val="232323"/>
                </a:solidFill>
                <a:effectLst/>
                <a:latin typeface="Noto Sans" panose="020B0502040504020204" pitchFamily="34" charset="0"/>
              </a:rPr>
              <a:t>folikül</a:t>
            </a:r>
            <a:r>
              <a:rPr lang="tr-TR" b="0" i="0" dirty="0">
                <a:solidFill>
                  <a:srgbClr val="232323"/>
                </a:solidFill>
                <a:effectLst/>
                <a:latin typeface="Noto Sans" panose="020B0502040504020204" pitchFamily="34" charset="0"/>
              </a:rPr>
              <a:t> alımından kaynaklanmaktadır. Yüksek </a:t>
            </a:r>
            <a:r>
              <a:rPr lang="tr-TR" b="0" i="0" dirty="0" err="1">
                <a:solidFill>
                  <a:srgbClr val="232323"/>
                </a:solidFill>
                <a:effectLst/>
                <a:latin typeface="Noto Sans" panose="020B0502040504020204" pitchFamily="34" charset="0"/>
              </a:rPr>
              <a:t>östradiol</a:t>
            </a:r>
            <a:r>
              <a:rPr lang="tr-TR" b="0" i="0" dirty="0">
                <a:solidFill>
                  <a:srgbClr val="232323"/>
                </a:solidFill>
                <a:effectLst/>
                <a:latin typeface="Noto Sans" panose="020B0502040504020204" pitchFamily="34" charset="0"/>
              </a:rPr>
              <a:t> seviyeleri, hipofiz FSH üretimini engelleyebilir ve bu nedenle </a:t>
            </a:r>
            <a:r>
              <a:rPr lang="tr-TR" b="0" i="0" dirty="0" err="1">
                <a:solidFill>
                  <a:srgbClr val="232323"/>
                </a:solidFill>
                <a:effectLst/>
                <a:latin typeface="Noto Sans" panose="020B0502040504020204" pitchFamily="34" charset="0"/>
              </a:rPr>
              <a:t>perimenopozal</a:t>
            </a:r>
            <a:r>
              <a:rPr lang="tr-TR" b="0" i="0" dirty="0">
                <a:solidFill>
                  <a:srgbClr val="232323"/>
                </a:solidFill>
                <a:effectLst/>
                <a:latin typeface="Noto Sans" panose="020B0502040504020204" pitchFamily="34" charset="0"/>
              </a:rPr>
              <a:t> kadınlarda azalmış yumurtalık rezervinin belirtilerinden birini maskeleyebilir. Böylece hem FSH hem de </a:t>
            </a:r>
            <a:r>
              <a:rPr lang="tr-TR" b="0" i="0" dirty="0" err="1">
                <a:solidFill>
                  <a:srgbClr val="232323"/>
                </a:solidFill>
                <a:effectLst/>
                <a:latin typeface="Noto Sans" panose="020B0502040504020204" pitchFamily="34" charset="0"/>
              </a:rPr>
              <a:t>östradiol</a:t>
            </a:r>
            <a:r>
              <a:rPr lang="tr-TR" b="0" i="0" dirty="0">
                <a:solidFill>
                  <a:srgbClr val="232323"/>
                </a:solidFill>
                <a:effectLst/>
                <a:latin typeface="Noto Sans" panose="020B0502040504020204" pitchFamily="34" charset="0"/>
              </a:rPr>
              <a:t> düzeylerinin ölçümü, yanlış negatif FSH testinden kaçınmaya yardımcı olur.</a:t>
            </a:r>
          </a:p>
          <a:p>
            <a:pPr algn="l"/>
            <a:r>
              <a:rPr lang="tr-TR" b="0" i="0" dirty="0">
                <a:solidFill>
                  <a:srgbClr val="232323"/>
                </a:solidFill>
                <a:effectLst/>
                <a:latin typeface="Noto Sans" panose="020B0502040504020204" pitchFamily="34" charset="0"/>
              </a:rPr>
              <a:t>CCCT yapılırsa, </a:t>
            </a:r>
            <a:r>
              <a:rPr lang="tr-TR" b="0" i="0" dirty="0" err="1">
                <a:solidFill>
                  <a:srgbClr val="232323"/>
                </a:solidFill>
                <a:effectLst/>
                <a:latin typeface="Noto Sans" panose="020B0502040504020204" pitchFamily="34" charset="0"/>
              </a:rPr>
              <a:t>FSH'nin</a:t>
            </a:r>
            <a:r>
              <a:rPr lang="tr-TR" b="0" i="0" dirty="0">
                <a:solidFill>
                  <a:srgbClr val="232323"/>
                </a:solidFill>
                <a:effectLst/>
                <a:latin typeface="Noto Sans" panose="020B0502040504020204" pitchFamily="34" charset="0"/>
              </a:rPr>
              <a:t> hem 3. hem de 10. günde yeterli yumurtalık rezervini düşündüren 10 mili-uluslararası birim/</a:t>
            </a:r>
            <a:r>
              <a:rPr lang="tr-TR" b="0" i="0" dirty="0" err="1">
                <a:solidFill>
                  <a:srgbClr val="232323"/>
                </a:solidFill>
                <a:effectLst/>
                <a:latin typeface="Noto Sans" panose="020B0502040504020204" pitchFamily="34" charset="0"/>
              </a:rPr>
              <a:t>mL'den</a:t>
            </a:r>
            <a:r>
              <a:rPr lang="tr-TR" b="0" i="0" dirty="0">
                <a:solidFill>
                  <a:srgbClr val="232323"/>
                </a:solidFill>
                <a:effectLst/>
                <a:latin typeface="Noto Sans" panose="020B0502040504020204" pitchFamily="34" charset="0"/>
              </a:rPr>
              <a:t> az olduğunu düşünüyoruz; 10 ila 15 mili-uluslararası birim/</a:t>
            </a:r>
            <a:r>
              <a:rPr lang="tr-TR" b="0" i="0" dirty="0" err="1">
                <a:solidFill>
                  <a:srgbClr val="232323"/>
                </a:solidFill>
                <a:effectLst/>
                <a:latin typeface="Noto Sans" panose="020B0502040504020204" pitchFamily="34" charset="0"/>
              </a:rPr>
              <a:t>mL'lik</a:t>
            </a:r>
            <a:r>
              <a:rPr lang="tr-TR" b="0" i="0" dirty="0">
                <a:solidFill>
                  <a:srgbClr val="232323"/>
                </a:solidFill>
                <a:effectLst/>
                <a:latin typeface="Noto Sans" panose="020B0502040504020204" pitchFamily="34" charset="0"/>
              </a:rPr>
              <a:t> sınırda bir FSH ve 3. veya 10. günde yüksek bir FSH seviyesi, yumurtalık rezervinin azaldığını gösterir. </a:t>
            </a:r>
            <a:r>
              <a:rPr lang="tr-TR" b="0" i="0" dirty="0" err="1">
                <a:solidFill>
                  <a:srgbClr val="232323"/>
                </a:solidFill>
                <a:effectLst/>
                <a:latin typeface="Noto Sans" panose="020B0502040504020204" pitchFamily="34" charset="0"/>
              </a:rPr>
              <a:t>Estradiol</a:t>
            </a:r>
            <a:r>
              <a:rPr lang="tr-TR" b="0" i="0" dirty="0">
                <a:solidFill>
                  <a:srgbClr val="232323"/>
                </a:solidFill>
                <a:effectLst/>
                <a:latin typeface="Noto Sans" panose="020B0502040504020204" pitchFamily="34" charset="0"/>
              </a:rPr>
              <a:t> 3. günde ölçülebilir, ancak 10. gün </a:t>
            </a:r>
            <a:r>
              <a:rPr lang="tr-TR" b="0" i="0" dirty="0" err="1">
                <a:solidFill>
                  <a:srgbClr val="232323"/>
                </a:solidFill>
                <a:effectLst/>
                <a:latin typeface="Noto Sans" panose="020B0502040504020204" pitchFamily="34" charset="0"/>
              </a:rPr>
              <a:t>östradiol</a:t>
            </a:r>
            <a:r>
              <a:rPr lang="tr-TR" b="0" i="0" dirty="0">
                <a:solidFill>
                  <a:srgbClr val="232323"/>
                </a:solidFill>
                <a:effectLst/>
                <a:latin typeface="Noto Sans" panose="020B0502040504020204" pitchFamily="34" charset="0"/>
              </a:rPr>
              <a:t>, yumurtalık rezervini değil, beş gün boyunca günde 100 mg </a:t>
            </a:r>
            <a:r>
              <a:rPr lang="tr-TR" b="0" i="0" u="sng" dirty="0" err="1">
                <a:solidFill>
                  <a:srgbClr val="005B92"/>
                </a:solidFill>
                <a:effectLst/>
                <a:latin typeface="Noto Sans" panose="020B0502040504020204" pitchFamily="34" charset="0"/>
                <a:hlinkClick r:id="rId3"/>
              </a:rPr>
              <a:t>klomifene</a:t>
            </a:r>
            <a:r>
              <a:rPr lang="tr-TR" b="0" i="0" u="sng" dirty="0">
                <a:solidFill>
                  <a:srgbClr val="005B92"/>
                </a:solidFill>
                <a:effectLst/>
                <a:latin typeface="Noto Sans" panose="020B0502040504020204" pitchFamily="34" charset="0"/>
                <a:hlinkClick r:id="rId3"/>
              </a:rPr>
              <a:t> yumurtalık </a:t>
            </a:r>
            <a:r>
              <a:rPr lang="tr-TR" b="0" i="0" u="sng" dirty="0" err="1">
                <a:solidFill>
                  <a:srgbClr val="005B92"/>
                </a:solidFill>
                <a:effectLst/>
                <a:latin typeface="Noto Sans" panose="020B0502040504020204" pitchFamily="34" charset="0"/>
                <a:hlinkClick r:id="rId3"/>
              </a:rPr>
              <a:t>foliküler</a:t>
            </a:r>
            <a:r>
              <a:rPr lang="tr-TR" b="0" i="0" u="sng" dirty="0">
                <a:solidFill>
                  <a:srgbClr val="005B92"/>
                </a:solidFill>
                <a:effectLst/>
                <a:latin typeface="Noto Sans" panose="020B0502040504020204" pitchFamily="34" charset="0"/>
                <a:hlinkClick r:id="rId3"/>
              </a:rPr>
              <a:t> yanıtının büyüklüğünü yansıttığı için standart </a:t>
            </a:r>
            <a:r>
              <a:rPr lang="tr-TR" b="0" i="0" u="sng" dirty="0" err="1">
                <a:solidFill>
                  <a:srgbClr val="005B92"/>
                </a:solidFill>
                <a:effectLst/>
                <a:latin typeface="Noto Sans" panose="020B0502040504020204" pitchFamily="34" charset="0"/>
                <a:hlinkClick r:id="rId3"/>
              </a:rPr>
              <a:t>CCCT'nin</a:t>
            </a:r>
            <a:r>
              <a:rPr lang="tr-TR" b="0" i="0" u="sng" dirty="0">
                <a:solidFill>
                  <a:srgbClr val="005B92"/>
                </a:solidFill>
                <a:effectLst/>
                <a:latin typeface="Noto Sans" panose="020B0502040504020204" pitchFamily="34" charset="0"/>
                <a:hlinkClick r:id="rId3"/>
              </a:rPr>
              <a:t> bir parçası değildir.</a:t>
            </a:r>
            <a:endParaRPr lang="tr-TR" b="0" i="0" dirty="0">
              <a:solidFill>
                <a:srgbClr val="232323"/>
              </a:solidFill>
              <a:effectLst/>
              <a:latin typeface="Noto Sans" panose="020B0502040504020204" pitchFamily="34" charset="0"/>
            </a:endParaRPr>
          </a:p>
          <a:p>
            <a:pPr algn="l"/>
            <a:r>
              <a:rPr lang="tr-TR" b="0" i="0" dirty="0">
                <a:solidFill>
                  <a:srgbClr val="232323"/>
                </a:solidFill>
                <a:effectLst/>
                <a:latin typeface="Noto Sans" panose="020B0502040504020204" pitchFamily="34" charset="0"/>
              </a:rPr>
              <a:t>3. gün FSH veya CCCT anormal ise, hasta daha ileri tanı ve tedavi seçeneklerini tartışmak için üreme </a:t>
            </a:r>
            <a:r>
              <a:rPr lang="tr-TR" b="0" i="0" dirty="0" err="1">
                <a:solidFill>
                  <a:srgbClr val="232323"/>
                </a:solidFill>
                <a:effectLst/>
                <a:latin typeface="Noto Sans" panose="020B0502040504020204" pitchFamily="34" charset="0"/>
              </a:rPr>
              <a:t>endokrinologuna</a:t>
            </a:r>
            <a:r>
              <a:rPr lang="tr-TR" b="0" i="0" dirty="0">
                <a:solidFill>
                  <a:srgbClr val="232323"/>
                </a:solidFill>
                <a:effectLst/>
                <a:latin typeface="Noto Sans" panose="020B0502040504020204" pitchFamily="34" charset="0"/>
              </a:rPr>
              <a:t> yönlendirilmelidir. Bu seçenekler, diğer tanısal testlerin sonuçlarına, hastanın yaşına [ </a:t>
            </a:r>
            <a:r>
              <a:rPr lang="tr-TR" b="0" i="0" u="sng" dirty="0">
                <a:solidFill>
                  <a:srgbClr val="005B92"/>
                </a:solidFill>
                <a:effectLst/>
                <a:latin typeface="Noto Sans" panose="020B0502040504020204" pitchFamily="34" charset="0"/>
                <a:hlinkClick r:id="rId8"/>
              </a:rPr>
              <a:t>16</a:t>
            </a:r>
            <a:r>
              <a:rPr lang="tr-TR" b="0" i="0" dirty="0">
                <a:solidFill>
                  <a:srgbClr val="232323"/>
                </a:solidFill>
                <a:effectLst/>
                <a:latin typeface="Noto Sans" panose="020B0502040504020204" pitchFamily="34" charset="0"/>
              </a:rPr>
              <a:t> ] ve diğer faktörlere bağlıdır ve agresif </a:t>
            </a:r>
            <a:r>
              <a:rPr lang="tr-TR" b="0" i="0" dirty="0" err="1">
                <a:solidFill>
                  <a:srgbClr val="232323"/>
                </a:solidFill>
                <a:effectLst/>
                <a:latin typeface="Noto Sans" panose="020B0502040504020204" pitchFamily="34" charset="0"/>
              </a:rPr>
              <a:t>ovulasyon</a:t>
            </a:r>
            <a:r>
              <a:rPr lang="tr-TR" b="0" i="0" dirty="0">
                <a:solidFill>
                  <a:srgbClr val="232323"/>
                </a:solidFill>
                <a:effectLst/>
                <a:latin typeface="Noto Sans" panose="020B0502040504020204" pitchFamily="34" charset="0"/>
              </a:rPr>
              <a:t> indüksiyonu, IVF veya </a:t>
            </a:r>
            <a:r>
              <a:rPr lang="tr-TR" b="0" i="0" dirty="0" err="1">
                <a:solidFill>
                  <a:srgbClr val="232323"/>
                </a:solidFill>
                <a:effectLst/>
                <a:latin typeface="Noto Sans" panose="020B0502040504020204" pitchFamily="34" charset="0"/>
              </a:rPr>
              <a:t>donör</a:t>
            </a:r>
            <a:r>
              <a:rPr lang="tr-TR" b="0" i="0" dirty="0">
                <a:solidFill>
                  <a:srgbClr val="232323"/>
                </a:solidFill>
                <a:effectLst/>
                <a:latin typeface="Noto Sans" panose="020B0502040504020204" pitchFamily="34" charset="0"/>
              </a:rPr>
              <a:t> oositlerinin kullanımını içerebilir. Bununla birlikte, belirgin olarak azalmış yumurtalık rezervi olan hastalar, </a:t>
            </a:r>
            <a:r>
              <a:rPr lang="tr-TR" b="0" i="0" dirty="0" err="1">
                <a:solidFill>
                  <a:srgbClr val="232323"/>
                </a:solidFill>
                <a:effectLst/>
                <a:latin typeface="Noto Sans" panose="020B0502040504020204" pitchFamily="34" charset="0"/>
              </a:rPr>
              <a:t>donör</a:t>
            </a:r>
            <a:r>
              <a:rPr lang="tr-TR" b="0" i="0" dirty="0">
                <a:solidFill>
                  <a:srgbClr val="232323"/>
                </a:solidFill>
                <a:effectLst/>
                <a:latin typeface="Noto Sans" panose="020B0502040504020204" pitchFamily="34" charset="0"/>
              </a:rPr>
              <a:t> yumurta kullanmadan nadiren gebe kalırlar.</a:t>
            </a:r>
          </a:p>
          <a:p>
            <a:pPr algn="l"/>
            <a:endParaRPr lang="tr-TR" b="0" i="0" dirty="0">
              <a:solidFill>
                <a:srgbClr val="232323"/>
              </a:solidFill>
              <a:effectLst/>
              <a:latin typeface="Noto Sans" panose="020B0502040504020204" pitchFamily="34" charset="0"/>
            </a:endParaRPr>
          </a:p>
          <a:p>
            <a:pPr algn="l"/>
            <a:r>
              <a:rPr lang="tr-TR" b="1" i="0" dirty="0">
                <a:solidFill>
                  <a:srgbClr val="232323"/>
                </a:solidFill>
                <a:effectLst/>
                <a:latin typeface="Noto Sans" panose="020B0502040504020204" pitchFamily="34" charset="0"/>
              </a:rPr>
              <a:t>Anti-</a:t>
            </a:r>
            <a:r>
              <a:rPr lang="tr-TR" b="1" i="0" dirty="0" err="1">
                <a:solidFill>
                  <a:srgbClr val="232323"/>
                </a:solidFill>
                <a:effectLst/>
                <a:latin typeface="Noto Sans" panose="020B0502040504020204" pitchFamily="34" charset="0"/>
              </a:rPr>
              <a:t>müllerian</a:t>
            </a:r>
            <a:r>
              <a:rPr lang="tr-TR" b="1" i="0" dirty="0">
                <a:solidFill>
                  <a:srgbClr val="232323"/>
                </a:solidFill>
                <a:effectLst/>
                <a:latin typeface="Noto Sans" panose="020B0502040504020204" pitchFamily="34" charset="0"/>
              </a:rPr>
              <a:t> hormon </a:t>
            </a:r>
            <a:r>
              <a:rPr lang="tr-TR" b="0" i="0" dirty="0">
                <a:solidFill>
                  <a:srgbClr val="232323"/>
                </a:solidFill>
                <a:effectLst/>
                <a:latin typeface="Noto Sans" panose="020B0502040504020204" pitchFamily="34" charset="0"/>
              </a:rPr>
              <a:t> —  AMH, TGF-beta ailesinin bir üyesidir ve küçük (&lt;8 mm) </a:t>
            </a:r>
            <a:r>
              <a:rPr lang="tr-TR" b="0" i="0" dirty="0" err="1">
                <a:solidFill>
                  <a:srgbClr val="232323"/>
                </a:solidFill>
                <a:effectLst/>
                <a:latin typeface="Noto Sans" panose="020B0502040504020204" pitchFamily="34" charset="0"/>
              </a:rPr>
              <a:t>preantral</a:t>
            </a:r>
            <a:r>
              <a:rPr lang="tr-TR" b="0" i="0" dirty="0">
                <a:solidFill>
                  <a:srgbClr val="232323"/>
                </a:solidFill>
                <a:effectLst/>
                <a:latin typeface="Noto Sans" panose="020B0502040504020204" pitchFamily="34" charset="0"/>
              </a:rPr>
              <a:t> ve erken </a:t>
            </a:r>
            <a:r>
              <a:rPr lang="tr-TR" b="0" i="0" dirty="0" err="1">
                <a:solidFill>
                  <a:srgbClr val="232323"/>
                </a:solidFill>
                <a:effectLst/>
                <a:latin typeface="Noto Sans" panose="020B0502040504020204" pitchFamily="34" charset="0"/>
              </a:rPr>
              <a:t>antral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foliküller</a:t>
            </a:r>
            <a:r>
              <a:rPr lang="tr-TR" b="0" i="0" dirty="0">
                <a:solidFill>
                  <a:srgbClr val="232323"/>
                </a:solidFill>
                <a:effectLst/>
                <a:latin typeface="Noto Sans" panose="020B0502040504020204" pitchFamily="34" charset="0"/>
              </a:rPr>
              <a:t> tarafından ifade edilir. AMH seviyesi, </a:t>
            </a:r>
            <a:r>
              <a:rPr lang="tr-TR" b="0" i="0" dirty="0" err="1">
                <a:solidFill>
                  <a:srgbClr val="232323"/>
                </a:solidFill>
                <a:effectLst/>
                <a:latin typeface="Noto Sans" panose="020B0502040504020204" pitchFamily="34" charset="0"/>
              </a:rPr>
              <a:t>primordial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folikül</a:t>
            </a:r>
            <a:r>
              <a:rPr lang="tr-TR" b="0" i="0" dirty="0">
                <a:solidFill>
                  <a:srgbClr val="232323"/>
                </a:solidFill>
                <a:effectLst/>
                <a:latin typeface="Noto Sans" panose="020B0502040504020204" pitchFamily="34" charset="0"/>
              </a:rPr>
              <a:t> havuzunun boyutunu yansıtır ve bir dizi klinik durumda </a:t>
            </a:r>
            <a:r>
              <a:rPr lang="tr-TR" b="0" i="0" dirty="0" err="1">
                <a:solidFill>
                  <a:srgbClr val="232323"/>
                </a:solidFill>
                <a:effectLst/>
                <a:latin typeface="Noto Sans" panose="020B0502040504020204" pitchFamily="34" charset="0"/>
              </a:rPr>
              <a:t>over</a:t>
            </a:r>
            <a:r>
              <a:rPr lang="tr-TR" b="0" i="0" dirty="0">
                <a:solidFill>
                  <a:srgbClr val="232323"/>
                </a:solidFill>
                <a:effectLst/>
                <a:latin typeface="Noto Sans" panose="020B0502040504020204" pitchFamily="34" charset="0"/>
              </a:rPr>
              <a:t> fonksiyonunun en iyi biyokimyasal belirteci olabilir [ </a:t>
            </a:r>
            <a:r>
              <a:rPr lang="tr-TR" b="0" i="0" u="sng" dirty="0">
                <a:solidFill>
                  <a:srgbClr val="005B92"/>
                </a:solidFill>
                <a:effectLst/>
                <a:latin typeface="Noto Sans" panose="020B0502040504020204" pitchFamily="34" charset="0"/>
                <a:hlinkClick r:id="rId9"/>
              </a:rPr>
              <a:t>17</a:t>
            </a:r>
            <a:r>
              <a:rPr lang="tr-TR" b="0" i="0" dirty="0">
                <a:solidFill>
                  <a:srgbClr val="232323"/>
                </a:solidFill>
                <a:effectLst/>
                <a:latin typeface="Noto Sans" panose="020B0502040504020204" pitchFamily="34" charset="0"/>
              </a:rPr>
              <a:t> ]. Yetişkin kadınlarda, </a:t>
            </a:r>
            <a:r>
              <a:rPr lang="tr-TR" b="0" i="0" dirty="0" err="1">
                <a:solidFill>
                  <a:srgbClr val="232323"/>
                </a:solidFill>
                <a:effectLst/>
                <a:latin typeface="Noto Sans" panose="020B0502040504020204" pitchFamily="34" charset="0"/>
              </a:rPr>
              <a:t>primordial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folikül</a:t>
            </a:r>
            <a:r>
              <a:rPr lang="tr-TR" b="0" i="0" dirty="0">
                <a:solidFill>
                  <a:srgbClr val="232323"/>
                </a:solidFill>
                <a:effectLst/>
                <a:latin typeface="Noto Sans" panose="020B0502040504020204" pitchFamily="34" charset="0"/>
              </a:rPr>
              <a:t> havuzu yaşla birlikte azaldıkça AMH seviyeleri kademeli olarak düşer [ </a:t>
            </a:r>
            <a:r>
              <a:rPr lang="tr-TR" b="0" i="0" u="sng" dirty="0">
                <a:solidFill>
                  <a:srgbClr val="005B92"/>
                </a:solidFill>
                <a:effectLst/>
                <a:latin typeface="Noto Sans" panose="020B0502040504020204" pitchFamily="34" charset="0"/>
                <a:hlinkClick r:id="rId10"/>
              </a:rPr>
              <a:t>18</a:t>
            </a:r>
            <a:r>
              <a:rPr lang="tr-TR" b="0" i="0" dirty="0">
                <a:solidFill>
                  <a:srgbClr val="232323"/>
                </a:solidFill>
                <a:effectLst/>
                <a:latin typeface="Noto Sans" panose="020B0502040504020204" pitchFamily="34" charset="0"/>
              </a:rPr>
              <a:t> ]; AMH menopozda saptanamaz [ </a:t>
            </a:r>
            <a:r>
              <a:rPr lang="tr-TR" b="0" i="0" u="sng" dirty="0">
                <a:solidFill>
                  <a:srgbClr val="005B92"/>
                </a:solidFill>
                <a:effectLst/>
                <a:latin typeface="Noto Sans" panose="020B0502040504020204" pitchFamily="34" charset="0"/>
                <a:hlinkClick r:id="rId11"/>
              </a:rPr>
              <a:t>19</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Noto Sans" panose="020B0502040504020204" pitchFamily="34" charset="0"/>
              </a:rPr>
              <a:t>AMH seviyesi, yumurtalık fonksiyonunun azalmasının erken, güvenilir ve doğrudan bir göstergesi gibi görünmektedir. IVF planlayan hastalarda, AMH düzeyi </a:t>
            </a:r>
            <a:r>
              <a:rPr lang="tr-TR" b="0" i="0" dirty="0" err="1">
                <a:solidFill>
                  <a:srgbClr val="232323"/>
                </a:solidFill>
                <a:effectLst/>
                <a:latin typeface="Noto Sans" panose="020B0502040504020204" pitchFamily="34" charset="0"/>
              </a:rPr>
              <a:t>stimülasyondan</a:t>
            </a:r>
            <a:r>
              <a:rPr lang="tr-TR" b="0" i="0" dirty="0">
                <a:solidFill>
                  <a:srgbClr val="232323"/>
                </a:solidFill>
                <a:effectLst/>
                <a:latin typeface="Noto Sans" panose="020B0502040504020204" pitchFamily="34" charset="0"/>
              </a:rPr>
              <a:t> sonra alınan oosit sayısı ile ilişkilidir ve zayıf ve aşırı </a:t>
            </a:r>
            <a:r>
              <a:rPr lang="tr-TR" b="0" i="0" dirty="0" err="1">
                <a:solidFill>
                  <a:srgbClr val="232323"/>
                </a:solidFill>
                <a:effectLst/>
                <a:latin typeface="Noto Sans" panose="020B0502040504020204" pitchFamily="34" charset="0"/>
              </a:rPr>
              <a:t>over</a:t>
            </a:r>
            <a:r>
              <a:rPr lang="tr-TR" b="0" i="0" dirty="0">
                <a:solidFill>
                  <a:srgbClr val="232323"/>
                </a:solidFill>
                <a:effectLst/>
                <a:latin typeface="Noto Sans" panose="020B0502040504020204" pitchFamily="34" charset="0"/>
              </a:rPr>
              <a:t> yanıtını öngörmede en iyi </a:t>
            </a:r>
            <a:r>
              <a:rPr lang="tr-TR" b="0" i="0" dirty="0" err="1">
                <a:solidFill>
                  <a:srgbClr val="232323"/>
                </a:solidFill>
                <a:effectLst/>
                <a:latin typeface="Noto Sans" panose="020B0502040504020204" pitchFamily="34" charset="0"/>
              </a:rPr>
              <a:t>biyobelirteçtir</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12"/>
              </a:rPr>
              <a:t>13,20-22</a:t>
            </a:r>
            <a:r>
              <a:rPr lang="tr-TR" b="0" i="0" dirty="0">
                <a:solidFill>
                  <a:srgbClr val="232323"/>
                </a:solidFill>
                <a:effectLst/>
                <a:latin typeface="Noto Sans" panose="020B0502040504020204" pitchFamily="34" charset="0"/>
              </a:rPr>
              <a:t> ]. Bununla birlikte, canlı doğumu öngörmedeki tanısal doğruluğu zayıftır, bu nedenle çiftleri IVF/</a:t>
            </a:r>
            <a:r>
              <a:rPr lang="tr-TR" b="0" i="0" dirty="0" err="1">
                <a:solidFill>
                  <a:srgbClr val="232323"/>
                </a:solidFill>
                <a:effectLst/>
                <a:latin typeface="Noto Sans" panose="020B0502040504020204" pitchFamily="34" charset="0"/>
              </a:rPr>
              <a:t>intrasitoplazmik</a:t>
            </a:r>
            <a:r>
              <a:rPr lang="tr-TR" b="0" i="0" dirty="0">
                <a:solidFill>
                  <a:srgbClr val="232323"/>
                </a:solidFill>
                <a:effectLst/>
                <a:latin typeface="Noto Sans" panose="020B0502040504020204" pitchFamily="34" charset="0"/>
              </a:rPr>
              <a:t> sperm enjeksiyonundan (ICSI) dışlamak için kullanılmamalıdır [ </a:t>
            </a:r>
            <a:r>
              <a:rPr lang="tr-TR" b="0" i="0" u="sng" dirty="0">
                <a:solidFill>
                  <a:srgbClr val="005B92"/>
                </a:solidFill>
                <a:effectLst/>
                <a:latin typeface="Noto Sans" panose="020B0502040504020204" pitchFamily="34" charset="0"/>
                <a:hlinkClick r:id="rId13"/>
              </a:rPr>
              <a:t>23,24</a:t>
            </a:r>
            <a:r>
              <a:rPr lang="tr-TR" b="0" i="0" dirty="0">
                <a:solidFill>
                  <a:srgbClr val="232323"/>
                </a:solidFill>
                <a:effectLst/>
                <a:latin typeface="Noto Sans" panose="020B0502040504020204" pitchFamily="34" charset="0"/>
              </a:rPr>
              <a:t> ]. Ayrıca, </a:t>
            </a:r>
            <a:r>
              <a:rPr lang="tr-TR" b="0" i="0" dirty="0" err="1">
                <a:solidFill>
                  <a:srgbClr val="232323"/>
                </a:solidFill>
                <a:effectLst/>
                <a:latin typeface="Noto Sans" panose="020B0502040504020204" pitchFamily="34" charset="0"/>
              </a:rPr>
              <a:t>infertilitesi</a:t>
            </a:r>
            <a:r>
              <a:rPr lang="tr-TR" b="0" i="0" dirty="0">
                <a:solidFill>
                  <a:srgbClr val="232323"/>
                </a:solidFill>
                <a:effectLst/>
                <a:latin typeface="Noto Sans" panose="020B0502040504020204" pitchFamily="34" charset="0"/>
              </a:rPr>
              <a:t> olan kadınlar, kanser hastaları ve radyasyon veya cerrahi nedeniyle önemli yumurtalık hasarı olan hastalar gibi belirli hasta tiplerinde azalmış yumurtalık </a:t>
            </a:r>
            <a:r>
              <a:rPr lang="tr-TR" b="0" i="0" dirty="0" err="1">
                <a:solidFill>
                  <a:srgbClr val="232323"/>
                </a:solidFill>
                <a:effectLst/>
                <a:latin typeface="Noto Sans" panose="020B0502040504020204" pitchFamily="34" charset="0"/>
              </a:rPr>
              <a:t>folikülü</a:t>
            </a:r>
            <a:r>
              <a:rPr lang="tr-TR" b="0" i="0" dirty="0">
                <a:solidFill>
                  <a:srgbClr val="232323"/>
                </a:solidFill>
                <a:effectLst/>
                <a:latin typeface="Noto Sans" panose="020B0502040504020204" pitchFamily="34" charset="0"/>
              </a:rPr>
              <a:t> havuzunu belirlemede de yararlı bir rol oynayabilir [ </a:t>
            </a:r>
            <a:r>
              <a:rPr lang="tr-TR" b="0" i="0" u="sng" dirty="0">
                <a:solidFill>
                  <a:srgbClr val="005B92"/>
                </a:solidFill>
                <a:effectLst/>
                <a:latin typeface="Noto Sans" panose="020B0502040504020204" pitchFamily="34" charset="0"/>
                <a:hlinkClick r:id="rId14"/>
              </a:rPr>
              <a:t>25 ].</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İnfertilitesi</a:t>
            </a:r>
            <a:r>
              <a:rPr lang="tr-TR" b="0" i="0" dirty="0">
                <a:solidFill>
                  <a:srgbClr val="232323"/>
                </a:solidFill>
                <a:effectLst/>
                <a:latin typeface="Noto Sans" panose="020B0502040504020204" pitchFamily="34" charset="0"/>
              </a:rPr>
              <a:t> olan kadınların aksine, </a:t>
            </a:r>
            <a:r>
              <a:rPr lang="tr-TR" b="0" i="0" dirty="0" err="1">
                <a:solidFill>
                  <a:srgbClr val="232323"/>
                </a:solidFill>
                <a:effectLst/>
                <a:latin typeface="Noto Sans" panose="020B0502040504020204" pitchFamily="34" charset="0"/>
              </a:rPr>
              <a:t>infertilitesi</a:t>
            </a:r>
            <a:r>
              <a:rPr lang="tr-TR" b="0" i="0" dirty="0">
                <a:solidFill>
                  <a:srgbClr val="232323"/>
                </a:solidFill>
                <a:effectLst/>
                <a:latin typeface="Noto Sans" panose="020B0502040504020204" pitchFamily="34" charset="0"/>
              </a:rPr>
              <a:t> olmayan kadınlarda AMH seviyeleri, gelecekteki doğurganlık potansiyeli veya hamileliğe kadar geçen süre ile korelasyon göstermez ve üreme durumunu veya menopoz başlangıcını tahmin etmek için kullanılmamalıdır [ </a:t>
            </a:r>
            <a:r>
              <a:rPr lang="tr-TR" b="0" i="0" u="sng" dirty="0">
                <a:solidFill>
                  <a:srgbClr val="005B92"/>
                </a:solidFill>
                <a:effectLst/>
                <a:latin typeface="Noto Sans" panose="020B0502040504020204" pitchFamily="34" charset="0"/>
                <a:hlinkClick r:id="rId15"/>
              </a:rPr>
              <a:t>24,26</a:t>
            </a:r>
            <a:r>
              <a:rPr lang="tr-TR" b="0" i="0" dirty="0">
                <a:solidFill>
                  <a:srgbClr val="232323"/>
                </a:solidFill>
                <a:effectLst/>
                <a:latin typeface="Noto Sans" panose="020B0502040504020204" pitchFamily="34" charset="0"/>
              </a:rPr>
              <a:t> ].</a:t>
            </a:r>
          </a:p>
          <a:p>
            <a:pPr algn="l"/>
            <a:r>
              <a:rPr lang="tr-TR" b="0" i="0" dirty="0" err="1">
                <a:solidFill>
                  <a:srgbClr val="232323"/>
                </a:solidFill>
                <a:effectLst/>
                <a:latin typeface="Noto Sans" panose="020B0502040504020204" pitchFamily="34" charset="0"/>
              </a:rPr>
              <a:t>İnfertilitesi</a:t>
            </a:r>
            <a:r>
              <a:rPr lang="tr-TR" b="0" i="0" dirty="0">
                <a:solidFill>
                  <a:srgbClr val="232323"/>
                </a:solidFill>
                <a:effectLst/>
                <a:latin typeface="Noto Sans" panose="020B0502040504020204" pitchFamily="34" charset="0"/>
              </a:rPr>
              <a:t> kanıtlanmış kadınlar için, doğurganlık potansiyelinin azaldığını düşündüren eşik değer konusunda bir fikir birliği yoktur [ </a:t>
            </a:r>
            <a:r>
              <a:rPr lang="tr-TR" b="0" i="0" u="sng" dirty="0">
                <a:solidFill>
                  <a:srgbClr val="005B92"/>
                </a:solidFill>
                <a:effectLst/>
                <a:latin typeface="Noto Sans" panose="020B0502040504020204" pitchFamily="34" charset="0"/>
                <a:hlinkClick r:id="rId16"/>
              </a:rPr>
              <a:t>13,19,25,27-31</a:t>
            </a:r>
            <a:r>
              <a:rPr lang="tr-TR" b="0" i="0" dirty="0">
                <a:solidFill>
                  <a:srgbClr val="232323"/>
                </a:solidFill>
                <a:effectLst/>
                <a:latin typeface="Noto Sans" panose="020B0502040504020204" pitchFamily="34" charset="0"/>
              </a:rPr>
              <a:t> ]. AMH düzeylerinin yorumlanması laboratuvar tahliline bağlıdır [ </a:t>
            </a:r>
            <a:r>
              <a:rPr lang="tr-TR" b="0" i="0" u="sng" dirty="0">
                <a:solidFill>
                  <a:srgbClr val="005B92"/>
                </a:solidFill>
                <a:effectLst/>
                <a:latin typeface="Noto Sans" panose="020B0502040504020204" pitchFamily="34" charset="0"/>
                <a:hlinkClick r:id="rId17"/>
              </a:rPr>
              <a:t>32-34</a:t>
            </a:r>
            <a:r>
              <a:rPr lang="tr-TR" b="0" i="0" dirty="0">
                <a:solidFill>
                  <a:srgbClr val="232323"/>
                </a:solidFill>
                <a:effectLst/>
                <a:latin typeface="Noto Sans" panose="020B0502040504020204" pitchFamily="34" charset="0"/>
              </a:rPr>
              <a:t> ] ve uluslararası bir standart yoktur; bu nedenle, </a:t>
            </a:r>
            <a:r>
              <a:rPr lang="tr-TR" b="0" i="0" dirty="0" err="1">
                <a:solidFill>
                  <a:srgbClr val="232323"/>
                </a:solidFill>
                <a:effectLst/>
                <a:latin typeface="Noto Sans" panose="020B0502040504020204" pitchFamily="34" charset="0"/>
              </a:rPr>
              <a:t>klinisyenler</a:t>
            </a:r>
            <a:r>
              <a:rPr lang="tr-TR" b="0" i="0" dirty="0">
                <a:solidFill>
                  <a:srgbClr val="232323"/>
                </a:solidFill>
                <a:effectLst/>
                <a:latin typeface="Noto Sans" panose="020B0502040504020204" pitchFamily="34" charset="0"/>
              </a:rPr>
              <a:t> kendi laboratuvarlarının referans aralıklarına göre yönlendirilmelidir. Genel olarak, laboratuvarın normal için alt eşiğinin çok üzerinde bir seviye, yeterli yumurtalık rezervini gösterir. Düzey normalin alt sınırının altına düştüğünde, azalmış yumurtalık rezervi olasılığı giderek artar, çok düşük düzeyler gebeliğin oluşma olasılığının daha düşük olduğunu ve hastanın </a:t>
            </a:r>
            <a:r>
              <a:rPr lang="tr-TR" b="0" i="0" dirty="0" err="1">
                <a:solidFill>
                  <a:srgbClr val="232323"/>
                </a:solidFill>
                <a:effectLst/>
                <a:latin typeface="Noto Sans" panose="020B0502040504020204" pitchFamily="34" charset="0"/>
              </a:rPr>
              <a:t>IVF'ye</a:t>
            </a:r>
            <a:r>
              <a:rPr lang="tr-TR" b="0" i="0" dirty="0">
                <a:solidFill>
                  <a:srgbClr val="232323"/>
                </a:solidFill>
                <a:effectLst/>
                <a:latin typeface="Noto Sans" panose="020B0502040504020204" pitchFamily="34" charset="0"/>
              </a:rPr>
              <a:t> zayıf yanıt vereceğini düşündürür [ </a:t>
            </a:r>
            <a:r>
              <a:rPr lang="tr-TR" b="0" i="0" u="sng" dirty="0">
                <a:solidFill>
                  <a:srgbClr val="005B92"/>
                </a:solidFill>
                <a:effectLst/>
                <a:latin typeface="Noto Sans" panose="020B0502040504020204" pitchFamily="34" charset="0"/>
                <a:hlinkClick r:id="rId18"/>
              </a:rPr>
              <a:t>13,27</a:t>
            </a:r>
            <a:r>
              <a:rPr lang="tr-TR" b="0" i="0" dirty="0">
                <a:solidFill>
                  <a:srgbClr val="232323"/>
                </a:solidFill>
                <a:effectLst/>
                <a:latin typeface="Noto Sans" panose="020B0502040504020204" pitchFamily="34" charset="0"/>
              </a:rPr>
              <a:t> ]. Bir inceleme aşağıdaki genel yönergeleri önerdi [ </a:t>
            </a:r>
            <a:r>
              <a:rPr lang="tr-TR" b="0" i="0" u="sng" dirty="0">
                <a:solidFill>
                  <a:srgbClr val="005B92"/>
                </a:solidFill>
                <a:effectLst/>
                <a:latin typeface="Noto Sans" panose="020B0502040504020204" pitchFamily="34" charset="0"/>
                <a:hlinkClick r:id="rId19"/>
              </a:rPr>
              <a:t>35</a:t>
            </a:r>
            <a:r>
              <a:rPr lang="tr-TR" b="0" i="0" dirty="0">
                <a:solidFill>
                  <a:srgbClr val="232323"/>
                </a:solidFill>
                <a:effectLst/>
                <a:latin typeface="Noto Sans" panose="020B0502040504020204" pitchFamily="34" charset="0"/>
              </a:rPr>
              <a:t>]:</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AMH &lt;0.5 </a:t>
            </a:r>
            <a:r>
              <a:rPr lang="tr-TR" b="0" i="0" dirty="0" err="1">
                <a:solidFill>
                  <a:srgbClr val="232323"/>
                </a:solidFill>
                <a:effectLst/>
                <a:latin typeface="Noto Sans" panose="020B0502040504020204" pitchFamily="34" charset="0"/>
              </a:rPr>
              <a:t>ng</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bir IVF döngüsünde üçten az </a:t>
            </a:r>
            <a:r>
              <a:rPr lang="tr-TR" b="0" i="0" dirty="0" err="1">
                <a:solidFill>
                  <a:srgbClr val="232323"/>
                </a:solidFill>
                <a:effectLst/>
                <a:latin typeface="Noto Sans" panose="020B0502040504020204" pitchFamily="34" charset="0"/>
              </a:rPr>
              <a:t>folikül</a:t>
            </a:r>
            <a:r>
              <a:rPr lang="tr-TR" b="0" i="0" dirty="0">
                <a:solidFill>
                  <a:srgbClr val="232323"/>
                </a:solidFill>
                <a:effectLst/>
                <a:latin typeface="Noto Sans" panose="020B0502040504020204" pitchFamily="34" charset="0"/>
              </a:rPr>
              <a:t> ile yumurtalık rezervinin azaldığını tahmin eder.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AMH &lt;1.0 </a:t>
            </a:r>
            <a:r>
              <a:rPr lang="tr-TR" b="0" i="0" dirty="0" err="1">
                <a:solidFill>
                  <a:srgbClr val="232323"/>
                </a:solidFill>
                <a:effectLst/>
                <a:latin typeface="Noto Sans" panose="020B0502040504020204" pitchFamily="34" charset="0"/>
              </a:rPr>
              <a:t>ng</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toplama sırasında sınırlı yumurta olasılığı ile temel yumurtalık rezervini tahmin eder.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AMH &gt;1.0 </a:t>
            </a:r>
            <a:r>
              <a:rPr lang="tr-TR" b="0" i="0" dirty="0" err="1">
                <a:solidFill>
                  <a:srgbClr val="232323"/>
                </a:solidFill>
                <a:effectLst/>
                <a:latin typeface="Noto Sans" panose="020B0502040504020204" pitchFamily="34" charset="0"/>
              </a:rPr>
              <a:t>ng</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ancak &lt;3.5 </a:t>
            </a:r>
            <a:r>
              <a:rPr lang="tr-TR" b="0" i="0" dirty="0" err="1">
                <a:solidFill>
                  <a:srgbClr val="232323"/>
                </a:solidFill>
                <a:effectLst/>
                <a:latin typeface="Noto Sans" panose="020B0502040504020204" pitchFamily="34" charset="0"/>
              </a:rPr>
              <a:t>ng</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stimülasyona</a:t>
            </a:r>
            <a:r>
              <a:rPr lang="tr-TR" b="0" i="0" dirty="0">
                <a:solidFill>
                  <a:srgbClr val="232323"/>
                </a:solidFill>
                <a:effectLst/>
                <a:latin typeface="Noto Sans" panose="020B0502040504020204" pitchFamily="34" charset="0"/>
              </a:rPr>
              <a:t> iyi bir yanıt olduğunu gösterir.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AMH &gt;3,5 </a:t>
            </a:r>
            <a:r>
              <a:rPr lang="tr-TR" b="0" i="0" dirty="0" err="1">
                <a:solidFill>
                  <a:srgbClr val="232323"/>
                </a:solidFill>
                <a:effectLst/>
                <a:latin typeface="Noto Sans" panose="020B0502040504020204" pitchFamily="34" charset="0"/>
              </a:rPr>
              <a:t>ng</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yumurtalık </a:t>
            </a:r>
            <a:r>
              <a:rPr lang="tr-TR" b="0" i="0" dirty="0" err="1">
                <a:solidFill>
                  <a:srgbClr val="232323"/>
                </a:solidFill>
                <a:effectLst/>
                <a:latin typeface="Noto Sans" panose="020B0502040504020204" pitchFamily="34" charset="0"/>
              </a:rPr>
              <a:t>stimülasyonuna</a:t>
            </a:r>
            <a:r>
              <a:rPr lang="tr-TR" b="0" i="0" dirty="0">
                <a:solidFill>
                  <a:srgbClr val="232323"/>
                </a:solidFill>
                <a:effectLst/>
                <a:latin typeface="Noto Sans" panose="020B0502040504020204" pitchFamily="34" charset="0"/>
              </a:rPr>
              <a:t> güçlü bir yanıt öngörür ve yumurtalık </a:t>
            </a:r>
            <a:r>
              <a:rPr lang="tr-TR" b="0" i="0" dirty="0" err="1">
                <a:solidFill>
                  <a:srgbClr val="232323"/>
                </a:solidFill>
                <a:effectLst/>
                <a:latin typeface="Noto Sans" panose="020B0502040504020204" pitchFamily="34" charset="0"/>
              </a:rPr>
              <a:t>hiperstimülasyon</a:t>
            </a:r>
            <a:r>
              <a:rPr lang="tr-TR" b="0" i="0" dirty="0">
                <a:solidFill>
                  <a:srgbClr val="232323"/>
                </a:solidFill>
                <a:effectLst/>
                <a:latin typeface="Noto Sans" panose="020B0502040504020204" pitchFamily="34" charset="0"/>
              </a:rPr>
              <a:t> sendromundan kaçınmak için dikkatli olunmalıdır.</a:t>
            </a:r>
          </a:p>
          <a:p>
            <a:pPr algn="l"/>
            <a:r>
              <a:rPr lang="tr-TR" b="0" i="0" dirty="0">
                <a:solidFill>
                  <a:srgbClr val="232323"/>
                </a:solidFill>
                <a:effectLst/>
                <a:latin typeface="Noto Sans" panose="020B0502040504020204" pitchFamily="34" charset="0"/>
              </a:rPr>
              <a:t>3. gün </a:t>
            </a:r>
            <a:r>
              <a:rPr lang="tr-TR" b="0" i="0" dirty="0" err="1">
                <a:solidFill>
                  <a:srgbClr val="232323"/>
                </a:solidFill>
                <a:effectLst/>
                <a:latin typeface="Noto Sans" panose="020B0502040504020204" pitchFamily="34" charset="0"/>
              </a:rPr>
              <a:t>FSH'den</a:t>
            </a:r>
            <a:r>
              <a:rPr lang="tr-TR" b="0" i="0" dirty="0">
                <a:solidFill>
                  <a:srgbClr val="232323"/>
                </a:solidFill>
                <a:effectLst/>
                <a:latin typeface="Noto Sans" panose="020B0502040504020204" pitchFamily="34" charset="0"/>
              </a:rPr>
              <a:t> farklı olarak, AMH adet döngüsü sırasında herhangi bir zamanda ölçülebilir ve kendisini ifade eden küçük </a:t>
            </a:r>
            <a:r>
              <a:rPr lang="tr-TR" b="0" i="0" dirty="0" err="1">
                <a:solidFill>
                  <a:srgbClr val="232323"/>
                </a:solidFill>
                <a:effectLst/>
                <a:latin typeface="Noto Sans" panose="020B0502040504020204" pitchFamily="34" charset="0"/>
              </a:rPr>
              <a:t>preantral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foliküllerin</a:t>
            </a:r>
            <a:r>
              <a:rPr lang="tr-TR" b="0" i="0" dirty="0">
                <a:solidFill>
                  <a:srgbClr val="232323"/>
                </a:solidFill>
                <a:effectLst/>
                <a:latin typeface="Noto Sans" panose="020B0502040504020204" pitchFamily="34" charset="0"/>
              </a:rPr>
              <a:t> büyümesi döngüsel değil sürekli olduğundan tipik olarak minimum döngüler arası ve döngüler arası değişkenlik gösterir. Güvenilir AMH kitleri [ </a:t>
            </a:r>
            <a:r>
              <a:rPr lang="tr-TR" b="0" i="0" u="sng" dirty="0">
                <a:solidFill>
                  <a:srgbClr val="005B92"/>
                </a:solidFill>
                <a:effectLst/>
                <a:latin typeface="Noto Sans" panose="020B0502040504020204" pitchFamily="34" charset="0"/>
                <a:hlinkClick r:id="rId20"/>
              </a:rPr>
              <a:t>36</a:t>
            </a:r>
            <a:r>
              <a:rPr lang="tr-TR" b="0" i="0" dirty="0">
                <a:solidFill>
                  <a:srgbClr val="232323"/>
                </a:solidFill>
                <a:effectLst/>
                <a:latin typeface="Noto Sans" panose="020B0502040504020204" pitchFamily="34" charset="0"/>
              </a:rPr>
              <a:t> ] birden fazla satıcıdan kolaylıkla temin edilebilir ve AMH ölçümleri büyük klinik referans laboratuvarlarından alınabilir [ </a:t>
            </a:r>
            <a:r>
              <a:rPr lang="tr-TR" b="0" i="0" u="sng" dirty="0">
                <a:solidFill>
                  <a:srgbClr val="005B92"/>
                </a:solidFill>
                <a:effectLst/>
                <a:latin typeface="Noto Sans" panose="020B0502040504020204" pitchFamily="34" charset="0"/>
                <a:hlinkClick r:id="rId21"/>
              </a:rPr>
              <a:t>37,38</a:t>
            </a:r>
            <a:r>
              <a:rPr lang="tr-TR" b="0" i="0" dirty="0">
                <a:solidFill>
                  <a:srgbClr val="232323"/>
                </a:solidFill>
                <a:effectLst/>
                <a:latin typeface="Noto Sans" panose="020B0502040504020204" pitchFamily="34" charset="0"/>
              </a:rPr>
              <a:t> ]. AMH düzeyi, Avrupa'da hastaları yönetmek için kullanılmaktadır [ </a:t>
            </a:r>
            <a:r>
              <a:rPr lang="tr-TR" b="0" i="0" u="sng" dirty="0">
                <a:solidFill>
                  <a:srgbClr val="005B92"/>
                </a:solidFill>
                <a:effectLst/>
                <a:latin typeface="Noto Sans" panose="020B0502040504020204" pitchFamily="34" charset="0"/>
                <a:hlinkClick r:id="rId22"/>
              </a:rPr>
              <a:t>39</a:t>
            </a:r>
            <a:r>
              <a:rPr lang="tr-TR" b="0" i="0" dirty="0">
                <a:solidFill>
                  <a:srgbClr val="232323"/>
                </a:solidFill>
                <a:effectLst/>
                <a:latin typeface="Noto Sans" panose="020B0502040504020204" pitchFamily="34" charset="0"/>
              </a:rPr>
              <a:t> ].</a:t>
            </a:r>
          </a:p>
          <a:p>
            <a:pPr algn="l"/>
            <a:endParaRPr lang="tr-TR" b="0" i="0" dirty="0">
              <a:solidFill>
                <a:srgbClr val="232323"/>
              </a:solidFill>
              <a:effectLst/>
              <a:latin typeface="Noto Sans" panose="020B0502040504020204" pitchFamily="34" charset="0"/>
            </a:endParaRP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32</a:t>
            </a:fld>
            <a:endParaRPr lang="tr-TR"/>
          </a:p>
        </p:txBody>
      </p:sp>
    </p:spTree>
    <p:extLst>
      <p:ext uri="{BB962C8B-B14F-4D97-AF65-F5344CB8AC3E}">
        <p14:creationId xmlns:p14="http://schemas.microsoft.com/office/powerpoint/2010/main" val="4262704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i="0" dirty="0">
                <a:solidFill>
                  <a:srgbClr val="232323"/>
                </a:solidFill>
                <a:effectLst/>
                <a:latin typeface="Noto Sans" panose="020B0502040504020204" pitchFamily="34" charset="0"/>
              </a:rPr>
              <a:t>Anti-</a:t>
            </a:r>
            <a:r>
              <a:rPr lang="tr-TR" b="1" i="0" dirty="0" err="1">
                <a:solidFill>
                  <a:srgbClr val="232323"/>
                </a:solidFill>
                <a:effectLst/>
                <a:latin typeface="Noto Sans" panose="020B0502040504020204" pitchFamily="34" charset="0"/>
              </a:rPr>
              <a:t>müllerian</a:t>
            </a:r>
            <a:r>
              <a:rPr lang="tr-TR" b="1" i="0" dirty="0">
                <a:solidFill>
                  <a:srgbClr val="232323"/>
                </a:solidFill>
                <a:effectLst/>
                <a:latin typeface="Noto Sans" panose="020B0502040504020204" pitchFamily="34" charset="0"/>
              </a:rPr>
              <a:t> hormon </a:t>
            </a:r>
            <a:r>
              <a:rPr lang="tr-TR" b="0" i="0" dirty="0">
                <a:solidFill>
                  <a:srgbClr val="232323"/>
                </a:solidFill>
                <a:effectLst/>
                <a:latin typeface="Noto Sans" panose="020B0502040504020204" pitchFamily="34" charset="0"/>
              </a:rPr>
              <a:t> —</a:t>
            </a:r>
            <a:r>
              <a:rPr lang="tr-TR" b="1" i="0" dirty="0">
                <a:solidFill>
                  <a:srgbClr val="232323"/>
                </a:solidFill>
                <a:effectLst/>
                <a:latin typeface="Noto Sans" panose="020B0502040504020204" pitchFamily="34" charset="0"/>
              </a:rPr>
              <a:t>  AMH, TGF-BETA AİLESİNİN BİR ÜYESİDİR VE KÜÇÜK (&lt;8 MM) PREANTRAL VE ERKEN ANTRAL FOLİKÜLLER TARAFINDAN İFADE EDİLİR</a:t>
            </a:r>
            <a:r>
              <a:rPr lang="tr-TR" b="0" i="0" dirty="0">
                <a:solidFill>
                  <a:srgbClr val="232323"/>
                </a:solidFill>
                <a:effectLst/>
                <a:latin typeface="Noto Sans" panose="020B0502040504020204" pitchFamily="34" charset="0"/>
              </a:rPr>
              <a:t>. A</a:t>
            </a:r>
            <a:r>
              <a:rPr lang="tr-TR" b="1" i="0" dirty="0">
                <a:solidFill>
                  <a:srgbClr val="232323"/>
                </a:solidFill>
                <a:effectLst/>
                <a:latin typeface="Noto Sans" panose="020B0502040504020204" pitchFamily="34" charset="0"/>
              </a:rPr>
              <a:t>MH SEVİYESİ, PRİMORDİAL FOLİKÜL HAVUZUNUN BOYUTUNU YANSITIR </a:t>
            </a:r>
            <a:r>
              <a:rPr lang="tr-TR" b="0" i="0" dirty="0">
                <a:solidFill>
                  <a:srgbClr val="232323"/>
                </a:solidFill>
                <a:effectLst/>
                <a:latin typeface="Noto Sans" panose="020B0502040504020204" pitchFamily="34" charset="0"/>
              </a:rPr>
              <a:t>ve bir dizi klinik durumda </a:t>
            </a:r>
            <a:r>
              <a:rPr lang="tr-TR" b="0" i="0" dirty="0" err="1">
                <a:solidFill>
                  <a:srgbClr val="232323"/>
                </a:solidFill>
                <a:effectLst/>
                <a:latin typeface="Noto Sans" panose="020B0502040504020204" pitchFamily="34" charset="0"/>
              </a:rPr>
              <a:t>over</a:t>
            </a:r>
            <a:r>
              <a:rPr lang="tr-TR" b="0" i="0" dirty="0">
                <a:solidFill>
                  <a:srgbClr val="232323"/>
                </a:solidFill>
                <a:effectLst/>
                <a:latin typeface="Noto Sans" panose="020B0502040504020204" pitchFamily="34" charset="0"/>
              </a:rPr>
              <a:t> fonksiyonunun en iyi biyokimyasal belirteci olabilir [ </a:t>
            </a:r>
            <a:r>
              <a:rPr lang="tr-TR" b="0" i="0" u="sng" dirty="0">
                <a:solidFill>
                  <a:srgbClr val="005B92"/>
                </a:solidFill>
                <a:effectLst/>
                <a:latin typeface="Noto Sans" panose="020B0502040504020204" pitchFamily="34" charset="0"/>
                <a:hlinkClick r:id="rId3"/>
              </a:rPr>
              <a:t>17</a:t>
            </a:r>
            <a:r>
              <a:rPr lang="tr-TR" b="0" i="0" dirty="0">
                <a:solidFill>
                  <a:srgbClr val="232323"/>
                </a:solidFill>
                <a:effectLst/>
                <a:latin typeface="Noto Sans" panose="020B0502040504020204" pitchFamily="34" charset="0"/>
              </a:rPr>
              <a:t> ]. YETİŞKİN KADINLARDA, PRİMORDİAL FOLİKÜL HAVUZU YAŞLA BİRLİKTE AZALDIKÇA AMH SEVİYELERİ KADEMELİ OLARAK DÜŞER [ </a:t>
            </a:r>
            <a:r>
              <a:rPr lang="tr-TR" b="0" i="0" u="sng" dirty="0">
                <a:solidFill>
                  <a:srgbClr val="005B92"/>
                </a:solidFill>
                <a:effectLst/>
                <a:latin typeface="Noto Sans" panose="020B0502040504020204" pitchFamily="34" charset="0"/>
                <a:hlinkClick r:id="rId4"/>
              </a:rPr>
              <a:t>18</a:t>
            </a:r>
            <a:r>
              <a:rPr lang="tr-TR" b="0" i="0" dirty="0">
                <a:solidFill>
                  <a:srgbClr val="232323"/>
                </a:solidFill>
                <a:effectLst/>
                <a:latin typeface="Noto Sans" panose="020B0502040504020204" pitchFamily="34" charset="0"/>
              </a:rPr>
              <a:t> ]; AMH MENOPOZDA SAPTANAMAZ [ </a:t>
            </a:r>
            <a:r>
              <a:rPr lang="tr-TR" b="0" i="0" u="sng" dirty="0">
                <a:solidFill>
                  <a:srgbClr val="005B92"/>
                </a:solidFill>
                <a:effectLst/>
                <a:latin typeface="Noto Sans" panose="020B0502040504020204" pitchFamily="34" charset="0"/>
                <a:hlinkClick r:id="rId5"/>
              </a:rPr>
              <a:t>19</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Noto Sans" panose="020B0502040504020204" pitchFamily="34" charset="0"/>
              </a:rPr>
              <a:t>AMH seviyesi, yumurtalık fonksiyonunun azalmasının erken, güvenilir ve doğrudan bir göstergesi gibi görünmektedir.</a:t>
            </a:r>
            <a:r>
              <a:rPr lang="tr-TR" b="1" i="0" dirty="0">
                <a:solidFill>
                  <a:srgbClr val="232323"/>
                </a:solidFill>
                <a:effectLst/>
                <a:latin typeface="Noto Sans" panose="020B0502040504020204" pitchFamily="34" charset="0"/>
              </a:rPr>
              <a:t> IVF PLANLAYAN HASTALARDA, AMH DÜZEYİ STİMÜLASYONDAN SONRA ALINAN OOSİT SAYISI İLE İLİŞKİLİDİR VE ZAYIF VE AŞIRI OVER YANITINI ÖNGÖRMEDE EN İYİ BİYOBELİRTEÇTİR </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6"/>
              </a:rPr>
              <a:t>13,20-22</a:t>
            </a:r>
            <a:r>
              <a:rPr lang="tr-TR" b="0" i="0" dirty="0">
                <a:solidFill>
                  <a:srgbClr val="232323"/>
                </a:solidFill>
                <a:effectLst/>
                <a:latin typeface="Noto Sans" panose="020B0502040504020204" pitchFamily="34" charset="0"/>
              </a:rPr>
              <a:t> ]. Bununla birlikte, canlı doğumu öngörmedeki tanısal doğruluğu zayıftır, bu nedenle çiftleri IVF/</a:t>
            </a:r>
            <a:r>
              <a:rPr lang="tr-TR" b="0" i="0" dirty="0" err="1">
                <a:solidFill>
                  <a:srgbClr val="232323"/>
                </a:solidFill>
                <a:effectLst/>
                <a:latin typeface="Noto Sans" panose="020B0502040504020204" pitchFamily="34" charset="0"/>
              </a:rPr>
              <a:t>intrasitoplazmik</a:t>
            </a:r>
            <a:r>
              <a:rPr lang="tr-TR" b="0" i="0" dirty="0">
                <a:solidFill>
                  <a:srgbClr val="232323"/>
                </a:solidFill>
                <a:effectLst/>
                <a:latin typeface="Noto Sans" panose="020B0502040504020204" pitchFamily="34" charset="0"/>
              </a:rPr>
              <a:t> sperm enjeksiyonundan (ICSI) dışlamak için kullanılmamalıdır [ </a:t>
            </a:r>
            <a:r>
              <a:rPr lang="tr-TR" b="0" i="0" u="sng" dirty="0">
                <a:solidFill>
                  <a:srgbClr val="005B92"/>
                </a:solidFill>
                <a:effectLst/>
                <a:latin typeface="Noto Sans" panose="020B0502040504020204" pitchFamily="34" charset="0"/>
                <a:hlinkClick r:id="rId7"/>
              </a:rPr>
              <a:t>23,24</a:t>
            </a:r>
            <a:r>
              <a:rPr lang="tr-TR" b="0" i="0" dirty="0">
                <a:solidFill>
                  <a:srgbClr val="232323"/>
                </a:solidFill>
                <a:effectLst/>
                <a:latin typeface="Noto Sans" panose="020B0502040504020204" pitchFamily="34" charset="0"/>
              </a:rPr>
              <a:t> ]. Ayrıca, </a:t>
            </a:r>
            <a:r>
              <a:rPr lang="tr-TR" b="0" i="0" dirty="0" err="1">
                <a:solidFill>
                  <a:srgbClr val="232323"/>
                </a:solidFill>
                <a:effectLst/>
                <a:latin typeface="Noto Sans" panose="020B0502040504020204" pitchFamily="34" charset="0"/>
              </a:rPr>
              <a:t>infertilitesi</a:t>
            </a:r>
            <a:r>
              <a:rPr lang="tr-TR" b="0" i="0" dirty="0">
                <a:solidFill>
                  <a:srgbClr val="232323"/>
                </a:solidFill>
                <a:effectLst/>
                <a:latin typeface="Noto Sans" panose="020B0502040504020204" pitchFamily="34" charset="0"/>
              </a:rPr>
              <a:t> olan kadınlar, kanser hastaları ve radyasyon veya cerrahi nedeniyle önemli yumurtalık hasarı olan hastalar gibi belirli hasta tiplerinde azalmış yumurtalık </a:t>
            </a:r>
            <a:r>
              <a:rPr lang="tr-TR" b="0" i="0" dirty="0" err="1">
                <a:solidFill>
                  <a:srgbClr val="232323"/>
                </a:solidFill>
                <a:effectLst/>
                <a:latin typeface="Noto Sans" panose="020B0502040504020204" pitchFamily="34" charset="0"/>
              </a:rPr>
              <a:t>folikülü</a:t>
            </a:r>
            <a:r>
              <a:rPr lang="tr-TR" b="0" i="0" dirty="0">
                <a:solidFill>
                  <a:srgbClr val="232323"/>
                </a:solidFill>
                <a:effectLst/>
                <a:latin typeface="Noto Sans" panose="020B0502040504020204" pitchFamily="34" charset="0"/>
              </a:rPr>
              <a:t> havuzunu belirlemede de yararlı bir rol oynayabilir [ </a:t>
            </a:r>
            <a:r>
              <a:rPr lang="tr-TR" b="0" i="0" u="sng" dirty="0">
                <a:solidFill>
                  <a:srgbClr val="005B92"/>
                </a:solidFill>
                <a:effectLst/>
                <a:latin typeface="Noto Sans" panose="020B0502040504020204" pitchFamily="34" charset="0"/>
                <a:hlinkClick r:id="rId8"/>
              </a:rPr>
              <a:t>25 ].</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İnfertilitesi</a:t>
            </a:r>
            <a:r>
              <a:rPr lang="tr-TR" b="0" i="0" dirty="0">
                <a:solidFill>
                  <a:srgbClr val="232323"/>
                </a:solidFill>
                <a:effectLst/>
                <a:latin typeface="Noto Sans" panose="020B0502040504020204" pitchFamily="34" charset="0"/>
              </a:rPr>
              <a:t> olan kadınların aksine, </a:t>
            </a:r>
            <a:r>
              <a:rPr lang="tr-TR" b="0" i="0" dirty="0" err="1">
                <a:solidFill>
                  <a:srgbClr val="232323"/>
                </a:solidFill>
                <a:effectLst/>
                <a:latin typeface="Noto Sans" panose="020B0502040504020204" pitchFamily="34" charset="0"/>
              </a:rPr>
              <a:t>infertilitesi</a:t>
            </a:r>
            <a:r>
              <a:rPr lang="tr-TR" b="0" i="0" dirty="0">
                <a:solidFill>
                  <a:srgbClr val="232323"/>
                </a:solidFill>
                <a:effectLst/>
                <a:latin typeface="Noto Sans" panose="020B0502040504020204" pitchFamily="34" charset="0"/>
              </a:rPr>
              <a:t> olmayan kadınlarda AMH seviyeleri, gelecekteki doğurganlık potansiyeli veya hamileliğe kadar geçen süre ile korelasyon göstermez ve üreme durumunu veya menopoz başlangıcını tahmin etmek için kullanılmamalıdır [ </a:t>
            </a:r>
            <a:r>
              <a:rPr lang="tr-TR" b="0" i="0" u="sng" dirty="0">
                <a:solidFill>
                  <a:srgbClr val="005B92"/>
                </a:solidFill>
                <a:effectLst/>
                <a:latin typeface="Noto Sans" panose="020B0502040504020204" pitchFamily="34" charset="0"/>
                <a:hlinkClick r:id="rId9"/>
              </a:rPr>
              <a:t>24,26</a:t>
            </a:r>
            <a:r>
              <a:rPr lang="tr-TR" b="0" i="0" dirty="0">
                <a:solidFill>
                  <a:srgbClr val="232323"/>
                </a:solidFill>
                <a:effectLst/>
                <a:latin typeface="Noto Sans" panose="020B0502040504020204" pitchFamily="34" charset="0"/>
              </a:rPr>
              <a:t> ].</a:t>
            </a:r>
          </a:p>
          <a:p>
            <a:pPr algn="l"/>
            <a:r>
              <a:rPr lang="tr-TR" b="0" i="0" dirty="0" err="1">
                <a:solidFill>
                  <a:srgbClr val="232323"/>
                </a:solidFill>
                <a:effectLst/>
                <a:latin typeface="Noto Sans" panose="020B0502040504020204" pitchFamily="34" charset="0"/>
              </a:rPr>
              <a:t>İnfertilitesi</a:t>
            </a:r>
            <a:r>
              <a:rPr lang="tr-TR" b="0" i="0" dirty="0">
                <a:solidFill>
                  <a:srgbClr val="232323"/>
                </a:solidFill>
                <a:effectLst/>
                <a:latin typeface="Noto Sans" panose="020B0502040504020204" pitchFamily="34" charset="0"/>
              </a:rPr>
              <a:t> kanıtlanmış kadınlar için, doğurganlık potansiyelinin azaldığını düşündüren eşik değer konusunda bir fikir birliği yoktur [ </a:t>
            </a:r>
            <a:r>
              <a:rPr lang="tr-TR" b="0" i="0" u="sng" dirty="0">
                <a:solidFill>
                  <a:srgbClr val="005B92"/>
                </a:solidFill>
                <a:effectLst/>
                <a:latin typeface="Noto Sans" panose="020B0502040504020204" pitchFamily="34" charset="0"/>
                <a:hlinkClick r:id="rId10"/>
              </a:rPr>
              <a:t>13,19,25,27-31</a:t>
            </a:r>
            <a:r>
              <a:rPr lang="tr-TR" b="0" i="0" dirty="0">
                <a:solidFill>
                  <a:srgbClr val="232323"/>
                </a:solidFill>
                <a:effectLst/>
                <a:latin typeface="Noto Sans" panose="020B0502040504020204" pitchFamily="34" charset="0"/>
              </a:rPr>
              <a:t> ]. AMH düzeylerinin yorumlanması laboratuvar tahliline bağlıdır [ </a:t>
            </a:r>
            <a:r>
              <a:rPr lang="tr-TR" b="0" i="0" u="sng" dirty="0">
                <a:solidFill>
                  <a:srgbClr val="005B92"/>
                </a:solidFill>
                <a:effectLst/>
                <a:latin typeface="Noto Sans" panose="020B0502040504020204" pitchFamily="34" charset="0"/>
                <a:hlinkClick r:id="rId11"/>
              </a:rPr>
              <a:t>32-34</a:t>
            </a:r>
            <a:r>
              <a:rPr lang="tr-TR" b="0" i="0" dirty="0">
                <a:solidFill>
                  <a:srgbClr val="232323"/>
                </a:solidFill>
                <a:effectLst/>
                <a:latin typeface="Noto Sans" panose="020B0502040504020204" pitchFamily="34" charset="0"/>
              </a:rPr>
              <a:t> ] ve uluslararası bir standart yoktur; bu nedenle, </a:t>
            </a:r>
            <a:r>
              <a:rPr lang="tr-TR" b="0" i="0" dirty="0" err="1">
                <a:solidFill>
                  <a:srgbClr val="232323"/>
                </a:solidFill>
                <a:effectLst/>
                <a:latin typeface="Noto Sans" panose="020B0502040504020204" pitchFamily="34" charset="0"/>
              </a:rPr>
              <a:t>klinisyenler</a:t>
            </a:r>
            <a:r>
              <a:rPr lang="tr-TR" b="0" i="0" dirty="0">
                <a:solidFill>
                  <a:srgbClr val="232323"/>
                </a:solidFill>
                <a:effectLst/>
                <a:latin typeface="Noto Sans" panose="020B0502040504020204" pitchFamily="34" charset="0"/>
              </a:rPr>
              <a:t> kendi laboratuvarlarının referans aralıklarına göre yönlendirilmelidir. Genel olarak, laboratuvarın normal için alt eşiğinin çok üzerinde bir seviye, yeterli yumurtalık rezervini gösterir. Düzey normalin alt sınırının altına düştüğünde, azalmış yumurtalık rezervi olasılığı giderek artar, çok düşük düzeyler gebeliğin oluşma olasılığının daha düşük olduğunu ve hastanın </a:t>
            </a:r>
            <a:r>
              <a:rPr lang="tr-TR" b="0" i="0" dirty="0" err="1">
                <a:solidFill>
                  <a:srgbClr val="232323"/>
                </a:solidFill>
                <a:effectLst/>
                <a:latin typeface="Noto Sans" panose="020B0502040504020204" pitchFamily="34" charset="0"/>
              </a:rPr>
              <a:t>IVF'ye</a:t>
            </a:r>
            <a:r>
              <a:rPr lang="tr-TR" b="0" i="0" dirty="0">
                <a:solidFill>
                  <a:srgbClr val="232323"/>
                </a:solidFill>
                <a:effectLst/>
                <a:latin typeface="Noto Sans" panose="020B0502040504020204" pitchFamily="34" charset="0"/>
              </a:rPr>
              <a:t> zayıf yanıt vereceğini düşündürür [ </a:t>
            </a:r>
            <a:r>
              <a:rPr lang="tr-TR" b="0" i="0" u="sng" dirty="0">
                <a:solidFill>
                  <a:srgbClr val="005B92"/>
                </a:solidFill>
                <a:effectLst/>
                <a:latin typeface="Noto Sans" panose="020B0502040504020204" pitchFamily="34" charset="0"/>
                <a:hlinkClick r:id="rId12"/>
              </a:rPr>
              <a:t>13,27</a:t>
            </a:r>
            <a:r>
              <a:rPr lang="tr-TR" b="0" i="0" dirty="0">
                <a:solidFill>
                  <a:srgbClr val="232323"/>
                </a:solidFill>
                <a:effectLst/>
                <a:latin typeface="Noto Sans" panose="020B0502040504020204" pitchFamily="34" charset="0"/>
              </a:rPr>
              <a:t> ]. Bir inceleme aşağıdaki genel yönergeleri önerdi [ </a:t>
            </a:r>
            <a:r>
              <a:rPr lang="tr-TR" b="0" i="0" u="sng" dirty="0">
                <a:solidFill>
                  <a:srgbClr val="005B92"/>
                </a:solidFill>
                <a:effectLst/>
                <a:latin typeface="Noto Sans" panose="020B0502040504020204" pitchFamily="34" charset="0"/>
                <a:hlinkClick r:id="rId13"/>
              </a:rPr>
              <a:t>35</a:t>
            </a:r>
            <a:r>
              <a:rPr lang="tr-TR" b="0" i="0" dirty="0">
                <a:solidFill>
                  <a:srgbClr val="232323"/>
                </a:solidFill>
                <a:effectLst/>
                <a:latin typeface="Noto Sans" panose="020B0502040504020204" pitchFamily="34" charset="0"/>
              </a:rPr>
              <a:t>]:</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AMH &lt;0.5 </a:t>
            </a:r>
            <a:r>
              <a:rPr lang="tr-TR" b="0" i="0" dirty="0" err="1">
                <a:solidFill>
                  <a:srgbClr val="232323"/>
                </a:solidFill>
                <a:effectLst/>
                <a:latin typeface="Noto Sans" panose="020B0502040504020204" pitchFamily="34" charset="0"/>
              </a:rPr>
              <a:t>ng</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bir IVF döngüsünde üçten az </a:t>
            </a:r>
            <a:r>
              <a:rPr lang="tr-TR" b="0" i="0" dirty="0" err="1">
                <a:solidFill>
                  <a:srgbClr val="232323"/>
                </a:solidFill>
                <a:effectLst/>
                <a:latin typeface="Noto Sans" panose="020B0502040504020204" pitchFamily="34" charset="0"/>
              </a:rPr>
              <a:t>folikül</a:t>
            </a:r>
            <a:r>
              <a:rPr lang="tr-TR" b="0" i="0" dirty="0">
                <a:solidFill>
                  <a:srgbClr val="232323"/>
                </a:solidFill>
                <a:effectLst/>
                <a:latin typeface="Noto Sans" panose="020B0502040504020204" pitchFamily="34" charset="0"/>
              </a:rPr>
              <a:t> ile yumurtalık rezervinin azaldığını tahmin eder.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AMH &lt;1.0 </a:t>
            </a:r>
            <a:r>
              <a:rPr lang="tr-TR" b="0" i="0" dirty="0" err="1">
                <a:solidFill>
                  <a:srgbClr val="232323"/>
                </a:solidFill>
                <a:effectLst/>
                <a:latin typeface="Noto Sans" panose="020B0502040504020204" pitchFamily="34" charset="0"/>
              </a:rPr>
              <a:t>ng</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toplama sırasında sınırlı yumurta olasılığı ile temel yumurtalık rezervini tahmin eder.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AMH &gt;1.0 </a:t>
            </a:r>
            <a:r>
              <a:rPr lang="tr-TR" b="0" i="0" dirty="0" err="1">
                <a:solidFill>
                  <a:srgbClr val="232323"/>
                </a:solidFill>
                <a:effectLst/>
                <a:latin typeface="Noto Sans" panose="020B0502040504020204" pitchFamily="34" charset="0"/>
              </a:rPr>
              <a:t>ng</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ancak &lt;3.5 </a:t>
            </a:r>
            <a:r>
              <a:rPr lang="tr-TR" b="0" i="0" dirty="0" err="1">
                <a:solidFill>
                  <a:srgbClr val="232323"/>
                </a:solidFill>
                <a:effectLst/>
                <a:latin typeface="Noto Sans" panose="020B0502040504020204" pitchFamily="34" charset="0"/>
              </a:rPr>
              <a:t>ng</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stimülasyona</a:t>
            </a:r>
            <a:r>
              <a:rPr lang="tr-TR" b="0" i="0" dirty="0">
                <a:solidFill>
                  <a:srgbClr val="232323"/>
                </a:solidFill>
                <a:effectLst/>
                <a:latin typeface="Noto Sans" panose="020B0502040504020204" pitchFamily="34" charset="0"/>
              </a:rPr>
              <a:t> iyi bir yanıt olduğunu gösterir.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AMH &gt;3,5 </a:t>
            </a:r>
            <a:r>
              <a:rPr lang="tr-TR" b="0" i="0" dirty="0" err="1">
                <a:solidFill>
                  <a:srgbClr val="232323"/>
                </a:solidFill>
                <a:effectLst/>
                <a:latin typeface="Noto Sans" panose="020B0502040504020204" pitchFamily="34" charset="0"/>
              </a:rPr>
              <a:t>ng</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yumurtalık </a:t>
            </a:r>
            <a:r>
              <a:rPr lang="tr-TR" b="0" i="0" dirty="0" err="1">
                <a:solidFill>
                  <a:srgbClr val="232323"/>
                </a:solidFill>
                <a:effectLst/>
                <a:latin typeface="Noto Sans" panose="020B0502040504020204" pitchFamily="34" charset="0"/>
              </a:rPr>
              <a:t>stimülasyonuna</a:t>
            </a:r>
            <a:r>
              <a:rPr lang="tr-TR" b="0" i="0" dirty="0">
                <a:solidFill>
                  <a:srgbClr val="232323"/>
                </a:solidFill>
                <a:effectLst/>
                <a:latin typeface="Noto Sans" panose="020B0502040504020204" pitchFamily="34" charset="0"/>
              </a:rPr>
              <a:t> güçlü bir yanıt öngörür ve yumurtalık </a:t>
            </a:r>
            <a:r>
              <a:rPr lang="tr-TR" b="0" i="0" dirty="0" err="1">
                <a:solidFill>
                  <a:srgbClr val="232323"/>
                </a:solidFill>
                <a:effectLst/>
                <a:latin typeface="Noto Sans" panose="020B0502040504020204" pitchFamily="34" charset="0"/>
              </a:rPr>
              <a:t>hiperstimülasyon</a:t>
            </a:r>
            <a:r>
              <a:rPr lang="tr-TR" b="0" i="0" dirty="0">
                <a:solidFill>
                  <a:srgbClr val="232323"/>
                </a:solidFill>
                <a:effectLst/>
                <a:latin typeface="Noto Sans" panose="020B0502040504020204" pitchFamily="34" charset="0"/>
              </a:rPr>
              <a:t> sendromundan kaçınmak için dikkatli olunmalıdır.</a:t>
            </a:r>
          </a:p>
          <a:p>
            <a:pPr algn="l"/>
            <a:r>
              <a:rPr lang="tr-TR" b="0" i="0" dirty="0">
                <a:solidFill>
                  <a:srgbClr val="232323"/>
                </a:solidFill>
                <a:effectLst/>
                <a:latin typeface="Noto Sans" panose="020B0502040504020204" pitchFamily="34" charset="0"/>
              </a:rPr>
              <a:t>3. gün </a:t>
            </a:r>
            <a:r>
              <a:rPr lang="tr-TR" b="0" i="0" dirty="0" err="1">
                <a:solidFill>
                  <a:srgbClr val="232323"/>
                </a:solidFill>
                <a:effectLst/>
                <a:latin typeface="Noto Sans" panose="020B0502040504020204" pitchFamily="34" charset="0"/>
              </a:rPr>
              <a:t>FSH'den</a:t>
            </a:r>
            <a:r>
              <a:rPr lang="tr-TR" b="0" i="0" dirty="0">
                <a:solidFill>
                  <a:srgbClr val="232323"/>
                </a:solidFill>
                <a:effectLst/>
                <a:latin typeface="Noto Sans" panose="020B0502040504020204" pitchFamily="34" charset="0"/>
              </a:rPr>
              <a:t> farklı olarak, AMH adet döngüsü sırasında herhangi bir zamanda ölçülebilir ve kendisini ifade eden küçük </a:t>
            </a:r>
            <a:r>
              <a:rPr lang="tr-TR" b="0" i="0" dirty="0" err="1">
                <a:solidFill>
                  <a:srgbClr val="232323"/>
                </a:solidFill>
                <a:effectLst/>
                <a:latin typeface="Noto Sans" panose="020B0502040504020204" pitchFamily="34" charset="0"/>
              </a:rPr>
              <a:t>preantral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foliküllerin</a:t>
            </a:r>
            <a:r>
              <a:rPr lang="tr-TR" b="0" i="0" dirty="0">
                <a:solidFill>
                  <a:srgbClr val="232323"/>
                </a:solidFill>
                <a:effectLst/>
                <a:latin typeface="Noto Sans" panose="020B0502040504020204" pitchFamily="34" charset="0"/>
              </a:rPr>
              <a:t> büyümesi döngüsel değil sürekli olduğundan tipik olarak minimum döngüler arası ve döngüler arası değişkenlik gösterir. Güvenilir AMH kitleri [ </a:t>
            </a:r>
            <a:r>
              <a:rPr lang="tr-TR" b="0" i="0" u="sng" dirty="0">
                <a:solidFill>
                  <a:srgbClr val="005B92"/>
                </a:solidFill>
                <a:effectLst/>
                <a:latin typeface="Noto Sans" panose="020B0502040504020204" pitchFamily="34" charset="0"/>
                <a:hlinkClick r:id="rId14"/>
              </a:rPr>
              <a:t>36</a:t>
            </a:r>
            <a:r>
              <a:rPr lang="tr-TR" b="0" i="0" dirty="0">
                <a:solidFill>
                  <a:srgbClr val="232323"/>
                </a:solidFill>
                <a:effectLst/>
                <a:latin typeface="Noto Sans" panose="020B0502040504020204" pitchFamily="34" charset="0"/>
              </a:rPr>
              <a:t> ] birden fazla satıcıdan kolaylıkla temin edilebilir ve AMH ölçümleri büyük klinik referans laboratuvarlarından alınabilir [ </a:t>
            </a:r>
            <a:r>
              <a:rPr lang="tr-TR" b="0" i="0" u="sng" dirty="0">
                <a:solidFill>
                  <a:srgbClr val="005B92"/>
                </a:solidFill>
                <a:effectLst/>
                <a:latin typeface="Noto Sans" panose="020B0502040504020204" pitchFamily="34" charset="0"/>
                <a:hlinkClick r:id="rId15"/>
              </a:rPr>
              <a:t>37,38</a:t>
            </a:r>
            <a:r>
              <a:rPr lang="tr-TR" b="0" i="0" dirty="0">
                <a:solidFill>
                  <a:srgbClr val="232323"/>
                </a:solidFill>
                <a:effectLst/>
                <a:latin typeface="Noto Sans" panose="020B0502040504020204" pitchFamily="34" charset="0"/>
              </a:rPr>
              <a:t> ]. AMH düzeyi, Avrupa'da hastaları yönetmek için kullanılmaktadır [ </a:t>
            </a:r>
            <a:r>
              <a:rPr lang="tr-TR" b="0" i="0" u="sng" dirty="0">
                <a:solidFill>
                  <a:srgbClr val="005B92"/>
                </a:solidFill>
                <a:effectLst/>
                <a:latin typeface="Noto Sans" panose="020B0502040504020204" pitchFamily="34" charset="0"/>
                <a:hlinkClick r:id="rId16"/>
              </a:rPr>
              <a:t>39</a:t>
            </a:r>
            <a:r>
              <a:rPr lang="tr-TR" b="0" i="0" dirty="0">
                <a:solidFill>
                  <a:srgbClr val="232323"/>
                </a:solidFill>
                <a:effectLst/>
                <a:latin typeface="Noto Sans" panose="020B0502040504020204" pitchFamily="34" charset="0"/>
              </a:rPr>
              <a:t> ].</a:t>
            </a:r>
          </a:p>
          <a:p>
            <a:pPr algn="l"/>
            <a:endParaRPr lang="tr-TR" b="0" i="0" dirty="0">
              <a:solidFill>
                <a:srgbClr val="232323"/>
              </a:solidFill>
              <a:effectLst/>
              <a:latin typeface="Noto Sans" panose="020B0502040504020204" pitchFamily="34" charset="0"/>
            </a:endParaRP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33</a:t>
            </a:fld>
            <a:endParaRPr lang="tr-TR"/>
          </a:p>
        </p:txBody>
      </p:sp>
    </p:spTree>
    <p:extLst>
      <p:ext uri="{BB962C8B-B14F-4D97-AF65-F5344CB8AC3E}">
        <p14:creationId xmlns:p14="http://schemas.microsoft.com/office/powerpoint/2010/main" val="1175260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panose="020B0502040504020204" pitchFamily="34" charset="0"/>
              </a:rPr>
              <a:t>Dünya çapında, </a:t>
            </a:r>
            <a:r>
              <a:rPr lang="tr-TR" b="0" i="0" dirty="0" err="1">
                <a:solidFill>
                  <a:srgbClr val="232323"/>
                </a:solidFill>
                <a:effectLst/>
                <a:latin typeface="Noto Sans" panose="020B0502040504020204" pitchFamily="34" charset="0"/>
              </a:rPr>
              <a:t>infertilite</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prevalansı</a:t>
            </a:r>
            <a:r>
              <a:rPr lang="tr-TR" b="0" i="0" dirty="0">
                <a:solidFill>
                  <a:srgbClr val="232323"/>
                </a:solidFill>
                <a:effectLst/>
                <a:latin typeface="Noto Sans" panose="020B0502040504020204" pitchFamily="34" charset="0"/>
              </a:rPr>
              <a:t> </a:t>
            </a:r>
            <a:r>
              <a:rPr lang="tr-TR" b="0" i="0" dirty="0">
                <a:solidFill>
                  <a:srgbClr val="FF0000"/>
                </a:solidFill>
                <a:effectLst/>
                <a:latin typeface="Noto Sans" panose="020B0502040504020204" pitchFamily="34" charset="0"/>
              </a:rPr>
              <a:t> </a:t>
            </a:r>
            <a:r>
              <a:rPr lang="tr-TR" b="0" i="0" dirty="0">
                <a:solidFill>
                  <a:srgbClr val="232323"/>
                </a:solidFill>
                <a:effectLst/>
                <a:latin typeface="Noto Sans" panose="020B0502040504020204" pitchFamily="34" charset="0"/>
              </a:rPr>
              <a:t>en yüksektir [ </a:t>
            </a:r>
            <a:r>
              <a:rPr lang="tr-TR" b="0" i="0" u="sng" dirty="0">
                <a:solidFill>
                  <a:srgbClr val="005B92"/>
                </a:solidFill>
                <a:effectLst/>
                <a:latin typeface="Noto Sans" panose="020B0502040504020204" pitchFamily="34" charset="0"/>
                <a:hlinkClick r:id="rId3"/>
              </a:rPr>
              <a:t>12</a:t>
            </a:r>
            <a:r>
              <a:rPr lang="tr-TR" b="0" i="0" dirty="0">
                <a:solidFill>
                  <a:srgbClr val="232323"/>
                </a:solidFill>
                <a:effectLst/>
                <a:latin typeface="Noto Sans" panose="020B0502040504020204" pitchFamily="34" charset="0"/>
              </a:rPr>
              <a:t> ]. 2010 yılında dünya genelinde 20-44 yaş arası çocuk sahibi olmak isteyen kadınların yüzde 1,9'u ilk canlı doğumunu gerçekleştiremezken, daha önce canlı doğum yapmış kadınların yüzde 10,5'i ek bir canlı doğum yapamadı</a:t>
            </a:r>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6</a:t>
            </a:fld>
            <a:endParaRPr lang="tr-TR"/>
          </a:p>
        </p:txBody>
      </p:sp>
    </p:spTree>
    <p:extLst>
      <p:ext uri="{BB962C8B-B14F-4D97-AF65-F5344CB8AC3E}">
        <p14:creationId xmlns:p14="http://schemas.microsoft.com/office/powerpoint/2010/main" val="1661225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panose="020B0502040504020204" pitchFamily="34" charset="0"/>
              </a:rPr>
              <a:t>HSG, tüm hastalarda </a:t>
            </a:r>
            <a:r>
              <a:rPr lang="tr-TR" b="0" i="0" dirty="0" err="1">
                <a:solidFill>
                  <a:srgbClr val="232323"/>
                </a:solidFill>
                <a:effectLst/>
                <a:latin typeface="Noto Sans" panose="020B0502040504020204" pitchFamily="34" charset="0"/>
              </a:rPr>
              <a:t>tubal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oklüzyonu</a:t>
            </a:r>
            <a:r>
              <a:rPr lang="tr-TR" b="0" i="0" dirty="0">
                <a:solidFill>
                  <a:srgbClr val="232323"/>
                </a:solidFill>
                <a:effectLst/>
                <a:latin typeface="Noto Sans" panose="020B0502040504020204" pitchFamily="34" charset="0"/>
              </a:rPr>
              <a:t> aramak için standart bakımdır (</a:t>
            </a:r>
            <a:r>
              <a:rPr lang="tr-TR" b="0" i="0" u="sng" dirty="0">
                <a:solidFill>
                  <a:srgbClr val="005B92"/>
                </a:solidFill>
                <a:effectLst/>
                <a:latin typeface="Noto Sans" panose="020B0502040504020204" pitchFamily="34" charset="0"/>
                <a:hlinkClick r:id="rId3"/>
              </a:rPr>
              <a:t>resim 1</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laparoskopi</a:t>
            </a:r>
            <a:r>
              <a:rPr lang="tr-TR" b="0" i="0" dirty="0">
                <a:solidFill>
                  <a:srgbClr val="232323"/>
                </a:solidFill>
                <a:effectLst/>
                <a:latin typeface="Noto Sans" panose="020B0502040504020204" pitchFamily="34" charset="0"/>
              </a:rPr>
              <a:t> planlanmadıkça [ </a:t>
            </a:r>
            <a:r>
              <a:rPr lang="tr-TR" b="0" i="0" u="sng" dirty="0">
                <a:solidFill>
                  <a:srgbClr val="005B92"/>
                </a:solidFill>
                <a:effectLst/>
                <a:latin typeface="Noto Sans" panose="020B0502040504020204" pitchFamily="34" charset="0"/>
                <a:hlinkClick r:id="rId4"/>
              </a:rPr>
              <a:t>41-43</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HSG'de</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uterus</a:t>
            </a:r>
            <a:r>
              <a:rPr lang="tr-TR" b="0" i="0" dirty="0">
                <a:solidFill>
                  <a:srgbClr val="232323"/>
                </a:solidFill>
                <a:effectLst/>
                <a:latin typeface="Noto Sans" panose="020B0502040504020204" pitchFamily="34" charset="0"/>
              </a:rPr>
              <a:t> ve </a:t>
            </a:r>
            <a:r>
              <a:rPr lang="tr-TR" b="0" i="0" dirty="0" err="1">
                <a:solidFill>
                  <a:srgbClr val="232323"/>
                </a:solidFill>
                <a:effectLst/>
                <a:latin typeface="Noto Sans" panose="020B0502040504020204" pitchFamily="34" charset="0"/>
              </a:rPr>
              <a:t>fallop</a:t>
            </a:r>
            <a:r>
              <a:rPr lang="tr-TR" b="0" i="0" dirty="0">
                <a:solidFill>
                  <a:srgbClr val="232323"/>
                </a:solidFill>
                <a:effectLst/>
                <a:latin typeface="Noto Sans" panose="020B0502040504020204" pitchFamily="34" charset="0"/>
              </a:rPr>
              <a:t> tüplerini doldurmak için suda veya yağda çözünen kontrast madde kullanılır ve bunlar daha sonra </a:t>
            </a:r>
            <a:r>
              <a:rPr lang="tr-TR" b="0" i="0" dirty="0" err="1">
                <a:solidFill>
                  <a:srgbClr val="232323"/>
                </a:solidFill>
                <a:effectLst/>
                <a:latin typeface="Noto Sans" panose="020B0502040504020204" pitchFamily="34" charset="0"/>
              </a:rPr>
              <a:t>floroskopi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iyonizan</a:t>
            </a:r>
            <a:r>
              <a:rPr lang="tr-TR" b="0" i="0" dirty="0">
                <a:solidFill>
                  <a:srgbClr val="232323"/>
                </a:solidFill>
                <a:effectLst/>
                <a:latin typeface="Noto Sans" panose="020B0502040504020204" pitchFamily="34" charset="0"/>
              </a:rPr>
              <a:t> radyasyon) kullanılarak görüntülenir. </a:t>
            </a:r>
            <a:r>
              <a:rPr lang="tr-TR" b="0" i="0" dirty="0" err="1">
                <a:solidFill>
                  <a:srgbClr val="232323"/>
                </a:solidFill>
                <a:effectLst/>
                <a:latin typeface="Noto Sans" panose="020B0502040504020204" pitchFamily="34" charset="0"/>
              </a:rPr>
              <a:t>HSG'de</a:t>
            </a:r>
            <a:r>
              <a:rPr lang="tr-TR" b="0" i="0" dirty="0">
                <a:solidFill>
                  <a:srgbClr val="232323"/>
                </a:solidFill>
                <a:effectLst/>
                <a:latin typeface="Noto Sans" panose="020B0502040504020204" pitchFamily="34" charset="0"/>
              </a:rPr>
              <a:t> anormallikleri olan kadınlar, tedavi seçeneklerini tartışmak için üreme </a:t>
            </a:r>
            <a:r>
              <a:rPr lang="tr-TR" b="0" i="0" dirty="0" err="1">
                <a:solidFill>
                  <a:srgbClr val="232323"/>
                </a:solidFill>
                <a:effectLst/>
                <a:latin typeface="Noto Sans" panose="020B0502040504020204" pitchFamily="34" charset="0"/>
              </a:rPr>
              <a:t>endokrinologuna</a:t>
            </a:r>
            <a:r>
              <a:rPr lang="tr-TR" b="0" i="0" dirty="0">
                <a:solidFill>
                  <a:srgbClr val="232323"/>
                </a:solidFill>
                <a:effectLst/>
                <a:latin typeface="Noto Sans" panose="020B0502040504020204" pitchFamily="34" charset="0"/>
              </a:rPr>
              <a:t> yönlendirilmelidir.</a:t>
            </a:r>
          </a:p>
          <a:p>
            <a:endParaRPr lang="tr-TR" b="0" i="0" dirty="0">
              <a:solidFill>
                <a:srgbClr val="232323"/>
              </a:solidFill>
              <a:effectLst/>
              <a:latin typeface="Noto Sans" panose="020B0502040504020204" pitchFamily="34" charset="0"/>
            </a:endParaRPr>
          </a:p>
          <a:p>
            <a:r>
              <a:rPr lang="tr-TR" b="0" i="0" dirty="0" err="1">
                <a:solidFill>
                  <a:srgbClr val="232323"/>
                </a:solidFill>
                <a:effectLst/>
                <a:latin typeface="Noto Sans" panose="020B0502040504020204" pitchFamily="34" charset="0"/>
              </a:rPr>
              <a:t>Histerosalpingo</a:t>
            </a:r>
            <a:r>
              <a:rPr lang="tr-TR" b="0" i="0" dirty="0">
                <a:solidFill>
                  <a:srgbClr val="232323"/>
                </a:solidFill>
                <a:effectLst/>
                <a:latin typeface="Noto Sans" panose="020B0502040504020204" pitchFamily="34" charset="0"/>
              </a:rPr>
              <a:t>-kontrast </a:t>
            </a:r>
            <a:r>
              <a:rPr lang="tr-TR" b="0" i="0" dirty="0" err="1">
                <a:solidFill>
                  <a:srgbClr val="232323"/>
                </a:solidFill>
                <a:effectLst/>
                <a:latin typeface="Noto Sans" panose="020B0502040504020204" pitchFamily="34" charset="0"/>
              </a:rPr>
              <a:t>sonografi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HyCoSy</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ekojenik</a:t>
            </a:r>
            <a:r>
              <a:rPr lang="tr-TR" b="0" i="0" dirty="0">
                <a:solidFill>
                  <a:srgbClr val="232323"/>
                </a:solidFill>
                <a:effectLst/>
                <a:latin typeface="Noto Sans" panose="020B0502040504020204" pitchFamily="34" charset="0"/>
              </a:rPr>
              <a:t> kontrast maddenin (mikro-kabarcık kontrast veya ajite </a:t>
            </a:r>
            <a:r>
              <a:rPr lang="tr-TR" b="0" i="0" u="sng" dirty="0" err="1">
                <a:solidFill>
                  <a:srgbClr val="005B92"/>
                </a:solidFill>
                <a:effectLst/>
                <a:latin typeface="Noto Sans" panose="020B0502040504020204" pitchFamily="34" charset="0"/>
                <a:hlinkClick r:id="rId5"/>
              </a:rPr>
              <a:t>salin</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transservikal</a:t>
            </a:r>
            <a:r>
              <a:rPr lang="tr-TR" b="0" i="0" dirty="0">
                <a:solidFill>
                  <a:srgbClr val="232323"/>
                </a:solidFill>
                <a:effectLst/>
                <a:latin typeface="Noto Sans" panose="020B0502040504020204" pitchFamily="34" charset="0"/>
              </a:rPr>
              <a:t> enjeksiyonundan önce ve sonra </a:t>
            </a:r>
            <a:r>
              <a:rPr lang="tr-TR" b="0" i="0" dirty="0" err="1">
                <a:solidFill>
                  <a:srgbClr val="232323"/>
                </a:solidFill>
                <a:effectLst/>
                <a:latin typeface="Noto Sans" panose="020B0502040504020204" pitchFamily="34" charset="0"/>
              </a:rPr>
              <a:t>uterusu</a:t>
            </a:r>
            <a:r>
              <a:rPr lang="tr-TR" b="0" i="0" dirty="0">
                <a:solidFill>
                  <a:srgbClr val="232323"/>
                </a:solidFill>
                <a:effectLst/>
                <a:latin typeface="Noto Sans" panose="020B0502040504020204" pitchFamily="34" charset="0"/>
              </a:rPr>
              <a:t>, tüpleri ve </a:t>
            </a:r>
            <a:r>
              <a:rPr lang="tr-TR" b="0" i="0" dirty="0" err="1">
                <a:solidFill>
                  <a:srgbClr val="232323"/>
                </a:solidFill>
                <a:effectLst/>
                <a:latin typeface="Noto Sans" panose="020B0502040504020204" pitchFamily="34" charset="0"/>
              </a:rPr>
              <a:t>adneksi</a:t>
            </a:r>
            <a:r>
              <a:rPr lang="tr-TR" b="0" i="0" dirty="0">
                <a:solidFill>
                  <a:srgbClr val="232323"/>
                </a:solidFill>
                <a:effectLst/>
                <a:latin typeface="Noto Sans" panose="020B0502040504020204" pitchFamily="34" charset="0"/>
              </a:rPr>
              <a:t> görüntülemek için ultrason kullanır. Geleneksel ultrason kullanarak </a:t>
            </a:r>
            <a:r>
              <a:rPr lang="tr-TR" b="0" i="0" dirty="0" err="1">
                <a:solidFill>
                  <a:srgbClr val="232323"/>
                </a:solidFill>
                <a:effectLst/>
                <a:latin typeface="Noto Sans" panose="020B0502040504020204" pitchFamily="34" charset="0"/>
              </a:rPr>
              <a:t>tubal</a:t>
            </a:r>
            <a:r>
              <a:rPr lang="tr-TR" b="0" i="0" dirty="0">
                <a:solidFill>
                  <a:srgbClr val="232323"/>
                </a:solidFill>
                <a:effectLst/>
                <a:latin typeface="Noto Sans" panose="020B0502040504020204" pitchFamily="34" charset="0"/>
              </a:rPr>
              <a:t> durum, </a:t>
            </a:r>
            <a:r>
              <a:rPr lang="tr-TR" b="0" i="0" dirty="0" err="1">
                <a:solidFill>
                  <a:srgbClr val="232323"/>
                </a:solidFill>
                <a:effectLst/>
                <a:latin typeface="Noto Sans" panose="020B0502040504020204" pitchFamily="34" charset="0"/>
              </a:rPr>
              <a:t>uterus</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kavitesi</a:t>
            </a:r>
            <a:r>
              <a:rPr lang="tr-TR" b="0" i="0" dirty="0">
                <a:solidFill>
                  <a:srgbClr val="232323"/>
                </a:solidFill>
                <a:effectLst/>
                <a:latin typeface="Noto Sans" panose="020B0502040504020204" pitchFamily="34" charset="0"/>
              </a:rPr>
              <a:t>, yumurtalıklar ve </a:t>
            </a:r>
            <a:r>
              <a:rPr lang="tr-TR" b="0" i="0" dirty="0" err="1">
                <a:solidFill>
                  <a:srgbClr val="232323"/>
                </a:solidFill>
                <a:effectLst/>
                <a:latin typeface="Noto Sans" panose="020B0502040504020204" pitchFamily="34" charset="0"/>
              </a:rPr>
              <a:t>miyometriyum</a:t>
            </a:r>
            <a:r>
              <a:rPr lang="tr-TR" b="0" i="0" dirty="0">
                <a:solidFill>
                  <a:srgbClr val="232323"/>
                </a:solidFill>
                <a:effectLst/>
                <a:latin typeface="Noto Sans" panose="020B0502040504020204" pitchFamily="34" charset="0"/>
              </a:rPr>
              <a:t> hakkında bilgi edinmek için güvenli, iyi </a:t>
            </a:r>
            <a:r>
              <a:rPr lang="tr-TR" b="0" i="0" dirty="0" err="1">
                <a:solidFill>
                  <a:srgbClr val="232323"/>
                </a:solidFill>
                <a:effectLst/>
                <a:latin typeface="Noto Sans" panose="020B0502040504020204" pitchFamily="34" charset="0"/>
              </a:rPr>
              <a:t>tolere</a:t>
            </a:r>
            <a:r>
              <a:rPr lang="tr-TR" b="0" i="0" dirty="0">
                <a:solidFill>
                  <a:srgbClr val="232323"/>
                </a:solidFill>
                <a:effectLst/>
                <a:latin typeface="Noto Sans" panose="020B0502040504020204" pitchFamily="34" charset="0"/>
              </a:rPr>
              <a:t> edilen, hızlı ve kolay bir yöntemdir [ </a:t>
            </a:r>
            <a:r>
              <a:rPr lang="tr-TR" b="0" i="0" u="sng" dirty="0">
                <a:solidFill>
                  <a:srgbClr val="005B92"/>
                </a:solidFill>
                <a:effectLst/>
                <a:latin typeface="Noto Sans" panose="020B0502040504020204" pitchFamily="34" charset="0"/>
                <a:hlinkClick r:id="rId6"/>
              </a:rPr>
              <a:t>43,44 ].</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Subfertil</a:t>
            </a:r>
            <a:r>
              <a:rPr lang="tr-TR" b="0" i="0" dirty="0">
                <a:solidFill>
                  <a:srgbClr val="232323"/>
                </a:solidFill>
                <a:effectLst/>
                <a:latin typeface="Noto Sans" panose="020B0502040504020204" pitchFamily="34" charset="0"/>
              </a:rPr>
              <a:t> kadınlarda </a:t>
            </a:r>
            <a:r>
              <a:rPr lang="tr-TR" b="0" i="0" dirty="0" err="1">
                <a:solidFill>
                  <a:srgbClr val="232323"/>
                </a:solidFill>
                <a:effectLst/>
                <a:latin typeface="Noto Sans" panose="020B0502040504020204" pitchFamily="34" charset="0"/>
              </a:rPr>
              <a:t>tubal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oklüzyon</a:t>
            </a:r>
            <a:r>
              <a:rPr lang="tr-TR" b="0" i="0" dirty="0">
                <a:solidFill>
                  <a:srgbClr val="232323"/>
                </a:solidFill>
                <a:effectLst/>
                <a:latin typeface="Noto Sans" panose="020B0502040504020204" pitchFamily="34" charset="0"/>
              </a:rPr>
              <a:t> tanısı için </a:t>
            </a:r>
            <a:r>
              <a:rPr lang="tr-TR" b="0" i="0" dirty="0" err="1">
                <a:solidFill>
                  <a:srgbClr val="232323"/>
                </a:solidFill>
                <a:effectLst/>
                <a:latin typeface="Noto Sans" panose="020B0502040504020204" pitchFamily="34" charset="0"/>
              </a:rPr>
              <a:t>HyCoSy</a:t>
            </a:r>
            <a:r>
              <a:rPr lang="tr-TR" b="0" i="0" dirty="0">
                <a:solidFill>
                  <a:srgbClr val="232323"/>
                </a:solidFill>
                <a:effectLst/>
                <a:latin typeface="Noto Sans" panose="020B0502040504020204" pitchFamily="34" charset="0"/>
              </a:rPr>
              <a:t> ile </a:t>
            </a:r>
            <a:r>
              <a:rPr lang="tr-TR" b="0" i="0" dirty="0" err="1">
                <a:solidFill>
                  <a:srgbClr val="232323"/>
                </a:solidFill>
                <a:effectLst/>
                <a:latin typeface="Noto Sans" panose="020B0502040504020204" pitchFamily="34" charset="0"/>
              </a:rPr>
              <a:t>HSG'yi</a:t>
            </a:r>
            <a:r>
              <a:rPr lang="tr-TR" b="0" i="0" dirty="0">
                <a:solidFill>
                  <a:srgbClr val="232323"/>
                </a:solidFill>
                <a:effectLst/>
                <a:latin typeface="Noto Sans" panose="020B0502040504020204" pitchFamily="34" charset="0"/>
              </a:rPr>
              <a:t> karşılaştıran çalışmaların 2014 yılında yapılan sistematik bir incelemesinde, her iki testin de </a:t>
            </a:r>
            <a:r>
              <a:rPr lang="tr-TR" b="0" i="0" dirty="0" err="1">
                <a:solidFill>
                  <a:srgbClr val="232323"/>
                </a:solidFill>
                <a:effectLst/>
                <a:latin typeface="Noto Sans" panose="020B0502040504020204" pitchFamily="34" charset="0"/>
              </a:rPr>
              <a:t>laparoskopiye</a:t>
            </a:r>
            <a:r>
              <a:rPr lang="tr-TR" b="0" i="0" dirty="0">
                <a:solidFill>
                  <a:srgbClr val="232323"/>
                </a:solidFill>
                <a:effectLst/>
                <a:latin typeface="Noto Sans" panose="020B0502040504020204" pitchFamily="34" charset="0"/>
              </a:rPr>
              <a:t> (referans standart) kıyasla yüksek tanısal doğruluğu vardı ve aralarında anlamlı bir fark yoktu. </a:t>
            </a:r>
          </a:p>
          <a:p>
            <a:endParaRPr lang="tr-TR" dirty="0"/>
          </a:p>
          <a:p>
            <a:endParaRPr lang="tr-TR" dirty="0"/>
          </a:p>
          <a:p>
            <a:r>
              <a:rPr lang="tr-TR" b="0" i="0" dirty="0" err="1">
                <a:solidFill>
                  <a:srgbClr val="232323"/>
                </a:solidFill>
                <a:effectLst/>
                <a:latin typeface="Noto Sans" panose="020B0502040504020204" pitchFamily="34" charset="0"/>
              </a:rPr>
              <a:t>Histerosalpingogram</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infertilitesi</a:t>
            </a:r>
            <a:r>
              <a:rPr lang="tr-TR" b="0" i="0" dirty="0">
                <a:solidFill>
                  <a:srgbClr val="232323"/>
                </a:solidFill>
                <a:effectLst/>
                <a:latin typeface="Noto Sans" panose="020B0502040504020204" pitchFamily="34" charset="0"/>
              </a:rPr>
              <a:t> olan bir hastada her iki </a:t>
            </a:r>
            <a:r>
              <a:rPr lang="tr-TR" b="0" i="0" dirty="0" err="1">
                <a:solidFill>
                  <a:srgbClr val="232323"/>
                </a:solidFill>
                <a:effectLst/>
                <a:latin typeface="Noto Sans" panose="020B0502040504020204" pitchFamily="34" charset="0"/>
              </a:rPr>
              <a:t>fallop</a:t>
            </a:r>
            <a:r>
              <a:rPr lang="tr-TR" b="0" i="0" dirty="0">
                <a:solidFill>
                  <a:srgbClr val="232323"/>
                </a:solidFill>
                <a:effectLst/>
                <a:latin typeface="Noto Sans" panose="020B0502040504020204" pitchFamily="34" charset="0"/>
              </a:rPr>
              <a:t> tüpünün (oklar) </a:t>
            </a:r>
            <a:r>
              <a:rPr lang="tr-TR" b="0" i="0" dirty="0" err="1">
                <a:solidFill>
                  <a:srgbClr val="232323"/>
                </a:solidFill>
                <a:effectLst/>
                <a:latin typeface="Noto Sans" panose="020B0502040504020204" pitchFamily="34" charset="0"/>
              </a:rPr>
              <a:t>istmusunda</a:t>
            </a:r>
            <a:r>
              <a:rPr lang="tr-TR" b="0" i="0" dirty="0">
                <a:solidFill>
                  <a:srgbClr val="232323"/>
                </a:solidFill>
                <a:effectLst/>
                <a:latin typeface="Noto Sans" panose="020B0502040504020204" pitchFamily="34" charset="0"/>
              </a:rPr>
              <a:t> tıkanıklık olduğunu gösterir.(resim)</a:t>
            </a:r>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35</a:t>
            </a:fld>
            <a:endParaRPr lang="tr-TR"/>
          </a:p>
        </p:txBody>
      </p:sp>
    </p:spTree>
    <p:extLst>
      <p:ext uri="{BB962C8B-B14F-4D97-AF65-F5344CB8AC3E}">
        <p14:creationId xmlns:p14="http://schemas.microsoft.com/office/powerpoint/2010/main" val="2651271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i="0" dirty="0">
                <a:solidFill>
                  <a:srgbClr val="232323"/>
                </a:solidFill>
                <a:effectLst/>
                <a:latin typeface="Noto Sans" panose="020B0502040504020204" pitchFamily="34" charset="0"/>
              </a:rPr>
              <a:t>SINIRLI KLİNİK </a:t>
            </a:r>
            <a:r>
              <a:rPr lang="tr-TR" b="1" i="0" dirty="0" err="1">
                <a:solidFill>
                  <a:srgbClr val="232323"/>
                </a:solidFill>
                <a:effectLst/>
                <a:latin typeface="Noto Sans" panose="020B0502040504020204" pitchFamily="34" charset="0"/>
              </a:rPr>
              <a:t>KULLAPostkoital</a:t>
            </a:r>
            <a:r>
              <a:rPr lang="tr-TR" b="1" i="0" dirty="0">
                <a:solidFill>
                  <a:srgbClr val="232323"/>
                </a:solidFill>
                <a:effectLst/>
                <a:latin typeface="Noto Sans" panose="020B0502040504020204" pitchFamily="34" charset="0"/>
              </a:rPr>
              <a:t> test </a:t>
            </a:r>
            <a:r>
              <a:rPr lang="tr-TR" b="0" i="0" dirty="0">
                <a:solidFill>
                  <a:srgbClr val="232323"/>
                </a:solidFill>
                <a:effectLst/>
                <a:latin typeface="Noto Sans" panose="020B0502040504020204" pitchFamily="34" charset="0"/>
              </a:rPr>
              <a:t> —  Diğer uzmanlarla anlaşarak, </a:t>
            </a:r>
            <a:r>
              <a:rPr lang="tr-TR" b="0" i="0" dirty="0" err="1">
                <a:solidFill>
                  <a:srgbClr val="232323"/>
                </a:solidFill>
                <a:effectLst/>
                <a:latin typeface="Noto Sans" panose="020B0502040504020204" pitchFamily="34" charset="0"/>
              </a:rPr>
              <a:t>postkoital</a:t>
            </a:r>
            <a:r>
              <a:rPr lang="tr-TR" b="0" i="0" dirty="0">
                <a:solidFill>
                  <a:srgbClr val="232323"/>
                </a:solidFill>
                <a:effectLst/>
                <a:latin typeface="Noto Sans" panose="020B0502040504020204" pitchFamily="34" charset="0"/>
              </a:rPr>
              <a:t> testi veya sperm mukus </a:t>
            </a:r>
            <a:r>
              <a:rPr lang="tr-TR" b="0" i="0" dirty="0" err="1">
                <a:solidFill>
                  <a:srgbClr val="232323"/>
                </a:solidFill>
                <a:effectLst/>
                <a:latin typeface="Noto Sans" panose="020B0502040504020204" pitchFamily="34" charset="0"/>
              </a:rPr>
              <a:t>penetrasyon</a:t>
            </a:r>
            <a:r>
              <a:rPr lang="tr-TR" b="0" i="0" dirty="0">
                <a:solidFill>
                  <a:srgbClr val="232323"/>
                </a:solidFill>
                <a:effectLst/>
                <a:latin typeface="Noto Sans" panose="020B0502040504020204" pitchFamily="34" charset="0"/>
              </a:rPr>
              <a:t> testini önermiyoruz, çünkü her iki test de tedavi seçimini yönlendirmez [ </a:t>
            </a:r>
            <a:r>
              <a:rPr lang="tr-TR" b="0" i="0" u="sng" dirty="0">
                <a:solidFill>
                  <a:srgbClr val="005B92"/>
                </a:solidFill>
                <a:effectLst/>
                <a:latin typeface="Noto Sans" panose="020B0502040504020204" pitchFamily="34" charset="0"/>
                <a:hlinkClick r:id="rId3"/>
              </a:rPr>
              <a:t>1,53,54</a:t>
            </a:r>
            <a:r>
              <a:rPr lang="tr-TR" b="0" i="0" dirty="0">
                <a:solidFill>
                  <a:srgbClr val="232323"/>
                </a:solidFill>
                <a:effectLst/>
                <a:latin typeface="Noto Sans" panose="020B0502040504020204" pitchFamily="34" charset="0"/>
              </a:rPr>
              <a:t> ].</a:t>
            </a:r>
          </a:p>
          <a:p>
            <a:pPr algn="l"/>
            <a:r>
              <a:rPr lang="tr-TR" b="0" i="0" dirty="0" err="1">
                <a:solidFill>
                  <a:srgbClr val="232323"/>
                </a:solidFill>
                <a:effectLst/>
                <a:latin typeface="Noto Sans" panose="020B0502040504020204" pitchFamily="34" charset="0"/>
              </a:rPr>
              <a:t>Postkoital</a:t>
            </a:r>
            <a:r>
              <a:rPr lang="tr-TR" b="0" i="0" dirty="0">
                <a:solidFill>
                  <a:srgbClr val="232323"/>
                </a:solidFill>
                <a:effectLst/>
                <a:latin typeface="Noto Sans" panose="020B0502040504020204" pitchFamily="34" charset="0"/>
              </a:rPr>
              <a:t> testin zayıf tanı potansiyeli ve öngörü değeri vardır [ </a:t>
            </a:r>
            <a:r>
              <a:rPr lang="tr-TR" b="0" i="0" u="sng" dirty="0">
                <a:solidFill>
                  <a:srgbClr val="005B92"/>
                </a:solidFill>
                <a:effectLst/>
                <a:latin typeface="Noto Sans" panose="020B0502040504020204" pitchFamily="34" charset="0"/>
                <a:hlinkClick r:id="rId4"/>
              </a:rPr>
              <a:t>55,56</a:t>
            </a:r>
            <a:r>
              <a:rPr lang="tr-TR" b="0" i="0" dirty="0">
                <a:solidFill>
                  <a:srgbClr val="232323"/>
                </a:solidFill>
                <a:effectLst/>
                <a:latin typeface="Noto Sans" panose="020B0502040504020204" pitchFamily="34" charset="0"/>
              </a:rPr>
              <a:t> ], bu kısmen normale karşı anormal test sonucu üzerinde fikir birliği olmamasına ve gözlemciler arası ve gözlemciler arası düşük </a:t>
            </a:r>
            <a:r>
              <a:rPr lang="tr-TR" b="0" i="0" dirty="0" err="1">
                <a:solidFill>
                  <a:srgbClr val="232323"/>
                </a:solidFill>
                <a:effectLst/>
                <a:latin typeface="Noto Sans" panose="020B0502040504020204" pitchFamily="34" charset="0"/>
              </a:rPr>
              <a:t>tekrarlanabilirliğe</a:t>
            </a:r>
            <a:r>
              <a:rPr lang="tr-TR" b="0" i="0" dirty="0">
                <a:solidFill>
                  <a:srgbClr val="232323"/>
                </a:solidFill>
                <a:effectLst/>
                <a:latin typeface="Noto Sans" panose="020B0502040504020204" pitchFamily="34" charset="0"/>
              </a:rPr>
              <a:t> bağlıdır [ </a:t>
            </a:r>
            <a:r>
              <a:rPr lang="tr-TR" b="0" i="0" u="sng" dirty="0">
                <a:solidFill>
                  <a:srgbClr val="005B92"/>
                </a:solidFill>
                <a:effectLst/>
                <a:latin typeface="Noto Sans" panose="020B0502040504020204" pitchFamily="34" charset="0"/>
                <a:hlinkClick r:id="rId5"/>
              </a:rPr>
              <a:t>57</a:t>
            </a:r>
            <a:r>
              <a:rPr lang="tr-TR" b="0" i="0" dirty="0">
                <a:solidFill>
                  <a:srgbClr val="232323"/>
                </a:solidFill>
                <a:effectLst/>
                <a:latin typeface="Noto Sans" panose="020B0502040504020204" pitchFamily="34" charset="0"/>
              </a:rPr>
              <a:t> ]. Ek olarak, </a:t>
            </a:r>
            <a:r>
              <a:rPr lang="tr-TR" b="0" i="0" dirty="0" err="1">
                <a:solidFill>
                  <a:srgbClr val="232323"/>
                </a:solidFill>
                <a:effectLst/>
                <a:latin typeface="Noto Sans" panose="020B0502040504020204" pitchFamily="34" charset="0"/>
              </a:rPr>
              <a:t>servikal</a:t>
            </a:r>
            <a:r>
              <a:rPr lang="tr-TR" b="0" i="0" dirty="0">
                <a:solidFill>
                  <a:srgbClr val="232323"/>
                </a:solidFill>
                <a:effectLst/>
                <a:latin typeface="Noto Sans" panose="020B0502040504020204" pitchFamily="34" charset="0"/>
              </a:rPr>
              <a:t> faktör </a:t>
            </a:r>
            <a:r>
              <a:rPr lang="tr-TR" b="0" i="0" dirty="0" err="1">
                <a:solidFill>
                  <a:srgbClr val="232323"/>
                </a:solidFill>
                <a:effectLst/>
                <a:latin typeface="Noto Sans" panose="020B0502040504020204" pitchFamily="34" charset="0"/>
              </a:rPr>
              <a:t>infertilitesini</a:t>
            </a:r>
            <a:r>
              <a:rPr lang="tr-TR" b="0" i="0" dirty="0">
                <a:solidFill>
                  <a:srgbClr val="232323"/>
                </a:solidFill>
                <a:effectLst/>
                <a:latin typeface="Noto Sans" panose="020B0502040504020204" pitchFamily="34" charset="0"/>
              </a:rPr>
              <a:t> iyileştirmek için tasarlanmış müdahaleler etkili olmamıştır, </a:t>
            </a:r>
            <a:r>
              <a:rPr lang="tr-TR" b="0" i="0" dirty="0" err="1">
                <a:solidFill>
                  <a:srgbClr val="232323"/>
                </a:solidFill>
                <a:effectLst/>
                <a:latin typeface="Noto Sans" panose="020B0502040504020204" pitchFamily="34" charset="0"/>
              </a:rPr>
              <a:t>intrauterin</a:t>
            </a:r>
            <a:r>
              <a:rPr lang="tr-TR" b="0" i="0" dirty="0">
                <a:solidFill>
                  <a:srgbClr val="232323"/>
                </a:solidFill>
                <a:effectLst/>
                <a:latin typeface="Noto Sans" panose="020B0502040504020204" pitchFamily="34" charset="0"/>
              </a:rPr>
              <a:t> tohumlama ve IVF gibi yaygın olarak kullanılan </a:t>
            </a:r>
            <a:r>
              <a:rPr lang="tr-TR" b="0" i="0" dirty="0" err="1">
                <a:solidFill>
                  <a:srgbClr val="232323"/>
                </a:solidFill>
                <a:effectLst/>
                <a:latin typeface="Noto Sans" panose="020B0502040504020204" pitchFamily="34" charset="0"/>
              </a:rPr>
              <a:t>infertilite</a:t>
            </a:r>
            <a:r>
              <a:rPr lang="tr-TR" b="0" i="0" dirty="0">
                <a:solidFill>
                  <a:srgbClr val="232323"/>
                </a:solidFill>
                <a:effectLst/>
                <a:latin typeface="Noto Sans" panose="020B0502040504020204" pitchFamily="34" charset="0"/>
              </a:rPr>
              <a:t> tedavileri </a:t>
            </a:r>
            <a:r>
              <a:rPr lang="tr-TR" b="0" i="0" dirty="0" err="1">
                <a:solidFill>
                  <a:srgbClr val="232323"/>
                </a:solidFill>
                <a:effectLst/>
                <a:latin typeface="Noto Sans" panose="020B0502040504020204" pitchFamily="34" charset="0"/>
              </a:rPr>
              <a:t>serviksi</a:t>
            </a:r>
            <a:r>
              <a:rPr lang="tr-TR" b="0" i="0" dirty="0">
                <a:solidFill>
                  <a:srgbClr val="232323"/>
                </a:solidFill>
                <a:effectLst/>
                <a:latin typeface="Noto Sans" panose="020B0502040504020204" pitchFamily="34" charset="0"/>
              </a:rPr>
              <a:t> baypas eder, bu nedenle </a:t>
            </a:r>
            <a:r>
              <a:rPr lang="tr-TR" b="0" i="0" dirty="0" err="1">
                <a:solidFill>
                  <a:srgbClr val="232323"/>
                </a:solidFill>
                <a:effectLst/>
                <a:latin typeface="Noto Sans" panose="020B0502040504020204" pitchFamily="34" charset="0"/>
              </a:rPr>
              <a:t>servikal</a:t>
            </a:r>
            <a:r>
              <a:rPr lang="tr-TR" b="0" i="0" dirty="0">
                <a:solidFill>
                  <a:srgbClr val="232323"/>
                </a:solidFill>
                <a:effectLst/>
                <a:latin typeface="Noto Sans" panose="020B0502040504020204" pitchFamily="34" charset="0"/>
              </a:rPr>
              <a:t> faktörlerin iyileştirilmesi önemsiz hale gelir. Önemli olarak, </a:t>
            </a:r>
            <a:r>
              <a:rPr lang="tr-TR" b="0" i="0" dirty="0" err="1">
                <a:solidFill>
                  <a:srgbClr val="232323"/>
                </a:solidFill>
                <a:effectLst/>
                <a:latin typeface="Noto Sans" panose="020B0502040504020204" pitchFamily="34" charset="0"/>
              </a:rPr>
              <a:t>postkoital</a:t>
            </a:r>
            <a:r>
              <a:rPr lang="tr-TR" b="0" i="0" dirty="0">
                <a:solidFill>
                  <a:srgbClr val="232323"/>
                </a:solidFill>
                <a:effectLst/>
                <a:latin typeface="Noto Sans" panose="020B0502040504020204" pitchFamily="34" charset="0"/>
              </a:rPr>
              <a:t> testli ve testsiz </a:t>
            </a:r>
            <a:r>
              <a:rPr lang="tr-TR" b="0" i="0" dirty="0" err="1">
                <a:solidFill>
                  <a:srgbClr val="232323"/>
                </a:solidFill>
                <a:effectLst/>
                <a:latin typeface="Noto Sans" panose="020B0502040504020204" pitchFamily="34" charset="0"/>
              </a:rPr>
              <a:t>infertilite</a:t>
            </a:r>
            <a:r>
              <a:rPr lang="tr-TR" b="0" i="0" dirty="0">
                <a:solidFill>
                  <a:srgbClr val="232323"/>
                </a:solidFill>
                <a:effectLst/>
                <a:latin typeface="Noto Sans" panose="020B0502040504020204" pitchFamily="34" charset="0"/>
              </a:rPr>
              <a:t> araştırmalarının sonuçlarını karşılaştıran </a:t>
            </a:r>
            <a:r>
              <a:rPr lang="tr-TR" b="0" i="0" dirty="0" err="1">
                <a:solidFill>
                  <a:srgbClr val="232323"/>
                </a:solidFill>
                <a:effectLst/>
                <a:latin typeface="Noto Sans" panose="020B0502040504020204" pitchFamily="34" charset="0"/>
              </a:rPr>
              <a:t>randomize</a:t>
            </a:r>
            <a:r>
              <a:rPr lang="tr-TR" b="0" i="0" dirty="0">
                <a:solidFill>
                  <a:srgbClr val="232323"/>
                </a:solidFill>
                <a:effectLst/>
                <a:latin typeface="Noto Sans" panose="020B0502040504020204" pitchFamily="34" charset="0"/>
              </a:rPr>
              <a:t> bir çalışma, 24 ayda gebelik oranlarında hiçbir fark göstermedi [ </a:t>
            </a:r>
            <a:r>
              <a:rPr lang="tr-TR" b="0" i="0" u="sng" dirty="0">
                <a:solidFill>
                  <a:srgbClr val="005B92"/>
                </a:solidFill>
                <a:effectLst/>
                <a:latin typeface="Noto Sans" panose="020B0502040504020204" pitchFamily="34" charset="0"/>
                <a:hlinkClick r:id="rId6"/>
              </a:rPr>
              <a:t>58 ]</a:t>
            </a:r>
            <a:r>
              <a:rPr lang="tr-TR" b="0" i="0" dirty="0">
                <a:solidFill>
                  <a:srgbClr val="232323"/>
                </a:solidFill>
                <a:effectLst/>
                <a:latin typeface="Noto Sans" panose="020B0502040504020204" pitchFamily="34" charset="0"/>
              </a:rPr>
              <a:t>]. Bu nedenle standart </a:t>
            </a:r>
            <a:r>
              <a:rPr lang="tr-TR" b="0" i="0" dirty="0" err="1">
                <a:solidFill>
                  <a:srgbClr val="232323"/>
                </a:solidFill>
                <a:effectLst/>
                <a:latin typeface="Noto Sans" panose="020B0502040504020204" pitchFamily="34" charset="0"/>
              </a:rPr>
              <a:t>infertilite</a:t>
            </a:r>
            <a:r>
              <a:rPr lang="tr-TR" b="0" i="0" dirty="0">
                <a:solidFill>
                  <a:srgbClr val="232323"/>
                </a:solidFill>
                <a:effectLst/>
                <a:latin typeface="Noto Sans" panose="020B0502040504020204" pitchFamily="34" charset="0"/>
              </a:rPr>
              <a:t> değerlendirmelerine </a:t>
            </a:r>
            <a:r>
              <a:rPr lang="tr-TR" b="0" i="0" dirty="0" err="1">
                <a:solidFill>
                  <a:srgbClr val="232323"/>
                </a:solidFill>
                <a:effectLst/>
                <a:latin typeface="Noto Sans" panose="020B0502040504020204" pitchFamily="34" charset="0"/>
              </a:rPr>
              <a:t>postkoital</a:t>
            </a:r>
            <a:r>
              <a:rPr lang="tr-TR" b="0" i="0" dirty="0">
                <a:solidFill>
                  <a:srgbClr val="232323"/>
                </a:solidFill>
                <a:effectLst/>
                <a:latin typeface="Noto Sans" panose="020B0502040504020204" pitchFamily="34" charset="0"/>
              </a:rPr>
              <a:t> testin dahil edilmesi, test ve tedavi sayısını artırmakta ancak gebelik oranı üzerinde herhangi bir etkisi bulunmamaktadır.</a:t>
            </a:r>
          </a:p>
          <a:p>
            <a:pPr algn="l"/>
            <a:r>
              <a:rPr lang="tr-TR" b="1" i="0" dirty="0" err="1">
                <a:solidFill>
                  <a:srgbClr val="232323"/>
                </a:solidFill>
                <a:effectLst/>
                <a:latin typeface="Noto Sans" panose="020B0502040504020204" pitchFamily="34" charset="0"/>
              </a:rPr>
              <a:t>Endometrial</a:t>
            </a:r>
            <a:r>
              <a:rPr lang="tr-TR" b="1" i="0" dirty="0">
                <a:solidFill>
                  <a:srgbClr val="232323"/>
                </a:solidFill>
                <a:effectLst/>
                <a:latin typeface="Noto Sans" panose="020B0502040504020204" pitchFamily="34" charset="0"/>
              </a:rPr>
              <a:t> biyopsi </a:t>
            </a:r>
            <a:r>
              <a:rPr lang="tr-TR" b="0" i="0" dirty="0">
                <a:solidFill>
                  <a:srgbClr val="232323"/>
                </a:solidFill>
                <a:effectLst/>
                <a:latin typeface="Noto Sans" panose="020B0502040504020204" pitchFamily="34" charset="0"/>
              </a:rPr>
              <a:t> —  Amerikan Üreme Tıbbı Derneği,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dişinin değerlendirilmesinde </a:t>
            </a:r>
            <a:r>
              <a:rPr lang="tr-TR" b="0" i="0" dirty="0" err="1">
                <a:solidFill>
                  <a:srgbClr val="232323"/>
                </a:solidFill>
                <a:effectLst/>
                <a:latin typeface="Noto Sans" panose="020B0502040504020204" pitchFamily="34" charset="0"/>
              </a:rPr>
              <a:t>endometriyal</a:t>
            </a:r>
            <a:r>
              <a:rPr lang="tr-TR" b="0" i="0" dirty="0">
                <a:solidFill>
                  <a:srgbClr val="232323"/>
                </a:solidFill>
                <a:effectLst/>
                <a:latin typeface="Noto Sans" panose="020B0502040504020204" pitchFamily="34" charset="0"/>
              </a:rPr>
              <a:t> biyopsinin faydasının olmadığını vurgular ve </a:t>
            </a:r>
            <a:r>
              <a:rPr lang="tr-TR" b="0" i="0" dirty="0" err="1">
                <a:solidFill>
                  <a:srgbClr val="232323"/>
                </a:solidFill>
                <a:effectLst/>
                <a:latin typeface="Noto Sans" panose="020B0502040504020204" pitchFamily="34" charset="0"/>
              </a:rPr>
              <a:t>endometriyal</a:t>
            </a:r>
            <a:r>
              <a:rPr lang="tr-TR" b="0" i="0" dirty="0">
                <a:solidFill>
                  <a:srgbClr val="232323"/>
                </a:solidFill>
                <a:effectLst/>
                <a:latin typeface="Noto Sans" panose="020B0502040504020204" pitchFamily="34" charset="0"/>
              </a:rPr>
              <a:t> patolojiden kuvvetle şüphelenilmedikçe bu testin kullanılmasını önermez [ </a:t>
            </a:r>
            <a:r>
              <a:rPr lang="tr-TR" b="0" i="0" u="sng" dirty="0">
                <a:solidFill>
                  <a:srgbClr val="005B92"/>
                </a:solidFill>
                <a:effectLst/>
                <a:latin typeface="Noto Sans" panose="020B0502040504020204" pitchFamily="34" charset="0"/>
                <a:hlinkClick r:id="rId7"/>
              </a:rPr>
              <a:t>1,59 ]</a:t>
            </a:r>
            <a:r>
              <a:rPr lang="tr-TR" b="0" i="0" dirty="0">
                <a:solidFill>
                  <a:srgbClr val="232323"/>
                </a:solidFill>
                <a:effectLst/>
                <a:latin typeface="Noto Sans" panose="020B0502040504020204" pitchFamily="34" charset="0"/>
              </a:rPr>
              <a:t>]. Tarihsel olarak, </a:t>
            </a:r>
            <a:r>
              <a:rPr lang="tr-TR" b="0" i="0" dirty="0" err="1">
                <a:solidFill>
                  <a:srgbClr val="232323"/>
                </a:solidFill>
                <a:effectLst/>
                <a:latin typeface="Noto Sans" panose="020B0502040504020204" pitchFamily="34" charset="0"/>
              </a:rPr>
              <a:t>endometriyal</a:t>
            </a:r>
            <a:r>
              <a:rPr lang="tr-TR" b="0" i="0" dirty="0">
                <a:solidFill>
                  <a:srgbClr val="232323"/>
                </a:solidFill>
                <a:effectLst/>
                <a:latin typeface="Noto Sans" panose="020B0502040504020204" pitchFamily="34" charset="0"/>
              </a:rPr>
              <a:t> biyopsi iki nedenden dolayı yapılmıştır: (1) yumurtlamanın meydana geldiğinin dolaylı kanıtı olan </a:t>
            </a:r>
            <a:r>
              <a:rPr lang="tr-TR" b="0" i="0" dirty="0" err="1">
                <a:solidFill>
                  <a:srgbClr val="232323"/>
                </a:solidFill>
                <a:effectLst/>
                <a:latin typeface="Noto Sans" panose="020B0502040504020204" pitchFamily="34" charset="0"/>
              </a:rPr>
              <a:t>salgısal</a:t>
            </a:r>
            <a:r>
              <a:rPr lang="tr-TR" b="0" i="0" dirty="0">
                <a:solidFill>
                  <a:srgbClr val="232323"/>
                </a:solidFill>
                <a:effectLst/>
                <a:latin typeface="Noto Sans" panose="020B0502040504020204" pitchFamily="34" charset="0"/>
              </a:rPr>
              <a:t> bir </a:t>
            </a:r>
            <a:r>
              <a:rPr lang="tr-TR" b="0" i="0" dirty="0" err="1">
                <a:solidFill>
                  <a:srgbClr val="232323"/>
                </a:solidFill>
                <a:effectLst/>
                <a:latin typeface="Noto Sans" panose="020B0502040504020204" pitchFamily="34" charset="0"/>
              </a:rPr>
              <a:t>endometriyumu</a:t>
            </a:r>
            <a:r>
              <a:rPr lang="tr-TR" b="0" i="0" dirty="0">
                <a:solidFill>
                  <a:srgbClr val="232323"/>
                </a:solidFill>
                <a:effectLst/>
                <a:latin typeface="Noto Sans" panose="020B0502040504020204" pitchFamily="34" charset="0"/>
              </a:rPr>
              <a:t> belgelemek ve (2) salgı </a:t>
            </a:r>
            <a:r>
              <a:rPr lang="tr-TR" b="0" i="0" dirty="0" err="1">
                <a:solidFill>
                  <a:srgbClr val="232323"/>
                </a:solidFill>
                <a:effectLst/>
                <a:latin typeface="Noto Sans" panose="020B0502040504020204" pitchFamily="34" charset="0"/>
              </a:rPr>
              <a:t>endometriyumunun</a:t>
            </a:r>
            <a:r>
              <a:rPr lang="tr-TR" b="0" i="0" dirty="0">
                <a:solidFill>
                  <a:srgbClr val="232323"/>
                </a:solidFill>
                <a:effectLst/>
                <a:latin typeface="Noto Sans" panose="020B0502040504020204" pitchFamily="34" charset="0"/>
              </a:rPr>
              <a:t> olgunluğunun fazda olup olmadığını değerlendirmek için (</a:t>
            </a:r>
            <a:r>
              <a:rPr lang="tr-TR" b="0" i="0" dirty="0" err="1">
                <a:solidFill>
                  <a:srgbClr val="232323"/>
                </a:solidFill>
                <a:effectLst/>
                <a:latin typeface="Noto Sans" panose="020B0502040504020204" pitchFamily="34" charset="0"/>
              </a:rPr>
              <a:t>örn</a:t>
            </a:r>
            <a:r>
              <a:rPr lang="tr-TR" b="0" i="0" dirty="0">
                <a:solidFill>
                  <a:srgbClr val="232323"/>
                </a:solidFill>
                <a:effectLst/>
                <a:latin typeface="Noto Sans" panose="020B0502040504020204" pitchFamily="34" charset="0"/>
              </a:rPr>
              <a:t>. adet döngüsü tarihi) veya faz dışı (yani, </a:t>
            </a:r>
            <a:r>
              <a:rPr lang="tr-TR" b="0" i="0" dirty="0" err="1">
                <a:solidFill>
                  <a:srgbClr val="232323"/>
                </a:solidFill>
                <a:effectLst/>
                <a:latin typeface="Noto Sans" panose="020B0502040504020204" pitchFamily="34" charset="0"/>
              </a:rPr>
              <a:t>luteal</a:t>
            </a:r>
            <a:r>
              <a:rPr lang="tr-TR" b="0" i="0" dirty="0">
                <a:solidFill>
                  <a:srgbClr val="232323"/>
                </a:solidFill>
                <a:effectLst/>
                <a:latin typeface="Noto Sans" panose="020B0502040504020204" pitchFamily="34" charset="0"/>
              </a:rPr>
              <a:t> faz kusuru). Her iki </a:t>
            </a:r>
            <a:r>
              <a:rPr lang="tr-TR" b="0" i="0" dirty="0" err="1">
                <a:solidFill>
                  <a:srgbClr val="232323"/>
                </a:solidFill>
                <a:effectLst/>
                <a:latin typeface="Noto Sans" panose="020B0502040504020204" pitchFamily="34" charset="0"/>
              </a:rPr>
              <a:t>endikasyon</a:t>
            </a:r>
            <a:r>
              <a:rPr lang="tr-TR" b="0" i="0" dirty="0">
                <a:solidFill>
                  <a:srgbClr val="232323"/>
                </a:solidFill>
                <a:effectLst/>
                <a:latin typeface="Noto Sans" panose="020B0502040504020204" pitchFamily="34" charset="0"/>
              </a:rPr>
              <a:t> için de iyi bir test değildir çünkü </a:t>
            </a:r>
            <a:r>
              <a:rPr lang="tr-TR" b="0" i="0" dirty="0" err="1">
                <a:solidFill>
                  <a:srgbClr val="232323"/>
                </a:solidFill>
                <a:effectLst/>
                <a:latin typeface="Noto Sans" panose="020B0502040504020204" pitchFamily="34" charset="0"/>
              </a:rPr>
              <a:t>invaziv</a:t>
            </a:r>
            <a:r>
              <a:rPr lang="tr-TR" b="0" i="0" dirty="0">
                <a:solidFill>
                  <a:srgbClr val="232323"/>
                </a:solidFill>
                <a:effectLst/>
                <a:latin typeface="Noto Sans" panose="020B0502040504020204" pitchFamily="34" charset="0"/>
              </a:rPr>
              <a:t>, pahalı, rahatsız edici, yumurtlamanın değerlendirilmesi için gereksizdir ve </a:t>
            </a:r>
            <a:r>
              <a:rPr lang="tr-TR" b="0" i="0" dirty="0" err="1">
                <a:solidFill>
                  <a:srgbClr val="232323"/>
                </a:solidFill>
                <a:effectLst/>
                <a:latin typeface="Noto Sans" panose="020B0502040504020204" pitchFamily="34" charset="0"/>
              </a:rPr>
              <a:t>endometrial</a:t>
            </a:r>
            <a:r>
              <a:rPr lang="tr-TR" b="0" i="0" dirty="0">
                <a:solidFill>
                  <a:srgbClr val="232323"/>
                </a:solidFill>
                <a:effectLst/>
                <a:latin typeface="Noto Sans" panose="020B0502040504020204" pitchFamily="34" charset="0"/>
              </a:rPr>
              <a:t> alıcılığın değerlendirilmesi için etkisizdir (yani, </a:t>
            </a:r>
            <a:r>
              <a:rPr lang="tr-TR" b="0" i="0" dirty="0" err="1">
                <a:solidFill>
                  <a:srgbClr val="232323"/>
                </a:solidFill>
                <a:effectLst/>
                <a:latin typeface="Noto Sans" panose="020B0502040504020204" pitchFamily="34" charset="0"/>
              </a:rPr>
              <a:t>endometriumun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blastosistin</a:t>
            </a:r>
            <a:r>
              <a:rPr lang="tr-TR" b="0" i="0" dirty="0">
                <a:solidFill>
                  <a:srgbClr val="232323"/>
                </a:solidFill>
                <a:effectLst/>
                <a:latin typeface="Noto Sans" panose="020B0502040504020204" pitchFamily="34" charset="0"/>
              </a:rPr>
              <a:t> yapışmasına, istila etmesine ve </a:t>
            </a:r>
            <a:r>
              <a:rPr lang="tr-TR" b="0" i="0" dirty="0" err="1">
                <a:solidFill>
                  <a:srgbClr val="232323"/>
                </a:solidFill>
                <a:effectLst/>
                <a:latin typeface="Noto Sans" panose="020B0502040504020204" pitchFamily="34" charset="0"/>
              </a:rPr>
              <a:t>implante</a:t>
            </a:r>
            <a:r>
              <a:rPr lang="tr-TR" b="0" i="0" dirty="0">
                <a:solidFill>
                  <a:srgbClr val="232323"/>
                </a:solidFill>
                <a:effectLst/>
                <a:latin typeface="Noto Sans" panose="020B0502040504020204" pitchFamily="34" charset="0"/>
              </a:rPr>
              <a:t> etmesine izin verme yeteneği). ).</a:t>
            </a:r>
          </a:p>
          <a:p>
            <a:pPr algn="l"/>
            <a:r>
              <a:rPr lang="tr-TR" b="0" i="0" dirty="0">
                <a:solidFill>
                  <a:srgbClr val="232323"/>
                </a:solidFill>
                <a:effectLst/>
                <a:latin typeface="Noto Sans" panose="020B0502040504020204" pitchFamily="34" charset="0"/>
              </a:rPr>
              <a:t>Yukarıda tartışıldığı gibi, geç </a:t>
            </a:r>
            <a:r>
              <a:rPr lang="tr-TR" b="0" i="0" dirty="0" err="1">
                <a:solidFill>
                  <a:srgbClr val="232323"/>
                </a:solidFill>
                <a:effectLst/>
                <a:latin typeface="Noto Sans" panose="020B0502040504020204" pitchFamily="34" charset="0"/>
              </a:rPr>
              <a:t>luteal</a:t>
            </a:r>
            <a:r>
              <a:rPr lang="tr-TR" b="0" i="0" dirty="0">
                <a:solidFill>
                  <a:srgbClr val="232323"/>
                </a:solidFill>
                <a:effectLst/>
                <a:latin typeface="Noto Sans" panose="020B0502040504020204" pitchFamily="34" charset="0"/>
              </a:rPr>
              <a:t> fazda elde edilen serum </a:t>
            </a:r>
            <a:r>
              <a:rPr lang="tr-TR" b="0" i="0" dirty="0" err="1">
                <a:solidFill>
                  <a:srgbClr val="232323"/>
                </a:solidFill>
                <a:effectLst/>
                <a:latin typeface="Noto Sans" panose="020B0502040504020204" pitchFamily="34" charset="0"/>
              </a:rPr>
              <a:t>progesteron</a:t>
            </a:r>
            <a:r>
              <a:rPr lang="tr-TR" b="0" i="0" dirty="0">
                <a:solidFill>
                  <a:srgbClr val="232323"/>
                </a:solidFill>
                <a:effectLst/>
                <a:latin typeface="Noto Sans" panose="020B0502040504020204" pitchFamily="34" charset="0"/>
              </a:rPr>
              <a:t> seviyesi &gt;3 </a:t>
            </a:r>
            <a:r>
              <a:rPr lang="tr-TR" b="0" i="0" dirty="0" err="1">
                <a:solidFill>
                  <a:srgbClr val="232323"/>
                </a:solidFill>
                <a:effectLst/>
                <a:latin typeface="Noto Sans" panose="020B0502040504020204" pitchFamily="34" charset="0"/>
              </a:rPr>
              <a:t>ng</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kullanılarak </a:t>
            </a:r>
            <a:r>
              <a:rPr lang="tr-TR" b="0" i="0" dirty="0" err="1">
                <a:solidFill>
                  <a:srgbClr val="232323"/>
                </a:solidFill>
                <a:effectLst/>
                <a:latin typeface="Noto Sans" panose="020B0502040504020204" pitchFamily="34" charset="0"/>
              </a:rPr>
              <a:t>ovulasyon</a:t>
            </a:r>
            <a:r>
              <a:rPr lang="tr-TR" b="0" i="0" dirty="0">
                <a:solidFill>
                  <a:srgbClr val="232323"/>
                </a:solidFill>
                <a:effectLst/>
                <a:latin typeface="Noto Sans" panose="020B0502040504020204" pitchFamily="34" charset="0"/>
              </a:rPr>
              <a:t> optimal olarak değerlendirilir. ( Yukarıdaki </a:t>
            </a:r>
            <a:r>
              <a:rPr lang="tr-TR" b="0" i="0" u="sng" dirty="0">
                <a:solidFill>
                  <a:srgbClr val="005B92"/>
                </a:solidFill>
                <a:effectLst/>
                <a:latin typeface="Noto Sans" panose="020B0502040504020204" pitchFamily="34" charset="0"/>
                <a:hlinkClick r:id="rId8"/>
              </a:rPr>
              <a:t>'Yumurtlama fonksiyonunun değerlendirilmesi'</a:t>
            </a:r>
            <a:r>
              <a:rPr lang="tr-TR" b="0" i="0" dirty="0">
                <a:solidFill>
                  <a:srgbClr val="232323"/>
                </a:solidFill>
                <a:effectLst/>
                <a:latin typeface="Noto Sans" panose="020B0502040504020204" pitchFamily="34" charset="0"/>
              </a:rPr>
              <a:t> bölümüne bakın .)</a:t>
            </a:r>
          </a:p>
          <a:p>
            <a:pPr algn="l"/>
            <a:r>
              <a:rPr lang="tr-TR" b="0" i="0" dirty="0" err="1">
                <a:solidFill>
                  <a:srgbClr val="232323"/>
                </a:solidFill>
                <a:effectLst/>
                <a:latin typeface="Noto Sans" panose="020B0502040504020204" pitchFamily="34" charset="0"/>
              </a:rPr>
              <a:t>İmplantasyon</a:t>
            </a:r>
            <a:r>
              <a:rPr lang="tr-TR" b="0" i="0" dirty="0">
                <a:solidFill>
                  <a:srgbClr val="232323"/>
                </a:solidFill>
                <a:effectLst/>
                <a:latin typeface="Noto Sans" panose="020B0502040504020204" pitchFamily="34" charset="0"/>
              </a:rPr>
              <a:t> penceresi sırasında </a:t>
            </a:r>
            <a:r>
              <a:rPr lang="tr-TR" b="0" i="0" dirty="0" err="1">
                <a:solidFill>
                  <a:srgbClr val="232323"/>
                </a:solidFill>
                <a:effectLst/>
                <a:latin typeface="Noto Sans" panose="020B0502040504020204" pitchFamily="34" charset="0"/>
              </a:rPr>
              <a:t>endometrial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reseptivite</a:t>
            </a:r>
            <a:r>
              <a:rPr lang="tr-TR" b="0" i="0" dirty="0">
                <a:solidFill>
                  <a:srgbClr val="232323"/>
                </a:solidFill>
                <a:effectLst/>
                <a:latin typeface="Noto Sans" panose="020B0502040504020204" pitchFamily="34" charset="0"/>
              </a:rPr>
              <a:t> gebeliğin sağlanması için çok önemli olmasına rağmen, </a:t>
            </a:r>
            <a:r>
              <a:rPr lang="tr-TR" b="0" i="0" dirty="0" err="1">
                <a:solidFill>
                  <a:srgbClr val="232323"/>
                </a:solidFill>
                <a:effectLst/>
                <a:latin typeface="Noto Sans" panose="020B0502040504020204" pitchFamily="34" charset="0"/>
              </a:rPr>
              <a:t>endometriyal</a:t>
            </a:r>
            <a:r>
              <a:rPr lang="tr-TR" b="0" i="0" dirty="0">
                <a:solidFill>
                  <a:srgbClr val="232323"/>
                </a:solidFill>
                <a:effectLst/>
                <a:latin typeface="Noto Sans" panose="020B0502040504020204" pitchFamily="34" charset="0"/>
              </a:rPr>
              <a:t> yanıtın histolojik değerlendirmesi </a:t>
            </a:r>
            <a:r>
              <a:rPr lang="tr-TR" b="0" i="0" dirty="0" err="1">
                <a:solidFill>
                  <a:srgbClr val="232323"/>
                </a:solidFill>
                <a:effectLst/>
                <a:latin typeface="Noto Sans" panose="020B0502040504020204" pitchFamily="34" charset="0"/>
              </a:rPr>
              <a:t>fertilite</a:t>
            </a:r>
            <a:r>
              <a:rPr lang="tr-TR" b="0" i="0" dirty="0">
                <a:solidFill>
                  <a:srgbClr val="232323"/>
                </a:solidFill>
                <a:effectLst/>
                <a:latin typeface="Noto Sans" panose="020B0502040504020204" pitchFamily="34" charset="0"/>
              </a:rPr>
              <a:t> ile zayıf bir korelasyona sahiptir [ </a:t>
            </a:r>
            <a:r>
              <a:rPr lang="tr-TR" b="0" i="0" u="sng" dirty="0">
                <a:solidFill>
                  <a:srgbClr val="005B92"/>
                </a:solidFill>
                <a:effectLst/>
                <a:latin typeface="Noto Sans" panose="020B0502040504020204" pitchFamily="34" charset="0"/>
                <a:hlinkClick r:id="rId9"/>
              </a:rPr>
              <a:t>60-64</a:t>
            </a:r>
            <a:r>
              <a:rPr lang="tr-TR" b="0" i="0" dirty="0">
                <a:solidFill>
                  <a:srgbClr val="232323"/>
                </a:solidFill>
                <a:effectLst/>
                <a:latin typeface="Noto Sans" panose="020B0502040504020204" pitchFamily="34" charset="0"/>
              </a:rPr>
              <a:t> ]. Örneğin, normal doğurgan kadınlarda tekrarlanan </a:t>
            </a:r>
            <a:r>
              <a:rPr lang="tr-TR" b="0" i="0" dirty="0" err="1">
                <a:solidFill>
                  <a:srgbClr val="232323"/>
                </a:solidFill>
                <a:effectLst/>
                <a:latin typeface="Noto Sans" panose="020B0502040504020204" pitchFamily="34" charset="0"/>
              </a:rPr>
              <a:t>endometriyal</a:t>
            </a:r>
            <a:r>
              <a:rPr lang="tr-TR" b="0" i="0" dirty="0">
                <a:solidFill>
                  <a:srgbClr val="232323"/>
                </a:solidFill>
                <a:effectLst/>
                <a:latin typeface="Noto Sans" panose="020B0502040504020204" pitchFamily="34" charset="0"/>
              </a:rPr>
              <a:t> biyopsiler yapıldığında, yarısında tek bir faz dışı biyopsi (iki günlük veya daha büyük gecikme kriterleri kullanılarak) ve dörtte birinden fazlasında sıralı faz dışı biyopsiler olacaktır [ </a:t>
            </a:r>
            <a:r>
              <a:rPr lang="tr-TR" b="0" i="0" u="sng" dirty="0">
                <a:solidFill>
                  <a:srgbClr val="005B92"/>
                </a:solidFill>
                <a:effectLst/>
                <a:latin typeface="Noto Sans" panose="020B0502040504020204" pitchFamily="34" charset="0"/>
                <a:hlinkClick r:id="rId10"/>
              </a:rPr>
              <a:t>65,66</a:t>
            </a:r>
            <a:r>
              <a:rPr lang="tr-TR" b="0" i="0" dirty="0">
                <a:solidFill>
                  <a:srgbClr val="232323"/>
                </a:solidFill>
                <a:effectLst/>
                <a:latin typeface="Noto Sans" panose="020B0502040504020204" pitchFamily="34" charset="0"/>
              </a:rPr>
              <a:t>]. Ayrıca, düzenli adet döngüsü olan 619 kadın üzerinde yapılan bir çalışmada, iki günden fazla faz dışı olan bir biyopsi, aslında doğurgan kadınlarda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kadınlara göre daha yaygındı (21-22. günlerde: 49'a karşı yüzde 43; 26 ila 27. günlerde: 35'e karşı yüzde 23). Bu nedenle, histolojik tarihlemenin </a:t>
            </a:r>
            <a:r>
              <a:rPr lang="tr-TR" b="0" i="0" dirty="0" err="1">
                <a:solidFill>
                  <a:srgbClr val="232323"/>
                </a:solidFill>
                <a:effectLst/>
                <a:latin typeface="Noto Sans" panose="020B0502040504020204" pitchFamily="34" charset="0"/>
              </a:rPr>
              <a:t>fertil</a:t>
            </a:r>
            <a:r>
              <a:rPr lang="tr-TR" b="0" i="0" dirty="0">
                <a:solidFill>
                  <a:srgbClr val="232323"/>
                </a:solidFill>
                <a:effectLst/>
                <a:latin typeface="Noto Sans" panose="020B0502040504020204" pitchFamily="34" charset="0"/>
              </a:rPr>
              <a:t> çiftleri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çiftlerden ayırmadığı görülmektedir [ </a:t>
            </a:r>
            <a:r>
              <a:rPr lang="tr-TR" b="0" i="0" u="sng" dirty="0">
                <a:solidFill>
                  <a:srgbClr val="005B92"/>
                </a:solidFill>
                <a:effectLst/>
                <a:latin typeface="Noto Sans" panose="020B0502040504020204" pitchFamily="34" charset="0"/>
                <a:hlinkClick r:id="rId10"/>
              </a:rPr>
              <a:t>65,66</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kadınlarda </a:t>
            </a:r>
            <a:r>
              <a:rPr lang="tr-TR" b="0" i="0" dirty="0" err="1">
                <a:solidFill>
                  <a:srgbClr val="232323"/>
                </a:solidFill>
                <a:effectLst/>
                <a:latin typeface="Noto Sans" panose="020B0502040504020204" pitchFamily="34" charset="0"/>
              </a:rPr>
              <a:t>luteal</a:t>
            </a:r>
            <a:r>
              <a:rPr lang="tr-TR" b="0" i="0" dirty="0">
                <a:solidFill>
                  <a:srgbClr val="232323"/>
                </a:solidFill>
                <a:effectLst/>
                <a:latin typeface="Noto Sans" panose="020B0502040504020204" pitchFamily="34" charset="0"/>
              </a:rPr>
              <a:t> faz </a:t>
            </a:r>
            <a:r>
              <a:rPr lang="tr-TR" b="0" i="0" dirty="0" err="1">
                <a:solidFill>
                  <a:srgbClr val="232323"/>
                </a:solidFill>
                <a:effectLst/>
                <a:latin typeface="Noto Sans" panose="020B0502040504020204" pitchFamily="34" charset="0"/>
              </a:rPr>
              <a:t>defektinin</a:t>
            </a:r>
            <a:r>
              <a:rPr lang="tr-TR" b="0" i="0" dirty="0">
                <a:solidFill>
                  <a:srgbClr val="232323"/>
                </a:solidFill>
                <a:effectLst/>
                <a:latin typeface="Noto Sans" panose="020B0502040504020204" pitchFamily="34" charset="0"/>
              </a:rPr>
              <a:t> tedavisi gebelik sonuçlarını iyileştirmediği için </a:t>
            </a:r>
            <a:r>
              <a:rPr lang="tr-TR" b="0" i="0" dirty="0" err="1">
                <a:solidFill>
                  <a:srgbClr val="232323"/>
                </a:solidFill>
                <a:effectLst/>
                <a:latin typeface="Noto Sans" panose="020B0502040504020204" pitchFamily="34" charset="0"/>
              </a:rPr>
              <a:t>endometriumun</a:t>
            </a:r>
            <a:r>
              <a:rPr lang="tr-TR" b="0" i="0" dirty="0">
                <a:solidFill>
                  <a:srgbClr val="232323"/>
                </a:solidFill>
                <a:effectLst/>
                <a:latin typeface="Noto Sans" panose="020B0502040504020204" pitchFamily="34" charset="0"/>
              </a:rPr>
              <a:t> histolojik tarihlendirmesi ile </a:t>
            </a:r>
            <a:r>
              <a:rPr lang="tr-TR" b="0" i="0" dirty="0" err="1">
                <a:solidFill>
                  <a:srgbClr val="232323"/>
                </a:solidFill>
                <a:effectLst/>
                <a:latin typeface="Noto Sans" panose="020B0502040504020204" pitchFamily="34" charset="0"/>
              </a:rPr>
              <a:t>luteal</a:t>
            </a:r>
            <a:r>
              <a:rPr lang="tr-TR" b="0" i="0" dirty="0">
                <a:solidFill>
                  <a:srgbClr val="232323"/>
                </a:solidFill>
                <a:effectLst/>
                <a:latin typeface="Noto Sans" panose="020B0502040504020204" pitchFamily="34" charset="0"/>
              </a:rPr>
              <a:t> faz değerlendirmesi önerilmez [ </a:t>
            </a:r>
            <a:r>
              <a:rPr lang="tr-TR" b="0" i="0" u="sng" dirty="0">
                <a:solidFill>
                  <a:srgbClr val="005B92"/>
                </a:solidFill>
                <a:effectLst/>
                <a:latin typeface="Noto Sans" panose="020B0502040504020204" pitchFamily="34" charset="0"/>
                <a:hlinkClick r:id="rId11"/>
              </a:rPr>
              <a:t>59</a:t>
            </a:r>
            <a:r>
              <a:rPr lang="tr-TR" b="0" i="0" dirty="0">
                <a:solidFill>
                  <a:srgbClr val="232323"/>
                </a:solidFill>
                <a:effectLst/>
                <a:latin typeface="Noto Sans" panose="020B0502040504020204" pitchFamily="34" charset="0"/>
              </a:rPr>
              <a:t> ].</a:t>
            </a:r>
          </a:p>
          <a:p>
            <a:pPr algn="l"/>
            <a:r>
              <a:rPr lang="tr-TR" b="1" i="0" dirty="0">
                <a:solidFill>
                  <a:srgbClr val="232323"/>
                </a:solidFill>
                <a:effectLst/>
                <a:latin typeface="Noto Sans" panose="020B0502040504020204" pitchFamily="34" charset="0"/>
              </a:rPr>
              <a:t>Bazal vücut ısısı kayıtları </a:t>
            </a:r>
            <a:r>
              <a:rPr lang="tr-TR" b="0" i="0" dirty="0">
                <a:solidFill>
                  <a:srgbClr val="232323"/>
                </a:solidFill>
                <a:effectLst/>
                <a:latin typeface="Noto Sans" panose="020B0502040504020204" pitchFamily="34" charset="0"/>
              </a:rPr>
              <a:t> —  Bazal vücut ısısı çizelgeleri, yumurtlamayı saptamak için en ucuz yöntemdir, ancak çizelgelerin yorumlanması zor olabilir ve gözlemciler arası geniş farklılıklara tabi olabilir [ </a:t>
            </a:r>
            <a:r>
              <a:rPr lang="tr-TR" b="0" i="0" u="sng" dirty="0">
                <a:solidFill>
                  <a:srgbClr val="005B92"/>
                </a:solidFill>
                <a:effectLst/>
                <a:latin typeface="Noto Sans" panose="020B0502040504020204" pitchFamily="34" charset="0"/>
                <a:hlinkClick r:id="rId12"/>
              </a:rPr>
              <a:t>67,68</a:t>
            </a:r>
            <a:r>
              <a:rPr lang="tr-TR" b="0" i="0" dirty="0">
                <a:solidFill>
                  <a:srgbClr val="232323"/>
                </a:solidFill>
                <a:effectLst/>
                <a:latin typeface="Noto Sans" panose="020B0502040504020204" pitchFamily="34" charset="0"/>
              </a:rPr>
              <a:t> ]. Düzensiz döngüleri olan kadınlarda yumurtlama durumunun değerlendirilmesi için serum veya idrar testini tercih ediyoruz. ( Yukarıdaki </a:t>
            </a:r>
            <a:r>
              <a:rPr lang="tr-TR" b="0" i="0" u="sng" dirty="0">
                <a:solidFill>
                  <a:srgbClr val="005B92"/>
                </a:solidFill>
                <a:effectLst/>
                <a:latin typeface="Noto Sans" panose="020B0502040504020204" pitchFamily="34" charset="0"/>
                <a:hlinkClick r:id="rId8"/>
              </a:rPr>
              <a:t>'Yumurtlama fonksiyonunun değerlendirilmesi'</a:t>
            </a:r>
            <a:r>
              <a:rPr lang="tr-TR" b="0" i="0" dirty="0">
                <a:solidFill>
                  <a:srgbClr val="232323"/>
                </a:solidFill>
                <a:effectLst/>
                <a:latin typeface="Noto Sans" panose="020B0502040504020204" pitchFamily="34" charset="0"/>
              </a:rPr>
              <a:t> bölümüne bakın .)</a:t>
            </a:r>
          </a:p>
          <a:p>
            <a:pPr algn="l"/>
            <a:r>
              <a:rPr lang="tr-TR" b="0" i="0" dirty="0">
                <a:solidFill>
                  <a:srgbClr val="232323"/>
                </a:solidFill>
                <a:effectLst/>
                <a:latin typeface="Noto Sans" panose="020B0502040504020204" pitchFamily="34" charset="0"/>
              </a:rPr>
              <a:t>Yumurtlama sırasında </a:t>
            </a:r>
            <a:r>
              <a:rPr lang="tr-TR" b="0" i="0" dirty="0" err="1">
                <a:solidFill>
                  <a:srgbClr val="232323"/>
                </a:solidFill>
                <a:effectLst/>
                <a:latin typeface="Noto Sans" panose="020B0502040504020204" pitchFamily="34" charset="0"/>
              </a:rPr>
              <a:t>korpus</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luteumdan</a:t>
            </a:r>
            <a:r>
              <a:rPr lang="tr-TR" b="0" i="0" dirty="0">
                <a:solidFill>
                  <a:srgbClr val="232323"/>
                </a:solidFill>
                <a:effectLst/>
                <a:latin typeface="Noto Sans" panose="020B0502040504020204" pitchFamily="34" charset="0"/>
              </a:rPr>
              <a:t> salınan </a:t>
            </a:r>
            <a:r>
              <a:rPr lang="tr-TR" b="0" i="0" dirty="0" err="1">
                <a:solidFill>
                  <a:srgbClr val="232323"/>
                </a:solidFill>
                <a:effectLst/>
                <a:latin typeface="Noto Sans" panose="020B0502040504020204" pitchFamily="34" charset="0"/>
              </a:rPr>
              <a:t>progesteronun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hipotalamus</a:t>
            </a:r>
            <a:r>
              <a:rPr lang="tr-TR" b="0" i="0" dirty="0">
                <a:solidFill>
                  <a:srgbClr val="232323"/>
                </a:solidFill>
                <a:effectLst/>
                <a:latin typeface="Noto Sans" panose="020B0502040504020204" pitchFamily="34" charset="0"/>
              </a:rPr>
              <a:t> üzerinde güçlü etkileri vardır ve bunlardan biri vücut ısısını yükseltmektir. Sonuç olarak, </a:t>
            </a:r>
            <a:r>
              <a:rPr lang="tr-TR" b="0" i="0" dirty="0" err="1">
                <a:solidFill>
                  <a:srgbClr val="232323"/>
                </a:solidFill>
                <a:effectLst/>
                <a:latin typeface="Noto Sans" panose="020B0502040504020204" pitchFamily="34" charset="0"/>
              </a:rPr>
              <a:t>progesteron</a:t>
            </a:r>
            <a:r>
              <a:rPr lang="tr-TR" b="0" i="0" dirty="0">
                <a:solidFill>
                  <a:srgbClr val="232323"/>
                </a:solidFill>
                <a:effectLst/>
                <a:latin typeface="Noto Sans" panose="020B0502040504020204" pitchFamily="34" charset="0"/>
              </a:rPr>
              <a:t> üretimini ve dolayısıyla yumurtlamayı belgelemek için günlük sıcaklık izleme kullanılabilir. Kadın, her sabah henüz bazal durumdayken (yani yataktan kalkmadan, banyoyu kullanmadan veya bir şey yiyip içmeden önce) termometreyi dilinin altına koyarak ateşini ölçer ve bir kağıda kaydeder. Çizelge. Beklenen bir günlük değişkenlik miktarı olmasına rağmen, adet döngüsünün </a:t>
            </a:r>
            <a:r>
              <a:rPr lang="tr-TR" b="0" i="0" dirty="0" err="1">
                <a:solidFill>
                  <a:srgbClr val="232323"/>
                </a:solidFill>
                <a:effectLst/>
                <a:latin typeface="Noto Sans" panose="020B0502040504020204" pitchFamily="34" charset="0"/>
              </a:rPr>
              <a:t>luteal</a:t>
            </a:r>
            <a:r>
              <a:rPr lang="tr-TR" b="0" i="0" dirty="0">
                <a:solidFill>
                  <a:srgbClr val="232323"/>
                </a:solidFill>
                <a:effectLst/>
                <a:latin typeface="Noto Sans" panose="020B0502040504020204" pitchFamily="34" charset="0"/>
              </a:rPr>
              <a:t> fazında </a:t>
            </a:r>
            <a:r>
              <a:rPr lang="tr-TR" b="0" i="0" dirty="0" err="1">
                <a:solidFill>
                  <a:srgbClr val="232323"/>
                </a:solidFill>
                <a:effectLst/>
                <a:latin typeface="Noto Sans" panose="020B0502040504020204" pitchFamily="34" charset="0"/>
              </a:rPr>
              <a:t>foliküler</a:t>
            </a:r>
            <a:r>
              <a:rPr lang="tr-TR" b="0" i="0" dirty="0">
                <a:solidFill>
                  <a:srgbClr val="232323"/>
                </a:solidFill>
                <a:effectLst/>
                <a:latin typeface="Noto Sans" panose="020B0502040504020204" pitchFamily="34" charset="0"/>
              </a:rPr>
              <a:t> faza kıyasla vücut sıcaklığında yaklaşık 0,5ºF'lik bir artış tespit edilebilir. Normal bir döngüde, sıcaklık artışı LH artışından bir veya iki gün sonra başlar ve en az 10 gün sürer. Böylece,</a:t>
            </a:r>
          </a:p>
          <a:p>
            <a:pPr algn="l"/>
            <a:r>
              <a:rPr lang="tr-TR" b="1" i="0" dirty="0">
                <a:solidFill>
                  <a:srgbClr val="232323"/>
                </a:solidFill>
                <a:effectLst/>
                <a:latin typeface="Noto Sans" panose="020B0502040504020204" pitchFamily="34" charset="0"/>
              </a:rPr>
              <a:t>Zona içermeyen </a:t>
            </a:r>
            <a:r>
              <a:rPr lang="tr-TR" b="1" i="0" dirty="0" err="1">
                <a:solidFill>
                  <a:srgbClr val="232323"/>
                </a:solidFill>
                <a:effectLst/>
                <a:latin typeface="Noto Sans" panose="020B0502040504020204" pitchFamily="34" charset="0"/>
              </a:rPr>
              <a:t>hamster</a:t>
            </a:r>
            <a:r>
              <a:rPr lang="tr-TR" b="1" i="0" dirty="0">
                <a:solidFill>
                  <a:srgbClr val="232323"/>
                </a:solidFill>
                <a:effectLst/>
                <a:latin typeface="Noto Sans" panose="020B0502040504020204" pitchFamily="34" charset="0"/>
              </a:rPr>
              <a:t> oosit </a:t>
            </a:r>
            <a:r>
              <a:rPr lang="tr-TR" b="1" i="0" dirty="0" err="1">
                <a:solidFill>
                  <a:srgbClr val="232323"/>
                </a:solidFill>
                <a:effectLst/>
                <a:latin typeface="Noto Sans" panose="020B0502040504020204" pitchFamily="34" charset="0"/>
              </a:rPr>
              <a:t>penetrasyon</a:t>
            </a:r>
            <a:r>
              <a:rPr lang="tr-TR" b="1" i="0" dirty="0">
                <a:solidFill>
                  <a:srgbClr val="232323"/>
                </a:solidFill>
                <a:effectLst/>
                <a:latin typeface="Noto Sans" panose="020B0502040504020204" pitchFamily="34" charset="0"/>
              </a:rPr>
              <a:t> testi </a:t>
            </a:r>
            <a:r>
              <a:rPr lang="tr-TR" b="0" i="0" dirty="0">
                <a:solidFill>
                  <a:srgbClr val="232323"/>
                </a:solidFill>
                <a:effectLst/>
                <a:latin typeface="Noto Sans" panose="020B0502040504020204" pitchFamily="34" charset="0"/>
              </a:rPr>
              <a:t> –  Bu test aynı zamanda sperm </a:t>
            </a:r>
            <a:r>
              <a:rPr lang="tr-TR" b="0" i="0" dirty="0" err="1">
                <a:solidFill>
                  <a:srgbClr val="232323"/>
                </a:solidFill>
                <a:effectLst/>
                <a:latin typeface="Noto Sans" panose="020B0502040504020204" pitchFamily="34" charset="0"/>
              </a:rPr>
              <a:t>penetrasyon</a:t>
            </a:r>
            <a:r>
              <a:rPr lang="tr-TR" b="0" i="0" dirty="0">
                <a:solidFill>
                  <a:srgbClr val="232323"/>
                </a:solidFill>
                <a:effectLst/>
                <a:latin typeface="Noto Sans" panose="020B0502040504020204" pitchFamily="34" charset="0"/>
              </a:rPr>
              <a:t> testi olarak da bilinir. </a:t>
            </a:r>
            <a:r>
              <a:rPr lang="tr-TR" b="0" i="0" dirty="0" err="1">
                <a:solidFill>
                  <a:srgbClr val="232323"/>
                </a:solidFill>
                <a:effectLst/>
                <a:latin typeface="Noto Sans" panose="020B0502040504020204" pitchFamily="34" charset="0"/>
              </a:rPr>
              <a:t>Hamster</a:t>
            </a:r>
            <a:r>
              <a:rPr lang="tr-TR" b="0" i="0" dirty="0">
                <a:solidFill>
                  <a:srgbClr val="232323"/>
                </a:solidFill>
                <a:effectLst/>
                <a:latin typeface="Noto Sans" panose="020B0502040504020204" pitchFamily="34" charset="0"/>
              </a:rPr>
              <a:t> oosit testinin insan oosit </a:t>
            </a:r>
            <a:r>
              <a:rPr lang="tr-TR" b="0" i="0" dirty="0" err="1">
                <a:solidFill>
                  <a:srgbClr val="232323"/>
                </a:solidFill>
                <a:effectLst/>
                <a:latin typeface="Noto Sans" panose="020B0502040504020204" pitchFamily="34" charset="0"/>
              </a:rPr>
              <a:t>fertilizasyonunu</a:t>
            </a:r>
            <a:r>
              <a:rPr lang="tr-TR" b="0" i="0" dirty="0">
                <a:solidFill>
                  <a:srgbClr val="232323"/>
                </a:solidFill>
                <a:effectLst/>
                <a:latin typeface="Noto Sans" panose="020B0502040504020204" pitchFamily="34" charset="0"/>
              </a:rPr>
              <a:t> öngörüp öngörmediği konusunda çelişkili literatür mevcuttur [ </a:t>
            </a:r>
            <a:r>
              <a:rPr lang="tr-TR" b="0" i="0" u="sng" dirty="0">
                <a:solidFill>
                  <a:srgbClr val="005B92"/>
                </a:solidFill>
                <a:effectLst/>
                <a:latin typeface="Noto Sans" panose="020B0502040504020204" pitchFamily="34" charset="0"/>
                <a:hlinkClick r:id="rId13"/>
              </a:rPr>
              <a:t>69,70</a:t>
            </a:r>
            <a:r>
              <a:rPr lang="tr-TR" b="0" i="0" dirty="0">
                <a:solidFill>
                  <a:srgbClr val="232323"/>
                </a:solidFill>
                <a:effectLst/>
                <a:latin typeface="Noto Sans" panose="020B0502040504020204" pitchFamily="34" charset="0"/>
              </a:rPr>
              <a:t> ]. Test sonuçlarının faydası, kısmen testi gerçekleştiren laboratuvarın deneyimine bağlıdır. Sonuçlar klinik yönetimimizi etkilemeyeceğinden bu testi talep etmiyoruz.</a:t>
            </a:r>
          </a:p>
          <a:p>
            <a:pPr algn="l"/>
            <a:r>
              <a:rPr lang="tr-TR" b="1" i="0" dirty="0" err="1">
                <a:solidFill>
                  <a:srgbClr val="232323"/>
                </a:solidFill>
                <a:effectLst/>
                <a:latin typeface="Noto Sans" panose="020B0502040504020204" pitchFamily="34" charset="0"/>
              </a:rPr>
              <a:t>Mycoplasma</a:t>
            </a:r>
            <a:r>
              <a:rPr lang="tr-TR" b="1" i="0" dirty="0">
                <a:solidFill>
                  <a:srgbClr val="232323"/>
                </a:solidFill>
                <a:effectLst/>
                <a:latin typeface="Noto Sans" panose="020B0502040504020204" pitchFamily="34" charset="0"/>
              </a:rPr>
              <a:t> kültürleri </a:t>
            </a:r>
            <a:r>
              <a:rPr lang="tr-TR" b="0" i="0" dirty="0">
                <a:solidFill>
                  <a:srgbClr val="232323"/>
                </a:solidFill>
                <a:effectLst/>
                <a:latin typeface="Noto Sans" panose="020B0502040504020204" pitchFamily="34" charset="0"/>
              </a:rPr>
              <a:t> —  Bu organizmaların kadın </a:t>
            </a:r>
            <a:r>
              <a:rPr lang="tr-TR" b="0" i="0" dirty="0" err="1">
                <a:solidFill>
                  <a:srgbClr val="232323"/>
                </a:solidFill>
                <a:effectLst/>
                <a:latin typeface="Noto Sans" panose="020B0502040504020204" pitchFamily="34" charset="0"/>
              </a:rPr>
              <a:t>infertilitesindeki</a:t>
            </a:r>
            <a:r>
              <a:rPr lang="tr-TR" b="0" i="0" dirty="0">
                <a:solidFill>
                  <a:srgbClr val="232323"/>
                </a:solidFill>
                <a:effectLst/>
                <a:latin typeface="Noto Sans" panose="020B0502040504020204" pitchFamily="34" charset="0"/>
              </a:rPr>
              <a:t> rolüne dair çok az kanıt olduğu için rutin </a:t>
            </a:r>
            <a:r>
              <a:rPr lang="tr-TR" b="0" i="0" dirty="0" err="1">
                <a:solidFill>
                  <a:srgbClr val="232323"/>
                </a:solidFill>
                <a:effectLst/>
                <a:latin typeface="Noto Sans" panose="020B0502040504020204" pitchFamily="34" charset="0"/>
              </a:rPr>
              <a:t>Ureaplasma</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urealyticum</a:t>
            </a:r>
            <a:r>
              <a:rPr lang="tr-TR" b="0" i="0" dirty="0">
                <a:solidFill>
                  <a:srgbClr val="232323"/>
                </a:solidFill>
                <a:effectLst/>
                <a:latin typeface="Noto Sans" panose="020B0502040504020204" pitchFamily="34" charset="0"/>
              </a:rPr>
              <a:t> ve </a:t>
            </a:r>
            <a:r>
              <a:rPr lang="tr-TR" b="0" i="0" dirty="0" err="1">
                <a:solidFill>
                  <a:srgbClr val="232323"/>
                </a:solidFill>
                <a:effectLst/>
                <a:latin typeface="Noto Sans" panose="020B0502040504020204" pitchFamily="34" charset="0"/>
              </a:rPr>
              <a:t>Mycoplasma</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hominis</a:t>
            </a:r>
            <a:r>
              <a:rPr lang="tr-TR" b="0" i="0" dirty="0">
                <a:solidFill>
                  <a:srgbClr val="232323"/>
                </a:solidFill>
                <a:effectLst/>
                <a:latin typeface="Noto Sans" panose="020B0502040504020204" pitchFamily="34" charset="0"/>
              </a:rPr>
              <a:t> kültürlerinin alınmasını önermiyoruz [ </a:t>
            </a:r>
            <a:r>
              <a:rPr lang="tr-TR" b="0" i="0" u="sng" dirty="0">
                <a:solidFill>
                  <a:srgbClr val="005B92"/>
                </a:solidFill>
                <a:effectLst/>
                <a:latin typeface="Noto Sans" panose="020B0502040504020204" pitchFamily="34" charset="0"/>
                <a:hlinkClick r:id="rId14"/>
              </a:rPr>
              <a:t>71</a:t>
            </a:r>
            <a:r>
              <a:rPr lang="tr-TR" b="0" i="0" dirty="0">
                <a:solidFill>
                  <a:srgbClr val="232323"/>
                </a:solidFill>
                <a:effectLst/>
                <a:latin typeface="Noto Sans" panose="020B0502040504020204" pitchFamily="34" charset="0"/>
              </a:rPr>
              <a:t> ].</a:t>
            </a:r>
          </a:p>
          <a:p>
            <a:pPr algn="l"/>
            <a:r>
              <a:rPr lang="tr-TR" b="1" i="0" dirty="0">
                <a:solidFill>
                  <a:srgbClr val="232323"/>
                </a:solidFill>
                <a:effectLst/>
                <a:latin typeface="Noto Sans" panose="020B0502040504020204" pitchFamily="34" charset="0"/>
              </a:rPr>
              <a:t>Antikor</a:t>
            </a:r>
            <a:r>
              <a:rPr lang="tr-TR" b="0" i="0" dirty="0">
                <a:solidFill>
                  <a:srgbClr val="232323"/>
                </a:solidFill>
                <a:effectLst/>
                <a:latin typeface="Noto Sans" panose="020B0502040504020204" pitchFamily="34" charset="0"/>
              </a:rPr>
              <a:t> testi — </a:t>
            </a:r>
            <a:r>
              <a:rPr lang="tr-TR" b="0" i="0" dirty="0" err="1">
                <a:solidFill>
                  <a:srgbClr val="232323"/>
                </a:solidFill>
                <a:effectLst/>
                <a:latin typeface="Noto Sans" panose="020B0502040504020204" pitchFamily="34" charset="0"/>
              </a:rPr>
              <a:t>Antifosfolipid</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antisperm</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antinükleer</a:t>
            </a:r>
            <a:r>
              <a:rPr lang="tr-TR" b="0" i="0" dirty="0">
                <a:solidFill>
                  <a:srgbClr val="232323"/>
                </a:solidFill>
                <a:effectLst/>
                <a:latin typeface="Noto Sans" panose="020B0502040504020204" pitchFamily="34" charset="0"/>
              </a:rPr>
              <a:t> ve </a:t>
            </a:r>
            <a:r>
              <a:rPr lang="tr-TR" b="0" i="0" dirty="0" err="1">
                <a:solidFill>
                  <a:srgbClr val="232323"/>
                </a:solidFill>
                <a:effectLst/>
                <a:latin typeface="Noto Sans" panose="020B0502040504020204" pitchFamily="34" charset="0"/>
              </a:rPr>
              <a:t>antitiroid</a:t>
            </a:r>
            <a:r>
              <a:rPr lang="tr-TR" b="0" i="0" dirty="0">
                <a:solidFill>
                  <a:srgbClr val="232323"/>
                </a:solidFill>
                <a:effectLst/>
                <a:latin typeface="Noto Sans" panose="020B0502040504020204" pitchFamily="34" charset="0"/>
              </a:rPr>
              <a:t> antikorlar için rutin testler mevcut veriler tarafından desteklenmemektedir [  72  </a:t>
            </a:r>
            <a:r>
              <a:rPr lang="tr-TR" b="0" i="0" u="sng" dirty="0">
                <a:solidFill>
                  <a:srgbClr val="005B92"/>
                </a:solidFill>
                <a:effectLst/>
                <a:latin typeface="Noto Sans" panose="020B0502040504020204" pitchFamily="34" charset="0"/>
                <a:hlinkClick r:id="rId15"/>
              </a:rPr>
              <a:t>]</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Antifosfolipid</a:t>
            </a:r>
            <a:r>
              <a:rPr lang="tr-TR" b="0" i="0" dirty="0">
                <a:solidFill>
                  <a:srgbClr val="232323"/>
                </a:solidFill>
                <a:effectLst/>
                <a:latin typeface="Noto Sans" panose="020B0502040504020204" pitchFamily="34" charset="0"/>
              </a:rPr>
              <a:t> antikorları ile tekrarlayan gebelik kaybı arasında bir ilişki kurulmuş olmasına rağmen, diğer </a:t>
            </a:r>
            <a:r>
              <a:rPr lang="tr-TR" b="0" i="0" dirty="0" err="1">
                <a:solidFill>
                  <a:srgbClr val="232323"/>
                </a:solidFill>
                <a:effectLst/>
                <a:latin typeface="Noto Sans" panose="020B0502040504020204" pitchFamily="34" charset="0"/>
              </a:rPr>
              <a:t>otoimmün</a:t>
            </a:r>
            <a:r>
              <a:rPr lang="tr-TR" b="0" i="0" dirty="0">
                <a:solidFill>
                  <a:srgbClr val="232323"/>
                </a:solidFill>
                <a:effectLst/>
                <a:latin typeface="Noto Sans" panose="020B0502040504020204" pitchFamily="34" charset="0"/>
              </a:rPr>
              <a:t> faktörler, doğurganlık tedavisi başarısızlığının belirteçleri olarak araştırılmaya devam etmektedir. (Bkz. </a:t>
            </a:r>
            <a:r>
              <a:rPr lang="tr-TR" b="0" i="0" u="sng" dirty="0">
                <a:solidFill>
                  <a:srgbClr val="005B92"/>
                </a:solidFill>
                <a:effectLst/>
                <a:latin typeface="Noto Sans" panose="020B0502040504020204" pitchFamily="34" charset="0"/>
                <a:hlinkClick r:id="rId16"/>
              </a:rPr>
              <a:t>"</a:t>
            </a:r>
            <a:r>
              <a:rPr lang="tr-TR" b="0" i="0" u="sng" dirty="0" err="1">
                <a:solidFill>
                  <a:srgbClr val="005B92"/>
                </a:solidFill>
                <a:effectLst/>
                <a:latin typeface="Noto Sans" panose="020B0502040504020204" pitchFamily="34" charset="0"/>
                <a:hlinkClick r:id="rId16"/>
              </a:rPr>
              <a:t>Antifosfolipid</a:t>
            </a:r>
            <a:r>
              <a:rPr lang="tr-TR" b="0" i="0" u="sng" dirty="0">
                <a:solidFill>
                  <a:srgbClr val="005B92"/>
                </a:solidFill>
                <a:effectLst/>
                <a:latin typeface="Noto Sans" panose="020B0502040504020204" pitchFamily="34" charset="0"/>
                <a:hlinkClick r:id="rId16"/>
              </a:rPr>
              <a:t> sendromu: Gebe kadınlarda gebelik etkileri ve yönetimi"</a:t>
            </a:r>
            <a:r>
              <a:rPr lang="tr-TR" b="0" i="0" dirty="0">
                <a:solidFill>
                  <a:srgbClr val="232323"/>
                </a:solidFill>
                <a:effectLst/>
                <a:latin typeface="Noto Sans" panose="020B0502040504020204" pitchFamily="34" charset="0"/>
              </a:rPr>
              <a:t> .)</a:t>
            </a:r>
          </a:p>
          <a:p>
            <a:pPr algn="l"/>
            <a:r>
              <a:rPr lang="tr-TR" b="1" i="0" dirty="0" err="1">
                <a:solidFill>
                  <a:srgbClr val="232323"/>
                </a:solidFill>
                <a:effectLst/>
                <a:latin typeface="Noto Sans" panose="020B0502040504020204" pitchFamily="34" charset="0"/>
              </a:rPr>
              <a:t>Karyotip</a:t>
            </a:r>
            <a:r>
              <a:rPr lang="tr-TR" b="1" i="0" dirty="0">
                <a:solidFill>
                  <a:srgbClr val="232323"/>
                </a:solidFill>
                <a:effectLst/>
                <a:latin typeface="Noto Sans" panose="020B0502040504020204" pitchFamily="34" charset="0"/>
              </a:rPr>
              <a:t> </a:t>
            </a:r>
            <a:r>
              <a:rPr lang="tr-TR" b="0" i="0" dirty="0">
                <a:solidFill>
                  <a:srgbClr val="232323"/>
                </a:solidFill>
                <a:effectLst/>
                <a:latin typeface="Noto Sans" panose="020B0502040504020204" pitchFamily="34" charset="0"/>
              </a:rPr>
              <a:t> —  Şiddetli </a:t>
            </a:r>
            <a:r>
              <a:rPr lang="tr-TR" b="0" i="0" dirty="0" err="1">
                <a:solidFill>
                  <a:srgbClr val="232323"/>
                </a:solidFill>
                <a:effectLst/>
                <a:latin typeface="Noto Sans" panose="020B0502040504020204" pitchFamily="34" charset="0"/>
              </a:rPr>
              <a:t>oligospermi</a:t>
            </a:r>
            <a:r>
              <a:rPr lang="tr-TR" b="0" i="0" dirty="0">
                <a:solidFill>
                  <a:srgbClr val="232323"/>
                </a:solidFill>
                <a:effectLst/>
                <a:latin typeface="Noto Sans" panose="020B0502040504020204" pitchFamily="34" charset="0"/>
              </a:rPr>
              <a:t> varsa erkek partnere </a:t>
            </a:r>
            <a:r>
              <a:rPr lang="tr-TR" b="0" i="0" dirty="0" err="1">
                <a:solidFill>
                  <a:srgbClr val="232323"/>
                </a:solidFill>
                <a:effectLst/>
                <a:latin typeface="Noto Sans" panose="020B0502040504020204" pitchFamily="34" charset="0"/>
              </a:rPr>
              <a:t>karyotip</a:t>
            </a:r>
            <a:r>
              <a:rPr lang="tr-TR" b="0" i="0" dirty="0">
                <a:solidFill>
                  <a:srgbClr val="232323"/>
                </a:solidFill>
                <a:effectLst/>
                <a:latin typeface="Noto Sans" panose="020B0502040504020204" pitchFamily="34" charset="0"/>
              </a:rPr>
              <a:t> önermek ve tavsiyede bulunmak için genel bir fikir birliği vardır, çünkü bu erkekler daha yüksek </a:t>
            </a:r>
            <a:r>
              <a:rPr lang="tr-TR" b="0" i="0" dirty="0" err="1">
                <a:solidFill>
                  <a:srgbClr val="232323"/>
                </a:solidFill>
                <a:effectLst/>
                <a:latin typeface="Noto Sans" panose="020B0502040504020204" pitchFamily="34" charset="0"/>
              </a:rPr>
              <a:t>karyotipik</a:t>
            </a:r>
            <a:r>
              <a:rPr lang="tr-TR" b="0" i="0" dirty="0">
                <a:solidFill>
                  <a:srgbClr val="232323"/>
                </a:solidFill>
                <a:effectLst/>
                <a:latin typeface="Noto Sans" panose="020B0502040504020204" pitchFamily="34" charset="0"/>
              </a:rPr>
              <a:t> anormallik riski altındadır. Y kromozomu </a:t>
            </a:r>
            <a:r>
              <a:rPr lang="tr-TR" b="0" i="0" dirty="0" err="1">
                <a:solidFill>
                  <a:srgbClr val="232323"/>
                </a:solidFill>
                <a:effectLst/>
                <a:latin typeface="Noto Sans" panose="020B0502040504020204" pitchFamily="34" charset="0"/>
              </a:rPr>
              <a:t>mikrodelesyonları</a:t>
            </a:r>
            <a:r>
              <a:rPr lang="tr-TR" b="0" i="0" dirty="0">
                <a:solidFill>
                  <a:srgbClr val="232323"/>
                </a:solidFill>
                <a:effectLst/>
                <a:latin typeface="Noto Sans" panose="020B0502040504020204" pitchFamily="34" charset="0"/>
              </a:rPr>
              <a:t> için ayrı testler de sunulabilir. Erken yumurtalık yetmezliği veya ailede erken yumurtalık yetmezliği öyküsü (40 yaşından önce) olan kadınları ve tekrarlayan gebelik kayıpları varsa her iki partneri de </a:t>
            </a:r>
            <a:r>
              <a:rPr lang="tr-TR" b="0" i="0" dirty="0" err="1">
                <a:solidFill>
                  <a:srgbClr val="232323"/>
                </a:solidFill>
                <a:effectLst/>
                <a:latin typeface="Noto Sans" panose="020B0502040504020204" pitchFamily="34" charset="0"/>
              </a:rPr>
              <a:t>karyotiplemeyi</a:t>
            </a:r>
            <a:r>
              <a:rPr lang="tr-TR" b="0" i="0" dirty="0">
                <a:solidFill>
                  <a:srgbClr val="232323"/>
                </a:solidFill>
                <a:effectLst/>
                <a:latin typeface="Noto Sans" panose="020B0502040504020204" pitchFamily="34" charset="0"/>
              </a:rPr>
              <a:t> öneriyoruz. Diğer birçok durumda, açıklanamayan </a:t>
            </a:r>
            <a:r>
              <a:rPr lang="tr-TR" b="0" i="0" dirty="0" err="1">
                <a:solidFill>
                  <a:srgbClr val="232323"/>
                </a:solidFill>
                <a:effectLst/>
                <a:latin typeface="Noto Sans" panose="020B0502040504020204" pitchFamily="34" charset="0"/>
              </a:rPr>
              <a:t>infertilite</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endometriozis</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tubal</a:t>
            </a:r>
            <a:r>
              <a:rPr lang="tr-TR" b="0" i="0" dirty="0">
                <a:solidFill>
                  <a:srgbClr val="232323"/>
                </a:solidFill>
                <a:effectLst/>
                <a:latin typeface="Noto Sans" panose="020B0502040504020204" pitchFamily="34" charset="0"/>
              </a:rPr>
              <a:t> faktör </a:t>
            </a:r>
            <a:r>
              <a:rPr lang="tr-TR" b="0" i="0" dirty="0" err="1">
                <a:solidFill>
                  <a:srgbClr val="232323"/>
                </a:solidFill>
                <a:effectLst/>
                <a:latin typeface="Noto Sans" panose="020B0502040504020204" pitchFamily="34" charset="0"/>
              </a:rPr>
              <a:t>infertilitesi</a:t>
            </a:r>
            <a:r>
              <a:rPr lang="tr-TR" b="0" i="0" dirty="0">
                <a:solidFill>
                  <a:srgbClr val="232323"/>
                </a:solidFill>
                <a:effectLst/>
                <a:latin typeface="Noto Sans" panose="020B0502040504020204" pitchFamily="34" charset="0"/>
              </a:rPr>
              <a:t> olan kadınlarda anormalliklerin düşük </a:t>
            </a:r>
            <a:r>
              <a:rPr lang="tr-TR" b="0" i="0" dirty="0" err="1">
                <a:solidFill>
                  <a:srgbClr val="232323"/>
                </a:solidFill>
                <a:effectLst/>
                <a:latin typeface="Noto Sans" panose="020B0502040504020204" pitchFamily="34" charset="0"/>
              </a:rPr>
              <a:t>insidansı</a:t>
            </a:r>
            <a:r>
              <a:rPr lang="tr-TR" b="0" i="0" dirty="0">
                <a:solidFill>
                  <a:srgbClr val="232323"/>
                </a:solidFill>
                <a:effectLst/>
                <a:latin typeface="Noto Sans" panose="020B0502040504020204" pitchFamily="34" charset="0"/>
              </a:rPr>
              <a:t> nedeniyle, ilk değerlendirmenin bir parçası olarak </a:t>
            </a:r>
            <a:r>
              <a:rPr lang="tr-TR" b="0" i="0" dirty="0" err="1">
                <a:solidFill>
                  <a:srgbClr val="232323"/>
                </a:solidFill>
                <a:effectLst/>
                <a:latin typeface="Noto Sans" panose="020B0502040504020204" pitchFamily="34" charset="0"/>
              </a:rPr>
              <a:t>karyotipleme</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endike</a:t>
            </a:r>
            <a:r>
              <a:rPr lang="tr-TR" b="0" i="0" dirty="0">
                <a:solidFill>
                  <a:srgbClr val="232323"/>
                </a:solidFill>
                <a:effectLst/>
                <a:latin typeface="Noto Sans" panose="020B0502040504020204" pitchFamily="34" charset="0"/>
              </a:rPr>
              <a:t> değildir [ </a:t>
            </a:r>
            <a:r>
              <a:rPr lang="tr-TR" b="0" i="0" u="sng" dirty="0">
                <a:solidFill>
                  <a:srgbClr val="005B92"/>
                </a:solidFill>
                <a:effectLst/>
                <a:latin typeface="Noto Sans" panose="020B0502040504020204" pitchFamily="34" charset="0"/>
                <a:hlinkClick r:id="rId17"/>
              </a:rPr>
              <a:t>73 ].</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Karyotip</a:t>
            </a:r>
            <a:r>
              <a:rPr lang="tr-TR" b="0" i="0" dirty="0">
                <a:solidFill>
                  <a:srgbClr val="232323"/>
                </a:solidFill>
                <a:effectLst/>
                <a:latin typeface="Noto Sans" panose="020B0502040504020204" pitchFamily="34" charset="0"/>
              </a:rPr>
              <a:t>, IVF öncesi evrensel </a:t>
            </a:r>
            <a:r>
              <a:rPr lang="tr-TR" b="0" i="0" dirty="0" err="1">
                <a:solidFill>
                  <a:srgbClr val="232323"/>
                </a:solidFill>
                <a:effectLst/>
                <a:latin typeface="Noto Sans" panose="020B0502040504020204" pitchFamily="34" charset="0"/>
              </a:rPr>
              <a:t>karyotip</a:t>
            </a:r>
            <a:r>
              <a:rPr lang="tr-TR" b="0" i="0" dirty="0">
                <a:solidFill>
                  <a:srgbClr val="232323"/>
                </a:solidFill>
                <a:effectLst/>
                <a:latin typeface="Noto Sans" panose="020B0502040504020204" pitchFamily="34" charset="0"/>
              </a:rPr>
              <a:t> taramasının maliyet etkinliği belirlenmemiş olmasına rağmen, ilk tedavi yaklaşımlarında başarısız olan ve </a:t>
            </a:r>
            <a:r>
              <a:rPr lang="tr-TR" b="0" i="0" dirty="0" err="1">
                <a:solidFill>
                  <a:srgbClr val="232323"/>
                </a:solidFill>
                <a:effectLst/>
                <a:latin typeface="Noto Sans" panose="020B0502040504020204" pitchFamily="34" charset="0"/>
              </a:rPr>
              <a:t>IVF'ye</a:t>
            </a:r>
            <a:r>
              <a:rPr lang="tr-TR" b="0" i="0" dirty="0">
                <a:solidFill>
                  <a:srgbClr val="232323"/>
                </a:solidFill>
                <a:effectLst/>
                <a:latin typeface="Noto Sans" panose="020B0502040504020204" pitchFamily="34" charset="0"/>
              </a:rPr>
              <a:t> girmeyi planlayan bu koşullara sahip hastalarda faydalı olabilir [ </a:t>
            </a:r>
            <a:r>
              <a:rPr lang="tr-TR" b="0" i="0" u="sng" dirty="0">
                <a:solidFill>
                  <a:srgbClr val="005B92"/>
                </a:solidFill>
                <a:effectLst/>
                <a:latin typeface="Noto Sans" panose="020B0502040504020204" pitchFamily="34" charset="0"/>
                <a:hlinkClick r:id="rId18"/>
              </a:rPr>
              <a:t>74</a:t>
            </a:r>
            <a:r>
              <a:rPr lang="tr-TR" b="0" i="0" dirty="0">
                <a:solidFill>
                  <a:srgbClr val="232323"/>
                </a:solidFill>
                <a:effectLst/>
                <a:latin typeface="Noto Sans" panose="020B0502040504020204" pitchFamily="34" charset="0"/>
              </a:rPr>
              <a:t> ].</a:t>
            </a:r>
          </a:p>
          <a:p>
            <a:r>
              <a:rPr lang="tr-TR" b="1" i="0" dirty="0">
                <a:solidFill>
                  <a:srgbClr val="232323"/>
                </a:solidFill>
                <a:effectLst/>
                <a:latin typeface="Noto Sans" panose="020B0502040504020204" pitchFamily="34" charset="0"/>
              </a:rPr>
              <a:t>NIM TESTLERİ</a:t>
            </a:r>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36</a:t>
            </a:fld>
            <a:endParaRPr lang="tr-TR"/>
          </a:p>
        </p:txBody>
      </p:sp>
    </p:spTree>
    <p:extLst>
      <p:ext uri="{BB962C8B-B14F-4D97-AF65-F5344CB8AC3E}">
        <p14:creationId xmlns:p14="http://schemas.microsoft.com/office/powerpoint/2010/main" val="16135016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latinLnBrk="0"/>
            <a:r>
              <a:rPr lang="tr-TR" b="1" i="0" dirty="0" err="1">
                <a:solidFill>
                  <a:srgbClr val="232323"/>
                </a:solidFill>
                <a:effectLst/>
                <a:latin typeface="Noto Sans" panose="020B0502040504020204" pitchFamily="34" charset="0"/>
              </a:rPr>
              <a:t>İnfertil</a:t>
            </a:r>
            <a:r>
              <a:rPr lang="tr-TR" b="1" i="0" dirty="0">
                <a:solidFill>
                  <a:srgbClr val="232323"/>
                </a:solidFill>
                <a:effectLst/>
                <a:latin typeface="Noto Sans" panose="020B0502040504020204" pitchFamily="34" charset="0"/>
              </a:rPr>
              <a:t> çiftlerin yönetiminde genel prensipler</a:t>
            </a:r>
          </a:p>
          <a:p>
            <a:pPr algn="l"/>
            <a:r>
              <a:rPr lang="tr-TR" b="0" i="0" dirty="0" err="1">
                <a:solidFill>
                  <a:srgbClr val="232323"/>
                </a:solidFill>
                <a:effectLst/>
                <a:latin typeface="Noto Sans" panose="020B0502040504020204" pitchFamily="34" charset="0"/>
              </a:rPr>
              <a:t>İnfertilitenin</a:t>
            </a:r>
            <a:r>
              <a:rPr lang="tr-TR" b="0" i="0" dirty="0">
                <a:solidFill>
                  <a:srgbClr val="232323"/>
                </a:solidFill>
                <a:effectLst/>
                <a:latin typeface="Noto Sans" panose="020B0502040504020204" pitchFamily="34" charset="0"/>
              </a:rPr>
              <a:t> değerlendirilmesi ve yönetimine her iki partneri de dahil </a:t>
            </a:r>
            <a:r>
              <a:rPr lang="tr-TR" b="0" i="0" dirty="0" err="1">
                <a:solidFill>
                  <a:srgbClr val="232323"/>
                </a:solidFill>
                <a:effectLst/>
                <a:latin typeface="Noto Sans" panose="020B0502040504020204" pitchFamily="34" charset="0"/>
              </a:rPr>
              <a:t>edinDoğurganlığı</a:t>
            </a:r>
            <a:r>
              <a:rPr lang="tr-TR" b="0" i="0" dirty="0">
                <a:solidFill>
                  <a:srgbClr val="232323"/>
                </a:solidFill>
                <a:effectLst/>
                <a:latin typeface="Noto Sans" panose="020B0502040504020204" pitchFamily="34" charset="0"/>
              </a:rPr>
              <a:t> artırmak için yaşam tarzı değişiklikleri </a:t>
            </a:r>
            <a:r>
              <a:rPr lang="tr-TR" b="0" i="0" dirty="0" err="1">
                <a:solidFill>
                  <a:srgbClr val="232323"/>
                </a:solidFill>
                <a:effectLst/>
                <a:latin typeface="Noto Sans" panose="020B0502040504020204" pitchFamily="34" charset="0"/>
              </a:rPr>
              <a:t>önerinÇift</a:t>
            </a:r>
            <a:r>
              <a:rPr lang="tr-TR" b="0" i="0" dirty="0">
                <a:solidFill>
                  <a:srgbClr val="232323"/>
                </a:solidFill>
                <a:effectLst/>
                <a:latin typeface="Noto Sans" panose="020B0502040504020204" pitchFamily="34" charset="0"/>
              </a:rPr>
              <a:t> - Sigarayı bırakmak ve potansiyel çevresel toksinlere maruz kalmayı </a:t>
            </a:r>
            <a:r>
              <a:rPr lang="tr-TR" b="0" i="0" dirty="0" err="1">
                <a:solidFill>
                  <a:srgbClr val="232323"/>
                </a:solidFill>
                <a:effectLst/>
                <a:latin typeface="Noto Sans" panose="020B0502040504020204" pitchFamily="34" charset="0"/>
              </a:rPr>
              <a:t>azaltmakKadınlar</a:t>
            </a:r>
            <a:r>
              <a:rPr lang="tr-TR" b="0" i="0" dirty="0">
                <a:solidFill>
                  <a:srgbClr val="232323"/>
                </a:solidFill>
                <a:effectLst/>
                <a:latin typeface="Noto Sans" panose="020B0502040504020204" pitchFamily="34" charset="0"/>
              </a:rPr>
              <a:t> - Alkolden uzak durma, aşırı kafein alımının azaltılması, hedef vücut kitle indeksine ulaşmak için kilo modülasyonu (20-25 kg/m </a:t>
            </a:r>
            <a:r>
              <a:rPr lang="tr-TR" b="0" i="0" baseline="30000" dirty="0">
                <a:solidFill>
                  <a:srgbClr val="232323"/>
                </a:solidFill>
                <a:effectLst/>
                <a:latin typeface="Noto Sans" panose="020B0502040504020204" pitchFamily="34" charset="0"/>
              </a:rPr>
              <a:t>2</a:t>
            </a:r>
            <a:r>
              <a:rPr lang="tr-TR" b="0" i="0" dirty="0">
                <a:solidFill>
                  <a:srgbClr val="232323"/>
                </a:solidFill>
                <a:effectLst/>
                <a:latin typeface="Noto Sans" panose="020B0502040504020204" pitchFamily="34" charset="0"/>
              </a:rPr>
              <a:t> )Belirlenen yönergelere göre kısırlık değerlendirmesi </a:t>
            </a:r>
            <a:r>
              <a:rPr lang="tr-TR" b="0" i="0" dirty="0" err="1">
                <a:solidFill>
                  <a:srgbClr val="232323"/>
                </a:solidFill>
                <a:effectLst/>
                <a:latin typeface="Noto Sans" panose="020B0502040504020204" pitchFamily="34" charset="0"/>
              </a:rPr>
              <a:t>yapınKısırlığın</a:t>
            </a:r>
            <a:r>
              <a:rPr lang="tr-TR" b="0" i="0" dirty="0">
                <a:solidFill>
                  <a:srgbClr val="232323"/>
                </a:solidFill>
                <a:effectLst/>
                <a:latin typeface="Noto Sans" panose="020B0502040504020204" pitchFamily="34" charset="0"/>
              </a:rPr>
              <a:t> nedenlerini </a:t>
            </a:r>
            <a:r>
              <a:rPr lang="tr-TR" b="0" i="0" dirty="0" err="1">
                <a:solidFill>
                  <a:srgbClr val="232323"/>
                </a:solidFill>
                <a:effectLst/>
                <a:latin typeface="Noto Sans" panose="020B0502040504020204" pitchFamily="34" charset="0"/>
              </a:rPr>
              <a:t>belirleyinGeri</a:t>
            </a:r>
            <a:r>
              <a:rPr lang="tr-TR" b="0" i="0" dirty="0">
                <a:solidFill>
                  <a:srgbClr val="232323"/>
                </a:solidFill>
                <a:effectLst/>
                <a:latin typeface="Noto Sans" panose="020B0502040504020204" pitchFamily="34" charset="0"/>
              </a:rPr>
              <a:t> döndürülebilir nedenler - Kısırlık etiyolojisini düzeltmek için tıbbi veya cerrahi tedavi </a:t>
            </a:r>
            <a:r>
              <a:rPr lang="tr-TR" b="0" i="0" dirty="0" err="1">
                <a:solidFill>
                  <a:srgbClr val="232323"/>
                </a:solidFill>
                <a:effectLst/>
                <a:latin typeface="Noto Sans" panose="020B0502040504020204" pitchFamily="34" charset="0"/>
              </a:rPr>
              <a:t>uygulayınGeri</a:t>
            </a:r>
            <a:r>
              <a:rPr lang="tr-TR" b="0" i="0" dirty="0">
                <a:solidFill>
                  <a:srgbClr val="232323"/>
                </a:solidFill>
                <a:effectLst/>
                <a:latin typeface="Noto Sans" panose="020B0502040504020204" pitchFamily="34" charset="0"/>
              </a:rPr>
              <a:t> dönüşü olmayan nedenler - Kısırlık etiyolojisinin üstesinden gelmek için yardımcı üreme teknolojilerinden, gamet bağışından, gebelik taşıyıcılığından, evlat edinmeden yararlanın</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37</a:t>
            </a:fld>
            <a:endParaRPr lang="tr-TR"/>
          </a:p>
        </p:txBody>
      </p:sp>
    </p:spTree>
    <p:extLst>
      <p:ext uri="{BB962C8B-B14F-4D97-AF65-F5344CB8AC3E}">
        <p14:creationId xmlns:p14="http://schemas.microsoft.com/office/powerpoint/2010/main" val="3219603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i="0" dirty="0">
                <a:solidFill>
                  <a:srgbClr val="232323"/>
                </a:solidFill>
                <a:effectLst/>
                <a:latin typeface="Noto Sans" panose="020B0502040504020204" pitchFamily="34" charset="0"/>
              </a:rPr>
              <a:t>Kilo modülasyonu </a:t>
            </a:r>
            <a:r>
              <a:rPr lang="tr-TR" b="0" i="0" dirty="0">
                <a:solidFill>
                  <a:srgbClr val="232323"/>
                </a:solidFill>
                <a:effectLst/>
                <a:latin typeface="Noto Sans" panose="020B0502040504020204" pitchFamily="34" charset="0"/>
              </a:rPr>
              <a:t> —  İdeal vücut ağırlığının çok üstünde veya altında olan kadınlar, yumurtlama bozukluğuna ve kısırlığa yatkındır [ </a:t>
            </a:r>
            <a:r>
              <a:rPr lang="tr-TR" b="0" i="0" u="sng" dirty="0">
                <a:solidFill>
                  <a:srgbClr val="005B92"/>
                </a:solidFill>
                <a:effectLst/>
                <a:latin typeface="Noto Sans" panose="020B0502040504020204" pitchFamily="34" charset="0"/>
                <a:hlinkClick r:id="rId3"/>
              </a:rPr>
              <a:t>8</a:t>
            </a:r>
            <a:r>
              <a:rPr lang="tr-TR" b="0" i="0" dirty="0">
                <a:solidFill>
                  <a:srgbClr val="232323"/>
                </a:solidFill>
                <a:effectLst/>
                <a:latin typeface="Noto Sans" panose="020B0502040504020204" pitchFamily="34" charset="0"/>
              </a:rPr>
              <a:t> ]. Bu kadınlarda kilo modülasyonu doğurganlığı artırabilir</a:t>
            </a:r>
          </a:p>
          <a:p>
            <a:r>
              <a:rPr lang="tr-TR" b="1" i="0" dirty="0">
                <a:solidFill>
                  <a:srgbClr val="232323"/>
                </a:solidFill>
                <a:effectLst/>
                <a:latin typeface="Noto Sans" panose="020B0502040504020204" pitchFamily="34" charset="0"/>
              </a:rPr>
              <a:t>Yüksek vücut ağırlığı </a:t>
            </a:r>
            <a:r>
              <a:rPr lang="tr-TR" b="0" i="0" dirty="0">
                <a:solidFill>
                  <a:srgbClr val="232323"/>
                </a:solidFill>
                <a:effectLst/>
                <a:latin typeface="Noto Sans" panose="020B0502040504020204" pitchFamily="34" charset="0"/>
              </a:rPr>
              <a:t> —  Başlangıç ​​ağırlığı veya vücut kitle indeksi (BMI) 27 kg/m2'nin </a:t>
            </a:r>
            <a:r>
              <a:rPr lang="tr-TR" b="0" i="0" baseline="30000" dirty="0">
                <a:solidFill>
                  <a:srgbClr val="232323"/>
                </a:solidFill>
                <a:effectLst/>
                <a:latin typeface="Noto Sans" panose="020B0502040504020204" pitchFamily="34" charset="0"/>
              </a:rPr>
              <a:t>üzerinde</a:t>
            </a:r>
            <a:r>
              <a:rPr lang="tr-TR" b="0" i="0" dirty="0">
                <a:solidFill>
                  <a:srgbClr val="232323"/>
                </a:solidFill>
                <a:effectLst/>
                <a:latin typeface="Noto Sans" panose="020B0502040504020204" pitchFamily="34" charset="0"/>
              </a:rPr>
              <a:t> olan ve </a:t>
            </a:r>
            <a:r>
              <a:rPr lang="tr-TR" b="0" i="0" dirty="0" err="1">
                <a:solidFill>
                  <a:srgbClr val="232323"/>
                </a:solidFill>
                <a:effectLst/>
                <a:latin typeface="Noto Sans" panose="020B0502040504020204" pitchFamily="34" charset="0"/>
              </a:rPr>
              <a:t>anovulatuar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infertilitesi</a:t>
            </a:r>
            <a:r>
              <a:rPr lang="tr-TR" b="0" i="0" dirty="0">
                <a:solidFill>
                  <a:srgbClr val="232323"/>
                </a:solidFill>
                <a:effectLst/>
                <a:latin typeface="Noto Sans" panose="020B0502040504020204" pitchFamily="34" charset="0"/>
              </a:rPr>
              <a:t> olan kadınların kilo vermeleri önerilir (</a:t>
            </a:r>
            <a:r>
              <a:rPr lang="tr-TR" b="0" i="0" u="sng" dirty="0">
                <a:solidFill>
                  <a:srgbClr val="005B92"/>
                </a:solidFill>
                <a:effectLst/>
                <a:latin typeface="Noto Sans" panose="020B0502040504020204" pitchFamily="34" charset="0"/>
                <a:hlinkClick r:id="rId4"/>
              </a:rPr>
              <a:t>Tablo 3</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5"/>
              </a:rPr>
              <a:t>hesap makinesi 1</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Polikistik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over</a:t>
            </a:r>
            <a:r>
              <a:rPr lang="tr-TR" b="0" i="0" dirty="0">
                <a:solidFill>
                  <a:srgbClr val="232323"/>
                </a:solidFill>
                <a:effectLst/>
                <a:latin typeface="Noto Sans" panose="020B0502040504020204" pitchFamily="34" charset="0"/>
              </a:rPr>
              <a:t> sendromlu (PCOS) </a:t>
            </a:r>
            <a:r>
              <a:rPr lang="tr-TR" b="0" i="0" dirty="0" err="1">
                <a:solidFill>
                  <a:srgbClr val="232323"/>
                </a:solidFill>
                <a:effectLst/>
                <a:latin typeface="Noto Sans" panose="020B0502040504020204" pitchFamily="34" charset="0"/>
              </a:rPr>
              <a:t>obez</a:t>
            </a:r>
            <a:r>
              <a:rPr lang="tr-TR" b="0" i="0" dirty="0">
                <a:solidFill>
                  <a:srgbClr val="232323"/>
                </a:solidFill>
                <a:effectLst/>
                <a:latin typeface="Noto Sans" panose="020B0502040504020204" pitchFamily="34" charset="0"/>
              </a:rPr>
              <a:t> kadınlar için, vücut ağırlığının sadece yüzde 5 ila 10'unun kaybı, bu kadınların yüzde 55 ila 100'ünde altı ay içinde yumurtlamayı yeniden sağlamak için yeterlidir [ </a:t>
            </a:r>
            <a:r>
              <a:rPr lang="tr-TR" b="0" i="0" u="sng" dirty="0">
                <a:solidFill>
                  <a:srgbClr val="005B92"/>
                </a:solidFill>
                <a:effectLst/>
                <a:latin typeface="Noto Sans" panose="020B0502040504020204" pitchFamily="34" charset="0"/>
                <a:hlinkClick r:id="rId6"/>
              </a:rPr>
              <a:t>9-13</a:t>
            </a:r>
            <a:r>
              <a:rPr lang="tr-TR" b="0" i="0" dirty="0">
                <a:solidFill>
                  <a:srgbClr val="232323"/>
                </a:solidFill>
                <a:effectLst/>
                <a:latin typeface="Noto Sans" panose="020B0502040504020204" pitchFamily="34" charset="0"/>
              </a:rPr>
              <a:t> ]. Kilo kaybı, yan etkisi olmayan ve diğer sağlık yararları olan ucuz, düşük müdahaleli bir yöntemdir ve bu nedenle </a:t>
            </a:r>
            <a:r>
              <a:rPr lang="tr-TR" b="0" i="0" dirty="0" err="1">
                <a:solidFill>
                  <a:srgbClr val="232323"/>
                </a:solidFill>
                <a:effectLst/>
                <a:latin typeface="Noto Sans" panose="020B0502040504020204" pitchFamily="34" charset="0"/>
              </a:rPr>
              <a:t>obez</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anovulatuar</a:t>
            </a:r>
            <a:r>
              <a:rPr lang="tr-TR" b="0" i="0" dirty="0">
                <a:solidFill>
                  <a:srgbClr val="232323"/>
                </a:solidFill>
                <a:effectLst/>
                <a:latin typeface="Noto Sans" panose="020B0502040504020204" pitchFamily="34" charset="0"/>
              </a:rPr>
              <a:t> kadınlar için birinci basamak tedavi olmalıdır (</a:t>
            </a:r>
            <a:r>
              <a:rPr lang="tr-TR" b="0" i="0" u="sng" dirty="0">
                <a:solidFill>
                  <a:srgbClr val="005B92"/>
                </a:solidFill>
                <a:effectLst/>
                <a:latin typeface="Noto Sans" panose="020B0502040504020204" pitchFamily="34" charset="0"/>
                <a:hlinkClick r:id="rId7"/>
              </a:rPr>
              <a:t>tablo 4</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8"/>
              </a:rPr>
              <a:t>"Yetişkinlerde </a:t>
            </a:r>
            <a:r>
              <a:rPr lang="tr-TR" b="0" i="0" u="sng" dirty="0" err="1">
                <a:solidFill>
                  <a:srgbClr val="005B92"/>
                </a:solidFill>
                <a:effectLst/>
                <a:latin typeface="Noto Sans" panose="020B0502040504020204" pitchFamily="34" charset="0"/>
                <a:hlinkClick r:id="rId8"/>
              </a:rPr>
              <a:t>polikistik</a:t>
            </a:r>
            <a:r>
              <a:rPr lang="tr-TR" b="0" i="0" u="sng" dirty="0">
                <a:solidFill>
                  <a:srgbClr val="005B92"/>
                </a:solidFill>
                <a:effectLst/>
                <a:latin typeface="Noto Sans" panose="020B0502040504020204" pitchFamily="34" charset="0"/>
                <a:hlinkClick r:id="rId8"/>
              </a:rPr>
              <a:t> </a:t>
            </a:r>
            <a:r>
              <a:rPr lang="tr-TR" b="0" i="0" u="sng" dirty="0" err="1">
                <a:solidFill>
                  <a:srgbClr val="005B92"/>
                </a:solidFill>
                <a:effectLst/>
                <a:latin typeface="Noto Sans" panose="020B0502040504020204" pitchFamily="34" charset="0"/>
                <a:hlinkClick r:id="rId8"/>
              </a:rPr>
              <a:t>over</a:t>
            </a:r>
            <a:r>
              <a:rPr lang="tr-TR" b="0" i="0" u="sng" dirty="0">
                <a:solidFill>
                  <a:srgbClr val="005B92"/>
                </a:solidFill>
                <a:effectLst/>
                <a:latin typeface="Noto Sans" panose="020B0502040504020204" pitchFamily="34" charset="0"/>
                <a:hlinkClick r:id="rId8"/>
              </a:rPr>
              <a:t> sendromunun tedavisi"</a:t>
            </a:r>
            <a:r>
              <a:rPr lang="tr-TR" b="0" i="0" dirty="0">
                <a:solidFill>
                  <a:srgbClr val="232323"/>
                </a:solidFill>
                <a:effectLst/>
                <a:latin typeface="Noto Sans" panose="020B0502040504020204" pitchFamily="34" charset="0"/>
              </a:rPr>
              <a:t> .)</a:t>
            </a:r>
            <a:endParaRPr lang="tr-TR" b="1" i="0" dirty="0">
              <a:solidFill>
                <a:srgbClr val="232323"/>
              </a:solidFill>
              <a:effectLst/>
              <a:latin typeface="Noto Sans" panose="020B0502040504020204" pitchFamily="34" charset="0"/>
            </a:endParaRPr>
          </a:p>
          <a:p>
            <a:r>
              <a:rPr lang="tr-TR" b="1" i="0" dirty="0">
                <a:solidFill>
                  <a:srgbClr val="232323"/>
                </a:solidFill>
                <a:effectLst/>
                <a:latin typeface="Noto Sans" panose="020B0502040504020204" pitchFamily="34" charset="0"/>
              </a:rPr>
              <a:t>Düşük vücut ağırlığı </a:t>
            </a:r>
            <a:r>
              <a:rPr lang="tr-TR" b="0" i="0" dirty="0">
                <a:solidFill>
                  <a:srgbClr val="232323"/>
                </a:solidFill>
                <a:effectLst/>
                <a:latin typeface="Noto Sans" panose="020B0502040504020204" pitchFamily="34" charset="0"/>
              </a:rPr>
              <a:t> —  Düşük vücut kitle indeksine sahip </a:t>
            </a:r>
            <a:r>
              <a:rPr lang="tr-TR" b="0" i="0" dirty="0" err="1">
                <a:solidFill>
                  <a:srgbClr val="232323"/>
                </a:solidFill>
                <a:effectLst/>
                <a:latin typeface="Noto Sans" panose="020B0502040504020204" pitchFamily="34" charset="0"/>
              </a:rPr>
              <a:t>anovulatuar</a:t>
            </a:r>
            <a:r>
              <a:rPr lang="tr-TR" b="0" i="0" dirty="0">
                <a:solidFill>
                  <a:srgbClr val="232323"/>
                </a:solidFill>
                <a:effectLst/>
                <a:latin typeface="Noto Sans" panose="020B0502040504020204" pitchFamily="34" charset="0"/>
              </a:rPr>
              <a:t> kadınlar (17 kg/m </a:t>
            </a:r>
            <a:r>
              <a:rPr lang="tr-TR" b="0" i="0" baseline="30000" dirty="0">
                <a:solidFill>
                  <a:srgbClr val="232323"/>
                </a:solidFill>
                <a:effectLst/>
                <a:latin typeface="Noto Sans" panose="020B0502040504020204" pitchFamily="34" charset="0"/>
              </a:rPr>
              <a:t>2</a:t>
            </a:r>
            <a:r>
              <a:rPr lang="tr-TR" b="0" i="0" dirty="0">
                <a:solidFill>
                  <a:srgbClr val="232323"/>
                </a:solidFill>
                <a:effectLst/>
                <a:latin typeface="Noto Sans" panose="020B0502040504020204" pitchFamily="34" charset="0"/>
              </a:rPr>
              <a:t> 'den az ) (</a:t>
            </a:r>
            <a:r>
              <a:rPr lang="tr-TR" b="0" i="0" u="sng" dirty="0">
                <a:solidFill>
                  <a:srgbClr val="005B92"/>
                </a:solidFill>
                <a:effectLst/>
                <a:latin typeface="Noto Sans" panose="020B0502040504020204" pitchFamily="34" charset="0"/>
                <a:hlinkClick r:id="rId4"/>
              </a:rPr>
              <a:t>Tablo 3</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5"/>
              </a:rPr>
              <a:t>hesap makinesi 1</a:t>
            </a:r>
            <a:r>
              <a:rPr lang="tr-TR" b="0" i="0" dirty="0">
                <a:solidFill>
                  <a:srgbClr val="232323"/>
                </a:solidFill>
                <a:effectLst/>
                <a:latin typeface="Noto Sans" panose="020B0502040504020204" pitchFamily="34" charset="0"/>
              </a:rPr>
              <a:t> ), yeme bozuklukları veya yorucu egzersiz rejimleri ile </a:t>
            </a:r>
            <a:r>
              <a:rPr lang="tr-TR" b="0" i="0" dirty="0" err="1">
                <a:solidFill>
                  <a:srgbClr val="232323"/>
                </a:solidFill>
                <a:effectLst/>
                <a:latin typeface="Noto Sans" panose="020B0502040504020204" pitchFamily="34" charset="0"/>
              </a:rPr>
              <a:t>hipogonadotropik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hipogonadizm</a:t>
            </a:r>
            <a:r>
              <a:rPr lang="tr-TR" b="0" i="0" dirty="0">
                <a:solidFill>
                  <a:srgbClr val="232323"/>
                </a:solidFill>
                <a:effectLst/>
                <a:latin typeface="Noto Sans" panose="020B0502040504020204" pitchFamily="34" charset="0"/>
              </a:rPr>
              <a:t> ve/veya </a:t>
            </a:r>
            <a:r>
              <a:rPr lang="tr-TR" b="0" i="0" dirty="0" err="1">
                <a:solidFill>
                  <a:srgbClr val="232323"/>
                </a:solidFill>
                <a:effectLst/>
                <a:latin typeface="Noto Sans" panose="020B0502040504020204" pitchFamily="34" charset="0"/>
              </a:rPr>
              <a:t>hipotalamik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amenore</a:t>
            </a:r>
            <a:r>
              <a:rPr lang="tr-TR" b="0" i="0" dirty="0">
                <a:solidFill>
                  <a:srgbClr val="232323"/>
                </a:solidFill>
                <a:effectLst/>
                <a:latin typeface="Noto Sans" panose="020B0502040504020204" pitchFamily="34" charset="0"/>
              </a:rPr>
              <a:t> (WHO sınıf 1) gelişebilir [ </a:t>
            </a:r>
            <a:r>
              <a:rPr lang="tr-TR" b="0" i="0" u="sng" dirty="0">
                <a:solidFill>
                  <a:srgbClr val="005B92"/>
                </a:solidFill>
                <a:effectLst/>
                <a:latin typeface="Noto Sans" panose="020B0502040504020204" pitchFamily="34" charset="0"/>
                <a:hlinkClick r:id="rId9"/>
              </a:rPr>
              <a:t>15</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Psikojenik</a:t>
            </a:r>
            <a:r>
              <a:rPr lang="tr-TR" b="0" i="0" dirty="0">
                <a:solidFill>
                  <a:srgbClr val="232323"/>
                </a:solidFill>
                <a:effectLst/>
                <a:latin typeface="Noto Sans" panose="020B0502040504020204" pitchFamily="34" charset="0"/>
              </a:rPr>
              <a:t> stres ayrıca </a:t>
            </a:r>
            <a:r>
              <a:rPr lang="tr-TR" b="0" i="0" dirty="0" err="1">
                <a:solidFill>
                  <a:srgbClr val="232323"/>
                </a:solidFill>
                <a:effectLst/>
                <a:latin typeface="Noto Sans" panose="020B0502040504020204" pitchFamily="34" charset="0"/>
              </a:rPr>
              <a:t>gonadotropin</a:t>
            </a:r>
            <a:r>
              <a:rPr lang="tr-TR" b="0" i="0" dirty="0">
                <a:solidFill>
                  <a:srgbClr val="232323"/>
                </a:solidFill>
                <a:effectLst/>
                <a:latin typeface="Noto Sans" panose="020B0502040504020204" pitchFamily="34" charset="0"/>
              </a:rPr>
              <a:t> salgılatıcı hormon (</a:t>
            </a:r>
            <a:r>
              <a:rPr lang="tr-TR" b="0" i="0" dirty="0" err="1">
                <a:solidFill>
                  <a:srgbClr val="232323"/>
                </a:solidFill>
                <a:effectLst/>
                <a:latin typeface="Noto Sans" panose="020B0502040504020204" pitchFamily="34" charset="0"/>
              </a:rPr>
              <a:t>GnRH</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puls</a:t>
            </a:r>
            <a:r>
              <a:rPr lang="tr-TR" b="0" i="0" dirty="0">
                <a:solidFill>
                  <a:srgbClr val="232323"/>
                </a:solidFill>
                <a:effectLst/>
                <a:latin typeface="Noto Sans" panose="020B0502040504020204" pitchFamily="34" charset="0"/>
              </a:rPr>
              <a:t> üretecini bozabilir ve azalmış hipofiz </a:t>
            </a:r>
            <a:r>
              <a:rPr lang="tr-TR" b="0" i="0" dirty="0" err="1">
                <a:solidFill>
                  <a:srgbClr val="232323"/>
                </a:solidFill>
                <a:effectLst/>
                <a:latin typeface="Noto Sans" panose="020B0502040504020204" pitchFamily="34" charset="0"/>
              </a:rPr>
              <a:t>gonadotropin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sekresyonunun</a:t>
            </a:r>
            <a:r>
              <a:rPr lang="tr-TR" b="0" i="0" dirty="0">
                <a:solidFill>
                  <a:srgbClr val="232323"/>
                </a:solidFill>
                <a:effectLst/>
                <a:latin typeface="Noto Sans" panose="020B0502040504020204" pitchFamily="34" charset="0"/>
              </a:rPr>
              <a:t> bir sonucu olarak yumurtalık fonksiyonunu bozabilir [ </a:t>
            </a:r>
            <a:r>
              <a:rPr lang="tr-TR" b="0" i="0" u="sng" dirty="0">
                <a:solidFill>
                  <a:srgbClr val="005B92"/>
                </a:solidFill>
                <a:effectLst/>
                <a:latin typeface="Noto Sans" panose="020B0502040504020204" pitchFamily="34" charset="0"/>
                <a:hlinkClick r:id="rId10"/>
              </a:rPr>
              <a:t>16-21</a:t>
            </a:r>
            <a:r>
              <a:rPr lang="tr-TR" b="0" i="0" dirty="0">
                <a:solidFill>
                  <a:srgbClr val="232323"/>
                </a:solidFill>
                <a:effectLst/>
                <a:latin typeface="Noto Sans" panose="020B0502040504020204" pitchFamily="34" charset="0"/>
              </a:rPr>
              <a:t> ]. Bu tür kadınlara kilo almaları, diyetlerini değiştirmeleri ve egzersizi azaltmaları tavsiye edilmelidir; bununla birlikte, bu kadınlar genellikle davranışlarını değiştirme konusunda isteksizdirler.</a:t>
            </a:r>
          </a:p>
          <a:p>
            <a:endParaRPr lang="tr-TR" b="0" i="0" dirty="0">
              <a:solidFill>
                <a:srgbClr val="232323"/>
              </a:solidFill>
              <a:effectLst/>
              <a:latin typeface="Noto Sans" panose="020B0502040504020204" pitchFamily="34" charset="0"/>
            </a:endParaRPr>
          </a:p>
          <a:p>
            <a:r>
              <a:rPr lang="tr-TR" b="1" i="0" dirty="0" err="1">
                <a:solidFill>
                  <a:srgbClr val="232323"/>
                </a:solidFill>
                <a:effectLst/>
                <a:latin typeface="Noto Sans" panose="020B0502040504020204" pitchFamily="34" charset="0"/>
              </a:rPr>
              <a:t>Klomifen</a:t>
            </a:r>
            <a:r>
              <a:rPr lang="tr-TR" b="1" i="0" dirty="0">
                <a:solidFill>
                  <a:srgbClr val="232323"/>
                </a:solidFill>
                <a:effectLst/>
                <a:latin typeface="Noto Sans" panose="020B0502040504020204" pitchFamily="34" charset="0"/>
              </a:rPr>
              <a:t> </a:t>
            </a:r>
            <a:r>
              <a:rPr lang="tr-TR" b="0" i="0" dirty="0">
                <a:solidFill>
                  <a:srgbClr val="232323"/>
                </a:solidFill>
                <a:effectLst/>
                <a:latin typeface="Noto Sans" panose="020B0502040504020204" pitchFamily="34" charset="0"/>
              </a:rPr>
              <a:t> —  </a:t>
            </a:r>
            <a:r>
              <a:rPr lang="tr-TR" b="0" i="0" u="sng" dirty="0" err="1">
                <a:solidFill>
                  <a:srgbClr val="005B92"/>
                </a:solidFill>
                <a:effectLst/>
                <a:latin typeface="Noto Sans" panose="020B0502040504020204" pitchFamily="34" charset="0"/>
                <a:hlinkClick r:id="rId11"/>
              </a:rPr>
              <a:t>Klomifen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sitrat</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gonadotropin</a:t>
            </a:r>
            <a:r>
              <a:rPr lang="tr-TR" b="0" i="0" dirty="0">
                <a:solidFill>
                  <a:srgbClr val="232323"/>
                </a:solidFill>
                <a:effectLst/>
                <a:latin typeface="Noto Sans" panose="020B0502040504020204" pitchFamily="34" charset="0"/>
              </a:rPr>
              <a:t> salınımını artıran hem östrojen antagonisti hem de </a:t>
            </a:r>
            <a:r>
              <a:rPr lang="tr-TR" b="0" i="0" dirty="0" err="1">
                <a:solidFill>
                  <a:srgbClr val="232323"/>
                </a:solidFill>
                <a:effectLst/>
                <a:latin typeface="Noto Sans" panose="020B0502040504020204" pitchFamily="34" charset="0"/>
              </a:rPr>
              <a:t>agonist</a:t>
            </a:r>
            <a:r>
              <a:rPr lang="tr-TR" b="0" i="0" dirty="0">
                <a:solidFill>
                  <a:srgbClr val="232323"/>
                </a:solidFill>
                <a:effectLst/>
                <a:latin typeface="Noto Sans" panose="020B0502040504020204" pitchFamily="34" charset="0"/>
              </a:rPr>
              <a:t> etkileri olan seçici bir östrojen reseptör modülatörüdür (SERM). WHO sınıf 2'de (</a:t>
            </a:r>
            <a:r>
              <a:rPr lang="tr-TR" b="0" i="0" dirty="0" err="1">
                <a:solidFill>
                  <a:srgbClr val="232323"/>
                </a:solidFill>
                <a:effectLst/>
                <a:latin typeface="Noto Sans" panose="020B0502040504020204" pitchFamily="34" charset="0"/>
              </a:rPr>
              <a:t>normogonadotropik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normoöstrojenik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ovülasyon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disfonksiyonu</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oligoovülatör</a:t>
            </a:r>
            <a:r>
              <a:rPr lang="tr-TR" b="0" i="0" dirty="0">
                <a:solidFill>
                  <a:srgbClr val="232323"/>
                </a:solidFill>
                <a:effectLst/>
                <a:latin typeface="Noto Sans" panose="020B0502040504020204" pitchFamily="34" charset="0"/>
              </a:rPr>
              <a:t> kadınlarda yumurtlamayı indüklemek ve doğurganlığı iyileştirmek için etkili bir yöntemdir. Karşılaştırıldığında, </a:t>
            </a:r>
            <a:r>
              <a:rPr lang="tr-TR" b="0" i="0" dirty="0" err="1">
                <a:solidFill>
                  <a:srgbClr val="232323"/>
                </a:solidFill>
                <a:effectLst/>
                <a:latin typeface="Noto Sans" panose="020B0502040504020204" pitchFamily="34" charset="0"/>
              </a:rPr>
              <a:t>klomifen</a:t>
            </a:r>
            <a:r>
              <a:rPr lang="tr-TR" b="0" i="0" dirty="0">
                <a:solidFill>
                  <a:srgbClr val="232323"/>
                </a:solidFill>
                <a:effectLst/>
                <a:latin typeface="Noto Sans" panose="020B0502040504020204" pitchFamily="34" charset="0"/>
              </a:rPr>
              <a:t>, WHO sınıf 1 (</a:t>
            </a:r>
            <a:r>
              <a:rPr lang="tr-TR" b="0" i="0" dirty="0" err="1">
                <a:solidFill>
                  <a:srgbClr val="232323"/>
                </a:solidFill>
                <a:effectLst/>
                <a:latin typeface="Noto Sans" panose="020B0502040504020204" pitchFamily="34" charset="0"/>
              </a:rPr>
              <a:t>hipogonadotropik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hipogonadizm</a:t>
            </a:r>
            <a:r>
              <a:rPr lang="tr-TR" b="0" i="0" dirty="0">
                <a:solidFill>
                  <a:srgbClr val="232323"/>
                </a:solidFill>
                <a:effectLst/>
                <a:latin typeface="Noto Sans" panose="020B0502040504020204" pitchFamily="34" charset="0"/>
              </a:rPr>
              <a:t>) ve sınıf 3 (</a:t>
            </a:r>
            <a:r>
              <a:rPr lang="tr-TR" b="0" i="0" dirty="0" err="1">
                <a:solidFill>
                  <a:srgbClr val="232323"/>
                </a:solidFill>
                <a:effectLst/>
                <a:latin typeface="Noto Sans" panose="020B0502040504020204" pitchFamily="34" charset="0"/>
              </a:rPr>
              <a:t>hipergonadotropik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hipogonadizm</a:t>
            </a:r>
            <a:r>
              <a:rPr lang="tr-TR" b="0" i="0" dirty="0">
                <a:solidFill>
                  <a:srgbClr val="232323"/>
                </a:solidFill>
                <a:effectLst/>
                <a:latin typeface="Noto Sans" panose="020B0502040504020204" pitchFamily="34" charset="0"/>
              </a:rPr>
              <a:t>) hastalarında genellikle etkisizdir.</a:t>
            </a:r>
          </a:p>
          <a:p>
            <a:r>
              <a:rPr lang="tr-TR" b="1" i="0" dirty="0" err="1">
                <a:solidFill>
                  <a:srgbClr val="232323"/>
                </a:solidFill>
                <a:effectLst/>
                <a:latin typeface="Noto Sans" panose="020B0502040504020204" pitchFamily="34" charset="0"/>
              </a:rPr>
              <a:t>Gonadotropin</a:t>
            </a:r>
            <a:r>
              <a:rPr lang="tr-TR" b="1" i="0" dirty="0">
                <a:solidFill>
                  <a:srgbClr val="232323"/>
                </a:solidFill>
                <a:effectLst/>
                <a:latin typeface="Noto Sans" panose="020B0502040504020204" pitchFamily="34" charset="0"/>
              </a:rPr>
              <a:t> tedavisi </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Gonadotropin</a:t>
            </a:r>
            <a:r>
              <a:rPr lang="tr-TR" b="0" i="0" dirty="0">
                <a:solidFill>
                  <a:srgbClr val="232323"/>
                </a:solidFill>
                <a:effectLst/>
                <a:latin typeface="Noto Sans" panose="020B0502040504020204" pitchFamily="34" charset="0"/>
              </a:rPr>
              <a:t> tedavisi, </a:t>
            </a:r>
            <a:r>
              <a:rPr lang="tr-TR" b="0" i="0" u="sng" dirty="0" err="1">
                <a:solidFill>
                  <a:srgbClr val="005B92"/>
                </a:solidFill>
                <a:effectLst/>
                <a:latin typeface="Noto Sans" panose="020B0502040504020204" pitchFamily="34" charset="0"/>
                <a:hlinkClick r:id="rId11"/>
              </a:rPr>
              <a:t>klomifen</a:t>
            </a:r>
            <a:r>
              <a:rPr lang="tr-TR" b="0" i="0" dirty="0">
                <a:solidFill>
                  <a:srgbClr val="232323"/>
                </a:solidFill>
                <a:effectLst/>
                <a:latin typeface="Noto Sans" panose="020B0502040504020204" pitchFamily="34" charset="0"/>
              </a:rPr>
              <a:t> tedavisi ve/veya insülin </a:t>
            </a:r>
            <a:r>
              <a:rPr lang="tr-TR" b="0" i="0" dirty="0" err="1">
                <a:solidFill>
                  <a:srgbClr val="232323"/>
                </a:solidFill>
                <a:effectLst/>
                <a:latin typeface="Noto Sans" panose="020B0502040504020204" pitchFamily="34" charset="0"/>
              </a:rPr>
              <a:t>duyarlılaştırıcı</a:t>
            </a:r>
            <a:r>
              <a:rPr lang="tr-TR" b="0" i="0" dirty="0">
                <a:solidFill>
                  <a:srgbClr val="232323"/>
                </a:solidFill>
                <a:effectLst/>
                <a:latin typeface="Noto Sans" panose="020B0502040504020204" pitchFamily="34" charset="0"/>
              </a:rPr>
              <a:t> ajanlarla yumurtlamamış veya gebe kalmamış </a:t>
            </a:r>
            <a:r>
              <a:rPr lang="tr-TR" b="0" i="0" dirty="0" err="1">
                <a:solidFill>
                  <a:srgbClr val="232323"/>
                </a:solidFill>
                <a:effectLst/>
                <a:latin typeface="Noto Sans" panose="020B0502040504020204" pitchFamily="34" charset="0"/>
              </a:rPr>
              <a:t>normogonadotropik</a:t>
            </a:r>
            <a:r>
              <a:rPr lang="tr-TR" b="0" i="0" dirty="0">
                <a:solidFill>
                  <a:srgbClr val="232323"/>
                </a:solidFill>
                <a:effectLst/>
                <a:latin typeface="Noto Sans" panose="020B0502040504020204" pitchFamily="34" charset="0"/>
              </a:rPr>
              <a:t> (WHO sınıf 2) </a:t>
            </a:r>
            <a:r>
              <a:rPr lang="tr-TR" b="0" i="0" dirty="0" err="1">
                <a:solidFill>
                  <a:srgbClr val="232323"/>
                </a:solidFill>
                <a:effectLst/>
                <a:latin typeface="Noto Sans" panose="020B0502040504020204" pitchFamily="34" charset="0"/>
              </a:rPr>
              <a:t>anovulatuar</a:t>
            </a:r>
            <a:r>
              <a:rPr lang="tr-TR" b="0" i="0" dirty="0">
                <a:solidFill>
                  <a:srgbClr val="232323"/>
                </a:solidFill>
                <a:effectLst/>
                <a:latin typeface="Noto Sans" panose="020B0502040504020204" pitchFamily="34" charset="0"/>
              </a:rPr>
              <a:t> kadınlarda ve </a:t>
            </a:r>
            <a:r>
              <a:rPr lang="tr-TR" b="0" i="0" dirty="0" err="1">
                <a:solidFill>
                  <a:srgbClr val="232323"/>
                </a:solidFill>
                <a:effectLst/>
                <a:latin typeface="Noto Sans" panose="020B0502040504020204" pitchFamily="34" charset="0"/>
              </a:rPr>
              <a:t>hipopituitarizmi</a:t>
            </a:r>
            <a:r>
              <a:rPr lang="tr-TR" b="0" i="0" dirty="0">
                <a:solidFill>
                  <a:srgbClr val="232323"/>
                </a:solidFill>
                <a:effectLst/>
                <a:latin typeface="Noto Sans" panose="020B0502040504020204" pitchFamily="34" charset="0"/>
              </a:rPr>
              <a:t> olan </a:t>
            </a:r>
            <a:r>
              <a:rPr lang="tr-TR" b="0" i="0" dirty="0" err="1">
                <a:solidFill>
                  <a:srgbClr val="232323"/>
                </a:solidFill>
                <a:effectLst/>
                <a:latin typeface="Noto Sans" panose="020B0502040504020204" pitchFamily="34" charset="0"/>
              </a:rPr>
              <a:t>hipogonadotropik</a:t>
            </a:r>
            <a:r>
              <a:rPr lang="tr-TR" b="0" i="0" dirty="0">
                <a:solidFill>
                  <a:srgbClr val="232323"/>
                </a:solidFill>
                <a:effectLst/>
                <a:latin typeface="Noto Sans" panose="020B0502040504020204" pitchFamily="34" charset="0"/>
              </a:rPr>
              <a:t> (WHO sınıf 1) </a:t>
            </a:r>
            <a:r>
              <a:rPr lang="tr-TR" b="0" i="0" dirty="0" err="1">
                <a:solidFill>
                  <a:srgbClr val="232323"/>
                </a:solidFill>
                <a:effectLst/>
                <a:latin typeface="Noto Sans" panose="020B0502040504020204" pitchFamily="34" charset="0"/>
              </a:rPr>
              <a:t>anovulatuar</a:t>
            </a:r>
            <a:r>
              <a:rPr lang="tr-TR" b="0" i="0" dirty="0">
                <a:solidFill>
                  <a:srgbClr val="232323"/>
                </a:solidFill>
                <a:effectLst/>
                <a:latin typeface="Noto Sans" panose="020B0502040504020204" pitchFamily="34" charset="0"/>
              </a:rPr>
              <a:t> kadınlarda veya ikinci basamak tedavi olarak kullanılır.</a:t>
            </a:r>
          </a:p>
          <a:p>
            <a:r>
              <a:rPr lang="tr-TR" b="1" i="0" dirty="0" err="1">
                <a:solidFill>
                  <a:srgbClr val="232323"/>
                </a:solidFill>
                <a:effectLst/>
                <a:latin typeface="Noto Sans" panose="020B0502040504020204" pitchFamily="34" charset="0"/>
              </a:rPr>
              <a:t>Metformin</a:t>
            </a:r>
            <a:r>
              <a:rPr lang="tr-TR" b="1" i="0" dirty="0">
                <a:solidFill>
                  <a:srgbClr val="232323"/>
                </a:solidFill>
                <a:effectLst/>
                <a:latin typeface="Noto Sans" panose="020B0502040504020204" pitchFamily="34" charset="0"/>
              </a:rPr>
              <a:t> </a:t>
            </a:r>
            <a:r>
              <a:rPr lang="tr-TR" b="0" i="0" dirty="0">
                <a:solidFill>
                  <a:srgbClr val="232323"/>
                </a:solidFill>
                <a:effectLst/>
                <a:latin typeface="Noto Sans" panose="020B0502040504020204" pitchFamily="34" charset="0"/>
              </a:rPr>
              <a:t> —  İnsülin direnci </a:t>
            </a:r>
            <a:r>
              <a:rPr lang="tr-TR" b="0" i="0" dirty="0" err="1">
                <a:solidFill>
                  <a:srgbClr val="232323"/>
                </a:solidFill>
                <a:effectLst/>
                <a:latin typeface="Noto Sans" panose="020B0502040504020204" pitchFamily="34" charset="0"/>
              </a:rPr>
              <a:t>PKOS'lu</a:t>
            </a:r>
            <a:r>
              <a:rPr lang="tr-TR" b="0" i="0" dirty="0">
                <a:solidFill>
                  <a:srgbClr val="232323"/>
                </a:solidFill>
                <a:effectLst/>
                <a:latin typeface="Noto Sans" panose="020B0502040504020204" pitchFamily="34" charset="0"/>
              </a:rPr>
              <a:t> kadınlarda yaygın olarak görülür. </a:t>
            </a:r>
            <a:r>
              <a:rPr lang="tr-TR" b="0" i="0" u="sng" dirty="0" err="1">
                <a:solidFill>
                  <a:srgbClr val="005B92"/>
                </a:solidFill>
                <a:effectLst/>
                <a:latin typeface="Noto Sans" panose="020B0502040504020204" pitchFamily="34" charset="0"/>
                <a:hlinkClick r:id="rId12"/>
              </a:rPr>
              <a:t>Metformin</a:t>
            </a:r>
            <a:r>
              <a:rPr lang="tr-TR" b="0" i="0" dirty="0">
                <a:solidFill>
                  <a:srgbClr val="232323"/>
                </a:solidFill>
                <a:effectLst/>
                <a:latin typeface="Noto Sans" panose="020B0502040504020204" pitchFamily="34" charset="0"/>
              </a:rPr>
              <a:t> ile </a:t>
            </a:r>
            <a:r>
              <a:rPr lang="tr-TR" b="0" i="0" dirty="0" err="1">
                <a:solidFill>
                  <a:srgbClr val="232323"/>
                </a:solidFill>
                <a:effectLst/>
                <a:latin typeface="Noto Sans" panose="020B0502040504020204" pitchFamily="34" charset="0"/>
              </a:rPr>
              <a:t>hiperinsülineminin</a:t>
            </a:r>
            <a:r>
              <a:rPr lang="tr-TR" b="0" i="0" dirty="0">
                <a:solidFill>
                  <a:srgbClr val="232323"/>
                </a:solidFill>
                <a:effectLst/>
                <a:latin typeface="Noto Sans" panose="020B0502040504020204" pitchFamily="34" charset="0"/>
              </a:rPr>
              <a:t> düzeltilmesi, </a:t>
            </a:r>
            <a:r>
              <a:rPr lang="tr-TR" b="0" i="0" dirty="0" err="1">
                <a:solidFill>
                  <a:srgbClr val="232323"/>
                </a:solidFill>
                <a:effectLst/>
                <a:latin typeface="Noto Sans" panose="020B0502040504020204" pitchFamily="34" charset="0"/>
              </a:rPr>
              <a:t>PKOS'lu</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anovulatuar</a:t>
            </a:r>
            <a:r>
              <a:rPr lang="tr-TR" b="0" i="0" dirty="0">
                <a:solidFill>
                  <a:srgbClr val="232323"/>
                </a:solidFill>
                <a:effectLst/>
                <a:latin typeface="Noto Sans" panose="020B0502040504020204" pitchFamily="34" charset="0"/>
              </a:rPr>
              <a:t> kadınlarda faydalı bir etkiye sahiptir, çünkü bu, adet döngüsünde bir artışa ve </a:t>
            </a:r>
            <a:r>
              <a:rPr lang="tr-TR" b="0" i="0" dirty="0" err="1">
                <a:solidFill>
                  <a:srgbClr val="232323"/>
                </a:solidFill>
                <a:effectLst/>
                <a:latin typeface="Noto Sans" panose="020B0502040504020204" pitchFamily="34" charset="0"/>
              </a:rPr>
              <a:t>spontan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ovulasyonun</a:t>
            </a:r>
            <a:r>
              <a:rPr lang="tr-TR" b="0" i="0" dirty="0">
                <a:solidFill>
                  <a:srgbClr val="232323"/>
                </a:solidFill>
                <a:effectLst/>
                <a:latin typeface="Noto Sans" panose="020B0502040504020204" pitchFamily="34" charset="0"/>
              </a:rPr>
              <a:t> artmasına neden olur.</a:t>
            </a:r>
          </a:p>
          <a:p>
            <a:r>
              <a:rPr lang="tr-TR" b="0" i="0" dirty="0" err="1">
                <a:solidFill>
                  <a:srgbClr val="232323"/>
                </a:solidFill>
                <a:effectLst/>
                <a:latin typeface="Noto Sans" panose="020B0502040504020204" pitchFamily="34" charset="0"/>
              </a:rPr>
              <a:t>Diyatermi</a:t>
            </a:r>
            <a:r>
              <a:rPr lang="tr-TR" b="0" i="0" dirty="0">
                <a:solidFill>
                  <a:srgbClr val="232323"/>
                </a:solidFill>
                <a:effectLst/>
                <a:latin typeface="Noto Sans" panose="020B0502040504020204" pitchFamily="34" charset="0"/>
              </a:rPr>
              <a:t> veya lazer ile </a:t>
            </a:r>
            <a:r>
              <a:rPr lang="tr-TR" b="0" i="0" dirty="0" err="1">
                <a:solidFill>
                  <a:srgbClr val="232323"/>
                </a:solidFill>
                <a:effectLst/>
                <a:latin typeface="Noto Sans" panose="020B0502040504020204" pitchFamily="34" charset="0"/>
              </a:rPr>
              <a:t>laparoskopik</a:t>
            </a:r>
            <a:r>
              <a:rPr lang="tr-TR" b="0" i="0" dirty="0">
                <a:solidFill>
                  <a:srgbClr val="232323"/>
                </a:solidFill>
                <a:effectLst/>
                <a:latin typeface="Noto Sans" panose="020B0502040504020204" pitchFamily="34" charset="0"/>
              </a:rPr>
              <a:t> yumurtalık delme, </a:t>
            </a:r>
            <a:r>
              <a:rPr lang="tr-TR" b="0" i="0" dirty="0" err="1">
                <a:solidFill>
                  <a:srgbClr val="232323"/>
                </a:solidFill>
                <a:effectLst/>
                <a:latin typeface="Noto Sans" panose="020B0502040504020204" pitchFamily="34" charset="0"/>
              </a:rPr>
              <a:t>anovulatuar</a:t>
            </a:r>
            <a:r>
              <a:rPr lang="tr-TR" b="0" i="0" dirty="0">
                <a:solidFill>
                  <a:srgbClr val="232323"/>
                </a:solidFill>
                <a:effectLst/>
                <a:latin typeface="Noto Sans" panose="020B0502040504020204" pitchFamily="34" charset="0"/>
              </a:rPr>
              <a:t> PKOS hastalarında yumurtlamayı indüklemek için yapılan cerrahi bir tedavidir</a:t>
            </a:r>
          </a:p>
          <a:p>
            <a:r>
              <a:rPr lang="tr-TR" b="0" i="0" u="sng" dirty="0" err="1">
                <a:solidFill>
                  <a:srgbClr val="005B92"/>
                </a:solidFill>
                <a:effectLst/>
                <a:latin typeface="Noto Sans" panose="020B0502040504020204" pitchFamily="34" charset="0"/>
                <a:hlinkClick r:id="rId13"/>
              </a:rPr>
              <a:t>Bromokriptin</a:t>
            </a:r>
            <a:r>
              <a:rPr lang="tr-TR" b="0" i="0" dirty="0">
                <a:solidFill>
                  <a:srgbClr val="232323"/>
                </a:solidFill>
                <a:effectLst/>
                <a:latin typeface="Noto Sans" panose="020B0502040504020204" pitchFamily="34" charset="0"/>
              </a:rPr>
              <a:t> gibi </a:t>
            </a:r>
            <a:r>
              <a:rPr lang="tr-TR" b="0" i="0" dirty="0" err="1">
                <a:solidFill>
                  <a:srgbClr val="232323"/>
                </a:solidFill>
                <a:effectLst/>
                <a:latin typeface="Noto Sans" panose="020B0502040504020204" pitchFamily="34" charset="0"/>
              </a:rPr>
              <a:t>dopamin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agonistleri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hiperprolaktinemik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anovülasyonu</a:t>
            </a:r>
            <a:r>
              <a:rPr lang="tr-TR" b="0" i="0" dirty="0">
                <a:solidFill>
                  <a:srgbClr val="232323"/>
                </a:solidFill>
                <a:effectLst/>
                <a:latin typeface="Noto Sans" panose="020B0502040504020204" pitchFamily="34" charset="0"/>
              </a:rPr>
              <a:t> olan kadınlar için tercih edilen tedavidir.</a:t>
            </a:r>
          </a:p>
          <a:p>
            <a:endParaRPr lang="tr-TR" b="0" i="0" dirty="0">
              <a:solidFill>
                <a:srgbClr val="232323"/>
              </a:solidFill>
              <a:effectLst/>
              <a:latin typeface="Noto Sans" panose="020B0502040504020204" pitchFamily="34" charset="0"/>
            </a:endParaRPr>
          </a:p>
          <a:p>
            <a:r>
              <a:rPr lang="tr-TR" b="0" i="0" dirty="0">
                <a:solidFill>
                  <a:srgbClr val="232323"/>
                </a:solidFill>
                <a:effectLst/>
                <a:latin typeface="Noto Sans" panose="020B0502040504020204" pitchFamily="34" charset="0"/>
              </a:rPr>
              <a:t> Diğer doğurganlık tedavileriyle gebe kalmayan </a:t>
            </a:r>
            <a:r>
              <a:rPr lang="tr-TR" b="0" i="0" dirty="0" err="1">
                <a:solidFill>
                  <a:srgbClr val="232323"/>
                </a:solidFill>
                <a:effectLst/>
                <a:latin typeface="Noto Sans" panose="020B0502040504020204" pitchFamily="34" charset="0"/>
              </a:rPr>
              <a:t>oligoovulatuar</a:t>
            </a:r>
            <a:r>
              <a:rPr lang="tr-TR" b="0" i="0" dirty="0">
                <a:solidFill>
                  <a:srgbClr val="232323"/>
                </a:solidFill>
                <a:effectLst/>
                <a:latin typeface="Noto Sans" panose="020B0502040504020204" pitchFamily="34" charset="0"/>
              </a:rPr>
              <a:t> kadınlar IVF için düşünülebilir.</a:t>
            </a:r>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38</a:t>
            </a:fld>
            <a:endParaRPr lang="tr-TR"/>
          </a:p>
        </p:txBody>
      </p:sp>
    </p:spTree>
    <p:extLst>
      <p:ext uri="{BB962C8B-B14F-4D97-AF65-F5344CB8AC3E}">
        <p14:creationId xmlns:p14="http://schemas.microsoft.com/office/powerpoint/2010/main" val="6291371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i="0" dirty="0">
                <a:solidFill>
                  <a:srgbClr val="232323"/>
                </a:solidFill>
                <a:effectLst/>
                <a:latin typeface="Noto Sans" panose="020B0502040504020204" pitchFamily="34" charset="0"/>
              </a:rPr>
              <a:t>Tüp bebek </a:t>
            </a:r>
            <a:r>
              <a:rPr lang="tr-TR" b="0" i="0" dirty="0">
                <a:solidFill>
                  <a:srgbClr val="232323"/>
                </a:solidFill>
                <a:effectLst/>
                <a:latin typeface="Noto Sans" panose="020B0502040504020204" pitchFamily="34" charset="0"/>
              </a:rPr>
              <a:t> —  Tüp bebek, tüp faktör </a:t>
            </a:r>
            <a:r>
              <a:rPr lang="tr-TR" b="0" i="0" dirty="0" err="1">
                <a:solidFill>
                  <a:srgbClr val="232323"/>
                </a:solidFill>
                <a:effectLst/>
                <a:latin typeface="Noto Sans" panose="020B0502040504020204" pitchFamily="34" charset="0"/>
              </a:rPr>
              <a:t>infertilitesinin</a:t>
            </a:r>
            <a:r>
              <a:rPr lang="tr-TR" b="0" i="0" dirty="0">
                <a:solidFill>
                  <a:srgbClr val="232323"/>
                </a:solidFill>
                <a:effectLst/>
                <a:latin typeface="Noto Sans" panose="020B0502040504020204" pitchFamily="34" charset="0"/>
              </a:rPr>
              <a:t> kanıtlanmış bir tedavi yöntemidir ve tüp rekonstrüksiyonuna kıyasla aşağıdaki avantaj ve dezavantajlara sahiptir.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3"/>
              </a:rPr>
              <a:t>. "</a:t>
            </a:r>
            <a:r>
              <a:rPr lang="tr-TR" b="0" i="0" u="sng" dirty="0" err="1">
                <a:solidFill>
                  <a:srgbClr val="005B92"/>
                </a:solidFill>
                <a:effectLst/>
                <a:latin typeface="Noto Sans" panose="020B0502040504020204" pitchFamily="34" charset="0"/>
                <a:hlinkClick r:id="rId3"/>
              </a:rPr>
              <a:t>In</a:t>
            </a:r>
            <a:r>
              <a:rPr lang="tr-TR" b="0" i="0" u="sng" dirty="0">
                <a:solidFill>
                  <a:srgbClr val="005B92"/>
                </a:solidFill>
                <a:effectLst/>
                <a:latin typeface="Noto Sans" panose="020B0502040504020204" pitchFamily="34" charset="0"/>
                <a:hlinkClick r:id="rId3"/>
              </a:rPr>
              <a:t> </a:t>
            </a:r>
            <a:r>
              <a:rPr lang="tr-TR" b="0" i="0" u="sng" dirty="0" err="1">
                <a:solidFill>
                  <a:srgbClr val="005B92"/>
                </a:solidFill>
                <a:effectLst/>
                <a:latin typeface="Noto Sans" panose="020B0502040504020204" pitchFamily="34" charset="0"/>
                <a:hlinkClick r:id="rId3"/>
              </a:rPr>
              <a:t>vitro</a:t>
            </a:r>
            <a:r>
              <a:rPr lang="tr-TR" b="0" i="0" u="sng" dirty="0">
                <a:solidFill>
                  <a:srgbClr val="005B92"/>
                </a:solidFill>
                <a:effectLst/>
                <a:latin typeface="Noto Sans" panose="020B0502040504020204" pitchFamily="34" charset="0"/>
                <a:hlinkClick r:id="rId3"/>
              </a:rPr>
              <a:t> </a:t>
            </a:r>
            <a:r>
              <a:rPr lang="tr-TR" b="0" i="0" u="sng" dirty="0" err="1">
                <a:solidFill>
                  <a:srgbClr val="005B92"/>
                </a:solidFill>
                <a:effectLst/>
                <a:latin typeface="Noto Sans" panose="020B0502040504020204" pitchFamily="34" charset="0"/>
                <a:hlinkClick r:id="rId3"/>
              </a:rPr>
              <a:t>fertilizasyon</a:t>
            </a:r>
            <a:r>
              <a:rPr lang="tr-TR" b="0" i="0" u="sng" dirty="0">
                <a:solidFill>
                  <a:srgbClr val="005B92"/>
                </a:solidFill>
                <a:effectLst/>
                <a:latin typeface="Noto Sans" panose="020B0502040504020204" pitchFamily="34" charset="0"/>
                <a:hlinkClick r:id="rId3"/>
              </a:rPr>
              <a:t>: Klinik sorunlara ve sorulara genel bakış"</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Noto Sans" panose="020B0502040504020204" pitchFamily="34" charset="0"/>
              </a:rPr>
              <a:t>Avantajlar [ </a:t>
            </a:r>
            <a:r>
              <a:rPr lang="tr-TR" b="0" i="0" u="sng" dirty="0">
                <a:solidFill>
                  <a:srgbClr val="005B92"/>
                </a:solidFill>
                <a:effectLst/>
                <a:latin typeface="Noto Sans" panose="020B0502040504020204" pitchFamily="34" charset="0"/>
                <a:hlinkClick r:id="rId4"/>
              </a:rPr>
              <a:t>33</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Diğer doğurganlık tedavilerinden daha iyi döngü başına başarı oranı</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Tüp cerrahisine göre cerrahi olarak daha az </a:t>
            </a:r>
            <a:r>
              <a:rPr lang="tr-TR" b="0" i="0" dirty="0" err="1">
                <a:solidFill>
                  <a:srgbClr val="232323"/>
                </a:solidFill>
                <a:effectLst/>
                <a:latin typeface="Noto Sans" panose="020B0502040504020204" pitchFamily="34" charset="0"/>
              </a:rPr>
              <a:t>invaziv</a:t>
            </a:r>
            <a:endParaRPr lang="tr-TR" b="0" i="0" dirty="0">
              <a:solidFill>
                <a:srgbClr val="232323"/>
              </a:solidFill>
              <a:effectLst/>
              <a:latin typeface="Noto Sans" panose="020B0502040504020204" pitchFamily="34" charset="0"/>
            </a:endParaRP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Varsa diğer </a:t>
            </a:r>
            <a:r>
              <a:rPr lang="tr-TR" b="0" i="0" dirty="0" err="1">
                <a:solidFill>
                  <a:srgbClr val="232323"/>
                </a:solidFill>
                <a:effectLst/>
                <a:latin typeface="Noto Sans" panose="020B0502040504020204" pitchFamily="34" charset="0"/>
              </a:rPr>
              <a:t>subfertilite</a:t>
            </a:r>
            <a:r>
              <a:rPr lang="tr-TR" b="0" i="0" dirty="0">
                <a:solidFill>
                  <a:srgbClr val="232323"/>
                </a:solidFill>
                <a:effectLst/>
                <a:latin typeface="Noto Sans" panose="020B0502040504020204" pitchFamily="34" charset="0"/>
              </a:rPr>
              <a:t> faktörlerinin üstesinden gelebilir (örneğin, erkek faktörü, </a:t>
            </a:r>
            <a:r>
              <a:rPr lang="tr-TR" b="0" i="0" dirty="0" err="1">
                <a:solidFill>
                  <a:srgbClr val="232323"/>
                </a:solidFill>
                <a:effectLst/>
                <a:latin typeface="Noto Sans" panose="020B0502040504020204" pitchFamily="34" charset="0"/>
              </a:rPr>
              <a:t>servikal</a:t>
            </a:r>
            <a:r>
              <a:rPr lang="tr-TR" b="0" i="0" dirty="0">
                <a:solidFill>
                  <a:srgbClr val="232323"/>
                </a:solidFill>
                <a:effectLst/>
                <a:latin typeface="Noto Sans" panose="020B0502040504020204" pitchFamily="34" charset="0"/>
              </a:rPr>
              <a:t> faktör, azalmış yumurtalık rezervi)</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Tüp hasarının yeri ve kapsamı sonuç için önemli değildir</a:t>
            </a:r>
          </a:p>
          <a:p>
            <a:pPr algn="l"/>
            <a:r>
              <a:rPr lang="tr-TR" b="0" i="0" dirty="0">
                <a:solidFill>
                  <a:srgbClr val="232323"/>
                </a:solidFill>
                <a:effectLst/>
                <a:latin typeface="Noto Sans" panose="020B0502040504020204" pitchFamily="34" charset="0"/>
              </a:rPr>
              <a:t>Dezavantajları:</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Çevrim başına yüksek maliyet ve olası çoklu çevrim ihtiyacı</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Her gebelik istendiğinde IVF ihtiyacı</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Sık enjeksiyon ve izleme gerektirir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Çoğul gebelik riskini artırır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Yumurtalık </a:t>
            </a:r>
            <a:r>
              <a:rPr lang="tr-TR" b="0" i="0" dirty="0" err="1">
                <a:solidFill>
                  <a:srgbClr val="232323"/>
                </a:solidFill>
                <a:effectLst/>
                <a:latin typeface="Noto Sans" panose="020B0502040504020204" pitchFamily="34" charset="0"/>
              </a:rPr>
              <a:t>hiperstimülasyon</a:t>
            </a:r>
            <a:r>
              <a:rPr lang="tr-TR" b="0" i="0" dirty="0">
                <a:solidFill>
                  <a:srgbClr val="232323"/>
                </a:solidFill>
                <a:effectLst/>
                <a:latin typeface="Noto Sans" panose="020B0502040504020204" pitchFamily="34" charset="0"/>
              </a:rPr>
              <a:t> sendromu riskini artırır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Doğal gebe kalmaya göre bazı olumsuz </a:t>
            </a:r>
            <a:r>
              <a:rPr lang="tr-TR" b="0" i="0" dirty="0" err="1">
                <a:solidFill>
                  <a:srgbClr val="232323"/>
                </a:solidFill>
                <a:effectLst/>
                <a:latin typeface="Noto Sans" panose="020B0502040504020204" pitchFamily="34" charset="0"/>
              </a:rPr>
              <a:t>perinatal</a:t>
            </a:r>
            <a:r>
              <a:rPr lang="tr-TR" b="0" i="0" dirty="0">
                <a:solidFill>
                  <a:srgbClr val="232323"/>
                </a:solidFill>
                <a:effectLst/>
                <a:latin typeface="Noto Sans" panose="020B0502040504020204" pitchFamily="34" charset="0"/>
              </a:rPr>
              <a:t> sonuçların muhtemelen biraz daha yüksek mutlak riski</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39</a:t>
            </a:fld>
            <a:endParaRPr lang="tr-TR"/>
          </a:p>
        </p:txBody>
      </p:sp>
    </p:spTree>
    <p:extLst>
      <p:ext uri="{BB962C8B-B14F-4D97-AF65-F5344CB8AC3E}">
        <p14:creationId xmlns:p14="http://schemas.microsoft.com/office/powerpoint/2010/main" val="16142878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err="1">
                <a:solidFill>
                  <a:srgbClr val="232323"/>
                </a:solidFill>
                <a:effectLst/>
                <a:latin typeface="Noto Sans" panose="020B0502040504020204" pitchFamily="34" charset="0"/>
              </a:rPr>
              <a:t>submukozal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myom</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uterus</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kavitesini</a:t>
            </a:r>
            <a:r>
              <a:rPr lang="tr-TR" b="0" i="0" dirty="0">
                <a:solidFill>
                  <a:srgbClr val="232323"/>
                </a:solidFill>
                <a:effectLst/>
                <a:latin typeface="Noto Sans" panose="020B0502040504020204" pitchFamily="34" charset="0"/>
              </a:rPr>
              <a:t> deforme eden </a:t>
            </a:r>
            <a:r>
              <a:rPr lang="tr-TR" b="0" i="0" dirty="0" err="1">
                <a:solidFill>
                  <a:srgbClr val="232323"/>
                </a:solidFill>
                <a:effectLst/>
                <a:latin typeface="Noto Sans" panose="020B0502040504020204" pitchFamily="34" charset="0"/>
              </a:rPr>
              <a:t>intramural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myomlu</a:t>
            </a:r>
            <a:r>
              <a:rPr lang="tr-TR" b="0" i="0" dirty="0">
                <a:solidFill>
                  <a:srgbClr val="232323"/>
                </a:solidFill>
                <a:effectLst/>
                <a:latin typeface="Noto Sans" panose="020B0502040504020204" pitchFamily="34" charset="0"/>
              </a:rPr>
              <a:t> kadınlardır.</a:t>
            </a:r>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40</a:t>
            </a:fld>
            <a:endParaRPr lang="tr-TR"/>
          </a:p>
        </p:txBody>
      </p:sp>
    </p:spTree>
    <p:extLst>
      <p:ext uri="{BB962C8B-B14F-4D97-AF65-F5344CB8AC3E}">
        <p14:creationId xmlns:p14="http://schemas.microsoft.com/office/powerpoint/2010/main" val="2537090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i="0" dirty="0">
                <a:solidFill>
                  <a:srgbClr val="232323"/>
                </a:solidFill>
                <a:effectLst/>
                <a:latin typeface="Noto Sans" panose="020B0502040504020204" pitchFamily="34" charset="0"/>
              </a:rPr>
              <a:t>Ana doğurganlık sorunları </a:t>
            </a:r>
            <a:r>
              <a:rPr lang="tr-TR" b="0" i="0" dirty="0">
                <a:solidFill>
                  <a:srgbClr val="232323"/>
                </a:solidFill>
                <a:effectLst/>
                <a:latin typeface="Noto Sans" panose="020B0502040504020204" pitchFamily="34" charset="0"/>
              </a:rPr>
              <a:t> —  Aşağıdakiler de dahil olmak üzere birden fazla kısırlık nedeni IVF ile tedavi edilebilir:</a:t>
            </a:r>
          </a:p>
          <a:p>
            <a:pPr algn="l"/>
            <a:r>
              <a:rPr lang="tr-TR" b="0" i="0" dirty="0">
                <a:solidFill>
                  <a:srgbClr val="232323"/>
                </a:solidFill>
                <a:effectLst/>
                <a:latin typeface="Times New Roman" panose="02020603050405020304" pitchFamily="18" charset="0"/>
              </a:rPr>
              <a:t>●</a:t>
            </a:r>
            <a:r>
              <a:rPr lang="tr-TR" b="1" i="0" dirty="0">
                <a:solidFill>
                  <a:srgbClr val="232323"/>
                </a:solidFill>
                <a:effectLst/>
                <a:latin typeface="Noto Sans" panose="020B0502040504020204" pitchFamily="34" charset="0"/>
              </a:rPr>
              <a:t>Tüp faktörü</a:t>
            </a:r>
            <a:r>
              <a:rPr lang="tr-TR" b="0" i="0" dirty="0">
                <a:solidFill>
                  <a:srgbClr val="232323"/>
                </a:solidFill>
                <a:effectLst/>
                <a:latin typeface="Noto Sans" panose="020B0502040504020204" pitchFamily="34" charset="0"/>
              </a:rPr>
              <a:t> – Tüp bebek, önceden ameliyat veya enfeksiyon nedeniyle oluşan hasar nedeniyle </a:t>
            </a:r>
            <a:r>
              <a:rPr lang="tr-TR" b="0" i="0" dirty="0" err="1">
                <a:solidFill>
                  <a:srgbClr val="232323"/>
                </a:solidFill>
                <a:effectLst/>
                <a:latin typeface="Noto Sans" panose="020B0502040504020204" pitchFamily="34" charset="0"/>
              </a:rPr>
              <a:t>fallop</a:t>
            </a:r>
            <a:r>
              <a:rPr lang="tr-TR" b="0" i="0" dirty="0">
                <a:solidFill>
                  <a:srgbClr val="232323"/>
                </a:solidFill>
                <a:effectLst/>
                <a:latin typeface="Noto Sans" panose="020B0502040504020204" pitchFamily="34" charset="0"/>
              </a:rPr>
              <a:t> tüpleri tamamen tıkanmış veya işlevsiz durumda olan kişiler için birincil tedavidir.</a:t>
            </a:r>
          </a:p>
          <a:p>
            <a:pPr algn="l"/>
            <a:r>
              <a:rPr lang="tr-TR" b="0" i="0" dirty="0">
                <a:solidFill>
                  <a:srgbClr val="232323"/>
                </a:solidFill>
                <a:effectLst/>
                <a:latin typeface="Times New Roman" panose="02020603050405020304" pitchFamily="18" charset="0"/>
              </a:rPr>
              <a:t>●</a:t>
            </a:r>
            <a:r>
              <a:rPr lang="tr-TR" b="1" i="0" dirty="0">
                <a:solidFill>
                  <a:srgbClr val="232323"/>
                </a:solidFill>
                <a:effectLst/>
                <a:latin typeface="Noto Sans" panose="020B0502040504020204" pitchFamily="34" charset="0"/>
              </a:rPr>
              <a:t>Şiddetli erkek faktörlü kısırlık</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intrasitoplazmik</a:t>
            </a:r>
            <a:r>
              <a:rPr lang="tr-TR" b="0" i="0" dirty="0">
                <a:solidFill>
                  <a:srgbClr val="232323"/>
                </a:solidFill>
                <a:effectLst/>
                <a:latin typeface="Noto Sans" panose="020B0502040504020204" pitchFamily="34" charset="0"/>
              </a:rPr>
              <a:t> sperm enjeksiyonu (ICSI) dahil olmak üzere IVF, şiddetli erkek faktörlü kısırlığa sahip bireyler için seçilir; hafif erkek faktörü, </a:t>
            </a:r>
            <a:r>
              <a:rPr lang="tr-TR" b="0" i="0" dirty="0" err="1">
                <a:solidFill>
                  <a:srgbClr val="232323"/>
                </a:solidFill>
                <a:effectLst/>
                <a:latin typeface="Noto Sans" panose="020B0502040504020204" pitchFamily="34" charset="0"/>
              </a:rPr>
              <a:t>intrauterin</a:t>
            </a:r>
            <a:r>
              <a:rPr lang="tr-TR" b="0" i="0" dirty="0">
                <a:solidFill>
                  <a:srgbClr val="232323"/>
                </a:solidFill>
                <a:effectLst/>
                <a:latin typeface="Noto Sans" panose="020B0502040504020204" pitchFamily="34" charset="0"/>
              </a:rPr>
              <a:t> tohumlamalar (</a:t>
            </a:r>
            <a:r>
              <a:rPr lang="tr-TR" b="0" i="0" dirty="0" err="1">
                <a:solidFill>
                  <a:srgbClr val="232323"/>
                </a:solidFill>
                <a:effectLst/>
                <a:latin typeface="Noto Sans" panose="020B0502040504020204" pitchFamily="34" charset="0"/>
              </a:rPr>
              <a:t>IUI'ler</a:t>
            </a:r>
            <a:r>
              <a:rPr lang="tr-TR" b="0" i="0" dirty="0">
                <a:solidFill>
                  <a:srgbClr val="232323"/>
                </a:solidFill>
                <a:effectLst/>
                <a:latin typeface="Noto Sans" panose="020B0502040504020204" pitchFamily="34" charset="0"/>
              </a:rPr>
              <a:t>) ile tedavi edilebilir.</a:t>
            </a:r>
          </a:p>
          <a:p>
            <a:pPr algn="l"/>
            <a:r>
              <a:rPr lang="tr-TR" b="0" i="0" dirty="0">
                <a:solidFill>
                  <a:srgbClr val="232323"/>
                </a:solidFill>
                <a:effectLst/>
                <a:latin typeface="Times New Roman" panose="02020603050405020304" pitchFamily="18" charset="0"/>
              </a:rPr>
              <a:t>●</a:t>
            </a:r>
            <a:r>
              <a:rPr lang="tr-TR" b="1" i="0" dirty="0">
                <a:solidFill>
                  <a:srgbClr val="232323"/>
                </a:solidFill>
                <a:effectLst/>
                <a:latin typeface="Noto Sans" panose="020B0502040504020204" pitchFamily="34" charset="0"/>
              </a:rPr>
              <a:t>Azalmış yumurtalık rezervi</a:t>
            </a:r>
            <a:r>
              <a:rPr lang="tr-TR" b="0" i="0" dirty="0">
                <a:solidFill>
                  <a:srgbClr val="232323"/>
                </a:solidFill>
                <a:effectLst/>
                <a:latin typeface="Noto Sans" panose="020B0502040504020204" pitchFamily="34" charset="0"/>
              </a:rPr>
              <a:t> – Azalmış yumurtalık rezervi olan bireyler, özellikle birden fazla çocuk doğurmak istiyorlarsa, fazla embriyoları ileride kullanmak üzere dondurarak saklayabilecekleri için </a:t>
            </a:r>
            <a:r>
              <a:rPr lang="tr-TR" b="0" i="0" dirty="0" err="1">
                <a:solidFill>
                  <a:srgbClr val="232323"/>
                </a:solidFill>
                <a:effectLst/>
                <a:latin typeface="Noto Sans" panose="020B0502040504020204" pitchFamily="34" charset="0"/>
              </a:rPr>
              <a:t>IVF'den</a:t>
            </a:r>
            <a:r>
              <a:rPr lang="tr-TR" b="0" i="0" dirty="0">
                <a:solidFill>
                  <a:srgbClr val="232323"/>
                </a:solidFill>
                <a:effectLst/>
                <a:latin typeface="Noto Sans" panose="020B0502040504020204" pitchFamily="34" charset="0"/>
              </a:rPr>
              <a:t> yararlanabilirler.</a:t>
            </a:r>
          </a:p>
          <a:p>
            <a:pPr algn="l"/>
            <a:r>
              <a:rPr lang="tr-TR" b="0" i="0" dirty="0">
                <a:solidFill>
                  <a:srgbClr val="232323"/>
                </a:solidFill>
                <a:effectLst/>
                <a:latin typeface="Times New Roman" panose="02020603050405020304" pitchFamily="18" charset="0"/>
              </a:rPr>
              <a:t>●</a:t>
            </a:r>
            <a:r>
              <a:rPr lang="tr-TR" b="1" i="0" dirty="0">
                <a:solidFill>
                  <a:srgbClr val="232323"/>
                </a:solidFill>
                <a:effectLst/>
                <a:latin typeface="Noto Sans" panose="020B0502040504020204" pitchFamily="34" charset="0"/>
              </a:rPr>
              <a:t>Yumurtalık yetmezliği</a:t>
            </a:r>
            <a:r>
              <a:rPr lang="tr-TR" b="0" i="0" dirty="0">
                <a:solidFill>
                  <a:srgbClr val="232323"/>
                </a:solidFill>
                <a:effectLst/>
                <a:latin typeface="Noto Sans" panose="020B0502040504020204" pitchFamily="34" charset="0"/>
              </a:rPr>
              <a:t> - Yumurtalık yetmezliği olan kişiler </a:t>
            </a:r>
            <a:r>
              <a:rPr lang="tr-TR" b="0" i="0" dirty="0" err="1">
                <a:solidFill>
                  <a:srgbClr val="232323"/>
                </a:solidFill>
                <a:effectLst/>
                <a:latin typeface="Noto Sans" panose="020B0502040504020204" pitchFamily="34" charset="0"/>
              </a:rPr>
              <a:t>donör</a:t>
            </a:r>
            <a:r>
              <a:rPr lang="tr-TR" b="0" i="0" dirty="0">
                <a:solidFill>
                  <a:srgbClr val="232323"/>
                </a:solidFill>
                <a:effectLst/>
                <a:latin typeface="Noto Sans" panose="020B0502040504020204" pitchFamily="34" charset="0"/>
              </a:rPr>
              <a:t> yumurtaları kullanarak IVF ile gebe kalabilirler.</a:t>
            </a:r>
          </a:p>
          <a:p>
            <a:pPr algn="l"/>
            <a:r>
              <a:rPr lang="tr-TR" b="0" i="0" dirty="0">
                <a:solidFill>
                  <a:srgbClr val="232323"/>
                </a:solidFill>
                <a:effectLst/>
                <a:latin typeface="Times New Roman" panose="02020603050405020304" pitchFamily="18" charset="0"/>
              </a:rPr>
              <a:t>●</a:t>
            </a:r>
            <a:r>
              <a:rPr lang="tr-TR" b="1" i="0" dirty="0">
                <a:solidFill>
                  <a:srgbClr val="232323"/>
                </a:solidFill>
                <a:effectLst/>
                <a:latin typeface="Noto Sans" panose="020B0502040504020204" pitchFamily="34" charset="0"/>
              </a:rPr>
              <a:t>Daha az </a:t>
            </a:r>
            <a:r>
              <a:rPr lang="tr-TR" b="1" i="0" dirty="0" err="1">
                <a:solidFill>
                  <a:srgbClr val="232323"/>
                </a:solidFill>
                <a:effectLst/>
                <a:latin typeface="Noto Sans" panose="020B0502040504020204" pitchFamily="34" charset="0"/>
              </a:rPr>
              <a:t>invaziv</a:t>
            </a:r>
            <a:r>
              <a:rPr lang="tr-TR" b="1" i="0" dirty="0">
                <a:solidFill>
                  <a:srgbClr val="232323"/>
                </a:solidFill>
                <a:effectLst/>
                <a:latin typeface="Noto Sans" panose="020B0502040504020204" pitchFamily="34" charset="0"/>
              </a:rPr>
              <a:t> tedavilere yanıt vermeyen diğer tüm </a:t>
            </a:r>
            <a:r>
              <a:rPr lang="tr-TR" b="1" i="0" dirty="0" err="1">
                <a:solidFill>
                  <a:srgbClr val="232323"/>
                </a:solidFill>
                <a:effectLst/>
                <a:latin typeface="Noto Sans" panose="020B0502040504020204" pitchFamily="34" charset="0"/>
              </a:rPr>
              <a:t>infertilite</a:t>
            </a:r>
            <a:r>
              <a:rPr lang="tr-TR" b="1" i="0" dirty="0">
                <a:solidFill>
                  <a:srgbClr val="232323"/>
                </a:solidFill>
                <a:effectLst/>
                <a:latin typeface="Noto Sans" panose="020B0502040504020204" pitchFamily="34" charset="0"/>
              </a:rPr>
              <a:t> nedenleri</a:t>
            </a:r>
            <a:r>
              <a:rPr lang="tr-TR" b="0" i="0" dirty="0">
                <a:solidFill>
                  <a:srgbClr val="232323"/>
                </a:solidFill>
                <a:effectLst/>
                <a:latin typeface="Noto Sans" panose="020B0502040504020204" pitchFamily="34" charset="0"/>
              </a:rPr>
              <a:t> – Diğer teşhislerin yanı sıra yumurtlama </a:t>
            </a:r>
            <a:r>
              <a:rPr lang="tr-TR" b="0" i="0" dirty="0" err="1">
                <a:solidFill>
                  <a:srgbClr val="232323"/>
                </a:solidFill>
                <a:effectLst/>
                <a:latin typeface="Noto Sans" panose="020B0502040504020204" pitchFamily="34" charset="0"/>
              </a:rPr>
              <a:t>disfonksiyonu</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endometriozis</a:t>
            </a:r>
            <a:r>
              <a:rPr lang="tr-TR" b="0" i="0" dirty="0">
                <a:solidFill>
                  <a:srgbClr val="232323"/>
                </a:solidFill>
                <a:effectLst/>
                <a:latin typeface="Noto Sans" panose="020B0502040504020204" pitchFamily="34" charset="0"/>
              </a:rPr>
              <a:t>, açıklanamayan </a:t>
            </a:r>
            <a:r>
              <a:rPr lang="tr-TR" b="0" i="0" dirty="0" err="1">
                <a:solidFill>
                  <a:srgbClr val="232323"/>
                </a:solidFill>
                <a:effectLst/>
                <a:latin typeface="Noto Sans" panose="020B0502040504020204" pitchFamily="34" charset="0"/>
              </a:rPr>
              <a:t>infertilitesi</a:t>
            </a:r>
            <a:r>
              <a:rPr lang="tr-TR" b="0" i="0" dirty="0">
                <a:solidFill>
                  <a:srgbClr val="232323"/>
                </a:solidFill>
                <a:effectLst/>
                <a:latin typeface="Noto Sans" panose="020B0502040504020204" pitchFamily="34" charset="0"/>
              </a:rPr>
              <a:t> olan kişiler, tedaviye genellikle daha az </a:t>
            </a:r>
            <a:r>
              <a:rPr lang="tr-TR" b="0" i="0" dirty="0" err="1">
                <a:solidFill>
                  <a:srgbClr val="232323"/>
                </a:solidFill>
                <a:effectLst/>
                <a:latin typeface="Noto Sans" panose="020B0502040504020204" pitchFamily="34" charset="0"/>
              </a:rPr>
              <a:t>invaziv</a:t>
            </a:r>
            <a:r>
              <a:rPr lang="tr-TR" b="0" i="0" dirty="0">
                <a:solidFill>
                  <a:srgbClr val="232323"/>
                </a:solidFill>
                <a:effectLst/>
                <a:latin typeface="Noto Sans" panose="020B0502040504020204" pitchFamily="34" charset="0"/>
              </a:rPr>
              <a:t> ve daha az maliyetli doğurganlık tedavileri ile başlar. Ancak canlı doğum gerçekleştiremezlerse tüp bebek bir seçenek haline gelir.</a:t>
            </a:r>
          </a:p>
          <a:p>
            <a:pPr algn="l"/>
            <a:r>
              <a:rPr lang="tr-TR" b="0" i="0" dirty="0">
                <a:solidFill>
                  <a:srgbClr val="232323"/>
                </a:solidFill>
                <a:effectLst/>
                <a:latin typeface="Times New Roman" panose="02020603050405020304" pitchFamily="18" charset="0"/>
              </a:rPr>
              <a:t>●</a:t>
            </a:r>
            <a:r>
              <a:rPr lang="tr-TR" b="1" i="0" dirty="0" err="1">
                <a:solidFill>
                  <a:srgbClr val="232323"/>
                </a:solidFill>
                <a:effectLst/>
                <a:latin typeface="Noto Sans" panose="020B0502040504020204" pitchFamily="34" charset="0"/>
              </a:rPr>
              <a:t>Gestasyonel</a:t>
            </a:r>
            <a:r>
              <a:rPr lang="tr-TR" b="1" i="0" dirty="0">
                <a:solidFill>
                  <a:srgbClr val="232323"/>
                </a:solidFill>
                <a:effectLst/>
                <a:latin typeface="Noto Sans" panose="020B0502040504020204" pitchFamily="34" charset="0"/>
              </a:rPr>
              <a:t> taşıyıcı gebelik</a:t>
            </a:r>
            <a:r>
              <a:rPr lang="tr-TR" b="0" i="0" dirty="0">
                <a:solidFill>
                  <a:srgbClr val="232323"/>
                </a:solidFill>
                <a:effectLst/>
                <a:latin typeface="Noto Sans" panose="020B0502040504020204" pitchFamily="34" charset="0"/>
              </a:rPr>
              <a:t> – IVF, ciddi </a:t>
            </a:r>
            <a:r>
              <a:rPr lang="tr-TR" b="0" i="0" dirty="0" err="1">
                <a:solidFill>
                  <a:srgbClr val="232323"/>
                </a:solidFill>
                <a:effectLst/>
                <a:latin typeface="Noto Sans" panose="020B0502040504020204" pitchFamily="34" charset="0"/>
              </a:rPr>
              <a:t>uterin</a:t>
            </a:r>
            <a:r>
              <a:rPr lang="tr-TR" b="0" i="0" dirty="0">
                <a:solidFill>
                  <a:srgbClr val="232323"/>
                </a:solidFill>
                <a:effectLst/>
                <a:latin typeface="Noto Sans" panose="020B0502040504020204" pitchFamily="34" charset="0"/>
              </a:rPr>
              <a:t> faktör </a:t>
            </a:r>
            <a:r>
              <a:rPr lang="tr-TR" b="0" i="0" dirty="0" err="1">
                <a:solidFill>
                  <a:srgbClr val="232323"/>
                </a:solidFill>
                <a:effectLst/>
                <a:latin typeface="Noto Sans" panose="020B0502040504020204" pitchFamily="34" charset="0"/>
              </a:rPr>
              <a:t>infertilitesi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örn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Asherman</a:t>
            </a:r>
            <a:r>
              <a:rPr lang="tr-TR" b="0" i="0" dirty="0">
                <a:solidFill>
                  <a:srgbClr val="232323"/>
                </a:solidFill>
                <a:effectLst/>
                <a:latin typeface="Noto Sans" panose="020B0502040504020204" pitchFamily="34" charset="0"/>
              </a:rPr>
              <a:t> sendromu, </a:t>
            </a:r>
            <a:r>
              <a:rPr lang="tr-TR" b="0" i="0" dirty="0" err="1">
                <a:solidFill>
                  <a:srgbClr val="232323"/>
                </a:solidFill>
                <a:effectLst/>
                <a:latin typeface="Noto Sans" panose="020B0502040504020204" pitchFamily="34" charset="0"/>
              </a:rPr>
              <a:t>uterin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agenezi</a:t>
            </a:r>
            <a:r>
              <a:rPr lang="tr-TR" b="0" i="0" dirty="0">
                <a:solidFill>
                  <a:srgbClr val="232323"/>
                </a:solidFill>
                <a:effectLst/>
                <a:latin typeface="Noto Sans" panose="020B0502040504020204" pitchFamily="34" charset="0"/>
              </a:rPr>
              <a:t>) veya gebelik için tıbbi </a:t>
            </a:r>
            <a:r>
              <a:rPr lang="tr-TR" b="0" i="0" dirty="0" err="1">
                <a:solidFill>
                  <a:srgbClr val="232323"/>
                </a:solidFill>
                <a:effectLst/>
                <a:latin typeface="Noto Sans" panose="020B0502040504020204" pitchFamily="34" charset="0"/>
              </a:rPr>
              <a:t>kontrendikasyonları</a:t>
            </a:r>
            <a:r>
              <a:rPr lang="tr-TR" b="0" i="0" dirty="0">
                <a:solidFill>
                  <a:srgbClr val="232323"/>
                </a:solidFill>
                <a:effectLst/>
                <a:latin typeface="Noto Sans" panose="020B0502040504020204" pitchFamily="34" charset="0"/>
              </a:rPr>
              <a:t> olan bireyler için gebelik taşıyıcılarında gebelik elde etmek için kullanılmıştır.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3"/>
              </a:rPr>
              <a:t>"</a:t>
            </a:r>
            <a:r>
              <a:rPr lang="tr-TR" b="0" i="0" u="sng" dirty="0" err="1">
                <a:solidFill>
                  <a:srgbClr val="005B92"/>
                </a:solidFill>
                <a:effectLst/>
                <a:latin typeface="Noto Sans" panose="020B0502040504020204" pitchFamily="34" charset="0"/>
                <a:hlinkClick r:id="rId3"/>
              </a:rPr>
              <a:t>Gestasyonel</a:t>
            </a:r>
            <a:r>
              <a:rPr lang="tr-TR" b="0" i="0" u="sng" dirty="0">
                <a:solidFill>
                  <a:srgbClr val="005B92"/>
                </a:solidFill>
                <a:effectLst/>
                <a:latin typeface="Noto Sans" panose="020B0502040504020204" pitchFamily="34" charset="0"/>
                <a:hlinkClick r:id="rId3"/>
              </a:rPr>
              <a:t> taşıyıcı gebelik"</a:t>
            </a:r>
            <a:r>
              <a:rPr lang="tr-TR" b="0" i="0" dirty="0">
                <a:solidFill>
                  <a:srgbClr val="232323"/>
                </a:solidFill>
                <a:effectLst/>
                <a:latin typeface="Noto Sans" panose="020B0502040504020204" pitchFamily="34" charset="0"/>
              </a:rPr>
              <a:t> .)</a:t>
            </a:r>
          </a:p>
          <a:p>
            <a:pPr algn="l"/>
            <a:r>
              <a:rPr lang="tr-TR" b="1" i="0" dirty="0">
                <a:solidFill>
                  <a:srgbClr val="232323"/>
                </a:solidFill>
                <a:effectLst/>
                <a:latin typeface="Noto Sans" panose="020B0502040504020204" pitchFamily="34" charset="0"/>
              </a:rPr>
              <a:t>Diğer kullanımlar </a:t>
            </a:r>
            <a:r>
              <a:rPr lang="tr-TR" b="0" i="0" dirty="0">
                <a:solidFill>
                  <a:srgbClr val="232323"/>
                </a:solidFill>
                <a:effectLst/>
                <a:latin typeface="Noto Sans" panose="020B0502040504020204" pitchFamily="34" charset="0"/>
              </a:rPr>
              <a:t> —  IVF, aşağıdaki klinik ortamlarda faydalı olabilir:</a:t>
            </a:r>
          </a:p>
          <a:p>
            <a:pPr algn="l"/>
            <a:r>
              <a:rPr lang="tr-TR" b="0" i="0" dirty="0">
                <a:solidFill>
                  <a:srgbClr val="232323"/>
                </a:solidFill>
                <a:effectLst/>
                <a:latin typeface="Times New Roman" panose="02020603050405020304" pitchFamily="18" charset="0"/>
              </a:rPr>
              <a:t>●</a:t>
            </a:r>
            <a:r>
              <a:rPr lang="tr-TR" b="1" i="0" dirty="0" err="1">
                <a:solidFill>
                  <a:srgbClr val="232323"/>
                </a:solidFill>
                <a:effectLst/>
                <a:latin typeface="Noto Sans" panose="020B0502040504020204" pitchFamily="34" charset="0"/>
              </a:rPr>
              <a:t>Preimplantasyon</a:t>
            </a:r>
            <a:r>
              <a:rPr lang="tr-TR" b="1" i="0" dirty="0">
                <a:solidFill>
                  <a:srgbClr val="232323"/>
                </a:solidFill>
                <a:effectLst/>
                <a:latin typeface="Noto Sans" panose="020B0502040504020204" pitchFamily="34" charset="0"/>
              </a:rPr>
              <a:t> genetik testi (PGT)</a:t>
            </a:r>
            <a:r>
              <a:rPr lang="tr-TR" b="0" i="0" dirty="0">
                <a:solidFill>
                  <a:srgbClr val="232323"/>
                </a:solidFill>
                <a:effectLst/>
                <a:latin typeface="Noto Sans" panose="020B0502040504020204" pitchFamily="34" charset="0"/>
              </a:rPr>
              <a:t> – PGT, </a:t>
            </a:r>
            <a:r>
              <a:rPr lang="tr-TR" b="0" i="0" dirty="0" err="1">
                <a:solidFill>
                  <a:srgbClr val="232323"/>
                </a:solidFill>
                <a:effectLst/>
                <a:latin typeface="Noto Sans" panose="020B0502040504020204" pitchFamily="34" charset="0"/>
              </a:rPr>
              <a:t>anöploidi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monogenik</a:t>
            </a:r>
            <a:r>
              <a:rPr lang="tr-TR" b="0" i="0" dirty="0">
                <a:solidFill>
                  <a:srgbClr val="232323"/>
                </a:solidFill>
                <a:effectLst/>
                <a:latin typeface="Noto Sans" panose="020B0502040504020204" pitchFamily="34" charset="0"/>
              </a:rPr>
              <a:t> (tek gen) bozuklukları veya yapısal yeniden düzenlemeleri tespit etmek için yapılabilir.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4"/>
              </a:rPr>
              <a:t>"</a:t>
            </a:r>
            <a:r>
              <a:rPr lang="tr-TR" b="0" i="0" u="sng" dirty="0" err="1">
                <a:solidFill>
                  <a:srgbClr val="005B92"/>
                </a:solidFill>
                <a:effectLst/>
                <a:latin typeface="Noto Sans" panose="020B0502040504020204" pitchFamily="34" charset="0"/>
                <a:hlinkClick r:id="rId4"/>
              </a:rPr>
              <a:t>Preimplantasyon</a:t>
            </a:r>
            <a:r>
              <a:rPr lang="tr-TR" b="0" i="0" u="sng" dirty="0">
                <a:solidFill>
                  <a:srgbClr val="005B92"/>
                </a:solidFill>
                <a:effectLst/>
                <a:latin typeface="Noto Sans" panose="020B0502040504020204" pitchFamily="34" charset="0"/>
                <a:hlinkClick r:id="rId4"/>
              </a:rPr>
              <a:t> genetik testi"</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1" i="0" dirty="0">
                <a:solidFill>
                  <a:srgbClr val="232323"/>
                </a:solidFill>
                <a:effectLst/>
                <a:latin typeface="Noto Sans" panose="020B0502040504020204" pitchFamily="34" charset="0"/>
              </a:rPr>
              <a:t>Eşcinsel çiftler için genetik ebeveynlik</a:t>
            </a:r>
            <a:r>
              <a:rPr lang="tr-TR" b="0" i="0" dirty="0">
                <a:solidFill>
                  <a:srgbClr val="232323"/>
                </a:solidFill>
                <a:effectLst/>
                <a:latin typeface="Noto Sans" panose="020B0502040504020204" pitchFamily="34" charset="0"/>
              </a:rPr>
              <a:t>– Tüp bebek de dahil olmak üzere yardımcı üreme teknikleri, genetik ebeveynlik isteyen eşcinsel çiftler tarafından kullanılabilir. Eşcinsel erkek çiftler, bağışlanan bir oositi döllemek ve genetik bağlantılı bir embriyo oluşturmak için bir veya her iki partnerden meni bağışlayabilir. Embriyo daha sonra bir gebelik taşıyıcısına transfer edilir. Aynı cinsiyetten kadın çiftler, bir kadından (genetik ebeveyn) oosit toplamak, oositi in </a:t>
            </a:r>
            <a:r>
              <a:rPr lang="tr-TR" b="0" i="0" dirty="0" err="1">
                <a:solidFill>
                  <a:srgbClr val="232323"/>
                </a:solidFill>
                <a:effectLst/>
                <a:latin typeface="Noto Sans" panose="020B0502040504020204" pitchFamily="34" charset="0"/>
              </a:rPr>
              <a:t>vitro</a:t>
            </a:r>
            <a:r>
              <a:rPr lang="tr-TR" b="0" i="0" dirty="0">
                <a:solidFill>
                  <a:srgbClr val="232323"/>
                </a:solidFill>
                <a:effectLst/>
                <a:latin typeface="Noto Sans" panose="020B0502040504020204" pitchFamily="34" charset="0"/>
              </a:rPr>
              <a:t> döllemek ve ardından ortaya çıkan embriyoyu diğer kadına (gebelik ebeveyni) transfer etmek için IVF kullanabilir. Bu yaklaşıma bazen "karşılıklı IVF" denir. Halktan olmayan basın 2018'de tescilli bir cihaz kullanımının döllenmeye ve embriyo gebeliğinin ilk beş gününün bir annede gerçekleşmesine izin verdiğini bildirirken,</a:t>
            </a:r>
            <a:r>
              <a:rPr lang="tr-TR" b="0" i="0" u="sng" dirty="0">
                <a:solidFill>
                  <a:srgbClr val="005B92"/>
                </a:solidFill>
                <a:effectLst/>
                <a:latin typeface="Noto Sans" panose="020B0502040504020204" pitchFamily="34" charset="0"/>
                <a:hlinkClick r:id="rId5"/>
              </a:rPr>
              <a:t>7-10</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1" i="0" dirty="0">
                <a:solidFill>
                  <a:srgbClr val="232323"/>
                </a:solidFill>
                <a:effectLst/>
                <a:latin typeface="Noto Sans" panose="020B0502040504020204" pitchFamily="34" charset="0"/>
              </a:rPr>
              <a:t>Cinsiyet seçimi ve/veya dengeli aile planlaması</a:t>
            </a:r>
            <a:r>
              <a:rPr lang="tr-TR" b="0" i="0" dirty="0">
                <a:solidFill>
                  <a:srgbClr val="232323"/>
                </a:solidFill>
                <a:effectLst/>
                <a:latin typeface="Noto Sans" panose="020B0502040504020204" pitchFamily="34" charset="0"/>
              </a:rPr>
              <a:t> – Cinsiyete bağlı genetik hastalıklardan veya eşit olmayan cinsiyet </a:t>
            </a:r>
            <a:r>
              <a:rPr lang="tr-TR" b="0" i="0" dirty="0" err="1">
                <a:solidFill>
                  <a:srgbClr val="232323"/>
                </a:solidFill>
                <a:effectLst/>
                <a:latin typeface="Noto Sans" panose="020B0502040504020204" pitchFamily="34" charset="0"/>
              </a:rPr>
              <a:t>insidansına</a:t>
            </a:r>
            <a:r>
              <a:rPr lang="tr-TR" b="0" i="0" dirty="0">
                <a:solidFill>
                  <a:srgbClr val="232323"/>
                </a:solidFill>
                <a:effectLst/>
                <a:latin typeface="Noto Sans" panose="020B0502040504020204" pitchFamily="34" charset="0"/>
              </a:rPr>
              <a:t> sahip hastalıklardan kaçınmak ve kişisel tercihler veya dengeli aile planlaması için cinsiyet seçimi yapılabilir.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6"/>
              </a:rPr>
              <a:t>"Cinsiyet seçimi"</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1" i="0" dirty="0" err="1">
                <a:solidFill>
                  <a:srgbClr val="232323"/>
                </a:solidFill>
                <a:effectLst/>
                <a:latin typeface="Noto Sans" panose="020B0502040504020204" pitchFamily="34" charset="0"/>
              </a:rPr>
              <a:t>Mitokondriyal</a:t>
            </a:r>
            <a:r>
              <a:rPr lang="tr-TR" b="1" i="0" dirty="0">
                <a:solidFill>
                  <a:srgbClr val="232323"/>
                </a:solidFill>
                <a:effectLst/>
                <a:latin typeface="Noto Sans" panose="020B0502040504020204" pitchFamily="34" charset="0"/>
              </a:rPr>
              <a:t> bozuklukların önlenmesi</a:t>
            </a:r>
            <a:r>
              <a:rPr lang="tr-TR" b="0" i="0" dirty="0">
                <a:solidFill>
                  <a:srgbClr val="232323"/>
                </a:solidFill>
                <a:effectLst/>
                <a:latin typeface="Noto Sans" panose="020B0502040504020204" pitchFamily="34" charset="0"/>
              </a:rPr>
              <a:t> - Etkili tedavisi olmayan genetik hastalıkların önemli bir nedeni olan </a:t>
            </a:r>
            <a:r>
              <a:rPr lang="tr-TR" b="0" i="0" dirty="0" err="1">
                <a:solidFill>
                  <a:srgbClr val="232323"/>
                </a:solidFill>
                <a:effectLst/>
                <a:latin typeface="Noto Sans" panose="020B0502040504020204" pitchFamily="34" charset="0"/>
              </a:rPr>
              <a:t>mitokondriyal</a:t>
            </a:r>
            <a:r>
              <a:rPr lang="tr-TR" b="0" i="0" dirty="0">
                <a:solidFill>
                  <a:srgbClr val="232323"/>
                </a:solidFill>
                <a:effectLst/>
                <a:latin typeface="Noto Sans" panose="020B0502040504020204" pitchFamily="34" charset="0"/>
              </a:rPr>
              <a:t> DNA'da (</a:t>
            </a:r>
            <a:r>
              <a:rPr lang="tr-TR" b="0" i="0" dirty="0" err="1">
                <a:solidFill>
                  <a:srgbClr val="232323"/>
                </a:solidFill>
                <a:effectLst/>
                <a:latin typeface="Noto Sans" panose="020B0502040504020204" pitchFamily="34" charset="0"/>
              </a:rPr>
              <a:t>mtDNA</a:t>
            </a:r>
            <a:r>
              <a:rPr lang="tr-TR" b="0" i="0" dirty="0">
                <a:solidFill>
                  <a:srgbClr val="232323"/>
                </a:solidFill>
                <a:effectLst/>
                <a:latin typeface="Noto Sans" panose="020B0502040504020204" pitchFamily="34" charset="0"/>
              </a:rPr>
              <a:t>) kalıtsal mutasyonları olan dişiler için iki IVF tekniği, </a:t>
            </a:r>
            <a:r>
              <a:rPr lang="tr-TR" b="0" i="0" dirty="0" err="1">
                <a:solidFill>
                  <a:srgbClr val="232323"/>
                </a:solidFill>
                <a:effectLst/>
                <a:latin typeface="Noto Sans" panose="020B0502040504020204" pitchFamily="34" charset="0"/>
              </a:rPr>
              <a:t>maternal</a:t>
            </a:r>
            <a:r>
              <a:rPr lang="tr-TR" b="0" i="0" dirty="0">
                <a:solidFill>
                  <a:srgbClr val="232323"/>
                </a:solidFill>
                <a:effectLst/>
                <a:latin typeface="Noto Sans" panose="020B0502040504020204" pitchFamily="34" charset="0"/>
              </a:rPr>
              <a:t> iğ transferi ve </a:t>
            </a:r>
            <a:r>
              <a:rPr lang="tr-TR" b="0" i="0" dirty="0" err="1">
                <a:solidFill>
                  <a:srgbClr val="232323"/>
                </a:solidFill>
                <a:effectLst/>
                <a:latin typeface="Noto Sans" panose="020B0502040504020204" pitchFamily="34" charset="0"/>
              </a:rPr>
              <a:t>pronükleer</a:t>
            </a:r>
            <a:r>
              <a:rPr lang="tr-TR" b="0" i="0" dirty="0">
                <a:solidFill>
                  <a:srgbClr val="232323"/>
                </a:solidFill>
                <a:effectLst/>
                <a:latin typeface="Noto Sans" panose="020B0502040504020204" pitchFamily="34" charset="0"/>
              </a:rPr>
              <a:t> transfer geliştirilmiştir (</a:t>
            </a:r>
            <a:r>
              <a:rPr lang="tr-TR" b="0" i="0" u="sng" dirty="0">
                <a:solidFill>
                  <a:srgbClr val="005B92"/>
                </a:solidFill>
                <a:effectLst/>
                <a:latin typeface="Noto Sans" panose="020B0502040504020204" pitchFamily="34" charset="0"/>
                <a:hlinkClick r:id="rId7"/>
              </a:rPr>
              <a:t>Şekil 1</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8"/>
              </a:rPr>
              <a:t>11-13</a:t>
            </a:r>
            <a:r>
              <a:rPr lang="tr-TR" b="0" i="0" dirty="0">
                <a:solidFill>
                  <a:srgbClr val="232323"/>
                </a:solidFill>
                <a:effectLst/>
                <a:latin typeface="Noto Sans" panose="020B0502040504020204" pitchFamily="34" charset="0"/>
              </a:rPr>
              <a:t> ]. Bu teknoloji, Amerika Birleşik Devletleri dışında sınırlı ayarlarda mevcuttur. Diğer </a:t>
            </a:r>
            <a:r>
              <a:rPr lang="tr-TR" b="0" i="0" dirty="0" err="1">
                <a:solidFill>
                  <a:srgbClr val="232323"/>
                </a:solidFill>
                <a:effectLst/>
                <a:latin typeface="Noto Sans" panose="020B0502040504020204" pitchFamily="34" charset="0"/>
              </a:rPr>
              <a:t>infertilite</a:t>
            </a:r>
            <a:r>
              <a:rPr lang="tr-TR" b="0" i="0" dirty="0">
                <a:solidFill>
                  <a:srgbClr val="232323"/>
                </a:solidFill>
                <a:effectLst/>
                <a:latin typeface="Noto Sans" panose="020B0502040504020204" pitchFamily="34" charset="0"/>
              </a:rPr>
              <a:t> nedenleri için bu tekniklerin kullanımını destekleyen veriler eksiktir [ </a:t>
            </a:r>
            <a:r>
              <a:rPr lang="tr-TR" b="0" i="0" u="sng" dirty="0">
                <a:solidFill>
                  <a:srgbClr val="005B92"/>
                </a:solidFill>
                <a:effectLst/>
                <a:latin typeface="Noto Sans" panose="020B0502040504020204" pitchFamily="34" charset="0"/>
                <a:hlinkClick r:id="rId9"/>
              </a:rPr>
              <a:t>14</a:t>
            </a:r>
            <a:r>
              <a:rPr lang="tr-TR" b="0" i="0" dirty="0">
                <a:solidFill>
                  <a:srgbClr val="232323"/>
                </a:solidFill>
                <a:effectLst/>
                <a:latin typeface="Noto Sans" panose="020B0502040504020204" pitchFamily="34" charset="0"/>
              </a:rPr>
              <a:t> ]. Bu prosedürler, üç kişilik IVF veya üç ebeveynli IVF olarak adlandırılmıştır, ancak bu, </a:t>
            </a:r>
            <a:r>
              <a:rPr lang="tr-TR" b="0" i="0" dirty="0" err="1">
                <a:solidFill>
                  <a:srgbClr val="232323"/>
                </a:solidFill>
                <a:effectLst/>
                <a:latin typeface="Noto Sans" panose="020B0502040504020204" pitchFamily="34" charset="0"/>
              </a:rPr>
              <a:t>çekirdeklenmiş</a:t>
            </a:r>
            <a:r>
              <a:rPr lang="tr-TR" b="0" i="0" dirty="0">
                <a:solidFill>
                  <a:srgbClr val="232323"/>
                </a:solidFill>
                <a:effectLst/>
                <a:latin typeface="Noto Sans" panose="020B0502040504020204" pitchFamily="34" charset="0"/>
              </a:rPr>
              <a:t> oosit </a:t>
            </a:r>
            <a:r>
              <a:rPr lang="tr-TR" b="0" i="0" dirty="0" err="1">
                <a:solidFill>
                  <a:srgbClr val="232323"/>
                </a:solidFill>
                <a:effectLst/>
                <a:latin typeface="Noto Sans" panose="020B0502040504020204" pitchFamily="34" charset="0"/>
              </a:rPr>
              <a:t>donörünün</a:t>
            </a:r>
            <a:r>
              <a:rPr lang="tr-TR" b="0" i="0" dirty="0">
                <a:solidFill>
                  <a:srgbClr val="232323"/>
                </a:solidFill>
                <a:effectLst/>
                <a:latin typeface="Noto Sans" panose="020B0502040504020204" pitchFamily="34" charset="0"/>
              </a:rPr>
              <a:t> rolünü abartmaktadır.</a:t>
            </a:r>
          </a:p>
          <a:p>
            <a:pPr algn="l"/>
            <a:r>
              <a:rPr lang="tr-TR" b="0" i="0" dirty="0">
                <a:solidFill>
                  <a:srgbClr val="232323"/>
                </a:solidFill>
                <a:effectLst/>
                <a:latin typeface="Times New Roman" panose="02020603050405020304" pitchFamily="18" charset="0"/>
              </a:rPr>
              <a:t>•</a:t>
            </a:r>
            <a:r>
              <a:rPr lang="tr-TR" b="1" i="0" dirty="0" err="1">
                <a:solidFill>
                  <a:srgbClr val="232323"/>
                </a:solidFill>
                <a:effectLst/>
                <a:latin typeface="Noto Sans" panose="020B0502040504020204" pitchFamily="34" charset="0"/>
              </a:rPr>
              <a:t>Maternal</a:t>
            </a:r>
            <a:r>
              <a:rPr lang="tr-TR" b="1" i="0" dirty="0">
                <a:solidFill>
                  <a:srgbClr val="232323"/>
                </a:solidFill>
                <a:effectLst/>
                <a:latin typeface="Noto Sans" panose="020B0502040504020204" pitchFamily="34" charset="0"/>
              </a:rPr>
              <a:t> iğ transferi</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Maternal</a:t>
            </a:r>
            <a:r>
              <a:rPr lang="tr-TR" b="0" i="0" dirty="0">
                <a:solidFill>
                  <a:srgbClr val="232323"/>
                </a:solidFill>
                <a:effectLst/>
                <a:latin typeface="Noto Sans" panose="020B0502040504020204" pitchFamily="34" charset="0"/>
              </a:rPr>
              <a:t> iğ </a:t>
            </a:r>
            <a:r>
              <a:rPr lang="tr-TR" b="0" i="0" dirty="0" err="1">
                <a:solidFill>
                  <a:srgbClr val="232323"/>
                </a:solidFill>
                <a:effectLst/>
                <a:latin typeface="Noto Sans" panose="020B0502040504020204" pitchFamily="34" charset="0"/>
              </a:rPr>
              <a:t>kromozomal</a:t>
            </a:r>
            <a:r>
              <a:rPr lang="tr-TR" b="0" i="0" dirty="0">
                <a:solidFill>
                  <a:srgbClr val="232323"/>
                </a:solidFill>
                <a:effectLst/>
                <a:latin typeface="Noto Sans" panose="020B0502040504020204" pitchFamily="34" charset="0"/>
              </a:rPr>
              <a:t> transferinde, çekirdek </a:t>
            </a:r>
            <a:r>
              <a:rPr lang="tr-TR" b="0" i="0" dirty="0" err="1">
                <a:solidFill>
                  <a:srgbClr val="232323"/>
                </a:solidFill>
                <a:effectLst/>
                <a:latin typeface="Noto Sans" panose="020B0502040504020204" pitchFamily="34" charset="0"/>
              </a:rPr>
              <a:t>donör</a:t>
            </a:r>
            <a:r>
              <a:rPr lang="tr-TR" b="0" i="0" dirty="0">
                <a:solidFill>
                  <a:srgbClr val="232323"/>
                </a:solidFill>
                <a:effectLst/>
                <a:latin typeface="Noto Sans" panose="020B0502040504020204" pitchFamily="34" charset="0"/>
              </a:rPr>
              <a:t> yumurtadan çıkarılır ve amaçlanan annenin yumurtasından çekirdek ile değiştirilir.</a:t>
            </a:r>
          </a:p>
          <a:p>
            <a:pPr algn="l"/>
            <a:r>
              <a:rPr lang="tr-TR" b="0" i="0" dirty="0">
                <a:solidFill>
                  <a:srgbClr val="232323"/>
                </a:solidFill>
                <a:effectLst/>
                <a:latin typeface="Times New Roman" panose="02020603050405020304" pitchFamily="18" charset="0"/>
              </a:rPr>
              <a:t>•</a:t>
            </a:r>
            <a:r>
              <a:rPr lang="tr-TR" b="1" i="0" dirty="0" err="1">
                <a:solidFill>
                  <a:srgbClr val="232323"/>
                </a:solidFill>
                <a:effectLst/>
                <a:latin typeface="Noto Sans" panose="020B0502040504020204" pitchFamily="34" charset="0"/>
              </a:rPr>
              <a:t>Pronükleer</a:t>
            </a:r>
            <a:r>
              <a:rPr lang="tr-TR" b="1" i="0" dirty="0">
                <a:solidFill>
                  <a:srgbClr val="232323"/>
                </a:solidFill>
                <a:effectLst/>
                <a:latin typeface="Noto Sans" panose="020B0502040504020204" pitchFamily="34" charset="0"/>
              </a:rPr>
              <a:t> transfer</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Pronükleer</a:t>
            </a:r>
            <a:r>
              <a:rPr lang="tr-TR" b="0" i="0" dirty="0">
                <a:solidFill>
                  <a:srgbClr val="232323"/>
                </a:solidFill>
                <a:effectLst/>
                <a:latin typeface="Noto Sans" panose="020B0502040504020204" pitchFamily="34" charset="0"/>
              </a:rPr>
              <a:t> transfer için, her iki yumurta da döllenir ve annenin döllenmiş yumurtasından alınan nükleer DNA, </a:t>
            </a:r>
            <a:r>
              <a:rPr lang="tr-TR" b="0" i="0" dirty="0" err="1">
                <a:solidFill>
                  <a:srgbClr val="232323"/>
                </a:solidFill>
                <a:effectLst/>
                <a:latin typeface="Noto Sans" panose="020B0502040504020204" pitchFamily="34" charset="0"/>
              </a:rPr>
              <a:t>donör</a:t>
            </a:r>
            <a:r>
              <a:rPr lang="tr-TR" b="0" i="0" dirty="0">
                <a:solidFill>
                  <a:srgbClr val="232323"/>
                </a:solidFill>
                <a:effectLst/>
                <a:latin typeface="Noto Sans" panose="020B0502040504020204" pitchFamily="34" charset="0"/>
              </a:rPr>
              <a:t> nükleer DNA'sının çıkarıldığı döllenmiş </a:t>
            </a:r>
            <a:r>
              <a:rPr lang="tr-TR" b="0" i="0" dirty="0" err="1">
                <a:solidFill>
                  <a:srgbClr val="232323"/>
                </a:solidFill>
                <a:effectLst/>
                <a:latin typeface="Noto Sans" panose="020B0502040504020204" pitchFamily="34" charset="0"/>
              </a:rPr>
              <a:t>donör</a:t>
            </a:r>
            <a:r>
              <a:rPr lang="tr-TR" b="0" i="0" dirty="0">
                <a:solidFill>
                  <a:srgbClr val="232323"/>
                </a:solidFill>
                <a:effectLst/>
                <a:latin typeface="Noto Sans" panose="020B0502040504020204" pitchFamily="34" charset="0"/>
              </a:rPr>
              <a:t> yumurtasına aktarılır.</a:t>
            </a:r>
          </a:p>
          <a:p>
            <a:pPr algn="l"/>
            <a:r>
              <a:rPr lang="tr-TR" b="0" i="0" dirty="0">
                <a:solidFill>
                  <a:srgbClr val="232323"/>
                </a:solidFill>
                <a:effectLst/>
                <a:latin typeface="Noto Sans" panose="020B0502040504020204" pitchFamily="34" charset="0"/>
              </a:rPr>
              <a:t>2015 yılında, Birleşik Krallık Avam Kamarası, </a:t>
            </a:r>
            <a:r>
              <a:rPr lang="tr-TR" b="0" i="0" dirty="0" err="1">
                <a:solidFill>
                  <a:srgbClr val="232323"/>
                </a:solidFill>
                <a:effectLst/>
                <a:latin typeface="Noto Sans" panose="020B0502040504020204" pitchFamily="34" charset="0"/>
              </a:rPr>
              <a:t>mitokondriyal</a:t>
            </a:r>
            <a:r>
              <a:rPr lang="tr-TR" b="0" i="0" dirty="0">
                <a:solidFill>
                  <a:srgbClr val="232323"/>
                </a:solidFill>
                <a:effectLst/>
                <a:latin typeface="Noto Sans" panose="020B0502040504020204" pitchFamily="34" charset="0"/>
              </a:rPr>
              <a:t> bağışa eşdeğer olan, genetik ebeveynden bir verici yumurtaya bir çekirdeğin nakledilmesine izin veren düzenlemeleri onayladı [ </a:t>
            </a:r>
            <a:r>
              <a:rPr lang="tr-TR" b="0" i="0" u="sng" dirty="0">
                <a:solidFill>
                  <a:srgbClr val="005B92"/>
                </a:solidFill>
                <a:effectLst/>
                <a:latin typeface="Noto Sans" panose="020B0502040504020204" pitchFamily="34" charset="0"/>
                <a:hlinkClick r:id="rId10"/>
              </a:rPr>
              <a:t>15</a:t>
            </a:r>
            <a:r>
              <a:rPr lang="tr-TR" b="0" i="0" dirty="0">
                <a:solidFill>
                  <a:srgbClr val="232323"/>
                </a:solidFill>
                <a:effectLst/>
                <a:latin typeface="Noto Sans" panose="020B0502040504020204" pitchFamily="34" charset="0"/>
              </a:rPr>
              <a:t> ]. Prosedürün Birleşik </a:t>
            </a:r>
            <a:r>
              <a:rPr lang="tr-TR" b="0" i="0" dirty="0" err="1">
                <a:solidFill>
                  <a:srgbClr val="232323"/>
                </a:solidFill>
                <a:effectLst/>
                <a:latin typeface="Noto Sans" panose="020B0502040504020204" pitchFamily="34" charset="0"/>
              </a:rPr>
              <a:t>Krallık'ta</a:t>
            </a:r>
            <a:r>
              <a:rPr lang="tr-TR" b="0" i="0" dirty="0">
                <a:solidFill>
                  <a:srgbClr val="232323"/>
                </a:solidFill>
                <a:effectLst/>
                <a:latin typeface="Noto Sans" panose="020B0502040504020204" pitchFamily="34" charset="0"/>
              </a:rPr>
              <a:t> yılda 150 kadına potansiyel olarak fayda sağladığı tahmin edilmektedir [ </a:t>
            </a:r>
            <a:r>
              <a:rPr lang="tr-TR" b="0" i="0" u="sng" dirty="0">
                <a:solidFill>
                  <a:srgbClr val="005B92"/>
                </a:solidFill>
                <a:effectLst/>
                <a:latin typeface="Noto Sans" panose="020B0502040504020204" pitchFamily="34" charset="0"/>
                <a:hlinkClick r:id="rId11"/>
              </a:rPr>
              <a:t>11</a:t>
            </a:r>
            <a:r>
              <a:rPr lang="tr-TR" b="0" i="0" dirty="0">
                <a:solidFill>
                  <a:srgbClr val="232323"/>
                </a:solidFill>
                <a:effectLst/>
                <a:latin typeface="Noto Sans" panose="020B0502040504020204" pitchFamily="34" charset="0"/>
              </a:rPr>
              <a:t> ]. 2016 itibariyle, ABD Gıda ve İlaç İdaresi, bir danışma paneli erkek embriyolarında kullanım prosedürünü onaylamayı tavsiye etmesine rağmen (erkekler mitokondrilerini bir sonraki nesle aktarmaz) federal yasaya göre insanlarda kullanım tekniğini onaylayamadı. yavru) [ </a:t>
            </a:r>
            <a:r>
              <a:rPr lang="tr-TR" b="0" i="0" u="sng" dirty="0">
                <a:solidFill>
                  <a:srgbClr val="005B92"/>
                </a:solidFill>
                <a:effectLst/>
                <a:latin typeface="Noto Sans" panose="020B0502040504020204" pitchFamily="34" charset="0"/>
                <a:hlinkClick r:id="rId12"/>
              </a:rPr>
              <a:t>16</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13"/>
              </a:rPr>
              <a:t>"</a:t>
            </a:r>
            <a:r>
              <a:rPr lang="tr-TR" b="0" i="0" u="sng" dirty="0" err="1">
                <a:solidFill>
                  <a:srgbClr val="005B92"/>
                </a:solidFill>
                <a:effectLst/>
                <a:latin typeface="Noto Sans" panose="020B0502040504020204" pitchFamily="34" charset="0"/>
                <a:hlinkClick r:id="rId13"/>
              </a:rPr>
              <a:t>Mitokondriyal</a:t>
            </a:r>
            <a:r>
              <a:rPr lang="tr-TR" b="0" i="0" u="sng" dirty="0">
                <a:solidFill>
                  <a:srgbClr val="005B92"/>
                </a:solidFill>
                <a:effectLst/>
                <a:latin typeface="Noto Sans" panose="020B0502040504020204" pitchFamily="34" charset="0"/>
                <a:hlinkClick r:id="rId13"/>
              </a:rPr>
              <a:t> </a:t>
            </a:r>
            <a:r>
              <a:rPr lang="tr-TR" b="0" i="0" u="sng" dirty="0" err="1">
                <a:solidFill>
                  <a:srgbClr val="005B92"/>
                </a:solidFill>
                <a:effectLst/>
                <a:latin typeface="Noto Sans" panose="020B0502040504020204" pitchFamily="34" charset="0"/>
                <a:hlinkClick r:id="rId13"/>
              </a:rPr>
              <a:t>miyopatiler</a:t>
            </a:r>
            <a:r>
              <a:rPr lang="tr-TR" b="0" i="0" u="sng" dirty="0">
                <a:solidFill>
                  <a:srgbClr val="005B92"/>
                </a:solidFill>
                <a:effectLst/>
                <a:latin typeface="Noto Sans" panose="020B0502040504020204" pitchFamily="34" charset="0"/>
                <a:hlinkClick r:id="rId13"/>
              </a:rPr>
              <a:t>: Klinik özellikler ve tanı"</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1" i="0" dirty="0">
                <a:solidFill>
                  <a:srgbClr val="232323"/>
                </a:solidFill>
                <a:effectLst/>
                <a:latin typeface="Noto Sans" panose="020B0502040504020204" pitchFamily="34" charset="0"/>
              </a:rPr>
              <a:t>Ölümden sonra üreme</a:t>
            </a:r>
            <a:r>
              <a:rPr lang="tr-TR" b="0" i="0" dirty="0">
                <a:solidFill>
                  <a:srgbClr val="232323"/>
                </a:solidFill>
                <a:effectLst/>
                <a:latin typeface="Noto Sans" panose="020B0502040504020204" pitchFamily="34" charset="0"/>
              </a:rPr>
              <a:t> - Nadir durumlarda, IVF, ölümden sonra üremeye yardımcı olmak için kullanılabilir. Bu bilgiler başka bir yerde ayrıntılı olarak incelenir.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14"/>
              </a:rPr>
              <a:t>"Ölümden sonra yardımlı üreme"</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1" i="0" dirty="0" err="1">
                <a:solidFill>
                  <a:srgbClr val="232323"/>
                </a:solidFill>
                <a:effectLst/>
                <a:latin typeface="Noto Sans" panose="020B0502040504020204" pitchFamily="34" charset="0"/>
              </a:rPr>
              <a:t>Germ</a:t>
            </a:r>
            <a:r>
              <a:rPr lang="tr-TR" b="1" i="0" dirty="0">
                <a:solidFill>
                  <a:srgbClr val="232323"/>
                </a:solidFill>
                <a:effectLst/>
                <a:latin typeface="Noto Sans" panose="020B0502040504020204" pitchFamily="34" charset="0"/>
              </a:rPr>
              <a:t> hattı mutasyonlarının potansiyel düzeltmesi</a:t>
            </a:r>
            <a:r>
              <a:rPr lang="tr-TR" b="0" i="0" dirty="0">
                <a:solidFill>
                  <a:srgbClr val="232323"/>
                </a:solidFill>
                <a:effectLst/>
                <a:latin typeface="Noto Sans" panose="020B0502040504020204" pitchFamily="34" charset="0"/>
              </a:rPr>
              <a:t> - Araştırılan bir tedavi, transferden önce bir embriyonun gen düzenlemesi, önemli hastalığa neden olan kalıtsal mutasyonları düzeltme potansiyeline sahiptir. </a:t>
            </a:r>
            <a:r>
              <a:rPr lang="tr-TR" b="0" i="0" dirty="0" err="1">
                <a:solidFill>
                  <a:srgbClr val="232323"/>
                </a:solidFill>
                <a:effectLst/>
                <a:latin typeface="Noto Sans" panose="020B0502040504020204" pitchFamily="34" charset="0"/>
              </a:rPr>
              <a:t>Hipertrofik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kardiyomiyopati</a:t>
            </a:r>
            <a:r>
              <a:rPr lang="tr-TR" b="0" i="0" dirty="0">
                <a:solidFill>
                  <a:srgbClr val="232323"/>
                </a:solidFill>
                <a:effectLst/>
                <a:latin typeface="Noto Sans" panose="020B0502040504020204" pitchFamily="34" charset="0"/>
              </a:rPr>
              <a:t> ile sonuçlanacak bir MYBPC3 mutasyonu için </a:t>
            </a:r>
            <a:r>
              <a:rPr lang="tr-TR" b="0" i="0" dirty="0" err="1">
                <a:solidFill>
                  <a:srgbClr val="232323"/>
                </a:solidFill>
                <a:effectLst/>
                <a:latin typeface="Noto Sans" panose="020B0502040504020204" pitchFamily="34" charset="0"/>
              </a:rPr>
              <a:t>heterozigoz</a:t>
            </a:r>
            <a:r>
              <a:rPr lang="tr-TR" b="0" i="0" dirty="0">
                <a:solidFill>
                  <a:srgbClr val="232323"/>
                </a:solidFill>
                <a:effectLst/>
                <a:latin typeface="Noto Sans" panose="020B0502040504020204" pitchFamily="34" charset="0"/>
              </a:rPr>
              <a:t> insan embriyolarının dönüm noktası niteliğindeki bir çalışmasında, CRISPR-Cas9 tabanlı hedefleme teknolojisi, "</a:t>
            </a:r>
            <a:r>
              <a:rPr lang="tr-TR" b="0" i="0" dirty="0" err="1">
                <a:solidFill>
                  <a:srgbClr val="232323"/>
                </a:solidFill>
                <a:effectLst/>
                <a:latin typeface="Noto Sans" panose="020B0502040504020204" pitchFamily="34" charset="0"/>
              </a:rPr>
              <a:t>mutant</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paternal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alelde</a:t>
            </a:r>
            <a:r>
              <a:rPr lang="tr-TR" b="0" i="0" dirty="0">
                <a:solidFill>
                  <a:srgbClr val="232323"/>
                </a:solidFill>
                <a:effectLst/>
                <a:latin typeface="Noto Sans" panose="020B0502040504020204" pitchFamily="34" charset="0"/>
              </a:rPr>
              <a:t> (ki) çift sarmal kopmalarını (</a:t>
            </a:r>
            <a:r>
              <a:rPr lang="tr-TR" b="0" i="0" dirty="0" err="1">
                <a:solidFill>
                  <a:srgbClr val="232323"/>
                </a:solidFill>
                <a:effectLst/>
                <a:latin typeface="Noto Sans" panose="020B0502040504020204" pitchFamily="34" charset="0"/>
              </a:rPr>
              <a:t>DSB'ler</a:t>
            </a:r>
            <a:r>
              <a:rPr lang="tr-TR" b="0" i="0" dirty="0">
                <a:solidFill>
                  <a:srgbClr val="232323"/>
                </a:solidFill>
                <a:effectLst/>
                <a:latin typeface="Noto Sans" panose="020B0502040504020204" pitchFamily="34" charset="0"/>
              </a:rPr>
              <a:t>) indüklemek için kullanıldı (ki bu) ağırlıklı olarak kullanılarak onarıldı. sentetik bir DNA şablonu yerine homolog vahşi tip </a:t>
            </a:r>
            <a:r>
              <a:rPr lang="tr-TR" b="0" i="0" dirty="0" err="1">
                <a:solidFill>
                  <a:srgbClr val="232323"/>
                </a:solidFill>
                <a:effectLst/>
                <a:latin typeface="Noto Sans" panose="020B0502040504020204" pitchFamily="34" charset="0"/>
              </a:rPr>
              <a:t>maternal</a:t>
            </a:r>
            <a:r>
              <a:rPr lang="tr-TR" b="0" i="0" dirty="0">
                <a:solidFill>
                  <a:srgbClr val="232323"/>
                </a:solidFill>
                <a:effectLst/>
                <a:latin typeface="Noto Sans" panose="020B0502040504020204" pitchFamily="34" charset="0"/>
              </a:rPr>
              <a:t> gen" (</a:t>
            </a:r>
            <a:r>
              <a:rPr lang="tr-TR" b="0" i="0" u="sng" dirty="0">
                <a:solidFill>
                  <a:srgbClr val="005B92"/>
                </a:solidFill>
                <a:effectLst/>
                <a:latin typeface="Noto Sans" panose="020B0502040504020204" pitchFamily="34" charset="0"/>
                <a:hlinkClick r:id="rId15"/>
              </a:rPr>
              <a:t>şekil 2</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16"/>
              </a:rPr>
              <a:t>17</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Mozaisizmi</a:t>
            </a:r>
            <a:r>
              <a:rPr lang="tr-TR" b="0" i="0" dirty="0">
                <a:solidFill>
                  <a:srgbClr val="232323"/>
                </a:solidFill>
                <a:effectLst/>
                <a:latin typeface="Noto Sans" panose="020B0502040504020204" pitchFamily="34" charset="0"/>
              </a:rPr>
              <a:t> önlemek için </a:t>
            </a:r>
            <a:r>
              <a:rPr lang="tr-TR" b="0" i="0" dirty="0" err="1">
                <a:solidFill>
                  <a:srgbClr val="232323"/>
                </a:solidFill>
                <a:effectLst/>
                <a:latin typeface="Noto Sans" panose="020B0502040504020204" pitchFamily="34" charset="0"/>
              </a:rPr>
              <a:t>DSB'lerin</a:t>
            </a:r>
            <a:r>
              <a:rPr lang="tr-TR" b="0" i="0" dirty="0">
                <a:solidFill>
                  <a:srgbClr val="232323"/>
                </a:solidFill>
                <a:effectLst/>
                <a:latin typeface="Noto Sans" panose="020B0502040504020204" pitchFamily="34" charset="0"/>
              </a:rPr>
              <a:t> zamanlamasını kontrol etmek için hücre döngüsü modüle edildi; CRISPR enjekte edilen embriyoların yüzde 67'si, kontrol embriyolarının yüzde 47'sine kıyasla vahşi tip </a:t>
            </a:r>
            <a:r>
              <a:rPr lang="tr-TR" b="0" i="0" dirty="0" err="1">
                <a:solidFill>
                  <a:srgbClr val="232323"/>
                </a:solidFill>
                <a:effectLst/>
                <a:latin typeface="Noto Sans" panose="020B0502040504020204" pitchFamily="34" charset="0"/>
              </a:rPr>
              <a:t>alel</a:t>
            </a:r>
            <a:r>
              <a:rPr lang="tr-TR" b="0" i="0" dirty="0">
                <a:solidFill>
                  <a:srgbClr val="232323"/>
                </a:solidFill>
                <a:effectLst/>
                <a:latin typeface="Noto Sans" panose="020B0502040504020204" pitchFamily="34" charset="0"/>
              </a:rPr>
              <a:t> için tek tip homologdu. Bu nedenle, bu tür gen düzenleme teknolojisinin kullanılmasıyla, kalıtsal mutasyonlar tersine çevrilebilir ve </a:t>
            </a:r>
            <a:r>
              <a:rPr lang="tr-TR" b="0" i="0" dirty="0" err="1">
                <a:solidFill>
                  <a:srgbClr val="232323"/>
                </a:solidFill>
                <a:effectLst/>
                <a:latin typeface="Noto Sans" panose="020B0502040504020204" pitchFamily="34" charset="0"/>
              </a:rPr>
              <a:t>preimplantasyon</a:t>
            </a:r>
            <a:r>
              <a:rPr lang="tr-TR" b="0" i="0" dirty="0">
                <a:solidFill>
                  <a:srgbClr val="232323"/>
                </a:solidFill>
                <a:effectLst/>
                <a:latin typeface="Noto Sans" panose="020B0502040504020204" pitchFamily="34" charset="0"/>
              </a:rPr>
              <a:t> genetik tanı ile tanımlanan etkilenmemiş embriyoların transferine ilişkin mevcut standartla karşılaştırıldığında, bir IVF döngüsünde transfer için daha fazla embriyo mevcut olacaktır. Bu tür terapinin şu anda tamamen deneysel olarak kabul edildiğini ve dünyanın hiçbir yerinde insan kullanımı için onaylanmadığını unutmayın.</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41</a:t>
            </a:fld>
            <a:endParaRPr lang="tr-TR"/>
          </a:p>
        </p:txBody>
      </p:sp>
    </p:spTree>
    <p:extLst>
      <p:ext uri="{BB962C8B-B14F-4D97-AF65-F5344CB8AC3E}">
        <p14:creationId xmlns:p14="http://schemas.microsoft.com/office/powerpoint/2010/main" val="40664698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panose="020B0502040504020204" pitchFamily="34" charset="0"/>
              </a:rPr>
              <a:t>En şiddetli belirtileri arasında masif yumurtalık büyümesi ve çoklu kist, </a:t>
            </a:r>
            <a:r>
              <a:rPr lang="tr-TR" b="0" i="0" dirty="0" err="1">
                <a:solidFill>
                  <a:srgbClr val="232323"/>
                </a:solidFill>
                <a:effectLst/>
                <a:latin typeface="Noto Sans" panose="020B0502040504020204" pitchFamily="34" charset="0"/>
              </a:rPr>
              <a:t>hemokonsantrasyon</a:t>
            </a:r>
            <a:r>
              <a:rPr lang="tr-TR" b="0" i="0" dirty="0">
                <a:solidFill>
                  <a:srgbClr val="232323"/>
                </a:solidFill>
                <a:effectLst/>
                <a:latin typeface="Noto Sans" panose="020B0502040504020204" pitchFamily="34" charset="0"/>
              </a:rPr>
              <a:t> ve üçüncü boşlukta sıvı birikmesi; bu değişiklikler nadiren böbrek yetmezliğine, </a:t>
            </a:r>
            <a:r>
              <a:rPr lang="tr-TR" b="0" i="0" dirty="0" err="1">
                <a:solidFill>
                  <a:srgbClr val="232323"/>
                </a:solidFill>
                <a:effectLst/>
                <a:latin typeface="Noto Sans" panose="020B0502040504020204" pitchFamily="34" charset="0"/>
              </a:rPr>
              <a:t>hipovolemik</a:t>
            </a:r>
            <a:r>
              <a:rPr lang="tr-TR" b="0" i="0" dirty="0">
                <a:solidFill>
                  <a:srgbClr val="232323"/>
                </a:solidFill>
                <a:effectLst/>
                <a:latin typeface="Noto Sans" panose="020B0502040504020204" pitchFamily="34" charset="0"/>
              </a:rPr>
              <a:t> şoka, </a:t>
            </a:r>
            <a:r>
              <a:rPr lang="tr-TR" b="0" i="0" dirty="0" err="1">
                <a:solidFill>
                  <a:srgbClr val="232323"/>
                </a:solidFill>
                <a:effectLst/>
                <a:latin typeface="Noto Sans" panose="020B0502040504020204" pitchFamily="34" charset="0"/>
              </a:rPr>
              <a:t>tromboembolik</a:t>
            </a:r>
            <a:r>
              <a:rPr lang="tr-TR" b="0" i="0" dirty="0">
                <a:solidFill>
                  <a:srgbClr val="232323"/>
                </a:solidFill>
                <a:effectLst/>
                <a:latin typeface="Noto Sans" panose="020B0502040504020204" pitchFamily="34" charset="0"/>
              </a:rPr>
              <a:t> ataklara, akut solunum sıkıntısı sendromuna ve (nadiren) ölüme yol açar</a:t>
            </a:r>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42</a:t>
            </a:fld>
            <a:endParaRPr lang="tr-TR"/>
          </a:p>
        </p:txBody>
      </p:sp>
    </p:spTree>
    <p:extLst>
      <p:ext uri="{BB962C8B-B14F-4D97-AF65-F5344CB8AC3E}">
        <p14:creationId xmlns:p14="http://schemas.microsoft.com/office/powerpoint/2010/main" val="23773698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0" i="0" dirty="0">
                <a:solidFill>
                  <a:srgbClr val="232323"/>
                </a:solidFill>
                <a:effectLst/>
                <a:latin typeface="Noto Sans" panose="020B0502040504020204" pitchFamily="34" charset="0"/>
              </a:rPr>
              <a:t>Bir çiftte kısırlık, genellikle bir yıllık sık ve korunmasız cinsel ilişkiye rağmen gebelik elde edilememesi olarak tanımlanır; Kısırlık genellikle kadın partner &gt;35 yaşında olduğunda korunmasız cinsel ilişkiden sonraki altı ay içinde gebe kalamama olarak tanımlanır [ </a:t>
            </a:r>
            <a:r>
              <a:rPr lang="tr-TR" b="0" i="0" u="sng" dirty="0">
                <a:solidFill>
                  <a:srgbClr val="005B92"/>
                </a:solidFill>
                <a:effectLst/>
                <a:latin typeface="Noto Sans" panose="020B0502040504020204" pitchFamily="34" charset="0"/>
                <a:hlinkClick r:id="rId3"/>
              </a:rPr>
              <a:t>1</a:t>
            </a:r>
            <a:r>
              <a:rPr lang="tr-TR" b="0" i="0" dirty="0">
                <a:solidFill>
                  <a:srgbClr val="232323"/>
                </a:solidFill>
                <a:effectLst/>
                <a:latin typeface="Noto Sans" panose="020B0502040504020204" pitchFamily="34" charset="0"/>
              </a:rPr>
              <a:t> ]. Bununla birlikte, ilk 12 ayda gebe kalamayan genç, sağlıklı çiftlerin yüzde 40 ila 50'sine kadarı, sonraki 12 ayda spesifik bir tedavi olmaksızın gebe kalacaktır [ </a:t>
            </a:r>
            <a:r>
              <a:rPr lang="tr-TR" b="0" i="0" u="sng" dirty="0">
                <a:solidFill>
                  <a:srgbClr val="005B92"/>
                </a:solidFill>
                <a:effectLst/>
                <a:latin typeface="Noto Sans" panose="020B0502040504020204" pitchFamily="34" charset="0"/>
                <a:hlinkClick r:id="rId4"/>
              </a:rPr>
              <a:t>2,3</a:t>
            </a:r>
            <a:r>
              <a:rPr lang="tr-TR" b="0" i="0" dirty="0">
                <a:solidFill>
                  <a:srgbClr val="232323"/>
                </a:solidFill>
                <a:effectLst/>
                <a:latin typeface="Noto Sans" panose="020B0502040504020204" pitchFamily="34" charset="0"/>
              </a:rPr>
              <a:t> ]. Bu nedenle, birçok durumda kapsamlı değerlendirme ve tedavide gecikme makuldür. Kısırlık yaşayan çiftlerin yaklaşık yüzde 35'inde kadın faktörü ile birlikte erkek faktörü de tespit ediliyor; yaklaşık yüzde 10'unda, bir erkek faktörü tanımlanabilir tek nedendir.</a:t>
            </a:r>
          </a:p>
          <a:p>
            <a:pPr algn="l"/>
            <a:r>
              <a:rPr lang="tr-TR" b="0" i="0" dirty="0">
                <a:solidFill>
                  <a:srgbClr val="232323"/>
                </a:solidFill>
                <a:effectLst/>
                <a:latin typeface="Noto Sans" panose="020B0502040504020204" pitchFamily="34" charset="0"/>
              </a:rPr>
              <a:t>Erkek </a:t>
            </a:r>
            <a:r>
              <a:rPr lang="tr-TR" b="0" i="0" dirty="0" err="1">
                <a:solidFill>
                  <a:srgbClr val="232323"/>
                </a:solidFill>
                <a:effectLst/>
                <a:latin typeface="Noto Sans" panose="020B0502040504020204" pitchFamily="34" charset="0"/>
              </a:rPr>
              <a:t>infertilitesine</a:t>
            </a:r>
            <a:r>
              <a:rPr lang="tr-TR" b="0" i="0" dirty="0">
                <a:solidFill>
                  <a:srgbClr val="232323"/>
                </a:solidFill>
                <a:effectLst/>
                <a:latin typeface="Noto Sans" panose="020B0502040504020204" pitchFamily="34" charset="0"/>
              </a:rPr>
              <a:t> sahip birçok erkekte </a:t>
            </a:r>
            <a:r>
              <a:rPr lang="tr-TR" b="0" i="0" dirty="0" err="1">
                <a:solidFill>
                  <a:srgbClr val="232323"/>
                </a:solidFill>
                <a:effectLst/>
                <a:latin typeface="Noto Sans" panose="020B0502040504020204" pitchFamily="34" charset="0"/>
              </a:rPr>
              <a:t>oligozoospermi</a:t>
            </a:r>
            <a:r>
              <a:rPr lang="tr-TR" b="0" i="0" dirty="0">
                <a:solidFill>
                  <a:srgbClr val="232323"/>
                </a:solidFill>
                <a:effectLst/>
                <a:latin typeface="Noto Sans" panose="020B0502040504020204" pitchFamily="34" charset="0"/>
              </a:rPr>
              <a:t> (referans aralıklarına kıyasla </a:t>
            </a:r>
            <a:r>
              <a:rPr lang="tr-TR" b="0" i="0" dirty="0" err="1">
                <a:solidFill>
                  <a:srgbClr val="232323"/>
                </a:solidFill>
                <a:effectLst/>
                <a:latin typeface="Noto Sans" panose="020B0502040504020204" pitchFamily="34" charset="0"/>
              </a:rPr>
              <a:t>ejakülatta</a:t>
            </a:r>
            <a:r>
              <a:rPr lang="tr-TR" b="0" i="0" dirty="0">
                <a:solidFill>
                  <a:srgbClr val="232323"/>
                </a:solidFill>
                <a:effectLst/>
                <a:latin typeface="Noto Sans" panose="020B0502040504020204" pitchFamily="34" charset="0"/>
              </a:rPr>
              <a:t> düşük sayıda sperm hücresi) veya </a:t>
            </a:r>
            <a:r>
              <a:rPr lang="tr-TR" b="0" i="0" dirty="0" err="1">
                <a:solidFill>
                  <a:srgbClr val="232323"/>
                </a:solidFill>
                <a:effectLst/>
                <a:latin typeface="Noto Sans" panose="020B0502040504020204" pitchFamily="34" charset="0"/>
              </a:rPr>
              <a:t>azospermi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ejakülatta</a:t>
            </a:r>
            <a:r>
              <a:rPr lang="tr-TR" b="0" i="0" dirty="0">
                <a:solidFill>
                  <a:srgbClr val="232323"/>
                </a:solidFill>
                <a:effectLst/>
                <a:latin typeface="Noto Sans" panose="020B0502040504020204" pitchFamily="34" charset="0"/>
              </a:rPr>
              <a:t> sperm hücresi yok) bulunurken, bazı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erkeklerin sperm sayıları normaldir.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erkeklerin yüzde 80'inden fazlasının sperm konsantrasyonu düşük ve sperm kalitesi düşüktür (sperm </a:t>
            </a:r>
            <a:r>
              <a:rPr lang="tr-TR" b="0" i="0" dirty="0" err="1">
                <a:solidFill>
                  <a:srgbClr val="232323"/>
                </a:solidFill>
                <a:effectLst/>
                <a:latin typeface="Noto Sans" panose="020B0502040504020204" pitchFamily="34" charset="0"/>
              </a:rPr>
              <a:t>motilitesinde</a:t>
            </a:r>
            <a:r>
              <a:rPr lang="tr-TR" b="0" i="0" dirty="0">
                <a:solidFill>
                  <a:srgbClr val="232323"/>
                </a:solidFill>
                <a:effectLst/>
                <a:latin typeface="Noto Sans" panose="020B0502040504020204" pitchFamily="34" charset="0"/>
              </a:rPr>
              <a:t> azalma [</a:t>
            </a:r>
            <a:r>
              <a:rPr lang="tr-TR" b="0" i="0" dirty="0" err="1">
                <a:solidFill>
                  <a:srgbClr val="232323"/>
                </a:solidFill>
                <a:effectLst/>
                <a:latin typeface="Noto Sans" panose="020B0502040504020204" pitchFamily="34" charset="0"/>
              </a:rPr>
              <a:t>astenozoospermi</a:t>
            </a:r>
            <a:r>
              <a:rPr lang="tr-TR" b="0" i="0" dirty="0">
                <a:solidFill>
                  <a:srgbClr val="232323"/>
                </a:solidFill>
                <a:effectLst/>
                <a:latin typeface="Noto Sans" panose="020B0502040504020204" pitchFamily="34" charset="0"/>
              </a:rPr>
              <a:t>] ve/veya anormal morfolojiye sahip </a:t>
            </a:r>
            <a:r>
              <a:rPr lang="tr-TR" b="0" i="0" dirty="0" err="1">
                <a:solidFill>
                  <a:srgbClr val="232323"/>
                </a:solidFill>
                <a:effectLst/>
                <a:latin typeface="Noto Sans" panose="020B0502040504020204" pitchFamily="34" charset="0"/>
              </a:rPr>
              <a:t>spermatozoada</a:t>
            </a:r>
            <a:r>
              <a:rPr lang="tr-TR" b="0" i="0" dirty="0">
                <a:solidFill>
                  <a:srgbClr val="232323"/>
                </a:solidFill>
                <a:effectLst/>
                <a:latin typeface="Noto Sans" panose="020B0502040504020204" pitchFamily="34" charset="0"/>
              </a:rPr>
              <a:t> artış [</a:t>
            </a:r>
            <a:r>
              <a:rPr lang="tr-TR" b="0" i="0" dirty="0" err="1">
                <a:solidFill>
                  <a:srgbClr val="232323"/>
                </a:solidFill>
                <a:effectLst/>
                <a:latin typeface="Noto Sans" panose="020B0502040504020204" pitchFamily="34" charset="0"/>
              </a:rPr>
              <a:t>teratozoospermi</a:t>
            </a:r>
            <a:r>
              <a:rPr lang="tr-TR" b="0" i="0" dirty="0">
                <a:solidFill>
                  <a:srgbClr val="232323"/>
                </a:solidFill>
                <a:effectLst/>
                <a:latin typeface="Noto Sans" panose="020B0502040504020204" pitchFamily="34" charset="0"/>
              </a:rPr>
              <a:t>]). Kısır erkeklerin küçük bir yüzdesi normal sperm konsantrasyonlarına ancak düşük sperm kalitesine sahiptir ve kısır erkeklerin diğer bir küçük yüzdesi normal sperm konsantrasyonlarına ve normal hareketlilik ve morfolojiye sahiptir.</a:t>
            </a:r>
          </a:p>
          <a:p>
            <a:pPr algn="l"/>
            <a:r>
              <a:rPr lang="tr-TR" b="0" i="0" dirty="0">
                <a:solidFill>
                  <a:srgbClr val="232323"/>
                </a:solidFill>
                <a:effectLst/>
                <a:latin typeface="Noto Sans" panose="020B0502040504020204" pitchFamily="34" charset="0"/>
              </a:rPr>
              <a:t>Bu konu erkek kısırlığının değerlendirilmesini gözden geçirecektir. Erkek </a:t>
            </a:r>
            <a:r>
              <a:rPr lang="tr-TR" b="0" i="0" dirty="0" err="1">
                <a:solidFill>
                  <a:srgbClr val="232323"/>
                </a:solidFill>
                <a:effectLst/>
                <a:latin typeface="Noto Sans" panose="020B0502040504020204" pitchFamily="34" charset="0"/>
              </a:rPr>
              <a:t>infertilitesinin</a:t>
            </a:r>
            <a:r>
              <a:rPr lang="tr-TR" b="0" i="0" dirty="0">
                <a:solidFill>
                  <a:srgbClr val="232323"/>
                </a:solidFill>
                <a:effectLst/>
                <a:latin typeface="Noto Sans" panose="020B0502040504020204" pitchFamily="34" charset="0"/>
              </a:rPr>
              <a:t> nedenleri ve yönetimi ile </a:t>
            </a:r>
            <a:r>
              <a:rPr lang="tr-TR" b="0" i="0" dirty="0" err="1">
                <a:solidFill>
                  <a:srgbClr val="232323"/>
                </a:solidFill>
                <a:effectLst/>
                <a:latin typeface="Noto Sans" panose="020B0502040504020204" pitchFamily="34" charset="0"/>
              </a:rPr>
              <a:t>infertiliteye</a:t>
            </a:r>
            <a:r>
              <a:rPr lang="tr-TR" b="0" i="0" dirty="0">
                <a:solidFill>
                  <a:srgbClr val="232323"/>
                </a:solidFill>
                <a:effectLst/>
                <a:latin typeface="Noto Sans" panose="020B0502040504020204" pitchFamily="34" charset="0"/>
              </a:rPr>
              <a:t> genel bir bakış ayrı ayrı gözden geçirilmiştir.</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43</a:t>
            </a:fld>
            <a:endParaRPr lang="tr-TR"/>
          </a:p>
        </p:txBody>
      </p:sp>
    </p:spTree>
    <p:extLst>
      <p:ext uri="{BB962C8B-B14F-4D97-AF65-F5344CB8AC3E}">
        <p14:creationId xmlns:p14="http://schemas.microsoft.com/office/powerpoint/2010/main" val="2493210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latinLnBrk="0"/>
            <a:r>
              <a:rPr lang="tr-TR" b="1" i="0" dirty="0">
                <a:solidFill>
                  <a:srgbClr val="232323"/>
                </a:solidFill>
                <a:effectLst/>
                <a:latin typeface="Noto Sans" panose="020B0502040504020204" pitchFamily="34" charset="0"/>
              </a:rPr>
              <a:t>Erkek kısırlığının nedenleri</a:t>
            </a:r>
          </a:p>
          <a:p>
            <a:pPr algn="l"/>
            <a:r>
              <a:rPr lang="tr-TR" b="1" i="0" dirty="0">
                <a:solidFill>
                  <a:srgbClr val="232323"/>
                </a:solidFill>
                <a:effectLst/>
                <a:latin typeface="Noto Sans" panose="020B0502040504020204" pitchFamily="34" charset="0"/>
              </a:rPr>
              <a:t>Endokrin ve sistemik bozukluklar (</a:t>
            </a:r>
            <a:r>
              <a:rPr lang="tr-TR" b="1" i="0" dirty="0" err="1">
                <a:solidFill>
                  <a:srgbClr val="232323"/>
                </a:solidFill>
                <a:effectLst/>
                <a:latin typeface="Noto Sans" panose="020B0502040504020204" pitchFamily="34" charset="0"/>
              </a:rPr>
              <a:t>hipogonadotropik</a:t>
            </a:r>
            <a:r>
              <a:rPr lang="tr-TR" b="1" i="0" dirty="0">
                <a:solidFill>
                  <a:srgbClr val="232323"/>
                </a:solidFill>
                <a:effectLst/>
                <a:latin typeface="Noto Sans" panose="020B0502040504020204" pitchFamily="34" charset="0"/>
              </a:rPr>
              <a:t> </a:t>
            </a:r>
            <a:r>
              <a:rPr lang="tr-TR" b="1" i="0" dirty="0" err="1">
                <a:solidFill>
                  <a:srgbClr val="232323"/>
                </a:solidFill>
                <a:effectLst/>
                <a:latin typeface="Noto Sans" panose="020B0502040504020204" pitchFamily="34" charset="0"/>
              </a:rPr>
              <a:t>hipogonadizm</a:t>
            </a:r>
            <a:r>
              <a:rPr lang="tr-TR" b="1" i="0" dirty="0">
                <a:solidFill>
                  <a:srgbClr val="232323"/>
                </a:solidFill>
                <a:effectLst/>
                <a:latin typeface="Noto Sans" panose="020B0502040504020204" pitchFamily="34" charset="0"/>
              </a:rPr>
              <a:t>)</a:t>
            </a:r>
            <a:r>
              <a:rPr lang="tr-TR" b="1" i="0" dirty="0" err="1">
                <a:solidFill>
                  <a:srgbClr val="232323"/>
                </a:solidFill>
                <a:effectLst/>
                <a:latin typeface="Noto Sans" panose="020B0502040504020204" pitchFamily="34" charset="0"/>
              </a:rPr>
              <a:t>Konjenital</a:t>
            </a:r>
            <a:r>
              <a:rPr lang="tr-TR" b="1" i="0" dirty="0">
                <a:solidFill>
                  <a:srgbClr val="232323"/>
                </a:solidFill>
                <a:effectLst/>
                <a:latin typeface="Noto Sans" panose="020B0502040504020204" pitchFamily="34" charset="0"/>
              </a:rPr>
              <a:t> </a:t>
            </a:r>
            <a:r>
              <a:rPr lang="tr-TR" b="1" i="0" dirty="0" err="1">
                <a:solidFill>
                  <a:srgbClr val="232323"/>
                </a:solidFill>
                <a:effectLst/>
                <a:latin typeface="Noto Sans" panose="020B0502040504020204" pitchFamily="34" charset="0"/>
              </a:rPr>
              <a:t>bozukluklar</a:t>
            </a:r>
            <a:r>
              <a:rPr lang="tr-TR" b="0" i="0" dirty="0" err="1">
                <a:solidFill>
                  <a:srgbClr val="232323"/>
                </a:solidFill>
                <a:effectLst/>
                <a:latin typeface="Noto Sans" panose="020B0502040504020204" pitchFamily="34" charset="0"/>
              </a:rPr>
              <a:t>Konjenital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GnRH</a:t>
            </a:r>
            <a:r>
              <a:rPr lang="tr-TR" b="0" i="0" dirty="0">
                <a:solidFill>
                  <a:srgbClr val="232323"/>
                </a:solidFill>
                <a:effectLst/>
                <a:latin typeface="Noto Sans" panose="020B0502040504020204" pitchFamily="34" charset="0"/>
              </a:rPr>
              <a:t> eksikliği (</a:t>
            </a:r>
            <a:r>
              <a:rPr lang="tr-TR" b="0" i="0" dirty="0" err="1">
                <a:solidFill>
                  <a:srgbClr val="232323"/>
                </a:solidFill>
                <a:effectLst/>
                <a:latin typeface="Noto Sans" panose="020B0502040504020204" pitchFamily="34" charset="0"/>
              </a:rPr>
              <a:t>Kallmann</a:t>
            </a:r>
            <a:r>
              <a:rPr lang="tr-TR" b="0" i="0" dirty="0">
                <a:solidFill>
                  <a:srgbClr val="232323"/>
                </a:solidFill>
                <a:effectLst/>
                <a:latin typeface="Noto Sans" panose="020B0502040504020204" pitchFamily="34" charset="0"/>
              </a:rPr>
              <a:t> sendromu)Demir aşırı yük </a:t>
            </a:r>
            <a:r>
              <a:rPr lang="tr-TR" b="0" i="0" dirty="0" err="1">
                <a:solidFill>
                  <a:srgbClr val="232323"/>
                </a:solidFill>
                <a:effectLst/>
                <a:latin typeface="Noto Sans" panose="020B0502040504020204" pitchFamily="34" charset="0"/>
              </a:rPr>
              <a:t>sendromlarıÇoklu</a:t>
            </a:r>
            <a:r>
              <a:rPr lang="tr-TR" b="0" i="0" dirty="0">
                <a:solidFill>
                  <a:srgbClr val="232323"/>
                </a:solidFill>
                <a:effectLst/>
                <a:latin typeface="Noto Sans" panose="020B0502040504020204" pitchFamily="34" charset="0"/>
              </a:rPr>
              <a:t> organ genetik bozuklukları (</a:t>
            </a:r>
            <a:r>
              <a:rPr lang="tr-TR" b="0" i="0" dirty="0" err="1">
                <a:solidFill>
                  <a:srgbClr val="232323"/>
                </a:solidFill>
                <a:effectLst/>
                <a:latin typeface="Noto Sans" panose="020B0502040504020204" pitchFamily="34" charset="0"/>
              </a:rPr>
              <a:t>Prader-Willi</a:t>
            </a:r>
            <a:r>
              <a:rPr lang="tr-TR" b="0" i="0" dirty="0">
                <a:solidFill>
                  <a:srgbClr val="232323"/>
                </a:solidFill>
                <a:effectLst/>
                <a:latin typeface="Noto Sans" panose="020B0502040504020204" pitchFamily="34" charset="0"/>
              </a:rPr>
              <a:t> sendromu, </a:t>
            </a:r>
            <a:r>
              <a:rPr lang="tr-TR" b="0" i="0" dirty="0" err="1">
                <a:solidFill>
                  <a:srgbClr val="232323"/>
                </a:solidFill>
                <a:effectLst/>
                <a:latin typeface="Noto Sans" panose="020B0502040504020204" pitchFamily="34" charset="0"/>
              </a:rPr>
              <a:t>Laurence</a:t>
            </a:r>
            <a:r>
              <a:rPr lang="tr-TR" b="0" i="0" dirty="0">
                <a:solidFill>
                  <a:srgbClr val="232323"/>
                </a:solidFill>
                <a:effectLst/>
                <a:latin typeface="Noto Sans" panose="020B0502040504020204" pitchFamily="34" charset="0"/>
              </a:rPr>
              <a:t>-Moon-</a:t>
            </a:r>
            <a:r>
              <a:rPr lang="tr-TR" b="0" i="0" dirty="0" err="1">
                <a:solidFill>
                  <a:srgbClr val="232323"/>
                </a:solidFill>
                <a:effectLst/>
                <a:latin typeface="Noto Sans" panose="020B0502040504020204" pitchFamily="34" charset="0"/>
              </a:rPr>
              <a:t>Biedl</a:t>
            </a:r>
            <a:r>
              <a:rPr lang="tr-TR" b="0" i="0" dirty="0">
                <a:solidFill>
                  <a:srgbClr val="232323"/>
                </a:solidFill>
                <a:effectLst/>
                <a:latin typeface="Noto Sans" panose="020B0502040504020204" pitchFamily="34" charset="0"/>
              </a:rPr>
              <a:t> sendromu, ailesel </a:t>
            </a:r>
            <a:r>
              <a:rPr lang="tr-TR" b="0" i="0" dirty="0" err="1">
                <a:solidFill>
                  <a:srgbClr val="232323"/>
                </a:solidFill>
                <a:effectLst/>
                <a:latin typeface="Noto Sans" panose="020B0502040504020204" pitchFamily="34" charset="0"/>
              </a:rPr>
              <a:t>serebellar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ataksi</a:t>
            </a:r>
            <a:r>
              <a:rPr lang="tr-TR" b="0" i="0" dirty="0">
                <a:solidFill>
                  <a:srgbClr val="232323"/>
                </a:solidFill>
                <a:effectLst/>
                <a:latin typeface="Noto Sans" panose="020B0502040504020204" pitchFamily="34" charset="0"/>
              </a:rPr>
              <a:t>)</a:t>
            </a:r>
            <a:r>
              <a:rPr lang="tr-TR" b="1" i="0" dirty="0">
                <a:solidFill>
                  <a:srgbClr val="232323"/>
                </a:solidFill>
                <a:effectLst/>
                <a:latin typeface="Noto Sans" panose="020B0502040504020204" pitchFamily="34" charset="0"/>
              </a:rPr>
              <a:t>Edinilmiş </a:t>
            </a:r>
            <a:r>
              <a:rPr lang="tr-TR" b="1" i="0" dirty="0" err="1">
                <a:solidFill>
                  <a:srgbClr val="232323"/>
                </a:solidFill>
                <a:effectLst/>
                <a:latin typeface="Noto Sans" panose="020B0502040504020204" pitchFamily="34" charset="0"/>
              </a:rPr>
              <a:t>bozukluklar</a:t>
            </a:r>
            <a:r>
              <a:rPr lang="tr-TR" b="0" i="0" dirty="0" err="1">
                <a:solidFill>
                  <a:srgbClr val="232323"/>
                </a:solidFill>
                <a:effectLst/>
                <a:latin typeface="Noto Sans" panose="020B0502040504020204" pitchFamily="34" charset="0"/>
              </a:rPr>
              <a:t>Hipofiz</a:t>
            </a:r>
            <a:r>
              <a:rPr lang="tr-TR" b="0" i="0" dirty="0">
                <a:solidFill>
                  <a:srgbClr val="232323"/>
                </a:solidFill>
                <a:effectLst/>
                <a:latin typeface="Noto Sans" panose="020B0502040504020204" pitchFamily="34" charset="0"/>
              </a:rPr>
              <a:t> ve </a:t>
            </a:r>
            <a:r>
              <a:rPr lang="tr-TR" b="0" i="0" dirty="0" err="1">
                <a:solidFill>
                  <a:srgbClr val="232323"/>
                </a:solidFill>
                <a:effectLst/>
                <a:latin typeface="Noto Sans" panose="020B0502040504020204" pitchFamily="34" charset="0"/>
              </a:rPr>
              <a:t>hipotalamik</a:t>
            </a:r>
            <a:r>
              <a:rPr lang="tr-TR" b="0" i="0" dirty="0">
                <a:solidFill>
                  <a:srgbClr val="232323"/>
                </a:solidFill>
                <a:effectLst/>
                <a:latin typeface="Noto Sans" panose="020B0502040504020204" pitchFamily="34" charset="0"/>
              </a:rPr>
              <a:t> tümörler (hipofiz </a:t>
            </a:r>
            <a:r>
              <a:rPr lang="tr-TR" b="0" i="0" dirty="0" err="1">
                <a:solidFill>
                  <a:srgbClr val="232323"/>
                </a:solidFill>
                <a:effectLst/>
                <a:latin typeface="Noto Sans" panose="020B0502040504020204" pitchFamily="34" charset="0"/>
              </a:rPr>
              <a:t>makroadenomu</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kraniyofarenjiyom</a:t>
            </a:r>
            <a:r>
              <a:rPr lang="tr-TR" b="0" i="0" dirty="0">
                <a:solidFill>
                  <a:srgbClr val="232323"/>
                </a:solidFill>
                <a:effectLst/>
                <a:latin typeface="Noto Sans" panose="020B0502040504020204" pitchFamily="34" charset="0"/>
              </a:rPr>
              <a:t>)Hipofiz ve </a:t>
            </a:r>
            <a:r>
              <a:rPr lang="tr-TR" b="0" i="0" dirty="0" err="1">
                <a:solidFill>
                  <a:srgbClr val="232323"/>
                </a:solidFill>
                <a:effectLst/>
                <a:latin typeface="Noto Sans" panose="020B0502040504020204" pitchFamily="34" charset="0"/>
              </a:rPr>
              <a:t>hipotalamik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infiltratif</a:t>
            </a:r>
            <a:r>
              <a:rPr lang="tr-TR" b="0" i="0" dirty="0">
                <a:solidFill>
                  <a:srgbClr val="232323"/>
                </a:solidFill>
                <a:effectLst/>
                <a:latin typeface="Noto Sans" panose="020B0502040504020204" pitchFamily="34" charset="0"/>
              </a:rPr>
              <a:t> bozukluklar (</a:t>
            </a:r>
            <a:r>
              <a:rPr lang="tr-TR" b="0" i="0" dirty="0" err="1">
                <a:solidFill>
                  <a:srgbClr val="232323"/>
                </a:solidFill>
                <a:effectLst/>
                <a:latin typeface="Noto Sans" panose="020B0502040504020204" pitchFamily="34" charset="0"/>
              </a:rPr>
              <a:t>sarkoidoz</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histiyositoz</a:t>
            </a:r>
            <a:r>
              <a:rPr lang="tr-TR" b="0" i="0" dirty="0">
                <a:solidFill>
                  <a:srgbClr val="232323"/>
                </a:solidFill>
                <a:effectLst/>
                <a:latin typeface="Noto Sans" panose="020B0502040504020204" pitchFamily="34" charset="0"/>
              </a:rPr>
              <a:t>, tüberküloz, mantar enfeksiyonları)Hipofiz ve </a:t>
            </a:r>
            <a:r>
              <a:rPr lang="tr-TR" b="0" i="0" dirty="0" err="1">
                <a:solidFill>
                  <a:srgbClr val="232323"/>
                </a:solidFill>
                <a:effectLst/>
                <a:latin typeface="Noto Sans" panose="020B0502040504020204" pitchFamily="34" charset="0"/>
              </a:rPr>
              <a:t>hipotalamik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lenfositik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infundibulit</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hipofizit</a:t>
            </a:r>
            <a:r>
              <a:rPr lang="tr-TR" b="0" i="0" dirty="0">
                <a:solidFill>
                  <a:srgbClr val="232323"/>
                </a:solidFill>
                <a:effectLst/>
                <a:latin typeface="Noto Sans" panose="020B0502040504020204" pitchFamily="34" charset="0"/>
              </a:rPr>
              <a:t> Kafa travması, kafa içi radyasyon veya </a:t>
            </a:r>
            <a:r>
              <a:rPr lang="tr-TR" b="0" i="0" dirty="0" err="1">
                <a:solidFill>
                  <a:srgbClr val="232323"/>
                </a:solidFill>
                <a:effectLst/>
                <a:latin typeface="Noto Sans" panose="020B0502040504020204" pitchFamily="34" charset="0"/>
              </a:rPr>
              <a:t>cerrahiVasküler</a:t>
            </a:r>
            <a:r>
              <a:rPr lang="tr-TR" b="0" i="0" dirty="0">
                <a:solidFill>
                  <a:srgbClr val="232323"/>
                </a:solidFill>
                <a:effectLst/>
                <a:latin typeface="Noto Sans" panose="020B0502040504020204" pitchFamily="34" charset="0"/>
              </a:rPr>
              <a:t> (hipofiz enfarktüsü, anevrizma)</a:t>
            </a:r>
            <a:r>
              <a:rPr lang="tr-TR" b="0" i="0" dirty="0" err="1">
                <a:solidFill>
                  <a:srgbClr val="232323"/>
                </a:solidFill>
                <a:effectLst/>
                <a:latin typeface="Noto Sans" panose="020B0502040504020204" pitchFamily="34" charset="0"/>
              </a:rPr>
              <a:t>Hormonal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hiperprolaktinemi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androjen</a:t>
            </a:r>
            <a:r>
              <a:rPr lang="tr-TR" b="0" i="0" dirty="0">
                <a:solidFill>
                  <a:srgbClr val="232323"/>
                </a:solidFill>
                <a:effectLst/>
                <a:latin typeface="Noto Sans" panose="020B0502040504020204" pitchFamily="34" charset="0"/>
              </a:rPr>
              <a:t> fazlalığı, östrojen fazlalığı, </a:t>
            </a:r>
            <a:r>
              <a:rPr lang="tr-TR" b="0" i="0" dirty="0" err="1">
                <a:solidFill>
                  <a:srgbClr val="232323"/>
                </a:solidFill>
                <a:effectLst/>
                <a:latin typeface="Noto Sans" panose="020B0502040504020204" pitchFamily="34" charset="0"/>
              </a:rPr>
              <a:t>kortizol</a:t>
            </a:r>
            <a:r>
              <a:rPr lang="tr-TR" b="0" i="0" dirty="0">
                <a:solidFill>
                  <a:srgbClr val="232323"/>
                </a:solidFill>
                <a:effectLst/>
                <a:latin typeface="Noto Sans" panose="020B0502040504020204" pitchFamily="34" charset="0"/>
              </a:rPr>
              <a:t> fazlalığı)İlaçlar (</a:t>
            </a:r>
            <a:r>
              <a:rPr lang="tr-TR" b="0" i="0" dirty="0" err="1">
                <a:solidFill>
                  <a:srgbClr val="232323"/>
                </a:solidFill>
                <a:effectLst/>
                <a:latin typeface="Noto Sans" panose="020B0502040504020204" pitchFamily="34" charset="0"/>
              </a:rPr>
              <a:t>eksojen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androjenler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opioidler</a:t>
            </a:r>
            <a:r>
              <a:rPr lang="tr-TR" b="0" i="0" dirty="0">
                <a:solidFill>
                  <a:srgbClr val="232323"/>
                </a:solidFill>
                <a:effectLst/>
                <a:latin typeface="Noto Sans" panose="020B0502040504020204" pitchFamily="34" charset="0"/>
              </a:rPr>
              <a:t> ve </a:t>
            </a:r>
            <a:r>
              <a:rPr lang="tr-TR" b="0" i="0" dirty="0" err="1">
                <a:solidFill>
                  <a:srgbClr val="232323"/>
                </a:solidFill>
                <a:effectLst/>
                <a:latin typeface="Noto Sans" panose="020B0502040504020204" pitchFamily="34" charset="0"/>
              </a:rPr>
              <a:t>psikotrop</a:t>
            </a:r>
            <a:r>
              <a:rPr lang="tr-TR" b="0" i="0" dirty="0">
                <a:solidFill>
                  <a:srgbClr val="232323"/>
                </a:solidFill>
                <a:effectLst/>
                <a:latin typeface="Noto Sans" panose="020B0502040504020204" pitchFamily="34" charset="0"/>
              </a:rPr>
              <a:t> ilaçlar, </a:t>
            </a:r>
            <a:r>
              <a:rPr lang="tr-TR" b="0" i="0" dirty="0" err="1">
                <a:solidFill>
                  <a:srgbClr val="232323"/>
                </a:solidFill>
                <a:effectLst/>
                <a:latin typeface="Noto Sans" panose="020B0502040504020204" pitchFamily="34" charset="0"/>
              </a:rPr>
              <a:t>GnRH</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agonistleri</a:t>
            </a:r>
            <a:r>
              <a:rPr lang="tr-TR" b="0" i="0" dirty="0">
                <a:solidFill>
                  <a:srgbClr val="232323"/>
                </a:solidFill>
                <a:effectLst/>
                <a:latin typeface="Noto Sans" panose="020B0502040504020204" pitchFamily="34" charset="0"/>
              </a:rPr>
              <a:t> veya antagonistleri)</a:t>
            </a:r>
            <a:r>
              <a:rPr lang="tr-TR" b="1" i="0" dirty="0">
                <a:solidFill>
                  <a:srgbClr val="232323"/>
                </a:solidFill>
                <a:effectLst/>
                <a:latin typeface="Noto Sans" panose="020B0502040504020204" pitchFamily="34" charset="0"/>
              </a:rPr>
              <a:t>Sistemik </a:t>
            </a:r>
            <a:r>
              <a:rPr lang="tr-TR" b="1" i="0" dirty="0" err="1">
                <a:solidFill>
                  <a:srgbClr val="232323"/>
                </a:solidFill>
                <a:effectLst/>
                <a:latin typeface="Noto Sans" panose="020B0502040504020204" pitchFamily="34" charset="0"/>
              </a:rPr>
              <a:t>bozukluklar</a:t>
            </a:r>
            <a:r>
              <a:rPr lang="tr-TR" b="0" i="0" dirty="0" err="1">
                <a:solidFill>
                  <a:srgbClr val="232323"/>
                </a:solidFill>
                <a:effectLst/>
                <a:latin typeface="Noto Sans" panose="020B0502040504020204" pitchFamily="34" charset="0"/>
              </a:rPr>
              <a:t>Şiddetli</a:t>
            </a:r>
            <a:r>
              <a:rPr lang="tr-TR" b="0" i="0" dirty="0">
                <a:solidFill>
                  <a:srgbClr val="232323"/>
                </a:solidFill>
                <a:effectLst/>
                <a:latin typeface="Noto Sans" panose="020B0502040504020204" pitchFamily="34" charset="0"/>
              </a:rPr>
              <a:t> sistemik </a:t>
            </a:r>
            <a:r>
              <a:rPr lang="tr-TR" b="0" i="0" dirty="0" err="1">
                <a:solidFill>
                  <a:srgbClr val="232323"/>
                </a:solidFill>
                <a:effectLst/>
                <a:latin typeface="Noto Sans" panose="020B0502040504020204" pitchFamily="34" charset="0"/>
              </a:rPr>
              <a:t>hastalıkBeslenme</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eksiklikleriMorbid</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obezite</a:t>
            </a:r>
            <a:r>
              <a:rPr lang="tr-TR" b="1" i="0" dirty="0" err="1">
                <a:solidFill>
                  <a:srgbClr val="232323"/>
                </a:solidFill>
                <a:effectLst/>
                <a:latin typeface="Noto Sans" panose="020B0502040504020204" pitchFamily="34" charset="0"/>
              </a:rPr>
              <a:t>Spermatogenezde</a:t>
            </a:r>
            <a:r>
              <a:rPr lang="tr-TR" b="1" i="0" dirty="0">
                <a:solidFill>
                  <a:srgbClr val="232323"/>
                </a:solidFill>
                <a:effectLst/>
                <a:latin typeface="Noto Sans" panose="020B0502040504020204" pitchFamily="34" charset="0"/>
              </a:rPr>
              <a:t> birincil testis </a:t>
            </a:r>
            <a:r>
              <a:rPr lang="tr-TR" b="1" i="0" dirty="0" err="1">
                <a:solidFill>
                  <a:srgbClr val="232323"/>
                </a:solidFill>
                <a:effectLst/>
                <a:latin typeface="Noto Sans" panose="020B0502040504020204" pitchFamily="34" charset="0"/>
              </a:rPr>
              <a:t>kusurlarıKonjenital</a:t>
            </a:r>
            <a:r>
              <a:rPr lang="tr-TR" b="1" i="0" dirty="0">
                <a:solidFill>
                  <a:srgbClr val="232323"/>
                </a:solidFill>
                <a:effectLst/>
                <a:latin typeface="Noto Sans" panose="020B0502040504020204" pitchFamily="34" charset="0"/>
              </a:rPr>
              <a:t> </a:t>
            </a:r>
            <a:r>
              <a:rPr lang="tr-TR" b="1" i="0" dirty="0" err="1">
                <a:solidFill>
                  <a:srgbClr val="232323"/>
                </a:solidFill>
                <a:effectLst/>
                <a:latin typeface="Noto Sans" panose="020B0502040504020204" pitchFamily="34" charset="0"/>
              </a:rPr>
              <a:t>bozukluklar</a:t>
            </a:r>
            <a:r>
              <a:rPr lang="tr-TR" b="0" i="0" dirty="0" err="1">
                <a:solidFill>
                  <a:srgbClr val="232323"/>
                </a:solidFill>
                <a:effectLst/>
                <a:latin typeface="Noto Sans" panose="020B0502040504020204" pitchFamily="34" charset="0"/>
              </a:rPr>
              <a:t>Klinefelter</a:t>
            </a:r>
            <a:r>
              <a:rPr lang="tr-TR" b="0" i="0" dirty="0">
                <a:solidFill>
                  <a:srgbClr val="232323"/>
                </a:solidFill>
                <a:effectLst/>
                <a:latin typeface="Noto Sans" panose="020B0502040504020204" pitchFamily="34" charset="0"/>
              </a:rPr>
              <a:t> sendromu (XXY) ve varyantları (XXY/XY, XXXY)</a:t>
            </a:r>
            <a:r>
              <a:rPr lang="tr-TR" b="0" i="0" dirty="0" err="1">
                <a:solidFill>
                  <a:srgbClr val="232323"/>
                </a:solidFill>
                <a:effectLst/>
                <a:latin typeface="Noto Sans" panose="020B0502040504020204" pitchFamily="34" charset="0"/>
              </a:rPr>
              <a:t>kriptorşidizmMiyotonik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distrofiFonksiyonel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prepubertal</a:t>
            </a:r>
            <a:r>
              <a:rPr lang="tr-TR" b="0" i="0" dirty="0">
                <a:solidFill>
                  <a:srgbClr val="232323"/>
                </a:solidFill>
                <a:effectLst/>
                <a:latin typeface="Noto Sans" panose="020B0502040504020204" pitchFamily="34" charset="0"/>
              </a:rPr>
              <a:t> hadım sendromu (</a:t>
            </a:r>
            <a:r>
              <a:rPr lang="tr-TR" b="0" i="0" dirty="0" err="1">
                <a:solidFill>
                  <a:srgbClr val="232323"/>
                </a:solidFill>
                <a:effectLst/>
                <a:latin typeface="Noto Sans" panose="020B0502040504020204" pitchFamily="34" charset="0"/>
              </a:rPr>
              <a:t>konjenital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anorşi</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Androjen</a:t>
            </a:r>
            <a:r>
              <a:rPr lang="tr-TR" b="0" i="0" dirty="0">
                <a:solidFill>
                  <a:srgbClr val="232323"/>
                </a:solidFill>
                <a:effectLst/>
                <a:latin typeface="Noto Sans" panose="020B0502040504020204" pitchFamily="34" charset="0"/>
              </a:rPr>
              <a:t> duyarsızlık sendromları5-alfa-redüktaz </a:t>
            </a:r>
            <a:r>
              <a:rPr lang="tr-TR" b="0" i="0" dirty="0" err="1">
                <a:solidFill>
                  <a:srgbClr val="232323"/>
                </a:solidFill>
                <a:effectLst/>
                <a:latin typeface="Noto Sans" panose="020B0502040504020204" pitchFamily="34" charset="0"/>
              </a:rPr>
              <a:t>eksikliğiÖstrojen</a:t>
            </a:r>
            <a:r>
              <a:rPr lang="tr-TR" b="0" i="0" dirty="0">
                <a:solidFill>
                  <a:srgbClr val="232323"/>
                </a:solidFill>
                <a:effectLst/>
                <a:latin typeface="Noto Sans" panose="020B0502040504020204" pitchFamily="34" charset="0"/>
              </a:rPr>
              <a:t> reseptörü veya sentez </a:t>
            </a:r>
            <a:r>
              <a:rPr lang="tr-TR" b="0" i="0" dirty="0" err="1">
                <a:solidFill>
                  <a:srgbClr val="232323"/>
                </a:solidFill>
                <a:effectLst/>
                <a:latin typeface="Noto Sans" panose="020B0502040504020204" pitchFamily="34" charset="0"/>
              </a:rPr>
              <a:t>bozuklukları</a:t>
            </a:r>
            <a:r>
              <a:rPr lang="tr-TR" b="1" i="0" dirty="0" err="1">
                <a:solidFill>
                  <a:srgbClr val="232323"/>
                </a:solidFill>
                <a:effectLst/>
                <a:latin typeface="Noto Sans" panose="020B0502040504020204" pitchFamily="34" charset="0"/>
              </a:rPr>
              <a:t>Edinilmiş</a:t>
            </a:r>
            <a:r>
              <a:rPr lang="tr-TR" b="1" i="0" dirty="0">
                <a:solidFill>
                  <a:srgbClr val="232323"/>
                </a:solidFill>
                <a:effectLst/>
                <a:latin typeface="Noto Sans" panose="020B0502040504020204" pitchFamily="34" charset="0"/>
              </a:rPr>
              <a:t> </a:t>
            </a:r>
            <a:r>
              <a:rPr lang="tr-TR" b="1" i="0" dirty="0" err="1">
                <a:solidFill>
                  <a:srgbClr val="232323"/>
                </a:solidFill>
                <a:effectLst/>
                <a:latin typeface="Noto Sans" panose="020B0502040504020204" pitchFamily="34" charset="0"/>
              </a:rPr>
              <a:t>bozukluklar</a:t>
            </a:r>
            <a:r>
              <a:rPr lang="tr-TR" b="0" i="0" dirty="0" err="1">
                <a:solidFill>
                  <a:srgbClr val="232323"/>
                </a:solidFill>
                <a:effectLst/>
                <a:latin typeface="Noto Sans" panose="020B0502040504020204" pitchFamily="34" charset="0"/>
              </a:rPr>
              <a:t>varikoselEnfeksiyonlar</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Viral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orşit</a:t>
            </a:r>
            <a:r>
              <a:rPr lang="tr-TR" b="0" i="0" dirty="0">
                <a:solidFill>
                  <a:srgbClr val="232323"/>
                </a:solidFill>
                <a:effectLst/>
                <a:latin typeface="Noto Sans" panose="020B0502040504020204" pitchFamily="34" charset="0"/>
              </a:rPr>
              <a:t> (kabakulak, </a:t>
            </a:r>
            <a:r>
              <a:rPr lang="tr-TR" b="0" i="0" dirty="0" err="1">
                <a:solidFill>
                  <a:srgbClr val="232323"/>
                </a:solidFill>
                <a:effectLst/>
                <a:latin typeface="Noto Sans" panose="020B0502040504020204" pitchFamily="34" charset="0"/>
              </a:rPr>
              <a:t>ekovirüs</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arbovirüs</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granülomatöz</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orşit</a:t>
            </a:r>
            <a:r>
              <a:rPr lang="tr-TR" b="0" i="0" dirty="0">
                <a:solidFill>
                  <a:srgbClr val="232323"/>
                </a:solidFill>
                <a:effectLst/>
                <a:latin typeface="Noto Sans" panose="020B0502040504020204" pitchFamily="34" charset="0"/>
              </a:rPr>
              <a:t> (cüzzam, tüberküloz), </a:t>
            </a:r>
            <a:r>
              <a:rPr lang="tr-TR" b="0" i="0" dirty="0" err="1">
                <a:solidFill>
                  <a:srgbClr val="232323"/>
                </a:solidFill>
                <a:effectLst/>
                <a:latin typeface="Noto Sans" panose="020B0502040504020204" pitchFamily="34" charset="0"/>
              </a:rPr>
              <a:t>epididimo-orşit</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gonore</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klamidya</a:t>
            </a:r>
            <a:r>
              <a:rPr lang="tr-TR" b="0" i="0" dirty="0">
                <a:solidFill>
                  <a:srgbClr val="232323"/>
                </a:solidFill>
                <a:effectLst/>
                <a:latin typeface="Noto Sans" panose="020B0502040504020204" pitchFamily="34" charset="0"/>
              </a:rPr>
              <a:t>)İlaçlar – </a:t>
            </a:r>
            <a:r>
              <a:rPr lang="tr-TR" b="0" i="0" dirty="0" err="1">
                <a:solidFill>
                  <a:srgbClr val="232323"/>
                </a:solidFill>
                <a:effectLst/>
                <a:latin typeface="Noto Sans" panose="020B0502040504020204" pitchFamily="34" charset="0"/>
              </a:rPr>
              <a:t>Alkilleyici</a:t>
            </a:r>
            <a:r>
              <a:rPr lang="tr-TR" b="0" i="0" dirty="0">
                <a:solidFill>
                  <a:srgbClr val="232323"/>
                </a:solidFill>
                <a:effectLst/>
                <a:latin typeface="Noto Sans" panose="020B0502040504020204" pitchFamily="34" charset="0"/>
              </a:rPr>
              <a:t> ajanlar, alkol, esrar, </a:t>
            </a:r>
            <a:r>
              <a:rPr lang="tr-TR" b="0" i="0" dirty="0" err="1">
                <a:solidFill>
                  <a:srgbClr val="232323"/>
                </a:solidFill>
                <a:effectLst/>
                <a:latin typeface="Noto Sans" panose="020B0502040504020204" pitchFamily="34" charset="0"/>
              </a:rPr>
              <a:t>antiandrojenler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ketokonazol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spironolakton</a:t>
            </a:r>
            <a:r>
              <a:rPr lang="tr-TR" b="0" i="0" dirty="0">
                <a:solidFill>
                  <a:srgbClr val="232323"/>
                </a:solidFill>
                <a:effectLst/>
                <a:latin typeface="Noto Sans" panose="020B0502040504020204" pitchFamily="34" charset="0"/>
              </a:rPr>
              <a:t>, histamin-2 reseptör antagonistleri, iyonlaştırıcı </a:t>
            </a:r>
            <a:r>
              <a:rPr lang="tr-TR" b="0" i="0" dirty="0" err="1">
                <a:solidFill>
                  <a:srgbClr val="232323"/>
                </a:solidFill>
                <a:effectLst/>
                <a:latin typeface="Noto Sans" panose="020B0502040504020204" pitchFamily="34" charset="0"/>
              </a:rPr>
              <a:t>radyasyonÇevresel</a:t>
            </a:r>
            <a:r>
              <a:rPr lang="tr-TR" b="0" i="0" dirty="0">
                <a:solidFill>
                  <a:srgbClr val="232323"/>
                </a:solidFill>
                <a:effectLst/>
                <a:latin typeface="Noto Sans" panose="020B0502040504020204" pitchFamily="34" charset="0"/>
              </a:rPr>
              <a:t> toksinler – </a:t>
            </a:r>
            <a:r>
              <a:rPr lang="tr-TR" b="0" i="0" dirty="0" err="1">
                <a:solidFill>
                  <a:srgbClr val="232323"/>
                </a:solidFill>
                <a:effectLst/>
                <a:latin typeface="Noto Sans" panose="020B0502040504020204" pitchFamily="34" charset="0"/>
              </a:rPr>
              <a:t>Dibromokloropropan</a:t>
            </a:r>
            <a:r>
              <a:rPr lang="tr-TR" b="0" i="0" dirty="0">
                <a:solidFill>
                  <a:srgbClr val="232323"/>
                </a:solidFill>
                <a:effectLst/>
                <a:latin typeface="Noto Sans" panose="020B0502040504020204" pitchFamily="34" charset="0"/>
              </a:rPr>
              <a:t>, karbon </a:t>
            </a:r>
            <a:r>
              <a:rPr lang="tr-TR" b="0" i="0" dirty="0" err="1">
                <a:solidFill>
                  <a:srgbClr val="232323"/>
                </a:solidFill>
                <a:effectLst/>
                <a:latin typeface="Noto Sans" panose="020B0502040504020204" pitchFamily="34" charset="0"/>
              </a:rPr>
              <a:t>disülfür</a:t>
            </a:r>
            <a:r>
              <a:rPr lang="tr-TR" b="0" i="0" dirty="0">
                <a:solidFill>
                  <a:srgbClr val="232323"/>
                </a:solidFill>
                <a:effectLst/>
                <a:latin typeface="Noto Sans" panose="020B0502040504020204" pitchFamily="34" charset="0"/>
              </a:rPr>
              <a:t>, kadmiyum, kurşun, cıva, çevresel östrojenler ve </a:t>
            </a:r>
            <a:r>
              <a:rPr lang="tr-TR" b="0" i="0" dirty="0" err="1">
                <a:solidFill>
                  <a:srgbClr val="232323"/>
                </a:solidFill>
                <a:effectLst/>
                <a:latin typeface="Noto Sans" panose="020B0502040504020204" pitchFamily="34" charset="0"/>
              </a:rPr>
              <a:t>fitoöstrojenler</a:t>
            </a:r>
            <a:r>
              <a:rPr lang="tr-TR" b="0" i="0" dirty="0">
                <a:solidFill>
                  <a:srgbClr val="232323"/>
                </a:solidFill>
                <a:effectLst/>
                <a:latin typeface="Noto Sans" panose="020B0502040504020204" pitchFamily="34" charset="0"/>
              </a:rPr>
              <a:t>; sigara içmek; yüksek </a:t>
            </a:r>
            <a:r>
              <a:rPr lang="tr-TR" b="0" i="0" dirty="0" err="1">
                <a:solidFill>
                  <a:srgbClr val="232323"/>
                </a:solidFill>
                <a:effectLst/>
                <a:latin typeface="Noto Sans" panose="020B0502040504020204" pitchFamily="34" charset="0"/>
              </a:rPr>
              <a:t>ateşPoliglandüler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otoimmün</a:t>
            </a:r>
            <a:r>
              <a:rPr lang="tr-TR" b="0" i="0" dirty="0">
                <a:solidFill>
                  <a:srgbClr val="232323"/>
                </a:solidFill>
                <a:effectLst/>
                <a:latin typeface="Noto Sans" panose="020B0502040504020204" pitchFamily="34" charset="0"/>
              </a:rPr>
              <a:t> hastalık ve </a:t>
            </a:r>
            <a:r>
              <a:rPr lang="tr-TR" b="0" i="0" dirty="0" err="1">
                <a:solidFill>
                  <a:srgbClr val="232323"/>
                </a:solidFill>
                <a:effectLst/>
                <a:latin typeface="Noto Sans" panose="020B0502040504020204" pitchFamily="34" charset="0"/>
              </a:rPr>
              <a:t>antisperm</a:t>
            </a:r>
            <a:r>
              <a:rPr lang="tr-TR" b="0" i="0" dirty="0">
                <a:solidFill>
                  <a:srgbClr val="232323"/>
                </a:solidFill>
                <a:effectLst/>
                <a:latin typeface="Noto Sans" panose="020B0502040504020204" pitchFamily="34" charset="0"/>
              </a:rPr>
              <a:t> antikorları dahil olmak üzere immünolojik </a:t>
            </a:r>
            <a:r>
              <a:rPr lang="tr-TR" b="0" i="0" dirty="0" err="1">
                <a:solidFill>
                  <a:srgbClr val="232323"/>
                </a:solidFill>
                <a:effectLst/>
                <a:latin typeface="Noto Sans" panose="020B0502040504020204" pitchFamily="34" charset="0"/>
              </a:rPr>
              <a:t>bozukluklarTravmatestis</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torsiyonu</a:t>
            </a:r>
            <a:r>
              <a:rPr lang="tr-TR" b="1" i="0" dirty="0" err="1">
                <a:solidFill>
                  <a:srgbClr val="232323"/>
                </a:solidFill>
                <a:effectLst/>
                <a:latin typeface="Noto Sans" panose="020B0502040504020204" pitchFamily="34" charset="0"/>
              </a:rPr>
              <a:t>sistemik</a:t>
            </a:r>
            <a:r>
              <a:rPr lang="tr-TR" b="1" i="0" dirty="0">
                <a:solidFill>
                  <a:srgbClr val="232323"/>
                </a:solidFill>
                <a:effectLst/>
                <a:latin typeface="Noto Sans" panose="020B0502040504020204" pitchFamily="34" charset="0"/>
              </a:rPr>
              <a:t> </a:t>
            </a:r>
            <a:r>
              <a:rPr lang="tr-TR" b="1" i="0" dirty="0" err="1">
                <a:solidFill>
                  <a:srgbClr val="232323"/>
                </a:solidFill>
                <a:effectLst/>
                <a:latin typeface="Noto Sans" panose="020B0502040504020204" pitchFamily="34" charset="0"/>
              </a:rPr>
              <a:t>hastalık</a:t>
            </a:r>
            <a:r>
              <a:rPr lang="tr-TR" b="0" i="0" dirty="0" err="1">
                <a:solidFill>
                  <a:srgbClr val="232323"/>
                </a:solidFill>
                <a:effectLst/>
                <a:latin typeface="Noto Sans" panose="020B0502040504020204" pitchFamily="34" charset="0"/>
              </a:rPr>
              <a:t>idiyopatik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disspermatogenezBöbrek</a:t>
            </a:r>
            <a:r>
              <a:rPr lang="tr-TR" b="0" i="0" dirty="0">
                <a:solidFill>
                  <a:srgbClr val="232323"/>
                </a:solidFill>
                <a:effectLst/>
                <a:latin typeface="Noto Sans" panose="020B0502040504020204" pitchFamily="34" charset="0"/>
              </a:rPr>
              <a:t> yetmezliği, karaciğer sirozu, kanser, orak hücre hastalığı, </a:t>
            </a:r>
            <a:r>
              <a:rPr lang="tr-TR" b="0" i="0" dirty="0" err="1">
                <a:solidFill>
                  <a:srgbClr val="232323"/>
                </a:solidFill>
                <a:effectLst/>
                <a:latin typeface="Noto Sans" panose="020B0502040504020204" pitchFamily="34" charset="0"/>
              </a:rPr>
              <a:t>amiloidoz</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vaskülit</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çölyak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hastalığı</a:t>
            </a:r>
            <a:r>
              <a:rPr lang="tr-TR" b="1" i="0" dirty="0" err="1">
                <a:solidFill>
                  <a:srgbClr val="232323"/>
                </a:solidFill>
                <a:effectLst/>
                <a:latin typeface="Noto Sans" panose="020B0502040504020204" pitchFamily="34" charset="0"/>
              </a:rPr>
              <a:t>Disspermatogenezin</a:t>
            </a:r>
            <a:r>
              <a:rPr lang="tr-TR" b="1" i="0" dirty="0">
                <a:solidFill>
                  <a:srgbClr val="232323"/>
                </a:solidFill>
                <a:effectLst/>
                <a:latin typeface="Noto Sans" panose="020B0502040504020204" pitchFamily="34" charset="0"/>
              </a:rPr>
              <a:t> genetik </a:t>
            </a:r>
            <a:r>
              <a:rPr lang="tr-TR" b="1" i="0" dirty="0" err="1">
                <a:solidFill>
                  <a:srgbClr val="232323"/>
                </a:solidFill>
                <a:effectLst/>
                <a:latin typeface="Noto Sans" panose="020B0502040504020204" pitchFamily="34" charset="0"/>
              </a:rPr>
              <a:t>nedenleri</a:t>
            </a:r>
            <a:r>
              <a:rPr lang="tr-TR" b="0" i="0" dirty="0" err="1">
                <a:solidFill>
                  <a:srgbClr val="232323"/>
                </a:solidFill>
                <a:effectLst/>
                <a:latin typeface="Noto Sans" panose="020B0502040504020204" pitchFamily="34" charset="0"/>
              </a:rPr>
              <a:t>Y</a:t>
            </a:r>
            <a:r>
              <a:rPr lang="tr-TR" b="0" i="0" dirty="0">
                <a:solidFill>
                  <a:srgbClr val="232323"/>
                </a:solidFill>
                <a:effectLst/>
                <a:latin typeface="Noto Sans" panose="020B0502040504020204" pitchFamily="34" charset="0"/>
              </a:rPr>
              <a:t> kromozomu </a:t>
            </a:r>
            <a:r>
              <a:rPr lang="tr-TR" b="0" i="0" dirty="0" err="1">
                <a:solidFill>
                  <a:srgbClr val="232323"/>
                </a:solidFill>
                <a:effectLst/>
                <a:latin typeface="Noto Sans" panose="020B0502040504020204" pitchFamily="34" charset="0"/>
              </a:rPr>
              <a:t>mikrodelesyonları</a:t>
            </a:r>
            <a:r>
              <a:rPr lang="tr-TR" b="0" i="0" dirty="0">
                <a:solidFill>
                  <a:srgbClr val="232323"/>
                </a:solidFill>
                <a:effectLst/>
                <a:latin typeface="Noto Sans" panose="020B0502040504020204" pitchFamily="34" charset="0"/>
              </a:rPr>
              <a:t> ve ilgili </a:t>
            </a:r>
            <a:r>
              <a:rPr lang="tr-TR" b="0" i="0" dirty="0" err="1">
                <a:solidFill>
                  <a:srgbClr val="232323"/>
                </a:solidFill>
                <a:effectLst/>
                <a:latin typeface="Noto Sans" panose="020B0502040504020204" pitchFamily="34" charset="0"/>
              </a:rPr>
              <a:t>bozukluklarOtozomal</a:t>
            </a:r>
            <a:r>
              <a:rPr lang="tr-TR" b="0" i="0" dirty="0">
                <a:solidFill>
                  <a:srgbClr val="232323"/>
                </a:solidFill>
                <a:effectLst/>
                <a:latin typeface="Noto Sans" panose="020B0502040504020204" pitchFamily="34" charset="0"/>
              </a:rPr>
              <a:t> ve X-kromozom </a:t>
            </a:r>
            <a:r>
              <a:rPr lang="tr-TR" b="0" i="0" dirty="0" err="1">
                <a:solidFill>
                  <a:srgbClr val="232323"/>
                </a:solidFill>
                <a:effectLst/>
                <a:latin typeface="Noto Sans" panose="020B0502040504020204" pitchFamily="34" charset="0"/>
              </a:rPr>
              <a:t>kusurlarıSperm</a:t>
            </a:r>
            <a:r>
              <a:rPr lang="tr-TR" b="0" i="0" dirty="0">
                <a:solidFill>
                  <a:srgbClr val="232323"/>
                </a:solidFill>
                <a:effectLst/>
                <a:latin typeface="Noto Sans" panose="020B0502040504020204" pitchFamily="34" charset="0"/>
              </a:rPr>
              <a:t> morfolojisinde ciddi kusurlara neden olan </a:t>
            </a:r>
            <a:r>
              <a:rPr lang="tr-TR" b="0" i="0" dirty="0" err="1">
                <a:solidFill>
                  <a:srgbClr val="232323"/>
                </a:solidFill>
                <a:effectLst/>
                <a:latin typeface="Noto Sans" panose="020B0502040504020204" pitchFamily="34" charset="0"/>
              </a:rPr>
              <a:t>mutasyonlar</a:t>
            </a:r>
            <a:r>
              <a:rPr lang="tr-TR" b="1" i="0" dirty="0" err="1">
                <a:solidFill>
                  <a:srgbClr val="232323"/>
                </a:solidFill>
                <a:effectLst/>
                <a:latin typeface="Noto Sans" panose="020B0502040504020204" pitchFamily="34" charset="0"/>
              </a:rPr>
              <a:t>Sperm</a:t>
            </a:r>
            <a:r>
              <a:rPr lang="tr-TR" b="1" i="0" dirty="0">
                <a:solidFill>
                  <a:srgbClr val="232323"/>
                </a:solidFill>
                <a:effectLst/>
                <a:latin typeface="Noto Sans" panose="020B0502040504020204" pitchFamily="34" charset="0"/>
              </a:rPr>
              <a:t> taşıma </a:t>
            </a:r>
            <a:r>
              <a:rPr lang="tr-TR" b="1" i="0" dirty="0" err="1">
                <a:solidFill>
                  <a:srgbClr val="232323"/>
                </a:solidFill>
                <a:effectLst/>
                <a:latin typeface="Noto Sans" panose="020B0502040504020204" pitchFamily="34" charset="0"/>
              </a:rPr>
              <a:t>bozuklukları</a:t>
            </a:r>
            <a:r>
              <a:rPr lang="tr-TR" b="0" i="0" dirty="0" err="1">
                <a:solidFill>
                  <a:srgbClr val="232323"/>
                </a:solidFill>
                <a:effectLst/>
                <a:latin typeface="Noto Sans" panose="020B0502040504020204" pitchFamily="34" charset="0"/>
              </a:rPr>
              <a:t>Epididim</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disfonksiyonu</a:t>
            </a:r>
            <a:r>
              <a:rPr lang="tr-TR" b="0" i="0" dirty="0">
                <a:solidFill>
                  <a:srgbClr val="232323"/>
                </a:solidFill>
                <a:effectLst/>
                <a:latin typeface="Noto Sans" panose="020B0502040504020204" pitchFamily="34" charset="0"/>
              </a:rPr>
              <a:t> (ilaçlar, enfeksiyon)</a:t>
            </a:r>
            <a:r>
              <a:rPr lang="tr-TR" b="0" i="0" dirty="0" err="1">
                <a:solidFill>
                  <a:srgbClr val="232323"/>
                </a:solidFill>
                <a:effectLst/>
                <a:latin typeface="Noto Sans" panose="020B0502040504020204" pitchFamily="34" charset="0"/>
              </a:rPr>
              <a:t>Vas</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deferens</a:t>
            </a:r>
            <a:r>
              <a:rPr lang="tr-TR" b="0" i="0" dirty="0">
                <a:solidFill>
                  <a:srgbClr val="232323"/>
                </a:solidFill>
                <a:effectLst/>
                <a:latin typeface="Noto Sans" panose="020B0502040504020204" pitchFamily="34" charset="0"/>
              </a:rPr>
              <a:t> anormallikleri (doğuştan yokluk, </a:t>
            </a:r>
            <a:r>
              <a:rPr lang="tr-TR" b="0" i="0" dirty="0" err="1">
                <a:solidFill>
                  <a:srgbClr val="232323"/>
                </a:solidFill>
                <a:effectLst/>
                <a:latin typeface="Noto Sans" panose="020B0502040504020204" pitchFamily="34" charset="0"/>
              </a:rPr>
              <a:t>Young</a:t>
            </a:r>
            <a:r>
              <a:rPr lang="tr-TR" b="0" i="0" dirty="0">
                <a:solidFill>
                  <a:srgbClr val="232323"/>
                </a:solidFill>
                <a:effectLst/>
                <a:latin typeface="Noto Sans" panose="020B0502040504020204" pitchFamily="34" charset="0"/>
              </a:rPr>
              <a:t> sendromu, enfeksiyon, </a:t>
            </a:r>
            <a:r>
              <a:rPr lang="tr-TR" b="0" i="0" dirty="0" err="1">
                <a:solidFill>
                  <a:srgbClr val="232323"/>
                </a:solidFill>
                <a:effectLst/>
                <a:latin typeface="Noto Sans" panose="020B0502040504020204" pitchFamily="34" charset="0"/>
              </a:rPr>
              <a:t>vazektomi</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Seminal</a:t>
            </a:r>
            <a:r>
              <a:rPr lang="tr-TR" b="0" i="0" dirty="0">
                <a:solidFill>
                  <a:srgbClr val="232323"/>
                </a:solidFill>
                <a:effectLst/>
                <a:latin typeface="Noto Sans" panose="020B0502040504020204" pitchFamily="34" charset="0"/>
              </a:rPr>
              <a:t> veziküller ve </a:t>
            </a:r>
            <a:r>
              <a:rPr lang="tr-TR" b="0" i="0" dirty="0" err="1">
                <a:solidFill>
                  <a:srgbClr val="232323"/>
                </a:solidFill>
                <a:effectLst/>
                <a:latin typeface="Noto Sans" panose="020B0502040504020204" pitchFamily="34" charset="0"/>
              </a:rPr>
              <a:t>prostatBoşalma</a:t>
            </a:r>
            <a:r>
              <a:rPr lang="tr-TR" b="0" i="0" dirty="0">
                <a:solidFill>
                  <a:srgbClr val="232323"/>
                </a:solidFill>
                <a:effectLst/>
                <a:latin typeface="Noto Sans" panose="020B0502040504020204" pitchFamily="34" charset="0"/>
              </a:rPr>
              <a:t> kanalları </a:t>
            </a:r>
            <a:r>
              <a:rPr lang="tr-TR" b="0" i="0" dirty="0" err="1">
                <a:solidFill>
                  <a:srgbClr val="232323"/>
                </a:solidFill>
                <a:effectLst/>
                <a:latin typeface="Noto Sans" panose="020B0502040504020204" pitchFamily="34" charset="0"/>
              </a:rPr>
              <a:t>bozuklukları</a:t>
            </a:r>
            <a:r>
              <a:rPr lang="tr-TR" b="1" i="0" dirty="0" err="1">
                <a:solidFill>
                  <a:srgbClr val="232323"/>
                </a:solidFill>
                <a:effectLst/>
                <a:latin typeface="Noto Sans" panose="020B0502040504020204" pitchFamily="34" charset="0"/>
              </a:rPr>
              <a:t>cinsel</a:t>
            </a:r>
            <a:r>
              <a:rPr lang="tr-TR" b="1" i="0" dirty="0">
                <a:solidFill>
                  <a:srgbClr val="232323"/>
                </a:solidFill>
                <a:effectLst/>
                <a:latin typeface="Noto Sans" panose="020B0502040504020204" pitchFamily="34" charset="0"/>
              </a:rPr>
              <a:t> işlev </a:t>
            </a:r>
            <a:r>
              <a:rPr lang="tr-TR" b="1" i="0" dirty="0" err="1">
                <a:solidFill>
                  <a:srgbClr val="232323"/>
                </a:solidFill>
                <a:effectLst/>
                <a:latin typeface="Noto Sans" panose="020B0502040504020204" pitchFamily="34" charset="0"/>
              </a:rPr>
              <a:t>bozukluğu</a:t>
            </a:r>
            <a:r>
              <a:rPr lang="tr-TR" b="0" i="0" dirty="0" err="1">
                <a:solidFill>
                  <a:srgbClr val="232323"/>
                </a:solidFill>
                <a:effectLst/>
                <a:latin typeface="Noto Sans" panose="020B0502040504020204" pitchFamily="34" charset="0"/>
              </a:rPr>
              <a:t>Seyrek</a:t>
            </a:r>
            <a:r>
              <a:rPr lang="tr-TR" b="0" i="0" dirty="0">
                <a:solidFill>
                  <a:srgbClr val="232323"/>
                </a:solidFill>
                <a:effectLst/>
                <a:latin typeface="Noto Sans" panose="020B0502040504020204" pitchFamily="34" charset="0"/>
              </a:rPr>
              <a:t> vajinal ilişki, </a:t>
            </a:r>
            <a:r>
              <a:rPr lang="tr-TR" b="0" i="0" dirty="0" err="1">
                <a:solidFill>
                  <a:srgbClr val="232323"/>
                </a:solidFill>
                <a:effectLst/>
                <a:latin typeface="Noto Sans" panose="020B0502040504020204" pitchFamily="34" charset="0"/>
              </a:rPr>
              <a:t>erektil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disfonksiyon</a:t>
            </a:r>
            <a:r>
              <a:rPr lang="tr-TR" b="0" i="0" dirty="0">
                <a:solidFill>
                  <a:srgbClr val="232323"/>
                </a:solidFill>
                <a:effectLst/>
                <a:latin typeface="Noto Sans" panose="020B0502040504020204" pitchFamily="34" charset="0"/>
              </a:rPr>
              <a:t> ve erken </a:t>
            </a:r>
            <a:r>
              <a:rPr lang="tr-TR" b="0" i="0" dirty="0" err="1">
                <a:solidFill>
                  <a:srgbClr val="232323"/>
                </a:solidFill>
                <a:effectLst/>
                <a:latin typeface="Noto Sans" panose="020B0502040504020204" pitchFamily="34" charset="0"/>
              </a:rPr>
              <a:t>boşalma</a:t>
            </a:r>
            <a:r>
              <a:rPr lang="tr-TR" b="1" i="0" dirty="0" err="1">
                <a:solidFill>
                  <a:srgbClr val="232323"/>
                </a:solidFill>
                <a:effectLst/>
                <a:latin typeface="Noto Sans" panose="020B0502040504020204" pitchFamily="34" charset="0"/>
              </a:rPr>
              <a:t>İdiyopatik</a:t>
            </a:r>
            <a:r>
              <a:rPr lang="tr-TR" b="1" i="0" dirty="0">
                <a:solidFill>
                  <a:srgbClr val="232323"/>
                </a:solidFill>
                <a:effectLst/>
                <a:latin typeface="Noto Sans" panose="020B0502040504020204" pitchFamily="34" charset="0"/>
              </a:rPr>
              <a:t> erkek kısırlığı</a:t>
            </a:r>
            <a:endParaRPr lang="tr-TR" b="0" i="0" dirty="0">
              <a:solidFill>
                <a:srgbClr val="232323"/>
              </a:solidFill>
              <a:effectLst/>
              <a:latin typeface="Noto Sans" panose="020B0502040504020204" pitchFamily="34" charset="0"/>
            </a:endParaRP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44</a:t>
            </a:fld>
            <a:endParaRPr lang="tr-TR"/>
          </a:p>
        </p:txBody>
      </p:sp>
    </p:spTree>
    <p:extLst>
      <p:ext uri="{BB962C8B-B14F-4D97-AF65-F5344CB8AC3E}">
        <p14:creationId xmlns:p14="http://schemas.microsoft.com/office/powerpoint/2010/main" val="4076027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Arial" panose="020B0604020202020204" pitchFamily="34" charset="0"/>
              <a:buChar char="•"/>
            </a:pPr>
            <a:r>
              <a:rPr lang="tr-TR" b="1" i="0" dirty="0">
                <a:solidFill>
                  <a:srgbClr val="232323"/>
                </a:solidFill>
                <a:effectLst/>
                <a:latin typeface="Noto Sans" panose="020B0502040504020204" pitchFamily="34" charset="0"/>
              </a:rPr>
              <a:t>Dünya Sağlık Örgütü (WHO) Kısırlık Tanı ve Tedavisi görev gücü, 8500 </a:t>
            </a:r>
            <a:r>
              <a:rPr lang="tr-TR" b="1" i="0" dirty="0" err="1">
                <a:solidFill>
                  <a:srgbClr val="232323"/>
                </a:solidFill>
                <a:effectLst/>
                <a:latin typeface="Noto Sans" panose="020B0502040504020204" pitchFamily="34" charset="0"/>
              </a:rPr>
              <a:t>infertil</a:t>
            </a:r>
            <a:r>
              <a:rPr lang="tr-TR" b="1" i="0" dirty="0">
                <a:solidFill>
                  <a:srgbClr val="232323"/>
                </a:solidFill>
                <a:effectLst/>
                <a:latin typeface="Noto Sans" panose="020B0502040504020204" pitchFamily="34" charset="0"/>
              </a:rPr>
              <a:t> çift üzerinde bir çalışma gerçekleştirdi ve </a:t>
            </a:r>
            <a:r>
              <a:rPr lang="tr-TR" b="1" i="0" dirty="0" err="1">
                <a:solidFill>
                  <a:srgbClr val="232323"/>
                </a:solidFill>
                <a:effectLst/>
                <a:latin typeface="Noto Sans" panose="020B0502040504020204" pitchFamily="34" charset="0"/>
              </a:rPr>
              <a:t>infertiliteye</a:t>
            </a:r>
            <a:r>
              <a:rPr lang="tr-TR" b="1" i="0" dirty="0">
                <a:solidFill>
                  <a:srgbClr val="232323"/>
                </a:solidFill>
                <a:effectLst/>
                <a:latin typeface="Noto Sans" panose="020B0502040504020204" pitchFamily="34" charset="0"/>
              </a:rPr>
              <a:t> katkıda bulunan tıbbi durumları belirlemek için standart tanı kriterlerini kullandı </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3"/>
              </a:rPr>
              <a:t>13</a:t>
            </a:r>
            <a:r>
              <a:rPr lang="tr-TR" b="0" i="0" dirty="0">
                <a:solidFill>
                  <a:srgbClr val="232323"/>
                </a:solidFill>
                <a:effectLst/>
                <a:latin typeface="Noto Sans" panose="020B0502040504020204" pitchFamily="34" charset="0"/>
              </a:rPr>
              <a:t> ]. Gelişmiş ülkelerde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çiftlerin yüzde 37'sinde kadın faktörlü kısırlık, yüzde 8'inde erkek faktörlü kısırlık ve yüzde 35'inde hem erkek hem de kadın faktörlü kısırlık bildirilmiştir. Çiftlerin yüzde beşi açıklanamayan kısırlığa sahipti ve yüzde 15'i çalışma sırasında hamile kaldı. Bu çalışma, </a:t>
            </a:r>
            <a:r>
              <a:rPr lang="tr-TR" b="0" i="0" dirty="0" err="1">
                <a:solidFill>
                  <a:srgbClr val="232323"/>
                </a:solidFill>
                <a:effectLst/>
                <a:latin typeface="Noto Sans" panose="020B0502040504020204" pitchFamily="34" charset="0"/>
              </a:rPr>
              <a:t>infertilitenin</a:t>
            </a:r>
            <a:r>
              <a:rPr lang="tr-TR" b="0" i="0" dirty="0">
                <a:solidFill>
                  <a:srgbClr val="232323"/>
                </a:solidFill>
                <a:effectLst/>
                <a:latin typeface="Noto Sans" panose="020B0502040504020204" pitchFamily="34" charset="0"/>
              </a:rPr>
              <a:t> öncelikle kadın partnerdeki bozukluklardan kaynaklandığı varsayılmaması gerektiğini göstermektedir</a:t>
            </a:r>
          </a:p>
          <a:p>
            <a:pPr marL="171450" indent="-171450">
              <a:buFont typeface="Arial" panose="020B0604020202020204" pitchFamily="34" charset="0"/>
              <a:buChar char="•"/>
            </a:pPr>
            <a:r>
              <a:rPr lang="tr-TR" b="0" i="0" dirty="0">
                <a:solidFill>
                  <a:srgbClr val="232323"/>
                </a:solidFill>
                <a:effectLst/>
                <a:latin typeface="Noto Sans" panose="020B0502040504020204" pitchFamily="34" charset="0"/>
              </a:rPr>
              <a:t>Unutulmamalıdır ki, yukarıdaki çalışmada tüm kısırlık nedenleri için toplam oran yüzde 100'den fazladır çünkü bazı çiftlerin birden fazla sorunu vardır. Bu faktörlerin </a:t>
            </a:r>
            <a:r>
              <a:rPr lang="tr-TR" b="0" i="0" dirty="0" err="1">
                <a:solidFill>
                  <a:srgbClr val="232323"/>
                </a:solidFill>
                <a:effectLst/>
                <a:latin typeface="Noto Sans" panose="020B0502040504020204" pitchFamily="34" charset="0"/>
              </a:rPr>
              <a:t>infertilitedeki</a:t>
            </a:r>
            <a:r>
              <a:rPr lang="tr-TR" b="0" i="0" dirty="0">
                <a:solidFill>
                  <a:srgbClr val="232323"/>
                </a:solidFill>
                <a:effectLst/>
                <a:latin typeface="Noto Sans" panose="020B0502040504020204" pitchFamily="34" charset="0"/>
              </a:rPr>
              <a:t> sıklığı, ister birincil ister ikincil olsun, benzerdir ve gelişmiş ülkelerde son 25 yılda önemli ölçüde değişmemiştir</a:t>
            </a:r>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7</a:t>
            </a:fld>
            <a:endParaRPr lang="tr-TR"/>
          </a:p>
        </p:txBody>
      </p:sp>
    </p:spTree>
    <p:extLst>
      <p:ext uri="{BB962C8B-B14F-4D97-AF65-F5344CB8AC3E}">
        <p14:creationId xmlns:p14="http://schemas.microsoft.com/office/powerpoint/2010/main" val="12098889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i="0" dirty="0">
                <a:solidFill>
                  <a:srgbClr val="232323"/>
                </a:solidFill>
                <a:effectLst/>
                <a:latin typeface="Noto Sans" panose="020B0502040504020204" pitchFamily="34" charset="0"/>
              </a:rPr>
              <a:t>ENDOKRİN VE SİSTEMİK BOZUKLUKLAR (HİPOGONADOTROPİK HİPOGONADİZM)</a:t>
            </a:r>
            <a:r>
              <a:rPr lang="tr-TR" b="0" i="0" dirty="0">
                <a:solidFill>
                  <a:srgbClr val="232323"/>
                </a:solidFill>
                <a:effectLst/>
                <a:latin typeface="Noto Sans" panose="020B0502040504020204" pitchFamily="34" charset="0"/>
              </a:rPr>
              <a:t>Herhangi bir </a:t>
            </a:r>
            <a:r>
              <a:rPr lang="tr-TR" b="0" i="0" dirty="0" err="1">
                <a:solidFill>
                  <a:srgbClr val="232323"/>
                </a:solidFill>
                <a:effectLst/>
                <a:latin typeface="Noto Sans" panose="020B0502040504020204" pitchFamily="34" charset="0"/>
              </a:rPr>
              <a:t>hipotalamik</a:t>
            </a:r>
            <a:r>
              <a:rPr lang="tr-TR" b="0" i="0" dirty="0">
                <a:solidFill>
                  <a:srgbClr val="232323"/>
                </a:solidFill>
                <a:effectLst/>
                <a:latin typeface="Noto Sans" panose="020B0502040504020204" pitchFamily="34" charset="0"/>
              </a:rPr>
              <a:t> veya hipofiz hastalığı, </a:t>
            </a:r>
            <a:r>
              <a:rPr lang="tr-TR" b="0" i="0" dirty="0" err="1">
                <a:solidFill>
                  <a:srgbClr val="232323"/>
                </a:solidFill>
                <a:effectLst/>
                <a:latin typeface="Noto Sans" panose="020B0502040504020204" pitchFamily="34" charset="0"/>
              </a:rPr>
              <a:t>gonadotropin</a:t>
            </a:r>
            <a:r>
              <a:rPr lang="tr-TR" b="0" i="0" dirty="0">
                <a:solidFill>
                  <a:srgbClr val="232323"/>
                </a:solidFill>
                <a:effectLst/>
                <a:latin typeface="Noto Sans" panose="020B0502040504020204" pitchFamily="34" charset="0"/>
              </a:rPr>
              <a:t> salgılatıcı hormona (</a:t>
            </a:r>
            <a:r>
              <a:rPr lang="tr-TR" b="0" i="0" dirty="0" err="1">
                <a:solidFill>
                  <a:srgbClr val="232323"/>
                </a:solidFill>
                <a:effectLst/>
                <a:latin typeface="Noto Sans" panose="020B0502040504020204" pitchFamily="34" charset="0"/>
              </a:rPr>
              <a:t>GnRH</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gonadotropin</a:t>
            </a:r>
            <a:r>
              <a:rPr lang="tr-TR" b="0" i="0" dirty="0">
                <a:solidFill>
                  <a:srgbClr val="232323"/>
                </a:solidFill>
                <a:effectLst/>
                <a:latin typeface="Noto Sans" panose="020B0502040504020204" pitchFamily="34" charset="0"/>
              </a:rPr>
              <a:t> eksikliğine (</a:t>
            </a:r>
            <a:r>
              <a:rPr lang="tr-TR" b="0" i="0" dirty="0" err="1">
                <a:solidFill>
                  <a:srgbClr val="232323"/>
                </a:solidFill>
                <a:effectLst/>
                <a:latin typeface="Noto Sans" panose="020B0502040504020204" pitchFamily="34" charset="0"/>
              </a:rPr>
              <a:t>hipogonadotropik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hipogonadizm</a:t>
            </a:r>
            <a:r>
              <a:rPr lang="tr-TR" b="0" i="0" dirty="0">
                <a:solidFill>
                  <a:srgbClr val="232323"/>
                </a:solidFill>
                <a:effectLst/>
                <a:latin typeface="Noto Sans" panose="020B0502040504020204" pitchFamily="34" charset="0"/>
              </a:rPr>
              <a:t>) ve dolayısıyla kısırlığa neden olabilir. Bu koşullar </a:t>
            </a:r>
            <a:r>
              <a:rPr lang="tr-TR" b="0" i="0" dirty="0" err="1">
                <a:solidFill>
                  <a:srgbClr val="232323"/>
                </a:solidFill>
                <a:effectLst/>
                <a:latin typeface="Noto Sans" panose="020B0502040504020204" pitchFamily="34" charset="0"/>
              </a:rPr>
              <a:t>konjenital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edinsel</a:t>
            </a:r>
            <a:r>
              <a:rPr lang="tr-TR" b="0" i="0" dirty="0">
                <a:solidFill>
                  <a:srgbClr val="232323"/>
                </a:solidFill>
                <a:effectLst/>
                <a:latin typeface="Noto Sans" panose="020B0502040504020204" pitchFamily="34" charset="0"/>
              </a:rPr>
              <a:t> veya sistemik bozukluklara bölünebilir. </a:t>
            </a:r>
            <a:r>
              <a:rPr lang="tr-TR" b="0" i="0" dirty="0" err="1">
                <a:solidFill>
                  <a:srgbClr val="232323"/>
                </a:solidFill>
                <a:effectLst/>
                <a:latin typeface="Noto Sans" panose="020B0502040504020204" pitchFamily="34" charset="0"/>
              </a:rPr>
              <a:t>Gonadotropin</a:t>
            </a:r>
            <a:r>
              <a:rPr lang="tr-TR" b="0" i="0" dirty="0">
                <a:solidFill>
                  <a:srgbClr val="232323"/>
                </a:solidFill>
                <a:effectLst/>
                <a:latin typeface="Noto Sans" panose="020B0502040504020204" pitchFamily="34" charset="0"/>
              </a:rPr>
              <a:t> tedavisi sıklıkla </a:t>
            </a:r>
            <a:r>
              <a:rPr lang="tr-TR" b="0" i="0" dirty="0" err="1">
                <a:solidFill>
                  <a:srgbClr val="232323"/>
                </a:solidFill>
                <a:effectLst/>
                <a:latin typeface="Noto Sans" panose="020B0502040504020204" pitchFamily="34" charset="0"/>
              </a:rPr>
              <a:t>spermatogenezi</a:t>
            </a:r>
            <a:r>
              <a:rPr lang="tr-TR" b="0" i="0" dirty="0">
                <a:solidFill>
                  <a:srgbClr val="232323"/>
                </a:solidFill>
                <a:effectLst/>
                <a:latin typeface="Noto Sans" panose="020B0502040504020204" pitchFamily="34" charset="0"/>
              </a:rPr>
              <a:t> ve doğurganlığı başarılı bir şekilde iyileştirdiği için ikincil </a:t>
            </a:r>
            <a:r>
              <a:rPr lang="tr-TR" b="0" i="0" dirty="0" err="1">
                <a:solidFill>
                  <a:srgbClr val="232323"/>
                </a:solidFill>
                <a:effectLst/>
                <a:latin typeface="Noto Sans" panose="020B0502040504020204" pitchFamily="34" charset="0"/>
              </a:rPr>
              <a:t>hipogonadizmi</a:t>
            </a:r>
            <a:r>
              <a:rPr lang="tr-TR" b="0" i="0" dirty="0">
                <a:solidFill>
                  <a:srgbClr val="232323"/>
                </a:solidFill>
                <a:effectLst/>
                <a:latin typeface="Noto Sans" panose="020B0502040504020204" pitchFamily="34" charset="0"/>
              </a:rPr>
              <a:t> teşhis etmek önemlidir. Bu bozuklukların tümü ayrı ayrı ayrıntılı olarak tartışılmaktadır.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3"/>
              </a:rPr>
              <a:t>. "Erkeklerde ikincil </a:t>
            </a:r>
            <a:r>
              <a:rPr lang="tr-TR" b="0" i="0" u="sng" dirty="0" err="1">
                <a:solidFill>
                  <a:srgbClr val="005B92"/>
                </a:solidFill>
                <a:effectLst/>
                <a:latin typeface="Noto Sans" panose="020B0502040504020204" pitchFamily="34" charset="0"/>
                <a:hlinkClick r:id="rId3"/>
              </a:rPr>
              <a:t>hipogonadizmin</a:t>
            </a:r>
            <a:r>
              <a:rPr lang="tr-TR" b="0" i="0" u="sng" dirty="0">
                <a:solidFill>
                  <a:srgbClr val="005B92"/>
                </a:solidFill>
                <a:effectLst/>
                <a:latin typeface="Noto Sans" panose="020B0502040504020204" pitchFamily="34" charset="0"/>
                <a:hlinkClick r:id="rId3"/>
              </a:rPr>
              <a:t> nedenleri", "</a:t>
            </a:r>
            <a:r>
              <a:rPr lang="tr-TR" b="0" i="0" u="sng" dirty="0" err="1">
                <a:solidFill>
                  <a:srgbClr val="005B92"/>
                </a:solidFill>
                <a:effectLst/>
                <a:latin typeface="Noto Sans" panose="020B0502040504020204" pitchFamily="34" charset="0"/>
                <a:hlinkClick r:id="rId3"/>
              </a:rPr>
              <a:t>Konjenital</a:t>
            </a:r>
            <a:r>
              <a:rPr lang="tr-TR" b="0" i="0" u="sng" dirty="0">
                <a:solidFill>
                  <a:srgbClr val="005B92"/>
                </a:solidFill>
                <a:effectLst/>
                <a:latin typeface="Noto Sans" panose="020B0502040504020204" pitchFamily="34" charset="0"/>
                <a:hlinkClick r:id="rId3"/>
              </a:rPr>
              <a:t> anormallikler"</a:t>
            </a:r>
            <a:r>
              <a:rPr lang="tr-TR" b="0" i="0" dirty="0">
                <a:solidFill>
                  <a:srgbClr val="232323"/>
                </a:solidFill>
                <a:effectLst/>
                <a:latin typeface="Noto Sans" panose="020B0502040504020204" pitchFamily="34" charset="0"/>
              </a:rPr>
              <a:t> ve </a:t>
            </a:r>
            <a:r>
              <a:rPr lang="tr-TR" b="0" i="0" u="sng" dirty="0">
                <a:solidFill>
                  <a:srgbClr val="005B92"/>
                </a:solidFill>
                <a:effectLst/>
                <a:latin typeface="Noto Sans" panose="020B0502040504020204" pitchFamily="34" charset="0"/>
                <a:hlinkClick r:id="rId4"/>
              </a:rPr>
              <a:t>"İzole </a:t>
            </a:r>
            <a:r>
              <a:rPr lang="tr-TR" b="0" i="0" u="sng" dirty="0" err="1">
                <a:solidFill>
                  <a:srgbClr val="005B92"/>
                </a:solidFill>
                <a:effectLst/>
                <a:latin typeface="Noto Sans" panose="020B0502040504020204" pitchFamily="34" charset="0"/>
                <a:hlinkClick r:id="rId4"/>
              </a:rPr>
              <a:t>gonadotropin</a:t>
            </a:r>
            <a:r>
              <a:rPr lang="tr-TR" b="0" i="0" u="sng" dirty="0">
                <a:solidFill>
                  <a:srgbClr val="005B92"/>
                </a:solidFill>
                <a:effectLst/>
                <a:latin typeface="Noto Sans" panose="020B0502040504020204" pitchFamily="34" charset="0"/>
                <a:hlinkClick r:id="rId4"/>
              </a:rPr>
              <a:t> salgılayan hormon eksikliği (</a:t>
            </a:r>
            <a:r>
              <a:rPr lang="tr-TR" b="0" i="0" u="sng" dirty="0" err="1">
                <a:solidFill>
                  <a:srgbClr val="005B92"/>
                </a:solidFill>
                <a:effectLst/>
                <a:latin typeface="Noto Sans" panose="020B0502040504020204" pitchFamily="34" charset="0"/>
                <a:hlinkClick r:id="rId4"/>
              </a:rPr>
              <a:t>idiyopatik</a:t>
            </a:r>
            <a:r>
              <a:rPr lang="tr-TR" b="0" i="0" u="sng" dirty="0">
                <a:solidFill>
                  <a:srgbClr val="005B92"/>
                </a:solidFill>
                <a:effectLst/>
                <a:latin typeface="Noto Sans" panose="020B0502040504020204" pitchFamily="34" charset="0"/>
                <a:hlinkClick r:id="rId4"/>
              </a:rPr>
              <a:t> </a:t>
            </a:r>
            <a:r>
              <a:rPr lang="tr-TR" b="0" i="0" u="sng" dirty="0" err="1">
                <a:solidFill>
                  <a:srgbClr val="005B92"/>
                </a:solidFill>
                <a:effectLst/>
                <a:latin typeface="Noto Sans" panose="020B0502040504020204" pitchFamily="34" charset="0"/>
                <a:hlinkClick r:id="rId4"/>
              </a:rPr>
              <a:t>hipogonadotropik</a:t>
            </a:r>
            <a:r>
              <a:rPr lang="tr-TR" b="0" i="0" u="sng" dirty="0">
                <a:solidFill>
                  <a:srgbClr val="005B92"/>
                </a:solidFill>
                <a:effectLst/>
                <a:latin typeface="Noto Sans" panose="020B0502040504020204" pitchFamily="34" charset="0"/>
                <a:hlinkClick r:id="rId4"/>
              </a:rPr>
              <a:t> </a:t>
            </a:r>
            <a:r>
              <a:rPr lang="tr-TR" b="0" i="0" u="sng" dirty="0" err="1">
                <a:solidFill>
                  <a:srgbClr val="005B92"/>
                </a:solidFill>
                <a:effectLst/>
                <a:latin typeface="Noto Sans" panose="020B0502040504020204" pitchFamily="34" charset="0"/>
                <a:hlinkClick r:id="rId4"/>
              </a:rPr>
              <a:t>hipogonadizm</a:t>
            </a:r>
            <a:r>
              <a:rPr lang="tr-TR" b="0" i="0" u="sng" dirty="0">
                <a:solidFill>
                  <a:srgbClr val="005B92"/>
                </a:solidFill>
                <a:effectLst/>
                <a:latin typeface="Noto Sans" panose="020B0502040504020204" pitchFamily="34" charset="0"/>
                <a:hlinkClick r:id="rId4"/>
              </a:rPr>
              <a:t>)"</a:t>
            </a:r>
            <a:r>
              <a:rPr lang="tr-TR" b="0" i="0" dirty="0">
                <a:solidFill>
                  <a:srgbClr val="232323"/>
                </a:solidFill>
                <a:effectLst/>
                <a:latin typeface="Noto Sans" panose="020B0502040504020204" pitchFamily="34" charset="0"/>
              </a:rPr>
              <a:t> bölümü ve </a:t>
            </a:r>
            <a:r>
              <a:rPr lang="tr-TR" b="0" i="0" u="sng" dirty="0">
                <a:solidFill>
                  <a:srgbClr val="005B92"/>
                </a:solidFill>
                <a:effectLst/>
                <a:latin typeface="Noto Sans" panose="020B0502040504020204" pitchFamily="34" charset="0"/>
                <a:hlinkClick r:id="rId5"/>
              </a:rPr>
              <a:t>"</a:t>
            </a:r>
            <a:r>
              <a:rPr lang="tr-TR" b="0" i="0" u="sng" dirty="0" err="1">
                <a:solidFill>
                  <a:srgbClr val="005B92"/>
                </a:solidFill>
                <a:effectLst/>
                <a:latin typeface="Noto Sans" panose="020B0502040504020204" pitchFamily="34" charset="0"/>
                <a:hlinkClick r:id="rId5"/>
              </a:rPr>
              <a:t>Sekonder</a:t>
            </a:r>
            <a:r>
              <a:rPr lang="tr-TR" b="0" i="0" u="sng" dirty="0">
                <a:solidFill>
                  <a:srgbClr val="005B92"/>
                </a:solidFill>
                <a:effectLst/>
                <a:latin typeface="Noto Sans" panose="020B0502040504020204" pitchFamily="34" charset="0"/>
                <a:hlinkClick r:id="rId5"/>
              </a:rPr>
              <a:t> </a:t>
            </a:r>
            <a:r>
              <a:rPr lang="tr-TR" b="0" i="0" u="sng" dirty="0" err="1">
                <a:solidFill>
                  <a:srgbClr val="005B92"/>
                </a:solidFill>
                <a:effectLst/>
                <a:latin typeface="Noto Sans" panose="020B0502040504020204" pitchFamily="34" charset="0"/>
                <a:hlinkClick r:id="rId5"/>
              </a:rPr>
              <a:t>hipogonadizmi</a:t>
            </a:r>
            <a:r>
              <a:rPr lang="tr-TR" b="0" i="0" u="sng" dirty="0">
                <a:solidFill>
                  <a:srgbClr val="005B92"/>
                </a:solidFill>
                <a:effectLst/>
                <a:latin typeface="Noto Sans" panose="020B0502040504020204" pitchFamily="34" charset="0"/>
                <a:hlinkClick r:id="rId5"/>
              </a:rPr>
              <a:t> olan erkeklerde doğurganlığın uyarılması", "</a:t>
            </a:r>
            <a:r>
              <a:rPr lang="tr-TR" b="0" i="0" u="sng" dirty="0" err="1">
                <a:solidFill>
                  <a:srgbClr val="005B92"/>
                </a:solidFill>
                <a:effectLst/>
                <a:latin typeface="Noto Sans" panose="020B0502040504020204" pitchFamily="34" charset="0"/>
                <a:hlinkClick r:id="rId5"/>
              </a:rPr>
              <a:t>Gonadotropin</a:t>
            </a:r>
            <a:r>
              <a:rPr lang="tr-TR" b="0" i="0" u="sng" dirty="0">
                <a:solidFill>
                  <a:srgbClr val="005B92"/>
                </a:solidFill>
                <a:effectLst/>
                <a:latin typeface="Noto Sans" panose="020B0502040504020204" pitchFamily="34" charset="0"/>
                <a:hlinkClick r:id="rId5"/>
              </a:rPr>
              <a:t> tedavisi" bölümü</a:t>
            </a:r>
            <a:endParaRPr lang="tr-TR" b="0" i="0" dirty="0">
              <a:solidFill>
                <a:srgbClr val="232323"/>
              </a:solidFill>
              <a:effectLst/>
              <a:latin typeface="Noto Sans" panose="020B0502040504020204" pitchFamily="34" charset="0"/>
            </a:endParaRPr>
          </a:p>
          <a:p>
            <a:pPr algn="l"/>
            <a:r>
              <a:rPr lang="tr-TR" b="1" i="0" dirty="0" err="1">
                <a:solidFill>
                  <a:srgbClr val="232323"/>
                </a:solidFill>
                <a:effectLst/>
                <a:latin typeface="Noto Sans" panose="020B0502040504020204" pitchFamily="34" charset="0"/>
              </a:rPr>
              <a:t>Konjenital</a:t>
            </a:r>
            <a:r>
              <a:rPr lang="tr-TR" b="1" i="0" dirty="0">
                <a:solidFill>
                  <a:srgbClr val="232323"/>
                </a:solidFill>
                <a:effectLst/>
                <a:latin typeface="Noto Sans" panose="020B0502040504020204" pitchFamily="34" charset="0"/>
              </a:rPr>
              <a:t> bozukluklar</a:t>
            </a:r>
            <a:endParaRPr lang="tr-TR" b="0" i="0" dirty="0">
              <a:solidFill>
                <a:srgbClr val="232323"/>
              </a:solidFill>
              <a:effectLst/>
              <a:latin typeface="Noto Sans" panose="020B0502040504020204" pitchFamily="34" charset="0"/>
            </a:endParaRPr>
          </a:p>
          <a:p>
            <a:pPr algn="l"/>
            <a:r>
              <a:rPr lang="tr-TR" b="0" i="0" dirty="0">
                <a:solidFill>
                  <a:srgbClr val="232323"/>
                </a:solidFill>
                <a:effectLst/>
                <a:latin typeface="Times New Roman" panose="02020603050405020304" pitchFamily="18" charset="0"/>
              </a:rPr>
              <a:t>●</a:t>
            </a:r>
            <a:r>
              <a:rPr lang="tr-TR" b="1" i="0" dirty="0" err="1">
                <a:solidFill>
                  <a:srgbClr val="232323"/>
                </a:solidFill>
                <a:effectLst/>
                <a:latin typeface="Noto Sans" panose="020B0502040504020204" pitchFamily="34" charset="0"/>
              </a:rPr>
              <a:t>İdiyopatik</a:t>
            </a:r>
            <a:r>
              <a:rPr lang="tr-TR" b="1" i="0" dirty="0">
                <a:solidFill>
                  <a:srgbClr val="232323"/>
                </a:solidFill>
                <a:effectLst/>
                <a:latin typeface="Noto Sans" panose="020B0502040504020204" pitchFamily="34" charset="0"/>
              </a:rPr>
              <a:t> </a:t>
            </a:r>
            <a:r>
              <a:rPr lang="tr-TR" b="1" i="0" dirty="0" err="1">
                <a:solidFill>
                  <a:srgbClr val="232323"/>
                </a:solidFill>
                <a:effectLst/>
                <a:latin typeface="Noto Sans" panose="020B0502040504020204" pitchFamily="34" charset="0"/>
              </a:rPr>
              <a:t>hipogonadotropik</a:t>
            </a:r>
            <a:r>
              <a:rPr lang="tr-TR" b="1" i="0" dirty="0">
                <a:solidFill>
                  <a:srgbClr val="232323"/>
                </a:solidFill>
                <a:effectLst/>
                <a:latin typeface="Noto Sans" panose="020B0502040504020204" pitchFamily="34" charset="0"/>
              </a:rPr>
              <a:t> </a:t>
            </a:r>
            <a:r>
              <a:rPr lang="tr-TR" b="1" i="0" dirty="0" err="1">
                <a:solidFill>
                  <a:srgbClr val="232323"/>
                </a:solidFill>
                <a:effectLst/>
                <a:latin typeface="Noto Sans" panose="020B0502040504020204" pitchFamily="34" charset="0"/>
              </a:rPr>
              <a:t>hipogonadizm</a:t>
            </a:r>
            <a:r>
              <a:rPr lang="tr-TR" b="1" i="0" dirty="0">
                <a:solidFill>
                  <a:srgbClr val="232323"/>
                </a:solidFill>
                <a:effectLst/>
                <a:latin typeface="Noto Sans" panose="020B0502040504020204" pitchFamily="34" charset="0"/>
              </a:rPr>
              <a:t> (IHH)</a:t>
            </a:r>
            <a:r>
              <a:rPr lang="tr-TR" b="0" i="0" dirty="0">
                <a:solidFill>
                  <a:srgbClr val="232323"/>
                </a:solidFill>
                <a:effectLst/>
                <a:latin typeface="Noto Sans" panose="020B0502040504020204" pitchFamily="34" charset="0"/>
              </a:rPr>
              <a:t> – Aynı zamanda </a:t>
            </a:r>
            <a:r>
              <a:rPr lang="tr-TR" b="0" i="0" dirty="0" err="1">
                <a:solidFill>
                  <a:srgbClr val="232323"/>
                </a:solidFill>
                <a:effectLst/>
                <a:latin typeface="Noto Sans" panose="020B0502040504020204" pitchFamily="34" charset="0"/>
              </a:rPr>
              <a:t>idiyopatik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hipogonadotropik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hipogonadizm</a:t>
            </a:r>
            <a:r>
              <a:rPr lang="tr-TR" b="0" i="0" dirty="0">
                <a:solidFill>
                  <a:srgbClr val="232323"/>
                </a:solidFill>
                <a:effectLst/>
                <a:latin typeface="Noto Sans" panose="020B0502040504020204" pitchFamily="34" charset="0"/>
              </a:rPr>
              <a:t> (İHH) olarak da adlandırılan izole </a:t>
            </a:r>
            <a:r>
              <a:rPr lang="tr-TR" b="0" i="0" dirty="0" err="1">
                <a:solidFill>
                  <a:srgbClr val="232323"/>
                </a:solidFill>
                <a:effectLst/>
                <a:latin typeface="Noto Sans" panose="020B0502040504020204" pitchFamily="34" charset="0"/>
              </a:rPr>
              <a:t>GnRH</a:t>
            </a:r>
            <a:r>
              <a:rPr lang="tr-TR" b="0" i="0" dirty="0">
                <a:solidFill>
                  <a:srgbClr val="232323"/>
                </a:solidFill>
                <a:effectLst/>
                <a:latin typeface="Noto Sans" panose="020B0502040504020204" pitchFamily="34" charset="0"/>
              </a:rPr>
              <a:t> eksikliği, </a:t>
            </a:r>
            <a:r>
              <a:rPr lang="tr-TR" b="0" i="0" dirty="0" err="1">
                <a:solidFill>
                  <a:srgbClr val="232323"/>
                </a:solidFill>
                <a:effectLst/>
                <a:latin typeface="Noto Sans" panose="020B0502040504020204" pitchFamily="34" charset="0"/>
              </a:rPr>
              <a:t>hipotalamik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GnRH'nin</a:t>
            </a:r>
            <a:r>
              <a:rPr lang="tr-TR" b="0" i="0" dirty="0">
                <a:solidFill>
                  <a:srgbClr val="232323"/>
                </a:solidFill>
                <a:effectLst/>
                <a:latin typeface="Noto Sans" panose="020B0502040504020204" pitchFamily="34" charset="0"/>
              </a:rPr>
              <a:t> üretimi ve/veya etkisindeki kusurlarla ilişkili bir genetik bozukluklar ailesidir [ </a:t>
            </a:r>
            <a:r>
              <a:rPr lang="tr-TR" b="0" i="0" u="sng" dirty="0">
                <a:solidFill>
                  <a:srgbClr val="005B92"/>
                </a:solidFill>
                <a:effectLst/>
                <a:latin typeface="Noto Sans" panose="020B0502040504020204" pitchFamily="34" charset="0"/>
                <a:hlinkClick r:id="rId6"/>
              </a:rPr>
              <a:t>22</a:t>
            </a:r>
            <a:r>
              <a:rPr lang="tr-TR" b="0" i="0" dirty="0">
                <a:solidFill>
                  <a:srgbClr val="232323"/>
                </a:solidFill>
                <a:effectLst/>
                <a:latin typeface="Noto Sans" panose="020B0502040504020204" pitchFamily="34" charset="0"/>
              </a:rPr>
              <a:t> ]. İHH, normal koku alma (</a:t>
            </a:r>
            <a:r>
              <a:rPr lang="tr-TR" b="0" i="0" dirty="0" err="1">
                <a:solidFill>
                  <a:srgbClr val="232323"/>
                </a:solidFill>
                <a:effectLst/>
                <a:latin typeface="Noto Sans" panose="020B0502040504020204" pitchFamily="34" charset="0"/>
              </a:rPr>
              <a:t>normosmik</a:t>
            </a:r>
            <a:r>
              <a:rPr lang="tr-TR" b="0" i="0" dirty="0">
                <a:solidFill>
                  <a:srgbClr val="232323"/>
                </a:solidFill>
                <a:effectLst/>
                <a:latin typeface="Noto Sans" panose="020B0502040504020204" pitchFamily="34" charset="0"/>
              </a:rPr>
              <a:t> IHH) veya </a:t>
            </a:r>
            <a:r>
              <a:rPr lang="tr-TR" b="0" i="0" dirty="0" err="1">
                <a:solidFill>
                  <a:srgbClr val="232323"/>
                </a:solidFill>
                <a:effectLst/>
                <a:latin typeface="Noto Sans" panose="020B0502040504020204" pitchFamily="34" charset="0"/>
              </a:rPr>
              <a:t>anosmi</a:t>
            </a:r>
            <a:r>
              <a:rPr lang="tr-TR" b="0" i="0" dirty="0">
                <a:solidFill>
                  <a:srgbClr val="232323"/>
                </a:solidFill>
                <a:effectLst/>
                <a:latin typeface="Noto Sans" panose="020B0502040504020204" pitchFamily="34" charset="0"/>
              </a:rPr>
              <a:t> ile ortaya çıkabilir. </a:t>
            </a:r>
            <a:r>
              <a:rPr lang="tr-TR" b="0" i="0" dirty="0" err="1">
                <a:solidFill>
                  <a:srgbClr val="232323"/>
                </a:solidFill>
                <a:effectLst/>
                <a:latin typeface="Noto Sans" panose="020B0502040504020204" pitchFamily="34" charset="0"/>
              </a:rPr>
              <a:t>Anosmili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İHH'nın</a:t>
            </a:r>
            <a:r>
              <a:rPr lang="tr-TR" b="0" i="0" dirty="0">
                <a:solidFill>
                  <a:srgbClr val="232323"/>
                </a:solidFill>
                <a:effectLst/>
                <a:latin typeface="Noto Sans" panose="020B0502040504020204" pitchFamily="34" charset="0"/>
              </a:rPr>
              <a:t> bu son klinik sunumuna </a:t>
            </a:r>
            <a:r>
              <a:rPr lang="tr-TR" b="0" i="0" dirty="0" err="1">
                <a:solidFill>
                  <a:srgbClr val="232323"/>
                </a:solidFill>
                <a:effectLst/>
                <a:latin typeface="Noto Sans" panose="020B0502040504020204" pitchFamily="34" charset="0"/>
              </a:rPr>
              <a:t>Kallmann</a:t>
            </a:r>
            <a:r>
              <a:rPr lang="tr-TR" b="0" i="0" dirty="0">
                <a:solidFill>
                  <a:srgbClr val="232323"/>
                </a:solidFill>
                <a:effectLst/>
                <a:latin typeface="Noto Sans" panose="020B0502040504020204" pitchFamily="34" charset="0"/>
              </a:rPr>
              <a:t> sendromu denir. Ek olarak, erkeklerin çoğunda orta hat yüz kusurları, renk körlüğü, işitme güçlüğü, böbrek </a:t>
            </a:r>
            <a:r>
              <a:rPr lang="tr-TR" b="0" i="0" dirty="0" err="1">
                <a:solidFill>
                  <a:srgbClr val="232323"/>
                </a:solidFill>
                <a:effectLst/>
                <a:latin typeface="Noto Sans" panose="020B0502040504020204" pitchFamily="34" charset="0"/>
              </a:rPr>
              <a:t>agenezisi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senkinezi</a:t>
            </a:r>
            <a:r>
              <a:rPr lang="tr-TR" b="0" i="0" dirty="0">
                <a:solidFill>
                  <a:srgbClr val="232323"/>
                </a:solidFill>
                <a:effectLst/>
                <a:latin typeface="Noto Sans" panose="020B0502040504020204" pitchFamily="34" charset="0"/>
              </a:rPr>
              <a:t> ve/veya </a:t>
            </a:r>
            <a:r>
              <a:rPr lang="tr-TR" b="0" i="0" dirty="0" err="1">
                <a:solidFill>
                  <a:srgbClr val="232323"/>
                </a:solidFill>
                <a:effectLst/>
                <a:latin typeface="Noto Sans" panose="020B0502040504020204" pitchFamily="34" charset="0"/>
              </a:rPr>
              <a:t>kriptorşidizm</a:t>
            </a:r>
            <a:r>
              <a:rPr lang="tr-TR" b="0" i="0" dirty="0">
                <a:solidFill>
                  <a:srgbClr val="232323"/>
                </a:solidFill>
                <a:effectLst/>
                <a:latin typeface="Noto Sans" panose="020B0502040504020204" pitchFamily="34" charset="0"/>
              </a:rPr>
              <a:t> vardır. Bu bozukluk ayrı ayrı ayrıntılı olarak incelenir. (Bkz. </a:t>
            </a:r>
            <a:r>
              <a:rPr lang="tr-TR" b="0" i="0" u="sng" dirty="0">
                <a:solidFill>
                  <a:srgbClr val="005B92"/>
                </a:solidFill>
                <a:effectLst/>
                <a:latin typeface="Noto Sans" panose="020B0502040504020204" pitchFamily="34" charset="0"/>
                <a:hlinkClick r:id="rId4"/>
              </a:rPr>
              <a:t>"İzole </a:t>
            </a:r>
            <a:r>
              <a:rPr lang="tr-TR" b="0" i="0" u="sng" dirty="0" err="1">
                <a:solidFill>
                  <a:srgbClr val="005B92"/>
                </a:solidFill>
                <a:effectLst/>
                <a:latin typeface="Noto Sans" panose="020B0502040504020204" pitchFamily="34" charset="0"/>
                <a:hlinkClick r:id="rId4"/>
              </a:rPr>
              <a:t>gonadotropin</a:t>
            </a:r>
            <a:r>
              <a:rPr lang="tr-TR" b="0" i="0" u="sng" dirty="0">
                <a:solidFill>
                  <a:srgbClr val="005B92"/>
                </a:solidFill>
                <a:effectLst/>
                <a:latin typeface="Noto Sans" panose="020B0502040504020204" pitchFamily="34" charset="0"/>
                <a:hlinkClick r:id="rId4"/>
              </a:rPr>
              <a:t> salgılatıcı hormon eksikliği (</a:t>
            </a:r>
            <a:r>
              <a:rPr lang="tr-TR" b="0" i="0" u="sng" dirty="0" err="1">
                <a:solidFill>
                  <a:srgbClr val="005B92"/>
                </a:solidFill>
                <a:effectLst/>
                <a:latin typeface="Noto Sans" panose="020B0502040504020204" pitchFamily="34" charset="0"/>
                <a:hlinkClick r:id="rId4"/>
              </a:rPr>
              <a:t>idiyopatik</a:t>
            </a:r>
            <a:r>
              <a:rPr lang="tr-TR" b="0" i="0" u="sng" dirty="0">
                <a:solidFill>
                  <a:srgbClr val="005B92"/>
                </a:solidFill>
                <a:effectLst/>
                <a:latin typeface="Noto Sans" panose="020B0502040504020204" pitchFamily="34" charset="0"/>
                <a:hlinkClick r:id="rId4"/>
              </a:rPr>
              <a:t> </a:t>
            </a:r>
            <a:r>
              <a:rPr lang="tr-TR" b="0" i="0" u="sng" dirty="0" err="1">
                <a:solidFill>
                  <a:srgbClr val="005B92"/>
                </a:solidFill>
                <a:effectLst/>
                <a:latin typeface="Noto Sans" panose="020B0502040504020204" pitchFamily="34" charset="0"/>
                <a:hlinkClick r:id="rId4"/>
              </a:rPr>
              <a:t>hipogonadotropik</a:t>
            </a:r>
            <a:r>
              <a:rPr lang="tr-TR" b="0" i="0" u="sng" dirty="0">
                <a:solidFill>
                  <a:srgbClr val="005B92"/>
                </a:solidFill>
                <a:effectLst/>
                <a:latin typeface="Noto Sans" panose="020B0502040504020204" pitchFamily="34" charset="0"/>
                <a:hlinkClick r:id="rId4"/>
              </a:rPr>
              <a:t> </a:t>
            </a:r>
            <a:r>
              <a:rPr lang="tr-TR" b="0" i="0" u="sng" dirty="0" err="1">
                <a:solidFill>
                  <a:srgbClr val="005B92"/>
                </a:solidFill>
                <a:effectLst/>
                <a:latin typeface="Noto Sans" panose="020B0502040504020204" pitchFamily="34" charset="0"/>
                <a:hlinkClick r:id="rId4"/>
              </a:rPr>
              <a:t>hipogonadizm</a:t>
            </a:r>
            <a:r>
              <a:rPr lang="tr-TR" b="0" i="0" u="sng" dirty="0">
                <a:solidFill>
                  <a:srgbClr val="005B92"/>
                </a:solidFill>
                <a:effectLst/>
                <a:latin typeface="Noto Sans" panose="020B0502040504020204" pitchFamily="34" charset="0"/>
                <a:hlinkClick r:id="rId4"/>
              </a:rPr>
              <a:t>)"</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1" i="0" dirty="0" err="1">
                <a:solidFill>
                  <a:srgbClr val="232323"/>
                </a:solidFill>
                <a:effectLst/>
                <a:latin typeface="Noto Sans" panose="020B0502040504020204" pitchFamily="34" charset="0"/>
              </a:rPr>
              <a:t>Hipogonadotropik</a:t>
            </a:r>
            <a:r>
              <a:rPr lang="tr-TR" b="1" i="0" dirty="0">
                <a:solidFill>
                  <a:srgbClr val="232323"/>
                </a:solidFill>
                <a:effectLst/>
                <a:latin typeface="Noto Sans" panose="020B0502040504020204" pitchFamily="34" charset="0"/>
              </a:rPr>
              <a:t> </a:t>
            </a:r>
            <a:r>
              <a:rPr lang="tr-TR" b="1" i="0" dirty="0" err="1">
                <a:solidFill>
                  <a:srgbClr val="232323"/>
                </a:solidFill>
                <a:effectLst/>
                <a:latin typeface="Noto Sans" panose="020B0502040504020204" pitchFamily="34" charset="0"/>
              </a:rPr>
              <a:t>hipogonadizme</a:t>
            </a:r>
            <a:r>
              <a:rPr lang="tr-TR" b="1" i="0" dirty="0">
                <a:solidFill>
                  <a:srgbClr val="232323"/>
                </a:solidFill>
                <a:effectLst/>
                <a:latin typeface="Noto Sans" panose="020B0502040504020204" pitchFamily="34" charset="0"/>
              </a:rPr>
              <a:t> neden olan </a:t>
            </a:r>
            <a:r>
              <a:rPr lang="tr-TR" b="1" i="0" dirty="0" err="1">
                <a:solidFill>
                  <a:srgbClr val="232323"/>
                </a:solidFill>
                <a:effectLst/>
                <a:latin typeface="Noto Sans" panose="020B0502040504020204" pitchFamily="34" charset="0"/>
              </a:rPr>
              <a:t>gonadotropin</a:t>
            </a:r>
            <a:r>
              <a:rPr lang="tr-TR" b="1" i="0" dirty="0">
                <a:solidFill>
                  <a:srgbClr val="232323"/>
                </a:solidFill>
                <a:effectLst/>
                <a:latin typeface="Noto Sans" panose="020B0502040504020204" pitchFamily="34" charset="0"/>
              </a:rPr>
              <a:t> alt birim mutasyonları</a:t>
            </a:r>
            <a:r>
              <a:rPr lang="tr-TR" b="0" i="0" dirty="0">
                <a:solidFill>
                  <a:srgbClr val="232323"/>
                </a:solidFill>
                <a:effectLst/>
                <a:latin typeface="Noto Sans" panose="020B0502040504020204" pitchFamily="34" charset="0"/>
              </a:rPr>
              <a:t> – Estonyalı bir erkek popülasyonu üzerinde yapılan çalışmalarda, </a:t>
            </a:r>
            <a:r>
              <a:rPr lang="tr-TR" b="0" i="0" dirty="0" err="1">
                <a:solidFill>
                  <a:srgbClr val="232323"/>
                </a:solidFill>
                <a:effectLst/>
                <a:latin typeface="Noto Sans" panose="020B0502040504020204" pitchFamily="34" charset="0"/>
              </a:rPr>
              <a:t>folikül</a:t>
            </a:r>
            <a:r>
              <a:rPr lang="tr-TR" b="0" i="0" dirty="0">
                <a:solidFill>
                  <a:srgbClr val="232323"/>
                </a:solidFill>
                <a:effectLst/>
                <a:latin typeface="Noto Sans" panose="020B0502040504020204" pitchFamily="34" charset="0"/>
              </a:rPr>
              <a:t> uyarıcı hormon (FSH) beta geni </a:t>
            </a:r>
            <a:r>
              <a:rPr lang="tr-TR" b="0" i="0" dirty="0" err="1">
                <a:solidFill>
                  <a:srgbClr val="232323"/>
                </a:solidFill>
                <a:effectLst/>
                <a:latin typeface="Noto Sans" panose="020B0502040504020204" pitchFamily="34" charset="0"/>
              </a:rPr>
              <a:t>promotöründe</a:t>
            </a:r>
            <a:r>
              <a:rPr lang="tr-TR" b="0" i="0" dirty="0">
                <a:solidFill>
                  <a:srgbClr val="232323"/>
                </a:solidFill>
                <a:effectLst/>
                <a:latin typeface="Noto Sans" panose="020B0502040504020204" pitchFamily="34" charset="0"/>
              </a:rPr>
              <a:t> tek bir nükleotid </a:t>
            </a:r>
            <a:r>
              <a:rPr lang="tr-TR" b="0" i="0" dirty="0" err="1">
                <a:solidFill>
                  <a:srgbClr val="232323"/>
                </a:solidFill>
                <a:effectLst/>
                <a:latin typeface="Noto Sans" panose="020B0502040504020204" pitchFamily="34" charset="0"/>
              </a:rPr>
              <a:t>polimorfizmi</a:t>
            </a:r>
            <a:r>
              <a:rPr lang="tr-TR" b="0" i="0" dirty="0">
                <a:solidFill>
                  <a:srgbClr val="232323"/>
                </a:solidFill>
                <a:effectLst/>
                <a:latin typeface="Noto Sans" panose="020B0502040504020204" pitchFamily="34" charset="0"/>
              </a:rPr>
              <a:t>, daha düşük serum FSH konsantrasyonları ve anormal sperm parametreleri ile ilişkilendirilmiştir [ </a:t>
            </a:r>
            <a:r>
              <a:rPr lang="tr-TR" b="0" i="0" u="sng" dirty="0">
                <a:solidFill>
                  <a:srgbClr val="005B92"/>
                </a:solidFill>
                <a:effectLst/>
                <a:latin typeface="Noto Sans" panose="020B0502040504020204" pitchFamily="34" charset="0"/>
                <a:hlinkClick r:id="rId7"/>
              </a:rPr>
              <a:t>23-25</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8"/>
              </a:rPr>
              <a:t>"Erkeklerde ikincil </a:t>
            </a:r>
            <a:r>
              <a:rPr lang="tr-TR" b="0" i="0" u="sng" dirty="0" err="1">
                <a:solidFill>
                  <a:srgbClr val="005B92"/>
                </a:solidFill>
                <a:effectLst/>
                <a:latin typeface="Noto Sans" panose="020B0502040504020204" pitchFamily="34" charset="0"/>
                <a:hlinkClick r:id="rId8"/>
              </a:rPr>
              <a:t>hipogonadizm</a:t>
            </a:r>
            <a:r>
              <a:rPr lang="tr-TR" b="0" i="0" u="sng" dirty="0">
                <a:solidFill>
                  <a:srgbClr val="005B92"/>
                </a:solidFill>
                <a:effectLst/>
                <a:latin typeface="Noto Sans" panose="020B0502040504020204" pitchFamily="34" charset="0"/>
                <a:hlinkClick r:id="rId8"/>
              </a:rPr>
              <a:t> nedenleri"</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1" i="0" dirty="0" err="1">
                <a:solidFill>
                  <a:srgbClr val="232323"/>
                </a:solidFill>
                <a:effectLst/>
                <a:latin typeface="Noto Sans" panose="020B0502040504020204" pitchFamily="34" charset="0"/>
              </a:rPr>
              <a:t>Konjenital</a:t>
            </a:r>
            <a:r>
              <a:rPr lang="tr-TR" b="1" i="0" dirty="0">
                <a:solidFill>
                  <a:srgbClr val="232323"/>
                </a:solidFill>
                <a:effectLst/>
                <a:latin typeface="Noto Sans" panose="020B0502040504020204" pitchFamily="34" charset="0"/>
              </a:rPr>
              <a:t> kombine hipofiz hormonu eksikliği</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Konjenital</a:t>
            </a:r>
            <a:r>
              <a:rPr lang="tr-TR" b="0" i="0" dirty="0">
                <a:solidFill>
                  <a:srgbClr val="232323"/>
                </a:solidFill>
                <a:effectLst/>
                <a:latin typeface="Noto Sans" panose="020B0502040504020204" pitchFamily="34" charset="0"/>
              </a:rPr>
              <a:t> kombine hipofiz hormonu eksikliği sendromları muhtemelen genetik kusurlardan kaynaklanmaktadır, ancak vakaların çoğunda altta yatan genetik anormallikler belirlenmemiştir [ </a:t>
            </a:r>
            <a:r>
              <a:rPr lang="tr-TR" b="0" i="0" u="sng" dirty="0">
                <a:solidFill>
                  <a:srgbClr val="005B92"/>
                </a:solidFill>
                <a:effectLst/>
                <a:latin typeface="Noto Sans" panose="020B0502040504020204" pitchFamily="34" charset="0"/>
                <a:hlinkClick r:id="rId9"/>
              </a:rPr>
              <a:t>26</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10"/>
              </a:rPr>
              <a:t>. "</a:t>
            </a:r>
            <a:r>
              <a:rPr lang="tr-TR" b="0" i="0" u="sng" dirty="0" err="1">
                <a:solidFill>
                  <a:srgbClr val="005B92"/>
                </a:solidFill>
                <a:effectLst/>
                <a:latin typeface="Noto Sans" panose="020B0502040504020204" pitchFamily="34" charset="0"/>
                <a:hlinkClick r:id="rId10"/>
              </a:rPr>
              <a:t>Hipopituitarizmin</a:t>
            </a:r>
            <a:r>
              <a:rPr lang="tr-TR" b="0" i="0" u="sng" dirty="0">
                <a:solidFill>
                  <a:srgbClr val="005B92"/>
                </a:solidFill>
                <a:effectLst/>
                <a:latin typeface="Noto Sans" panose="020B0502040504020204" pitchFamily="34" charset="0"/>
                <a:hlinkClick r:id="rId10"/>
              </a:rPr>
              <a:t> nedenleri", "Genetik hastalıklar" bölümü</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1" i="0" dirty="0">
                <a:solidFill>
                  <a:srgbClr val="232323"/>
                </a:solidFill>
                <a:effectLst/>
                <a:latin typeface="Noto Sans" panose="020B0502040504020204" pitchFamily="34" charset="0"/>
              </a:rPr>
              <a:t>Diğer</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Gonadotropin</a:t>
            </a:r>
            <a:r>
              <a:rPr lang="tr-TR" b="0" i="0" dirty="0">
                <a:solidFill>
                  <a:srgbClr val="232323"/>
                </a:solidFill>
                <a:effectLst/>
                <a:latin typeface="Noto Sans" panose="020B0502040504020204" pitchFamily="34" charset="0"/>
              </a:rPr>
              <a:t> salgılanmasının diğer genetik bozuklukları, </a:t>
            </a:r>
            <a:r>
              <a:rPr lang="tr-TR" b="0" i="0" dirty="0" err="1">
                <a:solidFill>
                  <a:srgbClr val="232323"/>
                </a:solidFill>
                <a:effectLst/>
                <a:latin typeface="Noto Sans" panose="020B0502040504020204" pitchFamily="34" charset="0"/>
              </a:rPr>
              <a:t>Laurence</a:t>
            </a:r>
            <a:r>
              <a:rPr lang="tr-TR" b="0" i="0" dirty="0">
                <a:solidFill>
                  <a:srgbClr val="232323"/>
                </a:solidFill>
                <a:effectLst/>
                <a:latin typeface="Noto Sans" panose="020B0502040504020204" pitchFamily="34" charset="0"/>
              </a:rPr>
              <a:t>-Moon-</a:t>
            </a:r>
            <a:r>
              <a:rPr lang="tr-TR" b="0" i="0" dirty="0" err="1">
                <a:solidFill>
                  <a:srgbClr val="232323"/>
                </a:solidFill>
                <a:effectLst/>
                <a:latin typeface="Noto Sans" panose="020B0502040504020204" pitchFamily="34" charset="0"/>
              </a:rPr>
              <a:t>Biedl</a:t>
            </a:r>
            <a:r>
              <a:rPr lang="tr-TR" b="0" i="0" dirty="0">
                <a:solidFill>
                  <a:srgbClr val="232323"/>
                </a:solidFill>
                <a:effectLst/>
                <a:latin typeface="Noto Sans" panose="020B0502040504020204" pitchFamily="34" charset="0"/>
              </a:rPr>
              <a:t> sendromu, </a:t>
            </a:r>
            <a:r>
              <a:rPr lang="tr-TR" b="0" i="0" dirty="0" err="1">
                <a:solidFill>
                  <a:srgbClr val="232323"/>
                </a:solidFill>
                <a:effectLst/>
                <a:latin typeface="Noto Sans" panose="020B0502040504020204" pitchFamily="34" charset="0"/>
              </a:rPr>
              <a:t>Prader-Willi</a:t>
            </a:r>
            <a:r>
              <a:rPr lang="tr-TR" b="0" i="0" dirty="0">
                <a:solidFill>
                  <a:srgbClr val="232323"/>
                </a:solidFill>
                <a:effectLst/>
                <a:latin typeface="Noto Sans" panose="020B0502040504020204" pitchFamily="34" charset="0"/>
              </a:rPr>
              <a:t> sendromu, </a:t>
            </a:r>
            <a:r>
              <a:rPr lang="tr-TR" b="0" i="0" dirty="0" err="1">
                <a:solidFill>
                  <a:srgbClr val="232323"/>
                </a:solidFill>
                <a:effectLst/>
                <a:latin typeface="Noto Sans" panose="020B0502040504020204" pitchFamily="34" charset="0"/>
              </a:rPr>
              <a:t>Lowe</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oküloserebral</a:t>
            </a:r>
            <a:r>
              <a:rPr lang="tr-TR" b="0" i="0" dirty="0">
                <a:solidFill>
                  <a:srgbClr val="232323"/>
                </a:solidFill>
                <a:effectLst/>
                <a:latin typeface="Noto Sans" panose="020B0502040504020204" pitchFamily="34" charset="0"/>
              </a:rPr>
              <a:t> sendromu ve ailesel </a:t>
            </a:r>
            <a:r>
              <a:rPr lang="tr-TR" b="0" i="0" dirty="0" err="1">
                <a:solidFill>
                  <a:srgbClr val="232323"/>
                </a:solidFill>
                <a:effectLst/>
                <a:latin typeface="Noto Sans" panose="020B0502040504020204" pitchFamily="34" charset="0"/>
              </a:rPr>
              <a:t>serebellar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ataksi</a:t>
            </a:r>
            <a:r>
              <a:rPr lang="tr-TR" b="0" i="0" dirty="0">
                <a:solidFill>
                  <a:srgbClr val="232323"/>
                </a:solidFill>
                <a:effectLst/>
                <a:latin typeface="Noto Sans" panose="020B0502040504020204" pitchFamily="34" charset="0"/>
              </a:rPr>
              <a:t> gibi </a:t>
            </a:r>
            <a:r>
              <a:rPr lang="tr-TR" b="0" i="0" dirty="0" err="1">
                <a:solidFill>
                  <a:srgbClr val="232323"/>
                </a:solidFill>
                <a:effectLst/>
                <a:latin typeface="Noto Sans" panose="020B0502040504020204" pitchFamily="34" charset="0"/>
              </a:rPr>
              <a:t>multiorgan</a:t>
            </a:r>
            <a:r>
              <a:rPr lang="tr-TR" b="0" i="0" dirty="0">
                <a:solidFill>
                  <a:srgbClr val="232323"/>
                </a:solidFill>
                <a:effectLst/>
                <a:latin typeface="Noto Sans" panose="020B0502040504020204" pitchFamily="34" charset="0"/>
              </a:rPr>
              <a:t> genetik sendromları içerir [ </a:t>
            </a:r>
            <a:r>
              <a:rPr lang="tr-TR" b="0" i="0" u="sng" dirty="0">
                <a:solidFill>
                  <a:srgbClr val="005B92"/>
                </a:solidFill>
                <a:effectLst/>
                <a:latin typeface="Noto Sans" panose="020B0502040504020204" pitchFamily="34" charset="0"/>
                <a:hlinkClick r:id="rId11"/>
              </a:rPr>
              <a:t>27</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12"/>
              </a:rPr>
              <a:t>"</a:t>
            </a:r>
            <a:r>
              <a:rPr lang="tr-TR" b="0" i="0" u="sng" dirty="0" err="1">
                <a:solidFill>
                  <a:srgbClr val="005B92"/>
                </a:solidFill>
                <a:effectLst/>
                <a:latin typeface="Noto Sans" panose="020B0502040504020204" pitchFamily="34" charset="0"/>
                <a:hlinkClick r:id="rId12"/>
              </a:rPr>
              <a:t>Prader-Willi</a:t>
            </a:r>
            <a:r>
              <a:rPr lang="tr-TR" b="0" i="0" u="sng" dirty="0">
                <a:solidFill>
                  <a:srgbClr val="005B92"/>
                </a:solidFill>
                <a:effectLst/>
                <a:latin typeface="Noto Sans" panose="020B0502040504020204" pitchFamily="34" charset="0"/>
                <a:hlinkClick r:id="rId12"/>
              </a:rPr>
              <a:t> sendromunun klinik özellikleri, teşhisi ve tedavisi"</a:t>
            </a:r>
            <a:r>
              <a:rPr lang="tr-TR" b="0" i="0" dirty="0">
                <a:solidFill>
                  <a:srgbClr val="232323"/>
                </a:solidFill>
                <a:effectLst/>
                <a:latin typeface="Noto Sans" panose="020B0502040504020204" pitchFamily="34" charset="0"/>
              </a:rPr>
              <a:t> .)</a:t>
            </a:r>
          </a:p>
          <a:p>
            <a:pPr algn="l"/>
            <a:r>
              <a:rPr lang="tr-TR" b="1" i="0" dirty="0">
                <a:solidFill>
                  <a:srgbClr val="232323"/>
                </a:solidFill>
                <a:effectLst/>
                <a:latin typeface="Noto Sans" panose="020B0502040504020204" pitchFamily="34" charset="0"/>
              </a:rPr>
              <a:t>Edinilmiş hastalıklar </a:t>
            </a:r>
            <a:r>
              <a:rPr lang="tr-TR" b="0" i="0" dirty="0">
                <a:solidFill>
                  <a:srgbClr val="232323"/>
                </a:solidFill>
                <a:effectLst/>
                <a:latin typeface="Noto Sans" panose="020B0502040504020204" pitchFamily="34" charset="0"/>
              </a:rPr>
              <a:t> -  Herhangi bir edinilmiş </a:t>
            </a:r>
            <a:r>
              <a:rPr lang="tr-TR" b="0" i="0" dirty="0" err="1">
                <a:solidFill>
                  <a:srgbClr val="232323"/>
                </a:solidFill>
                <a:effectLst/>
                <a:latin typeface="Noto Sans" panose="020B0502040504020204" pitchFamily="34" charset="0"/>
              </a:rPr>
              <a:t>hipotalamik</a:t>
            </a:r>
            <a:r>
              <a:rPr lang="tr-TR" b="0" i="0" dirty="0">
                <a:solidFill>
                  <a:srgbClr val="232323"/>
                </a:solidFill>
                <a:effectLst/>
                <a:latin typeface="Noto Sans" panose="020B0502040504020204" pitchFamily="34" charset="0"/>
              </a:rPr>
              <a:t> veya hipofiz hastalığı, </a:t>
            </a:r>
            <a:r>
              <a:rPr lang="tr-TR" b="0" i="0" dirty="0" err="1">
                <a:solidFill>
                  <a:srgbClr val="232323"/>
                </a:solidFill>
                <a:effectLst/>
                <a:latin typeface="Noto Sans" panose="020B0502040504020204" pitchFamily="34" charset="0"/>
              </a:rPr>
              <a:t>hipotalamustaki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GnRH</a:t>
            </a:r>
            <a:r>
              <a:rPr lang="tr-TR" b="0" i="0" dirty="0">
                <a:solidFill>
                  <a:srgbClr val="232323"/>
                </a:solidFill>
                <a:effectLst/>
                <a:latin typeface="Noto Sans" panose="020B0502040504020204" pitchFamily="34" charset="0"/>
              </a:rPr>
              <a:t> nöronlarına veya hipofizin </a:t>
            </a:r>
            <a:r>
              <a:rPr lang="tr-TR" b="0" i="0" dirty="0" err="1">
                <a:solidFill>
                  <a:srgbClr val="232323"/>
                </a:solidFill>
                <a:effectLst/>
                <a:latin typeface="Noto Sans" panose="020B0502040504020204" pitchFamily="34" charset="0"/>
              </a:rPr>
              <a:t>gonadotrop</a:t>
            </a:r>
            <a:r>
              <a:rPr lang="tr-TR" b="0" i="0" dirty="0">
                <a:solidFill>
                  <a:srgbClr val="232323"/>
                </a:solidFill>
                <a:effectLst/>
                <a:latin typeface="Noto Sans" panose="020B0502040504020204" pitchFamily="34" charset="0"/>
              </a:rPr>
              <a:t> hücrelerine zarar vererek, </a:t>
            </a:r>
            <a:r>
              <a:rPr lang="tr-TR" b="0" i="0" dirty="0" err="1">
                <a:solidFill>
                  <a:srgbClr val="232323"/>
                </a:solidFill>
                <a:effectLst/>
                <a:latin typeface="Noto Sans" panose="020B0502040504020204" pitchFamily="34" charset="0"/>
              </a:rPr>
              <a:t>hipotalamik</a:t>
            </a:r>
            <a:r>
              <a:rPr lang="tr-TR" b="0" i="0" dirty="0">
                <a:solidFill>
                  <a:srgbClr val="232323"/>
                </a:solidFill>
                <a:effectLst/>
                <a:latin typeface="Noto Sans" panose="020B0502040504020204" pitchFamily="34" charset="0"/>
              </a:rPr>
              <a:t>-hipofiz portal dolaşımını kesintiye uğratarak veya </a:t>
            </a:r>
            <a:r>
              <a:rPr lang="tr-TR" b="0" i="0" dirty="0" err="1">
                <a:solidFill>
                  <a:srgbClr val="232323"/>
                </a:solidFill>
                <a:effectLst/>
                <a:latin typeface="Noto Sans" panose="020B0502040504020204" pitchFamily="34" charset="0"/>
              </a:rPr>
              <a:t>GnRH</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gonadotropin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sekresyonunun</a:t>
            </a:r>
            <a:r>
              <a:rPr lang="tr-TR" b="0" i="0" dirty="0">
                <a:solidFill>
                  <a:srgbClr val="232323"/>
                </a:solidFill>
                <a:effectLst/>
                <a:latin typeface="Noto Sans" panose="020B0502040504020204" pitchFamily="34" charset="0"/>
              </a:rPr>
              <a:t> fonksiyonel </a:t>
            </a:r>
            <a:r>
              <a:rPr lang="tr-TR" b="0" i="0" dirty="0" err="1">
                <a:solidFill>
                  <a:srgbClr val="232323"/>
                </a:solidFill>
                <a:effectLst/>
                <a:latin typeface="Noto Sans" panose="020B0502040504020204" pitchFamily="34" charset="0"/>
              </a:rPr>
              <a:t>inhibisyonu</a:t>
            </a:r>
            <a:r>
              <a:rPr lang="tr-TR" b="0" i="0" dirty="0">
                <a:solidFill>
                  <a:srgbClr val="232323"/>
                </a:solidFill>
                <a:effectLst/>
                <a:latin typeface="Noto Sans" panose="020B0502040504020204" pitchFamily="34" charset="0"/>
              </a:rPr>
              <a:t> yoluyla </a:t>
            </a:r>
            <a:r>
              <a:rPr lang="tr-TR" b="0" i="0" dirty="0" err="1">
                <a:solidFill>
                  <a:srgbClr val="232323"/>
                </a:solidFill>
                <a:effectLst/>
                <a:latin typeface="Noto Sans" panose="020B0502040504020204" pitchFamily="34" charset="0"/>
              </a:rPr>
              <a:t>hipogonadotropik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hipogonadizme</a:t>
            </a:r>
            <a:r>
              <a:rPr lang="tr-TR" b="0" i="0" dirty="0">
                <a:solidFill>
                  <a:srgbClr val="232323"/>
                </a:solidFill>
                <a:effectLst/>
                <a:latin typeface="Noto Sans" panose="020B0502040504020204" pitchFamily="34" charset="0"/>
              </a:rPr>
              <a:t> ve dolayısıyla kısırlığa neden olabilir. . Bu bozukluklar ayrı ayrı ayrıntılı olarak tartışılmıştır ancak burada listelenmiştir (</a:t>
            </a:r>
            <a:r>
              <a:rPr lang="tr-TR" b="0" i="0" u="sng" dirty="0">
                <a:solidFill>
                  <a:srgbClr val="005B92"/>
                </a:solidFill>
                <a:effectLst/>
                <a:latin typeface="Noto Sans" panose="020B0502040504020204" pitchFamily="34" charset="0"/>
                <a:hlinkClick r:id="rId13"/>
              </a:rPr>
              <a:t>Tablo 2</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8"/>
              </a:rPr>
              <a:t>. "Erkeklerde ikincil </a:t>
            </a:r>
            <a:r>
              <a:rPr lang="tr-TR" b="0" i="0" u="sng" dirty="0" err="1">
                <a:solidFill>
                  <a:srgbClr val="005B92"/>
                </a:solidFill>
                <a:effectLst/>
                <a:latin typeface="Noto Sans" panose="020B0502040504020204" pitchFamily="34" charset="0"/>
                <a:hlinkClick r:id="rId8"/>
              </a:rPr>
              <a:t>hipogonadizm</a:t>
            </a:r>
            <a:r>
              <a:rPr lang="tr-TR" b="0" i="0" u="sng" dirty="0">
                <a:solidFill>
                  <a:srgbClr val="005B92"/>
                </a:solidFill>
                <a:effectLst/>
                <a:latin typeface="Noto Sans" panose="020B0502040504020204" pitchFamily="34" charset="0"/>
                <a:hlinkClick r:id="rId8"/>
              </a:rPr>
              <a:t> nedenleri"</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panose="020B0502040504020204" pitchFamily="34" charset="0"/>
              </a:rPr>
              <a:t>Hipogonadotropik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hipogonadizme</a:t>
            </a:r>
            <a:r>
              <a:rPr lang="tr-TR" b="0" i="0" dirty="0">
                <a:solidFill>
                  <a:srgbClr val="232323"/>
                </a:solidFill>
                <a:effectLst/>
                <a:latin typeface="Noto Sans" panose="020B0502040504020204" pitchFamily="34" charset="0"/>
              </a:rPr>
              <a:t> neden olan tümörler arasında hipofiz </a:t>
            </a:r>
            <a:r>
              <a:rPr lang="tr-TR" b="0" i="0" dirty="0" err="1">
                <a:solidFill>
                  <a:srgbClr val="232323"/>
                </a:solidFill>
                <a:effectLst/>
                <a:latin typeface="Noto Sans" panose="020B0502040504020204" pitchFamily="34" charset="0"/>
              </a:rPr>
              <a:t>makroadenomları</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kraniyofarenjiyomlar</a:t>
            </a:r>
            <a:r>
              <a:rPr lang="tr-TR" b="0" i="0" dirty="0">
                <a:solidFill>
                  <a:srgbClr val="232323"/>
                </a:solidFill>
                <a:effectLst/>
                <a:latin typeface="Noto Sans" panose="020B0502040504020204" pitchFamily="34" charset="0"/>
              </a:rPr>
              <a:t>, diğer </a:t>
            </a:r>
            <a:r>
              <a:rPr lang="tr-TR" b="0" i="0" dirty="0" err="1">
                <a:solidFill>
                  <a:srgbClr val="232323"/>
                </a:solidFill>
                <a:effectLst/>
                <a:latin typeface="Noto Sans" panose="020B0502040504020204" pitchFamily="34" charset="0"/>
              </a:rPr>
              <a:t>sellar</a:t>
            </a:r>
            <a:r>
              <a:rPr lang="tr-TR" b="0" i="0" dirty="0">
                <a:solidFill>
                  <a:srgbClr val="232323"/>
                </a:solidFill>
                <a:effectLst/>
                <a:latin typeface="Noto Sans" panose="020B0502040504020204" pitchFamily="34" charset="0"/>
              </a:rPr>
              <a:t> kitleler ve bu lezyonların cerrahi veya radyasyon tedavisi yer alır.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14"/>
              </a:rPr>
              <a:t>. "</a:t>
            </a:r>
            <a:r>
              <a:rPr lang="tr-TR" b="0" i="0" u="sng" dirty="0" err="1">
                <a:solidFill>
                  <a:srgbClr val="005B92"/>
                </a:solidFill>
                <a:effectLst/>
                <a:latin typeface="Noto Sans" panose="020B0502040504020204" pitchFamily="34" charset="0"/>
                <a:hlinkClick r:id="rId14"/>
              </a:rPr>
              <a:t>Gonadotrop</a:t>
            </a:r>
            <a:r>
              <a:rPr lang="tr-TR" b="0" i="0" u="sng" dirty="0">
                <a:solidFill>
                  <a:srgbClr val="005B92"/>
                </a:solidFill>
                <a:effectLst/>
                <a:latin typeface="Noto Sans" panose="020B0502040504020204" pitchFamily="34" charset="0"/>
                <a:hlinkClick r:id="rId14"/>
              </a:rPr>
              <a:t> ve diğer klinik olarak işlev görmeyen hipofiz adenomlarının klinik belirtileri ve teşhisi"</a:t>
            </a:r>
            <a:r>
              <a:rPr lang="tr-TR" b="0" i="0" dirty="0">
                <a:solidFill>
                  <a:srgbClr val="232323"/>
                </a:solidFill>
                <a:effectLst/>
                <a:latin typeface="Noto Sans" panose="020B0502040504020204" pitchFamily="34" charset="0"/>
              </a:rPr>
              <a:t> ve </a:t>
            </a:r>
            <a:r>
              <a:rPr lang="tr-TR" b="0" i="0" u="sng" dirty="0">
                <a:solidFill>
                  <a:srgbClr val="005B92"/>
                </a:solidFill>
                <a:effectLst/>
                <a:latin typeface="Noto Sans" panose="020B0502040504020204" pitchFamily="34" charset="0"/>
                <a:hlinkClick r:id="rId15"/>
              </a:rPr>
              <a:t>"</a:t>
            </a:r>
            <a:r>
              <a:rPr lang="tr-TR" b="0" i="0" u="sng" dirty="0" err="1">
                <a:solidFill>
                  <a:srgbClr val="005B92"/>
                </a:solidFill>
                <a:effectLst/>
                <a:latin typeface="Noto Sans" panose="020B0502040504020204" pitchFamily="34" charset="0"/>
                <a:hlinkClick r:id="rId15"/>
              </a:rPr>
              <a:t>Sell</a:t>
            </a:r>
            <a:r>
              <a:rPr lang="tr-TR" b="0" i="0" u="sng" dirty="0">
                <a:solidFill>
                  <a:srgbClr val="005B92"/>
                </a:solidFill>
                <a:effectLst/>
                <a:latin typeface="Noto Sans" panose="020B0502040504020204" pitchFamily="34" charset="0"/>
                <a:hlinkClick r:id="rId15"/>
              </a:rPr>
              <a:t> kitlelerinin nedenleri, sunumu ve değerlendirilmesi"</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panose="020B0502040504020204" pitchFamily="34" charset="0"/>
              </a:rPr>
              <a:t>İnfiltratif</a:t>
            </a:r>
            <a:r>
              <a:rPr lang="tr-TR" b="0" i="0" dirty="0">
                <a:solidFill>
                  <a:srgbClr val="232323"/>
                </a:solidFill>
                <a:effectLst/>
                <a:latin typeface="Noto Sans" panose="020B0502040504020204" pitchFamily="34" charset="0"/>
              </a:rPr>
              <a:t> hastalıklar </a:t>
            </a:r>
            <a:r>
              <a:rPr lang="tr-TR" b="0" i="0" dirty="0" err="1">
                <a:solidFill>
                  <a:srgbClr val="232323"/>
                </a:solidFill>
                <a:effectLst/>
                <a:latin typeface="Noto Sans" panose="020B0502040504020204" pitchFamily="34" charset="0"/>
              </a:rPr>
              <a:t>sarkoidoz</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histiyositoz</a:t>
            </a:r>
            <a:r>
              <a:rPr lang="tr-TR" b="0" i="0" dirty="0">
                <a:solidFill>
                  <a:srgbClr val="232323"/>
                </a:solidFill>
                <a:effectLst/>
                <a:latin typeface="Noto Sans" panose="020B0502040504020204" pitchFamily="34" charset="0"/>
              </a:rPr>
              <a:t>, tüberküloz, mantar enfeksiyonları, aşırı demir yüklenmesi sendromlarını (örneğin, transfüzyonla ilişkili </a:t>
            </a:r>
            <a:r>
              <a:rPr lang="tr-TR" b="0" i="0" dirty="0" err="1">
                <a:solidFill>
                  <a:srgbClr val="232323"/>
                </a:solidFill>
                <a:effectLst/>
                <a:latin typeface="Noto Sans" panose="020B0502040504020204" pitchFamily="34" charset="0"/>
              </a:rPr>
              <a:t>hemosideroz</a:t>
            </a:r>
            <a:r>
              <a:rPr lang="tr-TR" b="0" i="0" dirty="0">
                <a:solidFill>
                  <a:srgbClr val="232323"/>
                </a:solidFill>
                <a:effectLst/>
                <a:latin typeface="Noto Sans" panose="020B0502040504020204" pitchFamily="34" charset="0"/>
              </a:rPr>
              <a:t> ve </a:t>
            </a:r>
            <a:r>
              <a:rPr lang="tr-TR" b="0" i="0" dirty="0" err="1">
                <a:solidFill>
                  <a:srgbClr val="232323"/>
                </a:solidFill>
                <a:effectLst/>
                <a:latin typeface="Noto Sans" panose="020B0502040504020204" pitchFamily="34" charset="0"/>
              </a:rPr>
              <a:t>hemokromatoz</a:t>
            </a:r>
            <a:r>
              <a:rPr lang="tr-TR" b="0" i="0" dirty="0">
                <a:solidFill>
                  <a:srgbClr val="232323"/>
                </a:solidFill>
                <a:effectLst/>
                <a:latin typeface="Noto Sans" panose="020B0502040504020204" pitchFamily="34" charset="0"/>
              </a:rPr>
              <a:t>) içerir.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16"/>
              </a:rPr>
              <a:t>. "</a:t>
            </a:r>
            <a:r>
              <a:rPr lang="tr-TR" b="0" i="0" u="sng" dirty="0" err="1">
                <a:solidFill>
                  <a:srgbClr val="005B92"/>
                </a:solidFill>
                <a:effectLst/>
                <a:latin typeface="Noto Sans" panose="020B0502040504020204" pitchFamily="34" charset="0"/>
                <a:hlinkClick r:id="rId16"/>
              </a:rPr>
              <a:t>Hipopituitarizmin</a:t>
            </a:r>
            <a:r>
              <a:rPr lang="tr-TR" b="0" i="0" u="sng" dirty="0">
                <a:solidFill>
                  <a:srgbClr val="005B92"/>
                </a:solidFill>
                <a:effectLst/>
                <a:latin typeface="Noto Sans" panose="020B0502040504020204" pitchFamily="34" charset="0"/>
                <a:hlinkClick r:id="rId16"/>
              </a:rPr>
              <a:t> nedenleri"</a:t>
            </a:r>
            <a:r>
              <a:rPr lang="tr-TR" b="0" i="0" dirty="0">
                <a:solidFill>
                  <a:srgbClr val="232323"/>
                </a:solidFill>
                <a:effectLst/>
                <a:latin typeface="Noto Sans" panose="020B0502040504020204" pitchFamily="34" charset="0"/>
              </a:rPr>
              <a:t> ve </a:t>
            </a:r>
            <a:r>
              <a:rPr lang="tr-TR" b="0" i="0" u="sng" dirty="0">
                <a:solidFill>
                  <a:srgbClr val="005B92"/>
                </a:solidFill>
                <a:effectLst/>
                <a:latin typeface="Noto Sans" panose="020B0502040504020204" pitchFamily="34" charset="0"/>
                <a:hlinkClick r:id="rId17"/>
              </a:rPr>
              <a:t>"Klinik belirtiler ve kalıtsal </a:t>
            </a:r>
            <a:r>
              <a:rPr lang="tr-TR" b="0" i="0" u="sng" dirty="0" err="1">
                <a:solidFill>
                  <a:srgbClr val="005B92"/>
                </a:solidFill>
                <a:effectLst/>
                <a:latin typeface="Noto Sans" panose="020B0502040504020204" pitchFamily="34" charset="0"/>
                <a:hlinkClick r:id="rId17"/>
              </a:rPr>
              <a:t>hemokromatoz</a:t>
            </a:r>
            <a:r>
              <a:rPr lang="tr-TR" b="0" i="0" u="sng" dirty="0">
                <a:solidFill>
                  <a:srgbClr val="005B92"/>
                </a:solidFill>
                <a:effectLst/>
                <a:latin typeface="Noto Sans" panose="020B0502040504020204" pitchFamily="34" charset="0"/>
                <a:hlinkClick r:id="rId17"/>
              </a:rPr>
              <a:t> teşhisi"</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panose="020B0502040504020204" pitchFamily="34" charset="0"/>
              </a:rPr>
              <a:t>Lenfositik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hipofizit</a:t>
            </a:r>
            <a:r>
              <a:rPr lang="tr-TR" b="0" i="0" dirty="0">
                <a:solidFill>
                  <a:srgbClr val="232323"/>
                </a:solidFill>
                <a:effectLst/>
                <a:latin typeface="Noto Sans" panose="020B0502040504020204" pitchFamily="34" charset="0"/>
              </a:rPr>
              <a:t>, hipofizi ve/veya </a:t>
            </a:r>
            <a:r>
              <a:rPr lang="tr-TR" b="0" i="0" dirty="0" err="1">
                <a:solidFill>
                  <a:srgbClr val="232323"/>
                </a:solidFill>
                <a:effectLst/>
                <a:latin typeface="Noto Sans" panose="020B0502040504020204" pitchFamily="34" charset="0"/>
              </a:rPr>
              <a:t>infundibulumu</a:t>
            </a:r>
            <a:r>
              <a:rPr lang="tr-TR" b="0" i="0" dirty="0">
                <a:solidFill>
                  <a:srgbClr val="232323"/>
                </a:solidFill>
                <a:effectLst/>
                <a:latin typeface="Noto Sans" panose="020B0502040504020204" pitchFamily="34" charset="0"/>
              </a:rPr>
              <a:t> etkileyen </a:t>
            </a:r>
            <a:r>
              <a:rPr lang="tr-TR" b="0" i="0" dirty="0" err="1">
                <a:solidFill>
                  <a:srgbClr val="232323"/>
                </a:solidFill>
                <a:effectLst/>
                <a:latin typeface="Noto Sans" panose="020B0502040504020204" pitchFamily="34" charset="0"/>
              </a:rPr>
              <a:t>otoimmün</a:t>
            </a:r>
            <a:r>
              <a:rPr lang="tr-TR" b="0" i="0" dirty="0">
                <a:solidFill>
                  <a:srgbClr val="232323"/>
                </a:solidFill>
                <a:effectLst/>
                <a:latin typeface="Noto Sans" panose="020B0502040504020204" pitchFamily="34" charset="0"/>
              </a:rPr>
              <a:t> bir durumdur [ </a:t>
            </a:r>
            <a:r>
              <a:rPr lang="tr-TR" b="0" i="0" u="sng" dirty="0">
                <a:solidFill>
                  <a:srgbClr val="005B92"/>
                </a:solidFill>
                <a:effectLst/>
                <a:latin typeface="Noto Sans" panose="020B0502040504020204" pitchFamily="34" charset="0"/>
                <a:hlinkClick r:id="rId18"/>
              </a:rPr>
              <a:t>28</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19"/>
              </a:rPr>
              <a:t>. "</a:t>
            </a:r>
            <a:r>
              <a:rPr lang="tr-TR" b="0" i="0" u="sng" dirty="0" err="1">
                <a:solidFill>
                  <a:srgbClr val="005B92"/>
                </a:solidFill>
                <a:effectLst/>
                <a:latin typeface="Noto Sans" panose="020B0502040504020204" pitchFamily="34" charset="0"/>
                <a:hlinkClick r:id="rId19"/>
              </a:rPr>
              <a:t>Hipopituitarizmin</a:t>
            </a:r>
            <a:r>
              <a:rPr lang="tr-TR" b="0" i="0" u="sng" dirty="0">
                <a:solidFill>
                  <a:srgbClr val="005B92"/>
                </a:solidFill>
                <a:effectLst/>
                <a:latin typeface="Noto Sans" panose="020B0502040504020204" pitchFamily="34" charset="0"/>
                <a:hlinkClick r:id="rId19"/>
              </a:rPr>
              <a:t> Nedenleri", "</a:t>
            </a:r>
            <a:r>
              <a:rPr lang="tr-TR" b="0" i="0" u="sng" dirty="0" err="1">
                <a:solidFill>
                  <a:srgbClr val="005B92"/>
                </a:solidFill>
                <a:effectLst/>
                <a:latin typeface="Noto Sans" panose="020B0502040504020204" pitchFamily="34" charset="0"/>
                <a:hlinkClick r:id="rId19"/>
              </a:rPr>
              <a:t>Lenfositik</a:t>
            </a:r>
            <a:r>
              <a:rPr lang="tr-TR" b="0" i="0" u="sng" dirty="0">
                <a:solidFill>
                  <a:srgbClr val="005B92"/>
                </a:solidFill>
                <a:effectLst/>
                <a:latin typeface="Noto Sans" panose="020B0502040504020204" pitchFamily="34" charset="0"/>
                <a:hlinkClick r:id="rId19"/>
              </a:rPr>
              <a:t> </a:t>
            </a:r>
            <a:r>
              <a:rPr lang="tr-TR" b="0" i="0" u="sng" dirty="0" err="1">
                <a:solidFill>
                  <a:srgbClr val="005B92"/>
                </a:solidFill>
                <a:effectLst/>
                <a:latin typeface="Noto Sans" panose="020B0502040504020204" pitchFamily="34" charset="0"/>
                <a:hlinkClick r:id="rId19"/>
              </a:rPr>
              <a:t>hipofizit</a:t>
            </a:r>
            <a:r>
              <a:rPr lang="tr-TR" b="0" i="0" u="sng" dirty="0">
                <a:solidFill>
                  <a:srgbClr val="005B92"/>
                </a:solidFill>
                <a:effectLst/>
                <a:latin typeface="Noto Sans" panose="020B0502040504020204" pitchFamily="34" charset="0"/>
                <a:hlinkClick r:id="rId19"/>
              </a:rPr>
              <a:t>" bölümü</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Kafa travması, kafa içi radyasyon veya cerrahi.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20"/>
              </a:rPr>
              <a:t>. "</a:t>
            </a:r>
            <a:r>
              <a:rPr lang="tr-TR" b="0" i="0" u="sng" dirty="0" err="1">
                <a:solidFill>
                  <a:srgbClr val="005B92"/>
                </a:solidFill>
                <a:effectLst/>
                <a:latin typeface="Noto Sans" panose="020B0502040504020204" pitchFamily="34" charset="0"/>
                <a:hlinkClick r:id="rId20"/>
              </a:rPr>
              <a:t>Hipopituitarizmin</a:t>
            </a:r>
            <a:r>
              <a:rPr lang="tr-TR" b="0" i="0" u="sng" dirty="0">
                <a:solidFill>
                  <a:srgbClr val="005B92"/>
                </a:solidFill>
                <a:effectLst/>
                <a:latin typeface="Noto Sans" panose="020B0502040504020204" pitchFamily="34" charset="0"/>
                <a:hlinkClick r:id="rId20"/>
              </a:rPr>
              <a:t> nedenleri", "</a:t>
            </a:r>
            <a:r>
              <a:rPr lang="tr-TR" b="0" i="0" u="sng" dirty="0" err="1">
                <a:solidFill>
                  <a:srgbClr val="005B92"/>
                </a:solidFill>
                <a:effectLst/>
                <a:latin typeface="Noto Sans" panose="020B0502040504020204" pitchFamily="34" charset="0"/>
                <a:hlinkClick r:id="rId20"/>
              </a:rPr>
              <a:t>Travmatik</a:t>
            </a:r>
            <a:r>
              <a:rPr lang="tr-TR" b="0" i="0" u="sng" dirty="0">
                <a:solidFill>
                  <a:srgbClr val="005B92"/>
                </a:solidFill>
                <a:effectLst/>
                <a:latin typeface="Noto Sans" panose="020B0502040504020204" pitchFamily="34" charset="0"/>
                <a:hlinkClick r:id="rId20"/>
              </a:rPr>
              <a:t> beyin hasarı" bölümü</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panose="020B0502040504020204" pitchFamily="34" charset="0"/>
              </a:rPr>
              <a:t>Vasküler</a:t>
            </a:r>
            <a:r>
              <a:rPr lang="tr-TR" b="0" i="0" dirty="0">
                <a:solidFill>
                  <a:srgbClr val="232323"/>
                </a:solidFill>
                <a:effectLst/>
                <a:latin typeface="Noto Sans" panose="020B0502040504020204" pitchFamily="34" charset="0"/>
              </a:rPr>
              <a:t> lezyonlar hipofiz enfarktüsü ve </a:t>
            </a:r>
            <a:r>
              <a:rPr lang="tr-TR" b="0" i="0" dirty="0" err="1">
                <a:solidFill>
                  <a:srgbClr val="232323"/>
                </a:solidFill>
                <a:effectLst/>
                <a:latin typeface="Noto Sans" panose="020B0502040504020204" pitchFamily="34" charset="0"/>
              </a:rPr>
              <a:t>karotis</a:t>
            </a:r>
            <a:r>
              <a:rPr lang="tr-TR" b="0" i="0" dirty="0">
                <a:solidFill>
                  <a:srgbClr val="232323"/>
                </a:solidFill>
                <a:effectLst/>
                <a:latin typeface="Noto Sans" panose="020B0502040504020204" pitchFamily="34" charset="0"/>
              </a:rPr>
              <a:t> anevrizmasını içerir.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21"/>
              </a:rPr>
              <a:t>. "</a:t>
            </a:r>
            <a:r>
              <a:rPr lang="tr-TR" b="0" i="0" u="sng" dirty="0" err="1">
                <a:solidFill>
                  <a:srgbClr val="005B92"/>
                </a:solidFill>
                <a:effectLst/>
                <a:latin typeface="Noto Sans" panose="020B0502040504020204" pitchFamily="34" charset="0"/>
                <a:hlinkClick r:id="rId21"/>
              </a:rPr>
              <a:t>Hipopituitarizmin</a:t>
            </a:r>
            <a:r>
              <a:rPr lang="tr-TR" b="0" i="0" u="sng" dirty="0">
                <a:solidFill>
                  <a:srgbClr val="005B92"/>
                </a:solidFill>
                <a:effectLst/>
                <a:latin typeface="Noto Sans" panose="020B0502040504020204" pitchFamily="34" charset="0"/>
                <a:hlinkClick r:id="rId21"/>
              </a:rPr>
              <a:t> nedenleri", "Hipofiz enfarktüsü (</a:t>
            </a:r>
            <a:r>
              <a:rPr lang="tr-TR" b="0" i="0" u="sng" dirty="0" err="1">
                <a:solidFill>
                  <a:srgbClr val="005B92"/>
                </a:solidFill>
                <a:effectLst/>
                <a:latin typeface="Noto Sans" panose="020B0502040504020204" pitchFamily="34" charset="0"/>
                <a:hlinkClick r:id="rId21"/>
              </a:rPr>
              <a:t>Sheehan</a:t>
            </a:r>
            <a:r>
              <a:rPr lang="tr-TR" b="0" i="0" u="sng" dirty="0">
                <a:solidFill>
                  <a:srgbClr val="005B92"/>
                </a:solidFill>
                <a:effectLst/>
                <a:latin typeface="Noto Sans" panose="020B0502040504020204" pitchFamily="34" charset="0"/>
                <a:hlinkClick r:id="rId21"/>
              </a:rPr>
              <a:t> sendromu)" bölümü</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u="sng" dirty="0">
                <a:solidFill>
                  <a:srgbClr val="005B92"/>
                </a:solidFill>
                <a:effectLst/>
                <a:latin typeface="Noto Sans" panose="020B0502040504020204" pitchFamily="34" charset="0"/>
                <a:hlinkClick r:id="rId22"/>
              </a:rPr>
              <a:t>Endokrin bozuklukları ve tedavisi – Fonksiyonel </a:t>
            </a:r>
            <a:r>
              <a:rPr lang="tr-TR" b="0" i="0" u="sng" dirty="0" err="1">
                <a:solidFill>
                  <a:srgbClr val="005B92"/>
                </a:solidFill>
                <a:effectLst/>
                <a:latin typeface="Noto Sans" panose="020B0502040504020204" pitchFamily="34" charset="0"/>
                <a:hlinkClick r:id="rId22"/>
              </a:rPr>
              <a:t>hipogonadotropik</a:t>
            </a:r>
            <a:r>
              <a:rPr lang="tr-TR" b="0" i="0" u="sng" dirty="0">
                <a:solidFill>
                  <a:srgbClr val="005B92"/>
                </a:solidFill>
                <a:effectLst/>
                <a:latin typeface="Noto Sans" panose="020B0502040504020204" pitchFamily="34" charset="0"/>
                <a:hlinkClick r:id="rId22"/>
              </a:rPr>
              <a:t> </a:t>
            </a:r>
            <a:r>
              <a:rPr lang="tr-TR" b="0" i="0" u="sng" dirty="0" err="1">
                <a:solidFill>
                  <a:srgbClr val="005B92"/>
                </a:solidFill>
                <a:effectLst/>
                <a:latin typeface="Noto Sans" panose="020B0502040504020204" pitchFamily="34" charset="0"/>
                <a:hlinkClick r:id="rId22"/>
              </a:rPr>
              <a:t>hipogonadizm</a:t>
            </a:r>
            <a:r>
              <a:rPr lang="tr-TR" b="0" i="0" u="sng" dirty="0">
                <a:solidFill>
                  <a:srgbClr val="005B92"/>
                </a:solidFill>
                <a:effectLst/>
                <a:latin typeface="Noto Sans" panose="020B0502040504020204" pitchFamily="34" charset="0"/>
                <a:hlinkClick r:id="rId22"/>
              </a:rPr>
              <a:t> ve kısırlık, </a:t>
            </a:r>
            <a:r>
              <a:rPr lang="tr-TR" b="0" i="0" u="sng" dirty="0" err="1">
                <a:solidFill>
                  <a:srgbClr val="005B92"/>
                </a:solidFill>
                <a:effectLst/>
                <a:latin typeface="Noto Sans" panose="020B0502040504020204" pitchFamily="34" charset="0"/>
                <a:hlinkClick r:id="rId22"/>
              </a:rPr>
              <a:t>hiperprolaktinemi</a:t>
            </a:r>
            <a:r>
              <a:rPr lang="tr-TR" b="0" i="0" u="sng" dirty="0">
                <a:solidFill>
                  <a:srgbClr val="005B92"/>
                </a:solidFill>
                <a:effectLst/>
                <a:latin typeface="Noto Sans" panose="020B0502040504020204" pitchFamily="34" charset="0"/>
                <a:hlinkClick r:id="rId22"/>
              </a:rPr>
              <a:t>, östrojen fazlalığı [ 29</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glukokortikoid</a:t>
            </a:r>
            <a:r>
              <a:rPr lang="tr-TR" b="0" i="0" dirty="0">
                <a:solidFill>
                  <a:srgbClr val="232323"/>
                </a:solidFill>
                <a:effectLst/>
                <a:latin typeface="Noto Sans" panose="020B0502040504020204" pitchFamily="34" charset="0"/>
              </a:rPr>
              <a:t> fazlalığı [ </a:t>
            </a:r>
            <a:r>
              <a:rPr lang="tr-TR" b="0" i="0" u="sng" dirty="0">
                <a:solidFill>
                  <a:srgbClr val="005B92"/>
                </a:solidFill>
                <a:effectLst/>
                <a:latin typeface="Noto Sans" panose="020B0502040504020204" pitchFamily="34" charset="0"/>
                <a:hlinkClick r:id="rId23"/>
              </a:rPr>
              <a:t>30</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androjen</a:t>
            </a:r>
            <a:r>
              <a:rPr lang="tr-TR" b="0" i="0" dirty="0">
                <a:solidFill>
                  <a:srgbClr val="232323"/>
                </a:solidFill>
                <a:effectLst/>
                <a:latin typeface="Noto Sans" panose="020B0502040504020204" pitchFamily="34" charset="0"/>
              </a:rPr>
              <a:t> fazlalığı ve açık </a:t>
            </a:r>
            <a:r>
              <a:rPr lang="tr-TR" b="0" i="0" dirty="0" err="1">
                <a:solidFill>
                  <a:srgbClr val="232323"/>
                </a:solidFill>
                <a:effectLst/>
                <a:latin typeface="Noto Sans" panose="020B0502040504020204" pitchFamily="34" charset="0"/>
              </a:rPr>
              <a:t>hipotiroidizm</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hipertiroidizm</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24"/>
              </a:rPr>
              <a:t>31-37</a:t>
            </a:r>
            <a:r>
              <a:rPr lang="tr-TR" b="0" i="0" dirty="0">
                <a:solidFill>
                  <a:srgbClr val="232323"/>
                </a:solidFill>
                <a:effectLst/>
                <a:latin typeface="Noto Sans" panose="020B0502040504020204" pitchFamily="34" charset="0"/>
              </a:rPr>
              <a:t> ] tarafından indüklenebilir .</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Erkeklerde </a:t>
            </a:r>
            <a:r>
              <a:rPr lang="tr-TR" b="0" i="0" dirty="0" err="1">
                <a:solidFill>
                  <a:srgbClr val="232323"/>
                </a:solidFill>
                <a:effectLst/>
                <a:latin typeface="Noto Sans" panose="020B0502040504020204" pitchFamily="34" charset="0"/>
              </a:rPr>
              <a:t>hiperprolaktineminin</a:t>
            </a:r>
            <a:r>
              <a:rPr lang="tr-TR" b="0" i="0" dirty="0">
                <a:solidFill>
                  <a:srgbClr val="232323"/>
                </a:solidFill>
                <a:effectLst/>
                <a:latin typeface="Noto Sans" panose="020B0502040504020204" pitchFamily="34" charset="0"/>
              </a:rPr>
              <a:t> en olası nedeni </a:t>
            </a:r>
            <a:r>
              <a:rPr lang="tr-TR" b="0" i="0" dirty="0" err="1">
                <a:solidFill>
                  <a:srgbClr val="232323"/>
                </a:solidFill>
                <a:effectLst/>
                <a:latin typeface="Noto Sans" panose="020B0502040504020204" pitchFamily="34" charset="0"/>
              </a:rPr>
              <a:t>laktotrof</a:t>
            </a:r>
            <a:r>
              <a:rPr lang="tr-TR" b="0" i="0" dirty="0">
                <a:solidFill>
                  <a:srgbClr val="232323"/>
                </a:solidFill>
                <a:effectLst/>
                <a:latin typeface="Noto Sans" panose="020B0502040504020204" pitchFamily="34" charset="0"/>
              </a:rPr>
              <a:t> adenomları ve ilaçlarıdır.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25"/>
              </a:rPr>
              <a:t>"</a:t>
            </a:r>
            <a:r>
              <a:rPr lang="tr-TR" b="0" i="0" u="sng" dirty="0" err="1">
                <a:solidFill>
                  <a:srgbClr val="005B92"/>
                </a:solidFill>
                <a:effectLst/>
                <a:latin typeface="Noto Sans" panose="020B0502040504020204" pitchFamily="34" charset="0"/>
                <a:hlinkClick r:id="rId25"/>
              </a:rPr>
              <a:t>Hiperprolaktineminin</a:t>
            </a:r>
            <a:r>
              <a:rPr lang="tr-TR" b="0" i="0" u="sng" dirty="0">
                <a:solidFill>
                  <a:srgbClr val="005B92"/>
                </a:solidFill>
                <a:effectLst/>
                <a:latin typeface="Noto Sans" panose="020B0502040504020204" pitchFamily="34" charset="0"/>
                <a:hlinkClick r:id="rId25"/>
              </a:rPr>
              <a:t> Nedenleri"</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Östrojen fazlalığı, östrojen tedavisine, ikincil maruz kalmaya (örneğin, </a:t>
            </a:r>
            <a:r>
              <a:rPr lang="tr-TR" b="0" i="0" dirty="0" err="1">
                <a:solidFill>
                  <a:srgbClr val="232323"/>
                </a:solidFill>
                <a:effectLst/>
                <a:latin typeface="Noto Sans" panose="020B0502040504020204" pitchFamily="34" charset="0"/>
              </a:rPr>
              <a:t>topikal</a:t>
            </a:r>
            <a:r>
              <a:rPr lang="tr-TR" b="0" i="0" dirty="0">
                <a:solidFill>
                  <a:srgbClr val="232323"/>
                </a:solidFill>
                <a:effectLst/>
                <a:latin typeface="Noto Sans" panose="020B0502040504020204" pitchFamily="34" charset="0"/>
              </a:rPr>
              <a:t> östrojen kullanan bir kadın temasından) veya bir testis tümörü tarafından östrojen üretimine bağlı olabilir [ </a:t>
            </a:r>
            <a:r>
              <a:rPr lang="tr-TR" b="0" i="0" u="sng" dirty="0">
                <a:solidFill>
                  <a:srgbClr val="005B92"/>
                </a:solidFill>
                <a:effectLst/>
                <a:latin typeface="Noto Sans" panose="020B0502040504020204" pitchFamily="34" charset="0"/>
                <a:hlinkClick r:id="rId26"/>
              </a:rPr>
              <a:t>29,36</a:t>
            </a:r>
            <a:r>
              <a:rPr lang="tr-TR" b="0" i="0" dirty="0">
                <a:solidFill>
                  <a:srgbClr val="232323"/>
                </a:solidFill>
                <a:effectLst/>
                <a:latin typeface="Noto Sans" panose="020B0502040504020204" pitchFamily="34" charset="0"/>
              </a:rPr>
              <a:t> ]. (Bkz. </a:t>
            </a:r>
            <a:r>
              <a:rPr lang="tr-TR" b="0" i="0" u="sng" dirty="0">
                <a:solidFill>
                  <a:srgbClr val="005B92"/>
                </a:solidFill>
                <a:effectLst/>
                <a:latin typeface="Noto Sans" panose="020B0502040504020204" pitchFamily="34" charset="0"/>
                <a:hlinkClick r:id="rId27"/>
              </a:rPr>
              <a:t>"</a:t>
            </a:r>
            <a:r>
              <a:rPr lang="tr-TR" b="0" i="0" u="sng" dirty="0" err="1">
                <a:solidFill>
                  <a:srgbClr val="005B92"/>
                </a:solidFill>
                <a:effectLst/>
                <a:latin typeface="Noto Sans" panose="020B0502040504020204" pitchFamily="34" charset="0"/>
                <a:hlinkClick r:id="rId27"/>
              </a:rPr>
              <a:t>Testiküler</a:t>
            </a:r>
            <a:r>
              <a:rPr lang="tr-TR" b="0" i="0" u="sng" dirty="0">
                <a:solidFill>
                  <a:srgbClr val="005B92"/>
                </a:solidFill>
                <a:effectLst/>
                <a:latin typeface="Noto Sans" panose="020B0502040504020204" pitchFamily="34" charset="0"/>
                <a:hlinkClick r:id="rId27"/>
              </a:rPr>
              <a:t> seks kordu </a:t>
            </a:r>
            <a:r>
              <a:rPr lang="tr-TR" b="0" i="0" u="sng" dirty="0" err="1">
                <a:solidFill>
                  <a:srgbClr val="005B92"/>
                </a:solidFill>
                <a:effectLst/>
                <a:latin typeface="Noto Sans" panose="020B0502040504020204" pitchFamily="34" charset="0"/>
                <a:hlinkClick r:id="rId27"/>
              </a:rPr>
              <a:t>stromal</a:t>
            </a:r>
            <a:r>
              <a:rPr lang="tr-TR" b="0" i="0" u="sng" dirty="0">
                <a:solidFill>
                  <a:srgbClr val="005B92"/>
                </a:solidFill>
                <a:effectLst/>
                <a:latin typeface="Noto Sans" panose="020B0502040504020204" pitchFamily="34" charset="0"/>
                <a:hlinkClick r:id="rId27"/>
              </a:rPr>
              <a:t> tümörleri", "</a:t>
            </a:r>
            <a:r>
              <a:rPr lang="tr-TR" b="0" i="0" u="sng" dirty="0" err="1">
                <a:solidFill>
                  <a:srgbClr val="005B92"/>
                </a:solidFill>
                <a:effectLst/>
                <a:latin typeface="Noto Sans" panose="020B0502040504020204" pitchFamily="34" charset="0"/>
                <a:hlinkClick r:id="rId27"/>
              </a:rPr>
              <a:t>Leydig</a:t>
            </a:r>
            <a:r>
              <a:rPr lang="tr-TR" b="0" i="0" u="sng" dirty="0">
                <a:solidFill>
                  <a:srgbClr val="005B92"/>
                </a:solidFill>
                <a:effectLst/>
                <a:latin typeface="Noto Sans" panose="020B0502040504020204" pitchFamily="34" charset="0"/>
                <a:hlinkClick r:id="rId27"/>
              </a:rPr>
              <a:t> hücreli tümörler" bölümü</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Erkeklerde kronik </a:t>
            </a:r>
            <a:r>
              <a:rPr lang="tr-TR" b="0" i="0" dirty="0" err="1">
                <a:solidFill>
                  <a:srgbClr val="232323"/>
                </a:solidFill>
                <a:effectLst/>
                <a:latin typeface="Noto Sans" panose="020B0502040504020204" pitchFamily="34" charset="0"/>
              </a:rPr>
              <a:t>glukokortikoid</a:t>
            </a:r>
            <a:r>
              <a:rPr lang="tr-TR" b="0" i="0" dirty="0">
                <a:solidFill>
                  <a:srgbClr val="232323"/>
                </a:solidFill>
                <a:effectLst/>
                <a:latin typeface="Noto Sans" panose="020B0502040504020204" pitchFamily="34" charset="0"/>
              </a:rPr>
              <a:t> tedavisi veya </a:t>
            </a:r>
            <a:r>
              <a:rPr lang="tr-TR" b="0" i="0" dirty="0" err="1">
                <a:solidFill>
                  <a:srgbClr val="232323"/>
                </a:solidFill>
                <a:effectLst/>
                <a:latin typeface="Noto Sans" panose="020B0502040504020204" pitchFamily="34" charset="0"/>
              </a:rPr>
              <a:t>Cushing</a:t>
            </a:r>
            <a:r>
              <a:rPr lang="tr-TR" b="0" i="0" dirty="0">
                <a:solidFill>
                  <a:srgbClr val="232323"/>
                </a:solidFill>
                <a:effectLst/>
                <a:latin typeface="Noto Sans" panose="020B0502040504020204" pitchFamily="34" charset="0"/>
              </a:rPr>
              <a:t> sendromunun diğer nedenleri, daha düşük serum testosteron konsantrasyonları ve uygun olmayan şekilde normal serum </a:t>
            </a:r>
            <a:r>
              <a:rPr lang="tr-TR" b="0" i="0" dirty="0" err="1">
                <a:solidFill>
                  <a:srgbClr val="232323"/>
                </a:solidFill>
                <a:effectLst/>
                <a:latin typeface="Noto Sans" panose="020B0502040504020204" pitchFamily="34" charset="0"/>
              </a:rPr>
              <a:t>gonadotropinleri</a:t>
            </a:r>
            <a:r>
              <a:rPr lang="tr-TR" b="0" i="0" dirty="0">
                <a:solidFill>
                  <a:srgbClr val="232323"/>
                </a:solidFill>
                <a:effectLst/>
                <a:latin typeface="Noto Sans" panose="020B0502040504020204" pitchFamily="34" charset="0"/>
              </a:rPr>
              <a:t> ile sonuçlanır [ </a:t>
            </a:r>
            <a:r>
              <a:rPr lang="tr-TR" b="0" i="0" u="sng" dirty="0">
                <a:solidFill>
                  <a:srgbClr val="005B92"/>
                </a:solidFill>
                <a:effectLst/>
                <a:latin typeface="Noto Sans" panose="020B0502040504020204" pitchFamily="34" charset="0"/>
                <a:hlinkClick r:id="rId23"/>
              </a:rPr>
              <a:t>30</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28"/>
              </a:rPr>
              <a:t>"</a:t>
            </a:r>
            <a:r>
              <a:rPr lang="tr-TR" b="0" i="0" u="sng" dirty="0" err="1">
                <a:solidFill>
                  <a:srgbClr val="005B92"/>
                </a:solidFill>
                <a:effectLst/>
                <a:latin typeface="Noto Sans" panose="020B0502040504020204" pitchFamily="34" charset="0"/>
                <a:hlinkClick r:id="rId28"/>
              </a:rPr>
              <a:t>Cushing</a:t>
            </a:r>
            <a:r>
              <a:rPr lang="tr-TR" b="0" i="0" u="sng" dirty="0">
                <a:solidFill>
                  <a:srgbClr val="005B92"/>
                </a:solidFill>
                <a:effectLst/>
                <a:latin typeface="Noto Sans" panose="020B0502040504020204" pitchFamily="34" charset="0"/>
                <a:hlinkClick r:id="rId28"/>
              </a:rPr>
              <a:t> sendromunun nedenleri ve </a:t>
            </a:r>
            <a:r>
              <a:rPr lang="tr-TR" b="0" i="0" u="sng" dirty="0" err="1">
                <a:solidFill>
                  <a:srgbClr val="005B92"/>
                </a:solidFill>
                <a:effectLst/>
                <a:latin typeface="Noto Sans" panose="020B0502040504020204" pitchFamily="34" charset="0"/>
                <a:hlinkClick r:id="rId28"/>
              </a:rPr>
              <a:t>patofizyolojisi</a:t>
            </a:r>
            <a:r>
              <a:rPr lang="tr-TR" b="0" i="0" u="sng" dirty="0">
                <a:solidFill>
                  <a:srgbClr val="005B92"/>
                </a:solidFill>
                <a:effectLst/>
                <a:latin typeface="Noto Sans" panose="020B0502040504020204" pitchFamily="34" charset="0"/>
                <a:hlinkClick r:id="rId28"/>
              </a:rPr>
              <a:t>"</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Testis veya adrenal bezlerin tümörlerine bağlı aşırı </a:t>
            </a:r>
            <a:r>
              <a:rPr lang="tr-TR" b="0" i="0" dirty="0" err="1">
                <a:solidFill>
                  <a:srgbClr val="232323"/>
                </a:solidFill>
                <a:effectLst/>
                <a:latin typeface="Noto Sans" panose="020B0502040504020204" pitchFamily="34" charset="0"/>
              </a:rPr>
              <a:t>androjen</a:t>
            </a:r>
            <a:r>
              <a:rPr lang="tr-TR" b="0" i="0" dirty="0">
                <a:solidFill>
                  <a:srgbClr val="232323"/>
                </a:solidFill>
                <a:effectLst/>
                <a:latin typeface="Noto Sans" panose="020B0502040504020204" pitchFamily="34" charset="0"/>
              </a:rPr>
              <a:t> üretimi, </a:t>
            </a:r>
            <a:r>
              <a:rPr lang="tr-TR" b="0" i="0" dirty="0" err="1">
                <a:solidFill>
                  <a:srgbClr val="232323"/>
                </a:solidFill>
                <a:effectLst/>
                <a:latin typeface="Noto Sans" panose="020B0502040504020204" pitchFamily="34" charset="0"/>
              </a:rPr>
              <a:t>gonadotropin</a:t>
            </a:r>
            <a:r>
              <a:rPr lang="tr-TR" b="0" i="0" dirty="0">
                <a:solidFill>
                  <a:srgbClr val="232323"/>
                </a:solidFill>
                <a:effectLst/>
                <a:latin typeface="Noto Sans" panose="020B0502040504020204" pitchFamily="34" charset="0"/>
              </a:rPr>
              <a:t> salgılanmasını baskılar [ </a:t>
            </a:r>
            <a:r>
              <a:rPr lang="tr-TR" b="0" i="0" u="sng" dirty="0">
                <a:solidFill>
                  <a:srgbClr val="005B92"/>
                </a:solidFill>
                <a:effectLst/>
                <a:latin typeface="Noto Sans" panose="020B0502040504020204" pitchFamily="34" charset="0"/>
                <a:hlinkClick r:id="rId29"/>
              </a:rPr>
              <a:t>36,38</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21-hidroksilaz eksikliğine bağlı klasik </a:t>
            </a:r>
            <a:r>
              <a:rPr lang="tr-TR" b="0" i="0" dirty="0" err="1">
                <a:solidFill>
                  <a:srgbClr val="232323"/>
                </a:solidFill>
                <a:effectLst/>
                <a:latin typeface="Noto Sans" panose="020B0502040504020204" pitchFamily="34" charset="0"/>
              </a:rPr>
              <a:t>konjenital</a:t>
            </a:r>
            <a:r>
              <a:rPr lang="tr-TR" b="0" i="0" dirty="0">
                <a:solidFill>
                  <a:srgbClr val="232323"/>
                </a:solidFill>
                <a:effectLst/>
                <a:latin typeface="Noto Sans" panose="020B0502040504020204" pitchFamily="34" charset="0"/>
              </a:rPr>
              <a:t> adrenal </a:t>
            </a:r>
            <a:r>
              <a:rPr lang="tr-TR" b="0" i="0" dirty="0" err="1">
                <a:solidFill>
                  <a:srgbClr val="232323"/>
                </a:solidFill>
                <a:effectLst/>
                <a:latin typeface="Noto Sans" panose="020B0502040504020204" pitchFamily="34" charset="0"/>
              </a:rPr>
              <a:t>hiperplazi</a:t>
            </a:r>
            <a:r>
              <a:rPr lang="tr-TR" b="0" i="0" dirty="0">
                <a:solidFill>
                  <a:srgbClr val="232323"/>
                </a:solidFill>
                <a:effectLst/>
                <a:latin typeface="Noto Sans" panose="020B0502040504020204" pitchFamily="34" charset="0"/>
              </a:rPr>
              <a:t> – Klasik adrenal </a:t>
            </a:r>
            <a:r>
              <a:rPr lang="tr-TR" b="0" i="0" dirty="0" err="1">
                <a:solidFill>
                  <a:srgbClr val="232323"/>
                </a:solidFill>
                <a:effectLst/>
                <a:latin typeface="Noto Sans" panose="020B0502040504020204" pitchFamily="34" charset="0"/>
              </a:rPr>
              <a:t>hiperplazide</a:t>
            </a:r>
            <a:r>
              <a:rPr lang="tr-TR" b="0" i="0" dirty="0">
                <a:solidFill>
                  <a:srgbClr val="232323"/>
                </a:solidFill>
                <a:effectLst/>
                <a:latin typeface="Noto Sans" panose="020B0502040504020204" pitchFamily="34" charset="0"/>
              </a:rPr>
              <a:t>, kronik </a:t>
            </a:r>
            <a:r>
              <a:rPr lang="tr-TR" b="0" i="0" dirty="0" err="1">
                <a:solidFill>
                  <a:srgbClr val="232323"/>
                </a:solidFill>
                <a:effectLst/>
                <a:latin typeface="Noto Sans" panose="020B0502040504020204" pitchFamily="34" charset="0"/>
              </a:rPr>
              <a:t>glukokortikoid</a:t>
            </a:r>
            <a:r>
              <a:rPr lang="tr-TR" b="0" i="0" dirty="0">
                <a:solidFill>
                  <a:srgbClr val="232323"/>
                </a:solidFill>
                <a:effectLst/>
                <a:latin typeface="Noto Sans" panose="020B0502040504020204" pitchFamily="34" charset="0"/>
              </a:rPr>
              <a:t> tedavisi ve adrenal </a:t>
            </a:r>
            <a:r>
              <a:rPr lang="tr-TR" b="0" i="0" dirty="0" err="1">
                <a:solidFill>
                  <a:srgbClr val="232323"/>
                </a:solidFill>
                <a:effectLst/>
                <a:latin typeface="Noto Sans" panose="020B0502040504020204" pitchFamily="34" charset="0"/>
              </a:rPr>
              <a:t>androjenlerin</a:t>
            </a:r>
            <a:r>
              <a:rPr lang="tr-TR" b="0" i="0" dirty="0">
                <a:solidFill>
                  <a:srgbClr val="232323"/>
                </a:solidFill>
                <a:effectLst/>
                <a:latin typeface="Noto Sans" panose="020B0502040504020204" pitchFamily="34" charset="0"/>
              </a:rPr>
              <a:t> ve östrojenlerin aşırı üretimi, düşük ila düşük-normal serum testosteronu ve uygun olmayan şekilde düşük veya düşük-normal </a:t>
            </a:r>
            <a:r>
              <a:rPr lang="tr-TR" b="0" i="0" dirty="0" err="1">
                <a:solidFill>
                  <a:srgbClr val="232323"/>
                </a:solidFill>
                <a:effectLst/>
                <a:latin typeface="Noto Sans" panose="020B0502040504020204" pitchFamily="34" charset="0"/>
              </a:rPr>
              <a:t>gonadotropin</a:t>
            </a:r>
            <a:r>
              <a:rPr lang="tr-TR" b="0" i="0" dirty="0">
                <a:solidFill>
                  <a:srgbClr val="232323"/>
                </a:solidFill>
                <a:effectLst/>
                <a:latin typeface="Noto Sans" panose="020B0502040504020204" pitchFamily="34" charset="0"/>
              </a:rPr>
              <a:t> konsantrasyonları ile sonuçlanabilir [ </a:t>
            </a:r>
            <a:r>
              <a:rPr lang="tr-TR" b="0" i="0" u="sng" dirty="0">
                <a:solidFill>
                  <a:srgbClr val="005B92"/>
                </a:solidFill>
                <a:effectLst/>
                <a:latin typeface="Noto Sans" panose="020B0502040504020204" pitchFamily="34" charset="0"/>
                <a:hlinkClick r:id="rId30"/>
              </a:rPr>
              <a:t>35,39]</a:t>
            </a:r>
            <a:r>
              <a:rPr lang="tr-TR" b="0" i="0" dirty="0">
                <a:solidFill>
                  <a:srgbClr val="232323"/>
                </a:solidFill>
                <a:effectLst/>
                <a:latin typeface="Noto Sans" panose="020B0502040504020204" pitchFamily="34" charset="0"/>
              </a:rPr>
              <a:t> ]. Ayrıca adrenal dinlenme tümörlerinin testis içinde büyümesi, spermin testis dışına taşınmasının engellenmesine neden olabilir ve adrenal rest tümörlerinin mekanik hasara ve lokal </a:t>
            </a:r>
            <a:r>
              <a:rPr lang="tr-TR" b="0" i="0" dirty="0" err="1">
                <a:solidFill>
                  <a:srgbClr val="232323"/>
                </a:solidFill>
                <a:effectLst/>
                <a:latin typeface="Noto Sans" panose="020B0502040504020204" pitchFamily="34" charset="0"/>
              </a:rPr>
              <a:t>kortikosteroid</a:t>
            </a:r>
            <a:r>
              <a:rPr lang="tr-TR" b="0" i="0" dirty="0">
                <a:solidFill>
                  <a:srgbClr val="232323"/>
                </a:solidFill>
                <a:effectLst/>
                <a:latin typeface="Noto Sans" panose="020B0502040504020204" pitchFamily="34" charset="0"/>
              </a:rPr>
              <a:t> üretimine bağlı olarak doğrudan </a:t>
            </a:r>
            <a:r>
              <a:rPr lang="tr-TR" b="0" i="0" dirty="0" err="1">
                <a:solidFill>
                  <a:srgbClr val="232323"/>
                </a:solidFill>
                <a:effectLst/>
                <a:latin typeface="Noto Sans" panose="020B0502040504020204" pitchFamily="34" charset="0"/>
              </a:rPr>
              <a:t>Leydig</a:t>
            </a:r>
            <a:r>
              <a:rPr lang="tr-TR" b="0" i="0" dirty="0">
                <a:solidFill>
                  <a:srgbClr val="232323"/>
                </a:solidFill>
                <a:effectLst/>
                <a:latin typeface="Noto Sans" panose="020B0502040504020204" pitchFamily="34" charset="0"/>
              </a:rPr>
              <a:t> hücre işlev bozukluğuna neden olabilir. Bu konu ayrıca ayrıntılı olarak incelenmiştir [ </a:t>
            </a:r>
            <a:r>
              <a:rPr lang="tr-TR" b="0" i="0" u="sng" dirty="0">
                <a:solidFill>
                  <a:srgbClr val="005B92"/>
                </a:solidFill>
                <a:effectLst/>
                <a:latin typeface="Noto Sans" panose="020B0502040504020204" pitchFamily="34" charset="0"/>
                <a:hlinkClick r:id="rId31"/>
              </a:rPr>
              <a:t>39</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32"/>
              </a:rPr>
              <a:t>. "Yetişkinlerde 21-hidroksilaz eksikliğine bağlı klasik </a:t>
            </a:r>
            <a:r>
              <a:rPr lang="tr-TR" b="0" i="0" u="sng" dirty="0" err="1">
                <a:solidFill>
                  <a:srgbClr val="005B92"/>
                </a:solidFill>
                <a:effectLst/>
                <a:latin typeface="Noto Sans" panose="020B0502040504020204" pitchFamily="34" charset="0"/>
                <a:hlinkClick r:id="rId32"/>
              </a:rPr>
              <a:t>konjenital</a:t>
            </a:r>
            <a:r>
              <a:rPr lang="tr-TR" b="0" i="0" u="sng" dirty="0">
                <a:solidFill>
                  <a:srgbClr val="005B92"/>
                </a:solidFill>
                <a:effectLst/>
                <a:latin typeface="Noto Sans" panose="020B0502040504020204" pitchFamily="34" charset="0"/>
                <a:hlinkClick r:id="rId32"/>
              </a:rPr>
              <a:t> adrenal </a:t>
            </a:r>
            <a:r>
              <a:rPr lang="tr-TR" b="0" i="0" u="sng" dirty="0" err="1">
                <a:solidFill>
                  <a:srgbClr val="005B92"/>
                </a:solidFill>
                <a:effectLst/>
                <a:latin typeface="Noto Sans" panose="020B0502040504020204" pitchFamily="34" charset="0"/>
                <a:hlinkClick r:id="rId32"/>
              </a:rPr>
              <a:t>hiperplazi</a:t>
            </a:r>
            <a:r>
              <a:rPr lang="tr-TR" b="0" i="0" u="sng" dirty="0">
                <a:solidFill>
                  <a:srgbClr val="005B92"/>
                </a:solidFill>
                <a:effectLst/>
                <a:latin typeface="Noto Sans" panose="020B0502040504020204" pitchFamily="34" charset="0"/>
                <a:hlinkClick r:id="rId32"/>
              </a:rPr>
              <a:t> tedavisi", "</a:t>
            </a:r>
            <a:r>
              <a:rPr lang="tr-TR" b="0" i="0" u="sng" dirty="0" err="1">
                <a:solidFill>
                  <a:srgbClr val="005B92"/>
                </a:solidFill>
                <a:effectLst/>
                <a:latin typeface="Noto Sans" panose="020B0502040504020204" pitchFamily="34" charset="0"/>
                <a:hlinkClick r:id="rId32"/>
              </a:rPr>
              <a:t>Testiküler</a:t>
            </a:r>
            <a:r>
              <a:rPr lang="tr-TR" b="0" i="0" u="sng" dirty="0">
                <a:solidFill>
                  <a:srgbClr val="005B92"/>
                </a:solidFill>
                <a:effectLst/>
                <a:latin typeface="Noto Sans" panose="020B0502040504020204" pitchFamily="34" charset="0"/>
                <a:hlinkClick r:id="rId32"/>
              </a:rPr>
              <a:t> adrenal dinlenme tümörleri" bölümü</a:t>
            </a:r>
            <a:r>
              <a:rPr lang="tr-TR" b="0" i="0" dirty="0">
                <a:solidFill>
                  <a:srgbClr val="232323"/>
                </a:solidFill>
                <a:effectLst/>
                <a:latin typeface="Noto Sans" panose="020B0502040504020204" pitchFamily="34" charset="0"/>
              </a:rPr>
              <a:t>.)</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Aşikar </a:t>
            </a:r>
            <a:r>
              <a:rPr lang="tr-TR" b="0" i="0" dirty="0" err="1">
                <a:solidFill>
                  <a:srgbClr val="232323"/>
                </a:solidFill>
                <a:effectLst/>
                <a:latin typeface="Noto Sans" panose="020B0502040504020204" pitchFamily="34" charset="0"/>
              </a:rPr>
              <a:t>hipotiroidizm</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hipertiroidizm</a:t>
            </a:r>
            <a:r>
              <a:rPr lang="tr-TR" b="0" i="0" dirty="0">
                <a:solidFill>
                  <a:srgbClr val="232323"/>
                </a:solidFill>
                <a:effectLst/>
                <a:latin typeface="Noto Sans" panose="020B0502040504020204" pitchFamily="34" charset="0"/>
              </a:rPr>
              <a:t>, muhtemelen birkaç mekanizma yoluyla azalan doğurganlık ile ilişkilidir [ </a:t>
            </a:r>
            <a:r>
              <a:rPr lang="tr-TR" b="0" i="0" u="sng" dirty="0">
                <a:solidFill>
                  <a:srgbClr val="005B92"/>
                </a:solidFill>
                <a:effectLst/>
                <a:latin typeface="Noto Sans" panose="020B0502040504020204" pitchFamily="34" charset="0"/>
                <a:hlinkClick r:id="rId33"/>
              </a:rPr>
              <a:t>37</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Hipertiroidizme</a:t>
            </a:r>
            <a:r>
              <a:rPr lang="tr-TR" b="0" i="0" dirty="0">
                <a:solidFill>
                  <a:srgbClr val="232323"/>
                </a:solidFill>
                <a:effectLst/>
                <a:latin typeface="Noto Sans" panose="020B0502040504020204" pitchFamily="34" charset="0"/>
              </a:rPr>
              <a:t> bağlı kısırlık, normal veya yüksek serum total testosteron konsantrasyonları (yüksek seks hormonu bağlayıcı </a:t>
            </a:r>
            <a:r>
              <a:rPr lang="tr-TR" b="0" i="0" dirty="0" err="1">
                <a:solidFill>
                  <a:srgbClr val="232323"/>
                </a:solidFill>
                <a:effectLst/>
                <a:latin typeface="Noto Sans" panose="020B0502040504020204" pitchFamily="34" charset="0"/>
              </a:rPr>
              <a:t>globulin</a:t>
            </a:r>
            <a:r>
              <a:rPr lang="tr-TR" b="0" i="0" dirty="0">
                <a:solidFill>
                  <a:srgbClr val="232323"/>
                </a:solidFill>
                <a:effectLst/>
                <a:latin typeface="Noto Sans" panose="020B0502040504020204" pitchFamily="34" charset="0"/>
              </a:rPr>
              <a:t> [SHBG] seviyeleri nedeniyle), düşük serbest testosteron ve yüksek FSH ve </a:t>
            </a:r>
            <a:r>
              <a:rPr lang="tr-TR" b="0" i="0" dirty="0" err="1">
                <a:solidFill>
                  <a:srgbClr val="232323"/>
                </a:solidFill>
                <a:effectLst/>
                <a:latin typeface="Noto Sans" panose="020B0502040504020204" pitchFamily="34" charset="0"/>
              </a:rPr>
              <a:t>luteinize</a:t>
            </a:r>
            <a:r>
              <a:rPr lang="tr-TR" b="0" i="0" dirty="0">
                <a:solidFill>
                  <a:srgbClr val="232323"/>
                </a:solidFill>
                <a:effectLst/>
                <a:latin typeface="Noto Sans" panose="020B0502040504020204" pitchFamily="34" charset="0"/>
              </a:rPr>
              <a:t> edici hormon (LH) konsantrasyonları ile ortaya çıkabilir.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34"/>
              </a:rPr>
              <a:t>. "</a:t>
            </a:r>
            <a:r>
              <a:rPr lang="tr-TR" b="0" i="0" u="sng" dirty="0" err="1">
                <a:solidFill>
                  <a:srgbClr val="005B92"/>
                </a:solidFill>
                <a:effectLst/>
                <a:latin typeface="Noto Sans" panose="020B0502040504020204" pitchFamily="34" charset="0"/>
                <a:hlinkClick r:id="rId34"/>
              </a:rPr>
              <a:t>Hipotiroidizmin</a:t>
            </a:r>
            <a:r>
              <a:rPr lang="tr-TR" b="0" i="0" u="sng" dirty="0">
                <a:solidFill>
                  <a:srgbClr val="005B92"/>
                </a:solidFill>
                <a:effectLst/>
                <a:latin typeface="Noto Sans" panose="020B0502040504020204" pitchFamily="34" charset="0"/>
                <a:hlinkClick r:id="rId34"/>
              </a:rPr>
              <a:t> klinik belirtileri", "Üreme anormallikleri" bölümü</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panose="020B0502040504020204" pitchFamily="34" charset="0"/>
              </a:rPr>
              <a:t>Opioidler</a:t>
            </a:r>
            <a:r>
              <a:rPr lang="tr-TR" b="0" i="0" dirty="0">
                <a:solidFill>
                  <a:srgbClr val="232323"/>
                </a:solidFill>
                <a:effectLst/>
                <a:latin typeface="Noto Sans" panose="020B0502040504020204" pitchFamily="34" charset="0"/>
              </a:rPr>
              <a:t> veya diğer merkezi sinir sistemini aktive eden ilaçlar (</a:t>
            </a:r>
            <a:r>
              <a:rPr lang="tr-TR" b="0" i="0" dirty="0" err="1">
                <a:solidFill>
                  <a:srgbClr val="232323"/>
                </a:solidFill>
                <a:effectLst/>
                <a:latin typeface="Noto Sans" panose="020B0502040504020204" pitchFamily="34" charset="0"/>
              </a:rPr>
              <a:t>kannabinoidler</a:t>
            </a:r>
            <a:r>
              <a:rPr lang="tr-TR" b="0" i="0" dirty="0">
                <a:solidFill>
                  <a:srgbClr val="232323"/>
                </a:solidFill>
                <a:effectLst/>
                <a:latin typeface="Noto Sans" panose="020B0502040504020204" pitchFamily="34" charset="0"/>
              </a:rPr>
              <a:t> dahil) ve birçok </a:t>
            </a:r>
            <a:r>
              <a:rPr lang="tr-TR" b="0" i="0" dirty="0" err="1">
                <a:solidFill>
                  <a:srgbClr val="232323"/>
                </a:solidFill>
                <a:effectLst/>
                <a:latin typeface="Noto Sans" panose="020B0502040504020204" pitchFamily="34" charset="0"/>
              </a:rPr>
              <a:t>psikotropik</a:t>
            </a:r>
            <a:r>
              <a:rPr lang="tr-TR" b="0" i="0" dirty="0">
                <a:solidFill>
                  <a:srgbClr val="232323"/>
                </a:solidFill>
                <a:effectLst/>
                <a:latin typeface="Noto Sans" panose="020B0502040504020204" pitchFamily="34" charset="0"/>
              </a:rPr>
              <a:t> ilaç gibi ilaçlar, </a:t>
            </a:r>
            <a:r>
              <a:rPr lang="tr-TR" b="0" i="0" dirty="0" err="1">
                <a:solidFill>
                  <a:srgbClr val="232323"/>
                </a:solidFill>
                <a:effectLst/>
                <a:latin typeface="Noto Sans" panose="020B0502040504020204" pitchFamily="34" charset="0"/>
              </a:rPr>
              <a:t>GnRH</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gonadotropin</a:t>
            </a:r>
            <a:r>
              <a:rPr lang="tr-TR" b="0" i="0" dirty="0">
                <a:solidFill>
                  <a:srgbClr val="232323"/>
                </a:solidFill>
                <a:effectLst/>
                <a:latin typeface="Noto Sans" panose="020B0502040504020204" pitchFamily="34" charset="0"/>
              </a:rPr>
              <a:t> salgılanmasını engelleyerek </a:t>
            </a:r>
            <a:r>
              <a:rPr lang="tr-TR" b="0" i="0" dirty="0" err="1">
                <a:solidFill>
                  <a:srgbClr val="232323"/>
                </a:solidFill>
                <a:effectLst/>
                <a:latin typeface="Noto Sans" panose="020B0502040504020204" pitchFamily="34" charset="0"/>
              </a:rPr>
              <a:t>sekonder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hipogonadizm</a:t>
            </a:r>
            <a:r>
              <a:rPr lang="tr-TR" b="0" i="0" dirty="0">
                <a:solidFill>
                  <a:srgbClr val="232323"/>
                </a:solidFill>
                <a:effectLst/>
                <a:latin typeface="Noto Sans" panose="020B0502040504020204" pitchFamily="34" charset="0"/>
              </a:rPr>
              <a:t> ve kısırlığa neden olabilir.</a:t>
            </a:r>
          </a:p>
          <a:p>
            <a:pPr algn="l"/>
            <a:r>
              <a:rPr lang="tr-TR" b="0" i="0" dirty="0" err="1">
                <a:solidFill>
                  <a:srgbClr val="232323"/>
                </a:solidFill>
                <a:effectLst/>
                <a:latin typeface="Noto Sans" panose="020B0502040504020204" pitchFamily="34" charset="0"/>
              </a:rPr>
              <a:t>Eksojen</a:t>
            </a:r>
            <a:r>
              <a:rPr lang="tr-TR" b="0" i="0" dirty="0">
                <a:solidFill>
                  <a:srgbClr val="232323"/>
                </a:solidFill>
                <a:effectLst/>
                <a:latin typeface="Noto Sans" panose="020B0502040504020204" pitchFamily="34" charset="0"/>
              </a:rPr>
              <a:t> testosteron veya diğer </a:t>
            </a:r>
            <a:r>
              <a:rPr lang="tr-TR" b="0" i="0" dirty="0" err="1">
                <a:solidFill>
                  <a:srgbClr val="232323"/>
                </a:solidFill>
                <a:effectLst/>
                <a:latin typeface="Noto Sans" panose="020B0502040504020204" pitchFamily="34" charset="0"/>
              </a:rPr>
              <a:t>androjenik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steroidlerin</a:t>
            </a:r>
            <a:r>
              <a:rPr lang="tr-TR" b="0" i="0" dirty="0">
                <a:solidFill>
                  <a:srgbClr val="232323"/>
                </a:solidFill>
                <a:effectLst/>
                <a:latin typeface="Noto Sans" panose="020B0502040504020204" pitchFamily="34" charset="0"/>
              </a:rPr>
              <a:t> uygulanması, </a:t>
            </a:r>
            <a:r>
              <a:rPr lang="tr-TR" b="0" i="0" dirty="0" err="1">
                <a:solidFill>
                  <a:srgbClr val="232323"/>
                </a:solidFill>
                <a:effectLst/>
                <a:latin typeface="Noto Sans" panose="020B0502040504020204" pitchFamily="34" charset="0"/>
              </a:rPr>
              <a:t>endojen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gonadotropin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sekresyonunu</a:t>
            </a:r>
            <a:r>
              <a:rPr lang="tr-TR" b="0" i="0" dirty="0">
                <a:solidFill>
                  <a:srgbClr val="232323"/>
                </a:solidFill>
                <a:effectLst/>
                <a:latin typeface="Noto Sans" panose="020B0502040504020204" pitchFamily="34" charset="0"/>
              </a:rPr>
              <a:t> baskılar ve böylece </a:t>
            </a:r>
            <a:r>
              <a:rPr lang="tr-TR" b="0" i="0" dirty="0" err="1">
                <a:solidFill>
                  <a:srgbClr val="232323"/>
                </a:solidFill>
                <a:effectLst/>
                <a:latin typeface="Noto Sans" panose="020B0502040504020204" pitchFamily="34" charset="0"/>
              </a:rPr>
              <a:t>spermatogenezi</a:t>
            </a:r>
            <a:r>
              <a:rPr lang="tr-TR" b="0" i="0" dirty="0">
                <a:solidFill>
                  <a:srgbClr val="232323"/>
                </a:solidFill>
                <a:effectLst/>
                <a:latin typeface="Noto Sans" panose="020B0502040504020204" pitchFamily="34" charset="0"/>
              </a:rPr>
              <a:t> azaltır [ </a:t>
            </a:r>
            <a:r>
              <a:rPr lang="tr-TR" b="0" i="0" u="sng" dirty="0">
                <a:solidFill>
                  <a:srgbClr val="005B92"/>
                </a:solidFill>
                <a:effectLst/>
                <a:latin typeface="Noto Sans" panose="020B0502040504020204" pitchFamily="34" charset="0"/>
                <a:hlinkClick r:id="rId35"/>
              </a:rPr>
              <a:t>32-34</a:t>
            </a:r>
            <a:r>
              <a:rPr lang="tr-TR" b="0" i="0" dirty="0">
                <a:solidFill>
                  <a:srgbClr val="232323"/>
                </a:solidFill>
                <a:effectLst/>
                <a:latin typeface="Noto Sans" panose="020B0502040504020204" pitchFamily="34" charset="0"/>
              </a:rPr>
              <a:t> ]. Sperm sayısı düşük olan erkeklerde </a:t>
            </a:r>
            <a:r>
              <a:rPr lang="tr-TR" b="0" i="0" dirty="0" err="1">
                <a:solidFill>
                  <a:srgbClr val="232323"/>
                </a:solidFill>
                <a:effectLst/>
                <a:latin typeface="Noto Sans" panose="020B0502040504020204" pitchFamily="34" charset="0"/>
              </a:rPr>
              <a:t>androjenik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steroid</a:t>
            </a:r>
            <a:r>
              <a:rPr lang="tr-TR" b="0" i="0" dirty="0">
                <a:solidFill>
                  <a:srgbClr val="232323"/>
                </a:solidFill>
                <a:effectLst/>
                <a:latin typeface="Noto Sans" panose="020B0502040504020204" pitchFamily="34" charset="0"/>
              </a:rPr>
              <a:t> kullanımından şüphelenilmelidir; düşük serum LH, SHBG ve yüksek yoğunluklu </a:t>
            </a:r>
            <a:r>
              <a:rPr lang="tr-TR" b="0" i="0" dirty="0" err="1">
                <a:solidFill>
                  <a:srgbClr val="232323"/>
                </a:solidFill>
                <a:effectLst/>
                <a:latin typeface="Noto Sans" panose="020B0502040504020204" pitchFamily="34" charset="0"/>
              </a:rPr>
              <a:t>lipoprotein</a:t>
            </a:r>
            <a:r>
              <a:rPr lang="tr-TR" b="0" i="0" dirty="0">
                <a:solidFill>
                  <a:srgbClr val="232323"/>
                </a:solidFill>
                <a:effectLst/>
                <a:latin typeface="Noto Sans" panose="020B0502040504020204" pitchFamily="34" charset="0"/>
              </a:rPr>
              <a:t> konsantrasyonları; ve kaslı bir </a:t>
            </a:r>
            <a:r>
              <a:rPr lang="tr-TR" b="0" i="0" dirty="0" err="1">
                <a:solidFill>
                  <a:srgbClr val="232323"/>
                </a:solidFill>
                <a:effectLst/>
                <a:latin typeface="Noto Sans" panose="020B0502040504020204" pitchFamily="34" charset="0"/>
              </a:rPr>
              <a:t>fenotip</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36"/>
              </a:rPr>
              <a:t>. "Atletler tarafından </a:t>
            </a:r>
            <a:r>
              <a:rPr lang="tr-TR" b="0" i="0" u="sng" dirty="0" err="1">
                <a:solidFill>
                  <a:srgbClr val="005B92"/>
                </a:solidFill>
                <a:effectLst/>
                <a:latin typeface="Noto Sans" panose="020B0502040504020204" pitchFamily="34" charset="0"/>
                <a:hlinkClick r:id="rId36"/>
              </a:rPr>
              <a:t>androjenlerin</a:t>
            </a:r>
            <a:r>
              <a:rPr lang="tr-TR" b="0" i="0" u="sng" dirty="0">
                <a:solidFill>
                  <a:srgbClr val="005B92"/>
                </a:solidFill>
                <a:effectLst/>
                <a:latin typeface="Noto Sans" panose="020B0502040504020204" pitchFamily="34" charset="0"/>
                <a:hlinkClick r:id="rId36"/>
              </a:rPr>
              <a:t> ve diğer hormonların kullanımı"</a:t>
            </a:r>
            <a:r>
              <a:rPr lang="tr-TR" b="0" i="0" dirty="0">
                <a:solidFill>
                  <a:srgbClr val="232323"/>
                </a:solidFill>
                <a:effectLst/>
                <a:latin typeface="Noto Sans" panose="020B0502040504020204" pitchFamily="34" charset="0"/>
              </a:rPr>
              <a:t> ve </a:t>
            </a:r>
            <a:r>
              <a:rPr lang="tr-TR" b="0" i="0" u="sng" dirty="0">
                <a:solidFill>
                  <a:srgbClr val="005B92"/>
                </a:solidFill>
                <a:effectLst/>
                <a:latin typeface="Noto Sans" panose="020B0502040504020204" pitchFamily="34" charset="0"/>
                <a:hlinkClick r:id="rId37"/>
              </a:rPr>
              <a:t>"Erkeklerde ikincil </a:t>
            </a:r>
            <a:r>
              <a:rPr lang="tr-TR" b="0" i="0" u="sng" dirty="0" err="1">
                <a:solidFill>
                  <a:srgbClr val="005B92"/>
                </a:solidFill>
                <a:effectLst/>
                <a:latin typeface="Noto Sans" panose="020B0502040504020204" pitchFamily="34" charset="0"/>
                <a:hlinkClick r:id="rId37"/>
              </a:rPr>
              <a:t>hipogonadizmin</a:t>
            </a:r>
            <a:r>
              <a:rPr lang="tr-TR" b="0" i="0" u="sng" dirty="0">
                <a:solidFill>
                  <a:srgbClr val="005B92"/>
                </a:solidFill>
                <a:effectLst/>
                <a:latin typeface="Noto Sans" panose="020B0502040504020204" pitchFamily="34" charset="0"/>
                <a:hlinkClick r:id="rId37"/>
              </a:rPr>
              <a:t> nedenleri", "</a:t>
            </a:r>
            <a:r>
              <a:rPr lang="tr-TR" b="0" i="0" u="sng" dirty="0" err="1">
                <a:solidFill>
                  <a:srgbClr val="005B92"/>
                </a:solidFill>
                <a:effectLst/>
                <a:latin typeface="Noto Sans" panose="020B0502040504020204" pitchFamily="34" charset="0"/>
                <a:hlinkClick r:id="rId37"/>
              </a:rPr>
              <a:t>Gonadal</a:t>
            </a:r>
            <a:r>
              <a:rPr lang="tr-TR" b="0" i="0" u="sng" dirty="0">
                <a:solidFill>
                  <a:srgbClr val="005B92"/>
                </a:solidFill>
                <a:effectLst/>
                <a:latin typeface="Noto Sans" panose="020B0502040504020204" pitchFamily="34" charset="0"/>
                <a:hlinkClick r:id="rId37"/>
              </a:rPr>
              <a:t> </a:t>
            </a:r>
            <a:r>
              <a:rPr lang="tr-TR" b="0" i="0" u="sng" dirty="0" err="1">
                <a:solidFill>
                  <a:srgbClr val="005B92"/>
                </a:solidFill>
                <a:effectLst/>
                <a:latin typeface="Noto Sans" panose="020B0502040504020204" pitchFamily="34" charset="0"/>
                <a:hlinkClick r:id="rId37"/>
              </a:rPr>
              <a:t>steroidler</a:t>
            </a:r>
            <a:r>
              <a:rPr lang="tr-TR" b="0" i="0" u="sng" dirty="0">
                <a:solidFill>
                  <a:srgbClr val="005B92"/>
                </a:solidFill>
                <a:effectLst/>
                <a:latin typeface="Noto Sans" panose="020B0502040504020204" pitchFamily="34" charset="0"/>
                <a:hlinkClick r:id="rId37"/>
              </a:rPr>
              <a:t>" bölümü</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Noto Sans" panose="020B0502040504020204" pitchFamily="34" charset="0"/>
              </a:rPr>
              <a:t>Erkeklerde, </a:t>
            </a:r>
            <a:r>
              <a:rPr lang="tr-TR" b="0" i="0" dirty="0" err="1">
                <a:solidFill>
                  <a:srgbClr val="232323"/>
                </a:solidFill>
                <a:effectLst/>
                <a:latin typeface="Noto Sans" panose="020B0502040504020204" pitchFamily="34" charset="0"/>
              </a:rPr>
              <a:t>GnRH</a:t>
            </a:r>
            <a:r>
              <a:rPr lang="tr-TR" b="0" i="0" dirty="0">
                <a:solidFill>
                  <a:srgbClr val="232323"/>
                </a:solidFill>
                <a:effectLst/>
                <a:latin typeface="Noto Sans" panose="020B0502040504020204" pitchFamily="34" charset="0"/>
              </a:rPr>
              <a:t> analogları (</a:t>
            </a:r>
            <a:r>
              <a:rPr lang="tr-TR" b="0" i="0" dirty="0" err="1">
                <a:solidFill>
                  <a:srgbClr val="232323"/>
                </a:solidFill>
                <a:effectLst/>
                <a:latin typeface="Noto Sans" panose="020B0502040504020204" pitchFamily="34" charset="0"/>
              </a:rPr>
              <a:t>agonistler</a:t>
            </a:r>
            <a:r>
              <a:rPr lang="tr-TR" b="0" i="0" dirty="0">
                <a:solidFill>
                  <a:srgbClr val="232323"/>
                </a:solidFill>
                <a:effectLst/>
                <a:latin typeface="Noto Sans" panose="020B0502040504020204" pitchFamily="34" charset="0"/>
              </a:rPr>
              <a:t> ve antagonistler) esas olarak ilerlemiş prostat </a:t>
            </a:r>
            <a:r>
              <a:rPr lang="tr-TR" b="0" i="0" dirty="0" err="1">
                <a:solidFill>
                  <a:srgbClr val="232323"/>
                </a:solidFill>
                <a:effectLst/>
                <a:latin typeface="Noto Sans" panose="020B0502040504020204" pitchFamily="34" charset="0"/>
              </a:rPr>
              <a:t>karsinomunun</a:t>
            </a:r>
            <a:r>
              <a:rPr lang="tr-TR" b="0" i="0" dirty="0">
                <a:solidFill>
                  <a:srgbClr val="232323"/>
                </a:solidFill>
                <a:effectLst/>
                <a:latin typeface="Noto Sans" panose="020B0502040504020204" pitchFamily="34" charset="0"/>
              </a:rPr>
              <a:t> tedavisi için kullanılır; kısırlık bu tedavinin beklenen bir etkisidir (</a:t>
            </a:r>
            <a:r>
              <a:rPr lang="tr-TR" b="0" i="0" u="sng" dirty="0">
                <a:solidFill>
                  <a:srgbClr val="005B92"/>
                </a:solidFill>
                <a:effectLst/>
                <a:latin typeface="Noto Sans" panose="020B0502040504020204" pitchFamily="34" charset="0"/>
                <a:hlinkClick r:id="rId38"/>
              </a:rPr>
              <a:t>tablo 1</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39"/>
              </a:rPr>
              <a:t>40</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40"/>
              </a:rPr>
              <a:t>. "Erkeklerde ikincil </a:t>
            </a:r>
            <a:r>
              <a:rPr lang="tr-TR" b="0" i="0" u="sng" dirty="0" err="1">
                <a:solidFill>
                  <a:srgbClr val="005B92"/>
                </a:solidFill>
                <a:effectLst/>
                <a:latin typeface="Noto Sans" panose="020B0502040504020204" pitchFamily="34" charset="0"/>
                <a:hlinkClick r:id="rId40"/>
              </a:rPr>
              <a:t>hipogonadizmin</a:t>
            </a:r>
            <a:r>
              <a:rPr lang="tr-TR" b="0" i="0" u="sng" dirty="0">
                <a:solidFill>
                  <a:srgbClr val="005B92"/>
                </a:solidFill>
                <a:effectLst/>
                <a:latin typeface="Noto Sans" panose="020B0502040504020204" pitchFamily="34" charset="0"/>
                <a:hlinkClick r:id="rId40"/>
              </a:rPr>
              <a:t> nedenleri", "</a:t>
            </a:r>
            <a:r>
              <a:rPr lang="tr-TR" b="0" i="0" u="sng" dirty="0" err="1">
                <a:solidFill>
                  <a:srgbClr val="005B92"/>
                </a:solidFill>
                <a:effectLst/>
                <a:latin typeface="Noto Sans" panose="020B0502040504020204" pitchFamily="34" charset="0"/>
                <a:hlinkClick r:id="rId40"/>
              </a:rPr>
              <a:t>Opioidler</a:t>
            </a:r>
            <a:r>
              <a:rPr lang="tr-TR" b="0" i="0" u="sng" dirty="0">
                <a:solidFill>
                  <a:srgbClr val="005B92"/>
                </a:solidFill>
                <a:effectLst/>
                <a:latin typeface="Noto Sans" panose="020B0502040504020204" pitchFamily="34" charset="0"/>
                <a:hlinkClick r:id="rId40"/>
              </a:rPr>
              <a:t>" bölümü</a:t>
            </a:r>
            <a:r>
              <a:rPr lang="tr-TR" b="0" i="0" dirty="0">
                <a:solidFill>
                  <a:srgbClr val="232323"/>
                </a:solidFill>
                <a:effectLst/>
                <a:latin typeface="Noto Sans" panose="020B0502040504020204" pitchFamily="34" charset="0"/>
              </a:rPr>
              <a:t> ve </a:t>
            </a:r>
            <a:r>
              <a:rPr lang="tr-TR" b="0" i="0" u="sng" dirty="0">
                <a:solidFill>
                  <a:srgbClr val="005B92"/>
                </a:solidFill>
                <a:effectLst/>
                <a:latin typeface="Noto Sans" panose="020B0502040504020204" pitchFamily="34" charset="0"/>
                <a:hlinkClick r:id="rId41"/>
              </a:rPr>
              <a:t>"Erkeklerde ikincil </a:t>
            </a:r>
            <a:r>
              <a:rPr lang="tr-TR" b="0" i="0" u="sng" dirty="0" err="1">
                <a:solidFill>
                  <a:srgbClr val="005B92"/>
                </a:solidFill>
                <a:effectLst/>
                <a:latin typeface="Noto Sans" panose="020B0502040504020204" pitchFamily="34" charset="0"/>
                <a:hlinkClick r:id="rId41"/>
              </a:rPr>
              <a:t>hipogonadizm</a:t>
            </a:r>
            <a:r>
              <a:rPr lang="tr-TR" b="0" i="0" u="sng" dirty="0">
                <a:solidFill>
                  <a:srgbClr val="005B92"/>
                </a:solidFill>
                <a:effectLst/>
                <a:latin typeface="Noto Sans" panose="020B0502040504020204" pitchFamily="34" charset="0"/>
                <a:hlinkClick r:id="rId41"/>
              </a:rPr>
              <a:t> nedenleri", "</a:t>
            </a:r>
            <a:r>
              <a:rPr lang="tr-TR" b="0" i="0" u="sng" dirty="0" err="1">
                <a:solidFill>
                  <a:srgbClr val="005B92"/>
                </a:solidFill>
                <a:effectLst/>
                <a:latin typeface="Noto Sans" panose="020B0502040504020204" pitchFamily="34" charset="0"/>
                <a:hlinkClick r:id="rId41"/>
              </a:rPr>
              <a:t>GnRH</a:t>
            </a:r>
            <a:r>
              <a:rPr lang="tr-TR" b="0" i="0" u="sng" dirty="0">
                <a:solidFill>
                  <a:srgbClr val="005B92"/>
                </a:solidFill>
                <a:effectLst/>
                <a:latin typeface="Noto Sans" panose="020B0502040504020204" pitchFamily="34" charset="0"/>
                <a:hlinkClick r:id="rId41"/>
              </a:rPr>
              <a:t> analogları" bölümü</a:t>
            </a:r>
            <a:r>
              <a:rPr lang="tr-TR" b="0" i="0" dirty="0">
                <a:solidFill>
                  <a:srgbClr val="232323"/>
                </a:solidFill>
                <a:effectLst/>
                <a:latin typeface="Noto Sans" panose="020B0502040504020204" pitchFamily="34" charset="0"/>
              </a:rPr>
              <a:t> .)</a:t>
            </a:r>
          </a:p>
          <a:p>
            <a:pPr algn="l"/>
            <a:r>
              <a:rPr lang="tr-TR" b="1" i="0" dirty="0">
                <a:solidFill>
                  <a:srgbClr val="232323"/>
                </a:solidFill>
                <a:effectLst/>
                <a:latin typeface="Noto Sans" panose="020B0502040504020204" pitchFamily="34" charset="0"/>
              </a:rPr>
              <a:t>Sistemik bozukluklar</a:t>
            </a:r>
            <a:endParaRPr lang="tr-TR" b="0" i="0" dirty="0">
              <a:solidFill>
                <a:srgbClr val="232323"/>
              </a:solidFill>
              <a:effectLst/>
              <a:latin typeface="Noto Sans" panose="020B0502040504020204" pitchFamily="34" charset="0"/>
            </a:endParaRP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Herhangi bir ciddi sistemik hastalık veya kronik beslenme yetersizliği , bazen </a:t>
            </a:r>
            <a:r>
              <a:rPr lang="tr-TR" b="0" i="0" dirty="0" err="1">
                <a:solidFill>
                  <a:srgbClr val="232323"/>
                </a:solidFill>
                <a:effectLst/>
                <a:latin typeface="Noto Sans" panose="020B0502040504020204" pitchFamily="34" charset="0"/>
              </a:rPr>
              <a:t>primer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hipogonadizm</a:t>
            </a:r>
            <a:r>
              <a:rPr lang="tr-TR" b="0" i="0" dirty="0">
                <a:solidFill>
                  <a:srgbClr val="232323"/>
                </a:solidFill>
                <a:effectLst/>
                <a:latin typeface="Noto Sans" panose="020B0502040504020204" pitchFamily="34" charset="0"/>
              </a:rPr>
              <a:t> ile birleşen </a:t>
            </a:r>
            <a:r>
              <a:rPr lang="tr-TR" b="0" i="0" dirty="0" err="1">
                <a:solidFill>
                  <a:srgbClr val="232323"/>
                </a:solidFill>
                <a:effectLst/>
                <a:latin typeface="Noto Sans" panose="020B0502040504020204" pitchFamily="34" charset="0"/>
              </a:rPr>
              <a:t>hipogonadotropik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hipogonadizme</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42"/>
              </a:rPr>
              <a:t>41</a:t>
            </a:r>
            <a:r>
              <a:rPr lang="tr-TR" b="0" i="0" dirty="0">
                <a:solidFill>
                  <a:srgbClr val="232323"/>
                </a:solidFill>
                <a:effectLst/>
                <a:latin typeface="Noto Sans" panose="020B0502040504020204" pitchFamily="34" charset="0"/>
              </a:rPr>
              <a:t> ] bağlı </a:t>
            </a:r>
            <a:r>
              <a:rPr lang="tr-TR" b="0" i="0" dirty="0" err="1">
                <a:solidFill>
                  <a:srgbClr val="232323"/>
                </a:solidFill>
                <a:effectLst/>
                <a:latin typeface="Noto Sans" panose="020B0502040504020204" pitchFamily="34" charset="0"/>
              </a:rPr>
              <a:t>infertiliteye</a:t>
            </a:r>
            <a:r>
              <a:rPr lang="tr-TR" b="0" i="0" dirty="0">
                <a:solidFill>
                  <a:srgbClr val="232323"/>
                </a:solidFill>
                <a:effectLst/>
                <a:latin typeface="Noto Sans" panose="020B0502040504020204" pitchFamily="34" charset="0"/>
              </a:rPr>
              <a:t> neden olabilir . (Aşağıdaki </a:t>
            </a:r>
            <a:r>
              <a:rPr lang="tr-TR" b="0" i="0" u="sng" dirty="0">
                <a:solidFill>
                  <a:srgbClr val="005B92"/>
                </a:solidFill>
                <a:effectLst/>
                <a:latin typeface="Noto Sans" panose="020B0502040504020204" pitchFamily="34" charset="0"/>
                <a:hlinkClick r:id="rId43"/>
              </a:rPr>
              <a:t>"Sistemik bozukluklar"</a:t>
            </a:r>
            <a:r>
              <a:rPr lang="tr-TR" b="0" i="0" dirty="0">
                <a:solidFill>
                  <a:srgbClr val="232323"/>
                </a:solidFill>
                <a:effectLst/>
                <a:latin typeface="Noto Sans" panose="020B0502040504020204" pitchFamily="34" charset="0"/>
              </a:rPr>
              <a:t> ve </a:t>
            </a:r>
            <a:r>
              <a:rPr lang="tr-TR" b="0" i="0" u="sng" dirty="0">
                <a:solidFill>
                  <a:srgbClr val="005B92"/>
                </a:solidFill>
                <a:effectLst/>
                <a:latin typeface="Noto Sans" panose="020B0502040504020204" pitchFamily="34" charset="0"/>
                <a:hlinkClick r:id="rId44"/>
              </a:rPr>
              <a:t>"Erkeklerde ikincil </a:t>
            </a:r>
            <a:r>
              <a:rPr lang="tr-TR" b="0" i="0" u="sng" dirty="0" err="1">
                <a:solidFill>
                  <a:srgbClr val="005B92"/>
                </a:solidFill>
                <a:effectLst/>
                <a:latin typeface="Noto Sans" panose="020B0502040504020204" pitchFamily="34" charset="0"/>
                <a:hlinkClick r:id="rId44"/>
              </a:rPr>
              <a:t>hipogonadizmin</a:t>
            </a:r>
            <a:r>
              <a:rPr lang="tr-TR" b="0" i="0" u="sng" dirty="0">
                <a:solidFill>
                  <a:srgbClr val="005B92"/>
                </a:solidFill>
                <a:effectLst/>
                <a:latin typeface="Noto Sans" panose="020B0502040504020204" pitchFamily="34" charset="0"/>
                <a:hlinkClick r:id="rId44"/>
              </a:rPr>
              <a:t> nedenleri", "Kronik, sistemik hastalık" bölümüne bakın</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Erkeklerde </a:t>
            </a:r>
            <a:r>
              <a:rPr lang="tr-TR" b="0" i="0" dirty="0" err="1">
                <a:solidFill>
                  <a:srgbClr val="232323"/>
                </a:solidFill>
                <a:effectLst/>
                <a:latin typeface="Noto Sans" panose="020B0502040504020204" pitchFamily="34" charset="0"/>
              </a:rPr>
              <a:t>obezite</a:t>
            </a:r>
            <a:r>
              <a:rPr lang="tr-TR" b="0" i="0" dirty="0">
                <a:solidFill>
                  <a:srgbClr val="232323"/>
                </a:solidFill>
                <a:effectLst/>
                <a:latin typeface="Noto Sans" panose="020B0502040504020204" pitchFamily="34" charset="0"/>
              </a:rPr>
              <a:t>, toplam testosteron, serbest testosteron ve düşük veya uygun olmayan şekilde normal </a:t>
            </a:r>
            <a:r>
              <a:rPr lang="tr-TR" b="0" i="0" dirty="0" err="1">
                <a:solidFill>
                  <a:srgbClr val="232323"/>
                </a:solidFill>
                <a:effectLst/>
                <a:latin typeface="Noto Sans" panose="020B0502040504020204" pitchFamily="34" charset="0"/>
              </a:rPr>
              <a:t>gonadotropin</a:t>
            </a:r>
            <a:r>
              <a:rPr lang="tr-TR" b="0" i="0" dirty="0">
                <a:solidFill>
                  <a:srgbClr val="232323"/>
                </a:solidFill>
                <a:effectLst/>
                <a:latin typeface="Noto Sans" panose="020B0502040504020204" pitchFamily="34" charset="0"/>
              </a:rPr>
              <a:t> konsantrasyonları ile </a:t>
            </a:r>
            <a:r>
              <a:rPr lang="tr-TR" b="0" i="0" dirty="0" err="1">
                <a:solidFill>
                  <a:srgbClr val="232323"/>
                </a:solidFill>
                <a:effectLst/>
                <a:latin typeface="Noto Sans" panose="020B0502040504020204" pitchFamily="34" charset="0"/>
              </a:rPr>
              <a:t>hipogonadotropik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hipogonadizm</a:t>
            </a:r>
            <a:r>
              <a:rPr lang="tr-TR" b="0" i="0" dirty="0">
                <a:solidFill>
                  <a:srgbClr val="232323"/>
                </a:solidFill>
                <a:effectLst/>
                <a:latin typeface="Noto Sans" panose="020B0502040504020204" pitchFamily="34" charset="0"/>
              </a:rPr>
              <a:t> ile sonuçlanır. Serum </a:t>
            </a:r>
            <a:r>
              <a:rPr lang="tr-TR" b="0" i="0" dirty="0" err="1">
                <a:solidFill>
                  <a:srgbClr val="232323"/>
                </a:solidFill>
                <a:effectLst/>
                <a:latin typeface="Noto Sans" panose="020B0502040504020204" pitchFamily="34" charset="0"/>
              </a:rPr>
              <a:t>SHBG'sinde</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obezite</a:t>
            </a:r>
            <a:r>
              <a:rPr lang="tr-TR" b="0" i="0" dirty="0">
                <a:solidFill>
                  <a:srgbClr val="232323"/>
                </a:solidFill>
                <a:effectLst/>
                <a:latin typeface="Noto Sans" panose="020B0502040504020204" pitchFamily="34" charset="0"/>
              </a:rPr>
              <a:t> ile ilişkili azalma, düşük serum total testosteron konsantrasyonlarına katkıda bulunur. </a:t>
            </a:r>
            <a:r>
              <a:rPr lang="tr-TR" b="0" i="0" dirty="0" err="1">
                <a:solidFill>
                  <a:srgbClr val="232323"/>
                </a:solidFill>
                <a:effectLst/>
                <a:latin typeface="Noto Sans" panose="020B0502040504020204" pitchFamily="34" charset="0"/>
              </a:rPr>
              <a:t>Obezite</a:t>
            </a:r>
            <a:r>
              <a:rPr lang="tr-TR" b="0" i="0" dirty="0">
                <a:solidFill>
                  <a:srgbClr val="232323"/>
                </a:solidFill>
                <a:effectLst/>
                <a:latin typeface="Noto Sans" panose="020B0502040504020204" pitchFamily="34" charset="0"/>
              </a:rPr>
              <a:t> ile görülen </a:t>
            </a:r>
            <a:r>
              <a:rPr lang="tr-TR" b="0" i="0" dirty="0" err="1">
                <a:solidFill>
                  <a:srgbClr val="232323"/>
                </a:solidFill>
                <a:effectLst/>
                <a:latin typeface="Noto Sans" panose="020B0502040504020204" pitchFamily="34" charset="0"/>
              </a:rPr>
              <a:t>hipogonadotropik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hipogonadizme</a:t>
            </a:r>
            <a:r>
              <a:rPr lang="tr-TR" b="0" i="0" dirty="0">
                <a:solidFill>
                  <a:srgbClr val="232323"/>
                </a:solidFill>
                <a:effectLst/>
                <a:latin typeface="Noto Sans" panose="020B0502040504020204" pitchFamily="34" charset="0"/>
              </a:rPr>
              <a:t> katkıda bulunan diğer faktörler arasında </a:t>
            </a:r>
            <a:r>
              <a:rPr lang="tr-TR" b="0" i="0" dirty="0" err="1">
                <a:solidFill>
                  <a:srgbClr val="232323"/>
                </a:solidFill>
                <a:effectLst/>
                <a:latin typeface="Noto Sans" panose="020B0502040504020204" pitchFamily="34" charset="0"/>
              </a:rPr>
              <a:t>metabolik</a:t>
            </a:r>
            <a:r>
              <a:rPr lang="tr-TR" b="0" i="0" dirty="0">
                <a:solidFill>
                  <a:srgbClr val="232323"/>
                </a:solidFill>
                <a:effectLst/>
                <a:latin typeface="Noto Sans" panose="020B0502040504020204" pitchFamily="34" charset="0"/>
              </a:rPr>
              <a:t> sendrom, </a:t>
            </a:r>
            <a:r>
              <a:rPr lang="tr-TR" b="0" i="0" dirty="0" err="1">
                <a:solidFill>
                  <a:srgbClr val="232323"/>
                </a:solidFill>
                <a:effectLst/>
                <a:latin typeface="Noto Sans" panose="020B0502040504020204" pitchFamily="34" charset="0"/>
              </a:rPr>
              <a:t>diabetes</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mellitus</a:t>
            </a:r>
            <a:r>
              <a:rPr lang="tr-TR" b="0" i="0" dirty="0">
                <a:solidFill>
                  <a:srgbClr val="232323"/>
                </a:solidFill>
                <a:effectLst/>
                <a:latin typeface="Noto Sans" panose="020B0502040504020204" pitchFamily="34" charset="0"/>
              </a:rPr>
              <a:t> ve uyku </a:t>
            </a:r>
            <a:r>
              <a:rPr lang="tr-TR" b="0" i="0" dirty="0" err="1">
                <a:solidFill>
                  <a:srgbClr val="232323"/>
                </a:solidFill>
                <a:effectLst/>
                <a:latin typeface="Noto Sans" panose="020B0502040504020204" pitchFamily="34" charset="0"/>
              </a:rPr>
              <a:t>apnesi</a:t>
            </a:r>
            <a:r>
              <a:rPr lang="tr-TR" b="0" i="0" dirty="0">
                <a:solidFill>
                  <a:srgbClr val="232323"/>
                </a:solidFill>
                <a:effectLst/>
                <a:latin typeface="Noto Sans" panose="020B0502040504020204" pitchFamily="34" charset="0"/>
              </a:rPr>
              <a:t> yer alır [ </a:t>
            </a:r>
            <a:r>
              <a:rPr lang="tr-TR" b="0" i="0" u="sng" dirty="0">
                <a:solidFill>
                  <a:srgbClr val="005B92"/>
                </a:solidFill>
                <a:effectLst/>
                <a:latin typeface="Noto Sans" panose="020B0502040504020204" pitchFamily="34" charset="0"/>
                <a:hlinkClick r:id="rId45"/>
              </a:rPr>
              <a:t>42-45</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Obezite</a:t>
            </a:r>
            <a:r>
              <a:rPr lang="tr-TR" b="0" i="0" dirty="0">
                <a:solidFill>
                  <a:srgbClr val="232323"/>
                </a:solidFill>
                <a:effectLst/>
                <a:latin typeface="Noto Sans" panose="020B0502040504020204" pitchFamily="34" charset="0"/>
              </a:rPr>
              <a:t> ve semen parametreleri ve erkek </a:t>
            </a:r>
            <a:r>
              <a:rPr lang="tr-TR" b="0" i="0" dirty="0" err="1">
                <a:solidFill>
                  <a:srgbClr val="232323"/>
                </a:solidFill>
                <a:effectLst/>
                <a:latin typeface="Noto Sans" panose="020B0502040504020204" pitchFamily="34" charset="0"/>
              </a:rPr>
              <a:t>infertilitesi</a:t>
            </a:r>
            <a:r>
              <a:rPr lang="tr-TR" b="0" i="0" dirty="0">
                <a:solidFill>
                  <a:srgbClr val="232323"/>
                </a:solidFill>
                <a:effectLst/>
                <a:latin typeface="Noto Sans" panose="020B0502040504020204" pitchFamily="34" charset="0"/>
              </a:rPr>
              <a:t> arasındaki ilişki daha az nettir [ </a:t>
            </a:r>
            <a:r>
              <a:rPr lang="tr-TR" b="0" i="0" u="sng" dirty="0">
                <a:solidFill>
                  <a:srgbClr val="005B92"/>
                </a:solidFill>
                <a:effectLst/>
                <a:latin typeface="Noto Sans" panose="020B0502040504020204" pitchFamily="34" charset="0"/>
                <a:hlinkClick r:id="rId46"/>
              </a:rPr>
              <a:t>46,47</a:t>
            </a:r>
            <a:r>
              <a:rPr lang="tr-TR" b="0" i="0" dirty="0">
                <a:solidFill>
                  <a:srgbClr val="232323"/>
                </a:solidFill>
                <a:effectLst/>
                <a:latin typeface="Noto Sans" panose="020B0502040504020204" pitchFamily="34" charset="0"/>
              </a:rPr>
              <a:t> ], ancak </a:t>
            </a:r>
            <a:r>
              <a:rPr lang="tr-TR" b="0" i="0" dirty="0" err="1">
                <a:solidFill>
                  <a:srgbClr val="232323"/>
                </a:solidFill>
                <a:effectLst/>
                <a:latin typeface="Noto Sans" panose="020B0502040504020204" pitchFamily="34" charset="0"/>
              </a:rPr>
              <a:t>obezitenin</a:t>
            </a:r>
            <a:r>
              <a:rPr lang="tr-TR" b="0" i="0" dirty="0">
                <a:solidFill>
                  <a:srgbClr val="232323"/>
                </a:solidFill>
                <a:effectLst/>
                <a:latin typeface="Noto Sans" panose="020B0502040504020204" pitchFamily="34" charset="0"/>
              </a:rPr>
              <a:t> serum SHBG ve toplam ve serbest testosteron konsantrasyonları üzerindeki bilinen olumsuz etkileri göz önüne alındığında, </a:t>
            </a:r>
            <a:r>
              <a:rPr lang="tr-TR" b="0" i="0" dirty="0" err="1">
                <a:solidFill>
                  <a:srgbClr val="232323"/>
                </a:solidFill>
                <a:effectLst/>
                <a:latin typeface="Noto Sans" panose="020B0502040504020204" pitchFamily="34" charset="0"/>
              </a:rPr>
              <a:t>infertilite</a:t>
            </a:r>
            <a:r>
              <a:rPr lang="tr-TR" b="0" i="0" dirty="0">
                <a:solidFill>
                  <a:srgbClr val="232323"/>
                </a:solidFill>
                <a:effectLst/>
                <a:latin typeface="Noto Sans" panose="020B0502040504020204" pitchFamily="34" charset="0"/>
              </a:rPr>
              <a:t> tedavisi arayan </a:t>
            </a:r>
            <a:r>
              <a:rPr lang="tr-TR" b="0" i="0" dirty="0" err="1">
                <a:solidFill>
                  <a:srgbClr val="232323"/>
                </a:solidFill>
                <a:effectLst/>
                <a:latin typeface="Noto Sans" panose="020B0502040504020204" pitchFamily="34" charset="0"/>
              </a:rPr>
              <a:t>obez</a:t>
            </a:r>
            <a:r>
              <a:rPr lang="tr-TR" b="0" i="0" dirty="0">
                <a:solidFill>
                  <a:srgbClr val="232323"/>
                </a:solidFill>
                <a:effectLst/>
                <a:latin typeface="Noto Sans" panose="020B0502040504020204" pitchFamily="34" charset="0"/>
              </a:rPr>
              <a:t> erkeklere yine de kilo vermelerini öneriyoruz. (Görmek </a:t>
            </a:r>
            <a:r>
              <a:rPr lang="tr-TR" b="0" i="0" u="sng" dirty="0">
                <a:solidFill>
                  <a:srgbClr val="005B92"/>
                </a:solidFill>
                <a:effectLst/>
                <a:latin typeface="Noto Sans" panose="020B0502040504020204" pitchFamily="34" charset="0"/>
                <a:hlinkClick r:id="rId47"/>
              </a:rPr>
              <a:t>"Yetişkinlerde aşırı kilo ve </a:t>
            </a:r>
            <a:r>
              <a:rPr lang="tr-TR" b="0" i="0" u="sng" dirty="0" err="1">
                <a:solidFill>
                  <a:srgbClr val="005B92"/>
                </a:solidFill>
                <a:effectLst/>
                <a:latin typeface="Noto Sans" panose="020B0502040504020204" pitchFamily="34" charset="0"/>
                <a:hlinkClick r:id="rId47"/>
              </a:rPr>
              <a:t>obezite</a:t>
            </a:r>
            <a:r>
              <a:rPr lang="tr-TR" b="0" i="0" u="sng" dirty="0">
                <a:solidFill>
                  <a:srgbClr val="005B92"/>
                </a:solidFill>
                <a:effectLst/>
                <a:latin typeface="Noto Sans" panose="020B0502040504020204" pitchFamily="34" charset="0"/>
                <a:hlinkClick r:id="rId47"/>
              </a:rPr>
              <a:t>: Sağlık sonuçları", "Üreme etkileri" bölümü</a:t>
            </a:r>
            <a:r>
              <a:rPr lang="tr-TR" b="0" i="0" dirty="0">
                <a:solidFill>
                  <a:srgbClr val="232323"/>
                </a:solidFill>
                <a:effectLst/>
                <a:latin typeface="Noto Sans" panose="020B0502040504020204" pitchFamily="34" charset="0"/>
              </a:rPr>
              <a:t> .)</a:t>
            </a:r>
          </a:p>
          <a:p>
            <a:pPr algn="l"/>
            <a:r>
              <a:rPr lang="tr-TR" b="1" i="0" dirty="0">
                <a:solidFill>
                  <a:srgbClr val="232323"/>
                </a:solidFill>
                <a:effectLst/>
                <a:latin typeface="Noto Sans" panose="020B0502040504020204" pitchFamily="34" charset="0"/>
              </a:rPr>
              <a:t>SPERMATOGENEZDE BİRİNCİL TESTİS </a:t>
            </a:r>
            <a:r>
              <a:rPr lang="tr-TR" b="1" i="0" dirty="0" err="1">
                <a:solidFill>
                  <a:srgbClr val="232323"/>
                </a:solidFill>
                <a:effectLst/>
                <a:latin typeface="Noto Sans" panose="020B0502040504020204" pitchFamily="34" charset="0"/>
              </a:rPr>
              <a:t>HASTALIKLARI</a:t>
            </a:r>
            <a:r>
              <a:rPr lang="tr-TR" b="0" i="0" dirty="0" err="1">
                <a:solidFill>
                  <a:srgbClr val="232323"/>
                </a:solidFill>
                <a:effectLst/>
                <a:latin typeface="Noto Sans" panose="020B0502040504020204" pitchFamily="34" charset="0"/>
              </a:rPr>
              <a:t>En</a:t>
            </a:r>
            <a:r>
              <a:rPr lang="tr-TR" b="0" i="0" dirty="0">
                <a:solidFill>
                  <a:srgbClr val="232323"/>
                </a:solidFill>
                <a:effectLst/>
                <a:latin typeface="Noto Sans" panose="020B0502040504020204" pitchFamily="34" charset="0"/>
              </a:rPr>
              <a:t> yaygın </a:t>
            </a:r>
            <a:r>
              <a:rPr lang="tr-TR" b="0" i="0" dirty="0" err="1">
                <a:solidFill>
                  <a:srgbClr val="232323"/>
                </a:solidFill>
                <a:effectLst/>
                <a:latin typeface="Noto Sans" panose="020B0502040504020204" pitchFamily="34" charset="0"/>
              </a:rPr>
              <a:t>primer</a:t>
            </a:r>
            <a:r>
              <a:rPr lang="tr-TR" b="0" i="0" dirty="0">
                <a:solidFill>
                  <a:srgbClr val="232323"/>
                </a:solidFill>
                <a:effectLst/>
                <a:latin typeface="Noto Sans" panose="020B0502040504020204" pitchFamily="34" charset="0"/>
              </a:rPr>
              <a:t> testis kusuru, erkek kısırlığı hakkındaki genel bilgisizliğimizi yansıtan tanımlayıcı bir terim olan </a:t>
            </a:r>
            <a:r>
              <a:rPr lang="tr-TR" b="0" i="0" dirty="0" err="1">
                <a:solidFill>
                  <a:srgbClr val="232323"/>
                </a:solidFill>
                <a:effectLst/>
                <a:latin typeface="Noto Sans" panose="020B0502040504020204" pitchFamily="34" charset="0"/>
              </a:rPr>
              <a:t>idiyopatik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disspermatogenezdir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Primer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hipogonadizm</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azospermi</a:t>
            </a:r>
            <a:r>
              <a:rPr lang="tr-TR" b="0" i="0" dirty="0">
                <a:solidFill>
                  <a:srgbClr val="232323"/>
                </a:solidFill>
                <a:effectLst/>
                <a:latin typeface="Noto Sans" panose="020B0502040504020204" pitchFamily="34" charset="0"/>
              </a:rPr>
              <a:t> ve </a:t>
            </a:r>
            <a:r>
              <a:rPr lang="tr-TR" b="0" i="0" dirty="0" err="1">
                <a:solidFill>
                  <a:srgbClr val="232323"/>
                </a:solidFill>
                <a:effectLst/>
                <a:latin typeface="Noto Sans" panose="020B0502040504020204" pitchFamily="34" charset="0"/>
              </a:rPr>
              <a:t>oligozoosperminin</a:t>
            </a:r>
            <a:r>
              <a:rPr lang="tr-TR" b="0" i="0" dirty="0">
                <a:solidFill>
                  <a:srgbClr val="232323"/>
                </a:solidFill>
                <a:effectLst/>
                <a:latin typeface="Noto Sans" panose="020B0502040504020204" pitchFamily="34" charset="0"/>
              </a:rPr>
              <a:t> önemli bir nedenidir. Birden fazla spesifik </a:t>
            </a:r>
            <a:r>
              <a:rPr lang="tr-TR" b="0" i="0" dirty="0" err="1">
                <a:solidFill>
                  <a:srgbClr val="232323"/>
                </a:solidFill>
                <a:effectLst/>
                <a:latin typeface="Noto Sans" panose="020B0502040504020204" pitchFamily="34" charset="0"/>
              </a:rPr>
              <a:t>testiküler</a:t>
            </a:r>
            <a:r>
              <a:rPr lang="tr-TR" b="0" i="0" dirty="0">
                <a:solidFill>
                  <a:srgbClr val="232323"/>
                </a:solidFill>
                <a:effectLst/>
                <a:latin typeface="Noto Sans" panose="020B0502040504020204" pitchFamily="34" charset="0"/>
              </a:rPr>
              <a:t> bozukluk tanımlanmış olmasına rağmen, testis </a:t>
            </a:r>
            <a:r>
              <a:rPr lang="tr-TR" b="0" i="0" dirty="0" err="1">
                <a:solidFill>
                  <a:srgbClr val="232323"/>
                </a:solidFill>
                <a:effectLst/>
                <a:latin typeface="Noto Sans" panose="020B0502040504020204" pitchFamily="34" charset="0"/>
              </a:rPr>
              <a:t>disfonksiyonunun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patojenik</a:t>
            </a:r>
            <a:r>
              <a:rPr lang="tr-TR" b="0" i="0" dirty="0">
                <a:solidFill>
                  <a:srgbClr val="232323"/>
                </a:solidFill>
                <a:effectLst/>
                <a:latin typeface="Noto Sans" panose="020B0502040504020204" pitchFamily="34" charset="0"/>
              </a:rPr>
              <a:t> temeli genellikle bilinmemektedir. Doğuştan/gelişimsel ya da sonradan kazanılmış olarak sınıflandırılabilen bu bozukluklar başka bir yerde ayrıntılı olarak incelenmekle birlikte burada kısaca anlatılmaktadır.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48"/>
              </a:rPr>
              <a:t>"Erkeklerde birincil </a:t>
            </a:r>
            <a:r>
              <a:rPr lang="tr-TR" b="0" i="0" u="sng" dirty="0" err="1">
                <a:solidFill>
                  <a:srgbClr val="005B92"/>
                </a:solidFill>
                <a:effectLst/>
                <a:latin typeface="Noto Sans" panose="020B0502040504020204" pitchFamily="34" charset="0"/>
                <a:hlinkClick r:id="rId48"/>
              </a:rPr>
              <a:t>hipogonadizmin</a:t>
            </a:r>
            <a:r>
              <a:rPr lang="tr-TR" b="0" i="0" u="sng" dirty="0">
                <a:solidFill>
                  <a:srgbClr val="005B92"/>
                </a:solidFill>
                <a:effectLst/>
                <a:latin typeface="Noto Sans" panose="020B0502040504020204" pitchFamily="34" charset="0"/>
                <a:hlinkClick r:id="rId48"/>
              </a:rPr>
              <a:t> nedenleri"</a:t>
            </a:r>
            <a:r>
              <a:rPr lang="tr-TR" b="0" i="0" dirty="0">
                <a:solidFill>
                  <a:srgbClr val="232323"/>
                </a:solidFill>
                <a:effectLst/>
                <a:latin typeface="Noto Sans" panose="020B0502040504020204" pitchFamily="34" charset="0"/>
              </a:rPr>
              <a:t> .)</a:t>
            </a:r>
          </a:p>
          <a:p>
            <a:pPr algn="l"/>
            <a:r>
              <a:rPr lang="tr-TR" b="1" i="0" dirty="0" err="1">
                <a:solidFill>
                  <a:srgbClr val="232323"/>
                </a:solidFill>
                <a:effectLst/>
                <a:latin typeface="Noto Sans" panose="020B0502040504020204" pitchFamily="34" charset="0"/>
              </a:rPr>
              <a:t>İdiyopatik</a:t>
            </a:r>
            <a:r>
              <a:rPr lang="tr-TR" b="1" i="0" dirty="0">
                <a:solidFill>
                  <a:srgbClr val="232323"/>
                </a:solidFill>
                <a:effectLst/>
                <a:latin typeface="Noto Sans" panose="020B0502040504020204" pitchFamily="34" charset="0"/>
              </a:rPr>
              <a:t> </a:t>
            </a:r>
            <a:r>
              <a:rPr lang="tr-TR" b="1" i="0" dirty="0" err="1">
                <a:solidFill>
                  <a:srgbClr val="232323"/>
                </a:solidFill>
                <a:effectLst/>
                <a:latin typeface="Noto Sans" panose="020B0502040504020204" pitchFamily="34" charset="0"/>
              </a:rPr>
              <a:t>disspermatogenez</a:t>
            </a:r>
            <a:r>
              <a:rPr lang="tr-TR" b="1" i="0" dirty="0">
                <a:solidFill>
                  <a:srgbClr val="232323"/>
                </a:solidFill>
                <a:effectLst/>
                <a:latin typeface="Noto Sans" panose="020B0502040504020204" pitchFamily="34" charset="0"/>
              </a:rPr>
              <a:t> </a:t>
            </a:r>
            <a:r>
              <a:rPr lang="tr-TR" b="0" i="0" dirty="0">
                <a:solidFill>
                  <a:srgbClr val="232323"/>
                </a:solidFill>
                <a:effectLst/>
                <a:latin typeface="Noto Sans" panose="020B0502040504020204" pitchFamily="34" charset="0"/>
              </a:rPr>
              <a:t> -  Sperm sayısı, morfolojisi ve/veya </a:t>
            </a:r>
            <a:r>
              <a:rPr lang="tr-TR" b="0" i="0" dirty="0" err="1">
                <a:solidFill>
                  <a:srgbClr val="232323"/>
                </a:solidFill>
                <a:effectLst/>
                <a:latin typeface="Noto Sans" panose="020B0502040504020204" pitchFamily="34" charset="0"/>
              </a:rPr>
              <a:t>motilitesinde</a:t>
            </a:r>
            <a:r>
              <a:rPr lang="tr-TR" b="0" i="0" dirty="0">
                <a:solidFill>
                  <a:srgbClr val="232323"/>
                </a:solidFill>
                <a:effectLst/>
                <a:latin typeface="Noto Sans" panose="020B0502040504020204" pitchFamily="34" charset="0"/>
              </a:rPr>
              <a:t> anormallikleri olan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erkeklerin çoğunda tanımlanabilir bir neden yoktur. </a:t>
            </a:r>
            <a:r>
              <a:rPr lang="tr-TR" b="0" i="0" dirty="0" err="1">
                <a:solidFill>
                  <a:srgbClr val="232323"/>
                </a:solidFill>
                <a:effectLst/>
                <a:latin typeface="Noto Sans" panose="020B0502040504020204" pitchFamily="34" charset="0"/>
              </a:rPr>
              <a:t>Spermatogenezde</a:t>
            </a:r>
            <a:r>
              <a:rPr lang="tr-TR" b="0" i="0" dirty="0">
                <a:solidFill>
                  <a:srgbClr val="232323"/>
                </a:solidFill>
                <a:effectLst/>
                <a:latin typeface="Noto Sans" panose="020B0502040504020204" pitchFamily="34" charset="0"/>
              </a:rPr>
              <a:t> doğuştan veya kazanılmış bir anormallik bulunan bu erkeklerin yüzdesi bilinmemektedir.</a:t>
            </a:r>
          </a:p>
          <a:p>
            <a:pPr algn="l"/>
            <a:r>
              <a:rPr lang="tr-TR" b="1" i="0" dirty="0" err="1">
                <a:solidFill>
                  <a:srgbClr val="232323"/>
                </a:solidFill>
                <a:effectLst/>
                <a:latin typeface="Noto Sans" panose="020B0502040504020204" pitchFamily="34" charset="0"/>
              </a:rPr>
              <a:t>Disspermatogenezin</a:t>
            </a:r>
            <a:r>
              <a:rPr lang="tr-TR" b="1" i="0" dirty="0">
                <a:solidFill>
                  <a:srgbClr val="232323"/>
                </a:solidFill>
                <a:effectLst/>
                <a:latin typeface="Noto Sans" panose="020B0502040504020204" pitchFamily="34" charset="0"/>
              </a:rPr>
              <a:t> genetik nedenleri </a:t>
            </a:r>
            <a:r>
              <a:rPr lang="tr-TR" b="0" i="0" dirty="0">
                <a:solidFill>
                  <a:srgbClr val="232323"/>
                </a:solidFill>
                <a:effectLst/>
                <a:latin typeface="Noto Sans" panose="020B0502040504020204" pitchFamily="34" charset="0"/>
              </a:rPr>
              <a:t> —  Genom çapında ilişkilendirme çalışmaları (GWAS) dahil olmak üzere bir dizi teknikle bir dizi genetik neden tanımlanmıştır [ </a:t>
            </a:r>
            <a:r>
              <a:rPr lang="tr-TR" b="0" i="0" u="sng" dirty="0">
                <a:solidFill>
                  <a:srgbClr val="005B92"/>
                </a:solidFill>
                <a:effectLst/>
                <a:latin typeface="Noto Sans" panose="020B0502040504020204" pitchFamily="34" charset="0"/>
                <a:hlinkClick r:id="rId49"/>
              </a:rPr>
              <a:t>48-52</a:t>
            </a:r>
            <a:r>
              <a:rPr lang="tr-TR" b="0" i="0" dirty="0">
                <a:solidFill>
                  <a:srgbClr val="232323"/>
                </a:solidFill>
                <a:effectLst/>
                <a:latin typeface="Noto Sans" panose="020B0502040504020204" pitchFamily="34" charset="0"/>
              </a:rPr>
              <a:t> ]. Erkek kısırlığı vakalarının yaklaşık yüzde 5 ila 10'unda </a:t>
            </a:r>
            <a:r>
              <a:rPr lang="tr-TR" b="0" i="0" dirty="0" err="1">
                <a:solidFill>
                  <a:srgbClr val="232323"/>
                </a:solidFill>
                <a:effectLst/>
                <a:latin typeface="Noto Sans" panose="020B0502040504020204" pitchFamily="34" charset="0"/>
              </a:rPr>
              <a:t>spermatogenezi</a:t>
            </a:r>
            <a:r>
              <a:rPr lang="tr-TR" b="0" i="0" dirty="0">
                <a:solidFill>
                  <a:srgbClr val="232323"/>
                </a:solidFill>
                <a:effectLst/>
                <a:latin typeface="Noto Sans" panose="020B0502040504020204" pitchFamily="34" charset="0"/>
              </a:rPr>
              <a:t> etkileyen genetik bozukluklar tespit edilmiştir.</a:t>
            </a:r>
          </a:p>
          <a:p>
            <a:pPr algn="l"/>
            <a:r>
              <a:rPr lang="tr-TR" b="1" i="0" dirty="0">
                <a:solidFill>
                  <a:srgbClr val="232323"/>
                </a:solidFill>
                <a:effectLst/>
                <a:latin typeface="Noto Sans" panose="020B0502040504020204" pitchFamily="34" charset="0"/>
              </a:rPr>
              <a:t>Y kromozomu ve ilgili kusurlar </a:t>
            </a:r>
            <a:r>
              <a:rPr lang="tr-TR" b="0" i="0" dirty="0">
                <a:solidFill>
                  <a:srgbClr val="232323"/>
                </a:solidFill>
                <a:effectLst/>
                <a:latin typeface="Noto Sans" panose="020B0502040504020204" pitchFamily="34" charset="0"/>
              </a:rPr>
              <a:t> —  Sperm konsantrasyonu &lt;5 milyon/</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olan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erkeklerde yaygın olarak Y kromozomu </a:t>
            </a:r>
            <a:r>
              <a:rPr lang="tr-TR" b="0" i="0" dirty="0" err="1">
                <a:solidFill>
                  <a:srgbClr val="232323"/>
                </a:solidFill>
                <a:effectLst/>
                <a:latin typeface="Noto Sans" panose="020B0502040504020204" pitchFamily="34" charset="0"/>
              </a:rPr>
              <a:t>mikrodelesyonları</a:t>
            </a:r>
            <a:r>
              <a:rPr lang="tr-TR" b="0" i="0" dirty="0">
                <a:solidFill>
                  <a:srgbClr val="232323"/>
                </a:solidFill>
                <a:effectLst/>
                <a:latin typeface="Noto Sans" panose="020B0502040504020204" pitchFamily="34" charset="0"/>
              </a:rPr>
              <a:t> vardır [ </a:t>
            </a:r>
            <a:r>
              <a:rPr lang="tr-TR" b="0" i="0" u="sng" dirty="0">
                <a:solidFill>
                  <a:srgbClr val="005B92"/>
                </a:solidFill>
                <a:effectLst/>
                <a:latin typeface="Noto Sans" panose="020B0502040504020204" pitchFamily="34" charset="0"/>
                <a:hlinkClick r:id="rId50"/>
              </a:rPr>
              <a:t>53</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Mikrodelesyonların</a:t>
            </a:r>
            <a:r>
              <a:rPr lang="tr-TR" b="0" i="0" dirty="0">
                <a:solidFill>
                  <a:srgbClr val="232323"/>
                </a:solidFill>
                <a:effectLst/>
                <a:latin typeface="Noto Sans" panose="020B0502040504020204" pitchFamily="34" charset="0"/>
              </a:rPr>
              <a:t> çoğu, Y kromozomunun uzun kolunun Yq11 bölgesinde bulunur. Bu bölge </a:t>
            </a:r>
            <a:r>
              <a:rPr lang="tr-TR" b="0" i="0" dirty="0" err="1">
                <a:solidFill>
                  <a:srgbClr val="232323"/>
                </a:solidFill>
                <a:effectLst/>
                <a:latin typeface="Noto Sans" panose="020B0502040504020204" pitchFamily="34" charset="0"/>
              </a:rPr>
              <a:t>azospermik</a:t>
            </a:r>
            <a:r>
              <a:rPr lang="tr-TR" b="0" i="0" dirty="0">
                <a:solidFill>
                  <a:srgbClr val="232323"/>
                </a:solidFill>
                <a:effectLst/>
                <a:latin typeface="Noto Sans" panose="020B0502040504020204" pitchFamily="34" charset="0"/>
              </a:rPr>
              <a:t> faktör (AZF) olarak adlandırılır ve üç bölge içerir: </a:t>
            </a:r>
            <a:r>
              <a:rPr lang="tr-TR" b="0" i="0" dirty="0" err="1">
                <a:solidFill>
                  <a:srgbClr val="232323"/>
                </a:solidFill>
                <a:effectLst/>
                <a:latin typeface="Noto Sans" panose="020B0502040504020204" pitchFamily="34" charset="0"/>
              </a:rPr>
              <a:t>AZFa</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AZFb</a:t>
            </a:r>
            <a:r>
              <a:rPr lang="tr-TR" b="0" i="0" dirty="0">
                <a:solidFill>
                  <a:srgbClr val="232323"/>
                </a:solidFill>
                <a:effectLst/>
                <a:latin typeface="Noto Sans" panose="020B0502040504020204" pitchFamily="34" charset="0"/>
              </a:rPr>
              <a:t> ve </a:t>
            </a:r>
            <a:r>
              <a:rPr lang="tr-TR" b="0" i="0" dirty="0" err="1">
                <a:solidFill>
                  <a:srgbClr val="232323"/>
                </a:solidFill>
                <a:effectLst/>
                <a:latin typeface="Noto Sans" panose="020B0502040504020204" pitchFamily="34" charset="0"/>
              </a:rPr>
              <a:t>AZFc</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AZFa</a:t>
            </a:r>
            <a:r>
              <a:rPr lang="tr-TR" b="0" i="0" dirty="0">
                <a:solidFill>
                  <a:srgbClr val="232323"/>
                </a:solidFill>
                <a:effectLst/>
                <a:latin typeface="Noto Sans" panose="020B0502040504020204" pitchFamily="34" charset="0"/>
              </a:rPr>
              <a:t> ve </a:t>
            </a:r>
            <a:r>
              <a:rPr lang="tr-TR" b="0" i="0" dirty="0" err="1">
                <a:solidFill>
                  <a:srgbClr val="232323"/>
                </a:solidFill>
                <a:effectLst/>
                <a:latin typeface="Noto Sans" panose="020B0502040504020204" pitchFamily="34" charset="0"/>
              </a:rPr>
              <a:t>AZFb</a:t>
            </a:r>
            <a:r>
              <a:rPr lang="tr-TR" b="0" i="0" dirty="0">
                <a:solidFill>
                  <a:srgbClr val="232323"/>
                </a:solidFill>
                <a:effectLst/>
                <a:latin typeface="Noto Sans" panose="020B0502040504020204" pitchFamily="34" charset="0"/>
              </a:rPr>
              <a:t> bölgelerinin silinmesi, ciddi </a:t>
            </a:r>
            <a:r>
              <a:rPr lang="tr-TR" b="0" i="0" dirty="0" err="1">
                <a:solidFill>
                  <a:srgbClr val="232323"/>
                </a:solidFill>
                <a:effectLst/>
                <a:latin typeface="Noto Sans" panose="020B0502040504020204" pitchFamily="34" charset="0"/>
              </a:rPr>
              <a:t>spermatogenez</a:t>
            </a:r>
            <a:r>
              <a:rPr lang="tr-TR" b="0" i="0" dirty="0">
                <a:solidFill>
                  <a:srgbClr val="232323"/>
                </a:solidFill>
                <a:effectLst/>
                <a:latin typeface="Noto Sans" panose="020B0502040504020204" pitchFamily="34" charset="0"/>
              </a:rPr>
              <a:t> kusurları ve </a:t>
            </a:r>
            <a:r>
              <a:rPr lang="tr-TR" b="0" i="0" dirty="0" err="1">
                <a:solidFill>
                  <a:srgbClr val="232323"/>
                </a:solidFill>
                <a:effectLst/>
                <a:latin typeface="Noto Sans" panose="020B0502040504020204" pitchFamily="34" charset="0"/>
              </a:rPr>
              <a:t>azospermi</a:t>
            </a:r>
            <a:r>
              <a:rPr lang="tr-TR" b="0" i="0" dirty="0">
                <a:solidFill>
                  <a:srgbClr val="232323"/>
                </a:solidFill>
                <a:effectLst/>
                <a:latin typeface="Noto Sans" panose="020B0502040504020204" pitchFamily="34" charset="0"/>
              </a:rPr>
              <a:t> ile sonuçlanır. Bu erkeklerde testis biyopsileri, </a:t>
            </a:r>
            <a:r>
              <a:rPr lang="tr-TR" b="0" i="0" dirty="0" err="1">
                <a:solidFill>
                  <a:srgbClr val="232323"/>
                </a:solidFill>
                <a:effectLst/>
                <a:latin typeface="Noto Sans" panose="020B0502040504020204" pitchFamily="34" charset="0"/>
              </a:rPr>
              <a:t>germinal</a:t>
            </a:r>
            <a:r>
              <a:rPr lang="tr-TR" b="0" i="0" dirty="0">
                <a:solidFill>
                  <a:srgbClr val="232323"/>
                </a:solidFill>
                <a:effectLst/>
                <a:latin typeface="Noto Sans" panose="020B0502040504020204" pitchFamily="34" charset="0"/>
              </a:rPr>
              <a:t> hücre olgunlaşmasının durması veya </a:t>
            </a:r>
            <a:r>
              <a:rPr lang="tr-TR" b="0" i="0" dirty="0" err="1">
                <a:solidFill>
                  <a:srgbClr val="232323"/>
                </a:solidFill>
                <a:effectLst/>
                <a:latin typeface="Noto Sans" panose="020B0502040504020204" pitchFamily="34" charset="0"/>
              </a:rPr>
              <a:t>Sertoli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cell-only</a:t>
            </a:r>
            <a:r>
              <a:rPr lang="tr-TR" b="0" i="0" dirty="0">
                <a:solidFill>
                  <a:srgbClr val="232323"/>
                </a:solidFill>
                <a:effectLst/>
                <a:latin typeface="Noto Sans" panose="020B0502040504020204" pitchFamily="34" charset="0"/>
              </a:rPr>
              <a:t> sendromunu gösterebilir.</a:t>
            </a:r>
          </a:p>
          <a:p>
            <a:pPr algn="l"/>
            <a:r>
              <a:rPr lang="tr-TR" b="0" i="0" dirty="0" err="1">
                <a:solidFill>
                  <a:srgbClr val="232323"/>
                </a:solidFill>
                <a:effectLst/>
                <a:latin typeface="Noto Sans" panose="020B0502040504020204" pitchFamily="34" charset="0"/>
              </a:rPr>
              <a:t>İnfertiliteye</a:t>
            </a:r>
            <a:r>
              <a:rPr lang="tr-TR" b="0" i="0" dirty="0">
                <a:solidFill>
                  <a:srgbClr val="232323"/>
                </a:solidFill>
                <a:effectLst/>
                <a:latin typeface="Noto Sans" panose="020B0502040504020204" pitchFamily="34" charset="0"/>
              </a:rPr>
              <a:t> neden olan </a:t>
            </a:r>
            <a:r>
              <a:rPr lang="tr-TR" b="0" i="0" dirty="0" err="1">
                <a:solidFill>
                  <a:srgbClr val="232323"/>
                </a:solidFill>
                <a:effectLst/>
                <a:latin typeface="Noto Sans" panose="020B0502040504020204" pitchFamily="34" charset="0"/>
              </a:rPr>
              <a:t>AZFc</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delesyonları</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oligozoospermiden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azoospermiye</a:t>
            </a:r>
            <a:r>
              <a:rPr lang="tr-TR" b="0" i="0" dirty="0">
                <a:solidFill>
                  <a:srgbClr val="232323"/>
                </a:solidFill>
                <a:effectLst/>
                <a:latin typeface="Noto Sans" panose="020B0502040504020204" pitchFamily="34" charset="0"/>
              </a:rPr>
              <a:t> kadar değişen bir </a:t>
            </a:r>
            <a:r>
              <a:rPr lang="tr-TR" b="0" i="0" dirty="0" err="1">
                <a:solidFill>
                  <a:srgbClr val="232323"/>
                </a:solidFill>
                <a:effectLst/>
                <a:latin typeface="Noto Sans" panose="020B0502040504020204" pitchFamily="34" charset="0"/>
              </a:rPr>
              <a:t>fenotipe</a:t>
            </a:r>
            <a:r>
              <a:rPr lang="tr-TR" b="0" i="0" dirty="0">
                <a:solidFill>
                  <a:srgbClr val="232323"/>
                </a:solidFill>
                <a:effectLst/>
                <a:latin typeface="Noto Sans" panose="020B0502040504020204" pitchFamily="34" charset="0"/>
              </a:rPr>
              <a:t> sahiptir [ </a:t>
            </a:r>
            <a:r>
              <a:rPr lang="tr-TR" b="0" i="0" u="sng" dirty="0">
                <a:solidFill>
                  <a:srgbClr val="005B92"/>
                </a:solidFill>
                <a:effectLst/>
                <a:latin typeface="Noto Sans" panose="020B0502040504020204" pitchFamily="34" charset="0"/>
                <a:hlinkClick r:id="rId51"/>
              </a:rPr>
              <a:t>54,55</a:t>
            </a:r>
            <a:r>
              <a:rPr lang="tr-TR" b="0" i="0" dirty="0">
                <a:solidFill>
                  <a:srgbClr val="232323"/>
                </a:solidFill>
                <a:effectLst/>
                <a:latin typeface="Noto Sans" panose="020B0502040504020204" pitchFamily="34" charset="0"/>
              </a:rPr>
              <a:t> ]. Y kromozomu </a:t>
            </a:r>
            <a:r>
              <a:rPr lang="tr-TR" b="0" i="0" dirty="0" err="1">
                <a:solidFill>
                  <a:srgbClr val="232323"/>
                </a:solidFill>
                <a:effectLst/>
                <a:latin typeface="Noto Sans" panose="020B0502040504020204" pitchFamily="34" charset="0"/>
              </a:rPr>
              <a:t>delesyonları</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kriptorşidizm</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varikosel</a:t>
            </a:r>
            <a:r>
              <a:rPr lang="tr-TR" b="0" i="0" dirty="0">
                <a:solidFill>
                  <a:srgbClr val="232323"/>
                </a:solidFill>
                <a:effectLst/>
                <a:latin typeface="Noto Sans" panose="020B0502040504020204" pitchFamily="34" charset="0"/>
              </a:rPr>
              <a:t> ve </a:t>
            </a:r>
            <a:r>
              <a:rPr lang="tr-TR" b="0" i="0" dirty="0" err="1">
                <a:solidFill>
                  <a:srgbClr val="232323"/>
                </a:solidFill>
                <a:effectLst/>
                <a:latin typeface="Noto Sans" panose="020B0502040504020204" pitchFamily="34" charset="0"/>
              </a:rPr>
              <a:t>vas</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deferens</a:t>
            </a:r>
            <a:r>
              <a:rPr lang="tr-TR" b="0" i="0" dirty="0">
                <a:solidFill>
                  <a:srgbClr val="232323"/>
                </a:solidFill>
                <a:effectLst/>
                <a:latin typeface="Noto Sans" panose="020B0502040504020204" pitchFamily="34" charset="0"/>
              </a:rPr>
              <a:t> obstrüksiyonu ile de ilişkilidir [ </a:t>
            </a:r>
            <a:r>
              <a:rPr lang="tr-TR" b="0" i="0" u="sng" dirty="0">
                <a:solidFill>
                  <a:srgbClr val="005B92"/>
                </a:solidFill>
                <a:effectLst/>
                <a:latin typeface="Noto Sans" panose="020B0502040504020204" pitchFamily="34" charset="0"/>
                <a:hlinkClick r:id="rId52"/>
              </a:rPr>
              <a:t>56</a:t>
            </a:r>
            <a:r>
              <a:rPr lang="tr-TR" b="0" i="0" dirty="0">
                <a:solidFill>
                  <a:srgbClr val="232323"/>
                </a:solidFill>
                <a:effectLst/>
                <a:latin typeface="Noto Sans" panose="020B0502040504020204" pitchFamily="34" charset="0"/>
              </a:rPr>
              <a:t> ]. İkinci bir raporda da benzer sonuçlar görülmüştür [ </a:t>
            </a:r>
            <a:r>
              <a:rPr lang="tr-TR" b="0" i="0" u="sng" dirty="0">
                <a:solidFill>
                  <a:srgbClr val="005B92"/>
                </a:solidFill>
                <a:effectLst/>
                <a:latin typeface="Noto Sans" panose="020B0502040504020204" pitchFamily="34" charset="0"/>
                <a:hlinkClick r:id="rId53"/>
              </a:rPr>
              <a:t>57</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Noto Sans" panose="020B0502040504020204" pitchFamily="34" charset="0"/>
              </a:rPr>
              <a:t>Bir erkekte AY kromozom kusuru, spermini kullanan yardımcı üreme teknolojileri (ART) başarılı olursa erkek çocuğuna bulaşır. Bu nedenle, </a:t>
            </a:r>
            <a:r>
              <a:rPr lang="tr-TR" b="0" i="0" dirty="0" err="1">
                <a:solidFill>
                  <a:srgbClr val="232323"/>
                </a:solidFill>
                <a:effectLst/>
                <a:latin typeface="Noto Sans" panose="020B0502040504020204" pitchFamily="34" charset="0"/>
              </a:rPr>
              <a:t>intrasitoplazmik</a:t>
            </a:r>
            <a:r>
              <a:rPr lang="tr-TR" b="0" i="0" dirty="0">
                <a:solidFill>
                  <a:srgbClr val="232323"/>
                </a:solidFill>
                <a:effectLst/>
                <a:latin typeface="Noto Sans" panose="020B0502040504020204" pitchFamily="34" charset="0"/>
              </a:rPr>
              <a:t> sperm enjeksiyonu (ICSI) gibi </a:t>
            </a:r>
            <a:r>
              <a:rPr lang="tr-TR" b="0" i="0" dirty="0" err="1">
                <a:solidFill>
                  <a:srgbClr val="232323"/>
                </a:solidFill>
                <a:effectLst/>
                <a:latin typeface="Noto Sans" panose="020B0502040504020204" pitchFamily="34" charset="0"/>
              </a:rPr>
              <a:t>ART'den</a:t>
            </a:r>
            <a:r>
              <a:rPr lang="tr-TR" b="0" i="0" dirty="0">
                <a:solidFill>
                  <a:srgbClr val="232323"/>
                </a:solidFill>
                <a:effectLst/>
                <a:latin typeface="Noto Sans" panose="020B0502040504020204" pitchFamily="34" charset="0"/>
              </a:rPr>
              <a:t> önce, </a:t>
            </a:r>
            <a:r>
              <a:rPr lang="tr-TR" b="0" i="0" dirty="0" err="1">
                <a:solidFill>
                  <a:srgbClr val="232323"/>
                </a:solidFill>
                <a:effectLst/>
                <a:latin typeface="Noto Sans" panose="020B0502040504020204" pitchFamily="34" charset="0"/>
              </a:rPr>
              <a:t>nonobstrüktif</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azospermi</a:t>
            </a:r>
            <a:r>
              <a:rPr lang="tr-TR" b="0" i="0" dirty="0">
                <a:solidFill>
                  <a:srgbClr val="232323"/>
                </a:solidFill>
                <a:effectLst/>
                <a:latin typeface="Noto Sans" panose="020B0502040504020204" pitchFamily="34" charset="0"/>
              </a:rPr>
              <a:t> sperm konsantrasyonları &lt;5 milyon/</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olan tüm erkeklere genetik test ve danışmanlık sunulmalıdır [ </a:t>
            </a:r>
            <a:r>
              <a:rPr lang="tr-TR" b="0" i="0" u="sng" dirty="0">
                <a:solidFill>
                  <a:srgbClr val="005B92"/>
                </a:solidFill>
                <a:effectLst/>
                <a:latin typeface="Noto Sans" panose="020B0502040504020204" pitchFamily="34" charset="0"/>
                <a:hlinkClick r:id="rId54"/>
              </a:rPr>
              <a:t>1</a:t>
            </a:r>
            <a:r>
              <a:rPr lang="tr-TR" b="0" i="0" dirty="0">
                <a:solidFill>
                  <a:srgbClr val="232323"/>
                </a:solidFill>
                <a:effectLst/>
                <a:latin typeface="Noto Sans" panose="020B0502040504020204" pitchFamily="34" charset="0"/>
              </a:rPr>
              <a:t> ]. Bir 2019 meta-analizi, sperm konsantrasyonu &gt;1 milyon/</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olan erkeklerde Y kromozomu </a:t>
            </a:r>
            <a:r>
              <a:rPr lang="tr-TR" b="0" i="0" dirty="0" err="1">
                <a:solidFill>
                  <a:srgbClr val="232323"/>
                </a:solidFill>
                <a:effectLst/>
                <a:latin typeface="Noto Sans" panose="020B0502040504020204" pitchFamily="34" charset="0"/>
              </a:rPr>
              <a:t>mikrodelesyonları</a:t>
            </a:r>
            <a:r>
              <a:rPr lang="tr-TR" b="0" i="0" dirty="0">
                <a:solidFill>
                  <a:srgbClr val="232323"/>
                </a:solidFill>
                <a:effectLst/>
                <a:latin typeface="Noto Sans" panose="020B0502040504020204" pitchFamily="34" charset="0"/>
              </a:rPr>
              <a:t> nadir olduğu için ≤1 milyon/</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eşiğinin daha uygun maliyetli olacağını bulmuştur [ </a:t>
            </a:r>
            <a:r>
              <a:rPr lang="tr-TR" b="0" i="0" u="sng" dirty="0">
                <a:solidFill>
                  <a:srgbClr val="005B92"/>
                </a:solidFill>
                <a:effectLst/>
                <a:latin typeface="Noto Sans" panose="020B0502040504020204" pitchFamily="34" charset="0"/>
                <a:hlinkClick r:id="rId55"/>
              </a:rPr>
              <a:t>58</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56"/>
              </a:rPr>
              <a:t>"</a:t>
            </a:r>
            <a:r>
              <a:rPr lang="tr-TR" b="0" i="0" u="sng" dirty="0" err="1">
                <a:solidFill>
                  <a:srgbClr val="005B92"/>
                </a:solidFill>
                <a:effectLst/>
                <a:latin typeface="Noto Sans" panose="020B0502040504020204" pitchFamily="34" charset="0"/>
                <a:hlinkClick r:id="rId56"/>
              </a:rPr>
              <a:t>İntrasitoplazmik</a:t>
            </a:r>
            <a:r>
              <a:rPr lang="tr-TR" b="0" i="0" u="sng" dirty="0">
                <a:solidFill>
                  <a:srgbClr val="005B92"/>
                </a:solidFill>
                <a:effectLst/>
                <a:latin typeface="Noto Sans" panose="020B0502040504020204" pitchFamily="34" charset="0"/>
                <a:hlinkClick r:id="rId56"/>
              </a:rPr>
              <a:t> sperm enjeksiyonu"</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Noto Sans" panose="020B0502040504020204" pitchFamily="34" charset="0"/>
              </a:rPr>
              <a:t>Avrupa, Avustralya ve Amerika Birleşik Devletleri'ndeki birçok kısırlık merkezinde, kısır çiftlere Y kromozomu </a:t>
            </a:r>
            <a:r>
              <a:rPr lang="tr-TR" b="0" i="0" dirty="0" err="1">
                <a:solidFill>
                  <a:srgbClr val="232323"/>
                </a:solidFill>
                <a:effectLst/>
                <a:latin typeface="Noto Sans" panose="020B0502040504020204" pitchFamily="34" charset="0"/>
              </a:rPr>
              <a:t>delesyonları</a:t>
            </a:r>
            <a:r>
              <a:rPr lang="tr-TR" b="0" i="0" dirty="0">
                <a:solidFill>
                  <a:srgbClr val="232323"/>
                </a:solidFill>
                <a:effectLst/>
                <a:latin typeface="Noto Sans" panose="020B0502040504020204" pitchFamily="34" charset="0"/>
              </a:rPr>
              <a:t> için testler sunulmaktadır. Genetik yanlış tanıdan kaçınılabilmesi için sonuçların kalitesini sağlamak için bu testlerin standardize edilmesi gerekir [ </a:t>
            </a:r>
            <a:r>
              <a:rPr lang="tr-TR" b="0" i="0" u="sng" dirty="0">
                <a:solidFill>
                  <a:srgbClr val="005B92"/>
                </a:solidFill>
                <a:effectLst/>
                <a:latin typeface="Noto Sans" panose="020B0502040504020204" pitchFamily="34" charset="0"/>
                <a:hlinkClick r:id="rId57"/>
              </a:rPr>
              <a:t>59</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58"/>
              </a:rPr>
              <a:t>. "</a:t>
            </a:r>
            <a:r>
              <a:rPr lang="tr-TR" b="0" i="0" u="sng" dirty="0" err="1">
                <a:solidFill>
                  <a:srgbClr val="005B92"/>
                </a:solidFill>
                <a:effectLst/>
                <a:latin typeface="Noto Sans" panose="020B0502040504020204" pitchFamily="34" charset="0"/>
                <a:hlinkClick r:id="rId58"/>
              </a:rPr>
              <a:t>Kısırlı</a:t>
            </a:r>
            <a:r>
              <a:rPr lang="tr-TR" b="0" i="0" u="sng" dirty="0">
                <a:solidFill>
                  <a:srgbClr val="005B92"/>
                </a:solidFill>
                <a:effectLst/>
                <a:latin typeface="Noto Sans" panose="020B0502040504020204" pitchFamily="34" charset="0"/>
                <a:hlinkClick r:id="rId58"/>
              </a:rPr>
              <a:t> erkeğe yaklaşım", 'Y kromozomu </a:t>
            </a:r>
            <a:r>
              <a:rPr lang="tr-TR" b="0" i="0" u="sng" dirty="0" err="1">
                <a:solidFill>
                  <a:srgbClr val="005B92"/>
                </a:solidFill>
                <a:effectLst/>
                <a:latin typeface="Noto Sans" panose="020B0502040504020204" pitchFamily="34" charset="0"/>
                <a:hlinkClick r:id="rId58"/>
              </a:rPr>
              <a:t>mikrodelesyonları</a:t>
            </a:r>
            <a:r>
              <a:rPr lang="tr-TR" b="0" i="0" u="sng" dirty="0">
                <a:solidFill>
                  <a:srgbClr val="005B92"/>
                </a:solidFill>
                <a:effectLst/>
                <a:latin typeface="Noto Sans" panose="020B0502040504020204" pitchFamily="34" charset="0"/>
                <a:hlinkClick r:id="rId58"/>
              </a:rPr>
              <a:t>, X kromozomu kusurları ve </a:t>
            </a:r>
            <a:r>
              <a:rPr lang="tr-TR" b="0" i="0" u="sng" dirty="0" err="1">
                <a:solidFill>
                  <a:srgbClr val="005B92"/>
                </a:solidFill>
                <a:effectLst/>
                <a:latin typeface="Noto Sans" panose="020B0502040504020204" pitchFamily="34" charset="0"/>
                <a:hlinkClick r:id="rId58"/>
              </a:rPr>
              <a:t>epigenetik</a:t>
            </a:r>
            <a:r>
              <a:rPr lang="tr-TR" b="0" i="0" u="sng" dirty="0">
                <a:solidFill>
                  <a:srgbClr val="005B92"/>
                </a:solidFill>
                <a:effectLst/>
                <a:latin typeface="Noto Sans" panose="020B0502040504020204" pitchFamily="34" charset="0"/>
                <a:hlinkClick r:id="rId58"/>
              </a:rPr>
              <a:t>' bölümü</a:t>
            </a:r>
            <a:r>
              <a:rPr lang="tr-TR" b="0" i="0" dirty="0">
                <a:solidFill>
                  <a:srgbClr val="232323"/>
                </a:solidFill>
                <a:effectLst/>
                <a:latin typeface="Noto Sans" panose="020B0502040504020204" pitchFamily="34" charset="0"/>
              </a:rPr>
              <a:t> .)</a:t>
            </a:r>
          </a:p>
          <a:p>
            <a:pPr algn="l"/>
            <a:r>
              <a:rPr lang="tr-TR" b="1" i="0" dirty="0" err="1">
                <a:solidFill>
                  <a:srgbClr val="232323"/>
                </a:solidFill>
                <a:effectLst/>
                <a:latin typeface="Noto Sans" panose="020B0502040504020204" pitchFamily="34" charset="0"/>
              </a:rPr>
              <a:t>Otozomal</a:t>
            </a:r>
            <a:r>
              <a:rPr lang="tr-TR" b="1" i="0" dirty="0">
                <a:solidFill>
                  <a:srgbClr val="232323"/>
                </a:solidFill>
                <a:effectLst/>
                <a:latin typeface="Noto Sans" panose="020B0502040504020204" pitchFamily="34" charset="0"/>
              </a:rPr>
              <a:t> ve X kromozomu kusurları </a:t>
            </a:r>
            <a:r>
              <a:rPr lang="tr-TR" b="0" i="0" dirty="0">
                <a:solidFill>
                  <a:srgbClr val="232323"/>
                </a:solidFill>
                <a:effectLst/>
                <a:latin typeface="Noto Sans" panose="020B0502040504020204" pitchFamily="34" charset="0"/>
              </a:rPr>
              <a:t> —  Bir dizi </a:t>
            </a:r>
            <a:r>
              <a:rPr lang="tr-TR" b="0" i="0" dirty="0" err="1">
                <a:solidFill>
                  <a:srgbClr val="232323"/>
                </a:solidFill>
                <a:effectLst/>
                <a:latin typeface="Noto Sans" panose="020B0502040504020204" pitchFamily="34" charset="0"/>
              </a:rPr>
              <a:t>otozomal</a:t>
            </a:r>
            <a:r>
              <a:rPr lang="tr-TR" b="0" i="0" dirty="0">
                <a:solidFill>
                  <a:srgbClr val="232323"/>
                </a:solidFill>
                <a:effectLst/>
                <a:latin typeface="Noto Sans" panose="020B0502040504020204" pitchFamily="34" charset="0"/>
              </a:rPr>
              <a:t> ve </a:t>
            </a:r>
            <a:r>
              <a:rPr lang="tr-TR" b="0" i="0" dirty="0" err="1">
                <a:solidFill>
                  <a:srgbClr val="232323"/>
                </a:solidFill>
                <a:effectLst/>
                <a:latin typeface="Noto Sans" panose="020B0502040504020204" pitchFamily="34" charset="0"/>
              </a:rPr>
              <a:t>X'e</a:t>
            </a:r>
            <a:r>
              <a:rPr lang="tr-TR" b="0" i="0" dirty="0">
                <a:solidFill>
                  <a:srgbClr val="232323"/>
                </a:solidFill>
                <a:effectLst/>
                <a:latin typeface="Noto Sans" panose="020B0502040504020204" pitchFamily="34" charset="0"/>
              </a:rPr>
              <a:t> bağlı gen, </a:t>
            </a:r>
            <a:r>
              <a:rPr lang="tr-TR" b="0" i="0" dirty="0" err="1">
                <a:solidFill>
                  <a:srgbClr val="232323"/>
                </a:solidFill>
                <a:effectLst/>
                <a:latin typeface="Noto Sans" panose="020B0502040504020204" pitchFamily="34" charset="0"/>
              </a:rPr>
              <a:t>spermatogenezin</a:t>
            </a:r>
            <a:r>
              <a:rPr lang="tr-TR" b="0" i="0" dirty="0">
                <a:solidFill>
                  <a:srgbClr val="232323"/>
                </a:solidFill>
                <a:effectLst/>
                <a:latin typeface="Noto Sans" panose="020B0502040504020204" pitchFamily="34" charset="0"/>
              </a:rPr>
              <a:t> düzenleyicileri olarak tanımlanmıştır [ </a:t>
            </a:r>
            <a:r>
              <a:rPr lang="tr-TR" b="0" i="0" u="sng" dirty="0">
                <a:solidFill>
                  <a:srgbClr val="005B92"/>
                </a:solidFill>
                <a:effectLst/>
                <a:latin typeface="Noto Sans" panose="020B0502040504020204" pitchFamily="34" charset="0"/>
                <a:hlinkClick r:id="rId59"/>
              </a:rPr>
              <a:t>48-50,60-66</a:t>
            </a:r>
            <a:r>
              <a:rPr lang="tr-TR" b="0" i="0" dirty="0">
                <a:solidFill>
                  <a:srgbClr val="232323"/>
                </a:solidFill>
                <a:effectLst/>
                <a:latin typeface="Noto Sans" panose="020B0502040504020204" pitchFamily="34" charset="0"/>
              </a:rPr>
              <a:t> ].</a:t>
            </a:r>
          </a:p>
          <a:p>
            <a:pPr algn="l"/>
            <a:r>
              <a:rPr lang="tr-TR" b="1" i="0" dirty="0">
                <a:solidFill>
                  <a:srgbClr val="232323"/>
                </a:solidFill>
                <a:effectLst/>
                <a:latin typeface="Noto Sans" panose="020B0502040504020204" pitchFamily="34" charset="0"/>
              </a:rPr>
              <a:t>Erkek kısırlığında </a:t>
            </a:r>
            <a:r>
              <a:rPr lang="tr-TR" b="1" i="0" dirty="0" err="1">
                <a:solidFill>
                  <a:srgbClr val="232323"/>
                </a:solidFill>
                <a:effectLst/>
                <a:latin typeface="Noto Sans" panose="020B0502040504020204" pitchFamily="34" charset="0"/>
              </a:rPr>
              <a:t>epigenetik</a:t>
            </a:r>
            <a:r>
              <a:rPr lang="tr-TR" b="1" i="0" dirty="0">
                <a:solidFill>
                  <a:srgbClr val="232323"/>
                </a:solidFill>
                <a:effectLst/>
                <a:latin typeface="Noto Sans" panose="020B0502040504020204" pitchFamily="34" charset="0"/>
              </a:rPr>
              <a:t> — Erkek kısırlığında </a:t>
            </a:r>
            <a:r>
              <a:rPr lang="tr-TR" b="0" i="0" dirty="0">
                <a:solidFill>
                  <a:srgbClr val="232323"/>
                </a:solidFill>
                <a:effectLst/>
                <a:latin typeface="Noto Sans" panose="020B0502040504020204" pitchFamily="34" charset="0"/>
              </a:rPr>
              <a:t> sperm  sadece son zamanlarda incelenmiştir. Sperm DNA </a:t>
            </a:r>
            <a:r>
              <a:rPr lang="tr-TR" b="0" i="0" dirty="0" err="1">
                <a:solidFill>
                  <a:srgbClr val="232323"/>
                </a:solidFill>
                <a:effectLst/>
                <a:latin typeface="Noto Sans" panose="020B0502040504020204" pitchFamily="34" charset="0"/>
              </a:rPr>
              <a:t>metilasyonu</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histon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asetilasyonu</a:t>
            </a:r>
            <a:r>
              <a:rPr lang="tr-TR" b="0" i="0" dirty="0">
                <a:solidFill>
                  <a:srgbClr val="232323"/>
                </a:solidFill>
                <a:effectLst/>
                <a:latin typeface="Noto Sans" panose="020B0502040504020204" pitchFamily="34" charset="0"/>
              </a:rPr>
              <a:t> ve kodlayıcı olmayan RNA'lar, kusurlu </a:t>
            </a:r>
            <a:r>
              <a:rPr lang="tr-TR" b="0" i="0" dirty="0" err="1">
                <a:solidFill>
                  <a:srgbClr val="232323"/>
                </a:solidFill>
                <a:effectLst/>
                <a:latin typeface="Noto Sans" panose="020B0502040504020204" pitchFamily="34" charset="0"/>
              </a:rPr>
              <a:t>embriyogenez</a:t>
            </a:r>
            <a:r>
              <a:rPr lang="tr-TR" b="0" i="0" dirty="0">
                <a:solidFill>
                  <a:srgbClr val="232323"/>
                </a:solidFill>
                <a:effectLst/>
                <a:latin typeface="Noto Sans" panose="020B0502040504020204" pitchFamily="34" charset="0"/>
              </a:rPr>
              <a:t> ve </a:t>
            </a:r>
            <a:r>
              <a:rPr lang="tr-TR" b="0" i="0" dirty="0" err="1">
                <a:solidFill>
                  <a:srgbClr val="232323"/>
                </a:solidFill>
                <a:effectLst/>
                <a:latin typeface="Noto Sans" panose="020B0502040504020204" pitchFamily="34" charset="0"/>
              </a:rPr>
              <a:t>idiyopatik</a:t>
            </a:r>
            <a:r>
              <a:rPr lang="tr-TR" b="0" i="0" dirty="0">
                <a:solidFill>
                  <a:srgbClr val="232323"/>
                </a:solidFill>
                <a:effectLst/>
                <a:latin typeface="Noto Sans" panose="020B0502040504020204" pitchFamily="34" charset="0"/>
              </a:rPr>
              <a:t> erkek kısırlığına katkıda bulunabilir [ </a:t>
            </a:r>
            <a:r>
              <a:rPr lang="tr-TR" b="0" i="0" u="sng" dirty="0">
                <a:solidFill>
                  <a:srgbClr val="005B92"/>
                </a:solidFill>
                <a:effectLst/>
                <a:latin typeface="Noto Sans" panose="020B0502040504020204" pitchFamily="34" charset="0"/>
                <a:hlinkClick r:id="rId60"/>
              </a:rPr>
              <a:t>67-73</a:t>
            </a:r>
            <a:r>
              <a:rPr lang="tr-TR" b="0" i="0" dirty="0">
                <a:solidFill>
                  <a:srgbClr val="232323"/>
                </a:solidFill>
                <a:effectLst/>
                <a:latin typeface="Noto Sans" panose="020B0502040504020204" pitchFamily="34" charset="0"/>
              </a:rPr>
              <a:t> ]. Kısırlığı olan erkeklerde damgalanmış genlerle hem </a:t>
            </a:r>
            <a:r>
              <a:rPr lang="tr-TR" b="0" i="0" dirty="0" err="1">
                <a:solidFill>
                  <a:srgbClr val="232323"/>
                </a:solidFill>
                <a:effectLst/>
                <a:latin typeface="Noto Sans" panose="020B0502040504020204" pitchFamily="34" charset="0"/>
              </a:rPr>
              <a:t>hipo</a:t>
            </a:r>
            <a:r>
              <a:rPr lang="tr-TR" b="0" i="0" dirty="0">
                <a:solidFill>
                  <a:srgbClr val="232323"/>
                </a:solidFill>
                <a:effectLst/>
                <a:latin typeface="Noto Sans" panose="020B0502040504020204" pitchFamily="34" charset="0"/>
              </a:rPr>
              <a:t> hem de </a:t>
            </a:r>
            <a:r>
              <a:rPr lang="tr-TR" b="0" i="0" dirty="0" err="1">
                <a:solidFill>
                  <a:srgbClr val="232323"/>
                </a:solidFill>
                <a:effectLst/>
                <a:latin typeface="Noto Sans" panose="020B0502040504020204" pitchFamily="34" charset="0"/>
              </a:rPr>
              <a:t>hiper</a:t>
            </a:r>
            <a:r>
              <a:rPr lang="tr-TR" b="0" i="0" dirty="0">
                <a:solidFill>
                  <a:srgbClr val="232323"/>
                </a:solidFill>
                <a:effectLst/>
                <a:latin typeface="Noto Sans" panose="020B0502040504020204" pitchFamily="34" charset="0"/>
              </a:rPr>
              <a:t>-DNA </a:t>
            </a:r>
            <a:r>
              <a:rPr lang="tr-TR" b="0" i="0" dirty="0" err="1">
                <a:solidFill>
                  <a:srgbClr val="232323"/>
                </a:solidFill>
                <a:effectLst/>
                <a:latin typeface="Noto Sans" panose="020B0502040504020204" pitchFamily="34" charset="0"/>
              </a:rPr>
              <a:t>metilasyonu</a:t>
            </a:r>
            <a:r>
              <a:rPr lang="tr-TR" b="0" i="0" dirty="0">
                <a:solidFill>
                  <a:srgbClr val="232323"/>
                </a:solidFill>
                <a:effectLst/>
                <a:latin typeface="Noto Sans" panose="020B0502040504020204" pitchFamily="34" charset="0"/>
              </a:rPr>
              <a:t> bildirilmiştir [ </a:t>
            </a:r>
            <a:r>
              <a:rPr lang="tr-TR" b="0" i="0" u="sng" dirty="0">
                <a:solidFill>
                  <a:srgbClr val="005B92"/>
                </a:solidFill>
                <a:effectLst/>
                <a:latin typeface="Noto Sans" panose="020B0502040504020204" pitchFamily="34" charset="0"/>
                <a:hlinkClick r:id="rId61"/>
              </a:rPr>
              <a:t>74-77</a:t>
            </a:r>
            <a:r>
              <a:rPr lang="tr-TR" b="0" i="0" dirty="0">
                <a:solidFill>
                  <a:srgbClr val="232323"/>
                </a:solidFill>
                <a:effectLst/>
                <a:latin typeface="Noto Sans" panose="020B0502040504020204" pitchFamily="34" charset="0"/>
              </a:rPr>
              <a:t> ]. DNA </a:t>
            </a:r>
            <a:r>
              <a:rPr lang="tr-TR" b="0" i="0" dirty="0" err="1">
                <a:solidFill>
                  <a:srgbClr val="232323"/>
                </a:solidFill>
                <a:effectLst/>
                <a:latin typeface="Noto Sans" panose="020B0502040504020204" pitchFamily="34" charset="0"/>
              </a:rPr>
              <a:t>metilasyonu</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histon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asetilasyonu</a:t>
            </a:r>
            <a:r>
              <a:rPr lang="tr-TR" b="0" i="0" dirty="0">
                <a:solidFill>
                  <a:srgbClr val="232323"/>
                </a:solidFill>
                <a:effectLst/>
                <a:latin typeface="Noto Sans" panose="020B0502040504020204" pitchFamily="34" charset="0"/>
              </a:rPr>
              <a:t> veya kodlayıcı olmayan RNA'lardaki </a:t>
            </a:r>
            <a:r>
              <a:rPr lang="tr-TR" b="0" i="0" dirty="0" err="1">
                <a:solidFill>
                  <a:srgbClr val="232323"/>
                </a:solidFill>
                <a:effectLst/>
                <a:latin typeface="Noto Sans" panose="020B0502040504020204" pitchFamily="34" charset="0"/>
              </a:rPr>
              <a:t>epigenetik</a:t>
            </a:r>
            <a:r>
              <a:rPr lang="tr-TR" b="0" i="0" dirty="0">
                <a:solidFill>
                  <a:srgbClr val="232323"/>
                </a:solidFill>
                <a:effectLst/>
                <a:latin typeface="Noto Sans" panose="020B0502040504020204" pitchFamily="34" charset="0"/>
              </a:rPr>
              <a:t> değişiklikler [ </a:t>
            </a:r>
            <a:r>
              <a:rPr lang="tr-TR" b="0" i="0" u="sng" dirty="0">
                <a:solidFill>
                  <a:srgbClr val="005B92"/>
                </a:solidFill>
                <a:effectLst/>
                <a:latin typeface="Noto Sans" panose="020B0502040504020204" pitchFamily="34" charset="0"/>
                <a:hlinkClick r:id="rId62"/>
              </a:rPr>
              <a:t>78 ] </a:t>
            </a:r>
            <a:r>
              <a:rPr lang="tr-TR" b="0" i="0" u="sng" dirty="0" err="1">
                <a:solidFill>
                  <a:srgbClr val="005B92"/>
                </a:solidFill>
                <a:effectLst/>
                <a:latin typeface="Noto Sans" panose="020B0502040504020204" pitchFamily="34" charset="0"/>
                <a:hlinkClick r:id="rId62"/>
              </a:rPr>
              <a:t>obeziteye</a:t>
            </a:r>
            <a:r>
              <a:rPr lang="tr-TR" b="0" i="0" u="sng" dirty="0">
                <a:solidFill>
                  <a:srgbClr val="005B92"/>
                </a:solidFill>
                <a:effectLst/>
                <a:latin typeface="Noto Sans" panose="020B0502040504020204" pitchFamily="34" charset="0"/>
                <a:hlinkClick r:id="rId62"/>
              </a:rPr>
              <a:t> [ </a:t>
            </a:r>
            <a:r>
              <a:rPr lang="tr-TR" b="0" i="0" u="sng" dirty="0">
                <a:solidFill>
                  <a:srgbClr val="005B92"/>
                </a:solidFill>
                <a:effectLst/>
                <a:latin typeface="Noto Sans" panose="020B0502040504020204" pitchFamily="34" charset="0"/>
                <a:hlinkClick r:id="rId63"/>
              </a:rPr>
              <a:t>79</a:t>
            </a:r>
            <a:r>
              <a:rPr lang="tr-TR" b="0" i="0" dirty="0">
                <a:solidFill>
                  <a:srgbClr val="232323"/>
                </a:solidFill>
                <a:effectLst/>
                <a:latin typeface="Noto Sans" panose="020B0502040504020204" pitchFamily="34" charset="0"/>
              </a:rPr>
              <a:t> ] ve çevresel </a:t>
            </a:r>
            <a:r>
              <a:rPr lang="tr-TR" b="0" i="0" dirty="0" err="1">
                <a:solidFill>
                  <a:srgbClr val="232323"/>
                </a:solidFill>
                <a:effectLst/>
                <a:latin typeface="Noto Sans" panose="020B0502040504020204" pitchFamily="34" charset="0"/>
              </a:rPr>
              <a:t>toksik</a:t>
            </a:r>
            <a:r>
              <a:rPr lang="tr-TR" b="0" i="0" dirty="0">
                <a:solidFill>
                  <a:srgbClr val="232323"/>
                </a:solidFill>
                <a:effectLst/>
                <a:latin typeface="Noto Sans" panose="020B0502040504020204" pitchFamily="34" charset="0"/>
              </a:rPr>
              <a:t> maddelere [ </a:t>
            </a:r>
            <a:r>
              <a:rPr lang="tr-TR" b="0" i="0" u="sng" dirty="0">
                <a:solidFill>
                  <a:srgbClr val="005B92"/>
                </a:solidFill>
                <a:effectLst/>
                <a:latin typeface="Noto Sans" panose="020B0502040504020204" pitchFamily="34" charset="0"/>
                <a:hlinkClick r:id="rId64"/>
              </a:rPr>
              <a:t>80</a:t>
            </a:r>
            <a:r>
              <a:rPr lang="tr-TR" b="0" i="0" dirty="0">
                <a:solidFill>
                  <a:srgbClr val="232323"/>
                </a:solidFill>
                <a:effectLst/>
                <a:latin typeface="Noto Sans" panose="020B0502040504020204" pitchFamily="34" charset="0"/>
              </a:rPr>
              <a:t> ] bağlı </a:t>
            </a:r>
            <a:r>
              <a:rPr lang="tr-TR" b="0" i="0" dirty="0" err="1">
                <a:solidFill>
                  <a:srgbClr val="232323"/>
                </a:solidFill>
                <a:effectLst/>
                <a:latin typeface="Noto Sans" panose="020B0502040504020204" pitchFamily="34" charset="0"/>
              </a:rPr>
              <a:t>infertiliteyi</a:t>
            </a:r>
            <a:r>
              <a:rPr lang="tr-TR" b="0" i="0" dirty="0">
                <a:solidFill>
                  <a:srgbClr val="232323"/>
                </a:solidFill>
                <a:effectLst/>
                <a:latin typeface="Noto Sans" panose="020B0502040504020204" pitchFamily="34" charset="0"/>
              </a:rPr>
              <a:t> açıklayabilir ve bu tür değişiklikler erkek kısırlığının ve sağlık sonuçları için yararlı öngörücüler olduğunu kanıtlayabilir. yavru [ </a:t>
            </a:r>
            <a:r>
              <a:rPr lang="tr-TR" b="0" i="0" u="sng" dirty="0">
                <a:solidFill>
                  <a:srgbClr val="005B92"/>
                </a:solidFill>
                <a:effectLst/>
                <a:latin typeface="Noto Sans" panose="020B0502040504020204" pitchFamily="34" charset="0"/>
                <a:hlinkClick r:id="rId65"/>
              </a:rPr>
              <a:t>81,82</a:t>
            </a:r>
            <a:r>
              <a:rPr lang="tr-TR" b="0" i="0" dirty="0">
                <a:solidFill>
                  <a:srgbClr val="232323"/>
                </a:solidFill>
                <a:effectLst/>
                <a:latin typeface="Noto Sans" panose="020B0502040504020204" pitchFamily="34" charset="0"/>
              </a:rPr>
              <a:t> ].</a:t>
            </a:r>
          </a:p>
          <a:p>
            <a:pPr algn="l"/>
            <a:r>
              <a:rPr lang="tr-TR" b="1" i="0" dirty="0" err="1">
                <a:solidFill>
                  <a:srgbClr val="232323"/>
                </a:solidFill>
                <a:effectLst/>
                <a:latin typeface="Noto Sans" panose="020B0502040504020204" pitchFamily="34" charset="0"/>
              </a:rPr>
              <a:t>Primer</a:t>
            </a:r>
            <a:r>
              <a:rPr lang="tr-TR" b="1" i="0" dirty="0">
                <a:solidFill>
                  <a:srgbClr val="232323"/>
                </a:solidFill>
                <a:effectLst/>
                <a:latin typeface="Noto Sans" panose="020B0502040504020204" pitchFamily="34" charset="0"/>
              </a:rPr>
              <a:t> testis </a:t>
            </a:r>
            <a:r>
              <a:rPr lang="tr-TR" b="1" i="0" dirty="0" err="1">
                <a:solidFill>
                  <a:srgbClr val="232323"/>
                </a:solidFill>
                <a:effectLst/>
                <a:latin typeface="Noto Sans" panose="020B0502040504020204" pitchFamily="34" charset="0"/>
              </a:rPr>
              <a:t>defektleri</a:t>
            </a:r>
            <a:r>
              <a:rPr lang="tr-TR" b="1" i="0" dirty="0">
                <a:solidFill>
                  <a:srgbClr val="232323"/>
                </a:solidFill>
                <a:effectLst/>
                <a:latin typeface="Noto Sans" panose="020B0502040504020204" pitchFamily="34" charset="0"/>
              </a:rPr>
              <a:t> ile ilişkili </a:t>
            </a:r>
            <a:r>
              <a:rPr lang="tr-TR" b="1" i="0" dirty="0" err="1">
                <a:solidFill>
                  <a:srgbClr val="232323"/>
                </a:solidFill>
                <a:effectLst/>
                <a:latin typeface="Noto Sans" panose="020B0502040504020204" pitchFamily="34" charset="0"/>
              </a:rPr>
              <a:t>konjenital</a:t>
            </a:r>
            <a:r>
              <a:rPr lang="tr-TR" b="1" i="0" dirty="0">
                <a:solidFill>
                  <a:srgbClr val="232323"/>
                </a:solidFill>
                <a:effectLst/>
                <a:latin typeface="Noto Sans" panose="020B0502040504020204" pitchFamily="34" charset="0"/>
              </a:rPr>
              <a:t> veya gelişimsel bozukluklar </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Spermatogenezde</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primer</a:t>
            </a:r>
            <a:r>
              <a:rPr lang="tr-TR" b="0" i="0" dirty="0">
                <a:solidFill>
                  <a:srgbClr val="232323"/>
                </a:solidFill>
                <a:effectLst/>
                <a:latin typeface="Noto Sans" panose="020B0502040504020204" pitchFamily="34" charset="0"/>
              </a:rPr>
              <a:t> testis kusurlarına (ve bazen eşlik eden testosteron eksikliğine) neden olan </a:t>
            </a:r>
            <a:r>
              <a:rPr lang="tr-TR" b="0" i="0" dirty="0" err="1">
                <a:solidFill>
                  <a:srgbClr val="232323"/>
                </a:solidFill>
                <a:effectLst/>
                <a:latin typeface="Noto Sans" panose="020B0502040504020204" pitchFamily="34" charset="0"/>
              </a:rPr>
              <a:t>konjenital</a:t>
            </a:r>
            <a:r>
              <a:rPr lang="tr-TR" b="0" i="0" dirty="0">
                <a:solidFill>
                  <a:srgbClr val="232323"/>
                </a:solidFill>
                <a:effectLst/>
                <a:latin typeface="Noto Sans" panose="020B0502040504020204" pitchFamily="34" charset="0"/>
              </a:rPr>
              <a:t> ve gelişimsel bozukluklar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erkeklerin önemli bir kısmında bulunur. Bunlara </a:t>
            </a:r>
            <a:r>
              <a:rPr lang="tr-TR" b="0" i="0" dirty="0" err="1">
                <a:solidFill>
                  <a:srgbClr val="232323"/>
                </a:solidFill>
                <a:effectLst/>
                <a:latin typeface="Noto Sans" panose="020B0502040504020204" pitchFamily="34" charset="0"/>
              </a:rPr>
              <a:t>Klinefelter</a:t>
            </a:r>
            <a:r>
              <a:rPr lang="tr-TR" b="0" i="0" dirty="0">
                <a:solidFill>
                  <a:srgbClr val="232323"/>
                </a:solidFill>
                <a:effectLst/>
                <a:latin typeface="Noto Sans" panose="020B0502040504020204" pitchFamily="34" charset="0"/>
              </a:rPr>
              <a:t> sendromu, </a:t>
            </a:r>
            <a:r>
              <a:rPr lang="tr-TR" b="0" i="0" dirty="0" err="1">
                <a:solidFill>
                  <a:srgbClr val="232323"/>
                </a:solidFill>
                <a:effectLst/>
                <a:latin typeface="Noto Sans" panose="020B0502040504020204" pitchFamily="34" charset="0"/>
              </a:rPr>
              <a:t>kriptorşidizm</a:t>
            </a:r>
            <a:r>
              <a:rPr lang="tr-TR" b="0" i="0" dirty="0">
                <a:solidFill>
                  <a:srgbClr val="232323"/>
                </a:solidFill>
                <a:effectLst/>
                <a:latin typeface="Noto Sans" panose="020B0502040504020204" pitchFamily="34" charset="0"/>
              </a:rPr>
              <a:t> ve daha az yaygın olan diğer bozukluklar dahildir.</a:t>
            </a:r>
          </a:p>
          <a:p>
            <a:pPr algn="l"/>
            <a:r>
              <a:rPr lang="tr-TR" b="1" i="0" dirty="0" err="1">
                <a:solidFill>
                  <a:srgbClr val="232323"/>
                </a:solidFill>
                <a:effectLst/>
                <a:latin typeface="Noto Sans" panose="020B0502040504020204" pitchFamily="34" charset="0"/>
              </a:rPr>
              <a:t>Klinefelter</a:t>
            </a:r>
            <a:r>
              <a:rPr lang="tr-TR" b="1" i="0" dirty="0">
                <a:solidFill>
                  <a:srgbClr val="232323"/>
                </a:solidFill>
                <a:effectLst/>
                <a:latin typeface="Noto Sans" panose="020B0502040504020204" pitchFamily="34" charset="0"/>
              </a:rPr>
              <a:t> sendromu </a:t>
            </a:r>
            <a:r>
              <a:rPr lang="tr-TR" b="0" i="0" dirty="0">
                <a:solidFill>
                  <a:srgbClr val="232323"/>
                </a:solidFill>
                <a:effectLst/>
                <a:latin typeface="Noto Sans" panose="020B0502040504020204" pitchFamily="34" charset="0"/>
              </a:rPr>
              <a:t> —  Bozulmuş </a:t>
            </a:r>
            <a:r>
              <a:rPr lang="tr-TR" b="0" i="0" dirty="0" err="1">
                <a:solidFill>
                  <a:srgbClr val="232323"/>
                </a:solidFill>
                <a:effectLst/>
                <a:latin typeface="Noto Sans" panose="020B0502040504020204" pitchFamily="34" charset="0"/>
              </a:rPr>
              <a:t>spermatogenez</a:t>
            </a:r>
            <a:r>
              <a:rPr lang="tr-TR" b="0" i="0" dirty="0">
                <a:solidFill>
                  <a:srgbClr val="232323"/>
                </a:solidFill>
                <a:effectLst/>
                <a:latin typeface="Noto Sans" panose="020B0502040504020204" pitchFamily="34" charset="0"/>
              </a:rPr>
              <a:t> ve testosteron eksikliği ile birlikte birincil </a:t>
            </a:r>
            <a:r>
              <a:rPr lang="tr-TR" b="0" i="0" dirty="0" err="1">
                <a:solidFill>
                  <a:srgbClr val="232323"/>
                </a:solidFill>
                <a:effectLst/>
                <a:latin typeface="Noto Sans" panose="020B0502040504020204" pitchFamily="34" charset="0"/>
              </a:rPr>
              <a:t>hipogonadizmin</a:t>
            </a:r>
            <a:r>
              <a:rPr lang="tr-TR" b="0" i="0" dirty="0">
                <a:solidFill>
                  <a:srgbClr val="232323"/>
                </a:solidFill>
                <a:effectLst/>
                <a:latin typeface="Noto Sans" panose="020B0502040504020204" pitchFamily="34" charset="0"/>
              </a:rPr>
              <a:t> en yaygın nedenlerinden biri, 500 ila 700 </a:t>
            </a:r>
            <a:r>
              <a:rPr lang="tr-TR" b="0" i="0" dirty="0" err="1">
                <a:solidFill>
                  <a:srgbClr val="232323"/>
                </a:solidFill>
                <a:effectLst/>
                <a:latin typeface="Noto Sans" panose="020B0502040504020204" pitchFamily="34" charset="0"/>
              </a:rPr>
              <a:t>fenotipik</a:t>
            </a:r>
            <a:r>
              <a:rPr lang="tr-TR" b="0" i="0" dirty="0">
                <a:solidFill>
                  <a:srgbClr val="232323"/>
                </a:solidFill>
                <a:effectLst/>
                <a:latin typeface="Noto Sans" panose="020B0502040504020204" pitchFamily="34" charset="0"/>
              </a:rPr>
              <a:t> erkekten 1'inde ve </a:t>
            </a:r>
            <a:r>
              <a:rPr lang="tr-TR" b="0" i="0" dirty="0" err="1">
                <a:solidFill>
                  <a:srgbClr val="232323"/>
                </a:solidFill>
                <a:effectLst/>
                <a:latin typeface="Noto Sans" panose="020B0502040504020204" pitchFamily="34" charset="0"/>
              </a:rPr>
              <a:t>azoospermili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erkeklerin yüzde 10-15'inde ortaya çıkabilen </a:t>
            </a:r>
            <a:r>
              <a:rPr lang="tr-TR" b="0" i="0" dirty="0" err="1">
                <a:solidFill>
                  <a:srgbClr val="232323"/>
                </a:solidFill>
                <a:effectLst/>
                <a:latin typeface="Noto Sans" panose="020B0502040504020204" pitchFamily="34" charset="0"/>
              </a:rPr>
              <a:t>Klinefelter</a:t>
            </a:r>
            <a:r>
              <a:rPr lang="tr-TR" b="0" i="0" dirty="0">
                <a:solidFill>
                  <a:srgbClr val="232323"/>
                </a:solidFill>
                <a:effectLst/>
                <a:latin typeface="Noto Sans" panose="020B0502040504020204" pitchFamily="34" charset="0"/>
              </a:rPr>
              <a:t> sendromudur. Cinsiyet kromozomu </a:t>
            </a:r>
            <a:r>
              <a:rPr lang="tr-TR" b="0" i="0" dirty="0" err="1">
                <a:solidFill>
                  <a:srgbClr val="232323"/>
                </a:solidFill>
                <a:effectLst/>
                <a:latin typeface="Noto Sans" panose="020B0502040504020204" pitchFamily="34" charset="0"/>
              </a:rPr>
              <a:t>anöploidi</a:t>
            </a:r>
            <a:r>
              <a:rPr lang="tr-TR" b="0" i="0" dirty="0">
                <a:solidFill>
                  <a:srgbClr val="232323"/>
                </a:solidFill>
                <a:effectLst/>
                <a:latin typeface="Noto Sans" panose="020B0502040504020204" pitchFamily="34" charset="0"/>
              </a:rPr>
              <a:t> ile karakterizedir ve en sık görülen ekstra X (XXY) kromozomudur. Bu hastalarda genellikle çok küçük testisler bulunur ve hemen hemen her zaman </a:t>
            </a:r>
            <a:r>
              <a:rPr lang="tr-TR" b="0" i="0" dirty="0" err="1">
                <a:solidFill>
                  <a:srgbClr val="232323"/>
                </a:solidFill>
                <a:effectLst/>
                <a:latin typeface="Noto Sans" panose="020B0502040504020204" pitchFamily="34" charset="0"/>
              </a:rPr>
              <a:t>azospermi</a:t>
            </a:r>
            <a:r>
              <a:rPr lang="tr-TR" b="0" i="0" dirty="0">
                <a:solidFill>
                  <a:srgbClr val="232323"/>
                </a:solidFill>
                <a:effectLst/>
                <a:latin typeface="Noto Sans" panose="020B0502040504020204" pitchFamily="34" charset="0"/>
              </a:rPr>
              <a:t> vardır. Bununla birlikte, </a:t>
            </a:r>
            <a:r>
              <a:rPr lang="tr-TR" b="0" i="0" dirty="0" err="1">
                <a:solidFill>
                  <a:srgbClr val="232323"/>
                </a:solidFill>
                <a:effectLst/>
                <a:latin typeface="Noto Sans" panose="020B0502040504020204" pitchFamily="34" charset="0"/>
              </a:rPr>
              <a:t>Klinefelter</a:t>
            </a:r>
            <a:r>
              <a:rPr lang="tr-TR" b="0" i="0" dirty="0">
                <a:solidFill>
                  <a:srgbClr val="232323"/>
                </a:solidFill>
                <a:effectLst/>
                <a:latin typeface="Noto Sans" panose="020B0502040504020204" pitchFamily="34" charset="0"/>
              </a:rPr>
              <a:t> sendromunun hafif </a:t>
            </a:r>
            <a:r>
              <a:rPr lang="tr-TR" b="0" i="0" dirty="0" err="1">
                <a:solidFill>
                  <a:srgbClr val="232323"/>
                </a:solidFill>
                <a:effectLst/>
                <a:latin typeface="Noto Sans" panose="020B0502040504020204" pitchFamily="34" charset="0"/>
              </a:rPr>
              <a:t>fenotipleri</a:t>
            </a:r>
            <a:r>
              <a:rPr lang="tr-TR" b="0" i="0" dirty="0">
                <a:solidFill>
                  <a:srgbClr val="232323"/>
                </a:solidFill>
                <a:effectLst/>
                <a:latin typeface="Noto Sans" panose="020B0502040504020204" pitchFamily="34" charset="0"/>
              </a:rPr>
              <a:t> muhtemelen daha önce fark edilenden daha yaygındır ve bu erkekler düşük sperm konsantrasyonlarıyla ortaya çıkabilir. Bu, birçok uzmanın ART düşünülmeden önce sperm konsantrasyonu &lt;5 milyon/</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olan tüm erkeklerin </a:t>
            </a:r>
            <a:r>
              <a:rPr lang="tr-TR" b="0" i="0" dirty="0" err="1">
                <a:solidFill>
                  <a:srgbClr val="232323"/>
                </a:solidFill>
                <a:effectLst/>
                <a:latin typeface="Noto Sans" panose="020B0502040504020204" pitchFamily="34" charset="0"/>
              </a:rPr>
              <a:t>karyotiplenmesini</a:t>
            </a:r>
            <a:r>
              <a:rPr lang="tr-TR" b="0" i="0" dirty="0">
                <a:solidFill>
                  <a:srgbClr val="232323"/>
                </a:solidFill>
                <a:effectLst/>
                <a:latin typeface="Noto Sans" panose="020B0502040504020204" pitchFamily="34" charset="0"/>
              </a:rPr>
              <a:t> önermesinin nedenlerinden biridir [ </a:t>
            </a:r>
            <a:r>
              <a:rPr lang="tr-TR" b="0" i="0" u="sng" dirty="0">
                <a:solidFill>
                  <a:srgbClr val="005B92"/>
                </a:solidFill>
                <a:effectLst/>
                <a:latin typeface="Noto Sans" panose="020B0502040504020204" pitchFamily="34" charset="0"/>
                <a:hlinkClick r:id="rId54"/>
              </a:rPr>
              <a:t>1</a:t>
            </a:r>
            <a:r>
              <a:rPr lang="tr-TR" b="0" i="0" dirty="0">
                <a:solidFill>
                  <a:srgbClr val="232323"/>
                </a:solidFill>
                <a:effectLst/>
                <a:latin typeface="Noto Sans" panose="020B0502040504020204" pitchFamily="34" charset="0"/>
              </a:rPr>
              <a:t> ]. (Görmek </a:t>
            </a:r>
            <a:r>
              <a:rPr lang="tr-TR" b="0" i="0" u="sng" dirty="0">
                <a:solidFill>
                  <a:srgbClr val="005B92"/>
                </a:solidFill>
                <a:effectLst/>
                <a:latin typeface="Noto Sans" panose="020B0502040504020204" pitchFamily="34" charset="0"/>
                <a:hlinkClick r:id="rId66"/>
              </a:rPr>
              <a:t>"Erkeklerde </a:t>
            </a:r>
            <a:r>
              <a:rPr lang="tr-TR" b="0" i="0" u="sng" dirty="0" err="1">
                <a:solidFill>
                  <a:srgbClr val="005B92"/>
                </a:solidFill>
                <a:effectLst/>
                <a:latin typeface="Noto Sans" panose="020B0502040504020204" pitchFamily="34" charset="0"/>
                <a:hlinkClick r:id="rId66"/>
              </a:rPr>
              <a:t>primer</a:t>
            </a:r>
            <a:r>
              <a:rPr lang="tr-TR" b="0" i="0" u="sng" dirty="0">
                <a:solidFill>
                  <a:srgbClr val="005B92"/>
                </a:solidFill>
                <a:effectLst/>
                <a:latin typeface="Noto Sans" panose="020B0502040504020204" pitchFamily="34" charset="0"/>
                <a:hlinkClick r:id="rId66"/>
              </a:rPr>
              <a:t> </a:t>
            </a:r>
            <a:r>
              <a:rPr lang="tr-TR" b="0" i="0" u="sng" dirty="0" err="1">
                <a:solidFill>
                  <a:srgbClr val="005B92"/>
                </a:solidFill>
                <a:effectLst/>
                <a:latin typeface="Noto Sans" panose="020B0502040504020204" pitchFamily="34" charset="0"/>
                <a:hlinkClick r:id="rId66"/>
              </a:rPr>
              <a:t>hipogonadizmin</a:t>
            </a:r>
            <a:r>
              <a:rPr lang="tr-TR" b="0" i="0" u="sng" dirty="0">
                <a:solidFill>
                  <a:srgbClr val="005B92"/>
                </a:solidFill>
                <a:effectLst/>
                <a:latin typeface="Noto Sans" panose="020B0502040504020204" pitchFamily="34" charset="0"/>
                <a:hlinkClick r:id="rId66"/>
              </a:rPr>
              <a:t> nedenleri", "</a:t>
            </a:r>
            <a:r>
              <a:rPr lang="tr-TR" b="0" i="0" u="sng" dirty="0" err="1">
                <a:solidFill>
                  <a:srgbClr val="005B92"/>
                </a:solidFill>
                <a:effectLst/>
                <a:latin typeface="Noto Sans" panose="020B0502040504020204" pitchFamily="34" charset="0"/>
                <a:hlinkClick r:id="rId66"/>
              </a:rPr>
              <a:t>Klinefelter</a:t>
            </a:r>
            <a:r>
              <a:rPr lang="tr-TR" b="0" i="0" u="sng" dirty="0">
                <a:solidFill>
                  <a:srgbClr val="005B92"/>
                </a:solidFill>
                <a:effectLst/>
                <a:latin typeface="Noto Sans" panose="020B0502040504020204" pitchFamily="34" charset="0"/>
                <a:hlinkClick r:id="rId66"/>
              </a:rPr>
              <a:t> sendromu"</a:t>
            </a:r>
            <a:r>
              <a:rPr lang="tr-TR" b="0" i="0" dirty="0">
                <a:solidFill>
                  <a:srgbClr val="232323"/>
                </a:solidFill>
                <a:effectLst/>
                <a:latin typeface="Noto Sans" panose="020B0502040504020204" pitchFamily="34" charset="0"/>
              </a:rPr>
              <a:t> ve </a:t>
            </a:r>
            <a:r>
              <a:rPr lang="tr-TR" b="0" i="0" u="sng" dirty="0">
                <a:solidFill>
                  <a:srgbClr val="005B92"/>
                </a:solidFill>
                <a:effectLst/>
                <a:latin typeface="Noto Sans" panose="020B0502040504020204" pitchFamily="34" charset="0"/>
                <a:hlinkClick r:id="rId67"/>
              </a:rPr>
              <a:t>"</a:t>
            </a:r>
            <a:r>
              <a:rPr lang="tr-TR" b="0" i="0" u="sng" dirty="0" err="1">
                <a:solidFill>
                  <a:srgbClr val="005B92"/>
                </a:solidFill>
                <a:effectLst/>
                <a:latin typeface="Noto Sans" panose="020B0502040504020204" pitchFamily="34" charset="0"/>
                <a:hlinkClick r:id="rId67"/>
              </a:rPr>
              <a:t>Klinefelter</a:t>
            </a:r>
            <a:r>
              <a:rPr lang="tr-TR" b="0" i="0" u="sng" dirty="0">
                <a:solidFill>
                  <a:srgbClr val="005B92"/>
                </a:solidFill>
                <a:effectLst/>
                <a:latin typeface="Noto Sans" panose="020B0502040504020204" pitchFamily="34" charset="0"/>
                <a:hlinkClick r:id="rId67"/>
              </a:rPr>
              <a:t> sendromunun klinik özellikleri, teşhisi ve yönetimi" bölümleri</a:t>
            </a:r>
            <a:r>
              <a:rPr lang="tr-TR" b="0" i="0" dirty="0">
                <a:solidFill>
                  <a:srgbClr val="232323"/>
                </a:solidFill>
                <a:effectLst/>
                <a:latin typeface="Noto Sans" panose="020B0502040504020204" pitchFamily="34" charset="0"/>
              </a:rPr>
              <a:t> .)</a:t>
            </a:r>
          </a:p>
          <a:p>
            <a:pPr algn="l"/>
            <a:r>
              <a:rPr lang="tr-TR" b="1" i="0" dirty="0" err="1">
                <a:solidFill>
                  <a:srgbClr val="232323"/>
                </a:solidFill>
                <a:effectLst/>
                <a:latin typeface="Noto Sans" panose="020B0502040504020204" pitchFamily="34" charset="0"/>
              </a:rPr>
              <a:t>Kriptorşidizm</a:t>
            </a:r>
            <a:r>
              <a:rPr lang="tr-TR" b="1" i="0" dirty="0">
                <a:solidFill>
                  <a:srgbClr val="232323"/>
                </a:solidFill>
                <a:effectLst/>
                <a:latin typeface="Noto Sans" panose="020B0502040504020204" pitchFamily="34" charset="0"/>
              </a:rPr>
              <a:t> </a:t>
            </a:r>
            <a:r>
              <a:rPr lang="tr-TR" b="0" i="0" dirty="0">
                <a:solidFill>
                  <a:srgbClr val="232323"/>
                </a:solidFill>
                <a:effectLst/>
                <a:latin typeface="Noto Sans" panose="020B0502040504020204" pitchFamily="34" charset="0"/>
              </a:rPr>
              <a:t> -  İnmemiş testis öyküsü olan erkeklerin, normal olarak inmiş testisleri olan erkeklere göre daha düşük sperm sayıları, daha düşük kaliteli spermleri ve daha düşük doğurganlık oranları vardır. İnmemiş testisteki bozulmuş </a:t>
            </a:r>
            <a:r>
              <a:rPr lang="tr-TR" b="0" i="0" dirty="0" err="1">
                <a:solidFill>
                  <a:srgbClr val="232323"/>
                </a:solidFill>
                <a:effectLst/>
                <a:latin typeface="Noto Sans" panose="020B0502040504020204" pitchFamily="34" charset="0"/>
              </a:rPr>
              <a:t>spermatogenez</a:t>
            </a:r>
            <a:r>
              <a:rPr lang="tr-TR" b="0" i="0" dirty="0">
                <a:solidFill>
                  <a:srgbClr val="232323"/>
                </a:solidFill>
                <a:effectLst/>
                <a:latin typeface="Noto Sans" panose="020B0502040504020204" pitchFamily="34" charset="0"/>
              </a:rPr>
              <a:t>, muhtemelen, bazıları erken cerrahi müdahale ile kısmen önlenebilir veya geri döndürülebilir olan altta yatan genetik, </a:t>
            </a:r>
            <a:r>
              <a:rPr lang="tr-TR" b="0" i="0" dirty="0" err="1">
                <a:solidFill>
                  <a:srgbClr val="232323"/>
                </a:solidFill>
                <a:effectLst/>
                <a:latin typeface="Noto Sans" panose="020B0502040504020204" pitchFamily="34" charset="0"/>
              </a:rPr>
              <a:t>hormonal</a:t>
            </a:r>
            <a:r>
              <a:rPr lang="tr-TR" b="0" i="0" dirty="0">
                <a:solidFill>
                  <a:srgbClr val="232323"/>
                </a:solidFill>
                <a:effectLst/>
                <a:latin typeface="Noto Sans" panose="020B0502040504020204" pitchFamily="34" charset="0"/>
              </a:rPr>
              <a:t> ve gelişimsel anormalliklerle ilişkilidir. Yetişkinlikteki sperm sayıları, </a:t>
            </a:r>
            <a:r>
              <a:rPr lang="tr-TR" b="0" i="0" dirty="0" err="1">
                <a:solidFill>
                  <a:srgbClr val="232323"/>
                </a:solidFill>
                <a:effectLst/>
                <a:latin typeface="Noto Sans" panose="020B0502040504020204" pitchFamily="34" charset="0"/>
              </a:rPr>
              <a:t>orşiopeksi</a:t>
            </a:r>
            <a:r>
              <a:rPr lang="tr-TR" b="0" i="0" dirty="0">
                <a:solidFill>
                  <a:srgbClr val="232323"/>
                </a:solidFill>
                <a:effectLst/>
                <a:latin typeface="Noto Sans" panose="020B0502040504020204" pitchFamily="34" charset="0"/>
              </a:rPr>
              <a:t> sırasındaki </a:t>
            </a:r>
            <a:r>
              <a:rPr lang="tr-TR" b="0" i="0" dirty="0" err="1">
                <a:solidFill>
                  <a:srgbClr val="232323"/>
                </a:solidFill>
                <a:effectLst/>
                <a:latin typeface="Noto Sans" panose="020B0502040504020204" pitchFamily="34" charset="0"/>
              </a:rPr>
              <a:t>prepubertal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germ</a:t>
            </a:r>
            <a:r>
              <a:rPr lang="tr-TR" b="0" i="0" dirty="0">
                <a:solidFill>
                  <a:srgbClr val="232323"/>
                </a:solidFill>
                <a:effectLst/>
                <a:latin typeface="Noto Sans" panose="020B0502040504020204" pitchFamily="34" charset="0"/>
              </a:rPr>
              <a:t> hücre sayıları ve hücre tipi ile doğrudan ilişkilidir. (Bkz. </a:t>
            </a:r>
            <a:r>
              <a:rPr lang="tr-TR" b="0" i="0" u="sng" dirty="0">
                <a:solidFill>
                  <a:srgbClr val="005B92"/>
                </a:solidFill>
                <a:effectLst/>
                <a:latin typeface="Noto Sans" panose="020B0502040504020204" pitchFamily="34" charset="0"/>
                <a:hlinkClick r:id="rId68"/>
              </a:rPr>
              <a:t>"Çocuklarda inmemiş testis (</a:t>
            </a:r>
            <a:r>
              <a:rPr lang="tr-TR" b="0" i="0" u="sng" dirty="0" err="1">
                <a:solidFill>
                  <a:srgbClr val="005B92"/>
                </a:solidFill>
                <a:effectLst/>
                <a:latin typeface="Noto Sans" panose="020B0502040504020204" pitchFamily="34" charset="0"/>
                <a:hlinkClick r:id="rId68"/>
              </a:rPr>
              <a:t>kriptorşidizm</a:t>
            </a:r>
            <a:r>
              <a:rPr lang="tr-TR" b="0" i="0" u="sng" dirty="0">
                <a:solidFill>
                  <a:srgbClr val="005B92"/>
                </a:solidFill>
                <a:effectLst/>
                <a:latin typeface="Noto Sans" panose="020B0502040504020204" pitchFamily="34" charset="0"/>
                <a:hlinkClick r:id="rId68"/>
              </a:rPr>
              <a:t>): Yönetim", "</a:t>
            </a:r>
            <a:r>
              <a:rPr lang="tr-TR" b="0" i="0" u="sng" dirty="0" err="1">
                <a:solidFill>
                  <a:srgbClr val="005B92"/>
                </a:solidFill>
                <a:effectLst/>
                <a:latin typeface="Noto Sans" panose="020B0502040504020204" pitchFamily="34" charset="0"/>
                <a:hlinkClick r:id="rId68"/>
              </a:rPr>
              <a:t>Subfertilite</a:t>
            </a:r>
            <a:r>
              <a:rPr lang="tr-TR" b="0" i="0" u="sng" dirty="0">
                <a:solidFill>
                  <a:srgbClr val="005B92"/>
                </a:solidFill>
                <a:effectLst/>
                <a:latin typeface="Noto Sans" panose="020B0502040504020204" pitchFamily="34" charset="0"/>
                <a:hlinkClick r:id="rId68"/>
              </a:rPr>
              <a:t>" bölümü</a:t>
            </a:r>
            <a:r>
              <a:rPr lang="tr-TR" b="0" i="0" dirty="0">
                <a:solidFill>
                  <a:srgbClr val="232323"/>
                </a:solidFill>
                <a:effectLst/>
                <a:latin typeface="Noto Sans" panose="020B0502040504020204" pitchFamily="34" charset="0"/>
              </a:rPr>
              <a:t> .)</a:t>
            </a:r>
          </a:p>
          <a:p>
            <a:pPr algn="l"/>
            <a:r>
              <a:rPr lang="tr-TR" b="1" i="0" dirty="0">
                <a:solidFill>
                  <a:srgbClr val="232323"/>
                </a:solidFill>
                <a:effectLst/>
                <a:latin typeface="Noto Sans" panose="020B0502040504020204" pitchFamily="34" charset="0"/>
              </a:rPr>
              <a:t>FSH reseptör geninde </a:t>
            </a:r>
            <a:r>
              <a:rPr lang="tr-TR" b="1" i="0" dirty="0" err="1">
                <a:solidFill>
                  <a:srgbClr val="232323"/>
                </a:solidFill>
                <a:effectLst/>
                <a:latin typeface="Noto Sans" panose="020B0502040504020204" pitchFamily="34" charset="0"/>
              </a:rPr>
              <a:t>inaktive</a:t>
            </a:r>
            <a:r>
              <a:rPr lang="tr-TR" b="1" i="0" dirty="0">
                <a:solidFill>
                  <a:srgbClr val="232323"/>
                </a:solidFill>
                <a:effectLst/>
                <a:latin typeface="Noto Sans" panose="020B0502040504020204" pitchFamily="34" charset="0"/>
              </a:rPr>
              <a:t> edici mutasyon </a:t>
            </a:r>
            <a:r>
              <a:rPr lang="tr-TR" b="0" i="0" dirty="0">
                <a:solidFill>
                  <a:srgbClr val="232323"/>
                </a:solidFill>
                <a:effectLst/>
                <a:latin typeface="Noto Sans" panose="020B0502040504020204" pitchFamily="34" charset="0"/>
              </a:rPr>
              <a:t> —  Erkek kısırlığının nadir bir nedeni, </a:t>
            </a:r>
            <a:r>
              <a:rPr lang="tr-TR" b="0" i="0" dirty="0" err="1">
                <a:solidFill>
                  <a:srgbClr val="232323"/>
                </a:solidFill>
                <a:effectLst/>
                <a:latin typeface="Noto Sans" panose="020B0502040504020204" pitchFamily="34" charset="0"/>
              </a:rPr>
              <a:t>folikül</a:t>
            </a:r>
            <a:r>
              <a:rPr lang="tr-TR" b="0" i="0" dirty="0">
                <a:solidFill>
                  <a:srgbClr val="232323"/>
                </a:solidFill>
                <a:effectLst/>
                <a:latin typeface="Noto Sans" panose="020B0502040504020204" pitchFamily="34" charset="0"/>
              </a:rPr>
              <a:t> uyarıcı hormon (FSH) reseptör genindeki </a:t>
            </a:r>
            <a:r>
              <a:rPr lang="tr-TR" b="0" i="0" dirty="0" err="1">
                <a:solidFill>
                  <a:srgbClr val="232323"/>
                </a:solidFill>
                <a:effectLst/>
                <a:latin typeface="Noto Sans" panose="020B0502040504020204" pitchFamily="34" charset="0"/>
              </a:rPr>
              <a:t>inaktive</a:t>
            </a:r>
            <a:r>
              <a:rPr lang="tr-TR" b="0" i="0" dirty="0">
                <a:solidFill>
                  <a:srgbClr val="232323"/>
                </a:solidFill>
                <a:effectLst/>
                <a:latin typeface="Noto Sans" panose="020B0502040504020204" pitchFamily="34" charset="0"/>
              </a:rPr>
              <a:t> edici bir mutasyondur [ </a:t>
            </a:r>
            <a:r>
              <a:rPr lang="tr-TR" b="0" i="0" u="sng" dirty="0">
                <a:solidFill>
                  <a:srgbClr val="005B92"/>
                </a:solidFill>
                <a:effectLst/>
                <a:latin typeface="Noto Sans" panose="020B0502040504020204" pitchFamily="34" charset="0"/>
                <a:hlinkClick r:id="rId69"/>
              </a:rPr>
              <a:t>83,84</a:t>
            </a:r>
            <a:r>
              <a:rPr lang="tr-TR" b="0" i="0" dirty="0">
                <a:solidFill>
                  <a:srgbClr val="232323"/>
                </a:solidFill>
                <a:effectLst/>
                <a:latin typeface="Noto Sans" panose="020B0502040504020204" pitchFamily="34" charset="0"/>
              </a:rPr>
              <a:t> ]. Bir rapor, FSH reseptörünün </a:t>
            </a:r>
            <a:r>
              <a:rPr lang="tr-TR" b="0" i="0" dirty="0" err="1">
                <a:solidFill>
                  <a:srgbClr val="232323"/>
                </a:solidFill>
                <a:effectLst/>
                <a:latin typeface="Noto Sans" panose="020B0502040504020204" pitchFamily="34" charset="0"/>
              </a:rPr>
              <a:t>inaktive</a:t>
            </a:r>
            <a:r>
              <a:rPr lang="tr-TR" b="0" i="0" dirty="0">
                <a:solidFill>
                  <a:srgbClr val="232323"/>
                </a:solidFill>
                <a:effectLst/>
                <a:latin typeface="Noto Sans" panose="020B0502040504020204" pitchFamily="34" charset="0"/>
              </a:rPr>
              <a:t> edici bir mutasyonu için </a:t>
            </a:r>
            <a:r>
              <a:rPr lang="tr-TR" b="0" i="0" dirty="0" err="1">
                <a:solidFill>
                  <a:srgbClr val="232323"/>
                </a:solidFill>
                <a:effectLst/>
                <a:latin typeface="Noto Sans" panose="020B0502040504020204" pitchFamily="34" charset="0"/>
              </a:rPr>
              <a:t>homozigot</a:t>
            </a:r>
            <a:r>
              <a:rPr lang="tr-TR" b="0" i="0" dirty="0">
                <a:solidFill>
                  <a:srgbClr val="232323"/>
                </a:solidFill>
                <a:effectLst/>
                <a:latin typeface="Noto Sans" panose="020B0502040504020204" pitchFamily="34" charset="0"/>
              </a:rPr>
              <a:t> olan beş erkeği tanımladı [ </a:t>
            </a:r>
            <a:r>
              <a:rPr lang="tr-TR" b="0" i="0" u="sng" dirty="0">
                <a:solidFill>
                  <a:srgbClr val="005B92"/>
                </a:solidFill>
                <a:effectLst/>
                <a:latin typeface="Noto Sans" panose="020B0502040504020204" pitchFamily="34" charset="0"/>
                <a:hlinkClick r:id="rId70"/>
              </a:rPr>
              <a:t>83</a:t>
            </a:r>
            <a:r>
              <a:rPr lang="tr-TR" b="0" i="0" dirty="0">
                <a:solidFill>
                  <a:srgbClr val="232323"/>
                </a:solidFill>
                <a:effectLst/>
                <a:latin typeface="Noto Sans" panose="020B0502040504020204" pitchFamily="34" charset="0"/>
              </a:rPr>
              <a:t> ]. Bu erkeklerin değişken şekilde düşük sperm sayıları ve serum </a:t>
            </a:r>
            <a:r>
              <a:rPr lang="tr-TR" b="0" i="0" dirty="0" err="1">
                <a:solidFill>
                  <a:srgbClr val="232323"/>
                </a:solidFill>
                <a:effectLst/>
                <a:latin typeface="Noto Sans" panose="020B0502040504020204" pitchFamily="34" charset="0"/>
              </a:rPr>
              <a:t>inhibin</a:t>
            </a:r>
            <a:r>
              <a:rPr lang="tr-TR" b="0" i="0" dirty="0">
                <a:solidFill>
                  <a:srgbClr val="232323"/>
                </a:solidFill>
                <a:effectLst/>
                <a:latin typeface="Noto Sans" panose="020B0502040504020204" pitchFamily="34" charset="0"/>
              </a:rPr>
              <a:t> B konsantrasyonları ve yüksek serum FSH konsantrasyonları vardı.</a:t>
            </a:r>
          </a:p>
          <a:p>
            <a:pPr algn="l"/>
            <a:r>
              <a:rPr lang="tr-TR" b="1" i="0" dirty="0" err="1">
                <a:solidFill>
                  <a:srgbClr val="232323"/>
                </a:solidFill>
                <a:effectLst/>
                <a:latin typeface="Noto Sans" panose="020B0502040504020204" pitchFamily="34" charset="0"/>
              </a:rPr>
              <a:t>Miyotonik</a:t>
            </a:r>
            <a:r>
              <a:rPr lang="tr-TR" b="1" i="0" dirty="0">
                <a:solidFill>
                  <a:srgbClr val="232323"/>
                </a:solidFill>
                <a:effectLst/>
                <a:latin typeface="Noto Sans" panose="020B0502040504020204" pitchFamily="34" charset="0"/>
              </a:rPr>
              <a:t> </a:t>
            </a:r>
            <a:r>
              <a:rPr lang="tr-TR" b="1" i="0" dirty="0" err="1">
                <a:solidFill>
                  <a:srgbClr val="232323"/>
                </a:solidFill>
                <a:effectLst/>
                <a:latin typeface="Noto Sans" panose="020B0502040504020204" pitchFamily="34" charset="0"/>
              </a:rPr>
              <a:t>distrofi</a:t>
            </a:r>
            <a:r>
              <a:rPr lang="tr-TR" b="1" i="0" dirty="0">
                <a:solidFill>
                  <a:srgbClr val="232323"/>
                </a:solidFill>
                <a:effectLst/>
                <a:latin typeface="Noto Sans" panose="020B0502040504020204" pitchFamily="34" charset="0"/>
              </a:rPr>
              <a:t> </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Miyotonik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distrofi</a:t>
            </a:r>
            <a:r>
              <a:rPr lang="tr-TR" b="0" i="0" dirty="0">
                <a:solidFill>
                  <a:srgbClr val="232323"/>
                </a:solidFill>
                <a:effectLst/>
                <a:latin typeface="Noto Sans" panose="020B0502040504020204" pitchFamily="34" charset="0"/>
              </a:rPr>
              <a:t>, gecikmiş başlangıçlı (30 ila 40 yaş arası) motor fonksiyon bozukluğu, katarakt, erken </a:t>
            </a:r>
            <a:r>
              <a:rPr lang="tr-TR" b="0" i="0" dirty="0" err="1">
                <a:solidFill>
                  <a:srgbClr val="232323"/>
                </a:solidFill>
                <a:effectLst/>
                <a:latin typeface="Noto Sans" panose="020B0502040504020204" pitchFamily="34" charset="0"/>
              </a:rPr>
              <a:t>frontal</a:t>
            </a:r>
            <a:r>
              <a:rPr lang="tr-TR" b="0" i="0" dirty="0">
                <a:solidFill>
                  <a:srgbClr val="232323"/>
                </a:solidFill>
                <a:effectLst/>
                <a:latin typeface="Noto Sans" panose="020B0502040504020204" pitchFamily="34" charset="0"/>
              </a:rPr>
              <a:t> saç dökülmesi, hafif zeka geriliği ve bozulmuş </a:t>
            </a:r>
            <a:r>
              <a:rPr lang="tr-TR" b="0" i="0" dirty="0" err="1">
                <a:solidFill>
                  <a:srgbClr val="232323"/>
                </a:solidFill>
                <a:effectLst/>
                <a:latin typeface="Noto Sans" panose="020B0502040504020204" pitchFamily="34" charset="0"/>
              </a:rPr>
              <a:t>spermatogenez</a:t>
            </a:r>
            <a:r>
              <a:rPr lang="tr-TR" b="0" i="0" dirty="0">
                <a:solidFill>
                  <a:srgbClr val="232323"/>
                </a:solidFill>
                <a:effectLst/>
                <a:latin typeface="Noto Sans" panose="020B0502040504020204" pitchFamily="34" charset="0"/>
              </a:rPr>
              <a:t> nedeniyle kısırlık olan </a:t>
            </a:r>
            <a:r>
              <a:rPr lang="tr-TR" b="0" i="0" dirty="0" err="1">
                <a:solidFill>
                  <a:srgbClr val="232323"/>
                </a:solidFill>
                <a:effectLst/>
                <a:latin typeface="Noto Sans" panose="020B0502040504020204" pitchFamily="34" charset="0"/>
              </a:rPr>
              <a:t>otozomal</a:t>
            </a:r>
            <a:r>
              <a:rPr lang="tr-TR" b="0" i="0" dirty="0">
                <a:solidFill>
                  <a:srgbClr val="232323"/>
                </a:solidFill>
                <a:effectLst/>
                <a:latin typeface="Noto Sans" panose="020B0502040504020204" pitchFamily="34" charset="0"/>
              </a:rPr>
              <a:t> bir hastalıktır. </a:t>
            </a:r>
            <a:r>
              <a:rPr lang="tr-TR" b="0" i="0" dirty="0" err="1">
                <a:solidFill>
                  <a:srgbClr val="232323"/>
                </a:solidFill>
                <a:effectLst/>
                <a:latin typeface="Noto Sans" panose="020B0502040504020204" pitchFamily="34" charset="0"/>
              </a:rPr>
              <a:t>Miyotonik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distrofisi</a:t>
            </a:r>
            <a:r>
              <a:rPr lang="tr-TR" b="0" i="0" dirty="0">
                <a:solidFill>
                  <a:srgbClr val="232323"/>
                </a:solidFill>
                <a:effectLst/>
                <a:latin typeface="Noto Sans" panose="020B0502040504020204" pitchFamily="34" charset="0"/>
              </a:rPr>
              <a:t> olan erkeklerin yaklaşık yüzde 20'si ayrıca düşük serum testosteron konsantrasyonlarına sahiptir [ </a:t>
            </a:r>
            <a:r>
              <a:rPr lang="tr-TR" b="0" i="0" u="sng" dirty="0">
                <a:solidFill>
                  <a:srgbClr val="005B92"/>
                </a:solidFill>
                <a:effectLst/>
                <a:latin typeface="Noto Sans" panose="020B0502040504020204" pitchFamily="34" charset="0"/>
                <a:hlinkClick r:id="rId71"/>
              </a:rPr>
              <a:t>85</a:t>
            </a:r>
            <a:r>
              <a:rPr lang="tr-TR" b="0" i="0" dirty="0">
                <a:solidFill>
                  <a:srgbClr val="232323"/>
                </a:solidFill>
                <a:effectLst/>
                <a:latin typeface="Noto Sans" panose="020B0502040504020204" pitchFamily="34" charset="0"/>
              </a:rPr>
              <a:t> ]. (Bkz. </a:t>
            </a:r>
            <a:r>
              <a:rPr lang="tr-TR" b="0" i="0" u="sng" dirty="0">
                <a:solidFill>
                  <a:srgbClr val="005B92"/>
                </a:solidFill>
                <a:effectLst/>
                <a:latin typeface="Noto Sans" panose="020B0502040504020204" pitchFamily="34" charset="0"/>
                <a:hlinkClick r:id="rId72"/>
              </a:rPr>
              <a:t>"</a:t>
            </a:r>
            <a:r>
              <a:rPr lang="tr-TR" b="0" i="0" u="sng" dirty="0" err="1">
                <a:solidFill>
                  <a:srgbClr val="005B92"/>
                </a:solidFill>
                <a:effectLst/>
                <a:latin typeface="Noto Sans" panose="020B0502040504020204" pitchFamily="34" charset="0"/>
                <a:hlinkClick r:id="rId72"/>
              </a:rPr>
              <a:t>Miyotonik</a:t>
            </a:r>
            <a:r>
              <a:rPr lang="tr-TR" b="0" i="0" u="sng" dirty="0">
                <a:solidFill>
                  <a:srgbClr val="005B92"/>
                </a:solidFill>
                <a:effectLst/>
                <a:latin typeface="Noto Sans" panose="020B0502040504020204" pitchFamily="34" charset="0"/>
                <a:hlinkClick r:id="rId72"/>
              </a:rPr>
              <a:t> </a:t>
            </a:r>
            <a:r>
              <a:rPr lang="tr-TR" b="0" i="0" u="sng" dirty="0" err="1">
                <a:solidFill>
                  <a:srgbClr val="005B92"/>
                </a:solidFill>
                <a:effectLst/>
                <a:latin typeface="Noto Sans" panose="020B0502040504020204" pitchFamily="34" charset="0"/>
                <a:hlinkClick r:id="rId72"/>
              </a:rPr>
              <a:t>distrofi</a:t>
            </a:r>
            <a:r>
              <a:rPr lang="tr-TR" b="0" i="0" u="sng" dirty="0">
                <a:solidFill>
                  <a:srgbClr val="005B92"/>
                </a:solidFill>
                <a:effectLst/>
                <a:latin typeface="Noto Sans" panose="020B0502040504020204" pitchFamily="34" charset="0"/>
                <a:hlinkClick r:id="rId72"/>
              </a:rPr>
              <a:t>: Etiyoloji, klinik özellikler ve tanı", "Endokrin anormallikler" bölümü</a:t>
            </a:r>
            <a:r>
              <a:rPr lang="tr-TR" b="0" i="0" dirty="0">
                <a:solidFill>
                  <a:srgbClr val="232323"/>
                </a:solidFill>
                <a:effectLst/>
                <a:latin typeface="Noto Sans" panose="020B0502040504020204" pitchFamily="34" charset="0"/>
              </a:rPr>
              <a:t> .)</a:t>
            </a:r>
          </a:p>
          <a:p>
            <a:pPr algn="l"/>
            <a:r>
              <a:rPr lang="tr-TR" b="1" i="0" dirty="0" err="1">
                <a:solidFill>
                  <a:srgbClr val="232323"/>
                </a:solidFill>
                <a:effectLst/>
                <a:latin typeface="Noto Sans" panose="020B0502040504020204" pitchFamily="34" charset="0"/>
              </a:rPr>
              <a:t>Androjen</a:t>
            </a:r>
            <a:r>
              <a:rPr lang="tr-TR" b="1" i="0" dirty="0">
                <a:solidFill>
                  <a:srgbClr val="232323"/>
                </a:solidFill>
                <a:effectLst/>
                <a:latin typeface="Noto Sans" panose="020B0502040504020204" pitchFamily="34" charset="0"/>
              </a:rPr>
              <a:t> reseptörü veya </a:t>
            </a:r>
            <a:r>
              <a:rPr lang="tr-TR" b="1" i="0" dirty="0" err="1">
                <a:solidFill>
                  <a:srgbClr val="232323"/>
                </a:solidFill>
                <a:effectLst/>
                <a:latin typeface="Noto Sans" panose="020B0502040504020204" pitchFamily="34" charset="0"/>
              </a:rPr>
              <a:t>biyosentez</a:t>
            </a:r>
            <a:r>
              <a:rPr lang="tr-TR" b="1" i="0" dirty="0">
                <a:solidFill>
                  <a:srgbClr val="232323"/>
                </a:solidFill>
                <a:effectLst/>
                <a:latin typeface="Noto Sans" panose="020B0502040504020204" pitchFamily="34" charset="0"/>
              </a:rPr>
              <a:t> bozuklukları </a:t>
            </a:r>
            <a:r>
              <a:rPr lang="tr-TR" b="0" i="0" dirty="0">
                <a:solidFill>
                  <a:srgbClr val="232323"/>
                </a:solidFill>
                <a:effectLst/>
                <a:latin typeface="Noto Sans" panose="020B0502040504020204" pitchFamily="34" charset="0"/>
              </a:rPr>
              <a:t> —  Normal cinsel farklılaşma ve </a:t>
            </a:r>
            <a:r>
              <a:rPr lang="tr-TR" b="0" i="0" dirty="0" err="1">
                <a:solidFill>
                  <a:srgbClr val="232323"/>
                </a:solidFill>
                <a:effectLst/>
                <a:latin typeface="Noto Sans" panose="020B0502040504020204" pitchFamily="34" charset="0"/>
              </a:rPr>
              <a:t>spermatogenez</a:t>
            </a:r>
            <a:r>
              <a:rPr lang="tr-TR" b="0" i="0" dirty="0">
                <a:solidFill>
                  <a:srgbClr val="232323"/>
                </a:solidFill>
                <a:effectLst/>
                <a:latin typeface="Noto Sans" panose="020B0502040504020204" pitchFamily="34" charset="0"/>
              </a:rPr>
              <a:t>, testosteron ve normal bir </a:t>
            </a:r>
            <a:r>
              <a:rPr lang="tr-TR" b="0" i="0" dirty="0" err="1">
                <a:solidFill>
                  <a:srgbClr val="232323"/>
                </a:solidFill>
                <a:effectLst/>
                <a:latin typeface="Noto Sans" panose="020B0502040504020204" pitchFamily="34" charset="0"/>
              </a:rPr>
              <a:t>androjen</a:t>
            </a:r>
            <a:r>
              <a:rPr lang="tr-TR" b="0" i="0" dirty="0">
                <a:solidFill>
                  <a:srgbClr val="232323"/>
                </a:solidFill>
                <a:effectLst/>
                <a:latin typeface="Noto Sans" panose="020B0502040504020204" pitchFamily="34" charset="0"/>
              </a:rPr>
              <a:t> reseptörü gerektirir. </a:t>
            </a:r>
            <a:r>
              <a:rPr lang="tr-TR" b="0" i="0" dirty="0" err="1">
                <a:solidFill>
                  <a:srgbClr val="232323"/>
                </a:solidFill>
                <a:effectLst/>
                <a:latin typeface="Noto Sans" panose="020B0502040504020204" pitchFamily="34" charset="0"/>
              </a:rPr>
              <a:t>Androjen</a:t>
            </a:r>
            <a:r>
              <a:rPr lang="tr-TR" b="0" i="0" dirty="0">
                <a:solidFill>
                  <a:srgbClr val="232323"/>
                </a:solidFill>
                <a:effectLst/>
                <a:latin typeface="Noto Sans" panose="020B0502040504020204" pitchFamily="34" charset="0"/>
              </a:rPr>
              <a:t> reseptör geninin </a:t>
            </a:r>
            <a:r>
              <a:rPr lang="tr-TR" b="0" i="0" dirty="0" err="1">
                <a:solidFill>
                  <a:srgbClr val="232323"/>
                </a:solidFill>
                <a:effectLst/>
                <a:latin typeface="Noto Sans" panose="020B0502040504020204" pitchFamily="34" charset="0"/>
              </a:rPr>
              <a:t>polimorfizmleri</a:t>
            </a:r>
            <a:r>
              <a:rPr lang="tr-TR" b="0" i="0" dirty="0">
                <a:solidFill>
                  <a:srgbClr val="232323"/>
                </a:solidFill>
                <a:effectLst/>
                <a:latin typeface="Noto Sans" panose="020B0502040504020204" pitchFamily="34" charset="0"/>
              </a:rPr>
              <a:t> erkek kısırlığı ile ilişkilidir [ </a:t>
            </a:r>
            <a:r>
              <a:rPr lang="tr-TR" b="0" i="0" u="sng" dirty="0">
                <a:solidFill>
                  <a:srgbClr val="005B92"/>
                </a:solidFill>
                <a:effectLst/>
                <a:latin typeface="Noto Sans" panose="020B0502040504020204" pitchFamily="34" charset="0"/>
                <a:hlinkClick r:id="rId73"/>
              </a:rPr>
              <a:t>86,87</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Androjen</a:t>
            </a:r>
            <a:r>
              <a:rPr lang="tr-TR" b="0" i="0" dirty="0">
                <a:solidFill>
                  <a:srgbClr val="232323"/>
                </a:solidFill>
                <a:effectLst/>
                <a:latin typeface="Noto Sans" panose="020B0502040504020204" pitchFamily="34" charset="0"/>
              </a:rPr>
              <a:t> reseptörü veya </a:t>
            </a:r>
            <a:r>
              <a:rPr lang="tr-TR" b="0" i="0" dirty="0" err="1">
                <a:solidFill>
                  <a:srgbClr val="232323"/>
                </a:solidFill>
                <a:effectLst/>
                <a:latin typeface="Noto Sans" panose="020B0502040504020204" pitchFamily="34" charset="0"/>
              </a:rPr>
              <a:t>postreseptör</a:t>
            </a:r>
            <a:r>
              <a:rPr lang="tr-TR" b="0" i="0" dirty="0">
                <a:solidFill>
                  <a:srgbClr val="232323"/>
                </a:solidFill>
                <a:effectLst/>
                <a:latin typeface="Noto Sans" panose="020B0502040504020204" pitchFamily="34" charset="0"/>
              </a:rPr>
              <a:t> anormallikleri nedeniyle kısmi </a:t>
            </a:r>
            <a:r>
              <a:rPr lang="tr-TR" b="0" i="0" dirty="0" err="1">
                <a:solidFill>
                  <a:srgbClr val="232323"/>
                </a:solidFill>
                <a:effectLst/>
                <a:latin typeface="Noto Sans" panose="020B0502040504020204" pitchFamily="34" charset="0"/>
              </a:rPr>
              <a:t>androjen</a:t>
            </a:r>
            <a:r>
              <a:rPr lang="tr-TR" b="0" i="0" dirty="0">
                <a:solidFill>
                  <a:srgbClr val="232323"/>
                </a:solidFill>
                <a:effectLst/>
                <a:latin typeface="Noto Sans" panose="020B0502040504020204" pitchFamily="34" charset="0"/>
              </a:rPr>
              <a:t> duyarsızlığı olan erkekler ve 5-alfa-redüktaz eksikliği olan erkekler hemen hemen her zaman kısırdır. Kısmi </a:t>
            </a:r>
            <a:r>
              <a:rPr lang="tr-TR" b="0" i="0" dirty="0" err="1">
                <a:solidFill>
                  <a:srgbClr val="232323"/>
                </a:solidFill>
                <a:effectLst/>
                <a:latin typeface="Noto Sans" panose="020B0502040504020204" pitchFamily="34" charset="0"/>
              </a:rPr>
              <a:t>androjen</a:t>
            </a:r>
            <a:r>
              <a:rPr lang="tr-TR" b="0" i="0" dirty="0">
                <a:solidFill>
                  <a:srgbClr val="232323"/>
                </a:solidFill>
                <a:effectLst/>
                <a:latin typeface="Noto Sans" panose="020B0502040504020204" pitchFamily="34" charset="0"/>
              </a:rPr>
              <a:t> duyarsızlığı (</a:t>
            </a:r>
            <a:r>
              <a:rPr lang="tr-TR" b="0" i="0" dirty="0" err="1">
                <a:solidFill>
                  <a:srgbClr val="232323"/>
                </a:solidFill>
                <a:effectLst/>
                <a:latin typeface="Noto Sans" panose="020B0502040504020204" pitchFamily="34" charset="0"/>
              </a:rPr>
              <a:t>Reifenstein</a:t>
            </a:r>
            <a:r>
              <a:rPr lang="tr-TR" b="0" i="0" dirty="0">
                <a:solidFill>
                  <a:srgbClr val="232323"/>
                </a:solidFill>
                <a:effectLst/>
                <a:latin typeface="Noto Sans" panose="020B0502040504020204" pitchFamily="34" charset="0"/>
              </a:rPr>
              <a:t> sendromu) olan erkeklerde değişen derecelerde belirsiz dış </a:t>
            </a:r>
            <a:r>
              <a:rPr lang="tr-TR" b="0" i="0" dirty="0" err="1">
                <a:solidFill>
                  <a:srgbClr val="232323"/>
                </a:solidFill>
                <a:effectLst/>
                <a:latin typeface="Noto Sans" panose="020B0502040504020204" pitchFamily="34" charset="0"/>
              </a:rPr>
              <a:t>genital</a:t>
            </a:r>
            <a:r>
              <a:rPr lang="tr-TR" b="0" i="0" dirty="0">
                <a:solidFill>
                  <a:srgbClr val="232323"/>
                </a:solidFill>
                <a:effectLst/>
                <a:latin typeface="Noto Sans" panose="020B0502040504020204" pitchFamily="34" charset="0"/>
              </a:rPr>
              <a:t> organlar, </a:t>
            </a:r>
            <a:r>
              <a:rPr lang="tr-TR" b="0" i="0" dirty="0" err="1">
                <a:solidFill>
                  <a:srgbClr val="232323"/>
                </a:solidFill>
                <a:effectLst/>
                <a:latin typeface="Noto Sans" panose="020B0502040504020204" pitchFamily="34" charset="0"/>
              </a:rPr>
              <a:t>hipogonadizm</a:t>
            </a:r>
            <a:r>
              <a:rPr lang="tr-TR" b="0" i="0" dirty="0">
                <a:solidFill>
                  <a:srgbClr val="232323"/>
                </a:solidFill>
                <a:effectLst/>
                <a:latin typeface="Noto Sans" panose="020B0502040504020204" pitchFamily="34" charset="0"/>
              </a:rPr>
              <a:t> ve kısırlık vardır [ </a:t>
            </a:r>
            <a:r>
              <a:rPr lang="tr-TR" b="0" i="0" u="sng" dirty="0">
                <a:solidFill>
                  <a:srgbClr val="005B92"/>
                </a:solidFill>
                <a:effectLst/>
                <a:latin typeface="Noto Sans" panose="020B0502040504020204" pitchFamily="34" charset="0"/>
                <a:hlinkClick r:id="rId74"/>
              </a:rPr>
              <a:t>87</a:t>
            </a:r>
            <a:r>
              <a:rPr lang="tr-TR" b="0" i="0" dirty="0">
                <a:solidFill>
                  <a:srgbClr val="232323"/>
                </a:solidFill>
                <a:effectLst/>
                <a:latin typeface="Noto Sans" panose="020B0502040504020204" pitchFamily="34" charset="0"/>
              </a:rPr>
              <a:t> ]. Hafif </a:t>
            </a:r>
            <a:r>
              <a:rPr lang="tr-TR" b="0" i="0" dirty="0" err="1">
                <a:solidFill>
                  <a:srgbClr val="232323"/>
                </a:solidFill>
                <a:effectLst/>
                <a:latin typeface="Noto Sans" panose="020B0502040504020204" pitchFamily="34" charset="0"/>
              </a:rPr>
              <a:t>androjen</a:t>
            </a:r>
            <a:r>
              <a:rPr lang="tr-TR" b="0" i="0" dirty="0">
                <a:solidFill>
                  <a:srgbClr val="232323"/>
                </a:solidFill>
                <a:effectLst/>
                <a:latin typeface="Noto Sans" panose="020B0502040504020204" pitchFamily="34" charset="0"/>
              </a:rPr>
              <a:t> duyarsızlığı tek başına kısırlığa neden olabilir [ </a:t>
            </a:r>
            <a:r>
              <a:rPr lang="tr-TR" b="0" i="0" u="sng" dirty="0">
                <a:solidFill>
                  <a:srgbClr val="005B92"/>
                </a:solidFill>
                <a:effectLst/>
                <a:latin typeface="Noto Sans" panose="020B0502040504020204" pitchFamily="34" charset="0"/>
                <a:hlinkClick r:id="rId74"/>
              </a:rPr>
              <a:t>87</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75"/>
              </a:rPr>
              <a:t>. "</a:t>
            </a:r>
            <a:r>
              <a:rPr lang="tr-TR" b="0" i="0" u="sng" dirty="0" err="1">
                <a:solidFill>
                  <a:srgbClr val="005B92"/>
                </a:solidFill>
                <a:effectLst/>
                <a:latin typeface="Noto Sans" panose="020B0502040504020204" pitchFamily="34" charset="0"/>
                <a:hlinkClick r:id="rId75"/>
              </a:rPr>
              <a:t>Androjen</a:t>
            </a:r>
            <a:r>
              <a:rPr lang="tr-TR" b="0" i="0" u="sng" dirty="0">
                <a:solidFill>
                  <a:srgbClr val="005B92"/>
                </a:solidFill>
                <a:effectLst/>
                <a:latin typeface="Noto Sans" panose="020B0502040504020204" pitchFamily="34" charset="0"/>
                <a:hlinkClick r:id="rId75"/>
              </a:rPr>
              <a:t> etki bozukluklarının </a:t>
            </a:r>
            <a:r>
              <a:rPr lang="tr-TR" b="0" i="0" u="sng" dirty="0" err="1">
                <a:solidFill>
                  <a:srgbClr val="005B92"/>
                </a:solidFill>
                <a:effectLst/>
                <a:latin typeface="Noto Sans" panose="020B0502040504020204" pitchFamily="34" charset="0"/>
                <a:hlinkClick r:id="rId75"/>
              </a:rPr>
              <a:t>patogenezi</a:t>
            </a:r>
            <a:r>
              <a:rPr lang="tr-TR" b="0" i="0" u="sng" dirty="0">
                <a:solidFill>
                  <a:srgbClr val="005B92"/>
                </a:solidFill>
                <a:effectLst/>
                <a:latin typeface="Noto Sans" panose="020B0502040504020204" pitchFamily="34" charset="0"/>
                <a:hlinkClick r:id="rId75"/>
              </a:rPr>
              <a:t> ve klinik özellikleri"</a:t>
            </a:r>
            <a:r>
              <a:rPr lang="tr-TR" b="0" i="0" dirty="0">
                <a:solidFill>
                  <a:srgbClr val="232323"/>
                </a:solidFill>
                <a:effectLst/>
                <a:latin typeface="Noto Sans" panose="020B0502040504020204" pitchFamily="34" charset="0"/>
              </a:rPr>
              <a:t> ve </a:t>
            </a:r>
            <a:r>
              <a:rPr lang="tr-TR" b="0" i="0" u="sng" dirty="0">
                <a:solidFill>
                  <a:srgbClr val="005B92"/>
                </a:solidFill>
                <a:effectLst/>
                <a:latin typeface="Noto Sans" panose="020B0502040504020204" pitchFamily="34" charset="0"/>
                <a:hlinkClick r:id="rId76"/>
              </a:rPr>
              <a:t>"</a:t>
            </a:r>
            <a:r>
              <a:rPr lang="tr-TR" b="0" i="0" u="sng" dirty="0" err="1">
                <a:solidFill>
                  <a:srgbClr val="005B92"/>
                </a:solidFill>
                <a:effectLst/>
                <a:latin typeface="Noto Sans" panose="020B0502040504020204" pitchFamily="34" charset="0"/>
                <a:hlinkClick r:id="rId76"/>
              </a:rPr>
              <a:t>Steroid</a:t>
            </a:r>
            <a:r>
              <a:rPr lang="tr-TR" b="0" i="0" u="sng" dirty="0">
                <a:solidFill>
                  <a:srgbClr val="005B92"/>
                </a:solidFill>
                <a:effectLst/>
                <a:latin typeface="Noto Sans" panose="020B0502040504020204" pitchFamily="34" charset="0"/>
                <a:hlinkClick r:id="rId76"/>
              </a:rPr>
              <a:t> 5-alfa-redüktaz 2 eksikliği"</a:t>
            </a:r>
            <a:r>
              <a:rPr lang="tr-TR" b="0" i="0" dirty="0">
                <a:solidFill>
                  <a:srgbClr val="232323"/>
                </a:solidFill>
                <a:effectLst/>
                <a:latin typeface="Noto Sans" panose="020B0502040504020204" pitchFamily="34" charset="0"/>
              </a:rPr>
              <a:t> .)</a:t>
            </a:r>
          </a:p>
          <a:p>
            <a:pPr algn="l"/>
            <a:r>
              <a:rPr lang="tr-TR" b="0" i="0" dirty="0" err="1">
                <a:solidFill>
                  <a:srgbClr val="232323"/>
                </a:solidFill>
                <a:effectLst/>
                <a:latin typeface="Noto Sans" panose="020B0502040504020204" pitchFamily="34" charset="0"/>
              </a:rPr>
              <a:t>Androjen</a:t>
            </a:r>
            <a:r>
              <a:rPr lang="tr-TR" b="0" i="0" dirty="0">
                <a:solidFill>
                  <a:srgbClr val="232323"/>
                </a:solidFill>
                <a:effectLst/>
                <a:latin typeface="Noto Sans" panose="020B0502040504020204" pitchFamily="34" charset="0"/>
              </a:rPr>
              <a:t> reseptörünün </a:t>
            </a:r>
            <a:r>
              <a:rPr lang="tr-TR" b="0" i="0" dirty="0" err="1">
                <a:solidFill>
                  <a:srgbClr val="232323"/>
                </a:solidFill>
                <a:effectLst/>
                <a:latin typeface="Noto Sans" panose="020B0502040504020204" pitchFamily="34" charset="0"/>
              </a:rPr>
              <a:t>ekson</a:t>
            </a:r>
            <a:r>
              <a:rPr lang="tr-TR" b="0" i="0" dirty="0">
                <a:solidFill>
                  <a:srgbClr val="232323"/>
                </a:solidFill>
                <a:effectLst/>
                <a:latin typeface="Noto Sans" panose="020B0502040504020204" pitchFamily="34" charset="0"/>
              </a:rPr>
              <a:t> 1'indeki </a:t>
            </a:r>
            <a:r>
              <a:rPr lang="tr-TR" b="0" i="0" dirty="0" err="1">
                <a:solidFill>
                  <a:srgbClr val="232323"/>
                </a:solidFill>
                <a:effectLst/>
                <a:latin typeface="Noto Sans" panose="020B0502040504020204" pitchFamily="34" charset="0"/>
              </a:rPr>
              <a:t>trinükleotid</a:t>
            </a:r>
            <a:r>
              <a:rPr lang="tr-TR" b="0" i="0" dirty="0">
                <a:solidFill>
                  <a:srgbClr val="232323"/>
                </a:solidFill>
                <a:effectLst/>
                <a:latin typeface="Noto Sans" panose="020B0502040504020204" pitchFamily="34" charset="0"/>
              </a:rPr>
              <a:t> (CAG) tekrarlarının sayısı, </a:t>
            </a:r>
            <a:r>
              <a:rPr lang="tr-TR" b="0" i="0" dirty="0" err="1">
                <a:solidFill>
                  <a:srgbClr val="232323"/>
                </a:solidFill>
                <a:effectLst/>
                <a:latin typeface="Noto Sans" panose="020B0502040504020204" pitchFamily="34" charset="0"/>
              </a:rPr>
              <a:t>androjen</a:t>
            </a:r>
            <a:r>
              <a:rPr lang="tr-TR" b="0" i="0" dirty="0">
                <a:solidFill>
                  <a:srgbClr val="232323"/>
                </a:solidFill>
                <a:effectLst/>
                <a:latin typeface="Noto Sans" panose="020B0502040504020204" pitchFamily="34" charset="0"/>
              </a:rPr>
              <a:t> hedef geninin </a:t>
            </a:r>
            <a:r>
              <a:rPr lang="tr-TR" b="0" i="0" dirty="0" err="1">
                <a:solidFill>
                  <a:srgbClr val="232323"/>
                </a:solidFill>
                <a:effectLst/>
                <a:latin typeface="Noto Sans" panose="020B0502040504020204" pitchFamily="34" charset="0"/>
              </a:rPr>
              <a:t>transkripsiyonel</a:t>
            </a:r>
            <a:r>
              <a:rPr lang="tr-TR" b="0" i="0" dirty="0">
                <a:solidFill>
                  <a:srgbClr val="232323"/>
                </a:solidFill>
                <a:effectLst/>
                <a:latin typeface="Noto Sans" panose="020B0502040504020204" pitchFamily="34" charset="0"/>
              </a:rPr>
              <a:t> aktivitesi ile ters orantılıdır [ </a:t>
            </a:r>
            <a:r>
              <a:rPr lang="tr-TR" b="0" i="0" u="sng" dirty="0">
                <a:solidFill>
                  <a:srgbClr val="005B92"/>
                </a:solidFill>
                <a:effectLst/>
                <a:latin typeface="Noto Sans" panose="020B0502040504020204" pitchFamily="34" charset="0"/>
                <a:hlinkClick r:id="rId77"/>
              </a:rPr>
              <a:t>86</a:t>
            </a:r>
            <a:r>
              <a:rPr lang="tr-TR" b="0" i="0" dirty="0">
                <a:solidFill>
                  <a:srgbClr val="232323"/>
                </a:solidFill>
                <a:effectLst/>
                <a:latin typeface="Noto Sans" panose="020B0502040504020204" pitchFamily="34" charset="0"/>
              </a:rPr>
              <a:t> ]. Normal, doğurgan erkekler üzerinde yapılan bir çalışmada, kısa CAG tekrarları olanlar en yüksek sperm çıkışına sahipti [ </a:t>
            </a:r>
            <a:r>
              <a:rPr lang="tr-TR" b="0" i="0" u="sng" dirty="0">
                <a:solidFill>
                  <a:srgbClr val="005B92"/>
                </a:solidFill>
                <a:effectLst/>
                <a:latin typeface="Noto Sans" panose="020B0502040504020204" pitchFamily="34" charset="0"/>
                <a:hlinkClick r:id="rId78"/>
              </a:rPr>
              <a:t>88</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İdiyopatik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infertilitesi</a:t>
            </a:r>
            <a:r>
              <a:rPr lang="tr-TR" b="0" i="0" dirty="0">
                <a:solidFill>
                  <a:srgbClr val="232323"/>
                </a:solidFill>
                <a:effectLst/>
                <a:latin typeface="Noto Sans" panose="020B0502040504020204" pitchFamily="34" charset="0"/>
              </a:rPr>
              <a:t> olan erkeklerde CAG tekrar uzunlukları raporları tutarsız olmuştur. Bazılarında [ </a:t>
            </a:r>
            <a:r>
              <a:rPr lang="tr-TR" b="0" i="0" u="sng" dirty="0">
                <a:solidFill>
                  <a:srgbClr val="005B92"/>
                </a:solidFill>
                <a:effectLst/>
                <a:latin typeface="Noto Sans" panose="020B0502040504020204" pitchFamily="34" charset="0"/>
                <a:hlinkClick r:id="rId79"/>
              </a:rPr>
              <a:t>89-91</a:t>
            </a:r>
            <a:r>
              <a:rPr lang="tr-TR" b="0" i="0" dirty="0">
                <a:solidFill>
                  <a:srgbClr val="232323"/>
                </a:solidFill>
                <a:effectLst/>
                <a:latin typeface="Noto Sans" panose="020B0502040504020204" pitchFamily="34" charset="0"/>
              </a:rPr>
              <a:t> ], ancak hepsinde değil [ </a:t>
            </a:r>
            <a:r>
              <a:rPr lang="tr-TR" b="0" i="0" u="sng" dirty="0">
                <a:solidFill>
                  <a:srgbClr val="005B92"/>
                </a:solidFill>
                <a:effectLst/>
                <a:latin typeface="Noto Sans" panose="020B0502040504020204" pitchFamily="34" charset="0"/>
                <a:hlinkClick r:id="rId80"/>
              </a:rPr>
              <a:t>92</a:t>
            </a:r>
            <a:r>
              <a:rPr lang="tr-TR" b="0" i="0" dirty="0">
                <a:solidFill>
                  <a:srgbClr val="232323"/>
                </a:solidFill>
                <a:effectLst/>
                <a:latin typeface="Noto Sans" panose="020B0502040504020204" pitchFamily="34" charset="0"/>
              </a:rPr>
              <a:t> ], daha uzun CAG tekrar uzunluğu ile erkek kısırlığı ve/veya anormal semen kalitesi arasında orta derecede bir ilişki gözlemlenmiştir. </a:t>
            </a:r>
            <a:r>
              <a:rPr lang="tr-TR" b="0" i="0" dirty="0" err="1">
                <a:solidFill>
                  <a:srgbClr val="232323"/>
                </a:solidFill>
                <a:effectLst/>
                <a:latin typeface="Noto Sans" panose="020B0502040504020204" pitchFamily="34" charset="0"/>
              </a:rPr>
              <a:t>İdiyopatik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infertilite</a:t>
            </a:r>
            <a:r>
              <a:rPr lang="tr-TR" b="0" i="0" dirty="0">
                <a:solidFill>
                  <a:srgbClr val="232323"/>
                </a:solidFill>
                <a:effectLst/>
                <a:latin typeface="Noto Sans" panose="020B0502040504020204" pitchFamily="34" charset="0"/>
              </a:rPr>
              <a:t> ve </a:t>
            </a:r>
            <a:r>
              <a:rPr lang="tr-TR" b="0" i="0" dirty="0" err="1">
                <a:solidFill>
                  <a:srgbClr val="232323"/>
                </a:solidFill>
                <a:effectLst/>
                <a:latin typeface="Noto Sans" panose="020B0502040504020204" pitchFamily="34" charset="0"/>
              </a:rPr>
              <a:t>fertil</a:t>
            </a:r>
            <a:r>
              <a:rPr lang="tr-TR" b="0" i="0" dirty="0">
                <a:solidFill>
                  <a:srgbClr val="232323"/>
                </a:solidFill>
                <a:effectLst/>
                <a:latin typeface="Noto Sans" panose="020B0502040504020204" pitchFamily="34" charset="0"/>
              </a:rPr>
              <a:t> kontrolleri olan erkeklerle ilgili 33 çalışmanın meta-analizinde, </a:t>
            </a:r>
            <a:r>
              <a:rPr lang="tr-TR" b="0" i="0" dirty="0" err="1">
                <a:solidFill>
                  <a:srgbClr val="232323"/>
                </a:solidFill>
                <a:effectLst/>
                <a:latin typeface="Noto Sans" panose="020B0502040504020204" pitchFamily="34" charset="0"/>
              </a:rPr>
              <a:t>infertilitesi</a:t>
            </a:r>
            <a:r>
              <a:rPr lang="tr-TR" b="0" i="0" dirty="0">
                <a:solidFill>
                  <a:srgbClr val="232323"/>
                </a:solidFill>
                <a:effectLst/>
                <a:latin typeface="Noto Sans" panose="020B0502040504020204" pitchFamily="34" charset="0"/>
              </a:rPr>
              <a:t> olanlar kontrollere göre anlamlı olarak daha uzun CAG tekrar uzunluklarına sahipti [ </a:t>
            </a:r>
            <a:r>
              <a:rPr lang="tr-TR" b="0" i="0" u="sng" dirty="0">
                <a:solidFill>
                  <a:srgbClr val="005B92"/>
                </a:solidFill>
                <a:effectLst/>
                <a:latin typeface="Noto Sans" panose="020B0502040504020204" pitchFamily="34" charset="0"/>
                <a:hlinkClick r:id="rId81"/>
              </a:rPr>
              <a:t>93</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Androjen</a:t>
            </a:r>
            <a:r>
              <a:rPr lang="tr-TR" b="0" i="0" dirty="0">
                <a:solidFill>
                  <a:srgbClr val="232323"/>
                </a:solidFill>
                <a:effectLst/>
                <a:latin typeface="Noto Sans" panose="020B0502040504020204" pitchFamily="34" charset="0"/>
              </a:rPr>
              <a:t> reseptörü CAG tekrar uzunluğu, epidemiyolojik çalışmalar ve tedavi denemelerinde etkinliğin </a:t>
            </a:r>
            <a:r>
              <a:rPr lang="tr-TR" b="0" i="0" dirty="0" err="1">
                <a:solidFill>
                  <a:srgbClr val="232323"/>
                </a:solidFill>
                <a:effectLst/>
                <a:latin typeface="Noto Sans" panose="020B0502040504020204" pitchFamily="34" charset="0"/>
              </a:rPr>
              <a:t>farmakogenomik</a:t>
            </a:r>
            <a:r>
              <a:rPr lang="tr-TR" b="0" i="0" dirty="0">
                <a:solidFill>
                  <a:srgbClr val="232323"/>
                </a:solidFill>
                <a:effectLst/>
                <a:latin typeface="Noto Sans" panose="020B0502040504020204" pitchFamily="34" charset="0"/>
              </a:rPr>
              <a:t> değerlendirmesi için değerli bir araç olsa da, bireysel hastaların klinik değerlendirmesi için kullanışlı değildir.</a:t>
            </a:r>
          </a:p>
          <a:p>
            <a:pPr algn="l"/>
            <a:r>
              <a:rPr lang="tr-TR" b="1" i="0" dirty="0">
                <a:solidFill>
                  <a:srgbClr val="232323"/>
                </a:solidFill>
                <a:effectLst/>
                <a:latin typeface="Noto Sans" panose="020B0502040504020204" pitchFamily="34" charset="0"/>
              </a:rPr>
              <a:t>Östrojen </a:t>
            </a:r>
            <a:r>
              <a:rPr lang="tr-TR" b="1" i="0" dirty="0" err="1">
                <a:solidFill>
                  <a:srgbClr val="232323"/>
                </a:solidFill>
                <a:effectLst/>
                <a:latin typeface="Noto Sans" panose="020B0502040504020204" pitchFamily="34" charset="0"/>
              </a:rPr>
              <a:t>biyosentezi</a:t>
            </a:r>
            <a:r>
              <a:rPr lang="tr-TR" b="1" i="0" dirty="0">
                <a:solidFill>
                  <a:srgbClr val="232323"/>
                </a:solidFill>
                <a:effectLst/>
                <a:latin typeface="Noto Sans" panose="020B0502040504020204" pitchFamily="34" charset="0"/>
              </a:rPr>
              <a:t> veya reseptör bozuklukları </a:t>
            </a:r>
            <a:r>
              <a:rPr lang="tr-TR" b="0" i="0" dirty="0">
                <a:solidFill>
                  <a:srgbClr val="232323"/>
                </a:solidFill>
                <a:effectLst/>
                <a:latin typeface="Noto Sans" panose="020B0502040504020204" pitchFamily="34" charset="0"/>
              </a:rPr>
              <a:t> –  Östrojen ve östrojen alfa reseptörü, normal </a:t>
            </a:r>
            <a:r>
              <a:rPr lang="tr-TR" b="0" i="0" dirty="0" err="1">
                <a:solidFill>
                  <a:srgbClr val="232323"/>
                </a:solidFill>
                <a:effectLst/>
                <a:latin typeface="Noto Sans" panose="020B0502040504020204" pitchFamily="34" charset="0"/>
              </a:rPr>
              <a:t>spermatogenez</a:t>
            </a:r>
            <a:r>
              <a:rPr lang="tr-TR" b="0" i="0" dirty="0">
                <a:solidFill>
                  <a:srgbClr val="232323"/>
                </a:solidFill>
                <a:effectLst/>
                <a:latin typeface="Noto Sans" panose="020B0502040504020204" pitchFamily="34" charset="0"/>
              </a:rPr>
              <a:t> için önemli görünmektedir. </a:t>
            </a:r>
            <a:r>
              <a:rPr lang="tr-TR" b="0" i="0" dirty="0" err="1">
                <a:solidFill>
                  <a:srgbClr val="232323"/>
                </a:solidFill>
                <a:effectLst/>
                <a:latin typeface="Noto Sans" panose="020B0502040504020204" pitchFamily="34" charset="0"/>
              </a:rPr>
              <a:t>Aromataz</a:t>
            </a:r>
            <a:r>
              <a:rPr lang="tr-TR" b="0" i="0" dirty="0">
                <a:solidFill>
                  <a:srgbClr val="232323"/>
                </a:solidFill>
                <a:effectLst/>
                <a:latin typeface="Noto Sans" panose="020B0502040504020204" pitchFamily="34" charset="0"/>
              </a:rPr>
              <a:t> eksikliği veya östrojen reseptör alfa yokluğu nedeniyle östrojen üretiminde azalma olan erkeklerin vaka raporlarında değişken derecelerde </a:t>
            </a:r>
            <a:r>
              <a:rPr lang="tr-TR" b="0" i="0" dirty="0" err="1">
                <a:solidFill>
                  <a:srgbClr val="232323"/>
                </a:solidFill>
                <a:effectLst/>
                <a:latin typeface="Noto Sans" panose="020B0502040504020204" pitchFamily="34" charset="0"/>
              </a:rPr>
              <a:t>spermatogenez</a:t>
            </a:r>
            <a:r>
              <a:rPr lang="tr-TR" b="0" i="0" dirty="0">
                <a:solidFill>
                  <a:srgbClr val="232323"/>
                </a:solidFill>
                <a:effectLst/>
                <a:latin typeface="Noto Sans" panose="020B0502040504020204" pitchFamily="34" charset="0"/>
              </a:rPr>
              <a:t> vardır [ </a:t>
            </a:r>
            <a:r>
              <a:rPr lang="tr-TR" b="0" i="0" u="sng" dirty="0">
                <a:solidFill>
                  <a:srgbClr val="005B92"/>
                </a:solidFill>
                <a:effectLst/>
                <a:latin typeface="Noto Sans" panose="020B0502040504020204" pitchFamily="34" charset="0"/>
                <a:hlinkClick r:id="rId82"/>
              </a:rPr>
              <a:t>94</a:t>
            </a:r>
            <a:r>
              <a:rPr lang="tr-TR" b="0" i="0" dirty="0">
                <a:solidFill>
                  <a:srgbClr val="232323"/>
                </a:solidFill>
                <a:effectLst/>
                <a:latin typeface="Noto Sans" panose="020B0502040504020204" pitchFamily="34" charset="0"/>
              </a:rPr>
              <a:t> ]. Östrojen reseptörünün belirli </a:t>
            </a:r>
            <a:r>
              <a:rPr lang="tr-TR" b="0" i="0" dirty="0" err="1">
                <a:solidFill>
                  <a:srgbClr val="232323"/>
                </a:solidFill>
                <a:effectLst/>
                <a:latin typeface="Noto Sans" panose="020B0502040504020204" pitchFamily="34" charset="0"/>
              </a:rPr>
              <a:t>polimorfizmleri</a:t>
            </a:r>
            <a:r>
              <a:rPr lang="tr-TR" b="0" i="0" dirty="0">
                <a:solidFill>
                  <a:srgbClr val="232323"/>
                </a:solidFill>
                <a:effectLst/>
                <a:latin typeface="Noto Sans" panose="020B0502040504020204" pitchFamily="34" charset="0"/>
              </a:rPr>
              <a:t>, erkeklerde azalmış </a:t>
            </a:r>
            <a:r>
              <a:rPr lang="tr-TR" b="0" i="0" dirty="0" err="1">
                <a:solidFill>
                  <a:srgbClr val="232323"/>
                </a:solidFill>
                <a:effectLst/>
                <a:latin typeface="Noto Sans" panose="020B0502040504020204" pitchFamily="34" charset="0"/>
              </a:rPr>
              <a:t>spermatogenez</a:t>
            </a:r>
            <a:r>
              <a:rPr lang="tr-TR" b="0" i="0" dirty="0">
                <a:solidFill>
                  <a:srgbClr val="232323"/>
                </a:solidFill>
                <a:effectLst/>
                <a:latin typeface="Noto Sans" panose="020B0502040504020204" pitchFamily="34" charset="0"/>
              </a:rPr>
              <a:t> ile ilişkilidir [ </a:t>
            </a:r>
            <a:r>
              <a:rPr lang="tr-TR" b="0" i="0" u="sng" dirty="0">
                <a:solidFill>
                  <a:srgbClr val="005B92"/>
                </a:solidFill>
                <a:effectLst/>
                <a:latin typeface="Noto Sans" panose="020B0502040504020204" pitchFamily="34" charset="0"/>
                <a:hlinkClick r:id="rId83"/>
              </a:rPr>
              <a:t>95</a:t>
            </a:r>
            <a:r>
              <a:rPr lang="tr-TR" b="0" i="0" dirty="0">
                <a:solidFill>
                  <a:srgbClr val="232323"/>
                </a:solidFill>
                <a:effectLst/>
                <a:latin typeface="Noto Sans" panose="020B0502040504020204" pitchFamily="34" charset="0"/>
              </a:rPr>
              <a:t> ].</a:t>
            </a:r>
          </a:p>
          <a:p>
            <a:pPr algn="l"/>
            <a:r>
              <a:rPr lang="tr-TR" b="1" i="0" dirty="0">
                <a:solidFill>
                  <a:srgbClr val="232323"/>
                </a:solidFill>
                <a:effectLst/>
                <a:latin typeface="Noto Sans" panose="020B0502040504020204" pitchFamily="34" charset="0"/>
              </a:rPr>
              <a:t>Edinilmiş testis bozuklukları </a:t>
            </a:r>
            <a:r>
              <a:rPr lang="tr-TR" b="0" i="0" dirty="0">
                <a:solidFill>
                  <a:srgbClr val="232323"/>
                </a:solidFill>
                <a:effectLst/>
                <a:latin typeface="Noto Sans" panose="020B0502040504020204" pitchFamily="34" charset="0"/>
              </a:rPr>
              <a:t> -  Hemen hemen tüm edinilmiş testis bozuklukları, genellikle </a:t>
            </a:r>
            <a:r>
              <a:rPr lang="tr-TR" b="0" i="0" dirty="0" err="1">
                <a:solidFill>
                  <a:srgbClr val="232323"/>
                </a:solidFill>
                <a:effectLst/>
                <a:latin typeface="Noto Sans" panose="020B0502040504020204" pitchFamily="34" charset="0"/>
              </a:rPr>
              <a:t>Leydig</a:t>
            </a:r>
            <a:r>
              <a:rPr lang="tr-TR" b="0" i="0" dirty="0">
                <a:solidFill>
                  <a:srgbClr val="232323"/>
                </a:solidFill>
                <a:effectLst/>
                <a:latin typeface="Noto Sans" panose="020B0502040504020204" pitchFamily="34" charset="0"/>
              </a:rPr>
              <a:t> hücre işlev bozukluğuna eşlik etmeden kısırlığa neden olabilir. Bazı edinilmiş bozukluklar burada kısaca gözden geçirilir; bunlar başka bir yerde ayrıntılı olarak tartışılmaktadır.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48"/>
              </a:rPr>
              <a:t>"Erkeklerde birincil </a:t>
            </a:r>
            <a:r>
              <a:rPr lang="tr-TR" b="0" i="0" u="sng" dirty="0" err="1">
                <a:solidFill>
                  <a:srgbClr val="005B92"/>
                </a:solidFill>
                <a:effectLst/>
                <a:latin typeface="Noto Sans" panose="020B0502040504020204" pitchFamily="34" charset="0"/>
                <a:hlinkClick r:id="rId48"/>
              </a:rPr>
              <a:t>hipogonadizmin</a:t>
            </a:r>
            <a:r>
              <a:rPr lang="tr-TR" b="0" i="0" u="sng" dirty="0">
                <a:solidFill>
                  <a:srgbClr val="005B92"/>
                </a:solidFill>
                <a:effectLst/>
                <a:latin typeface="Noto Sans" panose="020B0502040504020204" pitchFamily="34" charset="0"/>
                <a:hlinkClick r:id="rId48"/>
              </a:rPr>
              <a:t> nedenleri"</a:t>
            </a:r>
            <a:r>
              <a:rPr lang="tr-TR" b="0" i="0" dirty="0">
                <a:solidFill>
                  <a:srgbClr val="232323"/>
                </a:solidFill>
                <a:effectLst/>
                <a:latin typeface="Noto Sans" panose="020B0502040504020204" pitchFamily="34" charset="0"/>
              </a:rPr>
              <a:t> .)</a:t>
            </a:r>
          </a:p>
          <a:p>
            <a:pPr algn="l"/>
            <a:r>
              <a:rPr lang="tr-TR" b="1" i="0" dirty="0" err="1">
                <a:solidFill>
                  <a:srgbClr val="232323"/>
                </a:solidFill>
                <a:effectLst/>
                <a:latin typeface="Noto Sans" panose="020B0502040504020204" pitchFamily="34" charset="0"/>
              </a:rPr>
              <a:t>Varikosel</a:t>
            </a:r>
            <a:r>
              <a:rPr lang="tr-TR" b="1" i="0" dirty="0">
                <a:solidFill>
                  <a:srgbClr val="232323"/>
                </a:solidFill>
                <a:effectLst/>
                <a:latin typeface="Noto Sans" panose="020B0502040504020204" pitchFamily="34" charset="0"/>
              </a:rPr>
              <a:t> </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Varikosel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skrotumdaki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spermatik</a:t>
            </a:r>
            <a:r>
              <a:rPr lang="tr-TR" b="0" i="0" dirty="0">
                <a:solidFill>
                  <a:srgbClr val="232323"/>
                </a:solidFill>
                <a:effectLst/>
                <a:latin typeface="Noto Sans" panose="020B0502040504020204" pitchFamily="34" charset="0"/>
              </a:rPr>
              <a:t> damarların </a:t>
            </a:r>
            <a:r>
              <a:rPr lang="tr-TR" b="0" i="0" dirty="0" err="1">
                <a:solidFill>
                  <a:srgbClr val="232323"/>
                </a:solidFill>
                <a:effectLst/>
                <a:latin typeface="Noto Sans" panose="020B0502040504020204" pitchFamily="34" charset="0"/>
              </a:rPr>
              <a:t>pampiniform</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pleksusunun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dilatasyonudur</a:t>
            </a:r>
            <a:r>
              <a:rPr lang="tr-TR" b="0" i="0" dirty="0">
                <a:solidFill>
                  <a:srgbClr val="232323"/>
                </a:solidFill>
                <a:effectLst/>
                <a:latin typeface="Noto Sans" panose="020B0502040504020204" pitchFamily="34" charset="0"/>
              </a:rPr>
              <a:t>. İki tarafın </a:t>
            </a:r>
            <a:r>
              <a:rPr lang="tr-TR" b="0" i="0" dirty="0" err="1">
                <a:solidFill>
                  <a:srgbClr val="232323"/>
                </a:solidFill>
                <a:effectLst/>
                <a:latin typeface="Noto Sans" panose="020B0502040504020204" pitchFamily="34" charset="0"/>
              </a:rPr>
              <a:t>venöz</a:t>
            </a:r>
            <a:r>
              <a:rPr lang="tr-TR" b="0" i="0" dirty="0">
                <a:solidFill>
                  <a:srgbClr val="232323"/>
                </a:solidFill>
                <a:effectLst/>
                <a:latin typeface="Noto Sans" panose="020B0502040504020204" pitchFamily="34" charset="0"/>
              </a:rPr>
              <a:t> drenajının anatomisinin farklı olması nedeniyle sol </a:t>
            </a:r>
            <a:r>
              <a:rPr lang="tr-TR" b="0" i="0" dirty="0" err="1">
                <a:solidFill>
                  <a:srgbClr val="232323"/>
                </a:solidFill>
                <a:effectLst/>
                <a:latin typeface="Noto Sans" panose="020B0502040504020204" pitchFamily="34" charset="0"/>
              </a:rPr>
              <a:t>spermatik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vende</a:t>
            </a:r>
            <a:r>
              <a:rPr lang="tr-TR" b="0" i="0" dirty="0">
                <a:solidFill>
                  <a:srgbClr val="232323"/>
                </a:solidFill>
                <a:effectLst/>
                <a:latin typeface="Noto Sans" panose="020B0502040504020204" pitchFamily="34" charset="0"/>
              </a:rPr>
              <a:t> daha düşük kan akışı ile sonuçlanan sol taraflı </a:t>
            </a:r>
            <a:r>
              <a:rPr lang="tr-TR" b="0" i="0" dirty="0" err="1">
                <a:solidFill>
                  <a:srgbClr val="232323"/>
                </a:solidFill>
                <a:effectLst/>
                <a:latin typeface="Noto Sans" panose="020B0502040504020204" pitchFamily="34" charset="0"/>
              </a:rPr>
              <a:t>varikoseller</a:t>
            </a:r>
            <a:r>
              <a:rPr lang="tr-TR" b="0" i="0" dirty="0">
                <a:solidFill>
                  <a:srgbClr val="232323"/>
                </a:solidFill>
                <a:effectLst/>
                <a:latin typeface="Noto Sans" panose="020B0502040504020204" pitchFamily="34" charset="0"/>
              </a:rPr>
              <a:t> sağ taraflı </a:t>
            </a:r>
            <a:r>
              <a:rPr lang="tr-TR" b="0" i="0" dirty="0" err="1">
                <a:solidFill>
                  <a:srgbClr val="232323"/>
                </a:solidFill>
                <a:effectLst/>
                <a:latin typeface="Noto Sans" panose="020B0502040504020204" pitchFamily="34" charset="0"/>
              </a:rPr>
              <a:t>varikosellerden</a:t>
            </a:r>
            <a:r>
              <a:rPr lang="tr-TR" b="0" i="0" dirty="0">
                <a:solidFill>
                  <a:srgbClr val="232323"/>
                </a:solidFill>
                <a:effectLst/>
                <a:latin typeface="Noto Sans" panose="020B0502040504020204" pitchFamily="34" charset="0"/>
              </a:rPr>
              <a:t> 10 kat daha yaygındır. </a:t>
            </a:r>
            <a:r>
              <a:rPr lang="tr-TR" b="0" i="0" dirty="0" err="1">
                <a:solidFill>
                  <a:srgbClr val="232323"/>
                </a:solidFill>
                <a:effectLst/>
                <a:latin typeface="Noto Sans" panose="020B0502040504020204" pitchFamily="34" charset="0"/>
              </a:rPr>
              <a:t>Varikosel</a:t>
            </a:r>
            <a:r>
              <a:rPr lang="tr-TR" b="0" i="0" dirty="0">
                <a:solidFill>
                  <a:srgbClr val="232323"/>
                </a:solidFill>
                <a:effectLst/>
                <a:latin typeface="Noto Sans" panose="020B0502040504020204" pitchFamily="34" charset="0"/>
              </a:rPr>
              <a:t> ve kısırlığı olan erkeklerin çoğunda, düşük sperm konsantrasyonu ve anormal sperm dahil olmak üzere anormal semen parametreleri bulunur.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84"/>
              </a:rPr>
              <a:t>. "Yetişkinlerde akut olmayan </a:t>
            </a:r>
            <a:r>
              <a:rPr lang="tr-TR" b="0" i="0" u="sng" dirty="0" err="1">
                <a:solidFill>
                  <a:srgbClr val="005B92"/>
                </a:solidFill>
                <a:effectLst/>
                <a:latin typeface="Noto Sans" panose="020B0502040504020204" pitchFamily="34" charset="0"/>
                <a:hlinkClick r:id="rId84"/>
              </a:rPr>
              <a:t>skrotal</a:t>
            </a:r>
            <a:r>
              <a:rPr lang="tr-TR" b="0" i="0" u="sng" dirty="0">
                <a:solidFill>
                  <a:srgbClr val="005B92"/>
                </a:solidFill>
                <a:effectLst/>
                <a:latin typeface="Noto Sans" panose="020B0502040504020204" pitchFamily="34" charset="0"/>
                <a:hlinkClick r:id="rId84"/>
              </a:rPr>
              <a:t> durumlar", "</a:t>
            </a:r>
            <a:r>
              <a:rPr lang="tr-TR" b="0" i="0" u="sng" dirty="0" err="1">
                <a:solidFill>
                  <a:srgbClr val="005B92"/>
                </a:solidFill>
                <a:effectLst/>
                <a:latin typeface="Noto Sans" panose="020B0502040504020204" pitchFamily="34" charset="0"/>
                <a:hlinkClick r:id="rId84"/>
              </a:rPr>
              <a:t>Varikosel</a:t>
            </a:r>
            <a:r>
              <a:rPr lang="tr-TR" b="0" i="0" u="sng" dirty="0">
                <a:solidFill>
                  <a:srgbClr val="005B92"/>
                </a:solidFill>
                <a:effectLst/>
                <a:latin typeface="Noto Sans" panose="020B0502040504020204" pitchFamily="34" charset="0"/>
                <a:hlinkClick r:id="rId84"/>
              </a:rPr>
              <a:t>"</a:t>
            </a:r>
            <a:r>
              <a:rPr lang="tr-TR" b="0" i="0" dirty="0">
                <a:solidFill>
                  <a:srgbClr val="232323"/>
                </a:solidFill>
                <a:effectLst/>
                <a:latin typeface="Noto Sans" panose="020B0502040504020204" pitchFamily="34" charset="0"/>
              </a:rPr>
              <a:t> ve </a:t>
            </a:r>
            <a:r>
              <a:rPr lang="tr-TR" b="0" i="0" u="sng" dirty="0">
                <a:solidFill>
                  <a:srgbClr val="005B92"/>
                </a:solidFill>
                <a:effectLst/>
                <a:latin typeface="Noto Sans" panose="020B0502040504020204" pitchFamily="34" charset="0"/>
                <a:hlinkClick r:id="rId85"/>
              </a:rPr>
              <a:t>"Erkek kısırlığının tedavileri" bölümü, "</a:t>
            </a:r>
            <a:r>
              <a:rPr lang="tr-TR" b="0" i="0" u="sng" dirty="0" err="1">
                <a:solidFill>
                  <a:srgbClr val="005B92"/>
                </a:solidFill>
                <a:effectLst/>
                <a:latin typeface="Noto Sans" panose="020B0502040504020204" pitchFamily="34" charset="0"/>
                <a:hlinkClick r:id="rId85"/>
              </a:rPr>
              <a:t>Varikoselin</a:t>
            </a:r>
            <a:r>
              <a:rPr lang="tr-TR" b="0" i="0" u="sng" dirty="0">
                <a:solidFill>
                  <a:srgbClr val="005B92"/>
                </a:solidFill>
                <a:effectLst/>
                <a:latin typeface="Noto Sans" panose="020B0502040504020204" pitchFamily="34" charset="0"/>
                <a:hlinkClick r:id="rId85"/>
              </a:rPr>
              <a:t> cerrahi onarımı" bölümü</a:t>
            </a:r>
            <a:r>
              <a:rPr lang="tr-TR" b="0" i="0" dirty="0">
                <a:solidFill>
                  <a:srgbClr val="232323"/>
                </a:solidFill>
                <a:effectLst/>
                <a:latin typeface="Noto Sans" panose="020B0502040504020204" pitchFamily="34" charset="0"/>
              </a:rPr>
              <a:t> .)</a:t>
            </a:r>
          </a:p>
          <a:p>
            <a:pPr algn="l"/>
            <a:r>
              <a:rPr lang="tr-TR" b="1" i="0" dirty="0">
                <a:solidFill>
                  <a:srgbClr val="232323"/>
                </a:solidFill>
                <a:effectLst/>
                <a:latin typeface="Noto Sans" panose="020B0502040504020204" pitchFamily="34" charset="0"/>
              </a:rPr>
              <a:t>Enfeksiyon </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Viral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orşit</a:t>
            </a:r>
            <a:r>
              <a:rPr lang="tr-TR" b="0" i="0" dirty="0">
                <a:solidFill>
                  <a:srgbClr val="232323"/>
                </a:solidFill>
                <a:effectLst/>
                <a:latin typeface="Noto Sans" panose="020B0502040504020204" pitchFamily="34" charset="0"/>
              </a:rPr>
              <a:t>, özellikle kabakulak, kısırlığın iyi bilinen bir nedenidir. Kabakulak hastaları arasında klinik </a:t>
            </a:r>
            <a:r>
              <a:rPr lang="tr-TR" b="0" i="0" dirty="0" err="1">
                <a:solidFill>
                  <a:srgbClr val="232323"/>
                </a:solidFill>
                <a:effectLst/>
                <a:latin typeface="Noto Sans" panose="020B0502040504020204" pitchFamily="34" charset="0"/>
              </a:rPr>
              <a:t>orşit</a:t>
            </a:r>
            <a:r>
              <a:rPr lang="tr-TR" b="0" i="0" dirty="0">
                <a:solidFill>
                  <a:srgbClr val="232323"/>
                </a:solidFill>
                <a:effectLst/>
                <a:latin typeface="Noto Sans" panose="020B0502040504020204" pitchFamily="34" charset="0"/>
              </a:rPr>
              <a:t>, ergenlik öncesi erkeklerde nadirdir, ancak yetişkin erkeklerin yüzde 15 ila 25'inde görülür. Bu erkeklerin bazıları, ama belki de hepsi değil, ya </a:t>
            </a:r>
            <a:r>
              <a:rPr lang="tr-TR" b="0" i="0" dirty="0" err="1">
                <a:solidFill>
                  <a:srgbClr val="232323"/>
                </a:solidFill>
                <a:effectLst/>
                <a:latin typeface="Noto Sans" panose="020B0502040504020204" pitchFamily="34" charset="0"/>
              </a:rPr>
              <a:t>germinal</a:t>
            </a:r>
            <a:r>
              <a:rPr lang="tr-TR" b="0" i="0" dirty="0">
                <a:solidFill>
                  <a:srgbClr val="232323"/>
                </a:solidFill>
                <a:effectLst/>
                <a:latin typeface="Noto Sans" panose="020B0502040504020204" pitchFamily="34" charset="0"/>
              </a:rPr>
              <a:t> hücre hasarı, </a:t>
            </a:r>
            <a:r>
              <a:rPr lang="tr-TR" b="0" i="0" dirty="0" err="1">
                <a:solidFill>
                  <a:srgbClr val="232323"/>
                </a:solidFill>
                <a:effectLst/>
                <a:latin typeface="Noto Sans" panose="020B0502040504020204" pitchFamily="34" charset="0"/>
              </a:rPr>
              <a:t>iskemi</a:t>
            </a:r>
            <a:r>
              <a:rPr lang="tr-TR" b="0" i="0" dirty="0">
                <a:solidFill>
                  <a:srgbClr val="232323"/>
                </a:solidFill>
                <a:effectLst/>
                <a:latin typeface="Noto Sans" panose="020B0502040504020204" pitchFamily="34" charset="0"/>
              </a:rPr>
              <a:t> ya da enfeksiyona karşı bağışıklık tepkisi nedeniyle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hale gelir [ </a:t>
            </a:r>
            <a:r>
              <a:rPr lang="tr-TR" b="0" i="0" u="sng" dirty="0">
                <a:solidFill>
                  <a:srgbClr val="005B92"/>
                </a:solidFill>
                <a:effectLst/>
                <a:latin typeface="Noto Sans" panose="020B0502040504020204" pitchFamily="34" charset="0"/>
                <a:hlinkClick r:id="rId86"/>
              </a:rPr>
              <a:t>96,97</a:t>
            </a:r>
            <a:r>
              <a:rPr lang="tr-TR" b="0" i="0" dirty="0">
                <a:solidFill>
                  <a:srgbClr val="232323"/>
                </a:solidFill>
                <a:effectLst/>
                <a:latin typeface="Noto Sans" panose="020B0502040504020204" pitchFamily="34" charset="0"/>
              </a:rPr>
              <a:t> ]. Kabakulak ve </a:t>
            </a:r>
            <a:r>
              <a:rPr lang="tr-TR" b="0" i="0" dirty="0" err="1">
                <a:solidFill>
                  <a:srgbClr val="232323"/>
                </a:solidFill>
                <a:effectLst/>
                <a:latin typeface="Noto Sans" panose="020B0502040504020204" pitchFamily="34" charset="0"/>
              </a:rPr>
              <a:t>orşitin</a:t>
            </a:r>
            <a:r>
              <a:rPr lang="tr-TR" b="0" i="0" dirty="0">
                <a:solidFill>
                  <a:srgbClr val="232323"/>
                </a:solidFill>
                <a:effectLst/>
                <a:latin typeface="Noto Sans" panose="020B0502040504020204" pitchFamily="34" charset="0"/>
              </a:rPr>
              <a:t> diğer </a:t>
            </a:r>
            <a:r>
              <a:rPr lang="tr-TR" b="0" i="0" dirty="0" err="1">
                <a:solidFill>
                  <a:srgbClr val="232323"/>
                </a:solidFill>
                <a:effectLst/>
                <a:latin typeface="Noto Sans" panose="020B0502040504020204" pitchFamily="34" charset="0"/>
              </a:rPr>
              <a:t>viral</a:t>
            </a:r>
            <a:r>
              <a:rPr lang="tr-TR" b="0" i="0" dirty="0">
                <a:solidFill>
                  <a:srgbClr val="232323"/>
                </a:solidFill>
                <a:effectLst/>
                <a:latin typeface="Noto Sans" panose="020B0502040504020204" pitchFamily="34" charset="0"/>
              </a:rPr>
              <a:t> nedenlerinde (</a:t>
            </a:r>
            <a:r>
              <a:rPr lang="tr-TR" b="0" i="0" dirty="0" err="1">
                <a:solidFill>
                  <a:srgbClr val="232323"/>
                </a:solidFill>
                <a:effectLst/>
                <a:latin typeface="Noto Sans" panose="020B0502040504020204" pitchFamily="34" charset="0"/>
              </a:rPr>
              <a:t>ekovirüs</a:t>
            </a:r>
            <a:r>
              <a:rPr lang="tr-TR" b="0" i="0" dirty="0">
                <a:solidFill>
                  <a:srgbClr val="232323"/>
                </a:solidFill>
                <a:effectLst/>
                <a:latin typeface="Noto Sans" panose="020B0502040504020204" pitchFamily="34" charset="0"/>
              </a:rPr>
              <a:t> ve </a:t>
            </a:r>
            <a:r>
              <a:rPr lang="tr-TR" b="0" i="0" dirty="0" err="1">
                <a:solidFill>
                  <a:srgbClr val="232323"/>
                </a:solidFill>
                <a:effectLst/>
                <a:latin typeface="Noto Sans" panose="020B0502040504020204" pitchFamily="34" charset="0"/>
              </a:rPr>
              <a:t>arbovirüs</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germ</a:t>
            </a:r>
            <a:r>
              <a:rPr lang="tr-TR" b="0" i="0" dirty="0">
                <a:solidFill>
                  <a:srgbClr val="232323"/>
                </a:solidFill>
                <a:effectLst/>
                <a:latin typeface="Noto Sans" panose="020B0502040504020204" pitchFamily="34" charset="0"/>
              </a:rPr>
              <a:t> hücre yetmezliği </a:t>
            </a:r>
            <a:r>
              <a:rPr lang="tr-TR" b="0" i="0" dirty="0" err="1">
                <a:solidFill>
                  <a:srgbClr val="232323"/>
                </a:solidFill>
                <a:effectLst/>
                <a:latin typeface="Noto Sans" panose="020B0502040504020204" pitchFamily="34" charset="0"/>
              </a:rPr>
              <a:t>androjen</a:t>
            </a:r>
            <a:r>
              <a:rPr lang="tr-TR" b="0" i="0" dirty="0">
                <a:solidFill>
                  <a:srgbClr val="232323"/>
                </a:solidFill>
                <a:effectLst/>
                <a:latin typeface="Noto Sans" panose="020B0502040504020204" pitchFamily="34" charset="0"/>
              </a:rPr>
              <a:t> eksikliğinden çok daha yaygındır.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87"/>
              </a:rPr>
              <a:t>. "Kabalak", "</a:t>
            </a:r>
            <a:r>
              <a:rPr lang="tr-TR" b="0" i="0" u="sng" dirty="0" err="1">
                <a:solidFill>
                  <a:srgbClr val="005B92"/>
                </a:solidFill>
                <a:effectLst/>
                <a:latin typeface="Noto Sans" panose="020B0502040504020204" pitchFamily="34" charset="0"/>
                <a:hlinkClick r:id="rId87"/>
              </a:rPr>
              <a:t>Orşit</a:t>
            </a:r>
            <a:r>
              <a:rPr lang="tr-TR" b="0" i="0" u="sng" dirty="0">
                <a:solidFill>
                  <a:srgbClr val="005B92"/>
                </a:solidFill>
                <a:effectLst/>
                <a:latin typeface="Noto Sans" panose="020B0502040504020204" pitchFamily="34" charset="0"/>
                <a:hlinkClick r:id="rId87"/>
              </a:rPr>
              <a:t> veya </a:t>
            </a:r>
            <a:r>
              <a:rPr lang="tr-TR" b="0" i="0" u="sng" dirty="0" err="1">
                <a:solidFill>
                  <a:srgbClr val="005B92"/>
                </a:solidFill>
                <a:effectLst/>
                <a:latin typeface="Noto Sans" panose="020B0502040504020204" pitchFamily="34" charset="0"/>
                <a:hlinkClick r:id="rId87"/>
              </a:rPr>
              <a:t>ooforit</a:t>
            </a:r>
            <a:r>
              <a:rPr lang="tr-TR" b="0" i="0" u="sng" dirty="0">
                <a:solidFill>
                  <a:srgbClr val="005B92"/>
                </a:solidFill>
                <a:effectLst/>
                <a:latin typeface="Noto Sans" panose="020B0502040504020204" pitchFamily="34" charset="0"/>
                <a:hlinkClick r:id="rId87"/>
              </a:rPr>
              <a:t>" bölümü</a:t>
            </a:r>
            <a:r>
              <a:rPr lang="tr-TR" b="0" i="0" dirty="0">
                <a:solidFill>
                  <a:srgbClr val="232323"/>
                </a:solidFill>
                <a:effectLst/>
                <a:latin typeface="Noto Sans" panose="020B0502040504020204" pitchFamily="34" charset="0"/>
              </a:rPr>
              <a:t> .)</a:t>
            </a:r>
          </a:p>
          <a:p>
            <a:pPr algn="l"/>
            <a:r>
              <a:rPr lang="tr-TR" b="0" i="0" dirty="0" err="1">
                <a:solidFill>
                  <a:srgbClr val="232323"/>
                </a:solidFill>
                <a:effectLst/>
                <a:latin typeface="Noto Sans" panose="020B0502040504020204" pitchFamily="34" charset="0"/>
              </a:rPr>
              <a:t>Orşit</a:t>
            </a:r>
            <a:r>
              <a:rPr lang="tr-TR" b="0" i="0" dirty="0">
                <a:solidFill>
                  <a:srgbClr val="232323"/>
                </a:solidFill>
                <a:effectLst/>
                <a:latin typeface="Noto Sans" panose="020B0502040504020204" pitchFamily="34" charset="0"/>
              </a:rPr>
              <a:t>, bozulmuş </a:t>
            </a:r>
            <a:r>
              <a:rPr lang="tr-TR" b="0" i="0" dirty="0" err="1">
                <a:solidFill>
                  <a:srgbClr val="232323"/>
                </a:solidFill>
                <a:effectLst/>
                <a:latin typeface="Noto Sans" panose="020B0502040504020204" pitchFamily="34" charset="0"/>
              </a:rPr>
              <a:t>spermatogenez</a:t>
            </a:r>
            <a:r>
              <a:rPr lang="tr-TR" b="0" i="0" dirty="0">
                <a:solidFill>
                  <a:srgbClr val="232323"/>
                </a:solidFill>
                <a:effectLst/>
                <a:latin typeface="Noto Sans" panose="020B0502040504020204" pitchFamily="34" charset="0"/>
              </a:rPr>
              <a:t> ve erkek kısırlığının diğer </a:t>
            </a:r>
            <a:r>
              <a:rPr lang="tr-TR" b="0" i="0" dirty="0" err="1">
                <a:solidFill>
                  <a:srgbClr val="232323"/>
                </a:solidFill>
                <a:effectLst/>
                <a:latin typeface="Noto Sans" panose="020B0502040504020204" pitchFamily="34" charset="0"/>
              </a:rPr>
              <a:t>enfeksiyöz</a:t>
            </a:r>
            <a:r>
              <a:rPr lang="tr-TR" b="0" i="0" dirty="0">
                <a:solidFill>
                  <a:srgbClr val="232323"/>
                </a:solidFill>
                <a:effectLst/>
                <a:latin typeface="Noto Sans" panose="020B0502040504020204" pitchFamily="34" charset="0"/>
              </a:rPr>
              <a:t> nedenleri arasında tüberküloz ve cüzzam; ilki </a:t>
            </a:r>
            <a:r>
              <a:rPr lang="tr-TR" b="0" i="0" dirty="0" err="1">
                <a:solidFill>
                  <a:srgbClr val="232323"/>
                </a:solidFill>
                <a:effectLst/>
                <a:latin typeface="Noto Sans" panose="020B0502040504020204" pitchFamily="34" charset="0"/>
              </a:rPr>
              <a:t>epididimal</a:t>
            </a:r>
            <a:r>
              <a:rPr lang="tr-TR" b="0" i="0" dirty="0">
                <a:solidFill>
                  <a:srgbClr val="232323"/>
                </a:solidFill>
                <a:effectLst/>
                <a:latin typeface="Noto Sans" panose="020B0502040504020204" pitchFamily="34" charset="0"/>
              </a:rPr>
              <a:t> obstrüksiyona da neden olabilir [ </a:t>
            </a:r>
            <a:r>
              <a:rPr lang="tr-TR" b="0" i="0" u="sng" dirty="0">
                <a:solidFill>
                  <a:srgbClr val="005B92"/>
                </a:solidFill>
                <a:effectLst/>
                <a:latin typeface="Noto Sans" panose="020B0502040504020204" pitchFamily="34" charset="0"/>
                <a:hlinkClick r:id="rId88"/>
              </a:rPr>
              <a:t>98</a:t>
            </a:r>
            <a:r>
              <a:rPr lang="tr-TR" b="0" i="0" dirty="0">
                <a:solidFill>
                  <a:srgbClr val="232323"/>
                </a:solidFill>
                <a:effectLst/>
                <a:latin typeface="Noto Sans" panose="020B0502040504020204" pitchFamily="34" charset="0"/>
              </a:rPr>
              <a:t> ]. Bel soğukluğu ve </a:t>
            </a:r>
            <a:r>
              <a:rPr lang="tr-TR" b="0" i="0" dirty="0" err="1">
                <a:solidFill>
                  <a:srgbClr val="232323"/>
                </a:solidFill>
                <a:effectLst/>
                <a:latin typeface="Noto Sans" panose="020B0502040504020204" pitchFamily="34" charset="0"/>
              </a:rPr>
              <a:t>klamidya</a:t>
            </a:r>
            <a:r>
              <a:rPr lang="tr-TR" b="0" i="0" dirty="0">
                <a:solidFill>
                  <a:srgbClr val="232323"/>
                </a:solidFill>
                <a:effectLst/>
                <a:latin typeface="Noto Sans" panose="020B0502040504020204" pitchFamily="34" charset="0"/>
              </a:rPr>
              <a:t> gibi cinsel yolla bulaşan hastalıklar (</a:t>
            </a:r>
            <a:r>
              <a:rPr lang="tr-TR" b="0" i="0" dirty="0" err="1">
                <a:solidFill>
                  <a:srgbClr val="232323"/>
                </a:solidFill>
                <a:effectLst/>
                <a:latin typeface="Noto Sans" panose="020B0502040504020204" pitchFamily="34" charset="0"/>
              </a:rPr>
              <a:t>STD'ler</a:t>
            </a:r>
            <a:r>
              <a:rPr lang="tr-TR" b="0" i="0" dirty="0">
                <a:solidFill>
                  <a:srgbClr val="232323"/>
                </a:solidFill>
                <a:effectLst/>
                <a:latin typeface="Noto Sans" panose="020B0502040504020204" pitchFamily="34" charset="0"/>
              </a:rPr>
              <a:t>) de </a:t>
            </a:r>
            <a:r>
              <a:rPr lang="tr-TR" b="0" i="0" dirty="0" err="1">
                <a:solidFill>
                  <a:srgbClr val="232323"/>
                </a:solidFill>
                <a:effectLst/>
                <a:latin typeface="Noto Sans" panose="020B0502040504020204" pitchFamily="34" charset="0"/>
              </a:rPr>
              <a:t>orşite</a:t>
            </a:r>
            <a:r>
              <a:rPr lang="tr-TR" b="0" i="0" dirty="0">
                <a:solidFill>
                  <a:srgbClr val="232323"/>
                </a:solidFill>
                <a:effectLst/>
                <a:latin typeface="Noto Sans" panose="020B0502040504020204" pitchFamily="34" charset="0"/>
              </a:rPr>
              <a:t> neden olabilir. İnsan </a:t>
            </a:r>
            <a:r>
              <a:rPr lang="tr-TR" b="0" i="0" dirty="0" err="1">
                <a:solidFill>
                  <a:srgbClr val="232323"/>
                </a:solidFill>
                <a:effectLst/>
                <a:latin typeface="Noto Sans" panose="020B0502040504020204" pitchFamily="34" charset="0"/>
              </a:rPr>
              <a:t>immün</a:t>
            </a:r>
            <a:r>
              <a:rPr lang="tr-TR" b="0" i="0" dirty="0">
                <a:solidFill>
                  <a:srgbClr val="232323"/>
                </a:solidFill>
                <a:effectLst/>
                <a:latin typeface="Noto Sans" panose="020B0502040504020204" pitchFamily="34" charset="0"/>
              </a:rPr>
              <a:t> yetmezlik virüsü (HIV) ile </a:t>
            </a:r>
            <a:r>
              <a:rPr lang="tr-TR" b="0" i="0" dirty="0" err="1">
                <a:solidFill>
                  <a:srgbClr val="232323"/>
                </a:solidFill>
                <a:effectLst/>
                <a:latin typeface="Noto Sans" panose="020B0502040504020204" pitchFamily="34" charset="0"/>
              </a:rPr>
              <a:t>enfekte</a:t>
            </a:r>
            <a:r>
              <a:rPr lang="tr-TR" b="0" i="0" dirty="0">
                <a:solidFill>
                  <a:srgbClr val="232323"/>
                </a:solidFill>
                <a:effectLst/>
                <a:latin typeface="Noto Sans" panose="020B0502040504020204" pitchFamily="34" charset="0"/>
              </a:rPr>
              <a:t> olan erkeklerin çoğu nispeten normal semen parametrelerine sahiptir, ancak bazılarında düşük sperm </a:t>
            </a:r>
            <a:r>
              <a:rPr lang="tr-TR" b="0" i="0" dirty="0" err="1">
                <a:solidFill>
                  <a:srgbClr val="232323"/>
                </a:solidFill>
                <a:effectLst/>
                <a:latin typeface="Noto Sans" panose="020B0502040504020204" pitchFamily="34" charset="0"/>
              </a:rPr>
              <a:t>motilitesi</a:t>
            </a:r>
            <a:r>
              <a:rPr lang="tr-TR" b="0" i="0" dirty="0">
                <a:solidFill>
                  <a:srgbClr val="232323"/>
                </a:solidFill>
                <a:effectLst/>
                <a:latin typeface="Noto Sans" panose="020B0502040504020204" pitchFamily="34" charset="0"/>
              </a:rPr>
              <a:t> ve HIV enfeksiyonuna bağlı </a:t>
            </a:r>
            <a:r>
              <a:rPr lang="tr-TR" b="0" i="0" dirty="0" err="1">
                <a:solidFill>
                  <a:srgbClr val="232323"/>
                </a:solidFill>
                <a:effectLst/>
                <a:latin typeface="Noto Sans" panose="020B0502040504020204" pitchFamily="34" charset="0"/>
              </a:rPr>
              <a:t>infertilite</a:t>
            </a:r>
            <a:r>
              <a:rPr lang="tr-TR" b="0" i="0" dirty="0">
                <a:solidFill>
                  <a:srgbClr val="232323"/>
                </a:solidFill>
                <a:effectLst/>
                <a:latin typeface="Noto Sans" panose="020B0502040504020204" pitchFamily="34" charset="0"/>
              </a:rPr>
              <a:t> olabilir [ </a:t>
            </a:r>
            <a:r>
              <a:rPr lang="tr-TR" b="0" i="0" u="sng" dirty="0">
                <a:solidFill>
                  <a:srgbClr val="005B92"/>
                </a:solidFill>
                <a:effectLst/>
                <a:latin typeface="Noto Sans" panose="020B0502040504020204" pitchFamily="34" charset="0"/>
                <a:hlinkClick r:id="rId89"/>
              </a:rPr>
              <a:t>99,100</a:t>
            </a:r>
            <a:r>
              <a:rPr lang="tr-TR" b="0" i="0" dirty="0">
                <a:solidFill>
                  <a:srgbClr val="232323"/>
                </a:solidFill>
                <a:effectLst/>
                <a:latin typeface="Noto Sans" panose="020B0502040504020204" pitchFamily="34" charset="0"/>
              </a:rPr>
              <a:t> ].</a:t>
            </a:r>
          </a:p>
          <a:p>
            <a:pPr algn="l"/>
            <a:r>
              <a:rPr lang="tr-TR" b="1" i="0" dirty="0">
                <a:solidFill>
                  <a:srgbClr val="232323"/>
                </a:solidFill>
                <a:effectLst/>
                <a:latin typeface="Noto Sans" panose="020B0502040504020204" pitchFamily="34" charset="0"/>
              </a:rPr>
              <a:t>İlaçlar ve radyasyon </a:t>
            </a:r>
            <a:r>
              <a:rPr lang="tr-TR" b="0" i="0" dirty="0">
                <a:solidFill>
                  <a:srgbClr val="232323"/>
                </a:solidFill>
                <a:effectLst/>
                <a:latin typeface="Noto Sans" panose="020B0502040504020204" pitchFamily="34" charset="0"/>
              </a:rPr>
              <a:t> —  Birçok ilaç, bozulmuş </a:t>
            </a:r>
            <a:r>
              <a:rPr lang="tr-TR" b="0" i="0" dirty="0" err="1">
                <a:solidFill>
                  <a:srgbClr val="232323"/>
                </a:solidFill>
                <a:effectLst/>
                <a:latin typeface="Noto Sans" panose="020B0502040504020204" pitchFamily="34" charset="0"/>
              </a:rPr>
              <a:t>spermatogenez</a:t>
            </a:r>
            <a:r>
              <a:rPr lang="tr-TR" b="0" i="0" dirty="0">
                <a:solidFill>
                  <a:srgbClr val="232323"/>
                </a:solidFill>
                <a:effectLst/>
                <a:latin typeface="Noto Sans" panose="020B0502040504020204" pitchFamily="34" charset="0"/>
              </a:rPr>
              <a:t> ve/veya </a:t>
            </a:r>
            <a:r>
              <a:rPr lang="tr-TR" b="0" i="0" dirty="0" err="1">
                <a:solidFill>
                  <a:srgbClr val="232323"/>
                </a:solidFill>
                <a:effectLst/>
                <a:latin typeface="Noto Sans" panose="020B0502040504020204" pitchFamily="34" charset="0"/>
              </a:rPr>
              <a:t>Leydig</a:t>
            </a:r>
            <a:r>
              <a:rPr lang="tr-TR" b="0" i="0" dirty="0">
                <a:solidFill>
                  <a:srgbClr val="232323"/>
                </a:solidFill>
                <a:effectLst/>
                <a:latin typeface="Noto Sans" panose="020B0502040504020204" pitchFamily="34" charset="0"/>
              </a:rPr>
              <a:t> hücre </a:t>
            </a:r>
            <a:r>
              <a:rPr lang="tr-TR" b="0" i="0" dirty="0" err="1">
                <a:solidFill>
                  <a:srgbClr val="232323"/>
                </a:solidFill>
                <a:effectLst/>
                <a:latin typeface="Noto Sans" panose="020B0502040504020204" pitchFamily="34" charset="0"/>
              </a:rPr>
              <a:t>disfonksiyonu</a:t>
            </a:r>
            <a:r>
              <a:rPr lang="tr-TR" b="0" i="0" dirty="0">
                <a:solidFill>
                  <a:srgbClr val="232323"/>
                </a:solidFill>
                <a:effectLst/>
                <a:latin typeface="Noto Sans" panose="020B0502040504020204" pitchFamily="34" charset="0"/>
              </a:rPr>
              <a:t> ile ilişkilidir [ </a:t>
            </a:r>
            <a:r>
              <a:rPr lang="tr-TR" b="0" i="0" u="sng" dirty="0">
                <a:solidFill>
                  <a:srgbClr val="005B92"/>
                </a:solidFill>
                <a:effectLst/>
                <a:latin typeface="Noto Sans" panose="020B0502040504020204" pitchFamily="34" charset="0"/>
                <a:hlinkClick r:id="rId90"/>
              </a:rPr>
              <a:t>101</a:t>
            </a:r>
            <a:r>
              <a:rPr lang="tr-TR" b="0" i="0" dirty="0">
                <a:solidFill>
                  <a:srgbClr val="232323"/>
                </a:solidFill>
                <a:effectLst/>
                <a:latin typeface="Noto Sans" panose="020B0502040504020204" pitchFamily="34" charset="0"/>
              </a:rPr>
              <a:t> ]. Bunlar arasında en önemlileri </a:t>
            </a:r>
            <a:r>
              <a:rPr lang="tr-TR" b="0" i="0" dirty="0" err="1">
                <a:solidFill>
                  <a:srgbClr val="232323"/>
                </a:solidFill>
                <a:effectLst/>
                <a:latin typeface="Noto Sans" panose="020B0502040504020204" pitchFamily="34" charset="0"/>
              </a:rPr>
              <a:t>alkilleyici</a:t>
            </a:r>
            <a:r>
              <a:rPr lang="tr-TR" b="0" i="0" dirty="0">
                <a:solidFill>
                  <a:srgbClr val="232323"/>
                </a:solidFill>
                <a:effectLst/>
                <a:latin typeface="Noto Sans" panose="020B0502040504020204" pitchFamily="34" charset="0"/>
              </a:rPr>
              <a:t> ilaçlardır ( </a:t>
            </a:r>
            <a:r>
              <a:rPr lang="tr-TR" b="0" i="0" u="sng" dirty="0" err="1">
                <a:solidFill>
                  <a:srgbClr val="005B92"/>
                </a:solidFill>
                <a:effectLst/>
                <a:latin typeface="Noto Sans" panose="020B0502040504020204" pitchFamily="34" charset="0"/>
                <a:hlinkClick r:id="rId91"/>
              </a:rPr>
              <a:t>siklofosfamid</a:t>
            </a:r>
            <a:r>
              <a:rPr lang="tr-TR" b="0" i="0" dirty="0">
                <a:solidFill>
                  <a:srgbClr val="232323"/>
                </a:solidFill>
                <a:effectLst/>
                <a:latin typeface="Noto Sans" panose="020B0502040504020204" pitchFamily="34" charset="0"/>
              </a:rPr>
              <a:t> ve </a:t>
            </a:r>
            <a:r>
              <a:rPr lang="tr-TR" b="0" i="0" u="sng" dirty="0" err="1">
                <a:solidFill>
                  <a:srgbClr val="005B92"/>
                </a:solidFill>
                <a:effectLst/>
                <a:latin typeface="Noto Sans" panose="020B0502040504020204" pitchFamily="34" charset="0"/>
                <a:hlinkClick r:id="rId92"/>
              </a:rPr>
              <a:t>klorambusil</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Antiandrojenler</a:t>
            </a:r>
            <a:r>
              <a:rPr lang="tr-TR" b="0" i="0" dirty="0">
                <a:solidFill>
                  <a:srgbClr val="232323"/>
                </a:solidFill>
                <a:effectLst/>
                <a:latin typeface="Noto Sans" panose="020B0502040504020204" pitchFamily="34" charset="0"/>
              </a:rPr>
              <a:t> ( </a:t>
            </a:r>
            <a:r>
              <a:rPr lang="tr-TR" b="0" i="0" u="sng" dirty="0" err="1">
                <a:solidFill>
                  <a:srgbClr val="005B92"/>
                </a:solidFill>
                <a:effectLst/>
                <a:latin typeface="Noto Sans" panose="020B0502040504020204" pitchFamily="34" charset="0"/>
                <a:hlinkClick r:id="rId93"/>
              </a:rPr>
              <a:t>flutamid</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siproteron</a:t>
            </a:r>
            <a:r>
              <a:rPr lang="tr-TR" b="0" i="0" dirty="0">
                <a:solidFill>
                  <a:srgbClr val="232323"/>
                </a:solidFill>
                <a:effectLst/>
                <a:latin typeface="Noto Sans" panose="020B0502040504020204" pitchFamily="34" charset="0"/>
              </a:rPr>
              <a:t>, </a:t>
            </a:r>
            <a:r>
              <a:rPr lang="tr-TR" b="0" i="0" u="sng" dirty="0" err="1">
                <a:solidFill>
                  <a:srgbClr val="005B92"/>
                </a:solidFill>
                <a:effectLst/>
                <a:latin typeface="Noto Sans" panose="020B0502040504020204" pitchFamily="34" charset="0"/>
                <a:hlinkClick r:id="rId94"/>
              </a:rPr>
              <a:t>bikalutamid</a:t>
            </a:r>
            <a:r>
              <a:rPr lang="tr-TR" b="0" i="0" dirty="0">
                <a:solidFill>
                  <a:srgbClr val="232323"/>
                </a:solidFill>
                <a:effectLst/>
                <a:latin typeface="Noto Sans" panose="020B0502040504020204" pitchFamily="34" charset="0"/>
              </a:rPr>
              <a:t> , </a:t>
            </a:r>
            <a:r>
              <a:rPr lang="tr-TR" b="0" i="0" u="sng" dirty="0" err="1">
                <a:solidFill>
                  <a:srgbClr val="005B92"/>
                </a:solidFill>
                <a:effectLst/>
                <a:latin typeface="Noto Sans" panose="020B0502040504020204" pitchFamily="34" charset="0"/>
                <a:hlinkClick r:id="rId95"/>
              </a:rPr>
              <a:t>spironolakton</a:t>
            </a:r>
            <a:r>
              <a:rPr lang="tr-TR" b="0" i="0" dirty="0">
                <a:solidFill>
                  <a:srgbClr val="232323"/>
                </a:solidFill>
                <a:effectLst/>
                <a:latin typeface="Noto Sans" panose="020B0502040504020204" pitchFamily="34" charset="0"/>
              </a:rPr>
              <a:t> ), </a:t>
            </a:r>
            <a:r>
              <a:rPr lang="tr-TR" b="0" i="0" u="sng" dirty="0" err="1">
                <a:solidFill>
                  <a:srgbClr val="005B92"/>
                </a:solidFill>
                <a:effectLst/>
                <a:latin typeface="Noto Sans" panose="020B0502040504020204" pitchFamily="34" charset="0"/>
                <a:hlinkClick r:id="rId96"/>
              </a:rPr>
              <a:t>ketokonazol</a:t>
            </a:r>
            <a:r>
              <a:rPr lang="tr-TR" b="0" i="0" dirty="0">
                <a:solidFill>
                  <a:srgbClr val="232323"/>
                </a:solidFill>
                <a:effectLst/>
                <a:latin typeface="Noto Sans" panose="020B0502040504020204" pitchFamily="34" charset="0"/>
              </a:rPr>
              <a:t> ve </a:t>
            </a:r>
            <a:r>
              <a:rPr lang="tr-TR" b="0" i="0" u="sng" dirty="0" err="1">
                <a:solidFill>
                  <a:srgbClr val="005B92"/>
                </a:solidFill>
                <a:effectLst/>
                <a:latin typeface="Noto Sans" panose="020B0502040504020204" pitchFamily="34" charset="0"/>
                <a:hlinkClick r:id="rId97"/>
              </a:rPr>
              <a:t>simetidin</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testiküler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androjen</a:t>
            </a:r>
            <a:r>
              <a:rPr lang="tr-TR" b="0" i="0" dirty="0">
                <a:solidFill>
                  <a:srgbClr val="232323"/>
                </a:solidFill>
                <a:effectLst/>
                <a:latin typeface="Noto Sans" panose="020B0502040504020204" pitchFamily="34" charset="0"/>
              </a:rPr>
              <a:t> üretimini veya etkisini </a:t>
            </a:r>
            <a:r>
              <a:rPr lang="tr-TR" b="0" i="0" dirty="0" err="1">
                <a:solidFill>
                  <a:srgbClr val="232323"/>
                </a:solidFill>
                <a:effectLst/>
                <a:latin typeface="Noto Sans" panose="020B0502040504020204" pitchFamily="34" charset="0"/>
              </a:rPr>
              <a:t>inhibe</a:t>
            </a:r>
            <a:r>
              <a:rPr lang="tr-TR" b="0" i="0" dirty="0">
                <a:solidFill>
                  <a:srgbClr val="232323"/>
                </a:solidFill>
                <a:effectLst/>
                <a:latin typeface="Noto Sans" panose="020B0502040504020204" pitchFamily="34" charset="0"/>
              </a:rPr>
              <a:t> ederek </a:t>
            </a:r>
            <a:r>
              <a:rPr lang="tr-TR" b="0" i="0" dirty="0" err="1">
                <a:solidFill>
                  <a:srgbClr val="232323"/>
                </a:solidFill>
                <a:effectLst/>
                <a:latin typeface="Noto Sans" panose="020B0502040504020204" pitchFamily="34" charset="0"/>
              </a:rPr>
              <a:t>disspermatogeneze</a:t>
            </a:r>
            <a:r>
              <a:rPr lang="tr-TR" b="0" i="0" dirty="0">
                <a:solidFill>
                  <a:srgbClr val="232323"/>
                </a:solidFill>
                <a:effectLst/>
                <a:latin typeface="Noto Sans" panose="020B0502040504020204" pitchFamily="34" charset="0"/>
              </a:rPr>
              <a:t> neden olabilir [ </a:t>
            </a:r>
            <a:r>
              <a:rPr lang="tr-TR" b="0" i="0" u="sng" dirty="0">
                <a:solidFill>
                  <a:srgbClr val="005B92"/>
                </a:solidFill>
                <a:effectLst/>
                <a:latin typeface="Noto Sans" panose="020B0502040504020204" pitchFamily="34" charset="0"/>
                <a:hlinkClick r:id="rId98"/>
              </a:rPr>
              <a:t>102</a:t>
            </a:r>
            <a:r>
              <a:rPr lang="tr-TR" b="0" i="0" dirty="0">
                <a:solidFill>
                  <a:srgbClr val="232323"/>
                </a:solidFill>
                <a:effectLst/>
                <a:latin typeface="Noto Sans" panose="020B0502040504020204" pitchFamily="34" charset="0"/>
              </a:rPr>
              <a:t> ]. Esrar, sperm konsantrasyonlarını ve </a:t>
            </a:r>
            <a:r>
              <a:rPr lang="tr-TR" b="0" i="0" dirty="0" err="1">
                <a:solidFill>
                  <a:srgbClr val="232323"/>
                </a:solidFill>
                <a:effectLst/>
                <a:latin typeface="Noto Sans" panose="020B0502040504020204" pitchFamily="34" charset="0"/>
              </a:rPr>
              <a:t>motilite</a:t>
            </a:r>
            <a:r>
              <a:rPr lang="tr-TR" b="0" i="0" dirty="0">
                <a:solidFill>
                  <a:srgbClr val="232323"/>
                </a:solidFill>
                <a:effectLst/>
                <a:latin typeface="Noto Sans" panose="020B0502040504020204" pitchFamily="34" charset="0"/>
              </a:rPr>
              <a:t> dahil olmak üzere sperm kalitesini azaltarak erkek doğurganlığını azaltabilir, ancak bugüne kadar erkek doğurganlığını etkilediğine dair çok az kanıt vardır.</a:t>
            </a:r>
            <a:r>
              <a:rPr lang="tr-TR" b="0" i="0" u="sng" dirty="0">
                <a:solidFill>
                  <a:srgbClr val="005B92"/>
                </a:solidFill>
                <a:effectLst/>
                <a:latin typeface="Noto Sans" panose="020B0502040504020204" pitchFamily="34" charset="0"/>
                <a:hlinkClick r:id="rId99"/>
              </a:rPr>
              <a:t>103</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100"/>
              </a:rPr>
              <a:t>. "Yetişkin erkeklerde </a:t>
            </a:r>
            <a:r>
              <a:rPr lang="tr-TR" b="0" i="0" u="sng" dirty="0" err="1">
                <a:solidFill>
                  <a:srgbClr val="005B92"/>
                </a:solidFill>
                <a:effectLst/>
                <a:latin typeface="Noto Sans" panose="020B0502040504020204" pitchFamily="34" charset="0"/>
                <a:hlinkClick r:id="rId100"/>
              </a:rPr>
              <a:t>sitotoksik</a:t>
            </a:r>
            <a:r>
              <a:rPr lang="tr-TR" b="0" i="0" u="sng" dirty="0">
                <a:solidFill>
                  <a:srgbClr val="005B92"/>
                </a:solidFill>
                <a:effectLst/>
                <a:latin typeface="Noto Sans" panose="020B0502040504020204" pitchFamily="34" charset="0"/>
                <a:hlinkClick r:id="rId100"/>
              </a:rPr>
              <a:t> ajanların </a:t>
            </a:r>
            <a:r>
              <a:rPr lang="tr-TR" b="0" i="0" u="sng" dirty="0" err="1">
                <a:solidFill>
                  <a:srgbClr val="005B92"/>
                </a:solidFill>
                <a:effectLst/>
                <a:latin typeface="Noto Sans" panose="020B0502040504020204" pitchFamily="34" charset="0"/>
                <a:hlinkClick r:id="rId100"/>
              </a:rPr>
              <a:t>gonadal</a:t>
            </a:r>
            <a:r>
              <a:rPr lang="tr-TR" b="0" i="0" u="sng" dirty="0">
                <a:solidFill>
                  <a:srgbClr val="005B92"/>
                </a:solidFill>
                <a:effectLst/>
                <a:latin typeface="Noto Sans" panose="020B0502040504020204" pitchFamily="34" charset="0"/>
                <a:hlinkClick r:id="rId100"/>
              </a:rPr>
              <a:t> fonksiyon üzerindeki etkileri", "</a:t>
            </a:r>
            <a:r>
              <a:rPr lang="tr-TR" b="0" i="0" u="sng" dirty="0" err="1">
                <a:solidFill>
                  <a:srgbClr val="005B92"/>
                </a:solidFill>
                <a:effectLst/>
                <a:latin typeface="Noto Sans" panose="020B0502040504020204" pitchFamily="34" charset="0"/>
                <a:hlinkClick r:id="rId100"/>
              </a:rPr>
              <a:t>Germinal</a:t>
            </a:r>
            <a:r>
              <a:rPr lang="tr-TR" b="0" i="0" u="sng" dirty="0">
                <a:solidFill>
                  <a:srgbClr val="005B92"/>
                </a:solidFill>
                <a:effectLst/>
                <a:latin typeface="Noto Sans" panose="020B0502040504020204" pitchFamily="34" charset="0"/>
                <a:hlinkClick r:id="rId100"/>
              </a:rPr>
              <a:t> </a:t>
            </a:r>
            <a:r>
              <a:rPr lang="tr-TR" b="0" i="0" u="sng" dirty="0" err="1">
                <a:solidFill>
                  <a:srgbClr val="005B92"/>
                </a:solidFill>
                <a:effectLst/>
                <a:latin typeface="Noto Sans" panose="020B0502040504020204" pitchFamily="34" charset="0"/>
                <a:hlinkClick r:id="rId100"/>
              </a:rPr>
              <a:t>epitel</a:t>
            </a:r>
            <a:r>
              <a:rPr lang="tr-TR" b="0" i="0" u="sng" dirty="0">
                <a:solidFill>
                  <a:srgbClr val="005B92"/>
                </a:solidFill>
                <a:effectLst/>
                <a:latin typeface="Noto Sans" panose="020B0502040504020204" pitchFamily="34" charset="0"/>
                <a:hlinkClick r:id="rId100"/>
              </a:rPr>
              <a:t> üzerindeki etkisi"</a:t>
            </a:r>
            <a:r>
              <a:rPr lang="tr-TR" b="0" i="0" dirty="0">
                <a:solidFill>
                  <a:srgbClr val="232323"/>
                </a:solidFill>
                <a:effectLst/>
                <a:latin typeface="Noto Sans" panose="020B0502040504020204" pitchFamily="34" charset="0"/>
              </a:rPr>
              <a:t> ve </a:t>
            </a:r>
            <a:r>
              <a:rPr lang="tr-TR" b="0" i="0" u="sng" dirty="0">
                <a:solidFill>
                  <a:srgbClr val="005B92"/>
                </a:solidFill>
                <a:effectLst/>
                <a:latin typeface="Noto Sans" panose="020B0502040504020204" pitchFamily="34" charset="0"/>
                <a:hlinkClick r:id="rId101"/>
              </a:rPr>
              <a:t>"</a:t>
            </a:r>
            <a:r>
              <a:rPr lang="tr-TR" b="0" i="0" u="sng" dirty="0" err="1">
                <a:solidFill>
                  <a:srgbClr val="005B92"/>
                </a:solidFill>
                <a:effectLst/>
                <a:latin typeface="Noto Sans" panose="020B0502040504020204" pitchFamily="34" charset="0"/>
                <a:hlinkClick r:id="rId101"/>
              </a:rPr>
              <a:t>Romatizmal</a:t>
            </a:r>
            <a:r>
              <a:rPr lang="tr-TR" b="0" i="0" u="sng" dirty="0">
                <a:solidFill>
                  <a:srgbClr val="005B92"/>
                </a:solidFill>
                <a:effectLst/>
                <a:latin typeface="Noto Sans" panose="020B0502040504020204" pitchFamily="34" charset="0"/>
                <a:hlinkClick r:id="rId101"/>
              </a:rPr>
              <a:t> hastalığı olan erkeklerde </a:t>
            </a:r>
            <a:r>
              <a:rPr lang="tr-TR" b="0" i="0" u="sng" dirty="0" err="1">
                <a:solidFill>
                  <a:srgbClr val="005B92"/>
                </a:solidFill>
                <a:effectLst/>
                <a:latin typeface="Noto Sans" panose="020B0502040504020204" pitchFamily="34" charset="0"/>
                <a:hlinkClick r:id="rId101"/>
              </a:rPr>
              <a:t>antiinflamatuar</a:t>
            </a:r>
            <a:r>
              <a:rPr lang="tr-TR" b="0" i="0" u="sng" dirty="0">
                <a:solidFill>
                  <a:srgbClr val="005B92"/>
                </a:solidFill>
                <a:effectLst/>
                <a:latin typeface="Noto Sans" panose="020B0502040504020204" pitchFamily="34" charset="0"/>
                <a:hlinkClick r:id="rId101"/>
              </a:rPr>
              <a:t> ve </a:t>
            </a:r>
            <a:r>
              <a:rPr lang="tr-TR" b="0" i="0" u="sng" dirty="0" err="1">
                <a:solidFill>
                  <a:srgbClr val="005B92"/>
                </a:solidFill>
                <a:effectLst/>
                <a:latin typeface="Noto Sans" panose="020B0502040504020204" pitchFamily="34" charset="0"/>
                <a:hlinkClick r:id="rId101"/>
              </a:rPr>
              <a:t>immünosupresif</a:t>
            </a:r>
            <a:r>
              <a:rPr lang="tr-TR" b="0" i="0" u="sng" dirty="0">
                <a:solidFill>
                  <a:srgbClr val="005B92"/>
                </a:solidFill>
                <a:effectLst/>
                <a:latin typeface="Noto Sans" panose="020B0502040504020204" pitchFamily="34" charset="0"/>
                <a:hlinkClick r:id="rId101"/>
              </a:rPr>
              <a:t> ilaçların </a:t>
            </a:r>
            <a:r>
              <a:rPr lang="tr-TR" b="0" i="0" u="sng" dirty="0" err="1">
                <a:solidFill>
                  <a:srgbClr val="005B92"/>
                </a:solidFill>
                <a:effectLst/>
                <a:latin typeface="Noto Sans" panose="020B0502040504020204" pitchFamily="34" charset="0"/>
                <a:hlinkClick r:id="rId101"/>
              </a:rPr>
              <a:t>gonadal</a:t>
            </a:r>
            <a:r>
              <a:rPr lang="tr-TR" b="0" i="0" u="sng" dirty="0">
                <a:solidFill>
                  <a:srgbClr val="005B92"/>
                </a:solidFill>
                <a:effectLst/>
                <a:latin typeface="Noto Sans" panose="020B0502040504020204" pitchFamily="34" charset="0"/>
                <a:hlinkClick r:id="rId101"/>
              </a:rPr>
              <a:t> fonksiyon ve </a:t>
            </a:r>
            <a:r>
              <a:rPr lang="tr-TR" b="0" i="0" u="sng" dirty="0" err="1">
                <a:solidFill>
                  <a:srgbClr val="005B92"/>
                </a:solidFill>
                <a:effectLst/>
                <a:latin typeface="Noto Sans" panose="020B0502040504020204" pitchFamily="34" charset="0"/>
                <a:hlinkClick r:id="rId101"/>
              </a:rPr>
              <a:t>teratojenisite</a:t>
            </a:r>
            <a:r>
              <a:rPr lang="tr-TR" b="0" i="0" u="sng" dirty="0">
                <a:solidFill>
                  <a:srgbClr val="005B92"/>
                </a:solidFill>
                <a:effectLst/>
                <a:latin typeface="Noto Sans" panose="020B0502040504020204" pitchFamily="34" charset="0"/>
                <a:hlinkClick r:id="rId101"/>
              </a:rPr>
              <a:t> üzerindeki etkileri"</a:t>
            </a:r>
            <a:r>
              <a:rPr lang="tr-TR" b="0" i="0" dirty="0">
                <a:solidFill>
                  <a:srgbClr val="232323"/>
                </a:solidFill>
                <a:effectLst/>
                <a:latin typeface="Noto Sans" panose="020B0502040504020204" pitchFamily="34" charset="0"/>
              </a:rPr>
              <a:t> bölümü .)</a:t>
            </a:r>
          </a:p>
          <a:p>
            <a:pPr algn="l"/>
            <a:r>
              <a:rPr lang="tr-TR" b="0" i="0" dirty="0">
                <a:solidFill>
                  <a:srgbClr val="232323"/>
                </a:solidFill>
                <a:effectLst/>
                <a:latin typeface="Noto Sans" panose="020B0502040504020204" pitchFamily="34" charset="0"/>
              </a:rPr>
              <a:t>İyonize radyasyon </a:t>
            </a:r>
            <a:r>
              <a:rPr lang="tr-TR" b="0" i="0" dirty="0" err="1">
                <a:solidFill>
                  <a:srgbClr val="232323"/>
                </a:solidFill>
                <a:effectLst/>
                <a:latin typeface="Noto Sans" panose="020B0502040504020204" pitchFamily="34" charset="0"/>
              </a:rPr>
              <a:t>spermatogenezi</a:t>
            </a:r>
            <a:r>
              <a:rPr lang="tr-TR" b="0" i="0" dirty="0">
                <a:solidFill>
                  <a:srgbClr val="232323"/>
                </a:solidFill>
                <a:effectLst/>
                <a:latin typeface="Noto Sans" panose="020B0502040504020204" pitchFamily="34" charset="0"/>
              </a:rPr>
              <a:t> bozar. 0.015 </a:t>
            </a:r>
            <a:r>
              <a:rPr lang="tr-TR" b="0" i="0" dirty="0" err="1">
                <a:solidFill>
                  <a:srgbClr val="232323"/>
                </a:solidFill>
                <a:effectLst/>
                <a:latin typeface="Noto Sans" panose="020B0502040504020204" pitchFamily="34" charset="0"/>
              </a:rPr>
              <a:t>Gy</a:t>
            </a:r>
            <a:r>
              <a:rPr lang="tr-TR" b="0" i="0" dirty="0">
                <a:solidFill>
                  <a:srgbClr val="232323"/>
                </a:solidFill>
                <a:effectLst/>
                <a:latin typeface="Noto Sans" panose="020B0502040504020204" pitchFamily="34" charset="0"/>
              </a:rPr>
              <a:t> (15 </a:t>
            </a:r>
            <a:r>
              <a:rPr lang="tr-TR" b="0" i="0" dirty="0" err="1">
                <a:solidFill>
                  <a:srgbClr val="232323"/>
                </a:solidFill>
                <a:effectLst/>
                <a:latin typeface="Noto Sans" panose="020B0502040504020204" pitchFamily="34" charset="0"/>
              </a:rPr>
              <a:t>rad</a:t>
            </a:r>
            <a:r>
              <a:rPr lang="tr-TR" b="0" i="0" dirty="0">
                <a:solidFill>
                  <a:srgbClr val="232323"/>
                </a:solidFill>
                <a:effectLst/>
                <a:latin typeface="Noto Sans" panose="020B0502040504020204" pitchFamily="34" charset="0"/>
              </a:rPr>
              <a:t>) kadar düşük dozlar, </a:t>
            </a:r>
            <a:r>
              <a:rPr lang="tr-TR" b="0" i="0" dirty="0" err="1">
                <a:solidFill>
                  <a:srgbClr val="232323"/>
                </a:solidFill>
                <a:effectLst/>
                <a:latin typeface="Noto Sans" panose="020B0502040504020204" pitchFamily="34" charset="0"/>
              </a:rPr>
              <a:t>spermatogenezi</a:t>
            </a:r>
            <a:r>
              <a:rPr lang="tr-TR" b="0" i="0" dirty="0">
                <a:solidFill>
                  <a:srgbClr val="232323"/>
                </a:solidFill>
                <a:effectLst/>
                <a:latin typeface="Noto Sans" panose="020B0502040504020204" pitchFamily="34" charset="0"/>
              </a:rPr>
              <a:t> geçici olarak baskılayabilirken, 6 </a:t>
            </a:r>
            <a:r>
              <a:rPr lang="tr-TR" b="0" i="0" dirty="0" err="1">
                <a:solidFill>
                  <a:srgbClr val="232323"/>
                </a:solidFill>
                <a:effectLst/>
                <a:latin typeface="Noto Sans" panose="020B0502040504020204" pitchFamily="34" charset="0"/>
              </a:rPr>
              <a:t>Gy'nin</a:t>
            </a:r>
            <a:r>
              <a:rPr lang="tr-TR" b="0" i="0" dirty="0">
                <a:solidFill>
                  <a:srgbClr val="232323"/>
                </a:solidFill>
                <a:effectLst/>
                <a:latin typeface="Noto Sans" panose="020B0502040504020204" pitchFamily="34" charset="0"/>
              </a:rPr>
              <a:t> (600 </a:t>
            </a:r>
            <a:r>
              <a:rPr lang="tr-TR" b="0" i="0" dirty="0" err="1">
                <a:solidFill>
                  <a:srgbClr val="232323"/>
                </a:solidFill>
                <a:effectLst/>
                <a:latin typeface="Noto Sans" panose="020B0502040504020204" pitchFamily="34" charset="0"/>
              </a:rPr>
              <a:t>rad</a:t>
            </a:r>
            <a:r>
              <a:rPr lang="tr-TR" b="0" i="0" dirty="0">
                <a:solidFill>
                  <a:srgbClr val="232323"/>
                </a:solidFill>
                <a:effectLst/>
                <a:latin typeface="Noto Sans" panose="020B0502040504020204" pitchFamily="34" charset="0"/>
              </a:rPr>
              <a:t>) üzerindeki dozlar genellikle geri dönüşü olmayan </a:t>
            </a:r>
            <a:r>
              <a:rPr lang="tr-TR" b="0" i="0" dirty="0" err="1">
                <a:solidFill>
                  <a:srgbClr val="232323"/>
                </a:solidFill>
                <a:effectLst/>
                <a:latin typeface="Noto Sans" panose="020B0502040504020204" pitchFamily="34" charset="0"/>
              </a:rPr>
              <a:t>azospermi</a:t>
            </a:r>
            <a:r>
              <a:rPr lang="tr-TR" b="0" i="0" dirty="0">
                <a:solidFill>
                  <a:srgbClr val="232323"/>
                </a:solidFill>
                <a:effectLst/>
                <a:latin typeface="Noto Sans" panose="020B0502040504020204" pitchFamily="34" charset="0"/>
              </a:rPr>
              <a:t> ve kısırlığa neden olur [ </a:t>
            </a:r>
            <a:r>
              <a:rPr lang="tr-TR" b="0" i="0" u="sng" dirty="0">
                <a:solidFill>
                  <a:srgbClr val="005B92"/>
                </a:solidFill>
                <a:effectLst/>
                <a:latin typeface="Noto Sans" panose="020B0502040504020204" pitchFamily="34" charset="0"/>
                <a:hlinkClick r:id="rId102"/>
              </a:rPr>
              <a:t>104</a:t>
            </a:r>
            <a:r>
              <a:rPr lang="tr-TR" b="0" i="0" dirty="0">
                <a:solidFill>
                  <a:srgbClr val="232323"/>
                </a:solidFill>
                <a:effectLst/>
                <a:latin typeface="Noto Sans" panose="020B0502040504020204" pitchFamily="34" charset="0"/>
              </a:rPr>
              <a:t> ].</a:t>
            </a:r>
          </a:p>
          <a:p>
            <a:pPr algn="l"/>
            <a:r>
              <a:rPr lang="tr-TR" b="1" i="0" dirty="0">
                <a:solidFill>
                  <a:srgbClr val="232323"/>
                </a:solidFill>
                <a:effectLst/>
                <a:latin typeface="Noto Sans" panose="020B0502040504020204" pitchFamily="34" charset="0"/>
              </a:rPr>
              <a:t>Çevresel faktörler, sigara ve </a:t>
            </a:r>
            <a:r>
              <a:rPr lang="tr-TR" b="1" i="0" dirty="0" err="1">
                <a:solidFill>
                  <a:srgbClr val="232323"/>
                </a:solidFill>
                <a:effectLst/>
                <a:latin typeface="Noto Sans" panose="020B0502040504020204" pitchFamily="34" charset="0"/>
              </a:rPr>
              <a:t>hipertermi</a:t>
            </a:r>
            <a:endParaRPr lang="tr-TR" b="0" i="0" dirty="0">
              <a:solidFill>
                <a:srgbClr val="232323"/>
              </a:solidFill>
              <a:effectLst/>
              <a:latin typeface="Noto Sans" panose="020B0502040504020204" pitchFamily="34" charset="0"/>
            </a:endParaRPr>
          </a:p>
          <a:p>
            <a:pPr algn="l"/>
            <a:r>
              <a:rPr lang="tr-TR" b="0" i="0" dirty="0">
                <a:solidFill>
                  <a:srgbClr val="232323"/>
                </a:solidFill>
                <a:effectLst/>
                <a:latin typeface="Times New Roman" panose="02020603050405020304" pitchFamily="18" charset="0"/>
              </a:rPr>
              <a:t>●</a:t>
            </a:r>
            <a:r>
              <a:rPr lang="tr-TR" b="1" i="0" dirty="0">
                <a:solidFill>
                  <a:srgbClr val="232323"/>
                </a:solidFill>
                <a:effectLst/>
                <a:latin typeface="Noto Sans" panose="020B0502040504020204" pitchFamily="34" charset="0"/>
              </a:rPr>
              <a:t>Çevresel toksinler</a:t>
            </a:r>
            <a:r>
              <a:rPr lang="tr-TR" b="0" i="0" dirty="0">
                <a:solidFill>
                  <a:srgbClr val="232323"/>
                </a:solidFill>
                <a:effectLst/>
                <a:latin typeface="Noto Sans" panose="020B0502040504020204" pitchFamily="34" charset="0"/>
              </a:rPr>
              <a:t> – Çevresel toksinler, erkek kısırlığının potansiyel nedenleridir [ </a:t>
            </a:r>
            <a:r>
              <a:rPr lang="tr-TR" b="0" i="0" u="sng" dirty="0">
                <a:solidFill>
                  <a:srgbClr val="005B92"/>
                </a:solidFill>
                <a:effectLst/>
                <a:latin typeface="Noto Sans" panose="020B0502040504020204" pitchFamily="34" charset="0"/>
                <a:hlinkClick r:id="rId103"/>
              </a:rPr>
              <a:t>67,68,74,105,106</a:t>
            </a:r>
            <a:r>
              <a:rPr lang="tr-TR" b="0" i="0" dirty="0">
                <a:solidFill>
                  <a:srgbClr val="232323"/>
                </a:solidFill>
                <a:effectLst/>
                <a:latin typeface="Noto Sans" panose="020B0502040504020204" pitchFamily="34" charset="0"/>
              </a:rPr>
              <a:t> ]. Pestisit </a:t>
            </a:r>
            <a:r>
              <a:rPr lang="tr-TR" b="0" i="0" dirty="0" err="1">
                <a:solidFill>
                  <a:srgbClr val="232323"/>
                </a:solidFill>
                <a:effectLst/>
                <a:latin typeface="Noto Sans" panose="020B0502040504020204" pitchFamily="34" charset="0"/>
              </a:rPr>
              <a:t>dibromokloropropan</a:t>
            </a:r>
            <a:r>
              <a:rPr lang="tr-TR" b="0" i="0" dirty="0">
                <a:solidFill>
                  <a:srgbClr val="232323"/>
                </a:solidFill>
                <a:effectLst/>
                <a:latin typeface="Noto Sans" panose="020B0502040504020204" pitchFamily="34" charset="0"/>
              </a:rPr>
              <a:t>, kurşun, kadmiyum ve cıva gibi iyi bilinen bir nedendir [ </a:t>
            </a:r>
            <a:r>
              <a:rPr lang="tr-TR" b="0" i="0" u="sng" dirty="0">
                <a:solidFill>
                  <a:srgbClr val="005B92"/>
                </a:solidFill>
                <a:effectLst/>
                <a:latin typeface="Noto Sans" panose="020B0502040504020204" pitchFamily="34" charset="0"/>
                <a:hlinkClick r:id="rId104"/>
              </a:rPr>
              <a:t>107</a:t>
            </a:r>
            <a:r>
              <a:rPr lang="tr-TR" b="0" i="0" dirty="0">
                <a:solidFill>
                  <a:srgbClr val="232323"/>
                </a:solidFill>
                <a:effectLst/>
                <a:latin typeface="Noto Sans" panose="020B0502040504020204" pitchFamily="34" charset="0"/>
              </a:rPr>
              <a:t> ]. Böcek öldürücüler ve mantar öldürücüler de dahil olmak üzere </a:t>
            </a:r>
            <a:r>
              <a:rPr lang="tr-TR" b="0" i="0" dirty="0" err="1">
                <a:solidFill>
                  <a:srgbClr val="232323"/>
                </a:solidFill>
                <a:effectLst/>
                <a:latin typeface="Noto Sans" panose="020B0502040504020204" pitchFamily="34" charset="0"/>
              </a:rPr>
              <a:t>östrojenik</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antiandrojenik</a:t>
            </a:r>
            <a:r>
              <a:rPr lang="tr-TR" b="0" i="0" dirty="0">
                <a:solidFill>
                  <a:srgbClr val="232323"/>
                </a:solidFill>
                <a:effectLst/>
                <a:latin typeface="Noto Sans" panose="020B0502040504020204" pitchFamily="34" charset="0"/>
              </a:rPr>
              <a:t> aktiviteye sahip kimyasalların ("endokrin bozucular") sperm sayısını düşürme olasılığı, erkeklerde bir etkinin doğrudan kanıtı olmamasına rağmen son zamanlarda çok dikkat çekmiştir [ </a:t>
            </a:r>
            <a:r>
              <a:rPr lang="tr-TR" b="0" i="0" u="sng" dirty="0">
                <a:solidFill>
                  <a:srgbClr val="005B92"/>
                </a:solidFill>
                <a:effectLst/>
                <a:latin typeface="Noto Sans" panose="020B0502040504020204" pitchFamily="34" charset="0"/>
                <a:hlinkClick r:id="rId105"/>
              </a:rPr>
              <a:t>106,108</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Noto Sans" panose="020B0502040504020204" pitchFamily="34" charset="0"/>
              </a:rPr>
              <a:t>Pestisitlere maruz kalan erkeklerin verilerinin gözden geçirilmesi, semen kalitesindeki değişikliklerin, </a:t>
            </a:r>
            <a:r>
              <a:rPr lang="tr-TR" b="0" i="0" dirty="0" err="1">
                <a:solidFill>
                  <a:srgbClr val="232323"/>
                </a:solidFill>
                <a:effectLst/>
                <a:latin typeface="Noto Sans" panose="020B0502040504020204" pitchFamily="34" charset="0"/>
              </a:rPr>
              <a:t>germ</a:t>
            </a:r>
            <a:r>
              <a:rPr lang="tr-TR" b="0" i="0" dirty="0">
                <a:solidFill>
                  <a:srgbClr val="232323"/>
                </a:solidFill>
                <a:effectLst/>
                <a:latin typeface="Noto Sans" panose="020B0502040504020204" pitchFamily="34" charset="0"/>
              </a:rPr>
              <a:t> hücrelerine DNA hasarı ve anormal sperm morfolojisi dahil olmak üzere çok faktörlü olabileceğini göstermektedir. Mesleki ve çevresel </a:t>
            </a:r>
            <a:r>
              <a:rPr lang="tr-TR" b="0" i="0" dirty="0" err="1">
                <a:solidFill>
                  <a:srgbClr val="232323"/>
                </a:solidFill>
                <a:effectLst/>
                <a:latin typeface="Noto Sans" panose="020B0502040504020204" pitchFamily="34" charset="0"/>
              </a:rPr>
              <a:t>maruziyet</a:t>
            </a:r>
            <a:r>
              <a:rPr lang="tr-TR" b="0" i="0" dirty="0">
                <a:solidFill>
                  <a:srgbClr val="232323"/>
                </a:solidFill>
                <a:effectLst/>
                <a:latin typeface="Noto Sans" panose="020B0502040504020204" pitchFamily="34" charset="0"/>
              </a:rPr>
              <a:t>, düşük kaliteli semen analizleriyle ilişkilendirilmiştir; sınırlı veriler, yüksek pestisit kalıntısı olan meyve ve sebzelerin tüketiminin daha düşük semen kalitesi ile ilişkili olabileceğini düşündürmektedir [ </a:t>
            </a:r>
            <a:r>
              <a:rPr lang="tr-TR" b="0" i="0" u="sng" dirty="0">
                <a:solidFill>
                  <a:srgbClr val="005B92"/>
                </a:solidFill>
                <a:effectLst/>
                <a:latin typeface="Noto Sans" panose="020B0502040504020204" pitchFamily="34" charset="0"/>
                <a:hlinkClick r:id="rId106"/>
              </a:rPr>
              <a:t>109</a:t>
            </a:r>
            <a:r>
              <a:rPr lang="tr-TR" b="0" i="0" dirty="0">
                <a:solidFill>
                  <a:srgbClr val="232323"/>
                </a:solidFill>
                <a:effectLst/>
                <a:latin typeface="Noto Sans" panose="020B0502040504020204" pitchFamily="34" charset="0"/>
              </a:rPr>
              <a:t> ]. (Bkz. </a:t>
            </a:r>
            <a:r>
              <a:rPr lang="tr-TR" b="0" i="0" u="sng" dirty="0">
                <a:solidFill>
                  <a:srgbClr val="005B92"/>
                </a:solidFill>
                <a:effectLst/>
                <a:latin typeface="Noto Sans" panose="020B0502040504020204" pitchFamily="34" charset="0"/>
                <a:hlinkClick r:id="rId107"/>
              </a:rPr>
              <a:t>"Endokrin bozucu kimyasallar", "Erkekler" bölümü</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Noto Sans" panose="020B0502040504020204" pitchFamily="34" charset="0"/>
              </a:rPr>
              <a:t>Dünyada cep telefonu kullanımının hızla artması nedeniyle, cep telefonu kullanımının sperm parametreleri üzerinde herhangi bir zararlı etkisinin olup olmadığını araştırmak için çalışmalar yapılmıştır. Bu konu tartışmalıdır ve kesin veriler henüz mevcut değildir [ </a:t>
            </a:r>
            <a:r>
              <a:rPr lang="tr-TR" b="0" i="0" u="sng" dirty="0">
                <a:solidFill>
                  <a:srgbClr val="005B92"/>
                </a:solidFill>
                <a:effectLst/>
                <a:latin typeface="Noto Sans" panose="020B0502040504020204" pitchFamily="34" charset="0"/>
                <a:hlinkClick r:id="rId108"/>
              </a:rPr>
              <a:t>110-1112</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1" i="0" dirty="0">
                <a:solidFill>
                  <a:srgbClr val="232323"/>
                </a:solidFill>
                <a:effectLst/>
                <a:latin typeface="Noto Sans" panose="020B0502040504020204" pitchFamily="34" charset="0"/>
              </a:rPr>
              <a:t>Tütün içimi</a:t>
            </a:r>
            <a:r>
              <a:rPr lang="tr-TR" b="0" i="0" dirty="0">
                <a:solidFill>
                  <a:srgbClr val="232323"/>
                </a:solidFill>
                <a:effectLst/>
                <a:latin typeface="Noto Sans" panose="020B0502040504020204" pitchFamily="34" charset="0"/>
              </a:rPr>
              <a:t> – Tütün içiminin azalmış sperm miktarı ve kalitesi ve muhtemelen doğurganlık ile ilişkili olduğuna dair bazı kanıtlar vardır [ </a:t>
            </a:r>
            <a:r>
              <a:rPr lang="tr-TR" b="0" i="0" u="sng" dirty="0">
                <a:solidFill>
                  <a:srgbClr val="005B92"/>
                </a:solidFill>
                <a:effectLst/>
                <a:latin typeface="Noto Sans" panose="020B0502040504020204" pitchFamily="34" charset="0"/>
                <a:hlinkClick r:id="rId54"/>
              </a:rPr>
              <a:t>1</a:t>
            </a:r>
            <a:r>
              <a:rPr lang="tr-TR" b="0" i="0" dirty="0">
                <a:solidFill>
                  <a:srgbClr val="232323"/>
                </a:solidFill>
                <a:effectLst/>
                <a:latin typeface="Noto Sans" panose="020B0502040504020204" pitchFamily="34" charset="0"/>
              </a:rPr>
              <a:t> ]. Veriler tutarsızdır, ancak meta-analizler tütün kullanımının tüm semen parametrelerindeki düşüşlerle ilişkili olduğunu göstermiştir [ </a:t>
            </a:r>
            <a:r>
              <a:rPr lang="tr-TR" b="0" i="0" u="sng" dirty="0">
                <a:solidFill>
                  <a:srgbClr val="005B92"/>
                </a:solidFill>
                <a:effectLst/>
                <a:latin typeface="Noto Sans" panose="020B0502040504020204" pitchFamily="34" charset="0"/>
                <a:hlinkClick r:id="rId109"/>
              </a:rPr>
              <a:t>87,113</a:t>
            </a:r>
            <a:r>
              <a:rPr lang="tr-TR" b="0" i="0" dirty="0">
                <a:solidFill>
                  <a:srgbClr val="232323"/>
                </a:solidFill>
                <a:effectLst/>
                <a:latin typeface="Noto Sans" panose="020B0502040504020204" pitchFamily="34" charset="0"/>
              </a:rPr>
              <a:t> ].</a:t>
            </a:r>
          </a:p>
          <a:p>
            <a:pPr algn="l"/>
            <a:r>
              <a:rPr lang="tr-TR" b="1" i="0" dirty="0">
                <a:solidFill>
                  <a:srgbClr val="232323"/>
                </a:solidFill>
                <a:effectLst/>
                <a:latin typeface="Noto Sans" panose="020B0502040504020204" pitchFamily="34" charset="0"/>
              </a:rPr>
              <a:t>İn </a:t>
            </a:r>
            <a:r>
              <a:rPr lang="tr-TR" b="1" i="0" dirty="0" err="1">
                <a:solidFill>
                  <a:srgbClr val="232323"/>
                </a:solidFill>
                <a:effectLst/>
                <a:latin typeface="Noto Sans" panose="020B0502040504020204" pitchFamily="34" charset="0"/>
              </a:rPr>
              <a:t>utero</a:t>
            </a:r>
            <a:r>
              <a:rPr lang="tr-TR" b="0" i="0" dirty="0">
                <a:solidFill>
                  <a:srgbClr val="232323"/>
                </a:solidFill>
                <a:effectLst/>
                <a:latin typeface="Noto Sans" panose="020B0502040504020204" pitchFamily="34" charset="0"/>
              </a:rPr>
              <a:t> sigaraya maruz kalmanın yetişkinlikte sperm üretimi üzerinde (yaklaşık yüzde 20 azalma) zararlı bir etkisi olabilir [ </a:t>
            </a:r>
            <a:r>
              <a:rPr lang="tr-TR" b="0" i="0" u="sng" dirty="0">
                <a:solidFill>
                  <a:srgbClr val="005B92"/>
                </a:solidFill>
                <a:effectLst/>
                <a:latin typeface="Noto Sans" panose="020B0502040504020204" pitchFamily="34" charset="0"/>
                <a:hlinkClick r:id="rId110"/>
              </a:rPr>
              <a:t>114</a:t>
            </a:r>
            <a:r>
              <a:rPr lang="tr-TR" b="0" i="0" dirty="0">
                <a:solidFill>
                  <a:srgbClr val="232323"/>
                </a:solidFill>
                <a:effectLst/>
                <a:latin typeface="Noto Sans" panose="020B0502040504020204" pitchFamily="34" charset="0"/>
              </a:rPr>
              <a:t> ]. Bu farklılığın doğurganlık etkisi bilinmemektedir. Başka bir çalışmada, anneleri hamilelik sırasında sigara içen veya içmeyen erkeklerde ortalama sperm konsantrasyonlarında anlamlı bir farklılık yoktu [ </a:t>
            </a:r>
            <a:r>
              <a:rPr lang="tr-TR" b="0" i="0" u="sng" dirty="0">
                <a:solidFill>
                  <a:srgbClr val="005B92"/>
                </a:solidFill>
                <a:effectLst/>
                <a:latin typeface="Noto Sans" panose="020B0502040504020204" pitchFamily="34" charset="0"/>
                <a:hlinkClick r:id="rId111"/>
              </a:rPr>
              <a:t>115</a:t>
            </a:r>
            <a:r>
              <a:rPr lang="tr-TR" b="0" i="0" dirty="0">
                <a:solidFill>
                  <a:srgbClr val="232323"/>
                </a:solidFill>
                <a:effectLst/>
                <a:latin typeface="Noto Sans" panose="020B0502040504020204" pitchFamily="34" charset="0"/>
              </a:rPr>
              <a:t> ]. Bununla birlikte, anneleri hamileyken günde ≥10 sigara içen erkeklerin </a:t>
            </a:r>
            <a:r>
              <a:rPr lang="tr-TR" b="0" i="0" dirty="0" err="1">
                <a:solidFill>
                  <a:srgbClr val="232323"/>
                </a:solidFill>
                <a:effectLst/>
                <a:latin typeface="Noto Sans" panose="020B0502040504020204" pitchFamily="34" charset="0"/>
              </a:rPr>
              <a:t>oligozoospermiye</a:t>
            </a:r>
            <a:r>
              <a:rPr lang="tr-TR" b="0" i="0" dirty="0">
                <a:solidFill>
                  <a:srgbClr val="232323"/>
                </a:solidFill>
                <a:effectLst/>
                <a:latin typeface="Noto Sans" panose="020B0502040504020204" pitchFamily="34" charset="0"/>
              </a:rPr>
              <a:t> sahip olma riski daha yüksekti ( bu çalışmada sperm konsantrasyonu &lt;20 x 106 /</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olarak tanımlanmıştır) </a:t>
            </a:r>
            <a:r>
              <a:rPr lang="tr-TR" b="0" i="0" baseline="30000" dirty="0">
                <a:solidFill>
                  <a:srgbClr val="232323"/>
                </a:solidFill>
                <a:effectLst/>
                <a:latin typeface="Noto Sans" panose="020B0502040504020204" pitchFamily="34" charset="0"/>
              </a:rPr>
              <a:t>. </a:t>
            </a:r>
            <a:r>
              <a:rPr lang="tr-TR" b="0" i="0" dirty="0">
                <a:solidFill>
                  <a:srgbClr val="232323"/>
                </a:solidFill>
                <a:effectLst/>
                <a:latin typeface="Noto Sans" panose="020B0502040504020204" pitchFamily="34" charset="0"/>
              </a:rPr>
              <a:t>Sigara içmenin </a:t>
            </a:r>
            <a:r>
              <a:rPr lang="tr-TR" b="0" i="0" dirty="0" err="1">
                <a:solidFill>
                  <a:srgbClr val="232323"/>
                </a:solidFill>
                <a:effectLst/>
                <a:latin typeface="Noto Sans" panose="020B0502040504020204" pitchFamily="34" charset="0"/>
              </a:rPr>
              <a:t>spermatozoadaki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mikroRNA</a:t>
            </a:r>
            <a:r>
              <a:rPr lang="tr-TR" b="0" i="0" dirty="0">
                <a:solidFill>
                  <a:srgbClr val="232323"/>
                </a:solidFill>
                <a:effectLst/>
                <a:latin typeface="Noto Sans" panose="020B0502040504020204" pitchFamily="34" charset="0"/>
              </a:rPr>
              <a:t> içeriğini değiştirdiği gösterilmiştir. Bu </a:t>
            </a:r>
            <a:r>
              <a:rPr lang="tr-TR" b="0" i="0" dirty="0" err="1">
                <a:solidFill>
                  <a:srgbClr val="232323"/>
                </a:solidFill>
                <a:effectLst/>
                <a:latin typeface="Noto Sans" panose="020B0502040504020204" pitchFamily="34" charset="0"/>
              </a:rPr>
              <a:t>mikroRNA'lar</a:t>
            </a:r>
            <a:r>
              <a:rPr lang="tr-TR" b="0" i="0" dirty="0">
                <a:solidFill>
                  <a:srgbClr val="232323"/>
                </a:solidFill>
                <a:effectLst/>
                <a:latin typeface="Noto Sans" panose="020B0502040504020204" pitchFamily="34" charset="0"/>
              </a:rPr>
              <a:t> hücre ölümü ve </a:t>
            </a:r>
            <a:r>
              <a:rPr lang="tr-TR" b="0" i="0" dirty="0" err="1">
                <a:solidFill>
                  <a:srgbClr val="232323"/>
                </a:solidFill>
                <a:effectLst/>
                <a:latin typeface="Noto Sans" panose="020B0502040504020204" pitchFamily="34" charset="0"/>
              </a:rPr>
              <a:t>apoptoz</a:t>
            </a:r>
            <a:r>
              <a:rPr lang="tr-TR" b="0" i="0" dirty="0">
                <a:solidFill>
                  <a:srgbClr val="232323"/>
                </a:solidFill>
                <a:effectLst/>
                <a:latin typeface="Noto Sans" panose="020B0502040504020204" pitchFamily="34" charset="0"/>
              </a:rPr>
              <a:t> ile ilişkilidir [ </a:t>
            </a:r>
            <a:r>
              <a:rPr lang="tr-TR" b="0" i="0" u="sng" dirty="0">
                <a:solidFill>
                  <a:srgbClr val="005B92"/>
                </a:solidFill>
                <a:effectLst/>
                <a:latin typeface="Noto Sans" panose="020B0502040504020204" pitchFamily="34" charset="0"/>
                <a:hlinkClick r:id="rId112"/>
              </a:rPr>
              <a:t>116</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1" i="0" dirty="0" err="1">
                <a:solidFill>
                  <a:srgbClr val="232323"/>
                </a:solidFill>
                <a:effectLst/>
                <a:latin typeface="Noto Sans" panose="020B0502040504020204" pitchFamily="34" charset="0"/>
              </a:rPr>
              <a:t>Hipertermi</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Hiperterminin</a:t>
            </a:r>
            <a:r>
              <a:rPr lang="tr-TR" b="0" i="0" dirty="0">
                <a:solidFill>
                  <a:srgbClr val="232323"/>
                </a:solidFill>
                <a:effectLst/>
                <a:latin typeface="Noto Sans" panose="020B0502040504020204" pitchFamily="34" charset="0"/>
              </a:rPr>
              <a:t> uzun zamandır </a:t>
            </a:r>
            <a:r>
              <a:rPr lang="tr-TR" b="0" i="0" dirty="0" err="1">
                <a:solidFill>
                  <a:srgbClr val="232323"/>
                </a:solidFill>
                <a:effectLst/>
                <a:latin typeface="Noto Sans" panose="020B0502040504020204" pitchFamily="34" charset="0"/>
              </a:rPr>
              <a:t>spermatogenezi</a:t>
            </a:r>
            <a:r>
              <a:rPr lang="tr-TR" b="0" i="0" dirty="0">
                <a:solidFill>
                  <a:srgbClr val="232323"/>
                </a:solidFill>
                <a:effectLst/>
                <a:latin typeface="Noto Sans" panose="020B0502040504020204" pitchFamily="34" charset="0"/>
              </a:rPr>
              <a:t> bozduğu düşünülmüştür, ancak bu sonucu destekleyecek zayıf kanıtlar vardır [ </a:t>
            </a:r>
            <a:r>
              <a:rPr lang="tr-TR" b="0" i="0" u="sng" dirty="0">
                <a:solidFill>
                  <a:srgbClr val="005B92"/>
                </a:solidFill>
                <a:effectLst/>
                <a:latin typeface="Noto Sans" panose="020B0502040504020204" pitchFamily="34" charset="0"/>
                <a:hlinkClick r:id="rId54"/>
              </a:rPr>
              <a:t>1</a:t>
            </a:r>
            <a:r>
              <a:rPr lang="tr-TR" b="0" i="0" dirty="0">
                <a:solidFill>
                  <a:srgbClr val="232323"/>
                </a:solidFill>
                <a:effectLst/>
                <a:latin typeface="Noto Sans" panose="020B0502040504020204" pitchFamily="34" charset="0"/>
              </a:rPr>
              <a:t> ]. Uzun süreli yüksek testis sıcaklığı, omurilik yaralanmaları, </a:t>
            </a:r>
            <a:r>
              <a:rPr lang="tr-TR" b="0" i="0" dirty="0" err="1">
                <a:solidFill>
                  <a:srgbClr val="232323"/>
                </a:solidFill>
                <a:effectLst/>
                <a:latin typeface="Noto Sans" panose="020B0502040504020204" pitchFamily="34" charset="0"/>
              </a:rPr>
              <a:t>varikosel</a:t>
            </a:r>
            <a:r>
              <a:rPr lang="tr-TR" b="0" i="0" dirty="0">
                <a:solidFill>
                  <a:srgbClr val="232323"/>
                </a:solidFill>
                <a:effectLst/>
                <a:latin typeface="Noto Sans" panose="020B0502040504020204" pitchFamily="34" charset="0"/>
              </a:rPr>
              <a:t> ve kronik sauna veya sıcak küvet </a:t>
            </a:r>
            <a:r>
              <a:rPr lang="tr-TR" b="0" i="0" dirty="0" err="1">
                <a:solidFill>
                  <a:srgbClr val="232323"/>
                </a:solidFill>
                <a:effectLst/>
                <a:latin typeface="Noto Sans" panose="020B0502040504020204" pitchFamily="34" charset="0"/>
              </a:rPr>
              <a:t>maruziyeti</a:t>
            </a:r>
            <a:r>
              <a:rPr lang="tr-TR" b="0" i="0" dirty="0">
                <a:solidFill>
                  <a:srgbClr val="232323"/>
                </a:solidFill>
                <a:effectLst/>
                <a:latin typeface="Noto Sans" panose="020B0502040504020204" pitchFamily="34" charset="0"/>
              </a:rPr>
              <a:t> ile ilişkili kısırlığı açıklayabilir [ </a:t>
            </a:r>
            <a:r>
              <a:rPr lang="tr-TR" b="0" i="0" u="sng" dirty="0">
                <a:solidFill>
                  <a:srgbClr val="005B92"/>
                </a:solidFill>
                <a:effectLst/>
                <a:latin typeface="Noto Sans" panose="020B0502040504020204" pitchFamily="34" charset="0"/>
                <a:hlinkClick r:id="rId113"/>
              </a:rPr>
              <a:t>117</a:t>
            </a:r>
            <a:r>
              <a:rPr lang="tr-TR" b="0" i="0" dirty="0">
                <a:solidFill>
                  <a:srgbClr val="232323"/>
                </a:solidFill>
                <a:effectLst/>
                <a:latin typeface="Noto Sans" panose="020B0502040504020204" pitchFamily="34" charset="0"/>
              </a:rPr>
              <a:t> ]. Erkeklerde yapılan çalışmalar, testis sıcaklığındaki küçük artışların </a:t>
            </a:r>
            <a:r>
              <a:rPr lang="tr-TR" b="0" i="0" dirty="0" err="1">
                <a:solidFill>
                  <a:srgbClr val="232323"/>
                </a:solidFill>
                <a:effectLst/>
                <a:latin typeface="Noto Sans" panose="020B0502040504020204" pitchFamily="34" charset="0"/>
              </a:rPr>
              <a:t>apoptoz</a:t>
            </a:r>
            <a:r>
              <a:rPr lang="tr-TR" b="0" i="0" dirty="0">
                <a:solidFill>
                  <a:srgbClr val="232323"/>
                </a:solidFill>
                <a:effectLst/>
                <a:latin typeface="Noto Sans" panose="020B0502040504020204" pitchFamily="34" charset="0"/>
              </a:rPr>
              <a:t> yoluyla </a:t>
            </a:r>
            <a:r>
              <a:rPr lang="tr-TR" b="0" i="0" dirty="0" err="1">
                <a:solidFill>
                  <a:srgbClr val="232323"/>
                </a:solidFill>
                <a:effectLst/>
                <a:latin typeface="Noto Sans" panose="020B0502040504020204" pitchFamily="34" charset="0"/>
              </a:rPr>
              <a:t>germ</a:t>
            </a:r>
            <a:r>
              <a:rPr lang="tr-TR" b="0" i="0" dirty="0">
                <a:solidFill>
                  <a:srgbClr val="232323"/>
                </a:solidFill>
                <a:effectLst/>
                <a:latin typeface="Noto Sans" panose="020B0502040504020204" pitchFamily="34" charset="0"/>
              </a:rPr>
              <a:t> hücre kaybını hızlandırdığını göstermiştir [ </a:t>
            </a:r>
            <a:r>
              <a:rPr lang="tr-TR" b="0" i="0" u="sng" dirty="0">
                <a:solidFill>
                  <a:srgbClr val="005B92"/>
                </a:solidFill>
                <a:effectLst/>
                <a:latin typeface="Noto Sans" panose="020B0502040504020204" pitchFamily="34" charset="0"/>
                <a:hlinkClick r:id="rId114"/>
              </a:rPr>
              <a:t>118</a:t>
            </a:r>
            <a:r>
              <a:rPr lang="tr-TR" b="0" i="0" dirty="0">
                <a:solidFill>
                  <a:srgbClr val="232323"/>
                </a:solidFill>
                <a:effectLst/>
                <a:latin typeface="Noto Sans" panose="020B0502040504020204" pitchFamily="34" charset="0"/>
              </a:rPr>
              <a:t> ]. Benzer şekilde, ateşli hastalık, iş veya kamyon sürüşü sırasında uzun süre oturma, kaynak yapma, fırınlama, dar iç çamaşırları ve testislerde artan ısı ile dizüstü bilgisayar kullanımının erkek doğurganlığını olumsuz etkilediği öne sürülmüştür. Bu ilişkileri destekleyecek veriler tutarsızdır [ </a:t>
            </a:r>
            <a:r>
              <a:rPr lang="tr-TR" b="0" i="0" u="sng" dirty="0">
                <a:solidFill>
                  <a:srgbClr val="005B92"/>
                </a:solidFill>
                <a:effectLst/>
                <a:latin typeface="Noto Sans" panose="020B0502040504020204" pitchFamily="34" charset="0"/>
                <a:hlinkClick r:id="rId115"/>
              </a:rPr>
              <a:t>119,120</a:t>
            </a:r>
            <a:r>
              <a:rPr lang="tr-TR" b="0" i="0" dirty="0">
                <a:solidFill>
                  <a:srgbClr val="232323"/>
                </a:solidFill>
                <a:effectLst/>
                <a:latin typeface="Noto Sans" panose="020B0502040504020204" pitchFamily="34" charset="0"/>
              </a:rPr>
              <a:t> ].</a:t>
            </a:r>
          </a:p>
          <a:p>
            <a:pPr algn="l"/>
            <a:r>
              <a:rPr lang="tr-TR" b="1" i="0" dirty="0" err="1">
                <a:solidFill>
                  <a:srgbClr val="232323"/>
                </a:solidFill>
                <a:effectLst/>
                <a:latin typeface="Noto Sans" panose="020B0502040504020204" pitchFamily="34" charset="0"/>
              </a:rPr>
              <a:t>Antisperm</a:t>
            </a:r>
            <a:r>
              <a:rPr lang="tr-TR" b="1" i="0" dirty="0">
                <a:solidFill>
                  <a:srgbClr val="232323"/>
                </a:solidFill>
                <a:effectLst/>
                <a:latin typeface="Noto Sans" panose="020B0502040504020204" pitchFamily="34" charset="0"/>
              </a:rPr>
              <a:t> antikorları </a:t>
            </a:r>
            <a:r>
              <a:rPr lang="tr-TR" b="0" i="0" dirty="0">
                <a:solidFill>
                  <a:srgbClr val="232323"/>
                </a:solidFill>
                <a:effectLst/>
                <a:latin typeface="Noto Sans" panose="020B0502040504020204" pitchFamily="34" charset="0"/>
              </a:rPr>
              <a:t> —  Bazı kısır erkeklerin serumunda veya menisinde </a:t>
            </a:r>
            <a:r>
              <a:rPr lang="tr-TR" b="0" i="0" dirty="0" err="1">
                <a:solidFill>
                  <a:srgbClr val="232323"/>
                </a:solidFill>
                <a:effectLst/>
                <a:latin typeface="Noto Sans" panose="020B0502040504020204" pitchFamily="34" charset="0"/>
              </a:rPr>
              <a:t>antisperm</a:t>
            </a:r>
            <a:r>
              <a:rPr lang="tr-TR" b="0" i="0" dirty="0">
                <a:solidFill>
                  <a:srgbClr val="232323"/>
                </a:solidFill>
                <a:effectLst/>
                <a:latin typeface="Noto Sans" panose="020B0502040504020204" pitchFamily="34" charset="0"/>
              </a:rPr>
              <a:t> antikorları bulunur ve her ikisi de </a:t>
            </a:r>
            <a:r>
              <a:rPr lang="tr-TR" b="0" i="0" dirty="0" err="1">
                <a:solidFill>
                  <a:srgbClr val="232323"/>
                </a:solidFill>
                <a:effectLst/>
                <a:latin typeface="Noto Sans" panose="020B0502040504020204" pitchFamily="34" charset="0"/>
              </a:rPr>
              <a:t>spermatogenezi</a:t>
            </a:r>
            <a:r>
              <a:rPr lang="tr-TR" b="0" i="0" dirty="0">
                <a:solidFill>
                  <a:srgbClr val="232323"/>
                </a:solidFill>
                <a:effectLst/>
                <a:latin typeface="Noto Sans" panose="020B0502040504020204" pitchFamily="34" charset="0"/>
              </a:rPr>
              <a:t> bozabilir [ </a:t>
            </a:r>
            <a:r>
              <a:rPr lang="tr-TR" b="0" i="0" u="sng" dirty="0">
                <a:solidFill>
                  <a:srgbClr val="005B92"/>
                </a:solidFill>
                <a:effectLst/>
                <a:latin typeface="Noto Sans" panose="020B0502040504020204" pitchFamily="34" charset="0"/>
                <a:hlinkClick r:id="rId116"/>
              </a:rPr>
              <a:t>121</a:t>
            </a:r>
            <a:r>
              <a:rPr lang="tr-TR" b="0" i="0" dirty="0">
                <a:solidFill>
                  <a:srgbClr val="232323"/>
                </a:solidFill>
                <a:effectLst/>
                <a:latin typeface="Noto Sans" panose="020B0502040504020204" pitchFamily="34" charset="0"/>
              </a:rPr>
              <a:t> ]. Antikorların kendiliğinden mi yoksa sadece bazı testis yaralanmalarından sonra mı oluştuğu bilinmiyor. 2013'teki sistematik bir gözden geçirme, </a:t>
            </a:r>
            <a:r>
              <a:rPr lang="tr-TR" b="0" i="0" dirty="0" err="1">
                <a:solidFill>
                  <a:srgbClr val="232323"/>
                </a:solidFill>
                <a:effectLst/>
                <a:latin typeface="Noto Sans" panose="020B0502040504020204" pitchFamily="34" charset="0"/>
              </a:rPr>
              <a:t>antisperm</a:t>
            </a:r>
            <a:r>
              <a:rPr lang="tr-TR" b="0" i="0" dirty="0">
                <a:solidFill>
                  <a:srgbClr val="232323"/>
                </a:solidFill>
                <a:effectLst/>
                <a:latin typeface="Noto Sans" panose="020B0502040504020204" pitchFamily="34" charset="0"/>
              </a:rPr>
              <a:t> antikorlarının kısırlığa katkıda bulunduğuna dair çok az kanıt olduğu sonucuna varmıştır [ </a:t>
            </a:r>
            <a:r>
              <a:rPr lang="tr-TR" b="0" i="0" u="sng" dirty="0">
                <a:solidFill>
                  <a:srgbClr val="005B92"/>
                </a:solidFill>
                <a:effectLst/>
                <a:latin typeface="Noto Sans" panose="020B0502040504020204" pitchFamily="34" charset="0"/>
                <a:hlinkClick r:id="rId117"/>
              </a:rPr>
              <a:t>122</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118"/>
              </a:rPr>
              <a:t>. "Erkeklerde birincil </a:t>
            </a:r>
            <a:r>
              <a:rPr lang="tr-TR" b="0" i="0" u="sng" dirty="0" err="1">
                <a:solidFill>
                  <a:srgbClr val="005B92"/>
                </a:solidFill>
                <a:effectLst/>
                <a:latin typeface="Noto Sans" panose="020B0502040504020204" pitchFamily="34" charset="0"/>
                <a:hlinkClick r:id="rId118"/>
              </a:rPr>
              <a:t>hipogonadizmin</a:t>
            </a:r>
            <a:r>
              <a:rPr lang="tr-TR" b="0" i="0" u="sng" dirty="0">
                <a:solidFill>
                  <a:srgbClr val="005B92"/>
                </a:solidFill>
                <a:effectLst/>
                <a:latin typeface="Noto Sans" panose="020B0502040504020204" pitchFamily="34" charset="0"/>
                <a:hlinkClick r:id="rId118"/>
              </a:rPr>
              <a:t> nedenleri", "</a:t>
            </a:r>
            <a:r>
              <a:rPr lang="tr-TR" b="0" i="0" u="sng" dirty="0" err="1">
                <a:solidFill>
                  <a:srgbClr val="005B92"/>
                </a:solidFill>
                <a:effectLst/>
                <a:latin typeface="Noto Sans" panose="020B0502040504020204" pitchFamily="34" charset="0"/>
                <a:hlinkClick r:id="rId118"/>
              </a:rPr>
              <a:t>Otoimmün</a:t>
            </a:r>
            <a:r>
              <a:rPr lang="tr-TR" b="0" i="0" u="sng" dirty="0">
                <a:solidFill>
                  <a:srgbClr val="005B92"/>
                </a:solidFill>
                <a:effectLst/>
                <a:latin typeface="Noto Sans" panose="020B0502040504020204" pitchFamily="34" charset="0"/>
                <a:hlinkClick r:id="rId118"/>
              </a:rPr>
              <a:t> hasar" bölümü</a:t>
            </a:r>
            <a:r>
              <a:rPr lang="tr-TR" b="0" i="0" dirty="0">
                <a:solidFill>
                  <a:srgbClr val="232323"/>
                </a:solidFill>
                <a:effectLst/>
                <a:latin typeface="Noto Sans" panose="020B0502040504020204" pitchFamily="34" charset="0"/>
              </a:rPr>
              <a:t> .)</a:t>
            </a:r>
          </a:p>
          <a:p>
            <a:pPr algn="l"/>
            <a:r>
              <a:rPr lang="tr-TR" b="1" i="0" dirty="0">
                <a:solidFill>
                  <a:srgbClr val="232323"/>
                </a:solidFill>
                <a:effectLst/>
                <a:latin typeface="Noto Sans" panose="020B0502040504020204" pitchFamily="34" charset="0"/>
              </a:rPr>
              <a:t>Sistemik bozukluklar </a:t>
            </a:r>
            <a:r>
              <a:rPr lang="tr-TR" b="0" i="0" dirty="0">
                <a:solidFill>
                  <a:srgbClr val="232323"/>
                </a:solidFill>
                <a:effectLst/>
                <a:latin typeface="Noto Sans" panose="020B0502040504020204" pitchFamily="34" charset="0"/>
              </a:rPr>
              <a:t> —  Kronik böbrek yetmezliği veya herhangi bir nedenle yetersiz beslenme gibi bazı sistemik bozukluklar, ikincil </a:t>
            </a:r>
            <a:r>
              <a:rPr lang="tr-TR" b="0" i="0" dirty="0" err="1">
                <a:solidFill>
                  <a:srgbClr val="232323"/>
                </a:solidFill>
                <a:effectLst/>
                <a:latin typeface="Noto Sans" panose="020B0502040504020204" pitchFamily="34" charset="0"/>
              </a:rPr>
              <a:t>hipogonadizme</a:t>
            </a:r>
            <a:r>
              <a:rPr lang="tr-TR" b="0" i="0" dirty="0">
                <a:solidFill>
                  <a:srgbClr val="232323"/>
                </a:solidFill>
                <a:effectLst/>
                <a:latin typeface="Noto Sans" panose="020B0502040504020204" pitchFamily="34" charset="0"/>
              </a:rPr>
              <a:t> ek olarak birincil </a:t>
            </a:r>
            <a:r>
              <a:rPr lang="tr-TR" b="0" i="0" dirty="0" err="1">
                <a:solidFill>
                  <a:srgbClr val="232323"/>
                </a:solidFill>
                <a:effectLst/>
                <a:latin typeface="Noto Sans" panose="020B0502040504020204" pitchFamily="34" charset="0"/>
              </a:rPr>
              <a:t>hipogonadizme</a:t>
            </a:r>
            <a:r>
              <a:rPr lang="tr-TR" b="0" i="0" dirty="0">
                <a:solidFill>
                  <a:srgbClr val="232323"/>
                </a:solidFill>
                <a:effectLst/>
                <a:latin typeface="Noto Sans" panose="020B0502040504020204" pitchFamily="34" charset="0"/>
              </a:rPr>
              <a:t> neden olabilir [ </a:t>
            </a:r>
            <a:r>
              <a:rPr lang="tr-TR" b="0" i="0" u="sng" dirty="0">
                <a:solidFill>
                  <a:srgbClr val="005B92"/>
                </a:solidFill>
                <a:effectLst/>
                <a:latin typeface="Noto Sans" panose="020B0502040504020204" pitchFamily="34" charset="0"/>
                <a:hlinkClick r:id="rId119"/>
              </a:rPr>
              <a:t>41,123-125</a:t>
            </a:r>
            <a:r>
              <a:rPr lang="tr-TR" b="0" i="0" dirty="0">
                <a:solidFill>
                  <a:srgbClr val="232323"/>
                </a:solidFill>
                <a:effectLst/>
                <a:latin typeface="Noto Sans" panose="020B0502040504020204" pitchFamily="34" charset="0"/>
              </a:rPr>
              <a:t> ]. Orak hücreli anemili erkeklerde kısırlığın nedeni muhtemelen </a:t>
            </a:r>
            <a:r>
              <a:rPr lang="tr-TR" b="0" i="0" dirty="0" err="1">
                <a:solidFill>
                  <a:srgbClr val="232323"/>
                </a:solidFill>
                <a:effectLst/>
                <a:latin typeface="Noto Sans" panose="020B0502040504020204" pitchFamily="34" charset="0"/>
              </a:rPr>
              <a:t>intratestiküler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iskemidir</a:t>
            </a:r>
            <a:r>
              <a:rPr lang="tr-TR" b="0" i="0" dirty="0">
                <a:solidFill>
                  <a:srgbClr val="232323"/>
                </a:solidFill>
                <a:effectLst/>
                <a:latin typeface="Noto Sans" panose="020B0502040504020204" pitchFamily="34" charset="0"/>
              </a:rPr>
              <a:t>.</a:t>
            </a:r>
          </a:p>
          <a:p>
            <a:pPr algn="l"/>
            <a:r>
              <a:rPr lang="tr-TR" b="0" i="0" dirty="0" err="1">
                <a:solidFill>
                  <a:srgbClr val="232323"/>
                </a:solidFill>
                <a:effectLst/>
                <a:latin typeface="Noto Sans" panose="020B0502040504020204" pitchFamily="34" charset="0"/>
              </a:rPr>
              <a:t>Çölyak</a:t>
            </a:r>
            <a:r>
              <a:rPr lang="tr-TR" b="0" i="0" dirty="0">
                <a:solidFill>
                  <a:srgbClr val="232323"/>
                </a:solidFill>
                <a:effectLst/>
                <a:latin typeface="Noto Sans" panose="020B0502040504020204" pitchFamily="34" charset="0"/>
              </a:rPr>
              <a:t> hastalığı olan erkeklerde </a:t>
            </a:r>
            <a:r>
              <a:rPr lang="tr-TR" b="0" i="0" dirty="0" err="1">
                <a:solidFill>
                  <a:srgbClr val="232323"/>
                </a:solidFill>
                <a:effectLst/>
                <a:latin typeface="Noto Sans" panose="020B0502040504020204" pitchFamily="34" charset="0"/>
              </a:rPr>
              <a:t>androjen</a:t>
            </a:r>
            <a:r>
              <a:rPr lang="tr-TR" b="0" i="0" dirty="0">
                <a:solidFill>
                  <a:srgbClr val="232323"/>
                </a:solidFill>
                <a:effectLst/>
                <a:latin typeface="Noto Sans" panose="020B0502040504020204" pitchFamily="34" charset="0"/>
              </a:rPr>
              <a:t> direncinin biyokimyasal bir resminin (yüksek serum testosteron ve yüksek </a:t>
            </a:r>
            <a:r>
              <a:rPr lang="tr-TR" b="0" i="0" dirty="0" err="1">
                <a:solidFill>
                  <a:srgbClr val="232323"/>
                </a:solidFill>
                <a:effectLst/>
                <a:latin typeface="Noto Sans" panose="020B0502040504020204" pitchFamily="34" charset="0"/>
              </a:rPr>
              <a:t>luteinize</a:t>
            </a:r>
            <a:r>
              <a:rPr lang="tr-TR" b="0" i="0" dirty="0">
                <a:solidFill>
                  <a:srgbClr val="232323"/>
                </a:solidFill>
                <a:effectLst/>
                <a:latin typeface="Noto Sans" panose="020B0502040504020204" pitchFamily="34" charset="0"/>
              </a:rPr>
              <a:t> edici hormon [LH] konsantrasyonları) yanı sıra sperm </a:t>
            </a:r>
            <a:r>
              <a:rPr lang="tr-TR" b="0" i="0" dirty="0" err="1">
                <a:solidFill>
                  <a:srgbClr val="232323"/>
                </a:solidFill>
                <a:effectLst/>
                <a:latin typeface="Noto Sans" panose="020B0502040504020204" pitchFamily="34" charset="0"/>
              </a:rPr>
              <a:t>motilitesi</a:t>
            </a:r>
            <a:r>
              <a:rPr lang="tr-TR" b="0" i="0" dirty="0">
                <a:solidFill>
                  <a:srgbClr val="232323"/>
                </a:solidFill>
                <a:effectLst/>
                <a:latin typeface="Noto Sans" panose="020B0502040504020204" pitchFamily="34" charset="0"/>
              </a:rPr>
              <a:t> ve morfolojisindeki anormallikler bildirilmiştir [ </a:t>
            </a:r>
            <a:r>
              <a:rPr lang="tr-TR" b="0" i="0" u="sng" dirty="0">
                <a:solidFill>
                  <a:srgbClr val="005B92"/>
                </a:solidFill>
                <a:effectLst/>
                <a:latin typeface="Noto Sans" panose="020B0502040504020204" pitchFamily="34" charset="0"/>
                <a:hlinkClick r:id="rId120"/>
              </a:rPr>
              <a:t>126-128</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121"/>
              </a:rPr>
              <a:t>. "Yetişkinlerde </a:t>
            </a:r>
            <a:r>
              <a:rPr lang="tr-TR" b="0" i="0" u="sng" dirty="0" err="1">
                <a:solidFill>
                  <a:srgbClr val="005B92"/>
                </a:solidFill>
                <a:effectLst/>
                <a:latin typeface="Noto Sans" panose="020B0502040504020204" pitchFamily="34" charset="0"/>
                <a:hlinkClick r:id="rId121"/>
              </a:rPr>
              <a:t>çölyak</a:t>
            </a:r>
            <a:r>
              <a:rPr lang="tr-TR" b="0" i="0" u="sng" dirty="0">
                <a:solidFill>
                  <a:srgbClr val="005B92"/>
                </a:solidFill>
                <a:effectLst/>
                <a:latin typeface="Noto Sans" panose="020B0502040504020204" pitchFamily="34" charset="0"/>
                <a:hlinkClick r:id="rId121"/>
              </a:rPr>
              <a:t> hastalığının epidemiyolojisi, </a:t>
            </a:r>
            <a:r>
              <a:rPr lang="tr-TR" b="0" i="0" u="sng" dirty="0" err="1">
                <a:solidFill>
                  <a:srgbClr val="005B92"/>
                </a:solidFill>
                <a:effectLst/>
                <a:latin typeface="Noto Sans" panose="020B0502040504020204" pitchFamily="34" charset="0"/>
                <a:hlinkClick r:id="rId121"/>
              </a:rPr>
              <a:t>patogenezi</a:t>
            </a:r>
            <a:r>
              <a:rPr lang="tr-TR" b="0" i="0" u="sng" dirty="0">
                <a:solidFill>
                  <a:srgbClr val="005B92"/>
                </a:solidFill>
                <a:effectLst/>
                <a:latin typeface="Noto Sans" panose="020B0502040504020204" pitchFamily="34" charset="0"/>
                <a:hlinkClick r:id="rId121"/>
              </a:rPr>
              <a:t> ve klinik belirtileri", "Adet ve üreme sorunları" bölümü</a:t>
            </a:r>
            <a:r>
              <a:rPr lang="tr-TR" b="0" i="0" dirty="0">
                <a:solidFill>
                  <a:srgbClr val="232323"/>
                </a:solidFill>
                <a:effectLst/>
                <a:latin typeface="Noto Sans" panose="020B0502040504020204" pitchFamily="34" charset="0"/>
              </a:rPr>
              <a:t> .)</a:t>
            </a:r>
          </a:p>
          <a:p>
            <a:pPr algn="l"/>
            <a:r>
              <a:rPr lang="tr-TR" b="1" i="0" dirty="0">
                <a:solidFill>
                  <a:srgbClr val="232323"/>
                </a:solidFill>
                <a:effectLst/>
                <a:latin typeface="Noto Sans" panose="020B0502040504020204" pitchFamily="34" charset="0"/>
              </a:rPr>
              <a:t>SPERM TAŞIMA BOZUKLUKLARI</a:t>
            </a:r>
            <a:endParaRPr lang="tr-TR" b="0" i="0" dirty="0">
              <a:solidFill>
                <a:srgbClr val="232323"/>
              </a:solidFill>
              <a:effectLst/>
              <a:latin typeface="Noto Sans" panose="020B0502040504020204" pitchFamily="34" charset="0"/>
            </a:endParaRPr>
          </a:p>
          <a:p>
            <a:pPr algn="l"/>
            <a:endParaRPr lang="tr-TR" b="0" i="0" dirty="0">
              <a:solidFill>
                <a:srgbClr val="232323"/>
              </a:solidFill>
              <a:effectLst/>
              <a:latin typeface="Noto Sans" panose="020B0502040504020204" pitchFamily="34" charset="0"/>
            </a:endParaRP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45</a:t>
            </a:fld>
            <a:endParaRPr lang="tr-TR"/>
          </a:p>
        </p:txBody>
      </p:sp>
    </p:spTree>
    <p:extLst>
      <p:ext uri="{BB962C8B-B14F-4D97-AF65-F5344CB8AC3E}">
        <p14:creationId xmlns:p14="http://schemas.microsoft.com/office/powerpoint/2010/main" val="39117313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46</a:t>
            </a:fld>
            <a:endParaRPr lang="tr-TR"/>
          </a:p>
        </p:txBody>
      </p:sp>
    </p:spTree>
    <p:extLst>
      <p:ext uri="{BB962C8B-B14F-4D97-AF65-F5344CB8AC3E}">
        <p14:creationId xmlns:p14="http://schemas.microsoft.com/office/powerpoint/2010/main" val="36637951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47</a:t>
            </a:fld>
            <a:endParaRPr lang="tr-TR"/>
          </a:p>
        </p:txBody>
      </p:sp>
    </p:spTree>
    <p:extLst>
      <p:ext uri="{BB962C8B-B14F-4D97-AF65-F5344CB8AC3E}">
        <p14:creationId xmlns:p14="http://schemas.microsoft.com/office/powerpoint/2010/main" val="3660845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i="0" dirty="0" err="1">
                <a:solidFill>
                  <a:srgbClr val="232323"/>
                </a:solidFill>
                <a:effectLst/>
                <a:latin typeface="Noto Sans" panose="020B0502040504020204" pitchFamily="34" charset="0"/>
              </a:rPr>
              <a:t>Ejakülatör</a:t>
            </a:r>
            <a:r>
              <a:rPr lang="tr-TR" b="1" i="0" dirty="0">
                <a:solidFill>
                  <a:srgbClr val="232323"/>
                </a:solidFill>
                <a:effectLst/>
                <a:latin typeface="Noto Sans" panose="020B0502040504020204" pitchFamily="34" charset="0"/>
              </a:rPr>
              <a:t> kanal bozuklukları</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Ejakülatör</a:t>
            </a:r>
            <a:r>
              <a:rPr lang="tr-TR" b="0" i="0" dirty="0">
                <a:solidFill>
                  <a:srgbClr val="232323"/>
                </a:solidFill>
                <a:effectLst/>
                <a:latin typeface="Noto Sans" panose="020B0502040504020204" pitchFamily="34" charset="0"/>
              </a:rPr>
              <a:t> kanal tıkanıklığı olan hastalar, düşük </a:t>
            </a:r>
            <a:r>
              <a:rPr lang="tr-TR" b="0" i="0" dirty="0" err="1">
                <a:solidFill>
                  <a:srgbClr val="232323"/>
                </a:solidFill>
                <a:effectLst/>
                <a:latin typeface="Noto Sans" panose="020B0502040504020204" pitchFamily="34" charset="0"/>
              </a:rPr>
              <a:t>ejakülat</a:t>
            </a:r>
            <a:r>
              <a:rPr lang="tr-TR" b="0" i="0" dirty="0">
                <a:solidFill>
                  <a:srgbClr val="232323"/>
                </a:solidFill>
                <a:effectLst/>
                <a:latin typeface="Noto Sans" panose="020B0502040504020204" pitchFamily="34" charset="0"/>
              </a:rPr>
              <a:t> hacmi ve sperm sayısı olmayan ve/veya çok düşük sperm hareketliliği olan </a:t>
            </a:r>
            <a:r>
              <a:rPr lang="tr-TR" b="0" i="0" dirty="0" err="1">
                <a:solidFill>
                  <a:srgbClr val="232323"/>
                </a:solidFill>
                <a:effectLst/>
                <a:latin typeface="Noto Sans" panose="020B0502040504020204" pitchFamily="34" charset="0"/>
              </a:rPr>
              <a:t>seminal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fruktoz</a:t>
            </a:r>
            <a:r>
              <a:rPr lang="tr-TR" b="0" i="0" dirty="0">
                <a:solidFill>
                  <a:srgbClr val="232323"/>
                </a:solidFill>
                <a:effectLst/>
                <a:latin typeface="Noto Sans" panose="020B0502040504020204" pitchFamily="34" charset="0"/>
              </a:rPr>
              <a:t> ile başvururlar. </a:t>
            </a:r>
            <a:r>
              <a:rPr lang="tr-TR" b="0" i="0" dirty="0" err="1">
                <a:solidFill>
                  <a:srgbClr val="232323"/>
                </a:solidFill>
                <a:effectLst/>
                <a:latin typeface="Noto Sans" panose="020B0502040504020204" pitchFamily="34" charset="0"/>
              </a:rPr>
              <a:t>Ejakülatör</a:t>
            </a:r>
            <a:r>
              <a:rPr lang="tr-TR" b="0" i="0" dirty="0">
                <a:solidFill>
                  <a:srgbClr val="232323"/>
                </a:solidFill>
                <a:effectLst/>
                <a:latin typeface="Noto Sans" panose="020B0502040504020204" pitchFamily="34" charset="0"/>
              </a:rPr>
              <a:t> kanal tıkanıklığı nadirdir ancak cerrahi olarak minimal </a:t>
            </a:r>
            <a:r>
              <a:rPr lang="tr-TR" b="0" i="0" dirty="0" err="1">
                <a:solidFill>
                  <a:srgbClr val="232323"/>
                </a:solidFill>
                <a:effectLst/>
                <a:latin typeface="Noto Sans" panose="020B0502040504020204" pitchFamily="34" charset="0"/>
              </a:rPr>
              <a:t>invaziv</a:t>
            </a:r>
            <a:r>
              <a:rPr lang="tr-TR" b="0" i="0" dirty="0">
                <a:solidFill>
                  <a:srgbClr val="232323"/>
                </a:solidFill>
                <a:effectLst/>
                <a:latin typeface="Noto Sans" panose="020B0502040504020204" pitchFamily="34" charset="0"/>
              </a:rPr>
              <a:t> tekniklerle tedavi edilebilir. Omurilik hastalığı veya travması, </a:t>
            </a:r>
            <a:r>
              <a:rPr lang="tr-TR" b="0" i="0" dirty="0" err="1">
                <a:solidFill>
                  <a:srgbClr val="232323"/>
                </a:solidFill>
                <a:effectLst/>
                <a:latin typeface="Noto Sans" panose="020B0502040504020204" pitchFamily="34" charset="0"/>
              </a:rPr>
              <a:t>sempatektomi</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otonomik</a:t>
            </a:r>
            <a:r>
              <a:rPr lang="tr-TR" b="0" i="0" dirty="0">
                <a:solidFill>
                  <a:srgbClr val="232323"/>
                </a:solidFill>
                <a:effectLst/>
                <a:latin typeface="Noto Sans" panose="020B0502040504020204" pitchFamily="34" charset="0"/>
              </a:rPr>
              <a:t> hastalık (örneğin, şeker hastalığı) azalmış veya geriye doğru boşalmaya neden olabilir ve doğurganlığın azalmasına neden olabilir. Şiddetli </a:t>
            </a:r>
            <a:r>
              <a:rPr lang="tr-TR" b="0" i="0" dirty="0" err="1">
                <a:solidFill>
                  <a:srgbClr val="232323"/>
                </a:solidFill>
                <a:effectLst/>
                <a:latin typeface="Noto Sans" panose="020B0502040504020204" pitchFamily="34" charset="0"/>
              </a:rPr>
              <a:t>retrograd</a:t>
            </a:r>
            <a:r>
              <a:rPr lang="tr-TR" b="0" i="0" dirty="0">
                <a:solidFill>
                  <a:srgbClr val="232323"/>
                </a:solidFill>
                <a:effectLst/>
                <a:latin typeface="Noto Sans" panose="020B0502040504020204" pitchFamily="34" charset="0"/>
              </a:rPr>
              <a:t> boşalması olan bazı erkekler (örneğin, </a:t>
            </a:r>
            <a:r>
              <a:rPr lang="tr-TR" b="0" i="0" dirty="0" err="1">
                <a:solidFill>
                  <a:srgbClr val="232323"/>
                </a:solidFill>
                <a:effectLst/>
                <a:latin typeface="Noto Sans" panose="020B0502040504020204" pitchFamily="34" charset="0"/>
              </a:rPr>
              <a:t>nöropati</a:t>
            </a:r>
            <a:r>
              <a:rPr lang="tr-TR" b="0" i="0" dirty="0">
                <a:solidFill>
                  <a:srgbClr val="232323"/>
                </a:solidFill>
                <a:effectLst/>
                <a:latin typeface="Noto Sans" panose="020B0502040504020204" pitchFamily="34" charset="0"/>
              </a:rPr>
              <a:t> veya ilaçlar nedeniyle) de kısır olabilir.</a:t>
            </a:r>
          </a:p>
          <a:p>
            <a:r>
              <a:rPr lang="tr-TR" b="1" i="0" dirty="0" err="1">
                <a:solidFill>
                  <a:srgbClr val="232323"/>
                </a:solidFill>
                <a:effectLst/>
                <a:latin typeface="Noto Sans" panose="020B0502040504020204" pitchFamily="34" charset="0"/>
              </a:rPr>
              <a:t>Epididim</a:t>
            </a:r>
            <a:r>
              <a:rPr lang="tr-TR" b="1" i="0" dirty="0">
                <a:solidFill>
                  <a:srgbClr val="232323"/>
                </a:solidFill>
                <a:effectLst/>
                <a:latin typeface="Noto Sans" panose="020B0502040504020204" pitchFamily="34" charset="0"/>
              </a:rPr>
              <a:t> anormallikleri</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Epididimin</a:t>
            </a:r>
            <a:r>
              <a:rPr lang="tr-TR" b="0" i="0" dirty="0">
                <a:solidFill>
                  <a:srgbClr val="232323"/>
                </a:solidFill>
                <a:effectLst/>
                <a:latin typeface="Noto Sans" panose="020B0502040504020204" pitchFamily="34" charset="0"/>
              </a:rPr>
              <a:t> yokluğu, işlev bozukluğu veya tıkanması, </a:t>
            </a:r>
            <a:r>
              <a:rPr lang="tr-TR" b="0" i="0" dirty="0" err="1">
                <a:solidFill>
                  <a:srgbClr val="232323"/>
                </a:solidFill>
                <a:effectLst/>
                <a:latin typeface="Noto Sans" panose="020B0502040504020204" pitchFamily="34" charset="0"/>
              </a:rPr>
              <a:t>testiküler</a:t>
            </a:r>
            <a:r>
              <a:rPr lang="tr-TR" b="0" i="0" dirty="0">
                <a:solidFill>
                  <a:srgbClr val="232323"/>
                </a:solidFill>
                <a:effectLst/>
                <a:latin typeface="Noto Sans" panose="020B0502040504020204" pitchFamily="34" charset="0"/>
              </a:rPr>
              <a:t> sperm üretimi normal olsa bile kısırlığa yol açar. Östrojenlere </a:t>
            </a:r>
            <a:r>
              <a:rPr lang="tr-TR" b="0" i="0" dirty="0" err="1">
                <a:solidFill>
                  <a:srgbClr val="232323"/>
                </a:solidFill>
                <a:effectLst/>
                <a:latin typeface="Noto Sans" panose="020B0502040504020204" pitchFamily="34" charset="0"/>
              </a:rPr>
              <a:t>intrauterin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maruziyet</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epididim</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disfonksiyonuna</a:t>
            </a:r>
            <a:r>
              <a:rPr lang="tr-TR" b="0" i="0" dirty="0">
                <a:solidFill>
                  <a:srgbClr val="232323"/>
                </a:solidFill>
                <a:effectLst/>
                <a:latin typeface="Noto Sans" panose="020B0502040504020204" pitchFamily="34" charset="0"/>
              </a:rPr>
              <a:t> neden olabilir [ </a:t>
            </a:r>
            <a:r>
              <a:rPr lang="tr-TR" b="0" i="0" u="sng" dirty="0">
                <a:solidFill>
                  <a:srgbClr val="005B92"/>
                </a:solidFill>
                <a:effectLst/>
                <a:latin typeface="Noto Sans" panose="020B0502040504020204" pitchFamily="34" charset="0"/>
                <a:hlinkClick r:id="rId3"/>
              </a:rPr>
              <a:t>94,129</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Epididimin</a:t>
            </a:r>
            <a:r>
              <a:rPr lang="tr-TR" b="0" i="0" dirty="0">
                <a:solidFill>
                  <a:srgbClr val="232323"/>
                </a:solidFill>
                <a:effectLst/>
                <a:latin typeface="Noto Sans" panose="020B0502040504020204" pitchFamily="34" charset="0"/>
              </a:rPr>
              <a:t> fonksiyonel anormallikleri hakkında çok az şey bilinmektedir, ancak bazı ülkelerde kullanılan ilaçlar (örneğin </a:t>
            </a:r>
            <a:r>
              <a:rPr lang="tr-TR" b="0" i="0" dirty="0" err="1">
                <a:solidFill>
                  <a:srgbClr val="232323"/>
                </a:solidFill>
                <a:effectLst/>
                <a:latin typeface="Noto Sans" panose="020B0502040504020204" pitchFamily="34" charset="0"/>
              </a:rPr>
              <a:t>triptolid</a:t>
            </a:r>
            <a:r>
              <a:rPr lang="tr-TR" b="0" i="0" dirty="0">
                <a:solidFill>
                  <a:srgbClr val="232323"/>
                </a:solidFill>
                <a:effectLst/>
                <a:latin typeface="Noto Sans" panose="020B0502040504020204" pitchFamily="34" charset="0"/>
              </a:rPr>
              <a:t>) ve kimyasal toksinler (</a:t>
            </a:r>
            <a:r>
              <a:rPr lang="tr-TR" b="0" i="0" dirty="0" err="1">
                <a:solidFill>
                  <a:srgbClr val="232323"/>
                </a:solidFill>
                <a:effectLst/>
                <a:latin typeface="Noto Sans" panose="020B0502040504020204" pitchFamily="34" charset="0"/>
              </a:rPr>
              <a:t>klorhidrin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epididim</a:t>
            </a:r>
            <a:r>
              <a:rPr lang="tr-TR" b="0" i="0" dirty="0">
                <a:solidFill>
                  <a:srgbClr val="232323"/>
                </a:solidFill>
                <a:effectLst/>
                <a:latin typeface="Noto Sans" panose="020B0502040504020204" pitchFamily="34" charset="0"/>
              </a:rPr>
              <a:t> içindeki </a:t>
            </a:r>
            <a:r>
              <a:rPr lang="tr-TR" b="0" i="0" dirty="0" err="1">
                <a:solidFill>
                  <a:srgbClr val="232323"/>
                </a:solidFill>
                <a:effectLst/>
                <a:latin typeface="Noto Sans" panose="020B0502040504020204" pitchFamily="34" charset="0"/>
              </a:rPr>
              <a:t>spermatozoa</a:t>
            </a:r>
            <a:r>
              <a:rPr lang="tr-TR" b="0" i="0" dirty="0">
                <a:solidFill>
                  <a:srgbClr val="232323"/>
                </a:solidFill>
                <a:effectLst/>
                <a:latin typeface="Noto Sans" panose="020B0502040504020204" pitchFamily="34" charset="0"/>
              </a:rPr>
              <a:t> metabolizmasının işlevini etkiler [ </a:t>
            </a:r>
            <a:r>
              <a:rPr lang="tr-TR" b="0" i="0" u="sng" dirty="0">
                <a:solidFill>
                  <a:srgbClr val="005B92"/>
                </a:solidFill>
                <a:effectLst/>
                <a:latin typeface="Noto Sans" panose="020B0502040504020204" pitchFamily="34" charset="0"/>
                <a:hlinkClick r:id="rId4"/>
              </a:rPr>
              <a:t>130</a:t>
            </a:r>
            <a:r>
              <a:rPr lang="tr-TR" b="0" i="0" dirty="0">
                <a:solidFill>
                  <a:srgbClr val="232323"/>
                </a:solidFill>
                <a:effectLst/>
                <a:latin typeface="Noto Sans" panose="020B0502040504020204" pitchFamily="34" charset="0"/>
              </a:rPr>
              <a:t> ].</a:t>
            </a:r>
          </a:p>
          <a:p>
            <a:pPr algn="l"/>
            <a:r>
              <a:rPr lang="tr-TR" b="1" i="0" dirty="0" err="1">
                <a:solidFill>
                  <a:srgbClr val="232323"/>
                </a:solidFill>
                <a:effectLst/>
                <a:latin typeface="Noto Sans" panose="020B0502040504020204" pitchFamily="34" charset="0"/>
              </a:rPr>
              <a:t>Vas</a:t>
            </a:r>
            <a:r>
              <a:rPr lang="tr-TR" b="1" i="0" dirty="0">
                <a:solidFill>
                  <a:srgbClr val="232323"/>
                </a:solidFill>
                <a:effectLst/>
                <a:latin typeface="Noto Sans" panose="020B0502040504020204" pitchFamily="34" charset="0"/>
              </a:rPr>
              <a:t> </a:t>
            </a:r>
            <a:r>
              <a:rPr lang="tr-TR" b="1" i="0" dirty="0" err="1">
                <a:solidFill>
                  <a:srgbClr val="232323"/>
                </a:solidFill>
                <a:effectLst/>
                <a:latin typeface="Noto Sans" panose="020B0502040504020204" pitchFamily="34" charset="0"/>
              </a:rPr>
              <a:t>deferens</a:t>
            </a:r>
            <a:r>
              <a:rPr lang="tr-TR" b="1" i="0" dirty="0">
                <a:solidFill>
                  <a:srgbClr val="232323"/>
                </a:solidFill>
                <a:effectLst/>
                <a:latin typeface="Noto Sans" panose="020B0502040504020204" pitchFamily="34" charset="0"/>
              </a:rPr>
              <a:t> anormallikleri</a:t>
            </a:r>
            <a:r>
              <a:rPr lang="tr-TR" b="0" i="0" dirty="0">
                <a:solidFill>
                  <a:srgbClr val="232323"/>
                </a:solidFill>
                <a:effectLst/>
                <a:latin typeface="Noto Sans" panose="020B0502040504020204" pitchFamily="34" charset="0"/>
              </a:rPr>
              <a:t> – Erkek </a:t>
            </a:r>
            <a:r>
              <a:rPr lang="tr-TR" b="0" i="0" dirty="0" err="1">
                <a:solidFill>
                  <a:srgbClr val="232323"/>
                </a:solidFill>
                <a:effectLst/>
                <a:latin typeface="Noto Sans" panose="020B0502040504020204" pitchFamily="34" charset="0"/>
              </a:rPr>
              <a:t>infertilitesi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vas</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deferens'in</a:t>
            </a:r>
            <a:r>
              <a:rPr lang="tr-TR" b="0" i="0" dirty="0">
                <a:solidFill>
                  <a:srgbClr val="232323"/>
                </a:solidFill>
                <a:effectLst/>
                <a:latin typeface="Noto Sans" panose="020B0502040504020204" pitchFamily="34" charset="0"/>
              </a:rPr>
              <a:t> edinilmiş veya </a:t>
            </a:r>
            <a:r>
              <a:rPr lang="tr-TR" b="0" i="0" dirty="0" err="1">
                <a:solidFill>
                  <a:srgbClr val="232323"/>
                </a:solidFill>
                <a:effectLst/>
                <a:latin typeface="Noto Sans" panose="020B0502040504020204" pitchFamily="34" charset="0"/>
              </a:rPr>
              <a:t>konjenital</a:t>
            </a:r>
            <a:r>
              <a:rPr lang="tr-TR" b="0" i="0" dirty="0">
                <a:solidFill>
                  <a:srgbClr val="232323"/>
                </a:solidFill>
                <a:effectLst/>
                <a:latin typeface="Noto Sans" panose="020B0502040504020204" pitchFamily="34" charset="0"/>
              </a:rPr>
              <a:t> anormalliklerinden kaynaklanabilir. </a:t>
            </a:r>
            <a:r>
              <a:rPr lang="tr-TR" b="0" i="0" dirty="0" err="1">
                <a:solidFill>
                  <a:srgbClr val="232323"/>
                </a:solidFill>
                <a:effectLst/>
                <a:latin typeface="Noto Sans" panose="020B0502040504020204" pitchFamily="34" charset="0"/>
              </a:rPr>
              <a:t>Vas</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deferensin</a:t>
            </a:r>
            <a:r>
              <a:rPr lang="tr-TR" b="0" i="0" dirty="0">
                <a:solidFill>
                  <a:srgbClr val="232323"/>
                </a:solidFill>
                <a:effectLst/>
                <a:latin typeface="Noto Sans" panose="020B0502040504020204" pitchFamily="34" charset="0"/>
              </a:rPr>
              <a:t> iki taraflı tıkanması, bağlanması veya değişmiş </a:t>
            </a:r>
            <a:r>
              <a:rPr lang="tr-TR" b="0" i="0" dirty="0" err="1">
                <a:solidFill>
                  <a:srgbClr val="232323"/>
                </a:solidFill>
                <a:effectLst/>
                <a:latin typeface="Noto Sans" panose="020B0502040504020204" pitchFamily="34" charset="0"/>
              </a:rPr>
              <a:t>peristalsisi</a:t>
            </a:r>
            <a:r>
              <a:rPr lang="tr-TR" b="0" i="0" dirty="0">
                <a:solidFill>
                  <a:srgbClr val="232323"/>
                </a:solidFill>
                <a:effectLst/>
                <a:latin typeface="Noto Sans" panose="020B0502040504020204" pitchFamily="34" charset="0"/>
              </a:rPr>
              <a:t> kısırlığa neden olur. Tıkanma enfeksiyondan (</a:t>
            </a:r>
            <a:r>
              <a:rPr lang="tr-TR" b="0" i="0" dirty="0" err="1">
                <a:solidFill>
                  <a:srgbClr val="232323"/>
                </a:solidFill>
                <a:effectLst/>
                <a:latin typeface="Noto Sans" panose="020B0502040504020204" pitchFamily="34" charset="0"/>
              </a:rPr>
              <a:t>gonore</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klamidya</a:t>
            </a:r>
            <a:r>
              <a:rPr lang="tr-TR" b="0" i="0" dirty="0">
                <a:solidFill>
                  <a:srgbClr val="232323"/>
                </a:solidFill>
                <a:effectLst/>
                <a:latin typeface="Noto Sans" panose="020B0502040504020204" pitchFamily="34" charset="0"/>
              </a:rPr>
              <a:t>, tüberküloz) kaynaklanabilirken, </a:t>
            </a:r>
            <a:r>
              <a:rPr lang="tr-TR" b="0" i="0" dirty="0" err="1">
                <a:solidFill>
                  <a:srgbClr val="232323"/>
                </a:solidFill>
                <a:effectLst/>
                <a:latin typeface="Noto Sans" panose="020B0502040504020204" pitchFamily="34" charset="0"/>
              </a:rPr>
              <a:t>vas</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deferens</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ligasyonu</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vazektomi</a:t>
            </a:r>
            <a:r>
              <a:rPr lang="tr-TR" b="0" i="0" dirty="0">
                <a:solidFill>
                  <a:srgbClr val="232323"/>
                </a:solidFill>
                <a:effectLst/>
                <a:latin typeface="Noto Sans" panose="020B0502040504020204" pitchFamily="34" charset="0"/>
              </a:rPr>
              <a:t>) kasıtlı, tıbbi olarak indüklenen bir kısırlık nedenidir. Cerrahi yeniden </a:t>
            </a:r>
            <a:r>
              <a:rPr lang="tr-TR" b="0" i="0" dirty="0" err="1">
                <a:solidFill>
                  <a:srgbClr val="232323"/>
                </a:solidFill>
                <a:effectLst/>
                <a:latin typeface="Noto Sans" panose="020B0502040504020204" pitchFamily="34" charset="0"/>
              </a:rPr>
              <a:t>anastomoz</a:t>
            </a:r>
            <a:r>
              <a:rPr lang="tr-TR" b="0" i="0" dirty="0">
                <a:solidFill>
                  <a:srgbClr val="232323"/>
                </a:solidFill>
                <a:effectLst/>
                <a:latin typeface="Noto Sans" panose="020B0502040504020204" pitchFamily="34" charset="0"/>
              </a:rPr>
              <a:t> ile geri dönüşümlü olabilir, ancak bazı erkeklerin </a:t>
            </a:r>
            <a:r>
              <a:rPr lang="tr-TR" b="0" i="0" dirty="0" err="1">
                <a:solidFill>
                  <a:srgbClr val="232323"/>
                </a:solidFill>
                <a:effectLst/>
                <a:latin typeface="Noto Sans" panose="020B0502040504020204" pitchFamily="34" charset="0"/>
              </a:rPr>
              <a:t>ligasyonun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proksimal</a:t>
            </a:r>
            <a:r>
              <a:rPr lang="tr-TR" b="0" i="0" dirty="0">
                <a:solidFill>
                  <a:srgbClr val="232323"/>
                </a:solidFill>
                <a:effectLst/>
                <a:latin typeface="Noto Sans" panose="020B0502040504020204" pitchFamily="34" charset="0"/>
              </a:rPr>
              <a:t> tarafında oluşan ve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kalan sperm </a:t>
            </a:r>
            <a:r>
              <a:rPr lang="tr-TR" b="0" i="0" dirty="0" err="1">
                <a:solidFill>
                  <a:srgbClr val="232323"/>
                </a:solidFill>
                <a:effectLst/>
                <a:latin typeface="Noto Sans" panose="020B0502040504020204" pitchFamily="34" charset="0"/>
              </a:rPr>
              <a:t>granülomlarına</a:t>
            </a:r>
            <a:r>
              <a:rPr lang="tr-TR" b="0" i="0" dirty="0">
                <a:solidFill>
                  <a:srgbClr val="232323"/>
                </a:solidFill>
                <a:effectLst/>
                <a:latin typeface="Noto Sans" panose="020B0502040504020204" pitchFamily="34" charset="0"/>
              </a:rPr>
              <a:t> karşı bir bağışıklık yanıtı vardır [ </a:t>
            </a:r>
            <a:r>
              <a:rPr lang="tr-TR" b="0" i="0" u="sng" dirty="0">
                <a:solidFill>
                  <a:srgbClr val="005B92"/>
                </a:solidFill>
                <a:effectLst/>
                <a:latin typeface="Noto Sans" panose="020B0502040504020204" pitchFamily="34" charset="0"/>
                <a:hlinkClick r:id="rId5"/>
              </a:rPr>
              <a:t>131</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Noto Sans" panose="020B0502040504020204" pitchFamily="34" charset="0"/>
              </a:rPr>
              <a:t>Kısır erkeklerin yüzde 1-2'sinde çift taraflı doğuştan </a:t>
            </a:r>
            <a:r>
              <a:rPr lang="tr-TR" b="0" i="0" dirty="0" err="1">
                <a:solidFill>
                  <a:srgbClr val="232323"/>
                </a:solidFill>
                <a:effectLst/>
                <a:latin typeface="Noto Sans" panose="020B0502040504020204" pitchFamily="34" charset="0"/>
              </a:rPr>
              <a:t>vasa</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deferentia</a:t>
            </a:r>
            <a:r>
              <a:rPr lang="tr-TR" b="0" i="0" dirty="0">
                <a:solidFill>
                  <a:srgbClr val="232323"/>
                </a:solidFill>
                <a:effectLst/>
                <a:latin typeface="Noto Sans" panose="020B0502040504020204" pitchFamily="34" charset="0"/>
              </a:rPr>
              <a:t> yokluğu vardır. Çoğu, </a:t>
            </a:r>
            <a:r>
              <a:rPr lang="tr-TR" b="0" i="0" dirty="0" err="1">
                <a:solidFill>
                  <a:srgbClr val="232323"/>
                </a:solidFill>
                <a:effectLst/>
                <a:latin typeface="Noto Sans" panose="020B0502040504020204" pitchFamily="34" charset="0"/>
              </a:rPr>
              <a:t>kistik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fibroz</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transmembran</a:t>
            </a:r>
            <a:r>
              <a:rPr lang="tr-TR" b="0" i="0" dirty="0">
                <a:solidFill>
                  <a:srgbClr val="232323"/>
                </a:solidFill>
                <a:effectLst/>
                <a:latin typeface="Noto Sans" panose="020B0502040504020204" pitchFamily="34" charset="0"/>
              </a:rPr>
              <a:t> iletkenlik düzenleyici ( </a:t>
            </a:r>
            <a:r>
              <a:rPr lang="tr-TR" b="0" i="1" dirty="0">
                <a:solidFill>
                  <a:srgbClr val="232323"/>
                </a:solidFill>
                <a:effectLst/>
                <a:latin typeface="Noto Sans" panose="020B0502040504020204" pitchFamily="34" charset="0"/>
              </a:rPr>
              <a:t>CFTR</a:t>
            </a:r>
            <a:r>
              <a:rPr lang="tr-TR" b="0" i="0" dirty="0">
                <a:solidFill>
                  <a:srgbClr val="232323"/>
                </a:solidFill>
                <a:effectLst/>
                <a:latin typeface="Noto Sans" panose="020B0502040504020204" pitchFamily="34" charset="0"/>
              </a:rPr>
              <a:t> ) geninde mutasyonlara sahiptir [ </a:t>
            </a:r>
            <a:r>
              <a:rPr lang="tr-TR" b="0" i="0" u="sng" dirty="0">
                <a:solidFill>
                  <a:srgbClr val="005B92"/>
                </a:solidFill>
                <a:effectLst/>
                <a:latin typeface="Noto Sans" panose="020B0502040504020204" pitchFamily="34" charset="0"/>
                <a:hlinkClick r:id="rId6"/>
              </a:rPr>
              <a:t>132</a:t>
            </a:r>
            <a:r>
              <a:rPr lang="tr-TR" b="0" i="0" dirty="0">
                <a:solidFill>
                  <a:srgbClr val="232323"/>
                </a:solidFill>
                <a:effectLst/>
                <a:latin typeface="Noto Sans" panose="020B0502040504020204" pitchFamily="34" charset="0"/>
              </a:rPr>
              <a:t> ]. </a:t>
            </a:r>
            <a:r>
              <a:rPr lang="tr-TR" b="0" i="1" dirty="0">
                <a:solidFill>
                  <a:srgbClr val="232323"/>
                </a:solidFill>
                <a:effectLst/>
                <a:latin typeface="Noto Sans" panose="020B0502040504020204" pitchFamily="34" charset="0"/>
              </a:rPr>
              <a:t>CFTR</a:t>
            </a:r>
            <a:r>
              <a:rPr lang="tr-TR" b="0" i="0" dirty="0">
                <a:solidFill>
                  <a:srgbClr val="232323"/>
                </a:solidFill>
                <a:effectLst/>
                <a:latin typeface="Noto Sans" panose="020B0502040504020204" pitchFamily="34" charset="0"/>
              </a:rPr>
              <a:t> mutasyonlarına sahip birçok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erkek, diğer </a:t>
            </a:r>
            <a:r>
              <a:rPr lang="tr-TR" b="0" i="0" dirty="0" err="1">
                <a:solidFill>
                  <a:srgbClr val="232323"/>
                </a:solidFill>
                <a:effectLst/>
                <a:latin typeface="Noto Sans" panose="020B0502040504020204" pitchFamily="34" charset="0"/>
              </a:rPr>
              <a:t>kistik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fibroz</a:t>
            </a:r>
            <a:r>
              <a:rPr lang="tr-TR" b="0" i="0" dirty="0">
                <a:solidFill>
                  <a:srgbClr val="232323"/>
                </a:solidFill>
                <a:effectLst/>
                <a:latin typeface="Noto Sans" panose="020B0502040504020204" pitchFamily="34" charset="0"/>
              </a:rPr>
              <a:t> belirtileri (örneğin, solunum ve pankreas hastalığı) olmaksızın </a:t>
            </a:r>
            <a:r>
              <a:rPr lang="tr-TR" b="0" i="0" dirty="0" err="1">
                <a:solidFill>
                  <a:srgbClr val="232323"/>
                </a:solidFill>
                <a:effectLst/>
                <a:latin typeface="Noto Sans" panose="020B0502040504020204" pitchFamily="34" charset="0"/>
              </a:rPr>
              <a:t>infertilite</a:t>
            </a:r>
            <a:r>
              <a:rPr lang="tr-TR" b="0" i="0" dirty="0">
                <a:solidFill>
                  <a:srgbClr val="232323"/>
                </a:solidFill>
                <a:effectLst/>
                <a:latin typeface="Noto Sans" panose="020B0502040504020204" pitchFamily="34" charset="0"/>
              </a:rPr>
              <a:t> ve </a:t>
            </a:r>
            <a:r>
              <a:rPr lang="tr-TR" b="0" i="0" dirty="0" err="1">
                <a:solidFill>
                  <a:srgbClr val="232323"/>
                </a:solidFill>
                <a:effectLst/>
                <a:latin typeface="Noto Sans" panose="020B0502040504020204" pitchFamily="34" charset="0"/>
              </a:rPr>
              <a:t>vasa</a:t>
            </a:r>
            <a:r>
              <a:rPr lang="tr-TR" b="0" i="0" dirty="0">
                <a:solidFill>
                  <a:srgbClr val="232323"/>
                </a:solidFill>
                <a:effectLst/>
                <a:latin typeface="Noto Sans" panose="020B0502040504020204" pitchFamily="34" charset="0"/>
              </a:rPr>
              <a:t> diferansiyeli yokluğu ile kendini gösterir.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7"/>
              </a:rPr>
              <a:t>. "</a:t>
            </a:r>
            <a:r>
              <a:rPr lang="tr-TR" b="0" i="0" u="sng" dirty="0" err="1">
                <a:solidFill>
                  <a:srgbClr val="005B92"/>
                </a:solidFill>
                <a:effectLst/>
                <a:latin typeface="Noto Sans" panose="020B0502040504020204" pitchFamily="34" charset="0"/>
                <a:hlinkClick r:id="rId7"/>
              </a:rPr>
              <a:t>İnfertiliteli</a:t>
            </a:r>
            <a:r>
              <a:rPr lang="tr-TR" b="0" i="0" u="sng" dirty="0">
                <a:solidFill>
                  <a:srgbClr val="005B92"/>
                </a:solidFill>
                <a:effectLst/>
                <a:latin typeface="Noto Sans" panose="020B0502040504020204" pitchFamily="34" charset="0"/>
                <a:hlinkClick r:id="rId7"/>
              </a:rPr>
              <a:t> erkeğe yaklaşım", "Genetik testler"</a:t>
            </a:r>
            <a:r>
              <a:rPr lang="tr-TR" b="0" i="0" dirty="0">
                <a:solidFill>
                  <a:srgbClr val="232323"/>
                </a:solidFill>
                <a:effectLst/>
                <a:latin typeface="Noto Sans" panose="020B0502040504020204" pitchFamily="34" charset="0"/>
              </a:rPr>
              <a:t> ve </a:t>
            </a:r>
            <a:r>
              <a:rPr lang="tr-TR" b="0" i="0" u="sng" dirty="0">
                <a:solidFill>
                  <a:srgbClr val="005B92"/>
                </a:solidFill>
                <a:effectLst/>
                <a:latin typeface="Noto Sans" panose="020B0502040504020204" pitchFamily="34" charset="0"/>
                <a:hlinkClick r:id="rId8"/>
              </a:rPr>
              <a:t>"Erkek </a:t>
            </a:r>
            <a:r>
              <a:rPr lang="tr-TR" b="0" i="0" u="sng" dirty="0" err="1">
                <a:solidFill>
                  <a:srgbClr val="005B92"/>
                </a:solidFill>
                <a:effectLst/>
                <a:latin typeface="Noto Sans" panose="020B0502040504020204" pitchFamily="34" charset="0"/>
                <a:hlinkClick r:id="rId8"/>
              </a:rPr>
              <a:t>infertilitesi</a:t>
            </a:r>
            <a:r>
              <a:rPr lang="tr-TR" b="0" i="0" u="sng" dirty="0">
                <a:solidFill>
                  <a:srgbClr val="005B92"/>
                </a:solidFill>
                <a:effectLst/>
                <a:latin typeface="Noto Sans" panose="020B0502040504020204" pitchFamily="34" charset="0"/>
                <a:hlinkClick r:id="rId8"/>
              </a:rPr>
              <a:t> tedavileri" bölümü, "</a:t>
            </a:r>
            <a:r>
              <a:rPr lang="tr-TR" b="0" i="0" u="sng" dirty="0" err="1">
                <a:solidFill>
                  <a:srgbClr val="005B92"/>
                </a:solidFill>
                <a:effectLst/>
                <a:latin typeface="Noto Sans" panose="020B0502040504020204" pitchFamily="34" charset="0"/>
                <a:hlinkClick r:id="rId8"/>
              </a:rPr>
              <a:t>Konjenital</a:t>
            </a:r>
            <a:r>
              <a:rPr lang="tr-TR" b="0" i="0" u="sng" dirty="0">
                <a:solidFill>
                  <a:srgbClr val="005B92"/>
                </a:solidFill>
                <a:effectLst/>
                <a:latin typeface="Noto Sans" panose="020B0502040504020204" pitchFamily="34" charset="0"/>
                <a:hlinkClick r:id="rId8"/>
              </a:rPr>
              <a:t> </a:t>
            </a:r>
            <a:r>
              <a:rPr lang="tr-TR" b="0" i="0" u="sng" dirty="0" err="1">
                <a:solidFill>
                  <a:srgbClr val="005B92"/>
                </a:solidFill>
                <a:effectLst/>
                <a:latin typeface="Noto Sans" panose="020B0502040504020204" pitchFamily="34" charset="0"/>
                <a:hlinkClick r:id="rId8"/>
              </a:rPr>
              <a:t>bilateral</a:t>
            </a:r>
            <a:r>
              <a:rPr lang="tr-TR" b="0" i="0" u="sng" dirty="0">
                <a:solidFill>
                  <a:srgbClr val="005B92"/>
                </a:solidFill>
                <a:effectLst/>
                <a:latin typeface="Noto Sans" panose="020B0502040504020204" pitchFamily="34" charset="0"/>
                <a:hlinkClick r:id="rId8"/>
              </a:rPr>
              <a:t> </a:t>
            </a:r>
            <a:r>
              <a:rPr lang="tr-TR" b="0" i="0" u="sng" dirty="0" err="1">
                <a:solidFill>
                  <a:srgbClr val="005B92"/>
                </a:solidFill>
                <a:effectLst/>
                <a:latin typeface="Noto Sans" panose="020B0502040504020204" pitchFamily="34" charset="0"/>
                <a:hlinkClick r:id="rId8"/>
              </a:rPr>
              <a:t>vasa</a:t>
            </a:r>
            <a:r>
              <a:rPr lang="tr-TR" b="0" i="0" u="sng" dirty="0">
                <a:solidFill>
                  <a:srgbClr val="005B92"/>
                </a:solidFill>
                <a:effectLst/>
                <a:latin typeface="Noto Sans" panose="020B0502040504020204" pitchFamily="34" charset="0"/>
                <a:hlinkClick r:id="rId8"/>
              </a:rPr>
              <a:t> </a:t>
            </a:r>
            <a:r>
              <a:rPr lang="tr-TR" b="0" i="0" u="sng" dirty="0" err="1">
                <a:solidFill>
                  <a:srgbClr val="005B92"/>
                </a:solidFill>
                <a:effectLst/>
                <a:latin typeface="Noto Sans" panose="020B0502040504020204" pitchFamily="34" charset="0"/>
                <a:hlinkClick r:id="rId8"/>
              </a:rPr>
              <a:t>deferentia</a:t>
            </a:r>
            <a:r>
              <a:rPr lang="tr-TR" b="0" i="0" u="sng" dirty="0">
                <a:solidFill>
                  <a:srgbClr val="005B92"/>
                </a:solidFill>
                <a:effectLst/>
                <a:latin typeface="Noto Sans" panose="020B0502040504020204" pitchFamily="34" charset="0"/>
                <a:hlinkClick r:id="rId8"/>
              </a:rPr>
              <a:t> yokluğu" bölümü</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Noto Sans" panose="020B0502040504020204" pitchFamily="34" charset="0"/>
              </a:rPr>
              <a:t>Birincil </a:t>
            </a:r>
            <a:r>
              <a:rPr lang="tr-TR" b="0" i="0" dirty="0" err="1">
                <a:solidFill>
                  <a:srgbClr val="232323"/>
                </a:solidFill>
                <a:effectLst/>
                <a:latin typeface="Noto Sans" panose="020B0502040504020204" pitchFamily="34" charset="0"/>
              </a:rPr>
              <a:t>siliyer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diskinezi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silia</a:t>
            </a:r>
            <a:r>
              <a:rPr lang="tr-TR" b="0" i="0" dirty="0">
                <a:solidFill>
                  <a:srgbClr val="232323"/>
                </a:solidFill>
                <a:effectLst/>
                <a:latin typeface="Noto Sans" panose="020B0502040504020204" pitchFamily="34" charset="0"/>
              </a:rPr>
              <a:t> fonksiyonunu ve yapısını etkileyen genetik olarak heterojen bir hastalıktır. Klinik sunumlar, tekrarlayan </a:t>
            </a:r>
            <a:r>
              <a:rPr lang="tr-TR" b="0" i="0" dirty="0" err="1">
                <a:solidFill>
                  <a:srgbClr val="232323"/>
                </a:solidFill>
                <a:effectLst/>
                <a:latin typeface="Noto Sans" panose="020B0502040504020204" pitchFamily="34" charset="0"/>
              </a:rPr>
              <a:t>sinopulmoner</a:t>
            </a:r>
            <a:r>
              <a:rPr lang="tr-TR" b="0" i="0" dirty="0">
                <a:solidFill>
                  <a:srgbClr val="232323"/>
                </a:solidFill>
                <a:effectLst/>
                <a:latin typeface="Noto Sans" panose="020B0502040504020204" pitchFamily="34" charset="0"/>
              </a:rPr>
              <a:t> enfeksiyonlar, </a:t>
            </a:r>
            <a:r>
              <a:rPr lang="tr-TR" b="0" i="0" dirty="0" err="1">
                <a:solidFill>
                  <a:srgbClr val="232323"/>
                </a:solidFill>
                <a:effectLst/>
                <a:latin typeface="Noto Sans" panose="020B0502040504020204" pitchFamily="34" charset="0"/>
              </a:rPr>
              <a:t>bronşektazi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situs</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inversus</a:t>
            </a:r>
            <a:r>
              <a:rPr lang="tr-TR" b="0" i="0" dirty="0">
                <a:solidFill>
                  <a:srgbClr val="232323"/>
                </a:solidFill>
                <a:effectLst/>
                <a:latin typeface="Noto Sans" panose="020B0502040504020204" pitchFamily="34" charset="0"/>
              </a:rPr>
              <a:t> ve erkek kısırlığını (</a:t>
            </a:r>
            <a:r>
              <a:rPr lang="tr-TR" b="0" i="0" dirty="0" err="1">
                <a:solidFill>
                  <a:srgbClr val="232323"/>
                </a:solidFill>
                <a:effectLst/>
                <a:latin typeface="Noto Sans" panose="020B0502040504020204" pitchFamily="34" charset="0"/>
              </a:rPr>
              <a:t>astenozoospermi</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oligozoospermi</a:t>
            </a:r>
            <a:r>
              <a:rPr lang="tr-TR" b="0" i="0" dirty="0">
                <a:solidFill>
                  <a:srgbClr val="232323"/>
                </a:solidFill>
                <a:effectLst/>
                <a:latin typeface="Noto Sans" panose="020B0502040504020204" pitchFamily="34" charset="0"/>
              </a:rPr>
              <a:t> ile birlikte [ </a:t>
            </a:r>
            <a:r>
              <a:rPr lang="tr-TR" b="0" i="0" u="sng" dirty="0">
                <a:solidFill>
                  <a:srgbClr val="005B92"/>
                </a:solidFill>
                <a:effectLst/>
                <a:latin typeface="Noto Sans" panose="020B0502040504020204" pitchFamily="34" charset="0"/>
                <a:hlinkClick r:id="rId9"/>
              </a:rPr>
              <a:t>133-135</a:t>
            </a:r>
            <a:r>
              <a:rPr lang="tr-TR" b="0" i="0" dirty="0">
                <a:solidFill>
                  <a:srgbClr val="232323"/>
                </a:solidFill>
                <a:effectLst/>
                <a:latin typeface="Noto Sans" panose="020B0502040504020204" pitchFamily="34" charset="0"/>
              </a:rPr>
              <a:t> ]) içerir. </a:t>
            </a:r>
            <a:r>
              <a:rPr lang="tr-TR" b="0" i="0" dirty="0" err="1">
                <a:solidFill>
                  <a:srgbClr val="232323"/>
                </a:solidFill>
                <a:effectLst/>
                <a:latin typeface="Noto Sans" panose="020B0502040504020204" pitchFamily="34" charset="0"/>
              </a:rPr>
              <a:t>Dynein</a:t>
            </a:r>
            <a:r>
              <a:rPr lang="tr-TR" b="0" i="0" dirty="0">
                <a:solidFill>
                  <a:srgbClr val="232323"/>
                </a:solidFill>
                <a:effectLst/>
                <a:latin typeface="Noto Sans" panose="020B0502040504020204" pitchFamily="34" charset="0"/>
              </a:rPr>
              <a:t> proteinlerinin veya </a:t>
            </a:r>
            <a:r>
              <a:rPr lang="tr-TR" b="0" i="0" dirty="0" err="1">
                <a:solidFill>
                  <a:srgbClr val="232323"/>
                </a:solidFill>
                <a:effectLst/>
                <a:latin typeface="Noto Sans" panose="020B0502040504020204" pitchFamily="34" charset="0"/>
              </a:rPr>
              <a:t>tioredoksin-nükleozid</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difosfat</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kinazın</a:t>
            </a:r>
            <a:r>
              <a:rPr lang="tr-TR" b="0" i="0" dirty="0">
                <a:solidFill>
                  <a:srgbClr val="232323"/>
                </a:solidFill>
                <a:effectLst/>
                <a:latin typeface="Noto Sans" panose="020B0502040504020204" pitchFamily="34" charset="0"/>
              </a:rPr>
              <a:t> genetik mutasyonlarının, birincil </a:t>
            </a:r>
            <a:r>
              <a:rPr lang="tr-TR" b="0" i="0" dirty="0" err="1">
                <a:solidFill>
                  <a:srgbClr val="232323"/>
                </a:solidFill>
                <a:effectLst/>
                <a:latin typeface="Noto Sans" panose="020B0502040504020204" pitchFamily="34" charset="0"/>
              </a:rPr>
              <a:t>siliyer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diskineziye</a:t>
            </a:r>
            <a:r>
              <a:rPr lang="tr-TR" b="0" i="0" dirty="0">
                <a:solidFill>
                  <a:srgbClr val="232323"/>
                </a:solidFill>
                <a:effectLst/>
                <a:latin typeface="Noto Sans" panose="020B0502040504020204" pitchFamily="34" charset="0"/>
              </a:rPr>
              <a:t> neden olduğu gösterilmiştir [ </a:t>
            </a:r>
            <a:r>
              <a:rPr lang="tr-TR" b="0" i="0" u="sng" dirty="0">
                <a:solidFill>
                  <a:srgbClr val="005B92"/>
                </a:solidFill>
                <a:effectLst/>
                <a:latin typeface="Noto Sans" panose="020B0502040504020204" pitchFamily="34" charset="0"/>
                <a:hlinkClick r:id="rId10"/>
              </a:rPr>
              <a:t>136,137</a:t>
            </a:r>
            <a:r>
              <a:rPr lang="tr-TR" b="0" i="0" dirty="0">
                <a:solidFill>
                  <a:srgbClr val="232323"/>
                </a:solidFill>
                <a:effectLst/>
                <a:latin typeface="Noto Sans" panose="020B0502040504020204" pitchFamily="34" charset="0"/>
              </a:rPr>
              <a:t> ]. Spermin anormal taşınmasına yol açabilecek benzer bir genetik kusur, </a:t>
            </a:r>
            <a:r>
              <a:rPr lang="tr-TR" b="0" i="0" dirty="0" err="1">
                <a:solidFill>
                  <a:srgbClr val="232323"/>
                </a:solidFill>
                <a:effectLst/>
                <a:latin typeface="Noto Sans" panose="020B0502040504020204" pitchFamily="34" charset="0"/>
              </a:rPr>
              <a:t>vas</a:t>
            </a:r>
            <a:r>
              <a:rPr lang="tr-TR" b="0" i="0" dirty="0">
                <a:solidFill>
                  <a:srgbClr val="232323"/>
                </a:solidFill>
                <a:effectLst/>
                <a:latin typeface="Noto Sans" panose="020B0502040504020204" pitchFamily="34" charset="0"/>
              </a:rPr>
              <a:t> ve </a:t>
            </a:r>
            <a:r>
              <a:rPr lang="tr-TR" b="0" i="0" dirty="0" err="1">
                <a:solidFill>
                  <a:srgbClr val="232323"/>
                </a:solidFill>
                <a:effectLst/>
                <a:latin typeface="Noto Sans" panose="020B0502040504020204" pitchFamily="34" charset="0"/>
              </a:rPr>
              <a:t>epididim</a:t>
            </a:r>
            <a:r>
              <a:rPr lang="tr-TR" b="0" i="0" dirty="0">
                <a:solidFill>
                  <a:srgbClr val="232323"/>
                </a:solidFill>
                <a:effectLst/>
                <a:latin typeface="Noto Sans" panose="020B0502040504020204" pitchFamily="34" charset="0"/>
              </a:rPr>
              <a:t> içindeki </a:t>
            </a:r>
            <a:r>
              <a:rPr lang="tr-TR" b="0" i="0" dirty="0" err="1">
                <a:solidFill>
                  <a:srgbClr val="232323"/>
                </a:solidFill>
                <a:effectLst/>
                <a:latin typeface="Noto Sans" panose="020B0502040504020204" pitchFamily="34" charset="0"/>
              </a:rPr>
              <a:t>inspire</a:t>
            </a:r>
            <a:r>
              <a:rPr lang="tr-TR" b="0" i="0" dirty="0">
                <a:solidFill>
                  <a:srgbClr val="232323"/>
                </a:solidFill>
                <a:effectLst/>
                <a:latin typeface="Noto Sans" panose="020B0502040504020204" pitchFamily="34" charset="0"/>
              </a:rPr>
              <a:t> edilmiş </a:t>
            </a:r>
            <a:r>
              <a:rPr lang="tr-TR" b="0" i="0" dirty="0" err="1">
                <a:solidFill>
                  <a:srgbClr val="232323"/>
                </a:solidFill>
                <a:effectLst/>
                <a:latin typeface="Noto Sans" panose="020B0502040504020204" pitchFamily="34" charset="0"/>
              </a:rPr>
              <a:t>sekresyonların</a:t>
            </a:r>
            <a:r>
              <a:rPr lang="tr-TR" b="0" i="0" dirty="0">
                <a:solidFill>
                  <a:srgbClr val="232323"/>
                </a:solidFill>
                <a:effectLst/>
                <a:latin typeface="Noto Sans" panose="020B0502040504020204" pitchFamily="34" charset="0"/>
              </a:rPr>
              <a:t> sperm taşınmasına müdahale ederek </a:t>
            </a:r>
            <a:r>
              <a:rPr lang="tr-TR" b="0" i="0" dirty="0" err="1">
                <a:solidFill>
                  <a:srgbClr val="232323"/>
                </a:solidFill>
                <a:effectLst/>
                <a:latin typeface="Noto Sans" panose="020B0502040504020204" pitchFamily="34" charset="0"/>
              </a:rPr>
              <a:t>obstrüktif</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azospermiye</a:t>
            </a:r>
            <a:r>
              <a:rPr lang="tr-TR" b="0" i="0" dirty="0">
                <a:solidFill>
                  <a:srgbClr val="232323"/>
                </a:solidFill>
                <a:effectLst/>
                <a:latin typeface="Noto Sans" panose="020B0502040504020204" pitchFamily="34" charset="0"/>
              </a:rPr>
              <a:t> yol açtığı </a:t>
            </a:r>
            <a:r>
              <a:rPr lang="tr-TR" b="0" i="0" dirty="0" err="1">
                <a:solidFill>
                  <a:srgbClr val="232323"/>
                </a:solidFill>
                <a:effectLst/>
                <a:latin typeface="Noto Sans" panose="020B0502040504020204" pitchFamily="34" charset="0"/>
              </a:rPr>
              <a:t>Young</a:t>
            </a:r>
            <a:r>
              <a:rPr lang="tr-TR" b="0" i="0" dirty="0">
                <a:solidFill>
                  <a:srgbClr val="232323"/>
                </a:solidFill>
                <a:effectLst/>
                <a:latin typeface="Noto Sans" panose="020B0502040504020204" pitchFamily="34" charset="0"/>
              </a:rPr>
              <a:t> sendromudur [ </a:t>
            </a:r>
            <a:r>
              <a:rPr lang="tr-TR" b="0" i="0" u="sng" dirty="0">
                <a:solidFill>
                  <a:srgbClr val="005B92"/>
                </a:solidFill>
                <a:effectLst/>
                <a:latin typeface="Noto Sans" panose="020B0502040504020204" pitchFamily="34" charset="0"/>
                <a:hlinkClick r:id="rId11"/>
              </a:rPr>
              <a:t>138,139</a:t>
            </a:r>
            <a:r>
              <a:rPr lang="tr-TR" b="0" i="0" dirty="0">
                <a:solidFill>
                  <a:srgbClr val="232323"/>
                </a:solidFill>
                <a:effectLst/>
                <a:latin typeface="Noto Sans" panose="020B0502040504020204" pitchFamily="34" charset="0"/>
              </a:rPr>
              <a:t> ].</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48</a:t>
            </a:fld>
            <a:endParaRPr lang="tr-TR"/>
          </a:p>
        </p:txBody>
      </p:sp>
    </p:spTree>
    <p:extLst>
      <p:ext uri="{BB962C8B-B14F-4D97-AF65-F5344CB8AC3E}">
        <p14:creationId xmlns:p14="http://schemas.microsoft.com/office/powerpoint/2010/main" val="8626899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i="0" dirty="0">
                <a:solidFill>
                  <a:srgbClr val="232323"/>
                </a:solidFill>
                <a:effectLst/>
                <a:latin typeface="Noto Sans" panose="020B0502040504020204" pitchFamily="34" charset="0"/>
              </a:rPr>
              <a:t>Endokrin testi </a:t>
            </a:r>
            <a:r>
              <a:rPr lang="tr-TR" b="0" i="0" dirty="0">
                <a:solidFill>
                  <a:srgbClr val="232323"/>
                </a:solidFill>
                <a:effectLst/>
                <a:latin typeface="Noto Sans" panose="020B0502040504020204" pitchFamily="34" charset="0"/>
              </a:rPr>
              <a:t> —  Düşük sperm konsantrasyonuna (&lt;10 milyon/</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sahip kısır bir erkeğin endokrin değerlendirmesi, serum total testosteron, LH ve FSH ölçümlerini ve klinik olarak belirtilen diğer testleri içerir [ </a:t>
            </a:r>
            <a:r>
              <a:rPr lang="tr-TR" b="0" i="0" u="sng" dirty="0">
                <a:solidFill>
                  <a:srgbClr val="005B92"/>
                </a:solidFill>
                <a:effectLst/>
                <a:latin typeface="Noto Sans" panose="020B0502040504020204" pitchFamily="34" charset="0"/>
                <a:hlinkClick r:id="rId3"/>
              </a:rPr>
              <a:t>20,21</a:t>
            </a:r>
            <a:r>
              <a:rPr lang="tr-TR" b="0" i="0" dirty="0">
                <a:solidFill>
                  <a:srgbClr val="232323"/>
                </a:solidFill>
                <a:effectLst/>
                <a:latin typeface="Noto Sans" panose="020B0502040504020204" pitchFamily="34" charset="0"/>
              </a:rPr>
              <a:t> ]. Serum total testosteron sabah 8 ile 10:00 arasında alınan bir kan örneğinde ölçülmelidir. Sınır değerlere sahip erkeklerde ölçüm tekrarlanmalıdır (bkz. </a:t>
            </a:r>
            <a:r>
              <a:rPr lang="tr-TR" b="0" i="0" u="sng" dirty="0">
                <a:solidFill>
                  <a:srgbClr val="005B92"/>
                </a:solidFill>
                <a:effectLst/>
                <a:latin typeface="Noto Sans" panose="020B0502040504020204" pitchFamily="34" charset="0"/>
                <a:hlinkClick r:id="rId4"/>
              </a:rPr>
              <a:t>"Erkek </a:t>
            </a:r>
            <a:r>
              <a:rPr lang="tr-TR" b="0" i="0" u="sng" dirty="0" err="1">
                <a:solidFill>
                  <a:srgbClr val="005B92"/>
                </a:solidFill>
                <a:effectLst/>
                <a:latin typeface="Noto Sans" panose="020B0502040504020204" pitchFamily="34" charset="0"/>
                <a:hlinkClick r:id="rId4"/>
              </a:rPr>
              <a:t>hipogonadizminin</a:t>
            </a:r>
            <a:r>
              <a:rPr lang="tr-TR" b="0" i="0" u="sng" dirty="0">
                <a:solidFill>
                  <a:srgbClr val="005B92"/>
                </a:solidFill>
                <a:effectLst/>
                <a:latin typeface="Noto Sans" panose="020B0502040504020204" pitchFamily="34" charset="0"/>
                <a:hlinkClick r:id="rId4"/>
              </a:rPr>
              <a:t> klinik özellikleri ve teşhisi", "Serum total testosteron" bölümü</a:t>
            </a:r>
            <a:r>
              <a:rPr lang="tr-TR" b="0" i="0" dirty="0">
                <a:solidFill>
                  <a:srgbClr val="232323"/>
                </a:solidFill>
                <a:effectLst/>
                <a:latin typeface="Noto Sans" panose="020B0502040504020204" pitchFamily="34" charset="0"/>
              </a:rPr>
              <a:t> ). Aşağıdaki serum testosteron, LH ve FSH kombinasyonları, aşağıdaki teşhisleri önerir: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Düşük testosteron ve yüksek FSH ve LH – Birincil (</a:t>
            </a:r>
            <a:r>
              <a:rPr lang="tr-TR" b="0" i="0" dirty="0" err="1">
                <a:solidFill>
                  <a:srgbClr val="232323"/>
                </a:solidFill>
                <a:effectLst/>
                <a:latin typeface="Noto Sans" panose="020B0502040504020204" pitchFamily="34" charset="0"/>
              </a:rPr>
              <a:t>hipergonadotropik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hipogonadizm</a:t>
            </a:r>
            <a:r>
              <a:rPr lang="tr-TR" b="0" i="0" dirty="0">
                <a:solidFill>
                  <a:srgbClr val="232323"/>
                </a:solidFill>
                <a:effectLst/>
                <a:latin typeface="Noto Sans" panose="020B0502040504020204" pitchFamily="34" charset="0"/>
              </a:rPr>
              <a:t> (hem </a:t>
            </a:r>
            <a:r>
              <a:rPr lang="tr-TR" b="0" i="0" dirty="0" err="1">
                <a:solidFill>
                  <a:srgbClr val="232323"/>
                </a:solidFill>
                <a:effectLst/>
                <a:latin typeface="Noto Sans" panose="020B0502040504020204" pitchFamily="34" charset="0"/>
              </a:rPr>
              <a:t>spermatogenezi</a:t>
            </a:r>
            <a:r>
              <a:rPr lang="tr-TR" b="0" i="0" dirty="0">
                <a:solidFill>
                  <a:srgbClr val="232323"/>
                </a:solidFill>
                <a:effectLst/>
                <a:latin typeface="Noto Sans" panose="020B0502040504020204" pitchFamily="34" charset="0"/>
              </a:rPr>
              <a:t> hem de </a:t>
            </a:r>
            <a:r>
              <a:rPr lang="tr-TR" b="0" i="0" dirty="0" err="1">
                <a:solidFill>
                  <a:srgbClr val="232323"/>
                </a:solidFill>
                <a:effectLst/>
                <a:latin typeface="Noto Sans" panose="020B0502040504020204" pitchFamily="34" charset="0"/>
              </a:rPr>
              <a:t>Leydig</a:t>
            </a:r>
            <a:r>
              <a:rPr lang="tr-TR" b="0" i="0" dirty="0">
                <a:solidFill>
                  <a:srgbClr val="232323"/>
                </a:solidFill>
                <a:effectLst/>
                <a:latin typeface="Noto Sans" panose="020B0502040504020204" pitchFamily="34" charset="0"/>
              </a:rPr>
              <a:t> hücre fonksiyonunu etkiler). Bu erkeklere </a:t>
            </a:r>
            <a:r>
              <a:rPr lang="tr-TR" b="0" i="0" dirty="0" err="1">
                <a:solidFill>
                  <a:srgbClr val="232323"/>
                </a:solidFill>
                <a:effectLst/>
                <a:latin typeface="Noto Sans" panose="020B0502040504020204" pitchFamily="34" charset="0"/>
              </a:rPr>
              <a:t>karyotip</a:t>
            </a:r>
            <a:r>
              <a:rPr lang="tr-TR" b="0" i="0" dirty="0">
                <a:solidFill>
                  <a:srgbClr val="232323"/>
                </a:solidFill>
                <a:effectLst/>
                <a:latin typeface="Noto Sans" panose="020B0502040504020204" pitchFamily="34" charset="0"/>
              </a:rPr>
              <a:t> yaptırılmalıdır. (Aşağıdaki </a:t>
            </a:r>
            <a:r>
              <a:rPr lang="tr-TR" b="0" i="0" u="sng" dirty="0">
                <a:solidFill>
                  <a:srgbClr val="005B92"/>
                </a:solidFill>
                <a:effectLst/>
                <a:latin typeface="Noto Sans" panose="020B0502040504020204" pitchFamily="34" charset="0"/>
                <a:hlinkClick r:id="rId5"/>
              </a:rPr>
              <a:t>'</a:t>
            </a:r>
            <a:r>
              <a:rPr lang="tr-TR" b="0" i="0" u="sng" dirty="0" err="1">
                <a:solidFill>
                  <a:srgbClr val="005B92"/>
                </a:solidFill>
                <a:effectLst/>
                <a:latin typeface="Noto Sans" panose="020B0502040504020204" pitchFamily="34" charset="0"/>
                <a:hlinkClick r:id="rId5"/>
              </a:rPr>
              <a:t>Kromozomal</a:t>
            </a:r>
            <a:r>
              <a:rPr lang="tr-TR" b="0" i="0" u="sng" dirty="0">
                <a:solidFill>
                  <a:srgbClr val="005B92"/>
                </a:solidFill>
                <a:effectLst/>
                <a:latin typeface="Noto Sans" panose="020B0502040504020204" pitchFamily="34" charset="0"/>
                <a:hlinkClick r:id="rId5"/>
              </a:rPr>
              <a:t> </a:t>
            </a:r>
            <a:r>
              <a:rPr lang="tr-TR" b="0" i="0" u="sng" dirty="0" err="1">
                <a:solidFill>
                  <a:srgbClr val="005B92"/>
                </a:solidFill>
                <a:effectLst/>
                <a:latin typeface="Noto Sans" panose="020B0502040504020204" pitchFamily="34" charset="0"/>
                <a:hlinkClick r:id="rId5"/>
              </a:rPr>
              <a:t>anomaliler'e</a:t>
            </a:r>
            <a:r>
              <a:rPr lang="tr-TR" b="0" i="0" dirty="0">
                <a:solidFill>
                  <a:srgbClr val="232323"/>
                </a:solidFill>
                <a:effectLst/>
                <a:latin typeface="Noto Sans" panose="020B0502040504020204" pitchFamily="34" charset="0"/>
              </a:rPr>
              <a:t> bakın.)</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Normal testosteron ve LH ve yüksek FSH – Birincil (</a:t>
            </a:r>
            <a:r>
              <a:rPr lang="tr-TR" b="0" i="0" dirty="0" err="1">
                <a:solidFill>
                  <a:srgbClr val="232323"/>
                </a:solidFill>
                <a:effectLst/>
                <a:latin typeface="Noto Sans" panose="020B0502040504020204" pitchFamily="34" charset="0"/>
              </a:rPr>
              <a:t>hipergonadotropik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hipogonadizm</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Leydig</a:t>
            </a:r>
            <a:r>
              <a:rPr lang="tr-TR" b="0" i="0" dirty="0">
                <a:solidFill>
                  <a:srgbClr val="232323"/>
                </a:solidFill>
                <a:effectLst/>
                <a:latin typeface="Noto Sans" panose="020B0502040504020204" pitchFamily="34" charset="0"/>
              </a:rPr>
              <a:t> hücre </a:t>
            </a:r>
            <a:r>
              <a:rPr lang="tr-TR" b="0" i="0" dirty="0" err="1">
                <a:solidFill>
                  <a:srgbClr val="232323"/>
                </a:solidFill>
                <a:effectLst/>
                <a:latin typeface="Noto Sans" panose="020B0502040504020204" pitchFamily="34" charset="0"/>
              </a:rPr>
              <a:t>disfonksiyonu</a:t>
            </a:r>
            <a:r>
              <a:rPr lang="tr-TR" b="0" i="0" dirty="0">
                <a:solidFill>
                  <a:srgbClr val="232323"/>
                </a:solidFill>
                <a:effectLst/>
                <a:latin typeface="Noto Sans" panose="020B0502040504020204" pitchFamily="34" charset="0"/>
              </a:rPr>
              <a:t> olmaksızın </a:t>
            </a:r>
            <a:r>
              <a:rPr lang="tr-TR" b="0" i="0" dirty="0" err="1">
                <a:solidFill>
                  <a:srgbClr val="232323"/>
                </a:solidFill>
                <a:effectLst/>
                <a:latin typeface="Noto Sans" panose="020B0502040504020204" pitchFamily="34" charset="0"/>
              </a:rPr>
              <a:t>seminifer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tübül</a:t>
            </a:r>
            <a:r>
              <a:rPr lang="tr-TR" b="0" i="0" dirty="0">
                <a:solidFill>
                  <a:srgbClr val="232323"/>
                </a:solidFill>
                <a:effectLst/>
                <a:latin typeface="Noto Sans" panose="020B0502040504020204" pitchFamily="34" charset="0"/>
              </a:rPr>
              <a:t> hasarı).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6"/>
              </a:rPr>
              <a:t>. "Erkek kısırlığının nedenleri", "</a:t>
            </a:r>
            <a:r>
              <a:rPr lang="tr-TR" b="0" i="0" u="sng" dirty="0" err="1">
                <a:solidFill>
                  <a:srgbClr val="005B92"/>
                </a:solidFill>
                <a:effectLst/>
                <a:latin typeface="Noto Sans" panose="020B0502040504020204" pitchFamily="34" charset="0"/>
                <a:hlinkClick r:id="rId6"/>
              </a:rPr>
              <a:t>Spermatogenezde</a:t>
            </a:r>
            <a:r>
              <a:rPr lang="tr-TR" b="0" i="0" u="sng" dirty="0">
                <a:solidFill>
                  <a:srgbClr val="005B92"/>
                </a:solidFill>
                <a:effectLst/>
                <a:latin typeface="Noto Sans" panose="020B0502040504020204" pitchFamily="34" charset="0"/>
                <a:hlinkClick r:id="rId6"/>
              </a:rPr>
              <a:t> birincil testis kusurları" bölümü</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Düşük testosteron, ancak FSH ve LH yükselmemiş (normal veya düşük) – İkincil (</a:t>
            </a:r>
            <a:r>
              <a:rPr lang="tr-TR" b="0" i="0" dirty="0" err="1">
                <a:solidFill>
                  <a:srgbClr val="232323"/>
                </a:solidFill>
                <a:effectLst/>
                <a:latin typeface="Noto Sans" panose="020B0502040504020204" pitchFamily="34" charset="0"/>
              </a:rPr>
              <a:t>hipogonadotropik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hipogonadizm</a:t>
            </a:r>
            <a:r>
              <a:rPr lang="tr-TR" b="0" i="0" dirty="0">
                <a:solidFill>
                  <a:srgbClr val="232323"/>
                </a:solidFill>
                <a:effectLst/>
                <a:latin typeface="Noto Sans" panose="020B0502040504020204" pitchFamily="34" charset="0"/>
              </a:rPr>
              <a:t>. Serum </a:t>
            </a:r>
            <a:r>
              <a:rPr lang="tr-TR" b="0" i="0" dirty="0" err="1">
                <a:solidFill>
                  <a:srgbClr val="232323"/>
                </a:solidFill>
                <a:effectLst/>
                <a:latin typeface="Noto Sans" panose="020B0502040504020204" pitchFamily="34" charset="0"/>
              </a:rPr>
              <a:t>prolaktin</a:t>
            </a:r>
            <a:r>
              <a:rPr lang="tr-TR" b="0" i="0" dirty="0">
                <a:solidFill>
                  <a:srgbClr val="232323"/>
                </a:solidFill>
                <a:effectLst/>
                <a:latin typeface="Noto Sans" panose="020B0502040504020204" pitchFamily="34" charset="0"/>
              </a:rPr>
              <a:t>, düşük serum testosteron konsantrasyonu ve normal ila düşük serum </a:t>
            </a:r>
            <a:r>
              <a:rPr lang="tr-TR" b="0" i="0" dirty="0" err="1">
                <a:solidFill>
                  <a:srgbClr val="232323"/>
                </a:solidFill>
                <a:effectLst/>
                <a:latin typeface="Noto Sans" panose="020B0502040504020204" pitchFamily="34" charset="0"/>
              </a:rPr>
              <a:t>LH'si</a:t>
            </a:r>
            <a:r>
              <a:rPr lang="tr-TR" b="0" i="0" dirty="0">
                <a:solidFill>
                  <a:srgbClr val="232323"/>
                </a:solidFill>
                <a:effectLst/>
                <a:latin typeface="Noto Sans" panose="020B0502040504020204" pitchFamily="34" charset="0"/>
              </a:rPr>
              <a:t> olan erkeklerde ölçülmelidir. Bazı erkeklerin </a:t>
            </a:r>
            <a:r>
              <a:rPr lang="tr-TR" b="0" i="0" dirty="0" err="1">
                <a:solidFill>
                  <a:srgbClr val="232323"/>
                </a:solidFill>
                <a:effectLst/>
                <a:latin typeface="Noto Sans" panose="020B0502040504020204" pitchFamily="34" charset="0"/>
              </a:rPr>
              <a:t>sellar</a:t>
            </a:r>
            <a:r>
              <a:rPr lang="tr-TR" b="0" i="0" dirty="0">
                <a:solidFill>
                  <a:srgbClr val="232323"/>
                </a:solidFill>
                <a:effectLst/>
                <a:latin typeface="Noto Sans" panose="020B0502040504020204" pitchFamily="34" charset="0"/>
              </a:rPr>
              <a:t> kitlesi ve </a:t>
            </a:r>
            <a:r>
              <a:rPr lang="tr-TR" b="0" i="0" dirty="0" err="1">
                <a:solidFill>
                  <a:srgbClr val="232323"/>
                </a:solidFill>
                <a:effectLst/>
                <a:latin typeface="Noto Sans" panose="020B0502040504020204" pitchFamily="34" charset="0"/>
              </a:rPr>
              <a:t>sekonder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hipotiroidizm</a:t>
            </a:r>
            <a:r>
              <a:rPr lang="tr-TR" b="0" i="0" dirty="0">
                <a:solidFill>
                  <a:srgbClr val="232323"/>
                </a:solidFill>
                <a:effectLst/>
                <a:latin typeface="Noto Sans" panose="020B0502040504020204" pitchFamily="34" charset="0"/>
              </a:rPr>
              <a:t> ve </a:t>
            </a:r>
            <a:r>
              <a:rPr lang="tr-TR" b="0" i="0" dirty="0" err="1">
                <a:solidFill>
                  <a:srgbClr val="232323"/>
                </a:solidFill>
                <a:effectLst/>
                <a:latin typeface="Noto Sans" panose="020B0502040504020204" pitchFamily="34" charset="0"/>
              </a:rPr>
              <a:t>hipoadrenalizm</a:t>
            </a:r>
            <a:r>
              <a:rPr lang="tr-TR" b="0" i="0" dirty="0">
                <a:solidFill>
                  <a:srgbClr val="232323"/>
                </a:solidFill>
                <a:effectLst/>
                <a:latin typeface="Noto Sans" panose="020B0502040504020204" pitchFamily="34" charset="0"/>
              </a:rPr>
              <a:t> için ek değerlendirmeye ihtiyacı olabilir.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7"/>
              </a:rPr>
              <a:t>"Erkek </a:t>
            </a:r>
            <a:r>
              <a:rPr lang="tr-TR" b="0" i="0" u="sng" dirty="0" err="1">
                <a:solidFill>
                  <a:srgbClr val="005B92"/>
                </a:solidFill>
                <a:effectLst/>
                <a:latin typeface="Noto Sans" panose="020B0502040504020204" pitchFamily="34" charset="0"/>
                <a:hlinkClick r:id="rId7"/>
              </a:rPr>
              <a:t>hipogonadizminin</a:t>
            </a:r>
            <a:r>
              <a:rPr lang="tr-TR" b="0" i="0" u="sng" dirty="0">
                <a:solidFill>
                  <a:srgbClr val="005B92"/>
                </a:solidFill>
                <a:effectLst/>
                <a:latin typeface="Noto Sans" panose="020B0502040504020204" pitchFamily="34" charset="0"/>
                <a:hlinkClick r:id="rId7"/>
              </a:rPr>
              <a:t> klinik özellikleri ve teşhisi"</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Yüksek testosteron ve LH, ancak normal FSH – Kısmi </a:t>
            </a:r>
            <a:r>
              <a:rPr lang="tr-TR" b="0" i="0" dirty="0" err="1">
                <a:solidFill>
                  <a:srgbClr val="232323"/>
                </a:solidFill>
                <a:effectLst/>
                <a:latin typeface="Noto Sans" panose="020B0502040504020204" pitchFamily="34" charset="0"/>
              </a:rPr>
              <a:t>androjen</a:t>
            </a:r>
            <a:r>
              <a:rPr lang="tr-TR" b="0" i="0" dirty="0">
                <a:solidFill>
                  <a:srgbClr val="232323"/>
                </a:solidFill>
                <a:effectLst/>
                <a:latin typeface="Noto Sans" panose="020B0502040504020204" pitchFamily="34" charset="0"/>
              </a:rPr>
              <a:t> direnci.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8"/>
              </a:rPr>
              <a:t>"</a:t>
            </a:r>
            <a:r>
              <a:rPr lang="tr-TR" b="0" i="0" u="sng" dirty="0" err="1">
                <a:solidFill>
                  <a:srgbClr val="005B92"/>
                </a:solidFill>
                <a:effectLst/>
                <a:latin typeface="Noto Sans" panose="020B0502040504020204" pitchFamily="34" charset="0"/>
                <a:hlinkClick r:id="rId8"/>
              </a:rPr>
              <a:t>Androjen</a:t>
            </a:r>
            <a:r>
              <a:rPr lang="tr-TR" b="0" i="0" u="sng" dirty="0">
                <a:solidFill>
                  <a:srgbClr val="005B92"/>
                </a:solidFill>
                <a:effectLst/>
                <a:latin typeface="Noto Sans" panose="020B0502040504020204" pitchFamily="34" charset="0"/>
                <a:hlinkClick r:id="rId8"/>
              </a:rPr>
              <a:t> etki bozukluklarının </a:t>
            </a:r>
            <a:r>
              <a:rPr lang="tr-TR" b="0" i="0" u="sng" dirty="0" err="1">
                <a:solidFill>
                  <a:srgbClr val="005B92"/>
                </a:solidFill>
                <a:effectLst/>
                <a:latin typeface="Noto Sans" panose="020B0502040504020204" pitchFamily="34" charset="0"/>
                <a:hlinkClick r:id="rId8"/>
              </a:rPr>
              <a:t>patogenezi</a:t>
            </a:r>
            <a:r>
              <a:rPr lang="tr-TR" b="0" i="0" u="sng" dirty="0">
                <a:solidFill>
                  <a:srgbClr val="005B92"/>
                </a:solidFill>
                <a:effectLst/>
                <a:latin typeface="Noto Sans" panose="020B0502040504020204" pitchFamily="34" charset="0"/>
                <a:hlinkClick r:id="rId8"/>
              </a:rPr>
              <a:t> ve klinik özellikleri"</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Normal testosteron, LH ve FSH – Daha fazla değerlendirme, semen analizindeki bulgulara bağlıdır (örneğin, </a:t>
            </a:r>
            <a:r>
              <a:rPr lang="tr-TR" b="0" i="0" dirty="0" err="1">
                <a:solidFill>
                  <a:srgbClr val="232323"/>
                </a:solidFill>
                <a:effectLst/>
                <a:latin typeface="Noto Sans" panose="020B0502040504020204" pitchFamily="34" charset="0"/>
              </a:rPr>
              <a:t>azospermi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oligozoospermi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astenozoospermi</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teratozoospermi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9"/>
              </a:rPr>
              <a:t>. "Erkek kısırlığı tedavileri", "Normal serum T, normal LH ve FSH" bölümü</a:t>
            </a:r>
            <a:r>
              <a:rPr lang="tr-TR" b="0" i="0" dirty="0">
                <a:solidFill>
                  <a:srgbClr val="232323"/>
                </a:solidFill>
                <a:effectLst/>
                <a:latin typeface="Noto Sans" panose="020B0502040504020204" pitchFamily="34" charset="0"/>
              </a:rPr>
              <a:t> .)</a:t>
            </a:r>
          </a:p>
          <a:p>
            <a:pPr algn="l"/>
            <a:r>
              <a:rPr lang="tr-TR" b="0" i="0" dirty="0" err="1">
                <a:solidFill>
                  <a:srgbClr val="232323"/>
                </a:solidFill>
                <a:effectLst/>
                <a:latin typeface="Noto Sans" panose="020B0502040504020204" pitchFamily="34" charset="0"/>
              </a:rPr>
              <a:t>Azospermisi</a:t>
            </a:r>
            <a:r>
              <a:rPr lang="tr-TR" b="0" i="0" dirty="0">
                <a:solidFill>
                  <a:srgbClr val="232323"/>
                </a:solidFill>
                <a:effectLst/>
                <a:latin typeface="Noto Sans" panose="020B0502040504020204" pitchFamily="34" charset="0"/>
              </a:rPr>
              <a:t> olan ve endokrin testi normal olan erkekler </a:t>
            </a:r>
            <a:r>
              <a:rPr lang="tr-TR" b="0" i="0" dirty="0" err="1">
                <a:solidFill>
                  <a:srgbClr val="232323"/>
                </a:solidFill>
                <a:effectLst/>
                <a:latin typeface="Noto Sans" panose="020B0502040504020204" pitchFamily="34" charset="0"/>
              </a:rPr>
              <a:t>ejakülatör</a:t>
            </a:r>
            <a:r>
              <a:rPr lang="tr-TR" b="0" i="0" dirty="0">
                <a:solidFill>
                  <a:srgbClr val="232323"/>
                </a:solidFill>
                <a:effectLst/>
                <a:latin typeface="Noto Sans" panose="020B0502040504020204" pitchFamily="34" charset="0"/>
              </a:rPr>
              <a:t> kanal tıkanıklığı açısından değerlendirilmelidir.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10"/>
              </a:rPr>
              <a:t>. "Erkek kısırlığı tedavileri", "</a:t>
            </a:r>
            <a:r>
              <a:rPr lang="tr-TR" b="0" i="0" u="sng" dirty="0" err="1">
                <a:solidFill>
                  <a:srgbClr val="005B92"/>
                </a:solidFill>
                <a:effectLst/>
                <a:latin typeface="Noto Sans" panose="020B0502040504020204" pitchFamily="34" charset="0"/>
                <a:hlinkClick r:id="rId10"/>
              </a:rPr>
              <a:t>Epididim</a:t>
            </a:r>
            <a:r>
              <a:rPr lang="tr-TR" b="0" i="0" u="sng" dirty="0">
                <a:solidFill>
                  <a:srgbClr val="005B92"/>
                </a:solidFill>
                <a:effectLst/>
                <a:latin typeface="Noto Sans" panose="020B0502040504020204" pitchFamily="34" charset="0"/>
                <a:hlinkClick r:id="rId10"/>
              </a:rPr>
              <a:t> veya boşalma kanalının tıkanması" bölümü</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Noto Sans" panose="020B0502040504020204" pitchFamily="34" charset="0"/>
              </a:rPr>
              <a:t>Normal serum testosteron konsantrasyonları, normal serum </a:t>
            </a:r>
            <a:r>
              <a:rPr lang="tr-TR" b="0" i="0" dirty="0" err="1">
                <a:solidFill>
                  <a:srgbClr val="232323"/>
                </a:solidFill>
                <a:effectLst/>
                <a:latin typeface="Noto Sans" panose="020B0502040504020204" pitchFamily="34" charset="0"/>
              </a:rPr>
              <a:t>gonadotropin</a:t>
            </a:r>
            <a:r>
              <a:rPr lang="tr-TR" b="0" i="0" dirty="0">
                <a:solidFill>
                  <a:srgbClr val="232323"/>
                </a:solidFill>
                <a:effectLst/>
                <a:latin typeface="Noto Sans" panose="020B0502040504020204" pitchFamily="34" charset="0"/>
              </a:rPr>
              <a:t> konsantrasyonları ve </a:t>
            </a:r>
            <a:r>
              <a:rPr lang="tr-TR" b="0" i="0" dirty="0" err="1">
                <a:solidFill>
                  <a:srgbClr val="232323"/>
                </a:solidFill>
                <a:effectLst/>
                <a:latin typeface="Noto Sans" panose="020B0502040504020204" pitchFamily="34" charset="0"/>
              </a:rPr>
              <a:t>spermatogenezde</a:t>
            </a:r>
            <a:r>
              <a:rPr lang="tr-TR" b="0" i="0" dirty="0">
                <a:solidFill>
                  <a:srgbClr val="232323"/>
                </a:solidFill>
                <a:effectLst/>
                <a:latin typeface="Noto Sans" panose="020B0502040504020204" pitchFamily="34" charset="0"/>
              </a:rPr>
              <a:t> birincil kusuru olan çoğu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erkeğin </a:t>
            </a:r>
            <a:r>
              <a:rPr lang="tr-TR" b="0" i="0" dirty="0" err="1">
                <a:solidFill>
                  <a:srgbClr val="232323"/>
                </a:solidFill>
                <a:effectLst/>
                <a:latin typeface="Noto Sans" panose="020B0502040504020204" pitchFamily="34" charset="0"/>
              </a:rPr>
              <a:t>ejakülatında</a:t>
            </a:r>
            <a:r>
              <a:rPr lang="tr-TR" b="0" i="0" dirty="0">
                <a:solidFill>
                  <a:srgbClr val="232323"/>
                </a:solidFill>
                <a:effectLst/>
                <a:latin typeface="Noto Sans" panose="020B0502040504020204" pitchFamily="34" charset="0"/>
              </a:rPr>
              <a:t> sperm bulunur, ancak normal hareketliliğe ve/veya normal morfolojiye sahip sperm sayısı düşüktür. </a:t>
            </a:r>
            <a:r>
              <a:rPr lang="tr-TR" b="0" i="0" dirty="0" err="1">
                <a:solidFill>
                  <a:srgbClr val="232323"/>
                </a:solidFill>
                <a:effectLst/>
                <a:latin typeface="Noto Sans" panose="020B0502040504020204" pitchFamily="34" charset="0"/>
              </a:rPr>
              <a:t>Klinisyenler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oligozoospermisi</a:t>
            </a:r>
            <a:r>
              <a:rPr lang="tr-TR" b="0" i="0" dirty="0">
                <a:solidFill>
                  <a:srgbClr val="232323"/>
                </a:solidFill>
                <a:effectLst/>
                <a:latin typeface="Noto Sans" panose="020B0502040504020204" pitchFamily="34" charset="0"/>
              </a:rPr>
              <a:t> ve normal serum hormonları olan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erkekleri, </a:t>
            </a:r>
            <a:r>
              <a:rPr lang="tr-TR" b="0" i="0" dirty="0" err="1">
                <a:solidFill>
                  <a:srgbClr val="232323"/>
                </a:solidFill>
                <a:effectLst/>
                <a:latin typeface="Noto Sans" panose="020B0502040504020204" pitchFamily="34" charset="0"/>
              </a:rPr>
              <a:t>idiyopatik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infertilitesi</a:t>
            </a:r>
            <a:r>
              <a:rPr lang="tr-TR" b="0" i="0" dirty="0">
                <a:solidFill>
                  <a:srgbClr val="232323"/>
                </a:solidFill>
                <a:effectLst/>
                <a:latin typeface="Noto Sans" panose="020B0502040504020204" pitchFamily="34" charset="0"/>
              </a:rPr>
              <a:t> olan erkeklerle aynı kategoride değerlendirebilir (yani, normal semen analizleri ve normal serum hormonları olan erkekler). Bu erkekler için açıkça etkili bir tıbbi tedavi yoktur. Stratejiler, doğal gebe kalma veya ART girişimlerinin devamını içerir.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11"/>
              </a:rPr>
              <a:t>. "Erkek kısırlığı tedavileri", "Yardımcı üreme teknolojileri" bölümü</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Çok kaslı bir erkekte düşük sperm sayısı ve çok düşük LH – </a:t>
            </a:r>
            <a:r>
              <a:rPr lang="tr-TR" b="0" i="0" dirty="0" err="1">
                <a:solidFill>
                  <a:srgbClr val="232323"/>
                </a:solidFill>
                <a:effectLst/>
                <a:latin typeface="Noto Sans" panose="020B0502040504020204" pitchFamily="34" charset="0"/>
              </a:rPr>
              <a:t>Androjen</a:t>
            </a:r>
            <a:r>
              <a:rPr lang="tr-TR" b="0" i="0" dirty="0">
                <a:solidFill>
                  <a:srgbClr val="232323"/>
                </a:solidFill>
                <a:effectLst/>
                <a:latin typeface="Noto Sans" panose="020B0502040504020204" pitchFamily="34" charset="0"/>
              </a:rPr>
              <a:t> kötüye kullanımından şüpheleniliyor.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12"/>
              </a:rPr>
              <a:t>"Sporcular tarafından </a:t>
            </a:r>
            <a:r>
              <a:rPr lang="tr-TR" b="0" i="0" u="sng" dirty="0" err="1">
                <a:solidFill>
                  <a:srgbClr val="005B92"/>
                </a:solidFill>
                <a:effectLst/>
                <a:latin typeface="Noto Sans" panose="020B0502040504020204" pitchFamily="34" charset="0"/>
                <a:hlinkClick r:id="rId12"/>
              </a:rPr>
              <a:t>androjen</a:t>
            </a:r>
            <a:r>
              <a:rPr lang="tr-TR" b="0" i="0" u="sng" dirty="0">
                <a:solidFill>
                  <a:srgbClr val="005B92"/>
                </a:solidFill>
                <a:effectLst/>
                <a:latin typeface="Noto Sans" panose="020B0502040504020204" pitchFamily="34" charset="0"/>
                <a:hlinkClick r:id="rId12"/>
              </a:rPr>
              <a:t> ve diğer hormonların kullanımı"</a:t>
            </a:r>
            <a:r>
              <a:rPr lang="tr-TR" b="0" i="0" dirty="0">
                <a:solidFill>
                  <a:srgbClr val="232323"/>
                </a:solidFill>
                <a:effectLst/>
                <a:latin typeface="Noto Sans" panose="020B0502040504020204" pitchFamily="34" charset="0"/>
              </a:rPr>
              <a:t> .)</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49</a:t>
            </a:fld>
            <a:endParaRPr lang="tr-TR"/>
          </a:p>
        </p:txBody>
      </p:sp>
    </p:spTree>
    <p:extLst>
      <p:ext uri="{BB962C8B-B14F-4D97-AF65-F5344CB8AC3E}">
        <p14:creationId xmlns:p14="http://schemas.microsoft.com/office/powerpoint/2010/main" val="27760056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200" b="0" i="0" dirty="0">
                <a:solidFill>
                  <a:srgbClr val="232323"/>
                </a:solidFill>
                <a:effectLst/>
              </a:rPr>
              <a:t>.Kısırlık ile başvuran erkeklerde testis kanseri </a:t>
            </a:r>
            <a:r>
              <a:rPr lang="tr-TR" sz="1200" b="0" i="0" dirty="0" err="1">
                <a:solidFill>
                  <a:srgbClr val="232323"/>
                </a:solidFill>
                <a:effectLst/>
              </a:rPr>
              <a:t>insidansının</a:t>
            </a:r>
            <a:r>
              <a:rPr lang="tr-TR" sz="1200" b="0" i="0" dirty="0">
                <a:solidFill>
                  <a:srgbClr val="232323"/>
                </a:solidFill>
                <a:effectLst/>
              </a:rPr>
              <a:t> arttığına dair kanıtlar vardır (</a:t>
            </a:r>
            <a:r>
              <a:rPr lang="tr-TR" sz="1200" b="0" i="0" dirty="0" err="1">
                <a:solidFill>
                  <a:srgbClr val="232323"/>
                </a:solidFill>
                <a:effectLst/>
              </a:rPr>
              <a:t>kriptorşidizm</a:t>
            </a:r>
            <a:r>
              <a:rPr lang="tr-TR" sz="1200" b="0" i="0" dirty="0">
                <a:solidFill>
                  <a:srgbClr val="232323"/>
                </a:solidFill>
                <a:effectLst/>
              </a:rPr>
              <a:t> öyküsünün yokluğunda bile) </a:t>
            </a:r>
            <a:endParaRPr lang="tr-TR" b="1" i="0" dirty="0">
              <a:solidFill>
                <a:srgbClr val="232323"/>
              </a:solidFill>
              <a:effectLst/>
              <a:latin typeface="Noto Sans" panose="020B0502040504020204" pitchFamily="34" charset="0"/>
            </a:endParaRPr>
          </a:p>
          <a:p>
            <a:pPr algn="l"/>
            <a:r>
              <a:rPr lang="tr-TR" b="1" i="0" dirty="0">
                <a:solidFill>
                  <a:srgbClr val="232323"/>
                </a:solidFill>
                <a:effectLst/>
                <a:latin typeface="Noto Sans" panose="020B0502040504020204" pitchFamily="34" charset="0"/>
              </a:rPr>
              <a:t>İlk ziyaret</a:t>
            </a:r>
            <a:endParaRPr lang="tr-TR" b="0" i="0" dirty="0">
              <a:solidFill>
                <a:srgbClr val="232323"/>
              </a:solidFill>
              <a:effectLst/>
              <a:latin typeface="Noto Sans" panose="020B0502040504020204" pitchFamily="34" charset="0"/>
            </a:endParaRPr>
          </a:p>
          <a:p>
            <a:pPr algn="l"/>
            <a:r>
              <a:rPr lang="tr-TR" b="1" i="0" dirty="0">
                <a:solidFill>
                  <a:srgbClr val="232323"/>
                </a:solidFill>
                <a:effectLst/>
                <a:latin typeface="Noto Sans" panose="020B0502040504020204" pitchFamily="34" charset="0"/>
              </a:rPr>
              <a:t>Öykü ve fizik muayene </a:t>
            </a:r>
            <a:r>
              <a:rPr lang="tr-TR" b="0" i="0" dirty="0">
                <a:solidFill>
                  <a:srgbClr val="232323"/>
                </a:solidFill>
                <a:effectLst/>
                <a:latin typeface="Noto Sans" panose="020B0502040504020204" pitchFamily="34" charset="0"/>
              </a:rPr>
              <a:t> —  Kısır bir erkeğin değerlendirilmesi, kısırlığın olası nedenlerine odaklanan ayrıntılı bir öyküyle başlamalıdır. Kadın partnerin önceki doğurganlık (veya kısırlık) geçmişi ve herhangi bir önceki değerlendirme veya tedavi de dahil olmak üzere ayrıntılı bir geçmişi alınmalıdır. Erkek partner için </a:t>
            </a:r>
            <a:r>
              <a:rPr lang="tr-TR" b="0" i="0" dirty="0" err="1">
                <a:solidFill>
                  <a:srgbClr val="232323"/>
                </a:solidFill>
                <a:effectLst/>
                <a:latin typeface="Noto Sans" panose="020B0502040504020204" pitchFamily="34" charset="0"/>
              </a:rPr>
              <a:t>klinisyen</a:t>
            </a:r>
            <a:r>
              <a:rPr lang="tr-TR" b="0" i="0" dirty="0">
                <a:solidFill>
                  <a:srgbClr val="232323"/>
                </a:solidFill>
                <a:effectLst/>
                <a:latin typeface="Noto Sans" panose="020B0502040504020204" pitchFamily="34" charset="0"/>
              </a:rPr>
              <a:t> semptomlar, önceki hastalıklar veya </a:t>
            </a:r>
            <a:r>
              <a:rPr lang="tr-TR" b="0" i="0" dirty="0" err="1">
                <a:solidFill>
                  <a:srgbClr val="232323"/>
                </a:solidFill>
                <a:effectLst/>
                <a:latin typeface="Noto Sans" panose="020B0502040504020204" pitchFamily="34" charset="0"/>
              </a:rPr>
              <a:t>hipogonadizm</a:t>
            </a:r>
            <a:r>
              <a:rPr lang="tr-TR" b="0" i="0" dirty="0">
                <a:solidFill>
                  <a:srgbClr val="232323"/>
                </a:solidFill>
                <a:effectLst/>
                <a:latin typeface="Noto Sans" panose="020B0502040504020204" pitchFamily="34" charset="0"/>
              </a:rPr>
              <a:t> ile ilişkili cerrahi prosedürler hakkında bilgi almalıdır: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Testisin inişi, </a:t>
            </a:r>
            <a:r>
              <a:rPr lang="tr-TR" b="0" i="0" dirty="0" err="1">
                <a:solidFill>
                  <a:srgbClr val="232323"/>
                </a:solidFill>
                <a:effectLst/>
                <a:latin typeface="Noto Sans" panose="020B0502040504020204" pitchFamily="34" charset="0"/>
              </a:rPr>
              <a:t>pubertal</a:t>
            </a:r>
            <a:r>
              <a:rPr lang="tr-TR" b="0" i="0" dirty="0">
                <a:solidFill>
                  <a:srgbClr val="232323"/>
                </a:solidFill>
                <a:effectLst/>
                <a:latin typeface="Noto Sans" panose="020B0502040504020204" pitchFamily="34" charset="0"/>
              </a:rPr>
              <a:t> gelişim, vücut kıllarının dökülmesi veya tıraş sıklığında azalma dahil olmak üzere cinsel gelişim öyküsü</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Kronik şiddetli sistemik hastalık ve majör kafa veya </a:t>
            </a:r>
            <a:r>
              <a:rPr lang="tr-TR" b="0" i="0" dirty="0" err="1">
                <a:solidFill>
                  <a:srgbClr val="232323"/>
                </a:solidFill>
                <a:effectLst/>
                <a:latin typeface="Noto Sans" panose="020B0502040504020204" pitchFamily="34" charset="0"/>
              </a:rPr>
              <a:t>pelvik</a:t>
            </a:r>
            <a:r>
              <a:rPr lang="tr-TR" b="0" i="0" dirty="0">
                <a:solidFill>
                  <a:srgbClr val="232323"/>
                </a:solidFill>
                <a:effectLst/>
                <a:latin typeface="Noto Sans" panose="020B0502040504020204" pitchFamily="34" charset="0"/>
              </a:rPr>
              <a:t> travma öyküsü</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Kabakulak </a:t>
            </a:r>
            <a:r>
              <a:rPr lang="tr-TR" b="0" i="0" dirty="0" err="1">
                <a:solidFill>
                  <a:srgbClr val="232323"/>
                </a:solidFill>
                <a:effectLst/>
                <a:latin typeface="Noto Sans" panose="020B0502040504020204" pitchFamily="34" charset="0"/>
              </a:rPr>
              <a:t>orşiti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sinopulmoner</a:t>
            </a:r>
            <a:r>
              <a:rPr lang="tr-TR" b="0" i="0" dirty="0">
                <a:solidFill>
                  <a:srgbClr val="232323"/>
                </a:solidFill>
                <a:effectLst/>
                <a:latin typeface="Noto Sans" panose="020B0502040504020204" pitchFamily="34" charset="0"/>
              </a:rPr>
              <a:t> semptomlar, cinsel yolla bulaşan enfeksiyonlar ve </a:t>
            </a:r>
            <a:r>
              <a:rPr lang="tr-TR" b="0" i="0" dirty="0" err="1">
                <a:solidFill>
                  <a:srgbClr val="232323"/>
                </a:solidFill>
                <a:effectLst/>
                <a:latin typeface="Noto Sans" panose="020B0502040504020204" pitchFamily="34" charset="0"/>
              </a:rPr>
              <a:t>genitoüriner</a:t>
            </a:r>
            <a:r>
              <a:rPr lang="tr-TR" b="0" i="0" dirty="0">
                <a:solidFill>
                  <a:srgbClr val="232323"/>
                </a:solidFill>
                <a:effectLst/>
                <a:latin typeface="Noto Sans" panose="020B0502040504020204" pitchFamily="34" charset="0"/>
              </a:rPr>
              <a:t> sistem enfeksiyonları (</a:t>
            </a:r>
            <a:r>
              <a:rPr lang="tr-TR" b="0" i="0" dirty="0" err="1">
                <a:solidFill>
                  <a:srgbClr val="232323"/>
                </a:solidFill>
                <a:effectLst/>
                <a:latin typeface="Noto Sans" panose="020B0502040504020204" pitchFamily="34" charset="0"/>
              </a:rPr>
              <a:t>prostatit</a:t>
            </a:r>
            <a:r>
              <a:rPr lang="tr-TR" b="0" i="0" dirty="0">
                <a:solidFill>
                  <a:srgbClr val="232323"/>
                </a:solidFill>
                <a:effectLst/>
                <a:latin typeface="Noto Sans" panose="020B0502040504020204" pitchFamily="34" charset="0"/>
              </a:rPr>
              <a:t> dahil) gibi enfeksiyonlar</a:t>
            </a:r>
          </a:p>
          <a:p>
            <a:pPr algn="l"/>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panose="020B0502040504020204" pitchFamily="34" charset="0"/>
              </a:rPr>
              <a:t>Vazektomi</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orşiektomi</a:t>
            </a:r>
            <a:r>
              <a:rPr lang="tr-TR" b="0" i="0" dirty="0">
                <a:solidFill>
                  <a:srgbClr val="232323"/>
                </a:solidFill>
                <a:effectLst/>
                <a:latin typeface="Noto Sans" panose="020B0502040504020204" pitchFamily="34" charset="0"/>
              </a:rPr>
              <a:t> gibi kasık ve </a:t>
            </a:r>
            <a:r>
              <a:rPr lang="tr-TR" b="0" i="0" dirty="0" err="1">
                <a:solidFill>
                  <a:srgbClr val="232323"/>
                </a:solidFill>
                <a:effectLst/>
                <a:latin typeface="Noto Sans" panose="020B0502040504020204" pitchFamily="34" charset="0"/>
              </a:rPr>
              <a:t>skrotal</a:t>
            </a:r>
            <a:r>
              <a:rPr lang="tr-TR" b="0" i="0" dirty="0">
                <a:solidFill>
                  <a:srgbClr val="232323"/>
                </a:solidFill>
                <a:effectLst/>
                <a:latin typeface="Noto Sans" panose="020B0502040504020204" pitchFamily="34" charset="0"/>
              </a:rPr>
              <a:t> bölgeleri içeren cerrahi prosedürler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Alkol, tütün, marihuana, </a:t>
            </a:r>
            <a:r>
              <a:rPr lang="tr-TR" b="0" i="0" dirty="0" err="1">
                <a:solidFill>
                  <a:srgbClr val="232323"/>
                </a:solidFill>
                <a:effectLst/>
                <a:latin typeface="Noto Sans" panose="020B0502040504020204" pitchFamily="34" charset="0"/>
              </a:rPr>
              <a:t>opioidler</a:t>
            </a:r>
            <a:r>
              <a:rPr lang="tr-TR" b="0" i="0" dirty="0">
                <a:solidFill>
                  <a:srgbClr val="232323"/>
                </a:solidFill>
                <a:effectLst/>
                <a:latin typeface="Noto Sans" panose="020B0502040504020204" pitchFamily="34" charset="0"/>
              </a:rPr>
              <a:t>, radyasyon tedavisi, </a:t>
            </a:r>
            <a:r>
              <a:rPr lang="tr-TR" b="0" i="0" dirty="0" err="1">
                <a:solidFill>
                  <a:srgbClr val="232323"/>
                </a:solidFill>
                <a:effectLst/>
                <a:latin typeface="Noto Sans" panose="020B0502040504020204" pitchFamily="34" charset="0"/>
              </a:rPr>
              <a:t>anabolik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steroidler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kortikosteroidler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sitotoksik</a:t>
            </a:r>
            <a:r>
              <a:rPr lang="tr-TR" b="0" i="0" dirty="0">
                <a:solidFill>
                  <a:srgbClr val="232323"/>
                </a:solidFill>
                <a:effectLst/>
                <a:latin typeface="Noto Sans" panose="020B0502040504020204" pitchFamily="34" charset="0"/>
              </a:rPr>
              <a:t> kemoterapi (şimdiki veya geçmiş), </a:t>
            </a:r>
            <a:r>
              <a:rPr lang="tr-TR" b="0" i="0" dirty="0" err="1">
                <a:solidFill>
                  <a:srgbClr val="232323"/>
                </a:solidFill>
                <a:effectLst/>
                <a:latin typeface="Noto Sans" panose="020B0502040504020204" pitchFamily="34" charset="0"/>
              </a:rPr>
              <a:t>hiperprolaktinemiye</a:t>
            </a:r>
            <a:r>
              <a:rPr lang="tr-TR" b="0" i="0" dirty="0">
                <a:solidFill>
                  <a:srgbClr val="232323"/>
                </a:solidFill>
                <a:effectLst/>
                <a:latin typeface="Noto Sans" panose="020B0502040504020204" pitchFamily="34" charset="0"/>
              </a:rPr>
              <a:t> neden olan ilaçlar ve </a:t>
            </a:r>
            <a:r>
              <a:rPr lang="tr-TR" b="0" i="0" dirty="0" err="1">
                <a:solidFill>
                  <a:srgbClr val="232323"/>
                </a:solidFill>
                <a:effectLst/>
                <a:latin typeface="Noto Sans" panose="020B0502040504020204" pitchFamily="34" charset="0"/>
              </a:rPr>
              <a:t>toksik</a:t>
            </a:r>
            <a:r>
              <a:rPr lang="tr-TR" b="0" i="0" dirty="0">
                <a:solidFill>
                  <a:srgbClr val="232323"/>
                </a:solidFill>
                <a:effectLst/>
                <a:latin typeface="Noto Sans" panose="020B0502040504020204" pitchFamily="34" charset="0"/>
              </a:rPr>
              <a:t> kimyasallara (örneğin pestisitler) maruz kalma dahil ilaçlar ve çevresel </a:t>
            </a:r>
            <a:r>
              <a:rPr lang="tr-TR" b="0" i="0" dirty="0" err="1">
                <a:solidFill>
                  <a:srgbClr val="232323"/>
                </a:solidFill>
                <a:effectLst/>
                <a:latin typeface="Noto Sans" panose="020B0502040504020204" pitchFamily="34" charset="0"/>
              </a:rPr>
              <a:t>maruziyetler</a:t>
            </a:r>
            <a:endParaRPr lang="tr-TR" b="0" i="0" dirty="0">
              <a:solidFill>
                <a:srgbClr val="232323"/>
              </a:solidFill>
              <a:effectLst/>
              <a:latin typeface="Noto Sans" panose="020B0502040504020204" pitchFamily="34" charset="0"/>
            </a:endParaRP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Erkeğin ve eşinin libido, cinsel ilişki sıklığı ve önceki doğurganlık değerlendirmeleri dahil olmak üzere cinsel geçmişi</a:t>
            </a:r>
          </a:p>
          <a:p>
            <a:pPr algn="l"/>
            <a:r>
              <a:rPr lang="tr-TR" b="0" i="0" dirty="0">
                <a:solidFill>
                  <a:srgbClr val="232323"/>
                </a:solidFill>
                <a:effectLst/>
                <a:latin typeface="Noto Sans" panose="020B0502040504020204" pitchFamily="34" charset="0"/>
              </a:rPr>
              <a:t>Fizik muayene, genel sağlık, </a:t>
            </a:r>
            <a:r>
              <a:rPr lang="tr-TR" b="0" i="0" dirty="0" err="1">
                <a:solidFill>
                  <a:srgbClr val="232323"/>
                </a:solidFill>
                <a:effectLst/>
                <a:latin typeface="Noto Sans" panose="020B0502040504020204" pitchFamily="34" charset="0"/>
              </a:rPr>
              <a:t>obezite</a:t>
            </a:r>
            <a:r>
              <a:rPr lang="tr-TR" b="0" i="0" dirty="0">
                <a:solidFill>
                  <a:srgbClr val="232323"/>
                </a:solidFill>
                <a:effectLst/>
                <a:latin typeface="Noto Sans" panose="020B0502040504020204" pitchFamily="34" charset="0"/>
              </a:rPr>
              <a:t> ve erkek kısırlığının yaygın olmayan nedenleri olan </a:t>
            </a:r>
            <a:r>
              <a:rPr lang="tr-TR" b="0" i="0" dirty="0" err="1">
                <a:solidFill>
                  <a:srgbClr val="232323"/>
                </a:solidFill>
                <a:effectLst/>
                <a:latin typeface="Noto Sans" panose="020B0502040504020204" pitchFamily="34" charset="0"/>
              </a:rPr>
              <a:t>endokrinopatilerin</a:t>
            </a:r>
            <a:r>
              <a:rPr lang="tr-TR" b="0" i="0" dirty="0">
                <a:solidFill>
                  <a:srgbClr val="232323"/>
                </a:solidFill>
                <a:effectLst/>
                <a:latin typeface="Noto Sans" panose="020B0502040504020204" pitchFamily="34" charset="0"/>
              </a:rPr>
              <a:t> (örneğin </a:t>
            </a:r>
            <a:r>
              <a:rPr lang="tr-TR" b="0" i="0" dirty="0" err="1">
                <a:solidFill>
                  <a:srgbClr val="232323"/>
                </a:solidFill>
                <a:effectLst/>
                <a:latin typeface="Noto Sans" panose="020B0502040504020204" pitchFamily="34" charset="0"/>
              </a:rPr>
              <a:t>tiroid</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disfonksiyonu</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Cushing</a:t>
            </a:r>
            <a:r>
              <a:rPr lang="tr-TR" b="0" i="0" dirty="0">
                <a:solidFill>
                  <a:srgbClr val="232323"/>
                </a:solidFill>
                <a:effectLst/>
                <a:latin typeface="Noto Sans" panose="020B0502040504020204" pitchFamily="34" charset="0"/>
              </a:rPr>
              <a:t> sendromu) açık belirtilerini belirlemek için genel bir tıbbi muayeneyi içermelidir.</a:t>
            </a:r>
          </a:p>
          <a:p>
            <a:pPr algn="l"/>
            <a:r>
              <a:rPr lang="tr-TR" b="0" i="0" dirty="0">
                <a:solidFill>
                  <a:srgbClr val="232323"/>
                </a:solidFill>
                <a:effectLst/>
                <a:latin typeface="Noto Sans" panose="020B0502040504020204" pitchFamily="34" charset="0"/>
              </a:rPr>
              <a:t>Bazı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erkeklerde testosteron ve sperm üretiminde kusurlar birlikte bulunduğundan, muayene </a:t>
            </a:r>
            <a:r>
              <a:rPr lang="tr-TR" b="0" i="0" dirty="0" err="1">
                <a:solidFill>
                  <a:srgbClr val="232323"/>
                </a:solidFill>
                <a:effectLst/>
                <a:latin typeface="Noto Sans" panose="020B0502040504020204" pitchFamily="34" charset="0"/>
              </a:rPr>
              <a:t>androjen</a:t>
            </a:r>
            <a:r>
              <a:rPr lang="tr-TR" b="0" i="0" dirty="0">
                <a:solidFill>
                  <a:srgbClr val="232323"/>
                </a:solidFill>
                <a:effectLst/>
                <a:latin typeface="Noto Sans" panose="020B0502040504020204" pitchFamily="34" charset="0"/>
              </a:rPr>
              <a:t> eksikliğini düşündüren bulgulara da odaklanmalıdır. </a:t>
            </a:r>
            <a:r>
              <a:rPr lang="tr-TR" b="0" i="0" dirty="0" err="1">
                <a:solidFill>
                  <a:srgbClr val="232323"/>
                </a:solidFill>
                <a:effectLst/>
                <a:latin typeface="Noto Sans" panose="020B0502040504020204" pitchFamily="34" charset="0"/>
              </a:rPr>
              <a:t>Androjen</a:t>
            </a:r>
            <a:r>
              <a:rPr lang="tr-TR" b="0" i="0" dirty="0">
                <a:solidFill>
                  <a:srgbClr val="232323"/>
                </a:solidFill>
                <a:effectLst/>
                <a:latin typeface="Noto Sans" panose="020B0502040504020204" pitchFamily="34" charset="0"/>
              </a:rPr>
              <a:t> eksikliğinin klinik belirtileri, başlangıç ​​yaşına bağlıdır. Erken gebelik sırasında </a:t>
            </a:r>
            <a:r>
              <a:rPr lang="tr-TR" b="0" i="0" dirty="0" err="1">
                <a:solidFill>
                  <a:srgbClr val="232323"/>
                </a:solidFill>
                <a:effectLst/>
                <a:latin typeface="Noto Sans" panose="020B0502040504020204" pitchFamily="34" charset="0"/>
              </a:rPr>
              <a:t>androjen</a:t>
            </a:r>
            <a:r>
              <a:rPr lang="tr-TR" b="0" i="0" dirty="0">
                <a:solidFill>
                  <a:srgbClr val="232323"/>
                </a:solidFill>
                <a:effectLst/>
                <a:latin typeface="Noto Sans" panose="020B0502040504020204" pitchFamily="34" charset="0"/>
              </a:rPr>
              <a:t> eksikliği </a:t>
            </a:r>
            <a:r>
              <a:rPr lang="tr-TR" b="0" i="0" dirty="0" err="1">
                <a:solidFill>
                  <a:srgbClr val="232323"/>
                </a:solidFill>
                <a:effectLst/>
                <a:latin typeface="Noto Sans" panose="020B0502040504020204" pitchFamily="34" charset="0"/>
              </a:rPr>
              <a:t>atipik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genital</a:t>
            </a:r>
            <a:r>
              <a:rPr lang="tr-TR" b="0" i="0" dirty="0">
                <a:solidFill>
                  <a:srgbClr val="232323"/>
                </a:solidFill>
                <a:effectLst/>
                <a:latin typeface="Noto Sans" panose="020B0502040504020204" pitchFamily="34" charset="0"/>
              </a:rPr>
              <a:t> bölge olarak ortaya çıkar; geç gebelikte </a:t>
            </a:r>
            <a:r>
              <a:rPr lang="tr-TR" b="0" i="0" dirty="0" err="1">
                <a:solidFill>
                  <a:srgbClr val="232323"/>
                </a:solidFill>
                <a:effectLst/>
                <a:latin typeface="Noto Sans" panose="020B0502040504020204" pitchFamily="34" charset="0"/>
              </a:rPr>
              <a:t>mikropenis</a:t>
            </a:r>
            <a:r>
              <a:rPr lang="tr-TR" b="0" i="0" dirty="0">
                <a:solidFill>
                  <a:srgbClr val="232323"/>
                </a:solidFill>
                <a:effectLst/>
                <a:latin typeface="Noto Sans" panose="020B0502040504020204" pitchFamily="34" charset="0"/>
              </a:rPr>
              <a:t> olarak; gecikmiş </a:t>
            </a:r>
            <a:r>
              <a:rPr lang="tr-TR" b="0" i="0" dirty="0" err="1">
                <a:solidFill>
                  <a:srgbClr val="232323"/>
                </a:solidFill>
                <a:effectLst/>
                <a:latin typeface="Noto Sans" panose="020B0502040504020204" pitchFamily="34" charset="0"/>
              </a:rPr>
              <a:t>pubertal</a:t>
            </a:r>
            <a:r>
              <a:rPr lang="tr-TR" b="0" i="0" dirty="0">
                <a:solidFill>
                  <a:srgbClr val="232323"/>
                </a:solidFill>
                <a:effectLst/>
                <a:latin typeface="Noto Sans" panose="020B0502040504020204" pitchFamily="34" charset="0"/>
              </a:rPr>
              <a:t> gelişim olarak çocuklukta; ve yetişkinlikte cinsel işlevde azalma, kısırlık ve nihayetinde ikincil cinsiyet özelliklerinin kaybı olarak görülür. Adamın muayenesi aşağıdaki bileşenleri içermelidir.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3"/>
              </a:rPr>
              <a:t>"Erkek </a:t>
            </a:r>
            <a:r>
              <a:rPr lang="tr-TR" b="0" i="0" u="sng" dirty="0" err="1">
                <a:solidFill>
                  <a:srgbClr val="005B92"/>
                </a:solidFill>
                <a:effectLst/>
                <a:latin typeface="Noto Sans" panose="020B0502040504020204" pitchFamily="34" charset="0"/>
                <a:hlinkClick r:id="rId3"/>
              </a:rPr>
              <a:t>hipogonadizminin</a:t>
            </a:r>
            <a:r>
              <a:rPr lang="tr-TR" b="0" i="0" u="sng" dirty="0">
                <a:solidFill>
                  <a:srgbClr val="005B92"/>
                </a:solidFill>
                <a:effectLst/>
                <a:latin typeface="Noto Sans" panose="020B0502040504020204" pitchFamily="34" charset="0"/>
                <a:hlinkClick r:id="rId3"/>
              </a:rPr>
              <a:t> klinik özellikleri ve teşhisi"</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Cilt – Kısırlık nedeni olarak aşırı demir yükleme sendromlu erkeklerde yaygın veya düzensiz </a:t>
            </a:r>
            <a:r>
              <a:rPr lang="tr-TR" b="0" i="0" dirty="0" err="1">
                <a:solidFill>
                  <a:srgbClr val="232323"/>
                </a:solidFill>
                <a:effectLst/>
                <a:latin typeface="Noto Sans" panose="020B0502040504020204" pitchFamily="34" charset="0"/>
              </a:rPr>
              <a:t>hiperpigmentasyon</a:t>
            </a:r>
            <a:r>
              <a:rPr lang="tr-TR" b="0" i="0" dirty="0">
                <a:solidFill>
                  <a:srgbClr val="232323"/>
                </a:solidFill>
                <a:effectLst/>
                <a:latin typeface="Noto Sans" panose="020B0502040504020204" pitchFamily="34" charset="0"/>
              </a:rPr>
              <a:t> olabilir. </a:t>
            </a:r>
            <a:r>
              <a:rPr lang="tr-TR" b="0" i="0" dirty="0" err="1">
                <a:solidFill>
                  <a:srgbClr val="232323"/>
                </a:solidFill>
                <a:effectLst/>
                <a:latin typeface="Noto Sans" panose="020B0502040504020204" pitchFamily="34" charset="0"/>
              </a:rPr>
              <a:t>Cushing</a:t>
            </a:r>
            <a:r>
              <a:rPr lang="tr-TR" b="0" i="0" dirty="0">
                <a:solidFill>
                  <a:srgbClr val="232323"/>
                </a:solidFill>
                <a:effectLst/>
                <a:latin typeface="Noto Sans" panose="020B0502040504020204" pitchFamily="34" charset="0"/>
              </a:rPr>
              <a:t> sendromlu erkeklerde ince deri, </a:t>
            </a:r>
            <a:r>
              <a:rPr lang="tr-TR" b="0" i="0" dirty="0" err="1">
                <a:solidFill>
                  <a:srgbClr val="232323"/>
                </a:solidFill>
                <a:effectLst/>
                <a:latin typeface="Noto Sans" panose="020B0502040504020204" pitchFamily="34" charset="0"/>
              </a:rPr>
              <a:t>ekimoz</a:t>
            </a:r>
            <a:r>
              <a:rPr lang="tr-TR" b="0" i="0" dirty="0">
                <a:solidFill>
                  <a:srgbClr val="232323"/>
                </a:solidFill>
                <a:effectLst/>
                <a:latin typeface="Noto Sans" panose="020B0502040504020204" pitchFamily="34" charset="0"/>
              </a:rPr>
              <a:t> ve/veya geniş mor çizgiler olabilir. Kasık, koltuk altı ve yüzdeki kılların kaybı, cildin yağlılığının azalması ve yüzdeki ince kırışıklıklar, uzun süredir devam eden testosteron eksikliğini düşündürür.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Dış </a:t>
            </a:r>
            <a:r>
              <a:rPr lang="tr-TR" b="0" i="0" dirty="0" err="1">
                <a:solidFill>
                  <a:srgbClr val="232323"/>
                </a:solidFill>
                <a:effectLst/>
                <a:latin typeface="Noto Sans" panose="020B0502040504020204" pitchFamily="34" charset="0"/>
              </a:rPr>
              <a:t>genital</a:t>
            </a:r>
            <a:r>
              <a:rPr lang="tr-TR" b="0" i="0" dirty="0">
                <a:solidFill>
                  <a:srgbClr val="232323"/>
                </a:solidFill>
                <a:effectLst/>
                <a:latin typeface="Noto Sans" panose="020B0502040504020204" pitchFamily="34" charset="0"/>
              </a:rPr>
              <a:t> organ – Doğurganlığı etkileyen çeşitli anormallikler, dış </a:t>
            </a:r>
            <a:r>
              <a:rPr lang="tr-TR" b="0" i="0" dirty="0" err="1">
                <a:solidFill>
                  <a:srgbClr val="232323"/>
                </a:solidFill>
                <a:effectLst/>
                <a:latin typeface="Noto Sans" panose="020B0502040504020204" pitchFamily="34" charset="0"/>
              </a:rPr>
              <a:t>genital</a:t>
            </a:r>
            <a:r>
              <a:rPr lang="tr-TR" b="0" i="0" dirty="0">
                <a:solidFill>
                  <a:srgbClr val="232323"/>
                </a:solidFill>
                <a:effectLst/>
                <a:latin typeface="Noto Sans" panose="020B0502040504020204" pitchFamily="34" charset="0"/>
              </a:rPr>
              <a:t> organların incelenmesiyle tanınabilir: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Eksik cinsel gelişim, fallus ve testislerin incelenmesi ve küçük testislerin ve tamamlanmamış </a:t>
            </a:r>
            <a:r>
              <a:rPr lang="tr-TR" b="0" i="0" dirty="0" err="1">
                <a:solidFill>
                  <a:srgbClr val="232323"/>
                </a:solidFill>
                <a:effectLst/>
                <a:latin typeface="Noto Sans" panose="020B0502040504020204" pitchFamily="34" charset="0"/>
              </a:rPr>
              <a:t>pubertal</a:t>
            </a:r>
            <a:r>
              <a:rPr lang="tr-TR" b="0" i="0" dirty="0">
                <a:solidFill>
                  <a:srgbClr val="232323"/>
                </a:solidFill>
                <a:effectLst/>
                <a:latin typeface="Noto Sans" panose="020B0502040504020204" pitchFamily="34" charset="0"/>
              </a:rPr>
              <a:t> gelişimin diğer bulgularının bulunmasıyla tanınabilir (</a:t>
            </a:r>
            <a:r>
              <a:rPr lang="tr-TR" b="0" i="0" dirty="0" err="1">
                <a:solidFill>
                  <a:srgbClr val="232323"/>
                </a:solidFill>
                <a:effectLst/>
                <a:latin typeface="Noto Sans" panose="020B0502040504020204" pitchFamily="34" charset="0"/>
              </a:rPr>
              <a:t>Tanner</a:t>
            </a:r>
            <a:r>
              <a:rPr lang="tr-TR" b="0" i="0" dirty="0">
                <a:solidFill>
                  <a:srgbClr val="232323"/>
                </a:solidFill>
                <a:effectLst/>
                <a:latin typeface="Noto Sans" panose="020B0502040504020204" pitchFamily="34" charset="0"/>
              </a:rPr>
              <a:t> evresi 5'ten az).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4"/>
              </a:rPr>
              <a:t>"Normal ergenlik"</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panose="020B0502040504020204" pitchFamily="34" charset="0"/>
              </a:rPr>
              <a:t>Skrotumun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vaza</a:t>
            </a:r>
            <a:r>
              <a:rPr lang="tr-TR" b="0" i="0" dirty="0">
                <a:solidFill>
                  <a:srgbClr val="232323"/>
                </a:solidFill>
                <a:effectLst/>
                <a:latin typeface="Noto Sans" panose="020B0502040504020204" pitchFamily="34" charset="0"/>
              </a:rPr>
              <a:t> yokluğu, </a:t>
            </a:r>
            <a:r>
              <a:rPr lang="tr-TR" b="0" i="0" dirty="0" err="1">
                <a:solidFill>
                  <a:srgbClr val="232323"/>
                </a:solidFill>
                <a:effectLst/>
                <a:latin typeface="Noto Sans" panose="020B0502040504020204" pitchFamily="34" charset="0"/>
              </a:rPr>
              <a:t>epididim</a:t>
            </a:r>
            <a:r>
              <a:rPr lang="tr-TR" b="0" i="0" dirty="0">
                <a:solidFill>
                  <a:srgbClr val="232323"/>
                </a:solidFill>
                <a:effectLst/>
                <a:latin typeface="Noto Sans" panose="020B0502040504020204" pitchFamily="34" charset="0"/>
              </a:rPr>
              <a:t> kalınlaşması ve büyük </a:t>
            </a:r>
            <a:r>
              <a:rPr lang="tr-TR" b="0" i="0" dirty="0" err="1">
                <a:solidFill>
                  <a:srgbClr val="232323"/>
                </a:solidFill>
                <a:effectLst/>
                <a:latin typeface="Noto Sans" panose="020B0502040504020204" pitchFamily="34" charset="0"/>
              </a:rPr>
              <a:t>varikosel</a:t>
            </a:r>
            <a:r>
              <a:rPr lang="tr-TR" b="0" i="0" dirty="0">
                <a:solidFill>
                  <a:srgbClr val="232323"/>
                </a:solidFill>
                <a:effectLst/>
                <a:latin typeface="Noto Sans" panose="020B0502040504020204" pitchFamily="34" charset="0"/>
              </a:rPr>
              <a:t> yönünden incelenmesi ile sperm olgunlaşmasını ve taşınmasını etkileyen hastalıklar saptanabilir.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5"/>
              </a:rPr>
              <a:t>. "Yetişkinlerde akut olmayan </a:t>
            </a:r>
            <a:r>
              <a:rPr lang="tr-TR" b="0" i="0" u="sng" dirty="0" err="1">
                <a:solidFill>
                  <a:srgbClr val="005B92"/>
                </a:solidFill>
                <a:effectLst/>
                <a:latin typeface="Noto Sans" panose="020B0502040504020204" pitchFamily="34" charset="0"/>
                <a:hlinkClick r:id="rId5"/>
              </a:rPr>
              <a:t>skrotal</a:t>
            </a:r>
            <a:r>
              <a:rPr lang="tr-TR" b="0" i="0" u="sng" dirty="0">
                <a:solidFill>
                  <a:srgbClr val="005B92"/>
                </a:solidFill>
                <a:effectLst/>
                <a:latin typeface="Noto Sans" panose="020B0502040504020204" pitchFamily="34" charset="0"/>
                <a:hlinkClick r:id="rId5"/>
              </a:rPr>
              <a:t> durumlar", "</a:t>
            </a:r>
            <a:r>
              <a:rPr lang="tr-TR" b="0" i="0" u="sng" dirty="0" err="1">
                <a:solidFill>
                  <a:srgbClr val="005B92"/>
                </a:solidFill>
                <a:effectLst/>
                <a:latin typeface="Noto Sans" panose="020B0502040504020204" pitchFamily="34" charset="0"/>
                <a:hlinkClick r:id="rId5"/>
              </a:rPr>
              <a:t>Varikosel</a:t>
            </a:r>
            <a:r>
              <a:rPr lang="tr-TR" b="0" i="0" u="sng" dirty="0">
                <a:solidFill>
                  <a:srgbClr val="005B92"/>
                </a:solidFill>
                <a:effectLst/>
                <a:latin typeface="Noto Sans" panose="020B0502040504020204" pitchFamily="34" charset="0"/>
                <a:hlinkClick r:id="rId5"/>
              </a:rPr>
              <a:t>"</a:t>
            </a:r>
            <a:r>
              <a:rPr lang="tr-TR" b="0" i="0" dirty="0">
                <a:solidFill>
                  <a:srgbClr val="232323"/>
                </a:solidFill>
                <a:effectLst/>
                <a:latin typeface="Noto Sans" panose="020B0502040504020204" pitchFamily="34" charset="0"/>
              </a:rPr>
              <a:t> ve </a:t>
            </a:r>
            <a:r>
              <a:rPr lang="tr-TR" b="0" i="0" u="sng" dirty="0">
                <a:solidFill>
                  <a:srgbClr val="005B92"/>
                </a:solidFill>
                <a:effectLst/>
                <a:latin typeface="Noto Sans" panose="020B0502040504020204" pitchFamily="34" charset="0"/>
                <a:hlinkClick r:id="rId6"/>
              </a:rPr>
              <a:t>"</a:t>
            </a:r>
            <a:r>
              <a:rPr lang="tr-TR" b="0" i="0" u="sng" dirty="0" err="1">
                <a:solidFill>
                  <a:srgbClr val="005B92"/>
                </a:solidFill>
                <a:effectLst/>
                <a:latin typeface="Noto Sans" panose="020B0502040504020204" pitchFamily="34" charset="0"/>
                <a:hlinkClick r:id="rId6"/>
              </a:rPr>
              <a:t>Kistik</a:t>
            </a:r>
            <a:r>
              <a:rPr lang="tr-TR" b="0" i="0" u="sng" dirty="0">
                <a:solidFill>
                  <a:srgbClr val="005B92"/>
                </a:solidFill>
                <a:effectLst/>
                <a:latin typeface="Noto Sans" panose="020B0502040504020204" pitchFamily="34" charset="0"/>
                <a:hlinkClick r:id="rId6"/>
              </a:rPr>
              <a:t> </a:t>
            </a:r>
            <a:r>
              <a:rPr lang="tr-TR" b="0" i="0" u="sng" dirty="0" err="1">
                <a:solidFill>
                  <a:srgbClr val="005B92"/>
                </a:solidFill>
                <a:effectLst/>
                <a:latin typeface="Noto Sans" panose="020B0502040504020204" pitchFamily="34" charset="0"/>
                <a:hlinkClick r:id="rId6"/>
              </a:rPr>
              <a:t>fibroz</a:t>
            </a:r>
            <a:r>
              <a:rPr lang="tr-TR" b="0" i="0" u="sng" dirty="0">
                <a:solidFill>
                  <a:srgbClr val="005B92"/>
                </a:solidFill>
                <a:effectLst/>
                <a:latin typeface="Noto Sans" panose="020B0502040504020204" pitchFamily="34" charset="0"/>
                <a:hlinkClick r:id="rId6"/>
              </a:rPr>
              <a:t>: Klinik belirtiler ve tanı", "Kısırlık" bölümü</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panose="020B0502040504020204" pitchFamily="34" charset="0"/>
              </a:rPr>
              <a:t>Prader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orkidometre</a:t>
            </a:r>
            <a:r>
              <a:rPr lang="tr-TR" b="0" i="0" dirty="0">
                <a:solidFill>
                  <a:srgbClr val="232323"/>
                </a:solidFill>
                <a:effectLst/>
                <a:latin typeface="Noto Sans" panose="020B0502040504020204" pitchFamily="34" charset="0"/>
              </a:rPr>
              <a:t> veya kumpas ile testis boyutu ölçülerek </a:t>
            </a:r>
            <a:r>
              <a:rPr lang="tr-TR" b="0" i="0" dirty="0" err="1">
                <a:solidFill>
                  <a:srgbClr val="232323"/>
                </a:solidFill>
                <a:effectLst/>
                <a:latin typeface="Noto Sans" panose="020B0502040504020204" pitchFamily="34" charset="0"/>
              </a:rPr>
              <a:t>seminifer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tübüllerin</a:t>
            </a:r>
            <a:r>
              <a:rPr lang="tr-TR" b="0" i="0" dirty="0">
                <a:solidFill>
                  <a:srgbClr val="232323"/>
                </a:solidFill>
                <a:effectLst/>
                <a:latin typeface="Noto Sans" panose="020B0502040504020204" pitchFamily="34" charset="0"/>
              </a:rPr>
              <a:t> hacmindeki azalma tespit edilebilir. </a:t>
            </a:r>
            <a:r>
              <a:rPr lang="tr-TR" b="0" i="0" dirty="0" err="1">
                <a:solidFill>
                  <a:srgbClr val="232323"/>
                </a:solidFill>
                <a:effectLst/>
                <a:latin typeface="Noto Sans" panose="020B0502040504020204" pitchFamily="34" charset="0"/>
              </a:rPr>
              <a:t>Prader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orkidometresi</a:t>
            </a:r>
            <a:r>
              <a:rPr lang="tr-TR" b="0" i="0" dirty="0">
                <a:solidFill>
                  <a:srgbClr val="232323"/>
                </a:solidFill>
                <a:effectLst/>
                <a:latin typeface="Noto Sans" panose="020B0502040504020204" pitchFamily="34" charset="0"/>
              </a:rPr>
              <a:t>, hacmi 1 ila 35 </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arasında olan bir dizi plastik </a:t>
            </a:r>
            <a:r>
              <a:rPr lang="tr-TR" b="0" i="0" dirty="0" err="1">
                <a:solidFill>
                  <a:srgbClr val="232323"/>
                </a:solidFill>
                <a:effectLst/>
                <a:latin typeface="Noto Sans" panose="020B0502040504020204" pitchFamily="34" charset="0"/>
              </a:rPr>
              <a:t>elipsoidden</a:t>
            </a:r>
            <a:r>
              <a:rPr lang="tr-TR" b="0" i="0" dirty="0">
                <a:solidFill>
                  <a:srgbClr val="232323"/>
                </a:solidFill>
                <a:effectLst/>
                <a:latin typeface="Noto Sans" panose="020B0502040504020204" pitchFamily="34" charset="0"/>
              </a:rPr>
              <a:t> oluşur (</a:t>
            </a:r>
            <a:r>
              <a:rPr lang="tr-TR" b="0" i="0" u="sng" dirty="0">
                <a:solidFill>
                  <a:srgbClr val="005B92"/>
                </a:solidFill>
                <a:effectLst/>
                <a:latin typeface="Noto Sans" panose="020B0502040504020204" pitchFamily="34" charset="0"/>
                <a:hlinkClick r:id="rId7"/>
              </a:rPr>
              <a:t>resim 1</a:t>
            </a:r>
            <a:r>
              <a:rPr lang="tr-TR" b="0" i="0" dirty="0">
                <a:solidFill>
                  <a:srgbClr val="232323"/>
                </a:solidFill>
                <a:effectLst/>
                <a:latin typeface="Noto Sans" panose="020B0502040504020204" pitchFamily="34" charset="0"/>
              </a:rPr>
              <a:t>). Yetişkin bir erkekte, testis hacminin 15 </a:t>
            </a:r>
            <a:r>
              <a:rPr lang="tr-TR" b="0" i="0" dirty="0" err="1">
                <a:solidFill>
                  <a:srgbClr val="232323"/>
                </a:solidFill>
                <a:effectLst/>
                <a:latin typeface="Noto Sans" panose="020B0502040504020204" pitchFamily="34" charset="0"/>
              </a:rPr>
              <a:t>mL'nin</a:t>
            </a:r>
            <a:r>
              <a:rPr lang="tr-TR" b="0" i="0" dirty="0">
                <a:solidFill>
                  <a:srgbClr val="232323"/>
                </a:solidFill>
                <a:effectLst/>
                <a:latin typeface="Noto Sans" panose="020B0502040504020204" pitchFamily="34" charset="0"/>
              </a:rPr>
              <a:t> altında olması veya testis uzunluğunun (en uzun eksende ölçülen) 3,6 cm'den az olması küçük kabul edilir.</a:t>
            </a:r>
          </a:p>
          <a:p>
            <a:pPr algn="l"/>
            <a:r>
              <a:rPr lang="tr-TR" b="0" i="0" dirty="0" err="1">
                <a:solidFill>
                  <a:srgbClr val="232323"/>
                </a:solidFill>
                <a:effectLst/>
                <a:latin typeface="Noto Sans" panose="020B0502040504020204" pitchFamily="34" charset="0"/>
              </a:rPr>
              <a:t>Prader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orchidometer</a:t>
            </a:r>
            <a:r>
              <a:rPr lang="tr-TR" b="0" i="0" dirty="0">
                <a:solidFill>
                  <a:srgbClr val="232323"/>
                </a:solidFill>
                <a:effectLst/>
                <a:latin typeface="Noto Sans" panose="020B0502040504020204" pitchFamily="34" charset="0"/>
              </a:rPr>
              <a:t> cihazının, ultrasona göre daha büyük testis hacimlerini tahmin ettiği bildirilmiştir [ </a:t>
            </a:r>
            <a:r>
              <a:rPr lang="tr-TR" b="0" i="0" u="sng" dirty="0">
                <a:solidFill>
                  <a:srgbClr val="005B92"/>
                </a:solidFill>
                <a:effectLst/>
                <a:latin typeface="Noto Sans" panose="020B0502040504020204" pitchFamily="34" charset="0"/>
                <a:hlinkClick r:id="rId8"/>
              </a:rPr>
              <a:t>9-11</a:t>
            </a:r>
            <a:r>
              <a:rPr lang="tr-TR" b="0" i="0" dirty="0">
                <a:solidFill>
                  <a:srgbClr val="232323"/>
                </a:solidFill>
                <a:effectLst/>
                <a:latin typeface="Noto Sans" panose="020B0502040504020204" pitchFamily="34" charset="0"/>
              </a:rPr>
              <a:t> ]. İki yöntem arasındaki fark, daha küçük hacimlerden daha küçük hacimler için daha fazladır (örneğin, testis hacimleri 5 ila 15 </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için yaklaşık 5 </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fark, ancak 20 ila 25 </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hacimler için sadece 1 ila 3 </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9"/>
              </a:rPr>
              <a:t>9</a:t>
            </a:r>
            <a:r>
              <a:rPr lang="tr-TR" b="0" i="0" dirty="0">
                <a:solidFill>
                  <a:srgbClr val="232323"/>
                </a:solidFill>
                <a:effectLst/>
                <a:latin typeface="Noto Sans" panose="020B0502040504020204" pitchFamily="34" charset="0"/>
              </a:rPr>
              <a:t> ]. Sistematik bir gözden geçirme, ultrasonun testis hacmini değerlendirmek için </a:t>
            </a:r>
            <a:r>
              <a:rPr lang="tr-TR" b="0" i="0" dirty="0" err="1">
                <a:solidFill>
                  <a:srgbClr val="232323"/>
                </a:solidFill>
                <a:effectLst/>
                <a:latin typeface="Noto Sans" panose="020B0502040504020204" pitchFamily="34" charset="0"/>
              </a:rPr>
              <a:t>Prader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orkidometresinden</a:t>
            </a:r>
            <a:r>
              <a:rPr lang="tr-TR" b="0" i="0" dirty="0">
                <a:solidFill>
                  <a:srgbClr val="232323"/>
                </a:solidFill>
                <a:effectLst/>
                <a:latin typeface="Noto Sans" panose="020B0502040504020204" pitchFamily="34" charset="0"/>
              </a:rPr>
              <a:t> daha doğru olduğunu, ancak her iki yöntemle yapılan ölçümlerin yakından ilişkili olduğunu gösterdi, bu da </a:t>
            </a:r>
            <a:r>
              <a:rPr lang="tr-TR" b="0" i="0" dirty="0" err="1">
                <a:solidFill>
                  <a:srgbClr val="232323"/>
                </a:solidFill>
                <a:effectLst/>
                <a:latin typeface="Noto Sans" panose="020B0502040504020204" pitchFamily="34" charset="0"/>
              </a:rPr>
              <a:t>Prader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orkidometresinin</a:t>
            </a:r>
            <a:r>
              <a:rPr lang="tr-TR" b="0" i="0" dirty="0">
                <a:solidFill>
                  <a:srgbClr val="232323"/>
                </a:solidFill>
                <a:effectLst/>
                <a:latin typeface="Noto Sans" panose="020B0502040504020204" pitchFamily="34" charset="0"/>
              </a:rPr>
              <a:t> klinik uygulamada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erkeğin değerlendirilmesi için yeterli olduğunu gösteriyor [ </a:t>
            </a:r>
            <a:r>
              <a:rPr lang="tr-TR" b="0" i="0" u="sng" dirty="0">
                <a:solidFill>
                  <a:srgbClr val="005B92"/>
                </a:solidFill>
                <a:effectLst/>
                <a:latin typeface="Noto Sans" panose="020B0502040504020204" pitchFamily="34" charset="0"/>
                <a:hlinkClick r:id="rId10"/>
              </a:rPr>
              <a:t>12</a:t>
            </a:r>
            <a:r>
              <a:rPr lang="tr-TR" b="0" i="0" dirty="0">
                <a:solidFill>
                  <a:srgbClr val="232323"/>
                </a:solidFill>
                <a:effectLst/>
                <a:latin typeface="Noto Sans" panose="020B0502040504020204" pitchFamily="34" charset="0"/>
              </a:rPr>
              <a:t> ].</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50</a:t>
            </a:fld>
            <a:endParaRPr lang="tr-TR"/>
          </a:p>
        </p:txBody>
      </p:sp>
    </p:spTree>
    <p:extLst>
      <p:ext uri="{BB962C8B-B14F-4D97-AF65-F5344CB8AC3E}">
        <p14:creationId xmlns:p14="http://schemas.microsoft.com/office/powerpoint/2010/main" val="21914783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i="0" dirty="0">
                <a:solidFill>
                  <a:srgbClr val="232323"/>
                </a:solidFill>
                <a:effectLst/>
                <a:latin typeface="Noto Sans" panose="020B0502040504020204" pitchFamily="34" charset="0"/>
              </a:rPr>
              <a:t>İlk ziyaret</a:t>
            </a:r>
            <a:endParaRPr lang="tr-TR" b="0" i="0" dirty="0">
              <a:solidFill>
                <a:srgbClr val="232323"/>
              </a:solidFill>
              <a:effectLst/>
              <a:latin typeface="Noto Sans" panose="020B0502040504020204" pitchFamily="34" charset="0"/>
            </a:endParaRPr>
          </a:p>
          <a:p>
            <a:pPr algn="l"/>
            <a:r>
              <a:rPr lang="tr-TR" b="1" i="0" dirty="0">
                <a:solidFill>
                  <a:srgbClr val="232323"/>
                </a:solidFill>
                <a:effectLst/>
                <a:latin typeface="Noto Sans" panose="020B0502040504020204" pitchFamily="34" charset="0"/>
              </a:rPr>
              <a:t>Öykü ve fizik muayene </a:t>
            </a:r>
            <a:r>
              <a:rPr lang="tr-TR" b="0" i="0" dirty="0">
                <a:solidFill>
                  <a:srgbClr val="232323"/>
                </a:solidFill>
                <a:effectLst/>
                <a:latin typeface="Noto Sans" panose="020B0502040504020204" pitchFamily="34" charset="0"/>
              </a:rPr>
              <a:t> —  Kısır bir erkeğin değerlendirilmesi, kısırlığın olası nedenlerine odaklanan ayrıntılı bir öyküyle başlamalıdır. Kadın partnerin önceki doğurganlık (veya kısırlık) geçmişi ve herhangi bir önceki değerlendirme veya tedavi de dahil olmak üzere ayrıntılı bir geçmişi alınmalıdır. Erkek partner için </a:t>
            </a:r>
            <a:r>
              <a:rPr lang="tr-TR" b="0" i="0" dirty="0" err="1">
                <a:solidFill>
                  <a:srgbClr val="232323"/>
                </a:solidFill>
                <a:effectLst/>
                <a:latin typeface="Noto Sans" panose="020B0502040504020204" pitchFamily="34" charset="0"/>
              </a:rPr>
              <a:t>klinisyen</a:t>
            </a:r>
            <a:r>
              <a:rPr lang="tr-TR" b="0" i="0" dirty="0">
                <a:solidFill>
                  <a:srgbClr val="232323"/>
                </a:solidFill>
                <a:effectLst/>
                <a:latin typeface="Noto Sans" panose="020B0502040504020204" pitchFamily="34" charset="0"/>
              </a:rPr>
              <a:t> semptomlar, önceki hastalıklar veya </a:t>
            </a:r>
            <a:r>
              <a:rPr lang="tr-TR" b="0" i="0" dirty="0" err="1">
                <a:solidFill>
                  <a:srgbClr val="232323"/>
                </a:solidFill>
                <a:effectLst/>
                <a:latin typeface="Noto Sans" panose="020B0502040504020204" pitchFamily="34" charset="0"/>
              </a:rPr>
              <a:t>hipogonadizm</a:t>
            </a:r>
            <a:r>
              <a:rPr lang="tr-TR" b="0" i="0" dirty="0">
                <a:solidFill>
                  <a:srgbClr val="232323"/>
                </a:solidFill>
                <a:effectLst/>
                <a:latin typeface="Noto Sans" panose="020B0502040504020204" pitchFamily="34" charset="0"/>
              </a:rPr>
              <a:t> ile ilişkili cerrahi prosedürler hakkında bilgi almalıdır: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Testisin inişi, </a:t>
            </a:r>
            <a:r>
              <a:rPr lang="tr-TR" b="0" i="0" dirty="0" err="1">
                <a:solidFill>
                  <a:srgbClr val="232323"/>
                </a:solidFill>
                <a:effectLst/>
                <a:latin typeface="Noto Sans" panose="020B0502040504020204" pitchFamily="34" charset="0"/>
              </a:rPr>
              <a:t>pubertal</a:t>
            </a:r>
            <a:r>
              <a:rPr lang="tr-TR" b="0" i="0" dirty="0">
                <a:solidFill>
                  <a:srgbClr val="232323"/>
                </a:solidFill>
                <a:effectLst/>
                <a:latin typeface="Noto Sans" panose="020B0502040504020204" pitchFamily="34" charset="0"/>
              </a:rPr>
              <a:t> gelişim, vücut kıllarının dökülmesi veya tıraş sıklığında azalma dahil olmak üzere cinsel gelişim öyküsü</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Kronik şiddetli sistemik hastalık ve majör kafa veya </a:t>
            </a:r>
            <a:r>
              <a:rPr lang="tr-TR" b="0" i="0" dirty="0" err="1">
                <a:solidFill>
                  <a:srgbClr val="232323"/>
                </a:solidFill>
                <a:effectLst/>
                <a:latin typeface="Noto Sans" panose="020B0502040504020204" pitchFamily="34" charset="0"/>
              </a:rPr>
              <a:t>pelvik</a:t>
            </a:r>
            <a:r>
              <a:rPr lang="tr-TR" b="0" i="0" dirty="0">
                <a:solidFill>
                  <a:srgbClr val="232323"/>
                </a:solidFill>
                <a:effectLst/>
                <a:latin typeface="Noto Sans" panose="020B0502040504020204" pitchFamily="34" charset="0"/>
              </a:rPr>
              <a:t> travma öyküsü</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Kabakulak </a:t>
            </a:r>
            <a:r>
              <a:rPr lang="tr-TR" b="0" i="0" dirty="0" err="1">
                <a:solidFill>
                  <a:srgbClr val="232323"/>
                </a:solidFill>
                <a:effectLst/>
                <a:latin typeface="Noto Sans" panose="020B0502040504020204" pitchFamily="34" charset="0"/>
              </a:rPr>
              <a:t>orşiti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sinopulmoner</a:t>
            </a:r>
            <a:r>
              <a:rPr lang="tr-TR" b="0" i="0" dirty="0">
                <a:solidFill>
                  <a:srgbClr val="232323"/>
                </a:solidFill>
                <a:effectLst/>
                <a:latin typeface="Noto Sans" panose="020B0502040504020204" pitchFamily="34" charset="0"/>
              </a:rPr>
              <a:t> semptomlar, cinsel yolla bulaşan enfeksiyonlar ve </a:t>
            </a:r>
            <a:r>
              <a:rPr lang="tr-TR" b="0" i="0" dirty="0" err="1">
                <a:solidFill>
                  <a:srgbClr val="232323"/>
                </a:solidFill>
                <a:effectLst/>
                <a:latin typeface="Noto Sans" panose="020B0502040504020204" pitchFamily="34" charset="0"/>
              </a:rPr>
              <a:t>genitoüriner</a:t>
            </a:r>
            <a:r>
              <a:rPr lang="tr-TR" b="0" i="0" dirty="0">
                <a:solidFill>
                  <a:srgbClr val="232323"/>
                </a:solidFill>
                <a:effectLst/>
                <a:latin typeface="Noto Sans" panose="020B0502040504020204" pitchFamily="34" charset="0"/>
              </a:rPr>
              <a:t> sistem enfeksiyonları (</a:t>
            </a:r>
            <a:r>
              <a:rPr lang="tr-TR" b="0" i="0" dirty="0" err="1">
                <a:solidFill>
                  <a:srgbClr val="232323"/>
                </a:solidFill>
                <a:effectLst/>
                <a:latin typeface="Noto Sans" panose="020B0502040504020204" pitchFamily="34" charset="0"/>
              </a:rPr>
              <a:t>prostatit</a:t>
            </a:r>
            <a:r>
              <a:rPr lang="tr-TR" b="0" i="0" dirty="0">
                <a:solidFill>
                  <a:srgbClr val="232323"/>
                </a:solidFill>
                <a:effectLst/>
                <a:latin typeface="Noto Sans" panose="020B0502040504020204" pitchFamily="34" charset="0"/>
              </a:rPr>
              <a:t> dahil) gibi enfeksiyonlar</a:t>
            </a:r>
          </a:p>
          <a:p>
            <a:pPr algn="l"/>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panose="020B0502040504020204" pitchFamily="34" charset="0"/>
              </a:rPr>
              <a:t>Vazektomi</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orşiektomi</a:t>
            </a:r>
            <a:r>
              <a:rPr lang="tr-TR" b="0" i="0" dirty="0">
                <a:solidFill>
                  <a:srgbClr val="232323"/>
                </a:solidFill>
                <a:effectLst/>
                <a:latin typeface="Noto Sans" panose="020B0502040504020204" pitchFamily="34" charset="0"/>
              </a:rPr>
              <a:t> gibi kasık ve </a:t>
            </a:r>
            <a:r>
              <a:rPr lang="tr-TR" b="0" i="0" dirty="0" err="1">
                <a:solidFill>
                  <a:srgbClr val="232323"/>
                </a:solidFill>
                <a:effectLst/>
                <a:latin typeface="Noto Sans" panose="020B0502040504020204" pitchFamily="34" charset="0"/>
              </a:rPr>
              <a:t>skrotal</a:t>
            </a:r>
            <a:r>
              <a:rPr lang="tr-TR" b="0" i="0" dirty="0">
                <a:solidFill>
                  <a:srgbClr val="232323"/>
                </a:solidFill>
                <a:effectLst/>
                <a:latin typeface="Noto Sans" panose="020B0502040504020204" pitchFamily="34" charset="0"/>
              </a:rPr>
              <a:t> bölgeleri içeren cerrahi prosedürler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Alkol, tütün, marihuana, </a:t>
            </a:r>
            <a:r>
              <a:rPr lang="tr-TR" b="0" i="0" dirty="0" err="1">
                <a:solidFill>
                  <a:srgbClr val="232323"/>
                </a:solidFill>
                <a:effectLst/>
                <a:latin typeface="Noto Sans" panose="020B0502040504020204" pitchFamily="34" charset="0"/>
              </a:rPr>
              <a:t>opioidler</a:t>
            </a:r>
            <a:r>
              <a:rPr lang="tr-TR" b="0" i="0" dirty="0">
                <a:solidFill>
                  <a:srgbClr val="232323"/>
                </a:solidFill>
                <a:effectLst/>
                <a:latin typeface="Noto Sans" panose="020B0502040504020204" pitchFamily="34" charset="0"/>
              </a:rPr>
              <a:t>, radyasyon tedavisi, </a:t>
            </a:r>
            <a:r>
              <a:rPr lang="tr-TR" b="0" i="0" dirty="0" err="1">
                <a:solidFill>
                  <a:srgbClr val="232323"/>
                </a:solidFill>
                <a:effectLst/>
                <a:latin typeface="Noto Sans" panose="020B0502040504020204" pitchFamily="34" charset="0"/>
              </a:rPr>
              <a:t>anabolik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steroidler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kortikosteroidler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sitotoksik</a:t>
            </a:r>
            <a:r>
              <a:rPr lang="tr-TR" b="0" i="0" dirty="0">
                <a:solidFill>
                  <a:srgbClr val="232323"/>
                </a:solidFill>
                <a:effectLst/>
                <a:latin typeface="Noto Sans" panose="020B0502040504020204" pitchFamily="34" charset="0"/>
              </a:rPr>
              <a:t> kemoterapi (şimdiki veya geçmiş), </a:t>
            </a:r>
            <a:r>
              <a:rPr lang="tr-TR" b="0" i="0" dirty="0" err="1">
                <a:solidFill>
                  <a:srgbClr val="232323"/>
                </a:solidFill>
                <a:effectLst/>
                <a:latin typeface="Noto Sans" panose="020B0502040504020204" pitchFamily="34" charset="0"/>
              </a:rPr>
              <a:t>hiperprolaktinemiye</a:t>
            </a:r>
            <a:r>
              <a:rPr lang="tr-TR" b="0" i="0" dirty="0">
                <a:solidFill>
                  <a:srgbClr val="232323"/>
                </a:solidFill>
                <a:effectLst/>
                <a:latin typeface="Noto Sans" panose="020B0502040504020204" pitchFamily="34" charset="0"/>
              </a:rPr>
              <a:t> neden olan ilaçlar ve </a:t>
            </a:r>
            <a:r>
              <a:rPr lang="tr-TR" b="0" i="0" dirty="0" err="1">
                <a:solidFill>
                  <a:srgbClr val="232323"/>
                </a:solidFill>
                <a:effectLst/>
                <a:latin typeface="Noto Sans" panose="020B0502040504020204" pitchFamily="34" charset="0"/>
              </a:rPr>
              <a:t>toksik</a:t>
            </a:r>
            <a:r>
              <a:rPr lang="tr-TR" b="0" i="0" dirty="0">
                <a:solidFill>
                  <a:srgbClr val="232323"/>
                </a:solidFill>
                <a:effectLst/>
                <a:latin typeface="Noto Sans" panose="020B0502040504020204" pitchFamily="34" charset="0"/>
              </a:rPr>
              <a:t> kimyasallara (örneğin pestisitler) maruz kalma dahil ilaçlar ve çevresel </a:t>
            </a:r>
            <a:r>
              <a:rPr lang="tr-TR" b="0" i="0" dirty="0" err="1">
                <a:solidFill>
                  <a:srgbClr val="232323"/>
                </a:solidFill>
                <a:effectLst/>
                <a:latin typeface="Noto Sans" panose="020B0502040504020204" pitchFamily="34" charset="0"/>
              </a:rPr>
              <a:t>maruziyetler</a:t>
            </a:r>
            <a:endParaRPr lang="tr-TR" b="0" i="0" dirty="0">
              <a:solidFill>
                <a:srgbClr val="232323"/>
              </a:solidFill>
              <a:effectLst/>
              <a:latin typeface="Noto Sans" panose="020B0502040504020204" pitchFamily="34" charset="0"/>
            </a:endParaRP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Erkeğin ve eşinin libido, cinsel ilişki sıklığı ve önceki doğurganlık değerlendirmeleri dahil olmak üzere cinsel geçmişi</a:t>
            </a:r>
          </a:p>
          <a:p>
            <a:pPr algn="l"/>
            <a:r>
              <a:rPr lang="tr-TR" b="0" i="0" dirty="0">
                <a:solidFill>
                  <a:srgbClr val="232323"/>
                </a:solidFill>
                <a:effectLst/>
                <a:latin typeface="Noto Sans" panose="020B0502040504020204" pitchFamily="34" charset="0"/>
              </a:rPr>
              <a:t>Fizik muayene, genel sağlık, </a:t>
            </a:r>
            <a:r>
              <a:rPr lang="tr-TR" b="0" i="0" dirty="0" err="1">
                <a:solidFill>
                  <a:srgbClr val="232323"/>
                </a:solidFill>
                <a:effectLst/>
                <a:latin typeface="Noto Sans" panose="020B0502040504020204" pitchFamily="34" charset="0"/>
              </a:rPr>
              <a:t>obezite</a:t>
            </a:r>
            <a:r>
              <a:rPr lang="tr-TR" b="0" i="0" dirty="0">
                <a:solidFill>
                  <a:srgbClr val="232323"/>
                </a:solidFill>
                <a:effectLst/>
                <a:latin typeface="Noto Sans" panose="020B0502040504020204" pitchFamily="34" charset="0"/>
              </a:rPr>
              <a:t> ve erkek kısırlığının yaygın olmayan nedenleri olan </a:t>
            </a:r>
            <a:r>
              <a:rPr lang="tr-TR" b="0" i="0" dirty="0" err="1">
                <a:solidFill>
                  <a:srgbClr val="232323"/>
                </a:solidFill>
                <a:effectLst/>
                <a:latin typeface="Noto Sans" panose="020B0502040504020204" pitchFamily="34" charset="0"/>
              </a:rPr>
              <a:t>endokrinopatilerin</a:t>
            </a:r>
            <a:r>
              <a:rPr lang="tr-TR" b="0" i="0" dirty="0">
                <a:solidFill>
                  <a:srgbClr val="232323"/>
                </a:solidFill>
                <a:effectLst/>
                <a:latin typeface="Noto Sans" panose="020B0502040504020204" pitchFamily="34" charset="0"/>
              </a:rPr>
              <a:t> (örneğin </a:t>
            </a:r>
            <a:r>
              <a:rPr lang="tr-TR" b="0" i="0" dirty="0" err="1">
                <a:solidFill>
                  <a:srgbClr val="232323"/>
                </a:solidFill>
                <a:effectLst/>
                <a:latin typeface="Noto Sans" panose="020B0502040504020204" pitchFamily="34" charset="0"/>
              </a:rPr>
              <a:t>tiroid</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disfonksiyonu</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Cushing</a:t>
            </a:r>
            <a:r>
              <a:rPr lang="tr-TR" b="0" i="0" dirty="0">
                <a:solidFill>
                  <a:srgbClr val="232323"/>
                </a:solidFill>
                <a:effectLst/>
                <a:latin typeface="Noto Sans" panose="020B0502040504020204" pitchFamily="34" charset="0"/>
              </a:rPr>
              <a:t> sendromu) açık belirtilerini belirlemek için genel bir tıbbi muayeneyi içermelidir.</a:t>
            </a:r>
          </a:p>
          <a:p>
            <a:pPr algn="l"/>
            <a:r>
              <a:rPr lang="tr-TR" b="0" i="0" dirty="0">
                <a:solidFill>
                  <a:srgbClr val="232323"/>
                </a:solidFill>
                <a:effectLst/>
                <a:latin typeface="Noto Sans" panose="020B0502040504020204" pitchFamily="34" charset="0"/>
              </a:rPr>
              <a:t>Bazı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erkeklerde testosteron ve sperm üretiminde kusurlar birlikte bulunduğundan, muayene </a:t>
            </a:r>
            <a:r>
              <a:rPr lang="tr-TR" b="0" i="0" dirty="0" err="1">
                <a:solidFill>
                  <a:srgbClr val="232323"/>
                </a:solidFill>
                <a:effectLst/>
                <a:latin typeface="Noto Sans" panose="020B0502040504020204" pitchFamily="34" charset="0"/>
              </a:rPr>
              <a:t>androjen</a:t>
            </a:r>
            <a:r>
              <a:rPr lang="tr-TR" b="0" i="0" dirty="0">
                <a:solidFill>
                  <a:srgbClr val="232323"/>
                </a:solidFill>
                <a:effectLst/>
                <a:latin typeface="Noto Sans" panose="020B0502040504020204" pitchFamily="34" charset="0"/>
              </a:rPr>
              <a:t> eksikliğini düşündüren bulgulara da odaklanmalıdır. </a:t>
            </a:r>
            <a:r>
              <a:rPr lang="tr-TR" b="0" i="0" dirty="0" err="1">
                <a:solidFill>
                  <a:srgbClr val="232323"/>
                </a:solidFill>
                <a:effectLst/>
                <a:latin typeface="Noto Sans" panose="020B0502040504020204" pitchFamily="34" charset="0"/>
              </a:rPr>
              <a:t>Androjen</a:t>
            </a:r>
            <a:r>
              <a:rPr lang="tr-TR" b="0" i="0" dirty="0">
                <a:solidFill>
                  <a:srgbClr val="232323"/>
                </a:solidFill>
                <a:effectLst/>
                <a:latin typeface="Noto Sans" panose="020B0502040504020204" pitchFamily="34" charset="0"/>
              </a:rPr>
              <a:t> eksikliğinin klinik belirtileri, başlangıç ​​yaşına bağlıdır. Erken gebelik sırasında </a:t>
            </a:r>
            <a:r>
              <a:rPr lang="tr-TR" b="0" i="0" dirty="0" err="1">
                <a:solidFill>
                  <a:srgbClr val="232323"/>
                </a:solidFill>
                <a:effectLst/>
                <a:latin typeface="Noto Sans" panose="020B0502040504020204" pitchFamily="34" charset="0"/>
              </a:rPr>
              <a:t>androjen</a:t>
            </a:r>
            <a:r>
              <a:rPr lang="tr-TR" b="0" i="0" dirty="0">
                <a:solidFill>
                  <a:srgbClr val="232323"/>
                </a:solidFill>
                <a:effectLst/>
                <a:latin typeface="Noto Sans" panose="020B0502040504020204" pitchFamily="34" charset="0"/>
              </a:rPr>
              <a:t> eksikliği </a:t>
            </a:r>
            <a:r>
              <a:rPr lang="tr-TR" b="0" i="0" dirty="0" err="1">
                <a:solidFill>
                  <a:srgbClr val="232323"/>
                </a:solidFill>
                <a:effectLst/>
                <a:latin typeface="Noto Sans" panose="020B0502040504020204" pitchFamily="34" charset="0"/>
              </a:rPr>
              <a:t>atipik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genital</a:t>
            </a:r>
            <a:r>
              <a:rPr lang="tr-TR" b="0" i="0" dirty="0">
                <a:solidFill>
                  <a:srgbClr val="232323"/>
                </a:solidFill>
                <a:effectLst/>
                <a:latin typeface="Noto Sans" panose="020B0502040504020204" pitchFamily="34" charset="0"/>
              </a:rPr>
              <a:t> bölge olarak ortaya çıkar; geç gebelikte </a:t>
            </a:r>
            <a:r>
              <a:rPr lang="tr-TR" b="0" i="0" dirty="0" err="1">
                <a:solidFill>
                  <a:srgbClr val="232323"/>
                </a:solidFill>
                <a:effectLst/>
                <a:latin typeface="Noto Sans" panose="020B0502040504020204" pitchFamily="34" charset="0"/>
              </a:rPr>
              <a:t>mikropenis</a:t>
            </a:r>
            <a:r>
              <a:rPr lang="tr-TR" b="0" i="0" dirty="0">
                <a:solidFill>
                  <a:srgbClr val="232323"/>
                </a:solidFill>
                <a:effectLst/>
                <a:latin typeface="Noto Sans" panose="020B0502040504020204" pitchFamily="34" charset="0"/>
              </a:rPr>
              <a:t> olarak; gecikmiş </a:t>
            </a:r>
            <a:r>
              <a:rPr lang="tr-TR" b="0" i="0" dirty="0" err="1">
                <a:solidFill>
                  <a:srgbClr val="232323"/>
                </a:solidFill>
                <a:effectLst/>
                <a:latin typeface="Noto Sans" panose="020B0502040504020204" pitchFamily="34" charset="0"/>
              </a:rPr>
              <a:t>pubertal</a:t>
            </a:r>
            <a:r>
              <a:rPr lang="tr-TR" b="0" i="0" dirty="0">
                <a:solidFill>
                  <a:srgbClr val="232323"/>
                </a:solidFill>
                <a:effectLst/>
                <a:latin typeface="Noto Sans" panose="020B0502040504020204" pitchFamily="34" charset="0"/>
              </a:rPr>
              <a:t> gelişim olarak çocuklukta; ve yetişkinlikte cinsel işlevde azalma, kısırlık ve nihayetinde ikincil cinsiyet özelliklerinin kaybı olarak görülür. Adamın muayenesi aşağıdaki bileşenleri içermelidir.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3"/>
              </a:rPr>
              <a:t>"Erkek </a:t>
            </a:r>
            <a:r>
              <a:rPr lang="tr-TR" b="0" i="0" u="sng" dirty="0" err="1">
                <a:solidFill>
                  <a:srgbClr val="005B92"/>
                </a:solidFill>
                <a:effectLst/>
                <a:latin typeface="Noto Sans" panose="020B0502040504020204" pitchFamily="34" charset="0"/>
                <a:hlinkClick r:id="rId3"/>
              </a:rPr>
              <a:t>hipogonadizminin</a:t>
            </a:r>
            <a:r>
              <a:rPr lang="tr-TR" b="0" i="0" u="sng" dirty="0">
                <a:solidFill>
                  <a:srgbClr val="005B92"/>
                </a:solidFill>
                <a:effectLst/>
                <a:latin typeface="Noto Sans" panose="020B0502040504020204" pitchFamily="34" charset="0"/>
                <a:hlinkClick r:id="rId3"/>
              </a:rPr>
              <a:t> klinik özellikleri ve teşhisi"</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Cilt – Kısırlık nedeni olarak aşırı demir yükleme sendromlu erkeklerde yaygın veya düzensiz </a:t>
            </a:r>
            <a:r>
              <a:rPr lang="tr-TR" b="0" i="0" dirty="0" err="1">
                <a:solidFill>
                  <a:srgbClr val="232323"/>
                </a:solidFill>
                <a:effectLst/>
                <a:latin typeface="Noto Sans" panose="020B0502040504020204" pitchFamily="34" charset="0"/>
              </a:rPr>
              <a:t>hiperpigmentasyon</a:t>
            </a:r>
            <a:r>
              <a:rPr lang="tr-TR" b="0" i="0" dirty="0">
                <a:solidFill>
                  <a:srgbClr val="232323"/>
                </a:solidFill>
                <a:effectLst/>
                <a:latin typeface="Noto Sans" panose="020B0502040504020204" pitchFamily="34" charset="0"/>
              </a:rPr>
              <a:t> olabilir. </a:t>
            </a:r>
            <a:r>
              <a:rPr lang="tr-TR" b="0" i="0" dirty="0" err="1">
                <a:solidFill>
                  <a:srgbClr val="232323"/>
                </a:solidFill>
                <a:effectLst/>
                <a:latin typeface="Noto Sans" panose="020B0502040504020204" pitchFamily="34" charset="0"/>
              </a:rPr>
              <a:t>Cushing</a:t>
            </a:r>
            <a:r>
              <a:rPr lang="tr-TR" b="0" i="0" dirty="0">
                <a:solidFill>
                  <a:srgbClr val="232323"/>
                </a:solidFill>
                <a:effectLst/>
                <a:latin typeface="Noto Sans" panose="020B0502040504020204" pitchFamily="34" charset="0"/>
              </a:rPr>
              <a:t> sendromlu erkeklerde ince deri, </a:t>
            </a:r>
            <a:r>
              <a:rPr lang="tr-TR" b="0" i="0" dirty="0" err="1">
                <a:solidFill>
                  <a:srgbClr val="232323"/>
                </a:solidFill>
                <a:effectLst/>
                <a:latin typeface="Noto Sans" panose="020B0502040504020204" pitchFamily="34" charset="0"/>
              </a:rPr>
              <a:t>ekimoz</a:t>
            </a:r>
            <a:r>
              <a:rPr lang="tr-TR" b="0" i="0" dirty="0">
                <a:solidFill>
                  <a:srgbClr val="232323"/>
                </a:solidFill>
                <a:effectLst/>
                <a:latin typeface="Noto Sans" panose="020B0502040504020204" pitchFamily="34" charset="0"/>
              </a:rPr>
              <a:t> ve/veya geniş mor çizgiler olabilir. Kasık, koltuk altı ve yüzdeki kılların kaybı, cildin yağlılığının azalması ve yüzdeki ince kırışıklıklar, uzun süredir devam eden testosteron eksikliğini düşündürür.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Dış </a:t>
            </a:r>
            <a:r>
              <a:rPr lang="tr-TR" b="0" i="0" dirty="0" err="1">
                <a:solidFill>
                  <a:srgbClr val="232323"/>
                </a:solidFill>
                <a:effectLst/>
                <a:latin typeface="Noto Sans" panose="020B0502040504020204" pitchFamily="34" charset="0"/>
              </a:rPr>
              <a:t>genital</a:t>
            </a:r>
            <a:r>
              <a:rPr lang="tr-TR" b="0" i="0" dirty="0">
                <a:solidFill>
                  <a:srgbClr val="232323"/>
                </a:solidFill>
                <a:effectLst/>
                <a:latin typeface="Noto Sans" panose="020B0502040504020204" pitchFamily="34" charset="0"/>
              </a:rPr>
              <a:t> organ – Doğurganlığı etkileyen çeşitli anormallikler, dış </a:t>
            </a:r>
            <a:r>
              <a:rPr lang="tr-TR" b="0" i="0" dirty="0" err="1">
                <a:solidFill>
                  <a:srgbClr val="232323"/>
                </a:solidFill>
                <a:effectLst/>
                <a:latin typeface="Noto Sans" panose="020B0502040504020204" pitchFamily="34" charset="0"/>
              </a:rPr>
              <a:t>genital</a:t>
            </a:r>
            <a:r>
              <a:rPr lang="tr-TR" b="0" i="0" dirty="0">
                <a:solidFill>
                  <a:srgbClr val="232323"/>
                </a:solidFill>
                <a:effectLst/>
                <a:latin typeface="Noto Sans" panose="020B0502040504020204" pitchFamily="34" charset="0"/>
              </a:rPr>
              <a:t> organların incelenmesiyle tanınabilir: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Eksik cinsel gelişim, fallus ve testislerin incelenmesi ve küçük testislerin ve tamamlanmamış </a:t>
            </a:r>
            <a:r>
              <a:rPr lang="tr-TR" b="0" i="0" dirty="0" err="1">
                <a:solidFill>
                  <a:srgbClr val="232323"/>
                </a:solidFill>
                <a:effectLst/>
                <a:latin typeface="Noto Sans" panose="020B0502040504020204" pitchFamily="34" charset="0"/>
              </a:rPr>
              <a:t>pubertal</a:t>
            </a:r>
            <a:r>
              <a:rPr lang="tr-TR" b="0" i="0" dirty="0">
                <a:solidFill>
                  <a:srgbClr val="232323"/>
                </a:solidFill>
                <a:effectLst/>
                <a:latin typeface="Noto Sans" panose="020B0502040504020204" pitchFamily="34" charset="0"/>
              </a:rPr>
              <a:t> gelişimin diğer bulgularının bulunmasıyla tanınabilir (</a:t>
            </a:r>
            <a:r>
              <a:rPr lang="tr-TR" b="0" i="0" dirty="0" err="1">
                <a:solidFill>
                  <a:srgbClr val="232323"/>
                </a:solidFill>
                <a:effectLst/>
                <a:latin typeface="Noto Sans" panose="020B0502040504020204" pitchFamily="34" charset="0"/>
              </a:rPr>
              <a:t>Tanner</a:t>
            </a:r>
            <a:r>
              <a:rPr lang="tr-TR" b="0" i="0" dirty="0">
                <a:solidFill>
                  <a:srgbClr val="232323"/>
                </a:solidFill>
                <a:effectLst/>
                <a:latin typeface="Noto Sans" panose="020B0502040504020204" pitchFamily="34" charset="0"/>
              </a:rPr>
              <a:t> evresi 5'ten az).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4"/>
              </a:rPr>
              <a:t>"Normal ergenlik"</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panose="020B0502040504020204" pitchFamily="34" charset="0"/>
              </a:rPr>
              <a:t>Skrotumun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vaza</a:t>
            </a:r>
            <a:r>
              <a:rPr lang="tr-TR" b="0" i="0" dirty="0">
                <a:solidFill>
                  <a:srgbClr val="232323"/>
                </a:solidFill>
                <a:effectLst/>
                <a:latin typeface="Noto Sans" panose="020B0502040504020204" pitchFamily="34" charset="0"/>
              </a:rPr>
              <a:t> yokluğu, </a:t>
            </a:r>
            <a:r>
              <a:rPr lang="tr-TR" b="0" i="0" dirty="0" err="1">
                <a:solidFill>
                  <a:srgbClr val="232323"/>
                </a:solidFill>
                <a:effectLst/>
                <a:latin typeface="Noto Sans" panose="020B0502040504020204" pitchFamily="34" charset="0"/>
              </a:rPr>
              <a:t>epididim</a:t>
            </a:r>
            <a:r>
              <a:rPr lang="tr-TR" b="0" i="0" dirty="0">
                <a:solidFill>
                  <a:srgbClr val="232323"/>
                </a:solidFill>
                <a:effectLst/>
                <a:latin typeface="Noto Sans" panose="020B0502040504020204" pitchFamily="34" charset="0"/>
              </a:rPr>
              <a:t> kalınlaşması ve büyük </a:t>
            </a:r>
            <a:r>
              <a:rPr lang="tr-TR" b="0" i="0" dirty="0" err="1">
                <a:solidFill>
                  <a:srgbClr val="232323"/>
                </a:solidFill>
                <a:effectLst/>
                <a:latin typeface="Noto Sans" panose="020B0502040504020204" pitchFamily="34" charset="0"/>
              </a:rPr>
              <a:t>varikosel</a:t>
            </a:r>
            <a:r>
              <a:rPr lang="tr-TR" b="0" i="0" dirty="0">
                <a:solidFill>
                  <a:srgbClr val="232323"/>
                </a:solidFill>
                <a:effectLst/>
                <a:latin typeface="Noto Sans" panose="020B0502040504020204" pitchFamily="34" charset="0"/>
              </a:rPr>
              <a:t> yönünden incelenmesi ile sperm olgunlaşmasını ve taşınmasını etkileyen hastalıklar saptanabilir.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5"/>
              </a:rPr>
              <a:t>. "Yetişkinlerde akut olmayan </a:t>
            </a:r>
            <a:r>
              <a:rPr lang="tr-TR" b="0" i="0" u="sng" dirty="0" err="1">
                <a:solidFill>
                  <a:srgbClr val="005B92"/>
                </a:solidFill>
                <a:effectLst/>
                <a:latin typeface="Noto Sans" panose="020B0502040504020204" pitchFamily="34" charset="0"/>
                <a:hlinkClick r:id="rId5"/>
              </a:rPr>
              <a:t>skrotal</a:t>
            </a:r>
            <a:r>
              <a:rPr lang="tr-TR" b="0" i="0" u="sng" dirty="0">
                <a:solidFill>
                  <a:srgbClr val="005B92"/>
                </a:solidFill>
                <a:effectLst/>
                <a:latin typeface="Noto Sans" panose="020B0502040504020204" pitchFamily="34" charset="0"/>
                <a:hlinkClick r:id="rId5"/>
              </a:rPr>
              <a:t> durumlar", "</a:t>
            </a:r>
            <a:r>
              <a:rPr lang="tr-TR" b="0" i="0" u="sng" dirty="0" err="1">
                <a:solidFill>
                  <a:srgbClr val="005B92"/>
                </a:solidFill>
                <a:effectLst/>
                <a:latin typeface="Noto Sans" panose="020B0502040504020204" pitchFamily="34" charset="0"/>
                <a:hlinkClick r:id="rId5"/>
              </a:rPr>
              <a:t>Varikosel</a:t>
            </a:r>
            <a:r>
              <a:rPr lang="tr-TR" b="0" i="0" u="sng" dirty="0">
                <a:solidFill>
                  <a:srgbClr val="005B92"/>
                </a:solidFill>
                <a:effectLst/>
                <a:latin typeface="Noto Sans" panose="020B0502040504020204" pitchFamily="34" charset="0"/>
                <a:hlinkClick r:id="rId5"/>
              </a:rPr>
              <a:t>"</a:t>
            </a:r>
            <a:r>
              <a:rPr lang="tr-TR" b="0" i="0" dirty="0">
                <a:solidFill>
                  <a:srgbClr val="232323"/>
                </a:solidFill>
                <a:effectLst/>
                <a:latin typeface="Noto Sans" panose="020B0502040504020204" pitchFamily="34" charset="0"/>
              </a:rPr>
              <a:t> ve </a:t>
            </a:r>
            <a:r>
              <a:rPr lang="tr-TR" b="0" i="0" u="sng" dirty="0">
                <a:solidFill>
                  <a:srgbClr val="005B92"/>
                </a:solidFill>
                <a:effectLst/>
                <a:latin typeface="Noto Sans" panose="020B0502040504020204" pitchFamily="34" charset="0"/>
                <a:hlinkClick r:id="rId6"/>
              </a:rPr>
              <a:t>"</a:t>
            </a:r>
            <a:r>
              <a:rPr lang="tr-TR" b="0" i="0" u="sng" dirty="0" err="1">
                <a:solidFill>
                  <a:srgbClr val="005B92"/>
                </a:solidFill>
                <a:effectLst/>
                <a:latin typeface="Noto Sans" panose="020B0502040504020204" pitchFamily="34" charset="0"/>
                <a:hlinkClick r:id="rId6"/>
              </a:rPr>
              <a:t>Kistik</a:t>
            </a:r>
            <a:r>
              <a:rPr lang="tr-TR" b="0" i="0" u="sng" dirty="0">
                <a:solidFill>
                  <a:srgbClr val="005B92"/>
                </a:solidFill>
                <a:effectLst/>
                <a:latin typeface="Noto Sans" panose="020B0502040504020204" pitchFamily="34" charset="0"/>
                <a:hlinkClick r:id="rId6"/>
              </a:rPr>
              <a:t> </a:t>
            </a:r>
            <a:r>
              <a:rPr lang="tr-TR" b="0" i="0" u="sng" dirty="0" err="1">
                <a:solidFill>
                  <a:srgbClr val="005B92"/>
                </a:solidFill>
                <a:effectLst/>
                <a:latin typeface="Noto Sans" panose="020B0502040504020204" pitchFamily="34" charset="0"/>
                <a:hlinkClick r:id="rId6"/>
              </a:rPr>
              <a:t>fibroz</a:t>
            </a:r>
            <a:r>
              <a:rPr lang="tr-TR" b="0" i="0" u="sng" dirty="0">
                <a:solidFill>
                  <a:srgbClr val="005B92"/>
                </a:solidFill>
                <a:effectLst/>
                <a:latin typeface="Noto Sans" panose="020B0502040504020204" pitchFamily="34" charset="0"/>
                <a:hlinkClick r:id="rId6"/>
              </a:rPr>
              <a:t>: Klinik belirtiler ve tanı", "Kısırlık" bölümü</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panose="020B0502040504020204" pitchFamily="34" charset="0"/>
              </a:rPr>
              <a:t>Prader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orkidometre</a:t>
            </a:r>
            <a:r>
              <a:rPr lang="tr-TR" b="0" i="0" dirty="0">
                <a:solidFill>
                  <a:srgbClr val="232323"/>
                </a:solidFill>
                <a:effectLst/>
                <a:latin typeface="Noto Sans" panose="020B0502040504020204" pitchFamily="34" charset="0"/>
              </a:rPr>
              <a:t> veya kumpas ile testis boyutu ölçülerek </a:t>
            </a:r>
            <a:r>
              <a:rPr lang="tr-TR" b="0" i="0" dirty="0" err="1">
                <a:solidFill>
                  <a:srgbClr val="232323"/>
                </a:solidFill>
                <a:effectLst/>
                <a:latin typeface="Noto Sans" panose="020B0502040504020204" pitchFamily="34" charset="0"/>
              </a:rPr>
              <a:t>seminifer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tübüllerin</a:t>
            </a:r>
            <a:r>
              <a:rPr lang="tr-TR" b="0" i="0" dirty="0">
                <a:solidFill>
                  <a:srgbClr val="232323"/>
                </a:solidFill>
                <a:effectLst/>
                <a:latin typeface="Noto Sans" panose="020B0502040504020204" pitchFamily="34" charset="0"/>
              </a:rPr>
              <a:t> hacmindeki azalma tespit edilebilir. </a:t>
            </a:r>
            <a:r>
              <a:rPr lang="tr-TR" b="0" i="0" dirty="0" err="1">
                <a:solidFill>
                  <a:srgbClr val="232323"/>
                </a:solidFill>
                <a:effectLst/>
                <a:latin typeface="Noto Sans" panose="020B0502040504020204" pitchFamily="34" charset="0"/>
              </a:rPr>
              <a:t>Prader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orkidometresi</a:t>
            </a:r>
            <a:r>
              <a:rPr lang="tr-TR" b="0" i="0" dirty="0">
                <a:solidFill>
                  <a:srgbClr val="232323"/>
                </a:solidFill>
                <a:effectLst/>
                <a:latin typeface="Noto Sans" panose="020B0502040504020204" pitchFamily="34" charset="0"/>
              </a:rPr>
              <a:t>, hacmi 1 ila 35 </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arasında olan bir dizi plastik </a:t>
            </a:r>
            <a:r>
              <a:rPr lang="tr-TR" b="0" i="0" dirty="0" err="1">
                <a:solidFill>
                  <a:srgbClr val="232323"/>
                </a:solidFill>
                <a:effectLst/>
                <a:latin typeface="Noto Sans" panose="020B0502040504020204" pitchFamily="34" charset="0"/>
              </a:rPr>
              <a:t>elipsoidden</a:t>
            </a:r>
            <a:r>
              <a:rPr lang="tr-TR" b="0" i="0" dirty="0">
                <a:solidFill>
                  <a:srgbClr val="232323"/>
                </a:solidFill>
                <a:effectLst/>
                <a:latin typeface="Noto Sans" panose="020B0502040504020204" pitchFamily="34" charset="0"/>
              </a:rPr>
              <a:t> oluşur (</a:t>
            </a:r>
            <a:r>
              <a:rPr lang="tr-TR" b="0" i="0" u="sng" dirty="0">
                <a:solidFill>
                  <a:srgbClr val="005B92"/>
                </a:solidFill>
                <a:effectLst/>
                <a:latin typeface="Noto Sans" panose="020B0502040504020204" pitchFamily="34" charset="0"/>
                <a:hlinkClick r:id="rId7"/>
              </a:rPr>
              <a:t>resim 1</a:t>
            </a:r>
            <a:r>
              <a:rPr lang="tr-TR" b="0" i="0" dirty="0">
                <a:solidFill>
                  <a:srgbClr val="232323"/>
                </a:solidFill>
                <a:effectLst/>
                <a:latin typeface="Noto Sans" panose="020B0502040504020204" pitchFamily="34" charset="0"/>
              </a:rPr>
              <a:t>). Yetişkin bir erkekte, testis hacminin 15 </a:t>
            </a:r>
            <a:r>
              <a:rPr lang="tr-TR" b="0" i="0" dirty="0" err="1">
                <a:solidFill>
                  <a:srgbClr val="232323"/>
                </a:solidFill>
                <a:effectLst/>
                <a:latin typeface="Noto Sans" panose="020B0502040504020204" pitchFamily="34" charset="0"/>
              </a:rPr>
              <a:t>mL'nin</a:t>
            </a:r>
            <a:r>
              <a:rPr lang="tr-TR" b="0" i="0" dirty="0">
                <a:solidFill>
                  <a:srgbClr val="232323"/>
                </a:solidFill>
                <a:effectLst/>
                <a:latin typeface="Noto Sans" panose="020B0502040504020204" pitchFamily="34" charset="0"/>
              </a:rPr>
              <a:t> altında olması veya testis uzunluğunun (en uzun eksende ölçülen) 3,6 cm'den az olması küçük kabul edilir.</a:t>
            </a:r>
          </a:p>
          <a:p>
            <a:pPr algn="l"/>
            <a:r>
              <a:rPr lang="tr-TR" b="0" i="0" dirty="0" err="1">
                <a:solidFill>
                  <a:srgbClr val="232323"/>
                </a:solidFill>
                <a:effectLst/>
                <a:latin typeface="Noto Sans" panose="020B0502040504020204" pitchFamily="34" charset="0"/>
              </a:rPr>
              <a:t>Prader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orchidometer</a:t>
            </a:r>
            <a:r>
              <a:rPr lang="tr-TR" b="0" i="0" dirty="0">
                <a:solidFill>
                  <a:srgbClr val="232323"/>
                </a:solidFill>
                <a:effectLst/>
                <a:latin typeface="Noto Sans" panose="020B0502040504020204" pitchFamily="34" charset="0"/>
              </a:rPr>
              <a:t> cihazının, ultrasona göre daha büyük testis hacimlerini tahmin ettiği bildirilmiştir [ </a:t>
            </a:r>
            <a:r>
              <a:rPr lang="tr-TR" b="0" i="0" u="sng" dirty="0">
                <a:solidFill>
                  <a:srgbClr val="005B92"/>
                </a:solidFill>
                <a:effectLst/>
                <a:latin typeface="Noto Sans" panose="020B0502040504020204" pitchFamily="34" charset="0"/>
                <a:hlinkClick r:id="rId8"/>
              </a:rPr>
              <a:t>9-11</a:t>
            </a:r>
            <a:r>
              <a:rPr lang="tr-TR" b="0" i="0" dirty="0">
                <a:solidFill>
                  <a:srgbClr val="232323"/>
                </a:solidFill>
                <a:effectLst/>
                <a:latin typeface="Noto Sans" panose="020B0502040504020204" pitchFamily="34" charset="0"/>
              </a:rPr>
              <a:t> ]. İki yöntem arasındaki fark, daha küçük hacimlerden daha küçük hacimler için daha fazladır (örneğin, testis hacimleri 5 ila 15 </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için yaklaşık 5 </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fark, ancak 20 ila 25 </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hacimler için sadece 1 ila 3 </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9"/>
              </a:rPr>
              <a:t>9</a:t>
            </a:r>
            <a:r>
              <a:rPr lang="tr-TR" b="0" i="0" dirty="0">
                <a:solidFill>
                  <a:srgbClr val="232323"/>
                </a:solidFill>
                <a:effectLst/>
                <a:latin typeface="Noto Sans" panose="020B0502040504020204" pitchFamily="34" charset="0"/>
              </a:rPr>
              <a:t> ]. Sistematik bir gözden geçirme, ultrasonun testis hacmini değerlendirmek için </a:t>
            </a:r>
            <a:r>
              <a:rPr lang="tr-TR" b="0" i="0" dirty="0" err="1">
                <a:solidFill>
                  <a:srgbClr val="232323"/>
                </a:solidFill>
                <a:effectLst/>
                <a:latin typeface="Noto Sans" panose="020B0502040504020204" pitchFamily="34" charset="0"/>
              </a:rPr>
              <a:t>Prader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orkidometresinden</a:t>
            </a:r>
            <a:r>
              <a:rPr lang="tr-TR" b="0" i="0" dirty="0">
                <a:solidFill>
                  <a:srgbClr val="232323"/>
                </a:solidFill>
                <a:effectLst/>
                <a:latin typeface="Noto Sans" panose="020B0502040504020204" pitchFamily="34" charset="0"/>
              </a:rPr>
              <a:t> daha doğru olduğunu, ancak her iki yöntemle yapılan ölçümlerin yakından ilişkili olduğunu gösterdi, bu da </a:t>
            </a:r>
            <a:r>
              <a:rPr lang="tr-TR" b="0" i="0" dirty="0" err="1">
                <a:solidFill>
                  <a:srgbClr val="232323"/>
                </a:solidFill>
                <a:effectLst/>
                <a:latin typeface="Noto Sans" panose="020B0502040504020204" pitchFamily="34" charset="0"/>
              </a:rPr>
              <a:t>Prader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orkidometresinin</a:t>
            </a:r>
            <a:r>
              <a:rPr lang="tr-TR" b="0" i="0" dirty="0">
                <a:solidFill>
                  <a:srgbClr val="232323"/>
                </a:solidFill>
                <a:effectLst/>
                <a:latin typeface="Noto Sans" panose="020B0502040504020204" pitchFamily="34" charset="0"/>
              </a:rPr>
              <a:t> klinik uygulamada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erkeğin değerlendirilmesi için yeterli olduğunu gösteriyor [ </a:t>
            </a:r>
            <a:r>
              <a:rPr lang="tr-TR" b="0" i="0" u="sng" dirty="0">
                <a:solidFill>
                  <a:srgbClr val="005B92"/>
                </a:solidFill>
                <a:effectLst/>
                <a:latin typeface="Noto Sans" panose="020B0502040504020204" pitchFamily="34" charset="0"/>
                <a:hlinkClick r:id="rId10"/>
              </a:rPr>
              <a:t>12</a:t>
            </a:r>
            <a:r>
              <a:rPr lang="tr-TR" b="0" i="0" dirty="0">
                <a:solidFill>
                  <a:srgbClr val="232323"/>
                </a:solidFill>
                <a:effectLst/>
                <a:latin typeface="Noto Sans" panose="020B0502040504020204" pitchFamily="34" charset="0"/>
              </a:rPr>
              <a:t> ].</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51</a:t>
            </a:fld>
            <a:endParaRPr lang="tr-TR"/>
          </a:p>
        </p:txBody>
      </p:sp>
    </p:spTree>
    <p:extLst>
      <p:ext uri="{BB962C8B-B14F-4D97-AF65-F5344CB8AC3E}">
        <p14:creationId xmlns:p14="http://schemas.microsoft.com/office/powerpoint/2010/main" val="18462380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endParaRPr lang="tr-TR" b="1" i="0" dirty="0">
              <a:solidFill>
                <a:srgbClr val="232323"/>
              </a:solidFill>
              <a:effectLst/>
              <a:latin typeface="Noto Sans" panose="020B0502040504020204" pitchFamily="34" charset="0"/>
            </a:endParaRPr>
          </a:p>
          <a:p>
            <a:pPr algn="l"/>
            <a:endParaRPr lang="tr-TR" b="1" i="0" dirty="0">
              <a:solidFill>
                <a:srgbClr val="232323"/>
              </a:solidFill>
              <a:effectLst/>
              <a:latin typeface="Noto Sans" panose="020B0502040504020204" pitchFamily="34" charset="0"/>
            </a:endParaRPr>
          </a:p>
          <a:p>
            <a:pPr algn="l"/>
            <a:r>
              <a:rPr lang="tr-TR" b="1" i="0" dirty="0" err="1">
                <a:solidFill>
                  <a:srgbClr val="232323"/>
                </a:solidFill>
                <a:effectLst/>
                <a:latin typeface="Noto Sans" panose="020B0502040504020204" pitchFamily="34" charset="0"/>
              </a:rPr>
              <a:t>Skrotal</a:t>
            </a:r>
            <a:r>
              <a:rPr lang="tr-TR" b="1" i="0" dirty="0">
                <a:solidFill>
                  <a:srgbClr val="232323"/>
                </a:solidFill>
                <a:effectLst/>
                <a:latin typeface="Noto Sans" panose="020B0502040504020204" pitchFamily="34" charset="0"/>
              </a:rPr>
              <a:t> ve </a:t>
            </a:r>
            <a:r>
              <a:rPr lang="tr-TR" b="1" i="0" dirty="0" err="1">
                <a:solidFill>
                  <a:srgbClr val="232323"/>
                </a:solidFill>
                <a:effectLst/>
                <a:latin typeface="Noto Sans" panose="020B0502040504020204" pitchFamily="34" charset="0"/>
              </a:rPr>
              <a:t>transrektal</a:t>
            </a:r>
            <a:r>
              <a:rPr lang="tr-TR" b="1" i="0" dirty="0">
                <a:solidFill>
                  <a:srgbClr val="232323"/>
                </a:solidFill>
                <a:effectLst/>
                <a:latin typeface="Noto Sans" panose="020B0502040504020204" pitchFamily="34" charset="0"/>
              </a:rPr>
              <a:t> ultrason </a:t>
            </a:r>
            <a:r>
              <a:rPr lang="tr-TR" b="0" i="0" dirty="0">
                <a:solidFill>
                  <a:srgbClr val="232323"/>
                </a:solidFill>
                <a:effectLst/>
                <a:latin typeface="Noto Sans" panose="020B0502040504020204" pitchFamily="34" charset="0"/>
              </a:rPr>
              <a:t> —  Bir hastada normal testis hacimleri, muayenede ele gelen </a:t>
            </a:r>
            <a:r>
              <a:rPr lang="tr-TR" b="0" i="0" dirty="0" err="1">
                <a:solidFill>
                  <a:srgbClr val="232323"/>
                </a:solidFill>
                <a:effectLst/>
                <a:latin typeface="Noto Sans" panose="020B0502040504020204" pitchFamily="34" charset="0"/>
              </a:rPr>
              <a:t>vaza</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deferentisi</a:t>
            </a:r>
            <a:r>
              <a:rPr lang="tr-TR" b="0" i="0" dirty="0">
                <a:solidFill>
                  <a:srgbClr val="232323"/>
                </a:solidFill>
                <a:effectLst/>
                <a:latin typeface="Noto Sans" panose="020B0502040504020204" pitchFamily="34" charset="0"/>
              </a:rPr>
              <a:t>, normal serum testosteronu, FSH ve LH ve </a:t>
            </a:r>
            <a:r>
              <a:rPr lang="tr-TR" b="0" i="0" dirty="0" err="1">
                <a:solidFill>
                  <a:srgbClr val="232323"/>
                </a:solidFill>
                <a:effectLst/>
                <a:latin typeface="Noto Sans" panose="020B0502040504020204" pitchFamily="34" charset="0"/>
              </a:rPr>
              <a:t>azospermi</a:t>
            </a:r>
            <a:r>
              <a:rPr lang="tr-TR" b="0" i="0" dirty="0">
                <a:solidFill>
                  <a:srgbClr val="232323"/>
                </a:solidFill>
                <a:effectLst/>
                <a:latin typeface="Noto Sans" panose="020B0502040504020204" pitchFamily="34" charset="0"/>
              </a:rPr>
              <a:t> varsa, olası tanı </a:t>
            </a:r>
            <a:r>
              <a:rPr lang="tr-TR" b="1" i="0" dirty="0" err="1">
                <a:solidFill>
                  <a:srgbClr val="232323"/>
                </a:solidFill>
                <a:effectLst/>
                <a:latin typeface="Noto Sans" panose="020B0502040504020204" pitchFamily="34" charset="0"/>
              </a:rPr>
              <a:t>obstrüktif</a:t>
            </a:r>
            <a:r>
              <a:rPr lang="tr-TR" b="1" i="0" dirty="0">
                <a:solidFill>
                  <a:srgbClr val="232323"/>
                </a:solidFill>
                <a:effectLst/>
                <a:latin typeface="Noto Sans" panose="020B0502040504020204" pitchFamily="34" charset="0"/>
              </a:rPr>
              <a:t> </a:t>
            </a:r>
            <a:r>
              <a:rPr lang="tr-TR" b="1" i="0" dirty="0" err="1">
                <a:solidFill>
                  <a:srgbClr val="232323"/>
                </a:solidFill>
                <a:effectLst/>
                <a:latin typeface="Noto Sans" panose="020B0502040504020204" pitchFamily="34" charset="0"/>
              </a:rPr>
              <a:t>azospermidir</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Ejakülatör</a:t>
            </a:r>
            <a:r>
              <a:rPr lang="tr-TR" b="0" i="0" dirty="0">
                <a:solidFill>
                  <a:srgbClr val="232323"/>
                </a:solidFill>
                <a:effectLst/>
                <a:latin typeface="Noto Sans" panose="020B0502040504020204" pitchFamily="34" charset="0"/>
              </a:rPr>
              <a:t> kanal tıkanıklığı, </a:t>
            </a:r>
            <a:r>
              <a:rPr lang="tr-TR" b="0" i="0" dirty="0" err="1">
                <a:solidFill>
                  <a:srgbClr val="232323"/>
                </a:solidFill>
                <a:effectLst/>
                <a:latin typeface="Noto Sans" panose="020B0502040504020204" pitchFamily="34" charset="0"/>
              </a:rPr>
              <a:t>dilate</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seminal</a:t>
            </a:r>
            <a:r>
              <a:rPr lang="tr-TR" b="0" i="0" dirty="0">
                <a:solidFill>
                  <a:srgbClr val="232323"/>
                </a:solidFill>
                <a:effectLst/>
                <a:latin typeface="Noto Sans" panose="020B0502040504020204" pitchFamily="34" charset="0"/>
              </a:rPr>
              <a:t> vezikülleri gösteren </a:t>
            </a:r>
            <a:r>
              <a:rPr lang="tr-TR" b="0" i="0" dirty="0" err="1">
                <a:solidFill>
                  <a:srgbClr val="232323"/>
                </a:solidFill>
                <a:effectLst/>
                <a:latin typeface="Noto Sans" panose="020B0502040504020204" pitchFamily="34" charset="0"/>
              </a:rPr>
              <a:t>skrotal</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transrektal</a:t>
            </a:r>
            <a:r>
              <a:rPr lang="tr-TR" b="0" i="0" dirty="0">
                <a:solidFill>
                  <a:srgbClr val="232323"/>
                </a:solidFill>
                <a:effectLst/>
                <a:latin typeface="Noto Sans" panose="020B0502040504020204" pitchFamily="34" charset="0"/>
              </a:rPr>
              <a:t> ultrason ile teşhis edilebilir [ </a:t>
            </a:r>
            <a:r>
              <a:rPr lang="tr-TR" b="0" i="0" u="sng" dirty="0">
                <a:solidFill>
                  <a:srgbClr val="005B92"/>
                </a:solidFill>
                <a:effectLst/>
                <a:latin typeface="Noto Sans" panose="020B0502040504020204" pitchFamily="34" charset="0"/>
                <a:hlinkClick r:id="rId3"/>
              </a:rPr>
              <a:t>22,23</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Transrektal</a:t>
            </a:r>
            <a:r>
              <a:rPr lang="tr-TR" b="0" i="0" dirty="0">
                <a:solidFill>
                  <a:srgbClr val="232323"/>
                </a:solidFill>
                <a:effectLst/>
                <a:latin typeface="Noto Sans" panose="020B0502040504020204" pitchFamily="34" charset="0"/>
              </a:rPr>
              <a:t> ultrason </a:t>
            </a:r>
            <a:r>
              <a:rPr lang="tr-TR" b="0" i="0" dirty="0" err="1">
                <a:solidFill>
                  <a:srgbClr val="232323"/>
                </a:solidFill>
                <a:effectLst/>
                <a:latin typeface="Noto Sans" panose="020B0502040504020204" pitchFamily="34" charset="0"/>
              </a:rPr>
              <a:t>obstrüktif</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azospermiyi</a:t>
            </a:r>
            <a:r>
              <a:rPr lang="tr-TR" b="0" i="0" dirty="0">
                <a:solidFill>
                  <a:srgbClr val="232323"/>
                </a:solidFill>
                <a:effectLst/>
                <a:latin typeface="Noto Sans" panose="020B0502040504020204" pitchFamily="34" charset="0"/>
              </a:rPr>
              <a:t> saptamada biraz daha duyarlı olabilir [ </a:t>
            </a:r>
            <a:r>
              <a:rPr lang="tr-TR" b="0" i="0" u="sng" dirty="0">
                <a:solidFill>
                  <a:srgbClr val="005B92"/>
                </a:solidFill>
                <a:effectLst/>
                <a:latin typeface="Noto Sans" panose="020B0502040504020204" pitchFamily="34" charset="0"/>
                <a:hlinkClick r:id="rId4"/>
              </a:rPr>
              <a:t>24</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Obstrüktif</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azospermisi</a:t>
            </a:r>
            <a:r>
              <a:rPr lang="tr-TR" b="0" i="0" dirty="0">
                <a:solidFill>
                  <a:srgbClr val="232323"/>
                </a:solidFill>
                <a:effectLst/>
                <a:latin typeface="Noto Sans" panose="020B0502040504020204" pitchFamily="34" charset="0"/>
              </a:rPr>
              <a:t> olan hastalar ileri değerlendirme ve tedavi için </a:t>
            </a:r>
            <a:r>
              <a:rPr lang="tr-TR" b="0" i="0" dirty="0" err="1">
                <a:solidFill>
                  <a:srgbClr val="232323"/>
                </a:solidFill>
                <a:effectLst/>
                <a:latin typeface="Noto Sans" panose="020B0502040504020204" pitchFamily="34" charset="0"/>
              </a:rPr>
              <a:t>infertilite</a:t>
            </a:r>
            <a:r>
              <a:rPr lang="tr-TR" b="0" i="0" dirty="0">
                <a:solidFill>
                  <a:srgbClr val="232323"/>
                </a:solidFill>
                <a:effectLst/>
                <a:latin typeface="Noto Sans" panose="020B0502040504020204" pitchFamily="34" charset="0"/>
              </a:rPr>
              <a:t> konusunda uzmanlaşmış bir üroloğa yönlendirilmelidir.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5"/>
              </a:rPr>
              <a:t>. "Erkek kısırlığı tedavileri", "</a:t>
            </a:r>
            <a:r>
              <a:rPr lang="tr-TR" b="0" i="0" u="sng" dirty="0" err="1">
                <a:solidFill>
                  <a:srgbClr val="005B92"/>
                </a:solidFill>
                <a:effectLst/>
                <a:latin typeface="Noto Sans" panose="020B0502040504020204" pitchFamily="34" charset="0"/>
                <a:hlinkClick r:id="rId5"/>
              </a:rPr>
              <a:t>Obstrüktif</a:t>
            </a:r>
            <a:r>
              <a:rPr lang="tr-TR" b="0" i="0" u="sng" dirty="0">
                <a:solidFill>
                  <a:srgbClr val="005B92"/>
                </a:solidFill>
                <a:effectLst/>
                <a:latin typeface="Noto Sans" panose="020B0502040504020204" pitchFamily="34" charset="0"/>
                <a:hlinkClick r:id="rId5"/>
              </a:rPr>
              <a:t> </a:t>
            </a:r>
            <a:r>
              <a:rPr lang="tr-TR" b="0" i="0" u="sng" dirty="0" err="1">
                <a:solidFill>
                  <a:srgbClr val="005B92"/>
                </a:solidFill>
                <a:effectLst/>
                <a:latin typeface="Noto Sans" panose="020B0502040504020204" pitchFamily="34" charset="0"/>
                <a:hlinkClick r:id="rId5"/>
              </a:rPr>
              <a:t>azospermi</a:t>
            </a:r>
            <a:r>
              <a:rPr lang="tr-TR" b="0" i="0" u="sng" dirty="0">
                <a:solidFill>
                  <a:srgbClr val="005B92"/>
                </a:solidFill>
                <a:effectLst/>
                <a:latin typeface="Noto Sans" panose="020B0502040504020204" pitchFamily="34" charset="0"/>
                <a:hlinkClick r:id="rId5"/>
              </a:rPr>
              <a:t>" bölümü</a:t>
            </a:r>
            <a:r>
              <a:rPr lang="tr-TR" b="0" i="0" dirty="0">
                <a:solidFill>
                  <a:srgbClr val="232323"/>
                </a:solidFill>
                <a:effectLst/>
                <a:latin typeface="Noto Sans" panose="020B0502040504020204" pitchFamily="34" charset="0"/>
              </a:rPr>
              <a:t> .)</a:t>
            </a:r>
          </a:p>
          <a:p>
            <a:pPr algn="l"/>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erkeklerde </a:t>
            </a:r>
            <a:r>
              <a:rPr lang="tr-TR" b="0" i="0" dirty="0" err="1">
                <a:solidFill>
                  <a:srgbClr val="232323"/>
                </a:solidFill>
                <a:effectLst/>
                <a:latin typeface="Noto Sans" panose="020B0502040504020204" pitchFamily="34" charset="0"/>
              </a:rPr>
              <a:t>palpe</a:t>
            </a:r>
            <a:r>
              <a:rPr lang="tr-TR" b="0" i="0" dirty="0">
                <a:solidFill>
                  <a:srgbClr val="232323"/>
                </a:solidFill>
                <a:effectLst/>
                <a:latin typeface="Noto Sans" panose="020B0502040504020204" pitchFamily="34" charset="0"/>
              </a:rPr>
              <a:t> edilemeyen </a:t>
            </a:r>
            <a:r>
              <a:rPr lang="tr-TR" b="0" i="0" dirty="0" err="1">
                <a:solidFill>
                  <a:srgbClr val="232323"/>
                </a:solidFill>
                <a:effectLst/>
                <a:latin typeface="Noto Sans" panose="020B0502040504020204" pitchFamily="34" charset="0"/>
              </a:rPr>
              <a:t>varikosellerin</a:t>
            </a:r>
            <a:r>
              <a:rPr lang="tr-TR" b="0" i="0" dirty="0">
                <a:solidFill>
                  <a:srgbClr val="232323"/>
                </a:solidFill>
                <a:effectLst/>
                <a:latin typeface="Noto Sans" panose="020B0502040504020204" pitchFamily="34" charset="0"/>
              </a:rPr>
              <a:t> klinik önemi hakkında bazı tartışmalar olsa da, küçük </a:t>
            </a:r>
            <a:r>
              <a:rPr lang="tr-TR" b="0" i="0" dirty="0" err="1">
                <a:solidFill>
                  <a:srgbClr val="232323"/>
                </a:solidFill>
                <a:effectLst/>
                <a:latin typeface="Noto Sans" panose="020B0502040504020204" pitchFamily="34" charset="0"/>
              </a:rPr>
              <a:t>varikoselleri</a:t>
            </a:r>
            <a:r>
              <a:rPr lang="tr-TR" b="0" i="0" dirty="0">
                <a:solidFill>
                  <a:srgbClr val="232323"/>
                </a:solidFill>
                <a:effectLst/>
                <a:latin typeface="Noto Sans" panose="020B0502040504020204" pitchFamily="34" charset="0"/>
              </a:rPr>
              <a:t> saptamak için </a:t>
            </a:r>
            <a:r>
              <a:rPr lang="tr-TR" b="0" i="0" dirty="0" err="1">
                <a:solidFill>
                  <a:srgbClr val="232323"/>
                </a:solidFill>
                <a:effectLst/>
                <a:latin typeface="Noto Sans" panose="020B0502040504020204" pitchFamily="34" charset="0"/>
              </a:rPr>
              <a:t>skrotal</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transrektal</a:t>
            </a:r>
            <a:r>
              <a:rPr lang="tr-TR" b="0" i="0" dirty="0">
                <a:solidFill>
                  <a:srgbClr val="232323"/>
                </a:solidFill>
                <a:effectLst/>
                <a:latin typeface="Noto Sans" panose="020B0502040504020204" pitchFamily="34" charset="0"/>
              </a:rPr>
              <a:t> ultrason yapılması gerekli değildir, çünkü erkek </a:t>
            </a:r>
            <a:r>
              <a:rPr lang="tr-TR" b="0" i="0" dirty="0" err="1">
                <a:solidFill>
                  <a:srgbClr val="232323"/>
                </a:solidFill>
                <a:effectLst/>
                <a:latin typeface="Noto Sans" panose="020B0502040504020204" pitchFamily="34" charset="0"/>
              </a:rPr>
              <a:t>infertilitesi</a:t>
            </a:r>
            <a:r>
              <a:rPr lang="tr-TR" b="0" i="0" dirty="0">
                <a:solidFill>
                  <a:srgbClr val="232323"/>
                </a:solidFill>
                <a:effectLst/>
                <a:latin typeface="Noto Sans" panose="020B0502040504020204" pitchFamily="34" charset="0"/>
              </a:rPr>
              <a:t> ile ilişkili olabilecek büyük </a:t>
            </a:r>
            <a:r>
              <a:rPr lang="tr-TR" b="0" i="0" dirty="0" err="1">
                <a:solidFill>
                  <a:srgbClr val="232323"/>
                </a:solidFill>
                <a:effectLst/>
                <a:latin typeface="Noto Sans" panose="020B0502040504020204" pitchFamily="34" charset="0"/>
              </a:rPr>
              <a:t>varikoselleri</a:t>
            </a:r>
            <a:r>
              <a:rPr lang="tr-TR" b="0" i="0" dirty="0">
                <a:solidFill>
                  <a:srgbClr val="232323"/>
                </a:solidFill>
                <a:effectLst/>
                <a:latin typeface="Noto Sans" panose="020B0502040504020204" pitchFamily="34" charset="0"/>
              </a:rPr>
              <a:t> saptamak için </a:t>
            </a:r>
            <a:r>
              <a:rPr lang="tr-TR" b="0" i="0" dirty="0" err="1">
                <a:solidFill>
                  <a:srgbClr val="232323"/>
                </a:solidFill>
                <a:effectLst/>
                <a:latin typeface="Noto Sans" panose="020B0502040504020204" pitchFamily="34" charset="0"/>
              </a:rPr>
              <a:t>palpasyon</a:t>
            </a:r>
            <a:r>
              <a:rPr lang="tr-TR" b="0" i="0" dirty="0">
                <a:solidFill>
                  <a:srgbClr val="232323"/>
                </a:solidFill>
                <a:effectLst/>
                <a:latin typeface="Noto Sans" panose="020B0502040504020204" pitchFamily="34" charset="0"/>
              </a:rPr>
              <a:t> yeterlidir [ </a:t>
            </a:r>
            <a:r>
              <a:rPr lang="tr-TR" b="0" i="0" u="sng" dirty="0">
                <a:solidFill>
                  <a:srgbClr val="005B92"/>
                </a:solidFill>
                <a:effectLst/>
                <a:latin typeface="Noto Sans" panose="020B0502040504020204" pitchFamily="34" charset="0"/>
                <a:hlinkClick r:id="rId6"/>
              </a:rPr>
              <a:t>12,25</a:t>
            </a:r>
            <a:r>
              <a:rPr lang="tr-TR" b="0" i="0" dirty="0">
                <a:solidFill>
                  <a:srgbClr val="232323"/>
                </a:solidFill>
                <a:effectLst/>
                <a:latin typeface="Noto Sans" panose="020B0502040504020204" pitchFamily="34" charset="0"/>
              </a:rPr>
              <a:t> ]. ].</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52</a:t>
            </a:fld>
            <a:endParaRPr lang="tr-TR"/>
          </a:p>
        </p:txBody>
      </p:sp>
    </p:spTree>
    <p:extLst>
      <p:ext uri="{BB962C8B-B14F-4D97-AF65-F5344CB8AC3E}">
        <p14:creationId xmlns:p14="http://schemas.microsoft.com/office/powerpoint/2010/main" val="23034955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0" i="0" dirty="0">
                <a:solidFill>
                  <a:srgbClr val="232323"/>
                </a:solidFill>
                <a:effectLst/>
                <a:latin typeface="Noto Sans" panose="020B0502040504020204" pitchFamily="34" charset="0"/>
              </a:rPr>
              <a:t>Cilt – Kısırlık nedeni olarak aşırı demir yükleme sendromlu erkeklerde yaygın veya düzensiz </a:t>
            </a:r>
            <a:r>
              <a:rPr lang="tr-TR" b="0" i="0" dirty="0" err="1">
                <a:solidFill>
                  <a:srgbClr val="232323"/>
                </a:solidFill>
                <a:effectLst/>
                <a:latin typeface="Noto Sans" panose="020B0502040504020204" pitchFamily="34" charset="0"/>
              </a:rPr>
              <a:t>hiperpigmentasyon</a:t>
            </a:r>
            <a:r>
              <a:rPr lang="tr-TR" b="0" i="0" dirty="0">
                <a:solidFill>
                  <a:srgbClr val="232323"/>
                </a:solidFill>
                <a:effectLst/>
                <a:latin typeface="Noto Sans" panose="020B0502040504020204" pitchFamily="34" charset="0"/>
              </a:rPr>
              <a:t> olabilir. </a:t>
            </a:r>
            <a:r>
              <a:rPr lang="tr-TR" b="0" i="0" dirty="0" err="1">
                <a:solidFill>
                  <a:srgbClr val="232323"/>
                </a:solidFill>
                <a:effectLst/>
                <a:latin typeface="Noto Sans" panose="020B0502040504020204" pitchFamily="34" charset="0"/>
              </a:rPr>
              <a:t>Cushing</a:t>
            </a:r>
            <a:r>
              <a:rPr lang="tr-TR" b="0" i="0" dirty="0">
                <a:solidFill>
                  <a:srgbClr val="232323"/>
                </a:solidFill>
                <a:effectLst/>
                <a:latin typeface="Noto Sans" panose="020B0502040504020204" pitchFamily="34" charset="0"/>
              </a:rPr>
              <a:t> sendromlu erkeklerde ince deri, </a:t>
            </a:r>
            <a:r>
              <a:rPr lang="tr-TR" b="0" i="0" dirty="0" err="1">
                <a:solidFill>
                  <a:srgbClr val="232323"/>
                </a:solidFill>
                <a:effectLst/>
                <a:latin typeface="Noto Sans" panose="020B0502040504020204" pitchFamily="34" charset="0"/>
              </a:rPr>
              <a:t>ekimoz</a:t>
            </a:r>
            <a:r>
              <a:rPr lang="tr-TR" b="0" i="0" dirty="0">
                <a:solidFill>
                  <a:srgbClr val="232323"/>
                </a:solidFill>
                <a:effectLst/>
                <a:latin typeface="Noto Sans" panose="020B0502040504020204" pitchFamily="34" charset="0"/>
              </a:rPr>
              <a:t> ve/veya geniş mor çizgiler olabilir. Kasık, koltuk altı ve yüzdeki kılların kaybı, cildin yağlılığının azalması ve yüzdeki ince kırışıklıklar, uzun süredir devam eden testosteron eksikliğini düşündürür.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Dış </a:t>
            </a:r>
            <a:r>
              <a:rPr lang="tr-TR" b="0" i="0" dirty="0" err="1">
                <a:solidFill>
                  <a:srgbClr val="232323"/>
                </a:solidFill>
                <a:effectLst/>
                <a:latin typeface="Noto Sans" panose="020B0502040504020204" pitchFamily="34" charset="0"/>
              </a:rPr>
              <a:t>genital</a:t>
            </a:r>
            <a:r>
              <a:rPr lang="tr-TR" b="0" i="0" dirty="0">
                <a:solidFill>
                  <a:srgbClr val="232323"/>
                </a:solidFill>
                <a:effectLst/>
                <a:latin typeface="Noto Sans" panose="020B0502040504020204" pitchFamily="34" charset="0"/>
              </a:rPr>
              <a:t> organ – Doğurganlığı etkileyen çeşitli anormallikler, dış </a:t>
            </a:r>
            <a:r>
              <a:rPr lang="tr-TR" b="0" i="0" dirty="0" err="1">
                <a:solidFill>
                  <a:srgbClr val="232323"/>
                </a:solidFill>
                <a:effectLst/>
                <a:latin typeface="Noto Sans" panose="020B0502040504020204" pitchFamily="34" charset="0"/>
              </a:rPr>
              <a:t>genital</a:t>
            </a:r>
            <a:r>
              <a:rPr lang="tr-TR" b="0" i="0" dirty="0">
                <a:solidFill>
                  <a:srgbClr val="232323"/>
                </a:solidFill>
                <a:effectLst/>
                <a:latin typeface="Noto Sans" panose="020B0502040504020204" pitchFamily="34" charset="0"/>
              </a:rPr>
              <a:t> organların incelenmesiyle tanınabilir: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Eksik cinsel gelişim, fallus ve testislerin incelenmesi ve küçük testislerin ve tamamlanmamış </a:t>
            </a:r>
            <a:r>
              <a:rPr lang="tr-TR" b="0" i="0" dirty="0" err="1">
                <a:solidFill>
                  <a:srgbClr val="232323"/>
                </a:solidFill>
                <a:effectLst/>
                <a:latin typeface="Noto Sans" panose="020B0502040504020204" pitchFamily="34" charset="0"/>
              </a:rPr>
              <a:t>pubertal</a:t>
            </a:r>
            <a:r>
              <a:rPr lang="tr-TR" b="0" i="0" dirty="0">
                <a:solidFill>
                  <a:srgbClr val="232323"/>
                </a:solidFill>
                <a:effectLst/>
                <a:latin typeface="Noto Sans" panose="020B0502040504020204" pitchFamily="34" charset="0"/>
              </a:rPr>
              <a:t> gelişimin diğer bulgularının bulunmasıyla tanınabilir (</a:t>
            </a:r>
            <a:r>
              <a:rPr lang="tr-TR" b="0" i="0" dirty="0" err="1">
                <a:solidFill>
                  <a:srgbClr val="232323"/>
                </a:solidFill>
                <a:effectLst/>
                <a:latin typeface="Noto Sans" panose="020B0502040504020204" pitchFamily="34" charset="0"/>
              </a:rPr>
              <a:t>Tanner</a:t>
            </a:r>
            <a:r>
              <a:rPr lang="tr-TR" b="0" i="0" dirty="0">
                <a:solidFill>
                  <a:srgbClr val="232323"/>
                </a:solidFill>
                <a:effectLst/>
                <a:latin typeface="Noto Sans" panose="020B0502040504020204" pitchFamily="34" charset="0"/>
              </a:rPr>
              <a:t> evresi 5'ten az).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3"/>
              </a:rPr>
              <a:t>"Normal ergenlik"</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panose="020B0502040504020204" pitchFamily="34" charset="0"/>
              </a:rPr>
              <a:t>Skrotumun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vaza</a:t>
            </a:r>
            <a:r>
              <a:rPr lang="tr-TR" b="0" i="0" dirty="0">
                <a:solidFill>
                  <a:srgbClr val="232323"/>
                </a:solidFill>
                <a:effectLst/>
                <a:latin typeface="Noto Sans" panose="020B0502040504020204" pitchFamily="34" charset="0"/>
              </a:rPr>
              <a:t> yokluğu, </a:t>
            </a:r>
            <a:r>
              <a:rPr lang="tr-TR" b="0" i="0" dirty="0" err="1">
                <a:solidFill>
                  <a:srgbClr val="232323"/>
                </a:solidFill>
                <a:effectLst/>
                <a:latin typeface="Noto Sans" panose="020B0502040504020204" pitchFamily="34" charset="0"/>
              </a:rPr>
              <a:t>epididim</a:t>
            </a:r>
            <a:r>
              <a:rPr lang="tr-TR" b="0" i="0" dirty="0">
                <a:solidFill>
                  <a:srgbClr val="232323"/>
                </a:solidFill>
                <a:effectLst/>
                <a:latin typeface="Noto Sans" panose="020B0502040504020204" pitchFamily="34" charset="0"/>
              </a:rPr>
              <a:t> kalınlaşması ve büyük </a:t>
            </a:r>
            <a:r>
              <a:rPr lang="tr-TR" b="0" i="0" dirty="0" err="1">
                <a:solidFill>
                  <a:srgbClr val="232323"/>
                </a:solidFill>
                <a:effectLst/>
                <a:latin typeface="Noto Sans" panose="020B0502040504020204" pitchFamily="34" charset="0"/>
              </a:rPr>
              <a:t>varikosel</a:t>
            </a:r>
            <a:r>
              <a:rPr lang="tr-TR" b="0" i="0" dirty="0">
                <a:solidFill>
                  <a:srgbClr val="232323"/>
                </a:solidFill>
                <a:effectLst/>
                <a:latin typeface="Noto Sans" panose="020B0502040504020204" pitchFamily="34" charset="0"/>
              </a:rPr>
              <a:t> yönünden incelenmesi ile sperm olgunlaşmasını ve taşınmasını etkileyen hastalıklar saptanabilir.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4"/>
              </a:rPr>
              <a:t>. "Yetişkinlerde akut olmayan </a:t>
            </a:r>
            <a:r>
              <a:rPr lang="tr-TR" b="0" i="0" u="sng" dirty="0" err="1">
                <a:solidFill>
                  <a:srgbClr val="005B92"/>
                </a:solidFill>
                <a:effectLst/>
                <a:latin typeface="Noto Sans" panose="020B0502040504020204" pitchFamily="34" charset="0"/>
                <a:hlinkClick r:id="rId4"/>
              </a:rPr>
              <a:t>skrotal</a:t>
            </a:r>
            <a:r>
              <a:rPr lang="tr-TR" b="0" i="0" u="sng" dirty="0">
                <a:solidFill>
                  <a:srgbClr val="005B92"/>
                </a:solidFill>
                <a:effectLst/>
                <a:latin typeface="Noto Sans" panose="020B0502040504020204" pitchFamily="34" charset="0"/>
                <a:hlinkClick r:id="rId4"/>
              </a:rPr>
              <a:t> durumlar", "</a:t>
            </a:r>
            <a:r>
              <a:rPr lang="tr-TR" b="0" i="0" u="sng" dirty="0" err="1">
                <a:solidFill>
                  <a:srgbClr val="005B92"/>
                </a:solidFill>
                <a:effectLst/>
                <a:latin typeface="Noto Sans" panose="020B0502040504020204" pitchFamily="34" charset="0"/>
                <a:hlinkClick r:id="rId4"/>
              </a:rPr>
              <a:t>Varikosel</a:t>
            </a:r>
            <a:r>
              <a:rPr lang="tr-TR" b="0" i="0" u="sng" dirty="0">
                <a:solidFill>
                  <a:srgbClr val="005B92"/>
                </a:solidFill>
                <a:effectLst/>
                <a:latin typeface="Noto Sans" panose="020B0502040504020204" pitchFamily="34" charset="0"/>
                <a:hlinkClick r:id="rId4"/>
              </a:rPr>
              <a:t>"</a:t>
            </a:r>
            <a:r>
              <a:rPr lang="tr-TR" b="0" i="0" dirty="0">
                <a:solidFill>
                  <a:srgbClr val="232323"/>
                </a:solidFill>
                <a:effectLst/>
                <a:latin typeface="Noto Sans" panose="020B0502040504020204" pitchFamily="34" charset="0"/>
              </a:rPr>
              <a:t> ve </a:t>
            </a:r>
            <a:r>
              <a:rPr lang="tr-TR" b="0" i="0" u="sng" dirty="0">
                <a:solidFill>
                  <a:srgbClr val="005B92"/>
                </a:solidFill>
                <a:effectLst/>
                <a:latin typeface="Noto Sans" panose="020B0502040504020204" pitchFamily="34" charset="0"/>
                <a:hlinkClick r:id="rId5"/>
              </a:rPr>
              <a:t>"</a:t>
            </a:r>
            <a:r>
              <a:rPr lang="tr-TR" b="0" i="0" u="sng" dirty="0" err="1">
                <a:solidFill>
                  <a:srgbClr val="005B92"/>
                </a:solidFill>
                <a:effectLst/>
                <a:latin typeface="Noto Sans" panose="020B0502040504020204" pitchFamily="34" charset="0"/>
                <a:hlinkClick r:id="rId5"/>
              </a:rPr>
              <a:t>Kistik</a:t>
            </a:r>
            <a:r>
              <a:rPr lang="tr-TR" b="0" i="0" u="sng" dirty="0">
                <a:solidFill>
                  <a:srgbClr val="005B92"/>
                </a:solidFill>
                <a:effectLst/>
                <a:latin typeface="Noto Sans" panose="020B0502040504020204" pitchFamily="34" charset="0"/>
                <a:hlinkClick r:id="rId5"/>
              </a:rPr>
              <a:t> </a:t>
            </a:r>
            <a:r>
              <a:rPr lang="tr-TR" b="0" i="0" u="sng" dirty="0" err="1">
                <a:solidFill>
                  <a:srgbClr val="005B92"/>
                </a:solidFill>
                <a:effectLst/>
                <a:latin typeface="Noto Sans" panose="020B0502040504020204" pitchFamily="34" charset="0"/>
                <a:hlinkClick r:id="rId5"/>
              </a:rPr>
              <a:t>fibroz</a:t>
            </a:r>
            <a:r>
              <a:rPr lang="tr-TR" b="0" i="0" u="sng" dirty="0">
                <a:solidFill>
                  <a:srgbClr val="005B92"/>
                </a:solidFill>
                <a:effectLst/>
                <a:latin typeface="Noto Sans" panose="020B0502040504020204" pitchFamily="34" charset="0"/>
                <a:hlinkClick r:id="rId5"/>
              </a:rPr>
              <a:t>: Klinik belirtiler ve tanı", "Kısırlık" bölümü</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panose="020B0502040504020204" pitchFamily="34" charset="0"/>
              </a:rPr>
              <a:t>Prader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orkidometre</a:t>
            </a:r>
            <a:r>
              <a:rPr lang="tr-TR" b="0" i="0" dirty="0">
                <a:solidFill>
                  <a:srgbClr val="232323"/>
                </a:solidFill>
                <a:effectLst/>
                <a:latin typeface="Noto Sans" panose="020B0502040504020204" pitchFamily="34" charset="0"/>
              </a:rPr>
              <a:t> veya kumpas ile testis boyutu ölçülerek </a:t>
            </a:r>
            <a:r>
              <a:rPr lang="tr-TR" b="0" i="0" dirty="0" err="1">
                <a:solidFill>
                  <a:srgbClr val="232323"/>
                </a:solidFill>
                <a:effectLst/>
                <a:latin typeface="Noto Sans" panose="020B0502040504020204" pitchFamily="34" charset="0"/>
              </a:rPr>
              <a:t>seminifer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tübüllerin</a:t>
            </a:r>
            <a:r>
              <a:rPr lang="tr-TR" b="0" i="0" dirty="0">
                <a:solidFill>
                  <a:srgbClr val="232323"/>
                </a:solidFill>
                <a:effectLst/>
                <a:latin typeface="Noto Sans" panose="020B0502040504020204" pitchFamily="34" charset="0"/>
              </a:rPr>
              <a:t> hacmindeki azalma tespit edilebilir. </a:t>
            </a:r>
            <a:r>
              <a:rPr lang="tr-TR" b="0" i="0" dirty="0" err="1">
                <a:solidFill>
                  <a:srgbClr val="232323"/>
                </a:solidFill>
                <a:effectLst/>
                <a:latin typeface="Noto Sans" panose="020B0502040504020204" pitchFamily="34" charset="0"/>
              </a:rPr>
              <a:t>Prader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orkidometresi</a:t>
            </a:r>
            <a:r>
              <a:rPr lang="tr-TR" b="0" i="0" dirty="0">
                <a:solidFill>
                  <a:srgbClr val="232323"/>
                </a:solidFill>
                <a:effectLst/>
                <a:latin typeface="Noto Sans" panose="020B0502040504020204" pitchFamily="34" charset="0"/>
              </a:rPr>
              <a:t>, hacmi 1 ila 35 </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arasında olan bir dizi plastik </a:t>
            </a:r>
            <a:r>
              <a:rPr lang="tr-TR" b="0" i="0" dirty="0" err="1">
                <a:solidFill>
                  <a:srgbClr val="232323"/>
                </a:solidFill>
                <a:effectLst/>
                <a:latin typeface="Noto Sans" panose="020B0502040504020204" pitchFamily="34" charset="0"/>
              </a:rPr>
              <a:t>elipsoidden</a:t>
            </a:r>
            <a:r>
              <a:rPr lang="tr-TR" b="0" i="0" dirty="0">
                <a:solidFill>
                  <a:srgbClr val="232323"/>
                </a:solidFill>
                <a:effectLst/>
                <a:latin typeface="Noto Sans" panose="020B0502040504020204" pitchFamily="34" charset="0"/>
              </a:rPr>
              <a:t> oluşur (</a:t>
            </a:r>
            <a:r>
              <a:rPr lang="tr-TR" b="0" i="0" u="sng" dirty="0">
                <a:solidFill>
                  <a:srgbClr val="005B92"/>
                </a:solidFill>
                <a:effectLst/>
                <a:latin typeface="Noto Sans" panose="020B0502040504020204" pitchFamily="34" charset="0"/>
                <a:hlinkClick r:id="rId6"/>
              </a:rPr>
              <a:t>resim 1</a:t>
            </a:r>
            <a:r>
              <a:rPr lang="tr-TR" b="0" i="0" dirty="0">
                <a:solidFill>
                  <a:srgbClr val="232323"/>
                </a:solidFill>
                <a:effectLst/>
                <a:latin typeface="Noto Sans" panose="020B0502040504020204" pitchFamily="34" charset="0"/>
              </a:rPr>
              <a:t>). Yetişkin bir erkekte, testis hacminin 15 </a:t>
            </a:r>
            <a:r>
              <a:rPr lang="tr-TR" b="0" i="0" dirty="0" err="1">
                <a:solidFill>
                  <a:srgbClr val="232323"/>
                </a:solidFill>
                <a:effectLst/>
                <a:latin typeface="Noto Sans" panose="020B0502040504020204" pitchFamily="34" charset="0"/>
              </a:rPr>
              <a:t>mL'nin</a:t>
            </a:r>
            <a:r>
              <a:rPr lang="tr-TR" b="0" i="0" dirty="0">
                <a:solidFill>
                  <a:srgbClr val="232323"/>
                </a:solidFill>
                <a:effectLst/>
                <a:latin typeface="Noto Sans" panose="020B0502040504020204" pitchFamily="34" charset="0"/>
              </a:rPr>
              <a:t> altında olması veya testis uzunluğunun (en uzun eksende ölçülen) 3,6 cm'den az olması küçük kabul edilir.</a:t>
            </a:r>
          </a:p>
          <a:p>
            <a:r>
              <a:rPr lang="tr-TR" b="0" i="0" dirty="0">
                <a:solidFill>
                  <a:srgbClr val="232323"/>
                </a:solidFill>
                <a:effectLst/>
              </a:rPr>
              <a:t>AŞIRI DEMİR YÜKLEME SENDROMLU ERKEKLERDE YAYGIN VEYA DÜZENSİZ </a:t>
            </a:r>
          </a:p>
          <a:p>
            <a:r>
              <a:rPr lang="tr-TR" b="0" i="0" dirty="0">
                <a:solidFill>
                  <a:srgbClr val="232323"/>
                </a:solidFill>
                <a:effectLst/>
              </a:rPr>
              <a:t> </a:t>
            </a:r>
            <a:r>
              <a:rPr lang="tr-TR" sz="2400" b="0" i="0" dirty="0">
                <a:solidFill>
                  <a:srgbClr val="232323"/>
                </a:solidFill>
                <a:effectLst/>
              </a:rPr>
              <a:t>CUSHİNG SENDROMLU ERKEKLERDE</a:t>
            </a:r>
          </a:p>
          <a:p>
            <a:r>
              <a:rPr lang="tr-TR" sz="4800" b="0" i="0" dirty="0">
                <a:solidFill>
                  <a:srgbClr val="232323"/>
                </a:solidFill>
                <a:effectLst/>
              </a:rPr>
              <a:t>UZUN SÜREDİR DEVAM EDEN TESTOSTERON EKSİKLİĞİNİ DÜŞÜNDÜRÜR.</a:t>
            </a:r>
            <a:endParaRPr lang="tr-TR" sz="2400" b="0" dirty="0"/>
          </a:p>
        </p:txBody>
      </p:sp>
      <p:sp>
        <p:nvSpPr>
          <p:cNvPr id="4" name="Slayt Numarası Yer Tutucusu 3"/>
          <p:cNvSpPr>
            <a:spLocks noGrp="1"/>
          </p:cNvSpPr>
          <p:nvPr>
            <p:ph type="sldNum" sz="quarter" idx="5"/>
          </p:nvPr>
        </p:nvSpPr>
        <p:spPr/>
        <p:txBody>
          <a:bodyPr/>
          <a:lstStyle/>
          <a:p>
            <a:fld id="{8609C32D-C808-4ADB-933C-D273E97D73C0}" type="slidenum">
              <a:rPr lang="tr-TR" smtClean="0"/>
              <a:t>53</a:t>
            </a:fld>
            <a:endParaRPr lang="tr-TR"/>
          </a:p>
        </p:txBody>
      </p:sp>
    </p:spTree>
    <p:extLst>
      <p:ext uri="{BB962C8B-B14F-4D97-AF65-F5344CB8AC3E}">
        <p14:creationId xmlns:p14="http://schemas.microsoft.com/office/powerpoint/2010/main" val="35192982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i="0" dirty="0">
                <a:solidFill>
                  <a:srgbClr val="232323"/>
                </a:solidFill>
                <a:effectLst/>
                <a:latin typeface="Noto Sans" panose="020B0502040504020204" pitchFamily="34" charset="0"/>
              </a:rPr>
              <a:t>Semen analizi </a:t>
            </a:r>
            <a:r>
              <a:rPr lang="tr-TR" b="0" i="0" dirty="0">
                <a:solidFill>
                  <a:srgbClr val="232323"/>
                </a:solidFill>
                <a:effectLst/>
                <a:latin typeface="Noto Sans" panose="020B0502040504020204" pitchFamily="34" charset="0"/>
              </a:rPr>
              <a:t> —  Semen analizi, kısır bir çiftin erkek partnerinin temel laboratuvar değerlendirmesidir. Standart semen analizi aşağıdakilerden oluşur: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Semen hacmi ve </a:t>
            </a:r>
            <a:r>
              <a:rPr lang="tr-TR" b="0" i="0" dirty="0" err="1">
                <a:solidFill>
                  <a:srgbClr val="232323"/>
                </a:solidFill>
                <a:effectLst/>
                <a:latin typeface="Noto Sans" panose="020B0502040504020204" pitchFamily="34" charset="0"/>
              </a:rPr>
              <a:t>pH</a:t>
            </a:r>
            <a:endParaRPr lang="tr-TR" b="0" i="0" dirty="0">
              <a:solidFill>
                <a:srgbClr val="232323"/>
              </a:solidFill>
              <a:effectLst/>
              <a:latin typeface="Noto Sans" panose="020B0502040504020204" pitchFamily="34" charset="0"/>
            </a:endParaRPr>
          </a:p>
          <a:p>
            <a:pPr algn="l"/>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panose="020B0502040504020204" pitchFamily="34" charset="0"/>
              </a:rPr>
              <a:t>Mikroskopi</a:t>
            </a:r>
            <a:r>
              <a:rPr lang="tr-TR" b="0" i="0" dirty="0">
                <a:solidFill>
                  <a:srgbClr val="232323"/>
                </a:solidFill>
                <a:effectLst/>
                <a:latin typeface="Noto Sans" panose="020B0502040504020204" pitchFamily="34" charset="0"/>
              </a:rPr>
              <a:t>:</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Sperm konsantrasyonu, sayısı, hareketliliği ve morfolojisi</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Enkaz ve aglütinasyon</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lökosit sayısı</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olgunlaşmamış </a:t>
            </a:r>
            <a:r>
              <a:rPr lang="tr-TR" b="0" i="0" dirty="0" err="1">
                <a:solidFill>
                  <a:srgbClr val="232323"/>
                </a:solidFill>
                <a:effectLst/>
                <a:latin typeface="Noto Sans" panose="020B0502040504020204" pitchFamily="34" charset="0"/>
              </a:rPr>
              <a:t>germ</a:t>
            </a:r>
            <a:r>
              <a:rPr lang="tr-TR" b="0" i="0" dirty="0">
                <a:solidFill>
                  <a:srgbClr val="232323"/>
                </a:solidFill>
                <a:effectLst/>
                <a:latin typeface="Noto Sans" panose="020B0502040504020204" pitchFamily="34" charset="0"/>
              </a:rPr>
              <a:t> hücreleri</a:t>
            </a:r>
          </a:p>
          <a:p>
            <a:pPr algn="l"/>
            <a:r>
              <a:rPr lang="tr-TR" b="0" i="0" dirty="0">
                <a:solidFill>
                  <a:srgbClr val="232323"/>
                </a:solidFill>
                <a:effectLst/>
                <a:latin typeface="Noto Sans" panose="020B0502040504020204" pitchFamily="34" charset="0"/>
              </a:rPr>
              <a:t>Semen örneği, iki ila yedi günlük boşalma perhizinden sonra alınmalıdır. </a:t>
            </a:r>
            <a:r>
              <a:rPr lang="tr-TR" b="1" i="0" dirty="0">
                <a:solidFill>
                  <a:srgbClr val="232323"/>
                </a:solidFill>
                <a:effectLst/>
                <a:latin typeface="Noto Sans" panose="020B0502040504020204" pitchFamily="34" charset="0"/>
              </a:rPr>
              <a:t>HASTA MÜMKÜNSE DOKTOR MUAYENEHANESİNDE MASTURBASYON YAPARAK NUMUNEYİ ALMALIDIR. MÜMKÜN DEĞİLSE, NUMUNE EVDE TOPLANABİLİR VE ALINDIKTAN SONRAKİ BİR SAAT İÇİNDE LABORATUVARA TESLİM EDİLEBİLİR.</a:t>
            </a:r>
          </a:p>
          <a:p>
            <a:pPr algn="l"/>
            <a:r>
              <a:rPr lang="tr-TR" b="0" i="0" dirty="0">
                <a:solidFill>
                  <a:srgbClr val="232323"/>
                </a:solidFill>
                <a:effectLst/>
                <a:latin typeface="Noto Sans" panose="020B0502040504020204" pitchFamily="34" charset="0"/>
              </a:rPr>
              <a:t>Semen numunelerindeki sperm konsantrasyonlarının belirgin doğal değişkenliği nedeniyle, en az bir hafta arayla </a:t>
            </a:r>
            <a:r>
              <a:rPr lang="tr-TR" b="1" i="0" dirty="0">
                <a:solidFill>
                  <a:srgbClr val="232323"/>
                </a:solidFill>
                <a:effectLst/>
                <a:latin typeface="Noto Sans" panose="020B0502040504020204" pitchFamily="34" charset="0"/>
              </a:rPr>
              <a:t>en az iki numune</a:t>
            </a:r>
            <a:r>
              <a:rPr lang="tr-TR" b="0" i="0" dirty="0">
                <a:solidFill>
                  <a:srgbClr val="232323"/>
                </a:solidFill>
                <a:effectLst/>
                <a:latin typeface="Noto Sans" panose="020B0502040504020204" pitchFamily="34" charset="0"/>
              </a:rPr>
              <a:t> alınmalıdır. </a:t>
            </a:r>
            <a:r>
              <a:rPr lang="tr-TR" b="0" i="0" u="sng" dirty="0">
                <a:solidFill>
                  <a:srgbClr val="005B92"/>
                </a:solidFill>
                <a:effectLst/>
                <a:latin typeface="Noto Sans" panose="020B0502040504020204" pitchFamily="34" charset="0"/>
                <a:hlinkClick r:id="rId3"/>
              </a:rPr>
              <a:t>Semen analizi, tercihen Dünya Sağlık Örgütü (WHO) İnsan Semeninin İncelenmesi ve İşlenmesine İlişkin Laboratuvar El Kitabında [ 13</a:t>
            </a:r>
            <a:r>
              <a:rPr lang="tr-TR" b="0" i="0" dirty="0">
                <a:solidFill>
                  <a:srgbClr val="232323"/>
                </a:solidFill>
                <a:effectLst/>
                <a:latin typeface="Noto Sans" panose="020B0502040504020204" pitchFamily="34" charset="0"/>
              </a:rPr>
              <a:t> ] açıklanan standart yöntemler kullanılarak yapılmalıdır . Ek olarak, laboratuvar iç kalite kontrol önlemleri almalı ve ulusal </a:t>
            </a:r>
            <a:r>
              <a:rPr lang="tr-TR" b="0" i="0" dirty="0" err="1">
                <a:solidFill>
                  <a:srgbClr val="232323"/>
                </a:solidFill>
                <a:effectLst/>
                <a:latin typeface="Noto Sans" panose="020B0502040504020204" pitchFamily="34" charset="0"/>
              </a:rPr>
              <a:t>androloji</a:t>
            </a:r>
            <a:r>
              <a:rPr lang="tr-TR" b="0" i="0" dirty="0">
                <a:solidFill>
                  <a:srgbClr val="232323"/>
                </a:solidFill>
                <a:effectLst/>
                <a:latin typeface="Noto Sans" panose="020B0502040504020204" pitchFamily="34" charset="0"/>
              </a:rPr>
              <a:t>, klinik kimya ve patoloji topluluklarından sağlanan dış kalite kontrol programlarına katılmalıdır [ </a:t>
            </a:r>
            <a:r>
              <a:rPr lang="tr-TR" b="0" i="0" u="sng" dirty="0">
                <a:solidFill>
                  <a:srgbClr val="005B92"/>
                </a:solidFill>
                <a:effectLst/>
                <a:latin typeface="Noto Sans" panose="020B0502040504020204" pitchFamily="34" charset="0"/>
                <a:hlinkClick r:id="rId4"/>
              </a:rPr>
              <a:t>13-16</a:t>
            </a:r>
            <a:r>
              <a:rPr lang="tr-TR" b="0" i="0" dirty="0">
                <a:solidFill>
                  <a:srgbClr val="232323"/>
                </a:solidFill>
                <a:effectLst/>
                <a:latin typeface="Noto Sans" panose="020B0502040504020204" pitchFamily="34" charset="0"/>
              </a:rPr>
              <a:t> ].</a:t>
            </a:r>
          </a:p>
          <a:p>
            <a:pPr algn="l"/>
            <a:r>
              <a:rPr lang="tr-TR" b="1" i="0" dirty="0">
                <a:solidFill>
                  <a:srgbClr val="232323"/>
                </a:solidFill>
                <a:effectLst/>
                <a:latin typeface="Noto Sans" panose="020B0502040504020204" pitchFamily="34" charset="0"/>
              </a:rPr>
              <a:t>Referans limitleri </a:t>
            </a:r>
            <a:r>
              <a:rPr lang="tr-TR" b="0" i="0" dirty="0">
                <a:solidFill>
                  <a:srgbClr val="232323"/>
                </a:solidFill>
                <a:effectLst/>
                <a:latin typeface="Noto Sans" panose="020B0502040504020204" pitchFamily="34" charset="0"/>
              </a:rPr>
              <a:t> —  WHO, semen analizleri için daha düşük referans limitleri yayınlamıştır [ </a:t>
            </a:r>
            <a:r>
              <a:rPr lang="tr-TR" b="0" i="0" u="sng" dirty="0">
                <a:solidFill>
                  <a:srgbClr val="005B92"/>
                </a:solidFill>
                <a:effectLst/>
                <a:latin typeface="Noto Sans" panose="020B0502040504020204" pitchFamily="34" charset="0"/>
                <a:hlinkClick r:id="rId5"/>
              </a:rPr>
              <a:t>17</a:t>
            </a:r>
            <a:r>
              <a:rPr lang="tr-TR" b="0" i="0" dirty="0">
                <a:solidFill>
                  <a:srgbClr val="232323"/>
                </a:solidFill>
                <a:effectLst/>
                <a:latin typeface="Noto Sans" panose="020B0502040504020204" pitchFamily="34" charset="0"/>
              </a:rPr>
              <a:t> ]. Aşağıdaki parametreler , eşleri gebelik süresi ≤12 ay olan 1900'den fazla erkek üzerinde yapılan bir çalışmadan elde edilen, genel olarak kabul edilen 5. yüzdelik dilimini (parantez içinde daha düşük referans limitleri ve %95 </a:t>
            </a:r>
            <a:r>
              <a:rPr lang="tr-TR" b="0" i="0" dirty="0" err="1">
                <a:solidFill>
                  <a:srgbClr val="232323"/>
                </a:solidFill>
                <a:effectLst/>
                <a:latin typeface="Noto Sans" panose="020B0502040504020204" pitchFamily="34" charset="0"/>
              </a:rPr>
              <a:t>CI'ler</a:t>
            </a:r>
            <a:r>
              <a:rPr lang="tr-TR" b="0" i="0" dirty="0">
                <a:solidFill>
                  <a:srgbClr val="232323"/>
                </a:solidFill>
                <a:effectLst/>
                <a:latin typeface="Noto Sans" panose="020B0502040504020204" pitchFamily="34" charset="0"/>
              </a:rPr>
              <a:t>) temsil eder [ </a:t>
            </a:r>
            <a:r>
              <a:rPr lang="tr-TR" b="0" i="0" baseline="30000" dirty="0">
                <a:solidFill>
                  <a:srgbClr val="232323"/>
                </a:solidFill>
                <a:effectLst/>
                <a:latin typeface="Noto Sans" panose="020B0502040504020204" pitchFamily="34" charset="0"/>
              </a:rPr>
              <a:t>17 </a:t>
            </a:r>
            <a:r>
              <a:rPr lang="tr-TR" b="0" i="0" u="sng" dirty="0">
                <a:solidFill>
                  <a:srgbClr val="005B92"/>
                </a:solidFill>
                <a:effectLst/>
                <a:latin typeface="Noto Sans" panose="020B0502040504020204" pitchFamily="34" charset="0"/>
                <a:hlinkClick r:id="rId5"/>
              </a:rPr>
              <a:t>]</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Hacim – 1,5 </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(%95 GA 1.4-1.7)</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Sperm konsantrasyonu – 15 milyon </a:t>
            </a:r>
            <a:r>
              <a:rPr lang="tr-TR" b="0" i="0" dirty="0" err="1">
                <a:solidFill>
                  <a:srgbClr val="232323"/>
                </a:solidFill>
                <a:effectLst/>
                <a:latin typeface="Noto Sans" panose="020B0502040504020204" pitchFamily="34" charset="0"/>
              </a:rPr>
              <a:t>spermatozoa</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(%95 GA 12-16)</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Toplam sperm sayısı – </a:t>
            </a:r>
            <a:r>
              <a:rPr lang="tr-TR" b="0" i="0" dirty="0" err="1">
                <a:solidFill>
                  <a:srgbClr val="232323"/>
                </a:solidFill>
                <a:effectLst/>
                <a:latin typeface="Noto Sans" panose="020B0502040504020204" pitchFamily="34" charset="0"/>
              </a:rPr>
              <a:t>ejakülat</a:t>
            </a:r>
            <a:r>
              <a:rPr lang="tr-TR" b="0" i="0" dirty="0">
                <a:solidFill>
                  <a:srgbClr val="232323"/>
                </a:solidFill>
                <a:effectLst/>
                <a:latin typeface="Noto Sans" panose="020B0502040504020204" pitchFamily="34" charset="0"/>
              </a:rPr>
              <a:t> başına 39 milyon </a:t>
            </a:r>
            <a:r>
              <a:rPr lang="tr-TR" b="0" i="0" dirty="0" err="1">
                <a:solidFill>
                  <a:srgbClr val="232323"/>
                </a:solidFill>
                <a:effectLst/>
                <a:latin typeface="Noto Sans" panose="020B0502040504020204" pitchFamily="34" charset="0"/>
              </a:rPr>
              <a:t>spermatozoa</a:t>
            </a:r>
            <a:r>
              <a:rPr lang="tr-TR" b="0" i="0" dirty="0">
                <a:solidFill>
                  <a:srgbClr val="232323"/>
                </a:solidFill>
                <a:effectLst/>
                <a:latin typeface="Noto Sans" panose="020B0502040504020204" pitchFamily="34" charset="0"/>
              </a:rPr>
              <a:t> (%95 GA 33-46)</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Morfoloji – "katı" </a:t>
            </a:r>
            <a:r>
              <a:rPr lang="tr-TR" b="0" i="0" dirty="0" err="1">
                <a:solidFill>
                  <a:srgbClr val="232323"/>
                </a:solidFill>
                <a:effectLst/>
                <a:latin typeface="Noto Sans" panose="020B0502040504020204" pitchFamily="34" charset="0"/>
              </a:rPr>
              <a:t>Tygerberg</a:t>
            </a:r>
            <a:r>
              <a:rPr lang="tr-TR" b="0" i="0" dirty="0">
                <a:solidFill>
                  <a:srgbClr val="232323"/>
                </a:solidFill>
                <a:effectLst/>
                <a:latin typeface="Noto Sans" panose="020B0502040504020204" pitchFamily="34" charset="0"/>
              </a:rPr>
              <a:t> yöntemi kullanılarak yüzde 4 normal formlar (%95 GA 3-4) [ </a:t>
            </a:r>
            <a:r>
              <a:rPr lang="tr-TR" b="0" i="0" u="sng" dirty="0">
                <a:solidFill>
                  <a:srgbClr val="005B92"/>
                </a:solidFill>
                <a:effectLst/>
                <a:latin typeface="Noto Sans" panose="020B0502040504020204" pitchFamily="34" charset="0"/>
                <a:hlinkClick r:id="rId3"/>
              </a:rPr>
              <a:t>13</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Canlılık – yüzde 58 canlı (%95 GA 55-63)</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Aşamalı hareketlilik – yüzde 32 (%95 GA 31-34)</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Toplam (ilerleyen ve ilerlemeyen) </a:t>
            </a:r>
            <a:r>
              <a:rPr lang="tr-TR" b="0" i="0" dirty="0" err="1">
                <a:solidFill>
                  <a:srgbClr val="232323"/>
                </a:solidFill>
                <a:effectLst/>
                <a:latin typeface="Noto Sans" panose="020B0502040504020204" pitchFamily="34" charset="0"/>
              </a:rPr>
              <a:t>motilite</a:t>
            </a:r>
            <a:r>
              <a:rPr lang="tr-TR" b="0" i="0" dirty="0">
                <a:solidFill>
                  <a:srgbClr val="232323"/>
                </a:solidFill>
                <a:effectLst/>
                <a:latin typeface="Noto Sans" panose="020B0502040504020204" pitchFamily="34" charset="0"/>
              </a:rPr>
              <a:t> – yüzde 40 (%95 GA 38-42)</a:t>
            </a:r>
          </a:p>
          <a:p>
            <a:pPr algn="l"/>
            <a:r>
              <a:rPr lang="tr-TR" b="1" i="0" dirty="0">
                <a:solidFill>
                  <a:srgbClr val="232323"/>
                </a:solidFill>
                <a:effectLst/>
                <a:latin typeface="Noto Sans" panose="020B0502040504020204" pitchFamily="34" charset="0"/>
              </a:rPr>
              <a:t>Ek değerlendirme </a:t>
            </a:r>
            <a:r>
              <a:rPr lang="tr-TR" b="0" i="0" dirty="0">
                <a:solidFill>
                  <a:srgbClr val="232323"/>
                </a:solidFill>
                <a:effectLst/>
                <a:latin typeface="Noto Sans" panose="020B0502040504020204" pitchFamily="34" charset="0"/>
              </a:rPr>
              <a:t> -  İlk değerlendirmeden sonra (öykü, fizik muayene ve iki semen analizi), kısırlığı olan erkekler aşağıdaki değerlendirmeden geçmelidir:</a:t>
            </a:r>
          </a:p>
          <a:p>
            <a:pPr algn="l"/>
            <a:r>
              <a:rPr lang="tr-TR" b="1" i="0" dirty="0">
                <a:solidFill>
                  <a:srgbClr val="232323"/>
                </a:solidFill>
                <a:effectLst/>
                <a:latin typeface="Noto Sans" panose="020B0502040504020204" pitchFamily="34" charset="0"/>
              </a:rPr>
              <a:t>Normal semen analizi olan erkekler </a:t>
            </a:r>
            <a:r>
              <a:rPr lang="tr-TR" b="0" i="0" dirty="0">
                <a:solidFill>
                  <a:srgbClr val="232323"/>
                </a:solidFill>
                <a:effectLst/>
                <a:latin typeface="Noto Sans" panose="020B0502040504020204" pitchFamily="34" charset="0"/>
              </a:rPr>
              <a:t> —  Kısır bir çiftin erkek partnerlerinde </a:t>
            </a:r>
            <a:r>
              <a:rPr lang="tr-TR" b="0" i="0" dirty="0" err="1">
                <a:solidFill>
                  <a:srgbClr val="232323"/>
                </a:solidFill>
                <a:effectLst/>
                <a:latin typeface="Noto Sans" panose="020B0502040504020204" pitchFamily="34" charset="0"/>
              </a:rPr>
              <a:t>idiyopatik</a:t>
            </a:r>
            <a:r>
              <a:rPr lang="tr-TR" b="0" i="0" dirty="0">
                <a:solidFill>
                  <a:srgbClr val="232323"/>
                </a:solidFill>
                <a:effectLst/>
                <a:latin typeface="Noto Sans" panose="020B0502040504020204" pitchFamily="34" charset="0"/>
              </a:rPr>
              <a:t> erkek kısırlığı olabilir. Diğer olasılıklar, kadın partnerin kısırlığını veya bir çiftin kısırlık faktörünü içerir. Kadın partnerin tam olarak değerlendirilmesinden ve kadın kısırlığının geri dönüşümlü nedenlerinin tedavisinin ardından çift, tüp bebek (IVF) gibi bir YÜT uzmanına sevk etmeyi düşünmelidir.</a:t>
            </a:r>
          </a:p>
          <a:p>
            <a:pPr algn="l"/>
            <a:r>
              <a:rPr lang="tr-TR" b="1" i="0" dirty="0">
                <a:solidFill>
                  <a:srgbClr val="232323"/>
                </a:solidFill>
                <a:effectLst/>
                <a:latin typeface="Noto Sans" panose="020B0502040504020204" pitchFamily="34" charset="0"/>
              </a:rPr>
              <a:t>Anormal semen analizi olan erkekler </a:t>
            </a:r>
            <a:r>
              <a:rPr lang="tr-TR" b="0" i="0" dirty="0">
                <a:solidFill>
                  <a:srgbClr val="232323"/>
                </a:solidFill>
                <a:effectLst/>
                <a:latin typeface="Noto Sans" panose="020B0502040504020204" pitchFamily="34" charset="0"/>
              </a:rPr>
              <a:t> -  Anormal semen analizleri olan çoğu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erkeğin sperm konsantrasyonlarında, morfolojisinde ve hareketliliğinde anormallikler vardır.</a:t>
            </a:r>
          </a:p>
          <a:p>
            <a:pPr algn="l"/>
            <a:r>
              <a:rPr lang="tr-TR" b="1" i="0" dirty="0">
                <a:solidFill>
                  <a:srgbClr val="232323"/>
                </a:solidFill>
                <a:effectLst/>
                <a:latin typeface="Noto Sans" panose="020B0502040504020204" pitchFamily="34" charset="0"/>
              </a:rPr>
              <a:t>Normal sperm konsantrasyonu, anormal morfoloji ve/veya </a:t>
            </a:r>
            <a:r>
              <a:rPr lang="tr-TR" b="1" i="0" dirty="0" err="1">
                <a:solidFill>
                  <a:srgbClr val="232323"/>
                </a:solidFill>
                <a:effectLst/>
                <a:latin typeface="Noto Sans" panose="020B0502040504020204" pitchFamily="34" charset="0"/>
              </a:rPr>
              <a:t>motilite</a:t>
            </a:r>
            <a:r>
              <a:rPr lang="tr-TR" b="1" i="0" dirty="0">
                <a:solidFill>
                  <a:srgbClr val="232323"/>
                </a:solidFill>
                <a:effectLst/>
                <a:latin typeface="Noto Sans" panose="020B0502040504020204" pitchFamily="34" charset="0"/>
              </a:rPr>
              <a:t> </a:t>
            </a:r>
            <a:r>
              <a:rPr lang="tr-TR" b="0" i="0" dirty="0">
                <a:solidFill>
                  <a:srgbClr val="232323"/>
                </a:solidFill>
                <a:effectLst/>
                <a:latin typeface="Noto Sans" panose="020B0502040504020204" pitchFamily="34" charset="0"/>
              </a:rPr>
              <a:t> -  Normal sperm konsantrasyonuna sahip ancak anormal sperm morfolojisi ve/veya </a:t>
            </a:r>
            <a:r>
              <a:rPr lang="tr-TR" b="0" i="0" dirty="0" err="1">
                <a:solidFill>
                  <a:srgbClr val="232323"/>
                </a:solidFill>
                <a:effectLst/>
                <a:latin typeface="Noto Sans" panose="020B0502040504020204" pitchFamily="34" charset="0"/>
              </a:rPr>
              <a:t>motilitesine</a:t>
            </a:r>
            <a:r>
              <a:rPr lang="tr-TR" b="0" i="0" dirty="0">
                <a:solidFill>
                  <a:srgbClr val="232323"/>
                </a:solidFill>
                <a:effectLst/>
                <a:latin typeface="Noto Sans" panose="020B0502040504020204" pitchFamily="34" charset="0"/>
              </a:rPr>
              <a:t> sahip bir erkek partneri olan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bir çiftte, </a:t>
            </a:r>
            <a:r>
              <a:rPr lang="tr-TR" b="0" i="0" dirty="0" err="1">
                <a:solidFill>
                  <a:srgbClr val="232323"/>
                </a:solidFill>
                <a:effectLst/>
                <a:latin typeface="Noto Sans" panose="020B0502040504020204" pitchFamily="34" charset="0"/>
              </a:rPr>
              <a:t>intrasitoplazmik</a:t>
            </a:r>
            <a:r>
              <a:rPr lang="tr-TR" b="0" i="0" dirty="0">
                <a:solidFill>
                  <a:srgbClr val="232323"/>
                </a:solidFill>
                <a:effectLst/>
                <a:latin typeface="Noto Sans" panose="020B0502040504020204" pitchFamily="34" charset="0"/>
              </a:rPr>
              <a:t> sperm enjeksiyonu (ICSI) gibi bir ART uzmanına sevk edilebilir. kullanışlı.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6"/>
              </a:rPr>
              <a:t>. "Erkek kısırlığı tedavileri", 'ICSI ile IVF' bölümü</a:t>
            </a:r>
            <a:r>
              <a:rPr lang="tr-TR" b="0" i="0" dirty="0">
                <a:solidFill>
                  <a:srgbClr val="232323"/>
                </a:solidFill>
                <a:effectLst/>
                <a:latin typeface="Noto Sans" panose="020B0502040504020204" pitchFamily="34" charset="0"/>
              </a:rPr>
              <a:t> .)</a:t>
            </a:r>
          </a:p>
          <a:p>
            <a:pPr algn="l"/>
            <a:r>
              <a:rPr lang="tr-TR" b="1" i="0" dirty="0">
                <a:solidFill>
                  <a:srgbClr val="232323"/>
                </a:solidFill>
                <a:effectLst/>
                <a:latin typeface="Noto Sans" panose="020B0502040504020204" pitchFamily="34" charset="0"/>
              </a:rPr>
              <a:t>Sperm konsantrasyonu &lt;10 milyon/</a:t>
            </a:r>
            <a:r>
              <a:rPr lang="tr-TR" b="1" i="0" dirty="0" err="1">
                <a:solidFill>
                  <a:srgbClr val="232323"/>
                </a:solidFill>
                <a:effectLst/>
                <a:latin typeface="Noto Sans" panose="020B0502040504020204" pitchFamily="34" charset="0"/>
              </a:rPr>
              <a:t>mL</a:t>
            </a:r>
            <a:r>
              <a:rPr lang="tr-TR" b="1" i="0" dirty="0">
                <a:solidFill>
                  <a:srgbClr val="232323"/>
                </a:solidFill>
                <a:effectLst/>
                <a:latin typeface="Noto Sans" panose="020B0502040504020204" pitchFamily="34" charset="0"/>
              </a:rPr>
              <a:t> </a:t>
            </a:r>
            <a:r>
              <a:rPr lang="tr-TR" b="0" i="0" dirty="0">
                <a:solidFill>
                  <a:srgbClr val="232323"/>
                </a:solidFill>
                <a:effectLst/>
                <a:latin typeface="Noto Sans" panose="020B0502040504020204" pitchFamily="34" charset="0"/>
              </a:rPr>
              <a:t> —  Kısırlık ve sperm konsantrasyonu &lt;10 milyon/</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olan erkeklerde </a:t>
            </a:r>
            <a:r>
              <a:rPr lang="tr-TR" b="0" i="0" dirty="0" err="1">
                <a:solidFill>
                  <a:srgbClr val="232323"/>
                </a:solidFill>
                <a:effectLst/>
                <a:latin typeface="Noto Sans" panose="020B0502040504020204" pitchFamily="34" charset="0"/>
              </a:rPr>
              <a:t>Klinefelter</a:t>
            </a:r>
            <a:r>
              <a:rPr lang="tr-TR" b="0" i="0" dirty="0">
                <a:solidFill>
                  <a:srgbClr val="232323"/>
                </a:solidFill>
                <a:effectLst/>
                <a:latin typeface="Noto Sans" panose="020B0502040504020204" pitchFamily="34" charset="0"/>
              </a:rPr>
              <a:t> sendromu yaygın olduğundan, serum total testosteron (8 ile 10:00 arasında alınan bir kan örneğinde), serum </a:t>
            </a:r>
            <a:r>
              <a:rPr lang="tr-TR" b="0" i="0" dirty="0" err="1">
                <a:solidFill>
                  <a:srgbClr val="232323"/>
                </a:solidFill>
                <a:effectLst/>
                <a:latin typeface="Noto Sans" panose="020B0502040504020204" pitchFamily="34" charset="0"/>
              </a:rPr>
              <a:t>folikül</a:t>
            </a:r>
            <a:r>
              <a:rPr lang="tr-TR" b="0" i="0" dirty="0">
                <a:solidFill>
                  <a:srgbClr val="232323"/>
                </a:solidFill>
                <a:effectLst/>
                <a:latin typeface="Noto Sans" panose="020B0502040504020204" pitchFamily="34" charset="0"/>
              </a:rPr>
              <a:t> uyarıcı hormon (FSH) ) ve </a:t>
            </a:r>
            <a:r>
              <a:rPr lang="tr-TR" b="0" i="0" dirty="0" err="1">
                <a:solidFill>
                  <a:srgbClr val="232323"/>
                </a:solidFill>
                <a:effectLst/>
                <a:latin typeface="Noto Sans" panose="020B0502040504020204" pitchFamily="34" charset="0"/>
              </a:rPr>
              <a:t>lüteinizan</a:t>
            </a:r>
            <a:r>
              <a:rPr lang="tr-TR" b="0" i="0" dirty="0">
                <a:solidFill>
                  <a:srgbClr val="232323"/>
                </a:solidFill>
                <a:effectLst/>
                <a:latin typeface="Noto Sans" panose="020B0502040504020204" pitchFamily="34" charset="0"/>
              </a:rPr>
              <a:t> hormon (LH) ölçümleri bu erkeklerde yapılmalıdır [ </a:t>
            </a:r>
            <a:r>
              <a:rPr lang="tr-TR" b="0" i="0" u="sng" dirty="0">
                <a:solidFill>
                  <a:srgbClr val="005B92"/>
                </a:solidFill>
                <a:effectLst/>
                <a:latin typeface="Noto Sans" panose="020B0502040504020204" pitchFamily="34" charset="0"/>
                <a:hlinkClick r:id="rId7"/>
              </a:rPr>
              <a:t>18,19</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Noto Sans" panose="020B0502040504020204" pitchFamily="34" charset="0"/>
              </a:rPr>
              <a:t>Birçok </a:t>
            </a:r>
            <a:r>
              <a:rPr lang="tr-TR" b="0" i="0" dirty="0" err="1">
                <a:solidFill>
                  <a:srgbClr val="232323"/>
                </a:solidFill>
                <a:effectLst/>
                <a:latin typeface="Noto Sans" panose="020B0502040504020204" pitchFamily="34" charset="0"/>
              </a:rPr>
              <a:t>klinisyen</a:t>
            </a:r>
            <a:r>
              <a:rPr lang="tr-TR" b="0" i="0" dirty="0">
                <a:solidFill>
                  <a:srgbClr val="232323"/>
                </a:solidFill>
                <a:effectLst/>
                <a:latin typeface="Noto Sans" panose="020B0502040504020204" pitchFamily="34" charset="0"/>
              </a:rPr>
              <a:t> ve uzman, bu serum hormonlarını düşük sperm konsantrasyonuna (&lt;15 milyon/</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sahip tüm kısır erkeklerde ölçüyor. Endokrin testinin sonuçları, öykü ve fizik muayeneden alınan ayrıntılar kısırlığın nedenini belirlemeye yardımcı olabilir.</a:t>
            </a:r>
          </a:p>
          <a:p>
            <a:pPr algn="l"/>
            <a:r>
              <a:rPr lang="tr-TR" b="1" i="0" dirty="0">
                <a:solidFill>
                  <a:srgbClr val="232323"/>
                </a:solidFill>
                <a:effectLst/>
                <a:latin typeface="Noto Sans" panose="020B0502040504020204" pitchFamily="34" charset="0"/>
              </a:rPr>
              <a:t>Şiddetli </a:t>
            </a:r>
            <a:r>
              <a:rPr lang="tr-TR" b="1" i="0" dirty="0" err="1">
                <a:solidFill>
                  <a:srgbClr val="232323"/>
                </a:solidFill>
                <a:effectLst/>
                <a:latin typeface="Noto Sans" panose="020B0502040504020204" pitchFamily="34" charset="0"/>
              </a:rPr>
              <a:t>oligozoospermi</a:t>
            </a:r>
            <a:r>
              <a:rPr lang="tr-TR" b="1" i="0" dirty="0">
                <a:solidFill>
                  <a:srgbClr val="232323"/>
                </a:solidFill>
                <a:effectLst/>
                <a:latin typeface="Noto Sans" panose="020B0502040504020204" pitchFamily="34" charset="0"/>
              </a:rPr>
              <a:t> veya </a:t>
            </a:r>
            <a:r>
              <a:rPr lang="tr-TR" b="1" i="0" dirty="0" err="1">
                <a:solidFill>
                  <a:srgbClr val="232323"/>
                </a:solidFill>
                <a:effectLst/>
                <a:latin typeface="Noto Sans" panose="020B0502040504020204" pitchFamily="34" charset="0"/>
              </a:rPr>
              <a:t>azospermi</a:t>
            </a:r>
            <a:r>
              <a:rPr lang="tr-TR" b="1" i="0" dirty="0">
                <a:solidFill>
                  <a:srgbClr val="232323"/>
                </a:solidFill>
                <a:effectLst/>
                <a:latin typeface="Noto Sans" panose="020B0502040504020204" pitchFamily="34" charset="0"/>
              </a:rPr>
              <a:t> </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Azospermi</a:t>
            </a:r>
            <a:r>
              <a:rPr lang="tr-TR" b="0" i="0" dirty="0">
                <a:solidFill>
                  <a:srgbClr val="232323"/>
                </a:solidFill>
                <a:effectLst/>
                <a:latin typeface="Noto Sans" panose="020B0502040504020204" pitchFamily="34" charset="0"/>
              </a:rPr>
              <a:t> veya şiddetli </a:t>
            </a:r>
            <a:r>
              <a:rPr lang="tr-TR" b="0" i="0" dirty="0" err="1">
                <a:solidFill>
                  <a:srgbClr val="232323"/>
                </a:solidFill>
                <a:effectLst/>
                <a:latin typeface="Noto Sans" panose="020B0502040504020204" pitchFamily="34" charset="0"/>
              </a:rPr>
              <a:t>oligozoospermisi</a:t>
            </a:r>
            <a:r>
              <a:rPr lang="tr-TR" b="0" i="0" dirty="0">
                <a:solidFill>
                  <a:srgbClr val="232323"/>
                </a:solidFill>
                <a:effectLst/>
                <a:latin typeface="Noto Sans" panose="020B0502040504020204" pitchFamily="34" charset="0"/>
              </a:rPr>
              <a:t> olan erkeklerin de endokrin testine ihtiyacı vardır; daha fazla değerlendirme de sonuçlara bağlıdır (aşağıdaki </a:t>
            </a:r>
            <a:r>
              <a:rPr lang="tr-TR" b="0" i="0" u="sng" dirty="0">
                <a:solidFill>
                  <a:srgbClr val="005B92"/>
                </a:solidFill>
                <a:effectLst/>
                <a:latin typeface="Noto Sans" panose="020B0502040504020204" pitchFamily="34" charset="0"/>
                <a:hlinkClick r:id="rId8"/>
              </a:rPr>
              <a:t>'Endokrin testi'</a:t>
            </a:r>
            <a:r>
              <a:rPr lang="tr-TR" b="0" i="0" dirty="0">
                <a:solidFill>
                  <a:srgbClr val="232323"/>
                </a:solidFill>
                <a:effectLst/>
                <a:latin typeface="Noto Sans" panose="020B0502040504020204" pitchFamily="34" charset="0"/>
              </a:rPr>
              <a:t> bölümüne bakın). Şiddetli </a:t>
            </a:r>
            <a:r>
              <a:rPr lang="tr-TR" b="0" i="0" dirty="0" err="1">
                <a:solidFill>
                  <a:srgbClr val="232323"/>
                </a:solidFill>
                <a:effectLst/>
                <a:latin typeface="Noto Sans" panose="020B0502040504020204" pitchFamily="34" charset="0"/>
              </a:rPr>
              <a:t>oligozoospermi</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azospermisi</a:t>
            </a:r>
            <a:r>
              <a:rPr lang="tr-TR" b="0" i="0" dirty="0">
                <a:solidFill>
                  <a:srgbClr val="232323"/>
                </a:solidFill>
                <a:effectLst/>
                <a:latin typeface="Noto Sans" panose="020B0502040504020204" pitchFamily="34" charset="0"/>
              </a:rPr>
              <a:t> olan erkekler için endokrin testine ek olarak genetik test yapılması gerekir. (Aşağıdaki </a:t>
            </a:r>
            <a:r>
              <a:rPr lang="tr-TR" b="0" i="0" u="sng" dirty="0">
                <a:solidFill>
                  <a:srgbClr val="005B92"/>
                </a:solidFill>
                <a:effectLst/>
                <a:latin typeface="Noto Sans" panose="020B0502040504020204" pitchFamily="34" charset="0"/>
                <a:hlinkClick r:id="rId9"/>
              </a:rPr>
              <a:t>'Genetik testler'</a:t>
            </a:r>
            <a:r>
              <a:rPr lang="tr-TR" b="0" i="0" dirty="0">
                <a:solidFill>
                  <a:srgbClr val="232323"/>
                </a:solidFill>
                <a:effectLst/>
                <a:latin typeface="Noto Sans" panose="020B0502040504020204" pitchFamily="34" charset="0"/>
              </a:rPr>
              <a:t> bölümüne bakın.)</a:t>
            </a:r>
          </a:p>
          <a:p>
            <a:pPr algn="l"/>
            <a:r>
              <a:rPr lang="tr-TR" b="0" i="0" dirty="0">
                <a:solidFill>
                  <a:srgbClr val="232323"/>
                </a:solidFill>
                <a:effectLst/>
                <a:latin typeface="Noto Sans" panose="020B0502040504020204" pitchFamily="34" charset="0"/>
              </a:rPr>
              <a:t>Bazı erkekler </a:t>
            </a:r>
            <a:r>
              <a:rPr lang="tr-TR" b="0" i="0" dirty="0" err="1">
                <a:solidFill>
                  <a:srgbClr val="232323"/>
                </a:solidFill>
                <a:effectLst/>
                <a:latin typeface="Noto Sans" panose="020B0502040504020204" pitchFamily="34" charset="0"/>
              </a:rPr>
              <a:t>obstrüktif</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azospermiyi</a:t>
            </a:r>
            <a:r>
              <a:rPr lang="tr-TR" b="0" i="0" dirty="0">
                <a:solidFill>
                  <a:srgbClr val="232323"/>
                </a:solidFill>
                <a:effectLst/>
                <a:latin typeface="Noto Sans" panose="020B0502040504020204" pitchFamily="34" charset="0"/>
              </a:rPr>
              <a:t> (endokrin testi normal, testis hacmi normal olanlar, muayenede </a:t>
            </a:r>
            <a:r>
              <a:rPr lang="tr-TR" b="0" i="0" dirty="0" err="1">
                <a:solidFill>
                  <a:srgbClr val="232323"/>
                </a:solidFill>
                <a:effectLst/>
                <a:latin typeface="Noto Sans" panose="020B0502040504020204" pitchFamily="34" charset="0"/>
              </a:rPr>
              <a:t>palpabl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vaza</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deferentisi</a:t>
            </a:r>
            <a:r>
              <a:rPr lang="tr-TR" b="0" i="0" dirty="0">
                <a:solidFill>
                  <a:srgbClr val="232323"/>
                </a:solidFill>
                <a:effectLst/>
                <a:latin typeface="Noto Sans" panose="020B0502040504020204" pitchFamily="34" charset="0"/>
              </a:rPr>
              <a:t> ve </a:t>
            </a:r>
            <a:r>
              <a:rPr lang="tr-TR" b="0" i="0" dirty="0" err="1">
                <a:solidFill>
                  <a:srgbClr val="232323"/>
                </a:solidFill>
                <a:effectLst/>
                <a:latin typeface="Noto Sans" panose="020B0502040504020204" pitchFamily="34" charset="0"/>
              </a:rPr>
              <a:t>azospermisi</a:t>
            </a:r>
            <a:r>
              <a:rPr lang="tr-TR" b="0" i="0" dirty="0">
                <a:solidFill>
                  <a:srgbClr val="232323"/>
                </a:solidFill>
                <a:effectLst/>
                <a:latin typeface="Noto Sans" panose="020B0502040504020204" pitchFamily="34" charset="0"/>
              </a:rPr>
              <a:t> olanlar) değerlendirmek için </a:t>
            </a:r>
            <a:r>
              <a:rPr lang="tr-TR" b="0" i="0" dirty="0" err="1">
                <a:solidFill>
                  <a:srgbClr val="232323"/>
                </a:solidFill>
                <a:effectLst/>
                <a:latin typeface="Noto Sans" panose="020B0502040504020204" pitchFamily="34" charset="0"/>
              </a:rPr>
              <a:t>transrektal</a:t>
            </a:r>
            <a:r>
              <a:rPr lang="tr-TR" b="0" i="0" dirty="0">
                <a:solidFill>
                  <a:srgbClr val="232323"/>
                </a:solidFill>
                <a:effectLst/>
                <a:latin typeface="Noto Sans" panose="020B0502040504020204" pitchFamily="34" charset="0"/>
              </a:rPr>
              <a:t> ultrasona ihtiyaç duyabilir. (Aşağıdaki </a:t>
            </a:r>
            <a:r>
              <a:rPr lang="tr-TR" b="0" i="0" u="sng" dirty="0">
                <a:solidFill>
                  <a:srgbClr val="005B92"/>
                </a:solidFill>
                <a:effectLst/>
                <a:latin typeface="Noto Sans" panose="020B0502040504020204" pitchFamily="34" charset="0"/>
                <a:hlinkClick r:id="rId10"/>
              </a:rPr>
              <a:t>'</a:t>
            </a:r>
            <a:r>
              <a:rPr lang="tr-TR" b="0" i="0" u="sng" dirty="0" err="1">
                <a:solidFill>
                  <a:srgbClr val="005B92"/>
                </a:solidFill>
                <a:effectLst/>
                <a:latin typeface="Noto Sans" panose="020B0502040504020204" pitchFamily="34" charset="0"/>
                <a:hlinkClick r:id="rId10"/>
              </a:rPr>
              <a:t>Skrotal</a:t>
            </a:r>
            <a:r>
              <a:rPr lang="tr-TR" b="0" i="0" u="sng" dirty="0">
                <a:solidFill>
                  <a:srgbClr val="005B92"/>
                </a:solidFill>
                <a:effectLst/>
                <a:latin typeface="Noto Sans" panose="020B0502040504020204" pitchFamily="34" charset="0"/>
                <a:hlinkClick r:id="rId10"/>
              </a:rPr>
              <a:t> ve </a:t>
            </a:r>
            <a:r>
              <a:rPr lang="tr-TR" b="0" i="0" u="sng" dirty="0" err="1">
                <a:solidFill>
                  <a:srgbClr val="005B92"/>
                </a:solidFill>
                <a:effectLst/>
                <a:latin typeface="Noto Sans" panose="020B0502040504020204" pitchFamily="34" charset="0"/>
                <a:hlinkClick r:id="rId10"/>
              </a:rPr>
              <a:t>transrektal</a:t>
            </a:r>
            <a:r>
              <a:rPr lang="tr-TR" b="0" i="0" u="sng" dirty="0">
                <a:solidFill>
                  <a:srgbClr val="005B92"/>
                </a:solidFill>
                <a:effectLst/>
                <a:latin typeface="Noto Sans" panose="020B0502040504020204" pitchFamily="34" charset="0"/>
                <a:hlinkClick r:id="rId10"/>
              </a:rPr>
              <a:t> ultrason'</a:t>
            </a:r>
            <a:r>
              <a:rPr lang="tr-TR" b="0" i="0" dirty="0">
                <a:solidFill>
                  <a:srgbClr val="232323"/>
                </a:solidFill>
                <a:effectLst/>
                <a:latin typeface="Noto Sans" panose="020B0502040504020204" pitchFamily="34" charset="0"/>
              </a:rPr>
              <a:t> bölümüne bakın.)</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54</a:t>
            </a:fld>
            <a:endParaRPr lang="tr-TR"/>
          </a:p>
        </p:txBody>
      </p:sp>
    </p:spTree>
    <p:extLst>
      <p:ext uri="{BB962C8B-B14F-4D97-AF65-F5344CB8AC3E}">
        <p14:creationId xmlns:p14="http://schemas.microsoft.com/office/powerpoint/2010/main" val="4267729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latinLnBrk="0"/>
            <a:r>
              <a:rPr lang="tr-TR" b="1" i="0" dirty="0" err="1">
                <a:solidFill>
                  <a:srgbClr val="232323"/>
                </a:solidFill>
                <a:effectLst/>
                <a:latin typeface="Noto Sans" panose="020B0502040504020204" pitchFamily="34" charset="0"/>
              </a:rPr>
              <a:t>İnfertilite</a:t>
            </a:r>
            <a:r>
              <a:rPr lang="tr-TR" b="1" i="0" dirty="0">
                <a:solidFill>
                  <a:srgbClr val="232323"/>
                </a:solidFill>
                <a:effectLst/>
                <a:latin typeface="Noto Sans" panose="020B0502040504020204" pitchFamily="34" charset="0"/>
              </a:rPr>
              <a:t> değerlendirmesinin </a:t>
            </a:r>
            <a:r>
              <a:rPr lang="tr-TR" b="1" i="0" dirty="0" err="1">
                <a:solidFill>
                  <a:srgbClr val="232323"/>
                </a:solidFill>
                <a:effectLst/>
                <a:latin typeface="Noto Sans" panose="020B0502040504020204" pitchFamily="34" charset="0"/>
              </a:rPr>
              <a:t>endikasyonları</a:t>
            </a:r>
            <a:r>
              <a:rPr lang="tr-TR" b="1" i="0" dirty="0">
                <a:solidFill>
                  <a:srgbClr val="232323"/>
                </a:solidFill>
                <a:effectLst/>
                <a:latin typeface="Noto Sans" panose="020B0502040504020204" pitchFamily="34" charset="0"/>
              </a:rPr>
              <a:t> ve zamanlaması</a:t>
            </a:r>
          </a:p>
          <a:p>
            <a:pPr algn="l"/>
            <a:r>
              <a:rPr lang="tr-TR" b="1" i="0" dirty="0">
                <a:solidFill>
                  <a:srgbClr val="232323"/>
                </a:solidFill>
                <a:effectLst/>
                <a:latin typeface="Noto Sans" panose="020B0502040504020204" pitchFamily="34" charset="0"/>
              </a:rPr>
              <a:t>Çocuk sahibi olamadığı için yardım arayan çiftlerde kısırlık değerlendirmesi yapılır.</a:t>
            </a:r>
          </a:p>
          <a:p>
            <a:pPr algn="l"/>
            <a:r>
              <a:rPr lang="tr-TR" b="1" i="0" dirty="0">
                <a:solidFill>
                  <a:srgbClr val="232323"/>
                </a:solidFill>
                <a:effectLst/>
                <a:latin typeface="Noto Sans" panose="020B0502040504020204" pitchFamily="34" charset="0"/>
              </a:rPr>
              <a:t>1. 12 aylık korunmasız ve sık cinsel ilişkiden sonra değerlendirmeye başlayın:</a:t>
            </a:r>
          </a:p>
          <a:p>
            <a:pPr algn="l"/>
            <a:r>
              <a:rPr lang="tr-TR" b="0" i="0" dirty="0">
                <a:solidFill>
                  <a:srgbClr val="232323"/>
                </a:solidFill>
                <a:effectLst/>
                <a:latin typeface="Noto Sans" panose="020B0502040504020204" pitchFamily="34" charset="0"/>
              </a:rPr>
              <a:t>Kısırlık için risk faktörü olmayan 35 yaş altı kadınlar</a:t>
            </a:r>
          </a:p>
          <a:p>
            <a:pPr algn="l"/>
            <a:r>
              <a:rPr lang="tr-TR" b="1" i="0" dirty="0">
                <a:solidFill>
                  <a:srgbClr val="232323"/>
                </a:solidFill>
                <a:effectLst/>
                <a:latin typeface="Noto Sans" panose="020B0502040504020204" pitchFamily="34" charset="0"/>
              </a:rPr>
              <a:t>2. Altı aylık korunmasız ve sık cinsel ilişkiden sonra değerlendirmeye başlayın:</a:t>
            </a:r>
            <a:r>
              <a:rPr lang="tr-TR" b="0" i="0" dirty="0">
                <a:solidFill>
                  <a:srgbClr val="232323"/>
                </a:solidFill>
                <a:effectLst/>
                <a:latin typeface="Noto Sans" panose="020B0502040504020204" pitchFamily="34" charset="0"/>
              </a:rPr>
              <a:t>35-40 yaş arası kadınlar</a:t>
            </a:r>
          </a:p>
          <a:p>
            <a:pPr algn="l"/>
            <a:r>
              <a:rPr lang="tr-TR" b="1" i="0" dirty="0">
                <a:solidFill>
                  <a:srgbClr val="232323"/>
                </a:solidFill>
                <a:effectLst/>
                <a:latin typeface="Noto Sans" panose="020B0502040504020204" pitchFamily="34" charset="0"/>
              </a:rPr>
              <a:t>3. Altı aydan daha kısa bir süre korunmasız ve sık cinsel ilişkiye rağmen başvuru anında değerlendirmeye başlayın:</a:t>
            </a:r>
          </a:p>
          <a:p>
            <a:pPr algn="l"/>
            <a:r>
              <a:rPr lang="tr-TR" b="0" i="0" dirty="0">
                <a:solidFill>
                  <a:srgbClr val="232323"/>
                </a:solidFill>
                <a:effectLst/>
                <a:latin typeface="Noto Sans" panose="020B0502040504020204" pitchFamily="34" charset="0"/>
              </a:rPr>
              <a:t>40 yaş üstü kadınlar</a:t>
            </a:r>
          </a:p>
          <a:p>
            <a:pPr algn="l"/>
            <a:r>
              <a:rPr lang="tr-TR" b="0" i="0" dirty="0" err="1">
                <a:solidFill>
                  <a:srgbClr val="232323"/>
                </a:solidFill>
                <a:effectLst/>
                <a:latin typeface="Noto Sans" panose="020B0502040504020204" pitchFamily="34" charset="0"/>
              </a:rPr>
              <a:t>Oligomenore</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amenore</a:t>
            </a:r>
            <a:r>
              <a:rPr lang="tr-TR" b="0" i="0" dirty="0">
                <a:solidFill>
                  <a:srgbClr val="232323"/>
                </a:solidFill>
                <a:effectLst/>
                <a:latin typeface="Noto Sans" panose="020B0502040504020204" pitchFamily="34" charset="0"/>
              </a:rPr>
              <a:t> olan kadınlar</a:t>
            </a:r>
          </a:p>
          <a:p>
            <a:pPr algn="l"/>
            <a:r>
              <a:rPr lang="tr-TR" b="0" i="0" dirty="0">
                <a:solidFill>
                  <a:srgbClr val="232323"/>
                </a:solidFill>
                <a:effectLst/>
                <a:latin typeface="Noto Sans" panose="020B0502040504020204" pitchFamily="34" charset="0"/>
              </a:rPr>
              <a:t>Kemoterapi, radyasyon tedavisi veya ileri evre </a:t>
            </a:r>
            <a:r>
              <a:rPr lang="tr-TR" b="0" i="0" dirty="0" err="1">
                <a:solidFill>
                  <a:srgbClr val="232323"/>
                </a:solidFill>
                <a:effectLst/>
                <a:latin typeface="Noto Sans" panose="020B0502040504020204" pitchFamily="34" charset="0"/>
              </a:rPr>
              <a:t>endometriozis</a:t>
            </a:r>
            <a:r>
              <a:rPr lang="tr-TR" b="0" i="0" dirty="0">
                <a:solidFill>
                  <a:srgbClr val="232323"/>
                </a:solidFill>
                <a:effectLst/>
                <a:latin typeface="Noto Sans" panose="020B0502040504020204" pitchFamily="34" charset="0"/>
              </a:rPr>
              <a:t> öyküsü olan kadınlar</a:t>
            </a:r>
          </a:p>
          <a:p>
            <a:pPr algn="l"/>
            <a:r>
              <a:rPr lang="tr-TR" b="0" i="0" dirty="0">
                <a:solidFill>
                  <a:srgbClr val="232323"/>
                </a:solidFill>
                <a:effectLst/>
                <a:latin typeface="Noto Sans" panose="020B0502040504020204" pitchFamily="34" charset="0"/>
              </a:rPr>
              <a:t>Bilinen veya şüphelenilen rahim/tüp hastalığı olan kadınlar</a:t>
            </a:r>
          </a:p>
          <a:p>
            <a:pPr algn="l"/>
            <a:r>
              <a:rPr lang="tr-TR" b="0" i="0" dirty="0">
                <a:solidFill>
                  <a:srgbClr val="232323"/>
                </a:solidFill>
                <a:effectLst/>
                <a:latin typeface="Noto Sans" panose="020B0502040504020204" pitchFamily="34" charset="0"/>
              </a:rPr>
              <a:t>Erkek partnerinde kasık veya testis ameliyatı, yetişkin kabakulak, iktidarsızlık veya diğer cinsel işlev bozuklukları, kemoterapi ve/veya radyasyon veya başka bir partnerle kısırlık öyküsü olan kadınlar</a:t>
            </a:r>
          </a:p>
          <a:p>
            <a:pPr algn="l"/>
            <a:r>
              <a:rPr lang="tr-TR" b="0" i="0" dirty="0">
                <a:solidFill>
                  <a:srgbClr val="757575"/>
                </a:solidFill>
                <a:effectLst/>
                <a:latin typeface="Noto Sans" panose="020B0502040504020204" pitchFamily="34" charset="0"/>
              </a:rPr>
              <a:t>Grafik 70415 Sürüm 5.0</a:t>
            </a:r>
          </a:p>
          <a:p>
            <a:pPr algn="l"/>
            <a:r>
              <a:rPr lang="tr-TR" b="0" i="0" dirty="0">
                <a:solidFill>
                  <a:srgbClr val="757575"/>
                </a:solidFill>
                <a:effectLst/>
                <a:latin typeface="Noto Sans" panose="020B0502040504020204" pitchFamily="34" charset="0"/>
              </a:rPr>
              <a:t>© 2022 </a:t>
            </a:r>
            <a:r>
              <a:rPr lang="tr-TR" b="0" i="0" dirty="0" err="1">
                <a:solidFill>
                  <a:srgbClr val="757575"/>
                </a:solidFill>
                <a:effectLst/>
                <a:latin typeface="Noto Sans" panose="020B0502040504020204" pitchFamily="34" charset="0"/>
              </a:rPr>
              <a:t>UpToDate</a:t>
            </a:r>
            <a:r>
              <a:rPr lang="tr-TR" b="0" i="0" dirty="0">
                <a:solidFill>
                  <a:srgbClr val="757575"/>
                </a:solidFill>
                <a:effectLst/>
                <a:latin typeface="Noto Sans" panose="020B0502040504020204" pitchFamily="34" charset="0"/>
              </a:rPr>
              <a:t>, </a:t>
            </a:r>
            <a:r>
              <a:rPr lang="tr-TR" b="0" i="0" dirty="0" err="1">
                <a:solidFill>
                  <a:srgbClr val="757575"/>
                </a:solidFill>
                <a:effectLst/>
                <a:latin typeface="Noto Sans" panose="020B0502040504020204" pitchFamily="34" charset="0"/>
              </a:rPr>
              <a:t>Inc</a:t>
            </a:r>
            <a:r>
              <a:rPr lang="tr-TR" b="0" i="0" dirty="0">
                <a:solidFill>
                  <a:srgbClr val="757575"/>
                </a:solidFill>
                <a:effectLst/>
                <a:latin typeface="Noto Sans" panose="020B0502040504020204" pitchFamily="34" charset="0"/>
              </a:rPr>
              <a:t>. ve/veya bağlı kuruluşları. Her hakkı saklıdır.</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8</a:t>
            </a:fld>
            <a:endParaRPr lang="tr-TR"/>
          </a:p>
        </p:txBody>
      </p:sp>
    </p:spTree>
    <p:extLst>
      <p:ext uri="{BB962C8B-B14F-4D97-AF65-F5344CB8AC3E}">
        <p14:creationId xmlns:p14="http://schemas.microsoft.com/office/powerpoint/2010/main" val="9942504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0" i="0" dirty="0">
                <a:solidFill>
                  <a:srgbClr val="232323"/>
                </a:solidFill>
                <a:effectLst/>
                <a:latin typeface="Noto Sans" panose="020B0502040504020204" pitchFamily="34" charset="0"/>
              </a:rPr>
              <a:t>Aşağıdaki parametreler , eşleri gebelik süresi ≤12 ay olan 1900'den fazla erkek üzerinde yapılan bir çalışmadan elde edilen, genel olarak kabul edilen 5. yüzdelik dilimini (parantez içinde daha düşük referans limitleri ve %95 </a:t>
            </a:r>
            <a:r>
              <a:rPr lang="tr-TR" b="0" i="0" dirty="0" err="1">
                <a:solidFill>
                  <a:srgbClr val="232323"/>
                </a:solidFill>
                <a:effectLst/>
                <a:latin typeface="Noto Sans" panose="020B0502040504020204" pitchFamily="34" charset="0"/>
              </a:rPr>
              <a:t>CI'ler</a:t>
            </a:r>
            <a:r>
              <a:rPr lang="tr-TR" b="0" i="0" dirty="0">
                <a:solidFill>
                  <a:srgbClr val="232323"/>
                </a:solidFill>
                <a:effectLst/>
                <a:latin typeface="Noto Sans" panose="020B0502040504020204" pitchFamily="34" charset="0"/>
              </a:rPr>
              <a:t>) temsil eder [ </a:t>
            </a:r>
            <a:r>
              <a:rPr lang="tr-TR" b="0" i="0" baseline="30000" dirty="0">
                <a:solidFill>
                  <a:srgbClr val="232323"/>
                </a:solidFill>
                <a:effectLst/>
                <a:latin typeface="Noto Sans" panose="020B0502040504020204" pitchFamily="34" charset="0"/>
              </a:rPr>
              <a:t>17 </a:t>
            </a:r>
            <a:r>
              <a:rPr lang="tr-TR" b="0" i="0" u="sng" dirty="0">
                <a:solidFill>
                  <a:srgbClr val="005B92"/>
                </a:solidFill>
                <a:effectLst/>
                <a:latin typeface="Noto Sans" panose="020B0502040504020204" pitchFamily="34" charset="0"/>
                <a:hlinkClick r:id="rId3"/>
              </a:rPr>
              <a:t>]</a:t>
            </a:r>
            <a:r>
              <a:rPr lang="tr-TR" b="0" i="0" dirty="0">
                <a:solidFill>
                  <a:srgbClr val="232323"/>
                </a:solidFill>
                <a:effectLst/>
                <a:latin typeface="Noto Sans" panose="020B0502040504020204" pitchFamily="34" charset="0"/>
              </a:rPr>
              <a:t> :</a:t>
            </a:r>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55</a:t>
            </a:fld>
            <a:endParaRPr lang="tr-TR"/>
          </a:p>
        </p:txBody>
      </p:sp>
    </p:spTree>
    <p:extLst>
      <p:ext uri="{BB962C8B-B14F-4D97-AF65-F5344CB8AC3E}">
        <p14:creationId xmlns:p14="http://schemas.microsoft.com/office/powerpoint/2010/main" val="24745278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panose="020B0502040504020204" pitchFamily="34" charset="0"/>
              </a:rPr>
              <a:t>[Serum total testosteron sabah 8 ile 10:00 arasında alınan bir kan örneğinde ölçülmelidir</a:t>
            </a:r>
          </a:p>
          <a:p>
            <a:r>
              <a:rPr lang="tr-TR" b="0" i="0" dirty="0">
                <a:solidFill>
                  <a:srgbClr val="232323"/>
                </a:solidFill>
                <a:effectLst/>
                <a:latin typeface="Noto Sans" panose="020B0502040504020204" pitchFamily="34" charset="0"/>
              </a:rPr>
              <a:t> Bir hastada normal testis hacimleri, muayenede ele gelen </a:t>
            </a:r>
            <a:r>
              <a:rPr lang="tr-TR" b="0" i="0" dirty="0" err="1">
                <a:solidFill>
                  <a:srgbClr val="232323"/>
                </a:solidFill>
                <a:effectLst/>
                <a:latin typeface="Noto Sans" panose="020B0502040504020204" pitchFamily="34" charset="0"/>
              </a:rPr>
              <a:t>vaza</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deferentisi</a:t>
            </a:r>
            <a:r>
              <a:rPr lang="tr-TR" b="0" i="0" dirty="0">
                <a:solidFill>
                  <a:srgbClr val="232323"/>
                </a:solidFill>
                <a:effectLst/>
                <a:latin typeface="Noto Sans" panose="020B0502040504020204" pitchFamily="34" charset="0"/>
              </a:rPr>
              <a:t>, normal serum testosteronu, FSH ve LH ve </a:t>
            </a:r>
            <a:r>
              <a:rPr lang="tr-TR" b="0" i="0" dirty="0" err="1">
                <a:solidFill>
                  <a:srgbClr val="232323"/>
                </a:solidFill>
                <a:effectLst/>
                <a:latin typeface="Noto Sans" panose="020B0502040504020204" pitchFamily="34" charset="0"/>
              </a:rPr>
              <a:t>azospermi</a:t>
            </a:r>
            <a:r>
              <a:rPr lang="tr-TR" b="0" i="0" dirty="0">
                <a:solidFill>
                  <a:srgbClr val="232323"/>
                </a:solidFill>
                <a:effectLst/>
                <a:latin typeface="Noto Sans" panose="020B0502040504020204" pitchFamily="34" charset="0"/>
              </a:rPr>
              <a:t> varsa, olası tanı </a:t>
            </a:r>
            <a:r>
              <a:rPr lang="tr-TR" b="1" i="0" dirty="0" err="1">
                <a:solidFill>
                  <a:srgbClr val="232323"/>
                </a:solidFill>
                <a:effectLst/>
                <a:latin typeface="Noto Sans" panose="020B0502040504020204" pitchFamily="34" charset="0"/>
              </a:rPr>
              <a:t>obstrüktif</a:t>
            </a:r>
            <a:r>
              <a:rPr lang="tr-TR" b="1" i="0" dirty="0">
                <a:solidFill>
                  <a:srgbClr val="232323"/>
                </a:solidFill>
                <a:effectLst/>
                <a:latin typeface="Noto Sans" panose="020B0502040504020204" pitchFamily="34" charset="0"/>
              </a:rPr>
              <a:t> </a:t>
            </a:r>
            <a:r>
              <a:rPr lang="tr-TR" b="1" i="0" dirty="0" err="1">
                <a:solidFill>
                  <a:srgbClr val="232323"/>
                </a:solidFill>
                <a:effectLst/>
                <a:latin typeface="Noto Sans" panose="020B0502040504020204" pitchFamily="34" charset="0"/>
              </a:rPr>
              <a:t>azospermidir</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Obstrüktif</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azospermisi</a:t>
            </a:r>
            <a:r>
              <a:rPr lang="tr-TR" b="0" i="0" dirty="0">
                <a:solidFill>
                  <a:srgbClr val="232323"/>
                </a:solidFill>
                <a:effectLst/>
                <a:latin typeface="Noto Sans" panose="020B0502040504020204" pitchFamily="34" charset="0"/>
              </a:rPr>
              <a:t> olan hastalar ileri değerlendirme ve tedavi için </a:t>
            </a:r>
            <a:r>
              <a:rPr lang="tr-TR" b="0" i="0" dirty="0" err="1">
                <a:solidFill>
                  <a:srgbClr val="232323"/>
                </a:solidFill>
                <a:effectLst/>
                <a:latin typeface="Noto Sans" panose="020B0502040504020204" pitchFamily="34" charset="0"/>
              </a:rPr>
              <a:t>infertilite</a:t>
            </a:r>
            <a:r>
              <a:rPr lang="tr-TR" b="0" i="0" dirty="0">
                <a:solidFill>
                  <a:srgbClr val="232323"/>
                </a:solidFill>
                <a:effectLst/>
                <a:latin typeface="Noto Sans" panose="020B0502040504020204" pitchFamily="34" charset="0"/>
              </a:rPr>
              <a:t> konusunda uzmanlaşmış bir üroloğa yönlendirilmelidir.</a:t>
            </a:r>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56</a:t>
            </a:fld>
            <a:endParaRPr lang="tr-TR"/>
          </a:p>
        </p:txBody>
      </p:sp>
    </p:spTree>
    <p:extLst>
      <p:ext uri="{BB962C8B-B14F-4D97-AF65-F5344CB8AC3E}">
        <p14:creationId xmlns:p14="http://schemas.microsoft.com/office/powerpoint/2010/main" val="24923523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err="1">
                <a:solidFill>
                  <a:srgbClr val="232323"/>
                </a:solidFill>
                <a:effectLst/>
                <a:latin typeface="Noto Sans" panose="020B0502040504020204" pitchFamily="34" charset="0"/>
              </a:rPr>
              <a:t>edavi</a:t>
            </a:r>
            <a:r>
              <a:rPr lang="tr-TR" b="0" i="0" dirty="0">
                <a:solidFill>
                  <a:srgbClr val="232323"/>
                </a:solidFill>
                <a:effectLst/>
                <a:latin typeface="Noto Sans" panose="020B0502040504020204" pitchFamily="34" charset="0"/>
              </a:rPr>
              <a:t> edilmeyen ve gebelik peşinde koşan çiftler üzerinde yapılan araştırmalarda, yüzde 50'si üç ay içinde, yüzde 70'i altı ay içinde ve yüzde 85'i 12 ay içinde hamile </a:t>
            </a:r>
            <a:r>
              <a:rPr lang="tr-TR" b="0" i="0" dirty="0" err="1">
                <a:solidFill>
                  <a:srgbClr val="232323"/>
                </a:solidFill>
                <a:effectLst/>
                <a:latin typeface="Noto Sans" panose="020B0502040504020204" pitchFamily="34" charset="0"/>
              </a:rPr>
              <a:t>kaldı.</a:t>
            </a:r>
            <a:r>
              <a:rPr lang="tr-TR" b="0" i="0" u="sng" dirty="0" err="1">
                <a:solidFill>
                  <a:srgbClr val="005B92"/>
                </a:solidFill>
                <a:effectLst/>
                <a:latin typeface="Noto Sans" panose="020B0502040504020204" pitchFamily="34" charset="0"/>
                <a:hlinkClick r:id="rId3"/>
              </a:rPr>
              <a:t>Şekil</a:t>
            </a:r>
            <a:r>
              <a:rPr lang="tr-TR" b="0" i="0" u="sng" dirty="0">
                <a:solidFill>
                  <a:srgbClr val="005B92"/>
                </a:solidFill>
                <a:effectLst/>
                <a:latin typeface="Noto Sans" panose="020B0502040504020204" pitchFamily="34" charset="0"/>
                <a:hlinkClick r:id="rId3"/>
              </a:rPr>
              <a:t> 1</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4"/>
              </a:rPr>
              <a:t>1</a:t>
            </a:r>
            <a:r>
              <a:rPr lang="tr-TR" b="0" i="0" dirty="0">
                <a:solidFill>
                  <a:srgbClr val="232323"/>
                </a:solidFill>
                <a:effectLst/>
                <a:latin typeface="Noto Sans" panose="020B0502040504020204" pitchFamily="34" charset="0"/>
              </a:rPr>
              <a:t> ].</a:t>
            </a:r>
            <a:r>
              <a:rPr lang="tr-TR" b="1" i="0" dirty="0">
                <a:solidFill>
                  <a:srgbClr val="232323"/>
                </a:solidFill>
                <a:effectLst/>
                <a:latin typeface="Noto Sans" panose="020B0502040504020204" pitchFamily="34" charset="0"/>
              </a:rPr>
              <a:t> İLK 12 AYDA GEBE KALAMAYAN GENÇ, SAĞLIKLI ÇİFTLERİN YÜZDE 50'YE VARAN KISMI SONRAKİ 12 AYDA GEBE KALACAKTIR [ </a:t>
            </a:r>
            <a:r>
              <a:rPr lang="tr-TR" b="1" i="0" u="sng" dirty="0">
                <a:solidFill>
                  <a:srgbClr val="005B92"/>
                </a:solidFill>
                <a:effectLst/>
                <a:latin typeface="Noto Sans" panose="020B0502040504020204" pitchFamily="34" charset="0"/>
                <a:hlinkClick r:id="rId5"/>
              </a:rPr>
              <a:t>2</a:t>
            </a:r>
            <a:r>
              <a:rPr lang="tr-TR" b="1" i="0" dirty="0">
                <a:solidFill>
                  <a:srgbClr val="232323"/>
                </a:solidFill>
                <a:effectLst/>
                <a:latin typeface="Noto Sans" panose="020B0502040504020204" pitchFamily="34" charset="0"/>
              </a:rPr>
              <a:t> ]. BU NEDENLE, KADIN PARTNERİN NORMAL ADET DÖNGÜSÜNE SAHİP OLDUĞU, ERKEK PARTNERİN NORMAL SEMEN ANALİZİNE SAHİP OLDUĞU VE HER İKİ PARTNERDE DE TANIMLANABİLİR BİR İNFERTİLİTE NEDENİNİN BULUNMADIĞI ÇİFTLERDE İNVAZİV ÜREME TEKNİKLERİNİN ERTELENMESİ UYGUN OLABİLİR.</a:t>
            </a:r>
            <a:endParaRPr lang="tr-TR" b="1" dirty="0"/>
          </a:p>
        </p:txBody>
      </p:sp>
      <p:sp>
        <p:nvSpPr>
          <p:cNvPr id="4" name="Slayt Numarası Yer Tutucusu 3"/>
          <p:cNvSpPr>
            <a:spLocks noGrp="1"/>
          </p:cNvSpPr>
          <p:nvPr>
            <p:ph type="sldNum" sz="quarter" idx="5"/>
          </p:nvPr>
        </p:nvSpPr>
        <p:spPr/>
        <p:txBody>
          <a:bodyPr/>
          <a:lstStyle/>
          <a:p>
            <a:fld id="{8609C32D-C808-4ADB-933C-D273E97D73C0}" type="slidenum">
              <a:rPr lang="tr-TR" smtClean="0"/>
              <a:t>57</a:t>
            </a:fld>
            <a:endParaRPr lang="tr-TR"/>
          </a:p>
        </p:txBody>
      </p:sp>
    </p:spTree>
    <p:extLst>
      <p:ext uri="{BB962C8B-B14F-4D97-AF65-F5344CB8AC3E}">
        <p14:creationId xmlns:p14="http://schemas.microsoft.com/office/powerpoint/2010/main" val="6148357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i="0" dirty="0">
                <a:solidFill>
                  <a:srgbClr val="232323"/>
                </a:solidFill>
                <a:effectLst/>
                <a:latin typeface="Noto Sans" panose="020B0502040504020204" pitchFamily="34" charset="0"/>
              </a:rPr>
              <a:t>TANIYA DAYALI YAKLAŞIM</a:t>
            </a:r>
            <a:endParaRPr lang="tr-TR" b="0" i="0" dirty="0">
              <a:solidFill>
                <a:srgbClr val="232323"/>
              </a:solidFill>
              <a:effectLst/>
              <a:latin typeface="Noto Sans" panose="020B0502040504020204" pitchFamily="34" charset="0"/>
            </a:endParaRPr>
          </a:p>
          <a:p>
            <a:pPr algn="l"/>
            <a:r>
              <a:rPr lang="tr-TR" b="1" i="0" dirty="0">
                <a:solidFill>
                  <a:srgbClr val="232323"/>
                </a:solidFill>
                <a:effectLst/>
                <a:latin typeface="Noto Sans" panose="020B0502040504020204" pitchFamily="34" charset="0"/>
              </a:rPr>
              <a:t>Endokrin ve sistemik bozukluklar </a:t>
            </a:r>
            <a:r>
              <a:rPr lang="tr-TR" b="0" i="0" dirty="0">
                <a:solidFill>
                  <a:srgbClr val="232323"/>
                </a:solidFill>
                <a:effectLst/>
                <a:latin typeface="Noto Sans" panose="020B0502040504020204" pitchFamily="34" charset="0"/>
              </a:rPr>
              <a:t> —  Erkek kısırlığına neden olan endokrin ve sistemik bozuklukların çoğu ikincil (</a:t>
            </a:r>
            <a:r>
              <a:rPr lang="tr-TR" b="0" i="0" dirty="0" err="1">
                <a:solidFill>
                  <a:srgbClr val="232323"/>
                </a:solidFill>
                <a:effectLst/>
                <a:latin typeface="Noto Sans" panose="020B0502040504020204" pitchFamily="34" charset="0"/>
              </a:rPr>
              <a:t>hipogonadotropik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hipogonadizm</a:t>
            </a:r>
            <a:r>
              <a:rPr lang="tr-TR" b="0" i="0" dirty="0">
                <a:solidFill>
                  <a:srgbClr val="232323"/>
                </a:solidFill>
                <a:effectLst/>
                <a:latin typeface="Noto Sans" panose="020B0502040504020204" pitchFamily="34" charset="0"/>
              </a:rPr>
              <a:t> ile ilişkilidir. Altta yatan endokrin veya sistemik bozukluğun tedavisi </a:t>
            </a:r>
            <a:r>
              <a:rPr lang="tr-TR" b="0" i="0" dirty="0" err="1">
                <a:solidFill>
                  <a:srgbClr val="232323"/>
                </a:solidFill>
                <a:effectLst/>
                <a:latin typeface="Noto Sans" panose="020B0502040504020204" pitchFamily="34" charset="0"/>
              </a:rPr>
              <a:t>ögonadizm</a:t>
            </a:r>
            <a:r>
              <a:rPr lang="tr-TR" b="0" i="0" dirty="0">
                <a:solidFill>
                  <a:srgbClr val="232323"/>
                </a:solidFill>
                <a:effectLst/>
                <a:latin typeface="Noto Sans" panose="020B0502040504020204" pitchFamily="34" charset="0"/>
              </a:rPr>
              <a:t> ve gelişmiş </a:t>
            </a:r>
            <a:r>
              <a:rPr lang="tr-TR" b="0" i="0" dirty="0" err="1">
                <a:solidFill>
                  <a:srgbClr val="232323"/>
                </a:solidFill>
                <a:effectLst/>
                <a:latin typeface="Noto Sans" panose="020B0502040504020204" pitchFamily="34" charset="0"/>
              </a:rPr>
              <a:t>spermatogenez</a:t>
            </a:r>
            <a:r>
              <a:rPr lang="tr-TR" b="0" i="0" dirty="0">
                <a:solidFill>
                  <a:srgbClr val="232323"/>
                </a:solidFill>
                <a:effectLst/>
                <a:latin typeface="Noto Sans" panose="020B0502040504020204" pitchFamily="34" charset="0"/>
              </a:rPr>
              <a:t> ve doğurganlıkla sonuçlanabilir. Altta yatan endokrin veya sistemik bozukluğun tedavisi, serum testosteronunu normalleştirmezse ve </a:t>
            </a:r>
            <a:r>
              <a:rPr lang="tr-TR" b="0" i="0" dirty="0" err="1">
                <a:solidFill>
                  <a:srgbClr val="232323"/>
                </a:solidFill>
                <a:effectLst/>
                <a:latin typeface="Noto Sans" panose="020B0502040504020204" pitchFamily="34" charset="0"/>
              </a:rPr>
              <a:t>spermatogenezi</a:t>
            </a:r>
            <a:r>
              <a:rPr lang="tr-TR" b="0" i="0" dirty="0">
                <a:solidFill>
                  <a:srgbClr val="232323"/>
                </a:solidFill>
                <a:effectLst/>
                <a:latin typeface="Noto Sans" panose="020B0502040504020204" pitchFamily="34" charset="0"/>
              </a:rPr>
              <a:t> ve doğurganlığı iyileştirmezse, </a:t>
            </a:r>
            <a:r>
              <a:rPr lang="tr-TR" b="0" i="0" dirty="0" err="1">
                <a:solidFill>
                  <a:srgbClr val="232323"/>
                </a:solidFill>
                <a:effectLst/>
                <a:latin typeface="Noto Sans" panose="020B0502040504020204" pitchFamily="34" charset="0"/>
              </a:rPr>
              <a:t>gonadotropin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replasman</a:t>
            </a:r>
            <a:r>
              <a:rPr lang="tr-TR" b="0" i="0" dirty="0">
                <a:solidFill>
                  <a:srgbClr val="232323"/>
                </a:solidFill>
                <a:effectLst/>
                <a:latin typeface="Noto Sans" panose="020B0502040504020204" pitchFamily="34" charset="0"/>
              </a:rPr>
              <a:t> tedavisi faydalı olabilir.</a:t>
            </a:r>
          </a:p>
          <a:p>
            <a:pPr algn="l"/>
            <a:r>
              <a:rPr lang="tr-TR" b="0" i="0" dirty="0">
                <a:solidFill>
                  <a:srgbClr val="232323"/>
                </a:solidFill>
                <a:effectLst/>
                <a:latin typeface="Noto Sans" panose="020B0502040504020204" pitchFamily="34" charset="0"/>
              </a:rPr>
              <a:t>Örneğin, </a:t>
            </a:r>
            <a:r>
              <a:rPr lang="tr-TR" b="0" i="0" dirty="0" err="1">
                <a:solidFill>
                  <a:srgbClr val="232323"/>
                </a:solidFill>
                <a:effectLst/>
                <a:latin typeface="Noto Sans" panose="020B0502040504020204" pitchFamily="34" charset="0"/>
              </a:rPr>
              <a:t>prolaktin</a:t>
            </a:r>
            <a:r>
              <a:rPr lang="tr-TR" b="0" i="0" dirty="0">
                <a:solidFill>
                  <a:srgbClr val="232323"/>
                </a:solidFill>
                <a:effectLst/>
                <a:latin typeface="Noto Sans" panose="020B0502040504020204" pitchFamily="34" charset="0"/>
              </a:rPr>
              <a:t> salgılayan </a:t>
            </a:r>
            <a:r>
              <a:rPr lang="tr-TR" b="0" i="0" dirty="0" err="1">
                <a:solidFill>
                  <a:srgbClr val="232323"/>
                </a:solidFill>
                <a:effectLst/>
                <a:latin typeface="Noto Sans" panose="020B0502040504020204" pitchFamily="34" charset="0"/>
              </a:rPr>
              <a:t>makroadenomlu</a:t>
            </a:r>
            <a:r>
              <a:rPr lang="tr-TR" b="0" i="0" dirty="0">
                <a:solidFill>
                  <a:srgbClr val="232323"/>
                </a:solidFill>
                <a:effectLst/>
                <a:latin typeface="Noto Sans" panose="020B0502040504020204" pitchFamily="34" charset="0"/>
              </a:rPr>
              <a:t> bir erkekte </a:t>
            </a:r>
            <a:r>
              <a:rPr lang="tr-TR" b="0" i="0" dirty="0" err="1">
                <a:solidFill>
                  <a:srgbClr val="232323"/>
                </a:solidFill>
                <a:effectLst/>
                <a:latin typeface="Noto Sans" panose="020B0502040504020204" pitchFamily="34" charset="0"/>
              </a:rPr>
              <a:t>prolaktin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makroadenomunun</a:t>
            </a:r>
            <a:r>
              <a:rPr lang="tr-TR" b="0" i="0" dirty="0">
                <a:solidFill>
                  <a:srgbClr val="232323"/>
                </a:solidFill>
                <a:effectLst/>
                <a:latin typeface="Noto Sans" panose="020B0502040504020204" pitchFamily="34" charset="0"/>
              </a:rPr>
              <a:t> uygun tedavisinden 6 ila 12 ay sonra kalıcı </a:t>
            </a:r>
            <a:r>
              <a:rPr lang="tr-TR" b="0" i="0" dirty="0" err="1">
                <a:solidFill>
                  <a:srgbClr val="232323"/>
                </a:solidFill>
                <a:effectLst/>
                <a:latin typeface="Noto Sans" panose="020B0502040504020204" pitchFamily="34" charset="0"/>
              </a:rPr>
              <a:t>sekonder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hipogonadotropik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hipogonadizm</a:t>
            </a:r>
            <a:r>
              <a:rPr lang="tr-TR" b="0" i="0" dirty="0">
                <a:solidFill>
                  <a:srgbClr val="232323"/>
                </a:solidFill>
                <a:effectLst/>
                <a:latin typeface="Noto Sans" panose="020B0502040504020204" pitchFamily="34" charset="0"/>
              </a:rPr>
              <a:t> ve </a:t>
            </a:r>
            <a:r>
              <a:rPr lang="tr-TR" b="0" i="0" dirty="0" err="1">
                <a:solidFill>
                  <a:srgbClr val="232323"/>
                </a:solidFill>
                <a:effectLst/>
                <a:latin typeface="Noto Sans" panose="020B0502040504020204" pitchFamily="34" charset="0"/>
              </a:rPr>
              <a:t>azoospermi</a:t>
            </a:r>
            <a:r>
              <a:rPr lang="tr-TR" b="0" i="0" dirty="0">
                <a:solidFill>
                  <a:srgbClr val="232323"/>
                </a:solidFill>
                <a:effectLst/>
                <a:latin typeface="Noto Sans" panose="020B0502040504020204" pitchFamily="34" charset="0"/>
              </a:rPr>
              <a:t> varsa, gebe kalmak isteniyorsa </a:t>
            </a:r>
            <a:r>
              <a:rPr lang="tr-TR" b="0" i="0" dirty="0" err="1">
                <a:solidFill>
                  <a:srgbClr val="232323"/>
                </a:solidFill>
                <a:effectLst/>
                <a:latin typeface="Noto Sans" panose="020B0502040504020204" pitchFamily="34" charset="0"/>
              </a:rPr>
              <a:t>gonadotropin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replasman</a:t>
            </a:r>
            <a:r>
              <a:rPr lang="tr-TR" b="0" i="0" dirty="0">
                <a:solidFill>
                  <a:srgbClr val="232323"/>
                </a:solidFill>
                <a:effectLst/>
                <a:latin typeface="Noto Sans" panose="020B0502040504020204" pitchFamily="34" charset="0"/>
              </a:rPr>
              <a:t> tedavisi düşünülmelidir. Bu örnekte, altta yatan hipofiz hastalığı, çözülmesi muhtemel olmayan </a:t>
            </a:r>
            <a:r>
              <a:rPr lang="tr-TR" b="0" i="0" dirty="0" err="1">
                <a:solidFill>
                  <a:srgbClr val="232323"/>
                </a:solidFill>
                <a:effectLst/>
                <a:latin typeface="Noto Sans" panose="020B0502040504020204" pitchFamily="34" charset="0"/>
              </a:rPr>
              <a:t>hipogonadotropizmi</a:t>
            </a:r>
            <a:r>
              <a:rPr lang="tr-TR" b="0" i="0" dirty="0">
                <a:solidFill>
                  <a:srgbClr val="232323"/>
                </a:solidFill>
                <a:effectLst/>
                <a:latin typeface="Noto Sans" panose="020B0502040504020204" pitchFamily="34" charset="0"/>
              </a:rPr>
              <a:t> indüklemiştir. (Aşağıdaki </a:t>
            </a:r>
            <a:r>
              <a:rPr lang="tr-TR" b="0" i="0" u="sng" dirty="0">
                <a:solidFill>
                  <a:srgbClr val="005B92"/>
                </a:solidFill>
                <a:effectLst/>
                <a:latin typeface="Noto Sans" panose="020B0502040504020204" pitchFamily="34" charset="0"/>
                <a:hlinkClick r:id="rId3"/>
              </a:rPr>
              <a:t>'</a:t>
            </a:r>
            <a:r>
              <a:rPr lang="tr-TR" b="0" i="0" u="sng" dirty="0" err="1">
                <a:solidFill>
                  <a:srgbClr val="005B92"/>
                </a:solidFill>
                <a:effectLst/>
                <a:latin typeface="Noto Sans" panose="020B0502040504020204" pitchFamily="34" charset="0"/>
                <a:hlinkClick r:id="rId3"/>
              </a:rPr>
              <a:t>Hiperprolaktinemi</a:t>
            </a:r>
            <a:r>
              <a:rPr lang="tr-TR" b="0" i="0" u="sng" dirty="0">
                <a:solidFill>
                  <a:srgbClr val="005B92"/>
                </a:solidFill>
                <a:effectLst/>
                <a:latin typeface="Noto Sans" panose="020B0502040504020204" pitchFamily="34" charset="0"/>
                <a:hlinkClick r:id="rId3"/>
              </a:rPr>
              <a:t>'</a:t>
            </a:r>
            <a:r>
              <a:rPr lang="tr-TR" b="0" i="0" dirty="0">
                <a:solidFill>
                  <a:srgbClr val="232323"/>
                </a:solidFill>
                <a:effectLst/>
                <a:latin typeface="Noto Sans" panose="020B0502040504020204" pitchFamily="34" charset="0"/>
              </a:rPr>
              <a:t> ve </a:t>
            </a:r>
            <a:r>
              <a:rPr lang="tr-TR" b="0" i="0" u="sng" dirty="0">
                <a:solidFill>
                  <a:srgbClr val="005B92"/>
                </a:solidFill>
                <a:effectLst/>
                <a:latin typeface="Noto Sans" panose="020B0502040504020204" pitchFamily="34" charset="0"/>
                <a:hlinkClick r:id="rId4"/>
              </a:rPr>
              <a:t>"</a:t>
            </a:r>
            <a:r>
              <a:rPr lang="tr-TR" b="0" i="0" u="sng" dirty="0" err="1">
                <a:solidFill>
                  <a:srgbClr val="005B92"/>
                </a:solidFill>
                <a:effectLst/>
                <a:latin typeface="Noto Sans" panose="020B0502040504020204" pitchFamily="34" charset="0"/>
                <a:hlinkClick r:id="rId4"/>
              </a:rPr>
              <a:t>Sekonder</a:t>
            </a:r>
            <a:r>
              <a:rPr lang="tr-TR" b="0" i="0" u="sng" dirty="0">
                <a:solidFill>
                  <a:srgbClr val="005B92"/>
                </a:solidFill>
                <a:effectLst/>
                <a:latin typeface="Noto Sans" panose="020B0502040504020204" pitchFamily="34" charset="0"/>
                <a:hlinkClick r:id="rId4"/>
              </a:rPr>
              <a:t> </a:t>
            </a:r>
            <a:r>
              <a:rPr lang="tr-TR" b="0" i="0" u="sng" dirty="0" err="1">
                <a:solidFill>
                  <a:srgbClr val="005B92"/>
                </a:solidFill>
                <a:effectLst/>
                <a:latin typeface="Noto Sans" panose="020B0502040504020204" pitchFamily="34" charset="0"/>
                <a:hlinkClick r:id="rId4"/>
              </a:rPr>
              <a:t>hipogonadizmi</a:t>
            </a:r>
            <a:r>
              <a:rPr lang="tr-TR" b="0" i="0" u="sng" dirty="0">
                <a:solidFill>
                  <a:srgbClr val="005B92"/>
                </a:solidFill>
                <a:effectLst/>
                <a:latin typeface="Noto Sans" panose="020B0502040504020204" pitchFamily="34" charset="0"/>
                <a:hlinkClick r:id="rId4"/>
              </a:rPr>
              <a:t> olan erkeklerde doğurganlığın </a:t>
            </a:r>
            <a:r>
              <a:rPr lang="tr-TR" b="0" i="0" u="sng" dirty="0" err="1">
                <a:solidFill>
                  <a:srgbClr val="005B92"/>
                </a:solidFill>
                <a:effectLst/>
                <a:latin typeface="Noto Sans" panose="020B0502040504020204" pitchFamily="34" charset="0"/>
                <a:hlinkClick r:id="rId4"/>
              </a:rPr>
              <a:t>indüksiyonu"na</a:t>
            </a:r>
            <a:r>
              <a:rPr lang="tr-TR" b="0" i="0" dirty="0">
                <a:solidFill>
                  <a:srgbClr val="232323"/>
                </a:solidFill>
                <a:effectLst/>
                <a:latin typeface="Noto Sans" panose="020B0502040504020204" pitchFamily="34" charset="0"/>
              </a:rPr>
              <a:t> bakın .)</a:t>
            </a:r>
          </a:p>
          <a:p>
            <a:pPr algn="l"/>
            <a:r>
              <a:rPr lang="tr-TR" b="1" i="0" dirty="0" err="1">
                <a:solidFill>
                  <a:srgbClr val="232323"/>
                </a:solidFill>
                <a:effectLst/>
                <a:latin typeface="Noto Sans" panose="020B0502040504020204" pitchFamily="34" charset="0"/>
              </a:rPr>
              <a:t>Sekonder</a:t>
            </a:r>
            <a:r>
              <a:rPr lang="tr-TR" b="1" i="0" dirty="0">
                <a:solidFill>
                  <a:srgbClr val="232323"/>
                </a:solidFill>
                <a:effectLst/>
                <a:latin typeface="Noto Sans" panose="020B0502040504020204" pitchFamily="34" charset="0"/>
              </a:rPr>
              <a:t> (</a:t>
            </a:r>
            <a:r>
              <a:rPr lang="tr-TR" b="1" i="0" dirty="0" err="1">
                <a:solidFill>
                  <a:srgbClr val="232323"/>
                </a:solidFill>
                <a:effectLst/>
                <a:latin typeface="Noto Sans" panose="020B0502040504020204" pitchFamily="34" charset="0"/>
              </a:rPr>
              <a:t>hipogonadotropik</a:t>
            </a:r>
            <a:r>
              <a:rPr lang="tr-TR" b="1" i="0" dirty="0">
                <a:solidFill>
                  <a:srgbClr val="232323"/>
                </a:solidFill>
                <a:effectLst/>
                <a:latin typeface="Noto Sans" panose="020B0502040504020204" pitchFamily="34" charset="0"/>
              </a:rPr>
              <a:t>) </a:t>
            </a:r>
            <a:r>
              <a:rPr lang="tr-TR" b="1" i="0" dirty="0" err="1">
                <a:solidFill>
                  <a:srgbClr val="232323"/>
                </a:solidFill>
                <a:effectLst/>
                <a:latin typeface="Noto Sans" panose="020B0502040504020204" pitchFamily="34" charset="0"/>
              </a:rPr>
              <a:t>hipogonadizm</a:t>
            </a:r>
            <a:r>
              <a:rPr lang="tr-TR" b="1" i="0" dirty="0">
                <a:solidFill>
                  <a:srgbClr val="232323"/>
                </a:solidFill>
                <a:effectLst/>
                <a:latin typeface="Noto Sans" panose="020B0502040504020204" pitchFamily="34" charset="0"/>
              </a:rPr>
              <a:t>: </a:t>
            </a:r>
            <a:r>
              <a:rPr lang="tr-TR" b="1" i="0" dirty="0" err="1">
                <a:solidFill>
                  <a:srgbClr val="232323"/>
                </a:solidFill>
                <a:effectLst/>
                <a:latin typeface="Noto Sans" panose="020B0502040504020204" pitchFamily="34" charset="0"/>
              </a:rPr>
              <a:t>Spermatogenez</a:t>
            </a:r>
            <a:r>
              <a:rPr lang="tr-TR" b="1" i="0" dirty="0">
                <a:solidFill>
                  <a:srgbClr val="232323"/>
                </a:solidFill>
                <a:effectLst/>
                <a:latin typeface="Noto Sans" panose="020B0502040504020204" pitchFamily="34" charset="0"/>
              </a:rPr>
              <a:t> indüksiyonu </a:t>
            </a:r>
            <a:r>
              <a:rPr lang="tr-TR" b="0" i="0" dirty="0">
                <a:solidFill>
                  <a:srgbClr val="232323"/>
                </a:solidFill>
                <a:effectLst/>
                <a:latin typeface="Noto Sans" panose="020B0502040504020204" pitchFamily="34" charset="0"/>
              </a:rPr>
              <a:t> —  Kısırlığı </a:t>
            </a:r>
            <a:r>
              <a:rPr lang="tr-TR" b="0" i="0" dirty="0" err="1">
                <a:solidFill>
                  <a:srgbClr val="232323"/>
                </a:solidFill>
                <a:effectLst/>
                <a:latin typeface="Noto Sans" panose="020B0502040504020204" pitchFamily="34" charset="0"/>
              </a:rPr>
              <a:t>sekonder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hipogonadotropik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hipogonadizmden</a:t>
            </a:r>
            <a:r>
              <a:rPr lang="tr-TR" b="0" i="0" dirty="0">
                <a:solidFill>
                  <a:srgbClr val="232323"/>
                </a:solidFill>
                <a:effectLst/>
                <a:latin typeface="Noto Sans" panose="020B0502040504020204" pitchFamily="34" charset="0"/>
              </a:rPr>
              <a:t> kaynaklanan erkekler için </a:t>
            </a:r>
            <a:r>
              <a:rPr lang="tr-TR" b="0" i="0" dirty="0" err="1">
                <a:solidFill>
                  <a:srgbClr val="232323"/>
                </a:solidFill>
                <a:effectLst/>
                <a:latin typeface="Noto Sans" panose="020B0502040504020204" pitchFamily="34" charset="0"/>
              </a:rPr>
              <a:t>gonadotropin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replasman</a:t>
            </a:r>
            <a:r>
              <a:rPr lang="tr-TR" b="0" i="0" dirty="0">
                <a:solidFill>
                  <a:srgbClr val="232323"/>
                </a:solidFill>
                <a:effectLst/>
                <a:latin typeface="Noto Sans" panose="020B0502040504020204" pitchFamily="34" charset="0"/>
              </a:rPr>
              <a:t> tedavisi dahil spesifik tedaviler mevcuttur. Serum testosteron konsantrasyonu düşükse ve serum </a:t>
            </a:r>
            <a:r>
              <a:rPr lang="tr-TR" b="0" i="0" dirty="0" err="1">
                <a:solidFill>
                  <a:srgbClr val="232323"/>
                </a:solidFill>
                <a:effectLst/>
                <a:latin typeface="Noto Sans" panose="020B0502040504020204" pitchFamily="34" charset="0"/>
              </a:rPr>
              <a:t>folikül</a:t>
            </a:r>
            <a:r>
              <a:rPr lang="tr-TR" b="0" i="0" dirty="0">
                <a:solidFill>
                  <a:srgbClr val="232323"/>
                </a:solidFill>
                <a:effectLst/>
                <a:latin typeface="Noto Sans" panose="020B0502040504020204" pitchFamily="34" charset="0"/>
              </a:rPr>
              <a:t> uyarıcı hormon (FSH) ve </a:t>
            </a:r>
            <a:r>
              <a:rPr lang="tr-TR" b="0" i="0" dirty="0" err="1">
                <a:solidFill>
                  <a:srgbClr val="232323"/>
                </a:solidFill>
                <a:effectLst/>
                <a:latin typeface="Noto Sans" panose="020B0502040504020204" pitchFamily="34" charset="0"/>
              </a:rPr>
              <a:t>luteinize</a:t>
            </a:r>
            <a:r>
              <a:rPr lang="tr-TR" b="0" i="0" dirty="0">
                <a:solidFill>
                  <a:srgbClr val="232323"/>
                </a:solidFill>
                <a:effectLst/>
                <a:latin typeface="Noto Sans" panose="020B0502040504020204" pitchFamily="34" charset="0"/>
              </a:rPr>
              <a:t> edici hormon (LH) konsantrasyonları düşük veya uygun olmayan şekilde normalse ikincil </a:t>
            </a:r>
            <a:r>
              <a:rPr lang="tr-TR" b="0" i="0" dirty="0" err="1">
                <a:solidFill>
                  <a:srgbClr val="232323"/>
                </a:solidFill>
                <a:effectLst/>
                <a:latin typeface="Noto Sans" panose="020B0502040504020204" pitchFamily="34" charset="0"/>
              </a:rPr>
              <a:t>hipogonadizm</a:t>
            </a:r>
            <a:r>
              <a:rPr lang="tr-TR" b="0" i="0" dirty="0">
                <a:solidFill>
                  <a:srgbClr val="232323"/>
                </a:solidFill>
                <a:effectLst/>
                <a:latin typeface="Noto Sans" panose="020B0502040504020204" pitchFamily="34" charset="0"/>
              </a:rPr>
              <a:t> mevcuttur.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5"/>
              </a:rPr>
              <a:t>"Erkeklerde ikincil </a:t>
            </a:r>
            <a:r>
              <a:rPr lang="tr-TR" b="0" i="0" u="sng" dirty="0" err="1">
                <a:solidFill>
                  <a:srgbClr val="005B92"/>
                </a:solidFill>
                <a:effectLst/>
                <a:latin typeface="Noto Sans" panose="020B0502040504020204" pitchFamily="34" charset="0"/>
                <a:hlinkClick r:id="rId5"/>
              </a:rPr>
              <a:t>hipogonadizm</a:t>
            </a:r>
            <a:r>
              <a:rPr lang="tr-TR" b="0" i="0" u="sng" dirty="0">
                <a:solidFill>
                  <a:srgbClr val="005B92"/>
                </a:solidFill>
                <a:effectLst/>
                <a:latin typeface="Noto Sans" panose="020B0502040504020204" pitchFamily="34" charset="0"/>
                <a:hlinkClick r:id="rId5"/>
              </a:rPr>
              <a:t> nedenleri"</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Noto Sans" panose="020B0502040504020204" pitchFamily="34" charset="0"/>
              </a:rPr>
              <a:t>Normal </a:t>
            </a:r>
            <a:r>
              <a:rPr lang="tr-TR" b="0" i="0" dirty="0" err="1">
                <a:solidFill>
                  <a:srgbClr val="232323"/>
                </a:solidFill>
                <a:effectLst/>
                <a:latin typeface="Noto Sans" panose="020B0502040504020204" pitchFamily="34" charset="0"/>
              </a:rPr>
              <a:t>spermatogenez</a:t>
            </a:r>
            <a:r>
              <a:rPr lang="tr-TR" b="0" i="0" dirty="0">
                <a:solidFill>
                  <a:srgbClr val="232323"/>
                </a:solidFill>
                <a:effectLst/>
                <a:latin typeface="Noto Sans" panose="020B0502040504020204" pitchFamily="34" charset="0"/>
              </a:rPr>
              <a:t> yaklaşık üç ay sürer. Sonuç olarak, semen analizi ile ölçüldüğü üzere sperm konsantrasyonlarında bir artış, ikincil (</a:t>
            </a:r>
            <a:r>
              <a:rPr lang="tr-TR" b="0" i="0" dirty="0" err="1">
                <a:solidFill>
                  <a:srgbClr val="232323"/>
                </a:solidFill>
                <a:effectLst/>
                <a:latin typeface="Noto Sans" panose="020B0502040504020204" pitchFamily="34" charset="0"/>
              </a:rPr>
              <a:t>hipogonadotropik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hipogonadizmin</a:t>
            </a:r>
            <a:r>
              <a:rPr lang="tr-TR" b="0" i="0" dirty="0">
                <a:solidFill>
                  <a:srgbClr val="232323"/>
                </a:solidFill>
                <a:effectLst/>
                <a:latin typeface="Noto Sans" panose="020B0502040504020204" pitchFamily="34" charset="0"/>
              </a:rPr>
              <a:t> herhangi bir tıbbi tedavisi ile genellikle en az üç ve bazen altı ay veya daha uzun süre boyunca meydana gelmez. </a:t>
            </a:r>
            <a:r>
              <a:rPr lang="tr-TR" b="0" i="0" dirty="0" err="1">
                <a:solidFill>
                  <a:srgbClr val="232323"/>
                </a:solidFill>
                <a:effectLst/>
                <a:latin typeface="Noto Sans" panose="020B0502040504020204" pitchFamily="34" charset="0"/>
              </a:rPr>
              <a:t>Sekonder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hipogonadizmin</a:t>
            </a:r>
            <a:r>
              <a:rPr lang="tr-TR" b="0" i="0" dirty="0">
                <a:solidFill>
                  <a:srgbClr val="232323"/>
                </a:solidFill>
                <a:effectLst/>
                <a:latin typeface="Noto Sans" panose="020B0502040504020204" pitchFamily="34" charset="0"/>
              </a:rPr>
              <a:t> etkin tedavisi ile gebe kalma süresi altı ay içinde ortaya çıkabilir, ancak iki veya daha fazla yıl sürebilir. </a:t>
            </a:r>
            <a:r>
              <a:rPr lang="tr-TR" b="0" i="0" dirty="0" err="1">
                <a:solidFill>
                  <a:srgbClr val="232323"/>
                </a:solidFill>
                <a:effectLst/>
                <a:latin typeface="Noto Sans" panose="020B0502040504020204" pitchFamily="34" charset="0"/>
              </a:rPr>
              <a:t>Sekonder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hipogonadizmli</a:t>
            </a:r>
            <a:r>
              <a:rPr lang="tr-TR" b="0" i="0" dirty="0">
                <a:solidFill>
                  <a:srgbClr val="232323"/>
                </a:solidFill>
                <a:effectLst/>
                <a:latin typeface="Noto Sans" panose="020B0502040504020204" pitchFamily="34" charset="0"/>
              </a:rPr>
              <a:t> erkeklerde </a:t>
            </a:r>
            <a:r>
              <a:rPr lang="tr-TR" b="0" i="0" dirty="0" err="1">
                <a:solidFill>
                  <a:srgbClr val="232323"/>
                </a:solidFill>
                <a:effectLst/>
                <a:latin typeface="Noto Sans" panose="020B0502040504020204" pitchFamily="34" charset="0"/>
              </a:rPr>
              <a:t>spermatogenez</a:t>
            </a:r>
            <a:r>
              <a:rPr lang="tr-TR" b="0" i="0" dirty="0">
                <a:solidFill>
                  <a:srgbClr val="232323"/>
                </a:solidFill>
                <a:effectLst/>
                <a:latin typeface="Noto Sans" panose="020B0502040504020204" pitchFamily="34" charset="0"/>
              </a:rPr>
              <a:t> indüksiyonu ayrıca detaylı olarak gözden geçirilmiştir.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4"/>
              </a:rPr>
              <a:t>"</a:t>
            </a:r>
            <a:r>
              <a:rPr lang="tr-TR" b="0" i="0" u="sng" dirty="0" err="1">
                <a:solidFill>
                  <a:srgbClr val="005B92"/>
                </a:solidFill>
                <a:effectLst/>
                <a:latin typeface="Noto Sans" panose="020B0502040504020204" pitchFamily="34" charset="0"/>
                <a:hlinkClick r:id="rId4"/>
              </a:rPr>
              <a:t>Sekonder</a:t>
            </a:r>
            <a:r>
              <a:rPr lang="tr-TR" b="0" i="0" u="sng" dirty="0">
                <a:solidFill>
                  <a:srgbClr val="005B92"/>
                </a:solidFill>
                <a:effectLst/>
                <a:latin typeface="Noto Sans" panose="020B0502040504020204" pitchFamily="34" charset="0"/>
                <a:hlinkClick r:id="rId4"/>
              </a:rPr>
              <a:t> </a:t>
            </a:r>
            <a:r>
              <a:rPr lang="tr-TR" b="0" i="0" u="sng" dirty="0" err="1">
                <a:solidFill>
                  <a:srgbClr val="005B92"/>
                </a:solidFill>
                <a:effectLst/>
                <a:latin typeface="Noto Sans" panose="020B0502040504020204" pitchFamily="34" charset="0"/>
                <a:hlinkClick r:id="rId4"/>
              </a:rPr>
              <a:t>hipogonadizmi</a:t>
            </a:r>
            <a:r>
              <a:rPr lang="tr-TR" b="0" i="0" u="sng" dirty="0">
                <a:solidFill>
                  <a:srgbClr val="005B92"/>
                </a:solidFill>
                <a:effectLst/>
                <a:latin typeface="Noto Sans" panose="020B0502040504020204" pitchFamily="34" charset="0"/>
                <a:hlinkClick r:id="rId4"/>
              </a:rPr>
              <a:t> olan erkeklerde doğurganlığın indüklenmesi"</a:t>
            </a:r>
            <a:r>
              <a:rPr lang="tr-TR" b="0" i="0" dirty="0">
                <a:solidFill>
                  <a:srgbClr val="232323"/>
                </a:solidFill>
                <a:effectLst/>
                <a:latin typeface="Noto Sans" panose="020B0502040504020204" pitchFamily="34" charset="0"/>
              </a:rPr>
              <a:t> .)</a:t>
            </a:r>
          </a:p>
          <a:p>
            <a:pPr algn="l"/>
            <a:r>
              <a:rPr lang="tr-TR" b="1" i="0" dirty="0" err="1">
                <a:solidFill>
                  <a:srgbClr val="232323"/>
                </a:solidFill>
                <a:effectLst/>
                <a:latin typeface="Noto Sans" panose="020B0502040504020204" pitchFamily="34" charset="0"/>
              </a:rPr>
              <a:t>Hiperprolaktinemi</a:t>
            </a:r>
            <a:r>
              <a:rPr lang="tr-TR" b="1" i="0" dirty="0">
                <a:solidFill>
                  <a:srgbClr val="232323"/>
                </a:solidFill>
                <a:effectLst/>
                <a:latin typeface="Noto Sans" panose="020B0502040504020204" pitchFamily="34" charset="0"/>
              </a:rPr>
              <a:t> </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Sekonder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hipogonadotropik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hipogonadizm</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hiperprolaktinemiden</a:t>
            </a:r>
            <a:r>
              <a:rPr lang="tr-TR" b="0" i="0" dirty="0">
                <a:solidFill>
                  <a:srgbClr val="232323"/>
                </a:solidFill>
                <a:effectLst/>
                <a:latin typeface="Noto Sans" panose="020B0502040504020204" pitchFamily="34" charset="0"/>
              </a:rPr>
              <a:t> kaynaklanıyorsa, serum </a:t>
            </a:r>
            <a:r>
              <a:rPr lang="tr-TR" b="0" i="0" dirty="0" err="1">
                <a:solidFill>
                  <a:srgbClr val="232323"/>
                </a:solidFill>
                <a:effectLst/>
                <a:latin typeface="Noto Sans" panose="020B0502040504020204" pitchFamily="34" charset="0"/>
              </a:rPr>
              <a:t>prolaktin</a:t>
            </a:r>
            <a:r>
              <a:rPr lang="tr-TR" b="0" i="0" dirty="0">
                <a:solidFill>
                  <a:srgbClr val="232323"/>
                </a:solidFill>
                <a:effectLst/>
                <a:latin typeface="Noto Sans" panose="020B0502040504020204" pitchFamily="34" charset="0"/>
              </a:rPr>
              <a:t> konsantrasyonu düşürülerek </a:t>
            </a:r>
            <a:r>
              <a:rPr lang="tr-TR" b="0" i="0" dirty="0" err="1">
                <a:solidFill>
                  <a:srgbClr val="232323"/>
                </a:solidFill>
                <a:effectLst/>
                <a:latin typeface="Noto Sans" panose="020B0502040504020204" pitchFamily="34" charset="0"/>
              </a:rPr>
              <a:t>hipogonadizm</a:t>
            </a:r>
            <a:r>
              <a:rPr lang="tr-TR" b="0" i="0" dirty="0">
                <a:solidFill>
                  <a:srgbClr val="232323"/>
                </a:solidFill>
                <a:effectLst/>
                <a:latin typeface="Noto Sans" panose="020B0502040504020204" pitchFamily="34" charset="0"/>
              </a:rPr>
              <a:t> düzeltilebilir ve doğurganlık geri yüklenebilir.</a:t>
            </a:r>
          </a:p>
          <a:p>
            <a:pPr algn="l"/>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panose="020B0502040504020204" pitchFamily="34" charset="0"/>
              </a:rPr>
              <a:t>Hiperprolaktinemi</a:t>
            </a:r>
            <a:r>
              <a:rPr lang="tr-TR" b="0" i="0" dirty="0">
                <a:solidFill>
                  <a:srgbClr val="232323"/>
                </a:solidFill>
                <a:effectLst/>
                <a:latin typeface="Noto Sans" panose="020B0502040504020204" pitchFamily="34" charset="0"/>
              </a:rPr>
              <a:t> bir ilaçtan kaynaklanıyorsa, mümkünse o ilaç kesilmelidir.</a:t>
            </a:r>
          </a:p>
          <a:p>
            <a:pPr algn="l"/>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panose="020B0502040504020204" pitchFamily="34" charset="0"/>
              </a:rPr>
              <a:t>Hiperprolaktinemi</a:t>
            </a:r>
            <a:r>
              <a:rPr lang="tr-TR" b="0" i="0" dirty="0">
                <a:solidFill>
                  <a:srgbClr val="232323"/>
                </a:solidFill>
                <a:effectLst/>
                <a:latin typeface="Noto Sans" panose="020B0502040504020204" pitchFamily="34" charset="0"/>
              </a:rPr>
              <a:t> bir </a:t>
            </a:r>
            <a:r>
              <a:rPr lang="tr-TR" b="0" i="0" dirty="0" err="1">
                <a:solidFill>
                  <a:srgbClr val="232323"/>
                </a:solidFill>
                <a:effectLst/>
                <a:latin typeface="Noto Sans" panose="020B0502040504020204" pitchFamily="34" charset="0"/>
              </a:rPr>
              <a:t>laktotrof</a:t>
            </a:r>
            <a:r>
              <a:rPr lang="tr-TR" b="0" i="0" dirty="0">
                <a:solidFill>
                  <a:srgbClr val="232323"/>
                </a:solidFill>
                <a:effectLst/>
                <a:latin typeface="Noto Sans" panose="020B0502040504020204" pitchFamily="34" charset="0"/>
              </a:rPr>
              <a:t> adenomdan kaynaklanıyorsa, adenom, </a:t>
            </a:r>
            <a:r>
              <a:rPr lang="tr-TR" b="0" i="0" u="sng" dirty="0" err="1">
                <a:solidFill>
                  <a:srgbClr val="005B92"/>
                </a:solidFill>
                <a:effectLst/>
                <a:latin typeface="Noto Sans" panose="020B0502040504020204" pitchFamily="34" charset="0"/>
                <a:hlinkClick r:id="rId6"/>
              </a:rPr>
              <a:t>kabergolin</a:t>
            </a:r>
            <a:r>
              <a:rPr lang="tr-TR" b="0" i="0" dirty="0">
                <a:solidFill>
                  <a:srgbClr val="232323"/>
                </a:solidFill>
                <a:effectLst/>
                <a:latin typeface="Noto Sans" panose="020B0502040504020204" pitchFamily="34" charset="0"/>
              </a:rPr>
              <a:t> veya </a:t>
            </a:r>
            <a:r>
              <a:rPr lang="tr-TR" b="0" i="0" u="sng" dirty="0" err="1">
                <a:solidFill>
                  <a:srgbClr val="005B92"/>
                </a:solidFill>
                <a:effectLst/>
                <a:latin typeface="Noto Sans" panose="020B0502040504020204" pitchFamily="34" charset="0"/>
                <a:hlinkClick r:id="rId7"/>
              </a:rPr>
              <a:t>bromokriptin</a:t>
            </a:r>
            <a:r>
              <a:rPr lang="tr-TR" b="0" i="0" dirty="0">
                <a:solidFill>
                  <a:srgbClr val="232323"/>
                </a:solidFill>
                <a:effectLst/>
                <a:latin typeface="Noto Sans" panose="020B0502040504020204" pitchFamily="34" charset="0"/>
              </a:rPr>
              <a:t> gibi bir </a:t>
            </a:r>
            <a:r>
              <a:rPr lang="tr-TR" b="0" i="0" dirty="0" err="1">
                <a:solidFill>
                  <a:srgbClr val="232323"/>
                </a:solidFill>
                <a:effectLst/>
                <a:latin typeface="Noto Sans" panose="020B0502040504020204" pitchFamily="34" charset="0"/>
              </a:rPr>
              <a:t>dopamin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agonisti</a:t>
            </a:r>
            <a:r>
              <a:rPr lang="tr-TR" b="0" i="0" dirty="0">
                <a:solidFill>
                  <a:srgbClr val="232323"/>
                </a:solidFill>
                <a:effectLst/>
                <a:latin typeface="Noto Sans" panose="020B0502040504020204" pitchFamily="34" charset="0"/>
              </a:rPr>
              <a:t> ile tedavi edilmelidir .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8"/>
              </a:rPr>
              <a:t>"</a:t>
            </a:r>
            <a:r>
              <a:rPr lang="tr-TR" b="0" i="0" u="sng" dirty="0" err="1">
                <a:solidFill>
                  <a:srgbClr val="005B92"/>
                </a:solidFill>
                <a:effectLst/>
                <a:latin typeface="Noto Sans" panose="020B0502040504020204" pitchFamily="34" charset="0"/>
                <a:hlinkClick r:id="rId8"/>
              </a:rPr>
              <a:t>Hiperprolaktinemi</a:t>
            </a:r>
            <a:r>
              <a:rPr lang="tr-TR" b="0" i="0" u="sng" dirty="0">
                <a:solidFill>
                  <a:srgbClr val="005B92"/>
                </a:solidFill>
                <a:effectLst/>
                <a:latin typeface="Noto Sans" panose="020B0502040504020204" pitchFamily="34" charset="0"/>
                <a:hlinkClick r:id="rId8"/>
              </a:rPr>
              <a:t> tedavisi"</a:t>
            </a:r>
            <a:r>
              <a:rPr lang="tr-TR" b="0" i="0" dirty="0">
                <a:solidFill>
                  <a:srgbClr val="232323"/>
                </a:solidFill>
                <a:effectLst/>
                <a:latin typeface="Noto Sans" panose="020B0502040504020204" pitchFamily="34" charset="0"/>
              </a:rPr>
              <a:t> .)</a:t>
            </a:r>
          </a:p>
          <a:p>
            <a:pPr algn="l"/>
            <a:r>
              <a:rPr lang="tr-TR" b="0" i="0" dirty="0" err="1">
                <a:solidFill>
                  <a:srgbClr val="232323"/>
                </a:solidFill>
                <a:effectLst/>
                <a:latin typeface="Noto Sans" panose="020B0502040504020204" pitchFamily="34" charset="0"/>
              </a:rPr>
              <a:t>Prolaktin</a:t>
            </a:r>
            <a:r>
              <a:rPr lang="tr-TR" b="0" i="0" dirty="0">
                <a:solidFill>
                  <a:srgbClr val="232323"/>
                </a:solidFill>
                <a:effectLst/>
                <a:latin typeface="Noto Sans" panose="020B0502040504020204" pitchFamily="34" charset="0"/>
              </a:rPr>
              <a:t> salgılayan </a:t>
            </a:r>
            <a:r>
              <a:rPr lang="tr-TR" b="0" i="0" dirty="0" err="1">
                <a:solidFill>
                  <a:srgbClr val="232323"/>
                </a:solidFill>
                <a:effectLst/>
                <a:latin typeface="Noto Sans" panose="020B0502040504020204" pitchFamily="34" charset="0"/>
              </a:rPr>
              <a:t>makroadenomu</a:t>
            </a:r>
            <a:r>
              <a:rPr lang="tr-TR" b="0" i="0" dirty="0">
                <a:solidFill>
                  <a:srgbClr val="232323"/>
                </a:solidFill>
                <a:effectLst/>
                <a:latin typeface="Noto Sans" panose="020B0502040504020204" pitchFamily="34" charset="0"/>
              </a:rPr>
              <a:t> olan bazı hastalarda, </a:t>
            </a:r>
            <a:r>
              <a:rPr lang="tr-TR" b="0" i="0" dirty="0" err="1">
                <a:solidFill>
                  <a:srgbClr val="232323"/>
                </a:solidFill>
                <a:effectLst/>
                <a:latin typeface="Noto Sans" panose="020B0502040504020204" pitchFamily="34" charset="0"/>
              </a:rPr>
              <a:t>sekonder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hipogonadotropik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hipogonadizm</a:t>
            </a:r>
            <a:r>
              <a:rPr lang="tr-TR" b="0" i="0" dirty="0">
                <a:solidFill>
                  <a:srgbClr val="232323"/>
                </a:solidFill>
                <a:effectLst/>
                <a:latin typeface="Noto Sans" panose="020B0502040504020204" pitchFamily="34" charset="0"/>
              </a:rPr>
              <a:t>, adenomun kitle etkisi ile </a:t>
            </a:r>
            <a:r>
              <a:rPr lang="tr-TR" b="0" i="0" dirty="0" err="1">
                <a:solidFill>
                  <a:srgbClr val="232323"/>
                </a:solidFill>
                <a:effectLst/>
                <a:latin typeface="Noto Sans" panose="020B0502040504020204" pitchFamily="34" charset="0"/>
              </a:rPr>
              <a:t>gonadotrop</a:t>
            </a:r>
            <a:r>
              <a:rPr lang="tr-TR" b="0" i="0" dirty="0">
                <a:solidFill>
                  <a:srgbClr val="232323"/>
                </a:solidFill>
                <a:effectLst/>
                <a:latin typeface="Noto Sans" panose="020B0502040504020204" pitchFamily="34" charset="0"/>
              </a:rPr>
              <a:t> hücrelerde kalıcı hasar oluşmasından kaynaklanabilir. Bu durumda serum </a:t>
            </a:r>
            <a:r>
              <a:rPr lang="tr-TR" b="0" i="0" dirty="0" err="1">
                <a:solidFill>
                  <a:srgbClr val="232323"/>
                </a:solidFill>
                <a:effectLst/>
                <a:latin typeface="Noto Sans" panose="020B0502040504020204" pitchFamily="34" charset="0"/>
              </a:rPr>
              <a:t>prolaktin</a:t>
            </a:r>
            <a:r>
              <a:rPr lang="tr-TR" b="0" i="0" dirty="0">
                <a:solidFill>
                  <a:srgbClr val="232323"/>
                </a:solidFill>
                <a:effectLst/>
                <a:latin typeface="Noto Sans" panose="020B0502040504020204" pitchFamily="34" charset="0"/>
              </a:rPr>
              <a:t> konsantrasyonunu düşürmek ve adenomu küçültmek, testosteron konsantrasyonunu ve sperm sayısını artırmak için yeterli olmayabilir. Bu nedenle, serum </a:t>
            </a:r>
            <a:r>
              <a:rPr lang="tr-TR" b="0" i="0" dirty="0" err="1">
                <a:solidFill>
                  <a:srgbClr val="232323"/>
                </a:solidFill>
                <a:effectLst/>
                <a:latin typeface="Noto Sans" panose="020B0502040504020204" pitchFamily="34" charset="0"/>
              </a:rPr>
              <a:t>prolaktinin</a:t>
            </a:r>
            <a:r>
              <a:rPr lang="tr-TR" b="0" i="0" dirty="0">
                <a:solidFill>
                  <a:srgbClr val="232323"/>
                </a:solidFill>
                <a:effectLst/>
                <a:latin typeface="Noto Sans" panose="020B0502040504020204" pitchFamily="34" charset="0"/>
              </a:rPr>
              <a:t> normale düşmesinden sonraki 6 ila 12 ay içinde serum testosteron konsantrasyonu normale yükselmezse, doğurganlık isteniyorsa </a:t>
            </a:r>
            <a:r>
              <a:rPr lang="tr-TR" b="0" i="0" dirty="0" err="1">
                <a:solidFill>
                  <a:srgbClr val="232323"/>
                </a:solidFill>
                <a:effectLst/>
                <a:latin typeface="Noto Sans" panose="020B0502040504020204" pitchFamily="34" charset="0"/>
              </a:rPr>
              <a:t>gonadotropin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replasman</a:t>
            </a:r>
            <a:r>
              <a:rPr lang="tr-TR" b="0" i="0" dirty="0">
                <a:solidFill>
                  <a:srgbClr val="232323"/>
                </a:solidFill>
                <a:effectLst/>
                <a:latin typeface="Noto Sans" panose="020B0502040504020204" pitchFamily="34" charset="0"/>
              </a:rPr>
              <a:t> tedavisi başlatılmalıdır.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9"/>
              </a:rPr>
              <a:t>. "</a:t>
            </a:r>
            <a:r>
              <a:rPr lang="tr-TR" b="0" i="0" u="sng" dirty="0" err="1">
                <a:solidFill>
                  <a:srgbClr val="005B92"/>
                </a:solidFill>
                <a:effectLst/>
                <a:latin typeface="Noto Sans" panose="020B0502040504020204" pitchFamily="34" charset="0"/>
                <a:hlinkClick r:id="rId9"/>
              </a:rPr>
              <a:t>Hiperprolaktinemi</a:t>
            </a:r>
            <a:r>
              <a:rPr lang="tr-TR" b="0" i="0" u="sng" dirty="0">
                <a:solidFill>
                  <a:srgbClr val="005B92"/>
                </a:solidFill>
                <a:effectLst/>
                <a:latin typeface="Noto Sans" panose="020B0502040504020204" pitchFamily="34" charset="0"/>
                <a:hlinkClick r:id="rId9"/>
              </a:rPr>
              <a:t> yönetimi", "</a:t>
            </a:r>
            <a:r>
              <a:rPr lang="tr-TR" b="0" i="0" u="sng" dirty="0" err="1">
                <a:solidFill>
                  <a:srgbClr val="005B92"/>
                </a:solidFill>
                <a:effectLst/>
                <a:latin typeface="Noto Sans" panose="020B0502040504020204" pitchFamily="34" charset="0"/>
                <a:hlinkClick r:id="rId9"/>
              </a:rPr>
              <a:t>Makroadenomlar</a:t>
            </a:r>
            <a:r>
              <a:rPr lang="tr-TR" b="0" i="0" u="sng" dirty="0">
                <a:solidFill>
                  <a:srgbClr val="005B92"/>
                </a:solidFill>
                <a:effectLst/>
                <a:latin typeface="Noto Sans" panose="020B0502040504020204" pitchFamily="34" charset="0"/>
                <a:hlinkClick r:id="rId9"/>
              </a:rPr>
              <a:t>"</a:t>
            </a:r>
            <a:r>
              <a:rPr lang="tr-TR" b="0" i="0" dirty="0">
                <a:solidFill>
                  <a:srgbClr val="232323"/>
                </a:solidFill>
                <a:effectLst/>
                <a:latin typeface="Noto Sans" panose="020B0502040504020204" pitchFamily="34" charset="0"/>
              </a:rPr>
              <a:t> ve </a:t>
            </a:r>
            <a:r>
              <a:rPr lang="tr-TR" b="0" i="0" u="sng" dirty="0">
                <a:solidFill>
                  <a:srgbClr val="005B92"/>
                </a:solidFill>
                <a:effectLst/>
                <a:latin typeface="Noto Sans" panose="020B0502040504020204" pitchFamily="34" charset="0"/>
                <a:hlinkClick r:id="rId4"/>
              </a:rPr>
              <a:t>"</a:t>
            </a:r>
            <a:r>
              <a:rPr lang="tr-TR" b="0" i="0" u="sng" dirty="0" err="1">
                <a:solidFill>
                  <a:srgbClr val="005B92"/>
                </a:solidFill>
                <a:effectLst/>
                <a:latin typeface="Noto Sans" panose="020B0502040504020204" pitchFamily="34" charset="0"/>
                <a:hlinkClick r:id="rId4"/>
              </a:rPr>
              <a:t>Sekonder</a:t>
            </a:r>
            <a:r>
              <a:rPr lang="tr-TR" b="0" i="0" u="sng" dirty="0">
                <a:solidFill>
                  <a:srgbClr val="005B92"/>
                </a:solidFill>
                <a:effectLst/>
                <a:latin typeface="Noto Sans" panose="020B0502040504020204" pitchFamily="34" charset="0"/>
                <a:hlinkClick r:id="rId4"/>
              </a:rPr>
              <a:t> </a:t>
            </a:r>
            <a:r>
              <a:rPr lang="tr-TR" b="0" i="0" u="sng" dirty="0" err="1">
                <a:solidFill>
                  <a:srgbClr val="005B92"/>
                </a:solidFill>
                <a:effectLst/>
                <a:latin typeface="Noto Sans" panose="020B0502040504020204" pitchFamily="34" charset="0"/>
                <a:hlinkClick r:id="rId4"/>
              </a:rPr>
              <a:t>hipogonadizmli</a:t>
            </a:r>
            <a:r>
              <a:rPr lang="tr-TR" b="0" i="0" u="sng" dirty="0">
                <a:solidFill>
                  <a:srgbClr val="005B92"/>
                </a:solidFill>
                <a:effectLst/>
                <a:latin typeface="Noto Sans" panose="020B0502040504020204" pitchFamily="34" charset="0"/>
                <a:hlinkClick r:id="rId4"/>
              </a:rPr>
              <a:t> erkeklerde doğurganlığın indüksiyonu"</a:t>
            </a:r>
            <a:r>
              <a:rPr lang="tr-TR" b="0" i="0" dirty="0">
                <a:solidFill>
                  <a:srgbClr val="232323"/>
                </a:solidFill>
                <a:effectLst/>
                <a:latin typeface="Noto Sans" panose="020B0502040504020204" pitchFamily="34" charset="0"/>
              </a:rPr>
              <a:t> bölümü .)</a:t>
            </a:r>
          </a:p>
          <a:p>
            <a:pPr algn="l"/>
            <a:r>
              <a:rPr lang="tr-TR" b="1" i="0" dirty="0">
                <a:solidFill>
                  <a:srgbClr val="232323"/>
                </a:solidFill>
                <a:effectLst/>
                <a:latin typeface="Noto Sans" panose="020B0502040504020204" pitchFamily="34" charset="0"/>
              </a:rPr>
              <a:t>Sperm üretiminde birincil testis kusurları </a:t>
            </a:r>
            <a:r>
              <a:rPr lang="tr-TR" b="0" i="0" dirty="0">
                <a:solidFill>
                  <a:srgbClr val="232323"/>
                </a:solidFill>
                <a:effectLst/>
                <a:latin typeface="Noto Sans" panose="020B0502040504020204" pitchFamily="34" charset="0"/>
              </a:rPr>
              <a:t> —  Testosteron eksikliği olan veya olmayan sperm üretimindeki birincil testis kusurları, erkek kısırlığının en yaygın nedenleridir.</a:t>
            </a:r>
          </a:p>
          <a:p>
            <a:pPr algn="l"/>
            <a:r>
              <a:rPr lang="tr-TR" b="0" i="0" dirty="0">
                <a:solidFill>
                  <a:srgbClr val="232323"/>
                </a:solidFill>
                <a:effectLst/>
                <a:latin typeface="Noto Sans" panose="020B0502040504020204" pitchFamily="34" charset="0"/>
              </a:rPr>
              <a:t>Normal sperm üretiminin azalmasıyla sonuçlanan birincil testis kusurlarına bağlı kısırlık üç kategoriye ayrılabilir: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Düşük serum testosteronu ve yüksek serum FSH ve LH konsantrasyonları</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Normal serum testosteronu ve serum FSH konsantrasyonunun izole yükselmesi</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Normal serum testosteron ve </a:t>
            </a:r>
            <a:r>
              <a:rPr lang="tr-TR" b="0" i="0" dirty="0" err="1">
                <a:solidFill>
                  <a:srgbClr val="232323"/>
                </a:solidFill>
                <a:effectLst/>
                <a:latin typeface="Noto Sans" panose="020B0502040504020204" pitchFamily="34" charset="0"/>
              </a:rPr>
              <a:t>gonadotropinler</a:t>
            </a:r>
            <a:endParaRPr lang="tr-TR" b="0" i="0" dirty="0">
              <a:solidFill>
                <a:srgbClr val="232323"/>
              </a:solidFill>
              <a:effectLst/>
              <a:latin typeface="Noto Sans" panose="020B0502040504020204" pitchFamily="34" charset="0"/>
            </a:endParaRPr>
          </a:p>
          <a:p>
            <a:pPr algn="l"/>
            <a:r>
              <a:rPr lang="tr-TR" b="1" i="0" dirty="0">
                <a:solidFill>
                  <a:srgbClr val="232323"/>
                </a:solidFill>
                <a:effectLst/>
                <a:latin typeface="Noto Sans" panose="020B0502040504020204" pitchFamily="34" charset="0"/>
              </a:rPr>
              <a:t>Düşük serum T, yüksek FSH ve LH </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Primer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hipergonadotropik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hipogonadizmi</a:t>
            </a:r>
            <a:r>
              <a:rPr lang="tr-TR" b="0" i="0" dirty="0">
                <a:solidFill>
                  <a:srgbClr val="232323"/>
                </a:solidFill>
                <a:effectLst/>
                <a:latin typeface="Noto Sans" panose="020B0502040504020204" pitchFamily="34" charset="0"/>
              </a:rPr>
              <a:t> olan erkeklerde düşük serum total testosteron (T) ve yüksek </a:t>
            </a:r>
            <a:r>
              <a:rPr lang="tr-TR" b="0" i="0" dirty="0" err="1">
                <a:solidFill>
                  <a:srgbClr val="232323"/>
                </a:solidFill>
                <a:effectLst/>
                <a:latin typeface="Noto Sans" panose="020B0502040504020204" pitchFamily="34" charset="0"/>
              </a:rPr>
              <a:t>luteinize</a:t>
            </a:r>
            <a:r>
              <a:rPr lang="tr-TR" b="0" i="0" dirty="0">
                <a:solidFill>
                  <a:srgbClr val="232323"/>
                </a:solidFill>
                <a:effectLst/>
                <a:latin typeface="Noto Sans" panose="020B0502040504020204" pitchFamily="34" charset="0"/>
              </a:rPr>
              <a:t> edici hormon (LH) ve </a:t>
            </a:r>
            <a:r>
              <a:rPr lang="tr-TR" b="0" i="0" dirty="0" err="1">
                <a:solidFill>
                  <a:srgbClr val="232323"/>
                </a:solidFill>
                <a:effectLst/>
                <a:latin typeface="Noto Sans" panose="020B0502040504020204" pitchFamily="34" charset="0"/>
              </a:rPr>
              <a:t>folikül</a:t>
            </a:r>
            <a:r>
              <a:rPr lang="tr-TR" b="0" i="0" dirty="0">
                <a:solidFill>
                  <a:srgbClr val="232323"/>
                </a:solidFill>
                <a:effectLst/>
                <a:latin typeface="Noto Sans" panose="020B0502040504020204" pitchFamily="34" charset="0"/>
              </a:rPr>
              <a:t> uyarıcı hormon (FSH) bulunur. Bu erkeklerde </a:t>
            </a:r>
            <a:r>
              <a:rPr lang="tr-TR" b="0" i="0" dirty="0" err="1">
                <a:solidFill>
                  <a:srgbClr val="232323"/>
                </a:solidFill>
                <a:effectLst/>
                <a:latin typeface="Noto Sans" panose="020B0502040504020204" pitchFamily="34" charset="0"/>
              </a:rPr>
              <a:t>seminifer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tübüller</a:t>
            </a:r>
            <a:r>
              <a:rPr lang="tr-TR" b="0" i="0" dirty="0">
                <a:solidFill>
                  <a:srgbClr val="232323"/>
                </a:solidFill>
                <a:effectLst/>
                <a:latin typeface="Noto Sans" panose="020B0502040504020204" pitchFamily="34" charset="0"/>
              </a:rPr>
              <a:t> ciddi şekilde hasar görmüştür, bu nedenle çoğu hasta </a:t>
            </a:r>
            <a:r>
              <a:rPr lang="tr-TR" b="0" i="0" dirty="0" err="1">
                <a:solidFill>
                  <a:srgbClr val="232323"/>
                </a:solidFill>
                <a:effectLst/>
                <a:latin typeface="Noto Sans" panose="020B0502040504020204" pitchFamily="34" charset="0"/>
              </a:rPr>
              <a:t>azospermiktir</a:t>
            </a:r>
            <a:r>
              <a:rPr lang="tr-TR" b="0" i="0" dirty="0">
                <a:solidFill>
                  <a:srgbClr val="232323"/>
                </a:solidFill>
                <a:effectLst/>
                <a:latin typeface="Noto Sans" panose="020B0502040504020204" pitchFamily="34" charset="0"/>
              </a:rPr>
              <a:t>. Bu erkekler için bilinen etkili bir tıbbi tedavi yoktur ve yardımcı üreme teknolojisi (YÜT) ile başarı oranları, diğer kısırlık teşhisi konan erkeklere kıyasla düşüktür. Histolojik inceleme için testis dokusunun alınması, bu tür erkeklerin ART ile gebe kalıp kalamayacaklarını belirlemeye yardımcı olur [ </a:t>
            </a:r>
            <a:r>
              <a:rPr lang="tr-TR" b="0" i="0" u="sng" dirty="0">
                <a:solidFill>
                  <a:srgbClr val="005B92"/>
                </a:solidFill>
                <a:effectLst/>
                <a:latin typeface="Noto Sans" panose="020B0502040504020204" pitchFamily="34" charset="0"/>
                <a:hlinkClick r:id="rId10"/>
              </a:rPr>
              <a:t>5,6</a:t>
            </a:r>
            <a:r>
              <a:rPr lang="tr-TR" b="0" i="0" dirty="0">
                <a:solidFill>
                  <a:srgbClr val="232323"/>
                </a:solidFill>
                <a:effectLst/>
                <a:latin typeface="Noto Sans" panose="020B0502040504020204" pitchFamily="34" charset="0"/>
              </a:rPr>
              <a:t> ].</a:t>
            </a:r>
          </a:p>
          <a:p>
            <a:pPr algn="l"/>
            <a:r>
              <a:rPr lang="tr-TR" b="1" i="0" dirty="0">
                <a:solidFill>
                  <a:srgbClr val="232323"/>
                </a:solidFill>
                <a:effectLst/>
                <a:latin typeface="Noto Sans" panose="020B0502040504020204" pitchFamily="34" charset="0"/>
              </a:rPr>
              <a:t>Normal serum T ve LH, yüksek FSH </a:t>
            </a:r>
            <a:r>
              <a:rPr lang="tr-TR" b="0" i="0" dirty="0">
                <a:solidFill>
                  <a:srgbClr val="232323"/>
                </a:solidFill>
                <a:effectLst/>
                <a:latin typeface="Noto Sans" panose="020B0502040504020204" pitchFamily="34" charset="0"/>
              </a:rPr>
              <a:t> —  Serum </a:t>
            </a:r>
            <a:r>
              <a:rPr lang="tr-TR" b="0" i="0" dirty="0" err="1">
                <a:solidFill>
                  <a:srgbClr val="232323"/>
                </a:solidFill>
                <a:effectLst/>
                <a:latin typeface="Noto Sans" panose="020B0502040504020204" pitchFamily="34" charset="0"/>
              </a:rPr>
              <a:t>folikül</a:t>
            </a:r>
            <a:r>
              <a:rPr lang="tr-TR" b="0" i="0" dirty="0">
                <a:solidFill>
                  <a:srgbClr val="232323"/>
                </a:solidFill>
                <a:effectLst/>
                <a:latin typeface="Noto Sans" panose="020B0502040504020204" pitchFamily="34" charset="0"/>
              </a:rPr>
              <a:t> uyarıcı hormon (FSH) ve normal testosteron (T) ve </a:t>
            </a:r>
            <a:r>
              <a:rPr lang="tr-TR" b="0" i="0" dirty="0" err="1">
                <a:solidFill>
                  <a:srgbClr val="232323"/>
                </a:solidFill>
                <a:effectLst/>
                <a:latin typeface="Noto Sans" panose="020B0502040504020204" pitchFamily="34" charset="0"/>
              </a:rPr>
              <a:t>luteinize</a:t>
            </a:r>
            <a:r>
              <a:rPr lang="tr-TR" b="0" i="0" dirty="0">
                <a:solidFill>
                  <a:srgbClr val="232323"/>
                </a:solidFill>
                <a:effectLst/>
                <a:latin typeface="Noto Sans" panose="020B0502040504020204" pitchFamily="34" charset="0"/>
              </a:rPr>
              <a:t> edici hormon (LH) konsantrasyonlarında izole yükselme olan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erkeklerde değişken derecelerde </a:t>
            </a:r>
            <a:r>
              <a:rPr lang="tr-TR" b="0" i="0" dirty="0" err="1">
                <a:solidFill>
                  <a:srgbClr val="232323"/>
                </a:solidFill>
                <a:effectLst/>
                <a:latin typeface="Noto Sans" panose="020B0502040504020204" pitchFamily="34" charset="0"/>
              </a:rPr>
              <a:t>disspermatogenez</a:t>
            </a:r>
            <a:r>
              <a:rPr lang="tr-TR" b="0" i="0" dirty="0">
                <a:solidFill>
                  <a:srgbClr val="232323"/>
                </a:solidFill>
                <a:effectLst/>
                <a:latin typeface="Noto Sans" panose="020B0502040504020204" pitchFamily="34" charset="0"/>
              </a:rPr>
              <a:t> vardır ve bu, aşağıdakiler dahil bir dizi bulguyla sonuçlanır. :</a:t>
            </a:r>
          </a:p>
          <a:p>
            <a:pPr algn="l"/>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panose="020B0502040504020204" pitchFamily="34" charset="0"/>
              </a:rPr>
              <a:t>Ejakülatta</a:t>
            </a:r>
            <a:r>
              <a:rPr lang="tr-TR" b="0" i="0" dirty="0">
                <a:solidFill>
                  <a:srgbClr val="232323"/>
                </a:solidFill>
                <a:effectLst/>
                <a:latin typeface="Noto Sans" panose="020B0502040504020204" pitchFamily="34" charset="0"/>
              </a:rPr>
              <a:t> düşük ila düşük-normal sperm konsantrasyonu</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Sperm sadece testis biyopsilerinde görülebilir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Testis biyopsisinde sperm yok</a:t>
            </a:r>
          </a:p>
          <a:p>
            <a:pPr algn="l"/>
            <a:r>
              <a:rPr lang="tr-TR" b="0" i="0" dirty="0">
                <a:solidFill>
                  <a:srgbClr val="232323"/>
                </a:solidFill>
                <a:effectLst/>
                <a:latin typeface="Noto Sans" panose="020B0502040504020204" pitchFamily="34" charset="0"/>
              </a:rPr>
              <a:t>Bu erkeklerin çoğunda </a:t>
            </a:r>
            <a:r>
              <a:rPr lang="tr-TR" b="0" i="0" dirty="0" err="1">
                <a:solidFill>
                  <a:srgbClr val="232323"/>
                </a:solidFill>
                <a:effectLst/>
                <a:latin typeface="Noto Sans" panose="020B0502040504020204" pitchFamily="34" charset="0"/>
              </a:rPr>
              <a:t>ejakülatta</a:t>
            </a:r>
            <a:r>
              <a:rPr lang="tr-TR" b="0" i="0" dirty="0">
                <a:solidFill>
                  <a:srgbClr val="232323"/>
                </a:solidFill>
                <a:effectLst/>
                <a:latin typeface="Noto Sans" panose="020B0502040504020204" pitchFamily="34" charset="0"/>
              </a:rPr>
              <a:t> veya ART için kullanılabilecek testis biyopsisinde sperm bulunur.</a:t>
            </a:r>
          </a:p>
          <a:p>
            <a:pPr algn="l"/>
            <a:r>
              <a:rPr lang="tr-TR" b="1" i="0" dirty="0">
                <a:solidFill>
                  <a:srgbClr val="232323"/>
                </a:solidFill>
                <a:effectLst/>
                <a:latin typeface="Noto Sans" panose="020B0502040504020204" pitchFamily="34" charset="0"/>
              </a:rPr>
              <a:t>Normal serum T, normal LH ve FSH</a:t>
            </a:r>
            <a:endParaRPr lang="tr-TR" b="0" i="0" dirty="0">
              <a:solidFill>
                <a:srgbClr val="232323"/>
              </a:solidFill>
              <a:effectLst/>
              <a:latin typeface="Noto Sans" panose="020B0502040504020204" pitchFamily="34" charset="0"/>
            </a:endParaRP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Normal serum testosteron (T) konsantrasyonları, normal serum </a:t>
            </a:r>
            <a:r>
              <a:rPr lang="tr-TR" b="0" i="0" dirty="0" err="1">
                <a:solidFill>
                  <a:srgbClr val="232323"/>
                </a:solidFill>
                <a:effectLst/>
                <a:latin typeface="Noto Sans" panose="020B0502040504020204" pitchFamily="34" charset="0"/>
              </a:rPr>
              <a:t>gonadotropin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luteinize</a:t>
            </a:r>
            <a:r>
              <a:rPr lang="tr-TR" b="0" i="0" dirty="0">
                <a:solidFill>
                  <a:srgbClr val="232323"/>
                </a:solidFill>
                <a:effectLst/>
                <a:latin typeface="Noto Sans" panose="020B0502040504020204" pitchFamily="34" charset="0"/>
              </a:rPr>
              <a:t> edici hormon [LH] ve </a:t>
            </a:r>
            <a:r>
              <a:rPr lang="tr-TR" b="0" i="0" dirty="0" err="1">
                <a:solidFill>
                  <a:srgbClr val="232323"/>
                </a:solidFill>
                <a:effectLst/>
                <a:latin typeface="Noto Sans" panose="020B0502040504020204" pitchFamily="34" charset="0"/>
              </a:rPr>
              <a:t>folikül</a:t>
            </a:r>
            <a:r>
              <a:rPr lang="tr-TR" b="0" i="0" dirty="0">
                <a:solidFill>
                  <a:srgbClr val="232323"/>
                </a:solidFill>
                <a:effectLst/>
                <a:latin typeface="Noto Sans" panose="020B0502040504020204" pitchFamily="34" charset="0"/>
              </a:rPr>
              <a:t> uyarıcı hormon [FSH]) konsantrasyonları ve </a:t>
            </a:r>
            <a:r>
              <a:rPr lang="tr-TR" b="0" i="0" dirty="0" err="1">
                <a:solidFill>
                  <a:srgbClr val="232323"/>
                </a:solidFill>
                <a:effectLst/>
                <a:latin typeface="Noto Sans" panose="020B0502040504020204" pitchFamily="34" charset="0"/>
              </a:rPr>
              <a:t>spermatogenezde</a:t>
            </a:r>
            <a:r>
              <a:rPr lang="tr-TR" b="0" i="0" dirty="0">
                <a:solidFill>
                  <a:srgbClr val="232323"/>
                </a:solidFill>
                <a:effectLst/>
                <a:latin typeface="Noto Sans" panose="020B0502040504020204" pitchFamily="34" charset="0"/>
              </a:rPr>
              <a:t> birincil kusuru olan çoğu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erkeğin </a:t>
            </a:r>
            <a:r>
              <a:rPr lang="tr-TR" b="0" i="0" dirty="0" err="1">
                <a:solidFill>
                  <a:srgbClr val="232323"/>
                </a:solidFill>
                <a:effectLst/>
                <a:latin typeface="Noto Sans" panose="020B0502040504020204" pitchFamily="34" charset="0"/>
              </a:rPr>
              <a:t>ejakülatında</a:t>
            </a:r>
            <a:r>
              <a:rPr lang="tr-TR" b="0" i="0" dirty="0">
                <a:solidFill>
                  <a:srgbClr val="232323"/>
                </a:solidFill>
                <a:effectLst/>
                <a:latin typeface="Noto Sans" panose="020B0502040504020204" pitchFamily="34" charset="0"/>
              </a:rPr>
              <a:t> sperm bulunur, ancak sperm sayısı normaldir. normal hareketlilik ve/veya normal morfoloji düşüktür.</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Normal serum T ve normal LH ve </a:t>
            </a:r>
            <a:r>
              <a:rPr lang="tr-TR" b="0" i="0" dirty="0" err="1">
                <a:solidFill>
                  <a:srgbClr val="232323"/>
                </a:solidFill>
                <a:effectLst/>
                <a:latin typeface="Noto Sans" panose="020B0502040504020204" pitchFamily="34" charset="0"/>
              </a:rPr>
              <a:t>FSH'ye</a:t>
            </a:r>
            <a:r>
              <a:rPr lang="tr-TR" b="0" i="0" dirty="0">
                <a:solidFill>
                  <a:srgbClr val="232323"/>
                </a:solidFill>
                <a:effectLst/>
                <a:latin typeface="Noto Sans" panose="020B0502040504020204" pitchFamily="34" charset="0"/>
              </a:rPr>
              <a:t> sahip olan ve ayrıca </a:t>
            </a:r>
            <a:r>
              <a:rPr lang="tr-TR" b="0" i="0" dirty="0" err="1">
                <a:solidFill>
                  <a:srgbClr val="232323"/>
                </a:solidFill>
                <a:effectLst/>
                <a:latin typeface="Noto Sans" panose="020B0502040504020204" pitchFamily="34" charset="0"/>
              </a:rPr>
              <a:t>azospermisi</a:t>
            </a:r>
            <a:r>
              <a:rPr lang="tr-TR" b="0" i="0" dirty="0">
                <a:solidFill>
                  <a:srgbClr val="232323"/>
                </a:solidFill>
                <a:effectLst/>
                <a:latin typeface="Noto Sans" panose="020B0502040504020204" pitchFamily="34" charset="0"/>
              </a:rPr>
              <a:t> olan erkekler </a:t>
            </a:r>
            <a:r>
              <a:rPr lang="tr-TR" b="0" i="0" dirty="0" err="1">
                <a:solidFill>
                  <a:srgbClr val="232323"/>
                </a:solidFill>
                <a:effectLst/>
                <a:latin typeface="Noto Sans" panose="020B0502040504020204" pitchFamily="34" charset="0"/>
              </a:rPr>
              <a:t>ejakülatör</a:t>
            </a:r>
            <a:r>
              <a:rPr lang="tr-TR" b="0" i="0" dirty="0">
                <a:solidFill>
                  <a:srgbClr val="232323"/>
                </a:solidFill>
                <a:effectLst/>
                <a:latin typeface="Noto Sans" panose="020B0502040504020204" pitchFamily="34" charset="0"/>
              </a:rPr>
              <a:t> kanal tıkanıklığı açısından değerlendirilmelidir. (Aşağıdaki </a:t>
            </a:r>
            <a:r>
              <a:rPr lang="tr-TR" b="0" i="0" u="sng" dirty="0">
                <a:solidFill>
                  <a:srgbClr val="005B92"/>
                </a:solidFill>
                <a:effectLst/>
                <a:latin typeface="Noto Sans" panose="020B0502040504020204" pitchFamily="34" charset="0"/>
                <a:hlinkClick r:id="rId11"/>
              </a:rPr>
              <a:t>'</a:t>
            </a:r>
            <a:r>
              <a:rPr lang="tr-TR" b="0" i="0" u="sng" dirty="0" err="1">
                <a:solidFill>
                  <a:srgbClr val="005B92"/>
                </a:solidFill>
                <a:effectLst/>
                <a:latin typeface="Noto Sans" panose="020B0502040504020204" pitchFamily="34" charset="0"/>
                <a:hlinkClick r:id="rId11"/>
              </a:rPr>
              <a:t>Epididim</a:t>
            </a:r>
            <a:r>
              <a:rPr lang="tr-TR" b="0" i="0" u="sng" dirty="0">
                <a:solidFill>
                  <a:srgbClr val="005B92"/>
                </a:solidFill>
                <a:effectLst/>
                <a:latin typeface="Noto Sans" panose="020B0502040504020204" pitchFamily="34" charset="0"/>
                <a:hlinkClick r:id="rId11"/>
              </a:rPr>
              <a:t> veya boşalma kanalı tıkanıklığı'</a:t>
            </a:r>
            <a:r>
              <a:rPr lang="tr-TR" b="0" i="0" dirty="0">
                <a:solidFill>
                  <a:srgbClr val="232323"/>
                </a:solidFill>
                <a:effectLst/>
                <a:latin typeface="Noto Sans" panose="020B0502040504020204" pitchFamily="34" charset="0"/>
              </a:rPr>
              <a:t> bölümüne bakın.)</a:t>
            </a:r>
          </a:p>
          <a:p>
            <a:pPr algn="l"/>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panose="020B0502040504020204" pitchFamily="34" charset="0"/>
              </a:rPr>
              <a:t>Terapötik</a:t>
            </a:r>
            <a:r>
              <a:rPr lang="tr-TR" b="0" i="0" dirty="0">
                <a:solidFill>
                  <a:srgbClr val="232323"/>
                </a:solidFill>
                <a:effectLst/>
                <a:latin typeface="Noto Sans" panose="020B0502040504020204" pitchFamily="34" charset="0"/>
              </a:rPr>
              <a:t> amaçlar için </a:t>
            </a:r>
            <a:r>
              <a:rPr lang="tr-TR" b="0" i="0" dirty="0" err="1">
                <a:solidFill>
                  <a:srgbClr val="232323"/>
                </a:solidFill>
                <a:effectLst/>
                <a:latin typeface="Noto Sans" panose="020B0502040504020204" pitchFamily="34" charset="0"/>
              </a:rPr>
              <a:t>klinisyenler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oligozoospermili</a:t>
            </a:r>
            <a:r>
              <a:rPr lang="tr-TR" b="0" i="0" dirty="0">
                <a:solidFill>
                  <a:srgbClr val="232323"/>
                </a:solidFill>
                <a:effectLst/>
                <a:latin typeface="Noto Sans" panose="020B0502040504020204" pitchFamily="34" charset="0"/>
              </a:rPr>
              <a:t> ve normal serum hormonlu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erkekleri </a:t>
            </a:r>
            <a:r>
              <a:rPr lang="tr-TR" b="0" i="0" dirty="0" err="1">
                <a:solidFill>
                  <a:srgbClr val="232323"/>
                </a:solidFill>
                <a:effectLst/>
                <a:latin typeface="Noto Sans" panose="020B0502040504020204" pitchFamily="34" charset="0"/>
              </a:rPr>
              <a:t>idiyopatik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infertilitesi</a:t>
            </a:r>
            <a:r>
              <a:rPr lang="tr-TR" b="0" i="0" dirty="0">
                <a:solidFill>
                  <a:srgbClr val="232323"/>
                </a:solidFill>
                <a:effectLst/>
                <a:latin typeface="Noto Sans" panose="020B0502040504020204" pitchFamily="34" charset="0"/>
              </a:rPr>
              <a:t> olan erkeklerle aynı kategoride değerlendirebilir (yani, semen analizleri normal ve serum hormonları normal olan erkekler). Bu erkekler için açıkça etkili bir tıbbi tedavi yoktur. Stratejiler, doğal gebe kalma veya ART girişimlerinin devamını içerir. (Aşağıdaki </a:t>
            </a:r>
            <a:r>
              <a:rPr lang="tr-TR" b="0" i="0" u="sng" dirty="0">
                <a:solidFill>
                  <a:srgbClr val="005B92"/>
                </a:solidFill>
                <a:effectLst/>
                <a:latin typeface="Noto Sans" panose="020B0502040504020204" pitchFamily="34" charset="0"/>
                <a:hlinkClick r:id="rId12"/>
              </a:rPr>
              <a:t>'Yardımcı üreme teknolojileri'</a:t>
            </a:r>
            <a:r>
              <a:rPr lang="tr-TR" b="0" i="0" dirty="0">
                <a:solidFill>
                  <a:srgbClr val="232323"/>
                </a:solidFill>
                <a:effectLst/>
                <a:latin typeface="Noto Sans" panose="020B0502040504020204" pitchFamily="34" charset="0"/>
              </a:rPr>
              <a:t> bölümüne bakın.)</a:t>
            </a:r>
          </a:p>
          <a:p>
            <a:pPr algn="l"/>
            <a:r>
              <a:rPr lang="tr-TR" b="1" i="0" dirty="0">
                <a:solidFill>
                  <a:srgbClr val="232323"/>
                </a:solidFill>
                <a:effectLst/>
                <a:latin typeface="Noto Sans" panose="020B0502040504020204" pitchFamily="34" charset="0"/>
              </a:rPr>
              <a:t>Sperm varlığına dayalı tedavi seçenekleri </a:t>
            </a:r>
            <a:r>
              <a:rPr lang="tr-TR" b="0" i="0" dirty="0">
                <a:solidFill>
                  <a:srgbClr val="232323"/>
                </a:solidFill>
                <a:effectLst/>
                <a:latin typeface="Noto Sans" panose="020B0502040504020204" pitchFamily="34" charset="0"/>
              </a:rPr>
              <a:t> —  Yukarıda açıklanan hormon kategorilerinin her biri, spermin </a:t>
            </a:r>
            <a:r>
              <a:rPr lang="tr-TR" b="0" i="0" dirty="0" err="1">
                <a:solidFill>
                  <a:srgbClr val="232323"/>
                </a:solidFill>
                <a:effectLst/>
                <a:latin typeface="Noto Sans" panose="020B0502040504020204" pitchFamily="34" charset="0"/>
              </a:rPr>
              <a:t>ejakülatta</a:t>
            </a:r>
            <a:r>
              <a:rPr lang="tr-TR" b="0" i="0" dirty="0">
                <a:solidFill>
                  <a:srgbClr val="232323"/>
                </a:solidFill>
                <a:effectLst/>
                <a:latin typeface="Noto Sans" panose="020B0502040504020204" pitchFamily="34" charset="0"/>
              </a:rPr>
              <a:t> mı yoksa testis biyopsisinde mi görüldüğüne bağlı olarak bölünebilir.</a:t>
            </a:r>
          </a:p>
          <a:p>
            <a:pPr algn="l"/>
            <a:r>
              <a:rPr lang="tr-TR" b="1" i="0" dirty="0" err="1">
                <a:solidFill>
                  <a:srgbClr val="232323"/>
                </a:solidFill>
                <a:effectLst/>
                <a:latin typeface="Noto Sans" panose="020B0502040504020204" pitchFamily="34" charset="0"/>
              </a:rPr>
              <a:t>Ejakülatta</a:t>
            </a:r>
            <a:r>
              <a:rPr lang="tr-TR" b="1" i="0" dirty="0">
                <a:solidFill>
                  <a:srgbClr val="232323"/>
                </a:solidFill>
                <a:effectLst/>
                <a:latin typeface="Noto Sans" panose="020B0502040504020204" pitchFamily="34" charset="0"/>
              </a:rPr>
              <a:t> sperm </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Ejakülatta</a:t>
            </a:r>
            <a:r>
              <a:rPr lang="tr-TR" b="0" i="0" dirty="0">
                <a:solidFill>
                  <a:srgbClr val="232323"/>
                </a:solidFill>
                <a:effectLst/>
                <a:latin typeface="Noto Sans" panose="020B0502040504020204" pitchFamily="34" charset="0"/>
              </a:rPr>
              <a:t> sperm olduğunda, seçenekler arasında vajinal ilişki veya ART yoluyla gebe kalma girişimlerinin devam etmesi yer alır. Bununla birlikte, 2016 tarihli bir </a:t>
            </a:r>
            <a:r>
              <a:rPr lang="tr-TR" b="0" i="0" dirty="0" err="1">
                <a:solidFill>
                  <a:srgbClr val="232323"/>
                </a:solidFill>
                <a:effectLst/>
                <a:latin typeface="Noto Sans" panose="020B0502040504020204" pitchFamily="34" charset="0"/>
              </a:rPr>
              <a:t>Cochrane</a:t>
            </a:r>
            <a:r>
              <a:rPr lang="tr-TR" b="0" i="0" dirty="0">
                <a:solidFill>
                  <a:srgbClr val="232323"/>
                </a:solidFill>
                <a:effectLst/>
                <a:latin typeface="Noto Sans" panose="020B0502040504020204" pitchFamily="34" charset="0"/>
              </a:rPr>
              <a:t> incelemesi, erkek faktörlü kısırlık (</a:t>
            </a:r>
            <a:r>
              <a:rPr lang="tr-TR" b="0" i="0" dirty="0" err="1">
                <a:solidFill>
                  <a:srgbClr val="232323"/>
                </a:solidFill>
                <a:effectLst/>
                <a:latin typeface="Noto Sans" panose="020B0502040504020204" pitchFamily="34" charset="0"/>
              </a:rPr>
              <a:t>ejakülatta</a:t>
            </a:r>
            <a:r>
              <a:rPr lang="tr-TR" b="0" i="0" dirty="0">
                <a:solidFill>
                  <a:srgbClr val="232323"/>
                </a:solidFill>
                <a:effectLst/>
                <a:latin typeface="Noto Sans" panose="020B0502040504020204" pitchFamily="34" charset="0"/>
              </a:rPr>
              <a:t> azalmış sperm) nedeniyle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çiftlerde ART ile canlı doğum oranında bir iyileşme olduğuna dair bir kanıt bulamadı [ </a:t>
            </a:r>
            <a:r>
              <a:rPr lang="tr-TR" b="0" i="0" u="sng" dirty="0">
                <a:solidFill>
                  <a:srgbClr val="005B92"/>
                </a:solidFill>
                <a:effectLst/>
                <a:latin typeface="Noto Sans" panose="020B0502040504020204" pitchFamily="34" charset="0"/>
                <a:hlinkClick r:id="rId13"/>
              </a:rPr>
              <a:t>7</a:t>
            </a:r>
            <a:r>
              <a:rPr lang="tr-TR" b="0" i="0" dirty="0">
                <a:solidFill>
                  <a:srgbClr val="232323"/>
                </a:solidFill>
                <a:effectLst/>
                <a:latin typeface="Noto Sans" panose="020B0502040504020204" pitchFamily="34" charset="0"/>
              </a:rPr>
              <a:t> ]. Öte yandan bazı uzmanlar, </a:t>
            </a:r>
            <a:r>
              <a:rPr lang="tr-TR" b="0" i="0" dirty="0" err="1">
                <a:solidFill>
                  <a:srgbClr val="232323"/>
                </a:solidFill>
                <a:effectLst/>
                <a:latin typeface="Noto Sans" panose="020B0502040504020204" pitchFamily="34" charset="0"/>
              </a:rPr>
              <a:t>disspermatogenez</a:t>
            </a:r>
            <a:r>
              <a:rPr lang="tr-TR" b="0" i="0" dirty="0">
                <a:solidFill>
                  <a:srgbClr val="232323"/>
                </a:solidFill>
                <a:effectLst/>
                <a:latin typeface="Noto Sans" panose="020B0502040504020204" pitchFamily="34" charset="0"/>
              </a:rPr>
              <a:t> nedeniyle erkek faktörlü </a:t>
            </a:r>
            <a:r>
              <a:rPr lang="tr-TR" b="0" i="0" dirty="0" err="1">
                <a:solidFill>
                  <a:srgbClr val="232323"/>
                </a:solidFill>
                <a:effectLst/>
                <a:latin typeface="Noto Sans" panose="020B0502040504020204" pitchFamily="34" charset="0"/>
              </a:rPr>
              <a:t>oligozoospermili</a:t>
            </a:r>
            <a:r>
              <a:rPr lang="tr-TR" b="0" i="0" dirty="0">
                <a:solidFill>
                  <a:srgbClr val="232323"/>
                </a:solidFill>
                <a:effectLst/>
                <a:latin typeface="Noto Sans" panose="020B0502040504020204" pitchFamily="34" charset="0"/>
              </a:rPr>
              <a:t> bazı çiftlerde </a:t>
            </a:r>
            <a:r>
              <a:rPr lang="tr-TR" b="0" i="0" dirty="0" err="1">
                <a:solidFill>
                  <a:srgbClr val="232323"/>
                </a:solidFill>
                <a:effectLst/>
                <a:latin typeface="Noto Sans" panose="020B0502040504020204" pitchFamily="34" charset="0"/>
              </a:rPr>
              <a:t>ART'nin</a:t>
            </a:r>
            <a:r>
              <a:rPr lang="tr-TR" b="0" i="0" dirty="0">
                <a:solidFill>
                  <a:srgbClr val="232323"/>
                </a:solidFill>
                <a:effectLst/>
                <a:latin typeface="Noto Sans" panose="020B0502040504020204" pitchFamily="34" charset="0"/>
              </a:rPr>
              <a:t> gebe kalma ve canlı doğum süresini azalttığını öne sürmektedir [ </a:t>
            </a:r>
            <a:r>
              <a:rPr lang="tr-TR" b="0" i="0" u="sng" dirty="0">
                <a:solidFill>
                  <a:srgbClr val="005B92"/>
                </a:solidFill>
                <a:effectLst/>
                <a:latin typeface="Noto Sans" panose="020B0502040504020204" pitchFamily="34" charset="0"/>
                <a:hlinkClick r:id="rId14"/>
              </a:rPr>
              <a:t>8</a:t>
            </a:r>
            <a:r>
              <a:rPr lang="tr-TR" b="0" i="0" dirty="0">
                <a:solidFill>
                  <a:srgbClr val="232323"/>
                </a:solidFill>
                <a:effectLst/>
                <a:latin typeface="Noto Sans" panose="020B0502040504020204" pitchFamily="34" charset="0"/>
              </a:rPr>
              <a:t> ].</a:t>
            </a:r>
          </a:p>
          <a:p>
            <a:pPr algn="l"/>
            <a:r>
              <a:rPr lang="tr-TR" b="1" i="0" dirty="0">
                <a:solidFill>
                  <a:srgbClr val="232323"/>
                </a:solidFill>
                <a:effectLst/>
                <a:latin typeface="Noto Sans" panose="020B0502040504020204" pitchFamily="34" charset="0"/>
              </a:rPr>
              <a:t>Sadece testis biyopsilerinde görülen </a:t>
            </a:r>
            <a:r>
              <a:rPr lang="tr-TR" b="1" i="0" dirty="0" err="1">
                <a:solidFill>
                  <a:srgbClr val="232323"/>
                </a:solidFill>
                <a:effectLst/>
                <a:latin typeface="Noto Sans" panose="020B0502040504020204" pitchFamily="34" charset="0"/>
              </a:rPr>
              <a:t>spermatidler</a:t>
            </a:r>
            <a:r>
              <a:rPr lang="tr-TR" b="1" i="0" dirty="0">
                <a:solidFill>
                  <a:srgbClr val="232323"/>
                </a:solidFill>
                <a:effectLst/>
                <a:latin typeface="Noto Sans" panose="020B0502040504020204" pitchFamily="34" charset="0"/>
              </a:rPr>
              <a:t> veya olgun </a:t>
            </a:r>
            <a:r>
              <a:rPr lang="tr-TR" b="1" i="0" dirty="0" err="1">
                <a:solidFill>
                  <a:srgbClr val="232323"/>
                </a:solidFill>
                <a:effectLst/>
                <a:latin typeface="Noto Sans" panose="020B0502040504020204" pitchFamily="34" charset="0"/>
              </a:rPr>
              <a:t>spermatozoa</a:t>
            </a:r>
            <a:r>
              <a:rPr lang="tr-TR" b="1" i="0" dirty="0">
                <a:solidFill>
                  <a:srgbClr val="232323"/>
                </a:solidFill>
                <a:effectLst/>
                <a:latin typeface="Noto Sans" panose="020B0502040504020204" pitchFamily="34" charset="0"/>
              </a:rPr>
              <a:t> </a:t>
            </a:r>
            <a:r>
              <a:rPr lang="tr-TR" b="0" i="0" dirty="0">
                <a:solidFill>
                  <a:srgbClr val="232323"/>
                </a:solidFill>
                <a:effectLst/>
                <a:latin typeface="Noto Sans" panose="020B0502040504020204" pitchFamily="34" charset="0"/>
              </a:rPr>
              <a:t> —  ART, </a:t>
            </a:r>
            <a:r>
              <a:rPr lang="tr-TR" b="0" i="0" dirty="0" err="1">
                <a:solidFill>
                  <a:srgbClr val="232323"/>
                </a:solidFill>
                <a:effectLst/>
                <a:latin typeface="Noto Sans" panose="020B0502040504020204" pitchFamily="34" charset="0"/>
              </a:rPr>
              <a:t>spermatidleri</a:t>
            </a:r>
            <a:r>
              <a:rPr lang="tr-TR" b="0" i="0" dirty="0">
                <a:solidFill>
                  <a:srgbClr val="232323"/>
                </a:solidFill>
                <a:effectLst/>
                <a:latin typeface="Noto Sans" panose="020B0502040504020204" pitchFamily="34" charset="0"/>
              </a:rPr>
              <a:t> veya sadece testis biyopsilerinde görülen olgun </a:t>
            </a:r>
            <a:r>
              <a:rPr lang="tr-TR" b="0" i="0" dirty="0" err="1">
                <a:solidFill>
                  <a:srgbClr val="232323"/>
                </a:solidFill>
                <a:effectLst/>
                <a:latin typeface="Noto Sans" panose="020B0502040504020204" pitchFamily="34" charset="0"/>
              </a:rPr>
              <a:t>spermatozoa</a:t>
            </a:r>
            <a:r>
              <a:rPr lang="tr-TR" b="0" i="0" dirty="0">
                <a:solidFill>
                  <a:srgbClr val="232323"/>
                </a:solidFill>
                <a:effectLst/>
                <a:latin typeface="Noto Sans" panose="020B0502040504020204" pitchFamily="34" charset="0"/>
              </a:rPr>
              <a:t> olan bazı erkeklerde etkilidir. Semen analizinde </a:t>
            </a:r>
            <a:r>
              <a:rPr lang="tr-TR" b="0" i="0" dirty="0" err="1">
                <a:solidFill>
                  <a:srgbClr val="232323"/>
                </a:solidFill>
                <a:effectLst/>
                <a:latin typeface="Noto Sans" panose="020B0502040504020204" pitchFamily="34" charset="0"/>
              </a:rPr>
              <a:t>primer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hipergonadotropik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hipogonadizm</a:t>
            </a:r>
            <a:r>
              <a:rPr lang="tr-TR" b="0" i="0" dirty="0">
                <a:solidFill>
                  <a:srgbClr val="232323"/>
                </a:solidFill>
                <a:effectLst/>
                <a:latin typeface="Noto Sans" panose="020B0502040504020204" pitchFamily="34" charset="0"/>
              </a:rPr>
              <a:t> ve </a:t>
            </a:r>
            <a:r>
              <a:rPr lang="tr-TR" b="0" i="0" dirty="0" err="1">
                <a:solidFill>
                  <a:srgbClr val="232323"/>
                </a:solidFill>
                <a:effectLst/>
                <a:latin typeface="Noto Sans" panose="020B0502040504020204" pitchFamily="34" charset="0"/>
              </a:rPr>
              <a:t>azoospermisi</a:t>
            </a:r>
            <a:r>
              <a:rPr lang="tr-TR" b="0" i="0" dirty="0">
                <a:solidFill>
                  <a:srgbClr val="232323"/>
                </a:solidFill>
                <a:effectLst/>
                <a:latin typeface="Noto Sans" panose="020B0502040504020204" pitchFamily="34" charset="0"/>
              </a:rPr>
              <a:t> olan erkeklerin yüzde kırk ila 50'sinde, testis biyopsilerinde cerrahi olarak alınabilen ve kadın partnerin oositlerini ART kullanarak döllemek için kullanılabilen </a:t>
            </a:r>
            <a:r>
              <a:rPr lang="tr-TR" b="0" i="0" dirty="0" err="1">
                <a:solidFill>
                  <a:srgbClr val="232323"/>
                </a:solidFill>
                <a:effectLst/>
                <a:latin typeface="Noto Sans" panose="020B0502040504020204" pitchFamily="34" charset="0"/>
              </a:rPr>
              <a:t>spermatidler</a:t>
            </a:r>
            <a:r>
              <a:rPr lang="tr-TR" b="0" i="0" dirty="0">
                <a:solidFill>
                  <a:srgbClr val="232323"/>
                </a:solidFill>
                <a:effectLst/>
                <a:latin typeface="Noto Sans" panose="020B0502040504020204" pitchFamily="34" charset="0"/>
              </a:rPr>
              <a:t> veya olgun </a:t>
            </a:r>
            <a:r>
              <a:rPr lang="tr-TR" b="0" i="0" dirty="0" err="1">
                <a:solidFill>
                  <a:srgbClr val="232323"/>
                </a:solidFill>
                <a:effectLst/>
                <a:latin typeface="Noto Sans" panose="020B0502040504020204" pitchFamily="34" charset="0"/>
              </a:rPr>
              <a:t>spermatozoa</a:t>
            </a:r>
            <a:r>
              <a:rPr lang="tr-TR" b="0" i="0" dirty="0">
                <a:solidFill>
                  <a:srgbClr val="232323"/>
                </a:solidFill>
                <a:effectLst/>
                <a:latin typeface="Noto Sans" panose="020B0502040504020204" pitchFamily="34" charset="0"/>
              </a:rPr>
              <a:t> bulunur (aşağıdaki </a:t>
            </a:r>
            <a:r>
              <a:rPr lang="tr-TR" b="0" i="0" u="sng" dirty="0">
                <a:solidFill>
                  <a:srgbClr val="005B92"/>
                </a:solidFill>
                <a:effectLst/>
                <a:latin typeface="Noto Sans" panose="020B0502040504020204" pitchFamily="34" charset="0"/>
                <a:hlinkClick r:id="rId15"/>
              </a:rPr>
              <a:t>'Sperm Alımı'</a:t>
            </a:r>
            <a:r>
              <a:rPr lang="tr-TR" b="0" i="0" dirty="0">
                <a:solidFill>
                  <a:srgbClr val="232323"/>
                </a:solidFill>
                <a:effectLst/>
                <a:latin typeface="Noto Sans" panose="020B0502040504020204" pitchFamily="34" charset="0"/>
              </a:rPr>
              <a:t> bölümüne bakın). Bununla birlikte, </a:t>
            </a:r>
            <a:r>
              <a:rPr lang="tr-TR" b="0" i="0" dirty="0" err="1">
                <a:solidFill>
                  <a:srgbClr val="232323"/>
                </a:solidFill>
                <a:effectLst/>
                <a:latin typeface="Noto Sans" panose="020B0502040504020204" pitchFamily="34" charset="0"/>
              </a:rPr>
              <a:t>primer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hipergonadotropik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hipogonadizmi</a:t>
            </a:r>
            <a:r>
              <a:rPr lang="tr-TR" b="0" i="0" dirty="0">
                <a:solidFill>
                  <a:srgbClr val="232323"/>
                </a:solidFill>
                <a:effectLst/>
                <a:latin typeface="Noto Sans" panose="020B0502040504020204" pitchFamily="34" charset="0"/>
              </a:rPr>
              <a:t> olan veya şiddetli </a:t>
            </a:r>
            <a:r>
              <a:rPr lang="tr-TR" b="0" i="0" dirty="0" err="1">
                <a:solidFill>
                  <a:srgbClr val="232323"/>
                </a:solidFill>
                <a:effectLst/>
                <a:latin typeface="Noto Sans" panose="020B0502040504020204" pitchFamily="34" charset="0"/>
              </a:rPr>
              <a:t>oligozoospermisi</a:t>
            </a:r>
            <a:r>
              <a:rPr lang="tr-TR" b="0" i="0" dirty="0">
                <a:solidFill>
                  <a:srgbClr val="232323"/>
                </a:solidFill>
                <a:effectLst/>
                <a:latin typeface="Noto Sans" panose="020B0502040504020204" pitchFamily="34" charset="0"/>
              </a:rPr>
              <a:t> olan erkeklerden alınan spermlerin kullanılmasının önemli genetik etkileri vardır [ </a:t>
            </a:r>
            <a:r>
              <a:rPr lang="tr-TR" b="0" i="0" u="sng" dirty="0">
                <a:solidFill>
                  <a:srgbClr val="005B92"/>
                </a:solidFill>
                <a:effectLst/>
                <a:latin typeface="Noto Sans" panose="020B0502040504020204" pitchFamily="34" charset="0"/>
                <a:hlinkClick r:id="rId16"/>
              </a:rPr>
              <a:t>9</a:t>
            </a:r>
            <a:r>
              <a:rPr lang="tr-TR" b="0" i="0" dirty="0">
                <a:solidFill>
                  <a:srgbClr val="232323"/>
                </a:solidFill>
                <a:effectLst/>
                <a:latin typeface="Noto Sans" panose="020B0502040504020204" pitchFamily="34" charset="0"/>
              </a:rPr>
              <a:t> ]. (Aşağıdaki </a:t>
            </a:r>
            <a:r>
              <a:rPr lang="tr-TR" b="0" i="0" u="sng" dirty="0">
                <a:solidFill>
                  <a:srgbClr val="005B92"/>
                </a:solidFill>
                <a:effectLst/>
                <a:latin typeface="Noto Sans" panose="020B0502040504020204" pitchFamily="34" charset="0"/>
                <a:hlinkClick r:id="rId15"/>
              </a:rPr>
              <a:t>'Sperm alımı'</a:t>
            </a:r>
            <a:r>
              <a:rPr lang="tr-TR" b="0" i="0" dirty="0">
                <a:solidFill>
                  <a:srgbClr val="232323"/>
                </a:solidFill>
                <a:effectLst/>
                <a:latin typeface="Noto Sans" panose="020B0502040504020204" pitchFamily="34" charset="0"/>
              </a:rPr>
              <a:t> ve aşağıdaki </a:t>
            </a:r>
            <a:r>
              <a:rPr lang="tr-TR" b="0" i="0" u="sng" dirty="0">
                <a:solidFill>
                  <a:srgbClr val="005B92"/>
                </a:solidFill>
                <a:effectLst/>
                <a:latin typeface="Noto Sans" panose="020B0502040504020204" pitchFamily="34" charset="0"/>
                <a:hlinkClick r:id="rId17"/>
              </a:rPr>
              <a:t>'Genetik danışmanlık ve test'</a:t>
            </a:r>
            <a:r>
              <a:rPr lang="tr-TR" b="0" i="0" dirty="0">
                <a:solidFill>
                  <a:srgbClr val="232323"/>
                </a:solidFill>
                <a:effectLst/>
                <a:latin typeface="Noto Sans" panose="020B0502040504020204" pitchFamily="34" charset="0"/>
              </a:rPr>
              <a:t> bölümüne bakın.)</a:t>
            </a:r>
          </a:p>
          <a:p>
            <a:pPr algn="l"/>
            <a:r>
              <a:rPr lang="tr-TR" b="1" i="0" dirty="0">
                <a:solidFill>
                  <a:srgbClr val="232323"/>
                </a:solidFill>
                <a:effectLst/>
                <a:latin typeface="Noto Sans" panose="020B0502040504020204" pitchFamily="34" charset="0"/>
              </a:rPr>
              <a:t>Testis biyopsilerinde sperm görülmedi </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Spermatogenezdeki</a:t>
            </a:r>
            <a:r>
              <a:rPr lang="tr-TR" b="0" i="0" dirty="0">
                <a:solidFill>
                  <a:srgbClr val="232323"/>
                </a:solidFill>
                <a:effectLst/>
                <a:latin typeface="Noto Sans" panose="020B0502040504020204" pitchFamily="34" charset="0"/>
              </a:rPr>
              <a:t> birincil testis kusuru nedeniyle </a:t>
            </a:r>
            <a:r>
              <a:rPr lang="tr-TR" b="0" i="0" dirty="0" err="1">
                <a:solidFill>
                  <a:srgbClr val="232323"/>
                </a:solidFill>
                <a:effectLst/>
                <a:latin typeface="Noto Sans" panose="020B0502040504020204" pitchFamily="34" charset="0"/>
              </a:rPr>
              <a:t>azospermisi</a:t>
            </a:r>
            <a:r>
              <a:rPr lang="tr-TR" b="0" i="0" dirty="0">
                <a:solidFill>
                  <a:srgbClr val="232323"/>
                </a:solidFill>
                <a:effectLst/>
                <a:latin typeface="Noto Sans" panose="020B0502040504020204" pitchFamily="34" charset="0"/>
              </a:rPr>
              <a:t> olan erkekler için, gebe kalmayı sağlayacak herhangi bir tedavi mevcut değildir.</a:t>
            </a:r>
          </a:p>
          <a:p>
            <a:pPr algn="l"/>
            <a:r>
              <a:rPr lang="tr-TR" b="1" i="0" dirty="0">
                <a:solidFill>
                  <a:srgbClr val="232323"/>
                </a:solidFill>
                <a:effectLst/>
                <a:latin typeface="Noto Sans" panose="020B0502040504020204" pitchFamily="34" charset="0"/>
              </a:rPr>
              <a:t>Kanıtlanmamış tedaviler </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Klinisyenler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oligozoospermi</a:t>
            </a:r>
            <a:r>
              <a:rPr lang="tr-TR" b="0" i="0" dirty="0">
                <a:solidFill>
                  <a:srgbClr val="232323"/>
                </a:solidFill>
                <a:effectLst/>
                <a:latin typeface="Noto Sans" panose="020B0502040504020204" pitchFamily="34" charset="0"/>
              </a:rPr>
              <a:t> ve normal serum hormonları olan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erkeklere ve </a:t>
            </a:r>
            <a:r>
              <a:rPr lang="tr-TR" b="0" i="0" dirty="0" err="1">
                <a:solidFill>
                  <a:srgbClr val="232323"/>
                </a:solidFill>
                <a:effectLst/>
                <a:latin typeface="Noto Sans" panose="020B0502040504020204" pitchFamily="34" charset="0"/>
              </a:rPr>
              <a:t>idiyopatik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infertilitesi</a:t>
            </a:r>
            <a:r>
              <a:rPr lang="tr-TR" b="0" i="0" dirty="0">
                <a:solidFill>
                  <a:srgbClr val="232323"/>
                </a:solidFill>
                <a:effectLst/>
                <a:latin typeface="Noto Sans" panose="020B0502040504020204" pitchFamily="34" charset="0"/>
              </a:rPr>
              <a:t> olan erkeklere tedavi olarak sunulan birkaç kanıtlanmamış tıbbi ve cerrahi tedavinin farkında olmalıdır:</a:t>
            </a:r>
          </a:p>
          <a:p>
            <a:pPr algn="l"/>
            <a:r>
              <a:rPr lang="tr-TR" b="1" i="0" dirty="0" err="1">
                <a:solidFill>
                  <a:srgbClr val="232323"/>
                </a:solidFill>
                <a:effectLst/>
                <a:latin typeface="Noto Sans" panose="020B0502040504020204" pitchFamily="34" charset="0"/>
              </a:rPr>
              <a:t>Varikoselin</a:t>
            </a:r>
            <a:r>
              <a:rPr lang="tr-TR" b="1" i="0" dirty="0">
                <a:solidFill>
                  <a:srgbClr val="232323"/>
                </a:solidFill>
                <a:effectLst/>
                <a:latin typeface="Noto Sans" panose="020B0502040504020204" pitchFamily="34" charset="0"/>
              </a:rPr>
              <a:t> cerrahi onarımı </a:t>
            </a:r>
            <a:r>
              <a:rPr lang="tr-TR" b="0" i="0" dirty="0">
                <a:solidFill>
                  <a:srgbClr val="232323"/>
                </a:solidFill>
                <a:effectLst/>
                <a:latin typeface="Noto Sans" panose="020B0502040504020204" pitchFamily="34" charset="0"/>
              </a:rPr>
              <a:t> —  Sadece anormal semen analizleri olan ve büyük, 3. derece </a:t>
            </a:r>
            <a:r>
              <a:rPr lang="tr-TR" b="0" i="0" dirty="0" err="1">
                <a:solidFill>
                  <a:srgbClr val="232323"/>
                </a:solidFill>
                <a:effectLst/>
                <a:latin typeface="Noto Sans" panose="020B0502040504020204" pitchFamily="34" charset="0"/>
              </a:rPr>
              <a:t>varikoselleri</a:t>
            </a:r>
            <a:r>
              <a:rPr lang="tr-TR" b="0" i="0" dirty="0">
                <a:solidFill>
                  <a:srgbClr val="232323"/>
                </a:solidFill>
                <a:effectLst/>
                <a:latin typeface="Noto Sans" panose="020B0502040504020204" pitchFamily="34" charset="0"/>
              </a:rPr>
              <a:t> olan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erkeklerde </a:t>
            </a:r>
            <a:r>
              <a:rPr lang="tr-TR" b="0" i="0" dirty="0" err="1">
                <a:solidFill>
                  <a:srgbClr val="232323"/>
                </a:solidFill>
                <a:effectLst/>
                <a:latin typeface="Noto Sans" panose="020B0502040504020204" pitchFamily="34" charset="0"/>
              </a:rPr>
              <a:t>varikosel</a:t>
            </a:r>
            <a:r>
              <a:rPr lang="tr-TR" b="0" i="0" dirty="0">
                <a:solidFill>
                  <a:srgbClr val="232323"/>
                </a:solidFill>
                <a:effectLst/>
                <a:latin typeface="Noto Sans" panose="020B0502040504020204" pitchFamily="34" charset="0"/>
              </a:rPr>
              <a:t> onarımını öneriyoruz. Semptomlara neden olan büyük </a:t>
            </a:r>
            <a:r>
              <a:rPr lang="tr-TR" b="0" i="0" dirty="0" err="1">
                <a:solidFill>
                  <a:srgbClr val="232323"/>
                </a:solidFill>
                <a:effectLst/>
                <a:latin typeface="Noto Sans" panose="020B0502040504020204" pitchFamily="34" charset="0"/>
              </a:rPr>
              <a:t>varikoselleri</a:t>
            </a:r>
            <a:r>
              <a:rPr lang="tr-TR" b="0" i="0" dirty="0">
                <a:solidFill>
                  <a:srgbClr val="232323"/>
                </a:solidFill>
                <a:effectLst/>
                <a:latin typeface="Noto Sans" panose="020B0502040504020204" pitchFamily="34" charset="0"/>
              </a:rPr>
              <a:t> olan erkeklerde (</a:t>
            </a:r>
            <a:r>
              <a:rPr lang="tr-TR" b="0" i="0" dirty="0" err="1">
                <a:solidFill>
                  <a:srgbClr val="232323"/>
                </a:solidFill>
                <a:effectLst/>
                <a:latin typeface="Noto Sans" panose="020B0502040504020204" pitchFamily="34" charset="0"/>
              </a:rPr>
              <a:t>infertilitesi</a:t>
            </a:r>
            <a:r>
              <a:rPr lang="tr-TR" b="0" i="0" dirty="0">
                <a:solidFill>
                  <a:srgbClr val="232323"/>
                </a:solidFill>
                <a:effectLst/>
                <a:latin typeface="Noto Sans" panose="020B0502040504020204" pitchFamily="34" charset="0"/>
              </a:rPr>
              <a:t> olan veya olmayan) cerrahi onarım da mantıklıdır [ </a:t>
            </a:r>
            <a:r>
              <a:rPr lang="tr-TR" b="0" i="0" u="sng" dirty="0">
                <a:solidFill>
                  <a:srgbClr val="005B92"/>
                </a:solidFill>
                <a:effectLst/>
                <a:latin typeface="Noto Sans" panose="020B0502040504020204" pitchFamily="34" charset="0"/>
                <a:hlinkClick r:id="rId18"/>
              </a:rPr>
              <a:t>10-12</a:t>
            </a:r>
            <a:r>
              <a:rPr lang="tr-TR" b="0" i="0" dirty="0">
                <a:solidFill>
                  <a:srgbClr val="232323"/>
                </a:solidFill>
                <a:effectLst/>
                <a:latin typeface="Noto Sans" panose="020B0502040504020204" pitchFamily="34" charset="0"/>
              </a:rPr>
              <a:t> ]. Küçük, ele gelmeyen </a:t>
            </a:r>
            <a:r>
              <a:rPr lang="tr-TR" b="0" i="0" dirty="0" err="1">
                <a:solidFill>
                  <a:srgbClr val="232323"/>
                </a:solidFill>
                <a:effectLst/>
                <a:latin typeface="Noto Sans" panose="020B0502040504020204" pitchFamily="34" charset="0"/>
              </a:rPr>
              <a:t>varikoselleri</a:t>
            </a:r>
            <a:r>
              <a:rPr lang="tr-TR" b="0" i="0" dirty="0">
                <a:solidFill>
                  <a:srgbClr val="232323"/>
                </a:solidFill>
                <a:effectLst/>
                <a:latin typeface="Noto Sans" panose="020B0502040504020204" pitchFamily="34" charset="0"/>
              </a:rPr>
              <a:t> olan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erkeklerde </a:t>
            </a:r>
            <a:r>
              <a:rPr lang="tr-TR" b="0" i="0" dirty="0" err="1">
                <a:solidFill>
                  <a:srgbClr val="232323"/>
                </a:solidFill>
                <a:effectLst/>
                <a:latin typeface="Noto Sans" panose="020B0502040504020204" pitchFamily="34" charset="0"/>
              </a:rPr>
              <a:t>varikosel</a:t>
            </a:r>
            <a:r>
              <a:rPr lang="tr-TR" b="0" i="0" dirty="0">
                <a:solidFill>
                  <a:srgbClr val="232323"/>
                </a:solidFill>
                <a:effectLst/>
                <a:latin typeface="Noto Sans" panose="020B0502040504020204" pitchFamily="34" charset="0"/>
              </a:rPr>
              <a:t> ameliyatı önermiyoruz.</a:t>
            </a:r>
          </a:p>
          <a:p>
            <a:pPr algn="l"/>
            <a:r>
              <a:rPr lang="tr-TR" b="0" i="0" dirty="0" err="1">
                <a:solidFill>
                  <a:srgbClr val="232323"/>
                </a:solidFill>
                <a:effectLst/>
                <a:latin typeface="Noto Sans" panose="020B0502040504020204" pitchFamily="34" charset="0"/>
              </a:rPr>
              <a:t>Varikosel</a:t>
            </a:r>
            <a:r>
              <a:rPr lang="tr-TR" b="0" i="0" dirty="0">
                <a:solidFill>
                  <a:srgbClr val="232323"/>
                </a:solidFill>
                <a:effectLst/>
                <a:latin typeface="Noto Sans" panose="020B0502040504020204" pitchFamily="34" charset="0"/>
              </a:rPr>
              <a:t> onarımının doğurganlığı iyileştirmedeki etkinliğine ilişkin veriler çelişkilidir. Bununla birlikte, 894 erkekte yapılan 10 çalışmanın 2012 tarihli bir meta-analizi, </a:t>
            </a:r>
            <a:r>
              <a:rPr lang="tr-TR" b="0" i="0" dirty="0" err="1">
                <a:solidFill>
                  <a:srgbClr val="232323"/>
                </a:solidFill>
                <a:effectLst/>
                <a:latin typeface="Noto Sans" panose="020B0502040504020204" pitchFamily="34" charset="0"/>
              </a:rPr>
              <a:t>varikosel</a:t>
            </a:r>
            <a:r>
              <a:rPr lang="tr-TR" b="0" i="0" dirty="0">
                <a:solidFill>
                  <a:srgbClr val="232323"/>
                </a:solidFill>
                <a:effectLst/>
                <a:latin typeface="Noto Sans" panose="020B0502040504020204" pitchFamily="34" charset="0"/>
              </a:rPr>
              <a:t> onarımı (cerrahi </a:t>
            </a:r>
            <a:r>
              <a:rPr lang="tr-TR" b="0" i="0" dirty="0" err="1">
                <a:solidFill>
                  <a:srgbClr val="232323"/>
                </a:solidFill>
                <a:effectLst/>
                <a:latin typeface="Noto Sans" panose="020B0502040504020204" pitchFamily="34" charset="0"/>
              </a:rPr>
              <a:t>ligasyon</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internal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spermatik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venin</a:t>
            </a:r>
            <a:r>
              <a:rPr lang="tr-TR" b="0" i="0" dirty="0">
                <a:solidFill>
                  <a:srgbClr val="232323"/>
                </a:solidFill>
                <a:effectLst/>
                <a:latin typeface="Noto Sans" panose="020B0502040504020204" pitchFamily="34" charset="0"/>
              </a:rPr>
              <a:t> radyolojik </a:t>
            </a:r>
            <a:r>
              <a:rPr lang="tr-TR" b="0" i="0" dirty="0" err="1">
                <a:solidFill>
                  <a:srgbClr val="232323"/>
                </a:solidFill>
                <a:effectLst/>
                <a:latin typeface="Noto Sans" panose="020B0502040504020204" pitchFamily="34" charset="0"/>
              </a:rPr>
              <a:t>embolizasyonu</a:t>
            </a:r>
            <a:r>
              <a:rPr lang="tr-TR" b="0" i="0" dirty="0">
                <a:solidFill>
                  <a:srgbClr val="232323"/>
                </a:solidFill>
                <a:effectLst/>
                <a:latin typeface="Noto Sans" panose="020B0502040504020204" pitchFamily="34" charset="0"/>
              </a:rPr>
              <a:t>) ile gebelik oranlarının, bekleyen tedaviyle karşılaştırıldığında arttığını bildirmiştir [ </a:t>
            </a:r>
            <a:r>
              <a:rPr lang="tr-TR" b="0" i="0" u="sng" dirty="0">
                <a:solidFill>
                  <a:srgbClr val="005B92"/>
                </a:solidFill>
                <a:effectLst/>
                <a:latin typeface="Noto Sans" panose="020B0502040504020204" pitchFamily="34" charset="0"/>
                <a:hlinkClick r:id="rId19"/>
              </a:rPr>
              <a:t>12</a:t>
            </a:r>
            <a:r>
              <a:rPr lang="tr-TR" b="0" i="0" dirty="0">
                <a:solidFill>
                  <a:srgbClr val="232323"/>
                </a:solidFill>
                <a:effectLst/>
                <a:latin typeface="Noto Sans" panose="020B0502040504020204" pitchFamily="34" charset="0"/>
              </a:rPr>
              <a:t> ]. Ek bir gebelik için tedavi edilmesi gereken sayı 17 idi. Ancak, hiçbir çalışmada canlı doğum oranları birincil sonuç olarak bildirilmedi ve kanıt kalitesi çok düşüktü.</a:t>
            </a:r>
          </a:p>
          <a:p>
            <a:pPr algn="l"/>
            <a:r>
              <a:rPr lang="tr-TR" b="0" i="0" dirty="0">
                <a:solidFill>
                  <a:srgbClr val="232323"/>
                </a:solidFill>
                <a:effectLst/>
                <a:latin typeface="Noto Sans" panose="020B0502040504020204" pitchFamily="34" charset="0"/>
              </a:rPr>
              <a:t>Şiddetli </a:t>
            </a:r>
            <a:r>
              <a:rPr lang="tr-TR" b="0" i="0" dirty="0" err="1">
                <a:solidFill>
                  <a:srgbClr val="232323"/>
                </a:solidFill>
                <a:effectLst/>
                <a:latin typeface="Noto Sans" panose="020B0502040504020204" pitchFamily="34" charset="0"/>
              </a:rPr>
              <a:t>oligozoospermi</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azospermi</a:t>
            </a:r>
            <a:r>
              <a:rPr lang="tr-TR" b="0" i="0" dirty="0">
                <a:solidFill>
                  <a:srgbClr val="232323"/>
                </a:solidFill>
                <a:effectLst/>
                <a:latin typeface="Noto Sans" panose="020B0502040504020204" pitchFamily="34" charset="0"/>
              </a:rPr>
              <a:t>, yüksek serum FSH konsantrasyonları ve küçük testisleri olan erkeklerde de onarım önermiyoruz, çünkü bu erkeklerde ciddi </a:t>
            </a:r>
            <a:r>
              <a:rPr lang="tr-TR" b="0" i="0" dirty="0" err="1">
                <a:solidFill>
                  <a:srgbClr val="232323"/>
                </a:solidFill>
                <a:effectLst/>
                <a:latin typeface="Noto Sans" panose="020B0502040504020204" pitchFamily="34" charset="0"/>
              </a:rPr>
              <a:t>germ</a:t>
            </a:r>
            <a:r>
              <a:rPr lang="tr-TR" b="0" i="0" dirty="0">
                <a:solidFill>
                  <a:srgbClr val="232323"/>
                </a:solidFill>
                <a:effectLst/>
                <a:latin typeface="Noto Sans" panose="020B0502040504020204" pitchFamily="34" charset="0"/>
              </a:rPr>
              <a:t> hücre hasarı ve </a:t>
            </a:r>
            <a:r>
              <a:rPr lang="tr-TR" b="0" i="0" dirty="0" err="1">
                <a:solidFill>
                  <a:srgbClr val="232323"/>
                </a:solidFill>
                <a:effectLst/>
                <a:latin typeface="Noto Sans" panose="020B0502040504020204" pitchFamily="34" charset="0"/>
              </a:rPr>
              <a:t>varikosel</a:t>
            </a:r>
            <a:r>
              <a:rPr lang="tr-TR" b="0" i="0" dirty="0">
                <a:solidFill>
                  <a:srgbClr val="232323"/>
                </a:solidFill>
                <a:effectLst/>
                <a:latin typeface="Noto Sans" panose="020B0502040504020204" pitchFamily="34" charset="0"/>
              </a:rPr>
              <a:t> onarımından sonra doğurganlık olasılığı daha düşüktür.</a:t>
            </a:r>
          </a:p>
          <a:p>
            <a:pPr algn="l"/>
            <a:r>
              <a:rPr lang="tr-TR" b="1" i="0" dirty="0" err="1">
                <a:solidFill>
                  <a:srgbClr val="232323"/>
                </a:solidFill>
                <a:effectLst/>
                <a:latin typeface="Noto Sans" panose="020B0502040504020204" pitchFamily="34" charset="0"/>
              </a:rPr>
              <a:t>Lökospermi</a:t>
            </a:r>
            <a:r>
              <a:rPr lang="tr-TR" b="1" i="0" dirty="0">
                <a:solidFill>
                  <a:srgbClr val="232323"/>
                </a:solidFill>
                <a:effectLst/>
                <a:latin typeface="Noto Sans" panose="020B0502040504020204" pitchFamily="34" charset="0"/>
              </a:rPr>
              <a:t> tedavisi </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Lökospermi</a:t>
            </a:r>
            <a:r>
              <a:rPr lang="tr-TR" b="0" i="0" dirty="0">
                <a:solidFill>
                  <a:srgbClr val="232323"/>
                </a:solidFill>
                <a:effectLst/>
                <a:latin typeface="Noto Sans" panose="020B0502040504020204" pitchFamily="34" charset="0"/>
              </a:rPr>
              <a:t> için antibiyotik tedavisine karşıyız. Ayrıca </a:t>
            </a:r>
            <a:r>
              <a:rPr lang="tr-TR" b="0" i="0" dirty="0" err="1">
                <a:solidFill>
                  <a:srgbClr val="232323"/>
                </a:solidFill>
                <a:effectLst/>
                <a:latin typeface="Noto Sans" panose="020B0502040504020204" pitchFamily="34" charset="0"/>
              </a:rPr>
              <a:t>nonsteroid</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antiinflamatuar</a:t>
            </a:r>
            <a:r>
              <a:rPr lang="tr-TR" b="0" i="0" dirty="0">
                <a:solidFill>
                  <a:srgbClr val="232323"/>
                </a:solidFill>
                <a:effectLst/>
                <a:latin typeface="Noto Sans" panose="020B0502040504020204" pitchFamily="34" charset="0"/>
              </a:rPr>
              <a:t> ilaçlarla (</a:t>
            </a:r>
            <a:r>
              <a:rPr lang="tr-TR" b="0" i="0" dirty="0" err="1">
                <a:solidFill>
                  <a:srgbClr val="232323"/>
                </a:solidFill>
                <a:effectLst/>
                <a:latin typeface="Noto Sans" panose="020B0502040504020204" pitchFamily="34" charset="0"/>
              </a:rPr>
              <a:t>NSAID'ler</a:t>
            </a:r>
            <a:r>
              <a:rPr lang="tr-TR" b="0" i="0" dirty="0">
                <a:solidFill>
                  <a:srgbClr val="232323"/>
                </a:solidFill>
                <a:effectLst/>
                <a:latin typeface="Noto Sans" panose="020B0502040504020204" pitchFamily="34" charset="0"/>
              </a:rPr>
              <a:t>) tedaviyi önermiyoruz çünkü bunların erkek doğurganlığını iyileştirdiğine dair yeterli veri yok ve potansiyel yan etkileri (</a:t>
            </a:r>
            <a:r>
              <a:rPr lang="tr-TR" b="0" i="0" dirty="0" err="1">
                <a:solidFill>
                  <a:srgbClr val="232323"/>
                </a:solidFill>
                <a:effectLst/>
                <a:latin typeface="Noto Sans" panose="020B0502040504020204" pitchFamily="34" charset="0"/>
              </a:rPr>
              <a:t>peptik</a:t>
            </a:r>
            <a:r>
              <a:rPr lang="tr-TR" b="0" i="0" dirty="0">
                <a:solidFill>
                  <a:srgbClr val="232323"/>
                </a:solidFill>
                <a:effectLst/>
                <a:latin typeface="Noto Sans" panose="020B0502040504020204" pitchFamily="34" charset="0"/>
              </a:rPr>
              <a:t> ülser hastalıkları ve böbrek hasarı dahil) var.</a:t>
            </a:r>
          </a:p>
          <a:p>
            <a:pPr algn="l"/>
            <a:r>
              <a:rPr lang="tr-TR" b="0" i="0" dirty="0">
                <a:solidFill>
                  <a:srgbClr val="232323"/>
                </a:solidFill>
                <a:effectLst/>
                <a:latin typeface="Noto Sans" panose="020B0502040504020204" pitchFamily="34" charset="0"/>
              </a:rPr>
              <a:t>Bazı kısır erkeklere semende artmış lökosit (</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başına &gt;1 milyon) varlığına bağlı olarak </a:t>
            </a:r>
            <a:r>
              <a:rPr lang="tr-TR" b="0" i="0" dirty="0" err="1">
                <a:solidFill>
                  <a:srgbClr val="232323"/>
                </a:solidFill>
                <a:effectLst/>
                <a:latin typeface="Noto Sans" panose="020B0502040504020204" pitchFamily="34" charset="0"/>
              </a:rPr>
              <a:t>ürogenital</a:t>
            </a:r>
            <a:r>
              <a:rPr lang="tr-TR" b="0" i="0" dirty="0">
                <a:solidFill>
                  <a:srgbClr val="232323"/>
                </a:solidFill>
                <a:effectLst/>
                <a:latin typeface="Noto Sans" panose="020B0502040504020204" pitchFamily="34" charset="0"/>
              </a:rPr>
              <a:t> sistem enfeksiyonları teşhisi konur [ </a:t>
            </a:r>
            <a:r>
              <a:rPr lang="tr-TR" b="0" i="0" u="sng" dirty="0">
                <a:solidFill>
                  <a:srgbClr val="005B92"/>
                </a:solidFill>
                <a:effectLst/>
                <a:latin typeface="Noto Sans" panose="020B0502040504020204" pitchFamily="34" charset="0"/>
                <a:hlinkClick r:id="rId20"/>
              </a:rPr>
              <a:t>13</a:t>
            </a:r>
            <a:r>
              <a:rPr lang="tr-TR" b="0" i="0" dirty="0">
                <a:solidFill>
                  <a:srgbClr val="232323"/>
                </a:solidFill>
                <a:effectLst/>
                <a:latin typeface="Noto Sans" panose="020B0502040504020204" pitchFamily="34" charset="0"/>
              </a:rPr>
              <a:t> ]. Bu hastalar sıklıkla kronik </a:t>
            </a:r>
            <a:r>
              <a:rPr lang="tr-TR" b="0" i="0" dirty="0" err="1">
                <a:solidFill>
                  <a:srgbClr val="232323"/>
                </a:solidFill>
                <a:effectLst/>
                <a:latin typeface="Noto Sans" panose="020B0502040504020204" pitchFamily="34" charset="0"/>
              </a:rPr>
              <a:t>prostatitli</a:t>
            </a:r>
            <a:r>
              <a:rPr lang="tr-TR" b="0" i="0" dirty="0">
                <a:solidFill>
                  <a:srgbClr val="232323"/>
                </a:solidFill>
                <a:effectLst/>
                <a:latin typeface="Noto Sans" panose="020B0502040504020204" pitchFamily="34" charset="0"/>
              </a:rPr>
              <a:t> olarak etiketlenir, ancak spesifik organizmalar nadiren tanımlanır. </a:t>
            </a:r>
            <a:r>
              <a:rPr lang="tr-TR" b="0" i="0" dirty="0" err="1">
                <a:solidFill>
                  <a:srgbClr val="232323"/>
                </a:solidFill>
                <a:effectLst/>
                <a:latin typeface="Noto Sans" panose="020B0502040504020204" pitchFamily="34" charset="0"/>
              </a:rPr>
              <a:t>Klamidya</a:t>
            </a:r>
            <a:r>
              <a:rPr lang="tr-TR" b="0" i="0" dirty="0">
                <a:solidFill>
                  <a:srgbClr val="232323"/>
                </a:solidFill>
                <a:effectLst/>
                <a:latin typeface="Noto Sans" panose="020B0502040504020204" pitchFamily="34" charset="0"/>
              </a:rPr>
              <a:t> enfeksiyonlarının semen kalitesi ve </a:t>
            </a:r>
            <a:r>
              <a:rPr lang="tr-TR" b="0" i="0" dirty="0" err="1">
                <a:solidFill>
                  <a:srgbClr val="232323"/>
                </a:solidFill>
                <a:effectLst/>
                <a:latin typeface="Noto Sans" panose="020B0502040504020204" pitchFamily="34" charset="0"/>
              </a:rPr>
              <a:t>infertilite</a:t>
            </a:r>
            <a:r>
              <a:rPr lang="tr-TR" b="0" i="0" dirty="0">
                <a:solidFill>
                  <a:srgbClr val="232323"/>
                </a:solidFill>
                <a:effectLst/>
                <a:latin typeface="Noto Sans" panose="020B0502040504020204" pitchFamily="34" charset="0"/>
              </a:rPr>
              <a:t> üzerindeki etkisi tartışmalıdır [ </a:t>
            </a:r>
            <a:r>
              <a:rPr lang="tr-TR" b="0" i="0" u="sng" dirty="0">
                <a:solidFill>
                  <a:srgbClr val="005B92"/>
                </a:solidFill>
                <a:effectLst/>
                <a:latin typeface="Noto Sans" panose="020B0502040504020204" pitchFamily="34" charset="0"/>
                <a:hlinkClick r:id="rId21"/>
              </a:rPr>
              <a:t>14</a:t>
            </a:r>
            <a:r>
              <a:rPr lang="tr-TR" b="0" i="0" dirty="0">
                <a:solidFill>
                  <a:srgbClr val="232323"/>
                </a:solidFill>
                <a:effectLst/>
                <a:latin typeface="Noto Sans" panose="020B0502040504020204" pitchFamily="34" charset="0"/>
              </a:rPr>
              <a:t> ]. Bazı uzmanlar </a:t>
            </a:r>
            <a:r>
              <a:rPr lang="tr-TR" b="0" i="0" dirty="0" err="1">
                <a:solidFill>
                  <a:srgbClr val="232323"/>
                </a:solidFill>
                <a:effectLst/>
                <a:latin typeface="Noto Sans" panose="020B0502040504020204" pitchFamily="34" charset="0"/>
              </a:rPr>
              <a:t>lökospermili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erkekleri antibiyotiklerle tedavi ediyor, ancak klinik deneyler bir fayda göstermedi [ </a:t>
            </a:r>
            <a:r>
              <a:rPr lang="tr-TR" b="0" i="0" u="sng" dirty="0">
                <a:solidFill>
                  <a:srgbClr val="005B92"/>
                </a:solidFill>
                <a:effectLst/>
                <a:latin typeface="Noto Sans" panose="020B0502040504020204" pitchFamily="34" charset="0"/>
                <a:hlinkClick r:id="rId22"/>
              </a:rPr>
              <a:t>2,15,16</a:t>
            </a:r>
            <a:r>
              <a:rPr lang="tr-TR" b="0" i="0" dirty="0">
                <a:solidFill>
                  <a:srgbClr val="232323"/>
                </a:solidFill>
                <a:effectLst/>
                <a:latin typeface="Noto Sans" panose="020B0502040504020204" pitchFamily="34" charset="0"/>
              </a:rPr>
              <a:t> ]. Benzer şekilde, </a:t>
            </a:r>
            <a:r>
              <a:rPr lang="tr-TR" b="0" i="0" dirty="0" err="1">
                <a:solidFill>
                  <a:srgbClr val="232323"/>
                </a:solidFill>
                <a:effectLst/>
                <a:latin typeface="Noto Sans" panose="020B0502040504020204" pitchFamily="34" charset="0"/>
              </a:rPr>
              <a:t>inflamasyon</a:t>
            </a:r>
            <a:r>
              <a:rPr lang="tr-TR" b="0" i="0" dirty="0">
                <a:solidFill>
                  <a:srgbClr val="232323"/>
                </a:solidFill>
                <a:effectLst/>
                <a:latin typeface="Noto Sans" panose="020B0502040504020204" pitchFamily="34" charset="0"/>
              </a:rPr>
              <a:t> artan reaktif </a:t>
            </a:r>
            <a:r>
              <a:rPr lang="tr-TR" b="0" i="0" dirty="0" err="1">
                <a:solidFill>
                  <a:srgbClr val="232323"/>
                </a:solidFill>
                <a:effectLst/>
                <a:latin typeface="Noto Sans" panose="020B0502040504020204" pitchFamily="34" charset="0"/>
              </a:rPr>
              <a:t>oksidatif</a:t>
            </a:r>
            <a:r>
              <a:rPr lang="tr-TR" b="0" i="0" dirty="0">
                <a:solidFill>
                  <a:srgbClr val="232323"/>
                </a:solidFill>
                <a:effectLst/>
                <a:latin typeface="Noto Sans" panose="020B0502040504020204" pitchFamily="34" charset="0"/>
              </a:rPr>
              <a:t> türlerle ilişkili olduğundan, bazı uzmanlar </a:t>
            </a:r>
            <a:r>
              <a:rPr lang="tr-TR" b="0" i="0" dirty="0" err="1">
                <a:solidFill>
                  <a:srgbClr val="232323"/>
                </a:solidFill>
                <a:effectLst/>
                <a:latin typeface="Noto Sans" panose="020B0502040504020204" pitchFamily="34" charset="0"/>
              </a:rPr>
              <a:t>asemptomatik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lökospermisi</a:t>
            </a:r>
            <a:r>
              <a:rPr lang="tr-TR" b="0" i="0" dirty="0">
                <a:solidFill>
                  <a:srgbClr val="232323"/>
                </a:solidFill>
                <a:effectLst/>
                <a:latin typeface="Noto Sans" panose="020B0502040504020204" pitchFamily="34" charset="0"/>
              </a:rPr>
              <a:t> olan erkeklerde sperm kalitesini iyileştirmek için </a:t>
            </a:r>
            <a:r>
              <a:rPr lang="tr-TR" b="0" i="0" dirty="0" err="1">
                <a:solidFill>
                  <a:srgbClr val="232323"/>
                </a:solidFill>
                <a:effectLst/>
                <a:latin typeface="Noto Sans" panose="020B0502040504020204" pitchFamily="34" charset="0"/>
              </a:rPr>
              <a:t>NSAID'leri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mast</a:t>
            </a:r>
            <a:r>
              <a:rPr lang="tr-TR" b="0" i="0" dirty="0">
                <a:solidFill>
                  <a:srgbClr val="232323"/>
                </a:solidFill>
                <a:effectLst/>
                <a:latin typeface="Noto Sans" panose="020B0502040504020204" pitchFamily="34" charset="0"/>
              </a:rPr>
              <a:t> hücre </a:t>
            </a:r>
            <a:r>
              <a:rPr lang="tr-TR" b="0" i="0" dirty="0" err="1">
                <a:solidFill>
                  <a:srgbClr val="232323"/>
                </a:solidFill>
                <a:effectLst/>
                <a:latin typeface="Noto Sans" panose="020B0502040504020204" pitchFamily="34" charset="0"/>
              </a:rPr>
              <a:t>blokerlerini</a:t>
            </a:r>
            <a:r>
              <a:rPr lang="tr-TR" b="0" i="0" dirty="0">
                <a:solidFill>
                  <a:srgbClr val="232323"/>
                </a:solidFill>
                <a:effectLst/>
                <a:latin typeface="Noto Sans" panose="020B0502040504020204" pitchFamily="34" charset="0"/>
              </a:rPr>
              <a:t> veya antioksidanları (</a:t>
            </a:r>
            <a:r>
              <a:rPr lang="tr-TR" b="0" i="0" dirty="0" err="1">
                <a:solidFill>
                  <a:srgbClr val="232323"/>
                </a:solidFill>
                <a:effectLst/>
                <a:latin typeface="Noto Sans" panose="020B0502040504020204" pitchFamily="34" charset="0"/>
              </a:rPr>
              <a:t>örn</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23"/>
              </a:rPr>
              <a:t>E vitamini ) önermektedir.</a:t>
            </a:r>
            <a:r>
              <a:rPr lang="tr-TR" b="0" i="0" u="sng" dirty="0">
                <a:solidFill>
                  <a:srgbClr val="005B92"/>
                </a:solidFill>
                <a:effectLst/>
                <a:latin typeface="Noto Sans" panose="020B0502040504020204" pitchFamily="34" charset="0"/>
                <a:hlinkClick r:id="rId24"/>
              </a:rPr>
              <a:t>15,17</a:t>
            </a:r>
            <a:r>
              <a:rPr lang="tr-TR" b="0" i="0" dirty="0">
                <a:solidFill>
                  <a:srgbClr val="232323"/>
                </a:solidFill>
                <a:effectLst/>
                <a:latin typeface="Noto Sans" panose="020B0502040504020204" pitchFamily="34" charset="0"/>
              </a:rPr>
              <a:t> ]. Kısa süreli E vitamini tedavisi de denenmiştir, ancak etkinliği kanıtlanmamıştır [ </a:t>
            </a:r>
            <a:r>
              <a:rPr lang="tr-TR" b="0" i="0" u="sng" dirty="0">
                <a:solidFill>
                  <a:srgbClr val="005B92"/>
                </a:solidFill>
                <a:effectLst/>
                <a:latin typeface="Noto Sans" panose="020B0502040504020204" pitchFamily="34" charset="0"/>
                <a:hlinkClick r:id="rId25"/>
              </a:rPr>
              <a:t>17</a:t>
            </a:r>
            <a:r>
              <a:rPr lang="tr-TR" b="0" i="0" dirty="0">
                <a:solidFill>
                  <a:srgbClr val="232323"/>
                </a:solidFill>
                <a:effectLst/>
                <a:latin typeface="Noto Sans" panose="020B0502040504020204" pitchFamily="34" charset="0"/>
              </a:rPr>
              <a:t> ].</a:t>
            </a:r>
          </a:p>
          <a:p>
            <a:pPr algn="l"/>
            <a:r>
              <a:rPr lang="tr-TR" b="1" i="0" dirty="0">
                <a:solidFill>
                  <a:srgbClr val="232323"/>
                </a:solidFill>
                <a:effectLst/>
                <a:latin typeface="Noto Sans" panose="020B0502040504020204" pitchFamily="34" charset="0"/>
              </a:rPr>
              <a:t>Dolaşımdaki </a:t>
            </a:r>
            <a:r>
              <a:rPr lang="tr-TR" b="1" i="0" dirty="0" err="1">
                <a:solidFill>
                  <a:srgbClr val="232323"/>
                </a:solidFill>
                <a:effectLst/>
                <a:latin typeface="Noto Sans" panose="020B0502040504020204" pitchFamily="34" charset="0"/>
              </a:rPr>
              <a:t>gonadotropin</a:t>
            </a:r>
            <a:r>
              <a:rPr lang="tr-TR" b="1" i="0" dirty="0">
                <a:solidFill>
                  <a:srgbClr val="232323"/>
                </a:solidFill>
                <a:effectLst/>
                <a:latin typeface="Noto Sans" panose="020B0502040504020204" pitchFamily="34" charset="0"/>
              </a:rPr>
              <a:t> konsantrasyonlarını artırmak için tıbbi tedaviler </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İdiyopatik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disspermatogenez</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idiyopatik</a:t>
            </a:r>
            <a:r>
              <a:rPr lang="tr-TR" b="0" i="0" dirty="0">
                <a:solidFill>
                  <a:srgbClr val="232323"/>
                </a:solidFill>
                <a:effectLst/>
                <a:latin typeface="Noto Sans" panose="020B0502040504020204" pitchFamily="34" charset="0"/>
              </a:rPr>
              <a:t> erkek kısırlığı için </a:t>
            </a:r>
            <a:r>
              <a:rPr lang="tr-TR" b="0" i="0" u="sng" dirty="0" err="1">
                <a:solidFill>
                  <a:srgbClr val="005B92"/>
                </a:solidFill>
                <a:effectLst/>
                <a:latin typeface="Noto Sans" panose="020B0502040504020204" pitchFamily="34" charset="0"/>
                <a:hlinkClick r:id="rId26"/>
              </a:rPr>
              <a:t>klomifen</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aromataz</a:t>
            </a:r>
            <a:r>
              <a:rPr lang="tr-TR" b="0" i="0" dirty="0">
                <a:solidFill>
                  <a:srgbClr val="232323"/>
                </a:solidFill>
                <a:effectLst/>
                <a:latin typeface="Noto Sans" panose="020B0502040504020204" pitchFamily="34" charset="0"/>
              </a:rPr>
              <a:t> inhibitörleri veya </a:t>
            </a:r>
            <a:r>
              <a:rPr lang="tr-TR" b="0" i="0" dirty="0" err="1">
                <a:solidFill>
                  <a:srgbClr val="232323"/>
                </a:solidFill>
                <a:effectLst/>
                <a:latin typeface="Noto Sans" panose="020B0502040504020204" pitchFamily="34" charset="0"/>
              </a:rPr>
              <a:t>gonadotropin</a:t>
            </a:r>
            <a:r>
              <a:rPr lang="tr-TR" b="0" i="0" dirty="0">
                <a:solidFill>
                  <a:srgbClr val="232323"/>
                </a:solidFill>
                <a:effectLst/>
                <a:latin typeface="Noto Sans" panose="020B0502040504020204" pitchFamily="34" charset="0"/>
              </a:rPr>
              <a:t> tedavisinin kullanılmasını önermiyoruz .</a:t>
            </a:r>
          </a:p>
          <a:p>
            <a:pPr algn="l"/>
            <a:r>
              <a:rPr lang="tr-TR" b="0" i="0" dirty="0">
                <a:solidFill>
                  <a:srgbClr val="232323"/>
                </a:solidFill>
                <a:effectLst/>
                <a:latin typeface="Noto Sans" panose="020B0502040504020204" pitchFamily="34" charset="0"/>
              </a:rPr>
              <a:t>Dolaşımdaki </a:t>
            </a:r>
            <a:r>
              <a:rPr lang="tr-TR" b="0" i="0" dirty="0" err="1">
                <a:solidFill>
                  <a:srgbClr val="232323"/>
                </a:solidFill>
                <a:effectLst/>
                <a:latin typeface="Noto Sans" panose="020B0502040504020204" pitchFamily="34" charset="0"/>
              </a:rPr>
              <a:t>gonadotropinleri</a:t>
            </a:r>
            <a:r>
              <a:rPr lang="tr-TR" b="0" i="0" dirty="0">
                <a:solidFill>
                  <a:srgbClr val="232323"/>
                </a:solidFill>
                <a:effectLst/>
                <a:latin typeface="Noto Sans" panose="020B0502040504020204" pitchFamily="34" charset="0"/>
              </a:rPr>
              <a:t> artırmaya (ve </a:t>
            </a:r>
            <a:r>
              <a:rPr lang="tr-TR" b="0" i="0" dirty="0" err="1">
                <a:solidFill>
                  <a:srgbClr val="232323"/>
                </a:solidFill>
                <a:effectLst/>
                <a:latin typeface="Noto Sans" panose="020B0502040504020204" pitchFamily="34" charset="0"/>
              </a:rPr>
              <a:t>spermatogenezi</a:t>
            </a:r>
            <a:r>
              <a:rPr lang="tr-TR" b="0" i="0" dirty="0">
                <a:solidFill>
                  <a:srgbClr val="232323"/>
                </a:solidFill>
                <a:effectLst/>
                <a:latin typeface="Noto Sans" panose="020B0502040504020204" pitchFamily="34" charset="0"/>
              </a:rPr>
              <a:t> maksimum düzeyde uyarmaya) yönelik terapiler, </a:t>
            </a:r>
            <a:r>
              <a:rPr lang="tr-TR" b="0" i="0" u="sng" dirty="0" err="1">
                <a:solidFill>
                  <a:srgbClr val="005B92"/>
                </a:solidFill>
                <a:effectLst/>
                <a:latin typeface="Noto Sans" panose="020B0502040504020204" pitchFamily="34" charset="0"/>
                <a:hlinkClick r:id="rId26"/>
              </a:rPr>
              <a:t>klomifen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sitrat</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aromataz</a:t>
            </a:r>
            <a:r>
              <a:rPr lang="tr-TR" b="0" i="0" dirty="0">
                <a:solidFill>
                  <a:srgbClr val="232323"/>
                </a:solidFill>
                <a:effectLst/>
                <a:latin typeface="Noto Sans" panose="020B0502040504020204" pitchFamily="34" charset="0"/>
              </a:rPr>
              <a:t> inhibitörleri, </a:t>
            </a:r>
            <a:r>
              <a:rPr lang="tr-TR" b="0" i="0" dirty="0" err="1">
                <a:solidFill>
                  <a:srgbClr val="232323"/>
                </a:solidFill>
                <a:effectLst/>
                <a:latin typeface="Noto Sans" panose="020B0502040504020204" pitchFamily="34" charset="0"/>
              </a:rPr>
              <a:t>rekombinant</a:t>
            </a:r>
            <a:r>
              <a:rPr lang="tr-TR" b="0" i="0" dirty="0">
                <a:solidFill>
                  <a:srgbClr val="232323"/>
                </a:solidFill>
                <a:effectLst/>
                <a:latin typeface="Noto Sans" panose="020B0502040504020204" pitchFamily="34" charset="0"/>
              </a:rPr>
              <a:t> insan </a:t>
            </a:r>
            <a:r>
              <a:rPr lang="tr-TR" b="0" i="0" dirty="0" err="1">
                <a:solidFill>
                  <a:srgbClr val="232323"/>
                </a:solidFill>
                <a:effectLst/>
                <a:latin typeface="Noto Sans" panose="020B0502040504020204" pitchFamily="34" charset="0"/>
              </a:rPr>
              <a:t>folikül</a:t>
            </a:r>
            <a:r>
              <a:rPr lang="tr-TR" b="0" i="0" dirty="0">
                <a:solidFill>
                  <a:srgbClr val="232323"/>
                </a:solidFill>
                <a:effectLst/>
                <a:latin typeface="Noto Sans" panose="020B0502040504020204" pitchFamily="34" charset="0"/>
              </a:rPr>
              <a:t> uyarıcı hormonu (</a:t>
            </a:r>
            <a:r>
              <a:rPr lang="tr-TR" b="0" i="0" dirty="0" err="1">
                <a:solidFill>
                  <a:srgbClr val="232323"/>
                </a:solidFill>
                <a:effectLst/>
                <a:latin typeface="Noto Sans" panose="020B0502040504020204" pitchFamily="34" charset="0"/>
              </a:rPr>
              <a:t>rhFSH</a:t>
            </a:r>
            <a:r>
              <a:rPr lang="tr-TR" b="0" i="0" dirty="0">
                <a:solidFill>
                  <a:srgbClr val="232323"/>
                </a:solidFill>
                <a:effectLst/>
                <a:latin typeface="Noto Sans" panose="020B0502040504020204" pitchFamily="34" charset="0"/>
              </a:rPr>
              <a:t>) içerir. </a:t>
            </a:r>
            <a:r>
              <a:rPr lang="tr-TR" b="0" i="0" dirty="0" err="1">
                <a:solidFill>
                  <a:srgbClr val="232323"/>
                </a:solidFill>
                <a:effectLst/>
                <a:latin typeface="Noto Sans" panose="020B0502040504020204" pitchFamily="34" charset="0"/>
              </a:rPr>
              <a:t>Klomifen</a:t>
            </a:r>
            <a:r>
              <a:rPr lang="tr-TR" b="0" i="0" dirty="0">
                <a:solidFill>
                  <a:srgbClr val="232323"/>
                </a:solidFill>
                <a:effectLst/>
                <a:latin typeface="Noto Sans" panose="020B0502040504020204" pitchFamily="34" charset="0"/>
              </a:rPr>
              <a:t> için veriler, erkek </a:t>
            </a:r>
            <a:r>
              <a:rPr lang="tr-TR" b="0" i="0" dirty="0" err="1">
                <a:solidFill>
                  <a:srgbClr val="232323"/>
                </a:solidFill>
                <a:effectLst/>
                <a:latin typeface="Noto Sans" panose="020B0502040504020204" pitchFamily="34" charset="0"/>
              </a:rPr>
              <a:t>fertilitesinin</a:t>
            </a:r>
            <a:r>
              <a:rPr lang="tr-TR" b="0" i="0" dirty="0">
                <a:solidFill>
                  <a:srgbClr val="232323"/>
                </a:solidFill>
                <a:effectLst/>
                <a:latin typeface="Noto Sans" panose="020B0502040504020204" pitchFamily="34" charset="0"/>
              </a:rPr>
              <a:t> tedavisinde kullanımını desteklememektedir ve </a:t>
            </a:r>
            <a:r>
              <a:rPr lang="tr-TR" b="0" i="0" dirty="0" err="1">
                <a:solidFill>
                  <a:srgbClr val="232323"/>
                </a:solidFill>
                <a:effectLst/>
                <a:latin typeface="Noto Sans" panose="020B0502040504020204" pitchFamily="34" charset="0"/>
              </a:rPr>
              <a:t>aromataz</a:t>
            </a:r>
            <a:r>
              <a:rPr lang="tr-TR" b="0" i="0" dirty="0">
                <a:solidFill>
                  <a:srgbClr val="232323"/>
                </a:solidFill>
                <a:effectLst/>
                <a:latin typeface="Noto Sans" panose="020B0502040504020204" pitchFamily="34" charset="0"/>
              </a:rPr>
              <a:t> inhibitörlerine ilişkin veriler, vaka raporları ve küçük, düşük kaliteli çalışmalarla sınırlıdır [ </a:t>
            </a:r>
            <a:r>
              <a:rPr lang="tr-TR" b="0" i="0" u="sng" dirty="0">
                <a:solidFill>
                  <a:srgbClr val="005B92"/>
                </a:solidFill>
                <a:effectLst/>
                <a:latin typeface="Noto Sans" panose="020B0502040504020204" pitchFamily="34" charset="0"/>
                <a:hlinkClick r:id="rId27"/>
              </a:rPr>
              <a:t>18-34</a:t>
            </a:r>
            <a:r>
              <a:rPr lang="tr-TR" b="0" i="0" dirty="0">
                <a:solidFill>
                  <a:srgbClr val="232323"/>
                </a:solidFill>
                <a:effectLst/>
                <a:latin typeface="Noto Sans" panose="020B0502040504020204" pitchFamily="34" charset="0"/>
              </a:rPr>
              <a:t> ].</a:t>
            </a:r>
          </a:p>
          <a:p>
            <a:pPr algn="l"/>
            <a:r>
              <a:rPr lang="tr-TR" b="0" i="0" dirty="0" err="1">
                <a:solidFill>
                  <a:srgbClr val="232323"/>
                </a:solidFill>
                <a:effectLst/>
                <a:latin typeface="Noto Sans" panose="020B0502040504020204" pitchFamily="34" charset="0"/>
              </a:rPr>
              <a:t>İdiyopatik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infertilitesi</a:t>
            </a:r>
            <a:r>
              <a:rPr lang="tr-TR" b="0" i="0" dirty="0">
                <a:solidFill>
                  <a:srgbClr val="232323"/>
                </a:solidFill>
                <a:effectLst/>
                <a:latin typeface="Noto Sans" panose="020B0502040504020204" pitchFamily="34" charset="0"/>
              </a:rPr>
              <a:t> olan erkeklerde </a:t>
            </a:r>
            <a:r>
              <a:rPr lang="tr-TR" b="0" i="0" dirty="0" err="1">
                <a:solidFill>
                  <a:srgbClr val="232323"/>
                </a:solidFill>
                <a:effectLst/>
                <a:latin typeface="Noto Sans" panose="020B0502040504020204" pitchFamily="34" charset="0"/>
              </a:rPr>
              <a:t>gonadotropin</a:t>
            </a:r>
            <a:r>
              <a:rPr lang="tr-TR" b="0" i="0" dirty="0">
                <a:solidFill>
                  <a:srgbClr val="232323"/>
                </a:solidFill>
                <a:effectLst/>
                <a:latin typeface="Noto Sans" panose="020B0502040504020204" pitchFamily="34" charset="0"/>
              </a:rPr>
              <a:t> tedavisine ilişkin altı </a:t>
            </a:r>
            <a:r>
              <a:rPr lang="tr-TR" b="0" i="0" dirty="0" err="1">
                <a:solidFill>
                  <a:srgbClr val="232323"/>
                </a:solidFill>
                <a:effectLst/>
                <a:latin typeface="Noto Sans" panose="020B0502040504020204" pitchFamily="34" charset="0"/>
              </a:rPr>
              <a:t>randomize</a:t>
            </a:r>
            <a:r>
              <a:rPr lang="tr-TR" b="0" i="0" dirty="0">
                <a:solidFill>
                  <a:srgbClr val="232323"/>
                </a:solidFill>
                <a:effectLst/>
                <a:latin typeface="Noto Sans" panose="020B0502040504020204" pitchFamily="34" charset="0"/>
              </a:rPr>
              <a:t> çalışmanın 2013 tarihli bir </a:t>
            </a:r>
            <a:r>
              <a:rPr lang="tr-TR" b="0" i="0" dirty="0" err="1">
                <a:solidFill>
                  <a:srgbClr val="232323"/>
                </a:solidFill>
                <a:effectLst/>
                <a:latin typeface="Noto Sans" panose="020B0502040504020204" pitchFamily="34" charset="0"/>
              </a:rPr>
              <a:t>Cochrane</a:t>
            </a:r>
            <a:r>
              <a:rPr lang="tr-TR" b="0" i="0" dirty="0">
                <a:solidFill>
                  <a:srgbClr val="232323"/>
                </a:solidFill>
                <a:effectLst/>
                <a:latin typeface="Noto Sans" panose="020B0502040504020204" pitchFamily="34" charset="0"/>
              </a:rPr>
              <a:t> meta-analizi, </a:t>
            </a:r>
            <a:r>
              <a:rPr lang="tr-TR" b="0" i="0" dirty="0" err="1">
                <a:solidFill>
                  <a:srgbClr val="232323"/>
                </a:solidFill>
                <a:effectLst/>
                <a:latin typeface="Noto Sans" panose="020B0502040504020204" pitchFamily="34" charset="0"/>
              </a:rPr>
              <a:t>plasebo</a:t>
            </a:r>
            <a:r>
              <a:rPr lang="tr-TR" b="0" i="0" dirty="0">
                <a:solidFill>
                  <a:srgbClr val="232323"/>
                </a:solidFill>
                <a:effectLst/>
                <a:latin typeface="Noto Sans" panose="020B0502040504020204" pitchFamily="34" charset="0"/>
              </a:rPr>
              <a:t> grubuna kıyasla </a:t>
            </a:r>
            <a:r>
              <a:rPr lang="tr-TR" b="0" i="0" dirty="0" err="1">
                <a:solidFill>
                  <a:srgbClr val="232323"/>
                </a:solidFill>
                <a:effectLst/>
                <a:latin typeface="Noto Sans" panose="020B0502040504020204" pitchFamily="34" charset="0"/>
              </a:rPr>
              <a:t>gonadotropinle</a:t>
            </a:r>
            <a:r>
              <a:rPr lang="tr-TR" b="0" i="0" dirty="0">
                <a:solidFill>
                  <a:srgbClr val="232323"/>
                </a:solidFill>
                <a:effectLst/>
                <a:latin typeface="Noto Sans" panose="020B0502040504020204" pitchFamily="34" charset="0"/>
              </a:rPr>
              <a:t> tedavi edilen grupta daha yüksek gebelik oranları bildirmiştir [ </a:t>
            </a:r>
            <a:r>
              <a:rPr lang="tr-TR" b="0" i="0" u="sng" dirty="0">
                <a:solidFill>
                  <a:srgbClr val="005B92"/>
                </a:solidFill>
                <a:effectLst/>
                <a:latin typeface="Noto Sans" panose="020B0502040504020204" pitchFamily="34" charset="0"/>
                <a:hlinkClick r:id="rId28"/>
              </a:rPr>
              <a:t>26</a:t>
            </a:r>
            <a:r>
              <a:rPr lang="tr-TR" b="0" i="0" dirty="0">
                <a:solidFill>
                  <a:srgbClr val="232323"/>
                </a:solidFill>
                <a:effectLst/>
                <a:latin typeface="Noto Sans" panose="020B0502040504020204" pitchFamily="34" charset="0"/>
              </a:rPr>
              <a:t> ]. Ancak tedavi protokolleri ve takip süreleri değişkendi ve kanıt kalitesi çok düşüktü. Bu yaklaşımın etkinliği hakkında sonuçlara varılmadan önce daha büyük denemelere ihtiyaç vardır.</a:t>
            </a:r>
          </a:p>
          <a:p>
            <a:pPr algn="l"/>
            <a:r>
              <a:rPr lang="tr-TR" b="1" i="0" dirty="0">
                <a:solidFill>
                  <a:srgbClr val="232323"/>
                </a:solidFill>
                <a:effectLst/>
                <a:latin typeface="Noto Sans" panose="020B0502040504020204" pitchFamily="34" charset="0"/>
              </a:rPr>
              <a:t>Yaşam tarzı değişiklikleri </a:t>
            </a:r>
            <a:r>
              <a:rPr lang="tr-TR" b="0" i="0" dirty="0">
                <a:solidFill>
                  <a:srgbClr val="232323"/>
                </a:solidFill>
                <a:effectLst/>
                <a:latin typeface="Noto Sans" panose="020B0502040504020204" pitchFamily="34" charset="0"/>
              </a:rPr>
              <a:t> —  Kısır erkekler için sağlıklı yaşam tarzı uygulamaları öneriyoruz. Yaşam tarzı değişikliklerinin doğurganlığı iyileştirdiğine dair çok az kanıt olmasına rağmen, tütün, esrar, aşırı alkol alımı ve </a:t>
            </a:r>
            <a:r>
              <a:rPr lang="tr-TR" b="0" i="0" dirty="0" err="1">
                <a:solidFill>
                  <a:srgbClr val="232323"/>
                </a:solidFill>
                <a:effectLst/>
                <a:latin typeface="Noto Sans" panose="020B0502040504020204" pitchFamily="34" charset="0"/>
              </a:rPr>
              <a:t>obeziteden</a:t>
            </a:r>
            <a:r>
              <a:rPr lang="tr-TR" b="0" i="0" dirty="0">
                <a:solidFill>
                  <a:srgbClr val="232323"/>
                </a:solidFill>
                <a:effectLst/>
                <a:latin typeface="Noto Sans" panose="020B0502040504020204" pitchFamily="34" charset="0"/>
              </a:rPr>
              <a:t> kaçınmanın </a:t>
            </a:r>
            <a:r>
              <a:rPr lang="tr-TR" b="0" i="0" dirty="0" err="1">
                <a:solidFill>
                  <a:srgbClr val="232323"/>
                </a:solidFill>
                <a:effectLst/>
                <a:latin typeface="Noto Sans" panose="020B0502040504020204" pitchFamily="34" charset="0"/>
              </a:rPr>
              <a:t>spermatogenezi</a:t>
            </a:r>
            <a:r>
              <a:rPr lang="tr-TR" b="0" i="0" dirty="0">
                <a:solidFill>
                  <a:srgbClr val="232323"/>
                </a:solidFill>
                <a:effectLst/>
                <a:latin typeface="Noto Sans" panose="020B0502040504020204" pitchFamily="34" charset="0"/>
              </a:rPr>
              <a:t> optimize etmek için yararlı olabileceğine dair </a:t>
            </a:r>
            <a:r>
              <a:rPr lang="tr-TR" b="0" i="0" dirty="0" err="1">
                <a:solidFill>
                  <a:srgbClr val="232323"/>
                </a:solidFill>
                <a:effectLst/>
                <a:latin typeface="Noto Sans" panose="020B0502040504020204" pitchFamily="34" charset="0"/>
              </a:rPr>
              <a:t>çıkarımsal</a:t>
            </a:r>
            <a:r>
              <a:rPr lang="tr-TR" b="0" i="0" dirty="0">
                <a:solidFill>
                  <a:srgbClr val="232323"/>
                </a:solidFill>
                <a:effectLst/>
                <a:latin typeface="Noto Sans" panose="020B0502040504020204" pitchFamily="34" charset="0"/>
              </a:rPr>
              <a:t> kanıtlar vardır. Artan </a:t>
            </a:r>
            <a:r>
              <a:rPr lang="tr-TR" b="0" i="0" dirty="0" err="1">
                <a:solidFill>
                  <a:srgbClr val="232323"/>
                </a:solidFill>
                <a:effectLst/>
                <a:latin typeface="Noto Sans" panose="020B0502040504020204" pitchFamily="34" charset="0"/>
              </a:rPr>
              <a:t>skrotal</a:t>
            </a:r>
            <a:r>
              <a:rPr lang="tr-TR" b="0" i="0" dirty="0">
                <a:solidFill>
                  <a:srgbClr val="232323"/>
                </a:solidFill>
                <a:effectLst/>
                <a:latin typeface="Noto Sans" panose="020B0502040504020204" pitchFamily="34" charset="0"/>
              </a:rPr>
              <a:t> ısı </a:t>
            </a:r>
            <a:r>
              <a:rPr lang="tr-TR" b="0" i="0" dirty="0" err="1">
                <a:solidFill>
                  <a:srgbClr val="232323"/>
                </a:solidFill>
                <a:effectLst/>
                <a:latin typeface="Noto Sans" panose="020B0502040504020204" pitchFamily="34" charset="0"/>
              </a:rPr>
              <a:t>spermatogenezi</a:t>
            </a:r>
            <a:r>
              <a:rPr lang="tr-TR" b="0" i="0" dirty="0">
                <a:solidFill>
                  <a:srgbClr val="232323"/>
                </a:solidFill>
                <a:effectLst/>
                <a:latin typeface="Noto Sans" panose="020B0502040504020204" pitchFamily="34" charset="0"/>
              </a:rPr>
              <a:t> bozabilse de, erkeklerin dar iç çamaşırlarından veya saunalardan veya sıcak banyolardan kaçınması gerekli değildir [ </a:t>
            </a:r>
            <a:r>
              <a:rPr lang="tr-TR" b="0" i="0" u="sng" dirty="0">
                <a:solidFill>
                  <a:srgbClr val="005B92"/>
                </a:solidFill>
                <a:effectLst/>
                <a:latin typeface="Noto Sans" panose="020B0502040504020204" pitchFamily="34" charset="0"/>
                <a:hlinkClick r:id="rId29"/>
              </a:rPr>
              <a:t>27,28,35-37</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30"/>
              </a:rPr>
              <a:t>. "Erkek kısırlığının nedenleri"</a:t>
            </a:r>
            <a:r>
              <a:rPr lang="tr-TR" b="0" i="0" dirty="0">
                <a:solidFill>
                  <a:srgbClr val="232323"/>
                </a:solidFill>
                <a:effectLst/>
                <a:latin typeface="Noto Sans" panose="020B0502040504020204" pitchFamily="34" charset="0"/>
              </a:rPr>
              <a:t> ve </a:t>
            </a:r>
            <a:r>
              <a:rPr lang="tr-TR" b="0" i="0" u="sng" dirty="0">
                <a:solidFill>
                  <a:srgbClr val="005B92"/>
                </a:solidFill>
                <a:effectLst/>
                <a:latin typeface="Noto Sans" panose="020B0502040504020204" pitchFamily="34" charset="0"/>
                <a:hlinkClick r:id="rId31"/>
              </a:rPr>
              <a:t>"</a:t>
            </a:r>
            <a:r>
              <a:rPr lang="tr-TR" b="0" i="0" u="sng" dirty="0" err="1">
                <a:solidFill>
                  <a:srgbClr val="005B92"/>
                </a:solidFill>
                <a:effectLst/>
                <a:latin typeface="Noto Sans" panose="020B0502040504020204" pitchFamily="34" charset="0"/>
                <a:hlinkClick r:id="rId31"/>
              </a:rPr>
              <a:t>Kısırlı</a:t>
            </a:r>
            <a:r>
              <a:rPr lang="tr-TR" b="0" i="0" u="sng" dirty="0">
                <a:solidFill>
                  <a:srgbClr val="005B92"/>
                </a:solidFill>
                <a:effectLst/>
                <a:latin typeface="Noto Sans" panose="020B0502040504020204" pitchFamily="34" charset="0"/>
                <a:hlinkClick r:id="rId31"/>
              </a:rPr>
              <a:t> erkeğe yaklaşım"</a:t>
            </a:r>
            <a:r>
              <a:rPr lang="tr-TR" b="0" i="0" dirty="0">
                <a:solidFill>
                  <a:srgbClr val="232323"/>
                </a:solidFill>
                <a:effectLst/>
                <a:latin typeface="Noto Sans" panose="020B0502040504020204" pitchFamily="34" charset="0"/>
              </a:rPr>
              <a:t> .)</a:t>
            </a:r>
          </a:p>
          <a:p>
            <a:pPr algn="l"/>
            <a:r>
              <a:rPr lang="tr-TR" b="1" i="0" dirty="0">
                <a:solidFill>
                  <a:srgbClr val="232323"/>
                </a:solidFill>
                <a:effectLst/>
                <a:latin typeface="Noto Sans" panose="020B0502040504020204" pitchFamily="34" charset="0"/>
              </a:rPr>
              <a:t>Diyet takviyeleri: Balık yağı </a:t>
            </a:r>
            <a:r>
              <a:rPr lang="tr-TR" b="0" i="0" dirty="0">
                <a:solidFill>
                  <a:srgbClr val="232323"/>
                </a:solidFill>
                <a:effectLst/>
                <a:latin typeface="Noto Sans" panose="020B0502040504020204" pitchFamily="34" charset="0"/>
              </a:rPr>
              <a:t> —  Kısırlığı olan bazı erkekler, sağlıklı yaşam tarzı uygulamalarını benimsemenin yanı sıra, bir tedavi stratejisi olarak balık yağı takviyeleri kullanır. Mevcut kanıtlara dayanarak, erkek kısırlığının tedavisi için balık yağı kullanılmasını önermiyoruz. Kısır erkeklerde balık yağı takviyeleri (omega-3 yağ asitleri </a:t>
            </a:r>
            <a:r>
              <a:rPr lang="tr-TR" b="0" i="0" dirty="0" err="1">
                <a:solidFill>
                  <a:srgbClr val="232323"/>
                </a:solidFill>
                <a:effectLst/>
                <a:latin typeface="Noto Sans" panose="020B0502040504020204" pitchFamily="34" charset="0"/>
              </a:rPr>
              <a:t>dokosaheksaenoik</a:t>
            </a:r>
            <a:r>
              <a:rPr lang="tr-TR" b="0" i="0" dirty="0">
                <a:solidFill>
                  <a:srgbClr val="232323"/>
                </a:solidFill>
                <a:effectLst/>
                <a:latin typeface="Noto Sans" panose="020B0502040504020204" pitchFamily="34" charset="0"/>
              </a:rPr>
              <a:t> asit [DHA] ve </a:t>
            </a:r>
            <a:r>
              <a:rPr lang="tr-TR" b="0" i="0" dirty="0" err="1">
                <a:solidFill>
                  <a:srgbClr val="232323"/>
                </a:solidFill>
                <a:effectLst/>
                <a:latin typeface="Noto Sans" panose="020B0502040504020204" pitchFamily="34" charset="0"/>
              </a:rPr>
              <a:t>eikosapentaenoik</a:t>
            </a:r>
            <a:r>
              <a:rPr lang="tr-TR" b="0" i="0" dirty="0">
                <a:solidFill>
                  <a:srgbClr val="232323"/>
                </a:solidFill>
                <a:effectLst/>
                <a:latin typeface="Noto Sans" panose="020B0502040504020204" pitchFamily="34" charset="0"/>
              </a:rPr>
              <a:t> asit [EPA] içeren) ile yapılan </a:t>
            </a:r>
            <a:r>
              <a:rPr lang="tr-TR" b="0" i="0" dirty="0" err="1">
                <a:solidFill>
                  <a:srgbClr val="232323"/>
                </a:solidFill>
                <a:effectLst/>
                <a:latin typeface="Noto Sans" panose="020B0502040504020204" pitchFamily="34" charset="0"/>
              </a:rPr>
              <a:t>plasebo</a:t>
            </a:r>
            <a:r>
              <a:rPr lang="tr-TR" b="0" i="0" dirty="0">
                <a:solidFill>
                  <a:srgbClr val="232323"/>
                </a:solidFill>
                <a:effectLst/>
                <a:latin typeface="Noto Sans" panose="020B0502040504020204" pitchFamily="34" charset="0"/>
              </a:rPr>
              <a:t> kontrollü çalışmalar, kısır erkeklerde sperm parametreleri üzerinde tutarsız sonuçlar göstermiştir [ </a:t>
            </a:r>
            <a:r>
              <a:rPr lang="tr-TR" b="0" i="0" u="sng" dirty="0">
                <a:solidFill>
                  <a:srgbClr val="005B92"/>
                </a:solidFill>
                <a:effectLst/>
                <a:latin typeface="Noto Sans" panose="020B0502040504020204" pitchFamily="34" charset="0"/>
                <a:hlinkClick r:id="rId32"/>
              </a:rPr>
              <a:t>38-40</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Noto Sans" panose="020B0502040504020204" pitchFamily="34" charset="0"/>
              </a:rPr>
              <a:t>Ek veriler, potansiyel askerlik hizmeti için bir </a:t>
            </a:r>
            <a:r>
              <a:rPr lang="tr-TR" b="0" i="0" dirty="0" err="1">
                <a:solidFill>
                  <a:srgbClr val="232323"/>
                </a:solidFill>
                <a:effectLst/>
                <a:latin typeface="Noto Sans" panose="020B0502040504020204" pitchFamily="34" charset="0"/>
              </a:rPr>
              <a:t>fitness</a:t>
            </a:r>
            <a:r>
              <a:rPr lang="tr-TR" b="0" i="0" dirty="0">
                <a:solidFill>
                  <a:srgbClr val="232323"/>
                </a:solidFill>
                <a:effectLst/>
                <a:latin typeface="Noto Sans" panose="020B0502040504020204" pitchFamily="34" charset="0"/>
              </a:rPr>
              <a:t> muayenesine başvuran sağlıklı, genç erkeklerin </a:t>
            </a:r>
            <a:r>
              <a:rPr lang="tr-TR" b="0" i="0" dirty="0" err="1">
                <a:solidFill>
                  <a:srgbClr val="232323"/>
                </a:solidFill>
                <a:effectLst/>
                <a:latin typeface="Noto Sans" panose="020B0502040504020204" pitchFamily="34" charset="0"/>
              </a:rPr>
              <a:t>kesitsel</a:t>
            </a:r>
            <a:r>
              <a:rPr lang="tr-TR" b="0" i="0" dirty="0">
                <a:solidFill>
                  <a:srgbClr val="232323"/>
                </a:solidFill>
                <a:effectLst/>
                <a:latin typeface="Noto Sans" panose="020B0502040504020204" pitchFamily="34" charset="0"/>
              </a:rPr>
              <a:t> bir çalışmasından gelmektedir [ </a:t>
            </a:r>
            <a:r>
              <a:rPr lang="tr-TR" b="0" i="0" u="sng" dirty="0">
                <a:solidFill>
                  <a:srgbClr val="005B92"/>
                </a:solidFill>
                <a:effectLst/>
                <a:latin typeface="Noto Sans" panose="020B0502040504020204" pitchFamily="34" charset="0"/>
                <a:hlinkClick r:id="rId33"/>
              </a:rPr>
              <a:t>41 ]</a:t>
            </a:r>
            <a:r>
              <a:rPr lang="tr-TR" b="0" i="0" dirty="0">
                <a:solidFill>
                  <a:srgbClr val="232323"/>
                </a:solidFill>
                <a:effectLst/>
                <a:latin typeface="Noto Sans" panose="020B0502040504020204" pitchFamily="34" charset="0"/>
              </a:rPr>
              <a:t>]. Muayeneden 60 gün önce balık yağı takviyesi kullandığını bildirenlerin ortalama testis hacmi (+1,5 </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[%95 GA 0.2-2.8]) ve semen hacmi (+0.64 </a:t>
            </a:r>
            <a:r>
              <a:rPr lang="tr-TR" b="0" i="0" dirty="0" err="1">
                <a:solidFill>
                  <a:srgbClr val="232323"/>
                </a:solidFill>
                <a:effectLst/>
                <a:latin typeface="Noto Sans" panose="020B0502040504020204" pitchFamily="34" charset="0"/>
              </a:rPr>
              <a:t>mL</a:t>
            </a:r>
            <a:r>
              <a:rPr lang="tr-TR" b="0" i="0" dirty="0">
                <a:solidFill>
                  <a:srgbClr val="232323"/>
                </a:solidFill>
                <a:effectLst/>
                <a:latin typeface="Noto Sans" panose="020B0502040504020204" pitchFamily="34" charset="0"/>
              </a:rPr>
              <a:t> [%95 CI 0.15-1.12] ve balık yağı takviyesi kullanmayanlarla karşılaştırıldığında Balık yağı takviyesi alan erkeklerin ortalama toplam sperm sayısı biraz daha yüksek olma </a:t>
            </a:r>
            <a:r>
              <a:rPr lang="tr-TR" b="0" i="0" dirty="0" err="1">
                <a:solidFill>
                  <a:srgbClr val="232323"/>
                </a:solidFill>
                <a:effectLst/>
                <a:latin typeface="Noto Sans" panose="020B0502040504020204" pitchFamily="34" charset="0"/>
              </a:rPr>
              <a:t>eğilimindeydi.Ancak</a:t>
            </a:r>
            <a:r>
              <a:rPr lang="tr-TR" b="0" i="0" dirty="0">
                <a:solidFill>
                  <a:srgbClr val="232323"/>
                </a:solidFill>
                <a:effectLst/>
                <a:latin typeface="Noto Sans" panose="020B0502040504020204" pitchFamily="34" charset="0"/>
              </a:rPr>
              <a:t>, testis hacmi, </a:t>
            </a:r>
            <a:r>
              <a:rPr lang="tr-TR" b="0" i="0" dirty="0" err="1">
                <a:solidFill>
                  <a:srgbClr val="232323"/>
                </a:solidFill>
                <a:effectLst/>
                <a:latin typeface="Noto Sans" panose="020B0502040504020204" pitchFamily="34" charset="0"/>
              </a:rPr>
              <a:t>seminal</a:t>
            </a:r>
            <a:r>
              <a:rPr lang="tr-TR" b="0" i="0" dirty="0">
                <a:solidFill>
                  <a:srgbClr val="232323"/>
                </a:solidFill>
                <a:effectLst/>
                <a:latin typeface="Noto Sans" panose="020B0502040504020204" pitchFamily="34" charset="0"/>
              </a:rPr>
              <a:t> sıvı hacmi ve toplam sperm sayısındaki bu farklılıklar küçüktü ve klinik önemi minimaldi; balık yağı takviyesi aldığını bildirmeyen erkeklerde ortalama testis hacmi, </a:t>
            </a:r>
            <a:r>
              <a:rPr lang="tr-TR" b="0" i="0" dirty="0" err="1">
                <a:solidFill>
                  <a:srgbClr val="232323"/>
                </a:solidFill>
                <a:effectLst/>
                <a:latin typeface="Noto Sans" panose="020B0502040504020204" pitchFamily="34" charset="0"/>
              </a:rPr>
              <a:t>seminal</a:t>
            </a:r>
            <a:r>
              <a:rPr lang="tr-TR" b="0" i="0" dirty="0">
                <a:solidFill>
                  <a:srgbClr val="232323"/>
                </a:solidFill>
                <a:effectLst/>
                <a:latin typeface="Noto Sans" panose="020B0502040504020204" pitchFamily="34" charset="0"/>
              </a:rPr>
              <a:t> sıvı hacmi ve sperm sayısı normal sınırlar </a:t>
            </a:r>
            <a:r>
              <a:rPr lang="tr-TR" b="0" i="0" dirty="0" err="1">
                <a:solidFill>
                  <a:srgbClr val="232323"/>
                </a:solidFill>
                <a:effectLst/>
                <a:latin typeface="Noto Sans" panose="020B0502040504020204" pitchFamily="34" charset="0"/>
              </a:rPr>
              <a:t>içindeydi.Son</a:t>
            </a:r>
            <a:r>
              <a:rPr lang="tr-TR" b="0" i="0" dirty="0">
                <a:solidFill>
                  <a:srgbClr val="232323"/>
                </a:solidFill>
                <a:effectLst/>
                <a:latin typeface="Noto Sans" panose="020B0502040504020204" pitchFamily="34" charset="0"/>
              </a:rPr>
              <a:t> olarak, balık yağı takviyesi alan erkekler daha yüksek sağlık seviyeleri ve daha az ateşli atak bildirdiler;</a:t>
            </a:r>
          </a:p>
          <a:p>
            <a:pPr algn="l"/>
            <a:r>
              <a:rPr lang="tr-TR" b="1" i="0" dirty="0">
                <a:solidFill>
                  <a:srgbClr val="232323"/>
                </a:solidFill>
                <a:effectLst/>
                <a:latin typeface="Noto Sans" panose="020B0502040504020204" pitchFamily="34" charset="0"/>
              </a:rPr>
              <a:t>Sperm taşıma bozuklukları </a:t>
            </a:r>
            <a:r>
              <a:rPr lang="tr-TR" b="0" i="0" dirty="0">
                <a:solidFill>
                  <a:srgbClr val="232323"/>
                </a:solidFill>
                <a:effectLst/>
                <a:latin typeface="Noto Sans" panose="020B0502040504020204" pitchFamily="34" charset="0"/>
              </a:rPr>
              <a:t> -  Kadın partnerin vajinasına azalmış sperm taşınması, seyrek olarak vajinal cinsel ilişki, </a:t>
            </a:r>
            <a:r>
              <a:rPr lang="tr-TR" b="0" i="0" dirty="0" err="1">
                <a:solidFill>
                  <a:srgbClr val="232323"/>
                </a:solidFill>
                <a:effectLst/>
                <a:latin typeface="Noto Sans" panose="020B0502040504020204" pitchFamily="34" charset="0"/>
              </a:rPr>
              <a:t>erektil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disfonksiyon</a:t>
            </a:r>
            <a:r>
              <a:rPr lang="tr-TR" b="0" i="0" dirty="0">
                <a:solidFill>
                  <a:srgbClr val="232323"/>
                </a:solidFill>
                <a:effectLst/>
                <a:latin typeface="Noto Sans" panose="020B0502040504020204" pitchFamily="34" charset="0"/>
              </a:rPr>
              <a:t>, boşalma bozuklukları (örneğin, </a:t>
            </a:r>
            <a:r>
              <a:rPr lang="tr-TR" b="0" i="0" dirty="0" err="1">
                <a:solidFill>
                  <a:srgbClr val="232323"/>
                </a:solidFill>
                <a:effectLst/>
                <a:latin typeface="Noto Sans" panose="020B0502040504020204" pitchFamily="34" charset="0"/>
              </a:rPr>
              <a:t>retrograd</a:t>
            </a:r>
            <a:r>
              <a:rPr lang="tr-TR" b="0" i="0" dirty="0">
                <a:solidFill>
                  <a:srgbClr val="232323"/>
                </a:solidFill>
                <a:effectLst/>
                <a:latin typeface="Noto Sans" panose="020B0502040504020204" pitchFamily="34" charset="0"/>
              </a:rPr>
              <a:t> boşalma) ve </a:t>
            </a:r>
            <a:r>
              <a:rPr lang="tr-TR" b="0" i="0" dirty="0" err="1">
                <a:solidFill>
                  <a:srgbClr val="232323"/>
                </a:solidFill>
                <a:effectLst/>
                <a:latin typeface="Noto Sans" panose="020B0502040504020204" pitchFamily="34" charset="0"/>
              </a:rPr>
              <a:t>epididim</a:t>
            </a:r>
            <a:r>
              <a:rPr lang="tr-TR" b="0" i="0" dirty="0">
                <a:solidFill>
                  <a:srgbClr val="232323"/>
                </a:solidFill>
                <a:effectLst/>
                <a:latin typeface="Noto Sans" panose="020B0502040504020204" pitchFamily="34" charset="0"/>
              </a:rPr>
              <a:t> veya boşalma kanalının tıkanmasını içerir. Sperm taşınmasının tüm bozuklukları ART ile tedavi edilebilir, ancak bazıları spesifik tedavilerle tedavi edilebilir.</a:t>
            </a:r>
          </a:p>
          <a:p>
            <a:pPr algn="l"/>
            <a:r>
              <a:rPr lang="tr-TR" b="1" i="0" dirty="0">
                <a:solidFill>
                  <a:srgbClr val="232323"/>
                </a:solidFill>
                <a:effectLst/>
                <a:latin typeface="Noto Sans" panose="020B0502040504020204" pitchFamily="34" charset="0"/>
              </a:rPr>
              <a:t>Cinsel bozukluklar </a:t>
            </a:r>
            <a:r>
              <a:rPr lang="tr-TR" b="0" i="0" dirty="0">
                <a:solidFill>
                  <a:srgbClr val="232323"/>
                </a:solidFill>
                <a:effectLst/>
                <a:latin typeface="Noto Sans" panose="020B0502040504020204" pitchFamily="34" charset="0"/>
              </a:rPr>
              <a:t> —  Doğurganlık, haftada en az iki kez vajinal ilişki ile optimize edilebilir [ </a:t>
            </a:r>
            <a:r>
              <a:rPr lang="tr-TR" b="0" i="0" u="sng" dirty="0">
                <a:solidFill>
                  <a:srgbClr val="005B92"/>
                </a:solidFill>
                <a:effectLst/>
                <a:latin typeface="Noto Sans" panose="020B0502040504020204" pitchFamily="34" charset="0"/>
                <a:hlinkClick r:id="rId34"/>
              </a:rPr>
              <a:t>42</a:t>
            </a:r>
            <a:r>
              <a:rPr lang="tr-TR" b="0" i="0" dirty="0">
                <a:solidFill>
                  <a:srgbClr val="232323"/>
                </a:solidFill>
                <a:effectLst/>
                <a:latin typeface="Noto Sans" panose="020B0502040504020204" pitchFamily="34" charset="0"/>
              </a:rPr>
              <a:t> ]. Şiddetli </a:t>
            </a:r>
            <a:r>
              <a:rPr lang="tr-TR" b="0" i="0" dirty="0" err="1">
                <a:solidFill>
                  <a:srgbClr val="232323"/>
                </a:solidFill>
                <a:effectLst/>
                <a:latin typeface="Noto Sans" panose="020B0502040504020204" pitchFamily="34" charset="0"/>
              </a:rPr>
              <a:t>erektil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disfonksiyon</a:t>
            </a:r>
            <a:r>
              <a:rPr lang="tr-TR" b="0" i="0" dirty="0">
                <a:solidFill>
                  <a:srgbClr val="232323"/>
                </a:solidFill>
                <a:effectLst/>
                <a:latin typeface="Noto Sans" panose="020B0502040504020204" pitchFamily="34" charset="0"/>
              </a:rPr>
              <a:t> tedavi edilmelidir.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35"/>
              </a:rPr>
              <a:t>. "Erkek cinsel işlev bozukluğunun tedavisi", "</a:t>
            </a:r>
            <a:r>
              <a:rPr lang="tr-TR" b="0" i="0" u="sng" dirty="0" err="1">
                <a:solidFill>
                  <a:srgbClr val="005B92"/>
                </a:solidFill>
                <a:effectLst/>
                <a:latin typeface="Noto Sans" panose="020B0502040504020204" pitchFamily="34" charset="0"/>
                <a:hlinkClick r:id="rId35"/>
              </a:rPr>
              <a:t>Erektil</a:t>
            </a:r>
            <a:r>
              <a:rPr lang="tr-TR" b="0" i="0" u="sng" dirty="0">
                <a:solidFill>
                  <a:srgbClr val="005B92"/>
                </a:solidFill>
                <a:effectLst/>
                <a:latin typeface="Noto Sans" panose="020B0502040504020204" pitchFamily="34" charset="0"/>
                <a:hlinkClick r:id="rId35"/>
              </a:rPr>
              <a:t> </a:t>
            </a:r>
            <a:r>
              <a:rPr lang="tr-TR" b="0" i="0" u="sng" dirty="0" err="1">
                <a:solidFill>
                  <a:srgbClr val="005B92"/>
                </a:solidFill>
                <a:effectLst/>
                <a:latin typeface="Noto Sans" panose="020B0502040504020204" pitchFamily="34" charset="0"/>
                <a:hlinkClick r:id="rId35"/>
              </a:rPr>
              <a:t>disfonksiyon</a:t>
            </a:r>
            <a:r>
              <a:rPr lang="tr-TR" b="0" i="0" u="sng" dirty="0">
                <a:solidFill>
                  <a:srgbClr val="005B92"/>
                </a:solidFill>
                <a:effectLst/>
                <a:latin typeface="Noto Sans" panose="020B0502040504020204" pitchFamily="34" charset="0"/>
                <a:hlinkClick r:id="rId35"/>
              </a:rPr>
              <a:t>" bölümü</a:t>
            </a:r>
            <a:r>
              <a:rPr lang="tr-TR" b="0" i="0" dirty="0">
                <a:solidFill>
                  <a:srgbClr val="232323"/>
                </a:solidFill>
                <a:effectLst/>
                <a:latin typeface="Noto Sans" panose="020B0502040504020204" pitchFamily="34" charset="0"/>
              </a:rPr>
              <a:t> .)</a:t>
            </a:r>
          </a:p>
          <a:p>
            <a:pPr algn="l"/>
            <a:r>
              <a:rPr lang="tr-TR" b="1" i="0" dirty="0" err="1">
                <a:solidFill>
                  <a:srgbClr val="232323"/>
                </a:solidFill>
                <a:effectLst/>
                <a:latin typeface="Noto Sans" panose="020B0502040504020204" pitchFamily="34" charset="0"/>
              </a:rPr>
              <a:t>Retrograd</a:t>
            </a:r>
            <a:r>
              <a:rPr lang="tr-TR" b="1" i="0" dirty="0">
                <a:solidFill>
                  <a:srgbClr val="232323"/>
                </a:solidFill>
                <a:effectLst/>
                <a:latin typeface="Noto Sans" panose="020B0502040504020204" pitchFamily="34" charset="0"/>
              </a:rPr>
              <a:t> </a:t>
            </a:r>
            <a:r>
              <a:rPr lang="tr-TR" b="1" i="0" dirty="0" err="1">
                <a:solidFill>
                  <a:srgbClr val="232323"/>
                </a:solidFill>
                <a:effectLst/>
                <a:latin typeface="Noto Sans" panose="020B0502040504020204" pitchFamily="34" charset="0"/>
              </a:rPr>
              <a:t>ejakülasyon</a:t>
            </a:r>
            <a:r>
              <a:rPr lang="tr-TR" b="1" i="0" dirty="0">
                <a:solidFill>
                  <a:srgbClr val="232323"/>
                </a:solidFill>
                <a:effectLst/>
                <a:latin typeface="Noto Sans" panose="020B0502040504020204" pitchFamily="34" charset="0"/>
              </a:rPr>
              <a:t> </a:t>
            </a:r>
            <a:r>
              <a:rPr lang="tr-TR" b="0" i="0" dirty="0">
                <a:solidFill>
                  <a:srgbClr val="232323"/>
                </a:solidFill>
                <a:effectLst/>
                <a:latin typeface="Noto Sans" panose="020B0502040504020204" pitchFamily="34" charset="0"/>
              </a:rPr>
              <a:t> —  2015 tarihli bir sistematik inceleme, oral </a:t>
            </a:r>
            <a:r>
              <a:rPr lang="tr-TR" b="0" i="0" dirty="0" err="1">
                <a:solidFill>
                  <a:srgbClr val="232323"/>
                </a:solidFill>
                <a:effectLst/>
                <a:latin typeface="Noto Sans" panose="020B0502040504020204" pitchFamily="34" charset="0"/>
              </a:rPr>
              <a:t>sempatomimetiklerin</a:t>
            </a:r>
            <a:r>
              <a:rPr lang="tr-TR" b="0" i="0" dirty="0">
                <a:solidFill>
                  <a:srgbClr val="232323"/>
                </a:solidFill>
                <a:effectLst/>
                <a:latin typeface="Noto Sans" panose="020B0502040504020204" pitchFamily="34" charset="0"/>
              </a:rPr>
              <a:t> tam </a:t>
            </a:r>
            <a:r>
              <a:rPr lang="tr-TR" b="0" i="0" dirty="0" err="1">
                <a:solidFill>
                  <a:srgbClr val="232323"/>
                </a:solidFill>
                <a:effectLst/>
                <a:latin typeface="Noto Sans" panose="020B0502040504020204" pitchFamily="34" charset="0"/>
              </a:rPr>
              <a:t>retrograd</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ejakülasyonlu</a:t>
            </a:r>
            <a:r>
              <a:rPr lang="tr-TR" b="0" i="0" dirty="0">
                <a:solidFill>
                  <a:srgbClr val="232323"/>
                </a:solidFill>
                <a:effectLst/>
                <a:latin typeface="Noto Sans" panose="020B0502040504020204" pitchFamily="34" charset="0"/>
              </a:rPr>
              <a:t> birçok erkekte </a:t>
            </a:r>
            <a:r>
              <a:rPr lang="tr-TR" b="0" i="0" dirty="0" err="1">
                <a:solidFill>
                  <a:srgbClr val="232323"/>
                </a:solidFill>
                <a:effectLst/>
                <a:latin typeface="Noto Sans" panose="020B0502040504020204" pitchFamily="34" charset="0"/>
              </a:rPr>
              <a:t>antegrad</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ejakülasyonu</a:t>
            </a:r>
            <a:r>
              <a:rPr lang="tr-TR" b="0" i="0" dirty="0">
                <a:solidFill>
                  <a:srgbClr val="232323"/>
                </a:solidFill>
                <a:effectLst/>
                <a:latin typeface="Noto Sans" panose="020B0502040504020204" pitchFamily="34" charset="0"/>
              </a:rPr>
              <a:t> iyileştirdiği sonucuna varmıştır [ </a:t>
            </a:r>
            <a:r>
              <a:rPr lang="tr-TR" b="0" i="0" u="sng" dirty="0">
                <a:solidFill>
                  <a:srgbClr val="005B92"/>
                </a:solidFill>
                <a:effectLst/>
                <a:latin typeface="Noto Sans" panose="020B0502040504020204" pitchFamily="34" charset="0"/>
                <a:hlinkClick r:id="rId36"/>
              </a:rPr>
              <a:t>43</a:t>
            </a:r>
            <a:r>
              <a:rPr lang="tr-TR" b="0" i="0" dirty="0">
                <a:solidFill>
                  <a:srgbClr val="232323"/>
                </a:solidFill>
                <a:effectLst/>
                <a:latin typeface="Noto Sans" panose="020B0502040504020204" pitchFamily="34" charset="0"/>
              </a:rPr>
              <a:t> ]. Bununla birlikte, </a:t>
            </a:r>
            <a:r>
              <a:rPr lang="tr-TR" b="0" i="0" dirty="0" err="1">
                <a:solidFill>
                  <a:srgbClr val="232323"/>
                </a:solidFill>
                <a:effectLst/>
                <a:latin typeface="Noto Sans" panose="020B0502040504020204" pitchFamily="34" charset="0"/>
              </a:rPr>
              <a:t>retrograd</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ejakülasyona</a:t>
            </a:r>
            <a:r>
              <a:rPr lang="tr-TR" b="0" i="0" dirty="0">
                <a:solidFill>
                  <a:srgbClr val="232323"/>
                </a:solidFill>
                <a:effectLst/>
                <a:latin typeface="Noto Sans" panose="020B0502040504020204" pitchFamily="34" charset="0"/>
              </a:rPr>
              <a:t> bağlı erkek faktörlü </a:t>
            </a:r>
            <a:r>
              <a:rPr lang="tr-TR" b="0" i="0" dirty="0" err="1">
                <a:solidFill>
                  <a:srgbClr val="232323"/>
                </a:solidFill>
                <a:effectLst/>
                <a:latin typeface="Noto Sans" panose="020B0502040504020204" pitchFamily="34" charset="0"/>
              </a:rPr>
              <a:t>infertilitesi</a:t>
            </a:r>
            <a:r>
              <a:rPr lang="tr-TR" b="0" i="0" dirty="0">
                <a:solidFill>
                  <a:srgbClr val="232323"/>
                </a:solidFill>
                <a:effectLst/>
                <a:latin typeface="Noto Sans" panose="020B0502040504020204" pitchFamily="34" charset="0"/>
              </a:rPr>
              <a:t> olan çiftlerde canlı doğum oranlarını artırmak için medikal tedavinin etkinliği hakkında çok az veri vardır [ </a:t>
            </a:r>
            <a:r>
              <a:rPr lang="tr-TR" b="0" i="0" u="sng" dirty="0">
                <a:solidFill>
                  <a:srgbClr val="005B92"/>
                </a:solidFill>
                <a:effectLst/>
                <a:latin typeface="Noto Sans" panose="020B0502040504020204" pitchFamily="34" charset="0"/>
                <a:hlinkClick r:id="rId37"/>
              </a:rPr>
              <a:t>44</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a:t>
            </a:r>
            <a:r>
              <a:rPr lang="tr-TR" b="0" i="0" u="sng" dirty="0">
                <a:solidFill>
                  <a:srgbClr val="005B92"/>
                </a:solidFill>
                <a:effectLst/>
                <a:latin typeface="Noto Sans" panose="020B0502040504020204" pitchFamily="34" charset="0"/>
                <a:hlinkClick r:id="rId38"/>
              </a:rPr>
              <a:t>. "Erkek cinsel işlev bozukluğunun tedavisi", "Boşalma bozuklukları" bölümü</a:t>
            </a:r>
            <a:r>
              <a:rPr lang="tr-TR" b="0" i="0" dirty="0">
                <a:solidFill>
                  <a:srgbClr val="232323"/>
                </a:solidFill>
                <a:effectLst/>
                <a:latin typeface="Noto Sans" panose="020B0502040504020204" pitchFamily="34" charset="0"/>
              </a:rPr>
              <a:t> .)</a:t>
            </a:r>
          </a:p>
          <a:p>
            <a:pPr algn="l"/>
            <a:r>
              <a:rPr lang="tr-TR" b="1" i="0" dirty="0" err="1">
                <a:solidFill>
                  <a:srgbClr val="232323"/>
                </a:solidFill>
                <a:effectLst/>
                <a:latin typeface="Noto Sans" panose="020B0502040504020204" pitchFamily="34" charset="0"/>
              </a:rPr>
              <a:t>Obstrüktif</a:t>
            </a:r>
            <a:r>
              <a:rPr lang="tr-TR" b="1" i="0" dirty="0">
                <a:solidFill>
                  <a:srgbClr val="232323"/>
                </a:solidFill>
                <a:effectLst/>
                <a:latin typeface="Noto Sans" panose="020B0502040504020204" pitchFamily="34" charset="0"/>
              </a:rPr>
              <a:t> </a:t>
            </a:r>
            <a:r>
              <a:rPr lang="tr-TR" b="1" i="0" dirty="0" err="1">
                <a:solidFill>
                  <a:srgbClr val="232323"/>
                </a:solidFill>
                <a:effectLst/>
                <a:latin typeface="Noto Sans" panose="020B0502040504020204" pitchFamily="34" charset="0"/>
              </a:rPr>
              <a:t>azospermi</a:t>
            </a:r>
            <a:r>
              <a:rPr lang="tr-TR" b="1" i="0" dirty="0">
                <a:solidFill>
                  <a:srgbClr val="232323"/>
                </a:solidFill>
                <a:effectLst/>
                <a:latin typeface="Noto Sans" panose="020B0502040504020204" pitchFamily="34" charset="0"/>
              </a:rPr>
              <a:t> </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Obstrüktif</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azospermi</a:t>
            </a:r>
            <a:r>
              <a:rPr lang="tr-TR" b="0" i="0" dirty="0">
                <a:solidFill>
                  <a:srgbClr val="232323"/>
                </a:solidFill>
                <a:effectLst/>
                <a:latin typeface="Noto Sans" panose="020B0502040504020204" pitchFamily="34" charset="0"/>
              </a:rPr>
              <a:t> çeşitli süreçlerin sonucu olabilir. </a:t>
            </a:r>
            <a:r>
              <a:rPr lang="tr-TR" b="0" i="0" dirty="0" err="1">
                <a:solidFill>
                  <a:srgbClr val="232323"/>
                </a:solidFill>
                <a:effectLst/>
                <a:latin typeface="Noto Sans" panose="020B0502040504020204" pitchFamily="34" charset="0"/>
              </a:rPr>
              <a:t>Obstrüktif</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azosperminin</a:t>
            </a:r>
            <a:r>
              <a:rPr lang="tr-TR" b="0" i="0" dirty="0">
                <a:solidFill>
                  <a:srgbClr val="232323"/>
                </a:solidFill>
                <a:effectLst/>
                <a:latin typeface="Noto Sans" panose="020B0502040504020204" pitchFamily="34" charset="0"/>
              </a:rPr>
              <a:t> çoğu nedeni cerrahi düzeltme veya ART ile tedavi edilebilir. (</a:t>
            </a:r>
            <a:r>
              <a:rPr lang="tr-TR" b="0" i="0" dirty="0" err="1">
                <a:solidFill>
                  <a:srgbClr val="232323"/>
                </a:solidFill>
                <a:effectLst/>
                <a:latin typeface="Noto Sans" panose="020B0502040504020204" pitchFamily="34" charset="0"/>
              </a:rPr>
              <a:t>Bkz</a:t>
            </a:r>
            <a:r>
              <a:rPr lang="tr-TR" b="0" i="0" dirty="0">
                <a:solidFill>
                  <a:srgbClr val="232323"/>
                </a:solidFill>
                <a:effectLst/>
                <a:latin typeface="Noto Sans" panose="020B0502040504020204" pitchFamily="34" charset="0"/>
              </a:rPr>
              <a:t> . </a:t>
            </a:r>
            <a:r>
              <a:rPr lang="tr-TR" b="0" i="0" u="sng" dirty="0">
                <a:solidFill>
                  <a:srgbClr val="005B92"/>
                </a:solidFill>
                <a:effectLst/>
                <a:latin typeface="Noto Sans" panose="020B0502040504020204" pitchFamily="34" charset="0"/>
                <a:hlinkClick r:id="rId30"/>
              </a:rPr>
              <a:t>"Erkek kısırlığının nedenleri"</a:t>
            </a:r>
            <a:r>
              <a:rPr lang="tr-TR" b="0" i="0" dirty="0">
                <a:solidFill>
                  <a:srgbClr val="232323"/>
                </a:solidFill>
                <a:effectLst/>
                <a:latin typeface="Noto Sans" panose="020B0502040504020204" pitchFamily="34" charset="0"/>
              </a:rPr>
              <a:t> .)</a:t>
            </a:r>
          </a:p>
          <a:p>
            <a:pPr algn="l"/>
            <a:r>
              <a:rPr lang="tr-TR" b="1" i="0" dirty="0" err="1">
                <a:solidFill>
                  <a:srgbClr val="232323"/>
                </a:solidFill>
                <a:effectLst/>
                <a:latin typeface="Noto Sans" panose="020B0502040504020204" pitchFamily="34" charset="0"/>
              </a:rPr>
              <a:t>Epididim</a:t>
            </a:r>
            <a:r>
              <a:rPr lang="tr-TR" b="1" i="0" dirty="0">
                <a:solidFill>
                  <a:srgbClr val="232323"/>
                </a:solidFill>
                <a:effectLst/>
                <a:latin typeface="Noto Sans" panose="020B0502040504020204" pitchFamily="34" charset="0"/>
              </a:rPr>
              <a:t> veya boşalma kanalı tıkanıklığı </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Epididimdeki</a:t>
            </a:r>
            <a:r>
              <a:rPr lang="tr-TR" b="0" i="0" dirty="0">
                <a:solidFill>
                  <a:srgbClr val="232323"/>
                </a:solidFill>
                <a:effectLst/>
                <a:latin typeface="Noto Sans" panose="020B0502040504020204" pitchFamily="34" charset="0"/>
              </a:rPr>
              <a:t> tıkanıklığa bağlı </a:t>
            </a:r>
            <a:r>
              <a:rPr lang="tr-TR" b="0" i="0" dirty="0" err="1">
                <a:solidFill>
                  <a:srgbClr val="232323"/>
                </a:solidFill>
                <a:effectLst/>
                <a:latin typeface="Noto Sans" panose="020B0502040504020204" pitchFamily="34" charset="0"/>
              </a:rPr>
              <a:t>azospermi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epididim</a:t>
            </a:r>
            <a:r>
              <a:rPr lang="tr-TR" b="0" i="0" dirty="0">
                <a:solidFill>
                  <a:srgbClr val="232323"/>
                </a:solidFill>
                <a:effectLst/>
                <a:latin typeface="Noto Sans" panose="020B0502040504020204" pitchFamily="34" charset="0"/>
              </a:rPr>
              <a:t> kanalının </a:t>
            </a:r>
            <a:r>
              <a:rPr lang="tr-TR" b="0" i="0" dirty="0" err="1">
                <a:solidFill>
                  <a:srgbClr val="232323"/>
                </a:solidFill>
                <a:effectLst/>
                <a:latin typeface="Noto Sans" panose="020B0502040504020204" pitchFamily="34" charset="0"/>
              </a:rPr>
              <a:t>epididim</a:t>
            </a:r>
            <a:r>
              <a:rPr lang="tr-TR" b="0" i="0" dirty="0">
                <a:solidFill>
                  <a:srgbClr val="232323"/>
                </a:solidFill>
                <a:effectLst/>
                <a:latin typeface="Noto Sans" panose="020B0502040504020204" pitchFamily="34" charset="0"/>
              </a:rPr>
              <a:t> kanalına veya </a:t>
            </a:r>
            <a:r>
              <a:rPr lang="tr-TR" b="0" i="0" dirty="0" err="1">
                <a:solidFill>
                  <a:srgbClr val="232323"/>
                </a:solidFill>
                <a:effectLst/>
                <a:latin typeface="Noto Sans" panose="020B0502040504020204" pitchFamily="34" charset="0"/>
              </a:rPr>
              <a:t>vas</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deferens'e</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mikrocerrahi</a:t>
            </a:r>
            <a:r>
              <a:rPr lang="tr-TR" b="0" i="0" dirty="0">
                <a:solidFill>
                  <a:srgbClr val="232323"/>
                </a:solidFill>
                <a:effectLst/>
                <a:latin typeface="Noto Sans" panose="020B0502040504020204" pitchFamily="34" charset="0"/>
              </a:rPr>
              <a:t> uç uca </a:t>
            </a:r>
            <a:r>
              <a:rPr lang="tr-TR" b="0" i="0" dirty="0" err="1">
                <a:solidFill>
                  <a:srgbClr val="232323"/>
                </a:solidFill>
                <a:effectLst/>
                <a:latin typeface="Noto Sans" panose="020B0502040504020204" pitchFamily="34" charset="0"/>
              </a:rPr>
              <a:t>anastomozu</a:t>
            </a:r>
            <a:r>
              <a:rPr lang="tr-TR" b="0" i="0" dirty="0">
                <a:solidFill>
                  <a:srgbClr val="232323"/>
                </a:solidFill>
                <a:effectLst/>
                <a:latin typeface="Noto Sans" panose="020B0502040504020204" pitchFamily="34" charset="0"/>
              </a:rPr>
              <a:t> ile tedavi edilebilir. Sonuçlar, engelin bulunduğu yere ve operatörün deneyim ve becerisine bağlıdır. Retrospektif çalışmalar, cerrahi </a:t>
            </a:r>
            <a:r>
              <a:rPr lang="tr-TR" b="0" i="0" dirty="0" err="1">
                <a:solidFill>
                  <a:srgbClr val="232323"/>
                </a:solidFill>
                <a:effectLst/>
                <a:latin typeface="Noto Sans" panose="020B0502040504020204" pitchFamily="34" charset="0"/>
              </a:rPr>
              <a:t>anastomozdan</a:t>
            </a:r>
            <a:r>
              <a:rPr lang="tr-TR" b="0" i="0" dirty="0">
                <a:solidFill>
                  <a:srgbClr val="232323"/>
                </a:solidFill>
                <a:effectLst/>
                <a:latin typeface="Noto Sans" panose="020B0502040504020204" pitchFamily="34" charset="0"/>
              </a:rPr>
              <a:t> sonra yüzde 20 ila 30'luk gebelik oranlarını göstermiştir [ </a:t>
            </a:r>
            <a:r>
              <a:rPr lang="tr-TR" b="0" i="0" u="sng" dirty="0">
                <a:solidFill>
                  <a:srgbClr val="005B92"/>
                </a:solidFill>
                <a:effectLst/>
                <a:latin typeface="Noto Sans" panose="020B0502040504020204" pitchFamily="34" charset="0"/>
                <a:hlinkClick r:id="rId39"/>
              </a:rPr>
              <a:t>45</a:t>
            </a:r>
            <a:r>
              <a:rPr lang="tr-TR" b="0" i="0" dirty="0">
                <a:solidFill>
                  <a:srgbClr val="232323"/>
                </a:solidFill>
                <a:effectLst/>
                <a:latin typeface="Noto Sans" panose="020B0502040504020204" pitchFamily="34" charset="0"/>
              </a:rPr>
              <a:t> ].</a:t>
            </a:r>
          </a:p>
          <a:p>
            <a:pPr algn="l"/>
            <a:r>
              <a:rPr lang="tr-TR" b="0" i="0" dirty="0" err="1">
                <a:solidFill>
                  <a:srgbClr val="232323"/>
                </a:solidFill>
                <a:effectLst/>
                <a:latin typeface="Noto Sans" panose="020B0502040504020204" pitchFamily="34" charset="0"/>
              </a:rPr>
              <a:t>Vazektominin</a:t>
            </a:r>
            <a:r>
              <a:rPr lang="tr-TR" b="0" i="0" dirty="0">
                <a:solidFill>
                  <a:srgbClr val="232323"/>
                </a:solidFill>
                <a:effectLst/>
                <a:latin typeface="Noto Sans" panose="020B0502040504020204" pitchFamily="34" charset="0"/>
              </a:rPr>
              <a:t> tersine çevrilmesi için yeniden </a:t>
            </a:r>
            <a:r>
              <a:rPr lang="tr-TR" b="0" i="0" dirty="0" err="1">
                <a:solidFill>
                  <a:srgbClr val="232323"/>
                </a:solidFill>
                <a:effectLst/>
                <a:latin typeface="Noto Sans" panose="020B0502040504020204" pitchFamily="34" charset="0"/>
              </a:rPr>
              <a:t>anastomozdan</a:t>
            </a:r>
            <a:r>
              <a:rPr lang="tr-TR" b="0" i="0" dirty="0">
                <a:solidFill>
                  <a:srgbClr val="232323"/>
                </a:solidFill>
                <a:effectLst/>
                <a:latin typeface="Noto Sans" panose="020B0502040504020204" pitchFamily="34" charset="0"/>
              </a:rPr>
              <a:t> sonra </a:t>
            </a:r>
            <a:r>
              <a:rPr lang="tr-TR" b="0" i="0" dirty="0" err="1">
                <a:solidFill>
                  <a:srgbClr val="232323"/>
                </a:solidFill>
                <a:effectLst/>
                <a:latin typeface="Noto Sans" panose="020B0502040504020204" pitchFamily="34" charset="0"/>
              </a:rPr>
              <a:t>spermatozoa</a:t>
            </a:r>
            <a:r>
              <a:rPr lang="tr-TR" b="0" i="0" dirty="0">
                <a:solidFill>
                  <a:srgbClr val="232323"/>
                </a:solidFill>
                <a:effectLst/>
                <a:latin typeface="Noto Sans" panose="020B0502040504020204" pitchFamily="34" charset="0"/>
              </a:rPr>
              <a:t> görünümü yüzde 90'ı aşıyor ve gebelik yüzde 50'nin üzerinde oluyor [ </a:t>
            </a:r>
            <a:r>
              <a:rPr lang="tr-TR" b="0" i="0" u="sng" dirty="0">
                <a:solidFill>
                  <a:srgbClr val="005B92"/>
                </a:solidFill>
                <a:effectLst/>
                <a:latin typeface="Noto Sans" panose="020B0502040504020204" pitchFamily="34" charset="0"/>
                <a:hlinkClick r:id="rId40"/>
              </a:rPr>
              <a:t>46,47</a:t>
            </a:r>
            <a:r>
              <a:rPr lang="tr-TR" b="0" i="0" dirty="0">
                <a:solidFill>
                  <a:srgbClr val="232323"/>
                </a:solidFill>
                <a:effectLst/>
                <a:latin typeface="Noto Sans" panose="020B0502040504020204" pitchFamily="34" charset="0"/>
              </a:rPr>
              <a:t> ]. Başarı oranı, </a:t>
            </a:r>
            <a:r>
              <a:rPr lang="tr-TR" b="0" i="0" dirty="0" err="1">
                <a:solidFill>
                  <a:srgbClr val="232323"/>
                </a:solidFill>
                <a:effectLst/>
                <a:latin typeface="Noto Sans" panose="020B0502040504020204" pitchFamily="34" charset="0"/>
              </a:rPr>
              <a:t>vazektomi</a:t>
            </a:r>
            <a:r>
              <a:rPr lang="tr-TR" b="0" i="0" dirty="0">
                <a:solidFill>
                  <a:srgbClr val="232323"/>
                </a:solidFill>
                <a:effectLst/>
                <a:latin typeface="Noto Sans" panose="020B0502040504020204" pitchFamily="34" charset="0"/>
              </a:rPr>
              <a:t> ile geri alma prosedürü arasındaki süreye bağlıdır; genel olarak, </a:t>
            </a:r>
            <a:r>
              <a:rPr lang="tr-TR" b="0" i="0" dirty="0" err="1">
                <a:solidFill>
                  <a:srgbClr val="232323"/>
                </a:solidFill>
                <a:effectLst/>
                <a:latin typeface="Noto Sans" panose="020B0502040504020204" pitchFamily="34" charset="0"/>
              </a:rPr>
              <a:t>vazektomiden</a:t>
            </a:r>
            <a:r>
              <a:rPr lang="tr-TR" b="0" i="0" dirty="0">
                <a:solidFill>
                  <a:srgbClr val="232323"/>
                </a:solidFill>
                <a:effectLst/>
                <a:latin typeface="Noto Sans" panose="020B0502040504020204" pitchFamily="34" charset="0"/>
              </a:rPr>
              <a:t> ne kadar uzun süre sonra, gebelik oranı o kadar kötü olur [ </a:t>
            </a:r>
            <a:r>
              <a:rPr lang="tr-TR" b="0" i="0" u="sng" dirty="0">
                <a:solidFill>
                  <a:srgbClr val="005B92"/>
                </a:solidFill>
                <a:effectLst/>
                <a:latin typeface="Noto Sans" panose="020B0502040504020204" pitchFamily="34" charset="0"/>
                <a:hlinkClick r:id="rId41"/>
              </a:rPr>
              <a:t>47,48</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Vazektomi</a:t>
            </a:r>
            <a:r>
              <a:rPr lang="tr-TR" b="0" i="0" dirty="0">
                <a:solidFill>
                  <a:srgbClr val="232323"/>
                </a:solidFill>
                <a:effectLst/>
                <a:latin typeface="Noto Sans" panose="020B0502040504020204" pitchFamily="34" charset="0"/>
              </a:rPr>
              <a:t> öyküsü olan bir erkek için </a:t>
            </a:r>
            <a:r>
              <a:rPr lang="tr-TR" b="0" i="0" dirty="0" err="1">
                <a:solidFill>
                  <a:srgbClr val="232323"/>
                </a:solidFill>
                <a:effectLst/>
                <a:latin typeface="Noto Sans" panose="020B0502040504020204" pitchFamily="34" charset="0"/>
              </a:rPr>
              <a:t>intrasitoplazmik</a:t>
            </a:r>
            <a:r>
              <a:rPr lang="tr-TR" b="0" i="0" dirty="0">
                <a:solidFill>
                  <a:srgbClr val="232323"/>
                </a:solidFill>
                <a:effectLst/>
                <a:latin typeface="Noto Sans" panose="020B0502040504020204" pitchFamily="34" charset="0"/>
              </a:rPr>
              <a:t> sperm enjeksiyonu (ICSI) ile sperm alımı ile ART da bir seçenektir. </a:t>
            </a:r>
            <a:r>
              <a:rPr lang="tr-TR" b="0" i="0" dirty="0" err="1">
                <a:solidFill>
                  <a:srgbClr val="232323"/>
                </a:solidFill>
                <a:effectLst/>
                <a:latin typeface="Noto Sans" panose="020B0502040504020204" pitchFamily="34" charset="0"/>
              </a:rPr>
              <a:t>ART'deki</a:t>
            </a:r>
            <a:r>
              <a:rPr lang="tr-TR" b="0" i="0" dirty="0">
                <a:solidFill>
                  <a:srgbClr val="232323"/>
                </a:solidFill>
                <a:effectLst/>
                <a:latin typeface="Noto Sans" panose="020B0502040504020204" pitchFamily="34" charset="0"/>
              </a:rPr>
              <a:t> sürekli gelişmeler göz önüne alındığında, </a:t>
            </a:r>
            <a:r>
              <a:rPr lang="tr-TR" b="0" i="0" dirty="0" err="1">
                <a:solidFill>
                  <a:srgbClr val="232323"/>
                </a:solidFill>
                <a:effectLst/>
                <a:latin typeface="Noto Sans" panose="020B0502040504020204" pitchFamily="34" charset="0"/>
              </a:rPr>
              <a:t>vazektomiye</a:t>
            </a:r>
            <a:r>
              <a:rPr lang="tr-TR" b="0" i="0" dirty="0">
                <a:solidFill>
                  <a:srgbClr val="232323"/>
                </a:solidFill>
                <a:effectLst/>
                <a:latin typeface="Noto Sans" panose="020B0502040504020204" pitchFamily="34" charset="0"/>
              </a:rPr>
              <a:t> bağlı erkek faktörlü </a:t>
            </a:r>
            <a:r>
              <a:rPr lang="tr-TR" b="0" i="0" dirty="0" err="1">
                <a:solidFill>
                  <a:srgbClr val="232323"/>
                </a:solidFill>
                <a:effectLst/>
                <a:latin typeface="Noto Sans" panose="020B0502040504020204" pitchFamily="34" charset="0"/>
              </a:rPr>
              <a:t>infertilitesi</a:t>
            </a:r>
            <a:r>
              <a:rPr lang="tr-TR" b="0" i="0" dirty="0">
                <a:solidFill>
                  <a:srgbClr val="232323"/>
                </a:solidFill>
                <a:effectLst/>
                <a:latin typeface="Noto Sans" panose="020B0502040504020204" pitchFamily="34" charset="0"/>
              </a:rPr>
              <a:t> olan çiftle </a:t>
            </a:r>
            <a:r>
              <a:rPr lang="tr-TR" b="0" i="0" dirty="0" err="1">
                <a:solidFill>
                  <a:srgbClr val="232323"/>
                </a:solidFill>
                <a:effectLst/>
                <a:latin typeface="Noto Sans" panose="020B0502040504020204" pitchFamily="34" charset="0"/>
              </a:rPr>
              <a:t>vazektominin</a:t>
            </a:r>
            <a:r>
              <a:rPr lang="tr-TR" b="0" i="0" dirty="0">
                <a:solidFill>
                  <a:srgbClr val="232323"/>
                </a:solidFill>
                <a:effectLst/>
                <a:latin typeface="Noto Sans" panose="020B0502040504020204" pitchFamily="34" charset="0"/>
              </a:rPr>
              <a:t> tersine çevrilmesi ve ART tartışılmalıdır [ </a:t>
            </a:r>
            <a:r>
              <a:rPr lang="tr-TR" b="0" i="0" u="sng" dirty="0">
                <a:solidFill>
                  <a:srgbClr val="005B92"/>
                </a:solidFill>
                <a:effectLst/>
                <a:latin typeface="Noto Sans" panose="020B0502040504020204" pitchFamily="34" charset="0"/>
                <a:hlinkClick r:id="rId42"/>
              </a:rPr>
              <a:t>49,50</a:t>
            </a:r>
            <a:r>
              <a:rPr lang="tr-TR" b="0" i="0" dirty="0">
                <a:solidFill>
                  <a:srgbClr val="232323"/>
                </a:solidFill>
                <a:effectLst/>
                <a:latin typeface="Noto Sans" panose="020B0502040504020204" pitchFamily="34" charset="0"/>
              </a:rPr>
              <a:t> ]. Örneğin, yıllar önce </a:t>
            </a:r>
            <a:r>
              <a:rPr lang="tr-TR" b="0" i="0" dirty="0" err="1">
                <a:solidFill>
                  <a:srgbClr val="232323"/>
                </a:solidFill>
                <a:effectLst/>
                <a:latin typeface="Noto Sans" panose="020B0502040504020204" pitchFamily="34" charset="0"/>
              </a:rPr>
              <a:t>vazektomi</a:t>
            </a:r>
            <a:r>
              <a:rPr lang="tr-TR" b="0" i="0" dirty="0">
                <a:solidFill>
                  <a:srgbClr val="232323"/>
                </a:solidFill>
                <a:effectLst/>
                <a:latin typeface="Noto Sans" panose="020B0502040504020204" pitchFamily="34" charset="0"/>
              </a:rPr>
              <a:t> geçirmiş bir erkek partneri olan daha yaşlı bir çift </a:t>
            </a:r>
            <a:r>
              <a:rPr lang="tr-TR" b="0" i="0" dirty="0" err="1">
                <a:solidFill>
                  <a:srgbClr val="232323"/>
                </a:solidFill>
                <a:effectLst/>
                <a:latin typeface="Noto Sans" panose="020B0502040504020204" pitchFamily="34" charset="0"/>
              </a:rPr>
              <a:t>ART'yi</a:t>
            </a:r>
            <a:r>
              <a:rPr lang="tr-TR" b="0" i="0" dirty="0">
                <a:solidFill>
                  <a:srgbClr val="232323"/>
                </a:solidFill>
                <a:effectLst/>
                <a:latin typeface="Noto Sans" panose="020B0502040504020204" pitchFamily="34" charset="0"/>
              </a:rPr>
              <a:t> tercih edebilir.</a:t>
            </a:r>
          </a:p>
          <a:p>
            <a:pPr algn="l"/>
            <a:r>
              <a:rPr lang="tr-TR" b="1" i="0" dirty="0" err="1">
                <a:solidFill>
                  <a:srgbClr val="232323"/>
                </a:solidFill>
                <a:effectLst/>
                <a:latin typeface="Noto Sans" panose="020B0502040504020204" pitchFamily="34" charset="0"/>
              </a:rPr>
              <a:t>Vasa</a:t>
            </a:r>
            <a:r>
              <a:rPr lang="tr-TR" b="1" i="0" dirty="0">
                <a:solidFill>
                  <a:srgbClr val="232323"/>
                </a:solidFill>
                <a:effectLst/>
                <a:latin typeface="Noto Sans" panose="020B0502040504020204" pitchFamily="34" charset="0"/>
              </a:rPr>
              <a:t> </a:t>
            </a:r>
            <a:r>
              <a:rPr lang="tr-TR" b="1" i="0" dirty="0" err="1">
                <a:solidFill>
                  <a:srgbClr val="232323"/>
                </a:solidFill>
                <a:effectLst/>
                <a:latin typeface="Noto Sans" panose="020B0502040504020204" pitchFamily="34" charset="0"/>
              </a:rPr>
              <a:t>deferentia'nın</a:t>
            </a:r>
            <a:r>
              <a:rPr lang="tr-TR" b="1" i="0" dirty="0">
                <a:solidFill>
                  <a:srgbClr val="232323"/>
                </a:solidFill>
                <a:effectLst/>
                <a:latin typeface="Noto Sans" panose="020B0502040504020204" pitchFamily="34" charset="0"/>
              </a:rPr>
              <a:t> </a:t>
            </a:r>
            <a:r>
              <a:rPr lang="tr-TR" b="1" i="0" dirty="0" err="1">
                <a:solidFill>
                  <a:srgbClr val="232323"/>
                </a:solidFill>
                <a:effectLst/>
                <a:latin typeface="Noto Sans" panose="020B0502040504020204" pitchFamily="34" charset="0"/>
              </a:rPr>
              <a:t>konjenital</a:t>
            </a:r>
            <a:r>
              <a:rPr lang="tr-TR" b="1" i="0" dirty="0">
                <a:solidFill>
                  <a:srgbClr val="232323"/>
                </a:solidFill>
                <a:effectLst/>
                <a:latin typeface="Noto Sans" panose="020B0502040504020204" pitchFamily="34" charset="0"/>
              </a:rPr>
              <a:t> </a:t>
            </a:r>
            <a:r>
              <a:rPr lang="tr-TR" b="1" i="0" dirty="0" err="1">
                <a:solidFill>
                  <a:srgbClr val="232323"/>
                </a:solidFill>
                <a:effectLst/>
                <a:latin typeface="Noto Sans" panose="020B0502040504020204" pitchFamily="34" charset="0"/>
              </a:rPr>
              <a:t>bilateral</a:t>
            </a:r>
            <a:r>
              <a:rPr lang="tr-TR" b="1" i="0" dirty="0">
                <a:solidFill>
                  <a:srgbClr val="232323"/>
                </a:solidFill>
                <a:effectLst/>
                <a:latin typeface="Noto Sans" panose="020B0502040504020204" pitchFamily="34" charset="0"/>
              </a:rPr>
              <a:t> yokluğu </a:t>
            </a:r>
            <a:r>
              <a:rPr lang="tr-TR" b="0" i="0" dirty="0">
                <a:solidFill>
                  <a:srgbClr val="232323"/>
                </a:solidFill>
                <a:effectLst/>
                <a:latin typeface="Noto Sans" panose="020B0502040504020204" pitchFamily="34" charset="0"/>
              </a:rPr>
              <a:t> -  Sperm taşınmasının en aşırı "engellenmesi" şekli olan </a:t>
            </a:r>
            <a:r>
              <a:rPr lang="tr-TR" b="0" i="0" dirty="0" err="1">
                <a:solidFill>
                  <a:srgbClr val="232323"/>
                </a:solidFill>
                <a:effectLst/>
                <a:latin typeface="Noto Sans" panose="020B0502040504020204" pitchFamily="34" charset="0"/>
              </a:rPr>
              <a:t>vas</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deferentia'nın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konjenital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bilateral</a:t>
            </a:r>
            <a:r>
              <a:rPr lang="tr-TR" b="0" i="0" dirty="0">
                <a:solidFill>
                  <a:srgbClr val="232323"/>
                </a:solidFill>
                <a:effectLst/>
                <a:latin typeface="Noto Sans" panose="020B0502040504020204" pitchFamily="34" charset="0"/>
              </a:rPr>
              <a:t> yokluğu olan erkekler için, sperm alımı ile ART, gebe kalma için tek seçenektir. (Aşağıdaki </a:t>
            </a:r>
            <a:r>
              <a:rPr lang="tr-TR" b="0" i="0" u="sng" dirty="0">
                <a:solidFill>
                  <a:srgbClr val="005B92"/>
                </a:solidFill>
                <a:effectLst/>
                <a:latin typeface="Noto Sans" panose="020B0502040504020204" pitchFamily="34" charset="0"/>
                <a:hlinkClick r:id="rId12"/>
              </a:rPr>
              <a:t>'Yardımcı üreme teknolojileri'</a:t>
            </a:r>
            <a:r>
              <a:rPr lang="tr-TR" b="0" i="0" dirty="0">
                <a:solidFill>
                  <a:srgbClr val="232323"/>
                </a:solidFill>
                <a:effectLst/>
                <a:latin typeface="Noto Sans" panose="020B0502040504020204" pitchFamily="34" charset="0"/>
              </a:rPr>
              <a:t> ve aşağıdaki </a:t>
            </a:r>
            <a:r>
              <a:rPr lang="tr-TR" b="0" i="0" u="sng" dirty="0">
                <a:solidFill>
                  <a:srgbClr val="005B92"/>
                </a:solidFill>
                <a:effectLst/>
                <a:latin typeface="Noto Sans" panose="020B0502040504020204" pitchFamily="34" charset="0"/>
                <a:hlinkClick r:id="rId15"/>
              </a:rPr>
              <a:t>'Sperm alımı'</a:t>
            </a:r>
            <a:r>
              <a:rPr lang="tr-TR" b="0" i="0" dirty="0">
                <a:solidFill>
                  <a:srgbClr val="232323"/>
                </a:solidFill>
                <a:effectLst/>
                <a:latin typeface="Noto Sans" panose="020B0502040504020204" pitchFamily="34" charset="0"/>
              </a:rPr>
              <a:t> bölümüne bakın.)</a:t>
            </a:r>
          </a:p>
          <a:p>
            <a:pPr algn="l"/>
            <a:r>
              <a:rPr lang="tr-TR" b="0" i="0" dirty="0" err="1">
                <a:solidFill>
                  <a:srgbClr val="232323"/>
                </a:solidFill>
                <a:effectLst/>
                <a:latin typeface="Noto Sans" panose="020B0502040504020204" pitchFamily="34" charset="0"/>
              </a:rPr>
              <a:t>Konjenital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bilateral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vasa</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deferentia</a:t>
            </a:r>
            <a:r>
              <a:rPr lang="tr-TR" b="0" i="0" dirty="0">
                <a:solidFill>
                  <a:srgbClr val="232323"/>
                </a:solidFill>
                <a:effectLst/>
                <a:latin typeface="Noto Sans" panose="020B0502040504020204" pitchFamily="34" charset="0"/>
              </a:rPr>
              <a:t> yokluğu olan erkeklerin çoğunda </a:t>
            </a:r>
            <a:r>
              <a:rPr lang="tr-TR" b="0" i="0" dirty="0" err="1">
                <a:solidFill>
                  <a:srgbClr val="232323"/>
                </a:solidFill>
                <a:effectLst/>
                <a:latin typeface="Noto Sans" panose="020B0502040504020204" pitchFamily="34" charset="0"/>
              </a:rPr>
              <a:t>kistik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fibroz</a:t>
            </a:r>
            <a:r>
              <a:rPr lang="tr-TR" b="0" i="0" dirty="0">
                <a:solidFill>
                  <a:srgbClr val="232323"/>
                </a:solidFill>
                <a:effectLst/>
                <a:latin typeface="Noto Sans" panose="020B0502040504020204" pitchFamily="34" charset="0"/>
              </a:rPr>
              <a:t> ile ilişkili kalıtsal genetik mutasyonlar olduğundan, bu erkeklere ve hamileliği elde etmek için </a:t>
            </a:r>
            <a:r>
              <a:rPr lang="tr-TR" b="0" i="0" dirty="0" err="1">
                <a:solidFill>
                  <a:srgbClr val="232323"/>
                </a:solidFill>
                <a:effectLst/>
                <a:latin typeface="Noto Sans" panose="020B0502040504020204" pitchFamily="34" charset="0"/>
              </a:rPr>
              <a:t>ART'yi</a:t>
            </a:r>
            <a:r>
              <a:rPr lang="tr-TR" b="0" i="0" dirty="0">
                <a:solidFill>
                  <a:srgbClr val="232323"/>
                </a:solidFill>
                <a:effectLst/>
                <a:latin typeface="Noto Sans" panose="020B0502040504020204" pitchFamily="34" charset="0"/>
              </a:rPr>
              <a:t> düşünen eşlerine genetik tarama ve danışmanlık önerilmelidir. Kadın partneri taramak, erkeği taramaktan daha uygun maliyetli olabilir. Kadın partner, </a:t>
            </a:r>
            <a:r>
              <a:rPr lang="tr-TR" b="0" i="0" dirty="0" err="1">
                <a:solidFill>
                  <a:srgbClr val="232323"/>
                </a:solidFill>
                <a:effectLst/>
                <a:latin typeface="Noto Sans" panose="020B0502040504020204" pitchFamily="34" charset="0"/>
              </a:rPr>
              <a:t>kistik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fibroz</a:t>
            </a:r>
            <a:r>
              <a:rPr lang="tr-TR" b="0" i="0" dirty="0">
                <a:solidFill>
                  <a:srgbClr val="232323"/>
                </a:solidFill>
                <a:effectLst/>
                <a:latin typeface="Noto Sans" panose="020B0502040504020204" pitchFamily="34" charset="0"/>
              </a:rPr>
              <a:t> ile ilişkili bir gen mutasyonu taşımıyorsa, onların soyunda </a:t>
            </a:r>
            <a:r>
              <a:rPr lang="tr-TR" b="0" i="0" dirty="0" err="1">
                <a:solidFill>
                  <a:srgbClr val="232323"/>
                </a:solidFill>
                <a:effectLst/>
                <a:latin typeface="Noto Sans" panose="020B0502040504020204" pitchFamily="34" charset="0"/>
              </a:rPr>
              <a:t>kistik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fibroz</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konjenital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bilateral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vas</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deferens</a:t>
            </a:r>
            <a:r>
              <a:rPr lang="tr-TR" b="0" i="0" dirty="0">
                <a:solidFill>
                  <a:srgbClr val="232323"/>
                </a:solidFill>
                <a:effectLst/>
                <a:latin typeface="Noto Sans" panose="020B0502040504020204" pitchFamily="34" charset="0"/>
              </a:rPr>
              <a:t> yokluğu olma riski 1500'de 1'den azdır [ </a:t>
            </a:r>
            <a:r>
              <a:rPr lang="tr-TR" b="0" i="0" u="sng" dirty="0">
                <a:solidFill>
                  <a:srgbClr val="005B92"/>
                </a:solidFill>
                <a:effectLst/>
                <a:latin typeface="Noto Sans" panose="020B0502040504020204" pitchFamily="34" charset="0"/>
                <a:hlinkClick r:id="rId43"/>
              </a:rPr>
              <a:t>51</a:t>
            </a:r>
            <a:r>
              <a:rPr lang="tr-TR" b="0" i="0" dirty="0">
                <a:solidFill>
                  <a:srgbClr val="232323"/>
                </a:solidFill>
                <a:effectLst/>
                <a:latin typeface="Noto Sans" panose="020B0502040504020204" pitchFamily="34" charset="0"/>
              </a:rPr>
              <a:t> ]. (Bakınız </a:t>
            </a:r>
            <a:r>
              <a:rPr lang="tr-TR" b="0" i="0" u="sng" dirty="0">
                <a:solidFill>
                  <a:srgbClr val="005B92"/>
                </a:solidFill>
                <a:effectLst/>
                <a:latin typeface="Noto Sans" panose="020B0502040504020204" pitchFamily="34" charset="0"/>
                <a:hlinkClick r:id="rId30"/>
              </a:rPr>
              <a:t>"Erkek kısırlığının nedenleri"</a:t>
            </a:r>
            <a:r>
              <a:rPr lang="tr-TR" b="0" i="0" dirty="0">
                <a:solidFill>
                  <a:srgbClr val="232323"/>
                </a:solidFill>
                <a:effectLst/>
                <a:latin typeface="Noto Sans" panose="020B0502040504020204" pitchFamily="34" charset="0"/>
              </a:rPr>
              <a:t> ve </a:t>
            </a:r>
            <a:r>
              <a:rPr lang="tr-TR" b="0" i="0" u="sng" dirty="0">
                <a:solidFill>
                  <a:srgbClr val="005B92"/>
                </a:solidFill>
                <a:effectLst/>
                <a:latin typeface="Noto Sans" panose="020B0502040504020204" pitchFamily="34" charset="0"/>
                <a:hlinkClick r:id="rId44"/>
              </a:rPr>
              <a:t>"Erkek kısırlığının nedenleri", "Sperm taşıma bozuklukları"</a:t>
            </a:r>
            <a:r>
              <a:rPr lang="tr-TR" b="0" i="0" dirty="0">
                <a:solidFill>
                  <a:srgbClr val="232323"/>
                </a:solidFill>
                <a:effectLst/>
                <a:latin typeface="Noto Sans" panose="020B0502040504020204" pitchFamily="34" charset="0"/>
              </a:rPr>
              <a:t> ve </a:t>
            </a:r>
            <a:r>
              <a:rPr lang="tr-TR" b="0" i="0" u="sng" dirty="0">
                <a:solidFill>
                  <a:srgbClr val="005B92"/>
                </a:solidFill>
                <a:effectLst/>
                <a:latin typeface="Noto Sans" panose="020B0502040504020204" pitchFamily="34" charset="0"/>
                <a:hlinkClick r:id="rId45"/>
              </a:rPr>
              <a:t>"</a:t>
            </a:r>
            <a:r>
              <a:rPr lang="tr-TR" b="0" i="0" u="sng" dirty="0" err="1">
                <a:solidFill>
                  <a:srgbClr val="005B92"/>
                </a:solidFill>
                <a:effectLst/>
                <a:latin typeface="Noto Sans" panose="020B0502040504020204" pitchFamily="34" charset="0"/>
                <a:hlinkClick r:id="rId45"/>
              </a:rPr>
              <a:t>Kısırlı</a:t>
            </a:r>
            <a:r>
              <a:rPr lang="tr-TR" b="0" i="0" u="sng" dirty="0">
                <a:solidFill>
                  <a:srgbClr val="005B92"/>
                </a:solidFill>
                <a:effectLst/>
                <a:latin typeface="Noto Sans" panose="020B0502040504020204" pitchFamily="34" charset="0"/>
                <a:hlinkClick r:id="rId45"/>
              </a:rPr>
              <a:t> erkeğe yaklaşım" bölümü,</a:t>
            </a:r>
            <a:r>
              <a:rPr lang="tr-TR" b="0" i="0" dirty="0">
                <a:solidFill>
                  <a:srgbClr val="232323"/>
                </a:solidFill>
                <a:effectLst/>
                <a:latin typeface="Noto Sans" panose="020B0502040504020204" pitchFamily="34" charset="0"/>
              </a:rPr>
              <a:t>.)</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58</a:t>
            </a:fld>
            <a:endParaRPr lang="tr-TR"/>
          </a:p>
        </p:txBody>
      </p:sp>
    </p:spTree>
    <p:extLst>
      <p:ext uri="{BB962C8B-B14F-4D97-AF65-F5344CB8AC3E}">
        <p14:creationId xmlns:p14="http://schemas.microsoft.com/office/powerpoint/2010/main" val="12607496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dirty="0">
                <a:solidFill>
                  <a:srgbClr val="232323"/>
                </a:solidFill>
                <a:effectLst/>
                <a:latin typeface="Noto Sans" panose="020B0502040504020204" pitchFamily="34" charset="0"/>
              </a:rPr>
              <a:t>&gt;27 kg/m2'den  veya &lt;17 kg/m2'den BMI </a:t>
            </a:r>
            <a:r>
              <a:rPr lang="tr-TR" sz="1200" b="0" i="0" baseline="30000" dirty="0">
                <a:solidFill>
                  <a:srgbClr val="232323"/>
                </a:solidFill>
                <a:effectLst/>
                <a:latin typeface="Noto Sans" panose="020B0502040504020204" pitchFamily="34" charset="0"/>
              </a:rPr>
              <a:t>,</a:t>
            </a:r>
            <a:r>
              <a:rPr lang="tr-TR" sz="1200" b="0" i="0" dirty="0">
                <a:solidFill>
                  <a:srgbClr val="232323"/>
                </a:solidFill>
                <a:effectLst/>
                <a:latin typeface="Noto Sans" panose="020B0502040504020204" pitchFamily="34" charset="0"/>
              </a:rPr>
              <a:t> </a:t>
            </a:r>
            <a:r>
              <a:rPr lang="tr-TR" sz="1200" b="0" i="0" dirty="0" err="1">
                <a:solidFill>
                  <a:srgbClr val="232323"/>
                </a:solidFill>
                <a:effectLst/>
                <a:latin typeface="Noto Sans" panose="020B0502040504020204" pitchFamily="34" charset="0"/>
              </a:rPr>
              <a:t>anovulatuvar</a:t>
            </a:r>
            <a:r>
              <a:rPr lang="tr-TR" sz="1200" dirty="0">
                <a:solidFill>
                  <a:srgbClr val="232323"/>
                </a:solidFill>
                <a:latin typeface="Noto Sans" panose="020B0502040504020204" pitchFamily="34" charset="0"/>
              </a:rPr>
              <a:t> </a:t>
            </a:r>
            <a:r>
              <a:rPr lang="tr-TR" sz="1200" dirty="0" err="1">
                <a:solidFill>
                  <a:srgbClr val="232323"/>
                </a:solidFill>
                <a:latin typeface="Noto Sans" panose="020B0502040504020204" pitchFamily="34" charset="0"/>
              </a:rPr>
              <a:t>infertilite</a:t>
            </a:r>
            <a:r>
              <a:rPr lang="tr-TR" sz="1200" b="0" i="0" dirty="0">
                <a:solidFill>
                  <a:srgbClr val="232323"/>
                </a:solidFill>
                <a:effectLst/>
                <a:latin typeface="Noto Sans" panose="020B0502040504020204" pitchFamily="34" charset="0"/>
              </a:rPr>
              <a:t> riskinin artmasıyla ilişkilidir.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dirty="0">
                <a:solidFill>
                  <a:srgbClr val="232323"/>
                </a:solidFill>
                <a:effectLst/>
                <a:latin typeface="Noto Sans" panose="020B0502040504020204" pitchFamily="34" charset="0"/>
              </a:rPr>
              <a:t>İlki genellikle </a:t>
            </a:r>
            <a:r>
              <a:rPr lang="tr-TR" sz="1200" b="0" i="0" dirty="0" err="1">
                <a:solidFill>
                  <a:srgbClr val="232323"/>
                </a:solidFill>
                <a:effectLst/>
                <a:latin typeface="Noto Sans" panose="020B0502040504020204" pitchFamily="34" charset="0"/>
              </a:rPr>
              <a:t>polikistik</a:t>
            </a:r>
            <a:r>
              <a:rPr lang="tr-TR" sz="1200" b="0" i="0" dirty="0">
                <a:solidFill>
                  <a:srgbClr val="232323"/>
                </a:solidFill>
                <a:effectLst/>
                <a:latin typeface="Noto Sans" panose="020B0502040504020204" pitchFamily="34" charset="0"/>
              </a:rPr>
              <a:t> </a:t>
            </a:r>
            <a:r>
              <a:rPr lang="tr-TR" sz="1200" b="0" i="0" dirty="0" err="1">
                <a:solidFill>
                  <a:srgbClr val="232323"/>
                </a:solidFill>
                <a:effectLst/>
                <a:latin typeface="Noto Sans" panose="020B0502040504020204" pitchFamily="34" charset="0"/>
              </a:rPr>
              <a:t>over</a:t>
            </a:r>
            <a:r>
              <a:rPr lang="tr-TR" sz="1200" b="0" i="0" dirty="0">
                <a:solidFill>
                  <a:srgbClr val="232323"/>
                </a:solidFill>
                <a:effectLst/>
                <a:latin typeface="Noto Sans" panose="020B0502040504020204" pitchFamily="34" charset="0"/>
              </a:rPr>
              <a:t> sendromu ile ilişkilidir ve ikincisi genellikle aşırı egzersiz veya yetersiz kalori alımının (örneğin yeme bozuklukları) neden olduğu </a:t>
            </a:r>
            <a:r>
              <a:rPr lang="tr-TR" sz="1200" b="0" i="0" dirty="0" err="1">
                <a:solidFill>
                  <a:srgbClr val="232323"/>
                </a:solidFill>
                <a:effectLst/>
                <a:latin typeface="Noto Sans" panose="020B0502040504020204" pitchFamily="34" charset="0"/>
              </a:rPr>
              <a:t>amenore</a:t>
            </a:r>
            <a:r>
              <a:rPr lang="tr-TR" sz="1200" b="0" i="0" dirty="0">
                <a:solidFill>
                  <a:srgbClr val="232323"/>
                </a:solidFill>
                <a:effectLst/>
                <a:latin typeface="Noto Sans" panose="020B0502040504020204" pitchFamily="34" charset="0"/>
              </a:rPr>
              <a:t> ile ilgilidir.--</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59</a:t>
            </a:fld>
            <a:endParaRPr lang="tr-TR"/>
          </a:p>
        </p:txBody>
      </p:sp>
    </p:spTree>
    <p:extLst>
      <p:ext uri="{BB962C8B-B14F-4D97-AF65-F5344CB8AC3E}">
        <p14:creationId xmlns:p14="http://schemas.microsoft.com/office/powerpoint/2010/main" val="2377732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dirty="0">
                <a:solidFill>
                  <a:srgbClr val="232323"/>
                </a:solidFill>
                <a:effectLst/>
                <a:latin typeface="Noto Sans" panose="020B0502040504020204" pitchFamily="34" charset="0"/>
              </a:rPr>
              <a:t>&gt;27 kg/m2'den  veya &lt;17 kg/m2'den BMI </a:t>
            </a:r>
            <a:r>
              <a:rPr lang="tr-TR" sz="1200" b="0" i="0" baseline="30000" dirty="0">
                <a:solidFill>
                  <a:srgbClr val="232323"/>
                </a:solidFill>
                <a:effectLst/>
                <a:latin typeface="Noto Sans" panose="020B0502040504020204" pitchFamily="34" charset="0"/>
              </a:rPr>
              <a:t>,</a:t>
            </a:r>
            <a:r>
              <a:rPr lang="tr-TR" sz="1200" b="0" i="0" dirty="0">
                <a:solidFill>
                  <a:srgbClr val="232323"/>
                </a:solidFill>
                <a:effectLst/>
                <a:latin typeface="Noto Sans" panose="020B0502040504020204" pitchFamily="34" charset="0"/>
              </a:rPr>
              <a:t> </a:t>
            </a:r>
            <a:r>
              <a:rPr lang="tr-TR" sz="1200" b="0" i="0" dirty="0" err="1">
                <a:solidFill>
                  <a:srgbClr val="232323"/>
                </a:solidFill>
                <a:effectLst/>
                <a:latin typeface="Noto Sans" panose="020B0502040504020204" pitchFamily="34" charset="0"/>
              </a:rPr>
              <a:t>anovulatuvar</a:t>
            </a:r>
            <a:r>
              <a:rPr lang="tr-TR" sz="1200" dirty="0">
                <a:solidFill>
                  <a:srgbClr val="232323"/>
                </a:solidFill>
                <a:latin typeface="Noto Sans" panose="020B0502040504020204" pitchFamily="34" charset="0"/>
              </a:rPr>
              <a:t> </a:t>
            </a:r>
            <a:r>
              <a:rPr lang="tr-TR" sz="1200" dirty="0" err="1">
                <a:solidFill>
                  <a:srgbClr val="232323"/>
                </a:solidFill>
                <a:latin typeface="Noto Sans" panose="020B0502040504020204" pitchFamily="34" charset="0"/>
              </a:rPr>
              <a:t>infertilite</a:t>
            </a:r>
            <a:r>
              <a:rPr lang="tr-TR" sz="1200" b="0" i="0" dirty="0">
                <a:solidFill>
                  <a:srgbClr val="232323"/>
                </a:solidFill>
                <a:effectLst/>
                <a:latin typeface="Noto Sans" panose="020B0502040504020204" pitchFamily="34" charset="0"/>
              </a:rPr>
              <a:t> riskinin artmasıyla ilişkilidir.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dirty="0">
                <a:solidFill>
                  <a:srgbClr val="232323"/>
                </a:solidFill>
                <a:effectLst/>
                <a:latin typeface="Noto Sans" panose="020B0502040504020204" pitchFamily="34" charset="0"/>
              </a:rPr>
              <a:t>İlki genellikle </a:t>
            </a:r>
            <a:r>
              <a:rPr lang="tr-TR" sz="1200" b="0" i="0" dirty="0" err="1">
                <a:solidFill>
                  <a:srgbClr val="232323"/>
                </a:solidFill>
                <a:effectLst/>
                <a:latin typeface="Noto Sans" panose="020B0502040504020204" pitchFamily="34" charset="0"/>
              </a:rPr>
              <a:t>polikistik</a:t>
            </a:r>
            <a:r>
              <a:rPr lang="tr-TR" sz="1200" b="0" i="0" dirty="0">
                <a:solidFill>
                  <a:srgbClr val="232323"/>
                </a:solidFill>
                <a:effectLst/>
                <a:latin typeface="Noto Sans" panose="020B0502040504020204" pitchFamily="34" charset="0"/>
              </a:rPr>
              <a:t> </a:t>
            </a:r>
            <a:r>
              <a:rPr lang="tr-TR" sz="1200" b="0" i="0" dirty="0" err="1">
                <a:solidFill>
                  <a:srgbClr val="232323"/>
                </a:solidFill>
                <a:effectLst/>
                <a:latin typeface="Noto Sans" panose="020B0502040504020204" pitchFamily="34" charset="0"/>
              </a:rPr>
              <a:t>over</a:t>
            </a:r>
            <a:r>
              <a:rPr lang="tr-TR" sz="1200" b="0" i="0" dirty="0">
                <a:solidFill>
                  <a:srgbClr val="232323"/>
                </a:solidFill>
                <a:effectLst/>
                <a:latin typeface="Noto Sans" panose="020B0502040504020204" pitchFamily="34" charset="0"/>
              </a:rPr>
              <a:t> sendromu ile ilişkilidir ve ikincisi genellikle aşırı egzersiz veya yetersiz kalori alımının (örneğin yeme bozuklukları) neden olduğu </a:t>
            </a:r>
            <a:r>
              <a:rPr lang="tr-TR" sz="1200" b="0" i="0" dirty="0" err="1">
                <a:solidFill>
                  <a:srgbClr val="232323"/>
                </a:solidFill>
                <a:effectLst/>
                <a:latin typeface="Noto Sans" panose="020B0502040504020204" pitchFamily="34" charset="0"/>
              </a:rPr>
              <a:t>amenore</a:t>
            </a:r>
            <a:r>
              <a:rPr lang="tr-TR" sz="1200" b="0" i="0" dirty="0">
                <a:solidFill>
                  <a:srgbClr val="232323"/>
                </a:solidFill>
                <a:effectLst/>
                <a:latin typeface="Noto Sans" panose="020B0502040504020204" pitchFamily="34" charset="0"/>
              </a:rPr>
              <a:t> ile ilgilidir.--</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60</a:t>
            </a:fld>
            <a:endParaRPr lang="tr-TR"/>
          </a:p>
        </p:txBody>
      </p:sp>
    </p:spTree>
    <p:extLst>
      <p:ext uri="{BB962C8B-B14F-4D97-AF65-F5344CB8AC3E}">
        <p14:creationId xmlns:p14="http://schemas.microsoft.com/office/powerpoint/2010/main" val="2440613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panose="020B0502040504020204" pitchFamily="34" charset="0"/>
              </a:rPr>
              <a:t>-Kısırlık değerlendirmesi genellikle 35 yaş altı kadınlarda bir yıl korunmasız cinsel ilişkiden sonra, 35 yaş ve üzeri kadınlarda ise altı ay korunmasız cinsel ilişkiden sonra başlatılır.</a:t>
            </a:r>
          </a:p>
          <a:p>
            <a:r>
              <a:rPr lang="tr-TR" b="0" i="0" dirty="0">
                <a:solidFill>
                  <a:srgbClr val="232323"/>
                </a:solidFill>
                <a:effectLst/>
                <a:latin typeface="Noto Sans" panose="020B0502040504020204" pitchFamily="34" charset="0"/>
              </a:rPr>
              <a:t>-Bununla birlikte, düzensiz adet döngüsü olan veya </a:t>
            </a:r>
            <a:r>
              <a:rPr lang="tr-TR" b="0" i="0" dirty="0" err="1">
                <a:solidFill>
                  <a:srgbClr val="232323"/>
                </a:solidFill>
                <a:effectLst/>
                <a:latin typeface="Noto Sans" panose="020B0502040504020204" pitchFamily="34" charset="0"/>
              </a:rPr>
              <a:t>endometriozis</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pelvik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inflamatuar</a:t>
            </a:r>
            <a:r>
              <a:rPr lang="tr-TR" b="0" i="0" dirty="0">
                <a:solidFill>
                  <a:srgbClr val="232323"/>
                </a:solidFill>
                <a:effectLst/>
                <a:latin typeface="Noto Sans" panose="020B0502040504020204" pitchFamily="34" charset="0"/>
              </a:rPr>
              <a:t> hastalık öyküsü veya üreme sistemi </a:t>
            </a:r>
            <a:r>
              <a:rPr lang="tr-TR" b="0" i="0" dirty="0" err="1">
                <a:solidFill>
                  <a:srgbClr val="232323"/>
                </a:solidFill>
                <a:effectLst/>
                <a:latin typeface="Noto Sans" panose="020B0502040504020204" pitchFamily="34" charset="0"/>
              </a:rPr>
              <a:t>malformasyonları</a:t>
            </a:r>
            <a:r>
              <a:rPr lang="tr-TR" b="0" i="0" dirty="0">
                <a:solidFill>
                  <a:srgbClr val="232323"/>
                </a:solidFill>
                <a:effectLst/>
                <a:latin typeface="Noto Sans" panose="020B0502040504020204" pitchFamily="34" charset="0"/>
              </a:rPr>
              <a:t> gibi </a:t>
            </a:r>
            <a:r>
              <a:rPr lang="tr-TR" b="0" i="0" dirty="0" err="1">
                <a:solidFill>
                  <a:srgbClr val="232323"/>
                </a:solidFill>
                <a:effectLst/>
                <a:latin typeface="Noto Sans" panose="020B0502040504020204" pitchFamily="34" charset="0"/>
              </a:rPr>
              <a:t>infertilite</a:t>
            </a:r>
            <a:r>
              <a:rPr lang="tr-TR" b="0" i="0" dirty="0">
                <a:solidFill>
                  <a:srgbClr val="232323"/>
                </a:solidFill>
                <a:effectLst/>
                <a:latin typeface="Noto Sans" panose="020B0502040504020204" pitchFamily="34" charset="0"/>
              </a:rPr>
              <a:t> için bilinen risk faktörleri olan kadınlarda değerlendirme daha erken başlatılabilir.</a:t>
            </a:r>
            <a:endParaRPr lang="tr-TR" dirty="0"/>
          </a:p>
          <a:p>
            <a:r>
              <a:rPr lang="tr-TR" dirty="0"/>
              <a:t>-</a:t>
            </a:r>
            <a:r>
              <a:rPr lang="tr-TR" b="0" i="0" dirty="0">
                <a:solidFill>
                  <a:srgbClr val="232323"/>
                </a:solidFill>
                <a:effectLst/>
                <a:latin typeface="Noto Sans" panose="020B0502040504020204" pitchFamily="34" charset="0"/>
              </a:rPr>
              <a:t>Temel değerlendirme, ilgili ve deneyimli bir birinci basamak hekimi veya bir kadın doğum uzmanı-jinekolog tarafından yapılabilir. Birinci basamak hekimi genellikle hastayı kısırlık tedavisi için bir uzmana yönlendirmelidir. Birçok jinekolog, bir üreme </a:t>
            </a:r>
            <a:r>
              <a:rPr lang="tr-TR" b="0" i="0" dirty="0" err="1">
                <a:solidFill>
                  <a:srgbClr val="232323"/>
                </a:solidFill>
                <a:effectLst/>
                <a:latin typeface="Noto Sans" panose="020B0502040504020204" pitchFamily="34" charset="0"/>
              </a:rPr>
              <a:t>endokrinologuna</a:t>
            </a:r>
            <a:r>
              <a:rPr lang="tr-TR" b="0" i="0" dirty="0">
                <a:solidFill>
                  <a:srgbClr val="232323"/>
                </a:solidFill>
                <a:effectLst/>
                <a:latin typeface="Noto Sans" panose="020B0502040504020204" pitchFamily="34" charset="0"/>
              </a:rPr>
              <a:t> sevk edilmeden önce tedaviye başlar. Bu karar, kısırlık testlerinin sonuçlarına ve </a:t>
            </a:r>
            <a:r>
              <a:rPr lang="tr-TR" b="0" i="0" dirty="0" err="1">
                <a:solidFill>
                  <a:srgbClr val="232323"/>
                </a:solidFill>
                <a:effectLst/>
                <a:latin typeface="Noto Sans" panose="020B0502040504020204" pitchFamily="34" charset="0"/>
              </a:rPr>
              <a:t>klinisyen</a:t>
            </a:r>
            <a:r>
              <a:rPr lang="tr-TR" b="0" i="0" dirty="0">
                <a:solidFill>
                  <a:srgbClr val="232323"/>
                </a:solidFill>
                <a:effectLst/>
                <a:latin typeface="Noto Sans" panose="020B0502040504020204" pitchFamily="34" charset="0"/>
              </a:rPr>
              <a:t> deneyimine bağlıdır</a:t>
            </a:r>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9</a:t>
            </a:fld>
            <a:endParaRPr lang="tr-TR"/>
          </a:p>
        </p:txBody>
      </p:sp>
    </p:spTree>
    <p:extLst>
      <p:ext uri="{BB962C8B-B14F-4D97-AF65-F5344CB8AC3E}">
        <p14:creationId xmlns:p14="http://schemas.microsoft.com/office/powerpoint/2010/main" val="612358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0" i="0" dirty="0" err="1">
                <a:solidFill>
                  <a:srgbClr val="232323"/>
                </a:solidFill>
                <a:effectLst/>
                <a:latin typeface="Noto Sans" panose="020B0502040504020204" pitchFamily="34" charset="0"/>
              </a:rPr>
              <a:t>İnfertil</a:t>
            </a:r>
            <a:r>
              <a:rPr lang="tr-TR" b="0" i="0" dirty="0">
                <a:solidFill>
                  <a:srgbClr val="232323"/>
                </a:solidFill>
                <a:effectLst/>
                <a:latin typeface="Noto Sans" panose="020B0502040504020204" pitchFamily="34" charset="0"/>
              </a:rPr>
              <a:t> bir çiftin her iki partneri de doğurganlığı bozabilecek faktörler açısından değerlendirilmelidir. Kısırlık uzmanı daha sonra bu bilgiyi çifte kısırlıklarının olası etiyolojileri hakkında danışmanlık yapmak ve özel ihtiyaçlarına yönelik bir tedavi planı sunmak için kullanır.</a:t>
            </a:r>
          </a:p>
          <a:p>
            <a:pPr algn="l"/>
            <a:r>
              <a:rPr lang="tr-TR" b="0" i="0" dirty="0">
                <a:solidFill>
                  <a:srgbClr val="232323"/>
                </a:solidFill>
                <a:effectLst/>
                <a:latin typeface="Noto Sans" panose="020B0502040504020204" pitchFamily="34" charset="0"/>
              </a:rPr>
              <a:t>Çiftin kısırlığına katkıda bulunan birden fazla faktör olabileceğini hatırlamak önemlidir; bu nedenle, varsa </a:t>
            </a:r>
            <a:r>
              <a:rPr lang="tr-TR" b="0" i="0" dirty="0" err="1">
                <a:solidFill>
                  <a:srgbClr val="232323"/>
                </a:solidFill>
                <a:effectLst/>
                <a:latin typeface="Noto Sans" panose="020B0502040504020204" pitchFamily="34" charset="0"/>
              </a:rPr>
              <a:t>infertilitenin</a:t>
            </a:r>
            <a:r>
              <a:rPr lang="tr-TR" b="0" i="0" dirty="0">
                <a:solidFill>
                  <a:srgbClr val="232323"/>
                </a:solidFill>
                <a:effectLst/>
                <a:latin typeface="Noto Sans" panose="020B0502040504020204" pitchFamily="34" charset="0"/>
              </a:rPr>
              <a:t> en yaygın nedenlerini saptamak için tam bir ilk tanı değerlendirmesi yapılmalıdır. Uygun olduğunda, her iki ortağın değerlendirmesi aynı anda yapılır [ </a:t>
            </a:r>
            <a:r>
              <a:rPr lang="tr-TR" b="0" i="0" u="sng" dirty="0">
                <a:solidFill>
                  <a:srgbClr val="005B92"/>
                </a:solidFill>
                <a:effectLst/>
                <a:latin typeface="Noto Sans" panose="020B0502040504020204" pitchFamily="34" charset="0"/>
                <a:hlinkClick r:id="rId3"/>
              </a:rPr>
              <a:t>1</a:t>
            </a:r>
            <a:r>
              <a:rPr lang="tr-TR" b="0" i="0" dirty="0">
                <a:solidFill>
                  <a:srgbClr val="232323"/>
                </a:solidFill>
                <a:effectLst/>
                <a:latin typeface="Noto Sans" panose="020B0502040504020204" pitchFamily="34" charset="0"/>
              </a:rPr>
              <a:t> ].</a:t>
            </a:r>
          </a:p>
          <a:p>
            <a:pPr algn="l"/>
            <a:r>
              <a:rPr lang="tr-TR" b="0" i="0" dirty="0">
                <a:solidFill>
                  <a:srgbClr val="232323"/>
                </a:solidFill>
                <a:effectLst/>
                <a:latin typeface="Noto Sans" panose="020B0502040504020204" pitchFamily="34" charset="0"/>
              </a:rPr>
              <a:t>Kısırlığın tanınması, değerlendirilmesi ve tedavisi çoğu çift için streslidir [ </a:t>
            </a:r>
            <a:r>
              <a:rPr lang="tr-TR" b="0" i="0" u="sng" dirty="0">
                <a:solidFill>
                  <a:srgbClr val="005B92"/>
                </a:solidFill>
                <a:effectLst/>
                <a:latin typeface="Noto Sans" panose="020B0502040504020204" pitchFamily="34" charset="0"/>
                <a:hlinkClick r:id="rId4"/>
              </a:rPr>
              <a:t>2</a:t>
            </a:r>
            <a:r>
              <a:rPr lang="tr-TR" b="0" i="0" dirty="0">
                <a:solidFill>
                  <a:srgbClr val="232323"/>
                </a:solidFill>
                <a:effectLst/>
                <a:latin typeface="Noto Sans" panose="020B0502040504020204" pitchFamily="34" charset="0"/>
              </a:rPr>
              <a:t> ]. </a:t>
            </a:r>
            <a:r>
              <a:rPr lang="tr-TR" b="0" i="0" dirty="0" err="1">
                <a:solidFill>
                  <a:srgbClr val="232323"/>
                </a:solidFill>
                <a:effectLst/>
                <a:latin typeface="Noto Sans" panose="020B0502040504020204" pitchFamily="34" charset="0"/>
              </a:rPr>
              <a:t>Klinisyen</a:t>
            </a:r>
            <a:r>
              <a:rPr lang="tr-TR" b="0" i="0" dirty="0">
                <a:solidFill>
                  <a:srgbClr val="232323"/>
                </a:solidFill>
                <a:effectLst/>
                <a:latin typeface="Noto Sans" panose="020B0502040504020204" pitchFamily="34" charset="0"/>
              </a:rPr>
              <a:t>, çiftin depresyon, öfke, kaygı ve evlilik uyumsuzluğu gibi duygusal durumunu göz ardı etmemelidir. Bilgi destekleyici ve bilgilendirici olmalıdır</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11</a:t>
            </a:fld>
            <a:endParaRPr lang="tr-TR"/>
          </a:p>
        </p:txBody>
      </p:sp>
    </p:spTree>
    <p:extLst>
      <p:ext uri="{BB962C8B-B14F-4D97-AF65-F5344CB8AC3E}">
        <p14:creationId xmlns:p14="http://schemas.microsoft.com/office/powerpoint/2010/main" val="3374573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0" i="0" dirty="0">
                <a:solidFill>
                  <a:srgbClr val="232323"/>
                </a:solidFill>
                <a:effectLst/>
                <a:latin typeface="Noto Sans" panose="020B0502040504020204" pitchFamily="34" charset="0"/>
              </a:rPr>
              <a:t>Kadın kısırlığının yüzde 81'ini oluşturan en yaygın tanımlanabilir kadın faktörleri şunlardı:</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Yumurtlama bozuklukları (yüzde 25)</a:t>
            </a:r>
          </a:p>
          <a:p>
            <a:pPr algn="l"/>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panose="020B0502040504020204" pitchFamily="34" charset="0"/>
              </a:rPr>
              <a:t>Endometriozis</a:t>
            </a:r>
            <a:r>
              <a:rPr lang="tr-TR" b="0" i="0" dirty="0">
                <a:solidFill>
                  <a:srgbClr val="232323"/>
                </a:solidFill>
                <a:effectLst/>
                <a:latin typeface="Noto Sans" panose="020B0502040504020204" pitchFamily="34" charset="0"/>
              </a:rPr>
              <a:t> (yüzde 15)</a:t>
            </a:r>
          </a:p>
          <a:p>
            <a:pPr algn="l"/>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panose="020B0502040504020204" pitchFamily="34" charset="0"/>
              </a:rPr>
              <a:t>Pelvik</a:t>
            </a:r>
            <a:r>
              <a:rPr lang="tr-TR" b="0" i="0" dirty="0">
                <a:solidFill>
                  <a:srgbClr val="232323"/>
                </a:solidFill>
                <a:effectLst/>
                <a:latin typeface="Noto Sans" panose="020B0502040504020204" pitchFamily="34" charset="0"/>
              </a:rPr>
              <a:t> yapışıklıklar (yüzde 12)</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Tüp tıkanıklığı (yüzde 11)</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Diğer </a:t>
            </a:r>
            <a:r>
              <a:rPr lang="tr-TR" b="0" i="0" dirty="0" err="1">
                <a:solidFill>
                  <a:srgbClr val="232323"/>
                </a:solidFill>
                <a:effectLst/>
                <a:latin typeface="Noto Sans" panose="020B0502040504020204" pitchFamily="34" charset="0"/>
              </a:rPr>
              <a:t>tubal</a:t>
            </a:r>
            <a:r>
              <a:rPr lang="tr-TR" b="0" i="0" dirty="0">
                <a:solidFill>
                  <a:srgbClr val="232323"/>
                </a:solidFill>
                <a:effectLst/>
                <a:latin typeface="Noto Sans" panose="020B0502040504020204" pitchFamily="34" charset="0"/>
              </a:rPr>
              <a:t> anormallikler (yüzde 11)</a:t>
            </a:r>
          </a:p>
          <a:p>
            <a:pPr algn="l"/>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panose="020B0502040504020204" pitchFamily="34" charset="0"/>
              </a:rPr>
              <a:t>Hiperprolaktinemi</a:t>
            </a:r>
            <a:r>
              <a:rPr lang="tr-TR" b="0" i="0" dirty="0">
                <a:solidFill>
                  <a:srgbClr val="232323"/>
                </a:solidFill>
                <a:effectLst/>
                <a:latin typeface="Noto Sans" panose="020B0502040504020204" pitchFamily="34" charset="0"/>
              </a:rPr>
              <a:t> (yüzde 7)</a:t>
            </a:r>
          </a:p>
          <a:p>
            <a:pPr algn="l"/>
            <a:r>
              <a:rPr lang="tr-TR" b="0" i="0" dirty="0">
                <a:solidFill>
                  <a:srgbClr val="232323"/>
                </a:solidFill>
                <a:effectLst/>
                <a:latin typeface="Noto Sans" panose="020B0502040504020204" pitchFamily="34" charset="0"/>
              </a:rPr>
              <a:t>İlerleyen kadın yaşı ile birlikte yaşa bağlı kısırlığa sahip kadınların yüzdesinde artış görülmektedir. Ayrıca </a:t>
            </a:r>
            <a:r>
              <a:rPr lang="tr-TR" b="0" i="0" dirty="0" err="1">
                <a:solidFill>
                  <a:srgbClr val="232323"/>
                </a:solidFill>
                <a:effectLst/>
                <a:latin typeface="Noto Sans" panose="020B0502040504020204" pitchFamily="34" charset="0"/>
              </a:rPr>
              <a:t>leiomyomlar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tubal</a:t>
            </a:r>
            <a:r>
              <a:rPr lang="tr-TR" b="0" i="0" dirty="0">
                <a:solidFill>
                  <a:srgbClr val="232323"/>
                </a:solidFill>
                <a:effectLst/>
                <a:latin typeface="Noto Sans" panose="020B0502040504020204" pitchFamily="34" charset="0"/>
              </a:rPr>
              <a:t> hastalık ve </a:t>
            </a:r>
            <a:r>
              <a:rPr lang="tr-TR" b="0" i="0" dirty="0" err="1">
                <a:solidFill>
                  <a:srgbClr val="232323"/>
                </a:solidFill>
                <a:effectLst/>
                <a:latin typeface="Noto Sans" panose="020B0502040504020204" pitchFamily="34" charset="0"/>
              </a:rPr>
              <a:t>endometriozis</a:t>
            </a:r>
            <a:r>
              <a:rPr lang="tr-TR" b="0" i="0" dirty="0">
                <a:solidFill>
                  <a:srgbClr val="232323"/>
                </a:solidFill>
                <a:effectLst/>
                <a:latin typeface="Noto Sans" panose="020B0502040504020204" pitchFamily="34" charset="0"/>
              </a:rPr>
              <a:t> gibi doğurganlığı azaltabilecek diğer faktörler de artar. Artan yaşla birlikte cinsel birleşme sıklığındaki azalma da doğurganlığı etkiler [ </a:t>
            </a:r>
            <a:r>
              <a:rPr lang="tr-TR" b="0" i="0" u="sng" dirty="0">
                <a:solidFill>
                  <a:srgbClr val="005B92"/>
                </a:solidFill>
                <a:effectLst/>
                <a:latin typeface="Noto Sans" panose="020B0502040504020204" pitchFamily="34" charset="0"/>
                <a:hlinkClick r:id="rId3"/>
              </a:rPr>
              <a:t>2</a:t>
            </a:r>
            <a:r>
              <a:rPr lang="tr-TR" b="0" i="0" dirty="0">
                <a:solidFill>
                  <a:srgbClr val="232323"/>
                </a:solidFill>
                <a:effectLst/>
                <a:latin typeface="Noto Sans" panose="020B0502040504020204" pitchFamily="34" charset="0"/>
              </a:rPr>
              <a:t> ].</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12</a:t>
            </a:fld>
            <a:endParaRPr lang="tr-TR"/>
          </a:p>
        </p:txBody>
      </p:sp>
    </p:spTree>
    <p:extLst>
      <p:ext uri="{BB962C8B-B14F-4D97-AF65-F5344CB8AC3E}">
        <p14:creationId xmlns:p14="http://schemas.microsoft.com/office/powerpoint/2010/main" val="1345454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i="0" dirty="0">
                <a:solidFill>
                  <a:srgbClr val="232323"/>
                </a:solidFill>
                <a:effectLst/>
                <a:latin typeface="Noto Sans" panose="020B0502040504020204" pitchFamily="34" charset="0"/>
              </a:rPr>
              <a:t>yumurtalık</a:t>
            </a:r>
            <a:endParaRPr lang="tr-TR" b="0" i="0" dirty="0">
              <a:solidFill>
                <a:srgbClr val="232323"/>
              </a:solidFill>
              <a:effectLst/>
              <a:latin typeface="Noto Sans" panose="020B0502040504020204" pitchFamily="34" charset="0"/>
            </a:endParaRPr>
          </a:p>
          <a:p>
            <a:pPr algn="l"/>
            <a:r>
              <a:rPr lang="tr-TR" b="1" i="0" dirty="0">
                <a:solidFill>
                  <a:srgbClr val="232323"/>
                </a:solidFill>
                <a:effectLst/>
                <a:latin typeface="Noto Sans" panose="020B0502040504020204" pitchFamily="34" charset="0"/>
              </a:rPr>
              <a:t>Yumurtlama bozuklukları </a:t>
            </a:r>
            <a:r>
              <a:rPr lang="tr-TR" b="0" i="0" dirty="0">
                <a:solidFill>
                  <a:srgbClr val="232323"/>
                </a:solidFill>
                <a:effectLst/>
                <a:latin typeface="Noto Sans" panose="020B0502040504020204" pitchFamily="34" charset="0"/>
              </a:rPr>
              <a:t> -  Seyrek yumurtlama (</a:t>
            </a:r>
            <a:r>
              <a:rPr lang="tr-TR" b="0" i="0" dirty="0" err="1">
                <a:solidFill>
                  <a:srgbClr val="232323"/>
                </a:solidFill>
                <a:effectLst/>
                <a:latin typeface="Noto Sans" panose="020B0502040504020204" pitchFamily="34" charset="0"/>
              </a:rPr>
              <a:t>oligoovülasyon</a:t>
            </a:r>
            <a:r>
              <a:rPr lang="tr-TR" b="0" i="0" dirty="0">
                <a:solidFill>
                  <a:srgbClr val="232323"/>
                </a:solidFill>
                <a:effectLst/>
                <a:latin typeface="Noto Sans" panose="020B0502040504020204" pitchFamily="34" charset="0"/>
              </a:rPr>
              <a:t>) veya yumurtlama olmaması (</a:t>
            </a:r>
            <a:r>
              <a:rPr lang="tr-TR" b="0" i="0" dirty="0" err="1">
                <a:solidFill>
                  <a:srgbClr val="232323"/>
                </a:solidFill>
                <a:effectLst/>
                <a:latin typeface="Noto Sans" panose="020B0502040504020204" pitchFamily="34" charset="0"/>
              </a:rPr>
              <a:t>anovulasyon</a:t>
            </a:r>
            <a:r>
              <a:rPr lang="tr-TR" b="0" i="0" dirty="0">
                <a:solidFill>
                  <a:srgbClr val="232323"/>
                </a:solidFill>
                <a:effectLst/>
                <a:latin typeface="Noto Sans" panose="020B0502040504020204" pitchFamily="34" charset="0"/>
              </a:rPr>
              <a:t>) kısırlığa neden olur çünkü her ay döllenme için bir oosit mevcut değildir. </a:t>
            </a:r>
            <a:r>
              <a:rPr lang="tr-TR" b="1" i="0" dirty="0">
                <a:solidFill>
                  <a:srgbClr val="232323"/>
                </a:solidFill>
                <a:effectLst/>
                <a:latin typeface="Noto Sans" panose="020B0502040504020204" pitchFamily="34" charset="0"/>
              </a:rPr>
              <a:t>AYLIK ADET KANAMASI VE MOLİMİNA (MEME HASSASİYETİ, DİSMENORE, ŞİŞKİNLİK) BİLDİREN KADINLAR TİPİK OLARAK YUMURTLAMADIR.</a:t>
            </a:r>
            <a:r>
              <a:rPr lang="tr-TR" b="0" i="0" dirty="0">
                <a:solidFill>
                  <a:srgbClr val="232323"/>
                </a:solidFill>
                <a:effectLst/>
                <a:latin typeface="Noto Sans" panose="020B0502040504020204" pitchFamily="34" charset="0"/>
              </a:rPr>
              <a:t> Adet ve </a:t>
            </a:r>
            <a:r>
              <a:rPr lang="tr-TR" b="0" i="0" dirty="0" err="1">
                <a:solidFill>
                  <a:srgbClr val="232323"/>
                </a:solidFill>
                <a:effectLst/>
                <a:latin typeface="Noto Sans" panose="020B0502040504020204" pitchFamily="34" charset="0"/>
              </a:rPr>
              <a:t>molimina</a:t>
            </a:r>
            <a:r>
              <a:rPr lang="tr-TR" b="0" i="0" dirty="0">
                <a:solidFill>
                  <a:srgbClr val="232323"/>
                </a:solidFill>
                <a:effectLst/>
                <a:latin typeface="Noto Sans" panose="020B0502040504020204" pitchFamily="34" charset="0"/>
              </a:rPr>
              <a:t> düzensizse veya yoksa, hamilelik veya </a:t>
            </a:r>
            <a:r>
              <a:rPr lang="tr-TR" b="0" i="0" dirty="0" err="1">
                <a:solidFill>
                  <a:srgbClr val="232323"/>
                </a:solidFill>
                <a:effectLst/>
                <a:latin typeface="Noto Sans" panose="020B0502040504020204" pitchFamily="34" charset="0"/>
              </a:rPr>
              <a:t>oligoovülasyon</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anovulasyon</a:t>
            </a:r>
            <a:r>
              <a:rPr lang="tr-TR" b="0" i="0" dirty="0">
                <a:solidFill>
                  <a:srgbClr val="232323"/>
                </a:solidFill>
                <a:effectLst/>
                <a:latin typeface="Noto Sans" panose="020B0502040504020204" pitchFamily="34" charset="0"/>
              </a:rPr>
              <a:t> ile ilişkili başka bir durum olasıdır. Olası nedenler tabloda listelenmiştir (</a:t>
            </a:r>
            <a:r>
              <a:rPr lang="tr-TR" b="0" i="0" u="sng" dirty="0">
                <a:solidFill>
                  <a:srgbClr val="005B92"/>
                </a:solidFill>
                <a:effectLst/>
                <a:latin typeface="Noto Sans" panose="020B0502040504020204" pitchFamily="34" charset="0"/>
                <a:hlinkClick r:id="rId3"/>
              </a:rPr>
              <a:t>tablo 1</a:t>
            </a:r>
            <a:r>
              <a:rPr lang="tr-TR" b="0" i="0" dirty="0">
                <a:solidFill>
                  <a:srgbClr val="232323"/>
                </a:solidFill>
                <a:effectLst/>
                <a:latin typeface="Noto Sans" panose="020B0502040504020204" pitchFamily="34" charset="0"/>
              </a:rPr>
              <a:t>)</a:t>
            </a:r>
          </a:p>
          <a:p>
            <a:pPr algn="l" latinLnBrk="0"/>
            <a:r>
              <a:rPr lang="tr-TR" b="1" i="0" dirty="0">
                <a:solidFill>
                  <a:srgbClr val="232323"/>
                </a:solidFill>
                <a:effectLst/>
                <a:latin typeface="Noto Sans" panose="020B0502040504020204" pitchFamily="34" charset="0"/>
              </a:rPr>
              <a:t>Yumurtlama </a:t>
            </a:r>
            <a:r>
              <a:rPr lang="tr-TR" b="1" i="0" dirty="0" err="1">
                <a:solidFill>
                  <a:srgbClr val="232323"/>
                </a:solidFill>
                <a:effectLst/>
                <a:latin typeface="Noto Sans" panose="020B0502040504020204" pitchFamily="34" charset="0"/>
              </a:rPr>
              <a:t>disfonksiyonunun</a:t>
            </a:r>
            <a:r>
              <a:rPr lang="tr-TR" b="1" i="0" dirty="0">
                <a:solidFill>
                  <a:srgbClr val="232323"/>
                </a:solidFill>
                <a:effectLst/>
                <a:latin typeface="Noto Sans" panose="020B0502040504020204" pitchFamily="34" charset="0"/>
              </a:rPr>
              <a:t> nedenleri</a:t>
            </a:r>
          </a:p>
          <a:p>
            <a:pPr algn="l"/>
            <a:r>
              <a:rPr lang="tr-TR" b="1" i="0" dirty="0">
                <a:solidFill>
                  <a:srgbClr val="232323"/>
                </a:solidFill>
                <a:effectLst/>
                <a:latin typeface="Noto Sans" panose="020B0502040504020204" pitchFamily="34" charset="0"/>
              </a:rPr>
              <a:t>Birincil </a:t>
            </a:r>
            <a:r>
              <a:rPr lang="tr-TR" b="1" i="0" dirty="0" err="1">
                <a:solidFill>
                  <a:srgbClr val="232323"/>
                </a:solidFill>
                <a:effectLst/>
                <a:latin typeface="Noto Sans" panose="020B0502040504020204" pitchFamily="34" charset="0"/>
              </a:rPr>
              <a:t>hipotalamik</a:t>
            </a:r>
            <a:r>
              <a:rPr lang="tr-TR" b="1" i="0" dirty="0">
                <a:solidFill>
                  <a:srgbClr val="232323"/>
                </a:solidFill>
                <a:effectLst/>
                <a:latin typeface="Noto Sans" panose="020B0502040504020204" pitchFamily="34" charset="0"/>
              </a:rPr>
              <a:t>-hipofiz fonksiyon </a:t>
            </a:r>
            <a:r>
              <a:rPr lang="tr-TR" b="1" i="0" dirty="0" err="1">
                <a:solidFill>
                  <a:srgbClr val="232323"/>
                </a:solidFill>
                <a:effectLst/>
                <a:latin typeface="Noto Sans" panose="020B0502040504020204" pitchFamily="34" charset="0"/>
              </a:rPr>
              <a:t>bozukluğu</a:t>
            </a:r>
            <a:r>
              <a:rPr lang="tr-TR" b="0" i="0" dirty="0" err="1">
                <a:solidFill>
                  <a:srgbClr val="232323"/>
                </a:solidFill>
                <a:effectLst/>
                <a:latin typeface="Noto Sans" panose="020B0502040504020204" pitchFamily="34" charset="0"/>
              </a:rPr>
              <a:t>Menarş</a:t>
            </a:r>
            <a:r>
              <a:rPr lang="tr-TR" b="0" i="0" dirty="0">
                <a:solidFill>
                  <a:srgbClr val="232323"/>
                </a:solidFill>
                <a:effectLst/>
                <a:latin typeface="Noto Sans" panose="020B0502040504020204" pitchFamily="34" charset="0"/>
              </a:rPr>
              <a:t> başlangıcındaki olgunlaşmamışlık veya </a:t>
            </a:r>
            <a:r>
              <a:rPr lang="tr-TR" b="0" i="0" dirty="0" err="1">
                <a:solidFill>
                  <a:srgbClr val="232323"/>
                </a:solidFill>
                <a:effectLst/>
                <a:latin typeface="Noto Sans" panose="020B0502040504020204" pitchFamily="34" charset="0"/>
              </a:rPr>
              <a:t>perimenopozal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düşüşyoğun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egzersizYeme</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bozukluklarıStresİdiyopatik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hipogonadotropik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hipogonadizmhiperprolaktinemiLaktasyonel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amenoreHipofiz</a:t>
            </a:r>
            <a:r>
              <a:rPr lang="tr-TR" b="0" i="0" dirty="0">
                <a:solidFill>
                  <a:srgbClr val="232323"/>
                </a:solidFill>
                <a:effectLst/>
                <a:latin typeface="Noto Sans" panose="020B0502040504020204" pitchFamily="34" charset="0"/>
              </a:rPr>
              <a:t> adenomu veya diğer hipofiz </a:t>
            </a:r>
            <a:r>
              <a:rPr lang="tr-TR" b="0" i="0" dirty="0" err="1">
                <a:solidFill>
                  <a:srgbClr val="232323"/>
                </a:solidFill>
                <a:effectLst/>
                <a:latin typeface="Noto Sans" panose="020B0502040504020204" pitchFamily="34" charset="0"/>
              </a:rPr>
              <a:t>tümörleriKallman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sendromuHipotalamik</a:t>
            </a:r>
            <a:r>
              <a:rPr lang="tr-TR" b="0" i="0" dirty="0">
                <a:solidFill>
                  <a:srgbClr val="232323"/>
                </a:solidFill>
                <a:effectLst/>
                <a:latin typeface="Noto Sans" panose="020B0502040504020204" pitchFamily="34" charset="0"/>
              </a:rPr>
              <a:t> veya hipofiz bölgesinin tümörleri, travması veya </a:t>
            </a:r>
            <a:r>
              <a:rPr lang="tr-TR" b="0" i="0" dirty="0" err="1">
                <a:solidFill>
                  <a:srgbClr val="232323"/>
                </a:solidFill>
                <a:effectLst/>
                <a:latin typeface="Noto Sans" panose="020B0502040504020204" pitchFamily="34" charset="0"/>
              </a:rPr>
              <a:t>radyasyonuSheehan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sendromuBoş</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sella</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sendromuLenfositik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hipofizit</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otoimmün</a:t>
            </a:r>
            <a:r>
              <a:rPr lang="tr-TR" b="0" i="0" dirty="0">
                <a:solidFill>
                  <a:srgbClr val="232323"/>
                </a:solidFill>
                <a:effectLst/>
                <a:latin typeface="Noto Sans" panose="020B0502040504020204" pitchFamily="34" charset="0"/>
              </a:rPr>
              <a:t> hastalıklar)</a:t>
            </a:r>
          </a:p>
          <a:p>
            <a:pPr algn="l"/>
            <a:r>
              <a:rPr lang="tr-TR" b="1" i="0" dirty="0">
                <a:solidFill>
                  <a:srgbClr val="232323"/>
                </a:solidFill>
                <a:effectLst/>
                <a:latin typeface="Noto Sans" panose="020B0502040504020204" pitchFamily="34" charset="0"/>
              </a:rPr>
              <a:t>Diğer </a:t>
            </a:r>
            <a:r>
              <a:rPr lang="tr-TR" b="1" i="0" dirty="0" err="1">
                <a:solidFill>
                  <a:srgbClr val="232323"/>
                </a:solidFill>
                <a:effectLst/>
                <a:latin typeface="Noto Sans" panose="020B0502040504020204" pitchFamily="34" charset="0"/>
              </a:rPr>
              <a:t>bozukluklar</a:t>
            </a:r>
            <a:r>
              <a:rPr lang="tr-TR" b="0" i="0" dirty="0" err="1">
                <a:solidFill>
                  <a:srgbClr val="232323"/>
                </a:solidFill>
                <a:effectLst/>
                <a:latin typeface="Noto Sans" panose="020B0502040504020204" pitchFamily="34" charset="0"/>
              </a:rPr>
              <a:t>Polikistik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over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sendromuHipertiroidizm</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hipotiroidizmHormon</a:t>
            </a:r>
            <a:r>
              <a:rPr lang="tr-TR" b="0" i="0" dirty="0">
                <a:solidFill>
                  <a:srgbClr val="232323"/>
                </a:solidFill>
                <a:effectLst/>
                <a:latin typeface="Noto Sans" panose="020B0502040504020204" pitchFamily="34" charset="0"/>
              </a:rPr>
              <a:t> üreten tümörler (adrenal, yumurtalık)Kronik karaciğer veya böbrek </a:t>
            </a:r>
            <a:r>
              <a:rPr lang="tr-TR" b="0" i="0" dirty="0" err="1">
                <a:solidFill>
                  <a:srgbClr val="232323"/>
                </a:solidFill>
                <a:effectLst/>
                <a:latin typeface="Noto Sans" panose="020B0502040504020204" pitchFamily="34" charset="0"/>
              </a:rPr>
              <a:t>hastalığıCushing</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hastalığıKonjenital</a:t>
            </a:r>
            <a:r>
              <a:rPr lang="tr-TR" b="0" i="0" dirty="0">
                <a:solidFill>
                  <a:srgbClr val="232323"/>
                </a:solidFill>
                <a:effectLst/>
                <a:latin typeface="Noto Sans" panose="020B0502040504020204" pitchFamily="34" charset="0"/>
              </a:rPr>
              <a:t> adrenal </a:t>
            </a:r>
            <a:r>
              <a:rPr lang="tr-TR" b="0" i="0" dirty="0" err="1">
                <a:solidFill>
                  <a:srgbClr val="232323"/>
                </a:solidFill>
                <a:effectLst/>
                <a:latin typeface="Noto Sans" panose="020B0502040504020204" pitchFamily="34" charset="0"/>
              </a:rPr>
              <a:t>hiperplaziOtoimmün</a:t>
            </a:r>
            <a:r>
              <a:rPr lang="tr-TR" b="0" i="0" dirty="0">
                <a:solidFill>
                  <a:srgbClr val="232323"/>
                </a:solidFill>
                <a:effectLst/>
                <a:latin typeface="Noto Sans" panose="020B0502040504020204" pitchFamily="34" charset="0"/>
              </a:rPr>
              <a:t>, genetik, cerrahi </a:t>
            </a:r>
            <a:r>
              <a:rPr lang="tr-TR" b="0" i="0" dirty="0" err="1">
                <a:solidFill>
                  <a:srgbClr val="232323"/>
                </a:solidFill>
                <a:effectLst/>
                <a:latin typeface="Noto Sans" panose="020B0502040504020204" pitchFamily="34" charset="0"/>
              </a:rPr>
              <a:t>idiyopatik</a:t>
            </a:r>
            <a:r>
              <a:rPr lang="tr-TR" b="0" i="0" dirty="0">
                <a:solidFill>
                  <a:srgbClr val="232323"/>
                </a:solidFill>
                <a:effectLst/>
                <a:latin typeface="Noto Sans" panose="020B0502040504020204" pitchFamily="34" charset="0"/>
              </a:rPr>
              <a:t> veya ilaçlara veya radyasyona bağlı olabilen erken yumurtalık </a:t>
            </a:r>
            <a:r>
              <a:rPr lang="tr-TR" b="0" i="0" dirty="0" err="1">
                <a:solidFill>
                  <a:srgbClr val="232323"/>
                </a:solidFill>
                <a:effectLst/>
                <a:latin typeface="Noto Sans" panose="020B0502040504020204" pitchFamily="34" charset="0"/>
              </a:rPr>
              <a:t>yetmezliğiTurner</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sendromuAndrojen</a:t>
            </a:r>
            <a:r>
              <a:rPr lang="tr-TR" b="0" i="0" dirty="0">
                <a:solidFill>
                  <a:srgbClr val="232323"/>
                </a:solidFill>
                <a:effectLst/>
                <a:latin typeface="Noto Sans" panose="020B0502040504020204" pitchFamily="34" charset="0"/>
              </a:rPr>
              <a:t> duyarsızlık sendromu</a:t>
            </a:r>
          </a:p>
          <a:p>
            <a:pPr algn="l"/>
            <a:r>
              <a:rPr lang="tr-TR" b="1" i="0" dirty="0" err="1">
                <a:solidFill>
                  <a:srgbClr val="232323"/>
                </a:solidFill>
                <a:effectLst/>
                <a:latin typeface="Noto Sans" panose="020B0502040504020204" pitchFamily="34" charset="0"/>
              </a:rPr>
              <a:t>İlaçlar</a:t>
            </a:r>
            <a:r>
              <a:rPr lang="tr-TR" b="0" i="0" dirty="0" err="1">
                <a:solidFill>
                  <a:srgbClr val="232323"/>
                </a:solidFill>
                <a:effectLst/>
                <a:latin typeface="Noto Sans" panose="020B0502040504020204" pitchFamily="34" charset="0"/>
              </a:rPr>
              <a:t>Östrojen-progestin</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kontraseptifleriprogestinlerAntidepresan</a:t>
            </a:r>
            <a:r>
              <a:rPr lang="tr-TR" b="0" i="0" dirty="0">
                <a:solidFill>
                  <a:srgbClr val="232323"/>
                </a:solidFill>
                <a:effectLst/>
                <a:latin typeface="Noto Sans" panose="020B0502040504020204" pitchFamily="34" charset="0"/>
              </a:rPr>
              <a:t> ve </a:t>
            </a:r>
            <a:r>
              <a:rPr lang="tr-TR" b="0" i="0" dirty="0" err="1">
                <a:solidFill>
                  <a:srgbClr val="232323"/>
                </a:solidFill>
                <a:effectLst/>
                <a:latin typeface="Noto Sans" panose="020B0502040504020204" pitchFamily="34" charset="0"/>
              </a:rPr>
              <a:t>antipsikotik</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ilaçlarkortikosteroidlerkemoterapötik</a:t>
            </a:r>
            <a:r>
              <a:rPr lang="tr-TR" b="0" i="0" dirty="0">
                <a:solidFill>
                  <a:srgbClr val="232323"/>
                </a:solidFill>
                <a:effectLst/>
                <a:latin typeface="Noto Sans" panose="020B0502040504020204" pitchFamily="34" charset="0"/>
              </a:rPr>
              <a:t> ajanlar</a:t>
            </a:r>
          </a:p>
          <a:p>
            <a:pPr algn="l"/>
            <a:r>
              <a:rPr lang="tr-TR" b="0" i="0" dirty="0">
                <a:solidFill>
                  <a:srgbClr val="757575"/>
                </a:solidFill>
                <a:effectLst/>
                <a:latin typeface="Noto Sans" panose="020B0502040504020204" pitchFamily="34" charset="0"/>
              </a:rPr>
              <a:t>Grafik 79628 Sürüm 6.0</a:t>
            </a:r>
          </a:p>
          <a:p>
            <a:pPr algn="l"/>
            <a:r>
              <a:rPr lang="tr-TR" b="0" i="0" dirty="0">
                <a:solidFill>
                  <a:srgbClr val="232323"/>
                </a:solidFill>
                <a:effectLst/>
                <a:latin typeface="Noto Sans" panose="020B0502040504020204" pitchFamily="34" charset="0"/>
              </a:rPr>
              <a:t>Dünya Sağlık Örgütü, </a:t>
            </a:r>
            <a:r>
              <a:rPr lang="tr-TR" b="0" i="0" dirty="0" err="1">
                <a:solidFill>
                  <a:srgbClr val="232323"/>
                </a:solidFill>
                <a:effectLst/>
                <a:latin typeface="Noto Sans" panose="020B0502040504020204" pitchFamily="34" charset="0"/>
              </a:rPr>
              <a:t>anovülasyonu</a:t>
            </a:r>
            <a:r>
              <a:rPr lang="tr-TR" b="0" i="0" dirty="0">
                <a:solidFill>
                  <a:srgbClr val="232323"/>
                </a:solidFill>
                <a:effectLst/>
                <a:latin typeface="Noto Sans" panose="020B0502040504020204" pitchFamily="34" charset="0"/>
              </a:rPr>
              <a:t> üç ana gruba ayırmıştır ve </a:t>
            </a:r>
            <a:r>
              <a:rPr lang="tr-TR" b="0" i="0" dirty="0" err="1">
                <a:solidFill>
                  <a:srgbClr val="232323"/>
                </a:solidFill>
                <a:effectLst/>
                <a:latin typeface="Noto Sans" panose="020B0502040504020204" pitchFamily="34" charset="0"/>
              </a:rPr>
              <a:t>hiperprolaktinemiyi</a:t>
            </a:r>
            <a:r>
              <a:rPr lang="tr-TR" b="0" i="0" dirty="0">
                <a:solidFill>
                  <a:srgbClr val="232323"/>
                </a:solidFill>
                <a:effectLst/>
                <a:latin typeface="Noto Sans" panose="020B0502040504020204" pitchFamily="34" charset="0"/>
              </a:rPr>
              <a:t> ek etiyoloji olarak kabul </a:t>
            </a:r>
            <a:r>
              <a:rPr lang="tr-TR" b="0" i="0" dirty="0" err="1">
                <a:solidFill>
                  <a:srgbClr val="232323"/>
                </a:solidFill>
                <a:effectLst/>
                <a:latin typeface="Noto Sans" panose="020B0502040504020204" pitchFamily="34" charset="0"/>
              </a:rPr>
              <a:t>etmektedir.</a:t>
            </a:r>
            <a:r>
              <a:rPr lang="tr-TR" b="0" i="0" u="sng" dirty="0" err="1">
                <a:solidFill>
                  <a:srgbClr val="005B92"/>
                </a:solidFill>
                <a:effectLst/>
                <a:latin typeface="Noto Sans" panose="020B0502040504020204" pitchFamily="34" charset="0"/>
                <a:hlinkClick r:id="rId4"/>
              </a:rPr>
              <a:t>Tablo</a:t>
            </a:r>
            <a:r>
              <a:rPr lang="tr-TR" b="0" i="0" u="sng" dirty="0">
                <a:solidFill>
                  <a:srgbClr val="005B92"/>
                </a:solidFill>
                <a:effectLst/>
                <a:latin typeface="Noto Sans" panose="020B0502040504020204" pitchFamily="34" charset="0"/>
                <a:hlinkClick r:id="rId4"/>
              </a:rPr>
              <a:t> 2</a:t>
            </a:r>
            <a:r>
              <a:rPr lang="tr-TR" b="0" i="0" dirty="0">
                <a:solidFill>
                  <a:srgbClr val="232323"/>
                </a:solidFill>
                <a:effectLst/>
                <a:latin typeface="Noto Sans" panose="020B0502040504020204" pitchFamily="34" charset="0"/>
              </a:rPr>
              <a:t>). Bu sistem, altta yatan endokrin </a:t>
            </a:r>
            <a:r>
              <a:rPr lang="tr-TR" b="0" i="0" dirty="0" err="1">
                <a:solidFill>
                  <a:srgbClr val="232323"/>
                </a:solidFill>
                <a:effectLst/>
                <a:latin typeface="Noto Sans" panose="020B0502040504020204" pitchFamily="34" charset="0"/>
              </a:rPr>
              <a:t>disfonksiyonuna</a:t>
            </a:r>
            <a:r>
              <a:rPr lang="tr-TR" b="0" i="0" dirty="0">
                <a:solidFill>
                  <a:srgbClr val="232323"/>
                </a:solidFill>
                <a:effectLst/>
                <a:latin typeface="Noto Sans" panose="020B0502040504020204" pitchFamily="34" charset="0"/>
              </a:rPr>
              <a:t> göre </a:t>
            </a:r>
            <a:r>
              <a:rPr lang="tr-TR" b="0" i="0" dirty="0" err="1">
                <a:solidFill>
                  <a:srgbClr val="232323"/>
                </a:solidFill>
                <a:effectLst/>
                <a:latin typeface="Noto Sans" panose="020B0502040504020204" pitchFamily="34" charset="0"/>
              </a:rPr>
              <a:t>anovulatuar</a:t>
            </a:r>
            <a:r>
              <a:rPr lang="tr-TR" b="0" i="0" dirty="0">
                <a:solidFill>
                  <a:srgbClr val="232323"/>
                </a:solidFill>
                <a:effectLst/>
                <a:latin typeface="Noto Sans" panose="020B0502040504020204" pitchFamily="34" charset="0"/>
              </a:rPr>
              <a:t> bozuklukları tanımlamak ve tedavi etmek için kullanışlıdır.</a:t>
            </a:r>
          </a:p>
          <a:p>
            <a:endParaRPr lang="tr-TR" dirty="0"/>
          </a:p>
        </p:txBody>
      </p:sp>
      <p:sp>
        <p:nvSpPr>
          <p:cNvPr id="4" name="Slayt Numarası Yer Tutucusu 3"/>
          <p:cNvSpPr>
            <a:spLocks noGrp="1"/>
          </p:cNvSpPr>
          <p:nvPr>
            <p:ph type="sldNum" sz="quarter" idx="5"/>
          </p:nvPr>
        </p:nvSpPr>
        <p:spPr/>
        <p:txBody>
          <a:bodyPr/>
          <a:lstStyle/>
          <a:p>
            <a:fld id="{8609C32D-C808-4ADB-933C-D273E97D73C0}" type="slidenum">
              <a:rPr lang="tr-TR" smtClean="0"/>
              <a:t>13</a:t>
            </a:fld>
            <a:endParaRPr lang="tr-TR"/>
          </a:p>
        </p:txBody>
      </p:sp>
    </p:spTree>
    <p:extLst>
      <p:ext uri="{BB962C8B-B14F-4D97-AF65-F5344CB8AC3E}">
        <p14:creationId xmlns:p14="http://schemas.microsoft.com/office/powerpoint/2010/main" val="2351674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928268-6970-46AE-9899-781EC1BC3C9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BFD3B041-D5DB-43EC-B72B-73456968B2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8C51E40-ECAA-480D-83BD-868B55DEDE2A}"/>
              </a:ext>
            </a:extLst>
          </p:cNvPr>
          <p:cNvSpPr>
            <a:spLocks noGrp="1"/>
          </p:cNvSpPr>
          <p:nvPr>
            <p:ph type="dt" sz="half" idx="10"/>
          </p:nvPr>
        </p:nvSpPr>
        <p:spPr/>
        <p:txBody>
          <a:bodyPr/>
          <a:lstStyle/>
          <a:p>
            <a:fld id="{AAF4CDB8-5C94-4A68-B89E-4E4C8180E985}" type="datetimeFigureOut">
              <a:rPr lang="tr-TR" smtClean="0"/>
              <a:t>1.03.2022</a:t>
            </a:fld>
            <a:endParaRPr lang="tr-TR"/>
          </a:p>
        </p:txBody>
      </p:sp>
      <p:sp>
        <p:nvSpPr>
          <p:cNvPr id="5" name="Alt Bilgi Yer Tutucusu 4">
            <a:extLst>
              <a:ext uri="{FF2B5EF4-FFF2-40B4-BE49-F238E27FC236}">
                <a16:creationId xmlns:a16="http://schemas.microsoft.com/office/drawing/2014/main" id="{EF2C0790-2C20-4378-BF72-6B3A0E8B15C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651BE9-9D0F-4190-9CD3-5AF54C38FC85}"/>
              </a:ext>
            </a:extLst>
          </p:cNvPr>
          <p:cNvSpPr>
            <a:spLocks noGrp="1"/>
          </p:cNvSpPr>
          <p:nvPr>
            <p:ph type="sldNum" sz="quarter" idx="12"/>
          </p:nvPr>
        </p:nvSpPr>
        <p:spPr/>
        <p:txBody>
          <a:bodyPr/>
          <a:lstStyle/>
          <a:p>
            <a:fld id="{7D8826DE-797B-465C-90EA-ACB4692526F4}" type="slidenum">
              <a:rPr lang="tr-TR" smtClean="0"/>
              <a:t>‹#›</a:t>
            </a:fld>
            <a:endParaRPr lang="tr-TR"/>
          </a:p>
        </p:txBody>
      </p:sp>
    </p:spTree>
    <p:extLst>
      <p:ext uri="{BB962C8B-B14F-4D97-AF65-F5344CB8AC3E}">
        <p14:creationId xmlns:p14="http://schemas.microsoft.com/office/powerpoint/2010/main" val="3727941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456214-66D2-4581-966B-6C13EB521DCA}"/>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A01427C-E18B-47C3-BA4E-047BF72AD03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5312B8E-82D7-4361-BA06-1DF8E2C5EC9A}"/>
              </a:ext>
            </a:extLst>
          </p:cNvPr>
          <p:cNvSpPr>
            <a:spLocks noGrp="1"/>
          </p:cNvSpPr>
          <p:nvPr>
            <p:ph type="dt" sz="half" idx="10"/>
          </p:nvPr>
        </p:nvSpPr>
        <p:spPr/>
        <p:txBody>
          <a:bodyPr/>
          <a:lstStyle/>
          <a:p>
            <a:fld id="{AAF4CDB8-5C94-4A68-B89E-4E4C8180E985}" type="datetimeFigureOut">
              <a:rPr lang="tr-TR" smtClean="0"/>
              <a:t>1.03.2022</a:t>
            </a:fld>
            <a:endParaRPr lang="tr-TR"/>
          </a:p>
        </p:txBody>
      </p:sp>
      <p:sp>
        <p:nvSpPr>
          <p:cNvPr id="5" name="Alt Bilgi Yer Tutucusu 4">
            <a:extLst>
              <a:ext uri="{FF2B5EF4-FFF2-40B4-BE49-F238E27FC236}">
                <a16:creationId xmlns:a16="http://schemas.microsoft.com/office/drawing/2014/main" id="{474F7BE6-F56F-427F-AEA7-EEA7F62A179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FBB0CD3-8B4A-4406-A03D-1895800AD07C}"/>
              </a:ext>
            </a:extLst>
          </p:cNvPr>
          <p:cNvSpPr>
            <a:spLocks noGrp="1"/>
          </p:cNvSpPr>
          <p:nvPr>
            <p:ph type="sldNum" sz="quarter" idx="12"/>
          </p:nvPr>
        </p:nvSpPr>
        <p:spPr/>
        <p:txBody>
          <a:bodyPr/>
          <a:lstStyle/>
          <a:p>
            <a:fld id="{7D8826DE-797B-465C-90EA-ACB4692526F4}" type="slidenum">
              <a:rPr lang="tr-TR" smtClean="0"/>
              <a:t>‹#›</a:t>
            </a:fld>
            <a:endParaRPr lang="tr-TR"/>
          </a:p>
        </p:txBody>
      </p:sp>
    </p:spTree>
    <p:extLst>
      <p:ext uri="{BB962C8B-B14F-4D97-AF65-F5344CB8AC3E}">
        <p14:creationId xmlns:p14="http://schemas.microsoft.com/office/powerpoint/2010/main" val="63805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5FFD6ECC-1A6E-488D-8439-BE09F3585FF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C333183-41F4-4899-BE58-01EE13CAA7B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5AA0610-2098-45EC-8FDD-94885826877F}"/>
              </a:ext>
            </a:extLst>
          </p:cNvPr>
          <p:cNvSpPr>
            <a:spLocks noGrp="1"/>
          </p:cNvSpPr>
          <p:nvPr>
            <p:ph type="dt" sz="half" idx="10"/>
          </p:nvPr>
        </p:nvSpPr>
        <p:spPr/>
        <p:txBody>
          <a:bodyPr/>
          <a:lstStyle/>
          <a:p>
            <a:fld id="{AAF4CDB8-5C94-4A68-B89E-4E4C8180E985}" type="datetimeFigureOut">
              <a:rPr lang="tr-TR" smtClean="0"/>
              <a:t>1.03.2022</a:t>
            </a:fld>
            <a:endParaRPr lang="tr-TR"/>
          </a:p>
        </p:txBody>
      </p:sp>
      <p:sp>
        <p:nvSpPr>
          <p:cNvPr id="5" name="Alt Bilgi Yer Tutucusu 4">
            <a:extLst>
              <a:ext uri="{FF2B5EF4-FFF2-40B4-BE49-F238E27FC236}">
                <a16:creationId xmlns:a16="http://schemas.microsoft.com/office/drawing/2014/main" id="{AFC7F1A9-69AA-4C68-AF9A-73E2AEAC3C0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CE8E3CA-C6D6-4771-B9FF-03C29EBC2E18}"/>
              </a:ext>
            </a:extLst>
          </p:cNvPr>
          <p:cNvSpPr>
            <a:spLocks noGrp="1"/>
          </p:cNvSpPr>
          <p:nvPr>
            <p:ph type="sldNum" sz="quarter" idx="12"/>
          </p:nvPr>
        </p:nvSpPr>
        <p:spPr/>
        <p:txBody>
          <a:bodyPr/>
          <a:lstStyle/>
          <a:p>
            <a:fld id="{7D8826DE-797B-465C-90EA-ACB4692526F4}" type="slidenum">
              <a:rPr lang="tr-TR" smtClean="0"/>
              <a:t>‹#›</a:t>
            </a:fld>
            <a:endParaRPr lang="tr-TR"/>
          </a:p>
        </p:txBody>
      </p:sp>
    </p:spTree>
    <p:extLst>
      <p:ext uri="{BB962C8B-B14F-4D97-AF65-F5344CB8AC3E}">
        <p14:creationId xmlns:p14="http://schemas.microsoft.com/office/powerpoint/2010/main" val="139189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FB3CE1-523B-4D5B-A119-7B8DB46261DC}"/>
              </a:ext>
            </a:extLst>
          </p:cNvPr>
          <p:cNvSpPr>
            <a:spLocks noGrp="1"/>
          </p:cNvSpPr>
          <p:nvPr>
            <p:ph type="title"/>
          </p:nvPr>
        </p:nvSpPr>
        <p:spPr/>
        <p:txBody>
          <a:bodyPr/>
          <a:lstStyle/>
          <a:p>
            <a:r>
              <a:rPr lang="tr-TR" dirty="0"/>
              <a:t>Asıl başlık stilini düzenlemek için tıklayın</a:t>
            </a:r>
          </a:p>
        </p:txBody>
      </p:sp>
      <p:sp>
        <p:nvSpPr>
          <p:cNvPr id="3" name="İçerik Yer Tutucusu 2">
            <a:extLst>
              <a:ext uri="{FF2B5EF4-FFF2-40B4-BE49-F238E27FC236}">
                <a16:creationId xmlns:a16="http://schemas.microsoft.com/office/drawing/2014/main" id="{1373BE46-0FD5-4FD8-B6F9-818A9587F73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5C8F287-B079-4819-A92C-78EC81A1E475}"/>
              </a:ext>
            </a:extLst>
          </p:cNvPr>
          <p:cNvSpPr>
            <a:spLocks noGrp="1"/>
          </p:cNvSpPr>
          <p:nvPr>
            <p:ph type="dt" sz="half" idx="10"/>
          </p:nvPr>
        </p:nvSpPr>
        <p:spPr/>
        <p:txBody>
          <a:bodyPr/>
          <a:lstStyle/>
          <a:p>
            <a:fld id="{AAF4CDB8-5C94-4A68-B89E-4E4C8180E985}" type="datetimeFigureOut">
              <a:rPr lang="tr-TR" smtClean="0"/>
              <a:t>1.03.2022</a:t>
            </a:fld>
            <a:endParaRPr lang="tr-TR"/>
          </a:p>
        </p:txBody>
      </p:sp>
      <p:sp>
        <p:nvSpPr>
          <p:cNvPr id="5" name="Alt Bilgi Yer Tutucusu 4">
            <a:extLst>
              <a:ext uri="{FF2B5EF4-FFF2-40B4-BE49-F238E27FC236}">
                <a16:creationId xmlns:a16="http://schemas.microsoft.com/office/drawing/2014/main" id="{8CB5723A-6B39-4BA2-83DF-55A2F8D7C40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057A709-E4CD-477A-B8A1-B373E4754DE0}"/>
              </a:ext>
            </a:extLst>
          </p:cNvPr>
          <p:cNvSpPr>
            <a:spLocks noGrp="1"/>
          </p:cNvSpPr>
          <p:nvPr>
            <p:ph type="sldNum" sz="quarter" idx="12"/>
          </p:nvPr>
        </p:nvSpPr>
        <p:spPr/>
        <p:txBody>
          <a:bodyPr/>
          <a:lstStyle/>
          <a:p>
            <a:fld id="{7D8826DE-797B-465C-90EA-ACB4692526F4}" type="slidenum">
              <a:rPr lang="tr-TR" smtClean="0"/>
              <a:t>‹#›</a:t>
            </a:fld>
            <a:endParaRPr lang="tr-TR"/>
          </a:p>
        </p:txBody>
      </p:sp>
    </p:spTree>
    <p:extLst>
      <p:ext uri="{BB962C8B-B14F-4D97-AF65-F5344CB8AC3E}">
        <p14:creationId xmlns:p14="http://schemas.microsoft.com/office/powerpoint/2010/main" val="2206157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FE4593-BA22-4AD1-B327-272547657B8D}"/>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29D2239E-B025-4E63-855E-23D099CE34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2E47001-491A-4C6B-A747-D8D3A9331BD5}"/>
              </a:ext>
            </a:extLst>
          </p:cNvPr>
          <p:cNvSpPr>
            <a:spLocks noGrp="1"/>
          </p:cNvSpPr>
          <p:nvPr>
            <p:ph type="dt" sz="half" idx="10"/>
          </p:nvPr>
        </p:nvSpPr>
        <p:spPr/>
        <p:txBody>
          <a:bodyPr/>
          <a:lstStyle/>
          <a:p>
            <a:fld id="{AAF4CDB8-5C94-4A68-B89E-4E4C8180E985}" type="datetimeFigureOut">
              <a:rPr lang="tr-TR" smtClean="0"/>
              <a:t>1.03.2022</a:t>
            </a:fld>
            <a:endParaRPr lang="tr-TR"/>
          </a:p>
        </p:txBody>
      </p:sp>
      <p:sp>
        <p:nvSpPr>
          <p:cNvPr id="5" name="Alt Bilgi Yer Tutucusu 4">
            <a:extLst>
              <a:ext uri="{FF2B5EF4-FFF2-40B4-BE49-F238E27FC236}">
                <a16:creationId xmlns:a16="http://schemas.microsoft.com/office/drawing/2014/main" id="{DF40AFB0-8DF3-4BE2-95E4-B89C77284E0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0BB954F-213F-4B33-92B0-440508B05162}"/>
              </a:ext>
            </a:extLst>
          </p:cNvPr>
          <p:cNvSpPr>
            <a:spLocks noGrp="1"/>
          </p:cNvSpPr>
          <p:nvPr>
            <p:ph type="sldNum" sz="quarter" idx="12"/>
          </p:nvPr>
        </p:nvSpPr>
        <p:spPr/>
        <p:txBody>
          <a:bodyPr/>
          <a:lstStyle/>
          <a:p>
            <a:fld id="{7D8826DE-797B-465C-90EA-ACB4692526F4}" type="slidenum">
              <a:rPr lang="tr-TR" smtClean="0"/>
              <a:t>‹#›</a:t>
            </a:fld>
            <a:endParaRPr lang="tr-TR"/>
          </a:p>
        </p:txBody>
      </p:sp>
    </p:spTree>
    <p:extLst>
      <p:ext uri="{BB962C8B-B14F-4D97-AF65-F5344CB8AC3E}">
        <p14:creationId xmlns:p14="http://schemas.microsoft.com/office/powerpoint/2010/main" val="1300625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F09F07-596E-411F-A8FC-7DA7E621686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7DA1AEC-4D78-46E6-8032-A28EC9B0A17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2FCA13E-613D-4B03-A8EF-9A58C5F2AEA1}"/>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EAEDE6F-D36D-4B9F-8783-B160D49BFB7D}"/>
              </a:ext>
            </a:extLst>
          </p:cNvPr>
          <p:cNvSpPr>
            <a:spLocks noGrp="1"/>
          </p:cNvSpPr>
          <p:nvPr>
            <p:ph type="dt" sz="half" idx="10"/>
          </p:nvPr>
        </p:nvSpPr>
        <p:spPr/>
        <p:txBody>
          <a:bodyPr/>
          <a:lstStyle/>
          <a:p>
            <a:fld id="{AAF4CDB8-5C94-4A68-B89E-4E4C8180E985}" type="datetimeFigureOut">
              <a:rPr lang="tr-TR" smtClean="0"/>
              <a:t>1.03.2022</a:t>
            </a:fld>
            <a:endParaRPr lang="tr-TR"/>
          </a:p>
        </p:txBody>
      </p:sp>
      <p:sp>
        <p:nvSpPr>
          <p:cNvPr id="6" name="Alt Bilgi Yer Tutucusu 5">
            <a:extLst>
              <a:ext uri="{FF2B5EF4-FFF2-40B4-BE49-F238E27FC236}">
                <a16:creationId xmlns:a16="http://schemas.microsoft.com/office/drawing/2014/main" id="{7BB9A6B8-1A94-4CF9-BA5F-6B1A6859A99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3BBB356-0D73-4380-97AB-22F2011643B6}"/>
              </a:ext>
            </a:extLst>
          </p:cNvPr>
          <p:cNvSpPr>
            <a:spLocks noGrp="1"/>
          </p:cNvSpPr>
          <p:nvPr>
            <p:ph type="sldNum" sz="quarter" idx="12"/>
          </p:nvPr>
        </p:nvSpPr>
        <p:spPr/>
        <p:txBody>
          <a:bodyPr/>
          <a:lstStyle/>
          <a:p>
            <a:fld id="{7D8826DE-797B-465C-90EA-ACB4692526F4}" type="slidenum">
              <a:rPr lang="tr-TR" smtClean="0"/>
              <a:t>‹#›</a:t>
            </a:fld>
            <a:endParaRPr lang="tr-TR"/>
          </a:p>
        </p:txBody>
      </p:sp>
    </p:spTree>
    <p:extLst>
      <p:ext uri="{BB962C8B-B14F-4D97-AF65-F5344CB8AC3E}">
        <p14:creationId xmlns:p14="http://schemas.microsoft.com/office/powerpoint/2010/main" val="4055454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7CD6F-8569-464A-9206-0CDC2FBBE636}"/>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F6E47A3-67F5-4DC7-BBD4-899E1890BC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2FA61E5-6756-435B-865D-DA9A46EB828A}"/>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1476F90-0C3A-4BAF-98B5-BE3494007D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1345673-ACF7-44C5-BC45-7309B7344DB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F9E75EB-5061-4C7A-8CA4-7594FE787090}"/>
              </a:ext>
            </a:extLst>
          </p:cNvPr>
          <p:cNvSpPr>
            <a:spLocks noGrp="1"/>
          </p:cNvSpPr>
          <p:nvPr>
            <p:ph type="dt" sz="half" idx="10"/>
          </p:nvPr>
        </p:nvSpPr>
        <p:spPr/>
        <p:txBody>
          <a:bodyPr/>
          <a:lstStyle/>
          <a:p>
            <a:fld id="{AAF4CDB8-5C94-4A68-B89E-4E4C8180E985}" type="datetimeFigureOut">
              <a:rPr lang="tr-TR" smtClean="0"/>
              <a:t>1.03.2022</a:t>
            </a:fld>
            <a:endParaRPr lang="tr-TR"/>
          </a:p>
        </p:txBody>
      </p:sp>
      <p:sp>
        <p:nvSpPr>
          <p:cNvPr id="8" name="Alt Bilgi Yer Tutucusu 7">
            <a:extLst>
              <a:ext uri="{FF2B5EF4-FFF2-40B4-BE49-F238E27FC236}">
                <a16:creationId xmlns:a16="http://schemas.microsoft.com/office/drawing/2014/main" id="{9D7377E2-909F-4FF0-B84B-81976D27607F}"/>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E855EC7-BE5B-4693-A015-E0CE29E7A284}"/>
              </a:ext>
            </a:extLst>
          </p:cNvPr>
          <p:cNvSpPr>
            <a:spLocks noGrp="1"/>
          </p:cNvSpPr>
          <p:nvPr>
            <p:ph type="sldNum" sz="quarter" idx="12"/>
          </p:nvPr>
        </p:nvSpPr>
        <p:spPr/>
        <p:txBody>
          <a:bodyPr/>
          <a:lstStyle/>
          <a:p>
            <a:fld id="{7D8826DE-797B-465C-90EA-ACB4692526F4}" type="slidenum">
              <a:rPr lang="tr-TR" smtClean="0"/>
              <a:t>‹#›</a:t>
            </a:fld>
            <a:endParaRPr lang="tr-TR"/>
          </a:p>
        </p:txBody>
      </p:sp>
    </p:spTree>
    <p:extLst>
      <p:ext uri="{BB962C8B-B14F-4D97-AF65-F5344CB8AC3E}">
        <p14:creationId xmlns:p14="http://schemas.microsoft.com/office/powerpoint/2010/main" val="3655051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EBC835-AFFB-4B27-B015-6BA60A61272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B21BDC9-CAB2-44CA-B156-A06E0F5CA2C1}"/>
              </a:ext>
            </a:extLst>
          </p:cNvPr>
          <p:cNvSpPr>
            <a:spLocks noGrp="1"/>
          </p:cNvSpPr>
          <p:nvPr>
            <p:ph type="dt" sz="half" idx="10"/>
          </p:nvPr>
        </p:nvSpPr>
        <p:spPr/>
        <p:txBody>
          <a:bodyPr/>
          <a:lstStyle/>
          <a:p>
            <a:fld id="{AAF4CDB8-5C94-4A68-B89E-4E4C8180E985}" type="datetimeFigureOut">
              <a:rPr lang="tr-TR" smtClean="0"/>
              <a:t>1.03.2022</a:t>
            </a:fld>
            <a:endParaRPr lang="tr-TR"/>
          </a:p>
        </p:txBody>
      </p:sp>
      <p:sp>
        <p:nvSpPr>
          <p:cNvPr id="4" name="Alt Bilgi Yer Tutucusu 3">
            <a:extLst>
              <a:ext uri="{FF2B5EF4-FFF2-40B4-BE49-F238E27FC236}">
                <a16:creationId xmlns:a16="http://schemas.microsoft.com/office/drawing/2014/main" id="{E3BC9126-E4AF-4294-9F65-9573FDF4D31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9CB5107B-4138-4F37-98BA-A0C4181AD543}"/>
              </a:ext>
            </a:extLst>
          </p:cNvPr>
          <p:cNvSpPr>
            <a:spLocks noGrp="1"/>
          </p:cNvSpPr>
          <p:nvPr>
            <p:ph type="sldNum" sz="quarter" idx="12"/>
          </p:nvPr>
        </p:nvSpPr>
        <p:spPr/>
        <p:txBody>
          <a:bodyPr/>
          <a:lstStyle/>
          <a:p>
            <a:fld id="{7D8826DE-797B-465C-90EA-ACB4692526F4}" type="slidenum">
              <a:rPr lang="tr-TR" smtClean="0"/>
              <a:t>‹#›</a:t>
            </a:fld>
            <a:endParaRPr lang="tr-TR"/>
          </a:p>
        </p:txBody>
      </p:sp>
    </p:spTree>
    <p:extLst>
      <p:ext uri="{BB962C8B-B14F-4D97-AF65-F5344CB8AC3E}">
        <p14:creationId xmlns:p14="http://schemas.microsoft.com/office/powerpoint/2010/main" val="190804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FE74F41-A254-4687-93E3-B052A9A961C4}"/>
              </a:ext>
            </a:extLst>
          </p:cNvPr>
          <p:cNvSpPr>
            <a:spLocks noGrp="1"/>
          </p:cNvSpPr>
          <p:nvPr>
            <p:ph type="dt" sz="half" idx="10"/>
          </p:nvPr>
        </p:nvSpPr>
        <p:spPr/>
        <p:txBody>
          <a:bodyPr/>
          <a:lstStyle/>
          <a:p>
            <a:fld id="{AAF4CDB8-5C94-4A68-B89E-4E4C8180E985}" type="datetimeFigureOut">
              <a:rPr lang="tr-TR" smtClean="0"/>
              <a:t>1.03.2022</a:t>
            </a:fld>
            <a:endParaRPr lang="tr-TR"/>
          </a:p>
        </p:txBody>
      </p:sp>
      <p:sp>
        <p:nvSpPr>
          <p:cNvPr id="3" name="Alt Bilgi Yer Tutucusu 2">
            <a:extLst>
              <a:ext uri="{FF2B5EF4-FFF2-40B4-BE49-F238E27FC236}">
                <a16:creationId xmlns:a16="http://schemas.microsoft.com/office/drawing/2014/main" id="{37116089-DA71-4E6F-8F97-3475EB3D5B52}"/>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E9D2DEB-9F27-419A-8F84-3301A37F290E}"/>
              </a:ext>
            </a:extLst>
          </p:cNvPr>
          <p:cNvSpPr>
            <a:spLocks noGrp="1"/>
          </p:cNvSpPr>
          <p:nvPr>
            <p:ph type="sldNum" sz="quarter" idx="12"/>
          </p:nvPr>
        </p:nvSpPr>
        <p:spPr/>
        <p:txBody>
          <a:bodyPr/>
          <a:lstStyle/>
          <a:p>
            <a:fld id="{7D8826DE-797B-465C-90EA-ACB4692526F4}" type="slidenum">
              <a:rPr lang="tr-TR" smtClean="0"/>
              <a:t>‹#›</a:t>
            </a:fld>
            <a:endParaRPr lang="tr-TR"/>
          </a:p>
        </p:txBody>
      </p:sp>
    </p:spTree>
    <p:extLst>
      <p:ext uri="{BB962C8B-B14F-4D97-AF65-F5344CB8AC3E}">
        <p14:creationId xmlns:p14="http://schemas.microsoft.com/office/powerpoint/2010/main" val="3046442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ED018D-160B-4B92-A9D2-A2CD98FFE0F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B524C4D-94A0-40CA-A506-D654610A26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39FD4C6-59FA-410B-AFBF-BBAA1A8C73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CA2C9E7-4C36-4C01-8511-2A55B4F76C42}"/>
              </a:ext>
            </a:extLst>
          </p:cNvPr>
          <p:cNvSpPr>
            <a:spLocks noGrp="1"/>
          </p:cNvSpPr>
          <p:nvPr>
            <p:ph type="dt" sz="half" idx="10"/>
          </p:nvPr>
        </p:nvSpPr>
        <p:spPr/>
        <p:txBody>
          <a:bodyPr/>
          <a:lstStyle/>
          <a:p>
            <a:fld id="{AAF4CDB8-5C94-4A68-B89E-4E4C8180E985}" type="datetimeFigureOut">
              <a:rPr lang="tr-TR" smtClean="0"/>
              <a:t>1.03.2022</a:t>
            </a:fld>
            <a:endParaRPr lang="tr-TR"/>
          </a:p>
        </p:txBody>
      </p:sp>
      <p:sp>
        <p:nvSpPr>
          <p:cNvPr id="6" name="Alt Bilgi Yer Tutucusu 5">
            <a:extLst>
              <a:ext uri="{FF2B5EF4-FFF2-40B4-BE49-F238E27FC236}">
                <a16:creationId xmlns:a16="http://schemas.microsoft.com/office/drawing/2014/main" id="{6015AF99-B620-46C9-9ED8-0C9EF25D10F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623CD5C-3A62-4971-B1DF-6B3CA8C1C0E0}"/>
              </a:ext>
            </a:extLst>
          </p:cNvPr>
          <p:cNvSpPr>
            <a:spLocks noGrp="1"/>
          </p:cNvSpPr>
          <p:nvPr>
            <p:ph type="sldNum" sz="quarter" idx="12"/>
          </p:nvPr>
        </p:nvSpPr>
        <p:spPr/>
        <p:txBody>
          <a:bodyPr/>
          <a:lstStyle/>
          <a:p>
            <a:fld id="{7D8826DE-797B-465C-90EA-ACB4692526F4}" type="slidenum">
              <a:rPr lang="tr-TR" smtClean="0"/>
              <a:t>‹#›</a:t>
            </a:fld>
            <a:endParaRPr lang="tr-TR"/>
          </a:p>
        </p:txBody>
      </p:sp>
    </p:spTree>
    <p:extLst>
      <p:ext uri="{BB962C8B-B14F-4D97-AF65-F5344CB8AC3E}">
        <p14:creationId xmlns:p14="http://schemas.microsoft.com/office/powerpoint/2010/main" val="137679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72C50D-1AF8-4288-B1BC-E15E6A4A701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213956C-F6C7-4F61-9856-9956723ACC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7512335-61DD-4ACF-987F-C8DA3DB537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55E3B43-C263-42A5-9923-1A4A0312F49A}"/>
              </a:ext>
            </a:extLst>
          </p:cNvPr>
          <p:cNvSpPr>
            <a:spLocks noGrp="1"/>
          </p:cNvSpPr>
          <p:nvPr>
            <p:ph type="dt" sz="half" idx="10"/>
          </p:nvPr>
        </p:nvSpPr>
        <p:spPr/>
        <p:txBody>
          <a:bodyPr/>
          <a:lstStyle/>
          <a:p>
            <a:fld id="{AAF4CDB8-5C94-4A68-B89E-4E4C8180E985}" type="datetimeFigureOut">
              <a:rPr lang="tr-TR" smtClean="0"/>
              <a:t>1.03.2022</a:t>
            </a:fld>
            <a:endParaRPr lang="tr-TR"/>
          </a:p>
        </p:txBody>
      </p:sp>
      <p:sp>
        <p:nvSpPr>
          <p:cNvPr id="6" name="Alt Bilgi Yer Tutucusu 5">
            <a:extLst>
              <a:ext uri="{FF2B5EF4-FFF2-40B4-BE49-F238E27FC236}">
                <a16:creationId xmlns:a16="http://schemas.microsoft.com/office/drawing/2014/main" id="{4001F003-6743-4463-86BD-68F5042E0E3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821D46C-BBA3-4BAE-9FB9-44447EA3896F}"/>
              </a:ext>
            </a:extLst>
          </p:cNvPr>
          <p:cNvSpPr>
            <a:spLocks noGrp="1"/>
          </p:cNvSpPr>
          <p:nvPr>
            <p:ph type="sldNum" sz="quarter" idx="12"/>
          </p:nvPr>
        </p:nvSpPr>
        <p:spPr/>
        <p:txBody>
          <a:bodyPr/>
          <a:lstStyle/>
          <a:p>
            <a:fld id="{7D8826DE-797B-465C-90EA-ACB4692526F4}" type="slidenum">
              <a:rPr lang="tr-TR" smtClean="0"/>
              <a:t>‹#›</a:t>
            </a:fld>
            <a:endParaRPr lang="tr-TR"/>
          </a:p>
        </p:txBody>
      </p:sp>
    </p:spTree>
    <p:extLst>
      <p:ext uri="{BB962C8B-B14F-4D97-AF65-F5344CB8AC3E}">
        <p14:creationId xmlns:p14="http://schemas.microsoft.com/office/powerpoint/2010/main" val="4270455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5149082-728F-4209-AA75-13ABA9B13A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0BC3F20-5C75-4B6E-8022-D10B019974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6B0B9A6-548A-49A7-AB6B-23B5F13272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4CDB8-5C94-4A68-B89E-4E4C8180E985}" type="datetimeFigureOut">
              <a:rPr lang="tr-TR" smtClean="0"/>
              <a:t>1.03.2022</a:t>
            </a:fld>
            <a:endParaRPr lang="tr-TR"/>
          </a:p>
        </p:txBody>
      </p:sp>
      <p:sp>
        <p:nvSpPr>
          <p:cNvPr id="5" name="Alt Bilgi Yer Tutucusu 4">
            <a:extLst>
              <a:ext uri="{FF2B5EF4-FFF2-40B4-BE49-F238E27FC236}">
                <a16:creationId xmlns:a16="http://schemas.microsoft.com/office/drawing/2014/main" id="{32CB03BB-1ACA-4F1E-B5DC-D62F211AB3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59148CC2-B56B-4FE4-BB1D-7CF685D19D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826DE-797B-465C-90EA-ACB4692526F4}" type="slidenum">
              <a:rPr lang="tr-TR" smtClean="0"/>
              <a:t>‹#›</a:t>
            </a:fld>
            <a:endParaRPr lang="tr-TR"/>
          </a:p>
        </p:txBody>
      </p:sp>
    </p:spTree>
    <p:extLst>
      <p:ext uri="{BB962C8B-B14F-4D97-AF65-F5344CB8AC3E}">
        <p14:creationId xmlns:p14="http://schemas.microsoft.com/office/powerpoint/2010/main" val="1504523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doi.org/10.1016/j.fertnstert.2014.01.02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doi.org/10.1001/jama.1956.02970090081016"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s://www.uptodate.com/contents/treatments-for-female-infertility?search=infertilite&amp;source=search_result&amp;selectedTitle=5~150&amp;usage_type=default&amp;display_rank=5" TargetMode="External"/><Relationship Id="rId13" Type="http://schemas.openxmlformats.org/officeDocument/2006/relationships/hyperlink" Target="https://www.uptodate.com/contents/psychological-stress-and-infertility?search=infertilite&amp;source=search_result&amp;selectedTitle=18~150&amp;usage_type=default&amp;display_rank=18" TargetMode="External"/><Relationship Id="rId3" Type="http://schemas.openxmlformats.org/officeDocument/2006/relationships/hyperlink" Target="https://www.cetad.org.tr/73/sik-sorulan-sorular/61/infertilite" TargetMode="External"/><Relationship Id="rId7" Type="http://schemas.openxmlformats.org/officeDocument/2006/relationships/hyperlink" Target="https://www.uptodate.com/contents/causes-of-female-infertility?search=infertilite&amp;source=search_result&amp;selectedTitle=4~150&amp;usage_type=default&amp;display_rank=4#H13" TargetMode="External"/><Relationship Id="rId12" Type="http://schemas.openxmlformats.org/officeDocument/2006/relationships/hyperlink" Target="https://www.uptodate.com/contents/unexplained-infertility?search=infertilite&amp;source=search_result&amp;selectedTitle=9~150&amp;usage_type=default&amp;display_rank=9" TargetMode="External"/><Relationship Id="rId2" Type="http://schemas.openxmlformats.org/officeDocument/2006/relationships/hyperlink" Target="http://www.tjrms.org/uploads/pdf/709122956733657.pdf" TargetMode="External"/><Relationship Id="rId1" Type="http://schemas.openxmlformats.org/officeDocument/2006/relationships/slideLayout" Target="../slideLayouts/slideLayout2.xml"/><Relationship Id="rId6" Type="http://schemas.openxmlformats.org/officeDocument/2006/relationships/hyperlink" Target="https://www.uptodate.com/contents/approach-to-the-male-with-infertility?search=infertilite&amp;source=search_result&amp;selectedTitle=3~150&amp;usage_type=default&amp;display_rank=3#H3208983247" TargetMode="External"/><Relationship Id="rId11" Type="http://schemas.openxmlformats.org/officeDocument/2006/relationships/hyperlink" Target="https://www.uptodate.com/contents/causes-of-male-infertility?search=infertilite&amp;source=search_result&amp;selectedTitle=7~150&amp;usage_type=default&amp;display_rank=7" TargetMode="External"/><Relationship Id="rId5" Type="http://schemas.openxmlformats.org/officeDocument/2006/relationships/hyperlink" Target="https://www.uptodate.com/contents/evaluation-of-female-infertility?search=infertilite&amp;source=search_result&amp;selectedTitle=2~150&amp;usage_type=default&amp;display_rank=2#H3" TargetMode="External"/><Relationship Id="rId10" Type="http://schemas.openxmlformats.org/officeDocument/2006/relationships/hyperlink" Target="https://www.uptodate.com/contents/treatments-for-male-infertility?search=infertilite&amp;source=search_result&amp;selectedTitle=6~150&amp;usage_type=default&amp;display_rank=6" TargetMode="External"/><Relationship Id="rId4" Type="http://schemas.openxmlformats.org/officeDocument/2006/relationships/hyperlink" Target="https://www.uptodate.com/contents/overview-of-infertility?search=infertilite&amp;topicRef=7453&amp;source=see_link#H3" TargetMode="External"/><Relationship Id="rId9" Type="http://schemas.openxmlformats.org/officeDocument/2006/relationships/hyperlink" Target="https://www.uptodate.com/contents/optimizing-natural-fertility-in-couples-planning-pregnancy?search=infertilite&amp;topicRef=5448&amp;source=see_link"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79A669D-EF6B-44E2-AD84-642D9FAEF537}"/>
              </a:ext>
            </a:extLst>
          </p:cNvPr>
          <p:cNvSpPr>
            <a:spLocks noGrp="1"/>
          </p:cNvSpPr>
          <p:nvPr>
            <p:ph type="ctrTitle"/>
          </p:nvPr>
        </p:nvSpPr>
        <p:spPr>
          <a:xfrm>
            <a:off x="4853988" y="320041"/>
            <a:ext cx="6707084" cy="3892668"/>
          </a:xfrm>
        </p:spPr>
        <p:txBody>
          <a:bodyPr>
            <a:normAutofit/>
          </a:bodyPr>
          <a:lstStyle/>
          <a:p>
            <a:pPr algn="l"/>
            <a:r>
              <a:rPr lang="tr-TR" sz="6600"/>
              <a:t>İNFERTİLİTE</a:t>
            </a:r>
          </a:p>
        </p:txBody>
      </p:sp>
      <p:sp>
        <p:nvSpPr>
          <p:cNvPr id="3" name="Alt Başlık 2">
            <a:extLst>
              <a:ext uri="{FF2B5EF4-FFF2-40B4-BE49-F238E27FC236}">
                <a16:creationId xmlns:a16="http://schemas.microsoft.com/office/drawing/2014/main" id="{F78DED0C-5A1C-4A8D-8A85-ABDFE16E317A}"/>
              </a:ext>
            </a:extLst>
          </p:cNvPr>
          <p:cNvSpPr>
            <a:spLocks noGrp="1"/>
          </p:cNvSpPr>
          <p:nvPr>
            <p:ph type="subTitle" idx="1"/>
          </p:nvPr>
        </p:nvSpPr>
        <p:spPr>
          <a:xfrm>
            <a:off x="4853699" y="4631161"/>
            <a:ext cx="6707366" cy="1569486"/>
          </a:xfrm>
        </p:spPr>
        <p:txBody>
          <a:bodyPr>
            <a:normAutofit/>
          </a:bodyPr>
          <a:lstStyle/>
          <a:p>
            <a:pPr algn="l"/>
            <a:r>
              <a:rPr lang="tr-TR" b="1">
                <a:latin typeface="Times New Roman" panose="02020603050405020304" pitchFamily="18" charset="0"/>
                <a:cs typeface="Times New Roman" panose="02020603050405020304" pitchFamily="18" charset="0"/>
              </a:rPr>
              <a:t>ARŞ. GÖR. DR. Merve Çilenay SEMİR</a:t>
            </a:r>
          </a:p>
          <a:p>
            <a:pPr algn="l"/>
            <a:r>
              <a:rPr lang="tr-TR">
                <a:latin typeface="Times New Roman" panose="02020603050405020304" pitchFamily="18" charset="0"/>
                <a:cs typeface="Times New Roman" panose="02020603050405020304" pitchFamily="18" charset="0"/>
              </a:rPr>
              <a:t> </a:t>
            </a:r>
            <a:r>
              <a:rPr lang="tr-TR" b="1">
                <a:latin typeface="Times New Roman" panose="02020603050405020304" pitchFamily="18" charset="0"/>
                <a:cs typeface="Times New Roman" panose="02020603050405020304" pitchFamily="18" charset="0"/>
              </a:rPr>
              <a:t>KTÜ Aile Hekimliği Anabilim Dalı</a:t>
            </a:r>
          </a:p>
          <a:p>
            <a:pPr algn="l"/>
            <a:r>
              <a:rPr lang="tr-TR" b="1"/>
              <a:t>01.03.2022</a:t>
            </a:r>
          </a:p>
          <a:p>
            <a:pPr algn="l"/>
            <a:endParaRPr lang="tr-TR"/>
          </a:p>
        </p:txBody>
      </p:sp>
      <p:pic>
        <p:nvPicPr>
          <p:cNvPr id="4" name="Resim 3">
            <a:extLst>
              <a:ext uri="{FF2B5EF4-FFF2-40B4-BE49-F238E27FC236}">
                <a16:creationId xmlns:a16="http://schemas.microsoft.com/office/drawing/2014/main" id="{7FB9A909-D28E-4836-974C-CD3B3062C624}"/>
              </a:ext>
            </a:extLst>
          </p:cNvPr>
          <p:cNvPicPr>
            <a:picLocks noChangeAspect="1"/>
          </p:cNvPicPr>
          <p:nvPr/>
        </p:nvPicPr>
        <p:blipFill rotWithShape="1">
          <a:blip r:embed="rId2"/>
          <a:srcRect r="-1" b="2180"/>
          <a:stretch/>
        </p:blipFill>
        <p:spPr>
          <a:xfrm>
            <a:off x="320040" y="1275818"/>
            <a:ext cx="4087368" cy="3988229"/>
          </a:xfrm>
          <a:prstGeom prst="rect">
            <a:avLst/>
          </a:prstGeom>
        </p:spPr>
      </p:pic>
      <p:sp>
        <p:nvSpPr>
          <p:cNvPr id="1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140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8CB3904-D464-4BBC-98B3-AF69203306DE}"/>
              </a:ext>
            </a:extLst>
          </p:cNvPr>
          <p:cNvSpPr>
            <a:spLocks noGrp="1"/>
          </p:cNvSpPr>
          <p:nvPr>
            <p:ph type="title"/>
          </p:nvPr>
        </p:nvSpPr>
        <p:spPr>
          <a:xfrm>
            <a:off x="838200" y="365125"/>
            <a:ext cx="10515600" cy="1325563"/>
          </a:xfrm>
        </p:spPr>
        <p:txBody>
          <a:bodyPr>
            <a:normAutofit/>
          </a:bodyPr>
          <a:lstStyle/>
          <a:p>
            <a:r>
              <a:rPr lang="tr-TR" sz="5400"/>
              <a:t>Kadın infertilitesi</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53BCB7A4-EA34-43D7-9313-22AD9DAC5F9A}"/>
              </a:ext>
            </a:extLst>
          </p:cNvPr>
          <p:cNvSpPr>
            <a:spLocks noGrp="1"/>
          </p:cNvSpPr>
          <p:nvPr>
            <p:ph idx="1"/>
          </p:nvPr>
        </p:nvSpPr>
        <p:spPr>
          <a:xfrm>
            <a:off x="838200" y="1929384"/>
            <a:ext cx="10515600" cy="4251960"/>
          </a:xfrm>
        </p:spPr>
        <p:txBody>
          <a:bodyPr>
            <a:normAutofit/>
          </a:bodyPr>
          <a:lstStyle/>
          <a:p>
            <a:endParaRPr lang="tr-TR" sz="2200" b="0" i="0" dirty="0">
              <a:effectLst/>
              <a:latin typeface="Noto Sans" panose="020B0502040504020204" pitchFamily="34" charset="0"/>
            </a:endParaRPr>
          </a:p>
          <a:p>
            <a:endParaRPr lang="tr-TR" sz="2200" b="0" i="0" dirty="0">
              <a:effectLst/>
              <a:latin typeface="Noto Sans" panose="020B0502040504020204" pitchFamily="34" charset="0"/>
            </a:endParaRPr>
          </a:p>
          <a:p>
            <a:r>
              <a:rPr lang="tr-TR" sz="2400" b="0" i="0" dirty="0">
                <a:effectLst/>
              </a:rPr>
              <a:t>Temel değerlendirme, ilgili ve deneyimli bir birinci basamak hekimi veya bir kadın doğum uzmanı-jinekolog tarafından yapılabilir</a:t>
            </a:r>
          </a:p>
          <a:p>
            <a:r>
              <a:rPr lang="tr-TR" sz="2400" b="0" i="0" dirty="0">
                <a:effectLst/>
              </a:rPr>
              <a:t>Birinci basamak hekimi genellikle hastayı kısırlık tedavisi için bir uzmana yönlendirmelidir</a:t>
            </a:r>
          </a:p>
          <a:p>
            <a:r>
              <a:rPr lang="tr-TR" sz="2400" b="0" i="0" dirty="0">
                <a:effectLst/>
              </a:rPr>
              <a:t>Birçok jinekolog, bir üreme </a:t>
            </a:r>
            <a:r>
              <a:rPr lang="tr-TR" sz="2400" b="0" i="0" dirty="0" err="1">
                <a:effectLst/>
              </a:rPr>
              <a:t>endokrinologuna</a:t>
            </a:r>
            <a:r>
              <a:rPr lang="tr-TR" sz="2400" b="0" i="0" dirty="0">
                <a:effectLst/>
              </a:rPr>
              <a:t> sevk edilmeden önce tedaviye başlar</a:t>
            </a:r>
            <a:endParaRPr lang="tr-TR" sz="2400" dirty="0"/>
          </a:p>
        </p:txBody>
      </p:sp>
    </p:spTree>
    <p:extLst>
      <p:ext uri="{BB962C8B-B14F-4D97-AF65-F5344CB8AC3E}">
        <p14:creationId xmlns:p14="http://schemas.microsoft.com/office/powerpoint/2010/main" val="2489224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D32B65F-3987-4DE9-B416-0290DE657D50}"/>
              </a:ext>
            </a:extLst>
          </p:cNvPr>
          <p:cNvSpPr>
            <a:spLocks noGrp="1"/>
          </p:cNvSpPr>
          <p:nvPr>
            <p:ph type="title"/>
          </p:nvPr>
        </p:nvSpPr>
        <p:spPr>
          <a:xfrm>
            <a:off x="841248" y="256032"/>
            <a:ext cx="10506456" cy="1014984"/>
          </a:xfrm>
        </p:spPr>
        <p:txBody>
          <a:bodyPr anchor="b">
            <a:normAutofit/>
          </a:bodyPr>
          <a:lstStyle/>
          <a:p>
            <a:r>
              <a:rPr lang="tr-TR"/>
              <a:t>Kadın infertilitesi</a:t>
            </a:r>
            <a:endParaRPr lang="tr-TR" dirty="0"/>
          </a:p>
        </p:txBody>
      </p:sp>
      <p:sp>
        <p:nvSpPr>
          <p:cNvPr id="23"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5" name="İçerik Yer Tutucusu 2">
            <a:extLst>
              <a:ext uri="{FF2B5EF4-FFF2-40B4-BE49-F238E27FC236}">
                <a16:creationId xmlns:a16="http://schemas.microsoft.com/office/drawing/2014/main" id="{565118E5-902B-4B81-9722-EEA71FB70F9D}"/>
              </a:ext>
            </a:extLst>
          </p:cNvPr>
          <p:cNvGraphicFramePr>
            <a:graphicFrameLocks noGrp="1"/>
          </p:cNvGraphicFramePr>
          <p:nvPr>
            <p:ph idx="1"/>
            <p:extLst>
              <p:ext uri="{D42A27DB-BD31-4B8C-83A1-F6EECF244321}">
                <p14:modId xmlns:p14="http://schemas.microsoft.com/office/powerpoint/2010/main" val="132229752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3370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88AF44D-1536-4744-9D2C-73EFA604DC68}"/>
              </a:ext>
            </a:extLst>
          </p:cNvPr>
          <p:cNvSpPr>
            <a:spLocks noGrp="1"/>
          </p:cNvSpPr>
          <p:nvPr>
            <p:ph type="title"/>
          </p:nvPr>
        </p:nvSpPr>
        <p:spPr>
          <a:xfrm>
            <a:off x="841248" y="548640"/>
            <a:ext cx="3600860" cy="5431536"/>
          </a:xfrm>
        </p:spPr>
        <p:txBody>
          <a:bodyPr>
            <a:normAutofit/>
          </a:bodyPr>
          <a:lstStyle/>
          <a:p>
            <a:r>
              <a:rPr lang="tr-TR" sz="5400"/>
              <a:t>Kadın infertilitesi nedenleri</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593E6CDF-EC30-4FD5-8EDD-C74B596420FE}"/>
              </a:ext>
            </a:extLst>
          </p:cNvPr>
          <p:cNvSpPr>
            <a:spLocks noGrp="1"/>
          </p:cNvSpPr>
          <p:nvPr>
            <p:ph idx="1"/>
          </p:nvPr>
        </p:nvSpPr>
        <p:spPr>
          <a:xfrm>
            <a:off x="5126418" y="552091"/>
            <a:ext cx="6224335" cy="5431536"/>
          </a:xfrm>
        </p:spPr>
        <p:txBody>
          <a:bodyPr anchor="ctr">
            <a:normAutofit/>
          </a:bodyPr>
          <a:lstStyle/>
          <a:p>
            <a:r>
              <a:rPr lang="tr-TR" sz="2400" b="0" i="0" dirty="0">
                <a:effectLst/>
              </a:rPr>
              <a:t>Kadın kısırlığının % 81'ini oluşturan en yaygın tanımlanabilir faktörler şunlardır:</a:t>
            </a:r>
          </a:p>
          <a:p>
            <a:pPr lvl="1"/>
            <a:r>
              <a:rPr lang="tr-TR" b="0" i="0" dirty="0">
                <a:effectLst/>
              </a:rPr>
              <a:t>Yumurtlama bozuklukları (% 25)</a:t>
            </a:r>
          </a:p>
          <a:p>
            <a:pPr lvl="1"/>
            <a:r>
              <a:rPr lang="tr-TR" b="0" i="0" dirty="0" err="1">
                <a:effectLst/>
              </a:rPr>
              <a:t>Endometriozis</a:t>
            </a:r>
            <a:r>
              <a:rPr lang="tr-TR" b="0" i="0" dirty="0">
                <a:effectLst/>
              </a:rPr>
              <a:t> (%15)</a:t>
            </a:r>
          </a:p>
          <a:p>
            <a:pPr lvl="1"/>
            <a:r>
              <a:rPr lang="tr-TR" b="0" i="0" dirty="0" err="1">
                <a:effectLst/>
              </a:rPr>
              <a:t>Pelvik</a:t>
            </a:r>
            <a:r>
              <a:rPr lang="tr-TR" b="0" i="0" dirty="0">
                <a:effectLst/>
              </a:rPr>
              <a:t> yapışıklıklar (% 12)</a:t>
            </a:r>
          </a:p>
          <a:p>
            <a:pPr lvl="1"/>
            <a:r>
              <a:rPr lang="tr-TR" b="0" i="0" dirty="0">
                <a:effectLst/>
              </a:rPr>
              <a:t>Tüp tıkanıklığı ( %11)</a:t>
            </a:r>
          </a:p>
          <a:p>
            <a:pPr lvl="1"/>
            <a:r>
              <a:rPr lang="tr-TR" b="0" i="0" dirty="0">
                <a:effectLst/>
              </a:rPr>
              <a:t>Diğer </a:t>
            </a:r>
            <a:r>
              <a:rPr lang="tr-TR" b="0" i="0" dirty="0" err="1">
                <a:effectLst/>
              </a:rPr>
              <a:t>tubal</a:t>
            </a:r>
            <a:r>
              <a:rPr lang="tr-TR" b="0" i="0" dirty="0">
                <a:effectLst/>
              </a:rPr>
              <a:t> anormallikler (% 11)</a:t>
            </a:r>
          </a:p>
          <a:p>
            <a:pPr lvl="1"/>
            <a:r>
              <a:rPr lang="tr-TR" b="0" i="0" dirty="0" err="1">
                <a:effectLst/>
              </a:rPr>
              <a:t>Hiperprolaktinemi</a:t>
            </a:r>
            <a:r>
              <a:rPr lang="tr-TR" b="0" i="0" dirty="0">
                <a:effectLst/>
              </a:rPr>
              <a:t> (% 7)</a:t>
            </a:r>
          </a:p>
          <a:p>
            <a:r>
              <a:rPr lang="tr-TR" sz="2400" dirty="0"/>
              <a:t>İlerleyen kadın yaşı</a:t>
            </a:r>
            <a:r>
              <a:rPr lang="tr-TR" sz="2400" dirty="0">
                <a:sym typeface="Wingdings" panose="05000000000000000000" pitchFamily="2" charset="2"/>
              </a:rPr>
              <a:t>;</a:t>
            </a:r>
          </a:p>
          <a:p>
            <a:pPr lvl="1"/>
            <a:r>
              <a:rPr lang="tr-TR" dirty="0" err="1">
                <a:sym typeface="Wingdings" panose="05000000000000000000" pitchFamily="2" charset="2"/>
              </a:rPr>
              <a:t>leiomyomlar,tubal</a:t>
            </a:r>
            <a:r>
              <a:rPr lang="tr-TR" dirty="0">
                <a:sym typeface="Wingdings" panose="05000000000000000000" pitchFamily="2" charset="2"/>
              </a:rPr>
              <a:t> hastalıklar ve </a:t>
            </a:r>
            <a:r>
              <a:rPr lang="tr-TR" dirty="0" err="1">
                <a:sym typeface="Wingdings" panose="05000000000000000000" pitchFamily="2" charset="2"/>
              </a:rPr>
              <a:t>endometriozis</a:t>
            </a:r>
            <a:r>
              <a:rPr lang="tr-TR" dirty="0">
                <a:sym typeface="Wingdings" panose="05000000000000000000" pitchFamily="2" charset="2"/>
              </a:rPr>
              <a:t> </a:t>
            </a:r>
            <a:r>
              <a:rPr lang="tr-TR" dirty="0" err="1">
                <a:sym typeface="Wingdings" panose="05000000000000000000" pitchFamily="2" charset="2"/>
              </a:rPr>
              <a:t>gbi</a:t>
            </a:r>
            <a:r>
              <a:rPr lang="tr-TR" dirty="0">
                <a:sym typeface="Wingdings" panose="05000000000000000000" pitchFamily="2" charset="2"/>
              </a:rPr>
              <a:t> faktörler artar</a:t>
            </a:r>
          </a:p>
          <a:p>
            <a:pPr lvl="1"/>
            <a:r>
              <a:rPr lang="tr-TR" dirty="0">
                <a:sym typeface="Wingdings" panose="05000000000000000000" pitchFamily="2" charset="2"/>
              </a:rPr>
              <a:t>cinsel birleşme sıklığında azalma</a:t>
            </a:r>
            <a:endParaRPr lang="tr-TR" dirty="0"/>
          </a:p>
        </p:txBody>
      </p:sp>
    </p:spTree>
    <p:extLst>
      <p:ext uri="{BB962C8B-B14F-4D97-AF65-F5344CB8AC3E}">
        <p14:creationId xmlns:p14="http://schemas.microsoft.com/office/powerpoint/2010/main" val="381833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F74EB89-2B23-4911-A18F-71AF2BCD822E}"/>
              </a:ext>
            </a:extLst>
          </p:cNvPr>
          <p:cNvSpPr>
            <a:spLocks noGrp="1"/>
          </p:cNvSpPr>
          <p:nvPr>
            <p:ph type="title"/>
          </p:nvPr>
        </p:nvSpPr>
        <p:spPr>
          <a:xfrm>
            <a:off x="630936" y="639520"/>
            <a:ext cx="3429000" cy="1719072"/>
          </a:xfrm>
        </p:spPr>
        <p:txBody>
          <a:bodyPr anchor="b">
            <a:normAutofit/>
          </a:bodyPr>
          <a:lstStyle/>
          <a:p>
            <a:r>
              <a:rPr lang="tr-TR" sz="3800"/>
              <a:t>Kadın infertilitesi nedenleri</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7CF511DC-CA16-4FBB-B146-DD4678F96AE0}"/>
              </a:ext>
            </a:extLst>
          </p:cNvPr>
          <p:cNvSpPr>
            <a:spLocks noGrp="1"/>
          </p:cNvSpPr>
          <p:nvPr>
            <p:ph idx="1"/>
          </p:nvPr>
        </p:nvSpPr>
        <p:spPr>
          <a:xfrm>
            <a:off x="643278" y="3256096"/>
            <a:ext cx="5571782" cy="2925248"/>
          </a:xfrm>
        </p:spPr>
        <p:txBody>
          <a:bodyPr anchor="t">
            <a:normAutofit/>
          </a:bodyPr>
          <a:lstStyle/>
          <a:p>
            <a:pPr marL="0" indent="0">
              <a:buNone/>
            </a:pPr>
            <a:r>
              <a:rPr lang="tr-TR" sz="2400" b="1" dirty="0"/>
              <a:t>YUMURTALIK</a:t>
            </a:r>
          </a:p>
          <a:p>
            <a:r>
              <a:rPr lang="tr-TR" sz="2400" dirty="0">
                <a:latin typeface="+mj-lt"/>
              </a:rPr>
              <a:t>Yumurtlama bozuklukları</a:t>
            </a:r>
          </a:p>
          <a:p>
            <a:pPr lvl="1"/>
            <a:r>
              <a:rPr lang="tr-TR" dirty="0" err="1"/>
              <a:t>O</a:t>
            </a:r>
            <a:r>
              <a:rPr lang="tr-TR" b="0" i="0" dirty="0" err="1">
                <a:effectLst/>
              </a:rPr>
              <a:t>ligoovülasyon</a:t>
            </a:r>
            <a:r>
              <a:rPr lang="tr-TR" b="0" i="0" dirty="0">
                <a:effectLst/>
              </a:rPr>
              <a:t> veya </a:t>
            </a:r>
            <a:r>
              <a:rPr lang="tr-TR" b="0" i="0" dirty="0" err="1">
                <a:effectLst/>
              </a:rPr>
              <a:t>anovulasyonda</a:t>
            </a:r>
            <a:r>
              <a:rPr lang="tr-TR" b="0" i="0" dirty="0">
                <a:effectLst/>
              </a:rPr>
              <a:t> her ay döllenme için bir oosit mevcut değil</a:t>
            </a:r>
            <a:endParaRPr lang="tr-TR" dirty="0"/>
          </a:p>
          <a:p>
            <a:pPr lvl="1"/>
            <a:endParaRPr lang="tr-TR" sz="2000" dirty="0"/>
          </a:p>
        </p:txBody>
      </p:sp>
      <p:pic>
        <p:nvPicPr>
          <p:cNvPr id="4" name="Picture 2">
            <a:extLst>
              <a:ext uri="{FF2B5EF4-FFF2-40B4-BE49-F238E27FC236}">
                <a16:creationId xmlns:a16="http://schemas.microsoft.com/office/drawing/2014/main" id="{F6A2FAA1-92D7-4259-948F-7EE600DEEE38}"/>
              </a:ext>
            </a:extLst>
          </p:cNvPr>
          <p:cNvPicPr>
            <a:picLocks noChangeAspect="1"/>
          </p:cNvPicPr>
          <p:nvPr/>
        </p:nvPicPr>
        <p:blipFill>
          <a:blip r:embed="rId3"/>
          <a:stretch>
            <a:fillRect/>
          </a:stretch>
        </p:blipFill>
        <p:spPr>
          <a:xfrm>
            <a:off x="6833654" y="640080"/>
            <a:ext cx="3806875" cy="5577840"/>
          </a:xfrm>
          <a:prstGeom prst="rect">
            <a:avLst/>
          </a:prstGeom>
        </p:spPr>
      </p:pic>
    </p:spTree>
    <p:extLst>
      <p:ext uri="{BB962C8B-B14F-4D97-AF65-F5344CB8AC3E}">
        <p14:creationId xmlns:p14="http://schemas.microsoft.com/office/powerpoint/2010/main" val="1750986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6E6519F-64E2-4C70-805D-D1FCBEABB0D3}"/>
              </a:ext>
            </a:extLst>
          </p:cNvPr>
          <p:cNvSpPr>
            <a:spLocks noGrp="1"/>
          </p:cNvSpPr>
          <p:nvPr>
            <p:ph type="title"/>
          </p:nvPr>
        </p:nvSpPr>
        <p:spPr>
          <a:xfrm>
            <a:off x="630936" y="640080"/>
            <a:ext cx="4818888" cy="1481328"/>
          </a:xfrm>
        </p:spPr>
        <p:txBody>
          <a:bodyPr anchor="b">
            <a:normAutofit/>
          </a:bodyPr>
          <a:lstStyle/>
          <a:p>
            <a:r>
              <a:rPr lang="tr-TR" sz="5000" dirty="0"/>
              <a:t>Kadın </a:t>
            </a:r>
            <a:r>
              <a:rPr lang="tr-TR" sz="5000" dirty="0" err="1"/>
              <a:t>infertilitesi</a:t>
            </a:r>
            <a:r>
              <a:rPr lang="tr-TR" sz="5000" dirty="0"/>
              <a:t> nedenleri</a:t>
            </a:r>
          </a:p>
        </p:txBody>
      </p:sp>
      <p:sp>
        <p:nvSpPr>
          <p:cNvPr id="1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çerik Yer Tutucusu 5">
            <a:extLst>
              <a:ext uri="{FF2B5EF4-FFF2-40B4-BE49-F238E27FC236}">
                <a16:creationId xmlns:a16="http://schemas.microsoft.com/office/drawing/2014/main" id="{CCE314BD-325E-4E0D-82EB-9792F6FE0061}"/>
              </a:ext>
            </a:extLst>
          </p:cNvPr>
          <p:cNvSpPr>
            <a:spLocks noGrp="1"/>
          </p:cNvSpPr>
          <p:nvPr>
            <p:ph idx="1"/>
          </p:nvPr>
        </p:nvSpPr>
        <p:spPr>
          <a:xfrm>
            <a:off x="630936" y="2660904"/>
            <a:ext cx="4818888" cy="3547872"/>
          </a:xfrm>
        </p:spPr>
        <p:txBody>
          <a:bodyPr anchor="t">
            <a:noAutofit/>
          </a:bodyPr>
          <a:lstStyle/>
          <a:p>
            <a:r>
              <a:rPr lang="tr-TR" sz="2400" dirty="0">
                <a:latin typeface="+mj-lt"/>
              </a:rPr>
              <a:t>Oosit yaşlanması</a:t>
            </a:r>
          </a:p>
          <a:p>
            <a:pPr lvl="1"/>
            <a:r>
              <a:rPr lang="tr-TR" b="0" i="0" dirty="0">
                <a:effectLst/>
              </a:rPr>
              <a:t>Yaş, doğurganlığını etkileyen önemli bir faktördür</a:t>
            </a:r>
          </a:p>
          <a:p>
            <a:pPr lvl="1"/>
            <a:r>
              <a:rPr lang="tr-TR" i="0" dirty="0">
                <a:effectLst/>
              </a:rPr>
              <a:t>Yumurtalık </a:t>
            </a:r>
            <a:r>
              <a:rPr lang="tr-TR" i="0" dirty="0" err="1">
                <a:effectLst/>
              </a:rPr>
              <a:t>folikül</a:t>
            </a:r>
            <a:r>
              <a:rPr lang="tr-TR" i="0" dirty="0">
                <a:effectLst/>
              </a:rPr>
              <a:t> havuzu tükenmiş olan kadınlar düzenli olarak yumurtlamaya devam edebilir, ancak terminal </a:t>
            </a:r>
            <a:r>
              <a:rPr lang="tr-TR" i="0" dirty="0" err="1">
                <a:effectLst/>
              </a:rPr>
              <a:t>foliküler</a:t>
            </a:r>
            <a:r>
              <a:rPr lang="tr-TR" i="0" dirty="0">
                <a:effectLst/>
              </a:rPr>
              <a:t> havuzda kalan düşük kaliteli oosit nedeniyle kısırlığa sahip olabilirler </a:t>
            </a:r>
            <a:endParaRPr lang="tr-TR" dirty="0"/>
          </a:p>
        </p:txBody>
      </p:sp>
      <p:pic>
        <p:nvPicPr>
          <p:cNvPr id="7" name="Picture 2">
            <a:extLst>
              <a:ext uri="{FF2B5EF4-FFF2-40B4-BE49-F238E27FC236}">
                <a16:creationId xmlns:a16="http://schemas.microsoft.com/office/drawing/2014/main" id="{EA7846FD-6F00-45D3-82BA-3C551105234E}"/>
              </a:ext>
            </a:extLst>
          </p:cNvPr>
          <p:cNvPicPr>
            <a:picLocks noChangeAspect="1"/>
          </p:cNvPicPr>
          <p:nvPr/>
        </p:nvPicPr>
        <p:blipFill>
          <a:blip r:embed="rId3"/>
          <a:stretch>
            <a:fillRect/>
          </a:stretch>
        </p:blipFill>
        <p:spPr>
          <a:xfrm>
            <a:off x="6167210" y="640080"/>
            <a:ext cx="5322644" cy="5577840"/>
          </a:xfrm>
          <a:prstGeom prst="rect">
            <a:avLst/>
          </a:prstGeom>
        </p:spPr>
      </p:pic>
    </p:spTree>
    <p:extLst>
      <p:ext uri="{BB962C8B-B14F-4D97-AF65-F5344CB8AC3E}">
        <p14:creationId xmlns:p14="http://schemas.microsoft.com/office/powerpoint/2010/main" val="428363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EB2B790-37A2-4E37-B953-4A35A713E846}"/>
              </a:ext>
            </a:extLst>
          </p:cNvPr>
          <p:cNvSpPr>
            <a:spLocks noGrp="1"/>
          </p:cNvSpPr>
          <p:nvPr>
            <p:ph type="title"/>
          </p:nvPr>
        </p:nvSpPr>
        <p:spPr>
          <a:xfrm>
            <a:off x="838200" y="365125"/>
            <a:ext cx="10515600" cy="1325563"/>
          </a:xfrm>
        </p:spPr>
        <p:txBody>
          <a:bodyPr>
            <a:normAutofit/>
          </a:bodyPr>
          <a:lstStyle/>
          <a:p>
            <a:r>
              <a:rPr lang="tr-TR" sz="5400"/>
              <a:t>Kadın infertilitesi nedenleri</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D670705-E09D-43EC-9FA4-36030A67CF96}"/>
              </a:ext>
            </a:extLst>
          </p:cNvPr>
          <p:cNvSpPr>
            <a:spLocks noGrp="1"/>
          </p:cNvSpPr>
          <p:nvPr>
            <p:ph idx="1"/>
          </p:nvPr>
        </p:nvSpPr>
        <p:spPr>
          <a:xfrm>
            <a:off x="838198" y="1929384"/>
            <a:ext cx="6329517" cy="4689102"/>
          </a:xfrm>
        </p:spPr>
        <p:txBody>
          <a:bodyPr>
            <a:normAutofit fontScale="85000" lnSpcReduction="20000"/>
          </a:bodyPr>
          <a:lstStyle/>
          <a:p>
            <a:endParaRPr lang="tr-TR" dirty="0"/>
          </a:p>
          <a:p>
            <a:r>
              <a:rPr lang="tr-TR" dirty="0"/>
              <a:t>Yumurtalık kistleri</a:t>
            </a:r>
          </a:p>
          <a:p>
            <a:pPr marL="0" indent="0">
              <a:buNone/>
            </a:pPr>
            <a:endParaRPr lang="tr-TR" dirty="0"/>
          </a:p>
          <a:p>
            <a:pPr lvl="1"/>
            <a:r>
              <a:rPr lang="tr-TR" sz="2800" dirty="0"/>
              <a:t>K</a:t>
            </a:r>
            <a:r>
              <a:rPr lang="tr-TR" sz="2800" b="0" i="0" dirty="0">
                <a:effectLst/>
              </a:rPr>
              <a:t>üçük (&lt;3 ila 6 cm) yumurtalık kistlerinin kısırlıkta bir rolü olup olmadığının belirsiz olduğu ve cerrahi tedavinin etkilerinin çoğu zaman yumurtalık rezervine kistin kendisinden daha zararlı olduğu sonucuna varılmıştır.</a:t>
            </a:r>
          </a:p>
          <a:p>
            <a:endParaRPr lang="tr-TR" dirty="0"/>
          </a:p>
          <a:p>
            <a:endParaRPr lang="tr-TR" sz="1900" b="0" i="0" dirty="0">
              <a:effectLst/>
              <a:latin typeface="Noto Sans" panose="020B0502040504020204" pitchFamily="34" charset="0"/>
            </a:endParaRPr>
          </a:p>
          <a:p>
            <a:endParaRPr lang="tr-TR" sz="1900" dirty="0">
              <a:latin typeface="Noto Sans" panose="020B0502040504020204" pitchFamily="34" charset="0"/>
            </a:endParaRPr>
          </a:p>
          <a:p>
            <a:pPr marL="0" indent="0">
              <a:buNone/>
            </a:pPr>
            <a:r>
              <a:rPr lang="tr-TR" sz="1900" b="0" i="0" dirty="0">
                <a:effectLst/>
                <a:latin typeface="Noto Sans" panose="020B0502040504020204" pitchFamily="34" charset="0"/>
              </a:rPr>
              <a:t>                                                                                                                   </a:t>
            </a:r>
          </a:p>
          <a:p>
            <a:pPr marL="0" indent="0">
              <a:buNone/>
            </a:pPr>
            <a:r>
              <a:rPr lang="tr-TR" sz="1900" dirty="0">
                <a:latin typeface="Noto Sans" panose="020B0502040504020204" pitchFamily="34" charset="0"/>
              </a:rPr>
              <a:t>                                                                                                                                           </a:t>
            </a:r>
            <a:r>
              <a:rPr lang="tr-TR" sz="1900" b="0" i="0" dirty="0">
                <a:effectLst/>
                <a:latin typeface="Noto Sans" panose="020B0502040504020204" pitchFamily="34" charset="0"/>
              </a:rPr>
              <a:t>   </a:t>
            </a:r>
            <a:endParaRPr lang="tr-TR" sz="1900" dirty="0"/>
          </a:p>
        </p:txBody>
      </p:sp>
      <p:pic>
        <p:nvPicPr>
          <p:cNvPr id="5" name="Resim 4">
            <a:extLst>
              <a:ext uri="{FF2B5EF4-FFF2-40B4-BE49-F238E27FC236}">
                <a16:creationId xmlns:a16="http://schemas.microsoft.com/office/drawing/2014/main" id="{C8E7F963-2C16-424B-A94B-1BC7F4F92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075" y="2466891"/>
            <a:ext cx="4939925" cy="2706362"/>
          </a:xfrm>
          <a:prstGeom prst="rect">
            <a:avLst/>
          </a:prstGeom>
        </p:spPr>
      </p:pic>
      <p:sp>
        <p:nvSpPr>
          <p:cNvPr id="9" name="Metin kutusu 8">
            <a:extLst>
              <a:ext uri="{FF2B5EF4-FFF2-40B4-BE49-F238E27FC236}">
                <a16:creationId xmlns:a16="http://schemas.microsoft.com/office/drawing/2014/main" id="{01853EC0-8CC5-4657-94B4-C5B34F7096D7}"/>
              </a:ext>
            </a:extLst>
          </p:cNvPr>
          <p:cNvSpPr txBox="1"/>
          <p:nvPr/>
        </p:nvSpPr>
        <p:spPr>
          <a:xfrm>
            <a:off x="6090494" y="6139779"/>
            <a:ext cx="6098458" cy="923330"/>
          </a:xfrm>
          <a:prstGeom prst="rect">
            <a:avLst/>
          </a:prstGeom>
          <a:noFill/>
        </p:spPr>
        <p:txBody>
          <a:bodyPr wrap="square">
            <a:spAutoFit/>
          </a:bodyPr>
          <a:lstStyle/>
          <a:p>
            <a:r>
              <a:rPr lang="en-US" i="0" dirty="0">
                <a:solidFill>
                  <a:srgbClr val="212121"/>
                </a:solidFill>
                <a:effectLst/>
              </a:rPr>
              <a:t>Relationship between ovarian cysts and infertility: what surgery and when?</a:t>
            </a:r>
            <a:r>
              <a:rPr lang="tr-TR" i="0" dirty="0">
                <a:solidFill>
                  <a:srgbClr val="212121"/>
                </a:solidFill>
                <a:effectLst/>
              </a:rPr>
              <a:t> </a:t>
            </a:r>
            <a:r>
              <a:rPr lang="tr-TR" b="0" i="0" dirty="0">
                <a:solidFill>
                  <a:srgbClr val="212121"/>
                </a:solidFill>
                <a:effectLst/>
                <a:latin typeface="BlinkMacSystemFont"/>
              </a:rPr>
              <a:t>DOI: </a:t>
            </a:r>
            <a:r>
              <a:rPr lang="tr-TR" b="0" i="0" u="none" strike="noStrike" dirty="0">
                <a:solidFill>
                  <a:srgbClr val="0071BC"/>
                </a:solidFill>
                <a:effectLst/>
                <a:latin typeface="BlinkMacSystemFont"/>
                <a:hlinkClick r:id="rId4"/>
              </a:rPr>
              <a:t>10.1016/j.fertnstert.2014.01.021</a:t>
            </a:r>
            <a:endParaRPr lang="tr-TR" b="0" i="0" dirty="0">
              <a:solidFill>
                <a:srgbClr val="212121"/>
              </a:solidFill>
              <a:effectLst/>
              <a:latin typeface="BlinkMacSystemFont"/>
            </a:endParaRPr>
          </a:p>
          <a:p>
            <a:pPr algn="l"/>
            <a:endParaRPr lang="en-US" i="0" dirty="0">
              <a:solidFill>
                <a:srgbClr val="212121"/>
              </a:solidFill>
              <a:effectLst/>
            </a:endParaRPr>
          </a:p>
        </p:txBody>
      </p:sp>
    </p:spTree>
    <p:extLst>
      <p:ext uri="{BB962C8B-B14F-4D97-AF65-F5344CB8AC3E}">
        <p14:creationId xmlns:p14="http://schemas.microsoft.com/office/powerpoint/2010/main" val="1242706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9A13E24-6BBD-4A43-947A-0773A9F659FC}"/>
              </a:ext>
            </a:extLst>
          </p:cNvPr>
          <p:cNvSpPr>
            <a:spLocks noGrp="1"/>
          </p:cNvSpPr>
          <p:nvPr>
            <p:ph type="title"/>
          </p:nvPr>
        </p:nvSpPr>
        <p:spPr>
          <a:xfrm>
            <a:off x="630936" y="640080"/>
            <a:ext cx="4818888" cy="1481328"/>
          </a:xfrm>
        </p:spPr>
        <p:txBody>
          <a:bodyPr anchor="b">
            <a:normAutofit/>
          </a:bodyPr>
          <a:lstStyle/>
          <a:p>
            <a:r>
              <a:rPr lang="tr-TR" sz="5000"/>
              <a:t>Kadın infertilitesi nedenleri</a:t>
            </a:r>
          </a:p>
        </p:txBody>
      </p:sp>
      <p:sp>
        <p:nvSpPr>
          <p:cNvPr id="3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FEFBAE2A-977E-4D8F-A1CD-94BA2A462966}"/>
              </a:ext>
            </a:extLst>
          </p:cNvPr>
          <p:cNvSpPr>
            <a:spLocks noGrp="1"/>
          </p:cNvSpPr>
          <p:nvPr>
            <p:ph idx="1"/>
          </p:nvPr>
        </p:nvSpPr>
        <p:spPr>
          <a:xfrm>
            <a:off x="630935" y="2660903"/>
            <a:ext cx="6227065" cy="3857883"/>
          </a:xfrm>
        </p:spPr>
        <p:txBody>
          <a:bodyPr anchor="t">
            <a:normAutofit/>
          </a:bodyPr>
          <a:lstStyle/>
          <a:p>
            <a:pPr marL="0" indent="0">
              <a:buNone/>
            </a:pPr>
            <a:r>
              <a:rPr lang="tr-TR" sz="2400" b="1" i="0" dirty="0">
                <a:effectLst/>
              </a:rPr>
              <a:t>FALLOP TÜPÜ ANORMALLİKLERİ/PELVİK YAPIŞMALAR</a:t>
            </a:r>
          </a:p>
          <a:p>
            <a:endParaRPr lang="tr-TR" sz="2400" b="0" i="0" dirty="0">
              <a:effectLst/>
            </a:endParaRPr>
          </a:p>
          <a:p>
            <a:r>
              <a:rPr lang="tr-TR" sz="2400" b="0" i="0" dirty="0" err="1">
                <a:effectLst/>
              </a:rPr>
              <a:t>Tubal</a:t>
            </a:r>
            <a:r>
              <a:rPr lang="tr-TR" sz="2400" b="0" i="0" dirty="0">
                <a:effectLst/>
              </a:rPr>
              <a:t> hastalık ve </a:t>
            </a:r>
            <a:r>
              <a:rPr lang="tr-TR" sz="2400" b="0" i="0" dirty="0" err="1">
                <a:effectLst/>
              </a:rPr>
              <a:t>pelvik</a:t>
            </a:r>
            <a:r>
              <a:rPr lang="tr-TR" sz="2400" b="0" i="0" dirty="0">
                <a:effectLst/>
              </a:rPr>
              <a:t> adezyonlar, oosit ve spermin </a:t>
            </a:r>
            <a:r>
              <a:rPr lang="tr-TR" sz="2400" b="0" i="0" dirty="0" err="1">
                <a:effectLst/>
              </a:rPr>
              <a:t>fallop</a:t>
            </a:r>
            <a:r>
              <a:rPr lang="tr-TR" sz="2400" b="0" i="0" dirty="0">
                <a:effectLst/>
              </a:rPr>
              <a:t> tüpünden normal taşınmasını engeller</a:t>
            </a:r>
          </a:p>
          <a:p>
            <a:r>
              <a:rPr lang="tr-TR" sz="2400" b="0" i="0" dirty="0" err="1">
                <a:effectLst/>
              </a:rPr>
              <a:t>Tubal</a:t>
            </a:r>
            <a:r>
              <a:rPr lang="tr-TR" sz="2400" b="0" i="0" dirty="0">
                <a:effectLst/>
              </a:rPr>
              <a:t> faktör </a:t>
            </a:r>
            <a:r>
              <a:rPr lang="tr-TR" sz="2400" b="0" i="0" dirty="0" err="1">
                <a:effectLst/>
              </a:rPr>
              <a:t>infertilitesinin</a:t>
            </a:r>
            <a:r>
              <a:rPr lang="tr-TR" sz="2400" b="0" i="0" dirty="0">
                <a:effectLst/>
              </a:rPr>
              <a:t> birincil nedeni, </a:t>
            </a:r>
            <a:r>
              <a:rPr lang="tr-TR" sz="2400" b="0" i="0" dirty="0" err="1">
                <a:effectLst/>
              </a:rPr>
              <a:t>klamidyal</a:t>
            </a:r>
            <a:r>
              <a:rPr lang="tr-TR" sz="2400" b="0" i="0" dirty="0">
                <a:effectLst/>
              </a:rPr>
              <a:t> veya </a:t>
            </a:r>
            <a:r>
              <a:rPr lang="tr-TR" sz="2400" b="0" i="0" dirty="0" err="1">
                <a:effectLst/>
              </a:rPr>
              <a:t>gonore</a:t>
            </a:r>
            <a:r>
              <a:rPr lang="tr-TR" sz="2400" b="0" i="0" dirty="0">
                <a:effectLst/>
              </a:rPr>
              <a:t> gibi patojenlerin neden olduğu </a:t>
            </a:r>
            <a:r>
              <a:rPr lang="tr-TR" sz="2400" b="0" i="0" dirty="0" err="1">
                <a:effectLst/>
              </a:rPr>
              <a:t>pelvik</a:t>
            </a:r>
            <a:r>
              <a:rPr lang="tr-TR" sz="2400" b="0" i="0" dirty="0">
                <a:effectLst/>
              </a:rPr>
              <a:t> </a:t>
            </a:r>
            <a:r>
              <a:rPr lang="tr-TR" sz="2400" b="0" i="0" dirty="0" err="1">
                <a:effectLst/>
              </a:rPr>
              <a:t>inflamatuar</a:t>
            </a:r>
            <a:r>
              <a:rPr lang="tr-TR" sz="2400" b="0" i="0" dirty="0">
                <a:effectLst/>
              </a:rPr>
              <a:t> hastalıktır</a:t>
            </a:r>
          </a:p>
          <a:p>
            <a:pPr marL="0" indent="0">
              <a:buNone/>
            </a:pPr>
            <a:endParaRPr lang="tr-TR" sz="2200" dirty="0"/>
          </a:p>
        </p:txBody>
      </p:sp>
      <p:pic>
        <p:nvPicPr>
          <p:cNvPr id="5" name="Resim 4">
            <a:extLst>
              <a:ext uri="{FF2B5EF4-FFF2-40B4-BE49-F238E27FC236}">
                <a16:creationId xmlns:a16="http://schemas.microsoft.com/office/drawing/2014/main" id="{9B5E5A02-7B80-45F7-B6B1-E250E0EDC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101" y="1822791"/>
            <a:ext cx="5458968" cy="3507386"/>
          </a:xfrm>
          <a:prstGeom prst="rect">
            <a:avLst/>
          </a:prstGeom>
        </p:spPr>
      </p:pic>
    </p:spTree>
    <p:extLst>
      <p:ext uri="{BB962C8B-B14F-4D97-AF65-F5344CB8AC3E}">
        <p14:creationId xmlns:p14="http://schemas.microsoft.com/office/powerpoint/2010/main" val="3617448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5678234-9EBC-473F-898B-F36E9B341D67}"/>
              </a:ext>
            </a:extLst>
          </p:cNvPr>
          <p:cNvSpPr>
            <a:spLocks noGrp="1"/>
          </p:cNvSpPr>
          <p:nvPr>
            <p:ph type="title"/>
          </p:nvPr>
        </p:nvSpPr>
        <p:spPr>
          <a:xfrm>
            <a:off x="630936" y="640080"/>
            <a:ext cx="4818888" cy="1481328"/>
          </a:xfrm>
        </p:spPr>
        <p:txBody>
          <a:bodyPr anchor="b">
            <a:normAutofit/>
          </a:bodyPr>
          <a:lstStyle/>
          <a:p>
            <a:r>
              <a:rPr lang="tr-TR" sz="5000"/>
              <a:t>Kadın infertilitesi nedenleri</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905E4779-F0B9-4369-A23B-5D3BA6678D64}"/>
              </a:ext>
            </a:extLst>
          </p:cNvPr>
          <p:cNvSpPr>
            <a:spLocks noGrp="1"/>
          </p:cNvSpPr>
          <p:nvPr>
            <p:ph idx="1"/>
          </p:nvPr>
        </p:nvSpPr>
        <p:spPr>
          <a:xfrm>
            <a:off x="630936" y="2660903"/>
            <a:ext cx="5297916" cy="3630213"/>
          </a:xfrm>
        </p:spPr>
        <p:txBody>
          <a:bodyPr anchor="t">
            <a:normAutofit lnSpcReduction="10000"/>
          </a:bodyPr>
          <a:lstStyle/>
          <a:p>
            <a:endParaRPr lang="tr-TR" sz="2400" b="0" i="0" dirty="0">
              <a:effectLst/>
            </a:endParaRPr>
          </a:p>
          <a:p>
            <a:r>
              <a:rPr lang="tr-TR" sz="2400" b="0" i="0" dirty="0">
                <a:effectLst/>
              </a:rPr>
              <a:t> </a:t>
            </a:r>
            <a:r>
              <a:rPr lang="tr-TR" sz="2400" b="0" i="0" dirty="0" err="1">
                <a:effectLst/>
              </a:rPr>
              <a:t>Tubal</a:t>
            </a:r>
            <a:r>
              <a:rPr lang="tr-TR" sz="2400" b="0" i="0" dirty="0">
                <a:effectLst/>
              </a:rPr>
              <a:t> transportu engelleyebilecek diğer durumlar;</a:t>
            </a:r>
          </a:p>
          <a:p>
            <a:pPr lvl="1"/>
            <a:r>
              <a:rPr lang="tr-TR" dirty="0"/>
              <a:t>Ş</a:t>
            </a:r>
            <a:r>
              <a:rPr lang="tr-TR" b="0" i="0" dirty="0">
                <a:effectLst/>
              </a:rPr>
              <a:t>iddetli </a:t>
            </a:r>
            <a:r>
              <a:rPr lang="tr-TR" b="0" i="0" dirty="0" err="1">
                <a:effectLst/>
              </a:rPr>
              <a:t>endometriozis</a:t>
            </a:r>
            <a:r>
              <a:rPr lang="tr-TR" b="0" i="0" dirty="0">
                <a:effectLst/>
              </a:rPr>
              <a:t> </a:t>
            </a:r>
          </a:p>
          <a:p>
            <a:pPr lvl="1"/>
            <a:r>
              <a:rPr lang="tr-TR" dirty="0"/>
              <a:t>Ö</a:t>
            </a:r>
            <a:r>
              <a:rPr lang="tr-TR" b="0" i="0" dirty="0">
                <a:effectLst/>
              </a:rPr>
              <a:t>nceki ameliyattan kaynaklanan yapışıklıklar </a:t>
            </a:r>
          </a:p>
          <a:p>
            <a:pPr lvl="1"/>
            <a:r>
              <a:rPr lang="tr-TR" dirty="0" err="1"/>
              <a:t>T</a:t>
            </a:r>
            <a:r>
              <a:rPr lang="tr-TR" b="0" i="0" dirty="0" err="1">
                <a:effectLst/>
              </a:rPr>
              <a:t>ubal</a:t>
            </a:r>
            <a:r>
              <a:rPr lang="tr-TR" b="0" i="0" dirty="0">
                <a:effectLst/>
              </a:rPr>
              <a:t> olmayan enfeksiyon (örneğin, apandisit, </a:t>
            </a:r>
            <a:r>
              <a:rPr lang="tr-TR" b="0" i="0" dirty="0" err="1">
                <a:effectLst/>
              </a:rPr>
              <a:t>inflamatuar</a:t>
            </a:r>
            <a:r>
              <a:rPr lang="tr-TR" b="0" i="0" dirty="0">
                <a:effectLst/>
              </a:rPr>
              <a:t> bağırsak hastalığı)</a:t>
            </a:r>
          </a:p>
          <a:p>
            <a:pPr lvl="1"/>
            <a:r>
              <a:rPr lang="tr-TR" dirty="0" err="1"/>
              <a:t>P</a:t>
            </a:r>
            <a:r>
              <a:rPr lang="tr-TR" b="0" i="0" dirty="0" err="1">
                <a:effectLst/>
              </a:rPr>
              <a:t>elvik</a:t>
            </a:r>
            <a:r>
              <a:rPr lang="tr-TR" b="0" i="0" dirty="0">
                <a:effectLst/>
              </a:rPr>
              <a:t> tüberküloz </a:t>
            </a:r>
            <a:endParaRPr lang="tr-TR" dirty="0"/>
          </a:p>
          <a:p>
            <a:endParaRPr lang="tr-TR" sz="2200" dirty="0"/>
          </a:p>
        </p:txBody>
      </p:sp>
      <p:pic>
        <p:nvPicPr>
          <p:cNvPr id="5" name="Resim 4">
            <a:extLst>
              <a:ext uri="{FF2B5EF4-FFF2-40B4-BE49-F238E27FC236}">
                <a16:creationId xmlns:a16="http://schemas.microsoft.com/office/drawing/2014/main" id="{BD8489DD-3054-4DB3-83A4-DD850E5AA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9048" y="1613893"/>
            <a:ext cx="5458968" cy="3630213"/>
          </a:xfrm>
          <a:prstGeom prst="rect">
            <a:avLst/>
          </a:prstGeom>
        </p:spPr>
      </p:pic>
    </p:spTree>
    <p:extLst>
      <p:ext uri="{BB962C8B-B14F-4D97-AF65-F5344CB8AC3E}">
        <p14:creationId xmlns:p14="http://schemas.microsoft.com/office/powerpoint/2010/main" val="465438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54604E8-6CC7-4A5C-AEBD-E0F54C3FABA1}"/>
              </a:ext>
            </a:extLst>
          </p:cNvPr>
          <p:cNvSpPr>
            <a:spLocks noGrp="1"/>
          </p:cNvSpPr>
          <p:nvPr>
            <p:ph type="title"/>
          </p:nvPr>
        </p:nvSpPr>
        <p:spPr>
          <a:xfrm>
            <a:off x="640080" y="329184"/>
            <a:ext cx="6894576" cy="1783080"/>
          </a:xfrm>
        </p:spPr>
        <p:txBody>
          <a:bodyPr anchor="b">
            <a:normAutofit/>
          </a:bodyPr>
          <a:lstStyle/>
          <a:p>
            <a:r>
              <a:rPr lang="tr-TR" sz="5400"/>
              <a:t>Kadın infertilitesi nedenleri</a:t>
            </a:r>
          </a:p>
        </p:txBody>
      </p:sp>
      <p:sp>
        <p:nvSpPr>
          <p:cNvPr id="3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C2564D04-358A-4A01-863F-1D6750A7814F}"/>
              </a:ext>
            </a:extLst>
          </p:cNvPr>
          <p:cNvSpPr>
            <a:spLocks noGrp="1"/>
          </p:cNvSpPr>
          <p:nvPr>
            <p:ph idx="1"/>
          </p:nvPr>
        </p:nvSpPr>
        <p:spPr>
          <a:xfrm>
            <a:off x="640080" y="2706624"/>
            <a:ext cx="6894576" cy="3483864"/>
          </a:xfrm>
        </p:spPr>
        <p:txBody>
          <a:bodyPr>
            <a:noAutofit/>
          </a:bodyPr>
          <a:lstStyle/>
          <a:p>
            <a:pPr marL="0" indent="0">
              <a:buNone/>
            </a:pPr>
            <a:r>
              <a:rPr lang="tr-TR" sz="2400" b="1" i="0" dirty="0">
                <a:effectLst/>
              </a:rPr>
              <a:t>UTERUS</a:t>
            </a:r>
            <a:endParaRPr lang="tr-TR" sz="2400" b="0" i="0" dirty="0">
              <a:effectLst/>
            </a:endParaRPr>
          </a:p>
          <a:p>
            <a:r>
              <a:rPr lang="tr-TR" sz="2400" b="0" i="0" dirty="0">
                <a:effectLst/>
              </a:rPr>
              <a:t>Mekanik veya azalmış </a:t>
            </a:r>
            <a:r>
              <a:rPr lang="tr-TR" sz="2400" b="0" i="0" dirty="0" err="1">
                <a:effectLst/>
              </a:rPr>
              <a:t>endometrial</a:t>
            </a:r>
            <a:r>
              <a:rPr lang="tr-TR" sz="2400" b="0" i="0" dirty="0">
                <a:effectLst/>
              </a:rPr>
              <a:t> alıcılığa bağlı olarak bozulmuş </a:t>
            </a:r>
            <a:r>
              <a:rPr lang="tr-TR" sz="2400" b="0" i="0" dirty="0" err="1">
                <a:effectLst/>
              </a:rPr>
              <a:t>implantasyon</a:t>
            </a:r>
            <a:r>
              <a:rPr lang="tr-TR" sz="2400" b="0" i="0" dirty="0">
                <a:effectLst/>
              </a:rPr>
              <a:t>, kısırlığın </a:t>
            </a:r>
            <a:r>
              <a:rPr lang="tr-TR" sz="2400" b="0" i="0" dirty="0" err="1">
                <a:effectLst/>
              </a:rPr>
              <a:t>uterus</a:t>
            </a:r>
            <a:r>
              <a:rPr lang="tr-TR" sz="2400" b="0" i="0" dirty="0">
                <a:effectLst/>
              </a:rPr>
              <a:t> nedenlerinin temelidir.</a:t>
            </a:r>
          </a:p>
          <a:p>
            <a:r>
              <a:rPr lang="tr-TR" sz="2400" b="0" i="0" dirty="0" err="1">
                <a:effectLst/>
              </a:rPr>
              <a:t>infertilite</a:t>
            </a:r>
            <a:r>
              <a:rPr lang="tr-TR" sz="2400" b="0" i="0" dirty="0">
                <a:effectLst/>
              </a:rPr>
              <a:t> de </a:t>
            </a:r>
            <a:r>
              <a:rPr lang="tr-TR" sz="2400" b="0" i="0" dirty="0" err="1">
                <a:effectLst/>
              </a:rPr>
              <a:t>uterin</a:t>
            </a:r>
            <a:r>
              <a:rPr lang="tr-TR" sz="2400" b="0" i="0" dirty="0">
                <a:effectLst/>
              </a:rPr>
              <a:t> sebepler;</a:t>
            </a:r>
          </a:p>
          <a:p>
            <a:pPr lvl="1"/>
            <a:r>
              <a:rPr lang="tr-TR" dirty="0" err="1"/>
              <a:t>Uterus</a:t>
            </a:r>
            <a:r>
              <a:rPr lang="tr-TR" dirty="0"/>
              <a:t>  </a:t>
            </a:r>
            <a:r>
              <a:rPr lang="tr-TR" dirty="0" err="1"/>
              <a:t>fibroidleri</a:t>
            </a:r>
            <a:endParaRPr lang="tr-TR" dirty="0"/>
          </a:p>
          <a:p>
            <a:pPr lvl="1"/>
            <a:r>
              <a:rPr lang="tr-TR" dirty="0" err="1"/>
              <a:t>Uterus</a:t>
            </a:r>
            <a:r>
              <a:rPr lang="tr-TR" dirty="0"/>
              <a:t> anomalileri</a:t>
            </a:r>
          </a:p>
          <a:p>
            <a:pPr lvl="1"/>
            <a:r>
              <a:rPr lang="tr-TR" dirty="0" err="1"/>
              <a:t>İntrauterin</a:t>
            </a:r>
            <a:r>
              <a:rPr lang="tr-TR" dirty="0"/>
              <a:t> </a:t>
            </a:r>
            <a:r>
              <a:rPr lang="tr-TR" dirty="0" err="1"/>
              <a:t>adhezyonlar</a:t>
            </a:r>
            <a:endParaRPr lang="tr-TR" dirty="0"/>
          </a:p>
          <a:p>
            <a:pPr lvl="1"/>
            <a:r>
              <a:rPr lang="tr-TR" dirty="0" err="1"/>
              <a:t>Luteal</a:t>
            </a:r>
            <a:r>
              <a:rPr lang="tr-TR" dirty="0"/>
              <a:t> faz </a:t>
            </a:r>
            <a:r>
              <a:rPr lang="tr-TR" dirty="0" err="1"/>
              <a:t>defekti</a:t>
            </a:r>
            <a:endParaRPr lang="tr-TR" dirty="0"/>
          </a:p>
        </p:txBody>
      </p:sp>
      <p:pic>
        <p:nvPicPr>
          <p:cNvPr id="5" name="Resim 4">
            <a:extLst>
              <a:ext uri="{FF2B5EF4-FFF2-40B4-BE49-F238E27FC236}">
                <a16:creationId xmlns:a16="http://schemas.microsoft.com/office/drawing/2014/main" id="{A9A874DE-FB73-47C9-A1C1-9903EC7A0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840" y="599050"/>
            <a:ext cx="4014216" cy="2890235"/>
          </a:xfrm>
          <a:prstGeom prst="rect">
            <a:avLst/>
          </a:prstGeom>
        </p:spPr>
      </p:pic>
      <p:pic>
        <p:nvPicPr>
          <p:cNvPr id="7" name="Resim 6">
            <a:extLst>
              <a:ext uri="{FF2B5EF4-FFF2-40B4-BE49-F238E27FC236}">
                <a16:creationId xmlns:a16="http://schemas.microsoft.com/office/drawing/2014/main" id="{4E85F6BA-AA82-40FC-BBBD-10269AB2F5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6402" y="4079193"/>
            <a:ext cx="3170804" cy="2176272"/>
          </a:xfrm>
          <a:prstGeom prst="rect">
            <a:avLst/>
          </a:prstGeom>
        </p:spPr>
      </p:pic>
    </p:spTree>
    <p:extLst>
      <p:ext uri="{BB962C8B-B14F-4D97-AF65-F5344CB8AC3E}">
        <p14:creationId xmlns:p14="http://schemas.microsoft.com/office/powerpoint/2010/main" val="3327579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F34EA54-7D54-4D57-A408-437FE6D1C12C}"/>
              </a:ext>
            </a:extLst>
          </p:cNvPr>
          <p:cNvSpPr>
            <a:spLocks noGrp="1"/>
          </p:cNvSpPr>
          <p:nvPr>
            <p:ph type="title"/>
          </p:nvPr>
        </p:nvSpPr>
        <p:spPr>
          <a:xfrm>
            <a:off x="572493" y="238539"/>
            <a:ext cx="11018520" cy="1434415"/>
          </a:xfrm>
        </p:spPr>
        <p:txBody>
          <a:bodyPr anchor="b">
            <a:normAutofit/>
          </a:bodyPr>
          <a:lstStyle/>
          <a:p>
            <a:r>
              <a:rPr lang="tr-TR" sz="5400"/>
              <a:t>Kadın infertilitesi nedenleri</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7D3D7098-1C72-4EEE-BA6A-684D80CC06DC}"/>
              </a:ext>
            </a:extLst>
          </p:cNvPr>
          <p:cNvSpPr>
            <a:spLocks noGrp="1"/>
          </p:cNvSpPr>
          <p:nvPr>
            <p:ph idx="1"/>
          </p:nvPr>
        </p:nvSpPr>
        <p:spPr>
          <a:xfrm>
            <a:off x="572492" y="2071316"/>
            <a:ext cx="7103165" cy="4231948"/>
          </a:xfrm>
        </p:spPr>
        <p:txBody>
          <a:bodyPr anchor="t">
            <a:normAutofit/>
          </a:bodyPr>
          <a:lstStyle/>
          <a:p>
            <a:pPr marL="0" indent="0">
              <a:buNone/>
            </a:pPr>
            <a:r>
              <a:rPr lang="tr-TR" sz="2200" b="1" dirty="0"/>
              <a:t>ENDOMETRİOZİS</a:t>
            </a:r>
          </a:p>
          <a:p>
            <a:r>
              <a:rPr lang="tr-TR" sz="2400" dirty="0" err="1"/>
              <a:t>Endometriozisli</a:t>
            </a:r>
            <a:r>
              <a:rPr lang="tr-TR" sz="2400" dirty="0"/>
              <a:t> kadınlar arasında doğurganlığı azaltan mekanizmalar ;</a:t>
            </a:r>
          </a:p>
          <a:p>
            <a:pPr lvl="1"/>
            <a:r>
              <a:rPr lang="tr-TR" dirty="0" err="1"/>
              <a:t>Pelvik</a:t>
            </a:r>
            <a:r>
              <a:rPr lang="tr-TR" dirty="0"/>
              <a:t> </a:t>
            </a:r>
            <a:r>
              <a:rPr lang="tr-TR" dirty="0" err="1"/>
              <a:t>adeziyonlardan</a:t>
            </a:r>
            <a:r>
              <a:rPr lang="tr-TR" dirty="0"/>
              <a:t> kaynaklanan anatomik bozulma</a:t>
            </a:r>
          </a:p>
          <a:p>
            <a:pPr lvl="1"/>
            <a:r>
              <a:rPr lang="tr-TR" dirty="0" err="1"/>
              <a:t>Endometrioma</a:t>
            </a:r>
            <a:r>
              <a:rPr lang="tr-TR" dirty="0"/>
              <a:t> oluşumu </a:t>
            </a:r>
          </a:p>
          <a:p>
            <a:pPr lvl="1"/>
            <a:r>
              <a:rPr lang="tr-TR" dirty="0"/>
              <a:t>Cerrahi rezeksiyon ile yumurtalık dokusunda hasar</a:t>
            </a:r>
          </a:p>
          <a:p>
            <a:pPr lvl="1"/>
            <a:r>
              <a:rPr lang="tr-TR" dirty="0"/>
              <a:t>Normal </a:t>
            </a:r>
            <a:r>
              <a:rPr lang="tr-TR" dirty="0" err="1"/>
              <a:t>ovulasyon,fertilizasyon</a:t>
            </a:r>
            <a:r>
              <a:rPr lang="tr-TR" dirty="0"/>
              <a:t> ve </a:t>
            </a:r>
            <a:r>
              <a:rPr lang="tr-TR" dirty="0" err="1"/>
              <a:t>implantasyon</a:t>
            </a:r>
            <a:r>
              <a:rPr lang="tr-TR" dirty="0"/>
              <a:t> süreçlerini bozan </a:t>
            </a:r>
            <a:r>
              <a:rPr lang="tr-TR" dirty="0" err="1"/>
              <a:t>sitokinler</a:t>
            </a:r>
            <a:r>
              <a:rPr lang="tr-TR" dirty="0"/>
              <a:t> ve büyüme faktörleri gibi maddelerin üretimi yer alır</a:t>
            </a:r>
          </a:p>
          <a:p>
            <a:pPr marL="0" indent="0">
              <a:buNone/>
            </a:pPr>
            <a:endParaRPr lang="tr-TR" sz="2200" b="1" dirty="0"/>
          </a:p>
          <a:p>
            <a:endParaRPr lang="tr-TR" sz="2200" dirty="0"/>
          </a:p>
        </p:txBody>
      </p:sp>
      <p:pic>
        <p:nvPicPr>
          <p:cNvPr id="5" name="Resim 4" descr="ayna, iç mekan içeren bir resim&#10;&#10;Açıklama otomatik olarak oluşturuldu">
            <a:extLst>
              <a:ext uri="{FF2B5EF4-FFF2-40B4-BE49-F238E27FC236}">
                <a16:creationId xmlns:a16="http://schemas.microsoft.com/office/drawing/2014/main" id="{91B76165-8E5C-47DC-9FFF-0F9CF5B6C59B}"/>
              </a:ext>
            </a:extLst>
          </p:cNvPr>
          <p:cNvPicPr>
            <a:picLocks noChangeAspect="1"/>
          </p:cNvPicPr>
          <p:nvPr/>
        </p:nvPicPr>
        <p:blipFill rotWithShape="1">
          <a:blip r:embed="rId3">
            <a:extLst>
              <a:ext uri="{28A0092B-C50C-407E-A947-70E740481C1C}">
                <a14:useLocalDpi xmlns:a14="http://schemas.microsoft.com/office/drawing/2010/main" val="0"/>
              </a:ext>
            </a:extLst>
          </a:blip>
          <a:srcRect t="1360" r="-3" b="2862"/>
          <a:stretch/>
        </p:blipFill>
        <p:spPr>
          <a:xfrm>
            <a:off x="7675658" y="2093976"/>
            <a:ext cx="3941064" cy="4096512"/>
          </a:xfrm>
          <a:prstGeom prst="rect">
            <a:avLst/>
          </a:prstGeom>
        </p:spPr>
      </p:pic>
    </p:spTree>
    <p:extLst>
      <p:ext uri="{BB962C8B-B14F-4D97-AF65-F5344CB8AC3E}">
        <p14:creationId xmlns:p14="http://schemas.microsoft.com/office/powerpoint/2010/main" val="873518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A856691-21E7-46E0-908B-3EC0FB786B91}"/>
              </a:ext>
            </a:extLst>
          </p:cNvPr>
          <p:cNvSpPr>
            <a:spLocks noGrp="1"/>
          </p:cNvSpPr>
          <p:nvPr>
            <p:ph type="title"/>
          </p:nvPr>
        </p:nvSpPr>
        <p:spPr>
          <a:xfrm>
            <a:off x="838200" y="557188"/>
            <a:ext cx="10515600" cy="1133499"/>
          </a:xfrm>
        </p:spPr>
        <p:txBody>
          <a:bodyPr>
            <a:normAutofit/>
          </a:bodyPr>
          <a:lstStyle/>
          <a:p>
            <a:pPr algn="ctr"/>
            <a:r>
              <a:rPr lang="tr-TR" sz="5200"/>
              <a:t>SUNUM PLANI </a:t>
            </a:r>
          </a:p>
        </p:txBody>
      </p:sp>
      <p:graphicFrame>
        <p:nvGraphicFramePr>
          <p:cNvPr id="5" name="İçerik Yer Tutucusu 2">
            <a:extLst>
              <a:ext uri="{FF2B5EF4-FFF2-40B4-BE49-F238E27FC236}">
                <a16:creationId xmlns:a16="http://schemas.microsoft.com/office/drawing/2014/main" id="{4D8D0A93-D8B9-41A2-BBB6-0C7C4EE0ED8F}"/>
              </a:ext>
            </a:extLst>
          </p:cNvPr>
          <p:cNvGraphicFramePr>
            <a:graphicFrameLocks noGrp="1"/>
          </p:cNvGraphicFramePr>
          <p:nvPr>
            <p:ph idx="1"/>
            <p:extLst>
              <p:ext uri="{D42A27DB-BD31-4B8C-83A1-F6EECF244321}">
                <p14:modId xmlns:p14="http://schemas.microsoft.com/office/powerpoint/2010/main" val="220200143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4312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B01E46F-BABC-4471-AF19-AABEB6BCC549}"/>
              </a:ext>
            </a:extLst>
          </p:cNvPr>
          <p:cNvSpPr>
            <a:spLocks noGrp="1"/>
          </p:cNvSpPr>
          <p:nvPr>
            <p:ph type="title"/>
          </p:nvPr>
        </p:nvSpPr>
        <p:spPr>
          <a:xfrm>
            <a:off x="572493" y="238539"/>
            <a:ext cx="11018520" cy="1434415"/>
          </a:xfrm>
        </p:spPr>
        <p:txBody>
          <a:bodyPr anchor="b">
            <a:normAutofit/>
          </a:bodyPr>
          <a:lstStyle/>
          <a:p>
            <a:r>
              <a:rPr lang="tr-TR" sz="5400"/>
              <a:t>Kadın infertilitesi nedenleri</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54D9CB2C-74EF-4EEC-91FC-F470E06FCD58}"/>
              </a:ext>
            </a:extLst>
          </p:cNvPr>
          <p:cNvSpPr>
            <a:spLocks noGrp="1"/>
          </p:cNvSpPr>
          <p:nvPr>
            <p:ph idx="1"/>
          </p:nvPr>
        </p:nvSpPr>
        <p:spPr>
          <a:xfrm>
            <a:off x="572493" y="2071316"/>
            <a:ext cx="6713552" cy="4119172"/>
          </a:xfrm>
        </p:spPr>
        <p:txBody>
          <a:bodyPr anchor="t">
            <a:normAutofit lnSpcReduction="10000"/>
          </a:bodyPr>
          <a:lstStyle/>
          <a:p>
            <a:pPr marL="0" indent="0">
              <a:buNone/>
            </a:pPr>
            <a:r>
              <a:rPr lang="tr-TR" sz="2400" b="1" dirty="0"/>
              <a:t>SERVİKAL FAKTÖRLER</a:t>
            </a:r>
          </a:p>
          <a:p>
            <a:r>
              <a:rPr lang="tr-TR" sz="2400" b="0" i="0" dirty="0">
                <a:effectLst/>
              </a:rPr>
              <a:t> </a:t>
            </a:r>
            <a:r>
              <a:rPr lang="tr-TR" sz="2400" b="0" i="0" dirty="0" err="1">
                <a:effectLst/>
              </a:rPr>
              <a:t>Konjenital</a:t>
            </a:r>
            <a:r>
              <a:rPr lang="tr-TR" sz="2400" b="0" i="0" dirty="0">
                <a:effectLst/>
              </a:rPr>
              <a:t> </a:t>
            </a:r>
            <a:r>
              <a:rPr lang="tr-TR" sz="2400" b="0" i="0" dirty="0" err="1">
                <a:effectLst/>
              </a:rPr>
              <a:t>malformasyonlar</a:t>
            </a:r>
            <a:r>
              <a:rPr lang="tr-TR" sz="2400" b="0" i="0" dirty="0">
                <a:effectLst/>
              </a:rPr>
              <a:t> ve </a:t>
            </a:r>
            <a:r>
              <a:rPr lang="tr-TR" sz="2400" b="0" i="0" dirty="0" err="1">
                <a:effectLst/>
              </a:rPr>
              <a:t>serviks</a:t>
            </a:r>
            <a:r>
              <a:rPr lang="tr-TR" sz="2400" b="0" i="0" dirty="0">
                <a:effectLst/>
              </a:rPr>
              <a:t> travması (ameliyat dahil), </a:t>
            </a:r>
            <a:r>
              <a:rPr lang="tr-TR" sz="2400" b="0" i="0" dirty="0" err="1">
                <a:effectLst/>
              </a:rPr>
              <a:t>serviksin</a:t>
            </a:r>
            <a:r>
              <a:rPr lang="tr-TR" sz="2400" b="0" i="0" dirty="0">
                <a:effectLst/>
              </a:rPr>
              <a:t> </a:t>
            </a:r>
            <a:r>
              <a:rPr lang="tr-TR" sz="2400" b="0" i="0" dirty="0" err="1">
                <a:effectLst/>
              </a:rPr>
              <a:t>stenoz</a:t>
            </a:r>
            <a:r>
              <a:rPr lang="tr-TR" sz="2400" b="0" i="0" dirty="0">
                <a:effectLst/>
              </a:rPr>
              <a:t> ve normal mukus üretememesiyle sonuçlanarak doğurganlığı bozabilir</a:t>
            </a:r>
          </a:p>
          <a:p>
            <a:pPr marL="0" indent="0">
              <a:buNone/>
            </a:pPr>
            <a:r>
              <a:rPr lang="tr-TR" sz="2400" b="1" dirty="0"/>
              <a:t>KALITSAL TROMBOFİLİ</a:t>
            </a:r>
          </a:p>
          <a:p>
            <a:pPr marL="0" indent="0">
              <a:buNone/>
            </a:pPr>
            <a:r>
              <a:rPr lang="tr-TR" sz="2400" b="1" dirty="0"/>
              <a:t>BAĞIŞIKLIK FAKTÖRLERİ</a:t>
            </a:r>
          </a:p>
          <a:p>
            <a:r>
              <a:rPr lang="tr-TR" sz="2400" i="0" dirty="0">
                <a:effectLst/>
              </a:rPr>
              <a:t>Bazı </a:t>
            </a:r>
            <a:r>
              <a:rPr lang="tr-TR" sz="2400" i="0" dirty="0" err="1">
                <a:effectLst/>
              </a:rPr>
              <a:t>otoimmün</a:t>
            </a:r>
            <a:r>
              <a:rPr lang="tr-TR" sz="2400" i="0" dirty="0">
                <a:effectLst/>
              </a:rPr>
              <a:t> hastalıkları olan kadınlar, bu antikorların döllenme ve </a:t>
            </a:r>
            <a:r>
              <a:rPr lang="tr-TR" sz="2400" i="0" dirty="0" err="1">
                <a:effectLst/>
              </a:rPr>
              <a:t>implantasyon</a:t>
            </a:r>
            <a:r>
              <a:rPr lang="tr-TR" sz="2400" i="0" dirty="0">
                <a:effectLst/>
              </a:rPr>
              <a:t> üzerindeki doğrudan etkilerinden bağımsız olarak artan kısırlık riski altındadır</a:t>
            </a:r>
            <a:endParaRPr lang="tr-TR" sz="2400" dirty="0"/>
          </a:p>
          <a:p>
            <a:pPr marL="0" indent="0">
              <a:buNone/>
            </a:pPr>
            <a:endParaRPr lang="tr-TR" sz="2200" b="1" dirty="0"/>
          </a:p>
          <a:p>
            <a:pPr marL="0" indent="0">
              <a:buNone/>
            </a:pPr>
            <a:endParaRPr lang="tr-TR" sz="2200" b="1" dirty="0"/>
          </a:p>
          <a:p>
            <a:endParaRPr lang="tr-TR" sz="2200" b="1" dirty="0"/>
          </a:p>
        </p:txBody>
      </p:sp>
      <p:pic>
        <p:nvPicPr>
          <p:cNvPr id="5" name="Resim 4" descr="birkaç içeren bir resim&#10;&#10;Açıklama otomatik olarak oluşturuldu">
            <a:extLst>
              <a:ext uri="{FF2B5EF4-FFF2-40B4-BE49-F238E27FC236}">
                <a16:creationId xmlns:a16="http://schemas.microsoft.com/office/drawing/2014/main" id="{218A9CB3-74B8-4A53-A5E3-D4AEA909AE80}"/>
              </a:ext>
            </a:extLst>
          </p:cNvPr>
          <p:cNvPicPr>
            <a:picLocks noChangeAspect="1"/>
          </p:cNvPicPr>
          <p:nvPr/>
        </p:nvPicPr>
        <p:blipFill rotWithShape="1">
          <a:blip r:embed="rId3">
            <a:extLst>
              <a:ext uri="{28A0092B-C50C-407E-A947-70E740481C1C}">
                <a14:useLocalDpi xmlns:a14="http://schemas.microsoft.com/office/drawing/2010/main" val="0"/>
              </a:ext>
            </a:extLst>
          </a:blip>
          <a:srcRect l="12129" r="23655" b="2"/>
          <a:stretch/>
        </p:blipFill>
        <p:spPr>
          <a:xfrm>
            <a:off x="7675658" y="2093976"/>
            <a:ext cx="3941064" cy="4096512"/>
          </a:xfrm>
          <a:prstGeom prst="rect">
            <a:avLst/>
          </a:prstGeom>
        </p:spPr>
      </p:pic>
    </p:spTree>
    <p:extLst>
      <p:ext uri="{BB962C8B-B14F-4D97-AF65-F5344CB8AC3E}">
        <p14:creationId xmlns:p14="http://schemas.microsoft.com/office/powerpoint/2010/main" val="1105644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E34B7B3-E3E1-4A1B-BC6E-B2CE7C7B116D}"/>
              </a:ext>
            </a:extLst>
          </p:cNvPr>
          <p:cNvSpPr>
            <a:spLocks noGrp="1"/>
          </p:cNvSpPr>
          <p:nvPr>
            <p:ph type="title"/>
          </p:nvPr>
        </p:nvSpPr>
        <p:spPr>
          <a:xfrm>
            <a:off x="630936" y="640080"/>
            <a:ext cx="4818888" cy="1481328"/>
          </a:xfrm>
        </p:spPr>
        <p:txBody>
          <a:bodyPr anchor="b">
            <a:normAutofit/>
          </a:bodyPr>
          <a:lstStyle/>
          <a:p>
            <a:r>
              <a:rPr lang="tr-TR" sz="5000"/>
              <a:t>Kadın infertilitesi nedenleri</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12E13EBF-1C71-4C6A-94B6-B6E11BAD8F94}"/>
              </a:ext>
            </a:extLst>
          </p:cNvPr>
          <p:cNvSpPr>
            <a:spLocks noGrp="1"/>
          </p:cNvSpPr>
          <p:nvPr>
            <p:ph idx="1"/>
          </p:nvPr>
        </p:nvSpPr>
        <p:spPr>
          <a:xfrm>
            <a:off x="630936" y="2660904"/>
            <a:ext cx="4818888" cy="3547872"/>
          </a:xfrm>
        </p:spPr>
        <p:txBody>
          <a:bodyPr anchor="t">
            <a:normAutofit/>
          </a:bodyPr>
          <a:lstStyle/>
          <a:p>
            <a:pPr marL="0" indent="0">
              <a:buNone/>
            </a:pPr>
            <a:endParaRPr lang="tr-TR" sz="2000" b="1" dirty="0"/>
          </a:p>
          <a:p>
            <a:pPr marL="0" indent="0">
              <a:buNone/>
            </a:pPr>
            <a:r>
              <a:rPr lang="tr-TR" sz="2400" b="1" dirty="0"/>
              <a:t>GENETİK NEDENLER</a:t>
            </a:r>
            <a:endParaRPr lang="tr-TR" sz="2400" b="0" i="0" dirty="0">
              <a:effectLst/>
            </a:endParaRPr>
          </a:p>
          <a:p>
            <a:r>
              <a:rPr lang="tr-TR" sz="2400" b="0" i="0" dirty="0" err="1">
                <a:effectLst/>
              </a:rPr>
              <a:t>İnfertilite</a:t>
            </a:r>
            <a:r>
              <a:rPr lang="tr-TR" sz="2400" b="0" i="0" dirty="0">
                <a:effectLst/>
              </a:rPr>
              <a:t> ile ilişkili en yaygın </a:t>
            </a:r>
            <a:r>
              <a:rPr lang="tr-TR" sz="2400" b="0" i="0" dirty="0" err="1">
                <a:effectLst/>
              </a:rPr>
              <a:t>anöploidiler</a:t>
            </a:r>
            <a:r>
              <a:rPr lang="tr-TR" sz="2400" b="0" i="0" dirty="0">
                <a:effectLst/>
              </a:rPr>
              <a:t> kadınlarda 45, X (</a:t>
            </a:r>
            <a:r>
              <a:rPr lang="tr-TR" sz="2400" b="0" i="0" dirty="0" err="1">
                <a:effectLst/>
              </a:rPr>
              <a:t>Turner</a:t>
            </a:r>
            <a:r>
              <a:rPr lang="tr-TR" sz="2400" b="0" i="0" dirty="0">
                <a:effectLst/>
              </a:rPr>
              <a:t> sendromu) ve erkeklerde 47, </a:t>
            </a:r>
            <a:r>
              <a:rPr lang="tr-TR" sz="2400" b="0" i="0" dirty="0" err="1">
                <a:effectLst/>
              </a:rPr>
              <a:t>XXY'dir</a:t>
            </a:r>
            <a:r>
              <a:rPr lang="tr-TR" sz="2400" b="0" i="0" dirty="0">
                <a:effectLst/>
              </a:rPr>
              <a:t> (</a:t>
            </a:r>
            <a:r>
              <a:rPr lang="tr-TR" sz="2400" b="0" i="0" dirty="0" err="1">
                <a:effectLst/>
              </a:rPr>
              <a:t>Klinefelter</a:t>
            </a:r>
            <a:r>
              <a:rPr lang="tr-TR" sz="2400" b="0" i="0" dirty="0">
                <a:effectLst/>
              </a:rPr>
              <a:t> sendromu)</a:t>
            </a:r>
          </a:p>
          <a:p>
            <a:pPr marL="0" indent="0">
              <a:buNone/>
            </a:pPr>
            <a:endParaRPr lang="tr-TR" sz="2400" b="1" dirty="0"/>
          </a:p>
          <a:p>
            <a:pPr marL="0" indent="0">
              <a:buNone/>
            </a:pPr>
            <a:r>
              <a:rPr lang="tr-TR" sz="2400" b="1" dirty="0"/>
              <a:t>AÇIKLANMAMIŞ SEBEPLER</a:t>
            </a:r>
          </a:p>
          <a:p>
            <a:pPr marL="0" indent="0">
              <a:buNone/>
            </a:pPr>
            <a:endParaRPr lang="tr-TR" sz="2400" b="1" dirty="0"/>
          </a:p>
          <a:p>
            <a:pPr marL="0" indent="0">
              <a:buNone/>
            </a:pPr>
            <a:endParaRPr lang="tr-TR" sz="2000" b="1" dirty="0"/>
          </a:p>
        </p:txBody>
      </p:sp>
      <p:pic>
        <p:nvPicPr>
          <p:cNvPr id="5" name="Resim 4">
            <a:extLst>
              <a:ext uri="{FF2B5EF4-FFF2-40B4-BE49-F238E27FC236}">
                <a16:creationId xmlns:a16="http://schemas.microsoft.com/office/drawing/2014/main" id="{5E2192D6-7B0C-47EE-8723-E09FC0507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607116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A60E60-3A89-4825-A8BD-D9DA01AFABD0}"/>
              </a:ext>
            </a:extLst>
          </p:cNvPr>
          <p:cNvSpPr>
            <a:spLocks noGrp="1"/>
          </p:cNvSpPr>
          <p:nvPr>
            <p:ph type="title"/>
          </p:nvPr>
        </p:nvSpPr>
        <p:spPr/>
        <p:txBody>
          <a:bodyPr/>
          <a:lstStyle/>
          <a:p>
            <a:r>
              <a:rPr lang="tr-TR" dirty="0"/>
              <a:t>Kadın </a:t>
            </a:r>
            <a:r>
              <a:rPr lang="tr-TR" dirty="0" err="1"/>
              <a:t>infertilitesi</a:t>
            </a:r>
            <a:r>
              <a:rPr lang="tr-TR" dirty="0"/>
              <a:t> nedenleri</a:t>
            </a:r>
          </a:p>
        </p:txBody>
      </p:sp>
      <p:sp>
        <p:nvSpPr>
          <p:cNvPr id="3" name="İçerik Yer Tutucusu 2">
            <a:extLst>
              <a:ext uri="{FF2B5EF4-FFF2-40B4-BE49-F238E27FC236}">
                <a16:creationId xmlns:a16="http://schemas.microsoft.com/office/drawing/2014/main" id="{B38793E0-FBA9-453A-B3DA-565C46D40CAB}"/>
              </a:ext>
            </a:extLst>
          </p:cNvPr>
          <p:cNvSpPr>
            <a:spLocks noGrp="1"/>
          </p:cNvSpPr>
          <p:nvPr>
            <p:ph idx="1"/>
          </p:nvPr>
        </p:nvSpPr>
        <p:spPr>
          <a:xfrm>
            <a:off x="838200" y="1825625"/>
            <a:ext cx="4296508" cy="4351338"/>
          </a:xfrm>
        </p:spPr>
        <p:txBody>
          <a:bodyPr>
            <a:normAutofit/>
          </a:bodyPr>
          <a:lstStyle/>
          <a:p>
            <a:pPr marL="0" indent="0">
              <a:buNone/>
            </a:pPr>
            <a:r>
              <a:rPr lang="tr-TR" sz="2400" b="1" i="0" dirty="0">
                <a:solidFill>
                  <a:srgbClr val="232323"/>
                </a:solidFill>
                <a:effectLst/>
              </a:rPr>
              <a:t>YAŞAM FAKTÖRLERİ</a:t>
            </a:r>
          </a:p>
          <a:p>
            <a:r>
              <a:rPr lang="tr-TR" sz="2400" i="0" dirty="0">
                <a:solidFill>
                  <a:srgbClr val="232323"/>
                </a:solidFill>
                <a:effectLst/>
              </a:rPr>
              <a:t>Tütün kullanımı</a:t>
            </a:r>
          </a:p>
          <a:p>
            <a:r>
              <a:rPr lang="tr-TR" sz="2400" dirty="0">
                <a:solidFill>
                  <a:srgbClr val="232323"/>
                </a:solidFill>
              </a:rPr>
              <a:t>Fazla kilo ve </a:t>
            </a:r>
            <a:r>
              <a:rPr lang="tr-TR" sz="2400" dirty="0" err="1">
                <a:solidFill>
                  <a:srgbClr val="232323"/>
                </a:solidFill>
              </a:rPr>
              <a:t>obezite</a:t>
            </a:r>
            <a:endParaRPr lang="tr-TR" sz="2400" dirty="0">
              <a:solidFill>
                <a:srgbClr val="232323"/>
              </a:solidFill>
            </a:endParaRPr>
          </a:p>
          <a:p>
            <a:r>
              <a:rPr lang="tr-TR" sz="2400" i="0" dirty="0">
                <a:solidFill>
                  <a:srgbClr val="232323"/>
                </a:solidFill>
                <a:effectLst/>
              </a:rPr>
              <a:t>Egzersiz </a:t>
            </a:r>
          </a:p>
          <a:p>
            <a:r>
              <a:rPr lang="tr-TR" sz="2400" dirty="0">
                <a:solidFill>
                  <a:srgbClr val="232323"/>
                </a:solidFill>
              </a:rPr>
              <a:t>Alkol alımı </a:t>
            </a:r>
          </a:p>
          <a:p>
            <a:r>
              <a:rPr lang="tr-TR" sz="2400" i="0" dirty="0">
                <a:solidFill>
                  <a:srgbClr val="232323"/>
                </a:solidFill>
                <a:effectLst/>
              </a:rPr>
              <a:t>Diyet</a:t>
            </a:r>
          </a:p>
        </p:txBody>
      </p:sp>
      <p:sp>
        <p:nvSpPr>
          <p:cNvPr id="5" name="Metin kutusu 4">
            <a:extLst>
              <a:ext uri="{FF2B5EF4-FFF2-40B4-BE49-F238E27FC236}">
                <a16:creationId xmlns:a16="http://schemas.microsoft.com/office/drawing/2014/main" id="{68A09062-CF55-4D52-92E7-C8D6BC3C0E81}"/>
              </a:ext>
            </a:extLst>
          </p:cNvPr>
          <p:cNvSpPr txBox="1"/>
          <p:nvPr/>
        </p:nvSpPr>
        <p:spPr>
          <a:xfrm>
            <a:off x="5134708" y="2180492"/>
            <a:ext cx="5802923" cy="1938992"/>
          </a:xfrm>
          <a:prstGeom prst="rect">
            <a:avLst/>
          </a:prstGeom>
          <a:noFill/>
        </p:spPr>
        <p:txBody>
          <a:bodyPr wrap="square">
            <a:spAutoFit/>
          </a:bodyPr>
          <a:lstStyle/>
          <a:p>
            <a:pPr marL="457200" indent="-457200">
              <a:buFont typeface="Arial" panose="020B0604020202020204" pitchFamily="34" charset="0"/>
              <a:buChar char="•"/>
            </a:pPr>
            <a:r>
              <a:rPr lang="tr-TR" sz="2400" dirty="0">
                <a:solidFill>
                  <a:srgbClr val="232323"/>
                </a:solidFill>
              </a:rPr>
              <a:t>Kafein</a:t>
            </a:r>
          </a:p>
          <a:p>
            <a:pPr marL="457200" indent="-457200">
              <a:buFont typeface="Arial" panose="020B0604020202020204" pitchFamily="34" charset="0"/>
              <a:buChar char="•"/>
            </a:pPr>
            <a:r>
              <a:rPr lang="tr-TR" sz="2400" i="0" dirty="0">
                <a:solidFill>
                  <a:srgbClr val="232323"/>
                </a:solidFill>
                <a:effectLst/>
              </a:rPr>
              <a:t>Stres</a:t>
            </a:r>
          </a:p>
          <a:p>
            <a:pPr marL="457200" indent="-457200">
              <a:buFont typeface="Arial" panose="020B0604020202020204" pitchFamily="34" charset="0"/>
              <a:buChar char="•"/>
            </a:pPr>
            <a:r>
              <a:rPr lang="tr-TR" sz="2400" dirty="0">
                <a:solidFill>
                  <a:srgbClr val="232323"/>
                </a:solidFill>
              </a:rPr>
              <a:t>Keyif amaçlı uyuşturucu kullanımı</a:t>
            </a:r>
          </a:p>
          <a:p>
            <a:pPr marL="457200" indent="-457200">
              <a:buFont typeface="Arial" panose="020B0604020202020204" pitchFamily="34" charset="0"/>
              <a:buChar char="•"/>
            </a:pPr>
            <a:r>
              <a:rPr lang="tr-TR" sz="2400" i="0" dirty="0">
                <a:solidFill>
                  <a:srgbClr val="232323"/>
                </a:solidFill>
                <a:effectLst/>
              </a:rPr>
              <a:t>Cinsel davranış</a:t>
            </a:r>
          </a:p>
          <a:p>
            <a:pPr marL="457200" indent="-457200">
              <a:buFont typeface="Arial" panose="020B0604020202020204" pitchFamily="34" charset="0"/>
              <a:buChar char="•"/>
            </a:pPr>
            <a:r>
              <a:rPr lang="tr-TR" sz="2400" dirty="0">
                <a:solidFill>
                  <a:srgbClr val="232323"/>
                </a:solidFill>
              </a:rPr>
              <a:t>Çevresel faktörler</a:t>
            </a:r>
            <a:endParaRPr lang="tr-TR" sz="2400" i="0" dirty="0">
              <a:solidFill>
                <a:srgbClr val="232323"/>
              </a:solidFill>
              <a:effectLst/>
            </a:endParaRPr>
          </a:p>
        </p:txBody>
      </p:sp>
      <p:pic>
        <p:nvPicPr>
          <p:cNvPr id="7" name="Resim 6">
            <a:extLst>
              <a:ext uri="{FF2B5EF4-FFF2-40B4-BE49-F238E27FC236}">
                <a16:creationId xmlns:a16="http://schemas.microsoft.com/office/drawing/2014/main" id="{3418F019-934C-453A-84F8-F492EA56C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5805" y="5001202"/>
            <a:ext cx="2619375" cy="1743075"/>
          </a:xfrm>
          <a:prstGeom prst="rect">
            <a:avLst/>
          </a:prstGeom>
        </p:spPr>
      </p:pic>
      <p:pic>
        <p:nvPicPr>
          <p:cNvPr id="9" name="Resim 8">
            <a:extLst>
              <a:ext uri="{FF2B5EF4-FFF2-40B4-BE49-F238E27FC236}">
                <a16:creationId xmlns:a16="http://schemas.microsoft.com/office/drawing/2014/main" id="{E47D72B6-DF53-488B-A49D-7F273E8512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5478" y="4998858"/>
            <a:ext cx="1745419" cy="1745419"/>
          </a:xfrm>
          <a:prstGeom prst="rect">
            <a:avLst/>
          </a:prstGeom>
        </p:spPr>
      </p:pic>
      <p:pic>
        <p:nvPicPr>
          <p:cNvPr id="11" name="Resim 10">
            <a:extLst>
              <a:ext uri="{FF2B5EF4-FFF2-40B4-BE49-F238E27FC236}">
                <a16:creationId xmlns:a16="http://schemas.microsoft.com/office/drawing/2014/main" id="{2C51DC74-1DF2-4EB9-8273-CA766F7FCB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9898" y="4917065"/>
            <a:ext cx="2562225" cy="1781175"/>
          </a:xfrm>
          <a:prstGeom prst="rect">
            <a:avLst/>
          </a:prstGeom>
        </p:spPr>
      </p:pic>
      <p:pic>
        <p:nvPicPr>
          <p:cNvPr id="15" name="Resim 14" descr="metin içeren bir resim&#10;&#10;Açıklama otomatik olarak oluşturuldu">
            <a:extLst>
              <a:ext uri="{FF2B5EF4-FFF2-40B4-BE49-F238E27FC236}">
                <a16:creationId xmlns:a16="http://schemas.microsoft.com/office/drawing/2014/main" id="{615B0048-9CDB-4FF1-873E-D249CB4428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268" y="4963102"/>
            <a:ext cx="2581275" cy="1771650"/>
          </a:xfrm>
          <a:prstGeom prst="rect">
            <a:avLst/>
          </a:prstGeom>
        </p:spPr>
      </p:pic>
    </p:spTree>
    <p:extLst>
      <p:ext uri="{BB962C8B-B14F-4D97-AF65-F5344CB8AC3E}">
        <p14:creationId xmlns:p14="http://schemas.microsoft.com/office/powerpoint/2010/main" val="2657457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9D1DA94-B6A3-4292-9288-83312F2DA201}"/>
              </a:ext>
            </a:extLst>
          </p:cNvPr>
          <p:cNvSpPr>
            <a:spLocks noGrp="1"/>
          </p:cNvSpPr>
          <p:nvPr>
            <p:ph type="title"/>
          </p:nvPr>
        </p:nvSpPr>
        <p:spPr>
          <a:xfrm>
            <a:off x="838200" y="365125"/>
            <a:ext cx="10515600" cy="1325563"/>
          </a:xfrm>
        </p:spPr>
        <p:txBody>
          <a:bodyPr>
            <a:normAutofit/>
          </a:bodyPr>
          <a:lstStyle/>
          <a:p>
            <a:r>
              <a:rPr lang="tr-TR" sz="5400"/>
              <a:t>Kadın infetilitesine yaklaşım</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BF05D6F2-BF9F-4D4B-AA42-662F4B8953FB}"/>
              </a:ext>
            </a:extLst>
          </p:cNvPr>
          <p:cNvSpPr>
            <a:spLocks noGrp="1"/>
          </p:cNvSpPr>
          <p:nvPr>
            <p:ph idx="1"/>
          </p:nvPr>
        </p:nvSpPr>
        <p:spPr>
          <a:xfrm>
            <a:off x="838200" y="1929384"/>
            <a:ext cx="10515600" cy="4251960"/>
          </a:xfrm>
        </p:spPr>
        <p:txBody>
          <a:bodyPr>
            <a:normAutofit/>
          </a:bodyPr>
          <a:lstStyle/>
          <a:p>
            <a:endParaRPr lang="tr-TR" sz="2200" b="0" i="0" dirty="0">
              <a:effectLst/>
              <a:latin typeface="Noto Sans" panose="020B0502040504020204" pitchFamily="34" charset="0"/>
            </a:endParaRPr>
          </a:p>
          <a:p>
            <a:r>
              <a:rPr lang="tr-TR" sz="2200" b="0" i="0" dirty="0">
                <a:effectLst/>
                <a:latin typeface="Noto Sans" panose="020B0502040504020204" pitchFamily="34" charset="0"/>
              </a:rPr>
              <a:t>Çiftin kısırlığına katkıda bulunan birden fazla faktör olabileceğini hatırlamak önemlidir; bu nedenle, varsa </a:t>
            </a:r>
            <a:r>
              <a:rPr lang="tr-TR" sz="2200" b="0" i="0" dirty="0" err="1">
                <a:effectLst/>
                <a:latin typeface="Noto Sans" panose="020B0502040504020204" pitchFamily="34" charset="0"/>
              </a:rPr>
              <a:t>infertilitenin</a:t>
            </a:r>
            <a:r>
              <a:rPr lang="tr-TR" sz="2200" b="0" i="0" dirty="0">
                <a:effectLst/>
                <a:latin typeface="Noto Sans" panose="020B0502040504020204" pitchFamily="34" charset="0"/>
              </a:rPr>
              <a:t> en yaygın nedenlerini saptamak için tam bir ilk tanı değerlendirmesi yapılmalıdır.</a:t>
            </a:r>
          </a:p>
          <a:p>
            <a:r>
              <a:rPr lang="tr-TR" sz="2200" b="0" i="0" dirty="0">
                <a:effectLst/>
                <a:latin typeface="Noto Sans" panose="020B0502040504020204" pitchFamily="34" charset="0"/>
              </a:rPr>
              <a:t> Uygun olduğunda, her iki ortağın değerlendirmesi aynı anda yapılır</a:t>
            </a:r>
          </a:p>
          <a:p>
            <a:r>
              <a:rPr lang="tr-TR" sz="2200" dirty="0">
                <a:latin typeface="Noto Sans" panose="020B0502040504020204" pitchFamily="34" charset="0"/>
              </a:rPr>
              <a:t>Ç</a:t>
            </a:r>
            <a:r>
              <a:rPr lang="tr-TR" sz="2200" b="0" i="0" dirty="0">
                <a:effectLst/>
                <a:latin typeface="Noto Sans" panose="020B0502040504020204" pitchFamily="34" charset="0"/>
              </a:rPr>
              <a:t>iftin depresyon, öfke, kaygı ve evlilik uyumsuzluğu gibi duygusal durumu göz önünde bulundurulmalı ve </a:t>
            </a:r>
            <a:r>
              <a:rPr lang="tr-TR" sz="2200" dirty="0">
                <a:latin typeface="Noto Sans" panose="020B0502040504020204" pitchFamily="34" charset="0"/>
              </a:rPr>
              <a:t>hekim </a:t>
            </a:r>
            <a:r>
              <a:rPr lang="tr-TR" sz="2200" b="0" i="0" dirty="0">
                <a:effectLst/>
                <a:latin typeface="Noto Sans" panose="020B0502040504020204" pitchFamily="34" charset="0"/>
              </a:rPr>
              <a:t>destekleyici ve bilgilendirici olmalıdır. </a:t>
            </a:r>
            <a:endParaRPr lang="tr-TR" sz="2200" dirty="0"/>
          </a:p>
          <a:p>
            <a:endParaRPr lang="tr-TR" sz="2200" dirty="0"/>
          </a:p>
        </p:txBody>
      </p:sp>
    </p:spTree>
    <p:extLst>
      <p:ext uri="{BB962C8B-B14F-4D97-AF65-F5344CB8AC3E}">
        <p14:creationId xmlns:p14="http://schemas.microsoft.com/office/powerpoint/2010/main" val="415405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1F01046-B18B-4DD0-9023-672EB44E115B}"/>
              </a:ext>
            </a:extLst>
          </p:cNvPr>
          <p:cNvSpPr>
            <a:spLocks noGrp="1"/>
          </p:cNvSpPr>
          <p:nvPr>
            <p:ph type="title"/>
          </p:nvPr>
        </p:nvSpPr>
        <p:spPr>
          <a:xfrm>
            <a:off x="635000" y="640823"/>
            <a:ext cx="3418659" cy="5583148"/>
          </a:xfrm>
        </p:spPr>
        <p:txBody>
          <a:bodyPr anchor="ctr">
            <a:normAutofit/>
          </a:bodyPr>
          <a:lstStyle/>
          <a:p>
            <a:r>
              <a:rPr lang="tr-TR" sz="3400"/>
              <a:t>Kadın infetilitesine yaklaşım/anamnez</a:t>
            </a:r>
          </a:p>
        </p:txBody>
      </p:sp>
      <p:sp>
        <p:nvSpPr>
          <p:cNvPr id="17"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o 10">
            <a:extLst>
              <a:ext uri="{FF2B5EF4-FFF2-40B4-BE49-F238E27FC236}">
                <a16:creationId xmlns:a16="http://schemas.microsoft.com/office/drawing/2014/main" id="{85065B05-6EF2-4ABD-ADB6-F39BDF71DB71}"/>
              </a:ext>
            </a:extLst>
          </p:cNvPr>
          <p:cNvGraphicFramePr>
            <a:graphicFrameLocks noGrp="1"/>
          </p:cNvGraphicFramePr>
          <p:nvPr>
            <p:ph idx="1"/>
            <p:extLst>
              <p:ext uri="{D42A27DB-BD31-4B8C-83A1-F6EECF244321}">
                <p14:modId xmlns:p14="http://schemas.microsoft.com/office/powerpoint/2010/main" val="2034652217"/>
              </p:ext>
            </p:extLst>
          </p:nvPr>
        </p:nvGraphicFramePr>
        <p:xfrm>
          <a:off x="4648018" y="800864"/>
          <a:ext cx="6900513" cy="5216061"/>
        </p:xfrm>
        <a:graphic>
          <a:graphicData uri="http://schemas.openxmlformats.org/drawingml/2006/table">
            <a:tbl>
              <a:tblPr firstRow="1" bandRow="1">
                <a:tableStyleId>{F5AB1C69-6EDB-4FF4-983F-18BD219EF322}</a:tableStyleId>
              </a:tblPr>
              <a:tblGrid>
                <a:gridCol w="3344427">
                  <a:extLst>
                    <a:ext uri="{9D8B030D-6E8A-4147-A177-3AD203B41FA5}">
                      <a16:colId xmlns:a16="http://schemas.microsoft.com/office/drawing/2014/main" val="1197196274"/>
                    </a:ext>
                  </a:extLst>
                </a:gridCol>
                <a:gridCol w="3556086">
                  <a:extLst>
                    <a:ext uri="{9D8B030D-6E8A-4147-A177-3AD203B41FA5}">
                      <a16:colId xmlns:a16="http://schemas.microsoft.com/office/drawing/2014/main" val="2500857439"/>
                    </a:ext>
                  </a:extLst>
                </a:gridCol>
              </a:tblGrid>
              <a:tr h="442782">
                <a:tc>
                  <a:txBody>
                    <a:bodyPr/>
                    <a:lstStyle/>
                    <a:p>
                      <a:r>
                        <a:rPr lang="tr-TR" sz="2200"/>
                        <a:t>ERKEK</a:t>
                      </a:r>
                    </a:p>
                  </a:txBody>
                  <a:tcPr marL="72986" marR="72986" marT="36493" marB="36493"/>
                </a:tc>
                <a:tc>
                  <a:txBody>
                    <a:bodyPr/>
                    <a:lstStyle/>
                    <a:p>
                      <a:r>
                        <a:rPr lang="tr-TR" sz="2200"/>
                        <a:t>DİŞİ</a:t>
                      </a:r>
                    </a:p>
                  </a:txBody>
                  <a:tcPr marL="72986" marR="72986" marT="36493" marB="36493"/>
                </a:tc>
                <a:extLst>
                  <a:ext uri="{0D108BD9-81ED-4DB2-BD59-A6C34878D82A}">
                    <a16:rowId xmlns:a16="http://schemas.microsoft.com/office/drawing/2014/main" val="3443473543"/>
                  </a:ext>
                </a:extLst>
              </a:tr>
              <a:tr h="321138">
                <a:tc>
                  <a:txBody>
                    <a:bodyPr/>
                    <a:lstStyle/>
                    <a:p>
                      <a:r>
                        <a:rPr lang="tr-TR" sz="1400" b="0" i="0" dirty="0">
                          <a:solidFill>
                            <a:srgbClr val="232323"/>
                          </a:solidFill>
                          <a:effectLst/>
                          <a:latin typeface="+mn-lt"/>
                        </a:rPr>
                        <a:t>kısırlık süresi</a:t>
                      </a:r>
                      <a:endParaRPr lang="tr-TR" sz="1400" dirty="0">
                        <a:latin typeface="+mn-lt"/>
                      </a:endParaRPr>
                    </a:p>
                  </a:txBody>
                  <a:tcPr marL="72986" marR="72986" marT="36493" marB="36493"/>
                </a:tc>
                <a:tc>
                  <a:txBody>
                    <a:bodyPr/>
                    <a:lstStyle/>
                    <a:p>
                      <a:r>
                        <a:rPr lang="tr-TR" sz="1400" b="0" i="0" dirty="0">
                          <a:solidFill>
                            <a:srgbClr val="232323"/>
                          </a:solidFill>
                          <a:effectLst/>
                          <a:latin typeface="+mn-lt"/>
                        </a:rPr>
                        <a:t>kısırlık süresi</a:t>
                      </a:r>
                      <a:endParaRPr lang="tr-TR" sz="1400" dirty="0">
                        <a:latin typeface="+mn-lt"/>
                      </a:endParaRPr>
                    </a:p>
                  </a:txBody>
                  <a:tcPr marL="72986" marR="72986" marT="36493" marB="36493"/>
                </a:tc>
                <a:extLst>
                  <a:ext uri="{0D108BD9-81ED-4DB2-BD59-A6C34878D82A}">
                    <a16:rowId xmlns:a16="http://schemas.microsoft.com/office/drawing/2014/main" val="2353112818"/>
                  </a:ext>
                </a:extLst>
              </a:tr>
              <a:tr h="759054">
                <a:tc>
                  <a:txBody>
                    <a:bodyPr/>
                    <a:lstStyle/>
                    <a:p>
                      <a:r>
                        <a:rPr lang="tr-TR" sz="1400" b="0" i="0" dirty="0">
                          <a:solidFill>
                            <a:srgbClr val="232323"/>
                          </a:solidFill>
                          <a:effectLst/>
                          <a:latin typeface="+mn-lt"/>
                        </a:rPr>
                        <a:t>Diğer ilişkilerde doğurganlık </a:t>
                      </a:r>
                      <a:endParaRPr lang="tr-TR" sz="1400" dirty="0">
                        <a:latin typeface="+mn-lt"/>
                      </a:endParaRPr>
                    </a:p>
                  </a:txBody>
                  <a:tcPr marL="72986" marR="72986" marT="36493" marB="36493"/>
                </a:tc>
                <a:tc>
                  <a:txBody>
                    <a:bodyPr/>
                    <a:lstStyle/>
                    <a:p>
                      <a:r>
                        <a:rPr lang="tr-TR" sz="1400" b="0" i="0" dirty="0">
                          <a:solidFill>
                            <a:srgbClr val="232323"/>
                          </a:solidFill>
                          <a:effectLst/>
                          <a:latin typeface="+mn-lt"/>
                        </a:rPr>
                        <a:t>Aynı veya farklı bir partnerle önceki gebeliklerin (dış ve düşükler dahil) sayısı ve sonucu</a:t>
                      </a:r>
                      <a:endParaRPr lang="tr-TR" sz="1400" dirty="0">
                        <a:latin typeface="+mn-lt"/>
                      </a:endParaRPr>
                    </a:p>
                  </a:txBody>
                  <a:tcPr marL="72986" marR="72986" marT="36493" marB="36493"/>
                </a:tc>
                <a:extLst>
                  <a:ext uri="{0D108BD9-81ED-4DB2-BD59-A6C34878D82A}">
                    <a16:rowId xmlns:a16="http://schemas.microsoft.com/office/drawing/2014/main" val="1780575960"/>
                  </a:ext>
                </a:extLst>
              </a:tr>
              <a:tr h="1853842">
                <a:tc>
                  <a:txBody>
                    <a:bodyPr/>
                    <a:lstStyle/>
                    <a:p>
                      <a:r>
                        <a:rPr lang="tr-TR" sz="1400" b="0" i="0" dirty="0">
                          <a:solidFill>
                            <a:srgbClr val="232323"/>
                          </a:solidFill>
                          <a:effectLst/>
                          <a:latin typeface="+mn-lt"/>
                        </a:rPr>
                        <a:t>Testis cerrahisi ve kabakulak öyküsü dahil tıbbi ve cerrahi öykü</a:t>
                      </a:r>
                      <a:endParaRPr lang="tr-TR" sz="1400" dirty="0">
                        <a:latin typeface="+mn-lt"/>
                      </a:endParaRPr>
                    </a:p>
                  </a:txBody>
                  <a:tcPr marL="72986" marR="72986" marT="36493" marB="36493"/>
                </a:tc>
                <a:tc>
                  <a:txBody>
                    <a:bodyPr/>
                    <a:lstStyle/>
                    <a:p>
                      <a:r>
                        <a:rPr lang="tr-TR" sz="1400" b="0" i="0" kern="1200">
                          <a:solidFill>
                            <a:schemeClr val="dk1"/>
                          </a:solidFill>
                          <a:effectLst/>
                          <a:latin typeface="+mn-lt"/>
                          <a:ea typeface="+mn-ea"/>
                          <a:cs typeface="+mn-cs"/>
                        </a:rPr>
                        <a:t>Pelvik inflamatuar hastalık öyküsü, fibroidler, endometriozis, servikal displazi dahil jinekolojik öykü; serviks, yumurtalık, rahim, fallop tüpü, pelvis veya karın ameliyatı; Rahim içi araç kullanımı, diğer önceden kontraseptif kullanım, rahim içinde dietilstilbestrol maruziyeti, rahim anomaliler</a:t>
                      </a:r>
                      <a:endParaRPr lang="tr-TR" sz="1400"/>
                    </a:p>
                  </a:txBody>
                  <a:tcPr marL="72986" marR="72986" marT="36493" marB="36493"/>
                </a:tc>
                <a:extLst>
                  <a:ext uri="{0D108BD9-81ED-4DB2-BD59-A6C34878D82A}">
                    <a16:rowId xmlns:a16="http://schemas.microsoft.com/office/drawing/2014/main" val="3877995474"/>
                  </a:ext>
                </a:extLst>
              </a:tr>
              <a:tr h="978011">
                <a:tc>
                  <a:txBody>
                    <a:bodyPr/>
                    <a:lstStyle/>
                    <a:p>
                      <a:endParaRPr lang="tr-TR" sz="1400"/>
                    </a:p>
                  </a:txBody>
                  <a:tcPr marL="72986" marR="72986" marT="36493" marB="36493"/>
                </a:tc>
                <a:tc>
                  <a:txBody>
                    <a:bodyPr/>
                    <a:lstStyle/>
                    <a:p>
                      <a:r>
                        <a:rPr lang="tr-TR" sz="1400" b="0" i="0" kern="1200">
                          <a:solidFill>
                            <a:schemeClr val="dk1"/>
                          </a:solidFill>
                          <a:effectLst/>
                          <a:latin typeface="+mn-lt"/>
                          <a:ea typeface="+mn-ea"/>
                          <a:cs typeface="+mn-cs"/>
                        </a:rPr>
                        <a:t>Menstrüel öykü (menarş yaşı, döngü uzunluğu ve düzenlilik), molimina veya vazomotor semptomların varlığı (sıcak basması), dismenore</a:t>
                      </a:r>
                      <a:endParaRPr lang="tr-TR" sz="1400"/>
                    </a:p>
                  </a:txBody>
                  <a:tcPr marL="72986" marR="72986" marT="36493" marB="36493"/>
                </a:tc>
                <a:extLst>
                  <a:ext uri="{0D108BD9-81ED-4DB2-BD59-A6C34878D82A}">
                    <a16:rowId xmlns:a16="http://schemas.microsoft.com/office/drawing/2014/main" val="1732932042"/>
                  </a:ext>
                </a:extLst>
              </a:tr>
              <a:tr h="540096">
                <a:tc>
                  <a:txBody>
                    <a:bodyPr/>
                    <a:lstStyle/>
                    <a:p>
                      <a:endParaRPr lang="tr-TR" sz="1400"/>
                    </a:p>
                  </a:txBody>
                  <a:tcPr marL="72986" marR="72986" marT="36493" marB="36493"/>
                </a:tc>
                <a:tc>
                  <a:txBody>
                    <a:bodyPr/>
                    <a:lstStyle/>
                    <a:p>
                      <a:r>
                        <a:rPr lang="tr-TR" sz="1400" b="0" i="0" kern="1200">
                          <a:solidFill>
                            <a:schemeClr val="dk1"/>
                          </a:solidFill>
                          <a:effectLst/>
                          <a:latin typeface="+mn-lt"/>
                          <a:ea typeface="+mn-ea"/>
                          <a:cs typeface="+mn-cs"/>
                        </a:rPr>
                        <a:t>Saç büyümesi, vücut ağırlığı veya meme akıntısındaki değişiklikler</a:t>
                      </a:r>
                      <a:endParaRPr lang="tr-TR" sz="1400"/>
                    </a:p>
                  </a:txBody>
                  <a:tcPr marL="72986" marR="72986" marT="36493" marB="36493"/>
                </a:tc>
                <a:extLst>
                  <a:ext uri="{0D108BD9-81ED-4DB2-BD59-A6C34878D82A}">
                    <a16:rowId xmlns:a16="http://schemas.microsoft.com/office/drawing/2014/main" val="2517861638"/>
                  </a:ext>
                </a:extLst>
              </a:tr>
              <a:tr h="321138">
                <a:tc>
                  <a:txBody>
                    <a:bodyPr/>
                    <a:lstStyle/>
                    <a:p>
                      <a:endParaRPr lang="tr-TR" sz="1400"/>
                    </a:p>
                  </a:txBody>
                  <a:tcPr marL="72986" marR="72986" marT="36493" marB="36493"/>
                </a:tc>
                <a:tc>
                  <a:txBody>
                    <a:bodyPr/>
                    <a:lstStyle/>
                    <a:p>
                      <a:r>
                        <a:rPr lang="tr-TR" sz="1400" b="0" i="0" kern="1200" dirty="0">
                          <a:solidFill>
                            <a:schemeClr val="dk1"/>
                          </a:solidFill>
                          <a:effectLst/>
                          <a:latin typeface="+mn-lt"/>
                          <a:ea typeface="+mn-ea"/>
                          <a:cs typeface="+mn-cs"/>
                        </a:rPr>
                        <a:t>Diğer tıbbi ve cerrahi öykü</a:t>
                      </a:r>
                      <a:endParaRPr lang="tr-TR" sz="1400" dirty="0"/>
                    </a:p>
                  </a:txBody>
                  <a:tcPr marL="72986" marR="72986" marT="36493" marB="36493"/>
                </a:tc>
                <a:extLst>
                  <a:ext uri="{0D108BD9-81ED-4DB2-BD59-A6C34878D82A}">
                    <a16:rowId xmlns:a16="http://schemas.microsoft.com/office/drawing/2014/main" val="1215094550"/>
                  </a:ext>
                </a:extLst>
              </a:tr>
            </a:tbl>
          </a:graphicData>
        </a:graphic>
      </p:graphicFrame>
    </p:spTree>
    <p:extLst>
      <p:ext uri="{BB962C8B-B14F-4D97-AF65-F5344CB8AC3E}">
        <p14:creationId xmlns:p14="http://schemas.microsoft.com/office/powerpoint/2010/main" val="3994398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9804412-DA0B-4A20-9F04-66EE4FFDB328}"/>
              </a:ext>
            </a:extLst>
          </p:cNvPr>
          <p:cNvSpPr>
            <a:spLocks noGrp="1"/>
          </p:cNvSpPr>
          <p:nvPr>
            <p:ph type="title"/>
          </p:nvPr>
        </p:nvSpPr>
        <p:spPr>
          <a:xfrm>
            <a:off x="635000" y="640823"/>
            <a:ext cx="3418659" cy="5583148"/>
          </a:xfrm>
        </p:spPr>
        <p:txBody>
          <a:bodyPr anchor="ctr">
            <a:normAutofit/>
          </a:bodyPr>
          <a:lstStyle/>
          <a:p>
            <a:r>
              <a:rPr lang="tr-TR" sz="3000"/>
              <a:t>Kadın infertilitesine yaklaşım/Anamnez</a:t>
            </a:r>
          </a:p>
        </p:txBody>
      </p:sp>
      <p:sp>
        <p:nvSpPr>
          <p:cNvPr id="1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o 4">
            <a:extLst>
              <a:ext uri="{FF2B5EF4-FFF2-40B4-BE49-F238E27FC236}">
                <a16:creationId xmlns:a16="http://schemas.microsoft.com/office/drawing/2014/main" id="{D6B9745C-6A8B-4BA8-9D7A-25478B81D6BF}"/>
              </a:ext>
            </a:extLst>
          </p:cNvPr>
          <p:cNvGraphicFramePr>
            <a:graphicFrameLocks noGrp="1"/>
          </p:cNvGraphicFramePr>
          <p:nvPr>
            <p:ph idx="1"/>
            <p:extLst>
              <p:ext uri="{D42A27DB-BD31-4B8C-83A1-F6EECF244321}">
                <p14:modId xmlns:p14="http://schemas.microsoft.com/office/powerpoint/2010/main" val="2115499098"/>
              </p:ext>
            </p:extLst>
          </p:nvPr>
        </p:nvGraphicFramePr>
        <p:xfrm>
          <a:off x="4779507" y="766763"/>
          <a:ext cx="6900512" cy="4961278"/>
        </p:xfrm>
        <a:graphic>
          <a:graphicData uri="http://schemas.openxmlformats.org/drawingml/2006/table">
            <a:tbl>
              <a:tblPr firstRow="1" bandRow="1">
                <a:tableStyleId>{F5AB1C69-6EDB-4FF4-983F-18BD219EF322}</a:tableStyleId>
              </a:tblPr>
              <a:tblGrid>
                <a:gridCol w="3450256">
                  <a:extLst>
                    <a:ext uri="{9D8B030D-6E8A-4147-A177-3AD203B41FA5}">
                      <a16:colId xmlns:a16="http://schemas.microsoft.com/office/drawing/2014/main" val="731230114"/>
                    </a:ext>
                  </a:extLst>
                </a:gridCol>
                <a:gridCol w="3450256">
                  <a:extLst>
                    <a:ext uri="{9D8B030D-6E8A-4147-A177-3AD203B41FA5}">
                      <a16:colId xmlns:a16="http://schemas.microsoft.com/office/drawing/2014/main" val="832773910"/>
                    </a:ext>
                  </a:extLst>
                </a:gridCol>
              </a:tblGrid>
              <a:tr h="461161">
                <a:tc>
                  <a:txBody>
                    <a:bodyPr/>
                    <a:lstStyle/>
                    <a:p>
                      <a:r>
                        <a:rPr lang="tr-TR" sz="2300"/>
                        <a:t>ERKEK</a:t>
                      </a:r>
                    </a:p>
                  </a:txBody>
                  <a:tcPr marL="76015" marR="76015" marT="38008" marB="38008"/>
                </a:tc>
                <a:tc>
                  <a:txBody>
                    <a:bodyPr/>
                    <a:lstStyle/>
                    <a:p>
                      <a:r>
                        <a:rPr lang="tr-TR" sz="2300"/>
                        <a:t>DİŞİ</a:t>
                      </a:r>
                    </a:p>
                  </a:txBody>
                  <a:tcPr marL="76015" marR="76015" marT="38008" marB="38008"/>
                </a:tc>
                <a:extLst>
                  <a:ext uri="{0D108BD9-81ED-4DB2-BD59-A6C34878D82A}">
                    <a16:rowId xmlns:a16="http://schemas.microsoft.com/office/drawing/2014/main" val="3641853793"/>
                  </a:ext>
                </a:extLst>
              </a:tr>
              <a:tr h="334468">
                <a:tc>
                  <a:txBody>
                    <a:bodyPr/>
                    <a:lstStyle/>
                    <a:p>
                      <a:r>
                        <a:rPr lang="tr-TR" sz="1500" b="0" i="0" kern="1200" dirty="0">
                          <a:solidFill>
                            <a:schemeClr val="dk1"/>
                          </a:solidFill>
                          <a:effectLst/>
                          <a:latin typeface="+mn-lt"/>
                          <a:ea typeface="+mn-ea"/>
                          <a:cs typeface="+mn-cs"/>
                        </a:rPr>
                        <a:t>İlaçlar</a:t>
                      </a:r>
                      <a:endParaRPr lang="tr-TR" sz="1500" dirty="0"/>
                    </a:p>
                  </a:txBody>
                  <a:tcPr marL="76015" marR="76015" marT="38008" marB="38008"/>
                </a:tc>
                <a:tc>
                  <a:txBody>
                    <a:bodyPr/>
                    <a:lstStyle/>
                    <a:p>
                      <a:r>
                        <a:rPr lang="tr-TR" sz="1500" b="0" i="0" kern="1200">
                          <a:solidFill>
                            <a:schemeClr val="dk1"/>
                          </a:solidFill>
                          <a:effectLst/>
                          <a:latin typeface="+mn-lt"/>
                          <a:ea typeface="+mn-ea"/>
                          <a:cs typeface="+mn-cs"/>
                        </a:rPr>
                        <a:t>İlaçlar</a:t>
                      </a:r>
                      <a:endParaRPr lang="tr-TR" sz="1500"/>
                    </a:p>
                  </a:txBody>
                  <a:tcPr marL="76015" marR="76015" marT="38008" marB="38008"/>
                </a:tc>
                <a:extLst>
                  <a:ext uri="{0D108BD9-81ED-4DB2-BD59-A6C34878D82A}">
                    <a16:rowId xmlns:a16="http://schemas.microsoft.com/office/drawing/2014/main" val="376066022"/>
                  </a:ext>
                </a:extLst>
              </a:tr>
              <a:tr h="334468">
                <a:tc>
                  <a:txBody>
                    <a:bodyPr/>
                    <a:lstStyle/>
                    <a:p>
                      <a:r>
                        <a:rPr lang="tr-TR" sz="1500" b="0" i="0" kern="1200" dirty="0">
                          <a:solidFill>
                            <a:schemeClr val="dk1"/>
                          </a:solidFill>
                          <a:effectLst/>
                          <a:latin typeface="+mn-lt"/>
                          <a:ea typeface="+mn-ea"/>
                          <a:cs typeface="+mn-cs"/>
                        </a:rPr>
                        <a:t>Kemoterapi veya radyasyon öyküsü</a:t>
                      </a:r>
                      <a:endParaRPr lang="tr-TR" sz="1500" dirty="0"/>
                    </a:p>
                  </a:txBody>
                  <a:tcPr marL="76015" marR="76015" marT="38008" marB="38008"/>
                </a:tc>
                <a:tc>
                  <a:txBody>
                    <a:bodyPr/>
                    <a:lstStyle/>
                    <a:p>
                      <a:r>
                        <a:rPr lang="tr-TR" sz="1500" b="0" i="0" kern="1200">
                          <a:solidFill>
                            <a:schemeClr val="dk1"/>
                          </a:solidFill>
                          <a:effectLst/>
                          <a:latin typeface="+mn-lt"/>
                          <a:ea typeface="+mn-ea"/>
                          <a:cs typeface="+mn-cs"/>
                        </a:rPr>
                        <a:t>Kemoterapi veya radyasyon öyküsü</a:t>
                      </a:r>
                      <a:endParaRPr lang="tr-TR" sz="1500"/>
                    </a:p>
                  </a:txBody>
                  <a:tcPr marL="76015" marR="76015" marT="38008" marB="38008"/>
                </a:tc>
                <a:extLst>
                  <a:ext uri="{0D108BD9-81ED-4DB2-BD59-A6C34878D82A}">
                    <a16:rowId xmlns:a16="http://schemas.microsoft.com/office/drawing/2014/main" val="794775384"/>
                  </a:ext>
                </a:extLst>
              </a:tr>
              <a:tr h="790561">
                <a:tc>
                  <a:txBody>
                    <a:bodyPr/>
                    <a:lstStyle/>
                    <a:p>
                      <a:r>
                        <a:rPr lang="tr-TR" sz="1500" b="0" i="0" kern="1200" dirty="0">
                          <a:solidFill>
                            <a:schemeClr val="dk1"/>
                          </a:solidFill>
                          <a:effectLst/>
                          <a:latin typeface="+mn-lt"/>
                          <a:ea typeface="+mn-ea"/>
                          <a:cs typeface="+mn-cs"/>
                        </a:rPr>
                        <a:t>Sigara, alkol, esrar ve diğer uyuşturucu madde kullanımı; çevresel ve mesleki </a:t>
                      </a:r>
                      <a:r>
                        <a:rPr lang="tr-TR" sz="1500" b="0" i="0" kern="1200" dirty="0" err="1">
                          <a:solidFill>
                            <a:schemeClr val="dk1"/>
                          </a:solidFill>
                          <a:effectLst/>
                          <a:latin typeface="+mn-lt"/>
                          <a:ea typeface="+mn-ea"/>
                          <a:cs typeface="+mn-cs"/>
                        </a:rPr>
                        <a:t>maruziyetler</a:t>
                      </a:r>
                      <a:endParaRPr lang="tr-TR" sz="1500" dirty="0"/>
                    </a:p>
                  </a:txBody>
                  <a:tcPr marL="76015" marR="76015" marT="38008" marB="38008"/>
                </a:tc>
                <a:tc>
                  <a:txBody>
                    <a:bodyPr/>
                    <a:lstStyle/>
                    <a:p>
                      <a:r>
                        <a:rPr lang="tr-TR" sz="1500" b="0" i="0" kern="1200">
                          <a:solidFill>
                            <a:schemeClr val="dk1"/>
                          </a:solidFill>
                          <a:effectLst/>
                          <a:latin typeface="+mn-lt"/>
                          <a:ea typeface="+mn-ea"/>
                          <a:cs typeface="+mn-cs"/>
                        </a:rPr>
                        <a:t>Sigara, alkol, esrar ve diğer uyuşturucu madde kullanımı; çevresel ve mesleki maruziyetler</a:t>
                      </a:r>
                      <a:endParaRPr lang="tr-TR" sz="1500"/>
                    </a:p>
                  </a:txBody>
                  <a:tcPr marL="76015" marR="76015" marT="38008" marB="38008"/>
                </a:tc>
                <a:extLst>
                  <a:ext uri="{0D108BD9-81ED-4DB2-BD59-A6C34878D82A}">
                    <a16:rowId xmlns:a16="http://schemas.microsoft.com/office/drawing/2014/main" val="782812892"/>
                  </a:ext>
                </a:extLst>
              </a:tr>
              <a:tr h="562515">
                <a:tc>
                  <a:txBody>
                    <a:bodyPr/>
                    <a:lstStyle/>
                    <a:p>
                      <a:r>
                        <a:rPr lang="tr-TR" sz="1500" b="0" i="0" kern="1200">
                          <a:solidFill>
                            <a:schemeClr val="dk1"/>
                          </a:solidFill>
                          <a:effectLst/>
                          <a:latin typeface="+mn-lt"/>
                          <a:ea typeface="+mn-ea"/>
                          <a:cs typeface="+mn-cs"/>
                        </a:rPr>
                        <a:t>Cinsel işlev bozukluğu veya iktidarsızlık</a:t>
                      </a:r>
                      <a:endParaRPr lang="tr-TR" sz="1500"/>
                    </a:p>
                  </a:txBody>
                  <a:tcPr marL="76015" marR="76015" marT="38008" marB="38008"/>
                </a:tc>
                <a:tc>
                  <a:txBody>
                    <a:bodyPr/>
                    <a:lstStyle/>
                    <a:p>
                      <a:r>
                        <a:rPr lang="tr-TR" sz="1500" b="0" i="0" kern="1200">
                          <a:solidFill>
                            <a:schemeClr val="dk1"/>
                          </a:solidFill>
                          <a:effectLst/>
                          <a:latin typeface="+mn-lt"/>
                          <a:ea typeface="+mn-ea"/>
                          <a:cs typeface="+mn-cs"/>
                        </a:rPr>
                        <a:t>Egzersiz ve diyet geçmişi</a:t>
                      </a:r>
                      <a:endParaRPr lang="tr-TR" sz="1500"/>
                    </a:p>
                  </a:txBody>
                  <a:tcPr marL="76015" marR="76015" marT="38008" marB="38008"/>
                </a:tc>
                <a:extLst>
                  <a:ext uri="{0D108BD9-81ED-4DB2-BD59-A6C34878D82A}">
                    <a16:rowId xmlns:a16="http://schemas.microsoft.com/office/drawing/2014/main" val="3778955823"/>
                  </a:ext>
                </a:extLst>
              </a:tr>
              <a:tr h="1018607">
                <a:tc>
                  <a:txBody>
                    <a:bodyPr/>
                    <a:lstStyle/>
                    <a:p>
                      <a:r>
                        <a:rPr lang="tr-TR" sz="1500" b="0" i="0" kern="1200" dirty="0">
                          <a:solidFill>
                            <a:schemeClr val="dk1"/>
                          </a:solidFill>
                          <a:effectLst/>
                          <a:latin typeface="+mn-lt"/>
                          <a:ea typeface="+mn-ea"/>
                          <a:cs typeface="+mn-cs"/>
                        </a:rPr>
                        <a:t>İlişki sıklığı, kayganlaştırıcı kullanımı (sperm için </a:t>
                      </a:r>
                      <a:r>
                        <a:rPr lang="tr-TR" sz="1500" b="0" i="0" kern="1200" dirty="0" err="1">
                          <a:solidFill>
                            <a:schemeClr val="dk1"/>
                          </a:solidFill>
                          <a:effectLst/>
                          <a:latin typeface="+mn-lt"/>
                          <a:ea typeface="+mn-ea"/>
                          <a:cs typeface="+mn-cs"/>
                        </a:rPr>
                        <a:t>toksik</a:t>
                      </a:r>
                      <a:r>
                        <a:rPr lang="tr-TR" sz="1500" b="0" i="0" kern="1200" dirty="0">
                          <a:solidFill>
                            <a:schemeClr val="dk1"/>
                          </a:solidFill>
                          <a:effectLst/>
                          <a:latin typeface="+mn-lt"/>
                          <a:ea typeface="+mn-ea"/>
                          <a:cs typeface="+mn-cs"/>
                        </a:rPr>
                        <a:t> olabilir</a:t>
                      </a:r>
                      <a:endParaRPr lang="tr-TR" sz="1500" dirty="0"/>
                    </a:p>
                  </a:txBody>
                  <a:tcPr marL="76015" marR="76015" marT="38008" marB="38008"/>
                </a:tc>
                <a:tc>
                  <a:txBody>
                    <a:bodyPr/>
                    <a:lstStyle/>
                    <a:p>
                      <a:r>
                        <a:rPr lang="tr-TR" sz="1500" b="0" i="0" kern="1200">
                          <a:solidFill>
                            <a:schemeClr val="dk1"/>
                          </a:solidFill>
                          <a:effectLst/>
                          <a:latin typeface="+mn-lt"/>
                          <a:ea typeface="+mn-ea"/>
                          <a:cs typeface="+mn-cs"/>
                        </a:rPr>
                        <a:t>İlişki sıklığı, kayganlaştırıcı kullanımı (sperm için toksik olabilir). Endometriozisi düşündüren derin disparoni varlığı</a:t>
                      </a:r>
                      <a:endParaRPr lang="tr-TR" sz="1500"/>
                    </a:p>
                  </a:txBody>
                  <a:tcPr marL="76015" marR="76015" marT="38008" marB="38008"/>
                </a:tc>
                <a:extLst>
                  <a:ext uri="{0D108BD9-81ED-4DB2-BD59-A6C34878D82A}">
                    <a16:rowId xmlns:a16="http://schemas.microsoft.com/office/drawing/2014/main" val="1358873671"/>
                  </a:ext>
                </a:extLst>
              </a:tr>
              <a:tr h="334468">
                <a:tc>
                  <a:txBody>
                    <a:bodyPr/>
                    <a:lstStyle/>
                    <a:p>
                      <a:r>
                        <a:rPr lang="tr-TR" sz="1500" b="0" i="0" kern="1200">
                          <a:solidFill>
                            <a:schemeClr val="dk1"/>
                          </a:solidFill>
                          <a:effectLst/>
                          <a:latin typeface="+mn-lt"/>
                          <a:ea typeface="+mn-ea"/>
                          <a:cs typeface="+mn-cs"/>
                        </a:rPr>
                        <a:t>Önceki kısırlık testleri ve tedavileri</a:t>
                      </a:r>
                      <a:endParaRPr lang="tr-TR" sz="1500"/>
                    </a:p>
                  </a:txBody>
                  <a:tcPr marL="76015" marR="76015" marT="38008" marB="38008"/>
                </a:tc>
                <a:tc>
                  <a:txBody>
                    <a:bodyPr/>
                    <a:lstStyle/>
                    <a:p>
                      <a:r>
                        <a:rPr lang="tr-TR" sz="1500" b="0" i="0" kern="1200">
                          <a:solidFill>
                            <a:schemeClr val="dk1"/>
                          </a:solidFill>
                          <a:effectLst/>
                          <a:latin typeface="+mn-lt"/>
                          <a:ea typeface="+mn-ea"/>
                          <a:cs typeface="+mn-cs"/>
                        </a:rPr>
                        <a:t>Önceki kısırlık testleri ve tedavileri</a:t>
                      </a:r>
                      <a:endParaRPr lang="tr-TR" sz="1500"/>
                    </a:p>
                  </a:txBody>
                  <a:tcPr marL="76015" marR="76015" marT="38008" marB="38008"/>
                </a:tc>
                <a:extLst>
                  <a:ext uri="{0D108BD9-81ED-4DB2-BD59-A6C34878D82A}">
                    <a16:rowId xmlns:a16="http://schemas.microsoft.com/office/drawing/2014/main" val="1918798369"/>
                  </a:ext>
                </a:extLst>
              </a:tr>
              <a:tr h="562515">
                <a:tc>
                  <a:txBody>
                    <a:bodyPr/>
                    <a:lstStyle/>
                    <a:p>
                      <a:r>
                        <a:rPr lang="tr-TR" sz="1500" b="0" i="0" kern="1200" dirty="0">
                          <a:solidFill>
                            <a:schemeClr val="dk1"/>
                          </a:solidFill>
                          <a:effectLst/>
                          <a:latin typeface="+mn-lt"/>
                          <a:ea typeface="+mn-ea"/>
                          <a:cs typeface="+mn-cs"/>
                        </a:rPr>
                        <a:t>Ailede doğum kusurları, zihinsel engelli veya üreme yetmezliği öyküsü</a:t>
                      </a:r>
                      <a:endParaRPr lang="tr-TR" sz="1500" dirty="0"/>
                    </a:p>
                  </a:txBody>
                  <a:tcPr marL="76015" marR="76015" marT="38008" marB="38008"/>
                </a:tc>
                <a:tc>
                  <a:txBody>
                    <a:bodyPr/>
                    <a:lstStyle/>
                    <a:p>
                      <a:r>
                        <a:rPr lang="tr-TR" sz="1500" b="0" i="0" kern="1200">
                          <a:solidFill>
                            <a:schemeClr val="dk1"/>
                          </a:solidFill>
                          <a:effectLst/>
                          <a:latin typeface="+mn-lt"/>
                          <a:ea typeface="+mn-ea"/>
                          <a:cs typeface="+mn-cs"/>
                        </a:rPr>
                        <a:t>Ailede doğum kusurları, zihinsel engelli veya üreme yetmezliği öyküsü</a:t>
                      </a:r>
                    </a:p>
                  </a:txBody>
                  <a:tcPr marL="76015" marR="76015" marT="38008" marB="38008"/>
                </a:tc>
                <a:extLst>
                  <a:ext uri="{0D108BD9-81ED-4DB2-BD59-A6C34878D82A}">
                    <a16:rowId xmlns:a16="http://schemas.microsoft.com/office/drawing/2014/main" val="626909656"/>
                  </a:ext>
                </a:extLst>
              </a:tr>
              <a:tr h="562515">
                <a:tc>
                  <a:txBody>
                    <a:bodyPr/>
                    <a:lstStyle/>
                    <a:p>
                      <a:endParaRPr lang="tr-TR" sz="1500"/>
                    </a:p>
                  </a:txBody>
                  <a:tcPr marL="76015" marR="76015" marT="38008" marB="38008"/>
                </a:tc>
                <a:tc>
                  <a:txBody>
                    <a:bodyPr/>
                    <a:lstStyle/>
                    <a:p>
                      <a:r>
                        <a:rPr lang="tr-TR" sz="1500" b="0" i="0" kern="1200" dirty="0" err="1">
                          <a:solidFill>
                            <a:schemeClr val="dk1"/>
                          </a:solidFill>
                          <a:effectLst/>
                          <a:latin typeface="+mn-lt"/>
                          <a:ea typeface="+mn-ea"/>
                          <a:cs typeface="+mn-cs"/>
                        </a:rPr>
                        <a:t>Pelvik</a:t>
                      </a:r>
                      <a:r>
                        <a:rPr lang="tr-TR" sz="1500" b="0" i="0" kern="1200" dirty="0">
                          <a:solidFill>
                            <a:schemeClr val="dk1"/>
                          </a:solidFill>
                          <a:effectLst/>
                          <a:latin typeface="+mn-lt"/>
                          <a:ea typeface="+mn-ea"/>
                          <a:cs typeface="+mn-cs"/>
                        </a:rPr>
                        <a:t> veya karın ağrısı, </a:t>
                      </a:r>
                      <a:r>
                        <a:rPr lang="tr-TR" sz="1500" b="0" i="0" kern="1200" dirty="0" err="1">
                          <a:solidFill>
                            <a:schemeClr val="dk1"/>
                          </a:solidFill>
                          <a:effectLst/>
                          <a:latin typeface="+mn-lt"/>
                          <a:ea typeface="+mn-ea"/>
                          <a:cs typeface="+mn-cs"/>
                        </a:rPr>
                        <a:t>tiroid</a:t>
                      </a:r>
                      <a:r>
                        <a:rPr lang="tr-TR" sz="1500" b="0" i="0" kern="1200" dirty="0">
                          <a:solidFill>
                            <a:schemeClr val="dk1"/>
                          </a:solidFill>
                          <a:effectLst/>
                          <a:latin typeface="+mn-lt"/>
                          <a:ea typeface="+mn-ea"/>
                          <a:cs typeface="+mn-cs"/>
                        </a:rPr>
                        <a:t> hastalığının belirtileri</a:t>
                      </a:r>
                      <a:endParaRPr lang="tr-TR" sz="1500" dirty="0"/>
                    </a:p>
                  </a:txBody>
                  <a:tcPr marL="76015" marR="76015" marT="38008" marB="38008"/>
                </a:tc>
                <a:extLst>
                  <a:ext uri="{0D108BD9-81ED-4DB2-BD59-A6C34878D82A}">
                    <a16:rowId xmlns:a16="http://schemas.microsoft.com/office/drawing/2014/main" val="1052052017"/>
                  </a:ext>
                </a:extLst>
              </a:tr>
            </a:tbl>
          </a:graphicData>
        </a:graphic>
      </p:graphicFrame>
    </p:spTree>
    <p:extLst>
      <p:ext uri="{BB962C8B-B14F-4D97-AF65-F5344CB8AC3E}">
        <p14:creationId xmlns:p14="http://schemas.microsoft.com/office/powerpoint/2010/main" val="2851108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A2DD0AE-725A-4943-A315-05C1D2B5623A}"/>
              </a:ext>
            </a:extLst>
          </p:cNvPr>
          <p:cNvSpPr>
            <a:spLocks noGrp="1"/>
          </p:cNvSpPr>
          <p:nvPr>
            <p:ph type="title"/>
          </p:nvPr>
        </p:nvSpPr>
        <p:spPr>
          <a:xfrm>
            <a:off x="630936" y="640080"/>
            <a:ext cx="4818888" cy="1481328"/>
          </a:xfrm>
        </p:spPr>
        <p:txBody>
          <a:bodyPr anchor="b">
            <a:normAutofit/>
          </a:bodyPr>
          <a:lstStyle/>
          <a:p>
            <a:r>
              <a:rPr lang="tr-TR" sz="3800"/>
              <a:t>Kadın infertilitesine yaklaşım/Fizik muayene</a:t>
            </a:r>
          </a:p>
        </p:txBody>
      </p:sp>
      <p:sp>
        <p:nvSpPr>
          <p:cNvPr id="1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A4813255-BE33-4386-8D57-8CC9F92F9F05}"/>
              </a:ext>
            </a:extLst>
          </p:cNvPr>
          <p:cNvSpPr>
            <a:spLocks noGrp="1"/>
          </p:cNvSpPr>
          <p:nvPr>
            <p:ph idx="1"/>
          </p:nvPr>
        </p:nvSpPr>
        <p:spPr>
          <a:xfrm>
            <a:off x="630936" y="2660904"/>
            <a:ext cx="4818888" cy="3547872"/>
          </a:xfrm>
        </p:spPr>
        <p:txBody>
          <a:bodyPr anchor="t">
            <a:normAutofit/>
          </a:bodyPr>
          <a:lstStyle/>
          <a:p>
            <a:endParaRPr lang="tr-TR" sz="2200" dirty="0"/>
          </a:p>
          <a:p>
            <a:r>
              <a:rPr lang="tr-TR" sz="2200" dirty="0"/>
              <a:t>H</a:t>
            </a:r>
            <a:r>
              <a:rPr lang="tr-TR" sz="2200" b="0" i="0" dirty="0">
                <a:effectLst/>
              </a:rPr>
              <a:t>astanın vücut kitle indeksi (BMI) hesaplanmalı ve yağ dağılımı </a:t>
            </a:r>
          </a:p>
          <a:p>
            <a:endParaRPr lang="tr-TR" sz="2200" b="0" i="0" dirty="0">
              <a:effectLst/>
            </a:endParaRPr>
          </a:p>
          <a:p>
            <a:r>
              <a:rPr lang="tr-TR" sz="2200" b="0" i="0" dirty="0">
                <a:effectLst/>
              </a:rPr>
              <a:t>İkincil cinsel özelliklerin gelişimi</a:t>
            </a:r>
          </a:p>
          <a:p>
            <a:endParaRPr lang="tr-TR" sz="2200" dirty="0"/>
          </a:p>
          <a:p>
            <a:r>
              <a:rPr lang="tr-TR" sz="2200" b="0" i="0" dirty="0" err="1">
                <a:effectLst/>
              </a:rPr>
              <a:t>Tiroid</a:t>
            </a:r>
            <a:r>
              <a:rPr lang="tr-TR" sz="2200" b="0" i="0" dirty="0">
                <a:effectLst/>
              </a:rPr>
              <a:t> bezi anormallikleri, </a:t>
            </a:r>
            <a:r>
              <a:rPr lang="tr-TR" sz="2200" b="0" i="0" dirty="0" err="1">
                <a:effectLst/>
              </a:rPr>
              <a:t>galaktore</a:t>
            </a:r>
            <a:r>
              <a:rPr lang="tr-TR" sz="2200" b="0" i="0" dirty="0">
                <a:effectLst/>
              </a:rPr>
              <a:t> veya </a:t>
            </a:r>
            <a:r>
              <a:rPr lang="tr-TR" sz="2200" b="0" i="0" dirty="0" err="1">
                <a:effectLst/>
              </a:rPr>
              <a:t>androjen</a:t>
            </a:r>
            <a:r>
              <a:rPr lang="tr-TR" sz="2200" b="0" i="0" dirty="0">
                <a:effectLst/>
              </a:rPr>
              <a:t> fazlalığı belirtileri</a:t>
            </a:r>
          </a:p>
        </p:txBody>
      </p:sp>
      <p:pic>
        <p:nvPicPr>
          <p:cNvPr id="6" name="Resim 5" descr="metin içeren bir resim&#10;&#10;Açıklama otomatik olarak oluşturuldu">
            <a:extLst>
              <a:ext uri="{FF2B5EF4-FFF2-40B4-BE49-F238E27FC236}">
                <a16:creationId xmlns:a16="http://schemas.microsoft.com/office/drawing/2014/main" id="{ECB858E8-1D12-49DB-873B-6B617E8ECA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5303" y="2131568"/>
            <a:ext cx="5458968" cy="3739392"/>
          </a:xfrm>
          <a:prstGeom prst="rect">
            <a:avLst/>
          </a:prstGeom>
        </p:spPr>
      </p:pic>
    </p:spTree>
    <p:extLst>
      <p:ext uri="{BB962C8B-B14F-4D97-AF65-F5344CB8AC3E}">
        <p14:creationId xmlns:p14="http://schemas.microsoft.com/office/powerpoint/2010/main" val="2634596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A1FAE9E-DD21-4E49-9348-78DC525BC290}"/>
              </a:ext>
            </a:extLst>
          </p:cNvPr>
          <p:cNvSpPr>
            <a:spLocks noGrp="1"/>
          </p:cNvSpPr>
          <p:nvPr>
            <p:ph type="title"/>
          </p:nvPr>
        </p:nvSpPr>
        <p:spPr>
          <a:xfrm>
            <a:off x="572493" y="238539"/>
            <a:ext cx="11018520" cy="1434415"/>
          </a:xfrm>
        </p:spPr>
        <p:txBody>
          <a:bodyPr anchor="b">
            <a:normAutofit/>
          </a:bodyPr>
          <a:lstStyle/>
          <a:p>
            <a:r>
              <a:rPr lang="tr-TR" sz="4600"/>
              <a:t>Kadın infertilitesine yaklaşım/Fizik muayene</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7231B459-9376-444E-B40E-2C1EBE2C8397}"/>
              </a:ext>
            </a:extLst>
          </p:cNvPr>
          <p:cNvSpPr>
            <a:spLocks noGrp="1"/>
          </p:cNvSpPr>
          <p:nvPr>
            <p:ph idx="1"/>
          </p:nvPr>
        </p:nvSpPr>
        <p:spPr>
          <a:xfrm>
            <a:off x="572493" y="2071316"/>
            <a:ext cx="6713552" cy="4119172"/>
          </a:xfrm>
        </p:spPr>
        <p:txBody>
          <a:bodyPr anchor="t">
            <a:normAutofit/>
          </a:bodyPr>
          <a:lstStyle/>
          <a:p>
            <a:endParaRPr lang="tr-TR" sz="2200" b="0" i="0" dirty="0">
              <a:effectLst/>
            </a:endParaRPr>
          </a:p>
          <a:p>
            <a:r>
              <a:rPr lang="tr-TR" sz="2200" b="0" i="0" dirty="0" err="1">
                <a:effectLst/>
              </a:rPr>
              <a:t>Adneks</a:t>
            </a:r>
            <a:r>
              <a:rPr lang="tr-TR" sz="2200" b="0" i="0" dirty="0">
                <a:effectLst/>
              </a:rPr>
              <a:t> veya </a:t>
            </a:r>
            <a:r>
              <a:rPr lang="tr-TR" sz="2200" b="0" i="0" dirty="0" err="1">
                <a:effectLst/>
              </a:rPr>
              <a:t>posterior</a:t>
            </a:r>
            <a:r>
              <a:rPr lang="tr-TR" sz="2200" b="0" i="0" dirty="0">
                <a:effectLst/>
              </a:rPr>
              <a:t> çıkmaz sokakta (Douglas kesesi) hassasiyet veya kitleler</a:t>
            </a:r>
          </a:p>
          <a:p>
            <a:endParaRPr lang="tr-TR" sz="2200" b="0" i="0" dirty="0">
              <a:effectLst/>
            </a:endParaRPr>
          </a:p>
          <a:p>
            <a:r>
              <a:rPr lang="tr-TR" sz="2200" b="0" i="0" dirty="0">
                <a:effectLst/>
              </a:rPr>
              <a:t>Vajinal/</a:t>
            </a:r>
            <a:r>
              <a:rPr lang="tr-TR" sz="2200" b="0" i="0" dirty="0" err="1">
                <a:effectLst/>
              </a:rPr>
              <a:t>servikal</a:t>
            </a:r>
            <a:r>
              <a:rPr lang="tr-TR" sz="2200" b="0" i="0" dirty="0">
                <a:effectLst/>
              </a:rPr>
              <a:t> yapısal anormallikler veya akıntı</a:t>
            </a:r>
          </a:p>
          <a:p>
            <a:endParaRPr lang="tr-TR" sz="2200" b="0" i="0" dirty="0">
              <a:effectLst/>
            </a:endParaRPr>
          </a:p>
          <a:p>
            <a:r>
              <a:rPr lang="tr-TR" sz="2200" b="0" i="0" dirty="0">
                <a:effectLst/>
              </a:rPr>
              <a:t>Rahim genişlemesi, düzensizlik veya hareket eksikliği </a:t>
            </a:r>
            <a:endParaRPr lang="tr-TR" sz="2200" dirty="0"/>
          </a:p>
          <a:p>
            <a:endParaRPr lang="tr-TR" sz="2200" dirty="0"/>
          </a:p>
        </p:txBody>
      </p:sp>
      <p:pic>
        <p:nvPicPr>
          <p:cNvPr id="7" name="Resim 6" descr="metin, yiyecek, kapat içeren bir resim&#10;&#10;Açıklama otomatik olarak oluşturuldu">
            <a:extLst>
              <a:ext uri="{FF2B5EF4-FFF2-40B4-BE49-F238E27FC236}">
                <a16:creationId xmlns:a16="http://schemas.microsoft.com/office/drawing/2014/main" id="{2C79501D-A415-41D0-93D8-C656C03DB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045" y="2360381"/>
            <a:ext cx="4671059" cy="2559062"/>
          </a:xfrm>
          <a:prstGeom prst="rect">
            <a:avLst/>
          </a:prstGeom>
        </p:spPr>
      </p:pic>
    </p:spTree>
    <p:extLst>
      <p:ext uri="{BB962C8B-B14F-4D97-AF65-F5344CB8AC3E}">
        <p14:creationId xmlns:p14="http://schemas.microsoft.com/office/powerpoint/2010/main" val="2911105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1C6D5C5-34F3-420E-962A-511234C28A94}"/>
              </a:ext>
            </a:extLst>
          </p:cNvPr>
          <p:cNvSpPr>
            <a:spLocks noGrp="1"/>
          </p:cNvSpPr>
          <p:nvPr>
            <p:ph type="title"/>
          </p:nvPr>
        </p:nvSpPr>
        <p:spPr>
          <a:xfrm>
            <a:off x="635000" y="640823"/>
            <a:ext cx="3670118" cy="5583148"/>
          </a:xfrm>
        </p:spPr>
        <p:txBody>
          <a:bodyPr anchor="ctr">
            <a:normAutofit/>
          </a:bodyPr>
          <a:lstStyle/>
          <a:p>
            <a:r>
              <a:rPr lang="tr-TR" sz="4600" dirty="0"/>
              <a:t>Kadın </a:t>
            </a:r>
            <a:r>
              <a:rPr lang="tr-TR" sz="4600" dirty="0" err="1"/>
              <a:t>infertilitesine</a:t>
            </a:r>
            <a:r>
              <a:rPr lang="tr-TR" sz="4600" dirty="0"/>
              <a:t> yaklaşım/</a:t>
            </a:r>
            <a:r>
              <a:rPr lang="tr-TR" sz="4600" i="0" dirty="0">
                <a:effectLst/>
              </a:rPr>
              <a:t>Tanı testleri  </a:t>
            </a:r>
            <a:endParaRPr lang="tr-TR" sz="46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645AD9DE-4465-4233-863E-204BD5B4787B}"/>
              </a:ext>
            </a:extLst>
          </p:cNvPr>
          <p:cNvGraphicFramePr>
            <a:graphicFrameLocks noGrp="1"/>
          </p:cNvGraphicFramePr>
          <p:nvPr>
            <p:ph idx="1"/>
            <p:extLst>
              <p:ext uri="{D42A27DB-BD31-4B8C-83A1-F6EECF244321}">
                <p14:modId xmlns:p14="http://schemas.microsoft.com/office/powerpoint/2010/main" val="248921005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2984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1B81CC8-A34A-4958-B0BE-05CA88781ADF}"/>
              </a:ext>
            </a:extLst>
          </p:cNvPr>
          <p:cNvSpPr>
            <a:spLocks noGrp="1"/>
          </p:cNvSpPr>
          <p:nvPr>
            <p:ph type="title"/>
          </p:nvPr>
        </p:nvSpPr>
        <p:spPr>
          <a:xfrm>
            <a:off x="630936" y="640080"/>
            <a:ext cx="4818888" cy="1481328"/>
          </a:xfrm>
        </p:spPr>
        <p:txBody>
          <a:bodyPr anchor="b">
            <a:normAutofit/>
          </a:bodyPr>
          <a:lstStyle/>
          <a:p>
            <a:r>
              <a:rPr lang="tr-TR" sz="4200"/>
              <a:t>Kadın infertilitesine yaklaşım/Tanı testleri</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05AFDCB7-F993-4BA9-86B6-5EB02054775D}"/>
              </a:ext>
            </a:extLst>
          </p:cNvPr>
          <p:cNvSpPr>
            <a:spLocks noGrp="1"/>
          </p:cNvSpPr>
          <p:nvPr>
            <p:ph idx="1"/>
          </p:nvPr>
        </p:nvSpPr>
        <p:spPr>
          <a:xfrm>
            <a:off x="630936" y="2660904"/>
            <a:ext cx="4818888" cy="3547872"/>
          </a:xfrm>
        </p:spPr>
        <p:txBody>
          <a:bodyPr anchor="t">
            <a:normAutofit/>
          </a:bodyPr>
          <a:lstStyle/>
          <a:p>
            <a:pPr marL="0" indent="0">
              <a:buNone/>
            </a:pPr>
            <a:r>
              <a:rPr lang="tr-TR" sz="2000" b="1" i="0" dirty="0">
                <a:effectLst/>
                <a:latin typeface="+mj-lt"/>
              </a:rPr>
              <a:t>Yumurtlama işlevinin değerlendirilmesi </a:t>
            </a:r>
            <a:r>
              <a:rPr lang="tr-TR" sz="2000" b="0" i="0" dirty="0">
                <a:effectLst/>
                <a:latin typeface="+mj-lt"/>
              </a:rPr>
              <a:t> </a:t>
            </a:r>
          </a:p>
          <a:p>
            <a:endParaRPr lang="tr-TR" sz="2000" b="0" i="0" dirty="0">
              <a:effectLst/>
            </a:endParaRPr>
          </a:p>
          <a:p>
            <a:r>
              <a:rPr lang="tr-TR" sz="2000" dirty="0"/>
              <a:t>K</a:t>
            </a:r>
            <a:r>
              <a:rPr lang="tr-TR" sz="2000" b="0" i="0" dirty="0">
                <a:effectLst/>
              </a:rPr>
              <a:t>ısırlığın yaygın bir nedeni</a:t>
            </a:r>
          </a:p>
          <a:p>
            <a:r>
              <a:rPr lang="tr-TR" sz="2000" b="0" i="0" dirty="0">
                <a:effectLst/>
              </a:rPr>
              <a:t>Yaklaşık 28 günde bir düzenli adet gören ve adet öncesi </a:t>
            </a:r>
            <a:r>
              <a:rPr lang="tr-TR" sz="2000" b="0" i="0" dirty="0" err="1">
                <a:effectLst/>
              </a:rPr>
              <a:t>molimina</a:t>
            </a:r>
            <a:r>
              <a:rPr lang="tr-TR" sz="2000" b="0" i="0" dirty="0">
                <a:effectLst/>
              </a:rPr>
              <a:t> semptomları olan kadınlar sıklıkla yumurtlama vardır </a:t>
            </a:r>
          </a:p>
          <a:p>
            <a:r>
              <a:rPr lang="tr-TR" sz="2000" b="0" i="0" dirty="0">
                <a:effectLst/>
              </a:rPr>
              <a:t>Adetlerini böyle tarif etmeyen kadınlarda yumurtlamanın laboratuvar değerlendirmesi yapılmalıdır</a:t>
            </a:r>
          </a:p>
        </p:txBody>
      </p:sp>
      <p:pic>
        <p:nvPicPr>
          <p:cNvPr id="5" name="Resim 4" descr="metin, eklem bacaklı, omurgasız içeren bir resim&#10;&#10;Açıklama otomatik olarak oluşturuldu">
            <a:extLst>
              <a:ext uri="{FF2B5EF4-FFF2-40B4-BE49-F238E27FC236}">
                <a16:creationId xmlns:a16="http://schemas.microsoft.com/office/drawing/2014/main" id="{82C8B5EC-7594-434B-8507-CF20E3CFE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9048" y="1596062"/>
            <a:ext cx="5458968" cy="3665876"/>
          </a:xfrm>
          <a:prstGeom prst="rect">
            <a:avLst/>
          </a:prstGeom>
        </p:spPr>
      </p:pic>
    </p:spTree>
    <p:extLst>
      <p:ext uri="{BB962C8B-B14F-4D97-AF65-F5344CB8AC3E}">
        <p14:creationId xmlns:p14="http://schemas.microsoft.com/office/powerpoint/2010/main" val="3135505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833CD47-A312-4E61-81DF-2CD4B541DF85}"/>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AMAÇ</a:t>
            </a:r>
          </a:p>
        </p:txBody>
      </p:sp>
      <p:sp>
        <p:nvSpPr>
          <p:cNvPr id="3" name="İçerik Yer Tutucusu 2">
            <a:extLst>
              <a:ext uri="{FF2B5EF4-FFF2-40B4-BE49-F238E27FC236}">
                <a16:creationId xmlns:a16="http://schemas.microsoft.com/office/drawing/2014/main" id="{082C6B61-209C-479B-BF59-10C6FCB2BD65}"/>
              </a:ext>
            </a:extLst>
          </p:cNvPr>
          <p:cNvSpPr>
            <a:spLocks noGrp="1"/>
          </p:cNvSpPr>
          <p:nvPr>
            <p:ph idx="1"/>
          </p:nvPr>
        </p:nvSpPr>
        <p:spPr>
          <a:xfrm>
            <a:off x="838199" y="4983276"/>
            <a:ext cx="10512552" cy="1126680"/>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İnfertilite hakkında bilgi vermek</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6949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6D6C230-F587-4D9E-B12D-274D4FB9F985}"/>
              </a:ext>
            </a:extLst>
          </p:cNvPr>
          <p:cNvSpPr>
            <a:spLocks noGrp="1"/>
          </p:cNvSpPr>
          <p:nvPr>
            <p:ph type="title"/>
          </p:nvPr>
        </p:nvSpPr>
        <p:spPr>
          <a:xfrm>
            <a:off x="838200" y="365125"/>
            <a:ext cx="10515600" cy="1325563"/>
          </a:xfrm>
        </p:spPr>
        <p:txBody>
          <a:bodyPr>
            <a:normAutofit/>
          </a:bodyPr>
          <a:lstStyle/>
          <a:p>
            <a:r>
              <a:rPr lang="tr-TR" sz="4600"/>
              <a:t>Kadın infertilitesine yaklaşım /Tanı testleri</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760AAA9A-609F-4923-A653-86CA664970FE}"/>
              </a:ext>
            </a:extLst>
          </p:cNvPr>
          <p:cNvSpPr>
            <a:spLocks noGrp="1"/>
          </p:cNvSpPr>
          <p:nvPr>
            <p:ph idx="1"/>
          </p:nvPr>
        </p:nvSpPr>
        <p:spPr>
          <a:xfrm>
            <a:off x="838200" y="1929384"/>
            <a:ext cx="10515600" cy="4251960"/>
          </a:xfrm>
        </p:spPr>
        <p:txBody>
          <a:bodyPr>
            <a:normAutofit/>
          </a:bodyPr>
          <a:lstStyle/>
          <a:p>
            <a:pPr marL="0" indent="0">
              <a:buNone/>
            </a:pPr>
            <a:endParaRPr lang="tr-TR" sz="2200" dirty="0"/>
          </a:p>
          <a:p>
            <a:pPr marL="0" indent="0">
              <a:buNone/>
            </a:pPr>
            <a:endParaRPr lang="tr-TR" sz="2200" dirty="0"/>
          </a:p>
          <a:p>
            <a:r>
              <a:rPr lang="tr-TR" sz="2200" b="0" i="0" dirty="0">
                <a:effectLst/>
              </a:rPr>
              <a:t>Yumurtlama, en kolay şekilde, beklenen adetlerden yaklaşık bir hafta önce elde edilmesi gereken orta </a:t>
            </a:r>
            <a:r>
              <a:rPr lang="tr-TR" sz="2200" b="0" i="0" dirty="0" err="1">
                <a:effectLst/>
              </a:rPr>
              <a:t>luteal</a:t>
            </a:r>
            <a:r>
              <a:rPr lang="tr-TR" sz="2200" b="0" i="0" dirty="0">
                <a:effectLst/>
              </a:rPr>
              <a:t> faz serum </a:t>
            </a:r>
            <a:r>
              <a:rPr lang="tr-TR" sz="2200" b="0" i="0" dirty="0" err="1">
                <a:effectLst/>
              </a:rPr>
              <a:t>progesteron</a:t>
            </a:r>
            <a:r>
              <a:rPr lang="tr-TR" sz="2200" b="0" i="0" dirty="0">
                <a:effectLst/>
              </a:rPr>
              <a:t> seviyesi ile belgelenir. </a:t>
            </a:r>
          </a:p>
          <a:p>
            <a:r>
              <a:rPr lang="tr-TR" sz="2200" b="0" i="0" dirty="0">
                <a:effectLst/>
              </a:rPr>
              <a:t>Tipik 28 günlük bir döngü için test 21. günde elde </a:t>
            </a:r>
            <a:r>
              <a:rPr lang="tr-TR" sz="2200" b="0" i="0" dirty="0" err="1">
                <a:effectLst/>
              </a:rPr>
              <a:t>edilemeli</a:t>
            </a:r>
            <a:endParaRPr lang="tr-TR" sz="2200" b="0" i="0" dirty="0">
              <a:effectLst/>
            </a:endParaRPr>
          </a:p>
          <a:p>
            <a:r>
              <a:rPr lang="tr-TR" sz="2200" b="0" i="0" dirty="0" err="1">
                <a:effectLst/>
              </a:rPr>
              <a:t>Progesteron</a:t>
            </a:r>
            <a:r>
              <a:rPr lang="tr-TR" sz="2200" b="0" i="0" dirty="0">
                <a:effectLst/>
              </a:rPr>
              <a:t> seviyesi &gt;3 </a:t>
            </a:r>
            <a:r>
              <a:rPr lang="tr-TR" sz="2200" b="0" i="0" dirty="0" err="1">
                <a:effectLst/>
              </a:rPr>
              <a:t>ng</a:t>
            </a:r>
            <a:r>
              <a:rPr lang="tr-TR" sz="2200" b="0" i="0" dirty="0">
                <a:effectLst/>
              </a:rPr>
              <a:t>/</a:t>
            </a:r>
            <a:r>
              <a:rPr lang="tr-TR" sz="2200" b="0" i="0" dirty="0" err="1">
                <a:effectLst/>
              </a:rPr>
              <a:t>mL</a:t>
            </a:r>
            <a:r>
              <a:rPr lang="tr-TR" sz="2200" b="0" i="0" dirty="0">
                <a:effectLst/>
              </a:rPr>
              <a:t> yakın zamanda yumurtlamanın kanıtıdır.</a:t>
            </a:r>
          </a:p>
          <a:p>
            <a:r>
              <a:rPr lang="tr-TR" sz="2200" b="0" i="0" dirty="0" err="1">
                <a:effectLst/>
              </a:rPr>
              <a:t>Mid-luteal</a:t>
            </a:r>
            <a:r>
              <a:rPr lang="tr-TR" sz="2200" b="0" i="0" dirty="0">
                <a:effectLst/>
              </a:rPr>
              <a:t> </a:t>
            </a:r>
            <a:r>
              <a:rPr lang="tr-TR" sz="2200" b="0" i="0" dirty="0" err="1">
                <a:effectLst/>
              </a:rPr>
              <a:t>progesteron</a:t>
            </a:r>
            <a:r>
              <a:rPr lang="tr-TR" sz="2200" b="0" i="0" dirty="0">
                <a:effectLst/>
              </a:rPr>
              <a:t> konsantrasyonu &lt;3 </a:t>
            </a:r>
            <a:r>
              <a:rPr lang="tr-TR" sz="2200" b="0" i="0" dirty="0" err="1">
                <a:effectLst/>
              </a:rPr>
              <a:t>ng</a:t>
            </a:r>
            <a:r>
              <a:rPr lang="tr-TR" sz="2200" b="0" i="0" dirty="0">
                <a:effectLst/>
              </a:rPr>
              <a:t>/</a:t>
            </a:r>
            <a:r>
              <a:rPr lang="tr-TR" sz="2200" b="0" i="0" dirty="0" err="1">
                <a:effectLst/>
              </a:rPr>
              <a:t>mL</a:t>
            </a:r>
            <a:r>
              <a:rPr lang="tr-TR" sz="2200" b="0" i="0" dirty="0">
                <a:effectLst/>
              </a:rPr>
              <a:t> ise hasta </a:t>
            </a:r>
            <a:r>
              <a:rPr lang="tr-TR" sz="2200" b="0" i="0" dirty="0" err="1">
                <a:effectLst/>
              </a:rPr>
              <a:t>anovulasyon</a:t>
            </a:r>
            <a:r>
              <a:rPr lang="tr-TR" sz="2200" b="0" i="0" dirty="0">
                <a:effectLst/>
              </a:rPr>
              <a:t> nedenleri açısından değerlendirilir </a:t>
            </a:r>
            <a:endParaRPr lang="tr-TR" sz="2200" dirty="0"/>
          </a:p>
          <a:p>
            <a:endParaRPr lang="tr-TR" sz="2200" dirty="0"/>
          </a:p>
        </p:txBody>
      </p:sp>
    </p:spTree>
    <p:extLst>
      <p:ext uri="{BB962C8B-B14F-4D97-AF65-F5344CB8AC3E}">
        <p14:creationId xmlns:p14="http://schemas.microsoft.com/office/powerpoint/2010/main" val="792022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7801E6A-6A25-4AD1-A115-CC27353DF983}"/>
              </a:ext>
            </a:extLst>
          </p:cNvPr>
          <p:cNvSpPr>
            <a:spLocks noGrp="1"/>
          </p:cNvSpPr>
          <p:nvPr>
            <p:ph type="title"/>
          </p:nvPr>
        </p:nvSpPr>
        <p:spPr>
          <a:xfrm>
            <a:off x="838200" y="365125"/>
            <a:ext cx="10515600" cy="1325563"/>
          </a:xfrm>
        </p:spPr>
        <p:txBody>
          <a:bodyPr>
            <a:normAutofit/>
          </a:bodyPr>
          <a:lstStyle/>
          <a:p>
            <a:r>
              <a:rPr lang="tr-TR" sz="4600"/>
              <a:t>Kadın infertilitesine yaklaşım /Tanı testleri</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E9418371-E43D-4C18-8DF6-5C8FCD96D35C}"/>
              </a:ext>
            </a:extLst>
          </p:cNvPr>
          <p:cNvSpPr>
            <a:spLocks noGrp="1"/>
          </p:cNvSpPr>
          <p:nvPr>
            <p:ph idx="1"/>
          </p:nvPr>
        </p:nvSpPr>
        <p:spPr>
          <a:xfrm>
            <a:off x="838200" y="1929384"/>
            <a:ext cx="10515600" cy="4251960"/>
          </a:xfrm>
        </p:spPr>
        <p:txBody>
          <a:bodyPr>
            <a:normAutofit/>
          </a:bodyPr>
          <a:lstStyle/>
          <a:p>
            <a:pPr marL="0" indent="0">
              <a:buNone/>
            </a:pPr>
            <a:r>
              <a:rPr lang="tr-TR" sz="2200" b="1" i="0" dirty="0">
                <a:effectLst/>
                <a:latin typeface="+mj-lt"/>
              </a:rPr>
              <a:t>Yumurtalık rezervinin değerlendirilmesi</a:t>
            </a:r>
          </a:p>
          <a:p>
            <a:endParaRPr lang="tr-TR" sz="2200" b="1" i="0" dirty="0">
              <a:effectLst/>
              <a:latin typeface="+mj-lt"/>
            </a:endParaRPr>
          </a:p>
          <a:p>
            <a:r>
              <a:rPr lang="tr-TR" sz="2200" b="0" i="0" dirty="0">
                <a:effectLst/>
              </a:rPr>
              <a:t>Yumurtalık rezervini değerlendirmek için ideal bir test yoktur </a:t>
            </a:r>
            <a:r>
              <a:rPr lang="tr-TR" sz="2200" b="1" i="0" dirty="0">
                <a:effectLst/>
              </a:rPr>
              <a:t> </a:t>
            </a:r>
          </a:p>
          <a:p>
            <a:r>
              <a:rPr lang="tr-TR" sz="2200" b="0" i="0" dirty="0">
                <a:effectLst/>
              </a:rPr>
              <a:t>Yumurtalık rezervi; AMH seviyesi ve 3. Gün FSH ve </a:t>
            </a:r>
            <a:r>
              <a:rPr lang="tr-TR" sz="2200" b="0" i="0" dirty="0" err="1">
                <a:effectLst/>
              </a:rPr>
              <a:t>estradiol</a:t>
            </a:r>
            <a:r>
              <a:rPr lang="tr-TR" sz="2200" b="0" i="0" dirty="0">
                <a:effectLst/>
              </a:rPr>
              <a:t> seviyeleri ile test edilebilir</a:t>
            </a:r>
          </a:p>
          <a:p>
            <a:r>
              <a:rPr lang="tr-TR" sz="2200" dirty="0" err="1"/>
              <a:t>Klomifen</a:t>
            </a:r>
            <a:r>
              <a:rPr lang="tr-TR" sz="2200" b="0" i="0" dirty="0">
                <a:effectLst/>
              </a:rPr>
              <a:t> </a:t>
            </a:r>
            <a:r>
              <a:rPr lang="tr-TR" sz="2200" b="0" i="0" dirty="0" err="1">
                <a:effectLst/>
              </a:rPr>
              <a:t>sitrat</a:t>
            </a:r>
            <a:r>
              <a:rPr lang="tr-TR" sz="2200" b="0" i="0" dirty="0">
                <a:effectLst/>
              </a:rPr>
              <a:t> zorlama testi (CCCT) ve </a:t>
            </a:r>
            <a:r>
              <a:rPr lang="tr-TR" sz="2200" b="0" i="0" dirty="0" err="1">
                <a:effectLst/>
              </a:rPr>
              <a:t>antral</a:t>
            </a:r>
            <a:r>
              <a:rPr lang="tr-TR" sz="2200" b="0" i="0" dirty="0">
                <a:effectLst/>
              </a:rPr>
              <a:t> </a:t>
            </a:r>
            <a:r>
              <a:rPr lang="tr-TR" sz="2200" b="0" i="0" dirty="0" err="1">
                <a:effectLst/>
              </a:rPr>
              <a:t>folikül</a:t>
            </a:r>
            <a:r>
              <a:rPr lang="tr-TR" sz="2200" b="0" i="0" dirty="0">
                <a:effectLst/>
              </a:rPr>
              <a:t> sayımı gibi diğer testler </a:t>
            </a:r>
            <a:r>
              <a:rPr lang="tr-TR" sz="2200" dirty="0"/>
              <a:t>bazı hekimler ve </a:t>
            </a:r>
            <a:r>
              <a:rPr lang="tr-TR" sz="2200" b="0" i="0" dirty="0">
                <a:effectLst/>
              </a:rPr>
              <a:t>özel durumlarda kullanılır</a:t>
            </a:r>
          </a:p>
          <a:p>
            <a:pPr marL="0" indent="0">
              <a:buNone/>
            </a:pPr>
            <a:r>
              <a:rPr lang="tr-TR" sz="2200" b="0" i="0" dirty="0">
                <a:effectLst/>
              </a:rPr>
              <a:t> </a:t>
            </a:r>
            <a:endParaRPr lang="tr-TR" sz="2200" dirty="0"/>
          </a:p>
        </p:txBody>
      </p:sp>
    </p:spTree>
    <p:extLst>
      <p:ext uri="{BB962C8B-B14F-4D97-AF65-F5344CB8AC3E}">
        <p14:creationId xmlns:p14="http://schemas.microsoft.com/office/powerpoint/2010/main" val="2048001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2E7E292-08A8-4143-86FA-33271DBF6FA2}"/>
              </a:ext>
            </a:extLst>
          </p:cNvPr>
          <p:cNvSpPr>
            <a:spLocks noGrp="1"/>
          </p:cNvSpPr>
          <p:nvPr>
            <p:ph type="title"/>
          </p:nvPr>
        </p:nvSpPr>
        <p:spPr>
          <a:xfrm>
            <a:off x="838200" y="365125"/>
            <a:ext cx="10515600" cy="1325563"/>
          </a:xfrm>
        </p:spPr>
        <p:txBody>
          <a:bodyPr>
            <a:normAutofit/>
          </a:bodyPr>
          <a:lstStyle/>
          <a:p>
            <a:r>
              <a:rPr lang="tr-TR" sz="4600"/>
              <a:t>Kadın infertilitesine yaklaşım /Tanı testleri</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61A609C5-B27A-470A-88F0-A3DDDB6E90D1}"/>
              </a:ext>
            </a:extLst>
          </p:cNvPr>
          <p:cNvSpPr>
            <a:spLocks noGrp="1"/>
          </p:cNvSpPr>
          <p:nvPr>
            <p:ph idx="1"/>
          </p:nvPr>
        </p:nvSpPr>
        <p:spPr>
          <a:xfrm>
            <a:off x="838200" y="1929384"/>
            <a:ext cx="10515600" cy="4251960"/>
          </a:xfrm>
        </p:spPr>
        <p:txBody>
          <a:bodyPr>
            <a:normAutofit/>
          </a:bodyPr>
          <a:lstStyle/>
          <a:p>
            <a:r>
              <a:rPr lang="tr-TR" sz="2200" b="1" i="0">
                <a:effectLst/>
              </a:rPr>
              <a:t>3. gün FSH konsantrasyonunda;</a:t>
            </a:r>
          </a:p>
          <a:p>
            <a:pPr lvl="1"/>
            <a:r>
              <a:rPr lang="tr-TR" sz="2200" b="0" i="0">
                <a:effectLst/>
              </a:rPr>
              <a:t> yeterli yumurtalık rezervinde bu değere &lt;10 mIU </a:t>
            </a:r>
          </a:p>
          <a:p>
            <a:pPr lvl="1"/>
            <a:r>
              <a:rPr lang="tr-TR" sz="2200" b="0" i="0">
                <a:effectLst/>
              </a:rPr>
              <a:t>10 -15 mIU arası borderline </a:t>
            </a:r>
          </a:p>
          <a:p>
            <a:pPr lvl="1"/>
            <a:r>
              <a:rPr lang="tr-TR" sz="2200" b="0" i="0">
                <a:effectLst/>
              </a:rPr>
              <a:t>&gt;15 mIU azalmış yumurtalık rezervi olarak düşünülür</a:t>
            </a:r>
          </a:p>
          <a:p>
            <a:r>
              <a:rPr lang="tr-TR" sz="2200" b="1" i="0">
                <a:effectLst/>
              </a:rPr>
              <a:t>3. gün estradiol ;</a:t>
            </a:r>
          </a:p>
          <a:p>
            <a:pPr lvl="1"/>
            <a:r>
              <a:rPr lang="tr-TR" sz="2200" b="0" i="0">
                <a:effectLst/>
              </a:rPr>
              <a:t>Yeterli yumurtalık rezervini düşündüren &lt;80 pg/mL </a:t>
            </a:r>
          </a:p>
          <a:p>
            <a:pPr lvl="1"/>
            <a:r>
              <a:rPr lang="tr-TR" sz="2200" b="0" i="0">
                <a:effectLst/>
              </a:rPr>
              <a:t>&gt;80 pg/mLdaha düşük gebelik oranları</a:t>
            </a:r>
          </a:p>
          <a:p>
            <a:pPr lvl="1"/>
            <a:r>
              <a:rPr lang="tr-TR" sz="2200"/>
              <a:t>&gt;100 pg/mL yüzde 0 gebelik oranları </a:t>
            </a:r>
            <a:endParaRPr lang="tr-TR" sz="2200" b="0" i="0">
              <a:effectLst/>
            </a:endParaRPr>
          </a:p>
          <a:p>
            <a:r>
              <a:rPr lang="tr-TR" sz="2200" b="0" i="0">
                <a:effectLst/>
              </a:rPr>
              <a:t>3. gün FSH veya CCCT anormal ise, hasta daha ileri tanı ve tedavi seçeneklerini tartışmak için üreme endokrinologuna yönlendirilmelidir</a:t>
            </a:r>
            <a:endParaRPr lang="tr-TR" sz="2200"/>
          </a:p>
        </p:txBody>
      </p:sp>
    </p:spTree>
    <p:extLst>
      <p:ext uri="{BB962C8B-B14F-4D97-AF65-F5344CB8AC3E}">
        <p14:creationId xmlns:p14="http://schemas.microsoft.com/office/powerpoint/2010/main" val="998539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EDD06A4-090B-428E-88F6-3D7A4B87F465}"/>
              </a:ext>
            </a:extLst>
          </p:cNvPr>
          <p:cNvSpPr>
            <a:spLocks noGrp="1"/>
          </p:cNvSpPr>
          <p:nvPr>
            <p:ph type="title"/>
          </p:nvPr>
        </p:nvSpPr>
        <p:spPr>
          <a:xfrm>
            <a:off x="572493" y="238539"/>
            <a:ext cx="11018520" cy="1434415"/>
          </a:xfrm>
        </p:spPr>
        <p:txBody>
          <a:bodyPr anchor="b">
            <a:normAutofit/>
          </a:bodyPr>
          <a:lstStyle/>
          <a:p>
            <a:r>
              <a:rPr lang="tr-TR" sz="5000"/>
              <a:t>Kadın infertilitesine yaklaşım /Tanı testleri</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B51EEA97-DA86-438A-BB5D-447094024734}"/>
              </a:ext>
            </a:extLst>
          </p:cNvPr>
          <p:cNvSpPr>
            <a:spLocks noGrp="1"/>
          </p:cNvSpPr>
          <p:nvPr>
            <p:ph idx="1"/>
          </p:nvPr>
        </p:nvSpPr>
        <p:spPr>
          <a:xfrm>
            <a:off x="572493" y="2071316"/>
            <a:ext cx="6713552" cy="4119172"/>
          </a:xfrm>
        </p:spPr>
        <p:txBody>
          <a:bodyPr anchor="t">
            <a:normAutofit/>
          </a:bodyPr>
          <a:lstStyle/>
          <a:p>
            <a:endParaRPr lang="tr-TR" sz="2400" b="0" i="0" dirty="0">
              <a:effectLst/>
            </a:endParaRPr>
          </a:p>
          <a:p>
            <a:endParaRPr lang="tr-TR" sz="2400" b="0" i="0" dirty="0">
              <a:effectLst/>
            </a:endParaRPr>
          </a:p>
          <a:p>
            <a:r>
              <a:rPr lang="tr-TR" sz="2400" b="0" i="0" dirty="0">
                <a:effectLst/>
              </a:rPr>
              <a:t>AMH düzeylerinin yorumlanması laboratuvar tahliline bağlıdır ve uluslararası bir standart yoktur</a:t>
            </a:r>
          </a:p>
          <a:p>
            <a:r>
              <a:rPr lang="tr-TR" sz="2400" b="0" i="0" dirty="0">
                <a:effectLst/>
              </a:rPr>
              <a:t>Genel olarak, laboratuvarın normal için alt eşiğinin çok üzerinde bir seviye, yeterli yumurtalık rezervini gösterir.</a:t>
            </a:r>
          </a:p>
          <a:p>
            <a:pPr marL="0" indent="0">
              <a:buNone/>
            </a:pPr>
            <a:endParaRPr lang="tr-TR" sz="2200" dirty="0"/>
          </a:p>
        </p:txBody>
      </p:sp>
      <p:pic>
        <p:nvPicPr>
          <p:cNvPr id="7" name="Resim 6">
            <a:extLst>
              <a:ext uri="{FF2B5EF4-FFF2-40B4-BE49-F238E27FC236}">
                <a16:creationId xmlns:a16="http://schemas.microsoft.com/office/drawing/2014/main" id="{09A45412-2A82-4157-8CDE-852DD5E362E4}"/>
              </a:ext>
            </a:extLst>
          </p:cNvPr>
          <p:cNvPicPr>
            <a:picLocks noChangeAspect="1"/>
          </p:cNvPicPr>
          <p:nvPr/>
        </p:nvPicPr>
        <p:blipFill rotWithShape="1">
          <a:blip r:embed="rId3">
            <a:extLst>
              <a:ext uri="{28A0092B-C50C-407E-A947-70E740481C1C}">
                <a14:useLocalDpi xmlns:a14="http://schemas.microsoft.com/office/drawing/2010/main" val="0"/>
              </a:ext>
            </a:extLst>
          </a:blip>
          <a:srcRect l="43683" r="1941" b="1"/>
          <a:stretch/>
        </p:blipFill>
        <p:spPr>
          <a:xfrm>
            <a:off x="7675658" y="2093976"/>
            <a:ext cx="3941064" cy="4096512"/>
          </a:xfrm>
          <a:prstGeom prst="rect">
            <a:avLst/>
          </a:prstGeom>
        </p:spPr>
      </p:pic>
    </p:spTree>
    <p:extLst>
      <p:ext uri="{BB962C8B-B14F-4D97-AF65-F5344CB8AC3E}">
        <p14:creationId xmlns:p14="http://schemas.microsoft.com/office/powerpoint/2010/main" val="3628307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1FC46CA-1063-4A8E-BEE0-EB1A6EBA745C}"/>
              </a:ext>
            </a:extLst>
          </p:cNvPr>
          <p:cNvSpPr>
            <a:spLocks noGrp="1"/>
          </p:cNvSpPr>
          <p:nvPr>
            <p:ph type="title"/>
          </p:nvPr>
        </p:nvSpPr>
        <p:spPr>
          <a:xfrm>
            <a:off x="838200" y="365125"/>
            <a:ext cx="10515600" cy="1325563"/>
          </a:xfrm>
        </p:spPr>
        <p:txBody>
          <a:bodyPr>
            <a:normAutofit/>
          </a:bodyPr>
          <a:lstStyle/>
          <a:p>
            <a:r>
              <a:rPr lang="tr-TR" sz="4600"/>
              <a:t>Kadın infertilitesine yaklaşım /Tanı testleri</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A7350448-641D-41C9-A4CF-1ECFEC90AAD1}"/>
              </a:ext>
            </a:extLst>
          </p:cNvPr>
          <p:cNvSpPr>
            <a:spLocks noGrp="1"/>
          </p:cNvSpPr>
          <p:nvPr>
            <p:ph idx="1"/>
          </p:nvPr>
        </p:nvSpPr>
        <p:spPr>
          <a:xfrm>
            <a:off x="838200" y="1929384"/>
            <a:ext cx="10515600" cy="4251960"/>
          </a:xfrm>
        </p:spPr>
        <p:txBody>
          <a:bodyPr>
            <a:normAutofit/>
          </a:bodyPr>
          <a:lstStyle/>
          <a:p>
            <a:endParaRPr lang="tr-TR" sz="2200" b="1" dirty="0"/>
          </a:p>
          <a:p>
            <a:r>
              <a:rPr lang="tr-TR" sz="2200" b="1" dirty="0" err="1"/>
              <a:t>Menstrual</a:t>
            </a:r>
            <a:r>
              <a:rPr lang="tr-TR" sz="2200" b="1" dirty="0"/>
              <a:t> döngünün herhangi bir zamanında ölçülen </a:t>
            </a:r>
            <a:r>
              <a:rPr lang="tr-TR" sz="2200" b="1" dirty="0" err="1"/>
              <a:t>ıvf</a:t>
            </a:r>
            <a:r>
              <a:rPr lang="tr-TR" sz="2200" b="1" dirty="0"/>
              <a:t> yapılan bir kadında AMH ;</a:t>
            </a:r>
          </a:p>
          <a:p>
            <a:endParaRPr lang="tr-TR" sz="2200" b="1" i="0" dirty="0">
              <a:effectLst/>
            </a:endParaRPr>
          </a:p>
          <a:p>
            <a:pPr lvl="1"/>
            <a:r>
              <a:rPr lang="tr-TR" sz="2200" b="0" i="0" dirty="0">
                <a:effectLst/>
              </a:rPr>
              <a:t>AMH &lt;0.5 </a:t>
            </a:r>
            <a:r>
              <a:rPr lang="tr-TR" sz="2200" b="0" i="0" dirty="0" err="1">
                <a:effectLst/>
              </a:rPr>
              <a:t>ng</a:t>
            </a:r>
            <a:r>
              <a:rPr lang="tr-TR" sz="2200" b="0" i="0" dirty="0">
                <a:effectLst/>
              </a:rPr>
              <a:t>/</a:t>
            </a:r>
            <a:r>
              <a:rPr lang="tr-TR" sz="2200" b="0" i="0" dirty="0" err="1">
                <a:effectLst/>
              </a:rPr>
              <a:t>mL</a:t>
            </a:r>
            <a:r>
              <a:rPr lang="tr-TR" sz="2200" b="0" i="0" dirty="0">
                <a:effectLst/>
              </a:rPr>
              <a:t>, bir IVF döngüsünde üçten az </a:t>
            </a:r>
            <a:r>
              <a:rPr lang="tr-TR" sz="2200" b="0" i="0" dirty="0" err="1">
                <a:effectLst/>
              </a:rPr>
              <a:t>folikül</a:t>
            </a:r>
            <a:r>
              <a:rPr lang="tr-TR" sz="2200" b="0" i="0" dirty="0">
                <a:effectLst/>
              </a:rPr>
              <a:t> ile yumurtalık rezervinin azaldığını tahmin eder.</a:t>
            </a:r>
          </a:p>
          <a:p>
            <a:pPr lvl="1"/>
            <a:r>
              <a:rPr lang="tr-TR" sz="2200" b="0" i="0" dirty="0">
                <a:effectLst/>
              </a:rPr>
              <a:t>AMH &lt;1.0 </a:t>
            </a:r>
            <a:r>
              <a:rPr lang="tr-TR" sz="2200" b="0" i="0" dirty="0" err="1">
                <a:effectLst/>
              </a:rPr>
              <a:t>ng</a:t>
            </a:r>
            <a:r>
              <a:rPr lang="tr-TR" sz="2200" b="0" i="0" dirty="0">
                <a:effectLst/>
              </a:rPr>
              <a:t>/</a:t>
            </a:r>
            <a:r>
              <a:rPr lang="tr-TR" sz="2200" b="0" i="0" dirty="0" err="1">
                <a:effectLst/>
              </a:rPr>
              <a:t>mL</a:t>
            </a:r>
            <a:r>
              <a:rPr lang="tr-TR" sz="2200" b="0" i="0" dirty="0">
                <a:effectLst/>
              </a:rPr>
              <a:t>, toplama sırasında sınırlı yumurta olasılığı ile temel yumurtalık rezervini tahmin eder.</a:t>
            </a:r>
          </a:p>
          <a:p>
            <a:pPr lvl="1"/>
            <a:r>
              <a:rPr lang="tr-TR" sz="2200" b="0" i="0" dirty="0">
                <a:effectLst/>
              </a:rPr>
              <a:t>AMH &gt;1.0 </a:t>
            </a:r>
            <a:r>
              <a:rPr lang="tr-TR" sz="2200" b="0" i="0" dirty="0" err="1">
                <a:effectLst/>
              </a:rPr>
              <a:t>ng</a:t>
            </a:r>
            <a:r>
              <a:rPr lang="tr-TR" sz="2200" b="0" i="0" dirty="0">
                <a:effectLst/>
              </a:rPr>
              <a:t>/</a:t>
            </a:r>
            <a:r>
              <a:rPr lang="tr-TR" sz="2200" b="0" i="0" dirty="0" err="1">
                <a:effectLst/>
              </a:rPr>
              <a:t>mL</a:t>
            </a:r>
            <a:r>
              <a:rPr lang="tr-TR" sz="2200" b="0" i="0" dirty="0">
                <a:effectLst/>
              </a:rPr>
              <a:t> ancak &lt;3.5 </a:t>
            </a:r>
            <a:r>
              <a:rPr lang="tr-TR" sz="2200" b="0" i="0" dirty="0" err="1">
                <a:effectLst/>
              </a:rPr>
              <a:t>ng</a:t>
            </a:r>
            <a:r>
              <a:rPr lang="tr-TR" sz="2200" b="0" i="0" dirty="0">
                <a:effectLst/>
              </a:rPr>
              <a:t>/</a:t>
            </a:r>
            <a:r>
              <a:rPr lang="tr-TR" sz="2200" b="0" i="0" dirty="0" err="1">
                <a:effectLst/>
              </a:rPr>
              <a:t>mL</a:t>
            </a:r>
            <a:r>
              <a:rPr lang="tr-TR" sz="2200" b="0" i="0" dirty="0">
                <a:effectLst/>
              </a:rPr>
              <a:t>, </a:t>
            </a:r>
            <a:r>
              <a:rPr lang="tr-TR" sz="2200" b="0" i="0" dirty="0" err="1">
                <a:effectLst/>
              </a:rPr>
              <a:t>stimülasyona</a:t>
            </a:r>
            <a:r>
              <a:rPr lang="tr-TR" sz="2200" b="0" i="0" dirty="0">
                <a:effectLst/>
              </a:rPr>
              <a:t> iyi bir yanıt olduğunu gösterir.</a:t>
            </a:r>
          </a:p>
          <a:p>
            <a:pPr lvl="1"/>
            <a:r>
              <a:rPr lang="tr-TR" sz="2200" b="0" i="0" dirty="0">
                <a:effectLst/>
              </a:rPr>
              <a:t>AMH &gt;3,5 </a:t>
            </a:r>
            <a:r>
              <a:rPr lang="tr-TR" sz="2200" b="0" i="0" dirty="0" err="1">
                <a:effectLst/>
              </a:rPr>
              <a:t>ng</a:t>
            </a:r>
            <a:r>
              <a:rPr lang="tr-TR" sz="2200" b="0" i="0" dirty="0">
                <a:effectLst/>
              </a:rPr>
              <a:t>/</a:t>
            </a:r>
            <a:r>
              <a:rPr lang="tr-TR" sz="2200" b="0" i="0" dirty="0" err="1">
                <a:effectLst/>
              </a:rPr>
              <a:t>mL</a:t>
            </a:r>
            <a:r>
              <a:rPr lang="tr-TR" sz="2200" b="0" i="0" dirty="0">
                <a:effectLst/>
              </a:rPr>
              <a:t>, yumurtalık </a:t>
            </a:r>
            <a:r>
              <a:rPr lang="tr-TR" sz="2200" b="0" i="0" dirty="0" err="1">
                <a:effectLst/>
              </a:rPr>
              <a:t>stimülasyonuna</a:t>
            </a:r>
            <a:r>
              <a:rPr lang="tr-TR" sz="2200" b="0" i="0" dirty="0">
                <a:effectLst/>
              </a:rPr>
              <a:t> güçlü bir yanıt öngörür ve yumurtalık </a:t>
            </a:r>
            <a:r>
              <a:rPr lang="tr-TR" sz="2200" b="0" i="0" dirty="0" err="1">
                <a:effectLst/>
              </a:rPr>
              <a:t>hiperstimülasyon</a:t>
            </a:r>
            <a:r>
              <a:rPr lang="tr-TR" sz="2200" b="0" i="0" dirty="0">
                <a:effectLst/>
              </a:rPr>
              <a:t> sendromundan kaçınmak için dikkatli olunmalıdır.</a:t>
            </a:r>
          </a:p>
          <a:p>
            <a:endParaRPr lang="tr-TR" sz="2200" dirty="0"/>
          </a:p>
        </p:txBody>
      </p:sp>
    </p:spTree>
    <p:extLst>
      <p:ext uri="{BB962C8B-B14F-4D97-AF65-F5344CB8AC3E}">
        <p14:creationId xmlns:p14="http://schemas.microsoft.com/office/powerpoint/2010/main" val="2938314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A4CEF77-DCCD-422A-B327-CC5A1A50DF5D}"/>
              </a:ext>
            </a:extLst>
          </p:cNvPr>
          <p:cNvSpPr>
            <a:spLocks noGrp="1"/>
          </p:cNvSpPr>
          <p:nvPr>
            <p:ph type="title"/>
          </p:nvPr>
        </p:nvSpPr>
        <p:spPr>
          <a:xfrm>
            <a:off x="572493" y="238539"/>
            <a:ext cx="11018520" cy="1434415"/>
          </a:xfrm>
        </p:spPr>
        <p:txBody>
          <a:bodyPr anchor="b">
            <a:normAutofit/>
          </a:bodyPr>
          <a:lstStyle/>
          <a:p>
            <a:r>
              <a:rPr lang="tr-TR" sz="5000"/>
              <a:t>Kadın infertilitesine yaklaşım /Tanı testleri</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F83636CE-0BDF-483F-8E7A-E810D371C20B}"/>
              </a:ext>
            </a:extLst>
          </p:cNvPr>
          <p:cNvSpPr>
            <a:spLocks noGrp="1"/>
          </p:cNvSpPr>
          <p:nvPr>
            <p:ph idx="1"/>
          </p:nvPr>
        </p:nvSpPr>
        <p:spPr>
          <a:xfrm>
            <a:off x="572493" y="2071316"/>
            <a:ext cx="6713552" cy="4119172"/>
          </a:xfrm>
        </p:spPr>
        <p:txBody>
          <a:bodyPr anchor="t">
            <a:normAutofit/>
          </a:bodyPr>
          <a:lstStyle/>
          <a:p>
            <a:pPr marL="0" indent="0">
              <a:buNone/>
            </a:pPr>
            <a:r>
              <a:rPr lang="tr-TR" sz="2200" b="1" i="0" dirty="0" err="1">
                <a:effectLst/>
              </a:rPr>
              <a:t>Fallop</a:t>
            </a:r>
            <a:r>
              <a:rPr lang="tr-TR" sz="2200" b="1" i="0" dirty="0">
                <a:effectLst/>
              </a:rPr>
              <a:t> tüpünün açıklığının değerlendirilmesi</a:t>
            </a:r>
          </a:p>
          <a:p>
            <a:endParaRPr lang="tr-TR" sz="2200" b="1" i="0" dirty="0">
              <a:effectLst/>
            </a:endParaRPr>
          </a:p>
          <a:p>
            <a:r>
              <a:rPr lang="tr-TR" sz="2200" b="0" i="0" dirty="0">
                <a:effectLst/>
              </a:rPr>
              <a:t>Tedavinin yanı sıra tanısal faydaları nedeniyle </a:t>
            </a:r>
            <a:r>
              <a:rPr lang="tr-TR" sz="2200" b="0" i="0" dirty="0" err="1">
                <a:effectLst/>
              </a:rPr>
              <a:t>tubal</a:t>
            </a:r>
            <a:r>
              <a:rPr lang="tr-TR" sz="2200" b="0" i="0" dirty="0">
                <a:effectLst/>
              </a:rPr>
              <a:t> açıklığın değerlendirilmesi için ilk basamak testi olarak </a:t>
            </a:r>
            <a:r>
              <a:rPr lang="tr-TR" sz="2200" b="0" i="0" dirty="0" err="1">
                <a:effectLst/>
              </a:rPr>
              <a:t>HSG'yi</a:t>
            </a:r>
            <a:r>
              <a:rPr lang="tr-TR" sz="2200" b="0" i="0" dirty="0">
                <a:effectLst/>
              </a:rPr>
              <a:t> </a:t>
            </a:r>
            <a:r>
              <a:rPr lang="tr-TR" sz="2200" b="0" i="0" dirty="0" err="1">
                <a:effectLst/>
              </a:rPr>
              <a:t>uygulanır.HyCoSy</a:t>
            </a:r>
            <a:r>
              <a:rPr lang="tr-TR" sz="2200" b="0" i="0" dirty="0">
                <a:effectLst/>
              </a:rPr>
              <a:t>  bir alternatiftir</a:t>
            </a:r>
          </a:p>
          <a:p>
            <a:r>
              <a:rPr lang="tr-TR" sz="2200" b="0" i="0" dirty="0">
                <a:effectLst/>
              </a:rPr>
              <a:t>Tanıdan şüphe duyulduğunda, tanıyı doğrulamak ve eşzamanlı </a:t>
            </a:r>
            <a:r>
              <a:rPr lang="tr-TR" sz="2200" b="0" i="0" dirty="0" err="1">
                <a:effectLst/>
              </a:rPr>
              <a:t>terapötik</a:t>
            </a:r>
            <a:r>
              <a:rPr lang="tr-TR" sz="2200" b="0" i="0" dirty="0">
                <a:effectLst/>
              </a:rPr>
              <a:t> müdahale için bir fırsat sağlamak için daha </a:t>
            </a:r>
            <a:r>
              <a:rPr lang="tr-TR" sz="2200" b="0" i="0" dirty="0" err="1">
                <a:effectLst/>
              </a:rPr>
              <a:t>invaziv</a:t>
            </a:r>
            <a:r>
              <a:rPr lang="tr-TR" sz="2200" b="0" i="0" dirty="0">
                <a:effectLst/>
              </a:rPr>
              <a:t> testler kullanılabilir</a:t>
            </a:r>
          </a:p>
          <a:p>
            <a:r>
              <a:rPr lang="tr-TR" sz="2200" b="0" i="0" dirty="0">
                <a:effectLst/>
              </a:rPr>
              <a:t>Bu testler, </a:t>
            </a:r>
            <a:r>
              <a:rPr lang="tr-TR" sz="2200" b="0" i="0" dirty="0" err="1">
                <a:effectLst/>
              </a:rPr>
              <a:t>kromotubasyonlu</a:t>
            </a:r>
            <a:r>
              <a:rPr lang="tr-TR" sz="2200" b="0" i="0" dirty="0">
                <a:effectLst/>
              </a:rPr>
              <a:t> </a:t>
            </a:r>
            <a:r>
              <a:rPr lang="tr-TR" sz="2200" b="0" i="0" dirty="0" err="1">
                <a:effectLst/>
              </a:rPr>
              <a:t>laparoskopiyi</a:t>
            </a:r>
            <a:r>
              <a:rPr lang="tr-TR" sz="2200" b="0" i="0" dirty="0">
                <a:effectLst/>
              </a:rPr>
              <a:t> ve </a:t>
            </a:r>
            <a:r>
              <a:rPr lang="tr-TR" sz="2200" b="0" i="0" dirty="0" err="1">
                <a:effectLst/>
              </a:rPr>
              <a:t>floroskopik</a:t>
            </a:r>
            <a:r>
              <a:rPr lang="tr-TR" sz="2200" b="0" i="0" dirty="0">
                <a:effectLst/>
              </a:rPr>
              <a:t>/</a:t>
            </a:r>
            <a:r>
              <a:rPr lang="tr-TR" sz="2200" b="0" i="0" dirty="0" err="1">
                <a:effectLst/>
              </a:rPr>
              <a:t>histeroskopik</a:t>
            </a:r>
            <a:r>
              <a:rPr lang="tr-TR" sz="2200" b="0" i="0" dirty="0">
                <a:effectLst/>
              </a:rPr>
              <a:t> </a:t>
            </a:r>
            <a:r>
              <a:rPr lang="tr-TR" sz="2200" b="0" i="0" dirty="0" err="1">
                <a:effectLst/>
              </a:rPr>
              <a:t>selektif</a:t>
            </a:r>
            <a:r>
              <a:rPr lang="tr-TR" sz="2200" b="0" i="0" dirty="0">
                <a:effectLst/>
              </a:rPr>
              <a:t> </a:t>
            </a:r>
            <a:r>
              <a:rPr lang="tr-TR" sz="2200" b="0" i="0" dirty="0" err="1">
                <a:effectLst/>
              </a:rPr>
              <a:t>tubal</a:t>
            </a:r>
            <a:r>
              <a:rPr lang="tr-TR" sz="2200" b="0" i="0" dirty="0">
                <a:effectLst/>
              </a:rPr>
              <a:t> </a:t>
            </a:r>
            <a:r>
              <a:rPr lang="tr-TR" sz="2200" b="0" i="0" dirty="0" err="1">
                <a:effectLst/>
              </a:rPr>
              <a:t>kanülasyonu</a:t>
            </a:r>
            <a:r>
              <a:rPr lang="tr-TR" sz="2200" b="0" i="0" dirty="0">
                <a:effectLst/>
              </a:rPr>
              <a:t> içerir</a:t>
            </a:r>
          </a:p>
          <a:p>
            <a:endParaRPr lang="tr-TR" sz="2200" dirty="0"/>
          </a:p>
        </p:txBody>
      </p:sp>
      <p:pic>
        <p:nvPicPr>
          <p:cNvPr id="4" name="Resim 3">
            <a:extLst>
              <a:ext uri="{FF2B5EF4-FFF2-40B4-BE49-F238E27FC236}">
                <a16:creationId xmlns:a16="http://schemas.microsoft.com/office/drawing/2014/main" id="{E302A392-69E8-419D-87D1-BC985E744F38}"/>
              </a:ext>
            </a:extLst>
          </p:cNvPr>
          <p:cNvPicPr>
            <a:picLocks noChangeAspect="1"/>
          </p:cNvPicPr>
          <p:nvPr/>
        </p:nvPicPr>
        <p:blipFill rotWithShape="1">
          <a:blip r:embed="rId3"/>
          <a:srcRect l="11428" r="14736" b="2"/>
          <a:stretch/>
        </p:blipFill>
        <p:spPr>
          <a:xfrm>
            <a:off x="7675658" y="2093976"/>
            <a:ext cx="3941064" cy="4096512"/>
          </a:xfrm>
          <a:prstGeom prst="rect">
            <a:avLst/>
          </a:prstGeom>
        </p:spPr>
      </p:pic>
    </p:spTree>
    <p:extLst>
      <p:ext uri="{BB962C8B-B14F-4D97-AF65-F5344CB8AC3E}">
        <p14:creationId xmlns:p14="http://schemas.microsoft.com/office/powerpoint/2010/main" val="4010854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FF3F05-C58D-4312-B19F-BAD9E884B860}"/>
              </a:ext>
            </a:extLst>
          </p:cNvPr>
          <p:cNvSpPr>
            <a:spLocks noGrp="1"/>
          </p:cNvSpPr>
          <p:nvPr>
            <p:ph type="title"/>
          </p:nvPr>
        </p:nvSpPr>
        <p:spPr>
          <a:xfrm>
            <a:off x="524741" y="620392"/>
            <a:ext cx="3808268" cy="5504688"/>
          </a:xfrm>
        </p:spPr>
        <p:txBody>
          <a:bodyPr>
            <a:normAutofit/>
          </a:bodyPr>
          <a:lstStyle/>
          <a:p>
            <a:r>
              <a:rPr lang="tr-TR" sz="5100">
                <a:solidFill>
                  <a:schemeClr val="accent5"/>
                </a:solidFill>
              </a:rPr>
              <a:t>Kadın infertilitesine yaklaşım</a:t>
            </a:r>
          </a:p>
        </p:txBody>
      </p:sp>
      <p:graphicFrame>
        <p:nvGraphicFramePr>
          <p:cNvPr id="5" name="İçerik Yer Tutucusu 2">
            <a:extLst>
              <a:ext uri="{FF2B5EF4-FFF2-40B4-BE49-F238E27FC236}">
                <a16:creationId xmlns:a16="http://schemas.microsoft.com/office/drawing/2014/main" id="{9E5DBD7A-FDDB-4CF0-879C-E73D0C941152}"/>
              </a:ext>
            </a:extLst>
          </p:cNvPr>
          <p:cNvGraphicFramePr>
            <a:graphicFrameLocks noGrp="1"/>
          </p:cNvGraphicFramePr>
          <p:nvPr>
            <p:ph idx="1"/>
            <p:extLst>
              <p:ext uri="{D42A27DB-BD31-4B8C-83A1-F6EECF244321}">
                <p14:modId xmlns:p14="http://schemas.microsoft.com/office/powerpoint/2010/main" val="2619015549"/>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5251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3A97350-3C9C-4D7F-9133-B0880CED3067}"/>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4200" kern="1200">
                <a:solidFill>
                  <a:schemeClr val="tx1"/>
                </a:solidFill>
                <a:latin typeface="+mj-lt"/>
                <a:ea typeface="+mj-ea"/>
                <a:cs typeface="+mj-cs"/>
              </a:rPr>
              <a:t>Kadın İnfertilitesinde Tedavi </a:t>
            </a:r>
          </a:p>
        </p:txBody>
      </p:sp>
      <p:sp>
        <p:nvSpPr>
          <p:cNvPr id="1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etin kutusu 7">
            <a:extLst>
              <a:ext uri="{FF2B5EF4-FFF2-40B4-BE49-F238E27FC236}">
                <a16:creationId xmlns:a16="http://schemas.microsoft.com/office/drawing/2014/main" id="{8E944870-8AB8-43E3-8CF7-06613AC0C6EE}"/>
              </a:ext>
            </a:extLst>
          </p:cNvPr>
          <p:cNvSpPr txBox="1"/>
          <p:nvPr/>
        </p:nvSpPr>
        <p:spPr>
          <a:xfrm>
            <a:off x="392638" y="2692909"/>
            <a:ext cx="5703362" cy="3547872"/>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1700" b="0" i="0" dirty="0" err="1">
                <a:effectLst/>
              </a:rPr>
              <a:t>Kısırlık</a:t>
            </a:r>
            <a:r>
              <a:rPr lang="en-US" sz="1700" b="0" i="0" dirty="0">
                <a:effectLst/>
              </a:rPr>
              <a:t> </a:t>
            </a:r>
            <a:r>
              <a:rPr lang="en-US" sz="1700" b="0" i="0" dirty="0" err="1">
                <a:effectLst/>
              </a:rPr>
              <a:t>tedavisinin</a:t>
            </a:r>
            <a:r>
              <a:rPr lang="en-US" sz="1700" b="0" i="0" dirty="0">
                <a:effectLst/>
              </a:rPr>
              <a:t> </a:t>
            </a:r>
            <a:r>
              <a:rPr lang="en-US" sz="1700" b="0" i="0" dirty="0" err="1">
                <a:effectLst/>
              </a:rPr>
              <a:t>tek</a:t>
            </a:r>
            <a:r>
              <a:rPr lang="en-US" sz="1700" b="0" i="0" dirty="0">
                <a:effectLst/>
              </a:rPr>
              <a:t> </a:t>
            </a:r>
            <a:r>
              <a:rPr lang="en-US" sz="1700" b="0" i="0" dirty="0" err="1">
                <a:effectLst/>
              </a:rPr>
              <a:t>mutlak</a:t>
            </a:r>
            <a:r>
              <a:rPr lang="en-US" sz="1700" b="0" i="0" dirty="0">
                <a:effectLst/>
              </a:rPr>
              <a:t> </a:t>
            </a:r>
            <a:r>
              <a:rPr lang="en-US" sz="1700" b="0" i="0" dirty="0" err="1">
                <a:effectLst/>
              </a:rPr>
              <a:t>kontrendikasyonları</a:t>
            </a:r>
            <a:r>
              <a:rPr lang="en-US" sz="1700" b="0" i="0" dirty="0">
                <a:effectLst/>
              </a:rPr>
              <a:t>, </a:t>
            </a:r>
            <a:r>
              <a:rPr lang="en-US" sz="1700" b="0" i="0" dirty="0" err="1">
                <a:effectLst/>
              </a:rPr>
              <a:t>gebelik</a:t>
            </a:r>
            <a:r>
              <a:rPr lang="en-US" sz="1700" b="0" i="0" dirty="0">
                <a:effectLst/>
              </a:rPr>
              <a:t> </a:t>
            </a:r>
            <a:r>
              <a:rPr lang="en-US" sz="1700" b="0" i="0" dirty="0" err="1">
                <a:effectLst/>
              </a:rPr>
              <a:t>için</a:t>
            </a:r>
            <a:r>
              <a:rPr lang="en-US" sz="1700" b="0" i="0" dirty="0">
                <a:effectLst/>
              </a:rPr>
              <a:t> </a:t>
            </a:r>
            <a:r>
              <a:rPr lang="en-US" sz="1700" b="0" i="0" dirty="0" err="1">
                <a:effectLst/>
              </a:rPr>
              <a:t>kontrendikasyon</a:t>
            </a:r>
            <a:r>
              <a:rPr lang="en-US" sz="1700" b="0" i="0" dirty="0">
                <a:effectLst/>
              </a:rPr>
              <a:t> </a:t>
            </a:r>
            <a:r>
              <a:rPr lang="en-US" sz="1700" b="0" i="0" dirty="0" err="1">
                <a:effectLst/>
              </a:rPr>
              <a:t>ve</a:t>
            </a:r>
            <a:r>
              <a:rPr lang="en-US" sz="1700" b="0" i="0" dirty="0">
                <a:effectLst/>
              </a:rPr>
              <a:t> </a:t>
            </a:r>
            <a:r>
              <a:rPr lang="en-US" sz="1700" b="0" i="0" dirty="0" err="1">
                <a:effectLst/>
              </a:rPr>
              <a:t>doğurganlığı</a:t>
            </a:r>
            <a:r>
              <a:rPr lang="en-US" sz="1700" b="0" i="0" dirty="0">
                <a:effectLst/>
              </a:rPr>
              <a:t> </a:t>
            </a:r>
            <a:r>
              <a:rPr lang="en-US" sz="1700" b="0" i="0" dirty="0" err="1">
                <a:effectLst/>
              </a:rPr>
              <a:t>arttırmak</a:t>
            </a:r>
            <a:r>
              <a:rPr lang="en-US" sz="1700" b="0" i="0" dirty="0">
                <a:effectLst/>
              </a:rPr>
              <a:t> </a:t>
            </a:r>
            <a:r>
              <a:rPr lang="en-US" sz="1700" b="0" i="0" dirty="0" err="1">
                <a:effectLst/>
              </a:rPr>
              <a:t>için</a:t>
            </a:r>
            <a:r>
              <a:rPr lang="en-US" sz="1700" b="0" i="0" dirty="0">
                <a:effectLst/>
              </a:rPr>
              <a:t> </a:t>
            </a:r>
            <a:r>
              <a:rPr lang="en-US" sz="1700" b="0" i="0" dirty="0" err="1">
                <a:effectLst/>
              </a:rPr>
              <a:t>kullanılan</a:t>
            </a:r>
            <a:r>
              <a:rPr lang="en-US" sz="1700" b="0" i="0" dirty="0">
                <a:effectLst/>
              </a:rPr>
              <a:t> </a:t>
            </a:r>
            <a:r>
              <a:rPr lang="en-US" sz="1700" b="0" i="0" dirty="0" err="1">
                <a:effectLst/>
              </a:rPr>
              <a:t>ilaç</a:t>
            </a:r>
            <a:r>
              <a:rPr lang="en-US" sz="1700" b="0" i="0" dirty="0">
                <a:effectLst/>
              </a:rPr>
              <a:t> </a:t>
            </a:r>
            <a:r>
              <a:rPr lang="en-US" sz="1700" b="0" i="0" dirty="0" err="1">
                <a:effectLst/>
              </a:rPr>
              <a:t>veya</a:t>
            </a:r>
            <a:r>
              <a:rPr lang="en-US" sz="1700" b="0" i="0" dirty="0">
                <a:effectLst/>
              </a:rPr>
              <a:t> </a:t>
            </a:r>
            <a:r>
              <a:rPr lang="en-US" sz="1700" b="0" i="0" dirty="0" err="1">
                <a:effectLst/>
              </a:rPr>
              <a:t>ameliyatların</a:t>
            </a:r>
            <a:r>
              <a:rPr lang="en-US" sz="1700" b="0" i="0" dirty="0">
                <a:effectLst/>
              </a:rPr>
              <a:t> </a:t>
            </a:r>
            <a:r>
              <a:rPr lang="en-US" sz="1700" b="0" i="0" dirty="0" err="1">
                <a:effectLst/>
              </a:rPr>
              <a:t>kullanımı</a:t>
            </a:r>
            <a:endParaRPr lang="tr-TR" sz="1700" dirty="0"/>
          </a:p>
          <a:p>
            <a:pPr marL="285750" indent="-228600">
              <a:lnSpc>
                <a:spcPct val="90000"/>
              </a:lnSpc>
              <a:spcAft>
                <a:spcPts val="600"/>
              </a:spcAft>
              <a:buFont typeface="Arial" panose="020B0604020202020204" pitchFamily="34" charset="0"/>
              <a:buChar char="•"/>
            </a:pPr>
            <a:endParaRPr lang="en-US" sz="1700" b="0" i="0" dirty="0">
              <a:effectLst/>
            </a:endParaRPr>
          </a:p>
          <a:p>
            <a:pPr marL="285750" indent="-228600">
              <a:lnSpc>
                <a:spcPct val="90000"/>
              </a:lnSpc>
              <a:spcAft>
                <a:spcPts val="600"/>
              </a:spcAft>
              <a:buFont typeface="Arial" panose="020B0604020202020204" pitchFamily="34" charset="0"/>
              <a:buChar char="•"/>
            </a:pPr>
            <a:r>
              <a:rPr lang="en-US" sz="1700" b="0" i="0" dirty="0">
                <a:effectLst/>
              </a:rPr>
              <a:t> </a:t>
            </a:r>
            <a:r>
              <a:rPr lang="en-US" sz="1700" b="0" i="0" dirty="0" err="1">
                <a:effectLst/>
              </a:rPr>
              <a:t>Ebeveynlerin</a:t>
            </a:r>
            <a:r>
              <a:rPr lang="en-US" sz="1700" b="0" i="0" dirty="0">
                <a:effectLst/>
              </a:rPr>
              <a:t> </a:t>
            </a:r>
            <a:r>
              <a:rPr lang="en-US" sz="1700" b="0" i="0" dirty="0" err="1">
                <a:effectLst/>
              </a:rPr>
              <a:t>çocuk</a:t>
            </a:r>
            <a:r>
              <a:rPr lang="en-US" sz="1700" b="0" i="0" dirty="0">
                <a:effectLst/>
              </a:rPr>
              <a:t> </a:t>
            </a:r>
            <a:r>
              <a:rPr lang="en-US" sz="1700" b="0" i="0" dirty="0" err="1">
                <a:effectLst/>
              </a:rPr>
              <a:t>yetiştirme</a:t>
            </a:r>
            <a:r>
              <a:rPr lang="en-US" sz="1700" b="0" i="0" dirty="0">
                <a:effectLst/>
              </a:rPr>
              <a:t> </a:t>
            </a:r>
            <a:r>
              <a:rPr lang="en-US" sz="1700" b="0" i="0" dirty="0" err="1">
                <a:effectLst/>
              </a:rPr>
              <a:t>yeteneği</a:t>
            </a:r>
            <a:r>
              <a:rPr lang="en-US" sz="1700" b="0" i="0" dirty="0">
                <a:effectLst/>
              </a:rPr>
              <a:t>, </a:t>
            </a:r>
            <a:r>
              <a:rPr lang="en-US" sz="1700" b="0" i="0" dirty="0" err="1">
                <a:effectLst/>
              </a:rPr>
              <a:t>şiddetli</a:t>
            </a:r>
            <a:r>
              <a:rPr lang="en-US" sz="1700" b="0" i="0" dirty="0">
                <a:effectLst/>
              </a:rPr>
              <a:t> </a:t>
            </a:r>
            <a:r>
              <a:rPr lang="en-US" sz="1700" b="0" i="0" dirty="0" err="1">
                <a:effectLst/>
              </a:rPr>
              <a:t>obezite</a:t>
            </a:r>
            <a:r>
              <a:rPr lang="en-US" sz="1700" b="0" i="0" dirty="0">
                <a:effectLst/>
              </a:rPr>
              <a:t>, </a:t>
            </a:r>
            <a:r>
              <a:rPr lang="en-US" sz="1700" b="0" i="0" dirty="0" err="1">
                <a:effectLst/>
              </a:rPr>
              <a:t>yaşam</a:t>
            </a:r>
            <a:r>
              <a:rPr lang="en-US" sz="1700" b="0" i="0" dirty="0">
                <a:effectLst/>
              </a:rPr>
              <a:t> </a:t>
            </a:r>
            <a:r>
              <a:rPr lang="en-US" sz="1700" b="0" i="0" dirty="0" err="1">
                <a:effectLst/>
              </a:rPr>
              <a:t>tarzı</a:t>
            </a:r>
            <a:r>
              <a:rPr lang="en-US" sz="1700" b="0" i="0" dirty="0">
                <a:effectLst/>
              </a:rPr>
              <a:t> </a:t>
            </a:r>
            <a:r>
              <a:rPr lang="en-US" sz="1700" b="0" i="0" dirty="0" err="1">
                <a:effectLst/>
              </a:rPr>
              <a:t>sorunları</a:t>
            </a:r>
            <a:r>
              <a:rPr lang="en-US" sz="1700" b="0" i="0" dirty="0">
                <a:effectLst/>
              </a:rPr>
              <a:t> (</a:t>
            </a:r>
            <a:r>
              <a:rPr lang="en-US" sz="1700" b="0" i="0" dirty="0" err="1">
                <a:effectLst/>
              </a:rPr>
              <a:t>tütün</a:t>
            </a:r>
            <a:r>
              <a:rPr lang="en-US" sz="1700" b="0" i="0" dirty="0">
                <a:effectLst/>
              </a:rPr>
              <a:t> </a:t>
            </a:r>
            <a:r>
              <a:rPr lang="en-US" sz="1700" b="0" i="0" dirty="0" err="1">
                <a:effectLst/>
              </a:rPr>
              <a:t>içimi</a:t>
            </a:r>
            <a:r>
              <a:rPr lang="en-US" sz="1700" b="0" i="0" dirty="0">
                <a:effectLst/>
              </a:rPr>
              <a:t>, </a:t>
            </a:r>
            <a:r>
              <a:rPr lang="en-US" sz="1700" b="0" i="0" dirty="0" err="1">
                <a:effectLst/>
              </a:rPr>
              <a:t>alkol</a:t>
            </a:r>
            <a:r>
              <a:rPr lang="en-US" sz="1700" b="0" i="0" dirty="0">
                <a:effectLst/>
              </a:rPr>
              <a:t> </a:t>
            </a:r>
            <a:r>
              <a:rPr lang="en-US" sz="1700" b="0" i="0" dirty="0" err="1">
                <a:effectLst/>
              </a:rPr>
              <a:t>tüketimi</a:t>
            </a:r>
            <a:r>
              <a:rPr lang="en-US" sz="1700" b="0" i="0" dirty="0">
                <a:effectLst/>
              </a:rPr>
              <a:t>) </a:t>
            </a:r>
            <a:r>
              <a:rPr lang="en-US" sz="1700" b="0" i="0" dirty="0" err="1">
                <a:effectLst/>
              </a:rPr>
              <a:t>gibi</a:t>
            </a:r>
            <a:r>
              <a:rPr lang="en-US" sz="1700" b="0" i="0" dirty="0">
                <a:effectLst/>
              </a:rPr>
              <a:t> </a:t>
            </a:r>
            <a:r>
              <a:rPr lang="en-US" sz="1700" b="0" i="0" dirty="0" err="1">
                <a:effectLst/>
              </a:rPr>
              <a:t>diğer</a:t>
            </a:r>
            <a:r>
              <a:rPr lang="en-US" sz="1700" b="0" i="0" dirty="0">
                <a:effectLst/>
              </a:rPr>
              <a:t> </a:t>
            </a:r>
            <a:r>
              <a:rPr lang="en-US" sz="1700" b="0" i="0" dirty="0" err="1">
                <a:effectLst/>
              </a:rPr>
              <a:t>nedenlerle</a:t>
            </a:r>
            <a:r>
              <a:rPr lang="en-US" sz="1700" b="0" i="0" dirty="0">
                <a:effectLst/>
              </a:rPr>
              <a:t> </a:t>
            </a:r>
            <a:r>
              <a:rPr lang="en-US" sz="1700" b="0" i="0" dirty="0" err="1">
                <a:effectLst/>
              </a:rPr>
              <a:t>infertilite</a:t>
            </a:r>
            <a:r>
              <a:rPr lang="en-US" sz="1700" b="0" i="0" dirty="0">
                <a:effectLst/>
              </a:rPr>
              <a:t> </a:t>
            </a:r>
            <a:r>
              <a:rPr lang="en-US" sz="1700" b="0" i="0" dirty="0" err="1">
                <a:effectLst/>
              </a:rPr>
              <a:t>tedavisini</a:t>
            </a:r>
            <a:r>
              <a:rPr lang="en-US" sz="1700" b="0" i="0" dirty="0">
                <a:effectLst/>
              </a:rPr>
              <a:t> </a:t>
            </a:r>
            <a:r>
              <a:rPr lang="en-US" sz="1700" b="0" i="0" dirty="0" err="1">
                <a:effectLst/>
              </a:rPr>
              <a:t>kısıtlamanın</a:t>
            </a:r>
            <a:r>
              <a:rPr lang="en-US" sz="1700" b="0" i="0" dirty="0">
                <a:effectLst/>
              </a:rPr>
              <a:t> </a:t>
            </a:r>
            <a:r>
              <a:rPr lang="en-US" sz="1700" b="0" i="0" dirty="0" err="1">
                <a:effectLst/>
              </a:rPr>
              <a:t>etiği</a:t>
            </a:r>
            <a:r>
              <a:rPr lang="en-US" sz="1700" b="0" i="0" dirty="0">
                <a:effectLst/>
              </a:rPr>
              <a:t> </a:t>
            </a:r>
            <a:r>
              <a:rPr lang="en-US" sz="1700" b="0" i="0" dirty="0" err="1">
                <a:effectLst/>
              </a:rPr>
              <a:t>tartışmalıdır</a:t>
            </a:r>
            <a:r>
              <a:rPr lang="en-US" sz="1700" b="0" i="0" dirty="0">
                <a:effectLst/>
              </a:rPr>
              <a:t> </a:t>
            </a:r>
            <a:endParaRPr lang="tr-TR" sz="1700" b="0" i="0" dirty="0">
              <a:effectLst/>
            </a:endParaRPr>
          </a:p>
          <a:p>
            <a:pPr marL="285750" indent="-228600">
              <a:lnSpc>
                <a:spcPct val="90000"/>
              </a:lnSpc>
              <a:spcAft>
                <a:spcPts val="600"/>
              </a:spcAft>
              <a:buFont typeface="Arial" panose="020B0604020202020204" pitchFamily="34" charset="0"/>
              <a:buChar char="•"/>
            </a:pPr>
            <a:endParaRPr lang="en-US" sz="1700" b="0" i="0" dirty="0">
              <a:effectLst/>
            </a:endParaRPr>
          </a:p>
          <a:p>
            <a:pPr marL="285750" indent="-228600">
              <a:lnSpc>
                <a:spcPct val="90000"/>
              </a:lnSpc>
              <a:spcAft>
                <a:spcPts val="600"/>
              </a:spcAft>
              <a:buFont typeface="Arial" panose="020B0604020202020204" pitchFamily="34" charset="0"/>
              <a:buChar char="•"/>
            </a:pPr>
            <a:r>
              <a:rPr lang="en-US" sz="1700" b="0" i="0" dirty="0" err="1">
                <a:effectLst/>
              </a:rPr>
              <a:t>Ebeveynin</a:t>
            </a:r>
            <a:r>
              <a:rPr lang="en-US" sz="1700" b="0" i="0" dirty="0">
                <a:effectLst/>
              </a:rPr>
              <a:t> </a:t>
            </a:r>
            <a:r>
              <a:rPr lang="en-US" sz="1700" b="0" i="0" dirty="0" err="1">
                <a:effectLst/>
              </a:rPr>
              <a:t>medeni</a:t>
            </a:r>
            <a:r>
              <a:rPr lang="en-US" sz="1700" b="0" i="0" dirty="0">
                <a:effectLst/>
              </a:rPr>
              <a:t> </a:t>
            </a:r>
            <a:r>
              <a:rPr lang="en-US" sz="1700" b="0" i="0" dirty="0" err="1">
                <a:effectLst/>
              </a:rPr>
              <a:t>durumu</a:t>
            </a:r>
            <a:r>
              <a:rPr lang="en-US" sz="1700" b="0" i="0" dirty="0">
                <a:effectLst/>
              </a:rPr>
              <a:t>, </a:t>
            </a:r>
            <a:r>
              <a:rPr lang="en-US" sz="1700" b="0" i="0" dirty="0" err="1">
                <a:effectLst/>
              </a:rPr>
              <a:t>cinsel</a:t>
            </a:r>
            <a:r>
              <a:rPr lang="en-US" sz="1700" b="0" i="0" dirty="0">
                <a:effectLst/>
              </a:rPr>
              <a:t> </a:t>
            </a:r>
            <a:r>
              <a:rPr lang="en-US" sz="1700" b="0" i="0" dirty="0" err="1">
                <a:effectLst/>
              </a:rPr>
              <a:t>yönelimi</a:t>
            </a:r>
            <a:r>
              <a:rPr lang="en-US" sz="1700" b="0" i="0" dirty="0">
                <a:effectLst/>
              </a:rPr>
              <a:t> </a:t>
            </a:r>
            <a:r>
              <a:rPr lang="en-US" sz="1700" b="0" i="0" dirty="0" err="1">
                <a:effectLst/>
              </a:rPr>
              <a:t>ve</a:t>
            </a:r>
            <a:r>
              <a:rPr lang="en-US" sz="1700" b="0" i="0" dirty="0">
                <a:effectLst/>
              </a:rPr>
              <a:t> HIV </a:t>
            </a:r>
            <a:r>
              <a:rPr lang="en-US" sz="1700" b="0" i="0" dirty="0" err="1">
                <a:effectLst/>
              </a:rPr>
              <a:t>durumu</a:t>
            </a:r>
            <a:r>
              <a:rPr lang="en-US" sz="1700" dirty="0"/>
              <a:t> </a:t>
            </a:r>
            <a:r>
              <a:rPr lang="en-US" sz="1700" dirty="0" err="1"/>
              <a:t>tedavi</a:t>
            </a:r>
            <a:r>
              <a:rPr lang="en-US" sz="1700" dirty="0"/>
              <a:t> </a:t>
            </a:r>
            <a:r>
              <a:rPr lang="en-US" sz="1700" b="0" i="0" dirty="0" err="1">
                <a:effectLst/>
              </a:rPr>
              <a:t>reddi</a:t>
            </a:r>
            <a:r>
              <a:rPr lang="en-US" sz="1700" b="0" i="0" dirty="0">
                <a:effectLst/>
              </a:rPr>
              <a:t> </a:t>
            </a:r>
            <a:r>
              <a:rPr lang="en-US" sz="1700" b="0" i="0" dirty="0" err="1">
                <a:effectLst/>
              </a:rPr>
              <a:t>için</a:t>
            </a:r>
            <a:r>
              <a:rPr lang="en-US" sz="1700" b="0" i="0" dirty="0">
                <a:effectLst/>
              </a:rPr>
              <a:t> </a:t>
            </a:r>
            <a:r>
              <a:rPr lang="en-US" sz="1700" b="0" i="0" dirty="0" err="1">
                <a:effectLst/>
              </a:rPr>
              <a:t>kullanılmamalıdır</a:t>
            </a:r>
            <a:endParaRPr lang="en-US" sz="1700" dirty="0"/>
          </a:p>
        </p:txBody>
      </p:sp>
      <p:graphicFrame>
        <p:nvGraphicFramePr>
          <p:cNvPr id="4" name="İçerik Yer Tutucusu 3">
            <a:extLst>
              <a:ext uri="{FF2B5EF4-FFF2-40B4-BE49-F238E27FC236}">
                <a16:creationId xmlns:a16="http://schemas.microsoft.com/office/drawing/2014/main" id="{03CFC8F7-334B-46BF-8671-F32217741129}"/>
              </a:ext>
            </a:extLst>
          </p:cNvPr>
          <p:cNvGraphicFramePr>
            <a:graphicFrameLocks noGrp="1"/>
          </p:cNvGraphicFramePr>
          <p:nvPr>
            <p:ph idx="1"/>
            <p:extLst>
              <p:ext uri="{D42A27DB-BD31-4B8C-83A1-F6EECF244321}">
                <p14:modId xmlns:p14="http://schemas.microsoft.com/office/powerpoint/2010/main" val="1686467345"/>
              </p:ext>
            </p:extLst>
          </p:nvPr>
        </p:nvGraphicFramePr>
        <p:xfrm>
          <a:off x="6080760" y="640080"/>
          <a:ext cx="5458968" cy="4953430"/>
        </p:xfrm>
        <a:graphic>
          <a:graphicData uri="http://schemas.openxmlformats.org/drawingml/2006/table">
            <a:tbl>
              <a:tblPr/>
              <a:tblGrid>
                <a:gridCol w="5458968">
                  <a:extLst>
                    <a:ext uri="{9D8B030D-6E8A-4147-A177-3AD203B41FA5}">
                      <a16:colId xmlns:a16="http://schemas.microsoft.com/office/drawing/2014/main" val="2135665926"/>
                    </a:ext>
                  </a:extLst>
                </a:gridCol>
              </a:tblGrid>
              <a:tr h="619179">
                <a:tc>
                  <a:txBody>
                    <a:bodyPr/>
                    <a:lstStyle/>
                    <a:p>
                      <a:pPr fontAlgn="t"/>
                      <a:r>
                        <a:rPr lang="tr-TR" sz="1600">
                          <a:effectLst/>
                        </a:rPr>
                        <a:t>İnfertilitenin değerlendirilmesi ve yönetimine her iki partneri de dahil edin</a:t>
                      </a:r>
                    </a:p>
                  </a:txBody>
                  <a:tcPr marL="81849" marR="81849" marT="40924" marB="40924" anchor="ctr">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384171164"/>
                  </a:ext>
                </a:extLst>
              </a:tr>
              <a:tr h="374938">
                <a:tc>
                  <a:txBody>
                    <a:bodyPr/>
                    <a:lstStyle/>
                    <a:p>
                      <a:pPr fontAlgn="t"/>
                      <a:r>
                        <a:rPr lang="tr-TR" sz="1600">
                          <a:effectLst/>
                        </a:rPr>
                        <a:t>Doğurganlığı artırmak için yaşam tarzı değişiklikleri önerin</a:t>
                      </a:r>
                    </a:p>
                  </a:txBody>
                  <a:tcPr marL="81849" marR="81849" marT="40924" marB="40924" anchor="ctr">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852548315"/>
                  </a:ext>
                </a:extLst>
              </a:tr>
              <a:tr h="619179">
                <a:tc>
                  <a:txBody>
                    <a:bodyPr/>
                    <a:lstStyle/>
                    <a:p>
                      <a:pPr fontAlgn="t"/>
                      <a:r>
                        <a:rPr lang="tr-TR" sz="1600">
                          <a:effectLst/>
                        </a:rPr>
                        <a:t>Çift - Sigarayı bırakmak ve potansiyel çevresel toksinlere maruz kalmayı azaltmak</a:t>
                      </a:r>
                    </a:p>
                  </a:txBody>
                  <a:tcPr marL="81849" marR="81849" marT="40924" marB="40924" anchor="ctr">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191705024"/>
                  </a:ext>
                </a:extLst>
              </a:tr>
              <a:tr h="863419">
                <a:tc>
                  <a:txBody>
                    <a:bodyPr/>
                    <a:lstStyle/>
                    <a:p>
                      <a:pPr fontAlgn="t"/>
                      <a:r>
                        <a:rPr lang="tr-TR" sz="1600">
                          <a:effectLst/>
                        </a:rPr>
                        <a:t>Kadınlar - Alkolden uzak durma, aşırı kafein alımının azaltılması, hedef vücut kitle indeksine ulaşmak için kilo modülasyonu (20-25 kg/m </a:t>
                      </a:r>
                      <a:r>
                        <a:rPr lang="tr-TR" sz="1600" baseline="30000">
                          <a:effectLst/>
                        </a:rPr>
                        <a:t>2</a:t>
                      </a:r>
                      <a:r>
                        <a:rPr lang="tr-TR" sz="1600">
                          <a:effectLst/>
                        </a:rPr>
                        <a:t> )</a:t>
                      </a:r>
                    </a:p>
                  </a:txBody>
                  <a:tcPr marL="81849" marR="81849" marT="40924" marB="40924" anchor="ctr">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026073380"/>
                  </a:ext>
                </a:extLst>
              </a:tr>
              <a:tr h="374938">
                <a:tc>
                  <a:txBody>
                    <a:bodyPr/>
                    <a:lstStyle/>
                    <a:p>
                      <a:pPr fontAlgn="t"/>
                      <a:r>
                        <a:rPr lang="tr-TR" sz="1600">
                          <a:effectLst/>
                        </a:rPr>
                        <a:t>Belirlenen yönergelere göre kısırlık değerlendirmesi yapın</a:t>
                      </a:r>
                    </a:p>
                  </a:txBody>
                  <a:tcPr marL="81849" marR="81849" marT="40924" marB="40924" anchor="ctr">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930495218"/>
                  </a:ext>
                </a:extLst>
              </a:tr>
              <a:tr h="374938">
                <a:tc>
                  <a:txBody>
                    <a:bodyPr/>
                    <a:lstStyle/>
                    <a:p>
                      <a:pPr fontAlgn="t"/>
                      <a:r>
                        <a:rPr lang="tr-TR" sz="1600">
                          <a:effectLst/>
                        </a:rPr>
                        <a:t>Kısırlığın nedenlerini belirleyin</a:t>
                      </a:r>
                    </a:p>
                  </a:txBody>
                  <a:tcPr marL="81849" marR="81849" marT="40924" marB="40924" anchor="ctr">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828695427"/>
                  </a:ext>
                </a:extLst>
              </a:tr>
              <a:tr h="619179">
                <a:tc>
                  <a:txBody>
                    <a:bodyPr/>
                    <a:lstStyle/>
                    <a:p>
                      <a:pPr fontAlgn="t"/>
                      <a:r>
                        <a:rPr lang="tr-TR" sz="1600">
                          <a:effectLst/>
                        </a:rPr>
                        <a:t>Geri döndürülebilir nedenler - Kısırlık etiyolojisini düzeltmek için tıbbi veya cerrahi tedavi uygulayın</a:t>
                      </a:r>
                    </a:p>
                  </a:txBody>
                  <a:tcPr marL="81849" marR="81849" marT="40924" marB="40924" anchor="ctr">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154884681"/>
                  </a:ext>
                </a:extLst>
              </a:tr>
              <a:tr h="1107660">
                <a:tc>
                  <a:txBody>
                    <a:bodyPr/>
                    <a:lstStyle/>
                    <a:p>
                      <a:pPr fontAlgn="t"/>
                      <a:r>
                        <a:rPr lang="tr-TR" sz="1600" dirty="0">
                          <a:effectLst/>
                        </a:rPr>
                        <a:t>Geri dönüşü olmayan nedenler - Kısırlık etiyolojisinin üstesinden gelmek için yardımcı üreme teknolojilerinden, gamet bağışından, gebelik taşıyıcılığından, evlat edinmeden yararlanın</a:t>
                      </a:r>
                    </a:p>
                  </a:txBody>
                  <a:tcPr marL="81849" marR="81849" marT="40924" marB="40924" anchor="ctr">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4061016212"/>
                  </a:ext>
                </a:extLst>
              </a:tr>
            </a:tbl>
          </a:graphicData>
        </a:graphic>
      </p:graphicFrame>
      <p:sp>
        <p:nvSpPr>
          <p:cNvPr id="9" name="Metin kutusu 8">
            <a:extLst>
              <a:ext uri="{FF2B5EF4-FFF2-40B4-BE49-F238E27FC236}">
                <a16:creationId xmlns:a16="http://schemas.microsoft.com/office/drawing/2014/main" id="{5D117B18-E548-4443-AB0D-E1DC9A087BC2}"/>
              </a:ext>
            </a:extLst>
          </p:cNvPr>
          <p:cNvSpPr txBox="1"/>
          <p:nvPr/>
        </p:nvSpPr>
        <p:spPr>
          <a:xfrm>
            <a:off x="6080760" y="5593510"/>
            <a:ext cx="6096000" cy="430887"/>
          </a:xfrm>
          <a:prstGeom prst="rect">
            <a:avLst/>
          </a:prstGeom>
          <a:noFill/>
        </p:spPr>
        <p:txBody>
          <a:bodyPr wrap="square">
            <a:spAutoFit/>
          </a:bodyPr>
          <a:lstStyle/>
          <a:p>
            <a:pPr algn="l"/>
            <a:r>
              <a:rPr lang="tr-TR" sz="1100" b="0" i="0" dirty="0">
                <a:solidFill>
                  <a:srgbClr val="757575"/>
                </a:solidFill>
                <a:effectLst/>
                <a:latin typeface="Noto Sans" panose="020B0502040504020204" pitchFamily="34" charset="0"/>
              </a:rPr>
              <a:t>Grafik 73570 Sürüm 2.0</a:t>
            </a:r>
          </a:p>
          <a:p>
            <a:pPr algn="l"/>
            <a:r>
              <a:rPr lang="tr-TR" sz="1100" b="0" i="0" dirty="0">
                <a:solidFill>
                  <a:srgbClr val="757575"/>
                </a:solidFill>
                <a:effectLst/>
                <a:latin typeface="Noto Sans" panose="020B0502040504020204" pitchFamily="34" charset="0"/>
              </a:rPr>
              <a:t>© 2022 </a:t>
            </a:r>
            <a:r>
              <a:rPr lang="tr-TR" sz="1100" b="0" i="0" dirty="0" err="1">
                <a:solidFill>
                  <a:srgbClr val="757575"/>
                </a:solidFill>
                <a:effectLst/>
                <a:latin typeface="Noto Sans" panose="020B0502040504020204" pitchFamily="34" charset="0"/>
              </a:rPr>
              <a:t>UpToDate</a:t>
            </a:r>
            <a:r>
              <a:rPr lang="tr-TR" sz="1100" b="0" i="0" dirty="0">
                <a:solidFill>
                  <a:srgbClr val="757575"/>
                </a:solidFill>
                <a:effectLst/>
                <a:latin typeface="Noto Sans" panose="020B0502040504020204" pitchFamily="34" charset="0"/>
              </a:rPr>
              <a:t>, </a:t>
            </a:r>
            <a:r>
              <a:rPr lang="tr-TR" sz="1100" b="0" i="0" dirty="0" err="1">
                <a:solidFill>
                  <a:srgbClr val="757575"/>
                </a:solidFill>
                <a:effectLst/>
                <a:latin typeface="Noto Sans" panose="020B0502040504020204" pitchFamily="34" charset="0"/>
              </a:rPr>
              <a:t>Inc</a:t>
            </a:r>
            <a:r>
              <a:rPr lang="tr-TR" sz="1100" b="0" i="0" dirty="0">
                <a:solidFill>
                  <a:srgbClr val="757575"/>
                </a:solidFill>
                <a:effectLst/>
                <a:latin typeface="Noto Sans" panose="020B0502040504020204" pitchFamily="34" charset="0"/>
              </a:rPr>
              <a:t>. ve/veya bağlı kuruluşları. Her hakkı saklıdır.</a:t>
            </a:r>
          </a:p>
        </p:txBody>
      </p:sp>
    </p:spTree>
    <p:extLst>
      <p:ext uri="{BB962C8B-B14F-4D97-AF65-F5344CB8AC3E}">
        <p14:creationId xmlns:p14="http://schemas.microsoft.com/office/powerpoint/2010/main" val="1646412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73CA445-C0E8-4554-B810-730B6CCEB4B1}"/>
              </a:ext>
            </a:extLst>
          </p:cNvPr>
          <p:cNvSpPr>
            <a:spLocks noGrp="1"/>
          </p:cNvSpPr>
          <p:nvPr>
            <p:ph type="title"/>
          </p:nvPr>
        </p:nvSpPr>
        <p:spPr>
          <a:xfrm>
            <a:off x="841248" y="548640"/>
            <a:ext cx="3600860" cy="5431536"/>
          </a:xfrm>
        </p:spPr>
        <p:txBody>
          <a:bodyPr>
            <a:normAutofit/>
          </a:bodyPr>
          <a:lstStyle/>
          <a:p>
            <a:r>
              <a:rPr lang="tr-TR" sz="4200"/>
              <a:t>Kadın İnfertilitesinde Tedavi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4154DB8E-E8C2-476F-8583-287B136B1873}"/>
              </a:ext>
            </a:extLst>
          </p:cNvPr>
          <p:cNvSpPr>
            <a:spLocks noGrp="1"/>
          </p:cNvSpPr>
          <p:nvPr>
            <p:ph idx="1"/>
          </p:nvPr>
        </p:nvSpPr>
        <p:spPr>
          <a:xfrm>
            <a:off x="5126418" y="552091"/>
            <a:ext cx="6224335" cy="5431536"/>
          </a:xfrm>
        </p:spPr>
        <p:txBody>
          <a:bodyPr anchor="ctr">
            <a:normAutofit/>
          </a:bodyPr>
          <a:lstStyle/>
          <a:p>
            <a:pPr marL="0" indent="0">
              <a:buNone/>
            </a:pPr>
            <a:r>
              <a:rPr lang="tr-TR" sz="2200" b="1" i="0" dirty="0">
                <a:effectLst/>
              </a:rPr>
              <a:t>Yumurtlama Bozuklukları tedavi</a:t>
            </a:r>
          </a:p>
          <a:p>
            <a:r>
              <a:rPr lang="tr-TR" sz="2200" dirty="0"/>
              <a:t>Kilo </a:t>
            </a:r>
            <a:r>
              <a:rPr lang="tr-TR" sz="2200" b="0" i="0" dirty="0">
                <a:effectLst/>
              </a:rPr>
              <a:t>modülasyonu</a:t>
            </a:r>
          </a:p>
          <a:p>
            <a:r>
              <a:rPr lang="tr-TR" sz="2200" dirty="0" err="1"/>
              <a:t>Klomifen</a:t>
            </a:r>
            <a:r>
              <a:rPr lang="tr-TR" sz="2200" dirty="0"/>
              <a:t> </a:t>
            </a:r>
            <a:r>
              <a:rPr lang="tr-TR" sz="2200" b="0" i="0" dirty="0" err="1">
                <a:effectLst/>
              </a:rPr>
              <a:t>sitrat</a:t>
            </a:r>
            <a:endParaRPr lang="tr-TR" sz="2200" b="0" i="0" dirty="0">
              <a:effectLst/>
            </a:endParaRPr>
          </a:p>
          <a:p>
            <a:r>
              <a:rPr lang="tr-TR" sz="2200" dirty="0" err="1"/>
              <a:t>A</a:t>
            </a:r>
            <a:r>
              <a:rPr lang="tr-TR" sz="2200" b="0" i="0" dirty="0" err="1">
                <a:effectLst/>
              </a:rPr>
              <a:t>romataz</a:t>
            </a:r>
            <a:r>
              <a:rPr lang="tr-TR" sz="2200" b="0" i="0" dirty="0">
                <a:effectLst/>
              </a:rPr>
              <a:t> inhibitörleri(</a:t>
            </a:r>
            <a:r>
              <a:rPr lang="tr-TR" sz="2200" b="0" i="0" dirty="0" err="1">
                <a:effectLst/>
              </a:rPr>
              <a:t>fda</a:t>
            </a:r>
            <a:r>
              <a:rPr lang="tr-TR" sz="2200" b="0" i="0" dirty="0">
                <a:effectLst/>
              </a:rPr>
              <a:t>, </a:t>
            </a:r>
            <a:r>
              <a:rPr lang="tr-TR" sz="2200" b="0" i="0" dirty="0" err="1">
                <a:effectLst/>
              </a:rPr>
              <a:t>infertilite</a:t>
            </a:r>
            <a:r>
              <a:rPr lang="tr-TR" sz="2200" b="0" i="0" dirty="0">
                <a:effectLst/>
              </a:rPr>
              <a:t> tedavisi için </a:t>
            </a:r>
            <a:r>
              <a:rPr lang="tr-TR" sz="2200" b="0" i="0" dirty="0" err="1">
                <a:effectLst/>
              </a:rPr>
              <a:t>aromataz</a:t>
            </a:r>
            <a:r>
              <a:rPr lang="tr-TR" sz="2200" b="0" i="0" dirty="0">
                <a:effectLst/>
              </a:rPr>
              <a:t> inhibitörlerini onaylamamıştır.)</a:t>
            </a:r>
          </a:p>
          <a:p>
            <a:r>
              <a:rPr lang="tr-TR" sz="2200" b="0" i="0" dirty="0" err="1">
                <a:effectLst/>
              </a:rPr>
              <a:t>Gonadotropin</a:t>
            </a:r>
            <a:r>
              <a:rPr lang="tr-TR" sz="2200" b="0" i="0" dirty="0">
                <a:effectLst/>
              </a:rPr>
              <a:t> tedavisi</a:t>
            </a:r>
          </a:p>
          <a:p>
            <a:r>
              <a:rPr lang="tr-TR" sz="2200" b="0" i="0" dirty="0" err="1">
                <a:effectLst/>
              </a:rPr>
              <a:t>Metformin</a:t>
            </a:r>
            <a:r>
              <a:rPr lang="tr-TR" sz="2200" b="0" i="0" dirty="0">
                <a:effectLst/>
              </a:rPr>
              <a:t> veya diğer insülin </a:t>
            </a:r>
            <a:r>
              <a:rPr lang="tr-TR" sz="2200" b="0" i="0" dirty="0" err="1">
                <a:effectLst/>
              </a:rPr>
              <a:t>duyarlılaştırıcı</a:t>
            </a:r>
            <a:r>
              <a:rPr lang="tr-TR" sz="2200" b="0" i="0" dirty="0">
                <a:effectLst/>
              </a:rPr>
              <a:t> ajanlar</a:t>
            </a:r>
          </a:p>
          <a:p>
            <a:r>
              <a:rPr lang="tr-TR" sz="2200" b="0" i="0" dirty="0" err="1">
                <a:effectLst/>
              </a:rPr>
              <a:t>Laparoskopik</a:t>
            </a:r>
            <a:r>
              <a:rPr lang="tr-TR" sz="2200" b="0" i="0" dirty="0">
                <a:effectLst/>
              </a:rPr>
              <a:t> yumurtalık </a:t>
            </a:r>
            <a:r>
              <a:rPr lang="tr-TR" sz="2200" b="0" i="0" dirty="0" err="1">
                <a:effectLst/>
              </a:rPr>
              <a:t>diatermisi</a:t>
            </a:r>
            <a:endParaRPr lang="tr-TR" sz="2200" b="0" i="0" dirty="0">
              <a:effectLst/>
            </a:endParaRPr>
          </a:p>
          <a:p>
            <a:r>
              <a:rPr lang="tr-TR" sz="2200" b="0" i="0" dirty="0" err="1">
                <a:effectLst/>
              </a:rPr>
              <a:t>Bromokriptin</a:t>
            </a:r>
            <a:r>
              <a:rPr lang="tr-TR" sz="2200" b="0" i="0" dirty="0">
                <a:effectLst/>
              </a:rPr>
              <a:t>  veya diğer </a:t>
            </a:r>
            <a:r>
              <a:rPr lang="tr-TR" sz="2200" b="0" i="0" dirty="0" err="1">
                <a:effectLst/>
              </a:rPr>
              <a:t>dopamin</a:t>
            </a:r>
            <a:r>
              <a:rPr lang="tr-TR" sz="2200" b="0" i="0" dirty="0">
                <a:effectLst/>
              </a:rPr>
              <a:t> </a:t>
            </a:r>
            <a:r>
              <a:rPr lang="tr-TR" sz="2200" b="0" i="0" dirty="0" err="1">
                <a:effectLst/>
              </a:rPr>
              <a:t>agonisti</a:t>
            </a:r>
            <a:r>
              <a:rPr lang="tr-TR" sz="2200" b="0" i="0" dirty="0">
                <a:effectLst/>
              </a:rPr>
              <a:t> (sadece </a:t>
            </a:r>
            <a:r>
              <a:rPr lang="tr-TR" sz="2200" b="0" i="0" dirty="0" err="1">
                <a:effectLst/>
              </a:rPr>
              <a:t>hiperprolaktinemi</a:t>
            </a:r>
            <a:r>
              <a:rPr lang="tr-TR" sz="2200" b="0" i="0" dirty="0">
                <a:effectLst/>
              </a:rPr>
              <a:t> ve </a:t>
            </a:r>
            <a:r>
              <a:rPr lang="tr-TR" sz="2200" b="0" i="0" dirty="0" err="1">
                <a:effectLst/>
              </a:rPr>
              <a:t>anovulasyon</a:t>
            </a:r>
            <a:r>
              <a:rPr lang="tr-TR" sz="2200" b="0" i="0" dirty="0">
                <a:effectLst/>
              </a:rPr>
              <a:t> durumlarında)</a:t>
            </a:r>
          </a:p>
          <a:p>
            <a:r>
              <a:rPr lang="tr-TR" sz="2200" b="0" i="0" dirty="0">
                <a:effectLst/>
              </a:rPr>
              <a:t>Yardımcı üreme teknolojisi(IVF)</a:t>
            </a:r>
          </a:p>
          <a:p>
            <a:endParaRPr lang="tr-TR" sz="2200" dirty="0"/>
          </a:p>
        </p:txBody>
      </p:sp>
    </p:spTree>
    <p:extLst>
      <p:ext uri="{BB962C8B-B14F-4D97-AF65-F5344CB8AC3E}">
        <p14:creationId xmlns:p14="http://schemas.microsoft.com/office/powerpoint/2010/main" val="2452420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418A06C-C859-4750-BB62-83BFC9F6B2AD}"/>
              </a:ext>
            </a:extLst>
          </p:cNvPr>
          <p:cNvSpPr>
            <a:spLocks noGrp="1"/>
          </p:cNvSpPr>
          <p:nvPr>
            <p:ph type="title"/>
          </p:nvPr>
        </p:nvSpPr>
        <p:spPr>
          <a:xfrm>
            <a:off x="841248" y="548640"/>
            <a:ext cx="3600860" cy="5431536"/>
          </a:xfrm>
        </p:spPr>
        <p:txBody>
          <a:bodyPr>
            <a:normAutofit/>
          </a:bodyPr>
          <a:lstStyle/>
          <a:p>
            <a:r>
              <a:rPr lang="tr-TR" sz="4200"/>
              <a:t>Kadın İnfertilitesinde Tedavi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46603C7-C88D-4A8B-9114-BE98870A150C}"/>
              </a:ext>
            </a:extLst>
          </p:cNvPr>
          <p:cNvSpPr>
            <a:spLocks noGrp="1"/>
          </p:cNvSpPr>
          <p:nvPr>
            <p:ph idx="1"/>
          </p:nvPr>
        </p:nvSpPr>
        <p:spPr>
          <a:xfrm>
            <a:off x="5126418" y="552091"/>
            <a:ext cx="6224335" cy="5431536"/>
          </a:xfrm>
        </p:spPr>
        <p:txBody>
          <a:bodyPr anchor="ctr">
            <a:normAutofit/>
          </a:bodyPr>
          <a:lstStyle/>
          <a:p>
            <a:pPr marL="0" indent="0">
              <a:buNone/>
            </a:pPr>
            <a:r>
              <a:rPr lang="tr-TR" sz="2200" b="1" i="0" dirty="0">
                <a:effectLst/>
                <a:latin typeface="+mj-lt"/>
              </a:rPr>
              <a:t>TÜBAL FAKTÖR İNFERTİLİTE VE YAPIŞMALAR</a:t>
            </a:r>
          </a:p>
          <a:p>
            <a:r>
              <a:rPr lang="tr-TR" sz="2200" i="0" dirty="0">
                <a:effectLst/>
              </a:rPr>
              <a:t>Tüp açıklığını iyileştirme cerrahi  prosedürleri</a:t>
            </a:r>
          </a:p>
          <a:p>
            <a:pPr lvl="1"/>
            <a:r>
              <a:rPr lang="tr-TR" sz="2200" b="0" i="0" dirty="0" err="1">
                <a:effectLst/>
              </a:rPr>
              <a:t>neosalpingostomi</a:t>
            </a:r>
            <a:r>
              <a:rPr lang="tr-TR" sz="2200" b="0" i="0" dirty="0">
                <a:effectLst/>
              </a:rPr>
              <a:t>, </a:t>
            </a:r>
            <a:r>
              <a:rPr lang="tr-TR" sz="2200" b="0" i="0" dirty="0" err="1">
                <a:effectLst/>
              </a:rPr>
              <a:t>laparotomi</a:t>
            </a:r>
            <a:r>
              <a:rPr lang="tr-TR" sz="2200" b="0" i="0" dirty="0">
                <a:effectLst/>
              </a:rPr>
              <a:t> veya </a:t>
            </a:r>
            <a:r>
              <a:rPr lang="tr-TR" sz="2200" b="0" i="0" dirty="0" err="1">
                <a:effectLst/>
              </a:rPr>
              <a:t>laparoskop</a:t>
            </a:r>
            <a:r>
              <a:rPr lang="tr-TR" sz="2200" b="0" dirty="0" err="1"/>
              <a:t>i</a:t>
            </a:r>
            <a:endParaRPr lang="tr-TR" sz="2200" b="0" dirty="0"/>
          </a:p>
          <a:p>
            <a:r>
              <a:rPr lang="tr-TR" sz="2200" b="0" dirty="0"/>
              <a:t>IVF</a:t>
            </a:r>
          </a:p>
          <a:p>
            <a:endParaRPr lang="tr-TR" sz="2200" b="0" dirty="0"/>
          </a:p>
          <a:p>
            <a:pPr marL="0" indent="0">
              <a:buNone/>
            </a:pPr>
            <a:r>
              <a:rPr lang="tr-TR" sz="2200" b="1" i="0" dirty="0">
                <a:effectLst/>
                <a:latin typeface="+mj-lt"/>
              </a:rPr>
              <a:t>ENDOMETRİOZ</a:t>
            </a:r>
            <a:endParaRPr lang="tr-TR" sz="2200" b="0" dirty="0">
              <a:latin typeface="+mj-lt"/>
            </a:endParaRPr>
          </a:p>
          <a:p>
            <a:r>
              <a:rPr lang="tr-TR" sz="2200" b="0" i="0" dirty="0" err="1">
                <a:effectLst/>
              </a:rPr>
              <a:t>Endometriozisin</a:t>
            </a:r>
            <a:r>
              <a:rPr lang="tr-TR" sz="2200" b="0" i="0" dirty="0">
                <a:effectLst/>
              </a:rPr>
              <a:t> cerrahi rezeksiyonu,</a:t>
            </a:r>
          </a:p>
          <a:p>
            <a:r>
              <a:rPr lang="tr-TR" sz="2200" b="0" i="0" dirty="0" err="1">
                <a:effectLst/>
              </a:rPr>
              <a:t>Ovulasyon</a:t>
            </a:r>
            <a:r>
              <a:rPr lang="tr-TR" sz="2200" b="0" i="0" dirty="0">
                <a:effectLst/>
              </a:rPr>
              <a:t> indüksiyonu + </a:t>
            </a:r>
            <a:r>
              <a:rPr lang="tr-TR" sz="2200" dirty="0" err="1"/>
              <a:t>intrauterin</a:t>
            </a:r>
            <a:r>
              <a:rPr lang="tr-TR" sz="2200" dirty="0"/>
              <a:t> </a:t>
            </a:r>
            <a:r>
              <a:rPr lang="tr-TR" sz="2200" dirty="0" err="1"/>
              <a:t>inseminasyon</a:t>
            </a:r>
            <a:endParaRPr lang="tr-TR" sz="2200" b="0" i="0" dirty="0">
              <a:effectLst/>
            </a:endParaRPr>
          </a:p>
          <a:p>
            <a:r>
              <a:rPr lang="tr-TR" sz="2200" b="0" i="0" dirty="0">
                <a:effectLst/>
              </a:rPr>
              <a:t> IVF</a:t>
            </a:r>
            <a:endParaRPr lang="tr-TR" sz="2200" dirty="0"/>
          </a:p>
        </p:txBody>
      </p:sp>
    </p:spTree>
    <p:extLst>
      <p:ext uri="{BB962C8B-B14F-4D97-AF65-F5344CB8AC3E}">
        <p14:creationId xmlns:p14="http://schemas.microsoft.com/office/powerpoint/2010/main" val="3793511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27CDB8A-E8E2-4A96-B050-B24D20B4D1D9}"/>
              </a:ext>
            </a:extLst>
          </p:cNvPr>
          <p:cNvSpPr>
            <a:spLocks noGrp="1"/>
          </p:cNvSpPr>
          <p:nvPr>
            <p:ph type="title"/>
          </p:nvPr>
        </p:nvSpPr>
        <p:spPr>
          <a:xfrm>
            <a:off x="635000" y="640823"/>
            <a:ext cx="3418659" cy="5583148"/>
          </a:xfrm>
        </p:spPr>
        <p:txBody>
          <a:bodyPr anchor="ctr">
            <a:normAutofit/>
          </a:bodyPr>
          <a:lstStyle/>
          <a:p>
            <a:r>
              <a:rPr lang="tr-TR" sz="5400"/>
              <a:t>Normal fertilite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49EE030A-12F0-4CD9-8B90-DBB6C5CB52E4}"/>
              </a:ext>
            </a:extLst>
          </p:cNvPr>
          <p:cNvGraphicFramePr>
            <a:graphicFrameLocks noGrp="1"/>
          </p:cNvGraphicFramePr>
          <p:nvPr>
            <p:ph idx="1"/>
            <p:extLst>
              <p:ext uri="{D42A27DB-BD31-4B8C-83A1-F6EECF244321}">
                <p14:modId xmlns:p14="http://schemas.microsoft.com/office/powerpoint/2010/main" val="395467409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4201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48D80CB-1F7D-4982-94B8-EFC3A2CEEFF7}"/>
              </a:ext>
            </a:extLst>
          </p:cNvPr>
          <p:cNvSpPr>
            <a:spLocks noGrp="1"/>
          </p:cNvSpPr>
          <p:nvPr>
            <p:ph type="title"/>
          </p:nvPr>
        </p:nvSpPr>
        <p:spPr>
          <a:xfrm>
            <a:off x="841248" y="548640"/>
            <a:ext cx="3600860" cy="5431536"/>
          </a:xfrm>
        </p:spPr>
        <p:txBody>
          <a:bodyPr>
            <a:normAutofit/>
          </a:bodyPr>
          <a:lstStyle/>
          <a:p>
            <a:r>
              <a:rPr lang="tr-TR" sz="4600"/>
              <a:t>Kadın İnfertilitesinde Tedavi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9BC5901C-F1EC-423C-80ED-A104EF0EB5E9}"/>
              </a:ext>
            </a:extLst>
          </p:cNvPr>
          <p:cNvSpPr>
            <a:spLocks noGrp="1"/>
          </p:cNvSpPr>
          <p:nvPr>
            <p:ph idx="1"/>
          </p:nvPr>
        </p:nvSpPr>
        <p:spPr>
          <a:xfrm>
            <a:off x="5126418" y="552091"/>
            <a:ext cx="6224335" cy="5431536"/>
          </a:xfrm>
        </p:spPr>
        <p:txBody>
          <a:bodyPr anchor="ctr">
            <a:normAutofit/>
          </a:bodyPr>
          <a:lstStyle/>
          <a:p>
            <a:pPr marL="0" indent="0">
              <a:buNone/>
            </a:pPr>
            <a:r>
              <a:rPr lang="tr-TR" sz="2200" b="1" i="0" dirty="0">
                <a:effectLst/>
              </a:rPr>
              <a:t>UTERİN FAKTÖR İNFERTİLİTE</a:t>
            </a:r>
          </a:p>
          <a:p>
            <a:r>
              <a:rPr lang="tr-TR" sz="2200" b="0" i="0" dirty="0" err="1">
                <a:effectLst/>
              </a:rPr>
              <a:t>myomektomi</a:t>
            </a:r>
            <a:r>
              <a:rPr lang="tr-TR" sz="2200" b="0" i="0" dirty="0">
                <a:effectLst/>
              </a:rPr>
              <a:t> </a:t>
            </a:r>
          </a:p>
          <a:p>
            <a:r>
              <a:rPr lang="tr-TR" sz="2200" b="0" i="0" dirty="0" err="1">
                <a:effectLst/>
              </a:rPr>
              <a:t>histeroskopik</a:t>
            </a:r>
            <a:r>
              <a:rPr lang="tr-TR" sz="2200" b="0" i="0" dirty="0">
                <a:effectLst/>
              </a:rPr>
              <a:t> rezeksiyon(Rahim içi </a:t>
            </a:r>
            <a:r>
              <a:rPr lang="tr-TR" sz="2200" b="0" i="0" dirty="0" err="1">
                <a:effectLst/>
              </a:rPr>
              <a:t>sineşi</a:t>
            </a:r>
            <a:r>
              <a:rPr lang="tr-TR" sz="2200" b="0" i="0" dirty="0">
                <a:effectLst/>
              </a:rPr>
              <a:t> ve </a:t>
            </a:r>
            <a:r>
              <a:rPr lang="tr-TR" sz="2200" b="0" i="0" dirty="0" err="1">
                <a:effectLst/>
              </a:rPr>
              <a:t>septa</a:t>
            </a:r>
            <a:r>
              <a:rPr lang="tr-TR" sz="2200" dirty="0"/>
              <a:t>)</a:t>
            </a:r>
          </a:p>
          <a:p>
            <a:r>
              <a:rPr lang="tr-TR" sz="2200" b="0" i="0" dirty="0" err="1">
                <a:effectLst/>
              </a:rPr>
              <a:t>Polipektomi</a:t>
            </a:r>
            <a:r>
              <a:rPr lang="tr-TR" sz="2200" b="0" i="0" dirty="0">
                <a:effectLst/>
              </a:rPr>
              <a:t>(</a:t>
            </a:r>
            <a:r>
              <a:rPr lang="tr-TR" sz="2200" dirty="0" err="1"/>
              <a:t>E</a:t>
            </a:r>
            <a:r>
              <a:rPr lang="tr-TR" sz="2200" b="0" i="0" dirty="0" err="1">
                <a:effectLst/>
              </a:rPr>
              <a:t>ndometrial</a:t>
            </a:r>
            <a:r>
              <a:rPr lang="tr-TR" sz="2200" b="0" i="0" dirty="0">
                <a:effectLst/>
              </a:rPr>
              <a:t> polipler)</a:t>
            </a:r>
          </a:p>
          <a:p>
            <a:pPr marL="0" indent="0">
              <a:buNone/>
            </a:pPr>
            <a:r>
              <a:rPr lang="tr-TR" sz="2200" b="1" i="0" dirty="0">
                <a:effectLst/>
              </a:rPr>
              <a:t>SERVİKAL FAKTÖR İNFERTİLİTE</a:t>
            </a:r>
          </a:p>
          <a:p>
            <a:r>
              <a:rPr lang="tr-TR" sz="2200" dirty="0" err="1"/>
              <a:t>intrauterin</a:t>
            </a:r>
            <a:r>
              <a:rPr lang="tr-TR" sz="2200" dirty="0"/>
              <a:t> </a:t>
            </a:r>
            <a:r>
              <a:rPr lang="tr-TR" sz="2200" dirty="0" err="1"/>
              <a:t>inseminasyon</a:t>
            </a:r>
            <a:r>
              <a:rPr lang="tr-TR" sz="2200" dirty="0"/>
              <a:t>(IUI)</a:t>
            </a:r>
          </a:p>
          <a:p>
            <a:r>
              <a:rPr lang="tr-TR" sz="2200" dirty="0"/>
              <a:t>IVF</a:t>
            </a:r>
          </a:p>
        </p:txBody>
      </p:sp>
    </p:spTree>
    <p:extLst>
      <p:ext uri="{BB962C8B-B14F-4D97-AF65-F5344CB8AC3E}">
        <p14:creationId xmlns:p14="http://schemas.microsoft.com/office/powerpoint/2010/main" val="3223627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4F7DF68-D2B0-4D01-A990-6E3FF8C95F93}"/>
              </a:ext>
            </a:extLst>
          </p:cNvPr>
          <p:cNvSpPr>
            <a:spLocks noGrp="1"/>
          </p:cNvSpPr>
          <p:nvPr>
            <p:ph type="title"/>
          </p:nvPr>
        </p:nvSpPr>
        <p:spPr>
          <a:xfrm>
            <a:off x="572493" y="238539"/>
            <a:ext cx="11018520" cy="1434415"/>
          </a:xfrm>
        </p:spPr>
        <p:txBody>
          <a:bodyPr anchor="b">
            <a:normAutofit/>
          </a:bodyPr>
          <a:lstStyle/>
          <a:p>
            <a:r>
              <a:rPr lang="tr-TR" sz="5400"/>
              <a:t>Kadın İnfertilitesinde Tedavi </a:t>
            </a:r>
          </a:p>
        </p:txBody>
      </p:sp>
      <p:sp>
        <p:nvSpPr>
          <p:cNvPr id="2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647220A4-03FC-4523-B008-279F17F6ACF7}"/>
              </a:ext>
            </a:extLst>
          </p:cNvPr>
          <p:cNvSpPr>
            <a:spLocks noGrp="1"/>
          </p:cNvSpPr>
          <p:nvPr>
            <p:ph idx="1"/>
          </p:nvPr>
        </p:nvSpPr>
        <p:spPr>
          <a:xfrm>
            <a:off x="572494" y="2071316"/>
            <a:ext cx="5312918" cy="4119172"/>
          </a:xfrm>
        </p:spPr>
        <p:txBody>
          <a:bodyPr anchor="t">
            <a:normAutofit lnSpcReduction="10000"/>
          </a:bodyPr>
          <a:lstStyle/>
          <a:p>
            <a:pPr marL="0" indent="0">
              <a:buNone/>
            </a:pPr>
            <a:r>
              <a:rPr lang="tr-TR" sz="1500" b="1" dirty="0"/>
              <a:t>IVF ENDİKASYONLARI</a:t>
            </a:r>
          </a:p>
          <a:p>
            <a:r>
              <a:rPr lang="tr-TR" sz="1500" i="0" dirty="0">
                <a:effectLst/>
              </a:rPr>
              <a:t>Tüp faktörü </a:t>
            </a:r>
          </a:p>
          <a:p>
            <a:r>
              <a:rPr lang="tr-TR" sz="1500" i="0" dirty="0">
                <a:effectLst/>
              </a:rPr>
              <a:t>Şiddetli erkek faktörlü kısırlık</a:t>
            </a:r>
          </a:p>
          <a:p>
            <a:r>
              <a:rPr lang="tr-TR" sz="1500" i="0" dirty="0">
                <a:effectLst/>
              </a:rPr>
              <a:t>Azalmış yumurtalık rezervi</a:t>
            </a:r>
          </a:p>
          <a:p>
            <a:r>
              <a:rPr lang="tr-TR" sz="1500" i="0" dirty="0">
                <a:effectLst/>
              </a:rPr>
              <a:t>Yumurtalık yetmezliği </a:t>
            </a:r>
          </a:p>
          <a:p>
            <a:r>
              <a:rPr lang="tr-TR" sz="1500" i="0" dirty="0">
                <a:effectLst/>
              </a:rPr>
              <a:t>Daha az </a:t>
            </a:r>
            <a:r>
              <a:rPr lang="tr-TR" sz="1500" i="0" dirty="0" err="1">
                <a:effectLst/>
              </a:rPr>
              <a:t>invaziv</a:t>
            </a:r>
            <a:r>
              <a:rPr lang="tr-TR" sz="1500" i="0" dirty="0">
                <a:effectLst/>
              </a:rPr>
              <a:t> tedavilere yanıt vermeyen diğer tüm </a:t>
            </a:r>
            <a:r>
              <a:rPr lang="tr-TR" sz="1500" i="0" dirty="0" err="1">
                <a:effectLst/>
              </a:rPr>
              <a:t>infertilite</a:t>
            </a:r>
            <a:r>
              <a:rPr lang="tr-TR" sz="1500" i="0" dirty="0">
                <a:effectLst/>
              </a:rPr>
              <a:t> nedenleri </a:t>
            </a:r>
          </a:p>
          <a:p>
            <a:r>
              <a:rPr lang="tr-TR" sz="1500" i="0" dirty="0" err="1">
                <a:effectLst/>
              </a:rPr>
              <a:t>Gestasyonel</a:t>
            </a:r>
            <a:r>
              <a:rPr lang="tr-TR" sz="1500" i="0" dirty="0">
                <a:effectLst/>
              </a:rPr>
              <a:t> taşıyıcı gebelik    </a:t>
            </a:r>
          </a:p>
          <a:p>
            <a:r>
              <a:rPr lang="tr-TR" sz="1500" i="0" dirty="0">
                <a:effectLst/>
              </a:rPr>
              <a:t>Diğer nedenler</a:t>
            </a:r>
          </a:p>
          <a:p>
            <a:pPr lvl="1"/>
            <a:r>
              <a:rPr lang="tr-TR" sz="1500" i="0" dirty="0" err="1">
                <a:effectLst/>
              </a:rPr>
              <a:t>Preimplantasyon</a:t>
            </a:r>
            <a:r>
              <a:rPr lang="tr-TR" sz="1500" i="0" dirty="0">
                <a:effectLst/>
              </a:rPr>
              <a:t> genetik testi (PGT)   </a:t>
            </a:r>
          </a:p>
          <a:p>
            <a:pPr lvl="1"/>
            <a:r>
              <a:rPr lang="tr-TR" sz="1500" i="0" dirty="0">
                <a:effectLst/>
              </a:rPr>
              <a:t>Cinsiyet seçimi ve/veya dengeli aile planlaması</a:t>
            </a:r>
          </a:p>
          <a:p>
            <a:pPr lvl="1"/>
            <a:r>
              <a:rPr lang="tr-TR" sz="1500" i="0" dirty="0" err="1">
                <a:effectLst/>
              </a:rPr>
              <a:t>Mitokondriyal</a:t>
            </a:r>
            <a:r>
              <a:rPr lang="tr-TR" sz="1500" i="0" dirty="0">
                <a:effectLst/>
              </a:rPr>
              <a:t> bozuklukların önlenmesi </a:t>
            </a:r>
          </a:p>
          <a:p>
            <a:pPr lvl="1"/>
            <a:r>
              <a:rPr lang="tr-TR" sz="1500" i="0" dirty="0">
                <a:effectLst/>
              </a:rPr>
              <a:t>Ölümden sonra üreme </a:t>
            </a:r>
          </a:p>
          <a:p>
            <a:pPr lvl="1"/>
            <a:r>
              <a:rPr lang="tr-TR" sz="1500" i="0" dirty="0" err="1">
                <a:effectLst/>
              </a:rPr>
              <a:t>Germ</a:t>
            </a:r>
            <a:r>
              <a:rPr lang="tr-TR" sz="1500" i="0" dirty="0">
                <a:effectLst/>
              </a:rPr>
              <a:t> hattı mutasyonlarının potansiyel düzeltmesi </a:t>
            </a:r>
            <a:endParaRPr lang="tr-TR" sz="1500" dirty="0"/>
          </a:p>
          <a:p>
            <a:endParaRPr lang="tr-TR" sz="1500" dirty="0"/>
          </a:p>
        </p:txBody>
      </p:sp>
      <p:pic>
        <p:nvPicPr>
          <p:cNvPr id="19" name="Resim 18">
            <a:extLst>
              <a:ext uri="{FF2B5EF4-FFF2-40B4-BE49-F238E27FC236}">
                <a16:creationId xmlns:a16="http://schemas.microsoft.com/office/drawing/2014/main" id="{53F5C554-A83E-44E3-9466-93CB143D6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7688" y="2044438"/>
            <a:ext cx="6335356" cy="3566805"/>
          </a:xfrm>
          <a:prstGeom prst="rect">
            <a:avLst/>
          </a:prstGeom>
        </p:spPr>
      </p:pic>
    </p:spTree>
    <p:extLst>
      <p:ext uri="{BB962C8B-B14F-4D97-AF65-F5344CB8AC3E}">
        <p14:creationId xmlns:p14="http://schemas.microsoft.com/office/powerpoint/2010/main" val="2212397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931A1BC-6054-40B2-A562-299C476409ED}"/>
              </a:ext>
            </a:extLst>
          </p:cNvPr>
          <p:cNvSpPr>
            <a:spLocks noGrp="1"/>
          </p:cNvSpPr>
          <p:nvPr>
            <p:ph type="title"/>
          </p:nvPr>
        </p:nvSpPr>
        <p:spPr>
          <a:xfrm>
            <a:off x="841248" y="548640"/>
            <a:ext cx="3600860" cy="5431536"/>
          </a:xfrm>
        </p:spPr>
        <p:txBody>
          <a:bodyPr>
            <a:normAutofit/>
          </a:bodyPr>
          <a:lstStyle/>
          <a:p>
            <a:r>
              <a:rPr lang="tr-TR" sz="4600"/>
              <a:t>Kadın İnfertilitesinde Tedavi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52AD1CE1-ABB6-4F7E-AE7A-AFB00D5DA839}"/>
              </a:ext>
            </a:extLst>
          </p:cNvPr>
          <p:cNvSpPr>
            <a:spLocks noGrp="1"/>
          </p:cNvSpPr>
          <p:nvPr>
            <p:ph idx="1"/>
          </p:nvPr>
        </p:nvSpPr>
        <p:spPr>
          <a:xfrm>
            <a:off x="5126418" y="552091"/>
            <a:ext cx="6224335" cy="5431536"/>
          </a:xfrm>
        </p:spPr>
        <p:txBody>
          <a:bodyPr anchor="ctr">
            <a:normAutofit/>
          </a:bodyPr>
          <a:lstStyle/>
          <a:p>
            <a:r>
              <a:rPr lang="tr-TR" sz="2200" b="1" dirty="0"/>
              <a:t>IVF KOMPLİKASYONLARI</a:t>
            </a:r>
          </a:p>
          <a:p>
            <a:r>
              <a:rPr lang="tr-TR" sz="2200" b="0" i="0" dirty="0">
                <a:effectLst/>
              </a:rPr>
              <a:t> Yumurtalık </a:t>
            </a:r>
            <a:r>
              <a:rPr lang="tr-TR" sz="2200" b="0" i="0" dirty="0" err="1">
                <a:effectLst/>
              </a:rPr>
              <a:t>hiperstimülasyon</a:t>
            </a:r>
            <a:r>
              <a:rPr lang="tr-TR" sz="2200" b="0" i="0" dirty="0">
                <a:effectLst/>
              </a:rPr>
              <a:t> sendromu (OHSS)</a:t>
            </a:r>
          </a:p>
          <a:p>
            <a:r>
              <a:rPr lang="tr-TR" sz="2200" b="0" i="0" dirty="0">
                <a:effectLst/>
              </a:rPr>
              <a:t> </a:t>
            </a:r>
            <a:r>
              <a:rPr lang="tr-TR" sz="2200" b="0" i="0" dirty="0" err="1">
                <a:effectLst/>
              </a:rPr>
              <a:t>Tromboembolizm</a:t>
            </a:r>
            <a:endParaRPr lang="tr-TR" sz="2200" dirty="0"/>
          </a:p>
          <a:p>
            <a:r>
              <a:rPr lang="tr-TR" sz="2200" b="0" i="0" dirty="0">
                <a:effectLst/>
              </a:rPr>
              <a:t> Enfeksiyon</a:t>
            </a:r>
          </a:p>
          <a:p>
            <a:r>
              <a:rPr lang="tr-TR" sz="2200" b="0" i="0" dirty="0">
                <a:effectLst/>
              </a:rPr>
              <a:t> Batın kanama</a:t>
            </a:r>
          </a:p>
          <a:p>
            <a:r>
              <a:rPr lang="tr-TR" sz="2200" b="0" i="0" dirty="0">
                <a:effectLst/>
              </a:rPr>
              <a:t> </a:t>
            </a:r>
            <a:r>
              <a:rPr lang="tr-TR" sz="2200" b="0" i="0" dirty="0" err="1">
                <a:effectLst/>
              </a:rPr>
              <a:t>Adneksiyal</a:t>
            </a:r>
            <a:r>
              <a:rPr lang="tr-TR" sz="2200" b="0" i="0" dirty="0">
                <a:effectLst/>
              </a:rPr>
              <a:t> </a:t>
            </a:r>
            <a:r>
              <a:rPr lang="tr-TR" sz="2200" b="0" i="0" dirty="0" err="1">
                <a:effectLst/>
              </a:rPr>
              <a:t>torsiyon</a:t>
            </a:r>
            <a:endParaRPr lang="tr-TR" sz="2200" dirty="0"/>
          </a:p>
          <a:p>
            <a:r>
              <a:rPr lang="tr-TR" sz="2200" b="0" i="0" dirty="0">
                <a:effectLst/>
              </a:rPr>
              <a:t> Alerjik reaksiyon </a:t>
            </a:r>
          </a:p>
          <a:p>
            <a:r>
              <a:rPr lang="tr-TR" sz="2200" b="0" i="0" dirty="0">
                <a:effectLst/>
              </a:rPr>
              <a:t> </a:t>
            </a:r>
            <a:r>
              <a:rPr lang="tr-TR" sz="2200" dirty="0"/>
              <a:t>A</a:t>
            </a:r>
            <a:r>
              <a:rPr lang="tr-TR" sz="2200" b="0" i="0" dirty="0">
                <a:effectLst/>
              </a:rPr>
              <a:t>nestezi komplikasyonları</a:t>
            </a:r>
            <a:endParaRPr lang="tr-TR" sz="2200" dirty="0"/>
          </a:p>
        </p:txBody>
      </p:sp>
    </p:spTree>
    <p:extLst>
      <p:ext uri="{BB962C8B-B14F-4D97-AF65-F5344CB8AC3E}">
        <p14:creationId xmlns:p14="http://schemas.microsoft.com/office/powerpoint/2010/main" val="579615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21E31A9-E0C1-417A-956C-3ABE61760175}"/>
              </a:ext>
            </a:extLst>
          </p:cNvPr>
          <p:cNvSpPr>
            <a:spLocks noGrp="1"/>
          </p:cNvSpPr>
          <p:nvPr>
            <p:ph type="title"/>
          </p:nvPr>
        </p:nvSpPr>
        <p:spPr>
          <a:xfrm>
            <a:off x="841248" y="548640"/>
            <a:ext cx="3600860" cy="5431536"/>
          </a:xfrm>
        </p:spPr>
        <p:txBody>
          <a:bodyPr>
            <a:normAutofit/>
          </a:bodyPr>
          <a:lstStyle/>
          <a:p>
            <a:r>
              <a:rPr lang="tr-TR" sz="5400"/>
              <a:t>Erkek infertilitesi</a:t>
            </a:r>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E715748B-A75D-48FD-B2EC-2E8B18770E4A}"/>
              </a:ext>
            </a:extLst>
          </p:cNvPr>
          <p:cNvSpPr>
            <a:spLocks noGrp="1"/>
          </p:cNvSpPr>
          <p:nvPr>
            <p:ph idx="1"/>
          </p:nvPr>
        </p:nvSpPr>
        <p:spPr>
          <a:xfrm>
            <a:off x="5126418" y="552091"/>
            <a:ext cx="6224335" cy="5431536"/>
          </a:xfrm>
        </p:spPr>
        <p:txBody>
          <a:bodyPr anchor="ctr">
            <a:normAutofit/>
          </a:bodyPr>
          <a:lstStyle/>
          <a:p>
            <a:endParaRPr lang="tr-TR" sz="2200" b="0" i="0">
              <a:effectLst/>
            </a:endParaRPr>
          </a:p>
          <a:p>
            <a:r>
              <a:rPr lang="tr-TR" sz="2200" b="0" i="0">
                <a:effectLst/>
              </a:rPr>
              <a:t>İnfertilitenin erkek ve kadın nedenlerinin dağılımı iyi tanımlanmamıştır </a:t>
            </a:r>
          </a:p>
          <a:p>
            <a:r>
              <a:rPr lang="tr-TR" sz="2200" b="0" i="0">
                <a:effectLst/>
              </a:rPr>
              <a:t>2017 WHO sistematik incelemesi, düşük kanıt kalitesi nedeniyle doğru tahminleri belirlemenin mümkün olmadığı sonucuna varmıştır</a:t>
            </a:r>
          </a:p>
          <a:p>
            <a:r>
              <a:rPr lang="tr-TR" sz="2200" b="0" i="0">
                <a:effectLst/>
              </a:rPr>
              <a:t>Erkek infertilitesine sahip birçok erkekte oligozoospermi veya azospermi bulunurken, bazı infertil erkeklerin sperm sayıları normaldir.</a:t>
            </a:r>
          </a:p>
          <a:p>
            <a:r>
              <a:rPr lang="tr-TR" sz="2200" b="0" i="0">
                <a:effectLst/>
              </a:rPr>
              <a:t>İnfertil erkeklerin yüzde 80'inden fazlasının sperm konsantrasyonu düşük ve sperm kalitesi düşüktür </a:t>
            </a:r>
            <a:endParaRPr lang="tr-TR" sz="2200"/>
          </a:p>
        </p:txBody>
      </p:sp>
    </p:spTree>
    <p:extLst>
      <p:ext uri="{BB962C8B-B14F-4D97-AF65-F5344CB8AC3E}">
        <p14:creationId xmlns:p14="http://schemas.microsoft.com/office/powerpoint/2010/main" val="2550383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F4C68DF-EF7A-4BB9-BC03-969C2081ADE8}"/>
              </a:ext>
            </a:extLst>
          </p:cNvPr>
          <p:cNvSpPr>
            <a:spLocks noGrp="1"/>
          </p:cNvSpPr>
          <p:nvPr>
            <p:ph type="title"/>
          </p:nvPr>
        </p:nvSpPr>
        <p:spPr>
          <a:xfrm>
            <a:off x="841248" y="548640"/>
            <a:ext cx="3600860" cy="5431536"/>
          </a:xfrm>
        </p:spPr>
        <p:txBody>
          <a:bodyPr>
            <a:normAutofit/>
          </a:bodyPr>
          <a:lstStyle/>
          <a:p>
            <a:r>
              <a:rPr lang="tr-TR" sz="5400"/>
              <a:t>Erkek infertilitesi nedenleri</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D68FDFAF-7257-4D4E-A809-B1E45512F89A}"/>
              </a:ext>
            </a:extLst>
          </p:cNvPr>
          <p:cNvSpPr>
            <a:spLocks noGrp="1"/>
          </p:cNvSpPr>
          <p:nvPr>
            <p:ph idx="1"/>
          </p:nvPr>
        </p:nvSpPr>
        <p:spPr>
          <a:xfrm>
            <a:off x="5126418" y="552091"/>
            <a:ext cx="6224335" cy="5431536"/>
          </a:xfrm>
        </p:spPr>
        <p:txBody>
          <a:bodyPr anchor="ctr">
            <a:normAutofit/>
          </a:bodyPr>
          <a:lstStyle/>
          <a:p>
            <a:endParaRPr lang="tr-TR" sz="2200" i="0" dirty="0">
              <a:effectLst/>
            </a:endParaRPr>
          </a:p>
          <a:p>
            <a:endParaRPr lang="tr-TR" sz="2200" dirty="0"/>
          </a:p>
          <a:p>
            <a:r>
              <a:rPr lang="tr-TR" sz="2200" i="0" dirty="0" err="1">
                <a:effectLst/>
              </a:rPr>
              <a:t>Hipogonadotropik</a:t>
            </a:r>
            <a:r>
              <a:rPr lang="tr-TR" sz="2200" i="0" dirty="0">
                <a:effectLst/>
              </a:rPr>
              <a:t> </a:t>
            </a:r>
            <a:r>
              <a:rPr lang="tr-TR" sz="2200" i="0" dirty="0" err="1">
                <a:effectLst/>
              </a:rPr>
              <a:t>hipogonadizm</a:t>
            </a:r>
            <a:r>
              <a:rPr lang="tr-TR" sz="2200" i="0" dirty="0">
                <a:effectLst/>
              </a:rPr>
              <a:t> ile endokrin ve sistemik bozukluklar - % 5 - 15</a:t>
            </a:r>
          </a:p>
          <a:p>
            <a:r>
              <a:rPr lang="tr-TR" sz="2200" i="0" dirty="0" err="1">
                <a:effectLst/>
              </a:rPr>
              <a:t>Spermatogenezde</a:t>
            </a:r>
            <a:r>
              <a:rPr lang="tr-TR" sz="2200" i="0" dirty="0">
                <a:effectLst/>
              </a:rPr>
              <a:t> birincil testis kusurları - % 70- 80</a:t>
            </a:r>
            <a:endParaRPr lang="tr-TR" sz="2200" dirty="0"/>
          </a:p>
          <a:p>
            <a:r>
              <a:rPr lang="tr-TR" sz="2200" i="0" dirty="0">
                <a:effectLst/>
              </a:rPr>
              <a:t>Sperm taşıma bozuklukları -% 2 - 5</a:t>
            </a:r>
          </a:p>
          <a:p>
            <a:r>
              <a:rPr lang="tr-TR" sz="2200" i="0" dirty="0" err="1">
                <a:effectLst/>
              </a:rPr>
              <a:t>İdiyopatik</a:t>
            </a:r>
            <a:r>
              <a:rPr lang="tr-TR" sz="2200" i="0" dirty="0">
                <a:effectLst/>
              </a:rPr>
              <a:t> erkek kısırlığı -%10 - 20</a:t>
            </a:r>
            <a:endParaRPr lang="tr-TR" sz="2200" dirty="0"/>
          </a:p>
        </p:txBody>
      </p:sp>
    </p:spTree>
    <p:extLst>
      <p:ext uri="{BB962C8B-B14F-4D97-AF65-F5344CB8AC3E}">
        <p14:creationId xmlns:p14="http://schemas.microsoft.com/office/powerpoint/2010/main" val="1375444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3563EC0-3064-4BD5-8D2F-6287868B84DE}"/>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dirty="0" err="1">
                <a:solidFill>
                  <a:schemeClr val="tx1"/>
                </a:solidFill>
                <a:latin typeface="+mj-lt"/>
                <a:ea typeface="+mj-ea"/>
                <a:cs typeface="+mj-cs"/>
              </a:rPr>
              <a:t>Erkek</a:t>
            </a:r>
            <a:r>
              <a:rPr lang="en-US" sz="6100" kern="1200" dirty="0">
                <a:solidFill>
                  <a:schemeClr val="tx1"/>
                </a:solidFill>
                <a:latin typeface="+mj-lt"/>
                <a:ea typeface="+mj-ea"/>
                <a:cs typeface="+mj-cs"/>
              </a:rPr>
              <a:t> </a:t>
            </a:r>
            <a:r>
              <a:rPr lang="en-US" sz="6100" kern="1200" dirty="0" err="1">
                <a:solidFill>
                  <a:schemeClr val="tx1"/>
                </a:solidFill>
                <a:latin typeface="+mj-lt"/>
                <a:ea typeface="+mj-ea"/>
                <a:cs typeface="+mj-cs"/>
              </a:rPr>
              <a:t>infertilitesi</a:t>
            </a:r>
            <a:r>
              <a:rPr lang="en-US" sz="6100" kern="1200" dirty="0">
                <a:solidFill>
                  <a:schemeClr val="tx1"/>
                </a:solidFill>
                <a:latin typeface="+mj-lt"/>
                <a:ea typeface="+mj-ea"/>
                <a:cs typeface="+mj-cs"/>
              </a:rPr>
              <a:t> </a:t>
            </a:r>
            <a:r>
              <a:rPr lang="en-US" sz="6100" kern="1200" dirty="0" err="1">
                <a:solidFill>
                  <a:schemeClr val="tx1"/>
                </a:solidFill>
                <a:latin typeface="+mj-lt"/>
                <a:ea typeface="+mj-ea"/>
                <a:cs typeface="+mj-cs"/>
              </a:rPr>
              <a:t>nedenleri</a:t>
            </a:r>
            <a:endParaRPr lang="en-US" sz="6100" kern="1200" dirty="0">
              <a:solidFill>
                <a:schemeClr val="tx1"/>
              </a:solidFill>
              <a:latin typeface="+mj-lt"/>
              <a:ea typeface="+mj-ea"/>
              <a:cs typeface="+mj-cs"/>
            </a:endParaRPr>
          </a:p>
        </p:txBody>
      </p:sp>
      <p:sp>
        <p:nvSpPr>
          <p:cNvPr id="3" name="İçerik Yer Tutucusu 2">
            <a:extLst>
              <a:ext uri="{FF2B5EF4-FFF2-40B4-BE49-F238E27FC236}">
                <a16:creationId xmlns:a16="http://schemas.microsoft.com/office/drawing/2014/main" id="{B7CF3A54-823B-486F-B42A-51652E584652}"/>
              </a:ext>
            </a:extLst>
          </p:cNvPr>
          <p:cNvSpPr>
            <a:spLocks noGrp="1"/>
          </p:cNvSpPr>
          <p:nvPr>
            <p:ph idx="1"/>
          </p:nvPr>
        </p:nvSpPr>
        <p:spPr>
          <a:xfrm>
            <a:off x="0" y="4631161"/>
            <a:ext cx="5039360" cy="1559327"/>
          </a:xfrm>
        </p:spPr>
        <p:txBody>
          <a:bodyPr vert="horz" lIns="91440" tIns="45720" rIns="91440" bIns="45720" rtlCol="0">
            <a:normAutofit/>
          </a:bodyPr>
          <a:lstStyle/>
          <a:p>
            <a:pPr marL="0" indent="0">
              <a:buNone/>
            </a:pPr>
            <a:r>
              <a:rPr lang="en-US" sz="2400" i="0" kern="1200" dirty="0">
                <a:solidFill>
                  <a:schemeClr val="tx1"/>
                </a:solidFill>
                <a:effectLst/>
                <a:latin typeface="+mn-lt"/>
                <a:ea typeface="+mn-ea"/>
                <a:cs typeface="+mn-cs"/>
              </a:rPr>
              <a:t>ENDOKRİN VE SİSTEMİK BOZUKLUKLAR (HİPOGONADOTROPİK HİPOGONADİZM)</a:t>
            </a:r>
          </a:p>
        </p:txBody>
      </p:sp>
      <p:sp>
        <p:nvSpPr>
          <p:cNvPr id="1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o 4">
            <a:extLst>
              <a:ext uri="{FF2B5EF4-FFF2-40B4-BE49-F238E27FC236}">
                <a16:creationId xmlns:a16="http://schemas.microsoft.com/office/drawing/2014/main" id="{C43E0B3B-D8AE-44F4-A5E2-D0105E6444E3}"/>
              </a:ext>
            </a:extLst>
          </p:cNvPr>
          <p:cNvGraphicFramePr>
            <a:graphicFrameLocks noGrp="1"/>
          </p:cNvGraphicFramePr>
          <p:nvPr>
            <p:extLst>
              <p:ext uri="{D42A27DB-BD31-4B8C-83A1-F6EECF244321}">
                <p14:modId xmlns:p14="http://schemas.microsoft.com/office/powerpoint/2010/main" val="3164321357"/>
              </p:ext>
            </p:extLst>
          </p:nvPr>
        </p:nvGraphicFramePr>
        <p:xfrm>
          <a:off x="4946396" y="1154958"/>
          <a:ext cx="7214616" cy="4548083"/>
        </p:xfrm>
        <a:graphic>
          <a:graphicData uri="http://schemas.openxmlformats.org/drawingml/2006/table">
            <a:tbl>
              <a:tblPr firstRow="1" bandRow="1"/>
              <a:tblGrid>
                <a:gridCol w="7214616">
                  <a:extLst>
                    <a:ext uri="{9D8B030D-6E8A-4147-A177-3AD203B41FA5}">
                      <a16:colId xmlns:a16="http://schemas.microsoft.com/office/drawing/2014/main" val="2406887285"/>
                    </a:ext>
                  </a:extLst>
                </a:gridCol>
              </a:tblGrid>
              <a:tr h="265519">
                <a:tc>
                  <a:txBody>
                    <a:bodyPr/>
                    <a:lstStyle/>
                    <a:p>
                      <a:pPr fontAlgn="ctr"/>
                      <a:r>
                        <a:rPr lang="tr-TR" sz="1200" b="1">
                          <a:effectLst/>
                        </a:rPr>
                        <a:t>Konjenital bozukluklar</a:t>
                      </a:r>
                    </a:p>
                  </a:txBody>
                  <a:tcPr marL="57306" marR="57306" marT="23878" marB="23878" anchor="ctr">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15809689"/>
                  </a:ext>
                </a:extLst>
              </a:tr>
              <a:tr h="275070">
                <a:tc>
                  <a:txBody>
                    <a:bodyPr/>
                    <a:lstStyle/>
                    <a:p>
                      <a:pPr fontAlgn="t"/>
                      <a:r>
                        <a:rPr lang="tr-TR" sz="1200">
                          <a:effectLst/>
                        </a:rPr>
                        <a:t>Konjenital GnRH eksikliği (Kallmann sendromu)</a:t>
                      </a:r>
                    </a:p>
                  </a:txBody>
                  <a:tcPr marL="57306" marR="57306" marT="28653" marB="28653" anchor="ctr">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625500864"/>
                  </a:ext>
                </a:extLst>
              </a:tr>
              <a:tr h="275070">
                <a:tc>
                  <a:txBody>
                    <a:bodyPr/>
                    <a:lstStyle/>
                    <a:p>
                      <a:pPr fontAlgn="t"/>
                      <a:r>
                        <a:rPr lang="tr-TR" sz="1200">
                          <a:effectLst/>
                        </a:rPr>
                        <a:t>Demir aşırı yüklenme sendromları</a:t>
                      </a:r>
                    </a:p>
                  </a:txBody>
                  <a:tcPr marL="57306" marR="57306" marT="28653" marB="28653" anchor="ctr">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4119298776"/>
                  </a:ext>
                </a:extLst>
              </a:tr>
              <a:tr h="450686">
                <a:tc>
                  <a:txBody>
                    <a:bodyPr/>
                    <a:lstStyle/>
                    <a:p>
                      <a:pPr fontAlgn="t"/>
                      <a:r>
                        <a:rPr lang="tr-TR" sz="1200">
                          <a:effectLst/>
                        </a:rPr>
                        <a:t>Çoklu organ genetik bozuklukları (</a:t>
                      </a:r>
                      <a:r>
                        <a:rPr lang="tr-TR" sz="1200" err="1">
                          <a:effectLst/>
                        </a:rPr>
                        <a:t>Prader-Willi</a:t>
                      </a:r>
                      <a:r>
                        <a:rPr lang="tr-TR" sz="1200">
                          <a:effectLst/>
                        </a:rPr>
                        <a:t> sendromu, </a:t>
                      </a:r>
                      <a:r>
                        <a:rPr lang="tr-TR" sz="1200" err="1">
                          <a:effectLst/>
                        </a:rPr>
                        <a:t>Laurence</a:t>
                      </a:r>
                      <a:r>
                        <a:rPr lang="tr-TR" sz="1200">
                          <a:effectLst/>
                        </a:rPr>
                        <a:t>-Moon-</a:t>
                      </a:r>
                      <a:r>
                        <a:rPr lang="tr-TR" sz="1200" err="1">
                          <a:effectLst/>
                        </a:rPr>
                        <a:t>Biedl</a:t>
                      </a:r>
                      <a:r>
                        <a:rPr lang="tr-TR" sz="1200">
                          <a:effectLst/>
                        </a:rPr>
                        <a:t> sendromu, ailesel </a:t>
                      </a:r>
                      <a:r>
                        <a:rPr lang="tr-TR" sz="1200" err="1">
                          <a:effectLst/>
                        </a:rPr>
                        <a:t>serebellar</a:t>
                      </a:r>
                      <a:r>
                        <a:rPr lang="tr-TR" sz="1200">
                          <a:effectLst/>
                        </a:rPr>
                        <a:t> </a:t>
                      </a:r>
                      <a:r>
                        <a:rPr lang="tr-TR" sz="1200" err="1">
                          <a:effectLst/>
                        </a:rPr>
                        <a:t>ataksi</a:t>
                      </a:r>
                      <a:r>
                        <a:rPr lang="tr-TR" sz="1200">
                          <a:effectLst/>
                        </a:rPr>
                        <a:t>)</a:t>
                      </a:r>
                    </a:p>
                  </a:txBody>
                  <a:tcPr marL="57306" marR="57306" marT="28653" marB="28653" anchor="ctr">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09703138"/>
                  </a:ext>
                </a:extLst>
              </a:tr>
              <a:tr h="265519">
                <a:tc>
                  <a:txBody>
                    <a:bodyPr/>
                    <a:lstStyle/>
                    <a:p>
                      <a:pPr fontAlgn="ctr"/>
                      <a:r>
                        <a:rPr lang="tr-TR" sz="1200" b="1">
                          <a:effectLst/>
                        </a:rPr>
                        <a:t>Edinilmiş bozukluklar</a:t>
                      </a:r>
                    </a:p>
                  </a:txBody>
                  <a:tcPr marL="57306" marR="57306" marT="23878" marB="23878" anchor="ctr">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908995365"/>
                  </a:ext>
                </a:extLst>
              </a:tr>
              <a:tr h="275070">
                <a:tc>
                  <a:txBody>
                    <a:bodyPr/>
                    <a:lstStyle/>
                    <a:p>
                      <a:pPr fontAlgn="t"/>
                      <a:r>
                        <a:rPr lang="tr-TR" sz="1200">
                          <a:effectLst/>
                        </a:rPr>
                        <a:t>Hipofiz ve </a:t>
                      </a:r>
                      <a:r>
                        <a:rPr lang="tr-TR" sz="1200" err="1">
                          <a:effectLst/>
                        </a:rPr>
                        <a:t>hipotalamik</a:t>
                      </a:r>
                      <a:r>
                        <a:rPr lang="tr-TR" sz="1200">
                          <a:effectLst/>
                        </a:rPr>
                        <a:t> tümörler (hipofiz </a:t>
                      </a:r>
                      <a:r>
                        <a:rPr lang="tr-TR" sz="1200" err="1">
                          <a:effectLst/>
                        </a:rPr>
                        <a:t>makroadenomu</a:t>
                      </a:r>
                      <a:r>
                        <a:rPr lang="tr-TR" sz="1200">
                          <a:effectLst/>
                        </a:rPr>
                        <a:t>, </a:t>
                      </a:r>
                      <a:r>
                        <a:rPr lang="tr-TR" sz="1200" err="1">
                          <a:effectLst/>
                        </a:rPr>
                        <a:t>kraniyofarenjiyom</a:t>
                      </a:r>
                      <a:r>
                        <a:rPr lang="tr-TR" sz="1200">
                          <a:effectLst/>
                        </a:rPr>
                        <a:t>)</a:t>
                      </a:r>
                    </a:p>
                  </a:txBody>
                  <a:tcPr marL="57306" marR="57306" marT="28653" marB="28653" anchor="ctr">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322205702"/>
                  </a:ext>
                </a:extLst>
              </a:tr>
              <a:tr h="275070">
                <a:tc>
                  <a:txBody>
                    <a:bodyPr/>
                    <a:lstStyle/>
                    <a:p>
                      <a:pPr fontAlgn="t"/>
                      <a:r>
                        <a:rPr lang="tr-TR" sz="1200">
                          <a:effectLst/>
                        </a:rPr>
                        <a:t>Hipofiz ve hipotalamik infiltratif bozukluklar (sarkoidoz, histiyositoz, tüberküloz, mantar enfeksiyonları)</a:t>
                      </a:r>
                    </a:p>
                  </a:txBody>
                  <a:tcPr marL="57306" marR="57306" marT="28653" marB="28653" anchor="ctr">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439746596"/>
                  </a:ext>
                </a:extLst>
              </a:tr>
              <a:tr h="275070">
                <a:tc>
                  <a:txBody>
                    <a:bodyPr/>
                    <a:lstStyle/>
                    <a:p>
                      <a:pPr fontAlgn="t"/>
                      <a:r>
                        <a:rPr lang="tr-TR" sz="1200" dirty="0">
                          <a:effectLst/>
                        </a:rPr>
                        <a:t>Hipofiz ve </a:t>
                      </a:r>
                      <a:r>
                        <a:rPr lang="tr-TR" sz="1200" dirty="0" err="1">
                          <a:effectLst/>
                        </a:rPr>
                        <a:t>hipotalamik</a:t>
                      </a:r>
                      <a:r>
                        <a:rPr lang="tr-TR" sz="1200" dirty="0">
                          <a:effectLst/>
                        </a:rPr>
                        <a:t> </a:t>
                      </a:r>
                      <a:r>
                        <a:rPr lang="tr-TR" sz="1200" dirty="0" err="1">
                          <a:effectLst/>
                        </a:rPr>
                        <a:t>lenfositik</a:t>
                      </a:r>
                      <a:r>
                        <a:rPr lang="tr-TR" sz="1200" dirty="0">
                          <a:effectLst/>
                        </a:rPr>
                        <a:t> </a:t>
                      </a:r>
                      <a:r>
                        <a:rPr lang="tr-TR" sz="1200" dirty="0" err="1">
                          <a:effectLst/>
                        </a:rPr>
                        <a:t>infundibulit</a:t>
                      </a:r>
                      <a:r>
                        <a:rPr lang="tr-TR" sz="1200" dirty="0">
                          <a:effectLst/>
                        </a:rPr>
                        <a:t> veya </a:t>
                      </a:r>
                      <a:r>
                        <a:rPr lang="tr-TR" sz="1200" dirty="0" err="1">
                          <a:effectLst/>
                        </a:rPr>
                        <a:t>hipofizit</a:t>
                      </a:r>
                      <a:r>
                        <a:rPr lang="tr-TR" sz="1200" dirty="0">
                          <a:effectLst/>
                        </a:rPr>
                        <a:t> </a:t>
                      </a:r>
                    </a:p>
                  </a:txBody>
                  <a:tcPr marL="57306" marR="57306" marT="28653" marB="28653" anchor="ctr">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289774522"/>
                  </a:ext>
                </a:extLst>
              </a:tr>
              <a:tr h="275070">
                <a:tc>
                  <a:txBody>
                    <a:bodyPr/>
                    <a:lstStyle/>
                    <a:p>
                      <a:pPr fontAlgn="t"/>
                      <a:r>
                        <a:rPr lang="tr-TR" sz="1200">
                          <a:effectLst/>
                        </a:rPr>
                        <a:t>Kafa travması, kafa içi radyasyon veya cerrahi</a:t>
                      </a:r>
                    </a:p>
                  </a:txBody>
                  <a:tcPr marL="57306" marR="57306" marT="28653" marB="28653" anchor="ctr">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088704238"/>
                  </a:ext>
                </a:extLst>
              </a:tr>
              <a:tr h="275070">
                <a:tc>
                  <a:txBody>
                    <a:bodyPr/>
                    <a:lstStyle/>
                    <a:p>
                      <a:pPr fontAlgn="t"/>
                      <a:r>
                        <a:rPr lang="tr-TR" sz="1200">
                          <a:effectLst/>
                        </a:rPr>
                        <a:t>Vasküler (hipofiz enfarktüsü, anevrizma)</a:t>
                      </a:r>
                    </a:p>
                  </a:txBody>
                  <a:tcPr marL="57306" marR="57306" marT="28653" marB="28653" anchor="ctr">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273739531"/>
                  </a:ext>
                </a:extLst>
              </a:tr>
              <a:tr h="275070">
                <a:tc>
                  <a:txBody>
                    <a:bodyPr/>
                    <a:lstStyle/>
                    <a:p>
                      <a:pPr fontAlgn="t"/>
                      <a:r>
                        <a:rPr lang="tr-TR" sz="1200">
                          <a:effectLst/>
                        </a:rPr>
                        <a:t>Hormonal (hiperprolaktinemi, androjen fazlalığı, östrojen fazlalığı, kortizol fazlalığı)</a:t>
                      </a:r>
                    </a:p>
                  </a:txBody>
                  <a:tcPr marL="57306" marR="57306" marT="28653" marB="28653" anchor="ctr">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054198534"/>
                  </a:ext>
                </a:extLst>
              </a:tr>
              <a:tr h="275070">
                <a:tc>
                  <a:txBody>
                    <a:bodyPr/>
                    <a:lstStyle/>
                    <a:p>
                      <a:pPr fontAlgn="t"/>
                      <a:r>
                        <a:rPr lang="tr-TR" sz="1200">
                          <a:effectLst/>
                        </a:rPr>
                        <a:t>İlaçlar (eksojen androjenler, opioidler ve psikotrop ilaçlar, GnRH agonistleri veya antagonistleri)</a:t>
                      </a:r>
                    </a:p>
                  </a:txBody>
                  <a:tcPr marL="57306" marR="57306" marT="28653" marB="28653" anchor="ctr">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605397595"/>
                  </a:ext>
                </a:extLst>
              </a:tr>
              <a:tr h="265519">
                <a:tc>
                  <a:txBody>
                    <a:bodyPr/>
                    <a:lstStyle/>
                    <a:p>
                      <a:pPr fontAlgn="ctr"/>
                      <a:r>
                        <a:rPr lang="tr-TR" sz="1200" b="1">
                          <a:effectLst/>
                        </a:rPr>
                        <a:t>Sistemik bozukluklar</a:t>
                      </a:r>
                    </a:p>
                  </a:txBody>
                  <a:tcPr marL="57306" marR="57306" marT="23878" marB="23878" anchor="ctr">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343197888"/>
                  </a:ext>
                </a:extLst>
              </a:tr>
              <a:tr h="275070">
                <a:tc>
                  <a:txBody>
                    <a:bodyPr/>
                    <a:lstStyle/>
                    <a:p>
                      <a:pPr fontAlgn="t"/>
                      <a:r>
                        <a:rPr lang="tr-TR" sz="1200">
                          <a:effectLst/>
                        </a:rPr>
                        <a:t>Şiddetli sistemik hastalık</a:t>
                      </a:r>
                    </a:p>
                  </a:txBody>
                  <a:tcPr marL="57306" marR="57306" marT="28653" marB="28653" anchor="ctr">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628326633"/>
                  </a:ext>
                </a:extLst>
              </a:tr>
              <a:tr h="275070">
                <a:tc>
                  <a:txBody>
                    <a:bodyPr/>
                    <a:lstStyle/>
                    <a:p>
                      <a:pPr fontAlgn="t"/>
                      <a:r>
                        <a:rPr lang="tr-TR" sz="1200">
                          <a:effectLst/>
                        </a:rPr>
                        <a:t>Beslenme eksiklikleri</a:t>
                      </a:r>
                    </a:p>
                  </a:txBody>
                  <a:tcPr marL="57306" marR="57306" marT="28653" marB="28653" anchor="ctr">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593231578"/>
                  </a:ext>
                </a:extLst>
              </a:tr>
              <a:tr h="275070">
                <a:tc>
                  <a:txBody>
                    <a:bodyPr/>
                    <a:lstStyle/>
                    <a:p>
                      <a:pPr fontAlgn="t"/>
                      <a:r>
                        <a:rPr lang="tr-TR" sz="1200" dirty="0" err="1">
                          <a:effectLst/>
                        </a:rPr>
                        <a:t>Morbid</a:t>
                      </a:r>
                      <a:r>
                        <a:rPr lang="tr-TR" sz="1200" dirty="0">
                          <a:effectLst/>
                        </a:rPr>
                        <a:t> </a:t>
                      </a:r>
                      <a:r>
                        <a:rPr lang="tr-TR" sz="1200" dirty="0" err="1">
                          <a:effectLst/>
                        </a:rPr>
                        <a:t>obezite</a:t>
                      </a:r>
                      <a:endParaRPr lang="tr-TR" sz="1200" dirty="0">
                        <a:effectLst/>
                      </a:endParaRPr>
                    </a:p>
                  </a:txBody>
                  <a:tcPr marL="57306" marR="57306" marT="28653" marB="28653" anchor="ctr">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520135376"/>
                  </a:ext>
                </a:extLst>
              </a:tr>
            </a:tbl>
          </a:graphicData>
        </a:graphic>
      </p:graphicFrame>
      <p:sp>
        <p:nvSpPr>
          <p:cNvPr id="9" name="Metin kutusu 8">
            <a:extLst>
              <a:ext uri="{FF2B5EF4-FFF2-40B4-BE49-F238E27FC236}">
                <a16:creationId xmlns:a16="http://schemas.microsoft.com/office/drawing/2014/main" id="{F666D163-7DF9-4015-B3E5-339D6F39ABEB}"/>
              </a:ext>
            </a:extLst>
          </p:cNvPr>
          <p:cNvSpPr txBox="1"/>
          <p:nvPr/>
        </p:nvSpPr>
        <p:spPr>
          <a:xfrm>
            <a:off x="4946396" y="5731321"/>
            <a:ext cx="5039360" cy="430887"/>
          </a:xfrm>
          <a:prstGeom prst="rect">
            <a:avLst/>
          </a:prstGeom>
          <a:noFill/>
        </p:spPr>
        <p:txBody>
          <a:bodyPr wrap="square">
            <a:spAutoFit/>
          </a:bodyPr>
          <a:lstStyle/>
          <a:p>
            <a:pPr algn="l"/>
            <a:r>
              <a:rPr lang="tr-TR" sz="1100" b="0" i="0" dirty="0">
                <a:solidFill>
                  <a:srgbClr val="757575"/>
                </a:solidFill>
                <a:effectLst/>
                <a:latin typeface="Noto Sans" panose="020B0502040504020204" pitchFamily="34" charset="0"/>
              </a:rPr>
              <a:t>Grafik 54356 Sürüm 4.0</a:t>
            </a:r>
          </a:p>
          <a:p>
            <a:pPr algn="l"/>
            <a:r>
              <a:rPr lang="tr-TR" sz="1100" b="0" i="0" dirty="0">
                <a:solidFill>
                  <a:srgbClr val="757575"/>
                </a:solidFill>
                <a:effectLst/>
                <a:latin typeface="Noto Sans" panose="020B0502040504020204" pitchFamily="34" charset="0"/>
              </a:rPr>
              <a:t>© 2022 </a:t>
            </a:r>
            <a:r>
              <a:rPr lang="tr-TR" sz="1100" b="0" i="0" dirty="0" err="1">
                <a:solidFill>
                  <a:srgbClr val="757575"/>
                </a:solidFill>
                <a:effectLst/>
                <a:latin typeface="Noto Sans" panose="020B0502040504020204" pitchFamily="34" charset="0"/>
              </a:rPr>
              <a:t>UpToDate</a:t>
            </a:r>
            <a:r>
              <a:rPr lang="tr-TR" sz="1100" b="0" i="0" dirty="0">
                <a:solidFill>
                  <a:srgbClr val="757575"/>
                </a:solidFill>
                <a:effectLst/>
                <a:latin typeface="Noto Sans" panose="020B0502040504020204" pitchFamily="34" charset="0"/>
              </a:rPr>
              <a:t>, </a:t>
            </a:r>
            <a:r>
              <a:rPr lang="tr-TR" sz="1100" b="0" i="0" dirty="0" err="1">
                <a:solidFill>
                  <a:srgbClr val="757575"/>
                </a:solidFill>
                <a:effectLst/>
                <a:latin typeface="Noto Sans" panose="020B0502040504020204" pitchFamily="34" charset="0"/>
              </a:rPr>
              <a:t>Inc</a:t>
            </a:r>
            <a:r>
              <a:rPr lang="tr-TR" sz="1100" b="0" i="0" dirty="0">
                <a:solidFill>
                  <a:srgbClr val="757575"/>
                </a:solidFill>
                <a:effectLst/>
                <a:latin typeface="Noto Sans" panose="020B0502040504020204" pitchFamily="34" charset="0"/>
              </a:rPr>
              <a:t>. ve/veya bağlı kuruluşları. Her hakkı saklıdır.</a:t>
            </a:r>
          </a:p>
        </p:txBody>
      </p:sp>
    </p:spTree>
    <p:extLst>
      <p:ext uri="{BB962C8B-B14F-4D97-AF65-F5344CB8AC3E}">
        <p14:creationId xmlns:p14="http://schemas.microsoft.com/office/powerpoint/2010/main" val="3754536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76AFF35-C3AA-4229-8500-6AB332F45CE6}"/>
              </a:ext>
            </a:extLst>
          </p:cNvPr>
          <p:cNvSpPr>
            <a:spLocks noGrp="1"/>
          </p:cNvSpPr>
          <p:nvPr>
            <p:ph type="title"/>
          </p:nvPr>
        </p:nvSpPr>
        <p:spPr>
          <a:xfrm>
            <a:off x="838200" y="365125"/>
            <a:ext cx="10515600" cy="1325563"/>
          </a:xfrm>
        </p:spPr>
        <p:txBody>
          <a:bodyPr>
            <a:normAutofit/>
          </a:bodyPr>
          <a:lstStyle/>
          <a:p>
            <a:r>
              <a:rPr lang="tr-TR" sz="5400"/>
              <a:t>Erkek infertilitesi nedenleri</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7D63E5E-60F5-4528-833F-6A9BE789155A}"/>
              </a:ext>
            </a:extLst>
          </p:cNvPr>
          <p:cNvSpPr>
            <a:spLocks noGrp="1"/>
          </p:cNvSpPr>
          <p:nvPr>
            <p:ph idx="1"/>
          </p:nvPr>
        </p:nvSpPr>
        <p:spPr>
          <a:xfrm>
            <a:off x="838200" y="1929384"/>
            <a:ext cx="10515600" cy="4251960"/>
          </a:xfrm>
        </p:spPr>
        <p:txBody>
          <a:bodyPr>
            <a:normAutofit/>
          </a:bodyPr>
          <a:lstStyle/>
          <a:p>
            <a:pPr marL="0" indent="0">
              <a:buNone/>
            </a:pPr>
            <a:r>
              <a:rPr lang="tr-TR" sz="2200" b="1" i="0" dirty="0">
                <a:effectLst/>
              </a:rPr>
              <a:t>SPERMATOGENEZDE BİRİNCİL TESTİS HASTALIKLARI</a:t>
            </a:r>
          </a:p>
          <a:p>
            <a:r>
              <a:rPr lang="tr-TR" sz="2200" i="0" dirty="0" err="1">
                <a:effectLst/>
                <a:latin typeface="+mj-lt"/>
              </a:rPr>
              <a:t>İdiyopatik</a:t>
            </a:r>
            <a:r>
              <a:rPr lang="tr-TR" sz="2200" i="0" dirty="0">
                <a:effectLst/>
                <a:latin typeface="+mj-lt"/>
              </a:rPr>
              <a:t> </a:t>
            </a:r>
            <a:r>
              <a:rPr lang="tr-TR" sz="2200" i="0" dirty="0" err="1">
                <a:effectLst/>
                <a:latin typeface="+mj-lt"/>
              </a:rPr>
              <a:t>disspermatogenez</a:t>
            </a:r>
            <a:endParaRPr lang="tr-TR" sz="2200" i="0" dirty="0">
              <a:effectLst/>
              <a:latin typeface="+mj-lt"/>
            </a:endParaRPr>
          </a:p>
          <a:p>
            <a:r>
              <a:rPr lang="tr-TR" sz="2200" i="0" dirty="0" err="1">
                <a:effectLst/>
                <a:latin typeface="+mj-lt"/>
              </a:rPr>
              <a:t>Primer</a:t>
            </a:r>
            <a:r>
              <a:rPr lang="tr-TR" sz="2200" i="0" dirty="0">
                <a:effectLst/>
                <a:latin typeface="+mj-lt"/>
              </a:rPr>
              <a:t> testis </a:t>
            </a:r>
            <a:r>
              <a:rPr lang="tr-TR" sz="2200" i="0" dirty="0" err="1">
                <a:effectLst/>
                <a:latin typeface="+mj-lt"/>
              </a:rPr>
              <a:t>defektleri</a:t>
            </a:r>
            <a:r>
              <a:rPr lang="tr-TR" sz="2200" i="0" dirty="0">
                <a:effectLst/>
                <a:latin typeface="+mj-lt"/>
              </a:rPr>
              <a:t> ile ilişkili </a:t>
            </a:r>
            <a:r>
              <a:rPr lang="tr-TR" sz="2200" i="0" dirty="0" err="1">
                <a:effectLst/>
                <a:latin typeface="+mj-lt"/>
              </a:rPr>
              <a:t>konjenital</a:t>
            </a:r>
            <a:r>
              <a:rPr lang="tr-TR" sz="2200" i="0" dirty="0">
                <a:effectLst/>
                <a:latin typeface="+mj-lt"/>
              </a:rPr>
              <a:t> veya gelişimsel bozukluklar</a:t>
            </a:r>
            <a:endParaRPr lang="tr-TR" sz="2200" dirty="0">
              <a:latin typeface="+mj-lt"/>
            </a:endParaRPr>
          </a:p>
          <a:p>
            <a:pPr lvl="1"/>
            <a:r>
              <a:rPr lang="tr-TR" sz="2200" i="0" dirty="0" err="1">
                <a:effectLst/>
              </a:rPr>
              <a:t>Klinefelter</a:t>
            </a:r>
            <a:r>
              <a:rPr lang="tr-TR" sz="2200" i="0" dirty="0">
                <a:effectLst/>
              </a:rPr>
              <a:t> sendromu</a:t>
            </a:r>
          </a:p>
          <a:p>
            <a:pPr lvl="1"/>
            <a:r>
              <a:rPr lang="tr-TR" sz="2200" i="0" dirty="0" err="1">
                <a:effectLst/>
              </a:rPr>
              <a:t>Kriptorşidizm</a:t>
            </a:r>
            <a:r>
              <a:rPr lang="tr-TR" sz="2200" i="0" dirty="0">
                <a:effectLst/>
              </a:rPr>
              <a:t> </a:t>
            </a:r>
          </a:p>
          <a:p>
            <a:pPr lvl="1"/>
            <a:r>
              <a:rPr lang="tr-TR" sz="2200" i="0" dirty="0">
                <a:effectLst/>
              </a:rPr>
              <a:t>FSH reseptör geninde </a:t>
            </a:r>
            <a:r>
              <a:rPr lang="tr-TR" sz="2200" i="0" dirty="0" err="1">
                <a:effectLst/>
              </a:rPr>
              <a:t>inaktive</a:t>
            </a:r>
            <a:r>
              <a:rPr lang="tr-TR" sz="2200" i="0" dirty="0">
                <a:effectLst/>
              </a:rPr>
              <a:t> edici mutasyon</a:t>
            </a:r>
            <a:endParaRPr lang="tr-TR" sz="2200" dirty="0"/>
          </a:p>
          <a:p>
            <a:pPr lvl="1"/>
            <a:r>
              <a:rPr lang="tr-TR" sz="2200" i="0" dirty="0" err="1">
                <a:effectLst/>
              </a:rPr>
              <a:t>Miyotonik</a:t>
            </a:r>
            <a:r>
              <a:rPr lang="tr-TR" sz="2200" i="0" dirty="0">
                <a:effectLst/>
              </a:rPr>
              <a:t> </a:t>
            </a:r>
            <a:r>
              <a:rPr lang="tr-TR" sz="2200" i="0" dirty="0" err="1">
                <a:effectLst/>
              </a:rPr>
              <a:t>distrofi</a:t>
            </a:r>
            <a:r>
              <a:rPr lang="tr-TR" sz="2200" i="0" dirty="0">
                <a:effectLst/>
              </a:rPr>
              <a:t> </a:t>
            </a:r>
          </a:p>
          <a:p>
            <a:pPr lvl="1"/>
            <a:r>
              <a:rPr lang="tr-TR" sz="2200" i="0" dirty="0" err="1">
                <a:effectLst/>
              </a:rPr>
              <a:t>Androjen</a:t>
            </a:r>
            <a:r>
              <a:rPr lang="tr-TR" sz="2200" i="0" dirty="0">
                <a:effectLst/>
              </a:rPr>
              <a:t> reseptörü veya </a:t>
            </a:r>
            <a:r>
              <a:rPr lang="tr-TR" sz="2200" i="0" dirty="0" err="1">
                <a:effectLst/>
              </a:rPr>
              <a:t>biyosentez</a:t>
            </a:r>
            <a:r>
              <a:rPr lang="tr-TR" sz="2200" i="0" dirty="0">
                <a:effectLst/>
              </a:rPr>
              <a:t> bozuklukları</a:t>
            </a:r>
            <a:endParaRPr lang="tr-TR" sz="2200" dirty="0"/>
          </a:p>
          <a:p>
            <a:pPr lvl="1"/>
            <a:r>
              <a:rPr lang="tr-TR" sz="2200" i="0" dirty="0">
                <a:effectLst/>
              </a:rPr>
              <a:t>Östrojen </a:t>
            </a:r>
            <a:r>
              <a:rPr lang="tr-TR" sz="2200" i="0" dirty="0" err="1">
                <a:effectLst/>
              </a:rPr>
              <a:t>biyosentezi</a:t>
            </a:r>
            <a:r>
              <a:rPr lang="tr-TR" sz="2200" i="0" dirty="0">
                <a:effectLst/>
              </a:rPr>
              <a:t> veya reseptör bozuklukları</a:t>
            </a:r>
          </a:p>
          <a:p>
            <a:endParaRPr lang="tr-TR" sz="2200" dirty="0"/>
          </a:p>
        </p:txBody>
      </p:sp>
    </p:spTree>
    <p:extLst>
      <p:ext uri="{BB962C8B-B14F-4D97-AF65-F5344CB8AC3E}">
        <p14:creationId xmlns:p14="http://schemas.microsoft.com/office/powerpoint/2010/main" val="2563955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461AF01-CD98-4101-BDD6-D0C1A310B00B}"/>
              </a:ext>
            </a:extLst>
          </p:cNvPr>
          <p:cNvSpPr>
            <a:spLocks noGrp="1"/>
          </p:cNvSpPr>
          <p:nvPr>
            <p:ph type="title"/>
          </p:nvPr>
        </p:nvSpPr>
        <p:spPr>
          <a:xfrm>
            <a:off x="838200" y="365125"/>
            <a:ext cx="10515600" cy="1325563"/>
          </a:xfrm>
        </p:spPr>
        <p:txBody>
          <a:bodyPr>
            <a:normAutofit/>
          </a:bodyPr>
          <a:lstStyle/>
          <a:p>
            <a:r>
              <a:rPr lang="tr-TR" sz="5400"/>
              <a:t>Erkek infertilitesi nedenleri</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CF7B2659-C483-4937-B328-98821E5DDBEC}"/>
              </a:ext>
            </a:extLst>
          </p:cNvPr>
          <p:cNvSpPr>
            <a:spLocks noGrp="1"/>
          </p:cNvSpPr>
          <p:nvPr>
            <p:ph idx="1"/>
          </p:nvPr>
        </p:nvSpPr>
        <p:spPr>
          <a:xfrm>
            <a:off x="838200" y="1929384"/>
            <a:ext cx="10515600" cy="4251960"/>
          </a:xfrm>
        </p:spPr>
        <p:txBody>
          <a:bodyPr>
            <a:normAutofit/>
          </a:bodyPr>
          <a:lstStyle/>
          <a:p>
            <a:pPr marL="342900" indent="-342900">
              <a:buFont typeface="Arial" panose="020B0604020202020204" pitchFamily="34" charset="0"/>
              <a:buChar char="•"/>
            </a:pPr>
            <a:r>
              <a:rPr lang="tr-TR" sz="2200" i="0" dirty="0">
                <a:effectLst/>
                <a:latin typeface="+mj-lt"/>
              </a:rPr>
              <a:t>Edinilmiş testis bozuklukları </a:t>
            </a:r>
          </a:p>
          <a:p>
            <a:pPr marL="800100" lvl="1" indent="-342900">
              <a:buFont typeface="Arial" panose="020B0604020202020204" pitchFamily="34" charset="0"/>
              <a:buChar char="•"/>
            </a:pPr>
            <a:r>
              <a:rPr lang="tr-TR" sz="2200" i="0" dirty="0" err="1">
                <a:effectLst/>
              </a:rPr>
              <a:t>Varikosel</a:t>
            </a:r>
            <a:r>
              <a:rPr lang="tr-TR" sz="2200" i="0" dirty="0">
                <a:effectLst/>
              </a:rPr>
              <a:t> </a:t>
            </a:r>
          </a:p>
          <a:p>
            <a:pPr marL="800100" lvl="1" indent="-342900">
              <a:buFont typeface="Arial" panose="020B0604020202020204" pitchFamily="34" charset="0"/>
              <a:buChar char="•"/>
            </a:pPr>
            <a:r>
              <a:rPr lang="tr-TR" sz="2200" i="0" dirty="0">
                <a:effectLst/>
              </a:rPr>
              <a:t>Enfeksiyon</a:t>
            </a:r>
          </a:p>
          <a:p>
            <a:pPr marL="800100" lvl="1" indent="-342900">
              <a:buFont typeface="Arial" panose="020B0604020202020204" pitchFamily="34" charset="0"/>
              <a:buChar char="•"/>
            </a:pPr>
            <a:r>
              <a:rPr lang="tr-TR" sz="2200" i="0" dirty="0">
                <a:effectLst/>
              </a:rPr>
              <a:t>İlaçlar ve radyasyon</a:t>
            </a:r>
            <a:endParaRPr lang="tr-TR" sz="2200" dirty="0"/>
          </a:p>
          <a:p>
            <a:pPr marL="800100" lvl="1" indent="-342900">
              <a:buFont typeface="Arial" panose="020B0604020202020204" pitchFamily="34" charset="0"/>
              <a:buChar char="•"/>
            </a:pPr>
            <a:r>
              <a:rPr lang="sv-SE" sz="2200" i="0" dirty="0">
                <a:effectLst/>
              </a:rPr>
              <a:t>Çevresel faktörler, sigara ve hipertermi</a:t>
            </a:r>
            <a:endParaRPr lang="tr-TR" sz="2200" i="0" dirty="0">
              <a:effectLst/>
            </a:endParaRPr>
          </a:p>
          <a:p>
            <a:pPr marL="800100" lvl="1" indent="-342900">
              <a:buFont typeface="Arial" panose="020B0604020202020204" pitchFamily="34" charset="0"/>
              <a:buChar char="•"/>
            </a:pPr>
            <a:r>
              <a:rPr lang="tr-TR" sz="2200" i="0" dirty="0" err="1">
                <a:effectLst/>
              </a:rPr>
              <a:t>Antisperm</a:t>
            </a:r>
            <a:r>
              <a:rPr lang="tr-TR" sz="2200" i="0" dirty="0">
                <a:effectLst/>
              </a:rPr>
              <a:t> antikorları </a:t>
            </a:r>
            <a:endParaRPr lang="tr-TR" sz="2200" dirty="0"/>
          </a:p>
          <a:p>
            <a:pPr marL="800100" lvl="1" indent="-342900">
              <a:buFont typeface="Arial" panose="020B0604020202020204" pitchFamily="34" charset="0"/>
              <a:buChar char="•"/>
            </a:pPr>
            <a:r>
              <a:rPr lang="tr-TR" sz="2200" i="0" dirty="0">
                <a:effectLst/>
              </a:rPr>
              <a:t>Sistemik bozukluklar</a:t>
            </a:r>
          </a:p>
          <a:p>
            <a:pPr marL="342900" indent="-342900">
              <a:buFont typeface="Arial" panose="020B0604020202020204" pitchFamily="34" charset="0"/>
              <a:buChar char="•"/>
            </a:pPr>
            <a:r>
              <a:rPr lang="tr-TR" sz="2200" i="0" dirty="0" err="1">
                <a:effectLst/>
                <a:latin typeface="+mj-lt"/>
              </a:rPr>
              <a:t>Disspermatogenezin</a:t>
            </a:r>
            <a:r>
              <a:rPr lang="tr-TR" sz="2200" i="0" dirty="0">
                <a:effectLst/>
                <a:latin typeface="+mj-lt"/>
              </a:rPr>
              <a:t> genetik nedenleri</a:t>
            </a:r>
            <a:endParaRPr lang="tr-TR" sz="2200" dirty="0">
              <a:latin typeface="+mj-lt"/>
            </a:endParaRPr>
          </a:p>
          <a:p>
            <a:pPr marL="800100" lvl="1" indent="-342900">
              <a:buFont typeface="Arial" panose="020B0604020202020204" pitchFamily="34" charset="0"/>
              <a:buChar char="•"/>
            </a:pPr>
            <a:r>
              <a:rPr lang="tr-TR" sz="2200" i="0" dirty="0">
                <a:effectLst/>
              </a:rPr>
              <a:t>Y kromozomu ve ilgili kusurlar</a:t>
            </a:r>
          </a:p>
          <a:p>
            <a:pPr marL="800100" lvl="1" indent="-342900">
              <a:buFont typeface="Arial" panose="020B0604020202020204" pitchFamily="34" charset="0"/>
              <a:buChar char="•"/>
            </a:pPr>
            <a:r>
              <a:rPr lang="tr-TR" sz="2200" i="0" dirty="0" err="1">
                <a:effectLst/>
              </a:rPr>
              <a:t>Otozomal</a:t>
            </a:r>
            <a:r>
              <a:rPr lang="tr-TR" sz="2200" i="0" dirty="0">
                <a:effectLst/>
              </a:rPr>
              <a:t> ve X kromozomu kusurları</a:t>
            </a:r>
            <a:endParaRPr lang="tr-TR" sz="2200" dirty="0"/>
          </a:p>
          <a:p>
            <a:pPr marL="800100" lvl="1" indent="-342900">
              <a:buFont typeface="Arial" panose="020B0604020202020204" pitchFamily="34" charset="0"/>
              <a:buChar char="•"/>
            </a:pPr>
            <a:r>
              <a:rPr lang="tr-TR" sz="2200" i="0" dirty="0">
                <a:effectLst/>
              </a:rPr>
              <a:t>Erkek kısırlığında </a:t>
            </a:r>
            <a:r>
              <a:rPr lang="tr-TR" sz="2200" i="0" dirty="0" err="1">
                <a:effectLst/>
              </a:rPr>
              <a:t>epigenetik</a:t>
            </a:r>
            <a:endParaRPr lang="tr-TR" sz="2200" i="0" dirty="0">
              <a:effectLst/>
            </a:endParaRPr>
          </a:p>
          <a:p>
            <a:endParaRPr lang="tr-TR" sz="2200" dirty="0"/>
          </a:p>
        </p:txBody>
      </p:sp>
    </p:spTree>
    <p:extLst>
      <p:ext uri="{BB962C8B-B14F-4D97-AF65-F5344CB8AC3E}">
        <p14:creationId xmlns:p14="http://schemas.microsoft.com/office/powerpoint/2010/main" val="352117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A8CA0C6-BE5E-4B22-B09B-39614395BBB7}"/>
              </a:ext>
            </a:extLst>
          </p:cNvPr>
          <p:cNvSpPr>
            <a:spLocks noGrp="1"/>
          </p:cNvSpPr>
          <p:nvPr>
            <p:ph type="title"/>
          </p:nvPr>
        </p:nvSpPr>
        <p:spPr>
          <a:xfrm>
            <a:off x="838200" y="365125"/>
            <a:ext cx="10515600" cy="1325563"/>
          </a:xfrm>
        </p:spPr>
        <p:txBody>
          <a:bodyPr>
            <a:normAutofit/>
          </a:bodyPr>
          <a:lstStyle/>
          <a:p>
            <a:r>
              <a:rPr lang="tr-TR" sz="5400"/>
              <a:t>Erkek infertilitesi nedenleri</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067F6C0A-1A7E-4025-A1C0-9A46708D0FDA}"/>
              </a:ext>
            </a:extLst>
          </p:cNvPr>
          <p:cNvSpPr>
            <a:spLocks noGrp="1"/>
          </p:cNvSpPr>
          <p:nvPr>
            <p:ph idx="1"/>
          </p:nvPr>
        </p:nvSpPr>
        <p:spPr>
          <a:xfrm>
            <a:off x="838200" y="1929384"/>
            <a:ext cx="10515600" cy="4251960"/>
          </a:xfrm>
        </p:spPr>
        <p:txBody>
          <a:bodyPr>
            <a:normAutofit/>
          </a:bodyPr>
          <a:lstStyle/>
          <a:p>
            <a:pPr marL="0" indent="0">
              <a:buNone/>
            </a:pPr>
            <a:r>
              <a:rPr lang="tr-TR" sz="2200" b="1" i="0" dirty="0">
                <a:effectLst/>
              </a:rPr>
              <a:t>SPERM TAŞIMA BOZUKLUKLARI</a:t>
            </a:r>
          </a:p>
          <a:p>
            <a:r>
              <a:rPr lang="tr-TR" sz="2200" i="0" dirty="0" err="1">
                <a:effectLst/>
                <a:latin typeface="+mj-lt"/>
              </a:rPr>
              <a:t>Epididim</a:t>
            </a:r>
            <a:r>
              <a:rPr lang="tr-TR" sz="2200" i="0" dirty="0">
                <a:effectLst/>
                <a:latin typeface="+mj-lt"/>
              </a:rPr>
              <a:t> anormallikleri</a:t>
            </a:r>
          </a:p>
          <a:p>
            <a:pPr lvl="1"/>
            <a:r>
              <a:rPr lang="tr-TR" sz="2200" b="0" i="0" dirty="0" err="1">
                <a:effectLst/>
              </a:rPr>
              <a:t>Epididimin</a:t>
            </a:r>
            <a:r>
              <a:rPr lang="tr-TR" sz="2200" b="0" i="0" dirty="0">
                <a:effectLst/>
              </a:rPr>
              <a:t> yokluğu, işlev bozukluğu veya tıkanması, </a:t>
            </a:r>
            <a:r>
              <a:rPr lang="tr-TR" sz="2200" b="0" i="0" dirty="0" err="1">
                <a:effectLst/>
              </a:rPr>
              <a:t>testiküler</a:t>
            </a:r>
            <a:r>
              <a:rPr lang="tr-TR" sz="2200" b="0" i="0" dirty="0">
                <a:effectLst/>
              </a:rPr>
              <a:t> sperm üretimi normal olsa bile kısırlığa yol açar</a:t>
            </a:r>
          </a:p>
          <a:p>
            <a:pPr lvl="1"/>
            <a:r>
              <a:rPr lang="tr-TR" sz="2200" b="0" i="0" dirty="0">
                <a:effectLst/>
              </a:rPr>
              <a:t>Östrojenlere </a:t>
            </a:r>
            <a:r>
              <a:rPr lang="tr-TR" sz="2200" b="0" i="0" dirty="0" err="1">
                <a:effectLst/>
              </a:rPr>
              <a:t>intrauterin</a:t>
            </a:r>
            <a:r>
              <a:rPr lang="tr-TR" sz="2200" b="0" i="0" dirty="0">
                <a:effectLst/>
              </a:rPr>
              <a:t> </a:t>
            </a:r>
            <a:r>
              <a:rPr lang="tr-TR" sz="2200" b="0" i="0" dirty="0" err="1">
                <a:effectLst/>
              </a:rPr>
              <a:t>maruziyet</a:t>
            </a:r>
            <a:r>
              <a:rPr lang="tr-TR" sz="2200" b="0" i="0" dirty="0">
                <a:effectLst/>
              </a:rPr>
              <a:t> </a:t>
            </a:r>
            <a:r>
              <a:rPr lang="tr-TR" sz="2200" b="0" i="0" dirty="0" err="1">
                <a:effectLst/>
              </a:rPr>
              <a:t>epididim</a:t>
            </a:r>
            <a:r>
              <a:rPr lang="tr-TR" sz="2200" b="0" i="0" dirty="0">
                <a:effectLst/>
              </a:rPr>
              <a:t> </a:t>
            </a:r>
            <a:r>
              <a:rPr lang="tr-TR" sz="2200" b="0" i="0" dirty="0" err="1">
                <a:effectLst/>
              </a:rPr>
              <a:t>disfonksiyonuna</a:t>
            </a:r>
            <a:r>
              <a:rPr lang="tr-TR" sz="2200" b="0" i="0" dirty="0">
                <a:effectLst/>
              </a:rPr>
              <a:t> neden olabilir</a:t>
            </a:r>
            <a:endParaRPr lang="tr-TR" sz="2200" dirty="0"/>
          </a:p>
          <a:p>
            <a:r>
              <a:rPr lang="tr-TR" sz="2200" i="0" dirty="0" err="1">
                <a:effectLst/>
                <a:latin typeface="+mj-lt"/>
              </a:rPr>
              <a:t>Vas</a:t>
            </a:r>
            <a:r>
              <a:rPr lang="tr-TR" sz="2200" i="0" dirty="0">
                <a:effectLst/>
                <a:latin typeface="+mj-lt"/>
              </a:rPr>
              <a:t> </a:t>
            </a:r>
            <a:r>
              <a:rPr lang="tr-TR" sz="2200" i="0" dirty="0" err="1">
                <a:effectLst/>
                <a:latin typeface="+mj-lt"/>
              </a:rPr>
              <a:t>deferens</a:t>
            </a:r>
            <a:r>
              <a:rPr lang="tr-TR" sz="2200" i="0" dirty="0">
                <a:effectLst/>
                <a:latin typeface="+mj-lt"/>
              </a:rPr>
              <a:t> anormallikleri</a:t>
            </a:r>
          </a:p>
          <a:p>
            <a:pPr lvl="1"/>
            <a:r>
              <a:rPr lang="tr-TR" sz="2200" b="0" i="0" dirty="0" err="1">
                <a:effectLst/>
              </a:rPr>
              <a:t>Vas</a:t>
            </a:r>
            <a:r>
              <a:rPr lang="tr-TR" sz="2200" b="0" i="0" dirty="0">
                <a:effectLst/>
              </a:rPr>
              <a:t> </a:t>
            </a:r>
            <a:r>
              <a:rPr lang="tr-TR" sz="2200" b="0" i="0" dirty="0" err="1">
                <a:effectLst/>
              </a:rPr>
              <a:t>deferensin</a:t>
            </a:r>
            <a:r>
              <a:rPr lang="tr-TR" sz="2200" b="0" i="0" dirty="0">
                <a:effectLst/>
              </a:rPr>
              <a:t> iki taraflı tıkanması, bağlanması veya değişmiş </a:t>
            </a:r>
            <a:r>
              <a:rPr lang="tr-TR" sz="2200" b="0" i="0" dirty="0" err="1">
                <a:effectLst/>
              </a:rPr>
              <a:t>peristaltisizm</a:t>
            </a:r>
            <a:r>
              <a:rPr lang="tr-TR" sz="2200" b="0" i="0" dirty="0">
                <a:effectLst/>
              </a:rPr>
              <a:t> kısırlığa neden olur.</a:t>
            </a:r>
          </a:p>
          <a:p>
            <a:pPr lvl="1"/>
            <a:r>
              <a:rPr lang="tr-TR" sz="2200" b="0" i="0" dirty="0">
                <a:effectLst/>
              </a:rPr>
              <a:t> Tıkanma enfeksiyondan (</a:t>
            </a:r>
            <a:r>
              <a:rPr lang="tr-TR" sz="2200" b="0" i="0" dirty="0" err="1">
                <a:effectLst/>
              </a:rPr>
              <a:t>gonore</a:t>
            </a:r>
            <a:r>
              <a:rPr lang="tr-TR" sz="2200" b="0" i="0" dirty="0">
                <a:effectLst/>
              </a:rPr>
              <a:t>, </a:t>
            </a:r>
            <a:r>
              <a:rPr lang="tr-TR" sz="2200" b="0" i="0" dirty="0" err="1">
                <a:effectLst/>
              </a:rPr>
              <a:t>klamidya</a:t>
            </a:r>
            <a:r>
              <a:rPr lang="tr-TR" sz="2200" b="0" i="0" dirty="0">
                <a:effectLst/>
              </a:rPr>
              <a:t>, tüberküloz) kaynaklanabilirken, </a:t>
            </a:r>
            <a:r>
              <a:rPr lang="tr-TR" sz="2200" b="0" i="0" dirty="0" err="1">
                <a:effectLst/>
              </a:rPr>
              <a:t>vas</a:t>
            </a:r>
            <a:r>
              <a:rPr lang="tr-TR" sz="2200" b="0" i="0" dirty="0">
                <a:effectLst/>
              </a:rPr>
              <a:t> </a:t>
            </a:r>
            <a:r>
              <a:rPr lang="tr-TR" sz="2200" b="0" i="0" dirty="0" err="1">
                <a:effectLst/>
              </a:rPr>
              <a:t>deferens</a:t>
            </a:r>
            <a:r>
              <a:rPr lang="tr-TR" sz="2200" b="0" i="0" dirty="0">
                <a:effectLst/>
              </a:rPr>
              <a:t> </a:t>
            </a:r>
            <a:r>
              <a:rPr lang="tr-TR" sz="2200" b="0" i="0" dirty="0" err="1">
                <a:effectLst/>
              </a:rPr>
              <a:t>ligasyonu</a:t>
            </a:r>
            <a:r>
              <a:rPr lang="tr-TR" sz="2200" b="0" i="0" dirty="0">
                <a:effectLst/>
              </a:rPr>
              <a:t> (</a:t>
            </a:r>
            <a:r>
              <a:rPr lang="tr-TR" sz="2200" b="0" i="0" dirty="0" err="1">
                <a:effectLst/>
              </a:rPr>
              <a:t>vazektomi</a:t>
            </a:r>
            <a:r>
              <a:rPr lang="tr-TR" sz="2200" b="0" i="0" dirty="0">
                <a:effectLst/>
              </a:rPr>
              <a:t>) kasıtlı, tıbbi olarak indüklenen bir kısırlık nedenidir</a:t>
            </a:r>
            <a:r>
              <a:rPr lang="tr-TR" sz="2200" b="0" i="0" dirty="0">
                <a:effectLst/>
                <a:latin typeface="Noto Sans" panose="020B0502040504020204" pitchFamily="34" charset="0"/>
              </a:rPr>
              <a:t>. </a:t>
            </a:r>
            <a:endParaRPr lang="tr-TR" sz="2200" i="0" dirty="0">
              <a:effectLst/>
            </a:endParaRPr>
          </a:p>
        </p:txBody>
      </p:sp>
    </p:spTree>
    <p:extLst>
      <p:ext uri="{BB962C8B-B14F-4D97-AF65-F5344CB8AC3E}">
        <p14:creationId xmlns:p14="http://schemas.microsoft.com/office/powerpoint/2010/main" val="284433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9954162-7CAD-4ECE-88A5-8640BED3B92A}"/>
              </a:ext>
            </a:extLst>
          </p:cNvPr>
          <p:cNvSpPr>
            <a:spLocks noGrp="1"/>
          </p:cNvSpPr>
          <p:nvPr>
            <p:ph type="title"/>
          </p:nvPr>
        </p:nvSpPr>
        <p:spPr>
          <a:xfrm>
            <a:off x="838200" y="365125"/>
            <a:ext cx="10515600" cy="1325563"/>
          </a:xfrm>
        </p:spPr>
        <p:txBody>
          <a:bodyPr>
            <a:normAutofit/>
          </a:bodyPr>
          <a:lstStyle/>
          <a:p>
            <a:r>
              <a:rPr lang="tr-TR" sz="5400"/>
              <a:t>Erkek infertilitesi nedenleri</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51D85736-214F-407F-BBA8-9DB88000493E}"/>
              </a:ext>
            </a:extLst>
          </p:cNvPr>
          <p:cNvSpPr>
            <a:spLocks noGrp="1"/>
          </p:cNvSpPr>
          <p:nvPr>
            <p:ph idx="1"/>
          </p:nvPr>
        </p:nvSpPr>
        <p:spPr>
          <a:xfrm>
            <a:off x="838200" y="1929384"/>
            <a:ext cx="10515600" cy="4251960"/>
          </a:xfrm>
        </p:spPr>
        <p:txBody>
          <a:bodyPr>
            <a:normAutofit/>
          </a:bodyPr>
          <a:lstStyle/>
          <a:p>
            <a:endParaRPr lang="tr-TR" sz="2200" i="0" dirty="0">
              <a:effectLst/>
            </a:endParaRPr>
          </a:p>
          <a:p>
            <a:r>
              <a:rPr lang="tr-TR" sz="2200" i="0" dirty="0" err="1">
                <a:effectLst/>
              </a:rPr>
              <a:t>Ejakülatör</a:t>
            </a:r>
            <a:r>
              <a:rPr lang="tr-TR" sz="2200" i="0" dirty="0">
                <a:effectLst/>
              </a:rPr>
              <a:t> kanal bozuklukları</a:t>
            </a:r>
          </a:p>
          <a:p>
            <a:pPr lvl="1"/>
            <a:r>
              <a:rPr lang="tr-TR" sz="2200" b="0" i="0" dirty="0">
                <a:effectLst/>
              </a:rPr>
              <a:t>düşük </a:t>
            </a:r>
            <a:r>
              <a:rPr lang="tr-TR" sz="2200" b="0" i="0" dirty="0" err="1">
                <a:effectLst/>
              </a:rPr>
              <a:t>ejakülat</a:t>
            </a:r>
            <a:r>
              <a:rPr lang="tr-TR" sz="2200" b="0" i="0" dirty="0">
                <a:effectLst/>
              </a:rPr>
              <a:t> hacmi ve sperm sayısı az ve/veya çok düşük sperm hareketliliği olan </a:t>
            </a:r>
            <a:r>
              <a:rPr lang="tr-TR" sz="2200" b="0" i="0" dirty="0" err="1">
                <a:effectLst/>
              </a:rPr>
              <a:t>seminal</a:t>
            </a:r>
            <a:r>
              <a:rPr lang="tr-TR" sz="2200" b="0" i="0" dirty="0">
                <a:effectLst/>
              </a:rPr>
              <a:t> </a:t>
            </a:r>
            <a:r>
              <a:rPr lang="tr-TR" sz="2200" b="0" i="0" dirty="0" err="1">
                <a:effectLst/>
              </a:rPr>
              <a:t>fruktoz</a:t>
            </a:r>
            <a:r>
              <a:rPr lang="tr-TR" sz="2200" b="0" i="0" dirty="0">
                <a:effectLst/>
              </a:rPr>
              <a:t> ile başvururlar.</a:t>
            </a:r>
            <a:endParaRPr lang="tr-TR" sz="2200" dirty="0"/>
          </a:p>
          <a:p>
            <a:r>
              <a:rPr lang="tr-TR" sz="2200" i="0" dirty="0">
                <a:effectLst/>
              </a:rPr>
              <a:t>Cinsel işlev bozukluğu</a:t>
            </a:r>
          </a:p>
          <a:p>
            <a:pPr lvl="1"/>
            <a:r>
              <a:rPr lang="tr-TR" sz="2200" b="0" i="0" dirty="0">
                <a:effectLst/>
              </a:rPr>
              <a:t>Sertleşme sorunu, erken boşalma ve vajinal ilişkinin seyrekliği (haftada ikiden az )</a:t>
            </a:r>
            <a:endParaRPr lang="tr-TR" sz="2200" i="0" dirty="0">
              <a:effectLst/>
            </a:endParaRPr>
          </a:p>
          <a:p>
            <a:r>
              <a:rPr lang="tr-TR" sz="2200" i="0" dirty="0" err="1">
                <a:effectLst/>
              </a:rPr>
              <a:t>Seminal</a:t>
            </a:r>
            <a:r>
              <a:rPr lang="tr-TR" sz="2200" i="0" dirty="0">
                <a:effectLst/>
              </a:rPr>
              <a:t> veziküller ve prostat</a:t>
            </a:r>
          </a:p>
          <a:p>
            <a:pPr lvl="1"/>
            <a:r>
              <a:rPr lang="tr-TR" sz="2200" b="0" i="0" dirty="0">
                <a:effectLst/>
              </a:rPr>
              <a:t>yardımcı bezlerin kronik enfeksiyonu </a:t>
            </a:r>
            <a:endParaRPr lang="tr-TR" sz="2200" dirty="0"/>
          </a:p>
          <a:p>
            <a:endParaRPr lang="tr-TR" sz="2200" dirty="0"/>
          </a:p>
        </p:txBody>
      </p:sp>
    </p:spTree>
    <p:extLst>
      <p:ext uri="{BB962C8B-B14F-4D97-AF65-F5344CB8AC3E}">
        <p14:creationId xmlns:p14="http://schemas.microsoft.com/office/powerpoint/2010/main" val="2520919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064636F-EFCA-4809-827C-63780A25774E}"/>
              </a:ext>
            </a:extLst>
          </p:cNvPr>
          <p:cNvSpPr>
            <a:spLocks noGrp="1"/>
          </p:cNvSpPr>
          <p:nvPr>
            <p:ph type="title"/>
          </p:nvPr>
        </p:nvSpPr>
        <p:spPr>
          <a:xfrm>
            <a:off x="841248" y="548640"/>
            <a:ext cx="3600860" cy="5431536"/>
          </a:xfrm>
        </p:spPr>
        <p:txBody>
          <a:bodyPr>
            <a:normAutofit/>
          </a:bodyPr>
          <a:lstStyle/>
          <a:p>
            <a:r>
              <a:rPr lang="tr-TR" sz="5400"/>
              <a:t>İnfertilite</a:t>
            </a:r>
            <a:r>
              <a:rPr lang="tr-TR" sz="5400" dirty="0"/>
              <a:t> tanım</a:t>
            </a:r>
          </a:p>
        </p:txBody>
      </p:sp>
      <p:sp>
        <p:nvSpPr>
          <p:cNvPr id="2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çerik Yer Tutucusu 14">
            <a:extLst>
              <a:ext uri="{FF2B5EF4-FFF2-40B4-BE49-F238E27FC236}">
                <a16:creationId xmlns:a16="http://schemas.microsoft.com/office/drawing/2014/main" id="{CD0594FE-9893-4734-90A7-C162047DF349}"/>
              </a:ext>
            </a:extLst>
          </p:cNvPr>
          <p:cNvSpPr>
            <a:spLocks noGrp="1"/>
          </p:cNvSpPr>
          <p:nvPr>
            <p:ph idx="1"/>
          </p:nvPr>
        </p:nvSpPr>
        <p:spPr>
          <a:xfrm>
            <a:off x="5126418" y="552091"/>
            <a:ext cx="6224335" cy="5431536"/>
          </a:xfrm>
        </p:spPr>
        <p:txBody>
          <a:bodyPr anchor="ctr">
            <a:normAutofit/>
          </a:bodyPr>
          <a:lstStyle/>
          <a:p>
            <a:r>
              <a:rPr lang="tr-TR" sz="2400" b="0" i="0" dirty="0">
                <a:solidFill>
                  <a:srgbClr val="FF0000"/>
                </a:solidFill>
                <a:effectLst/>
              </a:rPr>
              <a:t>12 aylık düzenli, korunmasız cinsel ilişkiden sonra veya bir kişinin birey olarak veya eşiyle üreme kapasitesinin bozulması nedeniyle klinik gebelik oluşturamaması </a:t>
            </a:r>
            <a:r>
              <a:rPr lang="tr-TR" sz="2400" b="0" i="0" dirty="0">
                <a:effectLst/>
              </a:rPr>
              <a:t>olarak tanımlanmaktadır</a:t>
            </a:r>
          </a:p>
          <a:p>
            <a:endParaRPr lang="tr-TR" sz="2400" b="0" i="0" dirty="0">
              <a:effectLst/>
            </a:endParaRPr>
          </a:p>
          <a:p>
            <a:r>
              <a:rPr lang="tr-TR" sz="2400" dirty="0" err="1">
                <a:solidFill>
                  <a:srgbClr val="FF0000"/>
                </a:solidFill>
              </a:rPr>
              <a:t>Primer</a:t>
            </a:r>
            <a:r>
              <a:rPr lang="tr-TR" sz="2400" dirty="0">
                <a:solidFill>
                  <a:srgbClr val="FF0000"/>
                </a:solidFill>
              </a:rPr>
              <a:t> </a:t>
            </a:r>
            <a:r>
              <a:rPr lang="tr-TR" sz="2400" dirty="0" err="1">
                <a:solidFill>
                  <a:srgbClr val="FF0000"/>
                </a:solidFill>
              </a:rPr>
              <a:t>infertilite</a:t>
            </a:r>
            <a:r>
              <a:rPr lang="tr-TR" sz="2400" dirty="0"/>
              <a:t>; hiç gebelik elde edemeyen çiftler</a:t>
            </a:r>
          </a:p>
          <a:p>
            <a:r>
              <a:rPr lang="tr-TR" sz="2400" dirty="0" err="1">
                <a:solidFill>
                  <a:srgbClr val="FF0000"/>
                </a:solidFill>
              </a:rPr>
              <a:t>Sekonder</a:t>
            </a:r>
            <a:r>
              <a:rPr lang="tr-TR" sz="2400" dirty="0">
                <a:solidFill>
                  <a:srgbClr val="FF0000"/>
                </a:solidFill>
              </a:rPr>
              <a:t> </a:t>
            </a:r>
            <a:r>
              <a:rPr lang="tr-TR" sz="2400" dirty="0" err="1">
                <a:solidFill>
                  <a:srgbClr val="FF0000"/>
                </a:solidFill>
              </a:rPr>
              <a:t>infertilite</a:t>
            </a:r>
            <a:r>
              <a:rPr lang="tr-TR" sz="2400" dirty="0">
                <a:solidFill>
                  <a:srgbClr val="FF0000"/>
                </a:solidFill>
              </a:rPr>
              <a:t>;</a:t>
            </a:r>
            <a:r>
              <a:rPr lang="tr-TR" sz="2400" dirty="0"/>
              <a:t> daha önceden gebelik elde </a:t>
            </a:r>
            <a:r>
              <a:rPr lang="tr-TR" sz="2400" dirty="0" err="1"/>
              <a:t>edilmiş,ancak</a:t>
            </a:r>
            <a:r>
              <a:rPr lang="tr-TR" sz="2400" dirty="0"/>
              <a:t> son bir yıldır düzenli korunmasız ilişkiye rağmen gebelik elde edemeyen çiftler</a:t>
            </a:r>
          </a:p>
          <a:p>
            <a:endParaRPr lang="tr-TR" sz="2200" dirty="0"/>
          </a:p>
        </p:txBody>
      </p:sp>
    </p:spTree>
    <p:extLst>
      <p:ext uri="{BB962C8B-B14F-4D97-AF65-F5344CB8AC3E}">
        <p14:creationId xmlns:p14="http://schemas.microsoft.com/office/powerpoint/2010/main" val="2825808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8DB75A6-7CBF-4D9E-BECB-08588C05A31A}"/>
              </a:ext>
            </a:extLst>
          </p:cNvPr>
          <p:cNvSpPr>
            <a:spLocks noGrp="1"/>
          </p:cNvSpPr>
          <p:nvPr>
            <p:ph type="title"/>
          </p:nvPr>
        </p:nvSpPr>
        <p:spPr>
          <a:xfrm>
            <a:off x="838200" y="365125"/>
            <a:ext cx="10515600" cy="1325563"/>
          </a:xfrm>
        </p:spPr>
        <p:txBody>
          <a:bodyPr>
            <a:normAutofit/>
          </a:bodyPr>
          <a:lstStyle/>
          <a:p>
            <a:r>
              <a:rPr lang="tr-TR" sz="5400"/>
              <a:t>Erkek infertilitesi yaklaşım</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78FC9494-72A1-4D56-8165-0B943ED05EC8}"/>
              </a:ext>
            </a:extLst>
          </p:cNvPr>
          <p:cNvSpPr>
            <a:spLocks noGrp="1"/>
          </p:cNvSpPr>
          <p:nvPr>
            <p:ph idx="1"/>
          </p:nvPr>
        </p:nvSpPr>
        <p:spPr>
          <a:xfrm>
            <a:off x="838200" y="1929384"/>
            <a:ext cx="10515600" cy="4251960"/>
          </a:xfrm>
        </p:spPr>
        <p:txBody>
          <a:bodyPr>
            <a:normAutofit/>
          </a:bodyPr>
          <a:lstStyle/>
          <a:p>
            <a:pPr marL="0" indent="0">
              <a:buNone/>
            </a:pPr>
            <a:endParaRPr lang="tr-TR" sz="2200" dirty="0"/>
          </a:p>
          <a:p>
            <a:r>
              <a:rPr lang="tr-TR" sz="2200" b="0" i="0" dirty="0">
                <a:effectLst/>
              </a:rPr>
              <a:t>Kısırlığı olan erkeğin ilk değerlendirmesi, normal doğurganlığı geri kazandırmak için tedavi edilebilecek nedenlerin küçük bir yüzdesini tespit etmeye odaklanır. </a:t>
            </a:r>
          </a:p>
          <a:p>
            <a:r>
              <a:rPr lang="tr-TR" sz="2200" b="0" i="0" dirty="0">
                <a:effectLst/>
              </a:rPr>
              <a:t>Erkek </a:t>
            </a:r>
            <a:r>
              <a:rPr lang="tr-TR" sz="2200" b="0" i="0" dirty="0" err="1">
                <a:effectLst/>
              </a:rPr>
              <a:t>infertilitesinin</a:t>
            </a:r>
            <a:r>
              <a:rPr lang="tr-TR" sz="2200" b="0" i="0" dirty="0">
                <a:effectLst/>
              </a:rPr>
              <a:t> değerlendirilmesinin geri kalanı, erkek faktör </a:t>
            </a:r>
            <a:r>
              <a:rPr lang="tr-TR" sz="2200" b="0" i="0" dirty="0" err="1">
                <a:effectLst/>
              </a:rPr>
              <a:t>infertilitesine</a:t>
            </a:r>
            <a:r>
              <a:rPr lang="tr-TR" sz="2200" b="0" i="0" dirty="0">
                <a:effectLst/>
              </a:rPr>
              <a:t> sahip hangi çiftlerin yardımcı üreme teknolojilerinden (YÜT) yararlanabileceğini belirlemeye odaklanmıştır</a:t>
            </a:r>
          </a:p>
          <a:p>
            <a:r>
              <a:rPr lang="tr-TR" sz="2200" b="0" i="0" dirty="0">
                <a:effectLst/>
              </a:rPr>
              <a:t>Birçok </a:t>
            </a:r>
            <a:r>
              <a:rPr lang="tr-TR" sz="2200" b="0" i="0" dirty="0" err="1">
                <a:effectLst/>
              </a:rPr>
              <a:t>infertil</a:t>
            </a:r>
            <a:r>
              <a:rPr lang="tr-TR" sz="2200" b="0" i="0" dirty="0">
                <a:effectLst/>
              </a:rPr>
              <a:t> erkekteki bozukluklar, esas olarak, azalan sperm sayısı, hareketi veya yumurta </a:t>
            </a:r>
            <a:r>
              <a:rPr lang="tr-TR" sz="2200" b="0" i="0" dirty="0" err="1">
                <a:effectLst/>
              </a:rPr>
              <a:t>penetrasyon</a:t>
            </a:r>
            <a:r>
              <a:rPr lang="tr-TR" sz="2200" b="0" i="0" dirty="0">
                <a:effectLst/>
              </a:rPr>
              <a:t> ve füzyon yetenekleri gibi gözlemlenen anormalliklerin tanımları ile karakterize edilir</a:t>
            </a:r>
          </a:p>
          <a:p>
            <a:r>
              <a:rPr lang="tr-TR" sz="2200" dirty="0" err="1"/>
              <a:t>İnfertiliteye</a:t>
            </a:r>
            <a:r>
              <a:rPr lang="tr-TR" sz="2200" dirty="0"/>
              <a:t> sahip </a:t>
            </a:r>
            <a:r>
              <a:rPr lang="tr-TR" sz="2200" b="0" i="0" dirty="0">
                <a:effectLst/>
              </a:rPr>
              <a:t>erkeklerde testis kanseri için rutin tarama önerilmiyor </a:t>
            </a:r>
          </a:p>
          <a:p>
            <a:r>
              <a:rPr lang="tr-TR" sz="2200" dirty="0"/>
              <a:t>T</a:t>
            </a:r>
            <a:r>
              <a:rPr lang="tr-TR" sz="2200" b="0" i="0" dirty="0">
                <a:effectLst/>
              </a:rPr>
              <a:t>üm rutin muayenelerde testislerin dikkatli bir şekilde </a:t>
            </a:r>
            <a:r>
              <a:rPr lang="tr-TR" sz="2200" b="0" i="0" dirty="0" err="1">
                <a:effectLst/>
              </a:rPr>
              <a:t>palpasyonunu</a:t>
            </a:r>
            <a:r>
              <a:rPr lang="tr-TR" sz="2200" b="0" i="0" dirty="0">
                <a:effectLst/>
              </a:rPr>
              <a:t> öneriliyor</a:t>
            </a:r>
            <a:endParaRPr lang="tr-TR" sz="2200" dirty="0"/>
          </a:p>
        </p:txBody>
      </p:sp>
    </p:spTree>
    <p:extLst>
      <p:ext uri="{BB962C8B-B14F-4D97-AF65-F5344CB8AC3E}">
        <p14:creationId xmlns:p14="http://schemas.microsoft.com/office/powerpoint/2010/main" val="5138419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3E0D5EF-F4B8-45E3-BE54-8D2EAFF7562F}"/>
              </a:ext>
            </a:extLst>
          </p:cNvPr>
          <p:cNvSpPr>
            <a:spLocks noGrp="1"/>
          </p:cNvSpPr>
          <p:nvPr>
            <p:ph type="title"/>
          </p:nvPr>
        </p:nvSpPr>
        <p:spPr>
          <a:xfrm>
            <a:off x="841248" y="548640"/>
            <a:ext cx="3600860" cy="5431536"/>
          </a:xfrm>
        </p:spPr>
        <p:txBody>
          <a:bodyPr>
            <a:normAutofit/>
          </a:bodyPr>
          <a:lstStyle/>
          <a:p>
            <a:r>
              <a:rPr lang="tr-TR" sz="3400"/>
              <a:t>Erkek infertilitesi yaklaşım/anamnez</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A500459-858D-4A8F-AF91-FB092D94FA4B}"/>
              </a:ext>
            </a:extLst>
          </p:cNvPr>
          <p:cNvSpPr>
            <a:spLocks noGrp="1"/>
          </p:cNvSpPr>
          <p:nvPr>
            <p:ph idx="1"/>
          </p:nvPr>
        </p:nvSpPr>
        <p:spPr>
          <a:xfrm>
            <a:off x="5126418" y="552091"/>
            <a:ext cx="6224335" cy="5431536"/>
          </a:xfrm>
        </p:spPr>
        <p:txBody>
          <a:bodyPr anchor="ctr">
            <a:normAutofit/>
          </a:bodyPr>
          <a:lstStyle/>
          <a:p>
            <a:pPr lvl="1"/>
            <a:endParaRPr lang="tr-TR" sz="2200" b="0" i="0">
              <a:effectLst/>
            </a:endParaRPr>
          </a:p>
          <a:p>
            <a:pPr lvl="1"/>
            <a:endParaRPr lang="tr-TR" sz="2200"/>
          </a:p>
          <a:p>
            <a:pPr lvl="1"/>
            <a:r>
              <a:rPr lang="tr-TR" sz="2200" b="0" i="0">
                <a:effectLst/>
              </a:rPr>
              <a:t>Testisin inişi, pubertal gelişim, vücut kıllarının dökülmesi veya tıraş sıklığında azalma dahil olmak üzere cinsel gelişim öyküsü</a:t>
            </a:r>
          </a:p>
          <a:p>
            <a:pPr lvl="1"/>
            <a:r>
              <a:rPr lang="tr-TR" sz="2200" b="0" i="0">
                <a:effectLst/>
              </a:rPr>
              <a:t>Kronik şiddetli sistemik hastalık ve majör kafa veya pelvik travma öyküsü</a:t>
            </a:r>
          </a:p>
          <a:p>
            <a:pPr lvl="1"/>
            <a:r>
              <a:rPr lang="tr-TR" sz="2200" b="0" i="0">
                <a:effectLst/>
              </a:rPr>
              <a:t>Kabakulak orşiti, sinopulmoner semptomlar, cinsel yolla bulaşan enfeksiyonlar ve genitoüriner sistem enfeksiyonları (prostatit dahil) gibi enfeksiyonlar</a:t>
            </a:r>
          </a:p>
          <a:p>
            <a:endParaRPr lang="tr-TR" sz="2200"/>
          </a:p>
        </p:txBody>
      </p:sp>
    </p:spTree>
    <p:extLst>
      <p:ext uri="{BB962C8B-B14F-4D97-AF65-F5344CB8AC3E}">
        <p14:creationId xmlns:p14="http://schemas.microsoft.com/office/powerpoint/2010/main" val="21002583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1A60E9F-9B0D-4BFC-A1CE-86AB3B795A2F}"/>
              </a:ext>
            </a:extLst>
          </p:cNvPr>
          <p:cNvSpPr>
            <a:spLocks noGrp="1"/>
          </p:cNvSpPr>
          <p:nvPr>
            <p:ph type="title"/>
          </p:nvPr>
        </p:nvSpPr>
        <p:spPr>
          <a:xfrm>
            <a:off x="838200" y="365125"/>
            <a:ext cx="10515600" cy="1325563"/>
          </a:xfrm>
        </p:spPr>
        <p:txBody>
          <a:bodyPr>
            <a:normAutofit/>
          </a:bodyPr>
          <a:lstStyle/>
          <a:p>
            <a:r>
              <a:rPr lang="tr-TR" sz="5400"/>
              <a:t>Erkek infertilitesi yaklaşım/anamnez</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E329973C-FF75-40E1-8FB3-0D3119606812}"/>
              </a:ext>
            </a:extLst>
          </p:cNvPr>
          <p:cNvSpPr>
            <a:spLocks noGrp="1"/>
          </p:cNvSpPr>
          <p:nvPr>
            <p:ph idx="1"/>
          </p:nvPr>
        </p:nvSpPr>
        <p:spPr>
          <a:xfrm>
            <a:off x="838200" y="1929384"/>
            <a:ext cx="10515600" cy="4251960"/>
          </a:xfrm>
        </p:spPr>
        <p:txBody>
          <a:bodyPr>
            <a:normAutofit/>
          </a:bodyPr>
          <a:lstStyle/>
          <a:p>
            <a:pPr marL="457200" lvl="1" indent="0">
              <a:buNone/>
            </a:pPr>
            <a:endParaRPr lang="tr-TR" sz="2200" dirty="0"/>
          </a:p>
          <a:p>
            <a:pPr lvl="1"/>
            <a:r>
              <a:rPr lang="tr-TR" sz="2200" b="0" i="0" dirty="0" err="1">
                <a:effectLst/>
              </a:rPr>
              <a:t>Vazektomi</a:t>
            </a:r>
            <a:r>
              <a:rPr lang="tr-TR" sz="2200" b="0" i="0" dirty="0">
                <a:effectLst/>
              </a:rPr>
              <a:t> veya </a:t>
            </a:r>
            <a:r>
              <a:rPr lang="tr-TR" sz="2200" b="0" i="0" dirty="0" err="1">
                <a:effectLst/>
              </a:rPr>
              <a:t>orşiektomi</a:t>
            </a:r>
            <a:r>
              <a:rPr lang="tr-TR" sz="2200" b="0" i="0" dirty="0">
                <a:effectLst/>
              </a:rPr>
              <a:t> gibi kasık ve </a:t>
            </a:r>
            <a:r>
              <a:rPr lang="tr-TR" sz="2200" b="0" i="0" dirty="0" err="1">
                <a:effectLst/>
              </a:rPr>
              <a:t>skrotal</a:t>
            </a:r>
            <a:r>
              <a:rPr lang="tr-TR" sz="2200" b="0" i="0" dirty="0">
                <a:effectLst/>
              </a:rPr>
              <a:t> bölgeleri içeren cerrahi prosedürler</a:t>
            </a:r>
          </a:p>
          <a:p>
            <a:pPr lvl="1"/>
            <a:endParaRPr lang="tr-TR" sz="2200" b="0" i="0" dirty="0">
              <a:effectLst/>
            </a:endParaRPr>
          </a:p>
          <a:p>
            <a:pPr lvl="1"/>
            <a:r>
              <a:rPr lang="tr-TR" sz="2200" b="0" i="0" dirty="0">
                <a:effectLst/>
              </a:rPr>
              <a:t>Alkol, tütün, marihuana, </a:t>
            </a:r>
            <a:r>
              <a:rPr lang="tr-TR" sz="2200" b="0" i="0" dirty="0" err="1">
                <a:effectLst/>
              </a:rPr>
              <a:t>opioidler</a:t>
            </a:r>
            <a:r>
              <a:rPr lang="tr-TR" sz="2200" b="0" i="0" dirty="0">
                <a:effectLst/>
              </a:rPr>
              <a:t>, radyasyon tedavisi, </a:t>
            </a:r>
            <a:r>
              <a:rPr lang="tr-TR" sz="2200" b="0" i="0" dirty="0" err="1">
                <a:effectLst/>
              </a:rPr>
              <a:t>anabolik</a:t>
            </a:r>
            <a:r>
              <a:rPr lang="tr-TR" sz="2200" b="0" i="0" dirty="0">
                <a:effectLst/>
              </a:rPr>
              <a:t> </a:t>
            </a:r>
            <a:r>
              <a:rPr lang="tr-TR" sz="2200" b="0" i="0" dirty="0" err="1">
                <a:effectLst/>
              </a:rPr>
              <a:t>steroidler</a:t>
            </a:r>
            <a:r>
              <a:rPr lang="tr-TR" sz="2200" b="0" i="0" dirty="0">
                <a:effectLst/>
              </a:rPr>
              <a:t>, </a:t>
            </a:r>
            <a:r>
              <a:rPr lang="tr-TR" sz="2200" b="0" i="0" dirty="0" err="1">
                <a:effectLst/>
              </a:rPr>
              <a:t>kortikosteroidler</a:t>
            </a:r>
            <a:r>
              <a:rPr lang="tr-TR" sz="2200" b="0" i="0" dirty="0">
                <a:effectLst/>
              </a:rPr>
              <a:t>, </a:t>
            </a:r>
            <a:r>
              <a:rPr lang="tr-TR" sz="2200" b="0" i="0" dirty="0" err="1">
                <a:effectLst/>
              </a:rPr>
              <a:t>sitotoksik</a:t>
            </a:r>
            <a:r>
              <a:rPr lang="tr-TR" sz="2200" b="0" i="0" dirty="0">
                <a:effectLst/>
              </a:rPr>
              <a:t> kemoterapi (şimdiki veya geçmiş), </a:t>
            </a:r>
            <a:r>
              <a:rPr lang="tr-TR" sz="2200" b="0" i="0" dirty="0" err="1">
                <a:effectLst/>
              </a:rPr>
              <a:t>hiperprolaktinemiye</a:t>
            </a:r>
            <a:r>
              <a:rPr lang="tr-TR" sz="2200" b="0" i="0" dirty="0">
                <a:effectLst/>
              </a:rPr>
              <a:t> neden olan ilaçlar ve </a:t>
            </a:r>
            <a:r>
              <a:rPr lang="tr-TR" sz="2200" b="0" i="0" dirty="0" err="1">
                <a:effectLst/>
              </a:rPr>
              <a:t>toksik</a:t>
            </a:r>
            <a:r>
              <a:rPr lang="tr-TR" sz="2200" b="0" i="0" dirty="0">
                <a:effectLst/>
              </a:rPr>
              <a:t> kimyasallara (örneğin pestisitler) maruz kalma dahil ilaçlar ve çevresel </a:t>
            </a:r>
            <a:r>
              <a:rPr lang="tr-TR" sz="2200" b="0" i="0" dirty="0" err="1">
                <a:effectLst/>
              </a:rPr>
              <a:t>maruziyetler</a:t>
            </a:r>
            <a:endParaRPr lang="tr-TR" sz="2200" b="0" i="0" dirty="0">
              <a:effectLst/>
            </a:endParaRPr>
          </a:p>
          <a:p>
            <a:pPr lvl="1"/>
            <a:endParaRPr lang="tr-TR" sz="2200" b="0" i="0" dirty="0">
              <a:effectLst/>
            </a:endParaRPr>
          </a:p>
          <a:p>
            <a:pPr lvl="1"/>
            <a:r>
              <a:rPr lang="tr-TR" sz="2200" b="0" i="0" dirty="0">
                <a:effectLst/>
              </a:rPr>
              <a:t>Erkeğin ve eşinin libido, cinsel ilişki sıklığı ve önceki doğurganlık değerlendirmeleri dahil olmak üzere cinsel geçmişi</a:t>
            </a:r>
          </a:p>
          <a:p>
            <a:pPr marL="0" indent="0">
              <a:buNone/>
            </a:pPr>
            <a:endParaRPr lang="tr-TR" sz="2200" dirty="0"/>
          </a:p>
        </p:txBody>
      </p:sp>
    </p:spTree>
    <p:extLst>
      <p:ext uri="{BB962C8B-B14F-4D97-AF65-F5344CB8AC3E}">
        <p14:creationId xmlns:p14="http://schemas.microsoft.com/office/powerpoint/2010/main" val="32930790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938B043-7B97-47EE-AC57-F5CA00CC9121}"/>
              </a:ext>
            </a:extLst>
          </p:cNvPr>
          <p:cNvSpPr>
            <a:spLocks noGrp="1"/>
          </p:cNvSpPr>
          <p:nvPr>
            <p:ph type="title"/>
          </p:nvPr>
        </p:nvSpPr>
        <p:spPr>
          <a:xfrm>
            <a:off x="572493" y="238539"/>
            <a:ext cx="11018520" cy="1434415"/>
          </a:xfrm>
        </p:spPr>
        <p:txBody>
          <a:bodyPr anchor="b">
            <a:normAutofit/>
          </a:bodyPr>
          <a:lstStyle/>
          <a:p>
            <a:r>
              <a:rPr lang="tr-TR" sz="5000"/>
              <a:t>Erkek infertilitesi yaklaşım/fizik muayene</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689A6802-74FE-4B2D-81B4-F264078F391F}"/>
              </a:ext>
            </a:extLst>
          </p:cNvPr>
          <p:cNvSpPr>
            <a:spLocks noGrp="1"/>
          </p:cNvSpPr>
          <p:nvPr>
            <p:ph idx="1"/>
          </p:nvPr>
        </p:nvSpPr>
        <p:spPr>
          <a:xfrm>
            <a:off x="572493" y="2071316"/>
            <a:ext cx="6713552" cy="4119172"/>
          </a:xfrm>
        </p:spPr>
        <p:txBody>
          <a:bodyPr anchor="t">
            <a:normAutofit/>
          </a:bodyPr>
          <a:lstStyle/>
          <a:p>
            <a:r>
              <a:rPr lang="tr-TR" sz="2200" b="0" i="0">
                <a:effectLst/>
              </a:rPr>
              <a:t>Cilt</a:t>
            </a:r>
          </a:p>
          <a:p>
            <a:pPr lvl="1"/>
            <a:r>
              <a:rPr lang="tr-TR" sz="2200" b="0" i="0">
                <a:effectLst/>
              </a:rPr>
              <a:t>hiperpigmentasyon </a:t>
            </a:r>
          </a:p>
          <a:p>
            <a:pPr lvl="1"/>
            <a:r>
              <a:rPr lang="tr-TR" sz="2200" b="0" i="0">
                <a:effectLst/>
              </a:rPr>
              <a:t> ince deri, ekimoz ve/veya geniş mor çizgiler </a:t>
            </a:r>
          </a:p>
          <a:p>
            <a:pPr lvl="1"/>
            <a:r>
              <a:rPr lang="tr-TR" sz="2200" b="0" i="0">
                <a:effectLst/>
              </a:rPr>
              <a:t>Kasık, koltuk altı ve yüzdeki kılların kaybı, cildin yağlılığının azalması ve yüzdeki ince kırışıklıklar</a:t>
            </a:r>
          </a:p>
          <a:p>
            <a:r>
              <a:rPr lang="tr-TR" sz="2200" b="0" i="0">
                <a:effectLst/>
              </a:rPr>
              <a:t>Dış genital organ</a:t>
            </a:r>
          </a:p>
          <a:p>
            <a:pPr lvl="1"/>
            <a:r>
              <a:rPr lang="tr-TR" sz="2200" b="0" i="0">
                <a:effectLst/>
              </a:rPr>
              <a:t>Eksik cinsel gelişim, fallus ve testislerin incelenmesi ve küçük testisleri varlığı </a:t>
            </a:r>
            <a:endParaRPr lang="tr-TR" sz="2200"/>
          </a:p>
          <a:p>
            <a:pPr lvl="1"/>
            <a:r>
              <a:rPr lang="tr-TR" sz="2200" b="0" i="0">
                <a:effectLst/>
              </a:rPr>
              <a:t>Prader orkidometre veya kumpas ile testis boyutu ölçülerek seminifer tübüllerin hacmindeki azalma tespit edilebilir</a:t>
            </a:r>
            <a:endParaRPr lang="tr-TR" sz="2200"/>
          </a:p>
        </p:txBody>
      </p:sp>
      <p:pic>
        <p:nvPicPr>
          <p:cNvPr id="9" name="Resim 8">
            <a:extLst>
              <a:ext uri="{FF2B5EF4-FFF2-40B4-BE49-F238E27FC236}">
                <a16:creationId xmlns:a16="http://schemas.microsoft.com/office/drawing/2014/main" id="{8E0F433C-29C3-4547-81F3-8C83B74DF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045" y="2257508"/>
            <a:ext cx="4864913" cy="2918948"/>
          </a:xfrm>
          <a:prstGeom prst="rect">
            <a:avLst/>
          </a:prstGeom>
        </p:spPr>
      </p:pic>
    </p:spTree>
    <p:extLst>
      <p:ext uri="{BB962C8B-B14F-4D97-AF65-F5344CB8AC3E}">
        <p14:creationId xmlns:p14="http://schemas.microsoft.com/office/powerpoint/2010/main" val="27839735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0E58CD5-0405-477B-A30F-01AE477C0917}"/>
              </a:ext>
            </a:extLst>
          </p:cNvPr>
          <p:cNvSpPr>
            <a:spLocks noGrp="1"/>
          </p:cNvSpPr>
          <p:nvPr>
            <p:ph type="title"/>
          </p:nvPr>
        </p:nvSpPr>
        <p:spPr>
          <a:xfrm>
            <a:off x="838200" y="365125"/>
            <a:ext cx="10515600" cy="1325563"/>
          </a:xfrm>
        </p:spPr>
        <p:txBody>
          <a:bodyPr>
            <a:normAutofit/>
          </a:bodyPr>
          <a:lstStyle/>
          <a:p>
            <a:r>
              <a:rPr lang="tr-TR" sz="5000"/>
              <a:t>Erkek infertilitesi yaklaşım/semen analizi</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CA0CA4B8-8679-4038-8A5B-5BF5C8D49AEC}"/>
              </a:ext>
            </a:extLst>
          </p:cNvPr>
          <p:cNvSpPr>
            <a:spLocks noGrp="1"/>
          </p:cNvSpPr>
          <p:nvPr>
            <p:ph idx="1"/>
          </p:nvPr>
        </p:nvSpPr>
        <p:spPr>
          <a:xfrm>
            <a:off x="838200" y="1929384"/>
            <a:ext cx="10515600" cy="4251960"/>
          </a:xfrm>
        </p:spPr>
        <p:txBody>
          <a:bodyPr>
            <a:normAutofit/>
          </a:bodyPr>
          <a:lstStyle/>
          <a:p>
            <a:r>
              <a:rPr lang="tr-TR" sz="2200" b="0" i="0" dirty="0">
                <a:effectLst/>
              </a:rPr>
              <a:t>Semen örneği, iki ila yedi günlük boşalma perhizinden sonra alınmalıdır</a:t>
            </a:r>
            <a:r>
              <a:rPr lang="tr-TR" sz="2200" b="0" i="0" dirty="0">
                <a:effectLst/>
                <a:latin typeface="Noto Sans" panose="020B0502040504020204" pitchFamily="34" charset="0"/>
              </a:rPr>
              <a:t>. </a:t>
            </a:r>
          </a:p>
          <a:p>
            <a:r>
              <a:rPr lang="tr-TR" sz="2200" b="0" i="0" dirty="0">
                <a:effectLst/>
              </a:rPr>
              <a:t>Semen numunelerindeki sperm konsantrasyonlarının belirgin doğal değişkenliği nedeniyle, en az bir hafta arayla </a:t>
            </a:r>
            <a:r>
              <a:rPr lang="tr-TR" sz="2200" b="1" i="0" dirty="0">
                <a:effectLst/>
              </a:rPr>
              <a:t>en az iki numune</a:t>
            </a:r>
            <a:r>
              <a:rPr lang="tr-TR" sz="2200" b="0" i="0" dirty="0">
                <a:effectLst/>
              </a:rPr>
              <a:t> alınmalıdır</a:t>
            </a:r>
          </a:p>
          <a:p>
            <a:r>
              <a:rPr lang="tr-TR" sz="2200" b="0" i="0" dirty="0">
                <a:effectLst/>
              </a:rPr>
              <a:t>Standart semen analizi;</a:t>
            </a:r>
          </a:p>
          <a:p>
            <a:pPr lvl="1"/>
            <a:r>
              <a:rPr lang="tr-TR" sz="2200" b="0" i="0" dirty="0">
                <a:effectLst/>
              </a:rPr>
              <a:t>Semen hacmi ve </a:t>
            </a:r>
            <a:r>
              <a:rPr lang="tr-TR" sz="2200" b="0" i="0" dirty="0" err="1">
                <a:effectLst/>
              </a:rPr>
              <a:t>pH</a:t>
            </a:r>
            <a:endParaRPr lang="tr-TR" sz="2200" b="0" i="0" dirty="0">
              <a:effectLst/>
            </a:endParaRPr>
          </a:p>
          <a:p>
            <a:pPr lvl="1"/>
            <a:r>
              <a:rPr lang="tr-TR" sz="2200" b="0" i="0" dirty="0" err="1">
                <a:effectLst/>
              </a:rPr>
              <a:t>Mikroskopi</a:t>
            </a:r>
            <a:endParaRPr lang="tr-TR" sz="2200" b="0" i="0" dirty="0">
              <a:effectLst/>
            </a:endParaRPr>
          </a:p>
          <a:p>
            <a:pPr lvl="2"/>
            <a:r>
              <a:rPr lang="tr-TR" sz="2200" b="0" i="0" dirty="0">
                <a:effectLst/>
              </a:rPr>
              <a:t>Sperm konsantrasyonu, sayısı, hareketliliği ve morfolojisi</a:t>
            </a:r>
          </a:p>
          <a:p>
            <a:pPr lvl="2"/>
            <a:r>
              <a:rPr lang="tr-TR" sz="2200" dirty="0" err="1"/>
              <a:t>Debris</a:t>
            </a:r>
            <a:r>
              <a:rPr lang="tr-TR" sz="2200" b="0" i="0" dirty="0">
                <a:effectLst/>
              </a:rPr>
              <a:t> ve aglütinasyon</a:t>
            </a:r>
          </a:p>
          <a:p>
            <a:pPr lvl="2"/>
            <a:r>
              <a:rPr lang="tr-TR" sz="2200" dirty="0"/>
              <a:t>L</a:t>
            </a:r>
            <a:r>
              <a:rPr lang="tr-TR" sz="2200" b="0" i="0" dirty="0">
                <a:effectLst/>
              </a:rPr>
              <a:t>ökosit sayısı</a:t>
            </a:r>
          </a:p>
          <a:p>
            <a:pPr lvl="2"/>
            <a:r>
              <a:rPr lang="tr-TR" sz="2200" b="0" i="0" dirty="0">
                <a:effectLst/>
              </a:rPr>
              <a:t>Olgunlaşmamış </a:t>
            </a:r>
            <a:r>
              <a:rPr lang="tr-TR" sz="2200" b="0" i="0" dirty="0" err="1">
                <a:effectLst/>
              </a:rPr>
              <a:t>germ</a:t>
            </a:r>
            <a:r>
              <a:rPr lang="tr-TR" sz="2200" b="0" i="0" dirty="0">
                <a:effectLst/>
              </a:rPr>
              <a:t> hücreleri</a:t>
            </a:r>
          </a:p>
          <a:p>
            <a:endParaRPr lang="tr-TR" sz="2200" dirty="0"/>
          </a:p>
        </p:txBody>
      </p:sp>
    </p:spTree>
    <p:extLst>
      <p:ext uri="{BB962C8B-B14F-4D97-AF65-F5344CB8AC3E}">
        <p14:creationId xmlns:p14="http://schemas.microsoft.com/office/powerpoint/2010/main" val="5889803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388B173-B2B0-4EF0-A454-7DBDBA974213}"/>
              </a:ext>
            </a:extLst>
          </p:cNvPr>
          <p:cNvSpPr>
            <a:spLocks noGrp="1"/>
          </p:cNvSpPr>
          <p:nvPr>
            <p:ph type="title"/>
          </p:nvPr>
        </p:nvSpPr>
        <p:spPr>
          <a:xfrm>
            <a:off x="841248" y="548640"/>
            <a:ext cx="3600860" cy="5431536"/>
          </a:xfrm>
        </p:spPr>
        <p:txBody>
          <a:bodyPr>
            <a:normAutofit/>
          </a:bodyPr>
          <a:lstStyle/>
          <a:p>
            <a:r>
              <a:rPr lang="tr-TR" sz="5400"/>
              <a:t>Erkek infertilitesi yaklaşım/ semen analizi</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B39F895F-D232-4E18-9838-1BBC1A03D0F9}"/>
              </a:ext>
            </a:extLst>
          </p:cNvPr>
          <p:cNvSpPr>
            <a:spLocks noGrp="1"/>
          </p:cNvSpPr>
          <p:nvPr>
            <p:ph idx="1"/>
          </p:nvPr>
        </p:nvSpPr>
        <p:spPr>
          <a:xfrm>
            <a:off x="5126418" y="552091"/>
            <a:ext cx="6224335" cy="5431536"/>
          </a:xfrm>
        </p:spPr>
        <p:txBody>
          <a:bodyPr anchor="ctr">
            <a:normAutofit/>
          </a:bodyPr>
          <a:lstStyle/>
          <a:p>
            <a:pPr marL="0" indent="0">
              <a:buNone/>
            </a:pPr>
            <a:r>
              <a:rPr lang="tr-TR" sz="2200" b="1" i="0" dirty="0">
                <a:effectLst/>
              </a:rPr>
              <a:t>Referans limitleri</a:t>
            </a:r>
          </a:p>
          <a:p>
            <a:r>
              <a:rPr lang="tr-TR" sz="2200" b="0" i="0" dirty="0">
                <a:effectLst/>
              </a:rPr>
              <a:t>Hacim </a:t>
            </a:r>
            <a:r>
              <a:rPr lang="tr-TR" sz="2200" b="0" i="0" dirty="0">
                <a:effectLst/>
                <a:sym typeface="Wingdings" panose="05000000000000000000" pitchFamily="2" charset="2"/>
              </a:rPr>
              <a:t></a:t>
            </a:r>
            <a:r>
              <a:rPr lang="tr-TR" sz="2200" b="0" i="0" dirty="0">
                <a:effectLst/>
              </a:rPr>
              <a:t>1,5 </a:t>
            </a:r>
            <a:r>
              <a:rPr lang="tr-TR" sz="2200" b="0" i="0" dirty="0" err="1">
                <a:effectLst/>
              </a:rPr>
              <a:t>mL</a:t>
            </a:r>
            <a:r>
              <a:rPr lang="tr-TR" sz="2200" b="0" i="0" dirty="0">
                <a:effectLst/>
              </a:rPr>
              <a:t> </a:t>
            </a:r>
          </a:p>
          <a:p>
            <a:r>
              <a:rPr lang="tr-TR" sz="2200" b="0" i="0" dirty="0">
                <a:effectLst/>
              </a:rPr>
              <a:t>Sperm konsantrasyonu </a:t>
            </a:r>
            <a:r>
              <a:rPr lang="tr-TR" sz="2200" b="0" i="0" dirty="0">
                <a:effectLst/>
                <a:sym typeface="Wingdings" panose="05000000000000000000" pitchFamily="2" charset="2"/>
              </a:rPr>
              <a:t></a:t>
            </a:r>
            <a:r>
              <a:rPr lang="tr-TR" sz="2200" b="0" i="0" dirty="0">
                <a:effectLst/>
              </a:rPr>
              <a:t>15 milyon </a:t>
            </a:r>
            <a:r>
              <a:rPr lang="tr-TR" sz="2200" b="0" i="0" dirty="0" err="1">
                <a:effectLst/>
              </a:rPr>
              <a:t>spermatozoa</a:t>
            </a:r>
            <a:r>
              <a:rPr lang="tr-TR" sz="2200" b="0" i="0" dirty="0">
                <a:effectLst/>
              </a:rPr>
              <a:t>/</a:t>
            </a:r>
            <a:r>
              <a:rPr lang="tr-TR" sz="2200" b="0" i="0" dirty="0" err="1">
                <a:effectLst/>
              </a:rPr>
              <a:t>mL</a:t>
            </a:r>
            <a:r>
              <a:rPr lang="tr-TR" sz="2200" b="0" i="0" dirty="0">
                <a:effectLst/>
              </a:rPr>
              <a:t> </a:t>
            </a:r>
          </a:p>
          <a:p>
            <a:r>
              <a:rPr lang="tr-TR" sz="2200" b="0" i="0" dirty="0">
                <a:effectLst/>
              </a:rPr>
              <a:t>Toplam sperm sayısı </a:t>
            </a:r>
            <a:r>
              <a:rPr lang="tr-TR" sz="2200" b="0" i="0" dirty="0">
                <a:effectLst/>
                <a:sym typeface="Wingdings" panose="05000000000000000000" pitchFamily="2" charset="2"/>
              </a:rPr>
              <a:t></a:t>
            </a:r>
            <a:r>
              <a:rPr lang="tr-TR" sz="2200" b="0" i="0" dirty="0" err="1">
                <a:effectLst/>
              </a:rPr>
              <a:t>ejakülat</a:t>
            </a:r>
            <a:r>
              <a:rPr lang="tr-TR" sz="2200" b="0" i="0" dirty="0">
                <a:effectLst/>
              </a:rPr>
              <a:t> başına 39 milyon </a:t>
            </a:r>
            <a:r>
              <a:rPr lang="tr-TR" sz="2200" b="0" i="0" dirty="0" err="1">
                <a:effectLst/>
              </a:rPr>
              <a:t>spermatozoa</a:t>
            </a:r>
            <a:endParaRPr lang="tr-TR" sz="2200" b="0" i="0" dirty="0">
              <a:effectLst/>
            </a:endParaRPr>
          </a:p>
          <a:p>
            <a:r>
              <a:rPr lang="tr-TR" sz="2200" b="0" i="0" dirty="0">
                <a:effectLst/>
              </a:rPr>
              <a:t>Morfoloji</a:t>
            </a:r>
            <a:r>
              <a:rPr lang="tr-TR" sz="2200" b="0" i="0" dirty="0">
                <a:effectLst/>
                <a:sym typeface="Wingdings" panose="05000000000000000000" pitchFamily="2" charset="2"/>
              </a:rPr>
              <a:t></a:t>
            </a:r>
            <a:r>
              <a:rPr lang="tr-TR" sz="2200" b="0" i="0" dirty="0">
                <a:effectLst/>
              </a:rPr>
              <a:t> "katı" </a:t>
            </a:r>
            <a:r>
              <a:rPr lang="tr-TR" sz="2200" b="0" i="0" dirty="0" err="1">
                <a:effectLst/>
              </a:rPr>
              <a:t>Tygerberg</a:t>
            </a:r>
            <a:r>
              <a:rPr lang="tr-TR" sz="2200" b="0" i="0" dirty="0">
                <a:effectLst/>
              </a:rPr>
              <a:t> yöntemi kullanılarak % 4 normal formlar </a:t>
            </a:r>
          </a:p>
          <a:p>
            <a:r>
              <a:rPr lang="tr-TR" sz="2200" b="0" i="0" dirty="0">
                <a:effectLst/>
              </a:rPr>
              <a:t>Canlılık </a:t>
            </a:r>
            <a:r>
              <a:rPr lang="tr-TR" sz="2200" b="0" i="0" dirty="0">
                <a:effectLst/>
                <a:sym typeface="Wingdings" panose="05000000000000000000" pitchFamily="2" charset="2"/>
              </a:rPr>
              <a:t></a:t>
            </a:r>
            <a:r>
              <a:rPr lang="tr-TR" sz="2200" dirty="0">
                <a:sym typeface="Wingdings" panose="05000000000000000000" pitchFamily="2" charset="2"/>
              </a:rPr>
              <a:t>%</a:t>
            </a:r>
            <a:r>
              <a:rPr lang="tr-TR" sz="2200" b="0" i="0" dirty="0">
                <a:effectLst/>
              </a:rPr>
              <a:t>58 canlı </a:t>
            </a:r>
          </a:p>
          <a:p>
            <a:r>
              <a:rPr lang="tr-TR" sz="2200" b="0" i="0" dirty="0">
                <a:effectLst/>
              </a:rPr>
              <a:t>Aşamalı hareketlilik </a:t>
            </a:r>
            <a:r>
              <a:rPr lang="tr-TR" sz="2200" b="0" i="0" dirty="0">
                <a:effectLst/>
                <a:sym typeface="Wingdings" panose="05000000000000000000" pitchFamily="2" charset="2"/>
              </a:rPr>
              <a:t></a:t>
            </a:r>
            <a:r>
              <a:rPr lang="tr-TR" sz="2200" dirty="0">
                <a:sym typeface="Wingdings" panose="05000000000000000000" pitchFamily="2" charset="2"/>
              </a:rPr>
              <a:t>%</a:t>
            </a:r>
            <a:r>
              <a:rPr lang="tr-TR" sz="2200" b="0" i="0" dirty="0">
                <a:effectLst/>
              </a:rPr>
              <a:t> 32</a:t>
            </a:r>
          </a:p>
          <a:p>
            <a:r>
              <a:rPr lang="tr-TR" sz="2200" b="0" i="0" dirty="0">
                <a:effectLst/>
              </a:rPr>
              <a:t>Toplam (ilerleyen ve ilerlemeyen) </a:t>
            </a:r>
            <a:r>
              <a:rPr lang="tr-TR" sz="2200" b="0" i="0" dirty="0" err="1">
                <a:effectLst/>
              </a:rPr>
              <a:t>motilite</a:t>
            </a:r>
            <a:r>
              <a:rPr lang="tr-TR" sz="2200" b="0" i="0" dirty="0">
                <a:effectLst/>
              </a:rPr>
              <a:t> </a:t>
            </a:r>
            <a:r>
              <a:rPr lang="tr-TR" sz="2200" b="0" i="0" dirty="0">
                <a:effectLst/>
                <a:sym typeface="Wingdings" panose="05000000000000000000" pitchFamily="2" charset="2"/>
              </a:rPr>
              <a:t></a:t>
            </a:r>
            <a:r>
              <a:rPr lang="tr-TR" sz="2200" dirty="0">
                <a:sym typeface="Wingdings" panose="05000000000000000000" pitchFamily="2" charset="2"/>
              </a:rPr>
              <a:t>%</a:t>
            </a:r>
            <a:r>
              <a:rPr lang="tr-TR" sz="2200" b="0" i="0" dirty="0">
                <a:effectLst/>
              </a:rPr>
              <a:t>40</a:t>
            </a:r>
            <a:endParaRPr lang="tr-TR" sz="2200" dirty="0"/>
          </a:p>
        </p:txBody>
      </p:sp>
    </p:spTree>
    <p:extLst>
      <p:ext uri="{BB962C8B-B14F-4D97-AF65-F5344CB8AC3E}">
        <p14:creationId xmlns:p14="http://schemas.microsoft.com/office/powerpoint/2010/main" val="21272855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8746612-1EB7-47C9-8B2E-284CE8CFF822}"/>
              </a:ext>
            </a:extLst>
          </p:cNvPr>
          <p:cNvSpPr>
            <a:spLocks noGrp="1"/>
          </p:cNvSpPr>
          <p:nvPr>
            <p:ph type="title"/>
          </p:nvPr>
        </p:nvSpPr>
        <p:spPr>
          <a:xfrm>
            <a:off x="841248" y="548640"/>
            <a:ext cx="3600860" cy="5431536"/>
          </a:xfrm>
        </p:spPr>
        <p:txBody>
          <a:bodyPr>
            <a:normAutofit/>
          </a:bodyPr>
          <a:lstStyle/>
          <a:p>
            <a:r>
              <a:rPr lang="tr-TR" sz="4200"/>
              <a:t>Erkek infertilitesi yaklaşım/ ek değerlendirme</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46FCBC3F-1931-4576-AF05-FFED70C10028}"/>
              </a:ext>
            </a:extLst>
          </p:cNvPr>
          <p:cNvSpPr>
            <a:spLocks noGrp="1"/>
          </p:cNvSpPr>
          <p:nvPr>
            <p:ph idx="1"/>
          </p:nvPr>
        </p:nvSpPr>
        <p:spPr>
          <a:xfrm>
            <a:off x="5126418" y="552091"/>
            <a:ext cx="6224335" cy="5431536"/>
          </a:xfrm>
        </p:spPr>
        <p:txBody>
          <a:bodyPr anchor="ctr">
            <a:normAutofit/>
          </a:bodyPr>
          <a:lstStyle/>
          <a:p>
            <a:pPr marL="0" indent="0">
              <a:buNone/>
            </a:pPr>
            <a:r>
              <a:rPr lang="tr-TR" sz="2200" b="1" i="0" dirty="0">
                <a:effectLst/>
              </a:rPr>
              <a:t>Endokrin testi </a:t>
            </a:r>
            <a:r>
              <a:rPr lang="tr-TR" sz="2200" b="0" i="0" dirty="0">
                <a:effectLst/>
              </a:rPr>
              <a:t>  </a:t>
            </a:r>
          </a:p>
          <a:p>
            <a:r>
              <a:rPr lang="tr-TR" sz="2200" b="0" i="0" dirty="0">
                <a:effectLst/>
              </a:rPr>
              <a:t>Düşük sperm konsantrasyonuna (&lt;10 milyon/</a:t>
            </a:r>
            <a:r>
              <a:rPr lang="tr-TR" sz="2200" b="0" i="0" dirty="0" err="1">
                <a:effectLst/>
              </a:rPr>
              <a:t>mL</a:t>
            </a:r>
            <a:r>
              <a:rPr lang="tr-TR" sz="2200" b="0" i="0" dirty="0">
                <a:effectLst/>
              </a:rPr>
              <a:t>) sahip kısır bir erkeğin endokrin değerlendirmesi,</a:t>
            </a:r>
          </a:p>
          <a:p>
            <a:pPr lvl="1"/>
            <a:r>
              <a:rPr lang="tr-TR" sz="2200" b="0" i="0" dirty="0">
                <a:effectLst/>
              </a:rPr>
              <a:t>serum total testosteron</a:t>
            </a:r>
          </a:p>
          <a:p>
            <a:pPr lvl="1"/>
            <a:r>
              <a:rPr lang="tr-TR" sz="2200" b="0" i="0" dirty="0">
                <a:effectLst/>
              </a:rPr>
              <a:t>LH ve FSH ölçümlerini ve </a:t>
            </a:r>
          </a:p>
          <a:p>
            <a:pPr lvl="1"/>
            <a:r>
              <a:rPr lang="tr-TR" sz="2200" b="0" i="0" dirty="0">
                <a:effectLst/>
              </a:rPr>
              <a:t>klinik olarak belirtilen diğer testleri </a:t>
            </a:r>
          </a:p>
          <a:p>
            <a:pPr marL="0" indent="0">
              <a:buNone/>
            </a:pPr>
            <a:r>
              <a:rPr lang="tr-TR" sz="2200" b="1" i="0" dirty="0" err="1">
                <a:effectLst/>
              </a:rPr>
              <a:t>Skrotal</a:t>
            </a:r>
            <a:r>
              <a:rPr lang="tr-TR" sz="2200" b="1" i="0" dirty="0">
                <a:effectLst/>
              </a:rPr>
              <a:t> ve </a:t>
            </a:r>
            <a:r>
              <a:rPr lang="tr-TR" sz="2200" b="1" i="0" dirty="0" err="1">
                <a:effectLst/>
              </a:rPr>
              <a:t>transrektal</a:t>
            </a:r>
            <a:r>
              <a:rPr lang="tr-TR" sz="2200" b="1" i="0" dirty="0">
                <a:effectLst/>
              </a:rPr>
              <a:t> ultrason </a:t>
            </a:r>
            <a:r>
              <a:rPr lang="tr-TR" sz="2200" b="0" i="0" dirty="0">
                <a:effectLst/>
              </a:rPr>
              <a:t> </a:t>
            </a:r>
          </a:p>
          <a:p>
            <a:r>
              <a:rPr lang="tr-TR" sz="2200" i="0" dirty="0" err="1">
                <a:effectLst/>
              </a:rPr>
              <a:t>obstrüktif</a:t>
            </a:r>
            <a:r>
              <a:rPr lang="tr-TR" sz="2200" i="0" dirty="0">
                <a:effectLst/>
              </a:rPr>
              <a:t> </a:t>
            </a:r>
            <a:r>
              <a:rPr lang="tr-TR" sz="2200" i="0" dirty="0" err="1">
                <a:effectLst/>
              </a:rPr>
              <a:t>azospermi</a:t>
            </a:r>
            <a:r>
              <a:rPr lang="tr-TR" sz="2200" i="0" dirty="0">
                <a:effectLst/>
              </a:rPr>
              <a:t>;</a:t>
            </a:r>
          </a:p>
          <a:p>
            <a:pPr lvl="1"/>
            <a:r>
              <a:rPr lang="tr-TR" sz="2200" b="0" i="0" dirty="0">
                <a:effectLst/>
              </a:rPr>
              <a:t> </a:t>
            </a:r>
            <a:r>
              <a:rPr lang="tr-TR" sz="2200" b="0" i="0" dirty="0" err="1">
                <a:effectLst/>
              </a:rPr>
              <a:t>Ejakülatör</a:t>
            </a:r>
            <a:r>
              <a:rPr lang="tr-TR" sz="2200" b="0" i="0" dirty="0">
                <a:effectLst/>
              </a:rPr>
              <a:t> kanal tıkanıklığı, </a:t>
            </a:r>
            <a:r>
              <a:rPr lang="tr-TR" sz="2200" b="0" i="0" dirty="0" err="1">
                <a:effectLst/>
              </a:rPr>
              <a:t>dilate</a:t>
            </a:r>
            <a:r>
              <a:rPr lang="tr-TR" sz="2200" b="0" i="0" dirty="0">
                <a:effectLst/>
              </a:rPr>
              <a:t> </a:t>
            </a:r>
            <a:r>
              <a:rPr lang="tr-TR" sz="2200" b="0" i="0" dirty="0" err="1">
                <a:effectLst/>
              </a:rPr>
              <a:t>seminal</a:t>
            </a:r>
            <a:r>
              <a:rPr lang="tr-TR" sz="2200" b="0" i="0" dirty="0">
                <a:effectLst/>
              </a:rPr>
              <a:t> vezikülleri gösteren </a:t>
            </a:r>
            <a:r>
              <a:rPr lang="tr-TR" sz="2200" b="0" i="0" dirty="0" err="1">
                <a:effectLst/>
              </a:rPr>
              <a:t>skrotal</a:t>
            </a:r>
            <a:r>
              <a:rPr lang="tr-TR" sz="2200" b="0" i="0" dirty="0">
                <a:effectLst/>
              </a:rPr>
              <a:t> veya </a:t>
            </a:r>
            <a:r>
              <a:rPr lang="tr-TR" sz="2200" b="0" i="0" dirty="0" err="1">
                <a:effectLst/>
              </a:rPr>
              <a:t>transrektal</a:t>
            </a:r>
            <a:r>
              <a:rPr lang="tr-TR" sz="2200" b="0" i="0" dirty="0">
                <a:effectLst/>
              </a:rPr>
              <a:t> ultrason ile teşhis alır</a:t>
            </a:r>
          </a:p>
          <a:p>
            <a:pPr marL="0" indent="0">
              <a:buNone/>
            </a:pPr>
            <a:r>
              <a:rPr lang="tr-TR" sz="2200" b="1" dirty="0"/>
              <a:t>Genetik testler</a:t>
            </a:r>
          </a:p>
        </p:txBody>
      </p:sp>
    </p:spTree>
    <p:extLst>
      <p:ext uri="{BB962C8B-B14F-4D97-AF65-F5344CB8AC3E}">
        <p14:creationId xmlns:p14="http://schemas.microsoft.com/office/powerpoint/2010/main" val="6547065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9E498D9-6887-459B-AE63-FEB0F09A2683}"/>
              </a:ext>
            </a:extLst>
          </p:cNvPr>
          <p:cNvSpPr>
            <a:spLocks noGrp="1"/>
          </p:cNvSpPr>
          <p:nvPr>
            <p:ph type="title"/>
          </p:nvPr>
        </p:nvSpPr>
        <p:spPr>
          <a:xfrm>
            <a:off x="572493" y="238539"/>
            <a:ext cx="11018520" cy="1434415"/>
          </a:xfrm>
        </p:spPr>
        <p:txBody>
          <a:bodyPr anchor="b">
            <a:normAutofit/>
          </a:bodyPr>
          <a:lstStyle/>
          <a:p>
            <a:r>
              <a:rPr lang="tr-TR" sz="5400"/>
              <a:t>Erkek infertilite tedavi</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1206D14-8828-4010-A72E-150AA6F1D3CE}"/>
              </a:ext>
            </a:extLst>
          </p:cNvPr>
          <p:cNvSpPr>
            <a:spLocks noGrp="1"/>
          </p:cNvSpPr>
          <p:nvPr>
            <p:ph idx="1"/>
          </p:nvPr>
        </p:nvSpPr>
        <p:spPr>
          <a:xfrm>
            <a:off x="572493" y="2071316"/>
            <a:ext cx="6713552" cy="4119172"/>
          </a:xfrm>
        </p:spPr>
        <p:txBody>
          <a:bodyPr anchor="t">
            <a:normAutofit/>
          </a:bodyPr>
          <a:lstStyle/>
          <a:p>
            <a:endParaRPr lang="tr-TR" sz="2200" dirty="0"/>
          </a:p>
          <a:p>
            <a:r>
              <a:rPr lang="tr-TR" sz="2200" dirty="0"/>
              <a:t>T</a:t>
            </a:r>
            <a:r>
              <a:rPr lang="tr-TR" sz="2200" b="0" i="0" dirty="0">
                <a:effectLst/>
              </a:rPr>
              <a:t>edavi edilmeyen ve gebelik peşinde koşan çiftler üzerinde yapılan araştırmalarda, </a:t>
            </a:r>
          </a:p>
          <a:p>
            <a:pPr lvl="1"/>
            <a:r>
              <a:rPr lang="tr-TR" sz="2200" b="0" i="0" dirty="0">
                <a:effectLst/>
              </a:rPr>
              <a:t>yüzde 50'si üç ay içinde, </a:t>
            </a:r>
          </a:p>
          <a:p>
            <a:pPr lvl="1"/>
            <a:r>
              <a:rPr lang="tr-TR" sz="2200" b="0" i="0" dirty="0">
                <a:effectLst/>
              </a:rPr>
              <a:t>yüzde 70'i altı ay içinde ve </a:t>
            </a:r>
          </a:p>
          <a:p>
            <a:pPr lvl="1"/>
            <a:r>
              <a:rPr lang="tr-TR" sz="2200" b="0" i="0" dirty="0">
                <a:effectLst/>
              </a:rPr>
              <a:t>yüzde 85'i 12 ay içinde hamile kalmış</a:t>
            </a:r>
            <a:r>
              <a:rPr lang="tr-TR" sz="2200" dirty="0"/>
              <a:t>                                                   </a:t>
            </a:r>
          </a:p>
          <a:p>
            <a:pPr marL="0" indent="0">
              <a:buNone/>
            </a:pPr>
            <a:r>
              <a:rPr lang="tr-TR" sz="2200" dirty="0"/>
              <a:t>                                                                                                                                                                                                                                                                                                                                                                        </a:t>
            </a:r>
          </a:p>
        </p:txBody>
      </p:sp>
      <p:pic>
        <p:nvPicPr>
          <p:cNvPr id="5" name="Resim 4" descr="metin içeren bir resim&#10;&#10;Açıklama otomatik olarak oluşturuldu">
            <a:extLst>
              <a:ext uri="{FF2B5EF4-FFF2-40B4-BE49-F238E27FC236}">
                <a16:creationId xmlns:a16="http://schemas.microsoft.com/office/drawing/2014/main" id="{DB825548-26F3-4401-B81D-FD3F1DBB20D1}"/>
              </a:ext>
            </a:extLst>
          </p:cNvPr>
          <p:cNvPicPr>
            <a:picLocks noChangeAspect="1"/>
          </p:cNvPicPr>
          <p:nvPr/>
        </p:nvPicPr>
        <p:blipFill rotWithShape="1">
          <a:blip r:embed="rId3">
            <a:extLst>
              <a:ext uri="{28A0092B-C50C-407E-A947-70E740481C1C}">
                <a14:useLocalDpi xmlns:a14="http://schemas.microsoft.com/office/drawing/2010/main" val="0"/>
              </a:ext>
            </a:extLst>
          </a:blip>
          <a:srcRect t="11128" r="-1" b="-1"/>
          <a:stretch/>
        </p:blipFill>
        <p:spPr>
          <a:xfrm>
            <a:off x="7675658" y="2093976"/>
            <a:ext cx="3941064" cy="4096512"/>
          </a:xfrm>
          <a:prstGeom prst="rect">
            <a:avLst/>
          </a:prstGeom>
        </p:spPr>
      </p:pic>
      <p:sp>
        <p:nvSpPr>
          <p:cNvPr id="8" name="Metin kutusu 7">
            <a:extLst>
              <a:ext uri="{FF2B5EF4-FFF2-40B4-BE49-F238E27FC236}">
                <a16:creationId xmlns:a16="http://schemas.microsoft.com/office/drawing/2014/main" id="{FE914A1D-6F2F-4213-97F7-A0945AD2D0BA}"/>
              </a:ext>
            </a:extLst>
          </p:cNvPr>
          <p:cNvSpPr txBox="1"/>
          <p:nvPr/>
        </p:nvSpPr>
        <p:spPr>
          <a:xfrm>
            <a:off x="5520722" y="6281076"/>
            <a:ext cx="6096000" cy="553998"/>
          </a:xfrm>
          <a:prstGeom prst="rect">
            <a:avLst/>
          </a:prstGeom>
          <a:noFill/>
        </p:spPr>
        <p:txBody>
          <a:bodyPr wrap="square">
            <a:spAutoFit/>
          </a:bodyPr>
          <a:lstStyle/>
          <a:p>
            <a:r>
              <a:rPr lang="en-US" sz="1200" b="1" i="0" dirty="0">
                <a:solidFill>
                  <a:srgbClr val="212121"/>
                </a:solidFill>
                <a:effectLst/>
              </a:rPr>
              <a:t>Factors affecting normal expectancy of conception</a:t>
            </a:r>
            <a:r>
              <a:rPr lang="tr-TR" sz="1200" b="1" i="0" dirty="0">
                <a:solidFill>
                  <a:srgbClr val="212121"/>
                </a:solidFill>
                <a:effectLst/>
              </a:rPr>
              <a:t> </a:t>
            </a:r>
            <a:r>
              <a:rPr lang="tr-TR" sz="1200" b="0" i="0" dirty="0">
                <a:solidFill>
                  <a:srgbClr val="212121"/>
                </a:solidFill>
                <a:effectLst/>
              </a:rPr>
              <a:t>DOI: </a:t>
            </a:r>
            <a:r>
              <a:rPr lang="tr-TR" sz="1200" b="0" i="0" u="none" strike="noStrike" dirty="0">
                <a:solidFill>
                  <a:srgbClr val="0071BC"/>
                </a:solidFill>
                <a:effectLst/>
                <a:hlinkClick r:id="rId4"/>
              </a:rPr>
              <a:t>10.1001/jama.1956.02970090081016</a:t>
            </a:r>
            <a:endParaRPr lang="tr-TR" sz="1200" b="0" i="0" dirty="0">
              <a:solidFill>
                <a:srgbClr val="212121"/>
              </a:solidFill>
              <a:effectLst/>
            </a:endParaRPr>
          </a:p>
          <a:p>
            <a:pPr algn="l"/>
            <a:endParaRPr lang="en-US" b="1" i="0" dirty="0">
              <a:solidFill>
                <a:srgbClr val="212121"/>
              </a:solidFill>
              <a:effectLst/>
              <a:latin typeface="Merriweather" panose="00000500000000000000" pitchFamily="2" charset="-94"/>
            </a:endParaRPr>
          </a:p>
        </p:txBody>
      </p:sp>
    </p:spTree>
    <p:extLst>
      <p:ext uri="{BB962C8B-B14F-4D97-AF65-F5344CB8AC3E}">
        <p14:creationId xmlns:p14="http://schemas.microsoft.com/office/powerpoint/2010/main" val="16422124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5D919AA-00C3-4D51-919A-3EF0C64A36F4}"/>
              </a:ext>
            </a:extLst>
          </p:cNvPr>
          <p:cNvSpPr>
            <a:spLocks noGrp="1"/>
          </p:cNvSpPr>
          <p:nvPr>
            <p:ph type="title"/>
          </p:nvPr>
        </p:nvSpPr>
        <p:spPr>
          <a:xfrm>
            <a:off x="572493" y="238539"/>
            <a:ext cx="11018520" cy="1434415"/>
          </a:xfrm>
        </p:spPr>
        <p:txBody>
          <a:bodyPr anchor="b">
            <a:normAutofit/>
          </a:bodyPr>
          <a:lstStyle/>
          <a:p>
            <a:r>
              <a:rPr lang="tr-TR" sz="5400"/>
              <a:t>Erkek infertilite tedavi</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5B27B7B3-DD9D-4AF1-80ED-47D0017617F4}"/>
              </a:ext>
            </a:extLst>
          </p:cNvPr>
          <p:cNvSpPr>
            <a:spLocks noGrp="1"/>
          </p:cNvSpPr>
          <p:nvPr>
            <p:ph idx="1"/>
          </p:nvPr>
        </p:nvSpPr>
        <p:spPr>
          <a:xfrm>
            <a:off x="572493" y="2071316"/>
            <a:ext cx="5695303" cy="4119172"/>
          </a:xfrm>
        </p:spPr>
        <p:txBody>
          <a:bodyPr anchor="t">
            <a:normAutofit/>
          </a:bodyPr>
          <a:lstStyle/>
          <a:p>
            <a:endParaRPr lang="tr-TR" sz="2200" b="0" i="0" dirty="0">
              <a:effectLst/>
            </a:endParaRPr>
          </a:p>
          <a:p>
            <a:r>
              <a:rPr lang="tr-TR" sz="2200" dirty="0"/>
              <a:t>Altta yatan endokrin ve sistemik bozukluğun tedavisi</a:t>
            </a:r>
          </a:p>
          <a:p>
            <a:r>
              <a:rPr lang="tr-TR" sz="2200" b="0" i="0" dirty="0" err="1">
                <a:effectLst/>
              </a:rPr>
              <a:t>Gonadotropin</a:t>
            </a:r>
            <a:r>
              <a:rPr lang="tr-TR" sz="2200" b="0" i="0" dirty="0">
                <a:effectLst/>
              </a:rPr>
              <a:t> </a:t>
            </a:r>
            <a:r>
              <a:rPr lang="tr-TR" sz="2200" b="0" i="0" dirty="0" err="1">
                <a:effectLst/>
              </a:rPr>
              <a:t>replasman</a:t>
            </a:r>
            <a:r>
              <a:rPr lang="tr-TR" sz="2200" b="0" i="0" dirty="0">
                <a:effectLst/>
              </a:rPr>
              <a:t> tedavisi</a:t>
            </a:r>
          </a:p>
          <a:p>
            <a:r>
              <a:rPr lang="tr-TR" sz="2200" dirty="0" err="1"/>
              <a:t>Kabergolin</a:t>
            </a:r>
            <a:r>
              <a:rPr lang="tr-TR" sz="2200" dirty="0"/>
              <a:t> veya </a:t>
            </a:r>
            <a:r>
              <a:rPr lang="tr-TR" sz="2200" dirty="0" err="1"/>
              <a:t>bromokriptin</a:t>
            </a:r>
            <a:r>
              <a:rPr lang="tr-TR" sz="2200" dirty="0"/>
              <a:t> </a:t>
            </a:r>
            <a:r>
              <a:rPr lang="tr-TR" sz="2200" b="0" i="0" dirty="0">
                <a:effectLst/>
              </a:rPr>
              <a:t>gibi bir </a:t>
            </a:r>
            <a:r>
              <a:rPr lang="tr-TR" sz="2200" b="0" i="0" dirty="0" err="1">
                <a:effectLst/>
              </a:rPr>
              <a:t>dopamin</a:t>
            </a:r>
            <a:r>
              <a:rPr lang="tr-TR" sz="2200" b="0" i="0" dirty="0">
                <a:effectLst/>
              </a:rPr>
              <a:t> </a:t>
            </a:r>
            <a:r>
              <a:rPr lang="tr-TR" sz="2200" b="0" i="0" dirty="0" err="1">
                <a:effectLst/>
              </a:rPr>
              <a:t>agonisti</a:t>
            </a:r>
            <a:r>
              <a:rPr lang="tr-TR" sz="2200" b="0" i="0" dirty="0">
                <a:effectLst/>
              </a:rPr>
              <a:t> </a:t>
            </a:r>
            <a:r>
              <a:rPr lang="tr-TR" sz="2200" dirty="0"/>
              <a:t>(</a:t>
            </a:r>
            <a:r>
              <a:rPr lang="tr-TR" sz="2200" dirty="0" err="1"/>
              <a:t>hiperprolaktinemi</a:t>
            </a:r>
            <a:r>
              <a:rPr lang="tr-TR" sz="2200" dirty="0"/>
              <a:t>)</a:t>
            </a:r>
          </a:p>
          <a:p>
            <a:r>
              <a:rPr lang="tr-TR" sz="2200" b="0" i="0" dirty="0">
                <a:effectLst/>
              </a:rPr>
              <a:t>Yardımcı üreme teknolojisi</a:t>
            </a:r>
          </a:p>
          <a:p>
            <a:r>
              <a:rPr lang="tr-TR" sz="2200" dirty="0"/>
              <a:t>Cerrahi onarım</a:t>
            </a:r>
          </a:p>
        </p:txBody>
      </p:sp>
      <p:pic>
        <p:nvPicPr>
          <p:cNvPr id="9" name="Resim 8">
            <a:extLst>
              <a:ext uri="{FF2B5EF4-FFF2-40B4-BE49-F238E27FC236}">
                <a16:creationId xmlns:a16="http://schemas.microsoft.com/office/drawing/2014/main" id="{2C224A31-FA0F-4310-B5A6-CBF1210967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991" y="2132141"/>
            <a:ext cx="5438516" cy="3274401"/>
          </a:xfrm>
          <a:prstGeom prst="rect">
            <a:avLst/>
          </a:prstGeom>
        </p:spPr>
      </p:pic>
    </p:spTree>
    <p:extLst>
      <p:ext uri="{BB962C8B-B14F-4D97-AF65-F5344CB8AC3E}">
        <p14:creationId xmlns:p14="http://schemas.microsoft.com/office/powerpoint/2010/main" val="38916908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D6B74BF-2881-4157-BD75-467CBFAD0071}"/>
              </a:ext>
            </a:extLst>
          </p:cNvPr>
          <p:cNvSpPr>
            <a:spLocks noGrp="1"/>
          </p:cNvSpPr>
          <p:nvPr>
            <p:ph type="title"/>
          </p:nvPr>
        </p:nvSpPr>
        <p:spPr>
          <a:xfrm>
            <a:off x="838200" y="365125"/>
            <a:ext cx="10515600" cy="1325563"/>
          </a:xfrm>
        </p:spPr>
        <p:txBody>
          <a:bodyPr>
            <a:normAutofit/>
          </a:bodyPr>
          <a:lstStyle/>
          <a:p>
            <a:r>
              <a:rPr lang="tr-TR" sz="5400" i="0" dirty="0">
                <a:effectLst/>
              </a:rPr>
              <a:t>Özet Ve Öneriler</a:t>
            </a:r>
            <a:endParaRPr lang="tr-TR"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çerik Yer Tutucusu 2">
            <a:extLst>
              <a:ext uri="{FF2B5EF4-FFF2-40B4-BE49-F238E27FC236}">
                <a16:creationId xmlns:a16="http://schemas.microsoft.com/office/drawing/2014/main" id="{BBD304C3-0E41-40A5-A96E-37EAD7CC0CBB}"/>
              </a:ext>
            </a:extLst>
          </p:cNvPr>
          <p:cNvSpPr>
            <a:spLocks noGrp="1"/>
          </p:cNvSpPr>
          <p:nvPr>
            <p:ph idx="1"/>
          </p:nvPr>
        </p:nvSpPr>
        <p:spPr>
          <a:xfrm>
            <a:off x="838200" y="1929384"/>
            <a:ext cx="10515600" cy="4251960"/>
          </a:xfrm>
        </p:spPr>
        <p:txBody>
          <a:bodyPr>
            <a:normAutofit/>
          </a:bodyPr>
          <a:lstStyle/>
          <a:p>
            <a:endParaRPr lang="tr-TR" sz="2200" b="0" i="0">
              <a:effectLst/>
            </a:endParaRPr>
          </a:p>
          <a:p>
            <a:r>
              <a:rPr lang="tr-TR" sz="2200" b="0" i="0">
                <a:effectLst/>
              </a:rPr>
              <a:t>Çiftler, özellikle 30 yaşından sonra çocuk sahibi olmayı geciktirmenin başarılı gebelik şansını azaltabileceği konusunda bilgilendirilmeli</a:t>
            </a:r>
          </a:p>
          <a:p>
            <a:r>
              <a:rPr lang="tr-TR" sz="2200" b="0" i="0">
                <a:effectLst/>
              </a:rPr>
              <a:t>İlişkinin en verimli döneme (yumurtlamadan iki gün öncesine kadar) girmesini ve semen kalitesinin optimal olmasını sağlamak için adetin kesilmesinden hemen sonra yumurtlama günü boyunca haftada iki ile üç kez cinsel ilişkiye girmeleri</a:t>
            </a:r>
          </a:p>
          <a:p>
            <a:r>
              <a:rPr lang="tr-TR" sz="2200" b="0" i="0">
                <a:effectLst/>
              </a:rPr>
              <a:t>Sigarayı bırakmanın genel sağlık yararlarına dayanarak sigara içen çiftlere sigarayı bırakmaları</a:t>
            </a:r>
          </a:p>
          <a:p>
            <a:r>
              <a:rPr lang="tr-TR" sz="2200" b="0" i="0">
                <a:effectLst/>
              </a:rPr>
              <a:t> 18-25 kg/m2 arasında bir BMI elde etmeye çalışmaları</a:t>
            </a:r>
          </a:p>
          <a:p>
            <a:pPr marL="0" indent="0">
              <a:buNone/>
            </a:pPr>
            <a:endParaRPr lang="tr-TR" sz="2200"/>
          </a:p>
        </p:txBody>
      </p:sp>
    </p:spTree>
    <p:extLst>
      <p:ext uri="{BB962C8B-B14F-4D97-AF65-F5344CB8AC3E}">
        <p14:creationId xmlns:p14="http://schemas.microsoft.com/office/powerpoint/2010/main" val="1505526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D3632AB-6DFC-4F27-8998-507325A824E9}"/>
              </a:ext>
            </a:extLst>
          </p:cNvPr>
          <p:cNvSpPr>
            <a:spLocks noGrp="1"/>
          </p:cNvSpPr>
          <p:nvPr>
            <p:ph type="title"/>
          </p:nvPr>
        </p:nvSpPr>
        <p:spPr>
          <a:xfrm>
            <a:off x="841248" y="548640"/>
            <a:ext cx="3600860" cy="5431536"/>
          </a:xfrm>
        </p:spPr>
        <p:txBody>
          <a:bodyPr>
            <a:normAutofit/>
          </a:bodyPr>
          <a:lstStyle/>
          <a:p>
            <a:r>
              <a:rPr lang="tr-TR" sz="4200"/>
              <a:t>İnfertilite epidemiyolojisi</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13DB829D-06FC-49C6-9E7E-859272FED03F}"/>
              </a:ext>
            </a:extLst>
          </p:cNvPr>
          <p:cNvSpPr>
            <a:spLocks noGrp="1"/>
          </p:cNvSpPr>
          <p:nvPr>
            <p:ph idx="1"/>
          </p:nvPr>
        </p:nvSpPr>
        <p:spPr>
          <a:xfrm>
            <a:off x="5126418" y="552091"/>
            <a:ext cx="6845805" cy="5431536"/>
          </a:xfrm>
        </p:spPr>
        <p:txBody>
          <a:bodyPr anchor="ctr">
            <a:normAutofit/>
          </a:bodyPr>
          <a:lstStyle/>
          <a:p>
            <a:endParaRPr lang="tr-TR" sz="2400" dirty="0"/>
          </a:p>
          <a:p>
            <a:r>
              <a:rPr lang="tr-TR" sz="2400" dirty="0"/>
              <a:t>Türkiye Nüfus ve Sağlık Araştırması’na göre ülkemizde, 15-49 yaş arasındaki kadınlarda </a:t>
            </a:r>
            <a:r>
              <a:rPr lang="tr-TR" sz="2400" dirty="0" err="1"/>
              <a:t>infertilite</a:t>
            </a:r>
            <a:r>
              <a:rPr lang="tr-TR" sz="2400" dirty="0"/>
              <a:t> yaygınlığı %12,2 bulunmuştur</a:t>
            </a:r>
          </a:p>
          <a:p>
            <a:endParaRPr lang="tr-TR" sz="2400" dirty="0"/>
          </a:p>
          <a:p>
            <a:r>
              <a:rPr lang="tr-TR" sz="2400" dirty="0"/>
              <a:t>ABD de çocuk istemi nedeniyle kliniklere başvuran, 15-49 yaşları arasındaki kadınların oranı 2010 yılı itibarı ile %12 seviyesindedir</a:t>
            </a:r>
          </a:p>
        </p:txBody>
      </p:sp>
    </p:spTree>
    <p:extLst>
      <p:ext uri="{BB962C8B-B14F-4D97-AF65-F5344CB8AC3E}">
        <p14:creationId xmlns:p14="http://schemas.microsoft.com/office/powerpoint/2010/main" val="34956001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588BF62-57E8-49CC-A833-5FA0CE7D37FF}"/>
              </a:ext>
            </a:extLst>
          </p:cNvPr>
          <p:cNvSpPr>
            <a:spLocks noGrp="1"/>
          </p:cNvSpPr>
          <p:nvPr>
            <p:ph type="title"/>
          </p:nvPr>
        </p:nvSpPr>
        <p:spPr>
          <a:xfrm>
            <a:off x="838200" y="365125"/>
            <a:ext cx="10515600" cy="1325563"/>
          </a:xfrm>
        </p:spPr>
        <p:txBody>
          <a:bodyPr>
            <a:normAutofit/>
          </a:bodyPr>
          <a:lstStyle/>
          <a:p>
            <a:r>
              <a:rPr lang="tr-TR" sz="5400" i="0">
                <a:effectLst/>
              </a:rPr>
              <a:t>Özet Ve Öneriler</a:t>
            </a:r>
            <a:endParaRPr lang="tr-TR"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EA4215B7-32ED-4FD4-A7F4-462A8FAD64D3}"/>
              </a:ext>
            </a:extLst>
          </p:cNvPr>
          <p:cNvSpPr>
            <a:spLocks noGrp="1"/>
          </p:cNvSpPr>
          <p:nvPr>
            <p:ph idx="1"/>
          </p:nvPr>
        </p:nvSpPr>
        <p:spPr>
          <a:xfrm>
            <a:off x="838200" y="1929384"/>
            <a:ext cx="10515600" cy="4251960"/>
          </a:xfrm>
        </p:spPr>
        <p:txBody>
          <a:bodyPr>
            <a:normAutofit/>
          </a:bodyPr>
          <a:lstStyle/>
          <a:p>
            <a:endParaRPr lang="tr-TR" sz="2200" i="0">
              <a:effectLst/>
            </a:endParaRPr>
          </a:p>
          <a:p>
            <a:r>
              <a:rPr lang="tr-TR" sz="2200" i="0">
                <a:effectLst/>
              </a:rPr>
              <a:t>Orta ve ağır </a:t>
            </a:r>
            <a:r>
              <a:rPr lang="tr-TR" sz="2200"/>
              <a:t>alkol alan kadınların </a:t>
            </a:r>
            <a:r>
              <a:rPr lang="tr-TR" sz="2200" i="0">
                <a:effectLst/>
              </a:rPr>
              <a:t>hamile kalması daha uzun sürer ve infertilite değerlendirmesine tabi tutulma riski daha yüksektir, gebe kalmaya çalışan tüm kadınların alkolden uzak durması </a:t>
            </a:r>
          </a:p>
          <a:p>
            <a:r>
              <a:rPr lang="tr-TR" sz="2200" i="0">
                <a:effectLst/>
              </a:rPr>
              <a:t>Yüksek kafein tüketiminin kadın doğurganlığını etkileyip etkilemediği belirsizdir, </a:t>
            </a:r>
            <a:r>
              <a:rPr lang="tr-TR" sz="2200"/>
              <a:t>h</a:t>
            </a:r>
            <a:r>
              <a:rPr lang="tr-TR" sz="2200" i="0">
                <a:effectLst/>
              </a:rPr>
              <a:t>amileliği düşünen kadınların kafein alımını günde bir veya iki fincandan fazla kahve (toplam 200 mg kafein) ile sınırlandırması önerilir</a:t>
            </a:r>
          </a:p>
          <a:p>
            <a:r>
              <a:rPr lang="tr-TR" sz="2200"/>
              <a:t>Birinci basamak hekimler </a:t>
            </a:r>
            <a:r>
              <a:rPr lang="tr-TR" sz="2200" i="0">
                <a:effectLst/>
              </a:rPr>
              <a:t>;</a:t>
            </a:r>
          </a:p>
          <a:p>
            <a:pPr lvl="1"/>
            <a:r>
              <a:rPr lang="tr-TR" sz="2200"/>
              <a:t>hamilelik</a:t>
            </a:r>
            <a:r>
              <a:rPr lang="tr-TR" sz="2200" i="0">
                <a:effectLst/>
              </a:rPr>
              <a:t> planlayan çiftlerde doğal doğurganlığın nasıl olabileceği nelere dikkat etmesi gerektiği konusunda hastaları </a:t>
            </a:r>
            <a:r>
              <a:rPr lang="tr-TR" sz="2200"/>
              <a:t>bilgilendirmeli ileri tetkik gerekli olduğunu düşündüğü 1 yıl süresi ile gebe kalamayan bireyleri bir üst merkeze yönlendirmelidir.</a:t>
            </a:r>
          </a:p>
          <a:p>
            <a:endParaRPr lang="tr-TR" sz="2200" b="0" i="0">
              <a:effectLst/>
            </a:endParaRPr>
          </a:p>
        </p:txBody>
      </p:sp>
    </p:spTree>
    <p:extLst>
      <p:ext uri="{BB962C8B-B14F-4D97-AF65-F5344CB8AC3E}">
        <p14:creationId xmlns:p14="http://schemas.microsoft.com/office/powerpoint/2010/main" val="24168695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993807-661C-4919-9F95-17E7F387569B}"/>
              </a:ext>
            </a:extLst>
          </p:cNvPr>
          <p:cNvSpPr>
            <a:spLocks noGrp="1"/>
          </p:cNvSpPr>
          <p:nvPr>
            <p:ph type="title"/>
          </p:nvPr>
        </p:nvSpPr>
        <p:spPr/>
        <p:txBody>
          <a:bodyPr/>
          <a:lstStyle/>
          <a:p>
            <a:r>
              <a:rPr lang="tr-TR"/>
              <a:t>KAYNAKLAR</a:t>
            </a:r>
            <a:endParaRPr lang="tr-TR" dirty="0"/>
          </a:p>
        </p:txBody>
      </p:sp>
      <p:sp>
        <p:nvSpPr>
          <p:cNvPr id="3" name="İçerik Yer Tutucusu 2">
            <a:extLst>
              <a:ext uri="{FF2B5EF4-FFF2-40B4-BE49-F238E27FC236}">
                <a16:creationId xmlns:a16="http://schemas.microsoft.com/office/drawing/2014/main" id="{010B050B-5C7D-46A3-B296-1D5D6656065B}"/>
              </a:ext>
            </a:extLst>
          </p:cNvPr>
          <p:cNvSpPr>
            <a:spLocks noGrp="1"/>
          </p:cNvSpPr>
          <p:nvPr>
            <p:ph idx="1"/>
          </p:nvPr>
        </p:nvSpPr>
        <p:spPr/>
        <p:txBody>
          <a:bodyPr>
            <a:normAutofit fontScale="47500" lnSpcReduction="20000"/>
          </a:bodyPr>
          <a:lstStyle/>
          <a:p>
            <a:r>
              <a:rPr lang="tr-TR" dirty="0">
                <a:hlinkClick r:id="rId2"/>
              </a:rPr>
              <a:t>http://www.tjrms.org/uploads/pdf/709122956733657.pdf</a:t>
            </a:r>
            <a:endParaRPr lang="tr-TR" dirty="0"/>
          </a:p>
          <a:p>
            <a:r>
              <a:rPr lang="tr-TR" dirty="0">
                <a:hlinkClick r:id="rId3"/>
              </a:rPr>
              <a:t>https://www.cetad.org.tr/73/sik-sorulan-sorular/61/infertilite</a:t>
            </a:r>
            <a:endParaRPr lang="tr-TR" dirty="0"/>
          </a:p>
          <a:p>
            <a:r>
              <a:rPr lang="tr-TR" dirty="0">
                <a:hlinkClick r:id="rId4"/>
              </a:rPr>
              <a:t>https://www.uptodate.com/contents/overview-of-infertility?search=infertilite&amp;topicRef=7453&amp;source=see_link#H3</a:t>
            </a:r>
            <a:endParaRPr lang="tr-TR" dirty="0"/>
          </a:p>
          <a:p>
            <a:r>
              <a:rPr lang="tr-TR" dirty="0">
                <a:hlinkClick r:id="rId5"/>
              </a:rPr>
              <a:t>https://www.uptodate.com/contents/evaluation-of-female-infertility?search=infertilite&amp;source=search_result&amp;selectedTitle=2~150&amp;usage_type=default&amp;display_rank=2#H3</a:t>
            </a:r>
            <a:endParaRPr lang="tr-TR" dirty="0"/>
          </a:p>
          <a:p>
            <a:r>
              <a:rPr lang="tr-TR" dirty="0">
                <a:hlinkClick r:id="rId6"/>
              </a:rPr>
              <a:t>https://www.uptodate.com/contents/approach-to-the-male-with-infertility?search=infertilite&amp;source=search_result&amp;selectedTitle=3~150&amp;usage_type=default&amp;display_rank=3#H3208983247</a:t>
            </a:r>
            <a:endParaRPr lang="tr-TR" dirty="0"/>
          </a:p>
          <a:p>
            <a:r>
              <a:rPr lang="tr-TR" dirty="0">
                <a:hlinkClick r:id="rId7"/>
              </a:rPr>
              <a:t>https://www.uptodate.com/contents/causes-of-female-infertility?search=infertilite&amp;source=search_result&amp;selectedTitle=4~150&amp;usage_type=default&amp;display_rank=4#H13</a:t>
            </a:r>
            <a:endParaRPr lang="tr-TR" dirty="0"/>
          </a:p>
          <a:p>
            <a:r>
              <a:rPr lang="tr-TR" dirty="0">
                <a:hlinkClick r:id="rId8"/>
              </a:rPr>
              <a:t>https://www.uptodate.com/contents/treatments-for-female-infertility?search=infertilite&amp;source=search_result&amp;selectedTitle=5~150&amp;usage_type=default&amp;display_rank=5</a:t>
            </a:r>
            <a:endParaRPr lang="tr-TR" dirty="0"/>
          </a:p>
          <a:p>
            <a:r>
              <a:rPr lang="tr-TR" dirty="0">
                <a:hlinkClick r:id="rId9"/>
              </a:rPr>
              <a:t>https://www.uptodate.com/contents/optimizing-natural-fertility-in-couples-planning-pregnancy?search=infertilite&amp;topicRef=5448&amp;source=see_link</a:t>
            </a:r>
            <a:endParaRPr lang="tr-TR" dirty="0"/>
          </a:p>
          <a:p>
            <a:r>
              <a:rPr lang="tr-TR" dirty="0">
                <a:hlinkClick r:id="rId10"/>
              </a:rPr>
              <a:t>https://www.uptodate.com/contents/treatments-for-male-infertility?search=infertilite&amp;source=search_result&amp;selectedTitle=6~150&amp;usage_type=default&amp;display_rank=6</a:t>
            </a:r>
            <a:endParaRPr lang="tr-TR" dirty="0"/>
          </a:p>
          <a:p>
            <a:r>
              <a:rPr lang="tr-TR" dirty="0">
                <a:hlinkClick r:id="rId11"/>
              </a:rPr>
              <a:t>https://www.uptodate.com/contents/causes-of-male-infertility?search=infertilite&amp;source=search_result&amp;selectedTitle=7~150&amp;usage_type=default&amp;display_rank=7</a:t>
            </a:r>
            <a:endParaRPr lang="tr-TR" dirty="0"/>
          </a:p>
          <a:p>
            <a:r>
              <a:rPr lang="tr-TR" dirty="0">
                <a:hlinkClick r:id="rId12"/>
              </a:rPr>
              <a:t>https://www.uptodate.com/contents/unexplained-infertility?search=infertilite&amp;source=search_result&amp;selectedTitle=9~150&amp;usage_type=default&amp;display_rank=9</a:t>
            </a:r>
            <a:endParaRPr lang="tr-TR" dirty="0"/>
          </a:p>
          <a:p>
            <a:r>
              <a:rPr lang="tr-TR" dirty="0">
                <a:hlinkClick r:id="rId13"/>
              </a:rPr>
              <a:t>https://www.uptodate.com/contents/psychological-stress-and-infertility?search=infertilite&amp;source=search_result&amp;selectedTitle=18~150&amp;usage_type=default&amp;display_rank=18</a:t>
            </a:r>
            <a:endParaRPr lang="tr-TR" dirty="0"/>
          </a:p>
          <a:p>
            <a:endParaRPr lang="tr-TR" dirty="0"/>
          </a:p>
        </p:txBody>
      </p:sp>
    </p:spTree>
    <p:extLst>
      <p:ext uri="{BB962C8B-B14F-4D97-AF65-F5344CB8AC3E}">
        <p14:creationId xmlns:p14="http://schemas.microsoft.com/office/powerpoint/2010/main" val="242098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84AE5F8-3E8D-418B-8726-57FC57078AC4}"/>
              </a:ext>
            </a:extLst>
          </p:cNvPr>
          <p:cNvSpPr>
            <a:spLocks noGrp="1"/>
          </p:cNvSpPr>
          <p:nvPr>
            <p:ph type="title"/>
          </p:nvPr>
        </p:nvSpPr>
        <p:spPr>
          <a:xfrm>
            <a:off x="838200" y="365125"/>
            <a:ext cx="10515600" cy="1325563"/>
          </a:xfrm>
        </p:spPr>
        <p:txBody>
          <a:bodyPr>
            <a:normAutofit/>
          </a:bodyPr>
          <a:lstStyle/>
          <a:p>
            <a:r>
              <a:rPr lang="tr-TR" sz="5400" dirty="0" err="1"/>
              <a:t>İnfertilite</a:t>
            </a:r>
            <a:r>
              <a:rPr lang="tr-TR" sz="5400" dirty="0"/>
              <a:t> epidemiyolojisi</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83E6B33A-E70E-402A-B951-625AA6DA1F6F}"/>
              </a:ext>
            </a:extLst>
          </p:cNvPr>
          <p:cNvSpPr>
            <a:spLocks noGrp="1"/>
          </p:cNvSpPr>
          <p:nvPr>
            <p:ph idx="1"/>
          </p:nvPr>
        </p:nvSpPr>
        <p:spPr>
          <a:xfrm>
            <a:off x="838200" y="1929384"/>
            <a:ext cx="10515600" cy="4251960"/>
          </a:xfrm>
        </p:spPr>
        <p:txBody>
          <a:bodyPr>
            <a:normAutofit lnSpcReduction="10000"/>
          </a:bodyPr>
          <a:lstStyle/>
          <a:p>
            <a:r>
              <a:rPr lang="tr-TR" sz="2400" dirty="0"/>
              <a:t>Gelişmiş ülkelerde </a:t>
            </a:r>
            <a:r>
              <a:rPr lang="tr-TR" sz="2400" dirty="0" err="1"/>
              <a:t>infertil</a:t>
            </a:r>
            <a:r>
              <a:rPr lang="tr-TR" sz="2400" dirty="0"/>
              <a:t> çiftlerin; </a:t>
            </a:r>
            <a:r>
              <a:rPr lang="tr-TR" sz="2400" b="1" dirty="0"/>
              <a:t>% 37 sinde kadın </a:t>
            </a:r>
            <a:r>
              <a:rPr lang="tr-TR" sz="2400" dirty="0"/>
              <a:t>faktörlü kısırlık</a:t>
            </a:r>
            <a:r>
              <a:rPr lang="tr-TR" sz="2400" b="1" dirty="0"/>
              <a:t>,%8 inde erkek </a:t>
            </a:r>
            <a:r>
              <a:rPr lang="tr-TR" sz="2400" dirty="0"/>
              <a:t>faktörlü kısırlık ve </a:t>
            </a:r>
            <a:r>
              <a:rPr lang="tr-TR" sz="2400" b="1" dirty="0"/>
              <a:t>%35 inde hem erkek hem de kadın faktörlü </a:t>
            </a:r>
            <a:r>
              <a:rPr lang="tr-TR" sz="2400" dirty="0"/>
              <a:t>kısırlık bildirilmiş</a:t>
            </a:r>
            <a:r>
              <a:rPr lang="tr-TR" sz="2400" b="1" dirty="0"/>
              <a:t>,%5 açıklanamayan kısırlık</a:t>
            </a:r>
          </a:p>
          <a:p>
            <a:r>
              <a:rPr lang="tr-TR" sz="2400" dirty="0" err="1"/>
              <a:t>İnfertilite</a:t>
            </a:r>
            <a:r>
              <a:rPr lang="tr-TR" sz="2400" dirty="0"/>
              <a:t> nedenlerinin sıklığı kabaca;</a:t>
            </a:r>
          </a:p>
          <a:p>
            <a:pPr lvl="1"/>
            <a:r>
              <a:rPr lang="tr-TR" b="0" i="0" dirty="0">
                <a:effectLst/>
              </a:rPr>
              <a:t>Erkek faktörü </a:t>
            </a:r>
            <a:r>
              <a:rPr lang="tr-TR" dirty="0"/>
              <a:t>-</a:t>
            </a:r>
            <a:r>
              <a:rPr lang="tr-TR" b="0" i="0" dirty="0">
                <a:effectLst/>
              </a:rPr>
              <a:t> % 26</a:t>
            </a:r>
          </a:p>
          <a:p>
            <a:pPr lvl="1"/>
            <a:r>
              <a:rPr lang="tr-TR" b="0" i="0" dirty="0">
                <a:effectLst/>
              </a:rPr>
              <a:t>Yumurtlama </a:t>
            </a:r>
            <a:r>
              <a:rPr lang="tr-TR" b="0" i="0" dirty="0" err="1">
                <a:effectLst/>
              </a:rPr>
              <a:t>disfonksiyonu</a:t>
            </a:r>
            <a:r>
              <a:rPr lang="tr-TR" b="0" i="0" dirty="0">
                <a:effectLst/>
              </a:rPr>
              <a:t> - % 21</a:t>
            </a:r>
          </a:p>
          <a:p>
            <a:pPr lvl="1"/>
            <a:r>
              <a:rPr lang="tr-TR" b="0" i="0" dirty="0">
                <a:effectLst/>
              </a:rPr>
              <a:t>Tüp hasarı - % 14</a:t>
            </a:r>
          </a:p>
          <a:p>
            <a:pPr lvl="1"/>
            <a:r>
              <a:rPr lang="tr-TR" b="0" i="0" dirty="0" err="1">
                <a:effectLst/>
              </a:rPr>
              <a:t>Endometriozis</a:t>
            </a:r>
            <a:r>
              <a:rPr lang="tr-TR" b="0" i="0" dirty="0">
                <a:effectLst/>
              </a:rPr>
              <a:t> - % 6</a:t>
            </a:r>
          </a:p>
          <a:p>
            <a:pPr lvl="1"/>
            <a:r>
              <a:rPr lang="tr-TR" b="0" i="0" dirty="0">
                <a:effectLst/>
              </a:rPr>
              <a:t>Cinsel sorunlar - % 6</a:t>
            </a:r>
          </a:p>
          <a:p>
            <a:pPr lvl="1"/>
            <a:r>
              <a:rPr lang="tr-TR" b="0" i="0" dirty="0" err="1">
                <a:effectLst/>
              </a:rPr>
              <a:t>Servikal</a:t>
            </a:r>
            <a:r>
              <a:rPr lang="tr-TR" b="0" i="0" dirty="0">
                <a:effectLst/>
              </a:rPr>
              <a:t> faktör - % 3</a:t>
            </a:r>
          </a:p>
          <a:p>
            <a:pPr lvl="1"/>
            <a:r>
              <a:rPr lang="tr-TR" b="0" i="0" dirty="0">
                <a:effectLst/>
              </a:rPr>
              <a:t>Açıklanamayan –-% 28</a:t>
            </a:r>
          </a:p>
          <a:p>
            <a:endParaRPr lang="tr-TR" sz="2000" dirty="0"/>
          </a:p>
        </p:txBody>
      </p:sp>
      <p:graphicFrame>
        <p:nvGraphicFramePr>
          <p:cNvPr id="6" name="Grafik 5">
            <a:extLst>
              <a:ext uri="{FF2B5EF4-FFF2-40B4-BE49-F238E27FC236}">
                <a16:creationId xmlns:a16="http://schemas.microsoft.com/office/drawing/2014/main" id="{234DE8E4-16FE-41AF-9464-8DADEAFEBB19}"/>
              </a:ext>
            </a:extLst>
          </p:cNvPr>
          <p:cNvGraphicFramePr/>
          <p:nvPr>
            <p:extLst>
              <p:ext uri="{D42A27DB-BD31-4B8C-83A1-F6EECF244321}">
                <p14:modId xmlns:p14="http://schemas.microsoft.com/office/powerpoint/2010/main" val="2193668622"/>
              </p:ext>
            </p:extLst>
          </p:nvPr>
        </p:nvGraphicFramePr>
        <p:xfrm>
          <a:off x="6451600" y="2932472"/>
          <a:ext cx="4267200" cy="33831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5100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88380B4-57D6-4482-BB23-FAD1010AAE47}"/>
              </a:ext>
            </a:extLst>
          </p:cNvPr>
          <p:cNvSpPr>
            <a:spLocks noGrp="1"/>
          </p:cNvSpPr>
          <p:nvPr>
            <p:ph type="title"/>
          </p:nvPr>
        </p:nvSpPr>
        <p:spPr>
          <a:xfrm>
            <a:off x="638882" y="639193"/>
            <a:ext cx="5190418" cy="3573516"/>
          </a:xfrm>
        </p:spPr>
        <p:txBody>
          <a:bodyPr vert="horz" lIns="91440" tIns="45720" rIns="91440" bIns="45720" rtlCol="0" anchor="b">
            <a:normAutofit/>
          </a:bodyPr>
          <a:lstStyle/>
          <a:p>
            <a:r>
              <a:rPr lang="en-US" sz="3100" i="0" kern="1200" dirty="0" err="1">
                <a:solidFill>
                  <a:schemeClr val="tx1"/>
                </a:solidFill>
                <a:effectLst/>
                <a:latin typeface="+mj-lt"/>
                <a:ea typeface="+mj-ea"/>
                <a:cs typeface="+mj-cs"/>
              </a:rPr>
              <a:t>İnfertilite</a:t>
            </a:r>
            <a:r>
              <a:rPr lang="en-US" sz="3100" i="0" kern="1200" dirty="0">
                <a:solidFill>
                  <a:schemeClr val="tx1"/>
                </a:solidFill>
                <a:effectLst/>
                <a:latin typeface="+mj-lt"/>
                <a:ea typeface="+mj-ea"/>
                <a:cs typeface="+mj-cs"/>
              </a:rPr>
              <a:t> </a:t>
            </a:r>
            <a:r>
              <a:rPr lang="en-US" sz="3100" i="0" kern="1200" dirty="0" err="1">
                <a:solidFill>
                  <a:schemeClr val="tx1"/>
                </a:solidFill>
                <a:effectLst/>
                <a:latin typeface="+mj-lt"/>
                <a:ea typeface="+mj-ea"/>
                <a:cs typeface="+mj-cs"/>
              </a:rPr>
              <a:t>değerlendirmesinin</a:t>
            </a:r>
            <a:r>
              <a:rPr lang="en-US" sz="3100" i="0" kern="1200" dirty="0">
                <a:solidFill>
                  <a:schemeClr val="tx1"/>
                </a:solidFill>
                <a:effectLst/>
                <a:latin typeface="+mj-lt"/>
                <a:ea typeface="+mj-ea"/>
                <a:cs typeface="+mj-cs"/>
              </a:rPr>
              <a:t> </a:t>
            </a:r>
            <a:r>
              <a:rPr lang="en-US" sz="3100" i="0" kern="1200" dirty="0" err="1">
                <a:solidFill>
                  <a:schemeClr val="tx1"/>
                </a:solidFill>
                <a:effectLst/>
                <a:latin typeface="+mj-lt"/>
                <a:ea typeface="+mj-ea"/>
                <a:cs typeface="+mj-cs"/>
              </a:rPr>
              <a:t>endikasyonları</a:t>
            </a:r>
            <a:r>
              <a:rPr lang="en-US" sz="3100" i="0" kern="1200" dirty="0">
                <a:solidFill>
                  <a:schemeClr val="tx1"/>
                </a:solidFill>
                <a:effectLst/>
                <a:latin typeface="+mj-lt"/>
                <a:ea typeface="+mj-ea"/>
                <a:cs typeface="+mj-cs"/>
              </a:rPr>
              <a:t> </a:t>
            </a:r>
            <a:r>
              <a:rPr lang="en-US" sz="3100" i="0" kern="1200" dirty="0" err="1">
                <a:solidFill>
                  <a:schemeClr val="tx1"/>
                </a:solidFill>
                <a:effectLst/>
                <a:latin typeface="+mj-lt"/>
                <a:ea typeface="+mj-ea"/>
                <a:cs typeface="+mj-cs"/>
              </a:rPr>
              <a:t>ve</a:t>
            </a:r>
            <a:r>
              <a:rPr lang="en-US" sz="3100" i="0" kern="1200" dirty="0">
                <a:solidFill>
                  <a:schemeClr val="tx1"/>
                </a:solidFill>
                <a:effectLst/>
                <a:latin typeface="+mj-lt"/>
                <a:ea typeface="+mj-ea"/>
                <a:cs typeface="+mj-cs"/>
              </a:rPr>
              <a:t> </a:t>
            </a:r>
            <a:r>
              <a:rPr lang="en-US" sz="3100" i="0" kern="1200" dirty="0" err="1">
                <a:solidFill>
                  <a:schemeClr val="tx1"/>
                </a:solidFill>
                <a:effectLst/>
                <a:latin typeface="+mj-lt"/>
                <a:ea typeface="+mj-ea"/>
                <a:cs typeface="+mj-cs"/>
              </a:rPr>
              <a:t>zamanlaması</a:t>
            </a:r>
            <a:br>
              <a:rPr lang="en-US" sz="3100" i="0" kern="1200" dirty="0">
                <a:solidFill>
                  <a:schemeClr val="tx1"/>
                </a:solidFill>
                <a:effectLst/>
                <a:latin typeface="+mj-lt"/>
                <a:ea typeface="+mj-ea"/>
                <a:cs typeface="+mj-cs"/>
              </a:rPr>
            </a:br>
            <a:endParaRPr lang="en-US" sz="3100"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A5C77C06-67ED-4A87-8223-A30D4CE2FB55}"/>
              </a:ext>
            </a:extLst>
          </p:cNvPr>
          <p:cNvPicPr>
            <a:picLocks noGrp="1" noChangeAspect="1"/>
          </p:cNvPicPr>
          <p:nvPr>
            <p:ph idx="1"/>
          </p:nvPr>
        </p:nvPicPr>
        <p:blipFill>
          <a:blip r:embed="rId3"/>
          <a:stretch>
            <a:fillRect/>
          </a:stretch>
        </p:blipFill>
        <p:spPr>
          <a:xfrm>
            <a:off x="5829300" y="280533"/>
            <a:ext cx="5723817" cy="6971167"/>
          </a:xfrm>
          <a:prstGeom prst="rect">
            <a:avLst/>
          </a:prstGeom>
        </p:spPr>
      </p:pic>
    </p:spTree>
    <p:extLst>
      <p:ext uri="{BB962C8B-B14F-4D97-AF65-F5344CB8AC3E}">
        <p14:creationId xmlns:p14="http://schemas.microsoft.com/office/powerpoint/2010/main" val="1611686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36480B4-143E-44DB-9CF7-5B34DB1780E1}"/>
              </a:ext>
            </a:extLst>
          </p:cNvPr>
          <p:cNvSpPr>
            <a:spLocks noGrp="1"/>
          </p:cNvSpPr>
          <p:nvPr>
            <p:ph type="title"/>
          </p:nvPr>
        </p:nvSpPr>
        <p:spPr>
          <a:xfrm>
            <a:off x="838200" y="365125"/>
            <a:ext cx="10515600" cy="1325563"/>
          </a:xfrm>
        </p:spPr>
        <p:txBody>
          <a:bodyPr>
            <a:normAutofit/>
          </a:bodyPr>
          <a:lstStyle/>
          <a:p>
            <a:r>
              <a:rPr lang="tr-TR" sz="5400"/>
              <a:t>Kadın infertilitesi</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F8BE520B-EF24-49A8-A96A-52F013E4F64B}"/>
              </a:ext>
            </a:extLst>
          </p:cNvPr>
          <p:cNvSpPr>
            <a:spLocks noGrp="1"/>
          </p:cNvSpPr>
          <p:nvPr>
            <p:ph idx="1"/>
          </p:nvPr>
        </p:nvSpPr>
        <p:spPr>
          <a:xfrm>
            <a:off x="838200" y="1929384"/>
            <a:ext cx="10515600" cy="4251960"/>
          </a:xfrm>
        </p:spPr>
        <p:txBody>
          <a:bodyPr>
            <a:normAutofit/>
          </a:bodyPr>
          <a:lstStyle/>
          <a:p>
            <a:endParaRPr lang="tr-TR" sz="2200" b="0" i="0" dirty="0">
              <a:effectLst/>
              <a:latin typeface="Noto Sans" panose="020B0502040504020204" pitchFamily="34" charset="0"/>
            </a:endParaRPr>
          </a:p>
          <a:p>
            <a:r>
              <a:rPr lang="tr-TR" sz="2400" dirty="0" err="1"/>
              <a:t>İnfertilite</a:t>
            </a:r>
            <a:r>
              <a:rPr lang="tr-TR" sz="2400" b="0" i="0" dirty="0">
                <a:effectLst/>
              </a:rPr>
              <a:t> değerlendirmesi;</a:t>
            </a:r>
          </a:p>
          <a:p>
            <a:endParaRPr lang="tr-TR" sz="2400" b="0" i="0" dirty="0">
              <a:effectLst/>
            </a:endParaRPr>
          </a:p>
          <a:p>
            <a:pPr lvl="1"/>
            <a:r>
              <a:rPr lang="tr-TR" b="0" i="0" dirty="0">
                <a:effectLst/>
              </a:rPr>
              <a:t>35 yaş altı kadınlarda 1 yıl korunmasız cinsel ilişkiden sonra</a:t>
            </a:r>
          </a:p>
          <a:p>
            <a:pPr lvl="1"/>
            <a:r>
              <a:rPr lang="tr-TR" b="0" i="0" dirty="0">
                <a:effectLst/>
              </a:rPr>
              <a:t>35 yaş ve üzeri kadınlarda ise 6 ay korunmasız cinsel ilişkiden sonra </a:t>
            </a:r>
          </a:p>
          <a:p>
            <a:pPr lvl="1"/>
            <a:r>
              <a:rPr lang="tr-TR" b="0" i="0" dirty="0" err="1">
                <a:effectLst/>
              </a:rPr>
              <a:t>infertilite</a:t>
            </a:r>
            <a:r>
              <a:rPr lang="tr-TR" b="0" i="0" dirty="0">
                <a:effectLst/>
              </a:rPr>
              <a:t> için bilinen risk faktörleri olan kadınlarda değerlendirme daha erken;</a:t>
            </a:r>
            <a:endParaRPr lang="tr-TR" dirty="0"/>
          </a:p>
          <a:p>
            <a:pPr lvl="2"/>
            <a:r>
              <a:rPr lang="tr-TR" sz="2400" dirty="0"/>
              <a:t>D</a:t>
            </a:r>
            <a:r>
              <a:rPr lang="tr-TR" sz="2400" b="0" i="0" dirty="0">
                <a:effectLst/>
              </a:rPr>
              <a:t>üzensiz adet döngüsü olan veya </a:t>
            </a:r>
            <a:r>
              <a:rPr lang="tr-TR" sz="2400" b="0" i="0" dirty="0" err="1">
                <a:effectLst/>
              </a:rPr>
              <a:t>endometriozis</a:t>
            </a:r>
            <a:endParaRPr lang="tr-TR" sz="2400" dirty="0"/>
          </a:p>
          <a:p>
            <a:pPr lvl="2"/>
            <a:r>
              <a:rPr lang="tr-TR" sz="2400" dirty="0" err="1"/>
              <a:t>P</a:t>
            </a:r>
            <a:r>
              <a:rPr lang="tr-TR" sz="2400" b="0" i="0" dirty="0" err="1">
                <a:effectLst/>
              </a:rPr>
              <a:t>elvik</a:t>
            </a:r>
            <a:r>
              <a:rPr lang="tr-TR" sz="2400" b="0" i="0" dirty="0">
                <a:effectLst/>
              </a:rPr>
              <a:t> </a:t>
            </a:r>
            <a:r>
              <a:rPr lang="tr-TR" sz="2400" b="0" i="0" dirty="0" err="1">
                <a:effectLst/>
              </a:rPr>
              <a:t>inflamatuar</a:t>
            </a:r>
            <a:r>
              <a:rPr lang="tr-TR" sz="2400" b="0" i="0" dirty="0">
                <a:effectLst/>
              </a:rPr>
              <a:t> hastalık öyküsü</a:t>
            </a:r>
          </a:p>
          <a:p>
            <a:pPr lvl="2"/>
            <a:r>
              <a:rPr lang="tr-TR" sz="2400" dirty="0"/>
              <a:t>Ü</a:t>
            </a:r>
            <a:r>
              <a:rPr lang="tr-TR" sz="2400" b="0" i="0" dirty="0">
                <a:effectLst/>
              </a:rPr>
              <a:t>reme sistemi </a:t>
            </a:r>
            <a:r>
              <a:rPr lang="tr-TR" sz="2400" b="0" i="0" dirty="0" err="1">
                <a:effectLst/>
              </a:rPr>
              <a:t>malformasyonları</a:t>
            </a:r>
            <a:r>
              <a:rPr lang="tr-TR" sz="2400" b="0" i="0" dirty="0">
                <a:effectLst/>
              </a:rPr>
              <a:t> </a:t>
            </a:r>
          </a:p>
          <a:p>
            <a:endParaRPr lang="tr-TR" sz="2200" dirty="0"/>
          </a:p>
        </p:txBody>
      </p:sp>
    </p:spTree>
    <p:extLst>
      <p:ext uri="{BB962C8B-B14F-4D97-AF65-F5344CB8AC3E}">
        <p14:creationId xmlns:p14="http://schemas.microsoft.com/office/powerpoint/2010/main" val="427715469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9986</TotalTime>
  <Words>24522</Words>
  <Application>Microsoft Office PowerPoint</Application>
  <PresentationFormat>Geniş ekran</PresentationFormat>
  <Paragraphs>1016</Paragraphs>
  <Slides>61</Slides>
  <Notes>55</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61</vt:i4>
      </vt:variant>
    </vt:vector>
  </HeadingPairs>
  <TitlesOfParts>
    <vt:vector size="71" baseType="lpstr">
      <vt:lpstr>Arial</vt:lpstr>
      <vt:lpstr>BlinkMacSystemFont</vt:lpstr>
      <vt:lpstr>Calibri</vt:lpstr>
      <vt:lpstr>Calibri Light</vt:lpstr>
      <vt:lpstr>Merriweather</vt:lpstr>
      <vt:lpstr>Noto Sans</vt:lpstr>
      <vt:lpstr>Roboto</vt:lpstr>
      <vt:lpstr>Times New Roman</vt:lpstr>
      <vt:lpstr>Wingdings</vt:lpstr>
      <vt:lpstr>Office Teması</vt:lpstr>
      <vt:lpstr>İNFERTİLİTE</vt:lpstr>
      <vt:lpstr>SUNUM PLANI </vt:lpstr>
      <vt:lpstr>AMAÇ</vt:lpstr>
      <vt:lpstr>Normal fertilite </vt:lpstr>
      <vt:lpstr>İnfertilite tanım</vt:lpstr>
      <vt:lpstr>İnfertilite epidemiyolojisi</vt:lpstr>
      <vt:lpstr>İnfertilite epidemiyolojisi</vt:lpstr>
      <vt:lpstr>İnfertilite değerlendirmesinin endikasyonları ve zamanlaması </vt:lpstr>
      <vt:lpstr>Kadın infertilitesi</vt:lpstr>
      <vt:lpstr>Kadın infertilitesi</vt:lpstr>
      <vt:lpstr>Kadın infertilitesi</vt:lpstr>
      <vt:lpstr>Kadın infertilitesi nedenleri</vt:lpstr>
      <vt:lpstr>Kadın infertilitesi nedenleri</vt:lpstr>
      <vt:lpstr>Kadın infertilitesi nedenleri</vt:lpstr>
      <vt:lpstr>Kadın infertilitesi nedenleri</vt:lpstr>
      <vt:lpstr>Kadın infertilitesi nedenleri</vt:lpstr>
      <vt:lpstr>Kadın infertilitesi nedenleri</vt:lpstr>
      <vt:lpstr>Kadın infertilitesi nedenleri</vt:lpstr>
      <vt:lpstr>Kadın infertilitesi nedenleri</vt:lpstr>
      <vt:lpstr>Kadın infertilitesi nedenleri</vt:lpstr>
      <vt:lpstr>Kadın infertilitesi nedenleri</vt:lpstr>
      <vt:lpstr>Kadın infertilitesi nedenleri</vt:lpstr>
      <vt:lpstr>Kadın infetilitesine yaklaşım</vt:lpstr>
      <vt:lpstr>Kadın infetilitesine yaklaşım/anamnez</vt:lpstr>
      <vt:lpstr>Kadın infertilitesine yaklaşım/Anamnez</vt:lpstr>
      <vt:lpstr>Kadın infertilitesine yaklaşım/Fizik muayene</vt:lpstr>
      <vt:lpstr>Kadın infertilitesine yaklaşım/Fizik muayene</vt:lpstr>
      <vt:lpstr>Kadın infertilitesine yaklaşım/Tanı testleri  </vt:lpstr>
      <vt:lpstr>Kadın infertilitesine yaklaşım/Tanı testleri</vt:lpstr>
      <vt:lpstr>Kadın infertilitesine yaklaşım /Tanı testleri</vt:lpstr>
      <vt:lpstr>Kadın infertilitesine yaklaşım /Tanı testleri</vt:lpstr>
      <vt:lpstr>Kadın infertilitesine yaklaşım /Tanı testleri</vt:lpstr>
      <vt:lpstr>Kadın infertilitesine yaklaşım /Tanı testleri</vt:lpstr>
      <vt:lpstr>Kadın infertilitesine yaklaşım /Tanı testleri</vt:lpstr>
      <vt:lpstr>Kadın infertilitesine yaklaşım /Tanı testleri</vt:lpstr>
      <vt:lpstr>Kadın infertilitesine yaklaşım</vt:lpstr>
      <vt:lpstr>Kadın İnfertilitesinde Tedavi </vt:lpstr>
      <vt:lpstr>Kadın İnfertilitesinde Tedavi </vt:lpstr>
      <vt:lpstr>Kadın İnfertilitesinde Tedavi </vt:lpstr>
      <vt:lpstr>Kadın İnfertilitesinde Tedavi </vt:lpstr>
      <vt:lpstr>Kadın İnfertilitesinde Tedavi </vt:lpstr>
      <vt:lpstr>Kadın İnfertilitesinde Tedavi </vt:lpstr>
      <vt:lpstr>Erkek infertilitesi</vt:lpstr>
      <vt:lpstr>Erkek infertilitesi nedenleri</vt:lpstr>
      <vt:lpstr>Erkek infertilitesi nedenleri</vt:lpstr>
      <vt:lpstr>Erkek infertilitesi nedenleri</vt:lpstr>
      <vt:lpstr>Erkek infertilitesi nedenleri</vt:lpstr>
      <vt:lpstr>Erkek infertilitesi nedenleri</vt:lpstr>
      <vt:lpstr>Erkek infertilitesi nedenleri</vt:lpstr>
      <vt:lpstr>Erkek infertilitesi yaklaşım</vt:lpstr>
      <vt:lpstr>Erkek infertilitesi yaklaşım/anamnez</vt:lpstr>
      <vt:lpstr>Erkek infertilitesi yaklaşım/anamnez</vt:lpstr>
      <vt:lpstr>Erkek infertilitesi yaklaşım/fizik muayene</vt:lpstr>
      <vt:lpstr>Erkek infertilitesi yaklaşım/semen analizi</vt:lpstr>
      <vt:lpstr>Erkek infertilitesi yaklaşım/ semen analizi</vt:lpstr>
      <vt:lpstr>Erkek infertilitesi yaklaşım/ ek değerlendirme</vt:lpstr>
      <vt:lpstr>Erkek infertilite tedavi</vt:lpstr>
      <vt:lpstr>Erkek infertilite tedavi</vt:lpstr>
      <vt:lpstr>Özet Ve Öneriler</vt:lpstr>
      <vt:lpstr>Özet Ve Öneriler</vt:lpstr>
      <vt:lpstr>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İNFERTİLİTE</dc:title>
  <dc:creator>çilenay burucuoğlu</dc:creator>
  <cp:lastModifiedBy>çilenay burucuoğlu</cp:lastModifiedBy>
  <cp:revision>9</cp:revision>
  <dcterms:created xsi:type="dcterms:W3CDTF">2022-02-20T12:29:27Z</dcterms:created>
  <dcterms:modified xsi:type="dcterms:W3CDTF">2022-02-28T22:07:17Z</dcterms:modified>
</cp:coreProperties>
</file>