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1" r:id="rId3"/>
    <p:sldId id="257" r:id="rId4"/>
    <p:sldId id="258" r:id="rId5"/>
    <p:sldId id="259" r:id="rId6"/>
    <p:sldId id="260" r:id="rId7"/>
    <p:sldId id="261" r:id="rId8"/>
    <p:sldId id="264" r:id="rId9"/>
    <p:sldId id="265" r:id="rId10"/>
    <p:sldId id="266" r:id="rId11"/>
    <p:sldId id="267" r:id="rId12"/>
    <p:sldId id="268" r:id="rId13"/>
    <p:sldId id="269" r:id="rId14"/>
    <p:sldId id="270" r:id="rId15"/>
    <p:sldId id="271" r:id="rId16"/>
    <p:sldId id="272" r:id="rId17"/>
    <p:sldId id="274" r:id="rId18"/>
    <p:sldId id="276" r:id="rId19"/>
    <p:sldId id="277" r:id="rId20"/>
    <p:sldId id="278" r:id="rId21"/>
    <p:sldId id="279" r:id="rId22"/>
    <p:sldId id="280" r:id="rId23"/>
    <p:sldId id="282" r:id="rId24"/>
    <p:sldId id="283" r:id="rId25"/>
    <p:sldId id="284" r:id="rId26"/>
    <p:sldId id="285" r:id="rId27"/>
    <p:sldId id="286" r:id="rId28"/>
    <p:sldId id="287" r:id="rId29"/>
    <p:sldId id="289" r:id="rId30"/>
    <p:sldId id="290" r:id="rId31"/>
    <p:sldId id="291" r:id="rId32"/>
    <p:sldId id="292" r:id="rId33"/>
    <p:sldId id="294" r:id="rId34"/>
    <p:sldId id="295" r:id="rId35"/>
    <p:sldId id="296" r:id="rId36"/>
    <p:sldId id="297" r:id="rId37"/>
    <p:sldId id="300" r:id="rId3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5B7B95-60C8-3440-90F5-FB4175AC999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DAF5B194-8821-A94A-A9C5-52B9338C58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42E706C-5E32-804C-8C3E-43980F9C1126}"/>
              </a:ext>
            </a:extLst>
          </p:cNvPr>
          <p:cNvSpPr>
            <a:spLocks noGrp="1"/>
          </p:cNvSpPr>
          <p:nvPr>
            <p:ph type="dt" sz="half" idx="10"/>
          </p:nvPr>
        </p:nvSpPr>
        <p:spPr/>
        <p:txBody>
          <a:bodyPr/>
          <a:lstStyle/>
          <a:p>
            <a:fld id="{7B5735FB-7328-AE47-8D9B-A7C36B289FE8}" type="datetimeFigureOut">
              <a:rPr lang="tr-TR" smtClean="0"/>
              <a:t>1.06.2021</a:t>
            </a:fld>
            <a:endParaRPr lang="tr-TR"/>
          </a:p>
        </p:txBody>
      </p:sp>
      <p:sp>
        <p:nvSpPr>
          <p:cNvPr id="5" name="Alt Bilgi Yer Tutucusu 4">
            <a:extLst>
              <a:ext uri="{FF2B5EF4-FFF2-40B4-BE49-F238E27FC236}">
                <a16:creationId xmlns:a16="http://schemas.microsoft.com/office/drawing/2014/main" id="{B9E3E664-E837-4248-8F8B-02D1B8FF6F0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F7AC9AD-A6FB-044B-83FB-D0030BF544FE}"/>
              </a:ext>
            </a:extLst>
          </p:cNvPr>
          <p:cNvSpPr>
            <a:spLocks noGrp="1"/>
          </p:cNvSpPr>
          <p:nvPr>
            <p:ph type="sldNum" sz="quarter" idx="12"/>
          </p:nvPr>
        </p:nvSpPr>
        <p:spPr/>
        <p:txBody>
          <a:bodyPr/>
          <a:lstStyle/>
          <a:p>
            <a:fld id="{D12C861F-F1A1-E943-8E28-6FBF6F4C4EC3}" type="slidenum">
              <a:rPr lang="tr-TR" smtClean="0"/>
              <a:t>‹#›</a:t>
            </a:fld>
            <a:endParaRPr lang="tr-TR"/>
          </a:p>
        </p:txBody>
      </p:sp>
    </p:spTree>
    <p:extLst>
      <p:ext uri="{BB962C8B-B14F-4D97-AF65-F5344CB8AC3E}">
        <p14:creationId xmlns:p14="http://schemas.microsoft.com/office/powerpoint/2010/main" val="3376950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540322-0240-8D4E-9470-6393476E42D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90409780-CF60-B549-923B-48D9FB4C9C6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5F6971A-0C38-B144-8F8B-A6297FB9D063}"/>
              </a:ext>
            </a:extLst>
          </p:cNvPr>
          <p:cNvSpPr>
            <a:spLocks noGrp="1"/>
          </p:cNvSpPr>
          <p:nvPr>
            <p:ph type="dt" sz="half" idx="10"/>
          </p:nvPr>
        </p:nvSpPr>
        <p:spPr/>
        <p:txBody>
          <a:bodyPr/>
          <a:lstStyle/>
          <a:p>
            <a:fld id="{7B5735FB-7328-AE47-8D9B-A7C36B289FE8}" type="datetimeFigureOut">
              <a:rPr lang="tr-TR" smtClean="0"/>
              <a:t>1.06.2021</a:t>
            </a:fld>
            <a:endParaRPr lang="tr-TR"/>
          </a:p>
        </p:txBody>
      </p:sp>
      <p:sp>
        <p:nvSpPr>
          <p:cNvPr id="5" name="Alt Bilgi Yer Tutucusu 4">
            <a:extLst>
              <a:ext uri="{FF2B5EF4-FFF2-40B4-BE49-F238E27FC236}">
                <a16:creationId xmlns:a16="http://schemas.microsoft.com/office/drawing/2014/main" id="{AD6E8A67-9F7A-8746-A995-B45A581C720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88E2D94-F661-E44D-8C64-09AD6B523D52}"/>
              </a:ext>
            </a:extLst>
          </p:cNvPr>
          <p:cNvSpPr>
            <a:spLocks noGrp="1"/>
          </p:cNvSpPr>
          <p:nvPr>
            <p:ph type="sldNum" sz="quarter" idx="12"/>
          </p:nvPr>
        </p:nvSpPr>
        <p:spPr/>
        <p:txBody>
          <a:bodyPr/>
          <a:lstStyle/>
          <a:p>
            <a:fld id="{D12C861F-F1A1-E943-8E28-6FBF6F4C4EC3}" type="slidenum">
              <a:rPr lang="tr-TR" smtClean="0"/>
              <a:t>‹#›</a:t>
            </a:fld>
            <a:endParaRPr lang="tr-TR"/>
          </a:p>
        </p:txBody>
      </p:sp>
    </p:spTree>
    <p:extLst>
      <p:ext uri="{BB962C8B-B14F-4D97-AF65-F5344CB8AC3E}">
        <p14:creationId xmlns:p14="http://schemas.microsoft.com/office/powerpoint/2010/main" val="186323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80D6F0B-1C0D-3A45-9228-427F5D7FE07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5067406-9758-B84F-BA1D-D9A58703B7E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C056356-07B4-9B4F-980B-D0F79F450735}"/>
              </a:ext>
            </a:extLst>
          </p:cNvPr>
          <p:cNvSpPr>
            <a:spLocks noGrp="1"/>
          </p:cNvSpPr>
          <p:nvPr>
            <p:ph type="dt" sz="half" idx="10"/>
          </p:nvPr>
        </p:nvSpPr>
        <p:spPr/>
        <p:txBody>
          <a:bodyPr/>
          <a:lstStyle/>
          <a:p>
            <a:fld id="{7B5735FB-7328-AE47-8D9B-A7C36B289FE8}" type="datetimeFigureOut">
              <a:rPr lang="tr-TR" smtClean="0"/>
              <a:t>1.06.2021</a:t>
            </a:fld>
            <a:endParaRPr lang="tr-TR"/>
          </a:p>
        </p:txBody>
      </p:sp>
      <p:sp>
        <p:nvSpPr>
          <p:cNvPr id="5" name="Alt Bilgi Yer Tutucusu 4">
            <a:extLst>
              <a:ext uri="{FF2B5EF4-FFF2-40B4-BE49-F238E27FC236}">
                <a16:creationId xmlns:a16="http://schemas.microsoft.com/office/drawing/2014/main" id="{30D05495-3720-694F-A85E-D9EEB895C7D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BE9CE47-E064-B84A-9D84-A4535FEEDE37}"/>
              </a:ext>
            </a:extLst>
          </p:cNvPr>
          <p:cNvSpPr>
            <a:spLocks noGrp="1"/>
          </p:cNvSpPr>
          <p:nvPr>
            <p:ph type="sldNum" sz="quarter" idx="12"/>
          </p:nvPr>
        </p:nvSpPr>
        <p:spPr/>
        <p:txBody>
          <a:bodyPr/>
          <a:lstStyle/>
          <a:p>
            <a:fld id="{D12C861F-F1A1-E943-8E28-6FBF6F4C4EC3}" type="slidenum">
              <a:rPr lang="tr-TR" smtClean="0"/>
              <a:t>‹#›</a:t>
            </a:fld>
            <a:endParaRPr lang="tr-TR"/>
          </a:p>
        </p:txBody>
      </p:sp>
    </p:spTree>
    <p:extLst>
      <p:ext uri="{BB962C8B-B14F-4D97-AF65-F5344CB8AC3E}">
        <p14:creationId xmlns:p14="http://schemas.microsoft.com/office/powerpoint/2010/main" val="119945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3316F6-98EC-DB44-BFB5-9F1BE9D51DE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12AB79F-7AA7-914B-9BC2-D70D3F6BB19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391B3B6-9F06-CB4B-8B55-2B05D9B85E41}"/>
              </a:ext>
            </a:extLst>
          </p:cNvPr>
          <p:cNvSpPr>
            <a:spLocks noGrp="1"/>
          </p:cNvSpPr>
          <p:nvPr>
            <p:ph type="dt" sz="half" idx="10"/>
          </p:nvPr>
        </p:nvSpPr>
        <p:spPr/>
        <p:txBody>
          <a:bodyPr/>
          <a:lstStyle/>
          <a:p>
            <a:fld id="{7B5735FB-7328-AE47-8D9B-A7C36B289FE8}" type="datetimeFigureOut">
              <a:rPr lang="tr-TR" smtClean="0"/>
              <a:t>1.06.2021</a:t>
            </a:fld>
            <a:endParaRPr lang="tr-TR"/>
          </a:p>
        </p:txBody>
      </p:sp>
      <p:sp>
        <p:nvSpPr>
          <p:cNvPr id="5" name="Alt Bilgi Yer Tutucusu 4">
            <a:extLst>
              <a:ext uri="{FF2B5EF4-FFF2-40B4-BE49-F238E27FC236}">
                <a16:creationId xmlns:a16="http://schemas.microsoft.com/office/drawing/2014/main" id="{F4DA351C-679C-594D-ACE3-8BAC95F10FC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89442CA-7BE3-C243-BF57-D097C9E8AA06}"/>
              </a:ext>
            </a:extLst>
          </p:cNvPr>
          <p:cNvSpPr>
            <a:spLocks noGrp="1"/>
          </p:cNvSpPr>
          <p:nvPr>
            <p:ph type="sldNum" sz="quarter" idx="12"/>
          </p:nvPr>
        </p:nvSpPr>
        <p:spPr/>
        <p:txBody>
          <a:bodyPr/>
          <a:lstStyle/>
          <a:p>
            <a:fld id="{D12C861F-F1A1-E943-8E28-6FBF6F4C4EC3}" type="slidenum">
              <a:rPr lang="tr-TR" smtClean="0"/>
              <a:t>‹#›</a:t>
            </a:fld>
            <a:endParaRPr lang="tr-TR"/>
          </a:p>
        </p:txBody>
      </p:sp>
    </p:spTree>
    <p:extLst>
      <p:ext uri="{BB962C8B-B14F-4D97-AF65-F5344CB8AC3E}">
        <p14:creationId xmlns:p14="http://schemas.microsoft.com/office/powerpoint/2010/main" val="3238906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355AD0-9B38-874E-ADD6-C480BF32747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1F1940E-D51A-714C-A2D9-243D206950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B42AE47C-1807-E947-99C2-AC1F8B636EDB}"/>
              </a:ext>
            </a:extLst>
          </p:cNvPr>
          <p:cNvSpPr>
            <a:spLocks noGrp="1"/>
          </p:cNvSpPr>
          <p:nvPr>
            <p:ph type="dt" sz="half" idx="10"/>
          </p:nvPr>
        </p:nvSpPr>
        <p:spPr/>
        <p:txBody>
          <a:bodyPr/>
          <a:lstStyle/>
          <a:p>
            <a:fld id="{7B5735FB-7328-AE47-8D9B-A7C36B289FE8}" type="datetimeFigureOut">
              <a:rPr lang="tr-TR" smtClean="0"/>
              <a:t>1.06.2021</a:t>
            </a:fld>
            <a:endParaRPr lang="tr-TR"/>
          </a:p>
        </p:txBody>
      </p:sp>
      <p:sp>
        <p:nvSpPr>
          <p:cNvPr id="5" name="Alt Bilgi Yer Tutucusu 4">
            <a:extLst>
              <a:ext uri="{FF2B5EF4-FFF2-40B4-BE49-F238E27FC236}">
                <a16:creationId xmlns:a16="http://schemas.microsoft.com/office/drawing/2014/main" id="{E50D9318-0C77-2444-AE4C-8DE7D738847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5A56417-2B14-4B44-9B92-C57EA666CD51}"/>
              </a:ext>
            </a:extLst>
          </p:cNvPr>
          <p:cNvSpPr>
            <a:spLocks noGrp="1"/>
          </p:cNvSpPr>
          <p:nvPr>
            <p:ph type="sldNum" sz="quarter" idx="12"/>
          </p:nvPr>
        </p:nvSpPr>
        <p:spPr/>
        <p:txBody>
          <a:bodyPr/>
          <a:lstStyle/>
          <a:p>
            <a:fld id="{D12C861F-F1A1-E943-8E28-6FBF6F4C4EC3}" type="slidenum">
              <a:rPr lang="tr-TR" smtClean="0"/>
              <a:t>‹#›</a:t>
            </a:fld>
            <a:endParaRPr lang="tr-TR"/>
          </a:p>
        </p:txBody>
      </p:sp>
    </p:spTree>
    <p:extLst>
      <p:ext uri="{BB962C8B-B14F-4D97-AF65-F5344CB8AC3E}">
        <p14:creationId xmlns:p14="http://schemas.microsoft.com/office/powerpoint/2010/main" val="1411721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9ACA1D-B5BE-DA47-A84D-78E190168E9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8E52B16-2460-4045-BCAD-0BDF01F3676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A75D7CD-9008-D045-B024-3DCC08B3D87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E0794F0-1F60-5A42-B5B0-836030082F65}"/>
              </a:ext>
            </a:extLst>
          </p:cNvPr>
          <p:cNvSpPr>
            <a:spLocks noGrp="1"/>
          </p:cNvSpPr>
          <p:nvPr>
            <p:ph type="dt" sz="half" idx="10"/>
          </p:nvPr>
        </p:nvSpPr>
        <p:spPr/>
        <p:txBody>
          <a:bodyPr/>
          <a:lstStyle/>
          <a:p>
            <a:fld id="{7B5735FB-7328-AE47-8D9B-A7C36B289FE8}" type="datetimeFigureOut">
              <a:rPr lang="tr-TR" smtClean="0"/>
              <a:t>1.06.2021</a:t>
            </a:fld>
            <a:endParaRPr lang="tr-TR"/>
          </a:p>
        </p:txBody>
      </p:sp>
      <p:sp>
        <p:nvSpPr>
          <p:cNvPr id="6" name="Alt Bilgi Yer Tutucusu 5">
            <a:extLst>
              <a:ext uri="{FF2B5EF4-FFF2-40B4-BE49-F238E27FC236}">
                <a16:creationId xmlns:a16="http://schemas.microsoft.com/office/drawing/2014/main" id="{4F55CE43-615A-1C47-BEB9-BC7619F0EA6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217BE02-42BA-CC45-9088-2ED70AB201E3}"/>
              </a:ext>
            </a:extLst>
          </p:cNvPr>
          <p:cNvSpPr>
            <a:spLocks noGrp="1"/>
          </p:cNvSpPr>
          <p:nvPr>
            <p:ph type="sldNum" sz="quarter" idx="12"/>
          </p:nvPr>
        </p:nvSpPr>
        <p:spPr/>
        <p:txBody>
          <a:bodyPr/>
          <a:lstStyle/>
          <a:p>
            <a:fld id="{D12C861F-F1A1-E943-8E28-6FBF6F4C4EC3}" type="slidenum">
              <a:rPr lang="tr-TR" smtClean="0"/>
              <a:t>‹#›</a:t>
            </a:fld>
            <a:endParaRPr lang="tr-TR"/>
          </a:p>
        </p:txBody>
      </p:sp>
    </p:spTree>
    <p:extLst>
      <p:ext uri="{BB962C8B-B14F-4D97-AF65-F5344CB8AC3E}">
        <p14:creationId xmlns:p14="http://schemas.microsoft.com/office/powerpoint/2010/main" val="3293936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AF0A3A-D060-9945-9D3D-68A1627F2A8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02094E8-56B6-5A4A-B663-A7D6E11D81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7722A860-A89F-6D4D-87A9-294180F01A6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DBEACCD-150B-1B46-8F20-9AE1A26500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539D643-CC69-6844-ABF8-2E33B83C4EE7}"/>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095B55C-CDD4-E848-8756-878DEDDFC275}"/>
              </a:ext>
            </a:extLst>
          </p:cNvPr>
          <p:cNvSpPr>
            <a:spLocks noGrp="1"/>
          </p:cNvSpPr>
          <p:nvPr>
            <p:ph type="dt" sz="half" idx="10"/>
          </p:nvPr>
        </p:nvSpPr>
        <p:spPr/>
        <p:txBody>
          <a:bodyPr/>
          <a:lstStyle/>
          <a:p>
            <a:fld id="{7B5735FB-7328-AE47-8D9B-A7C36B289FE8}" type="datetimeFigureOut">
              <a:rPr lang="tr-TR" smtClean="0"/>
              <a:t>1.06.2021</a:t>
            </a:fld>
            <a:endParaRPr lang="tr-TR"/>
          </a:p>
        </p:txBody>
      </p:sp>
      <p:sp>
        <p:nvSpPr>
          <p:cNvPr id="8" name="Alt Bilgi Yer Tutucusu 7">
            <a:extLst>
              <a:ext uri="{FF2B5EF4-FFF2-40B4-BE49-F238E27FC236}">
                <a16:creationId xmlns:a16="http://schemas.microsoft.com/office/drawing/2014/main" id="{F42AEA8F-D678-B14D-ACCA-F70697C3971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A038D7B-C333-EF4C-ACB1-FEF43855748A}"/>
              </a:ext>
            </a:extLst>
          </p:cNvPr>
          <p:cNvSpPr>
            <a:spLocks noGrp="1"/>
          </p:cNvSpPr>
          <p:nvPr>
            <p:ph type="sldNum" sz="quarter" idx="12"/>
          </p:nvPr>
        </p:nvSpPr>
        <p:spPr/>
        <p:txBody>
          <a:bodyPr/>
          <a:lstStyle/>
          <a:p>
            <a:fld id="{D12C861F-F1A1-E943-8E28-6FBF6F4C4EC3}" type="slidenum">
              <a:rPr lang="tr-TR" smtClean="0"/>
              <a:t>‹#›</a:t>
            </a:fld>
            <a:endParaRPr lang="tr-TR"/>
          </a:p>
        </p:txBody>
      </p:sp>
    </p:spTree>
    <p:extLst>
      <p:ext uri="{BB962C8B-B14F-4D97-AF65-F5344CB8AC3E}">
        <p14:creationId xmlns:p14="http://schemas.microsoft.com/office/powerpoint/2010/main" val="2036219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266464-D847-0547-A098-7002002DD18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97A0D38-C31F-F844-A122-C6C113A772F9}"/>
              </a:ext>
            </a:extLst>
          </p:cNvPr>
          <p:cNvSpPr>
            <a:spLocks noGrp="1"/>
          </p:cNvSpPr>
          <p:nvPr>
            <p:ph type="dt" sz="half" idx="10"/>
          </p:nvPr>
        </p:nvSpPr>
        <p:spPr/>
        <p:txBody>
          <a:bodyPr/>
          <a:lstStyle/>
          <a:p>
            <a:fld id="{7B5735FB-7328-AE47-8D9B-A7C36B289FE8}" type="datetimeFigureOut">
              <a:rPr lang="tr-TR" smtClean="0"/>
              <a:t>1.06.2021</a:t>
            </a:fld>
            <a:endParaRPr lang="tr-TR"/>
          </a:p>
        </p:txBody>
      </p:sp>
      <p:sp>
        <p:nvSpPr>
          <p:cNvPr id="4" name="Alt Bilgi Yer Tutucusu 3">
            <a:extLst>
              <a:ext uri="{FF2B5EF4-FFF2-40B4-BE49-F238E27FC236}">
                <a16:creationId xmlns:a16="http://schemas.microsoft.com/office/drawing/2014/main" id="{C6CE7A05-716D-A041-A14B-DABA58873ED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7379DF2-C641-4A4F-8D0C-31F7605249B1}"/>
              </a:ext>
            </a:extLst>
          </p:cNvPr>
          <p:cNvSpPr>
            <a:spLocks noGrp="1"/>
          </p:cNvSpPr>
          <p:nvPr>
            <p:ph type="sldNum" sz="quarter" idx="12"/>
          </p:nvPr>
        </p:nvSpPr>
        <p:spPr/>
        <p:txBody>
          <a:bodyPr/>
          <a:lstStyle/>
          <a:p>
            <a:fld id="{D12C861F-F1A1-E943-8E28-6FBF6F4C4EC3}" type="slidenum">
              <a:rPr lang="tr-TR" smtClean="0"/>
              <a:t>‹#›</a:t>
            </a:fld>
            <a:endParaRPr lang="tr-TR"/>
          </a:p>
        </p:txBody>
      </p:sp>
    </p:spTree>
    <p:extLst>
      <p:ext uri="{BB962C8B-B14F-4D97-AF65-F5344CB8AC3E}">
        <p14:creationId xmlns:p14="http://schemas.microsoft.com/office/powerpoint/2010/main" val="1013654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FCFBD60-8BFF-EB43-B925-411727F4B910}"/>
              </a:ext>
            </a:extLst>
          </p:cNvPr>
          <p:cNvSpPr>
            <a:spLocks noGrp="1"/>
          </p:cNvSpPr>
          <p:nvPr>
            <p:ph type="dt" sz="half" idx="10"/>
          </p:nvPr>
        </p:nvSpPr>
        <p:spPr/>
        <p:txBody>
          <a:bodyPr/>
          <a:lstStyle/>
          <a:p>
            <a:fld id="{7B5735FB-7328-AE47-8D9B-A7C36B289FE8}" type="datetimeFigureOut">
              <a:rPr lang="tr-TR" smtClean="0"/>
              <a:t>1.06.2021</a:t>
            </a:fld>
            <a:endParaRPr lang="tr-TR"/>
          </a:p>
        </p:txBody>
      </p:sp>
      <p:sp>
        <p:nvSpPr>
          <p:cNvPr id="3" name="Alt Bilgi Yer Tutucusu 2">
            <a:extLst>
              <a:ext uri="{FF2B5EF4-FFF2-40B4-BE49-F238E27FC236}">
                <a16:creationId xmlns:a16="http://schemas.microsoft.com/office/drawing/2014/main" id="{D9A66AF3-B8E9-054D-815A-81B6797A0B0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2552955-D29A-7C4C-A233-EB9DBAEF18B7}"/>
              </a:ext>
            </a:extLst>
          </p:cNvPr>
          <p:cNvSpPr>
            <a:spLocks noGrp="1"/>
          </p:cNvSpPr>
          <p:nvPr>
            <p:ph type="sldNum" sz="quarter" idx="12"/>
          </p:nvPr>
        </p:nvSpPr>
        <p:spPr/>
        <p:txBody>
          <a:bodyPr/>
          <a:lstStyle/>
          <a:p>
            <a:fld id="{D12C861F-F1A1-E943-8E28-6FBF6F4C4EC3}" type="slidenum">
              <a:rPr lang="tr-TR" smtClean="0"/>
              <a:t>‹#›</a:t>
            </a:fld>
            <a:endParaRPr lang="tr-TR"/>
          </a:p>
        </p:txBody>
      </p:sp>
    </p:spTree>
    <p:extLst>
      <p:ext uri="{BB962C8B-B14F-4D97-AF65-F5344CB8AC3E}">
        <p14:creationId xmlns:p14="http://schemas.microsoft.com/office/powerpoint/2010/main" val="2274167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339444-AA97-2642-81C7-B1C6B11C32D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2EDB2C4-A975-4A4A-8030-1B5B5B7EF4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F9FEA5E7-2619-C549-B414-C72B14516D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FB2E441-D83C-8D4F-B47E-133B62D587D2}"/>
              </a:ext>
            </a:extLst>
          </p:cNvPr>
          <p:cNvSpPr>
            <a:spLocks noGrp="1"/>
          </p:cNvSpPr>
          <p:nvPr>
            <p:ph type="dt" sz="half" idx="10"/>
          </p:nvPr>
        </p:nvSpPr>
        <p:spPr/>
        <p:txBody>
          <a:bodyPr/>
          <a:lstStyle/>
          <a:p>
            <a:fld id="{7B5735FB-7328-AE47-8D9B-A7C36B289FE8}" type="datetimeFigureOut">
              <a:rPr lang="tr-TR" smtClean="0"/>
              <a:t>1.06.2021</a:t>
            </a:fld>
            <a:endParaRPr lang="tr-TR"/>
          </a:p>
        </p:txBody>
      </p:sp>
      <p:sp>
        <p:nvSpPr>
          <p:cNvPr id="6" name="Alt Bilgi Yer Tutucusu 5">
            <a:extLst>
              <a:ext uri="{FF2B5EF4-FFF2-40B4-BE49-F238E27FC236}">
                <a16:creationId xmlns:a16="http://schemas.microsoft.com/office/drawing/2014/main" id="{0B0A66EF-C25D-8940-9666-4AA60108283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441808D-4D4F-6347-BE5A-AFF0F9B650F0}"/>
              </a:ext>
            </a:extLst>
          </p:cNvPr>
          <p:cNvSpPr>
            <a:spLocks noGrp="1"/>
          </p:cNvSpPr>
          <p:nvPr>
            <p:ph type="sldNum" sz="quarter" idx="12"/>
          </p:nvPr>
        </p:nvSpPr>
        <p:spPr/>
        <p:txBody>
          <a:bodyPr/>
          <a:lstStyle/>
          <a:p>
            <a:fld id="{D12C861F-F1A1-E943-8E28-6FBF6F4C4EC3}" type="slidenum">
              <a:rPr lang="tr-TR" smtClean="0"/>
              <a:t>‹#›</a:t>
            </a:fld>
            <a:endParaRPr lang="tr-TR"/>
          </a:p>
        </p:txBody>
      </p:sp>
    </p:spTree>
    <p:extLst>
      <p:ext uri="{BB962C8B-B14F-4D97-AF65-F5344CB8AC3E}">
        <p14:creationId xmlns:p14="http://schemas.microsoft.com/office/powerpoint/2010/main" val="4277780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C47D38-08DF-6B46-A096-E9E8BEF994E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AB5AE10-CA54-AE47-BEC3-561032F350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BB6515B-82F7-9646-8531-5D1A44FE88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6767F99-71FA-FC42-ABAA-638F8BCA07E7}"/>
              </a:ext>
            </a:extLst>
          </p:cNvPr>
          <p:cNvSpPr>
            <a:spLocks noGrp="1"/>
          </p:cNvSpPr>
          <p:nvPr>
            <p:ph type="dt" sz="half" idx="10"/>
          </p:nvPr>
        </p:nvSpPr>
        <p:spPr/>
        <p:txBody>
          <a:bodyPr/>
          <a:lstStyle/>
          <a:p>
            <a:fld id="{7B5735FB-7328-AE47-8D9B-A7C36B289FE8}" type="datetimeFigureOut">
              <a:rPr lang="tr-TR" smtClean="0"/>
              <a:t>1.06.2021</a:t>
            </a:fld>
            <a:endParaRPr lang="tr-TR"/>
          </a:p>
        </p:txBody>
      </p:sp>
      <p:sp>
        <p:nvSpPr>
          <p:cNvPr id="6" name="Alt Bilgi Yer Tutucusu 5">
            <a:extLst>
              <a:ext uri="{FF2B5EF4-FFF2-40B4-BE49-F238E27FC236}">
                <a16:creationId xmlns:a16="http://schemas.microsoft.com/office/drawing/2014/main" id="{B006DC5C-A2C6-1F43-9486-1CD36497189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D3DA2F5-BDA6-3141-977B-0A87DB684F45}"/>
              </a:ext>
            </a:extLst>
          </p:cNvPr>
          <p:cNvSpPr>
            <a:spLocks noGrp="1"/>
          </p:cNvSpPr>
          <p:nvPr>
            <p:ph type="sldNum" sz="quarter" idx="12"/>
          </p:nvPr>
        </p:nvSpPr>
        <p:spPr/>
        <p:txBody>
          <a:bodyPr/>
          <a:lstStyle/>
          <a:p>
            <a:fld id="{D12C861F-F1A1-E943-8E28-6FBF6F4C4EC3}" type="slidenum">
              <a:rPr lang="tr-TR" smtClean="0"/>
              <a:t>‹#›</a:t>
            </a:fld>
            <a:endParaRPr lang="tr-TR"/>
          </a:p>
        </p:txBody>
      </p:sp>
    </p:spTree>
    <p:extLst>
      <p:ext uri="{BB962C8B-B14F-4D97-AF65-F5344CB8AC3E}">
        <p14:creationId xmlns:p14="http://schemas.microsoft.com/office/powerpoint/2010/main" val="3403914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514F4FC-C44D-EB48-9238-DD7A4B83AE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D517E6C-28D7-BA4C-BF0D-C1DC8C5FDD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D6DEFF4-5D3B-F248-9491-731611490C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5735FB-7328-AE47-8D9B-A7C36B289FE8}" type="datetimeFigureOut">
              <a:rPr lang="tr-TR" smtClean="0"/>
              <a:t>1.06.2021</a:t>
            </a:fld>
            <a:endParaRPr lang="tr-TR"/>
          </a:p>
        </p:txBody>
      </p:sp>
      <p:sp>
        <p:nvSpPr>
          <p:cNvPr id="5" name="Alt Bilgi Yer Tutucusu 4">
            <a:extLst>
              <a:ext uri="{FF2B5EF4-FFF2-40B4-BE49-F238E27FC236}">
                <a16:creationId xmlns:a16="http://schemas.microsoft.com/office/drawing/2014/main" id="{80E4598C-FD61-1C4F-936F-C49F960905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1F97925-2EB4-F24E-86F5-B900D739D3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C861F-F1A1-E943-8E28-6FBF6F4C4EC3}" type="slidenum">
              <a:rPr lang="tr-TR" smtClean="0"/>
              <a:t>‹#›</a:t>
            </a:fld>
            <a:endParaRPr lang="tr-TR"/>
          </a:p>
        </p:txBody>
      </p:sp>
    </p:spTree>
    <p:extLst>
      <p:ext uri="{BB962C8B-B14F-4D97-AF65-F5344CB8AC3E}">
        <p14:creationId xmlns:p14="http://schemas.microsoft.com/office/powerpoint/2010/main" val="26654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4">
            <a:extLst>
              <a:ext uri="{FF2B5EF4-FFF2-40B4-BE49-F238E27FC236}">
                <a16:creationId xmlns:a16="http://schemas.microsoft.com/office/drawing/2014/main" id="{C5E3BFF6-7EED-FC43-A7E5-FAB5165DFC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702" y="668862"/>
            <a:ext cx="11715885" cy="5588239"/>
          </a:xfrm>
          <a:prstGeom prst="rect">
            <a:avLst/>
          </a:prstGeom>
        </p:spPr>
      </p:pic>
    </p:spTree>
    <p:extLst>
      <p:ext uri="{BB962C8B-B14F-4D97-AF65-F5344CB8AC3E}">
        <p14:creationId xmlns:p14="http://schemas.microsoft.com/office/powerpoint/2010/main" val="3156334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4CB09D-81EF-3C4F-849E-C7F6DCA9F39C}"/>
              </a:ext>
            </a:extLst>
          </p:cNvPr>
          <p:cNvSpPr>
            <a:spLocks noGrp="1"/>
          </p:cNvSpPr>
          <p:nvPr>
            <p:ph type="title"/>
          </p:nvPr>
        </p:nvSpPr>
        <p:spPr/>
        <p:txBody>
          <a:bodyPr/>
          <a:lstStyle/>
          <a:p>
            <a:pPr algn="ctr"/>
            <a:r>
              <a:rPr lang="tr-TR"/>
              <a:t>      GİRİŞ </a:t>
            </a:r>
          </a:p>
        </p:txBody>
      </p:sp>
      <p:sp>
        <p:nvSpPr>
          <p:cNvPr id="3" name="İçerik Yer Tutucusu 2">
            <a:extLst>
              <a:ext uri="{FF2B5EF4-FFF2-40B4-BE49-F238E27FC236}">
                <a16:creationId xmlns:a16="http://schemas.microsoft.com/office/drawing/2014/main" id="{83BBBA27-8B39-C243-95A3-5E2966A7C8C3}"/>
              </a:ext>
            </a:extLst>
          </p:cNvPr>
          <p:cNvSpPr>
            <a:spLocks noGrp="1"/>
          </p:cNvSpPr>
          <p:nvPr>
            <p:ph idx="1"/>
          </p:nvPr>
        </p:nvSpPr>
        <p:spPr/>
        <p:txBody>
          <a:bodyPr/>
          <a:lstStyle/>
          <a:p>
            <a:r>
              <a:rPr lang="tr-TR"/>
              <a:t>Z</a:t>
            </a:r>
            <a:r>
              <a:rPr lang="tr-TR">
                <a:effectLst/>
              </a:rPr>
              <a:t>aman içinde depresif belirtilerin şiddetini değerlendirmek için Beck </a:t>
            </a:r>
          </a:p>
          <a:p>
            <a:pPr marL="0" indent="0">
              <a:buNone/>
            </a:pPr>
            <a:r>
              <a:rPr lang="tr-TR">
                <a:effectLst/>
              </a:rPr>
              <a:t>Depresyon Envanteri kullanılarak, çeşitli zaman noktalarında depresif </a:t>
            </a:r>
          </a:p>
          <a:p>
            <a:pPr marL="0" indent="0">
              <a:buNone/>
            </a:pPr>
            <a:r>
              <a:rPr lang="tr-TR">
                <a:effectLst/>
              </a:rPr>
              <a:t>semptomların skorları ölçülmüş [ 30 - 32 ]. </a:t>
            </a:r>
          </a:p>
          <a:p>
            <a:endParaRPr lang="tr-TR">
              <a:effectLst/>
            </a:endParaRPr>
          </a:p>
          <a:p>
            <a:r>
              <a:rPr lang="tr-TR">
                <a:effectLst/>
              </a:rPr>
              <a:t>Gebelik sırasında daha düşük D vitamini düzeylerinin, gebelik </a:t>
            </a:r>
          </a:p>
          <a:p>
            <a:pPr marL="0" indent="0">
              <a:buNone/>
            </a:pPr>
            <a:r>
              <a:rPr lang="tr-TR">
                <a:effectLst/>
              </a:rPr>
              <a:t>sırasında ve postpartum 6-8. Haftalarda daha yüksek depresyon </a:t>
            </a:r>
          </a:p>
          <a:p>
            <a:pPr marL="0" indent="0">
              <a:buNone/>
            </a:pPr>
            <a:r>
              <a:rPr lang="tr-TR">
                <a:effectLst/>
              </a:rPr>
              <a:t>semptom skorları ile ilişkili olacağı varsayılmıştır.</a:t>
            </a:r>
          </a:p>
          <a:p>
            <a:endParaRPr lang="tr-TR"/>
          </a:p>
        </p:txBody>
      </p:sp>
    </p:spTree>
    <p:extLst>
      <p:ext uri="{BB962C8B-B14F-4D97-AF65-F5344CB8AC3E}">
        <p14:creationId xmlns:p14="http://schemas.microsoft.com/office/powerpoint/2010/main" val="1470011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B67732-E7D6-DE43-9C9F-15F023C498EC}"/>
              </a:ext>
            </a:extLst>
          </p:cNvPr>
          <p:cNvSpPr>
            <a:spLocks noGrp="1"/>
          </p:cNvSpPr>
          <p:nvPr>
            <p:ph type="title"/>
          </p:nvPr>
        </p:nvSpPr>
        <p:spPr>
          <a:xfrm>
            <a:off x="838200" y="116999"/>
            <a:ext cx="10515600" cy="853931"/>
          </a:xfrm>
        </p:spPr>
        <p:txBody>
          <a:bodyPr/>
          <a:lstStyle/>
          <a:p>
            <a:pPr algn="ctr"/>
            <a:r>
              <a:rPr lang="tr-TR"/>
              <a:t>METOD</a:t>
            </a:r>
          </a:p>
        </p:txBody>
      </p:sp>
      <p:sp>
        <p:nvSpPr>
          <p:cNvPr id="3" name="İçerik Yer Tutucusu 2">
            <a:extLst>
              <a:ext uri="{FF2B5EF4-FFF2-40B4-BE49-F238E27FC236}">
                <a16:creationId xmlns:a16="http://schemas.microsoft.com/office/drawing/2014/main" id="{752C5B35-C880-9341-8C1E-00F5B2873393}"/>
              </a:ext>
            </a:extLst>
          </p:cNvPr>
          <p:cNvSpPr>
            <a:spLocks noGrp="1"/>
          </p:cNvSpPr>
          <p:nvPr>
            <p:ph idx="1"/>
          </p:nvPr>
        </p:nvSpPr>
        <p:spPr>
          <a:xfrm>
            <a:off x="269703" y="970930"/>
            <a:ext cx="11845342" cy="5770071"/>
          </a:xfrm>
        </p:spPr>
        <p:txBody>
          <a:bodyPr>
            <a:normAutofit/>
          </a:bodyPr>
          <a:lstStyle/>
          <a:p>
            <a:pPr marL="0" indent="0">
              <a:buNone/>
            </a:pPr>
            <a:r>
              <a:rPr lang="tr-TR"/>
              <a:t> </a:t>
            </a:r>
            <a:br>
              <a:rPr lang="tr-TR"/>
            </a:br>
            <a:r>
              <a:rPr lang="tr-TR" b="1">
                <a:effectLst/>
              </a:rPr>
              <a:t>Çalışma tasarımı :</a:t>
            </a:r>
            <a:r>
              <a:rPr lang="tr-TR"/>
              <a:t> </a:t>
            </a:r>
          </a:p>
          <a:p>
            <a:r>
              <a:rPr lang="tr-TR">
                <a:effectLst/>
              </a:rPr>
              <a:t>Bu çalışma, Anneler, Omega-3 ve Akıl Sağlığı Çalışması kohortunun verilerinin ve kan örneklerinin ikincil bir analizidir; </a:t>
            </a:r>
          </a:p>
          <a:p>
            <a:r>
              <a:rPr lang="tr-TR"/>
              <a:t>İ</a:t>
            </a:r>
            <a:r>
              <a:rPr lang="tr-TR">
                <a:effectLst/>
              </a:rPr>
              <a:t>leriye dönük, çift kör, plasebo kontrollü, randomize kontrollü bir çalışmadır. </a:t>
            </a:r>
          </a:p>
          <a:p>
            <a:r>
              <a:rPr lang="tr-TR">
                <a:effectLst/>
              </a:rPr>
              <a:t>Bu ikincil analizin birincil amacı, gebelik sırasında üç zaman noktasında Beck Depresyon Envanteri puanıyla değerlendirildiği üzere, gebelik sırasında düşük D vitamininin depresif belirtilerle ilişkili olup olmadığını belirlemekti. </a:t>
            </a:r>
          </a:p>
          <a:p>
            <a:r>
              <a:rPr lang="tr-TR">
                <a:effectLst/>
              </a:rPr>
              <a:t>Bu çalışmanın ikincil amacı olarak, D vitamini düzeylerinin Mini Uluslararası Nöropsikiyatrik Görüşme tanıları ile majör depresif bozukluk (MDB), yaygın anksiyete bozukluğu (YAB) veya anksiyete semptomları (MINI anksiyete alt testi, soru 1a) ile ilişkili olup olmadığını değerlendirmekdi [ 34 ].</a:t>
            </a:r>
            <a:endParaRPr lang="tr-TR"/>
          </a:p>
        </p:txBody>
      </p:sp>
    </p:spTree>
    <p:extLst>
      <p:ext uri="{BB962C8B-B14F-4D97-AF65-F5344CB8AC3E}">
        <p14:creationId xmlns:p14="http://schemas.microsoft.com/office/powerpoint/2010/main" val="2060701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C25A8B-D5AC-5449-BA42-73558F0407FC}"/>
              </a:ext>
            </a:extLst>
          </p:cNvPr>
          <p:cNvSpPr>
            <a:spLocks noGrp="1"/>
          </p:cNvSpPr>
          <p:nvPr>
            <p:ph type="title"/>
          </p:nvPr>
        </p:nvSpPr>
        <p:spPr>
          <a:xfrm>
            <a:off x="838200" y="365125"/>
            <a:ext cx="10515600" cy="681321"/>
          </a:xfrm>
        </p:spPr>
        <p:txBody>
          <a:bodyPr>
            <a:normAutofit fontScale="90000"/>
          </a:bodyPr>
          <a:lstStyle/>
          <a:p>
            <a:pPr algn="ctr"/>
            <a:r>
              <a:rPr lang="tr-TR"/>
              <a:t>METOD</a:t>
            </a:r>
          </a:p>
        </p:txBody>
      </p:sp>
      <p:sp>
        <p:nvSpPr>
          <p:cNvPr id="3" name="İçerik Yer Tutucusu 2">
            <a:extLst>
              <a:ext uri="{FF2B5EF4-FFF2-40B4-BE49-F238E27FC236}">
                <a16:creationId xmlns:a16="http://schemas.microsoft.com/office/drawing/2014/main" id="{41C650E1-2C55-EF44-ACF4-3BD9EF9D5451}"/>
              </a:ext>
            </a:extLst>
          </p:cNvPr>
          <p:cNvSpPr>
            <a:spLocks noGrp="1"/>
          </p:cNvSpPr>
          <p:nvPr>
            <p:ph idx="1"/>
          </p:nvPr>
        </p:nvSpPr>
        <p:spPr>
          <a:xfrm>
            <a:off x="838200" y="1143539"/>
            <a:ext cx="10515600" cy="5349336"/>
          </a:xfrm>
        </p:spPr>
        <p:txBody>
          <a:bodyPr/>
          <a:lstStyle/>
          <a:p>
            <a:pPr marL="0" indent="0">
              <a:buNone/>
            </a:pPr>
            <a:r>
              <a:rPr lang="tr-TR" b="1">
                <a:effectLst/>
              </a:rPr>
              <a:t>Çalışma popülasyonu ve protokolü</a:t>
            </a:r>
            <a:r>
              <a:rPr lang="tr-TR"/>
              <a:t> </a:t>
            </a:r>
          </a:p>
          <a:p>
            <a:r>
              <a:rPr lang="tr-TR">
                <a:effectLst/>
              </a:rPr>
              <a:t>Ekim 2008 ile Mayıs 2011 arasında, Michigan, Ann Arbor'daki Michigan Üniversitesi Hastanesi ve Michigan, Ypsilanti'deki St. Joseph Mercy Hastanesi ile ilişkili doğum öncesi kliniklerinden depresyon riski taşıyan 126 hamile kadını kaydedilmiş. </a:t>
            </a:r>
          </a:p>
          <a:p>
            <a:r>
              <a:rPr lang="tr-TR"/>
              <a:t>H</a:t>
            </a:r>
            <a:r>
              <a:rPr lang="tr-TR">
                <a:effectLst/>
              </a:rPr>
              <a:t>amilelik boyunca (12-20 hafta [1. ziyaret], 26-28 hafta [2. ziyaret] ve 34-36 hafta [3. ziyaret]) ve doğum sonrası 6-8 hafta [5. ziyaret] boyunca ileriye dönük olarak takip edilmiş.</a:t>
            </a:r>
          </a:p>
          <a:p>
            <a:r>
              <a:rPr lang="tr-TR">
                <a:effectLst/>
              </a:rPr>
              <a:t>Kadınlar, geçmiş bir depresyon veya doğum sonrası depresyon öyküsü veya 9-19'luk bir Edinburgh Doğum Sonrası Depresyon Ölçeği (EPDS) skoru dahil olmak üzere perinatal depresyon için risk faktörlerine dayalı olarak kaydolmaya davet edilmiş.</a:t>
            </a:r>
            <a:endParaRPr lang="tr-TR"/>
          </a:p>
        </p:txBody>
      </p:sp>
    </p:spTree>
    <p:extLst>
      <p:ext uri="{BB962C8B-B14F-4D97-AF65-F5344CB8AC3E}">
        <p14:creationId xmlns:p14="http://schemas.microsoft.com/office/powerpoint/2010/main" val="498670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01111F-D222-6743-B971-5D13C4051119}"/>
              </a:ext>
            </a:extLst>
          </p:cNvPr>
          <p:cNvSpPr>
            <a:spLocks noGrp="1"/>
          </p:cNvSpPr>
          <p:nvPr>
            <p:ph type="title"/>
          </p:nvPr>
        </p:nvSpPr>
        <p:spPr>
          <a:xfrm>
            <a:off x="816624" y="214091"/>
            <a:ext cx="10515600" cy="681321"/>
          </a:xfrm>
        </p:spPr>
        <p:txBody>
          <a:bodyPr>
            <a:normAutofit fontScale="90000"/>
          </a:bodyPr>
          <a:lstStyle/>
          <a:p>
            <a:pPr algn="ctr"/>
            <a:r>
              <a:rPr lang="tr-TR"/>
              <a:t>METOD</a:t>
            </a:r>
          </a:p>
        </p:txBody>
      </p:sp>
      <p:sp>
        <p:nvSpPr>
          <p:cNvPr id="3" name="İçerik Yer Tutucusu 2">
            <a:extLst>
              <a:ext uri="{FF2B5EF4-FFF2-40B4-BE49-F238E27FC236}">
                <a16:creationId xmlns:a16="http://schemas.microsoft.com/office/drawing/2014/main" id="{9BBD819B-24D7-474B-86A9-7E135584C372}"/>
              </a:ext>
            </a:extLst>
          </p:cNvPr>
          <p:cNvSpPr>
            <a:spLocks noGrp="1"/>
          </p:cNvSpPr>
          <p:nvPr>
            <p:ph idx="1"/>
          </p:nvPr>
        </p:nvSpPr>
        <p:spPr>
          <a:xfrm>
            <a:off x="162541" y="1450164"/>
            <a:ext cx="11910071" cy="5273819"/>
          </a:xfrm>
        </p:spPr>
        <p:txBody>
          <a:bodyPr>
            <a:normAutofit/>
          </a:bodyPr>
          <a:lstStyle/>
          <a:p>
            <a:r>
              <a:rPr lang="tr-TR">
                <a:effectLst/>
              </a:rPr>
              <a:t>Bu çalışmada depresyon riskini taramak için kullanılan EPDS, geçerli ve güvenilir </a:t>
            </a:r>
          </a:p>
          <a:p>
            <a:pPr marL="0" indent="0">
              <a:buNone/>
            </a:pPr>
            <a:r>
              <a:rPr lang="tr-TR">
                <a:effectLst/>
              </a:rPr>
              <a:t>10 maddelik bir perinatal duygudurum ölçüsü olarak kabul edilmiştir [ 35]. </a:t>
            </a:r>
          </a:p>
          <a:p>
            <a:endParaRPr lang="tr-TR">
              <a:effectLst/>
            </a:endParaRPr>
          </a:p>
          <a:p>
            <a:r>
              <a:rPr lang="tr-TR">
                <a:effectLst/>
              </a:rPr>
              <a:t>Majör depresyon riskini taramak için yaygın olarak 11'lik bir kesme puanı </a:t>
            </a:r>
          </a:p>
          <a:p>
            <a:pPr marL="0" indent="0">
              <a:buNone/>
            </a:pPr>
            <a:r>
              <a:rPr lang="tr-TR">
                <a:effectLst/>
              </a:rPr>
              <a:t>kullanılmasına rağmen, [ 3 , 36 - 38 ] 9'luk bir kesme değeri kullanmayı seçmişler </a:t>
            </a:r>
          </a:p>
          <a:p>
            <a:pPr marL="0" indent="0">
              <a:buNone/>
            </a:pPr>
            <a:r>
              <a:rPr lang="tr-TR">
                <a:effectLst/>
              </a:rPr>
              <a:t>çünkü depresyon riski taşıyan ancak açık bir şekilde depresyonda olmayan </a:t>
            </a:r>
          </a:p>
          <a:p>
            <a:pPr marL="0" indent="0">
              <a:buNone/>
            </a:pPr>
            <a:r>
              <a:rPr lang="tr-TR">
                <a:effectLst/>
              </a:rPr>
              <a:t>kadınları kaydetmeyi hedeflemişler. Bu nedenle, EPDS'de puanları 9 ile 19 </a:t>
            </a:r>
          </a:p>
          <a:p>
            <a:pPr marL="0" indent="0">
              <a:buNone/>
            </a:pPr>
            <a:r>
              <a:rPr lang="tr-TR">
                <a:effectLst/>
              </a:rPr>
              <a:t>arasında olan (depresyon riski altında veya hafif depresif) kadınlar randomizasyon </a:t>
            </a:r>
          </a:p>
          <a:p>
            <a:pPr marL="0" indent="0">
              <a:buNone/>
            </a:pPr>
            <a:r>
              <a:rPr lang="tr-TR">
                <a:effectLst/>
              </a:rPr>
              <a:t>için uygun olduğu düşünülmüş. </a:t>
            </a:r>
            <a:endParaRPr lang="tr-TR"/>
          </a:p>
        </p:txBody>
      </p:sp>
    </p:spTree>
    <p:extLst>
      <p:ext uri="{BB962C8B-B14F-4D97-AF65-F5344CB8AC3E}">
        <p14:creationId xmlns:p14="http://schemas.microsoft.com/office/powerpoint/2010/main" val="3915591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F5A758-A08E-EF40-9D04-6EF44C3A4AA5}"/>
              </a:ext>
            </a:extLst>
          </p:cNvPr>
          <p:cNvSpPr>
            <a:spLocks noGrp="1"/>
          </p:cNvSpPr>
          <p:nvPr>
            <p:ph type="title"/>
          </p:nvPr>
        </p:nvSpPr>
        <p:spPr>
          <a:xfrm>
            <a:off x="838200" y="365126"/>
            <a:ext cx="10515600" cy="584228"/>
          </a:xfrm>
        </p:spPr>
        <p:txBody>
          <a:bodyPr>
            <a:normAutofit fontScale="90000"/>
          </a:bodyPr>
          <a:lstStyle/>
          <a:p>
            <a:pPr algn="ctr"/>
            <a:r>
              <a:rPr lang="tr-TR"/>
              <a:t>METOD</a:t>
            </a:r>
          </a:p>
        </p:txBody>
      </p:sp>
      <p:sp>
        <p:nvSpPr>
          <p:cNvPr id="3" name="İçerik Yer Tutucusu 2">
            <a:extLst>
              <a:ext uri="{FF2B5EF4-FFF2-40B4-BE49-F238E27FC236}">
                <a16:creationId xmlns:a16="http://schemas.microsoft.com/office/drawing/2014/main" id="{AAFECDC2-2CFE-BF45-BAD8-F57D7116A738}"/>
              </a:ext>
            </a:extLst>
          </p:cNvPr>
          <p:cNvSpPr>
            <a:spLocks noGrp="1"/>
          </p:cNvSpPr>
          <p:nvPr>
            <p:ph idx="1"/>
          </p:nvPr>
        </p:nvSpPr>
        <p:spPr>
          <a:xfrm>
            <a:off x="2014104" y="1294573"/>
            <a:ext cx="10515600" cy="4882390"/>
          </a:xfrm>
        </p:spPr>
        <p:txBody>
          <a:bodyPr/>
          <a:lstStyle/>
          <a:p>
            <a:pPr marL="0" indent="0">
              <a:buNone/>
            </a:pPr>
            <a:r>
              <a:rPr lang="tr-TR" b="1"/>
              <a:t>Dahil edilme kriterleri : </a:t>
            </a:r>
            <a:endParaRPr lang="tr-TR">
              <a:effectLst/>
            </a:endParaRPr>
          </a:p>
          <a:p>
            <a:endParaRPr lang="tr-TR">
              <a:effectLst/>
            </a:endParaRPr>
          </a:p>
          <a:p>
            <a:r>
              <a:rPr lang="tr-TR">
                <a:effectLst/>
              </a:rPr>
              <a:t>EPDS'de puanları 9 ile 19 arasında olan </a:t>
            </a:r>
          </a:p>
          <a:p>
            <a:pPr marL="0" indent="0">
              <a:buNone/>
            </a:pPr>
            <a:r>
              <a:rPr lang="tr-TR">
                <a:effectLst/>
              </a:rPr>
              <a:t>(depresyon riski altında veya hafif depresif) kadınlar </a:t>
            </a:r>
          </a:p>
          <a:p>
            <a:r>
              <a:rPr lang="tr-TR">
                <a:effectLst/>
              </a:rPr>
              <a:t> yaş ≥ 18, </a:t>
            </a:r>
          </a:p>
          <a:p>
            <a:r>
              <a:rPr lang="tr-TR">
                <a:effectLst/>
              </a:rPr>
              <a:t>tekil gebelik </a:t>
            </a:r>
          </a:p>
          <a:p>
            <a:r>
              <a:rPr lang="tr-TR">
                <a:effectLst/>
              </a:rPr>
              <a:t> 12-20 hafta arası gebelik yaşı</a:t>
            </a:r>
            <a:r>
              <a:rPr lang="tr-TR"/>
              <a:t> olanlar  dahil edilmiş.</a:t>
            </a:r>
          </a:p>
        </p:txBody>
      </p:sp>
    </p:spTree>
    <p:extLst>
      <p:ext uri="{BB962C8B-B14F-4D97-AF65-F5344CB8AC3E}">
        <p14:creationId xmlns:p14="http://schemas.microsoft.com/office/powerpoint/2010/main" val="174125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6BAB1C-E30A-A646-8BA4-0AE1E7BB2A8F}"/>
              </a:ext>
            </a:extLst>
          </p:cNvPr>
          <p:cNvSpPr>
            <a:spLocks noGrp="1"/>
          </p:cNvSpPr>
          <p:nvPr>
            <p:ph type="title"/>
          </p:nvPr>
        </p:nvSpPr>
        <p:spPr>
          <a:xfrm>
            <a:off x="924504" y="127787"/>
            <a:ext cx="10515600" cy="907872"/>
          </a:xfrm>
        </p:spPr>
        <p:txBody>
          <a:bodyPr/>
          <a:lstStyle/>
          <a:p>
            <a:pPr algn="ctr"/>
            <a:r>
              <a:rPr lang="tr-TR"/>
              <a:t>METOD</a:t>
            </a:r>
          </a:p>
        </p:txBody>
      </p:sp>
      <p:sp>
        <p:nvSpPr>
          <p:cNvPr id="3" name="İçerik Yer Tutucusu 2">
            <a:extLst>
              <a:ext uri="{FF2B5EF4-FFF2-40B4-BE49-F238E27FC236}">
                <a16:creationId xmlns:a16="http://schemas.microsoft.com/office/drawing/2014/main" id="{0672C329-3A7E-984C-AEC2-3D5E1F47C3F7}"/>
              </a:ext>
            </a:extLst>
          </p:cNvPr>
          <p:cNvSpPr>
            <a:spLocks noGrp="1"/>
          </p:cNvSpPr>
          <p:nvPr>
            <p:ph idx="1"/>
          </p:nvPr>
        </p:nvSpPr>
        <p:spPr>
          <a:xfrm>
            <a:off x="323643" y="1316147"/>
            <a:ext cx="12061104" cy="4558747"/>
          </a:xfrm>
        </p:spPr>
        <p:txBody>
          <a:bodyPr>
            <a:normAutofit lnSpcReduction="10000"/>
          </a:bodyPr>
          <a:lstStyle/>
          <a:p>
            <a:pPr marL="0" indent="0">
              <a:buNone/>
            </a:pPr>
            <a:r>
              <a:rPr lang="tr-TR" b="1">
                <a:effectLst/>
              </a:rPr>
              <a:t>Hariç tutulma kriterleri : </a:t>
            </a:r>
            <a:endParaRPr lang="tr-TR"/>
          </a:p>
          <a:p>
            <a:endParaRPr lang="tr-TR">
              <a:effectLst/>
            </a:endParaRPr>
          </a:p>
          <a:p>
            <a:r>
              <a:rPr lang="tr-TR">
                <a:effectLst/>
              </a:rPr>
              <a:t>Puanları 19'un üzerinde olan kadınlar (ciddi şekilde depresif kabul edilmiş ve </a:t>
            </a:r>
          </a:p>
          <a:p>
            <a:pPr marL="0" indent="0">
              <a:buNone/>
            </a:pPr>
            <a:r>
              <a:rPr lang="tr-TR">
                <a:effectLst/>
              </a:rPr>
              <a:t>randomizasyon için uygun kabul edilmediler)</a:t>
            </a:r>
          </a:p>
          <a:p>
            <a:r>
              <a:rPr lang="tr-TR"/>
              <a:t>K</a:t>
            </a:r>
            <a:r>
              <a:rPr lang="tr-TR">
                <a:effectLst/>
              </a:rPr>
              <a:t>anama bozukluğu öyküsü, antikoagülasyon gerektiren trombofili, çoklu gebelik, </a:t>
            </a:r>
          </a:p>
          <a:p>
            <a:pPr marL="0" indent="0">
              <a:buNone/>
            </a:pPr>
            <a:r>
              <a:rPr lang="tr-TR">
                <a:effectLst/>
              </a:rPr>
              <a:t>bipolar bozukluk, mevcut majör depresif bozukluk, mevcut madde kötüye </a:t>
            </a:r>
          </a:p>
          <a:p>
            <a:pPr marL="0" indent="0">
              <a:buNone/>
            </a:pPr>
            <a:r>
              <a:rPr lang="tr-TR">
                <a:effectLst/>
              </a:rPr>
              <a:t>kullanımı, yaşam boyu madde bağımlılığı veya şizofreni</a:t>
            </a:r>
            <a:r>
              <a:rPr lang="tr-TR"/>
              <a:t> olanlar</a:t>
            </a:r>
            <a:endParaRPr lang="tr-TR">
              <a:effectLst/>
            </a:endParaRPr>
          </a:p>
          <a:p>
            <a:r>
              <a:rPr lang="tr-TR"/>
              <a:t>O</a:t>
            </a:r>
            <a:r>
              <a:rPr lang="tr-TR">
                <a:effectLst/>
              </a:rPr>
              <a:t>mega-3 yağ asidi takviyeleri, antidepresan ilaçlar alanlar </a:t>
            </a:r>
          </a:p>
          <a:p>
            <a:r>
              <a:rPr lang="tr-TR">
                <a:effectLst/>
              </a:rPr>
              <a:t>Haftada 2’den fazla balık yemeği </a:t>
            </a:r>
            <a:r>
              <a:rPr lang="tr-TR"/>
              <a:t>tüketenler</a:t>
            </a:r>
            <a:r>
              <a:rPr lang="tr-TR">
                <a:effectLst/>
              </a:rPr>
              <a:t> uygun </a:t>
            </a:r>
            <a:r>
              <a:rPr lang="tr-TR"/>
              <a:t>kabul edilmemişler</a:t>
            </a:r>
            <a:r>
              <a:rPr lang="tr-TR">
                <a:effectLst/>
              </a:rPr>
              <a:t>[ 33 ]. </a:t>
            </a:r>
            <a:endParaRPr lang="tr-TR"/>
          </a:p>
        </p:txBody>
      </p:sp>
    </p:spTree>
    <p:extLst>
      <p:ext uri="{BB962C8B-B14F-4D97-AF65-F5344CB8AC3E}">
        <p14:creationId xmlns:p14="http://schemas.microsoft.com/office/powerpoint/2010/main" val="2255891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1B92C9-ABBE-1542-8857-52481E4DC468}"/>
              </a:ext>
            </a:extLst>
          </p:cNvPr>
          <p:cNvSpPr>
            <a:spLocks noGrp="1"/>
          </p:cNvSpPr>
          <p:nvPr>
            <p:ph type="title"/>
          </p:nvPr>
        </p:nvSpPr>
        <p:spPr>
          <a:xfrm>
            <a:off x="838200" y="365125"/>
            <a:ext cx="10515600" cy="799991"/>
          </a:xfrm>
        </p:spPr>
        <p:txBody>
          <a:bodyPr/>
          <a:lstStyle/>
          <a:p>
            <a:pPr algn="ctr"/>
            <a:r>
              <a:rPr lang="tr-TR"/>
              <a:t>METOD </a:t>
            </a:r>
          </a:p>
        </p:txBody>
      </p:sp>
      <p:sp>
        <p:nvSpPr>
          <p:cNvPr id="3" name="İçerik Yer Tutucusu 2">
            <a:extLst>
              <a:ext uri="{FF2B5EF4-FFF2-40B4-BE49-F238E27FC236}">
                <a16:creationId xmlns:a16="http://schemas.microsoft.com/office/drawing/2014/main" id="{CFE5C80C-A7C3-F14A-AD4F-E0907F568773}"/>
              </a:ext>
            </a:extLst>
          </p:cNvPr>
          <p:cNvSpPr>
            <a:spLocks noGrp="1"/>
          </p:cNvSpPr>
          <p:nvPr>
            <p:ph idx="1"/>
          </p:nvPr>
        </p:nvSpPr>
        <p:spPr>
          <a:xfrm>
            <a:off x="744380" y="1653016"/>
            <a:ext cx="12460264" cy="4351338"/>
          </a:xfrm>
        </p:spPr>
        <p:txBody>
          <a:bodyPr/>
          <a:lstStyle/>
          <a:p>
            <a:pPr marL="0" indent="0">
              <a:buNone/>
            </a:pPr>
            <a:r>
              <a:rPr lang="tr-TR">
                <a:effectLst/>
              </a:rPr>
              <a:t>Kaydolduktan sonra, katılımcılar üç gruptan birine randomize edildi: </a:t>
            </a:r>
            <a:br>
              <a:rPr lang="tr-TR"/>
            </a:br>
            <a:endParaRPr lang="tr-TR"/>
          </a:p>
          <a:p>
            <a:pPr marL="514350" indent="-514350">
              <a:buFont typeface="+mj-lt"/>
              <a:buAutoNum type="arabicPeriod"/>
            </a:pPr>
            <a:r>
              <a:rPr lang="tr-TR">
                <a:effectLst/>
              </a:rPr>
              <a:t>EPA açısından zengin balık yağı takviyesi (1060 mg EPA artı 274 mg DHA); </a:t>
            </a:r>
          </a:p>
          <a:p>
            <a:pPr marL="514350" indent="-514350">
              <a:buFont typeface="+mj-lt"/>
              <a:buAutoNum type="arabicPeriod"/>
            </a:pPr>
            <a:endParaRPr lang="tr-TR"/>
          </a:p>
          <a:p>
            <a:pPr marL="514350" indent="-514350">
              <a:buFont typeface="+mj-lt"/>
              <a:buAutoNum type="arabicPeriod"/>
            </a:pPr>
            <a:r>
              <a:rPr lang="tr-TR">
                <a:effectLst/>
              </a:rPr>
              <a:t>DHA açısından zengin balık yağı takviyesi (900 mg DHA artı 180 mg EPA);  </a:t>
            </a:r>
          </a:p>
          <a:p>
            <a:pPr marL="514350" indent="-514350">
              <a:buFont typeface="+mj-lt"/>
              <a:buAutoNum type="arabicPeriod"/>
            </a:pPr>
            <a:endParaRPr lang="tr-TR"/>
          </a:p>
          <a:p>
            <a:pPr marL="514350" indent="-514350">
              <a:buFont typeface="+mj-lt"/>
              <a:buAutoNum type="arabicPeriod"/>
            </a:pPr>
            <a:r>
              <a:rPr lang="tr-TR"/>
              <a:t>P</a:t>
            </a:r>
            <a:r>
              <a:rPr lang="tr-TR">
                <a:effectLst/>
              </a:rPr>
              <a:t>lasebo. </a:t>
            </a:r>
            <a:endParaRPr lang="tr-TR"/>
          </a:p>
        </p:txBody>
      </p:sp>
    </p:spTree>
    <p:extLst>
      <p:ext uri="{BB962C8B-B14F-4D97-AF65-F5344CB8AC3E}">
        <p14:creationId xmlns:p14="http://schemas.microsoft.com/office/powerpoint/2010/main" val="3498744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9C9085-748B-2947-A2FC-40A6D6734784}"/>
              </a:ext>
            </a:extLst>
          </p:cNvPr>
          <p:cNvSpPr>
            <a:spLocks noGrp="1"/>
          </p:cNvSpPr>
          <p:nvPr>
            <p:ph type="title"/>
          </p:nvPr>
        </p:nvSpPr>
        <p:spPr>
          <a:xfrm>
            <a:off x="838200" y="116999"/>
            <a:ext cx="10515600" cy="735262"/>
          </a:xfrm>
        </p:spPr>
        <p:txBody>
          <a:bodyPr/>
          <a:lstStyle/>
          <a:p>
            <a:pPr algn="ctr"/>
            <a:r>
              <a:rPr lang="tr-TR"/>
              <a:t>METOD</a:t>
            </a:r>
          </a:p>
        </p:txBody>
      </p:sp>
      <p:sp>
        <p:nvSpPr>
          <p:cNvPr id="3" name="İçerik Yer Tutucusu 2">
            <a:extLst>
              <a:ext uri="{FF2B5EF4-FFF2-40B4-BE49-F238E27FC236}">
                <a16:creationId xmlns:a16="http://schemas.microsoft.com/office/drawing/2014/main" id="{37F4A7EB-B636-A241-BDAF-5A03FA278F06}"/>
              </a:ext>
            </a:extLst>
          </p:cNvPr>
          <p:cNvSpPr>
            <a:spLocks noGrp="1"/>
          </p:cNvSpPr>
          <p:nvPr>
            <p:ph idx="1"/>
          </p:nvPr>
        </p:nvSpPr>
        <p:spPr>
          <a:xfrm>
            <a:off x="204973" y="852261"/>
            <a:ext cx="12125833" cy="5717696"/>
          </a:xfrm>
        </p:spPr>
        <p:txBody>
          <a:bodyPr>
            <a:normAutofit/>
          </a:bodyPr>
          <a:lstStyle/>
          <a:p>
            <a:pPr marL="0" indent="0">
              <a:buNone/>
            </a:pPr>
            <a:r>
              <a:rPr lang="tr-TR" sz="3200" b="1">
                <a:effectLst/>
              </a:rPr>
              <a:t>Psikolojik değerlendirmeler veya araçlar</a:t>
            </a:r>
            <a:r>
              <a:rPr lang="tr-TR" sz="3200"/>
              <a:t> : </a:t>
            </a:r>
            <a:endParaRPr lang="tr-TR">
              <a:effectLst/>
            </a:endParaRPr>
          </a:p>
          <a:p>
            <a:r>
              <a:rPr lang="tr-TR">
                <a:effectLst/>
              </a:rPr>
              <a:t>Kayıt sırasında (12-20 hafta), 26-28. Haftada, 34-36. Haftada ve postpartum 6-8. </a:t>
            </a:r>
          </a:p>
          <a:p>
            <a:pPr marL="0" indent="0">
              <a:buNone/>
            </a:pPr>
            <a:r>
              <a:rPr lang="tr-TR">
                <a:effectLst/>
              </a:rPr>
              <a:t>Haftalarda  iki psikolojik araç, </a:t>
            </a:r>
            <a:r>
              <a:rPr lang="tr-TR" b="1">
                <a:effectLst/>
              </a:rPr>
              <a:t>Beck Depresyon Envanteri</a:t>
            </a:r>
            <a:r>
              <a:rPr lang="tr-TR">
                <a:effectLst/>
              </a:rPr>
              <a:t> </a:t>
            </a:r>
            <a:r>
              <a:rPr lang="tr-TR" b="1">
                <a:effectLst/>
              </a:rPr>
              <a:t>(BDI) </a:t>
            </a:r>
            <a:r>
              <a:rPr lang="tr-TR">
                <a:effectLst/>
              </a:rPr>
              <a:t>ve </a:t>
            </a:r>
            <a:r>
              <a:rPr lang="tr-TR" b="1">
                <a:effectLst/>
              </a:rPr>
              <a:t>Mini Uluslararası </a:t>
            </a:r>
          </a:p>
          <a:p>
            <a:pPr marL="0" indent="0">
              <a:buNone/>
            </a:pPr>
            <a:r>
              <a:rPr lang="tr-TR" b="1">
                <a:effectLst/>
              </a:rPr>
              <a:t>Nöropsikiyatrik Görüşme (MINI) </a:t>
            </a:r>
            <a:r>
              <a:rPr lang="tr-TR">
                <a:effectLst/>
              </a:rPr>
              <a:t>uygulanmış. </a:t>
            </a:r>
          </a:p>
          <a:p>
            <a:r>
              <a:rPr lang="tr-TR">
                <a:effectLst/>
              </a:rPr>
              <a:t>BDI depresif duygular (umutsuzluk ve sinirlilik), bilişler (suçluluk, cezalandırılma </a:t>
            </a:r>
          </a:p>
          <a:p>
            <a:pPr marL="0" indent="0">
              <a:buNone/>
            </a:pPr>
            <a:r>
              <a:rPr lang="tr-TR">
                <a:effectLst/>
              </a:rPr>
              <a:t>duyguları) ve fiziksel semptomlar (yorgunluk, kilo kaybı) ile ilgili 21 sorudan oluşur </a:t>
            </a:r>
          </a:p>
          <a:p>
            <a:pPr marL="0" indent="0">
              <a:buNone/>
            </a:pPr>
            <a:r>
              <a:rPr lang="tr-TR">
                <a:effectLst/>
              </a:rPr>
              <a:t>ve perinatal dönemde doğrulanmıştır. </a:t>
            </a:r>
            <a:endParaRPr lang="tr-TR" i="1">
              <a:effectLst/>
            </a:endParaRPr>
          </a:p>
          <a:p>
            <a:r>
              <a:rPr lang="tr-TR" i="1">
                <a:effectLst/>
              </a:rPr>
              <a:t>Depresyon semptom şiddetini</a:t>
            </a:r>
            <a:r>
              <a:rPr lang="tr-TR">
                <a:effectLst/>
              </a:rPr>
              <a:t> değerlendirmek için Beck Depresyon Envanteri </a:t>
            </a:r>
          </a:p>
          <a:p>
            <a:pPr marL="0" indent="0">
              <a:buNone/>
            </a:pPr>
            <a:r>
              <a:rPr lang="tr-TR">
                <a:effectLst/>
              </a:rPr>
              <a:t>(BDI) kullanılmış[ 33 , 40]. </a:t>
            </a:r>
          </a:p>
          <a:p>
            <a:r>
              <a:rPr lang="tr-TR">
                <a:effectLst/>
              </a:rPr>
              <a:t>Uygun olmayan katılımcıları belirlemek için (12-20 hafta) MINI  kullanılmış. </a:t>
            </a:r>
            <a:br>
              <a:rPr lang="tr-TR"/>
            </a:br>
            <a:endParaRPr lang="tr-TR"/>
          </a:p>
        </p:txBody>
      </p:sp>
    </p:spTree>
    <p:extLst>
      <p:ext uri="{BB962C8B-B14F-4D97-AF65-F5344CB8AC3E}">
        <p14:creationId xmlns:p14="http://schemas.microsoft.com/office/powerpoint/2010/main" val="1417522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B4405D-9EBF-D54D-8CD4-11C6D55774B1}"/>
              </a:ext>
            </a:extLst>
          </p:cNvPr>
          <p:cNvSpPr>
            <a:spLocks noGrp="1"/>
          </p:cNvSpPr>
          <p:nvPr>
            <p:ph type="title"/>
          </p:nvPr>
        </p:nvSpPr>
        <p:spPr>
          <a:xfrm>
            <a:off x="838200" y="365124"/>
            <a:ext cx="10515600" cy="853931"/>
          </a:xfrm>
        </p:spPr>
        <p:txBody>
          <a:bodyPr/>
          <a:lstStyle/>
          <a:p>
            <a:pPr algn="ctr"/>
            <a:r>
              <a:rPr lang="tr-TR"/>
              <a:t>METOD</a:t>
            </a:r>
          </a:p>
        </p:txBody>
      </p:sp>
      <p:sp>
        <p:nvSpPr>
          <p:cNvPr id="3" name="İçerik Yer Tutucusu 2">
            <a:extLst>
              <a:ext uri="{FF2B5EF4-FFF2-40B4-BE49-F238E27FC236}">
                <a16:creationId xmlns:a16="http://schemas.microsoft.com/office/drawing/2014/main" id="{6F60D2B2-4AB3-BD43-8865-F82B4BD5EDC7}"/>
              </a:ext>
            </a:extLst>
          </p:cNvPr>
          <p:cNvSpPr>
            <a:spLocks noGrp="1"/>
          </p:cNvSpPr>
          <p:nvPr>
            <p:ph idx="1"/>
          </p:nvPr>
        </p:nvSpPr>
        <p:spPr>
          <a:xfrm>
            <a:off x="312856" y="1965871"/>
            <a:ext cx="12093468" cy="4351338"/>
          </a:xfrm>
        </p:spPr>
        <p:txBody>
          <a:bodyPr/>
          <a:lstStyle/>
          <a:p>
            <a:r>
              <a:rPr lang="tr-TR">
                <a:effectLst/>
              </a:rPr>
              <a:t>Sonraki ziyaretlerde (26–28 hafta, 34–36 hafta ve postpartum 6-8 hafta) MINI’yi </a:t>
            </a:r>
          </a:p>
          <a:p>
            <a:pPr marL="0" indent="0">
              <a:buNone/>
            </a:pPr>
            <a:r>
              <a:rPr lang="tr-TR">
                <a:effectLst/>
              </a:rPr>
              <a:t>majör depresif bozukluğun gelişimini değerlendirmek ve uygun ruh sağlığı </a:t>
            </a:r>
          </a:p>
          <a:p>
            <a:pPr marL="0" indent="0">
              <a:buNone/>
            </a:pPr>
            <a:r>
              <a:rPr lang="tr-TR">
                <a:effectLst/>
              </a:rPr>
              <a:t>hizmetlerine sevki kolaylaştırmak için kullanılmış. </a:t>
            </a:r>
            <a:br>
              <a:rPr lang="tr-TR"/>
            </a:br>
            <a:endParaRPr lang="tr-TR"/>
          </a:p>
          <a:p>
            <a:r>
              <a:rPr lang="tr-TR">
                <a:effectLst/>
              </a:rPr>
              <a:t>İkincil sonuçlar için majör depresif bozukluğu, genelleştirilmiş anksiyete </a:t>
            </a:r>
          </a:p>
          <a:p>
            <a:pPr marL="0" indent="0">
              <a:buNone/>
            </a:pPr>
            <a:r>
              <a:rPr lang="tr-TR">
                <a:effectLst/>
              </a:rPr>
              <a:t>bozukluğu ve ayrıca MINI'deki genelleştirilmiş anksiyete sorusu </a:t>
            </a:r>
          </a:p>
          <a:p>
            <a:pPr marL="0" indent="0">
              <a:buNone/>
            </a:pPr>
            <a:r>
              <a:rPr lang="tr-TR">
                <a:effectLst/>
              </a:rPr>
              <a:t>değerlendirilmiş, "Son 6 ay içinde aşırı derecede endişeli misiniz veya birkaç şey </a:t>
            </a:r>
          </a:p>
          <a:p>
            <a:pPr marL="0" indent="0">
              <a:buNone/>
            </a:pPr>
            <a:r>
              <a:rPr lang="tr-TR">
                <a:effectLst/>
              </a:rPr>
              <a:t>hakkında endişeli misiniz?" şeklinde sorulmuştur.</a:t>
            </a:r>
            <a:endParaRPr lang="tr-TR"/>
          </a:p>
        </p:txBody>
      </p:sp>
    </p:spTree>
    <p:extLst>
      <p:ext uri="{BB962C8B-B14F-4D97-AF65-F5344CB8AC3E}">
        <p14:creationId xmlns:p14="http://schemas.microsoft.com/office/powerpoint/2010/main" val="362605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354EBF-9CAA-C44A-AB67-54B9841C919A}"/>
              </a:ext>
            </a:extLst>
          </p:cNvPr>
          <p:cNvSpPr>
            <a:spLocks noGrp="1"/>
          </p:cNvSpPr>
          <p:nvPr>
            <p:ph type="title"/>
          </p:nvPr>
        </p:nvSpPr>
        <p:spPr>
          <a:xfrm>
            <a:off x="838200" y="365125"/>
            <a:ext cx="10515600" cy="853931"/>
          </a:xfrm>
        </p:spPr>
        <p:txBody>
          <a:bodyPr/>
          <a:lstStyle/>
          <a:p>
            <a:pPr algn="ctr"/>
            <a:r>
              <a:rPr lang="tr-TR"/>
              <a:t>METOD </a:t>
            </a:r>
          </a:p>
        </p:txBody>
      </p:sp>
      <p:sp>
        <p:nvSpPr>
          <p:cNvPr id="3" name="İçerik Yer Tutucusu 2">
            <a:extLst>
              <a:ext uri="{FF2B5EF4-FFF2-40B4-BE49-F238E27FC236}">
                <a16:creationId xmlns:a16="http://schemas.microsoft.com/office/drawing/2014/main" id="{9820D798-8220-214C-A669-6C2C7C5987DE}"/>
              </a:ext>
            </a:extLst>
          </p:cNvPr>
          <p:cNvSpPr>
            <a:spLocks noGrp="1"/>
          </p:cNvSpPr>
          <p:nvPr>
            <p:ph idx="1"/>
          </p:nvPr>
        </p:nvSpPr>
        <p:spPr>
          <a:xfrm>
            <a:off x="0" y="1383312"/>
            <a:ext cx="12192000" cy="4351338"/>
          </a:xfrm>
        </p:spPr>
        <p:txBody>
          <a:bodyPr/>
          <a:lstStyle/>
          <a:p>
            <a:pPr marL="0" indent="0">
              <a:buNone/>
            </a:pPr>
            <a:r>
              <a:rPr lang="tr-TR" b="1">
                <a:effectLst/>
              </a:rPr>
              <a:t>Biyobelirteçler</a:t>
            </a:r>
            <a:r>
              <a:rPr lang="tr-TR"/>
              <a:t> </a:t>
            </a:r>
          </a:p>
          <a:p>
            <a:endParaRPr lang="tr-TR">
              <a:effectLst/>
            </a:endParaRPr>
          </a:p>
          <a:p>
            <a:r>
              <a:rPr lang="tr-TR">
                <a:effectLst/>
              </a:rPr>
              <a:t>Kayıt sırasında 12-20. Haftada ( </a:t>
            </a:r>
            <a:r>
              <a:rPr lang="tr-TR" i="1">
                <a:effectLst/>
              </a:rPr>
              <a:t>n</a:t>
            </a:r>
            <a:r>
              <a:rPr lang="tr-TR">
                <a:effectLst/>
              </a:rPr>
              <a:t>  = 117) ve 34-36. Gebelik haftalarında</a:t>
            </a:r>
          </a:p>
          <a:p>
            <a:pPr marL="0" indent="0">
              <a:buNone/>
            </a:pPr>
            <a:r>
              <a:rPr lang="tr-TR">
                <a:effectLst/>
              </a:rPr>
              <a:t> ( </a:t>
            </a:r>
            <a:r>
              <a:rPr lang="tr-TR" i="1">
                <a:effectLst/>
              </a:rPr>
              <a:t>n</a:t>
            </a:r>
            <a:r>
              <a:rPr lang="tr-TR">
                <a:effectLst/>
              </a:rPr>
              <a:t>  = 112) maternal venöz kan 4 saatlik açlıktan sonra alınmış. </a:t>
            </a:r>
          </a:p>
          <a:p>
            <a:endParaRPr lang="tr-TR">
              <a:effectLst/>
            </a:endParaRPr>
          </a:p>
          <a:p>
            <a:r>
              <a:rPr lang="tr-TR">
                <a:effectLst/>
              </a:rPr>
              <a:t>Bu ikincil analiz için,depolanan plazma alikotlarında serum 25hidroksivitamin D’yi </a:t>
            </a:r>
          </a:p>
          <a:p>
            <a:pPr marL="0" indent="0">
              <a:buNone/>
            </a:pPr>
            <a:r>
              <a:rPr lang="tr-TR">
                <a:effectLst/>
              </a:rPr>
              <a:t>(25-OH-D) ölçülmüş.</a:t>
            </a:r>
            <a:endParaRPr lang="tr-TR"/>
          </a:p>
        </p:txBody>
      </p:sp>
    </p:spTree>
    <p:extLst>
      <p:ext uri="{BB962C8B-B14F-4D97-AF65-F5344CB8AC3E}">
        <p14:creationId xmlns:p14="http://schemas.microsoft.com/office/powerpoint/2010/main" val="270829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1292E8-A598-994A-9E17-849E5EB1A99A}"/>
              </a:ext>
            </a:extLst>
          </p:cNvPr>
          <p:cNvSpPr>
            <a:spLocks noGrp="1"/>
          </p:cNvSpPr>
          <p:nvPr>
            <p:ph type="ctrTitle"/>
          </p:nvPr>
        </p:nvSpPr>
        <p:spPr>
          <a:xfrm>
            <a:off x="809108" y="798720"/>
            <a:ext cx="10183974" cy="2387600"/>
          </a:xfrm>
        </p:spPr>
        <p:txBody>
          <a:bodyPr>
            <a:normAutofit/>
          </a:bodyPr>
          <a:lstStyle/>
          <a:p>
            <a:r>
              <a:rPr lang="tr-TR" sz="3600" b="1" i="0">
                <a:solidFill>
                  <a:srgbClr val="202124"/>
                </a:solidFill>
                <a:effectLst/>
                <a:latin typeface="Google Sans"/>
              </a:rPr>
              <a:t>Risk altındaki kadınlarda D vitamini seviyeleri ve perinatal depresif belirtiler: annelerin , omega-3 ve ruh sağlığı çalışmasının ikincil analizi</a:t>
            </a:r>
            <a:endParaRPr lang="tr-TR" sz="3600" b="1"/>
          </a:p>
        </p:txBody>
      </p:sp>
      <p:sp>
        <p:nvSpPr>
          <p:cNvPr id="3" name="Alt Başlık 2">
            <a:extLst>
              <a:ext uri="{FF2B5EF4-FFF2-40B4-BE49-F238E27FC236}">
                <a16:creationId xmlns:a16="http://schemas.microsoft.com/office/drawing/2014/main" id="{F3284C9E-C821-5540-92E1-DB725BB68A6F}"/>
              </a:ext>
            </a:extLst>
          </p:cNvPr>
          <p:cNvSpPr>
            <a:spLocks noGrp="1"/>
          </p:cNvSpPr>
          <p:nvPr>
            <p:ph type="subTitle" idx="1"/>
          </p:nvPr>
        </p:nvSpPr>
        <p:spPr>
          <a:xfrm>
            <a:off x="2559659" y="4324841"/>
            <a:ext cx="9144000" cy="1655762"/>
          </a:xfrm>
        </p:spPr>
        <p:txBody>
          <a:bodyPr/>
          <a:lstStyle/>
          <a:p>
            <a:r>
              <a:rPr lang="tr-TR"/>
              <a:t>Dr.Rıfat BEKAR</a:t>
            </a:r>
          </a:p>
          <a:p>
            <a:r>
              <a:rPr lang="tr-TR"/>
              <a:t>K.T.Ü  Aile Hekimliği A.B.D.</a:t>
            </a:r>
          </a:p>
          <a:p>
            <a:r>
              <a:rPr lang="tr-TR"/>
              <a:t>01.06.2021</a:t>
            </a:r>
          </a:p>
        </p:txBody>
      </p:sp>
    </p:spTree>
    <p:extLst>
      <p:ext uri="{BB962C8B-B14F-4D97-AF65-F5344CB8AC3E}">
        <p14:creationId xmlns:p14="http://schemas.microsoft.com/office/powerpoint/2010/main" val="14039894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61F3F8-973C-B04E-8D74-A538C994E9F6}"/>
              </a:ext>
            </a:extLst>
          </p:cNvPr>
          <p:cNvSpPr>
            <a:spLocks noGrp="1"/>
          </p:cNvSpPr>
          <p:nvPr>
            <p:ph type="title"/>
          </p:nvPr>
        </p:nvSpPr>
        <p:spPr/>
        <p:txBody>
          <a:bodyPr/>
          <a:lstStyle/>
          <a:p>
            <a:pPr algn="ctr"/>
            <a:r>
              <a:rPr lang="tr-TR"/>
              <a:t>METOD </a:t>
            </a:r>
          </a:p>
        </p:txBody>
      </p:sp>
      <p:sp>
        <p:nvSpPr>
          <p:cNvPr id="3" name="İçerik Yer Tutucusu 2">
            <a:extLst>
              <a:ext uri="{FF2B5EF4-FFF2-40B4-BE49-F238E27FC236}">
                <a16:creationId xmlns:a16="http://schemas.microsoft.com/office/drawing/2014/main" id="{5B355B40-3C54-1D4E-8B03-0711C804FD52}"/>
              </a:ext>
            </a:extLst>
          </p:cNvPr>
          <p:cNvSpPr>
            <a:spLocks noGrp="1"/>
          </p:cNvSpPr>
          <p:nvPr>
            <p:ph idx="1"/>
          </p:nvPr>
        </p:nvSpPr>
        <p:spPr>
          <a:xfrm>
            <a:off x="312855" y="1825625"/>
            <a:ext cx="11586428" cy="4351338"/>
          </a:xfrm>
        </p:spPr>
        <p:txBody>
          <a:bodyPr>
            <a:normAutofit lnSpcReduction="10000"/>
          </a:bodyPr>
          <a:lstStyle/>
          <a:p>
            <a:pPr marL="0" indent="0">
              <a:buNone/>
            </a:pPr>
            <a:r>
              <a:rPr lang="tr-TR" sz="3200" b="1">
                <a:effectLst/>
              </a:rPr>
              <a:t>istatistiksel analiz</a:t>
            </a:r>
            <a:r>
              <a:rPr lang="tr-TR"/>
              <a:t> </a:t>
            </a:r>
          </a:p>
          <a:p>
            <a:r>
              <a:rPr lang="tr-TR">
                <a:effectLst/>
              </a:rPr>
              <a:t>Ortalama D vitamini düzeylerini ve standart sapmaları 12–20. Haftalarda ve </a:t>
            </a:r>
          </a:p>
          <a:p>
            <a:pPr marL="0" indent="0">
              <a:buNone/>
            </a:pPr>
            <a:r>
              <a:rPr lang="tr-TR">
                <a:effectLst/>
              </a:rPr>
              <a:t>34–36. Haftalarda değerlendirilmiş ve zaman noktaları arasındaki ilişkiyi </a:t>
            </a:r>
          </a:p>
          <a:p>
            <a:pPr marL="0" indent="0">
              <a:buNone/>
            </a:pPr>
            <a:r>
              <a:rPr lang="tr-TR">
                <a:effectLst/>
              </a:rPr>
              <a:t>değerlendirmek için </a:t>
            </a:r>
            <a:r>
              <a:rPr lang="tr-TR" b="1">
                <a:effectLst/>
              </a:rPr>
              <a:t>Pearson korelasyonu</a:t>
            </a:r>
            <a:r>
              <a:rPr lang="tr-TR">
                <a:effectLst/>
              </a:rPr>
              <a:t>nu kullanılmış. </a:t>
            </a:r>
          </a:p>
          <a:p>
            <a:endParaRPr lang="tr-TR"/>
          </a:p>
          <a:p>
            <a:r>
              <a:rPr lang="tr-TR">
                <a:effectLst/>
              </a:rPr>
              <a:t>Kayıt sırasındaki D1 vitamini ile mevsimsellik arasındaki ilişkiyi </a:t>
            </a:r>
          </a:p>
          <a:p>
            <a:pPr marL="0" indent="0">
              <a:buNone/>
            </a:pPr>
            <a:r>
              <a:rPr lang="tr-TR">
                <a:effectLst/>
              </a:rPr>
              <a:t>değerlendirmek için </a:t>
            </a:r>
            <a:r>
              <a:rPr lang="tr-TR" b="1" i="1">
                <a:effectLst/>
              </a:rPr>
              <a:t>T-</a:t>
            </a:r>
            <a:r>
              <a:rPr lang="tr-TR" b="1">
                <a:effectLst/>
              </a:rPr>
              <a:t> Test prosedürü</a:t>
            </a:r>
            <a:r>
              <a:rPr lang="tr-TR">
                <a:effectLst/>
              </a:rPr>
              <a:t> kullanılmış ve "kış", "Aralık-Şubat" </a:t>
            </a:r>
          </a:p>
          <a:p>
            <a:pPr marL="0" indent="0">
              <a:buNone/>
            </a:pPr>
            <a:r>
              <a:rPr lang="tr-TR">
                <a:effectLst/>
              </a:rPr>
              <a:t>olarak tanımlanmıştır.</a:t>
            </a:r>
            <a:br>
              <a:rPr lang="tr-TR"/>
            </a:br>
            <a:endParaRPr lang="tr-TR"/>
          </a:p>
        </p:txBody>
      </p:sp>
    </p:spTree>
    <p:extLst>
      <p:ext uri="{BB962C8B-B14F-4D97-AF65-F5344CB8AC3E}">
        <p14:creationId xmlns:p14="http://schemas.microsoft.com/office/powerpoint/2010/main" val="36406696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0426A4-5937-0A44-BB88-4C5870A3428A}"/>
              </a:ext>
            </a:extLst>
          </p:cNvPr>
          <p:cNvSpPr>
            <a:spLocks noGrp="1"/>
          </p:cNvSpPr>
          <p:nvPr>
            <p:ph type="title"/>
          </p:nvPr>
        </p:nvSpPr>
        <p:spPr>
          <a:xfrm>
            <a:off x="838200" y="365125"/>
            <a:ext cx="10515600" cy="853931"/>
          </a:xfrm>
        </p:spPr>
        <p:txBody>
          <a:bodyPr/>
          <a:lstStyle/>
          <a:p>
            <a:pPr algn="ctr"/>
            <a:r>
              <a:rPr lang="tr-TR"/>
              <a:t>METOD </a:t>
            </a:r>
          </a:p>
        </p:txBody>
      </p:sp>
      <p:sp>
        <p:nvSpPr>
          <p:cNvPr id="3" name="İçerik Yer Tutucusu 2">
            <a:extLst>
              <a:ext uri="{FF2B5EF4-FFF2-40B4-BE49-F238E27FC236}">
                <a16:creationId xmlns:a16="http://schemas.microsoft.com/office/drawing/2014/main" id="{5CBC5970-37EA-7B4E-9160-05BAF226A23A}"/>
              </a:ext>
            </a:extLst>
          </p:cNvPr>
          <p:cNvSpPr>
            <a:spLocks noGrp="1"/>
          </p:cNvSpPr>
          <p:nvPr>
            <p:ph idx="1"/>
          </p:nvPr>
        </p:nvSpPr>
        <p:spPr>
          <a:xfrm>
            <a:off x="453100" y="1523558"/>
            <a:ext cx="11868357" cy="4351338"/>
          </a:xfrm>
        </p:spPr>
        <p:txBody>
          <a:bodyPr>
            <a:normAutofit/>
          </a:bodyPr>
          <a:lstStyle/>
          <a:p>
            <a:pPr marL="0" indent="0">
              <a:buNone/>
            </a:pPr>
            <a:r>
              <a:rPr lang="tr-TR" b="1">
                <a:effectLst/>
              </a:rPr>
              <a:t>İstatiksel analiz : </a:t>
            </a:r>
            <a:endParaRPr lang="tr-TR" b="1"/>
          </a:p>
          <a:p>
            <a:r>
              <a:rPr lang="tr-TR">
                <a:effectLst/>
              </a:rPr>
              <a:t>Birincil analizde, sürekli değişken olarak D vitamini ile </a:t>
            </a:r>
            <a:endParaRPr lang="tr-TR"/>
          </a:p>
          <a:p>
            <a:pPr marL="0" indent="0">
              <a:buNone/>
            </a:pPr>
            <a:r>
              <a:rPr lang="tr-TR">
                <a:effectLst/>
              </a:rPr>
              <a:t>12–20 hafta, 34–36 hafta ve 6–8 hafta doğum sonrası vizitlerde </a:t>
            </a:r>
          </a:p>
          <a:p>
            <a:pPr marL="0" indent="0">
              <a:buNone/>
            </a:pPr>
            <a:r>
              <a:rPr lang="tr-TR" b="1">
                <a:effectLst/>
              </a:rPr>
              <a:t>BDI skorları arasındaki ilişki</a:t>
            </a:r>
            <a:r>
              <a:rPr lang="tr-TR">
                <a:effectLst/>
              </a:rPr>
              <a:t> değerlendirilmiş. </a:t>
            </a:r>
            <a:br>
              <a:rPr lang="tr-TR"/>
            </a:br>
            <a:endParaRPr lang="tr-TR"/>
          </a:p>
          <a:p>
            <a:r>
              <a:rPr lang="tr-TR" b="1">
                <a:effectLst/>
              </a:rPr>
              <a:t>Genelleştirilmiş lineer modeller (ANCOVA)</a:t>
            </a:r>
            <a:r>
              <a:rPr lang="tr-TR">
                <a:effectLst/>
              </a:rPr>
              <a:t> yaklaşımını kullanarak </a:t>
            </a:r>
          </a:p>
          <a:p>
            <a:pPr marL="0" indent="0">
              <a:buNone/>
            </a:pPr>
            <a:r>
              <a:rPr lang="tr-TR">
                <a:effectLst/>
              </a:rPr>
              <a:t> BDI skorunun prediktörleri olarak D vitamini değerleri girilmiş.</a:t>
            </a:r>
            <a:endParaRPr lang="tr-TR"/>
          </a:p>
        </p:txBody>
      </p:sp>
    </p:spTree>
    <p:extLst>
      <p:ext uri="{BB962C8B-B14F-4D97-AF65-F5344CB8AC3E}">
        <p14:creationId xmlns:p14="http://schemas.microsoft.com/office/powerpoint/2010/main" val="6883503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5E9E8E-AAE9-8647-8AF9-827AEE23998B}"/>
              </a:ext>
            </a:extLst>
          </p:cNvPr>
          <p:cNvSpPr>
            <a:spLocks noGrp="1"/>
          </p:cNvSpPr>
          <p:nvPr>
            <p:ph type="title"/>
          </p:nvPr>
        </p:nvSpPr>
        <p:spPr>
          <a:xfrm>
            <a:off x="838200" y="365126"/>
            <a:ext cx="10515600" cy="584228"/>
          </a:xfrm>
        </p:spPr>
        <p:txBody>
          <a:bodyPr>
            <a:normAutofit fontScale="90000"/>
          </a:bodyPr>
          <a:lstStyle/>
          <a:p>
            <a:pPr algn="ctr"/>
            <a:r>
              <a:rPr lang="tr-TR"/>
              <a:t>METOD </a:t>
            </a:r>
          </a:p>
        </p:txBody>
      </p:sp>
      <p:sp>
        <p:nvSpPr>
          <p:cNvPr id="3" name="İçerik Yer Tutucusu 2">
            <a:extLst>
              <a:ext uri="{FF2B5EF4-FFF2-40B4-BE49-F238E27FC236}">
                <a16:creationId xmlns:a16="http://schemas.microsoft.com/office/drawing/2014/main" id="{19EDFD02-BBD4-144C-B5C0-802F837E0505}"/>
              </a:ext>
            </a:extLst>
          </p:cNvPr>
          <p:cNvSpPr>
            <a:spLocks noGrp="1"/>
          </p:cNvSpPr>
          <p:nvPr>
            <p:ph idx="1"/>
          </p:nvPr>
        </p:nvSpPr>
        <p:spPr>
          <a:xfrm>
            <a:off x="443750" y="1726098"/>
            <a:ext cx="11748250" cy="4871602"/>
          </a:xfrm>
        </p:spPr>
        <p:txBody>
          <a:bodyPr/>
          <a:lstStyle/>
          <a:p>
            <a:pPr marL="0" indent="0">
              <a:buNone/>
            </a:pPr>
            <a:r>
              <a:rPr lang="tr-TR" b="1">
                <a:effectLst/>
              </a:rPr>
              <a:t>İstatiksel analiz</a:t>
            </a:r>
            <a:r>
              <a:rPr lang="tr-TR">
                <a:effectLst/>
              </a:rPr>
              <a:t> :</a:t>
            </a:r>
          </a:p>
          <a:p>
            <a:pPr marL="0" indent="0">
              <a:buNone/>
            </a:pPr>
            <a:endParaRPr lang="tr-TR">
              <a:effectLst/>
            </a:endParaRPr>
          </a:p>
          <a:p>
            <a:r>
              <a:rPr lang="tr-TR">
                <a:effectLst/>
              </a:rPr>
              <a:t>MINI tanı aracı ile psikiyatrik tanıların değerlendirilmesi </a:t>
            </a:r>
          </a:p>
          <a:p>
            <a:pPr marL="0" indent="0">
              <a:buNone/>
            </a:pPr>
            <a:r>
              <a:rPr lang="tr-TR" b="1">
                <a:effectLst/>
              </a:rPr>
              <a:t>Fisher's Exact testi </a:t>
            </a:r>
            <a:r>
              <a:rPr lang="tr-TR">
                <a:effectLst/>
              </a:rPr>
              <a:t>kullanılarak analiz edilmiş.</a:t>
            </a:r>
            <a:r>
              <a:rPr lang="tr-TR"/>
              <a:t> </a:t>
            </a:r>
          </a:p>
          <a:p>
            <a:endParaRPr lang="tr-TR">
              <a:effectLst/>
            </a:endParaRPr>
          </a:p>
          <a:p>
            <a:r>
              <a:rPr lang="tr-TR">
                <a:effectLst/>
              </a:rPr>
              <a:t>Popülasyondaki D vitamini yeterliliğine göre </a:t>
            </a:r>
          </a:p>
          <a:p>
            <a:pPr marL="0" indent="0">
              <a:buNone/>
            </a:pPr>
            <a:r>
              <a:rPr lang="tr-TR">
                <a:effectLst/>
              </a:rPr>
              <a:t>sonuçları karşılaştırmak için,  referans grupları  ≥ 20 ng / mL ( </a:t>
            </a:r>
            <a:r>
              <a:rPr lang="tr-TR" i="1">
                <a:effectLst/>
              </a:rPr>
              <a:t>n</a:t>
            </a:r>
            <a:r>
              <a:rPr lang="tr-TR">
                <a:effectLst/>
              </a:rPr>
              <a:t> = 98) ve </a:t>
            </a:r>
          </a:p>
          <a:p>
            <a:pPr marL="0" indent="0">
              <a:buNone/>
            </a:pPr>
            <a:r>
              <a:rPr lang="tr-TR">
                <a:effectLst/>
              </a:rPr>
              <a:t>&lt;20 ng / mL ( </a:t>
            </a:r>
            <a:r>
              <a:rPr lang="tr-TR" i="1">
                <a:effectLst/>
              </a:rPr>
              <a:t>n</a:t>
            </a:r>
            <a:r>
              <a:rPr lang="tr-TR">
                <a:effectLst/>
              </a:rPr>
              <a:t>  = 19) ‘’ düşük D vitamini ‘’ değerlerine göre </a:t>
            </a:r>
            <a:r>
              <a:rPr lang="tr-TR"/>
              <a:t> </a:t>
            </a:r>
            <a:r>
              <a:rPr lang="tr-TR">
                <a:effectLst/>
              </a:rPr>
              <a:t>oluşturulmuş. </a:t>
            </a:r>
            <a:endParaRPr lang="tr-TR"/>
          </a:p>
        </p:txBody>
      </p:sp>
    </p:spTree>
    <p:extLst>
      <p:ext uri="{BB962C8B-B14F-4D97-AF65-F5344CB8AC3E}">
        <p14:creationId xmlns:p14="http://schemas.microsoft.com/office/powerpoint/2010/main" val="933532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C3CCFB-133E-B74C-A9ED-AA2B9E540EBB}"/>
              </a:ext>
            </a:extLst>
          </p:cNvPr>
          <p:cNvSpPr>
            <a:spLocks noGrp="1"/>
          </p:cNvSpPr>
          <p:nvPr>
            <p:ph type="title"/>
          </p:nvPr>
        </p:nvSpPr>
        <p:spPr>
          <a:xfrm>
            <a:off x="838200" y="365126"/>
            <a:ext cx="10515600" cy="508712"/>
          </a:xfrm>
        </p:spPr>
        <p:txBody>
          <a:bodyPr>
            <a:normAutofit fontScale="90000"/>
          </a:bodyPr>
          <a:lstStyle/>
          <a:p>
            <a:pPr algn="ctr"/>
            <a:r>
              <a:rPr lang="tr-TR"/>
              <a:t>METOD</a:t>
            </a:r>
          </a:p>
        </p:txBody>
      </p:sp>
      <p:sp>
        <p:nvSpPr>
          <p:cNvPr id="3" name="İçerik Yer Tutucusu 2">
            <a:extLst>
              <a:ext uri="{FF2B5EF4-FFF2-40B4-BE49-F238E27FC236}">
                <a16:creationId xmlns:a16="http://schemas.microsoft.com/office/drawing/2014/main" id="{635EC7BF-0332-0C41-A0E3-BF4EB681DB7E}"/>
              </a:ext>
            </a:extLst>
          </p:cNvPr>
          <p:cNvSpPr>
            <a:spLocks noGrp="1"/>
          </p:cNvSpPr>
          <p:nvPr>
            <p:ph idx="1"/>
          </p:nvPr>
        </p:nvSpPr>
        <p:spPr>
          <a:xfrm>
            <a:off x="528617" y="1046550"/>
            <a:ext cx="11663383" cy="5446324"/>
          </a:xfrm>
        </p:spPr>
        <p:txBody>
          <a:bodyPr>
            <a:normAutofit/>
          </a:bodyPr>
          <a:lstStyle/>
          <a:p>
            <a:pPr marL="0" indent="0">
              <a:buNone/>
            </a:pPr>
            <a:r>
              <a:rPr lang="tr-TR" b="1">
                <a:effectLst/>
              </a:rPr>
              <a:t>İstatiksel analiz : </a:t>
            </a:r>
          </a:p>
          <a:p>
            <a:r>
              <a:rPr lang="tr-TR">
                <a:effectLst/>
              </a:rPr>
              <a:t>1. ve 3. vizitlerde D vitamini düzeylerinin “kış” ile ilişkisini </a:t>
            </a:r>
          </a:p>
          <a:p>
            <a:pPr marL="0" indent="0">
              <a:buNone/>
            </a:pPr>
            <a:r>
              <a:rPr lang="tr-TR" b="1">
                <a:effectLst/>
              </a:rPr>
              <a:t>Fisher’s exact testi </a:t>
            </a:r>
            <a:r>
              <a:rPr lang="tr-TR">
                <a:effectLst/>
              </a:rPr>
              <a:t>kullanarak değerlendirilmiş.</a:t>
            </a:r>
          </a:p>
          <a:p>
            <a:r>
              <a:rPr lang="tr-TR">
                <a:effectLst/>
              </a:rPr>
              <a:t>Referans grubu ile “düşük D vitamini” grubunun özelliklerini </a:t>
            </a:r>
          </a:p>
          <a:p>
            <a:pPr marL="0" indent="0">
              <a:buNone/>
            </a:pPr>
            <a:r>
              <a:rPr lang="tr-TR">
                <a:effectLst/>
              </a:rPr>
              <a:t>karşılaştırmak için </a:t>
            </a:r>
            <a:r>
              <a:rPr lang="tr-TR" b="1">
                <a:effectLst/>
              </a:rPr>
              <a:t>tanımlayıcı istatistikler</a:t>
            </a:r>
            <a:r>
              <a:rPr lang="tr-TR">
                <a:effectLst/>
              </a:rPr>
              <a:t> kullanılmış. </a:t>
            </a:r>
            <a:endParaRPr lang="tr-TR"/>
          </a:p>
          <a:p>
            <a:r>
              <a:rPr lang="tr-TR">
                <a:effectLst/>
              </a:rPr>
              <a:t>Normal dağılan sürekli değişkenler için </a:t>
            </a:r>
            <a:r>
              <a:rPr lang="tr-TR" b="1">
                <a:effectLst/>
              </a:rPr>
              <a:t>Student testi</a:t>
            </a:r>
            <a:r>
              <a:rPr lang="tr-TR">
                <a:effectLst/>
              </a:rPr>
              <a:t>, sıralı değişkenlerin </a:t>
            </a:r>
          </a:p>
          <a:p>
            <a:pPr marL="0" indent="0">
              <a:buNone/>
            </a:pPr>
            <a:r>
              <a:rPr lang="tr-TR">
                <a:effectLst/>
              </a:rPr>
              <a:t>parametrik olmayan karşılaştırması için </a:t>
            </a:r>
            <a:r>
              <a:rPr lang="tr-TR" b="1">
                <a:effectLst/>
              </a:rPr>
              <a:t>Mann-Whitney testi </a:t>
            </a:r>
            <a:r>
              <a:rPr lang="tr-TR">
                <a:effectLst/>
              </a:rPr>
              <a:t>ve </a:t>
            </a:r>
          </a:p>
          <a:p>
            <a:pPr marL="0" indent="0">
              <a:buNone/>
            </a:pPr>
            <a:r>
              <a:rPr lang="tr-TR">
                <a:effectLst/>
              </a:rPr>
              <a:t>nadir kategorik değişkenler için </a:t>
            </a:r>
            <a:r>
              <a:rPr lang="tr-TR" b="1">
                <a:effectLst/>
              </a:rPr>
              <a:t>Fisher's Exact testi </a:t>
            </a:r>
            <a:r>
              <a:rPr lang="tr-TR">
                <a:effectLst/>
              </a:rPr>
              <a:t>kullanılmış.</a:t>
            </a:r>
            <a:r>
              <a:rPr lang="tr-TR"/>
              <a:t> </a:t>
            </a:r>
          </a:p>
          <a:p>
            <a:r>
              <a:rPr lang="tr-TR">
                <a:effectLst/>
              </a:rPr>
              <a:t>Tüm istatistiksel analizler, </a:t>
            </a:r>
            <a:r>
              <a:rPr lang="tr-TR" b="1">
                <a:effectLst/>
              </a:rPr>
              <a:t>SAS Versiyon 9.3</a:t>
            </a:r>
            <a:r>
              <a:rPr lang="tr-TR">
                <a:effectLst/>
              </a:rPr>
              <a:t> (SAS Institute, Inc., Cary, NC) </a:t>
            </a:r>
          </a:p>
          <a:p>
            <a:pPr marL="0" indent="0">
              <a:buNone/>
            </a:pPr>
            <a:r>
              <a:rPr lang="tr-TR">
                <a:effectLst/>
              </a:rPr>
              <a:t>kullanılarak yapıldı.</a:t>
            </a:r>
            <a:endParaRPr lang="tr-TR"/>
          </a:p>
        </p:txBody>
      </p:sp>
    </p:spTree>
    <p:extLst>
      <p:ext uri="{BB962C8B-B14F-4D97-AF65-F5344CB8AC3E}">
        <p14:creationId xmlns:p14="http://schemas.microsoft.com/office/powerpoint/2010/main" val="27810835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04C314-1A6C-4347-97BA-BFBC4C92F634}"/>
              </a:ext>
            </a:extLst>
          </p:cNvPr>
          <p:cNvSpPr>
            <a:spLocks noGrp="1"/>
          </p:cNvSpPr>
          <p:nvPr>
            <p:ph type="title"/>
          </p:nvPr>
        </p:nvSpPr>
        <p:spPr>
          <a:xfrm>
            <a:off x="838200" y="365125"/>
            <a:ext cx="10515600" cy="864719"/>
          </a:xfrm>
        </p:spPr>
        <p:txBody>
          <a:bodyPr/>
          <a:lstStyle/>
          <a:p>
            <a:pPr algn="ctr"/>
            <a:r>
              <a:rPr lang="tr-TR"/>
              <a:t>BULGULAR</a:t>
            </a:r>
          </a:p>
        </p:txBody>
      </p:sp>
      <p:sp>
        <p:nvSpPr>
          <p:cNvPr id="3" name="İçerik Yer Tutucusu 2">
            <a:extLst>
              <a:ext uri="{FF2B5EF4-FFF2-40B4-BE49-F238E27FC236}">
                <a16:creationId xmlns:a16="http://schemas.microsoft.com/office/drawing/2014/main" id="{CEF3C7EE-01B3-8942-A084-DAC81F28F615}"/>
              </a:ext>
            </a:extLst>
          </p:cNvPr>
          <p:cNvSpPr>
            <a:spLocks noGrp="1"/>
          </p:cNvSpPr>
          <p:nvPr>
            <p:ph idx="1"/>
          </p:nvPr>
        </p:nvSpPr>
        <p:spPr>
          <a:xfrm>
            <a:off x="388372" y="1456395"/>
            <a:ext cx="11651157" cy="4806873"/>
          </a:xfrm>
        </p:spPr>
        <p:txBody>
          <a:bodyPr>
            <a:normAutofit/>
          </a:bodyPr>
          <a:lstStyle/>
          <a:p>
            <a:r>
              <a:rPr lang="tr-TR">
                <a:effectLst/>
              </a:rPr>
              <a:t>Ana çalışmada, 126 kadın kaydedilmiş ve EPA açısından zengin balık yağı, DHA </a:t>
            </a:r>
          </a:p>
          <a:p>
            <a:pPr marL="0" indent="0">
              <a:buNone/>
            </a:pPr>
            <a:r>
              <a:rPr lang="tr-TR">
                <a:effectLst/>
              </a:rPr>
              <a:t>açısından zengin balık yağı veya plasebo almak üzere rastgele atanmış</a:t>
            </a:r>
          </a:p>
          <a:p>
            <a:r>
              <a:rPr lang="tr-TR">
                <a:effectLst/>
              </a:rPr>
              <a:t>12–20. Haftalarda 117 katılımcı ve 34–36. Haftalarda 112 katılımcı için plazma </a:t>
            </a:r>
          </a:p>
          <a:p>
            <a:pPr marL="0" indent="0">
              <a:buNone/>
            </a:pPr>
            <a:r>
              <a:rPr lang="tr-TR">
                <a:effectLst/>
              </a:rPr>
              <a:t>örnekleri mevcutmuş. 105 katılımcı için eksiksiz çalışma veri setleri (tüm ilgi </a:t>
            </a:r>
          </a:p>
          <a:p>
            <a:pPr marL="0" indent="0">
              <a:buNone/>
            </a:pPr>
            <a:r>
              <a:rPr lang="tr-TR">
                <a:effectLst/>
              </a:rPr>
              <a:t>değişkenleri dahil) mevcutmuş. </a:t>
            </a:r>
          </a:p>
          <a:p>
            <a:r>
              <a:rPr lang="tr-TR">
                <a:effectLst/>
              </a:rPr>
              <a:t>Etnik ve ırksal özellikler randomize gruplar arasında önemli ölçüde farklılık </a:t>
            </a:r>
          </a:p>
          <a:p>
            <a:pPr marL="0" indent="0">
              <a:buNone/>
            </a:pPr>
            <a:r>
              <a:rPr lang="tr-TR">
                <a:effectLst/>
              </a:rPr>
              <a:t>göstermemiş[ 40 ]. </a:t>
            </a:r>
          </a:p>
          <a:p>
            <a:r>
              <a:rPr lang="tr-TR"/>
              <a:t>D</a:t>
            </a:r>
            <a:r>
              <a:rPr lang="tr-TR">
                <a:effectLst/>
              </a:rPr>
              <a:t>enekler sosyoekonomik durumda nispeten homojenmiş ve çalışma </a:t>
            </a:r>
          </a:p>
          <a:p>
            <a:pPr marL="0" indent="0">
              <a:buNone/>
            </a:pPr>
            <a:r>
              <a:rPr lang="tr-TR">
                <a:effectLst/>
              </a:rPr>
              <a:t>popülasyonu % 89’u en azından kısmen yüksekokul eğitimine sahipmiş.</a:t>
            </a:r>
            <a:endParaRPr lang="tr-TR"/>
          </a:p>
        </p:txBody>
      </p:sp>
    </p:spTree>
    <p:extLst>
      <p:ext uri="{BB962C8B-B14F-4D97-AF65-F5344CB8AC3E}">
        <p14:creationId xmlns:p14="http://schemas.microsoft.com/office/powerpoint/2010/main" val="4216517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9CE1ED-004B-6E47-A585-81030EC5E534}"/>
              </a:ext>
            </a:extLst>
          </p:cNvPr>
          <p:cNvSpPr>
            <a:spLocks noGrp="1"/>
          </p:cNvSpPr>
          <p:nvPr>
            <p:ph type="title"/>
          </p:nvPr>
        </p:nvSpPr>
        <p:spPr>
          <a:xfrm>
            <a:off x="870564" y="107882"/>
            <a:ext cx="10515600" cy="582558"/>
          </a:xfrm>
        </p:spPr>
        <p:txBody>
          <a:bodyPr>
            <a:normAutofit/>
          </a:bodyPr>
          <a:lstStyle/>
          <a:p>
            <a:r>
              <a:rPr lang="tr-TR" sz="2400">
                <a:effectLst/>
              </a:rPr>
              <a:t>Şekil 1 : Çalışma katılımcılarının ve kan örnekleri akımı : EŞ DİYAGRAMI</a:t>
            </a:r>
            <a:endParaRPr lang="tr-TR" sz="2400"/>
          </a:p>
        </p:txBody>
      </p:sp>
      <p:pic>
        <p:nvPicPr>
          <p:cNvPr id="7" name="Resim 7">
            <a:extLst>
              <a:ext uri="{FF2B5EF4-FFF2-40B4-BE49-F238E27FC236}">
                <a16:creationId xmlns:a16="http://schemas.microsoft.com/office/drawing/2014/main" id="{5833D490-19DE-2E42-92DD-DEBC0DF9C7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5658" y="690440"/>
            <a:ext cx="9903483" cy="6059678"/>
          </a:xfrm>
        </p:spPr>
      </p:pic>
    </p:spTree>
    <p:extLst>
      <p:ext uri="{BB962C8B-B14F-4D97-AF65-F5344CB8AC3E}">
        <p14:creationId xmlns:p14="http://schemas.microsoft.com/office/powerpoint/2010/main" val="34423431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08448E-E855-004D-A5BE-03B00292DC86}"/>
              </a:ext>
            </a:extLst>
          </p:cNvPr>
          <p:cNvSpPr>
            <a:spLocks noGrp="1"/>
          </p:cNvSpPr>
          <p:nvPr>
            <p:ph type="title"/>
          </p:nvPr>
        </p:nvSpPr>
        <p:spPr>
          <a:xfrm>
            <a:off x="838200" y="365126"/>
            <a:ext cx="10515600" cy="315912"/>
          </a:xfrm>
        </p:spPr>
        <p:txBody>
          <a:bodyPr>
            <a:normAutofit fontScale="90000"/>
          </a:bodyPr>
          <a:lstStyle/>
          <a:p>
            <a:r>
              <a:rPr lang="tr-TR" sz="2400">
                <a:effectLst/>
              </a:rPr>
              <a:t>Şekil 1 : Çalışma katılımcılarının ve kan örnekleri akımı : EŞ DİYAGRAMI</a:t>
            </a:r>
            <a:endParaRPr lang="tr-TR" sz="2400"/>
          </a:p>
        </p:txBody>
      </p:sp>
      <p:pic>
        <p:nvPicPr>
          <p:cNvPr id="4" name="Resim 4">
            <a:extLst>
              <a:ext uri="{FF2B5EF4-FFF2-40B4-BE49-F238E27FC236}">
                <a16:creationId xmlns:a16="http://schemas.microsoft.com/office/drawing/2014/main" id="{A73E7022-7BE5-7D4A-8C01-A0ED6D6568A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6446" y="681038"/>
            <a:ext cx="9730873" cy="6007589"/>
          </a:xfrm>
        </p:spPr>
      </p:pic>
    </p:spTree>
    <p:extLst>
      <p:ext uri="{BB962C8B-B14F-4D97-AF65-F5344CB8AC3E}">
        <p14:creationId xmlns:p14="http://schemas.microsoft.com/office/powerpoint/2010/main" val="832169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AE587B-3838-FA45-BD52-B416C8FC48D4}"/>
              </a:ext>
            </a:extLst>
          </p:cNvPr>
          <p:cNvSpPr>
            <a:spLocks noGrp="1"/>
          </p:cNvSpPr>
          <p:nvPr>
            <p:ph type="title"/>
          </p:nvPr>
        </p:nvSpPr>
        <p:spPr>
          <a:xfrm>
            <a:off x="838200" y="291279"/>
            <a:ext cx="10515600" cy="819897"/>
          </a:xfrm>
        </p:spPr>
        <p:txBody>
          <a:bodyPr/>
          <a:lstStyle/>
          <a:p>
            <a:pPr algn="ctr"/>
            <a:r>
              <a:rPr lang="tr-TR"/>
              <a:t>BULGULAR</a:t>
            </a:r>
          </a:p>
        </p:txBody>
      </p:sp>
      <p:sp>
        <p:nvSpPr>
          <p:cNvPr id="3" name="İçerik Yer Tutucusu 2">
            <a:extLst>
              <a:ext uri="{FF2B5EF4-FFF2-40B4-BE49-F238E27FC236}">
                <a16:creationId xmlns:a16="http://schemas.microsoft.com/office/drawing/2014/main" id="{721E251C-BF5F-6843-BCD5-8246B1F1ACAE}"/>
              </a:ext>
            </a:extLst>
          </p:cNvPr>
          <p:cNvSpPr>
            <a:spLocks noGrp="1"/>
          </p:cNvSpPr>
          <p:nvPr>
            <p:ph idx="1"/>
          </p:nvPr>
        </p:nvSpPr>
        <p:spPr>
          <a:xfrm>
            <a:off x="258915" y="941000"/>
            <a:ext cx="11834554" cy="5445560"/>
          </a:xfrm>
        </p:spPr>
        <p:txBody>
          <a:bodyPr>
            <a:normAutofit/>
          </a:bodyPr>
          <a:lstStyle/>
          <a:p>
            <a:pPr marL="0" indent="0">
              <a:buNone/>
            </a:pPr>
            <a:endParaRPr lang="tr-TR"/>
          </a:p>
          <a:p>
            <a:r>
              <a:rPr lang="tr-TR">
                <a:effectLst/>
              </a:rPr>
              <a:t>Toplam çalışma popülasyonu için ortalama D vitamini seviyesi 12–20 hafta ve </a:t>
            </a:r>
          </a:p>
          <a:p>
            <a:pPr marL="0" indent="0">
              <a:buNone/>
            </a:pPr>
            <a:r>
              <a:rPr lang="tr-TR">
                <a:effectLst/>
              </a:rPr>
              <a:t>34–36 haftada sırasıyla 28.17 ng / ml +/− 8.25 ve 31.84 ng / ml +/− 10.63 idi. </a:t>
            </a:r>
          </a:p>
          <a:p>
            <a:endParaRPr lang="tr-TR">
              <a:effectLst/>
            </a:endParaRPr>
          </a:p>
          <a:p>
            <a:r>
              <a:rPr lang="tr-TR">
                <a:effectLst/>
              </a:rPr>
              <a:t>12–20 haftadaki D vitamini seviyeleri, 34–36. Haftalardaki D vitamini seviyeleri </a:t>
            </a:r>
          </a:p>
          <a:p>
            <a:pPr marL="0" indent="0">
              <a:buNone/>
            </a:pPr>
            <a:r>
              <a:rPr lang="tr-TR">
                <a:effectLst/>
              </a:rPr>
              <a:t>ile güçlü bir şekilde korelasyon gösterdi (Pearson </a:t>
            </a:r>
            <a:r>
              <a:rPr lang="el-GR" i="1">
                <a:effectLst/>
              </a:rPr>
              <a:t>ρ</a:t>
            </a:r>
            <a:r>
              <a:rPr lang="el-GR">
                <a:effectLst/>
              </a:rPr>
              <a:t>  = 0.60, </a:t>
            </a:r>
            <a:r>
              <a:rPr lang="tr-TR" i="1">
                <a:effectLst/>
              </a:rPr>
              <a:t>P</a:t>
            </a:r>
            <a:r>
              <a:rPr lang="tr-TR">
                <a:effectLst/>
              </a:rPr>
              <a:t>  &lt;.0001). </a:t>
            </a:r>
          </a:p>
          <a:p>
            <a:endParaRPr lang="tr-TR">
              <a:effectLst/>
            </a:endParaRPr>
          </a:p>
          <a:p>
            <a:r>
              <a:rPr lang="tr-TR">
                <a:effectLst/>
              </a:rPr>
              <a:t>Kışın alınan D vitamini seviyeleri, diğer mevsimlerde alınan D vitamini </a:t>
            </a:r>
          </a:p>
          <a:p>
            <a:pPr marL="0" indent="0">
              <a:buNone/>
            </a:pPr>
            <a:r>
              <a:rPr lang="tr-TR">
                <a:effectLst/>
              </a:rPr>
              <a:t>seviyelerinden önemli ölçüde daha düşüktü </a:t>
            </a:r>
            <a:endParaRPr lang="tr-TR"/>
          </a:p>
          <a:p>
            <a:pPr marL="0" indent="0">
              <a:buNone/>
            </a:pPr>
            <a:r>
              <a:rPr lang="tr-TR">
                <a:effectLst/>
              </a:rPr>
              <a:t>(ortalama D vitamini = 29.0 +/− 8.2'ye karşı 26.5 +/− 7.6, </a:t>
            </a:r>
            <a:r>
              <a:rPr lang="tr-TR" i="1">
                <a:effectLst/>
              </a:rPr>
              <a:t>P</a:t>
            </a:r>
            <a:r>
              <a:rPr lang="tr-TR">
                <a:effectLst/>
              </a:rPr>
              <a:t>  &lt;0.05).</a:t>
            </a:r>
            <a:endParaRPr lang="tr-TR"/>
          </a:p>
        </p:txBody>
      </p:sp>
    </p:spTree>
    <p:extLst>
      <p:ext uri="{BB962C8B-B14F-4D97-AF65-F5344CB8AC3E}">
        <p14:creationId xmlns:p14="http://schemas.microsoft.com/office/powerpoint/2010/main" val="28105975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8C11F3-9B0A-AA46-B399-DE99CFA1730D}"/>
              </a:ext>
            </a:extLst>
          </p:cNvPr>
          <p:cNvSpPr>
            <a:spLocks noGrp="1"/>
          </p:cNvSpPr>
          <p:nvPr>
            <p:ph type="title"/>
          </p:nvPr>
        </p:nvSpPr>
        <p:spPr>
          <a:xfrm>
            <a:off x="838200" y="365126"/>
            <a:ext cx="10515600" cy="454770"/>
          </a:xfrm>
        </p:spPr>
        <p:txBody>
          <a:bodyPr>
            <a:normAutofit fontScale="90000"/>
          </a:bodyPr>
          <a:lstStyle/>
          <a:p>
            <a:pPr algn="ctr"/>
            <a:r>
              <a:rPr lang="tr-TR"/>
              <a:t>BULGULAR</a:t>
            </a:r>
          </a:p>
        </p:txBody>
      </p:sp>
      <p:sp>
        <p:nvSpPr>
          <p:cNvPr id="3" name="İçerik Yer Tutucusu 2">
            <a:extLst>
              <a:ext uri="{FF2B5EF4-FFF2-40B4-BE49-F238E27FC236}">
                <a16:creationId xmlns:a16="http://schemas.microsoft.com/office/drawing/2014/main" id="{A206E1FB-BE07-8949-BDA0-2C7CAA3D9512}"/>
              </a:ext>
            </a:extLst>
          </p:cNvPr>
          <p:cNvSpPr>
            <a:spLocks noGrp="1"/>
          </p:cNvSpPr>
          <p:nvPr>
            <p:ph idx="1"/>
          </p:nvPr>
        </p:nvSpPr>
        <p:spPr>
          <a:xfrm>
            <a:off x="183399" y="1039921"/>
            <a:ext cx="12008601" cy="5318538"/>
          </a:xfrm>
        </p:spPr>
        <p:txBody>
          <a:bodyPr>
            <a:normAutofit fontScale="92500" lnSpcReduction="10000"/>
          </a:bodyPr>
          <a:lstStyle/>
          <a:p>
            <a:r>
              <a:rPr lang="tr-TR">
                <a:effectLst/>
              </a:rPr>
              <a:t>Birincil sonuç için, iki zaman noktasındaki D vitamini seviyeleri ile </a:t>
            </a:r>
          </a:p>
          <a:p>
            <a:pPr marL="0" indent="0">
              <a:buNone/>
            </a:pPr>
            <a:r>
              <a:rPr lang="tr-TR">
                <a:effectLst/>
              </a:rPr>
              <a:t>12–20 hafta, 34–36 hafta ve  doğum sonrası 6-8 hafta BDI skorları arasındaki ilişki </a:t>
            </a:r>
          </a:p>
          <a:p>
            <a:pPr marL="0" indent="0">
              <a:buNone/>
            </a:pPr>
            <a:r>
              <a:rPr lang="tr-TR">
                <a:effectLst/>
              </a:rPr>
              <a:t>değerlendirilmiş</a:t>
            </a:r>
          </a:p>
          <a:p>
            <a:r>
              <a:rPr lang="tr-TR">
                <a:effectLst/>
              </a:rPr>
              <a:t>Kovaryans analizini (ANCOVA) ve mevsime göre ayarlamayı (kış / kış dışı) </a:t>
            </a:r>
          </a:p>
          <a:p>
            <a:pPr marL="0" indent="0">
              <a:buNone/>
            </a:pPr>
            <a:r>
              <a:rPr lang="tr-TR">
                <a:effectLst/>
              </a:rPr>
              <a:t>kullanarak, 12–20. Haftadaki D vitamininin 12–20 ( </a:t>
            </a:r>
            <a:r>
              <a:rPr lang="tr-TR" i="1">
                <a:effectLst/>
              </a:rPr>
              <a:t>P</a:t>
            </a:r>
            <a:r>
              <a:rPr lang="tr-TR">
                <a:effectLst/>
              </a:rPr>
              <a:t>  &lt;0.05) haftalarda</a:t>
            </a:r>
          </a:p>
          <a:p>
            <a:pPr marL="0" indent="0">
              <a:buNone/>
            </a:pPr>
            <a:r>
              <a:rPr lang="tr-TR">
                <a:effectLst/>
              </a:rPr>
              <a:t> ve 34–36. gebelik haftalarında ( </a:t>
            </a:r>
            <a:r>
              <a:rPr lang="tr-TR" i="1">
                <a:effectLst/>
              </a:rPr>
              <a:t>P</a:t>
            </a:r>
            <a:r>
              <a:rPr lang="tr-TR">
                <a:effectLst/>
              </a:rPr>
              <a:t>  &lt;0.05) BDI skorunun önemli bir prediktörü </a:t>
            </a:r>
          </a:p>
          <a:p>
            <a:pPr marL="0" indent="0">
              <a:buNone/>
            </a:pPr>
            <a:r>
              <a:rPr lang="tr-TR">
                <a:effectLst/>
              </a:rPr>
              <a:t>olduğu bulunmuş . </a:t>
            </a:r>
          </a:p>
          <a:p>
            <a:r>
              <a:rPr lang="tr-TR">
                <a:effectLst/>
              </a:rPr>
              <a:t>Erken gebelikte D vitamini her bir birimlik artış için, BDI skorunda 1. vizit (% 95 </a:t>
            </a:r>
          </a:p>
          <a:p>
            <a:pPr marL="0" indent="0">
              <a:buNone/>
            </a:pPr>
            <a:r>
              <a:rPr lang="tr-TR">
                <a:effectLst/>
              </a:rPr>
              <a:t>güven aralığı −0.26, −0.017) ve 3. ziyarette (−0.27, −0.011) yaklaşık 0.14 ünite </a:t>
            </a:r>
          </a:p>
          <a:p>
            <a:pPr marL="0" indent="0">
              <a:buNone/>
            </a:pPr>
            <a:r>
              <a:rPr lang="tr-TR">
                <a:effectLst/>
              </a:rPr>
              <a:t>azalma olmuş. </a:t>
            </a:r>
          </a:p>
          <a:p>
            <a:r>
              <a:rPr lang="tr-TR">
                <a:effectLst/>
              </a:rPr>
              <a:t>34-36. Haftalardaki D vitamini, aynı zaman noktasındaki BDI skorunu anlamlı olarak </a:t>
            </a:r>
          </a:p>
          <a:p>
            <a:pPr marL="0" indent="0">
              <a:buNone/>
            </a:pPr>
            <a:r>
              <a:rPr lang="tr-TR">
                <a:effectLst/>
              </a:rPr>
              <a:t>tahmin etmemiş.</a:t>
            </a:r>
            <a:endParaRPr lang="tr-TR"/>
          </a:p>
        </p:txBody>
      </p:sp>
    </p:spTree>
    <p:extLst>
      <p:ext uri="{BB962C8B-B14F-4D97-AF65-F5344CB8AC3E}">
        <p14:creationId xmlns:p14="http://schemas.microsoft.com/office/powerpoint/2010/main" val="33727166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84F365-179B-7649-8310-81C39EF962F1}"/>
              </a:ext>
            </a:extLst>
          </p:cNvPr>
          <p:cNvSpPr>
            <a:spLocks noGrp="1"/>
          </p:cNvSpPr>
          <p:nvPr>
            <p:ph type="title"/>
          </p:nvPr>
        </p:nvSpPr>
        <p:spPr>
          <a:xfrm>
            <a:off x="838200" y="365125"/>
            <a:ext cx="10515600" cy="843143"/>
          </a:xfrm>
        </p:spPr>
        <p:txBody>
          <a:bodyPr/>
          <a:lstStyle/>
          <a:p>
            <a:pPr algn="ctr"/>
            <a:r>
              <a:rPr lang="tr-TR"/>
              <a:t>BULGULAR</a:t>
            </a:r>
          </a:p>
        </p:txBody>
      </p:sp>
      <p:sp>
        <p:nvSpPr>
          <p:cNvPr id="3" name="İçerik Yer Tutucusu 2">
            <a:extLst>
              <a:ext uri="{FF2B5EF4-FFF2-40B4-BE49-F238E27FC236}">
                <a16:creationId xmlns:a16="http://schemas.microsoft.com/office/drawing/2014/main" id="{7A90E745-36C3-F74C-8685-64912644AA90}"/>
              </a:ext>
            </a:extLst>
          </p:cNvPr>
          <p:cNvSpPr>
            <a:spLocks noGrp="1"/>
          </p:cNvSpPr>
          <p:nvPr>
            <p:ph idx="1"/>
          </p:nvPr>
        </p:nvSpPr>
        <p:spPr>
          <a:xfrm>
            <a:off x="206412" y="1855553"/>
            <a:ext cx="11147388" cy="5284607"/>
          </a:xfrm>
        </p:spPr>
        <p:txBody>
          <a:bodyPr/>
          <a:lstStyle/>
          <a:p>
            <a:r>
              <a:rPr lang="tr-TR">
                <a:effectLst/>
              </a:rPr>
              <a:t>Kategorik bir değişken olarak “düşük D vitamini” değerlendirildiğinde, 12–</a:t>
            </a:r>
          </a:p>
          <a:p>
            <a:pPr marL="0" indent="0">
              <a:buNone/>
            </a:pPr>
            <a:r>
              <a:rPr lang="tr-TR">
                <a:effectLst/>
              </a:rPr>
              <a:t>20. Haftadaki D vitamini seviyesi ile o zamandaki BDI skoru ( </a:t>
            </a:r>
            <a:r>
              <a:rPr lang="tr-TR" i="1">
                <a:effectLst/>
              </a:rPr>
              <a:t>P</a:t>
            </a:r>
            <a:r>
              <a:rPr lang="tr-TR">
                <a:effectLst/>
              </a:rPr>
              <a:t>  = 0.11) veya </a:t>
            </a:r>
          </a:p>
          <a:p>
            <a:pPr marL="0" indent="0">
              <a:buNone/>
            </a:pPr>
            <a:r>
              <a:rPr lang="tr-TR">
                <a:effectLst/>
              </a:rPr>
              <a:t>doğum sonrası BDI skoru ( </a:t>
            </a:r>
            <a:r>
              <a:rPr lang="tr-TR" i="1">
                <a:effectLst/>
              </a:rPr>
              <a:t>P</a:t>
            </a:r>
            <a:r>
              <a:rPr lang="tr-TR">
                <a:effectLst/>
              </a:rPr>
              <a:t>  = 0.97) arasında bir ilişki görülmemiş. </a:t>
            </a:r>
          </a:p>
          <a:p>
            <a:r>
              <a:rPr lang="tr-TR">
                <a:effectLst/>
              </a:rPr>
              <a:t>Bununla birlikte, kayıt sırasındaki “düşük D vitamini”, 34-36. Gebelik </a:t>
            </a:r>
          </a:p>
          <a:p>
            <a:pPr marL="0" indent="0">
              <a:buNone/>
            </a:pPr>
            <a:r>
              <a:rPr lang="tr-TR">
                <a:effectLst/>
              </a:rPr>
              <a:t>haftalarında daha yüksek BDI skoru ile anlamlı şekilde ilişkiliydi ( </a:t>
            </a:r>
            <a:r>
              <a:rPr lang="tr-TR" i="1">
                <a:effectLst/>
              </a:rPr>
              <a:t>P</a:t>
            </a:r>
            <a:r>
              <a:rPr lang="tr-TR">
                <a:effectLst/>
              </a:rPr>
              <a:t>  = 0.05).</a:t>
            </a:r>
            <a:endParaRPr lang="tr-TR"/>
          </a:p>
        </p:txBody>
      </p:sp>
    </p:spTree>
    <p:extLst>
      <p:ext uri="{BB962C8B-B14F-4D97-AF65-F5344CB8AC3E}">
        <p14:creationId xmlns:p14="http://schemas.microsoft.com/office/powerpoint/2010/main" val="3426067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D4DD30-1D1E-D94D-89C2-983254880F5B}"/>
              </a:ext>
            </a:extLst>
          </p:cNvPr>
          <p:cNvSpPr>
            <a:spLocks noGrp="1"/>
          </p:cNvSpPr>
          <p:nvPr>
            <p:ph type="title"/>
          </p:nvPr>
        </p:nvSpPr>
        <p:spPr/>
        <p:txBody>
          <a:bodyPr/>
          <a:lstStyle/>
          <a:p>
            <a:pPr algn="ctr"/>
            <a:r>
              <a:rPr lang="tr-TR"/>
              <a:t>GİRİŞ</a:t>
            </a:r>
          </a:p>
        </p:txBody>
      </p:sp>
      <p:sp>
        <p:nvSpPr>
          <p:cNvPr id="3" name="İçerik Yer Tutucusu 2">
            <a:extLst>
              <a:ext uri="{FF2B5EF4-FFF2-40B4-BE49-F238E27FC236}">
                <a16:creationId xmlns:a16="http://schemas.microsoft.com/office/drawing/2014/main" id="{E9412E5C-91D2-F04E-B286-636CABE95E57}"/>
              </a:ext>
            </a:extLst>
          </p:cNvPr>
          <p:cNvSpPr>
            <a:spLocks noGrp="1"/>
          </p:cNvSpPr>
          <p:nvPr>
            <p:ph idx="1"/>
          </p:nvPr>
        </p:nvSpPr>
        <p:spPr>
          <a:xfrm>
            <a:off x="540125" y="2130749"/>
            <a:ext cx="11090174" cy="4351338"/>
          </a:xfrm>
        </p:spPr>
        <p:txBody>
          <a:bodyPr>
            <a:normAutofit/>
          </a:bodyPr>
          <a:lstStyle/>
          <a:p>
            <a:pPr marL="0" indent="0">
              <a:buNone/>
            </a:pPr>
            <a:endParaRPr lang="tr-TR">
              <a:effectLst/>
            </a:endParaRPr>
          </a:p>
          <a:p>
            <a:r>
              <a:rPr lang="tr-TR">
                <a:effectLst/>
              </a:rPr>
              <a:t>Bu çalışma, düşük maternal D vitamini düzeylerinin gebelikte depresif </a:t>
            </a:r>
          </a:p>
          <a:p>
            <a:pPr marL="0" indent="0">
              <a:buNone/>
            </a:pPr>
            <a:r>
              <a:rPr lang="tr-TR">
                <a:effectLst/>
              </a:rPr>
              <a:t>belirtilerle ilişkili olup olmadığını değerlendirmek için yapıldı.</a:t>
            </a:r>
          </a:p>
          <a:p>
            <a:pPr marL="0" indent="0">
              <a:buNone/>
            </a:pPr>
            <a:endParaRPr lang="tr-TR">
              <a:effectLst/>
            </a:endParaRPr>
          </a:p>
          <a:p>
            <a:r>
              <a:rPr lang="tr-TR">
                <a:effectLst/>
              </a:rPr>
              <a:t>Asıl olarak doğum öncesi omega-3 yağ asidi desteğinin depresif </a:t>
            </a:r>
          </a:p>
          <a:p>
            <a:pPr marL="0" indent="0">
              <a:buNone/>
            </a:pPr>
            <a:r>
              <a:rPr lang="tr-TR">
                <a:effectLst/>
              </a:rPr>
              <a:t>Semptomları önleyip önleyemeyeceğini değerlendirmek için tasarlanmış </a:t>
            </a:r>
          </a:p>
          <a:p>
            <a:pPr marL="0" indent="0">
              <a:buNone/>
            </a:pPr>
            <a:r>
              <a:rPr lang="tr-TR">
                <a:effectLst/>
              </a:rPr>
              <a:t>Randomize bir çalışmanın ikincil bir analizidir.</a:t>
            </a:r>
          </a:p>
          <a:p>
            <a:endParaRPr lang="tr-TR">
              <a:effectLst/>
            </a:endParaRPr>
          </a:p>
          <a:p>
            <a:endParaRPr lang="tr-TR"/>
          </a:p>
        </p:txBody>
      </p:sp>
    </p:spTree>
    <p:extLst>
      <p:ext uri="{BB962C8B-B14F-4D97-AF65-F5344CB8AC3E}">
        <p14:creationId xmlns:p14="http://schemas.microsoft.com/office/powerpoint/2010/main" val="42326361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070253-D38D-D746-BF11-E591DF35C42F}"/>
              </a:ext>
            </a:extLst>
          </p:cNvPr>
          <p:cNvSpPr>
            <a:spLocks noGrp="1"/>
          </p:cNvSpPr>
          <p:nvPr>
            <p:ph type="title"/>
          </p:nvPr>
        </p:nvSpPr>
        <p:spPr>
          <a:xfrm>
            <a:off x="838200" y="365125"/>
            <a:ext cx="10515600" cy="465559"/>
          </a:xfrm>
        </p:spPr>
        <p:txBody>
          <a:bodyPr>
            <a:normAutofit fontScale="90000"/>
          </a:bodyPr>
          <a:lstStyle/>
          <a:p>
            <a:pPr algn="ctr"/>
            <a:r>
              <a:rPr lang="tr-TR"/>
              <a:t>BULGULAR</a:t>
            </a:r>
          </a:p>
        </p:txBody>
      </p:sp>
      <p:sp>
        <p:nvSpPr>
          <p:cNvPr id="3" name="İçerik Yer Tutucusu 2">
            <a:extLst>
              <a:ext uri="{FF2B5EF4-FFF2-40B4-BE49-F238E27FC236}">
                <a16:creationId xmlns:a16="http://schemas.microsoft.com/office/drawing/2014/main" id="{154E92BB-75DC-BB41-B922-2F30ED3B1D11}"/>
              </a:ext>
            </a:extLst>
          </p:cNvPr>
          <p:cNvSpPr>
            <a:spLocks noGrp="1"/>
          </p:cNvSpPr>
          <p:nvPr>
            <p:ph idx="1"/>
          </p:nvPr>
        </p:nvSpPr>
        <p:spPr>
          <a:xfrm>
            <a:off x="420736" y="1445606"/>
            <a:ext cx="12168986" cy="5457217"/>
          </a:xfrm>
        </p:spPr>
        <p:txBody>
          <a:bodyPr/>
          <a:lstStyle/>
          <a:p>
            <a:r>
              <a:rPr lang="tr-TR"/>
              <a:t>P</a:t>
            </a:r>
            <a:r>
              <a:rPr lang="tr-TR">
                <a:effectLst/>
              </a:rPr>
              <a:t>otansiyel karıştırıcılara uyum sağlamak için, D vitamini ilişkisini daha iyi </a:t>
            </a:r>
          </a:p>
          <a:p>
            <a:pPr marL="0" indent="0">
              <a:buNone/>
            </a:pPr>
            <a:r>
              <a:rPr lang="tr-TR">
                <a:effectLst/>
              </a:rPr>
              <a:t>anlamak için BDI puanı ile aşamalı bir doğrusal regresyon gerçekleştirilmiş. </a:t>
            </a:r>
          </a:p>
          <a:p>
            <a:r>
              <a:rPr lang="tr-TR">
                <a:effectLst/>
              </a:rPr>
              <a:t>Bu ayarlanmış modelde, 1. vizitteki “düşük D vitamini” (yine kategorik bir </a:t>
            </a:r>
          </a:p>
          <a:p>
            <a:pPr marL="0" indent="0">
              <a:buNone/>
            </a:pPr>
            <a:r>
              <a:rPr lang="tr-TR">
                <a:effectLst/>
              </a:rPr>
              <a:t>değişken olarak) 34-36. Gebelik haftasında BDI ile ilişkilendirilirken ( </a:t>
            </a:r>
            <a:r>
              <a:rPr lang="tr-TR" i="1">
                <a:effectLst/>
              </a:rPr>
              <a:t>P</a:t>
            </a:r>
            <a:r>
              <a:rPr lang="tr-TR">
                <a:effectLst/>
              </a:rPr>
              <a:t>  = 0.01), </a:t>
            </a:r>
          </a:p>
          <a:p>
            <a:pPr marL="0" indent="0">
              <a:buNone/>
            </a:pPr>
            <a:r>
              <a:rPr lang="tr-TR">
                <a:effectLst/>
              </a:rPr>
              <a:t>düşük DHA ilişkisine doğru bir eğilim vardı ( </a:t>
            </a:r>
            <a:r>
              <a:rPr lang="tr-TR" i="1">
                <a:effectLst/>
              </a:rPr>
              <a:t>P</a:t>
            </a:r>
            <a:r>
              <a:rPr lang="tr-TR">
                <a:effectLst/>
              </a:rPr>
              <a:t>  = 0.06) ve düşük EPA </a:t>
            </a:r>
          </a:p>
          <a:p>
            <a:pPr marL="0" indent="0">
              <a:buNone/>
            </a:pPr>
            <a:r>
              <a:rPr lang="tr-TR">
                <a:effectLst/>
              </a:rPr>
              <a:t>( </a:t>
            </a:r>
            <a:r>
              <a:rPr lang="tr-TR" i="1">
                <a:effectLst/>
              </a:rPr>
              <a:t>P</a:t>
            </a:r>
            <a:r>
              <a:rPr lang="tr-TR">
                <a:effectLst/>
              </a:rPr>
              <a:t>  = 0.09) ile o zaman noktasında daha yüksek BDI skorları </a:t>
            </a:r>
          </a:p>
          <a:p>
            <a:pPr marL="0" indent="0">
              <a:buNone/>
            </a:pPr>
            <a:r>
              <a:rPr lang="tr-TR"/>
              <a:t>görülmüş</a:t>
            </a:r>
            <a:r>
              <a:rPr lang="tr-TR">
                <a:effectLst/>
              </a:rPr>
              <a:t>(R 2model için = 0.12). </a:t>
            </a:r>
          </a:p>
          <a:p>
            <a:r>
              <a:rPr lang="tr-TR">
                <a:effectLst/>
              </a:rPr>
              <a:t>Regresyon analizinde düşük D vitamini ve doğum sonrası BDI skorları </a:t>
            </a:r>
          </a:p>
          <a:p>
            <a:pPr marL="0" indent="0">
              <a:buNone/>
            </a:pPr>
            <a:r>
              <a:rPr lang="tr-TR">
                <a:effectLst/>
              </a:rPr>
              <a:t>arasında ilişki yoktu.</a:t>
            </a:r>
            <a:endParaRPr lang="tr-TR"/>
          </a:p>
        </p:txBody>
      </p:sp>
    </p:spTree>
    <p:extLst>
      <p:ext uri="{BB962C8B-B14F-4D97-AF65-F5344CB8AC3E}">
        <p14:creationId xmlns:p14="http://schemas.microsoft.com/office/powerpoint/2010/main" val="15794483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294AD3-C792-044F-9456-F467FCF6AA53}"/>
              </a:ext>
            </a:extLst>
          </p:cNvPr>
          <p:cNvSpPr>
            <a:spLocks noGrp="1"/>
          </p:cNvSpPr>
          <p:nvPr>
            <p:ph type="title"/>
          </p:nvPr>
        </p:nvSpPr>
        <p:spPr>
          <a:xfrm>
            <a:off x="838200" y="365126"/>
            <a:ext cx="10515600" cy="735262"/>
          </a:xfrm>
        </p:spPr>
        <p:txBody>
          <a:bodyPr/>
          <a:lstStyle/>
          <a:p>
            <a:pPr algn="ctr"/>
            <a:r>
              <a:rPr lang="tr-TR"/>
              <a:t>BULGULAR</a:t>
            </a:r>
          </a:p>
        </p:txBody>
      </p:sp>
      <p:sp>
        <p:nvSpPr>
          <p:cNvPr id="3" name="İçerik Yer Tutucusu 2">
            <a:extLst>
              <a:ext uri="{FF2B5EF4-FFF2-40B4-BE49-F238E27FC236}">
                <a16:creationId xmlns:a16="http://schemas.microsoft.com/office/drawing/2014/main" id="{A735D9E9-888C-8B4A-A7D6-4B37D74B1617}"/>
              </a:ext>
            </a:extLst>
          </p:cNvPr>
          <p:cNvSpPr>
            <a:spLocks noGrp="1"/>
          </p:cNvSpPr>
          <p:nvPr>
            <p:ph idx="1"/>
          </p:nvPr>
        </p:nvSpPr>
        <p:spPr>
          <a:xfrm>
            <a:off x="485465" y="1326937"/>
            <a:ext cx="11554063" cy="5027258"/>
          </a:xfrm>
        </p:spPr>
        <p:txBody>
          <a:bodyPr>
            <a:normAutofit fontScale="92500" lnSpcReduction="20000"/>
          </a:bodyPr>
          <a:lstStyle/>
          <a:p>
            <a:r>
              <a:rPr lang="tr-TR">
                <a:effectLst/>
              </a:rPr>
              <a:t>Değerlendirilen diğer değişkenler (yaş, tütün kullanımı, obezite (BMI) ve </a:t>
            </a:r>
          </a:p>
          <a:p>
            <a:pPr marL="0" indent="0">
              <a:buNone/>
            </a:pPr>
            <a:r>
              <a:rPr lang="tr-TR">
                <a:effectLst/>
              </a:rPr>
              <a:t>anti-depresan ilaçların başlaması) bu modeli önemli ölçüde etkilemedi. Yani </a:t>
            </a:r>
          </a:p>
          <a:p>
            <a:pPr marL="0" indent="0">
              <a:buNone/>
            </a:pPr>
            <a:r>
              <a:rPr lang="tr-TR">
                <a:effectLst/>
              </a:rPr>
              <a:t>yaş, tütün kullanımı, VKİ ve antidepresan ilaçlara başlama BDI skorları ile </a:t>
            </a:r>
          </a:p>
          <a:p>
            <a:pPr marL="0" indent="0">
              <a:buNone/>
            </a:pPr>
            <a:r>
              <a:rPr lang="tr-TR">
                <a:effectLst/>
              </a:rPr>
              <a:t>anlamlı bir şekilde ilişkili değildi. </a:t>
            </a:r>
            <a:endParaRPr lang="tr-TR"/>
          </a:p>
          <a:p>
            <a:r>
              <a:rPr lang="tr-TR">
                <a:effectLst/>
              </a:rPr>
              <a:t>34-36. Haftalarda BDI skorundaki varyansın% 12'sinin 12-20 haftada düşük D </a:t>
            </a:r>
          </a:p>
          <a:p>
            <a:pPr marL="0" indent="0">
              <a:buNone/>
            </a:pPr>
            <a:r>
              <a:rPr lang="tr-TR">
                <a:effectLst/>
              </a:rPr>
              <a:t>vitamini seviyeleri, düşük EPA ve düşük DHA ile tahmin edildiğini bulunmuş.</a:t>
            </a:r>
            <a:r>
              <a:rPr lang="tr-TR"/>
              <a:t> </a:t>
            </a:r>
          </a:p>
          <a:p>
            <a:r>
              <a:rPr lang="tr-TR">
                <a:effectLst/>
              </a:rPr>
              <a:t>D vitamini seviyeleri, herhangi bir zamanda majör depresif bozukluk, </a:t>
            </a:r>
          </a:p>
          <a:p>
            <a:pPr marL="0" indent="0">
              <a:buNone/>
            </a:pPr>
            <a:r>
              <a:rPr lang="tr-TR">
                <a:effectLst/>
              </a:rPr>
              <a:t>genelleştirilmiş anksiyete bozukluğu veya anksiyete sorusu 1a'ya olumlu yanıt için </a:t>
            </a:r>
          </a:p>
          <a:p>
            <a:pPr marL="0" indent="0">
              <a:buNone/>
            </a:pPr>
            <a:r>
              <a:rPr lang="tr-TR">
                <a:effectLst/>
              </a:rPr>
              <a:t>daha yüksek risk ile ilişkili değildi. </a:t>
            </a:r>
          </a:p>
          <a:p>
            <a:r>
              <a:rPr lang="tr-TR">
                <a:effectLst/>
              </a:rPr>
              <a:t>İlgi çekici bir şekilde, çalışma popülasyonunun %38,5'i, anksiyete sorusu 1a’ya </a:t>
            </a:r>
          </a:p>
          <a:p>
            <a:pPr marL="0" indent="0">
              <a:buNone/>
            </a:pPr>
            <a:r>
              <a:rPr lang="tr-TR">
                <a:effectLst/>
              </a:rPr>
              <a:t>34-36. Haftalarda olumlu yanıt vermiş, belki de bunu bu tür semptomlara karşı özel </a:t>
            </a:r>
          </a:p>
          <a:p>
            <a:pPr marL="0" indent="0">
              <a:buNone/>
            </a:pPr>
            <a:r>
              <a:rPr lang="tr-TR">
                <a:effectLst/>
              </a:rPr>
              <a:t>bir hassasiyet zamanı olarak tanımlamıştır.</a:t>
            </a:r>
            <a:endParaRPr lang="tr-TR"/>
          </a:p>
        </p:txBody>
      </p:sp>
    </p:spTree>
    <p:extLst>
      <p:ext uri="{BB962C8B-B14F-4D97-AF65-F5344CB8AC3E}">
        <p14:creationId xmlns:p14="http://schemas.microsoft.com/office/powerpoint/2010/main" val="5643147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BA6B41-3FC9-A647-969F-2F105DE9E3DA}"/>
              </a:ext>
            </a:extLst>
          </p:cNvPr>
          <p:cNvSpPr>
            <a:spLocks noGrp="1"/>
          </p:cNvSpPr>
          <p:nvPr>
            <p:ph type="title"/>
          </p:nvPr>
        </p:nvSpPr>
        <p:spPr>
          <a:xfrm>
            <a:off x="838200" y="214092"/>
            <a:ext cx="10515600" cy="994177"/>
          </a:xfrm>
        </p:spPr>
        <p:txBody>
          <a:bodyPr/>
          <a:lstStyle/>
          <a:p>
            <a:pPr algn="ctr"/>
            <a:r>
              <a:rPr lang="tr-TR" b="1">
                <a:effectLst/>
              </a:rPr>
              <a:t>Tartışma</a:t>
            </a:r>
            <a:endParaRPr lang="tr-TR"/>
          </a:p>
        </p:txBody>
      </p:sp>
      <p:sp>
        <p:nvSpPr>
          <p:cNvPr id="3" name="İçerik Yer Tutucusu 2">
            <a:extLst>
              <a:ext uri="{FF2B5EF4-FFF2-40B4-BE49-F238E27FC236}">
                <a16:creationId xmlns:a16="http://schemas.microsoft.com/office/drawing/2014/main" id="{60DE1155-0604-7749-A84E-101D28C9CA45}"/>
              </a:ext>
            </a:extLst>
          </p:cNvPr>
          <p:cNvSpPr>
            <a:spLocks noGrp="1"/>
          </p:cNvSpPr>
          <p:nvPr>
            <p:ph idx="1"/>
          </p:nvPr>
        </p:nvSpPr>
        <p:spPr>
          <a:xfrm>
            <a:off x="288007" y="1815457"/>
            <a:ext cx="11417089" cy="4828451"/>
          </a:xfrm>
        </p:spPr>
        <p:txBody>
          <a:bodyPr>
            <a:normAutofit/>
          </a:bodyPr>
          <a:lstStyle/>
          <a:p>
            <a:r>
              <a:rPr lang="tr-TR">
                <a:effectLst/>
              </a:rPr>
              <a:t>Bu çalışma, erken gebelikte (12-20 .hafta) düşük D vitamini düzeylerinin, depresyon riski taşıyan bir grup kadında gebeliğin erken ve geç dönemlerinde daha yüksek depresyon semptom skorları ile anlamlı şekilde ilişkili olduğuna dair kanıtlar sunmaktadır. </a:t>
            </a:r>
          </a:p>
          <a:p>
            <a:r>
              <a:rPr lang="tr-TR">
                <a:effectLst/>
              </a:rPr>
              <a:t>Tersine, en son D vitamini seviyeleri ile BDI skoru arasında hamileliğin sonlarında ve postpartumda bir ilişkiye doğru bir eğilim olmasına rağmen, bu eğilimin anlamlı olmadığını ve başlangıç ​​BDI skorunun düzeltilmesinden sonra büyük ölçüde ortadan kalktığı bulunulmuş. </a:t>
            </a:r>
          </a:p>
          <a:p>
            <a:r>
              <a:rPr lang="tr-TR">
                <a:effectLst/>
              </a:rPr>
              <a:t>Düşük D vitamini seviyeleri (herhangi bir zamanda) daha yüksek doğum sonrası depresyon semptom skorları ile önemli ölçüde ilişkili değildi.</a:t>
            </a:r>
            <a:endParaRPr lang="tr-TR"/>
          </a:p>
        </p:txBody>
      </p:sp>
    </p:spTree>
    <p:extLst>
      <p:ext uri="{BB962C8B-B14F-4D97-AF65-F5344CB8AC3E}">
        <p14:creationId xmlns:p14="http://schemas.microsoft.com/office/powerpoint/2010/main" val="892887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03F184-AB43-CC42-91F2-2C9EB58910E2}"/>
              </a:ext>
            </a:extLst>
          </p:cNvPr>
          <p:cNvSpPr>
            <a:spLocks noGrp="1"/>
          </p:cNvSpPr>
          <p:nvPr>
            <p:ph type="title"/>
          </p:nvPr>
        </p:nvSpPr>
        <p:spPr>
          <a:xfrm>
            <a:off x="838200" y="365125"/>
            <a:ext cx="10515600" cy="1015753"/>
          </a:xfrm>
        </p:spPr>
        <p:txBody>
          <a:bodyPr/>
          <a:lstStyle/>
          <a:p>
            <a:pPr algn="ctr"/>
            <a:r>
              <a:rPr lang="tr-TR" b="1">
                <a:effectLst/>
              </a:rPr>
              <a:t>Güçlü yönler ve sınırlamalar</a:t>
            </a:r>
            <a:endParaRPr lang="tr-TR"/>
          </a:p>
        </p:txBody>
      </p:sp>
      <p:sp>
        <p:nvSpPr>
          <p:cNvPr id="3" name="İçerik Yer Tutucusu 2">
            <a:extLst>
              <a:ext uri="{FF2B5EF4-FFF2-40B4-BE49-F238E27FC236}">
                <a16:creationId xmlns:a16="http://schemas.microsoft.com/office/drawing/2014/main" id="{B109275F-9564-8D4F-A37B-6918FD68ABCE}"/>
              </a:ext>
            </a:extLst>
          </p:cNvPr>
          <p:cNvSpPr>
            <a:spLocks noGrp="1"/>
          </p:cNvSpPr>
          <p:nvPr>
            <p:ph idx="1"/>
          </p:nvPr>
        </p:nvSpPr>
        <p:spPr>
          <a:xfrm>
            <a:off x="345219" y="1650580"/>
            <a:ext cx="11597215" cy="5059623"/>
          </a:xfrm>
        </p:spPr>
        <p:txBody>
          <a:bodyPr>
            <a:normAutofit fontScale="92500" lnSpcReduction="10000"/>
          </a:bodyPr>
          <a:lstStyle/>
          <a:p>
            <a:r>
              <a:rPr lang="tr-TR"/>
              <a:t> </a:t>
            </a:r>
            <a:r>
              <a:rPr lang="tr-TR">
                <a:effectLst/>
              </a:rPr>
              <a:t>Çalışmanın dört ana gücü vardı, bunlardan biri ileriye dönük, uzunlamasına </a:t>
            </a:r>
          </a:p>
          <a:p>
            <a:pPr marL="0" indent="0">
              <a:buNone/>
            </a:pPr>
            <a:r>
              <a:rPr lang="tr-TR">
                <a:effectLst/>
              </a:rPr>
              <a:t>çalışma tasarımıydı ve depresif semptomların gebelik sırasında birkaç zaman </a:t>
            </a:r>
          </a:p>
          <a:p>
            <a:pPr marL="0" indent="0">
              <a:buNone/>
            </a:pPr>
            <a:r>
              <a:rPr lang="tr-TR">
                <a:effectLst/>
              </a:rPr>
              <a:t>noktasında ve doğum sonrası 6. haftada ölçülmesine imkan sağlamıştı. </a:t>
            </a:r>
          </a:p>
          <a:p>
            <a:r>
              <a:rPr lang="tr-TR">
                <a:effectLst/>
              </a:rPr>
              <a:t>Bu çalışmanın bir başka gücü de, hem erken hem de geç gebelikte D vitamini uzun </a:t>
            </a:r>
          </a:p>
          <a:p>
            <a:pPr marL="0" indent="0">
              <a:buNone/>
            </a:pPr>
            <a:r>
              <a:rPr lang="tr-TR">
                <a:effectLst/>
              </a:rPr>
              <a:t>zaman diliminde ölçülmesiydi. </a:t>
            </a:r>
          </a:p>
          <a:p>
            <a:r>
              <a:rPr lang="tr-TR">
                <a:effectLst/>
              </a:rPr>
              <a:t>Bu çalışmanın üçüncü bir gücü, hem depresyon semptom skorlarını (BDI kullanarak) </a:t>
            </a:r>
          </a:p>
          <a:p>
            <a:pPr marL="0" indent="0">
              <a:buNone/>
            </a:pPr>
            <a:r>
              <a:rPr lang="tr-TR">
                <a:effectLst/>
              </a:rPr>
              <a:t>hem de depresyon tanılarını (MINI kullanarak) değerlendirilmiş olunmasıydı. </a:t>
            </a:r>
          </a:p>
          <a:p>
            <a:r>
              <a:rPr lang="tr-TR">
                <a:effectLst/>
              </a:rPr>
              <a:t>Son olarak, bu çalışmadaki güçlü bir alan, depresyon riski taşıyan kadınları </a:t>
            </a:r>
          </a:p>
          <a:p>
            <a:pPr marL="0" indent="0">
              <a:buNone/>
            </a:pPr>
            <a:r>
              <a:rPr lang="tr-TR">
                <a:effectLst/>
              </a:rPr>
              <a:t>değerlendirerek, çalışma kohortunda ilgilenilen depresif belirtilerin orta </a:t>
            </a:r>
          </a:p>
          <a:p>
            <a:pPr marL="0" indent="0">
              <a:buNone/>
            </a:pPr>
            <a:r>
              <a:rPr lang="tr-TR">
                <a:effectLst/>
              </a:rPr>
              <a:t>derecede yaygın olduğu sonucunu bulmalarına imkan vermesiydi.</a:t>
            </a:r>
            <a:br>
              <a:rPr lang="tr-TR"/>
            </a:br>
            <a:endParaRPr lang="tr-TR"/>
          </a:p>
        </p:txBody>
      </p:sp>
    </p:spTree>
    <p:extLst>
      <p:ext uri="{BB962C8B-B14F-4D97-AF65-F5344CB8AC3E}">
        <p14:creationId xmlns:p14="http://schemas.microsoft.com/office/powerpoint/2010/main" val="23237196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32834D-57C9-754A-800E-17136FABC7AD}"/>
              </a:ext>
            </a:extLst>
          </p:cNvPr>
          <p:cNvSpPr>
            <a:spLocks noGrp="1"/>
          </p:cNvSpPr>
          <p:nvPr>
            <p:ph type="title"/>
          </p:nvPr>
        </p:nvSpPr>
        <p:spPr>
          <a:xfrm>
            <a:off x="838200" y="215763"/>
            <a:ext cx="10515600" cy="1068024"/>
          </a:xfrm>
        </p:spPr>
        <p:txBody>
          <a:bodyPr/>
          <a:lstStyle/>
          <a:p>
            <a:pPr algn="ctr"/>
            <a:r>
              <a:rPr lang="tr-TR"/>
              <a:t>Sınırlamalar</a:t>
            </a:r>
          </a:p>
        </p:txBody>
      </p:sp>
      <p:sp>
        <p:nvSpPr>
          <p:cNvPr id="3" name="İçerik Yer Tutucusu 2">
            <a:extLst>
              <a:ext uri="{FF2B5EF4-FFF2-40B4-BE49-F238E27FC236}">
                <a16:creationId xmlns:a16="http://schemas.microsoft.com/office/drawing/2014/main" id="{FC1096FE-D141-A64A-B1E4-CF63A8AB0167}"/>
              </a:ext>
            </a:extLst>
          </p:cNvPr>
          <p:cNvSpPr>
            <a:spLocks noGrp="1"/>
          </p:cNvSpPr>
          <p:nvPr>
            <p:ph idx="1"/>
          </p:nvPr>
        </p:nvSpPr>
        <p:spPr>
          <a:xfrm>
            <a:off x="579285" y="1437071"/>
            <a:ext cx="11471031" cy="5561174"/>
          </a:xfrm>
        </p:spPr>
        <p:txBody>
          <a:bodyPr>
            <a:normAutofit/>
          </a:bodyPr>
          <a:lstStyle/>
          <a:p>
            <a:pPr marL="0" indent="0">
              <a:buNone/>
            </a:pPr>
            <a:r>
              <a:rPr lang="tr-TR">
                <a:effectLst/>
              </a:rPr>
              <a:t>Çalışmanın dört ana sınırlılığı vardı : </a:t>
            </a:r>
            <a:endParaRPr lang="tr-TR"/>
          </a:p>
          <a:p>
            <a:pPr marL="0" indent="0">
              <a:buNone/>
            </a:pPr>
            <a:r>
              <a:rPr lang="tr-TR">
                <a:effectLst/>
              </a:rPr>
              <a:t>1- Bu çalışma omega-3 yağ asitleri ile müdahalenin ardından BDI puanında bir </a:t>
            </a:r>
          </a:p>
          <a:p>
            <a:pPr marL="0" indent="0">
              <a:buNone/>
            </a:pPr>
            <a:r>
              <a:rPr lang="tr-TR">
                <a:effectLst/>
              </a:rPr>
              <a:t>düşüşü tespit etmek için tasarlanmış, randomize, kontrollü bir çalışmanın </a:t>
            </a:r>
          </a:p>
          <a:p>
            <a:pPr marL="0" indent="0">
              <a:buNone/>
            </a:pPr>
            <a:r>
              <a:rPr lang="tr-TR">
                <a:effectLst/>
              </a:rPr>
              <a:t>ikincil bir analiziydi. Bu nedenle, sonuçlar dikkatle yorumlanmalıdır. </a:t>
            </a:r>
            <a:endParaRPr lang="tr-TR"/>
          </a:p>
          <a:p>
            <a:pPr marL="0" indent="0">
              <a:buNone/>
            </a:pPr>
            <a:endParaRPr lang="tr-TR"/>
          </a:p>
          <a:p>
            <a:pPr marL="0" indent="0">
              <a:buNone/>
            </a:pPr>
            <a:r>
              <a:rPr lang="tr-TR"/>
              <a:t>2- R</a:t>
            </a:r>
            <a:r>
              <a:rPr lang="tr-TR">
                <a:effectLst/>
              </a:rPr>
              <a:t>andomize kontrollü çalışma için örneklem büyüklüğünün, </a:t>
            </a:r>
          </a:p>
          <a:p>
            <a:pPr marL="0" indent="0">
              <a:buNone/>
            </a:pPr>
            <a:r>
              <a:rPr lang="tr-TR">
                <a:effectLst/>
              </a:rPr>
              <a:t>bir ilişkiyi saptamaya yönelik bir çalışma olmaktan ziyade, BDI puanı üzerinde </a:t>
            </a:r>
          </a:p>
          <a:p>
            <a:pPr marL="0" indent="0">
              <a:buNone/>
            </a:pPr>
            <a:r>
              <a:rPr lang="tr-TR">
                <a:effectLst/>
              </a:rPr>
              <a:t>incelenen omega-3 yağ asidi müdahalelerine verilen varsayılmış yanıta dayalı </a:t>
            </a:r>
          </a:p>
          <a:p>
            <a:pPr marL="0" indent="0">
              <a:buNone/>
            </a:pPr>
            <a:r>
              <a:rPr lang="tr-TR">
                <a:effectLst/>
              </a:rPr>
              <a:t>olarak seçilmesi. </a:t>
            </a:r>
            <a:endParaRPr lang="tr-TR"/>
          </a:p>
        </p:txBody>
      </p:sp>
    </p:spTree>
    <p:extLst>
      <p:ext uri="{BB962C8B-B14F-4D97-AF65-F5344CB8AC3E}">
        <p14:creationId xmlns:p14="http://schemas.microsoft.com/office/powerpoint/2010/main" val="30041764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BE6287-D294-E749-9EFB-E5EB6D326D5A}"/>
              </a:ext>
            </a:extLst>
          </p:cNvPr>
          <p:cNvSpPr>
            <a:spLocks noGrp="1"/>
          </p:cNvSpPr>
          <p:nvPr>
            <p:ph type="title"/>
          </p:nvPr>
        </p:nvSpPr>
        <p:spPr>
          <a:xfrm>
            <a:off x="719531" y="302069"/>
            <a:ext cx="10515600" cy="830683"/>
          </a:xfrm>
        </p:spPr>
        <p:txBody>
          <a:bodyPr/>
          <a:lstStyle/>
          <a:p>
            <a:pPr algn="ctr"/>
            <a:r>
              <a:rPr lang="tr-TR"/>
              <a:t>Sınırlamalar</a:t>
            </a:r>
          </a:p>
        </p:txBody>
      </p:sp>
      <p:sp>
        <p:nvSpPr>
          <p:cNvPr id="3" name="İçerik Yer Tutucusu 2">
            <a:extLst>
              <a:ext uri="{FF2B5EF4-FFF2-40B4-BE49-F238E27FC236}">
                <a16:creationId xmlns:a16="http://schemas.microsoft.com/office/drawing/2014/main" id="{F147371A-7022-154C-972E-612A8C9E22E1}"/>
              </a:ext>
            </a:extLst>
          </p:cNvPr>
          <p:cNvSpPr>
            <a:spLocks noGrp="1"/>
          </p:cNvSpPr>
          <p:nvPr>
            <p:ph idx="1"/>
          </p:nvPr>
        </p:nvSpPr>
        <p:spPr>
          <a:xfrm>
            <a:off x="86305" y="1486306"/>
            <a:ext cx="12192000" cy="4726862"/>
          </a:xfrm>
        </p:spPr>
        <p:txBody>
          <a:bodyPr>
            <a:noAutofit/>
          </a:bodyPr>
          <a:lstStyle/>
          <a:p>
            <a:pPr marL="0" indent="0">
              <a:buNone/>
            </a:pPr>
            <a:r>
              <a:rPr lang="tr-TR" sz="2400">
                <a:effectLst/>
              </a:rPr>
              <a:t>3- Çalışmanın bir başka potansiyel kısıtlaması, depresif belirti şiddetini değerlendirmek için </a:t>
            </a:r>
          </a:p>
          <a:p>
            <a:pPr marL="0" indent="0">
              <a:buNone/>
            </a:pPr>
            <a:r>
              <a:rPr lang="tr-TR" sz="2400">
                <a:effectLst/>
              </a:rPr>
              <a:t>EPDS yerine BDI'yi kullanılmasıydı. Popülasyonda beklenen BDI puanları önceden </a:t>
            </a:r>
          </a:p>
          <a:p>
            <a:pPr marL="0" indent="0">
              <a:buNone/>
            </a:pPr>
            <a:r>
              <a:rPr lang="tr-TR" sz="2400">
                <a:effectLst/>
              </a:rPr>
              <a:t>belirlenmiş olduğundan, ebeveyn denemesinde bu değerlendirme için BDI'yi özellikle seçilmiş. </a:t>
            </a:r>
            <a:endParaRPr lang="tr-TR" sz="2400"/>
          </a:p>
          <a:p>
            <a:pPr marL="0" indent="0">
              <a:buNone/>
            </a:pPr>
            <a:r>
              <a:rPr lang="tr-TR" sz="2400">
                <a:effectLst/>
              </a:rPr>
              <a:t>4- Çalışmanın ek bir sınırlaması, inflamatuar sitokinlerin D vitamini ile depresif semptomlar </a:t>
            </a:r>
          </a:p>
          <a:p>
            <a:pPr marL="0" indent="0">
              <a:buNone/>
            </a:pPr>
            <a:r>
              <a:rPr lang="tr-TR" sz="2400">
                <a:effectLst/>
              </a:rPr>
              <a:t>arasındaki ilişki üzerindeki potansiyel olarak düzenleyici etkilerinin keşfedememiş olunmasıydı.</a:t>
            </a:r>
            <a:r>
              <a:rPr lang="tr-TR" sz="2400"/>
              <a:t> </a:t>
            </a:r>
          </a:p>
          <a:p>
            <a:pPr marL="0" indent="0">
              <a:buNone/>
            </a:pPr>
            <a:r>
              <a:rPr lang="tr-TR" sz="2400">
                <a:effectLst/>
              </a:rPr>
              <a:t>Çalışmanın , hamileliğin erken dönemindeki düşük D vitamini seviyeleri ile gebelikte depresif </a:t>
            </a:r>
          </a:p>
          <a:p>
            <a:pPr marL="0" indent="0">
              <a:buNone/>
            </a:pPr>
            <a:r>
              <a:rPr lang="tr-TR" sz="2400">
                <a:effectLst/>
              </a:rPr>
              <a:t>belirtiler arasında bir ilişki bulmuştur,  ancak doğum sonrası depresyonla ilişki yoktu . </a:t>
            </a:r>
          </a:p>
          <a:p>
            <a:pPr marL="0" indent="0">
              <a:buNone/>
            </a:pPr>
            <a:r>
              <a:rPr lang="tr-TR" sz="2400">
                <a:effectLst/>
              </a:rPr>
              <a:t>Yayınlanmış literatürde, hem düşük hem de yüksek D vitamini seviyeleri perinatal depresyon </a:t>
            </a:r>
          </a:p>
          <a:p>
            <a:pPr marL="0" indent="0">
              <a:buNone/>
            </a:pPr>
            <a:r>
              <a:rPr lang="tr-TR" sz="2400">
                <a:effectLst/>
              </a:rPr>
              <a:t>ile ilişkilendirilmiştir; diğerlerinin varsaydığı bir bulgu, anormal derecede yüksek D vitamini </a:t>
            </a:r>
          </a:p>
          <a:p>
            <a:pPr marL="0" indent="0">
              <a:buNone/>
            </a:pPr>
            <a:r>
              <a:rPr lang="tr-TR" sz="2400">
                <a:effectLst/>
              </a:rPr>
              <a:t>konsantrasyonlarına yanıt veren 24-hidroksilaza dayalı bir bozunma mekanizmasına bağlı olabilir </a:t>
            </a:r>
          </a:p>
        </p:txBody>
      </p:sp>
    </p:spTree>
    <p:extLst>
      <p:ext uri="{BB962C8B-B14F-4D97-AF65-F5344CB8AC3E}">
        <p14:creationId xmlns:p14="http://schemas.microsoft.com/office/powerpoint/2010/main" val="35579057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D6CE2B-75CB-1849-A965-AC01F87D7851}"/>
              </a:ext>
            </a:extLst>
          </p:cNvPr>
          <p:cNvSpPr>
            <a:spLocks noGrp="1"/>
          </p:cNvSpPr>
          <p:nvPr>
            <p:ph type="title"/>
          </p:nvPr>
        </p:nvSpPr>
        <p:spPr>
          <a:xfrm>
            <a:off x="838200" y="365125"/>
            <a:ext cx="10515600" cy="853931"/>
          </a:xfrm>
        </p:spPr>
        <p:txBody>
          <a:bodyPr/>
          <a:lstStyle/>
          <a:p>
            <a:pPr algn="ctr"/>
            <a:r>
              <a:rPr lang="tr-TR"/>
              <a:t>Sınırlamalar</a:t>
            </a:r>
          </a:p>
        </p:txBody>
      </p:sp>
      <p:sp>
        <p:nvSpPr>
          <p:cNvPr id="3" name="İçerik Yer Tutucusu 2">
            <a:extLst>
              <a:ext uri="{FF2B5EF4-FFF2-40B4-BE49-F238E27FC236}">
                <a16:creationId xmlns:a16="http://schemas.microsoft.com/office/drawing/2014/main" id="{83528B90-13D8-CA49-A17E-9DCE18ED8EBF}"/>
              </a:ext>
            </a:extLst>
          </p:cNvPr>
          <p:cNvSpPr>
            <a:spLocks noGrp="1"/>
          </p:cNvSpPr>
          <p:nvPr>
            <p:ph idx="1"/>
          </p:nvPr>
        </p:nvSpPr>
        <p:spPr>
          <a:xfrm>
            <a:off x="442312" y="1305363"/>
            <a:ext cx="12557356" cy="5068844"/>
          </a:xfrm>
        </p:spPr>
        <p:txBody>
          <a:bodyPr>
            <a:normAutofit/>
          </a:bodyPr>
          <a:lstStyle/>
          <a:p>
            <a:r>
              <a:rPr lang="tr-TR" sz="2400">
                <a:effectLst/>
              </a:rPr>
              <a:t>Çalışmanın temel bulgusu, depresyon riski taşıyan kadınlarda erken ve geç </a:t>
            </a:r>
          </a:p>
          <a:p>
            <a:pPr marL="0" indent="0">
              <a:buNone/>
            </a:pPr>
            <a:r>
              <a:rPr lang="tr-TR" sz="2400">
                <a:effectLst/>
              </a:rPr>
              <a:t>gebelikte düşük erken gebelik D vitamini düzeyleri ile depresyon belirtileri arasında </a:t>
            </a:r>
          </a:p>
          <a:p>
            <a:pPr marL="0" indent="0">
              <a:buNone/>
            </a:pPr>
            <a:r>
              <a:rPr lang="tr-TR" sz="2400">
                <a:effectLst/>
              </a:rPr>
              <a:t>bir ilişki olduğudur. </a:t>
            </a:r>
          </a:p>
          <a:p>
            <a:r>
              <a:rPr lang="tr-TR" sz="2400">
                <a:effectLst/>
              </a:rPr>
              <a:t>Regresyon modeli, 34-36. Haftalarda BDI skorundaki varyansın% 12'sinin, erken gebelikte </a:t>
            </a:r>
          </a:p>
          <a:p>
            <a:pPr marL="0" indent="0">
              <a:buNone/>
            </a:pPr>
            <a:r>
              <a:rPr lang="tr-TR" sz="2400">
                <a:effectLst/>
              </a:rPr>
              <a:t>düşük D vitamini, düşük EPA ve düşük DHA seviyelerinin bir kombinasyonu ile tahmin edildi.  </a:t>
            </a:r>
          </a:p>
          <a:p>
            <a:r>
              <a:rPr lang="tr-TR" sz="2400">
                <a:effectLst/>
              </a:rPr>
              <a:t>Bu, karmaşık psikolojik ve psikiyatrik teşhisler için güçlü bir ilişki gibi görünmese de, bu </a:t>
            </a:r>
          </a:p>
          <a:p>
            <a:pPr marL="0" indent="0">
              <a:buNone/>
            </a:pPr>
            <a:r>
              <a:rPr lang="tr-TR" sz="2400">
                <a:effectLst/>
              </a:rPr>
              <a:t>büyüklükteki bir ilişki, daha fazla araştırmaya değer bir ilişkiye işaret edebilir. </a:t>
            </a:r>
          </a:p>
          <a:p>
            <a:r>
              <a:rPr lang="tr-TR" sz="2400">
                <a:effectLst/>
              </a:rPr>
              <a:t>D vitamini takviyesi, gebelikte düşük maliyetli ve güvenli bir koruyucu uygulamadır . </a:t>
            </a:r>
          </a:p>
          <a:p>
            <a:r>
              <a:rPr lang="tr-TR" sz="2400">
                <a:effectLst/>
              </a:rPr>
              <a:t>Randomize çalışmalar perinatal depresyonun önlenmesi veya tedavisi için D </a:t>
            </a:r>
          </a:p>
          <a:p>
            <a:pPr marL="0" indent="0">
              <a:buNone/>
            </a:pPr>
            <a:r>
              <a:rPr lang="tr-TR" sz="2400">
                <a:effectLst/>
              </a:rPr>
              <a:t>vitamini için bir fayda gösteriyorsa, takviye maternal fetal ve neonatal sağlığa fayda </a:t>
            </a:r>
          </a:p>
          <a:p>
            <a:pPr marL="0" indent="0">
              <a:buNone/>
            </a:pPr>
            <a:r>
              <a:rPr lang="tr-TR" sz="2400">
                <a:effectLst/>
              </a:rPr>
              <a:t>sağlayabilir .</a:t>
            </a:r>
            <a:endParaRPr lang="tr-TR" sz="2400"/>
          </a:p>
        </p:txBody>
      </p:sp>
    </p:spTree>
    <p:extLst>
      <p:ext uri="{BB962C8B-B14F-4D97-AF65-F5344CB8AC3E}">
        <p14:creationId xmlns:p14="http://schemas.microsoft.com/office/powerpoint/2010/main" val="11466381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FBA345-E64F-0E47-84B9-D4EAE3506CDC}"/>
              </a:ext>
            </a:extLst>
          </p:cNvPr>
          <p:cNvSpPr>
            <a:spLocks noGrp="1"/>
          </p:cNvSpPr>
          <p:nvPr>
            <p:ph type="title"/>
          </p:nvPr>
        </p:nvSpPr>
        <p:spPr>
          <a:xfrm>
            <a:off x="838200" y="365126"/>
            <a:ext cx="10515600" cy="897084"/>
          </a:xfrm>
        </p:spPr>
        <p:txBody>
          <a:bodyPr/>
          <a:lstStyle/>
          <a:p>
            <a:pPr algn="ctr"/>
            <a:r>
              <a:rPr lang="tr-TR"/>
              <a:t>Sonuçlar</a:t>
            </a:r>
          </a:p>
        </p:txBody>
      </p:sp>
      <p:sp>
        <p:nvSpPr>
          <p:cNvPr id="3" name="İçerik Yer Tutucusu 2">
            <a:extLst>
              <a:ext uri="{FF2B5EF4-FFF2-40B4-BE49-F238E27FC236}">
                <a16:creationId xmlns:a16="http://schemas.microsoft.com/office/drawing/2014/main" id="{A23D68DE-DBB7-0747-A8E3-34A0ED7E0058}"/>
              </a:ext>
            </a:extLst>
          </p:cNvPr>
          <p:cNvSpPr>
            <a:spLocks noGrp="1"/>
          </p:cNvSpPr>
          <p:nvPr>
            <p:ph idx="1"/>
          </p:nvPr>
        </p:nvSpPr>
        <p:spPr>
          <a:xfrm>
            <a:off x="507041" y="1413242"/>
            <a:ext cx="11564852" cy="4951741"/>
          </a:xfrm>
        </p:spPr>
        <p:txBody>
          <a:bodyPr>
            <a:normAutofit fontScale="92500" lnSpcReduction="10000"/>
          </a:bodyPr>
          <a:lstStyle/>
          <a:p>
            <a:r>
              <a:rPr lang="tr-TR">
                <a:effectLst/>
              </a:rPr>
              <a:t>Bulgular, erken gebelikte düşük D vitamini düzeylerinin erken ve geç </a:t>
            </a:r>
          </a:p>
          <a:p>
            <a:pPr marL="0" indent="0">
              <a:buNone/>
            </a:pPr>
            <a:r>
              <a:rPr lang="tr-TR">
                <a:effectLst/>
              </a:rPr>
              <a:t>gebelikte depresif belirtilerle ilişkili olduğunu düşündürmektedir. </a:t>
            </a:r>
            <a:endParaRPr lang="tr-TR"/>
          </a:p>
          <a:p>
            <a:r>
              <a:rPr lang="tr-TR">
                <a:effectLst/>
              </a:rPr>
              <a:t>Bu ilişki, beslenme yetersizliğinin gerçek bir etkisine atfedilebilir veya </a:t>
            </a:r>
          </a:p>
          <a:p>
            <a:pPr marL="0" indent="0">
              <a:buNone/>
            </a:pPr>
            <a:r>
              <a:rPr lang="tr-TR">
                <a:effectLst/>
              </a:rPr>
              <a:t>alternatif olarak depresyona yatkın olan kadınlar ve olmayanlar arasındaki D </a:t>
            </a:r>
          </a:p>
          <a:p>
            <a:pPr marL="0" indent="0">
              <a:buNone/>
            </a:pPr>
            <a:r>
              <a:rPr lang="tr-TR">
                <a:effectLst/>
              </a:rPr>
              <a:t>vitamini metabolizmasındaki farklılıklarla ilgili olabilir. </a:t>
            </a:r>
          </a:p>
          <a:p>
            <a:r>
              <a:rPr lang="tr-TR">
                <a:effectLst/>
              </a:rPr>
              <a:t>Gelecekteki önemli araştırma alanları, erken gebelikte depresyon riski </a:t>
            </a:r>
          </a:p>
          <a:p>
            <a:pPr marL="0" indent="0">
              <a:buNone/>
            </a:pPr>
            <a:r>
              <a:rPr lang="tr-TR">
                <a:effectLst/>
              </a:rPr>
              <a:t>taraması yapan ve düşük D vitamini seviyelerine sahip olduğu tespit edilen </a:t>
            </a:r>
          </a:p>
          <a:p>
            <a:pPr marL="0" indent="0">
              <a:buNone/>
            </a:pPr>
            <a:r>
              <a:rPr lang="tr-TR">
                <a:effectLst/>
              </a:rPr>
              <a:t>kadınlar için randomize kontrollü D vitamini takviyesi denemelerini içerecektir. </a:t>
            </a:r>
          </a:p>
          <a:p>
            <a:r>
              <a:rPr lang="tr-TR">
                <a:effectLst/>
              </a:rPr>
              <a:t>Gelecekteki bu tür araştırmalar, inflamatuar sitokinler ve D vitamini arasındaki </a:t>
            </a:r>
          </a:p>
          <a:p>
            <a:pPr marL="0" indent="0">
              <a:buNone/>
            </a:pPr>
            <a:r>
              <a:rPr lang="tr-TR">
                <a:effectLst/>
              </a:rPr>
              <a:t>depresyon semptomları üzerindeki olası etkileşimleri de araştırmalıdır.</a:t>
            </a:r>
            <a:br>
              <a:rPr lang="tr-TR"/>
            </a:br>
            <a:endParaRPr lang="tr-TR"/>
          </a:p>
        </p:txBody>
      </p:sp>
    </p:spTree>
    <p:extLst>
      <p:ext uri="{BB962C8B-B14F-4D97-AF65-F5344CB8AC3E}">
        <p14:creationId xmlns:p14="http://schemas.microsoft.com/office/powerpoint/2010/main" val="2145211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1A1BB3-EF88-3D4C-A775-E0E239765FA1}"/>
              </a:ext>
            </a:extLst>
          </p:cNvPr>
          <p:cNvSpPr>
            <a:spLocks noGrp="1"/>
          </p:cNvSpPr>
          <p:nvPr>
            <p:ph type="title"/>
          </p:nvPr>
        </p:nvSpPr>
        <p:spPr>
          <a:xfrm>
            <a:off x="838200" y="365126"/>
            <a:ext cx="10515600" cy="951024"/>
          </a:xfrm>
        </p:spPr>
        <p:txBody>
          <a:bodyPr/>
          <a:lstStyle/>
          <a:p>
            <a:pPr algn="ctr"/>
            <a:r>
              <a:rPr lang="tr-TR"/>
              <a:t>GİRİŞ</a:t>
            </a:r>
          </a:p>
        </p:txBody>
      </p:sp>
      <p:sp>
        <p:nvSpPr>
          <p:cNvPr id="3" name="İçerik Yer Tutucusu 2">
            <a:extLst>
              <a:ext uri="{FF2B5EF4-FFF2-40B4-BE49-F238E27FC236}">
                <a16:creationId xmlns:a16="http://schemas.microsoft.com/office/drawing/2014/main" id="{0B6DD322-9786-214B-95CE-FD53DCEAA2B4}"/>
              </a:ext>
            </a:extLst>
          </p:cNvPr>
          <p:cNvSpPr>
            <a:spLocks noGrp="1"/>
          </p:cNvSpPr>
          <p:nvPr>
            <p:ph idx="1"/>
          </p:nvPr>
        </p:nvSpPr>
        <p:spPr>
          <a:xfrm>
            <a:off x="356727" y="1316150"/>
            <a:ext cx="11478546" cy="4667250"/>
          </a:xfrm>
        </p:spPr>
        <p:txBody>
          <a:bodyPr>
            <a:normAutofit/>
          </a:bodyPr>
          <a:lstStyle/>
          <a:p>
            <a:r>
              <a:rPr lang="tr-TR">
                <a:effectLst/>
              </a:rPr>
              <a:t>Gebelikte doğum öncesi depresyonu %10-37 ,</a:t>
            </a:r>
            <a:endParaRPr lang="tr-TR"/>
          </a:p>
          <a:p>
            <a:pPr marL="0" indent="0">
              <a:buNone/>
            </a:pPr>
            <a:r>
              <a:rPr lang="tr-TR">
                <a:effectLst/>
              </a:rPr>
              <a:t>doğum öncesi anksiyetesi ise %27-54 komplike olabilir .</a:t>
            </a:r>
            <a:endParaRPr lang="tr-TR"/>
          </a:p>
          <a:p>
            <a:endParaRPr lang="tr-TR">
              <a:effectLst/>
            </a:endParaRPr>
          </a:p>
          <a:p>
            <a:r>
              <a:rPr lang="tr-TR">
                <a:effectLst/>
              </a:rPr>
              <a:t>Örneğin, perinatal depresyon, bozulmuş anne-bebek bağıyla </a:t>
            </a:r>
          </a:p>
          <a:p>
            <a:pPr marL="0" indent="0">
              <a:buNone/>
            </a:pPr>
            <a:r>
              <a:rPr lang="tr-TR">
                <a:effectLst/>
              </a:rPr>
              <a:t>ilişkilendirilmiştir ve aynı zamanda erken doğum, IUGR ve düşük doğum </a:t>
            </a:r>
          </a:p>
          <a:p>
            <a:pPr marL="0" indent="0">
              <a:buNone/>
            </a:pPr>
            <a:r>
              <a:rPr lang="tr-TR">
                <a:effectLst/>
              </a:rPr>
              <a:t>ağırlığı gibi gebeliğin olumsuz sonuçlarıyla da ilişkilendirilmiştir. </a:t>
            </a:r>
          </a:p>
          <a:p>
            <a:endParaRPr lang="tr-TR">
              <a:effectLst/>
            </a:endParaRPr>
          </a:p>
          <a:p>
            <a:r>
              <a:rPr lang="tr-TR">
                <a:effectLst/>
              </a:rPr>
              <a:t>Ek olarak, gebelik sırasındaki depresif semptomların, artmış preeklampsi riski </a:t>
            </a:r>
          </a:p>
          <a:p>
            <a:pPr marL="0" indent="0">
              <a:buNone/>
            </a:pPr>
            <a:r>
              <a:rPr lang="tr-TR">
                <a:effectLst/>
              </a:rPr>
              <a:t>ve operatif doğumlar gibi maternal morbiditelerle ilişkili olduğu gösterilmiştir.</a:t>
            </a:r>
            <a:endParaRPr lang="tr-TR"/>
          </a:p>
        </p:txBody>
      </p:sp>
    </p:spTree>
    <p:extLst>
      <p:ext uri="{BB962C8B-B14F-4D97-AF65-F5344CB8AC3E}">
        <p14:creationId xmlns:p14="http://schemas.microsoft.com/office/powerpoint/2010/main" val="3265822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31DF50-B724-EF49-9967-172EB92F6207}"/>
              </a:ext>
            </a:extLst>
          </p:cNvPr>
          <p:cNvSpPr>
            <a:spLocks noGrp="1"/>
          </p:cNvSpPr>
          <p:nvPr>
            <p:ph type="title"/>
          </p:nvPr>
        </p:nvSpPr>
        <p:spPr>
          <a:xfrm>
            <a:off x="838200" y="365126"/>
            <a:ext cx="10515600" cy="918660"/>
          </a:xfrm>
        </p:spPr>
        <p:txBody>
          <a:bodyPr/>
          <a:lstStyle/>
          <a:p>
            <a:pPr algn="ctr"/>
            <a:r>
              <a:rPr lang="tr-TR"/>
              <a:t>GİRİŞ</a:t>
            </a:r>
          </a:p>
        </p:txBody>
      </p:sp>
      <p:sp>
        <p:nvSpPr>
          <p:cNvPr id="3" name="İçerik Yer Tutucusu 2">
            <a:extLst>
              <a:ext uri="{FF2B5EF4-FFF2-40B4-BE49-F238E27FC236}">
                <a16:creationId xmlns:a16="http://schemas.microsoft.com/office/drawing/2014/main" id="{A3463E23-E3F2-FF4D-B694-290D2EA23C33}"/>
              </a:ext>
            </a:extLst>
          </p:cNvPr>
          <p:cNvSpPr>
            <a:spLocks noGrp="1"/>
          </p:cNvSpPr>
          <p:nvPr>
            <p:ph idx="1"/>
          </p:nvPr>
        </p:nvSpPr>
        <p:spPr>
          <a:xfrm>
            <a:off x="260353" y="1283786"/>
            <a:ext cx="11931647" cy="5090421"/>
          </a:xfrm>
        </p:spPr>
        <p:txBody>
          <a:bodyPr>
            <a:noAutofit/>
          </a:bodyPr>
          <a:lstStyle/>
          <a:p>
            <a:r>
              <a:rPr lang="tr-TR" sz="3200">
                <a:effectLst/>
              </a:rPr>
              <a:t>Beslenme eksikliklerinin depresyon riskini artırabileceği varsayılmıştır. </a:t>
            </a:r>
          </a:p>
          <a:p>
            <a:endParaRPr lang="tr-TR" sz="3200">
              <a:effectLst/>
            </a:endParaRPr>
          </a:p>
          <a:p>
            <a:r>
              <a:rPr lang="tr-TR" sz="3200">
                <a:effectLst/>
              </a:rPr>
              <a:t>Örneğin, gebe olmayan 31.424 yetişkini kapsayan gözlemsel çalışmaların sistematik bir incelemesi ve meta-analizinde, düşük D vitamini düzeylerinin klinik depresyon tanısı ile anlamlı şekilde ilişkili olduğunu bulunmuştur . </a:t>
            </a:r>
          </a:p>
          <a:p>
            <a:pPr marL="0" indent="0">
              <a:buNone/>
            </a:pPr>
            <a:endParaRPr lang="tr-TR" sz="3200">
              <a:effectLst/>
            </a:endParaRPr>
          </a:p>
          <a:p>
            <a:r>
              <a:rPr lang="tr-TR" sz="3200"/>
              <a:t>Vitamin D eksikliğinin d</a:t>
            </a:r>
            <a:r>
              <a:rPr lang="tr-TR" sz="3200">
                <a:effectLst/>
              </a:rPr>
              <a:t>epresyonla ilişkisi başlangıçta kış aylarında depresif belirtilerde artış olduğunu belirten epidemiyolojik çalışmalara dayandırılmıştır. </a:t>
            </a:r>
            <a:endParaRPr lang="tr-TR" sz="3200"/>
          </a:p>
        </p:txBody>
      </p:sp>
    </p:spTree>
    <p:extLst>
      <p:ext uri="{BB962C8B-B14F-4D97-AF65-F5344CB8AC3E}">
        <p14:creationId xmlns:p14="http://schemas.microsoft.com/office/powerpoint/2010/main" val="1230468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7E79DD-90E5-5B4A-B2DD-E18DB9574F3A}"/>
              </a:ext>
            </a:extLst>
          </p:cNvPr>
          <p:cNvSpPr>
            <a:spLocks noGrp="1"/>
          </p:cNvSpPr>
          <p:nvPr>
            <p:ph type="title"/>
          </p:nvPr>
        </p:nvSpPr>
        <p:spPr>
          <a:xfrm>
            <a:off x="838200" y="365126"/>
            <a:ext cx="10515600" cy="746050"/>
          </a:xfrm>
        </p:spPr>
        <p:txBody>
          <a:bodyPr/>
          <a:lstStyle/>
          <a:p>
            <a:pPr algn="ctr"/>
            <a:r>
              <a:rPr lang="tr-TR"/>
              <a:t>GİRİŞ</a:t>
            </a:r>
          </a:p>
        </p:txBody>
      </p:sp>
      <p:sp>
        <p:nvSpPr>
          <p:cNvPr id="3" name="İçerik Yer Tutucusu 2">
            <a:extLst>
              <a:ext uri="{FF2B5EF4-FFF2-40B4-BE49-F238E27FC236}">
                <a16:creationId xmlns:a16="http://schemas.microsoft.com/office/drawing/2014/main" id="{5D984581-F06F-764F-AB28-1626F2030F72}"/>
              </a:ext>
            </a:extLst>
          </p:cNvPr>
          <p:cNvSpPr>
            <a:spLocks noGrp="1"/>
          </p:cNvSpPr>
          <p:nvPr>
            <p:ph idx="1"/>
          </p:nvPr>
        </p:nvSpPr>
        <p:spPr>
          <a:xfrm>
            <a:off x="838200" y="1305360"/>
            <a:ext cx="10515600" cy="5318537"/>
          </a:xfrm>
        </p:spPr>
        <p:txBody>
          <a:bodyPr/>
          <a:lstStyle/>
          <a:p>
            <a:r>
              <a:rPr lang="tr-TR">
                <a:effectLst/>
              </a:rPr>
              <a:t>Vitamin D'nin depresif semptomları etkilemek için hareket edebileceği varsayılmış bir fizyolojik mekanizma, D vitamininin yağda çözünen bir vitamin rolüne ek olarak nöroaktif bir hormon olarak görev yaptığının anlaşılmasıyla ortaya çıkmıştır [ 15 ]. </a:t>
            </a:r>
          </a:p>
          <a:p>
            <a:r>
              <a:rPr lang="tr-TR">
                <a:effectLst/>
              </a:rPr>
              <a:t>Bu kavramı destekleyen Eyles ve ark. D vitamini reseptörlerinin insan beynine geniş bir şekilde dağıldığını gösterdi [ 16 ] ve hayvan çalışmaları, D vitamini eksikliğinin veya diyet manipülasyonunun / D vitamini ilavesinin, depresif semptomlar ve depresyona dahil olduğu bilinen nörotransmiterleri değiştirdiğini buldu [ 17 - 20 ] . </a:t>
            </a:r>
          </a:p>
          <a:p>
            <a:r>
              <a:rPr lang="tr-TR">
                <a:effectLst/>
              </a:rPr>
              <a:t>D vitamini ayrıca, duygudurum üzerinde gözlemlenen etki için önerilen bir mekanizma olan nöroimmünomodülasyon ve nöroplastisitede rol oynayabilir [ 21 ].</a:t>
            </a:r>
            <a:endParaRPr lang="tr-TR"/>
          </a:p>
        </p:txBody>
      </p:sp>
    </p:spTree>
    <p:extLst>
      <p:ext uri="{BB962C8B-B14F-4D97-AF65-F5344CB8AC3E}">
        <p14:creationId xmlns:p14="http://schemas.microsoft.com/office/powerpoint/2010/main" val="246713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C8F085-7333-1F44-87D8-FF6F310B89E3}"/>
              </a:ext>
            </a:extLst>
          </p:cNvPr>
          <p:cNvSpPr>
            <a:spLocks noGrp="1"/>
          </p:cNvSpPr>
          <p:nvPr>
            <p:ph type="title"/>
          </p:nvPr>
        </p:nvSpPr>
        <p:spPr>
          <a:xfrm>
            <a:off x="838200" y="365126"/>
            <a:ext cx="10515600" cy="724474"/>
          </a:xfrm>
        </p:spPr>
        <p:txBody>
          <a:bodyPr/>
          <a:lstStyle/>
          <a:p>
            <a:pPr algn="ctr"/>
            <a:r>
              <a:rPr lang="tr-TR"/>
              <a:t>GİRİŞ</a:t>
            </a:r>
          </a:p>
        </p:txBody>
      </p:sp>
      <p:sp>
        <p:nvSpPr>
          <p:cNvPr id="3" name="İçerik Yer Tutucusu 2">
            <a:extLst>
              <a:ext uri="{FF2B5EF4-FFF2-40B4-BE49-F238E27FC236}">
                <a16:creationId xmlns:a16="http://schemas.microsoft.com/office/drawing/2014/main" id="{0A688572-96EE-F446-9E40-DD403F4E7636}"/>
              </a:ext>
            </a:extLst>
          </p:cNvPr>
          <p:cNvSpPr>
            <a:spLocks noGrp="1"/>
          </p:cNvSpPr>
          <p:nvPr>
            <p:ph idx="1"/>
          </p:nvPr>
        </p:nvSpPr>
        <p:spPr>
          <a:xfrm>
            <a:off x="763402" y="1253331"/>
            <a:ext cx="10515600" cy="4351338"/>
          </a:xfrm>
        </p:spPr>
        <p:txBody>
          <a:bodyPr/>
          <a:lstStyle/>
          <a:p>
            <a:r>
              <a:rPr lang="tr-TR">
                <a:effectLst/>
              </a:rPr>
              <a:t>Hamile ve doğum sonrası kadınlarda bu ilişkinin bu popülasyonda da var olduğunu öne süren çok sayıda çalışma yapılmıştır. </a:t>
            </a:r>
            <a:br>
              <a:rPr lang="tr-TR"/>
            </a:br>
            <a:r>
              <a:rPr lang="tr-TR">
                <a:effectLst/>
              </a:rPr>
              <a:t>Örneğin, depresyona yatkınlığa dayalı olarak seçilmeyen hamile Afrikalı-Amerikalı kadınlardan oluşan bir kohortta Cassidy-Bushrow, hamileliğin erken dönemlerinde düşük D vitamini seviyelerinin hamileliğin ortasındaki depresyon semptomları ile ilişkili olduğunu buldu [ 22 ]. </a:t>
            </a:r>
          </a:p>
          <a:p>
            <a:r>
              <a:rPr lang="tr-TR">
                <a:effectLst/>
              </a:rPr>
              <a:t>Bu kohortun bir alt kümesinin takip çalışmasında, yazarlar ayrıca düşük erken gebelik D vitamini düzeyleri ile doğum sonrası depresif semptomlar arasında bir ilişki olduğunu göstermişlerdir [ 23 ]. </a:t>
            </a:r>
            <a:endParaRPr lang="tr-TR"/>
          </a:p>
        </p:txBody>
      </p:sp>
    </p:spTree>
    <p:extLst>
      <p:ext uri="{BB962C8B-B14F-4D97-AF65-F5344CB8AC3E}">
        <p14:creationId xmlns:p14="http://schemas.microsoft.com/office/powerpoint/2010/main" val="4252698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B73C3F-9A40-D844-93BD-4C7460A49647}"/>
              </a:ext>
            </a:extLst>
          </p:cNvPr>
          <p:cNvSpPr>
            <a:spLocks noGrp="1"/>
          </p:cNvSpPr>
          <p:nvPr>
            <p:ph type="title"/>
          </p:nvPr>
        </p:nvSpPr>
        <p:spPr/>
        <p:txBody>
          <a:bodyPr/>
          <a:lstStyle/>
          <a:p>
            <a:pPr algn="ctr"/>
            <a:r>
              <a:rPr lang="tr-TR"/>
              <a:t>GİRİŞ</a:t>
            </a:r>
          </a:p>
        </p:txBody>
      </p:sp>
      <p:sp>
        <p:nvSpPr>
          <p:cNvPr id="3" name="İçerik Yer Tutucusu 2">
            <a:extLst>
              <a:ext uri="{FF2B5EF4-FFF2-40B4-BE49-F238E27FC236}">
                <a16:creationId xmlns:a16="http://schemas.microsoft.com/office/drawing/2014/main" id="{E4C5D741-02C5-5D44-A7FA-C72B38635DBD}"/>
              </a:ext>
            </a:extLst>
          </p:cNvPr>
          <p:cNvSpPr>
            <a:spLocks noGrp="1"/>
          </p:cNvSpPr>
          <p:nvPr>
            <p:ph idx="1"/>
          </p:nvPr>
        </p:nvSpPr>
        <p:spPr>
          <a:xfrm>
            <a:off x="636498" y="1825625"/>
            <a:ext cx="11208844" cy="4351338"/>
          </a:xfrm>
        </p:spPr>
        <p:txBody>
          <a:bodyPr>
            <a:normAutofit/>
          </a:bodyPr>
          <a:lstStyle/>
          <a:p>
            <a:r>
              <a:rPr lang="tr-TR">
                <a:effectLst/>
              </a:rPr>
              <a:t>Doğum sonrası dönemde yapılan boylamsal bir çalışmada Murphy ve ark. Postpartum 7 ay boyunca ayda bir ölçülen D vitamini düzeyleri &lt;32 ng / ml ile bu aynı zaman noktalarında depresyon semptom skorları arasında bir ilişki bulmuşlardır [ 28 ]. </a:t>
            </a:r>
          </a:p>
          <a:p>
            <a:endParaRPr lang="tr-TR">
              <a:effectLst/>
            </a:endParaRPr>
          </a:p>
          <a:p>
            <a:r>
              <a:rPr lang="tr-TR">
                <a:effectLst/>
              </a:rPr>
              <a:t>Buna karşılık, son Nielsen vaka kontrolü Danimarka Ulusal Doğum Kohortu, hamileliğin ortasında yüksek D vitamini seviyelerinin doğum sonrası dönemde antidepresan kullanımıyla ilişkili olduğunu bulmuştur, bu beklenmedik bir bulgu [ 29 ].</a:t>
            </a:r>
            <a:endParaRPr lang="tr-TR"/>
          </a:p>
        </p:txBody>
      </p:sp>
    </p:spTree>
    <p:extLst>
      <p:ext uri="{BB962C8B-B14F-4D97-AF65-F5344CB8AC3E}">
        <p14:creationId xmlns:p14="http://schemas.microsoft.com/office/powerpoint/2010/main" val="560190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65A660-21CE-0C4F-894B-4737C8F56D26}"/>
              </a:ext>
            </a:extLst>
          </p:cNvPr>
          <p:cNvSpPr>
            <a:spLocks noGrp="1"/>
          </p:cNvSpPr>
          <p:nvPr>
            <p:ph type="title"/>
          </p:nvPr>
        </p:nvSpPr>
        <p:spPr>
          <a:xfrm>
            <a:off x="1000021" y="618731"/>
            <a:ext cx="10515600" cy="1325563"/>
          </a:xfrm>
        </p:spPr>
        <p:txBody>
          <a:bodyPr/>
          <a:lstStyle/>
          <a:p>
            <a:pPr algn="ctr"/>
            <a:r>
              <a:rPr lang="tr-TR"/>
              <a:t>GİRİŞ </a:t>
            </a:r>
          </a:p>
        </p:txBody>
      </p:sp>
      <p:sp>
        <p:nvSpPr>
          <p:cNvPr id="3" name="İçerik Yer Tutucusu 2">
            <a:extLst>
              <a:ext uri="{FF2B5EF4-FFF2-40B4-BE49-F238E27FC236}">
                <a16:creationId xmlns:a16="http://schemas.microsoft.com/office/drawing/2014/main" id="{3EC2C057-2DF1-094A-AEAF-3699EC5C4CE8}"/>
              </a:ext>
            </a:extLst>
          </p:cNvPr>
          <p:cNvSpPr>
            <a:spLocks noGrp="1"/>
          </p:cNvSpPr>
          <p:nvPr>
            <p:ph idx="1"/>
          </p:nvPr>
        </p:nvSpPr>
        <p:spPr>
          <a:xfrm>
            <a:off x="892141" y="1901142"/>
            <a:ext cx="10515600" cy="4351338"/>
          </a:xfrm>
        </p:spPr>
        <p:txBody>
          <a:bodyPr/>
          <a:lstStyle/>
          <a:p>
            <a:r>
              <a:rPr lang="tr-TR">
                <a:effectLst/>
              </a:rPr>
              <a:t>Bu çalışma, gebeliğin erken ve geç dönemlerinde ölçülen plazma D vitamini düzeylerinin gebelikte 3 zaman noktasında ve postpartum 6-8 haftada depresyon semptom skorları ile ilişkili olup olmadığını değerlendirmek için yapılmıştır. </a:t>
            </a:r>
          </a:p>
          <a:p>
            <a:endParaRPr lang="tr-TR">
              <a:effectLst/>
            </a:endParaRPr>
          </a:p>
          <a:p>
            <a:r>
              <a:rPr lang="tr-TR">
                <a:effectLst/>
              </a:rPr>
              <a:t>Bu çalışma, deneklerin depresyona yatkınlığına göre seçilmesi ve hem 25 [OH] D vitamini hem de depresyon skorlarının birkaç zaman noktasında ölçülmesiyle daha önce bildirilen araştırmalardan farklıdır. </a:t>
            </a:r>
            <a:endParaRPr lang="tr-TR"/>
          </a:p>
        </p:txBody>
      </p:sp>
    </p:spTree>
    <p:extLst>
      <p:ext uri="{BB962C8B-B14F-4D97-AF65-F5344CB8AC3E}">
        <p14:creationId xmlns:p14="http://schemas.microsoft.com/office/powerpoint/2010/main" val="38349012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Geniş ekran</PresentationFormat>
  <Slides>37</Slides>
  <Notes>0</Notes>
  <HiddenSlides>0</HiddenSlides>
  <ScaleCrop>false</ScaleCrop>
  <HeadingPairs>
    <vt:vector size="4" baseType="variant">
      <vt:variant>
        <vt:lpstr>Tema</vt:lpstr>
      </vt:variant>
      <vt:variant>
        <vt:i4>1</vt:i4>
      </vt:variant>
      <vt:variant>
        <vt:lpstr>Slayt Başlıkları</vt:lpstr>
      </vt:variant>
      <vt:variant>
        <vt:i4>37</vt:i4>
      </vt:variant>
    </vt:vector>
  </HeadingPairs>
  <TitlesOfParts>
    <vt:vector size="38" baseType="lpstr">
      <vt:lpstr>Office Teması</vt:lpstr>
      <vt:lpstr>PowerPoint Sunusu</vt:lpstr>
      <vt:lpstr>Risk altındaki kadınlarda D vitamini seviyeleri ve perinatal depresif belirtiler: annelerin , omega-3 ve ruh sağlığı çalışmasının ikincil analizi</vt:lpstr>
      <vt:lpstr>GİRİŞ</vt:lpstr>
      <vt:lpstr>GİRİŞ</vt:lpstr>
      <vt:lpstr>GİRİŞ</vt:lpstr>
      <vt:lpstr>GİRİŞ</vt:lpstr>
      <vt:lpstr>GİRİŞ</vt:lpstr>
      <vt:lpstr>GİRİŞ</vt:lpstr>
      <vt:lpstr>GİRİŞ </vt:lpstr>
      <vt:lpstr>      GİRİŞ </vt:lpstr>
      <vt:lpstr>METOD</vt:lpstr>
      <vt:lpstr>METOD</vt:lpstr>
      <vt:lpstr>METOD</vt:lpstr>
      <vt:lpstr>METOD</vt:lpstr>
      <vt:lpstr>METOD</vt:lpstr>
      <vt:lpstr>METOD </vt:lpstr>
      <vt:lpstr>METOD</vt:lpstr>
      <vt:lpstr>METOD</vt:lpstr>
      <vt:lpstr>METOD </vt:lpstr>
      <vt:lpstr>METOD </vt:lpstr>
      <vt:lpstr>METOD </vt:lpstr>
      <vt:lpstr>METOD </vt:lpstr>
      <vt:lpstr>METOD</vt:lpstr>
      <vt:lpstr>BULGULAR</vt:lpstr>
      <vt:lpstr>Şekil 1 : Çalışma katılımcılarının ve kan örnekleri akımı : EŞ DİYAGRAMI</vt:lpstr>
      <vt:lpstr>Şekil 1 : Çalışma katılımcılarının ve kan örnekleri akımı : EŞ DİYAGRAMI</vt:lpstr>
      <vt:lpstr>BULGULAR</vt:lpstr>
      <vt:lpstr>BULGULAR</vt:lpstr>
      <vt:lpstr>BULGULAR</vt:lpstr>
      <vt:lpstr>BULGULAR</vt:lpstr>
      <vt:lpstr>BULGULAR</vt:lpstr>
      <vt:lpstr>Tartışma</vt:lpstr>
      <vt:lpstr>Güçlü yönler ve sınırlamalar</vt:lpstr>
      <vt:lpstr>Sınırlamalar</vt:lpstr>
      <vt:lpstr>Sınırlamalar</vt:lpstr>
      <vt:lpstr>Sınırlamalar</vt:lpstr>
      <vt:lpstr>Sonuçlar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tabletexceltr@hotmail.com</dc:creator>
  <cp:lastModifiedBy>tabletexceltr@hotmail.com</cp:lastModifiedBy>
  <cp:revision>9</cp:revision>
  <dcterms:created xsi:type="dcterms:W3CDTF">2021-05-09T12:48:49Z</dcterms:created>
  <dcterms:modified xsi:type="dcterms:W3CDTF">2021-06-01T09:17:18Z</dcterms:modified>
</cp:coreProperties>
</file>