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60" r:id="rId5"/>
    <p:sldId id="261" r:id="rId6"/>
    <p:sldId id="262" r:id="rId7"/>
    <p:sldId id="283" r:id="rId8"/>
    <p:sldId id="265" r:id="rId9"/>
    <p:sldId id="266" r:id="rId10"/>
    <p:sldId id="287" r:id="rId11"/>
    <p:sldId id="267" r:id="rId12"/>
    <p:sldId id="268" r:id="rId13"/>
    <p:sldId id="288" r:id="rId14"/>
    <p:sldId id="269" r:id="rId15"/>
    <p:sldId id="271" r:id="rId16"/>
    <p:sldId id="291" r:id="rId17"/>
    <p:sldId id="289" r:id="rId18"/>
    <p:sldId id="284" r:id="rId19"/>
    <p:sldId id="273" r:id="rId20"/>
    <p:sldId id="290" r:id="rId21"/>
    <p:sldId id="285" r:id="rId22"/>
    <p:sldId id="286" r:id="rId23"/>
    <p:sldId id="276" r:id="rId24"/>
    <p:sldId id="277" r:id="rId25"/>
    <p:sldId id="278" r:id="rId26"/>
    <p:sldId id="279" r:id="rId27"/>
    <p:sldId id="280" r:id="rId28"/>
    <p:sldId id="281" r:id="rId2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73" autoAdjust="0"/>
    <p:restoredTop sz="81091" autoAdjust="0"/>
  </p:normalViewPr>
  <p:slideViewPr>
    <p:cSldViewPr snapToGrid="0">
      <p:cViewPr varScale="1">
        <p:scale>
          <a:sx n="56" d="100"/>
          <a:sy n="56" d="100"/>
        </p:scale>
        <p:origin x="11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705A3-53F3-4C62-999F-B82293ACB9E9}" type="datetimeFigureOut">
              <a:rPr lang="tr-TR" smtClean="0"/>
              <a:t>7.03.2023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01D5B-5E6A-44FE-9A5F-9BC210F005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342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inicalkey.com/tbl3" TargetMode="External"/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inicalkey.com/fig2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Çalışma grubuna göre başlangıçta katılımcıların seçilmiş değişken özellikleri, ortalama ± SS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01D5B-5E6A-44FE-9A5F-9BC210F00513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5133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Müdahale ve</a:t>
            </a:r>
            <a:r>
              <a:rPr lang="tr-TR" baseline="0" dirty="0" smtClean="0"/>
              <a:t> </a:t>
            </a:r>
            <a:r>
              <a:rPr lang="tr-TR" dirty="0" smtClean="0"/>
              <a:t>kontrol</a:t>
            </a:r>
            <a:r>
              <a:rPr lang="tr-TR" baseline="0" dirty="0" smtClean="0"/>
              <a:t> </a:t>
            </a:r>
            <a:r>
              <a:rPr lang="tr-TR" dirty="0" smtClean="0"/>
              <a:t> grupları arasında 3 aylık egzersizden sonra ve 6. ayda fiziksel uygunluk ve </a:t>
            </a:r>
            <a:r>
              <a:rPr lang="tr-TR" dirty="0" err="1" smtClean="0"/>
              <a:t>geriatrik</a:t>
            </a:r>
            <a:r>
              <a:rPr lang="tr-TR" dirty="0" smtClean="0"/>
              <a:t> sendrom değişkenlerinin karşılaştırılması takip, ortalama S.D.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01D5B-5E6A-44FE-9A5F-9BC210F00513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2202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Müdahale grubunda maksimum yürüme hızı ve </a:t>
            </a:r>
            <a:r>
              <a:rPr lang="tr-TR" dirty="0" err="1" smtClean="0"/>
              <a:t>addüktör</a:t>
            </a:r>
            <a:r>
              <a:rPr lang="tr-TR" dirty="0" smtClean="0"/>
              <a:t> kas kuvveti </a:t>
            </a:r>
            <a:r>
              <a:rPr lang="tr-TR" dirty="0" err="1" smtClean="0"/>
              <a:t>tertillerine</a:t>
            </a:r>
            <a:r>
              <a:rPr lang="tr-TR" dirty="0" smtClean="0"/>
              <a:t> göre </a:t>
            </a:r>
            <a:r>
              <a:rPr lang="tr-TR" dirty="0" err="1" smtClean="0"/>
              <a:t>MSGS'nin</a:t>
            </a:r>
            <a:r>
              <a:rPr lang="tr-TR" dirty="0" smtClean="0"/>
              <a:t> iyileştirilmesi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3 aylık müdahaleden sonra sekiz denek ve 6 aylık takipten sonra yedi denek, müdahale grubundaki birden çok semptomun normal durumuna iyileşti. </a:t>
            </a:r>
            <a:r>
              <a:rPr lang="tr-TR" dirty="0" smtClean="0">
                <a:hlinkClick r:id="rId3"/>
              </a:rPr>
              <a:t>Tablo 3,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01D5B-5E6A-44FE-9A5F-9BC210F00513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5335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dirty="0" smtClean="0">
                <a:hlinkClick r:id="rId3"/>
              </a:rPr>
              <a:t>Şekil 2</a:t>
            </a:r>
            <a:r>
              <a:rPr lang="tr-TR" sz="1200" dirty="0" smtClean="0"/>
              <a:t> çoklu </a:t>
            </a:r>
            <a:r>
              <a:rPr lang="tr-TR" sz="1200" dirty="0" err="1" smtClean="0"/>
              <a:t>geriatrik</a:t>
            </a:r>
            <a:r>
              <a:rPr lang="tr-TR" sz="1200" dirty="0" smtClean="0"/>
              <a:t> sendrom skorlarındaki değişiklikleri göstermektedir. (*) Müdahale ve kontrol grubu arasında çoklu </a:t>
            </a:r>
            <a:r>
              <a:rPr lang="tr-TR" sz="1200" dirty="0" err="1" smtClean="0"/>
              <a:t>geriatrik</a:t>
            </a:r>
            <a:r>
              <a:rPr lang="tr-TR" sz="1200" dirty="0" smtClean="0"/>
              <a:t> sendrom skorlarının karşılaştırılması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01D5B-5E6A-44FE-9A5F-9BC210F00513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2601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B4DBEB9-3F4E-4E63-817D-7950BEB5EE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F30FBDE-CEFF-42FD-A870-CE5532822C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C59F2DC-3E99-441F-B386-06DE9A6B8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5E8C-1DD1-4236-9A2D-8DC2F03C660F}" type="datetimeFigureOut">
              <a:rPr lang="tr-TR" smtClean="0"/>
              <a:t>7.03.2023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3AB7005-3BB6-4D7B-8B19-C3F5624A9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0B90803-1276-4CF1-BC19-287B51380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677E-6550-4E29-A2BB-04E7A894E4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6592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4318E9-7ABC-480C-8B4F-28A123349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CBC4D29-D668-42C7-9971-DBA1E1A787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16C63C8-F9D0-42FD-9D1D-A02AAFBD9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5E8C-1DD1-4236-9A2D-8DC2F03C660F}" type="datetimeFigureOut">
              <a:rPr lang="tr-TR" smtClean="0"/>
              <a:t>7.03.2023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60E21FB-45FD-4FBD-892C-5825200CA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74D359C-5002-4A3C-AD35-44082E508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677E-6550-4E29-A2BB-04E7A894E4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6710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EE39260E-EA9A-4384-92EF-403973B9FE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705BBF3-39D7-4CC1-80B9-8B9165E84B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0E88921-25AA-4165-B874-59EEBE915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5E8C-1DD1-4236-9A2D-8DC2F03C660F}" type="datetimeFigureOut">
              <a:rPr lang="tr-TR" smtClean="0"/>
              <a:t>7.03.2023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CC7BDC7-AC30-45DC-935F-2E4A0CA9C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B0EC386-3E6B-4EBD-BDFB-B99F34196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677E-6550-4E29-A2BB-04E7A894E4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9934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866D59E-BD4D-43CD-A0E7-98FAE54BB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F00470-16E0-4EF6-A2AE-82119AB7F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8679E30-347B-40C6-827C-5FB05F80F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5E8C-1DD1-4236-9A2D-8DC2F03C660F}" type="datetimeFigureOut">
              <a:rPr lang="tr-TR" smtClean="0"/>
              <a:t>7.03.2023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00A582-9BF1-44FC-8E82-52D067595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298B32B-3603-4E1E-8028-7D9628754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677E-6550-4E29-A2BB-04E7A894E4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1967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13C23F1-952B-43E9-9A30-4B0D0B5E6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5CBE8AD-C71B-43B9-962E-0CABD7CB1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3708064-7ED6-45D6-962F-9E064EB3A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5E8C-1DD1-4236-9A2D-8DC2F03C660F}" type="datetimeFigureOut">
              <a:rPr lang="tr-TR" smtClean="0"/>
              <a:t>7.03.2023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D12F25A-ADDB-4C2C-B6DC-9F7EE1918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BAF831-4EA2-4572-9B46-BB24AACEA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677E-6550-4E29-A2BB-04E7A894E4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8048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16C29BE-97E9-4769-976A-8AD0B3DE7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A97778F-D9CB-42AE-9CC6-8177B63770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CC93C7A-6603-4A7A-BD5F-0F47A5B7E0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C349AA8-A545-42C2-B8C2-F5993753A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5E8C-1DD1-4236-9A2D-8DC2F03C660F}" type="datetimeFigureOut">
              <a:rPr lang="tr-TR" smtClean="0"/>
              <a:t>7.03.2023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4ED811F-BBAE-4327-87DC-F9C559450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4524368-5A42-40FB-8DAC-D9EECE69A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677E-6550-4E29-A2BB-04E7A894E4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8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B158351-BA5E-4A59-B90E-70FC16A2B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3A46DCD-A805-4578-B5A2-6153C3FD7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270742B-77A3-4021-BB58-49D396BC7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ABD3E449-DF9D-4844-A760-795759CB92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4B57C83A-B0E2-44D5-8572-73BFF5BBB3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858D03B-1971-4AE9-9081-8C3547FCD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5E8C-1DD1-4236-9A2D-8DC2F03C660F}" type="datetimeFigureOut">
              <a:rPr lang="tr-TR" smtClean="0"/>
              <a:t>7.03.2023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EFE38F7-F9FB-4CAD-B6E3-7570CD8E3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40C5850B-0638-46F1-A13D-34B8236F4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677E-6550-4E29-A2BB-04E7A894E4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9937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46DBB7D-FCBB-4696-851A-5A2BE8782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26C313EF-C64B-4B7E-B4F3-E93AE2D90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5E8C-1DD1-4236-9A2D-8DC2F03C660F}" type="datetimeFigureOut">
              <a:rPr lang="tr-TR" smtClean="0"/>
              <a:t>7.03.2023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C33381B-7021-4AC0-B002-E958191DD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DEB665BC-6A40-4309-9BB8-61263654C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677E-6550-4E29-A2BB-04E7A894E4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802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BA617E81-28DF-4DB1-B341-9D71CBEB9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5E8C-1DD1-4236-9A2D-8DC2F03C660F}" type="datetimeFigureOut">
              <a:rPr lang="tr-TR" smtClean="0"/>
              <a:t>7.03.2023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4F4B9CA1-88B8-4967-BFEB-DFD085CF7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CE0B57F-8520-4726-ADF5-DBB08AA3E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677E-6550-4E29-A2BB-04E7A894E4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1880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4815E5-B70C-404A-AD32-EA55DE67B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313B80E-44AC-40BE-B233-0D44759AB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A98706B-3A24-4047-8437-CD80488E8F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55E1F2D-B912-442B-9A84-467314D42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5E8C-1DD1-4236-9A2D-8DC2F03C660F}" type="datetimeFigureOut">
              <a:rPr lang="tr-TR" smtClean="0"/>
              <a:t>7.03.2023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B4863AC-DDCF-4BC3-AC7C-62B5B5BDC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5FDC166-D52B-47CC-BAD2-61E20DEBA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677E-6550-4E29-A2BB-04E7A894E4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5723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9E103C1-4DED-4175-93F1-D4FA3C6D8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7A04B90-1630-4A21-9A23-951D8C55E8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BC13FFF-9D4C-4F24-9DA7-5C8BCD8FCB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09498BD-4231-4A92-AB1A-9ACA46D89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5E8C-1DD1-4236-9A2D-8DC2F03C660F}" type="datetimeFigureOut">
              <a:rPr lang="tr-TR" smtClean="0"/>
              <a:t>7.03.2023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8E2A33D-72C6-4492-BFCF-E7D92CE88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99A2044-5390-4A9F-9A15-11A4275C0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677E-6550-4E29-A2BB-04E7A894E4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636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2BD47A5C-6FA8-4484-AE8F-F6DCB6DE0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A6DE8E7-C30C-40B8-B2E2-F2E7D9707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C86F0EB-BD3F-4B2B-A8F5-1BA5A7471A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65E8C-1DD1-4236-9A2D-8DC2F03C660F}" type="datetimeFigureOut">
              <a:rPr lang="tr-TR" smtClean="0"/>
              <a:t>7.03.2023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02FB933-11B5-4DAB-862B-1C16C76F1E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CC8BA4E-F1D9-4E5B-A26C-00ED7FA193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A677E-6550-4E29-A2BB-04E7A894E4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9830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A739324-CE18-4E40-98FE-D809F809E2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1072" y="4173366"/>
            <a:ext cx="11335265" cy="1487236"/>
          </a:xfrm>
        </p:spPr>
        <p:txBody>
          <a:bodyPr>
            <a:normAutofit fontScale="90000"/>
          </a:bodyPr>
          <a:lstStyle/>
          <a:p>
            <a:pPr marL="0" indent="0"/>
            <a:r>
              <a:rPr lang="tr-TR" sz="2800" dirty="0"/>
              <a:t>GERİATRİK SENDROMUN ÇOKLU SEMPTOMLARI OLAN </a:t>
            </a:r>
            <a:r>
              <a:rPr lang="tr-TR" sz="2800" dirty="0" smtClean="0"/>
              <a:t>YAŞLI </a:t>
            </a:r>
            <a:r>
              <a:rPr lang="tr-TR" sz="2800" dirty="0"/>
              <a:t>KADINLARDA ÇOK BOYUTLU EGZERSİZİN FONKSİYONEL </a:t>
            </a:r>
            <a:r>
              <a:rPr lang="tr-TR" sz="2800" dirty="0" smtClean="0"/>
              <a:t>GERİLEME, </a:t>
            </a:r>
            <a:r>
              <a:rPr lang="tr-TR" sz="2800" dirty="0"/>
              <a:t>İDRAR KAÇIRMA VE DÜŞME KORKUSU ÜZERİNDEKİ ETKİLERİ</a:t>
            </a:r>
            <a:r>
              <a:rPr lang="tr-TR" sz="2800" dirty="0" smtClean="0"/>
              <a:t>: </a:t>
            </a:r>
            <a:r>
              <a:rPr lang="tr-TR" sz="2800" dirty="0"/>
              <a:t>RANDOMİZE KONTROLLÜ VE 6 AYLIK BİR TAKİP ÇALIŞMASI</a:t>
            </a:r>
            <a:r>
              <a:rPr lang="tr-TR" sz="3100" dirty="0"/>
              <a:t> 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8BD1B3A-332C-47E2-B499-2F644A612C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19545" y="5914413"/>
            <a:ext cx="4295013" cy="912837"/>
          </a:xfrm>
        </p:spPr>
        <p:txBody>
          <a:bodyPr>
            <a:normAutofit/>
          </a:bodyPr>
          <a:lstStyle/>
          <a:p>
            <a:r>
              <a:rPr lang="tr-TR" sz="1200" dirty="0"/>
              <a:t>ARAŞ.GÖR.DR.GİZEM BAL</a:t>
            </a:r>
          </a:p>
          <a:p>
            <a:r>
              <a:rPr lang="tr-TR" sz="1200" dirty="0"/>
              <a:t>KTÜ TIP FAKÜLTESİ AİLE HEKİMLİĞİ A.D</a:t>
            </a:r>
            <a:r>
              <a:rPr lang="tr-TR" sz="1200" dirty="0" smtClean="0"/>
              <a:t>.</a:t>
            </a:r>
          </a:p>
          <a:p>
            <a:r>
              <a:rPr lang="tr-TR" sz="1200" dirty="0" smtClean="0"/>
              <a:t>07.03.2023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6057" y="163341"/>
            <a:ext cx="8601075" cy="401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40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" y="2225615"/>
            <a:ext cx="12192000" cy="2969010"/>
          </a:xfrm>
        </p:spPr>
        <p:txBody>
          <a:bodyPr numCol="3">
            <a:normAutofit fontScale="92500" lnSpcReduction="20000"/>
          </a:bodyPr>
          <a:lstStyle/>
          <a:p>
            <a:r>
              <a:rPr lang="tr-TR" sz="2200" b="1" u="sng" dirty="0" smtClean="0"/>
              <a:t>Fonksiyonel gerileme: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000" dirty="0" smtClean="0"/>
              <a:t>TMIG </a:t>
            </a:r>
            <a:r>
              <a:rPr lang="tr-TR" sz="2000" dirty="0"/>
              <a:t>indeks skoru  &gt;11   </a:t>
            </a:r>
            <a:r>
              <a:rPr lang="tr-TR" sz="2000" dirty="0">
                <a:sym typeface="Wingdings" panose="05000000000000000000" pitchFamily="2" charset="2"/>
              </a:rPr>
              <a:t>    </a:t>
            </a:r>
            <a:r>
              <a:rPr lang="tr-TR" sz="2000" dirty="0"/>
              <a:t>0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100" dirty="0"/>
              <a:t> TMIG indeks skoru  10    </a:t>
            </a:r>
            <a:r>
              <a:rPr lang="tr-TR" sz="2100" dirty="0">
                <a:sym typeface="Wingdings" panose="05000000000000000000" pitchFamily="2" charset="2"/>
              </a:rPr>
              <a:t>    </a:t>
            </a:r>
            <a:r>
              <a:rPr lang="tr-TR" sz="2100" dirty="0"/>
              <a:t>1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100" dirty="0"/>
              <a:t> TMIG indeks skoru   9     </a:t>
            </a:r>
            <a:r>
              <a:rPr lang="tr-TR" sz="2100" dirty="0">
                <a:sym typeface="Wingdings" panose="05000000000000000000" pitchFamily="2" charset="2"/>
              </a:rPr>
              <a:t>   </a:t>
            </a:r>
            <a:r>
              <a:rPr lang="tr-TR" sz="2100" dirty="0"/>
              <a:t> 2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100" dirty="0"/>
              <a:t>TMIG indeks skoru  &lt;8     </a:t>
            </a:r>
            <a:r>
              <a:rPr lang="tr-TR" sz="2100" dirty="0">
                <a:sym typeface="Wingdings" panose="05000000000000000000" pitchFamily="2" charset="2"/>
              </a:rPr>
              <a:t>    </a:t>
            </a:r>
            <a:r>
              <a:rPr lang="tr-TR" sz="2100" dirty="0" smtClean="0"/>
              <a:t>3</a:t>
            </a:r>
          </a:p>
          <a:p>
            <a:pPr>
              <a:buFont typeface="Wingdings" panose="05000000000000000000" pitchFamily="2" charset="2"/>
              <a:buChar char="ü"/>
            </a:pPr>
            <a:endParaRPr lang="tr-TR" sz="2000" dirty="0"/>
          </a:p>
          <a:p>
            <a:pPr lvl="1">
              <a:buFont typeface="Wingdings" panose="05000000000000000000" pitchFamily="2" charset="2"/>
              <a:buChar char="ü"/>
            </a:pPr>
            <a:endParaRPr lang="tr-TR" sz="1600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tr-TR" sz="1600" dirty="0"/>
          </a:p>
          <a:p>
            <a:pPr marL="0" indent="0">
              <a:buNone/>
            </a:pPr>
            <a:endParaRPr lang="tr-TR" sz="2000" b="1" u="sng" dirty="0" smtClean="0"/>
          </a:p>
          <a:p>
            <a:r>
              <a:rPr lang="tr-TR" sz="2200" b="1" u="sng" dirty="0" err="1" smtClean="0"/>
              <a:t>Üriner</a:t>
            </a:r>
            <a:r>
              <a:rPr lang="tr-TR" sz="2200" b="1" u="sng" dirty="0" smtClean="0"/>
              <a:t> </a:t>
            </a:r>
            <a:r>
              <a:rPr lang="tr-TR" sz="2200" b="1" u="sng" dirty="0" err="1"/>
              <a:t>inkontinans</a:t>
            </a:r>
            <a:r>
              <a:rPr lang="tr-TR" sz="2200" dirty="0"/>
              <a:t>: </a:t>
            </a:r>
            <a:endParaRPr lang="tr-TR" sz="22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sz="2200" dirty="0" smtClean="0"/>
              <a:t>idrar </a:t>
            </a:r>
            <a:r>
              <a:rPr lang="tr-TR" sz="2200" dirty="0"/>
              <a:t>kaçırma olmaması veya yılda birkaç </a:t>
            </a:r>
            <a:r>
              <a:rPr lang="tr-TR" sz="2200" dirty="0" smtClean="0"/>
              <a:t>kez  </a:t>
            </a:r>
            <a:r>
              <a:rPr lang="tr-TR" sz="2200" dirty="0" smtClean="0">
                <a:sym typeface="Wingdings" panose="05000000000000000000" pitchFamily="2" charset="2"/>
              </a:rPr>
              <a:t>  0</a:t>
            </a:r>
            <a:endParaRPr lang="tr-TR" sz="22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sz="2200" dirty="0" smtClean="0"/>
              <a:t> </a:t>
            </a:r>
            <a:r>
              <a:rPr lang="tr-TR" sz="2200" dirty="0"/>
              <a:t>ayda bir veya daha </a:t>
            </a:r>
            <a:r>
              <a:rPr lang="tr-TR" sz="2200" dirty="0" smtClean="0"/>
              <a:t>fazla</a:t>
            </a:r>
            <a:r>
              <a:rPr lang="tr-TR" sz="2200" dirty="0" smtClean="0">
                <a:sym typeface="Wingdings" panose="05000000000000000000" pitchFamily="2" charset="2"/>
              </a:rPr>
              <a:t>  1</a:t>
            </a:r>
            <a:endParaRPr lang="tr-TR" sz="22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sz="2200" dirty="0" smtClean="0"/>
              <a:t> </a:t>
            </a:r>
            <a:r>
              <a:rPr lang="tr-TR" sz="2200" dirty="0"/>
              <a:t>haftada bir veya iki </a:t>
            </a:r>
            <a:r>
              <a:rPr lang="tr-TR" sz="2200" dirty="0" smtClean="0"/>
              <a:t>, 2-3 günde </a:t>
            </a:r>
            <a:r>
              <a:rPr lang="tr-TR" sz="2200" dirty="0"/>
              <a:t>bir veya her </a:t>
            </a:r>
            <a:r>
              <a:rPr lang="tr-TR" sz="2200" dirty="0" smtClean="0"/>
              <a:t>gün</a:t>
            </a:r>
            <a:r>
              <a:rPr lang="tr-TR" sz="2200" dirty="0" smtClean="0">
                <a:sym typeface="Wingdings" panose="05000000000000000000" pitchFamily="2" charset="2"/>
              </a:rPr>
              <a:t>  2</a:t>
            </a:r>
            <a:endParaRPr lang="tr-TR" sz="2200" dirty="0" smtClean="0"/>
          </a:p>
          <a:p>
            <a:pPr marL="0" indent="0">
              <a:buNone/>
            </a:pPr>
            <a:endParaRPr lang="tr-TR" sz="2000" b="1" u="sng" dirty="0" smtClean="0"/>
          </a:p>
          <a:p>
            <a:pPr marL="0" indent="0">
              <a:buNone/>
            </a:pPr>
            <a:endParaRPr lang="tr-TR" sz="2000" b="1" u="sng" dirty="0" smtClean="0"/>
          </a:p>
          <a:p>
            <a:pPr marL="0" indent="0">
              <a:buNone/>
            </a:pPr>
            <a:endParaRPr lang="tr-TR" sz="2000" b="1" u="sng" dirty="0" smtClean="0"/>
          </a:p>
          <a:p>
            <a:r>
              <a:rPr lang="tr-TR" sz="2200" b="1" u="sng" dirty="0" smtClean="0"/>
              <a:t>Düşme korkusu: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200" dirty="0" smtClean="0"/>
              <a:t>hiç yok   </a:t>
            </a:r>
            <a:r>
              <a:rPr lang="tr-TR" sz="2200" dirty="0" smtClean="0">
                <a:sym typeface="Wingdings" panose="05000000000000000000" pitchFamily="2" charset="2"/>
              </a:rPr>
              <a:t> 0 </a:t>
            </a:r>
            <a:r>
              <a:rPr lang="tr-TR" sz="2200" dirty="0" smtClean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200" dirty="0" smtClean="0"/>
              <a:t> biraz</a:t>
            </a:r>
            <a:r>
              <a:rPr lang="tr-TR" sz="2200" dirty="0"/>
              <a:t> </a:t>
            </a:r>
            <a:r>
              <a:rPr lang="tr-TR" sz="2200" dirty="0" smtClean="0"/>
              <a:t>     </a:t>
            </a:r>
            <a:r>
              <a:rPr lang="tr-TR" sz="2200" dirty="0" smtClean="0">
                <a:sym typeface="Wingdings" panose="05000000000000000000" pitchFamily="2" charset="2"/>
              </a:rPr>
              <a:t> 1</a:t>
            </a:r>
            <a:endParaRPr lang="tr-TR" sz="22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sz="2200" dirty="0" smtClean="0"/>
              <a:t>çok fazla</a:t>
            </a:r>
            <a:r>
              <a:rPr lang="tr-TR" sz="2200" dirty="0"/>
              <a:t> </a:t>
            </a:r>
            <a:r>
              <a:rPr lang="tr-TR" sz="2200" dirty="0" smtClean="0"/>
              <a:t> </a:t>
            </a:r>
            <a:r>
              <a:rPr lang="tr-TR" sz="2200" dirty="0" smtClean="0">
                <a:sym typeface="Wingdings" panose="05000000000000000000" pitchFamily="2" charset="2"/>
              </a:rPr>
              <a:t>2</a:t>
            </a:r>
            <a:endParaRPr lang="tr-TR" sz="22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sz="2200" dirty="0" smtClean="0"/>
              <a:t> </a:t>
            </a:r>
            <a:r>
              <a:rPr lang="tr-TR" sz="2200" dirty="0"/>
              <a:t>düşme korkusu nedeniyle </a:t>
            </a:r>
            <a:r>
              <a:rPr lang="tr-TR" sz="2200" dirty="0" smtClean="0"/>
              <a:t>aktivite kısıtlaması </a:t>
            </a:r>
            <a:r>
              <a:rPr lang="tr-TR" sz="2200" dirty="0" smtClean="0">
                <a:sym typeface="Wingdings" panose="05000000000000000000" pitchFamily="2" charset="2"/>
              </a:rPr>
              <a:t> 3</a:t>
            </a:r>
            <a:endParaRPr lang="tr-TR" sz="2200" dirty="0" smtClean="0"/>
          </a:p>
          <a:p>
            <a:endParaRPr lang="tr-TR" sz="3600" dirty="0"/>
          </a:p>
        </p:txBody>
      </p:sp>
      <p:sp>
        <p:nvSpPr>
          <p:cNvPr id="4" name="Dikdörtgen 3"/>
          <p:cNvSpPr/>
          <p:nvPr/>
        </p:nvSpPr>
        <p:spPr>
          <a:xfrm>
            <a:off x="600501" y="5194625"/>
            <a:ext cx="9849133" cy="1051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tr-TR" dirty="0">
                <a:solidFill>
                  <a:prstClr val="black"/>
                </a:solidFill>
              </a:rPr>
              <a:t> </a:t>
            </a:r>
            <a:r>
              <a:rPr lang="tr-TR" sz="2000" dirty="0">
                <a:solidFill>
                  <a:prstClr val="black"/>
                </a:solidFill>
              </a:rPr>
              <a:t>MSGS skoru üç </a:t>
            </a:r>
            <a:r>
              <a:rPr lang="tr-TR" sz="2000" dirty="0" err="1">
                <a:solidFill>
                  <a:prstClr val="black"/>
                </a:solidFill>
              </a:rPr>
              <a:t>geriatrik</a:t>
            </a:r>
            <a:r>
              <a:rPr lang="tr-TR" sz="2000" dirty="0">
                <a:solidFill>
                  <a:prstClr val="black"/>
                </a:solidFill>
              </a:rPr>
              <a:t> sendrom skorunun (fonksiyonel gerileme, idrar kaçırma ve düşme korkusu) toplanmasıyla </a:t>
            </a:r>
            <a:r>
              <a:rPr lang="tr-TR" sz="2000" dirty="0" smtClean="0">
                <a:solidFill>
                  <a:prstClr val="black"/>
                </a:solidFill>
              </a:rPr>
              <a:t>hesaplandı </a:t>
            </a:r>
            <a:endParaRPr lang="tr-TR" sz="200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prstClr val="black"/>
              </a:solidFill>
            </a:endParaRPr>
          </a:p>
        </p:txBody>
      </p:sp>
      <p:sp>
        <p:nvSpPr>
          <p:cNvPr id="5" name="Başlık 1">
            <a:extLst>
              <a:ext uri="{FF2B5EF4-FFF2-40B4-BE49-F238E27FC236}">
                <a16:creationId xmlns:a16="http://schemas.microsoft.com/office/drawing/2014/main" id="{A2B16A47-AD0B-4768-B015-83570D4EF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YÖNTEM </a:t>
            </a:r>
          </a:p>
        </p:txBody>
      </p:sp>
    </p:spTree>
    <p:extLst>
      <p:ext uri="{BB962C8B-B14F-4D97-AF65-F5344CB8AC3E}">
        <p14:creationId xmlns:p14="http://schemas.microsoft.com/office/powerpoint/2010/main" val="183551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46C92B-CDA1-4350-8ECE-6F5BCB355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9514"/>
            <a:ext cx="10515600" cy="1361174"/>
          </a:xfrm>
        </p:spPr>
        <p:txBody>
          <a:bodyPr>
            <a:normAutofit/>
          </a:bodyPr>
          <a:lstStyle/>
          <a:p>
            <a:r>
              <a:rPr lang="tr-TR" dirty="0"/>
              <a:t>YÖNTEM-Fiziksel uygunluk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D611DC0-11B9-4110-8A76-78191EF75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tr-TR" sz="2000" dirty="0"/>
              <a:t>Vücut kitle indeksi (VKİ), vücut ağırlığının (kg) boyun (m) karesine bölünmesiyle </a:t>
            </a:r>
            <a:r>
              <a:rPr lang="tr-TR" sz="2000" dirty="0" smtClean="0"/>
              <a:t>hesaplandı</a:t>
            </a:r>
          </a:p>
          <a:p>
            <a:endParaRPr lang="tr-TR" sz="2000" dirty="0" smtClean="0"/>
          </a:p>
          <a:p>
            <a:r>
              <a:rPr lang="tr-TR" sz="2000" dirty="0" smtClean="0"/>
              <a:t>Kas </a:t>
            </a:r>
            <a:r>
              <a:rPr lang="tr-TR" sz="2000" dirty="0"/>
              <a:t>kuvveti, yürüme hızı ve denge yeteneğinin değerlendirilmesi için fiziksel uygunluk testleri kullanıldı. </a:t>
            </a:r>
            <a:r>
              <a:rPr lang="tr-TR" sz="2000" dirty="0" smtClean="0"/>
              <a:t>Bu amaçla aşağıdaki </a:t>
            </a:r>
            <a:r>
              <a:rPr lang="tr-TR" sz="2000" dirty="0"/>
              <a:t>standartlaştırılmış testler </a:t>
            </a:r>
            <a:r>
              <a:rPr lang="tr-TR" sz="2000" dirty="0" smtClean="0"/>
              <a:t>gerçekleştirildi</a:t>
            </a:r>
          </a:p>
          <a:p>
            <a:endParaRPr lang="tr-TR" sz="20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tr-TR" sz="2000" dirty="0"/>
              <a:t>kavrama kuvveti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sz="2000" dirty="0" err="1"/>
              <a:t>addüktör</a:t>
            </a:r>
            <a:r>
              <a:rPr lang="tr-TR" sz="2000" dirty="0"/>
              <a:t> kas gücü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sz="2000" dirty="0"/>
              <a:t>gözler açıkken tek ayak üzerinde durma süresi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sz="2000" dirty="0"/>
              <a:t>ikili yürüyüş 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sz="2000" dirty="0"/>
              <a:t>işlevsel erişim </a:t>
            </a:r>
            <a:endParaRPr lang="tr-TR" sz="2000" dirty="0" smtClean="0"/>
          </a:p>
          <a:p>
            <a:pPr lvl="1"/>
            <a:endParaRPr lang="tr-TR" sz="2000" dirty="0"/>
          </a:p>
          <a:p>
            <a:r>
              <a:rPr lang="tr-TR" sz="2000" dirty="0"/>
              <a:t>Değerlendirmeleri yapan </a:t>
            </a:r>
            <a:r>
              <a:rPr lang="tr-TR" sz="2000" dirty="0" smtClean="0"/>
              <a:t>personeller , katılımcıların </a:t>
            </a:r>
            <a:r>
              <a:rPr lang="tr-TR" sz="2000" dirty="0"/>
              <a:t>grup ödevlerini </a:t>
            </a:r>
            <a:r>
              <a:rPr lang="tr-TR" sz="2000" dirty="0" smtClean="0"/>
              <a:t>bilmiyorlardı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59460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A856E41-EE0A-45B5-86D3-2F3DFB6B0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YÖNTEM-Müdahaleler/Egzersiz Grubu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B6B078-405E-42C1-82E1-CAD923882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82816"/>
          </a:xfrm>
        </p:spPr>
        <p:txBody>
          <a:bodyPr>
            <a:noAutofit/>
          </a:bodyPr>
          <a:lstStyle/>
          <a:p>
            <a:r>
              <a:rPr lang="tr-TR" sz="2000" dirty="0"/>
              <a:t>Egzersiz grubu, 3 ay boyunca haftada iki kez TMIG Sağlığı Geliştirme Sınıflarında düzenlenen 60 dakikalık egzersiz seanslarından oluşan bir müdahaleye </a:t>
            </a:r>
            <a:r>
              <a:rPr lang="tr-TR" sz="2000" dirty="0" smtClean="0"/>
              <a:t>katıldı</a:t>
            </a:r>
            <a:r>
              <a:rPr lang="tr-TR" sz="2000" dirty="0"/>
              <a:t> </a:t>
            </a:r>
            <a:endParaRPr lang="tr-TR" sz="2000" dirty="0" smtClean="0"/>
          </a:p>
          <a:p>
            <a:endParaRPr lang="tr-TR" sz="2000" dirty="0" smtClean="0"/>
          </a:p>
          <a:p>
            <a:r>
              <a:rPr lang="tr-TR" sz="2000" u="sng" dirty="0" smtClean="0"/>
              <a:t>Ağırlık </a:t>
            </a:r>
            <a:r>
              <a:rPr lang="tr-TR" sz="2000" u="sng" dirty="0"/>
              <a:t>kaldırma egzersizi</a:t>
            </a:r>
            <a:r>
              <a:rPr lang="tr-TR" sz="2000" dirty="0"/>
              <a:t>: Uyluk, karın ve sırt kaslarının kuvvet antrenmanı yapıldı ve dizlerin bükülmesi ve diğer benzer egzersizler dahil edildi.</a:t>
            </a:r>
          </a:p>
          <a:p>
            <a:r>
              <a:rPr lang="tr-TR" sz="2000" u="sng" dirty="0"/>
              <a:t>PFM egzersizi</a:t>
            </a:r>
            <a:r>
              <a:rPr lang="tr-TR" sz="2000" dirty="0"/>
              <a:t>: Egzersiz rejimi, </a:t>
            </a:r>
            <a:r>
              <a:rPr lang="tr-TR" sz="2000" dirty="0" err="1"/>
              <a:t>pelvik</a:t>
            </a:r>
            <a:r>
              <a:rPr lang="tr-TR" sz="2000" dirty="0"/>
              <a:t> tabanda bulunan hızlı ve yavaş kasılan kas liflerini güçlendirmek için tasarlanmıştır. Katılımcılara başlangıçta 5 saniyelik bir gevşeme periyodu ile 10 hızlı kasılma (3 saniye) ve kasılmalar arasında 10 saniyelik bir gevşeme süresi ile 10 sürekli kasılma (6-8 saniye) yapmaları talimatı verildi. PFM egzersizi, oturma, uzanma ve ayakta durma pozisyonlarında, bacaklar ayrı olarak gerçekleştirildi, PFM eğitimi ve diğer kasların gevşemesi vurgulandı.</a:t>
            </a:r>
          </a:p>
          <a:p>
            <a:r>
              <a:rPr lang="tr-TR" sz="2000" u="sng" dirty="0"/>
              <a:t>Sandalye egzersizleri</a:t>
            </a:r>
            <a:r>
              <a:rPr lang="tr-TR" sz="2000" dirty="0"/>
              <a:t>: Programın erken aşamasında </a:t>
            </a:r>
            <a:r>
              <a:rPr lang="tr-TR" sz="2000" dirty="0" smtClean="0"/>
              <a:t>kullanıldı.</a:t>
            </a:r>
            <a:r>
              <a:rPr lang="tr-TR" sz="2000" dirty="0"/>
              <a:t> Egzersizler, oturarak parmak ve topuk </a:t>
            </a:r>
            <a:r>
              <a:rPr lang="tr-TR" sz="2000" dirty="0" smtClean="0"/>
              <a:t>kaldırma</a:t>
            </a:r>
            <a:r>
              <a:rPr lang="tr-TR" sz="2000" dirty="0"/>
              <a:t> </a:t>
            </a:r>
            <a:r>
              <a:rPr lang="tr-TR" sz="2000" dirty="0" smtClean="0"/>
              <a:t> şeklinde uygulandı.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12414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u="sng" dirty="0"/>
              <a:t>Direnç bandı egzersizi</a:t>
            </a:r>
            <a:r>
              <a:rPr lang="tr-TR" sz="2000" dirty="0"/>
              <a:t>: Kırılgan yaşlı kişilerde (kol geri çekme, bacak uzatma ve diğerleri) üst </a:t>
            </a:r>
            <a:r>
              <a:rPr lang="tr-TR" sz="2000" dirty="0" err="1"/>
              <a:t>ekstremite</a:t>
            </a:r>
            <a:r>
              <a:rPr lang="tr-TR" sz="2000" dirty="0"/>
              <a:t>, karın ve alt </a:t>
            </a:r>
            <a:r>
              <a:rPr lang="tr-TR" sz="2000" dirty="0" err="1"/>
              <a:t>ekstremite</a:t>
            </a:r>
            <a:r>
              <a:rPr lang="tr-TR" sz="2000" dirty="0"/>
              <a:t> kaslarının gücünü artırmaya </a:t>
            </a:r>
            <a:r>
              <a:rPr lang="tr-TR" sz="2000" dirty="0" smtClean="0"/>
              <a:t>odaklanıldı.</a:t>
            </a:r>
          </a:p>
          <a:p>
            <a:endParaRPr lang="tr-TR" sz="2000" dirty="0"/>
          </a:p>
          <a:p>
            <a:r>
              <a:rPr lang="tr-TR" sz="2000" u="sng" dirty="0"/>
              <a:t>Top egzersizi</a:t>
            </a:r>
            <a:r>
              <a:rPr lang="tr-TR" sz="2000" dirty="0"/>
              <a:t>: Küçük (çap: 21 cm) ve büyük top (çap: 45–55 cm) kullanılarak, kas kuvvetini ve dengeyi (topun üzerine oturma ve bacakları uzatma ve diğerleri</a:t>
            </a:r>
            <a:r>
              <a:rPr lang="tr-TR" sz="2000" dirty="0" smtClean="0"/>
              <a:t>) arttırmaya odaklanıldı.</a:t>
            </a:r>
          </a:p>
          <a:p>
            <a:endParaRPr lang="tr-TR" sz="2000" dirty="0"/>
          </a:p>
          <a:p>
            <a:r>
              <a:rPr lang="tr-TR" sz="2000" u="sng" dirty="0"/>
              <a:t>Yürüme yeteneği eğitimi</a:t>
            </a:r>
            <a:r>
              <a:rPr lang="tr-TR" sz="2000" dirty="0"/>
              <a:t>: Yürüme sırasında </a:t>
            </a:r>
            <a:r>
              <a:rPr lang="tr-TR" sz="2000" dirty="0" err="1"/>
              <a:t>stabilitenin</a:t>
            </a:r>
            <a:r>
              <a:rPr lang="tr-TR" sz="2000" dirty="0"/>
              <a:t> korunmasına ve </a:t>
            </a:r>
            <a:r>
              <a:rPr lang="tr-TR" sz="2000" dirty="0" err="1" smtClean="0"/>
              <a:t>postüral</a:t>
            </a:r>
            <a:r>
              <a:rPr lang="tr-TR" sz="2000" dirty="0" smtClean="0"/>
              <a:t> </a:t>
            </a:r>
            <a:r>
              <a:rPr lang="tr-TR" sz="2000" dirty="0"/>
              <a:t>değişikliklere (yürüme yönü değişiklikleri, yürüyüş </a:t>
            </a:r>
            <a:r>
              <a:rPr lang="tr-TR" sz="2000" dirty="0" err="1"/>
              <a:t>paterni</a:t>
            </a:r>
            <a:r>
              <a:rPr lang="tr-TR" sz="2000" dirty="0"/>
              <a:t> varyasyonları ve geliştirmesi ve diğerleri ile yürüme) tepkilerin iyileştirilmesine </a:t>
            </a:r>
            <a:r>
              <a:rPr lang="tr-TR" sz="2000" dirty="0" smtClean="0"/>
              <a:t>odaklanıldı.</a:t>
            </a:r>
          </a:p>
          <a:p>
            <a:endParaRPr lang="tr-TR" sz="2000" dirty="0"/>
          </a:p>
          <a:p>
            <a:r>
              <a:rPr lang="tr-TR" sz="2000" u="sng" dirty="0"/>
              <a:t>Denge eğitimi</a:t>
            </a:r>
            <a:r>
              <a:rPr lang="tr-TR" sz="2000" dirty="0"/>
              <a:t>: </a:t>
            </a:r>
            <a:r>
              <a:rPr lang="tr-TR" sz="2000" dirty="0" smtClean="0"/>
              <a:t>Statik ve dinamik dengeleme </a:t>
            </a:r>
            <a:r>
              <a:rPr lang="tr-TR" sz="2000" dirty="0"/>
              <a:t>yeteneğinin (çok yönlü ağırlık değişimleri, tandem yürüyüş ve diğerleri) geliştirilmesine </a:t>
            </a:r>
            <a:r>
              <a:rPr lang="tr-TR" sz="2000" dirty="0" smtClean="0"/>
              <a:t>odaklanıldı. </a:t>
            </a:r>
            <a:endParaRPr lang="tr-TR" sz="2000" dirty="0"/>
          </a:p>
          <a:p>
            <a:endParaRPr lang="tr-TR" dirty="0"/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DA856E41-EE0A-45B5-86D3-2F3DFB6B0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YÖNTEM-Müdahaleler/Egzersiz Grubu</a:t>
            </a:r>
          </a:p>
        </p:txBody>
      </p:sp>
    </p:spTree>
    <p:extLst>
      <p:ext uri="{BB962C8B-B14F-4D97-AF65-F5344CB8AC3E}">
        <p14:creationId xmlns:p14="http://schemas.microsoft.com/office/powerpoint/2010/main" val="226721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3BAF31B-56AB-4D01-82B2-CD85EF920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YÖNTEM- Takip ve Uyum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05D48A7-2243-4898-85B9-114CBC04A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49672"/>
          </a:xfrm>
        </p:spPr>
        <p:txBody>
          <a:bodyPr>
            <a:normAutofit lnSpcReduction="10000"/>
          </a:bodyPr>
          <a:lstStyle/>
          <a:p>
            <a:r>
              <a:rPr lang="tr-TR" sz="2000" dirty="0"/>
              <a:t>Kontrol grubu 3 aylık bir süre boyunca ayda bir kez </a:t>
            </a:r>
            <a:r>
              <a:rPr lang="tr-TR" sz="2000" dirty="0" err="1"/>
              <a:t>TMIG'de</a:t>
            </a:r>
            <a:r>
              <a:rPr lang="tr-TR" sz="2000" dirty="0"/>
              <a:t> düzenlenen genel sağlık eğitimi dersine </a:t>
            </a:r>
            <a:r>
              <a:rPr lang="tr-TR" sz="2000" dirty="0" smtClean="0"/>
              <a:t>(osteoporoz </a:t>
            </a:r>
            <a:r>
              <a:rPr lang="tr-TR" sz="2000" dirty="0"/>
              <a:t>ve </a:t>
            </a:r>
            <a:r>
              <a:rPr lang="tr-TR" sz="2000" dirty="0" err="1"/>
              <a:t>malnütrisyonun</a:t>
            </a:r>
            <a:r>
              <a:rPr lang="tr-TR" sz="2000" dirty="0"/>
              <a:t> önlenmesi) </a:t>
            </a:r>
            <a:r>
              <a:rPr lang="tr-TR" sz="2000" dirty="0" smtClean="0"/>
              <a:t>katıldı</a:t>
            </a:r>
          </a:p>
          <a:p>
            <a:endParaRPr lang="tr-TR" sz="2000" dirty="0"/>
          </a:p>
          <a:p>
            <a:r>
              <a:rPr lang="tr-TR" sz="2000" dirty="0"/>
              <a:t>6 aylık takip süresi boyunca müdahale grubundaki </a:t>
            </a:r>
            <a:r>
              <a:rPr lang="tr-TR" sz="2000" dirty="0" smtClean="0"/>
              <a:t>katılımcılar , </a:t>
            </a:r>
            <a:r>
              <a:rPr lang="tr-TR" sz="2000" dirty="0"/>
              <a:t>evde egzersiz programına ek olarak ayda bir kez grup egzersiz derslerine (60 dakika) </a:t>
            </a:r>
            <a:r>
              <a:rPr lang="tr-TR" sz="2000" dirty="0" smtClean="0"/>
              <a:t>katıldı</a:t>
            </a:r>
          </a:p>
          <a:p>
            <a:endParaRPr lang="tr-TR" sz="2000" dirty="0"/>
          </a:p>
          <a:p>
            <a:r>
              <a:rPr lang="tr-TR" sz="2000" dirty="0"/>
              <a:t>Ev tabanlı egzersiz programı, grup egzersiz seansı sırasında öğrendikleri 15 egzersiz ve PFM egzersizinden oluşan iki ila üç setten </a:t>
            </a:r>
            <a:r>
              <a:rPr lang="tr-TR" sz="2000" dirty="0" smtClean="0"/>
              <a:t>oluşuyordu</a:t>
            </a:r>
          </a:p>
          <a:p>
            <a:endParaRPr lang="tr-TR" sz="2000" dirty="0"/>
          </a:p>
          <a:p>
            <a:r>
              <a:rPr lang="tr-TR" sz="2000" dirty="0"/>
              <a:t>Ayrıca ev tabanlı egzersizleri günde yaklaşık 30 dakika boyunca haftada en az üç kez veya daha fazla yapmaları </a:t>
            </a:r>
            <a:r>
              <a:rPr lang="tr-TR" sz="2000" dirty="0" smtClean="0"/>
              <a:t>önerildi</a:t>
            </a:r>
          </a:p>
          <a:p>
            <a:endParaRPr lang="tr-TR" sz="2000" dirty="0"/>
          </a:p>
          <a:p>
            <a:r>
              <a:rPr lang="tr-TR" sz="2000" dirty="0"/>
              <a:t>Takip sürecinde evde yapılan egzersiz sürelerini ve set sayılarını doğru takip edebilmek için katılımcılara PFM ve kuvvetlendirme egzersizlerini anlatan kitapçık ve kayıt kâğıdı </a:t>
            </a:r>
            <a:r>
              <a:rPr lang="tr-TR" sz="2000" dirty="0" err="1" smtClean="0"/>
              <a:t>dağıtıldı.Her</a:t>
            </a:r>
            <a:r>
              <a:rPr lang="tr-TR" sz="2000" dirty="0" smtClean="0"/>
              <a:t> </a:t>
            </a:r>
            <a:r>
              <a:rPr lang="tr-TR" sz="2000" dirty="0"/>
              <a:t>gün evde yapılan </a:t>
            </a:r>
            <a:r>
              <a:rPr lang="tr-TR" sz="2000" dirty="0" smtClean="0"/>
              <a:t>egzersizlerin süre ve setlerin sayısının </a:t>
            </a:r>
            <a:r>
              <a:rPr lang="tr-TR" sz="2000" dirty="0"/>
              <a:t>kaydedilmesi </a:t>
            </a:r>
            <a:r>
              <a:rPr lang="tr-TR" sz="2000" dirty="0" smtClean="0"/>
              <a:t>istendi</a:t>
            </a:r>
            <a:endParaRPr lang="tr-TR" sz="2000" dirty="0"/>
          </a:p>
          <a:p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38461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BDDB19B-2301-47C2-9990-08398446E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YÖNTEM-İstatistiksel Analiz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056EDD-0FC9-4521-889D-E21D564EB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3346"/>
            <a:ext cx="10515600" cy="5359921"/>
          </a:xfrm>
        </p:spPr>
        <p:txBody>
          <a:bodyPr>
            <a:noAutofit/>
          </a:bodyPr>
          <a:lstStyle/>
          <a:p>
            <a:r>
              <a:rPr lang="tr-TR" sz="2000" dirty="0"/>
              <a:t>Her değişken için hem ortalama hem de standart sapma hesaplandı. Egzersiz ve kontrol grubu arasındaki temel verilerdeki farklılıklar, sürekli değişkenler için t -testi ve kategorik değişkenler için Ki-kare testi kullanılarak analiz </a:t>
            </a:r>
            <a:r>
              <a:rPr lang="tr-TR" sz="2000" dirty="0" smtClean="0"/>
              <a:t>edildi</a:t>
            </a:r>
            <a:endParaRPr lang="tr-TR" sz="2000" dirty="0"/>
          </a:p>
          <a:p>
            <a:endParaRPr lang="tr-TR" sz="2000" dirty="0" smtClean="0"/>
          </a:p>
          <a:p>
            <a:endParaRPr lang="tr-TR" sz="2000" dirty="0"/>
          </a:p>
          <a:p>
            <a:r>
              <a:rPr lang="tr-TR" sz="2000" dirty="0"/>
              <a:t>Egzersiz ve kontrol grubunda müdahale öncesi, müdahale sonrası ve takip bağımlı değişkenlerindeki değişiklikler, tekrarlanan ölçümlerle bir </a:t>
            </a:r>
            <a:r>
              <a:rPr lang="tr-TR" sz="2000" dirty="0" err="1"/>
              <a:t>varyans</a:t>
            </a:r>
            <a:r>
              <a:rPr lang="tr-TR" sz="2000" dirty="0"/>
              <a:t> analizi (ANOVA) kullanılarak analiz </a:t>
            </a:r>
            <a:r>
              <a:rPr lang="tr-TR" sz="2000" dirty="0" smtClean="0"/>
              <a:t>edildi</a:t>
            </a:r>
            <a:endParaRPr lang="tr-TR" sz="2000" dirty="0"/>
          </a:p>
          <a:p>
            <a:endParaRPr lang="tr-TR" sz="2000" dirty="0"/>
          </a:p>
          <a:p>
            <a:r>
              <a:rPr lang="tr-TR" sz="2000" dirty="0"/>
              <a:t> </a:t>
            </a:r>
            <a:r>
              <a:rPr lang="tr-TR" sz="2000" dirty="0" err="1"/>
              <a:t>Cochran'ın</a:t>
            </a:r>
            <a:r>
              <a:rPr lang="tr-TR" sz="2000" dirty="0"/>
              <a:t> </a:t>
            </a:r>
            <a:r>
              <a:rPr lang="tr-TR" sz="2000" i="1" dirty="0" err="1"/>
              <a:t>Q'su</a:t>
            </a:r>
            <a:r>
              <a:rPr lang="tr-TR" sz="2000" dirty="0"/>
              <a:t> -test, egzersizin müdahale öncesi, müdahale sonrası ve takip verileri için kategorik değişkenler üzerindeki etkisinin grup içi farklılıklarını değerlendirmek için kullanıldı. Anlamlı farklılık gösteren maddelerde, </a:t>
            </a:r>
            <a:r>
              <a:rPr lang="tr-TR" sz="2000" dirty="0" err="1"/>
              <a:t>McNumar</a:t>
            </a:r>
            <a:r>
              <a:rPr lang="tr-TR" sz="2000" dirty="0"/>
              <a:t> testi kullanılarak post hoc analiz </a:t>
            </a:r>
            <a:r>
              <a:rPr lang="tr-TR" sz="2000" dirty="0" smtClean="0"/>
              <a:t>yapıldı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633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000" dirty="0"/>
              <a:t>Müdahalenin başlangıçta, 3 aylık egzersizden sonra ve 6 aylık takipte çoklu </a:t>
            </a:r>
            <a:r>
              <a:rPr lang="tr-TR" sz="2000" dirty="0" err="1"/>
              <a:t>geriatrik</a:t>
            </a:r>
            <a:r>
              <a:rPr lang="tr-TR" sz="2000" dirty="0"/>
              <a:t> sendrom skorları üzerindeki alt grup içi etkisini değerlendirmek için tek yönlü ANOVA yapıldı. Anlamlı farklılık gösteren alt grup için </a:t>
            </a:r>
            <a:r>
              <a:rPr lang="tr-TR" sz="2000" dirty="0" err="1"/>
              <a:t>Scheffe</a:t>
            </a:r>
            <a:r>
              <a:rPr lang="tr-TR" sz="2000" dirty="0"/>
              <a:t> yöntemi kullanılarak post hoc analiz </a:t>
            </a:r>
            <a:r>
              <a:rPr lang="tr-TR" sz="2000" dirty="0" smtClean="0"/>
              <a:t>yapıldı</a:t>
            </a:r>
            <a:endParaRPr lang="tr-TR" sz="2000" dirty="0"/>
          </a:p>
          <a:p>
            <a:endParaRPr lang="tr-TR" sz="2000" dirty="0" smtClean="0"/>
          </a:p>
          <a:p>
            <a:endParaRPr lang="tr-TR" sz="2000" dirty="0"/>
          </a:p>
          <a:p>
            <a:r>
              <a:rPr lang="tr-TR" sz="2000" dirty="0"/>
              <a:t>Fiziksel uygunluktaki iyileşme yüzdesi, aşağıdaki formül kullanılarak hesaplandı</a:t>
            </a:r>
            <a:r>
              <a:rPr lang="tr-TR" sz="2000" dirty="0" smtClean="0"/>
              <a:t>: </a:t>
            </a:r>
            <a:r>
              <a:rPr lang="tr-TR" sz="2000" dirty="0"/>
              <a:t>İyileşme yüzdesi = {(3 aylık egzersizden sonra veya 6 aylık takip değerlerinde - başlangıç ​​değeri)/başlangıç ​​değeri × 100}. Yüzde iyileştirme, </a:t>
            </a:r>
            <a:r>
              <a:rPr lang="tr-TR" sz="2000" dirty="0" err="1"/>
              <a:t>tertillere</a:t>
            </a:r>
            <a:r>
              <a:rPr lang="tr-TR" sz="2000" dirty="0"/>
              <a:t> bölündü. Mevcut çalışmanın gücü, alfa = 0.05 anlamlılık düzeyinde sonuç değişkeninde en az %20'lik bir fark göstermek için %80 olarak </a:t>
            </a:r>
            <a:r>
              <a:rPr lang="tr-TR" sz="2000" dirty="0" smtClean="0"/>
              <a:t>hesaplandı</a:t>
            </a:r>
          </a:p>
          <a:p>
            <a:endParaRPr lang="tr-TR" sz="2000" dirty="0"/>
          </a:p>
          <a:p>
            <a:endParaRPr lang="tr-TR" sz="2000" dirty="0"/>
          </a:p>
          <a:p>
            <a:r>
              <a:rPr lang="tr-TR" sz="2000" dirty="0"/>
              <a:t>Tüm analizler, Windows sürüm 15.0 için SPSS yazılım paketi (SPSS, </a:t>
            </a:r>
            <a:r>
              <a:rPr lang="tr-TR" sz="2000" dirty="0" err="1"/>
              <a:t>Inc</a:t>
            </a:r>
            <a:r>
              <a:rPr lang="tr-TR" sz="2000" dirty="0"/>
              <a:t>., Tokyo, Japonya) kullanılarak yapıldı.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90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Müdahale döneminde ortalama katılım oranı %77,4 (%61,3-90,3) ve takip sırasında %74,2 </a:t>
            </a:r>
            <a:r>
              <a:rPr lang="tr-TR" sz="2000" dirty="0" smtClean="0"/>
              <a:t>idi</a:t>
            </a:r>
          </a:p>
          <a:p>
            <a:endParaRPr lang="tr-TR" sz="2000" dirty="0" smtClean="0"/>
          </a:p>
          <a:p>
            <a:endParaRPr lang="tr-TR" sz="2000" dirty="0" smtClean="0"/>
          </a:p>
          <a:p>
            <a:r>
              <a:rPr lang="tr-TR" sz="2000" dirty="0" smtClean="0"/>
              <a:t>Egzersiz </a:t>
            </a:r>
            <a:r>
              <a:rPr lang="tr-TR" sz="2000" dirty="0"/>
              <a:t>grubunda </a:t>
            </a:r>
            <a:r>
              <a:rPr lang="tr-TR" sz="2000" dirty="0" smtClean="0"/>
              <a:t>katılımcıların  </a:t>
            </a:r>
            <a:r>
              <a:rPr lang="tr-TR" sz="2000" dirty="0"/>
              <a:t>%32,3'ü egzersiz seanslarına 24 kez, %22,6'sı 20-23 kez, %35,5'i 16-19 kez, %6,5'i 15 kez ve %3,3'ü 14 veya daha az egzersiz seansına </a:t>
            </a:r>
            <a:r>
              <a:rPr lang="tr-TR" sz="2000" dirty="0" smtClean="0"/>
              <a:t>katıldı </a:t>
            </a:r>
            <a:endParaRPr lang="tr-TR" sz="2000" dirty="0"/>
          </a:p>
          <a:p>
            <a:endParaRPr lang="tr-TR" sz="2000" dirty="0" smtClean="0"/>
          </a:p>
          <a:p>
            <a:endParaRPr lang="tr-TR" sz="2000" dirty="0" smtClean="0"/>
          </a:p>
          <a:p>
            <a:r>
              <a:rPr lang="tr-TR" sz="2000" dirty="0" smtClean="0"/>
              <a:t>İzlemde </a:t>
            </a:r>
            <a:r>
              <a:rPr lang="tr-TR" sz="2000" dirty="0"/>
              <a:t>egzersiz serisini evde yapma sıklığı ortalama haftada 3,8 kez (%23,3 her gün, %50,0 haftada 2-3, %26,7 haftada bir veya daha az), ortalama egzersiz süresi ise </a:t>
            </a:r>
            <a:r>
              <a:rPr lang="tr-TR" sz="2000" dirty="0" smtClean="0"/>
              <a:t>29</a:t>
            </a:r>
            <a:r>
              <a:rPr lang="tr-TR" sz="2000" dirty="0"/>
              <a:t> </a:t>
            </a:r>
            <a:r>
              <a:rPr lang="tr-TR" sz="2000" dirty="0" smtClean="0"/>
              <a:t> dakikaydı</a:t>
            </a:r>
            <a:endParaRPr lang="tr-TR" sz="2000" dirty="0"/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63BAF31B-56AB-4D01-82B2-CD85EF920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608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660" y="122829"/>
            <a:ext cx="6646289" cy="6531917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8056729" y="2019869"/>
            <a:ext cx="354386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/>
              <a:t>Gruplar arasında yaş, VKİ, yürüme hızı, </a:t>
            </a:r>
            <a:r>
              <a:rPr lang="tr-TR" sz="2000" dirty="0" err="1"/>
              <a:t>addüktör</a:t>
            </a:r>
            <a:r>
              <a:rPr lang="tr-TR" sz="2000" dirty="0"/>
              <a:t> kas kuvveti, fonksiyonel gerileme, idrar kaçırma, düşme korkusu ve kronik tıbbi durumlar gibi temel özelliklerin hiçbirinde anlamlı fark yoktu (Tablo </a:t>
            </a:r>
            <a:r>
              <a:rPr lang="tr-TR" sz="2000" dirty="0" smtClean="0"/>
              <a:t>1)</a:t>
            </a:r>
            <a:r>
              <a:rPr lang="tr-TR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4353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035" y="97535"/>
            <a:ext cx="10779869" cy="6760465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696035" y="2380891"/>
            <a:ext cx="11104901" cy="396815"/>
          </a:xfrm>
          <a:prstGeom prst="rect">
            <a:avLst/>
          </a:prstGeom>
          <a:noFill/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696034" y="2812212"/>
            <a:ext cx="11104901" cy="396815"/>
          </a:xfrm>
          <a:prstGeom prst="rect">
            <a:avLst/>
          </a:prstGeom>
          <a:noFill/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96033" y="3758242"/>
            <a:ext cx="11104901" cy="396815"/>
          </a:xfrm>
          <a:prstGeom prst="rect">
            <a:avLst/>
          </a:prstGeom>
          <a:noFill/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696032" y="4238446"/>
            <a:ext cx="11104901" cy="396815"/>
          </a:xfrm>
          <a:prstGeom prst="rect">
            <a:avLst/>
          </a:prstGeom>
          <a:noFill/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696032" y="5151408"/>
            <a:ext cx="11104901" cy="396815"/>
          </a:xfrm>
          <a:prstGeom prst="rect">
            <a:avLst/>
          </a:prstGeom>
          <a:noFill/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696032" y="5620829"/>
            <a:ext cx="11104901" cy="396815"/>
          </a:xfrm>
          <a:prstGeom prst="rect">
            <a:avLst/>
          </a:prstGeom>
          <a:noFill/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696032" y="4681987"/>
            <a:ext cx="11104901" cy="396815"/>
          </a:xfrm>
          <a:prstGeom prst="rect">
            <a:avLst/>
          </a:prstGeom>
          <a:noFill/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87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BDB781-C327-4341-AB67-DDD55D651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GİRİŞ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A720B3-37DD-4F8C-AD93-D42D79314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err="1"/>
              <a:t>Geriatrik</a:t>
            </a:r>
            <a:r>
              <a:rPr lang="tr-TR" sz="2000" dirty="0"/>
              <a:t> Sendrom</a:t>
            </a:r>
            <a:r>
              <a:rPr lang="tr-TR" dirty="0"/>
              <a:t> </a:t>
            </a:r>
            <a:r>
              <a:rPr lang="tr-TR" sz="2000" dirty="0"/>
              <a:t>(</a:t>
            </a:r>
            <a:r>
              <a:rPr lang="tr-TR" sz="2000" dirty="0" err="1"/>
              <a:t>Multiple</a:t>
            </a:r>
            <a:r>
              <a:rPr lang="tr-TR" sz="2000" dirty="0"/>
              <a:t> </a:t>
            </a:r>
            <a:r>
              <a:rPr lang="tr-TR" sz="2000" dirty="0" err="1"/>
              <a:t>Symtomps</a:t>
            </a:r>
            <a:r>
              <a:rPr lang="tr-TR" sz="2000" dirty="0"/>
              <a:t> of </a:t>
            </a:r>
            <a:r>
              <a:rPr lang="tr-TR" sz="2000" dirty="0" err="1"/>
              <a:t>Geriatric</a:t>
            </a:r>
            <a:r>
              <a:rPr lang="tr-TR" sz="2000" dirty="0"/>
              <a:t> </a:t>
            </a:r>
            <a:r>
              <a:rPr lang="tr-TR" sz="2000" dirty="0" err="1"/>
              <a:t>Syndromes,MSGS</a:t>
            </a:r>
            <a:r>
              <a:rPr lang="tr-TR" sz="2000" dirty="0"/>
              <a:t>) fonksiyonel gerileme, </a:t>
            </a:r>
            <a:r>
              <a:rPr lang="tr-TR" sz="2000" dirty="0" err="1"/>
              <a:t>üriner</a:t>
            </a:r>
            <a:r>
              <a:rPr lang="tr-TR" sz="2000" dirty="0"/>
              <a:t> </a:t>
            </a:r>
            <a:r>
              <a:rPr lang="tr-TR" sz="2000" dirty="0" err="1"/>
              <a:t>inkontinans</a:t>
            </a:r>
            <a:r>
              <a:rPr lang="tr-TR" sz="2000" dirty="0"/>
              <a:t> ve düşme korkusu gibi, ayrı hastalık kategorilerine uymayan ve yaşlı nüfus arasında ciddi problemler oluşturan klinik durumları tespit etmek için </a:t>
            </a:r>
            <a:r>
              <a:rPr lang="tr-TR" sz="2000" dirty="0" smtClean="0"/>
              <a:t>kullanılır</a:t>
            </a:r>
            <a:endParaRPr lang="tr-TR" sz="2000" dirty="0"/>
          </a:p>
          <a:p>
            <a:endParaRPr lang="tr-TR" sz="2000" dirty="0"/>
          </a:p>
          <a:p>
            <a:endParaRPr lang="tr-TR" sz="2000" dirty="0"/>
          </a:p>
          <a:p>
            <a:r>
              <a:rPr lang="tr-TR" sz="2000" dirty="0"/>
              <a:t>Birçok çalışma, yaşlıların yürüme hızı, kas gücü ve denge yeteneğindeki düşüşün </a:t>
            </a:r>
            <a:r>
              <a:rPr lang="tr-TR" sz="2000" dirty="0" err="1"/>
              <a:t>geriatrik</a:t>
            </a:r>
            <a:r>
              <a:rPr lang="tr-TR" sz="2000" dirty="0"/>
              <a:t> sendrom gelişimi ile güçlü </a:t>
            </a:r>
            <a:r>
              <a:rPr lang="tr-TR" sz="2000" dirty="0" smtClean="0"/>
              <a:t>bir ilişkisi olduğunu göstermiştir  </a:t>
            </a:r>
            <a:r>
              <a:rPr lang="tr-TR" sz="1100" dirty="0" smtClean="0"/>
              <a:t>(</a:t>
            </a:r>
            <a:r>
              <a:rPr lang="tr-TR" sz="1100" i="1" dirty="0" err="1" smtClean="0"/>
              <a:t>Vellas</a:t>
            </a:r>
            <a:r>
              <a:rPr lang="da-DK" sz="1100" i="1" dirty="0"/>
              <a:t>et al., 1997; Ishizaki et al., 2000; Maggi et al., </a:t>
            </a:r>
            <a:r>
              <a:rPr lang="da-DK" sz="1100" i="1" dirty="0" smtClean="0"/>
              <a:t>2001</a:t>
            </a:r>
            <a:r>
              <a:rPr lang="tr-TR" sz="1100" i="1" dirty="0" smtClean="0"/>
              <a:t>)</a:t>
            </a:r>
            <a:endParaRPr lang="tr-TR" sz="1100" dirty="0"/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1100" i="1" dirty="0"/>
          </a:p>
        </p:txBody>
      </p:sp>
    </p:spTree>
    <p:extLst>
      <p:ext uri="{BB962C8B-B14F-4D97-AF65-F5344CB8AC3E}">
        <p14:creationId xmlns:p14="http://schemas.microsoft.com/office/powerpoint/2010/main" val="316673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47169"/>
            <a:ext cx="11064766" cy="5032376"/>
          </a:xfrm>
        </p:spPr>
        <p:txBody>
          <a:bodyPr>
            <a:noAutofit/>
          </a:bodyPr>
          <a:lstStyle/>
          <a:p>
            <a:r>
              <a:rPr lang="tr-TR" sz="2000" dirty="0"/>
              <a:t>Egzersiz grubu, kontrol grubuyla karşılaştırıldığında kas kuvveti, yürüme hızı ve dengede </a:t>
            </a:r>
            <a:r>
              <a:rPr lang="tr-TR" sz="2000" dirty="0" smtClean="0"/>
              <a:t>anlamlı </a:t>
            </a:r>
            <a:r>
              <a:rPr lang="tr-TR" sz="2000" dirty="0"/>
              <a:t>gelişme </a:t>
            </a:r>
            <a:r>
              <a:rPr lang="tr-TR" sz="2000" dirty="0" smtClean="0"/>
              <a:t>gösterdi</a:t>
            </a:r>
            <a:endParaRPr lang="tr-TR" sz="2000" dirty="0"/>
          </a:p>
          <a:p>
            <a:endParaRPr lang="tr-TR" sz="2000" dirty="0" smtClean="0"/>
          </a:p>
          <a:p>
            <a:r>
              <a:rPr lang="tr-TR" sz="2000" b="1" dirty="0" smtClean="0"/>
              <a:t>Tandem </a:t>
            </a:r>
            <a:r>
              <a:rPr lang="tr-TR" sz="2000" b="1" dirty="0"/>
              <a:t>yürüyüş </a:t>
            </a:r>
            <a:r>
              <a:rPr lang="tr-TR" sz="2000" dirty="0"/>
              <a:t>( </a:t>
            </a:r>
            <a:r>
              <a:rPr lang="tr-TR" sz="2000" i="1" dirty="0"/>
              <a:t>F</a:t>
            </a:r>
            <a:r>
              <a:rPr lang="tr-TR" sz="2000" dirty="0"/>
              <a:t> = 4.70, </a:t>
            </a:r>
            <a:r>
              <a:rPr lang="tr-TR" sz="2000" i="1" dirty="0"/>
              <a:t>p</a:t>
            </a:r>
            <a:r>
              <a:rPr lang="tr-TR" sz="2000" dirty="0"/>
              <a:t> = 0.036), </a:t>
            </a:r>
            <a:r>
              <a:rPr lang="tr-TR" sz="2000" b="1" dirty="0"/>
              <a:t>fonksiyonel erişim </a:t>
            </a:r>
            <a:r>
              <a:rPr lang="tr-TR" sz="2000" dirty="0"/>
              <a:t>( </a:t>
            </a:r>
            <a:r>
              <a:rPr lang="tr-TR" sz="2000" i="1" dirty="0"/>
              <a:t>F</a:t>
            </a:r>
            <a:r>
              <a:rPr lang="tr-TR" sz="2000" dirty="0"/>
              <a:t> = 4.18, </a:t>
            </a:r>
            <a:r>
              <a:rPr lang="tr-TR" sz="2000" i="1" dirty="0"/>
              <a:t>p</a:t>
            </a:r>
            <a:r>
              <a:rPr lang="tr-TR" sz="2000" dirty="0"/>
              <a:t> = 0.046), </a:t>
            </a:r>
            <a:r>
              <a:rPr lang="tr-TR" sz="2000" b="1" dirty="0" err="1"/>
              <a:t>addüktör</a:t>
            </a:r>
            <a:r>
              <a:rPr lang="tr-TR" sz="2000" b="1" dirty="0"/>
              <a:t> kas kuvveti </a:t>
            </a:r>
            <a:r>
              <a:rPr lang="tr-TR" sz="2000" dirty="0"/>
              <a:t>( </a:t>
            </a:r>
            <a:r>
              <a:rPr lang="tr-TR" sz="2000" i="1" dirty="0"/>
              <a:t>F</a:t>
            </a:r>
            <a:r>
              <a:rPr lang="tr-TR" sz="2000" dirty="0"/>
              <a:t> = 4.18, </a:t>
            </a:r>
            <a:r>
              <a:rPr lang="tr-TR" sz="2000" i="1" dirty="0"/>
              <a:t>p</a:t>
            </a:r>
            <a:r>
              <a:rPr lang="tr-TR" sz="2000" dirty="0"/>
              <a:t> = 0.045), </a:t>
            </a:r>
            <a:r>
              <a:rPr lang="tr-TR" sz="2000" b="1" dirty="0"/>
              <a:t>normal yürüme hızı </a:t>
            </a:r>
            <a:r>
              <a:rPr lang="tr-TR" sz="2000" dirty="0"/>
              <a:t>( </a:t>
            </a:r>
            <a:r>
              <a:rPr lang="tr-TR" sz="2000" i="1" dirty="0"/>
              <a:t>F</a:t>
            </a:r>
            <a:r>
              <a:rPr lang="tr-TR" sz="2000" dirty="0"/>
              <a:t> = 13.03, </a:t>
            </a:r>
            <a:r>
              <a:rPr lang="tr-TR" sz="2000" i="1" dirty="0"/>
              <a:t>p</a:t>
            </a:r>
            <a:r>
              <a:rPr lang="tr-TR" sz="2000" dirty="0"/>
              <a:t> = 0.001) ve </a:t>
            </a:r>
            <a:r>
              <a:rPr lang="tr-TR" sz="2000" b="1" dirty="0"/>
              <a:t>maksimum yürüme hızı </a:t>
            </a:r>
            <a:r>
              <a:rPr lang="tr-TR" sz="2000" dirty="0"/>
              <a:t>( </a:t>
            </a:r>
            <a:r>
              <a:rPr lang="tr-TR" sz="2000" i="1" dirty="0"/>
              <a:t>F</a:t>
            </a:r>
            <a:r>
              <a:rPr lang="tr-TR" sz="2000" dirty="0"/>
              <a:t> </a:t>
            </a:r>
            <a:r>
              <a:rPr lang="tr-TR" sz="2000" dirty="0" smtClean="0"/>
              <a:t>=4.24</a:t>
            </a:r>
            <a:r>
              <a:rPr lang="tr-TR" sz="2000" dirty="0"/>
              <a:t>, </a:t>
            </a:r>
            <a:r>
              <a:rPr lang="tr-TR" sz="2000" dirty="0" smtClean="0"/>
              <a:t> </a:t>
            </a:r>
            <a:r>
              <a:rPr lang="tr-TR" sz="2000" i="1" dirty="0" smtClean="0"/>
              <a:t>p</a:t>
            </a:r>
            <a:r>
              <a:rPr lang="tr-TR" sz="2000" dirty="0"/>
              <a:t> = 0.044) egzersiz grubunda </a:t>
            </a:r>
            <a:r>
              <a:rPr lang="tr-TR" sz="2000" dirty="0" smtClean="0"/>
              <a:t>anlamlı </a:t>
            </a:r>
            <a:r>
              <a:rPr lang="tr-TR" sz="2000" dirty="0"/>
              <a:t>ölçüde daha büyük </a:t>
            </a:r>
            <a:r>
              <a:rPr lang="tr-TR" sz="2000" dirty="0" smtClean="0"/>
              <a:t>artış gösterdi</a:t>
            </a:r>
            <a:endParaRPr lang="tr-TR" sz="2000" dirty="0"/>
          </a:p>
          <a:p>
            <a:endParaRPr lang="tr-TR" sz="2000" dirty="0" smtClean="0"/>
          </a:p>
          <a:p>
            <a:r>
              <a:rPr lang="tr-TR" sz="2000" dirty="0"/>
              <a:t> </a:t>
            </a:r>
            <a:r>
              <a:rPr lang="tr-TR" sz="2000" b="1" dirty="0"/>
              <a:t>Fonksiyonel </a:t>
            </a:r>
            <a:r>
              <a:rPr lang="tr-TR" sz="2000" b="1" dirty="0" smtClean="0"/>
              <a:t>gerileme </a:t>
            </a:r>
            <a:r>
              <a:rPr lang="tr-TR" sz="2000" dirty="0"/>
              <a:t>başlangıçta %</a:t>
            </a:r>
            <a:r>
              <a:rPr lang="tr-TR" sz="2000" dirty="0" smtClean="0"/>
              <a:t>50.0'den </a:t>
            </a:r>
            <a:r>
              <a:rPr lang="tr-TR" sz="2000" dirty="0"/>
              <a:t>egzersiz grubunda müdahale ve takip sonrasında %</a:t>
            </a:r>
            <a:r>
              <a:rPr lang="tr-TR" sz="2000" dirty="0" smtClean="0"/>
              <a:t>16.7'ye anlamlı  </a:t>
            </a:r>
            <a:r>
              <a:rPr lang="tr-TR" sz="2000" dirty="0"/>
              <a:t>ölçüde azaldı ( </a:t>
            </a:r>
            <a:r>
              <a:rPr lang="tr-TR" sz="2000" i="1" dirty="0"/>
              <a:t>Q</a:t>
            </a:r>
            <a:r>
              <a:rPr lang="tr-TR" sz="2000" dirty="0"/>
              <a:t> = 16.67, </a:t>
            </a:r>
            <a:r>
              <a:rPr lang="tr-TR" sz="2000" i="1" dirty="0"/>
              <a:t>p</a:t>
            </a:r>
            <a:r>
              <a:rPr lang="tr-TR" sz="2000" dirty="0"/>
              <a:t> &lt; 0.001), oysa kontrol grubunda değişiklikler anlamlı </a:t>
            </a:r>
            <a:r>
              <a:rPr lang="tr-TR" sz="2000" dirty="0" smtClean="0"/>
              <a:t>değildi</a:t>
            </a:r>
          </a:p>
          <a:p>
            <a:endParaRPr lang="tr-TR" sz="2000" dirty="0" smtClean="0"/>
          </a:p>
          <a:p>
            <a:r>
              <a:rPr lang="tr-TR" sz="2000" dirty="0"/>
              <a:t> Egzersiz grubunda</a:t>
            </a:r>
            <a:r>
              <a:rPr lang="tr-TR" sz="2000" b="1" dirty="0"/>
              <a:t> </a:t>
            </a:r>
            <a:r>
              <a:rPr lang="tr-TR" sz="2000" b="1" dirty="0" err="1"/>
              <a:t>üriner</a:t>
            </a:r>
            <a:r>
              <a:rPr lang="tr-TR" sz="2000" b="1" dirty="0"/>
              <a:t> </a:t>
            </a:r>
            <a:r>
              <a:rPr lang="tr-TR" sz="2000" b="1" dirty="0" err="1"/>
              <a:t>inkontinans</a:t>
            </a:r>
            <a:r>
              <a:rPr lang="tr-TR" sz="2000" b="1" dirty="0"/>
              <a:t> </a:t>
            </a:r>
            <a:r>
              <a:rPr lang="tr-TR" sz="2000" dirty="0"/>
              <a:t>başlangıçta %66,7'den müdahale sonrasında %23,3'e ve takipte %40,0'a ( </a:t>
            </a:r>
            <a:r>
              <a:rPr lang="tr-TR" sz="2000" i="1" dirty="0"/>
              <a:t>Q</a:t>
            </a:r>
            <a:r>
              <a:rPr lang="tr-TR" sz="2000" dirty="0"/>
              <a:t> = 13,56, </a:t>
            </a:r>
            <a:r>
              <a:rPr lang="tr-TR" sz="2000" i="1" dirty="0"/>
              <a:t>p = 0,001) </a:t>
            </a:r>
            <a:r>
              <a:rPr lang="tr-TR" sz="2000" dirty="0" smtClean="0"/>
              <a:t>anlamlı olarak azaldı.</a:t>
            </a:r>
            <a:r>
              <a:rPr lang="tr-TR" sz="2000" i="1" dirty="0"/>
              <a:t> </a:t>
            </a:r>
            <a:r>
              <a:rPr lang="tr-TR" sz="2000" dirty="0"/>
              <a:t>Ancak kontrol grubunda önemli bir değişiklik gözlenmedi. Her iki grupta da düşme korkusu ile ilgili anlamlı bir değişiklik yoktu ( Tablo </a:t>
            </a:r>
            <a:r>
              <a:rPr lang="tr-TR" sz="2000" dirty="0" smtClean="0"/>
              <a:t>2)</a:t>
            </a:r>
            <a:endParaRPr lang="tr-TR" sz="2000" dirty="0"/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63BAF31B-56AB-4D01-82B2-CD85EF920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297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1161486" cy="4297753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0" y="4852726"/>
            <a:ext cx="1197428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/>
              <a:t> </a:t>
            </a:r>
            <a:r>
              <a:rPr lang="tr-TR" sz="2000" dirty="0"/>
              <a:t>Birden fazla </a:t>
            </a:r>
            <a:r>
              <a:rPr lang="tr-TR" sz="2000" dirty="0" smtClean="0"/>
              <a:t>semptomda iyileşme </a:t>
            </a:r>
            <a:r>
              <a:rPr lang="tr-TR" sz="2000" dirty="0"/>
              <a:t>gösteren </a:t>
            </a:r>
            <a:r>
              <a:rPr lang="tr-TR" sz="2000" dirty="0" smtClean="0"/>
              <a:t>katılımcılar </a:t>
            </a:r>
            <a:r>
              <a:rPr lang="tr-TR" sz="2000" dirty="0"/>
              <a:t>arasında, 6 aylık takipte </a:t>
            </a:r>
            <a:r>
              <a:rPr lang="tr-TR" sz="2000" dirty="0" smtClean="0"/>
              <a:t>yürüme </a:t>
            </a:r>
            <a:r>
              <a:rPr lang="tr-TR" sz="2000" dirty="0"/>
              <a:t>hızını koruyan veya azaltanlarla </a:t>
            </a:r>
            <a:r>
              <a:rPr lang="tr-TR" sz="2000" dirty="0" smtClean="0"/>
              <a:t>karşılaştırıldığında maksimum </a:t>
            </a:r>
            <a:r>
              <a:rPr lang="tr-TR" sz="2000" dirty="0"/>
              <a:t>yürüme hızında </a:t>
            </a:r>
            <a:r>
              <a:rPr lang="tr-TR" sz="2000" dirty="0" smtClean="0"/>
              <a:t>iyileşme olanlar anlamlı olarak </a:t>
            </a:r>
            <a:r>
              <a:rPr lang="tr-TR" sz="2000" dirty="0"/>
              <a:t>( </a:t>
            </a:r>
            <a:r>
              <a:rPr lang="tr-TR" sz="2000" i="1" dirty="0"/>
              <a:t>Q</a:t>
            </a:r>
            <a:r>
              <a:rPr lang="tr-TR" sz="2000" dirty="0"/>
              <a:t> = 6.50, </a:t>
            </a:r>
            <a:r>
              <a:rPr lang="tr-TR" sz="2000" i="1" dirty="0"/>
              <a:t>p</a:t>
            </a:r>
            <a:r>
              <a:rPr lang="tr-TR" sz="2000" dirty="0"/>
              <a:t> = 0.039)</a:t>
            </a:r>
            <a:r>
              <a:rPr lang="tr-TR" sz="2000" dirty="0" smtClean="0"/>
              <a:t> </a:t>
            </a:r>
            <a:r>
              <a:rPr lang="tr-TR" sz="2000" dirty="0"/>
              <a:t>daha yüksek bir </a:t>
            </a:r>
            <a:r>
              <a:rPr lang="tr-TR" sz="2000" dirty="0" smtClean="0"/>
              <a:t>orana sahipti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/>
              <a:t> </a:t>
            </a:r>
            <a:r>
              <a:rPr lang="tr-TR" sz="2000" dirty="0" err="1"/>
              <a:t>Adduktor</a:t>
            </a:r>
            <a:r>
              <a:rPr lang="tr-TR" sz="2000" dirty="0"/>
              <a:t> kas gücünde artış ile iyileşen </a:t>
            </a:r>
            <a:r>
              <a:rPr lang="tr-TR" sz="2000" dirty="0" smtClean="0"/>
              <a:t>katılımcıların </a:t>
            </a:r>
            <a:r>
              <a:rPr lang="tr-TR" sz="2000" dirty="0"/>
              <a:t>oranında her iki zaman noktasında da fark </a:t>
            </a:r>
            <a:r>
              <a:rPr lang="tr-TR" sz="2000" dirty="0" smtClean="0"/>
              <a:t>yoktu </a:t>
            </a:r>
            <a:endParaRPr lang="tr-T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000" dirty="0"/>
          </a:p>
        </p:txBody>
      </p:sp>
      <p:sp>
        <p:nvSpPr>
          <p:cNvPr id="6" name="Dikdörtgen 5"/>
          <p:cNvSpPr/>
          <p:nvPr/>
        </p:nvSpPr>
        <p:spPr>
          <a:xfrm>
            <a:off x="56585" y="2691442"/>
            <a:ext cx="11104901" cy="569343"/>
          </a:xfrm>
          <a:prstGeom prst="rect">
            <a:avLst/>
          </a:prstGeom>
          <a:noFill/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40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98138"/>
            <a:ext cx="6302436" cy="5993997"/>
          </a:xfrm>
          <a:prstGeom prst="rect">
            <a:avLst/>
          </a:prstGeom>
        </p:spPr>
      </p:pic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EF5BDCF8-1F0B-4699-887B-BC46F6B22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2958" y="398139"/>
            <a:ext cx="5335843" cy="6239144"/>
          </a:xfrm>
        </p:spPr>
        <p:txBody>
          <a:bodyPr>
            <a:normAutofit/>
          </a:bodyPr>
          <a:lstStyle/>
          <a:p>
            <a:r>
              <a:rPr lang="tr-TR" sz="2000" dirty="0"/>
              <a:t> Şekil 2'de gösterildiği gibi müdahale grubu, kontrol grubu ile karşılaştırıldığında daha büyük ve anlamlı düşüş gösterdi ( </a:t>
            </a:r>
            <a:r>
              <a:rPr lang="tr-TR" sz="2000" i="1" dirty="0"/>
              <a:t>F</a:t>
            </a:r>
            <a:r>
              <a:rPr lang="tr-TR" sz="2000" dirty="0"/>
              <a:t> = 12.66, </a:t>
            </a:r>
            <a:r>
              <a:rPr lang="tr-TR" sz="2000" i="1" dirty="0"/>
              <a:t>p</a:t>
            </a:r>
            <a:r>
              <a:rPr lang="tr-TR" sz="2000" dirty="0"/>
              <a:t> = 0.001</a:t>
            </a:r>
            <a:r>
              <a:rPr lang="tr-TR" sz="2000" dirty="0" smtClean="0"/>
              <a:t>)</a:t>
            </a:r>
          </a:p>
          <a:p>
            <a:pPr marL="0" indent="0">
              <a:buNone/>
            </a:pPr>
            <a:endParaRPr lang="tr-TR" sz="2000" dirty="0"/>
          </a:p>
          <a:p>
            <a:r>
              <a:rPr lang="tr-TR" sz="2000" dirty="0"/>
              <a:t>Müdahale (●) ve kontrol (▴) grubunda başlangıçta, 3 aylık egzersizden sonra ve 6 aylık takipte ortalama MSGS puanlarındaki </a:t>
            </a:r>
            <a:r>
              <a:rPr lang="tr-TR" sz="2000" dirty="0" smtClean="0"/>
              <a:t>değişiklikler gözlendi</a:t>
            </a:r>
          </a:p>
          <a:p>
            <a:endParaRPr lang="tr-TR" sz="2000" dirty="0" smtClean="0"/>
          </a:p>
          <a:p>
            <a:r>
              <a:rPr lang="tr-TR" sz="2000" dirty="0" smtClean="0"/>
              <a:t> </a:t>
            </a:r>
            <a:r>
              <a:rPr lang="tr-TR" sz="2000" dirty="0"/>
              <a:t>Başlangıçta (B), 3 aylık egzersizden sonra (P) ve 6 aylık takipte (F) grup içi çoklu </a:t>
            </a:r>
            <a:r>
              <a:rPr lang="tr-TR" sz="2000" dirty="0" err="1"/>
              <a:t>geriatrik</a:t>
            </a:r>
            <a:r>
              <a:rPr lang="tr-TR" sz="2000" dirty="0"/>
              <a:t> sendrom skorlarının </a:t>
            </a:r>
            <a:r>
              <a:rPr lang="tr-TR" sz="2000" dirty="0" smtClean="0"/>
              <a:t>karşılaştırılması yapıldı</a:t>
            </a:r>
          </a:p>
          <a:p>
            <a:endParaRPr lang="tr-TR" sz="2000" dirty="0" smtClean="0"/>
          </a:p>
          <a:p>
            <a:r>
              <a:rPr lang="tr-TR" sz="2000" dirty="0"/>
              <a:t>Grup içi puanlar karşılaştırıldı ve müdahale grubunda, 3 aylık egzersizden sonra ve 6 aylık takipte </a:t>
            </a:r>
            <a:r>
              <a:rPr lang="tr-TR" sz="2000" dirty="0" smtClean="0"/>
              <a:t>çoklu</a:t>
            </a:r>
            <a:r>
              <a:rPr lang="tr-TR" sz="2000" dirty="0"/>
              <a:t> </a:t>
            </a:r>
            <a:r>
              <a:rPr lang="tr-TR" sz="2000" i="1" dirty="0" err="1"/>
              <a:t>geriatrik</a:t>
            </a:r>
            <a:r>
              <a:rPr lang="tr-TR" sz="2000" dirty="0"/>
              <a:t> </a:t>
            </a:r>
            <a:r>
              <a:rPr lang="tr-TR" sz="2000" dirty="0" smtClean="0"/>
              <a:t>sendromların </a:t>
            </a:r>
            <a:r>
              <a:rPr lang="tr-TR" sz="2000" dirty="0"/>
              <a:t>puanı önemli ölçüde azalan anlamlı değişiklikler gözlendi ( F = 16.89, p&lt;0.001  </a:t>
            </a:r>
            <a:r>
              <a:rPr lang="tr-TR" sz="2000" i="1" dirty="0"/>
              <a:t>)</a:t>
            </a:r>
            <a:r>
              <a:rPr lang="tr-TR" sz="2000" dirty="0"/>
              <a:t> 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07835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B299EA5-BEDC-44B4-8645-883689DD4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TARTIŞMA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556F4C-0CB0-46A9-91E4-BA00461EC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Bu çalışma, </a:t>
            </a:r>
            <a:r>
              <a:rPr lang="tr-TR" sz="2000" dirty="0" err="1"/>
              <a:t>progresif</a:t>
            </a:r>
            <a:r>
              <a:rPr lang="tr-TR" sz="2000" dirty="0"/>
              <a:t> kuvvet antrenmanı, denge ve yürüme yeteneği egzersizleri ile PFM egzersizlerinden oluşan 3 aylık çok boyutlu egzersizlerin, toplum içinde normal yürüme hızını, maksimum yürüme hızını, </a:t>
            </a:r>
            <a:r>
              <a:rPr lang="tr-TR" sz="2000" dirty="0" err="1"/>
              <a:t>abductor</a:t>
            </a:r>
            <a:r>
              <a:rPr lang="tr-TR" sz="2000" dirty="0"/>
              <a:t> kas gücünü, tandem yürümeyi ve fonksiyonel erişimi geliştirdiğini </a:t>
            </a:r>
            <a:r>
              <a:rPr lang="tr-TR" sz="2000" dirty="0" smtClean="0"/>
              <a:t>göstermektedir</a:t>
            </a:r>
          </a:p>
          <a:p>
            <a:endParaRPr lang="tr-TR" sz="2000" dirty="0"/>
          </a:p>
          <a:p>
            <a:r>
              <a:rPr lang="tr-TR" sz="2000" dirty="0"/>
              <a:t>Ayrıca, MSGS ile yaşayan yaşlı </a:t>
            </a:r>
            <a:r>
              <a:rPr lang="tr-TR" sz="2000" dirty="0" smtClean="0"/>
              <a:t>kadınlarda </a:t>
            </a:r>
            <a:r>
              <a:rPr lang="tr-TR" sz="2000" dirty="0"/>
              <a:t> </a:t>
            </a:r>
            <a:r>
              <a:rPr lang="tr-TR" sz="2000" dirty="0" smtClean="0"/>
              <a:t>fiziksel </a:t>
            </a:r>
            <a:r>
              <a:rPr lang="tr-TR" sz="2000" dirty="0"/>
              <a:t>uygunluk bileşenlerinin artışının, fonksiyonel gerileme, idrar kaçırma ve çoklu semptomların iyileşmesine büyük ölçüde katkıda bulunduğu </a:t>
            </a:r>
            <a:r>
              <a:rPr lang="tr-TR" sz="2000" dirty="0" smtClean="0"/>
              <a:t>görülmüştür</a:t>
            </a:r>
          </a:p>
          <a:p>
            <a:endParaRPr lang="tr-TR" sz="2000" dirty="0"/>
          </a:p>
          <a:p>
            <a:r>
              <a:rPr lang="tr-TR" sz="2000" dirty="0" smtClean="0"/>
              <a:t>Bu </a:t>
            </a:r>
            <a:r>
              <a:rPr lang="tr-TR" sz="2000" dirty="0"/>
              <a:t>nedenle, bu çalışmanın sonuçları </a:t>
            </a:r>
            <a:r>
              <a:rPr lang="tr-TR" sz="2000" dirty="0" err="1"/>
              <a:t>geriatrik</a:t>
            </a:r>
            <a:r>
              <a:rPr lang="tr-TR" sz="2000" dirty="0"/>
              <a:t> sendromlar için risk faktörleri olarak bildirilen kas kuvveti, yürüme hızı ve dengedeki iyileşmelerin </a:t>
            </a:r>
            <a:r>
              <a:rPr lang="tr-TR" sz="2000" dirty="0" err="1"/>
              <a:t>geriatrik</a:t>
            </a:r>
            <a:r>
              <a:rPr lang="tr-TR" sz="2000" dirty="0"/>
              <a:t> sendromun iyileşmesinde etkili olabileceğini </a:t>
            </a:r>
            <a:r>
              <a:rPr lang="tr-TR" sz="2000" dirty="0" smtClean="0"/>
              <a:t>düşündürmektedir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0871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CB1648-124A-405C-ADC8-6888B0374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TARTIŞMA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ADC5E36-8939-416D-8DEA-2DE635449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Bu çalışmada fonksiyonel gerileme </a:t>
            </a:r>
            <a:r>
              <a:rPr lang="tr-TR" sz="2000" dirty="0" err="1"/>
              <a:t>prevalansı</a:t>
            </a:r>
            <a:r>
              <a:rPr lang="tr-TR" sz="2000" dirty="0"/>
              <a:t>, istatistiksel olarak anlamlı ölçüde müdahale öncesi %50.0'den müdahale ve takip sonrasında %</a:t>
            </a:r>
            <a:r>
              <a:rPr lang="tr-TR" sz="2000" dirty="0" smtClean="0"/>
              <a:t>16.7'ye düştüğü gözlendi</a:t>
            </a:r>
          </a:p>
          <a:p>
            <a:endParaRPr lang="tr-TR" sz="2000" dirty="0"/>
          </a:p>
          <a:p>
            <a:r>
              <a:rPr lang="tr-TR" sz="2000" dirty="0" smtClean="0"/>
              <a:t>Müdahale </a:t>
            </a:r>
            <a:r>
              <a:rPr lang="tr-TR" sz="2000" dirty="0"/>
              <a:t>grubunda idrar kaçırmanın iyileşme oranı 3 aylık egzersizden sonra %43.3 ve 6 aylık takipte %26.7 idi. Kontrol grubunda ise anlamlı bir iyileşme </a:t>
            </a:r>
            <a:r>
              <a:rPr lang="tr-TR" sz="2000" dirty="0" smtClean="0"/>
              <a:t>gözlenmedi</a:t>
            </a:r>
          </a:p>
          <a:p>
            <a:endParaRPr lang="tr-TR" sz="2000" dirty="0"/>
          </a:p>
          <a:p>
            <a:r>
              <a:rPr lang="tr-TR" sz="2000" dirty="0"/>
              <a:t> Sadece tek bir idrar kaçırma semptomunu veya fonksiyonel düşüşü etkileyen bu çok boyutlu egzersizin etkileri, daha önce bildirilen çalışmalarla </a:t>
            </a:r>
            <a:r>
              <a:rPr lang="tr-TR" sz="2000" dirty="0" smtClean="0"/>
              <a:t>tutarlıydı</a:t>
            </a:r>
          </a:p>
          <a:p>
            <a:endParaRPr lang="tr-TR" sz="2000" dirty="0"/>
          </a:p>
          <a:p>
            <a:r>
              <a:rPr lang="tr-TR" sz="2000" dirty="0" smtClean="0"/>
              <a:t>Çok </a:t>
            </a:r>
            <a:r>
              <a:rPr lang="tr-TR" sz="2000" dirty="0"/>
              <a:t>boyutlu müdahale kullanan önceki çalışmalar yalnızca tek bir </a:t>
            </a:r>
            <a:r>
              <a:rPr lang="tr-TR" sz="2000" dirty="0" err="1"/>
              <a:t>geriatrik</a:t>
            </a:r>
            <a:r>
              <a:rPr lang="tr-TR" sz="2000" dirty="0"/>
              <a:t> sendromu tedavi etmeyi hedeflese de, mevcut çalışma </a:t>
            </a:r>
            <a:r>
              <a:rPr lang="tr-TR" sz="2000" dirty="0" err="1"/>
              <a:t>MSGS'yi</a:t>
            </a:r>
            <a:r>
              <a:rPr lang="tr-TR" sz="2000" dirty="0"/>
              <a:t> tedavi etmeyi amaçlıyordu. </a:t>
            </a:r>
            <a:r>
              <a:rPr lang="tr-TR" sz="2000" dirty="0" smtClean="0"/>
              <a:t>Bulgular, </a:t>
            </a:r>
            <a:r>
              <a:rPr lang="tr-TR" sz="2000" dirty="0"/>
              <a:t>çok boyutlu müdahalenin </a:t>
            </a:r>
            <a:r>
              <a:rPr lang="tr-TR" sz="2000" dirty="0" err="1"/>
              <a:t>geriatrik</a:t>
            </a:r>
            <a:r>
              <a:rPr lang="tr-TR" sz="2000" dirty="0"/>
              <a:t> sendromun </a:t>
            </a:r>
            <a:r>
              <a:rPr lang="tr-TR" sz="2000" dirty="0" smtClean="0"/>
              <a:t>iyileşmesinde önemli ölçüde </a:t>
            </a:r>
            <a:r>
              <a:rPr lang="tr-TR" sz="2000" dirty="0"/>
              <a:t>etkili olduğunu </a:t>
            </a:r>
            <a:r>
              <a:rPr lang="tr-TR" sz="2000" dirty="0" smtClean="0"/>
              <a:t>göstermektedir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94189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460856-D0EC-4564-A9D4-8C1647C52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TARTIŞMA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DC9349C-BF39-4E09-87E8-266685913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6058"/>
            <a:ext cx="10515600" cy="5021942"/>
          </a:xfrm>
        </p:spPr>
        <p:txBody>
          <a:bodyPr>
            <a:normAutofit/>
          </a:bodyPr>
          <a:lstStyle/>
          <a:p>
            <a:r>
              <a:rPr lang="tr-TR" sz="2000" dirty="0"/>
              <a:t> Müdahale grubunda 3 aylık egzersiz sonrası </a:t>
            </a:r>
            <a:r>
              <a:rPr lang="tr-TR" sz="2000" dirty="0" err="1"/>
              <a:t>adduktör</a:t>
            </a:r>
            <a:r>
              <a:rPr lang="tr-TR" sz="2000" dirty="0"/>
              <a:t> kas gücünde %9.6 ve takip sonrasında %12.3 oranında artış saptadık, oysa kontrol grubunda bu değişiklik anlamlı değildi. </a:t>
            </a:r>
            <a:r>
              <a:rPr lang="tr-TR" sz="2000" dirty="0" smtClean="0"/>
              <a:t>Kas </a:t>
            </a:r>
            <a:r>
              <a:rPr lang="tr-TR" sz="2000" dirty="0"/>
              <a:t>gücünün artış hızındaki bu fark, </a:t>
            </a:r>
            <a:r>
              <a:rPr lang="tr-TR" sz="2000" dirty="0" err="1"/>
              <a:t>geriatrik</a:t>
            </a:r>
            <a:r>
              <a:rPr lang="tr-TR" sz="2000" dirty="0"/>
              <a:t> sendrom iyileşme oranındaki farkı hesaba katmaz. Bununla birlikte, 6 aylık takipte maksimum yürüme hızında artış gösterenler arasında birden çok semptomu normale dönen </a:t>
            </a:r>
            <a:r>
              <a:rPr lang="tr-TR" sz="2000" dirty="0" smtClean="0"/>
              <a:t>katılımcıların  </a:t>
            </a:r>
            <a:r>
              <a:rPr lang="tr-TR" sz="2000" dirty="0"/>
              <a:t>oranı anlamlı olarak daha yüksekti ( </a:t>
            </a:r>
            <a:r>
              <a:rPr lang="tr-TR" sz="2000" i="1" dirty="0"/>
              <a:t>Q</a:t>
            </a:r>
            <a:r>
              <a:rPr lang="tr-TR" sz="2000" dirty="0"/>
              <a:t> = 6.50, </a:t>
            </a:r>
            <a:r>
              <a:rPr lang="tr-TR" sz="2000" i="1" dirty="0"/>
              <a:t>p</a:t>
            </a:r>
            <a:r>
              <a:rPr lang="tr-TR" sz="2000" dirty="0"/>
              <a:t> = 0.039</a:t>
            </a:r>
            <a:r>
              <a:rPr lang="tr-TR" sz="2000" dirty="0" smtClean="0"/>
              <a:t>)</a:t>
            </a:r>
          </a:p>
          <a:p>
            <a:endParaRPr lang="tr-TR" sz="2000" dirty="0" smtClean="0"/>
          </a:p>
          <a:p>
            <a:r>
              <a:rPr lang="tr-TR" sz="2000" dirty="0" smtClean="0"/>
              <a:t>Bu </a:t>
            </a:r>
            <a:r>
              <a:rPr lang="tr-TR" sz="2000" dirty="0"/>
              <a:t>sonuçlar, yürüme hızındaki artışın, bu popülasyonda mevcut olan çoklu semptomların iyileştirilmesi için önemli bir faktör olduğunu </a:t>
            </a:r>
            <a:r>
              <a:rPr lang="tr-TR" sz="2000" dirty="0" smtClean="0"/>
              <a:t>göstermektedir</a:t>
            </a:r>
          </a:p>
          <a:p>
            <a:endParaRPr lang="tr-TR" sz="2000" dirty="0"/>
          </a:p>
          <a:p>
            <a:r>
              <a:rPr lang="tr-TR" sz="2000" dirty="0" smtClean="0"/>
              <a:t>Artan </a:t>
            </a:r>
            <a:r>
              <a:rPr lang="tr-TR" sz="2000" dirty="0"/>
              <a:t>yürüme yeteneği muhtemelen </a:t>
            </a:r>
            <a:r>
              <a:rPr lang="tr-TR" sz="2000" dirty="0" smtClean="0"/>
              <a:t>katılımcıların  </a:t>
            </a:r>
            <a:r>
              <a:rPr lang="tr-TR" sz="2000" dirty="0"/>
              <a:t>fiziksel aktivitelerini artırmalarına izin verdi ve sonuç olarak fonksiyonel kapasitelerinin gelişmesine katkıda bulundu. Ancak, mevcut çalışmanın sonuçları küçük bir örneklem büyüklüğüne göre elde edilmiştir. Yukarıdaki ilişkilerin, daha fazla sayıda </a:t>
            </a:r>
            <a:r>
              <a:rPr lang="tr-TR" sz="2000" dirty="0" smtClean="0"/>
              <a:t>katılımcı içeren </a:t>
            </a:r>
            <a:r>
              <a:rPr lang="tr-TR" sz="2000" dirty="0"/>
              <a:t>ve daha uzun </a:t>
            </a:r>
            <a:r>
              <a:rPr lang="tr-TR" sz="2000" dirty="0" smtClean="0"/>
              <a:t>süre takibe alınan  </a:t>
            </a:r>
            <a:r>
              <a:rPr lang="tr-TR" sz="2000" dirty="0"/>
              <a:t>bir popülasyon çalışmasında daha fazla araştırılması </a:t>
            </a:r>
            <a:r>
              <a:rPr lang="tr-TR" sz="2000" dirty="0" smtClean="0"/>
              <a:t>gerekmektedir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98744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DC37ED7-2872-4F54-982E-3578C2AE0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TARTIŞMA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1988DF-4046-45B6-A835-A7E83F12C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Birçok çalışmada egzersizin yaşlılarda düşme korkusunu azaltmada etkili olduğu bildirilmiş olmasına rağmen </a:t>
            </a:r>
            <a:r>
              <a:rPr lang="tr-TR" sz="2000" dirty="0" smtClean="0"/>
              <a:t>müdahalemizin </a:t>
            </a:r>
            <a:r>
              <a:rPr lang="tr-TR" sz="2000" dirty="0"/>
              <a:t>her iki grupta da düşme korkusu üzerinde etkisi olmadı. Bu durum, bu çalışmada sağlanan müdahalenin özellikleri ile </a:t>
            </a:r>
            <a:r>
              <a:rPr lang="tr-TR" sz="2000" dirty="0" smtClean="0"/>
              <a:t>açıklanabilir </a:t>
            </a:r>
            <a:r>
              <a:rPr lang="tr-TR" sz="1600" i="1" dirty="0"/>
              <a:t>( </a:t>
            </a:r>
            <a:r>
              <a:rPr lang="tr-TR" sz="1600" i="1" dirty="0" err="1"/>
              <a:t>Tennstedt</a:t>
            </a:r>
            <a:r>
              <a:rPr lang="tr-TR" sz="1600" i="1" dirty="0"/>
              <a:t> ve diğerleri, 1998 </a:t>
            </a:r>
            <a:r>
              <a:rPr lang="tr-TR" sz="1600" i="1" dirty="0" smtClean="0"/>
              <a:t>)</a:t>
            </a:r>
          </a:p>
          <a:p>
            <a:endParaRPr lang="tr-TR" sz="2000" dirty="0"/>
          </a:p>
          <a:p>
            <a:endParaRPr lang="tr-TR" sz="2000" dirty="0" smtClean="0"/>
          </a:p>
          <a:p>
            <a:r>
              <a:rPr lang="tr-TR" sz="2000" dirty="0" smtClean="0"/>
              <a:t>Çok </a:t>
            </a:r>
            <a:r>
              <a:rPr lang="tr-TR" sz="2000" dirty="0"/>
              <a:t>boyutlu </a:t>
            </a:r>
            <a:r>
              <a:rPr lang="tr-TR" sz="2000" dirty="0" smtClean="0"/>
              <a:t>egzersizler </a:t>
            </a:r>
            <a:r>
              <a:rPr lang="tr-TR" sz="2000" dirty="0"/>
              <a:t>fiziksel işlevi artırmaya odaklandı ve psikolojik bakım gibi önlemler sağlamadı. Bu bulgular, </a:t>
            </a:r>
            <a:r>
              <a:rPr lang="tr-TR" sz="2000" dirty="0" smtClean="0"/>
              <a:t>yaşlı </a:t>
            </a:r>
            <a:r>
              <a:rPr lang="tr-TR" sz="2000" dirty="0"/>
              <a:t>kadınlarda </a:t>
            </a:r>
            <a:r>
              <a:rPr lang="tr-TR" sz="2000" dirty="0" err="1"/>
              <a:t>MSGS'yi</a:t>
            </a:r>
            <a:r>
              <a:rPr lang="tr-TR" sz="2000" dirty="0"/>
              <a:t> azaltmak için tasarlanan kapsamlı stratejinin, yalnızca fiziksel işlevlerin iyileştirilmesine yönelik egzersizleri içermemesi gerektiğini, aynı zamanda düşme korkusunu azaltmaya odaklanan psikolojik bakımı da içermesi gerektiğini göstermektedir.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8677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E6AAE9A-2119-4FB1-9135-BBF078157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TARTIŞMA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577A490-2934-4D8A-A4EB-CE3A7B0EA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254171"/>
          </a:xfrm>
        </p:spPr>
        <p:txBody>
          <a:bodyPr>
            <a:normAutofit/>
          </a:bodyPr>
          <a:lstStyle/>
          <a:p>
            <a:endParaRPr lang="tr-TR" sz="2000" dirty="0" smtClean="0"/>
          </a:p>
          <a:p>
            <a:r>
              <a:rPr lang="tr-TR" sz="2000" dirty="0" smtClean="0"/>
              <a:t>Bu </a:t>
            </a:r>
            <a:r>
              <a:rPr lang="tr-TR" sz="2000" dirty="0"/>
              <a:t>çalışmanın birkaç sınırlaması vardır. </a:t>
            </a:r>
            <a:r>
              <a:rPr lang="tr-TR" sz="2000" dirty="0" smtClean="0"/>
              <a:t>İlk </a:t>
            </a:r>
            <a:r>
              <a:rPr lang="tr-TR" sz="2000" dirty="0"/>
              <a:t>olarak, fonksiyonel gerileme, idrar kaçırma ve düşme korkusu, yüz yüze görüşme yoluyla elde edilen kişisel bildirim verileri kullanılarak değerlendirildi ve objektif ve klinik yöntemlerle </a:t>
            </a:r>
            <a:r>
              <a:rPr lang="tr-TR" sz="2000" dirty="0" smtClean="0"/>
              <a:t>doğrulanmadı</a:t>
            </a:r>
          </a:p>
          <a:p>
            <a:endParaRPr lang="tr-TR" sz="2000" dirty="0" smtClean="0"/>
          </a:p>
          <a:p>
            <a:r>
              <a:rPr lang="tr-TR" sz="2000" dirty="0" smtClean="0"/>
              <a:t>Bununla </a:t>
            </a:r>
            <a:r>
              <a:rPr lang="tr-TR" sz="2000" dirty="0"/>
              <a:t>birlikte, önceki birkaç çalışma, fonksiyonel gerileme, idrar kaçırma ve düşme korkusu analizlerinde </a:t>
            </a:r>
            <a:r>
              <a:rPr lang="tr-TR" sz="2000" dirty="0" err="1"/>
              <a:t>özbildirimli</a:t>
            </a:r>
            <a:r>
              <a:rPr lang="tr-TR" sz="2000" dirty="0"/>
              <a:t> verilerin yüksek geçerliliğe, güvenilirliğe ve nesnelliğe sahip olduğunu </a:t>
            </a:r>
            <a:r>
              <a:rPr lang="tr-TR" sz="2000" dirty="0" err="1" smtClean="0"/>
              <a:t>göstermiştir.Bu</a:t>
            </a:r>
            <a:r>
              <a:rPr lang="tr-TR" sz="2000" dirty="0" smtClean="0"/>
              <a:t> </a:t>
            </a:r>
            <a:r>
              <a:rPr lang="tr-TR" sz="2000" dirty="0"/>
              <a:t>nedenle, görüşmelerden toplanan verilerin kullanılması veya analizlerde kendi kendine kayıt yapılması, bu çalışmanın sonuçlarının yorumlanması üzerinde çok az etkiye </a:t>
            </a:r>
            <a:r>
              <a:rPr lang="tr-TR" sz="2000" dirty="0" smtClean="0"/>
              <a:t>sahiptir</a:t>
            </a:r>
            <a:r>
              <a:rPr lang="tr-TR" sz="2000" dirty="0"/>
              <a:t> </a:t>
            </a:r>
            <a:r>
              <a:rPr lang="tr-TR" sz="2000" dirty="0" smtClean="0"/>
              <a:t> </a:t>
            </a:r>
            <a:r>
              <a:rPr lang="tr-TR" sz="1400" i="1" dirty="0" smtClean="0"/>
              <a:t>(Smith </a:t>
            </a:r>
            <a:r>
              <a:rPr lang="tr-TR" sz="1400" i="1" dirty="0"/>
              <a:t>ve diğerleri, 1990;Howland ve diğerleri, 1993;Resnick ve diğerleri, 1994 </a:t>
            </a:r>
            <a:r>
              <a:rPr lang="tr-TR" sz="1400" i="1" dirty="0" smtClean="0"/>
              <a:t>)</a:t>
            </a:r>
            <a:r>
              <a:rPr lang="tr-TR" sz="1400" dirty="0" smtClean="0"/>
              <a:t> </a:t>
            </a:r>
          </a:p>
          <a:p>
            <a:endParaRPr lang="tr-TR" sz="2000" dirty="0"/>
          </a:p>
          <a:p>
            <a:r>
              <a:rPr lang="tr-TR" sz="2000" dirty="0" smtClean="0"/>
              <a:t>İkincisi</a:t>
            </a:r>
            <a:r>
              <a:rPr lang="tr-TR" sz="2000" dirty="0"/>
              <a:t>, bu </a:t>
            </a:r>
            <a:r>
              <a:rPr lang="tr-TR" sz="2000" dirty="0" smtClean="0"/>
              <a:t>çalışma kas </a:t>
            </a:r>
            <a:r>
              <a:rPr lang="tr-TR" sz="2000" dirty="0"/>
              <a:t>gücü ve yürüme yeteneği gibi fiziksel uygunluk bileşenlerinin iyileştirilmesinin </a:t>
            </a:r>
            <a:r>
              <a:rPr lang="tr-TR" sz="2000" dirty="0" err="1"/>
              <a:t>geriatrik</a:t>
            </a:r>
            <a:r>
              <a:rPr lang="tr-TR" sz="2000" dirty="0"/>
              <a:t> sendromun tedavisine katkıda bulunduğunu gösterse de, fonksiyonel uygunluk bileşeninin artmasının çoklu </a:t>
            </a:r>
            <a:r>
              <a:rPr lang="tr-TR" sz="2000" dirty="0" err="1"/>
              <a:t>geriatrik</a:t>
            </a:r>
            <a:r>
              <a:rPr lang="tr-TR" sz="2000" dirty="0"/>
              <a:t> semptomları nasıl iyileştirdiğine dair bir açıklama sağlamamaktadır.</a:t>
            </a:r>
          </a:p>
        </p:txBody>
      </p:sp>
    </p:spTree>
    <p:extLst>
      <p:ext uri="{BB962C8B-B14F-4D97-AF65-F5344CB8AC3E}">
        <p14:creationId xmlns:p14="http://schemas.microsoft.com/office/powerpoint/2010/main" val="403013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A4F7AB1-2AAF-4BE4-8D6D-940EFF8F6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SONUÇ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B55FA28-A91F-484D-9CFE-4152C88E8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Ç</a:t>
            </a:r>
            <a:r>
              <a:rPr lang="tr-TR" sz="2000" dirty="0" smtClean="0"/>
              <a:t>ok </a:t>
            </a:r>
            <a:r>
              <a:rPr lang="tr-TR" sz="2000" dirty="0"/>
              <a:t>boyutlu egzersizlerin </a:t>
            </a:r>
            <a:r>
              <a:rPr lang="tr-TR" sz="2000" dirty="0" err="1"/>
              <a:t>MSGS'li</a:t>
            </a:r>
            <a:r>
              <a:rPr lang="tr-TR" sz="2000" dirty="0"/>
              <a:t> </a:t>
            </a:r>
            <a:r>
              <a:rPr lang="tr-TR" sz="2000" dirty="0" smtClean="0"/>
              <a:t> Japon </a:t>
            </a:r>
            <a:r>
              <a:rPr lang="tr-TR" sz="2000" dirty="0"/>
              <a:t>yaşlı kadınlarda fonksiyonel gerileme, </a:t>
            </a:r>
            <a:r>
              <a:rPr lang="tr-TR" sz="2000" dirty="0" err="1"/>
              <a:t>üriner</a:t>
            </a:r>
            <a:r>
              <a:rPr lang="tr-TR" sz="2000" dirty="0"/>
              <a:t> </a:t>
            </a:r>
            <a:r>
              <a:rPr lang="tr-TR" sz="2000" dirty="0" err="1"/>
              <a:t>inkontinans</a:t>
            </a:r>
            <a:r>
              <a:rPr lang="tr-TR" sz="2000" dirty="0"/>
              <a:t> ve düşme korkusu üzerindeki </a:t>
            </a:r>
            <a:r>
              <a:rPr lang="tr-TR" sz="2000" dirty="0" smtClean="0"/>
              <a:t>etkileri değerlendirildi</a:t>
            </a:r>
          </a:p>
          <a:p>
            <a:endParaRPr lang="tr-TR" sz="2000" dirty="0"/>
          </a:p>
          <a:p>
            <a:endParaRPr lang="tr-TR" sz="2000" dirty="0" smtClean="0"/>
          </a:p>
          <a:p>
            <a:r>
              <a:rPr lang="tr-TR" sz="2000" dirty="0" smtClean="0"/>
              <a:t>Fiziksel </a:t>
            </a:r>
            <a:r>
              <a:rPr lang="tr-TR" sz="2000" dirty="0"/>
              <a:t>uygunluğun değiştirilmesini hedefleyen müdahale programı, </a:t>
            </a:r>
            <a:r>
              <a:rPr lang="tr-TR" sz="2000" dirty="0" smtClean="0"/>
              <a:t>fonksiyonel </a:t>
            </a:r>
            <a:r>
              <a:rPr lang="tr-TR" sz="2000" dirty="0"/>
              <a:t>gerilemenin ve </a:t>
            </a:r>
            <a:r>
              <a:rPr lang="tr-TR" sz="2000" dirty="0" err="1"/>
              <a:t>üriner</a:t>
            </a:r>
            <a:r>
              <a:rPr lang="tr-TR" sz="2000" dirty="0"/>
              <a:t> </a:t>
            </a:r>
            <a:r>
              <a:rPr lang="tr-TR" sz="2000" dirty="0" err="1"/>
              <a:t>inkontinansın</a:t>
            </a:r>
            <a:r>
              <a:rPr lang="tr-TR" sz="2000" dirty="0"/>
              <a:t> azalmasına katkıda bulunabilir, ancak düşme korkusuyla ilgili olarak zaman içinde azalan bir semptom </a:t>
            </a:r>
            <a:r>
              <a:rPr lang="tr-TR" sz="2000" dirty="0" smtClean="0"/>
              <a:t>olmadığı görüldü</a:t>
            </a:r>
          </a:p>
          <a:p>
            <a:endParaRPr lang="tr-TR" sz="2000" dirty="0"/>
          </a:p>
          <a:p>
            <a:endParaRPr lang="tr-TR" sz="2000" dirty="0" smtClean="0"/>
          </a:p>
          <a:p>
            <a:r>
              <a:rPr lang="tr-TR" sz="2000" dirty="0" smtClean="0"/>
              <a:t>Bu </a:t>
            </a:r>
            <a:r>
              <a:rPr lang="tr-TR" sz="2000" dirty="0"/>
              <a:t>nedenle, yaşlı kişilerde </a:t>
            </a:r>
            <a:r>
              <a:rPr lang="tr-TR" sz="2000" dirty="0" err="1"/>
              <a:t>MSGS'yi</a:t>
            </a:r>
            <a:r>
              <a:rPr lang="tr-TR" sz="2000" dirty="0"/>
              <a:t> azaltmak için tasarlanan müdahale stratejileri, yalnızca fiziksel işlevleri iyileştirmeyi amaçlayan egzersizleri içermemeli, aynı zamanda düşme korkusunu azaltmaya odaklanan psikolojik bakımı </a:t>
            </a:r>
            <a:r>
              <a:rPr lang="tr-TR" sz="2000"/>
              <a:t>da </a:t>
            </a:r>
            <a:r>
              <a:rPr lang="tr-TR" sz="2000" smtClean="0"/>
              <a:t>içermelidir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28499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0F8DC1C-CCE3-4EA4-971C-C8D355D94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Yaş ilerledikçe birden fazla </a:t>
            </a:r>
            <a:r>
              <a:rPr lang="tr-TR" sz="2000" dirty="0" err="1"/>
              <a:t>geriatrik</a:t>
            </a:r>
            <a:r>
              <a:rPr lang="tr-TR" sz="2000" dirty="0"/>
              <a:t> sendrom semptomu olan kişilerin oranının arttığı görülmektedir. Ek olarak, </a:t>
            </a:r>
            <a:r>
              <a:rPr lang="tr-TR" sz="2000" dirty="0" err="1"/>
              <a:t>MSGS'li</a:t>
            </a:r>
            <a:r>
              <a:rPr lang="tr-TR" sz="2000" dirty="0"/>
              <a:t> kişilerde, yalnızca bir semptomu olan veya hiç semptomu olmayan insanlara kıyasla artmış bir fonksiyonel sakatlık ve ölüm </a:t>
            </a:r>
            <a:r>
              <a:rPr lang="tr-TR" sz="2000" dirty="0" err="1"/>
              <a:t>prevalansı</a:t>
            </a:r>
            <a:r>
              <a:rPr lang="tr-TR" sz="2000" dirty="0"/>
              <a:t> </a:t>
            </a:r>
            <a:r>
              <a:rPr lang="tr-TR" sz="2000" dirty="0" smtClean="0"/>
              <a:t>vardır </a:t>
            </a:r>
            <a:r>
              <a:rPr lang="tr-TR" sz="1000" i="1" dirty="0" smtClean="0"/>
              <a:t>(Kim </a:t>
            </a:r>
            <a:r>
              <a:rPr lang="tr-TR" sz="1000" i="1" dirty="0"/>
              <a:t>ve diğerleri, </a:t>
            </a:r>
            <a:r>
              <a:rPr lang="tr-TR" sz="1000" i="1" dirty="0" smtClean="0"/>
              <a:t>2007)</a:t>
            </a:r>
            <a:endParaRPr lang="tr-TR" sz="1000" i="1" dirty="0"/>
          </a:p>
          <a:p>
            <a:endParaRPr lang="tr-TR" sz="2000" dirty="0"/>
          </a:p>
          <a:p>
            <a:r>
              <a:rPr lang="tr-TR" sz="2000" dirty="0"/>
              <a:t>Birkaç çalışma, ileri yaşta bile güç, denge ve hareketliliği geliştirmeye odaklanan çok boyutlu egzersizlerin fonksiyonel gerileme, idrar kaçırma ve düşme korkusunu azaltmada yardımcı olduğu gerçeğini </a:t>
            </a:r>
            <a:r>
              <a:rPr lang="tr-TR" sz="2000" dirty="0" smtClean="0"/>
              <a:t>vurgulamıştır </a:t>
            </a:r>
            <a:r>
              <a:rPr lang="tr-TR" sz="1000" dirty="0" smtClean="0"/>
              <a:t>(</a:t>
            </a:r>
            <a:r>
              <a:rPr lang="tr-TR" sz="1000" i="1" dirty="0" err="1" smtClean="0"/>
              <a:t>Tinetti</a:t>
            </a:r>
            <a:r>
              <a:rPr lang="tr-TR" sz="1000" i="1" dirty="0" smtClean="0"/>
              <a:t> ve </a:t>
            </a:r>
            <a:r>
              <a:rPr lang="tr-TR" sz="1000" i="1" dirty="0"/>
              <a:t>diğerleri, </a:t>
            </a:r>
            <a:r>
              <a:rPr lang="tr-TR" sz="1000" i="1" dirty="0" smtClean="0"/>
              <a:t>1995)</a:t>
            </a:r>
          </a:p>
          <a:p>
            <a:endParaRPr lang="tr-TR" sz="1000" i="1" dirty="0"/>
          </a:p>
          <a:p>
            <a:pPr lvl="0"/>
            <a:r>
              <a:rPr lang="tr-TR" sz="2000" dirty="0" smtClean="0"/>
              <a:t>Bu </a:t>
            </a:r>
            <a:r>
              <a:rPr lang="tr-TR" sz="2000" dirty="0"/>
              <a:t>çalışmalar, fonksiyonel </a:t>
            </a:r>
            <a:r>
              <a:rPr lang="tr-TR" sz="2000" dirty="0" smtClean="0"/>
              <a:t>gerileme </a:t>
            </a:r>
            <a:r>
              <a:rPr lang="tr-TR" sz="2000" dirty="0"/>
              <a:t>veya idrar kaçırma gibi tek bir </a:t>
            </a:r>
            <a:r>
              <a:rPr lang="tr-TR" sz="2000" dirty="0" err="1"/>
              <a:t>geriatrik</a:t>
            </a:r>
            <a:r>
              <a:rPr lang="tr-TR" sz="2000" dirty="0"/>
              <a:t> sendromun iyileştirilmesine odaklanan çok boyutlu egzersizlerin etkinliğini doğrulamaktadır ancak katılımcıların  fonksiyonel </a:t>
            </a:r>
            <a:r>
              <a:rPr lang="tr-TR" sz="2000" dirty="0" smtClean="0"/>
              <a:t>gerileme </a:t>
            </a:r>
            <a:r>
              <a:rPr lang="tr-TR" sz="2000" dirty="0"/>
              <a:t>veya idrar kaçırma dışında semptomlara sahip olup olmadığına dair herhangi bir bilgi </a:t>
            </a:r>
            <a:r>
              <a:rPr lang="tr-TR" sz="2000" dirty="0" smtClean="0"/>
              <a:t>sağlanamamıştır  </a:t>
            </a:r>
            <a:r>
              <a:rPr lang="tr-TR" sz="1000" i="1" dirty="0" smtClean="0">
                <a:solidFill>
                  <a:prstClr val="black"/>
                </a:solidFill>
              </a:rPr>
              <a:t>(</a:t>
            </a:r>
            <a:r>
              <a:rPr lang="tr-TR" sz="1000" i="1" dirty="0">
                <a:solidFill>
                  <a:prstClr val="black"/>
                </a:solidFill>
              </a:rPr>
              <a:t>Nelson et al., 2004; </a:t>
            </a:r>
            <a:r>
              <a:rPr lang="tr-TR" sz="1000" i="1" dirty="0" err="1">
                <a:solidFill>
                  <a:prstClr val="black"/>
                </a:solidFill>
              </a:rPr>
              <a:t>Gitlin</a:t>
            </a:r>
            <a:r>
              <a:rPr lang="tr-TR" sz="1000" i="1" dirty="0">
                <a:solidFill>
                  <a:prstClr val="black"/>
                </a:solidFill>
              </a:rPr>
              <a:t> et al.,</a:t>
            </a:r>
            <a:r>
              <a:rPr lang="da-DK" sz="1000" i="1" dirty="0" smtClean="0">
                <a:solidFill>
                  <a:prstClr val="black"/>
                </a:solidFill>
              </a:rPr>
              <a:t>2006</a:t>
            </a:r>
            <a:r>
              <a:rPr lang="tr-TR" sz="1000" i="1" dirty="0" smtClean="0">
                <a:solidFill>
                  <a:prstClr val="black"/>
                </a:solidFill>
              </a:rPr>
              <a:t>)</a:t>
            </a:r>
            <a:endParaRPr lang="tr-TR" sz="2000" dirty="0"/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9EE81A2D-72C0-4B31-8C42-94C923993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tr-TR" dirty="0"/>
              <a:t>GİRİŞ 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200" b="0" i="0" u="none" strike="noStrike" cap="none" normalizeH="0" baseline="0" smtClean="0">
                <a:ln>
                  <a:noFill/>
                </a:ln>
                <a:solidFill>
                  <a:srgbClr val="505050"/>
                </a:solidFill>
                <a:effectLst/>
                <a:latin typeface="Georgia" panose="02040502050405020303" pitchFamily="18" charset="0"/>
              </a:rPr>
              <a:t> </a:t>
            </a:r>
            <a:r>
              <a:rPr kumimoji="0" lang="tr-TR" altLang="tr-T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51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C710358-17EC-4E2C-9CD0-BD4ECAA44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sz="2000" dirty="0"/>
              <a:t>Birçok çalışma düşme ve </a:t>
            </a:r>
            <a:r>
              <a:rPr lang="tr-TR" sz="2000" dirty="0" err="1"/>
              <a:t>üriner</a:t>
            </a:r>
            <a:r>
              <a:rPr lang="tr-TR" sz="2000" dirty="0"/>
              <a:t> </a:t>
            </a:r>
            <a:r>
              <a:rPr lang="tr-TR" sz="2000" dirty="0" err="1"/>
              <a:t>inkontinansın</a:t>
            </a:r>
            <a:r>
              <a:rPr lang="tr-TR" sz="2000" dirty="0"/>
              <a:t> fonksiyonel </a:t>
            </a:r>
            <a:r>
              <a:rPr lang="tr-TR" sz="2000" dirty="0" smtClean="0"/>
              <a:t>gerilemenin </a:t>
            </a:r>
            <a:r>
              <a:rPr lang="tr-TR" sz="2000" dirty="0"/>
              <a:t>ortaya çıkmasıyla ilişkili olduğunu ,</a:t>
            </a:r>
            <a:r>
              <a:rPr lang="tr-TR" sz="2000" dirty="0" smtClean="0"/>
              <a:t> </a:t>
            </a:r>
            <a:r>
              <a:rPr lang="tr-TR" sz="2000" dirty="0"/>
              <a:t>düşme ve </a:t>
            </a:r>
            <a:r>
              <a:rPr lang="tr-TR" sz="2000" dirty="0" err="1"/>
              <a:t>üriner</a:t>
            </a:r>
            <a:r>
              <a:rPr lang="tr-TR" sz="2000" dirty="0"/>
              <a:t> </a:t>
            </a:r>
            <a:r>
              <a:rPr lang="tr-TR" sz="2000" dirty="0" err="1"/>
              <a:t>inkontinansa</a:t>
            </a:r>
            <a:r>
              <a:rPr lang="tr-TR" sz="2000" dirty="0"/>
              <a:t> bağlı ortak risk faktörlerinin tanımlanmasının etkili ve verimli girişimsel stratejiler oluşturmada anahtar olduğunu </a:t>
            </a:r>
            <a:r>
              <a:rPr lang="tr-TR" sz="2000" dirty="0" smtClean="0"/>
              <a:t>göstermiştir </a:t>
            </a:r>
            <a:r>
              <a:rPr lang="da-DK" sz="2000" i="1" dirty="0" smtClean="0">
                <a:solidFill>
                  <a:prstClr val="black"/>
                </a:solidFill>
              </a:rPr>
              <a:t> </a:t>
            </a:r>
            <a:r>
              <a:rPr lang="tr-TR" sz="1000" i="1" dirty="0" smtClean="0">
                <a:solidFill>
                  <a:prstClr val="black"/>
                </a:solidFill>
              </a:rPr>
              <a:t>(</a:t>
            </a:r>
            <a:r>
              <a:rPr lang="da-DK" sz="1000" i="1" dirty="0" smtClean="0">
                <a:solidFill>
                  <a:prstClr val="black"/>
                </a:solidFill>
              </a:rPr>
              <a:t>Kim </a:t>
            </a:r>
            <a:r>
              <a:rPr lang="da-DK" sz="1000" i="1" dirty="0">
                <a:solidFill>
                  <a:prstClr val="black"/>
                </a:solidFill>
              </a:rPr>
              <a:t>et al., </a:t>
            </a:r>
            <a:r>
              <a:rPr lang="da-DK" sz="1000" i="1" dirty="0" smtClean="0">
                <a:solidFill>
                  <a:prstClr val="black"/>
                </a:solidFill>
              </a:rPr>
              <a:t>2007</a:t>
            </a:r>
            <a:r>
              <a:rPr lang="tr-TR" sz="1000" i="1" dirty="0" smtClean="0">
                <a:solidFill>
                  <a:prstClr val="black"/>
                </a:solidFill>
              </a:rPr>
              <a:t>,</a:t>
            </a:r>
            <a:r>
              <a:rPr lang="tr-TR" sz="1000" i="1" dirty="0" err="1" smtClean="0">
                <a:solidFill>
                  <a:prstClr val="black"/>
                </a:solidFill>
              </a:rPr>
              <a:t>Inouye</a:t>
            </a:r>
            <a:r>
              <a:rPr lang="tr-TR" sz="1000" i="1" dirty="0" smtClean="0">
                <a:solidFill>
                  <a:prstClr val="black"/>
                </a:solidFill>
              </a:rPr>
              <a:t> </a:t>
            </a:r>
            <a:r>
              <a:rPr lang="tr-TR" sz="1000" i="1" dirty="0">
                <a:solidFill>
                  <a:prstClr val="black"/>
                </a:solidFill>
              </a:rPr>
              <a:t>ve diğerleri, 2007 )</a:t>
            </a:r>
          </a:p>
          <a:p>
            <a:pPr marL="0" indent="0">
              <a:buNone/>
            </a:pPr>
            <a:endParaRPr lang="tr-TR" sz="1000" dirty="0"/>
          </a:p>
          <a:p>
            <a:r>
              <a:rPr lang="tr-TR" sz="2000" dirty="0"/>
              <a:t>Bu </a:t>
            </a:r>
            <a:r>
              <a:rPr lang="tr-TR" sz="2000" dirty="0" smtClean="0"/>
              <a:t>çalışmada kas </a:t>
            </a:r>
            <a:r>
              <a:rPr lang="tr-TR" sz="2000" dirty="0"/>
              <a:t>kuvveti, yürüme ve denge yeteneğindeki bozulmaların fonksiyonel gerileme, idrar kaçırma ve düşme korkusu ile ilişkili yaygın risk faktörleri olduğu </a:t>
            </a:r>
            <a:r>
              <a:rPr lang="tr-TR" sz="2000" dirty="0" smtClean="0"/>
              <a:t>varsayıldı</a:t>
            </a:r>
            <a:r>
              <a:rPr lang="tr-TR" sz="2000" dirty="0"/>
              <a:t> </a:t>
            </a:r>
            <a:endParaRPr lang="tr-TR" sz="2000" dirty="0" smtClean="0"/>
          </a:p>
          <a:p>
            <a:endParaRPr lang="tr-TR" sz="2000" dirty="0"/>
          </a:p>
          <a:p>
            <a:r>
              <a:rPr lang="tr-TR" sz="2000" dirty="0"/>
              <a:t> </a:t>
            </a:r>
            <a:r>
              <a:rPr lang="tr-TR" sz="2000" dirty="0" err="1"/>
              <a:t>MSGS'li</a:t>
            </a:r>
            <a:r>
              <a:rPr lang="tr-TR" sz="2000" dirty="0"/>
              <a:t> Japon yaşlı kadınlarda </a:t>
            </a:r>
            <a:r>
              <a:rPr lang="tr-TR" sz="2000" dirty="0" smtClean="0"/>
              <a:t>fonksiyonel </a:t>
            </a:r>
            <a:r>
              <a:rPr lang="tr-TR" sz="2000" dirty="0"/>
              <a:t>gerileme, </a:t>
            </a:r>
            <a:r>
              <a:rPr lang="tr-TR" sz="2000" dirty="0" err="1"/>
              <a:t>üriner</a:t>
            </a:r>
            <a:r>
              <a:rPr lang="tr-TR" sz="2000" dirty="0"/>
              <a:t> </a:t>
            </a:r>
            <a:r>
              <a:rPr lang="tr-TR" sz="2000" dirty="0" err="1"/>
              <a:t>inkontinans</a:t>
            </a:r>
            <a:r>
              <a:rPr lang="tr-TR" sz="2000" dirty="0"/>
              <a:t> ve düşme korkusu semptomlarını azaltmayı hedefleyen çok boyutlu egzersizlerin etkilerini değerlendirmek için </a:t>
            </a:r>
            <a:r>
              <a:rPr lang="tr-TR" sz="2000" dirty="0" err="1"/>
              <a:t>randomize</a:t>
            </a:r>
            <a:r>
              <a:rPr lang="tr-TR" sz="2000" dirty="0"/>
              <a:t> ve kontrollü bir çalışma </a:t>
            </a:r>
            <a:r>
              <a:rPr lang="tr-TR" sz="2000" dirty="0" smtClean="0"/>
              <a:t>yürütüldü</a:t>
            </a:r>
            <a:r>
              <a:rPr lang="tr-TR" sz="2000" dirty="0"/>
              <a:t> </a:t>
            </a:r>
            <a:endParaRPr lang="tr-TR" sz="1600" dirty="0"/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90D1AA59-966C-4B28-AE7D-652539073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tr-TR" dirty="0"/>
              <a:t>GİRİŞ 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200" b="0" i="0" u="none" strike="noStrike" cap="none" normalizeH="0" baseline="0" smtClean="0">
                <a:ln>
                  <a:noFill/>
                </a:ln>
                <a:solidFill>
                  <a:srgbClr val="505050"/>
                </a:solidFill>
                <a:effectLst/>
                <a:latin typeface="Georgia" panose="02040502050405020303" pitchFamily="18" charset="0"/>
              </a:rPr>
              <a:t> ).</a:t>
            </a:r>
            <a:r>
              <a:rPr kumimoji="0" lang="tr-TR" altLang="tr-T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200" b="0" i="0" u="none" strike="noStrike" cap="none" normalizeH="0" baseline="0" smtClean="0">
                <a:ln>
                  <a:noFill/>
                </a:ln>
                <a:solidFill>
                  <a:srgbClr val="505050"/>
                </a:solidFill>
                <a:effectLst/>
                <a:latin typeface="Georgia" panose="02040502050405020303" pitchFamily="18" charset="0"/>
              </a:rPr>
              <a:t> ).</a:t>
            </a:r>
            <a:r>
              <a:rPr kumimoji="0" lang="tr-TR" altLang="tr-T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200" b="0" i="0" u="none" strike="noStrike" cap="none" normalizeH="0" baseline="0" smtClean="0">
                <a:ln>
                  <a:noFill/>
                </a:ln>
                <a:solidFill>
                  <a:srgbClr val="505050"/>
                </a:solidFill>
                <a:effectLst/>
                <a:latin typeface="Georgia" panose="02040502050405020303" pitchFamily="18" charset="0"/>
              </a:rPr>
              <a:t> )</a:t>
            </a:r>
            <a:r>
              <a:rPr kumimoji="0" lang="tr-TR" altLang="tr-T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5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605A7D8-A440-44F6-BC08-6F92479D6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YÖNTEM- Çalışma örneği ve prosedürleri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2B6B95-5662-4A6F-853A-4101CBD86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97253"/>
          </a:xfrm>
        </p:spPr>
        <p:txBody>
          <a:bodyPr>
            <a:normAutofit/>
          </a:bodyPr>
          <a:lstStyle/>
          <a:p>
            <a:r>
              <a:rPr lang="tr-TR" sz="2000" dirty="0">
                <a:effectLst/>
              </a:rPr>
              <a:t>Tokyo Büyükşehir </a:t>
            </a:r>
            <a:r>
              <a:rPr lang="tr-TR" sz="2000" dirty="0" err="1">
                <a:effectLst/>
              </a:rPr>
              <a:t>Gerontoloji</a:t>
            </a:r>
            <a:r>
              <a:rPr lang="tr-TR" sz="2000" dirty="0">
                <a:effectLst/>
              </a:rPr>
              <a:t> Enstitüsü'nde (TMIG) genel sağlık araştırmaları yapıldı ve yaşlı kişilerde </a:t>
            </a:r>
            <a:r>
              <a:rPr lang="tr-TR" sz="2000" dirty="0" err="1">
                <a:effectLst/>
              </a:rPr>
              <a:t>geriatrik</a:t>
            </a:r>
            <a:r>
              <a:rPr lang="tr-TR" sz="2000" dirty="0">
                <a:effectLst/>
              </a:rPr>
              <a:t> sendromların erken taranması ve bu </a:t>
            </a:r>
            <a:r>
              <a:rPr lang="tr-TR" sz="2000" dirty="0" err="1">
                <a:effectLst/>
              </a:rPr>
              <a:t>geriatrik</a:t>
            </a:r>
            <a:r>
              <a:rPr lang="tr-TR" sz="2000" dirty="0">
                <a:effectLst/>
              </a:rPr>
              <a:t> sendromları azaltacak müdahale stratejileri geliştirilmesi </a:t>
            </a:r>
            <a:r>
              <a:rPr lang="tr-TR" sz="2000" dirty="0" smtClean="0">
                <a:effectLst/>
              </a:rPr>
              <a:t>amaçlandı</a:t>
            </a:r>
          </a:p>
          <a:p>
            <a:endParaRPr lang="tr-TR" sz="2000" dirty="0"/>
          </a:p>
          <a:p>
            <a:r>
              <a:rPr lang="tr-TR" sz="2000" dirty="0"/>
              <a:t>K</a:t>
            </a:r>
            <a:r>
              <a:rPr lang="tr-TR" sz="2000" dirty="0" smtClean="0"/>
              <a:t>atılımcı</a:t>
            </a:r>
            <a:r>
              <a:rPr lang="tr-TR" sz="2000" dirty="0" smtClean="0">
                <a:effectLst/>
              </a:rPr>
              <a:t> </a:t>
            </a:r>
            <a:r>
              <a:rPr lang="tr-TR" sz="2000" dirty="0">
                <a:effectLst/>
              </a:rPr>
              <a:t>olarak, </a:t>
            </a:r>
            <a:r>
              <a:rPr lang="tr-TR" sz="2000" dirty="0" err="1">
                <a:effectLst/>
              </a:rPr>
              <a:t>Metropolitan</a:t>
            </a:r>
            <a:r>
              <a:rPr lang="tr-TR" sz="2000" dirty="0">
                <a:effectLst/>
              </a:rPr>
              <a:t> Tokyo'nun </a:t>
            </a:r>
            <a:r>
              <a:rPr lang="tr-TR" sz="2000" dirty="0" err="1" smtClean="0">
                <a:effectLst/>
              </a:rPr>
              <a:t>Itabashi</a:t>
            </a:r>
            <a:r>
              <a:rPr lang="tr-TR" sz="2000" dirty="0"/>
              <a:t> </a:t>
            </a:r>
            <a:r>
              <a:rPr lang="tr-TR" sz="2000" dirty="0" smtClean="0"/>
              <a:t>bölgesinde</a:t>
            </a:r>
            <a:r>
              <a:rPr lang="tr-TR" sz="2000" dirty="0" smtClean="0">
                <a:effectLst/>
              </a:rPr>
              <a:t> </a:t>
            </a:r>
            <a:r>
              <a:rPr lang="tr-TR" sz="2000" dirty="0">
                <a:effectLst/>
              </a:rPr>
              <a:t>ikamet eden </a:t>
            </a:r>
            <a:r>
              <a:rPr lang="tr-TR" sz="2000" dirty="0" smtClean="0">
                <a:effectLst/>
              </a:rPr>
              <a:t>,70 </a:t>
            </a:r>
            <a:r>
              <a:rPr lang="tr-TR" sz="2000" dirty="0">
                <a:effectLst/>
              </a:rPr>
              <a:t>yaş ve üstü </a:t>
            </a:r>
            <a:r>
              <a:rPr lang="tr-TR" sz="2000" dirty="0"/>
              <a:t>1016 kadın </a:t>
            </a:r>
            <a:r>
              <a:rPr lang="tr-TR" sz="2000" dirty="0"/>
              <a:t>t</a:t>
            </a:r>
            <a:r>
              <a:rPr lang="tr-TR" sz="2000" dirty="0" smtClean="0">
                <a:effectLst/>
              </a:rPr>
              <a:t>emel nüfus kayıt </a:t>
            </a:r>
            <a:r>
              <a:rPr lang="tr-TR" sz="2000" dirty="0"/>
              <a:t>d</a:t>
            </a:r>
            <a:r>
              <a:rPr lang="tr-TR" sz="2000" dirty="0" smtClean="0">
                <a:effectLst/>
              </a:rPr>
              <a:t>efterinden </a:t>
            </a:r>
            <a:r>
              <a:rPr lang="tr-TR" sz="2000" dirty="0">
                <a:effectLst/>
              </a:rPr>
              <a:t>rastgele </a:t>
            </a:r>
            <a:r>
              <a:rPr lang="tr-TR" sz="2000" dirty="0" smtClean="0">
                <a:effectLst/>
              </a:rPr>
              <a:t>seçildi</a:t>
            </a:r>
            <a:endParaRPr lang="tr-TR" sz="2000" dirty="0">
              <a:effectLst/>
            </a:endParaRPr>
          </a:p>
          <a:p>
            <a:endParaRPr lang="tr-TR" sz="2000" dirty="0">
              <a:effectLst/>
            </a:endParaRPr>
          </a:p>
          <a:p>
            <a:r>
              <a:rPr lang="tr-TR" sz="2000" dirty="0">
                <a:effectLst/>
              </a:rPr>
              <a:t>Seçilen yaşlı </a:t>
            </a:r>
            <a:r>
              <a:rPr lang="tr-TR" sz="2000" dirty="0" smtClean="0">
                <a:effectLst/>
              </a:rPr>
              <a:t>kadınlara çalışmayı özetleyen,  </a:t>
            </a:r>
            <a:r>
              <a:rPr lang="tr-TR" sz="2000" dirty="0">
                <a:effectLst/>
              </a:rPr>
              <a:t>amacını ve kişisel verilerin nasıl kullanılacağını açıklayan bir mektup </a:t>
            </a:r>
            <a:r>
              <a:rPr lang="tr-TR" sz="2000" dirty="0" smtClean="0">
                <a:effectLst/>
              </a:rPr>
              <a:t>gönderilerek çalışmaya davet </a:t>
            </a:r>
            <a:r>
              <a:rPr lang="tr-TR" sz="2000" dirty="0">
                <a:effectLst/>
              </a:rPr>
              <a:t>edildi. Mevcut durum araştırması Kasım 2004'te gerçekleştirildi ve 70 yaş ve üstü 669 kadın </a:t>
            </a:r>
            <a:r>
              <a:rPr lang="tr-TR" sz="2000" dirty="0" smtClean="0">
                <a:effectLst/>
              </a:rPr>
              <a:t>katıldı</a:t>
            </a:r>
            <a:endParaRPr lang="tr-TR" sz="2000" dirty="0">
              <a:effectLst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710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5C97F3D-38CA-4E58-BC0B-D457CE4F4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>
                <a:effectLst/>
              </a:rPr>
              <a:t>Katılımcılar üç </a:t>
            </a:r>
            <a:r>
              <a:rPr lang="tr-TR" sz="2000" dirty="0" err="1">
                <a:effectLst/>
              </a:rPr>
              <a:t>geriatrik</a:t>
            </a:r>
            <a:r>
              <a:rPr lang="tr-TR" sz="2000" dirty="0">
                <a:effectLst/>
              </a:rPr>
              <a:t> sendrom temelinde </a:t>
            </a:r>
            <a:r>
              <a:rPr lang="tr-TR" sz="2000" dirty="0" smtClean="0">
                <a:effectLst/>
              </a:rPr>
              <a:t>tarandı</a:t>
            </a:r>
          </a:p>
          <a:p>
            <a:endParaRPr lang="tr-TR" sz="2000" dirty="0" smtClean="0">
              <a:effectLst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tr-TR" sz="2000" dirty="0" smtClean="0">
                <a:effectLst/>
              </a:rPr>
              <a:t>fonksiyonel gerileme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tr-TR" sz="2000" dirty="0" smtClean="0">
              <a:effectLst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tr-TR" sz="2000" dirty="0" smtClean="0">
                <a:effectLst/>
              </a:rPr>
              <a:t>idrar </a:t>
            </a:r>
            <a:r>
              <a:rPr lang="tr-TR" sz="2000" dirty="0">
                <a:effectLst/>
              </a:rPr>
              <a:t>kaçırma </a:t>
            </a:r>
            <a:endParaRPr lang="tr-TR" sz="2000" dirty="0" smtClean="0">
              <a:effectLst/>
            </a:endParaRPr>
          </a:p>
          <a:p>
            <a:pPr lvl="1">
              <a:buFont typeface="Wingdings" panose="05000000000000000000" pitchFamily="2" charset="2"/>
              <a:buChar char="ü"/>
            </a:pPr>
            <a:endParaRPr lang="tr-TR" sz="20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tr-TR" sz="2000" dirty="0" smtClean="0">
                <a:effectLst/>
              </a:rPr>
              <a:t> </a:t>
            </a:r>
            <a:r>
              <a:rPr lang="tr-TR" sz="2000" dirty="0">
                <a:effectLst/>
              </a:rPr>
              <a:t>düşme </a:t>
            </a:r>
            <a:r>
              <a:rPr lang="tr-TR" sz="2000" dirty="0" smtClean="0">
                <a:effectLst/>
              </a:rPr>
              <a:t>korkusu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tr-TR" sz="2000" dirty="0"/>
          </a:p>
          <a:p>
            <a:pPr lvl="1"/>
            <a:endParaRPr lang="tr-TR" sz="2000" dirty="0" smtClean="0">
              <a:effectLst/>
            </a:endParaRPr>
          </a:p>
          <a:p>
            <a:r>
              <a:rPr lang="tr-TR" sz="2000" dirty="0" smtClean="0">
                <a:effectLst/>
              </a:rPr>
              <a:t>İki </a:t>
            </a:r>
            <a:r>
              <a:rPr lang="tr-TR" sz="2000" dirty="0">
                <a:effectLst/>
              </a:rPr>
              <a:t>veya daha fazla </a:t>
            </a:r>
            <a:r>
              <a:rPr lang="tr-TR" sz="2000" dirty="0" err="1" smtClean="0">
                <a:effectLst/>
              </a:rPr>
              <a:t>geriatrik</a:t>
            </a:r>
            <a:r>
              <a:rPr lang="tr-TR" sz="2000" dirty="0" smtClean="0">
                <a:effectLst/>
              </a:rPr>
              <a:t> </a:t>
            </a:r>
            <a:r>
              <a:rPr lang="tr-TR" sz="2000" dirty="0">
                <a:effectLst/>
              </a:rPr>
              <a:t>sendromu olduğu bildirilen bir kişi, </a:t>
            </a:r>
            <a:r>
              <a:rPr lang="tr-TR" sz="2000" dirty="0" err="1">
                <a:effectLst/>
              </a:rPr>
              <a:t>MSGS'ye</a:t>
            </a:r>
            <a:r>
              <a:rPr lang="tr-TR" sz="2000" dirty="0">
                <a:effectLst/>
              </a:rPr>
              <a:t> sahip olarak </a:t>
            </a:r>
            <a:r>
              <a:rPr lang="tr-TR" sz="2000" dirty="0" smtClean="0">
                <a:effectLst/>
              </a:rPr>
              <a:t>tanımlandı</a:t>
            </a:r>
            <a:r>
              <a:rPr lang="tr-TR" sz="2000" dirty="0">
                <a:effectLst/>
              </a:rPr>
              <a:t> </a:t>
            </a:r>
            <a:endParaRPr lang="tr-TR" sz="2000" dirty="0" smtClean="0">
              <a:effectLst/>
            </a:endParaRPr>
          </a:p>
          <a:p>
            <a:endParaRPr lang="tr-TR" sz="2000" dirty="0"/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459068BB-888F-4B1B-9627-ADE117E8A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tr-TR" dirty="0"/>
              <a:t>YÖNTEM- Çalışma örneği ve prosedürleri</a:t>
            </a:r>
          </a:p>
        </p:txBody>
      </p:sp>
    </p:spTree>
    <p:extLst>
      <p:ext uri="{BB962C8B-B14F-4D97-AF65-F5344CB8AC3E}">
        <p14:creationId xmlns:p14="http://schemas.microsoft.com/office/powerpoint/2010/main" val="97978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'Geriatrik sendromun çoklu semptomları olan toplumda yaşayan yaşlı kadınlarda çok boyutlu egzersizin fonksiyonel düşüş, idrar kaçırma ve düşme korkusu üzerindeki etkileri: Randomize kontrollü ve 6 aylık takip çalışması' için tam boyutlu resim">
            <a:extLst>
              <a:ext uri="{FF2B5EF4-FFF2-40B4-BE49-F238E27FC236}">
                <a16:creationId xmlns:a16="http://schemas.microsoft.com/office/drawing/2014/main" id="{06FC9E1D-F65F-4852-9845-2A45712653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795" y="205320"/>
            <a:ext cx="5589641" cy="6468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6659593" y="205320"/>
            <a:ext cx="522760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Katılan 669 kadından 102'si </a:t>
            </a:r>
            <a:r>
              <a:rPr lang="tr-TR" dirty="0" err="1"/>
              <a:t>MSGS'ye</a:t>
            </a:r>
            <a:r>
              <a:rPr lang="tr-TR" dirty="0"/>
              <a:t> sahip olarak sınıflandırıldı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102 potansiyel katılımcıya “</a:t>
            </a:r>
            <a:r>
              <a:rPr lang="tr-TR" dirty="0" err="1"/>
              <a:t>Geriatrik</a:t>
            </a:r>
            <a:r>
              <a:rPr lang="tr-TR" dirty="0"/>
              <a:t> Sendromların Tedavisine Yönelik Egzersiz Dersleri” hakkında bilgi içeren bir broşür </a:t>
            </a:r>
            <a:r>
              <a:rPr lang="tr-TR" dirty="0" smtClean="0"/>
              <a:t>postalandı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74 </a:t>
            </a:r>
            <a:r>
              <a:rPr lang="tr-TR" dirty="0"/>
              <a:t>kişiden yanıt alındı. 61 istekli katılımcı ile herhangi bir yanıt vermeyenler de dahil olmak üzere isteksiz 41 katılımcı arasında fiziksel uygunluk, yaş ve </a:t>
            </a:r>
            <a:r>
              <a:rPr lang="tr-TR" dirty="0" err="1"/>
              <a:t>geriatrik</a:t>
            </a:r>
            <a:r>
              <a:rPr lang="tr-TR" dirty="0"/>
              <a:t> sendromlar açısından istatistiksel olarak anlamlı bir fark </a:t>
            </a:r>
            <a:r>
              <a:rPr lang="tr-TR" dirty="0" smtClean="0"/>
              <a:t>yoktu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dirty="0"/>
              <a:t>Temel değerlendirmeden sonra </a:t>
            </a:r>
            <a:r>
              <a:rPr lang="tr-TR" dirty="0" smtClean="0"/>
              <a:t>katılımcılar, </a:t>
            </a:r>
            <a:r>
              <a:rPr lang="tr-TR" dirty="0"/>
              <a:t>bilgisayar tarafından oluşturulan rasgele sayılara göre 1:1 tahsis oranıyla iki gruba ayrıldı</a:t>
            </a:r>
            <a:r>
              <a:rPr lang="tr-TR" dirty="0" smtClean="0"/>
              <a:t>.</a:t>
            </a:r>
            <a:r>
              <a:rPr lang="tr-TR" i="1" dirty="0"/>
              <a:t> </a:t>
            </a:r>
            <a:r>
              <a:rPr lang="tr-TR" dirty="0" err="1"/>
              <a:t>Randomizasyondan</a:t>
            </a:r>
            <a:r>
              <a:rPr lang="tr-TR" dirty="0"/>
              <a:t> sonra iki katılımcı </a:t>
            </a:r>
            <a:r>
              <a:rPr lang="tr-TR" dirty="0" smtClean="0"/>
              <a:t>hastaneye </a:t>
            </a:r>
            <a:r>
              <a:rPr lang="tr-TR" dirty="0"/>
              <a:t>yatış ( n = 1) ve kırık ( n = 1) nedeniyle çalışmayı </a:t>
            </a:r>
            <a:r>
              <a:rPr lang="tr-TR" dirty="0" smtClean="0"/>
              <a:t>tamamlayamadı.</a:t>
            </a:r>
            <a:r>
              <a:rPr lang="tr-TR" dirty="0"/>
              <a:t> </a:t>
            </a:r>
            <a:r>
              <a:rPr lang="tr-TR" dirty="0" smtClean="0"/>
              <a:t>Grupların </a:t>
            </a:r>
            <a:r>
              <a:rPr lang="tr-TR" dirty="0"/>
              <a:t>büyüklüklerini özelliklere göre eşitlemeye veya belirli özelliklere </a:t>
            </a:r>
            <a:r>
              <a:rPr lang="tr-TR" dirty="0" smtClean="0"/>
              <a:t>sahip katılımcılar </a:t>
            </a:r>
            <a:r>
              <a:rPr lang="tr-TR" dirty="0"/>
              <a:t>almaya yönelik hiçbir girişimde </a:t>
            </a:r>
            <a:r>
              <a:rPr lang="tr-TR" dirty="0" smtClean="0"/>
              <a:t>bulunulmadı</a:t>
            </a:r>
          </a:p>
        </p:txBody>
      </p:sp>
    </p:spTree>
    <p:extLst>
      <p:ext uri="{BB962C8B-B14F-4D97-AF65-F5344CB8AC3E}">
        <p14:creationId xmlns:p14="http://schemas.microsoft.com/office/powerpoint/2010/main" val="91460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8BBC8AD-B953-44C2-B3D0-E9842CB74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161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 smtClean="0"/>
              <a:t>Aşağıdaki </a:t>
            </a:r>
            <a:r>
              <a:rPr lang="tr-TR" sz="2000" dirty="0"/>
              <a:t>değişkenleri değerlendirmek için yüz yüze bir görüşme </a:t>
            </a:r>
            <a:r>
              <a:rPr lang="tr-TR" sz="2000" dirty="0" smtClean="0"/>
              <a:t>yapıldı</a:t>
            </a:r>
          </a:p>
          <a:p>
            <a:pPr marL="0" indent="0">
              <a:buNone/>
            </a:pPr>
            <a:endParaRPr lang="tr-TR" sz="2000" dirty="0" smtClean="0"/>
          </a:p>
          <a:p>
            <a:r>
              <a:rPr lang="tr-TR" sz="2000" b="1" u="sng" dirty="0" smtClean="0"/>
              <a:t>Fonksiyonel gerileme : </a:t>
            </a:r>
            <a:r>
              <a:rPr lang="tr-TR" sz="2000" dirty="0" smtClean="0"/>
              <a:t>TMIG </a:t>
            </a:r>
            <a:r>
              <a:rPr lang="tr-TR" sz="2000" dirty="0"/>
              <a:t>yeterlilik indeksi kullanılarak </a:t>
            </a:r>
            <a:r>
              <a:rPr lang="tr-TR" sz="2000" dirty="0" smtClean="0"/>
              <a:t>ölçüldü.13 </a:t>
            </a:r>
            <a:r>
              <a:rPr lang="tr-TR" sz="2000" dirty="0"/>
              <a:t>maddenin her biri için “evet” 1, “hayır” 0 (maksimum puan: 13) olarak puanlandı. </a:t>
            </a:r>
            <a:r>
              <a:rPr lang="tr-TR" sz="2000" u="sng" dirty="0"/>
              <a:t>TMIG indeksi skoru 10'un altında</a:t>
            </a:r>
            <a:r>
              <a:rPr lang="tr-TR" sz="2000" dirty="0"/>
              <a:t> olan bir kişi, fonksiyonel gerileme yaşıyor olarak </a:t>
            </a:r>
            <a:r>
              <a:rPr lang="tr-TR" sz="2000" dirty="0" smtClean="0"/>
              <a:t>tanımlandı</a:t>
            </a:r>
          </a:p>
          <a:p>
            <a:r>
              <a:rPr lang="tr-TR" sz="2000" dirty="0"/>
              <a:t> </a:t>
            </a:r>
            <a:r>
              <a:rPr lang="tr-TR" sz="2000" b="1" u="sng" dirty="0"/>
              <a:t>İdrar kaçırma </a:t>
            </a:r>
            <a:r>
              <a:rPr lang="tr-TR" sz="2000" b="1" u="sng" dirty="0" smtClean="0"/>
              <a:t>: </a:t>
            </a:r>
            <a:r>
              <a:rPr lang="tr-TR" sz="2000" dirty="0" smtClean="0"/>
              <a:t>“</a:t>
            </a:r>
            <a:r>
              <a:rPr lang="tr-TR" sz="2000" dirty="0"/>
              <a:t>Son 1 yılda hiç idrar kaçırma yaşadınız mı?” sorusuyla değerlendirildi. Bir denek “evet” ile yanıt verirse, o zaman idrar kaçırma sıklığını </a:t>
            </a:r>
            <a:r>
              <a:rPr lang="tr-TR" sz="2000" dirty="0" smtClean="0"/>
              <a:t>soruldu.</a:t>
            </a:r>
            <a:r>
              <a:rPr lang="tr-TR" sz="2000" dirty="0"/>
              <a:t> </a:t>
            </a:r>
            <a:r>
              <a:rPr lang="tr-TR" sz="2000" dirty="0" err="1"/>
              <a:t>Üriner</a:t>
            </a:r>
            <a:r>
              <a:rPr lang="tr-TR" sz="2000" dirty="0"/>
              <a:t> </a:t>
            </a:r>
            <a:r>
              <a:rPr lang="tr-TR" sz="2000" dirty="0" err="1"/>
              <a:t>inkontinans</a:t>
            </a:r>
            <a:r>
              <a:rPr lang="tr-TR" sz="2000" dirty="0"/>
              <a:t> sıklığı görüşme yoluyla beşli bir skalaya göre değerlendirildi (1: yılda birkaç kez; 2: ayda bir veya daha fazla: 3: haftada bir veya iki kez; 4: 2 günde bir; 5: her gün ). </a:t>
            </a:r>
            <a:r>
              <a:rPr lang="tr-TR" sz="2000" u="sng" dirty="0"/>
              <a:t>Yanıtı 2-5 arasında </a:t>
            </a:r>
            <a:r>
              <a:rPr lang="tr-TR" sz="2000" dirty="0"/>
              <a:t>değişen bir kişi </a:t>
            </a:r>
            <a:r>
              <a:rPr lang="tr-TR" sz="2000" dirty="0" err="1"/>
              <a:t>üriner</a:t>
            </a:r>
            <a:r>
              <a:rPr lang="tr-TR" sz="2000" dirty="0"/>
              <a:t> </a:t>
            </a:r>
            <a:r>
              <a:rPr lang="tr-TR" sz="2000" dirty="0" err="1"/>
              <a:t>inkontinansı</a:t>
            </a:r>
            <a:r>
              <a:rPr lang="tr-TR" sz="2000" dirty="0"/>
              <a:t> olan olarak tanımlandı </a:t>
            </a:r>
          </a:p>
          <a:p>
            <a:r>
              <a:rPr lang="tr-TR" sz="2000" b="1" u="sng" dirty="0"/>
              <a:t>Düşme korkusu </a:t>
            </a:r>
            <a:r>
              <a:rPr lang="tr-TR" sz="2000" b="1" u="sng" dirty="0" smtClean="0"/>
              <a:t>: </a:t>
            </a:r>
            <a:r>
              <a:rPr lang="tr-TR" sz="2000" dirty="0" smtClean="0"/>
              <a:t>“</a:t>
            </a:r>
            <a:r>
              <a:rPr lang="tr-TR" sz="2000" dirty="0"/>
              <a:t>Şu anda düşmekten korkuyor musun?” </a:t>
            </a:r>
            <a:r>
              <a:rPr lang="tr-TR" sz="2000" dirty="0" smtClean="0"/>
              <a:t>sorusuna ( </a:t>
            </a:r>
            <a:r>
              <a:rPr lang="tr-TR" sz="2000" dirty="0"/>
              <a:t>“1. hiç”, “2. biraz”, “3. çok” ve “4. düşme korkusu nedeniyle aktivite kısıtlaması</a:t>
            </a:r>
            <a:r>
              <a:rPr lang="tr-TR" sz="2000" dirty="0" smtClean="0"/>
              <a:t>” )</a:t>
            </a:r>
            <a:r>
              <a:rPr lang="tr-TR" sz="2000" dirty="0"/>
              <a:t> </a:t>
            </a:r>
            <a:r>
              <a:rPr lang="tr-TR" sz="2000" u="sng" dirty="0"/>
              <a:t>2 </a:t>
            </a:r>
            <a:r>
              <a:rPr lang="tr-TR" sz="2000" u="sng" dirty="0" smtClean="0"/>
              <a:t>- 4 arasında </a:t>
            </a:r>
            <a:r>
              <a:rPr lang="tr-TR" sz="2000" dirty="0"/>
              <a:t>yanıt veren </a:t>
            </a:r>
            <a:r>
              <a:rPr lang="tr-TR" sz="2000" dirty="0" smtClean="0"/>
              <a:t>katılımcılar </a:t>
            </a:r>
            <a:r>
              <a:rPr lang="tr-TR" sz="2000" dirty="0" smtClean="0"/>
              <a:t>korkusu olan grubuna</a:t>
            </a:r>
            <a:r>
              <a:rPr lang="tr-TR" sz="2000" dirty="0"/>
              <a:t> </a:t>
            </a:r>
            <a:r>
              <a:rPr lang="tr-TR" sz="2000" dirty="0" smtClean="0"/>
              <a:t>dahil edildi</a:t>
            </a:r>
            <a:endParaRPr lang="tr-TR" sz="1600" dirty="0"/>
          </a:p>
        </p:txBody>
      </p:sp>
      <p:sp>
        <p:nvSpPr>
          <p:cNvPr id="5" name="Başlık 1">
            <a:extLst>
              <a:ext uri="{FF2B5EF4-FFF2-40B4-BE49-F238E27FC236}">
                <a16:creationId xmlns:a16="http://schemas.microsoft.com/office/drawing/2014/main" id="{0B6C9DA5-669C-4ED9-90D3-FEFB60963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tr-TR" dirty="0"/>
              <a:t>YÖNTEM- Veri toplama</a:t>
            </a:r>
          </a:p>
        </p:txBody>
      </p:sp>
    </p:spTree>
    <p:extLst>
      <p:ext uri="{BB962C8B-B14F-4D97-AF65-F5344CB8AC3E}">
        <p14:creationId xmlns:p14="http://schemas.microsoft.com/office/powerpoint/2010/main" val="55342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479218-1090-4FFE-A40E-669884ECF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Çok boyutlu egzersizlerin </a:t>
            </a:r>
            <a:r>
              <a:rPr lang="tr-TR" sz="2000" dirty="0" err="1"/>
              <a:t>geriatrik</a:t>
            </a:r>
            <a:r>
              <a:rPr lang="tr-TR" sz="2000" dirty="0"/>
              <a:t> sendromlar üzerindeki etkisi, </a:t>
            </a:r>
            <a:endParaRPr lang="tr-TR" sz="2000" dirty="0" smtClean="0"/>
          </a:p>
          <a:p>
            <a:pPr marL="0" indent="0">
              <a:buNone/>
            </a:pPr>
            <a:endParaRPr lang="tr-TR" sz="20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tr-TR" sz="2000" dirty="0" smtClean="0"/>
              <a:t>Başlangıçta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tr-TR" sz="20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tr-TR" sz="2000" dirty="0" smtClean="0"/>
              <a:t>3 </a:t>
            </a:r>
            <a:r>
              <a:rPr lang="tr-TR" sz="2000" dirty="0"/>
              <a:t>aylık egzersizin tamamlanmasında </a:t>
            </a:r>
            <a:endParaRPr lang="tr-TR" sz="2000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tr-TR" sz="20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tr-TR" sz="2000" dirty="0" smtClean="0"/>
              <a:t> </a:t>
            </a:r>
            <a:r>
              <a:rPr lang="tr-TR" sz="2000" dirty="0"/>
              <a:t>6 aylık </a:t>
            </a:r>
            <a:r>
              <a:rPr lang="tr-TR" sz="2000" dirty="0" smtClean="0"/>
              <a:t>takipte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tr-TR" sz="2000" dirty="0" smtClean="0"/>
          </a:p>
          <a:p>
            <a:pPr marL="0" indent="0">
              <a:buNone/>
            </a:pPr>
            <a:r>
              <a:rPr lang="tr-TR" sz="2000" dirty="0" smtClean="0"/>
              <a:t>       yapılan </a:t>
            </a:r>
            <a:r>
              <a:rPr lang="tr-TR" sz="2000" dirty="0"/>
              <a:t>görüşmeden alınan </a:t>
            </a:r>
            <a:r>
              <a:rPr lang="tr-TR" sz="2000" dirty="0" smtClean="0"/>
              <a:t>yanıtlara dayalı </a:t>
            </a:r>
            <a:r>
              <a:rPr lang="tr-TR" sz="2000" dirty="0"/>
              <a:t>olarak </a:t>
            </a:r>
            <a:r>
              <a:rPr lang="tr-TR" sz="2000" dirty="0" smtClean="0"/>
              <a:t>değerlendirildi</a:t>
            </a:r>
            <a:r>
              <a:rPr lang="tr-TR" sz="2000" dirty="0"/>
              <a:t> </a:t>
            </a:r>
            <a:endParaRPr lang="tr-TR" sz="2000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tr-TR" sz="1600" dirty="0"/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A2B16A47-AD0B-4768-B015-83570D4EF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tr-TR" dirty="0"/>
              <a:t>YÖNTEM </a:t>
            </a:r>
          </a:p>
        </p:txBody>
      </p:sp>
    </p:spTree>
    <p:extLst>
      <p:ext uri="{BB962C8B-B14F-4D97-AF65-F5344CB8AC3E}">
        <p14:creationId xmlns:p14="http://schemas.microsoft.com/office/powerpoint/2010/main" val="353343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1499</Words>
  <Application>Microsoft Office PowerPoint</Application>
  <PresentationFormat>Geniş ekran</PresentationFormat>
  <Paragraphs>214</Paragraphs>
  <Slides>28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Georgia</vt:lpstr>
      <vt:lpstr>Wingdings</vt:lpstr>
      <vt:lpstr>Office Teması</vt:lpstr>
      <vt:lpstr>GERİATRİK SENDROMUN ÇOKLU SEMPTOMLARI OLAN YAŞLI KADINLARDA ÇOK BOYUTLU EGZERSİZİN FONKSİYONEL GERİLEME, İDRAR KAÇIRMA VE DÜŞME KORKUSU ÜZERİNDEKİ ETKİLERİ: RANDOMİZE KONTROLLÜ VE 6 AYLIK BİR TAKİP ÇALIŞMASI </vt:lpstr>
      <vt:lpstr>GİRİŞ </vt:lpstr>
      <vt:lpstr>GİRİŞ </vt:lpstr>
      <vt:lpstr>GİRİŞ </vt:lpstr>
      <vt:lpstr>YÖNTEM- Çalışma örneği ve prosedürleri</vt:lpstr>
      <vt:lpstr>YÖNTEM- Çalışma örneği ve prosedürleri</vt:lpstr>
      <vt:lpstr>PowerPoint Sunusu</vt:lpstr>
      <vt:lpstr>YÖNTEM- Veri toplama</vt:lpstr>
      <vt:lpstr>YÖNTEM </vt:lpstr>
      <vt:lpstr>YÖNTEM </vt:lpstr>
      <vt:lpstr>YÖNTEM-Fiziksel uygunluk </vt:lpstr>
      <vt:lpstr>YÖNTEM-Müdahaleler/Egzersiz Grubu</vt:lpstr>
      <vt:lpstr>YÖNTEM-Müdahaleler/Egzersiz Grubu</vt:lpstr>
      <vt:lpstr>YÖNTEM- Takip ve Uyum </vt:lpstr>
      <vt:lpstr>YÖNTEM-İstatistiksel Analiz </vt:lpstr>
      <vt:lpstr>PowerPoint Sunusu</vt:lpstr>
      <vt:lpstr>SONUÇLAR </vt:lpstr>
      <vt:lpstr>PowerPoint Sunusu</vt:lpstr>
      <vt:lpstr>PowerPoint Sunusu</vt:lpstr>
      <vt:lpstr>SONUÇLAR </vt:lpstr>
      <vt:lpstr>PowerPoint Sunusu</vt:lpstr>
      <vt:lpstr>PowerPoint Sunusu</vt:lpstr>
      <vt:lpstr>TARTIŞMA </vt:lpstr>
      <vt:lpstr>TARTIŞMA </vt:lpstr>
      <vt:lpstr>TARTIŞMA </vt:lpstr>
      <vt:lpstr>TARTIŞMA </vt:lpstr>
      <vt:lpstr>TARTIŞMA </vt:lpstr>
      <vt:lpstr>SONUÇ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win7</dc:creator>
  <cp:lastModifiedBy>SAMSUNG</cp:lastModifiedBy>
  <cp:revision>71</cp:revision>
  <dcterms:created xsi:type="dcterms:W3CDTF">2023-03-05T22:11:12Z</dcterms:created>
  <dcterms:modified xsi:type="dcterms:W3CDTF">2023-03-07T08:32:54Z</dcterms:modified>
</cp:coreProperties>
</file>