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256" r:id="rId3"/>
    <p:sldId id="259" r:id="rId4"/>
    <p:sldId id="261" r:id="rId5"/>
    <p:sldId id="285" r:id="rId6"/>
    <p:sldId id="263" r:id="rId7"/>
    <p:sldId id="264" r:id="rId8"/>
    <p:sldId id="265" r:id="rId9"/>
    <p:sldId id="299" r:id="rId10"/>
    <p:sldId id="287" r:id="rId11"/>
    <p:sldId id="266" r:id="rId12"/>
    <p:sldId id="288" r:id="rId13"/>
    <p:sldId id="289" r:id="rId14"/>
    <p:sldId id="267" r:id="rId15"/>
    <p:sldId id="290" r:id="rId16"/>
    <p:sldId id="268" r:id="rId17"/>
    <p:sldId id="291" r:id="rId18"/>
    <p:sldId id="270" r:id="rId19"/>
    <p:sldId id="273" r:id="rId20"/>
    <p:sldId id="275" r:id="rId21"/>
    <p:sldId id="295" r:id="rId22"/>
    <p:sldId id="274" r:id="rId23"/>
    <p:sldId id="276" r:id="rId24"/>
    <p:sldId id="279" r:id="rId25"/>
    <p:sldId id="280" r:id="rId26"/>
    <p:sldId id="296" r:id="rId27"/>
    <p:sldId id="281" r:id="rId28"/>
    <p:sldId id="297" r:id="rId29"/>
    <p:sldId id="282" r:id="rId30"/>
    <p:sldId id="283" r:id="rId31"/>
    <p:sldId id="298" r:id="rId32"/>
    <p:sldId id="284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4" autoAdjust="0"/>
    <p:restoredTop sz="86271" autoAdjust="0"/>
  </p:normalViewPr>
  <p:slideViewPr>
    <p:cSldViewPr snapToGrid="0">
      <p:cViewPr varScale="1">
        <p:scale>
          <a:sx n="62" d="100"/>
          <a:sy n="62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190F3-DF1E-40E1-B120-E8C526A17DA2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1E2A3-6A9D-4DFB-A25B-32CDCBF529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Farmakoterapi</a:t>
            </a:r>
            <a:r>
              <a:rPr lang="tr-TR" dirty="0"/>
              <a:t> grubunda reçete edilen </a:t>
            </a:r>
            <a:r>
              <a:rPr lang="tr-TR" dirty="0" err="1"/>
              <a:t>antidepresanlar</a:t>
            </a:r>
            <a:r>
              <a:rPr lang="tr-TR" dirty="0"/>
              <a:t> </a:t>
            </a:r>
          </a:p>
          <a:p>
            <a:r>
              <a:rPr lang="tr-TR" dirty="0"/>
              <a:t>13 (% 29.5) hastada </a:t>
            </a:r>
            <a:r>
              <a:rPr lang="tr-TR" dirty="0" err="1"/>
              <a:t>imipramin</a:t>
            </a:r>
            <a:r>
              <a:rPr lang="tr-TR" dirty="0"/>
              <a:t>, </a:t>
            </a:r>
          </a:p>
          <a:p>
            <a:r>
              <a:rPr lang="tr-TR" dirty="0"/>
              <a:t>13 hastada (% 29.5) </a:t>
            </a:r>
            <a:r>
              <a:rPr lang="tr-TR" dirty="0" err="1"/>
              <a:t>sertralin</a:t>
            </a:r>
            <a:r>
              <a:rPr lang="tr-TR" dirty="0"/>
              <a:t>, </a:t>
            </a:r>
          </a:p>
          <a:p>
            <a:r>
              <a:rPr lang="tr-TR" dirty="0"/>
              <a:t>11 (% 25.0) hastada </a:t>
            </a:r>
            <a:r>
              <a:rPr lang="tr-TR" dirty="0" err="1"/>
              <a:t>sitalopram</a:t>
            </a:r>
            <a:r>
              <a:rPr lang="tr-TR" dirty="0"/>
              <a:t>, </a:t>
            </a:r>
          </a:p>
          <a:p>
            <a:r>
              <a:rPr lang="tr-TR" dirty="0"/>
              <a:t>2 (% 4.5) hastada </a:t>
            </a:r>
            <a:r>
              <a:rPr lang="tr-TR" dirty="0" err="1"/>
              <a:t>essitalopram</a:t>
            </a:r>
            <a:r>
              <a:rPr lang="tr-TR" dirty="0"/>
              <a:t>, </a:t>
            </a:r>
            <a:r>
              <a:rPr lang="tr-TR" dirty="0" err="1"/>
              <a:t>mirtazapin</a:t>
            </a:r>
            <a:r>
              <a:rPr lang="tr-TR" dirty="0"/>
              <a:t>, </a:t>
            </a:r>
            <a:r>
              <a:rPr lang="tr-TR" dirty="0" err="1"/>
              <a:t>venlafaksin</a:t>
            </a:r>
            <a:r>
              <a:rPr lang="tr-TR" dirty="0"/>
              <a:t>, </a:t>
            </a:r>
            <a:r>
              <a:rPr lang="tr-TR" dirty="0" err="1"/>
              <a:t>fluoksetin</a:t>
            </a:r>
            <a:r>
              <a:rPr lang="tr-TR" dirty="0"/>
              <a:t>, Bir hastada </a:t>
            </a:r>
            <a:r>
              <a:rPr lang="tr-TR" dirty="0" err="1"/>
              <a:t>sertralin</a:t>
            </a:r>
            <a:r>
              <a:rPr lang="tr-TR" dirty="0"/>
              <a:t> artı </a:t>
            </a:r>
            <a:r>
              <a:rPr lang="tr-TR" dirty="0" err="1"/>
              <a:t>mirtazapin</a:t>
            </a:r>
            <a:r>
              <a:rPr lang="tr-TR" dirty="0"/>
              <a:t> ve </a:t>
            </a:r>
            <a:r>
              <a:rPr lang="tr-TR" dirty="0" err="1"/>
              <a:t>sitalopram</a:t>
            </a:r>
            <a:r>
              <a:rPr lang="tr-TR" dirty="0"/>
              <a:t> + </a:t>
            </a:r>
            <a:r>
              <a:rPr lang="tr-TR" dirty="0" err="1"/>
              <a:t>mirtazapin</a:t>
            </a:r>
            <a:r>
              <a:rPr lang="tr-TR" dirty="0"/>
              <a:t> (% 2.3) bulundu.</a:t>
            </a:r>
          </a:p>
          <a:p>
            <a:r>
              <a:rPr lang="tr-TR" dirty="0" err="1"/>
              <a:t>Antidepresanların</a:t>
            </a:r>
            <a:r>
              <a:rPr lang="tr-TR" dirty="0"/>
              <a:t> dozları </a:t>
            </a:r>
            <a:r>
              <a:rPr lang="tr-TR" dirty="0" err="1"/>
              <a:t>sitalopram</a:t>
            </a:r>
            <a:r>
              <a:rPr lang="tr-TR" dirty="0"/>
              <a:t> için 20 mg / d, </a:t>
            </a:r>
            <a:r>
              <a:rPr lang="tr-TR" dirty="0" err="1"/>
              <a:t>essitalopram</a:t>
            </a:r>
            <a:r>
              <a:rPr lang="tr-TR" dirty="0"/>
              <a:t> için 10 mg / d, </a:t>
            </a:r>
            <a:r>
              <a:rPr lang="tr-TR" dirty="0" err="1"/>
              <a:t>sertralin</a:t>
            </a:r>
            <a:r>
              <a:rPr lang="tr-TR" dirty="0"/>
              <a:t> için 50 mg / d, </a:t>
            </a:r>
            <a:r>
              <a:rPr lang="tr-TR" dirty="0" err="1"/>
              <a:t>mirtazapin</a:t>
            </a:r>
            <a:r>
              <a:rPr lang="tr-TR" dirty="0"/>
              <a:t> için 15–30 mg / d, </a:t>
            </a:r>
            <a:r>
              <a:rPr lang="tr-TR" dirty="0" err="1"/>
              <a:t>mirinazapin</a:t>
            </a:r>
            <a:r>
              <a:rPr lang="tr-TR" dirty="0"/>
              <a:t> için </a:t>
            </a:r>
            <a:r>
              <a:rPr lang="tr-TR" dirty="0" err="1"/>
              <a:t>sertralin</a:t>
            </a:r>
            <a:r>
              <a:rPr lang="tr-TR" dirty="0"/>
              <a:t> ve </a:t>
            </a:r>
            <a:r>
              <a:rPr lang="tr-TR" dirty="0" err="1"/>
              <a:t>sitalopram</a:t>
            </a:r>
            <a:r>
              <a:rPr lang="tr-TR" dirty="0"/>
              <a:t> ile birlikte 7.5–15 mg / d, </a:t>
            </a:r>
            <a:r>
              <a:rPr lang="tr-TR" dirty="0" err="1"/>
              <a:t>Venipafin</a:t>
            </a:r>
            <a:r>
              <a:rPr lang="tr-TR" dirty="0"/>
              <a:t> için 75 mg / d, </a:t>
            </a:r>
            <a:r>
              <a:rPr lang="tr-TR" dirty="0" err="1"/>
              <a:t>imipramin</a:t>
            </a:r>
            <a:r>
              <a:rPr lang="tr-TR" dirty="0"/>
              <a:t> için 25-50 mg / d.</a:t>
            </a:r>
          </a:p>
          <a:p>
            <a:endParaRPr lang="tr-TR" dirty="0"/>
          </a:p>
          <a:p>
            <a:r>
              <a:rPr lang="tr-TR" dirty="0"/>
              <a:t>44 hastadan 11'i 0.5-1.5 mg / gün dozunda düşük doz ek </a:t>
            </a:r>
            <a:r>
              <a:rPr lang="tr-TR" dirty="0" err="1"/>
              <a:t>lorazepam</a:t>
            </a:r>
            <a:r>
              <a:rPr lang="tr-TR" dirty="0"/>
              <a:t> aldı.</a:t>
            </a:r>
          </a:p>
          <a:p>
            <a:endParaRPr lang="tr-TR" dirty="0"/>
          </a:p>
          <a:p>
            <a:r>
              <a:rPr lang="tr-TR" dirty="0" err="1"/>
              <a:t>Lorazepam</a:t>
            </a:r>
            <a:r>
              <a:rPr lang="tr-TR" dirty="0"/>
              <a:t> tedavisinin ortalama süresi 4.54 gündü. </a:t>
            </a:r>
          </a:p>
          <a:p>
            <a:r>
              <a:rPr lang="tr-TR" dirty="0"/>
              <a:t>Tedavi gruplarında (toplam n = 44), ilk değerlendirmedeki ortalama gebelik yaşı 15.34 ± 5.51 hafta (dağılım = 5–26) ve ortalama takip süresi 16.72 ± 5.70 hafta idi (aralık = 8-29). 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1E2A3-6A9D-4DFB-A25B-32CDCBF5298F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12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C00CE6-7CFA-4AC4-8F43-41D0FC8CB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683CD78-F97E-4933-8061-C662E727B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F21F6A-4BA6-43E2-BA05-190C24B6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202364-C5B9-49AA-B11D-B6CE362D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A5F2DB-742D-4458-BADD-9F7F3ADB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98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768D9-722D-4829-BF07-7F5BDB05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CDE0424-F4B7-450D-BDA3-6B074632B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79EBAC-EB62-4D47-B84E-D3DFE6A9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4D48D-7B76-4A7F-8235-03A9ECFE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E46E74-F404-4B8C-AA30-895DDD7B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C90B0C6-017A-41E4-A963-F8461EDCA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1D69247-1AD6-4AAD-AD7E-C9FF0AF0E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6DA2F1-24C3-4397-B554-9125737A5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948DE6-D14B-4AF6-AE5C-F0472AAA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5FF22F-F871-4271-9A7A-DC9C61E4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91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6EAB1F-3132-4F3C-8161-85BBBD45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AB10ED-93ED-488B-9A9D-717F0A7DF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14BF16D-3EF9-4CBE-8AA0-4063BDD9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35832E-F47E-41CD-A3BD-1C841C6D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A7FAB1-90E7-4073-BF1A-708F5C8C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0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580A69-1BD9-4C45-8CAA-A17803E91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62A3F2-8DCB-4579-B43B-5DF55D31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D1EA91-EEB1-4223-A33C-A74CF85B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0AB38B-8826-4E05-A2A9-B03959CE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FC0163-BCEC-4471-BF50-95F2484B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06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F02718-6D64-4502-B880-12CCEC80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631128-36C0-4D44-9092-F04E48268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02BDB87-1246-41CB-9758-68D879CF5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16DCF9B-E321-4A4B-B972-2F2E4F78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797402-3988-45F0-BB6A-2F321FE8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54BAB99-24A4-47D3-A633-CB603ECA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97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ACC4C8-5BA3-419B-BD46-3DC340E0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6DD8C17-1A7F-43B0-809A-6ECDA1E20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5D4320F-712F-4D27-8B88-301D03BEB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0893098-F4EA-41F5-A4DD-BEE976BB3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8BEE14D-D6EF-4E9B-8725-41E0A0758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8281286-8879-42B0-BD22-BD4F03F90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236AA4-A8D9-4302-B619-97DD835C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810E0FB-4E1B-4F28-8EF8-4C308587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64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F3F7B-3219-4027-B6F5-0BB93D3EB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49DEC87-5460-4207-B3A7-CF5F56AE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801553-078D-4268-98C2-9E94FC8D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AEC69-C9F9-4F52-B8BD-9C9846C3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17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DBD2871-1B6D-41A0-8768-18569CF8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C9F595E-21A1-49D2-B7C2-B8B371D0E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EA490DC-9723-4EFB-9365-F9FDD5C9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7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1842FE-1A38-4859-BEB8-D954B768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0BCC68-AF4A-430F-A37F-7195351D0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3FDC59-7EDC-4E7A-9C34-1894D1A78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E92BB0-5049-4E43-A32B-81914FE9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31EB305-08FF-454D-B08C-CECCF4B0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9A2966B-8FD9-45C4-BFCB-5274A57D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44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6C508C-40FF-4EBC-A144-E91413CB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C85F825-FD7D-430C-915C-DADDF7904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B750F0F-A83A-407E-A974-AF62544F0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A655F89-6272-4002-A9F3-BE59E34A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A2C8A94-6B06-4E07-A8F3-CFF3E007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30566E-7BCC-4FD4-8387-A2C9AD2D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7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7030522-2070-479B-97C4-E253B1C5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CD28E4A-1C84-4D67-BE3D-A1C5C4F7F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7DF3B0-F09E-474C-8E58-8BAC49BEA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940C-36C5-468A-AB0D-2A10D190637C}" type="datetimeFigureOut">
              <a:rPr lang="tr-TR" smtClean="0"/>
              <a:t>30.10.2018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B284F3-83A4-40C2-9F27-33A8F7CB5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C464D2-652C-4C10-8CBC-23432641D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E604-6FBD-4D62-99AF-9A0936447C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10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4D7DF66-78E6-448E-BAF0-A7AED2281E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006" t="23810" r="14862" b="21495"/>
          <a:stretch/>
        </p:blipFill>
        <p:spPr>
          <a:xfrm>
            <a:off x="0" y="1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2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C7BF8D-B675-4AA1-B31C-5E513B92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err="1">
                <a:latin typeface="+mn-lt"/>
              </a:rPr>
              <a:t>Metod</a:t>
            </a:r>
            <a:r>
              <a:rPr lang="tr-TR" dirty="0">
                <a:latin typeface="+mn-lt"/>
              </a:rPr>
              <a:t>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264C12-D63C-42CA-B837-10BC3813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CGI-I, </a:t>
            </a:r>
            <a:r>
              <a:rPr lang="tr-TR" dirty="0" err="1"/>
              <a:t>klinisyenler</a:t>
            </a:r>
            <a:r>
              <a:rPr lang="tr-TR" dirty="0"/>
              <a:t> tarafından başlangıçtan beri bir kişinin durumundaki (faydaları) iyileşmeyi hızlandırmak için kullanılır. </a:t>
            </a:r>
          </a:p>
          <a:p>
            <a:pPr marL="0" indent="0">
              <a:buNone/>
            </a:pPr>
            <a:r>
              <a:rPr lang="tr-TR" dirty="0"/>
              <a:t>   1 = çok iyileşmiş</a:t>
            </a:r>
          </a:p>
          <a:p>
            <a:pPr marL="0" indent="0">
              <a:buNone/>
            </a:pPr>
            <a:r>
              <a:rPr lang="tr-TR" dirty="0"/>
              <a:t>   2 = iyileşmiş</a:t>
            </a:r>
          </a:p>
          <a:p>
            <a:pPr marL="0" indent="0">
              <a:buNone/>
            </a:pPr>
            <a:r>
              <a:rPr lang="tr-TR" dirty="0"/>
              <a:t>   3 = minimal olarak iyileştirilmiş </a:t>
            </a:r>
          </a:p>
          <a:p>
            <a:pPr marL="0" indent="0">
              <a:buNone/>
            </a:pPr>
            <a:r>
              <a:rPr lang="tr-TR" dirty="0"/>
              <a:t>   4 = değiştirilmemiş</a:t>
            </a:r>
          </a:p>
          <a:p>
            <a:pPr marL="0" indent="0">
              <a:buNone/>
            </a:pPr>
            <a:r>
              <a:rPr lang="tr-TR" dirty="0"/>
              <a:t>   5 = minimal olarak daha kötü</a:t>
            </a:r>
          </a:p>
          <a:p>
            <a:pPr marL="0" indent="0">
              <a:buNone/>
            </a:pPr>
            <a:r>
              <a:rPr lang="tr-TR" dirty="0"/>
              <a:t>   6 = daha kötü</a:t>
            </a:r>
          </a:p>
          <a:p>
            <a:pPr marL="0" indent="0">
              <a:buNone/>
            </a:pPr>
            <a:r>
              <a:rPr lang="tr-TR" dirty="0"/>
              <a:t>   7 = çok daha kötü</a:t>
            </a:r>
          </a:p>
        </p:txBody>
      </p:sp>
    </p:spTree>
    <p:extLst>
      <p:ext uri="{BB962C8B-B14F-4D97-AF65-F5344CB8AC3E}">
        <p14:creationId xmlns:p14="http://schemas.microsoft.com/office/powerpoint/2010/main" val="3451931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92F8B-4B64-49FC-90CB-ABDCD4CA5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" y="212035"/>
            <a:ext cx="11383617" cy="6281530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/>
              <a:t>      Çalışma için hariç tutma kriterleri:</a:t>
            </a:r>
          </a:p>
          <a:p>
            <a:endParaRPr lang="tr-TR" dirty="0"/>
          </a:p>
          <a:p>
            <a:pPr marL="514350" indent="-514350">
              <a:buAutoNum type="arabicParenBoth"/>
            </a:pPr>
            <a:r>
              <a:rPr lang="tr-TR" dirty="0"/>
              <a:t>tıbbi hastalıkların </a:t>
            </a:r>
          </a:p>
          <a:p>
            <a:pPr marL="0" indent="0">
              <a:buNone/>
            </a:pPr>
            <a:r>
              <a:rPr lang="tr-TR" dirty="0"/>
              <a:t>      (ör., Endokrin anormallikleri, </a:t>
            </a:r>
            <a:r>
              <a:rPr lang="tr-TR" dirty="0" err="1"/>
              <a:t>kardiyovasküler</a:t>
            </a:r>
            <a:r>
              <a:rPr lang="tr-TR" dirty="0"/>
              <a:t> ve </a:t>
            </a:r>
            <a:r>
              <a:rPr lang="tr-TR" dirty="0" err="1"/>
              <a:t>pulmoner</a:t>
            </a:r>
            <a:r>
              <a:rPr lang="tr-TR" dirty="0"/>
              <a:t> sistem </a:t>
            </a:r>
          </a:p>
          <a:p>
            <a:pPr marL="0" indent="0">
              <a:buNone/>
            </a:pPr>
            <a:r>
              <a:rPr lang="tr-TR" dirty="0"/>
              <a:t>      hastalıkları, nörolojik hastalık ve </a:t>
            </a:r>
            <a:r>
              <a:rPr lang="tr-TR" dirty="0" err="1"/>
              <a:t>metabolik</a:t>
            </a:r>
            <a:r>
              <a:rPr lang="tr-TR" dirty="0"/>
              <a:t> hastalık) veya hamilelikle ilgili </a:t>
            </a:r>
          </a:p>
          <a:p>
            <a:pPr marL="0" indent="0">
              <a:buNone/>
            </a:pPr>
            <a:r>
              <a:rPr lang="tr-TR" dirty="0"/>
              <a:t>      komplikasyonların (örneğin, gebelik hipertansiyonu, yakın kürtaj, plasenta </a:t>
            </a:r>
          </a:p>
          <a:p>
            <a:pPr marL="0" indent="0">
              <a:buNone/>
            </a:pPr>
            <a:r>
              <a:rPr lang="tr-TR" dirty="0"/>
              <a:t>      </a:t>
            </a:r>
            <a:r>
              <a:rPr lang="tr-TR" dirty="0" err="1"/>
              <a:t>previa</a:t>
            </a:r>
            <a:r>
              <a:rPr lang="tr-TR" dirty="0"/>
              <a:t> ve diğer </a:t>
            </a:r>
            <a:r>
              <a:rPr lang="tr-TR" dirty="0" err="1"/>
              <a:t>plasental</a:t>
            </a:r>
            <a:r>
              <a:rPr lang="tr-TR" dirty="0"/>
              <a:t> anormallikler, vajinal kanama) öyküsü ve </a:t>
            </a:r>
            <a:r>
              <a:rPr lang="tr-TR" dirty="0" err="1"/>
              <a:t>gestasyonel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dirty="0"/>
              <a:t>      diyabet)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(2) herhangi bir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malformasyon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(3) fetüsün büyümesini olumsuz etkileyebilen </a:t>
            </a:r>
            <a:r>
              <a:rPr lang="tr-TR" dirty="0" err="1"/>
              <a:t>maternal</a:t>
            </a:r>
            <a:r>
              <a:rPr lang="tr-TR" dirty="0"/>
              <a:t> enfeksiyonun varlığı (</a:t>
            </a:r>
            <a:r>
              <a:rPr lang="tr-TR" dirty="0" err="1"/>
              <a:t>örn</a:t>
            </a:r>
            <a:r>
              <a:rPr lang="tr-TR" dirty="0"/>
              <a:t>., </a:t>
            </a:r>
          </a:p>
          <a:p>
            <a:pPr marL="0" indent="0">
              <a:buNone/>
            </a:pPr>
            <a:r>
              <a:rPr lang="tr-TR" dirty="0"/>
              <a:t>     </a:t>
            </a:r>
            <a:r>
              <a:rPr lang="tr-TR" dirty="0" err="1"/>
              <a:t>Toksoplazma</a:t>
            </a:r>
            <a:r>
              <a:rPr lang="tr-TR" dirty="0"/>
              <a:t>, kızamıkçık, </a:t>
            </a:r>
            <a:r>
              <a:rPr lang="tr-TR" dirty="0" err="1"/>
              <a:t>sitomegalovirüs</a:t>
            </a:r>
            <a:r>
              <a:rPr lang="tr-TR" dirty="0"/>
              <a:t>, </a:t>
            </a:r>
            <a:r>
              <a:rPr lang="tr-TR" dirty="0" err="1"/>
              <a:t>herpes</a:t>
            </a:r>
            <a:r>
              <a:rPr lang="tr-TR" dirty="0"/>
              <a:t> </a:t>
            </a:r>
            <a:r>
              <a:rPr lang="tr-TR" dirty="0" err="1"/>
              <a:t>simpleks</a:t>
            </a:r>
            <a:r>
              <a:rPr lang="tr-TR" dirty="0"/>
              <a:t>, </a:t>
            </a:r>
            <a:r>
              <a:rPr lang="tr-TR" dirty="0" err="1"/>
              <a:t>mikoplazma</a:t>
            </a:r>
            <a:r>
              <a:rPr lang="tr-TR" dirty="0"/>
              <a:t>, </a:t>
            </a:r>
          </a:p>
          <a:p>
            <a:pPr marL="0" indent="0">
              <a:buNone/>
            </a:pPr>
            <a:r>
              <a:rPr lang="tr-TR" dirty="0"/>
              <a:t>     </a:t>
            </a:r>
            <a:r>
              <a:rPr lang="tr-TR" dirty="0" err="1"/>
              <a:t>klamidya</a:t>
            </a:r>
            <a:r>
              <a:rPr lang="tr-TR" dirty="0"/>
              <a:t>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128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3C0D6D-224E-4BC7-9604-F7ECF225A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192696"/>
            <a:ext cx="10797209" cy="4984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(4) </a:t>
            </a:r>
            <a:r>
              <a:rPr lang="tr-TR" dirty="0" err="1"/>
              <a:t>bipolar</a:t>
            </a:r>
            <a:r>
              <a:rPr lang="tr-TR" dirty="0"/>
              <a:t> </a:t>
            </a:r>
            <a:r>
              <a:rPr lang="tr-TR" dirty="0" err="1"/>
              <a:t>duygudurum</a:t>
            </a:r>
            <a:r>
              <a:rPr lang="tr-TR" dirty="0"/>
              <a:t> bozukluğu, şizofreni veya ilgili </a:t>
            </a:r>
            <a:r>
              <a:rPr lang="tr-TR" dirty="0" err="1"/>
              <a:t>psikotik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bozuklukların öyküsü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(5) PD ile birlikte görülen depresyon veya </a:t>
            </a:r>
            <a:r>
              <a:rPr lang="tr-TR" dirty="0" err="1"/>
              <a:t>anksiyete</a:t>
            </a:r>
            <a:r>
              <a:rPr lang="tr-TR" dirty="0"/>
              <a:t> bozukluklarının varlığı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(6) sigara veya alkol tüketmek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(6) zeka geriliği olması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3661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6816B3-D932-4A5D-8ABF-464ED7F75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620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(7) </a:t>
            </a:r>
            <a:r>
              <a:rPr lang="tr-TR" dirty="0" err="1"/>
              <a:t>farmakoterapi</a:t>
            </a:r>
            <a:r>
              <a:rPr lang="tr-TR" dirty="0"/>
              <a:t> grubunda; </a:t>
            </a:r>
            <a:r>
              <a:rPr lang="tr-TR" dirty="0" err="1"/>
              <a:t>antidepresan</a:t>
            </a:r>
            <a:r>
              <a:rPr lang="tr-TR" dirty="0"/>
              <a:t>, düşük doz ve kısa süreli (1 </a:t>
            </a:r>
          </a:p>
          <a:p>
            <a:pPr marL="0" indent="0">
              <a:buNone/>
            </a:pPr>
            <a:r>
              <a:rPr lang="tr-TR" dirty="0"/>
              <a:t>     hafta veya daha az) </a:t>
            </a:r>
            <a:r>
              <a:rPr lang="tr-TR" dirty="0" err="1"/>
              <a:t>benzodiazepin</a:t>
            </a:r>
            <a:r>
              <a:rPr lang="tr-TR" dirty="0"/>
              <a:t> dışındaki herhangi bir </a:t>
            </a:r>
            <a:r>
              <a:rPr lang="tr-TR" dirty="0" err="1"/>
              <a:t>psikotropik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ilacın kullanımı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(8) tedavi edilmemiş ve kontrol grupları için herhangi bir </a:t>
            </a:r>
            <a:r>
              <a:rPr lang="tr-TR" dirty="0" err="1"/>
              <a:t>psikotropik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dirty="0"/>
              <a:t>      ilaca maruz kalmak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(9) üç çalışma grubu için bilişsel davranışçı terapi gibi </a:t>
            </a:r>
            <a:r>
              <a:rPr lang="tr-TR" dirty="0" err="1"/>
              <a:t>farmakoterapiye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alternatif tedaviler almak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(10) kontrol grubu için herhangi bir psikiyatrik bozukluğun varlığı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695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C02BA4-98DF-4935-8086-F9352824F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583096"/>
            <a:ext cx="10876722" cy="6003234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 err="1"/>
              <a:t>Sosyodemografik</a:t>
            </a:r>
            <a:r>
              <a:rPr lang="tr-TR" dirty="0"/>
              <a:t> özellikleri ve tıbbi öyküyü değerlendirmek için yazarlar tarafından geliştirilen yarı yapılandırılmış bir form kullanılmıştır.</a:t>
            </a:r>
          </a:p>
          <a:p>
            <a:endParaRPr lang="tr-TR" dirty="0"/>
          </a:p>
          <a:p>
            <a:r>
              <a:rPr lang="tr-TR" dirty="0"/>
              <a:t>PD, Ruhsal Bozuklukların Tanısal ve </a:t>
            </a:r>
            <a:r>
              <a:rPr lang="tr-TR" dirty="0" err="1"/>
              <a:t>Sayımsal</a:t>
            </a:r>
            <a:r>
              <a:rPr lang="tr-TR" dirty="0"/>
              <a:t> El Kitabı, Dördüncü Baskı (DSM-IV) (SCID-I) için Yapılandırılmış Klinik Görüşme ile belirlenmiştir.</a:t>
            </a:r>
          </a:p>
          <a:p>
            <a:endParaRPr lang="tr-TR" dirty="0"/>
          </a:p>
          <a:p>
            <a:r>
              <a:rPr lang="tr-TR" dirty="0"/>
              <a:t>Doğumdaki gebelik yaşı, son adet tarihine göre hesaplandı.</a:t>
            </a:r>
          </a:p>
          <a:p>
            <a:endParaRPr lang="tr-TR" dirty="0"/>
          </a:p>
          <a:p>
            <a:r>
              <a:rPr lang="tr-TR" dirty="0" err="1"/>
              <a:t>Neonatoloji</a:t>
            </a:r>
            <a:r>
              <a:rPr lang="tr-TR" dirty="0"/>
              <a:t> bakım ünitesindeki bebeklerin doğum ağırlığı ve hastaneye yatış durumu, hastane kayıtlarından ve annenin raporlarından elde edildi.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551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37E569-747E-40A0-8DBB-6204CF000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/>
          <a:lstStyle/>
          <a:p>
            <a:endParaRPr lang="tr-TR" dirty="0"/>
          </a:p>
          <a:p>
            <a:r>
              <a:rPr lang="tr-TR" dirty="0" err="1"/>
              <a:t>Preterm</a:t>
            </a:r>
            <a:r>
              <a:rPr lang="tr-TR" dirty="0"/>
              <a:t> doğum;</a:t>
            </a:r>
            <a:r>
              <a:rPr lang="tr-TR" dirty="0">
                <a:sym typeface="Wingdings" panose="05000000000000000000" pitchFamily="2" charset="2"/>
              </a:rPr>
              <a:t> &lt; </a:t>
            </a:r>
            <a:r>
              <a:rPr lang="tr-TR" dirty="0"/>
              <a:t>37 </a:t>
            </a:r>
            <a:r>
              <a:rPr lang="tr-TR" dirty="0" err="1"/>
              <a:t>gestasyon</a:t>
            </a:r>
            <a:r>
              <a:rPr lang="tr-TR" dirty="0"/>
              <a:t> haftası</a:t>
            </a:r>
          </a:p>
          <a:p>
            <a:endParaRPr lang="tr-TR" dirty="0"/>
          </a:p>
          <a:p>
            <a:r>
              <a:rPr lang="tr-TR" dirty="0"/>
              <a:t>Düşük doğum ağırlığı; &lt;2500 gr'dan küçük doğan bebekler</a:t>
            </a:r>
          </a:p>
          <a:p>
            <a:endParaRPr lang="tr-TR" dirty="0"/>
          </a:p>
          <a:p>
            <a:r>
              <a:rPr lang="tr-TR" dirty="0"/>
              <a:t>Tedavi edilen grupta </a:t>
            </a:r>
            <a:r>
              <a:rPr lang="tr-TR" dirty="0" err="1"/>
              <a:t>farmakoterapinin</a:t>
            </a:r>
            <a:r>
              <a:rPr lang="tr-TR" dirty="0"/>
              <a:t> etkinliği Klinik Global İzlenim-</a:t>
            </a:r>
          </a:p>
          <a:p>
            <a:pPr marL="0" indent="0">
              <a:buNone/>
            </a:pPr>
            <a:r>
              <a:rPr lang="tr-TR" dirty="0"/>
              <a:t>   İyileştirme Ölçeği (CGI-I) ile ölçüldü.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5685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527D14-7A17-46D4-B84B-39CC8A395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503583"/>
            <a:ext cx="11423374" cy="56733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Çalışma, poliklinik kayıtlarından elde edilen doğal gözlemsel klinik verilere </a:t>
            </a:r>
          </a:p>
          <a:p>
            <a:pPr marL="0" indent="0">
              <a:buNone/>
            </a:pPr>
            <a:r>
              <a:rPr lang="tr-TR" dirty="0"/>
              <a:t>   dayanmaktadır.</a:t>
            </a:r>
          </a:p>
          <a:p>
            <a:endParaRPr lang="tr-TR" dirty="0"/>
          </a:p>
          <a:p>
            <a:r>
              <a:rPr lang="tr-TR" dirty="0"/>
              <a:t>Psikiyatrik değerlendirmelerde </a:t>
            </a:r>
            <a:r>
              <a:rPr lang="tr-TR" dirty="0" err="1"/>
              <a:t>sosyodemografik</a:t>
            </a:r>
            <a:r>
              <a:rPr lang="tr-TR" dirty="0"/>
              <a:t> özellikler ve </a:t>
            </a:r>
            <a:r>
              <a:rPr lang="tr-TR" dirty="0" err="1"/>
              <a:t>obstetrik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özellikler kaydedildi.</a:t>
            </a:r>
          </a:p>
          <a:p>
            <a:endParaRPr lang="tr-TR" dirty="0"/>
          </a:p>
          <a:p>
            <a:r>
              <a:rPr lang="tr-TR" dirty="0"/>
              <a:t>Psikiyatrik muayeneler ve tedaviler psikiyatri hastalıkları ve tanı </a:t>
            </a:r>
          </a:p>
          <a:p>
            <a:pPr marL="0" indent="0">
              <a:buNone/>
            </a:pPr>
            <a:r>
              <a:rPr lang="tr-TR" dirty="0"/>
              <a:t>   cihazlarında en az 4 yıllık tecrübeye sahip psikiyatristler tarafından  </a:t>
            </a:r>
          </a:p>
          <a:p>
            <a:pPr marL="0" indent="0">
              <a:buNone/>
            </a:pPr>
            <a:r>
              <a:rPr lang="tr-TR" dirty="0"/>
              <a:t>   yapılmıştır.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0928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810E59-46E7-4BAA-98C5-4FB3796C2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Çalışma, hastaların tedavilerine herhangi bir müdahaleye yol açmadı.</a:t>
            </a:r>
          </a:p>
          <a:p>
            <a:endParaRPr lang="tr-TR" dirty="0"/>
          </a:p>
          <a:p>
            <a:r>
              <a:rPr lang="tr-TR" dirty="0"/>
              <a:t>Tedaviye hastaların, akrabalarının ve psikiyatristin onayı ile karar verildi.</a:t>
            </a:r>
          </a:p>
          <a:p>
            <a:endParaRPr lang="tr-TR" dirty="0"/>
          </a:p>
          <a:p>
            <a:r>
              <a:rPr lang="tr-TR" dirty="0"/>
              <a:t>Tedavi edilen gruplardaki takip ziyaretleri, hastanın psikiyatrik durumuna göre 1 hafta ile 4 hafta arasında değişmektedir.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037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A60EFE-5923-4A15-A60B-3ADF40674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017"/>
            <a:ext cx="10515600" cy="4654670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</p:txBody>
      </p:sp>
      <p:sp>
        <p:nvSpPr>
          <p:cNvPr id="4" name="Unvan 1">
            <a:extLst>
              <a:ext uri="{FF2B5EF4-FFF2-40B4-BE49-F238E27FC236}">
                <a16:creationId xmlns:a16="http://schemas.microsoft.com/office/drawing/2014/main" id="{291C2DB2-E485-42A1-8CC1-94896619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678" y="1266273"/>
            <a:ext cx="10515600" cy="1325563"/>
          </a:xfrm>
        </p:spPr>
        <p:txBody>
          <a:bodyPr/>
          <a:lstStyle/>
          <a:p>
            <a:r>
              <a:rPr lang="tr-TR" dirty="0">
                <a:latin typeface="+mn-lt"/>
              </a:rPr>
              <a:t> Sonuç:</a:t>
            </a:r>
          </a:p>
        </p:txBody>
      </p:sp>
    </p:spTree>
    <p:extLst>
      <p:ext uri="{BB962C8B-B14F-4D97-AF65-F5344CB8AC3E}">
        <p14:creationId xmlns:p14="http://schemas.microsoft.com/office/powerpoint/2010/main" val="675427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0707EAEE-B38A-40D5-941E-5408D0F5FE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19" t="19032" r="22326" b="32478"/>
          <a:stretch/>
        </p:blipFill>
        <p:spPr>
          <a:xfrm>
            <a:off x="77490" y="13064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9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598CCA-2F50-4CCA-8966-2ECA864C6B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Tedavi edilen ve tedavi edilmeyen panik bozukluğu olan gebelerin </a:t>
            </a:r>
            <a:r>
              <a:rPr lang="tr-TR" sz="4000" dirty="0" err="1">
                <a:latin typeface="+mn-lt"/>
              </a:rPr>
              <a:t>yenidoğanlarındaki</a:t>
            </a:r>
            <a:r>
              <a:rPr lang="tr-TR" sz="4000" dirty="0">
                <a:latin typeface="+mn-lt"/>
              </a:rPr>
              <a:t> sonuçlar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791CD40-8C0B-4AC2-AEA0-098FC00E3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sz="2600" dirty="0" err="1"/>
              <a:t>Ktü</a:t>
            </a:r>
            <a:r>
              <a:rPr lang="tr-TR" sz="2600" dirty="0"/>
              <a:t> Tıp Fakültesi Aile Hekimliği AD</a:t>
            </a:r>
          </a:p>
          <a:p>
            <a:r>
              <a:rPr lang="tr-TR" sz="2600" dirty="0" err="1"/>
              <a:t>Araş</a:t>
            </a:r>
            <a:r>
              <a:rPr lang="tr-TR" sz="2600" dirty="0"/>
              <a:t>. Gör. Dr. Hatice Çavuş</a:t>
            </a:r>
          </a:p>
          <a:p>
            <a:r>
              <a:rPr lang="tr-TR" sz="2600" dirty="0"/>
              <a:t>30.10.2018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75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4A5F9175-59ED-4AC8-A757-A8E5077DAB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20" t="36384" r="23571" b="44512"/>
          <a:stretch/>
        </p:blipFill>
        <p:spPr>
          <a:xfrm>
            <a:off x="0" y="449450"/>
            <a:ext cx="12192000" cy="545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06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B6D0C1-AEC4-4759-85C5-2D2FFBCA2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374"/>
            <a:ext cx="10515600" cy="5421589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/>
              <a:t>Kontrol grubu ile karşılaştırıldığında tedavi edilmeyen hastaların </a:t>
            </a:r>
            <a:r>
              <a:rPr lang="tr-TR" sz="2600" dirty="0" err="1"/>
              <a:t>yenidoğanlarında</a:t>
            </a:r>
            <a:r>
              <a:rPr lang="tr-TR" sz="2600" dirty="0"/>
              <a:t> </a:t>
            </a:r>
            <a:r>
              <a:rPr lang="tr-TR" sz="2600" b="1" dirty="0" err="1"/>
              <a:t>preterm</a:t>
            </a:r>
            <a:r>
              <a:rPr lang="tr-TR" sz="2600" b="1" dirty="0"/>
              <a:t> doğum oranı </a:t>
            </a:r>
            <a:r>
              <a:rPr lang="tr-TR" sz="2600" dirty="0"/>
              <a:t>(P = 0.000), </a:t>
            </a:r>
            <a:r>
              <a:rPr lang="tr-TR" sz="2600" b="1" dirty="0"/>
              <a:t>LBW</a:t>
            </a:r>
            <a:r>
              <a:rPr lang="tr-TR" sz="2600" dirty="0"/>
              <a:t> (P = 0.00) ve </a:t>
            </a:r>
            <a:r>
              <a:rPr lang="tr-TR" sz="2600" b="1" dirty="0" err="1"/>
              <a:t>yenidoğan</a:t>
            </a:r>
            <a:r>
              <a:rPr lang="tr-TR" sz="2600" b="1" dirty="0"/>
              <a:t> bakım ünitesinde hastaneye yatış oranı</a:t>
            </a:r>
            <a:r>
              <a:rPr lang="tr-TR" sz="2600" dirty="0"/>
              <a:t> anlamlı derecede yüksekti (P = 0.004).</a:t>
            </a:r>
          </a:p>
          <a:p>
            <a:endParaRPr lang="tr-TR" sz="2600" dirty="0"/>
          </a:p>
          <a:p>
            <a:r>
              <a:rPr lang="tr-TR" sz="2600" dirty="0"/>
              <a:t>Benzer şekilde, tedavi edilmeyen gruba göre, </a:t>
            </a:r>
            <a:r>
              <a:rPr lang="tr-TR" sz="2600" dirty="0" err="1"/>
              <a:t>preterm</a:t>
            </a:r>
            <a:r>
              <a:rPr lang="tr-TR" sz="2600" dirty="0"/>
              <a:t> doğum oranı (P = 0.020) ve LBW (P = 0.000), </a:t>
            </a:r>
            <a:r>
              <a:rPr lang="tr-TR" sz="2600" dirty="0" err="1"/>
              <a:t>farmakoterapi</a:t>
            </a:r>
            <a:r>
              <a:rPr lang="tr-TR" sz="2600" dirty="0"/>
              <a:t> grubunda anlamlı olarak daha düşüktü.</a:t>
            </a:r>
          </a:p>
          <a:p>
            <a:endParaRPr lang="tr-TR" sz="2600" dirty="0"/>
          </a:p>
          <a:p>
            <a:r>
              <a:rPr lang="tr-TR" sz="2600" dirty="0" err="1"/>
              <a:t>Yenidoğan</a:t>
            </a:r>
            <a:r>
              <a:rPr lang="tr-TR" sz="2600" dirty="0"/>
              <a:t> bakım ünitesindeki hastaneye yatış oranı, tedavi edilmeyen grupta </a:t>
            </a:r>
            <a:r>
              <a:rPr lang="tr-TR" sz="2600" dirty="0" err="1"/>
              <a:t>farmakoterapi</a:t>
            </a:r>
            <a:r>
              <a:rPr lang="tr-TR" sz="2600" dirty="0"/>
              <a:t> grubuna göre istatistiksel olarak anlamlı bulunmayan daha yüksek bir eğilim göstermiştir (P = 0.060).</a:t>
            </a:r>
          </a:p>
          <a:p>
            <a:endParaRPr lang="tr-TR" sz="2600" dirty="0"/>
          </a:p>
          <a:p>
            <a:r>
              <a:rPr lang="tr-TR" sz="2600" dirty="0"/>
              <a:t>Bu üç değişkene göre </a:t>
            </a:r>
            <a:r>
              <a:rPr lang="tr-TR" sz="2600" dirty="0" err="1"/>
              <a:t>farmakoterapi</a:t>
            </a:r>
            <a:r>
              <a:rPr lang="tr-TR" sz="2600" dirty="0"/>
              <a:t> grubu ve kontrol grubu arasında anlamlı fark yoktu (</a:t>
            </a:r>
            <a:r>
              <a:rPr lang="tr-TR" sz="2600" dirty="0" err="1"/>
              <a:t>preterm</a:t>
            </a:r>
            <a:r>
              <a:rPr lang="tr-TR" sz="2600" dirty="0"/>
              <a:t> doğum için P = 0.182, LBW için P = 0.598 ve </a:t>
            </a:r>
            <a:r>
              <a:rPr lang="tr-TR" sz="2600" dirty="0" err="1"/>
              <a:t>yenidoğan</a:t>
            </a:r>
            <a:r>
              <a:rPr lang="tr-TR" sz="2600" dirty="0"/>
              <a:t> bakım ünitesi için P = 0.414).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1135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220E44-5477-40DC-A797-45CA3B317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0914"/>
            <a:ext cx="10515600" cy="5756049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Çoklu karşılaştırmalar yapıldığında, tedavi edilmemiş PD olan annelerin </a:t>
            </a:r>
            <a:r>
              <a:rPr lang="tr-TR" dirty="0" err="1"/>
              <a:t>yenidoğanları</a:t>
            </a:r>
            <a:r>
              <a:rPr lang="tr-TR" dirty="0"/>
              <a:t>, kontrol anneleri ve </a:t>
            </a:r>
            <a:r>
              <a:rPr lang="tr-TR" dirty="0" err="1"/>
              <a:t>antidepresanlarla</a:t>
            </a:r>
            <a:r>
              <a:rPr lang="tr-TR" dirty="0"/>
              <a:t> tedavi edilen </a:t>
            </a:r>
            <a:r>
              <a:rPr lang="tr-TR" dirty="0" err="1"/>
              <a:t>PD'li</a:t>
            </a:r>
            <a:r>
              <a:rPr lang="tr-TR" dirty="0"/>
              <a:t> annelerinkine kıyasla anlamlı olarak daha düşük doğum ağırlığına ve daha kısa gebelik yaşına sahipti (p = 0.000)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Farmakoterapi</a:t>
            </a:r>
            <a:r>
              <a:rPr lang="tr-TR" dirty="0"/>
              <a:t> ve kontrol grupları arasında gebelik haftası (P = 0.797) ve doğum ağırlığı (P = 0.830) açısından anlamlı fark bulunamadı.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0093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7B0163-20E0-47FD-A17E-EB9F2B8C3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5607120"/>
          </a:xfrm>
        </p:spPr>
        <p:txBody>
          <a:bodyPr>
            <a:normAutofit/>
          </a:bodyPr>
          <a:lstStyle/>
          <a:p>
            <a:r>
              <a:rPr lang="tr-TR" sz="4000" dirty="0"/>
              <a:t>Tartışma:</a:t>
            </a:r>
          </a:p>
          <a:p>
            <a:endParaRPr lang="tr-TR" dirty="0"/>
          </a:p>
          <a:p>
            <a:r>
              <a:rPr lang="tr-TR" dirty="0"/>
              <a:t>Bilindiği kadarıyla, </a:t>
            </a:r>
            <a:r>
              <a:rPr lang="tr-TR" dirty="0" err="1"/>
              <a:t>PD'li</a:t>
            </a:r>
            <a:r>
              <a:rPr lang="tr-TR" dirty="0"/>
              <a:t> gebelerde </a:t>
            </a:r>
            <a:r>
              <a:rPr lang="tr-TR" dirty="0" err="1"/>
              <a:t>farmakoterapinin</a:t>
            </a:r>
            <a:r>
              <a:rPr lang="tr-TR" dirty="0"/>
              <a:t> etkilerini ve tedavi edilmeyenlerin </a:t>
            </a:r>
            <a:r>
              <a:rPr lang="tr-TR" dirty="0" err="1"/>
              <a:t>yenidoğan</a:t>
            </a:r>
            <a:r>
              <a:rPr lang="tr-TR" dirty="0"/>
              <a:t> sonuçlarını araştıran ilk çalışmadır.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Benzer bir popülasyona dayalı çalışma, </a:t>
            </a:r>
            <a:r>
              <a:rPr lang="tr-TR" dirty="0" err="1"/>
              <a:t>preterm</a:t>
            </a:r>
            <a:r>
              <a:rPr lang="tr-TR" dirty="0"/>
              <a:t> doğum ve LBW oranının, PD olan ve olmayan kadınlarda benzer olduğunu düşündürmektedir.</a:t>
            </a:r>
          </a:p>
          <a:p>
            <a:r>
              <a:rPr lang="tr-TR" dirty="0"/>
              <a:t>Ancak bu çalışmalarda, hastaların gebelik boyunca PD için herhangi bir tedavi alıp almadıkları ya da tedavinin tipi, süresi ve başarısı belirsizdi.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9838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A7D4F4-CFB6-4468-BBA6-DEFF3A531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56" y="598936"/>
            <a:ext cx="10515600" cy="566012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Bir </a:t>
            </a:r>
            <a:r>
              <a:rPr lang="tr-TR" dirty="0" err="1"/>
              <a:t>kohort</a:t>
            </a:r>
            <a:r>
              <a:rPr lang="tr-TR" dirty="0"/>
              <a:t> çalışmasında, </a:t>
            </a:r>
            <a:r>
              <a:rPr lang="tr-TR" dirty="0" err="1"/>
              <a:t>maternal</a:t>
            </a:r>
            <a:r>
              <a:rPr lang="tr-TR" dirty="0"/>
              <a:t> psikiyatrik bozuklukların gebelik sırasında </a:t>
            </a:r>
            <a:r>
              <a:rPr lang="tr-TR" dirty="0" err="1"/>
              <a:t>serotonin</a:t>
            </a:r>
            <a:r>
              <a:rPr lang="tr-TR" dirty="0"/>
              <a:t> geri alım inhibitörleri (SSRİ) ile tedavisinin </a:t>
            </a:r>
            <a:r>
              <a:rPr lang="tr-TR" dirty="0" err="1"/>
              <a:t>preterm</a:t>
            </a:r>
            <a:r>
              <a:rPr lang="tr-TR" dirty="0"/>
              <a:t> doğum riskini azalttığı görülmüştür.</a:t>
            </a:r>
          </a:p>
          <a:p>
            <a:endParaRPr lang="tr-TR" dirty="0"/>
          </a:p>
          <a:p>
            <a:r>
              <a:rPr lang="tr-TR" dirty="0"/>
              <a:t>Başka bir çalışmada ise, </a:t>
            </a:r>
            <a:r>
              <a:rPr lang="tr-TR" dirty="0" err="1"/>
              <a:t>antidepresanlar</a:t>
            </a:r>
            <a:r>
              <a:rPr lang="tr-TR" dirty="0"/>
              <a:t> ile tedavi edilen majör depresyonlu gebe kadınların ve sağlıklı kadınların gebelik yaşının ve doğum ağırlığının benzer olduğunu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2082253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B3D607-ACCE-464E-809B-F6632293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4557"/>
            <a:ext cx="10515600" cy="5832406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Bu çalışmada, </a:t>
            </a:r>
            <a:r>
              <a:rPr lang="tr-TR" dirty="0" err="1"/>
              <a:t>preterm</a:t>
            </a:r>
            <a:r>
              <a:rPr lang="tr-TR" dirty="0"/>
              <a:t> doğum, </a:t>
            </a:r>
            <a:r>
              <a:rPr lang="tr-TR" dirty="0" err="1"/>
              <a:t>gestasyon</a:t>
            </a:r>
            <a:r>
              <a:rPr lang="tr-TR" dirty="0"/>
              <a:t> yaş, doğum ağırlığı, LBW ve bebeklerin </a:t>
            </a:r>
            <a:r>
              <a:rPr lang="tr-TR" dirty="0" err="1"/>
              <a:t>yenidoğan</a:t>
            </a:r>
            <a:r>
              <a:rPr lang="tr-TR" dirty="0"/>
              <a:t> bakım ünitesinde hastaneye yatırılma riski açısından </a:t>
            </a:r>
            <a:r>
              <a:rPr lang="tr-TR" dirty="0" err="1"/>
              <a:t>farmakoterapi</a:t>
            </a:r>
            <a:r>
              <a:rPr lang="tr-TR" dirty="0"/>
              <a:t> ile tedavi edilen </a:t>
            </a:r>
            <a:r>
              <a:rPr lang="tr-TR" dirty="0" err="1"/>
              <a:t>PD'li</a:t>
            </a:r>
            <a:r>
              <a:rPr lang="tr-TR" dirty="0"/>
              <a:t> gebeler ve sağlıklı gebeler arasında anlamlı bir fark bulunmamıştır.</a:t>
            </a:r>
          </a:p>
          <a:p>
            <a:endParaRPr lang="tr-TR" dirty="0"/>
          </a:p>
          <a:p>
            <a:r>
              <a:rPr lang="tr-TR" dirty="0"/>
              <a:t>Bu sonuçlar, </a:t>
            </a:r>
            <a:r>
              <a:rPr lang="tr-TR" dirty="0" err="1"/>
              <a:t>PD'nin</a:t>
            </a:r>
            <a:r>
              <a:rPr lang="tr-TR" dirty="0"/>
              <a:t> </a:t>
            </a:r>
            <a:r>
              <a:rPr lang="tr-TR" dirty="0" err="1"/>
              <a:t>antidepresanlarla</a:t>
            </a:r>
            <a:r>
              <a:rPr lang="tr-TR" dirty="0"/>
              <a:t> tedavisinin, PD olmayan kadınlarda oranla karşılaştırıldığında, negatif </a:t>
            </a:r>
            <a:r>
              <a:rPr lang="tr-TR" dirty="0" err="1"/>
              <a:t>neonatal</a:t>
            </a:r>
            <a:r>
              <a:rPr lang="tr-TR" dirty="0"/>
              <a:t> sonuçlar riskini artırmadığı görülmüştür.</a:t>
            </a:r>
          </a:p>
          <a:p>
            <a:endParaRPr lang="tr-TR" dirty="0"/>
          </a:p>
          <a:p>
            <a:r>
              <a:rPr lang="tr-TR" dirty="0"/>
              <a:t>Aslında, literatürde </a:t>
            </a:r>
            <a:r>
              <a:rPr lang="tr-TR" dirty="0" err="1"/>
              <a:t>intrauterin</a:t>
            </a:r>
            <a:r>
              <a:rPr lang="tr-TR" dirty="0"/>
              <a:t> </a:t>
            </a:r>
            <a:r>
              <a:rPr lang="tr-TR" dirty="0" err="1"/>
              <a:t>antidepresanlara</a:t>
            </a:r>
            <a:r>
              <a:rPr lang="tr-TR" dirty="0"/>
              <a:t> </a:t>
            </a:r>
            <a:r>
              <a:rPr lang="tr-TR" dirty="0" err="1"/>
              <a:t>maruziyet</a:t>
            </a:r>
            <a:r>
              <a:rPr lang="tr-TR" dirty="0"/>
              <a:t> </a:t>
            </a:r>
            <a:r>
              <a:rPr lang="tr-TR" dirty="0" err="1"/>
              <a:t>yenidoğanlarda</a:t>
            </a:r>
            <a:r>
              <a:rPr lang="tr-TR" dirty="0"/>
              <a:t> daha zayıf </a:t>
            </a:r>
            <a:r>
              <a:rPr lang="tr-TR" dirty="0" err="1"/>
              <a:t>neonatal</a:t>
            </a:r>
            <a:r>
              <a:rPr lang="tr-TR" dirty="0"/>
              <a:t> adaptasyona neden olduğu yer almaktadır.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822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2720FB-FF66-4D99-9156-24EBF7E36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498"/>
            <a:ext cx="10515600" cy="4826465"/>
          </a:xfrm>
        </p:spPr>
        <p:txBody>
          <a:bodyPr>
            <a:normAutofit/>
          </a:bodyPr>
          <a:lstStyle/>
          <a:p>
            <a:r>
              <a:rPr lang="tr-TR" dirty="0"/>
              <a:t>Ayrıca, gebelik sırasında SSRI kullanan annelerin yeni doğmuş bebeklerinin </a:t>
            </a:r>
            <a:r>
              <a:rPr lang="tr-TR" dirty="0" err="1"/>
              <a:t>yenidoğan</a:t>
            </a:r>
            <a:r>
              <a:rPr lang="tr-TR" dirty="0"/>
              <a:t> bakım ihtiyacının daha yüksek olduğu bildirilmiştir.</a:t>
            </a:r>
          </a:p>
          <a:p>
            <a:endParaRPr lang="tr-TR" dirty="0"/>
          </a:p>
          <a:p>
            <a:r>
              <a:rPr lang="tr-TR" dirty="0"/>
              <a:t>Bazı yazarlara göre, bu risk SSRI grubunda ilaçsız psikiyatrik tanı grubundan daha yüksek görünmektedir.</a:t>
            </a:r>
          </a:p>
          <a:p>
            <a:endParaRPr lang="tr-TR" dirty="0"/>
          </a:p>
          <a:p>
            <a:r>
              <a:rPr lang="tr-TR" dirty="0"/>
              <a:t>Beklenmedik bir şekilde bu çalışmada, yeni doğanların </a:t>
            </a:r>
            <a:r>
              <a:rPr lang="tr-TR" dirty="0" err="1"/>
              <a:t>farmakoterapi</a:t>
            </a:r>
            <a:r>
              <a:rPr lang="tr-TR" dirty="0"/>
              <a:t> grubunda </a:t>
            </a:r>
            <a:r>
              <a:rPr lang="tr-TR" dirty="0" err="1"/>
              <a:t>yenidoğan</a:t>
            </a:r>
            <a:r>
              <a:rPr lang="tr-TR" dirty="0"/>
              <a:t> bakım gereksiniminin kontrol grubuna benzer ve istatistiksel olarak anlamlı olmamasına rağmen tedavi edilmeyen gruba göre daha düşük bulunmuştur.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308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36BEB6-1293-41E6-952B-5F183FAAD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6071942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 err="1"/>
              <a:t>PD'li</a:t>
            </a:r>
            <a:r>
              <a:rPr lang="tr-TR" dirty="0"/>
              <a:t> gebelerde </a:t>
            </a:r>
            <a:r>
              <a:rPr lang="tr-TR" dirty="0" err="1"/>
              <a:t>farmakoterapi</a:t>
            </a:r>
            <a:r>
              <a:rPr lang="tr-TR" dirty="0"/>
              <a:t> ve </a:t>
            </a:r>
            <a:r>
              <a:rPr lang="tr-TR" dirty="0" err="1"/>
              <a:t>preterm</a:t>
            </a:r>
            <a:r>
              <a:rPr lang="tr-TR" dirty="0"/>
              <a:t> doğum arasındaki ilişkiyi inceleyen bir çalışmada;  </a:t>
            </a:r>
            <a:r>
              <a:rPr lang="tr-TR" dirty="0" err="1"/>
              <a:t>preterm</a:t>
            </a:r>
            <a:r>
              <a:rPr lang="tr-TR" dirty="0"/>
              <a:t> doğumların tedavi edilmeyen PD hastalarında </a:t>
            </a:r>
            <a:r>
              <a:rPr lang="tr-TR" dirty="0" err="1"/>
              <a:t>farmakoterapi</a:t>
            </a:r>
            <a:r>
              <a:rPr lang="tr-TR" dirty="0"/>
              <a:t> alan hastaya göre daha fazla olduğu </a:t>
            </a:r>
            <a:r>
              <a:rPr lang="tr-TR" dirty="0" err="1"/>
              <a:t>bildirilmiştir..Ancak</a:t>
            </a:r>
            <a:r>
              <a:rPr lang="tr-TR" dirty="0"/>
              <a:t>, bu çalışma ilaçlarla ilgili ayrıntılı bilgi içermiyordu.</a:t>
            </a:r>
          </a:p>
          <a:p>
            <a:endParaRPr lang="tr-TR" dirty="0"/>
          </a:p>
          <a:p>
            <a:r>
              <a:rPr lang="tr-TR" dirty="0"/>
              <a:t>Bizim sonuçlarımızda, </a:t>
            </a:r>
            <a:r>
              <a:rPr lang="tr-TR" dirty="0" err="1"/>
              <a:t>farmakoterapinin</a:t>
            </a:r>
            <a:r>
              <a:rPr lang="tr-TR" dirty="0"/>
              <a:t> </a:t>
            </a:r>
            <a:r>
              <a:rPr lang="tr-TR" dirty="0" err="1"/>
              <a:t>PD'li</a:t>
            </a:r>
            <a:r>
              <a:rPr lang="tr-TR" dirty="0"/>
              <a:t> annelerde </a:t>
            </a:r>
            <a:r>
              <a:rPr lang="tr-TR" dirty="0" err="1"/>
              <a:t>preterm</a:t>
            </a:r>
            <a:r>
              <a:rPr lang="tr-TR" dirty="0"/>
              <a:t> doğum riskini azaltabileceği önerisi şu şekilde açıklanabilir:</a:t>
            </a:r>
          </a:p>
          <a:p>
            <a:endParaRPr lang="tr-TR" dirty="0"/>
          </a:p>
          <a:p>
            <a:r>
              <a:rPr lang="tr-TR" dirty="0"/>
              <a:t>İlk olarak, bu etki </a:t>
            </a:r>
            <a:r>
              <a:rPr lang="tr-TR" dirty="0" err="1"/>
              <a:t>PD'ye</a:t>
            </a:r>
            <a:r>
              <a:rPr lang="tr-TR" dirty="0"/>
              <a:t> özgü olabilir.</a:t>
            </a:r>
          </a:p>
          <a:p>
            <a:endParaRPr lang="tr-TR" dirty="0"/>
          </a:p>
          <a:p>
            <a:r>
              <a:rPr lang="tr-TR" dirty="0"/>
              <a:t>İkincisi, bizim örneğimizde, SSRI, </a:t>
            </a:r>
            <a:r>
              <a:rPr lang="tr-TR" dirty="0" err="1"/>
              <a:t>venlafaksin</a:t>
            </a:r>
            <a:r>
              <a:rPr lang="tr-TR" dirty="0"/>
              <a:t> ve </a:t>
            </a:r>
            <a:r>
              <a:rPr lang="tr-TR" dirty="0" err="1"/>
              <a:t>mirtazapin</a:t>
            </a:r>
            <a:r>
              <a:rPr lang="tr-TR" dirty="0"/>
              <a:t> en düşük </a:t>
            </a:r>
            <a:r>
              <a:rPr lang="tr-TR" dirty="0" err="1"/>
              <a:t>terapötik</a:t>
            </a:r>
            <a:r>
              <a:rPr lang="tr-TR" dirty="0"/>
              <a:t> dozlarda kullanıldı ve </a:t>
            </a:r>
            <a:r>
              <a:rPr lang="tr-TR" dirty="0" err="1"/>
              <a:t>imipramin</a:t>
            </a:r>
            <a:r>
              <a:rPr lang="tr-TR" dirty="0"/>
              <a:t> çok düşük dozda kullanıldı.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745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484485-8858-43D5-A3C7-ED00BF457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723"/>
            <a:ext cx="10515600" cy="5403240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Bazı çalışmalarda, </a:t>
            </a:r>
            <a:r>
              <a:rPr lang="tr-TR" dirty="0" err="1"/>
              <a:t>SSRI'ların</a:t>
            </a:r>
            <a:r>
              <a:rPr lang="tr-TR" dirty="0"/>
              <a:t> yüksek dozlarda(40 mg / </a:t>
            </a:r>
            <a:r>
              <a:rPr lang="tr-TR" dirty="0" err="1"/>
              <a:t>gün'den</a:t>
            </a:r>
            <a:r>
              <a:rPr lang="tr-TR" dirty="0"/>
              <a:t> fazla) kullanımının, düşük ve orta dereceli dozlarda kullanımına kıyasla, prematüre doğum </a:t>
            </a:r>
            <a:r>
              <a:rPr lang="tr-TR" dirty="0" err="1"/>
              <a:t>insidansının</a:t>
            </a:r>
            <a:r>
              <a:rPr lang="tr-TR" dirty="0"/>
              <a:t> 2.0-5.5 kat artırdığı ileri sürülmüştür.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Üçüncü olarak, mevcut çalışma, </a:t>
            </a:r>
            <a:r>
              <a:rPr lang="tr-TR" dirty="0" err="1"/>
              <a:t>farmakoterapiye</a:t>
            </a:r>
            <a:r>
              <a:rPr lang="tr-TR" dirty="0"/>
              <a:t> cevap veren hastaları içermektedir.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458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EC05ED-6B2A-44ED-97B2-63605382A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620372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Daha önce bildirilmiş olan çalışmalarda, </a:t>
            </a:r>
            <a:r>
              <a:rPr lang="tr-TR" dirty="0" err="1"/>
              <a:t>antidepresan</a:t>
            </a:r>
            <a:r>
              <a:rPr lang="tr-TR" dirty="0"/>
              <a:t> kullanan hastalarda psikiyatrik belirtilerin düzelip düzelmediği belirsizdir.</a:t>
            </a:r>
          </a:p>
          <a:p>
            <a:endParaRPr lang="tr-TR" dirty="0"/>
          </a:p>
          <a:p>
            <a:r>
              <a:rPr lang="tr-TR" dirty="0"/>
              <a:t>Bu nedenle, hastalarda </a:t>
            </a:r>
            <a:r>
              <a:rPr lang="tr-TR" dirty="0" err="1"/>
              <a:t>PD'nin</a:t>
            </a:r>
            <a:r>
              <a:rPr lang="tr-TR" dirty="0"/>
              <a:t> başarılı tedavisi, </a:t>
            </a:r>
            <a:r>
              <a:rPr lang="tr-TR" dirty="0" err="1"/>
              <a:t>maternal</a:t>
            </a:r>
            <a:r>
              <a:rPr lang="tr-TR" dirty="0"/>
              <a:t> </a:t>
            </a:r>
            <a:r>
              <a:rPr lang="tr-TR" dirty="0" err="1"/>
              <a:t>PD'ye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negatif </a:t>
            </a:r>
            <a:r>
              <a:rPr lang="tr-TR" dirty="0" err="1"/>
              <a:t>neonatal</a:t>
            </a:r>
            <a:r>
              <a:rPr lang="tr-TR" dirty="0"/>
              <a:t> sonuçlarda azalmaya neden olabilir.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878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2552DB-5AE1-48BB-8CD9-FE7DBFEE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+mn-lt"/>
              </a:rPr>
              <a:t>  Giriş: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1B0C08-4354-4C84-B94D-60F70772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79468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Gebe kadınlarda; </a:t>
            </a:r>
            <a:r>
              <a:rPr lang="tr-TR" dirty="0" err="1"/>
              <a:t>anksiyete</a:t>
            </a:r>
            <a:r>
              <a:rPr lang="tr-TR" dirty="0"/>
              <a:t> bozuklukları, depresif bozukluklardan daha sık görülmektedir.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Panik bozukluk (PD) nispeten sık görülen bir </a:t>
            </a:r>
            <a:r>
              <a:rPr lang="tr-TR" dirty="0" err="1"/>
              <a:t>anksiyete</a:t>
            </a:r>
            <a:r>
              <a:rPr lang="tr-TR" dirty="0"/>
              <a:t> bozukluğudur; başlangıcı veya seyri gebelikten etkilenebilir.</a:t>
            </a:r>
          </a:p>
          <a:p>
            <a:endParaRPr lang="tr-TR" dirty="0"/>
          </a:p>
          <a:p>
            <a:r>
              <a:rPr lang="tr-TR" dirty="0"/>
              <a:t>Önceden var olan PD belirtileri gebelik sırasında kötüleşebilir, düzelebilir veya değişmeden kalabilir.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525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F235D4-628C-4C52-AB8E-248587A94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698" y="755374"/>
            <a:ext cx="10515600" cy="542158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Doğal karakteristik, yapılandırılmış klinik görüşme ile tanı ve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Farmakoterapi</a:t>
            </a:r>
            <a:r>
              <a:rPr lang="tr-TR" dirty="0"/>
              <a:t>, tedavi edilmemiş ve kontrol grupları arasındaki </a:t>
            </a:r>
          </a:p>
          <a:p>
            <a:pPr marL="0" indent="0">
              <a:buNone/>
            </a:pPr>
            <a:r>
              <a:rPr lang="tr-TR" dirty="0"/>
              <a:t>   karşılaştırma bu çalışmanın ana güçlü yönleridir.</a:t>
            </a:r>
          </a:p>
          <a:p>
            <a:endParaRPr lang="tr-TR" dirty="0"/>
          </a:p>
          <a:p>
            <a:r>
              <a:rPr lang="tr-TR" dirty="0"/>
              <a:t>Çalışmanın birincil kısıtlaması, çalışma tasarımının </a:t>
            </a:r>
            <a:r>
              <a:rPr lang="tr-TR" dirty="0" err="1"/>
              <a:t>randomize</a:t>
            </a:r>
            <a:r>
              <a:rPr lang="tr-TR" dirty="0"/>
              <a:t> kontrollü özelliklere sahip olmamasıdır.</a:t>
            </a:r>
          </a:p>
          <a:p>
            <a:endParaRPr lang="tr-TR" dirty="0"/>
          </a:p>
          <a:p>
            <a:r>
              <a:rPr lang="tr-TR" dirty="0"/>
              <a:t>Ancak, gebelik döneminde bu özelliklerin sağlanması etik açıdan zordur.</a:t>
            </a:r>
          </a:p>
          <a:p>
            <a:endParaRPr lang="tr-TR" dirty="0"/>
          </a:p>
          <a:p>
            <a:r>
              <a:rPr lang="tr-TR" dirty="0"/>
              <a:t>Örneklem büyüklüğümüz karşılaştırmalar için nispeten yeterliydi; ancak yine de, </a:t>
            </a:r>
            <a:r>
              <a:rPr lang="tr-TR" dirty="0" err="1"/>
              <a:t>PD'li</a:t>
            </a:r>
            <a:r>
              <a:rPr lang="tr-TR" dirty="0"/>
              <a:t> annelerin tüm yeni doğanlarını temsil etmeyebilir.</a:t>
            </a:r>
          </a:p>
        </p:txBody>
      </p:sp>
    </p:spTree>
    <p:extLst>
      <p:ext uri="{BB962C8B-B14F-4D97-AF65-F5344CB8AC3E}">
        <p14:creationId xmlns:p14="http://schemas.microsoft.com/office/powerpoint/2010/main" val="4176687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73EC3C-D048-417B-B9A5-1BCF5E2ED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32" y="836908"/>
            <a:ext cx="11189776" cy="5340055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Daha şiddetli ve uzun süreli semptomlar çalışma sonuçlarını etkileyebilir.</a:t>
            </a:r>
          </a:p>
          <a:p>
            <a:endParaRPr lang="tr-TR" dirty="0"/>
          </a:p>
          <a:p>
            <a:r>
              <a:rPr lang="tr-TR" dirty="0" err="1"/>
              <a:t>Yenidoğan</a:t>
            </a:r>
            <a:r>
              <a:rPr lang="tr-TR" dirty="0"/>
              <a:t> bakım ünitesinde yatış nedenlerini incelenmedi.</a:t>
            </a:r>
          </a:p>
          <a:p>
            <a:endParaRPr lang="tr-TR" dirty="0"/>
          </a:p>
          <a:p>
            <a:r>
              <a:rPr lang="tr-TR" dirty="0"/>
              <a:t>Son olarak, tedaviye yanıt üzerine PD süresinin etkisi için kontrol eksikliği, sonuçlar için başka bir sınırlamadır.</a:t>
            </a:r>
          </a:p>
          <a:p>
            <a:endParaRPr lang="tr-TR" dirty="0"/>
          </a:p>
          <a:p>
            <a:r>
              <a:rPr lang="tr-TR" dirty="0"/>
              <a:t>Bununla birlikte, çalışmanın dışlama kriterleri ve karşılaştırmalı grupların varlığının, bu faktörlerin çalışma sonuçları üzerindeki etkilerini en aza indirebileceğini düşünüyoruz.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8207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DA8C46-9373-4473-B4F4-3D3593A0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3339"/>
            <a:ext cx="10515600" cy="5633624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Sonuç olarak, sınırlamalara rağmen, bu çalışma gebelik sırasında tedavi edilmeyen </a:t>
            </a:r>
            <a:r>
              <a:rPr lang="tr-TR" dirty="0" err="1"/>
              <a:t>PD'nin</a:t>
            </a:r>
            <a:r>
              <a:rPr lang="tr-TR" dirty="0"/>
              <a:t> negatif doğum sonuçlarına yol açabileceğini düşündürmektedir.</a:t>
            </a:r>
          </a:p>
          <a:p>
            <a:endParaRPr lang="tr-TR" dirty="0"/>
          </a:p>
          <a:p>
            <a:r>
              <a:rPr lang="tr-TR" dirty="0"/>
              <a:t>Ek olarak, gebelikte PD için </a:t>
            </a:r>
            <a:r>
              <a:rPr lang="tr-TR" dirty="0" err="1"/>
              <a:t>farmakoterapi</a:t>
            </a:r>
            <a:r>
              <a:rPr lang="tr-TR" dirty="0"/>
              <a:t> kullanımını ile, doğum ağırlığı, erken doğum ve bebekler için </a:t>
            </a:r>
            <a:r>
              <a:rPr lang="tr-TR" dirty="0" err="1"/>
              <a:t>yenidoğan</a:t>
            </a:r>
            <a:r>
              <a:rPr lang="tr-TR" dirty="0"/>
              <a:t> bakım gereksinimi üzerindeki olumsuz etkileri iyileştirebilir.</a:t>
            </a:r>
          </a:p>
          <a:p>
            <a:endParaRPr lang="tr-TR" dirty="0"/>
          </a:p>
          <a:p>
            <a:r>
              <a:rPr lang="tr-TR" dirty="0"/>
              <a:t>Bu çalışmanın sonuçlarını doğrulamak için </a:t>
            </a:r>
            <a:r>
              <a:rPr lang="tr-TR" dirty="0" err="1"/>
              <a:t>antidepresanların</a:t>
            </a:r>
            <a:r>
              <a:rPr lang="tr-TR" dirty="0"/>
              <a:t> </a:t>
            </a:r>
            <a:r>
              <a:rPr lang="tr-TR" dirty="0" err="1"/>
              <a:t>PD'li</a:t>
            </a:r>
            <a:r>
              <a:rPr lang="tr-TR" dirty="0"/>
              <a:t> annelerin bebeklerinde negatif doğum sonuçları üzerine yararlı etkileri de dahil olmak üzere daha fazla gözlemsel çalışma yapılmalıdır.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61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AA6B81-4D52-4CC8-B745-420F2E15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3" y="834887"/>
            <a:ext cx="10783957" cy="5395085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Gebelikte </a:t>
            </a:r>
            <a:r>
              <a:rPr lang="tr-TR" dirty="0" err="1"/>
              <a:t>PD'ye</a:t>
            </a:r>
            <a:r>
              <a:rPr lang="tr-TR" dirty="0"/>
              <a:t> bağlı genel stres veya </a:t>
            </a:r>
            <a:r>
              <a:rPr lang="tr-TR" dirty="0" err="1"/>
              <a:t>anksiyete</a:t>
            </a:r>
            <a:r>
              <a:rPr lang="tr-TR" dirty="0"/>
              <a:t>, </a:t>
            </a:r>
          </a:p>
          <a:p>
            <a:pPr marL="0" indent="0">
              <a:buNone/>
            </a:pPr>
            <a:r>
              <a:rPr lang="tr-TR" dirty="0"/>
              <a:t>   -</a:t>
            </a:r>
            <a:r>
              <a:rPr lang="tr-TR" dirty="0" err="1"/>
              <a:t>plasental</a:t>
            </a:r>
            <a:r>
              <a:rPr lang="tr-TR" dirty="0"/>
              <a:t> kan akımının direncini, </a:t>
            </a:r>
          </a:p>
          <a:p>
            <a:pPr marL="0" indent="0">
              <a:buNone/>
            </a:pPr>
            <a:r>
              <a:rPr lang="tr-TR" dirty="0"/>
              <a:t>   -doğum sonuçlarını, </a:t>
            </a:r>
          </a:p>
          <a:p>
            <a:pPr marL="0" indent="0">
              <a:buNone/>
            </a:pPr>
            <a:r>
              <a:rPr lang="tr-TR" dirty="0"/>
              <a:t>   -bebeğin </a:t>
            </a:r>
            <a:r>
              <a:rPr lang="tr-TR" dirty="0" err="1"/>
              <a:t>perinatal</a:t>
            </a:r>
            <a:r>
              <a:rPr lang="tr-TR" dirty="0"/>
              <a:t> dönemde uyku veya beslenmesini, </a:t>
            </a:r>
          </a:p>
          <a:p>
            <a:pPr marL="0" indent="0">
              <a:buNone/>
            </a:pPr>
            <a:r>
              <a:rPr lang="tr-TR" dirty="0"/>
              <a:t>   -</a:t>
            </a:r>
            <a:r>
              <a:rPr lang="tr-TR" dirty="0" err="1"/>
              <a:t>hiperaktivite</a:t>
            </a:r>
            <a:r>
              <a:rPr lang="tr-TR" dirty="0"/>
              <a:t> / dikkat, </a:t>
            </a:r>
          </a:p>
          <a:p>
            <a:pPr marL="0" indent="0">
              <a:buNone/>
            </a:pPr>
            <a:r>
              <a:rPr lang="tr-TR" dirty="0"/>
              <a:t>   -bilişsel, davranışsal ve duygusal gelişimini olumsuz yönde etkileyebilir.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129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1632D1-CFAF-4585-BF4C-AA1DC848D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Bazı çalışmalarda gebelik sırasında tedavi edilmeyen </a:t>
            </a:r>
            <a:r>
              <a:rPr lang="tr-TR" dirty="0" err="1"/>
              <a:t>PD'nin</a:t>
            </a:r>
            <a:r>
              <a:rPr lang="tr-TR" dirty="0"/>
              <a:t> özellikle yarık dudak, </a:t>
            </a:r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konjenital</a:t>
            </a:r>
            <a:r>
              <a:rPr lang="tr-TR" dirty="0"/>
              <a:t> anormali ve </a:t>
            </a:r>
            <a:r>
              <a:rPr lang="tr-TR" dirty="0" err="1"/>
              <a:t>preterm</a:t>
            </a:r>
            <a:r>
              <a:rPr lang="tr-TR" dirty="0"/>
              <a:t> doğum riski ile ilişkili olduğu ileri sürülmüştür.</a:t>
            </a:r>
          </a:p>
          <a:p>
            <a:endParaRPr lang="tr-TR" dirty="0"/>
          </a:p>
          <a:p>
            <a:r>
              <a:rPr lang="tr-TR" dirty="0" err="1"/>
              <a:t>İntrauterin</a:t>
            </a:r>
            <a:r>
              <a:rPr lang="tr-TR" dirty="0"/>
              <a:t> büyüme geriliği ve </a:t>
            </a:r>
            <a:r>
              <a:rPr lang="tr-TR" dirty="0" err="1"/>
              <a:t>preterm</a:t>
            </a:r>
            <a:r>
              <a:rPr lang="tr-TR" dirty="0"/>
              <a:t> doğum önemli sağlık sorunlarıdır ve bunlar </a:t>
            </a:r>
            <a:r>
              <a:rPr lang="tr-TR" dirty="0" err="1"/>
              <a:t>yenidoğan</a:t>
            </a:r>
            <a:r>
              <a:rPr lang="tr-TR" dirty="0"/>
              <a:t> döneminde ve sonraki yıllarda artan </a:t>
            </a:r>
            <a:r>
              <a:rPr lang="tr-TR" dirty="0" err="1"/>
              <a:t>morbidite</a:t>
            </a:r>
            <a:r>
              <a:rPr lang="tr-TR" dirty="0"/>
              <a:t> ve </a:t>
            </a:r>
            <a:r>
              <a:rPr lang="tr-TR" dirty="0" err="1"/>
              <a:t>mortalite</a:t>
            </a:r>
            <a:r>
              <a:rPr lang="tr-TR" dirty="0"/>
              <a:t> riski ile ilişkilidir.</a:t>
            </a:r>
          </a:p>
          <a:p>
            <a:endParaRPr lang="tr-TR" dirty="0"/>
          </a:p>
          <a:p>
            <a:r>
              <a:rPr lang="tr-TR" dirty="0"/>
              <a:t>Gebelikte PD tedavisinin, bebeklerin doğum ağırlığı ve </a:t>
            </a:r>
            <a:r>
              <a:rPr lang="tr-TR" dirty="0" err="1"/>
              <a:t>gestasyonel</a:t>
            </a:r>
            <a:r>
              <a:rPr lang="tr-TR" dirty="0"/>
              <a:t> yaşı üzerindeki olumsuz etkilerini önleyip önleyemeyeceği belirsizdir.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083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F080BD-1FAE-4DF4-B18C-BA4AF27D1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870"/>
            <a:ext cx="10515600" cy="5448093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Bu çalışmada; gebelik süresi, doğum ağırlığı ve </a:t>
            </a:r>
            <a:r>
              <a:rPr lang="tr-TR" dirty="0" err="1"/>
              <a:t>yenidoğan</a:t>
            </a:r>
            <a:r>
              <a:rPr lang="tr-TR" dirty="0"/>
              <a:t> bakım gereksinimi de dahil olmak üzere, </a:t>
            </a:r>
            <a:r>
              <a:rPr lang="tr-TR" dirty="0" err="1"/>
              <a:t>farmakoterapinin</a:t>
            </a:r>
            <a:r>
              <a:rPr lang="tr-TR" dirty="0"/>
              <a:t> ve tedavi edilmemiş </a:t>
            </a:r>
            <a:r>
              <a:rPr lang="tr-TR" dirty="0" err="1"/>
              <a:t>PD'nin</a:t>
            </a:r>
            <a:r>
              <a:rPr lang="tr-TR" dirty="0"/>
              <a:t> doğum sonuçları açısından etkilerini incelemek ve karşılaştırmak amaçlanmıştır.</a:t>
            </a:r>
          </a:p>
        </p:txBody>
      </p:sp>
    </p:spTree>
    <p:extLst>
      <p:ext uri="{BB962C8B-B14F-4D97-AF65-F5344CB8AC3E}">
        <p14:creationId xmlns:p14="http://schemas.microsoft.com/office/powerpoint/2010/main" val="356058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E1CCED-1223-4523-B13C-B3E22234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3800" dirty="0">
                <a:latin typeface="+mn-lt"/>
              </a:rPr>
            </a:br>
            <a:br>
              <a:rPr lang="tr-TR" sz="3800" dirty="0">
                <a:latin typeface="+mn-lt"/>
              </a:rPr>
            </a:br>
            <a:r>
              <a:rPr lang="tr-TR" sz="4200" dirty="0" err="1">
                <a:latin typeface="+mn-lt"/>
              </a:rPr>
              <a:t>Metod</a:t>
            </a:r>
            <a:r>
              <a:rPr lang="tr-TR" sz="4200" dirty="0">
                <a:latin typeface="+mn-lt"/>
              </a:rPr>
              <a:t>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BC002C-5A09-4EC0-9E3E-B128A6E5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Necmettin Erbakan Üniversitesi Meram Tıp Fakültesi Psikiyatri Polikliniği ve Bakırköy Eğitim ve Araştırma Hastanesi Ruh Sağlığı ve Hastalıkları Polikliniği’nde;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  </a:t>
            </a:r>
            <a:r>
              <a:rPr lang="tr-TR" dirty="0" err="1"/>
              <a:t>PD'si</a:t>
            </a:r>
            <a:r>
              <a:rPr lang="tr-TR" dirty="0"/>
              <a:t> olan 96 hasta;</a:t>
            </a:r>
          </a:p>
          <a:p>
            <a:pPr marL="0" indent="0">
              <a:buNone/>
            </a:pPr>
            <a:r>
              <a:rPr lang="tr-TR" dirty="0"/>
              <a:t>     -</a:t>
            </a:r>
            <a:r>
              <a:rPr lang="tr-TR" dirty="0" err="1"/>
              <a:t>farmakoterapi</a:t>
            </a:r>
            <a:r>
              <a:rPr lang="tr-TR" dirty="0"/>
              <a:t> grubunda 44 hasta</a:t>
            </a:r>
          </a:p>
          <a:p>
            <a:pPr marL="0" indent="0">
              <a:buNone/>
            </a:pPr>
            <a:r>
              <a:rPr lang="tr-TR" dirty="0"/>
              <a:t>     -tedavi edilmeyen grupta 52 hasta  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>
                <a:sym typeface="Wingdings" panose="05000000000000000000" pitchFamily="2" charset="2"/>
              </a:rPr>
              <a:t>K</a:t>
            </a:r>
            <a:r>
              <a:rPr lang="tr-TR" dirty="0"/>
              <a:t>ontrol grubu olarak 50 sağlıklı gebe çalışmaya dahil edildi.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301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07483F-E464-400E-A033-FEAAA5397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err="1">
                <a:latin typeface="+mn-lt"/>
              </a:rPr>
              <a:t>Metod</a:t>
            </a:r>
            <a:r>
              <a:rPr lang="tr-TR" dirty="0">
                <a:latin typeface="+mn-lt"/>
              </a:rPr>
              <a:t>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840B50-9372-4A49-A26D-39B2F78D7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825625"/>
            <a:ext cx="11317357" cy="4351338"/>
          </a:xfrm>
        </p:spPr>
        <p:txBody>
          <a:bodyPr>
            <a:normAutofit/>
          </a:bodyPr>
          <a:lstStyle/>
          <a:p>
            <a:r>
              <a:rPr lang="tr-TR" dirty="0"/>
              <a:t>Çalışmaya dahil etme </a:t>
            </a:r>
            <a:r>
              <a:rPr lang="tr-TR" dirty="0" err="1"/>
              <a:t>kriterlerleri</a:t>
            </a:r>
            <a:r>
              <a:rPr lang="tr-TR" dirty="0"/>
              <a:t>;</a:t>
            </a:r>
          </a:p>
          <a:p>
            <a:pPr marL="0" indent="0">
              <a:buNone/>
            </a:pPr>
            <a:r>
              <a:rPr lang="tr-TR" dirty="0"/>
              <a:t>   (1) Anne yaşının ≥18 olması,</a:t>
            </a:r>
          </a:p>
          <a:p>
            <a:pPr marL="0" indent="0">
              <a:buNone/>
            </a:pPr>
            <a:r>
              <a:rPr lang="tr-TR" dirty="0"/>
              <a:t>   (2) </a:t>
            </a:r>
            <a:r>
              <a:rPr lang="tr-TR" dirty="0" err="1"/>
              <a:t>Farmakoterapi</a:t>
            </a:r>
            <a:r>
              <a:rPr lang="tr-TR" dirty="0"/>
              <a:t> grubu için en az 8 haftalık takip süresinin varlığı, </a:t>
            </a:r>
          </a:p>
          <a:p>
            <a:pPr marL="0" indent="0">
              <a:buNone/>
            </a:pPr>
            <a:r>
              <a:rPr lang="tr-TR" dirty="0"/>
              <a:t>   (3) 27. gebelik haftasından önceki ilk muayene (1. veya 2. </a:t>
            </a:r>
            <a:r>
              <a:rPr lang="tr-TR" dirty="0" err="1"/>
              <a:t>trimesterde</a:t>
            </a:r>
            <a:r>
              <a:rPr lang="tr-TR" dirty="0"/>
              <a:t>),</a:t>
            </a:r>
          </a:p>
          <a:p>
            <a:pPr marL="0" indent="0">
              <a:buNone/>
            </a:pPr>
            <a:r>
              <a:rPr lang="tr-TR" dirty="0"/>
              <a:t>   (4) Klinik Global İzlenim-İyileştirme Ölçeği (CGI-I) tedavi alan grupta en az </a:t>
            </a:r>
          </a:p>
          <a:p>
            <a:pPr marL="0" indent="0">
              <a:buNone/>
            </a:pPr>
            <a:r>
              <a:rPr lang="tr-TR" dirty="0"/>
              <a:t>         8 haftalık tedaviden sonra 1 (çok daha iyi) veya 2 (daha iyi) olmalıdır.</a:t>
            </a:r>
          </a:p>
        </p:txBody>
      </p:sp>
    </p:spTree>
    <p:extLst>
      <p:ext uri="{BB962C8B-B14F-4D97-AF65-F5344CB8AC3E}">
        <p14:creationId xmlns:p14="http://schemas.microsoft.com/office/powerpoint/2010/main" val="427574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0EE6089C-13A3-4338-AF3E-981EBB4F5B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622" t="16751" r="31621" b="12868"/>
          <a:stretch/>
        </p:blipFill>
        <p:spPr>
          <a:xfrm>
            <a:off x="1175657" y="159657"/>
            <a:ext cx="8461829" cy="648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48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1773</Words>
  <Application>Microsoft Office PowerPoint</Application>
  <PresentationFormat>Geniş ekran</PresentationFormat>
  <Paragraphs>208</Paragraphs>
  <Slides>32</Slides>
  <Notes>1</Notes>
  <HiddenSlides>2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Teması</vt:lpstr>
      <vt:lpstr>PowerPoint Sunusu</vt:lpstr>
      <vt:lpstr>Tedavi edilen ve tedavi edilmeyen panik bozukluğu olan gebelerin yenidoğanlarındaki sonuçlar</vt:lpstr>
      <vt:lpstr>  Giriş:</vt:lpstr>
      <vt:lpstr>PowerPoint Sunusu</vt:lpstr>
      <vt:lpstr>PowerPoint Sunusu</vt:lpstr>
      <vt:lpstr>PowerPoint Sunusu</vt:lpstr>
      <vt:lpstr>  Metod: </vt:lpstr>
      <vt:lpstr> Metod:</vt:lpstr>
      <vt:lpstr>PowerPoint Sunusu</vt:lpstr>
      <vt:lpstr> Metod: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Sonuç: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HATİCE  ÇAVUŞ</dc:creator>
  <cp:lastModifiedBy>HATİCE  ÇAVUŞ</cp:lastModifiedBy>
  <cp:revision>75</cp:revision>
  <dcterms:created xsi:type="dcterms:W3CDTF">2018-10-18T12:06:31Z</dcterms:created>
  <dcterms:modified xsi:type="dcterms:W3CDTF">2018-10-30T08:03:36Z</dcterms:modified>
</cp:coreProperties>
</file>