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theme/themeOverride3.xml" ContentType="application/vnd.openxmlformats-officedocument.themeOverr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5"/>
  </p:notesMasterIdLst>
  <p:sldIdLst>
    <p:sldId id="256" r:id="rId2"/>
    <p:sldId id="413" r:id="rId3"/>
    <p:sldId id="414" r:id="rId4"/>
    <p:sldId id="268" r:id="rId5"/>
    <p:sldId id="257" r:id="rId6"/>
    <p:sldId id="259" r:id="rId7"/>
    <p:sldId id="270" r:id="rId8"/>
    <p:sldId id="271" r:id="rId9"/>
    <p:sldId id="273" r:id="rId10"/>
    <p:sldId id="275" r:id="rId11"/>
    <p:sldId id="260" r:id="rId12"/>
    <p:sldId id="263" r:id="rId13"/>
    <p:sldId id="264" r:id="rId14"/>
    <p:sldId id="267" r:id="rId15"/>
    <p:sldId id="265" r:id="rId16"/>
    <p:sldId id="276" r:id="rId17"/>
    <p:sldId id="277" r:id="rId18"/>
    <p:sldId id="278" r:id="rId19"/>
    <p:sldId id="279" r:id="rId20"/>
    <p:sldId id="280" r:id="rId21"/>
    <p:sldId id="283" r:id="rId22"/>
    <p:sldId id="285" r:id="rId23"/>
    <p:sldId id="288" r:id="rId24"/>
    <p:sldId id="341" r:id="rId25"/>
    <p:sldId id="321" r:id="rId26"/>
    <p:sldId id="335" r:id="rId27"/>
    <p:sldId id="329" r:id="rId28"/>
    <p:sldId id="289" r:id="rId29"/>
    <p:sldId id="292" r:id="rId30"/>
    <p:sldId id="296" r:id="rId31"/>
    <p:sldId id="299" r:id="rId32"/>
    <p:sldId id="300" r:id="rId33"/>
    <p:sldId id="301" r:id="rId34"/>
    <p:sldId id="352" r:id="rId35"/>
    <p:sldId id="375" r:id="rId36"/>
    <p:sldId id="372" r:id="rId37"/>
    <p:sldId id="349" r:id="rId38"/>
    <p:sldId id="409" r:id="rId39"/>
    <p:sldId id="417" r:id="rId40"/>
    <p:sldId id="365" r:id="rId41"/>
    <p:sldId id="418" r:id="rId42"/>
    <p:sldId id="363" r:id="rId43"/>
    <p:sldId id="367" r:id="rId44"/>
    <p:sldId id="381" r:id="rId45"/>
    <p:sldId id="410" r:id="rId46"/>
    <p:sldId id="302" r:id="rId47"/>
    <p:sldId id="306" r:id="rId48"/>
    <p:sldId id="380" r:id="rId49"/>
    <p:sldId id="322" r:id="rId50"/>
    <p:sldId id="325" r:id="rId51"/>
    <p:sldId id="323" r:id="rId52"/>
    <p:sldId id="324" r:id="rId53"/>
    <p:sldId id="326" r:id="rId54"/>
    <p:sldId id="373" r:id="rId55"/>
    <p:sldId id="334" r:id="rId56"/>
    <p:sldId id="331" r:id="rId57"/>
    <p:sldId id="307" r:id="rId58"/>
    <p:sldId id="311" r:id="rId59"/>
    <p:sldId id="312" r:id="rId60"/>
    <p:sldId id="318" r:id="rId61"/>
    <p:sldId id="342" r:id="rId62"/>
    <p:sldId id="374" r:id="rId63"/>
    <p:sldId id="376" r:id="rId64"/>
    <p:sldId id="377" r:id="rId65"/>
    <p:sldId id="378" r:id="rId66"/>
    <p:sldId id="379" r:id="rId67"/>
    <p:sldId id="316" r:id="rId68"/>
    <p:sldId id="411" r:id="rId69"/>
    <p:sldId id="319" r:id="rId70"/>
    <p:sldId id="320" r:id="rId71"/>
    <p:sldId id="412" r:id="rId72"/>
    <p:sldId id="383" r:id="rId73"/>
    <p:sldId id="387" r:id="rId74"/>
    <p:sldId id="388" r:id="rId75"/>
    <p:sldId id="402" r:id="rId76"/>
    <p:sldId id="403" r:id="rId77"/>
    <p:sldId id="404" r:id="rId78"/>
    <p:sldId id="405" r:id="rId79"/>
    <p:sldId id="406" r:id="rId80"/>
    <p:sldId id="407" r:id="rId81"/>
    <p:sldId id="408" r:id="rId82"/>
    <p:sldId id="398" r:id="rId83"/>
    <p:sldId id="419" r:id="rId84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2" autoAdjust="0"/>
    <p:restoredTop sz="94660"/>
  </p:normalViewPr>
  <p:slideViewPr>
    <p:cSldViewPr>
      <p:cViewPr varScale="1">
        <p:scale>
          <a:sx n="93" d="100"/>
          <a:sy n="93" d="100"/>
        </p:scale>
        <p:origin x="-8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A43524-6F20-435F-977D-139F40004926}" type="doc">
      <dgm:prSet loTypeId="urn:microsoft.com/office/officeart/2005/8/layout/venn1" loCatId="relationship" qsTypeId="urn:microsoft.com/office/officeart/2005/8/quickstyle/simple1#1" qsCatId="simple" csTypeId="urn:microsoft.com/office/officeart/2005/8/colors/accent1_2#1" csCatId="accent1" phldr="1"/>
      <dgm:spPr/>
    </dgm:pt>
    <dgm:pt modelId="{8662B5E5-10E8-4CDB-827B-DA4C4E817E11}">
      <dgm:prSet phldrT="[Metin]"/>
      <dgm:spPr/>
      <dgm:t>
        <a:bodyPr/>
        <a:lstStyle/>
        <a:p>
          <a:r>
            <a:rPr lang="tr-TR" dirty="0" err="1" smtClean="0"/>
            <a:t>Ülseratif</a:t>
          </a:r>
          <a:r>
            <a:rPr lang="tr-TR" dirty="0" smtClean="0"/>
            <a:t> Kolit</a:t>
          </a:r>
          <a:endParaRPr lang="tr-TR" dirty="0"/>
        </a:p>
      </dgm:t>
    </dgm:pt>
    <dgm:pt modelId="{C2C687DD-F9B8-4A3D-8F73-16FF059B1C0A}" type="parTrans" cxnId="{245AE2BE-1601-4D58-8AAF-DD3A2C832762}">
      <dgm:prSet/>
      <dgm:spPr/>
      <dgm:t>
        <a:bodyPr/>
        <a:lstStyle/>
        <a:p>
          <a:endParaRPr lang="tr-TR"/>
        </a:p>
      </dgm:t>
    </dgm:pt>
    <dgm:pt modelId="{3686F911-B16B-4801-9D9A-5F515AF9DB4A}" type="sibTrans" cxnId="{245AE2BE-1601-4D58-8AAF-DD3A2C832762}">
      <dgm:prSet/>
      <dgm:spPr/>
      <dgm:t>
        <a:bodyPr/>
        <a:lstStyle/>
        <a:p>
          <a:endParaRPr lang="tr-TR"/>
        </a:p>
      </dgm:t>
    </dgm:pt>
    <dgm:pt modelId="{57E2CD90-045F-42F2-B0DD-3D98067D40D2}">
      <dgm:prSet phldrT="[Metin]"/>
      <dgm:spPr/>
      <dgm:t>
        <a:bodyPr/>
        <a:lstStyle/>
        <a:p>
          <a:r>
            <a:rPr lang="tr-TR" dirty="0" err="1" smtClean="0"/>
            <a:t>Crohn</a:t>
          </a:r>
          <a:endParaRPr lang="tr-TR" dirty="0"/>
        </a:p>
      </dgm:t>
    </dgm:pt>
    <dgm:pt modelId="{AA53C3E2-CF63-4A73-9110-88CEE9EEE030}" type="parTrans" cxnId="{32EF2477-1783-44A1-9E07-B35F26DFCA4E}">
      <dgm:prSet/>
      <dgm:spPr/>
      <dgm:t>
        <a:bodyPr/>
        <a:lstStyle/>
        <a:p>
          <a:endParaRPr lang="tr-TR"/>
        </a:p>
      </dgm:t>
    </dgm:pt>
    <dgm:pt modelId="{C9100B2C-577A-4E4E-AA9F-EF895EC22E24}" type="sibTrans" cxnId="{32EF2477-1783-44A1-9E07-B35F26DFCA4E}">
      <dgm:prSet/>
      <dgm:spPr/>
      <dgm:t>
        <a:bodyPr/>
        <a:lstStyle/>
        <a:p>
          <a:endParaRPr lang="tr-TR"/>
        </a:p>
      </dgm:t>
    </dgm:pt>
    <dgm:pt modelId="{AD1F37E0-F730-4777-814A-6708F80C6A55}" type="pres">
      <dgm:prSet presAssocID="{F8A43524-6F20-435F-977D-139F40004926}" presName="compositeShape" presStyleCnt="0">
        <dgm:presLayoutVars>
          <dgm:chMax val="7"/>
          <dgm:dir/>
          <dgm:resizeHandles val="exact"/>
        </dgm:presLayoutVars>
      </dgm:prSet>
      <dgm:spPr/>
    </dgm:pt>
    <dgm:pt modelId="{DFE6D79F-A70F-41C3-B57F-29A3E14A1206}" type="pres">
      <dgm:prSet presAssocID="{8662B5E5-10E8-4CDB-827B-DA4C4E817E11}" presName="circ1" presStyleLbl="vennNode1" presStyleIdx="0" presStyleCnt="2"/>
      <dgm:spPr/>
      <dgm:t>
        <a:bodyPr/>
        <a:lstStyle/>
        <a:p>
          <a:endParaRPr lang="tr-TR"/>
        </a:p>
      </dgm:t>
    </dgm:pt>
    <dgm:pt modelId="{8DD17159-1DE9-42E5-8AFA-A85B2D78186E}" type="pres">
      <dgm:prSet presAssocID="{8662B5E5-10E8-4CDB-827B-DA4C4E817E1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7A32A82-4720-41A1-B4CD-69191E645C24}" type="pres">
      <dgm:prSet presAssocID="{57E2CD90-045F-42F2-B0DD-3D98067D40D2}" presName="circ2" presStyleLbl="vennNode1" presStyleIdx="1" presStyleCnt="2"/>
      <dgm:spPr/>
      <dgm:t>
        <a:bodyPr/>
        <a:lstStyle/>
        <a:p>
          <a:endParaRPr lang="tr-TR"/>
        </a:p>
      </dgm:t>
    </dgm:pt>
    <dgm:pt modelId="{A66F45A1-F489-4785-A799-2674472FD660}" type="pres">
      <dgm:prSet presAssocID="{57E2CD90-045F-42F2-B0DD-3D98067D40D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045B23F-A683-4024-980A-96EF59847884}" type="presOf" srcId="{8662B5E5-10E8-4CDB-827B-DA4C4E817E11}" destId="{8DD17159-1DE9-42E5-8AFA-A85B2D78186E}" srcOrd="1" destOrd="0" presId="urn:microsoft.com/office/officeart/2005/8/layout/venn1"/>
    <dgm:cxn modelId="{81951804-7E47-41C1-9FDD-E7A8C386B8F9}" type="presOf" srcId="{8662B5E5-10E8-4CDB-827B-DA4C4E817E11}" destId="{DFE6D79F-A70F-41C3-B57F-29A3E14A1206}" srcOrd="0" destOrd="0" presId="urn:microsoft.com/office/officeart/2005/8/layout/venn1"/>
    <dgm:cxn modelId="{32EF2477-1783-44A1-9E07-B35F26DFCA4E}" srcId="{F8A43524-6F20-435F-977D-139F40004926}" destId="{57E2CD90-045F-42F2-B0DD-3D98067D40D2}" srcOrd="1" destOrd="0" parTransId="{AA53C3E2-CF63-4A73-9110-88CEE9EEE030}" sibTransId="{C9100B2C-577A-4E4E-AA9F-EF895EC22E24}"/>
    <dgm:cxn modelId="{536DC776-BFB0-458F-9617-E738E7E82BFD}" type="presOf" srcId="{57E2CD90-045F-42F2-B0DD-3D98067D40D2}" destId="{A66F45A1-F489-4785-A799-2674472FD660}" srcOrd="1" destOrd="0" presId="urn:microsoft.com/office/officeart/2005/8/layout/venn1"/>
    <dgm:cxn modelId="{245AE2BE-1601-4D58-8AAF-DD3A2C832762}" srcId="{F8A43524-6F20-435F-977D-139F40004926}" destId="{8662B5E5-10E8-4CDB-827B-DA4C4E817E11}" srcOrd="0" destOrd="0" parTransId="{C2C687DD-F9B8-4A3D-8F73-16FF059B1C0A}" sibTransId="{3686F911-B16B-4801-9D9A-5F515AF9DB4A}"/>
    <dgm:cxn modelId="{4DF5E814-E3C5-4033-92EE-05ABED6C5D0F}" type="presOf" srcId="{F8A43524-6F20-435F-977D-139F40004926}" destId="{AD1F37E0-F730-4777-814A-6708F80C6A55}" srcOrd="0" destOrd="0" presId="urn:microsoft.com/office/officeart/2005/8/layout/venn1"/>
    <dgm:cxn modelId="{0D77417E-92B6-430C-8D3B-CAB4B77D7341}" type="presOf" srcId="{57E2CD90-045F-42F2-B0DD-3D98067D40D2}" destId="{37A32A82-4720-41A1-B4CD-69191E645C24}" srcOrd="0" destOrd="0" presId="urn:microsoft.com/office/officeart/2005/8/layout/venn1"/>
    <dgm:cxn modelId="{272DE46F-251E-4EA5-A3D5-43A7574C6CB9}" type="presParOf" srcId="{AD1F37E0-F730-4777-814A-6708F80C6A55}" destId="{DFE6D79F-A70F-41C3-B57F-29A3E14A1206}" srcOrd="0" destOrd="0" presId="urn:microsoft.com/office/officeart/2005/8/layout/venn1"/>
    <dgm:cxn modelId="{74A15616-3B84-4E54-8184-D378D97CAC5D}" type="presParOf" srcId="{AD1F37E0-F730-4777-814A-6708F80C6A55}" destId="{8DD17159-1DE9-42E5-8AFA-A85B2D78186E}" srcOrd="1" destOrd="0" presId="urn:microsoft.com/office/officeart/2005/8/layout/venn1"/>
    <dgm:cxn modelId="{F856A9CF-8F75-416C-A6EF-86B7D9CE3645}" type="presParOf" srcId="{AD1F37E0-F730-4777-814A-6708F80C6A55}" destId="{37A32A82-4720-41A1-B4CD-69191E645C24}" srcOrd="2" destOrd="0" presId="urn:microsoft.com/office/officeart/2005/8/layout/venn1"/>
    <dgm:cxn modelId="{F1660A7E-77F2-426C-A001-7963B246F510}" type="presParOf" srcId="{AD1F37E0-F730-4777-814A-6708F80C6A55}" destId="{A66F45A1-F489-4785-A799-2674472FD660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7A2A7A-BA90-4A38-815D-3EA56B0AF9F1}" type="doc">
      <dgm:prSet loTypeId="urn:microsoft.com/office/officeart/2005/8/layout/venn1" loCatId="relationship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tr-TR"/>
        </a:p>
      </dgm:t>
    </dgm:pt>
    <dgm:pt modelId="{F0889AF7-AB3F-413F-B160-8BCD1E6E43A3}">
      <dgm:prSet phldrT="[Metin]" custT="1"/>
      <dgm:spPr/>
      <dgm:t>
        <a:bodyPr/>
        <a:lstStyle/>
        <a:p>
          <a:r>
            <a:rPr lang="tr-TR" sz="1600" b="1" dirty="0" err="1" smtClean="0"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</a:rPr>
            <a:t>Mikrobiyal</a:t>
          </a:r>
          <a:endParaRPr lang="tr-TR" sz="1600" b="1" dirty="0" smtClean="0">
            <a:effectLst>
              <a:outerShdw blurRad="38100" dist="38100" dir="2700000" algn="tl">
                <a:srgbClr val="FFFFFF"/>
              </a:outerShdw>
            </a:effectLst>
            <a:latin typeface="Trebuchet MS" pitchFamily="34" charset="0"/>
          </a:endParaRPr>
        </a:p>
        <a:p>
          <a:r>
            <a:rPr lang="tr-TR" sz="16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</a:rPr>
            <a:t>faktörler</a:t>
          </a:r>
          <a:endParaRPr lang="tr-TR" sz="1600" dirty="0"/>
        </a:p>
      </dgm:t>
    </dgm:pt>
    <dgm:pt modelId="{357C89C4-3B57-4F6C-93E5-B295A2088386}" type="parTrans" cxnId="{ACAE2051-5172-4802-92FF-1CE6CBA714AF}">
      <dgm:prSet/>
      <dgm:spPr/>
      <dgm:t>
        <a:bodyPr/>
        <a:lstStyle/>
        <a:p>
          <a:endParaRPr lang="tr-TR"/>
        </a:p>
      </dgm:t>
    </dgm:pt>
    <dgm:pt modelId="{CC3B00C4-233A-41A3-A222-F7FB80072A90}" type="sibTrans" cxnId="{ACAE2051-5172-4802-92FF-1CE6CBA714AF}">
      <dgm:prSet/>
      <dgm:spPr/>
      <dgm:t>
        <a:bodyPr/>
        <a:lstStyle/>
        <a:p>
          <a:endParaRPr lang="tr-TR"/>
        </a:p>
      </dgm:t>
    </dgm:pt>
    <dgm:pt modelId="{2C87B6FA-E481-4A35-8293-788ECD9E0819}">
      <dgm:prSet phldrT="[Metin]" custT="1"/>
      <dgm:spPr/>
      <dgm:t>
        <a:bodyPr/>
        <a:lstStyle/>
        <a:p>
          <a:r>
            <a:rPr lang="tr-TR" sz="16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</a:rPr>
            <a:t>Çevresel </a:t>
          </a:r>
        </a:p>
        <a:p>
          <a:r>
            <a:rPr lang="tr-TR" sz="16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</a:rPr>
            <a:t>tetikleyici</a:t>
          </a:r>
          <a:endParaRPr lang="tr-TR" sz="1600" dirty="0"/>
        </a:p>
      </dgm:t>
    </dgm:pt>
    <dgm:pt modelId="{D34581C5-9F6F-4A5B-B480-AD63A7E01F13}" type="parTrans" cxnId="{6E09961A-0ED7-43F8-A795-7F3134FA0A63}">
      <dgm:prSet/>
      <dgm:spPr/>
      <dgm:t>
        <a:bodyPr/>
        <a:lstStyle/>
        <a:p>
          <a:endParaRPr lang="tr-TR"/>
        </a:p>
      </dgm:t>
    </dgm:pt>
    <dgm:pt modelId="{D307A2DB-565F-4799-92FB-B88BA7375269}" type="sibTrans" cxnId="{6E09961A-0ED7-43F8-A795-7F3134FA0A63}">
      <dgm:prSet/>
      <dgm:spPr/>
      <dgm:t>
        <a:bodyPr/>
        <a:lstStyle/>
        <a:p>
          <a:endParaRPr lang="tr-TR"/>
        </a:p>
      </dgm:t>
    </dgm:pt>
    <dgm:pt modelId="{B9918F32-4FBF-4231-9C1D-84EBE3276E52}">
      <dgm:prSet phldrT="[Metin]" custT="1"/>
      <dgm:spPr/>
      <dgm:t>
        <a:bodyPr/>
        <a:lstStyle/>
        <a:p>
          <a:r>
            <a:rPr lang="tr-TR" sz="16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</a:rPr>
            <a:t>Genetik</a:t>
          </a:r>
        </a:p>
        <a:p>
          <a:r>
            <a:rPr lang="tr-TR" sz="16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</a:rPr>
            <a:t>faktörler</a:t>
          </a:r>
          <a:endParaRPr lang="tr-TR" sz="1600" b="0" dirty="0"/>
        </a:p>
      </dgm:t>
    </dgm:pt>
    <dgm:pt modelId="{9D617180-FD57-4364-BBC8-F6529A9997A6}" type="parTrans" cxnId="{51E3D395-74C5-4532-B448-B9D291EBDE52}">
      <dgm:prSet/>
      <dgm:spPr/>
      <dgm:t>
        <a:bodyPr/>
        <a:lstStyle/>
        <a:p>
          <a:endParaRPr lang="tr-TR"/>
        </a:p>
      </dgm:t>
    </dgm:pt>
    <dgm:pt modelId="{F3BBCA8F-168F-4DAC-B1C1-8DA887BCA6AA}" type="sibTrans" cxnId="{51E3D395-74C5-4532-B448-B9D291EBDE52}">
      <dgm:prSet/>
      <dgm:spPr/>
      <dgm:t>
        <a:bodyPr/>
        <a:lstStyle/>
        <a:p>
          <a:endParaRPr lang="tr-TR"/>
        </a:p>
      </dgm:t>
    </dgm:pt>
    <dgm:pt modelId="{F9937F37-A9DD-43E7-94A0-46AE35624AAB}">
      <dgm:prSet/>
      <dgm:spPr/>
      <dgm:t>
        <a:bodyPr/>
        <a:lstStyle/>
        <a:p>
          <a:endParaRPr lang="tr-TR"/>
        </a:p>
      </dgm:t>
    </dgm:pt>
    <dgm:pt modelId="{D93495A0-AF5B-4F06-B555-85A0942687B1}" type="parTrans" cxnId="{78B43BE7-BDAC-4365-A045-912BF98E1D54}">
      <dgm:prSet/>
      <dgm:spPr/>
      <dgm:t>
        <a:bodyPr/>
        <a:lstStyle/>
        <a:p>
          <a:endParaRPr lang="tr-TR"/>
        </a:p>
      </dgm:t>
    </dgm:pt>
    <dgm:pt modelId="{25DDA711-4678-4967-B892-CAFC162C3781}" type="sibTrans" cxnId="{78B43BE7-BDAC-4365-A045-912BF98E1D54}">
      <dgm:prSet/>
      <dgm:spPr/>
      <dgm:t>
        <a:bodyPr/>
        <a:lstStyle/>
        <a:p>
          <a:endParaRPr lang="tr-TR"/>
        </a:p>
      </dgm:t>
    </dgm:pt>
    <dgm:pt modelId="{29A88DBD-306B-4460-AC3D-0D2178154805}" type="pres">
      <dgm:prSet presAssocID="{BA7A2A7A-BA90-4A38-815D-3EA56B0AF9F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02782C5-7DFF-4470-82FD-0366FD147A40}" type="pres">
      <dgm:prSet presAssocID="{F0889AF7-AB3F-413F-B160-8BCD1E6E43A3}" presName="circ1" presStyleLbl="vennNode1" presStyleIdx="0" presStyleCnt="4"/>
      <dgm:spPr/>
      <dgm:t>
        <a:bodyPr/>
        <a:lstStyle/>
        <a:p>
          <a:endParaRPr lang="tr-TR"/>
        </a:p>
      </dgm:t>
    </dgm:pt>
    <dgm:pt modelId="{044CF2DF-379E-4DF2-AB56-BE460A468352}" type="pres">
      <dgm:prSet presAssocID="{F0889AF7-AB3F-413F-B160-8BCD1E6E43A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BDB2FF8-C16B-4084-A479-6DCEC2375466}" type="pres">
      <dgm:prSet presAssocID="{2C87B6FA-E481-4A35-8293-788ECD9E0819}" presName="circ2" presStyleLbl="vennNode1" presStyleIdx="1" presStyleCnt="4" custLinFactNeighborX="-808" custLinFactNeighborY="-108"/>
      <dgm:spPr/>
      <dgm:t>
        <a:bodyPr/>
        <a:lstStyle/>
        <a:p>
          <a:endParaRPr lang="tr-TR"/>
        </a:p>
      </dgm:t>
    </dgm:pt>
    <dgm:pt modelId="{3D68D6FA-7B71-4D03-9A1D-F01382D9C337}" type="pres">
      <dgm:prSet presAssocID="{2C87B6FA-E481-4A35-8293-788ECD9E081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09AA045-77EC-4FA4-9ED8-3B1003C7FEAC}" type="pres">
      <dgm:prSet presAssocID="{F9937F37-A9DD-43E7-94A0-46AE35624AAB}" presName="circ3" presStyleLbl="vennNode1" presStyleIdx="2" presStyleCnt="4"/>
      <dgm:spPr/>
      <dgm:t>
        <a:bodyPr/>
        <a:lstStyle/>
        <a:p>
          <a:endParaRPr lang="tr-TR"/>
        </a:p>
      </dgm:t>
    </dgm:pt>
    <dgm:pt modelId="{321B8AFC-AE72-4B60-BD8C-F7760EF4F274}" type="pres">
      <dgm:prSet presAssocID="{F9937F37-A9DD-43E7-94A0-46AE35624AA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D5D9D5D-C45A-4B30-9C16-B11977CBE938}" type="pres">
      <dgm:prSet presAssocID="{B9918F32-4FBF-4231-9C1D-84EBE3276E52}" presName="circ4" presStyleLbl="vennNode1" presStyleIdx="3" presStyleCnt="4"/>
      <dgm:spPr/>
      <dgm:t>
        <a:bodyPr/>
        <a:lstStyle/>
        <a:p>
          <a:endParaRPr lang="tr-TR"/>
        </a:p>
      </dgm:t>
    </dgm:pt>
    <dgm:pt modelId="{9A5EE1CF-52E8-4CB3-8078-E1665614ED50}" type="pres">
      <dgm:prSet presAssocID="{B9918F32-4FBF-4231-9C1D-84EBE3276E52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27E5652-E961-4F91-A3C1-66A2BADE82FB}" type="presOf" srcId="{F9937F37-A9DD-43E7-94A0-46AE35624AAB}" destId="{609AA045-77EC-4FA4-9ED8-3B1003C7FEAC}" srcOrd="0" destOrd="0" presId="urn:microsoft.com/office/officeart/2005/8/layout/venn1"/>
    <dgm:cxn modelId="{78B43BE7-BDAC-4365-A045-912BF98E1D54}" srcId="{BA7A2A7A-BA90-4A38-815D-3EA56B0AF9F1}" destId="{F9937F37-A9DD-43E7-94A0-46AE35624AAB}" srcOrd="2" destOrd="0" parTransId="{D93495A0-AF5B-4F06-B555-85A0942687B1}" sibTransId="{25DDA711-4678-4967-B892-CAFC162C3781}"/>
    <dgm:cxn modelId="{D41FB5F4-D2B6-4485-BD0F-753D362CC744}" type="presOf" srcId="{BA7A2A7A-BA90-4A38-815D-3EA56B0AF9F1}" destId="{29A88DBD-306B-4460-AC3D-0D2178154805}" srcOrd="0" destOrd="0" presId="urn:microsoft.com/office/officeart/2005/8/layout/venn1"/>
    <dgm:cxn modelId="{9DDE285A-1E19-4B4E-BAC3-9FFA911E4155}" type="presOf" srcId="{2C87B6FA-E481-4A35-8293-788ECD9E0819}" destId="{3D68D6FA-7B71-4D03-9A1D-F01382D9C337}" srcOrd="1" destOrd="0" presId="urn:microsoft.com/office/officeart/2005/8/layout/venn1"/>
    <dgm:cxn modelId="{246FE191-5173-4531-A5D2-E3CF45843140}" type="presOf" srcId="{F9937F37-A9DD-43E7-94A0-46AE35624AAB}" destId="{321B8AFC-AE72-4B60-BD8C-F7760EF4F274}" srcOrd="1" destOrd="0" presId="urn:microsoft.com/office/officeart/2005/8/layout/venn1"/>
    <dgm:cxn modelId="{B3DF03AE-9B95-48C4-98E4-60E880F1BA96}" type="presOf" srcId="{F0889AF7-AB3F-413F-B160-8BCD1E6E43A3}" destId="{402782C5-7DFF-4470-82FD-0366FD147A40}" srcOrd="0" destOrd="0" presId="urn:microsoft.com/office/officeart/2005/8/layout/venn1"/>
    <dgm:cxn modelId="{6E09961A-0ED7-43F8-A795-7F3134FA0A63}" srcId="{BA7A2A7A-BA90-4A38-815D-3EA56B0AF9F1}" destId="{2C87B6FA-E481-4A35-8293-788ECD9E0819}" srcOrd="1" destOrd="0" parTransId="{D34581C5-9F6F-4A5B-B480-AD63A7E01F13}" sibTransId="{D307A2DB-565F-4799-92FB-B88BA7375269}"/>
    <dgm:cxn modelId="{00877FE8-93D8-4B65-A6C3-CFED67795BB6}" type="presOf" srcId="{2C87B6FA-E481-4A35-8293-788ECD9E0819}" destId="{0BDB2FF8-C16B-4084-A479-6DCEC2375466}" srcOrd="0" destOrd="0" presId="urn:microsoft.com/office/officeart/2005/8/layout/venn1"/>
    <dgm:cxn modelId="{61B0C729-DCD9-447F-9B2F-3EDAF5594025}" type="presOf" srcId="{B9918F32-4FBF-4231-9C1D-84EBE3276E52}" destId="{9A5EE1CF-52E8-4CB3-8078-E1665614ED50}" srcOrd="1" destOrd="0" presId="urn:microsoft.com/office/officeart/2005/8/layout/venn1"/>
    <dgm:cxn modelId="{ACAE2051-5172-4802-92FF-1CE6CBA714AF}" srcId="{BA7A2A7A-BA90-4A38-815D-3EA56B0AF9F1}" destId="{F0889AF7-AB3F-413F-B160-8BCD1E6E43A3}" srcOrd="0" destOrd="0" parTransId="{357C89C4-3B57-4F6C-93E5-B295A2088386}" sibTransId="{CC3B00C4-233A-41A3-A222-F7FB80072A90}"/>
    <dgm:cxn modelId="{32C1CD86-B494-4C6F-B2C9-30AC09613981}" type="presOf" srcId="{B9918F32-4FBF-4231-9C1D-84EBE3276E52}" destId="{DD5D9D5D-C45A-4B30-9C16-B11977CBE938}" srcOrd="0" destOrd="0" presId="urn:microsoft.com/office/officeart/2005/8/layout/venn1"/>
    <dgm:cxn modelId="{51E3D395-74C5-4532-B448-B9D291EBDE52}" srcId="{BA7A2A7A-BA90-4A38-815D-3EA56B0AF9F1}" destId="{B9918F32-4FBF-4231-9C1D-84EBE3276E52}" srcOrd="3" destOrd="0" parTransId="{9D617180-FD57-4364-BBC8-F6529A9997A6}" sibTransId="{F3BBCA8F-168F-4DAC-B1C1-8DA887BCA6AA}"/>
    <dgm:cxn modelId="{73385C46-4EFE-4079-B70A-02229EE59E32}" type="presOf" srcId="{F0889AF7-AB3F-413F-B160-8BCD1E6E43A3}" destId="{044CF2DF-379E-4DF2-AB56-BE460A468352}" srcOrd="1" destOrd="0" presId="urn:microsoft.com/office/officeart/2005/8/layout/venn1"/>
    <dgm:cxn modelId="{4BCC1CDE-9B9E-4AEE-83D0-023CF8CF5CCC}" type="presParOf" srcId="{29A88DBD-306B-4460-AC3D-0D2178154805}" destId="{402782C5-7DFF-4470-82FD-0366FD147A40}" srcOrd="0" destOrd="0" presId="urn:microsoft.com/office/officeart/2005/8/layout/venn1"/>
    <dgm:cxn modelId="{1FEDDD1D-F9A7-4C5D-A6D9-3F91517AD343}" type="presParOf" srcId="{29A88DBD-306B-4460-AC3D-0D2178154805}" destId="{044CF2DF-379E-4DF2-AB56-BE460A468352}" srcOrd="1" destOrd="0" presId="urn:microsoft.com/office/officeart/2005/8/layout/venn1"/>
    <dgm:cxn modelId="{FA0C8041-6888-468F-B715-0D062178A267}" type="presParOf" srcId="{29A88DBD-306B-4460-AC3D-0D2178154805}" destId="{0BDB2FF8-C16B-4084-A479-6DCEC2375466}" srcOrd="2" destOrd="0" presId="urn:microsoft.com/office/officeart/2005/8/layout/venn1"/>
    <dgm:cxn modelId="{BB01A06E-26B6-4A7D-A5F0-2739B7727DB5}" type="presParOf" srcId="{29A88DBD-306B-4460-AC3D-0D2178154805}" destId="{3D68D6FA-7B71-4D03-9A1D-F01382D9C337}" srcOrd="3" destOrd="0" presId="urn:microsoft.com/office/officeart/2005/8/layout/venn1"/>
    <dgm:cxn modelId="{46221FAC-D523-4918-9914-1718449CCF89}" type="presParOf" srcId="{29A88DBD-306B-4460-AC3D-0D2178154805}" destId="{609AA045-77EC-4FA4-9ED8-3B1003C7FEAC}" srcOrd="4" destOrd="0" presId="urn:microsoft.com/office/officeart/2005/8/layout/venn1"/>
    <dgm:cxn modelId="{2767F7C6-97C3-4795-B785-E64C24923C5E}" type="presParOf" srcId="{29A88DBD-306B-4460-AC3D-0D2178154805}" destId="{321B8AFC-AE72-4B60-BD8C-F7760EF4F274}" srcOrd="5" destOrd="0" presId="urn:microsoft.com/office/officeart/2005/8/layout/venn1"/>
    <dgm:cxn modelId="{015D1A49-1939-4D26-BEF6-B87253A832B7}" type="presParOf" srcId="{29A88DBD-306B-4460-AC3D-0D2178154805}" destId="{DD5D9D5D-C45A-4B30-9C16-B11977CBE938}" srcOrd="6" destOrd="0" presId="urn:microsoft.com/office/officeart/2005/8/layout/venn1"/>
    <dgm:cxn modelId="{CA438E51-A1B6-4968-B4C7-9EACA1F74164}" type="presParOf" srcId="{29A88DBD-306B-4460-AC3D-0D2178154805}" destId="{9A5EE1CF-52E8-4CB3-8078-E1665614ED50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48E3399-6B48-4768-8C3F-84DCBCF0742A}" type="datetimeFigureOut">
              <a:rPr lang="tr-TR"/>
              <a:pPr>
                <a:defRPr/>
              </a:pPr>
              <a:t>11/24/2015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415A768-4AD8-415A-B689-8E2B3F31963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1 Slayt Görüntüsü Yer Tutucusu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  <p:sp>
        <p:nvSpPr>
          <p:cNvPr id="45059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02F8C36-E564-4B51-AA33-4FE6989FF3A6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tr-TR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7DD9801-16BC-42F5-B9DD-FBE8103ECA48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64</a:t>
            </a:fld>
            <a:endParaRPr lang="tr-TR">
              <a:cs typeface="Arial" charset="0"/>
            </a:endParaRPr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832746A-0175-495A-96FB-298D6A993242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65</a:t>
            </a:fld>
            <a:endParaRPr lang="tr-TR">
              <a:cs typeface="Arial" charset="0"/>
            </a:endParaRPr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B207EF-8D2E-4126-B78E-DE70FC16E8BB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66</a:t>
            </a:fld>
            <a:endParaRPr lang="tr-TR">
              <a:cs typeface="Arial" charset="0"/>
            </a:endParaRP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Dik Üçgen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pSp>
        <p:nvGrpSpPr>
          <p:cNvPr id="5" name="1 Grup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6 Serbest Form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+mn-cs"/>
              </a:endParaRPr>
            </a:p>
          </p:txBody>
        </p:sp>
        <p:sp>
          <p:nvSpPr>
            <p:cNvPr id="7" name="7 Serbest Form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+mn-cs"/>
              </a:endParaRPr>
            </a:p>
          </p:txBody>
        </p:sp>
        <p:sp>
          <p:nvSpPr>
            <p:cNvPr id="8" name="10 Serbest Form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cxnSp>
          <p:nvCxnSpPr>
            <p:cNvPr id="10" name="11 Düz Bağlayıcı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11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B0250B6-8BFC-44C9-919D-A4F7FFF09191}" type="datetimeFigureOut">
              <a:rPr lang="tr-TR"/>
              <a:pPr>
                <a:defRPr/>
              </a:pPr>
              <a:t>11/24/2015</a:t>
            </a:fld>
            <a:endParaRPr lang="tr-TR"/>
          </a:p>
        </p:txBody>
      </p:sp>
      <p:sp>
        <p:nvSpPr>
          <p:cNvPr id="12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13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316EC6E-EFF1-4100-897B-F6F128BC9CF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13647-6075-4F15-BEDC-AF4765789E8B}" type="datetimeFigureOut">
              <a:rPr lang="tr-TR"/>
              <a:pPr>
                <a:defRPr/>
              </a:pPr>
              <a:t>11/24/2015</a:t>
            </a:fld>
            <a:endParaRPr lang="tr-TR"/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9EEE5-14D4-4191-ABF2-512291288E9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96A30-E0B4-479E-9D82-4729893C6838}" type="datetimeFigureOut">
              <a:rPr lang="tr-TR"/>
              <a:pPr>
                <a:defRPr/>
              </a:pPr>
              <a:t>11/24/2015</a:t>
            </a:fld>
            <a:endParaRPr lang="tr-TR"/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51651-DF65-4ED4-8A75-5FA5FB5AACF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Başlık ve Metin Üzerind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2ED9C-7367-497C-B2B8-946301A2F1D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sz="quarter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C666D-0135-40EA-9D8D-8FC80BE9293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81138"/>
            <a:ext cx="8229600" cy="4525962"/>
          </a:xfrm>
        </p:spPr>
        <p:txBody>
          <a:bodyPr/>
          <a:lstStyle/>
          <a:p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5CD9A-148B-442A-AC6B-EBF46EE01A6E}" type="datetimeFigureOut">
              <a:rPr lang="tr-TR"/>
              <a:pPr>
                <a:defRPr/>
              </a:pPr>
              <a:t>11/24/2015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84E8C-C904-47D6-9EB5-A5E8E4B08F2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A8EB2-6BF1-4793-AB0C-3F58E97F4C01}" type="datetimeFigureOut">
              <a:rPr lang="tr-TR"/>
              <a:pPr>
                <a:defRPr/>
              </a:pPr>
              <a:t>11/24/2015</a:t>
            </a:fld>
            <a:endParaRPr lang="tr-TR"/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1FAB2-63C9-46B5-BE1C-CE83385A430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Köşeli Çift Ayraç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7 Köşeli Çift Ayraç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C3F9814-5DD4-477D-883F-721F0681074B}" type="datetimeFigureOut">
              <a:rPr lang="tr-TR"/>
              <a:pPr>
                <a:defRPr/>
              </a:pPr>
              <a:t>11/24/2015</a:t>
            </a:fld>
            <a:endParaRPr lang="tr-TR"/>
          </a:p>
        </p:txBody>
      </p:sp>
      <p:sp>
        <p:nvSpPr>
          <p:cNvPr id="7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8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AB1038D-77E2-48A4-BC40-DAE36E00D6F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11CE197-D8CA-4438-84EB-B31F47C975D4}" type="datetimeFigureOut">
              <a:rPr lang="tr-TR"/>
              <a:pPr>
                <a:defRPr/>
              </a:pPr>
              <a:t>11/24/2015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E118BB5-94B3-43F4-83DE-47E07681AA7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728DECC-5D8B-4DEA-BD70-53E9488246D2}" type="datetimeFigureOut">
              <a:rPr lang="tr-TR"/>
              <a:pPr>
                <a:defRPr/>
              </a:pPr>
              <a:t>11/24/2015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1A1FE51-0D84-405B-983F-DD34FA94DC5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D583D45-767D-4E61-BACC-F3F804B5E388}" type="datetimeFigureOut">
              <a:rPr lang="tr-TR"/>
              <a:pPr>
                <a:defRPr/>
              </a:pPr>
              <a:t>11/24/2015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2B0F0B5-D464-4007-82B2-E2BA80727EA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229F5-E102-4D87-BD98-AEDFA645870E}" type="datetimeFigureOut">
              <a:rPr lang="tr-TR"/>
              <a:pPr>
                <a:defRPr/>
              </a:pPr>
              <a:t>11/24/2015</a:t>
            </a:fld>
            <a:endParaRPr lang="tr-TR"/>
          </a:p>
        </p:txBody>
      </p:sp>
      <p:sp>
        <p:nvSpPr>
          <p:cNvPr id="3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A7875-A4B0-4E88-B151-6E90ECF31DE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A134C84-FE08-4CAF-B984-A9DE32C8F595}" type="datetimeFigureOut">
              <a:rPr lang="tr-TR"/>
              <a:pPr>
                <a:defRPr/>
              </a:pPr>
              <a:t>11/24/2015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5678F54-C065-4EFA-AC32-F59DFA152AD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Serbest Form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6" name="8 Serbest Form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7" name="9 Dik Üçgen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8" name="10 Düz Bağlayıcı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11 Köşeli Çift Ayraç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12 Köşeli Çift Ayraç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1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5CEA92D-D53F-49C3-90F8-8D17D2865854}" type="datetimeFigureOut">
              <a:rPr lang="tr-TR"/>
              <a:pPr>
                <a:defRPr/>
              </a:pPr>
              <a:t>11/24/2015</a:t>
            </a:fld>
            <a:endParaRPr lang="tr-TR"/>
          </a:p>
        </p:txBody>
      </p:sp>
      <p:sp>
        <p:nvSpPr>
          <p:cNvPr id="12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13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1EB9F85-2301-4704-B5FB-E410DF077CE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Serbest Form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2" name="11 Serbest Form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4" name="13 Dik Üçgen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6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15" name="14 Düz Bağlayıcı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033" name="29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08DF294-A713-4680-84DA-56BF3142F712}" type="datetimeFigureOut">
              <a:rPr lang="tr-TR"/>
              <a:pPr>
                <a:defRPr/>
              </a:pPr>
              <a:t>11/24/2015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8E0CC29-FB41-43FC-B6D7-3D9749CDDC0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0" r:id="rId2"/>
    <p:sldLayoutId id="2147483676" r:id="rId3"/>
    <p:sldLayoutId id="2147483677" r:id="rId4"/>
    <p:sldLayoutId id="2147483678" r:id="rId5"/>
    <p:sldLayoutId id="2147483679" r:id="rId6"/>
    <p:sldLayoutId id="2147483671" r:id="rId7"/>
    <p:sldLayoutId id="2147483680" r:id="rId8"/>
    <p:sldLayoutId id="2147483681" r:id="rId9"/>
    <p:sldLayoutId id="2147483672" r:id="rId10"/>
    <p:sldLayoutId id="2147483673" r:id="rId11"/>
    <p:sldLayoutId id="2147483682" r:id="rId12"/>
    <p:sldLayoutId id="2147483683" r:id="rId13"/>
    <p:sldLayoutId id="2147483674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9/90/Chronic_Ulcerative_Colitis_1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rningradiology.com/caseofweek/caseoftheweekpix2009-365/cow370-1arr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jpeg"/><Relationship Id="rId5" Type="http://schemas.openxmlformats.org/officeDocument/2006/relationships/hyperlink" Target="http://www.learningradiology.com/caseofweek/caseoftheweekpix2009-365/cow370-2arr.jpg" TargetMode="External"/><Relationship Id="rId4" Type="http://schemas.openxmlformats.org/officeDocument/2006/relationships/image" Target="../media/image27.jpe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radiology.rsna.org/content/229/1/275/F4.large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hyperlink" Target="http://radiology.rsna.org/content/229/1/275/F5.large.jpg" TargetMode="External"/><Relationship Id="rId4" Type="http://schemas.openxmlformats.org/officeDocument/2006/relationships/image" Target="../media/image29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err="1" smtClean="0"/>
              <a:t>İnflamatuar</a:t>
            </a:r>
            <a:r>
              <a:rPr lang="tr-TR" dirty="0" smtClean="0"/>
              <a:t> Barsak Hastalığı</a:t>
            </a:r>
            <a:endParaRPr lang="tr-TR" dirty="0"/>
          </a:p>
        </p:txBody>
      </p:sp>
      <p:sp>
        <p:nvSpPr>
          <p:cNvPr id="16386" name="2 Alt Başlık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3988" cy="2049462"/>
          </a:xfrm>
        </p:spPr>
        <p:txBody>
          <a:bodyPr/>
          <a:lstStyle/>
          <a:p>
            <a:pPr marR="0"/>
            <a:r>
              <a:rPr lang="tr-TR" smtClean="0"/>
              <a:t>Dr.Nahide Gökçe Çakır</a:t>
            </a:r>
          </a:p>
          <a:p>
            <a:pPr marR="0"/>
            <a:r>
              <a:rPr lang="tr-TR" sz="2000" smtClean="0"/>
              <a:t>KARADENİZ TEKNİK ÜNİVERSİTESİ TIP FAKÜLTESİ</a:t>
            </a:r>
          </a:p>
          <a:p>
            <a:pPr marR="0"/>
            <a:r>
              <a:rPr lang="tr-TR" sz="2000" smtClean="0"/>
              <a:t>AİLE HEKİMLİĞİ ABD</a:t>
            </a:r>
          </a:p>
          <a:p>
            <a:pPr marR="0"/>
            <a:r>
              <a:rPr lang="tr-TR" sz="2000" smtClean="0"/>
              <a:t>24 KASIM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65760" indent="-256032" fontAlgn="auto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tr-TR" dirty="0" smtClean="0"/>
              <a:t>Her iki hastalık ailevi yatkınlık gösterir</a:t>
            </a:r>
          </a:p>
          <a:p>
            <a:pPr marL="365760" indent="-256032" fontAlgn="auto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tr-TR" dirty="0" smtClean="0"/>
              <a:t>1.derece yakınlarında </a:t>
            </a:r>
            <a:r>
              <a:rPr lang="tr-TR" dirty="0" smtClean="0">
                <a:sym typeface="Wingdings" pitchFamily="2" charset="2"/>
              </a:rPr>
              <a:t></a:t>
            </a:r>
            <a:r>
              <a:rPr lang="tr-TR" dirty="0" smtClean="0"/>
              <a:t> % 6-20 oranında aile öyküsü</a:t>
            </a:r>
          </a:p>
          <a:p>
            <a:pPr marL="365760" indent="-256032" fontAlgn="auto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tr-TR" dirty="0" smtClean="0"/>
              <a:t>İkizlerde IBH ya yakalanma riski 15 kat fazla</a:t>
            </a:r>
          </a:p>
          <a:p>
            <a:pPr marL="365760" indent="-256032" fontAlgn="auto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tr-TR" dirty="0" smtClean="0"/>
              <a:t>IBH beyazlarda </a:t>
            </a:r>
            <a:r>
              <a:rPr lang="tr-TR" dirty="0" smtClean="0">
                <a:sym typeface="Wingdings" pitchFamily="2" charset="2"/>
              </a:rPr>
              <a:t> </a:t>
            </a:r>
            <a:r>
              <a:rPr lang="tr-TR" dirty="0" smtClean="0"/>
              <a:t>zenci ve sarı ırka kıyasla, </a:t>
            </a:r>
          </a:p>
          <a:p>
            <a:pPr marL="365760" indent="-256032" fontAlgn="auto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tr-TR" dirty="0" smtClean="0"/>
              <a:t>Aynı bölgede yaşayan İsraillilerde </a:t>
            </a:r>
            <a:r>
              <a:rPr lang="tr-TR" dirty="0" smtClean="0">
                <a:sym typeface="Wingdings" pitchFamily="2" charset="2"/>
              </a:rPr>
              <a:t> </a:t>
            </a:r>
            <a:r>
              <a:rPr lang="tr-TR" dirty="0" smtClean="0"/>
              <a:t>Araplara kıyasla, </a:t>
            </a:r>
          </a:p>
          <a:p>
            <a:pPr marL="365760" indent="-256032" fontAlgn="auto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tr-TR" dirty="0" smtClean="0"/>
              <a:t>Orta Avrupa kökenli </a:t>
            </a:r>
            <a:r>
              <a:rPr lang="tr-TR" dirty="0" err="1" smtClean="0"/>
              <a:t>Askanazi</a:t>
            </a:r>
            <a:r>
              <a:rPr lang="tr-TR" dirty="0" smtClean="0"/>
              <a:t> </a:t>
            </a:r>
            <a:r>
              <a:rPr lang="tr-TR" dirty="0" err="1" smtClean="0"/>
              <a:t>yahudilerinde</a:t>
            </a:r>
            <a:r>
              <a:rPr lang="tr-TR" dirty="0" smtClean="0"/>
              <a:t> </a:t>
            </a:r>
            <a:r>
              <a:rPr lang="tr-TR" dirty="0" smtClean="0">
                <a:sym typeface="Wingdings" pitchFamily="2" charset="2"/>
              </a:rPr>
              <a:t></a:t>
            </a:r>
            <a:r>
              <a:rPr lang="tr-TR" dirty="0" smtClean="0"/>
              <a:t> Polonya ve Rusya kökenli </a:t>
            </a:r>
            <a:r>
              <a:rPr lang="tr-TR" dirty="0" err="1" smtClean="0"/>
              <a:t>yahudilere</a:t>
            </a:r>
            <a:r>
              <a:rPr lang="tr-TR" dirty="0" smtClean="0"/>
              <a:t> kıyasla daha sık görülmektedir</a:t>
            </a:r>
            <a:endParaRPr lang="tr-TR" dirty="0"/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err="1" smtClean="0"/>
              <a:t>İnflamatuar</a:t>
            </a:r>
            <a:r>
              <a:rPr lang="tr-TR" dirty="0" smtClean="0"/>
              <a:t> Barsak Hastalığı</a:t>
            </a:r>
            <a:endParaRPr lang="tr-T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412776"/>
          <a:ext cx="829126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626" name="4 Metin kutusu"/>
          <p:cNvSpPr txBox="1">
            <a:spLocks noChangeArrowheads="1"/>
          </p:cNvSpPr>
          <p:nvPr/>
        </p:nvSpPr>
        <p:spPr bwMode="auto">
          <a:xfrm>
            <a:off x="3995738" y="5013325"/>
            <a:ext cx="1223962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1600" b="1">
                <a:latin typeface="Trebuchet MS" pitchFamily="34" charset="0"/>
              </a:rPr>
              <a:t>İmmün</a:t>
            </a:r>
          </a:p>
          <a:p>
            <a:pPr algn="ctr"/>
            <a:r>
              <a:rPr lang="tr-TR" sz="1600" b="1">
                <a:latin typeface="Trebuchet MS" pitchFamily="34" charset="0"/>
              </a:rPr>
              <a:t>cevap</a:t>
            </a:r>
          </a:p>
          <a:p>
            <a:pPr algn="ctr"/>
            <a:endParaRPr lang="tr-TR" sz="1800">
              <a:latin typeface="Lucida Sans Unicode" pitchFamily="34" charset="0"/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4284663" y="3716338"/>
            <a:ext cx="71913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+mn-cs"/>
              </a:rPr>
              <a:t>İBH</a:t>
            </a:r>
          </a:p>
        </p:txBody>
      </p:sp>
      <p:sp>
        <p:nvSpPr>
          <p:cNvPr id="7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err="1" smtClean="0"/>
              <a:t>İnflamatuar</a:t>
            </a:r>
            <a:r>
              <a:rPr lang="tr-TR" dirty="0" smtClean="0"/>
              <a:t> Barsak Hastalığı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4525963"/>
          </a:xfrm>
        </p:spPr>
        <p:txBody>
          <a:bodyPr>
            <a:noAutofit/>
          </a:bodyPr>
          <a:lstStyle/>
          <a:p>
            <a:pPr marL="365760" indent="-256032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Çevresel Faktörler</a:t>
            </a:r>
          </a:p>
          <a:p>
            <a:pPr marL="850392" lvl="1" indent="-457200" fontAlgn="auto">
              <a:lnSpc>
                <a:spcPct val="150000"/>
              </a:lnSpc>
              <a:spcBef>
                <a:spcPts val="324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Sigara </a:t>
            </a:r>
          </a:p>
          <a:p>
            <a:pPr marL="850392" lvl="1" indent="-457200" fontAlgn="auto">
              <a:lnSpc>
                <a:spcPct val="150000"/>
              </a:lnSpc>
              <a:spcBef>
                <a:spcPts val="324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Apendektomi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	</a:t>
            </a:r>
          </a:p>
          <a:p>
            <a:pPr marL="850392" lvl="1" indent="-457200" fontAlgn="auto">
              <a:lnSpc>
                <a:spcPct val="150000"/>
              </a:lnSpc>
              <a:spcBef>
                <a:spcPts val="324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Oral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kontraseptiler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			</a:t>
            </a:r>
          </a:p>
          <a:p>
            <a:pPr marL="850392" lvl="1" indent="-457200" fontAlgn="auto">
              <a:lnSpc>
                <a:spcPct val="150000"/>
              </a:lnSpc>
              <a:spcBef>
                <a:spcPts val="324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Diyet					</a:t>
            </a:r>
          </a:p>
          <a:p>
            <a:pPr marL="448056" indent="-384048" algn="just" fontAlgn="auto">
              <a:lnSpc>
                <a:spcPct val="15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		a-Rafine şeker</a:t>
            </a:r>
          </a:p>
          <a:p>
            <a:pPr marL="448056" indent="-384048" fontAlgn="auto">
              <a:lnSpc>
                <a:spcPct val="15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		b-Yağ asitleri</a:t>
            </a:r>
          </a:p>
          <a:p>
            <a:pPr marL="448056" indent="-384048" fontAlgn="auto">
              <a:lnSpc>
                <a:spcPct val="15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		c-Lifli Gıdalar</a:t>
            </a:r>
          </a:p>
          <a:p>
            <a:pPr marL="448056" indent="-384048" fontAlgn="auto">
              <a:lnSpc>
                <a:spcPct val="15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		d-Kahve ve Alkol</a:t>
            </a:r>
          </a:p>
          <a:p>
            <a:pPr marL="448056" indent="-384048" fontAlgn="auto">
              <a:lnSpc>
                <a:spcPct val="15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		e-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Fast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Food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tipi hazır beslenme</a:t>
            </a:r>
          </a:p>
          <a:p>
            <a:pPr marL="448056" indent="-384048" fontAlgn="auto">
              <a:lnSpc>
                <a:spcPct val="15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		</a:t>
            </a:r>
            <a:endParaRPr lang="tr-TR" sz="1800" dirty="0"/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err="1" smtClean="0"/>
              <a:t>İnflamatuar</a:t>
            </a:r>
            <a:r>
              <a:rPr lang="tr-TR" dirty="0" smtClean="0"/>
              <a:t> Barsak Hastalığı</a:t>
            </a:r>
            <a:endParaRPr lang="tr-T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7675" indent="-382588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600" b="1" smtClean="0">
                <a:latin typeface="Arial" charset="0"/>
                <a:cs typeface="Arial" charset="0"/>
              </a:rPr>
              <a:t>Çevresel Faktörler</a:t>
            </a:r>
          </a:p>
          <a:p>
            <a:pPr marL="776288" lvl="1" indent="-457200">
              <a:lnSpc>
                <a:spcPct val="150000"/>
              </a:lnSpc>
              <a:buFont typeface="Lucida Sans Unicode" pitchFamily="34" charset="0"/>
              <a:buAutoNum type="arabicPeriod" startAt="5"/>
            </a:pPr>
            <a:r>
              <a:rPr lang="tr-TR" sz="1900" smtClean="0">
                <a:latin typeface="Arial" charset="0"/>
                <a:cs typeface="Arial" charset="0"/>
              </a:rPr>
              <a:t>Anne sütü ile beslenme</a:t>
            </a:r>
          </a:p>
          <a:p>
            <a:pPr marL="776288" lvl="1" indent="-457200">
              <a:lnSpc>
                <a:spcPct val="150000"/>
              </a:lnSpc>
              <a:buFont typeface="Lucida Sans Unicode" pitchFamily="34" charset="0"/>
              <a:buAutoNum type="arabicPeriod" startAt="5"/>
            </a:pPr>
            <a:r>
              <a:rPr lang="tr-TR" sz="1900" smtClean="0">
                <a:latin typeface="Arial" charset="0"/>
                <a:cs typeface="Arial" charset="0"/>
              </a:rPr>
              <a:t>Yüksek hijyen seviyesi</a:t>
            </a:r>
          </a:p>
          <a:p>
            <a:pPr marL="776288" lvl="1" indent="-457200">
              <a:lnSpc>
                <a:spcPct val="150000"/>
              </a:lnSpc>
              <a:buFont typeface="Lucida Sans Unicode" pitchFamily="34" charset="0"/>
              <a:buAutoNum type="arabicPeriod" startAt="5"/>
            </a:pPr>
            <a:r>
              <a:rPr lang="tr-TR" sz="1900" smtClean="0">
                <a:latin typeface="Arial" charset="0"/>
                <a:cs typeface="Arial" charset="0"/>
              </a:rPr>
              <a:t>Yüksek Sosyoekonomik Seviye</a:t>
            </a:r>
          </a:p>
          <a:p>
            <a:pPr marL="776288" lvl="1" indent="-457200">
              <a:lnSpc>
                <a:spcPct val="150000"/>
              </a:lnSpc>
              <a:buFont typeface="Lucida Sans Unicode" pitchFamily="34" charset="0"/>
              <a:buAutoNum type="arabicPeriod" startAt="5"/>
            </a:pPr>
            <a:r>
              <a:rPr lang="tr-TR" sz="1900" smtClean="0">
                <a:latin typeface="Arial" charset="0"/>
                <a:cs typeface="Arial" charset="0"/>
              </a:rPr>
              <a:t>NSAİİ’lar</a:t>
            </a:r>
          </a:p>
          <a:p>
            <a:pPr marL="776288" lvl="1" indent="-457200">
              <a:lnSpc>
                <a:spcPct val="150000"/>
              </a:lnSpc>
              <a:buFont typeface="Lucida Sans Unicode" pitchFamily="34" charset="0"/>
              <a:buAutoNum type="arabicPeriod" startAt="5"/>
            </a:pPr>
            <a:r>
              <a:rPr lang="tr-TR" sz="1900" smtClean="0">
                <a:latin typeface="Arial" charset="0"/>
                <a:cs typeface="Arial" charset="0"/>
              </a:rPr>
              <a:t>Mevsimsel Değişiklikler		</a:t>
            </a:r>
          </a:p>
          <a:p>
            <a:pPr marL="776288" lvl="1" indent="-457200">
              <a:lnSpc>
                <a:spcPct val="150000"/>
              </a:lnSpc>
              <a:buFont typeface="Lucida Sans Unicode" pitchFamily="34" charset="0"/>
              <a:buAutoNum type="arabicPeriod" startAt="5"/>
            </a:pPr>
            <a:r>
              <a:rPr lang="tr-TR" sz="1900" smtClean="0">
                <a:latin typeface="Arial" charset="0"/>
                <a:cs typeface="Arial" charset="0"/>
              </a:rPr>
              <a:t>Solak Olma				</a:t>
            </a:r>
          </a:p>
          <a:p>
            <a:pPr marL="776288" lvl="1" indent="-457200">
              <a:lnSpc>
                <a:spcPct val="150000"/>
              </a:lnSpc>
              <a:buFont typeface="Lucida Sans Unicode" pitchFamily="34" charset="0"/>
              <a:buAutoNum type="arabicPeriod" startAt="5"/>
            </a:pPr>
            <a:r>
              <a:rPr lang="tr-TR" sz="1900" smtClean="0">
                <a:latin typeface="Arial" charset="0"/>
                <a:cs typeface="Arial" charset="0"/>
              </a:rPr>
              <a:t>Stres						</a:t>
            </a:r>
          </a:p>
          <a:p>
            <a:pPr marL="776288" lvl="1" indent="-457200">
              <a:lnSpc>
                <a:spcPct val="150000"/>
              </a:lnSpc>
              <a:buFont typeface="Lucida Sans Unicode" pitchFamily="34" charset="0"/>
              <a:buAutoNum type="arabicPeriod" startAt="5"/>
            </a:pPr>
            <a:r>
              <a:rPr lang="tr-TR" sz="1900" smtClean="0">
                <a:latin typeface="Arial" charset="0"/>
                <a:cs typeface="Arial" charset="0"/>
              </a:rPr>
              <a:t>İntestinal Permeabilite	</a:t>
            </a:r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err="1" smtClean="0"/>
              <a:t>İnflamatuar</a:t>
            </a:r>
            <a:r>
              <a:rPr lang="tr-TR" dirty="0" smtClean="0"/>
              <a:t> Barsak Hastalığı</a:t>
            </a:r>
            <a:endParaRPr lang="tr-T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etyoloji</a:t>
            </a:r>
          </a:p>
        </p:txBody>
      </p:sp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1476375" y="2205038"/>
            <a:ext cx="4608513" cy="5048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cs typeface="+mn-cs"/>
              </a:rPr>
              <a:t>çevresel faktörler</a:t>
            </a:r>
          </a:p>
        </p:txBody>
      </p:sp>
      <p:sp>
        <p:nvSpPr>
          <p:cNvPr id="29699" name="Rectangle 9"/>
          <p:cNvSpPr>
            <a:spLocks noChangeArrowheads="1"/>
          </p:cNvSpPr>
          <p:nvPr/>
        </p:nvSpPr>
        <p:spPr bwMode="auto">
          <a:xfrm>
            <a:off x="1476375" y="2708275"/>
            <a:ext cx="4608513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1800">
                <a:latin typeface="Lucida Sans Unicode" pitchFamily="34" charset="0"/>
              </a:rPr>
              <a:t>sigara</a:t>
            </a:r>
          </a:p>
        </p:txBody>
      </p:sp>
      <p:sp>
        <p:nvSpPr>
          <p:cNvPr id="29700" name="Rectangle 10"/>
          <p:cNvSpPr>
            <a:spLocks noChangeArrowheads="1"/>
          </p:cNvSpPr>
          <p:nvPr/>
        </p:nvSpPr>
        <p:spPr bwMode="auto">
          <a:xfrm>
            <a:off x="1476375" y="3141663"/>
            <a:ext cx="4608513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1800">
                <a:latin typeface="Lucida Sans Unicode" pitchFamily="34" charset="0"/>
              </a:rPr>
              <a:t>apendektomi</a:t>
            </a:r>
          </a:p>
        </p:txBody>
      </p:sp>
      <p:sp>
        <p:nvSpPr>
          <p:cNvPr id="29701" name="Rectangle 11"/>
          <p:cNvSpPr>
            <a:spLocks noChangeArrowheads="1"/>
          </p:cNvSpPr>
          <p:nvPr/>
        </p:nvSpPr>
        <p:spPr bwMode="auto">
          <a:xfrm>
            <a:off x="1476375" y="3573463"/>
            <a:ext cx="4608513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tr-TR" sz="1800">
              <a:latin typeface="Lucida Sans Unicode" pitchFamily="34" charset="0"/>
            </a:endParaRPr>
          </a:p>
          <a:p>
            <a:pPr algn="ctr"/>
            <a:r>
              <a:rPr lang="tr-TR" sz="1800">
                <a:latin typeface="Lucida Sans Unicode" pitchFamily="34" charset="0"/>
              </a:rPr>
              <a:t>oral kontraseptif</a:t>
            </a:r>
          </a:p>
          <a:p>
            <a:pPr algn="ctr"/>
            <a:endParaRPr lang="tr-TR" sz="1800">
              <a:latin typeface="Lucida Sans Unicode" pitchFamily="34" charset="0"/>
            </a:endParaRPr>
          </a:p>
        </p:txBody>
      </p:sp>
      <p:sp>
        <p:nvSpPr>
          <p:cNvPr id="29702" name="Rectangle 12"/>
          <p:cNvSpPr>
            <a:spLocks noChangeArrowheads="1"/>
          </p:cNvSpPr>
          <p:nvPr/>
        </p:nvSpPr>
        <p:spPr bwMode="auto">
          <a:xfrm>
            <a:off x="1476375" y="4437063"/>
            <a:ext cx="4608513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1800">
                <a:latin typeface="Lucida Sans Unicode" pitchFamily="34" charset="0"/>
              </a:rPr>
              <a:t>anne sütü</a:t>
            </a:r>
          </a:p>
        </p:txBody>
      </p:sp>
      <p:sp>
        <p:nvSpPr>
          <p:cNvPr id="29703" name="Rectangle 13"/>
          <p:cNvSpPr>
            <a:spLocks noChangeArrowheads="1"/>
          </p:cNvSpPr>
          <p:nvPr/>
        </p:nvSpPr>
        <p:spPr bwMode="auto">
          <a:xfrm>
            <a:off x="1476375" y="4005263"/>
            <a:ext cx="4608513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1800">
                <a:latin typeface="Lucida Sans Unicode" pitchFamily="34" charset="0"/>
              </a:rPr>
              <a:t>aşırı sanitasyon</a:t>
            </a:r>
          </a:p>
        </p:txBody>
      </p:sp>
      <p:sp>
        <p:nvSpPr>
          <p:cNvPr id="29704" name="Rectangle 14"/>
          <p:cNvSpPr>
            <a:spLocks noChangeArrowheads="1"/>
          </p:cNvSpPr>
          <p:nvPr/>
        </p:nvSpPr>
        <p:spPr bwMode="auto">
          <a:xfrm>
            <a:off x="1476375" y="4868863"/>
            <a:ext cx="4608513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1600">
                <a:latin typeface="Lucida Sans Unicode" pitchFamily="34" charset="0"/>
              </a:rPr>
              <a:t>diyet (rafine şeker, süt, hayvansal protein, </a:t>
            </a:r>
          </a:p>
          <a:p>
            <a:pPr algn="ctr"/>
            <a:r>
              <a:rPr lang="tr-TR" sz="1600">
                <a:latin typeface="Lucida Sans Unicode" pitchFamily="34" charset="0"/>
              </a:rPr>
              <a:t>o6/o3 oranı artışı)</a:t>
            </a:r>
          </a:p>
        </p:txBody>
      </p:sp>
      <p:sp>
        <p:nvSpPr>
          <p:cNvPr id="29705" name="Rectangle 19"/>
          <p:cNvSpPr>
            <a:spLocks noChangeArrowheads="1"/>
          </p:cNvSpPr>
          <p:nvPr/>
        </p:nvSpPr>
        <p:spPr bwMode="auto">
          <a:xfrm>
            <a:off x="6084888" y="2708275"/>
            <a:ext cx="10795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 sz="1800">
              <a:latin typeface="Lucida Sans Unicode" pitchFamily="34" charset="0"/>
            </a:endParaRPr>
          </a:p>
        </p:txBody>
      </p:sp>
      <p:sp>
        <p:nvSpPr>
          <p:cNvPr id="29706" name="Rectangle 20"/>
          <p:cNvSpPr>
            <a:spLocks noChangeArrowheads="1"/>
          </p:cNvSpPr>
          <p:nvPr/>
        </p:nvSpPr>
        <p:spPr bwMode="auto">
          <a:xfrm>
            <a:off x="7164388" y="2708275"/>
            <a:ext cx="10795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 sz="1800">
              <a:latin typeface="Lucida Sans Unicode" pitchFamily="34" charset="0"/>
            </a:endParaRPr>
          </a:p>
        </p:txBody>
      </p:sp>
      <p:sp>
        <p:nvSpPr>
          <p:cNvPr id="29707" name="Rectangle 21"/>
          <p:cNvSpPr>
            <a:spLocks noChangeArrowheads="1"/>
          </p:cNvSpPr>
          <p:nvPr/>
        </p:nvSpPr>
        <p:spPr bwMode="auto">
          <a:xfrm>
            <a:off x="6084888" y="3141663"/>
            <a:ext cx="10795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 sz="1800">
              <a:latin typeface="Lucida Sans Unicode" pitchFamily="34" charset="0"/>
            </a:endParaRPr>
          </a:p>
        </p:txBody>
      </p:sp>
      <p:sp>
        <p:nvSpPr>
          <p:cNvPr id="29708" name="Rectangle 22"/>
          <p:cNvSpPr>
            <a:spLocks noChangeArrowheads="1"/>
          </p:cNvSpPr>
          <p:nvPr/>
        </p:nvSpPr>
        <p:spPr bwMode="auto">
          <a:xfrm>
            <a:off x="7164388" y="3141663"/>
            <a:ext cx="10795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1800">
                <a:latin typeface="Lucida Sans Unicode" pitchFamily="34" charset="0"/>
              </a:rPr>
              <a:t>--</a:t>
            </a:r>
          </a:p>
        </p:txBody>
      </p:sp>
      <p:sp>
        <p:nvSpPr>
          <p:cNvPr id="29709" name="Rectangle 23"/>
          <p:cNvSpPr>
            <a:spLocks noChangeArrowheads="1"/>
          </p:cNvSpPr>
          <p:nvPr/>
        </p:nvSpPr>
        <p:spPr bwMode="auto">
          <a:xfrm>
            <a:off x="6084888" y="3573463"/>
            <a:ext cx="10795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1800">
                <a:latin typeface="Lucida Sans Unicode" pitchFamily="34" charset="0"/>
              </a:rPr>
              <a:t>--</a:t>
            </a:r>
          </a:p>
        </p:txBody>
      </p:sp>
      <p:sp>
        <p:nvSpPr>
          <p:cNvPr id="29710" name="Rectangle 24"/>
          <p:cNvSpPr>
            <a:spLocks noChangeArrowheads="1"/>
          </p:cNvSpPr>
          <p:nvPr/>
        </p:nvSpPr>
        <p:spPr bwMode="auto">
          <a:xfrm>
            <a:off x="6084888" y="4005263"/>
            <a:ext cx="10795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1800">
                <a:latin typeface="Lucida Sans Unicode" pitchFamily="34" charset="0"/>
              </a:rPr>
              <a:t>--</a:t>
            </a:r>
          </a:p>
        </p:txBody>
      </p:sp>
      <p:sp>
        <p:nvSpPr>
          <p:cNvPr id="29711" name="Rectangle 25"/>
          <p:cNvSpPr>
            <a:spLocks noChangeArrowheads="1"/>
          </p:cNvSpPr>
          <p:nvPr/>
        </p:nvSpPr>
        <p:spPr bwMode="auto">
          <a:xfrm>
            <a:off x="6084888" y="4437063"/>
            <a:ext cx="10795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 sz="1800">
              <a:latin typeface="Lucida Sans Unicode" pitchFamily="34" charset="0"/>
            </a:endParaRPr>
          </a:p>
        </p:txBody>
      </p:sp>
      <p:sp>
        <p:nvSpPr>
          <p:cNvPr id="29712" name="Rectangle 26"/>
          <p:cNvSpPr>
            <a:spLocks noChangeArrowheads="1"/>
          </p:cNvSpPr>
          <p:nvPr/>
        </p:nvSpPr>
        <p:spPr bwMode="auto">
          <a:xfrm>
            <a:off x="6084888" y="4868863"/>
            <a:ext cx="1079500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 sz="1800">
              <a:latin typeface="Lucida Sans Unicode" pitchFamily="34" charset="0"/>
            </a:endParaRPr>
          </a:p>
        </p:txBody>
      </p:sp>
      <p:sp>
        <p:nvSpPr>
          <p:cNvPr id="29713" name="Rectangle 27"/>
          <p:cNvSpPr>
            <a:spLocks noChangeArrowheads="1"/>
          </p:cNvSpPr>
          <p:nvPr/>
        </p:nvSpPr>
        <p:spPr bwMode="auto">
          <a:xfrm>
            <a:off x="7164388" y="3573463"/>
            <a:ext cx="10795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 sz="1800">
              <a:latin typeface="Lucida Sans Unicode" pitchFamily="34" charset="0"/>
            </a:endParaRPr>
          </a:p>
        </p:txBody>
      </p:sp>
      <p:sp>
        <p:nvSpPr>
          <p:cNvPr id="29714" name="Rectangle 28"/>
          <p:cNvSpPr>
            <a:spLocks noChangeArrowheads="1"/>
          </p:cNvSpPr>
          <p:nvPr/>
        </p:nvSpPr>
        <p:spPr bwMode="auto">
          <a:xfrm>
            <a:off x="7164388" y="4005263"/>
            <a:ext cx="10795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 sz="1800">
              <a:latin typeface="Lucida Sans Unicode" pitchFamily="34" charset="0"/>
            </a:endParaRPr>
          </a:p>
        </p:txBody>
      </p:sp>
      <p:sp>
        <p:nvSpPr>
          <p:cNvPr id="29715" name="Rectangle 29"/>
          <p:cNvSpPr>
            <a:spLocks noChangeArrowheads="1"/>
          </p:cNvSpPr>
          <p:nvPr/>
        </p:nvSpPr>
        <p:spPr bwMode="auto">
          <a:xfrm>
            <a:off x="7164388" y="4868863"/>
            <a:ext cx="1079500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 sz="1800">
              <a:latin typeface="Lucida Sans Unicode" pitchFamily="34" charset="0"/>
            </a:endParaRPr>
          </a:p>
        </p:txBody>
      </p:sp>
      <p:sp>
        <p:nvSpPr>
          <p:cNvPr id="29716" name="Rectangle 30"/>
          <p:cNvSpPr>
            <a:spLocks noChangeArrowheads="1"/>
          </p:cNvSpPr>
          <p:nvPr/>
        </p:nvSpPr>
        <p:spPr bwMode="auto">
          <a:xfrm>
            <a:off x="7164388" y="4437063"/>
            <a:ext cx="10795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 sz="1800">
              <a:latin typeface="Lucida Sans Unicode" pitchFamily="34" charset="0"/>
            </a:endParaRPr>
          </a:p>
        </p:txBody>
      </p:sp>
      <p:sp>
        <p:nvSpPr>
          <p:cNvPr id="29717" name="Line 32"/>
          <p:cNvSpPr>
            <a:spLocks noChangeShapeType="1"/>
          </p:cNvSpPr>
          <p:nvPr/>
        </p:nvSpPr>
        <p:spPr bwMode="auto">
          <a:xfrm>
            <a:off x="6443663" y="27813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29718" name="Line 33"/>
          <p:cNvSpPr>
            <a:spLocks noChangeShapeType="1"/>
          </p:cNvSpPr>
          <p:nvPr/>
        </p:nvSpPr>
        <p:spPr bwMode="auto">
          <a:xfrm>
            <a:off x="6588125" y="27813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29719" name="Line 34"/>
          <p:cNvSpPr>
            <a:spLocks noChangeShapeType="1"/>
          </p:cNvSpPr>
          <p:nvPr/>
        </p:nvSpPr>
        <p:spPr bwMode="auto">
          <a:xfrm>
            <a:off x="6732588" y="27813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29720" name="Line 37"/>
          <p:cNvSpPr>
            <a:spLocks noChangeShapeType="1"/>
          </p:cNvSpPr>
          <p:nvPr/>
        </p:nvSpPr>
        <p:spPr bwMode="auto">
          <a:xfrm flipV="1">
            <a:off x="7524750" y="27813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29721" name="Line 38"/>
          <p:cNvSpPr>
            <a:spLocks noChangeShapeType="1"/>
          </p:cNvSpPr>
          <p:nvPr/>
        </p:nvSpPr>
        <p:spPr bwMode="auto">
          <a:xfrm flipV="1">
            <a:off x="7667625" y="27813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29722" name="Line 39"/>
          <p:cNvSpPr>
            <a:spLocks noChangeShapeType="1"/>
          </p:cNvSpPr>
          <p:nvPr/>
        </p:nvSpPr>
        <p:spPr bwMode="auto">
          <a:xfrm flipV="1">
            <a:off x="7812088" y="27813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29723" name="Line 40"/>
          <p:cNvSpPr>
            <a:spLocks noChangeShapeType="1"/>
          </p:cNvSpPr>
          <p:nvPr/>
        </p:nvSpPr>
        <p:spPr bwMode="auto">
          <a:xfrm>
            <a:off x="6516688" y="32131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29724" name="Line 41"/>
          <p:cNvSpPr>
            <a:spLocks noChangeShapeType="1"/>
          </p:cNvSpPr>
          <p:nvPr/>
        </p:nvSpPr>
        <p:spPr bwMode="auto">
          <a:xfrm>
            <a:off x="6659563" y="32131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29725" name="Line 42"/>
          <p:cNvSpPr>
            <a:spLocks noChangeShapeType="1"/>
          </p:cNvSpPr>
          <p:nvPr/>
        </p:nvSpPr>
        <p:spPr bwMode="auto">
          <a:xfrm flipV="1">
            <a:off x="7596188" y="36449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29726" name="Line 43"/>
          <p:cNvSpPr>
            <a:spLocks noChangeShapeType="1"/>
          </p:cNvSpPr>
          <p:nvPr/>
        </p:nvSpPr>
        <p:spPr bwMode="auto">
          <a:xfrm flipV="1">
            <a:off x="7740650" y="36449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29727" name="Line 44"/>
          <p:cNvSpPr>
            <a:spLocks noChangeShapeType="1"/>
          </p:cNvSpPr>
          <p:nvPr/>
        </p:nvSpPr>
        <p:spPr bwMode="auto">
          <a:xfrm flipV="1">
            <a:off x="7596188" y="40767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29728" name="Line 45"/>
          <p:cNvSpPr>
            <a:spLocks noChangeShapeType="1"/>
          </p:cNvSpPr>
          <p:nvPr/>
        </p:nvSpPr>
        <p:spPr bwMode="auto">
          <a:xfrm flipV="1">
            <a:off x="7740650" y="40767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29729" name="Line 46"/>
          <p:cNvSpPr>
            <a:spLocks noChangeShapeType="1"/>
          </p:cNvSpPr>
          <p:nvPr/>
        </p:nvSpPr>
        <p:spPr bwMode="auto">
          <a:xfrm>
            <a:off x="6516688" y="45085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29730" name="Line 47"/>
          <p:cNvSpPr>
            <a:spLocks noChangeShapeType="1"/>
          </p:cNvSpPr>
          <p:nvPr/>
        </p:nvSpPr>
        <p:spPr bwMode="auto">
          <a:xfrm>
            <a:off x="6659563" y="45085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29731" name="Line 48"/>
          <p:cNvSpPr>
            <a:spLocks noChangeShapeType="1"/>
          </p:cNvSpPr>
          <p:nvPr/>
        </p:nvSpPr>
        <p:spPr bwMode="auto">
          <a:xfrm>
            <a:off x="7596188" y="45815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29732" name="Line 51"/>
          <p:cNvSpPr>
            <a:spLocks noChangeShapeType="1"/>
          </p:cNvSpPr>
          <p:nvPr/>
        </p:nvSpPr>
        <p:spPr bwMode="auto">
          <a:xfrm>
            <a:off x="7740650" y="45815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29733" name="Line 52"/>
          <p:cNvSpPr>
            <a:spLocks noChangeShapeType="1"/>
          </p:cNvSpPr>
          <p:nvPr/>
        </p:nvSpPr>
        <p:spPr bwMode="auto">
          <a:xfrm flipV="1">
            <a:off x="6516688" y="50847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29734" name="Line 53"/>
          <p:cNvSpPr>
            <a:spLocks noChangeShapeType="1"/>
          </p:cNvSpPr>
          <p:nvPr/>
        </p:nvSpPr>
        <p:spPr bwMode="auto">
          <a:xfrm flipV="1">
            <a:off x="6659563" y="50847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29735" name="Line 54"/>
          <p:cNvSpPr>
            <a:spLocks noChangeShapeType="1"/>
          </p:cNvSpPr>
          <p:nvPr/>
        </p:nvSpPr>
        <p:spPr bwMode="auto">
          <a:xfrm flipV="1">
            <a:off x="7596188" y="50847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29736" name="Line 55"/>
          <p:cNvSpPr>
            <a:spLocks noChangeShapeType="1"/>
          </p:cNvSpPr>
          <p:nvPr/>
        </p:nvSpPr>
        <p:spPr bwMode="auto">
          <a:xfrm flipV="1">
            <a:off x="7740650" y="50847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29737" name="Rectangle 60"/>
          <p:cNvSpPr>
            <a:spLocks noChangeArrowheads="1"/>
          </p:cNvSpPr>
          <p:nvPr/>
        </p:nvSpPr>
        <p:spPr bwMode="auto">
          <a:xfrm>
            <a:off x="6084888" y="2205038"/>
            <a:ext cx="1079500" cy="503237"/>
          </a:xfrm>
          <a:prstGeom prst="rect">
            <a:avLst/>
          </a:prstGeom>
          <a:solidFill>
            <a:srgbClr val="B3E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1800">
                <a:latin typeface="Lucida Sans Unicode" pitchFamily="34" charset="0"/>
              </a:rPr>
              <a:t>ÜK</a:t>
            </a:r>
          </a:p>
        </p:txBody>
      </p:sp>
      <p:sp>
        <p:nvSpPr>
          <p:cNvPr id="29738" name="Rectangle 61"/>
          <p:cNvSpPr>
            <a:spLocks noChangeArrowheads="1"/>
          </p:cNvSpPr>
          <p:nvPr/>
        </p:nvSpPr>
        <p:spPr bwMode="auto">
          <a:xfrm>
            <a:off x="7164388" y="2205038"/>
            <a:ext cx="1079500" cy="503237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1800">
                <a:latin typeface="Lucida Sans Unicode" pitchFamily="34" charset="0"/>
              </a:rPr>
              <a:t>CH</a:t>
            </a:r>
          </a:p>
        </p:txBody>
      </p:sp>
      <p:sp>
        <p:nvSpPr>
          <p:cNvPr id="29739" name="Rectangle 63"/>
          <p:cNvSpPr>
            <a:spLocks noChangeArrowheads="1"/>
          </p:cNvSpPr>
          <p:nvPr/>
        </p:nvSpPr>
        <p:spPr bwMode="auto">
          <a:xfrm>
            <a:off x="3851275" y="260350"/>
            <a:ext cx="1296988" cy="3603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sz="1800">
              <a:latin typeface="Lucida Sans Unicode" pitchFamily="34" charset="0"/>
            </a:endParaRPr>
          </a:p>
        </p:txBody>
      </p:sp>
      <p:sp>
        <p:nvSpPr>
          <p:cNvPr id="29740" name="Rectangle 64"/>
          <p:cNvSpPr>
            <a:spLocks noChangeArrowheads="1"/>
          </p:cNvSpPr>
          <p:nvPr/>
        </p:nvSpPr>
        <p:spPr bwMode="auto">
          <a:xfrm>
            <a:off x="5508625" y="1989138"/>
            <a:ext cx="647700" cy="144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sz="1800"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457200" y="1481138"/>
            <a:ext cx="8291513" cy="4900612"/>
          </a:xfrm>
        </p:spPr>
        <p:txBody>
          <a:bodyPr>
            <a:normAutofit fontScale="62500" lnSpcReduction="20000"/>
          </a:bodyPr>
          <a:lstStyle/>
          <a:p>
            <a:pPr marL="365760" indent="-256032" algn="just" fontAlgn="auto">
              <a:lnSpc>
                <a:spcPct val="230000"/>
              </a:lnSpc>
              <a:spcAft>
                <a:spcPts val="0"/>
              </a:spcAft>
              <a:buClr>
                <a:srgbClr val="00B0F0"/>
              </a:buClr>
              <a:buFont typeface="Wingdings" pitchFamily="2" charset="2"/>
              <a:buChar char="Ø"/>
              <a:defRPr/>
            </a:pPr>
            <a:r>
              <a:rPr lang="tr-TR" sz="3800" b="1" dirty="0" smtClean="0">
                <a:latin typeface="Arial" pitchFamily="34" charset="0"/>
                <a:cs typeface="Arial" pitchFamily="34" charset="0"/>
              </a:rPr>
              <a:t>Genetik Faktörler</a:t>
            </a:r>
          </a:p>
          <a:p>
            <a:pPr marL="621792" lvl="1" algn="just" fontAlgn="auto">
              <a:lnSpc>
                <a:spcPct val="230000"/>
              </a:lnSpc>
              <a:spcBef>
                <a:spcPts val="324"/>
              </a:spcBef>
              <a:spcAft>
                <a:spcPts val="0"/>
              </a:spcAft>
              <a:buClr>
                <a:srgbClr val="00B0F0"/>
              </a:buClr>
              <a:buFont typeface="Wingdings" pitchFamily="2" charset="2"/>
              <a:buChar char="Ø"/>
              <a:defRPr/>
            </a:pPr>
            <a:r>
              <a:rPr lang="tr-TR" sz="3200" dirty="0" smtClean="0">
                <a:latin typeface="Arial" pitchFamily="34" charset="0"/>
                <a:cs typeface="Arial" pitchFamily="34" charset="0"/>
              </a:rPr>
              <a:t>ÜK ve CH ile çeşitli HLA grupları arasında ilişki var </a:t>
            </a:r>
          </a:p>
          <a:p>
            <a:pPr marL="621792" lvl="1" algn="just" fontAlgn="auto">
              <a:lnSpc>
                <a:spcPct val="230000"/>
              </a:lnSpc>
              <a:spcBef>
                <a:spcPts val="324"/>
              </a:spcBef>
              <a:spcAft>
                <a:spcPts val="0"/>
              </a:spcAft>
              <a:buClr>
                <a:srgbClr val="00B0F0"/>
              </a:buClr>
              <a:buFont typeface="Wingdings" pitchFamily="2" charset="2"/>
              <a:buChar char="Ø"/>
              <a:defRPr/>
            </a:pPr>
            <a:r>
              <a:rPr lang="tr-TR" sz="3200" dirty="0" smtClean="0">
                <a:latin typeface="Arial" pitchFamily="34" charset="0"/>
                <a:cs typeface="Arial" pitchFamily="34" charset="0"/>
              </a:rPr>
              <a:t>Ülkemizde yapılan bir çalışmada;</a:t>
            </a:r>
          </a:p>
          <a:p>
            <a:pPr marL="859536" lvl="2" algn="just" fontAlgn="auto">
              <a:lnSpc>
                <a:spcPct val="230000"/>
              </a:lnSpc>
              <a:spcAft>
                <a:spcPts val="0"/>
              </a:spcAft>
              <a:buClr>
                <a:srgbClr val="00B0F0"/>
              </a:buClr>
              <a:buFont typeface="Wingdings" pitchFamily="2" charset="2"/>
              <a:buChar char="Ø"/>
              <a:defRPr/>
            </a:pPr>
            <a:r>
              <a:rPr lang="tr-TR" sz="2900" dirty="0" smtClean="0">
                <a:latin typeface="Arial" pitchFamily="34" charset="0"/>
                <a:cs typeface="Arial" pitchFamily="34" charset="0"/>
              </a:rPr>
              <a:t>ÜK hastalarında </a:t>
            </a:r>
            <a:r>
              <a:rPr lang="tr-TR" sz="29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tr-TR" sz="2900" dirty="0" smtClean="0">
                <a:latin typeface="Arial" pitchFamily="34" charset="0"/>
                <a:cs typeface="Arial" pitchFamily="34" charset="0"/>
              </a:rPr>
              <a:t> HLA-</a:t>
            </a:r>
            <a:r>
              <a:rPr lang="tr-TR" sz="2900" dirty="0" err="1" smtClean="0">
                <a:latin typeface="Arial" pitchFamily="34" charset="0"/>
                <a:cs typeface="Arial" pitchFamily="34" charset="0"/>
              </a:rPr>
              <a:t>DRBl</a:t>
            </a:r>
            <a:r>
              <a:rPr lang="tr-TR" sz="2900" dirty="0" smtClean="0">
                <a:latin typeface="Arial" pitchFamily="34" charset="0"/>
                <a:cs typeface="Arial" pitchFamily="34" charset="0"/>
              </a:rPr>
              <a:t>*1502 </a:t>
            </a:r>
            <a:r>
              <a:rPr lang="tr-TR" sz="2900" dirty="0" err="1" smtClean="0">
                <a:latin typeface="Arial" pitchFamily="34" charset="0"/>
                <a:cs typeface="Arial" pitchFamily="34" charset="0"/>
              </a:rPr>
              <a:t>aleli</a:t>
            </a:r>
            <a:r>
              <a:rPr lang="tr-TR" sz="2900" dirty="0" smtClean="0">
                <a:latin typeface="Arial" pitchFamily="34" charset="0"/>
                <a:cs typeface="Arial" pitchFamily="34" charset="0"/>
              </a:rPr>
              <a:t> ile pozitif, DR B1*13 </a:t>
            </a:r>
            <a:r>
              <a:rPr lang="tr-TR" sz="2900" dirty="0" err="1" smtClean="0">
                <a:latin typeface="Arial" pitchFamily="34" charset="0"/>
                <a:cs typeface="Arial" pitchFamily="34" charset="0"/>
              </a:rPr>
              <a:t>aleli</a:t>
            </a:r>
            <a:r>
              <a:rPr lang="tr-TR" sz="2900" dirty="0" smtClean="0">
                <a:latin typeface="Arial" pitchFamily="34" charset="0"/>
                <a:cs typeface="Arial" pitchFamily="34" charset="0"/>
              </a:rPr>
              <a:t> ile negatif bir ilişki saptanmış.</a:t>
            </a:r>
          </a:p>
          <a:p>
            <a:pPr marL="859536" lvl="2" algn="just" fontAlgn="auto">
              <a:lnSpc>
                <a:spcPct val="230000"/>
              </a:lnSpc>
              <a:spcAft>
                <a:spcPts val="0"/>
              </a:spcAft>
              <a:buClr>
                <a:srgbClr val="00B0F0"/>
              </a:buClr>
              <a:buFont typeface="Wingdings" pitchFamily="2" charset="2"/>
              <a:buChar char="Ø"/>
              <a:defRPr/>
            </a:pPr>
            <a:r>
              <a:rPr lang="tr-TR" sz="2900" dirty="0" smtClean="0">
                <a:latin typeface="Arial" pitchFamily="34" charset="0"/>
                <a:cs typeface="Arial" pitchFamily="34" charset="0"/>
              </a:rPr>
              <a:t>p-ANCA </a:t>
            </a:r>
            <a:r>
              <a:rPr lang="tr-TR" sz="2900" dirty="0" err="1" smtClean="0">
                <a:latin typeface="Arial" pitchFamily="34" charset="0"/>
                <a:cs typeface="Arial" pitchFamily="34" charset="0"/>
              </a:rPr>
              <a:t>ÜK’in</a:t>
            </a:r>
            <a:r>
              <a:rPr lang="tr-TR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9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tr-TR" sz="2900" dirty="0" smtClean="0">
                <a:latin typeface="Arial" pitchFamily="34" charset="0"/>
                <a:cs typeface="Arial" pitchFamily="34" charset="0"/>
              </a:rPr>
              <a:t>%40-80'inde+, </a:t>
            </a:r>
            <a:r>
              <a:rPr lang="tr-TR" sz="2900" dirty="0" err="1" smtClean="0">
                <a:latin typeface="Arial" pitchFamily="34" charset="0"/>
                <a:cs typeface="Arial" pitchFamily="34" charset="0"/>
              </a:rPr>
              <a:t>CH'nın</a:t>
            </a:r>
            <a:r>
              <a:rPr lang="tr-TR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9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tr-TR" sz="2900" dirty="0" smtClean="0">
                <a:latin typeface="Arial" pitchFamily="34" charset="0"/>
                <a:cs typeface="Arial" pitchFamily="34" charset="0"/>
              </a:rPr>
              <a:t>%0-20'sinde+ </a:t>
            </a:r>
          </a:p>
          <a:p>
            <a:pPr marL="859536" lvl="2" algn="just" fontAlgn="auto">
              <a:lnSpc>
                <a:spcPct val="230000"/>
              </a:lnSpc>
              <a:spcAft>
                <a:spcPts val="0"/>
              </a:spcAft>
              <a:buClr>
                <a:srgbClr val="00B0F0"/>
              </a:buClr>
              <a:buFont typeface="Wingdings" pitchFamily="2" charset="2"/>
              <a:buChar char="Ø"/>
              <a:defRPr/>
            </a:pPr>
            <a:r>
              <a:rPr lang="tr-TR" sz="2900" dirty="0" smtClean="0">
                <a:latin typeface="Arial" pitchFamily="34" charset="0"/>
                <a:cs typeface="Arial" pitchFamily="34" charset="0"/>
              </a:rPr>
              <a:t>ASCA ise erişkin </a:t>
            </a:r>
            <a:r>
              <a:rPr lang="tr-TR" sz="2900" dirty="0" err="1" smtClean="0">
                <a:latin typeface="Arial" pitchFamily="34" charset="0"/>
                <a:cs typeface="Arial" pitchFamily="34" charset="0"/>
              </a:rPr>
              <a:t>CH'nın</a:t>
            </a:r>
            <a:r>
              <a:rPr lang="tr-TR" sz="2900" dirty="0" smtClean="0">
                <a:latin typeface="Arial" pitchFamily="34" charset="0"/>
                <a:cs typeface="Arial" pitchFamily="34" charset="0"/>
              </a:rPr>
              <a:t> %60-70'inde saptanmaktadır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tr-TR" dirty="0"/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err="1" smtClean="0"/>
              <a:t>İnflamatuar</a:t>
            </a:r>
            <a:r>
              <a:rPr lang="tr-TR" dirty="0" smtClean="0"/>
              <a:t> Barsak Hastalığı</a:t>
            </a:r>
            <a:endParaRPr lang="tr-T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65760" indent="-256032" fontAlgn="auto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tr-TR" sz="2600" b="1" dirty="0" err="1" smtClean="0"/>
              <a:t>Mikrobial</a:t>
            </a:r>
            <a:r>
              <a:rPr lang="tr-TR" sz="2600" b="1" dirty="0" smtClean="0"/>
              <a:t> Faktörler</a:t>
            </a:r>
          </a:p>
          <a:p>
            <a:pPr marL="621792" lvl="1" fontAlgn="auto">
              <a:lnSpc>
                <a:spcPct val="15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tr-TR" sz="2400" dirty="0" err="1" smtClean="0"/>
              <a:t>Mycobacterium</a:t>
            </a:r>
            <a:r>
              <a:rPr lang="tr-TR" sz="2400" dirty="0" smtClean="0"/>
              <a:t> </a:t>
            </a:r>
            <a:r>
              <a:rPr lang="tr-TR" sz="2400" dirty="0" err="1" smtClean="0"/>
              <a:t>paratuberculosis</a:t>
            </a:r>
            <a:endParaRPr lang="tr-TR" sz="2400" dirty="0" smtClean="0"/>
          </a:p>
          <a:p>
            <a:pPr marL="621792" lvl="1" fontAlgn="auto">
              <a:lnSpc>
                <a:spcPct val="15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tr-TR" sz="2400" dirty="0" smtClean="0"/>
              <a:t>E.</a:t>
            </a:r>
            <a:r>
              <a:rPr lang="tr-TR" sz="2400" dirty="0" err="1" smtClean="0"/>
              <a:t>coli</a:t>
            </a:r>
            <a:endParaRPr lang="tr-TR" sz="2400" dirty="0" smtClean="0"/>
          </a:p>
          <a:p>
            <a:pPr marL="621792" lvl="1" fontAlgn="auto">
              <a:lnSpc>
                <a:spcPct val="15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tr-TR" sz="2400" dirty="0" err="1" smtClean="0"/>
              <a:t>Streptekok</a:t>
            </a:r>
            <a:endParaRPr lang="tr-TR" sz="2400" dirty="0" smtClean="0"/>
          </a:p>
          <a:p>
            <a:pPr marL="621792" lvl="1" fontAlgn="auto">
              <a:lnSpc>
                <a:spcPct val="15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tr-TR" sz="2400" dirty="0" smtClean="0"/>
              <a:t>Kızamık virüsü:</a:t>
            </a:r>
          </a:p>
          <a:p>
            <a:pPr marL="859536" lvl="2" fontAlgn="auto">
              <a:lnSpc>
                <a:spcPct val="15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tr-TR" sz="2200" dirty="0" err="1" smtClean="0"/>
              <a:t>Mezenterik</a:t>
            </a:r>
            <a:r>
              <a:rPr lang="tr-TR" sz="2200" dirty="0" smtClean="0"/>
              <a:t> damarlarda </a:t>
            </a:r>
            <a:r>
              <a:rPr lang="tr-TR" sz="2200" dirty="0" err="1" smtClean="0"/>
              <a:t>granülomatöz</a:t>
            </a:r>
            <a:r>
              <a:rPr lang="tr-TR" sz="2200" dirty="0" smtClean="0"/>
              <a:t> </a:t>
            </a:r>
            <a:r>
              <a:rPr lang="tr-TR" sz="2200" dirty="0" err="1" smtClean="0"/>
              <a:t>vaskülit</a:t>
            </a:r>
            <a:endParaRPr lang="tr-TR" sz="2200" dirty="0" smtClean="0"/>
          </a:p>
          <a:p>
            <a:pPr marL="859536" lvl="2" fontAlgn="auto">
              <a:lnSpc>
                <a:spcPct val="15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tr-TR" sz="2200" dirty="0" err="1" smtClean="0"/>
              <a:t>Mikrovasküler</a:t>
            </a:r>
            <a:r>
              <a:rPr lang="tr-TR" sz="2200" dirty="0" smtClean="0"/>
              <a:t> </a:t>
            </a:r>
            <a:r>
              <a:rPr lang="tr-TR" sz="2200" dirty="0" err="1" smtClean="0"/>
              <a:t>tromboz</a:t>
            </a:r>
            <a:endParaRPr lang="tr-TR" sz="2200" dirty="0" smtClean="0"/>
          </a:p>
          <a:p>
            <a:pPr marL="859536" lvl="2" fontAlgn="auto">
              <a:lnSpc>
                <a:spcPct val="15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tr-TR" sz="2200" dirty="0" err="1" smtClean="0"/>
              <a:t>Multifokal</a:t>
            </a:r>
            <a:r>
              <a:rPr lang="tr-TR" sz="2200" dirty="0" smtClean="0"/>
              <a:t> barsak </a:t>
            </a:r>
            <a:r>
              <a:rPr lang="tr-TR" sz="2200" dirty="0" err="1" smtClean="0"/>
              <a:t>infarktı</a:t>
            </a:r>
            <a:r>
              <a:rPr lang="tr-TR" sz="2200" dirty="0" smtClean="0"/>
              <a:t> ve </a:t>
            </a:r>
            <a:r>
              <a:rPr lang="tr-TR" sz="2200" dirty="0" err="1" smtClean="0"/>
              <a:t>inflamasyon</a:t>
            </a:r>
            <a:endParaRPr lang="tr-TR" sz="2200" dirty="0" smtClean="0"/>
          </a:p>
          <a:p>
            <a:pPr marL="859536" lvl="2" fontAlgn="auto">
              <a:lnSpc>
                <a:spcPct val="15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tr-TR" sz="2200" dirty="0" smtClean="0"/>
              <a:t>Fistül, </a:t>
            </a:r>
            <a:r>
              <a:rPr lang="tr-TR" sz="2200" dirty="0" err="1" smtClean="0"/>
              <a:t>fibrozis</a:t>
            </a:r>
            <a:r>
              <a:rPr lang="tr-TR" sz="2200" dirty="0" smtClean="0"/>
              <a:t> ve darlık</a:t>
            </a:r>
          </a:p>
          <a:p>
            <a:pPr marL="621792" lvl="1" fontAlgn="auto">
              <a:lnSpc>
                <a:spcPct val="15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tr-TR" sz="2400" dirty="0" smtClean="0"/>
              <a:t>Diğer </a:t>
            </a:r>
            <a:r>
              <a:rPr lang="tr-TR" sz="2400" dirty="0" err="1" smtClean="0"/>
              <a:t>maternal</a:t>
            </a:r>
            <a:r>
              <a:rPr lang="tr-TR" sz="2400" dirty="0" smtClean="0"/>
              <a:t> veya </a:t>
            </a:r>
            <a:r>
              <a:rPr lang="tr-TR" sz="2400" dirty="0" err="1" smtClean="0"/>
              <a:t>neonatal</a:t>
            </a:r>
            <a:r>
              <a:rPr lang="tr-TR" sz="2400" dirty="0" smtClean="0"/>
              <a:t> enfeksiyonlar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err="1" smtClean="0"/>
              <a:t>Mikrobial</a:t>
            </a:r>
            <a:r>
              <a:rPr lang="tr-TR" dirty="0" smtClean="0"/>
              <a:t> Faktörler</a:t>
            </a:r>
            <a:endParaRPr lang="tr-T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smtClean="0"/>
              <a:t>IBH nin nedeni </a:t>
            </a:r>
            <a:r>
              <a:rPr lang="tr-TR" smtClean="0">
                <a:sym typeface="Wingdings" pitchFamily="2" charset="2"/>
              </a:rPr>
              <a:t> </a:t>
            </a:r>
            <a:r>
              <a:rPr lang="tr-TR" smtClean="0"/>
              <a:t>multifaktöriyeldir</a:t>
            </a:r>
          </a:p>
          <a:p>
            <a:pPr>
              <a:lnSpc>
                <a:spcPct val="150000"/>
              </a:lnSpc>
            </a:pPr>
            <a:r>
              <a:rPr lang="tr-TR" smtClean="0"/>
              <a:t>Genetik yatkınlığı olan bir konakta barsak kökenli antijenlere karşı abartılı bir immün yanıt gelişir</a:t>
            </a:r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err="1" smtClean="0"/>
              <a:t>Patogenez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5760" indent="-256032" fontAlgn="auto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tr-TR" dirty="0" smtClean="0"/>
              <a:t>IBH </a:t>
            </a:r>
            <a:r>
              <a:rPr lang="tr-TR" dirty="0" err="1" smtClean="0"/>
              <a:t>daki</a:t>
            </a:r>
            <a:r>
              <a:rPr lang="tr-TR" dirty="0" smtClean="0"/>
              <a:t> </a:t>
            </a:r>
            <a:r>
              <a:rPr lang="tr-TR" dirty="0" err="1" smtClean="0"/>
              <a:t>mukozal</a:t>
            </a:r>
            <a:r>
              <a:rPr lang="tr-TR" dirty="0" smtClean="0"/>
              <a:t> </a:t>
            </a:r>
            <a:r>
              <a:rPr lang="tr-TR" dirty="0" err="1" smtClean="0"/>
              <a:t>inflamasyon</a:t>
            </a:r>
            <a:r>
              <a:rPr lang="tr-TR" dirty="0" smtClean="0"/>
              <a:t> </a:t>
            </a:r>
            <a:r>
              <a:rPr lang="tr-TR" dirty="0" smtClean="0">
                <a:sym typeface="Wingdings" pitchFamily="2" charset="2"/>
              </a:rPr>
              <a:t> </a:t>
            </a:r>
            <a:r>
              <a:rPr lang="tr-TR" dirty="0" smtClean="0"/>
              <a:t>bakteriyel toksinler ya da bilinmeyen bir antijen tarafından yapılan bir uyarıya cevap olarak gelişen bir seri reaksiyonun sonucu</a:t>
            </a:r>
          </a:p>
          <a:p>
            <a:pPr marL="365760" indent="-256032" fontAlgn="auto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tr-TR" dirty="0" err="1" smtClean="0"/>
              <a:t>İnflamatuar</a:t>
            </a:r>
            <a:r>
              <a:rPr lang="tr-TR" dirty="0" smtClean="0"/>
              <a:t> yanıt </a:t>
            </a:r>
            <a:r>
              <a:rPr lang="tr-TR" dirty="0" smtClean="0">
                <a:sym typeface="Wingdings" pitchFamily="2" charset="2"/>
              </a:rPr>
              <a:t></a:t>
            </a:r>
            <a:r>
              <a:rPr lang="tr-TR" dirty="0" smtClean="0"/>
              <a:t> bilinmeyen bir patojene karşı geliştirilmiş normal bir yanıt olabileceği gibi bilinen bir ajana verilen sıra dışı bir yanıt da olabilir</a:t>
            </a:r>
            <a:endParaRPr lang="tr-TR" dirty="0"/>
          </a:p>
        </p:txBody>
      </p:sp>
      <p:sp>
        <p:nvSpPr>
          <p:cNvPr id="4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err="1" smtClean="0"/>
              <a:t>Patogenez</a:t>
            </a:r>
            <a:endParaRPr lang="tr-T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smtClean="0"/>
              <a:t>IBH daki defektlerden biri ve belki de en önemlisi barsak epitel geçirgenliğinin artmasıdır</a:t>
            </a:r>
          </a:p>
          <a:p>
            <a:pPr>
              <a:lnSpc>
                <a:spcPct val="150000"/>
              </a:lnSpc>
            </a:pPr>
            <a:r>
              <a:rPr lang="tr-TR" smtClean="0"/>
              <a:t>Normalde bu bariyeri geçemeyen antijenler  ve proinflamatuar moleküller barsak epitelini geçerler</a:t>
            </a:r>
          </a:p>
        </p:txBody>
      </p:sp>
      <p:sp>
        <p:nvSpPr>
          <p:cNvPr id="4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err="1" smtClean="0"/>
              <a:t>Patogenez</a:t>
            </a:r>
            <a:endParaRPr lang="tr-T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mtClean="0"/>
              <a:t>İnflamatuar barsak hastalıklarından Crohn ve Ülseratif Kolit hakkında bilgi vermek</a:t>
            </a:r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Amaç	</a:t>
            </a:r>
            <a:endParaRPr lang="tr-T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smtClean="0"/>
              <a:t>Diğer bir fizyopatolojik mekanizma;</a:t>
            </a:r>
          </a:p>
          <a:p>
            <a:pPr lvl="1">
              <a:lnSpc>
                <a:spcPct val="150000"/>
              </a:lnSpc>
            </a:pPr>
            <a:r>
              <a:rPr lang="tr-TR" smtClean="0"/>
              <a:t>Th1 ve Th2 lenfositlerinin aktivasyonunda düzensizlik ya da proinflamatuar ile antiinflamatuar sitokinler arasındaki dengenin bozulmasıdır</a:t>
            </a:r>
          </a:p>
          <a:p>
            <a:pPr lvl="1">
              <a:lnSpc>
                <a:spcPct val="150000"/>
              </a:lnSpc>
            </a:pPr>
            <a:r>
              <a:rPr lang="tr-TR" smtClean="0"/>
              <a:t>Th1 hücreleri </a:t>
            </a:r>
            <a:r>
              <a:rPr lang="tr-TR" smtClean="0">
                <a:sym typeface="Wingdings" pitchFamily="2" charset="2"/>
              </a:rPr>
              <a:t> </a:t>
            </a:r>
            <a:r>
              <a:rPr lang="tr-TR" smtClean="0"/>
              <a:t>inflamatuar yanıtta fazla miktarda artan ve bu yanıtın devamlılığını sağlayan sitokinleri (TNF </a:t>
            </a:r>
            <a:r>
              <a:rPr lang="el-GR" b="1" smtClean="0"/>
              <a:t>α</a:t>
            </a:r>
            <a:r>
              <a:rPr lang="tr-TR" b="1" smtClean="0"/>
              <a:t>,IL 1-2-6-8-12, INF gama)</a:t>
            </a:r>
            <a:r>
              <a:rPr lang="tr-TR" smtClean="0"/>
              <a:t> üretir</a:t>
            </a:r>
          </a:p>
        </p:txBody>
      </p:sp>
      <p:sp>
        <p:nvSpPr>
          <p:cNvPr id="4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err="1" smtClean="0"/>
              <a:t>Patogenez</a:t>
            </a:r>
            <a:endParaRPr lang="tr-T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smtClean="0"/>
              <a:t>Th2 hücreleri </a:t>
            </a:r>
            <a:r>
              <a:rPr lang="tr-TR" smtClean="0">
                <a:sym typeface="Wingdings" pitchFamily="2" charset="2"/>
              </a:rPr>
              <a:t> </a:t>
            </a:r>
            <a:r>
              <a:rPr lang="tr-TR" smtClean="0"/>
              <a:t>inflamasyonu azaltan sitokinleri (IL 4-10-11-13) üretirler</a:t>
            </a:r>
          </a:p>
          <a:p>
            <a:pPr lvl="1">
              <a:lnSpc>
                <a:spcPct val="150000"/>
              </a:lnSpc>
            </a:pPr>
            <a:r>
              <a:rPr lang="tr-TR" smtClean="0"/>
              <a:t>Bunlardan proinflamatuar sitokinler inflamasyonu alevlendirirken, </a:t>
            </a:r>
          </a:p>
          <a:p>
            <a:pPr lvl="1">
              <a:lnSpc>
                <a:spcPct val="150000"/>
              </a:lnSpc>
            </a:pPr>
            <a:r>
              <a:rPr lang="tr-TR" smtClean="0"/>
              <a:t>Antiinflamauar sitokinler inflamasyonu yatıştırır.</a:t>
            </a:r>
          </a:p>
          <a:p>
            <a:pPr>
              <a:lnSpc>
                <a:spcPct val="150000"/>
              </a:lnSpc>
            </a:pPr>
            <a:r>
              <a:rPr lang="tr-TR" smtClean="0"/>
              <a:t> İBH'da sitokinlerin regülasyonunda bozukluk vardır</a:t>
            </a:r>
          </a:p>
        </p:txBody>
      </p:sp>
      <p:sp>
        <p:nvSpPr>
          <p:cNvPr id="4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err="1" smtClean="0"/>
              <a:t>Patogenez</a:t>
            </a:r>
            <a:endParaRPr lang="tr-T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smtClean="0"/>
              <a:t>Sonuç olarak, İBH genetik yatkınlığı olan bir kişide; </a:t>
            </a:r>
          </a:p>
          <a:p>
            <a:pPr lvl="1">
              <a:lnSpc>
                <a:spcPct val="150000"/>
              </a:lnSpc>
            </a:pPr>
            <a:r>
              <a:rPr lang="tr-TR" smtClean="0"/>
              <a:t>Geçirgenliği artmış olan barsak epitelinden emilen, çeşitli antijenlere karşı uyanan immün yanıt çeşitli kaskadlardan geçer ve çok sayıda mekanizmayı devreye sokarak, hasara yol açar.</a:t>
            </a:r>
          </a:p>
          <a:p>
            <a:endParaRPr lang="tr-TR" smtClean="0"/>
          </a:p>
        </p:txBody>
      </p:sp>
      <p:sp>
        <p:nvSpPr>
          <p:cNvPr id="4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err="1" smtClean="0"/>
              <a:t>Patogenez</a:t>
            </a:r>
            <a:endParaRPr lang="tr-T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patoloji</a:t>
            </a:r>
          </a:p>
        </p:txBody>
      </p:sp>
      <p:pic>
        <p:nvPicPr>
          <p:cNvPr id="38914" name="Picture 5" descr="shared_5722_CD-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916113"/>
            <a:ext cx="4752975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6" descr="IB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260350"/>
            <a:ext cx="3384550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7" name="Rectangle 7"/>
          <p:cNvSpPr>
            <a:spLocks noChangeArrowheads="1"/>
          </p:cNvSpPr>
          <p:nvPr/>
        </p:nvSpPr>
        <p:spPr bwMode="auto">
          <a:xfrm>
            <a:off x="5076825" y="1412875"/>
            <a:ext cx="647700" cy="5032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800" b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+mn-cs"/>
              </a:rPr>
              <a:t>ÜK</a:t>
            </a:r>
          </a:p>
        </p:txBody>
      </p:sp>
      <p:sp>
        <p:nvSpPr>
          <p:cNvPr id="112648" name="Rectangle 8"/>
          <p:cNvSpPr>
            <a:spLocks noChangeArrowheads="1"/>
          </p:cNvSpPr>
          <p:nvPr/>
        </p:nvSpPr>
        <p:spPr bwMode="auto">
          <a:xfrm>
            <a:off x="7164388" y="1412875"/>
            <a:ext cx="576262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800" b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+mn-cs"/>
              </a:rPr>
              <a:t>CH</a:t>
            </a:r>
          </a:p>
        </p:txBody>
      </p:sp>
      <p:sp>
        <p:nvSpPr>
          <p:cNvPr id="112649" name="Rectangle 9"/>
          <p:cNvSpPr>
            <a:spLocks noChangeArrowheads="1"/>
          </p:cNvSpPr>
          <p:nvPr/>
        </p:nvSpPr>
        <p:spPr bwMode="auto">
          <a:xfrm>
            <a:off x="395288" y="1412875"/>
            <a:ext cx="504825" cy="446405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vert="eaVert"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cs typeface="+mn-cs"/>
              </a:rPr>
              <a:t>anatomik dağılım</a:t>
            </a:r>
          </a:p>
        </p:txBody>
      </p:sp>
      <p:sp>
        <p:nvSpPr>
          <p:cNvPr id="38919" name="Rectangle 12"/>
          <p:cNvSpPr>
            <a:spLocks noChangeArrowheads="1"/>
          </p:cNvSpPr>
          <p:nvPr/>
        </p:nvSpPr>
        <p:spPr bwMode="auto">
          <a:xfrm>
            <a:off x="2555875" y="1557338"/>
            <a:ext cx="2376488" cy="64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sz="1800">
              <a:latin typeface="Lucida Sans Unicode" pitchFamily="34" charset="0"/>
            </a:endParaRPr>
          </a:p>
        </p:txBody>
      </p:sp>
      <p:sp>
        <p:nvSpPr>
          <p:cNvPr id="38920" name="Line 13"/>
          <p:cNvSpPr>
            <a:spLocks noChangeShapeType="1"/>
          </p:cNvSpPr>
          <p:nvPr/>
        </p:nvSpPr>
        <p:spPr bwMode="auto">
          <a:xfrm>
            <a:off x="2484438" y="2205038"/>
            <a:ext cx="24479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12654" name="Rectangle 14"/>
          <p:cNvSpPr>
            <a:spLocks noChangeArrowheads="1"/>
          </p:cNvSpPr>
          <p:nvPr/>
        </p:nvSpPr>
        <p:spPr bwMode="auto">
          <a:xfrm>
            <a:off x="1835150" y="2420938"/>
            <a:ext cx="649288" cy="431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800" b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+mn-cs"/>
              </a:rPr>
              <a:t>CH</a:t>
            </a:r>
          </a:p>
        </p:txBody>
      </p:sp>
      <p:sp>
        <p:nvSpPr>
          <p:cNvPr id="112655" name="Rectangle 15"/>
          <p:cNvSpPr>
            <a:spLocks noChangeArrowheads="1"/>
          </p:cNvSpPr>
          <p:nvPr/>
        </p:nvSpPr>
        <p:spPr bwMode="auto">
          <a:xfrm>
            <a:off x="4140200" y="2492375"/>
            <a:ext cx="792163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800" b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+mn-cs"/>
              </a:rPr>
              <a:t>ÜK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683568" y="270892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ÜLSERATİF KOLİT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65760" indent="-256032" fontAlgn="auto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tr-TR" dirty="0" smtClean="0"/>
              <a:t>Rektumdan </a:t>
            </a:r>
            <a:r>
              <a:rPr lang="tr-TR" dirty="0" smtClean="0">
                <a:sym typeface="Wingdings" pitchFamily="2" charset="2"/>
              </a:rPr>
              <a:t> </a:t>
            </a:r>
            <a:r>
              <a:rPr lang="tr-TR" dirty="0" err="1" smtClean="0"/>
              <a:t>proksimale</a:t>
            </a:r>
            <a:r>
              <a:rPr lang="tr-TR" dirty="0" smtClean="0"/>
              <a:t> doğru değişik uzunluklarda, ama arada sağlam kısım bırakmaksızın kolon mukozasını tutar</a:t>
            </a:r>
          </a:p>
          <a:p>
            <a:pPr marL="365760" indent="-256032" fontAlgn="auto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tr-TR" dirty="0" smtClean="0"/>
              <a:t>Ülser değişik büyüklükte, kenarları sağlam mukozadan ayrılamaz, çapı 1-2 mm ile 1 cm</a:t>
            </a:r>
          </a:p>
          <a:p>
            <a:pPr marL="365760" indent="-256032" fontAlgn="auto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tr-TR" dirty="0" err="1" smtClean="0"/>
              <a:t>İnflamatuar</a:t>
            </a:r>
            <a:r>
              <a:rPr lang="tr-TR" dirty="0" smtClean="0"/>
              <a:t> polipler </a:t>
            </a:r>
            <a:r>
              <a:rPr lang="tr-TR" dirty="0" smtClean="0">
                <a:sym typeface="Wingdings" pitchFamily="2" charset="2"/>
              </a:rPr>
              <a:t> </a:t>
            </a:r>
            <a:r>
              <a:rPr lang="tr-TR" dirty="0" smtClean="0"/>
              <a:t>kronik dönemde </a:t>
            </a:r>
            <a:r>
              <a:rPr lang="tr-TR" dirty="0" err="1" smtClean="0"/>
              <a:t>granülasyon</a:t>
            </a:r>
            <a:r>
              <a:rPr lang="tr-TR" dirty="0" smtClean="0"/>
              <a:t> dokusu oluşup kum serpilmiş tarzda değişiklik</a:t>
            </a:r>
          </a:p>
          <a:p>
            <a:pPr marL="365760" indent="-256032" fontAlgn="auto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tr-TR" dirty="0" smtClean="0"/>
              <a:t>Akut dönemde kolon </a:t>
            </a:r>
            <a:r>
              <a:rPr lang="tr-TR" dirty="0" err="1" smtClean="0"/>
              <a:t>dilate</a:t>
            </a:r>
            <a:r>
              <a:rPr lang="tr-TR" dirty="0" smtClean="0"/>
              <a:t> olur ve kırmızı renk alır</a:t>
            </a:r>
            <a:endParaRPr lang="tr-TR" dirty="0"/>
          </a:p>
        </p:txBody>
      </p:sp>
      <p:sp>
        <p:nvSpPr>
          <p:cNvPr id="4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ÜLSERATİF KOLİT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 descr="img00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412875"/>
            <a:ext cx="3743325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808080"/>
            </a:outerShdw>
          </a:effectLst>
        </p:spPr>
      </p:pic>
      <p:pic>
        <p:nvPicPr>
          <p:cNvPr id="20483" name="Picture 12" descr="Image:Chronic Ulcerative Colitis 1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3500438"/>
            <a:ext cx="3698875" cy="237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85006" name="Rectangle 14"/>
          <p:cNvSpPr>
            <a:spLocks noChangeArrowheads="1"/>
          </p:cNvSpPr>
          <p:nvPr/>
        </p:nvSpPr>
        <p:spPr bwMode="auto">
          <a:xfrm>
            <a:off x="395288" y="1412875"/>
            <a:ext cx="504825" cy="446405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vert="eaVert"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cs typeface="+mn-cs"/>
              </a:rPr>
              <a:t>makroskopi</a:t>
            </a:r>
          </a:p>
        </p:txBody>
      </p:sp>
      <p:sp>
        <p:nvSpPr>
          <p:cNvPr id="41988" name="Text Box 17"/>
          <p:cNvSpPr txBox="1">
            <a:spLocks noChangeArrowheads="1"/>
          </p:cNvSpPr>
          <p:nvPr/>
        </p:nvSpPr>
        <p:spPr bwMode="auto">
          <a:xfrm>
            <a:off x="323850" y="5013325"/>
            <a:ext cx="623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400" b="1">
                <a:latin typeface="Bradley Hand ITC"/>
              </a:rPr>
              <a:t>ÜK</a:t>
            </a:r>
          </a:p>
        </p:txBody>
      </p:sp>
      <p:sp>
        <p:nvSpPr>
          <p:cNvPr id="7" name="2 Başlık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398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ÜLSERATİF KOLİT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6"/>
          <p:cNvSpPr>
            <a:spLocks noChangeArrowheads="1"/>
          </p:cNvSpPr>
          <p:nvPr/>
        </p:nvSpPr>
        <p:spPr bwMode="auto">
          <a:xfrm>
            <a:off x="3059113" y="2565400"/>
            <a:ext cx="1511300" cy="503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sz="1800">
              <a:latin typeface="Lucida Sans Unicode" pitchFamily="34" charset="0"/>
            </a:endParaRPr>
          </a:p>
        </p:txBody>
      </p:sp>
      <p:sp>
        <p:nvSpPr>
          <p:cNvPr id="77846" name="Text Box 22"/>
          <p:cNvSpPr txBox="1">
            <a:spLocks noChangeArrowheads="1"/>
          </p:cNvSpPr>
          <p:nvPr/>
        </p:nvSpPr>
        <p:spPr bwMode="auto">
          <a:xfrm>
            <a:off x="539750" y="1412875"/>
            <a:ext cx="2303463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2800" b="1"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  <a:cs typeface="+mn-cs"/>
              </a:rPr>
              <a:t>Ülseratif kolit</a:t>
            </a:r>
          </a:p>
        </p:txBody>
      </p:sp>
      <p:sp>
        <p:nvSpPr>
          <p:cNvPr id="77847" name="Rectangle 23"/>
          <p:cNvSpPr>
            <a:spLocks noChangeArrowheads="1"/>
          </p:cNvSpPr>
          <p:nvPr/>
        </p:nvSpPr>
        <p:spPr bwMode="auto">
          <a:xfrm>
            <a:off x="539750" y="2133600"/>
            <a:ext cx="504825" cy="37433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vert="eaVert"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cs typeface="+mn-cs"/>
              </a:rPr>
              <a:t>anatomik dağılım</a:t>
            </a:r>
          </a:p>
        </p:txBody>
      </p:sp>
      <p:pic>
        <p:nvPicPr>
          <p:cNvPr id="43012" name="Picture 24" descr="Ü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1412875"/>
            <a:ext cx="2519363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26" descr="ÜKTUTUL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2852738"/>
            <a:ext cx="42481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Rectangle 27"/>
          <p:cNvSpPr>
            <a:spLocks noChangeArrowheads="1"/>
          </p:cNvSpPr>
          <p:nvPr/>
        </p:nvSpPr>
        <p:spPr bwMode="auto">
          <a:xfrm>
            <a:off x="1258888" y="2708275"/>
            <a:ext cx="4392612" cy="2089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 sz="1800">
              <a:latin typeface="Lucida Sans Unicode" pitchFamily="34" charset="0"/>
            </a:endParaRPr>
          </a:p>
        </p:txBody>
      </p:sp>
      <p:sp>
        <p:nvSpPr>
          <p:cNvPr id="77852" name="Rectangle 28"/>
          <p:cNvSpPr>
            <a:spLocks noChangeArrowheads="1"/>
          </p:cNvSpPr>
          <p:nvPr/>
        </p:nvSpPr>
        <p:spPr bwMode="auto">
          <a:xfrm>
            <a:off x="1258888" y="4797425"/>
            <a:ext cx="1152525" cy="2873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b="1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cs typeface="+mn-cs"/>
              </a:rPr>
              <a:t>proktit</a:t>
            </a:r>
          </a:p>
        </p:txBody>
      </p:sp>
      <p:sp>
        <p:nvSpPr>
          <p:cNvPr id="77853" name="Rectangle 29"/>
          <p:cNvSpPr>
            <a:spLocks noChangeArrowheads="1"/>
          </p:cNvSpPr>
          <p:nvPr/>
        </p:nvSpPr>
        <p:spPr bwMode="auto">
          <a:xfrm>
            <a:off x="4284663" y="4797425"/>
            <a:ext cx="1366837" cy="28733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b="1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cs typeface="+mn-cs"/>
              </a:rPr>
              <a:t>pankolit</a:t>
            </a:r>
          </a:p>
        </p:txBody>
      </p:sp>
      <p:sp>
        <p:nvSpPr>
          <p:cNvPr id="77854" name="Rectangle 30"/>
          <p:cNvSpPr>
            <a:spLocks noChangeArrowheads="1"/>
          </p:cNvSpPr>
          <p:nvPr/>
        </p:nvSpPr>
        <p:spPr bwMode="auto">
          <a:xfrm>
            <a:off x="2339975" y="4797425"/>
            <a:ext cx="1944688" cy="287338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b="1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cs typeface="+mn-cs"/>
              </a:rPr>
              <a:t>sol kolon tutulumu</a:t>
            </a:r>
          </a:p>
        </p:txBody>
      </p:sp>
      <p:sp>
        <p:nvSpPr>
          <p:cNvPr id="43018" name="Line 32"/>
          <p:cNvSpPr>
            <a:spLocks noChangeShapeType="1"/>
          </p:cNvSpPr>
          <p:nvPr/>
        </p:nvSpPr>
        <p:spPr bwMode="auto">
          <a:xfrm flipV="1">
            <a:off x="6732588" y="5084763"/>
            <a:ext cx="4318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77857" name="Text Box 33"/>
          <p:cNvSpPr txBox="1">
            <a:spLocks noChangeArrowheads="1"/>
          </p:cNvSpPr>
          <p:nvPr/>
        </p:nvSpPr>
        <p:spPr bwMode="auto">
          <a:xfrm>
            <a:off x="5795963" y="5157788"/>
            <a:ext cx="958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800" b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+mn-cs"/>
              </a:rPr>
              <a:t>%20-50</a:t>
            </a:r>
          </a:p>
        </p:txBody>
      </p:sp>
      <p:sp>
        <p:nvSpPr>
          <p:cNvPr id="43020" name="Line 34"/>
          <p:cNvSpPr>
            <a:spLocks noChangeShapeType="1"/>
          </p:cNvSpPr>
          <p:nvPr/>
        </p:nvSpPr>
        <p:spPr bwMode="auto">
          <a:xfrm>
            <a:off x="8243888" y="508476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77859" name="Text Box 35"/>
          <p:cNvSpPr txBox="1">
            <a:spLocks noChangeArrowheads="1"/>
          </p:cNvSpPr>
          <p:nvPr/>
        </p:nvSpPr>
        <p:spPr bwMode="auto">
          <a:xfrm>
            <a:off x="7235825" y="4868863"/>
            <a:ext cx="1095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800" b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+mn-cs"/>
              </a:rPr>
              <a:t>  %40-50</a:t>
            </a:r>
          </a:p>
        </p:txBody>
      </p:sp>
      <p:sp>
        <p:nvSpPr>
          <p:cNvPr id="43022" name="Line 39"/>
          <p:cNvSpPr>
            <a:spLocks noChangeShapeType="1"/>
          </p:cNvSpPr>
          <p:nvPr/>
        </p:nvSpPr>
        <p:spPr bwMode="auto">
          <a:xfrm>
            <a:off x="8243888" y="400526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3023" name="Line 40"/>
          <p:cNvSpPr>
            <a:spLocks noChangeShapeType="1"/>
          </p:cNvSpPr>
          <p:nvPr/>
        </p:nvSpPr>
        <p:spPr bwMode="auto">
          <a:xfrm>
            <a:off x="8459788" y="4005263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3024" name="Line 41"/>
          <p:cNvSpPr>
            <a:spLocks noChangeShapeType="1"/>
          </p:cNvSpPr>
          <p:nvPr/>
        </p:nvSpPr>
        <p:spPr bwMode="auto">
          <a:xfrm flipH="1">
            <a:off x="7667625" y="5373688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3025" name="Line 42"/>
          <p:cNvSpPr>
            <a:spLocks noChangeShapeType="1"/>
          </p:cNvSpPr>
          <p:nvPr/>
        </p:nvSpPr>
        <p:spPr bwMode="auto">
          <a:xfrm>
            <a:off x="8243888" y="184467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3026" name="Line 43"/>
          <p:cNvSpPr>
            <a:spLocks noChangeShapeType="1"/>
          </p:cNvSpPr>
          <p:nvPr/>
        </p:nvSpPr>
        <p:spPr bwMode="auto">
          <a:xfrm>
            <a:off x="8675688" y="1844675"/>
            <a:ext cx="0" cy="3529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3027" name="Line 44"/>
          <p:cNvSpPr>
            <a:spLocks noChangeShapeType="1"/>
          </p:cNvSpPr>
          <p:nvPr/>
        </p:nvSpPr>
        <p:spPr bwMode="auto">
          <a:xfrm>
            <a:off x="8459788" y="537368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3028" name="Line 45"/>
          <p:cNvSpPr>
            <a:spLocks noChangeShapeType="1"/>
          </p:cNvSpPr>
          <p:nvPr/>
        </p:nvSpPr>
        <p:spPr bwMode="auto">
          <a:xfrm flipH="1">
            <a:off x="8532813" y="3284538"/>
            <a:ext cx="14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77870" name="Text Box 46"/>
          <p:cNvSpPr txBox="1">
            <a:spLocks noChangeArrowheads="1"/>
          </p:cNvSpPr>
          <p:nvPr/>
        </p:nvSpPr>
        <p:spPr bwMode="auto">
          <a:xfrm>
            <a:off x="8172450" y="2997200"/>
            <a:ext cx="458788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eaVert"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800" b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+mn-cs"/>
              </a:rPr>
              <a:t>%40</a:t>
            </a:r>
          </a:p>
        </p:txBody>
      </p:sp>
      <p:sp>
        <p:nvSpPr>
          <p:cNvPr id="77873" name="Rectangle 49"/>
          <p:cNvSpPr>
            <a:spLocks noChangeArrowheads="1"/>
          </p:cNvSpPr>
          <p:nvPr/>
        </p:nvSpPr>
        <p:spPr bwMode="auto">
          <a:xfrm>
            <a:off x="2339975" y="5084763"/>
            <a:ext cx="1944688" cy="576262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b="1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cs typeface="+mn-cs"/>
              </a:rPr>
              <a:t>proktosigmoidit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b="1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cs typeface="+mn-cs"/>
              </a:rPr>
              <a:t>(distal tutlum)</a:t>
            </a:r>
          </a:p>
        </p:txBody>
      </p:sp>
      <p:sp>
        <p:nvSpPr>
          <p:cNvPr id="43031" name="Line 52"/>
          <p:cNvSpPr>
            <a:spLocks noChangeShapeType="1"/>
          </p:cNvSpPr>
          <p:nvPr/>
        </p:nvSpPr>
        <p:spPr bwMode="auto">
          <a:xfrm flipV="1">
            <a:off x="4643438" y="2276475"/>
            <a:ext cx="360362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77877" name="Text Box 53"/>
          <p:cNvSpPr txBox="1">
            <a:spLocks noChangeArrowheads="1"/>
          </p:cNvSpPr>
          <p:nvPr/>
        </p:nvSpPr>
        <p:spPr bwMode="auto">
          <a:xfrm>
            <a:off x="4500563" y="1989138"/>
            <a:ext cx="958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800" b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+mn-cs"/>
              </a:rPr>
              <a:t>%10-20</a:t>
            </a:r>
          </a:p>
        </p:txBody>
      </p:sp>
      <p:sp>
        <p:nvSpPr>
          <p:cNvPr id="27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ÜLSERATİF KOLİT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235950" cy="5435600"/>
          </a:xfrm>
        </p:spPr>
        <p:txBody>
          <a:bodyPr>
            <a:normAutofit fontScale="92500" lnSpcReduction="10000"/>
          </a:bodyPr>
          <a:lstStyle/>
          <a:p>
            <a:pPr marL="365760" indent="-256032"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tr-TR" sz="2800" b="1" dirty="0" smtClean="0">
              <a:latin typeface="Arial" charset="0"/>
              <a:cs typeface="Times New Roman" pitchFamily="18" charset="0"/>
            </a:endParaRPr>
          </a:p>
          <a:p>
            <a:pPr marL="365760" indent="-256032" algn="just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2800" dirty="0" smtClean="0">
                <a:latin typeface="Arial" charset="0"/>
                <a:cs typeface="Times New Roman" pitchFamily="18" charset="0"/>
              </a:rPr>
              <a:t>KLİNİK BULGULAR</a:t>
            </a:r>
          </a:p>
          <a:p>
            <a:pPr marL="621792" lvl="1" algn="just" fontAlgn="auto">
              <a:lnSpc>
                <a:spcPct val="150000"/>
              </a:lnSpc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tr-TR" sz="2200" dirty="0" smtClean="0">
                <a:latin typeface="Arial" charset="0"/>
                <a:cs typeface="Times New Roman" pitchFamily="18" charset="0"/>
              </a:rPr>
              <a:t>Kar</a:t>
            </a:r>
            <a:r>
              <a:rPr lang="tr-TR" sz="2200" dirty="0" smtClean="0">
                <a:latin typeface="Arial" charset="0"/>
              </a:rPr>
              <a:t>ı</a:t>
            </a:r>
            <a:r>
              <a:rPr lang="tr-TR" sz="2200" dirty="0" smtClean="0">
                <a:latin typeface="Arial" charset="0"/>
                <a:cs typeface="Times New Roman" pitchFamily="18" charset="0"/>
              </a:rPr>
              <a:t>n </a:t>
            </a:r>
            <a:r>
              <a:rPr lang="tr-TR" sz="2200" dirty="0">
                <a:latin typeface="Arial" charset="0"/>
                <a:cs typeface="Times New Roman" pitchFamily="18" charset="0"/>
              </a:rPr>
              <a:t>A</a:t>
            </a:r>
            <a:r>
              <a:rPr lang="tr-TR" sz="2200" dirty="0">
                <a:latin typeface="Arial" charset="0"/>
              </a:rPr>
              <a:t>ğ</a:t>
            </a:r>
            <a:r>
              <a:rPr lang="tr-TR" sz="2200" dirty="0">
                <a:latin typeface="Arial" charset="0"/>
                <a:cs typeface="Times New Roman" pitchFamily="18" charset="0"/>
              </a:rPr>
              <a:t>r</a:t>
            </a:r>
            <a:r>
              <a:rPr lang="tr-TR" sz="2200" dirty="0">
                <a:latin typeface="Arial" charset="0"/>
              </a:rPr>
              <a:t>ı</a:t>
            </a:r>
            <a:r>
              <a:rPr lang="tr-TR" sz="2200" dirty="0">
                <a:latin typeface="Arial" charset="0"/>
                <a:cs typeface="Times New Roman" pitchFamily="18" charset="0"/>
              </a:rPr>
              <a:t>s</a:t>
            </a:r>
            <a:r>
              <a:rPr lang="tr-TR" sz="2200" dirty="0">
                <a:latin typeface="Arial" charset="0"/>
              </a:rPr>
              <a:t>ı</a:t>
            </a:r>
            <a:r>
              <a:rPr lang="tr-TR" sz="2200" dirty="0">
                <a:latin typeface="Arial" charset="0"/>
                <a:cs typeface="Times New Roman" pitchFamily="18" charset="0"/>
              </a:rPr>
              <a:t>	</a:t>
            </a:r>
            <a:r>
              <a:rPr lang="tr-TR" sz="2200" dirty="0" smtClean="0">
                <a:latin typeface="Arial" charset="0"/>
                <a:cs typeface="Times New Roman" pitchFamily="18" charset="0"/>
              </a:rPr>
              <a:t>    : </a:t>
            </a:r>
            <a:r>
              <a:rPr lang="tr-TR" sz="2200" dirty="0" err="1">
                <a:latin typeface="Arial" charset="0"/>
                <a:cs typeface="Times New Roman" pitchFamily="18" charset="0"/>
              </a:rPr>
              <a:t>Defekasyon</a:t>
            </a:r>
            <a:r>
              <a:rPr lang="tr-TR" sz="2200" dirty="0">
                <a:latin typeface="Arial" charset="0"/>
                <a:cs typeface="Times New Roman" pitchFamily="18" charset="0"/>
              </a:rPr>
              <a:t> öncesi sol alt kadran</a:t>
            </a:r>
            <a:endParaRPr lang="tr-TR" sz="2200" dirty="0">
              <a:cs typeface="Times New Roman" pitchFamily="18" charset="0"/>
            </a:endParaRPr>
          </a:p>
          <a:p>
            <a:pPr marL="621792" lvl="1" algn="just" fontAlgn="auto">
              <a:lnSpc>
                <a:spcPct val="150000"/>
              </a:lnSpc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tr-TR" sz="2200" dirty="0" err="1" smtClean="0">
                <a:latin typeface="Arial" charset="0"/>
                <a:cs typeface="Times New Roman" pitchFamily="18" charset="0"/>
              </a:rPr>
              <a:t>Diyare</a:t>
            </a:r>
            <a:r>
              <a:rPr lang="tr-TR" sz="2200" dirty="0" smtClean="0">
                <a:latin typeface="Arial" charset="0"/>
              </a:rPr>
              <a:t>/</a:t>
            </a:r>
            <a:r>
              <a:rPr lang="tr-TR" sz="2200" dirty="0" err="1" smtClean="0">
                <a:latin typeface="Arial" charset="0"/>
              </a:rPr>
              <a:t>Konstipasyon</a:t>
            </a:r>
            <a:r>
              <a:rPr lang="tr-TR" sz="2200" dirty="0" smtClean="0">
                <a:latin typeface="Arial" charset="0"/>
              </a:rPr>
              <a:t> </a:t>
            </a:r>
            <a:r>
              <a:rPr lang="tr-TR" sz="2200" dirty="0" smtClean="0">
                <a:latin typeface="Arial" charset="0"/>
                <a:cs typeface="Times New Roman" pitchFamily="18" charset="0"/>
              </a:rPr>
              <a:t>: Kolon </a:t>
            </a:r>
            <a:r>
              <a:rPr lang="tr-TR" sz="2200" dirty="0">
                <a:latin typeface="Arial" charset="0"/>
                <a:cs typeface="Times New Roman" pitchFamily="18" charset="0"/>
              </a:rPr>
              <a:t>tipi çok s</a:t>
            </a:r>
            <a:r>
              <a:rPr lang="tr-TR" sz="2200" dirty="0">
                <a:latin typeface="Arial" charset="0"/>
              </a:rPr>
              <a:t>ı</a:t>
            </a:r>
            <a:r>
              <a:rPr lang="tr-TR" sz="2200" dirty="0">
                <a:latin typeface="Arial" charset="0"/>
                <a:cs typeface="Times New Roman" pitchFamily="18" charset="0"/>
              </a:rPr>
              <a:t>k</a:t>
            </a:r>
            <a:endParaRPr lang="tr-TR" sz="2200" dirty="0">
              <a:cs typeface="Times New Roman" pitchFamily="18" charset="0"/>
            </a:endParaRPr>
          </a:p>
          <a:p>
            <a:pPr marL="621792" lvl="1" algn="just" fontAlgn="auto">
              <a:lnSpc>
                <a:spcPct val="150000"/>
              </a:lnSpc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tr-TR" sz="2200" dirty="0">
                <a:latin typeface="Arial" charset="0"/>
                <a:cs typeface="Times New Roman" pitchFamily="18" charset="0"/>
              </a:rPr>
              <a:t>Ate</a:t>
            </a:r>
            <a:r>
              <a:rPr lang="tr-TR" sz="2200" dirty="0">
                <a:latin typeface="Arial" charset="0"/>
              </a:rPr>
              <a:t>ş</a:t>
            </a:r>
            <a:r>
              <a:rPr lang="tr-TR" sz="2200" dirty="0">
                <a:latin typeface="Arial" charset="0"/>
                <a:cs typeface="Times New Roman" pitchFamily="18" charset="0"/>
              </a:rPr>
              <a:t> 		</a:t>
            </a:r>
            <a:r>
              <a:rPr lang="tr-TR" sz="2200" dirty="0" smtClean="0">
                <a:latin typeface="Arial" charset="0"/>
                <a:cs typeface="Times New Roman" pitchFamily="18" charset="0"/>
              </a:rPr>
              <a:t>    : </a:t>
            </a:r>
            <a:r>
              <a:rPr lang="tr-TR" sz="2200" dirty="0">
                <a:latin typeface="Arial" charset="0"/>
                <a:cs typeface="Times New Roman" pitchFamily="18" charset="0"/>
              </a:rPr>
              <a:t>Komplikasyon d</a:t>
            </a:r>
            <a:r>
              <a:rPr lang="tr-TR" sz="2200" dirty="0">
                <a:latin typeface="Arial" charset="0"/>
              </a:rPr>
              <a:t>ışı</a:t>
            </a:r>
            <a:r>
              <a:rPr lang="tr-TR" sz="2200" dirty="0">
                <a:latin typeface="Arial" charset="0"/>
                <a:cs typeface="Times New Roman" pitchFamily="18" charset="0"/>
              </a:rPr>
              <a:t> nadir</a:t>
            </a:r>
            <a:endParaRPr lang="tr-TR" sz="2200" dirty="0">
              <a:cs typeface="Times New Roman" pitchFamily="18" charset="0"/>
            </a:endParaRPr>
          </a:p>
          <a:p>
            <a:pPr marL="621792" lvl="1" algn="just" fontAlgn="auto">
              <a:lnSpc>
                <a:spcPct val="150000"/>
              </a:lnSpc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tr-TR" sz="2200" dirty="0" err="1">
                <a:latin typeface="Arial" charset="0"/>
                <a:cs typeface="Times New Roman" pitchFamily="18" charset="0"/>
              </a:rPr>
              <a:t>Rektal</a:t>
            </a:r>
            <a:r>
              <a:rPr lang="tr-TR" sz="2200" dirty="0">
                <a:latin typeface="Arial" charset="0"/>
                <a:cs typeface="Times New Roman" pitchFamily="18" charset="0"/>
              </a:rPr>
              <a:t> Kanama</a:t>
            </a:r>
            <a:r>
              <a:rPr lang="tr-TR" sz="2200" dirty="0">
                <a:latin typeface="Arial" charset="0"/>
              </a:rPr>
              <a:t> 	</a:t>
            </a:r>
            <a:r>
              <a:rPr lang="tr-TR" sz="2200" dirty="0" smtClean="0">
                <a:latin typeface="Arial" charset="0"/>
              </a:rPr>
              <a:t>    </a:t>
            </a:r>
            <a:r>
              <a:rPr lang="tr-TR" sz="2200" dirty="0" smtClean="0">
                <a:latin typeface="Arial" charset="0"/>
                <a:cs typeface="Times New Roman" pitchFamily="18" charset="0"/>
              </a:rPr>
              <a:t>: </a:t>
            </a:r>
            <a:r>
              <a:rPr lang="tr-TR" sz="2200" dirty="0">
                <a:latin typeface="Arial" charset="0"/>
                <a:cs typeface="Times New Roman" pitchFamily="18" charset="0"/>
              </a:rPr>
              <a:t>Her zaman mevcut</a:t>
            </a:r>
            <a:endParaRPr lang="tr-TR" sz="2200" dirty="0"/>
          </a:p>
          <a:p>
            <a:pPr marL="621792" lvl="1" algn="just" fontAlgn="auto">
              <a:lnSpc>
                <a:spcPct val="150000"/>
              </a:lnSpc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tr-TR" sz="2200" dirty="0" err="1">
                <a:latin typeface="Arial" charset="0"/>
                <a:cs typeface="Times New Roman" pitchFamily="18" charset="0"/>
              </a:rPr>
              <a:t>Tenezm</a:t>
            </a:r>
            <a:r>
              <a:rPr lang="tr-TR" sz="2200" dirty="0">
                <a:latin typeface="Arial" charset="0"/>
                <a:cs typeface="Times New Roman" pitchFamily="18" charset="0"/>
              </a:rPr>
              <a:t>	</a:t>
            </a:r>
            <a:r>
              <a:rPr lang="tr-TR" sz="2200" dirty="0">
                <a:latin typeface="Arial" charset="0"/>
              </a:rPr>
              <a:t>	</a:t>
            </a:r>
            <a:r>
              <a:rPr lang="tr-TR" sz="2200" dirty="0" smtClean="0">
                <a:latin typeface="Arial" charset="0"/>
              </a:rPr>
              <a:t>    </a:t>
            </a:r>
            <a:r>
              <a:rPr lang="tr-TR" sz="2200" dirty="0" smtClean="0">
                <a:latin typeface="Arial" charset="0"/>
                <a:cs typeface="Times New Roman" pitchFamily="18" charset="0"/>
              </a:rPr>
              <a:t>: </a:t>
            </a:r>
            <a:r>
              <a:rPr lang="tr-TR" sz="2200" dirty="0">
                <a:latin typeface="Arial" charset="0"/>
                <a:cs typeface="Times New Roman" pitchFamily="18" charset="0"/>
              </a:rPr>
              <a:t>S</a:t>
            </a:r>
            <a:r>
              <a:rPr lang="tr-TR" sz="2200" dirty="0">
                <a:latin typeface="Arial" charset="0"/>
              </a:rPr>
              <a:t>ı</a:t>
            </a:r>
            <a:r>
              <a:rPr lang="tr-TR" sz="2200" dirty="0">
                <a:latin typeface="Arial" charset="0"/>
                <a:cs typeface="Times New Roman" pitchFamily="18" charset="0"/>
              </a:rPr>
              <a:t>k</a:t>
            </a:r>
            <a:endParaRPr lang="tr-TR" sz="2200" dirty="0">
              <a:cs typeface="Times New Roman" pitchFamily="18" charset="0"/>
            </a:endParaRPr>
          </a:p>
          <a:p>
            <a:pPr marL="621792" lvl="1" algn="just" fontAlgn="auto">
              <a:lnSpc>
                <a:spcPct val="150000"/>
              </a:lnSpc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tr-TR" sz="2200" dirty="0" err="1">
                <a:latin typeface="Arial" charset="0"/>
                <a:cs typeface="Times New Roman" pitchFamily="18" charset="0"/>
              </a:rPr>
              <a:t>Palpasyonda</a:t>
            </a:r>
            <a:r>
              <a:rPr lang="tr-TR" sz="2200" dirty="0">
                <a:latin typeface="Arial" charset="0"/>
                <a:cs typeface="Times New Roman" pitchFamily="18" charset="0"/>
              </a:rPr>
              <a:t> Kitle </a:t>
            </a:r>
            <a:r>
              <a:rPr lang="tr-TR" sz="2200" dirty="0" smtClean="0">
                <a:latin typeface="Arial" charset="0"/>
                <a:cs typeface="Times New Roman" pitchFamily="18" charset="0"/>
              </a:rPr>
              <a:t>    : </a:t>
            </a:r>
            <a:r>
              <a:rPr lang="tr-TR" sz="2200" dirty="0">
                <a:latin typeface="Arial" charset="0"/>
                <a:cs typeface="Times New Roman" pitchFamily="18" charset="0"/>
              </a:rPr>
              <a:t>Kanser varl</a:t>
            </a:r>
            <a:r>
              <a:rPr lang="tr-TR" sz="2200" dirty="0">
                <a:latin typeface="Arial" charset="0"/>
              </a:rPr>
              <a:t>ığı</a:t>
            </a:r>
            <a:r>
              <a:rPr lang="tr-TR" sz="2200" dirty="0">
                <a:latin typeface="Arial" charset="0"/>
                <a:cs typeface="Times New Roman" pitchFamily="18" charset="0"/>
              </a:rPr>
              <a:t>nda</a:t>
            </a:r>
            <a:endParaRPr lang="tr-TR" sz="2200" dirty="0">
              <a:cs typeface="Times New Roman" pitchFamily="18" charset="0"/>
            </a:endParaRPr>
          </a:p>
          <a:p>
            <a:pPr marL="621792" lvl="1" algn="just" fontAlgn="auto">
              <a:lnSpc>
                <a:spcPct val="150000"/>
              </a:lnSpc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tr-TR" sz="2200" dirty="0">
                <a:latin typeface="Arial" charset="0"/>
                <a:cs typeface="Times New Roman" pitchFamily="18" charset="0"/>
              </a:rPr>
              <a:t>Safra Ta</a:t>
            </a:r>
            <a:r>
              <a:rPr lang="tr-TR" sz="2200" dirty="0">
                <a:latin typeface="Arial" charset="0"/>
              </a:rPr>
              <a:t>şı</a:t>
            </a:r>
            <a:r>
              <a:rPr lang="tr-TR" sz="2200" dirty="0">
                <a:latin typeface="Arial" charset="0"/>
                <a:cs typeface="Times New Roman" pitchFamily="18" charset="0"/>
              </a:rPr>
              <a:t> 	</a:t>
            </a:r>
            <a:r>
              <a:rPr lang="tr-TR" sz="2200" dirty="0" smtClean="0">
                <a:latin typeface="Arial" charset="0"/>
                <a:cs typeface="Times New Roman" pitchFamily="18" charset="0"/>
              </a:rPr>
              <a:t>    : </a:t>
            </a:r>
            <a:r>
              <a:rPr lang="tr-TR" sz="2200" dirty="0">
                <a:latin typeface="Arial" charset="0"/>
                <a:cs typeface="Times New Roman" pitchFamily="18" charset="0"/>
              </a:rPr>
              <a:t>Normal s</a:t>
            </a:r>
            <a:r>
              <a:rPr lang="tr-TR" sz="2200" dirty="0">
                <a:latin typeface="Arial" charset="0"/>
              </a:rPr>
              <a:t>ı</a:t>
            </a:r>
            <a:r>
              <a:rPr lang="tr-TR" sz="2200" dirty="0">
                <a:latin typeface="Arial" charset="0"/>
                <a:cs typeface="Times New Roman" pitchFamily="18" charset="0"/>
              </a:rPr>
              <a:t>kl</a:t>
            </a:r>
            <a:r>
              <a:rPr lang="tr-TR" sz="2200" dirty="0">
                <a:latin typeface="Arial" charset="0"/>
              </a:rPr>
              <a:t>ı</a:t>
            </a:r>
            <a:r>
              <a:rPr lang="tr-TR" sz="2200" dirty="0">
                <a:latin typeface="Arial" charset="0"/>
                <a:cs typeface="Times New Roman" pitchFamily="18" charset="0"/>
              </a:rPr>
              <a:t>kta</a:t>
            </a:r>
            <a:endParaRPr lang="tr-TR" sz="2200" dirty="0">
              <a:cs typeface="Times New Roman" pitchFamily="18" charset="0"/>
            </a:endParaRPr>
          </a:p>
          <a:p>
            <a:pPr marL="621792" lvl="1" algn="just" fontAlgn="auto">
              <a:lnSpc>
                <a:spcPct val="150000"/>
              </a:lnSpc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tr-TR" sz="2200" dirty="0">
                <a:latin typeface="Arial" charset="0"/>
                <a:cs typeface="Times New Roman" pitchFamily="18" charset="0"/>
              </a:rPr>
              <a:t>Böbrek ta</a:t>
            </a:r>
            <a:r>
              <a:rPr lang="tr-TR" sz="2200" dirty="0">
                <a:latin typeface="Arial" charset="0"/>
              </a:rPr>
              <a:t>şı</a:t>
            </a:r>
            <a:r>
              <a:rPr lang="tr-TR" sz="2200" dirty="0">
                <a:latin typeface="Arial" charset="0"/>
                <a:cs typeface="Times New Roman" pitchFamily="18" charset="0"/>
              </a:rPr>
              <a:t> 	</a:t>
            </a:r>
            <a:r>
              <a:rPr lang="tr-TR" sz="2200" dirty="0" smtClean="0">
                <a:latin typeface="Arial" charset="0"/>
                <a:cs typeface="Times New Roman" pitchFamily="18" charset="0"/>
              </a:rPr>
              <a:t>    : S</a:t>
            </a:r>
            <a:r>
              <a:rPr lang="tr-TR" sz="2200" dirty="0" smtClean="0">
                <a:latin typeface="Arial" charset="0"/>
              </a:rPr>
              <a:t>ı</a:t>
            </a:r>
            <a:r>
              <a:rPr lang="tr-TR" sz="2200" dirty="0" smtClean="0">
                <a:latin typeface="Arial" charset="0"/>
                <a:cs typeface="Times New Roman" pitchFamily="18" charset="0"/>
              </a:rPr>
              <a:t>kl</a:t>
            </a:r>
            <a:r>
              <a:rPr lang="tr-TR" sz="2200" dirty="0" smtClean="0">
                <a:latin typeface="Arial" charset="0"/>
              </a:rPr>
              <a:t>ığı</a:t>
            </a:r>
            <a:r>
              <a:rPr lang="tr-TR" sz="2200" dirty="0" smtClean="0">
                <a:latin typeface="Arial" charset="0"/>
                <a:cs typeface="Times New Roman" pitchFamily="18" charset="0"/>
              </a:rPr>
              <a:t>nda </a:t>
            </a:r>
            <a:r>
              <a:rPr lang="tr-TR" sz="2200" dirty="0">
                <a:latin typeface="Arial" charset="0"/>
                <a:cs typeface="Times New Roman" pitchFamily="18" charset="0"/>
              </a:rPr>
              <a:t>artma 	</a:t>
            </a:r>
            <a:endParaRPr lang="tr-TR" sz="2200" dirty="0">
              <a:cs typeface="Times New Roman" pitchFamily="18" charset="0"/>
            </a:endParaRPr>
          </a:p>
          <a:p>
            <a:pPr marL="621792" lvl="1" algn="just" fontAlgn="auto">
              <a:lnSpc>
                <a:spcPct val="150000"/>
              </a:lnSpc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tr-TR" sz="2400" dirty="0" err="1" smtClean="0">
                <a:latin typeface="Arial" charset="0"/>
                <a:cs typeface="Times New Roman" pitchFamily="18" charset="0"/>
              </a:rPr>
              <a:t>Sigmoidoskopi</a:t>
            </a:r>
            <a:r>
              <a:rPr lang="tr-TR" sz="2400" dirty="0" smtClean="0">
                <a:latin typeface="Arial" charset="0"/>
                <a:cs typeface="Times New Roman" pitchFamily="18" charset="0"/>
              </a:rPr>
              <a:t>        : </a:t>
            </a:r>
            <a:r>
              <a:rPr lang="tr-TR" sz="2000" dirty="0" smtClean="0">
                <a:latin typeface="Arial" charset="0"/>
                <a:cs typeface="Times New Roman" pitchFamily="18" charset="0"/>
              </a:rPr>
              <a:t>Her </a:t>
            </a:r>
            <a:r>
              <a:rPr lang="tr-TR" sz="2000" dirty="0">
                <a:latin typeface="Arial" charset="0"/>
                <a:cs typeface="Times New Roman" pitchFamily="18" charset="0"/>
              </a:rPr>
              <a:t>zaman patolojik bulgu var.</a:t>
            </a:r>
            <a:endParaRPr lang="tr-TR" sz="2000" dirty="0">
              <a:cs typeface="Times New Roman" pitchFamily="18" charset="0"/>
            </a:endParaRPr>
          </a:p>
          <a:p>
            <a:pPr marL="365760" indent="-256032" fontAlgn="auto">
              <a:spcAft>
                <a:spcPts val="0"/>
              </a:spcAft>
              <a:buFontTx/>
              <a:buNone/>
              <a:defRPr/>
            </a:pPr>
            <a:endParaRPr lang="tr-TR" sz="2400" b="1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ÜLSERATİF KOLİT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0728"/>
            <a:ext cx="8915400" cy="5801072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Clr>
                <a:srgbClr val="00B0F0"/>
              </a:buClr>
              <a:buFont typeface="Wingdings" pitchFamily="2" charset="2"/>
              <a:buChar char="Ø"/>
              <a:defRPr/>
            </a:pPr>
            <a:endParaRPr lang="tr-TR" sz="2800" dirty="0" smtClean="0">
              <a:latin typeface="Comic Sans MS" pitchFamily="66" charset="0"/>
            </a:endParaRPr>
          </a:p>
          <a:p>
            <a:pPr marL="365760" indent="-256032" fontAlgn="auto">
              <a:spcAft>
                <a:spcPts val="0"/>
              </a:spcAft>
              <a:buClr>
                <a:srgbClr val="00B0F0"/>
              </a:buClr>
              <a:buFont typeface="Wingdings" pitchFamily="2" charset="2"/>
              <a:buChar char="Ø"/>
              <a:defRPr/>
            </a:pPr>
            <a:r>
              <a:rPr lang="tr-TR" sz="2800" dirty="0" err="1" smtClean="0">
                <a:latin typeface="Comic Sans MS" pitchFamily="66" charset="0"/>
                <a:cs typeface="Arial" charset="0"/>
              </a:rPr>
              <a:t>Ü</a:t>
            </a:r>
            <a:r>
              <a:rPr lang="tr-TR" sz="2800" dirty="0" err="1" smtClean="0">
                <a:latin typeface="Comic Sans MS" pitchFamily="66" charset="0"/>
              </a:rPr>
              <a:t>K’in</a:t>
            </a:r>
            <a:r>
              <a:rPr lang="tr-TR" sz="2800" dirty="0" smtClean="0">
                <a:latin typeface="Comic Sans MS" pitchFamily="66" charset="0"/>
              </a:rPr>
              <a:t> </a:t>
            </a:r>
            <a:r>
              <a:rPr lang="tr-TR" sz="2800" dirty="0">
                <a:latin typeface="Comic Sans MS" pitchFamily="66" charset="0"/>
                <a:cs typeface="Arial" charset="0"/>
              </a:rPr>
              <a:t>yaygınlık ve şiddeti </a:t>
            </a:r>
            <a:r>
              <a:rPr lang="tr-TR" sz="2800" dirty="0" smtClean="0">
                <a:latin typeface="Comic Sans MS" pitchFamily="66" charset="0"/>
                <a:cs typeface="Arial" charset="0"/>
              </a:rPr>
              <a:t>belirlenme</a:t>
            </a:r>
            <a:r>
              <a:rPr lang="tr-TR" sz="2800" dirty="0" smtClean="0">
                <a:latin typeface="Comic Sans MS" pitchFamily="66" charset="0"/>
              </a:rPr>
              <a:t>lidir</a:t>
            </a:r>
            <a:endParaRPr lang="tr-TR" sz="2800" dirty="0">
              <a:latin typeface="Comic Sans MS" pitchFamily="66" charset="0"/>
              <a:cs typeface="Times New Roman" pitchFamily="18" charset="0"/>
            </a:endParaRPr>
          </a:p>
          <a:p>
            <a:pPr marL="621792" lvl="1" algn="just" fontAlgn="auto">
              <a:lnSpc>
                <a:spcPct val="140000"/>
              </a:lnSpc>
              <a:spcBef>
                <a:spcPts val="324"/>
              </a:spcBef>
              <a:spcAft>
                <a:spcPts val="0"/>
              </a:spcAft>
              <a:buClr>
                <a:srgbClr val="00B0F0"/>
              </a:buClr>
              <a:buFont typeface="Wingdings" pitchFamily="2" charset="2"/>
              <a:buChar char="ü"/>
              <a:defRPr/>
            </a:pPr>
            <a:r>
              <a:rPr lang="tr-TR" sz="2400" dirty="0">
                <a:latin typeface="Arial" charset="0"/>
                <a:cs typeface="Arial" charset="0"/>
              </a:rPr>
              <a:t>%36-47</a:t>
            </a:r>
            <a:r>
              <a:rPr lang="tr-TR" sz="2400" dirty="0">
                <a:latin typeface="Arial" charset="0"/>
              </a:rPr>
              <a:t>’i		: </a:t>
            </a:r>
            <a:r>
              <a:rPr lang="tr-TR" sz="2400" dirty="0" err="1">
                <a:latin typeface="Arial" charset="0"/>
              </a:rPr>
              <a:t>P</a:t>
            </a:r>
            <a:r>
              <a:rPr lang="tr-TR" sz="2400" dirty="0" err="1">
                <a:latin typeface="Arial" charset="0"/>
                <a:cs typeface="Arial" charset="0"/>
              </a:rPr>
              <a:t>ankolit</a:t>
            </a:r>
            <a:r>
              <a:rPr lang="tr-TR" sz="2400" dirty="0">
                <a:latin typeface="Arial" charset="0"/>
                <a:cs typeface="Arial" charset="0"/>
              </a:rPr>
              <a:t>, </a:t>
            </a:r>
            <a:endParaRPr lang="tr-TR" sz="2400" dirty="0">
              <a:cs typeface="Times New Roman" pitchFamily="18" charset="0"/>
            </a:endParaRPr>
          </a:p>
          <a:p>
            <a:pPr marL="621792" lvl="1" algn="just" fontAlgn="auto">
              <a:lnSpc>
                <a:spcPct val="140000"/>
              </a:lnSpc>
              <a:spcBef>
                <a:spcPts val="324"/>
              </a:spcBef>
              <a:spcAft>
                <a:spcPts val="0"/>
              </a:spcAft>
              <a:buClr>
                <a:srgbClr val="00B0F0"/>
              </a:buClr>
              <a:buFont typeface="Wingdings" pitchFamily="2" charset="2"/>
              <a:buChar char="ü"/>
              <a:defRPr/>
            </a:pPr>
            <a:r>
              <a:rPr lang="tr-TR" sz="2400" dirty="0">
                <a:latin typeface="Arial" charset="0"/>
                <a:cs typeface="Arial" charset="0"/>
              </a:rPr>
              <a:t>% 15-88</a:t>
            </a:r>
            <a:r>
              <a:rPr lang="tr-TR" sz="2400" dirty="0">
                <a:latin typeface="Arial" charset="0"/>
              </a:rPr>
              <a:t>’i</a:t>
            </a:r>
            <a:r>
              <a:rPr lang="tr-TR" sz="2400" dirty="0">
                <a:latin typeface="Arial" charset="0"/>
                <a:cs typeface="Arial" charset="0"/>
              </a:rPr>
              <a:t> </a:t>
            </a:r>
            <a:r>
              <a:rPr lang="tr-TR" sz="2400" dirty="0">
                <a:latin typeface="Arial" charset="0"/>
              </a:rPr>
              <a:t>	: S</a:t>
            </a:r>
            <a:r>
              <a:rPr lang="tr-TR" sz="2400" dirty="0">
                <a:latin typeface="Arial" charset="0"/>
                <a:cs typeface="Arial" charset="0"/>
              </a:rPr>
              <a:t>ol taraflı kolit</a:t>
            </a:r>
            <a:r>
              <a:rPr lang="tr-TR" sz="2400" dirty="0">
                <a:latin typeface="Arial" charset="0"/>
              </a:rPr>
              <a:t>i</a:t>
            </a:r>
            <a:r>
              <a:rPr lang="tr-TR" sz="2400" dirty="0">
                <a:latin typeface="Arial" charset="0"/>
                <a:cs typeface="Arial" charset="0"/>
              </a:rPr>
              <a:t>, </a:t>
            </a:r>
            <a:endParaRPr lang="tr-TR" sz="2400" dirty="0">
              <a:cs typeface="Times New Roman" pitchFamily="18" charset="0"/>
            </a:endParaRPr>
          </a:p>
          <a:p>
            <a:pPr marL="621792" lvl="1" algn="just" fontAlgn="auto">
              <a:lnSpc>
                <a:spcPct val="140000"/>
              </a:lnSpc>
              <a:spcBef>
                <a:spcPts val="324"/>
              </a:spcBef>
              <a:spcAft>
                <a:spcPts val="0"/>
              </a:spcAft>
              <a:buClr>
                <a:srgbClr val="00B0F0"/>
              </a:buClr>
              <a:buFont typeface="Wingdings" pitchFamily="2" charset="2"/>
              <a:buChar char="ü"/>
              <a:defRPr/>
            </a:pPr>
            <a:r>
              <a:rPr lang="tr-TR" sz="2400" dirty="0">
                <a:latin typeface="Arial" charset="0"/>
                <a:cs typeface="Arial" charset="0"/>
              </a:rPr>
              <a:t>%25</a:t>
            </a:r>
            <a:r>
              <a:rPr lang="tr-TR" sz="2400" dirty="0">
                <a:latin typeface="Arial" charset="0"/>
              </a:rPr>
              <a:t>’i		: H.</a:t>
            </a:r>
            <a:r>
              <a:rPr lang="tr-TR" sz="2400" dirty="0" err="1">
                <a:latin typeface="Arial" charset="0"/>
                <a:cs typeface="Arial" charset="0"/>
              </a:rPr>
              <a:t>fleksura</a:t>
            </a:r>
            <a:r>
              <a:rPr lang="tr-TR" sz="2400" dirty="0" err="1">
                <a:latin typeface="Arial" charset="0"/>
              </a:rPr>
              <a:t>ya</a:t>
            </a:r>
            <a:r>
              <a:rPr lang="tr-TR" sz="2400" dirty="0">
                <a:latin typeface="Arial" charset="0"/>
              </a:rPr>
              <a:t> kadarki</a:t>
            </a:r>
            <a:r>
              <a:rPr lang="tr-TR" sz="2400" dirty="0">
                <a:latin typeface="Arial" charset="0"/>
                <a:cs typeface="Arial" charset="0"/>
              </a:rPr>
              <a:t> </a:t>
            </a:r>
            <a:r>
              <a:rPr lang="tr-TR" sz="2400" dirty="0" err="1">
                <a:latin typeface="Arial" charset="0"/>
                <a:cs typeface="Arial" charset="0"/>
              </a:rPr>
              <a:t>subtotal</a:t>
            </a:r>
            <a:r>
              <a:rPr lang="tr-TR" sz="2400" dirty="0">
                <a:latin typeface="Arial" charset="0"/>
                <a:cs typeface="Arial" charset="0"/>
              </a:rPr>
              <a:t> kolit, </a:t>
            </a:r>
            <a:endParaRPr lang="tr-TR" sz="2400" dirty="0">
              <a:cs typeface="Times New Roman" pitchFamily="18" charset="0"/>
            </a:endParaRPr>
          </a:p>
          <a:p>
            <a:pPr marL="621792" lvl="1" algn="just" fontAlgn="auto">
              <a:lnSpc>
                <a:spcPct val="140000"/>
              </a:lnSpc>
              <a:spcBef>
                <a:spcPts val="324"/>
              </a:spcBef>
              <a:spcAft>
                <a:spcPts val="0"/>
              </a:spcAft>
              <a:buClr>
                <a:srgbClr val="00B0F0"/>
              </a:buClr>
              <a:buFont typeface="Wingdings" pitchFamily="2" charset="2"/>
              <a:buChar char="ü"/>
              <a:defRPr/>
            </a:pPr>
            <a:r>
              <a:rPr lang="tr-TR" sz="2400" dirty="0">
                <a:latin typeface="Arial" charset="0"/>
                <a:cs typeface="Arial" charset="0"/>
              </a:rPr>
              <a:t>%10-18</a:t>
            </a:r>
            <a:r>
              <a:rPr lang="tr-TR" sz="2400" dirty="0">
                <a:latin typeface="Arial" charset="0"/>
              </a:rPr>
              <a:t>’i</a:t>
            </a:r>
            <a:r>
              <a:rPr lang="tr-TR" sz="2400" dirty="0">
                <a:latin typeface="Arial" charset="0"/>
                <a:cs typeface="Arial" charset="0"/>
              </a:rPr>
              <a:t> </a:t>
            </a:r>
            <a:r>
              <a:rPr lang="tr-TR" sz="2400" dirty="0">
                <a:latin typeface="Arial" charset="0"/>
              </a:rPr>
              <a:t>	: </a:t>
            </a:r>
            <a:r>
              <a:rPr lang="tr-TR" sz="2400" dirty="0" err="1">
                <a:latin typeface="Arial" charset="0"/>
              </a:rPr>
              <a:t>R</a:t>
            </a:r>
            <a:r>
              <a:rPr lang="tr-TR" sz="2400" dirty="0" err="1">
                <a:latin typeface="Arial" charset="0"/>
                <a:cs typeface="Arial" charset="0"/>
              </a:rPr>
              <a:t>ektosigmoid</a:t>
            </a:r>
            <a:r>
              <a:rPr lang="tr-TR" sz="2400" dirty="0">
                <a:latin typeface="Arial" charset="0"/>
                <a:cs typeface="Arial" charset="0"/>
              </a:rPr>
              <a:t> kolit, </a:t>
            </a:r>
            <a:endParaRPr lang="tr-TR" sz="2400" dirty="0">
              <a:cs typeface="Times New Roman" pitchFamily="18" charset="0"/>
            </a:endParaRPr>
          </a:p>
          <a:p>
            <a:pPr marL="621792" lvl="1" algn="just" fontAlgn="auto">
              <a:lnSpc>
                <a:spcPct val="140000"/>
              </a:lnSpc>
              <a:spcBef>
                <a:spcPts val="324"/>
              </a:spcBef>
              <a:spcAft>
                <a:spcPts val="0"/>
              </a:spcAft>
              <a:buClr>
                <a:srgbClr val="00B0F0"/>
              </a:buClr>
              <a:buFont typeface="Wingdings" pitchFamily="2" charset="2"/>
              <a:buChar char="ü"/>
              <a:defRPr/>
            </a:pPr>
            <a:r>
              <a:rPr lang="tr-TR" sz="2400" dirty="0">
                <a:latin typeface="Arial" charset="0"/>
                <a:cs typeface="Arial" charset="0"/>
              </a:rPr>
              <a:t>%3</a:t>
            </a:r>
            <a:r>
              <a:rPr lang="tr-TR" sz="2400" dirty="0">
                <a:latin typeface="Arial" charset="0"/>
              </a:rPr>
              <a:t>’ü</a:t>
            </a:r>
            <a:r>
              <a:rPr lang="tr-TR" sz="2400" dirty="0">
                <a:latin typeface="Arial" charset="0"/>
                <a:cs typeface="Arial" charset="0"/>
              </a:rPr>
              <a:t> </a:t>
            </a:r>
            <a:r>
              <a:rPr lang="tr-TR" sz="2400" dirty="0">
                <a:latin typeface="Arial" charset="0"/>
              </a:rPr>
              <a:t>		: </a:t>
            </a:r>
            <a:r>
              <a:rPr lang="tr-TR" sz="2400" dirty="0" err="1">
                <a:latin typeface="Arial" charset="0"/>
              </a:rPr>
              <a:t>P</a:t>
            </a:r>
            <a:r>
              <a:rPr lang="tr-TR" sz="2400" dirty="0" err="1">
                <a:latin typeface="Arial" charset="0"/>
                <a:cs typeface="Arial" charset="0"/>
              </a:rPr>
              <a:t>roktit</a:t>
            </a:r>
            <a:r>
              <a:rPr lang="tr-TR" sz="2400" dirty="0">
                <a:latin typeface="Arial" charset="0"/>
              </a:rPr>
              <a:t>,</a:t>
            </a:r>
            <a:endParaRPr lang="tr-TR" sz="2400" dirty="0"/>
          </a:p>
          <a:p>
            <a:pPr marL="621792" lvl="1" algn="just" fontAlgn="auto">
              <a:lnSpc>
                <a:spcPct val="140000"/>
              </a:lnSpc>
              <a:spcBef>
                <a:spcPts val="324"/>
              </a:spcBef>
              <a:spcAft>
                <a:spcPts val="0"/>
              </a:spcAft>
              <a:buClr>
                <a:srgbClr val="00B0F0"/>
              </a:buClr>
              <a:buFont typeface="Wingdings" pitchFamily="2" charset="2"/>
              <a:buChar char="ü"/>
              <a:defRPr/>
            </a:pPr>
            <a:r>
              <a:rPr lang="tr-TR" sz="2400" dirty="0">
                <a:latin typeface="Arial" charset="0"/>
                <a:cs typeface="Arial" charset="0"/>
              </a:rPr>
              <a:t>%5-10 </a:t>
            </a:r>
            <a:r>
              <a:rPr lang="tr-TR" sz="2400" dirty="0">
                <a:latin typeface="Arial" charset="0"/>
              </a:rPr>
              <a:t>		: </a:t>
            </a:r>
            <a:r>
              <a:rPr lang="tr-TR" sz="2400" dirty="0" err="1">
                <a:latin typeface="Arial" charset="0"/>
              </a:rPr>
              <a:t>B</a:t>
            </a:r>
            <a:r>
              <a:rPr lang="tr-TR" sz="2400" dirty="0" err="1">
                <a:latin typeface="Arial" charset="0"/>
                <a:cs typeface="Arial" charset="0"/>
              </a:rPr>
              <a:t>ackwash</a:t>
            </a:r>
            <a:r>
              <a:rPr lang="tr-TR" sz="2400" dirty="0">
                <a:latin typeface="Arial" charset="0"/>
                <a:cs typeface="Arial" charset="0"/>
              </a:rPr>
              <a:t> </a:t>
            </a:r>
            <a:r>
              <a:rPr lang="tr-TR" sz="2400" dirty="0" err="1">
                <a:latin typeface="Arial" charset="0"/>
                <a:cs typeface="Arial" charset="0"/>
              </a:rPr>
              <a:t>ileitis</a:t>
            </a:r>
            <a:r>
              <a:rPr lang="tr-TR" sz="2400" dirty="0">
                <a:latin typeface="Arial" charset="0"/>
              </a:rPr>
              <a:t> ve</a:t>
            </a:r>
            <a:r>
              <a:rPr lang="tr-TR" sz="2400" dirty="0">
                <a:latin typeface="Arial" charset="0"/>
                <a:cs typeface="Arial" charset="0"/>
              </a:rPr>
              <a:t> </a:t>
            </a:r>
            <a:r>
              <a:rPr lang="tr-TR" sz="2400" dirty="0" err="1">
                <a:latin typeface="Arial" charset="0"/>
                <a:cs typeface="Arial" charset="0"/>
              </a:rPr>
              <a:t>subtotal</a:t>
            </a:r>
            <a:r>
              <a:rPr lang="tr-TR" sz="2400" dirty="0">
                <a:latin typeface="Arial" charset="0"/>
                <a:cs typeface="Arial" charset="0"/>
              </a:rPr>
              <a:t> kolit</a:t>
            </a:r>
            <a:r>
              <a:rPr lang="tr-TR" sz="2400" dirty="0">
                <a:latin typeface="Arial" charset="0"/>
              </a:rPr>
              <a:t>,</a:t>
            </a:r>
          </a:p>
          <a:p>
            <a:pPr lvl="5" algn="just">
              <a:lnSpc>
                <a:spcPct val="140000"/>
              </a:lnSpc>
              <a:buClr>
                <a:srgbClr val="00B0F0"/>
              </a:buClr>
              <a:buFont typeface="Wingdings" pitchFamily="2" charset="2"/>
              <a:buChar char="ü"/>
              <a:defRPr/>
            </a:pPr>
            <a:r>
              <a:rPr lang="tr-TR" sz="2200" dirty="0" err="1">
                <a:latin typeface="Arial" charset="0"/>
              </a:rPr>
              <a:t>Re</a:t>
            </a:r>
            <a:r>
              <a:rPr lang="tr-TR" sz="2200" dirty="0" err="1">
                <a:latin typeface="Arial" charset="0"/>
                <a:cs typeface="Times New Roman" pitchFamily="18" charset="0"/>
              </a:rPr>
              <a:t>ktosigmoidli</a:t>
            </a:r>
            <a:r>
              <a:rPr lang="tr-TR" sz="2200" dirty="0" err="1">
                <a:latin typeface="Arial" charset="0"/>
              </a:rPr>
              <a:t>lerin</a:t>
            </a:r>
            <a:r>
              <a:rPr lang="tr-TR" sz="2200" dirty="0">
                <a:latin typeface="Arial" charset="0"/>
                <a:cs typeface="Times New Roman" pitchFamily="18" charset="0"/>
              </a:rPr>
              <a:t> %34'de</a:t>
            </a:r>
            <a:r>
              <a:rPr lang="tr-TR" sz="2200" dirty="0">
                <a:latin typeface="Arial" charset="0"/>
              </a:rPr>
              <a:t>,</a:t>
            </a:r>
          </a:p>
          <a:p>
            <a:pPr lvl="5" algn="just">
              <a:lnSpc>
                <a:spcPct val="140000"/>
              </a:lnSpc>
              <a:buClr>
                <a:srgbClr val="00B0F0"/>
              </a:buClr>
              <a:buFont typeface="Wingdings" pitchFamily="2" charset="2"/>
              <a:buChar char="ü"/>
              <a:defRPr/>
            </a:pPr>
            <a:r>
              <a:rPr lang="tr-TR" sz="2200" dirty="0">
                <a:latin typeface="Arial" charset="0"/>
              </a:rPr>
              <a:t>S</a:t>
            </a:r>
            <a:r>
              <a:rPr lang="tr-TR" sz="2200" dirty="0">
                <a:latin typeface="Arial" charset="0"/>
                <a:cs typeface="Times New Roman" pitchFamily="18" charset="0"/>
              </a:rPr>
              <a:t>ol kolon </a:t>
            </a:r>
            <a:r>
              <a:rPr lang="tr-TR" sz="2200" dirty="0">
                <a:latin typeface="Arial" charset="0"/>
              </a:rPr>
              <a:t>kolitlilerin ise</a:t>
            </a:r>
            <a:r>
              <a:rPr lang="tr-TR" sz="2200" dirty="0">
                <a:latin typeface="Arial" charset="0"/>
                <a:cs typeface="Times New Roman" pitchFamily="18" charset="0"/>
              </a:rPr>
              <a:t> %70'de </a:t>
            </a:r>
            <a:r>
              <a:rPr lang="tr-TR" sz="2200" dirty="0" err="1">
                <a:latin typeface="Arial" charset="0"/>
                <a:cs typeface="Times New Roman" pitchFamily="18" charset="0"/>
              </a:rPr>
              <a:t>pankolit</a:t>
            </a:r>
            <a:r>
              <a:rPr lang="tr-TR" sz="2200" dirty="0">
                <a:latin typeface="Arial" charset="0"/>
                <a:cs typeface="Times New Roman" pitchFamily="18" charset="0"/>
              </a:rPr>
              <a:t> geli</a:t>
            </a:r>
            <a:r>
              <a:rPr lang="tr-TR" sz="2200" dirty="0">
                <a:latin typeface="Arial" charset="0"/>
              </a:rPr>
              <a:t>şir.</a:t>
            </a:r>
            <a:endParaRPr lang="tr-TR" sz="2200" dirty="0">
              <a:latin typeface="Arial" charset="0"/>
              <a:cs typeface="Times New Roman" pitchFamily="18" charset="0"/>
            </a:endParaRPr>
          </a:p>
          <a:p>
            <a:pPr marL="365760" indent="-256032" algn="just" fontAlgn="auto">
              <a:lnSpc>
                <a:spcPct val="120000"/>
              </a:lnSpc>
              <a:spcAft>
                <a:spcPts val="0"/>
              </a:spcAft>
              <a:buClr>
                <a:srgbClr val="FFFF00"/>
              </a:buClr>
              <a:buFont typeface="Wingdings" pitchFamily="2" charset="2"/>
              <a:buNone/>
              <a:defRPr/>
            </a:pPr>
            <a:endParaRPr lang="tr-TR" sz="2000" b="1" dirty="0">
              <a:cs typeface="Times New Roman" pitchFamily="18" charset="0"/>
            </a:endParaRPr>
          </a:p>
          <a:p>
            <a:pPr marL="365760" indent="-256032" fontAlgn="auto">
              <a:spcAft>
                <a:spcPts val="0"/>
              </a:spcAft>
              <a:buFontTx/>
              <a:buNone/>
              <a:defRPr/>
            </a:pPr>
            <a:endParaRPr lang="tr-TR" sz="2800" b="1" dirty="0">
              <a:solidFill>
                <a:schemeClr val="bg1"/>
              </a:solidFill>
            </a:endParaRPr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ÜLSERATİF KOLİT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fontAlgn="auto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tr-TR" sz="2400" dirty="0" err="1" smtClean="0"/>
              <a:t>İnflamatuar</a:t>
            </a:r>
            <a:r>
              <a:rPr lang="tr-TR" sz="2400" dirty="0" smtClean="0"/>
              <a:t> barsak hastalığının tanımını yapabilmek</a:t>
            </a:r>
          </a:p>
          <a:p>
            <a:pPr marL="365760" indent="-256032" fontAlgn="auto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tr-TR" sz="2400" dirty="0" err="1" smtClean="0"/>
              <a:t>İnflamatuar</a:t>
            </a:r>
            <a:r>
              <a:rPr lang="tr-TR" sz="2400" dirty="0" smtClean="0"/>
              <a:t> barsak hastalığının </a:t>
            </a:r>
            <a:r>
              <a:rPr lang="tr-TR" sz="2400" dirty="0" err="1" smtClean="0"/>
              <a:t>etyolojisinde</a:t>
            </a:r>
            <a:r>
              <a:rPr lang="tr-TR" sz="2400" dirty="0" smtClean="0"/>
              <a:t> rol oynayan faktörleri açıklayabilmek</a:t>
            </a:r>
          </a:p>
          <a:p>
            <a:pPr marL="365760" indent="-256032" fontAlgn="auto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tr-TR" sz="2400" dirty="0" err="1" smtClean="0"/>
              <a:t>Crohn</a:t>
            </a:r>
            <a:r>
              <a:rPr lang="tr-TR" sz="2400" dirty="0" smtClean="0"/>
              <a:t> hastalığı ve </a:t>
            </a:r>
            <a:r>
              <a:rPr lang="tr-TR" sz="2400" dirty="0" err="1" smtClean="0"/>
              <a:t>ülseratif</a:t>
            </a:r>
            <a:r>
              <a:rPr lang="tr-TR" sz="2400" dirty="0" smtClean="0"/>
              <a:t> kolit ayırımı yapabilmek</a:t>
            </a:r>
          </a:p>
          <a:p>
            <a:pPr marL="365760" indent="-256032" fontAlgn="auto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tr-TR" sz="2400" dirty="0" err="1" smtClean="0"/>
              <a:t>İnflamatuar</a:t>
            </a:r>
            <a:r>
              <a:rPr lang="tr-TR" sz="2400" dirty="0" smtClean="0"/>
              <a:t> barsak hastalıklarının komplikasyonlarını sayabilmek</a:t>
            </a:r>
          </a:p>
          <a:p>
            <a:pPr marL="365760" indent="-256032" fontAlgn="auto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tr-TR" sz="2400" dirty="0" err="1" smtClean="0"/>
              <a:t>Toksik</a:t>
            </a:r>
            <a:r>
              <a:rPr lang="tr-TR" sz="2400" dirty="0" smtClean="0"/>
              <a:t> </a:t>
            </a:r>
            <a:r>
              <a:rPr lang="tr-TR" sz="2400" dirty="0" err="1" smtClean="0"/>
              <a:t>megakolonun</a:t>
            </a:r>
            <a:r>
              <a:rPr lang="tr-TR" sz="2400" dirty="0" smtClean="0"/>
              <a:t> tanı kriterlerini sayabilmek</a:t>
            </a:r>
          </a:p>
          <a:p>
            <a:pPr marL="365760" indent="-256032" fontAlgn="auto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tr-TR" sz="2400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Öğrenim hedefleri</a:t>
            </a:r>
            <a:endParaRPr lang="tr-T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00213"/>
            <a:ext cx="8362950" cy="5081587"/>
          </a:xfrm>
        </p:spPr>
        <p:txBody>
          <a:bodyPr/>
          <a:lstStyle/>
          <a:p>
            <a:pPr>
              <a:buClr>
                <a:srgbClr val="00B0F0"/>
              </a:buClr>
              <a:buFont typeface="Wingdings" pitchFamily="2" charset="2"/>
              <a:buChar char="Ø"/>
            </a:pPr>
            <a:r>
              <a:rPr lang="tr-TR" b="1" smtClean="0">
                <a:latin typeface="Arial" charset="0"/>
                <a:cs typeface="Arial" charset="0"/>
              </a:rPr>
              <a:t>Klinik </a:t>
            </a:r>
            <a:r>
              <a:rPr lang="tr-TR" b="1" smtClean="0">
                <a:latin typeface="Arial" charset="0"/>
              </a:rPr>
              <a:t>Olarak;</a:t>
            </a:r>
          </a:p>
          <a:p>
            <a:pPr lvl="1" algn="just">
              <a:lnSpc>
                <a:spcPct val="160000"/>
              </a:lnSpc>
              <a:buClr>
                <a:srgbClr val="00B0F0"/>
              </a:buClr>
              <a:buFont typeface="Wingdings" pitchFamily="2" charset="2"/>
              <a:buChar char="ü"/>
            </a:pPr>
            <a:r>
              <a:rPr lang="tr-TR" sz="2800" smtClean="0">
                <a:cs typeface="Arial" charset="0"/>
              </a:rPr>
              <a:t>%5-10</a:t>
            </a:r>
            <a:r>
              <a:rPr lang="tr-TR" sz="2800" smtClean="0"/>
              <a:t>’u	: A</a:t>
            </a:r>
            <a:r>
              <a:rPr lang="tr-TR" sz="2800" smtClean="0">
                <a:cs typeface="Arial" charset="0"/>
              </a:rPr>
              <a:t>kut fulminan, </a:t>
            </a:r>
            <a:endParaRPr lang="tr-TR" sz="2800" smtClean="0"/>
          </a:p>
          <a:p>
            <a:pPr lvl="1" algn="just">
              <a:lnSpc>
                <a:spcPct val="160000"/>
              </a:lnSpc>
              <a:buClr>
                <a:srgbClr val="00B0F0"/>
              </a:buClr>
              <a:buFont typeface="Wingdings" pitchFamily="2" charset="2"/>
              <a:buChar char="ü"/>
            </a:pPr>
            <a:r>
              <a:rPr lang="tr-TR" sz="2800" smtClean="0">
                <a:cs typeface="Arial" charset="0"/>
              </a:rPr>
              <a:t>%50-60</a:t>
            </a:r>
            <a:r>
              <a:rPr lang="tr-TR" sz="2800" smtClean="0"/>
              <a:t>’ı</a:t>
            </a:r>
            <a:r>
              <a:rPr lang="tr-TR" sz="2800" smtClean="0">
                <a:cs typeface="Arial" charset="0"/>
              </a:rPr>
              <a:t> </a:t>
            </a:r>
            <a:r>
              <a:rPr lang="tr-TR" sz="2800" smtClean="0"/>
              <a:t>	: S</a:t>
            </a:r>
            <a:r>
              <a:rPr lang="tr-TR" sz="2800" smtClean="0">
                <a:cs typeface="Arial" charset="0"/>
              </a:rPr>
              <a:t>ubakut rekürren,</a:t>
            </a:r>
            <a:endParaRPr lang="tr-TR" sz="2800" smtClean="0"/>
          </a:p>
          <a:p>
            <a:pPr lvl="1">
              <a:lnSpc>
                <a:spcPct val="160000"/>
              </a:lnSpc>
              <a:buClr>
                <a:srgbClr val="00B0F0"/>
              </a:buClr>
              <a:buFont typeface="Wingdings" pitchFamily="2" charset="2"/>
              <a:buChar char="ü"/>
            </a:pPr>
            <a:r>
              <a:rPr lang="tr-TR" sz="2800" smtClean="0">
                <a:cs typeface="Arial" charset="0"/>
              </a:rPr>
              <a:t>%10-25</a:t>
            </a:r>
            <a:r>
              <a:rPr lang="tr-TR" sz="2800" smtClean="0"/>
              <a:t>’i	: İ</a:t>
            </a:r>
            <a:r>
              <a:rPr lang="tr-TR" sz="2800" smtClean="0">
                <a:cs typeface="Arial" charset="0"/>
              </a:rPr>
              <a:t>ntermittan</a:t>
            </a:r>
            <a:r>
              <a:rPr lang="tr-TR" sz="2800" smtClean="0"/>
              <a:t> </a:t>
            </a:r>
            <a:r>
              <a:rPr lang="tr-TR" sz="2800" smtClean="0">
                <a:cs typeface="Arial" charset="0"/>
              </a:rPr>
              <a:t>alevlenmelerle karakterli kronik progresyon gö</a:t>
            </a:r>
            <a:r>
              <a:rPr lang="tr-TR" sz="2800" smtClean="0"/>
              <a:t>sterir</a:t>
            </a:r>
            <a:r>
              <a:rPr lang="tr-TR" sz="2800" smtClean="0">
                <a:cs typeface="Arial" charset="0"/>
              </a:rPr>
              <a:t> </a:t>
            </a:r>
            <a:endParaRPr lang="tr-TR" sz="2800" smtClean="0">
              <a:cs typeface="Times New Roman" pitchFamily="18" charset="0"/>
            </a:endParaRPr>
          </a:p>
          <a:p>
            <a:pPr>
              <a:lnSpc>
                <a:spcPct val="160000"/>
              </a:lnSpc>
              <a:buClr>
                <a:srgbClr val="FFFF00"/>
              </a:buClr>
              <a:buFont typeface="Wingdings" pitchFamily="2" charset="2"/>
              <a:buChar char="ü"/>
            </a:pPr>
            <a:endParaRPr lang="tr-TR" sz="2800" b="1" smtClean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ÜLSERATİF KOLİT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96975"/>
            <a:ext cx="8496300" cy="5216525"/>
          </a:xfrm>
        </p:spPr>
        <p:txBody>
          <a:bodyPr>
            <a:normAutofit fontScale="92500" lnSpcReduction="10000"/>
          </a:bodyPr>
          <a:lstStyle/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Clr>
                <a:srgbClr val="00B0F0"/>
              </a:buClr>
              <a:buFont typeface="Wingdings" pitchFamily="2" charset="2"/>
              <a:buChar char="Ø"/>
              <a:defRPr/>
            </a:pPr>
            <a:r>
              <a:rPr lang="tr-TR" sz="2800" dirty="0" err="1">
                <a:latin typeface="Arial" charset="0"/>
                <a:cs typeface="Arial" charset="0"/>
              </a:rPr>
              <a:t>ÜK</a:t>
            </a:r>
            <a:r>
              <a:rPr lang="tr-TR" sz="2800" dirty="0" err="1">
                <a:latin typeface="Arial" charset="0"/>
              </a:rPr>
              <a:t>’</a:t>
            </a:r>
            <a:r>
              <a:rPr lang="tr-TR" sz="2800" dirty="0" err="1">
                <a:latin typeface="Arial" charset="0"/>
                <a:cs typeface="Arial" charset="0"/>
              </a:rPr>
              <a:t>te</a:t>
            </a:r>
            <a:r>
              <a:rPr lang="tr-TR" sz="2800" dirty="0">
                <a:latin typeface="Arial" charset="0"/>
                <a:cs typeface="Arial" charset="0"/>
              </a:rPr>
              <a:t> </a:t>
            </a:r>
            <a:r>
              <a:rPr lang="tr-TR" sz="2800" dirty="0" err="1">
                <a:latin typeface="Arial" charset="0"/>
                <a:cs typeface="Arial" charset="0"/>
              </a:rPr>
              <a:t>Truelove</a:t>
            </a:r>
            <a:r>
              <a:rPr lang="tr-TR" sz="2800" dirty="0">
                <a:latin typeface="Arial" charset="0"/>
                <a:cs typeface="Arial" charset="0"/>
              </a:rPr>
              <a:t> – </a:t>
            </a:r>
            <a:r>
              <a:rPr lang="tr-TR" sz="2800" dirty="0" err="1">
                <a:latin typeface="Arial" charset="0"/>
                <a:cs typeface="Arial" charset="0"/>
              </a:rPr>
              <a:t>Witts</a:t>
            </a:r>
            <a:r>
              <a:rPr lang="tr-TR" sz="2800" dirty="0">
                <a:latin typeface="Arial" charset="0"/>
                <a:cs typeface="Arial" charset="0"/>
              </a:rPr>
              <a:t> Hastalık İndeksi :</a:t>
            </a:r>
            <a:endParaRPr lang="tr-TR" sz="2800" dirty="0">
              <a:cs typeface="Times New Roman" pitchFamily="18" charset="0"/>
            </a:endParaRPr>
          </a:p>
          <a:p>
            <a:pPr marL="621792" lvl="1" algn="just" fontAlgn="auto">
              <a:lnSpc>
                <a:spcPct val="130000"/>
              </a:lnSpc>
              <a:spcBef>
                <a:spcPts val="324"/>
              </a:spcBef>
              <a:spcAft>
                <a:spcPts val="0"/>
              </a:spcAft>
              <a:buClr>
                <a:srgbClr val="00B0F0"/>
              </a:buClr>
              <a:buFontTx/>
              <a:buNone/>
              <a:defRPr/>
            </a:pPr>
            <a:r>
              <a:rPr lang="tr-TR" sz="2000" dirty="0">
                <a:latin typeface="Arial" charset="0"/>
                <a:cs typeface="Arial" charset="0"/>
              </a:rPr>
              <a:t>	1- Hafif Olgular : </a:t>
            </a:r>
            <a:endParaRPr lang="tr-TR" sz="2000" dirty="0">
              <a:latin typeface="Arial" charset="0"/>
            </a:endParaRPr>
          </a:p>
          <a:p>
            <a:pPr lvl="4" algn="just" fontAlgn="auto">
              <a:lnSpc>
                <a:spcPct val="130000"/>
              </a:lnSpc>
              <a:spcAft>
                <a:spcPts val="0"/>
              </a:spcAft>
              <a:buClr>
                <a:srgbClr val="00B0F0"/>
              </a:buClr>
              <a:buFont typeface="Wingdings" pitchFamily="2" charset="2"/>
              <a:buChar char="ü"/>
              <a:defRPr/>
            </a:pPr>
            <a:r>
              <a:rPr lang="tr-TR" sz="1500" dirty="0">
                <a:latin typeface="Arial" charset="0"/>
                <a:cs typeface="Arial" charset="0"/>
              </a:rPr>
              <a:t>Kanlı veya kansız günde 4'ün altında dışkılama</a:t>
            </a:r>
            <a:r>
              <a:rPr lang="tr-TR" sz="1500" dirty="0">
                <a:latin typeface="Arial" charset="0"/>
              </a:rPr>
              <a:t>,</a:t>
            </a:r>
          </a:p>
          <a:p>
            <a:pPr lvl="4" algn="just" fontAlgn="auto">
              <a:lnSpc>
                <a:spcPct val="130000"/>
              </a:lnSpc>
              <a:spcAft>
                <a:spcPts val="0"/>
              </a:spcAft>
              <a:buClr>
                <a:srgbClr val="00B0F0"/>
              </a:buClr>
              <a:buFont typeface="Wingdings" pitchFamily="2" charset="2"/>
              <a:buChar char="ü"/>
              <a:defRPr/>
            </a:pPr>
            <a:r>
              <a:rPr lang="tr-TR" sz="1500" dirty="0">
                <a:latin typeface="Arial" charset="0"/>
              </a:rPr>
              <a:t>S</a:t>
            </a:r>
            <a:r>
              <a:rPr lang="tr-TR" sz="1500" dirty="0">
                <a:latin typeface="Arial" charset="0"/>
                <a:cs typeface="Arial" charset="0"/>
              </a:rPr>
              <a:t>istemik anormallik </a:t>
            </a:r>
            <a:r>
              <a:rPr lang="tr-TR" sz="1500" dirty="0">
                <a:latin typeface="Arial" charset="0"/>
              </a:rPr>
              <a:t>yok</a:t>
            </a:r>
          </a:p>
          <a:p>
            <a:pPr lvl="4" algn="just" fontAlgn="auto">
              <a:lnSpc>
                <a:spcPct val="130000"/>
              </a:lnSpc>
              <a:spcAft>
                <a:spcPts val="0"/>
              </a:spcAft>
              <a:buClr>
                <a:srgbClr val="00B0F0"/>
              </a:buClr>
              <a:buFont typeface="Wingdings" pitchFamily="2" charset="2"/>
              <a:buChar char="ü"/>
              <a:defRPr/>
            </a:pPr>
            <a:r>
              <a:rPr lang="tr-TR" sz="1500" dirty="0">
                <a:latin typeface="Arial" charset="0"/>
              </a:rPr>
              <a:t>S</a:t>
            </a:r>
            <a:r>
              <a:rPr lang="tr-TR" sz="1500" dirty="0">
                <a:latin typeface="Arial" charset="0"/>
                <a:cs typeface="Arial" charset="0"/>
              </a:rPr>
              <a:t>edimantasyon hızı normal</a:t>
            </a:r>
            <a:r>
              <a:rPr lang="tr-TR" sz="1500" dirty="0">
                <a:latin typeface="Arial" charset="0"/>
              </a:rPr>
              <a:t>dir. </a:t>
            </a:r>
          </a:p>
          <a:p>
            <a:pPr lvl="4" algn="just" fontAlgn="auto">
              <a:lnSpc>
                <a:spcPct val="130000"/>
              </a:lnSpc>
              <a:spcAft>
                <a:spcPts val="0"/>
              </a:spcAft>
              <a:buClr>
                <a:srgbClr val="00B0F0"/>
              </a:buClr>
              <a:buFont typeface="Wingdings" pitchFamily="2" charset="2"/>
              <a:buChar char="ü"/>
              <a:defRPr/>
            </a:pPr>
            <a:r>
              <a:rPr lang="tr-TR" sz="1500" dirty="0">
                <a:latin typeface="Arial" charset="0"/>
              </a:rPr>
              <a:t>Hafif form </a:t>
            </a:r>
            <a:r>
              <a:rPr lang="tr-TR" sz="1500" dirty="0" err="1">
                <a:latin typeface="Arial" charset="0"/>
              </a:rPr>
              <a:t>rektosigmoidit</a:t>
            </a:r>
            <a:r>
              <a:rPr lang="tr-TR" sz="1500" dirty="0">
                <a:latin typeface="Arial" charset="0"/>
              </a:rPr>
              <a:t> veya </a:t>
            </a:r>
            <a:r>
              <a:rPr lang="tr-TR" sz="1500" dirty="0" err="1">
                <a:latin typeface="Arial" charset="0"/>
              </a:rPr>
              <a:t>pankolit</a:t>
            </a:r>
            <a:r>
              <a:rPr lang="tr-TR" sz="1500" dirty="0">
                <a:latin typeface="Arial" charset="0"/>
              </a:rPr>
              <a:t> şeklinde olabilir.</a:t>
            </a:r>
          </a:p>
          <a:p>
            <a:pPr lvl="4" algn="just" fontAlgn="auto">
              <a:lnSpc>
                <a:spcPct val="130000"/>
              </a:lnSpc>
              <a:spcAft>
                <a:spcPts val="0"/>
              </a:spcAft>
              <a:buClr>
                <a:srgbClr val="00B0F0"/>
              </a:buClr>
              <a:buFont typeface="Wingdings" pitchFamily="2" charset="2"/>
              <a:buChar char="ü"/>
              <a:defRPr/>
            </a:pPr>
            <a:r>
              <a:rPr lang="tr-TR" sz="1300" dirty="0">
                <a:latin typeface="Comic Sans MS" pitchFamily="66" charset="0"/>
                <a:cs typeface="Times New Roman" pitchFamily="18" charset="0"/>
              </a:rPr>
              <a:t>%54'ünde ilk atak hafif </a:t>
            </a:r>
            <a:r>
              <a:rPr lang="tr-TR" sz="1300" dirty="0">
                <a:latin typeface="Comic Sans MS" pitchFamily="66" charset="0"/>
              </a:rPr>
              <a:t>ş</a:t>
            </a:r>
            <a:r>
              <a:rPr lang="tr-TR" sz="1300" dirty="0">
                <a:latin typeface="Comic Sans MS" pitchFamily="66" charset="0"/>
                <a:cs typeface="Times New Roman" pitchFamily="18" charset="0"/>
              </a:rPr>
              <a:t>iddetlidir. </a:t>
            </a:r>
          </a:p>
          <a:p>
            <a:pPr marL="621792" lvl="1" algn="just" fontAlgn="auto">
              <a:lnSpc>
                <a:spcPct val="130000"/>
              </a:lnSpc>
              <a:spcBef>
                <a:spcPts val="324"/>
              </a:spcBef>
              <a:spcAft>
                <a:spcPts val="0"/>
              </a:spcAft>
              <a:buClr>
                <a:srgbClr val="00B0F0"/>
              </a:buClr>
              <a:buFontTx/>
              <a:buNone/>
              <a:defRPr/>
            </a:pPr>
            <a:r>
              <a:rPr lang="tr-TR" sz="2000" dirty="0">
                <a:latin typeface="Arial" charset="0"/>
                <a:cs typeface="Arial" charset="0"/>
              </a:rPr>
              <a:t>	2- Orta Şiddette Olgular: </a:t>
            </a:r>
            <a:endParaRPr lang="tr-TR" sz="2000" dirty="0">
              <a:latin typeface="Arial" charset="0"/>
            </a:endParaRPr>
          </a:p>
          <a:p>
            <a:pPr lvl="4" algn="just" fontAlgn="auto">
              <a:lnSpc>
                <a:spcPct val="130000"/>
              </a:lnSpc>
              <a:spcAft>
                <a:spcPts val="0"/>
              </a:spcAft>
              <a:buClr>
                <a:srgbClr val="00B0F0"/>
              </a:buClr>
              <a:buFont typeface="Wingdings" pitchFamily="2" charset="2"/>
              <a:buChar char="ü"/>
              <a:defRPr/>
            </a:pPr>
            <a:r>
              <a:rPr lang="tr-TR" sz="1500" dirty="0">
                <a:latin typeface="Arial" charset="0"/>
                <a:cs typeface="Arial" charset="0"/>
              </a:rPr>
              <a:t>Günde 4-10 arasında dışkılama </a:t>
            </a:r>
            <a:endParaRPr lang="tr-TR" sz="1500" dirty="0">
              <a:latin typeface="Arial" charset="0"/>
            </a:endParaRPr>
          </a:p>
          <a:p>
            <a:pPr lvl="4" algn="just" fontAlgn="auto">
              <a:lnSpc>
                <a:spcPct val="130000"/>
              </a:lnSpc>
              <a:spcAft>
                <a:spcPts val="0"/>
              </a:spcAft>
              <a:buClr>
                <a:srgbClr val="00B0F0"/>
              </a:buClr>
              <a:buFont typeface="Wingdings" pitchFamily="2" charset="2"/>
              <a:buChar char="ü"/>
              <a:defRPr/>
            </a:pPr>
            <a:r>
              <a:rPr lang="tr-TR" sz="1500" dirty="0">
                <a:latin typeface="Arial" charset="0"/>
              </a:rPr>
              <a:t>M</a:t>
            </a:r>
            <a:r>
              <a:rPr lang="tr-TR" sz="1500" dirty="0">
                <a:latin typeface="Arial" charset="0"/>
                <a:cs typeface="Arial" charset="0"/>
              </a:rPr>
              <a:t>inimal sistemik anormallik</a:t>
            </a:r>
            <a:r>
              <a:rPr lang="tr-TR" sz="1500" dirty="0">
                <a:latin typeface="Arial" charset="0"/>
              </a:rPr>
              <a:t> var.</a:t>
            </a:r>
          </a:p>
          <a:p>
            <a:pPr lvl="4" algn="just" fontAlgn="auto">
              <a:lnSpc>
                <a:spcPct val="130000"/>
              </a:lnSpc>
              <a:spcAft>
                <a:spcPts val="0"/>
              </a:spcAft>
              <a:buClr>
                <a:srgbClr val="00B0F0"/>
              </a:buClr>
              <a:buFont typeface="Wingdings" pitchFamily="2" charset="2"/>
              <a:buChar char="ü"/>
              <a:defRPr/>
            </a:pPr>
            <a:r>
              <a:rPr lang="tr-TR" sz="1300" dirty="0">
                <a:latin typeface="Comic Sans MS" pitchFamily="66" charset="0"/>
                <a:cs typeface="Arial" charset="0"/>
              </a:rPr>
              <a:t>%27'sinde ilk atak orta şiddetlidir.</a:t>
            </a:r>
            <a:r>
              <a:rPr lang="tr-TR" sz="1500" dirty="0">
                <a:latin typeface="Comic Sans MS" pitchFamily="66" charset="0"/>
                <a:cs typeface="Arial" charset="0"/>
              </a:rPr>
              <a:t> </a:t>
            </a:r>
            <a:endParaRPr lang="tr-TR" sz="1500" dirty="0">
              <a:latin typeface="Comic Sans MS" pitchFamily="66" charset="0"/>
            </a:endParaRPr>
          </a:p>
          <a:p>
            <a:pPr marL="621792" lvl="1" algn="just" fontAlgn="auto">
              <a:lnSpc>
                <a:spcPct val="130000"/>
              </a:lnSpc>
              <a:spcBef>
                <a:spcPts val="324"/>
              </a:spcBef>
              <a:spcAft>
                <a:spcPts val="0"/>
              </a:spcAft>
              <a:buClr>
                <a:srgbClr val="00B0F0"/>
              </a:buClr>
              <a:buFontTx/>
              <a:buNone/>
              <a:defRPr/>
            </a:pPr>
            <a:r>
              <a:rPr lang="tr-TR" sz="2000" dirty="0">
                <a:latin typeface="Arial" charset="0"/>
                <a:cs typeface="Arial" charset="0"/>
              </a:rPr>
              <a:t>	3-Şiddetli Olgular : </a:t>
            </a:r>
            <a:endParaRPr lang="tr-TR" sz="2000" dirty="0">
              <a:latin typeface="Arial" charset="0"/>
            </a:endParaRPr>
          </a:p>
          <a:p>
            <a:pPr lvl="4" algn="just" fontAlgn="auto">
              <a:lnSpc>
                <a:spcPct val="130000"/>
              </a:lnSpc>
              <a:spcAft>
                <a:spcPts val="0"/>
              </a:spcAft>
              <a:buClr>
                <a:srgbClr val="00B0F0"/>
              </a:buClr>
              <a:buFont typeface="Wingdings" pitchFamily="2" charset="2"/>
              <a:buChar char="ü"/>
              <a:defRPr/>
            </a:pPr>
            <a:r>
              <a:rPr lang="tr-TR" sz="1500" dirty="0">
                <a:latin typeface="Arial" charset="0"/>
                <a:cs typeface="Arial" charset="0"/>
              </a:rPr>
              <a:t>Günde 10'dan fazla kanlı dışkılama</a:t>
            </a:r>
            <a:r>
              <a:rPr lang="tr-TR" sz="1500" dirty="0">
                <a:latin typeface="Arial" charset="0"/>
              </a:rPr>
              <a:t>,</a:t>
            </a:r>
            <a:r>
              <a:rPr lang="tr-TR" sz="1500" dirty="0">
                <a:latin typeface="Arial" charset="0"/>
                <a:cs typeface="Arial" charset="0"/>
              </a:rPr>
              <a:t> </a:t>
            </a:r>
            <a:endParaRPr lang="tr-TR" sz="1500" dirty="0">
              <a:latin typeface="Arial" charset="0"/>
            </a:endParaRPr>
          </a:p>
          <a:p>
            <a:pPr lvl="4" algn="just" fontAlgn="auto">
              <a:lnSpc>
                <a:spcPct val="130000"/>
              </a:lnSpc>
              <a:spcAft>
                <a:spcPts val="0"/>
              </a:spcAft>
              <a:buClr>
                <a:srgbClr val="00B0F0"/>
              </a:buClr>
              <a:buFont typeface="Wingdings" pitchFamily="2" charset="2"/>
              <a:buChar char="ü"/>
              <a:defRPr/>
            </a:pPr>
            <a:r>
              <a:rPr lang="tr-TR" sz="1500" dirty="0">
                <a:latin typeface="Arial" charset="0"/>
              </a:rPr>
              <a:t>A</a:t>
            </a:r>
            <a:r>
              <a:rPr lang="tr-TR" sz="1500" dirty="0">
                <a:latin typeface="Arial" charset="0"/>
                <a:cs typeface="Arial" charset="0"/>
              </a:rPr>
              <a:t>teş, taş</a:t>
            </a:r>
            <a:r>
              <a:rPr lang="tr-TR" sz="1500" dirty="0">
                <a:latin typeface="Arial" charset="0"/>
              </a:rPr>
              <a:t>i</a:t>
            </a:r>
            <a:r>
              <a:rPr lang="tr-TR" sz="1500" dirty="0">
                <a:latin typeface="Arial" charset="0"/>
                <a:cs typeface="Arial" charset="0"/>
              </a:rPr>
              <a:t>kardi, anemi</a:t>
            </a:r>
            <a:r>
              <a:rPr lang="tr-TR" sz="1500" dirty="0">
                <a:latin typeface="Arial" charset="0"/>
              </a:rPr>
              <a:t> var</a:t>
            </a:r>
          </a:p>
          <a:p>
            <a:pPr lvl="4" algn="just" fontAlgn="auto">
              <a:lnSpc>
                <a:spcPct val="130000"/>
              </a:lnSpc>
              <a:spcAft>
                <a:spcPts val="0"/>
              </a:spcAft>
              <a:buClr>
                <a:srgbClr val="00B0F0"/>
              </a:buClr>
              <a:buFont typeface="Wingdings" pitchFamily="2" charset="2"/>
              <a:buChar char="ü"/>
              <a:defRPr/>
            </a:pPr>
            <a:r>
              <a:rPr lang="tr-TR" sz="1500" dirty="0">
                <a:latin typeface="Arial" charset="0"/>
              </a:rPr>
              <a:t>S</a:t>
            </a:r>
            <a:r>
              <a:rPr lang="tr-TR" sz="1500" dirty="0">
                <a:latin typeface="Arial" charset="0"/>
                <a:cs typeface="Arial" charset="0"/>
              </a:rPr>
              <a:t>edimantasyon hızı 30 mm/</a:t>
            </a:r>
            <a:r>
              <a:rPr lang="tr-TR" sz="1500" dirty="0" err="1">
                <a:latin typeface="Arial" charset="0"/>
                <a:cs typeface="Arial" charset="0"/>
              </a:rPr>
              <a:t>h'nin</a:t>
            </a:r>
            <a:r>
              <a:rPr lang="tr-TR" sz="1500" dirty="0">
                <a:latin typeface="Arial" charset="0"/>
                <a:cs typeface="Arial" charset="0"/>
              </a:rPr>
              <a:t> üzerinde</a:t>
            </a:r>
            <a:r>
              <a:rPr lang="tr-TR" sz="1500" dirty="0">
                <a:latin typeface="Arial" charset="0"/>
              </a:rPr>
              <a:t>dir.</a:t>
            </a:r>
          </a:p>
          <a:p>
            <a:pPr lvl="4" algn="just" fontAlgn="auto">
              <a:lnSpc>
                <a:spcPct val="130000"/>
              </a:lnSpc>
              <a:spcAft>
                <a:spcPts val="0"/>
              </a:spcAft>
              <a:buClr>
                <a:srgbClr val="00B0F0"/>
              </a:buClr>
              <a:buFont typeface="Wingdings" pitchFamily="2" charset="2"/>
              <a:buChar char="ü"/>
              <a:defRPr/>
            </a:pPr>
            <a:r>
              <a:rPr lang="tr-TR" sz="1300" dirty="0">
                <a:latin typeface="Comic Sans MS" pitchFamily="66" charset="0"/>
                <a:cs typeface="Arial" charset="0"/>
              </a:rPr>
              <a:t>%19'unda ilk atak şiddetli başlangıçla ortaya çıkmaktadır. </a:t>
            </a:r>
            <a:endParaRPr lang="tr-TR" sz="1300" dirty="0">
              <a:latin typeface="Comic Sans MS" pitchFamily="66" charset="0"/>
            </a:endParaRP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tr-TR" sz="2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ÜLSERATİF KOLİT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1268413"/>
            <a:ext cx="8991600" cy="5437187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tr-TR" sz="2800" smtClean="0">
                <a:latin typeface="Arial" charset="0"/>
                <a:cs typeface="Arial" charset="0"/>
              </a:rPr>
              <a:t>ÜK’te Rachmilewits Klinik Aktivite İndeksi :</a:t>
            </a:r>
            <a:endParaRPr lang="tr-TR" sz="2800" smtClean="0"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tr-TR" sz="2400" smtClean="0">
                <a:latin typeface="Arial" charset="0"/>
                <a:cs typeface="Arial" charset="0"/>
              </a:rPr>
              <a:t>Klinik Aktivite İndeksi :		       Skor :</a:t>
            </a:r>
            <a:endParaRPr lang="tr-TR" sz="2400" smtClean="0"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tr-TR" sz="2000" smtClean="0">
                <a:latin typeface="Arial" charset="0"/>
                <a:cs typeface="Arial" charset="0"/>
              </a:rPr>
              <a:t>1-Haftalık Dışkı Sayısı :	</a:t>
            </a:r>
            <a:r>
              <a:rPr lang="tr-TR" sz="2400" smtClean="0">
                <a:latin typeface="Arial" charset="0"/>
                <a:cs typeface="Arial" charset="0"/>
              </a:rPr>
              <a:t>				</a:t>
            </a:r>
            <a:endParaRPr lang="tr-TR" sz="2400" smtClean="0"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tr-TR" sz="2400" smtClean="0">
                <a:latin typeface="Arial" charset="0"/>
              </a:rPr>
              <a:t>		</a:t>
            </a:r>
            <a:r>
              <a:rPr lang="tr-TR" sz="1600" smtClean="0">
                <a:latin typeface="Arial" charset="0"/>
                <a:cs typeface="Arial" charset="0"/>
              </a:rPr>
              <a:t>&lt; 18	</a:t>
            </a:r>
            <a:r>
              <a:rPr lang="tr-TR" sz="1600" smtClean="0">
                <a:latin typeface="Arial" charset="0"/>
              </a:rPr>
              <a:t>	</a:t>
            </a:r>
            <a:r>
              <a:rPr lang="tr-TR" sz="1600" smtClean="0">
                <a:latin typeface="Arial" charset="0"/>
                <a:cs typeface="Arial" charset="0"/>
              </a:rPr>
              <a:t>			0</a:t>
            </a:r>
            <a:endParaRPr lang="tr-TR" sz="1600" smtClean="0"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tr-TR" sz="1600" smtClean="0">
                <a:latin typeface="Arial" charset="0"/>
              </a:rPr>
              <a:t>		</a:t>
            </a:r>
            <a:r>
              <a:rPr lang="tr-TR" sz="1600" smtClean="0">
                <a:latin typeface="Arial" charset="0"/>
                <a:cs typeface="Arial" charset="0"/>
              </a:rPr>
              <a:t>18-35	</a:t>
            </a:r>
            <a:r>
              <a:rPr lang="tr-TR" sz="1600" smtClean="0">
                <a:latin typeface="Arial" charset="0"/>
              </a:rPr>
              <a:t>	</a:t>
            </a:r>
            <a:r>
              <a:rPr lang="tr-TR" sz="1600" smtClean="0">
                <a:latin typeface="Arial" charset="0"/>
                <a:cs typeface="Arial" charset="0"/>
              </a:rPr>
              <a:t>			1</a:t>
            </a:r>
            <a:endParaRPr lang="tr-TR" sz="1600" smtClean="0"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tr-TR" sz="1600" smtClean="0">
                <a:latin typeface="Arial" charset="0"/>
              </a:rPr>
              <a:t>		</a:t>
            </a:r>
            <a:r>
              <a:rPr lang="tr-TR" sz="1600" smtClean="0">
                <a:latin typeface="Arial" charset="0"/>
                <a:cs typeface="Arial" charset="0"/>
              </a:rPr>
              <a:t>36-60			</a:t>
            </a:r>
            <a:r>
              <a:rPr lang="tr-TR" sz="1600" smtClean="0">
                <a:latin typeface="Arial" charset="0"/>
              </a:rPr>
              <a:t>	</a:t>
            </a:r>
            <a:r>
              <a:rPr lang="tr-TR" sz="1600" smtClean="0">
                <a:latin typeface="Arial" charset="0"/>
                <a:cs typeface="Arial" charset="0"/>
              </a:rPr>
              <a:t>	2</a:t>
            </a:r>
            <a:endParaRPr lang="tr-TR" sz="1600" smtClean="0"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tr-TR" sz="1600" smtClean="0">
                <a:latin typeface="Arial" charset="0"/>
                <a:cs typeface="Arial" charset="0"/>
              </a:rPr>
              <a:t>		&gt;60				</a:t>
            </a:r>
            <a:r>
              <a:rPr lang="tr-TR" sz="1600" smtClean="0">
                <a:latin typeface="Arial" charset="0"/>
              </a:rPr>
              <a:t>	</a:t>
            </a:r>
            <a:r>
              <a:rPr lang="tr-TR" sz="1600" smtClean="0">
                <a:latin typeface="Arial" charset="0"/>
                <a:cs typeface="Arial" charset="0"/>
              </a:rPr>
              <a:t>3</a:t>
            </a:r>
            <a:endParaRPr lang="tr-TR" sz="1600" smtClean="0"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tr-TR" sz="2000" smtClean="0">
                <a:latin typeface="Arial" charset="0"/>
                <a:cs typeface="Arial" charset="0"/>
              </a:rPr>
              <a:t>2- Dışkıda Kanın Bulunması :</a:t>
            </a:r>
            <a:endParaRPr lang="tr-TR" sz="2000" smtClean="0"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tr-TR" sz="2400" smtClean="0">
                <a:latin typeface="Arial" charset="0"/>
                <a:cs typeface="Arial" charset="0"/>
              </a:rPr>
              <a:t>		</a:t>
            </a:r>
            <a:r>
              <a:rPr lang="tr-TR" sz="1600" smtClean="0">
                <a:latin typeface="Arial" charset="0"/>
                <a:cs typeface="Arial" charset="0"/>
              </a:rPr>
              <a:t>Yokluğu					0</a:t>
            </a:r>
            <a:endParaRPr lang="tr-TR" sz="1600" smtClean="0"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tr-TR" sz="1600" smtClean="0">
                <a:latin typeface="Arial" charset="0"/>
                <a:cs typeface="Arial" charset="0"/>
              </a:rPr>
              <a:t>		Azlığı	</a:t>
            </a:r>
            <a:r>
              <a:rPr lang="tr-TR" sz="1600" smtClean="0">
                <a:latin typeface="Arial" charset="0"/>
              </a:rPr>
              <a:t>	</a:t>
            </a:r>
            <a:r>
              <a:rPr lang="tr-TR" sz="1600" smtClean="0">
                <a:latin typeface="Arial" charset="0"/>
                <a:cs typeface="Arial" charset="0"/>
              </a:rPr>
              <a:t>			2</a:t>
            </a:r>
            <a:endParaRPr lang="tr-TR" sz="1600" smtClean="0"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tr-TR" sz="1600" smtClean="0">
                <a:latin typeface="Arial" charset="0"/>
                <a:cs typeface="Arial" charset="0"/>
              </a:rPr>
              <a:t>		Fazlalığı	</a:t>
            </a:r>
            <a:r>
              <a:rPr lang="tr-TR" sz="1600" smtClean="0">
                <a:latin typeface="Arial" charset="0"/>
              </a:rPr>
              <a:t>	</a:t>
            </a:r>
            <a:r>
              <a:rPr lang="tr-TR" sz="1600" smtClean="0">
                <a:latin typeface="Arial" charset="0"/>
                <a:cs typeface="Arial" charset="0"/>
              </a:rPr>
              <a:t>			4</a:t>
            </a:r>
            <a:endParaRPr lang="tr-TR" sz="1600" smtClean="0"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tr-TR" sz="2000" smtClean="0">
                <a:latin typeface="Arial" charset="0"/>
                <a:cs typeface="Arial" charset="0"/>
              </a:rPr>
              <a:t>3-Hastanın Genel Semptomatik Durumu :</a:t>
            </a:r>
            <a:endParaRPr lang="tr-TR" sz="2000" smtClean="0"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tr-TR" sz="2400" smtClean="0">
                <a:latin typeface="Arial" charset="0"/>
                <a:cs typeface="Arial" charset="0"/>
              </a:rPr>
              <a:t>	</a:t>
            </a:r>
            <a:r>
              <a:rPr lang="tr-TR" sz="1600" smtClean="0">
                <a:latin typeface="Arial" charset="0"/>
                <a:cs typeface="Arial" charset="0"/>
              </a:rPr>
              <a:t>	İyi					0</a:t>
            </a:r>
            <a:endParaRPr lang="tr-TR" sz="1600" smtClean="0"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tr-TR" sz="1600" smtClean="0">
                <a:latin typeface="Arial" charset="0"/>
                <a:cs typeface="Arial" charset="0"/>
              </a:rPr>
              <a:t>		Orta					1</a:t>
            </a:r>
            <a:endParaRPr lang="tr-TR" sz="1600" smtClean="0"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tr-TR" sz="1600" smtClean="0">
                <a:latin typeface="Arial" charset="0"/>
                <a:cs typeface="Arial" charset="0"/>
              </a:rPr>
              <a:t>		Zayıf					2</a:t>
            </a:r>
            <a:endParaRPr lang="tr-TR" sz="1600" smtClean="0"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tr-TR" sz="1600" smtClean="0">
                <a:latin typeface="Arial" charset="0"/>
                <a:cs typeface="Arial" charset="0"/>
              </a:rPr>
              <a:t>		Çok Zayıf				</a:t>
            </a:r>
            <a:r>
              <a:rPr lang="tr-TR" sz="1600" smtClean="0">
                <a:latin typeface="Arial" charset="0"/>
              </a:rPr>
              <a:t>	</a:t>
            </a:r>
            <a:r>
              <a:rPr lang="tr-TR" sz="1600" smtClean="0">
                <a:latin typeface="Arial" charset="0"/>
                <a:cs typeface="Arial" charset="0"/>
              </a:rPr>
              <a:t>3</a:t>
            </a:r>
            <a:endParaRPr lang="tr-TR" sz="1600" smtClean="0"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tr-TR" sz="2000" b="1" smtClean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ÜLSERATİF KOLİT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738" y="1628775"/>
            <a:ext cx="8740775" cy="4937125"/>
          </a:xfrm>
        </p:spPr>
        <p:txBody>
          <a:bodyPr>
            <a:normAutofit fontScale="85000" lnSpcReduction="20000"/>
          </a:bodyPr>
          <a:lstStyle/>
          <a:p>
            <a:pPr marL="365760" indent="-256032" algn="just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tr-TR" sz="2400" dirty="0">
                <a:latin typeface="Arial" charset="0"/>
                <a:cs typeface="Arial" charset="0"/>
              </a:rPr>
              <a:t>4-Karın Ağrısı / Kramp Varlığı :</a:t>
            </a:r>
            <a:endParaRPr lang="tr-TR" sz="2400" dirty="0">
              <a:cs typeface="Times New Roman" pitchFamily="18" charset="0"/>
            </a:endParaRPr>
          </a:p>
          <a:p>
            <a:pPr marL="365760" indent="-256032" algn="just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tr-TR" sz="2000" dirty="0">
                <a:latin typeface="Arial" charset="0"/>
                <a:cs typeface="Arial" charset="0"/>
              </a:rPr>
              <a:t>		Yokluğu				0</a:t>
            </a:r>
            <a:endParaRPr lang="tr-TR" sz="2000" dirty="0">
              <a:cs typeface="Times New Roman" pitchFamily="18" charset="0"/>
            </a:endParaRPr>
          </a:p>
          <a:p>
            <a:pPr marL="365760" indent="-256032" algn="just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tr-TR" sz="2000" dirty="0">
                <a:latin typeface="Arial" charset="0"/>
                <a:cs typeface="Arial" charset="0"/>
              </a:rPr>
              <a:t>		Hafif				</a:t>
            </a:r>
            <a:r>
              <a:rPr lang="tr-TR" sz="2000" dirty="0" smtClean="0">
                <a:latin typeface="Arial" charset="0"/>
                <a:cs typeface="Arial" charset="0"/>
              </a:rPr>
              <a:t>1</a:t>
            </a:r>
            <a:endParaRPr lang="tr-TR" sz="2000" dirty="0">
              <a:cs typeface="Times New Roman" pitchFamily="18" charset="0"/>
            </a:endParaRPr>
          </a:p>
          <a:p>
            <a:pPr marL="365760" indent="-256032" algn="just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tr-TR" sz="2000" dirty="0">
                <a:latin typeface="Arial" charset="0"/>
                <a:cs typeface="Arial" charset="0"/>
              </a:rPr>
              <a:t>		Orta				</a:t>
            </a:r>
            <a:r>
              <a:rPr lang="tr-TR" sz="2000" dirty="0" smtClean="0">
                <a:latin typeface="Arial" charset="0"/>
                <a:cs typeface="Arial" charset="0"/>
              </a:rPr>
              <a:t>2</a:t>
            </a:r>
            <a:endParaRPr lang="tr-TR" sz="2000" dirty="0">
              <a:cs typeface="Times New Roman" pitchFamily="18" charset="0"/>
            </a:endParaRPr>
          </a:p>
          <a:p>
            <a:pPr marL="365760" indent="-256032" algn="just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tr-TR" sz="2000" dirty="0">
                <a:latin typeface="Arial" charset="0"/>
                <a:cs typeface="Arial" charset="0"/>
              </a:rPr>
              <a:t>		Şiddetli				3</a:t>
            </a:r>
            <a:endParaRPr lang="tr-TR" sz="2000" dirty="0">
              <a:cs typeface="Times New Roman" pitchFamily="18" charset="0"/>
            </a:endParaRPr>
          </a:p>
          <a:p>
            <a:pPr marL="365760" indent="-256032" algn="just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tr-TR" sz="2400" dirty="0">
                <a:latin typeface="Arial" charset="0"/>
                <a:cs typeface="Arial" charset="0"/>
              </a:rPr>
              <a:t>5- Kolitle Birlikte Ateş Varlığı :</a:t>
            </a:r>
            <a:endParaRPr lang="tr-TR" sz="2400" dirty="0">
              <a:cs typeface="Times New Roman" pitchFamily="18" charset="0"/>
            </a:endParaRPr>
          </a:p>
          <a:p>
            <a:pPr marL="365760" indent="-256032" algn="just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tr-TR" sz="2800" dirty="0">
                <a:latin typeface="Arial" charset="0"/>
                <a:cs typeface="Arial" charset="0"/>
              </a:rPr>
              <a:t>	</a:t>
            </a:r>
            <a:r>
              <a:rPr lang="tr-TR" sz="2000" dirty="0">
                <a:latin typeface="Arial" charset="0"/>
                <a:cs typeface="Arial" charset="0"/>
              </a:rPr>
              <a:t>	37-38 °C			</a:t>
            </a:r>
            <a:r>
              <a:rPr lang="tr-TR" sz="2000" dirty="0" smtClean="0">
                <a:latin typeface="Arial" charset="0"/>
                <a:cs typeface="Arial" charset="0"/>
              </a:rPr>
              <a:t>0</a:t>
            </a:r>
            <a:endParaRPr lang="tr-TR" sz="2000" dirty="0">
              <a:cs typeface="Times New Roman" pitchFamily="18" charset="0"/>
            </a:endParaRPr>
          </a:p>
          <a:p>
            <a:pPr marL="365760" indent="-256032" algn="just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tr-TR" sz="2000" dirty="0">
                <a:latin typeface="Arial" charset="0"/>
                <a:cs typeface="Arial" charset="0"/>
              </a:rPr>
              <a:t>		&gt; 38 °C				</a:t>
            </a:r>
            <a:r>
              <a:rPr lang="tr-TR" sz="2000" dirty="0" smtClean="0">
                <a:latin typeface="Arial" charset="0"/>
                <a:cs typeface="Arial" charset="0"/>
              </a:rPr>
              <a:t>3</a:t>
            </a:r>
            <a:endParaRPr lang="tr-TR" sz="2000" dirty="0">
              <a:cs typeface="Times New Roman" pitchFamily="18" charset="0"/>
            </a:endParaRPr>
          </a:p>
          <a:p>
            <a:pPr marL="365760" indent="-256032" algn="just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tr-TR" sz="2400" dirty="0">
                <a:latin typeface="Arial" charset="0"/>
                <a:cs typeface="Arial" charset="0"/>
              </a:rPr>
              <a:t>6- Ekstra </a:t>
            </a:r>
            <a:r>
              <a:rPr lang="tr-TR" sz="2400" dirty="0" err="1">
                <a:latin typeface="Arial" charset="0"/>
                <a:cs typeface="Arial" charset="0"/>
              </a:rPr>
              <a:t>İntestinal</a:t>
            </a:r>
            <a:r>
              <a:rPr lang="tr-TR" sz="2400" dirty="0">
                <a:latin typeface="Arial" charset="0"/>
                <a:cs typeface="Arial" charset="0"/>
              </a:rPr>
              <a:t> Bulguların Varlığı :</a:t>
            </a:r>
            <a:endParaRPr lang="tr-TR" sz="2400" dirty="0">
              <a:cs typeface="Times New Roman" pitchFamily="18" charset="0"/>
            </a:endParaRPr>
          </a:p>
          <a:p>
            <a:pPr marL="365760" indent="-256032" algn="just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tr-TR" sz="2800" dirty="0">
                <a:latin typeface="Arial" charset="0"/>
                <a:cs typeface="Arial" charset="0"/>
              </a:rPr>
              <a:t>	</a:t>
            </a:r>
            <a:r>
              <a:rPr lang="tr-TR" sz="2000" dirty="0">
                <a:latin typeface="Arial" charset="0"/>
                <a:cs typeface="Arial" charset="0"/>
              </a:rPr>
              <a:t>	</a:t>
            </a:r>
            <a:r>
              <a:rPr lang="tr-TR" sz="2000" dirty="0" err="1">
                <a:latin typeface="Arial" charset="0"/>
                <a:cs typeface="Arial" charset="0"/>
              </a:rPr>
              <a:t>İritis</a:t>
            </a:r>
            <a:r>
              <a:rPr lang="tr-TR" sz="2000" dirty="0">
                <a:latin typeface="Arial" charset="0"/>
                <a:cs typeface="Arial" charset="0"/>
              </a:rPr>
              <a:t>				</a:t>
            </a:r>
            <a:r>
              <a:rPr lang="tr-TR" sz="2000" dirty="0" smtClean="0">
                <a:latin typeface="Arial" charset="0"/>
                <a:cs typeface="Arial" charset="0"/>
              </a:rPr>
              <a:t>3</a:t>
            </a:r>
            <a:endParaRPr lang="tr-TR" sz="2000" dirty="0">
              <a:cs typeface="Times New Roman" pitchFamily="18" charset="0"/>
            </a:endParaRPr>
          </a:p>
          <a:p>
            <a:pPr marL="365760" indent="-256032" algn="just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tr-TR" sz="2000" dirty="0">
                <a:latin typeface="Arial" charset="0"/>
                <a:cs typeface="Arial" charset="0"/>
              </a:rPr>
              <a:t>		</a:t>
            </a:r>
            <a:r>
              <a:rPr lang="tr-TR" sz="2000" dirty="0" err="1">
                <a:latin typeface="Arial" charset="0"/>
                <a:cs typeface="Arial" charset="0"/>
              </a:rPr>
              <a:t>Erythema</a:t>
            </a:r>
            <a:r>
              <a:rPr lang="tr-TR" sz="2000" dirty="0">
                <a:latin typeface="Arial" charset="0"/>
                <a:cs typeface="Arial" charset="0"/>
              </a:rPr>
              <a:t> </a:t>
            </a:r>
            <a:r>
              <a:rPr lang="tr-TR" sz="2000" dirty="0" err="1">
                <a:latin typeface="Arial" charset="0"/>
                <a:cs typeface="Arial" charset="0"/>
              </a:rPr>
              <a:t>Nodosum</a:t>
            </a:r>
            <a:r>
              <a:rPr lang="tr-TR" sz="2000" dirty="0">
                <a:latin typeface="Arial" charset="0"/>
                <a:cs typeface="Arial" charset="0"/>
              </a:rPr>
              <a:t>		</a:t>
            </a:r>
            <a:r>
              <a:rPr lang="tr-TR" sz="2000" dirty="0" smtClean="0">
                <a:latin typeface="Arial" charset="0"/>
                <a:cs typeface="Arial" charset="0"/>
              </a:rPr>
              <a:t>3</a:t>
            </a:r>
            <a:endParaRPr lang="tr-TR" sz="2000" dirty="0">
              <a:cs typeface="Times New Roman" pitchFamily="18" charset="0"/>
            </a:endParaRPr>
          </a:p>
          <a:p>
            <a:pPr marL="365760" indent="-256032" algn="just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tr-TR" sz="2000" dirty="0">
                <a:latin typeface="Arial" charset="0"/>
                <a:cs typeface="Arial" charset="0"/>
              </a:rPr>
              <a:t>		</a:t>
            </a:r>
            <a:r>
              <a:rPr lang="tr-TR" sz="2000" dirty="0" err="1">
                <a:latin typeface="Arial" charset="0"/>
                <a:cs typeface="Arial" charset="0"/>
              </a:rPr>
              <a:t>Arthritis</a:t>
            </a:r>
            <a:r>
              <a:rPr lang="tr-TR" sz="2000" dirty="0">
                <a:latin typeface="Arial" charset="0"/>
                <a:cs typeface="Arial" charset="0"/>
              </a:rPr>
              <a:t>				3</a:t>
            </a:r>
            <a:endParaRPr lang="tr-TR" sz="2000" dirty="0">
              <a:cs typeface="Times New Roman" pitchFamily="18" charset="0"/>
            </a:endParaRPr>
          </a:p>
          <a:p>
            <a:pPr marL="365760" indent="-256032" algn="just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tr-TR" sz="2400" dirty="0">
                <a:latin typeface="Arial" charset="0"/>
                <a:cs typeface="Arial" charset="0"/>
              </a:rPr>
              <a:t>7-</a:t>
            </a:r>
            <a:r>
              <a:rPr lang="tr-TR" sz="2400" dirty="0" err="1">
                <a:latin typeface="Arial" charset="0"/>
                <a:cs typeface="Arial" charset="0"/>
              </a:rPr>
              <a:t>Labroratuvar</a:t>
            </a:r>
            <a:r>
              <a:rPr lang="tr-TR" sz="2400" dirty="0">
                <a:latin typeface="Arial" charset="0"/>
                <a:cs typeface="Arial" charset="0"/>
              </a:rPr>
              <a:t> Bulguları :</a:t>
            </a:r>
            <a:endParaRPr lang="tr-TR" sz="2400" dirty="0">
              <a:cs typeface="Times New Roman" pitchFamily="18" charset="0"/>
            </a:endParaRPr>
          </a:p>
          <a:p>
            <a:pPr marL="365760" indent="-256032" algn="just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tr-TR" sz="2800" dirty="0">
                <a:latin typeface="Arial" charset="0"/>
                <a:cs typeface="Arial" charset="0"/>
              </a:rPr>
              <a:t>	</a:t>
            </a:r>
            <a:r>
              <a:rPr lang="tr-TR" sz="2000" dirty="0">
                <a:latin typeface="Arial" charset="0"/>
                <a:cs typeface="Arial" charset="0"/>
              </a:rPr>
              <a:t>	Sedimantasyon Hızı &gt; 50 </a:t>
            </a:r>
            <a:r>
              <a:rPr lang="tr-TR" sz="2000" dirty="0" smtClean="0">
                <a:latin typeface="Arial" charset="0"/>
                <a:cs typeface="Arial" charset="0"/>
              </a:rPr>
              <a:t>mm/ </a:t>
            </a:r>
            <a:r>
              <a:rPr lang="tr-TR" sz="2000" dirty="0">
                <a:latin typeface="Arial" charset="0"/>
                <a:cs typeface="Arial" charset="0"/>
              </a:rPr>
              <a:t>h	1</a:t>
            </a:r>
            <a:endParaRPr lang="tr-TR" sz="2000" dirty="0">
              <a:cs typeface="Times New Roman" pitchFamily="18" charset="0"/>
            </a:endParaRPr>
          </a:p>
          <a:p>
            <a:pPr marL="365760" indent="-256032" algn="just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tr-TR" sz="2000" dirty="0">
                <a:latin typeface="Arial" charset="0"/>
                <a:cs typeface="Arial" charset="0"/>
              </a:rPr>
              <a:t>		Sedimantasyon Hızı &gt; 100 </a:t>
            </a:r>
            <a:r>
              <a:rPr lang="tr-TR" sz="2000" dirty="0" smtClean="0">
                <a:latin typeface="Arial" charset="0"/>
                <a:cs typeface="Arial" charset="0"/>
              </a:rPr>
              <a:t>mm/h</a:t>
            </a:r>
            <a:r>
              <a:rPr lang="tr-TR" sz="2000" dirty="0">
                <a:latin typeface="Arial" charset="0"/>
                <a:cs typeface="Arial" charset="0"/>
              </a:rPr>
              <a:t>	2</a:t>
            </a:r>
            <a:endParaRPr lang="tr-TR" sz="2000" dirty="0">
              <a:cs typeface="Times New Roman" pitchFamily="18" charset="0"/>
            </a:endParaRPr>
          </a:p>
          <a:p>
            <a:pPr marL="365760" indent="-256032" algn="just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tr-TR" sz="2000" dirty="0">
                <a:latin typeface="Arial" charset="0"/>
                <a:cs typeface="Arial" charset="0"/>
              </a:rPr>
              <a:t>		Hemoglobin &lt; 10 g/ 1		</a:t>
            </a:r>
            <a:r>
              <a:rPr lang="tr-TR" sz="2000" dirty="0" smtClean="0">
                <a:latin typeface="Arial" charset="0"/>
                <a:cs typeface="Arial" charset="0"/>
              </a:rPr>
              <a:t>4</a:t>
            </a:r>
            <a:endParaRPr lang="tr-TR" sz="2000" dirty="0">
              <a:cs typeface="Times New Roman" pitchFamily="18" charset="0"/>
            </a:endParaRPr>
          </a:p>
          <a:p>
            <a:pPr marL="365760" indent="-256032" algn="just" fontAlgn="auto">
              <a:lnSpc>
                <a:spcPct val="9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tr-TR" sz="2400" dirty="0" smtClean="0">
                <a:latin typeface="Arial" charset="0"/>
              </a:rPr>
              <a:t>                               </a:t>
            </a:r>
          </a:p>
          <a:p>
            <a:pPr marL="365760" indent="-256032" algn="just" fontAlgn="auto">
              <a:lnSpc>
                <a:spcPct val="9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tr-TR" sz="2400" dirty="0" smtClean="0">
                <a:latin typeface="Arial" charset="0"/>
              </a:rPr>
              <a:t>				S</a:t>
            </a:r>
            <a:r>
              <a:rPr lang="tr-TR" sz="2400" dirty="0" smtClean="0">
                <a:latin typeface="Arial" charset="0"/>
                <a:cs typeface="Arial" charset="0"/>
              </a:rPr>
              <a:t>kor </a:t>
            </a:r>
            <a:r>
              <a:rPr lang="tr-TR" sz="2400" dirty="0">
                <a:latin typeface="Arial" charset="0"/>
                <a:cs typeface="Arial" charset="0"/>
              </a:rPr>
              <a:t>4’e eşit yada altında ise </a:t>
            </a:r>
            <a:r>
              <a:rPr lang="tr-TR" sz="2400" dirty="0" err="1">
                <a:latin typeface="Arial" charset="0"/>
                <a:cs typeface="Arial" charset="0"/>
              </a:rPr>
              <a:t>remisyondadır</a:t>
            </a:r>
            <a:r>
              <a:rPr lang="tr-TR" sz="2400" dirty="0">
                <a:latin typeface="Arial" charset="0"/>
                <a:cs typeface="Arial" charset="0"/>
              </a:rPr>
              <a:t>.</a:t>
            </a:r>
            <a:endParaRPr lang="tr-TR" sz="2400" dirty="0">
              <a:cs typeface="Times New Roman" pitchFamily="18" charset="0"/>
            </a:endParaRP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tr-TR" sz="2400" b="1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ÜLSERATİF KOLİT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mtClean="0"/>
              <a:t>Tanı </a:t>
            </a:r>
          </a:p>
          <a:p>
            <a:pPr lvl="1"/>
            <a:r>
              <a:rPr lang="tr-TR" smtClean="0"/>
              <a:t>Rektosigmoidoskopik ve kolonoskopik muayene bulguları </a:t>
            </a:r>
          </a:p>
          <a:p>
            <a:pPr lvl="1"/>
            <a:r>
              <a:rPr lang="tr-TR" smtClean="0"/>
              <a:t>Radyolojik tetkikler</a:t>
            </a:r>
          </a:p>
        </p:txBody>
      </p:sp>
      <p:sp>
        <p:nvSpPr>
          <p:cNvPr id="4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ÜLSERATİF KOLİT</a:t>
            </a:r>
            <a:endParaRPr lang="tr-TR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268413"/>
            <a:ext cx="54737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err="1" smtClean="0"/>
              <a:t>Ülseratif</a:t>
            </a:r>
            <a:r>
              <a:rPr lang="tr-TR" dirty="0" smtClean="0"/>
              <a:t> Kolit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sz="2400" smtClean="0"/>
              <a:t>Kolonoskopi:</a:t>
            </a:r>
          </a:p>
          <a:p>
            <a:pPr lvl="1">
              <a:lnSpc>
                <a:spcPct val="150000"/>
              </a:lnSpc>
            </a:pPr>
            <a:r>
              <a:rPr lang="tr-TR" sz="2000" smtClean="0"/>
              <a:t>Kronik seyirli olgularda tekrarlayan ataklar sonucu rektum lümeni daralır</a:t>
            </a:r>
          </a:p>
          <a:p>
            <a:pPr lvl="2">
              <a:lnSpc>
                <a:spcPct val="150000"/>
              </a:lnSpc>
            </a:pPr>
            <a:r>
              <a:rPr lang="tr-TR" sz="2200" smtClean="0"/>
              <a:t>Rektumun düz bir </a:t>
            </a:r>
            <a:r>
              <a:rPr lang="tr-TR" sz="2200" b="1" smtClean="0"/>
              <a:t>boru şekli </a:t>
            </a:r>
            <a:r>
              <a:rPr lang="tr-TR" sz="2200" smtClean="0"/>
              <a:t>alabilir</a:t>
            </a:r>
          </a:p>
          <a:p>
            <a:pPr lvl="1">
              <a:lnSpc>
                <a:spcPct val="150000"/>
              </a:lnSpc>
            </a:pPr>
            <a:r>
              <a:rPr lang="tr-TR" sz="2000" smtClean="0"/>
              <a:t>Kolonoskopide </a:t>
            </a:r>
            <a:r>
              <a:rPr lang="tr-TR" sz="2000" smtClean="0">
                <a:sym typeface="Wingdings" pitchFamily="2" charset="2"/>
              </a:rPr>
              <a:t> </a:t>
            </a:r>
            <a:r>
              <a:rPr lang="tr-TR" sz="2000" smtClean="0"/>
              <a:t>barsakta </a:t>
            </a:r>
            <a:r>
              <a:rPr lang="tr-TR" sz="2000" b="1" smtClean="0"/>
              <a:t>sağlam atlama sahaları</a:t>
            </a:r>
            <a:r>
              <a:rPr lang="tr-TR" sz="2000" smtClean="0"/>
              <a:t>nın bulunmaması Crohn kolitinden ayırt etmekte yardımcı olur</a:t>
            </a:r>
          </a:p>
          <a:p>
            <a:pPr lvl="1">
              <a:lnSpc>
                <a:spcPct val="150000"/>
              </a:lnSpc>
            </a:pPr>
            <a:r>
              <a:rPr lang="tr-TR" sz="2000" smtClean="0"/>
              <a:t>Fulminan tiplerde kolonoskopi kontrendike</a:t>
            </a:r>
          </a:p>
          <a:p>
            <a:pPr lvl="1">
              <a:lnSpc>
                <a:spcPct val="150000"/>
              </a:lnSpc>
            </a:pPr>
            <a:r>
              <a:rPr lang="tr-TR" sz="2000" smtClean="0"/>
              <a:t>Mukoza biyopsileri tanı ve malign değişiklikleri izleme açısından önemli</a:t>
            </a:r>
          </a:p>
        </p:txBody>
      </p:sp>
      <p:sp>
        <p:nvSpPr>
          <p:cNvPr id="4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err="1" smtClean="0"/>
              <a:t>Ülseratif</a:t>
            </a:r>
            <a:r>
              <a:rPr lang="tr-TR" dirty="0" smtClean="0"/>
              <a:t> Kolit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smtClean="0"/>
              <a:t>Radyolojik Bulgular</a:t>
            </a:r>
          </a:p>
          <a:p>
            <a:pPr lvl="1">
              <a:lnSpc>
                <a:spcPct val="150000"/>
              </a:lnSpc>
            </a:pPr>
            <a:r>
              <a:rPr lang="tr-TR" smtClean="0"/>
              <a:t>Direkt grafi</a:t>
            </a:r>
          </a:p>
          <a:p>
            <a:pPr lvl="2">
              <a:lnSpc>
                <a:spcPct val="150000"/>
              </a:lnSpc>
            </a:pPr>
            <a:r>
              <a:rPr lang="tr-TR" smtClean="0"/>
              <a:t>Toksik dilatasyon; Transver kolon çapı &gt; 6 cm</a:t>
            </a:r>
          </a:p>
          <a:p>
            <a:pPr lvl="2">
              <a:lnSpc>
                <a:spcPct val="150000"/>
              </a:lnSpc>
            </a:pPr>
            <a:r>
              <a:rPr lang="tr-TR" smtClean="0"/>
              <a:t> Perforasyon</a:t>
            </a:r>
          </a:p>
          <a:p>
            <a:pPr lvl="1">
              <a:lnSpc>
                <a:spcPct val="150000"/>
              </a:lnSpc>
            </a:pPr>
            <a:r>
              <a:rPr lang="tr-TR" smtClean="0"/>
              <a:t>Baryumlu kolon grafi</a:t>
            </a:r>
          </a:p>
          <a:p>
            <a:pPr lvl="2">
              <a:lnSpc>
                <a:spcPct val="150000"/>
              </a:lnSpc>
            </a:pPr>
            <a:r>
              <a:rPr lang="tr-TR" smtClean="0"/>
              <a:t>Haustrasyon kaybı</a:t>
            </a:r>
          </a:p>
          <a:p>
            <a:pPr lvl="2">
              <a:lnSpc>
                <a:spcPct val="150000"/>
              </a:lnSpc>
            </a:pPr>
            <a:r>
              <a:rPr lang="tr-TR" smtClean="0"/>
              <a:t>Kolonun düz boru haline gelmesi</a:t>
            </a:r>
          </a:p>
          <a:p>
            <a:pPr lvl="2">
              <a:lnSpc>
                <a:spcPct val="150000"/>
              </a:lnSpc>
            </a:pPr>
            <a:r>
              <a:rPr lang="tr-TR" smtClean="0"/>
              <a:t>Kolonda kısalma ve daralma</a:t>
            </a:r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err="1" smtClean="0"/>
              <a:t>Ülseratif</a:t>
            </a:r>
            <a:r>
              <a:rPr lang="tr-TR" dirty="0" smtClean="0"/>
              <a:t> Kolit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5003800" y="1628775"/>
            <a:ext cx="3898900" cy="48831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sz="2400" smtClean="0"/>
              <a:t>Toksik Megakolon;</a:t>
            </a:r>
            <a:r>
              <a:rPr lang="tr-TR" sz="2400" smtClean="0">
                <a:sym typeface="Wingdings" pitchFamily="2" charset="2"/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tr-TR" sz="2000" smtClean="0">
                <a:sym typeface="Wingdings" pitchFamily="2" charset="2"/>
              </a:rPr>
              <a:t>Kolon segmentlerinde haustrasyon kaybı ve 6 cm &gt; dilatasyon</a:t>
            </a:r>
            <a:endParaRPr lang="tr-TR" sz="2000" smtClean="0"/>
          </a:p>
        </p:txBody>
      </p:sp>
      <p:pic>
        <p:nvPicPr>
          <p:cNvPr id="55298" name="Picture 2" descr="https://upload.wikimedia.org/wikipedia/commons/d/d3/Toxisches_Megacolon_bei_Colitis_ulceros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268413"/>
            <a:ext cx="3876675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2 Başlık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err="1" smtClean="0"/>
              <a:t>Ülseratif</a:t>
            </a:r>
            <a:r>
              <a:rPr lang="tr-TR" dirty="0" smtClean="0"/>
              <a:t> Kolit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http://image.wikifoundry.com/image/1/yZRhF0AquuI_C-QwLtsRVg132184/GW535H5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341438"/>
            <a:ext cx="4649788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2 Başlık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err="1" smtClean="0"/>
              <a:t>Ülseratif</a:t>
            </a:r>
            <a:r>
              <a:rPr lang="tr-TR" dirty="0" smtClean="0"/>
              <a:t> Kolit</a:t>
            </a:r>
            <a:endParaRPr lang="tr-TR" dirty="0"/>
          </a:p>
        </p:txBody>
      </p:sp>
      <p:sp>
        <p:nvSpPr>
          <p:cNvPr id="6" name="1 İçerik Yer Tutucusu"/>
          <p:cNvSpPr>
            <a:spLocks noGrp="1"/>
          </p:cNvSpPr>
          <p:nvPr>
            <p:ph idx="1"/>
          </p:nvPr>
        </p:nvSpPr>
        <p:spPr>
          <a:xfrm>
            <a:off x="5245100" y="1341438"/>
            <a:ext cx="3719513" cy="48815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sz="2400" smtClean="0"/>
              <a:t>Toksik Megakolon;</a:t>
            </a:r>
            <a:r>
              <a:rPr lang="tr-TR" sz="2400" smtClean="0">
                <a:sym typeface="Wingdings" pitchFamily="2" charset="2"/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tr-TR" sz="2000" smtClean="0">
                <a:sym typeface="Wingdings" pitchFamily="2" charset="2"/>
              </a:rPr>
              <a:t>6 cm &gt; dilatasyon</a:t>
            </a:r>
          </a:p>
          <a:p>
            <a:pPr lvl="1">
              <a:lnSpc>
                <a:spcPct val="150000"/>
              </a:lnSpc>
            </a:pPr>
            <a:r>
              <a:rPr lang="tr-TR" sz="2000" smtClean="0">
                <a:sym typeface="Wingdings" pitchFamily="2" charset="2"/>
              </a:rPr>
              <a:t>Barsak duvarında gaz</a:t>
            </a:r>
            <a:endParaRPr lang="tr-TR" sz="20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4525962"/>
          </a:xfrm>
        </p:spPr>
        <p:txBody>
          <a:bodyPr>
            <a:normAutofit fontScale="92500" lnSpcReduction="10000"/>
          </a:bodyPr>
          <a:lstStyle/>
          <a:p>
            <a:pPr marL="365760" indent="-256032" fontAlgn="auto">
              <a:lnSpc>
                <a:spcPct val="150000"/>
              </a:lnSpc>
              <a:spcAft>
                <a:spcPts val="0"/>
              </a:spcAft>
              <a:buFont typeface="Wingdings 3"/>
              <a:buNone/>
              <a:defRPr/>
            </a:pPr>
            <a:endParaRPr lang="tr-TR" dirty="0" smtClean="0"/>
          </a:p>
          <a:p>
            <a:pPr marL="365760" indent="-256032" fontAlgn="auto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tr-TR" dirty="0" err="1" smtClean="0"/>
              <a:t>İnflamatuar</a:t>
            </a:r>
            <a:r>
              <a:rPr lang="tr-TR" dirty="0" smtClean="0"/>
              <a:t> Barsak Hastalığı; </a:t>
            </a:r>
          </a:p>
          <a:p>
            <a:pPr marL="621792" lvl="1" fontAlgn="auto">
              <a:lnSpc>
                <a:spcPct val="15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tr-TR" dirty="0" smtClean="0"/>
              <a:t>Genetik olarak duyarlı bir kişide </a:t>
            </a:r>
            <a:r>
              <a:rPr lang="tr-TR" dirty="0" smtClean="0">
                <a:sym typeface="Wingdings" pitchFamily="2" charset="2"/>
              </a:rPr>
              <a:t></a:t>
            </a:r>
            <a:r>
              <a:rPr lang="tr-TR" dirty="0" smtClean="0"/>
              <a:t> çeşitli antijenlere ya da çevresel faktörlere karşı abartılı bir </a:t>
            </a:r>
            <a:r>
              <a:rPr lang="tr-TR" dirty="0" err="1" smtClean="0"/>
              <a:t>immün</a:t>
            </a:r>
            <a:r>
              <a:rPr lang="tr-TR" dirty="0" smtClean="0"/>
              <a:t> yanıt ile meydana gelen </a:t>
            </a:r>
          </a:p>
          <a:p>
            <a:pPr marL="621792" lvl="1" fontAlgn="auto">
              <a:lnSpc>
                <a:spcPct val="15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tr-TR" dirty="0" smtClean="0"/>
              <a:t>Nedeni tam olarak bilinmeyen </a:t>
            </a:r>
          </a:p>
          <a:p>
            <a:pPr marL="621792" lvl="1" fontAlgn="auto">
              <a:lnSpc>
                <a:spcPct val="15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tr-TR" dirty="0" smtClean="0"/>
              <a:t>Kronik seyirli </a:t>
            </a:r>
          </a:p>
          <a:p>
            <a:pPr marL="621792" lvl="1" fontAlgn="auto">
              <a:lnSpc>
                <a:spcPct val="15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tr-TR" dirty="0" smtClean="0"/>
              <a:t>İyilik ve aktivasyon </a:t>
            </a:r>
            <a:r>
              <a:rPr lang="tr-TR" dirty="0" err="1" smtClean="0"/>
              <a:t>periodları</a:t>
            </a:r>
            <a:r>
              <a:rPr lang="tr-TR" dirty="0" smtClean="0"/>
              <a:t> olan </a:t>
            </a:r>
          </a:p>
          <a:p>
            <a:pPr marL="859536" lvl="2" fontAlgn="auto">
              <a:lnSpc>
                <a:spcPct val="15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tr-TR" dirty="0" err="1" smtClean="0"/>
              <a:t>İnflamatuar</a:t>
            </a:r>
            <a:r>
              <a:rPr lang="tr-TR" dirty="0" smtClean="0"/>
              <a:t> hastalıktır</a:t>
            </a: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err="1" smtClean="0"/>
              <a:t>İnflamatuar</a:t>
            </a:r>
            <a:r>
              <a:rPr lang="tr-TR" dirty="0" smtClean="0"/>
              <a:t> Barsak Hastalığı</a:t>
            </a:r>
            <a:endParaRPr lang="tr-TR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981075"/>
            <a:ext cx="3311525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Rectangle 2"/>
          <p:cNvSpPr>
            <a:spLocks noChangeArrowheads="1"/>
          </p:cNvSpPr>
          <p:nvPr/>
        </p:nvSpPr>
        <p:spPr bwMode="auto">
          <a:xfrm>
            <a:off x="250825" y="5589588"/>
            <a:ext cx="41052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tr-TR" sz="1800">
                <a:latin typeface="Lucida Sans Unicode" pitchFamily="34" charset="0"/>
              </a:rPr>
              <a:t>Sol kolonda haustrasyonda kayıp</a:t>
            </a:r>
            <a:endParaRPr lang="en-US" sz="1800">
              <a:latin typeface="Lucida Sans Unicode" pitchFamily="34" charset="0"/>
            </a:endParaRPr>
          </a:p>
        </p:txBody>
      </p:sp>
      <p:sp>
        <p:nvSpPr>
          <p:cNvPr id="4" name="2 Başlık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sz="4100" b="1" dirty="0" err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Ülseratif</a:t>
            </a:r>
            <a:r>
              <a:rPr lang="tr-TR" sz="41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Kolit</a:t>
            </a:r>
            <a:endParaRPr lang="tr-TR" sz="41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734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052513"/>
            <a:ext cx="408305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427538" y="5589588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tr-TR" sz="1800">
                <a:latin typeface="Lucida Sans Unicode" pitchFamily="34" charset="0"/>
              </a:rPr>
              <a:t>ÜK harap olmuş kolon (kurşun boru)</a:t>
            </a:r>
            <a:endParaRPr lang="en-US" sz="1800"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750" y="5373688"/>
            <a:ext cx="8135938" cy="792162"/>
          </a:xfrm>
        </p:spPr>
        <p:txBody>
          <a:bodyPr>
            <a:normAutofit fontScale="77500" lnSpcReduction="20000"/>
          </a:bodyPr>
          <a:lstStyle/>
          <a:p>
            <a:pPr marL="365760" indent="-256032" fontAlgn="auto">
              <a:lnSpc>
                <a:spcPct val="12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tr-TR" dirty="0" err="1" smtClean="0"/>
              <a:t>Haustrasyon</a:t>
            </a:r>
            <a:r>
              <a:rPr lang="tr-TR" dirty="0" smtClean="0"/>
              <a:t> kaybı, lümen daralması ve barsak kısalması </a:t>
            </a:r>
            <a:r>
              <a:rPr lang="tr-TR" dirty="0" smtClean="0">
                <a:sym typeface="Wingdings" pitchFamily="2" charset="2"/>
              </a:rPr>
              <a:t> Kurşun boru görünümü</a:t>
            </a:r>
            <a:endParaRPr lang="tr-TR" dirty="0"/>
          </a:p>
        </p:txBody>
      </p:sp>
      <p:sp>
        <p:nvSpPr>
          <p:cNvPr id="4" name="2 Başlık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err="1" smtClean="0"/>
              <a:t>Ülseratif</a:t>
            </a:r>
            <a:r>
              <a:rPr lang="tr-TR" dirty="0" smtClean="0"/>
              <a:t> Kolit</a:t>
            </a:r>
            <a:endParaRPr lang="tr-TR" dirty="0"/>
          </a:p>
        </p:txBody>
      </p:sp>
      <p:pic>
        <p:nvPicPr>
          <p:cNvPr id="58371" name="Picture 4" descr="http://www.eurorad.org/mediafiles/eurorad/0000002757/000001_tex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244600"/>
            <a:ext cx="2881312" cy="383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6" descr="http://images.radiopaedia.org/images/24800/eef03b2d007a2e191bcb3e514dfc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1268413"/>
            <a:ext cx="3313112" cy="385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tr-TR" sz="2800" smtClean="0"/>
              <a:t>Radyolojik Bulgular</a:t>
            </a:r>
          </a:p>
          <a:p>
            <a:pPr lvl="1">
              <a:lnSpc>
                <a:spcPct val="140000"/>
              </a:lnSpc>
            </a:pPr>
            <a:r>
              <a:rPr lang="tr-TR" sz="2400" smtClean="0"/>
              <a:t>Bilgisayarlı Tomografi</a:t>
            </a:r>
          </a:p>
          <a:p>
            <a:pPr lvl="2">
              <a:lnSpc>
                <a:spcPct val="140000"/>
              </a:lnSpc>
            </a:pPr>
            <a:r>
              <a:rPr lang="tr-TR" sz="2200" smtClean="0"/>
              <a:t>Barsak duvar kalınlaşması</a:t>
            </a:r>
          </a:p>
          <a:p>
            <a:pPr lvl="2">
              <a:lnSpc>
                <a:spcPct val="140000"/>
              </a:lnSpc>
            </a:pPr>
            <a:r>
              <a:rPr lang="tr-TR" sz="2200" smtClean="0"/>
              <a:t>Rektumdan proksimale devamlılık gösteren tutulum</a:t>
            </a:r>
          </a:p>
          <a:p>
            <a:pPr lvl="2">
              <a:lnSpc>
                <a:spcPct val="140000"/>
              </a:lnSpc>
            </a:pPr>
            <a:r>
              <a:rPr lang="tr-TR" sz="2200" smtClean="0"/>
              <a:t>Pankolit olduğunda kısa segment ileum etkilenmesi (backwash ileit)</a:t>
            </a:r>
          </a:p>
          <a:p>
            <a:pPr lvl="2">
              <a:lnSpc>
                <a:spcPct val="140000"/>
              </a:lnSpc>
            </a:pPr>
            <a:r>
              <a:rPr lang="tr-TR" sz="2200" smtClean="0"/>
              <a:t>Lokal lenf nodu büyümesi</a:t>
            </a:r>
          </a:p>
          <a:p>
            <a:pPr lvl="3">
              <a:lnSpc>
                <a:spcPct val="140000"/>
              </a:lnSpc>
            </a:pPr>
            <a:r>
              <a:rPr lang="tr-TR" sz="2000" smtClean="0"/>
              <a:t>İB mezenteri ve retroperitonda nadir</a:t>
            </a:r>
          </a:p>
          <a:p>
            <a:pPr>
              <a:lnSpc>
                <a:spcPct val="90000"/>
              </a:lnSpc>
            </a:pPr>
            <a:endParaRPr lang="tr-TR" smtClean="0"/>
          </a:p>
        </p:txBody>
      </p:sp>
      <p:sp>
        <p:nvSpPr>
          <p:cNvPr id="4" name="2 Başlık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err="1" smtClean="0"/>
              <a:t>Ülseratif</a:t>
            </a:r>
            <a:r>
              <a:rPr lang="tr-TR" dirty="0" smtClean="0"/>
              <a:t> Kolit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4" descr="http://www.primehealthchannel.com/wp-content/uploads/2012/03/Pancoliti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557338"/>
            <a:ext cx="6465887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1042988" y="5589588"/>
            <a:ext cx="71294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tr-TR" sz="1800">
                <a:latin typeface="Lucida Sans Unicode" pitchFamily="34" charset="0"/>
              </a:rPr>
              <a:t>Rektosigmoid kolonda difüz duvar kalınlaşması ve haustrasyonda kayıp, mukozada kontrast tutulumu</a:t>
            </a:r>
            <a:endParaRPr lang="en-US" sz="1800">
              <a:latin typeface="Lucida Sans Unicode" pitchFamily="34" charset="0"/>
            </a:endParaRPr>
          </a:p>
        </p:txBody>
      </p:sp>
      <p:sp>
        <p:nvSpPr>
          <p:cNvPr id="5" name="2 Başlık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err="1" smtClean="0"/>
              <a:t>Ülseratif</a:t>
            </a:r>
            <a:r>
              <a:rPr lang="tr-TR" dirty="0" smtClean="0"/>
              <a:t> Kolit</a:t>
            </a:r>
            <a:endParaRPr lang="tr-TR" dirty="0"/>
          </a:p>
        </p:txBody>
      </p:sp>
      <p:pic>
        <p:nvPicPr>
          <p:cNvPr id="46084" name="Picture 4" descr="http://4.bp.blogspot.com/_FYzmMSSuvWc/TBOlwq1oPzI/AAAAAAAAEpw/2lGQ45PatAA/s1600/F1_medium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476250"/>
            <a:ext cx="23272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608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smtClean="0"/>
              <a:t> Labarotuvar Bulguları;</a:t>
            </a:r>
          </a:p>
          <a:p>
            <a:pPr lvl="1">
              <a:lnSpc>
                <a:spcPct val="150000"/>
              </a:lnSpc>
            </a:pPr>
            <a:r>
              <a:rPr lang="tr-TR" smtClean="0"/>
              <a:t>Sedimentasyon artışı </a:t>
            </a:r>
          </a:p>
          <a:p>
            <a:pPr lvl="1">
              <a:lnSpc>
                <a:spcPct val="150000"/>
              </a:lnSpc>
            </a:pPr>
            <a:r>
              <a:rPr lang="tr-TR" smtClean="0"/>
              <a:t>Lökositozis </a:t>
            </a:r>
          </a:p>
          <a:p>
            <a:pPr lvl="1">
              <a:lnSpc>
                <a:spcPct val="150000"/>
              </a:lnSpc>
            </a:pPr>
            <a:r>
              <a:rPr lang="tr-TR" smtClean="0"/>
              <a:t>Sıvı ve eleketrolit imbalansı </a:t>
            </a:r>
          </a:p>
          <a:p>
            <a:pPr lvl="1">
              <a:lnSpc>
                <a:spcPct val="150000"/>
              </a:lnSpc>
            </a:pPr>
            <a:r>
              <a:rPr lang="tr-TR" smtClean="0"/>
              <a:t>Hemoglobinde azalma ( Fe eksikliği anemisi)</a:t>
            </a:r>
          </a:p>
          <a:p>
            <a:pPr lvl="1"/>
            <a:endParaRPr lang="tr-TR" smtClean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4" name="2 Başlık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sz="4100" b="1" dirty="0" err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Ülseratif</a:t>
            </a:r>
            <a:r>
              <a:rPr lang="tr-TR" sz="41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Kolit</a:t>
            </a:r>
            <a:endParaRPr lang="tr-TR" sz="41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5760" indent="-256032" fontAlgn="auto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tr-TR" dirty="0" err="1" smtClean="0"/>
              <a:t>Labarotuvar</a:t>
            </a:r>
            <a:r>
              <a:rPr lang="tr-TR" dirty="0" smtClean="0"/>
              <a:t> Bulguları;</a:t>
            </a:r>
          </a:p>
          <a:p>
            <a:pPr marL="621792" lvl="1" fontAlgn="auto">
              <a:lnSpc>
                <a:spcPct val="15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tr-TR" dirty="0" smtClean="0"/>
              <a:t> Akut faz </a:t>
            </a:r>
            <a:r>
              <a:rPr lang="tr-TR" dirty="0" err="1" smtClean="0"/>
              <a:t>reaktanlarında</a:t>
            </a:r>
            <a:r>
              <a:rPr lang="tr-TR" dirty="0" smtClean="0"/>
              <a:t> artma </a:t>
            </a:r>
          </a:p>
          <a:p>
            <a:pPr marL="621792" lvl="1" fontAlgn="auto">
              <a:lnSpc>
                <a:spcPct val="15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tr-TR" dirty="0" smtClean="0"/>
              <a:t> C –Reaktif Protein </a:t>
            </a:r>
          </a:p>
          <a:p>
            <a:pPr marL="621792" lvl="1" fontAlgn="auto">
              <a:lnSpc>
                <a:spcPct val="15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tr-TR" dirty="0" smtClean="0"/>
              <a:t> </a:t>
            </a:r>
            <a:r>
              <a:rPr lang="tr-TR" dirty="0" err="1" smtClean="0"/>
              <a:t>Oromukosid</a:t>
            </a:r>
            <a:r>
              <a:rPr lang="tr-TR" dirty="0" smtClean="0"/>
              <a:t> ( </a:t>
            </a:r>
            <a:r>
              <a:rPr lang="tr-TR" dirty="0" err="1" smtClean="0"/>
              <a:t>acid</a:t>
            </a:r>
            <a:r>
              <a:rPr lang="tr-TR" dirty="0" smtClean="0"/>
              <a:t> Alfa 1 </a:t>
            </a:r>
            <a:r>
              <a:rPr lang="tr-TR" dirty="0" err="1" smtClean="0"/>
              <a:t>glycoprotein</a:t>
            </a:r>
            <a:r>
              <a:rPr lang="tr-TR" dirty="0" smtClean="0"/>
              <a:t>) </a:t>
            </a:r>
          </a:p>
          <a:p>
            <a:pPr marL="621792" lvl="1" fontAlgn="auto">
              <a:lnSpc>
                <a:spcPct val="15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tr-TR" dirty="0" smtClean="0"/>
              <a:t> Diğer enfeksiyon nedenlerinin ekarte edilmesi</a:t>
            </a:r>
          </a:p>
          <a:p>
            <a:pPr marL="621792" lvl="1" fontAlgn="auto">
              <a:lnSpc>
                <a:spcPct val="15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tr-TR" dirty="0" smtClean="0"/>
              <a:t> </a:t>
            </a:r>
            <a:r>
              <a:rPr lang="tr-TR" dirty="0" err="1" smtClean="0"/>
              <a:t>Serolojik</a:t>
            </a:r>
            <a:r>
              <a:rPr lang="tr-TR" dirty="0" smtClean="0"/>
              <a:t> testler </a:t>
            </a:r>
          </a:p>
          <a:p>
            <a:pPr marL="621792" lvl="1" fontAlgn="auto">
              <a:lnSpc>
                <a:spcPct val="15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tr-TR" dirty="0" smtClean="0"/>
              <a:t> Gaita kültürü</a:t>
            </a:r>
          </a:p>
          <a:p>
            <a:pPr marL="621792" lvl="1" fontAlgn="auto">
              <a:lnSpc>
                <a:spcPct val="15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tr-TR" dirty="0" smtClean="0"/>
              <a:t> Mukoza </a:t>
            </a:r>
            <a:r>
              <a:rPr lang="tr-TR" dirty="0" err="1" smtClean="0"/>
              <a:t>smear</a:t>
            </a:r>
            <a:r>
              <a:rPr lang="tr-TR" dirty="0" smtClean="0"/>
              <a:t> testi &amp; biyopsi</a:t>
            </a:r>
          </a:p>
          <a:p>
            <a:pPr marL="621792" lvl="1" fontAlgn="auto">
              <a:lnSpc>
                <a:spcPct val="150000"/>
              </a:lnSpc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tr-TR" dirty="0" smtClean="0"/>
              <a:t> Kendine özgü laboratuar bulgusu yok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tr-TR" dirty="0"/>
          </a:p>
        </p:txBody>
      </p:sp>
      <p:sp>
        <p:nvSpPr>
          <p:cNvPr id="6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7" name="2 Başlık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sz="41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Ülseratif Kolit</a:t>
            </a:r>
            <a:endParaRPr lang="tr-TR" sz="41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268413"/>
            <a:ext cx="8307387" cy="5437187"/>
          </a:xfrm>
        </p:spPr>
        <p:txBody>
          <a:bodyPr/>
          <a:lstStyle/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tr-TR" smtClean="0">
                <a:latin typeface="Arial" charset="0"/>
                <a:cs typeface="Arial" charset="0"/>
              </a:rPr>
              <a:t>Komplikasyonlar</a:t>
            </a:r>
            <a:r>
              <a:rPr lang="tr-TR" smtClean="0">
                <a:latin typeface="Arial" charset="0"/>
              </a:rPr>
              <a:t> :</a:t>
            </a:r>
            <a:endParaRPr lang="tr-TR" smtClean="0"/>
          </a:p>
          <a:p>
            <a:pPr algn="just">
              <a:lnSpc>
                <a:spcPct val="140000"/>
              </a:lnSpc>
              <a:buFontTx/>
              <a:buNone/>
            </a:pPr>
            <a:r>
              <a:rPr lang="tr-TR" smtClean="0">
                <a:latin typeface="Arial" charset="0"/>
                <a:cs typeface="Arial" charset="0"/>
              </a:rPr>
              <a:t>1-Pseudopolipozis: </a:t>
            </a:r>
            <a:r>
              <a:rPr lang="tr-TR" smtClean="0">
                <a:latin typeface="Arial" charset="0"/>
              </a:rPr>
              <a:t>		</a:t>
            </a:r>
            <a:r>
              <a:rPr lang="tr-TR" smtClean="0">
                <a:latin typeface="Arial" charset="0"/>
                <a:cs typeface="Arial" charset="0"/>
              </a:rPr>
              <a:t>%20</a:t>
            </a:r>
            <a:endParaRPr lang="tr-TR" smtClean="0">
              <a:cs typeface="Times New Roman" pitchFamily="18" charset="0"/>
            </a:endParaRPr>
          </a:p>
          <a:p>
            <a:pPr algn="just">
              <a:lnSpc>
                <a:spcPct val="140000"/>
              </a:lnSpc>
              <a:buFontTx/>
              <a:buNone/>
            </a:pPr>
            <a:r>
              <a:rPr lang="tr-TR" smtClean="0">
                <a:latin typeface="Arial" charset="0"/>
                <a:cs typeface="Arial" charset="0"/>
              </a:rPr>
              <a:t>2-Perianal</a:t>
            </a:r>
            <a:r>
              <a:rPr lang="tr-TR" smtClean="0">
                <a:latin typeface="Arial" charset="0"/>
              </a:rPr>
              <a:t> </a:t>
            </a:r>
            <a:r>
              <a:rPr lang="tr-TR" smtClean="0">
                <a:latin typeface="Arial" charset="0"/>
                <a:cs typeface="Arial" charset="0"/>
              </a:rPr>
              <a:t>abse, fissür,fistül: 	%15</a:t>
            </a:r>
            <a:endParaRPr lang="tr-TR" smtClean="0">
              <a:cs typeface="Times New Roman" pitchFamily="18" charset="0"/>
            </a:endParaRPr>
          </a:p>
          <a:p>
            <a:pPr algn="just">
              <a:lnSpc>
                <a:spcPct val="140000"/>
              </a:lnSpc>
              <a:buFontTx/>
              <a:buNone/>
            </a:pPr>
            <a:r>
              <a:rPr lang="tr-TR" smtClean="0">
                <a:latin typeface="Arial" charset="0"/>
                <a:cs typeface="Arial" charset="0"/>
              </a:rPr>
              <a:t>3-Toksik Megakolon:		%4-11</a:t>
            </a:r>
            <a:endParaRPr lang="tr-TR" smtClean="0">
              <a:cs typeface="Times New Roman" pitchFamily="18" charset="0"/>
            </a:endParaRPr>
          </a:p>
          <a:p>
            <a:pPr algn="just">
              <a:lnSpc>
                <a:spcPct val="140000"/>
              </a:lnSpc>
              <a:buFontTx/>
              <a:buNone/>
            </a:pPr>
            <a:r>
              <a:rPr lang="tr-TR" smtClean="0">
                <a:latin typeface="Arial" charset="0"/>
                <a:cs typeface="Arial" charset="0"/>
              </a:rPr>
              <a:t>4-Striktür:				%8-10</a:t>
            </a:r>
            <a:endParaRPr lang="tr-TR" smtClean="0">
              <a:cs typeface="Times New Roman" pitchFamily="18" charset="0"/>
            </a:endParaRPr>
          </a:p>
          <a:p>
            <a:pPr algn="just">
              <a:lnSpc>
                <a:spcPct val="140000"/>
              </a:lnSpc>
              <a:buFontTx/>
              <a:buNone/>
            </a:pPr>
            <a:r>
              <a:rPr lang="tr-TR" smtClean="0">
                <a:latin typeface="Arial" charset="0"/>
                <a:cs typeface="Arial" charset="0"/>
              </a:rPr>
              <a:t>5-Massif  Kanama:		%6</a:t>
            </a:r>
            <a:endParaRPr lang="tr-TR" smtClean="0">
              <a:cs typeface="Times New Roman" pitchFamily="18" charset="0"/>
            </a:endParaRPr>
          </a:p>
          <a:p>
            <a:pPr algn="just">
              <a:lnSpc>
                <a:spcPct val="140000"/>
              </a:lnSpc>
              <a:buFontTx/>
              <a:buNone/>
            </a:pPr>
            <a:r>
              <a:rPr lang="tr-TR" smtClean="0">
                <a:latin typeface="Arial" charset="0"/>
                <a:cs typeface="Arial" charset="0"/>
              </a:rPr>
              <a:t>6-Kanser Gelişimi:		%6</a:t>
            </a:r>
            <a:endParaRPr lang="tr-TR" smtClean="0">
              <a:cs typeface="Times New Roman" pitchFamily="18" charset="0"/>
            </a:endParaRPr>
          </a:p>
          <a:p>
            <a:pPr algn="just">
              <a:lnSpc>
                <a:spcPct val="140000"/>
              </a:lnSpc>
              <a:buFontTx/>
              <a:buNone/>
            </a:pPr>
            <a:r>
              <a:rPr lang="tr-TR" smtClean="0">
                <a:latin typeface="Arial" charset="0"/>
                <a:cs typeface="Arial" charset="0"/>
              </a:rPr>
              <a:t>7-Perforasyon:			%2</a:t>
            </a:r>
            <a:endParaRPr lang="tr-TR" smtClean="0">
              <a:cs typeface="Times New Roman" pitchFamily="18" charset="0"/>
            </a:endParaRPr>
          </a:p>
          <a:p>
            <a:pPr>
              <a:lnSpc>
                <a:spcPct val="130000"/>
              </a:lnSpc>
              <a:buFontTx/>
              <a:buNone/>
            </a:pPr>
            <a:endParaRPr lang="tr-TR" b="1" smtClean="0"/>
          </a:p>
        </p:txBody>
      </p:sp>
      <p:sp>
        <p:nvSpPr>
          <p:cNvPr id="3" name="2 Başlık"/>
          <p:cNvSpPr txBox="1">
            <a:spLocks/>
          </p:cNvSpPr>
          <p:nvPr/>
        </p:nvSpPr>
        <p:spPr>
          <a:xfrm>
            <a:off x="395536" y="188640"/>
            <a:ext cx="8229600" cy="11430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sz="4100" b="1" dirty="0" err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Ülseratif</a:t>
            </a:r>
            <a:r>
              <a:rPr lang="tr-TR" sz="41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Kolit</a:t>
            </a:r>
            <a:endParaRPr lang="tr-TR" sz="41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052736"/>
            <a:ext cx="8784976" cy="5616624"/>
          </a:xfrm>
        </p:spPr>
        <p:txBody>
          <a:bodyPr>
            <a:normAutofit fontScale="92500" lnSpcReduction="20000"/>
          </a:bodyPr>
          <a:lstStyle/>
          <a:p>
            <a:pPr marL="365760" indent="-256032" fontAlgn="auto">
              <a:lnSpc>
                <a:spcPct val="16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dirty="0" err="1">
                <a:latin typeface="Arial" charset="0"/>
                <a:cs typeface="Arial" charset="0"/>
              </a:rPr>
              <a:t>Toksik</a:t>
            </a:r>
            <a:r>
              <a:rPr lang="tr-TR" dirty="0">
                <a:latin typeface="Arial" charset="0"/>
                <a:cs typeface="Arial" charset="0"/>
              </a:rPr>
              <a:t> </a:t>
            </a:r>
            <a:r>
              <a:rPr lang="tr-TR" dirty="0" err="1">
                <a:latin typeface="Arial" charset="0"/>
                <a:cs typeface="Arial" charset="0"/>
              </a:rPr>
              <a:t>Megakolon</a:t>
            </a:r>
            <a:r>
              <a:rPr lang="tr-TR" dirty="0">
                <a:latin typeface="Arial" charset="0"/>
                <a:cs typeface="Arial" charset="0"/>
              </a:rPr>
              <a:t> Kriterler</a:t>
            </a:r>
            <a:r>
              <a:rPr lang="tr-TR" dirty="0">
                <a:latin typeface="Arial" charset="0"/>
              </a:rPr>
              <a:t>i :</a:t>
            </a:r>
          </a:p>
          <a:p>
            <a:pPr marL="621792" lvl="1" algn="just" fontAlgn="auto">
              <a:lnSpc>
                <a:spcPct val="160000"/>
              </a:lnSpc>
              <a:spcBef>
                <a:spcPts val="324"/>
              </a:spcBef>
              <a:spcAft>
                <a:spcPts val="0"/>
              </a:spcAft>
              <a:buFontTx/>
              <a:buNone/>
              <a:defRPr/>
            </a:pPr>
            <a:r>
              <a:rPr lang="tr-TR" sz="2400" dirty="0">
                <a:latin typeface="Arial" charset="0"/>
                <a:cs typeface="Arial" charset="0"/>
              </a:rPr>
              <a:t>1-Kolon </a:t>
            </a:r>
            <a:r>
              <a:rPr lang="tr-TR" sz="2400" dirty="0" err="1">
                <a:latin typeface="Arial" charset="0"/>
                <a:cs typeface="Arial" charset="0"/>
              </a:rPr>
              <a:t>distansiyonunun</a:t>
            </a:r>
            <a:r>
              <a:rPr lang="tr-TR" sz="2400" dirty="0">
                <a:latin typeface="Arial" charset="0"/>
                <a:cs typeface="Arial" charset="0"/>
              </a:rPr>
              <a:t> </a:t>
            </a:r>
            <a:r>
              <a:rPr lang="tr-TR" sz="2400" dirty="0" err="1">
                <a:latin typeface="Arial" charset="0"/>
                <a:cs typeface="Arial" charset="0"/>
              </a:rPr>
              <a:t>radyografık</a:t>
            </a:r>
            <a:r>
              <a:rPr lang="tr-TR" sz="2400" dirty="0">
                <a:latin typeface="Arial" charset="0"/>
                <a:cs typeface="Arial" charset="0"/>
              </a:rPr>
              <a:t> </a:t>
            </a:r>
            <a:r>
              <a:rPr lang="tr-TR" sz="2400" dirty="0" smtClean="0">
                <a:latin typeface="Arial" charset="0"/>
                <a:cs typeface="Arial" charset="0"/>
              </a:rPr>
              <a:t>tes</a:t>
            </a:r>
            <a:r>
              <a:rPr lang="tr-TR" sz="2400" dirty="0" smtClean="0">
                <a:latin typeface="Arial" charset="0"/>
              </a:rPr>
              <a:t>p</a:t>
            </a:r>
            <a:r>
              <a:rPr lang="tr-TR" sz="2400" dirty="0" smtClean="0">
                <a:latin typeface="Arial" charset="0"/>
                <a:cs typeface="Arial" charset="0"/>
              </a:rPr>
              <a:t>iti</a:t>
            </a:r>
            <a:endParaRPr lang="tr-TR" sz="2400" dirty="0">
              <a:cs typeface="Times New Roman" pitchFamily="18" charset="0"/>
            </a:endParaRPr>
          </a:p>
          <a:p>
            <a:pPr marL="621792" lvl="1" algn="just" fontAlgn="auto">
              <a:lnSpc>
                <a:spcPct val="160000"/>
              </a:lnSpc>
              <a:spcBef>
                <a:spcPts val="324"/>
              </a:spcBef>
              <a:spcAft>
                <a:spcPts val="0"/>
              </a:spcAft>
              <a:buFontTx/>
              <a:buNone/>
              <a:defRPr/>
            </a:pPr>
            <a:r>
              <a:rPr lang="tr-TR" sz="2400" dirty="0">
                <a:latin typeface="Arial" charset="0"/>
                <a:cs typeface="Arial" charset="0"/>
              </a:rPr>
              <a:t>2-Ateşin 38 derecenin üzerinde </a:t>
            </a:r>
            <a:r>
              <a:rPr lang="tr-TR" sz="2400" dirty="0" smtClean="0">
                <a:latin typeface="Arial" charset="0"/>
                <a:cs typeface="Arial" charset="0"/>
              </a:rPr>
              <a:t>olması</a:t>
            </a:r>
            <a:endParaRPr lang="tr-TR" sz="2400" dirty="0">
              <a:cs typeface="Times New Roman" pitchFamily="18" charset="0"/>
            </a:endParaRPr>
          </a:p>
          <a:p>
            <a:pPr marL="621792" lvl="1" algn="just" fontAlgn="auto">
              <a:lnSpc>
                <a:spcPct val="160000"/>
              </a:lnSpc>
              <a:spcBef>
                <a:spcPts val="324"/>
              </a:spcBef>
              <a:spcAft>
                <a:spcPts val="0"/>
              </a:spcAft>
              <a:buFontTx/>
              <a:buNone/>
              <a:defRPr/>
            </a:pPr>
            <a:r>
              <a:rPr lang="tr-TR" sz="2400" dirty="0">
                <a:latin typeface="Arial" charset="0"/>
                <a:cs typeface="Arial" charset="0"/>
              </a:rPr>
              <a:t>3-Kalp hızının </a:t>
            </a:r>
            <a:r>
              <a:rPr lang="tr-TR" sz="2400" dirty="0" err="1">
                <a:latin typeface="Arial" charset="0"/>
                <a:cs typeface="Arial" charset="0"/>
              </a:rPr>
              <a:t>d</a:t>
            </a:r>
            <a:r>
              <a:rPr lang="tr-TR" sz="2400" dirty="0" err="1">
                <a:latin typeface="Arial" charset="0"/>
              </a:rPr>
              <a:t>k’d</a:t>
            </a:r>
            <a:r>
              <a:rPr lang="tr-TR" sz="2400" dirty="0" err="1">
                <a:latin typeface="Arial" charset="0"/>
                <a:cs typeface="Arial" charset="0"/>
              </a:rPr>
              <a:t>a</a:t>
            </a:r>
            <a:r>
              <a:rPr lang="tr-TR" sz="2400" dirty="0">
                <a:latin typeface="Arial" charset="0"/>
                <a:cs typeface="Arial" charset="0"/>
              </a:rPr>
              <a:t> 120‘</a:t>
            </a:r>
            <a:r>
              <a:rPr lang="tr-TR" sz="2400" dirty="0" err="1">
                <a:latin typeface="Arial" charset="0"/>
              </a:rPr>
              <a:t>ni</a:t>
            </a:r>
            <a:r>
              <a:rPr lang="tr-TR" sz="2400" dirty="0" err="1">
                <a:latin typeface="Arial" charset="0"/>
                <a:cs typeface="Arial" charset="0"/>
              </a:rPr>
              <a:t>n</a:t>
            </a:r>
            <a:r>
              <a:rPr lang="tr-TR" sz="2400" dirty="0">
                <a:latin typeface="Arial" charset="0"/>
                <a:cs typeface="Arial" charset="0"/>
              </a:rPr>
              <a:t> üzerinde </a:t>
            </a:r>
            <a:r>
              <a:rPr lang="tr-TR" sz="2400" dirty="0" smtClean="0">
                <a:latin typeface="Arial" charset="0"/>
                <a:cs typeface="Arial" charset="0"/>
              </a:rPr>
              <a:t>olması</a:t>
            </a:r>
            <a:endParaRPr lang="tr-TR" sz="2400" dirty="0">
              <a:cs typeface="Times New Roman" pitchFamily="18" charset="0"/>
            </a:endParaRPr>
          </a:p>
          <a:p>
            <a:pPr marL="621792" lvl="1" algn="just" fontAlgn="auto">
              <a:lnSpc>
                <a:spcPct val="160000"/>
              </a:lnSpc>
              <a:spcBef>
                <a:spcPts val="324"/>
              </a:spcBef>
              <a:spcAft>
                <a:spcPts val="0"/>
              </a:spcAft>
              <a:buFontTx/>
              <a:buNone/>
              <a:defRPr/>
            </a:pPr>
            <a:r>
              <a:rPr lang="tr-TR" sz="2400" dirty="0">
                <a:latin typeface="Arial" charset="0"/>
                <a:cs typeface="Arial" charset="0"/>
              </a:rPr>
              <a:t>4-</a:t>
            </a:r>
            <a:r>
              <a:rPr lang="tr-TR" sz="2400" dirty="0">
                <a:latin typeface="Arial" charset="0"/>
              </a:rPr>
              <a:t> BK’nin</a:t>
            </a:r>
            <a:r>
              <a:rPr lang="tr-TR" sz="2400" dirty="0">
                <a:latin typeface="Arial" charset="0"/>
                <a:cs typeface="Arial" charset="0"/>
              </a:rPr>
              <a:t>10500/mm</a:t>
            </a:r>
            <a:r>
              <a:rPr lang="tr-TR" sz="2400" baseline="30000" dirty="0">
                <a:latin typeface="Arial" charset="0"/>
                <a:cs typeface="Arial" charset="0"/>
              </a:rPr>
              <a:t>3 </a:t>
            </a:r>
            <a:r>
              <a:rPr lang="tr-TR" sz="2400" dirty="0">
                <a:latin typeface="Arial" charset="0"/>
                <a:cs typeface="Arial" charset="0"/>
              </a:rPr>
              <a:t>üzerinde </a:t>
            </a:r>
            <a:r>
              <a:rPr lang="tr-TR" sz="2400" dirty="0" smtClean="0">
                <a:latin typeface="Arial" charset="0"/>
                <a:cs typeface="Arial" charset="0"/>
              </a:rPr>
              <a:t>bulunması</a:t>
            </a:r>
            <a:endParaRPr lang="tr-TR" sz="2400" dirty="0">
              <a:cs typeface="Times New Roman" pitchFamily="18" charset="0"/>
            </a:endParaRPr>
          </a:p>
          <a:p>
            <a:pPr marL="621792" lvl="1" algn="just" fontAlgn="auto">
              <a:lnSpc>
                <a:spcPct val="160000"/>
              </a:lnSpc>
              <a:spcBef>
                <a:spcPts val="324"/>
              </a:spcBef>
              <a:spcAft>
                <a:spcPts val="0"/>
              </a:spcAft>
              <a:buFontTx/>
              <a:buNone/>
              <a:defRPr/>
            </a:pPr>
            <a:r>
              <a:rPr lang="tr-TR" sz="2400" dirty="0">
                <a:latin typeface="Arial" charset="0"/>
                <a:cs typeface="Arial" charset="0"/>
              </a:rPr>
              <a:t>5-Anemi </a:t>
            </a:r>
            <a:r>
              <a:rPr lang="tr-TR" sz="2400" dirty="0" smtClean="0">
                <a:latin typeface="Arial" charset="0"/>
                <a:cs typeface="Arial" charset="0"/>
              </a:rPr>
              <a:t>varlığıdır</a:t>
            </a:r>
            <a:endParaRPr lang="tr-TR" sz="2800" dirty="0">
              <a:latin typeface="Arial" charset="0"/>
            </a:endParaRPr>
          </a:p>
          <a:p>
            <a:pPr lvl="8" algn="just">
              <a:lnSpc>
                <a:spcPct val="160000"/>
              </a:lnSpc>
              <a:buClr>
                <a:srgbClr val="00B0F0"/>
              </a:buClr>
              <a:buFont typeface="Wingdings" pitchFamily="2" charset="2"/>
              <a:buChar char="ü"/>
              <a:defRPr/>
            </a:pPr>
            <a:r>
              <a:rPr lang="tr-TR" sz="1700" dirty="0">
                <a:latin typeface="Comic Sans MS" pitchFamily="66" charset="0"/>
                <a:cs typeface="Arial" charset="0"/>
              </a:rPr>
              <a:t>Bu bulguların en az üçünün varlığına ilaveten</a:t>
            </a:r>
            <a:r>
              <a:rPr lang="tr-TR" sz="1700" dirty="0">
                <a:latin typeface="Comic Sans MS" pitchFamily="66" charset="0"/>
              </a:rPr>
              <a:t>;</a:t>
            </a:r>
          </a:p>
          <a:p>
            <a:pPr lvl="8" algn="just">
              <a:lnSpc>
                <a:spcPct val="160000"/>
              </a:lnSpc>
              <a:buClr>
                <a:srgbClr val="00B0F0"/>
              </a:buClr>
              <a:buFont typeface="Wingdings" pitchFamily="2" charset="2"/>
              <a:buChar char="ü"/>
              <a:defRPr/>
            </a:pPr>
            <a:r>
              <a:rPr lang="tr-TR" sz="1700" dirty="0" err="1">
                <a:latin typeface="Comic Sans MS" pitchFamily="66" charset="0"/>
              </a:rPr>
              <a:t>D</a:t>
            </a:r>
            <a:r>
              <a:rPr lang="tr-TR" sz="1700" dirty="0" err="1">
                <a:latin typeface="Comic Sans MS" pitchFamily="66" charset="0"/>
                <a:cs typeface="Arial" charset="0"/>
              </a:rPr>
              <a:t>ehidratasyon</a:t>
            </a:r>
            <a:r>
              <a:rPr lang="tr-TR" sz="1700" dirty="0">
                <a:latin typeface="Comic Sans MS" pitchFamily="66" charset="0"/>
                <a:cs typeface="Arial" charset="0"/>
              </a:rPr>
              <a:t>, </a:t>
            </a:r>
            <a:endParaRPr lang="tr-TR" sz="1700" dirty="0">
              <a:latin typeface="Comic Sans MS" pitchFamily="66" charset="0"/>
            </a:endParaRPr>
          </a:p>
          <a:p>
            <a:pPr lvl="8" algn="just">
              <a:lnSpc>
                <a:spcPct val="160000"/>
              </a:lnSpc>
              <a:buClr>
                <a:srgbClr val="00B0F0"/>
              </a:buClr>
              <a:buFont typeface="Wingdings" pitchFamily="2" charset="2"/>
              <a:buChar char="ü"/>
              <a:defRPr/>
            </a:pPr>
            <a:r>
              <a:rPr lang="tr-TR" sz="1700" dirty="0">
                <a:latin typeface="Comic Sans MS" pitchFamily="66" charset="0"/>
              </a:rPr>
              <a:t>E</a:t>
            </a:r>
            <a:r>
              <a:rPr lang="tr-TR" sz="1700" dirty="0">
                <a:latin typeface="Comic Sans MS" pitchFamily="66" charset="0"/>
                <a:cs typeface="Arial" charset="0"/>
              </a:rPr>
              <a:t>lektrolit bozuklukları, </a:t>
            </a:r>
            <a:endParaRPr lang="tr-TR" sz="1700" dirty="0">
              <a:latin typeface="Comic Sans MS" pitchFamily="66" charset="0"/>
            </a:endParaRPr>
          </a:p>
          <a:p>
            <a:pPr lvl="8" algn="just">
              <a:lnSpc>
                <a:spcPct val="160000"/>
              </a:lnSpc>
              <a:buClr>
                <a:srgbClr val="00B0F0"/>
              </a:buClr>
              <a:buFont typeface="Wingdings" pitchFamily="2" charset="2"/>
              <a:buChar char="ü"/>
              <a:defRPr/>
            </a:pPr>
            <a:r>
              <a:rPr lang="tr-TR" sz="1700" dirty="0" err="1">
                <a:latin typeface="Comic Sans MS" pitchFamily="66" charset="0"/>
              </a:rPr>
              <a:t>M</a:t>
            </a:r>
            <a:r>
              <a:rPr lang="tr-TR" sz="1700" dirty="0" err="1">
                <a:latin typeface="Comic Sans MS" pitchFamily="66" charset="0"/>
                <a:cs typeface="Arial" charset="0"/>
              </a:rPr>
              <a:t>ental</a:t>
            </a:r>
            <a:r>
              <a:rPr lang="tr-TR" sz="1700" dirty="0">
                <a:latin typeface="Comic Sans MS" pitchFamily="66" charset="0"/>
              </a:rPr>
              <a:t> </a:t>
            </a:r>
            <a:r>
              <a:rPr lang="tr-TR" sz="1700" dirty="0">
                <a:latin typeface="Comic Sans MS" pitchFamily="66" charset="0"/>
                <a:cs typeface="Arial" charset="0"/>
              </a:rPr>
              <a:t>değişiklikler</a:t>
            </a:r>
            <a:r>
              <a:rPr lang="tr-TR" sz="1700" dirty="0">
                <a:latin typeface="Comic Sans MS" pitchFamily="66" charset="0"/>
              </a:rPr>
              <a:t>,</a:t>
            </a:r>
          </a:p>
          <a:p>
            <a:pPr lvl="8" algn="just">
              <a:lnSpc>
                <a:spcPct val="160000"/>
              </a:lnSpc>
              <a:buClr>
                <a:srgbClr val="00B0F0"/>
              </a:buClr>
              <a:buFont typeface="Wingdings" pitchFamily="2" charset="2"/>
              <a:buChar char="ü"/>
              <a:defRPr/>
            </a:pPr>
            <a:r>
              <a:rPr lang="tr-TR" sz="1700" dirty="0">
                <a:latin typeface="Comic Sans MS" pitchFamily="66" charset="0"/>
              </a:rPr>
              <a:t>H</a:t>
            </a:r>
            <a:r>
              <a:rPr lang="tr-TR" sz="1700" dirty="0">
                <a:latin typeface="Comic Sans MS" pitchFamily="66" charset="0"/>
                <a:cs typeface="Arial" charset="0"/>
              </a:rPr>
              <a:t>ipotansiyon </a:t>
            </a:r>
            <a:endParaRPr lang="tr-TR" sz="1700" dirty="0">
              <a:latin typeface="Comic Sans MS" pitchFamily="66" charset="0"/>
            </a:endParaRPr>
          </a:p>
          <a:p>
            <a:pPr lvl="8" algn="just">
              <a:lnSpc>
                <a:spcPct val="160000"/>
              </a:lnSpc>
              <a:buClr>
                <a:srgbClr val="00B0F0"/>
              </a:buClr>
              <a:buFont typeface="Wingdings" pitchFamily="2" charset="2"/>
              <a:buChar char="v"/>
              <a:defRPr/>
            </a:pPr>
            <a:r>
              <a:rPr lang="tr-TR" sz="1700" dirty="0" smtClean="0">
                <a:latin typeface="Comic Sans MS" pitchFamily="66" charset="0"/>
                <a:cs typeface="Arial" charset="0"/>
              </a:rPr>
              <a:t> Semptomlardan</a:t>
            </a:r>
            <a:r>
              <a:rPr lang="tr-TR" sz="1700" dirty="0" smtClean="0">
                <a:latin typeface="Comic Sans MS" pitchFamily="66" charset="0"/>
              </a:rPr>
              <a:t> </a:t>
            </a:r>
            <a:r>
              <a:rPr lang="tr-TR" sz="1700" dirty="0">
                <a:latin typeface="Comic Sans MS" pitchFamily="66" charset="0"/>
                <a:cs typeface="Arial" charset="0"/>
              </a:rPr>
              <a:t>en az bir tanesinin birlikte bulunması gereklidir.</a:t>
            </a:r>
            <a:endParaRPr lang="tr-TR" sz="1700" dirty="0">
              <a:latin typeface="Comic Sans MS" pitchFamily="66" charset="0"/>
              <a:cs typeface="Times New Roman" pitchFamily="18" charset="0"/>
            </a:endParaRPr>
          </a:p>
          <a:p>
            <a:pPr marL="365760" indent="-256032" fontAlgn="auto">
              <a:spcAft>
                <a:spcPts val="0"/>
              </a:spcAft>
              <a:buFontTx/>
              <a:buNone/>
              <a:defRPr/>
            </a:pPr>
            <a:endParaRPr lang="tr-TR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2 Başlık"/>
          <p:cNvSpPr txBox="1">
            <a:spLocks/>
          </p:cNvSpPr>
          <p:nvPr/>
        </p:nvSpPr>
        <p:spPr>
          <a:xfrm>
            <a:off x="395536" y="188640"/>
            <a:ext cx="8229600" cy="11430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sz="4100" b="1" dirty="0" err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Ülseratif</a:t>
            </a:r>
            <a:r>
              <a:rPr lang="tr-TR" sz="41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Kolit</a:t>
            </a:r>
            <a:endParaRPr lang="tr-TR" sz="41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CROHN HASTALIĞI</a:t>
            </a:r>
            <a:endParaRPr lang="tr-TR" dirty="0"/>
          </a:p>
        </p:txBody>
      </p:sp>
      <p:pic>
        <p:nvPicPr>
          <p:cNvPr id="65538" name="Picture 4" descr="http://www.epainassist.com/images/Article-Images/Crohns_Disea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557338"/>
            <a:ext cx="772477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smtClean="0"/>
              <a:t>Gastrointestinal sistemi </a:t>
            </a:r>
            <a:r>
              <a:rPr lang="tr-TR" b="1" smtClean="0"/>
              <a:t>her düzeyde </a:t>
            </a:r>
            <a:r>
              <a:rPr lang="tr-TR" smtClean="0"/>
              <a:t>tutabilir </a:t>
            </a:r>
          </a:p>
          <a:p>
            <a:pPr>
              <a:lnSpc>
                <a:spcPct val="150000"/>
              </a:lnSpc>
            </a:pPr>
            <a:r>
              <a:rPr lang="tr-TR" smtClean="0"/>
              <a:t>İnce barsaklar </a:t>
            </a:r>
            <a:r>
              <a:rPr lang="tr-TR" smtClean="0">
                <a:sym typeface="Wingdings" pitchFamily="2" charset="2"/>
              </a:rPr>
              <a:t></a:t>
            </a:r>
            <a:r>
              <a:rPr lang="tr-TR" smtClean="0"/>
              <a:t> %30-40, Kalın barsaklar</a:t>
            </a:r>
            <a:r>
              <a:rPr lang="tr-TR" smtClean="0">
                <a:sym typeface="Wingdings" pitchFamily="2" charset="2"/>
              </a:rPr>
              <a:t></a:t>
            </a:r>
            <a:r>
              <a:rPr lang="tr-TR" smtClean="0"/>
              <a:t> %15-25 ve her ikisi birlikte </a:t>
            </a:r>
            <a:r>
              <a:rPr lang="tr-TR" smtClean="0">
                <a:sym typeface="Wingdings" pitchFamily="2" charset="2"/>
              </a:rPr>
              <a:t></a:t>
            </a:r>
            <a:r>
              <a:rPr lang="tr-TR" smtClean="0"/>
              <a:t> %40-55 oranında tutulur</a:t>
            </a:r>
          </a:p>
          <a:p>
            <a:pPr>
              <a:lnSpc>
                <a:spcPct val="150000"/>
              </a:lnSpc>
            </a:pPr>
            <a:r>
              <a:rPr lang="tr-TR" smtClean="0"/>
              <a:t>İleri yaşlarda izole kolon tutulumu daha sık</a:t>
            </a:r>
          </a:p>
          <a:p>
            <a:pPr>
              <a:lnSpc>
                <a:spcPct val="150000"/>
              </a:lnSpc>
            </a:pPr>
            <a:r>
              <a:rPr lang="tr-TR" smtClean="0"/>
              <a:t>Terminal ileum </a:t>
            </a:r>
            <a:r>
              <a:rPr lang="tr-TR" smtClean="0">
                <a:sym typeface="Wingdings" pitchFamily="2" charset="2"/>
              </a:rPr>
              <a:t></a:t>
            </a:r>
            <a:r>
              <a:rPr lang="tr-TR" smtClean="0"/>
              <a:t> %90 tutulmuş</a:t>
            </a:r>
          </a:p>
        </p:txBody>
      </p:sp>
      <p:sp>
        <p:nvSpPr>
          <p:cNvPr id="4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CROHN HASTALIĞI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67544" y="1556793"/>
          <a:ext cx="8064896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err="1" smtClean="0"/>
              <a:t>İnflamatuar</a:t>
            </a:r>
            <a:r>
              <a:rPr lang="tr-TR" dirty="0" smtClean="0"/>
              <a:t> Barsak Hastalığı</a:t>
            </a:r>
            <a:endParaRPr lang="tr-TR" dirty="0"/>
          </a:p>
        </p:txBody>
      </p:sp>
      <p:sp>
        <p:nvSpPr>
          <p:cNvPr id="5" name="4 Aşağı Ok"/>
          <p:cNvSpPr/>
          <p:nvPr/>
        </p:nvSpPr>
        <p:spPr>
          <a:xfrm>
            <a:off x="4284663" y="4221163"/>
            <a:ext cx="431800" cy="1295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1800"/>
          </a:p>
        </p:txBody>
      </p:sp>
      <p:sp>
        <p:nvSpPr>
          <p:cNvPr id="20484" name="5 Metin kutusu"/>
          <p:cNvSpPr txBox="1">
            <a:spLocks noChangeArrowheads="1"/>
          </p:cNvSpPr>
          <p:nvPr/>
        </p:nvSpPr>
        <p:spPr bwMode="auto">
          <a:xfrm>
            <a:off x="3203575" y="5661025"/>
            <a:ext cx="42243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800"/>
              <a:t>İndetermine Kolit %10-15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1 İçerik Yer Tutucusu"/>
          <p:cNvSpPr>
            <a:spLocks noGrp="1"/>
          </p:cNvSpPr>
          <p:nvPr>
            <p:ph idx="1"/>
          </p:nvPr>
        </p:nvSpPr>
        <p:spPr>
          <a:xfrm>
            <a:off x="395288" y="1628775"/>
            <a:ext cx="8291512" cy="43783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smtClean="0"/>
              <a:t>Perirektal ve perianal yerleşim </a:t>
            </a:r>
            <a:r>
              <a:rPr lang="tr-TR" smtClean="0">
                <a:sym typeface="Wingdings" pitchFamily="2" charset="2"/>
              </a:rPr>
              <a:t></a:t>
            </a:r>
            <a:r>
              <a:rPr lang="tr-TR" smtClean="0"/>
              <a:t> kolonik tutulumlularda hastaların 1/3 ünde </a:t>
            </a:r>
          </a:p>
          <a:p>
            <a:pPr>
              <a:lnSpc>
                <a:spcPct val="150000"/>
              </a:lnSpc>
            </a:pPr>
            <a:r>
              <a:rPr lang="tr-TR" smtClean="0"/>
              <a:t>Segmenter tutulum </a:t>
            </a:r>
          </a:p>
          <a:p>
            <a:pPr>
              <a:lnSpc>
                <a:spcPct val="150000"/>
              </a:lnSpc>
            </a:pPr>
            <a:r>
              <a:rPr lang="tr-TR" smtClean="0"/>
              <a:t>Erken makroskopik bulgu; </a:t>
            </a:r>
          </a:p>
          <a:p>
            <a:pPr lvl="1">
              <a:lnSpc>
                <a:spcPct val="150000"/>
              </a:lnSpc>
            </a:pPr>
            <a:r>
              <a:rPr lang="tr-TR" smtClean="0"/>
              <a:t>Mukozada aftöz ülserler </a:t>
            </a:r>
          </a:p>
          <a:p>
            <a:pPr lvl="1">
              <a:lnSpc>
                <a:spcPct val="150000"/>
              </a:lnSpc>
            </a:pPr>
            <a:r>
              <a:rPr lang="tr-TR" smtClean="0"/>
              <a:t>Ortası beyaz çevresi kırmızı renkli küçük ülserlerdir</a:t>
            </a:r>
          </a:p>
        </p:txBody>
      </p:sp>
      <p:sp>
        <p:nvSpPr>
          <p:cNvPr id="4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CROHN HASTALIĞI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smtClean="0"/>
              <a:t>Hastalığın ilerlemesi ile ülserler büyür ve derinleşir </a:t>
            </a:r>
          </a:p>
          <a:p>
            <a:pPr>
              <a:lnSpc>
                <a:spcPct val="150000"/>
              </a:lnSpc>
            </a:pPr>
            <a:r>
              <a:rPr lang="tr-TR" smtClean="0"/>
              <a:t>Hastalıklı mukozanın derinleşmesi ile aralarda kalan sağlam mukoza kabarıklaşır </a:t>
            </a:r>
            <a:r>
              <a:rPr lang="tr-TR" smtClean="0">
                <a:sym typeface="Wingdings" pitchFamily="2" charset="2"/>
              </a:rPr>
              <a:t></a:t>
            </a:r>
            <a:r>
              <a:rPr lang="tr-TR" smtClean="0"/>
              <a:t> kaldırım taşı (Skip area)</a:t>
            </a:r>
          </a:p>
          <a:p>
            <a:pPr>
              <a:lnSpc>
                <a:spcPct val="150000"/>
              </a:lnSpc>
            </a:pPr>
            <a:r>
              <a:rPr lang="tr-TR" smtClean="0"/>
              <a:t>İzole ince barsak tutulumu </a:t>
            </a:r>
            <a:r>
              <a:rPr lang="tr-TR" smtClean="0">
                <a:sym typeface="Wingdings" pitchFamily="2" charset="2"/>
              </a:rPr>
              <a:t> </a:t>
            </a:r>
            <a:r>
              <a:rPr lang="tr-TR" smtClean="0"/>
              <a:t>ileoçekal valvde aniden kesilir</a:t>
            </a:r>
          </a:p>
        </p:txBody>
      </p:sp>
      <p:sp>
        <p:nvSpPr>
          <p:cNvPr id="4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CROHN HASTALIĞI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smtClean="0"/>
              <a:t>Hastalıklı barsak segmentleri kalınlaşır</a:t>
            </a:r>
          </a:p>
          <a:p>
            <a:pPr>
              <a:lnSpc>
                <a:spcPct val="150000"/>
              </a:lnSpc>
            </a:pPr>
            <a:r>
              <a:rPr lang="tr-TR" smtClean="0"/>
              <a:t>Mezenterik yağ dokusu hastalıklı segmente doğru ilerler mezenteri genellikle kalınlaşır ve büyümüş lenf nodları saptanır </a:t>
            </a:r>
          </a:p>
          <a:p>
            <a:pPr>
              <a:lnSpc>
                <a:spcPct val="150000"/>
              </a:lnSpc>
            </a:pPr>
            <a:r>
              <a:rPr lang="tr-TR" smtClean="0"/>
              <a:t>İnternal fistüller</a:t>
            </a:r>
          </a:p>
        </p:txBody>
      </p:sp>
      <p:sp>
        <p:nvSpPr>
          <p:cNvPr id="4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CROHN HASTALIĞI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smtClean="0"/>
              <a:t>Karakteristik histolojik lezyonu </a:t>
            </a:r>
            <a:r>
              <a:rPr lang="tr-TR" smtClean="0">
                <a:sym typeface="Wingdings" pitchFamily="2" charset="2"/>
              </a:rPr>
              <a:t> </a:t>
            </a:r>
            <a:r>
              <a:rPr lang="tr-TR" smtClean="0"/>
              <a:t>Langerhans dev hücreleri içeren nonkazeifiye granülomlar</a:t>
            </a:r>
          </a:p>
          <a:p>
            <a:pPr lvl="1">
              <a:lnSpc>
                <a:spcPct val="150000"/>
              </a:lnSpc>
            </a:pPr>
            <a:r>
              <a:rPr lang="tr-TR" smtClean="0"/>
              <a:t>Granülomların </a:t>
            </a:r>
            <a:r>
              <a:rPr lang="tr-TR" smtClean="0">
                <a:sym typeface="Wingdings" pitchFamily="2" charset="2"/>
              </a:rPr>
              <a:t> </a:t>
            </a:r>
            <a:r>
              <a:rPr lang="tr-TR" smtClean="0"/>
              <a:t>% 60-70 inde bölgesel lenf nodlarında ve barsak duvarında</a:t>
            </a:r>
          </a:p>
        </p:txBody>
      </p:sp>
      <p:sp>
        <p:nvSpPr>
          <p:cNvPr id="4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CROHN HASTALIĞI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2" descr="http://www.drhagmeyer.com/wp-content/uploads/2014/01/crohn-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71438"/>
            <a:ext cx="6067425" cy="645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img00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1412875"/>
            <a:ext cx="3817937" cy="2560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dist="25400" algn="ctr" rotWithShape="0">
              <a:srgbClr val="808080"/>
            </a:outerShdw>
          </a:effectLst>
        </p:spPr>
      </p:pic>
      <p:pic>
        <p:nvPicPr>
          <p:cNvPr id="19460" name="Picture 11" descr="art-w2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3357563"/>
            <a:ext cx="3673475" cy="25590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dist="28398" dir="1593903" algn="ctr" rotWithShape="0">
              <a:srgbClr val="808080"/>
            </a:outerShdw>
          </a:effectLst>
        </p:spPr>
      </p:pic>
      <p:sp>
        <p:nvSpPr>
          <p:cNvPr id="72707" name="Rectangle 13"/>
          <p:cNvSpPr>
            <a:spLocks noChangeArrowheads="1"/>
          </p:cNvSpPr>
          <p:nvPr/>
        </p:nvSpPr>
        <p:spPr bwMode="auto">
          <a:xfrm>
            <a:off x="5003800" y="5734050"/>
            <a:ext cx="3960813" cy="287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sz="1800">
              <a:latin typeface="Lucida Sans Unicode" pitchFamily="34" charset="0"/>
            </a:endParaRPr>
          </a:p>
        </p:txBody>
      </p:sp>
      <p:sp>
        <p:nvSpPr>
          <p:cNvPr id="78862" name="Rectangle 14"/>
          <p:cNvSpPr>
            <a:spLocks noChangeArrowheads="1"/>
          </p:cNvSpPr>
          <p:nvPr/>
        </p:nvSpPr>
        <p:spPr bwMode="auto">
          <a:xfrm>
            <a:off x="395288" y="1412875"/>
            <a:ext cx="504825" cy="446405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vert="eaVert"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cs typeface="+mn-cs"/>
              </a:rPr>
              <a:t>makroskopi</a:t>
            </a:r>
          </a:p>
        </p:txBody>
      </p:sp>
      <p:sp>
        <p:nvSpPr>
          <p:cNvPr id="72709" name="Rectangle 16"/>
          <p:cNvSpPr>
            <a:spLocks noChangeArrowheads="1"/>
          </p:cNvSpPr>
          <p:nvPr/>
        </p:nvSpPr>
        <p:spPr bwMode="auto">
          <a:xfrm>
            <a:off x="7596188" y="476250"/>
            <a:ext cx="1296987" cy="3603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sz="1800">
              <a:latin typeface="Lucida Sans Unicode" pitchFamily="34" charset="0"/>
            </a:endParaRPr>
          </a:p>
        </p:txBody>
      </p:sp>
      <p:pic>
        <p:nvPicPr>
          <p:cNvPr id="72710" name="Picture 18" descr="c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10250" y="268288"/>
            <a:ext cx="3514725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1" name="Line 19"/>
          <p:cNvSpPr>
            <a:spLocks noChangeShapeType="1"/>
          </p:cNvSpPr>
          <p:nvPr/>
        </p:nvSpPr>
        <p:spPr bwMode="auto">
          <a:xfrm flipV="1">
            <a:off x="7740650" y="1125538"/>
            <a:ext cx="360363" cy="3587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72712" name="Line 20"/>
          <p:cNvSpPr>
            <a:spLocks noChangeShapeType="1"/>
          </p:cNvSpPr>
          <p:nvPr/>
        </p:nvSpPr>
        <p:spPr bwMode="auto">
          <a:xfrm flipV="1">
            <a:off x="7956550" y="1268413"/>
            <a:ext cx="287338" cy="2889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72713" name="Line 21"/>
          <p:cNvSpPr>
            <a:spLocks noChangeShapeType="1"/>
          </p:cNvSpPr>
          <p:nvPr/>
        </p:nvSpPr>
        <p:spPr bwMode="auto">
          <a:xfrm>
            <a:off x="8101013" y="1125538"/>
            <a:ext cx="142875" cy="1428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72714" name="Line 22"/>
          <p:cNvSpPr>
            <a:spLocks noChangeShapeType="1"/>
          </p:cNvSpPr>
          <p:nvPr/>
        </p:nvSpPr>
        <p:spPr bwMode="auto">
          <a:xfrm flipV="1">
            <a:off x="8172450" y="981075"/>
            <a:ext cx="215900" cy="2174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78871" name="Text Box 23"/>
          <p:cNvSpPr txBox="1">
            <a:spLocks noChangeArrowheads="1"/>
          </p:cNvSpPr>
          <p:nvPr/>
        </p:nvSpPr>
        <p:spPr bwMode="auto">
          <a:xfrm>
            <a:off x="7648575" y="668338"/>
            <a:ext cx="1455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000" b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+mn-cs"/>
              </a:rPr>
              <a:t>Tam kat tutulum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000" b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+mn-cs"/>
              </a:rPr>
              <a:t>ve duvar kalınlaşması</a:t>
            </a:r>
          </a:p>
        </p:txBody>
      </p:sp>
      <p:sp>
        <p:nvSpPr>
          <p:cNvPr id="72716" name="Text Box 24"/>
          <p:cNvSpPr txBox="1">
            <a:spLocks noChangeArrowheads="1"/>
          </p:cNvSpPr>
          <p:nvPr/>
        </p:nvSpPr>
        <p:spPr bwMode="auto">
          <a:xfrm>
            <a:off x="323850" y="5013325"/>
            <a:ext cx="593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400" b="1">
                <a:latin typeface="Bradley Hand ITC"/>
              </a:rPr>
              <a:t>CH</a:t>
            </a:r>
          </a:p>
        </p:txBody>
      </p:sp>
      <p:sp>
        <p:nvSpPr>
          <p:cNvPr id="15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CROHN HASTALIĞI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ext Box 4"/>
          <p:cNvSpPr txBox="1">
            <a:spLocks noChangeArrowheads="1"/>
          </p:cNvSpPr>
          <p:nvPr/>
        </p:nvSpPr>
        <p:spPr bwMode="auto">
          <a:xfrm>
            <a:off x="1908175" y="3933825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tr-TR" sz="1800">
              <a:latin typeface="Lucida Sans Unicode" pitchFamily="34" charset="0"/>
            </a:endParaRPr>
          </a:p>
        </p:txBody>
      </p:sp>
      <p:pic>
        <p:nvPicPr>
          <p:cNvPr id="73730" name="Picture 8" descr="Crohn's disease - affected are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365375"/>
            <a:ext cx="4391025" cy="351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1" name="Rectangle 16"/>
          <p:cNvSpPr>
            <a:spLocks noChangeArrowheads="1"/>
          </p:cNvSpPr>
          <p:nvPr/>
        </p:nvSpPr>
        <p:spPr bwMode="auto">
          <a:xfrm>
            <a:off x="4859338" y="260350"/>
            <a:ext cx="649287" cy="10810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sz="1800">
              <a:latin typeface="Lucida Sans Unicode" pitchFamily="34" charset="0"/>
            </a:endParaRPr>
          </a:p>
        </p:txBody>
      </p:sp>
      <p:sp>
        <p:nvSpPr>
          <p:cNvPr id="73732" name="Rectangle 17"/>
          <p:cNvSpPr>
            <a:spLocks noChangeArrowheads="1"/>
          </p:cNvSpPr>
          <p:nvPr/>
        </p:nvSpPr>
        <p:spPr bwMode="auto">
          <a:xfrm>
            <a:off x="6877050" y="2133600"/>
            <a:ext cx="647700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sz="1800">
              <a:latin typeface="Lucida Sans Unicode" pitchFamily="34" charset="0"/>
            </a:endParaRPr>
          </a:p>
        </p:txBody>
      </p:sp>
      <p:sp>
        <p:nvSpPr>
          <p:cNvPr id="75796" name="Rectangle 20"/>
          <p:cNvSpPr>
            <a:spLocks noChangeArrowheads="1"/>
          </p:cNvSpPr>
          <p:nvPr/>
        </p:nvSpPr>
        <p:spPr bwMode="auto">
          <a:xfrm>
            <a:off x="179388" y="3860800"/>
            <a:ext cx="32385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900" b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+mn-cs"/>
              </a:rPr>
              <a:t>çekum</a:t>
            </a:r>
          </a:p>
        </p:txBody>
      </p:sp>
      <p:sp>
        <p:nvSpPr>
          <p:cNvPr id="75798" name="Rectangle 22"/>
          <p:cNvSpPr>
            <a:spLocks noChangeArrowheads="1"/>
          </p:cNvSpPr>
          <p:nvPr/>
        </p:nvSpPr>
        <p:spPr bwMode="auto">
          <a:xfrm>
            <a:off x="1979613" y="3500438"/>
            <a:ext cx="433387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900" b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+mn-cs"/>
              </a:rPr>
              <a:t>ileum</a:t>
            </a:r>
          </a:p>
        </p:txBody>
      </p:sp>
      <p:sp>
        <p:nvSpPr>
          <p:cNvPr id="75799" name="Rectangle 23"/>
          <p:cNvSpPr>
            <a:spLocks noChangeArrowheads="1"/>
          </p:cNvSpPr>
          <p:nvPr/>
        </p:nvSpPr>
        <p:spPr bwMode="auto">
          <a:xfrm>
            <a:off x="1979613" y="3213100"/>
            <a:ext cx="43338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900" b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+mn-cs"/>
              </a:rPr>
              <a:t>İBH</a:t>
            </a:r>
          </a:p>
        </p:txBody>
      </p:sp>
      <p:sp>
        <p:nvSpPr>
          <p:cNvPr id="73736" name="Rectangle 27"/>
          <p:cNvSpPr>
            <a:spLocks noChangeArrowheads="1"/>
          </p:cNvSpPr>
          <p:nvPr/>
        </p:nvSpPr>
        <p:spPr bwMode="auto">
          <a:xfrm>
            <a:off x="3924300" y="5589588"/>
            <a:ext cx="1223963" cy="3603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sz="1800">
              <a:latin typeface="Lucida Sans Unicode" pitchFamily="34" charset="0"/>
            </a:endParaRPr>
          </a:p>
        </p:txBody>
      </p:sp>
      <p:sp>
        <p:nvSpPr>
          <p:cNvPr id="75804" name="Rectangle 28"/>
          <p:cNvSpPr>
            <a:spLocks noChangeArrowheads="1"/>
          </p:cNvSpPr>
          <p:nvPr/>
        </p:nvSpPr>
        <p:spPr bwMode="auto">
          <a:xfrm>
            <a:off x="3492500" y="4797425"/>
            <a:ext cx="1727200" cy="5032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800" b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+mn-cs"/>
              </a:rPr>
              <a:t>İnce barsak</a:t>
            </a:r>
          </a:p>
        </p:txBody>
      </p:sp>
      <p:sp>
        <p:nvSpPr>
          <p:cNvPr id="75805" name="Rectangle 29"/>
          <p:cNvSpPr>
            <a:spLocks noChangeArrowheads="1"/>
          </p:cNvSpPr>
          <p:nvPr/>
        </p:nvSpPr>
        <p:spPr bwMode="auto">
          <a:xfrm>
            <a:off x="3492500" y="4365625"/>
            <a:ext cx="1655763" cy="576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800" b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+mn-cs"/>
              </a:rPr>
              <a:t>kolon</a:t>
            </a:r>
          </a:p>
        </p:txBody>
      </p:sp>
      <p:sp>
        <p:nvSpPr>
          <p:cNvPr id="75806" name="Rectangle 30"/>
          <p:cNvSpPr>
            <a:spLocks noChangeArrowheads="1"/>
          </p:cNvSpPr>
          <p:nvPr/>
        </p:nvSpPr>
        <p:spPr bwMode="auto">
          <a:xfrm>
            <a:off x="3995738" y="4005263"/>
            <a:ext cx="1368425" cy="431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800" b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+mn-cs"/>
              </a:rPr>
              <a:t>mide</a:t>
            </a:r>
          </a:p>
        </p:txBody>
      </p:sp>
      <p:sp>
        <p:nvSpPr>
          <p:cNvPr id="75807" name="Rectangle 31"/>
          <p:cNvSpPr>
            <a:spLocks noChangeArrowheads="1"/>
          </p:cNvSpPr>
          <p:nvPr/>
        </p:nvSpPr>
        <p:spPr bwMode="auto">
          <a:xfrm>
            <a:off x="3779838" y="3068638"/>
            <a:ext cx="1008062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800" b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+mn-cs"/>
              </a:rPr>
              <a:t>özofagus</a:t>
            </a:r>
          </a:p>
        </p:txBody>
      </p:sp>
      <p:sp>
        <p:nvSpPr>
          <p:cNvPr id="75808" name="Rectangle 32"/>
          <p:cNvSpPr>
            <a:spLocks noChangeArrowheads="1"/>
          </p:cNvSpPr>
          <p:nvPr/>
        </p:nvSpPr>
        <p:spPr bwMode="auto">
          <a:xfrm>
            <a:off x="4140200" y="2420938"/>
            <a:ext cx="863600" cy="360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800" b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+mn-cs"/>
              </a:rPr>
              <a:t>ağız</a:t>
            </a:r>
          </a:p>
        </p:txBody>
      </p:sp>
      <p:sp>
        <p:nvSpPr>
          <p:cNvPr id="75809" name="Rectangle 33"/>
          <p:cNvSpPr>
            <a:spLocks noChangeArrowheads="1"/>
          </p:cNvSpPr>
          <p:nvPr/>
        </p:nvSpPr>
        <p:spPr bwMode="auto">
          <a:xfrm>
            <a:off x="468313" y="2276475"/>
            <a:ext cx="1582737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800" b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+mn-cs"/>
              </a:rPr>
              <a:t>İleoçekal bölge</a:t>
            </a:r>
          </a:p>
        </p:txBody>
      </p:sp>
      <p:sp>
        <p:nvSpPr>
          <p:cNvPr id="75810" name="Rectangle 34"/>
          <p:cNvSpPr>
            <a:spLocks noChangeArrowheads="1"/>
          </p:cNvSpPr>
          <p:nvPr/>
        </p:nvSpPr>
        <p:spPr bwMode="auto">
          <a:xfrm>
            <a:off x="611188" y="5445125"/>
            <a:ext cx="647700" cy="431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800" b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+mn-cs"/>
              </a:rPr>
              <a:t>anüs</a:t>
            </a:r>
          </a:p>
        </p:txBody>
      </p:sp>
      <p:sp>
        <p:nvSpPr>
          <p:cNvPr id="75811" name="Rectangle 35"/>
          <p:cNvSpPr>
            <a:spLocks noChangeArrowheads="1"/>
          </p:cNvSpPr>
          <p:nvPr/>
        </p:nvSpPr>
        <p:spPr bwMode="auto">
          <a:xfrm>
            <a:off x="611188" y="5229225"/>
            <a:ext cx="863600" cy="287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800" b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+mn-cs"/>
              </a:rPr>
              <a:t>rektum</a:t>
            </a:r>
          </a:p>
        </p:txBody>
      </p:sp>
      <p:sp>
        <p:nvSpPr>
          <p:cNvPr id="75817" name="Rectangle 41"/>
          <p:cNvSpPr>
            <a:spLocks noChangeArrowheads="1"/>
          </p:cNvSpPr>
          <p:nvPr/>
        </p:nvSpPr>
        <p:spPr bwMode="auto">
          <a:xfrm>
            <a:off x="8027988" y="1412875"/>
            <a:ext cx="504825" cy="446405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vert="eaVert"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cs typeface="+mn-cs"/>
              </a:rPr>
              <a:t>anatomik dağılım</a:t>
            </a:r>
          </a:p>
        </p:txBody>
      </p:sp>
      <p:sp>
        <p:nvSpPr>
          <p:cNvPr id="75819" name="Text Box 43"/>
          <p:cNvSpPr txBox="1">
            <a:spLocks noChangeArrowheads="1"/>
          </p:cNvSpPr>
          <p:nvPr/>
        </p:nvSpPr>
        <p:spPr bwMode="auto">
          <a:xfrm>
            <a:off x="539750" y="1412875"/>
            <a:ext cx="2303463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2800" b="1"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  <a:cs typeface="+mn-cs"/>
              </a:rPr>
              <a:t>Crohn Hastalıgı</a:t>
            </a:r>
          </a:p>
        </p:txBody>
      </p:sp>
      <p:pic>
        <p:nvPicPr>
          <p:cNvPr id="73747" name="Picture 46" descr="İC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2636838"/>
            <a:ext cx="1582737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48" name="Picture 47" descr="CDTUTUL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1844675"/>
            <a:ext cx="26289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825" name="Text Box 49"/>
          <p:cNvSpPr txBox="1">
            <a:spLocks noChangeArrowheads="1"/>
          </p:cNvSpPr>
          <p:nvPr/>
        </p:nvSpPr>
        <p:spPr bwMode="auto">
          <a:xfrm>
            <a:off x="5580063" y="2276475"/>
            <a:ext cx="542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800" b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+mn-cs"/>
              </a:rPr>
              <a:t>% 5</a:t>
            </a:r>
          </a:p>
        </p:txBody>
      </p:sp>
      <p:sp>
        <p:nvSpPr>
          <p:cNvPr id="75826" name="Text Box 50"/>
          <p:cNvSpPr txBox="1">
            <a:spLocks noChangeArrowheads="1"/>
          </p:cNvSpPr>
          <p:nvPr/>
        </p:nvSpPr>
        <p:spPr bwMode="auto">
          <a:xfrm>
            <a:off x="7359650" y="3448050"/>
            <a:ext cx="6080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800" b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+mn-cs"/>
              </a:rPr>
              <a:t>%20</a:t>
            </a:r>
          </a:p>
        </p:txBody>
      </p:sp>
      <p:sp>
        <p:nvSpPr>
          <p:cNvPr id="75827" name="Text Box 51"/>
          <p:cNvSpPr txBox="1">
            <a:spLocks noChangeArrowheads="1"/>
          </p:cNvSpPr>
          <p:nvPr/>
        </p:nvSpPr>
        <p:spPr bwMode="auto">
          <a:xfrm>
            <a:off x="5795963" y="3429000"/>
            <a:ext cx="542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800" b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+mn-cs"/>
              </a:rPr>
              <a:t> %5</a:t>
            </a:r>
          </a:p>
        </p:txBody>
      </p:sp>
      <p:sp>
        <p:nvSpPr>
          <p:cNvPr id="75829" name="Text Box 53"/>
          <p:cNvSpPr txBox="1">
            <a:spLocks noChangeArrowheads="1"/>
          </p:cNvSpPr>
          <p:nvPr/>
        </p:nvSpPr>
        <p:spPr bwMode="auto">
          <a:xfrm>
            <a:off x="5292725" y="5013325"/>
            <a:ext cx="6080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800" b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+mn-cs"/>
              </a:rPr>
              <a:t>%35</a:t>
            </a:r>
          </a:p>
        </p:txBody>
      </p:sp>
      <p:sp>
        <p:nvSpPr>
          <p:cNvPr id="75830" name="Text Box 54"/>
          <p:cNvSpPr txBox="1">
            <a:spLocks noChangeArrowheads="1"/>
          </p:cNvSpPr>
          <p:nvPr/>
        </p:nvSpPr>
        <p:spPr bwMode="auto">
          <a:xfrm>
            <a:off x="6588125" y="4292600"/>
            <a:ext cx="6080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800" b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+mn-cs"/>
              </a:rPr>
              <a:t>%35</a:t>
            </a:r>
          </a:p>
        </p:txBody>
      </p:sp>
      <p:sp>
        <p:nvSpPr>
          <p:cNvPr id="29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CROHN HASTALIĞI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349375"/>
            <a:ext cx="8642350" cy="55086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tr-TR" sz="2800" smtClean="0">
                <a:cs typeface="Arial" charset="0"/>
              </a:rPr>
              <a:t>Klinik Bulgular :</a:t>
            </a:r>
            <a:endParaRPr lang="tr-TR" sz="2800" smtClean="0"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ü"/>
            </a:pPr>
            <a:r>
              <a:rPr lang="tr-TR" sz="2400" smtClean="0">
                <a:cs typeface="Arial" charset="0"/>
              </a:rPr>
              <a:t> Karın Ağrısı	       </a:t>
            </a:r>
            <a:r>
              <a:rPr lang="tr-TR" sz="2400" smtClean="0"/>
              <a:t>:</a:t>
            </a:r>
            <a:r>
              <a:rPr lang="tr-TR" sz="2400" smtClean="0">
                <a:cs typeface="Arial" charset="0"/>
              </a:rPr>
              <a:t>Defekasyonla azalmayan sağ alt  kadran</a:t>
            </a:r>
            <a:r>
              <a:rPr lang="tr-TR" sz="2400" smtClean="0"/>
              <a:t> </a:t>
            </a:r>
            <a:r>
              <a:rPr lang="tr-TR" sz="2400" smtClean="0">
                <a:cs typeface="Arial" charset="0"/>
              </a:rPr>
              <a:t>ağrısı</a:t>
            </a:r>
            <a:endParaRPr lang="tr-TR" sz="2400" smtClean="0"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ü"/>
            </a:pPr>
            <a:r>
              <a:rPr lang="tr-TR" sz="2400" smtClean="0">
                <a:cs typeface="Arial" charset="0"/>
              </a:rPr>
              <a:t> Diyare		       </a:t>
            </a:r>
            <a:r>
              <a:rPr lang="tr-TR" sz="2400" smtClean="0"/>
              <a:t>: </a:t>
            </a:r>
            <a:r>
              <a:rPr lang="tr-TR" sz="2400" smtClean="0">
                <a:cs typeface="Arial" charset="0"/>
              </a:rPr>
              <a:t>İnce bağırsak tipi daha az</a:t>
            </a:r>
            <a:endParaRPr lang="tr-TR" sz="2400" smtClean="0"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ü"/>
            </a:pPr>
            <a:r>
              <a:rPr lang="tr-TR" sz="2400" smtClean="0">
                <a:cs typeface="Arial" charset="0"/>
              </a:rPr>
              <a:t> Kilo Kaybı	       </a:t>
            </a:r>
            <a:r>
              <a:rPr lang="tr-TR" sz="2400" smtClean="0"/>
              <a:t>: </a:t>
            </a:r>
            <a:r>
              <a:rPr lang="tr-TR" sz="2400" smtClean="0">
                <a:cs typeface="Arial" charset="0"/>
              </a:rPr>
              <a:t>Sıklıkla mevcut</a:t>
            </a:r>
            <a:endParaRPr lang="tr-TR" sz="2400" smtClean="0"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ü"/>
            </a:pPr>
            <a:r>
              <a:rPr lang="tr-TR" sz="2400" smtClean="0">
                <a:cs typeface="Arial" charset="0"/>
              </a:rPr>
              <a:t> Ateş		       </a:t>
            </a:r>
            <a:r>
              <a:rPr lang="tr-TR" sz="2400" smtClean="0"/>
              <a:t>: </a:t>
            </a:r>
            <a:r>
              <a:rPr lang="tr-TR" sz="2400" smtClean="0">
                <a:cs typeface="Arial" charset="0"/>
              </a:rPr>
              <a:t>Sıklıkla mevcut</a:t>
            </a:r>
            <a:endParaRPr lang="tr-TR" sz="2400" smtClean="0"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ü"/>
            </a:pPr>
            <a:r>
              <a:rPr lang="tr-TR" sz="2400" smtClean="0">
                <a:cs typeface="Arial" charset="0"/>
              </a:rPr>
              <a:t> Rektal Kanama     </a:t>
            </a:r>
            <a:r>
              <a:rPr lang="tr-TR" sz="2400" smtClean="0"/>
              <a:t>: </a:t>
            </a:r>
            <a:r>
              <a:rPr lang="tr-TR" sz="2400" smtClean="0">
                <a:cs typeface="Arial" charset="0"/>
              </a:rPr>
              <a:t>Nadir</a:t>
            </a:r>
            <a:endParaRPr lang="tr-TR" sz="2400" smtClean="0"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ü"/>
            </a:pPr>
            <a:r>
              <a:rPr lang="tr-TR" sz="2400" smtClean="0">
                <a:cs typeface="Arial" charset="0"/>
              </a:rPr>
              <a:t> Palpasyonda Kitle </a:t>
            </a:r>
            <a:r>
              <a:rPr lang="tr-TR" sz="2400" smtClean="0"/>
              <a:t>: </a:t>
            </a:r>
            <a:r>
              <a:rPr lang="tr-TR" sz="2400" smtClean="0">
                <a:cs typeface="Arial" charset="0"/>
              </a:rPr>
              <a:t>Sağ alt kadranda sıklıkla</a:t>
            </a:r>
            <a:endParaRPr lang="tr-TR" sz="2400" smtClean="0"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ü"/>
            </a:pPr>
            <a:r>
              <a:rPr lang="tr-TR" sz="2400" smtClean="0">
                <a:cs typeface="Arial" charset="0"/>
              </a:rPr>
              <a:t> Safra Taşı	       </a:t>
            </a:r>
            <a:r>
              <a:rPr lang="tr-TR" sz="2400" smtClean="0"/>
              <a:t>: </a:t>
            </a:r>
            <a:r>
              <a:rPr lang="tr-TR" sz="2400" smtClean="0">
                <a:cs typeface="Arial" charset="0"/>
              </a:rPr>
              <a:t>Sıklığı artmış</a:t>
            </a:r>
            <a:endParaRPr lang="tr-TR" sz="2400" smtClean="0"/>
          </a:p>
          <a:p>
            <a:pPr lvl="1" algn="just">
              <a:buFont typeface="Wingdings" pitchFamily="2" charset="2"/>
              <a:buChar char="ü"/>
            </a:pPr>
            <a:r>
              <a:rPr lang="tr-TR" sz="2400" smtClean="0">
                <a:cs typeface="Arial" charset="0"/>
              </a:rPr>
              <a:t> Böbrek Taşı	</a:t>
            </a:r>
            <a:r>
              <a:rPr lang="tr-TR" sz="2400" smtClean="0"/>
              <a:t>       : </a:t>
            </a:r>
            <a:r>
              <a:rPr lang="tr-TR" sz="2400" smtClean="0">
                <a:cs typeface="Arial" charset="0"/>
              </a:rPr>
              <a:t>Sıklığı artmış</a:t>
            </a:r>
            <a:endParaRPr lang="tr-TR" sz="2400" smtClean="0">
              <a:cs typeface="Times New Roman" pitchFamily="18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tr-TR" sz="2400" smtClean="0">
                <a:cs typeface="Arial" charset="0"/>
              </a:rPr>
              <a:t> Sigmoidoskopi     </a:t>
            </a:r>
            <a:r>
              <a:rPr lang="tr-TR" sz="2400" smtClean="0"/>
              <a:t>: </a:t>
            </a:r>
            <a:r>
              <a:rPr lang="tr-TR" sz="2400" smtClean="0">
                <a:cs typeface="Arial" charset="0"/>
              </a:rPr>
              <a:t>Çoğunlukla normal</a:t>
            </a:r>
            <a:r>
              <a:rPr lang="tr-TR" sz="2400" smtClean="0"/>
              <a:t> </a:t>
            </a:r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CROHN HASTALIĞI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788" y="1277938"/>
            <a:ext cx="8632825" cy="5580062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tr-TR" sz="2800" smtClean="0">
                <a:latin typeface="Arial" charset="0"/>
                <a:cs typeface="Arial" charset="0"/>
              </a:rPr>
              <a:t>CH </a:t>
            </a:r>
            <a:r>
              <a:rPr lang="tr-TR" sz="2800" smtClean="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tr-TR" sz="2800" smtClean="0">
                <a:latin typeface="Arial" charset="0"/>
                <a:cs typeface="Arial" charset="0"/>
              </a:rPr>
              <a:t> Harvey’in Tanımladığı Basit Klinik Aİ:</a:t>
            </a:r>
            <a:endParaRPr lang="tr-TR" sz="2800" smtClean="0"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tr-TR" sz="1600" smtClean="0">
                <a:latin typeface="Arial" charset="0"/>
                <a:cs typeface="Arial" charset="0"/>
              </a:rPr>
              <a:t>Parametre		            Skor:</a:t>
            </a:r>
            <a:endParaRPr lang="tr-TR" sz="1600" smtClean="0"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tr-TR" sz="1400" smtClean="0">
                <a:latin typeface="Arial" charset="0"/>
                <a:cs typeface="Arial" charset="0"/>
              </a:rPr>
              <a:t>1-Genel Durum</a:t>
            </a:r>
            <a:r>
              <a:rPr lang="tr-TR" sz="1400" smtClean="0">
                <a:latin typeface="Arial" charset="0"/>
              </a:rPr>
              <a:t> :</a:t>
            </a:r>
            <a:endParaRPr lang="tr-TR" sz="1400" smtClean="0"/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tr-TR" sz="1200" smtClean="0">
                <a:latin typeface="Arial" charset="0"/>
                <a:cs typeface="Arial" charset="0"/>
              </a:rPr>
              <a:t>	Çok İyi			0</a:t>
            </a:r>
            <a:endParaRPr lang="tr-TR" sz="1200" smtClean="0"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tr-TR" sz="1200" smtClean="0">
                <a:latin typeface="Arial" charset="0"/>
                <a:cs typeface="Arial" charset="0"/>
              </a:rPr>
              <a:t>	Orta			1</a:t>
            </a:r>
            <a:endParaRPr lang="tr-TR" sz="1200" smtClean="0"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tr-TR" sz="1200" smtClean="0">
                <a:latin typeface="Arial" charset="0"/>
                <a:cs typeface="Arial" charset="0"/>
              </a:rPr>
              <a:t>	Kötü			2</a:t>
            </a:r>
            <a:endParaRPr lang="tr-TR" sz="1200" smtClean="0"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tr-TR" sz="1200" smtClean="0">
                <a:latin typeface="Arial" charset="0"/>
                <a:cs typeface="Arial" charset="0"/>
              </a:rPr>
              <a:t>	Çok Kötü			3</a:t>
            </a:r>
            <a:endParaRPr lang="tr-TR" sz="1200" smtClean="0"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tr-TR" sz="1200" smtClean="0">
                <a:latin typeface="Arial" charset="0"/>
                <a:cs typeface="Arial" charset="0"/>
              </a:rPr>
              <a:t>	Korkunç			4</a:t>
            </a:r>
            <a:endParaRPr lang="tr-TR" sz="1200" smtClean="0"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tr-TR" sz="1600" smtClean="0">
                <a:latin typeface="Arial" charset="0"/>
                <a:cs typeface="Arial" charset="0"/>
              </a:rPr>
              <a:t>2-Abdominal Ağrı</a:t>
            </a:r>
            <a:r>
              <a:rPr lang="tr-TR" sz="1600" smtClean="0">
                <a:latin typeface="Arial" charset="0"/>
              </a:rPr>
              <a:t> :</a:t>
            </a:r>
            <a:r>
              <a:rPr lang="tr-TR" sz="2400" smtClean="0">
                <a:latin typeface="Arial" charset="0"/>
                <a:cs typeface="Arial" charset="0"/>
              </a:rPr>
              <a:t>	</a:t>
            </a:r>
            <a:endParaRPr lang="tr-TR" sz="2400" smtClean="0"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tr-TR" sz="1200" smtClean="0">
                <a:latin typeface="Arial" charset="0"/>
                <a:cs typeface="Arial" charset="0"/>
              </a:rPr>
              <a:t>	Yok				0</a:t>
            </a:r>
            <a:endParaRPr lang="tr-TR" sz="1200" smtClean="0"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tr-TR" sz="1200" smtClean="0">
                <a:latin typeface="Arial" charset="0"/>
                <a:cs typeface="Arial" charset="0"/>
              </a:rPr>
              <a:t>	Hafif			1</a:t>
            </a:r>
            <a:endParaRPr lang="tr-TR" sz="1200" smtClean="0"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tr-TR" sz="1200" smtClean="0">
                <a:latin typeface="Arial" charset="0"/>
                <a:cs typeface="Arial" charset="0"/>
              </a:rPr>
              <a:t>	Orta			2</a:t>
            </a:r>
            <a:endParaRPr lang="tr-TR" sz="1200" smtClean="0"/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tr-TR" sz="1200" smtClean="0"/>
              <a:t>	</a:t>
            </a:r>
            <a:r>
              <a:rPr lang="tr-TR" sz="1200" smtClean="0">
                <a:latin typeface="Arial" charset="0"/>
                <a:cs typeface="Arial" charset="0"/>
              </a:rPr>
              <a:t>Ciddi			3</a:t>
            </a:r>
            <a:endParaRPr lang="tr-TR" sz="1200" smtClean="0"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tr-TR" sz="1600" smtClean="0">
                <a:latin typeface="Arial" charset="0"/>
                <a:cs typeface="Arial" charset="0"/>
              </a:rPr>
              <a:t>3-Abdominal Kitle</a:t>
            </a:r>
            <a:endParaRPr lang="tr-TR" sz="2400" smtClean="0"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tr-TR" sz="2400" smtClean="0">
                <a:latin typeface="Arial" charset="0"/>
                <a:cs typeface="Arial" charset="0"/>
              </a:rPr>
              <a:t>	</a:t>
            </a:r>
            <a:r>
              <a:rPr lang="tr-TR" sz="1200" smtClean="0">
                <a:latin typeface="Arial" charset="0"/>
                <a:cs typeface="Arial" charset="0"/>
              </a:rPr>
              <a:t>Yok				0</a:t>
            </a:r>
            <a:endParaRPr lang="tr-TR" sz="1200" smtClean="0"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tr-TR" sz="1200" smtClean="0">
                <a:latin typeface="Arial" charset="0"/>
                <a:cs typeface="Arial" charset="0"/>
              </a:rPr>
              <a:t>	Şüpheli			1</a:t>
            </a:r>
            <a:endParaRPr lang="tr-TR" sz="1200" smtClean="0"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tr-TR" sz="1200" smtClean="0">
                <a:latin typeface="Arial" charset="0"/>
                <a:cs typeface="Arial" charset="0"/>
              </a:rPr>
              <a:t>	Belirgin			2</a:t>
            </a:r>
            <a:endParaRPr lang="tr-TR" sz="1200" smtClean="0"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tr-TR" sz="1200" smtClean="0">
                <a:latin typeface="Arial" charset="0"/>
                <a:cs typeface="Arial" charset="0"/>
              </a:rPr>
              <a:t>	Belirgin ve Duyarlı		3</a:t>
            </a:r>
            <a:endParaRPr lang="tr-TR" sz="1200" smtClean="0"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tr-TR" sz="1600" smtClean="0">
                <a:latin typeface="Arial" charset="0"/>
                <a:cs typeface="Arial" charset="0"/>
              </a:rPr>
              <a:t>4-Komplikasyonlar;</a:t>
            </a:r>
            <a:r>
              <a:rPr lang="tr-TR" sz="2400" smtClean="0">
                <a:latin typeface="Arial" charset="0"/>
                <a:cs typeface="Arial" charset="0"/>
              </a:rPr>
              <a:t> </a:t>
            </a:r>
            <a:r>
              <a:rPr lang="tr-TR" sz="1200" smtClean="0">
                <a:latin typeface="Arial" charset="0"/>
                <a:cs typeface="Arial" charset="0"/>
              </a:rPr>
              <a:t>Artralji, üveitis, eritema nodozum, aftöz ülserler, pyoderma gangrenozum, anal fissür, fistül ve abse (her biri için </a:t>
            </a:r>
            <a:r>
              <a:rPr lang="tr-TR" sz="1200" smtClean="0">
                <a:latin typeface="Arial" charset="0"/>
              </a:rPr>
              <a:t>1</a:t>
            </a:r>
            <a:r>
              <a:rPr lang="tr-TR" sz="1200" smtClean="0">
                <a:latin typeface="Arial" charset="0"/>
                <a:cs typeface="Arial" charset="0"/>
              </a:rPr>
              <a:t> puan)</a:t>
            </a:r>
            <a:endParaRPr lang="tr-TR" sz="1200" smtClean="0">
              <a:cs typeface="Times New Roman" pitchFamily="18" charset="0"/>
            </a:endParaRPr>
          </a:p>
          <a:p>
            <a:pPr lvl="1" algn="ctr">
              <a:lnSpc>
                <a:spcPct val="90000"/>
              </a:lnSpc>
              <a:buFontTx/>
              <a:buNone/>
            </a:pPr>
            <a:r>
              <a:rPr lang="tr-TR" sz="1600" smtClean="0">
                <a:latin typeface="Arial" charset="0"/>
                <a:cs typeface="Arial" charset="0"/>
              </a:rPr>
              <a:t>	                                                     </a:t>
            </a:r>
            <a:r>
              <a:rPr lang="tr-TR" sz="1600" smtClean="0">
                <a:latin typeface="Arial" charset="0"/>
                <a:cs typeface="Times New Roman" pitchFamily="18" charset="0"/>
                <a:sym typeface="Symbol" pitchFamily="18" charset="2"/>
              </a:rPr>
              <a:t></a:t>
            </a:r>
            <a:r>
              <a:rPr lang="tr-TR" sz="1600" smtClean="0">
                <a:latin typeface="Arial" charset="0"/>
                <a:cs typeface="Arial" charset="0"/>
              </a:rPr>
              <a:t>5 ise aktif, &lt;5 ise remisyondadır.</a:t>
            </a:r>
            <a:endParaRPr lang="tr-TR" sz="1600" smtClean="0">
              <a:cs typeface="Times New Roman" pitchFamily="18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endParaRPr lang="tr-TR" sz="1600" smtClean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CROHN HASTALIĞI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77938"/>
            <a:ext cx="8991600" cy="5580062"/>
          </a:xfrm>
        </p:spPr>
        <p:txBody>
          <a:bodyPr/>
          <a:lstStyle/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tr-TR" smtClean="0">
                <a:latin typeface="Arial" charset="0"/>
              </a:rPr>
              <a:t>Lokalizasyonu:</a:t>
            </a:r>
          </a:p>
          <a:p>
            <a:pPr lvl="1" algn="just">
              <a:lnSpc>
                <a:spcPct val="170000"/>
              </a:lnSpc>
              <a:buClr>
                <a:srgbClr val="00B0F0"/>
              </a:buClr>
              <a:buFontTx/>
              <a:buNone/>
            </a:pPr>
            <a:r>
              <a:rPr lang="tr-TR" sz="2400" smtClean="0">
                <a:latin typeface="Arial" charset="0"/>
              </a:rPr>
              <a:t>	1- A</a:t>
            </a:r>
            <a:r>
              <a:rPr lang="tr-TR" sz="2400" smtClean="0">
                <a:latin typeface="Arial" charset="0"/>
                <a:cs typeface="Arial" charset="0"/>
              </a:rPr>
              <a:t>ğız, dil, özefagus, mide ve duodenum  </a:t>
            </a:r>
            <a:r>
              <a:rPr lang="tr-TR" sz="2400" smtClean="0">
                <a:latin typeface="Arial" charset="0"/>
              </a:rPr>
              <a:t>: %4</a:t>
            </a:r>
            <a:endParaRPr lang="tr-TR" sz="2400" smtClean="0"/>
          </a:p>
          <a:p>
            <a:pPr lvl="1" algn="just">
              <a:lnSpc>
                <a:spcPct val="170000"/>
              </a:lnSpc>
              <a:buClr>
                <a:srgbClr val="00B0F0"/>
              </a:buClr>
              <a:buFontTx/>
              <a:buNone/>
            </a:pPr>
            <a:r>
              <a:rPr lang="tr-TR" sz="2400" smtClean="0">
                <a:latin typeface="Arial" charset="0"/>
              </a:rPr>
              <a:t>	</a:t>
            </a:r>
            <a:r>
              <a:rPr lang="tr-TR" sz="2400" smtClean="0">
                <a:latin typeface="Arial" charset="0"/>
                <a:cs typeface="Arial" charset="0"/>
              </a:rPr>
              <a:t>2-</a:t>
            </a:r>
            <a:r>
              <a:rPr lang="tr-TR" sz="2400" smtClean="0">
                <a:latin typeface="Arial" charset="0"/>
              </a:rPr>
              <a:t> </a:t>
            </a:r>
            <a:r>
              <a:rPr lang="tr-TR" sz="2400" smtClean="0">
                <a:latin typeface="Arial" charset="0"/>
                <a:cs typeface="Arial" charset="0"/>
              </a:rPr>
              <a:t>İnce barsağa sınırlı tutulum</a:t>
            </a:r>
            <a:r>
              <a:rPr lang="tr-TR" sz="2400" smtClean="0">
                <a:latin typeface="Arial" charset="0"/>
              </a:rPr>
              <a:t>		: </a:t>
            </a:r>
            <a:r>
              <a:rPr lang="tr-TR" sz="2400" smtClean="0">
                <a:latin typeface="Arial" charset="0"/>
                <a:cs typeface="Arial" charset="0"/>
              </a:rPr>
              <a:t>%30</a:t>
            </a:r>
            <a:endParaRPr lang="tr-TR" sz="2400" smtClean="0"/>
          </a:p>
          <a:p>
            <a:pPr lvl="1" algn="just">
              <a:lnSpc>
                <a:spcPct val="170000"/>
              </a:lnSpc>
              <a:buClr>
                <a:srgbClr val="00B0F0"/>
              </a:buClr>
              <a:buFontTx/>
              <a:buNone/>
            </a:pPr>
            <a:r>
              <a:rPr lang="tr-TR" sz="2400" smtClean="0">
                <a:latin typeface="Arial" charset="0"/>
              </a:rPr>
              <a:t>	3</a:t>
            </a:r>
            <a:r>
              <a:rPr lang="tr-TR" sz="2400" smtClean="0">
                <a:latin typeface="Arial" charset="0"/>
                <a:cs typeface="Arial" charset="0"/>
              </a:rPr>
              <a:t>-</a:t>
            </a:r>
            <a:r>
              <a:rPr lang="tr-TR" sz="2400" smtClean="0">
                <a:latin typeface="Arial" charset="0"/>
              </a:rPr>
              <a:t> </a:t>
            </a:r>
            <a:r>
              <a:rPr lang="tr-TR" sz="2400" smtClean="0">
                <a:latin typeface="Arial" charset="0"/>
                <a:cs typeface="Arial" charset="0"/>
              </a:rPr>
              <a:t>İleum ve çekum tutulumu </a:t>
            </a:r>
            <a:r>
              <a:rPr lang="tr-TR" sz="2400" smtClean="0">
                <a:latin typeface="Arial" charset="0"/>
              </a:rPr>
              <a:t>			:</a:t>
            </a:r>
            <a:r>
              <a:rPr lang="tr-TR" sz="2400" smtClean="0">
                <a:latin typeface="Arial" charset="0"/>
                <a:cs typeface="Arial" charset="0"/>
              </a:rPr>
              <a:t>%40</a:t>
            </a:r>
            <a:endParaRPr lang="tr-TR" sz="2400" smtClean="0"/>
          </a:p>
          <a:p>
            <a:pPr lvl="1" algn="just">
              <a:lnSpc>
                <a:spcPct val="170000"/>
              </a:lnSpc>
              <a:buClr>
                <a:srgbClr val="00B0F0"/>
              </a:buClr>
              <a:buFontTx/>
              <a:buNone/>
            </a:pPr>
            <a:r>
              <a:rPr lang="tr-TR" sz="2400" smtClean="0">
                <a:latin typeface="Arial" charset="0"/>
                <a:cs typeface="Arial" charset="0"/>
              </a:rPr>
              <a:t>	</a:t>
            </a:r>
            <a:r>
              <a:rPr lang="tr-TR" sz="2400" smtClean="0">
                <a:latin typeface="Arial" charset="0"/>
              </a:rPr>
              <a:t>4</a:t>
            </a:r>
            <a:r>
              <a:rPr lang="tr-TR" sz="2400" smtClean="0">
                <a:latin typeface="Arial" charset="0"/>
                <a:cs typeface="Arial" charset="0"/>
              </a:rPr>
              <a:t>-</a:t>
            </a:r>
            <a:r>
              <a:rPr lang="tr-TR" sz="2400" smtClean="0">
                <a:latin typeface="Arial" charset="0"/>
              </a:rPr>
              <a:t> </a:t>
            </a:r>
            <a:r>
              <a:rPr lang="tr-TR" sz="2400" smtClean="0">
                <a:latin typeface="Arial" charset="0"/>
                <a:cs typeface="Arial" charset="0"/>
              </a:rPr>
              <a:t>Kolonik tutulum </a:t>
            </a:r>
            <a:r>
              <a:rPr lang="tr-TR" sz="2400" smtClean="0">
                <a:latin typeface="Arial" charset="0"/>
              </a:rPr>
              <a:t>				:</a:t>
            </a:r>
            <a:r>
              <a:rPr lang="tr-TR" sz="2400" smtClean="0">
                <a:latin typeface="Arial" charset="0"/>
                <a:cs typeface="Arial" charset="0"/>
              </a:rPr>
              <a:t>%25</a:t>
            </a:r>
            <a:endParaRPr lang="tr-TR" sz="2400" smtClean="0">
              <a:cs typeface="Times New Roman" pitchFamily="18" charset="0"/>
            </a:endParaRPr>
          </a:p>
          <a:p>
            <a:pPr lvl="1" algn="just">
              <a:lnSpc>
                <a:spcPct val="170000"/>
              </a:lnSpc>
              <a:buClr>
                <a:srgbClr val="00B0F0"/>
              </a:buClr>
              <a:buFontTx/>
              <a:buNone/>
            </a:pPr>
            <a:r>
              <a:rPr lang="tr-TR" sz="2400" smtClean="0">
                <a:latin typeface="Arial" charset="0"/>
                <a:cs typeface="Arial" charset="0"/>
              </a:rPr>
              <a:t>	</a:t>
            </a:r>
            <a:r>
              <a:rPr lang="tr-TR" sz="2400" smtClean="0">
                <a:latin typeface="Arial" charset="0"/>
              </a:rPr>
              <a:t>5</a:t>
            </a:r>
            <a:r>
              <a:rPr lang="tr-TR" sz="2400" smtClean="0">
                <a:latin typeface="Arial" charset="0"/>
                <a:cs typeface="Arial" charset="0"/>
              </a:rPr>
              <a:t>- </a:t>
            </a:r>
            <a:r>
              <a:rPr lang="tr-TR" sz="2400" smtClean="0">
                <a:latin typeface="Arial" charset="0"/>
              </a:rPr>
              <a:t>P</a:t>
            </a:r>
            <a:r>
              <a:rPr lang="tr-TR" sz="2400" smtClean="0">
                <a:latin typeface="Arial" charset="0"/>
                <a:cs typeface="Arial" charset="0"/>
              </a:rPr>
              <a:t>eri anal veya anorektal</a:t>
            </a:r>
            <a:r>
              <a:rPr lang="tr-TR" sz="2400" smtClean="0">
                <a:latin typeface="Arial" charset="0"/>
              </a:rPr>
              <a:t> tutulum 		:</a:t>
            </a:r>
            <a:r>
              <a:rPr lang="tr-TR" sz="2400" smtClean="0">
                <a:latin typeface="Arial" charset="0"/>
                <a:cs typeface="Arial" charset="0"/>
              </a:rPr>
              <a:t>%3</a:t>
            </a:r>
            <a:endParaRPr lang="tr-TR" sz="2400" smtClean="0">
              <a:latin typeface="Arial" charset="0"/>
            </a:endParaRPr>
          </a:p>
          <a:p>
            <a:pPr lvl="1" algn="just">
              <a:lnSpc>
                <a:spcPct val="120000"/>
              </a:lnSpc>
              <a:buClr>
                <a:srgbClr val="00B0F0"/>
              </a:buClr>
              <a:buFont typeface="Wingdings" pitchFamily="2" charset="2"/>
              <a:buChar char="ü"/>
            </a:pPr>
            <a:r>
              <a:rPr lang="tr-TR" sz="2400" smtClean="0">
                <a:latin typeface="Arial" charset="0"/>
                <a:cs typeface="Times New Roman" pitchFamily="18" charset="0"/>
              </a:rPr>
              <a:t>Kolonik </a:t>
            </a:r>
            <a:r>
              <a:rPr lang="tr-TR" sz="2400" smtClean="0">
                <a:latin typeface="Arial" charset="0"/>
              </a:rPr>
              <a:t>CH’nın</a:t>
            </a:r>
            <a:r>
              <a:rPr lang="tr-TR" sz="2400" smtClean="0">
                <a:latin typeface="Arial" charset="0"/>
                <a:cs typeface="Times New Roman" pitchFamily="18" charset="0"/>
              </a:rPr>
              <a:t> </a:t>
            </a:r>
            <a:r>
              <a:rPr lang="tr-TR" sz="2400" smtClean="0">
                <a:latin typeface="Arial" charset="0"/>
              </a:rPr>
              <a:t>ÜK’den</a:t>
            </a:r>
            <a:r>
              <a:rPr lang="tr-TR" sz="2400" smtClean="0">
                <a:latin typeface="Arial" charset="0"/>
                <a:cs typeface="Times New Roman" pitchFamily="18" charset="0"/>
              </a:rPr>
              <a:t> ayr</a:t>
            </a:r>
            <a:r>
              <a:rPr lang="tr-TR" sz="2400" smtClean="0">
                <a:latin typeface="Arial" charset="0"/>
              </a:rPr>
              <a:t>ı</a:t>
            </a:r>
            <a:r>
              <a:rPr lang="tr-TR" sz="2400" smtClean="0">
                <a:latin typeface="Arial" charset="0"/>
                <a:cs typeface="Times New Roman" pitchFamily="18" charset="0"/>
              </a:rPr>
              <a:t>m</a:t>
            </a:r>
            <a:r>
              <a:rPr lang="tr-TR" sz="2400" smtClean="0">
                <a:latin typeface="Arial" charset="0"/>
              </a:rPr>
              <a:t>ı</a:t>
            </a:r>
            <a:r>
              <a:rPr lang="tr-TR" sz="2400" smtClean="0">
                <a:latin typeface="Arial" charset="0"/>
                <a:cs typeface="Times New Roman" pitchFamily="18" charset="0"/>
              </a:rPr>
              <a:t>n</a:t>
            </a:r>
            <a:r>
              <a:rPr lang="tr-TR" sz="2400" smtClean="0">
                <a:latin typeface="Arial" charset="0"/>
              </a:rPr>
              <a:t>ı</a:t>
            </a:r>
            <a:r>
              <a:rPr lang="tr-TR" sz="2400" smtClean="0">
                <a:latin typeface="Arial" charset="0"/>
                <a:cs typeface="Times New Roman" pitchFamily="18" charset="0"/>
              </a:rPr>
              <a:t>n yap</a:t>
            </a:r>
            <a:r>
              <a:rPr lang="tr-TR" sz="2400" smtClean="0">
                <a:latin typeface="Arial" charset="0"/>
              </a:rPr>
              <a:t>ı</a:t>
            </a:r>
            <a:r>
              <a:rPr lang="tr-TR" sz="2400" smtClean="0">
                <a:latin typeface="Arial" charset="0"/>
                <a:cs typeface="Times New Roman" pitchFamily="18" charset="0"/>
              </a:rPr>
              <a:t>lamad</a:t>
            </a:r>
            <a:r>
              <a:rPr lang="tr-TR" sz="2400" smtClean="0">
                <a:latin typeface="Arial" charset="0"/>
              </a:rPr>
              <a:t>ığı</a:t>
            </a:r>
            <a:r>
              <a:rPr lang="tr-TR" sz="2400" smtClean="0">
                <a:latin typeface="Arial" charset="0"/>
                <a:cs typeface="Times New Roman" pitchFamily="18" charset="0"/>
              </a:rPr>
              <a:t> %10 vaka indetermine kolit olarak adland</a:t>
            </a:r>
            <a:r>
              <a:rPr lang="tr-TR" sz="2400" smtClean="0">
                <a:latin typeface="Arial" charset="0"/>
              </a:rPr>
              <a:t>ı</a:t>
            </a:r>
            <a:r>
              <a:rPr lang="tr-TR" sz="2400" smtClean="0">
                <a:latin typeface="Arial" charset="0"/>
                <a:cs typeface="Times New Roman" pitchFamily="18" charset="0"/>
              </a:rPr>
              <a:t>r</a:t>
            </a:r>
            <a:r>
              <a:rPr lang="tr-TR" sz="2400" smtClean="0">
                <a:latin typeface="Arial" charset="0"/>
              </a:rPr>
              <a:t>ı</a:t>
            </a:r>
            <a:r>
              <a:rPr lang="tr-TR" sz="2400" smtClean="0">
                <a:latin typeface="Arial" charset="0"/>
                <a:cs typeface="Times New Roman" pitchFamily="18" charset="0"/>
              </a:rPr>
              <a:t>l</a:t>
            </a:r>
            <a:r>
              <a:rPr lang="tr-TR" sz="2400" smtClean="0">
                <a:latin typeface="Arial" charset="0"/>
              </a:rPr>
              <a:t>ı</a:t>
            </a:r>
            <a:r>
              <a:rPr lang="tr-TR" sz="2400" smtClean="0">
                <a:latin typeface="Arial" charset="0"/>
                <a:cs typeface="Times New Roman" pitchFamily="18" charset="0"/>
              </a:rPr>
              <a:t>r. </a:t>
            </a:r>
            <a:endParaRPr lang="tr-TR" sz="2400" smtClean="0">
              <a:latin typeface="Arial" charset="0"/>
            </a:endParaRPr>
          </a:p>
          <a:p>
            <a:pPr>
              <a:buFontTx/>
              <a:buNone/>
            </a:pPr>
            <a:endParaRPr lang="tr-TR" sz="2800" b="1" smtClean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CROHN HASTALIĞI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9" name="AutoShape 5"/>
          <p:cNvSpPr>
            <a:spLocks noChangeArrowheads="1"/>
          </p:cNvSpPr>
          <p:nvPr/>
        </p:nvSpPr>
        <p:spPr bwMode="auto">
          <a:xfrm>
            <a:off x="468313" y="2205038"/>
            <a:ext cx="3887787" cy="2016125"/>
          </a:xfrm>
          <a:prstGeom prst="foldedCorner">
            <a:avLst>
              <a:gd name="adj" fmla="val 12500"/>
            </a:avLst>
          </a:prstGeom>
          <a:solidFill>
            <a:schemeClr val="bg2">
              <a:lumMod val="90000"/>
            </a:scheme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1800" dirty="0">
              <a:latin typeface="Trebuchet MS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800" dirty="0">
                <a:latin typeface="Trebuchet MS" pitchFamily="34" charset="0"/>
                <a:cs typeface="+mn-cs"/>
              </a:rPr>
              <a:t>K</a:t>
            </a:r>
            <a:r>
              <a:rPr lang="tr-TR" sz="1800" dirty="0">
                <a:latin typeface="Trebuchet MS" pitchFamily="34" charset="0"/>
                <a:cs typeface="+mn-cs"/>
              </a:rPr>
              <a:t>olonu rektumdan </a:t>
            </a:r>
            <a:r>
              <a:rPr lang="tr-TR" sz="1800" dirty="0" err="1">
                <a:latin typeface="Trebuchet MS" pitchFamily="34" charset="0"/>
                <a:cs typeface="+mn-cs"/>
              </a:rPr>
              <a:t>proksimale</a:t>
            </a:r>
            <a:r>
              <a:rPr lang="tr-TR" sz="1800" dirty="0">
                <a:latin typeface="Trebuchet MS" pitchFamily="34" charset="0"/>
                <a:cs typeface="+mn-cs"/>
              </a:rPr>
              <a:t> doğru sağlam kısım bırakmadan tutan</a:t>
            </a:r>
            <a:r>
              <a:rPr lang="tr-TR" sz="1800" dirty="0">
                <a:latin typeface="Trebuchet MS" pitchFamily="34" charset="0"/>
                <a:cs typeface="+mn-cs"/>
              </a:rPr>
              <a:t>,</a:t>
            </a:r>
            <a:endParaRPr lang="tr-TR" sz="1800" dirty="0">
              <a:latin typeface="Trebuchet MS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800" dirty="0" err="1">
                <a:latin typeface="Trebuchet MS" pitchFamily="34" charset="0"/>
                <a:cs typeface="+mn-cs"/>
              </a:rPr>
              <a:t>yüzeyel</a:t>
            </a:r>
            <a:r>
              <a:rPr lang="tr-TR" sz="1800" dirty="0">
                <a:latin typeface="Trebuchet MS" pitchFamily="34" charset="0"/>
                <a:cs typeface="+mn-cs"/>
              </a:rPr>
              <a:t> </a:t>
            </a:r>
            <a:r>
              <a:rPr lang="tr-TR" sz="1800" dirty="0" err="1">
                <a:latin typeface="Trebuchet MS" pitchFamily="34" charset="0"/>
                <a:cs typeface="+mn-cs"/>
              </a:rPr>
              <a:t>mukozal</a:t>
            </a:r>
            <a:r>
              <a:rPr lang="tr-TR" sz="1800" dirty="0">
                <a:latin typeface="Trebuchet MS" pitchFamily="34" charset="0"/>
                <a:cs typeface="+mn-cs"/>
              </a:rPr>
              <a:t> tutulum gösteren,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1800" dirty="0">
              <a:latin typeface="Trebuchet MS" pitchFamily="34" charset="0"/>
              <a:cs typeface="+mn-cs"/>
            </a:endParaRPr>
          </a:p>
        </p:txBody>
      </p:sp>
      <p:sp>
        <p:nvSpPr>
          <p:cNvPr id="123911" name="Rectangle 7"/>
          <p:cNvSpPr>
            <a:spLocks noChangeArrowheads="1"/>
          </p:cNvSpPr>
          <p:nvPr/>
        </p:nvSpPr>
        <p:spPr bwMode="auto">
          <a:xfrm>
            <a:off x="468313" y="1484313"/>
            <a:ext cx="3887787" cy="7207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cs typeface="+mn-cs"/>
              </a:rPr>
              <a:t>Ü</a:t>
            </a:r>
            <a:r>
              <a:rPr lang="tr-TR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cs typeface="+mn-cs"/>
              </a:rPr>
              <a:t>lseratif</a:t>
            </a:r>
            <a:r>
              <a:rPr lang="tr-TR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cs typeface="+mn-cs"/>
              </a:rPr>
              <a:t> </a:t>
            </a:r>
            <a:r>
              <a:rPr lang="tr-TR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cs typeface="+mn-cs"/>
              </a:rPr>
              <a:t>kolit</a:t>
            </a:r>
          </a:p>
        </p:txBody>
      </p:sp>
      <p:sp>
        <p:nvSpPr>
          <p:cNvPr id="123914" name="Rectangle 10"/>
          <p:cNvSpPr>
            <a:spLocks noChangeArrowheads="1"/>
          </p:cNvSpPr>
          <p:nvPr/>
        </p:nvSpPr>
        <p:spPr bwMode="auto">
          <a:xfrm>
            <a:off x="4787900" y="1484313"/>
            <a:ext cx="3744913" cy="7207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cs typeface="+mn-cs"/>
              </a:rPr>
              <a:t>Crohn hastalığı</a:t>
            </a:r>
          </a:p>
        </p:txBody>
      </p:sp>
      <p:sp>
        <p:nvSpPr>
          <p:cNvPr id="123915" name="AutoShape 11"/>
          <p:cNvSpPr>
            <a:spLocks noChangeArrowheads="1"/>
          </p:cNvSpPr>
          <p:nvPr/>
        </p:nvSpPr>
        <p:spPr bwMode="auto">
          <a:xfrm>
            <a:off x="4787900" y="2205038"/>
            <a:ext cx="3744913" cy="2016125"/>
          </a:xfrm>
          <a:prstGeom prst="foldedCorner">
            <a:avLst>
              <a:gd name="adj" fmla="val 12500"/>
            </a:avLst>
          </a:prstGeom>
          <a:solidFill>
            <a:srgbClr val="B3E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1800" dirty="0">
              <a:latin typeface="Trebuchet MS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1800" dirty="0">
              <a:latin typeface="Trebuchet MS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800" dirty="0">
                <a:latin typeface="Trebuchet MS" pitchFamily="34" charset="0"/>
                <a:cs typeface="+mn-cs"/>
              </a:rPr>
              <a:t>Ağızdan anüse dek </a:t>
            </a:r>
            <a:r>
              <a:rPr lang="tr-TR" sz="1800" dirty="0">
                <a:latin typeface="Trebuchet MS" pitchFamily="34" charset="0"/>
                <a:cs typeface="+mn-cs"/>
              </a:rPr>
              <a:t>sindirim </a:t>
            </a:r>
            <a:r>
              <a:rPr lang="tr-TR" sz="1800" dirty="0">
                <a:latin typeface="Trebuchet MS" pitchFamily="34" charset="0"/>
                <a:cs typeface="+mn-cs"/>
              </a:rPr>
              <a:t>kanalını </a:t>
            </a:r>
            <a:r>
              <a:rPr lang="tr-TR" sz="1800" dirty="0" err="1">
                <a:latin typeface="Trebuchet MS" pitchFamily="34" charset="0"/>
                <a:cs typeface="+mn-cs"/>
              </a:rPr>
              <a:t>segmenter</a:t>
            </a:r>
            <a:r>
              <a:rPr lang="tr-TR" sz="1800" dirty="0">
                <a:latin typeface="Trebuchet MS" pitchFamily="34" charset="0"/>
                <a:cs typeface="+mn-cs"/>
              </a:rPr>
              <a:t> tarzda, arada sağlam bölgeler bırakarak tutan</a:t>
            </a:r>
            <a:r>
              <a:rPr lang="tr-TR" sz="1800" dirty="0">
                <a:latin typeface="Trebuchet MS" pitchFamily="34" charset="0"/>
                <a:cs typeface="+mn-cs"/>
              </a:rPr>
              <a:t>,</a:t>
            </a:r>
            <a:endParaRPr lang="tr-TR" sz="1800" dirty="0">
              <a:latin typeface="Trebuchet MS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800" dirty="0" err="1">
                <a:latin typeface="Trebuchet MS" pitchFamily="34" charset="0"/>
                <a:cs typeface="+mn-cs"/>
              </a:rPr>
              <a:t>transmural</a:t>
            </a:r>
            <a:r>
              <a:rPr lang="tr-TR" sz="1800" dirty="0">
                <a:latin typeface="Trebuchet MS" pitchFamily="34" charset="0"/>
                <a:cs typeface="+mn-cs"/>
              </a:rPr>
              <a:t> tutulum gösteren,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1800" dirty="0">
              <a:latin typeface="Trebuchet MS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1800" dirty="0">
              <a:latin typeface="Trebuchet MS" pitchFamily="34" charset="0"/>
              <a:cs typeface="+mn-cs"/>
            </a:endParaRPr>
          </a:p>
        </p:txBody>
      </p:sp>
      <p:sp>
        <p:nvSpPr>
          <p:cNvPr id="21509" name="Line 12"/>
          <p:cNvSpPr>
            <a:spLocks noChangeShapeType="1"/>
          </p:cNvSpPr>
          <p:nvPr/>
        </p:nvSpPr>
        <p:spPr bwMode="auto">
          <a:xfrm>
            <a:off x="2268538" y="4221163"/>
            <a:ext cx="0" cy="6477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10" name="Line 13"/>
          <p:cNvSpPr>
            <a:spLocks noChangeShapeType="1"/>
          </p:cNvSpPr>
          <p:nvPr/>
        </p:nvSpPr>
        <p:spPr bwMode="auto">
          <a:xfrm>
            <a:off x="2268538" y="4868863"/>
            <a:ext cx="431958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11" name="Line 14"/>
          <p:cNvSpPr>
            <a:spLocks noChangeShapeType="1"/>
          </p:cNvSpPr>
          <p:nvPr/>
        </p:nvSpPr>
        <p:spPr bwMode="auto">
          <a:xfrm flipV="1">
            <a:off x="6588125" y="4221163"/>
            <a:ext cx="0" cy="6477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12" name="Line 15"/>
          <p:cNvSpPr>
            <a:spLocks noChangeShapeType="1"/>
          </p:cNvSpPr>
          <p:nvPr/>
        </p:nvSpPr>
        <p:spPr bwMode="auto">
          <a:xfrm>
            <a:off x="4572000" y="4868863"/>
            <a:ext cx="0" cy="2159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13" name="Rectangle 16"/>
          <p:cNvSpPr>
            <a:spLocks noChangeArrowheads="1"/>
          </p:cNvSpPr>
          <p:nvPr/>
        </p:nvSpPr>
        <p:spPr bwMode="auto">
          <a:xfrm>
            <a:off x="900113" y="5013325"/>
            <a:ext cx="72009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1800">
                <a:latin typeface="Lucida Sans Unicode" pitchFamily="34" charset="0"/>
              </a:rPr>
              <a:t>Remisyon ve alevlenmelerle seyreden,</a:t>
            </a:r>
          </a:p>
          <a:p>
            <a:pPr algn="ctr"/>
            <a:r>
              <a:rPr lang="tr-TR" sz="1800">
                <a:latin typeface="Lucida Sans Unicode" pitchFamily="34" charset="0"/>
              </a:rPr>
              <a:t>sindirim sistemi dışındaki sistemleri de tutan, </a:t>
            </a:r>
          </a:p>
          <a:p>
            <a:pPr algn="ctr"/>
            <a:r>
              <a:rPr lang="tr-TR" sz="1800">
                <a:latin typeface="Lucida Sans Unicode" pitchFamily="34" charset="0"/>
              </a:rPr>
              <a:t> kronik, inflamatuar bir hastalıktır.</a:t>
            </a:r>
          </a:p>
        </p:txBody>
      </p:sp>
      <p:sp>
        <p:nvSpPr>
          <p:cNvPr id="13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err="1" smtClean="0"/>
              <a:t>İnflamatuar</a:t>
            </a:r>
            <a:r>
              <a:rPr lang="tr-TR" dirty="0" smtClean="0"/>
              <a:t> Barsak Hastalığı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7993063" cy="5113337"/>
          </a:xfrm>
        </p:spPr>
        <p:txBody>
          <a:bodyPr/>
          <a:lstStyle/>
          <a:p>
            <a:pPr>
              <a:lnSpc>
                <a:spcPct val="190000"/>
              </a:lnSpc>
              <a:buFont typeface="Wingdings" pitchFamily="2" charset="2"/>
              <a:buChar char="Ø"/>
            </a:pPr>
            <a:r>
              <a:rPr lang="tr-TR" b="1" smtClean="0">
                <a:latin typeface="Arial" charset="0"/>
                <a:cs typeface="Arial" charset="0"/>
              </a:rPr>
              <a:t>Lokal Komplikasyonlar :</a:t>
            </a:r>
            <a:endParaRPr lang="tr-TR" b="1" smtClean="0">
              <a:cs typeface="Times New Roman" pitchFamily="18" charset="0"/>
            </a:endParaRPr>
          </a:p>
          <a:p>
            <a:pPr>
              <a:lnSpc>
                <a:spcPct val="190000"/>
              </a:lnSpc>
              <a:buFontTx/>
              <a:buNone/>
            </a:pPr>
            <a:r>
              <a:rPr lang="tr-TR" smtClean="0">
                <a:latin typeface="Arial" charset="0"/>
              </a:rPr>
              <a:t>			</a:t>
            </a:r>
            <a:r>
              <a:rPr lang="tr-TR" b="1" smtClean="0">
                <a:latin typeface="Arial" charset="0"/>
                <a:cs typeface="Arial" charset="0"/>
              </a:rPr>
              <a:t>1</a:t>
            </a:r>
            <a:r>
              <a:rPr lang="tr-TR" b="1" smtClean="0">
                <a:latin typeface="Arial" charset="0"/>
              </a:rPr>
              <a:t> </a:t>
            </a:r>
            <a:r>
              <a:rPr lang="tr-TR" b="1" smtClean="0">
                <a:latin typeface="Arial" charset="0"/>
                <a:cs typeface="Arial" charset="0"/>
              </a:rPr>
              <a:t>-</a:t>
            </a:r>
            <a:r>
              <a:rPr lang="tr-TR" b="1" smtClean="0">
                <a:latin typeface="Arial" charset="0"/>
              </a:rPr>
              <a:t> </a:t>
            </a:r>
            <a:r>
              <a:rPr lang="tr-TR" b="1" smtClean="0">
                <a:latin typeface="Arial" charset="0"/>
                <a:cs typeface="Arial" charset="0"/>
              </a:rPr>
              <a:t>Obstrüksiyon</a:t>
            </a:r>
            <a:r>
              <a:rPr lang="tr-TR" smtClean="0">
                <a:latin typeface="Arial" charset="0"/>
                <a:cs typeface="Arial" charset="0"/>
              </a:rPr>
              <a:t>  </a:t>
            </a:r>
            <a:endParaRPr lang="tr-TR" smtClean="0">
              <a:cs typeface="Times New Roman" pitchFamily="18" charset="0"/>
            </a:endParaRPr>
          </a:p>
          <a:p>
            <a:pPr>
              <a:lnSpc>
                <a:spcPct val="190000"/>
              </a:lnSpc>
              <a:buFontTx/>
              <a:buNone/>
            </a:pPr>
            <a:r>
              <a:rPr lang="tr-TR" b="1" smtClean="0">
                <a:latin typeface="Arial" charset="0"/>
              </a:rPr>
              <a:t>			</a:t>
            </a:r>
            <a:r>
              <a:rPr lang="tr-TR" b="1" smtClean="0">
                <a:latin typeface="Arial" charset="0"/>
                <a:cs typeface="Arial" charset="0"/>
              </a:rPr>
              <a:t>2</a:t>
            </a:r>
            <a:r>
              <a:rPr lang="tr-TR" b="1" smtClean="0">
                <a:latin typeface="Arial" charset="0"/>
              </a:rPr>
              <a:t> </a:t>
            </a:r>
            <a:r>
              <a:rPr lang="tr-TR" b="1" smtClean="0">
                <a:latin typeface="Arial" charset="0"/>
                <a:cs typeface="Arial" charset="0"/>
              </a:rPr>
              <a:t>-</a:t>
            </a:r>
            <a:r>
              <a:rPr lang="tr-TR" b="1" smtClean="0">
                <a:latin typeface="Arial" charset="0"/>
              </a:rPr>
              <a:t> </a:t>
            </a:r>
            <a:r>
              <a:rPr lang="tr-TR" b="1" smtClean="0">
                <a:latin typeface="Arial" charset="0"/>
                <a:cs typeface="Arial" charset="0"/>
              </a:rPr>
              <a:t>Fistülizasyon</a:t>
            </a:r>
            <a:r>
              <a:rPr lang="tr-TR" smtClean="0">
                <a:latin typeface="Arial" charset="0"/>
                <a:cs typeface="Arial" charset="0"/>
              </a:rPr>
              <a:t> </a:t>
            </a:r>
            <a:endParaRPr lang="tr-TR" smtClean="0">
              <a:cs typeface="Times New Roman" pitchFamily="18" charset="0"/>
            </a:endParaRPr>
          </a:p>
          <a:p>
            <a:pPr>
              <a:lnSpc>
                <a:spcPct val="190000"/>
              </a:lnSpc>
              <a:buFontTx/>
              <a:buNone/>
            </a:pPr>
            <a:r>
              <a:rPr lang="tr-TR" b="1" smtClean="0">
                <a:latin typeface="Arial" charset="0"/>
              </a:rPr>
              <a:t>			</a:t>
            </a:r>
            <a:r>
              <a:rPr lang="tr-TR" b="1" smtClean="0">
                <a:latin typeface="Arial" charset="0"/>
                <a:cs typeface="Arial" charset="0"/>
              </a:rPr>
              <a:t>3</a:t>
            </a:r>
            <a:r>
              <a:rPr lang="tr-TR" b="1" smtClean="0">
                <a:latin typeface="Arial" charset="0"/>
              </a:rPr>
              <a:t> </a:t>
            </a:r>
            <a:r>
              <a:rPr lang="tr-TR" b="1" smtClean="0">
                <a:latin typeface="Arial" charset="0"/>
                <a:cs typeface="Arial" charset="0"/>
              </a:rPr>
              <a:t>- Perforasyon</a:t>
            </a:r>
            <a:endParaRPr lang="tr-TR" smtClean="0">
              <a:cs typeface="Times New Roman" pitchFamily="18" charset="0"/>
            </a:endParaRPr>
          </a:p>
          <a:p>
            <a:pPr algn="just">
              <a:lnSpc>
                <a:spcPct val="190000"/>
              </a:lnSpc>
              <a:buFontTx/>
              <a:buNone/>
            </a:pPr>
            <a:r>
              <a:rPr lang="tr-TR" smtClean="0">
                <a:latin typeface="Arial" charset="0"/>
                <a:cs typeface="Arial" charset="0"/>
              </a:rPr>
              <a:t> </a:t>
            </a:r>
            <a:endParaRPr lang="tr-TR" smtClean="0">
              <a:cs typeface="Times New Roman" pitchFamily="18" charset="0"/>
            </a:endParaRPr>
          </a:p>
          <a:p>
            <a:pPr>
              <a:buFontTx/>
              <a:buNone/>
            </a:pPr>
            <a:endParaRPr lang="tr-TR" smtClean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CROHN HASTALIĞI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smtClean="0"/>
              <a:t>Endoskopi</a:t>
            </a:r>
          </a:p>
          <a:p>
            <a:pPr lvl="1">
              <a:lnSpc>
                <a:spcPct val="150000"/>
              </a:lnSpc>
            </a:pPr>
            <a:r>
              <a:rPr lang="tr-TR" smtClean="0"/>
              <a:t>Kolon tutulumunda sigmoidoskopi veya kolonoskopi</a:t>
            </a:r>
          </a:p>
          <a:p>
            <a:pPr lvl="2">
              <a:lnSpc>
                <a:spcPct val="150000"/>
              </a:lnSpc>
            </a:pPr>
            <a:r>
              <a:rPr lang="tr-TR" smtClean="0"/>
              <a:t>Granülarite gösteren aftöz ülserler</a:t>
            </a:r>
          </a:p>
          <a:p>
            <a:pPr lvl="1">
              <a:lnSpc>
                <a:spcPct val="150000"/>
              </a:lnSpc>
            </a:pPr>
            <a:r>
              <a:rPr lang="tr-TR" smtClean="0"/>
              <a:t>Tek tek ve ayrı ayrı olan ülserlerin varlığı ve kaldırım taşı manzarası</a:t>
            </a:r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CROHN HASTALIĞI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1484313"/>
            <a:ext cx="485775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CROHN HASTALIĞI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250825" y="1484313"/>
            <a:ext cx="8229600" cy="4525962"/>
          </a:xfrm>
        </p:spPr>
        <p:txBody>
          <a:bodyPr>
            <a:normAutofit lnSpcReduction="10000"/>
          </a:bodyPr>
          <a:lstStyle/>
          <a:p>
            <a:pPr marL="365760" indent="-256032" fontAlgn="auto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tr-TR" dirty="0" smtClean="0"/>
              <a:t>Radyolojik Bulgular</a:t>
            </a:r>
          </a:p>
          <a:p>
            <a:pPr marL="621792" lvl="1" fontAlgn="auto">
              <a:lnSpc>
                <a:spcPct val="15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tr-TR" dirty="0" smtClean="0"/>
              <a:t>Baryumlu kolon </a:t>
            </a:r>
            <a:r>
              <a:rPr lang="tr-TR" dirty="0" err="1" smtClean="0"/>
              <a:t>grafi</a:t>
            </a:r>
            <a:endParaRPr lang="tr-TR" dirty="0" smtClean="0"/>
          </a:p>
          <a:p>
            <a:pPr marL="859536" lvl="2" fontAlgn="auto">
              <a:lnSpc>
                <a:spcPct val="15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tr-TR" sz="2200" dirty="0" smtClean="0"/>
              <a:t>Erken dönemde</a:t>
            </a:r>
          </a:p>
          <a:p>
            <a:pPr lvl="3" fontAlgn="auto">
              <a:lnSpc>
                <a:spcPct val="15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tr-TR" sz="1800" dirty="0" err="1" smtClean="0"/>
              <a:t>Aftöz</a:t>
            </a:r>
            <a:r>
              <a:rPr lang="tr-TR" sz="1800" dirty="0" smtClean="0"/>
              <a:t> ülserler(hedef görünümü)</a:t>
            </a:r>
          </a:p>
          <a:p>
            <a:pPr lvl="3" fontAlgn="auto">
              <a:lnSpc>
                <a:spcPct val="15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tr-TR" sz="1800" dirty="0" smtClean="0"/>
              <a:t>Kaldırım taşı manzarası (ülserlerin birleşimi)</a:t>
            </a:r>
          </a:p>
          <a:p>
            <a:pPr marL="859536" lvl="2" fontAlgn="auto">
              <a:lnSpc>
                <a:spcPct val="15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tr-TR" sz="2000" dirty="0" smtClean="0"/>
              <a:t>Geç dönemde</a:t>
            </a:r>
          </a:p>
          <a:p>
            <a:pPr lvl="3" fontAlgn="auto">
              <a:lnSpc>
                <a:spcPct val="15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tr-TR" sz="1800" dirty="0" smtClean="0"/>
              <a:t>Atlayıcı lezyonlar(</a:t>
            </a:r>
            <a:r>
              <a:rPr lang="tr-TR" sz="1800" dirty="0" err="1" smtClean="0"/>
              <a:t>segmental</a:t>
            </a:r>
            <a:r>
              <a:rPr lang="tr-TR" sz="1800" dirty="0" smtClean="0"/>
              <a:t>-normal korunmuş alanlar)</a:t>
            </a:r>
          </a:p>
          <a:p>
            <a:pPr lvl="3" fontAlgn="auto">
              <a:lnSpc>
                <a:spcPct val="15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tr-TR" sz="1800" dirty="0" smtClean="0"/>
              <a:t>İp işareti (</a:t>
            </a:r>
            <a:r>
              <a:rPr lang="tr-TR" sz="1800" dirty="0" err="1" smtClean="0"/>
              <a:t>ileal</a:t>
            </a:r>
            <a:r>
              <a:rPr lang="tr-TR" sz="1800" dirty="0" smtClean="0"/>
              <a:t> </a:t>
            </a:r>
            <a:r>
              <a:rPr lang="tr-TR" sz="1800" dirty="0" err="1" smtClean="0"/>
              <a:t>striktür</a:t>
            </a:r>
            <a:r>
              <a:rPr lang="tr-TR" sz="1800" dirty="0" smtClean="0"/>
              <a:t>+</a:t>
            </a:r>
            <a:r>
              <a:rPr lang="tr-TR" sz="1800" dirty="0" err="1" smtClean="0"/>
              <a:t>luminal</a:t>
            </a:r>
            <a:r>
              <a:rPr lang="tr-TR" sz="1800" dirty="0" smtClean="0"/>
              <a:t> kalınlaşma)</a:t>
            </a:r>
          </a:p>
          <a:p>
            <a:pPr lvl="3" fontAlgn="auto">
              <a:lnSpc>
                <a:spcPct val="15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tr-TR" sz="1800" dirty="0" err="1" smtClean="0"/>
              <a:t>Haustra</a:t>
            </a:r>
            <a:r>
              <a:rPr lang="tr-TR" sz="1800" dirty="0" smtClean="0"/>
              <a:t> kaybı</a:t>
            </a:r>
          </a:p>
          <a:p>
            <a:pPr lvl="3" fontAlgn="auto">
              <a:spcAft>
                <a:spcPts val="0"/>
              </a:spcAft>
              <a:buFont typeface="Wingdings 2"/>
              <a:buChar char=""/>
              <a:defRPr/>
            </a:pPr>
            <a:endParaRPr lang="tr-TR" sz="1800" dirty="0" smtClean="0"/>
          </a:p>
          <a:p>
            <a:pPr lvl="3" fontAlgn="auto">
              <a:spcAft>
                <a:spcPts val="0"/>
              </a:spcAft>
              <a:buFont typeface="Wingdings 2"/>
              <a:buChar char=""/>
              <a:defRPr/>
            </a:pPr>
            <a:endParaRPr lang="tr-TR" sz="1800" dirty="0" smtClean="0"/>
          </a:p>
          <a:p>
            <a:pPr marL="859536" lvl="2" fontAlgn="auto">
              <a:spcAft>
                <a:spcPts val="0"/>
              </a:spcAft>
              <a:buFont typeface="Wingdings 2"/>
              <a:buChar char=""/>
              <a:defRPr/>
            </a:pPr>
            <a:endParaRPr lang="tr-TR" sz="2000" dirty="0" smtClean="0"/>
          </a:p>
          <a:p>
            <a:pPr lvl="3" fontAlgn="auto">
              <a:spcAft>
                <a:spcPts val="0"/>
              </a:spcAft>
              <a:buFont typeface="Wingdings 2"/>
              <a:buChar char=""/>
              <a:defRPr/>
            </a:pPr>
            <a:endParaRPr lang="tr-TR" sz="1800" dirty="0" smtClean="0"/>
          </a:p>
          <a:p>
            <a:pPr marL="859536" lvl="2" fontAlgn="auto">
              <a:spcAft>
                <a:spcPts val="0"/>
              </a:spcAft>
              <a:buFont typeface="Wingdings 2"/>
              <a:buChar char=""/>
              <a:defRPr/>
            </a:pPr>
            <a:endParaRPr lang="tr-TR" sz="2000" dirty="0" smtClean="0"/>
          </a:p>
          <a:p>
            <a:pPr marL="859536" lvl="2" fontAlgn="auto">
              <a:spcAft>
                <a:spcPts val="0"/>
              </a:spcAft>
              <a:buFont typeface="Wingdings 2"/>
              <a:buChar char=""/>
              <a:defRPr/>
            </a:pPr>
            <a:endParaRPr lang="tr-TR" sz="2000" dirty="0" smtClean="0"/>
          </a:p>
          <a:p>
            <a:pPr marL="859536" lvl="2" fontAlgn="auto">
              <a:spcAft>
                <a:spcPts val="0"/>
              </a:spcAft>
              <a:buFont typeface="Wingdings 2"/>
              <a:buChar char=""/>
              <a:defRPr/>
            </a:pPr>
            <a:endParaRPr lang="tr-TR" sz="2200" dirty="0" smtClean="0"/>
          </a:p>
          <a:p>
            <a:pPr marL="859536" lvl="2" fontAlgn="auto">
              <a:spcAft>
                <a:spcPts val="0"/>
              </a:spcAft>
              <a:buFont typeface="Wingdings 2"/>
              <a:buChar char=""/>
              <a:defRPr/>
            </a:pPr>
            <a:endParaRPr lang="tr-TR" sz="2200" dirty="0" smtClean="0"/>
          </a:p>
          <a:p>
            <a:pPr marL="859536" lvl="2" fontAlgn="auto">
              <a:spcAft>
                <a:spcPts val="0"/>
              </a:spcAft>
              <a:buFont typeface="Wingdings 2"/>
              <a:buNone/>
              <a:defRPr/>
            </a:pPr>
            <a:endParaRPr lang="tr-TR" dirty="0" smtClean="0"/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tr-TR" dirty="0" smtClean="0"/>
          </a:p>
        </p:txBody>
      </p:sp>
      <p:sp>
        <p:nvSpPr>
          <p:cNvPr id="5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CROHN HASTALIĞI</a:t>
            </a:r>
            <a:endParaRPr lang="tr-TR" dirty="0"/>
          </a:p>
        </p:txBody>
      </p:sp>
      <p:pic>
        <p:nvPicPr>
          <p:cNvPr id="80901" name="Picture 5" descr="crohns-disease-s7-photo-of-barium-enema-exam-with-aphthous-ulce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1341438"/>
            <a:ext cx="3168650" cy="21542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5"/>
          <p:cNvSpPr>
            <a:spLocks noGrp="1" noChangeArrowheads="1"/>
          </p:cNvSpPr>
          <p:nvPr>
            <p:ph type="body" sz="half" idx="2"/>
          </p:nvPr>
        </p:nvSpPr>
        <p:spPr>
          <a:xfrm>
            <a:off x="3635375" y="5822950"/>
            <a:ext cx="5905500" cy="1035050"/>
          </a:xfrm>
        </p:spPr>
        <p:txBody>
          <a:bodyPr/>
          <a:lstStyle/>
          <a:p>
            <a:r>
              <a:rPr lang="tr-TR" sz="2000" smtClean="0"/>
              <a:t>Terminal ileumda daralma(string sign)</a:t>
            </a:r>
          </a:p>
          <a:p>
            <a:r>
              <a:rPr lang="tr-TR" sz="2000" smtClean="0"/>
              <a:t>Proksimal looplarda dilatasyon(-)</a:t>
            </a:r>
          </a:p>
        </p:txBody>
      </p:sp>
      <p:pic>
        <p:nvPicPr>
          <p:cNvPr id="81922" name="Picture 10" descr="string sign Crohn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825" y="1700213"/>
            <a:ext cx="3167063" cy="381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3" name="Picture 12" descr="string sign Crohn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2988" y="1628775"/>
            <a:ext cx="3024187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CROHN HASTALIĞI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68438"/>
            <a:ext cx="8280400" cy="462438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sz="2800" smtClean="0"/>
              <a:t>Radyolojik Bulgular</a:t>
            </a:r>
            <a:endParaRPr lang="tr-TR" sz="2800" b="1" smtClean="0"/>
          </a:p>
          <a:p>
            <a:pPr lvl="1">
              <a:lnSpc>
                <a:spcPct val="150000"/>
              </a:lnSpc>
            </a:pPr>
            <a:r>
              <a:rPr lang="tr-TR" sz="2400" smtClean="0"/>
              <a:t>BT bulguları</a:t>
            </a:r>
          </a:p>
          <a:p>
            <a:pPr lvl="2">
              <a:lnSpc>
                <a:spcPct val="150000"/>
              </a:lnSpc>
            </a:pPr>
            <a:r>
              <a:rPr lang="tr-TR" sz="2200" smtClean="0"/>
              <a:t>Atlayıcı tarzda barsak duvar kalınlaşması</a:t>
            </a:r>
          </a:p>
          <a:p>
            <a:pPr lvl="2">
              <a:lnSpc>
                <a:spcPct val="150000"/>
              </a:lnSpc>
            </a:pPr>
            <a:r>
              <a:rPr lang="tr-TR" sz="2200" smtClean="0"/>
              <a:t>Lümende daralma</a:t>
            </a:r>
          </a:p>
          <a:p>
            <a:pPr lvl="2">
              <a:lnSpc>
                <a:spcPct val="150000"/>
              </a:lnSpc>
            </a:pPr>
            <a:r>
              <a:rPr lang="tr-TR" sz="2200" smtClean="0"/>
              <a:t>Mezenterik yağ dokusunda enflamasyona sekonder dansite artışı</a:t>
            </a:r>
          </a:p>
          <a:p>
            <a:pPr lvl="2">
              <a:lnSpc>
                <a:spcPct val="150000"/>
              </a:lnSpc>
            </a:pPr>
            <a:r>
              <a:rPr lang="tr-TR" sz="2200" smtClean="0"/>
              <a:t>Mezenterde lenfadenopatiler</a:t>
            </a:r>
          </a:p>
          <a:p>
            <a:pPr>
              <a:buFont typeface="Wingdings" pitchFamily="2" charset="2"/>
              <a:buNone/>
            </a:pPr>
            <a:endParaRPr lang="tr-TR" sz="2800" smtClean="0"/>
          </a:p>
        </p:txBody>
      </p:sp>
      <p:sp>
        <p:nvSpPr>
          <p:cNvPr id="4" name="2 Başlık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CROHN HASTALIĞI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9750" y="5013325"/>
            <a:ext cx="7777163" cy="10080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r-TR" sz="2000" smtClean="0"/>
              <a:t>Segmental luminal daralma</a:t>
            </a:r>
          </a:p>
          <a:p>
            <a:pPr>
              <a:lnSpc>
                <a:spcPct val="80000"/>
              </a:lnSpc>
            </a:pPr>
            <a:r>
              <a:rPr lang="tr-TR" sz="2000" smtClean="0"/>
              <a:t>Duvar kalınlaşma</a:t>
            </a:r>
          </a:p>
          <a:p>
            <a:pPr>
              <a:lnSpc>
                <a:spcPct val="80000"/>
              </a:lnSpc>
            </a:pPr>
            <a:r>
              <a:rPr lang="tr-TR" sz="2000" smtClean="0"/>
              <a:t>Mukozal kontrastlanma</a:t>
            </a:r>
          </a:p>
        </p:txBody>
      </p:sp>
      <p:pic>
        <p:nvPicPr>
          <p:cNvPr id="86018" name="Picture 9" descr="F4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1989138"/>
            <a:ext cx="41910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19" name="Picture 11" descr="F5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1989138"/>
            <a:ext cx="41910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2 Başlık"/>
          <p:cNvSpPr>
            <a:spLocks noGrp="1"/>
          </p:cNvSpPr>
          <p:nvPr>
            <p:ph type="title" sz="quarter"/>
          </p:nvPr>
        </p:nvSpPr>
        <p:spPr>
          <a:xfrm>
            <a:off x="323528" y="404664"/>
            <a:ext cx="8229600" cy="1371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CROHN HASTALIĞI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smtClean="0"/>
              <a:t>Labarotuvar Bulguları:</a:t>
            </a:r>
          </a:p>
          <a:p>
            <a:pPr lvl="1">
              <a:lnSpc>
                <a:spcPct val="150000"/>
              </a:lnSpc>
            </a:pPr>
            <a:r>
              <a:rPr lang="tr-TR" smtClean="0"/>
              <a:t>Anemi,lökositoz,total protein azalması </a:t>
            </a:r>
          </a:p>
          <a:p>
            <a:pPr lvl="1">
              <a:lnSpc>
                <a:spcPct val="150000"/>
              </a:lnSpc>
            </a:pPr>
            <a:r>
              <a:rPr lang="tr-TR" smtClean="0"/>
              <a:t>Akut faz reaktanlarında azalma </a:t>
            </a:r>
          </a:p>
          <a:p>
            <a:pPr lvl="1">
              <a:lnSpc>
                <a:spcPct val="150000"/>
              </a:lnSpc>
            </a:pPr>
            <a:r>
              <a:rPr lang="tr-TR" smtClean="0"/>
              <a:t>Fe,ferritin azalması,transferrinde artma </a:t>
            </a:r>
          </a:p>
          <a:p>
            <a:pPr lvl="1">
              <a:lnSpc>
                <a:spcPct val="150000"/>
              </a:lnSpc>
            </a:pPr>
            <a:r>
              <a:rPr lang="tr-TR" smtClean="0"/>
              <a:t>Vit.B12-folat,çinko ve mağnezyumda azalma </a:t>
            </a:r>
          </a:p>
          <a:p>
            <a:pPr lvl="1">
              <a:lnSpc>
                <a:spcPct val="150000"/>
              </a:lnSpc>
            </a:pPr>
            <a:r>
              <a:rPr lang="tr-TR" smtClean="0"/>
              <a:t>Su ve elektrolit bozuklukları </a:t>
            </a:r>
          </a:p>
          <a:p>
            <a:pPr lvl="1">
              <a:lnSpc>
                <a:spcPct val="150000"/>
              </a:lnSpc>
            </a:pPr>
            <a:r>
              <a:rPr lang="tr-TR" smtClean="0"/>
              <a:t>GGK + % 60 </a:t>
            </a:r>
          </a:p>
        </p:txBody>
      </p:sp>
      <p:sp>
        <p:nvSpPr>
          <p:cNvPr id="4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CROHN HASTALIĞI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smtClean="0"/>
              <a:t>Labarotuvar Bulguları:</a:t>
            </a:r>
          </a:p>
          <a:p>
            <a:pPr lvl="1">
              <a:lnSpc>
                <a:spcPct val="150000"/>
              </a:lnSpc>
            </a:pPr>
            <a:r>
              <a:rPr lang="tr-TR" smtClean="0"/>
              <a:t>Malabsorbsiyon kliniği </a:t>
            </a:r>
          </a:p>
          <a:p>
            <a:pPr lvl="1">
              <a:lnSpc>
                <a:spcPct val="150000"/>
              </a:lnSpc>
            </a:pPr>
            <a:r>
              <a:rPr lang="tr-TR" smtClean="0"/>
              <a:t>Gaitada yağ atılımında artma </a:t>
            </a:r>
          </a:p>
          <a:p>
            <a:pPr lvl="1">
              <a:lnSpc>
                <a:spcPct val="150000"/>
              </a:lnSpc>
            </a:pPr>
            <a:r>
              <a:rPr lang="tr-TR" smtClean="0"/>
              <a:t>Triolein ve oleik asit test bozukluğu</a:t>
            </a:r>
          </a:p>
          <a:p>
            <a:pPr lvl="1">
              <a:lnSpc>
                <a:spcPct val="150000"/>
              </a:lnSpc>
            </a:pPr>
            <a:r>
              <a:rPr lang="tr-TR" smtClean="0"/>
              <a:t>Glukoz tolerans testinde düz bir eğri oluşması </a:t>
            </a:r>
          </a:p>
          <a:p>
            <a:pPr lvl="1">
              <a:lnSpc>
                <a:spcPct val="150000"/>
              </a:lnSpc>
            </a:pPr>
            <a:r>
              <a:rPr lang="tr-TR" smtClean="0"/>
              <a:t>D-Xylose idrarla atılımında azalma </a:t>
            </a:r>
          </a:p>
          <a:p>
            <a:pPr lvl="1">
              <a:lnSpc>
                <a:spcPct val="150000"/>
              </a:lnSpc>
            </a:pPr>
            <a:r>
              <a:rPr lang="tr-TR" smtClean="0"/>
              <a:t>Safra kesesi taşı </a:t>
            </a:r>
          </a:p>
          <a:p>
            <a:endParaRPr lang="tr-TR" smtClean="0"/>
          </a:p>
        </p:txBody>
      </p:sp>
      <p:sp>
        <p:nvSpPr>
          <p:cNvPr id="4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CROHN HASTALIĞI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5760" indent="-256032" fontAlgn="auto">
              <a:lnSpc>
                <a:spcPct val="140000"/>
              </a:lnSpc>
              <a:spcAft>
                <a:spcPts val="0"/>
              </a:spcAft>
              <a:buClr>
                <a:srgbClr val="00B0F0"/>
              </a:buClr>
              <a:buFont typeface="Wingdings" pitchFamily="2" charset="2"/>
              <a:buChar char="ü"/>
              <a:defRPr/>
            </a:pPr>
            <a:r>
              <a:rPr lang="tr-TR" sz="3400" dirty="0" smtClean="0">
                <a:latin typeface="Arial" charset="0"/>
              </a:rPr>
              <a:t>S</a:t>
            </a:r>
            <a:r>
              <a:rPr lang="tr-TR" sz="3400" dirty="0" smtClean="0">
                <a:latin typeface="Arial" charset="0"/>
                <a:cs typeface="Arial" charset="0"/>
              </a:rPr>
              <a:t>ıklığı</a:t>
            </a:r>
            <a:r>
              <a:rPr lang="tr-TR" sz="3400" dirty="0" smtClean="0">
                <a:latin typeface="Arial" charset="0"/>
              </a:rPr>
              <a:t>  </a:t>
            </a:r>
            <a:r>
              <a:rPr lang="tr-TR" sz="3400" dirty="0">
                <a:latin typeface="Arial" charset="0"/>
                <a:cs typeface="Arial" charset="0"/>
              </a:rPr>
              <a:t>%25-36 </a:t>
            </a:r>
            <a:r>
              <a:rPr lang="tr-TR" sz="3400" dirty="0" smtClean="0">
                <a:latin typeface="Arial" charset="0"/>
                <a:cs typeface="Arial" charset="0"/>
              </a:rPr>
              <a:t>arasında</a:t>
            </a:r>
            <a:r>
              <a:rPr lang="tr-TR" sz="3400" dirty="0" smtClean="0">
                <a:latin typeface="Arial" charset="0"/>
              </a:rPr>
              <a:t>dır</a:t>
            </a:r>
            <a:endParaRPr lang="tr-TR" sz="3400" dirty="0">
              <a:latin typeface="Arial" charset="0"/>
            </a:endParaRPr>
          </a:p>
          <a:p>
            <a:pPr marL="365760" indent="-256032" fontAlgn="auto">
              <a:lnSpc>
                <a:spcPct val="140000"/>
              </a:lnSpc>
              <a:spcAft>
                <a:spcPts val="0"/>
              </a:spcAft>
              <a:buClr>
                <a:srgbClr val="00B0F0"/>
              </a:buClr>
              <a:buFont typeface="Wingdings" pitchFamily="2" charset="2"/>
              <a:buChar char="ü"/>
              <a:defRPr/>
            </a:pPr>
            <a:r>
              <a:rPr lang="tr-TR" sz="3400" dirty="0">
                <a:latin typeface="Arial" charset="0"/>
                <a:cs typeface="Arial" charset="0"/>
              </a:rPr>
              <a:t>%25’de birden fazla bulgu </a:t>
            </a:r>
            <a:r>
              <a:rPr lang="tr-TR" sz="3400" dirty="0" smtClean="0">
                <a:latin typeface="Arial" charset="0"/>
                <a:cs typeface="Arial" charset="0"/>
              </a:rPr>
              <a:t>birlikte</a:t>
            </a:r>
            <a:r>
              <a:rPr lang="tr-TR" sz="3400" dirty="0" smtClean="0">
                <a:latin typeface="Arial" charset="0"/>
              </a:rPr>
              <a:t>dir</a:t>
            </a:r>
            <a:r>
              <a:rPr lang="tr-TR" sz="3400" dirty="0" smtClean="0">
                <a:latin typeface="Arial" charset="0"/>
                <a:cs typeface="Arial" charset="0"/>
              </a:rPr>
              <a:t> </a:t>
            </a:r>
            <a:endParaRPr lang="tr-TR" sz="3400" dirty="0">
              <a:latin typeface="Arial" charset="0"/>
            </a:endParaRPr>
          </a:p>
          <a:p>
            <a:pPr marL="365760" indent="-256032" fontAlgn="auto">
              <a:lnSpc>
                <a:spcPct val="140000"/>
              </a:lnSpc>
              <a:spcAft>
                <a:spcPts val="0"/>
              </a:spcAft>
              <a:buClr>
                <a:srgbClr val="00B0F0"/>
              </a:buClr>
              <a:buFont typeface="Wingdings" pitchFamily="2" charset="2"/>
              <a:buChar char="ü"/>
              <a:defRPr/>
            </a:pPr>
            <a:r>
              <a:rPr lang="tr-TR" sz="3400" dirty="0">
                <a:latin typeface="Arial" charset="0"/>
              </a:rPr>
              <a:t>En sık</a:t>
            </a:r>
            <a:r>
              <a:rPr lang="tr-TR" sz="3400" dirty="0">
                <a:latin typeface="Arial" charset="0"/>
                <a:cs typeface="Arial" charset="0"/>
              </a:rPr>
              <a:t> eklem, göz ve deri </a:t>
            </a:r>
            <a:r>
              <a:rPr lang="tr-TR" sz="3400" dirty="0" smtClean="0">
                <a:latin typeface="Arial" charset="0"/>
                <a:cs typeface="Arial" charset="0"/>
              </a:rPr>
              <a:t>bulgularıdır</a:t>
            </a:r>
            <a:endParaRPr lang="tr-TR" sz="3400" dirty="0">
              <a:latin typeface="Arial" charset="0"/>
            </a:endParaRPr>
          </a:p>
          <a:p>
            <a:pPr marL="365760" indent="-256032" fontAlgn="auto">
              <a:lnSpc>
                <a:spcPct val="140000"/>
              </a:lnSpc>
              <a:spcAft>
                <a:spcPts val="0"/>
              </a:spcAft>
              <a:buClr>
                <a:srgbClr val="00B0F0"/>
              </a:buClr>
              <a:buFont typeface="Wingdings" pitchFamily="2" charset="2"/>
              <a:buChar char="ü"/>
              <a:defRPr/>
            </a:pPr>
            <a:r>
              <a:rPr lang="tr-TR" sz="3400" dirty="0">
                <a:latin typeface="Arial" charset="0"/>
              </a:rPr>
              <a:t>Tanıdan Önce; </a:t>
            </a:r>
          </a:p>
          <a:p>
            <a:pPr marL="621792" lvl="1" fontAlgn="auto">
              <a:lnSpc>
                <a:spcPct val="140000"/>
              </a:lnSpc>
              <a:spcBef>
                <a:spcPts val="324"/>
              </a:spcBef>
              <a:spcAft>
                <a:spcPts val="0"/>
              </a:spcAft>
              <a:buClr>
                <a:srgbClr val="00B0F0"/>
              </a:buClr>
              <a:buFont typeface="Wingdings" pitchFamily="2" charset="2"/>
              <a:buChar char="ü"/>
              <a:defRPr/>
            </a:pPr>
            <a:r>
              <a:rPr lang="tr-TR" sz="3000" dirty="0">
                <a:latin typeface="Arial" charset="0"/>
              </a:rPr>
              <a:t>Kullanılan </a:t>
            </a:r>
            <a:r>
              <a:rPr lang="tr-TR" sz="3000" dirty="0" smtClean="0">
                <a:latin typeface="Arial" charset="0"/>
              </a:rPr>
              <a:t>ilaçlar</a:t>
            </a:r>
            <a:endParaRPr lang="tr-TR" sz="3000" dirty="0">
              <a:latin typeface="Arial" charset="0"/>
            </a:endParaRPr>
          </a:p>
          <a:p>
            <a:pPr marL="621792" lvl="1" fontAlgn="auto">
              <a:lnSpc>
                <a:spcPct val="140000"/>
              </a:lnSpc>
              <a:spcBef>
                <a:spcPts val="324"/>
              </a:spcBef>
              <a:spcAft>
                <a:spcPts val="0"/>
              </a:spcAft>
              <a:buClr>
                <a:srgbClr val="00B0F0"/>
              </a:buClr>
              <a:buFont typeface="Wingdings" pitchFamily="2" charset="2"/>
              <a:buChar char="ü"/>
              <a:defRPr/>
            </a:pPr>
            <a:r>
              <a:rPr lang="tr-TR" sz="3000" dirty="0" smtClean="0">
                <a:latin typeface="Arial" charset="0"/>
              </a:rPr>
              <a:t>Enfeksiyonlar</a:t>
            </a:r>
            <a:endParaRPr lang="tr-TR" sz="3000" dirty="0">
              <a:latin typeface="Arial" charset="0"/>
            </a:endParaRPr>
          </a:p>
          <a:p>
            <a:pPr marL="621792" lvl="1" fontAlgn="auto">
              <a:lnSpc>
                <a:spcPct val="140000"/>
              </a:lnSpc>
              <a:spcBef>
                <a:spcPts val="324"/>
              </a:spcBef>
              <a:spcAft>
                <a:spcPts val="0"/>
              </a:spcAft>
              <a:buClr>
                <a:srgbClr val="00B0F0"/>
              </a:buClr>
              <a:buFont typeface="Wingdings" pitchFamily="2" charset="2"/>
              <a:buChar char="ü"/>
              <a:defRPr/>
            </a:pPr>
            <a:r>
              <a:rPr lang="tr-TR" sz="3000" dirty="0" err="1">
                <a:latin typeface="Arial" charset="0"/>
              </a:rPr>
              <a:t>Vaskülitik</a:t>
            </a:r>
            <a:r>
              <a:rPr lang="tr-TR" sz="3000" dirty="0">
                <a:latin typeface="Arial" charset="0"/>
              </a:rPr>
              <a:t> lezyonlar </a:t>
            </a:r>
            <a:r>
              <a:rPr lang="tr-TR" sz="3000" dirty="0" smtClean="0">
                <a:latin typeface="Arial" charset="0"/>
              </a:rPr>
              <a:t>düşünülmelidir</a:t>
            </a:r>
            <a:endParaRPr lang="tr-TR" sz="3000" dirty="0">
              <a:latin typeface="Arial" charset="0"/>
            </a:endParaRPr>
          </a:p>
        </p:txBody>
      </p:sp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sz="4000" dirty="0" err="1" smtClean="0">
                <a:latin typeface="Arial" charset="0"/>
                <a:cs typeface="Arial" charset="0"/>
              </a:rPr>
              <a:t>İ</a:t>
            </a:r>
            <a:r>
              <a:rPr lang="tr-TR" sz="4000" dirty="0" err="1" smtClean="0">
                <a:latin typeface="Arial" charset="0"/>
              </a:rPr>
              <a:t>BH’da</a:t>
            </a:r>
            <a:r>
              <a:rPr lang="tr-TR" sz="4000" dirty="0" smtClean="0">
                <a:latin typeface="Arial" charset="0"/>
                <a:cs typeface="Arial" charset="0"/>
              </a:rPr>
              <a:t> </a:t>
            </a:r>
            <a:r>
              <a:rPr lang="tr-TR" sz="4000" dirty="0" err="1" smtClean="0">
                <a:latin typeface="Arial" charset="0"/>
                <a:cs typeface="Arial" charset="0"/>
              </a:rPr>
              <a:t>Ekstraintestinal</a:t>
            </a:r>
            <a:r>
              <a:rPr lang="tr-TR" sz="4000" dirty="0" smtClean="0">
                <a:latin typeface="Arial" charset="0"/>
              </a:rPr>
              <a:t> </a:t>
            </a:r>
            <a:r>
              <a:rPr lang="tr-TR" sz="4000" dirty="0" smtClean="0">
                <a:latin typeface="Arial" charset="0"/>
                <a:cs typeface="Arial" charset="0"/>
              </a:rPr>
              <a:t>Bulgular</a:t>
            </a:r>
            <a:r>
              <a:rPr lang="tr-TR" sz="4400" dirty="0" smtClean="0">
                <a:cs typeface="Times New Roman" pitchFamily="18" charset="0"/>
              </a:rPr>
              <a:t/>
            </a:r>
            <a:br>
              <a:rPr lang="tr-TR" sz="4400" dirty="0" smtClean="0">
                <a:cs typeface="Times New Roman" pitchFamily="18" charset="0"/>
              </a:rPr>
            </a:b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smtClean="0"/>
              <a:t>Hastalığın en sık görüldüğü yaş 15-25 arası ikinci sık görülme yaşı 55-65'tir</a:t>
            </a:r>
          </a:p>
          <a:p>
            <a:pPr>
              <a:lnSpc>
                <a:spcPct val="150000"/>
              </a:lnSpc>
            </a:pPr>
            <a:r>
              <a:rPr lang="tr-TR" smtClean="0"/>
              <a:t>Kadın ve erkek arasında fark yoktur</a:t>
            </a:r>
          </a:p>
          <a:p>
            <a:pPr>
              <a:lnSpc>
                <a:spcPct val="150000"/>
              </a:lnSpc>
            </a:pPr>
            <a:r>
              <a:rPr lang="tr-TR" smtClean="0"/>
              <a:t>On yaşından küçük çocuklarda ülseratif kolit, Crohn hastalığından daha sık görülmektedir</a:t>
            </a:r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err="1" smtClean="0"/>
              <a:t>İnflamatuar</a:t>
            </a:r>
            <a:r>
              <a:rPr lang="tr-TR" dirty="0" smtClean="0"/>
              <a:t> Barsak Hastalığı</a:t>
            </a:r>
            <a:endParaRPr lang="tr-TR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196975"/>
            <a:ext cx="8164513" cy="5500688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buClr>
                <a:srgbClr val="00B0F0"/>
              </a:buClr>
              <a:buFontTx/>
              <a:buNone/>
            </a:pPr>
            <a:r>
              <a:rPr lang="tr-TR" sz="2000" smtClean="0">
                <a:solidFill>
                  <a:srgbClr val="FFFF00"/>
                </a:solidFill>
                <a:latin typeface="Arial" charset="0"/>
              </a:rPr>
              <a:t>	</a:t>
            </a:r>
            <a:r>
              <a:rPr lang="tr-TR" sz="2000" smtClean="0">
                <a:latin typeface="Arial" charset="0"/>
              </a:rPr>
              <a:t>1-</a:t>
            </a:r>
            <a:r>
              <a:rPr lang="tr-TR" sz="2000" smtClean="0">
                <a:latin typeface="Arial" charset="0"/>
                <a:cs typeface="Arial" charset="0"/>
              </a:rPr>
              <a:t>İskelet Sistemi Bulguları :</a:t>
            </a:r>
            <a:endParaRPr lang="tr-TR" sz="2000" smtClean="0">
              <a:cs typeface="Times New Roman" pitchFamily="18" charset="0"/>
            </a:endParaRPr>
          </a:p>
          <a:p>
            <a:pPr lvl="2" algn="just">
              <a:lnSpc>
                <a:spcPct val="130000"/>
              </a:lnSpc>
              <a:buClr>
                <a:srgbClr val="00B0F0"/>
              </a:buClr>
              <a:buFont typeface="Wingdings" pitchFamily="2" charset="2"/>
              <a:buChar char="ü"/>
            </a:pPr>
            <a:r>
              <a:rPr lang="tr-TR" sz="2000" smtClean="0">
                <a:latin typeface="Arial" charset="0"/>
                <a:cs typeface="Arial" charset="0"/>
              </a:rPr>
              <a:t>Ko</a:t>
            </a:r>
            <a:r>
              <a:rPr lang="tr-TR" sz="2000" smtClean="0">
                <a:latin typeface="Arial" charset="0"/>
              </a:rPr>
              <a:t>l</a:t>
            </a:r>
            <a:r>
              <a:rPr lang="tr-TR" sz="2000" smtClean="0">
                <a:latin typeface="Arial" charset="0"/>
                <a:cs typeface="Arial" charset="0"/>
              </a:rPr>
              <a:t>itik Artrit </a:t>
            </a:r>
            <a:endParaRPr lang="tr-TR" sz="2000" smtClean="0">
              <a:cs typeface="Times New Roman" pitchFamily="18" charset="0"/>
            </a:endParaRPr>
          </a:p>
          <a:p>
            <a:pPr lvl="2" algn="just">
              <a:lnSpc>
                <a:spcPct val="130000"/>
              </a:lnSpc>
              <a:buClr>
                <a:srgbClr val="00B0F0"/>
              </a:buClr>
              <a:buFont typeface="Wingdings" pitchFamily="2" charset="2"/>
              <a:buChar char="ü"/>
            </a:pPr>
            <a:r>
              <a:rPr lang="tr-TR" sz="2000" smtClean="0">
                <a:latin typeface="Arial" charset="0"/>
                <a:cs typeface="Arial" charset="0"/>
              </a:rPr>
              <a:t>Aksiyel Artropati </a:t>
            </a:r>
            <a:endParaRPr lang="tr-TR" sz="2000" smtClean="0">
              <a:cs typeface="Times New Roman" pitchFamily="18" charset="0"/>
            </a:endParaRPr>
          </a:p>
          <a:p>
            <a:pPr lvl="2" algn="just">
              <a:lnSpc>
                <a:spcPct val="130000"/>
              </a:lnSpc>
              <a:buClr>
                <a:srgbClr val="00B0F0"/>
              </a:buClr>
              <a:buFont typeface="Wingdings" pitchFamily="2" charset="2"/>
              <a:buChar char="ü"/>
            </a:pPr>
            <a:r>
              <a:rPr lang="tr-TR" sz="2000" smtClean="0">
                <a:latin typeface="Arial" charset="0"/>
                <a:cs typeface="Arial" charset="0"/>
              </a:rPr>
              <a:t>Hipertrofîk Osteoartropati </a:t>
            </a:r>
            <a:endParaRPr lang="tr-TR" sz="2000" smtClean="0">
              <a:cs typeface="Times New Roman" pitchFamily="18" charset="0"/>
            </a:endParaRPr>
          </a:p>
          <a:p>
            <a:pPr lvl="2" algn="just">
              <a:lnSpc>
                <a:spcPct val="130000"/>
              </a:lnSpc>
              <a:buClr>
                <a:srgbClr val="00B0F0"/>
              </a:buClr>
              <a:buFont typeface="Wingdings" pitchFamily="2" charset="2"/>
              <a:buChar char="ü"/>
            </a:pPr>
            <a:r>
              <a:rPr lang="tr-TR" sz="2000" smtClean="0">
                <a:latin typeface="Arial" charset="0"/>
                <a:cs typeface="Times New Roman" pitchFamily="18" charset="0"/>
              </a:rPr>
              <a:t>Osteoporozis – Osteomalasia </a:t>
            </a:r>
            <a:endParaRPr lang="tr-TR" sz="2000" smtClean="0">
              <a:latin typeface="Arial" charset="0"/>
            </a:endParaRPr>
          </a:p>
          <a:p>
            <a:pPr algn="just">
              <a:lnSpc>
                <a:spcPct val="130000"/>
              </a:lnSpc>
              <a:buClr>
                <a:srgbClr val="00B0F0"/>
              </a:buClr>
              <a:buFontTx/>
              <a:buNone/>
            </a:pPr>
            <a:r>
              <a:rPr lang="tr-TR" sz="2000" smtClean="0">
                <a:latin typeface="Arial" charset="0"/>
              </a:rPr>
              <a:t>	2-</a:t>
            </a:r>
            <a:r>
              <a:rPr lang="tr-TR" sz="2000" smtClean="0">
                <a:latin typeface="Arial" charset="0"/>
                <a:cs typeface="Arial" charset="0"/>
              </a:rPr>
              <a:t>Deri ve Mukoza Bulguları </a:t>
            </a:r>
            <a:endParaRPr lang="tr-TR" sz="2000" smtClean="0">
              <a:latin typeface="Arial" charset="0"/>
            </a:endParaRPr>
          </a:p>
          <a:p>
            <a:pPr algn="just">
              <a:lnSpc>
                <a:spcPct val="130000"/>
              </a:lnSpc>
              <a:buClr>
                <a:srgbClr val="00B0F0"/>
              </a:buClr>
              <a:buFontTx/>
              <a:buNone/>
            </a:pPr>
            <a:r>
              <a:rPr lang="tr-TR" sz="2000" smtClean="0">
                <a:latin typeface="Arial" charset="0"/>
              </a:rPr>
              <a:t>	3-</a:t>
            </a:r>
            <a:r>
              <a:rPr lang="tr-TR" sz="2000" smtClean="0">
                <a:latin typeface="Arial" charset="0"/>
                <a:cs typeface="Arial" charset="0"/>
              </a:rPr>
              <a:t>Göz Bulguları </a:t>
            </a:r>
            <a:endParaRPr lang="tr-TR" sz="2000" smtClean="0">
              <a:cs typeface="Times New Roman" pitchFamily="18" charset="0"/>
            </a:endParaRPr>
          </a:p>
          <a:p>
            <a:pPr algn="just">
              <a:lnSpc>
                <a:spcPct val="130000"/>
              </a:lnSpc>
              <a:buClr>
                <a:srgbClr val="00B0F0"/>
              </a:buClr>
              <a:buFontTx/>
              <a:buNone/>
            </a:pPr>
            <a:r>
              <a:rPr lang="tr-TR" sz="2000" smtClean="0">
                <a:latin typeface="Arial" charset="0"/>
              </a:rPr>
              <a:t>	4-</a:t>
            </a:r>
            <a:r>
              <a:rPr lang="tr-TR" sz="2000" smtClean="0">
                <a:latin typeface="Arial" charset="0"/>
                <a:cs typeface="Arial" charset="0"/>
              </a:rPr>
              <a:t>Bronkopulmoner Belirtiler </a:t>
            </a:r>
          </a:p>
          <a:p>
            <a:pPr algn="just">
              <a:lnSpc>
                <a:spcPct val="130000"/>
              </a:lnSpc>
              <a:buFontTx/>
              <a:buNone/>
            </a:pPr>
            <a:r>
              <a:rPr lang="tr-TR" sz="2000" smtClean="0">
                <a:latin typeface="Arial" charset="0"/>
              </a:rPr>
              <a:t>   5-</a:t>
            </a:r>
            <a:r>
              <a:rPr lang="tr-TR" sz="2000" smtClean="0">
                <a:latin typeface="Arial" charset="0"/>
                <a:cs typeface="Arial" charset="0"/>
              </a:rPr>
              <a:t>Pankreas ile ilgili Bozukluklar </a:t>
            </a:r>
            <a:endParaRPr lang="tr-TR" sz="2000" smtClean="0">
              <a:cs typeface="Times New Roman" pitchFamily="18" charset="0"/>
            </a:endParaRPr>
          </a:p>
          <a:p>
            <a:pPr algn="just">
              <a:lnSpc>
                <a:spcPct val="130000"/>
              </a:lnSpc>
              <a:buFontTx/>
              <a:buNone/>
            </a:pPr>
            <a:r>
              <a:rPr lang="tr-TR" sz="2000" smtClean="0">
                <a:latin typeface="Arial" charset="0"/>
              </a:rPr>
              <a:t>	6-</a:t>
            </a:r>
            <a:r>
              <a:rPr lang="tr-TR" sz="2000" smtClean="0">
                <a:latin typeface="Arial" charset="0"/>
                <a:cs typeface="Arial" charset="0"/>
              </a:rPr>
              <a:t>Renal Komplikasyon ve Bulgular </a:t>
            </a:r>
            <a:endParaRPr lang="tr-TR" sz="2000" smtClean="0">
              <a:latin typeface="Arial" charset="0"/>
            </a:endParaRPr>
          </a:p>
          <a:p>
            <a:pPr algn="just">
              <a:lnSpc>
                <a:spcPct val="130000"/>
              </a:lnSpc>
              <a:buFontTx/>
              <a:buNone/>
            </a:pPr>
            <a:r>
              <a:rPr lang="tr-TR" sz="2000" smtClean="0">
                <a:latin typeface="Arial" charset="0"/>
              </a:rPr>
              <a:t>	7-</a:t>
            </a:r>
            <a:r>
              <a:rPr lang="tr-TR" sz="2000" smtClean="0">
                <a:latin typeface="Arial" charset="0"/>
                <a:cs typeface="Arial" charset="0"/>
              </a:rPr>
              <a:t>Tromboembolizm </a:t>
            </a:r>
            <a:endParaRPr lang="tr-TR" sz="2000" smtClean="0">
              <a:cs typeface="Times New Roman" pitchFamily="18" charset="0"/>
            </a:endParaRPr>
          </a:p>
          <a:p>
            <a:pPr algn="just">
              <a:lnSpc>
                <a:spcPct val="70000"/>
              </a:lnSpc>
              <a:buClr>
                <a:srgbClr val="00B0F0"/>
              </a:buClr>
              <a:buFontTx/>
              <a:buNone/>
            </a:pPr>
            <a:r>
              <a:rPr lang="tr-TR" sz="1700" b="1" smtClean="0">
                <a:latin typeface="Arial" charset="0"/>
              </a:rPr>
              <a:t>	</a:t>
            </a:r>
            <a:endParaRPr lang="tr-TR" sz="1200" b="1" smtClean="0">
              <a:latin typeface="Arial" charset="0"/>
            </a:endParaRPr>
          </a:p>
          <a:p>
            <a:pPr algn="just">
              <a:lnSpc>
                <a:spcPct val="70000"/>
              </a:lnSpc>
              <a:buClr>
                <a:srgbClr val="FFFF00"/>
              </a:buClr>
              <a:buFont typeface="Wingdings" pitchFamily="2" charset="2"/>
              <a:buNone/>
            </a:pPr>
            <a:endParaRPr lang="tr-TR" sz="1700" b="1" smtClean="0">
              <a:latin typeface="Arial" charset="0"/>
            </a:endParaRPr>
          </a:p>
          <a:p>
            <a:pPr>
              <a:lnSpc>
                <a:spcPct val="70000"/>
              </a:lnSpc>
              <a:buFontTx/>
              <a:buNone/>
            </a:pPr>
            <a:endParaRPr lang="tr-TR" sz="1500" smtClean="0"/>
          </a:p>
        </p:txBody>
      </p:sp>
      <p:sp>
        <p:nvSpPr>
          <p:cNvPr id="3" name="4 Başlık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sz="4000" dirty="0" err="1" smtClean="0">
                <a:latin typeface="Arial" charset="0"/>
                <a:cs typeface="Arial" charset="0"/>
              </a:rPr>
              <a:t>İ</a:t>
            </a:r>
            <a:r>
              <a:rPr lang="tr-TR" sz="4000" dirty="0" err="1" smtClean="0">
                <a:latin typeface="Arial" charset="0"/>
              </a:rPr>
              <a:t>BH’da</a:t>
            </a:r>
            <a:r>
              <a:rPr lang="tr-TR" sz="4000" dirty="0" smtClean="0">
                <a:latin typeface="Arial" charset="0"/>
                <a:cs typeface="Arial" charset="0"/>
              </a:rPr>
              <a:t> </a:t>
            </a:r>
            <a:r>
              <a:rPr lang="tr-TR" sz="4000" dirty="0" err="1" smtClean="0">
                <a:latin typeface="Arial" charset="0"/>
                <a:cs typeface="Arial" charset="0"/>
              </a:rPr>
              <a:t>Ekstraintestinal</a:t>
            </a:r>
            <a:r>
              <a:rPr lang="tr-TR" sz="4000" dirty="0" smtClean="0">
                <a:latin typeface="Arial" charset="0"/>
              </a:rPr>
              <a:t> </a:t>
            </a:r>
            <a:r>
              <a:rPr lang="tr-TR" sz="4000" dirty="0" smtClean="0">
                <a:latin typeface="Arial" charset="0"/>
                <a:cs typeface="Arial" charset="0"/>
              </a:rPr>
              <a:t>Bulgular </a:t>
            </a:r>
            <a:r>
              <a:rPr lang="tr-TR" sz="4400" dirty="0" smtClean="0">
                <a:cs typeface="Times New Roman" pitchFamily="18" charset="0"/>
              </a:rPr>
              <a:t/>
            </a:r>
            <a:br>
              <a:rPr lang="tr-TR" sz="4400" dirty="0" smtClean="0">
                <a:cs typeface="Times New Roman" pitchFamily="18" charset="0"/>
              </a:rPr>
            </a:b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395288" y="1484313"/>
            <a:ext cx="8229600" cy="4525962"/>
          </a:xfrm>
        </p:spPr>
        <p:txBody>
          <a:bodyPr>
            <a:normAutofit/>
          </a:bodyPr>
          <a:lstStyle/>
          <a:p>
            <a:pPr algn="just">
              <a:lnSpc>
                <a:spcPct val="130000"/>
              </a:lnSpc>
              <a:buClr>
                <a:srgbClr val="00B0F0"/>
              </a:buClr>
              <a:buFontTx/>
              <a:buNone/>
            </a:pPr>
            <a:r>
              <a:rPr lang="tr-TR" sz="1800" smtClean="0">
                <a:latin typeface="Arial" charset="0"/>
              </a:rPr>
              <a:t>	8-</a:t>
            </a:r>
            <a:r>
              <a:rPr lang="tr-TR" sz="1800" smtClean="0">
                <a:latin typeface="Arial" charset="0"/>
                <a:cs typeface="Arial" charset="0"/>
              </a:rPr>
              <a:t>Hepatobilier Bulgular :</a:t>
            </a:r>
            <a:endParaRPr lang="tr-TR" sz="1800" smtClean="0">
              <a:cs typeface="Times New Roman" pitchFamily="18" charset="0"/>
            </a:endParaRPr>
          </a:p>
          <a:p>
            <a:pPr lvl="2" algn="just">
              <a:lnSpc>
                <a:spcPct val="130000"/>
              </a:lnSpc>
              <a:buClr>
                <a:srgbClr val="00B0F0"/>
              </a:buClr>
              <a:buFont typeface="Wingdings" pitchFamily="2" charset="2"/>
              <a:buChar char="ü"/>
            </a:pPr>
            <a:r>
              <a:rPr lang="tr-TR" sz="1800" smtClean="0">
                <a:latin typeface="Arial" charset="0"/>
                <a:cs typeface="Arial" charset="0"/>
              </a:rPr>
              <a:t>Primer Sklerozan Kolanjit</a:t>
            </a:r>
            <a:endParaRPr lang="tr-TR" sz="1800" smtClean="0">
              <a:latin typeface="Arial" charset="0"/>
            </a:endParaRPr>
          </a:p>
          <a:p>
            <a:pPr lvl="2" algn="just">
              <a:lnSpc>
                <a:spcPct val="130000"/>
              </a:lnSpc>
              <a:buClr>
                <a:srgbClr val="00B0F0"/>
              </a:buClr>
              <a:buFont typeface="Wingdings" pitchFamily="2" charset="2"/>
              <a:buChar char="ü"/>
            </a:pPr>
            <a:r>
              <a:rPr lang="tr-TR" sz="1800" smtClean="0">
                <a:latin typeface="Arial" charset="0"/>
              </a:rPr>
              <a:t>P</a:t>
            </a:r>
            <a:r>
              <a:rPr lang="tr-TR" sz="1800" smtClean="0">
                <a:latin typeface="Arial" charset="0"/>
                <a:cs typeface="Arial" charset="0"/>
              </a:rPr>
              <a:t>erikolanjitis</a:t>
            </a:r>
            <a:endParaRPr lang="tr-TR" sz="1800" smtClean="0">
              <a:latin typeface="Arial" charset="0"/>
            </a:endParaRPr>
          </a:p>
          <a:p>
            <a:pPr lvl="2" algn="just">
              <a:lnSpc>
                <a:spcPct val="130000"/>
              </a:lnSpc>
              <a:buClr>
                <a:srgbClr val="00B0F0"/>
              </a:buClr>
              <a:buFont typeface="Wingdings" pitchFamily="2" charset="2"/>
              <a:buChar char="ü"/>
            </a:pPr>
            <a:r>
              <a:rPr lang="tr-TR" sz="1800" smtClean="0">
                <a:latin typeface="Arial" charset="0"/>
              </a:rPr>
              <a:t>K</a:t>
            </a:r>
            <a:r>
              <a:rPr lang="tr-TR" sz="1800" smtClean="0">
                <a:latin typeface="Arial" charset="0"/>
                <a:cs typeface="Arial" charset="0"/>
              </a:rPr>
              <a:t>ronik aktif hepatit</a:t>
            </a:r>
            <a:endParaRPr lang="tr-TR" sz="1800" smtClean="0">
              <a:latin typeface="Arial" charset="0"/>
            </a:endParaRPr>
          </a:p>
          <a:p>
            <a:pPr lvl="2" algn="just">
              <a:lnSpc>
                <a:spcPct val="130000"/>
              </a:lnSpc>
              <a:buClr>
                <a:srgbClr val="00B0F0"/>
              </a:buClr>
              <a:buFont typeface="Wingdings" pitchFamily="2" charset="2"/>
              <a:buChar char="ü"/>
            </a:pPr>
            <a:r>
              <a:rPr lang="tr-TR" sz="1800" smtClean="0">
                <a:latin typeface="Arial" charset="0"/>
              </a:rPr>
              <a:t>S</a:t>
            </a:r>
            <a:r>
              <a:rPr lang="tr-TR" sz="1800" smtClean="0">
                <a:latin typeface="Arial" charset="0"/>
                <a:cs typeface="Arial" charset="0"/>
              </a:rPr>
              <a:t>iroz  </a:t>
            </a:r>
            <a:endParaRPr lang="tr-TR" sz="1800" smtClean="0">
              <a:latin typeface="Arial" charset="0"/>
            </a:endParaRPr>
          </a:p>
          <a:p>
            <a:pPr lvl="2" algn="just">
              <a:lnSpc>
                <a:spcPct val="130000"/>
              </a:lnSpc>
              <a:buClr>
                <a:srgbClr val="00B0F0"/>
              </a:buClr>
              <a:buFont typeface="Wingdings" pitchFamily="2" charset="2"/>
              <a:buChar char="ü"/>
            </a:pPr>
            <a:r>
              <a:rPr lang="tr-TR" sz="1800" smtClean="0">
                <a:latin typeface="Arial" charset="0"/>
              </a:rPr>
              <a:t>K</a:t>
            </a:r>
            <a:r>
              <a:rPr lang="tr-TR" sz="1800" smtClean="0">
                <a:latin typeface="Arial" charset="0"/>
                <a:cs typeface="Arial" charset="0"/>
              </a:rPr>
              <a:t>olanjiokarsinom</a:t>
            </a:r>
            <a:endParaRPr lang="tr-TR" sz="1800" smtClean="0">
              <a:latin typeface="Arial" charset="0"/>
            </a:endParaRPr>
          </a:p>
          <a:p>
            <a:pPr lvl="2" algn="just">
              <a:lnSpc>
                <a:spcPct val="130000"/>
              </a:lnSpc>
              <a:buClr>
                <a:srgbClr val="00B0F0"/>
              </a:buClr>
              <a:buFont typeface="Wingdings" pitchFamily="2" charset="2"/>
              <a:buChar char="ü"/>
            </a:pPr>
            <a:r>
              <a:rPr lang="tr-TR" sz="1800" smtClean="0">
                <a:latin typeface="Arial" charset="0"/>
              </a:rPr>
              <a:t>Y</a:t>
            </a:r>
            <a:r>
              <a:rPr lang="tr-TR" sz="1800" smtClean="0">
                <a:latin typeface="Arial" charset="0"/>
                <a:cs typeface="Arial" charset="0"/>
              </a:rPr>
              <a:t>ağlanma </a:t>
            </a:r>
            <a:endParaRPr lang="tr-TR" sz="1800" smtClean="0">
              <a:latin typeface="Arial" charset="0"/>
            </a:endParaRPr>
          </a:p>
          <a:p>
            <a:pPr lvl="2" algn="just">
              <a:lnSpc>
                <a:spcPct val="130000"/>
              </a:lnSpc>
              <a:buClr>
                <a:srgbClr val="00B0F0"/>
              </a:buClr>
              <a:buFont typeface="Wingdings" pitchFamily="2" charset="2"/>
              <a:buChar char="ü"/>
            </a:pPr>
            <a:r>
              <a:rPr lang="tr-TR" sz="1800" smtClean="0">
                <a:latin typeface="Arial" charset="0"/>
              </a:rPr>
              <a:t>S</a:t>
            </a:r>
            <a:r>
              <a:rPr lang="tr-TR" sz="1800" smtClean="0">
                <a:latin typeface="Arial" charset="0"/>
                <a:cs typeface="Arial" charset="0"/>
              </a:rPr>
              <a:t>afra taşı </a:t>
            </a:r>
            <a:endParaRPr lang="tr-TR" sz="1800" smtClean="0">
              <a:latin typeface="Arial" charset="0"/>
            </a:endParaRPr>
          </a:p>
          <a:p>
            <a:pPr lvl="2" algn="just">
              <a:lnSpc>
                <a:spcPct val="130000"/>
              </a:lnSpc>
              <a:buClr>
                <a:srgbClr val="00B0F0"/>
              </a:buClr>
              <a:buFont typeface="Wingdings" pitchFamily="2" charset="2"/>
              <a:buChar char="ü"/>
            </a:pPr>
            <a:r>
              <a:rPr lang="tr-TR" sz="1800" smtClean="0">
                <a:latin typeface="Arial" charset="0"/>
                <a:cs typeface="Arial" charset="0"/>
              </a:rPr>
              <a:t>C</a:t>
            </a:r>
            <a:r>
              <a:rPr lang="tr-TR" sz="1800" smtClean="0">
                <a:latin typeface="Arial" charset="0"/>
              </a:rPr>
              <a:t>H’da</a:t>
            </a:r>
            <a:r>
              <a:rPr lang="tr-TR" sz="1800" smtClean="0">
                <a:latin typeface="Arial" charset="0"/>
                <a:cs typeface="Arial" charset="0"/>
              </a:rPr>
              <a:t> amiloid, granülom, karaciğer absesi </a:t>
            </a:r>
            <a:endParaRPr lang="tr-TR" sz="1800" smtClean="0">
              <a:latin typeface="Arial" charset="0"/>
            </a:endParaRPr>
          </a:p>
          <a:p>
            <a:pPr lvl="2" algn="just">
              <a:lnSpc>
                <a:spcPct val="130000"/>
              </a:lnSpc>
              <a:buClr>
                <a:srgbClr val="00B0F0"/>
              </a:buClr>
              <a:buFont typeface="Wingdings" pitchFamily="2" charset="2"/>
              <a:buChar char="ü"/>
            </a:pPr>
            <a:r>
              <a:rPr lang="tr-TR" sz="1800" smtClean="0">
                <a:latin typeface="Arial" charset="0"/>
                <a:cs typeface="Arial" charset="0"/>
              </a:rPr>
              <a:t>Ü</a:t>
            </a:r>
            <a:r>
              <a:rPr lang="tr-TR" sz="1800" smtClean="0">
                <a:latin typeface="Arial" charset="0"/>
              </a:rPr>
              <a:t>K’de</a:t>
            </a:r>
            <a:r>
              <a:rPr lang="tr-TR" sz="1800" smtClean="0">
                <a:latin typeface="Arial" charset="0"/>
                <a:cs typeface="Arial" charset="0"/>
              </a:rPr>
              <a:t> </a:t>
            </a:r>
            <a:r>
              <a:rPr lang="tr-TR" sz="1800" smtClean="0">
                <a:latin typeface="Arial" charset="0"/>
              </a:rPr>
              <a:t>PBS</a:t>
            </a:r>
            <a:r>
              <a:rPr lang="tr-TR" sz="1800" smtClean="0">
                <a:latin typeface="Arial" charset="0"/>
                <a:cs typeface="Arial" charset="0"/>
              </a:rPr>
              <a:t> olgular</a:t>
            </a:r>
            <a:r>
              <a:rPr lang="tr-TR" sz="1800" smtClean="0">
                <a:latin typeface="Arial" charset="0"/>
              </a:rPr>
              <a:t>ı </a:t>
            </a:r>
            <a:r>
              <a:rPr lang="tr-TR" sz="1800" smtClean="0">
                <a:latin typeface="Arial" charset="0"/>
                <a:cs typeface="Arial" charset="0"/>
              </a:rPr>
              <a:t>bildirilmiştir</a:t>
            </a:r>
            <a:endParaRPr lang="tr-TR" sz="1800" smtClean="0">
              <a:cs typeface="Times New Roman" pitchFamily="18" charset="0"/>
            </a:endParaRPr>
          </a:p>
          <a:p>
            <a:pPr algn="just">
              <a:lnSpc>
                <a:spcPct val="70000"/>
              </a:lnSpc>
              <a:buFontTx/>
              <a:buNone/>
            </a:pPr>
            <a:r>
              <a:rPr lang="tr-TR" sz="1000" smtClean="0">
                <a:latin typeface="Arial" charset="0"/>
                <a:cs typeface="Arial" charset="0"/>
              </a:rPr>
              <a:t> </a:t>
            </a:r>
            <a:endParaRPr lang="tr-TR" sz="1000" smtClean="0"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tr-TR" sz="1100" smtClean="0"/>
          </a:p>
        </p:txBody>
      </p:sp>
      <p:sp>
        <p:nvSpPr>
          <p:cNvPr id="4" name="4 Başlık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sz="4000" dirty="0" err="1" smtClean="0">
                <a:latin typeface="Arial" charset="0"/>
                <a:cs typeface="Arial" charset="0"/>
              </a:rPr>
              <a:t>İ</a:t>
            </a:r>
            <a:r>
              <a:rPr lang="tr-TR" sz="4000" dirty="0" err="1" smtClean="0">
                <a:latin typeface="Arial" charset="0"/>
              </a:rPr>
              <a:t>BH’da</a:t>
            </a:r>
            <a:r>
              <a:rPr lang="tr-TR" sz="4000" dirty="0" smtClean="0">
                <a:latin typeface="Arial" charset="0"/>
                <a:cs typeface="Arial" charset="0"/>
              </a:rPr>
              <a:t> </a:t>
            </a:r>
            <a:r>
              <a:rPr lang="tr-TR" sz="4000" dirty="0" err="1" smtClean="0">
                <a:latin typeface="Arial" charset="0"/>
                <a:cs typeface="Arial" charset="0"/>
              </a:rPr>
              <a:t>Ekstraintestinal</a:t>
            </a:r>
            <a:r>
              <a:rPr lang="tr-TR" sz="4000" dirty="0" smtClean="0">
                <a:latin typeface="Arial" charset="0"/>
              </a:rPr>
              <a:t> </a:t>
            </a:r>
            <a:r>
              <a:rPr lang="tr-TR" sz="4000" dirty="0" smtClean="0">
                <a:latin typeface="Arial" charset="0"/>
                <a:cs typeface="Arial" charset="0"/>
              </a:rPr>
              <a:t>Bulgular </a:t>
            </a:r>
            <a:r>
              <a:rPr lang="tr-TR" sz="4400" dirty="0" smtClean="0">
                <a:cs typeface="Times New Roman" pitchFamily="18" charset="0"/>
              </a:rPr>
              <a:t/>
            </a:r>
            <a:br>
              <a:rPr lang="tr-TR" sz="4400" dirty="0" smtClean="0">
                <a:cs typeface="Times New Roman" pitchFamily="18" charset="0"/>
              </a:rPr>
            </a:b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981075"/>
            <a:ext cx="8281988" cy="3816350"/>
          </a:xfrm>
        </p:spPr>
        <p:txBody>
          <a:bodyPr>
            <a:normAutofit fontScale="85000" lnSpcReduction="10000"/>
          </a:bodyPr>
          <a:lstStyle/>
          <a:p>
            <a:pPr marL="365760" indent="-256032" algn="ctr" fontAlgn="auto">
              <a:spcAft>
                <a:spcPts val="0"/>
              </a:spcAft>
              <a:buFontTx/>
              <a:buNone/>
              <a:defRPr/>
            </a:pPr>
            <a:endParaRPr lang="tr-TR" sz="4800" b="1" dirty="0" smtClean="0">
              <a:solidFill>
                <a:srgbClr val="FFFF00"/>
              </a:solidFill>
            </a:endParaRPr>
          </a:p>
          <a:p>
            <a:pPr marL="365760" indent="-256032" algn="just" fontAlgn="auto">
              <a:lnSpc>
                <a:spcPct val="330000"/>
              </a:lnSpc>
              <a:spcAft>
                <a:spcPts val="0"/>
              </a:spcAft>
              <a:buClr>
                <a:srgbClr val="00B0F0"/>
              </a:buClr>
              <a:buFont typeface="Wingdings" pitchFamily="2" charset="2"/>
              <a:buChar char="Ø"/>
              <a:defRPr/>
            </a:pPr>
            <a:r>
              <a:rPr lang="tr-TR" sz="3400" dirty="0" err="1" smtClean="0"/>
              <a:t>İ</a:t>
            </a:r>
            <a:r>
              <a:rPr lang="tr-TR" sz="3400" dirty="0" err="1" smtClean="0">
                <a:cs typeface="Arial" charset="0"/>
              </a:rPr>
              <a:t>nfeksiyöz</a:t>
            </a:r>
            <a:r>
              <a:rPr lang="tr-TR" sz="3400" dirty="0" smtClean="0">
                <a:cs typeface="Arial" charset="0"/>
              </a:rPr>
              <a:t> kolitler</a:t>
            </a:r>
            <a:endParaRPr lang="tr-TR" sz="3400" dirty="0" smtClean="0"/>
          </a:p>
          <a:p>
            <a:pPr marL="365760" indent="-256032" algn="just" fontAlgn="auto">
              <a:lnSpc>
                <a:spcPct val="330000"/>
              </a:lnSpc>
              <a:spcAft>
                <a:spcPts val="0"/>
              </a:spcAft>
              <a:buClr>
                <a:srgbClr val="00B0F0"/>
              </a:buClr>
              <a:buFont typeface="Wingdings" pitchFamily="2" charset="2"/>
              <a:buChar char="Ø"/>
              <a:defRPr/>
            </a:pPr>
            <a:r>
              <a:rPr lang="tr-TR" sz="3400" dirty="0" smtClean="0">
                <a:cs typeface="Arial" charset="0"/>
              </a:rPr>
              <a:t>İBH dışındaki uzamış kolitlerle yapılmalıdır</a:t>
            </a:r>
            <a:endParaRPr lang="tr-TR" sz="3400" dirty="0" smtClean="0"/>
          </a:p>
          <a:p>
            <a:pPr marL="365760" indent="-256032" algn="just" fontAlgn="auto">
              <a:lnSpc>
                <a:spcPct val="330000"/>
              </a:lnSpc>
              <a:spcAft>
                <a:spcPts val="0"/>
              </a:spcAft>
              <a:buClr>
                <a:srgbClr val="FFFF00"/>
              </a:buClr>
              <a:buFont typeface="Wingdings" pitchFamily="2" charset="2"/>
              <a:buNone/>
              <a:defRPr/>
            </a:pPr>
            <a:endParaRPr lang="tr-TR" b="1" dirty="0" smtClean="0">
              <a:solidFill>
                <a:srgbClr val="FFFF00"/>
              </a:solidFill>
            </a:endParaRPr>
          </a:p>
          <a:p>
            <a:pPr marL="365760" indent="-256032" algn="just" fontAlgn="auto">
              <a:lnSpc>
                <a:spcPct val="220000"/>
              </a:lnSpc>
              <a:spcAft>
                <a:spcPts val="0"/>
              </a:spcAft>
              <a:buClr>
                <a:srgbClr val="FFFF00"/>
              </a:buClr>
              <a:buFont typeface="Wingdings" pitchFamily="2" charset="2"/>
              <a:buNone/>
              <a:defRPr/>
            </a:pPr>
            <a:endParaRPr lang="tr-TR" sz="2800" b="1" dirty="0" smtClean="0">
              <a:solidFill>
                <a:srgbClr val="FFFF00"/>
              </a:solidFill>
            </a:endParaRPr>
          </a:p>
          <a:p>
            <a:pPr marL="365760" indent="-256032" algn="just" fontAlgn="auto">
              <a:spcAft>
                <a:spcPts val="0"/>
              </a:spcAft>
              <a:buFontTx/>
              <a:buNone/>
              <a:defRPr/>
            </a:pPr>
            <a:endParaRPr lang="tr-TR" sz="4800" dirty="0" smtClean="0">
              <a:solidFill>
                <a:srgbClr val="FFFF00"/>
              </a:solidFill>
            </a:endParaRPr>
          </a:p>
        </p:txBody>
      </p:sp>
      <p:sp>
        <p:nvSpPr>
          <p:cNvPr id="3" name="4 Başlık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sz="4000" dirty="0" err="1" smtClean="0">
                <a:latin typeface="Arial" charset="0"/>
                <a:cs typeface="Arial" charset="0"/>
              </a:rPr>
              <a:t>İ</a:t>
            </a:r>
            <a:r>
              <a:rPr lang="tr-TR" sz="4000" dirty="0" err="1" smtClean="0">
                <a:latin typeface="Arial" charset="0"/>
              </a:rPr>
              <a:t>BH’da</a:t>
            </a:r>
            <a:r>
              <a:rPr lang="tr-TR" sz="4000" dirty="0" smtClean="0">
                <a:latin typeface="Arial" charset="0"/>
                <a:cs typeface="Arial" charset="0"/>
              </a:rPr>
              <a:t> Ayırıcı Tanı</a:t>
            </a:r>
            <a:r>
              <a:rPr lang="tr-TR" sz="4400" dirty="0" smtClean="0">
                <a:cs typeface="Times New Roman" pitchFamily="18" charset="0"/>
              </a:rPr>
              <a:t/>
            </a:r>
            <a:br>
              <a:rPr lang="tr-TR" sz="4400" dirty="0" smtClean="0">
                <a:cs typeface="Times New Roman" pitchFamily="18" charset="0"/>
              </a:rPr>
            </a:b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125538"/>
            <a:ext cx="8569325" cy="547211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tr-TR" b="1" smtClean="0">
                <a:cs typeface="Arial" charset="0"/>
              </a:rPr>
              <a:t>İBH ile </a:t>
            </a:r>
            <a:r>
              <a:rPr lang="tr-TR" b="1" smtClean="0"/>
              <a:t>K</a:t>
            </a:r>
            <a:r>
              <a:rPr lang="tr-TR" b="1" smtClean="0">
                <a:cs typeface="Arial" charset="0"/>
              </a:rPr>
              <a:t>arışabilen </a:t>
            </a:r>
            <a:r>
              <a:rPr lang="tr-TR" b="1" smtClean="0"/>
              <a:t>İ</a:t>
            </a:r>
            <a:r>
              <a:rPr lang="tr-TR" b="1" smtClean="0">
                <a:cs typeface="Arial" charset="0"/>
              </a:rPr>
              <a:t>nfeksiyöz </a:t>
            </a:r>
            <a:r>
              <a:rPr lang="tr-TR" b="1" smtClean="0"/>
              <a:t>K</a:t>
            </a:r>
            <a:r>
              <a:rPr lang="tr-TR" b="1" smtClean="0">
                <a:cs typeface="Arial" charset="0"/>
              </a:rPr>
              <a:t>olitler </a:t>
            </a:r>
            <a:r>
              <a:rPr lang="tr-TR" b="1" smtClean="0"/>
              <a:t>:</a:t>
            </a:r>
            <a:endParaRPr lang="tr-TR" smtClean="0">
              <a:cs typeface="Times New Roman" pitchFamily="18" charset="0"/>
            </a:endParaRPr>
          </a:p>
          <a:p>
            <a:pPr lvl="1" algn="just">
              <a:buClr>
                <a:srgbClr val="00B0F0"/>
              </a:buClr>
              <a:buFont typeface="Wingdings" pitchFamily="2" charset="2"/>
              <a:buChar char="ü"/>
            </a:pPr>
            <a:r>
              <a:rPr lang="tr-TR" sz="2400" smtClean="0">
                <a:cs typeface="Arial" charset="0"/>
              </a:rPr>
              <a:t>Campylobacter jejuni</a:t>
            </a:r>
            <a:endParaRPr lang="tr-TR" sz="2400" smtClean="0">
              <a:cs typeface="Times New Roman" pitchFamily="18" charset="0"/>
            </a:endParaRPr>
          </a:p>
          <a:p>
            <a:pPr lvl="1" algn="just">
              <a:buClr>
                <a:srgbClr val="00B0F0"/>
              </a:buClr>
              <a:buFont typeface="Wingdings" pitchFamily="2" charset="2"/>
              <a:buChar char="ü"/>
            </a:pPr>
            <a:r>
              <a:rPr lang="tr-TR" sz="2400" smtClean="0">
                <a:cs typeface="Arial" charset="0"/>
              </a:rPr>
              <a:t>Salmonella</a:t>
            </a:r>
            <a:endParaRPr lang="tr-TR" sz="2400" smtClean="0">
              <a:cs typeface="Times New Roman" pitchFamily="18" charset="0"/>
            </a:endParaRPr>
          </a:p>
          <a:p>
            <a:pPr lvl="1" algn="just">
              <a:buClr>
                <a:srgbClr val="00B0F0"/>
              </a:buClr>
              <a:buFont typeface="Wingdings" pitchFamily="2" charset="2"/>
              <a:buChar char="ü"/>
            </a:pPr>
            <a:r>
              <a:rPr lang="tr-TR" sz="2400" smtClean="0">
                <a:cs typeface="Arial" charset="0"/>
              </a:rPr>
              <a:t>Shigella</a:t>
            </a:r>
            <a:endParaRPr lang="tr-TR" sz="2400" smtClean="0">
              <a:cs typeface="Times New Roman" pitchFamily="18" charset="0"/>
            </a:endParaRPr>
          </a:p>
          <a:p>
            <a:pPr lvl="1" algn="just">
              <a:buClr>
                <a:srgbClr val="00B0F0"/>
              </a:buClr>
              <a:buFont typeface="Wingdings" pitchFamily="2" charset="2"/>
              <a:buChar char="ü"/>
            </a:pPr>
            <a:r>
              <a:rPr lang="tr-TR" sz="2400" smtClean="0">
                <a:cs typeface="Arial" charset="0"/>
              </a:rPr>
              <a:t>E.Coli</a:t>
            </a:r>
            <a:endParaRPr lang="tr-TR" sz="2400" smtClean="0">
              <a:cs typeface="Times New Roman" pitchFamily="18" charset="0"/>
            </a:endParaRPr>
          </a:p>
          <a:p>
            <a:pPr lvl="1" algn="just">
              <a:buClr>
                <a:srgbClr val="00B0F0"/>
              </a:buClr>
              <a:buFont typeface="Wingdings" pitchFamily="2" charset="2"/>
              <a:buChar char="ü"/>
            </a:pPr>
            <a:r>
              <a:rPr lang="tr-TR" sz="2400" smtClean="0">
                <a:cs typeface="Arial" charset="0"/>
              </a:rPr>
              <a:t>Yersinia Enterocolitica</a:t>
            </a:r>
            <a:endParaRPr lang="tr-TR" sz="2400" smtClean="0">
              <a:cs typeface="Times New Roman" pitchFamily="18" charset="0"/>
            </a:endParaRPr>
          </a:p>
          <a:p>
            <a:pPr lvl="1" algn="just">
              <a:buClr>
                <a:srgbClr val="00B0F0"/>
              </a:buClr>
              <a:buFont typeface="Wingdings" pitchFamily="2" charset="2"/>
              <a:buChar char="ü"/>
            </a:pPr>
            <a:r>
              <a:rPr lang="tr-TR" sz="2400" smtClean="0">
                <a:cs typeface="Arial" charset="0"/>
              </a:rPr>
              <a:t>Clostridium Difficile</a:t>
            </a:r>
            <a:endParaRPr lang="tr-TR" sz="2400" smtClean="0">
              <a:cs typeface="Times New Roman" pitchFamily="18" charset="0"/>
            </a:endParaRPr>
          </a:p>
          <a:p>
            <a:pPr lvl="1" algn="just">
              <a:buClr>
                <a:srgbClr val="00B0F0"/>
              </a:buClr>
              <a:buFont typeface="Wingdings" pitchFamily="2" charset="2"/>
              <a:buChar char="ü"/>
            </a:pPr>
            <a:r>
              <a:rPr lang="tr-TR" sz="2400" smtClean="0">
                <a:cs typeface="Arial" charset="0"/>
              </a:rPr>
              <a:t>Entamoeba Histolytica</a:t>
            </a:r>
            <a:endParaRPr lang="tr-TR" sz="2400" smtClean="0">
              <a:cs typeface="Times New Roman" pitchFamily="18" charset="0"/>
            </a:endParaRPr>
          </a:p>
          <a:p>
            <a:pPr lvl="1" algn="just">
              <a:buClr>
                <a:srgbClr val="00B0F0"/>
              </a:buClr>
              <a:buFont typeface="Wingdings" pitchFamily="2" charset="2"/>
              <a:buChar char="ü"/>
            </a:pPr>
            <a:r>
              <a:rPr lang="tr-TR" sz="2400" smtClean="0">
                <a:cs typeface="Arial" charset="0"/>
              </a:rPr>
              <a:t>Mycobacterium Tuberculosis</a:t>
            </a:r>
            <a:endParaRPr lang="tr-TR" sz="2400" smtClean="0">
              <a:cs typeface="Times New Roman" pitchFamily="18" charset="0"/>
            </a:endParaRPr>
          </a:p>
          <a:p>
            <a:pPr lvl="1" algn="just">
              <a:buClr>
                <a:srgbClr val="00B0F0"/>
              </a:buClr>
              <a:buFont typeface="Wingdings" pitchFamily="2" charset="2"/>
              <a:buChar char="ü"/>
            </a:pPr>
            <a:r>
              <a:rPr lang="tr-TR" sz="2400" smtClean="0">
                <a:cs typeface="Arial" charset="0"/>
              </a:rPr>
              <a:t>Neisseria Gonnorhea, Chlamida</a:t>
            </a:r>
            <a:endParaRPr lang="tr-TR" sz="2400" smtClean="0">
              <a:cs typeface="Times New Roman" pitchFamily="18" charset="0"/>
            </a:endParaRPr>
          </a:p>
          <a:p>
            <a:pPr lvl="1" algn="just">
              <a:buClr>
                <a:srgbClr val="00B0F0"/>
              </a:buClr>
              <a:buFont typeface="Wingdings" pitchFamily="2" charset="2"/>
              <a:buChar char="ü"/>
            </a:pPr>
            <a:r>
              <a:rPr lang="tr-TR" sz="2400" smtClean="0">
                <a:cs typeface="Arial" charset="0"/>
              </a:rPr>
              <a:t>CMV, HSV</a:t>
            </a:r>
            <a:endParaRPr lang="tr-TR" sz="2400" smtClean="0"/>
          </a:p>
          <a:p>
            <a:pPr lvl="1" algn="just">
              <a:buClr>
                <a:srgbClr val="00B0F0"/>
              </a:buClr>
              <a:buFont typeface="Wingdings" pitchFamily="2" charset="2"/>
              <a:buChar char="ü"/>
            </a:pPr>
            <a:r>
              <a:rPr lang="tr-TR" sz="2400" smtClean="0">
                <a:cs typeface="Times New Roman" pitchFamily="18" charset="0"/>
              </a:rPr>
              <a:t>Schistosomiasis </a:t>
            </a:r>
          </a:p>
          <a:p>
            <a:pPr algn="just">
              <a:buClr>
                <a:srgbClr val="FFFF00"/>
              </a:buClr>
              <a:buFont typeface="Wingdings" pitchFamily="2" charset="2"/>
              <a:buNone/>
            </a:pPr>
            <a:endParaRPr lang="tr-TR" sz="2800" b="1" smtClean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tr-TR" sz="2800" b="1" smtClean="0">
              <a:solidFill>
                <a:schemeClr val="bg1"/>
              </a:solidFill>
            </a:endParaRPr>
          </a:p>
        </p:txBody>
      </p:sp>
      <p:sp>
        <p:nvSpPr>
          <p:cNvPr id="3" name="4 Başlık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sz="4000" dirty="0" err="1" smtClean="0">
                <a:latin typeface="Arial" charset="0"/>
                <a:cs typeface="Arial" charset="0"/>
              </a:rPr>
              <a:t>İ</a:t>
            </a:r>
            <a:r>
              <a:rPr lang="tr-TR" sz="4000" dirty="0" err="1" smtClean="0">
                <a:latin typeface="Arial" charset="0"/>
              </a:rPr>
              <a:t>BH’da</a:t>
            </a:r>
            <a:r>
              <a:rPr lang="tr-TR" sz="4000" dirty="0" smtClean="0">
                <a:latin typeface="Arial" charset="0"/>
                <a:cs typeface="Arial" charset="0"/>
              </a:rPr>
              <a:t> Ayırıcı Tanı</a:t>
            </a:r>
            <a:r>
              <a:rPr lang="tr-TR" sz="4400" dirty="0" smtClean="0">
                <a:cs typeface="Times New Roman" pitchFamily="18" charset="0"/>
              </a:rPr>
              <a:t/>
            </a:r>
            <a:br>
              <a:rPr lang="tr-TR" sz="4400" dirty="0" smtClean="0">
                <a:cs typeface="Times New Roman" pitchFamily="18" charset="0"/>
              </a:rPr>
            </a:b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133475"/>
            <a:ext cx="8228012" cy="5535613"/>
          </a:xfrm>
        </p:spPr>
        <p:txBody>
          <a:bodyPr/>
          <a:lstStyle/>
          <a:p>
            <a:pPr>
              <a:buClr>
                <a:srgbClr val="00B0F0"/>
              </a:buClr>
              <a:buFont typeface="Wingdings" pitchFamily="2" charset="2"/>
              <a:buChar char="Ø"/>
            </a:pPr>
            <a:r>
              <a:rPr lang="tr-TR" b="1" smtClean="0">
                <a:cs typeface="Arial" charset="0"/>
              </a:rPr>
              <a:t>İBH Dışı Uzamış Kolitler</a:t>
            </a:r>
            <a:r>
              <a:rPr lang="tr-TR" smtClean="0">
                <a:cs typeface="Arial" charset="0"/>
              </a:rPr>
              <a:t>:</a:t>
            </a:r>
            <a:endParaRPr lang="tr-TR" smtClean="0"/>
          </a:p>
          <a:p>
            <a:pPr lvl="1" algn="just">
              <a:lnSpc>
                <a:spcPct val="130000"/>
              </a:lnSpc>
              <a:buClr>
                <a:srgbClr val="00B0F0"/>
              </a:buClr>
              <a:buFont typeface="Wingdings" pitchFamily="2" charset="2"/>
              <a:buChar char="ü"/>
            </a:pPr>
            <a:r>
              <a:rPr lang="tr-TR" sz="2400" smtClean="0">
                <a:cs typeface="Arial" charset="0"/>
              </a:rPr>
              <a:t>Kollagenez Kolitler</a:t>
            </a:r>
            <a:endParaRPr lang="tr-TR" sz="2400" smtClean="0"/>
          </a:p>
          <a:p>
            <a:pPr lvl="1" algn="just">
              <a:lnSpc>
                <a:spcPct val="130000"/>
              </a:lnSpc>
              <a:buClr>
                <a:srgbClr val="00B0F0"/>
              </a:buClr>
              <a:buFont typeface="Wingdings" pitchFamily="2" charset="2"/>
              <a:buChar char="ü"/>
            </a:pPr>
            <a:r>
              <a:rPr lang="tr-TR" sz="2400" smtClean="0">
                <a:cs typeface="Arial" charset="0"/>
              </a:rPr>
              <a:t>Lenfositik Kolit</a:t>
            </a:r>
            <a:endParaRPr lang="tr-TR" sz="2400" smtClean="0"/>
          </a:p>
          <a:p>
            <a:pPr lvl="1" algn="just">
              <a:lnSpc>
                <a:spcPct val="130000"/>
              </a:lnSpc>
              <a:buClr>
                <a:srgbClr val="00B0F0"/>
              </a:buClr>
              <a:buFont typeface="Wingdings" pitchFamily="2" charset="2"/>
              <a:buChar char="ü"/>
            </a:pPr>
            <a:r>
              <a:rPr lang="tr-TR" sz="2400" smtClean="0">
                <a:cs typeface="Arial" charset="0"/>
              </a:rPr>
              <a:t>Soliter Rektum</a:t>
            </a:r>
            <a:r>
              <a:rPr lang="tr-TR" sz="2400" smtClean="0"/>
              <a:t> ve </a:t>
            </a:r>
            <a:r>
              <a:rPr lang="tr-TR" sz="2400" smtClean="0">
                <a:cs typeface="Arial" charset="0"/>
              </a:rPr>
              <a:t>Çekum</a:t>
            </a:r>
            <a:r>
              <a:rPr lang="tr-TR" sz="2400" smtClean="0"/>
              <a:t> Ülseri</a:t>
            </a:r>
          </a:p>
          <a:p>
            <a:pPr lvl="1" algn="just">
              <a:lnSpc>
                <a:spcPct val="130000"/>
              </a:lnSpc>
              <a:buClr>
                <a:srgbClr val="00B0F0"/>
              </a:buClr>
              <a:buFont typeface="Wingdings" pitchFamily="2" charset="2"/>
              <a:buChar char="ü"/>
            </a:pPr>
            <a:r>
              <a:rPr lang="tr-TR" sz="2400" smtClean="0">
                <a:cs typeface="Arial" charset="0"/>
              </a:rPr>
              <a:t>Diversiyon Koliti</a:t>
            </a:r>
            <a:endParaRPr lang="tr-TR" sz="2400" smtClean="0"/>
          </a:p>
          <a:p>
            <a:pPr lvl="1" algn="just">
              <a:lnSpc>
                <a:spcPct val="130000"/>
              </a:lnSpc>
              <a:buClr>
                <a:srgbClr val="00B0F0"/>
              </a:buClr>
              <a:buFont typeface="Wingdings" pitchFamily="2" charset="2"/>
              <a:buChar char="ü"/>
            </a:pPr>
            <a:r>
              <a:rPr lang="tr-TR" sz="2400" smtClean="0">
                <a:cs typeface="Arial" charset="0"/>
              </a:rPr>
              <a:t>İskemik Kolitis</a:t>
            </a:r>
            <a:endParaRPr lang="tr-TR" sz="2400" smtClean="0"/>
          </a:p>
          <a:p>
            <a:pPr lvl="1" algn="just">
              <a:lnSpc>
                <a:spcPct val="130000"/>
              </a:lnSpc>
              <a:buClr>
                <a:srgbClr val="00B0F0"/>
              </a:buClr>
              <a:buFont typeface="Wingdings" pitchFamily="2" charset="2"/>
              <a:buChar char="ü"/>
            </a:pPr>
            <a:r>
              <a:rPr lang="tr-TR" sz="2400" smtClean="0">
                <a:cs typeface="Arial" charset="0"/>
              </a:rPr>
              <a:t>Divertikülitis</a:t>
            </a:r>
            <a:endParaRPr lang="tr-TR" sz="2400" smtClean="0"/>
          </a:p>
          <a:p>
            <a:pPr lvl="1" algn="just">
              <a:lnSpc>
                <a:spcPct val="130000"/>
              </a:lnSpc>
              <a:buClr>
                <a:srgbClr val="00B0F0"/>
              </a:buClr>
              <a:buFont typeface="Wingdings" pitchFamily="2" charset="2"/>
              <a:buChar char="ü"/>
            </a:pPr>
            <a:r>
              <a:rPr lang="tr-TR" sz="2400" smtClean="0">
                <a:cs typeface="Arial" charset="0"/>
              </a:rPr>
              <a:t>Vaskülite Bağlı Kolitler</a:t>
            </a:r>
            <a:endParaRPr lang="tr-TR" sz="2400" smtClean="0"/>
          </a:p>
          <a:p>
            <a:pPr lvl="1" algn="just">
              <a:lnSpc>
                <a:spcPct val="130000"/>
              </a:lnSpc>
              <a:buClr>
                <a:srgbClr val="00B0F0"/>
              </a:buClr>
              <a:buFont typeface="Wingdings" pitchFamily="2" charset="2"/>
              <a:buChar char="ü"/>
            </a:pPr>
            <a:r>
              <a:rPr lang="tr-TR" sz="2400" smtClean="0">
                <a:cs typeface="Arial" charset="0"/>
              </a:rPr>
              <a:t>Radyasyon Koliti</a:t>
            </a:r>
            <a:endParaRPr lang="tr-TR" sz="2400" smtClean="0"/>
          </a:p>
          <a:p>
            <a:pPr lvl="1" algn="just">
              <a:lnSpc>
                <a:spcPct val="130000"/>
              </a:lnSpc>
              <a:buClr>
                <a:srgbClr val="00B0F0"/>
              </a:buClr>
              <a:buFont typeface="Wingdings" pitchFamily="2" charset="2"/>
              <a:buChar char="ü"/>
            </a:pPr>
            <a:r>
              <a:rPr lang="tr-TR" sz="2400" smtClean="0">
                <a:cs typeface="Arial" charset="0"/>
              </a:rPr>
              <a:t>İlaç İlişkili Kolitler</a:t>
            </a:r>
            <a:endParaRPr lang="tr-TR" sz="2400" smtClean="0">
              <a:cs typeface="Times New Roman" pitchFamily="18" charset="0"/>
            </a:endParaRPr>
          </a:p>
          <a:p>
            <a:pPr>
              <a:buFontTx/>
              <a:buNone/>
            </a:pPr>
            <a:endParaRPr lang="tr-TR" sz="2800" b="1" smtClean="0"/>
          </a:p>
        </p:txBody>
      </p:sp>
      <p:sp>
        <p:nvSpPr>
          <p:cNvPr id="3" name="4 Başlık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sz="4000" dirty="0" err="1" smtClean="0">
                <a:latin typeface="Arial" charset="0"/>
                <a:cs typeface="Arial" charset="0"/>
              </a:rPr>
              <a:t>İ</a:t>
            </a:r>
            <a:r>
              <a:rPr lang="tr-TR" sz="4000" dirty="0" err="1" smtClean="0">
                <a:latin typeface="Arial" charset="0"/>
              </a:rPr>
              <a:t>BH’da</a:t>
            </a:r>
            <a:r>
              <a:rPr lang="tr-TR" sz="4000" dirty="0" smtClean="0">
                <a:latin typeface="Arial" charset="0"/>
                <a:cs typeface="Arial" charset="0"/>
              </a:rPr>
              <a:t> Ayırıcı Tanı</a:t>
            </a:r>
            <a:r>
              <a:rPr lang="tr-TR" sz="4400" dirty="0" smtClean="0">
                <a:cs typeface="Times New Roman" pitchFamily="18" charset="0"/>
              </a:rPr>
              <a:t/>
            </a:r>
            <a:br>
              <a:rPr lang="tr-TR" sz="4400" dirty="0" smtClean="0">
                <a:cs typeface="Times New Roman" pitchFamily="18" charset="0"/>
              </a:rPr>
            </a:b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28600"/>
            <a:ext cx="8686800" cy="6400800"/>
          </a:xfrm>
        </p:spPr>
        <p:txBody>
          <a:bodyPr/>
          <a:lstStyle/>
          <a:p>
            <a:pPr algn="ctr">
              <a:buFontTx/>
              <a:buNone/>
            </a:pPr>
            <a:endParaRPr lang="tr-TR" sz="4800" b="1" smtClean="0">
              <a:solidFill>
                <a:srgbClr val="FFFF00"/>
              </a:solidFill>
            </a:endParaRPr>
          </a:p>
          <a:p>
            <a:pPr algn="ctr">
              <a:buFontTx/>
              <a:buNone/>
            </a:pPr>
            <a:endParaRPr lang="tr-TR" sz="4800" b="1" smtClean="0">
              <a:solidFill>
                <a:srgbClr val="FFFF00"/>
              </a:solidFill>
            </a:endParaRPr>
          </a:p>
          <a:p>
            <a:pPr algn="ctr">
              <a:buFontTx/>
              <a:buNone/>
            </a:pPr>
            <a:endParaRPr lang="tr-TR" sz="4800" b="1" smtClean="0"/>
          </a:p>
          <a:p>
            <a:pPr algn="ctr">
              <a:buFontTx/>
              <a:buNone/>
            </a:pPr>
            <a:r>
              <a:rPr lang="tr-TR" sz="5400" b="1" smtClean="0">
                <a:cs typeface="Arial" charset="0"/>
              </a:rPr>
              <a:t>İBH’da Tedavi</a:t>
            </a:r>
            <a:endParaRPr lang="tr-TR" sz="5400" smtClean="0">
              <a:cs typeface="Times New Roman" pitchFamily="18" charset="0"/>
            </a:endParaRPr>
          </a:p>
          <a:p>
            <a:pPr algn="ctr">
              <a:buFontTx/>
              <a:buNone/>
            </a:pPr>
            <a:endParaRPr lang="tr-TR" sz="540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52400"/>
            <a:ext cx="8915400" cy="6477000"/>
          </a:xfrm>
        </p:spPr>
        <p:txBody>
          <a:bodyPr/>
          <a:lstStyle/>
          <a:p>
            <a:pPr algn="ctr">
              <a:buFontTx/>
              <a:buNone/>
            </a:pPr>
            <a:endParaRPr lang="tr-TR" b="1" smtClean="0">
              <a:solidFill>
                <a:srgbClr val="FFFF00"/>
              </a:solidFill>
            </a:endParaRPr>
          </a:p>
          <a:p>
            <a:pPr algn="ctr">
              <a:lnSpc>
                <a:spcPct val="210000"/>
              </a:lnSpc>
              <a:buFontTx/>
              <a:buNone/>
            </a:pPr>
            <a:endParaRPr lang="tr-TR" b="1" smtClean="0">
              <a:solidFill>
                <a:srgbClr val="FFFF00"/>
              </a:solidFill>
            </a:endParaRPr>
          </a:p>
          <a:p>
            <a:pPr algn="ctr">
              <a:lnSpc>
                <a:spcPct val="210000"/>
              </a:lnSpc>
              <a:buFontTx/>
              <a:buNone/>
            </a:pPr>
            <a:r>
              <a:rPr lang="tr-TR" b="1" smtClean="0">
                <a:cs typeface="Arial" charset="0"/>
              </a:rPr>
              <a:t>İBH’da Tedavi Seçenekleri</a:t>
            </a:r>
            <a:r>
              <a:rPr lang="tr-TR" b="1" smtClean="0"/>
              <a:t> :</a:t>
            </a:r>
            <a:endParaRPr lang="tr-TR" smtClean="0"/>
          </a:p>
          <a:p>
            <a:pPr algn="just">
              <a:lnSpc>
                <a:spcPct val="210000"/>
              </a:lnSpc>
              <a:buFontTx/>
              <a:buNone/>
            </a:pPr>
            <a:r>
              <a:rPr lang="tr-TR" b="1" smtClean="0"/>
              <a:t>			A- </a:t>
            </a:r>
            <a:r>
              <a:rPr lang="tr-TR" b="1" smtClean="0">
                <a:cs typeface="Arial" charset="0"/>
              </a:rPr>
              <a:t>Nutrisyonel Tedavi </a:t>
            </a:r>
            <a:endParaRPr lang="tr-TR" b="1" smtClean="0"/>
          </a:p>
          <a:p>
            <a:pPr algn="just">
              <a:lnSpc>
                <a:spcPct val="210000"/>
              </a:lnSpc>
              <a:buFontTx/>
              <a:buNone/>
            </a:pPr>
            <a:r>
              <a:rPr lang="tr-TR" b="1" smtClean="0"/>
              <a:t>		</a:t>
            </a:r>
            <a:r>
              <a:rPr lang="tr-TR" b="1" smtClean="0">
                <a:cs typeface="Times New Roman" pitchFamily="18" charset="0"/>
              </a:rPr>
              <a:t> </a:t>
            </a:r>
            <a:r>
              <a:rPr lang="tr-TR" b="1" smtClean="0"/>
              <a:t>	B- </a:t>
            </a:r>
            <a:r>
              <a:rPr lang="tr-TR" b="1" smtClean="0">
                <a:cs typeface="Arial" charset="0"/>
              </a:rPr>
              <a:t>Medikal Tedavi</a:t>
            </a:r>
            <a:endParaRPr lang="tr-TR" b="1" smtClean="0"/>
          </a:p>
          <a:p>
            <a:pPr algn="just">
              <a:lnSpc>
                <a:spcPct val="210000"/>
              </a:lnSpc>
              <a:buFontTx/>
              <a:buNone/>
            </a:pPr>
            <a:r>
              <a:rPr lang="tr-TR" b="1" smtClean="0"/>
              <a:t>			C- </a:t>
            </a:r>
            <a:r>
              <a:rPr lang="tr-TR" b="1" smtClean="0">
                <a:cs typeface="Arial" charset="0"/>
              </a:rPr>
              <a:t>Cerrahi Tedavi</a:t>
            </a:r>
            <a:endParaRPr lang="tr-TR" b="1" smtClean="0">
              <a:cs typeface="Times New Roman" pitchFamily="18" charset="0"/>
            </a:endParaRPr>
          </a:p>
          <a:p>
            <a:pPr>
              <a:buFontTx/>
              <a:buNone/>
            </a:pPr>
            <a:endParaRPr lang="tr-TR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3300" b="1" dirty="0" err="1" smtClean="0">
                <a:cs typeface="Arial" charset="0"/>
              </a:rPr>
              <a:t>Nutrisyonel</a:t>
            </a:r>
            <a:r>
              <a:rPr lang="tr-TR" sz="3300" b="1" dirty="0" smtClean="0">
                <a:cs typeface="Arial" charset="0"/>
              </a:rPr>
              <a:t> Tedavi :</a:t>
            </a:r>
            <a:endParaRPr lang="tr-TR" sz="3300" dirty="0" smtClean="0">
              <a:cs typeface="Times New Roman" pitchFamily="18" charset="0"/>
            </a:endParaRPr>
          </a:p>
          <a:p>
            <a:pPr marL="621792" lvl="1" algn="just" fontAlgn="auto">
              <a:lnSpc>
                <a:spcPct val="170000"/>
              </a:lnSpc>
              <a:spcBef>
                <a:spcPts val="324"/>
              </a:spcBef>
              <a:spcAft>
                <a:spcPts val="0"/>
              </a:spcAft>
              <a:buClr>
                <a:srgbClr val="00B0F0"/>
              </a:buClr>
              <a:buFont typeface="Wingdings" pitchFamily="2" charset="2"/>
              <a:buChar char="ü"/>
              <a:defRPr/>
            </a:pPr>
            <a:r>
              <a:rPr lang="tr-TR" sz="2400" dirty="0" smtClean="0">
                <a:cs typeface="Arial" charset="0"/>
              </a:rPr>
              <a:t>Laktoz </a:t>
            </a:r>
            <a:r>
              <a:rPr lang="tr-TR" sz="2400" dirty="0" err="1" smtClean="0">
                <a:cs typeface="Arial" charset="0"/>
              </a:rPr>
              <a:t>intoleransı</a:t>
            </a:r>
            <a:r>
              <a:rPr lang="tr-TR" sz="2400" dirty="0" smtClean="0">
                <a:cs typeface="Arial" charset="0"/>
              </a:rPr>
              <a:t> araştırılmalı</a:t>
            </a:r>
            <a:endParaRPr lang="tr-TR" sz="2400" dirty="0" smtClean="0"/>
          </a:p>
          <a:p>
            <a:pPr marL="621792" lvl="1" algn="just" fontAlgn="auto">
              <a:lnSpc>
                <a:spcPct val="170000"/>
              </a:lnSpc>
              <a:spcBef>
                <a:spcPts val="324"/>
              </a:spcBef>
              <a:spcAft>
                <a:spcPts val="0"/>
              </a:spcAft>
              <a:buClr>
                <a:srgbClr val="00B0F0"/>
              </a:buClr>
              <a:buFont typeface="Wingdings" pitchFamily="2" charset="2"/>
              <a:buChar char="ü"/>
              <a:defRPr/>
            </a:pPr>
            <a:r>
              <a:rPr lang="tr-TR" sz="2400" dirty="0" smtClean="0"/>
              <a:t>E</a:t>
            </a:r>
            <a:r>
              <a:rPr lang="tr-TR" sz="2400" dirty="0" smtClean="0">
                <a:cs typeface="Arial" charset="0"/>
              </a:rPr>
              <a:t>ksik </a:t>
            </a:r>
            <a:r>
              <a:rPr lang="tr-TR" sz="2400" dirty="0" err="1" smtClean="0">
                <a:cs typeface="Arial" charset="0"/>
              </a:rPr>
              <a:t>nutrientler</a:t>
            </a:r>
            <a:r>
              <a:rPr lang="tr-TR" sz="2400" dirty="0" smtClean="0">
                <a:cs typeface="Arial" charset="0"/>
              </a:rPr>
              <a:t> </a:t>
            </a:r>
            <a:r>
              <a:rPr lang="tr-TR" sz="2400" dirty="0" smtClean="0"/>
              <a:t>tamamlanır (</a:t>
            </a:r>
            <a:r>
              <a:rPr lang="tr-TR" sz="2400" dirty="0" err="1" smtClean="0"/>
              <a:t>Fe</a:t>
            </a:r>
            <a:r>
              <a:rPr lang="tr-TR" sz="2400" dirty="0" smtClean="0"/>
              <a:t>, </a:t>
            </a:r>
            <a:r>
              <a:rPr lang="tr-TR" sz="2400" dirty="0" err="1" smtClean="0"/>
              <a:t>Vit</a:t>
            </a:r>
            <a:r>
              <a:rPr lang="tr-TR" sz="2400" dirty="0" smtClean="0"/>
              <a:t>-B12, FA, </a:t>
            </a:r>
            <a:r>
              <a:rPr lang="tr-TR" sz="2400" dirty="0" err="1" smtClean="0"/>
              <a:t>VitD</a:t>
            </a:r>
            <a:r>
              <a:rPr lang="tr-TR" sz="2400" dirty="0" smtClean="0"/>
              <a:t>)</a:t>
            </a:r>
          </a:p>
          <a:p>
            <a:pPr marL="621792" lvl="1" algn="just" fontAlgn="auto">
              <a:lnSpc>
                <a:spcPct val="170000"/>
              </a:lnSpc>
              <a:spcBef>
                <a:spcPts val="324"/>
              </a:spcBef>
              <a:spcAft>
                <a:spcPts val="0"/>
              </a:spcAft>
              <a:buClr>
                <a:srgbClr val="00B0F0"/>
              </a:buClr>
              <a:buFont typeface="Wingdings" pitchFamily="2" charset="2"/>
              <a:buChar char="ü"/>
              <a:defRPr/>
            </a:pPr>
            <a:r>
              <a:rPr lang="tr-TR" sz="2400" dirty="0" smtClean="0"/>
              <a:t>B</a:t>
            </a:r>
            <a:r>
              <a:rPr lang="tr-TR" sz="2400" dirty="0" smtClean="0">
                <a:cs typeface="Arial" charset="0"/>
              </a:rPr>
              <a:t>alık yağı </a:t>
            </a:r>
            <a:r>
              <a:rPr lang="tr-TR" sz="2400" dirty="0" err="1" smtClean="0">
                <a:cs typeface="Arial" charset="0"/>
              </a:rPr>
              <a:t>İBH'da</a:t>
            </a:r>
            <a:r>
              <a:rPr lang="tr-TR" sz="2400" dirty="0" smtClean="0">
                <a:cs typeface="Arial" charset="0"/>
              </a:rPr>
              <a:t> faydalı</a:t>
            </a:r>
            <a:r>
              <a:rPr lang="tr-TR" sz="2400" dirty="0" smtClean="0"/>
              <a:t>dır</a:t>
            </a:r>
            <a:endParaRPr lang="tr-TR" sz="2400" dirty="0" smtClean="0">
              <a:cs typeface="Times New Roman" pitchFamily="18" charset="0"/>
            </a:endParaRPr>
          </a:p>
          <a:p>
            <a:pPr marL="621792" lvl="1" algn="just" fontAlgn="auto">
              <a:lnSpc>
                <a:spcPct val="170000"/>
              </a:lnSpc>
              <a:spcBef>
                <a:spcPts val="324"/>
              </a:spcBef>
              <a:spcAft>
                <a:spcPts val="0"/>
              </a:spcAft>
              <a:buClr>
                <a:srgbClr val="00B0F0"/>
              </a:buClr>
              <a:buFont typeface="Wingdings" pitchFamily="2" charset="2"/>
              <a:buChar char="ü"/>
              <a:defRPr/>
            </a:pPr>
            <a:r>
              <a:rPr lang="tr-TR" sz="2400" dirty="0" smtClean="0"/>
              <a:t>S</a:t>
            </a:r>
            <a:r>
              <a:rPr lang="tr-TR" sz="2400" dirty="0" smtClean="0">
                <a:cs typeface="Arial" charset="0"/>
              </a:rPr>
              <a:t>üt, çiğ sebze ve meyvelerden sakınmalıdır</a:t>
            </a:r>
            <a:endParaRPr lang="tr-TR" sz="2400" dirty="0" smtClean="0"/>
          </a:p>
          <a:p>
            <a:pPr marL="621792" lvl="1" algn="just" fontAlgn="auto">
              <a:lnSpc>
                <a:spcPct val="170000"/>
              </a:lnSpc>
              <a:spcBef>
                <a:spcPts val="324"/>
              </a:spcBef>
              <a:spcAft>
                <a:spcPts val="0"/>
              </a:spcAft>
              <a:buClr>
                <a:srgbClr val="00B0F0"/>
              </a:buClr>
              <a:buFont typeface="Wingdings" pitchFamily="2" charset="2"/>
              <a:buChar char="ü"/>
              <a:defRPr/>
            </a:pPr>
            <a:r>
              <a:rPr lang="tr-TR" sz="2400" dirty="0" smtClean="0"/>
              <a:t>A</a:t>
            </a:r>
            <a:r>
              <a:rPr lang="tr-TR" sz="2400" dirty="0" smtClean="0">
                <a:cs typeface="Arial" charset="0"/>
              </a:rPr>
              <a:t>lkol, kahve, soda, </a:t>
            </a:r>
            <a:r>
              <a:rPr lang="tr-TR" sz="2400" dirty="0" err="1" smtClean="0">
                <a:cs typeface="Arial" charset="0"/>
              </a:rPr>
              <a:t>sorbitol</a:t>
            </a:r>
            <a:r>
              <a:rPr lang="tr-TR" sz="2400" dirty="0" smtClean="0">
                <a:cs typeface="Arial" charset="0"/>
              </a:rPr>
              <a:t> içeren ürünler ve baharatlardan kaçınılmalıdır</a:t>
            </a:r>
            <a:endParaRPr lang="tr-TR" sz="2400" dirty="0" smtClean="0">
              <a:cs typeface="Times New Roman" pitchFamily="18" charset="0"/>
            </a:endParaRPr>
          </a:p>
          <a:p>
            <a:pPr marL="621792" lvl="1" algn="just" fontAlgn="auto">
              <a:lnSpc>
                <a:spcPct val="170000"/>
              </a:lnSpc>
              <a:spcBef>
                <a:spcPts val="324"/>
              </a:spcBef>
              <a:spcAft>
                <a:spcPts val="0"/>
              </a:spcAft>
              <a:buClr>
                <a:srgbClr val="00B0F0"/>
              </a:buClr>
              <a:buFont typeface="Wingdings" pitchFamily="2" charset="2"/>
              <a:buChar char="ü"/>
              <a:defRPr/>
            </a:pPr>
            <a:r>
              <a:rPr lang="tr-TR" sz="2400" dirty="0" err="1" smtClean="0"/>
              <a:t>P</a:t>
            </a:r>
            <a:r>
              <a:rPr lang="tr-TR" sz="2400" dirty="0" err="1" smtClean="0">
                <a:cs typeface="Arial" charset="0"/>
              </a:rPr>
              <a:t>erioperatif</a:t>
            </a:r>
            <a:r>
              <a:rPr lang="tr-TR" sz="2400" dirty="0" smtClean="0">
                <a:cs typeface="Arial" charset="0"/>
              </a:rPr>
              <a:t>  periyotta TPN </a:t>
            </a:r>
            <a:r>
              <a:rPr lang="tr-TR" sz="2400" dirty="0" smtClean="0"/>
              <a:t>ile destek sağlanmalı</a:t>
            </a:r>
          </a:p>
          <a:p>
            <a:pPr marL="365760" indent="-256032" fontAlgn="auto">
              <a:spcAft>
                <a:spcPts val="0"/>
              </a:spcAft>
              <a:buFontTx/>
              <a:buNone/>
              <a:defRPr/>
            </a:pPr>
            <a:endParaRPr lang="tr-TR" dirty="0" smtClean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sz="4400" dirty="0" err="1" smtClean="0">
                <a:cs typeface="Arial" charset="0"/>
              </a:rPr>
              <a:t>İBH’da</a:t>
            </a:r>
            <a:r>
              <a:rPr lang="tr-TR" sz="4400" dirty="0" smtClean="0">
                <a:cs typeface="Arial" charset="0"/>
              </a:rPr>
              <a:t> Tedavi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76200"/>
            <a:ext cx="8915400" cy="6629400"/>
          </a:xfrm>
        </p:spPr>
        <p:txBody>
          <a:bodyPr/>
          <a:lstStyle/>
          <a:p>
            <a:pPr algn="ctr">
              <a:buClr>
                <a:srgbClr val="FFFF00"/>
              </a:buClr>
              <a:buFont typeface="Wingdings" pitchFamily="2" charset="2"/>
              <a:buNone/>
            </a:pPr>
            <a:endParaRPr lang="tr-TR" sz="4000" b="1" smtClean="0">
              <a:solidFill>
                <a:srgbClr val="FFFF00"/>
              </a:solidFill>
            </a:endParaRPr>
          </a:p>
          <a:p>
            <a:pPr algn="ctr">
              <a:buClr>
                <a:srgbClr val="FFFF00"/>
              </a:buClr>
              <a:buFont typeface="Wingdings" pitchFamily="2" charset="2"/>
              <a:buNone/>
            </a:pPr>
            <a:endParaRPr lang="tr-TR" sz="4000" b="1" smtClean="0">
              <a:solidFill>
                <a:srgbClr val="FFFF00"/>
              </a:solidFill>
            </a:endParaRPr>
          </a:p>
          <a:p>
            <a:pPr algn="just">
              <a:buClr>
                <a:srgbClr val="FFFF00"/>
              </a:buClr>
              <a:buFont typeface="Wingdings" pitchFamily="2" charset="2"/>
              <a:buNone/>
            </a:pPr>
            <a:r>
              <a:rPr lang="tr-TR" sz="4000" b="1" smtClean="0">
                <a:solidFill>
                  <a:srgbClr val="FFFF00"/>
                </a:solidFill>
              </a:rPr>
              <a:t>			</a:t>
            </a:r>
            <a:r>
              <a:rPr lang="tr-TR" sz="4000" b="1" smtClean="0">
                <a:cs typeface="Times New Roman" pitchFamily="18" charset="0"/>
              </a:rPr>
              <a:t>B- Medikal Tedavi :</a:t>
            </a:r>
            <a:endParaRPr lang="tr-TR" sz="4000" smtClean="0">
              <a:cs typeface="Times New Roman" pitchFamily="18" charset="0"/>
            </a:endParaRPr>
          </a:p>
          <a:p>
            <a:pPr algn="just">
              <a:buClr>
                <a:srgbClr val="FFFF00"/>
              </a:buClr>
              <a:buFont typeface="Wingdings" pitchFamily="2" charset="2"/>
              <a:buNone/>
            </a:pPr>
            <a:r>
              <a:rPr lang="tr-TR" sz="2800" smtClean="0"/>
              <a:t>	</a:t>
            </a:r>
            <a:r>
              <a:rPr lang="tr-TR" sz="2800" smtClean="0">
                <a:cs typeface="Times New Roman" pitchFamily="18" charset="0"/>
              </a:rPr>
              <a:t>	</a:t>
            </a:r>
            <a:endParaRPr lang="tr-TR" sz="2800" smtClean="0"/>
          </a:p>
          <a:p>
            <a:pPr algn="just">
              <a:buClr>
                <a:srgbClr val="FFFF00"/>
              </a:buClr>
              <a:buFont typeface="Wingdings" pitchFamily="2" charset="2"/>
              <a:buNone/>
            </a:pPr>
            <a:r>
              <a:rPr lang="tr-TR" sz="2800" smtClean="0"/>
              <a:t>		</a:t>
            </a:r>
            <a:r>
              <a:rPr lang="tr-TR" sz="2800" smtClean="0">
                <a:cs typeface="Times New Roman" pitchFamily="18" charset="0"/>
              </a:rPr>
              <a:t>	</a:t>
            </a:r>
            <a:r>
              <a:rPr lang="tr-TR" b="1" smtClean="0">
                <a:cs typeface="Times New Roman" pitchFamily="18" charset="0"/>
              </a:rPr>
              <a:t>I-Nonspesifik Tedavi</a:t>
            </a:r>
          </a:p>
          <a:p>
            <a:pPr algn="just">
              <a:buClr>
                <a:srgbClr val="FFFF00"/>
              </a:buClr>
              <a:buFont typeface="Wingdings" pitchFamily="2" charset="2"/>
              <a:buNone/>
            </a:pPr>
            <a:r>
              <a:rPr lang="tr-TR" b="1" smtClean="0"/>
              <a:t>		</a:t>
            </a:r>
          </a:p>
          <a:p>
            <a:pPr algn="just">
              <a:buClr>
                <a:srgbClr val="FFFF00"/>
              </a:buClr>
              <a:buFont typeface="Wingdings" pitchFamily="2" charset="2"/>
              <a:buNone/>
            </a:pPr>
            <a:r>
              <a:rPr lang="tr-TR" b="1" smtClean="0"/>
              <a:t>			</a:t>
            </a:r>
            <a:r>
              <a:rPr lang="tr-TR" b="1" smtClean="0">
                <a:cs typeface="Times New Roman" pitchFamily="18" charset="0"/>
              </a:rPr>
              <a:t>II-Spesifik Tedavi</a:t>
            </a:r>
          </a:p>
          <a:p>
            <a:pPr>
              <a:buClr>
                <a:srgbClr val="FFFF00"/>
              </a:buClr>
              <a:buFont typeface="Wingdings" pitchFamily="2" charset="2"/>
              <a:buNone/>
            </a:pPr>
            <a:endParaRPr lang="tr-TR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268413"/>
            <a:ext cx="8424862" cy="5040312"/>
          </a:xfrm>
        </p:spPr>
        <p:txBody>
          <a:bodyPr>
            <a:normAutofit fontScale="85000" lnSpcReduction="20000"/>
          </a:bodyPr>
          <a:lstStyle/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dirty="0" err="1" smtClean="0">
                <a:cs typeface="Arial" charset="0"/>
              </a:rPr>
              <a:t>Nonspesifik</a:t>
            </a:r>
            <a:r>
              <a:rPr lang="tr-TR" dirty="0" smtClean="0">
                <a:cs typeface="Arial" charset="0"/>
              </a:rPr>
              <a:t> Tedavi :</a:t>
            </a:r>
            <a:endParaRPr lang="tr-TR" dirty="0" smtClean="0">
              <a:cs typeface="Times New Roman" pitchFamily="18" charset="0"/>
            </a:endParaRPr>
          </a:p>
          <a:p>
            <a:pPr marL="621792" lvl="1" algn="just" fontAlgn="auto">
              <a:lnSpc>
                <a:spcPct val="180000"/>
              </a:lnSpc>
              <a:spcBef>
                <a:spcPts val="324"/>
              </a:spcBef>
              <a:spcAft>
                <a:spcPts val="0"/>
              </a:spcAft>
              <a:buClr>
                <a:srgbClr val="00B0F0"/>
              </a:buClr>
              <a:buFont typeface="Wingdings" pitchFamily="2" charset="2"/>
              <a:buChar char="ü"/>
              <a:defRPr/>
            </a:pPr>
            <a:r>
              <a:rPr lang="tr-TR" sz="2000" dirty="0" err="1" smtClean="0">
                <a:cs typeface="Arial" charset="0"/>
              </a:rPr>
              <a:t>Antidiaretik</a:t>
            </a:r>
            <a:r>
              <a:rPr lang="tr-TR" sz="2000" dirty="0" err="1" smtClean="0"/>
              <a:t>ler</a:t>
            </a:r>
            <a:r>
              <a:rPr lang="tr-TR" sz="2000" dirty="0" smtClean="0"/>
              <a:t>,</a:t>
            </a:r>
            <a:r>
              <a:rPr lang="tr-TR" sz="2000" dirty="0" smtClean="0">
                <a:cs typeface="Arial" charset="0"/>
              </a:rPr>
              <a:t> </a:t>
            </a:r>
            <a:endParaRPr lang="tr-TR" sz="2000" dirty="0" smtClean="0"/>
          </a:p>
          <a:p>
            <a:pPr marL="621792" lvl="1" algn="just" fontAlgn="auto">
              <a:lnSpc>
                <a:spcPct val="180000"/>
              </a:lnSpc>
              <a:spcBef>
                <a:spcPts val="324"/>
              </a:spcBef>
              <a:spcAft>
                <a:spcPts val="0"/>
              </a:spcAft>
              <a:buClr>
                <a:srgbClr val="00B0F0"/>
              </a:buClr>
              <a:buFont typeface="Wingdings" pitchFamily="2" charset="2"/>
              <a:buChar char="ü"/>
              <a:defRPr/>
            </a:pPr>
            <a:r>
              <a:rPr lang="tr-TR" sz="2000" dirty="0" err="1" smtClean="0"/>
              <a:t>A</a:t>
            </a:r>
            <a:r>
              <a:rPr lang="tr-TR" sz="2000" dirty="0" err="1" smtClean="0">
                <a:cs typeface="Arial" charset="0"/>
              </a:rPr>
              <a:t>ntispazmo</a:t>
            </a:r>
            <a:r>
              <a:rPr lang="tr-TR" sz="2000" dirty="0" err="1" smtClean="0"/>
              <a:t>t</a:t>
            </a:r>
            <a:r>
              <a:rPr lang="tr-TR" sz="2000" dirty="0" err="1" smtClean="0">
                <a:cs typeface="Arial" charset="0"/>
              </a:rPr>
              <a:t>ikler</a:t>
            </a:r>
            <a:r>
              <a:rPr lang="tr-TR" sz="2000" dirty="0" smtClean="0"/>
              <a:t> ve A</a:t>
            </a:r>
            <a:r>
              <a:rPr lang="tr-TR" sz="2000" dirty="0" smtClean="0">
                <a:cs typeface="Arial" charset="0"/>
              </a:rPr>
              <a:t>naljezikler</a:t>
            </a:r>
            <a:r>
              <a:rPr lang="tr-TR" sz="2000" dirty="0" smtClean="0"/>
              <a:t>.</a:t>
            </a:r>
          </a:p>
          <a:p>
            <a:pPr marL="621792" lvl="1" algn="just" fontAlgn="auto">
              <a:lnSpc>
                <a:spcPct val="180000"/>
              </a:lnSpc>
              <a:spcBef>
                <a:spcPts val="324"/>
              </a:spcBef>
              <a:spcAft>
                <a:spcPts val="0"/>
              </a:spcAft>
              <a:buClr>
                <a:srgbClr val="00B0F0"/>
              </a:buClr>
              <a:buFont typeface="Wingdings" pitchFamily="2" charset="2"/>
              <a:buChar char="ü"/>
              <a:defRPr/>
            </a:pPr>
            <a:r>
              <a:rPr lang="tr-TR" sz="2000" dirty="0" err="1" smtClean="0">
                <a:cs typeface="Arial" charset="0"/>
              </a:rPr>
              <a:t>ÜK’in</a:t>
            </a:r>
            <a:r>
              <a:rPr lang="tr-TR" sz="2000" dirty="0" smtClean="0">
                <a:cs typeface="Arial" charset="0"/>
              </a:rPr>
              <a:t> </a:t>
            </a:r>
            <a:r>
              <a:rPr lang="tr-TR" sz="2000" dirty="0" err="1" smtClean="0">
                <a:cs typeface="Arial" charset="0"/>
              </a:rPr>
              <a:t>primer</a:t>
            </a:r>
            <a:r>
              <a:rPr lang="tr-TR" sz="2000" dirty="0" smtClean="0">
                <a:cs typeface="Arial" charset="0"/>
              </a:rPr>
              <a:t> tedavisinde antibiyotiklerin yeri yoktur. </a:t>
            </a:r>
            <a:endParaRPr lang="tr-TR" sz="2000" dirty="0" smtClean="0"/>
          </a:p>
          <a:p>
            <a:pPr lvl="3" algn="just" fontAlgn="auto">
              <a:lnSpc>
                <a:spcPct val="180000"/>
              </a:lnSpc>
              <a:spcAft>
                <a:spcPts val="0"/>
              </a:spcAft>
              <a:buClr>
                <a:srgbClr val="00B0F0"/>
              </a:buClr>
              <a:buFont typeface="Wingdings" pitchFamily="2" charset="2"/>
              <a:buChar char="ü"/>
              <a:defRPr/>
            </a:pPr>
            <a:r>
              <a:rPr lang="tr-TR" dirty="0" smtClean="0">
                <a:cs typeface="Arial" charset="0"/>
              </a:rPr>
              <a:t>Ancak</a:t>
            </a:r>
            <a:r>
              <a:rPr lang="tr-TR" dirty="0" smtClean="0"/>
              <a:t>;</a:t>
            </a:r>
          </a:p>
          <a:p>
            <a:pPr lvl="3" algn="just" fontAlgn="auto">
              <a:lnSpc>
                <a:spcPct val="180000"/>
              </a:lnSpc>
              <a:spcAft>
                <a:spcPts val="0"/>
              </a:spcAft>
              <a:buClr>
                <a:srgbClr val="00B0F0"/>
              </a:buClr>
              <a:buFont typeface="Wingdings" pitchFamily="2" charset="2"/>
              <a:buChar char="ü"/>
              <a:defRPr/>
            </a:pPr>
            <a:r>
              <a:rPr lang="tr-TR" sz="1600" dirty="0" smtClean="0"/>
              <a:t>C</a:t>
            </a:r>
            <a:r>
              <a:rPr lang="tr-TR" sz="1600" dirty="0" smtClean="0">
                <a:cs typeface="Arial" charset="0"/>
              </a:rPr>
              <a:t>iddi, </a:t>
            </a:r>
            <a:r>
              <a:rPr lang="tr-TR" sz="1600" dirty="0" err="1" smtClean="0">
                <a:cs typeface="Arial" charset="0"/>
              </a:rPr>
              <a:t>fulminan</a:t>
            </a:r>
            <a:r>
              <a:rPr lang="tr-TR" sz="1600" dirty="0" smtClean="0">
                <a:cs typeface="Arial" charset="0"/>
              </a:rPr>
              <a:t> ve </a:t>
            </a:r>
            <a:r>
              <a:rPr lang="tr-TR" sz="1600" dirty="0" err="1" smtClean="0">
                <a:cs typeface="Arial" charset="0"/>
              </a:rPr>
              <a:t>toksik</a:t>
            </a:r>
            <a:r>
              <a:rPr lang="tr-TR" sz="1600" dirty="0" smtClean="0">
                <a:cs typeface="Arial" charset="0"/>
              </a:rPr>
              <a:t> </a:t>
            </a:r>
            <a:r>
              <a:rPr lang="tr-TR" sz="1600" dirty="0" err="1" smtClean="0">
                <a:cs typeface="Arial" charset="0"/>
              </a:rPr>
              <a:t>megakolonda</a:t>
            </a:r>
            <a:r>
              <a:rPr lang="tr-TR" sz="1600" dirty="0" smtClean="0">
                <a:cs typeface="Arial" charset="0"/>
              </a:rPr>
              <a:t> , </a:t>
            </a:r>
            <a:endParaRPr lang="tr-TR" sz="1600" dirty="0" smtClean="0"/>
          </a:p>
          <a:p>
            <a:pPr lvl="3" algn="just" fontAlgn="auto">
              <a:lnSpc>
                <a:spcPct val="180000"/>
              </a:lnSpc>
              <a:spcAft>
                <a:spcPts val="0"/>
              </a:spcAft>
              <a:buClr>
                <a:srgbClr val="00B0F0"/>
              </a:buClr>
              <a:buFont typeface="Wingdings" pitchFamily="2" charset="2"/>
              <a:buChar char="ü"/>
              <a:defRPr/>
            </a:pPr>
            <a:r>
              <a:rPr lang="tr-TR" sz="1600" dirty="0" err="1" smtClean="0"/>
              <a:t>P</a:t>
            </a:r>
            <a:r>
              <a:rPr lang="tr-TR" sz="1600" dirty="0" err="1" smtClean="0">
                <a:cs typeface="Arial" charset="0"/>
              </a:rPr>
              <a:t>erforasyonda</a:t>
            </a:r>
            <a:r>
              <a:rPr lang="tr-TR" sz="1600" dirty="0" smtClean="0">
                <a:cs typeface="Arial" charset="0"/>
              </a:rPr>
              <a:t>, </a:t>
            </a:r>
            <a:endParaRPr lang="tr-TR" sz="1600" dirty="0" smtClean="0"/>
          </a:p>
          <a:p>
            <a:pPr lvl="3" algn="just" fontAlgn="auto">
              <a:lnSpc>
                <a:spcPct val="180000"/>
              </a:lnSpc>
              <a:spcAft>
                <a:spcPts val="0"/>
              </a:spcAft>
              <a:buClr>
                <a:srgbClr val="00B0F0"/>
              </a:buClr>
              <a:buFont typeface="Wingdings" pitchFamily="2" charset="2"/>
              <a:buChar char="ü"/>
              <a:defRPr/>
            </a:pPr>
            <a:r>
              <a:rPr lang="tr-TR" sz="1600" dirty="0" smtClean="0"/>
              <a:t>C</a:t>
            </a:r>
            <a:r>
              <a:rPr lang="tr-TR" sz="1600" dirty="0" smtClean="0">
                <a:cs typeface="Arial" charset="0"/>
              </a:rPr>
              <a:t>errahi girişim öncesi </a:t>
            </a:r>
            <a:r>
              <a:rPr lang="tr-TR" sz="1600" dirty="0" err="1" smtClean="0">
                <a:cs typeface="Arial" charset="0"/>
              </a:rPr>
              <a:t>proflaktik</a:t>
            </a:r>
            <a:r>
              <a:rPr lang="tr-TR" sz="1600" dirty="0" smtClean="0">
                <a:cs typeface="Arial" charset="0"/>
              </a:rPr>
              <a:t> olarak </a:t>
            </a:r>
            <a:endParaRPr lang="tr-TR" sz="1600" dirty="0" smtClean="0"/>
          </a:p>
          <a:p>
            <a:pPr lvl="3" algn="just" fontAlgn="auto">
              <a:lnSpc>
                <a:spcPct val="180000"/>
              </a:lnSpc>
              <a:spcAft>
                <a:spcPts val="0"/>
              </a:spcAft>
              <a:buClr>
                <a:srgbClr val="00B0F0"/>
              </a:buClr>
              <a:buFont typeface="Wingdings" pitchFamily="2" charset="2"/>
              <a:buChar char="ü"/>
              <a:defRPr/>
            </a:pPr>
            <a:r>
              <a:rPr lang="tr-TR" sz="1600" dirty="0" err="1" smtClean="0"/>
              <a:t>R</a:t>
            </a:r>
            <a:r>
              <a:rPr lang="tr-TR" sz="1600" dirty="0" err="1" smtClean="0">
                <a:cs typeface="Arial" charset="0"/>
              </a:rPr>
              <a:t>efrakter</a:t>
            </a:r>
            <a:r>
              <a:rPr lang="tr-TR" sz="1600" dirty="0" smtClean="0">
                <a:cs typeface="Arial" charset="0"/>
              </a:rPr>
              <a:t> hastalık halinde tedaviye yanıtsız olarak değerlendirilmeden önce antibiyotik tedavisi verilmelidir.</a:t>
            </a:r>
            <a:endParaRPr lang="tr-TR" sz="1600" dirty="0" smtClean="0"/>
          </a:p>
          <a:p>
            <a:pPr marL="621792" lvl="1" algn="just" fontAlgn="auto">
              <a:lnSpc>
                <a:spcPct val="180000"/>
              </a:lnSpc>
              <a:spcBef>
                <a:spcPts val="324"/>
              </a:spcBef>
              <a:spcAft>
                <a:spcPts val="0"/>
              </a:spcAft>
              <a:buClr>
                <a:srgbClr val="00B0F0"/>
              </a:buClr>
              <a:buFont typeface="Wingdings" pitchFamily="2" charset="2"/>
              <a:buChar char="ü"/>
              <a:defRPr/>
            </a:pPr>
            <a:r>
              <a:rPr lang="tr-TR" sz="2000" dirty="0" err="1" smtClean="0">
                <a:cs typeface="Arial" charset="0"/>
              </a:rPr>
              <a:t>CH’da</a:t>
            </a:r>
            <a:r>
              <a:rPr lang="tr-TR" sz="2000" dirty="0" smtClean="0">
                <a:cs typeface="Arial" charset="0"/>
              </a:rPr>
              <a:t> geniş spektrumlu</a:t>
            </a:r>
            <a:r>
              <a:rPr lang="tr-TR" sz="2000" dirty="0" smtClean="0"/>
              <a:t> ant.</a:t>
            </a:r>
            <a:r>
              <a:rPr lang="tr-TR" sz="2000" dirty="0" err="1" smtClean="0">
                <a:cs typeface="Arial" charset="0"/>
              </a:rPr>
              <a:t>ler</a:t>
            </a:r>
            <a:r>
              <a:rPr lang="tr-TR" sz="2000" dirty="0" smtClean="0">
                <a:cs typeface="Arial" charset="0"/>
              </a:rPr>
              <a:t> </a:t>
            </a:r>
            <a:r>
              <a:rPr lang="tr-TR" sz="2000" dirty="0" err="1" smtClean="0">
                <a:cs typeface="Arial" charset="0"/>
              </a:rPr>
              <a:t>primer</a:t>
            </a:r>
            <a:r>
              <a:rPr lang="tr-TR" sz="2000" dirty="0" smtClean="0">
                <a:cs typeface="Arial" charset="0"/>
              </a:rPr>
              <a:t> tedavide etkilidir.</a:t>
            </a:r>
            <a:endParaRPr lang="tr-TR" sz="2000" dirty="0" smtClean="0"/>
          </a:p>
          <a:p>
            <a:pPr lvl="3" algn="just" fontAlgn="auto">
              <a:lnSpc>
                <a:spcPct val="180000"/>
              </a:lnSpc>
              <a:spcAft>
                <a:spcPts val="0"/>
              </a:spcAft>
              <a:buClr>
                <a:srgbClr val="00B0F0"/>
              </a:buClr>
              <a:buFont typeface="Wingdings" pitchFamily="2" charset="2"/>
              <a:buChar char="ü"/>
              <a:defRPr/>
            </a:pPr>
            <a:r>
              <a:rPr lang="tr-TR" sz="1600" dirty="0" err="1" smtClean="0">
                <a:cs typeface="Arial" charset="0"/>
              </a:rPr>
              <a:t>Metronidazole</a:t>
            </a:r>
            <a:r>
              <a:rPr lang="tr-TR" sz="1600" dirty="0" smtClean="0"/>
              <a:t>,</a:t>
            </a:r>
            <a:r>
              <a:rPr lang="tr-TR" sz="1600" dirty="0" smtClean="0">
                <a:cs typeface="Arial" charset="0"/>
              </a:rPr>
              <a:t> </a:t>
            </a:r>
            <a:r>
              <a:rPr lang="tr-TR" sz="1600" dirty="0" err="1" smtClean="0">
                <a:cs typeface="Arial" charset="0"/>
              </a:rPr>
              <a:t>Ciprofloxacine</a:t>
            </a:r>
            <a:r>
              <a:rPr lang="tr-TR" sz="1600" dirty="0" smtClean="0">
                <a:cs typeface="Arial" charset="0"/>
              </a:rPr>
              <a:t> 1-3 ay kullanıl</a:t>
            </a:r>
            <a:r>
              <a:rPr lang="tr-TR" sz="1600" dirty="0" smtClean="0"/>
              <a:t>ır. </a:t>
            </a:r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sz="4400" dirty="0" err="1" smtClean="0">
                <a:cs typeface="Arial" charset="0"/>
              </a:rPr>
              <a:t>İBH’da</a:t>
            </a:r>
            <a:r>
              <a:rPr lang="tr-TR" sz="4400" dirty="0" smtClean="0">
                <a:cs typeface="Arial" charset="0"/>
              </a:rPr>
              <a:t> Tedavi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65760" indent="-256032" fontAlgn="auto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tr-TR" dirty="0" err="1" smtClean="0"/>
              <a:t>USA'da</a:t>
            </a:r>
            <a:r>
              <a:rPr lang="tr-TR" dirty="0" smtClean="0"/>
              <a:t> </a:t>
            </a:r>
          </a:p>
          <a:p>
            <a:pPr marL="621792" lvl="1" fontAlgn="auto">
              <a:lnSpc>
                <a:spcPct val="15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tr-TR" dirty="0" err="1" smtClean="0"/>
              <a:t>Ülseratif</a:t>
            </a:r>
            <a:r>
              <a:rPr lang="tr-TR" dirty="0" smtClean="0"/>
              <a:t> kolit </a:t>
            </a:r>
            <a:r>
              <a:rPr lang="tr-TR" dirty="0" err="1" smtClean="0"/>
              <a:t>insidansı</a:t>
            </a:r>
            <a:r>
              <a:rPr lang="tr-TR" dirty="0" smtClean="0"/>
              <a:t> </a:t>
            </a:r>
            <a:r>
              <a:rPr lang="tr-TR" dirty="0" smtClean="0">
                <a:sym typeface="Wingdings" pitchFamily="2" charset="2"/>
              </a:rPr>
              <a:t></a:t>
            </a:r>
            <a:r>
              <a:rPr lang="tr-TR" dirty="0" smtClean="0"/>
              <a:t>100.000'de 2-10, </a:t>
            </a:r>
          </a:p>
          <a:p>
            <a:pPr marL="621792" lvl="1" fontAlgn="auto">
              <a:lnSpc>
                <a:spcPct val="15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tr-TR" dirty="0" err="1" smtClean="0"/>
              <a:t>Crohn</a:t>
            </a:r>
            <a:r>
              <a:rPr lang="tr-TR" dirty="0" smtClean="0"/>
              <a:t> </a:t>
            </a:r>
            <a:r>
              <a:rPr lang="tr-TR" dirty="0" smtClean="0">
                <a:sym typeface="Wingdings" pitchFamily="2" charset="2"/>
              </a:rPr>
              <a:t></a:t>
            </a:r>
            <a:r>
              <a:rPr lang="tr-TR" dirty="0" smtClean="0"/>
              <a:t> 100.000'de 1-6'dır.</a:t>
            </a:r>
          </a:p>
          <a:p>
            <a:pPr marL="365760" indent="-256032" fontAlgn="auto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tr-TR" dirty="0" smtClean="0"/>
              <a:t>Ülkemizde 21 merkezin katıldığı 1107 IBH hastası(854 ÜK, 234 CH, 19 </a:t>
            </a:r>
            <a:r>
              <a:rPr lang="tr-TR" dirty="0" err="1" smtClean="0"/>
              <a:t>İndetermine</a:t>
            </a:r>
            <a:r>
              <a:rPr lang="tr-TR" dirty="0" smtClean="0"/>
              <a:t> kolit) üzerinde yapılan çalışmada;</a:t>
            </a:r>
          </a:p>
          <a:p>
            <a:pPr marL="621792" lvl="1" fontAlgn="auto">
              <a:lnSpc>
                <a:spcPct val="15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tr-TR" dirty="0" smtClean="0"/>
              <a:t>ÜK </a:t>
            </a:r>
            <a:r>
              <a:rPr lang="tr-TR" dirty="0" err="1" smtClean="0"/>
              <a:t>insidansı</a:t>
            </a:r>
            <a:r>
              <a:rPr lang="tr-TR" dirty="0" smtClean="0"/>
              <a:t> 100.000'de 4.4</a:t>
            </a:r>
          </a:p>
          <a:p>
            <a:pPr marL="621792" lvl="1" fontAlgn="auto">
              <a:lnSpc>
                <a:spcPct val="15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tr-TR" dirty="0" smtClean="0"/>
              <a:t>CH </a:t>
            </a:r>
            <a:r>
              <a:rPr lang="tr-TR" dirty="0" err="1" smtClean="0"/>
              <a:t>insidansı</a:t>
            </a:r>
            <a:r>
              <a:rPr lang="tr-TR" dirty="0" smtClean="0"/>
              <a:t> 100.000'de 2.2 olarak saptanmıştır</a:t>
            </a:r>
            <a:endParaRPr lang="tr-TR" dirty="0"/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err="1" smtClean="0"/>
              <a:t>İnflamatuar</a:t>
            </a:r>
            <a:r>
              <a:rPr lang="tr-TR" dirty="0" smtClean="0"/>
              <a:t> Barsak Hastalığı</a:t>
            </a:r>
            <a:endParaRPr lang="tr-TR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196975"/>
            <a:ext cx="8066088" cy="540067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tr-TR" smtClean="0">
                <a:cs typeface="Arial" charset="0"/>
              </a:rPr>
              <a:t>Spesifik Tedavi :</a:t>
            </a:r>
            <a:endParaRPr lang="tr-TR" smtClean="0"/>
          </a:p>
          <a:p>
            <a:pPr lvl="1" algn="just">
              <a:lnSpc>
                <a:spcPct val="120000"/>
              </a:lnSpc>
              <a:buFontTx/>
              <a:buNone/>
            </a:pPr>
            <a:r>
              <a:rPr lang="tr-TR" sz="2000" smtClean="0">
                <a:cs typeface="Arial" charset="0"/>
              </a:rPr>
              <a:t>1- Sülfasalazin</a:t>
            </a:r>
            <a:endParaRPr lang="tr-TR" sz="2000" smtClean="0"/>
          </a:p>
          <a:p>
            <a:pPr lvl="1" algn="just">
              <a:lnSpc>
                <a:spcPct val="120000"/>
              </a:lnSpc>
              <a:buFontTx/>
              <a:buNone/>
            </a:pPr>
            <a:r>
              <a:rPr lang="tr-TR" sz="2000" smtClean="0">
                <a:cs typeface="Times New Roman" pitchFamily="18" charset="0"/>
              </a:rPr>
              <a:t>2- 5-ASA Preparatlar</a:t>
            </a:r>
            <a:r>
              <a:rPr lang="tr-TR" sz="2000" smtClean="0"/>
              <a:t>ı</a:t>
            </a:r>
            <a:r>
              <a:rPr lang="tr-TR" sz="2000" smtClean="0">
                <a:cs typeface="Times New Roman" pitchFamily="18" charset="0"/>
              </a:rPr>
              <a:t>: </a:t>
            </a:r>
          </a:p>
          <a:p>
            <a:pPr lvl="1" algn="just">
              <a:lnSpc>
                <a:spcPct val="120000"/>
              </a:lnSpc>
              <a:buFontTx/>
              <a:buNone/>
            </a:pPr>
            <a:r>
              <a:rPr lang="tr-TR" sz="2000" smtClean="0">
                <a:cs typeface="Times New Roman" pitchFamily="18" charset="0"/>
              </a:rPr>
              <a:t>3- Kortikosteroidler : </a:t>
            </a:r>
          </a:p>
          <a:p>
            <a:pPr lvl="1" algn="just">
              <a:lnSpc>
                <a:spcPct val="120000"/>
              </a:lnSpc>
              <a:buFontTx/>
              <a:buNone/>
            </a:pPr>
            <a:r>
              <a:rPr lang="tr-TR" sz="2000" smtClean="0">
                <a:cs typeface="Times New Roman" pitchFamily="18" charset="0"/>
              </a:rPr>
              <a:t>4-</a:t>
            </a:r>
            <a:r>
              <a:rPr lang="tr-TR" sz="2000" smtClean="0"/>
              <a:t> İ</a:t>
            </a:r>
            <a:r>
              <a:rPr lang="tr-TR" sz="2000" smtClean="0">
                <a:cs typeface="Times New Roman" pitchFamily="18" charset="0"/>
              </a:rPr>
              <a:t>mmünmodülatörler : </a:t>
            </a:r>
          </a:p>
          <a:p>
            <a:pPr lvl="1" algn="just">
              <a:lnSpc>
                <a:spcPct val="120000"/>
              </a:lnSpc>
              <a:buFontTx/>
              <a:buNone/>
            </a:pPr>
            <a:r>
              <a:rPr lang="tr-TR" sz="2000" smtClean="0"/>
              <a:t>		</a:t>
            </a:r>
            <a:r>
              <a:rPr lang="tr-TR" sz="2000" smtClean="0">
                <a:cs typeface="Times New Roman" pitchFamily="18" charset="0"/>
              </a:rPr>
              <a:t>a- Azathioprine (AZA) ve 6-Merkaptopürin (6-MP) : </a:t>
            </a:r>
          </a:p>
          <a:p>
            <a:pPr lvl="1" algn="just">
              <a:lnSpc>
                <a:spcPct val="120000"/>
              </a:lnSpc>
              <a:buFontTx/>
              <a:buNone/>
            </a:pPr>
            <a:r>
              <a:rPr lang="tr-TR" sz="2000" smtClean="0"/>
              <a:t>		</a:t>
            </a:r>
            <a:r>
              <a:rPr lang="tr-TR" sz="2000" smtClean="0">
                <a:cs typeface="Times New Roman" pitchFamily="18" charset="0"/>
              </a:rPr>
              <a:t>b- Methotrexate (MTX): </a:t>
            </a:r>
          </a:p>
          <a:p>
            <a:pPr lvl="1" algn="just">
              <a:lnSpc>
                <a:spcPct val="120000"/>
              </a:lnSpc>
              <a:buFontTx/>
              <a:buNone/>
            </a:pPr>
            <a:r>
              <a:rPr lang="tr-TR" sz="2000" smtClean="0"/>
              <a:t>		</a:t>
            </a:r>
            <a:r>
              <a:rPr lang="tr-TR" sz="2000" smtClean="0">
                <a:cs typeface="Times New Roman" pitchFamily="18" charset="0"/>
              </a:rPr>
              <a:t>c- Cyclosporine  (CyC) : </a:t>
            </a:r>
          </a:p>
          <a:p>
            <a:pPr lvl="1" algn="just">
              <a:lnSpc>
                <a:spcPct val="120000"/>
              </a:lnSpc>
              <a:buFontTx/>
              <a:buNone/>
            </a:pPr>
            <a:r>
              <a:rPr lang="tr-TR" sz="2000" smtClean="0"/>
              <a:t>		</a:t>
            </a:r>
            <a:r>
              <a:rPr lang="tr-TR" sz="2000" smtClean="0">
                <a:cs typeface="Arial" charset="0"/>
              </a:rPr>
              <a:t>d- FK 506 (Tacrolimus)  Fusidic Asit, Rapamicine: </a:t>
            </a:r>
            <a:endParaRPr lang="tr-TR" sz="2000" smtClean="0"/>
          </a:p>
          <a:p>
            <a:pPr lvl="1" algn="just">
              <a:lnSpc>
                <a:spcPct val="120000"/>
              </a:lnSpc>
              <a:buFontTx/>
              <a:buNone/>
            </a:pPr>
            <a:r>
              <a:rPr lang="tr-TR" sz="2000" smtClean="0">
                <a:cs typeface="Arial" charset="0"/>
              </a:rPr>
              <a:t>5-Yeni Tedavi Modaliteleri :</a:t>
            </a:r>
            <a:r>
              <a:rPr lang="tr-TR" sz="2000" b="1" smtClean="0"/>
              <a:t>	</a:t>
            </a:r>
            <a:endParaRPr lang="tr-TR" sz="2000" smtClean="0">
              <a:cs typeface="Times New Roman" pitchFamily="18" charset="0"/>
            </a:endParaRPr>
          </a:p>
          <a:p>
            <a:pPr>
              <a:buFontTx/>
              <a:buNone/>
            </a:pPr>
            <a:endParaRPr lang="tr-TR" sz="2400" smtClean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sz="4400" dirty="0" err="1" smtClean="0">
                <a:cs typeface="Arial" charset="0"/>
              </a:rPr>
              <a:t>İBH’da</a:t>
            </a:r>
            <a:r>
              <a:rPr lang="tr-TR" sz="4400" dirty="0" smtClean="0">
                <a:cs typeface="Arial" charset="0"/>
              </a:rPr>
              <a:t> Tedavi</a:t>
            </a:r>
            <a:endParaRPr lang="tr-TR" dirty="0"/>
          </a:p>
        </p:txBody>
      </p:sp>
      <p:pic>
        <p:nvPicPr>
          <p:cNvPr id="6146" name="Picture 2" descr="http://orders.ashtonshospitalpharmacy.com/imagecache/d4320567-dfd0-46a2-9f2c-a3c400b7dbc2_500x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549275"/>
            <a:ext cx="2386012" cy="23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blogs.longwood.edu/moniquepope/files/2012/11/asacol_boxes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773238"/>
            <a:ext cx="3313112" cy="297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://brandmedicines.com/images/salofalk_5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3644900"/>
            <a:ext cx="3821112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412875"/>
            <a:ext cx="8569325" cy="5216525"/>
          </a:xfrm>
        </p:spPr>
        <p:txBody>
          <a:bodyPr>
            <a:normAutofit lnSpcReduction="10000"/>
          </a:bodyPr>
          <a:lstStyle/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2800" dirty="0" smtClean="0">
                <a:cs typeface="Arial" charset="0"/>
              </a:rPr>
              <a:t>Gebelerde ve Emzirenlerde Tedavi :</a:t>
            </a:r>
            <a:endParaRPr lang="tr-TR" sz="2800" dirty="0" smtClean="0">
              <a:cs typeface="Times New Roman" pitchFamily="18" charset="0"/>
            </a:endParaRPr>
          </a:p>
          <a:p>
            <a:pPr marL="621792" lvl="1" algn="just" fontAlgn="auto">
              <a:lnSpc>
                <a:spcPct val="150000"/>
              </a:lnSpc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tr-TR" sz="2400" dirty="0" smtClean="0">
                <a:cs typeface="Arial" charset="0"/>
              </a:rPr>
              <a:t>Hamilelikte </a:t>
            </a:r>
            <a:r>
              <a:rPr lang="tr-TR" sz="2400" dirty="0" err="1" smtClean="0">
                <a:cs typeface="Arial" charset="0"/>
              </a:rPr>
              <a:t>endikasyon</a:t>
            </a:r>
            <a:r>
              <a:rPr lang="tr-TR" sz="2400" dirty="0" smtClean="0">
                <a:cs typeface="Arial" charset="0"/>
              </a:rPr>
              <a:t> var ise:</a:t>
            </a:r>
            <a:endParaRPr lang="tr-TR" sz="2400" dirty="0" smtClean="0">
              <a:cs typeface="Times New Roman" pitchFamily="18" charset="0"/>
            </a:endParaRPr>
          </a:p>
          <a:p>
            <a:pPr marL="859536" lvl="2" algn="just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tr-TR" dirty="0" smtClean="0">
                <a:cs typeface="Arial" charset="0"/>
              </a:rPr>
              <a:t>Güvenli bir şekilde</a:t>
            </a:r>
            <a:r>
              <a:rPr lang="tr-TR" dirty="0" smtClean="0"/>
              <a:t>:</a:t>
            </a:r>
          </a:p>
          <a:p>
            <a:pPr lvl="3" algn="just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tr-TR" dirty="0" smtClean="0">
                <a:cs typeface="Arial" charset="0"/>
              </a:rPr>
              <a:t>Oral</a:t>
            </a:r>
            <a:r>
              <a:rPr lang="tr-TR" dirty="0" smtClean="0"/>
              <a:t> ve </a:t>
            </a:r>
            <a:r>
              <a:rPr lang="tr-TR" dirty="0" err="1" smtClean="0"/>
              <a:t>t</a:t>
            </a:r>
            <a:r>
              <a:rPr lang="tr-TR" dirty="0" err="1" smtClean="0">
                <a:cs typeface="Arial" charset="0"/>
              </a:rPr>
              <a:t>opikal</a:t>
            </a:r>
            <a:r>
              <a:rPr lang="tr-TR" dirty="0" smtClean="0">
                <a:cs typeface="Arial" charset="0"/>
              </a:rPr>
              <a:t> </a:t>
            </a:r>
            <a:r>
              <a:rPr lang="tr-TR" dirty="0" err="1" smtClean="0">
                <a:cs typeface="Arial" charset="0"/>
              </a:rPr>
              <a:t>mesalamine</a:t>
            </a:r>
            <a:r>
              <a:rPr lang="tr-TR" dirty="0" smtClean="0">
                <a:cs typeface="Arial" charset="0"/>
              </a:rPr>
              <a:t>, </a:t>
            </a:r>
            <a:r>
              <a:rPr lang="tr-TR" dirty="0" err="1" smtClean="0">
                <a:cs typeface="Arial" charset="0"/>
              </a:rPr>
              <a:t>Sulfasalazine</a:t>
            </a:r>
            <a:r>
              <a:rPr lang="tr-TR" dirty="0" smtClean="0">
                <a:cs typeface="Arial" charset="0"/>
              </a:rPr>
              <a:t>, </a:t>
            </a:r>
            <a:r>
              <a:rPr lang="tr-TR" dirty="0" err="1" smtClean="0">
                <a:cs typeface="Arial" charset="0"/>
              </a:rPr>
              <a:t>Ampiciline</a:t>
            </a:r>
            <a:r>
              <a:rPr lang="tr-TR" dirty="0" smtClean="0">
                <a:cs typeface="Arial" charset="0"/>
              </a:rPr>
              <a:t>, </a:t>
            </a:r>
            <a:r>
              <a:rPr lang="tr-TR" dirty="0" err="1" smtClean="0">
                <a:cs typeface="Arial" charset="0"/>
              </a:rPr>
              <a:t>Sefalosporinler</a:t>
            </a:r>
            <a:r>
              <a:rPr lang="tr-TR" dirty="0" smtClean="0">
                <a:cs typeface="Arial" charset="0"/>
              </a:rPr>
              <a:t> kullanılabilir. </a:t>
            </a:r>
            <a:endParaRPr lang="tr-TR" dirty="0" smtClean="0">
              <a:cs typeface="Times New Roman" pitchFamily="18" charset="0"/>
            </a:endParaRPr>
          </a:p>
          <a:p>
            <a:pPr marL="859536" lvl="2" algn="just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tr-TR" dirty="0" smtClean="0">
                <a:cs typeface="Arial" charset="0"/>
              </a:rPr>
              <a:t>Muhtemel güvenli olanlar :</a:t>
            </a:r>
            <a:endParaRPr lang="tr-TR" dirty="0" smtClean="0"/>
          </a:p>
          <a:p>
            <a:pPr lvl="3" algn="just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tr-TR" dirty="0" err="1" smtClean="0">
                <a:cs typeface="Arial" charset="0"/>
              </a:rPr>
              <a:t>Kortikosteroidler</a:t>
            </a:r>
            <a:r>
              <a:rPr lang="tr-TR" dirty="0" smtClean="0">
                <a:cs typeface="Arial" charset="0"/>
              </a:rPr>
              <a:t>, </a:t>
            </a:r>
            <a:r>
              <a:rPr lang="tr-TR" dirty="0" err="1" smtClean="0">
                <a:cs typeface="Arial" charset="0"/>
              </a:rPr>
              <a:t>Azotiopurine</a:t>
            </a:r>
            <a:r>
              <a:rPr lang="tr-TR" dirty="0" smtClean="0">
                <a:cs typeface="Arial" charset="0"/>
              </a:rPr>
              <a:t>, 6-</a:t>
            </a:r>
            <a:r>
              <a:rPr lang="tr-TR" dirty="0" err="1" smtClean="0">
                <a:cs typeface="Arial" charset="0"/>
              </a:rPr>
              <a:t>Merkaptopurin</a:t>
            </a:r>
            <a:r>
              <a:rPr lang="tr-TR" dirty="0" smtClean="0">
                <a:cs typeface="Arial" charset="0"/>
              </a:rPr>
              <a:t>, </a:t>
            </a:r>
            <a:r>
              <a:rPr lang="tr-TR" dirty="0" err="1" smtClean="0">
                <a:cs typeface="Arial" charset="0"/>
              </a:rPr>
              <a:t>Siklosporine</a:t>
            </a:r>
            <a:r>
              <a:rPr lang="tr-TR" dirty="0" smtClean="0">
                <a:cs typeface="Arial" charset="0"/>
              </a:rPr>
              <a:t>, </a:t>
            </a:r>
            <a:r>
              <a:rPr lang="tr-TR" dirty="0" err="1" smtClean="0">
                <a:cs typeface="Arial" charset="0"/>
              </a:rPr>
              <a:t>Metronidazole</a:t>
            </a:r>
            <a:r>
              <a:rPr lang="tr-TR" dirty="0" smtClean="0">
                <a:cs typeface="Arial" charset="0"/>
              </a:rPr>
              <a:t>, </a:t>
            </a:r>
            <a:r>
              <a:rPr lang="tr-TR" dirty="0" err="1" smtClean="0"/>
              <a:t>C</a:t>
            </a:r>
            <a:r>
              <a:rPr lang="tr-TR" dirty="0" err="1" smtClean="0">
                <a:cs typeface="Arial" charset="0"/>
              </a:rPr>
              <a:t>iprofloksasin’dir</a:t>
            </a:r>
            <a:r>
              <a:rPr lang="tr-TR" dirty="0" smtClean="0">
                <a:cs typeface="Arial" charset="0"/>
              </a:rPr>
              <a:t>.</a:t>
            </a:r>
            <a:endParaRPr lang="tr-TR" dirty="0" smtClean="0"/>
          </a:p>
          <a:p>
            <a:pPr marL="859536" lvl="2" algn="just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tr-TR" dirty="0" err="1" smtClean="0">
                <a:cs typeface="Arial" charset="0"/>
              </a:rPr>
              <a:t>Kontrendike</a:t>
            </a:r>
            <a:r>
              <a:rPr lang="tr-TR" dirty="0" smtClean="0">
                <a:cs typeface="Arial" charset="0"/>
              </a:rPr>
              <a:t> olanlar : </a:t>
            </a:r>
            <a:endParaRPr lang="tr-TR" dirty="0" smtClean="0"/>
          </a:p>
          <a:p>
            <a:pPr lvl="3" algn="just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tr-TR" dirty="0" err="1" smtClean="0">
                <a:cs typeface="Arial" charset="0"/>
              </a:rPr>
              <a:t>Tetrasiklin</a:t>
            </a:r>
            <a:r>
              <a:rPr lang="tr-TR" dirty="0" smtClean="0">
                <a:cs typeface="Arial" charset="0"/>
              </a:rPr>
              <a:t>, </a:t>
            </a:r>
            <a:r>
              <a:rPr lang="tr-TR" dirty="0" err="1" smtClean="0">
                <a:cs typeface="Arial" charset="0"/>
              </a:rPr>
              <a:t>Methotreksat’dir</a:t>
            </a:r>
            <a:r>
              <a:rPr lang="tr-TR" dirty="0" smtClean="0">
                <a:cs typeface="Arial" charset="0"/>
              </a:rPr>
              <a:t>. </a:t>
            </a:r>
            <a:endParaRPr lang="tr-TR" dirty="0" smtClean="0"/>
          </a:p>
          <a:p>
            <a:pPr marL="365760" indent="-256032" algn="just" fontAlgn="auto">
              <a:lnSpc>
                <a:spcPct val="9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tr-TR" dirty="0" smtClean="0">
                <a:latin typeface="Comic Sans MS" pitchFamily="66" charset="0"/>
              </a:rPr>
              <a:t>	</a:t>
            </a:r>
            <a:endParaRPr lang="tr-TR" dirty="0" smtClean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sz="4400" dirty="0" err="1" smtClean="0">
                <a:cs typeface="Arial" charset="0"/>
              </a:rPr>
              <a:t>İBH’da</a:t>
            </a:r>
            <a:r>
              <a:rPr lang="tr-TR" sz="4400" dirty="0" smtClean="0">
                <a:cs typeface="Arial" charset="0"/>
              </a:rPr>
              <a:t> Tedavi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457200" y="1481138"/>
            <a:ext cx="8218488" cy="4756150"/>
          </a:xfrm>
        </p:spPr>
        <p:txBody>
          <a:bodyPr>
            <a:normAutofit lnSpcReduction="10000"/>
          </a:bodyPr>
          <a:lstStyle/>
          <a:p>
            <a:pPr marL="365760" indent="-256032" algn="just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2800" dirty="0" smtClean="0">
                <a:cs typeface="Arial" charset="0"/>
              </a:rPr>
              <a:t>Emzirenlerde </a:t>
            </a:r>
            <a:r>
              <a:rPr lang="tr-TR" sz="2800" dirty="0" err="1" smtClean="0">
                <a:cs typeface="Arial" charset="0"/>
              </a:rPr>
              <a:t>endikasyon</a:t>
            </a:r>
            <a:r>
              <a:rPr lang="tr-TR" sz="2800" dirty="0" smtClean="0">
                <a:cs typeface="Arial" charset="0"/>
              </a:rPr>
              <a:t> var ise:</a:t>
            </a:r>
            <a:endParaRPr lang="tr-TR" sz="2800" dirty="0" smtClean="0">
              <a:cs typeface="Times New Roman" pitchFamily="18" charset="0"/>
            </a:endParaRPr>
          </a:p>
          <a:p>
            <a:pPr marL="621792" lvl="1" algn="just" fontAlgn="auto">
              <a:lnSpc>
                <a:spcPct val="150000"/>
              </a:lnSpc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tr-TR" dirty="0" smtClean="0">
                <a:cs typeface="Arial" charset="0"/>
              </a:rPr>
              <a:t>Güvenli bir şekilde</a:t>
            </a:r>
            <a:r>
              <a:rPr lang="tr-TR" dirty="0" smtClean="0"/>
              <a:t>:</a:t>
            </a:r>
          </a:p>
          <a:p>
            <a:pPr marL="859536" lvl="2" algn="just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tr-TR" dirty="0" smtClean="0"/>
              <a:t>	</a:t>
            </a:r>
            <a:r>
              <a:rPr lang="tr-TR" dirty="0" smtClean="0">
                <a:cs typeface="Arial" charset="0"/>
              </a:rPr>
              <a:t>Oral </a:t>
            </a:r>
            <a:r>
              <a:rPr lang="tr-TR" dirty="0" err="1" smtClean="0">
                <a:cs typeface="Arial" charset="0"/>
              </a:rPr>
              <a:t>mesalamine</a:t>
            </a:r>
            <a:r>
              <a:rPr lang="tr-TR" dirty="0" smtClean="0">
                <a:cs typeface="Arial" charset="0"/>
              </a:rPr>
              <a:t>, </a:t>
            </a:r>
            <a:r>
              <a:rPr lang="tr-TR" dirty="0" err="1" smtClean="0">
                <a:cs typeface="Arial" charset="0"/>
              </a:rPr>
              <a:t>Sulfasalazine</a:t>
            </a:r>
            <a:r>
              <a:rPr lang="tr-TR" dirty="0" smtClean="0"/>
              <a:t> ve KS.</a:t>
            </a:r>
            <a:endParaRPr lang="tr-TR" dirty="0" smtClean="0">
              <a:cs typeface="Times New Roman" pitchFamily="18" charset="0"/>
            </a:endParaRPr>
          </a:p>
          <a:p>
            <a:pPr marL="621792" lvl="1" algn="just" fontAlgn="auto">
              <a:lnSpc>
                <a:spcPct val="150000"/>
              </a:lnSpc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tr-TR" dirty="0" smtClean="0">
                <a:cs typeface="Arial" charset="0"/>
              </a:rPr>
              <a:t>Muhtemel güvenli olanlar : </a:t>
            </a:r>
            <a:endParaRPr lang="tr-TR" dirty="0" smtClean="0"/>
          </a:p>
          <a:p>
            <a:pPr marL="859536" lvl="2" algn="just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tr-TR" dirty="0" smtClean="0"/>
              <a:t>	</a:t>
            </a:r>
            <a:r>
              <a:rPr lang="tr-TR" dirty="0" err="1" smtClean="0">
                <a:cs typeface="Arial" charset="0"/>
              </a:rPr>
              <a:t>Topikal</a:t>
            </a:r>
            <a:r>
              <a:rPr lang="tr-TR" dirty="0" smtClean="0">
                <a:cs typeface="Arial" charset="0"/>
              </a:rPr>
              <a:t> </a:t>
            </a:r>
            <a:r>
              <a:rPr lang="tr-TR" dirty="0" err="1" smtClean="0">
                <a:cs typeface="Arial" charset="0"/>
              </a:rPr>
              <a:t>mesalamine’dir</a:t>
            </a:r>
            <a:r>
              <a:rPr lang="tr-TR" dirty="0" smtClean="0">
                <a:cs typeface="Arial" charset="0"/>
              </a:rPr>
              <a:t>.</a:t>
            </a:r>
            <a:endParaRPr lang="tr-TR" dirty="0" smtClean="0">
              <a:cs typeface="Times New Roman" pitchFamily="18" charset="0"/>
            </a:endParaRPr>
          </a:p>
          <a:p>
            <a:pPr marL="621792" lvl="1" algn="just" fontAlgn="auto">
              <a:lnSpc>
                <a:spcPct val="150000"/>
              </a:lnSpc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tr-TR" dirty="0" err="1" smtClean="0">
                <a:cs typeface="Arial" charset="0"/>
              </a:rPr>
              <a:t>Kontrendike</a:t>
            </a:r>
            <a:r>
              <a:rPr lang="tr-TR" dirty="0" smtClean="0">
                <a:cs typeface="Arial" charset="0"/>
              </a:rPr>
              <a:t> olanlar : </a:t>
            </a:r>
            <a:endParaRPr lang="tr-TR" dirty="0" smtClean="0"/>
          </a:p>
          <a:p>
            <a:pPr marL="859536" lvl="2" algn="just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tr-TR" dirty="0" smtClean="0"/>
              <a:t>	</a:t>
            </a:r>
            <a:r>
              <a:rPr lang="tr-TR" dirty="0" err="1" smtClean="0">
                <a:cs typeface="Arial" charset="0"/>
              </a:rPr>
              <a:t>Azatiopurine</a:t>
            </a:r>
            <a:r>
              <a:rPr lang="tr-TR" dirty="0" smtClean="0">
                <a:cs typeface="Arial" charset="0"/>
              </a:rPr>
              <a:t>,6-</a:t>
            </a:r>
            <a:r>
              <a:rPr lang="tr-TR" dirty="0" err="1" smtClean="0">
                <a:cs typeface="Arial" charset="0"/>
              </a:rPr>
              <a:t>Merkaptopurine</a:t>
            </a:r>
            <a:r>
              <a:rPr lang="tr-TR" dirty="0" smtClean="0">
                <a:cs typeface="Arial" charset="0"/>
              </a:rPr>
              <a:t>,</a:t>
            </a:r>
            <a:r>
              <a:rPr lang="tr-TR" dirty="0" err="1" smtClean="0">
                <a:cs typeface="Arial" charset="0"/>
              </a:rPr>
              <a:t>Metronidazole</a:t>
            </a:r>
            <a:r>
              <a:rPr lang="tr-TR" dirty="0" smtClean="0">
                <a:cs typeface="Arial" charset="0"/>
              </a:rPr>
              <a:t>,</a:t>
            </a:r>
            <a:r>
              <a:rPr lang="tr-TR" dirty="0" err="1" smtClean="0">
                <a:cs typeface="Arial" charset="0"/>
              </a:rPr>
              <a:t>Siprofloksasine</a:t>
            </a:r>
            <a:r>
              <a:rPr lang="tr-TR" dirty="0" smtClean="0">
                <a:cs typeface="Arial" charset="0"/>
              </a:rPr>
              <a:t>, </a:t>
            </a:r>
            <a:r>
              <a:rPr lang="tr-TR" dirty="0" err="1" smtClean="0">
                <a:cs typeface="Arial" charset="0"/>
              </a:rPr>
              <a:t>Metotreksat</a:t>
            </a:r>
            <a:r>
              <a:rPr lang="tr-TR" dirty="0" smtClean="0">
                <a:cs typeface="Arial" charset="0"/>
              </a:rPr>
              <a:t>, </a:t>
            </a:r>
            <a:r>
              <a:rPr lang="tr-TR" dirty="0" err="1" smtClean="0">
                <a:cs typeface="Arial" charset="0"/>
              </a:rPr>
              <a:t>Siklosporine’dir</a:t>
            </a:r>
            <a:r>
              <a:rPr lang="tr-TR" dirty="0" smtClean="0"/>
              <a:t>.</a:t>
            </a:r>
            <a:r>
              <a:rPr lang="tr-TR" dirty="0" smtClean="0">
                <a:latin typeface="Comic Sans MS" pitchFamily="66" charset="0"/>
              </a:rPr>
              <a:t>	</a:t>
            </a:r>
            <a:endParaRPr lang="tr-TR" dirty="0"/>
          </a:p>
        </p:txBody>
      </p:sp>
      <p:sp>
        <p:nvSpPr>
          <p:cNvPr id="4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sz="4400" dirty="0" err="1" smtClean="0">
                <a:cs typeface="Arial" charset="0"/>
              </a:rPr>
              <a:t>İBH’da</a:t>
            </a:r>
            <a:r>
              <a:rPr lang="tr-TR" sz="4400" dirty="0" smtClean="0">
                <a:cs typeface="Arial" charset="0"/>
              </a:rPr>
              <a:t> Tedavi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7063" name="Group 87"/>
          <p:cNvGraphicFramePr>
            <a:graphicFrameLocks noGrp="1"/>
          </p:cNvGraphicFramePr>
          <p:nvPr>
            <p:ph idx="1"/>
          </p:nvPr>
        </p:nvGraphicFramePr>
        <p:xfrm>
          <a:off x="323850" y="188913"/>
          <a:ext cx="8229600" cy="5481637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381000"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tr-TR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Ülseratif kolit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Crohn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4738"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Patoloji-Makroskopi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Devamlı tutulma</a:t>
                      </a:r>
                    </a:p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Sıklıkla proktit vardır</a:t>
                      </a:r>
                    </a:p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Yaygın yüzeyel ülserasyon</a:t>
                      </a:r>
                    </a:p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pseudopolipler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Segmental tutulma</a:t>
                      </a:r>
                    </a:p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Yoktur</a:t>
                      </a:r>
                    </a:p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Aftöz ülserler+lineer fissürler</a:t>
                      </a:r>
                    </a:p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Barsak duvarında kalınlaşma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mikroskopik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İnflamasyon mukoza ve submukozada sınırlı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Barsak tüm katlarında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Diare</a:t>
                      </a:r>
                    </a:p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Makroskopik kanama</a:t>
                      </a:r>
                    </a:p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Perianal lezyonlar</a:t>
                      </a:r>
                    </a:p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Perforasyon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Kalın barsak tipi</a:t>
                      </a:r>
                    </a:p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Karakteristik</a:t>
                      </a:r>
                    </a:p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Nadir</a:t>
                      </a:r>
                    </a:p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Tüm batına yayılan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İnce barsak tipi</a:t>
                      </a:r>
                    </a:p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Nadir</a:t>
                      </a:r>
                    </a:p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Sıklıkla</a:t>
                      </a:r>
                    </a:p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lokal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Radyolojik bulgular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Haustrasyon kaybı</a:t>
                      </a:r>
                    </a:p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Kurşun boru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Aftöz ülserler</a:t>
                      </a:r>
                    </a:p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İp işareti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Hastalığın seyri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Atak ve iyileşmelerle seyreder atakların birisi öldürücü olabilir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Nüks edebilir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Tedavi medikal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%85 iyi cevap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Değerlendirmek güçtür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cerrahi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Nüks yok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Nüks sık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smtClean="0"/>
              <a:t>Kuzey ve Batı Avrupadan az Ortadoğu değerlerine yakındır</a:t>
            </a:r>
          </a:p>
          <a:p>
            <a:pPr>
              <a:lnSpc>
                <a:spcPct val="150000"/>
              </a:lnSpc>
            </a:pPr>
            <a:r>
              <a:rPr lang="tr-TR" smtClean="0"/>
              <a:t>ÜK da distal kolit, CH da ileokolit daha sıktır</a:t>
            </a:r>
          </a:p>
          <a:p>
            <a:pPr>
              <a:lnSpc>
                <a:spcPct val="150000"/>
              </a:lnSpc>
            </a:pPr>
            <a:r>
              <a:rPr lang="tr-TR" smtClean="0"/>
              <a:t>Her iki grupta şehirde oturanlar daha fazladır</a:t>
            </a:r>
          </a:p>
          <a:p>
            <a:pPr>
              <a:lnSpc>
                <a:spcPct val="150000"/>
              </a:lnSpc>
            </a:pPr>
            <a:r>
              <a:rPr lang="tr-TR" smtClean="0"/>
              <a:t>Her ikisinde de amip birlikteliği fazladır</a:t>
            </a:r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err="1" smtClean="0"/>
              <a:t>İnflamatuar</a:t>
            </a:r>
            <a:r>
              <a:rPr lang="tr-TR" dirty="0" smtClean="0"/>
              <a:t> Barsak Hastalığı</a:t>
            </a:r>
            <a:endParaRPr lang="tr-T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1362</TotalTime>
  <Words>1975</Words>
  <Application>Microsoft Office PowerPoint</Application>
  <PresentationFormat>On-screen Show (4:3)</PresentationFormat>
  <Paragraphs>549</Paragraphs>
  <Slides>83</Slides>
  <Notes>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12</vt:i4>
      </vt:variant>
      <vt:variant>
        <vt:lpstr>Tasarım Şablonu</vt:lpstr>
      </vt:variant>
      <vt:variant>
        <vt:i4>10</vt:i4>
      </vt:variant>
      <vt:variant>
        <vt:lpstr>Slayt Başlıkları</vt:lpstr>
      </vt:variant>
      <vt:variant>
        <vt:i4>83</vt:i4>
      </vt:variant>
    </vt:vector>
  </HeadingPairs>
  <TitlesOfParts>
    <vt:vector size="105" baseType="lpstr">
      <vt:lpstr>Lucida Sans Unicode</vt:lpstr>
      <vt:lpstr>Arial</vt:lpstr>
      <vt:lpstr>Wingdings 3</vt:lpstr>
      <vt:lpstr>Verdana</vt:lpstr>
      <vt:lpstr>Wingdings 2</vt:lpstr>
      <vt:lpstr>Calibri</vt:lpstr>
      <vt:lpstr>Wingdings</vt:lpstr>
      <vt:lpstr>Trebuchet MS</vt:lpstr>
      <vt:lpstr>Bradley Hand ITC</vt:lpstr>
      <vt:lpstr>Times New Roman</vt:lpstr>
      <vt:lpstr>Comic Sans MS</vt:lpstr>
      <vt:lpstr>Symbol</vt:lpstr>
      <vt:lpstr>Kalabalık</vt:lpstr>
      <vt:lpstr>Kalabalık</vt:lpstr>
      <vt:lpstr>Kalabalık</vt:lpstr>
      <vt:lpstr>Kalabalık</vt:lpstr>
      <vt:lpstr>Kalabalık</vt:lpstr>
      <vt:lpstr>Kalabalık</vt:lpstr>
      <vt:lpstr>Kalabalık</vt:lpstr>
      <vt:lpstr>Kalabalık</vt:lpstr>
      <vt:lpstr>Kalabalık</vt:lpstr>
      <vt:lpstr>Kalabalık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  <vt:lpstr>Slayt 42</vt:lpstr>
      <vt:lpstr>Slayt 43</vt:lpstr>
      <vt:lpstr>Slayt 44</vt:lpstr>
      <vt:lpstr>Slayt 45</vt:lpstr>
      <vt:lpstr>Slayt 46</vt:lpstr>
      <vt:lpstr>Slayt 47</vt:lpstr>
      <vt:lpstr>Slayt 48</vt:lpstr>
      <vt:lpstr>Slayt 49</vt:lpstr>
      <vt:lpstr>Slayt 50</vt:lpstr>
      <vt:lpstr>Slayt 51</vt:lpstr>
      <vt:lpstr>Slayt 52</vt:lpstr>
      <vt:lpstr>Slayt 53</vt:lpstr>
      <vt:lpstr>Slayt 54</vt:lpstr>
      <vt:lpstr>Slayt 55</vt:lpstr>
      <vt:lpstr>Slayt 56</vt:lpstr>
      <vt:lpstr>Slayt 57</vt:lpstr>
      <vt:lpstr>Slayt 58</vt:lpstr>
      <vt:lpstr>Slayt 59</vt:lpstr>
      <vt:lpstr>Slayt 60</vt:lpstr>
      <vt:lpstr>Slayt 61</vt:lpstr>
      <vt:lpstr>Slayt 62</vt:lpstr>
      <vt:lpstr>Slayt 63</vt:lpstr>
      <vt:lpstr>Slayt 64</vt:lpstr>
      <vt:lpstr>Slayt 65</vt:lpstr>
      <vt:lpstr>Slayt 66</vt:lpstr>
      <vt:lpstr>Slayt 67</vt:lpstr>
      <vt:lpstr>Slayt 68</vt:lpstr>
      <vt:lpstr>Slayt 69</vt:lpstr>
      <vt:lpstr>Slayt 70</vt:lpstr>
      <vt:lpstr>Slayt 71</vt:lpstr>
      <vt:lpstr>Slayt 72</vt:lpstr>
      <vt:lpstr>Slayt 73</vt:lpstr>
      <vt:lpstr>Slayt 74</vt:lpstr>
      <vt:lpstr>Slayt 75</vt:lpstr>
      <vt:lpstr>Slayt 76</vt:lpstr>
      <vt:lpstr>Slayt 77</vt:lpstr>
      <vt:lpstr>Slayt 78</vt:lpstr>
      <vt:lpstr>Slayt 79</vt:lpstr>
      <vt:lpstr>Slayt 80</vt:lpstr>
      <vt:lpstr>Slayt 81</vt:lpstr>
      <vt:lpstr>Slayt 82</vt:lpstr>
      <vt:lpstr>Slayt 83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İnflamatuar Barsak Hastalığı</dc:title>
  <dc:creator>ismet çakır</dc:creator>
  <cp:lastModifiedBy>DX6120MT</cp:lastModifiedBy>
  <cp:revision>151</cp:revision>
  <dcterms:created xsi:type="dcterms:W3CDTF">2015-11-19T20:41:57Z</dcterms:created>
  <dcterms:modified xsi:type="dcterms:W3CDTF">2015-11-24T10:56:59Z</dcterms:modified>
</cp:coreProperties>
</file>