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F4A263-DA0D-5641-9AB9-B15265AC7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F2ED8EC-501D-080A-25BA-9495A26B8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6D4E5B-B745-1D31-9717-64B1361A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E541-D5DC-4A1A-9146-8D1D02BBDB99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57AD36-6872-60B7-1B22-7514B4BE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59BB6E-AACB-9274-96C3-5DEF16A3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1A2C-C450-4898-9E28-480430530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091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857FE8-06AA-034B-E81F-E88A625D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0D54AF9-2766-29D1-495A-B86FC4C9D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526B13-3B4C-96C1-1857-1D0C615E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E541-D5DC-4A1A-9146-8D1D02BBDB99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418F02-07BC-A2E9-AAA3-3671DB08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ECCA6E-8A9C-B571-E38E-D799F5BD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1A2C-C450-4898-9E28-480430530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99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8A686D6-E901-DD84-5E7D-FFD96F28F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012992D-ABD9-86CB-ACDB-70331CC38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48C168-903C-90D3-6478-8BDF7715D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E541-D5DC-4A1A-9146-8D1D02BBDB99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E05240-CC7E-C73E-06CB-3D22D91B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CC0518-98DF-3B72-7EF5-5FF9EB3A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1A2C-C450-4898-9E28-480430530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7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40C17B-2DC7-B3D1-3591-0AE59736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671D05-86C7-FB5A-DFFD-E3C15C8E4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72A3A4-6005-0C6B-FE27-B28C0004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E541-D5DC-4A1A-9146-8D1D02BBDB99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F2E7DE-4DAD-4BA1-6CBC-32463C05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1207AC-B6ED-8454-FFE1-E42A241E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1A2C-C450-4898-9E28-480430530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84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F9CF56-3FAD-F1C8-4CD5-352B505B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DD95A5-DB81-DCA9-6359-43471F63F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681DD3-8E2A-756C-5C16-A595449A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E541-D5DC-4A1A-9146-8D1D02BBDB99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F96A3F-461E-F304-A0C9-71F53F49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1EB6EB-9882-A833-D904-4934AE6C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1A2C-C450-4898-9E28-480430530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00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C7DF12-AF36-A5E2-C052-A24769C1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419A36-251D-0859-27A9-2AF2AC7EF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2C41E52-3D82-E56A-9AF2-1FFBF675C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C9C542-799B-A071-DB70-00FDBECA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E541-D5DC-4A1A-9146-8D1D02BBDB99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2FE2C2-A234-5D06-BFBE-7D3D8C66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98BE38-EF59-144C-12AF-2F28EBD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1A2C-C450-4898-9E28-480430530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2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E30C0A-46A6-5082-743C-BF5988D6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CB9B89A-FA5E-115A-DEE3-6AFCB6463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FB780CD-4B83-FD65-4D7F-18EB9BCDD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85B562F-B374-B0C4-CE7E-4303DF39A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654D0D9-AC26-E370-5255-519EF045E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0C7B86A-B195-8822-51B5-28A1321E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E541-D5DC-4A1A-9146-8D1D02BBDB99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C507E5D-640B-73F4-D1A0-339392E4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AD26E0F-0518-5BC8-7B9E-6A747C2A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1A2C-C450-4898-9E28-480430530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60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31133B-EC47-4DDB-8870-42FE72CB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96E4F26-647C-A912-D8D9-2FA23565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E541-D5DC-4A1A-9146-8D1D02BBDB99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FAB2285-96FA-0348-9788-FE6E7DEB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11B93A-59FE-B0B0-4D95-8E13183C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1A2C-C450-4898-9E28-480430530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71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9854D5B-486B-F5C6-77A6-17E46A96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E541-D5DC-4A1A-9146-8D1D02BBDB99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959473D-7D5E-69E7-2F98-D44B7039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4FA9CE8-34D1-4BA3-6235-FBA6E26A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1A2C-C450-4898-9E28-480430530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47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457D83-1CBE-FEE6-64DD-E1EC1B72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DFC7F5-A9C7-4E6C-B88B-4FAF9FF6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7360F3-E08C-F0F0-25C5-6F8E9D9C7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BCD4004-9C76-2AF3-6B5A-DE13D214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E541-D5DC-4A1A-9146-8D1D02BBDB99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06929C-0629-7A00-C9F7-B38D4093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77A22A8-2C94-4C7E-F878-7281F692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1A2C-C450-4898-9E28-480430530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209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8C2E92-2925-F520-873F-B1510CE0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8F58CA-1159-40BB-DEE8-5A632A759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7F9B1BB-1F85-3C9A-6D2E-837F0D00F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AA0732A-1531-EB66-2703-7CC006F9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E541-D5DC-4A1A-9146-8D1D02BBDB99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0D498F9-047A-9452-23EE-8B6D2723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6FC6388-0BA8-B0D9-3866-5817D396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1A2C-C450-4898-9E28-480430530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80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56FBE42-06E8-C24C-7E08-3852A6D5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D99164B-0C7D-0D0F-B3FF-0F3574546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98ADBE-F5A6-BAC3-B912-CCF678FEE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2E541-D5DC-4A1A-9146-8D1D02BBDB99}" type="datetimeFigureOut">
              <a:rPr lang="tr-TR" smtClean="0"/>
              <a:t>17.09.2023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63E527-4175-00DC-5EE2-8B71492CF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45C0DD-A11E-AE7C-80B5-F09406E6C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1A2C-C450-4898-9E28-480430530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52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A6DA1D-2591-FC73-A508-5CE0A9195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443"/>
            <a:ext cx="9144000" cy="1987049"/>
          </a:xfrm>
        </p:spPr>
        <p:txBody>
          <a:bodyPr>
            <a:normAutofit/>
          </a:bodyPr>
          <a:lstStyle/>
          <a:p>
            <a:r>
              <a:rPr lang="tr-TR" sz="3600" dirty="0"/>
              <a:t>Ergenlik Çağındaki Bir Erkekte Eş Zamanlı Olarak</a:t>
            </a:r>
            <a:br>
              <a:rPr lang="tr-TR" sz="3600" dirty="0"/>
            </a:br>
            <a:r>
              <a:rPr lang="tr-TR" sz="3600" dirty="0" err="1"/>
              <a:t>Parotit</a:t>
            </a:r>
            <a:r>
              <a:rPr lang="tr-TR" sz="3600" dirty="0"/>
              <a:t>, Pankreatit ve </a:t>
            </a:r>
            <a:r>
              <a:rPr lang="tr-TR" sz="3600" dirty="0" err="1"/>
              <a:t>Orşit</a:t>
            </a:r>
            <a:r>
              <a:rPr lang="tr-TR" sz="3600" dirty="0"/>
              <a:t> Belirtileriyle Seyreden</a:t>
            </a:r>
            <a:br>
              <a:rPr lang="tr-TR" sz="3600" dirty="0"/>
            </a:br>
            <a:r>
              <a:rPr lang="tr-TR" sz="3600" dirty="0"/>
              <a:t>Kabakulak </a:t>
            </a:r>
            <a:r>
              <a:rPr lang="tr-TR" sz="3200" dirty="0"/>
              <a:t>Enfeksiyonu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E742229-E12F-EC1F-68CF-580530413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63" y="5104562"/>
            <a:ext cx="5820038" cy="98280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Arş. Gör. Dr. E.İ. Şamil Arıcı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KTÜ Tıp Fakültesi Aile Hekimliği ABD</a:t>
            </a:r>
            <a:endParaRPr lang="tr-TR" sz="2400" dirty="0"/>
          </a:p>
          <a:p>
            <a:endParaRPr lang="tr-TR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1A3F5FE-593F-B0AD-1652-32FAC6749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38" y="2180492"/>
            <a:ext cx="6058425" cy="42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6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F7E8FD-0744-6A62-ACCB-264ABAD2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A3C1BE-6606-9931-36B3-A3C7F3A4D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Yukarıdaki bulgulara dayanarak, </a:t>
            </a:r>
            <a:r>
              <a:rPr lang="tr-TR" dirty="0" err="1"/>
              <a:t>parotit</a:t>
            </a:r>
            <a:r>
              <a:rPr lang="tr-TR" dirty="0"/>
              <a:t>, akut pankreatit ve </a:t>
            </a:r>
            <a:r>
              <a:rPr lang="tr-TR" dirty="0" err="1"/>
              <a:t>epididimo-orşit</a:t>
            </a:r>
            <a:r>
              <a:rPr lang="tr-TR" dirty="0"/>
              <a:t> ile seyreden kabakulak enfeksiyonu tanısı konulmuştur.</a:t>
            </a:r>
          </a:p>
          <a:p>
            <a:r>
              <a:rPr lang="tr-TR" dirty="0"/>
              <a:t>Hasta hastaneye yatırılmış ve parotis şişliği geçene kadar izole edilmiştir. </a:t>
            </a:r>
          </a:p>
          <a:p>
            <a:r>
              <a:rPr lang="tr-TR" dirty="0"/>
              <a:t>Ateş düşürücüler (asetaminofen) ve analjeziklerle (</a:t>
            </a:r>
            <a:r>
              <a:rPr lang="tr-TR" dirty="0" err="1"/>
              <a:t>ibuprofen</a:t>
            </a:r>
            <a:r>
              <a:rPr lang="tr-TR" dirty="0"/>
              <a:t>) birlikte parotis rahatsızlığı için sıcak veya soğuk paketlerin topikal uygulaması ile konservatif olarak yönetildi. </a:t>
            </a:r>
          </a:p>
          <a:p>
            <a:r>
              <a:rPr lang="tr-TR" dirty="0"/>
              <a:t>Akut pankreatit yeterli sıvı resüsitasyonu ile yönetilirken, </a:t>
            </a:r>
            <a:r>
              <a:rPr lang="tr-TR" dirty="0" err="1"/>
              <a:t>orşit</a:t>
            </a:r>
            <a:r>
              <a:rPr lang="tr-TR" dirty="0"/>
              <a:t> yatak istirahati, </a:t>
            </a:r>
            <a:r>
              <a:rPr lang="tr-TR" dirty="0" err="1"/>
              <a:t>skrotal</a:t>
            </a:r>
            <a:r>
              <a:rPr lang="tr-TR" dirty="0"/>
              <a:t> destek ve analjeziklerle birlikte soğuk paketler gerektirmiştir. </a:t>
            </a:r>
          </a:p>
          <a:p>
            <a:r>
              <a:rPr lang="tr-TR" dirty="0"/>
              <a:t>İyileşme süreci olaysız geçti ve beş günlük izolasyonun ardından başarılı bir şekilde taburcu edildi.</a:t>
            </a:r>
          </a:p>
        </p:txBody>
      </p:sp>
    </p:spTree>
    <p:extLst>
      <p:ext uri="{BB962C8B-B14F-4D97-AF65-F5344CB8AC3E}">
        <p14:creationId xmlns:p14="http://schemas.microsoft.com/office/powerpoint/2010/main" val="299261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712094-CE6B-B924-B8BA-7B0804C2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0701B5-5910-8E10-8E4E-D85FFB0ED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Kabakulak, esas olarak enfeksiyöz damlacıklar ile doğrudan temas veya enfeksiyöz tükürük içeren </a:t>
            </a:r>
            <a:r>
              <a:rPr lang="tr-TR" dirty="0" err="1"/>
              <a:t>fomitler</a:t>
            </a:r>
            <a:r>
              <a:rPr lang="tr-TR" dirty="0"/>
              <a:t> yoluyla bulaşan bir çocuk ve genç yetişkin hastalığıdır. </a:t>
            </a:r>
          </a:p>
          <a:p>
            <a:r>
              <a:rPr lang="tr-TR" dirty="0"/>
              <a:t>Salgınlar yılın herhangi bir zamanında görülebilmesine rağmen, en yüksek insidans genellikle kış sonu veya ilkbahar başında görülür.</a:t>
            </a:r>
          </a:p>
          <a:p>
            <a:r>
              <a:rPr lang="tr-TR" dirty="0"/>
              <a:t>Sporadik salgınlara katkıda bulunan bazı risk faktörleri arasında kapalı ortamlar (</a:t>
            </a:r>
            <a:r>
              <a:rPr lang="tr-TR" dirty="0" err="1"/>
              <a:t>örn</a:t>
            </a:r>
            <a:r>
              <a:rPr lang="tr-TR" dirty="0"/>
              <a:t>. okullar, yaz kampları, üniversite yurtları) ve hastalığın erken semptomlarının fark edilmemesi yer almaktadır.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286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40009F-5EB8-4A93-1BCA-DC4EA4AD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A679CA-03B6-15D2-25B7-40B490BC3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Kuluçka süresi, maruziyetten semptomların başlangıcına kadar 12-25 gün arasında değişmektedir. </a:t>
            </a:r>
          </a:p>
          <a:p>
            <a:r>
              <a:rPr lang="tr-TR" dirty="0"/>
              <a:t>Düşük dereceli ateş, halsizlik ve baş ağrısından oluşan </a:t>
            </a:r>
            <a:r>
              <a:rPr lang="tr-TR" dirty="0" err="1"/>
              <a:t>prodromal</a:t>
            </a:r>
            <a:r>
              <a:rPr lang="tr-TR" dirty="0"/>
              <a:t> semptomları, genellikle 48 saat içinde parotis şişmesi takip eder. </a:t>
            </a:r>
          </a:p>
          <a:p>
            <a:r>
              <a:rPr lang="tr-TR" dirty="0"/>
              <a:t>Diğer semptomlar arasında çenenin çiğneme hareketleriyle şiddetlenen kulak ağrısı veya vestibüler reaksiyonun bir sonucu olarak işitme kaybı yer alır. </a:t>
            </a:r>
          </a:p>
          <a:p>
            <a:r>
              <a:rPr lang="tr-TR" dirty="0"/>
              <a:t>Belirtiler benzer olsa da, hastalıklar genellikle genç yetişkinlerde çocuklara göre daha şiddetlidir.</a:t>
            </a:r>
          </a:p>
        </p:txBody>
      </p:sp>
    </p:spTree>
    <p:extLst>
      <p:ext uri="{BB962C8B-B14F-4D97-AF65-F5344CB8AC3E}">
        <p14:creationId xmlns:p14="http://schemas.microsoft.com/office/powerpoint/2010/main" val="45823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8D6464-EFFB-CBB3-7BFF-71D55075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AB8A2C-2401-16C9-B532-B0EE7FF49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Tiroidit, pankreatit, </a:t>
            </a:r>
            <a:r>
              <a:rPr lang="tr-TR" dirty="0" err="1"/>
              <a:t>orşit</a:t>
            </a:r>
            <a:r>
              <a:rPr lang="tr-TR" dirty="0"/>
              <a:t>, ergenlik sonrası kadınlarda </a:t>
            </a:r>
            <a:r>
              <a:rPr lang="tr-TR" dirty="0" err="1"/>
              <a:t>ooforit</a:t>
            </a:r>
            <a:r>
              <a:rPr lang="tr-TR" dirty="0"/>
              <a:t>, miyokardiyal tutulum, artrit ve nörolojik bulgular (aseptik menenjit, ensefalit, sensörinöral işitme kaybı, </a:t>
            </a:r>
            <a:r>
              <a:rPr lang="tr-TR" dirty="0" err="1"/>
              <a:t>transvers</a:t>
            </a:r>
            <a:r>
              <a:rPr lang="tr-TR" dirty="0"/>
              <a:t> </a:t>
            </a:r>
            <a:r>
              <a:rPr lang="tr-TR" dirty="0" err="1"/>
              <a:t>miyelit</a:t>
            </a:r>
            <a:r>
              <a:rPr lang="tr-TR" dirty="0"/>
              <a:t>, yüz felci) gibi bazı komplikasyonlar da bildirilmiştir.</a:t>
            </a:r>
          </a:p>
          <a:p>
            <a:r>
              <a:rPr lang="tr-TR" dirty="0"/>
              <a:t>Kabakulak için spesifik bir antiviral tedavi olmadığından, yönetim destekleyici önlemleri amaçlamaktadır.</a:t>
            </a:r>
          </a:p>
        </p:txBody>
      </p:sp>
    </p:spTree>
    <p:extLst>
      <p:ext uri="{BB962C8B-B14F-4D97-AF65-F5344CB8AC3E}">
        <p14:creationId xmlns:p14="http://schemas.microsoft.com/office/powerpoint/2010/main" val="160143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8E2EF8-9CD5-ECAA-D94B-E1D687D1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91F46F-1C4D-9CD8-18E7-A73362B6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Kabakulak aşıyla önlenebilir bir hastalıktır. </a:t>
            </a:r>
          </a:p>
          <a:p>
            <a:r>
              <a:rPr lang="tr-TR" dirty="0"/>
              <a:t>Kabakulak aşısı 2016 yılı sonu itibariyle Dünya Sağlık Örgütü'ne (DSÖ) üye 121 ülkede kullanıma sunulmuştur.</a:t>
            </a:r>
          </a:p>
          <a:p>
            <a:r>
              <a:rPr lang="tr-TR" dirty="0"/>
              <a:t>Kabakulak için mevcut tüm aşılar canlı zayıflatılmış kabakulak virüsünden oluşmaktadır.</a:t>
            </a:r>
          </a:p>
          <a:p>
            <a:r>
              <a:rPr lang="tr-TR" dirty="0"/>
              <a:t>Başlangıçta tek doz MMR aşısı önerilmekteydi. Daha sonra, birçok ülkede, bağışıklık yanıtını optimize etmek ve antikor sergileyen bireylerin oranını artırmak için aşılama programına daha sonra ikinci bir aşı dozu eklenmiştir. </a:t>
            </a:r>
          </a:p>
        </p:txBody>
      </p:sp>
    </p:spTree>
    <p:extLst>
      <p:ext uri="{BB962C8B-B14F-4D97-AF65-F5344CB8AC3E}">
        <p14:creationId xmlns:p14="http://schemas.microsoft.com/office/powerpoint/2010/main" val="153127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E6B2A9-96E9-B1FA-F3F3-8C19BFA2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B78CC7-8513-7B75-C75F-9C8464790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Ancak yapılan bir meta analizde ikinci uygulamanın sadece ilk aşı seviyesine kadar bağışıklığı geri kazandırdığı ortaya çıkmıştır.</a:t>
            </a:r>
          </a:p>
          <a:p>
            <a:r>
              <a:rPr lang="tr-TR" dirty="0"/>
              <a:t>Amerika Birleşik Devletleri'nde (ABD) MMR aşısının ilki 12-15 aylıkken, ikincisi ise 4-6 yaşlarında yapılmaktadır. </a:t>
            </a:r>
          </a:p>
          <a:p>
            <a:r>
              <a:rPr lang="tr-TR" dirty="0"/>
              <a:t>Bireyde aşılardan biri veya her ikisi eksikse, çocuğa 2-17 yaşlarında KKK aşısı yapılmalıdır. </a:t>
            </a:r>
          </a:p>
          <a:p>
            <a:r>
              <a:rPr lang="tr-TR" dirty="0"/>
              <a:t>Aşılar tekli veya kızamık-kabakulak-kızamıkçık (MMR) kombinasyonu gibi diğer aşılarla birlikte (evrensel olarak kullanılır) mevcuttur.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296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CA60ED-5664-E501-626A-6CFBCB5E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9C7689-A3C5-9606-A53A-E5A7347A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Aşı uygulamasının kızamık, kızamıkçık ve kabakulak enfeksiyonlarının görülme sıklığında bir düşüşe yol açtığına inanılıyordu. </a:t>
            </a:r>
          </a:p>
          <a:p>
            <a:r>
              <a:rPr lang="tr-TR" dirty="0"/>
              <a:t>Ancak yakın tarihli bazı raporlar, aşılanmış popülasyonlarda kabakulak enfeksiyonunun dünya çapında yeniden ortaya çıktığını öne sürmüştür. </a:t>
            </a:r>
          </a:p>
          <a:p>
            <a:r>
              <a:rPr lang="tr-TR" dirty="0"/>
              <a:t>MMR aşısının zayıf etkinliğinin, salgınların yeniden ortaya çıkmasına önemli bir katkıda bulunduğu öne sürülmüştür.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91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8CB93C-B498-F907-126F-40A6FA16E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15D7B6-AD7B-5BD1-F3FB-02FB05BA4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Kabakulak aşısının medyan etkinliğinin tek doz için %78 (%49 ila %92) ve iki doz için %88 (%66 ila %95) olduğu ve bu oranın kızamık ve kızamıkçık aşısı muadillerinin etkinliğinden daha düşük olduğu tespit edilmiştir. </a:t>
            </a:r>
          </a:p>
          <a:p>
            <a:r>
              <a:rPr lang="tr-TR" dirty="0"/>
              <a:t>Kabakulak aşısının ılımlı etkinliğinin olası nedenleri arasında, olgunlaşmamış bağışıklık sisteminin bir sonucu olarak aşılamadan sonra </a:t>
            </a:r>
            <a:r>
              <a:rPr lang="tr-TR" dirty="0" err="1"/>
              <a:t>serokonversiyon</a:t>
            </a:r>
            <a:r>
              <a:rPr lang="tr-TR" dirty="0"/>
              <a:t> olmaması anlamına gelen primer aşı başarısızlığı, sekonder başarısızlık (bağışıklığın azalması), yüksek virüs </a:t>
            </a:r>
            <a:r>
              <a:rPr lang="tr-TR" dirty="0" err="1"/>
              <a:t>inokulumlarına</a:t>
            </a:r>
            <a:r>
              <a:rPr lang="tr-TR" dirty="0"/>
              <a:t> yoğun maruz kalma ve aşı genotipi ile dolaşımdaki suş arasındaki uyumsuzluk yer almaktadır.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303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9371F0-7280-99E5-3AFE-70CAD202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1037EC-DE37-ED15-08D3-083FA26B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Bu genç erişkin, kabakulak enfeksiyonunu düşündüren </a:t>
            </a:r>
            <a:r>
              <a:rPr lang="tr-TR" dirty="0" err="1"/>
              <a:t>parotit</a:t>
            </a:r>
            <a:r>
              <a:rPr lang="tr-TR" dirty="0"/>
              <a:t>, pankreatit ve </a:t>
            </a:r>
            <a:r>
              <a:rPr lang="tr-TR" dirty="0" err="1"/>
              <a:t>orşit</a:t>
            </a:r>
            <a:r>
              <a:rPr lang="tr-TR" dirty="0"/>
              <a:t> ile seyreden bir klinik tablo ile başvurmuştur. </a:t>
            </a:r>
          </a:p>
          <a:p>
            <a:r>
              <a:rPr lang="tr-TR" dirty="0"/>
              <a:t>Kabakulak hastalığının şiddeti ve komplikasyon insidansının, kişinin geçmişte aşılanmış olması durumunda önemli ölçüde azaldığı bilinmektedir. </a:t>
            </a:r>
          </a:p>
          <a:p>
            <a:r>
              <a:rPr lang="tr-TR" dirty="0"/>
              <a:t>Hastamızda çeşitli belirtiler olmasına rağmen, hastalık destekleyici tedavi ile kendiliğinden düzelmiştir. </a:t>
            </a:r>
          </a:p>
          <a:p>
            <a:r>
              <a:rPr lang="tr-TR" dirty="0"/>
              <a:t>Daha önce aşılanmış bir bireyde kabakulak komplikasyonlarının bu alışılmadık dizilimi göz önüne alındığında, MMR aşısındaki kabakulak bileşeninin yaşam boyu etkinliğinin daha fazla değerlendirmeye ihtiyacı vardır.</a:t>
            </a:r>
          </a:p>
        </p:txBody>
      </p:sp>
    </p:spTree>
    <p:extLst>
      <p:ext uri="{BB962C8B-B14F-4D97-AF65-F5344CB8AC3E}">
        <p14:creationId xmlns:p14="http://schemas.microsoft.com/office/powerpoint/2010/main" val="329200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909C0E-9A77-94F3-AB9E-ABFA7D89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AF694B-7BBA-FA5A-C659-3C9506AF0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Kabakulak, </a:t>
            </a:r>
            <a:r>
              <a:rPr lang="tr-TR" dirty="0" err="1"/>
              <a:t>Paramyxoviridae</a:t>
            </a:r>
            <a:r>
              <a:rPr lang="tr-TR" dirty="0"/>
              <a:t> ailesine ait </a:t>
            </a:r>
            <a:r>
              <a:rPr lang="tr-TR" dirty="0" err="1"/>
              <a:t>Rubulavirus</a:t>
            </a:r>
            <a:r>
              <a:rPr lang="tr-TR" dirty="0"/>
              <a:t> adlı ribonükleik asit (RNA) virüsünün neden olduğu akut sistemik viral bir hastalıktır. </a:t>
            </a:r>
          </a:p>
          <a:p>
            <a:r>
              <a:rPr lang="tr-TR" dirty="0"/>
              <a:t>Esas olarak 2-9 yaş grubundaki çocukları hedef alır ve daha sonra genellikle doğal bir aktif bağışıklık kazanırlar. </a:t>
            </a:r>
          </a:p>
          <a:p>
            <a:r>
              <a:rPr lang="tr-TR" dirty="0"/>
              <a:t>Oldukça bulaşıcı olmasına rağmen aşılama yoluyla önlenebilir. </a:t>
            </a:r>
          </a:p>
          <a:p>
            <a:r>
              <a:rPr lang="tr-TR" dirty="0"/>
              <a:t>Kabakulak enfeksiyonunun klinik </a:t>
            </a:r>
            <a:r>
              <a:rPr lang="tr-TR" dirty="0" err="1"/>
              <a:t>semptomatolojisi</a:t>
            </a:r>
            <a:r>
              <a:rPr lang="tr-TR" dirty="0"/>
              <a:t> tipik olarak ateş, halsizlik, miyalji ve anoreksi </a:t>
            </a:r>
            <a:r>
              <a:rPr lang="tr-TR" dirty="0" err="1"/>
              <a:t>prodromları</a:t>
            </a:r>
            <a:r>
              <a:rPr lang="tr-TR" dirty="0"/>
              <a:t> ile başlar ardından başta parotis bezleri olmak üzere bir veya daha fazla tükürük bezinde ağrı ve şişlik görülür. </a:t>
            </a:r>
          </a:p>
        </p:txBody>
      </p:sp>
    </p:spTree>
    <p:extLst>
      <p:ext uri="{BB962C8B-B14F-4D97-AF65-F5344CB8AC3E}">
        <p14:creationId xmlns:p14="http://schemas.microsoft.com/office/powerpoint/2010/main" val="25702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A1A741-A16A-FE48-D199-6157FEEB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7485EB-F723-94A6-AF4F-C22E89CD2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Ayrıca </a:t>
            </a:r>
            <a:r>
              <a:rPr lang="tr-TR" dirty="0" err="1"/>
              <a:t>orşit</a:t>
            </a:r>
            <a:r>
              <a:rPr lang="tr-TR" dirty="0"/>
              <a:t>, nefrit, pankreatit, miyokardit ve menenjit ensefalit ve sağırlık gibi nörolojik belirtiler de dahil olmak üzere ciddi komplikasyonlara neden olabilir. </a:t>
            </a:r>
          </a:p>
          <a:p>
            <a:r>
              <a:rPr lang="tr-TR" dirty="0"/>
              <a:t>Birkaç vakada hidrosefali, nöbetler ve </a:t>
            </a:r>
            <a:r>
              <a:rPr lang="tr-TR" dirty="0" err="1"/>
              <a:t>kraniyal</a:t>
            </a:r>
            <a:r>
              <a:rPr lang="tr-TR" dirty="0"/>
              <a:t> sinir felçleri gibi uzun vadeli sonuçlar da bildirilmiştir. </a:t>
            </a:r>
          </a:p>
          <a:p>
            <a:r>
              <a:rPr lang="tr-TR" dirty="0"/>
              <a:t>Daha genç yaş grubunun bir hastalığı olmasına rağmen, aşılanmış bir genç erişkinde kabakulak vakasını sunuyoruz.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296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E20966-DE3E-D68F-1B9F-639F5182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6F1304-DD7D-F10B-E3FA-703E20826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On sekiz yaşında erkek hasta 10 gündür devam eden düşük dereceli aralıklı ateş, iştahsızlık ve çok sayıda </a:t>
            </a:r>
            <a:r>
              <a:rPr lang="tr-TR" dirty="0" err="1"/>
              <a:t>safrasız</a:t>
            </a:r>
            <a:r>
              <a:rPr lang="tr-TR" dirty="0"/>
              <a:t> kusma atakları şikâyetleriyle polikliniğimize başvurdu. </a:t>
            </a:r>
          </a:p>
          <a:p>
            <a:r>
              <a:rPr lang="tr-TR" dirty="0"/>
              <a:t>Bunu yedi gün boyunca sol kulağın altında yavaş yavaş ilerleyen, ağrılı olan şişlik ve çiğneme sırasında artan kulak ağrısı izledi. </a:t>
            </a:r>
          </a:p>
          <a:p>
            <a:r>
              <a:rPr lang="tr-TR" dirty="0"/>
              <a:t>Ayrıca son üç gündür ağrılı sağ </a:t>
            </a:r>
            <a:r>
              <a:rPr lang="tr-TR" dirty="0" err="1"/>
              <a:t>skrotal</a:t>
            </a:r>
            <a:r>
              <a:rPr lang="tr-TR" dirty="0"/>
              <a:t> şişlik öyküsü vardı. </a:t>
            </a:r>
          </a:p>
          <a:p>
            <a:r>
              <a:rPr lang="tr-TR" dirty="0"/>
              <a:t>Hastanın karın ağrısı, kapalı ortamlarda yaşama veya uluslararası seyahat öyküsü yoktu. </a:t>
            </a:r>
          </a:p>
          <a:p>
            <a:r>
              <a:rPr lang="tr-TR" dirty="0"/>
              <a:t>Başvuru sırasında </a:t>
            </a:r>
            <a:r>
              <a:rPr lang="tr-TR" dirty="0" err="1"/>
              <a:t>nazofarengeal</a:t>
            </a:r>
            <a:r>
              <a:rPr lang="tr-TR" dirty="0"/>
              <a:t> sürüntü örneğinde SARS-CoV-2 negatifti. </a:t>
            </a:r>
          </a:p>
          <a:p>
            <a:r>
              <a:rPr lang="tr-TR" dirty="0"/>
              <a:t>İlki 15 aylıkken olmak üzere MMR aşısı ile aşılanmış ve ikinci dozu beş yaşında olmuştur.</a:t>
            </a:r>
          </a:p>
        </p:txBody>
      </p:sp>
    </p:spTree>
    <p:extLst>
      <p:ext uri="{BB962C8B-B14F-4D97-AF65-F5344CB8AC3E}">
        <p14:creationId xmlns:p14="http://schemas.microsoft.com/office/powerpoint/2010/main" val="253700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F7DA72-BD54-02CC-2605-1B9D539FC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6BE031-802E-5B69-8E30-F20023D42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Fizik muayenede ortalama yapılı erkek, aksiller ateş 37.7°C, düzenli nabız sayısı 105 atım/dakika, kan basıncı 110/70 mmHg, solunum sayısı 16/dakika ve Glasgow koma skalası 15/15 olarak tespit edildi. </a:t>
            </a:r>
          </a:p>
          <a:p>
            <a:r>
              <a:rPr lang="tr-TR" dirty="0"/>
              <a:t>Lokal muayenede, sol tarafta mandibula köşesine yakın palpasyonda yaygın, hassas, </a:t>
            </a:r>
            <a:r>
              <a:rPr lang="tr-TR" dirty="0" err="1"/>
              <a:t>fluktuan</a:t>
            </a:r>
            <a:r>
              <a:rPr lang="tr-TR" dirty="0"/>
              <a:t> ve </a:t>
            </a:r>
            <a:r>
              <a:rPr lang="tr-TR" dirty="0" err="1"/>
              <a:t>eritematöz</a:t>
            </a:r>
            <a:r>
              <a:rPr lang="tr-TR" dirty="0"/>
              <a:t> bir şişlik vardı. </a:t>
            </a:r>
            <a:r>
              <a:rPr lang="tr-TR" dirty="0" err="1"/>
              <a:t>Stenson</a:t>
            </a:r>
            <a:r>
              <a:rPr lang="tr-TR" dirty="0"/>
              <a:t> kanalından gözle görülür </a:t>
            </a:r>
            <a:r>
              <a:rPr lang="tr-TR" dirty="0" err="1"/>
              <a:t>pürülan</a:t>
            </a:r>
            <a:r>
              <a:rPr lang="tr-TR" dirty="0"/>
              <a:t> bir akıntı yoktu. </a:t>
            </a:r>
          </a:p>
          <a:p>
            <a:r>
              <a:rPr lang="tr-TR" dirty="0"/>
              <a:t>Sistemik muayenede karın gergin ve bağırsak sesleri alınamıyordu. </a:t>
            </a:r>
          </a:p>
          <a:p>
            <a:r>
              <a:rPr lang="tr-TR" dirty="0"/>
              <a:t>Sağ testis palpasyonla ağrılı ve şişti (yaklaşık 5x3x3 cm). Sistemik muayenenin geri kalanı kaba olarak normaldi.</a:t>
            </a:r>
          </a:p>
        </p:txBody>
      </p:sp>
    </p:spTree>
    <p:extLst>
      <p:ext uri="{BB962C8B-B14F-4D97-AF65-F5344CB8AC3E}">
        <p14:creationId xmlns:p14="http://schemas.microsoft.com/office/powerpoint/2010/main" val="44772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83D1C5-3396-D637-5C7E-15A021B2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40970A-5105-0268-C81B-93A02C8F3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İlk laboratuvar incelemelerinde hemoglobin 13 </a:t>
            </a:r>
            <a:r>
              <a:rPr lang="tr-TR" dirty="0" err="1"/>
              <a:t>gm</a:t>
            </a:r>
            <a:r>
              <a:rPr lang="tr-TR" dirty="0"/>
              <a:t>/</a:t>
            </a:r>
            <a:r>
              <a:rPr lang="tr-TR" dirty="0" err="1"/>
              <a:t>dL</a:t>
            </a:r>
            <a:r>
              <a:rPr lang="tr-TR" dirty="0"/>
              <a:t> , trombosit sayısı 150 x10^3/L, toplam lökosit sayısı 10x10^3 hücre/mm3 ve eritrosit sedimantasyon hızı ilk saatte 32 mm (0-20 mm) olarak saptanmıştır. </a:t>
            </a:r>
          </a:p>
          <a:p>
            <a:r>
              <a:rPr lang="tr-TR" dirty="0"/>
              <a:t>Serum amilaz 249 IU/L (23-125 IU/L), serum lipaz 348 IU/L (13-60 IU/L), total </a:t>
            </a:r>
            <a:r>
              <a:rPr lang="tr-TR" dirty="0" err="1"/>
              <a:t>bilirubin</a:t>
            </a:r>
            <a:r>
              <a:rPr lang="tr-TR" dirty="0"/>
              <a:t> 0,55 mg/</a:t>
            </a:r>
            <a:r>
              <a:rPr lang="tr-TR" dirty="0" err="1"/>
              <a:t>dL</a:t>
            </a:r>
            <a:r>
              <a:rPr lang="tr-TR" dirty="0"/>
              <a:t> ve alkalin fosfataz 65 IU/L idi. </a:t>
            </a:r>
          </a:p>
          <a:p>
            <a:r>
              <a:rPr lang="tr-TR" dirty="0"/>
              <a:t>Hiperkalsemi ve </a:t>
            </a:r>
            <a:r>
              <a:rPr lang="tr-TR" dirty="0" err="1"/>
              <a:t>hipertrigliseridemi</a:t>
            </a:r>
            <a:r>
              <a:rPr lang="tr-TR" dirty="0"/>
              <a:t> yoktu: serum kalsiyum 9,3 mg/</a:t>
            </a:r>
            <a:r>
              <a:rPr lang="tr-TR" dirty="0" err="1"/>
              <a:t>dL</a:t>
            </a:r>
            <a:r>
              <a:rPr lang="tr-TR" dirty="0"/>
              <a:t> ve </a:t>
            </a:r>
            <a:r>
              <a:rPr lang="tr-TR" dirty="0" err="1"/>
              <a:t>trigliserid</a:t>
            </a:r>
            <a:r>
              <a:rPr lang="tr-TR" dirty="0"/>
              <a:t> 72mg/</a:t>
            </a:r>
            <a:r>
              <a:rPr lang="tr-TR" dirty="0" err="1"/>
              <a:t>dL</a:t>
            </a:r>
            <a:r>
              <a:rPr lang="tr-TR" dirty="0"/>
              <a:t>. </a:t>
            </a:r>
          </a:p>
          <a:p>
            <a:r>
              <a:rPr lang="tr-TR" dirty="0"/>
              <a:t>Kabakulağın laboratuvar onayı virüs RNA’sı </a:t>
            </a:r>
            <a:r>
              <a:rPr lang="tr-TR" dirty="0" err="1"/>
              <a:t>reverse</a:t>
            </a:r>
            <a:r>
              <a:rPr lang="tr-TR" dirty="0"/>
              <a:t> transkriptaz polimeraz zincir reaksiyonu (RT-PCR) yoluyla oral sürüntü ile yapılmıştır. </a:t>
            </a:r>
          </a:p>
          <a:p>
            <a:r>
              <a:rPr lang="tr-TR" dirty="0"/>
              <a:t>İnsan immün yetmezlik virüsü (HIV), </a:t>
            </a:r>
            <a:r>
              <a:rPr lang="tr-TR" dirty="0" err="1"/>
              <a:t>Ebstein-Barr</a:t>
            </a:r>
            <a:r>
              <a:rPr lang="tr-TR" dirty="0"/>
              <a:t> virüsü (EBV), </a:t>
            </a:r>
            <a:r>
              <a:rPr lang="tr-TR" dirty="0" err="1"/>
              <a:t>sitomegalovirüs</a:t>
            </a:r>
            <a:r>
              <a:rPr lang="tr-TR" dirty="0"/>
              <a:t> (CMV), </a:t>
            </a:r>
            <a:r>
              <a:rPr lang="tr-TR" dirty="0" err="1"/>
              <a:t>herpes</a:t>
            </a:r>
            <a:r>
              <a:rPr lang="tr-TR" dirty="0"/>
              <a:t> </a:t>
            </a:r>
            <a:r>
              <a:rPr lang="tr-TR" dirty="0" err="1"/>
              <a:t>simpleks</a:t>
            </a:r>
            <a:r>
              <a:rPr lang="tr-TR" dirty="0"/>
              <a:t> virüsü (HSV), influenza ve </a:t>
            </a:r>
            <a:r>
              <a:rPr lang="tr-TR" dirty="0" err="1"/>
              <a:t>parainfluenza</a:t>
            </a:r>
            <a:r>
              <a:rPr lang="tr-TR" dirty="0"/>
              <a:t> </a:t>
            </a:r>
            <a:r>
              <a:rPr lang="tr-TR" dirty="0" err="1"/>
              <a:t>serolojileri</a:t>
            </a:r>
            <a:r>
              <a:rPr lang="tr-TR" dirty="0"/>
              <a:t> negatifti.</a:t>
            </a:r>
          </a:p>
        </p:txBody>
      </p:sp>
    </p:spTree>
    <p:extLst>
      <p:ext uri="{BB962C8B-B14F-4D97-AF65-F5344CB8AC3E}">
        <p14:creationId xmlns:p14="http://schemas.microsoft.com/office/powerpoint/2010/main" val="66229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A01A0F10-92B9-0723-76DA-EF52953C7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50" y="671229"/>
            <a:ext cx="10632499" cy="55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5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4E725630-EB07-9971-A7C1-F85EB0D3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91" y="0"/>
            <a:ext cx="6322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D87F0C6C-EDAD-DCE0-72E4-41D84A369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64" y="948475"/>
            <a:ext cx="10059272" cy="49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02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Geniş ekran</PresentationFormat>
  <Paragraphs>70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Teması</vt:lpstr>
      <vt:lpstr>Ergenlik Çağındaki Bir Erkekte Eş Zamanlı Olarak Parotit, Pankreatit ve Orşit Belirtileriyle Seyreden Kabakulak Enfeksiyonu</vt:lpstr>
      <vt:lpstr>Giriş</vt:lpstr>
      <vt:lpstr>Giriş</vt:lpstr>
      <vt:lpstr>Vaka Sunumu</vt:lpstr>
      <vt:lpstr>Vaka Sunumu</vt:lpstr>
      <vt:lpstr>Vaka Sunumu</vt:lpstr>
      <vt:lpstr>PowerPoint Sunusu</vt:lpstr>
      <vt:lpstr>PowerPoint Sunusu</vt:lpstr>
      <vt:lpstr>PowerPoint Sunusu</vt:lpstr>
      <vt:lpstr>Vaka Sunumu</vt:lpstr>
      <vt:lpstr>Tartışma</vt:lpstr>
      <vt:lpstr>Tartışma</vt:lpstr>
      <vt:lpstr>Tartışma</vt:lpstr>
      <vt:lpstr>Tartışma</vt:lpstr>
      <vt:lpstr>Tartışma</vt:lpstr>
      <vt:lpstr>Tartışma</vt:lpstr>
      <vt:lpstr>Tartışma</vt:lpstr>
      <vt:lpstr>Sonuç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Ergenlik Çağındaki Bir Erkekte Eş Zamanlı Olarak Parotit, Pankreatit ve Orşit Belirtileriyle Seyreden Kabakulak Enfeksiyonu</dc:title>
  <dc:creator>Şamil Arıcı</dc:creator>
  <cp:lastModifiedBy>Şamil Arıcı</cp:lastModifiedBy>
  <cp:revision>3</cp:revision>
  <dcterms:created xsi:type="dcterms:W3CDTF">2023-09-17T09:44:30Z</dcterms:created>
  <dcterms:modified xsi:type="dcterms:W3CDTF">2023-09-17T19:47:47Z</dcterms:modified>
</cp:coreProperties>
</file>