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257" r:id="rId5"/>
    <p:sldId id="258" r:id="rId6"/>
    <p:sldId id="259" r:id="rId7"/>
    <p:sldId id="260" r:id="rId8"/>
    <p:sldId id="261" r:id="rId9"/>
    <p:sldId id="310" r:id="rId10"/>
    <p:sldId id="311" r:id="rId11"/>
    <p:sldId id="312" r:id="rId12"/>
    <p:sldId id="262" r:id="rId13"/>
    <p:sldId id="263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3" r:id="rId31"/>
    <p:sldId id="281" r:id="rId32"/>
    <p:sldId id="282" r:id="rId33"/>
    <p:sldId id="283" r:id="rId34"/>
    <p:sldId id="284" r:id="rId35"/>
    <p:sldId id="285" r:id="rId36"/>
    <p:sldId id="286" r:id="rId37"/>
    <p:sldId id="304" r:id="rId38"/>
    <p:sldId id="288" r:id="rId39"/>
    <p:sldId id="287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7" r:id="rId48"/>
    <p:sldId id="298" r:id="rId49"/>
    <p:sldId id="299" r:id="rId50"/>
    <p:sldId id="300" r:id="rId51"/>
    <p:sldId id="301" r:id="rId52"/>
    <p:sldId id="302" r:id="rId53"/>
    <p:sldId id="306" r:id="rId54"/>
    <p:sldId id="307" r:id="rId55"/>
    <p:sldId id="313" r:id="rId56"/>
    <p:sldId id="296" r:id="rId5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>
      <p:cViewPr>
        <p:scale>
          <a:sx n="90" d="100"/>
          <a:sy n="90" d="100"/>
        </p:scale>
        <p:origin x="-72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8237-6E94-473C-9251-5B19C0D70AB2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BCF4-F60C-4D24-B8EB-A681E402E1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D9E2-A711-4A6F-AE1F-301C05C8ACFB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8861-A4B8-4EB8-892F-241AC2F206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D3DF-F247-4F6F-B607-224ADB56921B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A4A7-928F-4275-BA38-16A699EAB9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FF34-E8CC-4F48-8802-29357849BB54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D660-52E0-449D-AA7D-A8D80141A1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F325-772B-4C95-A466-A7D23F4F6FC0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4A16-2A8C-412A-B4BB-A7CFC35C0F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EDB1-C409-4729-BAC8-2C53E6AB984E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E453-685E-46A6-8558-B68D78DC66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8FD9-663A-4612-9AD6-D5254DC33517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BEED-E756-4620-B546-4FE7658D02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2BE6-CA70-4BED-973E-A2EF58990658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21B6-F6D3-4997-8328-AC117CAF61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329E-10B5-4473-BC29-9E8E3EE707D1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6D58-9995-4CD3-95F4-D291BF4821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1490-914A-428D-8F8D-E69DFEC5327D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B381-9EB0-4B53-8FE2-2135DE4573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D017-5B9C-4A64-B15A-2D026D1118C2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00C9-5A4D-4A25-8227-8A9C986A77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0993A-3E29-42C9-A74D-C537EB482F76}" type="datetimeFigureOut">
              <a:rPr lang="tr-TR"/>
              <a:pPr>
                <a:defRPr/>
              </a:pPr>
              <a:t>8.2.2017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1B138-2B7D-42DA-B306-0A409CFB06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bronchiolitis-in-infants-and-children-treatment-outcome-and-prevention/contributo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bronchiolitis-in-infants-and-children-treatment-outcome-and-prevention/contributor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ommunity-acquired-pneumonia-in-children-outpatient-treatment/contributors" TargetMode="External"/><Relationship Id="rId2" Type="http://schemas.openxmlformats.org/officeDocument/2006/relationships/hyperlink" Target="https://www.uptodate.com/contents/bronchiolitis-in-infants-and-children-treatment-outcome-and-prevention/contributo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uptodate.com/contents/community-acquired-pneumonia-in-children-clinical-features-and-diagnosis/contributo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smtClean="0"/>
              <a:t>ÇOCUKLARDA BRONŞİOLİT VE PNÖMONİ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tr-TR" sz="2400" dirty="0" err="1" smtClean="0">
                <a:solidFill>
                  <a:schemeClr val="tx1"/>
                </a:solidFill>
                <a:latin typeface="Arial" charset="0"/>
              </a:rPr>
              <a:t>Araş</a:t>
            </a:r>
            <a:r>
              <a:rPr lang="tr-TR" sz="2400" dirty="0" smtClean="0">
                <a:solidFill>
                  <a:schemeClr val="tx1"/>
                </a:solidFill>
                <a:latin typeface="Arial" charset="0"/>
              </a:rPr>
              <a:t>. Gör. Dr. Hatice ALKAYA KOL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charset="0"/>
              </a:rPr>
              <a:t>KTU Aile Hekimliği ABD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charset="0"/>
              </a:rPr>
              <a:t>24</a:t>
            </a:r>
            <a:r>
              <a:rPr lang="tr-TR" sz="2400" dirty="0" smtClean="0">
                <a:solidFill>
                  <a:schemeClr val="tx1"/>
                </a:solidFill>
                <a:latin typeface="Arial" charset="0"/>
              </a:rPr>
              <a:t>.01.2017</a:t>
            </a:r>
            <a:endParaRPr lang="tr-TR" sz="240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44450"/>
            <a:ext cx="9036050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115888"/>
            <a:ext cx="9074150" cy="612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Tanı için çoğunlukla fizik muayene bulguları yeterli olur.</a:t>
            </a:r>
          </a:p>
          <a:p>
            <a:r>
              <a:rPr lang="tr-TR" smtClean="0"/>
              <a:t>Radyolojik görüntüleme bulguları spesifik değildir. </a:t>
            </a:r>
          </a:p>
          <a:p>
            <a:pPr lvl="1"/>
            <a:r>
              <a:rPr lang="tr-TR" smtClean="0"/>
              <a:t>Akciğer alanlarında havalanma artışı</a:t>
            </a:r>
          </a:p>
          <a:p>
            <a:pPr lvl="1"/>
            <a:r>
              <a:rPr lang="tr-TR" smtClean="0"/>
              <a:t>Peribronşial kalınlaşmalar </a:t>
            </a:r>
            <a:endParaRPr lang="tr-TR" smtClean="0"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tr-TR" smtClean="0"/>
              <a:t>izlenebilir. </a:t>
            </a:r>
          </a:p>
          <a:p>
            <a:r>
              <a:rPr lang="tr-TR" smtClean="0"/>
              <a:t>Etkene yönelik viral taramalar yapılabilir ancak rutin serolojik tarama önerilmez.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/>
              <a:t>Ayırıcı tanı</a:t>
            </a:r>
            <a:r>
              <a:rPr lang="tr-TR" dirty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Astım </a:t>
            </a:r>
            <a:r>
              <a:rPr lang="tr-TR" dirty="0" err="1"/>
              <a:t>bronşiale</a:t>
            </a: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Pnömoni</a:t>
            </a: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Kronik akciğer hastalığı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Yabancı cisim </a:t>
            </a:r>
            <a:r>
              <a:rPr lang="tr-TR" dirty="0" err="1"/>
              <a:t>aspirasyonu</a:t>
            </a: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Konjenital</a:t>
            </a:r>
            <a:r>
              <a:rPr lang="tr-TR" dirty="0"/>
              <a:t> kalp hastalıkları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600" b="1" smtClean="0"/>
              <a:t>Ciddi bronşiolit kriterleri: </a:t>
            </a:r>
          </a:p>
          <a:p>
            <a:pPr>
              <a:lnSpc>
                <a:spcPct val="90000"/>
              </a:lnSpc>
            </a:pPr>
            <a:r>
              <a:rPr lang="tr-TR" sz="2600" smtClean="0"/>
              <a:t>Artmış solunum çabası </a:t>
            </a:r>
          </a:p>
          <a:p>
            <a:pPr lvl="1">
              <a:lnSpc>
                <a:spcPct val="90000"/>
              </a:lnSpc>
            </a:pPr>
            <a:r>
              <a:rPr lang="tr-TR" sz="2200" smtClean="0"/>
              <a:t>ta</a:t>
            </a:r>
            <a:r>
              <a:rPr lang="tr-TR" sz="2000" smtClean="0">
                <a:latin typeface="Arial" charset="0"/>
              </a:rPr>
              <a:t>k</a:t>
            </a:r>
            <a:r>
              <a:rPr lang="tr-TR" sz="2200" smtClean="0"/>
              <a:t>ipne; </a:t>
            </a:r>
          </a:p>
          <a:p>
            <a:pPr lvl="1">
              <a:lnSpc>
                <a:spcPct val="90000"/>
              </a:lnSpc>
            </a:pPr>
            <a:r>
              <a:rPr lang="tr-TR" sz="2200" smtClean="0"/>
              <a:t>burun kanadı solunumu , </a:t>
            </a:r>
          </a:p>
          <a:p>
            <a:pPr lvl="1">
              <a:lnSpc>
                <a:spcPct val="90000"/>
              </a:lnSpc>
            </a:pPr>
            <a:r>
              <a:rPr lang="tr-TR" sz="2200" smtClean="0"/>
              <a:t>interkostal, subkostal veya suprasternal retraksiyonlar, </a:t>
            </a:r>
          </a:p>
          <a:p>
            <a:pPr lvl="1">
              <a:lnSpc>
                <a:spcPct val="90000"/>
              </a:lnSpc>
            </a:pPr>
            <a:r>
              <a:rPr lang="tr-TR" sz="2200" smtClean="0"/>
              <a:t>aksesuar kas kullanımı</a:t>
            </a:r>
          </a:p>
          <a:p>
            <a:pPr>
              <a:lnSpc>
                <a:spcPct val="90000"/>
              </a:lnSpc>
            </a:pPr>
            <a:r>
              <a:rPr lang="tr-TR" sz="2600" smtClean="0"/>
              <a:t>Hipoksemi (SpO</a:t>
            </a:r>
            <a:r>
              <a:rPr lang="tr-TR" sz="2600" baseline="-25000" smtClean="0"/>
              <a:t>2</a:t>
            </a:r>
            <a:r>
              <a:rPr lang="tr-TR" sz="2600" smtClean="0"/>
              <a:t> &lt;%95 )</a:t>
            </a:r>
          </a:p>
          <a:p>
            <a:pPr>
              <a:lnSpc>
                <a:spcPct val="90000"/>
              </a:lnSpc>
            </a:pPr>
            <a:r>
              <a:rPr lang="tr-TR" sz="2600" smtClean="0"/>
              <a:t>Apne</a:t>
            </a:r>
          </a:p>
          <a:p>
            <a:pPr>
              <a:lnSpc>
                <a:spcPct val="90000"/>
              </a:lnSpc>
            </a:pPr>
            <a:r>
              <a:rPr lang="tr-TR" sz="2600" smtClean="0"/>
              <a:t>Akut solunum yetmezliği </a:t>
            </a:r>
          </a:p>
          <a:p>
            <a:pPr>
              <a:lnSpc>
                <a:spcPct val="90000"/>
              </a:lnSpc>
            </a:pPr>
            <a:r>
              <a:rPr lang="tr-TR" sz="2600" smtClean="0"/>
              <a:t>*bunların </a:t>
            </a:r>
            <a:r>
              <a:rPr lang="tr-TR" sz="2600" u="sng" smtClean="0"/>
              <a:t>hiçbirinin olmaması</a:t>
            </a:r>
            <a:r>
              <a:rPr lang="tr-TR" sz="2600" smtClean="0"/>
              <a:t> </a:t>
            </a:r>
            <a:r>
              <a:rPr lang="tr-TR" sz="2600" smtClean="0">
                <a:solidFill>
                  <a:srgbClr val="CC0000"/>
                </a:solidFill>
              </a:rPr>
              <a:t>ciddi olmayan bronşiolit</a:t>
            </a:r>
            <a:r>
              <a:rPr lang="tr-TR" sz="2600" smtClean="0"/>
              <a:t> olarak sınıflandırılır.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olmayan </a:t>
            </a:r>
            <a:r>
              <a:rPr lang="tr-TR" sz="2800" b="1" dirty="0" err="1"/>
              <a:t>bronşiolit</a:t>
            </a:r>
            <a:endParaRPr lang="tr-TR" sz="2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Hastaya evde bakım yapılabileceği konusunda endişe olmadıkça, ciddi olmayan </a:t>
            </a:r>
            <a:r>
              <a:rPr lang="tr-TR" sz="2800" dirty="0" err="1"/>
              <a:t>bronşiolitli</a:t>
            </a:r>
            <a:r>
              <a:rPr lang="tr-TR" sz="2800" dirty="0"/>
              <a:t> bebekler ve çocuklar genellikle ayakta tedavi yapılabilirler.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Tedavisinde </a:t>
            </a:r>
            <a:r>
              <a:rPr lang="tr-TR" sz="2800" dirty="0">
                <a:solidFill>
                  <a:srgbClr val="FF0000"/>
                </a:solidFill>
              </a:rPr>
              <a:t>destekleyici bakım ve ileriye yönelik rehberlik </a:t>
            </a:r>
            <a:r>
              <a:rPr lang="tr-TR" sz="2800" dirty="0"/>
              <a:t>temel prensiplerdir.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Destekleyici bakım; </a:t>
            </a:r>
            <a:r>
              <a:rPr lang="tr-TR" sz="2800" u="sng" dirty="0"/>
              <a:t>yeterli </a:t>
            </a:r>
            <a:r>
              <a:rPr lang="tr-TR" sz="2800" u="sng" dirty="0" err="1"/>
              <a:t>hidrasyonun</a:t>
            </a:r>
            <a:r>
              <a:rPr lang="tr-TR" sz="2800" u="sng" dirty="0"/>
              <a:t> sağlanması</a:t>
            </a:r>
            <a:r>
              <a:rPr lang="tr-TR" sz="2800" dirty="0"/>
              <a:t>, </a:t>
            </a:r>
            <a:r>
              <a:rPr lang="tr-TR" sz="2800" u="sng" dirty="0"/>
              <a:t>burun tıkanıklığının giderilmesi </a:t>
            </a:r>
            <a:r>
              <a:rPr lang="tr-TR" sz="2800" dirty="0"/>
              <a:t>ve </a:t>
            </a:r>
            <a:r>
              <a:rPr lang="tr-TR" sz="2800" u="sng" dirty="0"/>
              <a:t>hastalığın ilerlemesinin izlenmesini</a:t>
            </a:r>
            <a:r>
              <a:rPr lang="tr-TR" sz="2800" dirty="0"/>
              <a:t> içerir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olmayan </a:t>
            </a:r>
            <a:r>
              <a:rPr lang="tr-TR" sz="2800" b="1" dirty="0" err="1"/>
              <a:t>bronşiolit</a:t>
            </a:r>
            <a:endParaRPr lang="tr-TR" sz="2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İmmun</a:t>
            </a:r>
            <a:r>
              <a:rPr lang="tr-TR" sz="2800" dirty="0"/>
              <a:t> yeterli bebek ve çocuklarda ; kanıtlanmış fayda olmaması, bakım masraflarını artırmaları, olumsuz etkileri olabileceği için </a:t>
            </a:r>
            <a:r>
              <a:rPr lang="tr-TR" sz="2800" u="sng" dirty="0"/>
              <a:t>rutin farmakolojik tedavi önerilmez.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Randomize</a:t>
            </a:r>
            <a:r>
              <a:rPr lang="tr-TR" sz="2800" dirty="0"/>
              <a:t> kontrollü çalışmalarda, sistematik </a:t>
            </a:r>
            <a:r>
              <a:rPr lang="tr-TR" sz="2800" dirty="0" err="1"/>
              <a:t>reveiwlerde</a:t>
            </a:r>
            <a:r>
              <a:rPr lang="tr-TR" sz="2800" dirty="0"/>
              <a:t> ve meta-analizlerde ; </a:t>
            </a:r>
            <a:r>
              <a:rPr lang="tr-TR" sz="2800" dirty="0" err="1"/>
              <a:t>bronkodilatörlerin</a:t>
            </a:r>
            <a:r>
              <a:rPr lang="tr-TR" sz="2800" dirty="0"/>
              <a:t>, </a:t>
            </a:r>
            <a:r>
              <a:rPr lang="tr-TR" sz="2800" dirty="0" err="1"/>
              <a:t>glikokortikoidlerin</a:t>
            </a:r>
            <a:r>
              <a:rPr lang="tr-TR" sz="2800" dirty="0"/>
              <a:t> ve </a:t>
            </a:r>
            <a:r>
              <a:rPr lang="tr-TR" sz="2800" dirty="0" err="1"/>
              <a:t>lökotrien</a:t>
            </a:r>
            <a:r>
              <a:rPr lang="tr-TR" sz="2800" dirty="0"/>
              <a:t> inhibitörlerinin faydaları desteklenmemektedir. </a:t>
            </a:r>
          </a:p>
        </p:txBody>
      </p:sp>
      <p:sp>
        <p:nvSpPr>
          <p:cNvPr id="29699" name="Metin kutusu 3"/>
          <p:cNvSpPr txBox="1">
            <a:spLocks noChangeArrowheads="1"/>
          </p:cNvSpPr>
          <p:nvPr/>
        </p:nvSpPr>
        <p:spPr bwMode="auto">
          <a:xfrm>
            <a:off x="0" y="6126163"/>
            <a:ext cx="961231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1100" b="1">
              <a:latin typeface="Calibri" pitchFamily="34" charset="0"/>
            </a:endParaRPr>
          </a:p>
          <a:p>
            <a:r>
              <a:rPr lang="tr-TR" sz="1100" b="1">
                <a:latin typeface="Calibri" pitchFamily="34" charset="0"/>
              </a:rPr>
              <a:t>Bronchodilators for bronchiolitis  </a:t>
            </a:r>
            <a:r>
              <a:rPr lang="tr-TR" sz="1100">
                <a:latin typeface="Calibri" pitchFamily="34" charset="0"/>
              </a:rPr>
              <a:t>Anne m. Gadomski Melissa b Scribani 17 June 2014</a:t>
            </a:r>
          </a:p>
          <a:p>
            <a:r>
              <a:rPr lang="en-US" sz="1100" b="1">
                <a:latin typeface="Calibri" pitchFamily="34" charset="0"/>
              </a:rPr>
              <a:t>Leukotriene inhibitors for bronchiolitis in infants and young children</a:t>
            </a:r>
            <a:r>
              <a:rPr lang="tr-TR" sz="1100" b="1">
                <a:latin typeface="Calibri" pitchFamily="34" charset="0"/>
              </a:rPr>
              <a:t>  </a:t>
            </a:r>
            <a:r>
              <a:rPr lang="tr-TR" sz="1100">
                <a:latin typeface="Calibri" pitchFamily="34" charset="0"/>
              </a:rPr>
              <a:t>Fang liu Jing Ouyang Songqing Liu Bo Yang Wei xiong Rufu Xu 16 March 2015</a:t>
            </a:r>
          </a:p>
          <a:p>
            <a:r>
              <a:rPr lang="en-US" sz="1100" b="1">
                <a:latin typeface="Calibri" pitchFamily="34" charset="0"/>
              </a:rPr>
              <a:t>Glucocorticoids for acute viral bronchiolitis in infants and young children</a:t>
            </a:r>
            <a:r>
              <a:rPr lang="tr-TR" sz="1100" b="1">
                <a:latin typeface="Calibri" pitchFamily="34" charset="0"/>
              </a:rPr>
              <a:t> </a:t>
            </a:r>
            <a:r>
              <a:rPr lang="tr-TR" sz="1100">
                <a:latin typeface="Calibri" pitchFamily="34" charset="0"/>
              </a:rPr>
              <a:t>Ricardo M Fernandes Liza M Bialy Ben Vandermeer 4 June 2013</a:t>
            </a:r>
          </a:p>
          <a:p>
            <a:r>
              <a:rPr lang="tr-TR" sz="1100">
                <a:latin typeface="Calibri" pitchFamily="34" charset="0"/>
              </a:rPr>
              <a:t> </a:t>
            </a:r>
            <a:r>
              <a:rPr lang="en-US" sz="1400" b="1">
                <a:latin typeface="Calibri" pitchFamily="34" charset="0"/>
              </a:rPr>
              <a:t/>
            </a:r>
            <a:br>
              <a:rPr lang="en-US" sz="1400" b="1">
                <a:latin typeface="Calibri" pitchFamily="34" charset="0"/>
              </a:rPr>
            </a:br>
            <a:endParaRPr lang="tr-TR" sz="1400">
              <a:latin typeface="Calibri" pitchFamily="34" charset="0"/>
            </a:endParaRPr>
          </a:p>
        </p:txBody>
      </p:sp>
      <p:pic>
        <p:nvPicPr>
          <p:cNvPr id="29700" name="Picture 2" descr="The Cochrane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049963"/>
            <a:ext cx="26384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olmayan </a:t>
            </a:r>
            <a:r>
              <a:rPr lang="tr-TR" sz="2800" b="1" dirty="0" err="1"/>
              <a:t>bronşiolit</a:t>
            </a:r>
            <a:endParaRPr lang="tr-TR" sz="2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İşyerinde veya acil serviste tedavi edilen bebeklere ve çocuklara </a:t>
            </a:r>
            <a:r>
              <a:rPr lang="tr-TR" sz="2800" dirty="0" err="1"/>
              <a:t>nebülize</a:t>
            </a:r>
            <a:r>
              <a:rPr lang="tr-TR" sz="2800" dirty="0"/>
              <a:t> </a:t>
            </a:r>
            <a:r>
              <a:rPr lang="tr-TR" sz="2800" dirty="0" err="1"/>
              <a:t>hipertonik</a:t>
            </a:r>
            <a:r>
              <a:rPr lang="tr-TR" sz="2800" dirty="0"/>
              <a:t> </a:t>
            </a:r>
            <a:r>
              <a:rPr lang="tr-TR" sz="2800" dirty="0" err="1"/>
              <a:t>salinle</a:t>
            </a:r>
            <a:r>
              <a:rPr lang="tr-TR" sz="2800" dirty="0"/>
              <a:t> rutin olarak tedavi önerilmez.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 Acil serviste </a:t>
            </a:r>
            <a:r>
              <a:rPr lang="tr-TR" sz="2800" dirty="0" err="1"/>
              <a:t>hipertonik</a:t>
            </a:r>
            <a:r>
              <a:rPr lang="tr-TR" sz="2800" dirty="0"/>
              <a:t> </a:t>
            </a:r>
            <a:r>
              <a:rPr lang="tr-TR" sz="2800" dirty="0" err="1"/>
              <a:t>salinin</a:t>
            </a:r>
            <a:r>
              <a:rPr lang="tr-TR" sz="2800" dirty="0"/>
              <a:t> uygulanmasını değerlendiren </a:t>
            </a:r>
            <a:r>
              <a:rPr lang="tr-TR" sz="2800" dirty="0" err="1"/>
              <a:t>randomize</a:t>
            </a:r>
            <a:r>
              <a:rPr lang="tr-TR" sz="2800" dirty="0"/>
              <a:t> çalışmaların 2015 yılında yapılan sistematik bir derlemesinde, </a:t>
            </a:r>
            <a:r>
              <a:rPr lang="tr-TR" sz="2800" dirty="0" err="1"/>
              <a:t>hipertonik</a:t>
            </a:r>
            <a:r>
              <a:rPr lang="tr-TR" sz="2800" dirty="0"/>
              <a:t> </a:t>
            </a:r>
            <a:r>
              <a:rPr lang="tr-TR" sz="2800" dirty="0" err="1"/>
              <a:t>salin</a:t>
            </a:r>
            <a:r>
              <a:rPr lang="tr-TR" sz="2800" dirty="0"/>
              <a:t> </a:t>
            </a:r>
            <a:r>
              <a:rPr lang="tr-TR" sz="2800" dirty="0" err="1"/>
              <a:t>bronşiolitli</a:t>
            </a:r>
            <a:r>
              <a:rPr lang="tr-TR" sz="2800" dirty="0"/>
              <a:t> çocuklarda hastaneye yatma oranını düşürmüş ancak kanıt düşük kalitedir. </a:t>
            </a:r>
          </a:p>
        </p:txBody>
      </p:sp>
      <p:sp>
        <p:nvSpPr>
          <p:cNvPr id="30723" name="Metin kutusu 3"/>
          <p:cNvSpPr txBox="1">
            <a:spLocks noChangeArrowheads="1"/>
          </p:cNvSpPr>
          <p:nvPr/>
        </p:nvSpPr>
        <p:spPr bwMode="auto">
          <a:xfrm>
            <a:off x="457200" y="6308725"/>
            <a:ext cx="8362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100" b="1">
                <a:latin typeface="Calibri" pitchFamily="34" charset="0"/>
              </a:rPr>
              <a:t>Bronchiolitis in infants and children: Treatment; outcome; and prevention</a:t>
            </a:r>
          </a:p>
          <a:p>
            <a:r>
              <a:rPr lang="tr-TR" sz="1100">
                <a:latin typeface="Calibri" pitchFamily="34" charset="0"/>
              </a:rPr>
              <a:t>Authors:</a:t>
            </a:r>
            <a:r>
              <a:rPr lang="tr-TR" sz="1100">
                <a:latin typeface="Calibri" pitchFamily="34" charset="0"/>
                <a:hlinkClick r:id="rId2"/>
              </a:rPr>
              <a:t>Pedro A Piedra, MDAnn R Stark, MD</a:t>
            </a:r>
            <a:r>
              <a:rPr lang="tr-TR" sz="1100">
                <a:latin typeface="Calibri" pitchFamily="34" charset="0"/>
              </a:rPr>
              <a:t>Section Editors:</a:t>
            </a:r>
            <a:r>
              <a:rPr lang="tr-TR" sz="1100">
                <a:latin typeface="Calibri" pitchFamily="34" charset="0"/>
                <a:hlinkClick r:id="rId2"/>
              </a:rPr>
              <a:t>George B Mallory, MDMorven S Edwards, MD</a:t>
            </a:r>
            <a:r>
              <a:rPr lang="tr-TR" sz="1100">
                <a:latin typeface="Calibri" pitchFamily="34" charset="0"/>
              </a:rPr>
              <a:t>Deputy Editor:</a:t>
            </a:r>
            <a:r>
              <a:rPr lang="tr-TR" sz="1100">
                <a:latin typeface="Calibri" pitchFamily="34" charset="0"/>
                <a:hlinkClick r:id="rId2"/>
              </a:rPr>
              <a:t>Mary M Torchia, MD</a:t>
            </a:r>
            <a:r>
              <a:rPr lang="tr-TR" sz="1100">
                <a:latin typeface="Calibri" pitchFamily="34" charset="0"/>
              </a:rPr>
              <a:t> </a:t>
            </a:r>
            <a:r>
              <a:rPr lang="en-US" sz="1100" b="1">
                <a:latin typeface="Calibri" pitchFamily="34" charset="0"/>
              </a:rPr>
              <a:t>Literature review current through:</a:t>
            </a:r>
            <a:r>
              <a:rPr lang="en-US" sz="1100">
                <a:latin typeface="Calibri" pitchFamily="34" charset="0"/>
              </a:rPr>
              <a:t> Dec 2016. | </a:t>
            </a:r>
            <a:r>
              <a:rPr lang="en-US" sz="1100" b="1">
                <a:latin typeface="Calibri" pitchFamily="34" charset="0"/>
              </a:rPr>
              <a:t>This topic last updated:</a:t>
            </a:r>
            <a:r>
              <a:rPr lang="en-US" sz="1100">
                <a:latin typeface="Calibri" pitchFamily="34" charset="0"/>
              </a:rPr>
              <a:t> Nov 08, 2016.</a:t>
            </a:r>
            <a:r>
              <a:rPr lang="tr-TR" sz="11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b="1" smtClean="0"/>
              <a:t>Ciddi olmayan bronşiolit</a:t>
            </a:r>
          </a:p>
          <a:p>
            <a:pPr>
              <a:buFont typeface="Arial" charset="0"/>
              <a:buNone/>
            </a:pPr>
            <a:endParaRPr lang="tr-TR" sz="2800" b="1" smtClean="0"/>
          </a:p>
          <a:p>
            <a:r>
              <a:rPr lang="tr-TR" sz="2800" smtClean="0"/>
              <a:t>Burun damlaları veya sprey ;</a:t>
            </a:r>
          </a:p>
          <a:p>
            <a:pPr lvl="1"/>
            <a:r>
              <a:rPr lang="tr-TR" sz="2400" smtClean="0"/>
              <a:t>Tuzlu burun damlaları veya sprey, tıkanma ve burun akışı konusunda yardımcı olabilir. </a:t>
            </a:r>
          </a:p>
          <a:p>
            <a:pPr lvl="1"/>
            <a:r>
              <a:rPr lang="tr-TR" sz="2400" smtClean="0"/>
              <a:t>Bebekler</a:t>
            </a:r>
            <a:r>
              <a:rPr lang="tr-TR" sz="2000" smtClean="0">
                <a:latin typeface="Arial" charset="0"/>
              </a:rPr>
              <a:t>e</a:t>
            </a:r>
            <a:r>
              <a:rPr lang="tr-TR" sz="2400" smtClean="0"/>
              <a:t>, anne-babalar mukusu inceltmek için tuzlu burun damlaları deneyebilir, burun sekresyonlarını geçici olarak gidermek için burun aspirasyonu yapılabilir. </a:t>
            </a:r>
          </a:p>
          <a:p>
            <a:pPr lvl="1"/>
            <a:r>
              <a:rPr lang="tr-TR" sz="2400" smtClean="0"/>
              <a:t>Daha büyük bir çocuk burun spreyi kullanmayı deneyebilir.</a:t>
            </a:r>
          </a:p>
          <a:p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olmayan </a:t>
            </a:r>
            <a:r>
              <a:rPr lang="tr-TR" sz="2800" b="1" dirty="0" err="1"/>
              <a:t>bronşiolit</a:t>
            </a:r>
            <a:endParaRPr lang="tr-TR" sz="2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Hidrasyonun</a:t>
            </a:r>
            <a:r>
              <a:rPr lang="tr-TR" sz="2800" dirty="0"/>
              <a:t> sağlanması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Reçetesiz </a:t>
            </a:r>
            <a:r>
              <a:rPr lang="tr-TR" sz="2800" dirty="0" err="1"/>
              <a:t>dekonjestanlardan</a:t>
            </a:r>
            <a:r>
              <a:rPr lang="tr-TR" sz="2800" dirty="0"/>
              <a:t> ve öksürük ilaçlarından kaçınılması;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 Bu ilaçların kanıtlanmış bir faydası yoktur ve ciddi yan etkilere sahip olabilir.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/>
              <a:t>AMAÇ</a:t>
            </a:r>
          </a:p>
        </p:txBody>
      </p:sp>
      <p:sp>
        <p:nvSpPr>
          <p:cNvPr id="143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Çocuklarda bronşiolit ve pnömonin tanısı ve tedavisi hakkında  bilgi vermek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olmayan </a:t>
            </a:r>
            <a:r>
              <a:rPr lang="tr-TR" sz="2800" b="1" dirty="0" err="1"/>
              <a:t>bronşiolit</a:t>
            </a: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Acil tıbbi bakıma geri dönme </a:t>
            </a:r>
            <a:r>
              <a:rPr lang="tr-TR" sz="2800" dirty="0" err="1"/>
              <a:t>endikasyonları</a:t>
            </a:r>
            <a:r>
              <a:rPr lang="tr-TR" sz="2800" dirty="0"/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 err="1"/>
              <a:t>Apne</a:t>
            </a:r>
            <a:r>
              <a:rPr lang="tr-TR" sz="2400" dirty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 err="1"/>
              <a:t>Siyanoz</a:t>
            </a:r>
            <a:r>
              <a:rPr lang="tr-TR" sz="2400" dirty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Yetersiz beslenme,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Yeni ateş,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Artmış solunum sayısı ve / veya artmış solunum eforu (</a:t>
            </a:r>
            <a:r>
              <a:rPr lang="tr-TR" sz="2400" dirty="0" err="1"/>
              <a:t>retraksiyonlar</a:t>
            </a:r>
            <a:r>
              <a:rPr lang="tr-TR" sz="2400" dirty="0"/>
              <a:t>, burun kanadı solunumu),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Sıvı alımı azalması (normalin yüzde 75'i, 12 saat boyunca ıslak bezinin olmaması),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Bitkinlik (örneğin, sosyal uyarılara cevap verememe, yalnızca uzun süreli uyarı ile uyanma)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481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smtClean="0"/>
              <a:t>Ciddi olmayan bronşiolit</a:t>
            </a:r>
          </a:p>
          <a:p>
            <a:r>
              <a:rPr lang="tr-TR" sz="2400" smtClean="0"/>
              <a:t>Takip:</a:t>
            </a:r>
          </a:p>
          <a:p>
            <a:r>
              <a:rPr lang="tr-TR" sz="2000" smtClean="0"/>
              <a:t>Bronşiyoliti olan ve hastaneye kaldırılmayan çocuklar, hastalığın ilerlemesi veya rezolüsyonu için klinisyen tarafından izlenmelidir. </a:t>
            </a:r>
          </a:p>
          <a:p>
            <a:r>
              <a:rPr lang="tr-TR" sz="2000" smtClean="0"/>
              <a:t>Genellikle </a:t>
            </a:r>
            <a:r>
              <a:rPr lang="tr-TR" sz="2000" smtClean="0">
                <a:solidFill>
                  <a:srgbClr val="FF0000"/>
                </a:solidFill>
              </a:rPr>
              <a:t>bir- iki gün içinde </a:t>
            </a:r>
            <a:r>
              <a:rPr lang="tr-TR" sz="2000" smtClean="0"/>
              <a:t>takip, telefonla ya da ofiste olabilir. </a:t>
            </a:r>
          </a:p>
          <a:p>
            <a:r>
              <a:rPr lang="tr-TR" sz="2000" smtClean="0"/>
              <a:t>Takip zamanlaması ve yöntemi semptomların ilk şiddetine ve süresine bağlıdır; </a:t>
            </a:r>
          </a:p>
          <a:p>
            <a:pPr lvl="1"/>
            <a:r>
              <a:rPr lang="tr-TR" sz="2000" smtClean="0"/>
              <a:t>Semptomların ilk bir veya iki gününde görülen hastalar iyileşmeden önce kötüye gidebilir. </a:t>
            </a:r>
          </a:p>
          <a:p>
            <a:r>
              <a:rPr lang="tr-TR" sz="2000" smtClean="0"/>
              <a:t>Hastalığın seyrini belirlemek ve bozulmakta olan solunum durumunu belirlemek için solunum sisteminin tekrarlayan klinik değerlendirmeleri (örn., Solunum sayısı, retraksiyon vb.) gerekebilir.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584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smtClean="0"/>
              <a:t>Ciddi bronşiolit </a:t>
            </a:r>
          </a:p>
          <a:p>
            <a:r>
              <a:rPr lang="tr-TR" sz="2800" smtClean="0"/>
              <a:t>Bebekler ve çocuklar şiddetli bronşiolit genellikle acil serviste veya yatarak tedavi gerektirir. </a:t>
            </a:r>
          </a:p>
          <a:p>
            <a:r>
              <a:rPr lang="tr-TR" sz="2800" smtClean="0"/>
              <a:t>Destekleyici bakım ve öngörücü rehberlik, şiddetli bronşiolitin ana tedavisidir. </a:t>
            </a:r>
          </a:p>
          <a:p>
            <a:r>
              <a:rPr lang="tr-TR" sz="2800" smtClean="0"/>
              <a:t>Destekleyici bakım; yeterli hidrasyon, solunum desteği ve hastalık progresyonunu izlemeyi içerir.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Ciddi </a:t>
            </a:r>
            <a:r>
              <a:rPr lang="tr-TR" sz="2800" b="1" dirty="0" err="1"/>
              <a:t>bronşiolit</a:t>
            </a:r>
            <a:r>
              <a:rPr lang="tr-TR" sz="2800" b="1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İlk aşamada </a:t>
            </a:r>
            <a:r>
              <a:rPr lang="tr-TR" sz="2800" u="sng" dirty="0" err="1"/>
              <a:t>bronkodilatörler</a:t>
            </a:r>
            <a:r>
              <a:rPr lang="tr-TR" sz="2800" dirty="0"/>
              <a:t> önerilmez.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Bununla birlikte, ciddi </a:t>
            </a:r>
            <a:r>
              <a:rPr lang="tr-TR" sz="2800" dirty="0" err="1"/>
              <a:t>bronşiyoliti</a:t>
            </a:r>
            <a:r>
              <a:rPr lang="tr-TR" sz="2800" dirty="0"/>
              <a:t> olan bebekler ve çocuklar için </a:t>
            </a:r>
            <a:r>
              <a:rPr lang="tr-TR" sz="2800" dirty="0" err="1"/>
              <a:t>inhale</a:t>
            </a:r>
            <a:r>
              <a:rPr lang="tr-TR" sz="2800" dirty="0"/>
              <a:t> </a:t>
            </a:r>
            <a:r>
              <a:rPr lang="tr-TR" sz="2800" dirty="0" err="1"/>
              <a:t>bronkodilatörlerin</a:t>
            </a:r>
            <a:r>
              <a:rPr lang="tr-TR" sz="2800" dirty="0"/>
              <a:t> (</a:t>
            </a:r>
            <a:r>
              <a:rPr lang="tr-TR" sz="2800" dirty="0" err="1"/>
              <a:t>albuterol</a:t>
            </a:r>
            <a:r>
              <a:rPr lang="tr-TR" sz="2800" dirty="0"/>
              <a:t> ,</a:t>
            </a:r>
            <a:r>
              <a:rPr lang="tr-TR" sz="2800" dirty="0" err="1"/>
              <a:t>salbutamol</a:t>
            </a:r>
            <a:r>
              <a:rPr lang="tr-TR" sz="2800" dirty="0"/>
              <a:t> veya epinefrin) bir kez denenmesi gerekebilir.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 err="1"/>
              <a:t>Nebülize</a:t>
            </a:r>
            <a:r>
              <a:rPr lang="tr-TR" sz="2800" u="sng" dirty="0"/>
              <a:t> </a:t>
            </a:r>
            <a:r>
              <a:rPr lang="tr-TR" sz="2800" u="sng" dirty="0" err="1"/>
              <a:t>hipertonik</a:t>
            </a:r>
            <a:r>
              <a:rPr lang="tr-TR" sz="2800" u="sng" dirty="0"/>
              <a:t> </a:t>
            </a:r>
            <a:r>
              <a:rPr lang="tr-TR" sz="2800" u="sng" dirty="0" err="1"/>
              <a:t>salin</a:t>
            </a:r>
            <a:r>
              <a:rPr lang="tr-TR" sz="2800" u="sng" dirty="0"/>
              <a:t> </a:t>
            </a:r>
            <a:r>
              <a:rPr lang="tr-TR" sz="2800" dirty="0"/>
              <a:t>; rutin olarak tedavi önerilmez.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 err="1"/>
              <a:t>Glukokortikoidler</a:t>
            </a:r>
            <a:r>
              <a:rPr lang="tr-TR" sz="2800" u="sng" dirty="0"/>
              <a:t> </a:t>
            </a:r>
            <a:r>
              <a:rPr lang="tr-TR" sz="2800" dirty="0"/>
              <a:t>- </a:t>
            </a:r>
            <a:r>
              <a:rPr lang="tr-TR" sz="2800" dirty="0" err="1"/>
              <a:t>Bronşiyolitin</a:t>
            </a:r>
            <a:r>
              <a:rPr lang="tr-TR" sz="2800" dirty="0"/>
              <a:t> ilk bölümünün tedavisinde rutin olarak önerilmez. </a:t>
            </a:r>
          </a:p>
        </p:txBody>
      </p:sp>
      <p:sp>
        <p:nvSpPr>
          <p:cNvPr id="36867" name="Metin kutusu 3"/>
          <p:cNvSpPr txBox="1">
            <a:spLocks noChangeArrowheads="1"/>
          </p:cNvSpPr>
          <p:nvPr/>
        </p:nvSpPr>
        <p:spPr bwMode="auto">
          <a:xfrm>
            <a:off x="179388" y="6308725"/>
            <a:ext cx="864076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100" b="1">
                <a:latin typeface="Calibri" pitchFamily="34" charset="0"/>
              </a:rPr>
              <a:t>Bronchiolitis in infants and children: Treatment; outcome; and prevention</a:t>
            </a:r>
          </a:p>
          <a:p>
            <a:r>
              <a:rPr lang="tr-TR" sz="1100">
                <a:latin typeface="Calibri" pitchFamily="34" charset="0"/>
              </a:rPr>
              <a:t>Authors:</a:t>
            </a:r>
            <a:r>
              <a:rPr lang="tr-TR" sz="1100">
                <a:latin typeface="Calibri" pitchFamily="34" charset="0"/>
                <a:hlinkClick r:id="rId2"/>
              </a:rPr>
              <a:t>Pedro A Piedra, MDAnn R Stark, MD</a:t>
            </a:r>
            <a:r>
              <a:rPr lang="tr-TR" sz="1100">
                <a:latin typeface="Calibri" pitchFamily="34" charset="0"/>
              </a:rPr>
              <a:t>Section Editors:</a:t>
            </a:r>
            <a:r>
              <a:rPr lang="tr-TR" sz="1100">
                <a:latin typeface="Calibri" pitchFamily="34" charset="0"/>
                <a:hlinkClick r:id="rId2"/>
              </a:rPr>
              <a:t>George B Mallory, MDMorven S Edwards, MD</a:t>
            </a:r>
            <a:r>
              <a:rPr lang="tr-TR" sz="1100">
                <a:latin typeface="Calibri" pitchFamily="34" charset="0"/>
              </a:rPr>
              <a:t>Deputy Editor:</a:t>
            </a:r>
            <a:r>
              <a:rPr lang="tr-TR" sz="1100">
                <a:latin typeface="Calibri" pitchFamily="34" charset="0"/>
                <a:hlinkClick r:id="rId2"/>
              </a:rPr>
              <a:t>Mary M Torchia, MD</a:t>
            </a:r>
            <a:r>
              <a:rPr lang="tr-TR" sz="1100">
                <a:latin typeface="Calibri" pitchFamily="34" charset="0"/>
              </a:rPr>
              <a:t> </a:t>
            </a:r>
            <a:r>
              <a:rPr lang="en-US" sz="1100" b="1">
                <a:latin typeface="Calibri" pitchFamily="34" charset="0"/>
              </a:rPr>
              <a:t>Literature review current through:</a:t>
            </a:r>
            <a:r>
              <a:rPr lang="en-US" sz="1100">
                <a:latin typeface="Calibri" pitchFamily="34" charset="0"/>
              </a:rPr>
              <a:t> Dec 2016. | </a:t>
            </a:r>
            <a:r>
              <a:rPr lang="en-US" sz="1100" b="1">
                <a:latin typeface="Calibri" pitchFamily="34" charset="0"/>
              </a:rPr>
              <a:t>This topic last updated:</a:t>
            </a:r>
            <a:r>
              <a:rPr lang="en-US" sz="1100">
                <a:latin typeface="Calibri" pitchFamily="34" charset="0"/>
              </a:rPr>
              <a:t> Nov 08, 2016.</a:t>
            </a:r>
            <a:r>
              <a:rPr lang="tr-TR" sz="1100">
                <a:latin typeface="Calibri" pitchFamily="34" charset="0"/>
              </a:rPr>
              <a:t> </a:t>
            </a:r>
          </a:p>
          <a:p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500" b="1" smtClean="0"/>
              <a:t>Ciddi bronşiolit </a:t>
            </a:r>
          </a:p>
          <a:p>
            <a:pPr>
              <a:lnSpc>
                <a:spcPct val="80000"/>
              </a:lnSpc>
            </a:pPr>
            <a:r>
              <a:rPr lang="tr-TR" sz="2500" smtClean="0"/>
              <a:t>Solunum desteği –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Bronşiolitli bebeklerde ve küçük çocuklarda solunum desteği genellikle aşamalı olarak sağlanmaktadır. Çoğu çocuk </a:t>
            </a:r>
            <a:r>
              <a:rPr lang="tr-TR" sz="2200" u="sng" smtClean="0"/>
              <a:t>burun aspirasyonuna </a:t>
            </a:r>
            <a:r>
              <a:rPr lang="tr-TR" sz="2200" smtClean="0"/>
              <a:t>ihtiyaç duyar.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Tamamlayıcı oksijen, SpO2&gt;% 90 ila 92'yi korumak için gerekebilir.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Solunum yetmezliğine ilerleme riski altında olan bebekler, endotrakeal entübasyondan önce </a:t>
            </a:r>
            <a:r>
              <a:rPr lang="tr-TR" sz="2200" u="sng" smtClean="0"/>
              <a:t>ısıtılmış nemlendirilmiş yüksek akımlı burun kanülü (HFNC</a:t>
            </a:r>
            <a:r>
              <a:rPr lang="tr-TR" sz="2200" smtClean="0"/>
              <a:t>) tedavisi ve / veya </a:t>
            </a:r>
            <a:r>
              <a:rPr lang="tr-TR" sz="2200" u="sng" smtClean="0"/>
              <a:t>sürekli pozitif hava yolu basıncı (CPAP)  </a:t>
            </a:r>
            <a:r>
              <a:rPr lang="tr-TR" sz="2200" smtClean="0"/>
              <a:t>tedavisi denenmelidir.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 Bununla birlikte, hemodinamik instabilite,  apnesi veya koruyucu hava yolu refleksleri kaybı olan çocuklar için ilk </a:t>
            </a:r>
            <a:r>
              <a:rPr lang="tr-TR" sz="2200" u="sng" smtClean="0"/>
              <a:t>endotrakeal entübasyon </a:t>
            </a:r>
            <a:r>
              <a:rPr lang="tr-TR" sz="2200" smtClean="0"/>
              <a:t>HFNC veya CPAP'den daha uygundur.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b="1" smtClean="0"/>
              <a:t>Bronşiolitten korunma;</a:t>
            </a:r>
          </a:p>
          <a:p>
            <a:pPr>
              <a:lnSpc>
                <a:spcPct val="90000"/>
              </a:lnSpc>
            </a:pPr>
            <a:r>
              <a:rPr lang="tr-TR" smtClean="0"/>
              <a:t>Genel hijyen kurallarına uymak(özellikle el yıkama)</a:t>
            </a:r>
          </a:p>
          <a:p>
            <a:pPr>
              <a:lnSpc>
                <a:spcPct val="90000"/>
              </a:lnSpc>
            </a:pPr>
            <a:r>
              <a:rPr lang="tr-TR" smtClean="0"/>
              <a:t>Üst solunum yolu enfeksiyonu olan kişilerle temastan kaçınma </a:t>
            </a:r>
          </a:p>
          <a:p>
            <a:pPr>
              <a:lnSpc>
                <a:spcPct val="90000"/>
              </a:lnSpc>
            </a:pPr>
            <a:r>
              <a:rPr lang="tr-TR" smtClean="0"/>
              <a:t>Sigara dumanına maruziyetin engellenmesi</a:t>
            </a:r>
          </a:p>
          <a:p>
            <a:pPr>
              <a:lnSpc>
                <a:spcPct val="90000"/>
              </a:lnSpc>
            </a:pPr>
            <a:r>
              <a:rPr lang="tr-TR" sz="2800" smtClean="0">
                <a:latin typeface="Arial" charset="0"/>
              </a:rPr>
              <a:t>A</a:t>
            </a:r>
            <a:r>
              <a:rPr lang="tr-TR" smtClean="0"/>
              <a:t>nne sütü ile beslenmenin desteklenmesi </a:t>
            </a:r>
            <a:endParaRPr lang="tr-TR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tr-TR" smtClean="0"/>
              <a:t>Anne sütü ile beslenen çocuklarda, RSV bronşiolitine bağlı hastaneye yatış oranları belirgin azalmaktadır.</a:t>
            </a:r>
            <a:endParaRPr lang="tr-TR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tr-TR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99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/>
              <a:t>Prognoz</a:t>
            </a:r>
          </a:p>
          <a:p>
            <a:r>
              <a:rPr lang="tr-TR" smtClean="0"/>
              <a:t>Genellikle tam iyileşme sağlanır.</a:t>
            </a:r>
          </a:p>
          <a:p>
            <a:r>
              <a:rPr lang="tr-TR" smtClean="0"/>
              <a:t>Prematürite ve kronik akciğer hastalığı gibi risk faktörü bulunanlarda sekonder bakteriyel enfeksiyonlara bağlı komplikasyonlar daha sık görülmektedir.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PNÖMONİ</a:t>
            </a:r>
          </a:p>
        </p:txBody>
      </p:sp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/>
              <a:t>Tanım : </a:t>
            </a:r>
          </a:p>
          <a:p>
            <a:r>
              <a:rPr lang="tr-TR" smtClean="0"/>
              <a:t>Akciğerdeki interstisyel dokunun ve alveollerin inflamasyonu sonucunda , akut solunum sıkıntısı bulgularının oluştuğu bir klinik tablodur. 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/>
              <a:t>Epidemiyoloji 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Tüm dünyada yılda yaklaşık 155 milyon çocuk </a:t>
            </a:r>
            <a:r>
              <a:rPr lang="tr-TR" sz="2800" dirty="0" err="1"/>
              <a:t>pnömoni</a:t>
            </a:r>
            <a:r>
              <a:rPr lang="tr-TR" sz="2800" dirty="0"/>
              <a:t> tanısı almaktadır.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Yılda yaklaşık 3 milyon çocuk </a:t>
            </a:r>
            <a:r>
              <a:rPr lang="tr-TR" sz="2800" dirty="0" err="1"/>
              <a:t>pnömoni</a:t>
            </a:r>
            <a:r>
              <a:rPr lang="tr-TR" sz="2800" dirty="0"/>
              <a:t> nedeniyle ölmektedir.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5 yaşından küçük çocuklar daha fazla etkilenmektedir.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err="1"/>
              <a:t>Etyoloji</a:t>
            </a:r>
            <a:r>
              <a:rPr lang="tr-TR" b="1" dirty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Her yaş grubunda farklı etkenler ön plana çıkmaktadır.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2 yaşından küçüklerde %80 </a:t>
            </a:r>
            <a:r>
              <a:rPr lang="tr-TR" dirty="0" err="1">
                <a:solidFill>
                  <a:srgbClr val="FF0000"/>
                </a:solidFill>
              </a:rPr>
              <a:t>viral</a:t>
            </a:r>
            <a:r>
              <a:rPr lang="tr-TR" dirty="0">
                <a:solidFill>
                  <a:srgbClr val="FF0000"/>
                </a:solidFill>
              </a:rPr>
              <a:t> etkenler</a:t>
            </a:r>
            <a:r>
              <a:rPr lang="tr-TR" dirty="0"/>
              <a:t> (</a:t>
            </a:r>
            <a:r>
              <a:rPr lang="tr-TR" dirty="0" err="1">
                <a:solidFill>
                  <a:srgbClr val="FF0000"/>
                </a:solidFill>
              </a:rPr>
              <a:t>öz.RSV</a:t>
            </a:r>
            <a:r>
              <a:rPr lang="tr-TR" dirty="0"/>
              <a:t> ) sorumludur.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Büyüklerde bakteriyel nedenler (öz. </a:t>
            </a:r>
            <a:r>
              <a:rPr lang="tr-TR" dirty="0" err="1">
                <a:solidFill>
                  <a:srgbClr val="FF0000"/>
                </a:solidFill>
              </a:rPr>
              <a:t>S.pneumonia</a:t>
            </a:r>
            <a:r>
              <a:rPr lang="tr-TR" dirty="0"/>
              <a:t>) ön plana çıkar.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Yaş ilerledikçe </a:t>
            </a:r>
            <a:r>
              <a:rPr lang="tr-TR" dirty="0" err="1"/>
              <a:t>pnömoni</a:t>
            </a:r>
            <a:r>
              <a:rPr lang="tr-TR" dirty="0"/>
              <a:t> sıklığı azalır ve </a:t>
            </a:r>
            <a:r>
              <a:rPr lang="tr-TR" dirty="0" err="1"/>
              <a:t>atipik</a:t>
            </a:r>
            <a:r>
              <a:rPr lang="tr-TR" dirty="0"/>
              <a:t> bakteriyel ajanlar olan </a:t>
            </a:r>
            <a:r>
              <a:rPr lang="tr-TR" dirty="0" err="1">
                <a:solidFill>
                  <a:srgbClr val="FF0000"/>
                </a:solidFill>
              </a:rPr>
              <a:t>C.Pneumonia</a:t>
            </a:r>
            <a:r>
              <a:rPr lang="tr-TR" dirty="0"/>
              <a:t> ve </a:t>
            </a:r>
            <a:r>
              <a:rPr lang="tr-TR" dirty="0" err="1">
                <a:solidFill>
                  <a:srgbClr val="FF0000"/>
                </a:solidFill>
              </a:rPr>
              <a:t>M.Pneumonia</a:t>
            </a:r>
            <a:r>
              <a:rPr lang="tr-TR" dirty="0"/>
              <a:t> gibi etkenler ön plana çıkar.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/>
              <a:t>Öğrenim Hedefleri </a:t>
            </a:r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Bronşiolit ve pnömoninin;</a:t>
            </a:r>
          </a:p>
          <a:p>
            <a:pPr lvl="1"/>
            <a:r>
              <a:rPr lang="tr-TR" smtClean="0"/>
              <a:t>Yaşa göre etyolojik ajanlarını sayabilme</a:t>
            </a:r>
          </a:p>
          <a:p>
            <a:pPr lvl="1"/>
            <a:r>
              <a:rPr lang="tr-TR" smtClean="0"/>
              <a:t>Fizik muayene bulgularını ayırt edebilme</a:t>
            </a:r>
          </a:p>
          <a:p>
            <a:pPr lvl="1"/>
            <a:r>
              <a:rPr lang="tr-TR" smtClean="0"/>
              <a:t>Ciddi ve ciddi olmayan ayrımını yapabilme </a:t>
            </a:r>
          </a:p>
          <a:p>
            <a:pPr lvl="1"/>
            <a:r>
              <a:rPr lang="tr-TR" smtClean="0"/>
              <a:t>Radyografi endikasyonlarını sayabilme </a:t>
            </a:r>
          </a:p>
          <a:p>
            <a:pPr lvl="1"/>
            <a:r>
              <a:rPr lang="tr-TR" smtClean="0"/>
              <a:t>Tedavilerini düzenleyebilme </a:t>
            </a:r>
            <a:endParaRPr lang="tr-TR" smtClean="0">
              <a:latin typeface="Arial" charset="0"/>
            </a:endParaRPr>
          </a:p>
          <a:p>
            <a:pPr lvl="1"/>
            <a:r>
              <a:rPr lang="tr-TR" sz="2400" smtClean="0">
                <a:latin typeface="Arial" charset="0"/>
              </a:rPr>
              <a:t>Sevk kriterlerini sayabilme </a:t>
            </a:r>
          </a:p>
          <a:p>
            <a:endParaRPr lang="tr-TR" smtClean="0"/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err="1"/>
              <a:t>Kolaylaştıcı</a:t>
            </a:r>
            <a:r>
              <a:rPr lang="tr-TR" sz="2800" b="1" dirty="0"/>
              <a:t> etmenler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Anne sütü ile beslenememe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Yetersiz </a:t>
            </a:r>
            <a:r>
              <a:rPr lang="tr-TR" sz="2800" dirty="0" err="1"/>
              <a:t>bağışıklanma</a:t>
            </a: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Erken doğum, düşük doğum ağırlığı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2 yaşından küçük olmak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Beslenme bozukluğu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Kalabalık ev ve okul ortamı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Başta sigara olmak üzere ev ve ev dışı hava kirliliği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Doğuştan kalp, solunum ,kas, iskelet sistemi hastalıkları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Bağışıklık sistemini baskılayıcı hastalıklar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Takipne</a:t>
            </a:r>
            <a:r>
              <a:rPr lang="tr-TR" sz="2800" dirty="0"/>
              <a:t> en önemli bulgudur.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0-2 ay için &gt;60/</a:t>
            </a:r>
            <a:r>
              <a:rPr lang="tr-TR" sz="2400" dirty="0" err="1"/>
              <a:t>dk</a:t>
            </a:r>
            <a:endParaRPr lang="tr-T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2 ay-1yaş  &gt;50/</a:t>
            </a:r>
            <a:r>
              <a:rPr lang="tr-TR" sz="2400" dirty="0" err="1"/>
              <a:t>dk</a:t>
            </a:r>
            <a:endParaRPr lang="tr-TR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1yaş-5yaş &gt;40/</a:t>
            </a:r>
            <a:r>
              <a:rPr lang="tr-TR" sz="2400" dirty="0" err="1"/>
              <a:t>dk</a:t>
            </a:r>
            <a:r>
              <a:rPr lang="tr-TR" sz="2400" dirty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Ateş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Solunum sıkıntısı bulguları (</a:t>
            </a:r>
            <a:r>
              <a:rPr lang="tr-TR" sz="2800" dirty="0" err="1"/>
              <a:t>takipne</a:t>
            </a:r>
            <a:r>
              <a:rPr lang="tr-TR" sz="2800" dirty="0"/>
              <a:t>, burun kanadı solunumu, </a:t>
            </a:r>
            <a:r>
              <a:rPr lang="tr-TR" sz="2800" dirty="0" err="1"/>
              <a:t>interkostal</a:t>
            </a:r>
            <a:r>
              <a:rPr lang="tr-TR" sz="2800" dirty="0"/>
              <a:t> </a:t>
            </a:r>
            <a:r>
              <a:rPr lang="tr-TR" sz="2800" dirty="0" err="1"/>
              <a:t>subkostal</a:t>
            </a:r>
            <a:r>
              <a:rPr lang="tr-TR" sz="2800" dirty="0"/>
              <a:t> çekilmeler, öksürük)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Rallerin</a:t>
            </a:r>
            <a:r>
              <a:rPr lang="tr-TR" sz="2800" dirty="0"/>
              <a:t> duyulması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Pnömoni</a:t>
            </a:r>
            <a:r>
              <a:rPr lang="tr-TR" sz="2800" dirty="0"/>
              <a:t> bulguları yaşa göre değişkenlik gösterir.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Başlangıçta hasta genellikle ateş, hızlı nefes alıp verme ve öksürük şikayeti ile gelir.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Küçük çocuklarda ateş olmayabilir.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Hafif ateş ve burun akıntısı ile başlayan </a:t>
            </a:r>
            <a:r>
              <a:rPr lang="tr-TR" sz="2800" dirty="0" err="1"/>
              <a:t>prodromal</a:t>
            </a:r>
            <a:r>
              <a:rPr lang="tr-TR" sz="2800" dirty="0"/>
              <a:t> dönemi takiben;  </a:t>
            </a:r>
            <a:r>
              <a:rPr lang="tr-TR" sz="2800" dirty="0" err="1"/>
              <a:t>takipne</a:t>
            </a:r>
            <a:r>
              <a:rPr lang="tr-TR" sz="2800" dirty="0"/>
              <a:t>, burun kanadı solunumu , </a:t>
            </a:r>
            <a:r>
              <a:rPr lang="tr-TR" sz="2800" dirty="0" err="1"/>
              <a:t>interkostal</a:t>
            </a:r>
            <a:r>
              <a:rPr lang="tr-TR" sz="2800" dirty="0"/>
              <a:t> </a:t>
            </a:r>
            <a:r>
              <a:rPr lang="tr-TR" sz="2800" dirty="0" err="1"/>
              <a:t>subkostal</a:t>
            </a:r>
            <a:r>
              <a:rPr lang="tr-TR" sz="2800" dirty="0"/>
              <a:t> çekilmeler ortaya çıkar.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Dinlemekle solunum sesleri azalmış olabilir.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En tipik dinleme bulgusu </a:t>
            </a:r>
            <a:r>
              <a:rPr lang="tr-TR" sz="2800" u="sng" dirty="0" err="1"/>
              <a:t>inspiryum</a:t>
            </a:r>
            <a:r>
              <a:rPr lang="tr-TR" sz="2800" u="sng" dirty="0"/>
              <a:t> sonu </a:t>
            </a:r>
            <a:r>
              <a:rPr lang="tr-TR" sz="2800" u="sng" dirty="0" err="1"/>
              <a:t>rallerdir</a:t>
            </a:r>
            <a:r>
              <a:rPr lang="tr-TR" sz="2800" dirty="0"/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rgbClr val="FF0000"/>
                </a:solidFill>
              </a:rPr>
              <a:t>Viral</a:t>
            </a:r>
            <a:r>
              <a:rPr lang="tr-TR" sz="2800" dirty="0"/>
              <a:t> etkenlerle oluşan </a:t>
            </a:r>
            <a:r>
              <a:rPr lang="tr-TR" sz="2800" dirty="0" err="1"/>
              <a:t>pnömonilerde</a:t>
            </a:r>
            <a:r>
              <a:rPr lang="tr-TR" sz="2800" dirty="0"/>
              <a:t> genellikle ailede </a:t>
            </a:r>
            <a:r>
              <a:rPr lang="tr-TR" sz="2800" u="sng" dirty="0"/>
              <a:t>üst solunum yolu enfeksiyonu geçiren bireyle temas </a:t>
            </a:r>
            <a:r>
              <a:rPr lang="tr-TR" sz="2800" dirty="0"/>
              <a:t>öyküsü bulunur.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rgbClr val="FF0000"/>
                </a:solidFill>
              </a:rPr>
              <a:t>Bakteriyel </a:t>
            </a:r>
            <a:r>
              <a:rPr lang="tr-TR" sz="2800" dirty="0"/>
              <a:t>etkenlerle oluşan </a:t>
            </a:r>
            <a:r>
              <a:rPr lang="tr-TR" sz="2800" dirty="0" err="1"/>
              <a:t>pnömonilerde</a:t>
            </a:r>
            <a:r>
              <a:rPr lang="tr-TR" sz="2800" dirty="0"/>
              <a:t>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Hasta düşkün görünümde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Hızlı başlangıçlı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Ateş ve </a:t>
            </a:r>
            <a:r>
              <a:rPr lang="tr-TR" sz="2800" dirty="0" err="1"/>
              <a:t>takipne</a:t>
            </a:r>
            <a:r>
              <a:rPr lang="tr-TR" sz="2800" dirty="0"/>
              <a:t> belirgin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Bir tarafta nefes alıp vermekle artan göğüs ağrısı ve karın ağrısı olabilir.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FM’de etkilenen bölgede vokal </a:t>
            </a:r>
            <a:r>
              <a:rPr lang="tr-TR" sz="2800" dirty="0" err="1"/>
              <a:t>fremitus</a:t>
            </a:r>
            <a:r>
              <a:rPr lang="tr-TR" sz="2800" dirty="0"/>
              <a:t> ve </a:t>
            </a:r>
            <a:r>
              <a:rPr lang="tr-TR" sz="2800" dirty="0" err="1"/>
              <a:t>raller</a:t>
            </a:r>
            <a:r>
              <a:rPr lang="tr-TR" sz="2800" dirty="0"/>
              <a:t> tespit edilir.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Belirti ve Bulgular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rgbClr val="FF0000"/>
                </a:solidFill>
              </a:rPr>
              <a:t>Atipik</a:t>
            </a:r>
            <a:r>
              <a:rPr lang="tr-TR" sz="2800" dirty="0">
                <a:solidFill>
                  <a:srgbClr val="FF0000"/>
                </a:solidFill>
              </a:rPr>
              <a:t> etkenlerle </a:t>
            </a:r>
            <a:r>
              <a:rPr lang="tr-TR" sz="2800" dirty="0"/>
              <a:t>oluşan </a:t>
            </a:r>
            <a:r>
              <a:rPr lang="tr-TR" sz="2800" dirty="0" err="1"/>
              <a:t>pnömonilerde</a:t>
            </a:r>
            <a:r>
              <a:rPr lang="tr-TR" sz="2800" dirty="0"/>
              <a:t> halsizlik , </a:t>
            </a:r>
            <a:r>
              <a:rPr lang="tr-TR" sz="2800" dirty="0" err="1"/>
              <a:t>başağrısı</a:t>
            </a:r>
            <a:r>
              <a:rPr lang="tr-TR" sz="2800" dirty="0"/>
              <a:t>, ateş, boğaz ağrısı ve </a:t>
            </a:r>
            <a:r>
              <a:rPr lang="tr-TR" sz="2800" dirty="0" err="1"/>
              <a:t>fotofobi</a:t>
            </a:r>
            <a:r>
              <a:rPr lang="tr-TR" sz="2800" dirty="0"/>
              <a:t> gibi bulgularla hastalık başlar.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Beraberinde </a:t>
            </a:r>
            <a:r>
              <a:rPr lang="tr-TR" sz="2800" dirty="0" err="1"/>
              <a:t>otitis</a:t>
            </a:r>
            <a:r>
              <a:rPr lang="tr-TR" sz="2800" dirty="0"/>
              <a:t> </a:t>
            </a:r>
            <a:r>
              <a:rPr lang="tr-TR" sz="2800" dirty="0" err="1"/>
              <a:t>media</a:t>
            </a:r>
            <a:r>
              <a:rPr lang="tr-TR" sz="2800" dirty="0"/>
              <a:t> ve </a:t>
            </a:r>
            <a:r>
              <a:rPr lang="tr-TR" sz="2800" dirty="0" err="1"/>
              <a:t>büllöz</a:t>
            </a:r>
            <a:r>
              <a:rPr lang="tr-TR" sz="2800" dirty="0"/>
              <a:t> </a:t>
            </a:r>
            <a:r>
              <a:rPr lang="tr-TR" sz="2800" dirty="0" err="1"/>
              <a:t>mirinjit</a:t>
            </a:r>
            <a:r>
              <a:rPr lang="tr-TR" sz="2800" dirty="0"/>
              <a:t> görülebilir.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Akciğerde dinleme bulgusu olmayabilir.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524" t="34975" r="34241" b="39294"/>
          <a:stretch>
            <a:fillRect/>
          </a:stretch>
        </p:blipFill>
        <p:spPr>
          <a:xfrm>
            <a:off x="685800" y="838200"/>
            <a:ext cx="77724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9" t="26018" r="30487" b="28049"/>
          <a:stretch>
            <a:fillRect/>
          </a:stretch>
        </p:blipFill>
        <p:spPr>
          <a:xfrm>
            <a:off x="107950" y="1341438"/>
            <a:ext cx="9036050" cy="381635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532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smtClean="0"/>
              <a:t>Tanı ;</a:t>
            </a:r>
          </a:p>
          <a:p>
            <a:r>
              <a:rPr lang="tr-TR" sz="2800" smtClean="0"/>
              <a:t>Hafif, komplikasyonsuz alt solunum yolu enfeksiyonu olan ve ayakta tedavi gören çocuklarda pnömoni tanısını doğrulamak için </a:t>
            </a:r>
            <a:r>
              <a:rPr lang="tr-TR" sz="2800" u="sng" smtClean="0"/>
              <a:t>rutin göğüs radyografileri gerekli değildir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BRONŞİOLİT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Tanım: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      Genellikle 2 yaşından küçük çocuklarda görülen, alt solunum yollarındaki küçük havayollarının </a:t>
            </a:r>
            <a:r>
              <a:rPr lang="tr-TR" dirty="0" err="1"/>
              <a:t>inflamasyonudur</a:t>
            </a:r>
            <a:r>
              <a:rPr lang="tr-TR" dirty="0"/>
              <a:t>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2600" b="1" smtClean="0"/>
              <a:t>Klinik olarak pnömoni bulgusu olan çocuklarda radyografi endikasyonları </a:t>
            </a:r>
          </a:p>
          <a:p>
            <a:pPr>
              <a:lnSpc>
                <a:spcPct val="80000"/>
              </a:lnSpc>
            </a:pPr>
            <a:endParaRPr lang="tr-TR" sz="2600" b="1" smtClean="0"/>
          </a:p>
          <a:p>
            <a:pPr lvl="1">
              <a:lnSpc>
                <a:spcPct val="80000"/>
              </a:lnSpc>
            </a:pPr>
            <a:r>
              <a:rPr lang="tr-TR" sz="2200" smtClean="0"/>
              <a:t>Ciddi pnömoni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Kesin bulgular olmadığında tanıyı doğrulamak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Hastaneye yatış (parankimal infiltratların varlığını, boyutunu ve karakterini belgelemek ve olası komplikasyonları değerlendirmek için)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Tekrarlayan pnömoni öyküsü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Özellikle altta yatan kardiyopulmoner veya başka hastalığı olan hastalarda solunum sıkıntısı için alternatif açıklamaların (örneğin yabancı cisim aspirasyonu, kalp yetmezliği) dışla</a:t>
            </a:r>
            <a:r>
              <a:rPr lang="tr-TR" sz="2000" smtClean="0">
                <a:latin typeface="Arial" charset="0"/>
              </a:rPr>
              <a:t>nması</a:t>
            </a:r>
            <a:r>
              <a:rPr lang="tr-TR" sz="2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tr-TR" sz="2200" smtClean="0"/>
              <a:t>Uzamış pnömonide komplikasyon değerlendirmek için </a:t>
            </a:r>
            <a:endParaRPr lang="tr-TR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Başlık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5298" name="İçerik Yer Tutucusu 1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2808287" cy="2376487"/>
          </a:xfrm>
        </p:spPr>
      </p:pic>
      <p:sp>
        <p:nvSpPr>
          <p:cNvPr id="55299" name="İçerik Yer Tutucusu 20"/>
          <p:cNvSpPr>
            <a:spLocks noGrp="1"/>
          </p:cNvSpPr>
          <p:nvPr>
            <p:ph sz="half" idx="2"/>
          </p:nvPr>
        </p:nvSpPr>
        <p:spPr>
          <a:xfrm>
            <a:off x="468313" y="4581525"/>
            <a:ext cx="8218487" cy="1544638"/>
          </a:xfrm>
        </p:spPr>
        <p:txBody>
          <a:bodyPr/>
          <a:lstStyle/>
          <a:p>
            <a:r>
              <a:rPr lang="tr-TR" sz="2000" smtClean="0"/>
              <a:t>Bakteriyel pnömoni            Viral pnömoni               Atipik bakteriyel pnömoni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 l="33363" t="22969" r="33136" b="22266"/>
          <a:stretch>
            <a:fillRect/>
          </a:stretch>
        </p:blipFill>
        <p:spPr bwMode="auto">
          <a:xfrm>
            <a:off x="3276600" y="1557338"/>
            <a:ext cx="2663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 l="39920" t="37016" r="40175" b="37143"/>
          <a:stretch>
            <a:fillRect/>
          </a:stretch>
        </p:blipFill>
        <p:spPr bwMode="auto">
          <a:xfrm>
            <a:off x="6011863" y="1557338"/>
            <a:ext cx="25923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Viral</a:t>
            </a:r>
            <a:r>
              <a:rPr lang="tr-TR" sz="2800" dirty="0"/>
              <a:t> </a:t>
            </a:r>
            <a:r>
              <a:rPr lang="tr-TR" sz="2800" dirty="0" err="1"/>
              <a:t>pnömoni</a:t>
            </a:r>
            <a:r>
              <a:rPr lang="tr-TR" sz="2800" dirty="0"/>
              <a:t> ve </a:t>
            </a:r>
            <a:r>
              <a:rPr lang="tr-TR" sz="2800" dirty="0" err="1"/>
              <a:t>atipik</a:t>
            </a:r>
            <a:r>
              <a:rPr lang="tr-TR" sz="2800" dirty="0"/>
              <a:t> etkenlerle oluşan </a:t>
            </a:r>
            <a:r>
              <a:rPr lang="tr-TR" sz="2800" dirty="0" err="1"/>
              <a:t>pnömonilerde</a:t>
            </a:r>
            <a:r>
              <a:rPr lang="tr-TR" sz="2800" dirty="0"/>
              <a:t> , </a:t>
            </a:r>
            <a:r>
              <a:rPr lang="tr-TR" sz="2800" dirty="0" err="1"/>
              <a:t>grafilerde</a:t>
            </a:r>
            <a:r>
              <a:rPr lang="tr-TR" sz="2800" dirty="0"/>
              <a:t> </a:t>
            </a:r>
            <a:r>
              <a:rPr lang="tr-TR" sz="2800" dirty="0" err="1"/>
              <a:t>bilateral</a:t>
            </a:r>
            <a:r>
              <a:rPr lang="tr-TR" sz="2800" dirty="0"/>
              <a:t> </a:t>
            </a:r>
            <a:r>
              <a:rPr lang="tr-TR" sz="2800" dirty="0" err="1"/>
              <a:t>difüz</a:t>
            </a:r>
            <a:r>
              <a:rPr lang="tr-TR" sz="2800" dirty="0"/>
              <a:t> </a:t>
            </a:r>
            <a:r>
              <a:rPr lang="tr-TR" sz="2800" dirty="0" err="1"/>
              <a:t>infiltrasyon</a:t>
            </a:r>
            <a:r>
              <a:rPr lang="tr-TR" sz="2800" dirty="0"/>
              <a:t> bulunur.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 err="1"/>
              <a:t>M.pneumonia</a:t>
            </a:r>
            <a:r>
              <a:rPr lang="tr-TR" sz="2800" u="sng" dirty="0"/>
              <a:t> </a:t>
            </a:r>
            <a:r>
              <a:rPr lang="tr-TR" sz="2800" u="sng" dirty="0" err="1"/>
              <a:t>pnömonisinde</a:t>
            </a:r>
            <a:r>
              <a:rPr lang="tr-TR" sz="2800" u="sng" dirty="0"/>
              <a:t> </a:t>
            </a:r>
            <a:r>
              <a:rPr lang="tr-TR" sz="2800" dirty="0"/>
              <a:t>yama tarzında </a:t>
            </a:r>
            <a:r>
              <a:rPr lang="tr-TR" sz="2800" dirty="0" err="1"/>
              <a:t>alveoler</a:t>
            </a:r>
            <a:r>
              <a:rPr lang="tr-TR" sz="2800" dirty="0"/>
              <a:t> </a:t>
            </a:r>
            <a:r>
              <a:rPr lang="tr-TR" sz="2800" dirty="0" err="1"/>
              <a:t>infiltrasyon</a:t>
            </a:r>
            <a:r>
              <a:rPr lang="tr-TR" sz="2800" dirty="0"/>
              <a:t> olabilir.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/>
              <a:t>Bakteriyel </a:t>
            </a:r>
            <a:r>
              <a:rPr lang="tr-TR" sz="2800" u="sng" dirty="0" err="1"/>
              <a:t>pnömonilerde</a:t>
            </a:r>
            <a:r>
              <a:rPr lang="tr-TR" sz="2800" u="sng" dirty="0"/>
              <a:t> </a:t>
            </a:r>
            <a:r>
              <a:rPr lang="tr-TR" sz="2800" dirty="0" err="1"/>
              <a:t>lober</a:t>
            </a:r>
            <a:r>
              <a:rPr lang="tr-TR" sz="2800" dirty="0"/>
              <a:t>, </a:t>
            </a:r>
            <a:r>
              <a:rPr lang="tr-TR" sz="2800" dirty="0" err="1"/>
              <a:t>segmental</a:t>
            </a:r>
            <a:r>
              <a:rPr lang="tr-TR" sz="2800" dirty="0"/>
              <a:t> </a:t>
            </a:r>
            <a:r>
              <a:rPr lang="tr-TR" sz="2800" dirty="0" err="1"/>
              <a:t>infiltrasyon</a:t>
            </a:r>
            <a:r>
              <a:rPr lang="tr-TR" sz="2800" dirty="0"/>
              <a:t> saptanır.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Plevral</a:t>
            </a:r>
            <a:r>
              <a:rPr lang="tr-TR" sz="2800" dirty="0"/>
              <a:t> </a:t>
            </a:r>
            <a:r>
              <a:rPr lang="tr-TR" sz="2800" dirty="0" err="1"/>
              <a:t>efüzyon</a:t>
            </a:r>
            <a:r>
              <a:rPr lang="tr-TR" sz="2800" dirty="0"/>
              <a:t> varlığı </a:t>
            </a:r>
            <a:r>
              <a:rPr lang="tr-TR" sz="2800" u="sng" dirty="0"/>
              <a:t>bakteriyel </a:t>
            </a:r>
            <a:r>
              <a:rPr lang="tr-TR" sz="2800" u="sng" dirty="0" err="1"/>
              <a:t>pnömoniyi</a:t>
            </a:r>
            <a:r>
              <a:rPr lang="tr-TR" sz="2800" u="sng" dirty="0"/>
              <a:t> </a:t>
            </a:r>
            <a:r>
              <a:rPr lang="tr-TR" sz="2800" dirty="0"/>
              <a:t>destekler.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Hiler</a:t>
            </a:r>
            <a:r>
              <a:rPr lang="tr-TR" sz="2800" dirty="0"/>
              <a:t> bölgede lenf </a:t>
            </a:r>
            <a:r>
              <a:rPr lang="tr-TR" sz="2800" dirty="0" err="1"/>
              <a:t>nodlarında</a:t>
            </a:r>
            <a:r>
              <a:rPr lang="tr-TR" sz="2800" dirty="0"/>
              <a:t> büyümeye ait gölgeler saptanırsa, </a:t>
            </a:r>
            <a:r>
              <a:rPr lang="tr-TR" sz="2800" u="sng" dirty="0"/>
              <a:t>tüberküloz ve M. </a:t>
            </a:r>
            <a:r>
              <a:rPr lang="tr-TR" sz="2800" u="sng" dirty="0" err="1"/>
              <a:t>Pneumonia</a:t>
            </a:r>
            <a:r>
              <a:rPr lang="tr-TR" sz="2800" u="sng" dirty="0"/>
              <a:t> </a:t>
            </a:r>
            <a:r>
              <a:rPr lang="tr-TR" sz="2800" u="sng" dirty="0" err="1"/>
              <a:t>pnömonisi</a:t>
            </a:r>
            <a:r>
              <a:rPr lang="tr-TR" sz="2800" dirty="0"/>
              <a:t> akla gelmelidir.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Pnömatosel</a:t>
            </a:r>
            <a:r>
              <a:rPr lang="tr-TR" sz="2800" dirty="0"/>
              <a:t> görünümü alveollerde </a:t>
            </a:r>
            <a:r>
              <a:rPr lang="tr-TR" sz="2800" dirty="0" err="1"/>
              <a:t>rüptür</a:t>
            </a:r>
            <a:r>
              <a:rPr lang="tr-TR" sz="2800" dirty="0"/>
              <a:t> sonucu oluşur ve akla </a:t>
            </a:r>
            <a:r>
              <a:rPr lang="tr-TR" sz="2800" u="sng" dirty="0" err="1"/>
              <a:t>S.aureus</a:t>
            </a:r>
            <a:r>
              <a:rPr lang="tr-TR" sz="2800" u="sng" dirty="0"/>
              <a:t> </a:t>
            </a:r>
            <a:r>
              <a:rPr lang="tr-TR" sz="2800" u="sng" dirty="0" err="1"/>
              <a:t>pnömonisi</a:t>
            </a:r>
            <a:r>
              <a:rPr lang="tr-TR" sz="2800" u="sng" dirty="0"/>
              <a:t> </a:t>
            </a:r>
            <a:r>
              <a:rPr lang="tr-TR" sz="2800" dirty="0"/>
              <a:t>gelmelidir.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Hep aynı lokalizasyonda tekrarlayan </a:t>
            </a:r>
            <a:r>
              <a:rPr lang="tr-TR" sz="2800" dirty="0" err="1"/>
              <a:t>pnömoniler</a:t>
            </a:r>
            <a:r>
              <a:rPr lang="tr-TR" sz="2800" dirty="0"/>
              <a:t> olması , bu bölgeyi ilgilendiren anomali, yabancı cisim </a:t>
            </a:r>
            <a:r>
              <a:rPr lang="tr-TR" sz="2800" dirty="0" err="1"/>
              <a:t>aspirasyonu</a:t>
            </a:r>
            <a:r>
              <a:rPr lang="tr-TR" sz="2800" dirty="0"/>
              <a:t>, </a:t>
            </a:r>
            <a:r>
              <a:rPr lang="tr-TR" sz="2800" dirty="0" err="1"/>
              <a:t>aspirasyon</a:t>
            </a:r>
            <a:r>
              <a:rPr lang="tr-TR" sz="2800" dirty="0"/>
              <a:t> </a:t>
            </a:r>
            <a:r>
              <a:rPr lang="tr-TR" sz="2800" dirty="0" err="1"/>
              <a:t>pnömonisi</a:t>
            </a:r>
            <a:r>
              <a:rPr lang="tr-TR" sz="2800" dirty="0"/>
              <a:t> gibi nedenler akla gelmelidir.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000" u="sng" dirty="0"/>
              <a:t>Bakteriyel </a:t>
            </a:r>
            <a:r>
              <a:rPr lang="tr-TR" sz="3000" u="sng" dirty="0" err="1"/>
              <a:t>pnömonilerde</a:t>
            </a:r>
            <a:r>
              <a:rPr lang="tr-TR" sz="3000" dirty="0"/>
              <a:t>, tam kan sayımında beyaz küre sayısı artmış ve formülde sola kayma saptanır.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000" dirty="0" err="1"/>
              <a:t>Sedimentasyon,CRP</a:t>
            </a:r>
            <a:r>
              <a:rPr lang="tr-TR" sz="3000" dirty="0"/>
              <a:t> ve </a:t>
            </a:r>
            <a:r>
              <a:rPr lang="tr-TR" sz="3000" dirty="0" err="1"/>
              <a:t>prokalsitonin</a:t>
            </a:r>
            <a:r>
              <a:rPr lang="tr-TR" sz="3000" dirty="0"/>
              <a:t> yükselir.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000" dirty="0"/>
              <a:t>Radyolojik iyileşme, klinik iyileşmeden daha yavaştır, </a:t>
            </a:r>
            <a:r>
              <a:rPr lang="tr-TR" sz="3000" u="sng" dirty="0"/>
              <a:t>4-6 hafta sürer.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/>
              <a:t>Hastaneye yatış </a:t>
            </a:r>
            <a:r>
              <a:rPr lang="tr-TR" sz="2800" u="sng" dirty="0" err="1"/>
              <a:t>endikasyonları</a:t>
            </a:r>
            <a:r>
              <a:rPr lang="tr-TR" sz="2800" u="sng" dirty="0"/>
              <a:t> 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Hipoksemi</a:t>
            </a:r>
            <a:r>
              <a:rPr lang="tr-TR" sz="2800" dirty="0"/>
              <a:t> (spo2&lt;90-92)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Dehidrasyon</a:t>
            </a:r>
            <a:r>
              <a:rPr lang="tr-TR" sz="2800" dirty="0"/>
              <a:t> veya oral olarak </a:t>
            </a:r>
            <a:r>
              <a:rPr lang="tr-TR" sz="2800" dirty="0" err="1"/>
              <a:t>hidrasyonun</a:t>
            </a:r>
            <a:r>
              <a:rPr lang="tr-TR" sz="2800" dirty="0"/>
              <a:t> sağlanamaması, bebekte beslenememe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Orta ile ağır solunum sıkıntısı: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Solunum hızı  &lt;12 ay için &gt; 70 nefes / dakika ve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Daha büyük çocuklar için dakikada 50'den fazla nefes alıp verme,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 err="1"/>
              <a:t>retraksiyonlar</a:t>
            </a:r>
            <a:r>
              <a:rPr lang="tr-TR" sz="2400" dirty="0"/>
              <a:t>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burun kanadı solunumu,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Solunum zorluğu, </a:t>
            </a:r>
            <a:r>
              <a:rPr lang="tr-TR" sz="2400" dirty="0" err="1"/>
              <a:t>Apne</a:t>
            </a:r>
            <a:r>
              <a:rPr lang="tr-TR" sz="2400" dirty="0"/>
              <a:t>,  </a:t>
            </a:r>
            <a:r>
              <a:rPr lang="tr-TR" sz="2400" dirty="0" err="1"/>
              <a:t>grunting</a:t>
            </a:r>
            <a:r>
              <a:rPr lang="tr-TR" sz="2400" dirty="0"/>
              <a:t>(hırıltı)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u="sng" dirty="0"/>
              <a:t>Hastaneye yatış </a:t>
            </a:r>
            <a:r>
              <a:rPr lang="tr-TR" sz="2800" u="sng" dirty="0" err="1"/>
              <a:t>endikasyonları</a:t>
            </a:r>
            <a:r>
              <a:rPr lang="tr-TR" sz="2800" u="sng" dirty="0"/>
              <a:t> 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Toksik</a:t>
            </a:r>
            <a:r>
              <a:rPr lang="tr-TR" sz="2800" dirty="0"/>
              <a:t>  görünüm (bakteriyel </a:t>
            </a:r>
            <a:r>
              <a:rPr lang="tr-TR" sz="2800" dirty="0" err="1"/>
              <a:t>pnömonide</a:t>
            </a:r>
            <a:r>
              <a:rPr lang="tr-TR" sz="2800" dirty="0"/>
              <a:t> daha sık görülür 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Daha ciddi bir </a:t>
            </a:r>
            <a:r>
              <a:rPr lang="tr-TR" sz="2800" dirty="0" err="1"/>
              <a:t>pnömoni</a:t>
            </a:r>
            <a:r>
              <a:rPr lang="tr-TR" sz="2800" dirty="0"/>
              <a:t> seyrine yol açabilecek temel koşullar(</a:t>
            </a:r>
            <a:r>
              <a:rPr lang="tr-TR" sz="2800" dirty="0" err="1"/>
              <a:t>örn</a:t>
            </a:r>
            <a:r>
              <a:rPr lang="tr-TR" sz="2800" dirty="0"/>
              <a:t>., </a:t>
            </a:r>
            <a:r>
              <a:rPr lang="tr-TR" sz="2800" dirty="0" err="1"/>
              <a:t>Kardiyopulmoner</a:t>
            </a:r>
            <a:r>
              <a:rPr lang="tr-TR" sz="2800" dirty="0"/>
              <a:t> hastalık, genetik sendromlar, </a:t>
            </a:r>
            <a:r>
              <a:rPr lang="tr-TR" sz="2800" dirty="0" err="1"/>
              <a:t>nörobilişsel</a:t>
            </a:r>
            <a:r>
              <a:rPr lang="tr-TR" sz="2800" dirty="0"/>
              <a:t> bozukluklar),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Komplikasyonlar (örneğin </a:t>
            </a:r>
            <a:r>
              <a:rPr lang="tr-TR" sz="2800" dirty="0" err="1"/>
              <a:t>efüzyon</a:t>
            </a:r>
            <a:r>
              <a:rPr lang="tr-TR" sz="2800" dirty="0"/>
              <a:t> / </a:t>
            </a:r>
            <a:r>
              <a:rPr lang="tr-TR" sz="2800" dirty="0" err="1"/>
              <a:t>ampiyem</a:t>
            </a:r>
            <a:r>
              <a:rPr lang="tr-TR" sz="2800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 Ayakta tedavi başarısızlığı (48 ila 72 saatte kötüleşir veya yanıt alınmazsa)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144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61443" name="Resim 3"/>
          <p:cNvPicPr>
            <a:picLocks noChangeAspect="1"/>
          </p:cNvPicPr>
          <p:nvPr/>
        </p:nvPicPr>
        <p:blipFill>
          <a:blip r:embed="rId2"/>
          <a:srcRect l="3149" t="32162" r="1302" b="23039"/>
          <a:stretch>
            <a:fillRect/>
          </a:stretch>
        </p:blipFill>
        <p:spPr bwMode="auto">
          <a:xfrm>
            <a:off x="179388" y="188913"/>
            <a:ext cx="88566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2466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 l="2008" t="25754" r="2533" b="12727"/>
          <a:stretch>
            <a:fillRect/>
          </a:stretch>
        </p:blipFill>
        <p:spPr>
          <a:xfrm>
            <a:off x="107950" y="188913"/>
            <a:ext cx="9036050" cy="64801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Hafif olgular ayaktan tedavi edilebilir.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Etken </a:t>
            </a:r>
            <a:r>
              <a:rPr lang="tr-TR" sz="2800" dirty="0" err="1"/>
              <a:t>S.aureus</a:t>
            </a:r>
            <a:r>
              <a:rPr lang="tr-TR" sz="2800" dirty="0"/>
              <a:t> düşünüldüğünde ya da </a:t>
            </a:r>
            <a:r>
              <a:rPr lang="tr-TR" sz="2800" dirty="0" err="1"/>
              <a:t>S.aureus</a:t>
            </a:r>
            <a:r>
              <a:rPr lang="tr-TR" sz="2800" dirty="0"/>
              <a:t> olduğu gösterilmişse tedaviye </a:t>
            </a:r>
            <a:r>
              <a:rPr lang="tr-TR" sz="2800" dirty="0" err="1"/>
              <a:t>vankomisin</a:t>
            </a:r>
            <a:r>
              <a:rPr lang="tr-TR" sz="2800" dirty="0"/>
              <a:t> eklenmelidir.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Atipik</a:t>
            </a:r>
            <a:r>
              <a:rPr lang="tr-TR" sz="2800" dirty="0"/>
              <a:t> etkenlerden şüphelenildiğinde tedaviye </a:t>
            </a:r>
            <a:r>
              <a:rPr lang="tr-TR" sz="2800" dirty="0" err="1"/>
              <a:t>makrolidler</a:t>
            </a:r>
            <a:r>
              <a:rPr lang="tr-TR" sz="2800" dirty="0"/>
              <a:t> eklenmelidir.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Tedaviye 10 gün devam edilmelidir.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/>
          </a:bodyPr>
          <a:lstStyle/>
          <a:p>
            <a:r>
              <a:rPr lang="tr-TR" sz="3000" b="1" smtClean="0"/>
              <a:t>Epidemiyoloji:</a:t>
            </a:r>
          </a:p>
          <a:p>
            <a:pPr>
              <a:buFont typeface="Arial" charset="0"/>
              <a:buNone/>
            </a:pPr>
            <a:endParaRPr lang="tr-TR" sz="3000" smtClean="0"/>
          </a:p>
          <a:p>
            <a:pPr lvl="1"/>
            <a:r>
              <a:rPr lang="tr-TR" sz="2600" smtClean="0"/>
              <a:t>Tipik olarak </a:t>
            </a:r>
            <a:r>
              <a:rPr lang="tr-TR" sz="2600" smtClean="0">
                <a:solidFill>
                  <a:srgbClr val="FF0000"/>
                </a:solidFill>
              </a:rPr>
              <a:t>2 yaşından küçük çocukları </a:t>
            </a:r>
            <a:r>
              <a:rPr lang="tr-TR" sz="2600" smtClean="0"/>
              <a:t>etkileyen bir hastalık olup , özellikle </a:t>
            </a:r>
            <a:r>
              <a:rPr lang="tr-TR" sz="2600" smtClean="0">
                <a:solidFill>
                  <a:srgbClr val="FF0000"/>
                </a:solidFill>
              </a:rPr>
              <a:t>2 ay-6 ay arasında </a:t>
            </a:r>
            <a:r>
              <a:rPr lang="tr-TR" sz="2600" smtClean="0"/>
              <a:t>belirgin bir artış gösterir. </a:t>
            </a:r>
          </a:p>
          <a:p>
            <a:pPr lvl="1"/>
            <a:r>
              <a:rPr lang="tr-TR" sz="2600" smtClean="0"/>
              <a:t>Sonbahar</a:t>
            </a:r>
            <a:r>
              <a:rPr lang="tr-TR" sz="2600" smtClean="0">
                <a:latin typeface="Arial" charset="0"/>
              </a:rPr>
              <a:t>-</a:t>
            </a:r>
            <a:r>
              <a:rPr lang="tr-TR" sz="2600" smtClean="0"/>
              <a:t>kış aylarında daha sık görülür. </a:t>
            </a:r>
          </a:p>
          <a:p>
            <a:pPr lvl="1"/>
            <a:r>
              <a:rPr lang="tr-TR" sz="2600" smtClean="0"/>
              <a:t>Prematürite , kronik akciğer hastalığı, konjenital kalp hastalıkları, immün yetmezlik gibi durumlar hastalık riskini artırır </a:t>
            </a:r>
          </a:p>
          <a:p>
            <a:pPr lvl="1"/>
            <a:r>
              <a:rPr lang="tr-TR" sz="2600" smtClean="0"/>
              <a:t>1 yaşından küçük çocukların %70 i RSV ile karşılaşmakta ve %22sinde hastalık ortaya çıkmaktadır.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 err="1"/>
              <a:t>Prognoz</a:t>
            </a:r>
            <a:r>
              <a:rPr lang="tr-TR" sz="2800" b="1" dirty="0"/>
              <a:t> 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Viral</a:t>
            </a:r>
            <a:r>
              <a:rPr lang="tr-TR" sz="2800" dirty="0"/>
              <a:t> etkenlerle oluşan </a:t>
            </a:r>
            <a:r>
              <a:rPr lang="tr-TR" sz="2800" dirty="0" err="1"/>
              <a:t>pnömoniler</a:t>
            </a:r>
            <a:r>
              <a:rPr lang="tr-TR" sz="2800" dirty="0"/>
              <a:t> çoğunlukla kendiliğinden düzelir.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Bakteriyel ve </a:t>
            </a:r>
            <a:r>
              <a:rPr lang="tr-TR" sz="2800" dirty="0" err="1"/>
              <a:t>atipik</a:t>
            </a:r>
            <a:r>
              <a:rPr lang="tr-TR" sz="2800" dirty="0"/>
              <a:t> etkenlerde oluşan </a:t>
            </a:r>
            <a:r>
              <a:rPr lang="tr-TR" sz="2800" dirty="0" err="1"/>
              <a:t>pnömonilerde</a:t>
            </a:r>
            <a:r>
              <a:rPr lang="tr-TR" sz="2800" dirty="0"/>
              <a:t> , uygun </a:t>
            </a:r>
            <a:r>
              <a:rPr lang="tr-TR" sz="2800" dirty="0" err="1"/>
              <a:t>antibiyoterapi</a:t>
            </a:r>
            <a:r>
              <a:rPr lang="tr-TR" sz="2800" dirty="0"/>
              <a:t> seçilmelidir.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Stafilokoklara bağlı </a:t>
            </a:r>
            <a:r>
              <a:rPr lang="tr-TR" sz="2800" dirty="0" err="1"/>
              <a:t>pnömoniler</a:t>
            </a:r>
            <a:r>
              <a:rPr lang="tr-TR" sz="2800" dirty="0"/>
              <a:t> daha ciddi seyirlidir.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Sağlıklı çocuklarda uygun tedavi ile tam düzelme sağlanır.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Komplikasyonlar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Nekrotizan</a:t>
            </a:r>
            <a:r>
              <a:rPr lang="tr-TR" sz="2800" dirty="0"/>
              <a:t> </a:t>
            </a:r>
            <a:r>
              <a:rPr lang="tr-TR" sz="2800" dirty="0" err="1"/>
              <a:t>pnömoni</a:t>
            </a: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Parapnömonik</a:t>
            </a:r>
            <a:r>
              <a:rPr lang="tr-TR" sz="2800" dirty="0"/>
              <a:t> </a:t>
            </a:r>
            <a:r>
              <a:rPr lang="tr-TR" sz="2800" dirty="0" err="1"/>
              <a:t>efüzyon</a:t>
            </a:r>
            <a:endParaRPr lang="tr-TR" sz="28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Toplanan sıvı miktarı az ise drenaj gerekli olmaz.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 err="1"/>
              <a:t>Efüzyon</a:t>
            </a:r>
            <a:r>
              <a:rPr lang="tr-TR" sz="2400" dirty="0"/>
              <a:t> miktarı fazla ise göğüs tüpü ile drenaj gerekir.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Ampiyem</a:t>
            </a: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Akciğer apsesi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65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smtClean="0"/>
              <a:t>Takip </a:t>
            </a:r>
          </a:p>
          <a:p>
            <a:endParaRPr lang="tr-TR" sz="2800" b="1" smtClean="0"/>
          </a:p>
          <a:p>
            <a:r>
              <a:rPr lang="tr-TR" sz="2800" smtClean="0"/>
              <a:t>Tedavinin 2.-3. gününde belirtileri ilerleyen , solunum sıkıntısının arttığı komplike pnömoni durumlarında , yeterli klinik iyileşme sağlanamayan olgularda kontrol akciğer grafisi ile takip önerilir.</a:t>
            </a:r>
          </a:p>
          <a:p>
            <a:endParaRPr lang="tr-TR" sz="28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/>
              <a:t>Anne Eğitimi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Annenin bebeği sık emzirmesi; bebek anne sütü alamıyorsa, </a:t>
            </a:r>
            <a:r>
              <a:rPr lang="tr-TR" dirty="0" err="1"/>
              <a:t>dehidratasyonun</a:t>
            </a:r>
            <a:r>
              <a:rPr lang="tr-TR" dirty="0"/>
              <a:t> önlenmesi için sıvı yiyecekleri sık vermesi önerilir.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Anneye ilaçları önerildiği gibi kullanmasının ve hekimin önermediği hiçbir ilacı (öksürük şurubu gibi) vermemesinin gereği anlatılır.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Anne, </a:t>
            </a:r>
            <a:r>
              <a:rPr lang="tr-TR" dirty="0" err="1"/>
              <a:t>pnömonili</a:t>
            </a:r>
            <a:r>
              <a:rPr lang="tr-TR" dirty="0"/>
              <a:t> çocuğun izleminde önemli olan ateş, solunum sayısı ve solunum sıkıntısında artma, solunumun durması, inleme, </a:t>
            </a:r>
            <a:r>
              <a:rPr lang="tr-TR" dirty="0" err="1"/>
              <a:t>siyanoz</a:t>
            </a:r>
            <a:r>
              <a:rPr lang="tr-TR" dirty="0"/>
              <a:t> durumunda hemen hekime başvurulması konusunda eğitilir.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Annenin ateşli çocuğa yaklaşımı (ateşi dereceyle ölçerek izleme, aşırı giydirmeme, ılık suyla yıkama, gerekirse ateş düşürmek için </a:t>
            </a:r>
            <a:r>
              <a:rPr lang="tr-TR" dirty="0" err="1"/>
              <a:t>parasetamol</a:t>
            </a:r>
            <a:r>
              <a:rPr lang="tr-TR" dirty="0"/>
              <a:t> verme) öğrenmesi sağlanır.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/>
              <a:t>Sevk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Pnömonisi</a:t>
            </a:r>
            <a:r>
              <a:rPr lang="tr-TR" sz="2800" dirty="0"/>
              <a:t> olan 0-2 aylık bebekler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Ağır ve çok ağır </a:t>
            </a:r>
            <a:r>
              <a:rPr lang="tr-TR" sz="2800" dirty="0" err="1"/>
              <a:t>pnömonisi</a:t>
            </a:r>
            <a:r>
              <a:rPr lang="tr-TR" sz="2800" dirty="0"/>
              <a:t> olan her yaştaki çocuklar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Tedavinin ilk 2-4 günü içerisinde bulgularda düzelme olmayan ya da kötüleşme olan hastalar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Kolaylaştırıcı etmenleri olan çocuklar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Akciğer </a:t>
            </a:r>
            <a:r>
              <a:rPr lang="tr-TR" sz="2800" dirty="0" err="1"/>
              <a:t>grafisi</a:t>
            </a:r>
            <a:r>
              <a:rPr lang="tr-TR" sz="2800" dirty="0"/>
              <a:t> çekilebiliyorsa; çoklu </a:t>
            </a:r>
            <a:r>
              <a:rPr lang="tr-TR" sz="2800" dirty="0" err="1"/>
              <a:t>lober</a:t>
            </a:r>
            <a:r>
              <a:rPr lang="tr-TR" sz="2800" dirty="0"/>
              <a:t> tutulum, apse, </a:t>
            </a:r>
            <a:r>
              <a:rPr lang="tr-TR" sz="2800" dirty="0" err="1"/>
              <a:t>pnömatosel,plevral</a:t>
            </a:r>
            <a:r>
              <a:rPr lang="tr-TR" sz="2800" dirty="0"/>
              <a:t> </a:t>
            </a:r>
            <a:r>
              <a:rPr lang="tr-TR" sz="2800" dirty="0" err="1"/>
              <a:t>efüzyon</a:t>
            </a:r>
            <a:r>
              <a:rPr lang="tr-TR" sz="2800" dirty="0"/>
              <a:t> ya da radyolojik bulgularda kötüleşmesi olan çocuklar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Özet olarak;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Ciddi </a:t>
            </a:r>
            <a:r>
              <a:rPr lang="tr-TR" sz="2800" dirty="0" err="1"/>
              <a:t>bronşiolit</a:t>
            </a:r>
            <a:r>
              <a:rPr lang="tr-TR" sz="2800" dirty="0"/>
              <a:t>; </a:t>
            </a:r>
            <a:r>
              <a:rPr lang="tr-TR" sz="2800" dirty="0" err="1"/>
              <a:t>takipne</a:t>
            </a:r>
            <a:r>
              <a:rPr lang="tr-TR" sz="2800" dirty="0"/>
              <a:t>, yardımcı solunum kaslarının kullanımı, akut solunum yetmezliği, </a:t>
            </a:r>
            <a:r>
              <a:rPr lang="tr-TR" sz="2800" dirty="0" err="1"/>
              <a:t>apne</a:t>
            </a:r>
            <a:r>
              <a:rPr lang="tr-TR" sz="2800" dirty="0"/>
              <a:t> ve SpO2&lt;95 olmasıdır. Bu durumların varlığında hasta sevk edilmelidir.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Ciddi olmayan </a:t>
            </a:r>
            <a:r>
              <a:rPr lang="tr-TR" sz="2800" dirty="0" err="1"/>
              <a:t>bronşiolitin</a:t>
            </a:r>
            <a:r>
              <a:rPr lang="tr-TR" sz="2800" dirty="0"/>
              <a:t> tedavisi destek tedavisidir.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/>
              <a:t>Ağır </a:t>
            </a:r>
            <a:r>
              <a:rPr lang="tr-TR" sz="2800" dirty="0" err="1"/>
              <a:t>pnömoni</a:t>
            </a:r>
            <a:r>
              <a:rPr lang="tr-TR" sz="2800" dirty="0"/>
              <a:t>; </a:t>
            </a:r>
            <a:r>
              <a:rPr lang="tr-TR" sz="2800" dirty="0" err="1"/>
              <a:t>takipneye</a:t>
            </a:r>
            <a:r>
              <a:rPr lang="tr-TR" sz="2800" dirty="0"/>
              <a:t> yardımcı solunum kasları kullanımının eşlik etmesidir. Bu durumda hasta sevk edilmelidir.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Pnömoni</a:t>
            </a:r>
            <a:r>
              <a:rPr lang="tr-TR" sz="2800" dirty="0"/>
              <a:t> tedavisi, yaş grubuna yönelik olası etkenlere göre ampirik antibiyotik tedavisi ve destek tedavisidir.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/>
              <a:t>Pnömonide</a:t>
            </a:r>
            <a:r>
              <a:rPr lang="tr-TR" sz="2800" dirty="0"/>
              <a:t> radyolojik düzelme 4-6 hafta sürer.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Kaynaklar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1133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/>
              <a:t>Güneş tıp kitapevleri-2016 - Temel aile hekimliği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/>
              <a:t>Birinci basamağa yönelik tanı ve tedavi rehberleri-2012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 err="1"/>
              <a:t>Bronchiolitis</a:t>
            </a:r>
            <a:r>
              <a:rPr lang="tr-TR" sz="1400" b="1" dirty="0"/>
              <a:t> in </a:t>
            </a:r>
            <a:r>
              <a:rPr lang="tr-TR" sz="1400" b="1" dirty="0" err="1"/>
              <a:t>infants</a:t>
            </a:r>
            <a:r>
              <a:rPr lang="tr-TR" sz="1400" b="1" dirty="0"/>
              <a:t> </a:t>
            </a:r>
            <a:r>
              <a:rPr lang="tr-TR" sz="1400" b="1" dirty="0" err="1"/>
              <a:t>and</a:t>
            </a:r>
            <a:r>
              <a:rPr lang="tr-TR" sz="1400" b="1" dirty="0"/>
              <a:t> </a:t>
            </a:r>
            <a:r>
              <a:rPr lang="tr-TR" sz="1400" b="1" dirty="0" err="1"/>
              <a:t>children</a:t>
            </a:r>
            <a:r>
              <a:rPr lang="tr-TR" sz="1400" b="1" dirty="0"/>
              <a:t>: </a:t>
            </a:r>
            <a:r>
              <a:rPr lang="tr-TR" sz="1400" b="1" dirty="0" err="1"/>
              <a:t>Treatment</a:t>
            </a:r>
            <a:r>
              <a:rPr lang="tr-TR" sz="1400" b="1" dirty="0"/>
              <a:t>; </a:t>
            </a:r>
            <a:r>
              <a:rPr lang="tr-TR" sz="1400" b="1" dirty="0" err="1"/>
              <a:t>outcome</a:t>
            </a:r>
            <a:r>
              <a:rPr lang="tr-TR" sz="1400" b="1" dirty="0"/>
              <a:t>; </a:t>
            </a:r>
            <a:r>
              <a:rPr lang="tr-TR" sz="1400" b="1" dirty="0" err="1"/>
              <a:t>and</a:t>
            </a:r>
            <a:r>
              <a:rPr lang="tr-TR" sz="1400" b="1" dirty="0"/>
              <a:t> </a:t>
            </a:r>
            <a:r>
              <a:rPr lang="tr-TR" sz="1400" b="1" dirty="0" err="1"/>
              <a:t>prevention</a:t>
            </a:r>
            <a:endParaRPr lang="tr-TR" sz="1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400" dirty="0" err="1"/>
              <a:t>Authors:</a:t>
            </a:r>
            <a:r>
              <a:rPr lang="tr-TR" sz="1400" dirty="0" err="1">
                <a:hlinkClick r:id="rId2"/>
              </a:rPr>
              <a:t>Pedro</a:t>
            </a:r>
            <a:r>
              <a:rPr lang="tr-TR" sz="1400" dirty="0">
                <a:hlinkClick r:id="rId2"/>
              </a:rPr>
              <a:t> A </a:t>
            </a:r>
            <a:r>
              <a:rPr lang="tr-TR" sz="1400" dirty="0" err="1">
                <a:hlinkClick r:id="rId2"/>
              </a:rPr>
              <a:t>Piedra</a:t>
            </a:r>
            <a:r>
              <a:rPr lang="tr-TR" sz="1400" dirty="0">
                <a:hlinkClick r:id="rId2"/>
              </a:rPr>
              <a:t>, </a:t>
            </a:r>
            <a:r>
              <a:rPr lang="tr-TR" sz="1400" dirty="0" err="1">
                <a:hlinkClick r:id="rId2"/>
              </a:rPr>
              <a:t>MDAnn</a:t>
            </a:r>
            <a:r>
              <a:rPr lang="tr-TR" sz="1400" dirty="0">
                <a:hlinkClick r:id="rId2"/>
              </a:rPr>
              <a:t> R </a:t>
            </a:r>
            <a:r>
              <a:rPr lang="tr-TR" sz="1400" dirty="0" err="1">
                <a:hlinkClick r:id="rId2"/>
              </a:rPr>
              <a:t>Stark</a:t>
            </a:r>
            <a:r>
              <a:rPr lang="tr-TR" sz="1400" dirty="0">
                <a:hlinkClick r:id="rId2"/>
              </a:rPr>
              <a:t>, </a:t>
            </a:r>
            <a:r>
              <a:rPr lang="tr-TR" sz="1400" dirty="0" err="1">
                <a:hlinkClick r:id="rId2"/>
              </a:rPr>
              <a:t>MD</a:t>
            </a:r>
            <a:r>
              <a:rPr lang="tr-TR" sz="1400" dirty="0" err="1"/>
              <a:t>Section</a:t>
            </a:r>
            <a:r>
              <a:rPr lang="tr-TR" sz="1400" dirty="0"/>
              <a:t> </a:t>
            </a:r>
            <a:r>
              <a:rPr lang="tr-TR" sz="1400" dirty="0" err="1"/>
              <a:t>Editors:</a:t>
            </a:r>
            <a:r>
              <a:rPr lang="tr-TR" sz="1400" dirty="0" err="1">
                <a:hlinkClick r:id="rId2"/>
              </a:rPr>
              <a:t>George</a:t>
            </a:r>
            <a:r>
              <a:rPr lang="tr-TR" sz="1400" dirty="0">
                <a:hlinkClick r:id="rId2"/>
              </a:rPr>
              <a:t> B </a:t>
            </a:r>
            <a:r>
              <a:rPr lang="tr-TR" sz="1400" dirty="0" err="1">
                <a:hlinkClick r:id="rId2"/>
              </a:rPr>
              <a:t>Mallory</a:t>
            </a:r>
            <a:r>
              <a:rPr lang="tr-TR" sz="1400" dirty="0">
                <a:hlinkClick r:id="rId2"/>
              </a:rPr>
              <a:t>, </a:t>
            </a:r>
            <a:r>
              <a:rPr lang="tr-TR" sz="1400" dirty="0" err="1">
                <a:hlinkClick r:id="rId2"/>
              </a:rPr>
              <a:t>MDMorven</a:t>
            </a:r>
            <a:r>
              <a:rPr lang="tr-TR" sz="1400" dirty="0">
                <a:hlinkClick r:id="rId2"/>
              </a:rPr>
              <a:t> S </a:t>
            </a:r>
            <a:r>
              <a:rPr lang="tr-TR" sz="1400" dirty="0" err="1">
                <a:hlinkClick r:id="rId2"/>
              </a:rPr>
              <a:t>Edwards</a:t>
            </a:r>
            <a:r>
              <a:rPr lang="tr-TR" sz="1400" dirty="0">
                <a:hlinkClick r:id="rId2"/>
              </a:rPr>
              <a:t>, </a:t>
            </a:r>
            <a:r>
              <a:rPr lang="tr-TR" sz="1400" dirty="0" err="1">
                <a:hlinkClick r:id="rId2"/>
              </a:rPr>
              <a:t>MD</a:t>
            </a:r>
            <a:r>
              <a:rPr lang="tr-TR" sz="1400" dirty="0" err="1"/>
              <a:t>Deputy</a:t>
            </a:r>
            <a:r>
              <a:rPr lang="tr-TR" sz="1400" dirty="0"/>
              <a:t> </a:t>
            </a:r>
            <a:r>
              <a:rPr lang="tr-TR" sz="1400" dirty="0" err="1"/>
              <a:t>Editor:</a:t>
            </a:r>
            <a:r>
              <a:rPr lang="tr-TR" sz="1400" dirty="0" err="1">
                <a:hlinkClick r:id="rId2"/>
              </a:rPr>
              <a:t>Mary</a:t>
            </a:r>
            <a:r>
              <a:rPr lang="tr-TR" sz="1400" dirty="0">
                <a:hlinkClick r:id="rId2"/>
              </a:rPr>
              <a:t> M </a:t>
            </a:r>
            <a:r>
              <a:rPr lang="tr-TR" sz="1400" dirty="0" err="1">
                <a:hlinkClick r:id="rId2"/>
              </a:rPr>
              <a:t>Torchia</a:t>
            </a:r>
            <a:r>
              <a:rPr lang="tr-TR" sz="1400" dirty="0">
                <a:hlinkClick r:id="rId2"/>
              </a:rPr>
              <a:t>, MD</a:t>
            </a:r>
            <a:r>
              <a:rPr lang="tr-TR" sz="1400" dirty="0"/>
              <a:t> </a:t>
            </a:r>
            <a:r>
              <a:rPr lang="en-US" sz="1400" b="1" dirty="0"/>
              <a:t>Literature review current through:</a:t>
            </a:r>
            <a:r>
              <a:rPr lang="en-US" sz="1400" dirty="0"/>
              <a:t> Dec 2016. | </a:t>
            </a:r>
            <a:r>
              <a:rPr lang="en-US" sz="1400" b="1" dirty="0"/>
              <a:t>This topic last updated:</a:t>
            </a:r>
            <a:r>
              <a:rPr lang="en-US" sz="1400" dirty="0"/>
              <a:t> Nov 08, 2016.</a:t>
            </a:r>
            <a:r>
              <a:rPr lang="tr-TR" sz="14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 err="1"/>
              <a:t>Community-acquired</a:t>
            </a:r>
            <a:r>
              <a:rPr lang="tr-TR" sz="1400" b="1" dirty="0"/>
              <a:t> </a:t>
            </a:r>
            <a:r>
              <a:rPr lang="tr-TR" sz="1400" b="1" dirty="0" err="1"/>
              <a:t>pneumonia</a:t>
            </a:r>
            <a:r>
              <a:rPr lang="tr-TR" sz="1400" b="1" dirty="0"/>
              <a:t> in </a:t>
            </a:r>
            <a:r>
              <a:rPr lang="tr-TR" sz="1400" b="1" dirty="0" err="1"/>
              <a:t>children</a:t>
            </a:r>
            <a:r>
              <a:rPr lang="tr-TR" sz="1400" b="1" dirty="0"/>
              <a:t>: </a:t>
            </a:r>
            <a:r>
              <a:rPr lang="tr-TR" sz="1400" b="1" dirty="0" err="1"/>
              <a:t>Outpatient</a:t>
            </a:r>
            <a:r>
              <a:rPr lang="tr-TR" sz="1400" b="1" dirty="0"/>
              <a:t> </a:t>
            </a:r>
            <a:r>
              <a:rPr lang="tr-TR" sz="1400" b="1" dirty="0" err="1"/>
              <a:t>treatment</a:t>
            </a:r>
            <a:endParaRPr lang="tr-TR" sz="1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400" dirty="0" err="1"/>
              <a:t>Author:</a:t>
            </a:r>
            <a:r>
              <a:rPr lang="tr-TR" sz="1400" dirty="0" err="1">
                <a:hlinkClick r:id="rId3"/>
              </a:rPr>
              <a:t>William</a:t>
            </a:r>
            <a:r>
              <a:rPr lang="tr-TR" sz="1400" dirty="0">
                <a:hlinkClick r:id="rId3"/>
              </a:rPr>
              <a:t> J </a:t>
            </a:r>
            <a:r>
              <a:rPr lang="tr-TR" sz="1400" dirty="0" err="1">
                <a:hlinkClick r:id="rId3"/>
              </a:rPr>
              <a:t>Barson</a:t>
            </a:r>
            <a:r>
              <a:rPr lang="tr-TR" sz="1400" dirty="0">
                <a:hlinkClick r:id="rId3"/>
              </a:rPr>
              <a:t>, </a:t>
            </a:r>
            <a:r>
              <a:rPr lang="tr-TR" sz="1400" dirty="0" err="1">
                <a:hlinkClick r:id="rId3"/>
              </a:rPr>
              <a:t>MD</a:t>
            </a:r>
            <a:r>
              <a:rPr lang="tr-TR" sz="1400" dirty="0" err="1"/>
              <a:t>Section</a:t>
            </a:r>
            <a:r>
              <a:rPr lang="tr-TR" sz="1400" dirty="0"/>
              <a:t> </a:t>
            </a:r>
            <a:r>
              <a:rPr lang="tr-TR" sz="1400" dirty="0" err="1"/>
              <a:t>Editors:</a:t>
            </a:r>
            <a:r>
              <a:rPr lang="tr-TR" sz="1400" dirty="0" err="1">
                <a:hlinkClick r:id="rId3"/>
              </a:rPr>
              <a:t>Morven</a:t>
            </a:r>
            <a:r>
              <a:rPr lang="tr-TR" sz="1400" dirty="0">
                <a:hlinkClick r:id="rId3"/>
              </a:rPr>
              <a:t> S </a:t>
            </a:r>
            <a:r>
              <a:rPr lang="tr-TR" sz="1400" dirty="0" err="1">
                <a:hlinkClick r:id="rId3"/>
              </a:rPr>
              <a:t>Edwards</a:t>
            </a:r>
            <a:r>
              <a:rPr lang="tr-TR" sz="1400" dirty="0">
                <a:hlinkClick r:id="rId3"/>
              </a:rPr>
              <a:t>, </a:t>
            </a:r>
            <a:r>
              <a:rPr lang="tr-TR" sz="1400" dirty="0" err="1">
                <a:hlinkClick r:id="rId3"/>
              </a:rPr>
              <a:t>MDGeorge</a:t>
            </a:r>
            <a:r>
              <a:rPr lang="tr-TR" sz="1400" dirty="0">
                <a:hlinkClick r:id="rId3"/>
              </a:rPr>
              <a:t> B </a:t>
            </a:r>
            <a:r>
              <a:rPr lang="tr-TR" sz="1400" dirty="0" err="1">
                <a:hlinkClick r:id="rId3"/>
              </a:rPr>
              <a:t>Mallory</a:t>
            </a:r>
            <a:r>
              <a:rPr lang="tr-TR" sz="1400" dirty="0">
                <a:hlinkClick r:id="rId3"/>
              </a:rPr>
              <a:t>, </a:t>
            </a:r>
            <a:r>
              <a:rPr lang="tr-TR" sz="1400" dirty="0" err="1">
                <a:hlinkClick r:id="rId3"/>
              </a:rPr>
              <a:t>MD</a:t>
            </a:r>
            <a:r>
              <a:rPr lang="tr-TR" sz="1400" dirty="0" err="1"/>
              <a:t>Deputy</a:t>
            </a:r>
            <a:r>
              <a:rPr lang="tr-TR" sz="1400" dirty="0"/>
              <a:t> </a:t>
            </a:r>
            <a:r>
              <a:rPr lang="tr-TR" sz="1400" dirty="0" err="1"/>
              <a:t>Editor:</a:t>
            </a:r>
            <a:r>
              <a:rPr lang="tr-TR" sz="1400" dirty="0" err="1">
                <a:hlinkClick r:id="rId3"/>
              </a:rPr>
              <a:t>Mary</a:t>
            </a:r>
            <a:r>
              <a:rPr lang="tr-TR" sz="1400" dirty="0">
                <a:hlinkClick r:id="rId3"/>
              </a:rPr>
              <a:t> M </a:t>
            </a:r>
            <a:r>
              <a:rPr lang="tr-TR" sz="1400" dirty="0" err="1">
                <a:hlinkClick r:id="rId3"/>
              </a:rPr>
              <a:t>Torchia</a:t>
            </a:r>
            <a:r>
              <a:rPr lang="tr-TR" sz="1400" dirty="0">
                <a:hlinkClick r:id="rId3"/>
              </a:rPr>
              <a:t>, MD</a:t>
            </a:r>
            <a:r>
              <a:rPr lang="tr-TR" sz="1400" dirty="0"/>
              <a:t> </a:t>
            </a:r>
            <a:r>
              <a:rPr lang="en-US" sz="1400" b="1" dirty="0"/>
              <a:t>Literature review current through:</a:t>
            </a:r>
            <a:r>
              <a:rPr lang="en-US" sz="1400" dirty="0"/>
              <a:t> Dec 2016. | </a:t>
            </a:r>
            <a:r>
              <a:rPr lang="en-US" sz="1400" b="1" dirty="0"/>
              <a:t>This topic last updated:</a:t>
            </a:r>
            <a:r>
              <a:rPr lang="en-US" sz="1400" dirty="0"/>
              <a:t> Jan 13, 2016.</a:t>
            </a:r>
            <a:endParaRPr lang="tr-TR" sz="1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 err="1"/>
              <a:t>Community-acquired</a:t>
            </a:r>
            <a:r>
              <a:rPr lang="tr-TR" sz="1400" b="1" dirty="0"/>
              <a:t> </a:t>
            </a:r>
            <a:r>
              <a:rPr lang="tr-TR" sz="1400" b="1" dirty="0" err="1"/>
              <a:t>pneumonia</a:t>
            </a:r>
            <a:r>
              <a:rPr lang="tr-TR" sz="1400" b="1" dirty="0"/>
              <a:t> in </a:t>
            </a:r>
            <a:r>
              <a:rPr lang="tr-TR" sz="1400" b="1" dirty="0" err="1"/>
              <a:t>children</a:t>
            </a:r>
            <a:r>
              <a:rPr lang="tr-TR" sz="1400" b="1" dirty="0"/>
              <a:t>: </a:t>
            </a:r>
            <a:r>
              <a:rPr lang="tr-TR" sz="1400" b="1" dirty="0" err="1"/>
              <a:t>Clinical</a:t>
            </a:r>
            <a:r>
              <a:rPr lang="tr-TR" sz="1400" b="1" dirty="0"/>
              <a:t> </a:t>
            </a:r>
            <a:r>
              <a:rPr lang="tr-TR" sz="1400" b="1" dirty="0" err="1"/>
              <a:t>features</a:t>
            </a:r>
            <a:r>
              <a:rPr lang="tr-TR" sz="1400" b="1" dirty="0"/>
              <a:t> </a:t>
            </a:r>
            <a:r>
              <a:rPr lang="tr-TR" sz="1400" b="1" dirty="0" err="1"/>
              <a:t>and</a:t>
            </a:r>
            <a:r>
              <a:rPr lang="tr-TR" sz="1400" b="1" dirty="0"/>
              <a:t> </a:t>
            </a:r>
            <a:r>
              <a:rPr lang="tr-TR" sz="1400" b="1" dirty="0" err="1"/>
              <a:t>diagnosis</a:t>
            </a:r>
            <a:endParaRPr lang="tr-TR" sz="14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1400" dirty="0" err="1"/>
              <a:t>Author:</a:t>
            </a:r>
            <a:r>
              <a:rPr lang="tr-TR" sz="1400" dirty="0" err="1">
                <a:hlinkClick r:id="rId4"/>
              </a:rPr>
              <a:t>William</a:t>
            </a:r>
            <a:r>
              <a:rPr lang="tr-TR" sz="1400" dirty="0">
                <a:hlinkClick r:id="rId4"/>
              </a:rPr>
              <a:t> J </a:t>
            </a:r>
            <a:r>
              <a:rPr lang="tr-TR" sz="1400" dirty="0" err="1">
                <a:hlinkClick r:id="rId4"/>
              </a:rPr>
              <a:t>Barson</a:t>
            </a:r>
            <a:r>
              <a:rPr lang="tr-TR" sz="1400" dirty="0">
                <a:hlinkClick r:id="rId4"/>
              </a:rPr>
              <a:t>, </a:t>
            </a:r>
            <a:r>
              <a:rPr lang="tr-TR" sz="1400" dirty="0" err="1">
                <a:hlinkClick r:id="rId4"/>
              </a:rPr>
              <a:t>MD</a:t>
            </a:r>
            <a:r>
              <a:rPr lang="tr-TR" sz="1400" dirty="0" err="1"/>
              <a:t>Section</a:t>
            </a:r>
            <a:r>
              <a:rPr lang="tr-TR" sz="1400" dirty="0"/>
              <a:t> </a:t>
            </a:r>
            <a:r>
              <a:rPr lang="tr-TR" sz="1400" dirty="0" err="1"/>
              <a:t>Editors:</a:t>
            </a:r>
            <a:r>
              <a:rPr lang="tr-TR" sz="1400" dirty="0" err="1">
                <a:hlinkClick r:id="rId4"/>
              </a:rPr>
              <a:t>Sheldon</a:t>
            </a:r>
            <a:r>
              <a:rPr lang="tr-TR" sz="1400" dirty="0">
                <a:hlinkClick r:id="rId4"/>
              </a:rPr>
              <a:t> L Kaplan, </a:t>
            </a:r>
            <a:r>
              <a:rPr lang="tr-TR" sz="1400" dirty="0" err="1">
                <a:hlinkClick r:id="rId4"/>
              </a:rPr>
              <a:t>MDGeorge</a:t>
            </a:r>
            <a:r>
              <a:rPr lang="tr-TR" sz="1400" dirty="0">
                <a:hlinkClick r:id="rId4"/>
              </a:rPr>
              <a:t> B </a:t>
            </a:r>
            <a:r>
              <a:rPr lang="tr-TR" sz="1400" dirty="0" err="1">
                <a:hlinkClick r:id="rId4"/>
              </a:rPr>
              <a:t>Mallory</a:t>
            </a:r>
            <a:r>
              <a:rPr lang="tr-TR" sz="1400" dirty="0">
                <a:hlinkClick r:id="rId4"/>
              </a:rPr>
              <a:t>, </a:t>
            </a:r>
            <a:r>
              <a:rPr lang="tr-TR" sz="1400" dirty="0" err="1">
                <a:hlinkClick r:id="rId4"/>
              </a:rPr>
              <a:t>MD</a:t>
            </a:r>
            <a:r>
              <a:rPr lang="tr-TR" sz="1400" dirty="0" err="1"/>
              <a:t>Deputy</a:t>
            </a:r>
            <a:r>
              <a:rPr lang="tr-TR" sz="1400" dirty="0"/>
              <a:t> </a:t>
            </a:r>
            <a:r>
              <a:rPr lang="tr-TR" sz="1400" dirty="0" err="1"/>
              <a:t>Editor:</a:t>
            </a:r>
            <a:r>
              <a:rPr lang="tr-TR" sz="1400" dirty="0" err="1">
                <a:hlinkClick r:id="rId4"/>
              </a:rPr>
              <a:t>Mary</a:t>
            </a:r>
            <a:r>
              <a:rPr lang="tr-TR" sz="1400" dirty="0">
                <a:hlinkClick r:id="rId4"/>
              </a:rPr>
              <a:t> M </a:t>
            </a:r>
            <a:r>
              <a:rPr lang="tr-TR" sz="1400" dirty="0" err="1">
                <a:hlinkClick r:id="rId4"/>
              </a:rPr>
              <a:t>Torchia</a:t>
            </a:r>
            <a:r>
              <a:rPr lang="tr-TR" sz="1400" dirty="0">
                <a:hlinkClick r:id="rId4"/>
              </a:rPr>
              <a:t>, MD</a:t>
            </a:r>
            <a:r>
              <a:rPr lang="tr-TR" sz="1400" dirty="0"/>
              <a:t>  </a:t>
            </a:r>
            <a:r>
              <a:rPr lang="en-US" sz="1400" b="1" dirty="0"/>
              <a:t>Literature review current through:</a:t>
            </a:r>
            <a:r>
              <a:rPr lang="en-US" sz="1400" dirty="0"/>
              <a:t> Dec 2016. | </a:t>
            </a:r>
            <a:r>
              <a:rPr lang="en-US" sz="1400" b="1" dirty="0"/>
              <a:t>This topic last updated:</a:t>
            </a:r>
            <a:r>
              <a:rPr lang="en-US" sz="1400" dirty="0"/>
              <a:t> Jun 08, 2016.</a:t>
            </a:r>
            <a:r>
              <a:rPr lang="tr-TR" sz="14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1400" b="1" dirty="0" err="1"/>
              <a:t>Bronchodilators</a:t>
            </a:r>
            <a:r>
              <a:rPr lang="tr-TR" sz="1400" b="1" dirty="0"/>
              <a:t> </a:t>
            </a:r>
            <a:r>
              <a:rPr lang="tr-TR" sz="1400" b="1" dirty="0" err="1"/>
              <a:t>for</a:t>
            </a:r>
            <a:r>
              <a:rPr lang="tr-TR" sz="1400" b="1" dirty="0"/>
              <a:t> </a:t>
            </a:r>
            <a:r>
              <a:rPr lang="tr-TR" sz="1400" b="1" dirty="0" err="1"/>
              <a:t>bronchiolitis</a:t>
            </a:r>
            <a:r>
              <a:rPr lang="tr-TR" sz="1400" b="1" dirty="0"/>
              <a:t>  </a:t>
            </a:r>
            <a:r>
              <a:rPr lang="tr-TR" sz="1400" dirty="0"/>
              <a:t>Anne m. </a:t>
            </a:r>
            <a:r>
              <a:rPr lang="tr-TR" sz="1400" dirty="0" err="1"/>
              <a:t>Gadomski</a:t>
            </a:r>
            <a:r>
              <a:rPr lang="tr-TR" sz="1400" dirty="0"/>
              <a:t> </a:t>
            </a:r>
            <a:r>
              <a:rPr lang="tr-TR" sz="1400" dirty="0" err="1"/>
              <a:t>Melissa</a:t>
            </a:r>
            <a:r>
              <a:rPr lang="tr-TR" sz="1400" dirty="0"/>
              <a:t> b </a:t>
            </a:r>
            <a:r>
              <a:rPr lang="tr-TR" sz="1400" dirty="0" err="1"/>
              <a:t>Scribani</a:t>
            </a:r>
            <a:r>
              <a:rPr lang="tr-TR" sz="1400" dirty="0"/>
              <a:t> 17 </a:t>
            </a:r>
            <a:r>
              <a:rPr lang="tr-TR" sz="1400" dirty="0" err="1"/>
              <a:t>June</a:t>
            </a:r>
            <a:r>
              <a:rPr lang="tr-TR" sz="1400" dirty="0"/>
              <a:t> 2014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/>
              <a:t>Leukotriene inhibitors for bronchiolitis in infants and young children</a:t>
            </a:r>
            <a:r>
              <a:rPr lang="tr-TR" sz="1400" b="1" dirty="0"/>
              <a:t>  </a:t>
            </a:r>
            <a:r>
              <a:rPr lang="tr-TR" sz="1400" dirty="0" err="1"/>
              <a:t>Fang</a:t>
            </a:r>
            <a:r>
              <a:rPr lang="tr-TR" sz="1400" dirty="0"/>
              <a:t> </a:t>
            </a:r>
            <a:r>
              <a:rPr lang="tr-TR" sz="1400" dirty="0" err="1"/>
              <a:t>liu</a:t>
            </a:r>
            <a:r>
              <a:rPr lang="tr-TR" sz="1400" dirty="0"/>
              <a:t> </a:t>
            </a:r>
            <a:r>
              <a:rPr lang="tr-TR" sz="1400" dirty="0" err="1"/>
              <a:t>Jing</a:t>
            </a:r>
            <a:r>
              <a:rPr lang="tr-TR" sz="1400" dirty="0"/>
              <a:t> </a:t>
            </a:r>
            <a:r>
              <a:rPr lang="tr-TR" sz="1400" dirty="0" err="1"/>
              <a:t>Ouyang</a:t>
            </a:r>
            <a:r>
              <a:rPr lang="tr-TR" sz="1400" dirty="0"/>
              <a:t> </a:t>
            </a:r>
            <a:r>
              <a:rPr lang="tr-TR" sz="1400" dirty="0" err="1"/>
              <a:t>Songqing</a:t>
            </a:r>
            <a:r>
              <a:rPr lang="tr-TR" sz="1400" dirty="0"/>
              <a:t> </a:t>
            </a:r>
            <a:r>
              <a:rPr lang="tr-TR" sz="1400" dirty="0" err="1"/>
              <a:t>Liu</a:t>
            </a:r>
            <a:r>
              <a:rPr lang="tr-TR" sz="1400" dirty="0"/>
              <a:t> </a:t>
            </a:r>
            <a:r>
              <a:rPr lang="tr-TR" sz="1400" dirty="0" err="1"/>
              <a:t>Bo</a:t>
            </a:r>
            <a:r>
              <a:rPr lang="tr-TR" sz="1400" dirty="0"/>
              <a:t> </a:t>
            </a:r>
            <a:r>
              <a:rPr lang="tr-TR" sz="1400" dirty="0" err="1"/>
              <a:t>Yang</a:t>
            </a:r>
            <a:r>
              <a:rPr lang="tr-TR" sz="1400" dirty="0"/>
              <a:t> </a:t>
            </a:r>
            <a:r>
              <a:rPr lang="tr-TR" sz="1400" dirty="0" err="1"/>
              <a:t>Wei</a:t>
            </a:r>
            <a:r>
              <a:rPr lang="tr-TR" sz="1400" dirty="0"/>
              <a:t> </a:t>
            </a:r>
            <a:r>
              <a:rPr lang="tr-TR" sz="1400" dirty="0" err="1"/>
              <a:t>xiong</a:t>
            </a:r>
            <a:r>
              <a:rPr lang="tr-TR" sz="1400" dirty="0"/>
              <a:t> Rufu </a:t>
            </a:r>
            <a:r>
              <a:rPr lang="tr-TR" sz="1400" dirty="0" err="1"/>
              <a:t>Xu</a:t>
            </a:r>
            <a:r>
              <a:rPr lang="tr-TR" sz="1400" dirty="0"/>
              <a:t> 16 </a:t>
            </a:r>
            <a:r>
              <a:rPr lang="tr-TR" sz="1400" dirty="0" err="1"/>
              <a:t>March</a:t>
            </a:r>
            <a:r>
              <a:rPr lang="tr-TR" sz="1400" dirty="0"/>
              <a:t> 2015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/>
              <a:t>Glucocorticoids for acute viral bronchiolitis in infants and young children</a:t>
            </a:r>
            <a:r>
              <a:rPr lang="tr-TR" sz="1400" b="1" dirty="0"/>
              <a:t> </a:t>
            </a:r>
            <a:r>
              <a:rPr lang="tr-TR" sz="1400" dirty="0" err="1"/>
              <a:t>Ricardo</a:t>
            </a:r>
            <a:r>
              <a:rPr lang="tr-TR" sz="1400" dirty="0"/>
              <a:t> M </a:t>
            </a:r>
            <a:r>
              <a:rPr lang="tr-TR" sz="1400" dirty="0" err="1"/>
              <a:t>Fernandes</a:t>
            </a:r>
            <a:r>
              <a:rPr lang="tr-TR" sz="1400" dirty="0"/>
              <a:t> </a:t>
            </a:r>
            <a:r>
              <a:rPr lang="tr-TR" sz="1400" dirty="0" err="1"/>
              <a:t>Liza</a:t>
            </a:r>
            <a:r>
              <a:rPr lang="tr-TR" sz="1400" dirty="0"/>
              <a:t> M </a:t>
            </a:r>
            <a:r>
              <a:rPr lang="tr-TR" sz="1400" dirty="0" err="1"/>
              <a:t>Bialy</a:t>
            </a:r>
            <a:r>
              <a:rPr lang="tr-TR" sz="1400" dirty="0"/>
              <a:t> Ben </a:t>
            </a:r>
            <a:r>
              <a:rPr lang="tr-TR" sz="1400" dirty="0" err="1"/>
              <a:t>Vandermeer</a:t>
            </a:r>
            <a:r>
              <a:rPr lang="tr-TR" sz="1400" dirty="0"/>
              <a:t> 4 </a:t>
            </a:r>
            <a:r>
              <a:rPr lang="tr-TR" sz="1400" dirty="0" err="1"/>
              <a:t>June</a:t>
            </a:r>
            <a:r>
              <a:rPr lang="tr-TR" sz="1400" dirty="0"/>
              <a:t> 2013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1400" dirty="0"/>
          </a:p>
        </p:txBody>
      </p:sp>
      <p:pic>
        <p:nvPicPr>
          <p:cNvPr id="70659" name="Picture 2" descr="The Cochrane Libr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5229225"/>
            <a:ext cx="26384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 err="1"/>
              <a:t>Etyoloji</a:t>
            </a:r>
            <a:r>
              <a:rPr lang="tr-TR" b="1" dirty="0"/>
              <a:t>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b="1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Virüsler tarafından oluşturulan bir hastalık olup , en sık etken </a:t>
            </a:r>
            <a:r>
              <a:rPr lang="tr-TR" dirty="0" err="1">
                <a:solidFill>
                  <a:srgbClr val="FF0000"/>
                </a:solidFill>
              </a:rPr>
              <a:t>RSV</a:t>
            </a:r>
            <a:r>
              <a:rPr lang="tr-TR" dirty="0" err="1"/>
              <a:t>’dir</a:t>
            </a:r>
            <a:r>
              <a:rPr lang="tr-TR" dirty="0"/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Daha az sıklıkla </a:t>
            </a:r>
            <a:r>
              <a:rPr lang="tr-TR" dirty="0" err="1"/>
              <a:t>rinovirüs</a:t>
            </a:r>
            <a:r>
              <a:rPr lang="tr-TR" dirty="0"/>
              <a:t>, </a:t>
            </a:r>
            <a:r>
              <a:rPr lang="tr-TR" dirty="0" err="1"/>
              <a:t>parainfluenza</a:t>
            </a:r>
            <a:r>
              <a:rPr lang="tr-TR" dirty="0"/>
              <a:t> virüs,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metapneumovirüs</a:t>
            </a:r>
            <a:r>
              <a:rPr lang="tr-TR" dirty="0"/>
              <a:t>, </a:t>
            </a:r>
            <a:r>
              <a:rPr lang="tr-TR" dirty="0" err="1"/>
              <a:t>influenza</a:t>
            </a:r>
            <a:r>
              <a:rPr lang="tr-TR" dirty="0"/>
              <a:t> virüs, </a:t>
            </a:r>
            <a:r>
              <a:rPr lang="tr-TR" dirty="0" err="1"/>
              <a:t>adenovirüs</a:t>
            </a:r>
            <a:r>
              <a:rPr lang="tr-TR" dirty="0"/>
              <a:t> gibi etkenlerle de ortaya çıkabilmektedir.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Virüsün terminal </a:t>
            </a:r>
            <a:r>
              <a:rPr lang="tr-TR" dirty="0" err="1"/>
              <a:t>bronşiol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 hücrelerine ulaşmasıyla oluşan hasar ve </a:t>
            </a:r>
            <a:r>
              <a:rPr lang="tr-TR" dirty="0" err="1"/>
              <a:t>inflamasyon</a:t>
            </a:r>
            <a:r>
              <a:rPr lang="tr-TR" dirty="0"/>
              <a:t> sonrasında , küçük havayollarında </a:t>
            </a:r>
            <a:r>
              <a:rPr lang="tr-TR" dirty="0">
                <a:solidFill>
                  <a:srgbClr val="FF0000"/>
                </a:solidFill>
              </a:rPr>
              <a:t>ödem ve </a:t>
            </a:r>
            <a:r>
              <a:rPr lang="tr-TR" dirty="0" err="1">
                <a:solidFill>
                  <a:srgbClr val="FF0000"/>
                </a:solidFill>
              </a:rPr>
              <a:t>atelektaziler</a:t>
            </a:r>
            <a:r>
              <a:rPr lang="tr-TR" dirty="0"/>
              <a:t> meydana gelir.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smtClean="0"/>
              <a:t>Belirti ve bulgular :</a:t>
            </a:r>
          </a:p>
          <a:p>
            <a:pPr>
              <a:buFont typeface="Arial" charset="0"/>
              <a:buNone/>
            </a:pPr>
            <a:endParaRPr lang="tr-TR" b="1" smtClean="0"/>
          </a:p>
          <a:p>
            <a:pPr lvl="1"/>
            <a:r>
              <a:rPr lang="tr-TR" smtClean="0"/>
              <a:t>Genellikle 2-3 gün süren burun akıntısı, hapşırma gibi </a:t>
            </a:r>
            <a:r>
              <a:rPr lang="tr-TR" u="sng" smtClean="0"/>
              <a:t>üst solunum yolu belirtileri ile başlar</a:t>
            </a:r>
            <a:r>
              <a:rPr lang="tr-TR" smtClean="0"/>
              <a:t>.</a:t>
            </a:r>
          </a:p>
          <a:p>
            <a:pPr lvl="1"/>
            <a:r>
              <a:rPr lang="tr-TR" smtClean="0"/>
              <a:t>Sonrasında ateş, öksürük ve solunum sıkıntısı bulguları ile kendini belli eder.</a:t>
            </a:r>
          </a:p>
          <a:p>
            <a:pPr lvl="1"/>
            <a:r>
              <a:rPr lang="tr-TR" smtClean="0"/>
              <a:t>3-5 günde semptomlar pik yapar .</a:t>
            </a:r>
          </a:p>
          <a:p>
            <a:pPr lvl="1"/>
            <a:r>
              <a:rPr lang="tr-TR" smtClean="0"/>
              <a:t>2-3 haftada yavaş yavaş iyileşir. 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b="1" dirty="0"/>
              <a:t>Fizik muayene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Takipne</a:t>
            </a: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Ekspiryumda</a:t>
            </a:r>
            <a:r>
              <a:rPr lang="tr-TR" dirty="0"/>
              <a:t> uzama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İnterkostal</a:t>
            </a:r>
            <a:r>
              <a:rPr lang="tr-TR" dirty="0"/>
              <a:t> ve </a:t>
            </a:r>
            <a:r>
              <a:rPr lang="tr-TR" dirty="0" err="1"/>
              <a:t>subkostal</a:t>
            </a:r>
            <a:r>
              <a:rPr lang="tr-TR" dirty="0"/>
              <a:t> çekilmeler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Burun kanadı solunumu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Hırıltılı solunum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Bazı hastalarda;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İnspiryum</a:t>
            </a:r>
            <a:r>
              <a:rPr lang="tr-TR" dirty="0"/>
              <a:t> sonu </a:t>
            </a:r>
            <a:r>
              <a:rPr lang="tr-TR" dirty="0" err="1"/>
              <a:t>raller</a:t>
            </a:r>
            <a:endParaRPr lang="tr-TR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/>
              <a:t>Puls</a:t>
            </a:r>
            <a:r>
              <a:rPr lang="tr-TR" dirty="0"/>
              <a:t> </a:t>
            </a:r>
            <a:r>
              <a:rPr lang="tr-TR" dirty="0" err="1"/>
              <a:t>oksimetre</a:t>
            </a:r>
            <a:r>
              <a:rPr lang="tr-TR" dirty="0"/>
              <a:t> ile oksijen </a:t>
            </a:r>
            <a:r>
              <a:rPr lang="tr-TR" dirty="0" err="1"/>
              <a:t>saturasyonu</a:t>
            </a:r>
            <a:r>
              <a:rPr lang="tr-TR" dirty="0"/>
              <a:t> düşüklüğü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Solunum sıkıntısı fazla olan hastalarda </a:t>
            </a:r>
            <a:r>
              <a:rPr lang="tr-TR" dirty="0" err="1"/>
              <a:t>siyanoz</a:t>
            </a:r>
            <a:r>
              <a:rPr lang="tr-TR" dirty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/>
              <a:t>Beraberinde </a:t>
            </a:r>
            <a:r>
              <a:rPr lang="tr-TR" dirty="0" err="1"/>
              <a:t>konjonktivit</a:t>
            </a:r>
            <a:r>
              <a:rPr lang="tr-TR" dirty="0"/>
              <a:t>, farenjit veya </a:t>
            </a:r>
            <a:r>
              <a:rPr lang="tr-TR" dirty="0" err="1"/>
              <a:t>otitis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bulguları görülebilir.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44450"/>
            <a:ext cx="9036050" cy="6081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2214</Words>
  <Application>Microsoft Office PowerPoint</Application>
  <PresentationFormat>Ekran Gösterisi (4:3)</PresentationFormat>
  <Paragraphs>332</Paragraphs>
  <Slides>56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Ofis Teması</vt:lpstr>
      <vt:lpstr>ÇOCUKLARDA BRONŞİOLİT VE PNÖMONİ</vt:lpstr>
      <vt:lpstr>AMAÇ</vt:lpstr>
      <vt:lpstr>Öğrenim Hedefleri </vt:lpstr>
      <vt:lpstr>BRONŞİOLİT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PNÖMONİ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BRONŞİOLİT VE PNOMONİ</dc:title>
  <dc:creator>YAŞASIN CUMHURİYET!</dc:creator>
  <cp:lastModifiedBy>Turan S</cp:lastModifiedBy>
  <cp:revision>69</cp:revision>
  <dcterms:created xsi:type="dcterms:W3CDTF">2017-01-19T08:05:55Z</dcterms:created>
  <dcterms:modified xsi:type="dcterms:W3CDTF">2017-02-08T10:47:29Z</dcterms:modified>
</cp:coreProperties>
</file>