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9"/>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5" r:id="rId27"/>
    <p:sldId id="286" r:id="rId28"/>
    <p:sldId id="287" r:id="rId29"/>
    <p:sldId id="288" r:id="rId30"/>
    <p:sldId id="289" r:id="rId31"/>
    <p:sldId id="291" r:id="rId32"/>
    <p:sldId id="294" r:id="rId33"/>
    <p:sldId id="295" r:id="rId34"/>
    <p:sldId id="296" r:id="rId35"/>
    <p:sldId id="297" r:id="rId36"/>
    <p:sldId id="299" r:id="rId37"/>
    <p:sldId id="301" r:id="rId38"/>
    <p:sldId id="302" r:id="rId39"/>
    <p:sldId id="303" r:id="rId40"/>
    <p:sldId id="304" r:id="rId41"/>
    <p:sldId id="305" r:id="rId42"/>
    <p:sldId id="306" r:id="rId43"/>
    <p:sldId id="307" r:id="rId44"/>
    <p:sldId id="312" r:id="rId45"/>
    <p:sldId id="308" r:id="rId46"/>
    <p:sldId id="309" r:id="rId47"/>
    <p:sldId id="310" r:id="rId4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FA8BEA6-1EDF-4F39-8CC9-8CBB926F1DFD}" type="datetimeFigureOut">
              <a:rPr lang="tr-TR"/>
              <a:pPr>
                <a:defRPr/>
              </a:pPr>
              <a:t>07.05.2019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55E581B-A9B4-4321-9B9D-436CE28E308D}" type="slidenum">
              <a:rPr lang="tr-TR"/>
              <a:pPr>
                <a:defRPr/>
              </a:pPr>
              <a:t>‹#›</a:t>
            </a:fld>
            <a:endParaRPr lang="tr-TR"/>
          </a:p>
        </p:txBody>
      </p:sp>
    </p:spTree>
    <p:extLst>
      <p:ext uri="{BB962C8B-B14F-4D97-AF65-F5344CB8AC3E}">
        <p14:creationId xmlns:p14="http://schemas.microsoft.com/office/powerpoint/2010/main" val="37751558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Slayt Görüntüsü Yer Tutucusu"/>
          <p:cNvSpPr>
            <a:spLocks noGrp="1" noRot="1" noChangeAspect="1"/>
          </p:cNvSpPr>
          <p:nvPr>
            <p:ph type="sldImg"/>
          </p:nvPr>
        </p:nvSpPr>
        <p:spPr bwMode="auto">
          <a:noFill/>
          <a:ln>
            <a:solidFill>
              <a:srgbClr val="000000"/>
            </a:solidFill>
            <a:miter lim="800000"/>
            <a:headEnd/>
            <a:tailEnd/>
          </a:ln>
        </p:spPr>
      </p:sp>
      <p:sp>
        <p:nvSpPr>
          <p:cNvPr id="32770"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a:t>
            </a:r>
            <a:r>
              <a:rPr lang="tr-TR" smtClean="0"/>
              <a:t> </a:t>
            </a:r>
            <a:r>
              <a:rPr lang="en-US" smtClean="0"/>
              <a:t>Unless otherwise specified, data are cell frequency (%).</a:t>
            </a:r>
          </a:p>
          <a:p>
            <a:pPr>
              <a:spcBef>
                <a:spcPct val="0"/>
              </a:spcBef>
            </a:pPr>
            <a:r>
              <a:rPr lang="en-US" smtClean="0"/>
              <a:t>B</a:t>
            </a:r>
            <a:r>
              <a:rPr lang="tr-TR" smtClean="0"/>
              <a:t> </a:t>
            </a:r>
            <a:r>
              <a:rPr lang="en-US" smtClean="0"/>
              <a:t>t</a:t>
            </a:r>
            <a:r>
              <a:rPr lang="tr-TR" smtClean="0"/>
              <a:t> </a:t>
            </a:r>
            <a:r>
              <a:rPr lang="en-US" smtClean="0"/>
              <a:t> value for continuous variables, crude odds ratio (95% CI) for categorical variables.</a:t>
            </a:r>
          </a:p>
        </p:txBody>
      </p:sp>
      <p:sp>
        <p:nvSpPr>
          <p:cNvPr id="32771"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AFF2CF-1441-4447-8E3A-B93A29A94F50}" type="slidenum">
              <a:rPr lang="tr-TR"/>
              <a:pPr fontAlgn="base">
                <a:spcBef>
                  <a:spcPct val="0"/>
                </a:spcBef>
                <a:spcAft>
                  <a:spcPct val="0"/>
                </a:spcAft>
              </a:pPr>
              <a:t>18</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tr-TR" dirty="0" smtClean="0">
                <a:latin typeface="Arial" charset="0"/>
                <a:cs typeface="Arial" charset="0"/>
              </a:rPr>
              <a:t>Çünkü cinsiyet ilişkisi cinsiyet bağımlı depresyon riski ile karşılanacaktı.</a:t>
            </a:r>
          </a:p>
          <a:p>
            <a:endParaRPr lang="tr-TR" dirty="0"/>
          </a:p>
        </p:txBody>
      </p:sp>
      <p:sp>
        <p:nvSpPr>
          <p:cNvPr id="4" name="Slayt Numarası Yer Tutucusu 3"/>
          <p:cNvSpPr>
            <a:spLocks noGrp="1"/>
          </p:cNvSpPr>
          <p:nvPr>
            <p:ph type="sldNum" sz="quarter" idx="10"/>
          </p:nvPr>
        </p:nvSpPr>
        <p:spPr/>
        <p:txBody>
          <a:bodyPr/>
          <a:lstStyle/>
          <a:p>
            <a:pPr>
              <a:defRPr/>
            </a:pPr>
            <a:fld id="{155E581B-A9B4-4321-9B9D-436CE28E308D}" type="slidenum">
              <a:rPr lang="tr-TR" smtClean="0"/>
              <a:pPr>
                <a:defRPr/>
              </a:pPr>
              <a:t>35</a:t>
            </a:fld>
            <a:endParaRPr lang="tr-TR"/>
          </a:p>
        </p:txBody>
      </p:sp>
    </p:spTree>
    <p:extLst>
      <p:ext uri="{BB962C8B-B14F-4D97-AF65-F5344CB8AC3E}">
        <p14:creationId xmlns:p14="http://schemas.microsoft.com/office/powerpoint/2010/main" val="683451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Dikdörtgen"/>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Dikdörtgen"/>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Dikdörtgen"/>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Düz Bağlayıcı"/>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9 Düz Bağlayıcı"/>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5 Düz Bağlayıcı"/>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21 Düz Bağlayıcı"/>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Oval"/>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Oval"/>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Oval"/>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Oval"/>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Başlık"/>
          <p:cNvSpPr>
            <a:spLocks noGrp="1"/>
          </p:cNvSpPr>
          <p:nvPr>
            <p:ph type="ctrTitle"/>
          </p:nvPr>
        </p:nvSpPr>
        <p:spPr>
          <a:xfrm>
            <a:off x="2286000" y="3124200"/>
            <a:ext cx="6172200" cy="1894362"/>
          </a:xfrm>
        </p:spPr>
        <p:txBody>
          <a:bodyPr/>
          <a:lstStyle>
            <a:lvl1pPr>
              <a:defRPr b="1"/>
            </a:lvl1pPr>
          </a:lstStyle>
          <a:p>
            <a:r>
              <a:rPr lang="tr-TR" smtClean="0"/>
              <a:t>Asıl başlık stili için tıklatın</a:t>
            </a:r>
            <a:endParaRPr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22" name="27 Veri Yer Tutucusu"/>
          <p:cNvSpPr>
            <a:spLocks noGrp="1"/>
          </p:cNvSpPr>
          <p:nvPr>
            <p:ph type="dt" sz="half" idx="10"/>
          </p:nvPr>
        </p:nvSpPr>
        <p:spPr bwMode="auto">
          <a:xfrm rot="5400000">
            <a:off x="7764463" y="1174750"/>
            <a:ext cx="2286000" cy="381000"/>
          </a:xfrm>
        </p:spPr>
        <p:txBody>
          <a:bodyPr/>
          <a:lstStyle>
            <a:lvl1pPr>
              <a:defRPr/>
            </a:lvl1pPr>
          </a:lstStyle>
          <a:p>
            <a:pPr>
              <a:defRPr/>
            </a:pPr>
            <a:fld id="{014FAA47-24C1-4267-AD61-6F115BB789B4}" type="datetimeFigureOut">
              <a:rPr lang="tr-TR"/>
              <a:pPr>
                <a:defRPr/>
              </a:pPr>
              <a:t>07.05.2019</a:t>
            </a:fld>
            <a:endParaRPr lang="tr-TR"/>
          </a:p>
        </p:txBody>
      </p:sp>
      <p:sp>
        <p:nvSpPr>
          <p:cNvPr id="23" name="16 Altbilgi Yer Tutucusu"/>
          <p:cNvSpPr>
            <a:spLocks noGrp="1"/>
          </p:cNvSpPr>
          <p:nvPr>
            <p:ph type="ftr" sz="quarter" idx="11"/>
          </p:nvPr>
        </p:nvSpPr>
        <p:spPr bwMode="auto">
          <a:xfrm rot="5400000">
            <a:off x="7077076" y="4181475"/>
            <a:ext cx="3657600" cy="384175"/>
          </a:xfrm>
        </p:spPr>
        <p:txBody>
          <a:bodyPr/>
          <a:lstStyle>
            <a:lvl1pPr>
              <a:defRPr/>
            </a:lvl1pPr>
          </a:lstStyle>
          <a:p>
            <a:pPr>
              <a:defRPr/>
            </a:pPr>
            <a:endParaRPr lang="tr-TR"/>
          </a:p>
        </p:txBody>
      </p:sp>
      <p:sp>
        <p:nvSpPr>
          <p:cNvPr id="24" name="28 Slayt Numarası Yer Tutucusu"/>
          <p:cNvSpPr>
            <a:spLocks noGrp="1"/>
          </p:cNvSpPr>
          <p:nvPr>
            <p:ph type="sldNum" sz="quarter" idx="12"/>
          </p:nvPr>
        </p:nvSpPr>
        <p:spPr bwMode="auto">
          <a:xfrm>
            <a:off x="1325563" y="4929188"/>
            <a:ext cx="609600" cy="517525"/>
          </a:xfrm>
        </p:spPr>
        <p:txBody>
          <a:bodyPr/>
          <a:lstStyle>
            <a:lvl1pPr>
              <a:defRPr/>
            </a:lvl1pPr>
          </a:lstStyle>
          <a:p>
            <a:pPr>
              <a:defRPr/>
            </a:pPr>
            <a:fld id="{61AE2B9D-4D16-458E-855C-8B1ADEBF8111}"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95D2870D-9558-4DF4-B368-3AFB9747CF2D}" type="datetimeFigureOut">
              <a:rPr lang="tr-TR"/>
              <a:pPr>
                <a:defRPr/>
              </a:pPr>
              <a:t>07.05.2019</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BAAF220F-08F0-401D-97C6-3ECB03B33D6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03EF0AA7-BE43-47D6-B44B-B01012834834}" type="datetimeFigureOut">
              <a:rPr lang="tr-TR"/>
              <a:pPr>
                <a:defRPr/>
              </a:pPr>
              <a:t>07.05.2019</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0DC1D26A-EF3F-42B2-87F6-1FD880A0A7D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8" name="7 İçerik Yer Tutucusu"/>
          <p:cNvSpPr>
            <a:spLocks noGrp="1"/>
          </p:cNvSpPr>
          <p:nvPr>
            <p:ph sz="quarter" idx="1"/>
          </p:nvPr>
        </p:nvSpPr>
        <p:spPr>
          <a:xfrm>
            <a:off x="457200" y="1600200"/>
            <a:ext cx="7467600" cy="487375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6 Veri Yer Tutucusu"/>
          <p:cNvSpPr>
            <a:spLocks noGrp="1"/>
          </p:cNvSpPr>
          <p:nvPr>
            <p:ph type="dt" sz="half" idx="10"/>
          </p:nvPr>
        </p:nvSpPr>
        <p:spPr/>
        <p:txBody>
          <a:bodyPr rtlCol="0"/>
          <a:lstStyle>
            <a:lvl1pPr>
              <a:defRPr/>
            </a:lvl1pPr>
          </a:lstStyle>
          <a:p>
            <a:pPr>
              <a:defRPr/>
            </a:pPr>
            <a:fld id="{D31E7221-B8FD-421C-ADE0-E9686F76A854}" type="datetimeFigureOut">
              <a:rPr lang="tr-TR"/>
              <a:pPr>
                <a:defRPr/>
              </a:pPr>
              <a:t>07.05.2019</a:t>
            </a:fld>
            <a:endParaRPr lang="tr-TR"/>
          </a:p>
        </p:txBody>
      </p:sp>
      <p:sp>
        <p:nvSpPr>
          <p:cNvPr id="5" name="8 Slayt Numarası Yer Tutucusu"/>
          <p:cNvSpPr>
            <a:spLocks noGrp="1"/>
          </p:cNvSpPr>
          <p:nvPr>
            <p:ph type="sldNum" sz="quarter" idx="11"/>
          </p:nvPr>
        </p:nvSpPr>
        <p:spPr/>
        <p:txBody>
          <a:bodyPr rtlCol="0"/>
          <a:lstStyle>
            <a:lvl1pPr>
              <a:defRPr/>
            </a:lvl1pPr>
          </a:lstStyle>
          <a:p>
            <a:pPr>
              <a:defRPr/>
            </a:pPr>
            <a:fld id="{C0FBC4B7-6370-4F2D-8CAE-15DE9175B628}" type="slidenum">
              <a:rPr lang="tr-TR"/>
              <a:pPr>
                <a:defRPr/>
              </a:pPr>
              <a:t>‹#›</a:t>
            </a:fld>
            <a:endParaRPr lang="tr-TR"/>
          </a:p>
        </p:txBody>
      </p:sp>
      <p:sp>
        <p:nvSpPr>
          <p:cNvPr id="6" name="9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4"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Dikdörtgen"/>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Dikdörtgen"/>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Dikdörtgen"/>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Düz Bağlayıcı"/>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4 Düz Bağlayıcı"/>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5 Düz Bağlayıcı"/>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Oval"/>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Oval"/>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Oval"/>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Oval"/>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Düz Bağlayıcı"/>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lang="tr-TR" smtClean="0"/>
              <a:t>Asıl başlık stili için tıklatın</a:t>
            </a:r>
            <a:endParaRPr lang="en-US"/>
          </a:p>
        </p:txBody>
      </p:sp>
      <p:sp>
        <p:nvSpPr>
          <p:cNvPr id="3" name="2 Metin Yer Tutucusu"/>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20" name="3 Veri Yer Tutucusu"/>
          <p:cNvSpPr>
            <a:spLocks noGrp="1"/>
          </p:cNvSpPr>
          <p:nvPr>
            <p:ph type="dt" sz="half" idx="10"/>
          </p:nvPr>
        </p:nvSpPr>
        <p:spPr bwMode="auto">
          <a:xfrm rot="5400000">
            <a:off x="7762875" y="1169988"/>
            <a:ext cx="2286000" cy="381000"/>
          </a:xfrm>
        </p:spPr>
        <p:txBody>
          <a:bodyPr/>
          <a:lstStyle>
            <a:lvl1pPr>
              <a:defRPr/>
            </a:lvl1pPr>
          </a:lstStyle>
          <a:p>
            <a:pPr>
              <a:defRPr/>
            </a:pPr>
            <a:fld id="{1DD62E48-B06E-4943-B97A-96DD752103F5}" type="datetimeFigureOut">
              <a:rPr lang="tr-TR"/>
              <a:pPr>
                <a:defRPr/>
              </a:pPr>
              <a:t>07.05.2019</a:t>
            </a:fld>
            <a:endParaRPr lang="tr-TR"/>
          </a:p>
        </p:txBody>
      </p:sp>
      <p:sp>
        <p:nvSpPr>
          <p:cNvPr id="21" name="4 Altbilgi Yer Tutucusu"/>
          <p:cNvSpPr>
            <a:spLocks noGrp="1"/>
          </p:cNvSpPr>
          <p:nvPr>
            <p:ph type="ftr" sz="quarter" idx="11"/>
          </p:nvPr>
        </p:nvSpPr>
        <p:spPr bwMode="auto">
          <a:xfrm rot="5400000">
            <a:off x="7077076" y="4178300"/>
            <a:ext cx="3657600" cy="384175"/>
          </a:xfrm>
        </p:spPr>
        <p:txBody>
          <a:bodyPr/>
          <a:lstStyle>
            <a:lvl1pPr>
              <a:defRPr/>
            </a:lvl1pPr>
          </a:lstStyle>
          <a:p>
            <a:pPr>
              <a:defRPr/>
            </a:pPr>
            <a:endParaRPr lang="tr-TR"/>
          </a:p>
        </p:txBody>
      </p:sp>
      <p:sp>
        <p:nvSpPr>
          <p:cNvPr id="22" name="5 Slayt Numarası Yer Tutucusu"/>
          <p:cNvSpPr>
            <a:spLocks noGrp="1"/>
          </p:cNvSpPr>
          <p:nvPr>
            <p:ph type="sldNum" sz="quarter" idx="12"/>
          </p:nvPr>
        </p:nvSpPr>
        <p:spPr bwMode="auto">
          <a:xfrm>
            <a:off x="1339850" y="4929188"/>
            <a:ext cx="609600" cy="517525"/>
          </a:xfrm>
        </p:spPr>
        <p:txBody>
          <a:bodyPr/>
          <a:lstStyle>
            <a:lvl1pPr>
              <a:defRPr/>
            </a:lvl1pPr>
          </a:lstStyle>
          <a:p>
            <a:pPr>
              <a:defRPr/>
            </a:pPr>
            <a:fld id="{C1E3E448-FB96-4518-9E43-CC44AC0A76DE}"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9" name="8 İçerik Yer Tutucusu"/>
          <p:cNvSpPr>
            <a:spLocks noGrp="1"/>
          </p:cNvSpPr>
          <p:nvPr>
            <p:ph sz="quarter" idx="1"/>
          </p:nvPr>
        </p:nvSpPr>
        <p:spPr>
          <a:xfrm>
            <a:off x="457200" y="1600200"/>
            <a:ext cx="36576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10 İçerik Yer Tutucusu"/>
          <p:cNvSpPr>
            <a:spLocks noGrp="1"/>
          </p:cNvSpPr>
          <p:nvPr>
            <p:ph sz="quarter" idx="2"/>
          </p:nvPr>
        </p:nvSpPr>
        <p:spPr>
          <a:xfrm>
            <a:off x="4270248" y="1600200"/>
            <a:ext cx="36576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3 Veri Yer Tutucusu"/>
          <p:cNvSpPr>
            <a:spLocks noGrp="1"/>
          </p:cNvSpPr>
          <p:nvPr>
            <p:ph type="dt" sz="half" idx="10"/>
          </p:nvPr>
        </p:nvSpPr>
        <p:spPr/>
        <p:txBody>
          <a:bodyPr/>
          <a:lstStyle>
            <a:lvl1pPr>
              <a:defRPr/>
            </a:lvl1pPr>
          </a:lstStyle>
          <a:p>
            <a:pPr>
              <a:defRPr/>
            </a:pPr>
            <a:fld id="{6DD25119-4E0C-4B76-AB84-EAC1BB6B77F2}" type="datetimeFigureOut">
              <a:rPr lang="tr-TR"/>
              <a:pPr>
                <a:defRPr/>
              </a:pPr>
              <a:t>07.05.2019</a:t>
            </a:fld>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983BD365-5E86-413F-84A0-591CF02308F1}"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lstStyle>
            <a:lvl1pPr>
              <a:defRPr/>
            </a:lvl1pPr>
          </a:lstStyle>
          <a:p>
            <a:r>
              <a:rPr lang="tr-TR" smtClean="0"/>
              <a:t>Asıl başlık stili için tıklatın</a:t>
            </a:r>
            <a:endParaRPr lang="en-US"/>
          </a:p>
        </p:txBody>
      </p:sp>
      <p:sp>
        <p:nvSpPr>
          <p:cNvPr id="11" name="10 İçerik Yer Tutucusu"/>
          <p:cNvSpPr>
            <a:spLocks noGrp="1"/>
          </p:cNvSpPr>
          <p:nvPr>
            <p:ph sz="quarter" idx="2"/>
          </p:nvPr>
        </p:nvSpPr>
        <p:spPr>
          <a:xfrm>
            <a:off x="457200" y="2362200"/>
            <a:ext cx="3657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quarter" idx="4"/>
          </p:nvPr>
        </p:nvSpPr>
        <p:spPr>
          <a:xfrm>
            <a:off x="4371975" y="2362200"/>
            <a:ext cx="3657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tr-TR" smtClean="0"/>
              <a:t>Asıl metin stillerini düzenlemek için tıklatın</a:t>
            </a:r>
          </a:p>
        </p:txBody>
      </p:sp>
      <p:sp>
        <p:nvSpPr>
          <p:cNvPr id="7" name="13 Veri Yer Tutucusu"/>
          <p:cNvSpPr>
            <a:spLocks noGrp="1"/>
          </p:cNvSpPr>
          <p:nvPr>
            <p:ph type="dt" sz="half" idx="10"/>
          </p:nvPr>
        </p:nvSpPr>
        <p:spPr/>
        <p:txBody>
          <a:bodyPr/>
          <a:lstStyle>
            <a:lvl1pPr>
              <a:defRPr/>
            </a:lvl1pPr>
          </a:lstStyle>
          <a:p>
            <a:pPr>
              <a:defRPr/>
            </a:pPr>
            <a:fld id="{01732B7F-5CB6-4FC0-A5A1-EEEFA7ACFDEE}" type="datetimeFigureOut">
              <a:rPr lang="tr-TR"/>
              <a:pPr>
                <a:defRPr/>
              </a:pPr>
              <a:t>07.05.2019</a:t>
            </a:fld>
            <a:endParaRPr lang="tr-TR"/>
          </a:p>
        </p:txBody>
      </p:sp>
      <p:sp>
        <p:nvSpPr>
          <p:cNvPr id="8" name="2 Altbilgi Yer Tutucusu"/>
          <p:cNvSpPr>
            <a:spLocks noGrp="1"/>
          </p:cNvSpPr>
          <p:nvPr>
            <p:ph type="ftr" sz="quarter" idx="11"/>
          </p:nvPr>
        </p:nvSpPr>
        <p:spPr/>
        <p:txBody>
          <a:bodyPr/>
          <a:lstStyle>
            <a:lvl1pPr>
              <a:defRPr/>
            </a:lvl1pPr>
          </a:lstStyle>
          <a:p>
            <a:pPr>
              <a:defRPr/>
            </a:pPr>
            <a:endParaRPr lang="tr-TR"/>
          </a:p>
        </p:txBody>
      </p:sp>
      <p:sp>
        <p:nvSpPr>
          <p:cNvPr id="9" name="22 Slayt Numarası Yer Tutucusu"/>
          <p:cNvSpPr>
            <a:spLocks noGrp="1"/>
          </p:cNvSpPr>
          <p:nvPr>
            <p:ph type="sldNum" sz="quarter" idx="12"/>
          </p:nvPr>
        </p:nvSpPr>
        <p:spPr/>
        <p:txBody>
          <a:bodyPr/>
          <a:lstStyle>
            <a:lvl1pPr>
              <a:defRPr/>
            </a:lvl1pPr>
          </a:lstStyle>
          <a:p>
            <a:pPr>
              <a:defRPr/>
            </a:pPr>
            <a:fld id="{7758A77C-ABEA-4489-9962-516AA1E83AF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5 Veri Yer Tutucusu"/>
          <p:cNvSpPr>
            <a:spLocks noGrp="1"/>
          </p:cNvSpPr>
          <p:nvPr>
            <p:ph type="dt" sz="half" idx="10"/>
          </p:nvPr>
        </p:nvSpPr>
        <p:spPr/>
        <p:txBody>
          <a:bodyPr rtlCol="0"/>
          <a:lstStyle>
            <a:lvl1pPr>
              <a:defRPr/>
            </a:lvl1pPr>
          </a:lstStyle>
          <a:p>
            <a:pPr>
              <a:defRPr/>
            </a:pPr>
            <a:fld id="{7CE3FC7D-FC23-43A8-A1FE-9EDDAEA2318B}" type="datetimeFigureOut">
              <a:rPr lang="tr-TR"/>
              <a:pPr>
                <a:defRPr/>
              </a:pPr>
              <a:t>07.05.2019</a:t>
            </a:fld>
            <a:endParaRPr lang="tr-TR"/>
          </a:p>
        </p:txBody>
      </p:sp>
      <p:sp>
        <p:nvSpPr>
          <p:cNvPr id="4" name="6 Slayt Numarası Yer Tutucusu"/>
          <p:cNvSpPr>
            <a:spLocks noGrp="1"/>
          </p:cNvSpPr>
          <p:nvPr>
            <p:ph type="sldNum" sz="quarter" idx="11"/>
          </p:nvPr>
        </p:nvSpPr>
        <p:spPr/>
        <p:txBody>
          <a:bodyPr rtlCol="0"/>
          <a:lstStyle>
            <a:lvl1pPr>
              <a:defRPr/>
            </a:lvl1pPr>
          </a:lstStyle>
          <a:p>
            <a:pPr>
              <a:defRPr/>
            </a:pPr>
            <a:fld id="{AACF1331-2080-47ED-B2B7-BC4CB50399F4}" type="slidenum">
              <a:rPr lang="tr-TR"/>
              <a:pPr>
                <a:defRPr/>
              </a:pPr>
              <a:t>‹#›</a:t>
            </a:fld>
            <a:endParaRPr lang="tr-TR"/>
          </a:p>
        </p:txBody>
      </p:sp>
      <p:sp>
        <p:nvSpPr>
          <p:cNvPr id="5" name="7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3 Veri Yer Tutucusu"/>
          <p:cNvSpPr>
            <a:spLocks noGrp="1"/>
          </p:cNvSpPr>
          <p:nvPr>
            <p:ph type="dt" sz="half" idx="10"/>
          </p:nvPr>
        </p:nvSpPr>
        <p:spPr/>
        <p:txBody>
          <a:bodyPr/>
          <a:lstStyle>
            <a:lvl1pPr>
              <a:defRPr/>
            </a:lvl1pPr>
          </a:lstStyle>
          <a:p>
            <a:pPr>
              <a:defRPr/>
            </a:pPr>
            <a:fld id="{0A14EA7F-663C-4FDF-BB70-CA274F70192E}" type="datetimeFigureOut">
              <a:rPr lang="tr-TR"/>
              <a:pPr>
                <a:defRPr/>
              </a:pPr>
              <a:t>07.05.2019</a:t>
            </a:fld>
            <a:endParaRPr lang="tr-TR"/>
          </a:p>
        </p:txBody>
      </p:sp>
      <p:sp>
        <p:nvSpPr>
          <p:cNvPr id="3" name="2 Altbilgi Yer Tutucusu"/>
          <p:cNvSpPr>
            <a:spLocks noGrp="1"/>
          </p:cNvSpPr>
          <p:nvPr>
            <p:ph type="ftr" sz="quarter" idx="11"/>
          </p:nvPr>
        </p:nvSpPr>
        <p:spPr/>
        <p:txBody>
          <a:bodyPr/>
          <a:lstStyle>
            <a:lvl1pPr>
              <a:defRPr/>
            </a:lvl1pPr>
          </a:lstStyle>
          <a:p>
            <a:pPr>
              <a:defRPr/>
            </a:pPr>
            <a:endParaRPr lang="tr-TR"/>
          </a:p>
        </p:txBody>
      </p:sp>
      <p:sp>
        <p:nvSpPr>
          <p:cNvPr id="4" name="22 Slayt Numarası Yer Tutucusu"/>
          <p:cNvSpPr>
            <a:spLocks noGrp="1"/>
          </p:cNvSpPr>
          <p:nvPr>
            <p:ph type="sldNum" sz="quarter" idx="12"/>
          </p:nvPr>
        </p:nvSpPr>
        <p:spPr/>
        <p:txBody>
          <a:bodyPr/>
          <a:lstStyle>
            <a:lvl1pPr>
              <a:defRPr/>
            </a:lvl1pPr>
          </a:lstStyle>
          <a:p>
            <a:pPr>
              <a:defRPr/>
            </a:pPr>
            <a:fld id="{86B0F228-4E41-4CCB-A8A9-A4987B132FA3}"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8 Düz Bağlayıcı"/>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3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Başlık"/>
          <p:cNvSpPr>
            <a:spLocks noGrp="1"/>
          </p:cNvSpPr>
          <p:nvPr>
            <p:ph type="title"/>
          </p:nvPr>
        </p:nvSpPr>
        <p:spPr>
          <a:xfrm rot="5400000">
            <a:off x="3371850" y="3200400"/>
            <a:ext cx="6309360" cy="457200"/>
          </a:xfrm>
        </p:spPr>
        <p:txBody>
          <a:bodyPr/>
          <a:lstStyle>
            <a:lvl1pPr algn="l">
              <a:buNone/>
              <a:defRPr sz="2000" b="1" cap="small" baseline="0"/>
            </a:lvl1pPr>
          </a:lstStyle>
          <a:p>
            <a:r>
              <a:rPr lang="tr-TR" smtClean="0"/>
              <a:t>Asıl başlık stili için tıklatın</a:t>
            </a:r>
            <a:endParaRPr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18" name="17 İçerik Yer Tutucusu"/>
          <p:cNvSpPr>
            <a:spLocks noGrp="1"/>
          </p:cNvSpPr>
          <p:nvPr>
            <p:ph sz="quarter" idx="1"/>
          </p:nvPr>
        </p:nvSpPr>
        <p:spPr>
          <a:xfrm>
            <a:off x="304800" y="274320"/>
            <a:ext cx="5638800" cy="632764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2" name="20 Veri Yer Tutucusu"/>
          <p:cNvSpPr>
            <a:spLocks noGrp="1"/>
          </p:cNvSpPr>
          <p:nvPr>
            <p:ph type="dt" sz="half" idx="10"/>
          </p:nvPr>
        </p:nvSpPr>
        <p:spPr/>
        <p:txBody>
          <a:bodyPr rtlCol="0"/>
          <a:lstStyle>
            <a:lvl1pPr>
              <a:defRPr/>
            </a:lvl1pPr>
          </a:lstStyle>
          <a:p>
            <a:pPr>
              <a:defRPr/>
            </a:pPr>
            <a:fld id="{0BA85229-D4BF-4B38-A66D-BCFF18F00BF5}" type="datetimeFigureOut">
              <a:rPr lang="tr-TR"/>
              <a:pPr>
                <a:defRPr/>
              </a:pPr>
              <a:t>07.05.2019</a:t>
            </a:fld>
            <a:endParaRPr lang="tr-TR"/>
          </a:p>
        </p:txBody>
      </p:sp>
      <p:sp>
        <p:nvSpPr>
          <p:cNvPr id="13" name="21 Slayt Numarası Yer Tutucusu"/>
          <p:cNvSpPr>
            <a:spLocks noGrp="1"/>
          </p:cNvSpPr>
          <p:nvPr>
            <p:ph type="sldNum" sz="quarter" idx="11"/>
          </p:nvPr>
        </p:nvSpPr>
        <p:spPr/>
        <p:txBody>
          <a:bodyPr rtlCol="0"/>
          <a:lstStyle>
            <a:lvl1pPr>
              <a:defRPr/>
            </a:lvl1pPr>
          </a:lstStyle>
          <a:p>
            <a:pPr>
              <a:defRPr/>
            </a:pPr>
            <a:fld id="{66B9C9A6-C915-4FB6-8419-584E6E5F1605}" type="slidenum">
              <a:rPr lang="tr-TR"/>
              <a:pPr>
                <a:defRPr/>
              </a:pPr>
              <a:t>‹#›</a:t>
            </a:fld>
            <a:endParaRPr lang="tr-TR"/>
          </a:p>
        </p:txBody>
      </p:sp>
      <p:sp>
        <p:nvSpPr>
          <p:cNvPr id="14" name="22 Altbilgi Yer Tutucusu"/>
          <p:cNvSpPr>
            <a:spLocks noGrp="1"/>
          </p:cNvSpPr>
          <p:nvPr>
            <p:ph type="ftr" sz="quarter" idx="12"/>
          </p:nvPr>
        </p:nvSpPr>
        <p:spPr/>
        <p:txBody>
          <a:bodyPr rtlCol="0"/>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12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9 Düz Bağlayıcı"/>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Başlık"/>
          <p:cNvSpPr>
            <a:spLocks noGrp="1"/>
          </p:cNvSpPr>
          <p:nvPr>
            <p:ph type="title"/>
          </p:nvPr>
        </p:nvSpPr>
        <p:spPr>
          <a:xfrm rot="5400000">
            <a:off x="3350133" y="3200400"/>
            <a:ext cx="6309360" cy="457200"/>
          </a:xfrm>
        </p:spPr>
        <p:txBody>
          <a:bodyPr/>
          <a:lstStyle>
            <a:lvl1pPr algn="l">
              <a:buNone/>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12" name="16 Veri Yer Tutucusu"/>
          <p:cNvSpPr>
            <a:spLocks noGrp="1"/>
          </p:cNvSpPr>
          <p:nvPr>
            <p:ph type="dt" sz="half" idx="10"/>
          </p:nvPr>
        </p:nvSpPr>
        <p:spPr/>
        <p:txBody>
          <a:bodyPr rtlCol="0"/>
          <a:lstStyle>
            <a:lvl1pPr>
              <a:defRPr/>
            </a:lvl1pPr>
          </a:lstStyle>
          <a:p>
            <a:pPr>
              <a:defRPr/>
            </a:pPr>
            <a:fld id="{64165A2F-2847-43FE-B7EA-DC9AA2D6589F}" type="datetimeFigureOut">
              <a:rPr lang="tr-TR"/>
              <a:pPr>
                <a:defRPr/>
              </a:pPr>
              <a:t>07.05.2019</a:t>
            </a:fld>
            <a:endParaRPr lang="tr-TR"/>
          </a:p>
        </p:txBody>
      </p:sp>
      <p:sp>
        <p:nvSpPr>
          <p:cNvPr id="13" name="17 Slayt Numarası Yer Tutucusu"/>
          <p:cNvSpPr>
            <a:spLocks noGrp="1"/>
          </p:cNvSpPr>
          <p:nvPr>
            <p:ph type="sldNum" sz="quarter" idx="11"/>
          </p:nvPr>
        </p:nvSpPr>
        <p:spPr/>
        <p:txBody>
          <a:bodyPr rtlCol="0"/>
          <a:lstStyle>
            <a:lvl1pPr>
              <a:defRPr/>
            </a:lvl1pPr>
          </a:lstStyle>
          <a:p>
            <a:pPr>
              <a:defRPr/>
            </a:pPr>
            <a:fld id="{94E9B4BC-90B8-4BC8-B054-1DB78C80C675}" type="slidenum">
              <a:rPr lang="tr-TR"/>
              <a:pPr>
                <a:defRPr/>
              </a:pPr>
              <a:t>‹#›</a:t>
            </a:fld>
            <a:endParaRPr lang="tr-TR"/>
          </a:p>
        </p:txBody>
      </p:sp>
      <p:sp>
        <p:nvSpPr>
          <p:cNvPr id="14" name="20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lang="tr-TR" smtClean="0"/>
              <a:t>Asıl başlık stili için tıklatın</a:t>
            </a:r>
            <a:endParaRPr lang="en-US"/>
          </a:p>
        </p:txBody>
      </p:sp>
      <p:sp>
        <p:nvSpPr>
          <p:cNvPr id="1028" name="12 Metin Yer Tutucusu"/>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4" name="13 Veri Yer Tutucusu"/>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B8F8FF39-D86B-49DC-8DF5-EC4ED4A3E935}" type="datetimeFigureOut">
              <a:rPr lang="tr-TR"/>
              <a:pPr>
                <a:defRPr/>
              </a:pPr>
              <a:t>07.05.2019</a:t>
            </a:fld>
            <a:endParaRPr lang="tr-TR"/>
          </a:p>
        </p:txBody>
      </p:sp>
      <p:sp>
        <p:nvSpPr>
          <p:cNvPr id="3" name="2 Altbilgi Yer Tutucusu"/>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Slayt Numarası Yer Tutucusu"/>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06812D4A-91BE-40E6-856C-86C0ECDB1ED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19" r:id="rId4"/>
    <p:sldLayoutId id="2147483718" r:id="rId5"/>
    <p:sldLayoutId id="2147483723" r:id="rId6"/>
    <p:sldLayoutId id="2147483717" r:id="rId7"/>
    <p:sldLayoutId id="2147483724" r:id="rId8"/>
    <p:sldLayoutId id="2147483725" r:id="rId9"/>
    <p:sldLayoutId id="2147483716" r:id="rId10"/>
    <p:sldLayoutId id="2147483715"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Alt Başlık"/>
          <p:cNvSpPr>
            <a:spLocks noGrp="1"/>
          </p:cNvSpPr>
          <p:nvPr>
            <p:ph type="subTitle" idx="1"/>
          </p:nvPr>
        </p:nvSpPr>
        <p:spPr>
          <a:xfrm>
            <a:off x="2916238" y="5013325"/>
            <a:ext cx="5759450" cy="1368425"/>
          </a:xfrm>
        </p:spPr>
        <p:txBody>
          <a:bodyPr/>
          <a:lstStyle/>
          <a:p>
            <a:r>
              <a:rPr lang="tr-TR" sz="2200" smtClean="0">
                <a:solidFill>
                  <a:schemeClr val="tx1"/>
                </a:solidFill>
                <a:latin typeface="Arial" charset="0"/>
                <a:cs typeface="Arial" charset="0"/>
              </a:rPr>
              <a:t>Araş. Gör. Dr. Ayşegül  ÖZSALİH  YILMAZ </a:t>
            </a:r>
          </a:p>
          <a:p>
            <a:r>
              <a:rPr lang="tr-TR" sz="2200" smtClean="0">
                <a:solidFill>
                  <a:schemeClr val="tx1"/>
                </a:solidFill>
                <a:latin typeface="Arial" charset="0"/>
                <a:cs typeface="Arial" charset="0"/>
              </a:rPr>
              <a:t>KTÜ Aile Hekimliği AD</a:t>
            </a:r>
          </a:p>
          <a:p>
            <a:r>
              <a:rPr lang="tr-TR" sz="2200" smtClean="0">
                <a:solidFill>
                  <a:schemeClr val="tx1"/>
                </a:solidFill>
                <a:latin typeface="Arial" charset="0"/>
                <a:cs typeface="Arial" charset="0"/>
              </a:rPr>
              <a:t>07.05.2019</a:t>
            </a:r>
          </a:p>
          <a:p>
            <a:endParaRPr lang="tr-TR" smtClean="0"/>
          </a:p>
        </p:txBody>
      </p:sp>
      <p:pic>
        <p:nvPicPr>
          <p:cNvPr id="14338" name="Picture 2"/>
          <p:cNvPicPr>
            <a:picLocks noChangeAspect="1" noChangeArrowheads="1"/>
          </p:cNvPicPr>
          <p:nvPr/>
        </p:nvPicPr>
        <p:blipFill>
          <a:blip r:embed="rId2"/>
          <a:srcRect/>
          <a:stretch>
            <a:fillRect/>
          </a:stretch>
        </p:blipFill>
        <p:spPr bwMode="auto">
          <a:xfrm>
            <a:off x="0" y="0"/>
            <a:ext cx="9144000" cy="4868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23554"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Birinci basamak kamu ve özel kliniklerden çalışmaya alım oranı 2:1 olarak ayarlanmış ve sistematik örnekleme yapılmıştır.</a:t>
            </a:r>
          </a:p>
          <a:p>
            <a:endParaRPr lang="tr-TR" smtClean="0">
              <a:latin typeface="Arial" charset="0"/>
              <a:cs typeface="Arial" charset="0"/>
            </a:endParaRPr>
          </a:p>
          <a:p>
            <a:r>
              <a:rPr lang="tr-TR" smtClean="0">
                <a:latin typeface="Arial" charset="0"/>
                <a:cs typeface="Arial" charset="0"/>
              </a:rPr>
              <a:t>Veri toplama Mayıs 2006 ve Kasım 2006 tarihleri arasında yapıldı.</a:t>
            </a:r>
          </a:p>
          <a:p>
            <a:endParaRPr lang="tr-TR" smtClean="0">
              <a:latin typeface="Arial" charset="0"/>
              <a:cs typeface="Arial" charset="0"/>
            </a:endParaRPr>
          </a:p>
          <a:p>
            <a:r>
              <a:rPr lang="tr-TR" smtClean="0">
                <a:latin typeface="Arial" charset="0"/>
                <a:cs typeface="Arial" charset="0"/>
              </a:rPr>
              <a:t>Katılım için bilgilendirilmiş onam veren hastalar çalışmaya dahil edildi.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4578"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Hekimle ilk görüşmelerin tamamlanmasından sonra kabul eden hastalar, ICD-10 Tanı Kriterlerine göre depresif bozukluk tanısı koyan psikiyatrist tarafından değerlendirildi.</a:t>
            </a:r>
          </a:p>
          <a:p>
            <a:endParaRPr lang="tr-TR" smtClean="0">
              <a:latin typeface="Arial" charset="0"/>
              <a:cs typeface="Arial" charset="0"/>
            </a:endParaRPr>
          </a:p>
          <a:p>
            <a:r>
              <a:rPr lang="tr-TR" smtClean="0">
                <a:latin typeface="Arial" charset="0"/>
                <a:cs typeface="Arial" charset="0"/>
              </a:rPr>
              <a:t>ICD-10 sistemi, diyagnostik faydası hakkındaki mevcut kanıtlar nedeniyle tanı için standart olarak kullanıldı.</a:t>
            </a:r>
          </a:p>
          <a:p>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5602"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Depresif bozukluk (F32.0, F32.1, F32.2, F32.3) veya tekrarlayan depresif bozukluk (F33.0, F33.1, F33.2, F33.3) tanısı olanlar “depresif bozukluğu olan kişiler” olarak tanımlanmıştır.</a:t>
            </a:r>
          </a:p>
          <a:p>
            <a:endParaRPr lang="tr-TR" smtClean="0">
              <a:latin typeface="Arial" charset="0"/>
              <a:cs typeface="Arial" charset="0"/>
            </a:endParaRPr>
          </a:p>
          <a:p>
            <a:r>
              <a:rPr lang="tr-TR" smtClean="0">
                <a:latin typeface="Arial" charset="0"/>
                <a:cs typeface="Arial" charset="0"/>
              </a:rPr>
              <a:t>Diğerleri “depresif bozukluğu olmayan kişiler” olarak tanımlanmıştır.</a:t>
            </a:r>
          </a:p>
          <a:p>
            <a:endParaRPr lang="tr-TR"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6626"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 öyküsü, psikiyatrist tarafından hastanın geçmişte herhangi bir zamanda intihara teşebbüs edip etmediği sorusu ile ortaya çıkarıldı.</a:t>
            </a:r>
          </a:p>
          <a:p>
            <a:endParaRPr lang="tr-TR" smtClean="0">
              <a:latin typeface="Arial" charset="0"/>
              <a:cs typeface="Arial" charset="0"/>
            </a:endParaRPr>
          </a:p>
          <a:p>
            <a:r>
              <a:rPr lang="tr-TR" smtClean="0">
                <a:latin typeface="Arial" charset="0"/>
                <a:cs typeface="Arial" charset="0"/>
              </a:rPr>
              <a:t>İntihar girişiminin ne zaman gerçekleştiği, tarzı ve kışkırtan olaylar sorgulanarak intihar girişim raporunun gerçekliği doğrulandı.</a:t>
            </a:r>
          </a:p>
          <a:p>
            <a:endParaRPr lang="tr-TR" smtClean="0">
              <a:latin typeface="Arial" charset="0"/>
              <a:cs typeface="Arial" charset="0"/>
            </a:endParaRPr>
          </a:p>
          <a:p>
            <a:r>
              <a:rPr lang="tr-TR" smtClean="0">
                <a:latin typeface="Arial" charset="0"/>
                <a:cs typeface="Arial" charset="0"/>
              </a:rPr>
              <a:t>İntihar girişimi tarihini ortaya çıkarmak için yapılandırılmış bir anket kullanılmadı.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7650"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Ayrıca “Finansal sıkıntılarınız var mı?” sorusu sorularak algılanan ekonomik sorun açısından değerlendirildi.</a:t>
            </a:r>
          </a:p>
          <a:p>
            <a:endParaRPr lang="tr-TR" smtClean="0">
              <a:latin typeface="Arial" charset="0"/>
              <a:cs typeface="Arial" charset="0"/>
            </a:endParaRPr>
          </a:p>
          <a:p>
            <a:r>
              <a:rPr lang="tr-TR" smtClean="0">
                <a:latin typeface="Arial" charset="0"/>
                <a:cs typeface="Arial" charset="0"/>
              </a:rPr>
              <a:t>Herhangi bir ruhsal sağlık sorunu olan hastalara, araştırmadaki etik gerekliliklere uygun olarak tedavi önerildi.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sz="3200" dirty="0" smtClean="0">
                <a:latin typeface="Arial" pitchFamily="34" charset="0"/>
                <a:cs typeface="Arial" pitchFamily="34" charset="0"/>
              </a:rPr>
              <a:t>İSTATİSTİKSEL  ANALİZ</a:t>
            </a:r>
            <a:endParaRPr lang="tr-TR" sz="3200" dirty="0">
              <a:latin typeface="Arial" pitchFamily="34" charset="0"/>
              <a:cs typeface="Arial" pitchFamily="34" charset="0"/>
            </a:endParaRPr>
          </a:p>
        </p:txBody>
      </p:sp>
      <p:sp>
        <p:nvSpPr>
          <p:cNvPr id="28674"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Depresyon prevalansını ve intihar girişimi öyküsü olan hastaların oranını belirledik.</a:t>
            </a:r>
          </a:p>
          <a:p>
            <a:endParaRPr lang="tr-TR" smtClean="0">
              <a:latin typeface="Arial" charset="0"/>
              <a:cs typeface="Arial" charset="0"/>
            </a:endParaRPr>
          </a:p>
          <a:p>
            <a:r>
              <a:rPr lang="tr-TR" smtClean="0">
                <a:latin typeface="Arial" charset="0"/>
                <a:cs typeface="Arial" charset="0"/>
              </a:rPr>
              <a:t>Potansiyel prediktör değişkenler ile intihar girişimi arasındaki ilişkinin gücünü ölçmek için tek değişkenli bir analiz yaptık ve depresyon dahil her potansiyel prediktör için düzeltilmemiş risk oranını belirledik.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9698"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Geçmiş intihar girişiminin belirleyicilerini araştırmak için aşamalı lojistik regresyon analizi kullanılarak çok değişkenli bir model de geliştirilmiştir.</a:t>
            </a:r>
          </a:p>
          <a:p>
            <a:endParaRPr lang="tr-TR" smtClean="0">
              <a:latin typeface="Arial" charset="0"/>
              <a:cs typeface="Arial" charset="0"/>
            </a:endParaRPr>
          </a:p>
          <a:p>
            <a:r>
              <a:rPr lang="tr-TR" smtClean="0">
                <a:latin typeface="Arial" charset="0"/>
                <a:cs typeface="Arial" charset="0"/>
              </a:rPr>
              <a:t>Bu analizde, girilen değişkenler cinsiyet , aile yapısı, eğitim, medeni durum, ekonomik sıkıntı ve depresyon olarak belirlenmiştir.</a:t>
            </a:r>
          </a:p>
          <a:p>
            <a:endParaRPr lang="tr-TR" smtClean="0">
              <a:latin typeface="Arial" charset="0"/>
              <a:cs typeface="Arial" charset="0"/>
            </a:endParaRPr>
          </a:p>
          <a:p>
            <a:r>
              <a:rPr lang="tr-TR" smtClean="0">
                <a:latin typeface="Arial" charset="0"/>
                <a:cs typeface="Arial" charset="0"/>
              </a:rPr>
              <a:t>Verileri SPSS (versiyon 23) istatistik yazılımı kullanarak analiz ettik.</a:t>
            </a:r>
          </a:p>
          <a:p>
            <a:endParaRPr lang="tr-T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dirty="0" smtClean="0">
                <a:latin typeface="Arial" pitchFamily="34" charset="0"/>
                <a:cs typeface="Arial" pitchFamily="34" charset="0"/>
              </a:rPr>
              <a:t>Bulgular </a:t>
            </a:r>
            <a:endParaRPr lang="tr-TR" dirty="0">
              <a:latin typeface="Arial" pitchFamily="34" charset="0"/>
              <a:cs typeface="Arial" pitchFamily="34" charset="0"/>
            </a:endParaRPr>
          </a:p>
        </p:txBody>
      </p:sp>
      <p:sp>
        <p:nvSpPr>
          <p:cNvPr id="3072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Psikotrop ilaç kullanan 15 hasta ve onam vermeyen 6 hasta hariç tutulduğundan 827 kişi çalışmaya alındı.</a:t>
            </a:r>
          </a:p>
          <a:p>
            <a:endParaRPr lang="tr-TR" smtClean="0">
              <a:latin typeface="Arial" charset="0"/>
              <a:cs typeface="Arial" charset="0"/>
            </a:endParaRPr>
          </a:p>
          <a:p>
            <a:r>
              <a:rPr lang="tr-TR" smtClean="0">
                <a:latin typeface="Arial" charset="0"/>
                <a:cs typeface="Arial" charset="0"/>
              </a:rPr>
              <a:t>Örneklemin ortalama yaşı 38 idi.</a:t>
            </a:r>
          </a:p>
          <a:p>
            <a:endParaRPr lang="tr-TR" smtClean="0">
              <a:latin typeface="Arial" charset="0"/>
              <a:cs typeface="Arial" charset="0"/>
            </a:endParaRPr>
          </a:p>
          <a:p>
            <a:r>
              <a:rPr lang="tr-TR" smtClean="0">
                <a:latin typeface="Arial" charset="0"/>
                <a:cs typeface="Arial" charset="0"/>
              </a:rPr>
              <a:t>Sosyodemografik özellikler ve intihar girişiminin potansiyel belirleyicilerinin tek değişkenli analizinin sonuçları Tablo-1’de verilmiştir.</a:t>
            </a:r>
          </a:p>
          <a:p>
            <a:endParaRPr lang="tr-TR" smtClean="0">
              <a:latin typeface="Arial" charset="0"/>
              <a:cs typeface="Arial" charset="0"/>
            </a:endParaRPr>
          </a:p>
          <a:p>
            <a:endParaRPr lang="tr-TR"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31746" name="2 İçerik Yer Tutucusu"/>
          <p:cNvSpPr>
            <a:spLocks noGrp="1"/>
          </p:cNvSpPr>
          <p:nvPr>
            <p:ph sz="quarter" idx="1"/>
          </p:nvPr>
        </p:nvSpPr>
        <p:spPr>
          <a:xfrm>
            <a:off x="457200" y="1600200"/>
            <a:ext cx="7467600" cy="4873625"/>
          </a:xfrm>
        </p:spPr>
        <p:txBody>
          <a:bodyPr/>
          <a:lstStyle/>
          <a:p>
            <a:endParaRPr lang="tr-TR" smtClean="0"/>
          </a:p>
        </p:txBody>
      </p:sp>
      <p:pic>
        <p:nvPicPr>
          <p:cNvPr id="31747" name="Picture 2"/>
          <p:cNvPicPr>
            <a:picLocks noChangeAspect="1" noChangeArrowheads="1"/>
          </p:cNvPicPr>
          <p:nvPr/>
        </p:nvPicPr>
        <p:blipFill>
          <a:blip r:embed="rId3"/>
          <a:srcRect/>
          <a:stretch>
            <a:fillRect/>
          </a:stretch>
        </p:blipFill>
        <p:spPr bwMode="auto">
          <a:xfrm>
            <a:off x="0" y="142875"/>
            <a:ext cx="8893175" cy="6710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dirty="0" smtClean="0">
                <a:latin typeface="Arial" pitchFamily="34" charset="0"/>
                <a:cs typeface="Arial" pitchFamily="34" charset="0"/>
              </a:rPr>
              <a:t>Depresyon </a:t>
            </a:r>
            <a:endParaRPr lang="tr-TR" dirty="0">
              <a:latin typeface="Arial" pitchFamily="34" charset="0"/>
              <a:cs typeface="Arial" pitchFamily="34" charset="0"/>
            </a:endParaRPr>
          </a:p>
        </p:txBody>
      </p:sp>
      <p:sp>
        <p:nvSpPr>
          <p:cNvPr id="3" name="2 İçerik Yer Tutucusu"/>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tr-TR" dirty="0" smtClean="0">
                <a:latin typeface="Arial" pitchFamily="34" charset="0"/>
                <a:cs typeface="Arial" pitchFamily="34" charset="0"/>
              </a:rPr>
              <a:t>Toplam örneklemdeki psikiyatrist tanılı ICD-10 depresif bozukluk </a:t>
            </a:r>
            <a:r>
              <a:rPr lang="tr-TR" dirty="0" err="1" smtClean="0">
                <a:latin typeface="Arial" pitchFamily="34" charset="0"/>
                <a:cs typeface="Arial" pitchFamily="34" charset="0"/>
              </a:rPr>
              <a:t>prevalansı</a:t>
            </a:r>
            <a:r>
              <a:rPr lang="tr-TR" dirty="0" smtClean="0">
                <a:latin typeface="Arial" pitchFamily="34" charset="0"/>
                <a:cs typeface="Arial" pitchFamily="34" charset="0"/>
              </a:rPr>
              <a:t> % 27.2 (225/827) idi.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Depresyon </a:t>
            </a:r>
            <a:r>
              <a:rPr lang="tr-TR" dirty="0" err="1" smtClean="0">
                <a:latin typeface="Arial" pitchFamily="34" charset="0"/>
                <a:cs typeface="Arial" pitchFamily="34" charset="0"/>
              </a:rPr>
              <a:t>prevalansı</a:t>
            </a:r>
            <a:r>
              <a:rPr lang="tr-TR" dirty="0" smtClean="0">
                <a:latin typeface="Arial" pitchFamily="34" charset="0"/>
                <a:cs typeface="Arial" pitchFamily="34" charset="0"/>
              </a:rPr>
              <a:t> kadınlarda (170/491; % 34.6) erkeklere (55/336; % 16.4) göre 2.1 kat daha yüksekti.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a:latin typeface="Arial" pitchFamily="34" charset="0"/>
                <a:cs typeface="Arial" pitchFamily="34" charset="0"/>
              </a:rPr>
              <a:t>K</a:t>
            </a:r>
            <a:r>
              <a:rPr lang="tr-TR" dirty="0" smtClean="0">
                <a:latin typeface="Arial" pitchFamily="34" charset="0"/>
                <a:cs typeface="Arial" pitchFamily="34" charset="0"/>
              </a:rPr>
              <a:t>amu kurumlarında (192/552; % 34.8) özel kliniklere  (33/275; % 12.0) göre 2.9 kat daha yüksekti.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0" indent="0" fontAlgn="auto">
              <a:spcAft>
                <a:spcPts val="0"/>
              </a:spcAft>
              <a:buFont typeface="Wingdings"/>
              <a:buNone/>
              <a:defRPr/>
            </a:pPr>
            <a:endParaRPr 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sz="3600" dirty="0" smtClean="0">
                <a:latin typeface="Arial" pitchFamily="34" charset="0"/>
                <a:cs typeface="Arial" pitchFamily="34" charset="0"/>
              </a:rPr>
              <a:t>GİRİŞ</a:t>
            </a:r>
            <a:r>
              <a:rPr lang="tr-TR" dirty="0" smtClean="0"/>
              <a:t> </a:t>
            </a:r>
            <a:endParaRPr lang="tr-TR" dirty="0"/>
          </a:p>
        </p:txBody>
      </p:sp>
      <p:sp>
        <p:nvSpPr>
          <p:cNvPr id="1536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Depresyon bir halk sağlığı sorunudur. </a:t>
            </a:r>
          </a:p>
          <a:p>
            <a:endParaRPr lang="tr-TR" smtClean="0">
              <a:latin typeface="Arial" charset="0"/>
              <a:cs typeface="Arial" charset="0"/>
            </a:endParaRPr>
          </a:p>
          <a:p>
            <a:r>
              <a:rPr lang="tr-TR" smtClean="0">
                <a:latin typeface="Arial" charset="0"/>
                <a:cs typeface="Arial" charset="0"/>
              </a:rPr>
              <a:t>2030 yılına kadar küresel hastalık yüküne neden olacağı tahmin edilmektedir.</a:t>
            </a:r>
          </a:p>
          <a:p>
            <a:endParaRPr lang="tr-TR" smtClean="0">
              <a:latin typeface="Arial" charset="0"/>
              <a:cs typeface="Arial" charset="0"/>
            </a:endParaRPr>
          </a:p>
          <a:p>
            <a:r>
              <a:rPr lang="tr-TR" smtClean="0">
                <a:latin typeface="Arial" charset="0"/>
                <a:cs typeface="Arial" charset="0"/>
              </a:rPr>
              <a:t>Depresyon fonksiyonel kayıp, düşük yaşam kalitesi, birlikte varolan fiziksel hastalıkların kötüleşmesi ve iskemik kalp hastalığı gibi diğer bulaşıcı olmayan hastalıkların artması riski bakımından yüksek morbidite ile ilişkilidir.</a:t>
            </a:r>
          </a:p>
          <a:p>
            <a:endParaRPr lang="tr-TR" smtClean="0">
              <a:latin typeface="Arial" charset="0"/>
              <a:cs typeface="Arial" charset="0"/>
            </a:endParaRPr>
          </a:p>
          <a:p>
            <a:endParaRPr lang="tr-T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34818"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Birinci basamak hekimine ruhsal olmayan sağlık sorunları için başvuran 827 hastanın 57'sinde geçmiş bir intihar girişimi öyküsü vardı. (genel prevalansı % 6.89)</a:t>
            </a:r>
          </a:p>
          <a:p>
            <a:endParaRPr lang="tr-TR" smtClean="0">
              <a:latin typeface="Arial" charset="0"/>
              <a:cs typeface="Arial" charset="0"/>
            </a:endParaRPr>
          </a:p>
          <a:p>
            <a:r>
              <a:rPr lang="tr-TR" smtClean="0">
                <a:latin typeface="Arial" charset="0"/>
                <a:cs typeface="Arial" charset="0"/>
              </a:rPr>
              <a:t> Kamu hastaneleri (% 7,8) ile özel klinikler (% 5,1) arasında bu oranda anlamlı bir fark yoktu.</a:t>
            </a:r>
          </a:p>
          <a:p>
            <a:endParaRPr lang="tr-TR" smtClean="0"/>
          </a:p>
          <a:p>
            <a:endParaRPr lang="tr-TR"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3584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Geçmişte intihar girişimi kadınlar arasında (% 9.2), erkeklere göre (% 3.6) anlamlı olarak daha yaygındı.</a:t>
            </a:r>
          </a:p>
          <a:p>
            <a:endParaRPr lang="tr-TR" smtClean="0">
              <a:latin typeface="Arial" charset="0"/>
              <a:cs typeface="Arial" charset="0"/>
            </a:endParaRPr>
          </a:p>
          <a:p>
            <a:r>
              <a:rPr lang="tr-TR" smtClean="0">
                <a:latin typeface="Arial" charset="0"/>
                <a:cs typeface="Arial" charset="0"/>
              </a:rPr>
              <a:t> En az eğitim görenler arasında daha yaygındı.</a:t>
            </a:r>
          </a:p>
          <a:p>
            <a:endParaRPr lang="tr-TR" smtClean="0">
              <a:latin typeface="Arial" charset="0"/>
              <a:cs typeface="Arial" charset="0"/>
            </a:endParaRPr>
          </a:p>
          <a:p>
            <a:r>
              <a:rPr lang="tr-TR" smtClean="0">
                <a:latin typeface="Arial" charset="0"/>
                <a:cs typeface="Arial" charset="0"/>
              </a:rPr>
              <a:t>İlköğretim düzeyine kadar eğitim alanların % 18.3'ü, lise eğitimi alanların % 6.3'ü, üniversite eğitimi alanların % 2.1'i intihar girişimi geçmişini kabul etti.</a:t>
            </a:r>
          </a:p>
          <a:p>
            <a:endParaRPr lang="tr-TR"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6866"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 evli olanlar (% 6.5) ya da hiç evlenmemiş olanlara (% 3.1) kıyasla boşanmış, ayrı yaşayan ya da dul olanlar arasında (% 15.9) daha fazlaydı.</a:t>
            </a:r>
          </a:p>
          <a:p>
            <a:endParaRPr lang="tr-TR" smtClean="0">
              <a:latin typeface="Arial" charset="0"/>
              <a:cs typeface="Arial" charset="0"/>
            </a:endParaRPr>
          </a:p>
          <a:p>
            <a:r>
              <a:rPr lang="tr-TR" smtClean="0">
                <a:latin typeface="Arial" charset="0"/>
                <a:cs typeface="Arial" charset="0"/>
              </a:rPr>
              <a:t> İntihar girişimi öyküsü olanlar olmayanlara göre ortalama 3 yaş daha büyüktü.</a:t>
            </a:r>
          </a:p>
          <a:p>
            <a:pPr>
              <a:buFont typeface="Wingdings" pitchFamily="2" charset="2"/>
              <a:buNone/>
            </a:pPr>
            <a:endParaRPr lang="tr-TR"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7890"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 prevalansı 51-60 yaş grubunda (% 11) ve geniş ailelerde (% 8.3) daha yüksekti, ancak farklar istatistiksel olarak anlamlı değildi.</a:t>
            </a:r>
          </a:p>
          <a:p>
            <a:endParaRPr lang="tr-TR" smtClean="0">
              <a:latin typeface="Arial" charset="0"/>
              <a:cs typeface="Arial" charset="0"/>
            </a:endParaRPr>
          </a:p>
          <a:p>
            <a:r>
              <a:rPr lang="tr-TR" smtClean="0">
                <a:latin typeface="Arial" charset="0"/>
                <a:cs typeface="Arial" charset="0"/>
              </a:rPr>
              <a:t> Kırsal (% 7.3) ve kentsel (% 6.1) bölgelerden hastalar arasında da anlamlı bir fark yoktu.</a:t>
            </a:r>
          </a:p>
          <a:p>
            <a:endParaRPr lang="tr-TR" smtClean="0">
              <a:latin typeface="Arial" charset="0"/>
              <a:cs typeface="Arial" charset="0"/>
            </a:endParaRPr>
          </a:p>
          <a:p>
            <a:r>
              <a:rPr lang="tr-TR" smtClean="0">
                <a:latin typeface="Arial" charset="0"/>
                <a:cs typeface="Arial" charset="0"/>
              </a:rPr>
              <a:t>İntihar girişimi prevalansı, ekonomik sıkıntısı olanlarda (% 11.7) olmayanlara göre (% 4.4) daha yüksekti.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dirty="0" smtClean="0">
                <a:latin typeface="Arial" pitchFamily="34" charset="0"/>
                <a:cs typeface="Arial" pitchFamily="34" charset="0"/>
              </a:rPr>
              <a:t>DEPRESYON VE İNTİHAR GİRİŞİMİ</a:t>
            </a:r>
            <a:endParaRPr lang="tr-TR" dirty="0">
              <a:latin typeface="Arial" pitchFamily="34" charset="0"/>
              <a:cs typeface="Arial" pitchFamily="34" charset="0"/>
            </a:endParaRPr>
          </a:p>
        </p:txBody>
      </p:sp>
      <p:sp>
        <p:nvSpPr>
          <p:cNvPr id="38914" name="2 İçerik Yer Tutucusu"/>
          <p:cNvSpPr>
            <a:spLocks noGrp="1"/>
          </p:cNvSpPr>
          <p:nvPr>
            <p:ph sz="quarter" idx="1"/>
          </p:nvPr>
        </p:nvSpPr>
        <p:spPr>
          <a:xfrm>
            <a:off x="457200" y="1600200"/>
            <a:ext cx="7467600" cy="4873625"/>
          </a:xfrm>
        </p:spPr>
        <p:txBody>
          <a:bodyPr/>
          <a:lstStyle/>
          <a:p>
            <a:pPr>
              <a:buFont typeface="Wingdings" pitchFamily="2" charset="2"/>
              <a:buNone/>
            </a:pPr>
            <a:endParaRPr lang="tr-TR" smtClean="0">
              <a:latin typeface="Arial" charset="0"/>
              <a:cs typeface="Arial" charset="0"/>
            </a:endParaRPr>
          </a:p>
          <a:p>
            <a:r>
              <a:rPr lang="tr-TR" smtClean="0">
                <a:latin typeface="Arial" charset="0"/>
                <a:cs typeface="Arial" charset="0"/>
              </a:rPr>
              <a:t>Mevcut depresif bozukluk tanısı, intihar girişimi öyküsü ile güçlü bir şekilde ilişkiliydi.</a:t>
            </a:r>
          </a:p>
          <a:p>
            <a:endParaRPr lang="tr-TR" smtClean="0">
              <a:latin typeface="Arial" charset="0"/>
              <a:cs typeface="Arial" charset="0"/>
            </a:endParaRPr>
          </a:p>
          <a:p>
            <a:r>
              <a:rPr lang="tr-TR" smtClean="0">
                <a:latin typeface="Arial" charset="0"/>
                <a:cs typeface="Arial" charset="0"/>
              </a:rPr>
              <a:t>İntihar girişimi öyküsü olanların oranı mevcut depresif hastalığı olanlarda % 21.3 iken, depresyonu olmayanlar arasında yalnızca % 1.5 idi.</a:t>
            </a:r>
          </a:p>
          <a:p>
            <a:endParaRPr lang="tr-TR" smtClean="0">
              <a:latin typeface="Arial" charset="0"/>
              <a:cs typeface="Arial" charset="0"/>
            </a:endParaRPr>
          </a:p>
          <a:p>
            <a:endParaRPr lang="tr-TR"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sz="quarter" idx="1"/>
          </p:nvPr>
        </p:nvSpPr>
        <p:spPr>
          <a:xfrm>
            <a:off x="457200" y="1600200"/>
            <a:ext cx="7467600" cy="4873625"/>
          </a:xfrm>
        </p:spPr>
        <p:txBody>
          <a:bodyPr>
            <a:normAutofit fontScale="92500" lnSpcReduction="10000"/>
          </a:bodyPr>
          <a:lstStyle/>
          <a:p>
            <a:pPr marL="274320" indent="-274320" fontAlgn="auto">
              <a:spcAft>
                <a:spcPts val="0"/>
              </a:spcAft>
              <a:buFont typeface="Wingdings"/>
              <a:buChar char=""/>
              <a:defRPr/>
            </a:pPr>
            <a:r>
              <a:rPr lang="tr-TR" dirty="0" smtClean="0">
                <a:latin typeface="Arial" pitchFamily="34" charset="0"/>
                <a:cs typeface="Arial" pitchFamily="34" charset="0"/>
              </a:rPr>
              <a:t>Geçmişte intihar girişimi olan hastaların çoğunda (48/57; % 84.2) değerlendirme sırasında depresif bozukluk vardı (Tablo 1).</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Depresyon intihar girişimi için en yüksek düzeltilmemiş risk oranına (OR; 17.9) sahipti.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Depresyon şiddeti, daha önce intihar girişiminde bulunmuş kişiler arasında daha yüksekti.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Daha önce intihar girişiminde bulunmuş kişilerin çoğunda (35/57, % 61.4); hafif (4/57; % 7) veya orta (9/57; % 15.8) depresyona kıyasla şiddetli depresyon vardı.</a:t>
            </a:r>
          </a:p>
          <a:p>
            <a:pPr marL="274320" indent="-274320" fontAlgn="auto">
              <a:spcAft>
                <a:spcPts val="0"/>
              </a:spcAft>
              <a:buFont typeface="Wingdings"/>
              <a:buChar char=""/>
              <a:defRPr/>
            </a:pPr>
            <a:endParaRPr lang="tr-TR"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4096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Tek değişkenli analizde, depresyonun yanı sıra, kadın cinsiyet, daha az eğitim almış ve ekonomik sıkıntısı olanlarda intihar girişimi ile anlamlı bir ilişki bulunmuştur.</a:t>
            </a:r>
          </a:p>
          <a:p>
            <a:endParaRPr lang="tr-TR" smtClean="0">
              <a:latin typeface="Arial" charset="0"/>
              <a:cs typeface="Arial" charset="0"/>
            </a:endParaRPr>
          </a:p>
          <a:p>
            <a:r>
              <a:rPr lang="tr-TR" smtClean="0">
                <a:latin typeface="Arial" charset="0"/>
                <a:cs typeface="Arial" charset="0"/>
              </a:rPr>
              <a:t>Çok değişkenli lojistik regresyon analizinde, intihar girişimi ile depresif bozukluğun varlığı güçlü bir şekilde ilişkiliyken (düzeltilmiş OR: 14.6) ilkokul eğitimi almış olmak daha az </a:t>
            </a:r>
            <a:r>
              <a:rPr lang="fr-FR" smtClean="0">
                <a:latin typeface="Arial" charset="0"/>
                <a:cs typeface="Arial" charset="0"/>
              </a:rPr>
              <a:t>(OR, 2.14)</a:t>
            </a:r>
            <a:r>
              <a:rPr lang="tr-TR" smtClean="0">
                <a:latin typeface="Arial" charset="0"/>
                <a:cs typeface="Arial" charset="0"/>
              </a:rPr>
              <a:t> ilişkiliydi.</a:t>
            </a:r>
          </a:p>
          <a:p>
            <a:endParaRPr lang="tr-TR" smtClean="0">
              <a:latin typeface="Arial" charset="0"/>
              <a:cs typeface="Arial" charset="0"/>
            </a:endParaRPr>
          </a:p>
          <a:p>
            <a:r>
              <a:rPr lang="tr-TR" smtClean="0">
                <a:latin typeface="Arial" charset="0"/>
                <a:cs typeface="Arial" charset="0"/>
              </a:rPr>
              <a:t>Diğer değişkenler istatistiksel olarak anlamlı değildi.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2"/>
          <p:cNvPicPr>
            <a:picLocks noChangeAspect="1" noChangeArrowheads="1"/>
          </p:cNvPicPr>
          <p:nvPr/>
        </p:nvPicPr>
        <p:blipFill>
          <a:blip r:embed="rId2"/>
          <a:srcRect/>
          <a:stretch>
            <a:fillRect/>
          </a:stretch>
        </p:blipFill>
        <p:spPr bwMode="auto">
          <a:xfrm>
            <a:off x="250825" y="1377950"/>
            <a:ext cx="8796338" cy="449897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dirty="0" smtClean="0">
                <a:latin typeface="Arial" pitchFamily="34" charset="0"/>
                <a:cs typeface="Arial" pitchFamily="34" charset="0"/>
              </a:rPr>
              <a:t>TARTIŞMA</a:t>
            </a:r>
            <a:endParaRPr lang="tr-TR" dirty="0">
              <a:latin typeface="Arial" pitchFamily="34" charset="0"/>
              <a:cs typeface="Arial" pitchFamily="34" charset="0"/>
            </a:endParaRPr>
          </a:p>
        </p:txBody>
      </p:sp>
      <p:sp>
        <p:nvSpPr>
          <p:cNvPr id="43010"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Birinci basamak hekimlerine ruhsal olmayan sağlık sorunları nedeniyle başvuran hastalarda depresyon prevalansının yüksek olduğunu (% 27.2) tespit ettik.</a:t>
            </a:r>
          </a:p>
          <a:p>
            <a:endParaRPr lang="tr-TR" smtClean="0">
              <a:latin typeface="Arial" charset="0"/>
              <a:cs typeface="Arial" charset="0"/>
            </a:endParaRPr>
          </a:p>
          <a:p>
            <a:r>
              <a:rPr lang="tr-TR" smtClean="0">
                <a:latin typeface="Arial" charset="0"/>
                <a:cs typeface="Arial" charset="0"/>
              </a:rPr>
              <a:t>Depresyon kadınlarda (% 34.6) erkeklere göre (% 16.4), kamu hastanelerinde (% 34.8) özel kliniklere (% 12) göre daha yüksekti.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44034" name="2 İçerik Yer Tutucusu"/>
          <p:cNvSpPr>
            <a:spLocks noGrp="1"/>
          </p:cNvSpPr>
          <p:nvPr>
            <p:ph sz="quarter" idx="1"/>
          </p:nvPr>
        </p:nvSpPr>
        <p:spPr>
          <a:xfrm>
            <a:off x="457200" y="1600200"/>
            <a:ext cx="7467600" cy="4873625"/>
          </a:xfrm>
        </p:spPr>
        <p:txBody>
          <a:bodyPr/>
          <a:lstStyle/>
          <a:p>
            <a:r>
              <a:rPr lang="tr-TR" dirty="0" smtClean="0">
                <a:latin typeface="Arial" charset="0"/>
                <a:cs typeface="Arial" charset="0"/>
              </a:rPr>
              <a:t>Örneklemin % 6.9'unun geçmiş bir intihar girişimi olduğunu </a:t>
            </a:r>
            <a:r>
              <a:rPr lang="tr-TR" dirty="0" smtClean="0">
                <a:latin typeface="Arial" charset="0"/>
                <a:cs typeface="Arial" charset="0"/>
              </a:rPr>
              <a:t>tespit ettik.</a:t>
            </a:r>
            <a:endParaRPr lang="tr-TR" dirty="0" smtClean="0">
              <a:latin typeface="Arial" charset="0"/>
              <a:cs typeface="Arial" charset="0"/>
            </a:endParaRPr>
          </a:p>
          <a:p>
            <a:endParaRPr lang="tr-TR" dirty="0" smtClean="0">
              <a:latin typeface="Arial" charset="0"/>
              <a:cs typeface="Arial" charset="0"/>
            </a:endParaRPr>
          </a:p>
          <a:p>
            <a:r>
              <a:rPr lang="tr-TR" dirty="0" smtClean="0">
                <a:latin typeface="Arial" charset="0"/>
                <a:cs typeface="Arial" charset="0"/>
              </a:rPr>
              <a:t>Kadın cinsiyet, ekonomik sıkıntı, düşük eğitim düzeyi ve en önemlisi depresyon varlığı intihar girişiminin risk faktörleri olarak belirlendi.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sz="quarter" idx="1"/>
          </p:nvPr>
        </p:nvSpPr>
        <p:spPr>
          <a:xfrm>
            <a:off x="457200" y="1600200"/>
            <a:ext cx="7467600" cy="4873625"/>
          </a:xfrm>
        </p:spPr>
        <p:txBody>
          <a:bodyPr>
            <a:normAutofit fontScale="85000" lnSpcReduction="10000"/>
          </a:bodyPr>
          <a:lstStyle/>
          <a:p>
            <a:pPr marL="274320" indent="-274320" fontAlgn="auto">
              <a:spcAft>
                <a:spcPts val="0"/>
              </a:spcAft>
              <a:buClr>
                <a:srgbClr val="FE8637"/>
              </a:buClr>
              <a:buFont typeface="Wingdings"/>
              <a:buChar char=""/>
              <a:defRPr/>
            </a:pPr>
            <a:r>
              <a:rPr lang="tr-TR" sz="2600" dirty="0" smtClean="0">
                <a:solidFill>
                  <a:prstClr val="black"/>
                </a:solidFill>
                <a:latin typeface="Arial" pitchFamily="34" charset="0"/>
                <a:cs typeface="Arial" pitchFamily="34" charset="0"/>
              </a:rPr>
              <a:t>Tedavi edilmeyen depresyonun en kötü halk sağlığı sonucu intihardır.</a:t>
            </a:r>
          </a:p>
          <a:p>
            <a:pPr marL="274320" indent="-274320" fontAlgn="auto">
              <a:spcAft>
                <a:spcPts val="0"/>
              </a:spcAft>
              <a:buClr>
                <a:srgbClr val="FE8637"/>
              </a:buClr>
              <a:buFont typeface="Wingdings"/>
              <a:buNone/>
              <a:defRPr/>
            </a:pPr>
            <a:endParaRPr lang="tr-TR" sz="2600" dirty="0" smtClean="0">
              <a:latin typeface="Arial" pitchFamily="34" charset="0"/>
              <a:cs typeface="Arial" pitchFamily="34" charset="0"/>
            </a:endParaRPr>
          </a:p>
          <a:p>
            <a:pPr marL="274320" indent="-274320" fontAlgn="auto">
              <a:spcAft>
                <a:spcPts val="0"/>
              </a:spcAft>
              <a:buFont typeface="Wingdings"/>
              <a:buChar char=""/>
              <a:defRPr/>
            </a:pPr>
            <a:r>
              <a:rPr lang="tr-TR" sz="2600" dirty="0" smtClean="0">
                <a:latin typeface="Arial" pitchFamily="34" charset="0"/>
                <a:cs typeface="Arial" pitchFamily="34" charset="0"/>
              </a:rPr>
              <a:t>2009 yılında ABD'de, yaşa göre düzeltilmiş 100000’de 11,8 ölüm oranı ile intihar en sık 10.ölüm nedeniydi (Hastalık Kontrol ve Önleme Merkezleri, 2005).</a:t>
            </a:r>
          </a:p>
          <a:p>
            <a:pPr marL="274320" indent="-274320" fontAlgn="auto">
              <a:spcAft>
                <a:spcPts val="0"/>
              </a:spcAft>
              <a:buFont typeface="Wingdings"/>
              <a:buChar char=""/>
              <a:defRPr/>
            </a:pPr>
            <a:endParaRPr lang="tr-TR" sz="2600" dirty="0" smtClean="0">
              <a:latin typeface="Arial" pitchFamily="34" charset="0"/>
              <a:cs typeface="Arial" pitchFamily="34" charset="0"/>
            </a:endParaRPr>
          </a:p>
          <a:p>
            <a:pPr marL="274320" indent="-274320" fontAlgn="auto">
              <a:spcAft>
                <a:spcPts val="0"/>
              </a:spcAft>
              <a:buFont typeface="Wingdings"/>
              <a:buChar char=""/>
              <a:defRPr/>
            </a:pPr>
            <a:r>
              <a:rPr lang="tr-TR" sz="2600" dirty="0" smtClean="0">
                <a:latin typeface="Arial" pitchFamily="34" charset="0"/>
                <a:cs typeface="Arial" pitchFamily="34" charset="0"/>
              </a:rPr>
              <a:t>İntihar, çeşitli risk faktörleriyle ilişkilidir ve depresyon intihar için değiştirilebilir önemli risk faktörlerinden biridir.</a:t>
            </a:r>
          </a:p>
          <a:p>
            <a:pPr marL="274320" indent="-274320" fontAlgn="auto">
              <a:spcAft>
                <a:spcPts val="0"/>
              </a:spcAft>
              <a:buFont typeface="Wingdings"/>
              <a:buNone/>
              <a:defRPr/>
            </a:pPr>
            <a:endParaRPr lang="tr-TR" sz="2600" dirty="0" smtClean="0">
              <a:latin typeface="Arial" pitchFamily="34" charset="0"/>
              <a:cs typeface="Arial" pitchFamily="34" charset="0"/>
            </a:endParaRPr>
          </a:p>
          <a:p>
            <a:pPr marL="274320" indent="-274320" fontAlgn="auto">
              <a:spcAft>
                <a:spcPts val="0"/>
              </a:spcAft>
              <a:buFont typeface="Wingdings"/>
              <a:buChar char=""/>
              <a:defRPr/>
            </a:pPr>
            <a:r>
              <a:rPr lang="tr-TR" sz="2600" dirty="0" smtClean="0">
                <a:latin typeface="Arial" pitchFamily="34" charset="0"/>
                <a:cs typeface="Arial" pitchFamily="34" charset="0"/>
              </a:rPr>
              <a:t>Bu nedenle, yalnızca hastalık yükünü ele almakla kalmayıp, aynı zamanda intihar riskini de belirlemek için birinci basamakta depresyonun belirlenmesi önemlidir.</a:t>
            </a:r>
          </a:p>
          <a:p>
            <a:pPr marL="274320" indent="-274320" fontAlgn="auto">
              <a:spcAft>
                <a:spcPts val="0"/>
              </a:spcAft>
              <a:buFont typeface="Wingdings"/>
              <a:buChar char=""/>
              <a:defRPr/>
            </a:pPr>
            <a:endParaRPr lang="tr-T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45058"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Mevcut depresyon tanısı, intihar girişimi öyküsü geçmişine oranla yaklaşık 15 kat daha yüksek ilişkiliydi.</a:t>
            </a:r>
          </a:p>
          <a:p>
            <a:endParaRPr lang="tr-TR" smtClean="0">
              <a:latin typeface="Arial" charset="0"/>
              <a:cs typeface="Arial" charset="0"/>
            </a:endParaRPr>
          </a:p>
          <a:p>
            <a:r>
              <a:rPr lang="tr-TR" smtClean="0">
                <a:latin typeface="Arial" charset="0"/>
                <a:cs typeface="Arial" charset="0"/>
              </a:rPr>
              <a:t>İntihar girişimi öyküsü olanların % 84.5'inin depresif bozukluk kriterlerini karşıladığı görülmüştür.</a:t>
            </a:r>
          </a:p>
          <a:p>
            <a:endParaRPr lang="tr-TR" smtClean="0">
              <a:latin typeface="Arial" charset="0"/>
              <a:cs typeface="Arial" charset="0"/>
            </a:endParaRPr>
          </a:p>
          <a:p>
            <a:r>
              <a:rPr lang="tr-TR" smtClean="0">
                <a:latin typeface="Arial" charset="0"/>
                <a:cs typeface="Arial" charset="0"/>
              </a:rPr>
              <a:t>İntihar girişimi öyküsü olanlar arasında şiddetli depresyon sıklığı % 61 idi.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3" name="2 İçerik Yer Tutucusu"/>
          <p:cNvSpPr>
            <a:spLocks noGrp="1"/>
          </p:cNvSpPr>
          <p:nvPr>
            <p:ph sz="quarter" idx="1"/>
          </p:nvPr>
        </p:nvSpPr>
        <p:spPr>
          <a:xfrm>
            <a:off x="457200" y="1600200"/>
            <a:ext cx="7467600" cy="4873625"/>
          </a:xfrm>
        </p:spPr>
        <p:txBody>
          <a:bodyPr>
            <a:normAutofit lnSpcReduction="10000"/>
          </a:bodyPr>
          <a:lstStyle/>
          <a:p>
            <a:pPr marL="274320" indent="-274320" fontAlgn="auto">
              <a:spcAft>
                <a:spcPts val="0"/>
              </a:spcAft>
              <a:buFont typeface="Wingdings"/>
              <a:buChar char=""/>
              <a:defRPr/>
            </a:pPr>
            <a:r>
              <a:rPr lang="tr-TR" dirty="0" smtClean="0">
                <a:latin typeface="Arial" pitchFamily="34" charset="0"/>
                <a:cs typeface="Arial" pitchFamily="34" charset="0"/>
              </a:rPr>
              <a:t>Güney Hindistan'da yapılan geniş bir popülasyona dayalı çalışma, genel popülasyonda depresyon </a:t>
            </a:r>
            <a:r>
              <a:rPr lang="tr-TR" dirty="0" err="1" smtClean="0">
                <a:latin typeface="Arial" pitchFamily="34" charset="0"/>
                <a:cs typeface="Arial" pitchFamily="34" charset="0"/>
              </a:rPr>
              <a:t>prevalansının</a:t>
            </a:r>
            <a:r>
              <a:rPr lang="tr-TR" dirty="0" smtClean="0">
                <a:latin typeface="Arial" pitchFamily="34" charset="0"/>
                <a:cs typeface="Arial" pitchFamily="34" charset="0"/>
              </a:rPr>
              <a:t> % 15.9 olduğunu, bunun toplumdaki depresyon </a:t>
            </a:r>
            <a:r>
              <a:rPr lang="tr-TR" dirty="0" err="1" smtClean="0">
                <a:latin typeface="Arial" pitchFamily="34" charset="0"/>
                <a:cs typeface="Arial" pitchFamily="34" charset="0"/>
              </a:rPr>
              <a:t>prevalansı</a:t>
            </a:r>
            <a:r>
              <a:rPr lang="tr-TR" dirty="0" smtClean="0">
                <a:latin typeface="Arial" pitchFamily="34" charset="0"/>
                <a:cs typeface="Arial" pitchFamily="34" charset="0"/>
              </a:rPr>
              <a:t> için bildirilen en yüksek rakamlardan biri olduğunu göstermektedir.</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Depresyonun görülme sıklığının, devlet sağlık kurumlarında özel kliniklerden neredeyse üç kat daha yüksek </a:t>
            </a:r>
            <a:r>
              <a:rPr lang="tr-TR" dirty="0" smtClean="0">
                <a:latin typeface="Arial" pitchFamily="34" charset="0"/>
                <a:cs typeface="Arial" pitchFamily="34" charset="0"/>
              </a:rPr>
              <a:t>olduğu bulundu.</a:t>
            </a:r>
            <a:endParaRPr lang="tr-TR" dirty="0" smtClean="0">
              <a:latin typeface="Arial" pitchFamily="34" charset="0"/>
              <a:cs typeface="Arial" pitchFamily="34" charset="0"/>
            </a:endParaRP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Yüksek öğrenim düzeyi, daha yüksek gelir ve yüksek maaşlı meslek sahibi hastaların oranı özel kliniklerde daha fazlaydı.</a:t>
            </a:r>
          </a:p>
          <a:p>
            <a:pPr marL="274320" indent="-274320" fontAlgn="auto">
              <a:spcAft>
                <a:spcPts val="0"/>
              </a:spcAft>
              <a:buFont typeface="Wingdings"/>
              <a:buChar char=""/>
              <a:defRPr/>
            </a:pPr>
            <a:endParaRPr lang="tr-TR"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3" name="2 İçerik Yer Tutucusu"/>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tr-TR" dirty="0" smtClean="0">
                <a:latin typeface="Arial" pitchFamily="34" charset="0"/>
                <a:cs typeface="Arial" pitchFamily="34" charset="0"/>
              </a:rPr>
              <a:t>Depresyon </a:t>
            </a:r>
            <a:r>
              <a:rPr lang="tr-TR" dirty="0" err="1" smtClean="0">
                <a:latin typeface="Arial" pitchFamily="34" charset="0"/>
                <a:cs typeface="Arial" pitchFamily="34" charset="0"/>
              </a:rPr>
              <a:t>prevalansı</a:t>
            </a:r>
            <a:r>
              <a:rPr lang="tr-TR" dirty="0" smtClean="0">
                <a:latin typeface="Arial" pitchFamily="34" charset="0"/>
                <a:cs typeface="Arial" pitchFamily="34" charset="0"/>
              </a:rPr>
              <a:t> kadınlar arasında 2,1 kat daha yüksekti.</a:t>
            </a:r>
          </a:p>
          <a:p>
            <a:pPr marL="274320" indent="-274320" fontAlgn="auto">
              <a:spcAft>
                <a:spcPts val="0"/>
              </a:spcAft>
              <a:buFont typeface="Wingdings"/>
              <a:buChar char=""/>
              <a:defRPr/>
            </a:pPr>
            <a:endParaRPr lang="tr-TR" dirty="0" smtClean="0">
              <a:latin typeface="Arial" pitchFamily="34" charset="0"/>
              <a:cs typeface="Arial" pitchFamily="34" charset="0"/>
            </a:endParaRPr>
          </a:p>
          <a:p>
            <a:pPr marL="274320" indent="-274320" fontAlgn="auto">
              <a:spcAft>
                <a:spcPts val="0"/>
              </a:spcAft>
              <a:buFont typeface="Wingdings"/>
              <a:buChar char=""/>
              <a:defRPr/>
            </a:pPr>
            <a:r>
              <a:rPr lang="tr-TR" dirty="0" smtClean="0">
                <a:latin typeface="Arial" pitchFamily="34" charset="0"/>
                <a:cs typeface="Arial" pitchFamily="34" charset="0"/>
              </a:rPr>
              <a:t>Cinsiyet oranı beklendiği gibi olmasına rağmen, çalışmamızdaki kadınlar için </a:t>
            </a:r>
            <a:r>
              <a:rPr lang="tr-TR" dirty="0" err="1" smtClean="0">
                <a:latin typeface="Arial" pitchFamily="34" charset="0"/>
                <a:cs typeface="Arial" pitchFamily="34" charset="0"/>
              </a:rPr>
              <a:t>prevalans</a:t>
            </a:r>
            <a:r>
              <a:rPr lang="tr-TR" dirty="0" smtClean="0">
                <a:latin typeface="Arial" pitchFamily="34" charset="0"/>
                <a:cs typeface="Arial" pitchFamily="34" charset="0"/>
              </a:rPr>
              <a:t> (% 34,6) diğer ülkelerdeki klinik katılımcılardan daha yüksektir.</a:t>
            </a:r>
          </a:p>
          <a:p>
            <a:pPr marL="0" indent="0" fontAlgn="auto">
              <a:spcAft>
                <a:spcPts val="0"/>
              </a:spcAft>
              <a:buNone/>
              <a:defRPr/>
            </a:pPr>
            <a:endParaRPr lang="tr-TR"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50178" name="2 İçerik Yer Tutucusu"/>
          <p:cNvSpPr>
            <a:spLocks noGrp="1"/>
          </p:cNvSpPr>
          <p:nvPr>
            <p:ph sz="quarter" idx="1"/>
          </p:nvPr>
        </p:nvSpPr>
        <p:spPr>
          <a:xfrm>
            <a:off x="457200" y="1600200"/>
            <a:ext cx="7467600" cy="4873625"/>
          </a:xfrm>
        </p:spPr>
        <p:txBody>
          <a:bodyPr/>
          <a:lstStyle/>
          <a:p>
            <a:r>
              <a:rPr lang="tr-TR" dirty="0" smtClean="0">
                <a:latin typeface="Arial" charset="0"/>
                <a:cs typeface="Arial" charset="0"/>
              </a:rPr>
              <a:t>Hindistan'da birinci basamakta </a:t>
            </a:r>
            <a:r>
              <a:rPr lang="tr-TR" dirty="0" smtClean="0">
                <a:latin typeface="Arial" charset="0"/>
                <a:cs typeface="Arial" charset="0"/>
              </a:rPr>
              <a:t>yüksek </a:t>
            </a:r>
            <a:r>
              <a:rPr lang="tr-TR" dirty="0" smtClean="0">
                <a:latin typeface="Arial" charset="0"/>
                <a:cs typeface="Arial" charset="0"/>
              </a:rPr>
              <a:t>depresyon </a:t>
            </a:r>
            <a:r>
              <a:rPr lang="tr-TR" dirty="0" err="1" smtClean="0">
                <a:latin typeface="Arial" charset="0"/>
                <a:cs typeface="Arial" charset="0"/>
              </a:rPr>
              <a:t>prevalansı</a:t>
            </a:r>
            <a:r>
              <a:rPr lang="tr-TR" dirty="0" smtClean="0">
                <a:latin typeface="Arial" charset="0"/>
                <a:cs typeface="Arial" charset="0"/>
              </a:rPr>
              <a:t> </a:t>
            </a:r>
            <a:r>
              <a:rPr lang="tr-TR" dirty="0" smtClean="0">
                <a:latin typeface="Arial" charset="0"/>
                <a:cs typeface="Arial" charset="0"/>
              </a:rPr>
              <a:t>ve özellikle </a:t>
            </a:r>
            <a:r>
              <a:rPr lang="tr-TR" dirty="0" smtClean="0">
                <a:latin typeface="Arial" charset="0"/>
                <a:cs typeface="Arial" charset="0"/>
              </a:rPr>
              <a:t>kadınlarda yüksek olması; risk faktörlerinin belirlenmesi, birincil ve ikincil önleme müdahalelerinin geliştirilmesi amacıyla gelecekteki çalışmalarda araştırılmalıdır.</a:t>
            </a:r>
          </a:p>
          <a:p>
            <a:endParaRPr lang="tr-TR" dirty="0" smtClean="0">
              <a:latin typeface="Arial" charset="0"/>
              <a:cs typeface="Arial"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120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ABD'de intihar girişiminin yaşam boyu prevalansı erişkinlerde % 4.6 ve 18-25 yaş grubunda 1 yıllık intihar girişimi prevalansı % 1.2 idi.</a:t>
            </a:r>
          </a:p>
          <a:p>
            <a:endParaRPr lang="tr-TR" smtClean="0">
              <a:latin typeface="Arial" charset="0"/>
              <a:cs typeface="Arial" charset="0"/>
            </a:endParaRPr>
          </a:p>
          <a:p>
            <a:r>
              <a:rPr lang="tr-TR" smtClean="0">
                <a:latin typeface="Arial" charset="0"/>
                <a:cs typeface="Arial" charset="0"/>
              </a:rPr>
              <a:t>Yetişkinlerde intihar girişimi prevalansı için ABD istatistiklerine göre % 50 daha yüksek bir değer elde ettik (% 6.9).</a:t>
            </a:r>
          </a:p>
          <a:p>
            <a:endParaRPr lang="tr-T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52226" name="2 İçerik Yer Tutucusu"/>
          <p:cNvSpPr>
            <a:spLocks noGrp="1"/>
          </p:cNvSpPr>
          <p:nvPr>
            <p:ph sz="quarter" idx="1"/>
          </p:nvPr>
        </p:nvSpPr>
        <p:spPr>
          <a:xfrm>
            <a:off x="457200" y="1600200"/>
            <a:ext cx="7467600" cy="4873625"/>
          </a:xfrm>
        </p:spPr>
        <p:txBody>
          <a:bodyPr/>
          <a:lstStyle/>
          <a:p>
            <a:r>
              <a:rPr lang="tr-TR" sz="2000" dirty="0" smtClean="0">
                <a:latin typeface="Arial" charset="0"/>
                <a:cs typeface="Arial" charset="0"/>
              </a:rPr>
              <a:t>Çalışmamızda intihar girişimi </a:t>
            </a:r>
            <a:r>
              <a:rPr lang="tr-TR" sz="2000" dirty="0" err="1" smtClean="0">
                <a:latin typeface="Arial" charset="0"/>
                <a:cs typeface="Arial" charset="0"/>
              </a:rPr>
              <a:t>prevalansı</a:t>
            </a:r>
            <a:r>
              <a:rPr lang="tr-TR" sz="2000" dirty="0" smtClean="0">
                <a:latin typeface="Arial" charset="0"/>
                <a:cs typeface="Arial" charset="0"/>
              </a:rPr>
              <a:t> kadınlarda (% 9.2) erkeklerden (% 3.6) daha yüksekti.</a:t>
            </a:r>
          </a:p>
          <a:p>
            <a:endParaRPr lang="tr-TR" sz="2000" dirty="0" smtClean="0">
              <a:latin typeface="Arial" charset="0"/>
              <a:cs typeface="Arial" charset="0"/>
            </a:endParaRPr>
          </a:p>
          <a:p>
            <a:r>
              <a:rPr lang="tr-TR" sz="2000" dirty="0" smtClean="0">
                <a:latin typeface="Arial" charset="0"/>
                <a:cs typeface="Arial" charset="0"/>
              </a:rPr>
              <a:t>Tek değişkenli analizde oranlar anlamlıyken çok değişkenli analizlerde anlamlı değildi</a:t>
            </a:r>
            <a:r>
              <a:rPr lang="tr-TR" sz="2000" dirty="0" smtClean="0">
                <a:latin typeface="Arial" charset="0"/>
                <a:cs typeface="Arial" charset="0"/>
              </a:rPr>
              <a:t>.</a:t>
            </a:r>
          </a:p>
          <a:p>
            <a:endParaRPr lang="tr-TR" sz="2000" dirty="0" smtClean="0">
              <a:latin typeface="Arial" charset="0"/>
              <a:cs typeface="Arial" charset="0"/>
            </a:endParaRPr>
          </a:p>
          <a:p>
            <a:r>
              <a:rPr lang="tr-TR" sz="2000" dirty="0">
                <a:latin typeface="Arial" charset="0"/>
                <a:cs typeface="Arial" charset="0"/>
              </a:rPr>
              <a:t>İntihar girişiminde cinsiyet eğilimi literatürde desteklenmektedir. Acil serviste yapılan yakın bir çalışma, kadınlarda intihar girişimi riskinin daha yüksek olduğunu bulmuştur.</a:t>
            </a:r>
          </a:p>
          <a:p>
            <a:endParaRPr lang="tr-TR" sz="2000" dirty="0">
              <a:latin typeface="Arial" charset="0"/>
              <a:cs typeface="Arial" charset="0"/>
            </a:endParaRPr>
          </a:p>
          <a:p>
            <a:r>
              <a:rPr lang="tr-TR" sz="2000" dirty="0">
                <a:latin typeface="Arial" charset="0"/>
                <a:cs typeface="Arial" charset="0"/>
              </a:rPr>
              <a:t>Aksine, erkeklerin intihar düşüncelerini itiraf etme olasılığı daha düşük olabilir.</a:t>
            </a:r>
          </a:p>
          <a:p>
            <a:endParaRPr lang="tr-TR" sz="2000" dirty="0" smtClean="0">
              <a:latin typeface="Arial" charset="0"/>
              <a:cs typeface="Arial" charset="0"/>
            </a:endParaRPr>
          </a:p>
          <a:p>
            <a:endParaRPr lang="tr-TR" sz="2000" dirty="0" smtClean="0">
              <a:latin typeface="Arial" charset="0"/>
              <a:cs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4274"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 öyküsünün sıklığında kırsal-kentsel ya da kamu-özel klinik gibi ortam farkı gözlemlemedik.</a:t>
            </a:r>
          </a:p>
          <a:p>
            <a:endParaRPr lang="tr-TR" smtClean="0">
              <a:latin typeface="Arial" charset="0"/>
              <a:cs typeface="Arial" charset="0"/>
            </a:endParaRPr>
          </a:p>
          <a:p>
            <a:r>
              <a:rPr lang="tr-TR" smtClean="0">
                <a:latin typeface="Arial" charset="0"/>
                <a:cs typeface="Arial" charset="0"/>
              </a:rPr>
              <a:t>Çok değişkenli analizde geçmiş intihar girişimi oranları düşük eğitim seviyesine sahip olanlar arasında daha yüksekti.</a:t>
            </a:r>
          </a:p>
          <a:p>
            <a:endParaRPr lang="tr-TR" smtClean="0">
              <a:latin typeface="Arial" charset="0"/>
              <a:cs typeface="Arial" charset="0"/>
            </a:endParaRPr>
          </a:p>
          <a:p>
            <a:r>
              <a:rPr lang="tr-TR" smtClean="0">
                <a:latin typeface="Arial" charset="0"/>
                <a:cs typeface="Arial" charset="0"/>
              </a:rPr>
              <a:t>Tek değişkenli analizde ekonomik sıkıntı da bir risk faktörüdür.</a:t>
            </a:r>
          </a:p>
          <a:p>
            <a:endParaRPr lang="tr-TR"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5298"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girişiminin sosyoekonomik belirleyicileri literatürde iyi tanımlanmıştır ve çalışmamızın amacı değildi.</a:t>
            </a:r>
          </a:p>
          <a:p>
            <a:endParaRPr lang="tr-TR" smtClean="0">
              <a:latin typeface="Arial" charset="0"/>
              <a:cs typeface="Arial" charset="0"/>
            </a:endParaRPr>
          </a:p>
          <a:p>
            <a:r>
              <a:rPr lang="tr-TR" smtClean="0">
                <a:latin typeface="Arial" charset="0"/>
                <a:cs typeface="Arial" charset="0"/>
              </a:rPr>
              <a:t>Güney ve Güney Doğu Asya'da intihar girişimleriyle ilgili bir çalışma, düşük sosyoekonomik gruplarda üç kattan fazla artmış risk olduğunu ve en tutarlı ilişkinin ekonomik sorunlarla ilgili olduğu sonucuna varmıştır.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sz="2800" dirty="0" smtClean="0">
                <a:latin typeface="Arial" pitchFamily="34" charset="0"/>
                <a:cs typeface="Arial" pitchFamily="34" charset="0"/>
              </a:rPr>
              <a:t>GÜÇ VE SINIRLAMALAR</a:t>
            </a:r>
            <a:endParaRPr lang="tr-TR" sz="2800" dirty="0">
              <a:latin typeface="Arial" pitchFamily="34" charset="0"/>
              <a:cs typeface="Arial" pitchFamily="34" charset="0"/>
            </a:endParaRPr>
          </a:p>
        </p:txBody>
      </p:sp>
      <p:sp>
        <p:nvSpPr>
          <p:cNvPr id="5632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Çalışmamızın en büyük gücü, örneklemin temsili olmasıydı.</a:t>
            </a:r>
          </a:p>
          <a:p>
            <a:endParaRPr lang="tr-TR" smtClean="0">
              <a:latin typeface="Arial" charset="0"/>
              <a:cs typeface="Arial" charset="0"/>
            </a:endParaRPr>
          </a:p>
          <a:p>
            <a:r>
              <a:rPr lang="tr-TR" smtClean="0">
                <a:latin typeface="Arial" charset="0"/>
                <a:cs typeface="Arial" charset="0"/>
              </a:rPr>
              <a:t>Taranan hemen hemen tüm katılımcılar, çalışma seçim kriterlerini karşılamış ve araştırmaya katılmaya razı olmuşlardır.</a:t>
            </a:r>
          </a:p>
          <a:p>
            <a:endParaRPr lang="tr-TR" smtClean="0">
              <a:latin typeface="Arial" charset="0"/>
              <a:cs typeface="Arial" charset="0"/>
            </a:endParaRPr>
          </a:p>
          <a:p>
            <a:r>
              <a:rPr lang="tr-TR" smtClean="0">
                <a:latin typeface="Arial" charset="0"/>
                <a:cs typeface="Arial" charset="0"/>
              </a:rPr>
              <a:t>Kesitsel çalışma prevalansı tahmin etmek ve hastalık yükünü bildirmek için en uygun modeldir.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7346"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Örneklemdeki depresyonun sıklığını ölçtük ve intihar girişimi öyküsü ile çeşitli sosyal, demografik ve psikolojik değişkenler arasındaki ilişkiyi inceledik.</a:t>
            </a:r>
          </a:p>
          <a:p>
            <a:endParaRPr lang="tr-TR" smtClean="0">
              <a:latin typeface="Arial" charset="0"/>
              <a:cs typeface="Arial" charset="0"/>
            </a:endParaRPr>
          </a:p>
          <a:p>
            <a:r>
              <a:rPr lang="tr-TR" smtClean="0">
                <a:latin typeface="Arial" charset="0"/>
                <a:cs typeface="Arial" charset="0"/>
              </a:rPr>
              <a:t>İntihar girişimi riskini tahmin etmek için düzeltilmiş analiz yaptık ve depresyonun intihar girişimi ile en güçlü ilişkiye sahip olduğunu tespit ettik.</a:t>
            </a:r>
          </a:p>
          <a:p>
            <a:endParaRPr lang="tr-TR" smtClean="0">
              <a:latin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17410"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İntihar nedeniyle gerçekleşen 286 ölüm vakasının araştırılması, hastaların % 91'inin bir önceki yıl içerisinde en az bir kez pratisyen hekimlere başvurduğunu tespit etmiştir.</a:t>
            </a:r>
          </a:p>
          <a:p>
            <a:endParaRPr lang="tr-TR" smtClean="0">
              <a:latin typeface="Arial" charset="0"/>
              <a:cs typeface="Arial" charset="0"/>
            </a:endParaRPr>
          </a:p>
          <a:p>
            <a:r>
              <a:rPr lang="tr-TR" smtClean="0">
                <a:latin typeface="Arial" charset="0"/>
                <a:cs typeface="Arial" charset="0"/>
              </a:rPr>
              <a:t>İntihar girişimi olan hastaların dörtte üçünde tekrarlayan girişim riski vardır.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8370" name="2 İçerik Yer Tutucusu"/>
          <p:cNvSpPr>
            <a:spLocks noGrp="1"/>
          </p:cNvSpPr>
          <p:nvPr>
            <p:ph sz="quarter" idx="1"/>
          </p:nvPr>
        </p:nvSpPr>
        <p:spPr>
          <a:xfrm>
            <a:off x="457200" y="1600200"/>
            <a:ext cx="7467600" cy="4873625"/>
          </a:xfrm>
        </p:spPr>
        <p:txBody>
          <a:bodyPr/>
          <a:lstStyle/>
          <a:p>
            <a:endParaRPr lang="tr-TR" smtClean="0"/>
          </a:p>
          <a:p>
            <a:r>
              <a:rPr lang="tr-TR" smtClean="0">
                <a:latin typeface="Arial" charset="0"/>
                <a:cs typeface="Arial" charset="0"/>
              </a:rPr>
              <a:t>Birinci basamaktaki kaynak kısıtlılıklarını göz önünde bulundurarak depresyon tanısı konulması yapılandırılmış bir klinik görüşmeye dayalı değildi ve bu çalışmamızın sınırlamalarındandı.</a:t>
            </a:r>
          </a:p>
          <a:p>
            <a:endParaRPr lang="tr-TR" smtClean="0">
              <a:latin typeface="Arial" charset="0"/>
              <a:cs typeface="Arial" charset="0"/>
            </a:endParaRPr>
          </a:p>
          <a:p>
            <a:r>
              <a:rPr lang="tr-TR" smtClean="0">
                <a:latin typeface="Arial" charset="0"/>
                <a:cs typeface="Arial" charset="0"/>
              </a:rPr>
              <a:t>Psikiyatrist tarafından uygulanan, araştırmada tanısal fayda sağladığı kanıtlanmış ICD-10 Tanı Kriterleri'ne dayanan depresyon tanısı pratik ve geçerli bir alternatiftir.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59394"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Geçerliliği kabul edilmiş bir ölçek olmadığı için geçmiş intihar girişimini ölçmek için resmi bir ölçek kullanmadık.</a:t>
            </a:r>
          </a:p>
          <a:p>
            <a:endParaRPr lang="tr-TR" smtClean="0">
              <a:latin typeface="Arial" charset="0"/>
              <a:cs typeface="Arial" charset="0"/>
            </a:endParaRPr>
          </a:p>
          <a:p>
            <a:r>
              <a:rPr lang="tr-TR" smtClean="0">
                <a:latin typeface="Arial" charset="0"/>
                <a:cs typeface="Arial" charset="0"/>
              </a:rPr>
              <a:t>Geçmiş intihar girişimini sorgulayan psikiyatrist, hastanın verdiği yanıtları ortaya çıkarmak ve yorumlamak için tecrübe ve beceriye sahipti.</a:t>
            </a:r>
          </a:p>
          <a:p>
            <a:endParaRPr lang="tr-TR"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dirty="0"/>
          </a:p>
        </p:txBody>
      </p:sp>
      <p:sp>
        <p:nvSpPr>
          <p:cNvPr id="60418" name="2 İçerik Yer Tutucusu"/>
          <p:cNvSpPr>
            <a:spLocks noGrp="1"/>
          </p:cNvSpPr>
          <p:nvPr>
            <p:ph sz="quarter" idx="1"/>
          </p:nvPr>
        </p:nvSpPr>
        <p:spPr>
          <a:xfrm>
            <a:off x="457200" y="1600200"/>
            <a:ext cx="7467600" cy="4873625"/>
          </a:xfrm>
        </p:spPr>
        <p:txBody>
          <a:bodyPr/>
          <a:lstStyle/>
          <a:p>
            <a:r>
              <a:rPr lang="tr-TR" dirty="0" smtClean="0">
                <a:latin typeface="Arial" charset="0"/>
                <a:cs typeface="Arial" charset="0"/>
              </a:rPr>
              <a:t>Depresyon tanılı hastaların yaklaşık üçte ikisinin birinci basamakta tanımlanamadığı bildirilmiştir.</a:t>
            </a:r>
          </a:p>
          <a:p>
            <a:r>
              <a:rPr lang="tr-TR" dirty="0" smtClean="0">
                <a:latin typeface="Arial" charset="0"/>
                <a:cs typeface="Arial" charset="0"/>
              </a:rPr>
              <a:t>İntihar </a:t>
            </a:r>
            <a:r>
              <a:rPr lang="tr-TR" dirty="0" smtClean="0">
                <a:latin typeface="Arial" charset="0"/>
                <a:cs typeface="Arial" charset="0"/>
              </a:rPr>
              <a:t>ederek ölenlerin % 45'inin ölümden önceki bir ay içinde birinci basamak hekimlerine başvurdukları bildirilmiştir.</a:t>
            </a:r>
          </a:p>
          <a:p>
            <a:r>
              <a:rPr lang="tr-TR" dirty="0" smtClean="0">
                <a:latin typeface="Arial" charset="0"/>
                <a:cs typeface="Arial" charset="0"/>
              </a:rPr>
              <a:t>Buna karşılık intihar edenlerin yalnızca % 20'si bir önceki ayda bir ruh sağlığı uzmanına başvurmuştur.</a:t>
            </a:r>
          </a:p>
          <a:p>
            <a:r>
              <a:rPr lang="tr-TR" dirty="0" smtClean="0">
                <a:latin typeface="Arial" charset="0"/>
                <a:cs typeface="Arial" charset="0"/>
              </a:rPr>
              <a:t>Birinci basamak, popülasyondaki intihar riskini hedef alan halk sağlığı girişimlerinin geliştirilmesinde önemli bir odak noktasıdır.</a:t>
            </a:r>
          </a:p>
          <a:p>
            <a:endParaRPr lang="tr-TR" dirty="0" smtClean="0"/>
          </a:p>
          <a:p>
            <a:endParaRPr lang="tr-TR"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fontAlgn="auto">
              <a:spcAft>
                <a:spcPts val="0"/>
              </a:spcAft>
              <a:defRPr/>
            </a:pPr>
            <a:r>
              <a:rPr lang="tr-TR" sz="3200" dirty="0" smtClean="0">
                <a:latin typeface="Arial" panose="020B0604020202020204" pitchFamily="34" charset="0"/>
                <a:cs typeface="Arial" panose="020B0604020202020204" pitchFamily="34" charset="0"/>
              </a:rPr>
              <a:t>SONUÇ</a:t>
            </a:r>
            <a:endParaRPr lang="tr-TR" sz="3200" dirty="0">
              <a:latin typeface="Arial" panose="020B0604020202020204" pitchFamily="34" charset="0"/>
              <a:cs typeface="Arial" panose="020B0604020202020204" pitchFamily="34" charset="0"/>
            </a:endParaRPr>
          </a:p>
        </p:txBody>
      </p:sp>
      <p:sp>
        <p:nvSpPr>
          <p:cNvPr id="61442"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Çalışmamız günlük ortalama 150 hastanın başvurduğu birinci basamak ortamında, yaklaşık 10 hastanın bir intihar girişimi öyküsü olduğunu ve bu hastaların çoğunun depresif hastalığa sahip olduğunu göstermektedir.</a:t>
            </a:r>
          </a:p>
          <a:p>
            <a:endParaRPr lang="tr-TR" smtClean="0">
              <a:latin typeface="Arial" charset="0"/>
              <a:cs typeface="Arial" charset="0"/>
            </a:endParaRPr>
          </a:p>
          <a:p>
            <a:r>
              <a:rPr lang="tr-TR" smtClean="0">
                <a:latin typeface="Arial" charset="0"/>
                <a:cs typeface="Arial" charset="0"/>
              </a:rPr>
              <a:t>Bu hastaları tanımlamak, yönetmek ve takip etmek için toplum temelli müdahaleler geliştirmemiz gerekiyor.</a:t>
            </a:r>
          </a:p>
          <a:p>
            <a:endParaRPr lang="tr-TR" smtClean="0">
              <a:latin typeface="Arial" charset="0"/>
              <a:cs typeface="Arial"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62466"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Çalışmamız Hindistan'da birinci basamakta depresyon sıklığının yüksek olduğunu doğrulamaktadır.</a:t>
            </a:r>
          </a:p>
          <a:p>
            <a:endParaRPr lang="tr-TR" smtClean="0">
              <a:latin typeface="Arial" charset="0"/>
              <a:cs typeface="Arial" charset="0"/>
            </a:endParaRPr>
          </a:p>
          <a:p>
            <a:r>
              <a:rPr lang="tr-TR" smtClean="0">
                <a:latin typeface="Arial" charset="0"/>
                <a:cs typeface="Arial" charset="0"/>
              </a:rPr>
              <a:t>Depresyon prevalansı özellikle kadınlarda yüksektir.</a:t>
            </a:r>
          </a:p>
          <a:p>
            <a:endParaRPr lang="tr-TR" smtClean="0">
              <a:latin typeface="Arial" charset="0"/>
              <a:cs typeface="Arial" charset="0"/>
            </a:endParaRPr>
          </a:p>
          <a:p>
            <a:r>
              <a:rPr lang="tr-TR" smtClean="0">
                <a:latin typeface="Arial" charset="0"/>
                <a:cs typeface="Arial" charset="0"/>
              </a:rPr>
              <a:t>Çalışmamız ayrıca birinci basamağa başvuran hastalarda başvuru nedeni psikiyatrik olmasa da önceki intihar girişimi öyküsünün yüksek prevalansını göstermektedir.</a:t>
            </a:r>
          </a:p>
          <a:p>
            <a:endParaRPr lang="tr-TR" smtClean="0"/>
          </a:p>
          <a:p>
            <a:endParaRPr lang="tr-TR" smtClean="0"/>
          </a:p>
          <a:p>
            <a:endParaRPr lang="tr-TR" smtClean="0"/>
          </a:p>
          <a:p>
            <a:endParaRPr lang="tr-TR"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63490"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İntihar girişimi öyküsü olan hastaların çoğu, genellikle o an şiddetli depresyon tanısı olan hastalardır.</a:t>
            </a:r>
          </a:p>
          <a:p>
            <a:endParaRPr lang="tr-TR" smtClean="0">
              <a:latin typeface="Arial" charset="0"/>
              <a:cs typeface="Arial" charset="0"/>
            </a:endParaRPr>
          </a:p>
          <a:p>
            <a:r>
              <a:rPr lang="tr-TR" smtClean="0">
                <a:latin typeface="Arial" charset="0"/>
                <a:cs typeface="Arial" charset="0"/>
              </a:rPr>
              <a:t>Geçmiş intihar girişimi ve mevcut depresyonun intihar için risk faktörü olarak önemi göz önüne alındığında, çalışmamız birinci basamakta depresyon ve intihar riskini hedef alan halk sağlığı müdahalelerinin geliştirilmesinde önemli ipuçları sunmaktadır.</a:t>
            </a:r>
          </a:p>
          <a:p>
            <a:endParaRPr lang="tr-TR"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64514"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Çalışmalar, intihar sonucu ölen kişilerin, önceki ay birinci basamak hekimlerini ziyaret ettiklerini göstermiştir.</a:t>
            </a:r>
          </a:p>
          <a:p>
            <a:endParaRPr lang="tr-TR" smtClean="0">
              <a:latin typeface="Arial" charset="0"/>
              <a:cs typeface="Arial" charset="0"/>
            </a:endParaRPr>
          </a:p>
          <a:p>
            <a:r>
              <a:rPr lang="tr-TR" smtClean="0">
                <a:latin typeface="Arial" charset="0"/>
                <a:cs typeface="Arial" charset="0"/>
              </a:rPr>
              <a:t>Birçok çalışma birinci basamakta depresyon sıklığını araştırmıştır.Ancak az sayıda çalışma birinci basamak ortamlarında aynı katılımcılarda hem depresyon hem de geçmiş intihar girişiminin prevalansını belirlemiştir.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65538" name="2 İçerik Yer Tutucusu"/>
          <p:cNvSpPr>
            <a:spLocks noGrp="1"/>
          </p:cNvSpPr>
          <p:nvPr>
            <p:ph sz="quarter" idx="1"/>
          </p:nvPr>
        </p:nvSpPr>
        <p:spPr>
          <a:xfrm>
            <a:off x="457200" y="1600200"/>
            <a:ext cx="7467600" cy="4873625"/>
          </a:xfrm>
        </p:spPr>
        <p:txBody>
          <a:bodyPr/>
          <a:lstStyle/>
          <a:p>
            <a:r>
              <a:rPr lang="tr-TR" dirty="0" smtClean="0">
                <a:latin typeface="Arial" charset="0"/>
                <a:cs typeface="Arial" charset="0"/>
              </a:rPr>
              <a:t>Çalışmamız, geçmiş bir intihar girişimi öyküsü olan çoğu hastanın, değerlendirme sırasında şiddetli depresyonu olduğunu ve mevcut depresyonun geçmiş intihar girişiminin en güçlü göstergesi olduğunu ortaya koydu.</a:t>
            </a:r>
          </a:p>
          <a:p>
            <a:endParaRPr lang="tr-TR" dirty="0" smtClean="0">
              <a:latin typeface="Arial" charset="0"/>
              <a:cs typeface="Arial" charset="0"/>
            </a:endParaRPr>
          </a:p>
          <a:p>
            <a:r>
              <a:rPr lang="tr-TR" dirty="0" smtClean="0">
                <a:latin typeface="Arial" charset="0"/>
                <a:cs typeface="Arial" charset="0"/>
              </a:rPr>
              <a:t>Bulgularımız, halk sağlığı intihar </a:t>
            </a:r>
            <a:r>
              <a:rPr lang="tr-TR" dirty="0" smtClean="0">
                <a:latin typeface="Arial" charset="0"/>
                <a:cs typeface="Arial" charset="0"/>
              </a:rPr>
              <a:t>sorununa çözüm </a:t>
            </a:r>
            <a:r>
              <a:rPr lang="tr-TR" dirty="0" smtClean="0">
                <a:latin typeface="Arial" charset="0"/>
                <a:cs typeface="Arial" charset="0"/>
              </a:rPr>
              <a:t>sağlama</a:t>
            </a:r>
            <a:r>
              <a:rPr lang="tr-TR" dirty="0" smtClean="0">
                <a:latin typeface="Arial" charset="0"/>
                <a:cs typeface="Arial" charset="0"/>
              </a:rPr>
              <a:t>k </a:t>
            </a:r>
            <a:r>
              <a:rPr lang="tr-TR" dirty="0" smtClean="0">
                <a:latin typeface="Arial" charset="0"/>
                <a:cs typeface="Arial" charset="0"/>
              </a:rPr>
              <a:t>amacıyla birinci basamağa başvuran hastaların değerlendirilmesinde önemli bir bakış açısı sunmaktadır.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18434"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1947'den 1997'ye kadar İsveç toplumundaki ruh sağlığı ve kişilik özelliklerini prospektif olarak inceleyen Lundby çalışmasından elde edilen veriler uzun süreli intihar riskinin depresyonu olan kişilerde yüksek olduğunu göstermiştir.</a:t>
            </a:r>
          </a:p>
          <a:p>
            <a:endParaRPr lang="tr-TR" smtClean="0">
              <a:latin typeface="Arial" charset="0"/>
              <a:cs typeface="Arial" charset="0"/>
            </a:endParaRPr>
          </a:p>
          <a:p>
            <a:r>
              <a:rPr lang="tr-TR" smtClean="0">
                <a:latin typeface="Arial" charset="0"/>
                <a:cs typeface="Arial" charset="0"/>
              </a:rPr>
              <a:t>İntihar girişimi öyküsü olan kişilerin, özellikle de depresyon gibi intihar için mevcut risk faktörlerine sahip kişilerin tanımlanmasıyla intiharı önleme fırsatı ortaya çıkabilir.</a:t>
            </a:r>
          </a:p>
          <a:p>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19458"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Hindistan'da intihar oranı 100.000'de 10.6'dır (Ulusal Suç Kayıtları Bereau Raporu, 2014).</a:t>
            </a:r>
          </a:p>
          <a:p>
            <a:endParaRPr lang="tr-TR" smtClean="0">
              <a:latin typeface="Arial" charset="0"/>
              <a:cs typeface="Arial" charset="0"/>
            </a:endParaRPr>
          </a:p>
          <a:p>
            <a:r>
              <a:rPr lang="tr-TR" smtClean="0">
                <a:latin typeface="Arial" charset="0"/>
                <a:cs typeface="Arial" charset="0"/>
              </a:rPr>
              <a:t>Hindistan'da yıllık intihar oranı diğer ülkelere göre daha hızlı artmaktadır ve bu oran kadınlarda daha fazladır.</a:t>
            </a:r>
          </a:p>
          <a:p>
            <a:endParaRPr lang="tr-TR" smtClean="0">
              <a:latin typeface="Arial" charset="0"/>
              <a:cs typeface="Arial" charset="0"/>
            </a:endParaRPr>
          </a:p>
          <a:p>
            <a:r>
              <a:rPr lang="tr-TR" smtClean="0">
                <a:latin typeface="Arial" charset="0"/>
                <a:cs typeface="Arial" charset="0"/>
              </a:rPr>
              <a:t>Hindistan'da intiharların araştırılması, intihar oranlarının ABD ve Avustralya‘dakilerle karşılaştırılabilir olduğunu ve gerçekleştirilmiş intiharın en büyük öngörücüsünün daha önceki intihar girişimi olduğunu göstermiştir.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0482"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Çalışmamızda, birinci basamak hekimlerine psikiyatrik şikayetler dışında başvuran erişkin hastalarda depresyon prevalansını , geçmişte en az bir intihar girişimi mevcut depresif olan ve depresif olmayan hastaların oranını tahmin etmek ve intihar girişiminin belirleyicilerini araştırmak amaçlanmıştır.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sz="3600" dirty="0" err="1" smtClean="0">
                <a:latin typeface="Arial" pitchFamily="34" charset="0"/>
                <a:cs typeface="Arial" pitchFamily="34" charset="0"/>
              </a:rPr>
              <a:t>Metod</a:t>
            </a:r>
            <a:r>
              <a:rPr lang="tr-TR" sz="3600" dirty="0" smtClean="0">
                <a:latin typeface="Arial" pitchFamily="34" charset="0"/>
                <a:cs typeface="Arial" pitchFamily="34" charset="0"/>
              </a:rPr>
              <a:t> </a:t>
            </a:r>
            <a:endParaRPr lang="tr-TR" sz="3600" dirty="0">
              <a:latin typeface="Arial" pitchFamily="34" charset="0"/>
              <a:cs typeface="Arial" pitchFamily="34" charset="0"/>
            </a:endParaRPr>
          </a:p>
        </p:txBody>
      </p:sp>
      <p:sp>
        <p:nvSpPr>
          <p:cNvPr id="21506" name="2 İçerik Yer Tutucusu"/>
          <p:cNvSpPr>
            <a:spLocks noGrp="1"/>
          </p:cNvSpPr>
          <p:nvPr>
            <p:ph sz="quarter" idx="1"/>
          </p:nvPr>
        </p:nvSpPr>
        <p:spPr>
          <a:xfrm>
            <a:off x="457200" y="1600200"/>
            <a:ext cx="7467600" cy="4873625"/>
          </a:xfrm>
        </p:spPr>
        <p:txBody>
          <a:bodyPr/>
          <a:lstStyle/>
          <a:p>
            <a:r>
              <a:rPr lang="tr-TR" smtClean="0">
                <a:latin typeface="Arial" charset="0"/>
                <a:cs typeface="Arial" charset="0"/>
              </a:rPr>
              <a:t>Çalışma, Güney Hindistan’da Tıp Fakültesi Sağlık Birimine bağlı altı birinci basamak sağlık alanında yapılmıştır.</a:t>
            </a:r>
          </a:p>
          <a:p>
            <a:r>
              <a:rPr lang="tr-TR" smtClean="0">
                <a:latin typeface="Arial" charset="0"/>
                <a:cs typeface="Arial" charset="0"/>
              </a:rPr>
              <a:t>Sağlık birimi bölgesinde bulunan nüfus yaklaşık 120.000'dir.</a:t>
            </a:r>
          </a:p>
          <a:p>
            <a:r>
              <a:rPr lang="tr-TR" smtClean="0">
                <a:latin typeface="Arial" charset="0"/>
                <a:cs typeface="Arial" charset="0"/>
              </a:rPr>
              <a:t>Altı çalışma alanından ikisi kamu alanındaki birinci basamak sağlık merkezleri ve dördü özel kliniklerdi.</a:t>
            </a:r>
          </a:p>
          <a:p>
            <a:r>
              <a:rPr lang="tr-TR" smtClean="0">
                <a:latin typeface="Arial" charset="0"/>
                <a:cs typeface="Arial" charset="0"/>
              </a:rPr>
              <a:t>Bu merkezler bölgede yaşayan insanlar için ilk temas noktalarıdır ve hastalar herhangi bir randevu almadan bu merkezlere doğrudan başvurabilirler</a:t>
            </a:r>
            <a:r>
              <a:rPr lang="tr-TR" sz="2800" smtClean="0">
                <a:latin typeface="Arial" charset="0"/>
                <a:cs typeface="Arial" charset="0"/>
              </a:rPr>
              <a:t>.</a:t>
            </a:r>
          </a:p>
          <a:p>
            <a:endParaRPr lang="tr-TR" smtClean="0"/>
          </a:p>
          <a:p>
            <a:pPr>
              <a:buFont typeface="Wingdings" pitchFamily="2" charset="2"/>
              <a:buNone/>
            </a:pPr>
            <a:endParaRPr lang="tr-TR" smtClean="0"/>
          </a:p>
          <a:p>
            <a:endParaRPr lang="tr-TR"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tr-TR"/>
          </a:p>
        </p:txBody>
      </p:sp>
      <p:sp>
        <p:nvSpPr>
          <p:cNvPr id="22530" name="2 İçerik Yer Tutucusu"/>
          <p:cNvSpPr>
            <a:spLocks noGrp="1"/>
          </p:cNvSpPr>
          <p:nvPr>
            <p:ph sz="quarter" idx="1"/>
          </p:nvPr>
        </p:nvSpPr>
        <p:spPr>
          <a:xfrm>
            <a:off x="457200" y="1600200"/>
            <a:ext cx="7467600" cy="4873625"/>
          </a:xfrm>
        </p:spPr>
        <p:txBody>
          <a:bodyPr/>
          <a:lstStyle/>
          <a:p>
            <a:endParaRPr lang="tr-TR" smtClean="0">
              <a:latin typeface="Arial" charset="0"/>
              <a:cs typeface="Arial" charset="0"/>
            </a:endParaRPr>
          </a:p>
          <a:p>
            <a:r>
              <a:rPr lang="tr-TR" smtClean="0">
                <a:latin typeface="Arial" charset="0"/>
                <a:cs typeface="Arial" charset="0"/>
              </a:rPr>
              <a:t>18-60 yaşları arasında, psikiyatrik olmayan nedenler için hekime başvuran 827 hasta alınmıştır.</a:t>
            </a:r>
          </a:p>
          <a:p>
            <a:endParaRPr lang="tr-TR" smtClean="0">
              <a:latin typeface="Arial" charset="0"/>
              <a:cs typeface="Arial" charset="0"/>
            </a:endParaRPr>
          </a:p>
          <a:p>
            <a:r>
              <a:rPr lang="tr-TR" smtClean="0">
                <a:latin typeface="Arial" charset="0"/>
                <a:cs typeface="Arial" charset="0"/>
              </a:rPr>
              <a:t>Psikotrop ilaç kullanan hastalar hariç tutulmuştur.</a:t>
            </a:r>
          </a:p>
          <a:p>
            <a:endParaRPr lang="tr-TR" smtClean="0">
              <a:latin typeface="Arial" charset="0"/>
              <a:cs typeface="Arial" charset="0"/>
            </a:endParaRPr>
          </a:p>
          <a:p>
            <a:r>
              <a:rPr lang="tr-TR" smtClean="0">
                <a:latin typeface="Arial" charset="0"/>
                <a:cs typeface="Arial" charset="0"/>
              </a:rPr>
              <a:t>Çalışmamız, bu yaş grubunda geliştirilen ve doğrulanan kısa bir depresyon tarama testi olan Birinci Basamak Depresyon Tarama Anketini (PSQ4D) doğrulamak için kesitsel bir çalışmanın parçasıdır.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1565</TotalTime>
  <Words>2082</Words>
  <Application>Microsoft Office PowerPoint</Application>
  <PresentationFormat>Ekran Gösterisi (4:3)</PresentationFormat>
  <Paragraphs>202</Paragraphs>
  <Slides>47</Slides>
  <Notes>2</Notes>
  <HiddenSlides>0</HiddenSlides>
  <MMClips>0</MMClips>
  <ScaleCrop>false</ScaleCrop>
  <HeadingPairs>
    <vt:vector size="4" baseType="variant">
      <vt:variant>
        <vt:lpstr>Tema</vt:lpstr>
      </vt:variant>
      <vt:variant>
        <vt:i4>1</vt:i4>
      </vt:variant>
      <vt:variant>
        <vt:lpstr>Slayt Başlıkları</vt:lpstr>
      </vt:variant>
      <vt:variant>
        <vt:i4>47</vt:i4>
      </vt:variant>
    </vt:vector>
  </HeadingPairs>
  <TitlesOfParts>
    <vt:vector size="48" baseType="lpstr">
      <vt:lpstr>Cumba</vt:lpstr>
      <vt:lpstr>PowerPoint Sunusu</vt:lpstr>
      <vt:lpstr>GİRİŞ </vt:lpstr>
      <vt:lpstr>PowerPoint Sunusu</vt:lpstr>
      <vt:lpstr>PowerPoint Sunusu</vt:lpstr>
      <vt:lpstr>PowerPoint Sunusu</vt:lpstr>
      <vt:lpstr>PowerPoint Sunusu</vt:lpstr>
      <vt:lpstr>PowerPoint Sunusu</vt:lpstr>
      <vt:lpstr>Metod </vt:lpstr>
      <vt:lpstr>PowerPoint Sunusu</vt:lpstr>
      <vt:lpstr>PowerPoint Sunusu</vt:lpstr>
      <vt:lpstr>PowerPoint Sunusu</vt:lpstr>
      <vt:lpstr>PowerPoint Sunusu</vt:lpstr>
      <vt:lpstr>PowerPoint Sunusu</vt:lpstr>
      <vt:lpstr>PowerPoint Sunusu</vt:lpstr>
      <vt:lpstr>İSTATİSTİKSEL  ANALİZ</vt:lpstr>
      <vt:lpstr>PowerPoint Sunusu</vt:lpstr>
      <vt:lpstr>Bulgular </vt:lpstr>
      <vt:lpstr>PowerPoint Sunusu</vt:lpstr>
      <vt:lpstr>Depresyon </vt:lpstr>
      <vt:lpstr>PowerPoint Sunusu</vt:lpstr>
      <vt:lpstr>PowerPoint Sunusu</vt:lpstr>
      <vt:lpstr>PowerPoint Sunusu</vt:lpstr>
      <vt:lpstr>PowerPoint Sunusu</vt:lpstr>
      <vt:lpstr>DEPRESYON VE İNTİHAR GİRİŞİMİ</vt:lpstr>
      <vt:lpstr>PowerPoint Sunusu</vt:lpstr>
      <vt:lpstr>PowerPoint Sunusu</vt:lpstr>
      <vt:lpstr>PowerPoint Sunusu</vt:lpstr>
      <vt:lpstr>TARTIŞMA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GÜÇ VE SINIRLAMALAR</vt:lpstr>
      <vt:lpstr>PowerPoint Sunusu</vt:lpstr>
      <vt:lpstr>PowerPoint Sunusu</vt:lpstr>
      <vt:lpstr>PowerPoint Sunusu</vt:lpstr>
      <vt:lpstr>PowerPoint Sunusu</vt:lpstr>
      <vt:lpstr>SONUÇ</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Nihal</dc:creator>
  <cp:lastModifiedBy>Win7</cp:lastModifiedBy>
  <cp:revision>159</cp:revision>
  <dcterms:created xsi:type="dcterms:W3CDTF">2019-05-04T14:06:02Z</dcterms:created>
  <dcterms:modified xsi:type="dcterms:W3CDTF">2019-05-07T07:04:15Z</dcterms:modified>
</cp:coreProperties>
</file>