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6" r:id="rId2"/>
    <p:sldId id="257" r:id="rId3"/>
    <p:sldId id="258" r:id="rId4"/>
    <p:sldId id="259" r:id="rId5"/>
    <p:sldId id="260" r:id="rId6"/>
    <p:sldId id="261" r:id="rId7"/>
    <p:sldId id="286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308" r:id="rId29"/>
    <p:sldId id="282" r:id="rId30"/>
    <p:sldId id="306" r:id="rId31"/>
    <p:sldId id="284" r:id="rId32"/>
    <p:sldId id="285" r:id="rId33"/>
    <p:sldId id="287" r:id="rId34"/>
    <p:sldId id="288" r:id="rId35"/>
    <p:sldId id="289" r:id="rId36"/>
    <p:sldId id="290" r:id="rId37"/>
    <p:sldId id="291" r:id="rId38"/>
    <p:sldId id="292" r:id="rId39"/>
    <p:sldId id="307" r:id="rId40"/>
    <p:sldId id="293" r:id="rId41"/>
    <p:sldId id="294" r:id="rId42"/>
    <p:sldId id="296" r:id="rId43"/>
    <p:sldId id="297" r:id="rId44"/>
    <p:sldId id="298" r:id="rId45"/>
    <p:sldId id="299" r:id="rId46"/>
    <p:sldId id="300" r:id="rId47"/>
    <p:sldId id="301" r:id="rId48"/>
    <p:sldId id="302" r:id="rId4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64267-9E26-45FD-866E-316EE9A78083}" type="datetimeFigureOut">
              <a:rPr lang="tr-TR" smtClean="0"/>
              <a:t>14.12.2021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84210-67C5-481A-A133-4DDE392A11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8750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90468-7FE2-465F-B9B2-F3991CCF874B}" type="datetime1">
              <a:rPr lang="tr-TR" smtClean="0"/>
              <a:t>14.12.2021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5041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D8FA1-7A83-4F8C-B8BE-2FA9FFC5B5ED}" type="datetime1">
              <a:rPr lang="tr-TR" smtClean="0"/>
              <a:t>14.12.2021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1089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F306-195F-4D54-8C0A-67D0299B0297}" type="datetime1">
              <a:rPr lang="tr-TR" smtClean="0"/>
              <a:t>14.12.2021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2984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D88CA-C146-43F6-99DF-C3E3534E109B}" type="datetime1">
              <a:rPr lang="tr-TR" smtClean="0"/>
              <a:t>14.12.2021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324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F2915-C18A-40F1-8839-C66706C0AECE}" type="datetime1">
              <a:rPr lang="tr-TR" smtClean="0"/>
              <a:t>14.12.2021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975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509A-5A76-4FBD-B7CD-AB0310CBB4EC}" type="datetime1">
              <a:rPr lang="tr-TR" smtClean="0"/>
              <a:t>14.12.2021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6284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92AD-2977-4896-864F-06E6736E6ED8}" type="datetime1">
              <a:rPr lang="tr-TR" smtClean="0"/>
              <a:t>14.12.2021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1648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64A1B-CDF5-4426-83BE-CF85950389A4}" type="datetime1">
              <a:rPr lang="tr-TR" smtClean="0"/>
              <a:t>14.12.2021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7697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E08B-CDEF-4B03-8D31-47956662750C}" type="datetime1">
              <a:rPr lang="tr-TR" smtClean="0"/>
              <a:t>14.12.2021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4090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B9E6-20EE-43DA-A8FB-57EEE4034F10}" type="datetime1">
              <a:rPr lang="tr-TR" smtClean="0"/>
              <a:t>14.12.2021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9103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4427-8557-41F9-8BE7-A6F57EA21009}" type="datetime1">
              <a:rPr lang="tr-TR" smtClean="0"/>
              <a:t>14.12.2021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4838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2D9AB-EF28-4D8B-9D28-D6EEC74A7CFB}" type="datetime1">
              <a:rPr lang="tr-TR" smtClean="0"/>
              <a:t>14.12.2021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03937-E24F-4AC2-A39A-493A557035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2730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9348" y="965695"/>
            <a:ext cx="9316089" cy="5226099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908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dirty="0" smtClean="0"/>
              <a:t>Bu çalışmada 2010 Amerikan Kalp Derneği(AHA) </a:t>
            </a:r>
            <a:r>
              <a:rPr lang="tr-TR" dirty="0"/>
              <a:t>CPR kılavuzlarına göre hasta yatakta yatarken ideal kurtarıcı pozisyonunu belirlemek için </a:t>
            </a:r>
            <a:r>
              <a:rPr lang="tr-TR" dirty="0" err="1"/>
              <a:t>randomize</a:t>
            </a:r>
            <a:r>
              <a:rPr lang="tr-TR" dirty="0"/>
              <a:t>, kontrollü, çapraz geçişli bir </a:t>
            </a:r>
            <a:r>
              <a:rPr lang="tr-TR" dirty="0" smtClean="0"/>
              <a:t>planlama yapıldı</a:t>
            </a:r>
          </a:p>
          <a:p>
            <a:pPr marL="0" indent="0" algn="just">
              <a:buNone/>
            </a:pPr>
            <a:endParaRPr lang="tr-TR" dirty="0" smtClean="0"/>
          </a:p>
          <a:p>
            <a:pPr algn="just"/>
            <a:r>
              <a:rPr lang="tr-TR" dirty="0" smtClean="0"/>
              <a:t>Üç </a:t>
            </a:r>
            <a:r>
              <a:rPr lang="tr-TR" dirty="0"/>
              <a:t>farklı </a:t>
            </a:r>
            <a:r>
              <a:rPr lang="tr-TR" dirty="0" smtClean="0"/>
              <a:t>pozisyonda,2 </a:t>
            </a:r>
            <a:r>
              <a:rPr lang="tr-TR" dirty="0"/>
              <a:t>dakikalık CPR sırasında tamamlanan yeterli göğüs kompresyonlarının toplam sayısında farklılıklar olduğu </a:t>
            </a:r>
            <a:r>
              <a:rPr lang="tr-TR" dirty="0" smtClean="0"/>
              <a:t>hipotezi </a:t>
            </a:r>
            <a:r>
              <a:rPr lang="tr-TR" dirty="0"/>
              <a:t>test </a:t>
            </a:r>
            <a:r>
              <a:rPr lang="tr-TR" dirty="0" smtClean="0"/>
              <a:t>edildi 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Ayrıca </a:t>
            </a:r>
            <a:r>
              <a:rPr lang="tr-TR" dirty="0"/>
              <a:t>2 dakikalık kesintisiz kompresyonlar sırasında üç </a:t>
            </a:r>
            <a:r>
              <a:rPr lang="tr-TR" dirty="0" smtClean="0"/>
              <a:t>pozisyon </a:t>
            </a:r>
            <a:r>
              <a:rPr lang="tr-TR" dirty="0"/>
              <a:t>arasında kompresyon derinliğinde zamana bağlı herhangi bir </a:t>
            </a:r>
            <a:r>
              <a:rPr lang="tr-TR" dirty="0" smtClean="0"/>
              <a:t>bozulma olup olmadığı değerlendirildi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934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Üç farklı kurtarıcı </a:t>
            </a:r>
            <a:r>
              <a:rPr lang="tr-TR" dirty="0" smtClean="0"/>
              <a:t>pozisyonu;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tr-TR" dirty="0"/>
              <a:t>Y</a:t>
            </a:r>
            <a:r>
              <a:rPr lang="tr-TR" dirty="0" smtClean="0"/>
              <a:t>atağın yanında ayakta durmak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tr-TR" dirty="0" smtClean="0"/>
              <a:t>Yatakta diz çökmek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tr-TR" dirty="0" smtClean="0"/>
              <a:t>Tabure üzerinde durmak </a:t>
            </a:r>
          </a:p>
          <a:p>
            <a:pPr marL="0" indent="0" algn="just">
              <a:buNone/>
            </a:pPr>
            <a:r>
              <a:rPr lang="tr-TR" dirty="0" smtClean="0"/>
              <a:t> performansını </a:t>
            </a:r>
            <a:r>
              <a:rPr lang="tr-TR" dirty="0"/>
              <a:t>karşılaştırmak için </a:t>
            </a:r>
            <a:r>
              <a:rPr lang="tr-TR" dirty="0" err="1"/>
              <a:t>randomize</a:t>
            </a:r>
            <a:r>
              <a:rPr lang="tr-TR" dirty="0"/>
              <a:t>, kontrollü, çapraz bir çalışma </a:t>
            </a:r>
            <a:r>
              <a:rPr lang="tr-TR" dirty="0" smtClean="0"/>
              <a:t>yürütüldü</a:t>
            </a:r>
          </a:p>
          <a:p>
            <a:pPr marL="0" indent="0" algn="just">
              <a:buNone/>
            </a:pPr>
            <a:endParaRPr lang="tr-TR" dirty="0" smtClean="0"/>
          </a:p>
          <a:p>
            <a:pPr algn="just"/>
            <a:r>
              <a:rPr lang="tr-TR" dirty="0" smtClean="0"/>
              <a:t>Bu </a:t>
            </a:r>
            <a:r>
              <a:rPr lang="tr-TR" dirty="0"/>
              <a:t>çalışma </a:t>
            </a:r>
            <a:r>
              <a:rPr lang="tr-TR" dirty="0" smtClean="0"/>
              <a:t>Kurumsal </a:t>
            </a:r>
            <a:r>
              <a:rPr lang="tr-TR" dirty="0"/>
              <a:t>İnceleme Kurulu (IRB) tarafından </a:t>
            </a:r>
            <a:r>
              <a:rPr lang="tr-TR" dirty="0" smtClean="0"/>
              <a:t>onaylandı. </a:t>
            </a:r>
            <a:r>
              <a:rPr lang="tr-TR" dirty="0"/>
              <a:t>Her katılımcıdan yazılı bilgilendirilmiş onam alındı ​​ve bu </a:t>
            </a:r>
            <a:r>
              <a:rPr lang="tr-TR" dirty="0" smtClean="0"/>
              <a:t>çalışmada </a:t>
            </a:r>
            <a:r>
              <a:rPr lang="tr-TR" dirty="0"/>
              <a:t>Helsinki Bildirgesi'nde (IRB No. 2011-SCMC-067-01) belirtilen ilkelere </a:t>
            </a:r>
            <a:r>
              <a:rPr lang="tr-TR" dirty="0" smtClean="0"/>
              <a:t>uyuldu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904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Uygulanan yeterli göğüs kompresyonlarının sayısı çalışmanın birincil son noktası olduğundan, çalışma başlamadan önce </a:t>
            </a:r>
            <a:r>
              <a:rPr lang="tr-TR" dirty="0" smtClean="0"/>
              <a:t>hipotezi </a:t>
            </a:r>
            <a:r>
              <a:rPr lang="tr-TR" dirty="0"/>
              <a:t>test etmek için gereken minimum katılımcı sayısını belirlemek </a:t>
            </a:r>
            <a:r>
              <a:rPr lang="tr-TR" dirty="0" smtClean="0"/>
              <a:t>sorunluydu</a:t>
            </a:r>
            <a:endParaRPr lang="tr-TR" dirty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Bu </a:t>
            </a:r>
            <a:r>
              <a:rPr lang="tr-TR" dirty="0"/>
              <a:t>nedenle, katılımcılar işe alınmadan önce gerekli örneklem büyüklüğünü hesaplamak için 10 öğrenciyle bir pilot test </a:t>
            </a:r>
            <a:r>
              <a:rPr lang="tr-TR" dirty="0" smtClean="0"/>
              <a:t>gerçekleştirildi ve bu </a:t>
            </a:r>
            <a:r>
              <a:rPr lang="tr-TR" dirty="0"/>
              <a:t>öğrenciler bir sonraki çalışmaya katılmaktan </a:t>
            </a:r>
            <a:r>
              <a:rPr lang="tr-TR" dirty="0" smtClean="0"/>
              <a:t>dışlandı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55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/>
              <a:t>Üç pozisyonda 2 dakikalık CPR sırasında gerçekleştirilen yeterli göğüs kompresyonlarının toplam sayısında bir fark </a:t>
            </a:r>
            <a:r>
              <a:rPr lang="tr-TR" dirty="0" smtClean="0"/>
              <a:t>olduğu varsayıldı ve yeterli </a:t>
            </a:r>
            <a:r>
              <a:rPr lang="tr-TR" dirty="0"/>
              <a:t>göğüs kompresyonu </a:t>
            </a:r>
            <a:r>
              <a:rPr lang="tr-TR" dirty="0" smtClean="0"/>
              <a:t>farkı; fark&gt; 10 olarak tanımlandı</a:t>
            </a:r>
            <a:endParaRPr lang="tr-TR" dirty="0"/>
          </a:p>
          <a:p>
            <a:endParaRPr lang="tr-TR" dirty="0" smtClean="0"/>
          </a:p>
          <a:p>
            <a:pPr algn="just"/>
            <a:r>
              <a:rPr lang="tr-TR" dirty="0" smtClean="0"/>
              <a:t>Pilot </a:t>
            </a:r>
            <a:r>
              <a:rPr lang="tr-TR" dirty="0"/>
              <a:t>çalışmada, üç pozisyon arasındaki yeterli kompresyon sayısındaki farklılıkların standart sapması </a:t>
            </a:r>
            <a:r>
              <a:rPr lang="tr-TR" dirty="0" smtClean="0"/>
              <a:t>53.76 idi.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/>
              <a:t>0,05 </a:t>
            </a:r>
            <a:r>
              <a:rPr lang="tr-TR" dirty="0" smtClean="0"/>
              <a:t>α düzeyi ile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i="1" u="sng" dirty="0" smtClean="0"/>
              <a:t>38 </a:t>
            </a:r>
            <a:r>
              <a:rPr lang="tr-TR" i="1" u="sng" dirty="0"/>
              <a:t>kişilik bir örneklem </a:t>
            </a:r>
            <a:r>
              <a:rPr lang="tr-TR" i="1" u="sng" dirty="0" smtClean="0"/>
              <a:t>büyüklüğü </a:t>
            </a:r>
            <a:r>
              <a:rPr lang="tr-TR" dirty="0" smtClean="0"/>
              <a:t> hipotezin </a:t>
            </a:r>
            <a:r>
              <a:rPr lang="tr-TR" dirty="0"/>
              <a:t>değerlendirilmesi için yeterli </a:t>
            </a:r>
            <a:r>
              <a:rPr lang="tr-TR" dirty="0" smtClean="0"/>
              <a:t>bulundu.</a:t>
            </a:r>
          </a:p>
          <a:p>
            <a:endParaRPr lang="tr-TR" dirty="0"/>
          </a:p>
          <a:p>
            <a:r>
              <a:rPr lang="tr-TR" dirty="0" smtClean="0"/>
              <a:t>%</a:t>
            </a:r>
            <a:r>
              <a:rPr lang="tr-TR" dirty="0"/>
              <a:t>10'luk bir beklenen bırakma oranı göz önüne alındığında, </a:t>
            </a:r>
            <a:r>
              <a:rPr lang="tr-TR" dirty="0" smtClean="0"/>
              <a:t>ilk gelene ilk </a:t>
            </a:r>
            <a:r>
              <a:rPr lang="tr-TR" dirty="0"/>
              <a:t>hizmet esasına göre 42 katılımcı </a:t>
            </a:r>
            <a:r>
              <a:rPr lang="tr-TR" dirty="0" smtClean="0"/>
              <a:t>kaydedildi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03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Katılımcılar, 15 Temmuz - 30 Ağustos 2011 tarihleri ​​arasında Kore Cumhuriyeti Masan Üniversitesi </a:t>
            </a:r>
            <a:r>
              <a:rPr lang="tr-TR" dirty="0" err="1"/>
              <a:t>Paramedikler</a:t>
            </a:r>
            <a:r>
              <a:rPr lang="tr-TR" dirty="0"/>
              <a:t> ve Hemşirelik Bölümü'ndeki duyurular yoluyla işe </a:t>
            </a:r>
            <a:r>
              <a:rPr lang="tr-TR" dirty="0" smtClean="0"/>
              <a:t>alındı</a:t>
            </a:r>
            <a:endParaRPr lang="tr-TR" dirty="0"/>
          </a:p>
          <a:p>
            <a:endParaRPr lang="tr-TR" dirty="0" smtClean="0"/>
          </a:p>
          <a:p>
            <a:r>
              <a:rPr lang="tr-TR" dirty="0" smtClean="0"/>
              <a:t>Uygun </a:t>
            </a:r>
            <a:r>
              <a:rPr lang="tr-TR" dirty="0"/>
              <a:t>katılımcılar, son 2 yıl içinde Kore CPR Derneği tarafından sertifikalandırılmış Temel Yaşam Desteği sağlayıcıları olan hemşirelik veya sağlık görevlisi </a:t>
            </a:r>
            <a:r>
              <a:rPr lang="tr-TR" dirty="0" smtClean="0"/>
              <a:t>öğrencileriydi</a:t>
            </a:r>
            <a:endParaRPr lang="tr-TR" dirty="0"/>
          </a:p>
          <a:p>
            <a:endParaRPr lang="tr-TR" dirty="0" smtClean="0"/>
          </a:p>
          <a:p>
            <a:r>
              <a:rPr lang="tr-TR" dirty="0" smtClean="0"/>
              <a:t>Daha </a:t>
            </a:r>
            <a:r>
              <a:rPr lang="tr-TR" dirty="0"/>
              <a:t>önce kalp veya solunum hastalığı olan ve 2 dakika boyunca göğüs kompresyonu yapamayanlar çalışma dışı </a:t>
            </a:r>
            <a:r>
              <a:rPr lang="tr-TR" dirty="0" smtClean="0"/>
              <a:t>bırakıldı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848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/>
              <a:t>Çalışma </a:t>
            </a:r>
            <a:r>
              <a:rPr lang="tr-TR" dirty="0"/>
              <a:t>yöntemlerinin bir açıklaması verildikten sonra, katılımcıların bir manken üzerinde, üç farklı pozisyonun her birinde göğüs kompresyonu uygulamalarına izin </a:t>
            </a:r>
            <a:r>
              <a:rPr lang="tr-TR" dirty="0" smtClean="0"/>
              <a:t>verildi</a:t>
            </a:r>
          </a:p>
          <a:p>
            <a:pPr marL="0" indent="0" algn="just">
              <a:buNone/>
            </a:pPr>
            <a:r>
              <a:rPr lang="tr-TR" dirty="0" smtClean="0"/>
              <a:t> </a:t>
            </a:r>
          </a:p>
          <a:p>
            <a:pPr algn="just"/>
            <a:r>
              <a:rPr lang="tr-TR" dirty="0" smtClean="0"/>
              <a:t>Katılımcılara </a:t>
            </a:r>
            <a:r>
              <a:rPr lang="tr-TR" dirty="0"/>
              <a:t>göğüs kompresyonlarını </a:t>
            </a:r>
            <a:r>
              <a:rPr lang="tr-TR" dirty="0" smtClean="0"/>
              <a:t>gerçekleştirirken ‘’</a:t>
            </a:r>
            <a:r>
              <a:rPr lang="it-IT" dirty="0" smtClean="0"/>
              <a:t>Laerdal PC Beceri Raporlama Sistemi</a:t>
            </a:r>
            <a:r>
              <a:rPr lang="tr-TR" dirty="0" smtClean="0"/>
              <a:t>’’</a:t>
            </a:r>
            <a:r>
              <a:rPr lang="it-IT" dirty="0" smtClean="0"/>
              <a:t> </a:t>
            </a:r>
            <a:r>
              <a:rPr lang="tr-TR" dirty="0" smtClean="0"/>
              <a:t>yazılımını </a:t>
            </a:r>
            <a:r>
              <a:rPr lang="tr-TR" dirty="0"/>
              <a:t>çalıştıran bir dizüstü bilgisayar </a:t>
            </a:r>
            <a:r>
              <a:rPr lang="tr-TR" dirty="0" smtClean="0"/>
              <a:t>aracılığıyla, </a:t>
            </a:r>
            <a:r>
              <a:rPr lang="tr-TR" i="1" u="sng" dirty="0"/>
              <a:t>kompresyonların derinliği</a:t>
            </a:r>
            <a:r>
              <a:rPr lang="tr-TR" dirty="0"/>
              <a:t>, </a:t>
            </a:r>
            <a:r>
              <a:rPr lang="tr-TR" i="1" u="sng" dirty="0"/>
              <a:t>ellerini konumlandırma </a:t>
            </a:r>
            <a:r>
              <a:rPr lang="tr-TR" dirty="0"/>
              <a:t>ve </a:t>
            </a:r>
            <a:r>
              <a:rPr lang="tr-TR" i="1" u="sng" dirty="0"/>
              <a:t>serbest bırakma </a:t>
            </a:r>
            <a:r>
              <a:rPr lang="tr-TR" dirty="0"/>
              <a:t>konusunda geri bildirim </a:t>
            </a:r>
            <a:r>
              <a:rPr lang="tr-TR" dirty="0" smtClean="0"/>
              <a:t>verildi</a:t>
            </a:r>
            <a:endParaRPr lang="tr-TR" dirty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Uygulama </a:t>
            </a:r>
            <a:r>
              <a:rPr lang="tr-TR" dirty="0"/>
              <a:t>seansından sonra prosedür, herhangi bir taşıma etkisini en aza indirmek için her bir pozisyon arasında 1 haftalık aralıklarla, her test pozisyonu için bir kez olmak üzere üç kez </a:t>
            </a:r>
            <a:r>
              <a:rPr lang="tr-TR" dirty="0" smtClean="0"/>
              <a:t>gerçekleştirildi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213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tr-TR" dirty="0" smtClean="0"/>
          </a:p>
          <a:p>
            <a:pPr algn="just"/>
            <a:r>
              <a:rPr lang="tr-TR" dirty="0" smtClean="0"/>
              <a:t>Her </a:t>
            </a:r>
            <a:r>
              <a:rPr lang="tr-TR" dirty="0"/>
              <a:t>katılımcı için üç pozisyonun test edildiği sırayı belirlemek için, kartların arkalarına altı farklı olası test dizisi </a:t>
            </a:r>
            <a:r>
              <a:rPr lang="tr-TR" dirty="0" smtClean="0"/>
              <a:t>işaretlendi</a:t>
            </a:r>
            <a:endParaRPr lang="tr-TR" dirty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Her </a:t>
            </a:r>
            <a:r>
              <a:rPr lang="tr-TR" dirty="0"/>
              <a:t>kartın arkasında, A'dan F'ye kadar harfler kullanılarak belirlenen ve her </a:t>
            </a:r>
            <a:r>
              <a:rPr lang="tr-TR" dirty="0" smtClean="0"/>
              <a:t>harfin </a:t>
            </a:r>
            <a:r>
              <a:rPr lang="tr-TR" dirty="0"/>
              <a:t>üç olası test konumundan birini temsil </a:t>
            </a:r>
            <a:r>
              <a:rPr lang="tr-TR" dirty="0" smtClean="0"/>
              <a:t>ettiği bir uygulama şeması planlandı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936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 </a:t>
            </a:r>
            <a:r>
              <a:rPr lang="tr-TR" dirty="0"/>
              <a:t>Uygulama oturumunun ardından ilk oturumda katılımcılar bir zarftan kartlarını çıkardılar. Katılımcılar sembolleri (A'dan F'ye) görebilirken, araştırmacı yalnızca dizileri temsil eden eşleşen </a:t>
            </a:r>
            <a:r>
              <a:rPr lang="tr-TR" dirty="0" smtClean="0"/>
              <a:t>kodu görebildi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Katılımcılar kendilerine atanan sıraya kör olduklarından, son seans hariç her seansta, sıra başlayana </a:t>
            </a:r>
            <a:r>
              <a:rPr lang="tr-TR" dirty="0" smtClean="0"/>
              <a:t>kadar </a:t>
            </a:r>
            <a:r>
              <a:rPr lang="tr-TR" dirty="0"/>
              <a:t>göğüs </a:t>
            </a:r>
            <a:r>
              <a:rPr lang="tr-TR" dirty="0" smtClean="0"/>
              <a:t>kompresyon pozisyonlarından habersizdiler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31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Katılımcılar 2 </a:t>
            </a:r>
            <a:r>
              <a:rPr lang="tr-TR" dirty="0"/>
              <a:t>dakika boyunca </a:t>
            </a:r>
            <a:r>
              <a:rPr lang="tr-TR" dirty="0" smtClean="0"/>
              <a:t>,yerleştirilmiş </a:t>
            </a:r>
            <a:r>
              <a:rPr lang="tr-TR" dirty="0"/>
              <a:t>gelişmiş bir hava yolu ile aynı manken üzerinde kesintisiz göğüs kompresyonları gerçekleştirdi ve böylece bir IHCA durumunu taklit </a:t>
            </a:r>
            <a:r>
              <a:rPr lang="tr-TR" dirty="0" smtClean="0"/>
              <a:t>etti 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Manken</a:t>
            </a:r>
            <a:r>
              <a:rPr lang="tr-TR" dirty="0"/>
              <a:t>, 80 cm yüksekliğinde, köpük </a:t>
            </a:r>
            <a:r>
              <a:rPr lang="tr-TR" dirty="0" smtClean="0"/>
              <a:t>dolgulu ,şiltesi </a:t>
            </a:r>
            <a:r>
              <a:rPr lang="tr-TR" dirty="0"/>
              <a:t>olmayan bir hastane yatağına </a:t>
            </a:r>
            <a:r>
              <a:rPr lang="tr-TR" dirty="0" smtClean="0"/>
              <a:t>yerleştirildi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Göğüs </a:t>
            </a:r>
            <a:r>
              <a:rPr lang="tr-TR" dirty="0"/>
              <a:t>kompresyonlarının kalitesini kaydetmek için </a:t>
            </a:r>
            <a:r>
              <a:rPr lang="it-IT" dirty="0" smtClean="0"/>
              <a:t>Laerdal PC Beceri Raporlama Sistemi </a:t>
            </a:r>
            <a:r>
              <a:rPr lang="tr-TR" dirty="0" smtClean="0"/>
              <a:t>yazılımını </a:t>
            </a:r>
            <a:r>
              <a:rPr lang="tr-TR" dirty="0"/>
              <a:t>çalıştıran bir dizüstü bilgisayara bağlandı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690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60218" y="1579418"/>
            <a:ext cx="10993582" cy="4597545"/>
          </a:xfrm>
        </p:spPr>
        <p:txBody>
          <a:bodyPr/>
          <a:lstStyle/>
          <a:p>
            <a:pPr algn="just"/>
            <a:endParaRPr lang="tr-TR" dirty="0" smtClean="0"/>
          </a:p>
          <a:p>
            <a:pPr algn="just"/>
            <a:r>
              <a:rPr lang="tr-TR" dirty="0" smtClean="0"/>
              <a:t>Katılımcılar göğüs kompresyonlarını üç farklı pozisyonda gerçekleştirdi.</a:t>
            </a:r>
          </a:p>
          <a:p>
            <a:pPr algn="just"/>
            <a:endParaRPr lang="tr-TR" dirty="0" smtClean="0"/>
          </a:p>
          <a:p>
            <a:pPr marL="971550" lvl="1" indent="-514350" algn="just">
              <a:buFont typeface="+mj-lt"/>
              <a:buAutoNum type="arabicPeriod"/>
            </a:pPr>
            <a:r>
              <a:rPr lang="tr-TR" sz="2800" dirty="0" smtClean="0"/>
              <a:t>Ayakta </a:t>
            </a:r>
            <a:r>
              <a:rPr lang="tr-TR" sz="2800" dirty="0"/>
              <a:t>durma pozisyonu </a:t>
            </a:r>
            <a:r>
              <a:rPr lang="tr-TR" sz="2800" dirty="0" smtClean="0"/>
              <a:t>için;  yatağın </a:t>
            </a:r>
            <a:r>
              <a:rPr lang="tr-TR" sz="2800" dirty="0"/>
              <a:t>yanında </a:t>
            </a:r>
            <a:r>
              <a:rPr lang="tr-TR" sz="2800" dirty="0" smtClean="0"/>
              <a:t>durarak</a:t>
            </a:r>
          </a:p>
          <a:p>
            <a:pPr marL="971550" lvl="1" indent="-514350" algn="just">
              <a:buFont typeface="+mj-lt"/>
              <a:buAutoNum type="arabicPeriod"/>
            </a:pPr>
            <a:r>
              <a:rPr lang="tr-TR" sz="2800" dirty="0"/>
              <a:t>Diz çökme pozisyonu için; yatakta mankenin yanında diz çökerek </a:t>
            </a:r>
          </a:p>
          <a:p>
            <a:pPr marL="971550" lvl="1" indent="-514350" algn="just">
              <a:buFont typeface="+mj-lt"/>
              <a:buAutoNum type="arabicPeriod"/>
            </a:pPr>
            <a:r>
              <a:rPr lang="tr-TR" sz="2800" dirty="0" smtClean="0"/>
              <a:t>Tabure </a:t>
            </a:r>
            <a:r>
              <a:rPr lang="tr-TR" sz="2800" dirty="0"/>
              <a:t>pozisyonu </a:t>
            </a:r>
            <a:r>
              <a:rPr lang="tr-TR" sz="2800" dirty="0" smtClean="0"/>
              <a:t>için; 20 </a:t>
            </a:r>
            <a:r>
              <a:rPr lang="tr-TR" sz="2800" dirty="0"/>
              <a:t>cm yüksekliğindeki bir tabure üzerinde </a:t>
            </a:r>
            <a:r>
              <a:rPr lang="tr-TR" sz="2800" dirty="0" smtClean="0"/>
              <a:t>durarak </a:t>
            </a:r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809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358536" y="1423851"/>
            <a:ext cx="988858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600" b="1" dirty="0" smtClean="0">
                <a:latin typeface="+mj-lt"/>
              </a:rPr>
              <a:t>YATAK ÜZERİNDEKİ HASTALARA SAĞLANAN KARDİYOPULMONER RESUSİTASYON İÇİN EN ETKİLİ KURTARICI POZİSYONU: RANDOMİZE, KONTROLLÜ, ÇAPRAZ GEÇİŞLİ BİR MANKEN ÇALIŞMASI </a:t>
            </a:r>
          </a:p>
          <a:p>
            <a:pPr algn="ctr"/>
            <a:endParaRPr lang="tr-TR" dirty="0"/>
          </a:p>
          <a:p>
            <a:pPr algn="ctr"/>
            <a:endParaRPr lang="tr-TR" dirty="0" smtClean="0"/>
          </a:p>
          <a:p>
            <a:pPr algn="ctr"/>
            <a:endParaRPr lang="tr-TR" dirty="0"/>
          </a:p>
          <a:p>
            <a:pPr algn="ctr"/>
            <a:r>
              <a:rPr lang="tr-TR" sz="2200" b="1" dirty="0" smtClean="0"/>
              <a:t>                                                                          </a:t>
            </a:r>
            <a:r>
              <a:rPr lang="tr-TR" sz="2200" b="1" dirty="0" err="1" smtClean="0">
                <a:latin typeface="+mj-lt"/>
              </a:rPr>
              <a:t>Araş.Gör.Dr.Gizem</a:t>
            </a:r>
            <a:r>
              <a:rPr lang="tr-TR" sz="2200" b="1" dirty="0" smtClean="0">
                <a:latin typeface="+mj-lt"/>
              </a:rPr>
              <a:t> BAL</a:t>
            </a:r>
          </a:p>
          <a:p>
            <a:pPr algn="ctr"/>
            <a:r>
              <a:rPr lang="tr-TR" sz="2200" b="1" dirty="0" smtClean="0">
                <a:latin typeface="+mj-lt"/>
              </a:rPr>
              <a:t>                                                                      KTÜ Aile Hekimliği Anabilim Dalı</a:t>
            </a:r>
          </a:p>
          <a:p>
            <a:r>
              <a:rPr lang="tr-TR" sz="2200" b="1" dirty="0" smtClean="0">
                <a:latin typeface="+mj-lt"/>
              </a:rPr>
              <a:t>                                                                                                         14.12.2021</a:t>
            </a:r>
          </a:p>
          <a:p>
            <a:pPr algn="ctr"/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282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Çalışma </a:t>
            </a:r>
            <a:r>
              <a:rPr lang="tr-TR" dirty="0" smtClean="0"/>
              <a:t>,saati </a:t>
            </a:r>
            <a:r>
              <a:rPr lang="tr-TR" dirty="0"/>
              <a:t>olmayan izole bir odada gerçekleştirildi ve yanlılığı en aza indirmek için katılımcıların dizüstü bilgisayar ekranını izlemelerine izin </a:t>
            </a:r>
            <a:r>
              <a:rPr lang="tr-TR" dirty="0" smtClean="0"/>
              <a:t>verilmedi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Göğüs </a:t>
            </a:r>
            <a:r>
              <a:rPr lang="tr-TR" dirty="0"/>
              <a:t>kompresyonları sırasında ve sonrasında </a:t>
            </a:r>
            <a:r>
              <a:rPr lang="tr-TR" dirty="0" smtClean="0"/>
              <a:t>araştırmacı, </a:t>
            </a:r>
            <a:r>
              <a:rPr lang="tr-TR" dirty="0"/>
              <a:t>katılımcılara kompresyon </a:t>
            </a:r>
            <a:r>
              <a:rPr lang="tr-TR" dirty="0" smtClean="0"/>
              <a:t>derinliği, hızı </a:t>
            </a:r>
            <a:r>
              <a:rPr lang="tr-TR" dirty="0"/>
              <a:t>ya da ellerinin pozisyonu hakkında herhangi bir tavsiyede </a:t>
            </a:r>
            <a:r>
              <a:rPr lang="tr-TR" dirty="0" smtClean="0"/>
              <a:t>bulunmadı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55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/>
              <a:t>Göğüs kompresyonları</a:t>
            </a:r>
            <a:r>
              <a:rPr lang="tr-TR" dirty="0" smtClean="0"/>
              <a:t>, katılımcılar tarafından </a:t>
            </a:r>
            <a:r>
              <a:rPr lang="tr-TR" dirty="0"/>
              <a:t>mevcut 2010 AHA CPR kılavuzlarına göre (&gt; 5 cm </a:t>
            </a:r>
            <a:r>
              <a:rPr lang="tr-TR" dirty="0" smtClean="0"/>
              <a:t>derinlikte, </a:t>
            </a:r>
            <a:r>
              <a:rPr lang="tr-TR" dirty="0"/>
              <a:t>dakikada &gt; 100 kompresyon hızı) </a:t>
            </a:r>
            <a:r>
              <a:rPr lang="tr-TR" dirty="0" smtClean="0"/>
              <a:t> gerçekleştirildi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İki dakikalık süre bitiminde araştırmacı  </a:t>
            </a:r>
            <a:r>
              <a:rPr lang="tr-TR" dirty="0"/>
              <a:t>"Baskıları hemen durdurun" </a:t>
            </a:r>
            <a:r>
              <a:rPr lang="tr-TR" dirty="0" smtClean="0"/>
              <a:t>dedi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Her </a:t>
            </a:r>
            <a:r>
              <a:rPr lang="tr-TR" dirty="0"/>
              <a:t>seanstan sonra, katılımcılar 0'dan 10'a kadar sayısal bir derecelendirme ölçeği ile bir ankete öznel olarak yorgunluk düzeylerini </a:t>
            </a:r>
            <a:r>
              <a:rPr lang="tr-TR" dirty="0" smtClean="0"/>
              <a:t>kaydettiler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579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u="sng" dirty="0"/>
              <a:t>Birincil </a:t>
            </a:r>
            <a:r>
              <a:rPr lang="tr-TR" u="sng" dirty="0" smtClean="0"/>
              <a:t>sonuç</a:t>
            </a:r>
            <a:r>
              <a:rPr lang="tr-TR" dirty="0" smtClean="0"/>
              <a:t>: 2 </a:t>
            </a:r>
            <a:r>
              <a:rPr lang="tr-TR" dirty="0"/>
              <a:t>dakikalık süre boyunca gerçekleştirilen yeterli göğüs kompresyonlarının toplam </a:t>
            </a:r>
            <a:r>
              <a:rPr lang="tr-TR" dirty="0" smtClean="0"/>
              <a:t>sayısıydı.(Yeterli </a:t>
            </a:r>
            <a:r>
              <a:rPr lang="tr-TR" dirty="0"/>
              <a:t>göğüs basısı 5 cm'den daha derin basılar olarak </a:t>
            </a:r>
            <a:r>
              <a:rPr lang="tr-TR" dirty="0" smtClean="0"/>
              <a:t>tanımlanmıştı)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AHA </a:t>
            </a:r>
            <a:r>
              <a:rPr lang="tr-TR" dirty="0"/>
              <a:t>kılavuzlarında bir üst kompresyon hızı sınırı dahil edilmediğinden, 2 dakika boyunca gerçekleştirilen kompresyon sayısı katılımcılar arasında farklılık </a:t>
            </a:r>
            <a:r>
              <a:rPr lang="tr-TR" dirty="0" smtClean="0"/>
              <a:t>göstermiştir(kompresyon sayısı 2 </a:t>
            </a:r>
            <a:r>
              <a:rPr lang="tr-TR" dirty="0" err="1" smtClean="0"/>
              <a:t>dk’da</a:t>
            </a:r>
            <a:r>
              <a:rPr lang="tr-TR" dirty="0" smtClean="0"/>
              <a:t> 200'den 240'a </a:t>
            </a:r>
            <a:r>
              <a:rPr lang="tr-TR" dirty="0"/>
              <a:t>kadar </a:t>
            </a:r>
            <a:r>
              <a:rPr lang="tr-TR" dirty="0" smtClean="0"/>
              <a:t>değişmekteydi)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419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Yeterli </a:t>
            </a:r>
            <a:r>
              <a:rPr lang="tr-TR" dirty="0"/>
              <a:t>göğüs kompresyonlarının sayısı, </a:t>
            </a:r>
            <a:r>
              <a:rPr lang="tr-TR" dirty="0" err="1"/>
              <a:t>spontan</a:t>
            </a:r>
            <a:r>
              <a:rPr lang="tr-TR" dirty="0"/>
              <a:t> dolaşımın geri dönüşü ve nörolojik </a:t>
            </a:r>
            <a:r>
              <a:rPr lang="tr-TR" dirty="0" err="1"/>
              <a:t>sağkalımın</a:t>
            </a:r>
            <a:r>
              <a:rPr lang="tr-TR" dirty="0"/>
              <a:t> önemli bir belirleyicisi olarak kabul </a:t>
            </a:r>
            <a:r>
              <a:rPr lang="tr-TR" dirty="0" smtClean="0"/>
              <a:t>edilir </a:t>
            </a:r>
            <a:r>
              <a:rPr lang="tr-TR" dirty="0"/>
              <a:t>(</a:t>
            </a:r>
            <a:r>
              <a:rPr lang="tr-TR" dirty="0" smtClean="0"/>
              <a:t>11) </a:t>
            </a:r>
          </a:p>
          <a:p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nedenle, birincil sonuç olarak yeterli kompresyonların oranından ziyade 2 </a:t>
            </a:r>
            <a:r>
              <a:rPr lang="tr-TR" dirty="0" smtClean="0"/>
              <a:t>dakika </a:t>
            </a:r>
            <a:r>
              <a:rPr lang="tr-TR" dirty="0"/>
              <a:t>boyunca gerçekleştirilen yeterli kompresyonların toplam sayısını </a:t>
            </a:r>
            <a:r>
              <a:rPr lang="tr-TR" dirty="0" smtClean="0"/>
              <a:t>kullanıldı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838200" y="5812248"/>
            <a:ext cx="10515600" cy="641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11.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Christenson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J.,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Andrusiek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D.,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Everson-Stewart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S., et. al.: Göğüs kompresyon fraksiyonu, hastane dışı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ventriküler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fibrilasyonu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olan hastalarda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sağkalımı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belirler. Dolaşım 2009; 120: s. 1241-1247.</a:t>
            </a:r>
            <a:endParaRPr lang="tr-TR" sz="16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981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u="sng" dirty="0" smtClean="0"/>
              <a:t>İkincil sonuçlar:</a:t>
            </a:r>
          </a:p>
          <a:p>
            <a:pPr algn="just"/>
            <a:endParaRPr lang="tr-TR" u="sng" dirty="0" smtClean="0"/>
          </a:p>
          <a:p>
            <a:pPr marL="457200" lvl="1" indent="0" algn="just">
              <a:buNone/>
            </a:pPr>
            <a:r>
              <a:rPr lang="tr-TR" dirty="0" smtClean="0"/>
              <a:t>1)  Toplam </a:t>
            </a:r>
            <a:r>
              <a:rPr lang="tr-TR" dirty="0"/>
              <a:t>göğüs kompresyon </a:t>
            </a:r>
            <a:r>
              <a:rPr lang="tr-TR" dirty="0" smtClean="0"/>
              <a:t>sayısı</a:t>
            </a:r>
          </a:p>
          <a:p>
            <a:pPr marL="457200" lvl="1" indent="0" algn="just">
              <a:buNone/>
            </a:pPr>
            <a:r>
              <a:rPr lang="tr-TR" dirty="0" smtClean="0"/>
              <a:t>2</a:t>
            </a:r>
            <a:r>
              <a:rPr lang="tr-TR" dirty="0"/>
              <a:t>) </a:t>
            </a:r>
            <a:r>
              <a:rPr lang="tr-TR" dirty="0" smtClean="0"/>
              <a:t> Ortalama </a:t>
            </a:r>
            <a:r>
              <a:rPr lang="tr-TR" dirty="0"/>
              <a:t>kompresyon </a:t>
            </a:r>
            <a:r>
              <a:rPr lang="tr-TR" dirty="0" smtClean="0"/>
              <a:t>derinliği</a:t>
            </a:r>
          </a:p>
          <a:p>
            <a:pPr marL="457200" lvl="1" indent="0" algn="just">
              <a:buNone/>
            </a:pPr>
            <a:r>
              <a:rPr lang="tr-TR" dirty="0" smtClean="0"/>
              <a:t>3</a:t>
            </a:r>
            <a:r>
              <a:rPr lang="tr-TR" dirty="0"/>
              <a:t>) </a:t>
            </a:r>
            <a:r>
              <a:rPr lang="tr-TR" dirty="0" smtClean="0"/>
              <a:t> Kompresyon </a:t>
            </a:r>
            <a:r>
              <a:rPr lang="tr-TR" dirty="0"/>
              <a:t>oranı (dakikada kompresyon</a:t>
            </a:r>
            <a:r>
              <a:rPr lang="tr-TR" dirty="0" smtClean="0"/>
              <a:t>)</a:t>
            </a:r>
          </a:p>
          <a:p>
            <a:pPr marL="457200" lvl="1" indent="0" algn="just">
              <a:buNone/>
            </a:pPr>
            <a:r>
              <a:rPr lang="tr-TR" dirty="0" smtClean="0"/>
              <a:t>4</a:t>
            </a:r>
            <a:r>
              <a:rPr lang="tr-TR" dirty="0"/>
              <a:t>) </a:t>
            </a:r>
            <a:r>
              <a:rPr lang="tr-TR" dirty="0" smtClean="0"/>
              <a:t> Doğru </a:t>
            </a:r>
            <a:r>
              <a:rPr lang="tr-TR" dirty="0"/>
              <a:t>kompresyon </a:t>
            </a:r>
            <a:r>
              <a:rPr lang="tr-TR" dirty="0" smtClean="0"/>
              <a:t>oranı (dakikada </a:t>
            </a:r>
            <a:r>
              <a:rPr lang="tr-TR" dirty="0"/>
              <a:t>100'den fazla </a:t>
            </a:r>
            <a:r>
              <a:rPr lang="tr-TR" dirty="0" smtClean="0"/>
              <a:t>kompresyon oranı)</a:t>
            </a:r>
          </a:p>
          <a:p>
            <a:pPr marL="457200" lvl="1" indent="0" algn="just">
              <a:buNone/>
            </a:pPr>
            <a:r>
              <a:rPr lang="tr-TR" dirty="0" smtClean="0"/>
              <a:t>5</a:t>
            </a:r>
            <a:r>
              <a:rPr lang="tr-TR" dirty="0"/>
              <a:t>) </a:t>
            </a:r>
            <a:r>
              <a:rPr lang="tr-TR" dirty="0" smtClean="0"/>
              <a:t> Doğru </a:t>
            </a:r>
            <a:r>
              <a:rPr lang="tr-TR" dirty="0"/>
              <a:t>serbest bırakılan kompresyonların </a:t>
            </a:r>
            <a:r>
              <a:rPr lang="tr-TR" dirty="0" smtClean="0"/>
              <a:t>yüzdesi</a:t>
            </a:r>
          </a:p>
          <a:p>
            <a:pPr marL="457200" lvl="1" indent="0" algn="just">
              <a:buNone/>
            </a:pPr>
            <a:r>
              <a:rPr lang="tr-TR" dirty="0" smtClean="0"/>
              <a:t>6) Doğru </a:t>
            </a:r>
            <a:r>
              <a:rPr lang="tr-TR" dirty="0"/>
              <a:t>el pozisyonu (</a:t>
            </a:r>
            <a:r>
              <a:rPr lang="tr-TR" dirty="0" err="1"/>
              <a:t>sternumun</a:t>
            </a:r>
            <a:r>
              <a:rPr lang="tr-TR" dirty="0"/>
              <a:t> alt yarısındaki el </a:t>
            </a:r>
            <a:r>
              <a:rPr lang="tr-TR" dirty="0" smtClean="0"/>
              <a:t>pozisyonu </a:t>
            </a:r>
            <a:r>
              <a:rPr lang="tr-TR" dirty="0"/>
              <a:t>olarak tanımlanır) kullanılarak gerçekleştirilen kompresyonların yüzdesi </a:t>
            </a:r>
            <a:endParaRPr lang="tr-TR" dirty="0" smtClean="0"/>
          </a:p>
          <a:p>
            <a:pPr marL="457200" lvl="1" indent="0" algn="just">
              <a:buNone/>
            </a:pPr>
            <a:r>
              <a:rPr lang="tr-TR" dirty="0" smtClean="0"/>
              <a:t>7</a:t>
            </a:r>
            <a:r>
              <a:rPr lang="tr-TR" dirty="0"/>
              <a:t>) </a:t>
            </a:r>
            <a:r>
              <a:rPr lang="tr-TR" dirty="0" smtClean="0"/>
              <a:t> </a:t>
            </a:r>
            <a:r>
              <a:rPr lang="tr-TR" dirty="0" err="1" smtClean="0"/>
              <a:t>Subjektif</a:t>
            </a:r>
            <a:r>
              <a:rPr lang="tr-TR" dirty="0" smtClean="0"/>
              <a:t> </a:t>
            </a:r>
            <a:r>
              <a:rPr lang="tr-TR" dirty="0"/>
              <a:t>yorgunluğun </a:t>
            </a:r>
            <a:r>
              <a:rPr lang="tr-TR" dirty="0" smtClean="0"/>
              <a:t>şiddeti   </a:t>
            </a:r>
            <a:endParaRPr lang="tr-TR" dirty="0"/>
          </a:p>
          <a:p>
            <a:pPr marL="457200" lvl="1" indent="0" algn="just">
              <a:buNone/>
            </a:pPr>
            <a:r>
              <a:rPr lang="tr-TR" dirty="0"/>
              <a:t>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366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tr-TR" dirty="0" smtClean="0"/>
          </a:p>
          <a:p>
            <a:pPr algn="just"/>
            <a:r>
              <a:rPr lang="tr-TR" dirty="0" smtClean="0"/>
              <a:t>Üç farklı pozisyon için kompresyon derinliğinin </a:t>
            </a:r>
            <a:r>
              <a:rPr lang="tr-TR" dirty="0"/>
              <a:t>zamana bağlı bozulmasının değerlendirilmesi için, ortalama kompresyon derinliklerinin değerleri </a:t>
            </a:r>
            <a:r>
              <a:rPr lang="tr-TR" dirty="0" smtClean="0"/>
              <a:t>ardışık 6 saniyelik 20 bölmeye ayrıldı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Veriler, çalışma hipotezlerine kör olan iki farklı tıbbi soyutlayıcı tarafından </a:t>
            </a:r>
            <a:r>
              <a:rPr lang="it-IT" dirty="0" smtClean="0"/>
              <a:t>Laerdal PC Beceri Raporlama Sistemi</a:t>
            </a:r>
            <a:r>
              <a:rPr lang="tr-TR" dirty="0" smtClean="0"/>
              <a:t> </a:t>
            </a:r>
            <a:r>
              <a:rPr lang="tr-TR" dirty="0"/>
              <a:t>yazılımından manuel olarak </a:t>
            </a:r>
            <a:r>
              <a:rPr lang="tr-TR" dirty="0" smtClean="0"/>
              <a:t>hesaplandı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403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tr-TR" dirty="0" smtClean="0"/>
          </a:p>
          <a:p>
            <a:pPr algn="just"/>
            <a:r>
              <a:rPr lang="tr-TR" dirty="0"/>
              <a:t>H</a:t>
            </a:r>
            <a:r>
              <a:rPr lang="tr-TR" dirty="0" smtClean="0"/>
              <a:t>er </a:t>
            </a:r>
            <a:r>
              <a:rPr lang="tr-TR" dirty="0"/>
              <a:t>göğüs kompresyonunun </a:t>
            </a:r>
            <a:r>
              <a:rPr lang="tr-TR" dirty="0" smtClean="0"/>
              <a:t>derinliği </a:t>
            </a:r>
            <a:r>
              <a:rPr lang="tr-TR" dirty="0"/>
              <a:t>milimetre cinsinden </a:t>
            </a:r>
            <a:r>
              <a:rPr lang="tr-TR" dirty="0" smtClean="0"/>
              <a:t>ölçüldü </a:t>
            </a:r>
            <a:r>
              <a:rPr lang="tr-TR" dirty="0"/>
              <a:t>ve verileri bir Microsoft Office Excel elektronik tablosuna </a:t>
            </a:r>
            <a:r>
              <a:rPr lang="tr-TR" dirty="0" smtClean="0"/>
              <a:t>kaydedildi</a:t>
            </a:r>
            <a:endParaRPr lang="tr-TR" dirty="0"/>
          </a:p>
          <a:p>
            <a:pPr algn="just"/>
            <a:endParaRPr lang="tr-TR" dirty="0" smtClean="0"/>
          </a:p>
          <a:p>
            <a:pPr algn="just"/>
            <a:r>
              <a:rPr lang="tr-TR" dirty="0"/>
              <a:t>R</a:t>
            </a:r>
            <a:r>
              <a:rPr lang="tr-TR" dirty="0" smtClean="0"/>
              <a:t>aporları </a:t>
            </a:r>
            <a:r>
              <a:rPr lang="tr-TR" dirty="0"/>
              <a:t>arasında herhangi bir tutarsızlık varsa, </a:t>
            </a:r>
            <a:r>
              <a:rPr lang="tr-TR" dirty="0" smtClean="0"/>
              <a:t>müdahale edildi. </a:t>
            </a:r>
            <a:r>
              <a:rPr lang="tr-TR" dirty="0"/>
              <a:t>Eksik serbest bırakma ve kötü konumlandırma da kaydedildi. </a:t>
            </a:r>
            <a:r>
              <a:rPr lang="tr-TR" dirty="0" err="1" smtClean="0"/>
              <a:t>Kompresyon:en</a:t>
            </a:r>
            <a:r>
              <a:rPr lang="tr-TR" dirty="0" smtClean="0"/>
              <a:t> </a:t>
            </a:r>
            <a:r>
              <a:rPr lang="tr-TR" dirty="0"/>
              <a:t>az 10 mm kompresyon derinliği olarak tanımlandı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141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03564" y="1690688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İstatistiksel analizler, denemeye katılmayan ve sıralama düzenine ve CPR pozisyonuna </a:t>
            </a:r>
            <a:r>
              <a:rPr lang="tr-TR" dirty="0" smtClean="0"/>
              <a:t>kör </a:t>
            </a:r>
            <a:r>
              <a:rPr lang="tr-TR" dirty="0"/>
              <a:t>olan bir istatistikçi tarafından </a:t>
            </a:r>
            <a:r>
              <a:rPr lang="tr-TR" dirty="0" smtClean="0"/>
              <a:t>yapıldı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Karma bir modelle tekrarlanan ölçüm veri analizi kullanılarak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 smtClean="0"/>
              <a:t>Yeterli </a:t>
            </a:r>
            <a:r>
              <a:rPr lang="tr-TR" dirty="0"/>
              <a:t>göğüs kompresyonlarının </a:t>
            </a:r>
            <a:r>
              <a:rPr lang="tr-TR" dirty="0" smtClean="0"/>
              <a:t>sayısı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 smtClean="0"/>
              <a:t>kompresyon hızı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 smtClean="0"/>
              <a:t>toplam </a:t>
            </a:r>
            <a:r>
              <a:rPr lang="tr-TR" dirty="0"/>
              <a:t>kompresyon sayısı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 smtClean="0"/>
              <a:t> </a:t>
            </a:r>
            <a:r>
              <a:rPr lang="tr-TR" dirty="0"/>
              <a:t>her pozisyondaki ortalama kompresyon </a:t>
            </a:r>
            <a:r>
              <a:rPr lang="tr-TR" dirty="0" smtClean="0"/>
              <a:t>derinliği       </a:t>
            </a:r>
            <a:r>
              <a:rPr lang="tr-TR" sz="2800" dirty="0" smtClean="0"/>
              <a:t>analiz edildi</a:t>
            </a:r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2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/>
              <a:t>KiKare</a:t>
            </a:r>
            <a:r>
              <a:rPr lang="tr-TR" dirty="0"/>
              <a:t> analizi </a:t>
            </a:r>
            <a:r>
              <a:rPr lang="tr-TR" dirty="0" smtClean="0"/>
              <a:t>kullanılarak </a:t>
            </a:r>
          </a:p>
          <a:p>
            <a:pPr algn="just"/>
            <a:endParaRPr lang="tr-TR" dirty="0" smtClean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 smtClean="0"/>
              <a:t> </a:t>
            </a:r>
            <a:r>
              <a:rPr lang="tr-TR" dirty="0"/>
              <a:t>Doğru kompresyon oranında gerçekleştirilen kompresyonların yüzdesi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/>
              <a:t> Doğru şekilde serbest bırakılan kompresyonların yüzdesi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/>
              <a:t> Doğru el pozisyonu kullanılarak gerçekleştirilen kompresyonların </a:t>
            </a:r>
            <a:r>
              <a:rPr lang="tr-TR" dirty="0" smtClean="0"/>
              <a:t>yüzdesi</a:t>
            </a:r>
          </a:p>
          <a:p>
            <a:pPr marL="457200" lvl="1" indent="0" algn="just">
              <a:buNone/>
            </a:pPr>
            <a:endParaRPr lang="tr-TR" dirty="0" smtClean="0"/>
          </a:p>
          <a:p>
            <a:pPr marL="457200" lvl="1" indent="0" algn="just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898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Ortalama kompresyon derinliği, üç pozisyon arasında kompresyon derinliğindeki bozulmayı karşılaştırmak için tekrarlanan ölçümler </a:t>
            </a:r>
            <a:r>
              <a:rPr lang="tr-TR" dirty="0" err="1"/>
              <a:t>varyans</a:t>
            </a:r>
            <a:r>
              <a:rPr lang="tr-TR" dirty="0"/>
              <a:t> analizi </a:t>
            </a:r>
            <a:r>
              <a:rPr lang="tr-TR" dirty="0" smtClean="0"/>
              <a:t>kullanılarak </a:t>
            </a:r>
            <a:r>
              <a:rPr lang="tr-TR" dirty="0"/>
              <a:t>analiz </a:t>
            </a:r>
            <a:r>
              <a:rPr lang="tr-TR" dirty="0" smtClean="0"/>
              <a:t>edildi</a:t>
            </a:r>
          </a:p>
          <a:p>
            <a:pPr algn="just"/>
            <a:endParaRPr lang="tr-TR" sz="3100" dirty="0"/>
          </a:p>
          <a:p>
            <a:pPr algn="just"/>
            <a:r>
              <a:rPr lang="tr-TR" dirty="0" smtClean="0"/>
              <a:t>Yorgunluğun öznel şiddeti </a:t>
            </a:r>
            <a:r>
              <a:rPr lang="tr-TR" dirty="0" err="1" smtClean="0"/>
              <a:t>Kruskal</a:t>
            </a:r>
            <a:r>
              <a:rPr lang="tr-TR" dirty="0" smtClean="0"/>
              <a:t>-Wallis testi kullanılarak analiz edildi ve </a:t>
            </a:r>
            <a:r>
              <a:rPr lang="tr-TR" dirty="0" err="1" smtClean="0"/>
              <a:t>Bonferroni</a:t>
            </a:r>
            <a:r>
              <a:rPr lang="tr-TR" dirty="0" smtClean="0"/>
              <a:t> düzeltmeli bir post hoc analizi yapıldı. 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&lt; 0.05'lik bir p- değerinin anlamlı olduğunu düşünüldü</a:t>
            </a:r>
          </a:p>
          <a:p>
            <a:pPr algn="just"/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898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SUNUM PLANI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</a:p>
          <a:p>
            <a:r>
              <a:rPr lang="tr-TR" dirty="0" smtClean="0"/>
              <a:t>METOT </a:t>
            </a:r>
          </a:p>
          <a:p>
            <a:r>
              <a:rPr lang="tr-TR" dirty="0" smtClean="0"/>
              <a:t>BULGULAR</a:t>
            </a:r>
          </a:p>
          <a:p>
            <a:r>
              <a:rPr lang="tr-TR" dirty="0" smtClean="0"/>
              <a:t>TARTIŞMA</a:t>
            </a:r>
          </a:p>
          <a:p>
            <a:r>
              <a:rPr lang="tr-TR" dirty="0" smtClean="0"/>
              <a:t>SONUÇ</a:t>
            </a:r>
          </a:p>
        </p:txBody>
      </p:sp>
      <p:pic>
        <p:nvPicPr>
          <p:cNvPr id="1026" name="Picture 2" descr="Etkili Sunum Teknikleri – dolmaznazl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053" y="0"/>
            <a:ext cx="2479947" cy="2479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56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BULGULAR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629" y="1338275"/>
            <a:ext cx="7074382" cy="5200637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427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BULGULAR</a:t>
            </a:r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475" y="1690688"/>
            <a:ext cx="10915049" cy="3769585"/>
          </a:xfrm>
          <a:prstGeom prst="rect">
            <a:avLst/>
          </a:prstGeom>
        </p:spPr>
      </p:pic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862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454" y="558863"/>
            <a:ext cx="10938427" cy="5368834"/>
          </a:xfrm>
          <a:prstGeom prst="rect">
            <a:avLst/>
          </a:prstGeom>
        </p:spPr>
      </p:pic>
      <p:sp>
        <p:nvSpPr>
          <p:cNvPr id="15" name="Dikdörtgen 14"/>
          <p:cNvSpPr/>
          <p:nvPr/>
        </p:nvSpPr>
        <p:spPr>
          <a:xfrm>
            <a:off x="637674" y="1961147"/>
            <a:ext cx="6256422" cy="27672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7" name="Dikdörtgen 26"/>
          <p:cNvSpPr/>
          <p:nvPr/>
        </p:nvSpPr>
        <p:spPr>
          <a:xfrm>
            <a:off x="696454" y="3397236"/>
            <a:ext cx="6256422" cy="27672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8" name="Dikdörtgen 27"/>
          <p:cNvSpPr/>
          <p:nvPr/>
        </p:nvSpPr>
        <p:spPr>
          <a:xfrm>
            <a:off x="696454" y="4121611"/>
            <a:ext cx="6256422" cy="27672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288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7" grpId="0" animBg="1"/>
      <p:bldP spid="2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BULGULAR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Yeterli </a:t>
            </a:r>
            <a:r>
              <a:rPr lang="tr-TR" dirty="0"/>
              <a:t>kompresyonların toplam sayısı, diz çökme ve tabure pozisyonları için ayakta durma pozisyonuna göre </a:t>
            </a:r>
            <a:r>
              <a:rPr lang="tr-TR" dirty="0" smtClean="0"/>
              <a:t>anlamlı </a:t>
            </a:r>
            <a:r>
              <a:rPr lang="tr-TR" dirty="0"/>
              <a:t>ölçüde daha </a:t>
            </a:r>
            <a:r>
              <a:rPr lang="tr-TR" dirty="0" smtClean="0"/>
              <a:t>fazlaydı </a:t>
            </a:r>
            <a:r>
              <a:rPr lang="tr-TR" dirty="0"/>
              <a:t>ancak bu ölçüm için diz çökme ve tabure pozisyonları arasında anlamlı bir fark </a:t>
            </a:r>
            <a:r>
              <a:rPr lang="tr-TR" dirty="0" smtClean="0"/>
              <a:t>yoktu (Tablo 2 )</a:t>
            </a:r>
            <a:endParaRPr lang="tr-TR" dirty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Ortalama </a:t>
            </a:r>
            <a:r>
              <a:rPr lang="tr-TR" dirty="0"/>
              <a:t>kompresyon derinliği, diz çökme ve tabure pozisyonları için ayakta durma pozisyonuna göre daha derindi, ancak yine diz çökme ve tabure pozisyonları arasında anlamlı bir fark yoktu ( Tablo 2 </a:t>
            </a:r>
            <a:r>
              <a:rPr lang="tr-TR" dirty="0" smtClean="0"/>
              <a:t>)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429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BULGULAR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/>
              <a:t>Bununla birlikte, üç pozisyon arasında </a:t>
            </a:r>
            <a:r>
              <a:rPr lang="tr-TR" dirty="0" smtClean="0"/>
              <a:t>kompresyon </a:t>
            </a:r>
            <a:r>
              <a:rPr lang="tr-TR" dirty="0"/>
              <a:t>oranı ve doğru </a:t>
            </a:r>
            <a:r>
              <a:rPr lang="tr-TR" dirty="0" smtClean="0"/>
              <a:t>kompresyon </a:t>
            </a:r>
            <a:r>
              <a:rPr lang="tr-TR" dirty="0"/>
              <a:t>oranında gerçekleştirilen kompresyon </a:t>
            </a:r>
            <a:r>
              <a:rPr lang="tr-TR" dirty="0" smtClean="0"/>
              <a:t>yüzdesinde anlamlı </a:t>
            </a:r>
            <a:r>
              <a:rPr lang="tr-TR" dirty="0"/>
              <a:t>bir fark yoktu ( Tablo 2 </a:t>
            </a:r>
            <a:r>
              <a:rPr lang="tr-TR" dirty="0" smtClean="0"/>
              <a:t>)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Ayrıca</a:t>
            </a:r>
            <a:r>
              <a:rPr lang="tr-TR" dirty="0"/>
              <a:t>, üç pozisyon arasında doğru şekilde bırakılan kompresyonların yüzdesi veya doğru el pozisyonu kullanılarak gerçekleştirilen kompresyonların yüzdesinde </a:t>
            </a:r>
            <a:r>
              <a:rPr lang="tr-TR" dirty="0" smtClean="0"/>
              <a:t>de </a:t>
            </a:r>
            <a:r>
              <a:rPr lang="tr-TR" dirty="0"/>
              <a:t>anlamlı farklılıklar yoktu( Tablo 2 </a:t>
            </a:r>
            <a:r>
              <a:rPr lang="tr-TR" dirty="0" smtClean="0"/>
              <a:t>)</a:t>
            </a:r>
          </a:p>
          <a:p>
            <a:pPr algn="just"/>
            <a:endParaRPr lang="tr-TR" dirty="0" smtClean="0"/>
          </a:p>
          <a:p>
            <a:r>
              <a:rPr lang="tr-TR" dirty="0" smtClean="0"/>
              <a:t>Diz çökme ve tabure pozisyonları için </a:t>
            </a:r>
            <a:r>
              <a:rPr lang="tr-TR" dirty="0"/>
              <a:t>yorgunluğun şiddeti ayakta durma pozisyonuna göre daha </a:t>
            </a:r>
            <a:r>
              <a:rPr lang="tr-TR" dirty="0" smtClean="0"/>
              <a:t>düşüktü ancak </a:t>
            </a:r>
            <a:r>
              <a:rPr lang="tr-TR" dirty="0"/>
              <a:t>bu ölçüm için tabure ve diz çökme pozisyonları arasında anlamlı bir fark yoktu </a:t>
            </a:r>
            <a:r>
              <a:rPr lang="tr-TR" dirty="0" smtClean="0"/>
              <a:t>  ( </a:t>
            </a:r>
            <a:r>
              <a:rPr lang="tr-TR" dirty="0"/>
              <a:t>Tablo 2 </a:t>
            </a:r>
            <a:r>
              <a:rPr lang="tr-TR" dirty="0" smtClean="0"/>
              <a:t>)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539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505" y="1666953"/>
            <a:ext cx="5570621" cy="4101256"/>
          </a:xfrm>
          <a:prstGeom prst="rect">
            <a:avLst/>
          </a:prstGeom>
        </p:spPr>
      </p:pic>
      <p:sp>
        <p:nvSpPr>
          <p:cNvPr id="6" name="İçerik Yer Tutucusu 2"/>
          <p:cNvSpPr>
            <a:spLocks noGrp="1"/>
          </p:cNvSpPr>
          <p:nvPr>
            <p:ph idx="1"/>
          </p:nvPr>
        </p:nvSpPr>
        <p:spPr>
          <a:xfrm>
            <a:off x="5638800" y="1885782"/>
            <a:ext cx="5658853" cy="5176754"/>
          </a:xfrm>
        </p:spPr>
        <p:txBody>
          <a:bodyPr/>
          <a:lstStyle/>
          <a:p>
            <a:pPr algn="just"/>
            <a:r>
              <a:rPr lang="tr-TR" dirty="0"/>
              <a:t>Üç pozisyon arasında 2 dakikalık süre boyunca zamana bağlı değişikliklerde anlamlı farklılıklar </a:t>
            </a:r>
            <a:r>
              <a:rPr lang="tr-TR" dirty="0" smtClean="0"/>
              <a:t>yoktu</a:t>
            </a:r>
          </a:p>
          <a:p>
            <a:pPr algn="just"/>
            <a:r>
              <a:rPr lang="tr-TR" dirty="0"/>
              <a:t>B</a:t>
            </a:r>
            <a:r>
              <a:rPr lang="tr-TR" dirty="0" smtClean="0"/>
              <a:t>ununla </a:t>
            </a:r>
            <a:r>
              <a:rPr lang="tr-TR" dirty="0"/>
              <a:t>birlikte, kompresyonların ilk dakikasında, diz çökme ve tabure pozisyonlarında gerçekleştirilen kompresyonlar, ayakta durma pozisyonunda gerçekleştirilenlerden daha sık olarak yeterli </a:t>
            </a:r>
            <a:r>
              <a:rPr lang="tr-TR" dirty="0" smtClean="0"/>
              <a:t>derinlikteydi</a:t>
            </a:r>
            <a:endParaRPr lang="tr-TR" dirty="0"/>
          </a:p>
          <a:p>
            <a:pPr algn="just"/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391209" y="5710019"/>
            <a:ext cx="53719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i="1" dirty="0" smtClean="0"/>
              <a:t>Üç farklı pozisyon için (6 </a:t>
            </a:r>
            <a:r>
              <a:rPr lang="tr-TR" i="1" dirty="0" err="1" smtClean="0"/>
              <a:t>sn</a:t>
            </a:r>
            <a:r>
              <a:rPr lang="tr-TR" i="1" dirty="0" smtClean="0"/>
              <a:t> başına) ortalama kompresyon derinliğinin zamana bağlı analizinin grafiği</a:t>
            </a:r>
            <a:endParaRPr lang="tr-TR" i="1" dirty="0"/>
          </a:p>
        </p:txBody>
      </p:sp>
      <p:sp>
        <p:nvSpPr>
          <p:cNvPr id="8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tr-TR" dirty="0" smtClean="0"/>
              <a:t>BULGULAR</a:t>
            </a:r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539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 algn="just"/>
            <a:r>
              <a:rPr lang="tr-TR" dirty="0" smtClean="0"/>
              <a:t>Bilindiği kadarıyla </a:t>
            </a:r>
            <a:r>
              <a:rPr lang="tr-TR" dirty="0"/>
              <a:t>bu çalışma, 2010 AHA kılavuzlarını kullanarak hastane içi CPR için bir yatakta üç kurtarıcı pozisyonunu karşılaştıran ilk çalışmadır. </a:t>
            </a:r>
            <a:endParaRPr lang="tr-TR" dirty="0" smtClean="0"/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Bu </a:t>
            </a:r>
            <a:r>
              <a:rPr lang="tr-TR" dirty="0"/>
              <a:t>çalışma aynı zamanda 2 dakikalık kesintisiz kompresyonlar sırasında hastanede üç </a:t>
            </a:r>
            <a:r>
              <a:rPr lang="tr-TR" dirty="0" smtClean="0"/>
              <a:t>farklı kurtarıcı </a:t>
            </a:r>
            <a:r>
              <a:rPr lang="tr-TR" dirty="0"/>
              <a:t>pozisyonu kullanılarak kompresyon derinliği için zamana bağlı bir analiz (6 saniyelik aralıklarla) kullanarak CPR etkinliğinin kesin bir değerlendirmesini sağlamıştır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404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pPr algn="just"/>
            <a:r>
              <a:rPr lang="tr-TR" dirty="0" smtClean="0"/>
              <a:t>Bu </a:t>
            </a:r>
            <a:r>
              <a:rPr lang="tr-TR" dirty="0"/>
              <a:t>manken çalışması, diz çökme veya tabure pozisyonlarında kompresyonlar yapıldığında, 2 dakika boyunca gerçekleştirilen toplam yeterli kompresyon sayısının ayakta durma pozisyonuna göre daha yüksek olduğunu </a:t>
            </a:r>
            <a:r>
              <a:rPr lang="tr-TR" dirty="0" smtClean="0"/>
              <a:t>göstermiştir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209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Yüksek kaliteli CPR, hayatta kalma zincirinde önemli bir bileşendir ve </a:t>
            </a:r>
            <a:r>
              <a:rPr lang="tr-TR" dirty="0" err="1"/>
              <a:t>spontan</a:t>
            </a:r>
            <a:r>
              <a:rPr lang="tr-TR" dirty="0"/>
              <a:t> dolaşımın geri dönüşünün önemli bir </a:t>
            </a:r>
            <a:r>
              <a:rPr lang="tr-TR" dirty="0" smtClean="0"/>
              <a:t>belirleyicisidir. CPR kalitesi kurtarıcının </a:t>
            </a:r>
            <a:r>
              <a:rPr lang="tr-TR" dirty="0"/>
              <a:t>hastaya göre pozisyonundan etkilenir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endParaRPr lang="tr-TR" dirty="0" smtClean="0"/>
          </a:p>
          <a:p>
            <a:pPr algn="just"/>
            <a:r>
              <a:rPr lang="tr-TR" dirty="0" smtClean="0"/>
              <a:t> </a:t>
            </a:r>
            <a:r>
              <a:rPr lang="tr-TR" dirty="0"/>
              <a:t>Hastane dışı kardiyak </a:t>
            </a:r>
            <a:r>
              <a:rPr lang="tr-TR" dirty="0" err="1"/>
              <a:t>arrest</a:t>
            </a:r>
            <a:r>
              <a:rPr lang="tr-TR" dirty="0"/>
              <a:t> durumlarından farklı olarak, hastane içi göğüs kompresyonları tipik olarak hasta bir yatağa yatırılarak yapılır</a:t>
            </a:r>
            <a:r>
              <a:rPr lang="tr-TR" dirty="0" smtClean="0"/>
              <a:t>. </a:t>
            </a:r>
            <a:r>
              <a:rPr lang="tr-TR" dirty="0"/>
              <a:t>Göğüs kompresyonlarının derinliği, bir yatakta yapıldığında, hasta yerdeyken yapıldığından önemli ölçüde daha sığdır. (7</a:t>
            </a:r>
            <a:r>
              <a:rPr lang="tr-TR" dirty="0" smtClean="0"/>
              <a:t>). </a:t>
            </a:r>
          </a:p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38</a:t>
            </a:fld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838200" y="5896941"/>
            <a:ext cx="10375232" cy="641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7.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Jantti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H.,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Silfvast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T.,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Turpeinen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A.,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Kiviniemi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V.,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Uusaro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A.: Mankenlerde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kardiyopulmoner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resüsitasyon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kalitesi: yerde ve yatakta. Açta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Anesteziol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Scand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2009; 53: s. 1131-1137.</a:t>
            </a:r>
            <a:endParaRPr lang="tr-TR" sz="16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29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800" y="1361596"/>
            <a:ext cx="10515600" cy="4351338"/>
          </a:xfrm>
        </p:spPr>
        <p:txBody>
          <a:bodyPr/>
          <a:lstStyle/>
          <a:p>
            <a:pPr algn="just"/>
            <a:endParaRPr lang="tr-TR" dirty="0" smtClean="0"/>
          </a:p>
          <a:p>
            <a:pPr algn="just"/>
            <a:r>
              <a:rPr lang="tr-TR" dirty="0" smtClean="0"/>
              <a:t>Bir tabure üzerinde diz çökmek veya ayakta durmak, CPR sağlayıcısının omuzlarını doğrudan hastanın göğsünün üzerine yerleştirerek daha fazla sıkıştırma kuvveti uygulayabilmesi gibi potansiyel bir avantaja sahiptir. 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Daha önceki bazı raporlar, kurtarıcı pozisyonunun göğüs kompresyonlarının kalitesini etkilemediğini bulmuştur. (13) 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39</a:t>
            </a:fld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838200" y="5809482"/>
            <a:ext cx="10760242" cy="641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13.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Perkins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GD, Smith CM,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Augre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C., et. al.: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Simüle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edilmiş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resüsitasyon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sırasında arkalık, yatak yüksekliği ve operatör pozisyonunun kompresyon derinliği üzerindeki etkileri. Yoğun Bakım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Med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2006; 32: s. 1632-1635.</a:t>
            </a:r>
            <a:endParaRPr lang="tr-TR" sz="16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01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GİRİŞ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/>
              <a:t>Kardiyopulmoner</a:t>
            </a:r>
            <a:r>
              <a:rPr lang="tr-TR" dirty="0"/>
              <a:t> </a:t>
            </a:r>
            <a:r>
              <a:rPr lang="tr-TR" dirty="0" err="1"/>
              <a:t>resüsitasyon</a:t>
            </a:r>
            <a:r>
              <a:rPr lang="tr-TR" dirty="0"/>
              <a:t> (CPR) sırasında kan akışını sağlamak için etkili göğüs kompresyonları </a:t>
            </a:r>
            <a:r>
              <a:rPr lang="tr-TR" dirty="0" smtClean="0"/>
              <a:t>gereklidir</a:t>
            </a:r>
            <a:endParaRPr lang="tr-TR" dirty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Bu </a:t>
            </a:r>
            <a:r>
              <a:rPr lang="tr-TR" dirty="0"/>
              <a:t>nedenle, Amerikan Kalp Derneği'nin (AHA) CPR ve acil </a:t>
            </a:r>
            <a:r>
              <a:rPr lang="tr-TR" dirty="0" err="1"/>
              <a:t>kardiyovasküler</a:t>
            </a:r>
            <a:r>
              <a:rPr lang="tr-TR" dirty="0"/>
              <a:t> bakım için 2010 kılavuzları, dakikada en az 100 kompresyon hızında ve en az 5 cm derinlikte kompresyon gerektiren "</a:t>
            </a:r>
            <a:r>
              <a:rPr lang="tr-TR" u="sng" dirty="0"/>
              <a:t>güçlü it ve hızlı it</a:t>
            </a:r>
            <a:r>
              <a:rPr lang="tr-TR" dirty="0"/>
              <a:t>" tekniğini </a:t>
            </a:r>
            <a:r>
              <a:rPr lang="tr-TR" dirty="0" smtClean="0"/>
              <a:t>vurgulamaktadır (1) 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838200" y="5988734"/>
            <a:ext cx="107202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i="1" dirty="0" smtClean="0"/>
              <a:t>1. </a:t>
            </a:r>
            <a:r>
              <a:rPr lang="tr-TR" sz="1600" i="1" dirty="0" err="1" smtClean="0"/>
              <a:t>Berg</a:t>
            </a:r>
            <a:r>
              <a:rPr lang="tr-TR" sz="1600" i="1" dirty="0" smtClean="0"/>
              <a:t> RA, </a:t>
            </a:r>
            <a:r>
              <a:rPr lang="tr-TR" sz="1600" i="1" dirty="0" err="1" smtClean="0"/>
              <a:t>Hemphill</a:t>
            </a:r>
            <a:r>
              <a:rPr lang="tr-TR" sz="1600" i="1" dirty="0" smtClean="0"/>
              <a:t> R., </a:t>
            </a:r>
            <a:r>
              <a:rPr lang="tr-TR" sz="1600" i="1" dirty="0" err="1" smtClean="0"/>
              <a:t>Abella</a:t>
            </a:r>
            <a:r>
              <a:rPr lang="tr-TR" sz="1600" i="1" dirty="0" smtClean="0"/>
              <a:t> BS, et. al.: Bölüm 5: yetişkin temel yaşam desteği: 2010 Amerikan Kalp Derneği </a:t>
            </a:r>
            <a:r>
              <a:rPr lang="tr-TR" sz="1600" i="1" dirty="0" err="1" smtClean="0"/>
              <a:t>Kardiyopulmoner</a:t>
            </a:r>
            <a:r>
              <a:rPr lang="tr-TR" sz="1600" i="1" dirty="0" smtClean="0"/>
              <a:t> </a:t>
            </a:r>
            <a:r>
              <a:rPr lang="tr-TR" sz="1600" i="1" dirty="0" err="1" smtClean="0"/>
              <a:t>Resüsitasyon</a:t>
            </a:r>
            <a:r>
              <a:rPr lang="tr-TR" sz="1600" i="1" dirty="0" smtClean="0"/>
              <a:t> ve Acil </a:t>
            </a:r>
            <a:r>
              <a:rPr lang="tr-TR" sz="1600" i="1" dirty="0" err="1" smtClean="0"/>
              <a:t>Kardiyovasküler</a:t>
            </a:r>
            <a:r>
              <a:rPr lang="tr-TR" sz="1600" i="1" dirty="0" smtClean="0"/>
              <a:t> Bakım Kılavuzu. Dolaşım 2010; 122: s. S685-S705.</a:t>
            </a:r>
            <a:endParaRPr lang="tr-TR" sz="1600" i="1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225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 </a:t>
            </a:r>
            <a:r>
              <a:rPr lang="tr-TR" dirty="0" err="1"/>
              <a:t>Foo</a:t>
            </a:r>
            <a:r>
              <a:rPr lang="tr-TR" dirty="0"/>
              <a:t> ve ark. 5 dakikalık kompresyonlardan sonra diz çökme pozisyonunun ayakta durma pozisyonuna göre daha iyi performans gösterdiğini </a:t>
            </a:r>
            <a:r>
              <a:rPr lang="tr-TR" dirty="0" smtClean="0"/>
              <a:t>bildirmişlerdir(8) 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Ayrıca </a:t>
            </a:r>
            <a:r>
              <a:rPr lang="tr-TR" dirty="0" err="1" smtClean="0"/>
              <a:t>Cho</a:t>
            </a:r>
            <a:r>
              <a:rPr lang="tr-TR" dirty="0" smtClean="0"/>
              <a:t> ve ark. maksimum </a:t>
            </a:r>
            <a:r>
              <a:rPr lang="tr-TR" dirty="0"/>
              <a:t>ortalama kompresyon derinliğine, yatak yüksekliği kurtarıcının dizleri seviyesinde olduğunda ulaşıldığını </a:t>
            </a:r>
            <a:r>
              <a:rPr lang="tr-TR" dirty="0" smtClean="0"/>
              <a:t>bildirdi (9)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40</a:t>
            </a:fld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595745" y="5763490"/>
            <a:ext cx="10979727" cy="1353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8.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Foo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NP,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JH, Lin HJ,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Guo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HR: Kurtarıcı yorgunluğu ve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kardiyopulmoner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resüsitasyon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pozisyonları: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randomize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kontrollü çapraz çalışma.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Resüsitasyon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2010; 81: s. 579-584</a:t>
            </a:r>
            <a:r>
              <a:rPr lang="tr-TR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9.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Cho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J., Oh JH, Park YS, Park IC,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Chung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SP: Yatak yüksekliğinin göğüs kompresyonlarının performansı üzerindeki etkileri. Acil Tıp J 2009; 26: s. 807-810</a:t>
            </a:r>
            <a:r>
              <a:rPr lang="tr-TR" sz="1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sz="14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tr-TR" sz="16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55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tr-TR" dirty="0" smtClean="0"/>
          </a:p>
          <a:p>
            <a:pPr algn="just"/>
            <a:r>
              <a:rPr lang="tr-TR" dirty="0" smtClean="0"/>
              <a:t>Kompresyon sayısı ve kompresyon oranı, üç pozisyon arasında </a:t>
            </a:r>
            <a:r>
              <a:rPr lang="tr-TR" dirty="0"/>
              <a:t>anlamlı </a:t>
            </a:r>
            <a:r>
              <a:rPr lang="tr-TR" dirty="0" smtClean="0"/>
              <a:t>ölçüde farklı değildi. Bu bulgu, pozisyonun sadece kompresyon derinliğini </a:t>
            </a:r>
            <a:r>
              <a:rPr lang="tr-TR" smtClean="0"/>
              <a:t>etkilediğini </a:t>
            </a:r>
            <a:r>
              <a:rPr lang="tr-TR" smtClean="0"/>
              <a:t>göstermektedir(2)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Hightower</a:t>
            </a:r>
            <a:r>
              <a:rPr lang="tr-TR" dirty="0" smtClean="0"/>
              <a:t> ve ark. kompresyon hızının zamanla korunmasına rağmen, göğüs kompresyon kalitesinin </a:t>
            </a:r>
            <a:r>
              <a:rPr lang="tr-TR" dirty="0"/>
              <a:t>anlamlı </a:t>
            </a:r>
            <a:r>
              <a:rPr lang="tr-TR" dirty="0" smtClean="0"/>
              <a:t>ölçüde azaldığını göstermiştir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41</a:t>
            </a:fld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838200" y="5832360"/>
            <a:ext cx="10515600" cy="694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Hightower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D., Thomas SH, Stone CK,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Dunn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K.,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March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JA: Kapalı göğüs kompresyonlarının kalitesinde zamanla düşüş.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Ann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Emerg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Med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1995; 26: s. 300-303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46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pPr algn="just"/>
            <a:r>
              <a:rPr lang="tr-TR" dirty="0" smtClean="0"/>
              <a:t>Bu </a:t>
            </a:r>
            <a:r>
              <a:rPr lang="tr-TR" dirty="0"/>
              <a:t>çalışmaya katılanlar, sonuçları etkilemiş olabilecek bir mankenle göğüs kompresyonu yapmak için </a:t>
            </a:r>
            <a:r>
              <a:rPr lang="tr-TR" dirty="0" smtClean="0"/>
              <a:t>eğitilmişti. Başka bir mankene veya insan vücuduna yapılan kompresyonlar için yol göstericiliği kısıtlıdır.</a:t>
            </a:r>
          </a:p>
          <a:p>
            <a:endParaRPr lang="tr-TR" dirty="0"/>
          </a:p>
          <a:p>
            <a:r>
              <a:rPr lang="tr-TR" dirty="0" smtClean="0"/>
              <a:t>Ancak yine de </a:t>
            </a:r>
            <a:r>
              <a:rPr lang="tr-TR" dirty="0"/>
              <a:t>sonuçlar, iki alternatif pozisyonun (tabure ve diz çökme) ayakta durma pozisyonuna kıyasla kurtarıcıya yüksek kaliteli göğüs kompresyonları yapmasına yardımcı olduğunu </a:t>
            </a:r>
            <a:r>
              <a:rPr lang="tr-TR" dirty="0" smtClean="0"/>
              <a:t>göstermektedir</a:t>
            </a:r>
            <a:endParaRPr lang="tr-TR" dirty="0"/>
          </a:p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42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704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22158"/>
            <a:ext cx="10515600" cy="4351338"/>
          </a:xfrm>
        </p:spPr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Yeterli </a:t>
            </a:r>
            <a:r>
              <a:rPr lang="tr-TR" dirty="0"/>
              <a:t>göğüs geri tepmesi, göğüs kompresyonlarının bir diğer önemli </a:t>
            </a:r>
            <a:r>
              <a:rPr lang="tr-TR" dirty="0" smtClean="0"/>
              <a:t>bileşenidir </a:t>
            </a:r>
          </a:p>
          <a:p>
            <a:endParaRPr lang="tr-TR" dirty="0" smtClean="0"/>
          </a:p>
          <a:p>
            <a:r>
              <a:rPr lang="tr-TR" dirty="0" smtClean="0"/>
              <a:t>Bu çalışmada, </a:t>
            </a:r>
            <a:r>
              <a:rPr lang="tr-TR" dirty="0"/>
              <a:t>yeterli göğüs geri tepmesi ile kompresyon yüzdesi, üç pozisyon arasında anlamlı ölçüde farklı değildi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err="1"/>
              <a:t>Lewinsohn</a:t>
            </a:r>
            <a:r>
              <a:rPr lang="tr-TR" dirty="0"/>
              <a:t> ve ark. kompresyon kalitesi için bir belirteç olarak göğüs geri tepmesini yansıtan </a:t>
            </a:r>
            <a:r>
              <a:rPr lang="tr-TR" dirty="0" err="1"/>
              <a:t>intratorasik</a:t>
            </a:r>
            <a:r>
              <a:rPr lang="tr-TR" dirty="0"/>
              <a:t> basıncı kullanmış ve en etkili pozisyonun hastanın göğsünün kurtarıcının uyluk ortası ile aynı hizada olduğu pozisyon olduğunu bildirmiştir. (10)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43</a:t>
            </a:fld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609600" y="5916204"/>
            <a:ext cx="10744200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10. </a:t>
            </a:r>
            <a:r>
              <a:rPr lang="tr-TR" sz="1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Lewinsohn</a:t>
            </a:r>
            <a:r>
              <a:rPr lang="tr-T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A., </a:t>
            </a:r>
            <a:r>
              <a:rPr lang="tr-TR" sz="1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Sherren</a:t>
            </a:r>
            <a:r>
              <a:rPr lang="tr-T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PB, </a:t>
            </a:r>
            <a:r>
              <a:rPr lang="tr-TR" sz="1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Wijayatilake</a:t>
            </a:r>
            <a:r>
              <a:rPr lang="tr-T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DS: </a:t>
            </a:r>
            <a:r>
              <a:rPr lang="tr-TR" sz="1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Kardiyopulmoner</a:t>
            </a:r>
            <a:r>
              <a:rPr lang="tr-T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resüsitasyon</a:t>
            </a:r>
            <a:r>
              <a:rPr lang="tr-T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sırasında uygulanan göğüs kompresyonlarının kalitesi üzerindeki yatak yüksekliği ve süresinin etkileri: </a:t>
            </a:r>
            <a:r>
              <a:rPr lang="tr-TR" sz="1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randomize</a:t>
            </a:r>
            <a:r>
              <a:rPr lang="tr-T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çapraz simülasyon çalışması. Acil Tıp J 2012; 29: s. 660-663.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0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Yorgunluğun şiddeti, diz çökme ve ayak taburesi pozisyonlarını kullanırken ayakta durma pozisyonuna göre daha </a:t>
            </a:r>
            <a:r>
              <a:rPr lang="tr-TR" dirty="0" smtClean="0"/>
              <a:t>düşüktü</a:t>
            </a:r>
          </a:p>
          <a:p>
            <a:endParaRPr lang="tr-TR" dirty="0"/>
          </a:p>
          <a:p>
            <a:r>
              <a:rPr lang="tr-TR" dirty="0" err="1" smtClean="0"/>
              <a:t>Foo</a:t>
            </a:r>
            <a:r>
              <a:rPr lang="tr-TR" dirty="0" smtClean="0"/>
              <a:t> ve ark. </a:t>
            </a:r>
            <a:r>
              <a:rPr lang="tr-TR" dirty="0"/>
              <a:t>ayrıca diz çökme ve tabure pozisyonlarında CPR yapıldıktan sonra 1 günlük göğüs kompresyonlarından sonra sırt ağrısının şiddetinin daha düşük olduğunu bildirdi. 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44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010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 smtClean="0"/>
              <a:t>SINIRLAMALAR</a:t>
            </a:r>
            <a:endParaRPr lang="tr-TR" dirty="0"/>
          </a:p>
          <a:p>
            <a:r>
              <a:rPr lang="tr-TR" dirty="0" smtClean="0"/>
              <a:t>Birincisi</a:t>
            </a:r>
            <a:r>
              <a:rPr lang="tr-TR" dirty="0"/>
              <a:t>, mankenin göğüs duvarının elastik kompresyonları, insanlarda göğüs </a:t>
            </a:r>
            <a:r>
              <a:rPr lang="tr-TR" dirty="0" smtClean="0"/>
              <a:t>duvarı </a:t>
            </a:r>
            <a:r>
              <a:rPr lang="tr-TR" dirty="0"/>
              <a:t>kompresyonlarını tam olarak taklit etmeyebilir.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/>
              <a:t>İkinci olarak, birincil sonucumuz etkili göğüs kompresyonlarının sayısıydı; bu sonucun koroner </a:t>
            </a:r>
            <a:r>
              <a:rPr lang="tr-TR" dirty="0" err="1"/>
              <a:t>perfüzyon</a:t>
            </a:r>
            <a:r>
              <a:rPr lang="tr-TR" dirty="0"/>
              <a:t> basıncı veya hasta sonucu gibi klinik ölçümlerle ilişkisi analiz edilmedi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45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479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13509" y="1593274"/>
            <a:ext cx="10515600" cy="526472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b="1" u="sng" dirty="0" smtClean="0"/>
              <a:t>SINIRLAMALAR</a:t>
            </a:r>
            <a:endParaRPr lang="tr-TR" dirty="0" smtClean="0"/>
          </a:p>
          <a:p>
            <a:pPr algn="just"/>
            <a:r>
              <a:rPr lang="tr-TR" dirty="0" smtClean="0"/>
              <a:t>Üçüncüsü, hastanede kullanılan aparat esas alınarak yatak yüksekliği 80 cm olarak sabitlendi. Ancak bazı hastane yataklarının yüksekliği ayarlanabilir ve yatağın yüksekliğini ayarlamak, kompresyon kuvvetini en üst düzeye çıkarmak için yardımcı olabilir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Her katılımcı için yatağın yüksekliği ayarlanmış olsaydı, sonuçlar biraz farklı olabilirdi. Ancak, gerçek hayattaki bir CPR durumunda yatağın yüksekliğini ayarlamak basit bir iş değildir.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 </a:t>
            </a:r>
            <a:r>
              <a:rPr lang="tr-TR" dirty="0"/>
              <a:t>Kurtarıcılar yorgunluğu önlemek için kompresör rollerini her 2 dakikada bir değiştirdikleri için, her kurtarıcı dönüşünden sonra yatak yüksekliğinin ayarlanması gerekecek ve bu da potansiyel olarak kaotik bir duruma yol açacaktır.</a:t>
            </a:r>
            <a:endParaRPr lang="tr-TR" dirty="0" smtClean="0"/>
          </a:p>
          <a:p>
            <a:pPr algn="just"/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46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908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 algn="just"/>
            <a:r>
              <a:rPr lang="tr-TR" dirty="0" smtClean="0"/>
              <a:t>Yeterli </a:t>
            </a:r>
            <a:r>
              <a:rPr lang="tr-TR" dirty="0"/>
              <a:t>kompresyonların toplam sayısı, 2 dakikalık CPR sırasında hem diz çökme hem de ayak taburesi pozisyonları için ayakta durma pozisyonundan daha yüksekti. IHCA durumlarında kullanılan </a:t>
            </a:r>
            <a:r>
              <a:rPr lang="tr-TR" dirty="0" smtClean="0"/>
              <a:t>"güçlü it ve hızlı it" </a:t>
            </a:r>
            <a:r>
              <a:rPr lang="tr-TR" dirty="0"/>
              <a:t>tekniği için kurtarıcı pozisyonları olarak </a:t>
            </a:r>
            <a:r>
              <a:rPr lang="tr-TR" b="1" u="sng" dirty="0"/>
              <a:t>diz çökme ve tabure </a:t>
            </a:r>
            <a:r>
              <a:rPr lang="tr-TR" b="1" u="sng"/>
              <a:t>pozisyonlarını </a:t>
            </a:r>
            <a:r>
              <a:rPr lang="tr-TR" smtClean="0"/>
              <a:t>önerilmektedir.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47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508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TEŞEKKÜRLER</a:t>
            </a:r>
            <a:endParaRPr lang="tr-TR" dirty="0"/>
          </a:p>
        </p:txBody>
      </p:sp>
      <p:pic>
        <p:nvPicPr>
          <p:cNvPr id="3074" name="Picture 2" descr="Etkili Sunum Teknikleri – Kübra&amp;#39;nın Sitesine Hoşgeldiniz…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5353" y="1690688"/>
            <a:ext cx="4217680" cy="4198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48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617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68174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CPR </a:t>
            </a:r>
            <a:r>
              <a:rPr lang="tr-TR" dirty="0"/>
              <a:t>sırasında, kurtarıcı yorgunluğu nedeniyle göğüs kompresyonlarının kalitesinin zamanla düşmesi </a:t>
            </a:r>
            <a:r>
              <a:rPr lang="tr-TR" dirty="0" smtClean="0"/>
              <a:t>yaygındır(2)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 </a:t>
            </a:r>
            <a:r>
              <a:rPr lang="tr-TR" dirty="0"/>
              <a:t>Kurtarıcı yorgunluğunun </a:t>
            </a:r>
            <a:r>
              <a:rPr lang="tr-TR" dirty="0" smtClean="0"/>
              <a:t>başlangıcı</a:t>
            </a:r>
            <a:r>
              <a:rPr lang="tr-TR" dirty="0"/>
              <a:t>;</a:t>
            </a:r>
            <a:endParaRPr lang="tr-TR" dirty="0" smtClean="0"/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tr-TR" dirty="0"/>
              <a:t> </a:t>
            </a:r>
            <a:r>
              <a:rPr lang="tr-TR" sz="2400" dirty="0" smtClean="0"/>
              <a:t>cinsiyet 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tr-TR" sz="2400" dirty="0" smtClean="0"/>
              <a:t> yaş 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tr-TR" sz="2400" dirty="0" smtClean="0"/>
              <a:t> </a:t>
            </a:r>
            <a:r>
              <a:rPr lang="tr-TR" sz="2400" dirty="0"/>
              <a:t>vücut kitle </a:t>
            </a:r>
            <a:r>
              <a:rPr lang="tr-TR" sz="2400" dirty="0" smtClean="0"/>
              <a:t>indeksi vs</a:t>
            </a:r>
            <a:r>
              <a:rPr lang="tr-TR" dirty="0" smtClean="0"/>
              <a:t>.</a:t>
            </a:r>
            <a:endParaRPr lang="tr-TR" sz="2400" dirty="0" smtClean="0"/>
          </a:p>
          <a:p>
            <a:pPr algn="just"/>
            <a:r>
              <a:rPr lang="tr-TR" dirty="0" smtClean="0"/>
              <a:t>Bununla birlikte, kurtarıcıya bağlı olmayan faktörler de kurtarıcı yorgunluğunu önemli ölçüde etkileyebilir</a:t>
            </a:r>
          </a:p>
          <a:p>
            <a:pPr marL="914400" lvl="2" indent="0" algn="just">
              <a:buNone/>
            </a:pPr>
            <a:endParaRPr lang="tr-TR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838200" y="6069298"/>
            <a:ext cx="108138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i="1" dirty="0" smtClean="0"/>
              <a:t>2. </a:t>
            </a:r>
            <a:r>
              <a:rPr lang="tr-TR" sz="1600" i="1" dirty="0" err="1" smtClean="0"/>
              <a:t>Hightower</a:t>
            </a:r>
            <a:r>
              <a:rPr lang="tr-TR" sz="1600" i="1" dirty="0" smtClean="0"/>
              <a:t> D., Thomas SH, Stone CK, </a:t>
            </a:r>
            <a:r>
              <a:rPr lang="tr-TR" sz="1600" i="1" dirty="0" err="1" smtClean="0"/>
              <a:t>Dunn</a:t>
            </a:r>
            <a:r>
              <a:rPr lang="tr-TR" sz="1600" i="1" dirty="0" smtClean="0"/>
              <a:t> K., </a:t>
            </a:r>
            <a:r>
              <a:rPr lang="tr-TR" sz="1600" i="1" dirty="0" err="1" smtClean="0"/>
              <a:t>March</a:t>
            </a:r>
            <a:r>
              <a:rPr lang="tr-TR" sz="1600" i="1" dirty="0" smtClean="0"/>
              <a:t> JA: Kapalı göğüs kompresyonlarının kalitesinde zamanla düşüş. </a:t>
            </a:r>
            <a:r>
              <a:rPr lang="tr-TR" sz="1600" i="1" dirty="0" err="1" smtClean="0"/>
              <a:t>Ann</a:t>
            </a:r>
            <a:r>
              <a:rPr lang="tr-TR" sz="1600" i="1" dirty="0" smtClean="0"/>
              <a:t> </a:t>
            </a:r>
            <a:r>
              <a:rPr lang="tr-TR" sz="1600" i="1" dirty="0" err="1" smtClean="0"/>
              <a:t>Emerg</a:t>
            </a:r>
            <a:r>
              <a:rPr lang="tr-TR" sz="1600" i="1" dirty="0" smtClean="0"/>
              <a:t> </a:t>
            </a:r>
            <a:r>
              <a:rPr lang="tr-TR" sz="1600" i="1" dirty="0" err="1" smtClean="0"/>
              <a:t>Med</a:t>
            </a:r>
            <a:r>
              <a:rPr lang="tr-TR" sz="1600" i="1" dirty="0" smtClean="0"/>
              <a:t> 1995; 26: s. 300-303.</a:t>
            </a:r>
            <a:endParaRPr lang="tr-TR" sz="1600" i="1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285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77431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Kurtarıcıya bağlı olmayan</a:t>
            </a:r>
          </a:p>
          <a:p>
            <a:pPr algn="just"/>
            <a:endParaRPr lang="tr-TR" dirty="0" smtClean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 smtClean="0"/>
              <a:t>CPR yöntemi </a:t>
            </a:r>
            <a:r>
              <a:rPr lang="tr-TR" dirty="0"/>
              <a:t>(30:2 CPR </a:t>
            </a:r>
            <a:r>
              <a:rPr lang="tr-TR" dirty="0" smtClean="0"/>
              <a:t>veya </a:t>
            </a:r>
            <a:r>
              <a:rPr lang="tr-TR" dirty="0"/>
              <a:t>sadece kompresyonlu CPR)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 smtClean="0"/>
              <a:t> </a:t>
            </a:r>
            <a:r>
              <a:rPr lang="tr-TR" dirty="0"/>
              <a:t>K</a:t>
            </a:r>
            <a:r>
              <a:rPr lang="tr-TR" dirty="0" smtClean="0"/>
              <a:t>urtarma alanındaki pozisyon arasındaki farklılıklar  vs.</a:t>
            </a: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    </a:t>
            </a:r>
          </a:p>
          <a:p>
            <a:pPr marL="0" indent="0" algn="just">
              <a:buNone/>
            </a:pPr>
            <a:r>
              <a:rPr lang="tr-TR" dirty="0" smtClean="0"/>
              <a:t> </a:t>
            </a:r>
            <a:r>
              <a:rPr lang="tr-TR" dirty="0"/>
              <a:t>kurtarıcının yorgunluk seviyesini ve göğüs </a:t>
            </a:r>
            <a:r>
              <a:rPr lang="tr-TR" dirty="0" smtClean="0"/>
              <a:t>kompresyonlarının </a:t>
            </a:r>
            <a:r>
              <a:rPr lang="tr-TR" dirty="0"/>
              <a:t>kalitesini etkileyebilir </a:t>
            </a:r>
            <a:r>
              <a:rPr lang="tr-TR" dirty="0" smtClean="0"/>
              <a:t>(3)</a:t>
            </a:r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838200" y="5682360"/>
            <a:ext cx="11035937" cy="925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Hong DY, Park SO, Lee KR,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Baek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KJ,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Shin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DH: 30:2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kardiyopulmoner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resüsitasyon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ve kurtarıcı faktörlerini dikkate alan sadece elle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kardiyopulmoner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resüsitasyon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arasında farklı bir kurtarıcı değiştirme stratejisi: zaman- bağımlı analiz Canlandırma 2012; 83: s. 353-359.</a:t>
            </a:r>
            <a:endParaRPr lang="tr-TR" sz="16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873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Hastane dışı kardiyak </a:t>
            </a:r>
            <a:r>
              <a:rPr lang="tr-TR" dirty="0" err="1" smtClean="0"/>
              <a:t>arrest</a:t>
            </a:r>
            <a:r>
              <a:rPr lang="tr-TR" dirty="0" smtClean="0"/>
              <a:t> durumlarında hastalara neredeyse her zaman yerde yatarken CPR uygulanırken, hastane içi kardiyak </a:t>
            </a:r>
            <a:r>
              <a:rPr lang="tr-TR" dirty="0" err="1" smtClean="0"/>
              <a:t>arrest</a:t>
            </a:r>
            <a:r>
              <a:rPr lang="tr-TR" dirty="0" smtClean="0"/>
              <a:t> (IHCA) durumunda, göğüs kompresyonları tipik olarak hasta yatakta yatarken yapılır</a:t>
            </a:r>
          </a:p>
          <a:p>
            <a:pPr marL="0" indent="0" algn="just">
              <a:buNone/>
            </a:pPr>
            <a:r>
              <a:rPr lang="tr-TR" dirty="0" smtClean="0"/>
              <a:t> </a:t>
            </a:r>
          </a:p>
          <a:p>
            <a:pPr algn="just"/>
            <a:r>
              <a:rPr lang="tr-TR" dirty="0" smtClean="0"/>
              <a:t>Bununla birlikte, bir yatakta yapılan göğüs kompresyonlarının derinliği, yerde yapılan göğüs kompresyonlarından önemli ölçüde daha sığ bulunmuştur(6)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838200" y="5855977"/>
            <a:ext cx="10683240" cy="641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Tweed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M.,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Tweed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C.,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Perkins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GD: Bir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resüsitasyon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manken modeli kullanılarak farklı destek yüzeylerinin göğüs kompresyonlarının etkinliği üzerindeki etkisi. Canlandırma 2001; 51: s. 179-183</a:t>
            </a:r>
            <a:r>
              <a:rPr lang="tr-TR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066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65132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/>
              <a:t>Ayakta durma pozisyonu, IHCA vakalarında CPR için temel pozisyon olsa da, hastane ortamlarında ayak </a:t>
            </a:r>
            <a:r>
              <a:rPr lang="tr-TR" dirty="0" smtClean="0"/>
              <a:t>taburesi pozisyonu </a:t>
            </a:r>
            <a:r>
              <a:rPr lang="tr-TR" dirty="0"/>
              <a:t>ve diz çökme pozisyonları da </a:t>
            </a:r>
            <a:r>
              <a:rPr lang="tr-TR" dirty="0" smtClean="0"/>
              <a:t>mevcuttur</a:t>
            </a:r>
            <a:endParaRPr lang="tr-TR" dirty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Çok </a:t>
            </a:r>
            <a:r>
              <a:rPr lang="tr-TR" dirty="0"/>
              <a:t>sayıda rapor, diz </a:t>
            </a:r>
            <a:r>
              <a:rPr lang="tr-TR" dirty="0" smtClean="0"/>
              <a:t>çökme veya </a:t>
            </a:r>
            <a:r>
              <a:rPr lang="tr-TR" dirty="0"/>
              <a:t>ayak taburesi pozisyonuna kıyasla ayakta durma pozisyonunun </a:t>
            </a:r>
            <a:r>
              <a:rPr lang="tr-TR" dirty="0" smtClean="0"/>
              <a:t>verimsizliğini </a:t>
            </a:r>
            <a:r>
              <a:rPr lang="tr-TR" dirty="0"/>
              <a:t>vurgulamıştır </a:t>
            </a:r>
            <a:r>
              <a:rPr lang="tr-TR" dirty="0" smtClean="0"/>
              <a:t>(8) 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Bununla </a:t>
            </a:r>
            <a:r>
              <a:rPr lang="tr-TR" dirty="0"/>
              <a:t>birlikte, önceki raporlarda, kurtarıcılar, 38-50 </a:t>
            </a:r>
            <a:r>
              <a:rPr lang="tr-TR" dirty="0" err="1"/>
              <a:t>mm'lik</a:t>
            </a:r>
            <a:r>
              <a:rPr lang="tr-TR" dirty="0"/>
              <a:t> bir derinlik öneren 2005 AHA yönergelerine göre suni teneffüs </a:t>
            </a:r>
            <a:r>
              <a:rPr lang="tr-TR" dirty="0" smtClean="0"/>
              <a:t>uygulamışlardır 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733697" y="5990914"/>
            <a:ext cx="11205754" cy="641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8.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Foo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NP,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JH, Lin HJ,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Guo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HR: Kurtarıcı yorgunluğu ve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kardiyopulmoner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resüsitasyon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pozisyonları: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randomize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kontrollü çapraz çalışma.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Resüsitasyon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2010; 81: s. 579-584.</a:t>
            </a:r>
            <a:endParaRPr lang="tr-TR" sz="16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658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 algn="just"/>
            <a:r>
              <a:rPr lang="tr-TR" dirty="0" smtClean="0"/>
              <a:t>Göğüs </a:t>
            </a:r>
            <a:r>
              <a:rPr lang="tr-TR" dirty="0"/>
              <a:t>kompresyon derinliği kılavuzu 2010 CPR kılavuzlarında değişmiştir </a:t>
            </a:r>
            <a:r>
              <a:rPr lang="tr-TR" dirty="0" smtClean="0"/>
              <a:t>ancak 2010 </a:t>
            </a:r>
            <a:r>
              <a:rPr lang="tr-TR" dirty="0"/>
              <a:t>CPR kılavuzları kapsamında IHCA ortamında bir yatağa yerleştirilen kardiyak </a:t>
            </a:r>
            <a:r>
              <a:rPr lang="tr-TR" dirty="0" err="1"/>
              <a:t>arrest</a:t>
            </a:r>
            <a:r>
              <a:rPr lang="tr-TR" dirty="0"/>
              <a:t> </a:t>
            </a:r>
            <a:r>
              <a:rPr lang="tr-TR" dirty="0" smtClean="0"/>
              <a:t>hastalarında </a:t>
            </a:r>
            <a:r>
              <a:rPr lang="tr-TR" dirty="0"/>
              <a:t>göğüs kompresyon kuvvetini en üst düzeye çıkarmak için hangi pozisyonun en etkili olduğu açık </a:t>
            </a:r>
            <a:r>
              <a:rPr lang="tr-TR" dirty="0" smtClean="0"/>
              <a:t>değildir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3937-E24F-4AC2-A39A-493A55703565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440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</TotalTime>
  <Words>2737</Words>
  <Application>Microsoft Office PowerPoint</Application>
  <PresentationFormat>Geniş ekran</PresentationFormat>
  <Paragraphs>297</Paragraphs>
  <Slides>48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48</vt:i4>
      </vt:variant>
    </vt:vector>
  </HeadingPairs>
  <TitlesOfParts>
    <vt:vector size="54" baseType="lpstr">
      <vt:lpstr>Arial</vt:lpstr>
      <vt:lpstr>Calibri</vt:lpstr>
      <vt:lpstr>Calibri Light</vt:lpstr>
      <vt:lpstr>Times New Roman</vt:lpstr>
      <vt:lpstr>Wingdings</vt:lpstr>
      <vt:lpstr>Office Teması</vt:lpstr>
      <vt:lpstr>PowerPoint Sunusu</vt:lpstr>
      <vt:lpstr>PowerPoint Sunusu</vt:lpstr>
      <vt:lpstr>SUNUM PLANI</vt:lpstr>
      <vt:lpstr>GİRİŞ</vt:lpstr>
      <vt:lpstr>GİRİŞ</vt:lpstr>
      <vt:lpstr>GİRİŞ</vt:lpstr>
      <vt:lpstr>GİRİŞ</vt:lpstr>
      <vt:lpstr>GİRİŞ</vt:lpstr>
      <vt:lpstr>GİRİŞ</vt:lpstr>
      <vt:lpstr>GİRİŞ </vt:lpstr>
      <vt:lpstr>METOT</vt:lpstr>
      <vt:lpstr>METOT</vt:lpstr>
      <vt:lpstr>METOT</vt:lpstr>
      <vt:lpstr>METOT</vt:lpstr>
      <vt:lpstr>METOT</vt:lpstr>
      <vt:lpstr>METOT</vt:lpstr>
      <vt:lpstr>METOT</vt:lpstr>
      <vt:lpstr>METOT</vt:lpstr>
      <vt:lpstr>METOT</vt:lpstr>
      <vt:lpstr>METOT</vt:lpstr>
      <vt:lpstr>METOT</vt:lpstr>
      <vt:lpstr>METOT</vt:lpstr>
      <vt:lpstr>METOT</vt:lpstr>
      <vt:lpstr>METOT</vt:lpstr>
      <vt:lpstr>METOT</vt:lpstr>
      <vt:lpstr>METOT</vt:lpstr>
      <vt:lpstr>METOT</vt:lpstr>
      <vt:lpstr>METOT</vt:lpstr>
      <vt:lpstr>METOT</vt:lpstr>
      <vt:lpstr>BULGULAR</vt:lpstr>
      <vt:lpstr>BULGULAR</vt:lpstr>
      <vt:lpstr>PowerPoint Sunusu</vt:lpstr>
      <vt:lpstr>BULGULAR</vt:lpstr>
      <vt:lpstr>BULGULAR</vt:lpstr>
      <vt:lpstr>BULGULAR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SONUÇ</vt:lpstr>
      <vt:lpstr>TEŞEKKÜRLER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</dc:creator>
  <cp:lastModifiedBy>SAMSUNG</cp:lastModifiedBy>
  <cp:revision>99</cp:revision>
  <dcterms:created xsi:type="dcterms:W3CDTF">2021-12-11T14:38:49Z</dcterms:created>
  <dcterms:modified xsi:type="dcterms:W3CDTF">2021-12-14T08:20:31Z</dcterms:modified>
</cp:coreProperties>
</file>