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3" r:id="rId1"/>
    <p:sldMasterId id="2147483666" r:id="rId2"/>
  </p:sldMasterIdLst>
  <p:sldIdLst>
    <p:sldId id="270" r:id="rId3"/>
    <p:sldId id="257" r:id="rId4"/>
    <p:sldId id="264" r:id="rId5"/>
    <p:sldId id="265" r:id="rId6"/>
    <p:sldId id="267" r:id="rId7"/>
    <p:sldId id="266" r:id="rId8"/>
    <p:sldId id="268" r:id="rId9"/>
    <p:sldId id="269" r:id="rId10"/>
    <p:sldId id="271" r:id="rId11"/>
    <p:sldId id="272" r:id="rId12"/>
    <p:sldId id="273" r:id="rId13"/>
    <p:sldId id="279" r:id="rId14"/>
    <p:sldId id="280" r:id="rId15"/>
    <p:sldId id="281" r:id="rId16"/>
    <p:sldId id="284" r:id="rId17"/>
    <p:sldId id="278" r:id="rId18"/>
    <p:sldId id="283" r:id="rId19"/>
  </p:sldIdLst>
  <p:sldSz cx="9144000" cy="6858000" type="screen4x3"/>
  <p:notesSz cx="6858000" cy="9144000"/>
  <p:defaultTextStyle>
    <a:defPPr>
      <a:defRPr lang="tr-TR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Orta Stil 2 - Vurgu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53" autoAdjust="0"/>
    <p:restoredTop sz="94624" autoAdjust="0"/>
  </p:normalViewPr>
  <p:slideViewPr>
    <p:cSldViewPr>
      <p:cViewPr varScale="1">
        <p:scale>
          <a:sx n="87" d="100"/>
          <a:sy n="87" d="100"/>
        </p:scale>
        <p:origin x="-1464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viewProps" Target="view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ableStyles" Target="tableStyle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7DB1745-8131-4237-BEA5-C0C542245506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1E398DB2-3145-42EE-A394-90C6672C0010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C3417A-3047-431F-94AC-14371B31F919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937CDB-F3CA-4FC5-BBDE-7F81AB1BDBC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7 Dikdörtgen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 fontAlgn="auto">
              <a:lnSpc>
                <a:spcPts val="3000"/>
              </a:lnSpc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2"/>
              <a:buNone/>
              <a:defRPr/>
            </a:pPr>
            <a:endParaRPr lang="en-US" sz="3200">
              <a:latin typeface="+mn-lt"/>
              <a:cs typeface="+mn-cs"/>
            </a:endParaRPr>
          </a:p>
        </p:txBody>
      </p:sp>
      <p:sp>
        <p:nvSpPr>
          <p:cNvPr id="6" name="8 Akış Çizelgesi: İşlem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9 Akış Çizelgesi: İşlem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tr-TR" noProof="0" smtClean="0"/>
              <a:t>Resim eklemek için simgeyi tıklatın</a:t>
            </a:r>
            <a:endParaRPr lang="en-US" noProof="0" dirty="0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7F5E7DF-8FF9-4CF8-8B01-AA07E4CC9C45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9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3F19C517-3553-449B-8F78-24A56E4B11C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010CB4-7FA0-4CDC-ADB2-7324DD42A261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C1423F-AD2F-47BD-BFD1-24CA2991A756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55403-9ED2-4A95-9BF6-234A3A781D80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DB17F4-A5A8-4991-BF53-EBD0B1120E5E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4F8805E3-8804-445E-8EBB-0D3B2D8F40C2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/>
          <a:lstStyle>
            <a:lvl1pPr fontAlgn="auto">
              <a:spcBef>
                <a:spcPts val="0"/>
              </a:spcBef>
              <a:spcAft>
                <a:spcPts val="0"/>
              </a:spcAft>
              <a:defRPr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2F28F275-17BB-4F8F-BD6B-5975AE482B71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7 Oval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bg2">
                <a:lumMod val="5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8 Oval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4" name="13 Başlık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283152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b"/>
          <a:lstStyle>
            <a:lvl1pPr algn="l">
              <a:defRPr baseline="0">
                <a:solidFill>
                  <a:schemeClr val="tx1"/>
                </a:solidFill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22" name="21 Alt Başlık"/>
          <p:cNvSpPr>
            <a:spLocks noGrp="1"/>
          </p:cNvSpPr>
          <p:nvPr>
            <p:ph type="subTitle" idx="1"/>
          </p:nvPr>
        </p:nvSpPr>
        <p:spPr>
          <a:xfrm>
            <a:off x="1432560" y="2071678"/>
            <a:ext cx="7406640" cy="4143404"/>
          </a:xfr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tIns="0"/>
          <a:lstStyle>
            <a:lvl1pPr marL="27432" indent="0" algn="l">
              <a:buNone/>
              <a:defRPr sz="2600" kern="1000" baseline="0">
                <a:solidFill>
                  <a:schemeClr val="tx2">
                    <a:shade val="30000"/>
                    <a:satMod val="150000"/>
                  </a:schemeClr>
                </a:solidFill>
                <a:latin typeface="+mn-lt"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tr-TR" dirty="0" smtClean="0"/>
              <a:t>Asıl alt başlık stilini düzenlemek için tıklatın</a:t>
            </a:r>
            <a:endParaRPr lang="en-US" dirty="0"/>
          </a:p>
        </p:txBody>
      </p:sp>
      <p:sp>
        <p:nvSpPr>
          <p:cNvPr id="6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9E067C9-8BB5-458A-8248-2DA11943FA8C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7" name="1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8" name="9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319F2F4-781D-41F6-90F2-51B7E5B61D82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>
              <a:defRPr>
                <a:latin typeface="+mn-lt"/>
              </a:defRPr>
            </a:lvl4pPr>
            <a:lvl5pPr>
              <a:defRPr>
                <a:latin typeface="+mn-lt"/>
              </a:defRPr>
            </a:lvl5pPr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4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648255-6B03-483F-B099-777D21E00C45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5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5BB5FC-8028-4604-8BA9-1F8FCFA34DB4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6 Dikdörtgen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9 Dikdörtgen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7 Oval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8 Oval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8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DAD3494-DD05-44C3-B1FA-816374767876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9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10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C383D38-E0C2-42C6-9F88-2D86BB7D9F5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5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43409F-A153-4D57-A382-BF26EC0C2405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6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7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6C5490-1B33-41A4-BCD6-1D8BDE11317F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7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23212E-1412-4DCA-B39A-3F3DDD01732C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8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9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6855E5-B097-44A5-9909-8F3EF42563E8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2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8FF8F2-7A7D-448E-9296-ECA04CB6907E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4" name="9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21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E915A9D-B65B-44B9-AF20-44CBFFE792E9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4 Dikdörtgen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5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DE1A2A09-FD0C-4FF5-9284-2736B8241D40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5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6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124658B7-909F-4BC0-9AC6-383D2F4DB5CB}" type="slidenum">
              <a:rPr lang="tr-TR"/>
              <a:pPr>
                <a:defRPr/>
              </a:pPr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100" y="1844675"/>
            <a:ext cx="7499350" cy="4403725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rgbClr val="00ADDC"/>
        </a:buClr>
        <a:buSzPct val="80000"/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rgbClr val="00ADDC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Pasta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7 Oval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1" name="10 Halka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12" name="11 Dikdörtgen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4 Başlık Yer Tutucusu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 anchor="ctr">
            <a:normAutofit/>
          </a:bodyPr>
          <a:lstStyle>
            <a:extLst/>
          </a:lstStyle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9" name="8 Metin Yer Tutucusu"/>
          <p:cNvSpPr>
            <a:spLocks noGrp="1"/>
          </p:cNvSpPr>
          <p:nvPr>
            <p:ph type="body" idx="1"/>
          </p:nvPr>
        </p:nvSpPr>
        <p:spPr>
          <a:xfrm>
            <a:off x="1435100" y="1700213"/>
            <a:ext cx="7499350" cy="4548187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none"/>
        </p:style>
        <p:txBody>
          <a:bodyPr>
            <a:normAutofit/>
          </a:bodyPr>
          <a:lstStyle>
            <a:extLst/>
          </a:lstStyle>
          <a:p>
            <a:pPr lvl="0"/>
            <a:r>
              <a:rPr lang="tr-TR" dirty="0" smtClean="0"/>
              <a:t>Asıl metin stillerini düzenlemek için tıklatın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en-US" dirty="0"/>
          </a:p>
        </p:txBody>
      </p:sp>
      <p:sp>
        <p:nvSpPr>
          <p:cNvPr id="24" name="23 Veri Yer Tutucusu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B434ED82-1D58-4209-87FC-96972430ECDD}" type="datetimeFigureOut">
              <a:rPr lang="tr-TR"/>
              <a:pPr>
                <a:defRPr/>
              </a:pPr>
              <a:t>07.04.2015</a:t>
            </a:fld>
            <a:endParaRPr lang="tr-TR"/>
          </a:p>
        </p:txBody>
      </p:sp>
      <p:sp>
        <p:nvSpPr>
          <p:cNvPr id="10" name="9 Altbilgi Yer Tutucusu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tr-TR"/>
          </a:p>
        </p:txBody>
      </p:sp>
      <p:sp>
        <p:nvSpPr>
          <p:cNvPr id="22" name="21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 smtClean="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30E47479-C1DC-4F66-9F9A-8F68693DEE53}" type="slidenum">
              <a:rPr lang="tr-TR"/>
              <a:pPr>
                <a:defRPr/>
              </a:pPr>
              <a:t>‹#›</a:t>
            </a:fld>
            <a:endParaRPr lang="tr-TR"/>
          </a:p>
        </p:txBody>
      </p:sp>
      <p:sp>
        <p:nvSpPr>
          <p:cNvPr id="15" name="14 Dikdörtgen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79" r:id="rId2"/>
    <p:sldLayoutId id="2147483683" r:id="rId3"/>
    <p:sldLayoutId id="2147483678" r:id="rId4"/>
    <p:sldLayoutId id="2147483677" r:id="rId5"/>
    <p:sldLayoutId id="2147483676" r:id="rId6"/>
    <p:sldLayoutId id="2147483684" r:id="rId7"/>
    <p:sldLayoutId id="2147483675" r:id="rId8"/>
    <p:sldLayoutId id="2147483685" r:id="rId9"/>
    <p:sldLayoutId id="2147483674" r:id="rId10"/>
    <p:sldLayoutId id="2147483673" r:id="rId11"/>
  </p:sldLayoutIdLst>
  <p:txStyles>
    <p:titleStyle>
      <a:lvl1pPr algn="l" rtl="0" fontAlgn="base">
        <a:spcBef>
          <a:spcPct val="0"/>
        </a:spcBef>
        <a:spcAft>
          <a:spcPct val="0"/>
        </a:spcAft>
        <a:defRPr sz="4300" kern="1200">
          <a:solidFill>
            <a:schemeClr val="tx1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n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chemeClr val="tx1"/>
          </a:solidFill>
          <a:latin typeface="Arial" charset="0"/>
        </a:defRPr>
      </a:lvl9pPr>
      <a:extLst/>
    </p:titleStyle>
    <p:bodyStyle>
      <a:lvl1pPr marL="365125" indent="-282575" algn="l" rtl="0" fontAlgn="base">
        <a:spcBef>
          <a:spcPts val="600"/>
        </a:spcBef>
        <a:spcAft>
          <a:spcPct val="0"/>
        </a:spcAft>
        <a:buClr>
          <a:srgbClr val="00ADDC"/>
        </a:buClr>
        <a:buSzPct val="80000"/>
        <a:buFont typeface="Wingdings" pitchFamily="2" charset="2"/>
        <a:buChar char="Ø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fontAlgn="base">
        <a:spcBef>
          <a:spcPts val="550"/>
        </a:spcBef>
        <a:spcAft>
          <a:spcPct val="0"/>
        </a:spcAft>
        <a:buClr>
          <a:srgbClr val="00ADDC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fontAlgn="base">
        <a:spcBef>
          <a:spcPct val="20000"/>
        </a:spcBef>
        <a:spcAft>
          <a:spcPct val="0"/>
        </a:spcAft>
        <a:buClr>
          <a:srgbClr val="00ADDC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350" y="1412875"/>
            <a:ext cx="7497763" cy="1871663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5400" dirty="0" smtClean="0"/>
              <a:t>Vaka Sunumu</a:t>
            </a:r>
            <a:endParaRPr lang="tr-TR" sz="5400" dirty="0"/>
          </a:p>
        </p:txBody>
      </p:sp>
      <p:sp>
        <p:nvSpPr>
          <p:cNvPr id="16386" name="2 İçerik Yer Tutucusu"/>
          <p:cNvSpPr>
            <a:spLocks noGrp="1"/>
          </p:cNvSpPr>
          <p:nvPr>
            <p:ph idx="1"/>
          </p:nvPr>
        </p:nvSpPr>
        <p:spPr bwMode="auto">
          <a:xfrm>
            <a:off x="1331913" y="4149080"/>
            <a:ext cx="7602537" cy="64770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>
              <a:buFont typeface="Wingdings" pitchFamily="2" charset="2"/>
              <a:buNone/>
            </a:pPr>
            <a:r>
              <a:rPr lang="tr-TR" dirty="0" smtClean="0"/>
              <a:t>Dr. Rahman </a:t>
            </a:r>
            <a:r>
              <a:rPr lang="tr-TR" dirty="0" err="1" smtClean="0"/>
              <a:t>Kuri</a:t>
            </a:r>
            <a:endParaRPr lang="tr-TR" dirty="0" smtClean="0"/>
          </a:p>
        </p:txBody>
      </p:sp>
      <p:sp>
        <p:nvSpPr>
          <p:cNvPr id="4" name="2 İçerik Yer Tutucusu"/>
          <p:cNvSpPr txBox="1">
            <a:spLocks/>
          </p:cNvSpPr>
          <p:nvPr/>
        </p:nvSpPr>
        <p:spPr bwMode="auto">
          <a:xfrm>
            <a:off x="1331913" y="4940572"/>
            <a:ext cx="7602537" cy="647700"/>
          </a:xfrm>
          <a:prstGeom prst="rect">
            <a:avLst/>
          </a:prstGeom>
          <a:solidFill>
            <a:schemeClr val="lt1"/>
          </a:solidFill>
          <a:ln w="25400" cap="flat" cmpd="sng" algn="ctr">
            <a:solidFill>
              <a:schemeClr val="accent4"/>
            </a:solidFill>
            <a:prstDash val="solid"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>
            <a:lvl1pPr marL="365125" indent="-282575" algn="l" rtl="0" fontAlgn="base">
              <a:spcBef>
                <a:spcPts val="600"/>
              </a:spcBef>
              <a:spcAft>
                <a:spcPct val="0"/>
              </a:spcAft>
              <a:buClr>
                <a:srgbClr val="00ADDC"/>
              </a:buClr>
              <a:buSzPct val="80000"/>
              <a:buFont typeface="Wingdings" pitchFamily="2" charset="2"/>
              <a:buChar char="Ø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39763" indent="-236538" algn="l" rtl="0" fontAlgn="base">
              <a:spcBef>
                <a:spcPts val="550"/>
              </a:spcBef>
              <a:spcAft>
                <a:spcPct val="0"/>
              </a:spcAft>
              <a:buClr>
                <a:srgbClr val="00ADDC"/>
              </a:buClr>
              <a:buFont typeface="Verdana" pitchFamily="34" charset="0"/>
              <a:buChar char="◦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85825" indent="-228600" algn="l" rtl="0" fontAlgn="base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itchFamily="18" charset="2"/>
              <a:buChar char="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096963" indent="-173038" algn="l" rtl="0" fontAlgn="base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296988" indent="-182563" algn="l" rtl="0" fontAlgn="base">
              <a:spcBef>
                <a:spcPct val="20000"/>
              </a:spcBef>
              <a:spcAft>
                <a:spcPct val="0"/>
              </a:spcAft>
              <a:buClr>
                <a:srgbClr val="00ADDC"/>
              </a:buClr>
              <a:buFont typeface="Wingdings 2" pitchFamily="18" charset="2"/>
              <a:buChar char="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algn="ctr">
              <a:buFont typeface="Wingdings" pitchFamily="2" charset="2"/>
              <a:buNone/>
            </a:pPr>
            <a:r>
              <a:rPr lang="tr-TR" dirty="0" smtClean="0"/>
              <a:t>07.04.2015</a:t>
            </a:r>
            <a:endParaRPr lang="tr-TR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5602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Tedavi:</a:t>
            </a:r>
          </a:p>
          <a:p>
            <a:pPr lvl="1"/>
            <a:r>
              <a:rPr lang="tr-TR" smtClean="0"/>
              <a:t>Çarpıntı: Beta-bloker verildi,</a:t>
            </a:r>
          </a:p>
          <a:p>
            <a:pPr lvl="1"/>
            <a:r>
              <a:rPr lang="tr-TR" smtClean="0"/>
              <a:t>3 ay içinde şikayetler geriledi,</a:t>
            </a:r>
          </a:p>
          <a:p>
            <a:pPr lvl="1"/>
            <a:r>
              <a:rPr lang="tr-TR" smtClean="0"/>
              <a:t>TFT normale döndü.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6626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Post Partum Tiroidit (PPT);</a:t>
            </a:r>
          </a:p>
          <a:p>
            <a:pPr lvl="1"/>
            <a:r>
              <a:rPr lang="tr-TR" smtClean="0"/>
              <a:t>%4-10,</a:t>
            </a:r>
          </a:p>
          <a:p>
            <a:pPr lvl="1"/>
            <a:r>
              <a:rPr lang="tr-TR" smtClean="0"/>
              <a:t>6 hafta-9 ay arasında,</a:t>
            </a:r>
          </a:p>
          <a:p>
            <a:pPr lvl="1"/>
            <a:r>
              <a:rPr lang="tr-TR" smtClean="0"/>
              <a:t>Tirotoksikoz,</a:t>
            </a:r>
          </a:p>
          <a:p>
            <a:pPr lvl="1"/>
            <a:r>
              <a:rPr lang="tr-TR" smtClean="0"/>
              <a:t>Otoimmun bileşenli,</a:t>
            </a:r>
          </a:p>
          <a:p>
            <a:pPr lvl="1"/>
            <a:r>
              <a:rPr lang="tr-TR" smtClean="0"/>
              <a:t>1-2 ay sonra kendiliğinden düzelen,</a:t>
            </a:r>
          </a:p>
          <a:p>
            <a:pPr lvl="1"/>
            <a:r>
              <a:rPr lang="tr-TR" smtClean="0"/>
              <a:t>Sessiz (ağrısız) tiroidit çeşididir.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765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Post Partum Tiroidit (PPT);</a:t>
            </a:r>
          </a:p>
          <a:p>
            <a:pPr lvl="1"/>
            <a:r>
              <a:rPr lang="tr-TR" smtClean="0"/>
              <a:t>Ailede tiroid hastalığı (özellikle Hashimoto) olanlarda,</a:t>
            </a:r>
          </a:p>
          <a:p>
            <a:pPr lvl="1"/>
            <a:r>
              <a:rPr lang="tr-TR" smtClean="0"/>
              <a:t>Otoimmun hastalıkları (Tip 1 DM) olanlarda,</a:t>
            </a:r>
          </a:p>
          <a:p>
            <a:pPr lvl="1"/>
            <a:r>
              <a:rPr lang="tr-TR" smtClean="0"/>
              <a:t>Sigara içenlerde,</a:t>
            </a:r>
          </a:p>
          <a:p>
            <a:pPr lvl="1"/>
            <a:r>
              <a:rPr lang="tr-TR" smtClean="0"/>
              <a:t>İyoda maruziyet durumunda daha yaygın.</a:t>
            </a:r>
          </a:p>
          <a:p>
            <a:pPr lvl="1"/>
            <a:endParaRPr lang="tr-TR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867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Post Partum Tiroidit (PPT);</a:t>
            </a:r>
          </a:p>
          <a:p>
            <a:pPr lvl="1"/>
            <a:r>
              <a:rPr lang="tr-TR" smtClean="0"/>
              <a:t>%50’den fazlasında;</a:t>
            </a:r>
          </a:p>
          <a:p>
            <a:pPr lvl="2"/>
            <a:r>
              <a:rPr lang="tr-TR" smtClean="0"/>
              <a:t>Hafif guatr,</a:t>
            </a:r>
          </a:p>
          <a:p>
            <a:pPr lvl="2"/>
            <a:r>
              <a:rPr lang="tr-TR" smtClean="0"/>
              <a:t>Hafif tirotoksikoz,</a:t>
            </a:r>
          </a:p>
          <a:p>
            <a:pPr lvl="1"/>
            <a:r>
              <a:rPr lang="tr-TR" smtClean="0"/>
              <a:t>Bazılarında HT,</a:t>
            </a:r>
          </a:p>
          <a:p>
            <a:pPr lvl="1">
              <a:buFont typeface="Verdana" pitchFamily="34" charset="0"/>
              <a:buNone/>
            </a:pPr>
            <a:endParaRPr lang="tr-TR" smtClean="0"/>
          </a:p>
          <a:p>
            <a:pPr lvl="1"/>
            <a:r>
              <a:rPr lang="tr-TR" smtClean="0"/>
              <a:t>Graves’le ayrımında RAİU testi (emzirenlerde uygun değil)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857375"/>
            <a:ext cx="7499350" cy="414337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Post </a:t>
            </a:r>
            <a:r>
              <a:rPr lang="tr-TR" dirty="0" err="1" smtClean="0"/>
              <a:t>Partum</a:t>
            </a:r>
            <a:r>
              <a:rPr lang="tr-TR" dirty="0" smtClean="0"/>
              <a:t> </a:t>
            </a:r>
            <a:r>
              <a:rPr lang="tr-TR" dirty="0" err="1" smtClean="0"/>
              <a:t>Tiroidit</a:t>
            </a:r>
            <a:r>
              <a:rPr lang="tr-TR" dirty="0" smtClean="0"/>
              <a:t> (PPT);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Kendini sınırlar,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Hafif bir </a:t>
            </a:r>
            <a:r>
              <a:rPr lang="tr-TR" dirty="0" err="1" smtClean="0"/>
              <a:t>tiotoksikozla</a:t>
            </a:r>
            <a:r>
              <a:rPr lang="tr-TR" dirty="0" smtClean="0"/>
              <a:t> seyreder;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None/>
              <a:defRPr/>
            </a:pPr>
            <a:endParaRPr lang="tr-TR" dirty="0" smtClean="0"/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Genelde tedavi gerekmez;</a:t>
            </a:r>
          </a:p>
          <a:p>
            <a:pPr marL="886968" lvl="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tr-TR" dirty="0" smtClean="0"/>
              <a:t>Çarpıntı için beta-</a:t>
            </a:r>
            <a:r>
              <a:rPr lang="tr-TR" dirty="0" err="1" smtClean="0"/>
              <a:t>bloker</a:t>
            </a:r>
            <a:r>
              <a:rPr lang="tr-TR" dirty="0" smtClean="0"/>
              <a:t> verilebilir,</a:t>
            </a:r>
          </a:p>
          <a:p>
            <a:pPr marL="886968" lvl="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tr-TR" dirty="0" err="1" smtClean="0"/>
              <a:t>Antitiroid</a:t>
            </a:r>
            <a:r>
              <a:rPr lang="tr-TR" dirty="0" smtClean="0"/>
              <a:t> tedavi ve RAİ tedavisi uygun değil,</a:t>
            </a:r>
          </a:p>
          <a:p>
            <a:pPr marL="886968" lvl="2" fontAlgn="auto">
              <a:spcAft>
                <a:spcPts val="0"/>
              </a:spcAft>
              <a:buClr>
                <a:schemeClr val="accent4"/>
              </a:buClr>
              <a:buFont typeface="Wingdings 2"/>
              <a:buChar char=""/>
              <a:defRPr/>
            </a:pPr>
            <a:r>
              <a:rPr lang="tr-TR" dirty="0" err="1" smtClean="0"/>
              <a:t>Hipotiroidi</a:t>
            </a:r>
            <a:r>
              <a:rPr lang="tr-TR" dirty="0" smtClean="0"/>
              <a:t> olursa </a:t>
            </a:r>
            <a:r>
              <a:rPr lang="tr-TR" dirty="0" err="1" smtClean="0"/>
              <a:t>tiroid</a:t>
            </a:r>
            <a:r>
              <a:rPr lang="tr-TR" dirty="0" smtClean="0"/>
              <a:t> hormon </a:t>
            </a:r>
            <a:r>
              <a:rPr lang="tr-TR" dirty="0" err="1" smtClean="0"/>
              <a:t>replasmanı</a:t>
            </a:r>
            <a:r>
              <a:rPr lang="tr-TR" dirty="0" smtClean="0"/>
              <a:t> gerekebilir. (geçici veya sürekli)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graphicFrame>
        <p:nvGraphicFramePr>
          <p:cNvPr id="5" name="4 İçerik Yer Tutucusu"/>
          <p:cNvGraphicFramePr>
            <a:graphicFrameLocks noGrp="1"/>
          </p:cNvGraphicFramePr>
          <p:nvPr>
            <p:ph idx="1"/>
          </p:nvPr>
        </p:nvGraphicFramePr>
        <p:xfrm>
          <a:off x="1435100" y="1773238"/>
          <a:ext cx="7499349" cy="4896542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2499783"/>
                <a:gridCol w="2499783"/>
                <a:gridCol w="2499783"/>
              </a:tblGrid>
              <a:tr h="699506">
                <a:tc>
                  <a:txBody>
                    <a:bodyPr/>
                    <a:lstStyle/>
                    <a:p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endParaRPr lang="tr-TR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Postpartum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Tiroidit</a:t>
                      </a:r>
                      <a:endParaRPr lang="tr-TR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baseline="0" dirty="0" err="1" smtClean="0">
                          <a:solidFill>
                            <a:schemeClr val="tx1"/>
                          </a:solidFill>
                        </a:rPr>
                        <a:t>Graves</a:t>
                      </a:r>
                      <a:r>
                        <a:rPr lang="tr-TR" baseline="0" dirty="0" smtClean="0">
                          <a:solidFill>
                            <a:schemeClr val="tx1"/>
                          </a:solidFill>
                        </a:rPr>
                        <a:t> Hastalığı</a:t>
                      </a:r>
                      <a:endParaRPr lang="tr-TR" baseline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Tirotoksikoz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Geçici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Kalıcı, uzun süreli</a:t>
                      </a:r>
                      <a:endParaRPr lang="tr-TR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smtClean="0"/>
                        <a:t>TSH reseptör Ab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Negatif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Pozitif</a:t>
                      </a:r>
                      <a:endParaRPr lang="tr-TR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smtClean="0"/>
                        <a:t>RAİU testi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Normal-azalmış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Artmış</a:t>
                      </a:r>
                      <a:r>
                        <a:rPr lang="tr-TR" baseline="0" dirty="0" smtClean="0"/>
                        <a:t> </a:t>
                      </a:r>
                      <a:endParaRPr lang="tr-TR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smtClean="0"/>
                        <a:t>Semptom</a:t>
                      </a:r>
                      <a:r>
                        <a:rPr lang="tr-TR" baseline="0" dirty="0" smtClean="0"/>
                        <a:t> durumu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Silik klinik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Ciddi klinik</a:t>
                      </a:r>
                      <a:endParaRPr lang="tr-TR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smtClean="0"/>
                        <a:t>Semptom süresi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&lt; 3 ay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&gt; 3 ay</a:t>
                      </a:r>
                      <a:endParaRPr lang="tr-TR" dirty="0"/>
                    </a:p>
                  </a:txBody>
                  <a:tcPr/>
                </a:tc>
              </a:tr>
              <a:tr h="699506">
                <a:tc>
                  <a:txBody>
                    <a:bodyPr/>
                    <a:lstStyle/>
                    <a:p>
                      <a:r>
                        <a:rPr lang="tr-TR" dirty="0" err="1" smtClean="0"/>
                        <a:t>Ekzoftalmus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Yok </a:t>
                      </a:r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tr-TR" dirty="0" smtClean="0"/>
                        <a:t>Yaklaşık</a:t>
                      </a:r>
                      <a:r>
                        <a:rPr lang="tr-TR" baseline="0" dirty="0" smtClean="0"/>
                        <a:t> %30’unda mevcut</a:t>
                      </a:r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403350" y="2924175"/>
            <a:ext cx="7497763" cy="1143000"/>
          </a:xfrm>
        </p:spPr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Teşekkürler…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/>
              <a:t>Kaynaklar</a:t>
            </a:r>
            <a:endParaRPr lang="tr-TR" dirty="0"/>
          </a:p>
        </p:txBody>
      </p:sp>
      <p:sp>
        <p:nvSpPr>
          <p:cNvPr id="3277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1"/>
            <a:endParaRPr lang="tr-TR" sz="2000" dirty="0" smtClean="0"/>
          </a:p>
          <a:p>
            <a:pPr lvl="1"/>
            <a:r>
              <a:rPr lang="tr-TR" sz="2000" dirty="0" smtClean="0"/>
              <a:t>Başköy K, Meriç C, </a:t>
            </a:r>
            <a:r>
              <a:rPr lang="tr-TR" sz="2000" dirty="0" err="1" smtClean="0"/>
              <a:t>Taşlıpınar</a:t>
            </a:r>
            <a:r>
              <a:rPr lang="tr-TR" sz="2000" dirty="0" smtClean="0"/>
              <a:t> A. Olgu 1</a:t>
            </a:r>
            <a:r>
              <a:rPr lang="tr-TR" sz="2000" dirty="0"/>
              <a:t>. Olgularla </a:t>
            </a:r>
            <a:r>
              <a:rPr lang="tr-TR" sz="2000" dirty="0" smtClean="0"/>
              <a:t>Endokrinoloji 2014;2 (2):2.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857375"/>
            <a:ext cx="7499350" cy="4143375"/>
          </a:xfrm>
        </p:spPr>
        <p:txBody>
          <a:bodyPr>
            <a:normAutofit lnSpcReduction="10000"/>
          </a:bodyPr>
          <a:lstStyle/>
          <a:p>
            <a:pPr marL="365760" indent="-283464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Şikayet;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Kalp çarpıntısı,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endParaRPr lang="tr-TR" dirty="0" smtClean="0"/>
          </a:p>
          <a:p>
            <a:pPr marL="365760" indent="-283464" fontAlgn="auto">
              <a:spcAft>
                <a:spcPts val="0"/>
              </a:spcAft>
              <a:buClr>
                <a:schemeClr val="accent4"/>
              </a:buClr>
              <a:defRPr/>
            </a:pPr>
            <a:r>
              <a:rPr lang="tr-TR" dirty="0" smtClean="0"/>
              <a:t>Hikaye;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Çok yorulma,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Toleransta azalma,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Ateş yok,</a:t>
            </a:r>
          </a:p>
          <a:p>
            <a:pPr marL="640080" lvl="1" indent="-237744" fontAlgn="auto">
              <a:spcAft>
                <a:spcPts val="0"/>
              </a:spcAft>
              <a:buClr>
                <a:schemeClr val="accent4"/>
              </a:buClr>
              <a:buFont typeface="Verdana"/>
              <a:buChar char="◦"/>
              <a:defRPr/>
            </a:pPr>
            <a:r>
              <a:rPr lang="tr-TR" dirty="0" smtClean="0"/>
              <a:t>Çabuk sinirlenme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1843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Özgeçmiş;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pPr lvl="1"/>
            <a:r>
              <a:rPr lang="tr-TR" smtClean="0"/>
              <a:t>2 ay önce normal vajinal yolla sağlıklı bir bebek doğurmuş,</a:t>
            </a:r>
          </a:p>
          <a:p>
            <a:pPr lvl="1">
              <a:buFont typeface="Verdana" pitchFamily="34" charset="0"/>
              <a:buNone/>
            </a:pPr>
            <a:endParaRPr lang="tr-TR" smtClean="0"/>
          </a:p>
          <a:p>
            <a:pPr lvl="1"/>
            <a:r>
              <a:rPr lang="tr-TR" smtClean="0"/>
              <a:t>Semptomlarını yeni doğum yapmasına, uykusuzluklara bağlıyor. (çarpıntı hariç)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1945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451350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Laboratuvar;</a:t>
            </a:r>
          </a:p>
          <a:p>
            <a:pPr lvl="1"/>
            <a:r>
              <a:rPr lang="tr-TR" smtClean="0"/>
              <a:t> BK:10.8</a:t>
            </a:r>
          </a:p>
          <a:p>
            <a:pPr lvl="2"/>
            <a:r>
              <a:rPr lang="tr-TR" smtClean="0"/>
              <a:t>Yaymada;</a:t>
            </a:r>
          </a:p>
          <a:p>
            <a:pPr lvl="2"/>
            <a:r>
              <a:rPr lang="tr-TR" smtClean="0"/>
              <a:t>%56 nötrofil,</a:t>
            </a:r>
          </a:p>
          <a:p>
            <a:pPr lvl="2"/>
            <a:r>
              <a:rPr lang="tr-TR" smtClean="0"/>
              <a:t>%34 lenfosit,</a:t>
            </a:r>
          </a:p>
          <a:p>
            <a:pPr lvl="2"/>
            <a:r>
              <a:rPr lang="tr-TR" smtClean="0"/>
              <a:t>%3 monosit</a:t>
            </a:r>
          </a:p>
          <a:p>
            <a:pPr lvl="1"/>
            <a:r>
              <a:rPr lang="tr-TR" smtClean="0"/>
              <a:t>Htc: %37.6</a:t>
            </a:r>
          </a:p>
          <a:p>
            <a:pPr lvl="1"/>
            <a:r>
              <a:rPr lang="tr-TR" smtClean="0"/>
              <a:t>Hb:12.1</a:t>
            </a:r>
          </a:p>
          <a:p>
            <a:pPr lvl="1"/>
            <a:r>
              <a:rPr lang="tr-TR" smtClean="0"/>
              <a:t>Diğer bulgular normal.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0482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Halsizlik,</a:t>
            </a:r>
          </a:p>
          <a:p>
            <a:r>
              <a:rPr lang="tr-TR" smtClean="0"/>
              <a:t>Yorgunluk,</a:t>
            </a:r>
          </a:p>
          <a:p>
            <a:r>
              <a:rPr lang="tr-TR" smtClean="0"/>
              <a:t>Yeni doğum,</a:t>
            </a:r>
          </a:p>
          <a:p>
            <a:r>
              <a:rPr lang="tr-TR" smtClean="0"/>
              <a:t>Çarpıntı,</a:t>
            </a:r>
          </a:p>
          <a:p>
            <a:r>
              <a:rPr lang="tr-TR" smtClean="0"/>
              <a:t>Cbc normal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r>
              <a:rPr lang="tr-TR" smtClean="0"/>
              <a:t>Başka ne istenebilir???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1435100" y="1628775"/>
            <a:ext cx="7499350" cy="4895850"/>
          </a:xfr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>
              <a:lnSpc>
                <a:spcPct val="90000"/>
              </a:lnSpc>
            </a:pPr>
            <a:r>
              <a:rPr lang="tr-TR" smtClean="0"/>
              <a:t>Laboratuvar;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EKG: Normal Sinüs Ritmi (hız:87)</a:t>
            </a:r>
          </a:p>
          <a:p>
            <a:pPr lvl="1">
              <a:lnSpc>
                <a:spcPct val="90000"/>
              </a:lnSpc>
              <a:buFont typeface="Verdana" pitchFamily="34" charset="0"/>
              <a:buNone/>
            </a:pPr>
            <a:endParaRPr lang="tr-TR" smtClean="0"/>
          </a:p>
          <a:p>
            <a:pPr lvl="1">
              <a:lnSpc>
                <a:spcPct val="90000"/>
              </a:lnSpc>
            </a:pPr>
            <a:r>
              <a:rPr lang="tr-TR" smtClean="0"/>
              <a:t>sT4: 1.86 (0.89-1.76) ng/dl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sT3: 4.01 (2.3-4.2) pg/ml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TSH: &lt;0.05 (0.3-5.5) µIU/ml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Anti-TPO Antikor: 325 (28-60) IU/ml</a:t>
            </a:r>
          </a:p>
          <a:p>
            <a:pPr lvl="1">
              <a:lnSpc>
                <a:spcPct val="90000"/>
              </a:lnSpc>
            </a:pPr>
            <a:r>
              <a:rPr lang="tr-TR" smtClean="0"/>
              <a:t>TSH Reseptör Antikoru: Negatif</a:t>
            </a:r>
          </a:p>
          <a:p>
            <a:pPr lvl="2">
              <a:lnSpc>
                <a:spcPct val="90000"/>
              </a:lnSpc>
              <a:buFont typeface="Wingdings 2" pitchFamily="18" charset="2"/>
              <a:buNone/>
            </a:pPr>
            <a:endParaRPr lang="tr-TR" smtClean="0"/>
          </a:p>
          <a:p>
            <a:pPr lvl="2">
              <a:lnSpc>
                <a:spcPct val="90000"/>
              </a:lnSpc>
            </a:pPr>
            <a:r>
              <a:rPr lang="tr-TR" smtClean="0"/>
              <a:t>Tiroid USG: Boyutları hafif azalmış heterojen tiroid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2530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3644900"/>
            <a:ext cx="7499350" cy="180022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ctr"/>
            <a:r>
              <a:rPr lang="tr-TR" smtClean="0"/>
              <a:t>Olası ön tanı???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3554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Primer hipertiroidi ? (Graves hastalığı)</a:t>
            </a:r>
          </a:p>
          <a:p>
            <a:pPr>
              <a:buFont typeface="Wingdings" pitchFamily="2" charset="2"/>
              <a:buNone/>
            </a:pPr>
            <a:endParaRPr lang="tr-TR" smtClean="0"/>
          </a:p>
          <a:p>
            <a:r>
              <a:rPr lang="tr-TR" smtClean="0"/>
              <a:t>Postpartum tiroidit 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fontAlgn="auto">
              <a:spcAft>
                <a:spcPts val="0"/>
              </a:spcAft>
              <a:defRPr/>
            </a:pPr>
            <a:r>
              <a:rPr lang="tr-TR" sz="4000" dirty="0" smtClean="0"/>
              <a:t>Vaka Sunumu</a:t>
            </a:r>
            <a:endParaRPr lang="tr-TR" dirty="0"/>
          </a:p>
        </p:txBody>
      </p:sp>
      <p:sp>
        <p:nvSpPr>
          <p:cNvPr id="24578" name="2 İçerik Yer Tutucusu"/>
          <p:cNvSpPr>
            <a:spLocks noGrp="1"/>
          </p:cNvSpPr>
          <p:nvPr>
            <p:ph idx="1"/>
          </p:nvPr>
        </p:nvSpPr>
        <p:spPr bwMode="auto">
          <a:xfrm>
            <a:off x="1435100" y="1857375"/>
            <a:ext cx="7499350" cy="4143375"/>
          </a:xfr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r>
              <a:rPr lang="tr-TR" smtClean="0"/>
              <a:t>Post Partum Tiroidit (PPT);</a:t>
            </a:r>
          </a:p>
          <a:p>
            <a:pPr lvl="1"/>
            <a:r>
              <a:rPr lang="tr-TR" smtClean="0"/>
              <a:t>Anti-TPO: Pozitif,</a:t>
            </a:r>
          </a:p>
          <a:p>
            <a:pPr lvl="1"/>
            <a:r>
              <a:rPr lang="tr-TR" smtClean="0"/>
              <a:t>TSH Reseptör Ab: Negatif,</a:t>
            </a:r>
          </a:p>
          <a:p>
            <a:pPr lvl="1"/>
            <a:r>
              <a:rPr lang="tr-TR" smtClean="0"/>
              <a:t>Klinik yeni başlamış ve silik,</a:t>
            </a:r>
          </a:p>
          <a:p>
            <a:pPr lvl="1"/>
            <a:r>
              <a:rPr lang="tr-TR" smtClean="0"/>
              <a:t>Doğum sonrası erken dönemde başlamış,</a:t>
            </a:r>
          </a:p>
          <a:p>
            <a:pPr lvl="1"/>
            <a:r>
              <a:rPr lang="tr-TR" smtClean="0"/>
              <a:t>USG: Heterojen tiroid (nodül yok)</a:t>
            </a:r>
          </a:p>
          <a:p>
            <a:pPr lvl="1"/>
            <a:r>
              <a:rPr lang="tr-TR" smtClean="0"/>
              <a:t>Radyoaktif iyot uptake testi gerekir ama emziriyor!!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1_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Gündönümü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</TotalTime>
  <Words>446</Words>
  <Application>Microsoft Office PowerPoint</Application>
  <PresentationFormat>Ekran Gösterisi (4:3)</PresentationFormat>
  <Paragraphs>123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Slayt Başlıkları</vt:lpstr>
      </vt:variant>
      <vt:variant>
        <vt:i4>17</vt:i4>
      </vt:variant>
    </vt:vector>
  </HeadingPairs>
  <TitlesOfParts>
    <vt:vector size="19" baseType="lpstr">
      <vt:lpstr>1_Gündönümü</vt:lpstr>
      <vt:lpstr>Gündönümü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Vaka Sunumu</vt:lpstr>
      <vt:lpstr>Teşekkürler…</vt:lpstr>
      <vt:lpstr>Kaynaklar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Slayt 1</dc:title>
  <dc:creator>casper pc</dc:creator>
  <cp:lastModifiedBy>Win7</cp:lastModifiedBy>
  <cp:revision>23</cp:revision>
  <dcterms:created xsi:type="dcterms:W3CDTF">2015-04-05T10:00:36Z</dcterms:created>
  <dcterms:modified xsi:type="dcterms:W3CDTF">2015-04-07T14:44:40Z</dcterms:modified>
</cp:coreProperties>
</file>