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28"/>
  </p:notesMasterIdLst>
  <p:sldIdLst>
    <p:sldId id="258" r:id="rId3"/>
    <p:sldId id="276" r:id="rId4"/>
    <p:sldId id="259" r:id="rId5"/>
    <p:sldId id="260" r:id="rId6"/>
    <p:sldId id="277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8" r:id="rId15"/>
    <p:sldId id="264" r:id="rId16"/>
    <p:sldId id="257" r:id="rId17"/>
    <p:sldId id="270" r:id="rId18"/>
    <p:sldId id="271" r:id="rId19"/>
    <p:sldId id="272" r:id="rId20"/>
    <p:sldId id="273" r:id="rId21"/>
    <p:sldId id="274" r:id="rId22"/>
    <p:sldId id="280" r:id="rId23"/>
    <p:sldId id="275" r:id="rId24"/>
    <p:sldId id="281" r:id="rId25"/>
    <p:sldId id="284" r:id="rId26"/>
    <p:sldId id="285" r:id="rId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>
      <p:cViewPr>
        <p:scale>
          <a:sx n="120" d="100"/>
          <a:sy n="120" d="100"/>
        </p:scale>
        <p:origin x="1400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7C51C-1DB4-48DE-8B1D-38AF34F43FD2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9210-74EE-453F-8013-1D46A5F6AB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067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36A3B-1210-4A2B-AEB6-BFA1A2B999BA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389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2400" y="6477000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Copyrights apply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2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2400" y="6477000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Copyrights apply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262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CDE175-916A-4C2D-887A-47ACF7FF5B64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4837559-DF3C-4C22-A057-D1564F1FA6C5}" type="slidenum">
              <a:rPr lang="tr-TR" smtClean="0"/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5BB0B0-7D0B-4081-AF17-E1518D1D82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1/17/22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Copyrights apply</a:t>
            </a: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9F6622-C519-4C69-9716-EA6F1F6EF4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5BB0B0-7D0B-4081-AF17-E1518D1D82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1/17/22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Copyrights apply</a:t>
            </a: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9F6622-C519-4C69-9716-EA6F1F6EF4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3000"/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8229600" cy="1143000"/>
          </a:xfrm>
        </p:spPr>
        <p:txBody>
          <a:bodyPr>
            <a:norm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</a:rPr>
              <a:t>AKUT KOLESİSTİT</a:t>
            </a:r>
            <a:endParaRPr lang="tr-TR" sz="4800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755576" y="1835696"/>
            <a:ext cx="8172400" cy="4701136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</a:rPr>
              <a:t>Etiyoloji</a:t>
            </a:r>
            <a:endParaRPr lang="tr-TR" b="1" dirty="0">
              <a:solidFill>
                <a:schemeClr val="bg1"/>
              </a:solidFill>
            </a:endParaRP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v"/>
            </a:pPr>
            <a:r>
              <a:rPr lang="tr-TR" b="1" dirty="0" err="1" smtClean="0">
                <a:solidFill>
                  <a:schemeClr val="bg1"/>
                </a:solidFill>
              </a:rPr>
              <a:t>Patogenez</a:t>
            </a:r>
            <a:endParaRPr lang="tr-TR" b="1" dirty="0">
              <a:solidFill>
                <a:schemeClr val="bg1"/>
              </a:solidFill>
            </a:endParaRP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</a:rPr>
              <a:t>Klinik ve </a:t>
            </a:r>
            <a:r>
              <a:rPr lang="tr-TR" b="1" dirty="0" err="1" smtClean="0">
                <a:solidFill>
                  <a:schemeClr val="bg1"/>
                </a:solidFill>
              </a:rPr>
              <a:t>Labaratuvar</a:t>
            </a:r>
            <a:r>
              <a:rPr lang="tr-TR" b="1" dirty="0" smtClean="0">
                <a:solidFill>
                  <a:schemeClr val="bg1"/>
                </a:solidFill>
              </a:rPr>
              <a:t> Bulguları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</a:rPr>
              <a:t>Tanı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</a:rPr>
              <a:t>Ayırıcı Tanı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</a:rPr>
              <a:t>Komplikasyonlar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</a:rPr>
              <a:t>Yönetim</a:t>
            </a:r>
          </a:p>
          <a:p>
            <a:pPr marL="0" indent="0" algn="ctr">
              <a:lnSpc>
                <a:spcPct val="80000"/>
              </a:lnSpc>
              <a:buNone/>
            </a:pPr>
            <a:endParaRPr lang="tr-TR" altLang="en-US" b="1" dirty="0" smtClean="0">
              <a:solidFill>
                <a:schemeClr val="bg1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tr-TR" altLang="en-US" b="1" dirty="0" smtClean="0">
                <a:solidFill>
                  <a:schemeClr val="bg1"/>
                </a:solidFill>
              </a:rPr>
              <a:t>        Karadeniz </a:t>
            </a:r>
            <a:r>
              <a:rPr lang="tr-TR" altLang="en-US" b="1" dirty="0">
                <a:solidFill>
                  <a:schemeClr val="bg1"/>
                </a:solidFill>
              </a:rPr>
              <a:t>Teknik Üniversitesi Tıp </a:t>
            </a:r>
            <a:r>
              <a:rPr lang="tr-TR" altLang="en-US" b="1" dirty="0" smtClean="0">
                <a:solidFill>
                  <a:schemeClr val="bg1"/>
                </a:solidFill>
              </a:rPr>
              <a:t>       Fakültesi Aile </a:t>
            </a:r>
            <a:r>
              <a:rPr lang="tr-TR" altLang="en-US" b="1" dirty="0">
                <a:solidFill>
                  <a:schemeClr val="bg1"/>
                </a:solidFill>
              </a:rPr>
              <a:t>Hekimliği A</a:t>
            </a:r>
            <a:r>
              <a:rPr lang="en-US" altLang="en-US" b="1" dirty="0">
                <a:solidFill>
                  <a:schemeClr val="bg1"/>
                </a:solidFill>
              </a:rPr>
              <a:t>BD</a:t>
            </a:r>
            <a:endParaRPr lang="tr-TR" alt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bg1"/>
                </a:solidFill>
              </a:rPr>
              <a:t>                   </a:t>
            </a:r>
            <a:r>
              <a:rPr lang="tr-TR" b="1" dirty="0" err="1" smtClean="0">
                <a:solidFill>
                  <a:schemeClr val="bg1"/>
                </a:solidFill>
              </a:rPr>
              <a:t>İnt.Dr</a:t>
            </a:r>
            <a:r>
              <a:rPr lang="tr-TR" b="1" dirty="0" smtClean="0">
                <a:solidFill>
                  <a:schemeClr val="bg1"/>
                </a:solidFill>
              </a:rPr>
              <a:t>. </a:t>
            </a:r>
            <a:r>
              <a:rPr lang="tr-TR" b="1" dirty="0" err="1" smtClean="0">
                <a:solidFill>
                  <a:schemeClr val="bg1"/>
                </a:solidFill>
              </a:rPr>
              <a:t>Nurşah</a:t>
            </a:r>
            <a:r>
              <a:rPr lang="tr-TR" b="1" dirty="0" smtClean="0">
                <a:solidFill>
                  <a:schemeClr val="bg1"/>
                </a:solidFill>
              </a:rPr>
              <a:t> TUĞTEKİN-351863</a:t>
            </a:r>
          </a:p>
          <a:p>
            <a:pPr marL="0" indent="0">
              <a:buNone/>
            </a:pP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9338"/>
            <a:ext cx="7230498" cy="687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8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" y="404664"/>
            <a:ext cx="903516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1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336704" cy="683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Düz Ok Bağlayıcısı 2"/>
          <p:cNvCxnSpPr/>
          <p:nvPr/>
        </p:nvCxnSpPr>
        <p:spPr>
          <a:xfrm>
            <a:off x="7236296" y="177281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>
            <a:off x="7328183" y="3861048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Metin kutusu 5"/>
          <p:cNvSpPr txBox="1"/>
          <p:nvPr/>
        </p:nvSpPr>
        <p:spPr>
          <a:xfrm>
            <a:off x="7668344" y="1556792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taşsız-</a:t>
            </a:r>
          </a:p>
          <a:p>
            <a:r>
              <a:rPr lang="tr-TR" dirty="0" smtClean="0"/>
              <a:t>CT ile ayırıcı tanı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7760231" y="367638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taşlı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26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" y="620688"/>
            <a:ext cx="9084208" cy="569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2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47624069"/>
              </p:ext>
            </p:extLst>
          </p:nvPr>
        </p:nvGraphicFramePr>
        <p:xfrm>
          <a:off x="467544" y="2636912"/>
          <a:ext cx="8352928" cy="25705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/>
                <a:gridCol w="2088232"/>
                <a:gridCol w="2088232"/>
                <a:gridCol w="2088232"/>
              </a:tblGrid>
              <a:tr h="788957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Charcot-Triadı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rgbClr val="7030A0"/>
                          </a:solidFill>
                        </a:rPr>
                        <a:t>Biliyer</a:t>
                      </a:r>
                      <a:r>
                        <a:rPr lang="tr-TR" dirty="0" smtClean="0">
                          <a:solidFill>
                            <a:srgbClr val="7030A0"/>
                          </a:solidFill>
                        </a:rPr>
                        <a:t> Kolik</a:t>
                      </a:r>
                      <a:endParaRPr lang="tr-TR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Akut </a:t>
                      </a:r>
                      <a:r>
                        <a:rPr lang="tr-TR" dirty="0" err="1" smtClean="0"/>
                        <a:t>Kolesistit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7030A0"/>
                          </a:solidFill>
                        </a:rPr>
                        <a:t>Akut </a:t>
                      </a:r>
                      <a:r>
                        <a:rPr lang="tr-TR" dirty="0" err="1" smtClean="0">
                          <a:solidFill>
                            <a:srgbClr val="7030A0"/>
                          </a:solidFill>
                        </a:rPr>
                        <a:t>Kolanjit</a:t>
                      </a:r>
                      <a:endParaRPr lang="tr-TR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457094">
                <a:tc>
                  <a:txBody>
                    <a:bodyPr/>
                    <a:lstStyle/>
                    <a:p>
                      <a:r>
                        <a:rPr lang="tr-TR" dirty="0" smtClean="0"/>
                        <a:t>sağ üst kadran ağrısı/</a:t>
                      </a:r>
                      <a:r>
                        <a:rPr lang="tr-TR" dirty="0" err="1" smtClean="0"/>
                        <a:t>epigastrik</a:t>
                      </a:r>
                      <a:r>
                        <a:rPr lang="tr-TR" dirty="0" smtClean="0"/>
                        <a:t>/</a:t>
                      </a:r>
                    </a:p>
                    <a:p>
                      <a:r>
                        <a:rPr lang="tr-TR" dirty="0" smtClean="0"/>
                        <a:t>sırta yayılan ağrı</a:t>
                      </a:r>
                      <a:endParaRPr lang="tr-T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410132">
                <a:tc>
                  <a:txBody>
                    <a:bodyPr/>
                    <a:lstStyle/>
                    <a:p>
                      <a:r>
                        <a:rPr lang="tr-TR" dirty="0" smtClean="0"/>
                        <a:t>Ateş/</a:t>
                      </a:r>
                      <a:r>
                        <a:rPr lang="tr-TR" dirty="0" err="1" smtClean="0"/>
                        <a:t>Lökositoz</a:t>
                      </a:r>
                      <a:endParaRPr lang="tr-T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57094">
                <a:tc>
                  <a:txBody>
                    <a:bodyPr/>
                    <a:lstStyle/>
                    <a:p>
                      <a:r>
                        <a:rPr lang="tr-TR" dirty="0" smtClean="0"/>
                        <a:t>Sarılık</a:t>
                      </a:r>
                      <a:endParaRPr lang="tr-T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tr-TR" sz="2800" b="1" dirty="0" smtClean="0">
                <a:solidFill>
                  <a:srgbClr val="0000CC"/>
                </a:solidFill>
              </a:rPr>
              <a:t>Ayırıcı</a:t>
            </a:r>
            <a:r>
              <a:rPr lang="tr-TR" sz="2800" dirty="0" smtClean="0">
                <a:solidFill>
                  <a:srgbClr val="0000CC"/>
                </a:solidFill>
              </a:rPr>
              <a:t> </a:t>
            </a:r>
            <a:r>
              <a:rPr lang="tr-TR" sz="2800" b="1" dirty="0" smtClean="0">
                <a:solidFill>
                  <a:srgbClr val="0000CC"/>
                </a:solidFill>
              </a:rPr>
              <a:t>Tanı</a:t>
            </a:r>
            <a:endParaRPr lang="tr-TR" sz="2800" b="1" dirty="0">
              <a:solidFill>
                <a:srgbClr val="0000CC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41" y="5193392"/>
            <a:ext cx="2230536" cy="15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 7"/>
          <p:cNvGrpSpPr/>
          <p:nvPr/>
        </p:nvGrpSpPr>
        <p:grpSpPr>
          <a:xfrm>
            <a:off x="3187824" y="252669"/>
            <a:ext cx="3629025" cy="2249066"/>
            <a:chOff x="1907704" y="4365104"/>
            <a:chExt cx="3629025" cy="2249066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55"/>
            <a:stretch/>
          </p:blipFill>
          <p:spPr bwMode="auto">
            <a:xfrm>
              <a:off x="1907704" y="4528457"/>
              <a:ext cx="3629025" cy="2085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Dikdörtgen 6"/>
            <p:cNvSpPr/>
            <p:nvPr/>
          </p:nvSpPr>
          <p:spPr>
            <a:xfrm>
              <a:off x="2771800" y="4365104"/>
              <a:ext cx="9504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9" name="Çarpma 8"/>
          <p:cNvSpPr/>
          <p:nvPr/>
        </p:nvSpPr>
        <p:spPr>
          <a:xfrm>
            <a:off x="3347864" y="4437112"/>
            <a:ext cx="288032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Çarpma 12"/>
          <p:cNvSpPr/>
          <p:nvPr/>
        </p:nvSpPr>
        <p:spPr>
          <a:xfrm>
            <a:off x="3356248" y="4877544"/>
            <a:ext cx="288032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Çarpma 13"/>
          <p:cNvSpPr/>
          <p:nvPr/>
        </p:nvSpPr>
        <p:spPr>
          <a:xfrm>
            <a:off x="5508104" y="4832243"/>
            <a:ext cx="288032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rtı 9"/>
          <p:cNvSpPr/>
          <p:nvPr/>
        </p:nvSpPr>
        <p:spPr>
          <a:xfrm>
            <a:off x="7438155" y="4384171"/>
            <a:ext cx="360040" cy="360040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Artı 15"/>
          <p:cNvSpPr/>
          <p:nvPr/>
        </p:nvSpPr>
        <p:spPr>
          <a:xfrm>
            <a:off x="3311860" y="3779811"/>
            <a:ext cx="360040" cy="360040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Artı 16"/>
          <p:cNvSpPr/>
          <p:nvPr/>
        </p:nvSpPr>
        <p:spPr>
          <a:xfrm>
            <a:off x="7460839" y="4798809"/>
            <a:ext cx="360040" cy="360040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Artı 17"/>
          <p:cNvSpPr/>
          <p:nvPr/>
        </p:nvSpPr>
        <p:spPr>
          <a:xfrm>
            <a:off x="7460839" y="3617404"/>
            <a:ext cx="360040" cy="360040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Artı 18"/>
          <p:cNvSpPr/>
          <p:nvPr/>
        </p:nvSpPr>
        <p:spPr>
          <a:xfrm>
            <a:off x="5472100" y="4342454"/>
            <a:ext cx="360040" cy="360040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Artı 19"/>
          <p:cNvSpPr/>
          <p:nvPr/>
        </p:nvSpPr>
        <p:spPr>
          <a:xfrm>
            <a:off x="5508104" y="3617404"/>
            <a:ext cx="360040" cy="360040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4283968" y="553511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>
                <a:solidFill>
                  <a:srgbClr val="7030A0"/>
                </a:solidFill>
              </a:rPr>
              <a:t>Fitz-Hugh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Curtis</a:t>
            </a:r>
            <a:r>
              <a:rPr lang="tr-TR" b="1" dirty="0" smtClean="0">
                <a:solidFill>
                  <a:srgbClr val="7030A0"/>
                </a:solidFill>
              </a:rPr>
              <a:t> Sendromu</a:t>
            </a:r>
            <a:r>
              <a:rPr lang="tr-TR" dirty="0" smtClean="0"/>
              <a:t>--» PID, </a:t>
            </a:r>
            <a:r>
              <a:rPr lang="tr-TR" dirty="0" err="1" smtClean="0"/>
              <a:t>USG’de</a:t>
            </a:r>
            <a:r>
              <a:rPr lang="tr-TR" dirty="0" smtClean="0"/>
              <a:t> </a:t>
            </a:r>
            <a:r>
              <a:rPr lang="tr-TR" dirty="0" err="1" smtClean="0"/>
              <a:t>perikolestatik</a:t>
            </a:r>
            <a:r>
              <a:rPr lang="tr-TR" dirty="0" smtClean="0"/>
              <a:t> sıvı</a:t>
            </a:r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5220072" y="6604084"/>
            <a:ext cx="4149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tr-TR" sz="900" dirty="0" smtClean="0"/>
              <a:t>Resimler.</a:t>
            </a:r>
            <a:r>
              <a:rPr lang="tr-TR" sz="900" dirty="0"/>
              <a:t> </a:t>
            </a:r>
            <a:r>
              <a:rPr lang="tr-TR" sz="900" dirty="0" err="1"/>
              <a:t>Armando</a:t>
            </a:r>
            <a:r>
              <a:rPr lang="tr-TR" sz="900" dirty="0"/>
              <a:t> </a:t>
            </a:r>
            <a:r>
              <a:rPr lang="tr-TR" sz="900" dirty="0" err="1"/>
              <a:t>Hasudungan</a:t>
            </a:r>
            <a:r>
              <a:rPr lang="tr-TR" sz="900" dirty="0"/>
              <a:t> 2019, </a:t>
            </a:r>
            <a:r>
              <a:rPr lang="tr-TR" sz="900" dirty="0" err="1"/>
              <a:t>Biology</a:t>
            </a:r>
            <a:r>
              <a:rPr lang="tr-TR" sz="900" dirty="0"/>
              <a:t> </a:t>
            </a:r>
            <a:r>
              <a:rPr lang="tr-TR" sz="900" dirty="0" err="1"/>
              <a:t>and</a:t>
            </a:r>
            <a:r>
              <a:rPr lang="tr-TR" sz="900" dirty="0"/>
              <a:t> </a:t>
            </a:r>
            <a:r>
              <a:rPr lang="tr-TR" sz="900" dirty="0" err="1"/>
              <a:t>Medicine</a:t>
            </a:r>
            <a:r>
              <a:rPr lang="tr-TR" sz="900" dirty="0"/>
              <a:t> </a:t>
            </a:r>
            <a:r>
              <a:rPr lang="tr-TR" sz="900" dirty="0" err="1"/>
              <a:t>videos</a:t>
            </a:r>
            <a:endParaRPr lang="tr-TR" sz="900" dirty="0"/>
          </a:p>
          <a:p>
            <a:endParaRPr lang="tr-TR" sz="900" dirty="0"/>
          </a:p>
          <a:p>
            <a:endParaRPr lang="tr-TR" sz="900" dirty="0"/>
          </a:p>
        </p:txBody>
      </p:sp>
    </p:spTree>
    <p:extLst>
      <p:ext uri="{BB962C8B-B14F-4D97-AF65-F5344CB8AC3E}">
        <p14:creationId xmlns:p14="http://schemas.microsoft.com/office/powerpoint/2010/main" val="33438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 83"/>
          <p:cNvGrpSpPr/>
          <p:nvPr/>
        </p:nvGrpSpPr>
        <p:grpSpPr>
          <a:xfrm>
            <a:off x="187737" y="-406980"/>
            <a:ext cx="8368641" cy="7000921"/>
            <a:chOff x="308650" y="-669523"/>
            <a:chExt cx="8368641" cy="7000921"/>
          </a:xfrm>
        </p:grpSpPr>
        <p:grpSp>
          <p:nvGrpSpPr>
            <p:cNvPr id="28" name="Grup 27"/>
            <p:cNvGrpSpPr/>
            <p:nvPr/>
          </p:nvGrpSpPr>
          <p:grpSpPr>
            <a:xfrm>
              <a:off x="342529" y="-669523"/>
              <a:ext cx="8334762" cy="5275308"/>
              <a:chOff x="511922" y="-595665"/>
              <a:chExt cx="8334762" cy="5275308"/>
            </a:xfrm>
          </p:grpSpPr>
          <p:sp>
            <p:nvSpPr>
              <p:cNvPr id="41" name="Metin kutusu 40"/>
              <p:cNvSpPr txBox="1"/>
              <p:nvPr/>
            </p:nvSpPr>
            <p:spPr>
              <a:xfrm>
                <a:off x="511922" y="3505040"/>
                <a:ext cx="1835708" cy="92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smtClean="0">
                    <a:solidFill>
                      <a:srgbClr val="FF0000"/>
                    </a:solidFill>
                  </a:rPr>
                  <a:t>1)</a:t>
                </a:r>
                <a:r>
                  <a:rPr lang="tr-TR" dirty="0" smtClean="0">
                    <a:solidFill>
                      <a:srgbClr val="00B0F0"/>
                    </a:solidFill>
                  </a:rPr>
                  <a:t> </a:t>
                </a:r>
                <a:r>
                  <a:rPr lang="tr-TR" dirty="0" err="1" smtClean="0">
                    <a:solidFill>
                      <a:srgbClr val="00B0F0"/>
                    </a:solidFill>
                  </a:rPr>
                  <a:t>Gangrenöz</a:t>
                </a:r>
                <a:r>
                  <a:rPr lang="tr-TR" dirty="0" smtClean="0">
                    <a:solidFill>
                      <a:srgbClr val="00B0F0"/>
                    </a:solidFill>
                  </a:rPr>
                  <a:t> </a:t>
                </a:r>
                <a:r>
                  <a:rPr lang="tr-TR" dirty="0" err="1" smtClean="0">
                    <a:solidFill>
                      <a:srgbClr val="00B0F0"/>
                    </a:solidFill>
                  </a:rPr>
                  <a:t>Kolesistit</a:t>
                </a:r>
                <a:r>
                  <a:rPr lang="tr-TR" dirty="0" smtClean="0">
                    <a:solidFill>
                      <a:srgbClr val="00B0F0"/>
                    </a:solidFill>
                  </a:rPr>
                  <a:t> </a:t>
                </a:r>
                <a:r>
                  <a:rPr lang="tr-TR" dirty="0" smtClean="0">
                    <a:solidFill>
                      <a:srgbClr val="FF0000"/>
                    </a:solidFill>
                  </a:rPr>
                  <a:t>(en sık </a:t>
                </a:r>
                <a:r>
                  <a:rPr lang="tr-TR" dirty="0" err="1" smtClean="0">
                    <a:solidFill>
                      <a:srgbClr val="FF0000"/>
                    </a:solidFill>
                  </a:rPr>
                  <a:t>komp</a:t>
                </a:r>
                <a:r>
                  <a:rPr lang="tr-TR" dirty="0" smtClean="0">
                    <a:solidFill>
                      <a:srgbClr val="FF0000"/>
                    </a:solidFill>
                  </a:rPr>
                  <a:t>. %20)</a:t>
                </a:r>
                <a:endParaRPr lang="tr-T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Metin kutusu 41"/>
              <p:cNvSpPr txBox="1"/>
              <p:nvPr/>
            </p:nvSpPr>
            <p:spPr>
              <a:xfrm>
                <a:off x="565689" y="2636232"/>
                <a:ext cx="1835708" cy="64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smtClean="0">
                    <a:solidFill>
                      <a:srgbClr val="00B0F0"/>
                    </a:solidFill>
                  </a:rPr>
                  <a:t>2)</a:t>
                </a:r>
                <a:r>
                  <a:rPr lang="tr-TR" dirty="0" err="1" smtClean="0">
                    <a:solidFill>
                      <a:srgbClr val="00B0F0"/>
                    </a:solidFill>
                  </a:rPr>
                  <a:t>Perforasyon</a:t>
                </a:r>
                <a:endParaRPr lang="tr-TR" dirty="0" smtClean="0">
                  <a:solidFill>
                    <a:srgbClr val="00B0F0"/>
                  </a:solidFill>
                </a:endParaRPr>
              </a:p>
              <a:p>
                <a:pPr algn="ctr"/>
                <a:r>
                  <a:rPr lang="tr-TR" dirty="0" smtClean="0">
                    <a:solidFill>
                      <a:srgbClr val="FF0000"/>
                    </a:solidFill>
                  </a:rPr>
                  <a:t>(%10)</a:t>
                </a:r>
                <a:endParaRPr lang="tr-TR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7" name="Grup 26"/>
              <p:cNvGrpSpPr/>
              <p:nvPr/>
            </p:nvGrpSpPr>
            <p:grpSpPr>
              <a:xfrm>
                <a:off x="2138796" y="-595665"/>
                <a:ext cx="6707888" cy="5275308"/>
                <a:chOff x="2068750" y="-837585"/>
                <a:chExt cx="6707888" cy="5275308"/>
              </a:xfrm>
            </p:grpSpPr>
            <p:sp>
              <p:nvSpPr>
                <p:cNvPr id="44" name="Metin kutusu 43"/>
                <p:cNvSpPr txBox="1"/>
                <p:nvPr/>
              </p:nvSpPr>
              <p:spPr>
                <a:xfrm>
                  <a:off x="6523813" y="2652675"/>
                  <a:ext cx="2252825" cy="647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b="1" dirty="0">
                      <a:solidFill>
                        <a:srgbClr val="00B0F0"/>
                      </a:solidFill>
                    </a:rPr>
                    <a:t>4</a:t>
                  </a:r>
                  <a:r>
                    <a:rPr lang="tr-TR" b="1" dirty="0" smtClean="0">
                      <a:solidFill>
                        <a:srgbClr val="00B0F0"/>
                      </a:solidFill>
                    </a:rPr>
                    <a:t>)</a:t>
                  </a:r>
                  <a:r>
                    <a:rPr lang="tr-TR" dirty="0" err="1" smtClean="0">
                      <a:solidFill>
                        <a:srgbClr val="00B0F0"/>
                      </a:solidFill>
                    </a:rPr>
                    <a:t>Kolesistoenterik</a:t>
                  </a:r>
                  <a:r>
                    <a:rPr lang="tr-TR" dirty="0" smtClean="0">
                      <a:solidFill>
                        <a:srgbClr val="00B0F0"/>
                      </a:solidFill>
                    </a:rPr>
                    <a:t> Fistül</a:t>
                  </a:r>
                  <a:endParaRPr lang="tr-TR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8" name="Metin kutusu 47"/>
                <p:cNvSpPr txBox="1"/>
                <p:nvPr/>
              </p:nvSpPr>
              <p:spPr>
                <a:xfrm>
                  <a:off x="6732371" y="3824836"/>
                  <a:ext cx="1835708" cy="3697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b="1" dirty="0">
                      <a:solidFill>
                        <a:srgbClr val="00B0F0"/>
                      </a:solidFill>
                    </a:rPr>
                    <a:t>6</a:t>
                  </a:r>
                  <a:r>
                    <a:rPr lang="tr-TR" b="1" dirty="0" smtClean="0">
                      <a:solidFill>
                        <a:srgbClr val="00B0F0"/>
                      </a:solidFill>
                    </a:rPr>
                    <a:t>)</a:t>
                  </a:r>
                  <a:r>
                    <a:rPr lang="tr-TR" dirty="0" err="1" smtClean="0">
                      <a:solidFill>
                        <a:srgbClr val="00B0F0"/>
                      </a:solidFill>
                    </a:rPr>
                    <a:t>Safrataşı</a:t>
                  </a:r>
                  <a:r>
                    <a:rPr lang="tr-TR" dirty="0" smtClean="0">
                      <a:solidFill>
                        <a:srgbClr val="00B0F0"/>
                      </a:solidFill>
                    </a:rPr>
                    <a:t> </a:t>
                  </a:r>
                  <a:r>
                    <a:rPr lang="tr-TR" dirty="0" err="1" smtClean="0">
                      <a:solidFill>
                        <a:srgbClr val="00B0F0"/>
                      </a:solidFill>
                    </a:rPr>
                    <a:t>İleusu</a:t>
                  </a:r>
                  <a:endParaRPr lang="tr-TR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0" name="Metin kutusu 49"/>
                <p:cNvSpPr txBox="1"/>
                <p:nvPr/>
              </p:nvSpPr>
              <p:spPr>
                <a:xfrm>
                  <a:off x="6384097" y="3398412"/>
                  <a:ext cx="1835708" cy="3697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b="1" dirty="0">
                      <a:solidFill>
                        <a:srgbClr val="00B0F0"/>
                      </a:solidFill>
                    </a:rPr>
                    <a:t>5</a:t>
                  </a:r>
                  <a:r>
                    <a:rPr lang="tr-TR" b="1" dirty="0" smtClean="0">
                      <a:solidFill>
                        <a:srgbClr val="00B0F0"/>
                      </a:solidFill>
                    </a:rPr>
                    <a:t>)</a:t>
                  </a:r>
                  <a:r>
                    <a:rPr lang="tr-TR" dirty="0" err="1" smtClean="0">
                      <a:solidFill>
                        <a:srgbClr val="00B0F0"/>
                      </a:solidFill>
                    </a:rPr>
                    <a:t>Pankreatit</a:t>
                  </a:r>
                  <a:endParaRPr lang="tr-TR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" name="Metin kutusu 50"/>
                <p:cNvSpPr txBox="1"/>
                <p:nvPr/>
              </p:nvSpPr>
              <p:spPr>
                <a:xfrm>
                  <a:off x="6672129" y="908720"/>
                  <a:ext cx="183570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b="1" dirty="0">
                      <a:solidFill>
                        <a:srgbClr val="00B0F0"/>
                      </a:solidFill>
                    </a:rPr>
                    <a:t>3</a:t>
                  </a:r>
                  <a:r>
                    <a:rPr lang="tr-TR" b="1" dirty="0" smtClean="0">
                      <a:solidFill>
                        <a:srgbClr val="00B0F0"/>
                      </a:solidFill>
                    </a:rPr>
                    <a:t>)</a:t>
                  </a:r>
                  <a:r>
                    <a:rPr lang="tr-TR" dirty="0" err="1" smtClean="0">
                      <a:solidFill>
                        <a:srgbClr val="00B0F0"/>
                      </a:solidFill>
                    </a:rPr>
                    <a:t>Obstruktif</a:t>
                  </a:r>
                  <a:r>
                    <a:rPr lang="tr-TR" dirty="0" smtClean="0">
                      <a:solidFill>
                        <a:srgbClr val="00B0F0"/>
                      </a:solidFill>
                    </a:rPr>
                    <a:t> sarılık</a:t>
                  </a:r>
                </a:p>
                <a:p>
                  <a:pPr algn="ctr"/>
                  <a:r>
                    <a:rPr lang="tr-TR" dirty="0" smtClean="0">
                      <a:solidFill>
                        <a:srgbClr val="00B0F0"/>
                      </a:solidFill>
                    </a:rPr>
                    <a:t>(</a:t>
                  </a:r>
                  <a:r>
                    <a:rPr lang="tr-TR" dirty="0" err="1" smtClean="0">
                      <a:solidFill>
                        <a:srgbClr val="00B0F0"/>
                      </a:solidFill>
                    </a:rPr>
                    <a:t>koledokolitiazis</a:t>
                  </a:r>
                  <a:r>
                    <a:rPr lang="tr-TR" dirty="0" smtClean="0">
                      <a:solidFill>
                        <a:srgbClr val="00B0F0"/>
                      </a:solidFill>
                    </a:rPr>
                    <a:t>)</a:t>
                  </a:r>
                  <a:endParaRPr lang="tr-TR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66" name="Grup 65"/>
                <p:cNvGrpSpPr/>
                <p:nvPr/>
              </p:nvGrpSpPr>
              <p:grpSpPr>
                <a:xfrm>
                  <a:off x="2068750" y="-837585"/>
                  <a:ext cx="4663621" cy="5275308"/>
                  <a:chOff x="2125418" y="1273129"/>
                  <a:chExt cx="4760642" cy="5268947"/>
                </a:xfrm>
              </p:grpSpPr>
              <p:grpSp>
                <p:nvGrpSpPr>
                  <p:cNvPr id="33" name="Grup 32"/>
                  <p:cNvGrpSpPr/>
                  <p:nvPr/>
                </p:nvGrpSpPr>
                <p:grpSpPr>
                  <a:xfrm>
                    <a:off x="2571799" y="1273129"/>
                    <a:ext cx="3672409" cy="5268947"/>
                    <a:chOff x="2645785" y="1289938"/>
                    <a:chExt cx="3672409" cy="5268947"/>
                  </a:xfrm>
                </p:grpSpPr>
                <p:grpSp>
                  <p:nvGrpSpPr>
                    <p:cNvPr id="34" name="Grup 33"/>
                    <p:cNvGrpSpPr/>
                    <p:nvPr/>
                  </p:nvGrpSpPr>
                  <p:grpSpPr>
                    <a:xfrm>
                      <a:off x="2645785" y="1289938"/>
                      <a:ext cx="3672409" cy="5268947"/>
                      <a:chOff x="2699792" y="1340768"/>
                      <a:chExt cx="3672409" cy="5268947"/>
                    </a:xfrm>
                  </p:grpSpPr>
                  <p:grpSp>
                    <p:nvGrpSpPr>
                      <p:cNvPr id="36" name="Grup 35"/>
                      <p:cNvGrpSpPr/>
                      <p:nvPr/>
                    </p:nvGrpSpPr>
                    <p:grpSpPr>
                      <a:xfrm>
                        <a:off x="2699792" y="1340768"/>
                        <a:ext cx="3672409" cy="5268947"/>
                        <a:chOff x="2699792" y="1340768"/>
                        <a:chExt cx="3672409" cy="5268947"/>
                      </a:xfrm>
                    </p:grpSpPr>
                    <p:pic>
                      <p:nvPicPr>
                        <p:cNvPr id="38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9750"/>
                        <a:stretch/>
                      </p:blipFill>
                      <p:spPr bwMode="auto">
                        <a:xfrm>
                          <a:off x="2699792" y="2756518"/>
                          <a:ext cx="3672409" cy="3853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  <p:sp>
                      <p:nvSpPr>
                        <p:cNvPr id="39" name="Dikdörtgen 38"/>
                        <p:cNvSpPr/>
                        <p:nvPr/>
                      </p:nvSpPr>
                      <p:spPr>
                        <a:xfrm>
                          <a:off x="4355976" y="1340768"/>
                          <a:ext cx="504056" cy="864096"/>
                        </a:xfrm>
                        <a:prstGeom prst="rect">
                          <a:avLst/>
                        </a:prstGeom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tr-TR"/>
                        </a:p>
                      </p:txBody>
                    </p:sp>
                  </p:grpSp>
                  <p:sp>
                    <p:nvSpPr>
                      <p:cNvPr id="37" name="Oval 36"/>
                      <p:cNvSpPr/>
                      <p:nvPr/>
                    </p:nvSpPr>
                    <p:spPr>
                      <a:xfrm>
                        <a:off x="4716016" y="1340768"/>
                        <a:ext cx="576064" cy="396914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r-TR"/>
                      </a:p>
                    </p:txBody>
                  </p:sp>
                </p:grpSp>
                <p:sp>
                  <p:nvSpPr>
                    <p:cNvPr id="35" name="Dikdörtgen 34"/>
                    <p:cNvSpPr/>
                    <p:nvPr/>
                  </p:nvSpPr>
                  <p:spPr>
                    <a:xfrm>
                      <a:off x="4427983" y="2001482"/>
                      <a:ext cx="522058" cy="382531"/>
                    </a:xfrm>
                    <a:prstGeom prst="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3"/>
                    </a:lnRef>
                    <a:fillRef idx="1">
                      <a:schemeClr val="lt1"/>
                    </a:fillRef>
                    <a:effectRef idx="0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r-TR"/>
                    </a:p>
                  </p:txBody>
                </p:sp>
              </p:grpSp>
              <p:cxnSp>
                <p:nvCxnSpPr>
                  <p:cNvPr id="11" name="Düz Ok Bağlayıcısı 10"/>
                  <p:cNvCxnSpPr/>
                  <p:nvPr/>
                </p:nvCxnSpPr>
                <p:spPr>
                  <a:xfrm flipH="1" flipV="1">
                    <a:off x="2125418" y="5000402"/>
                    <a:ext cx="614830" cy="275016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tailEnd type="arrow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Düz Ok Bağlayıcısı 16"/>
                  <p:cNvCxnSpPr/>
                  <p:nvPr/>
                </p:nvCxnSpPr>
                <p:spPr>
                  <a:xfrm flipV="1">
                    <a:off x="4082737" y="5000402"/>
                    <a:ext cx="2803323" cy="109040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tailEnd type="arrow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Düz Ok Bağlayıcısı 15"/>
                  <p:cNvCxnSpPr/>
                  <p:nvPr/>
                </p:nvCxnSpPr>
                <p:spPr>
                  <a:xfrm>
                    <a:off x="5920388" y="6049073"/>
                    <a:ext cx="965672" cy="0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tailEnd type="arrow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Düz Ok Bağlayıcısı 14"/>
                  <p:cNvCxnSpPr/>
                  <p:nvPr/>
                </p:nvCxnSpPr>
                <p:spPr>
                  <a:xfrm>
                    <a:off x="4166488" y="3239492"/>
                    <a:ext cx="2658077" cy="0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tailEnd type="arrow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Düz Ok Bağlayıcısı 13"/>
                  <p:cNvCxnSpPr/>
                  <p:nvPr/>
                </p:nvCxnSpPr>
                <p:spPr>
                  <a:xfrm>
                    <a:off x="5743026" y="5612891"/>
                    <a:ext cx="998073" cy="10273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tailEnd type="arrow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50" y="4605785"/>
              <a:ext cx="8126413" cy="172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Metin kutusu 28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tr-TR" sz="2800" b="1" dirty="0" smtClean="0">
                <a:solidFill>
                  <a:srgbClr val="0000CC"/>
                </a:solidFill>
              </a:rPr>
              <a:t>Komplikasyonlar</a:t>
            </a:r>
            <a:endParaRPr lang="tr-TR" sz="2800" b="1" dirty="0">
              <a:solidFill>
                <a:srgbClr val="0000CC"/>
              </a:solidFill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5220072" y="6604084"/>
            <a:ext cx="4149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tr-TR" sz="900" dirty="0" smtClean="0"/>
              <a:t>Resimler.</a:t>
            </a:r>
            <a:r>
              <a:rPr lang="tr-TR" sz="900" dirty="0"/>
              <a:t> </a:t>
            </a:r>
            <a:r>
              <a:rPr lang="tr-TR" sz="900" dirty="0" err="1"/>
              <a:t>Armando</a:t>
            </a:r>
            <a:r>
              <a:rPr lang="tr-TR" sz="900" dirty="0"/>
              <a:t> </a:t>
            </a:r>
            <a:r>
              <a:rPr lang="tr-TR" sz="900" dirty="0" err="1"/>
              <a:t>Hasudungan</a:t>
            </a:r>
            <a:r>
              <a:rPr lang="tr-TR" sz="900" dirty="0"/>
              <a:t> 2019, </a:t>
            </a:r>
            <a:r>
              <a:rPr lang="tr-TR" sz="900" dirty="0" err="1"/>
              <a:t>Biology</a:t>
            </a:r>
            <a:r>
              <a:rPr lang="tr-TR" sz="900" dirty="0"/>
              <a:t> </a:t>
            </a:r>
            <a:r>
              <a:rPr lang="tr-TR" sz="900" dirty="0" err="1"/>
              <a:t>and</a:t>
            </a:r>
            <a:r>
              <a:rPr lang="tr-TR" sz="900" dirty="0"/>
              <a:t> </a:t>
            </a:r>
            <a:r>
              <a:rPr lang="tr-TR" sz="900" dirty="0" err="1"/>
              <a:t>Medicine</a:t>
            </a:r>
            <a:r>
              <a:rPr lang="tr-TR" sz="900" dirty="0"/>
              <a:t> </a:t>
            </a:r>
            <a:r>
              <a:rPr lang="tr-TR" sz="900" dirty="0" err="1"/>
              <a:t>videos</a:t>
            </a:r>
            <a:endParaRPr lang="tr-TR" sz="900" dirty="0"/>
          </a:p>
          <a:p>
            <a:endParaRPr lang="tr-TR" sz="900" dirty="0"/>
          </a:p>
          <a:p>
            <a:endParaRPr lang="tr-TR" sz="900" dirty="0"/>
          </a:p>
        </p:txBody>
      </p:sp>
    </p:spTree>
    <p:extLst>
      <p:ext uri="{BB962C8B-B14F-4D97-AF65-F5344CB8AC3E}">
        <p14:creationId xmlns:p14="http://schemas.microsoft.com/office/powerpoint/2010/main" val="30162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rgbClr val="0000CC"/>
                </a:solidFill>
              </a:rPr>
              <a:t>Gangrenöz</a:t>
            </a:r>
            <a:r>
              <a:rPr lang="tr-TR" sz="2800" dirty="0" smtClean="0">
                <a:solidFill>
                  <a:srgbClr val="0000CC"/>
                </a:solidFill>
              </a:rPr>
              <a:t> </a:t>
            </a:r>
            <a:r>
              <a:rPr lang="tr-TR" sz="2800" dirty="0" err="1" smtClean="0">
                <a:solidFill>
                  <a:srgbClr val="0000CC"/>
                </a:solidFill>
              </a:rPr>
              <a:t>Kolesistit</a:t>
            </a:r>
            <a:endParaRPr lang="tr-TR" sz="2800" dirty="0">
              <a:solidFill>
                <a:srgbClr val="0000CC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954"/>
            <a:ext cx="8316416" cy="539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rgbClr val="0000CC"/>
                </a:solidFill>
              </a:rPr>
              <a:t>Gangrenöz</a:t>
            </a:r>
            <a:r>
              <a:rPr lang="tr-TR" sz="2800" dirty="0" smtClean="0">
                <a:solidFill>
                  <a:srgbClr val="0000CC"/>
                </a:solidFill>
              </a:rPr>
              <a:t> </a:t>
            </a:r>
            <a:r>
              <a:rPr lang="tr-TR" sz="2800" dirty="0" err="1" smtClean="0">
                <a:solidFill>
                  <a:srgbClr val="0000CC"/>
                </a:solidFill>
              </a:rPr>
              <a:t>Kolesistit</a:t>
            </a:r>
            <a:endParaRPr lang="tr-TR" sz="2800" dirty="0">
              <a:solidFill>
                <a:srgbClr val="0000CC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242" r="6667" b="11423"/>
          <a:stretch/>
        </p:blipFill>
        <p:spPr bwMode="auto">
          <a:xfrm>
            <a:off x="1786880" y="1340768"/>
            <a:ext cx="5472608" cy="3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894892" y="5303127"/>
            <a:ext cx="52565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/>
              <a:t>Dr. S. Süreyya Özbek-Ege Üniversitesi Tıp Fakültesi</a:t>
            </a:r>
          </a:p>
          <a:p>
            <a:endParaRPr lang="tr-TR" sz="1000" dirty="0" smtClean="0"/>
          </a:p>
          <a:p>
            <a:r>
              <a:rPr lang="tr-TR" sz="2000" dirty="0" smtClean="0"/>
              <a:t>Asimetrik safra kesesi duvar kalınlaşması</a:t>
            </a:r>
            <a:endParaRPr lang="tr-TR" sz="2000" dirty="0"/>
          </a:p>
          <a:p>
            <a:endParaRPr lang="tr-TR" sz="1000" dirty="0" smtClean="0"/>
          </a:p>
          <a:p>
            <a:endParaRPr lang="tr-TR" sz="1000" dirty="0"/>
          </a:p>
          <a:p>
            <a:endParaRPr lang="tr-TR" sz="1000" dirty="0" smtClean="0"/>
          </a:p>
        </p:txBody>
      </p:sp>
    </p:spTree>
    <p:extLst>
      <p:ext uri="{BB962C8B-B14F-4D97-AF65-F5344CB8AC3E}">
        <p14:creationId xmlns:p14="http://schemas.microsoft.com/office/powerpoint/2010/main" val="8814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rgbClr val="0000CC"/>
                </a:solidFill>
              </a:rPr>
              <a:t>Perforasyon</a:t>
            </a:r>
            <a:endParaRPr lang="tr-TR" sz="2800" dirty="0">
              <a:solidFill>
                <a:srgbClr val="0000CC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9480"/>
            <a:ext cx="5204729" cy="587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r="5623" b="10625"/>
          <a:stretch/>
        </p:blipFill>
        <p:spPr bwMode="auto">
          <a:xfrm>
            <a:off x="5292080" y="2852936"/>
            <a:ext cx="3578672" cy="216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4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rgbClr val="0000CC"/>
                </a:solidFill>
              </a:rPr>
              <a:t>Perforasyon</a:t>
            </a:r>
            <a:endParaRPr lang="tr-TR" sz="2800" dirty="0">
              <a:solidFill>
                <a:srgbClr val="0000CC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58347"/>
            <a:ext cx="785435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96" y="1908442"/>
            <a:ext cx="3129003" cy="45856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tr-TR" sz="2800" b="1" dirty="0" smtClean="0">
                <a:solidFill>
                  <a:srgbClr val="0000CC"/>
                </a:solidFill>
              </a:rPr>
              <a:t>Etiyoloji</a:t>
            </a:r>
            <a:endParaRPr lang="tr-TR" sz="2800" b="1" dirty="0">
              <a:solidFill>
                <a:srgbClr val="0000CC"/>
              </a:solidFill>
            </a:endParaRPr>
          </a:p>
        </p:txBody>
      </p:sp>
      <p:cxnSp>
        <p:nvCxnSpPr>
          <p:cNvPr id="5" name="Düz Ok Bağlayıcısı 4"/>
          <p:cNvCxnSpPr/>
          <p:nvPr/>
        </p:nvCxnSpPr>
        <p:spPr>
          <a:xfrm flipH="1">
            <a:off x="2123728" y="841478"/>
            <a:ext cx="504056" cy="6438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>
            <a:off x="4139952" y="984920"/>
            <a:ext cx="792088" cy="4998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Metin kutusu 11"/>
          <p:cNvSpPr txBox="1"/>
          <p:nvPr/>
        </p:nvSpPr>
        <p:spPr>
          <a:xfrm>
            <a:off x="795941" y="151395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Taşlı</a:t>
            </a:r>
            <a:r>
              <a:rPr lang="tr-TR" dirty="0" smtClean="0"/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kolesistit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(%90)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4880790" y="14441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Taşsız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kolesistit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(%10)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99" y="2092656"/>
            <a:ext cx="3588735" cy="4217177"/>
          </a:xfrm>
          <a:prstGeom prst="rect">
            <a:avLst/>
          </a:prstGeom>
        </p:spPr>
      </p:pic>
      <p:cxnSp>
        <p:nvCxnSpPr>
          <p:cNvPr id="16" name="Düz Ok Bağlayıcısı 15"/>
          <p:cNvCxnSpPr/>
          <p:nvPr/>
        </p:nvCxnSpPr>
        <p:spPr>
          <a:xfrm>
            <a:off x="6392958" y="1814310"/>
            <a:ext cx="216024" cy="3303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H="1">
            <a:off x="4680012" y="1883290"/>
            <a:ext cx="504056" cy="6438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Dikdörtgen 3"/>
          <p:cNvSpPr/>
          <p:nvPr/>
        </p:nvSpPr>
        <p:spPr>
          <a:xfrm>
            <a:off x="2936401" y="418552"/>
            <a:ext cx="345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---»Safra </a:t>
            </a:r>
            <a:r>
              <a:rPr lang="tr-TR" dirty="0"/>
              <a:t>kesesinin iltihabı</a:t>
            </a:r>
          </a:p>
        </p:txBody>
      </p:sp>
    </p:spTree>
    <p:extLst>
      <p:ext uri="{BB962C8B-B14F-4D97-AF65-F5344CB8AC3E}">
        <p14:creationId xmlns:p14="http://schemas.microsoft.com/office/powerpoint/2010/main" val="33000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rgbClr val="0000CC"/>
                </a:solidFill>
              </a:rPr>
              <a:t>Amfizematöz</a:t>
            </a:r>
            <a:r>
              <a:rPr lang="tr-TR" sz="2800" dirty="0" smtClean="0">
                <a:solidFill>
                  <a:srgbClr val="0000CC"/>
                </a:solidFill>
              </a:rPr>
              <a:t> </a:t>
            </a:r>
            <a:r>
              <a:rPr lang="tr-TR" sz="2800" dirty="0" err="1" smtClean="0">
                <a:solidFill>
                  <a:srgbClr val="0000CC"/>
                </a:solidFill>
              </a:rPr>
              <a:t>Kolesistit</a:t>
            </a:r>
            <a:endParaRPr lang="tr-TR" sz="2800" dirty="0">
              <a:solidFill>
                <a:srgbClr val="0000CC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9480"/>
            <a:ext cx="4356673" cy="608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6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rgbClr val="0000CC"/>
                </a:solidFill>
              </a:rPr>
              <a:t>Safrataşı</a:t>
            </a:r>
            <a:r>
              <a:rPr lang="tr-TR" sz="2800" dirty="0" smtClean="0">
                <a:solidFill>
                  <a:srgbClr val="0000CC"/>
                </a:solidFill>
              </a:rPr>
              <a:t> </a:t>
            </a:r>
            <a:r>
              <a:rPr lang="tr-TR" sz="2800" dirty="0" err="1" smtClean="0">
                <a:solidFill>
                  <a:srgbClr val="0000CC"/>
                </a:solidFill>
              </a:rPr>
              <a:t>ileusu</a:t>
            </a:r>
            <a:endParaRPr lang="tr-TR" sz="2800" dirty="0">
              <a:solidFill>
                <a:srgbClr val="0000CC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4372"/>
            <a:ext cx="8568952" cy="594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9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rgbClr val="0000CC"/>
                </a:solidFill>
              </a:rPr>
              <a:t>Kolesistoenterik</a:t>
            </a:r>
            <a:r>
              <a:rPr lang="tr-TR" sz="2800" dirty="0" smtClean="0">
                <a:solidFill>
                  <a:srgbClr val="0000CC"/>
                </a:solidFill>
              </a:rPr>
              <a:t> Fistül</a:t>
            </a:r>
            <a:endParaRPr lang="tr-TR" sz="2800" dirty="0">
              <a:solidFill>
                <a:srgbClr val="0000CC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18" y="908720"/>
            <a:ext cx="5898525" cy="534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611560" y="6453336"/>
            <a:ext cx="82089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 err="1"/>
              <a:t>Chris</a:t>
            </a:r>
            <a:r>
              <a:rPr lang="tr-TR" sz="800" dirty="0"/>
              <a:t> </a:t>
            </a:r>
            <a:r>
              <a:rPr lang="tr-TR" sz="800" dirty="0" err="1" smtClean="0"/>
              <a:t>Dodgion</a:t>
            </a:r>
            <a:r>
              <a:rPr lang="tr-TR" sz="800" dirty="0" smtClean="0"/>
              <a:t>, </a:t>
            </a:r>
            <a:r>
              <a:rPr lang="tr-TR" sz="800" dirty="0"/>
              <a:t> </a:t>
            </a:r>
            <a:r>
              <a:rPr lang="tr-TR" sz="800" dirty="0" err="1"/>
              <a:t>November</a:t>
            </a:r>
            <a:r>
              <a:rPr lang="tr-TR" sz="800" dirty="0"/>
              <a:t> </a:t>
            </a:r>
            <a:r>
              <a:rPr lang="tr-TR" sz="800" dirty="0" smtClean="0"/>
              <a:t>2018, </a:t>
            </a:r>
            <a:r>
              <a:rPr lang="en-US" sz="800" dirty="0"/>
              <a:t>Division of Trauma/Acute Care </a:t>
            </a:r>
            <a:r>
              <a:rPr lang="en-US" sz="800" dirty="0" err="1"/>
              <a:t>SurgeryMedical</a:t>
            </a:r>
            <a:r>
              <a:rPr lang="en-US" sz="800" dirty="0"/>
              <a:t> College of Wisconsin-</a:t>
            </a:r>
            <a:r>
              <a:rPr lang="en-US" sz="800" dirty="0" err="1"/>
              <a:t>Froedtert</a:t>
            </a:r>
            <a:r>
              <a:rPr lang="en-US" sz="800" dirty="0"/>
              <a:t> Trauma </a:t>
            </a:r>
            <a:r>
              <a:rPr lang="en-US" sz="800" dirty="0" err="1"/>
              <a:t>CenterMilwaukeeUSA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40303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28988"/>
            <a:ext cx="2923579" cy="25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611560" y="2462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tr-TR" sz="2800" b="1" dirty="0" smtClean="0">
                <a:solidFill>
                  <a:srgbClr val="0000CC"/>
                </a:solidFill>
              </a:rPr>
              <a:t>Yönetim</a:t>
            </a:r>
            <a:endParaRPr lang="tr-TR" sz="2800" b="1" dirty="0">
              <a:solidFill>
                <a:srgbClr val="0000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9"/>
          <a:stretch/>
        </p:blipFill>
        <p:spPr bwMode="auto">
          <a:xfrm>
            <a:off x="4644008" y="4077072"/>
            <a:ext cx="4345063" cy="23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1"/>
          <a:stretch/>
        </p:blipFill>
        <p:spPr bwMode="auto">
          <a:xfrm>
            <a:off x="70156" y="769480"/>
            <a:ext cx="4751343" cy="548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4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0"/>
          <a:stretch/>
        </p:blipFill>
        <p:spPr bwMode="auto">
          <a:xfrm>
            <a:off x="0" y="0"/>
            <a:ext cx="50437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5"/>
          <a:stretch/>
        </p:blipFill>
        <p:spPr bwMode="auto">
          <a:xfrm>
            <a:off x="4770986" y="5731362"/>
            <a:ext cx="4060825" cy="9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83" y="142953"/>
            <a:ext cx="3752912" cy="5518295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4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q"/>
            </a:pPr>
            <a:r>
              <a:rPr lang="tr-TR" sz="1200" i="1" dirty="0" smtClean="0"/>
              <a:t>Salam </a:t>
            </a:r>
            <a:r>
              <a:rPr lang="tr-TR" sz="1200" i="1" dirty="0"/>
              <a:t>F </a:t>
            </a:r>
            <a:r>
              <a:rPr lang="tr-TR" sz="1200" i="1" dirty="0" err="1" smtClean="0"/>
              <a:t>Zakko,Nezam</a:t>
            </a:r>
            <a:r>
              <a:rPr lang="tr-TR" sz="1200" i="1" dirty="0" smtClean="0"/>
              <a:t> </a:t>
            </a:r>
            <a:r>
              <a:rPr lang="tr-TR" sz="1200" i="1" dirty="0"/>
              <a:t>H </a:t>
            </a:r>
            <a:r>
              <a:rPr lang="tr-TR" sz="1200" i="1" dirty="0" err="1" smtClean="0"/>
              <a:t>Afdhal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Sanjiv</a:t>
            </a:r>
            <a:r>
              <a:rPr lang="tr-TR" sz="1200" i="1" dirty="0" smtClean="0"/>
              <a:t> </a:t>
            </a:r>
            <a:r>
              <a:rPr lang="tr-TR" sz="1200" i="1" dirty="0" err="1"/>
              <a:t>Chopra</a:t>
            </a:r>
            <a:r>
              <a:rPr lang="tr-TR" sz="1200" i="1" dirty="0"/>
              <a:t>, </a:t>
            </a:r>
            <a:r>
              <a:rPr lang="tr-TR" sz="1200" i="1" dirty="0" err="1" smtClean="0"/>
              <a:t>Shilpa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Grover</a:t>
            </a:r>
            <a:r>
              <a:rPr lang="tr-TR" sz="1200" i="1" dirty="0" smtClean="0"/>
              <a:t>, 2019, </a:t>
            </a:r>
            <a:r>
              <a:rPr lang="en-US" sz="1200" i="1" dirty="0"/>
              <a:t>Acute </a:t>
            </a:r>
            <a:r>
              <a:rPr lang="en-US" sz="1200" i="1" dirty="0" err="1"/>
              <a:t>calculous</a:t>
            </a:r>
            <a:r>
              <a:rPr lang="en-US" sz="1200" i="1" dirty="0"/>
              <a:t> </a:t>
            </a:r>
            <a:r>
              <a:rPr lang="en-US" sz="1200" i="1" dirty="0" err="1" smtClean="0"/>
              <a:t>cholecystitis</a:t>
            </a:r>
            <a:r>
              <a:rPr lang="en-US" sz="1200" i="1" dirty="0"/>
              <a:t>: Clinical features and </a:t>
            </a:r>
            <a:r>
              <a:rPr lang="en-US" sz="1200" i="1" dirty="0" smtClean="0"/>
              <a:t>diagnosis</a:t>
            </a:r>
            <a:endParaRPr lang="tr-TR" sz="1200" i="1" dirty="0" smtClean="0"/>
          </a:p>
          <a:p>
            <a:pPr>
              <a:buClrTx/>
              <a:buFont typeface="Wingdings" pitchFamily="2" charset="2"/>
              <a:buChar char="q"/>
            </a:pPr>
            <a:r>
              <a:rPr lang="tr-TR" sz="1200" i="1" dirty="0" smtClean="0"/>
              <a:t>Charles </a:t>
            </a:r>
            <a:r>
              <a:rPr lang="tr-TR" sz="1200" i="1" dirty="0"/>
              <a:t>M </a:t>
            </a:r>
            <a:r>
              <a:rPr lang="tr-TR" sz="1200" i="1" dirty="0" err="1" smtClean="0"/>
              <a:t>Vollmer</a:t>
            </a:r>
            <a:r>
              <a:rPr lang="tr-TR" sz="1200" i="1" dirty="0" smtClean="0"/>
              <a:t>, Salam </a:t>
            </a:r>
            <a:r>
              <a:rPr lang="tr-TR" sz="1200" i="1" dirty="0"/>
              <a:t>F </a:t>
            </a:r>
            <a:r>
              <a:rPr lang="tr-TR" sz="1200" i="1" dirty="0" err="1" smtClean="0"/>
              <a:t>Zakko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Nezam</a:t>
            </a:r>
            <a:r>
              <a:rPr lang="tr-TR" sz="1200" i="1" dirty="0" smtClean="0"/>
              <a:t> </a:t>
            </a:r>
            <a:r>
              <a:rPr lang="tr-TR" sz="1200" i="1" dirty="0"/>
              <a:t>H </a:t>
            </a:r>
            <a:r>
              <a:rPr lang="tr-TR" sz="1200" i="1" dirty="0" err="1" smtClean="0"/>
              <a:t>Afdhal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Stanley</a:t>
            </a:r>
            <a:r>
              <a:rPr lang="tr-TR" sz="1200" i="1" dirty="0" smtClean="0"/>
              <a:t> </a:t>
            </a:r>
            <a:r>
              <a:rPr lang="tr-TR" sz="1200" i="1" dirty="0"/>
              <a:t>W </a:t>
            </a:r>
            <a:r>
              <a:rPr lang="tr-TR" sz="1200" i="1" dirty="0" err="1" smtClean="0"/>
              <a:t>Ashley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Wenliang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Chen</a:t>
            </a:r>
            <a:r>
              <a:rPr lang="tr-TR" sz="1200" i="1" dirty="0" smtClean="0"/>
              <a:t>, 2019, </a:t>
            </a:r>
            <a:r>
              <a:rPr lang="tr-TR" sz="1200" i="1" dirty="0" err="1" smtClean="0"/>
              <a:t>Treatment</a:t>
            </a:r>
            <a:r>
              <a:rPr lang="tr-TR" sz="1200" i="1" dirty="0" smtClean="0"/>
              <a:t> of </a:t>
            </a:r>
            <a:r>
              <a:rPr lang="tr-TR" sz="1200" i="1" dirty="0" err="1" smtClean="0"/>
              <a:t>acute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calculous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cholecystitis</a:t>
            </a:r>
            <a:endParaRPr lang="tr-TR" sz="1200" i="1" dirty="0" smtClean="0"/>
          </a:p>
          <a:p>
            <a:pPr>
              <a:buClrTx/>
              <a:buFont typeface="Wingdings" pitchFamily="2" charset="2"/>
              <a:buChar char="q"/>
            </a:pPr>
            <a:r>
              <a:rPr lang="tr-TR" sz="1200" i="1" dirty="0" smtClean="0"/>
              <a:t>Salam F, </a:t>
            </a:r>
            <a:r>
              <a:rPr lang="tr-TR" sz="1200" i="1" dirty="0" err="1" smtClean="0"/>
              <a:t>Sanjiv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Chopra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Shilpa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Grover</a:t>
            </a:r>
            <a:r>
              <a:rPr lang="tr-TR" sz="1200" i="1" dirty="0" smtClean="0"/>
              <a:t>, 2019, </a:t>
            </a:r>
            <a:r>
              <a:rPr lang="tr-TR" sz="1200" i="1" dirty="0" err="1" smtClean="0"/>
              <a:t>Overview</a:t>
            </a:r>
            <a:r>
              <a:rPr lang="tr-TR" sz="1200" i="1" dirty="0" smtClean="0"/>
              <a:t> of </a:t>
            </a:r>
            <a:r>
              <a:rPr lang="tr-TR" sz="1200" i="1" dirty="0" err="1" smtClean="0"/>
              <a:t>gallstone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disease</a:t>
            </a:r>
            <a:r>
              <a:rPr lang="tr-TR" sz="1200" i="1" dirty="0" smtClean="0"/>
              <a:t> in </a:t>
            </a:r>
            <a:r>
              <a:rPr lang="tr-TR" sz="1200" i="1" dirty="0" err="1" smtClean="0"/>
              <a:t>adults</a:t>
            </a:r>
            <a:endParaRPr lang="tr-TR" sz="1200" i="1" dirty="0" smtClean="0"/>
          </a:p>
          <a:p>
            <a:pPr>
              <a:buClrTx/>
              <a:buFont typeface="Wingdings" pitchFamily="2" charset="2"/>
              <a:buChar char="q"/>
            </a:pPr>
            <a:r>
              <a:rPr lang="tr-TR" sz="1200" i="1" dirty="0" err="1" smtClean="0"/>
              <a:t>Nezam</a:t>
            </a:r>
            <a:r>
              <a:rPr lang="tr-TR" sz="1200" i="1" dirty="0" smtClean="0"/>
              <a:t> </a:t>
            </a:r>
            <a:r>
              <a:rPr lang="tr-TR" sz="1200" i="1" dirty="0"/>
              <a:t>H </a:t>
            </a:r>
            <a:r>
              <a:rPr lang="tr-TR" sz="1200" i="1" dirty="0" err="1" smtClean="0"/>
              <a:t>Afdhal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Stanley</a:t>
            </a:r>
            <a:r>
              <a:rPr lang="tr-TR" sz="1200" i="1" dirty="0" smtClean="0"/>
              <a:t> </a:t>
            </a:r>
            <a:r>
              <a:rPr lang="tr-TR" sz="1200" i="1" dirty="0"/>
              <a:t>W </a:t>
            </a:r>
            <a:r>
              <a:rPr lang="tr-TR" sz="1200" i="1" dirty="0" err="1" smtClean="0"/>
              <a:t>Ashley</a:t>
            </a:r>
            <a:r>
              <a:rPr lang="tr-TR" sz="1200" i="1" dirty="0" smtClean="0"/>
              <a:t>, </a:t>
            </a:r>
            <a:r>
              <a:rPr lang="tr-TR" sz="1200" i="1" dirty="0" err="1"/>
              <a:t>Keith</a:t>
            </a:r>
            <a:r>
              <a:rPr lang="tr-TR" sz="1200" i="1" dirty="0"/>
              <a:t> D </a:t>
            </a:r>
            <a:r>
              <a:rPr lang="tr-TR" sz="1200" i="1" dirty="0" err="1" smtClean="0"/>
              <a:t>Lindor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Shilpa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Grover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Wenliang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Chen</a:t>
            </a:r>
            <a:r>
              <a:rPr lang="tr-TR" sz="1200" i="1" dirty="0" smtClean="0"/>
              <a:t>, 2019,</a:t>
            </a:r>
            <a:r>
              <a:rPr lang="tr-TR" sz="1200" i="1" dirty="0"/>
              <a:t> </a:t>
            </a:r>
            <a:r>
              <a:rPr lang="tr-TR" sz="1200" i="1" dirty="0" err="1"/>
              <a:t>Acalculous</a:t>
            </a:r>
            <a:r>
              <a:rPr lang="tr-TR" sz="1200" i="1" dirty="0"/>
              <a:t> </a:t>
            </a:r>
            <a:r>
              <a:rPr lang="tr-TR" sz="1200" i="1" dirty="0" err="1"/>
              <a:t>cholecystitis</a:t>
            </a:r>
            <a:r>
              <a:rPr lang="tr-TR" sz="1200" i="1" dirty="0"/>
              <a:t>: </a:t>
            </a:r>
            <a:r>
              <a:rPr lang="tr-TR" sz="1200" i="1" dirty="0" err="1"/>
              <a:t>Clinical</a:t>
            </a:r>
            <a:r>
              <a:rPr lang="tr-TR" sz="1200" i="1" dirty="0"/>
              <a:t> </a:t>
            </a:r>
            <a:r>
              <a:rPr lang="tr-TR" sz="1200" i="1" dirty="0" err="1"/>
              <a:t>manifestations</a:t>
            </a:r>
            <a:r>
              <a:rPr lang="tr-TR" sz="1200" i="1" dirty="0"/>
              <a:t>, </a:t>
            </a:r>
            <a:r>
              <a:rPr lang="tr-TR" sz="1200" i="1" dirty="0" err="1"/>
              <a:t>diagnosis</a:t>
            </a:r>
            <a:r>
              <a:rPr lang="tr-TR" sz="1200" i="1" dirty="0"/>
              <a:t>, </a:t>
            </a:r>
            <a:r>
              <a:rPr lang="tr-TR" sz="1200" i="1" dirty="0" err="1"/>
              <a:t>and</a:t>
            </a:r>
            <a:r>
              <a:rPr lang="tr-TR" sz="1200" i="1" dirty="0"/>
              <a:t> </a:t>
            </a:r>
            <a:r>
              <a:rPr lang="tr-TR" sz="1200" i="1" dirty="0" err="1" smtClean="0"/>
              <a:t>management</a:t>
            </a:r>
            <a:endParaRPr lang="tr-TR" sz="1200" i="1" dirty="0" smtClean="0"/>
          </a:p>
          <a:p>
            <a:pPr>
              <a:buClrTx/>
              <a:buFont typeface="Wingdings" pitchFamily="2" charset="2"/>
              <a:buChar char="q"/>
            </a:pPr>
            <a:r>
              <a:rPr lang="tr-TR" sz="1200" dirty="0" err="1"/>
              <a:t>Adriaan</a:t>
            </a:r>
            <a:r>
              <a:rPr lang="tr-TR" sz="1200" dirty="0"/>
              <a:t> C. </a:t>
            </a:r>
            <a:r>
              <a:rPr lang="tr-TR" sz="1200" dirty="0" err="1"/>
              <a:t>van</a:t>
            </a:r>
            <a:r>
              <a:rPr lang="tr-TR" sz="1200" dirty="0"/>
              <a:t> </a:t>
            </a:r>
            <a:r>
              <a:rPr lang="tr-TR" sz="1200" dirty="0" err="1"/>
              <a:t>Breda</a:t>
            </a:r>
            <a:r>
              <a:rPr lang="tr-TR" sz="1200" dirty="0"/>
              <a:t> </a:t>
            </a:r>
            <a:r>
              <a:rPr lang="tr-TR" sz="1200" dirty="0" err="1"/>
              <a:t>Vriesman</a:t>
            </a:r>
            <a:r>
              <a:rPr lang="tr-TR" sz="1200" dirty="0"/>
              <a:t>, </a:t>
            </a:r>
            <a:r>
              <a:rPr lang="tr-TR" sz="1200" dirty="0" err="1"/>
              <a:t>Robin</a:t>
            </a:r>
            <a:r>
              <a:rPr lang="tr-TR" sz="1200" dirty="0"/>
              <a:t> </a:t>
            </a:r>
            <a:r>
              <a:rPr lang="tr-TR" sz="1200" dirty="0" err="1"/>
              <a:t>Smithuis</a:t>
            </a:r>
            <a:r>
              <a:rPr lang="tr-TR" sz="1200" dirty="0"/>
              <a:t>, </a:t>
            </a:r>
            <a:r>
              <a:rPr lang="tr-TR" sz="1200" dirty="0" err="1"/>
              <a:t>Dries</a:t>
            </a:r>
            <a:r>
              <a:rPr lang="tr-TR" sz="1200" dirty="0"/>
              <a:t> </a:t>
            </a:r>
            <a:r>
              <a:rPr lang="tr-TR" sz="1200" dirty="0" err="1"/>
              <a:t>van</a:t>
            </a:r>
            <a:r>
              <a:rPr lang="tr-TR" sz="1200" dirty="0"/>
              <a:t> </a:t>
            </a:r>
            <a:r>
              <a:rPr lang="tr-TR" sz="1200" dirty="0" err="1"/>
              <a:t>Engelen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Julien</a:t>
            </a:r>
            <a:r>
              <a:rPr lang="tr-TR" sz="1200" dirty="0"/>
              <a:t> B.C.M. </a:t>
            </a:r>
            <a:r>
              <a:rPr lang="tr-TR" sz="1200" dirty="0" err="1" smtClean="0"/>
              <a:t>Puylaert,Radiology</a:t>
            </a:r>
            <a:r>
              <a:rPr lang="tr-TR" sz="1200" dirty="0" smtClean="0"/>
              <a:t> </a:t>
            </a:r>
            <a:r>
              <a:rPr lang="tr-TR" sz="1200" dirty="0" err="1"/>
              <a:t>Department</a:t>
            </a:r>
            <a:r>
              <a:rPr lang="tr-TR" sz="1200" dirty="0"/>
              <a:t> of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Rijnland</a:t>
            </a:r>
            <a:r>
              <a:rPr lang="tr-TR" sz="1200" dirty="0"/>
              <a:t> </a:t>
            </a:r>
            <a:r>
              <a:rPr lang="tr-TR" sz="1200" dirty="0" err="1"/>
              <a:t>Hospital</a:t>
            </a:r>
            <a:r>
              <a:rPr lang="tr-TR" sz="1200" dirty="0"/>
              <a:t>, </a:t>
            </a:r>
            <a:r>
              <a:rPr lang="tr-TR" sz="1200" dirty="0" err="1"/>
              <a:t>Leiderdorp</a:t>
            </a:r>
            <a:r>
              <a:rPr lang="tr-TR" sz="1200" dirty="0"/>
              <a:t>;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Groene</a:t>
            </a:r>
            <a:r>
              <a:rPr lang="tr-TR" sz="1200" dirty="0"/>
              <a:t> Hart </a:t>
            </a:r>
            <a:r>
              <a:rPr lang="tr-TR" sz="1200" dirty="0" err="1"/>
              <a:t>Hospital</a:t>
            </a:r>
            <a:r>
              <a:rPr lang="tr-TR" sz="1200" dirty="0"/>
              <a:t>, </a:t>
            </a:r>
            <a:r>
              <a:rPr lang="tr-TR" sz="1200" dirty="0" err="1"/>
              <a:t>Gouda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Medical</a:t>
            </a:r>
            <a:r>
              <a:rPr lang="tr-TR" sz="1200" dirty="0"/>
              <a:t> </a:t>
            </a:r>
            <a:r>
              <a:rPr lang="tr-TR" sz="1200" dirty="0" err="1"/>
              <a:t>Centre</a:t>
            </a:r>
            <a:r>
              <a:rPr lang="tr-TR" sz="1200" dirty="0"/>
              <a:t> </a:t>
            </a:r>
            <a:r>
              <a:rPr lang="tr-TR" sz="1200" dirty="0" err="1"/>
              <a:t>Haaglanden</a:t>
            </a:r>
            <a:r>
              <a:rPr lang="tr-TR" sz="1200" dirty="0"/>
              <a:t>,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Hague</a:t>
            </a:r>
            <a:r>
              <a:rPr lang="tr-TR" sz="1200" dirty="0"/>
              <a:t>,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Netherlands</a:t>
            </a:r>
            <a:endParaRPr lang="tr-TR" sz="1200" dirty="0"/>
          </a:p>
          <a:p>
            <a:pPr>
              <a:buClrTx/>
              <a:buFont typeface="Wingdings" pitchFamily="2" charset="2"/>
              <a:buChar char="q"/>
            </a:pPr>
            <a:r>
              <a:rPr lang="tr-TR" sz="1200" dirty="0" err="1"/>
              <a:t>Chris</a:t>
            </a:r>
            <a:r>
              <a:rPr lang="tr-TR" sz="1200" dirty="0"/>
              <a:t> </a:t>
            </a:r>
            <a:r>
              <a:rPr lang="tr-TR" sz="1200" dirty="0" err="1"/>
              <a:t>Dodgion</a:t>
            </a:r>
            <a:r>
              <a:rPr lang="tr-TR" sz="1200" dirty="0"/>
              <a:t>,  </a:t>
            </a:r>
            <a:r>
              <a:rPr lang="tr-TR" sz="1200" dirty="0" err="1"/>
              <a:t>November</a:t>
            </a:r>
            <a:r>
              <a:rPr lang="tr-TR" sz="1200" dirty="0"/>
              <a:t> 2018, </a:t>
            </a:r>
            <a:r>
              <a:rPr lang="en-US" sz="1200" dirty="0"/>
              <a:t>Division of Trauma/Acute Care </a:t>
            </a:r>
            <a:r>
              <a:rPr lang="en-US" sz="1200" dirty="0" err="1"/>
              <a:t>SurgeryMedical</a:t>
            </a:r>
            <a:r>
              <a:rPr lang="en-US" sz="1200" dirty="0"/>
              <a:t> College of Wisconsin-</a:t>
            </a:r>
            <a:r>
              <a:rPr lang="en-US" sz="1200" dirty="0" err="1"/>
              <a:t>Froedtert</a:t>
            </a:r>
            <a:r>
              <a:rPr lang="en-US" sz="1200" dirty="0"/>
              <a:t> Trauma </a:t>
            </a:r>
            <a:r>
              <a:rPr lang="en-US" sz="1200" dirty="0" err="1"/>
              <a:t>CenterMilwaukeeUSA</a:t>
            </a:r>
            <a:endParaRPr lang="tr-TR" sz="1200" dirty="0"/>
          </a:p>
          <a:p>
            <a:pPr>
              <a:buClrTx/>
              <a:buFont typeface="Wingdings" pitchFamily="2" charset="2"/>
              <a:buChar char="q"/>
            </a:pPr>
            <a:r>
              <a:rPr lang="tr-TR" sz="1200" dirty="0"/>
              <a:t>Dr. S. Süreyya </a:t>
            </a:r>
            <a:r>
              <a:rPr lang="tr-TR" sz="1200" dirty="0" smtClean="0"/>
              <a:t>Özbek, Ege </a:t>
            </a:r>
            <a:r>
              <a:rPr lang="tr-TR" sz="1200" dirty="0"/>
              <a:t>Üniversitesi Tıp </a:t>
            </a:r>
            <a:r>
              <a:rPr lang="tr-TR" sz="1200" dirty="0" smtClean="0"/>
              <a:t>Fakültesi, Akut </a:t>
            </a:r>
            <a:r>
              <a:rPr lang="tr-TR" sz="1200" dirty="0" err="1" smtClean="0"/>
              <a:t>Kolesistit</a:t>
            </a:r>
            <a:endParaRPr lang="tr-TR" sz="1200" dirty="0" smtClean="0"/>
          </a:p>
          <a:p>
            <a:pPr>
              <a:buClrTx/>
              <a:buFont typeface="Wingdings" pitchFamily="2" charset="2"/>
              <a:buChar char="q"/>
            </a:pPr>
            <a:r>
              <a:rPr lang="tr-TR" sz="1200" dirty="0" err="1"/>
              <a:t>Armando</a:t>
            </a:r>
            <a:r>
              <a:rPr lang="tr-TR" sz="1200" dirty="0"/>
              <a:t> </a:t>
            </a:r>
            <a:r>
              <a:rPr lang="tr-TR" sz="1200" dirty="0" err="1"/>
              <a:t>Hasudungan</a:t>
            </a:r>
            <a:r>
              <a:rPr lang="tr-TR" sz="1200" dirty="0"/>
              <a:t> </a:t>
            </a:r>
            <a:r>
              <a:rPr lang="tr-TR" sz="1200" dirty="0" smtClean="0"/>
              <a:t>2019, </a:t>
            </a:r>
            <a:r>
              <a:rPr lang="tr-TR" sz="1200" dirty="0" err="1" smtClean="0"/>
              <a:t>Biology</a:t>
            </a:r>
            <a:r>
              <a:rPr lang="tr-TR" sz="1200" dirty="0" smtClean="0"/>
              <a:t> </a:t>
            </a:r>
            <a:r>
              <a:rPr lang="tr-TR" sz="1200" dirty="0" err="1" smtClean="0"/>
              <a:t>and</a:t>
            </a:r>
            <a:r>
              <a:rPr lang="tr-TR" sz="1200" dirty="0" smtClean="0"/>
              <a:t> </a:t>
            </a:r>
            <a:r>
              <a:rPr lang="tr-TR" sz="1200" dirty="0" err="1" smtClean="0"/>
              <a:t>Medicine</a:t>
            </a:r>
            <a:r>
              <a:rPr lang="tr-TR" sz="1200" dirty="0" smtClean="0"/>
              <a:t> </a:t>
            </a:r>
            <a:r>
              <a:rPr lang="tr-TR" sz="1200" dirty="0" err="1" smtClean="0"/>
              <a:t>videos</a:t>
            </a:r>
            <a:endParaRPr lang="tr-TR" sz="1200" dirty="0"/>
          </a:p>
          <a:p>
            <a:pPr>
              <a:buFont typeface="Wingdings" pitchFamily="2" charset="2"/>
              <a:buChar char="q"/>
            </a:pPr>
            <a:endParaRPr lang="tr-TR" sz="1200" dirty="0"/>
          </a:p>
          <a:p>
            <a:pPr>
              <a:buClrTx/>
              <a:buFont typeface="Wingdings" pitchFamily="2" charset="2"/>
              <a:buChar char="q"/>
            </a:pPr>
            <a:endParaRPr lang="tr-TR" sz="1200" i="1" dirty="0" smtClean="0"/>
          </a:p>
          <a:p>
            <a:pPr>
              <a:buClrTx/>
              <a:buFont typeface="Wingdings" pitchFamily="2" charset="2"/>
              <a:buChar char="q"/>
            </a:pPr>
            <a:endParaRPr lang="tr-TR" sz="1200" i="1" dirty="0" smtClean="0"/>
          </a:p>
          <a:p>
            <a:pPr>
              <a:buClrTx/>
              <a:buFont typeface="Wingdings" pitchFamily="2" charset="2"/>
              <a:buChar char="q"/>
            </a:pPr>
            <a:endParaRPr lang="tr-TR" sz="1200" i="1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10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sz="quarter" idx="1"/>
          </p:nvPr>
        </p:nvSpPr>
        <p:spPr>
          <a:xfrm>
            <a:off x="437456" y="57756"/>
            <a:ext cx="7467600" cy="4873752"/>
          </a:xfrm>
        </p:spPr>
        <p:txBody>
          <a:bodyPr/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Lesitin</a:t>
            </a:r>
            <a:endParaRPr lang="tr-TR" dirty="0" smtClean="0"/>
          </a:p>
          <a:p>
            <a:r>
              <a:rPr lang="tr-TR" dirty="0" err="1" smtClean="0"/>
              <a:t>Prostoglandin</a:t>
            </a:r>
            <a:endParaRPr lang="tr-TR" dirty="0"/>
          </a:p>
          <a:p>
            <a:endParaRPr lang="tr-T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8" r="50000" b="20054"/>
          <a:stretch/>
        </p:blipFill>
        <p:spPr bwMode="auto">
          <a:xfrm>
            <a:off x="4427984" y="155727"/>
            <a:ext cx="449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56" y="3051327"/>
            <a:ext cx="4752528" cy="322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395536" y="156538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tr-TR" sz="2800" b="1" dirty="0" err="1" smtClean="0">
                <a:solidFill>
                  <a:srgbClr val="0000CC"/>
                </a:solidFill>
              </a:rPr>
              <a:t>Patogenez</a:t>
            </a:r>
            <a:endParaRPr lang="tr-TR" sz="2800" b="1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5" t="3946" r="30135" b="75268"/>
          <a:stretch/>
        </p:blipFill>
        <p:spPr bwMode="auto">
          <a:xfrm>
            <a:off x="1259632" y="3455402"/>
            <a:ext cx="1800200" cy="24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719572" y="567370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Hidrops</a:t>
            </a:r>
            <a:r>
              <a:rPr lang="tr-TR" dirty="0" smtClean="0"/>
              <a:t>-uzamış tabloda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88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63893" y="132467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tr-TR" sz="2800" b="1" dirty="0" smtClean="0">
                <a:solidFill>
                  <a:srgbClr val="0000CC"/>
                </a:solidFill>
              </a:rPr>
              <a:t>Klinik ve </a:t>
            </a:r>
            <a:r>
              <a:rPr lang="tr-TR" sz="2800" b="1" dirty="0" err="1" smtClean="0">
                <a:solidFill>
                  <a:srgbClr val="0000CC"/>
                </a:solidFill>
              </a:rPr>
              <a:t>Labaratuvar</a:t>
            </a:r>
            <a:r>
              <a:rPr lang="tr-TR" sz="2800" b="1" dirty="0" smtClean="0">
                <a:solidFill>
                  <a:srgbClr val="0000CC"/>
                </a:solidFill>
              </a:rPr>
              <a:t> Bulguları</a:t>
            </a:r>
            <a:endParaRPr lang="tr-TR" sz="2800" b="1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r="9262"/>
          <a:stretch/>
        </p:blipFill>
        <p:spPr bwMode="auto">
          <a:xfrm>
            <a:off x="3784273" y="836712"/>
            <a:ext cx="5366657" cy="520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323528" y="1196752"/>
            <a:ext cx="49685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Klinik</a:t>
            </a:r>
          </a:p>
          <a:p>
            <a:pPr marL="342900" indent="-342900">
              <a:buFont typeface="Wingdings" pitchFamily="2" charset="2"/>
              <a:buChar char="§"/>
            </a:pPr>
            <a:endParaRPr lang="tr-TR" dirty="0"/>
          </a:p>
          <a:p>
            <a:pPr marL="342900" indent="-342900">
              <a:buFont typeface="Wingdings" pitchFamily="2" charset="2"/>
              <a:buChar char="§"/>
            </a:pPr>
            <a:r>
              <a:rPr lang="tr-TR" dirty="0" smtClean="0"/>
              <a:t>Sağ üst kadran ağrısı</a:t>
            </a:r>
          </a:p>
          <a:p>
            <a:r>
              <a:rPr lang="tr-TR" dirty="0" smtClean="0"/>
              <a:t>      (6 saatten fazla süren)</a:t>
            </a:r>
          </a:p>
          <a:p>
            <a:endParaRPr lang="tr-TR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tr-TR" dirty="0" smtClean="0"/>
              <a:t>Ateş</a:t>
            </a:r>
          </a:p>
          <a:p>
            <a:pPr marL="342900" indent="-342900">
              <a:buFont typeface="Wingdings" pitchFamily="2" charset="2"/>
              <a:buChar char="§"/>
            </a:pPr>
            <a:endParaRPr lang="tr-TR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tr-TR" dirty="0" smtClean="0"/>
              <a:t>Mide bulantısı-kusma-</a:t>
            </a:r>
          </a:p>
          <a:p>
            <a:r>
              <a:rPr lang="tr-TR" dirty="0" smtClean="0"/>
              <a:t>      iştahsızlık (yağlı yemek sonrası)</a:t>
            </a:r>
          </a:p>
          <a:p>
            <a:pPr marL="342900" indent="-342900">
              <a:buFont typeface="Wingdings" pitchFamily="2" charset="2"/>
              <a:buChar char="§"/>
            </a:pPr>
            <a:endParaRPr lang="tr-TR" dirty="0"/>
          </a:p>
          <a:p>
            <a:r>
              <a:rPr lang="tr-TR" b="1" dirty="0" err="1" smtClean="0"/>
              <a:t>Labaratuvar</a:t>
            </a:r>
            <a:endParaRPr lang="tr-TR" b="1" dirty="0" smtClean="0"/>
          </a:p>
          <a:p>
            <a:endParaRPr lang="tr-TR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tr-TR" dirty="0" err="1" smtClean="0"/>
              <a:t>Lökositoz</a:t>
            </a:r>
            <a:r>
              <a:rPr lang="tr-TR" dirty="0" smtClean="0"/>
              <a:t> (sola kayma)</a:t>
            </a:r>
          </a:p>
          <a:p>
            <a:pPr marL="285750" indent="-285750">
              <a:buFont typeface="Wingdings" pitchFamily="2" charset="2"/>
              <a:buChar char="§"/>
            </a:pPr>
            <a:endParaRPr lang="tr-TR" dirty="0"/>
          </a:p>
          <a:p>
            <a:pPr marL="285750" indent="-285750">
              <a:buFont typeface="Wingdings" pitchFamily="2" charset="2"/>
              <a:buChar char="§"/>
            </a:pPr>
            <a:r>
              <a:rPr lang="tr-TR" dirty="0" smtClean="0"/>
              <a:t>Serum total </a:t>
            </a:r>
            <a:r>
              <a:rPr lang="tr-TR" dirty="0" err="1" smtClean="0"/>
              <a:t>bilrubin</a:t>
            </a:r>
            <a:r>
              <a:rPr lang="tr-TR" dirty="0" smtClean="0"/>
              <a:t>            nadir   </a:t>
            </a:r>
          </a:p>
          <a:p>
            <a:r>
              <a:rPr lang="tr-TR" dirty="0"/>
              <a:t> </a:t>
            </a:r>
            <a:r>
              <a:rPr lang="tr-TR" dirty="0" smtClean="0"/>
              <a:t>    ALP                                      (</a:t>
            </a:r>
            <a:r>
              <a:rPr lang="tr-TR" dirty="0" err="1" smtClean="0"/>
              <a:t>kompl</a:t>
            </a:r>
            <a:r>
              <a:rPr lang="tr-TR" dirty="0" smtClean="0"/>
              <a:t>. varsa)</a:t>
            </a:r>
          </a:p>
          <a:p>
            <a:r>
              <a:rPr lang="tr-TR" dirty="0" smtClean="0"/>
              <a:t>     Artmış </a:t>
            </a:r>
            <a:r>
              <a:rPr lang="tr-TR" dirty="0" err="1" smtClean="0"/>
              <a:t>Aminotransferaz</a:t>
            </a:r>
            <a:endParaRPr lang="tr-TR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tr-TR" dirty="0" err="1" smtClean="0"/>
              <a:t>İndirekt</a:t>
            </a:r>
            <a:r>
              <a:rPr lang="tr-TR" dirty="0" smtClean="0"/>
              <a:t> </a:t>
            </a:r>
            <a:r>
              <a:rPr lang="tr-TR" dirty="0" err="1" smtClean="0"/>
              <a:t>Hiperbilrubinemi</a:t>
            </a:r>
            <a:r>
              <a:rPr lang="tr-TR" dirty="0" smtClean="0"/>
              <a:t> </a:t>
            </a:r>
          </a:p>
          <a:p>
            <a:r>
              <a:rPr lang="tr-TR" dirty="0" smtClean="0"/>
              <a:t>     (</a:t>
            </a:r>
            <a:r>
              <a:rPr lang="tr-TR" dirty="0" err="1" smtClean="0"/>
              <a:t>Amfamatöz</a:t>
            </a:r>
            <a:r>
              <a:rPr lang="tr-TR" dirty="0" smtClean="0"/>
              <a:t> </a:t>
            </a:r>
            <a:r>
              <a:rPr lang="tr-TR" dirty="0" err="1" smtClean="0"/>
              <a:t>Kolesistitte</a:t>
            </a:r>
            <a:r>
              <a:rPr lang="tr-TR" dirty="0" smtClean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endParaRPr lang="tr-TR" dirty="0" smtClean="0"/>
          </a:p>
          <a:p>
            <a:endParaRPr lang="tr-TR" dirty="0"/>
          </a:p>
        </p:txBody>
      </p:sp>
      <p:sp>
        <p:nvSpPr>
          <p:cNvPr id="7" name="Sağ Ayraç 6"/>
          <p:cNvSpPr/>
          <p:nvPr/>
        </p:nvSpPr>
        <p:spPr>
          <a:xfrm>
            <a:off x="3399013" y="5085184"/>
            <a:ext cx="216024" cy="79208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196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3" y="5003"/>
            <a:ext cx="7213600" cy="48055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33" y="4540900"/>
            <a:ext cx="2412399" cy="218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07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231101" y="1052736"/>
            <a:ext cx="2808312" cy="2376264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 smtClean="0">
                <a:solidFill>
                  <a:srgbClr val="C00000"/>
                </a:solidFill>
              </a:rPr>
              <a:t>             </a:t>
            </a:r>
            <a:r>
              <a:rPr lang="tr-TR" sz="1800" b="1" dirty="0" smtClean="0">
                <a:solidFill>
                  <a:srgbClr val="C00000"/>
                </a:solidFill>
              </a:rPr>
              <a:t>Klinik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tr-TR" sz="1800" dirty="0" smtClean="0"/>
              <a:t>Sağ üst kadran ağrısı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tr-TR" sz="1800" dirty="0"/>
              <a:t> </a:t>
            </a:r>
            <a:r>
              <a:rPr lang="tr-TR" sz="1800" dirty="0" smtClean="0"/>
              <a:t>  /</a:t>
            </a:r>
            <a:r>
              <a:rPr lang="tr-TR" sz="1800" dirty="0" err="1" smtClean="0"/>
              <a:t>epigastrik</a:t>
            </a:r>
            <a:r>
              <a:rPr lang="tr-TR" sz="1800" dirty="0" smtClean="0"/>
              <a:t> ağrı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tr-TR" sz="1800" dirty="0" smtClean="0"/>
              <a:t>Ateş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tr-TR" sz="1800" dirty="0" smtClean="0"/>
              <a:t>(+)Murphy bulgusu</a:t>
            </a:r>
            <a:endParaRPr lang="tr-TR" sz="18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611560" y="24148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tr-TR" sz="2800" b="1" dirty="0" smtClean="0">
                <a:solidFill>
                  <a:srgbClr val="0000CC"/>
                </a:solidFill>
              </a:rPr>
              <a:t>Tanı</a:t>
            </a:r>
            <a:endParaRPr lang="tr-TR" sz="2800" b="1" dirty="0">
              <a:solidFill>
                <a:srgbClr val="0000CC"/>
              </a:solidFill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499992" y="1021795"/>
            <a:ext cx="2808312" cy="2376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tr-TR" sz="1800" dirty="0" smtClean="0">
                <a:solidFill>
                  <a:srgbClr val="C00000"/>
                </a:solidFill>
              </a:rPr>
              <a:t>         </a:t>
            </a:r>
            <a:r>
              <a:rPr lang="tr-TR" sz="1800" b="1" dirty="0" err="1" smtClean="0">
                <a:solidFill>
                  <a:srgbClr val="C00000"/>
                </a:solidFill>
              </a:rPr>
              <a:t>Labaratuvar</a:t>
            </a:r>
            <a:endParaRPr lang="tr-TR" sz="1800" b="1" dirty="0" smtClean="0">
              <a:solidFill>
                <a:srgbClr val="C00000"/>
              </a:solidFill>
            </a:endParaRPr>
          </a:p>
          <a:p>
            <a: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tr-TR" sz="1800" b="1" dirty="0" smtClean="0"/>
              <a:t>CBC(</a:t>
            </a:r>
            <a:r>
              <a:rPr lang="tr-TR" sz="1800" b="1" dirty="0" err="1" smtClean="0"/>
              <a:t>lökositoz</a:t>
            </a:r>
            <a:r>
              <a:rPr lang="tr-TR" sz="1800" b="1" dirty="0" smtClean="0"/>
              <a:t>)</a:t>
            </a:r>
          </a:p>
          <a:p>
            <a: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tr-TR" sz="1800" dirty="0" smtClean="0"/>
              <a:t>Amilaz/</a:t>
            </a:r>
            <a:r>
              <a:rPr lang="tr-TR" sz="1800" dirty="0" err="1" smtClean="0"/>
              <a:t>Lipaz</a:t>
            </a:r>
            <a:endParaRPr lang="tr-TR" sz="1800" dirty="0" smtClean="0"/>
          </a:p>
          <a:p>
            <a: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tr-TR" sz="1800" dirty="0" smtClean="0"/>
              <a:t>KC enzimleri</a:t>
            </a:r>
          </a:p>
          <a:p>
            <a: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tr-TR" sz="1800" dirty="0" smtClean="0"/>
              <a:t>Elektrolitler</a:t>
            </a:r>
          </a:p>
          <a:p>
            <a: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tr-TR" sz="1800" dirty="0" err="1" smtClean="0"/>
              <a:t>Bilrubin</a:t>
            </a:r>
            <a:endParaRPr lang="tr-TR" sz="1800" dirty="0" smtClean="0"/>
          </a:p>
          <a:p>
            <a: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tr-TR" sz="1800" dirty="0" err="1" smtClean="0"/>
              <a:t>Ca</a:t>
            </a:r>
            <a:endParaRPr lang="tr-TR" sz="1800" dirty="0" smtClean="0"/>
          </a:p>
          <a:p>
            <a: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tr-TR" sz="1800" dirty="0" err="1" smtClean="0"/>
              <a:t>Albumin</a:t>
            </a:r>
            <a:endParaRPr lang="tr-TR" sz="1800" dirty="0" smtClean="0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189114" y="3641107"/>
            <a:ext cx="6066454" cy="30282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tr-TR" sz="1800" dirty="0" smtClean="0">
                <a:solidFill>
                  <a:srgbClr val="C00000"/>
                </a:solidFill>
              </a:rPr>
              <a:t>  </a:t>
            </a:r>
            <a:r>
              <a:rPr lang="tr-TR" sz="1800" b="1" dirty="0" smtClean="0">
                <a:solidFill>
                  <a:srgbClr val="C00000"/>
                </a:solidFill>
              </a:rPr>
              <a:t>Radyolojik Tetkikler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tr-TR" sz="1800" b="1" dirty="0" smtClean="0"/>
              <a:t>USG</a:t>
            </a:r>
            <a:r>
              <a:rPr lang="tr-TR" sz="1800" dirty="0" smtClean="0"/>
              <a:t> –» Altın Standart (%95 duyarlı)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tr-TR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r-TR" sz="1800" dirty="0" smtClean="0">
                <a:solidFill>
                  <a:schemeClr val="accent3">
                    <a:lumMod val="75000"/>
                  </a:schemeClr>
                </a:solidFill>
              </a:rPr>
              <a:t>  1-safra kesesi </a:t>
            </a:r>
            <a:r>
              <a:rPr lang="tr-TR" sz="1800" dirty="0">
                <a:solidFill>
                  <a:schemeClr val="accent3">
                    <a:lumMod val="75000"/>
                  </a:schemeClr>
                </a:solidFill>
              </a:rPr>
              <a:t>duvar kalınlığı </a:t>
            </a:r>
            <a:r>
              <a:rPr lang="tr-TR" sz="1800" dirty="0" smtClean="0">
                <a:solidFill>
                  <a:schemeClr val="accent3">
                    <a:lumMod val="75000"/>
                  </a:schemeClr>
                </a:solidFill>
              </a:rPr>
              <a:t>&gt; 4-5mm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tr-TR" sz="1800" dirty="0" smtClean="0">
                <a:solidFill>
                  <a:schemeClr val="accent3">
                    <a:lumMod val="75000"/>
                  </a:schemeClr>
                </a:solidFill>
              </a:rPr>
              <a:t>     /safra kesesinde ödem (çift duvar)   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tr-TR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r-TR" sz="1800" dirty="0" smtClean="0">
                <a:solidFill>
                  <a:schemeClr val="accent3">
                    <a:lumMod val="75000"/>
                  </a:schemeClr>
                </a:solidFill>
              </a:rPr>
              <a:t>  2-Sonografik </a:t>
            </a:r>
            <a:r>
              <a:rPr lang="tr-TR" sz="1800" dirty="0" err="1" smtClean="0">
                <a:solidFill>
                  <a:schemeClr val="accent3">
                    <a:lumMod val="75000"/>
                  </a:schemeClr>
                </a:solidFill>
              </a:rPr>
              <a:t>murphy</a:t>
            </a:r>
            <a:r>
              <a:rPr lang="tr-TR" sz="1800" dirty="0" smtClean="0">
                <a:solidFill>
                  <a:schemeClr val="accent3">
                    <a:lumMod val="75000"/>
                  </a:schemeClr>
                </a:solidFill>
              </a:rPr>
              <a:t> bulgusu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tr-TR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r-TR" sz="1800" dirty="0" smtClean="0">
                <a:solidFill>
                  <a:schemeClr val="accent3">
                    <a:lumMod val="75000"/>
                  </a:schemeClr>
                </a:solidFill>
              </a:rPr>
              <a:t>  3-Perikolestatik sıvı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tr-TR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r-TR" sz="1800" dirty="0" smtClean="0">
                <a:solidFill>
                  <a:schemeClr val="accent3">
                    <a:lumMod val="75000"/>
                  </a:schemeClr>
                </a:solidFill>
              </a:rPr>
              <a:t>  4-Duvarda kanlanma artışı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tr-TR" sz="1800" b="1" dirty="0" err="1" smtClean="0"/>
              <a:t>Kolesintigrafi</a:t>
            </a:r>
            <a:r>
              <a:rPr lang="tr-TR" sz="1800" b="1" dirty="0" smtClean="0"/>
              <a:t> (HIDA) </a:t>
            </a:r>
            <a:r>
              <a:rPr lang="tr-TR" sz="1800" dirty="0" smtClean="0"/>
              <a:t>---» USG yetersiz kaldığında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tr-TR" sz="1800" dirty="0" smtClean="0"/>
              <a:t>MRCP    Komplikasyon şüphesi varsa 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tr-TR" sz="1800" dirty="0"/>
              <a:t> </a:t>
            </a:r>
            <a:r>
              <a:rPr lang="tr-TR" sz="1800" dirty="0" smtClean="0"/>
              <a:t>    BT 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tr-TR" sz="1800" dirty="0" err="1" smtClean="0"/>
              <a:t>Perkütan</a:t>
            </a:r>
            <a:r>
              <a:rPr lang="tr-TR" sz="1800" dirty="0" smtClean="0"/>
              <a:t> endoskopi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tr-TR" sz="1800" dirty="0" smtClean="0"/>
          </a:p>
          <a:p>
            <a:pPr>
              <a:buClr>
                <a:schemeClr val="tx2">
                  <a:lumMod val="50000"/>
                </a:schemeClr>
              </a:buClr>
            </a:pPr>
            <a:endParaRPr lang="tr-TR" sz="1800" dirty="0"/>
          </a:p>
        </p:txBody>
      </p:sp>
      <p:sp>
        <p:nvSpPr>
          <p:cNvPr id="8" name="Artı 7"/>
          <p:cNvSpPr/>
          <p:nvPr/>
        </p:nvSpPr>
        <p:spPr>
          <a:xfrm>
            <a:off x="3347864" y="1772816"/>
            <a:ext cx="794489" cy="87422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ağ Ayraç 13"/>
          <p:cNvSpPr/>
          <p:nvPr/>
        </p:nvSpPr>
        <p:spPr>
          <a:xfrm>
            <a:off x="1299462" y="5643466"/>
            <a:ext cx="72008" cy="57606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  </a:t>
            </a:r>
            <a:endParaRPr lang="tr-T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11894"/>
            <a:ext cx="2503773" cy="192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Düz Ok Bağlayıcısı 15"/>
          <p:cNvCxnSpPr/>
          <p:nvPr/>
        </p:nvCxnSpPr>
        <p:spPr>
          <a:xfrm flipV="1">
            <a:off x="2915816" y="5373216"/>
            <a:ext cx="388843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7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5" name="Grup 4"/>
          <p:cNvGrpSpPr/>
          <p:nvPr/>
        </p:nvGrpSpPr>
        <p:grpSpPr>
          <a:xfrm>
            <a:off x="688694" y="452520"/>
            <a:ext cx="8640961" cy="3303927"/>
            <a:chOff x="611560" y="3020936"/>
            <a:chExt cx="6601204" cy="215145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221356"/>
              <a:ext cx="5907087" cy="195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Metin kutusu 3"/>
            <p:cNvSpPr txBox="1"/>
            <p:nvPr/>
          </p:nvSpPr>
          <p:spPr>
            <a:xfrm>
              <a:off x="1305677" y="3020936"/>
              <a:ext cx="5907087" cy="20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        açlık                                          tokluk                              akut </a:t>
              </a:r>
              <a:r>
                <a:rPr lang="tr-TR" sz="1400" dirty="0" err="1" smtClean="0"/>
                <a:t>kolesistit</a:t>
              </a:r>
              <a:endParaRPr lang="tr-TR" sz="1400" dirty="0"/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1763688" y="3861048"/>
            <a:ext cx="5976664" cy="2682272"/>
            <a:chOff x="2984106" y="4229472"/>
            <a:chExt cx="4879058" cy="2194819"/>
          </a:xfrm>
        </p:grpSpPr>
        <p:grpSp>
          <p:nvGrpSpPr>
            <p:cNvPr id="6" name="Grup 5"/>
            <p:cNvGrpSpPr/>
            <p:nvPr/>
          </p:nvGrpSpPr>
          <p:grpSpPr>
            <a:xfrm>
              <a:off x="2984106" y="4229472"/>
              <a:ext cx="4866957" cy="1825487"/>
              <a:chOff x="2627784" y="4365104"/>
              <a:chExt cx="4866957" cy="1825487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4365104"/>
                <a:ext cx="2809527" cy="18198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7311" y="4370784"/>
                <a:ext cx="2057430" cy="18198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Dikdörtgen 11"/>
            <p:cNvSpPr/>
            <p:nvPr/>
          </p:nvSpPr>
          <p:spPr>
            <a:xfrm>
              <a:off x="3017702" y="6054959"/>
              <a:ext cx="48454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600" dirty="0" err="1" smtClean="0"/>
                <a:t>Adriaan</a:t>
              </a:r>
              <a:r>
                <a:rPr lang="tr-TR" sz="600" dirty="0" smtClean="0"/>
                <a:t> </a:t>
              </a:r>
              <a:r>
                <a:rPr lang="tr-TR" sz="600" dirty="0"/>
                <a:t>C. </a:t>
              </a:r>
              <a:r>
                <a:rPr lang="tr-TR" sz="600" dirty="0" err="1"/>
                <a:t>van</a:t>
              </a:r>
              <a:r>
                <a:rPr lang="tr-TR" sz="600" dirty="0"/>
                <a:t> </a:t>
              </a:r>
              <a:r>
                <a:rPr lang="tr-TR" sz="600" dirty="0" err="1"/>
                <a:t>Breda</a:t>
              </a:r>
              <a:r>
                <a:rPr lang="tr-TR" sz="600" dirty="0"/>
                <a:t> </a:t>
              </a:r>
              <a:r>
                <a:rPr lang="tr-TR" sz="600" dirty="0" err="1"/>
                <a:t>Vriesman</a:t>
              </a:r>
              <a:r>
                <a:rPr lang="tr-TR" sz="600" dirty="0"/>
                <a:t>, </a:t>
              </a:r>
              <a:r>
                <a:rPr lang="tr-TR" sz="600" dirty="0" err="1"/>
                <a:t>Robin</a:t>
              </a:r>
              <a:r>
                <a:rPr lang="tr-TR" sz="600" dirty="0"/>
                <a:t> </a:t>
              </a:r>
              <a:r>
                <a:rPr lang="tr-TR" sz="600" dirty="0" err="1"/>
                <a:t>Smithuis</a:t>
              </a:r>
              <a:r>
                <a:rPr lang="tr-TR" sz="600" dirty="0"/>
                <a:t>, </a:t>
              </a:r>
              <a:r>
                <a:rPr lang="tr-TR" sz="600" dirty="0" err="1"/>
                <a:t>Dries</a:t>
              </a:r>
              <a:r>
                <a:rPr lang="tr-TR" sz="600" dirty="0"/>
                <a:t> </a:t>
              </a:r>
              <a:r>
                <a:rPr lang="tr-TR" sz="600" dirty="0" err="1"/>
                <a:t>van</a:t>
              </a:r>
              <a:r>
                <a:rPr lang="tr-TR" sz="600" dirty="0"/>
                <a:t> </a:t>
              </a:r>
              <a:r>
                <a:rPr lang="tr-TR" sz="600" dirty="0" err="1"/>
                <a:t>Engelen</a:t>
              </a:r>
              <a:r>
                <a:rPr lang="tr-TR" sz="600" dirty="0"/>
                <a:t> </a:t>
              </a:r>
              <a:r>
                <a:rPr lang="tr-TR" sz="600" dirty="0" err="1"/>
                <a:t>and</a:t>
              </a:r>
              <a:r>
                <a:rPr lang="tr-TR" sz="600" dirty="0"/>
                <a:t> </a:t>
              </a:r>
              <a:r>
                <a:rPr lang="tr-TR" sz="600" dirty="0" err="1"/>
                <a:t>Julien</a:t>
              </a:r>
              <a:r>
                <a:rPr lang="tr-TR" sz="600" dirty="0"/>
                <a:t> B.C.M. </a:t>
              </a:r>
              <a:r>
                <a:rPr lang="tr-TR" sz="600" dirty="0" err="1"/>
                <a:t>Puylaert</a:t>
              </a:r>
              <a:endParaRPr lang="tr-TR" sz="600" dirty="0"/>
            </a:p>
            <a:p>
              <a:r>
                <a:rPr lang="tr-TR" sz="600" dirty="0" err="1"/>
                <a:t>Radiology</a:t>
              </a:r>
              <a:r>
                <a:rPr lang="tr-TR" sz="600" dirty="0"/>
                <a:t> </a:t>
              </a:r>
              <a:r>
                <a:rPr lang="tr-TR" sz="600" dirty="0" err="1"/>
                <a:t>Department</a:t>
              </a:r>
              <a:r>
                <a:rPr lang="tr-TR" sz="600" dirty="0"/>
                <a:t> of </a:t>
              </a:r>
              <a:r>
                <a:rPr lang="tr-TR" sz="600" dirty="0" err="1"/>
                <a:t>the</a:t>
              </a:r>
              <a:r>
                <a:rPr lang="tr-TR" sz="600" dirty="0"/>
                <a:t> </a:t>
              </a:r>
              <a:r>
                <a:rPr lang="tr-TR" sz="600" dirty="0" err="1"/>
                <a:t>Rijnland</a:t>
              </a:r>
              <a:r>
                <a:rPr lang="tr-TR" sz="600" dirty="0"/>
                <a:t> </a:t>
              </a:r>
              <a:r>
                <a:rPr lang="tr-TR" sz="600" dirty="0" err="1"/>
                <a:t>Hospital</a:t>
              </a:r>
              <a:r>
                <a:rPr lang="tr-TR" sz="600" dirty="0"/>
                <a:t>, </a:t>
              </a:r>
              <a:r>
                <a:rPr lang="tr-TR" sz="600" dirty="0" err="1"/>
                <a:t>Leiderdorp</a:t>
              </a:r>
              <a:r>
                <a:rPr lang="tr-TR" sz="600" dirty="0"/>
                <a:t>; </a:t>
              </a:r>
              <a:r>
                <a:rPr lang="tr-TR" sz="600" dirty="0" err="1"/>
                <a:t>the</a:t>
              </a:r>
              <a:r>
                <a:rPr lang="tr-TR" sz="600" dirty="0"/>
                <a:t> </a:t>
              </a:r>
              <a:r>
                <a:rPr lang="tr-TR" sz="600" dirty="0" err="1"/>
                <a:t>Groene</a:t>
              </a:r>
              <a:r>
                <a:rPr lang="tr-TR" sz="600" dirty="0"/>
                <a:t> Hart </a:t>
              </a:r>
              <a:r>
                <a:rPr lang="tr-TR" sz="600" dirty="0" err="1"/>
                <a:t>Hospital</a:t>
              </a:r>
              <a:r>
                <a:rPr lang="tr-TR" sz="600" dirty="0"/>
                <a:t>, </a:t>
              </a:r>
              <a:r>
                <a:rPr lang="tr-TR" sz="600" dirty="0" err="1"/>
                <a:t>Gouda</a:t>
              </a:r>
              <a:r>
                <a:rPr lang="tr-TR" sz="600" dirty="0"/>
                <a:t> </a:t>
              </a:r>
              <a:r>
                <a:rPr lang="tr-TR" sz="600" dirty="0" err="1"/>
                <a:t>and</a:t>
              </a:r>
              <a:r>
                <a:rPr lang="tr-TR" sz="600" dirty="0"/>
                <a:t> </a:t>
              </a:r>
              <a:r>
                <a:rPr lang="tr-TR" sz="600" dirty="0" err="1"/>
                <a:t>the</a:t>
              </a:r>
              <a:r>
                <a:rPr lang="tr-TR" sz="600" dirty="0"/>
                <a:t> </a:t>
              </a:r>
              <a:r>
                <a:rPr lang="tr-TR" sz="600" dirty="0" err="1"/>
                <a:t>Medical</a:t>
              </a:r>
              <a:r>
                <a:rPr lang="tr-TR" sz="600" dirty="0"/>
                <a:t> </a:t>
              </a:r>
              <a:r>
                <a:rPr lang="tr-TR" sz="600" dirty="0" err="1"/>
                <a:t>Centre</a:t>
              </a:r>
              <a:r>
                <a:rPr lang="tr-TR" sz="600" dirty="0"/>
                <a:t> </a:t>
              </a:r>
              <a:r>
                <a:rPr lang="tr-TR" sz="600" dirty="0" err="1"/>
                <a:t>Haaglanden</a:t>
              </a:r>
              <a:r>
                <a:rPr lang="tr-TR" sz="600" dirty="0"/>
                <a:t>, </a:t>
              </a:r>
              <a:r>
                <a:rPr lang="tr-TR" sz="600" dirty="0" err="1"/>
                <a:t>the</a:t>
              </a:r>
              <a:r>
                <a:rPr lang="tr-TR" sz="600" dirty="0"/>
                <a:t> </a:t>
              </a:r>
              <a:r>
                <a:rPr lang="tr-TR" sz="600" dirty="0" err="1"/>
                <a:t>Hague</a:t>
              </a:r>
              <a:r>
                <a:rPr lang="tr-TR" sz="600" dirty="0"/>
                <a:t>, </a:t>
              </a:r>
              <a:r>
                <a:rPr lang="tr-TR" sz="600" dirty="0" err="1"/>
                <a:t>the</a:t>
              </a:r>
              <a:r>
                <a:rPr lang="tr-TR" sz="600" dirty="0"/>
                <a:t> </a:t>
              </a:r>
              <a:r>
                <a:rPr lang="tr-TR" sz="600" dirty="0" err="1"/>
                <a:t>Netherlands</a:t>
              </a:r>
              <a:endParaRPr lang="tr-TR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23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1500"/>
            <a:ext cx="6336704" cy="684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3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1706"/>
          <a:stretch/>
        </p:blipFill>
        <p:spPr bwMode="auto">
          <a:xfrm>
            <a:off x="20004" y="980728"/>
            <a:ext cx="482738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r="5254"/>
          <a:stretch/>
        </p:blipFill>
        <p:spPr bwMode="auto">
          <a:xfrm>
            <a:off x="4847389" y="980728"/>
            <a:ext cx="4176464" cy="416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7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481</Words>
  <Application>Microsoft Macintosh PowerPoint</Application>
  <PresentationFormat>Ekran Gösterisi (4:3)</PresentationFormat>
  <Paragraphs>124</Paragraphs>
  <Slides>25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25</vt:i4>
      </vt:variant>
    </vt:vector>
  </HeadingPairs>
  <TitlesOfParts>
    <vt:vector size="34" baseType="lpstr">
      <vt:lpstr>Calibri Light</vt:lpstr>
      <vt:lpstr>Century Schoolbook</vt:lpstr>
      <vt:lpstr>Courier New</vt:lpstr>
      <vt:lpstr>Wingdings 2</vt:lpstr>
      <vt:lpstr>Arial</vt:lpstr>
      <vt:lpstr>Calibri</vt:lpstr>
      <vt:lpstr>Wingdings</vt:lpstr>
      <vt:lpstr>1_Custom Design</vt:lpstr>
      <vt:lpstr>Cumba</vt:lpstr>
      <vt:lpstr>AKUT KOLESİSTİT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Kaynaklar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 Kolesistit - Komplikasyonlar</dc:title>
  <dc:creator>NUNU</dc:creator>
  <cp:lastModifiedBy>MacBook Pro</cp:lastModifiedBy>
  <cp:revision>39</cp:revision>
  <dcterms:created xsi:type="dcterms:W3CDTF">2019-12-25T21:11:29Z</dcterms:created>
  <dcterms:modified xsi:type="dcterms:W3CDTF">2022-01-17T10:29:36Z</dcterms:modified>
</cp:coreProperties>
</file>