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1"/>
  </p:notesMasterIdLst>
  <p:sldIdLst>
    <p:sldId id="256" r:id="rId2"/>
    <p:sldId id="371" r:id="rId3"/>
    <p:sldId id="373" r:id="rId4"/>
    <p:sldId id="318" r:id="rId5"/>
    <p:sldId id="259" r:id="rId6"/>
    <p:sldId id="260" r:id="rId7"/>
    <p:sldId id="315" r:id="rId8"/>
    <p:sldId id="314" r:id="rId9"/>
    <p:sldId id="316" r:id="rId10"/>
    <p:sldId id="312" r:id="rId11"/>
    <p:sldId id="311" r:id="rId12"/>
    <p:sldId id="261" r:id="rId13"/>
    <p:sldId id="262" r:id="rId14"/>
    <p:sldId id="263" r:id="rId15"/>
    <p:sldId id="310" r:id="rId16"/>
    <p:sldId id="264" r:id="rId17"/>
    <p:sldId id="265" r:id="rId18"/>
    <p:sldId id="266" r:id="rId19"/>
    <p:sldId id="267" r:id="rId20"/>
    <p:sldId id="329" r:id="rId21"/>
    <p:sldId id="327" r:id="rId22"/>
    <p:sldId id="326" r:id="rId23"/>
    <p:sldId id="328" r:id="rId24"/>
    <p:sldId id="268" r:id="rId25"/>
    <p:sldId id="269" r:id="rId26"/>
    <p:sldId id="270" r:id="rId27"/>
    <p:sldId id="271" r:id="rId28"/>
    <p:sldId id="375" r:id="rId29"/>
    <p:sldId id="374" r:id="rId30"/>
    <p:sldId id="376" r:id="rId31"/>
    <p:sldId id="317"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319" r:id="rId46"/>
    <p:sldId id="320" r:id="rId47"/>
    <p:sldId id="321" r:id="rId48"/>
    <p:sldId id="322" r:id="rId49"/>
    <p:sldId id="285" r:id="rId50"/>
    <p:sldId id="286" r:id="rId51"/>
    <p:sldId id="287" r:id="rId52"/>
    <p:sldId id="323" r:id="rId53"/>
    <p:sldId id="324" r:id="rId54"/>
    <p:sldId id="325" r:id="rId55"/>
    <p:sldId id="330" r:id="rId56"/>
    <p:sldId id="288" r:id="rId57"/>
    <p:sldId id="289" r:id="rId58"/>
    <p:sldId id="290" r:id="rId59"/>
    <p:sldId id="333" r:id="rId60"/>
    <p:sldId id="291" r:id="rId61"/>
    <p:sldId id="331" r:id="rId62"/>
    <p:sldId id="335" r:id="rId63"/>
    <p:sldId id="292" r:id="rId64"/>
    <p:sldId id="334" r:id="rId65"/>
    <p:sldId id="293" r:id="rId66"/>
    <p:sldId id="339" r:id="rId67"/>
    <p:sldId id="346" r:id="rId68"/>
    <p:sldId id="294" r:id="rId69"/>
    <p:sldId id="336" r:id="rId70"/>
    <p:sldId id="337" r:id="rId71"/>
    <p:sldId id="338" r:id="rId72"/>
    <p:sldId id="340" r:id="rId73"/>
    <p:sldId id="342" r:id="rId74"/>
    <p:sldId id="343" r:id="rId75"/>
    <p:sldId id="295" r:id="rId76"/>
    <p:sldId id="345" r:id="rId77"/>
    <p:sldId id="344" r:id="rId78"/>
    <p:sldId id="296" r:id="rId79"/>
    <p:sldId id="297" r:id="rId80"/>
    <p:sldId id="298" r:id="rId81"/>
    <p:sldId id="299" r:id="rId82"/>
    <p:sldId id="300" r:id="rId83"/>
    <p:sldId id="341" r:id="rId84"/>
    <p:sldId id="302" r:id="rId85"/>
    <p:sldId id="303" r:id="rId86"/>
    <p:sldId id="304" r:id="rId87"/>
    <p:sldId id="305" r:id="rId88"/>
    <p:sldId id="306" r:id="rId89"/>
    <p:sldId id="307" r:id="rId90"/>
    <p:sldId id="347" r:id="rId91"/>
    <p:sldId id="308" r:id="rId92"/>
    <p:sldId id="349" r:id="rId93"/>
    <p:sldId id="350" r:id="rId94"/>
    <p:sldId id="348" r:id="rId95"/>
    <p:sldId id="309" r:id="rId96"/>
    <p:sldId id="351" r:id="rId97"/>
    <p:sldId id="354" r:id="rId98"/>
    <p:sldId id="379" r:id="rId99"/>
    <p:sldId id="378" r:id="rId100"/>
    <p:sldId id="353" r:id="rId101"/>
    <p:sldId id="352" r:id="rId102"/>
    <p:sldId id="355" r:id="rId103"/>
    <p:sldId id="357" r:id="rId104"/>
    <p:sldId id="356" r:id="rId105"/>
    <p:sldId id="358" r:id="rId106"/>
    <p:sldId id="360" r:id="rId107"/>
    <p:sldId id="361" r:id="rId108"/>
    <p:sldId id="363" r:id="rId109"/>
    <p:sldId id="362" r:id="rId110"/>
    <p:sldId id="359" r:id="rId111"/>
    <p:sldId id="365" r:id="rId112"/>
    <p:sldId id="364" r:id="rId113"/>
    <p:sldId id="366" r:id="rId114"/>
    <p:sldId id="367" r:id="rId115"/>
    <p:sldId id="368" r:id="rId116"/>
    <p:sldId id="369" r:id="rId117"/>
    <p:sldId id="370" r:id="rId118"/>
    <p:sldId id="380" r:id="rId119"/>
    <p:sldId id="377" r:id="rId12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p:cViewPr>
        <p:scale>
          <a:sx n="126" d="100"/>
          <a:sy n="126" d="100"/>
        </p:scale>
        <p:origin x="-1170"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5D0A1-2CD4-4F7A-B0BA-A9CA4A449F49}" type="datetimeFigureOut">
              <a:rPr lang="tr-TR" smtClean="0"/>
              <a:t>15.06.2021</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FA55F-2AD9-4968-A473-B2C02DD3D45F}" type="slidenum">
              <a:rPr lang="tr-TR" smtClean="0"/>
              <a:t>‹#›</a:t>
            </a:fld>
            <a:endParaRPr lang="tr-TR"/>
          </a:p>
        </p:txBody>
      </p:sp>
    </p:spTree>
    <p:extLst>
      <p:ext uri="{BB962C8B-B14F-4D97-AF65-F5344CB8AC3E}">
        <p14:creationId xmlns:p14="http://schemas.microsoft.com/office/powerpoint/2010/main" val="309521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Spor:	Belirli	kurallar	içerisinde	yapılan,	genellikle	yarışma	amacı	taşıyan,	lisanslı	amatör	ve	profesyonel	sporcuların	gerçekleştirdiği	aktivite	türüdür.</a:t>
            </a:r>
          </a:p>
          <a:p>
            <a:r>
              <a:rPr lang="tr-TR" dirty="0"/>
              <a:t>Bu	kapsamda	oyun	oynamak,	ev	işleri,	bahçe	işleri,	yürümek,	merdiven	inip çıkmak,	yemek	yemek,	banyo	yapmak	gibi	günlük	yaşamımızı	sürdürmek	için	yapılan	etkinliklerin	yanı	sıra,	egzersiz	ve	spor	da	fiziksel	aktivitedir. </a:t>
            </a:r>
          </a:p>
          <a:p>
            <a:endParaRPr lang="tr-TR" dirty="0"/>
          </a:p>
        </p:txBody>
      </p:sp>
      <p:sp>
        <p:nvSpPr>
          <p:cNvPr id="4" name="Slayt Numarası Yer Tutucusu 3"/>
          <p:cNvSpPr>
            <a:spLocks noGrp="1"/>
          </p:cNvSpPr>
          <p:nvPr>
            <p:ph type="sldNum" sz="quarter" idx="10"/>
          </p:nvPr>
        </p:nvSpPr>
        <p:spPr/>
        <p:txBody>
          <a:bodyPr/>
          <a:lstStyle/>
          <a:p>
            <a:fld id="{E17DA962-284D-4135-BF28-398D2C45A1CE}" type="slidenum">
              <a:rPr lang="tr-TR" smtClean="0"/>
              <a:t>45</a:t>
            </a:fld>
            <a:endParaRPr lang="tr-TR"/>
          </a:p>
        </p:txBody>
      </p:sp>
    </p:spTree>
    <p:extLst>
      <p:ext uri="{BB962C8B-B14F-4D97-AF65-F5344CB8AC3E}">
        <p14:creationId xmlns:p14="http://schemas.microsoft.com/office/powerpoint/2010/main" val="94398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17DA962-284D-4135-BF28-398D2C45A1CE}" type="slidenum">
              <a:rPr lang="tr-TR" smtClean="0"/>
              <a:t>46</a:t>
            </a:fld>
            <a:endParaRPr lang="tr-TR"/>
          </a:p>
        </p:txBody>
      </p:sp>
    </p:spTree>
    <p:extLst>
      <p:ext uri="{BB962C8B-B14F-4D97-AF65-F5344CB8AC3E}">
        <p14:creationId xmlns:p14="http://schemas.microsoft.com/office/powerpoint/2010/main" val="3334096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17DA962-284D-4135-BF28-398D2C45A1CE}" type="slidenum">
              <a:rPr lang="tr-TR" smtClean="0"/>
              <a:t>47</a:t>
            </a:fld>
            <a:endParaRPr lang="tr-TR"/>
          </a:p>
        </p:txBody>
      </p:sp>
    </p:spTree>
    <p:extLst>
      <p:ext uri="{BB962C8B-B14F-4D97-AF65-F5344CB8AC3E}">
        <p14:creationId xmlns:p14="http://schemas.microsoft.com/office/powerpoint/2010/main" val="21345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17DA962-284D-4135-BF28-398D2C45A1CE}" type="slidenum">
              <a:rPr lang="tr-TR" smtClean="0"/>
              <a:t>48</a:t>
            </a:fld>
            <a:endParaRPr lang="tr-TR"/>
          </a:p>
        </p:txBody>
      </p:sp>
    </p:spTree>
    <p:extLst>
      <p:ext uri="{BB962C8B-B14F-4D97-AF65-F5344CB8AC3E}">
        <p14:creationId xmlns:p14="http://schemas.microsoft.com/office/powerpoint/2010/main" val="416103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09A12768-B3D1-48F0-B7D5-BA0D450D1ED3}" type="datetimeFigureOut">
              <a:rPr lang="tr-TR" smtClean="0"/>
              <a:t>15.06.2021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09A12768-B3D1-48F0-B7D5-BA0D450D1ED3}" type="datetimeFigureOut">
              <a:rPr lang="tr-TR" smtClean="0"/>
              <a:t>15.06.2021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09A12768-B3D1-48F0-B7D5-BA0D450D1ED3}" type="datetimeFigureOut">
              <a:rPr lang="tr-TR" smtClean="0"/>
              <a:t>15.06.2021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09A12768-B3D1-48F0-B7D5-BA0D450D1ED3}" type="datetimeFigureOut">
              <a:rPr lang="tr-TR" smtClean="0"/>
              <a:t>15.06.2021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09A12768-B3D1-48F0-B7D5-BA0D450D1ED3}" type="datetimeFigureOut">
              <a:rPr lang="tr-TR" smtClean="0"/>
              <a:t>15.06.2021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9A12768-B3D1-48F0-B7D5-BA0D450D1ED3}" type="datetimeFigureOut">
              <a:rPr lang="tr-TR" smtClean="0"/>
              <a:t>15.06.2021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09A12768-B3D1-48F0-B7D5-BA0D450D1ED3}" type="datetimeFigureOut">
              <a:rPr lang="tr-TR" smtClean="0"/>
              <a:t>15.06.2021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09A12768-B3D1-48F0-B7D5-BA0D450D1ED3}" type="datetimeFigureOut">
              <a:rPr lang="tr-TR" smtClean="0"/>
              <a:t>15.06.2021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A12768-B3D1-48F0-B7D5-BA0D450D1ED3}" type="datetimeFigureOut">
              <a:rPr lang="tr-TR" smtClean="0"/>
              <a:t>15.06.2021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AF71D50-1445-4886-8F13-31546C8631F8}"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tr-TR"/>
              <a:t>Asıl başlık stili için tıklatın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09A12768-B3D1-48F0-B7D5-BA0D450D1ED3}" type="datetimeFigureOut">
              <a:rPr lang="tr-TR" smtClean="0"/>
              <a:t>15.06.2021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AF71D50-1445-4886-8F13-31546C8631F8}" type="slidenum">
              <a:rPr lang="tr-TR" smtClean="0"/>
              <a:t>‹#›</a:t>
            </a:fld>
            <a:endParaRPr lang="tr-TR"/>
          </a:p>
        </p:txBody>
      </p:sp>
      <p:sp>
        <p:nvSpPr>
          <p:cNvPr id="9" name="Content Placeholder 8"/>
          <p:cNvSpPr>
            <a:spLocks noGrp="1"/>
          </p:cNvSpPr>
          <p:nvPr>
            <p:ph sz="quarter" idx="13"/>
          </p:nvPr>
        </p:nvSpPr>
        <p:spPr>
          <a:xfrm>
            <a:off x="304800" y="381000"/>
            <a:ext cx="7772400" cy="494284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tr-TR"/>
              <a:t>Asıl başlık stili için tıklatın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8" name="Date Placeholder 7"/>
          <p:cNvSpPr>
            <a:spLocks noGrp="1"/>
          </p:cNvSpPr>
          <p:nvPr>
            <p:ph type="dt" sz="half" idx="10"/>
          </p:nvPr>
        </p:nvSpPr>
        <p:spPr/>
        <p:txBody>
          <a:bodyPr/>
          <a:lstStyle/>
          <a:p>
            <a:fld id="{09A12768-B3D1-48F0-B7D5-BA0D450D1ED3}" type="datetimeFigureOut">
              <a:rPr lang="tr-TR" smtClean="0"/>
              <a:t>15.06.2021</a:t>
            </a:fld>
            <a:endParaRPr lang="tr-TR"/>
          </a:p>
        </p:txBody>
      </p:sp>
      <p:sp>
        <p:nvSpPr>
          <p:cNvPr id="9" name="Slide Number Placeholder 8"/>
          <p:cNvSpPr>
            <a:spLocks noGrp="1"/>
          </p:cNvSpPr>
          <p:nvPr>
            <p:ph type="sldNum" sz="quarter" idx="11"/>
          </p:nvPr>
        </p:nvSpPr>
        <p:spPr/>
        <p:txBody>
          <a:bodyPr/>
          <a:lstStyle/>
          <a:p>
            <a:fld id="{9AF71D50-1445-4886-8F13-31546C8631F8}" type="slidenum">
              <a:rPr lang="tr-TR" smtClean="0"/>
              <a:t>‹#›</a:t>
            </a:fld>
            <a:endParaRPr lang="tr-TR"/>
          </a:p>
        </p:txBody>
      </p:sp>
      <p:sp>
        <p:nvSpPr>
          <p:cNvPr id="10" name="Footer Placeholder 9"/>
          <p:cNvSpPr>
            <a:spLocks noGrp="1"/>
          </p:cNvSpPr>
          <p:nvPr>
            <p:ph type="ftr" sz="quarter" idx="12"/>
          </p:nvPr>
        </p:nvSpPr>
        <p:spPr/>
        <p:txBody>
          <a:bodyPr/>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AF71D50-1445-4886-8F13-31546C8631F8}" type="slidenum">
              <a:rPr lang="tr-TR" smtClean="0"/>
              <a:t>‹#›</a:t>
            </a:fld>
            <a:endParaRPr lang="tr-T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tr-T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9A12768-B3D1-48F0-B7D5-BA0D450D1ED3}" type="datetimeFigureOut">
              <a:rPr lang="tr-TR" smtClean="0"/>
              <a:t>15.06.2021</a:t>
            </a:fld>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2.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29.tmp"/></Relationships>
</file>

<file path=ppt/slides/_rels/slide7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ailehekimihukuku.com/wp-content/uploads/2019/11/2019_09_30_Saglik-Raporlari-Usul-ve-Esaslari-Hakkinda-Yonerge.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pPr algn="ctr"/>
            <a:r>
              <a:rPr lang="tr-TR" dirty="0"/>
              <a:t>SPOR HEKİMLİĞİ</a:t>
            </a:r>
          </a:p>
        </p:txBody>
      </p:sp>
      <p:sp>
        <p:nvSpPr>
          <p:cNvPr id="3" name="Alt Başlık 2"/>
          <p:cNvSpPr>
            <a:spLocks noGrp="1"/>
          </p:cNvSpPr>
          <p:nvPr>
            <p:ph type="subTitle" idx="1"/>
          </p:nvPr>
        </p:nvSpPr>
        <p:spPr/>
        <p:txBody>
          <a:bodyPr>
            <a:normAutofit/>
          </a:bodyPr>
          <a:lstStyle/>
          <a:p>
            <a:pPr algn="ctr"/>
            <a:r>
              <a:rPr lang="tr-TR" sz="2800" dirty="0"/>
              <a:t>Arş. Gör. Dr. Havva ŞEN</a:t>
            </a:r>
          </a:p>
          <a:p>
            <a:pPr algn="ctr"/>
            <a:r>
              <a:rPr lang="tr-TR" sz="2800" dirty="0"/>
              <a:t>15.06.2021</a:t>
            </a:r>
          </a:p>
        </p:txBody>
      </p:sp>
    </p:spTree>
    <p:extLst>
      <p:ext uri="{BB962C8B-B14F-4D97-AF65-F5344CB8AC3E}">
        <p14:creationId xmlns:p14="http://schemas.microsoft.com/office/powerpoint/2010/main" val="2973010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normAutofit/>
          </a:bodyPr>
          <a:lstStyle/>
          <a:p>
            <a:r>
              <a:rPr lang="tr-TR" sz="2400" b="1" dirty="0"/>
              <a:t>Gençlik Spor ve Bakanlığı’nın yaptığı düzenlemeyle 14.12.2019 tarihli 30978 </a:t>
            </a:r>
            <a:r>
              <a:rPr lang="tr-TR" sz="2400" dirty="0"/>
              <a:t>sayılı Resmi </a:t>
            </a:r>
            <a:r>
              <a:rPr lang="tr-TR" sz="2400" dirty="0" err="1"/>
              <a:t>Gazete’de</a:t>
            </a:r>
            <a:r>
              <a:rPr lang="tr-TR" sz="2400" dirty="0"/>
              <a:t> yayımlanan ve yürürlüğe giren “Sporcu Lisans, Vize ve Transfer </a:t>
            </a:r>
            <a:r>
              <a:rPr lang="tr-TR" sz="2400" dirty="0" err="1"/>
              <a:t>Yönetmeliği”nin</a:t>
            </a:r>
            <a:r>
              <a:rPr lang="tr-TR" sz="2400" dirty="0"/>
              <a:t> </a:t>
            </a:r>
            <a:r>
              <a:rPr lang="tr-TR" sz="2400" b="1" dirty="0"/>
              <a:t>madde</a:t>
            </a:r>
            <a:r>
              <a:rPr lang="tr-TR" sz="2400" dirty="0"/>
              <a:t> </a:t>
            </a:r>
            <a:r>
              <a:rPr lang="tr-TR" sz="2400" b="1" dirty="0"/>
              <a:t>6 b bendinin 1. fıkrasında;</a:t>
            </a:r>
            <a:r>
              <a:rPr lang="tr-TR" sz="2400" dirty="0"/>
              <a:t> </a:t>
            </a:r>
            <a:r>
              <a:rPr lang="tr-TR" sz="2400" i="1" dirty="0"/>
              <a:t>“İlgili federasyon tarafından spor dalının fiziksel efor gerektirmediği yönünde karar alınması halinde spor yapmaya ve yarışmalara katılmaya elverişliliğini </a:t>
            </a:r>
            <a:r>
              <a:rPr lang="tr-TR" sz="2400" i="1" u="sng" dirty="0"/>
              <a:t>yazılı beyanla belgelemek</a:t>
            </a:r>
            <a:r>
              <a:rPr lang="tr-TR" sz="2400" i="1" dirty="0"/>
              <a:t>’’ </a:t>
            </a:r>
            <a:r>
              <a:rPr lang="tr-TR" sz="2400" dirty="0"/>
              <a:t>hükmü bulunmaktadır.</a:t>
            </a:r>
          </a:p>
        </p:txBody>
      </p:sp>
    </p:spTree>
    <p:extLst>
      <p:ext uri="{BB962C8B-B14F-4D97-AF65-F5344CB8AC3E}">
        <p14:creationId xmlns:p14="http://schemas.microsoft.com/office/powerpoint/2010/main" val="39230434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7C9C183-42F9-435C-BCE2-A3349DACDC02}"/>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AFDCC34B-16DB-47C2-B19A-C78B44C46A8A}"/>
              </a:ext>
            </a:extLst>
          </p:cNvPr>
          <p:cNvSpPr>
            <a:spLocks noGrp="1"/>
          </p:cNvSpPr>
          <p:nvPr>
            <p:ph idx="1"/>
          </p:nvPr>
        </p:nvSpPr>
        <p:spPr/>
        <p:txBody>
          <a:bodyPr>
            <a:normAutofit/>
          </a:bodyPr>
          <a:lstStyle/>
          <a:p>
            <a:pPr marL="114300" indent="0">
              <a:buNone/>
            </a:pPr>
            <a:r>
              <a:rPr lang="tr-TR" sz="2400" dirty="0">
                <a:solidFill>
                  <a:srgbClr val="FF0000"/>
                </a:solidFill>
              </a:rPr>
              <a:t>DM hastalarında egzersiz planlarken dikkat edilecekler;</a:t>
            </a:r>
          </a:p>
          <a:p>
            <a:pPr marL="114300" indent="0">
              <a:buNone/>
            </a:pPr>
            <a:endParaRPr lang="tr-TR" sz="2400" dirty="0">
              <a:solidFill>
                <a:srgbClr val="FF0000"/>
              </a:solidFill>
            </a:endParaRPr>
          </a:p>
          <a:p>
            <a:r>
              <a:rPr lang="tr-TR" dirty="0" err="1"/>
              <a:t>DM’linin</a:t>
            </a:r>
            <a:r>
              <a:rPr lang="tr-TR" dirty="0"/>
              <a:t> egzersiz açısından bireysel özellikleri ve risk faktörleri belirlenir. Bireyde fiziksel kısıtlılıklar, ayaklarda cilt bütünlüğünde bozulma, </a:t>
            </a:r>
            <a:r>
              <a:rPr lang="tr-TR" dirty="0" err="1"/>
              <a:t>nefropati</a:t>
            </a:r>
            <a:r>
              <a:rPr lang="tr-TR" dirty="0"/>
              <a:t>, </a:t>
            </a:r>
            <a:r>
              <a:rPr lang="tr-TR" dirty="0" err="1"/>
              <a:t>nöropati</a:t>
            </a:r>
            <a:r>
              <a:rPr lang="tr-TR" dirty="0"/>
              <a:t>, </a:t>
            </a:r>
            <a:r>
              <a:rPr lang="tr-TR" dirty="0" err="1"/>
              <a:t>retinopati</a:t>
            </a:r>
            <a:r>
              <a:rPr lang="tr-TR" dirty="0"/>
              <a:t>, hipoglisemi atakları ve fiziksel aktiviteyi etkileyecek diğer durumlar değerlendirilir. </a:t>
            </a:r>
          </a:p>
          <a:p>
            <a:endParaRPr lang="tr-TR" dirty="0"/>
          </a:p>
          <a:p>
            <a:r>
              <a:rPr lang="tr-TR" dirty="0"/>
              <a:t>12 haftalık düzenli yürüme programı ile tip 2 DM de fiziksel uygunluk artar, karın bölgesinde yağ oranı azalır. Ancak </a:t>
            </a:r>
            <a:r>
              <a:rPr lang="tr-TR" dirty="0" err="1"/>
              <a:t>hiperglisemi</a:t>
            </a:r>
            <a:r>
              <a:rPr lang="tr-TR" dirty="0"/>
              <a:t> kontrol altında olmalı, </a:t>
            </a:r>
            <a:r>
              <a:rPr lang="tr-TR" dirty="0" err="1"/>
              <a:t>metabolik</a:t>
            </a:r>
            <a:r>
              <a:rPr lang="tr-TR" dirty="0"/>
              <a:t> durumuna uygun ve kişiye özel egzersiz verilmelidir.</a:t>
            </a:r>
          </a:p>
        </p:txBody>
      </p:sp>
    </p:spTree>
    <p:extLst>
      <p:ext uri="{BB962C8B-B14F-4D97-AF65-F5344CB8AC3E}">
        <p14:creationId xmlns:p14="http://schemas.microsoft.com/office/powerpoint/2010/main" val="2711236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5FB9569-DDB0-4140-9E6B-C802386EA249}"/>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896DBDA6-0557-4AE5-913B-207652FDB5CB}"/>
              </a:ext>
            </a:extLst>
          </p:cNvPr>
          <p:cNvSpPr>
            <a:spLocks noGrp="1"/>
          </p:cNvSpPr>
          <p:nvPr>
            <p:ph idx="1"/>
          </p:nvPr>
        </p:nvSpPr>
        <p:spPr/>
        <p:txBody>
          <a:bodyPr>
            <a:normAutofit fontScale="92500"/>
          </a:bodyPr>
          <a:lstStyle/>
          <a:p>
            <a:r>
              <a:rPr lang="tr-TR" sz="2400" dirty="0"/>
              <a:t>Egzersiz programı tanıtılmalıdır. Egzersizin tipi, yoğunluğu, süresi, şiddeti mutlaka kişiye uygun olarak belirlenmelidir. </a:t>
            </a:r>
          </a:p>
          <a:p>
            <a:endParaRPr lang="tr-TR" sz="2400" dirty="0"/>
          </a:p>
          <a:p>
            <a:r>
              <a:rPr lang="tr-TR" sz="2400" dirty="0"/>
              <a:t>Tip 2 diyabetli bireyde hastalık komplikasyonsuz seyrediyorsa şiddeti gittikçe artan egzersiz eğitim programları uygundur. </a:t>
            </a:r>
          </a:p>
          <a:p>
            <a:endParaRPr lang="tr-TR" sz="2400" dirty="0"/>
          </a:p>
          <a:p>
            <a:r>
              <a:rPr lang="tr-TR" sz="2400" dirty="0"/>
              <a:t>Egzersiz, ideal olarak ana öğünden 1-3 saat sonra yapılmalı, uygun sıvı alımı sağlanmalıdır. </a:t>
            </a:r>
          </a:p>
          <a:p>
            <a:endParaRPr lang="tr-TR" sz="2400" dirty="0"/>
          </a:p>
          <a:p>
            <a:r>
              <a:rPr lang="tr-TR" sz="2400" dirty="0"/>
              <a:t>İyi bir ayak bakımı ve uygun bir spor ayakkabısı seçimi önemlidir. Hastalarda vücut hijyenine dikkat edilmelidir.</a:t>
            </a:r>
          </a:p>
        </p:txBody>
      </p:sp>
    </p:spTree>
    <p:extLst>
      <p:ext uri="{BB962C8B-B14F-4D97-AF65-F5344CB8AC3E}">
        <p14:creationId xmlns:p14="http://schemas.microsoft.com/office/powerpoint/2010/main" val="1365267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2F60E46-D278-4CDD-8456-78AD7D41ED9F}"/>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BF3BDF2A-2188-45DA-AD9B-6D97A35024F6}"/>
              </a:ext>
            </a:extLst>
          </p:cNvPr>
          <p:cNvSpPr>
            <a:spLocks noGrp="1"/>
          </p:cNvSpPr>
          <p:nvPr>
            <p:ph idx="1"/>
          </p:nvPr>
        </p:nvSpPr>
        <p:spPr>
          <a:xfrm>
            <a:off x="457200" y="1600200"/>
            <a:ext cx="7620000" cy="4983162"/>
          </a:xfrm>
        </p:spPr>
        <p:txBody>
          <a:bodyPr>
            <a:normAutofit lnSpcReduction="10000"/>
          </a:bodyPr>
          <a:lstStyle/>
          <a:p>
            <a:r>
              <a:rPr lang="tr-TR" dirty="0"/>
              <a:t>Fiziksel aktiviteye başlamadan önce evde kan şekeri takibi yapmayı öğrenmiş olmalıdır. Kan şekeri ölçümleri egzersize başlayıp, başlayamayacağını, egzersize başlamadan önce veya egzersiz esnasında ilave karbonhidrat alımı yapıp yapmayacağına karar vermesini sağlar. </a:t>
            </a:r>
          </a:p>
          <a:p>
            <a:endParaRPr lang="tr-TR" dirty="0"/>
          </a:p>
          <a:p>
            <a:r>
              <a:rPr lang="tr-TR" dirty="0"/>
              <a:t>Diyabetli birey fiziksel aktivite/egzersiz öncesi, esnası veya sonrasında kan şekeri ölçümü yaparak fiziksel aktivite/egzersizin kan şekeri üzerine etkisini değerlendirmelidir. </a:t>
            </a:r>
          </a:p>
          <a:p>
            <a:endParaRPr lang="tr-TR" dirty="0"/>
          </a:p>
          <a:p>
            <a:r>
              <a:rPr lang="tr-TR" dirty="0"/>
              <a:t>Egzersiz öncesi güvenli kan şekeri 100-250 mg/dl arasında olmalıdır.  </a:t>
            </a:r>
            <a:r>
              <a:rPr lang="tr-TR" u="sng" dirty="0"/>
              <a:t>100 mg/dl’nin altında ise 15 g karbonhidrat alımı </a:t>
            </a:r>
            <a:r>
              <a:rPr lang="tr-TR" dirty="0"/>
              <a:t>sağlanmalıdır. </a:t>
            </a:r>
          </a:p>
        </p:txBody>
      </p:sp>
    </p:spTree>
    <p:extLst>
      <p:ext uri="{BB962C8B-B14F-4D97-AF65-F5344CB8AC3E}">
        <p14:creationId xmlns:p14="http://schemas.microsoft.com/office/powerpoint/2010/main" val="3211133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466BF3E-219F-430D-81E0-04D4FD60EAE1}"/>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DFE0B165-A4A5-42F8-AC0B-5703FC35D477}"/>
              </a:ext>
            </a:extLst>
          </p:cNvPr>
          <p:cNvSpPr>
            <a:spLocks noGrp="1"/>
          </p:cNvSpPr>
          <p:nvPr>
            <p:ph idx="1"/>
          </p:nvPr>
        </p:nvSpPr>
        <p:spPr/>
        <p:txBody>
          <a:bodyPr/>
          <a:lstStyle/>
          <a:p>
            <a:r>
              <a:rPr lang="tr-TR" dirty="0"/>
              <a:t>Kan </a:t>
            </a:r>
            <a:r>
              <a:rPr lang="tr-TR" dirty="0" err="1"/>
              <a:t>glukozu</a:t>
            </a:r>
            <a:r>
              <a:rPr lang="tr-TR" dirty="0"/>
              <a:t>, </a:t>
            </a:r>
            <a:r>
              <a:rPr lang="tr-TR" u="sng" dirty="0"/>
              <a:t>Tip 1 diyabetlerde 250 mg/dl ve üzeri, Tip 2 diyabetlerde ise 300 mg/dl veya üzeri ise idrarda keton testi yapılmalı</a:t>
            </a:r>
            <a:r>
              <a:rPr lang="tr-TR" dirty="0"/>
              <a:t>, keton pozitif ise normalleşinceye kadar egzersiz ertelenmelidir. Keton negatif ise ek karbonhidrat alımı yapmaksızın hafif şiddette egzersiz yapılabilir.  </a:t>
            </a:r>
          </a:p>
          <a:p>
            <a:endParaRPr lang="tr-TR" dirty="0"/>
          </a:p>
          <a:p>
            <a:r>
              <a:rPr lang="tr-TR" dirty="0"/>
              <a:t>Her koşulda önlem olarak fiziksel aktivite sırasında karbonhidrat içeren (kesme şekeri, meyve suyu, gibi) besin bulundurulmalıdır. </a:t>
            </a:r>
          </a:p>
          <a:p>
            <a:endParaRPr lang="tr-TR" dirty="0"/>
          </a:p>
        </p:txBody>
      </p:sp>
    </p:spTree>
    <p:extLst>
      <p:ext uri="{BB962C8B-B14F-4D97-AF65-F5344CB8AC3E}">
        <p14:creationId xmlns:p14="http://schemas.microsoft.com/office/powerpoint/2010/main" val="3152179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BFD981C-0AF7-4E1B-9B91-42681F7EA47E}"/>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5165ED8C-335D-44D5-A058-EB1B7302330C}"/>
              </a:ext>
            </a:extLst>
          </p:cNvPr>
          <p:cNvSpPr>
            <a:spLocks noGrp="1"/>
          </p:cNvSpPr>
          <p:nvPr>
            <p:ph idx="1"/>
          </p:nvPr>
        </p:nvSpPr>
        <p:spPr>
          <a:xfrm>
            <a:off x="457200" y="1600200"/>
            <a:ext cx="7859216" cy="5429200"/>
          </a:xfrm>
        </p:spPr>
        <p:txBody>
          <a:bodyPr>
            <a:normAutofit fontScale="92500"/>
          </a:bodyPr>
          <a:lstStyle/>
          <a:p>
            <a:r>
              <a:rPr lang="tr-TR" sz="2400" dirty="0"/>
              <a:t>Yoğun ve uzun süreli aktivite yapılacaksa en az her 30 dakikada bir egzersiz sırasında karbonhidrat alınmalı ve kan </a:t>
            </a:r>
            <a:r>
              <a:rPr lang="tr-TR" sz="2400" dirty="0" err="1"/>
              <a:t>glukozu</a:t>
            </a:r>
            <a:r>
              <a:rPr lang="tr-TR" sz="2400" dirty="0"/>
              <a:t> izlenmelidir. </a:t>
            </a:r>
          </a:p>
          <a:p>
            <a:endParaRPr lang="tr-TR" sz="2400" dirty="0"/>
          </a:p>
          <a:p>
            <a:r>
              <a:rPr lang="tr-TR" sz="2400" dirty="0"/>
              <a:t>Egzersizin süre ve şiddetine bağlı olarak egzersiz sonrası geç hipoglisemisinden korunmak için egzersizden sonra 24 saat besin alımı artırılması gerekebilir.</a:t>
            </a:r>
          </a:p>
          <a:p>
            <a:endParaRPr lang="tr-TR" sz="2400" dirty="0"/>
          </a:p>
          <a:p>
            <a:r>
              <a:rPr lang="tr-TR" sz="2400" dirty="0"/>
              <a:t>İnsülin kullanan diyabetlilerde fiziksel aktivite insülin tipine göre seçilen bir sürede yapılmalı ve insülin enjeksiyonu egzersize katılmayan uygun bir kasa yapılmalıdır. </a:t>
            </a:r>
          </a:p>
          <a:p>
            <a:endParaRPr lang="tr-TR" sz="2400" dirty="0"/>
          </a:p>
          <a:p>
            <a:r>
              <a:rPr lang="tr-TR" sz="2400" dirty="0"/>
              <a:t>Egzersizden önce uygulanacak olan kısa ya da orta etkili insülin dozu azaltılmalıdır. Günlük insülin profili bilinmelidir.</a:t>
            </a:r>
          </a:p>
        </p:txBody>
      </p:sp>
    </p:spTree>
    <p:extLst>
      <p:ext uri="{BB962C8B-B14F-4D97-AF65-F5344CB8AC3E}">
        <p14:creationId xmlns:p14="http://schemas.microsoft.com/office/powerpoint/2010/main" val="19476485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FEE8A2D-30CA-4525-999F-58D6A5829E96}"/>
              </a:ext>
            </a:extLst>
          </p:cNvPr>
          <p:cNvSpPr>
            <a:spLocks noGrp="1"/>
          </p:cNvSpPr>
          <p:nvPr>
            <p:ph type="title"/>
          </p:nvPr>
        </p:nvSpPr>
        <p:spPr/>
        <p:txBody>
          <a:bodyPr/>
          <a:lstStyle/>
          <a:p>
            <a:r>
              <a:rPr lang="tr-TR" sz="4000" dirty="0"/>
              <a:t>DM Hastalarında Egzersiz</a:t>
            </a:r>
          </a:p>
        </p:txBody>
      </p:sp>
      <p:pic>
        <p:nvPicPr>
          <p:cNvPr id="5" name="İçerik Yer Tutucusu 4">
            <a:extLst>
              <a:ext uri="{FF2B5EF4-FFF2-40B4-BE49-F238E27FC236}">
                <a16:creationId xmlns="" xmlns:a16="http://schemas.microsoft.com/office/drawing/2014/main" id="{4CC2951B-166D-43B9-B747-4A3D252A39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4921" y="1668234"/>
            <a:ext cx="5932993" cy="5189766"/>
          </a:xfrm>
        </p:spPr>
      </p:pic>
      <p:sp>
        <p:nvSpPr>
          <p:cNvPr id="6" name="Metin kutusu 5">
            <a:extLst>
              <a:ext uri="{FF2B5EF4-FFF2-40B4-BE49-F238E27FC236}">
                <a16:creationId xmlns="" xmlns:a16="http://schemas.microsoft.com/office/drawing/2014/main" id="{C1EFB7ED-CD13-4280-A450-7ECE1B9CA5D3}"/>
              </a:ext>
            </a:extLst>
          </p:cNvPr>
          <p:cNvSpPr txBox="1"/>
          <p:nvPr/>
        </p:nvSpPr>
        <p:spPr>
          <a:xfrm>
            <a:off x="1114921" y="1217583"/>
            <a:ext cx="5723276" cy="461665"/>
          </a:xfrm>
          <a:prstGeom prst="rect">
            <a:avLst/>
          </a:prstGeom>
          <a:noFill/>
        </p:spPr>
        <p:txBody>
          <a:bodyPr wrap="square" rtlCol="0">
            <a:spAutoFit/>
          </a:bodyPr>
          <a:lstStyle/>
          <a:p>
            <a:r>
              <a:rPr lang="tr-TR" sz="2400" dirty="0">
                <a:solidFill>
                  <a:srgbClr val="FF0000"/>
                </a:solidFill>
              </a:rPr>
              <a:t>DM hastalarında egzersiz önerileri</a:t>
            </a:r>
          </a:p>
        </p:txBody>
      </p:sp>
    </p:spTree>
    <p:extLst>
      <p:ext uri="{BB962C8B-B14F-4D97-AF65-F5344CB8AC3E}">
        <p14:creationId xmlns:p14="http://schemas.microsoft.com/office/powerpoint/2010/main" val="20316680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FEE8A2D-30CA-4525-999F-58D6A5829E96}"/>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27897F04-D3B6-4456-996D-F9BBBE3DC93D}"/>
              </a:ext>
            </a:extLst>
          </p:cNvPr>
          <p:cNvSpPr>
            <a:spLocks noGrp="1"/>
          </p:cNvSpPr>
          <p:nvPr>
            <p:ph idx="1"/>
          </p:nvPr>
        </p:nvSpPr>
        <p:spPr/>
        <p:txBody>
          <a:bodyPr/>
          <a:lstStyle/>
          <a:p>
            <a:pPr marL="114300" indent="0">
              <a:buNone/>
            </a:pPr>
            <a:r>
              <a:rPr lang="tr-TR" sz="2400" dirty="0">
                <a:solidFill>
                  <a:srgbClr val="FF0000"/>
                </a:solidFill>
              </a:rPr>
              <a:t>DM hastalarında egzersizde olası riskler;</a:t>
            </a:r>
          </a:p>
          <a:p>
            <a:r>
              <a:rPr lang="tr-TR" b="1" dirty="0"/>
              <a:t>Hipoglisemi: </a:t>
            </a:r>
            <a:r>
              <a:rPr lang="tr-TR" dirty="0"/>
              <a:t>Düşük dereceli fizik aktivite dahi insülin ve/veya insülin salgılatıcı ilaç kullanan hastalarda uygun önlemler alınmazsa hipoglisemiye neden olabilir.</a:t>
            </a:r>
          </a:p>
          <a:p>
            <a:pPr marL="114300" indent="0">
              <a:buNone/>
            </a:pPr>
            <a:endParaRPr lang="tr-TR" dirty="0"/>
          </a:p>
          <a:p>
            <a:r>
              <a:rPr lang="tr-TR" b="1" dirty="0" err="1"/>
              <a:t>Hiperglisemi</a:t>
            </a:r>
            <a:r>
              <a:rPr lang="tr-TR" b="1" dirty="0"/>
              <a:t>: </a:t>
            </a:r>
            <a:r>
              <a:rPr lang="tr-TR" dirty="0"/>
              <a:t>Yoğun egzersiz sırasında kan şekeri yükselebilir. Egzersiz öncesi ölçülen kan </a:t>
            </a:r>
            <a:r>
              <a:rPr lang="tr-TR" dirty="0" err="1"/>
              <a:t>glukoz</a:t>
            </a:r>
            <a:r>
              <a:rPr lang="tr-TR" dirty="0"/>
              <a:t> düzeyi 250 mg/dl veya üzerinde ise idrarda keton testi yapılmalı, keton pozitif ise normalleşinceye kadar egzersiz ertelenmelidir.</a:t>
            </a:r>
            <a:endParaRPr lang="tr-TR" dirty="0">
              <a:solidFill>
                <a:srgbClr val="FF0000"/>
              </a:solidFill>
            </a:endParaRPr>
          </a:p>
        </p:txBody>
      </p:sp>
    </p:spTree>
    <p:extLst>
      <p:ext uri="{BB962C8B-B14F-4D97-AF65-F5344CB8AC3E}">
        <p14:creationId xmlns:p14="http://schemas.microsoft.com/office/powerpoint/2010/main" val="3417705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FEE8A2D-30CA-4525-999F-58D6A5829E96}"/>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27897F04-D3B6-4456-996D-F9BBBE3DC93D}"/>
              </a:ext>
            </a:extLst>
          </p:cNvPr>
          <p:cNvSpPr>
            <a:spLocks noGrp="1"/>
          </p:cNvSpPr>
          <p:nvPr>
            <p:ph idx="1"/>
          </p:nvPr>
        </p:nvSpPr>
        <p:spPr/>
        <p:txBody>
          <a:bodyPr/>
          <a:lstStyle/>
          <a:p>
            <a:pPr marL="114300" indent="0">
              <a:buNone/>
            </a:pPr>
            <a:r>
              <a:rPr lang="tr-TR" sz="2400" dirty="0">
                <a:solidFill>
                  <a:srgbClr val="FF0000"/>
                </a:solidFill>
              </a:rPr>
              <a:t>DM hastalarında egzersizde olası riskler;</a:t>
            </a:r>
          </a:p>
          <a:p>
            <a:r>
              <a:rPr lang="tr-TR" b="1" dirty="0" err="1"/>
              <a:t>Retinopati</a:t>
            </a:r>
            <a:r>
              <a:rPr lang="tr-TR" dirty="0"/>
              <a:t>: </a:t>
            </a:r>
          </a:p>
          <a:p>
            <a:pPr>
              <a:buFont typeface="Wingdings" panose="05000000000000000000" pitchFamily="2" charset="2"/>
              <a:buChar char="ü"/>
            </a:pPr>
            <a:r>
              <a:rPr lang="tr-TR" dirty="0"/>
              <a:t>Fizik aktivitenin </a:t>
            </a:r>
            <a:r>
              <a:rPr lang="tr-TR" dirty="0" err="1"/>
              <a:t>non-proliferatif</a:t>
            </a:r>
            <a:r>
              <a:rPr lang="tr-TR" dirty="0"/>
              <a:t> diyabetik </a:t>
            </a:r>
            <a:r>
              <a:rPr lang="tr-TR" dirty="0" err="1"/>
              <a:t>retinopati</a:t>
            </a:r>
            <a:r>
              <a:rPr lang="tr-TR" dirty="0"/>
              <a:t> veya </a:t>
            </a:r>
            <a:r>
              <a:rPr lang="tr-TR" dirty="0" err="1"/>
              <a:t>maküler</a:t>
            </a:r>
            <a:r>
              <a:rPr lang="tr-TR" dirty="0"/>
              <a:t> ödem üzerinde herhangi bir olumsuz etkisinin olmadığı düşünülmektedir. </a:t>
            </a:r>
          </a:p>
          <a:p>
            <a:pPr>
              <a:buFont typeface="Wingdings" panose="05000000000000000000" pitchFamily="2" charset="2"/>
              <a:buChar char="ü"/>
            </a:pPr>
            <a:r>
              <a:rPr lang="tr-TR" dirty="0" err="1"/>
              <a:t>Proliferatif</a:t>
            </a:r>
            <a:r>
              <a:rPr lang="tr-TR" dirty="0"/>
              <a:t> veya ciddi </a:t>
            </a:r>
            <a:r>
              <a:rPr lang="tr-TR" dirty="0" err="1"/>
              <a:t>non-proliferatif</a:t>
            </a:r>
            <a:r>
              <a:rPr lang="tr-TR" dirty="0"/>
              <a:t> diyabetik </a:t>
            </a:r>
            <a:r>
              <a:rPr lang="tr-TR" dirty="0" err="1"/>
              <a:t>retinopatide</a:t>
            </a:r>
            <a:r>
              <a:rPr lang="tr-TR" dirty="0"/>
              <a:t> ise zorlu aktivitelerden kaçınılmalıdır. Bu tür aktiviteler </a:t>
            </a:r>
            <a:r>
              <a:rPr lang="tr-TR" dirty="0" err="1"/>
              <a:t>vitröz</a:t>
            </a:r>
            <a:r>
              <a:rPr lang="tr-TR" dirty="0"/>
              <a:t> kanama ve </a:t>
            </a:r>
            <a:r>
              <a:rPr lang="tr-TR" dirty="0" err="1"/>
              <a:t>retinal</a:t>
            </a:r>
            <a:r>
              <a:rPr lang="tr-TR" dirty="0"/>
              <a:t> </a:t>
            </a:r>
            <a:r>
              <a:rPr lang="tr-TR" dirty="0" err="1"/>
              <a:t>dekolmanı</a:t>
            </a:r>
            <a:r>
              <a:rPr lang="tr-TR" dirty="0"/>
              <a:t> riskini arttırır. Bu hastalarda </a:t>
            </a:r>
            <a:r>
              <a:rPr lang="tr-TR" dirty="0" err="1"/>
              <a:t>intraoküler</a:t>
            </a:r>
            <a:r>
              <a:rPr lang="tr-TR" dirty="0"/>
              <a:t> basıncı arttıran yüksek yoğunluklu aerobik veya direnç egzersizleri yapılmamalıdır</a:t>
            </a:r>
            <a:r>
              <a:rPr lang="tr-TR" dirty="0">
                <a:solidFill>
                  <a:srgbClr val="FF0000"/>
                </a:solidFill>
              </a:rPr>
              <a:t>.</a:t>
            </a:r>
          </a:p>
          <a:p>
            <a:pPr marL="114300" indent="0">
              <a:buNone/>
            </a:pPr>
            <a:endParaRPr lang="tr-TR" dirty="0"/>
          </a:p>
        </p:txBody>
      </p:sp>
    </p:spTree>
    <p:extLst>
      <p:ext uri="{BB962C8B-B14F-4D97-AF65-F5344CB8AC3E}">
        <p14:creationId xmlns:p14="http://schemas.microsoft.com/office/powerpoint/2010/main" val="22596979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FEE8A2D-30CA-4525-999F-58D6A5829E96}"/>
              </a:ext>
            </a:extLst>
          </p:cNvPr>
          <p:cNvSpPr>
            <a:spLocks noGrp="1"/>
          </p:cNvSpPr>
          <p:nvPr>
            <p:ph type="title"/>
          </p:nvPr>
        </p:nvSpPr>
        <p:spPr/>
        <p:txBody>
          <a:bodyPr/>
          <a:lstStyle/>
          <a:p>
            <a:r>
              <a:rPr lang="tr-TR" sz="4000" dirty="0"/>
              <a:t>DM Hastalarında Egzersiz</a:t>
            </a:r>
          </a:p>
        </p:txBody>
      </p:sp>
      <p:sp>
        <p:nvSpPr>
          <p:cNvPr id="3" name="İçerik Yer Tutucusu 2">
            <a:extLst>
              <a:ext uri="{FF2B5EF4-FFF2-40B4-BE49-F238E27FC236}">
                <a16:creationId xmlns="" xmlns:a16="http://schemas.microsoft.com/office/drawing/2014/main" id="{27897F04-D3B6-4456-996D-F9BBBE3DC93D}"/>
              </a:ext>
            </a:extLst>
          </p:cNvPr>
          <p:cNvSpPr>
            <a:spLocks noGrp="1"/>
          </p:cNvSpPr>
          <p:nvPr>
            <p:ph idx="1"/>
          </p:nvPr>
        </p:nvSpPr>
        <p:spPr/>
        <p:txBody>
          <a:bodyPr/>
          <a:lstStyle/>
          <a:p>
            <a:pPr marL="114300" indent="0">
              <a:buNone/>
            </a:pPr>
            <a:r>
              <a:rPr lang="tr-TR" sz="2400" dirty="0">
                <a:solidFill>
                  <a:srgbClr val="FF0000"/>
                </a:solidFill>
              </a:rPr>
              <a:t>DM hastalarında egzersizde olası riskler;</a:t>
            </a:r>
          </a:p>
          <a:p>
            <a:r>
              <a:rPr lang="tr-TR" b="1" dirty="0" err="1"/>
              <a:t>Nefropati</a:t>
            </a:r>
            <a:r>
              <a:rPr lang="tr-TR" b="1" dirty="0"/>
              <a:t>: </a:t>
            </a:r>
            <a:r>
              <a:rPr lang="tr-TR" dirty="0"/>
              <a:t>Egzersizler akut dönemde idrar protein atılımını artırır fakat diyabetik böbrek hastalığının ilerlemesine neden olduğuna dair herhangi bir veri yoktur. </a:t>
            </a:r>
          </a:p>
          <a:p>
            <a:pPr marL="114300" indent="0">
              <a:buNone/>
            </a:pPr>
            <a:endParaRPr lang="tr-TR" dirty="0"/>
          </a:p>
          <a:p>
            <a:r>
              <a:rPr lang="tr-TR" b="1" dirty="0" err="1"/>
              <a:t>Periferik</a:t>
            </a:r>
            <a:r>
              <a:rPr lang="tr-TR" b="1" dirty="0"/>
              <a:t> </a:t>
            </a:r>
            <a:r>
              <a:rPr lang="tr-TR" b="1" dirty="0" err="1"/>
              <a:t>Nöropati</a:t>
            </a:r>
            <a:r>
              <a:rPr lang="tr-TR" b="1" dirty="0"/>
              <a:t>: </a:t>
            </a:r>
            <a:r>
              <a:rPr lang="tr-TR" dirty="0"/>
              <a:t>Şiddetli </a:t>
            </a:r>
            <a:r>
              <a:rPr lang="tr-TR" dirty="0" err="1"/>
              <a:t>periferik</a:t>
            </a:r>
            <a:r>
              <a:rPr lang="tr-TR" dirty="0"/>
              <a:t> </a:t>
            </a:r>
            <a:r>
              <a:rPr lang="tr-TR" dirty="0" err="1"/>
              <a:t>nöropatisi</a:t>
            </a:r>
            <a:r>
              <a:rPr lang="tr-TR" dirty="0"/>
              <a:t> olan hastalarda duyu kaybı olması nedeniyle deri bütünlüğünün bozulma ve enfeksiyon riski artmıştır. Bu hastalarda koşu bandı, uzun süreli yürüme, hafif koşma, step egzersizleri uygun değildir.</a:t>
            </a:r>
            <a:endParaRPr lang="tr-TR" dirty="0">
              <a:solidFill>
                <a:srgbClr val="FF0000"/>
              </a:solidFill>
            </a:endParaRPr>
          </a:p>
          <a:p>
            <a:pPr marL="114300" indent="0">
              <a:buNone/>
            </a:pPr>
            <a:endParaRPr lang="tr-TR" dirty="0"/>
          </a:p>
        </p:txBody>
      </p:sp>
    </p:spTree>
    <p:extLst>
      <p:ext uri="{BB962C8B-B14F-4D97-AF65-F5344CB8AC3E}">
        <p14:creationId xmlns:p14="http://schemas.microsoft.com/office/powerpoint/2010/main" val="32025202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5FEE8A2D-30CA-4525-999F-58D6A5829E96}"/>
              </a:ext>
            </a:extLst>
          </p:cNvPr>
          <p:cNvSpPr>
            <a:spLocks noGrp="1"/>
          </p:cNvSpPr>
          <p:nvPr>
            <p:ph type="title"/>
          </p:nvPr>
        </p:nvSpPr>
        <p:spPr/>
        <p:txBody>
          <a:bodyPr/>
          <a:lstStyle/>
          <a:p>
            <a:r>
              <a:rPr lang="tr-TR" sz="4000" dirty="0"/>
              <a:t>Psikiyatrik Hastalıklarda Egzersiz</a:t>
            </a:r>
          </a:p>
        </p:txBody>
      </p:sp>
      <p:sp>
        <p:nvSpPr>
          <p:cNvPr id="3" name="İçerik Yer Tutucusu 2">
            <a:extLst>
              <a:ext uri="{FF2B5EF4-FFF2-40B4-BE49-F238E27FC236}">
                <a16:creationId xmlns="" xmlns:a16="http://schemas.microsoft.com/office/drawing/2014/main" id="{27897F04-D3B6-4456-996D-F9BBBE3DC93D}"/>
              </a:ext>
            </a:extLst>
          </p:cNvPr>
          <p:cNvSpPr>
            <a:spLocks noGrp="1"/>
          </p:cNvSpPr>
          <p:nvPr>
            <p:ph idx="1"/>
          </p:nvPr>
        </p:nvSpPr>
        <p:spPr/>
        <p:txBody>
          <a:bodyPr>
            <a:normAutofit/>
          </a:bodyPr>
          <a:lstStyle/>
          <a:p>
            <a:r>
              <a:rPr lang="tr-TR" sz="2400" dirty="0"/>
              <a:t>Ruhsal problemi olan bireylerde fiziksel aktivite, </a:t>
            </a:r>
          </a:p>
          <a:p>
            <a:pPr lvl="1">
              <a:buFont typeface="Wingdings" panose="05000000000000000000" pitchFamily="2" charset="2"/>
              <a:buChar char="ü"/>
            </a:pPr>
            <a:r>
              <a:rPr lang="tr-TR" dirty="0"/>
              <a:t>bireyin strese dayanıklılığının, </a:t>
            </a:r>
          </a:p>
          <a:p>
            <a:pPr lvl="1">
              <a:buFont typeface="Wingdings" panose="05000000000000000000" pitchFamily="2" charset="2"/>
              <a:buChar char="ü"/>
            </a:pPr>
            <a:r>
              <a:rPr lang="tr-TR" dirty="0"/>
              <a:t>uyku kalitesinin ve kendisine saygısının artırılması, </a:t>
            </a:r>
          </a:p>
          <a:p>
            <a:pPr lvl="1">
              <a:buFont typeface="Wingdings" panose="05000000000000000000" pitchFamily="2" charset="2"/>
              <a:buChar char="ü"/>
            </a:pPr>
            <a:r>
              <a:rPr lang="tr-TR" dirty="0"/>
              <a:t>duygu durumunun düzeltilmesi, </a:t>
            </a:r>
          </a:p>
          <a:p>
            <a:pPr lvl="1">
              <a:buFont typeface="Wingdings" panose="05000000000000000000" pitchFamily="2" charset="2"/>
              <a:buChar char="ü"/>
            </a:pPr>
            <a:r>
              <a:rPr lang="tr-TR" dirty="0"/>
              <a:t>anlık ve gelecek kaygısının azaltılması, </a:t>
            </a:r>
          </a:p>
          <a:p>
            <a:pPr lvl="1">
              <a:buFont typeface="Wingdings" panose="05000000000000000000" pitchFamily="2" charset="2"/>
              <a:buChar char="ü"/>
            </a:pPr>
            <a:r>
              <a:rPr lang="tr-TR" dirty="0"/>
              <a:t>dikkat dağınıklığı ve bilişsel sorunlarının iyileştirmesi amacıyla mutlaka tercih ve teşvik edilmelidir. </a:t>
            </a:r>
          </a:p>
          <a:p>
            <a:pPr marL="411480" lvl="1" indent="0">
              <a:buNone/>
            </a:pPr>
            <a:endParaRPr lang="tr-TR" dirty="0"/>
          </a:p>
          <a:p>
            <a:r>
              <a:rPr lang="tr-TR" sz="2400" dirty="0" err="1"/>
              <a:t>FA’nın</a:t>
            </a:r>
            <a:r>
              <a:rPr lang="tr-TR" sz="2400" dirty="0"/>
              <a:t> ömür boyu sürdürülebilmesi için bireye özel bireyin zevk alabileceği farklı aktivite tercihleri </a:t>
            </a:r>
            <a:r>
              <a:rPr lang="tr-TR" sz="2400" i="1" dirty="0"/>
              <a:t>(yoga, </a:t>
            </a:r>
            <a:r>
              <a:rPr lang="tr-TR" sz="2400" i="1" dirty="0" err="1"/>
              <a:t>pilates</a:t>
            </a:r>
            <a:r>
              <a:rPr lang="tr-TR" sz="2400" i="1" dirty="0"/>
              <a:t>, yürüyüş, yüzme gibi</a:t>
            </a:r>
            <a:r>
              <a:rPr lang="tr-TR" sz="2400" dirty="0"/>
              <a:t>) sunulmalı, hastanın motivasyonunun sürdürülmesi için gayret gösterilmelidir</a:t>
            </a:r>
          </a:p>
        </p:txBody>
      </p:sp>
    </p:spTree>
    <p:extLst>
      <p:ext uri="{BB962C8B-B14F-4D97-AF65-F5344CB8AC3E}">
        <p14:creationId xmlns:p14="http://schemas.microsoft.com/office/powerpoint/2010/main" val="119522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r>
              <a:rPr lang="tr-TR" sz="2400" b="1" dirty="0"/>
              <a:t>Türkiye Satranç Federasyonu yönetim kurulunun almış olduğu karar doğrultusunda;</a:t>
            </a:r>
            <a:r>
              <a:rPr lang="tr-TR" b="1" dirty="0"/>
              <a:t> </a:t>
            </a:r>
            <a:r>
              <a:rPr lang="tr-TR" i="1" dirty="0"/>
              <a:t>satranç sporcu lisansı çıkaran ve her yıl lisans vizesini yapan sporculardan, 18 yaşından küçük sporcular için  yasal velisinin, 18 yaşından büyük olan sporcular için ise bizzat şahsının  satranç sporunu yapmak için sağlık açısından herhangi bir hastalığı olmadığını bildirir beyanı esas alınarak yeni lisans çıkaracak ve vizesini yaptıracak sporculardan </a:t>
            </a:r>
            <a:r>
              <a:rPr lang="tr-TR" i="1" dirty="0" err="1"/>
              <a:t>sporculardan</a:t>
            </a:r>
            <a:r>
              <a:rPr lang="tr-TR" i="1" dirty="0"/>
              <a:t> </a:t>
            </a:r>
            <a:r>
              <a:rPr lang="tr-TR" b="1" i="1" dirty="0"/>
              <a:t>sağlık raporu </a:t>
            </a:r>
            <a:r>
              <a:rPr lang="tr-TR" i="1" dirty="0"/>
              <a:t>yerine </a:t>
            </a:r>
            <a:r>
              <a:rPr lang="tr-TR" b="1" i="1" dirty="0"/>
              <a:t>sağlık beyanı </a:t>
            </a:r>
            <a:r>
              <a:rPr lang="tr-TR" i="1" dirty="0"/>
              <a:t>istenecektir.</a:t>
            </a:r>
          </a:p>
        </p:txBody>
      </p:sp>
    </p:spTree>
    <p:extLst>
      <p:ext uri="{BB962C8B-B14F-4D97-AF65-F5344CB8AC3E}">
        <p14:creationId xmlns:p14="http://schemas.microsoft.com/office/powerpoint/2010/main" val="26139098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54401EB-54F4-4A2E-9101-5C368C20E6D0}"/>
              </a:ext>
            </a:extLst>
          </p:cNvPr>
          <p:cNvSpPr>
            <a:spLocks noGrp="1"/>
          </p:cNvSpPr>
          <p:nvPr>
            <p:ph type="title"/>
          </p:nvPr>
        </p:nvSpPr>
        <p:spPr/>
        <p:txBody>
          <a:bodyPr/>
          <a:lstStyle/>
          <a:p>
            <a:r>
              <a:rPr lang="tr-TR" sz="4000" dirty="0"/>
              <a:t>Psikiyatrik Hastalıklarda Egzersiz</a:t>
            </a:r>
          </a:p>
        </p:txBody>
      </p:sp>
      <p:pic>
        <p:nvPicPr>
          <p:cNvPr id="5" name="İçerik Yer Tutucusu 4">
            <a:extLst>
              <a:ext uri="{FF2B5EF4-FFF2-40B4-BE49-F238E27FC236}">
                <a16:creationId xmlns="" xmlns:a16="http://schemas.microsoft.com/office/drawing/2014/main" id="{0BF6197B-F396-4364-8032-A13BF3EBB0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643" y="2586099"/>
            <a:ext cx="6723113" cy="1685801"/>
          </a:xfrm>
        </p:spPr>
      </p:pic>
      <p:sp>
        <p:nvSpPr>
          <p:cNvPr id="6" name="Metin kutusu 5">
            <a:extLst>
              <a:ext uri="{FF2B5EF4-FFF2-40B4-BE49-F238E27FC236}">
                <a16:creationId xmlns="" xmlns:a16="http://schemas.microsoft.com/office/drawing/2014/main" id="{25662A4E-8CD8-49E8-A1D9-6081152353C1}"/>
              </a:ext>
            </a:extLst>
          </p:cNvPr>
          <p:cNvSpPr txBox="1"/>
          <p:nvPr/>
        </p:nvSpPr>
        <p:spPr>
          <a:xfrm>
            <a:off x="837928" y="1929516"/>
            <a:ext cx="6723113" cy="461665"/>
          </a:xfrm>
          <a:prstGeom prst="rect">
            <a:avLst/>
          </a:prstGeom>
          <a:noFill/>
        </p:spPr>
        <p:txBody>
          <a:bodyPr wrap="square" rtlCol="0">
            <a:spAutoFit/>
          </a:bodyPr>
          <a:lstStyle/>
          <a:p>
            <a:r>
              <a:rPr lang="tr-TR" sz="2400" dirty="0">
                <a:solidFill>
                  <a:srgbClr val="FF0000"/>
                </a:solidFill>
              </a:rPr>
              <a:t>Stresle baş etmede </a:t>
            </a:r>
            <a:r>
              <a:rPr lang="tr-TR" sz="2400" dirty="0"/>
              <a:t>egzersiz önerileri</a:t>
            </a:r>
          </a:p>
        </p:txBody>
      </p:sp>
    </p:spTree>
    <p:extLst>
      <p:ext uri="{BB962C8B-B14F-4D97-AF65-F5344CB8AC3E}">
        <p14:creationId xmlns:p14="http://schemas.microsoft.com/office/powerpoint/2010/main" val="29672484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54401EB-54F4-4A2E-9101-5C368C20E6D0}"/>
              </a:ext>
            </a:extLst>
          </p:cNvPr>
          <p:cNvSpPr>
            <a:spLocks noGrp="1"/>
          </p:cNvSpPr>
          <p:nvPr>
            <p:ph type="title"/>
          </p:nvPr>
        </p:nvSpPr>
        <p:spPr/>
        <p:txBody>
          <a:bodyPr/>
          <a:lstStyle/>
          <a:p>
            <a:r>
              <a:rPr lang="tr-TR" sz="4000" dirty="0"/>
              <a:t>Psikiyatrik Hastalıklarda Egzersiz</a:t>
            </a:r>
          </a:p>
        </p:txBody>
      </p:sp>
      <p:sp>
        <p:nvSpPr>
          <p:cNvPr id="3" name="İçerik Yer Tutucusu 2">
            <a:extLst>
              <a:ext uri="{FF2B5EF4-FFF2-40B4-BE49-F238E27FC236}">
                <a16:creationId xmlns="" xmlns:a16="http://schemas.microsoft.com/office/drawing/2014/main" id="{263CE90C-475F-4EE5-9FCD-3788B86553B7}"/>
              </a:ext>
            </a:extLst>
          </p:cNvPr>
          <p:cNvSpPr>
            <a:spLocks noGrp="1"/>
          </p:cNvSpPr>
          <p:nvPr>
            <p:ph idx="1"/>
          </p:nvPr>
        </p:nvSpPr>
        <p:spPr/>
        <p:txBody>
          <a:bodyPr/>
          <a:lstStyle/>
          <a:p>
            <a:pPr marL="114300" indent="0">
              <a:buNone/>
            </a:pPr>
            <a:r>
              <a:rPr lang="tr-TR" sz="2400" dirty="0">
                <a:solidFill>
                  <a:srgbClr val="FF0000"/>
                </a:solidFill>
              </a:rPr>
              <a:t>Depresyon hastalarında </a:t>
            </a:r>
            <a:r>
              <a:rPr lang="tr-TR" sz="2400" dirty="0"/>
              <a:t>egzersiz önerileri;</a:t>
            </a:r>
          </a:p>
          <a:p>
            <a:pPr marL="114300" indent="0">
              <a:buNone/>
            </a:pPr>
            <a:endParaRPr lang="tr-TR" sz="2400" dirty="0"/>
          </a:p>
          <a:p>
            <a:r>
              <a:rPr lang="tr-TR" dirty="0"/>
              <a:t>Orta ve düşük şiddette aerobik egzersizlerle (yüzme, bisiklete binme ve yürüme gibi)</a:t>
            </a:r>
          </a:p>
          <a:p>
            <a:endParaRPr lang="tr-TR" dirty="0"/>
          </a:p>
          <a:p>
            <a:r>
              <a:rPr lang="tr-TR" dirty="0"/>
              <a:t>Direnç egzersizlerin de eklenebildiği ritmik, geniş kas gruplarının çalıştırıldığı bir program önerilmeli</a:t>
            </a:r>
          </a:p>
          <a:p>
            <a:pPr marL="114300" indent="0">
              <a:buNone/>
            </a:pPr>
            <a:endParaRPr lang="tr-TR" dirty="0"/>
          </a:p>
          <a:p>
            <a:r>
              <a:rPr lang="tr-TR" dirty="0"/>
              <a:t>Programın en az 10 hafta ve daha fazla olmak üzere, haftada en az 3 gün, 30 dakika uygulanması gerektiği bildirilmiştir. </a:t>
            </a:r>
          </a:p>
        </p:txBody>
      </p:sp>
    </p:spTree>
    <p:extLst>
      <p:ext uri="{BB962C8B-B14F-4D97-AF65-F5344CB8AC3E}">
        <p14:creationId xmlns:p14="http://schemas.microsoft.com/office/powerpoint/2010/main" val="39261073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54401EB-54F4-4A2E-9101-5C368C20E6D0}"/>
              </a:ext>
            </a:extLst>
          </p:cNvPr>
          <p:cNvSpPr>
            <a:spLocks noGrp="1"/>
          </p:cNvSpPr>
          <p:nvPr>
            <p:ph type="title"/>
          </p:nvPr>
        </p:nvSpPr>
        <p:spPr/>
        <p:txBody>
          <a:bodyPr/>
          <a:lstStyle/>
          <a:p>
            <a:r>
              <a:rPr lang="tr-TR" sz="4000" dirty="0"/>
              <a:t>Psikiyatrik Hastalıklarda Egzersiz</a:t>
            </a:r>
          </a:p>
        </p:txBody>
      </p:sp>
      <p:pic>
        <p:nvPicPr>
          <p:cNvPr id="5" name="İçerik Yer Tutucusu 4">
            <a:extLst>
              <a:ext uri="{FF2B5EF4-FFF2-40B4-BE49-F238E27FC236}">
                <a16:creationId xmlns="" xmlns:a16="http://schemas.microsoft.com/office/drawing/2014/main" id="{E6F0DAA0-665D-4F70-9848-BD32B76A0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700808"/>
            <a:ext cx="5472608" cy="5027971"/>
          </a:xfrm>
        </p:spPr>
      </p:pic>
      <p:sp>
        <p:nvSpPr>
          <p:cNvPr id="6" name="Metin kutusu 5">
            <a:extLst>
              <a:ext uri="{FF2B5EF4-FFF2-40B4-BE49-F238E27FC236}">
                <a16:creationId xmlns="" xmlns:a16="http://schemas.microsoft.com/office/drawing/2014/main" id="{59D139AC-B1EB-40F7-B302-F6315201145F}"/>
              </a:ext>
            </a:extLst>
          </p:cNvPr>
          <p:cNvSpPr txBox="1"/>
          <p:nvPr/>
        </p:nvSpPr>
        <p:spPr>
          <a:xfrm>
            <a:off x="1206860" y="1300698"/>
            <a:ext cx="6120680" cy="400110"/>
          </a:xfrm>
          <a:prstGeom prst="rect">
            <a:avLst/>
          </a:prstGeom>
          <a:noFill/>
        </p:spPr>
        <p:txBody>
          <a:bodyPr wrap="square" rtlCol="0">
            <a:spAutoFit/>
          </a:bodyPr>
          <a:lstStyle/>
          <a:p>
            <a:r>
              <a:rPr lang="tr-TR" sz="2000" dirty="0">
                <a:solidFill>
                  <a:srgbClr val="FF0000"/>
                </a:solidFill>
              </a:rPr>
              <a:t>Alkol/Madde kullanım bozukluklarında </a:t>
            </a:r>
            <a:r>
              <a:rPr lang="tr-TR" sz="2000" dirty="0"/>
              <a:t>egzersiz önerileri</a:t>
            </a:r>
          </a:p>
        </p:txBody>
      </p:sp>
    </p:spTree>
    <p:extLst>
      <p:ext uri="{BB962C8B-B14F-4D97-AF65-F5344CB8AC3E}">
        <p14:creationId xmlns:p14="http://schemas.microsoft.com/office/powerpoint/2010/main" val="17696953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8AB41CC-6BDA-4556-8DAE-53125897BA54}"/>
              </a:ext>
            </a:extLst>
          </p:cNvPr>
          <p:cNvSpPr>
            <a:spLocks noGrp="1"/>
          </p:cNvSpPr>
          <p:nvPr>
            <p:ph type="title"/>
          </p:nvPr>
        </p:nvSpPr>
        <p:spPr>
          <a:xfrm>
            <a:off x="457200" y="274638"/>
            <a:ext cx="7859216" cy="1143000"/>
          </a:xfrm>
        </p:spPr>
        <p:txBody>
          <a:bodyPr/>
          <a:lstStyle/>
          <a:p>
            <a:r>
              <a:rPr lang="tr-TR" sz="4000" dirty="0"/>
              <a:t>Gebelik döneminde egzersiz</a:t>
            </a:r>
          </a:p>
        </p:txBody>
      </p:sp>
      <p:sp>
        <p:nvSpPr>
          <p:cNvPr id="3" name="İçerik Yer Tutucusu 2">
            <a:extLst>
              <a:ext uri="{FF2B5EF4-FFF2-40B4-BE49-F238E27FC236}">
                <a16:creationId xmlns="" xmlns:a16="http://schemas.microsoft.com/office/drawing/2014/main" id="{DAD8DE4F-A503-44D7-8D99-51437EFECFB8}"/>
              </a:ext>
            </a:extLst>
          </p:cNvPr>
          <p:cNvSpPr>
            <a:spLocks noGrp="1"/>
          </p:cNvSpPr>
          <p:nvPr>
            <p:ph idx="1"/>
          </p:nvPr>
        </p:nvSpPr>
        <p:spPr>
          <a:xfrm>
            <a:off x="457200" y="1600200"/>
            <a:ext cx="7620000" cy="5141168"/>
          </a:xfrm>
        </p:spPr>
        <p:txBody>
          <a:bodyPr>
            <a:normAutofit lnSpcReduction="10000"/>
          </a:bodyPr>
          <a:lstStyle/>
          <a:p>
            <a:r>
              <a:rPr lang="tr-TR" sz="2400" dirty="0"/>
              <a:t>Temas sporlarına, düşme ve </a:t>
            </a:r>
            <a:r>
              <a:rPr lang="tr-TR" sz="2400" dirty="0" err="1"/>
              <a:t>abdominal</a:t>
            </a:r>
            <a:r>
              <a:rPr lang="tr-TR" sz="2400" dirty="0"/>
              <a:t> travma (karın travması) riski yüksek olan aktivitelerden kaçınmalıdır. Su altı sporları yapmamalıdır. </a:t>
            </a:r>
          </a:p>
          <a:p>
            <a:pPr marL="114300" indent="0">
              <a:buNone/>
            </a:pPr>
            <a:endParaRPr lang="tr-TR" sz="2400" dirty="0"/>
          </a:p>
          <a:p>
            <a:r>
              <a:rPr lang="tr-TR" sz="2400" dirty="0"/>
              <a:t>Vücut iç ısısının 39.2 °C altında seyretmesini hedefleyerek egzersiz süresini ve şiddetini öneriler doğrultusunda bu düzeyden ileriye götürmemelidir. </a:t>
            </a:r>
          </a:p>
          <a:p>
            <a:pPr marL="114300" indent="0">
              <a:buNone/>
            </a:pPr>
            <a:endParaRPr lang="tr-TR" sz="2400" dirty="0"/>
          </a:p>
          <a:p>
            <a:r>
              <a:rPr lang="tr-TR" sz="2400" dirty="0"/>
              <a:t>Orta şiddetteki egzersizleri tercih </a:t>
            </a:r>
            <a:r>
              <a:rPr lang="tr-TR" sz="2400" dirty="0" err="1"/>
              <a:t>etmeldir</a:t>
            </a:r>
            <a:r>
              <a:rPr lang="tr-TR" sz="2400" dirty="0"/>
              <a:t>. </a:t>
            </a:r>
          </a:p>
          <a:p>
            <a:pPr marL="114300" indent="0">
              <a:buNone/>
            </a:pPr>
            <a:endParaRPr lang="tr-TR" sz="2400" dirty="0"/>
          </a:p>
          <a:p>
            <a:r>
              <a:rPr lang="tr-TR" sz="2400" dirty="0"/>
              <a:t>Kas iskelet sistemine binen stresi azaltmak için ayağını destekleyen uygun ayakkabılar ve rahat kıyafetler giymelidir. </a:t>
            </a:r>
          </a:p>
        </p:txBody>
      </p:sp>
    </p:spTree>
    <p:extLst>
      <p:ext uri="{BB962C8B-B14F-4D97-AF65-F5344CB8AC3E}">
        <p14:creationId xmlns:p14="http://schemas.microsoft.com/office/powerpoint/2010/main" val="13431562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11A78F5-67B0-46BA-B7F8-5C78EACFF44B}"/>
              </a:ext>
            </a:extLst>
          </p:cNvPr>
          <p:cNvSpPr>
            <a:spLocks noGrp="1"/>
          </p:cNvSpPr>
          <p:nvPr>
            <p:ph type="title"/>
          </p:nvPr>
        </p:nvSpPr>
        <p:spPr/>
        <p:txBody>
          <a:bodyPr/>
          <a:lstStyle/>
          <a:p>
            <a:r>
              <a:rPr lang="tr-TR" sz="4000" dirty="0"/>
              <a:t>Gebelik döneminde egzersiz</a:t>
            </a:r>
          </a:p>
        </p:txBody>
      </p:sp>
      <p:sp>
        <p:nvSpPr>
          <p:cNvPr id="3" name="İçerik Yer Tutucusu 2">
            <a:extLst>
              <a:ext uri="{FF2B5EF4-FFF2-40B4-BE49-F238E27FC236}">
                <a16:creationId xmlns="" xmlns:a16="http://schemas.microsoft.com/office/drawing/2014/main" id="{77023154-ADC9-41FA-942F-915A028171FB}"/>
              </a:ext>
            </a:extLst>
          </p:cNvPr>
          <p:cNvSpPr>
            <a:spLocks noGrp="1"/>
          </p:cNvSpPr>
          <p:nvPr>
            <p:ph idx="1"/>
          </p:nvPr>
        </p:nvSpPr>
        <p:spPr>
          <a:xfrm>
            <a:off x="457200" y="1600200"/>
            <a:ext cx="7620000" cy="5141168"/>
          </a:xfrm>
        </p:spPr>
        <p:txBody>
          <a:bodyPr>
            <a:normAutofit lnSpcReduction="10000"/>
          </a:bodyPr>
          <a:lstStyle/>
          <a:p>
            <a:r>
              <a:rPr lang="tr-TR" sz="2400" dirty="0"/>
              <a:t>Isınma ve soğuma için en az 5 dakika vakit ayırmalıdır. </a:t>
            </a:r>
          </a:p>
          <a:p>
            <a:endParaRPr lang="tr-TR" sz="2400" dirty="0"/>
          </a:p>
          <a:p>
            <a:r>
              <a:rPr lang="tr-TR" sz="2400" dirty="0"/>
              <a:t>Aynı anda iki ekleme hitap eden kasların gerilmesinden kaçınmalıdır. </a:t>
            </a:r>
          </a:p>
          <a:p>
            <a:endParaRPr lang="tr-TR" sz="2400" dirty="0"/>
          </a:p>
          <a:p>
            <a:r>
              <a:rPr lang="tr-TR" sz="2400" dirty="0"/>
              <a:t>Denge gerektiren egzersizlerden, fazla çömelmekten, çaprazlayarak adım atmaktan ve hızlı yön değiştirmekten kaçınmalıdır. </a:t>
            </a:r>
          </a:p>
          <a:p>
            <a:endParaRPr lang="tr-TR" sz="2400" dirty="0"/>
          </a:p>
          <a:p>
            <a:r>
              <a:rPr lang="tr-TR" sz="2400" dirty="0" err="1"/>
              <a:t>Aortokaval</a:t>
            </a:r>
            <a:r>
              <a:rPr lang="tr-TR" sz="2400" dirty="0"/>
              <a:t> kompresyondan (bebeği besleyen damar üzerine baskıdan) sakınmak için 16 haftalık </a:t>
            </a:r>
            <a:r>
              <a:rPr lang="tr-TR" sz="2400" dirty="0" err="1"/>
              <a:t>gestasyondan</a:t>
            </a:r>
            <a:r>
              <a:rPr lang="tr-TR" sz="2400" dirty="0"/>
              <a:t> sonra sırtüstü pozisyonda uzun süreli egzersiz yapmamalıdır. </a:t>
            </a:r>
          </a:p>
        </p:txBody>
      </p:sp>
    </p:spTree>
    <p:extLst>
      <p:ext uri="{BB962C8B-B14F-4D97-AF65-F5344CB8AC3E}">
        <p14:creationId xmlns:p14="http://schemas.microsoft.com/office/powerpoint/2010/main" val="3935246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21AC4C50-2AD8-435D-8CCA-B852DB381138}"/>
              </a:ext>
            </a:extLst>
          </p:cNvPr>
          <p:cNvSpPr>
            <a:spLocks noGrp="1"/>
          </p:cNvSpPr>
          <p:nvPr>
            <p:ph type="title"/>
          </p:nvPr>
        </p:nvSpPr>
        <p:spPr/>
        <p:txBody>
          <a:bodyPr/>
          <a:lstStyle/>
          <a:p>
            <a:r>
              <a:rPr lang="tr-TR" sz="4000" dirty="0"/>
              <a:t>Gebelik döneminde egzersiz</a:t>
            </a:r>
          </a:p>
        </p:txBody>
      </p:sp>
      <p:sp>
        <p:nvSpPr>
          <p:cNvPr id="3" name="İçerik Yer Tutucusu 2">
            <a:extLst>
              <a:ext uri="{FF2B5EF4-FFF2-40B4-BE49-F238E27FC236}">
                <a16:creationId xmlns="" xmlns:a16="http://schemas.microsoft.com/office/drawing/2014/main" id="{34A9F015-9C16-4F22-82F9-31F49EEFDB59}"/>
              </a:ext>
            </a:extLst>
          </p:cNvPr>
          <p:cNvSpPr>
            <a:spLocks noGrp="1"/>
          </p:cNvSpPr>
          <p:nvPr>
            <p:ph idx="1"/>
          </p:nvPr>
        </p:nvSpPr>
        <p:spPr>
          <a:xfrm>
            <a:off x="457200" y="1556792"/>
            <a:ext cx="7620000" cy="5301208"/>
          </a:xfrm>
        </p:spPr>
        <p:txBody>
          <a:bodyPr>
            <a:normAutofit lnSpcReduction="10000"/>
          </a:bodyPr>
          <a:lstStyle/>
          <a:p>
            <a:r>
              <a:rPr lang="tr-TR" sz="2400" dirty="0"/>
              <a:t>Enerji (kalori) alımı ihtiyacınıza göre belirlenmelidir. </a:t>
            </a:r>
          </a:p>
          <a:p>
            <a:endParaRPr lang="tr-TR" sz="2400" dirty="0"/>
          </a:p>
          <a:p>
            <a:r>
              <a:rPr lang="tr-TR" sz="2400" dirty="0"/>
              <a:t>Yüksek yoğunluklu ve uzun sureli egzersiz hipoglisemiye yol açabilir; bu nedenle, egzersiz öncesi yeterli kalori alımı veya süreyi 45 dakika ile sınırlama önemlidir.</a:t>
            </a:r>
          </a:p>
          <a:p>
            <a:pPr marL="114300" indent="0">
              <a:buNone/>
            </a:pPr>
            <a:endParaRPr lang="tr-TR" sz="2400" dirty="0"/>
          </a:p>
          <a:p>
            <a:r>
              <a:rPr lang="tr-TR" sz="2400" dirty="0"/>
              <a:t>Su kaybını önlemek için uygun miktarda sıvı almalı, sıcak ve nemli ortamlarda ya da ateşi varken egzersiz yapmamalıdır. Emzirme sürecinde egzersiz öncesi memeleri boşaltmalıdır.</a:t>
            </a:r>
          </a:p>
          <a:p>
            <a:endParaRPr lang="tr-TR" sz="2400" dirty="0"/>
          </a:p>
          <a:p>
            <a:r>
              <a:rPr lang="tr-TR" sz="2400" dirty="0"/>
              <a:t>Uzamış egzersiz ısısı ayarlanmış ortamda yapılmalıdır ve uygun </a:t>
            </a:r>
            <a:r>
              <a:rPr lang="tr-TR" sz="2400" dirty="0" err="1"/>
              <a:t>hidrasyon</a:t>
            </a:r>
            <a:r>
              <a:rPr lang="tr-TR" sz="2400" dirty="0"/>
              <a:t> ile yeterli kalori alımına dikkat edilmelidir. </a:t>
            </a:r>
          </a:p>
        </p:txBody>
      </p:sp>
    </p:spTree>
    <p:extLst>
      <p:ext uri="{BB962C8B-B14F-4D97-AF65-F5344CB8AC3E}">
        <p14:creationId xmlns:p14="http://schemas.microsoft.com/office/powerpoint/2010/main" val="34180682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65A016D-937D-4CA3-B879-59FA6C46A6EC}"/>
              </a:ext>
            </a:extLst>
          </p:cNvPr>
          <p:cNvSpPr>
            <a:spLocks noGrp="1"/>
          </p:cNvSpPr>
          <p:nvPr>
            <p:ph type="title"/>
          </p:nvPr>
        </p:nvSpPr>
        <p:spPr/>
        <p:txBody>
          <a:bodyPr/>
          <a:lstStyle/>
          <a:p>
            <a:r>
              <a:rPr lang="tr-TR" sz="4000" dirty="0"/>
              <a:t>Gebelik döneminde egzersiz</a:t>
            </a:r>
          </a:p>
        </p:txBody>
      </p:sp>
      <p:sp>
        <p:nvSpPr>
          <p:cNvPr id="3" name="İçerik Yer Tutucusu 2">
            <a:extLst>
              <a:ext uri="{FF2B5EF4-FFF2-40B4-BE49-F238E27FC236}">
                <a16:creationId xmlns="" xmlns:a16="http://schemas.microsoft.com/office/drawing/2014/main" id="{9DC67AF4-D84C-4C20-89ED-7F20E43AE724}"/>
              </a:ext>
            </a:extLst>
          </p:cNvPr>
          <p:cNvSpPr>
            <a:spLocks noGrp="1"/>
          </p:cNvSpPr>
          <p:nvPr>
            <p:ph idx="1"/>
          </p:nvPr>
        </p:nvSpPr>
        <p:spPr>
          <a:xfrm>
            <a:off x="323528" y="1600200"/>
            <a:ext cx="7992888" cy="4800600"/>
          </a:xfrm>
        </p:spPr>
        <p:txBody>
          <a:bodyPr/>
          <a:lstStyle/>
          <a:p>
            <a:r>
              <a:rPr lang="tr-TR" sz="2400" dirty="0"/>
              <a:t>Gebelikte Egzersizi </a:t>
            </a:r>
            <a:r>
              <a:rPr lang="tr-TR" sz="2400" dirty="0">
                <a:solidFill>
                  <a:srgbClr val="FF0000"/>
                </a:solidFill>
              </a:rPr>
              <a:t>Sonlandırma İşaretleri;</a:t>
            </a:r>
            <a:endParaRPr lang="tr-TR" sz="2400" dirty="0"/>
          </a:p>
          <a:p>
            <a:pPr lvl="1">
              <a:buFont typeface="Wingdings" panose="05000000000000000000" pitchFamily="2" charset="2"/>
              <a:buChar char="ü"/>
            </a:pPr>
            <a:r>
              <a:rPr lang="tr-TR" dirty="0"/>
              <a:t>Vajinal kanama </a:t>
            </a:r>
          </a:p>
          <a:p>
            <a:pPr lvl="1">
              <a:buFont typeface="Wingdings" panose="05000000000000000000" pitchFamily="2" charset="2"/>
              <a:buChar char="ü"/>
            </a:pPr>
            <a:r>
              <a:rPr lang="tr-TR" dirty="0"/>
              <a:t>Düzenli ağrılı </a:t>
            </a:r>
            <a:r>
              <a:rPr lang="tr-TR" dirty="0" err="1"/>
              <a:t>kontraksiyonlar</a:t>
            </a:r>
            <a:r>
              <a:rPr lang="tr-TR" dirty="0"/>
              <a:t> </a:t>
            </a:r>
          </a:p>
          <a:p>
            <a:pPr lvl="1">
              <a:buFont typeface="Wingdings" panose="05000000000000000000" pitchFamily="2" charset="2"/>
              <a:buChar char="ü"/>
            </a:pPr>
            <a:r>
              <a:rPr lang="tr-TR" dirty="0" err="1"/>
              <a:t>Amniyotik</a:t>
            </a:r>
            <a:r>
              <a:rPr lang="tr-TR" dirty="0"/>
              <a:t> sıvı kaçışı </a:t>
            </a:r>
          </a:p>
          <a:p>
            <a:pPr lvl="1">
              <a:buFont typeface="Wingdings" panose="05000000000000000000" pitchFamily="2" charset="2"/>
              <a:buChar char="ü"/>
            </a:pPr>
            <a:r>
              <a:rPr lang="tr-TR" dirty="0"/>
              <a:t>Efordan önce </a:t>
            </a:r>
            <a:r>
              <a:rPr lang="tr-TR" dirty="0" err="1"/>
              <a:t>dispne</a:t>
            </a:r>
            <a:r>
              <a:rPr lang="tr-TR" dirty="0"/>
              <a:t> şikayeti </a:t>
            </a:r>
          </a:p>
          <a:p>
            <a:pPr lvl="1">
              <a:buFont typeface="Wingdings" panose="05000000000000000000" pitchFamily="2" charset="2"/>
              <a:buChar char="ü"/>
            </a:pPr>
            <a:r>
              <a:rPr lang="tr-TR" dirty="0"/>
              <a:t>Baş dönmesi</a:t>
            </a:r>
          </a:p>
          <a:p>
            <a:pPr lvl="1">
              <a:buFont typeface="Wingdings" panose="05000000000000000000" pitchFamily="2" charset="2"/>
              <a:buChar char="ü"/>
            </a:pPr>
            <a:r>
              <a:rPr lang="tr-TR" dirty="0"/>
              <a:t>Baş ağrısı</a:t>
            </a:r>
          </a:p>
          <a:p>
            <a:pPr lvl="1">
              <a:buFont typeface="Wingdings" panose="05000000000000000000" pitchFamily="2" charset="2"/>
              <a:buChar char="ü"/>
            </a:pPr>
            <a:r>
              <a:rPr lang="tr-TR" dirty="0"/>
              <a:t>Göğüs ağrısı </a:t>
            </a:r>
          </a:p>
          <a:p>
            <a:pPr lvl="1">
              <a:buFont typeface="Wingdings" panose="05000000000000000000" pitchFamily="2" charset="2"/>
              <a:buChar char="ü"/>
            </a:pPr>
            <a:r>
              <a:rPr lang="tr-TR" dirty="0"/>
              <a:t>Dengeyi etkileyen kas zayıflığı </a:t>
            </a:r>
          </a:p>
          <a:p>
            <a:pPr lvl="1">
              <a:buFont typeface="Wingdings" panose="05000000000000000000" pitchFamily="2" charset="2"/>
              <a:buChar char="ü"/>
            </a:pPr>
            <a:r>
              <a:rPr lang="tr-TR" dirty="0"/>
              <a:t>Bacak ağrısı ya da ödem</a:t>
            </a:r>
          </a:p>
        </p:txBody>
      </p:sp>
    </p:spTree>
    <p:extLst>
      <p:ext uri="{BB962C8B-B14F-4D97-AF65-F5344CB8AC3E}">
        <p14:creationId xmlns:p14="http://schemas.microsoft.com/office/powerpoint/2010/main" val="36961012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9EC8A84-C2A0-479F-B64C-3DC09B95F43B}"/>
              </a:ext>
            </a:extLst>
          </p:cNvPr>
          <p:cNvSpPr>
            <a:spLocks noGrp="1"/>
          </p:cNvSpPr>
          <p:nvPr>
            <p:ph type="title"/>
          </p:nvPr>
        </p:nvSpPr>
        <p:spPr/>
        <p:txBody>
          <a:bodyPr/>
          <a:lstStyle/>
          <a:p>
            <a:r>
              <a:rPr lang="tr-TR" sz="4000" dirty="0"/>
              <a:t>Gebelik döneminde egzersiz</a:t>
            </a:r>
          </a:p>
        </p:txBody>
      </p:sp>
      <p:sp>
        <p:nvSpPr>
          <p:cNvPr id="3" name="İçerik Yer Tutucusu 2">
            <a:extLst>
              <a:ext uri="{FF2B5EF4-FFF2-40B4-BE49-F238E27FC236}">
                <a16:creationId xmlns="" xmlns:a16="http://schemas.microsoft.com/office/drawing/2014/main" id="{CD999A30-E1C9-4F5B-9A6A-14D7E80DD566}"/>
              </a:ext>
            </a:extLst>
          </p:cNvPr>
          <p:cNvSpPr>
            <a:spLocks noGrp="1"/>
          </p:cNvSpPr>
          <p:nvPr>
            <p:ph idx="1"/>
          </p:nvPr>
        </p:nvSpPr>
        <p:spPr/>
        <p:txBody>
          <a:bodyPr/>
          <a:lstStyle/>
          <a:p>
            <a:r>
              <a:rPr lang="tr-TR" sz="2400" dirty="0"/>
              <a:t>Gebelikte Egzersizin </a:t>
            </a:r>
            <a:r>
              <a:rPr lang="tr-TR" sz="2400" dirty="0">
                <a:solidFill>
                  <a:srgbClr val="FF0000"/>
                </a:solidFill>
              </a:rPr>
              <a:t>Kesin </a:t>
            </a:r>
            <a:r>
              <a:rPr lang="tr-TR" sz="2400" dirty="0" err="1">
                <a:solidFill>
                  <a:srgbClr val="FF0000"/>
                </a:solidFill>
              </a:rPr>
              <a:t>Kontrendikasyonları</a:t>
            </a:r>
            <a:r>
              <a:rPr lang="tr-TR" sz="2400" dirty="0">
                <a:solidFill>
                  <a:srgbClr val="FF0000"/>
                </a:solidFill>
              </a:rPr>
              <a:t>;</a:t>
            </a:r>
          </a:p>
          <a:p>
            <a:pPr lvl="1">
              <a:buFont typeface="Wingdings" panose="05000000000000000000" pitchFamily="2" charset="2"/>
              <a:buChar char="ü"/>
            </a:pPr>
            <a:r>
              <a:rPr lang="tr-TR" dirty="0" err="1"/>
              <a:t>Hemodinamik</a:t>
            </a:r>
            <a:r>
              <a:rPr lang="tr-TR" dirty="0"/>
              <a:t> olarak anlamlı kalp hastalığı</a:t>
            </a:r>
          </a:p>
          <a:p>
            <a:pPr lvl="1">
              <a:buFont typeface="Wingdings" panose="05000000000000000000" pitchFamily="2" charset="2"/>
              <a:buChar char="ü"/>
            </a:pPr>
            <a:r>
              <a:rPr lang="tr-TR" dirty="0" err="1"/>
              <a:t>Restriktif</a:t>
            </a:r>
            <a:r>
              <a:rPr lang="tr-TR" dirty="0"/>
              <a:t> akciğer hastalığı </a:t>
            </a:r>
          </a:p>
          <a:p>
            <a:pPr lvl="1">
              <a:buFont typeface="Wingdings" panose="05000000000000000000" pitchFamily="2" charset="2"/>
              <a:buChar char="ü"/>
            </a:pPr>
            <a:r>
              <a:rPr lang="tr-TR" dirty="0" err="1"/>
              <a:t>Serviks</a:t>
            </a:r>
            <a:r>
              <a:rPr lang="tr-TR" dirty="0"/>
              <a:t> yetersizliği </a:t>
            </a:r>
          </a:p>
          <a:p>
            <a:pPr lvl="1">
              <a:buFont typeface="Wingdings" panose="05000000000000000000" pitchFamily="2" charset="2"/>
              <a:buChar char="ü"/>
            </a:pPr>
            <a:r>
              <a:rPr lang="tr-TR" dirty="0" err="1"/>
              <a:t>Prematür</a:t>
            </a:r>
            <a:r>
              <a:rPr lang="tr-TR" dirty="0"/>
              <a:t> doğum riski olan çoğul gebelik </a:t>
            </a:r>
          </a:p>
          <a:p>
            <a:pPr lvl="1">
              <a:buFont typeface="Wingdings" panose="05000000000000000000" pitchFamily="2" charset="2"/>
              <a:buChar char="ü"/>
            </a:pPr>
            <a:r>
              <a:rPr lang="tr-TR" dirty="0"/>
              <a:t>İkinci ya da üçüncü </a:t>
            </a:r>
            <a:r>
              <a:rPr lang="tr-TR" dirty="0" err="1"/>
              <a:t>trimesterde</a:t>
            </a:r>
            <a:r>
              <a:rPr lang="tr-TR" dirty="0"/>
              <a:t> devamlı kanama</a:t>
            </a:r>
          </a:p>
          <a:p>
            <a:pPr lvl="1">
              <a:buFont typeface="Wingdings" panose="05000000000000000000" pitchFamily="2" charset="2"/>
              <a:buChar char="ü"/>
            </a:pPr>
            <a:r>
              <a:rPr lang="tr-TR" dirty="0"/>
              <a:t>Plasenta </a:t>
            </a:r>
            <a:r>
              <a:rPr lang="tr-TR" dirty="0" err="1"/>
              <a:t>previa</a:t>
            </a:r>
            <a:r>
              <a:rPr lang="tr-TR" dirty="0"/>
              <a:t> (26. haftadan sonra) </a:t>
            </a:r>
          </a:p>
          <a:p>
            <a:pPr lvl="1">
              <a:buFont typeface="Wingdings" panose="05000000000000000000" pitchFamily="2" charset="2"/>
              <a:buChar char="ü"/>
            </a:pPr>
            <a:r>
              <a:rPr lang="tr-TR" dirty="0"/>
              <a:t>Prematüre doğum riski </a:t>
            </a:r>
          </a:p>
          <a:p>
            <a:pPr lvl="1">
              <a:buFont typeface="Wingdings" panose="05000000000000000000" pitchFamily="2" charset="2"/>
              <a:buChar char="ü"/>
            </a:pPr>
            <a:r>
              <a:rPr lang="tr-TR" dirty="0" err="1"/>
              <a:t>Membran</a:t>
            </a:r>
            <a:r>
              <a:rPr lang="tr-TR" dirty="0"/>
              <a:t> </a:t>
            </a:r>
            <a:r>
              <a:rPr lang="tr-TR" dirty="0" err="1"/>
              <a:t>rüptürleri</a:t>
            </a:r>
            <a:r>
              <a:rPr lang="tr-TR" dirty="0"/>
              <a:t> </a:t>
            </a:r>
          </a:p>
          <a:p>
            <a:pPr lvl="1">
              <a:buFont typeface="Wingdings" panose="05000000000000000000" pitchFamily="2" charset="2"/>
              <a:buChar char="ü"/>
            </a:pPr>
            <a:r>
              <a:rPr lang="tr-TR" dirty="0" err="1"/>
              <a:t>Preeklampsi</a:t>
            </a:r>
            <a:r>
              <a:rPr lang="tr-TR" dirty="0"/>
              <a:t>/gebeliğin tetiklediği hipertansiyon  </a:t>
            </a:r>
          </a:p>
          <a:p>
            <a:pPr lvl="1">
              <a:buFont typeface="Wingdings" panose="05000000000000000000" pitchFamily="2" charset="2"/>
              <a:buChar char="ü"/>
            </a:pPr>
            <a:r>
              <a:rPr lang="tr-TR" dirty="0"/>
              <a:t>Ciddi anemi</a:t>
            </a:r>
          </a:p>
        </p:txBody>
      </p:sp>
    </p:spTree>
    <p:extLst>
      <p:ext uri="{BB962C8B-B14F-4D97-AF65-F5344CB8AC3E}">
        <p14:creationId xmlns:p14="http://schemas.microsoft.com/office/powerpoint/2010/main" val="23822300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pPr marL="114300" indent="0" algn="r">
              <a:buNone/>
            </a:pPr>
            <a:r>
              <a:rPr lang="tr-TR" sz="4000" dirty="0" smtClean="0"/>
              <a:t>Teşekkürler…</a:t>
            </a:r>
            <a:endParaRPr lang="tr-TR" sz="4000" dirty="0"/>
          </a:p>
        </p:txBody>
      </p:sp>
    </p:spTree>
    <p:extLst>
      <p:ext uri="{BB962C8B-B14F-4D97-AF65-F5344CB8AC3E}">
        <p14:creationId xmlns:p14="http://schemas.microsoft.com/office/powerpoint/2010/main" val="1522763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Kaynaklar</a:t>
            </a:r>
            <a:endParaRPr lang="tr-TR" dirty="0"/>
          </a:p>
        </p:txBody>
      </p:sp>
      <p:sp>
        <p:nvSpPr>
          <p:cNvPr id="3" name="İçerik Yer Tutucusu 2"/>
          <p:cNvSpPr>
            <a:spLocks noGrp="1"/>
          </p:cNvSpPr>
          <p:nvPr>
            <p:ph idx="1"/>
          </p:nvPr>
        </p:nvSpPr>
        <p:spPr/>
        <p:txBody>
          <a:bodyPr/>
          <a:lstStyle/>
          <a:p>
            <a:r>
              <a:rPr lang="tr-TR" sz="2000" dirty="0">
                <a:cs typeface="Times New Roman" panose="02020603050405020304" pitchFamily="18" charset="0"/>
              </a:rPr>
              <a:t>Robert E. </a:t>
            </a:r>
            <a:r>
              <a:rPr lang="tr-TR" sz="2000" dirty="0" err="1">
                <a:cs typeface="Times New Roman" panose="02020603050405020304" pitchFamily="18" charset="0"/>
              </a:rPr>
              <a:t>Rakel</a:t>
            </a:r>
            <a:r>
              <a:rPr lang="tr-TR" sz="2000" dirty="0">
                <a:cs typeface="Times New Roman" panose="02020603050405020304" pitchFamily="18" charset="0"/>
              </a:rPr>
              <a:t>, MD, David P. </a:t>
            </a:r>
            <a:r>
              <a:rPr lang="tr-TR" sz="2000" dirty="0" err="1">
                <a:cs typeface="Times New Roman" panose="02020603050405020304" pitchFamily="18" charset="0"/>
              </a:rPr>
              <a:t>Rakel</a:t>
            </a:r>
            <a:r>
              <a:rPr lang="tr-TR" sz="2000" dirty="0">
                <a:cs typeface="Times New Roman" panose="02020603050405020304" pitchFamily="18" charset="0"/>
              </a:rPr>
              <a:t>, MD, </a:t>
            </a:r>
            <a:r>
              <a:rPr lang="tr-TR" sz="2000" i="1" dirty="0">
                <a:cs typeface="Times New Roman" panose="02020603050405020304" pitchFamily="18" charset="0"/>
              </a:rPr>
              <a:t>Aile Hekimliği</a:t>
            </a:r>
            <a:r>
              <a:rPr lang="tr-TR" sz="2000" dirty="0">
                <a:cs typeface="Times New Roman" panose="02020603050405020304" pitchFamily="18" charset="0"/>
              </a:rPr>
              <a:t>, Güneş Tıp </a:t>
            </a:r>
            <a:r>
              <a:rPr lang="tr-TR" sz="2000" dirty="0" smtClean="0">
                <a:cs typeface="Times New Roman" panose="02020603050405020304" pitchFamily="18" charset="0"/>
              </a:rPr>
              <a:t>Kitabevi 9. baskı, </a:t>
            </a:r>
            <a:r>
              <a:rPr lang="tr-TR" sz="2000" dirty="0" err="1">
                <a:cs typeface="Times New Roman" panose="02020603050405020304" pitchFamily="18" charset="0"/>
              </a:rPr>
              <a:t>syf</a:t>
            </a:r>
            <a:r>
              <a:rPr lang="tr-TR" sz="2000" dirty="0">
                <a:cs typeface="Times New Roman" panose="02020603050405020304" pitchFamily="18" charset="0"/>
              </a:rPr>
              <a:t> </a:t>
            </a:r>
            <a:r>
              <a:rPr lang="tr-TR" sz="2000" dirty="0" smtClean="0">
                <a:cs typeface="Times New Roman" panose="02020603050405020304" pitchFamily="18" charset="0"/>
              </a:rPr>
              <a:t>622-647</a:t>
            </a:r>
          </a:p>
          <a:p>
            <a:r>
              <a:rPr lang="tr-TR" sz="2000" dirty="0" smtClean="0">
                <a:cs typeface="Times New Roman" panose="02020603050405020304" pitchFamily="18" charset="0"/>
              </a:rPr>
              <a:t>T.C. Sağlık Bakanlığı, </a:t>
            </a:r>
            <a:r>
              <a:rPr lang="tr-TR" sz="2000" i="1" dirty="0" smtClean="0">
                <a:cs typeface="Times New Roman" panose="02020603050405020304" pitchFamily="18" charset="0"/>
              </a:rPr>
              <a:t>Erişkinler İçin Kronik Hastalıklarda Fiziksel Aktivite Rehberi 2018</a:t>
            </a:r>
          </a:p>
          <a:p>
            <a:r>
              <a:rPr lang="en-US" sz="2000" dirty="0" smtClean="0"/>
              <a:t>World Health Organızatıon (</a:t>
            </a:r>
            <a:r>
              <a:rPr lang="en-US" sz="2000" dirty="0"/>
              <a:t>WHO</a:t>
            </a:r>
            <a:r>
              <a:rPr lang="en-US" sz="2000" dirty="0" smtClean="0"/>
              <a:t>), </a:t>
            </a:r>
            <a:r>
              <a:rPr lang="en-US" sz="2000" dirty="0"/>
              <a:t>(2010</a:t>
            </a:r>
            <a:r>
              <a:rPr lang="en-US" sz="2000" dirty="0" smtClean="0"/>
              <a:t>)</a:t>
            </a:r>
            <a:r>
              <a:rPr lang="tr-TR" sz="2000" dirty="0" smtClean="0"/>
              <a:t>,</a:t>
            </a:r>
            <a:r>
              <a:rPr lang="en-US" sz="2000" dirty="0" smtClean="0"/>
              <a:t> </a:t>
            </a:r>
            <a:r>
              <a:rPr lang="en-US" sz="2000" dirty="0"/>
              <a:t>Global recommendations on physical activity for </a:t>
            </a:r>
            <a:r>
              <a:rPr lang="en-US" sz="2000" dirty="0" smtClean="0"/>
              <a:t>health</a:t>
            </a:r>
            <a:r>
              <a:rPr lang="tr-TR" sz="2000" dirty="0" smtClean="0"/>
              <a:t>,</a:t>
            </a:r>
            <a:r>
              <a:rPr lang="en-US" sz="2000" dirty="0" smtClean="0"/>
              <a:t> Geneva</a:t>
            </a:r>
            <a:endParaRPr lang="tr-TR" sz="2000" dirty="0" smtClean="0"/>
          </a:p>
          <a:p>
            <a:r>
              <a:rPr lang="en-US" sz="2000" dirty="0" smtClean="0"/>
              <a:t>Internatıonal Refereed Academıc Journal Of Sports, Health And Medıcal Scıences</a:t>
            </a:r>
            <a:r>
              <a:rPr lang="tr-TR" sz="2000" dirty="0" smtClean="0"/>
              <a:t>(2015),</a:t>
            </a:r>
            <a:r>
              <a:rPr lang="tr-TR" sz="2000" i="1" dirty="0" smtClean="0"/>
              <a:t>Kronik Hastalıklar ve Egzersiz</a:t>
            </a:r>
            <a:endParaRPr lang="tr-TR" sz="2000" i="1" dirty="0"/>
          </a:p>
        </p:txBody>
      </p:sp>
    </p:spTree>
    <p:extLst>
      <p:ext uri="{BB962C8B-B14F-4D97-AF65-F5344CB8AC3E}">
        <p14:creationId xmlns:p14="http://schemas.microsoft.com/office/powerpoint/2010/main" val="427309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Spora Katılım Öncesi Değerlendirme</a:t>
            </a:r>
          </a:p>
        </p:txBody>
      </p:sp>
      <p:sp>
        <p:nvSpPr>
          <p:cNvPr id="3" name="İçerik Yer Tutucusu 2"/>
          <p:cNvSpPr>
            <a:spLocks noGrp="1"/>
          </p:cNvSpPr>
          <p:nvPr>
            <p:ph idx="1"/>
          </p:nvPr>
        </p:nvSpPr>
        <p:spPr/>
        <p:txBody>
          <a:bodyPr>
            <a:normAutofit/>
          </a:bodyPr>
          <a:lstStyle/>
          <a:p>
            <a:pPr marL="0" indent="0">
              <a:buNone/>
            </a:pPr>
            <a:r>
              <a:rPr lang="tr-TR" sz="3200" dirty="0"/>
              <a:t>Hedefler;</a:t>
            </a:r>
          </a:p>
          <a:p>
            <a:r>
              <a:rPr lang="tr-TR" sz="2400" dirty="0"/>
              <a:t>Hayatı tehdit eden veya yeti yitimine sebep olan tıbbi veya kas-iskelet sistemi hastalıklarının tespit edilmesi</a:t>
            </a:r>
          </a:p>
          <a:p>
            <a:r>
              <a:rPr lang="tr-TR" sz="2400" dirty="0"/>
              <a:t>Sporcularda yaralanmaya sebep olabilecek önceden var olan durumların belirlenmesi</a:t>
            </a:r>
          </a:p>
          <a:p>
            <a:r>
              <a:rPr lang="tr-TR" sz="2400" dirty="0"/>
              <a:t>Yasal ve idari şartların yerine getirilmesi</a:t>
            </a:r>
          </a:p>
          <a:p>
            <a:r>
              <a:rPr lang="tr-TR" sz="2400" dirty="0"/>
              <a:t>Sporcuların eğitim ve yarışma esnasındaki sağlık ve güvenliklerinin iyileştirilmesi</a:t>
            </a:r>
          </a:p>
          <a:p>
            <a:r>
              <a:rPr lang="tr-TR" sz="2400" dirty="0"/>
              <a:t>Sporcular için sağlık hizmeti sistemine bir giriş noktası oluşturulması</a:t>
            </a:r>
          </a:p>
          <a:p>
            <a:r>
              <a:rPr lang="tr-TR" sz="2400" dirty="0"/>
              <a:t>Genel sağlık değerlendirmesi için bir fırsat sağlanması</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Spora Katılım Öncesi Değerlendirme</a:t>
            </a:r>
          </a:p>
        </p:txBody>
      </p:sp>
      <p:sp>
        <p:nvSpPr>
          <p:cNvPr id="3" name="İçerik Yer Tutucusu 2"/>
          <p:cNvSpPr>
            <a:spLocks noGrp="1"/>
          </p:cNvSpPr>
          <p:nvPr>
            <p:ph idx="1"/>
          </p:nvPr>
        </p:nvSpPr>
        <p:spPr/>
        <p:txBody>
          <a:bodyPr>
            <a:normAutofit/>
          </a:bodyPr>
          <a:lstStyle/>
          <a:p>
            <a:pPr marL="114300" indent="0">
              <a:buNone/>
            </a:pPr>
            <a:r>
              <a:rPr lang="tr-TR" sz="3200" dirty="0" err="1"/>
              <a:t>Anamnez</a:t>
            </a:r>
            <a:r>
              <a:rPr lang="tr-TR" sz="3200" dirty="0"/>
              <a:t>;</a:t>
            </a:r>
          </a:p>
          <a:p>
            <a:r>
              <a:rPr lang="tr-TR" sz="2400" dirty="0"/>
              <a:t>Egzersiz </a:t>
            </a:r>
            <a:r>
              <a:rPr lang="tr-TR" sz="2400" dirty="0" err="1"/>
              <a:t>senkopu</a:t>
            </a:r>
            <a:endParaRPr lang="tr-TR" sz="2400" dirty="0"/>
          </a:p>
          <a:p>
            <a:r>
              <a:rPr lang="tr-TR" sz="2400" dirty="0"/>
              <a:t>Bayılma hissi</a:t>
            </a:r>
          </a:p>
          <a:p>
            <a:r>
              <a:rPr lang="tr-TR" sz="2400" dirty="0"/>
              <a:t>Göğüs ağrısı</a:t>
            </a:r>
          </a:p>
          <a:p>
            <a:r>
              <a:rPr lang="tr-TR" sz="2400" dirty="0"/>
              <a:t>Çarpıntı</a:t>
            </a:r>
          </a:p>
          <a:p>
            <a:r>
              <a:rPr lang="tr-TR" sz="2400" dirty="0" err="1"/>
              <a:t>Dispne</a:t>
            </a:r>
            <a:endParaRPr lang="tr-TR" sz="2400" dirty="0"/>
          </a:p>
          <a:p>
            <a:r>
              <a:rPr lang="tr-TR" sz="2400" dirty="0" err="1"/>
              <a:t>Wheezing</a:t>
            </a:r>
            <a:endParaRPr lang="tr-TR" sz="2400" dirty="0"/>
          </a:p>
          <a:p>
            <a:r>
              <a:rPr lang="tr-TR" sz="2400" dirty="0"/>
              <a:t>Düşük aktivite ile ortaya çıkan yorgunluk gibi  egzersiz ilişkili semptomlar</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pPr marL="114300" indent="0">
              <a:buNone/>
            </a:pPr>
            <a:r>
              <a:rPr lang="tr-TR" sz="3200" dirty="0" err="1"/>
              <a:t>Anamnez</a:t>
            </a:r>
            <a:r>
              <a:rPr lang="tr-TR" sz="3200" dirty="0"/>
              <a:t>;</a:t>
            </a:r>
          </a:p>
          <a:p>
            <a:r>
              <a:rPr lang="tr-TR" sz="2400" dirty="0"/>
              <a:t>Bilinen kardiyak veya </a:t>
            </a:r>
            <a:r>
              <a:rPr lang="tr-TR" sz="2400" dirty="0" err="1"/>
              <a:t>pulmoner</a:t>
            </a:r>
            <a:r>
              <a:rPr lang="tr-TR" sz="2400" dirty="0"/>
              <a:t> hastalık varlığı</a:t>
            </a:r>
          </a:p>
          <a:p>
            <a:r>
              <a:rPr lang="tr-TR" sz="2400" dirty="0"/>
              <a:t>Astım</a:t>
            </a:r>
          </a:p>
          <a:p>
            <a:r>
              <a:rPr lang="tr-TR" sz="2400" dirty="0"/>
              <a:t>Hipertansiyon</a:t>
            </a:r>
          </a:p>
          <a:p>
            <a:r>
              <a:rPr lang="tr-TR" sz="2400" dirty="0"/>
              <a:t>Yasaklı madde kullanımı</a:t>
            </a:r>
          </a:p>
          <a:p>
            <a:r>
              <a:rPr lang="tr-TR" sz="2400" dirty="0"/>
              <a:t>Daha önceki ortopedik yaralanma öyküsü</a:t>
            </a:r>
          </a:p>
          <a:p>
            <a:r>
              <a:rPr lang="tr-TR" sz="2400" dirty="0"/>
              <a:t>Ailede erken ölüm, </a:t>
            </a:r>
            <a:r>
              <a:rPr lang="tr-TR" sz="2400" dirty="0" err="1"/>
              <a:t>kvs</a:t>
            </a:r>
            <a:r>
              <a:rPr lang="tr-TR" sz="2400" dirty="0"/>
              <a:t> hastalık varlığını mutlaka içermelidir.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7\Desktop\HAVVA\5090b03b-9f10-4b7b-8c1c-4852c6a2b5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519587"/>
            <a:ext cx="5490651" cy="633841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611560" y="188640"/>
            <a:ext cx="7416824" cy="369332"/>
          </a:xfrm>
          <a:prstGeom prst="rect">
            <a:avLst/>
          </a:prstGeom>
          <a:noFill/>
        </p:spPr>
        <p:txBody>
          <a:bodyPr wrap="square" rtlCol="0">
            <a:spAutoFit/>
          </a:bodyPr>
          <a:lstStyle/>
          <a:p>
            <a:pPr algn="ctr"/>
            <a:r>
              <a:rPr lang="tr-TR" dirty="0"/>
              <a:t>Spora katılım öncesi değerlendirmede </a:t>
            </a:r>
            <a:r>
              <a:rPr lang="tr-TR" dirty="0" err="1"/>
              <a:t>kardiyovasküler</a:t>
            </a:r>
            <a:r>
              <a:rPr lang="tr-TR" dirty="0"/>
              <a:t> öykü soruları</a:t>
            </a:r>
          </a:p>
        </p:txBody>
      </p:sp>
    </p:spTree>
    <p:extLst>
      <p:ext uri="{BB962C8B-B14F-4D97-AF65-F5344CB8AC3E}">
        <p14:creationId xmlns:p14="http://schemas.microsoft.com/office/powerpoint/2010/main" val="1037538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pPr marL="114300" indent="0">
              <a:buNone/>
            </a:pPr>
            <a:r>
              <a:rPr lang="tr-TR" sz="3200" dirty="0"/>
              <a:t>Fizik muayene;</a:t>
            </a:r>
          </a:p>
          <a:p>
            <a:r>
              <a:rPr lang="tr-TR" sz="2400" dirty="0"/>
              <a:t>Kan basıncı ölçümü</a:t>
            </a:r>
          </a:p>
          <a:p>
            <a:r>
              <a:rPr lang="tr-TR" sz="2400" dirty="0" err="1"/>
              <a:t>Radyal</a:t>
            </a:r>
            <a:r>
              <a:rPr lang="tr-TR" sz="2400" dirty="0"/>
              <a:t> ve </a:t>
            </a:r>
            <a:r>
              <a:rPr lang="tr-TR" sz="2400" dirty="0" err="1"/>
              <a:t>femoral</a:t>
            </a:r>
            <a:r>
              <a:rPr lang="tr-TR" sz="2400" dirty="0"/>
              <a:t> nabızların </a:t>
            </a:r>
            <a:r>
              <a:rPr lang="tr-TR" sz="2400" dirty="0" err="1"/>
              <a:t>palpasyonu</a:t>
            </a:r>
            <a:endParaRPr lang="tr-TR" sz="2400" dirty="0"/>
          </a:p>
          <a:p>
            <a:r>
              <a:rPr lang="tr-TR" sz="2400" dirty="0"/>
              <a:t>Yatarak ve ayakta iken kardiyak </a:t>
            </a:r>
            <a:r>
              <a:rPr lang="tr-TR" sz="2400" dirty="0" err="1"/>
              <a:t>oskültasyonu</a:t>
            </a:r>
            <a:endParaRPr lang="tr-TR" sz="2400" dirty="0"/>
          </a:p>
          <a:p>
            <a:pPr marL="114300" indent="0">
              <a:buNone/>
            </a:pPr>
            <a:r>
              <a:rPr lang="tr-TR" dirty="0"/>
              <a:t>(</a:t>
            </a:r>
            <a:r>
              <a:rPr lang="tr-TR" dirty="0" err="1"/>
              <a:t>Valsalva</a:t>
            </a:r>
            <a:r>
              <a:rPr lang="tr-TR" dirty="0"/>
              <a:t> manevrası, hastayı çömelme pozisyonundan ayakta durur pozisyona getirdiğimizde </a:t>
            </a:r>
            <a:r>
              <a:rPr lang="tr-TR" dirty="0" err="1"/>
              <a:t>venöz</a:t>
            </a:r>
            <a:r>
              <a:rPr lang="tr-TR" dirty="0"/>
              <a:t> dönüş azalır ve </a:t>
            </a:r>
            <a:r>
              <a:rPr lang="tr-TR" dirty="0" err="1"/>
              <a:t>hipertrofik</a:t>
            </a:r>
            <a:r>
              <a:rPr lang="tr-TR" dirty="0"/>
              <a:t> </a:t>
            </a:r>
            <a:r>
              <a:rPr lang="tr-TR" dirty="0" err="1"/>
              <a:t>kardiyomyopati</a:t>
            </a:r>
            <a:r>
              <a:rPr lang="tr-TR" dirty="0"/>
              <a:t> üfürümü şiddetlenir!)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pPr marL="114300" indent="0">
              <a:buNone/>
            </a:pPr>
            <a:r>
              <a:rPr lang="tr-TR" sz="3200" dirty="0"/>
              <a:t>Fizik muayene;</a:t>
            </a:r>
          </a:p>
          <a:p>
            <a:r>
              <a:rPr lang="tr-TR" sz="2400" dirty="0"/>
              <a:t>Kas iskelet sistemi değerlendirmesinde üst ve alt </a:t>
            </a:r>
            <a:r>
              <a:rPr lang="tr-TR" sz="2400" dirty="0" err="1"/>
              <a:t>ekstremite</a:t>
            </a:r>
            <a:r>
              <a:rPr lang="tr-TR" sz="2400" dirty="0"/>
              <a:t> eklem hareket açıklıkları, kuvvet ve denge testleri mutlaka yapılmalı</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normAutofit/>
          </a:bodyPr>
          <a:lstStyle/>
          <a:p>
            <a:pPr marL="114300" indent="0">
              <a:buNone/>
            </a:pPr>
            <a:r>
              <a:rPr lang="tr-TR" sz="3200" dirty="0"/>
              <a:t>Uyarı semptomları;</a:t>
            </a:r>
          </a:p>
          <a:p>
            <a:r>
              <a:rPr lang="tr-TR" sz="2400" dirty="0"/>
              <a:t>Egzersiz sırasında olan </a:t>
            </a:r>
            <a:r>
              <a:rPr lang="tr-TR" sz="2400" dirty="0" err="1"/>
              <a:t>senkop</a:t>
            </a:r>
            <a:endParaRPr lang="tr-TR" sz="2400" dirty="0"/>
          </a:p>
          <a:p>
            <a:r>
              <a:rPr lang="tr-TR" sz="2400" dirty="0"/>
              <a:t>Egzersiz sırasında beklenenden daha ileri düzeyde çarpıntı</a:t>
            </a:r>
          </a:p>
          <a:p>
            <a:r>
              <a:rPr lang="tr-TR" sz="2400" dirty="0"/>
              <a:t>3/6 ve üzeri şiddette </a:t>
            </a:r>
            <a:r>
              <a:rPr lang="tr-TR" sz="2400" dirty="0" err="1"/>
              <a:t>sistolik</a:t>
            </a:r>
            <a:r>
              <a:rPr lang="tr-TR" sz="2400" dirty="0"/>
              <a:t> üfürüm</a:t>
            </a:r>
          </a:p>
          <a:p>
            <a:r>
              <a:rPr lang="tr-TR" sz="2400" dirty="0"/>
              <a:t>Bütün </a:t>
            </a:r>
            <a:r>
              <a:rPr lang="tr-TR" sz="2400" dirty="0" err="1"/>
              <a:t>diastolik</a:t>
            </a:r>
            <a:r>
              <a:rPr lang="tr-TR" sz="2400" dirty="0"/>
              <a:t> üfürümler</a:t>
            </a:r>
          </a:p>
          <a:p>
            <a:r>
              <a:rPr lang="tr-TR" sz="2400" dirty="0" err="1"/>
              <a:t>Valsalva</a:t>
            </a:r>
            <a:r>
              <a:rPr lang="tr-TR" sz="2400" dirty="0"/>
              <a:t> manevrası ile artan üfürüm</a:t>
            </a:r>
          </a:p>
          <a:p>
            <a:r>
              <a:rPr lang="tr-TR" sz="2400" dirty="0"/>
              <a:t>Ailede şüpheli erken kardiyak ölüm öyküsü mutlaka </a:t>
            </a:r>
            <a:r>
              <a:rPr lang="tr-TR" sz="2400" u="sng" dirty="0"/>
              <a:t>kardiyoloji uzmanı</a:t>
            </a:r>
            <a:r>
              <a:rPr lang="tr-TR" sz="2400" dirty="0"/>
              <a:t> tarafından değerlendirilmelidir.</a:t>
            </a:r>
          </a:p>
          <a:p>
            <a:endParaRPr lang="tr-TR" sz="3200"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endParaRPr lang="tr-TR" dirty="0"/>
          </a:p>
          <a:p>
            <a:endParaRPr lang="tr-TR" dirty="0"/>
          </a:p>
          <a:p>
            <a:r>
              <a:rPr lang="tr-TR" sz="2400" dirty="0"/>
              <a:t>Kanıtlar ani kardiyak </a:t>
            </a:r>
            <a:r>
              <a:rPr lang="tr-TR" sz="2400" dirty="0" err="1"/>
              <a:t>arrest</a:t>
            </a:r>
            <a:r>
              <a:rPr lang="tr-TR" sz="2400" dirty="0"/>
              <a:t> gelişinceye kadar altta yatan yapısal kalp hastalığı olan sporcuların </a:t>
            </a:r>
            <a:r>
              <a:rPr lang="tr-TR" sz="2400" dirty="0" err="1"/>
              <a:t>asemptomatik</a:t>
            </a:r>
            <a:r>
              <a:rPr lang="tr-TR" sz="2400" dirty="0"/>
              <a:t> olabildiklerini, geleneksel tarama süreçlerinin kısıtlılıklarını ve saptamada yeterince etkili olmadıklarını göstermektedir.</a:t>
            </a:r>
          </a:p>
          <a:p>
            <a:pPr marL="114300" indent="0">
              <a:buNone/>
            </a:pP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05AE400-7918-42C8-9F7F-DE5E7BF86FC0}"/>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 xmlns:a16="http://schemas.microsoft.com/office/drawing/2014/main" id="{D90D5CD2-9456-4EA2-BC1E-926821E5F715}"/>
              </a:ext>
            </a:extLst>
          </p:cNvPr>
          <p:cNvSpPr>
            <a:spLocks noGrp="1"/>
          </p:cNvSpPr>
          <p:nvPr>
            <p:ph idx="1"/>
          </p:nvPr>
        </p:nvSpPr>
        <p:spPr/>
        <p:txBody>
          <a:bodyPr>
            <a:normAutofit/>
          </a:bodyPr>
          <a:lstStyle/>
          <a:p>
            <a:r>
              <a:rPr lang="tr-TR" sz="2400" dirty="0"/>
              <a:t>Spor hekimliği, egzersiz fizyolojisi ve kronik hastalıklarda egzersiz önerileri konusunda bilgi vermek</a:t>
            </a:r>
          </a:p>
        </p:txBody>
      </p:sp>
    </p:spTree>
    <p:extLst>
      <p:ext uri="{BB962C8B-B14F-4D97-AF65-F5344CB8AC3E}">
        <p14:creationId xmlns:p14="http://schemas.microsoft.com/office/powerpoint/2010/main" val="2146161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pPr marL="114300" indent="0">
              <a:buNone/>
            </a:pPr>
            <a:endParaRPr lang="tr-TR" dirty="0"/>
          </a:p>
          <a:p>
            <a:r>
              <a:rPr lang="tr-TR" sz="2400" dirty="0"/>
              <a:t>Sporla ilişkili ani kardiyak ölüm olgularının incelendiği bir çalışmada sporcuların yalnızca; </a:t>
            </a:r>
          </a:p>
          <a:p>
            <a:pPr>
              <a:buFont typeface="Wingdings" pitchFamily="2" charset="2"/>
              <a:buChar char="ü"/>
            </a:pPr>
            <a:r>
              <a:rPr lang="tr-TR" sz="2400" dirty="0"/>
              <a:t>%18’inin ölümlerinden önceki üç yıl içinde </a:t>
            </a:r>
            <a:r>
              <a:rPr lang="tr-TR" sz="2400" dirty="0" err="1"/>
              <a:t>kardiyovasküler</a:t>
            </a:r>
            <a:r>
              <a:rPr lang="tr-TR" sz="2400" dirty="0"/>
              <a:t> hastalıklarla ilgili semptomlarının olduğu,</a:t>
            </a:r>
          </a:p>
          <a:p>
            <a:pPr>
              <a:buFont typeface="Wingdings" pitchFamily="2" charset="2"/>
              <a:buChar char="ü"/>
            </a:pPr>
            <a:r>
              <a:rPr lang="tr-TR" sz="2400" dirty="0"/>
              <a:t>%3’ünün katılım öncesi fiziksel değerlendirme ile </a:t>
            </a:r>
            <a:r>
              <a:rPr lang="tr-TR" sz="2400" dirty="0" err="1"/>
              <a:t>kvs</a:t>
            </a:r>
            <a:r>
              <a:rPr lang="tr-TR" sz="2400" dirty="0"/>
              <a:t> açıdan riskli duruma sahip olabileceğinden şüphelenildiği görülmüştür.</a:t>
            </a:r>
          </a:p>
          <a:p>
            <a:endParaRPr lang="tr-TR" dirty="0"/>
          </a:p>
        </p:txBody>
      </p:sp>
      <p:sp>
        <p:nvSpPr>
          <p:cNvPr id="4" name="Metin kutusu 3"/>
          <p:cNvSpPr txBox="1"/>
          <p:nvPr/>
        </p:nvSpPr>
        <p:spPr>
          <a:xfrm>
            <a:off x="1043608" y="6165304"/>
            <a:ext cx="6624736" cy="461665"/>
          </a:xfrm>
          <a:prstGeom prst="rect">
            <a:avLst/>
          </a:prstGeom>
          <a:noFill/>
        </p:spPr>
        <p:txBody>
          <a:bodyPr wrap="square" rtlCol="0">
            <a:spAutoFit/>
          </a:bodyPr>
          <a:lstStyle/>
          <a:p>
            <a:r>
              <a:rPr lang="tr-TR" sz="1200" dirty="0"/>
              <a:t>Maron BJ, </a:t>
            </a:r>
            <a:r>
              <a:rPr lang="tr-TR" sz="1200" dirty="0" err="1"/>
              <a:t>Shirani</a:t>
            </a:r>
            <a:r>
              <a:rPr lang="tr-TR" sz="1200" dirty="0"/>
              <a:t> J, </a:t>
            </a:r>
            <a:r>
              <a:rPr lang="tr-TR" sz="1200" dirty="0" err="1"/>
              <a:t>Poliac</a:t>
            </a:r>
            <a:r>
              <a:rPr lang="tr-TR" sz="1200" dirty="0"/>
              <a:t> LC, </a:t>
            </a:r>
            <a:r>
              <a:rPr lang="tr-TR" sz="1200" dirty="0" err="1"/>
              <a:t>Mathenge</a:t>
            </a:r>
            <a:r>
              <a:rPr lang="tr-TR" sz="1200" dirty="0"/>
              <a:t> R, Roberts WC, </a:t>
            </a:r>
            <a:r>
              <a:rPr lang="tr-TR" sz="1200" dirty="0" err="1"/>
              <a:t>Mueller</a:t>
            </a:r>
            <a:r>
              <a:rPr lang="tr-TR" sz="1200" dirty="0"/>
              <a:t> FO. </a:t>
            </a:r>
            <a:r>
              <a:rPr lang="tr-TR" sz="1200" dirty="0" err="1"/>
              <a:t>Sudden</a:t>
            </a:r>
            <a:r>
              <a:rPr lang="tr-TR" sz="1200" dirty="0"/>
              <a:t> </a:t>
            </a:r>
            <a:r>
              <a:rPr lang="tr-TR" sz="1200" dirty="0" err="1"/>
              <a:t>Death</a:t>
            </a:r>
            <a:r>
              <a:rPr lang="tr-TR" sz="1200" dirty="0"/>
              <a:t> in </a:t>
            </a:r>
            <a:r>
              <a:rPr lang="tr-TR" sz="1200" dirty="0" err="1"/>
              <a:t>Young</a:t>
            </a:r>
            <a:r>
              <a:rPr lang="tr-TR" sz="1200" dirty="0"/>
              <a:t> </a:t>
            </a:r>
            <a:r>
              <a:rPr lang="tr-TR" sz="1200" dirty="0" err="1"/>
              <a:t>Competitive</a:t>
            </a:r>
            <a:r>
              <a:rPr lang="tr-TR" sz="1200" dirty="0"/>
              <a:t> </a:t>
            </a:r>
            <a:r>
              <a:rPr lang="tr-TR" sz="1200" dirty="0" err="1"/>
              <a:t>Athletes</a:t>
            </a:r>
            <a:r>
              <a:rPr lang="tr-TR" sz="1200" dirty="0"/>
              <a:t>: </a:t>
            </a:r>
            <a:r>
              <a:rPr lang="tr-TR" sz="1200" dirty="0" err="1"/>
              <a:t>Clinical</a:t>
            </a:r>
            <a:r>
              <a:rPr lang="tr-TR" sz="1200" dirty="0"/>
              <a:t>, </a:t>
            </a:r>
            <a:r>
              <a:rPr lang="tr-TR" sz="1200" dirty="0" err="1"/>
              <a:t>Demographic</a:t>
            </a:r>
            <a:r>
              <a:rPr lang="tr-TR" sz="1200" dirty="0"/>
              <a:t>, </a:t>
            </a:r>
            <a:r>
              <a:rPr lang="tr-TR" sz="1200" dirty="0" err="1"/>
              <a:t>and</a:t>
            </a:r>
            <a:r>
              <a:rPr lang="tr-TR" sz="1200" dirty="0"/>
              <a:t> </a:t>
            </a:r>
            <a:r>
              <a:rPr lang="tr-TR" sz="1200" dirty="0" err="1"/>
              <a:t>Pathological</a:t>
            </a:r>
            <a:r>
              <a:rPr lang="tr-TR" sz="1200" dirty="0"/>
              <a:t> </a:t>
            </a:r>
            <a:r>
              <a:rPr lang="tr-TR" sz="1200" dirty="0" err="1"/>
              <a:t>Profiles</a:t>
            </a:r>
            <a:r>
              <a:rPr lang="tr-TR" sz="1200" dirty="0"/>
              <a:t>. </a:t>
            </a:r>
            <a:r>
              <a:rPr lang="tr-TR" sz="1200" i="1" dirty="0"/>
              <a:t>JAMA.</a:t>
            </a:r>
            <a:r>
              <a:rPr lang="tr-TR" sz="1200" dirty="0"/>
              <a:t> </a:t>
            </a:r>
            <a:r>
              <a:rPr lang="tr-TR" sz="1200" dirty="0" smtClean="0"/>
              <a:t>276(3</a:t>
            </a:r>
            <a:r>
              <a:rPr lang="tr-TR" sz="1200" dirty="0"/>
              <a:t>):199–204.</a:t>
            </a:r>
          </a:p>
        </p:txBody>
      </p:sp>
    </p:spTree>
    <p:extLst>
      <p:ext uri="{BB962C8B-B14F-4D97-AF65-F5344CB8AC3E}">
        <p14:creationId xmlns:p14="http://schemas.microsoft.com/office/powerpoint/2010/main" val="4066120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5F3401CF-E3EC-40B2-B573-7F3164FDE2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221" y="404664"/>
            <a:ext cx="5346216" cy="2103108"/>
          </a:xfrm>
        </p:spPr>
      </p:pic>
      <p:pic>
        <p:nvPicPr>
          <p:cNvPr id="7" name="Resim 6">
            <a:extLst>
              <a:ext uri="{FF2B5EF4-FFF2-40B4-BE49-F238E27FC236}">
                <a16:creationId xmlns="" xmlns:a16="http://schemas.microsoft.com/office/drawing/2014/main" id="{2520AFB8-1D49-459B-9594-4E01A6BD8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548" y="2852936"/>
            <a:ext cx="5984798" cy="3380726"/>
          </a:xfrm>
          <a:prstGeom prst="rect">
            <a:avLst/>
          </a:prstGeom>
        </p:spPr>
      </p:pic>
    </p:spTree>
    <p:extLst>
      <p:ext uri="{BB962C8B-B14F-4D97-AF65-F5344CB8AC3E}">
        <p14:creationId xmlns:p14="http://schemas.microsoft.com/office/powerpoint/2010/main" val="2230255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 xmlns:a16="http://schemas.microsoft.com/office/drawing/2014/main" id="{00058E53-ADFF-4DD3-80F4-E2369F398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72816"/>
            <a:ext cx="7419635" cy="2713606"/>
          </a:xfrm>
          <a:prstGeom prst="rect">
            <a:avLst/>
          </a:prstGeom>
        </p:spPr>
      </p:pic>
    </p:spTree>
    <p:extLst>
      <p:ext uri="{BB962C8B-B14F-4D97-AF65-F5344CB8AC3E}">
        <p14:creationId xmlns:p14="http://schemas.microsoft.com/office/powerpoint/2010/main" val="2985079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 xmlns:a16="http://schemas.microsoft.com/office/drawing/2014/main" id="{99C8FF53-7820-4BE8-991B-97F74F42CF9F}"/>
              </a:ext>
            </a:extLst>
          </p:cNvPr>
          <p:cNvPicPr>
            <a:picLocks noGrp="1" noChangeAspect="1"/>
          </p:cNvPicPr>
          <p:nvPr>
            <p:ph idx="1"/>
          </p:nvPr>
        </p:nvPicPr>
        <p:blipFill>
          <a:blip r:embed="rId2"/>
          <a:stretch>
            <a:fillRect/>
          </a:stretch>
        </p:blipFill>
        <p:spPr>
          <a:xfrm>
            <a:off x="1259632" y="861680"/>
            <a:ext cx="5986791" cy="3383573"/>
          </a:xfrm>
          <a:prstGeom prst="rect">
            <a:avLst/>
          </a:prstGeom>
        </p:spPr>
      </p:pic>
      <p:sp>
        <p:nvSpPr>
          <p:cNvPr id="5" name="Metin kutusu 4">
            <a:extLst>
              <a:ext uri="{FF2B5EF4-FFF2-40B4-BE49-F238E27FC236}">
                <a16:creationId xmlns="" xmlns:a16="http://schemas.microsoft.com/office/drawing/2014/main" id="{8D71158D-8AD0-44DF-A383-F883197DC52D}"/>
              </a:ext>
            </a:extLst>
          </p:cNvPr>
          <p:cNvSpPr txBox="1"/>
          <p:nvPr/>
        </p:nvSpPr>
        <p:spPr>
          <a:xfrm>
            <a:off x="1259632" y="4365104"/>
            <a:ext cx="5819467" cy="1631216"/>
          </a:xfrm>
          <a:prstGeom prst="rect">
            <a:avLst/>
          </a:prstGeom>
          <a:noFill/>
        </p:spPr>
        <p:txBody>
          <a:bodyPr wrap="square" rtlCol="0">
            <a:spAutoFit/>
          </a:bodyPr>
          <a:lstStyle/>
          <a:p>
            <a:pPr algn="ctr"/>
            <a:r>
              <a:rPr lang="tr-TR" sz="2000" i="1" dirty="0"/>
              <a:t>İlkyardım/Acil </a:t>
            </a:r>
            <a:r>
              <a:rPr lang="tr-TR" sz="2000" i="1" dirty="0" err="1"/>
              <a:t>müdehale</a:t>
            </a:r>
            <a:endParaRPr lang="tr-TR" sz="2000" i="1" dirty="0"/>
          </a:p>
          <a:p>
            <a:pPr algn="ctr"/>
            <a:r>
              <a:rPr lang="tr-TR" sz="2000" i="1" dirty="0"/>
              <a:t>Özerkliğe saygı</a:t>
            </a:r>
          </a:p>
          <a:p>
            <a:pPr algn="ctr"/>
            <a:r>
              <a:rPr lang="tr-TR" sz="2000" i="1" dirty="0"/>
              <a:t>Hasta mahremiyeti</a:t>
            </a:r>
          </a:p>
          <a:p>
            <a:pPr algn="ctr"/>
            <a:r>
              <a:rPr lang="tr-TR" sz="2000" i="1" dirty="0"/>
              <a:t>İnsan hakları</a:t>
            </a:r>
          </a:p>
          <a:p>
            <a:pPr algn="ctr"/>
            <a:r>
              <a:rPr lang="tr-TR" sz="2000" i="1" dirty="0"/>
              <a:t>Ekip çalışması</a:t>
            </a:r>
          </a:p>
        </p:txBody>
      </p:sp>
      <p:sp>
        <p:nvSpPr>
          <p:cNvPr id="6" name="Metin kutusu 5">
            <a:extLst>
              <a:ext uri="{FF2B5EF4-FFF2-40B4-BE49-F238E27FC236}">
                <a16:creationId xmlns="" xmlns:a16="http://schemas.microsoft.com/office/drawing/2014/main" id="{D08552C0-8143-45F4-B8F9-8F1AE4CED2FC}"/>
              </a:ext>
            </a:extLst>
          </p:cNvPr>
          <p:cNvSpPr txBox="1"/>
          <p:nvPr/>
        </p:nvSpPr>
        <p:spPr>
          <a:xfrm>
            <a:off x="1259632" y="188640"/>
            <a:ext cx="6336704" cy="400110"/>
          </a:xfrm>
          <a:prstGeom prst="rect">
            <a:avLst/>
          </a:prstGeom>
          <a:noFill/>
        </p:spPr>
        <p:txBody>
          <a:bodyPr wrap="square" rtlCol="0">
            <a:spAutoFit/>
          </a:bodyPr>
          <a:lstStyle/>
          <a:p>
            <a:r>
              <a:rPr lang="tr-TR" sz="2000" dirty="0"/>
              <a:t>Bu fotoğraf neden değerli?</a:t>
            </a:r>
          </a:p>
        </p:txBody>
      </p:sp>
    </p:spTree>
    <p:extLst>
      <p:ext uri="{BB962C8B-B14F-4D97-AF65-F5344CB8AC3E}">
        <p14:creationId xmlns:p14="http://schemas.microsoft.com/office/powerpoint/2010/main" val="3402679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pPr marL="114300" indent="0">
              <a:buNone/>
            </a:pPr>
            <a:r>
              <a:rPr lang="tr-TR" sz="2800" dirty="0"/>
              <a:t>EKG;</a:t>
            </a:r>
          </a:p>
          <a:p>
            <a:r>
              <a:rPr lang="tr-TR" dirty="0"/>
              <a:t>Hastalığın </a:t>
            </a:r>
            <a:r>
              <a:rPr lang="tr-TR" dirty="0" err="1"/>
              <a:t>prevalansının</a:t>
            </a:r>
            <a:r>
              <a:rPr lang="tr-TR" dirty="0"/>
              <a:t> düşük,</a:t>
            </a:r>
          </a:p>
          <a:p>
            <a:r>
              <a:rPr lang="tr-TR" dirty="0"/>
              <a:t>Duyarlılığın düşük,</a:t>
            </a:r>
          </a:p>
          <a:p>
            <a:r>
              <a:rPr lang="tr-TR" dirty="0"/>
              <a:t>Yanlış pozitiflik oranı yüksek,</a:t>
            </a:r>
          </a:p>
          <a:p>
            <a:r>
              <a:rPr lang="tr-TR" dirty="0"/>
              <a:t>Maliyet etkinlik kötü</a:t>
            </a:r>
          </a:p>
          <a:p>
            <a:r>
              <a:rPr lang="tr-TR" dirty="0"/>
              <a:t>Sonuçları yorumlamada </a:t>
            </a:r>
            <a:r>
              <a:rPr lang="tr-TR" dirty="0" err="1"/>
              <a:t>klinisyen</a:t>
            </a:r>
            <a:r>
              <a:rPr lang="tr-TR" dirty="0"/>
              <a:t> yetersizliği gibi nedenlerden dolayı </a:t>
            </a:r>
            <a:r>
              <a:rPr lang="tr-TR" u="sng" dirty="0"/>
              <a:t>tartışmalı!</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2050" name="Picture 2" descr="C:\Users\w7\Desktop\HAVVA\1c43bc39-856a-49ff-972f-913bdf3a0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5527"/>
            <a:ext cx="8089351" cy="642102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79512" y="148680"/>
            <a:ext cx="7992888" cy="369332"/>
          </a:xfrm>
          <a:prstGeom prst="rect">
            <a:avLst/>
          </a:prstGeom>
          <a:noFill/>
        </p:spPr>
        <p:txBody>
          <a:bodyPr wrap="square" rtlCol="0">
            <a:spAutoFit/>
          </a:bodyPr>
          <a:lstStyle/>
          <a:p>
            <a:pPr algn="ctr"/>
            <a:r>
              <a:rPr lang="tr-TR" dirty="0"/>
              <a:t>Seattle Kriterleri: Sporcularda anormal EKG bulguları </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3074" name="Picture 2" descr="C:\Users\w7\Desktop\HAVVA\512fc519-f133-4439-97a2-0444d9aaab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7230154" cy="4674326"/>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a:spLocks noGrp="1"/>
          </p:cNvSpPr>
          <p:nvPr>
            <p:ph type="title"/>
          </p:nvPr>
        </p:nvSpPr>
        <p:spPr>
          <a:xfrm>
            <a:off x="457200" y="1412776"/>
            <a:ext cx="7620000" cy="432048"/>
          </a:xfrm>
        </p:spPr>
        <p:txBody>
          <a:bodyPr/>
          <a:lstStyle/>
          <a:p>
            <a:pPr algn="ctr"/>
            <a:r>
              <a:rPr lang="tr-TR" sz="2000" dirty="0">
                <a:solidFill>
                  <a:schemeClr val="tx1"/>
                </a:solidFill>
              </a:rPr>
              <a:t>Seattle Kriterleri: Sporcularda normal EKG bulguları </a:t>
            </a:r>
            <a:r>
              <a:rPr lang="tr-TR" dirty="0"/>
              <a:t/>
            </a:r>
            <a:br>
              <a:rPr lang="tr-TR" dirty="0"/>
            </a:b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Sporcularda Kardiyak Hastalıklar</a:t>
            </a:r>
          </a:p>
        </p:txBody>
      </p:sp>
      <p:sp>
        <p:nvSpPr>
          <p:cNvPr id="3" name="İçerik Yer Tutucusu 2"/>
          <p:cNvSpPr>
            <a:spLocks noGrp="1"/>
          </p:cNvSpPr>
          <p:nvPr>
            <p:ph idx="1"/>
          </p:nvPr>
        </p:nvSpPr>
        <p:spPr>
          <a:xfrm>
            <a:off x="457200" y="1628800"/>
            <a:ext cx="7620000" cy="4772000"/>
          </a:xfrm>
        </p:spPr>
        <p:txBody>
          <a:bodyPr>
            <a:noAutofit/>
          </a:bodyPr>
          <a:lstStyle/>
          <a:p>
            <a:r>
              <a:rPr lang="tr-TR" sz="2400" b="1" dirty="0" err="1"/>
              <a:t>Hipertrofik</a:t>
            </a:r>
            <a:r>
              <a:rPr lang="tr-TR" sz="2400" b="1" dirty="0"/>
              <a:t> </a:t>
            </a:r>
            <a:r>
              <a:rPr lang="tr-TR" sz="2400" b="1" dirty="0" err="1"/>
              <a:t>kardiyomyopati</a:t>
            </a:r>
            <a:r>
              <a:rPr lang="tr-TR" sz="2400" b="1" dirty="0"/>
              <a:t>: </a:t>
            </a:r>
          </a:p>
          <a:p>
            <a:pPr lvl="1">
              <a:buFont typeface="Wingdings" pitchFamily="2" charset="2"/>
              <a:buChar char="ü"/>
            </a:pPr>
            <a:r>
              <a:rPr lang="tr-TR" dirty="0" err="1"/>
              <a:t>Patofizyoloji</a:t>
            </a:r>
            <a:r>
              <a:rPr lang="tr-TR" dirty="0"/>
              <a:t>; sol </a:t>
            </a:r>
            <a:r>
              <a:rPr lang="tr-TR" dirty="0" err="1"/>
              <a:t>ventrikül</a:t>
            </a:r>
            <a:r>
              <a:rPr lang="tr-TR" dirty="0"/>
              <a:t> çıkış yolu obstrüksiyonu, sol </a:t>
            </a:r>
            <a:r>
              <a:rPr lang="tr-TR" dirty="0" err="1"/>
              <a:t>ventrikül</a:t>
            </a:r>
            <a:r>
              <a:rPr lang="tr-TR" dirty="0"/>
              <a:t> </a:t>
            </a:r>
            <a:r>
              <a:rPr lang="tr-TR" dirty="0" err="1"/>
              <a:t>diastolik</a:t>
            </a:r>
            <a:r>
              <a:rPr lang="tr-TR" dirty="0"/>
              <a:t> </a:t>
            </a:r>
            <a:r>
              <a:rPr lang="tr-TR" dirty="0" err="1"/>
              <a:t>disfonksiyonu</a:t>
            </a:r>
            <a:r>
              <a:rPr lang="tr-TR" dirty="0"/>
              <a:t>, duvar kalınlaşması sonucu anormal koroner arterler</a:t>
            </a:r>
          </a:p>
          <a:p>
            <a:pPr lvl="1">
              <a:buFont typeface="Wingdings" pitchFamily="2" charset="2"/>
              <a:buChar char="ü"/>
            </a:pPr>
            <a:r>
              <a:rPr lang="tr-TR" dirty="0"/>
              <a:t>Klinik; yorgunluğa bağlı </a:t>
            </a:r>
            <a:r>
              <a:rPr lang="tr-TR" dirty="0" err="1"/>
              <a:t>senkop</a:t>
            </a:r>
            <a:r>
              <a:rPr lang="tr-TR" dirty="0"/>
              <a:t>, efor </a:t>
            </a:r>
            <a:r>
              <a:rPr lang="tr-TR" dirty="0" err="1"/>
              <a:t>dispnesi</a:t>
            </a:r>
            <a:r>
              <a:rPr lang="tr-TR" dirty="0"/>
              <a:t>, göğüs ağrısı</a:t>
            </a:r>
          </a:p>
          <a:p>
            <a:pPr lvl="1">
              <a:buFont typeface="Wingdings" pitchFamily="2" charset="2"/>
              <a:buChar char="ü"/>
            </a:pPr>
            <a:r>
              <a:rPr lang="tr-TR" dirty="0"/>
              <a:t>Tedavi; şikayete yönelik, ani ölümden korunma(İCD ile)</a:t>
            </a:r>
          </a:p>
          <a:p>
            <a:r>
              <a:rPr lang="tr-TR" sz="2400" b="1" dirty="0" err="1"/>
              <a:t>Atrial</a:t>
            </a:r>
            <a:r>
              <a:rPr lang="tr-TR" sz="2400" b="1" dirty="0"/>
              <a:t> </a:t>
            </a:r>
            <a:r>
              <a:rPr lang="tr-TR" sz="2400" b="1" dirty="0" err="1"/>
              <a:t>fibrilasyon</a:t>
            </a:r>
            <a:r>
              <a:rPr lang="tr-TR" sz="2400" b="1" dirty="0"/>
              <a:t>: </a:t>
            </a:r>
          </a:p>
          <a:p>
            <a:pPr lvl="1"/>
            <a:r>
              <a:rPr lang="tr-TR" dirty="0" smtClean="0"/>
              <a:t>Tedavide;</a:t>
            </a:r>
          </a:p>
          <a:p>
            <a:pPr lvl="2"/>
            <a:r>
              <a:rPr lang="tr-TR" dirty="0" smtClean="0"/>
              <a:t>Aspirin</a:t>
            </a:r>
            <a:endParaRPr lang="tr-TR" dirty="0"/>
          </a:p>
          <a:p>
            <a:pPr lvl="2"/>
            <a:r>
              <a:rPr lang="tr-TR" dirty="0" err="1"/>
              <a:t>varfarin</a:t>
            </a:r>
            <a:endParaRPr lang="tr-TR" dirty="0"/>
          </a:p>
          <a:p>
            <a:pPr lvl="2"/>
            <a:r>
              <a:rPr lang="tr-TR" dirty="0"/>
              <a:t>faktör 10a </a:t>
            </a:r>
            <a:r>
              <a:rPr lang="tr-TR" dirty="0" err="1"/>
              <a:t>inh</a:t>
            </a:r>
            <a:r>
              <a:rPr lang="tr-TR" dirty="0"/>
              <a:t>.</a:t>
            </a:r>
          </a:p>
          <a:p>
            <a:pPr lvl="2"/>
            <a:r>
              <a:rPr lang="tr-TR" dirty="0"/>
              <a:t>direkt </a:t>
            </a:r>
            <a:r>
              <a:rPr lang="tr-TR" dirty="0" err="1"/>
              <a:t>trombin</a:t>
            </a:r>
            <a:r>
              <a:rPr lang="tr-TR" dirty="0"/>
              <a:t> </a:t>
            </a:r>
            <a:r>
              <a:rPr lang="tr-TR" dirty="0" err="1"/>
              <a:t>inh</a:t>
            </a:r>
            <a:r>
              <a:rPr lang="tr-TR" dirty="0" smtClean="0"/>
              <a:t>. </a:t>
            </a:r>
          </a:p>
          <a:p>
            <a:pPr marL="777240" lvl="2" indent="0">
              <a:buNone/>
            </a:pPr>
            <a:r>
              <a:rPr lang="tr-TR" dirty="0"/>
              <a:t>k</a:t>
            </a:r>
            <a:r>
              <a:rPr lang="tr-TR" dirty="0" smtClean="0"/>
              <a:t>ullanılabilir.</a:t>
            </a:r>
            <a:endParaRPr lang="tr-TR" dirty="0"/>
          </a:p>
        </p:txBody>
      </p:sp>
      <p:pic>
        <p:nvPicPr>
          <p:cNvPr id="5" name="Resim 4">
            <a:extLst>
              <a:ext uri="{FF2B5EF4-FFF2-40B4-BE49-F238E27FC236}">
                <a16:creationId xmlns="" xmlns:a16="http://schemas.microsoft.com/office/drawing/2014/main" id="{72C5D588-B0EE-44EA-9DBC-7866C187D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3884307"/>
            <a:ext cx="4773679" cy="2857061"/>
          </a:xfrm>
          <a:prstGeom prst="rect">
            <a:avLst/>
          </a:prstGeom>
        </p:spPr>
      </p:pic>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40BD8F2-5554-4F7D-B804-AAA2245AFAFF}"/>
              </a:ext>
            </a:extLst>
          </p:cNvPr>
          <p:cNvSpPr>
            <a:spLocks noGrp="1"/>
          </p:cNvSpPr>
          <p:nvPr>
            <p:ph type="title"/>
          </p:nvPr>
        </p:nvSpPr>
        <p:spPr/>
        <p:txBody>
          <a:bodyPr/>
          <a:lstStyle/>
          <a:p>
            <a:r>
              <a:rPr lang="tr-TR" sz="4000" dirty="0"/>
              <a:t>Sporcularda Kardiyak Hastalıklar</a:t>
            </a:r>
          </a:p>
        </p:txBody>
      </p:sp>
      <p:pic>
        <p:nvPicPr>
          <p:cNvPr id="5" name="İçerik Yer Tutucusu 4">
            <a:extLst>
              <a:ext uri="{FF2B5EF4-FFF2-40B4-BE49-F238E27FC236}">
                <a16:creationId xmlns="" xmlns:a16="http://schemas.microsoft.com/office/drawing/2014/main" id="{1627BF5E-75B0-49CE-ADA2-E902B60157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748" y="2633013"/>
            <a:ext cx="6658904" cy="3096057"/>
          </a:xfrm>
        </p:spPr>
      </p:pic>
      <p:sp>
        <p:nvSpPr>
          <p:cNvPr id="7" name="Metin kutusu 6">
            <a:extLst>
              <a:ext uri="{FF2B5EF4-FFF2-40B4-BE49-F238E27FC236}">
                <a16:creationId xmlns="" xmlns:a16="http://schemas.microsoft.com/office/drawing/2014/main" id="{3B70E32D-8819-464F-B3A9-834DDC81F15F}"/>
              </a:ext>
            </a:extLst>
          </p:cNvPr>
          <p:cNvSpPr txBox="1"/>
          <p:nvPr/>
        </p:nvSpPr>
        <p:spPr>
          <a:xfrm>
            <a:off x="827584" y="1611889"/>
            <a:ext cx="6658904" cy="830997"/>
          </a:xfrm>
          <a:prstGeom prst="rect">
            <a:avLst/>
          </a:prstGeom>
          <a:noFill/>
        </p:spPr>
        <p:txBody>
          <a:bodyPr wrap="square">
            <a:spAutoFit/>
          </a:bodyPr>
          <a:lstStyle/>
          <a:p>
            <a:pPr marL="285750" indent="-285750">
              <a:buFont typeface="Arial" panose="020B0604020202020204" pitchFamily="34" charset="0"/>
              <a:buChar char="•"/>
            </a:pPr>
            <a:r>
              <a:rPr lang="tr-TR" sz="2400" b="1" dirty="0" err="1"/>
              <a:t>Mobitz</a:t>
            </a:r>
            <a:r>
              <a:rPr lang="tr-TR" sz="2400" b="1" dirty="0"/>
              <a:t> tip II ve tam AV blok: </a:t>
            </a:r>
            <a:r>
              <a:rPr lang="tr-TR" sz="2400" dirty="0"/>
              <a:t>Aktivite kısıtlaması ve kalıcı </a:t>
            </a:r>
            <a:r>
              <a:rPr lang="tr-TR" sz="2400" dirty="0" err="1"/>
              <a:t>pacemaker</a:t>
            </a:r>
            <a:r>
              <a:rPr lang="tr-TR" sz="2400" dirty="0"/>
              <a:t> takılması gerekebilir.</a:t>
            </a:r>
          </a:p>
        </p:txBody>
      </p:sp>
    </p:spTree>
    <p:extLst>
      <p:ext uri="{BB962C8B-B14F-4D97-AF65-F5344CB8AC3E}">
        <p14:creationId xmlns:p14="http://schemas.microsoft.com/office/powerpoint/2010/main" val="3657547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48BB499B-9E68-4234-A9EB-F434D407B1B5}"/>
              </a:ext>
            </a:extLst>
          </p:cNvPr>
          <p:cNvSpPr>
            <a:spLocks noGrp="1"/>
          </p:cNvSpPr>
          <p:nvPr>
            <p:ph type="title"/>
          </p:nvPr>
        </p:nvSpPr>
        <p:spPr/>
        <p:txBody>
          <a:bodyPr/>
          <a:lstStyle/>
          <a:p>
            <a:r>
              <a:rPr lang="tr-TR" sz="4000" dirty="0"/>
              <a:t>Sporcularda Kardiyak Hastalıklar</a:t>
            </a:r>
          </a:p>
        </p:txBody>
      </p:sp>
      <p:pic>
        <p:nvPicPr>
          <p:cNvPr id="5" name="İçerik Yer Tutucusu 4">
            <a:extLst>
              <a:ext uri="{FF2B5EF4-FFF2-40B4-BE49-F238E27FC236}">
                <a16:creationId xmlns="" xmlns:a16="http://schemas.microsoft.com/office/drawing/2014/main" id="{E65859B5-95DD-4715-AD0E-5DCC6DC15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332" y="2504721"/>
            <a:ext cx="6825427" cy="3255981"/>
          </a:xfrm>
        </p:spPr>
      </p:pic>
      <p:sp>
        <p:nvSpPr>
          <p:cNvPr id="8" name="Metin kutusu 7">
            <a:extLst>
              <a:ext uri="{FF2B5EF4-FFF2-40B4-BE49-F238E27FC236}">
                <a16:creationId xmlns="" xmlns:a16="http://schemas.microsoft.com/office/drawing/2014/main" id="{438A8302-6BF2-450B-8B20-A98F92739AAA}"/>
              </a:ext>
            </a:extLst>
          </p:cNvPr>
          <p:cNvSpPr txBox="1"/>
          <p:nvPr/>
        </p:nvSpPr>
        <p:spPr>
          <a:xfrm>
            <a:off x="738808" y="1617293"/>
            <a:ext cx="6696744" cy="1107996"/>
          </a:xfrm>
          <a:prstGeom prst="rect">
            <a:avLst/>
          </a:prstGeom>
          <a:noFill/>
        </p:spPr>
        <p:txBody>
          <a:bodyPr wrap="square" rtlCol="0">
            <a:spAutoFit/>
          </a:bodyPr>
          <a:lstStyle/>
          <a:p>
            <a:pPr marL="342900" indent="-342900">
              <a:buFont typeface="Arial" panose="020B0604020202020204" pitchFamily="34" charset="0"/>
              <a:buChar char="•"/>
            </a:pPr>
            <a:r>
              <a:rPr lang="tr-TR" sz="2400" b="1" dirty="0" err="1"/>
              <a:t>Supraventriküler</a:t>
            </a:r>
            <a:r>
              <a:rPr lang="tr-TR" sz="2400" b="1" dirty="0"/>
              <a:t> taşikardi</a:t>
            </a:r>
            <a:r>
              <a:rPr lang="tr-TR" sz="2400" dirty="0"/>
              <a:t>: </a:t>
            </a:r>
            <a:r>
              <a:rPr lang="tr-TR" sz="2400" dirty="0" err="1"/>
              <a:t>Rf</a:t>
            </a:r>
            <a:r>
              <a:rPr lang="tr-TR" sz="2400" dirty="0"/>
              <a:t> </a:t>
            </a:r>
            <a:r>
              <a:rPr lang="tr-TR" sz="2400" dirty="0" err="1"/>
              <a:t>ablasyon</a:t>
            </a:r>
            <a:r>
              <a:rPr lang="tr-TR" sz="2400" dirty="0"/>
              <a:t>, farmakolojik tedavi ile takip edilebilir.</a:t>
            </a:r>
          </a:p>
          <a:p>
            <a:endParaRPr lang="tr-TR" dirty="0"/>
          </a:p>
        </p:txBody>
      </p:sp>
    </p:spTree>
    <p:extLst>
      <p:ext uri="{BB962C8B-B14F-4D97-AF65-F5344CB8AC3E}">
        <p14:creationId xmlns:p14="http://schemas.microsoft.com/office/powerpoint/2010/main" val="863242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E308BF0F-C132-4A1F-BB15-9E556583D89E}"/>
              </a:ext>
            </a:extLst>
          </p:cNvPr>
          <p:cNvSpPr>
            <a:spLocks noGrp="1"/>
          </p:cNvSpPr>
          <p:nvPr>
            <p:ph type="title"/>
          </p:nvPr>
        </p:nvSpPr>
        <p:spPr/>
        <p:txBody>
          <a:bodyPr/>
          <a:lstStyle/>
          <a:p>
            <a:r>
              <a:rPr lang="tr-TR" dirty="0"/>
              <a:t>Sunum Planı</a:t>
            </a:r>
          </a:p>
        </p:txBody>
      </p:sp>
      <p:sp>
        <p:nvSpPr>
          <p:cNvPr id="3" name="İçerik Yer Tutucusu 2">
            <a:extLst>
              <a:ext uri="{FF2B5EF4-FFF2-40B4-BE49-F238E27FC236}">
                <a16:creationId xmlns="" xmlns:a16="http://schemas.microsoft.com/office/drawing/2014/main" id="{84C03DE3-8221-451A-9FCD-B6A39A0CE49A}"/>
              </a:ext>
            </a:extLst>
          </p:cNvPr>
          <p:cNvSpPr>
            <a:spLocks noGrp="1"/>
          </p:cNvSpPr>
          <p:nvPr>
            <p:ph idx="1"/>
          </p:nvPr>
        </p:nvSpPr>
        <p:spPr>
          <a:xfrm>
            <a:off x="457200" y="1600200"/>
            <a:ext cx="7620000" cy="5141168"/>
          </a:xfrm>
        </p:spPr>
        <p:txBody>
          <a:bodyPr>
            <a:normAutofit fontScale="77500" lnSpcReduction="20000"/>
          </a:bodyPr>
          <a:lstStyle/>
          <a:p>
            <a:pPr marL="114300" indent="0">
              <a:buNone/>
            </a:pPr>
            <a:r>
              <a:rPr lang="tr-TR" sz="3100" dirty="0"/>
              <a:t>Bölüm 1: Spor hekimliği</a:t>
            </a:r>
          </a:p>
          <a:p>
            <a:pPr lvl="1">
              <a:buFont typeface="Wingdings" panose="05000000000000000000" pitchFamily="2" charset="2"/>
              <a:buChar char="Ø"/>
            </a:pPr>
            <a:r>
              <a:rPr lang="tr-TR" sz="2800" i="1" dirty="0"/>
              <a:t>Spora Katılım Öncesi Değerlendirme</a:t>
            </a:r>
          </a:p>
          <a:p>
            <a:pPr lvl="1">
              <a:buFont typeface="Wingdings" panose="05000000000000000000" pitchFamily="2" charset="2"/>
              <a:buChar char="Ø"/>
            </a:pPr>
            <a:r>
              <a:rPr lang="tr-TR" sz="2800" i="1" dirty="0"/>
              <a:t>Sporcularda görülen hastalık/rahatsızlıklar</a:t>
            </a:r>
          </a:p>
          <a:p>
            <a:pPr marL="114300" indent="0">
              <a:buNone/>
            </a:pPr>
            <a:r>
              <a:rPr lang="tr-TR" sz="3100" dirty="0"/>
              <a:t>Bölüm 2: Egzersiz Fizyolojisi</a:t>
            </a:r>
          </a:p>
          <a:p>
            <a:pPr lvl="1">
              <a:buFont typeface="Wingdings" panose="05000000000000000000" pitchFamily="2" charset="2"/>
              <a:buChar char="Ø"/>
            </a:pPr>
            <a:r>
              <a:rPr lang="tr-TR" sz="2800" i="1" dirty="0"/>
              <a:t>Egzersiz fizyolojisi hakkında genel bilgiler</a:t>
            </a:r>
          </a:p>
          <a:p>
            <a:pPr lvl="1">
              <a:buFont typeface="Wingdings" panose="05000000000000000000" pitchFamily="2" charset="2"/>
              <a:buChar char="Ø"/>
            </a:pPr>
            <a:r>
              <a:rPr lang="tr-TR" sz="2800" i="1" dirty="0"/>
              <a:t>Fiziksel aktivitenin yararları</a:t>
            </a:r>
          </a:p>
          <a:p>
            <a:pPr lvl="1">
              <a:buFont typeface="Wingdings" panose="05000000000000000000" pitchFamily="2" charset="2"/>
              <a:buChar char="Ø"/>
            </a:pPr>
            <a:r>
              <a:rPr lang="tr-TR" sz="2800" i="1" dirty="0"/>
              <a:t>Yetişkinlerde fiziksel aktivite</a:t>
            </a:r>
          </a:p>
          <a:p>
            <a:pPr lvl="1">
              <a:buFont typeface="Wingdings" panose="05000000000000000000" pitchFamily="2" charset="2"/>
              <a:buChar char="Ø"/>
            </a:pPr>
            <a:r>
              <a:rPr lang="tr-TR" sz="2800" i="1" dirty="0"/>
              <a:t>Aerobik-kuvvet-direnç-esneklik egzersizleri</a:t>
            </a:r>
          </a:p>
          <a:p>
            <a:pPr marL="114300" indent="0">
              <a:buNone/>
            </a:pPr>
            <a:r>
              <a:rPr lang="tr-TR" sz="3100" dirty="0"/>
              <a:t>Bölüm 3: Kronik Hastalıklarda Egzersiz Önerileri</a:t>
            </a:r>
          </a:p>
          <a:p>
            <a:pPr lvl="1">
              <a:buFont typeface="Wingdings" panose="05000000000000000000" pitchFamily="2" charset="2"/>
              <a:buChar char="Ø"/>
            </a:pPr>
            <a:r>
              <a:rPr lang="tr-TR" sz="2800" i="1" dirty="0"/>
              <a:t>HT hastalarında egzersiz</a:t>
            </a:r>
          </a:p>
          <a:p>
            <a:pPr lvl="1">
              <a:buFont typeface="Wingdings" panose="05000000000000000000" pitchFamily="2" charset="2"/>
              <a:buChar char="Ø"/>
            </a:pPr>
            <a:r>
              <a:rPr lang="tr-TR" sz="2800" i="1" dirty="0" err="1"/>
              <a:t>Kardiyovasküler</a:t>
            </a:r>
            <a:r>
              <a:rPr lang="tr-TR" sz="2800" i="1" dirty="0"/>
              <a:t> hastalıklarda egzersiz</a:t>
            </a:r>
          </a:p>
          <a:p>
            <a:pPr lvl="1">
              <a:buFont typeface="Wingdings" panose="05000000000000000000" pitchFamily="2" charset="2"/>
              <a:buChar char="Ø"/>
            </a:pPr>
            <a:r>
              <a:rPr lang="tr-TR" sz="2800" i="1" dirty="0"/>
              <a:t>DM hastalarında egzersiz</a:t>
            </a:r>
          </a:p>
          <a:p>
            <a:pPr lvl="1">
              <a:buFont typeface="Wingdings" panose="05000000000000000000" pitchFamily="2" charset="2"/>
              <a:buChar char="Ø"/>
            </a:pPr>
            <a:r>
              <a:rPr lang="tr-TR" sz="2800" i="1" dirty="0"/>
              <a:t>Psikiyatrik hastalarda egzersiz</a:t>
            </a:r>
          </a:p>
          <a:p>
            <a:pPr lvl="1">
              <a:buFont typeface="Wingdings" panose="05000000000000000000" pitchFamily="2" charset="2"/>
              <a:buChar char="Ø"/>
            </a:pPr>
            <a:r>
              <a:rPr lang="tr-TR" sz="2800" i="1" dirty="0"/>
              <a:t>Gebelerde egzersiz</a:t>
            </a:r>
          </a:p>
          <a:p>
            <a:endParaRPr lang="tr-TR" dirty="0"/>
          </a:p>
          <a:p>
            <a:endParaRPr lang="tr-TR" dirty="0"/>
          </a:p>
        </p:txBody>
      </p:sp>
    </p:spTree>
    <p:extLst>
      <p:ext uri="{BB962C8B-B14F-4D97-AF65-F5344CB8AC3E}">
        <p14:creationId xmlns:p14="http://schemas.microsoft.com/office/powerpoint/2010/main" val="3451490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158901C-DD06-41DE-A754-56CF9631641A}"/>
              </a:ext>
            </a:extLst>
          </p:cNvPr>
          <p:cNvSpPr>
            <a:spLocks noGrp="1"/>
          </p:cNvSpPr>
          <p:nvPr>
            <p:ph type="title"/>
          </p:nvPr>
        </p:nvSpPr>
        <p:spPr/>
        <p:txBody>
          <a:bodyPr/>
          <a:lstStyle/>
          <a:p>
            <a:r>
              <a:rPr lang="tr-TR" sz="4000" dirty="0"/>
              <a:t>Sporcularda Kardiyak Hastalıklar</a:t>
            </a:r>
          </a:p>
        </p:txBody>
      </p:sp>
      <p:pic>
        <p:nvPicPr>
          <p:cNvPr id="4" name="İçerik Yer Tutucusu 3">
            <a:extLst>
              <a:ext uri="{FF2B5EF4-FFF2-40B4-BE49-F238E27FC236}">
                <a16:creationId xmlns="" xmlns:a16="http://schemas.microsoft.com/office/drawing/2014/main" id="{1FE367B4-7E1E-454F-ABBE-C1133EFB47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2636912"/>
            <a:ext cx="7079976" cy="3426934"/>
          </a:xfrm>
          <a:prstGeom prst="rect">
            <a:avLst/>
          </a:prstGeom>
        </p:spPr>
      </p:pic>
      <p:sp>
        <p:nvSpPr>
          <p:cNvPr id="5" name="Metin kutusu 4">
            <a:extLst>
              <a:ext uri="{FF2B5EF4-FFF2-40B4-BE49-F238E27FC236}">
                <a16:creationId xmlns="" xmlns:a16="http://schemas.microsoft.com/office/drawing/2014/main" id="{1DE6EC22-489C-42F9-9EDA-B36F48472C05}"/>
              </a:ext>
            </a:extLst>
          </p:cNvPr>
          <p:cNvSpPr txBox="1"/>
          <p:nvPr/>
        </p:nvSpPr>
        <p:spPr>
          <a:xfrm>
            <a:off x="539552" y="1700808"/>
            <a:ext cx="7537648" cy="1107996"/>
          </a:xfrm>
          <a:prstGeom prst="rect">
            <a:avLst/>
          </a:prstGeom>
          <a:noFill/>
        </p:spPr>
        <p:txBody>
          <a:bodyPr wrap="square" rtlCol="0">
            <a:spAutoFit/>
          </a:bodyPr>
          <a:lstStyle/>
          <a:p>
            <a:pPr marL="342900" indent="-342900">
              <a:buFont typeface="Arial" panose="020B0604020202020204" pitchFamily="34" charset="0"/>
              <a:buChar char="•"/>
            </a:pPr>
            <a:r>
              <a:rPr lang="tr-TR" sz="2400" b="1" dirty="0" err="1"/>
              <a:t>Ventriküler</a:t>
            </a:r>
            <a:r>
              <a:rPr lang="tr-TR" sz="2400" b="1" dirty="0"/>
              <a:t> taşikardi: </a:t>
            </a:r>
            <a:r>
              <a:rPr lang="tr-TR" sz="2400" dirty="0"/>
              <a:t>Genellikle yapısal bir kardiyak hastalığın sonucu olarak görülür. </a:t>
            </a:r>
          </a:p>
          <a:p>
            <a:endParaRPr lang="tr-TR" dirty="0"/>
          </a:p>
        </p:txBody>
      </p:sp>
    </p:spTree>
    <p:extLst>
      <p:ext uri="{BB962C8B-B14F-4D97-AF65-F5344CB8AC3E}">
        <p14:creationId xmlns:p14="http://schemas.microsoft.com/office/powerpoint/2010/main" val="4190451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Sporcularda Kardiyak Hastalıklar</a:t>
            </a:r>
          </a:p>
        </p:txBody>
      </p:sp>
      <p:sp>
        <p:nvSpPr>
          <p:cNvPr id="3" name="İçerik Yer Tutucusu 2"/>
          <p:cNvSpPr>
            <a:spLocks noGrp="1"/>
          </p:cNvSpPr>
          <p:nvPr>
            <p:ph idx="1"/>
          </p:nvPr>
        </p:nvSpPr>
        <p:spPr>
          <a:xfrm>
            <a:off x="457200" y="1600200"/>
            <a:ext cx="7620000" cy="5257800"/>
          </a:xfrm>
        </p:spPr>
        <p:txBody>
          <a:bodyPr>
            <a:normAutofit lnSpcReduction="10000"/>
          </a:bodyPr>
          <a:lstStyle/>
          <a:p>
            <a:r>
              <a:rPr lang="tr-TR" sz="2400" b="1" dirty="0" err="1"/>
              <a:t>Brugada</a:t>
            </a:r>
            <a:r>
              <a:rPr lang="tr-TR" sz="2400" b="1" dirty="0"/>
              <a:t> sendromu: </a:t>
            </a:r>
          </a:p>
          <a:p>
            <a:pPr lvl="1">
              <a:buFont typeface="Wingdings" pitchFamily="2" charset="2"/>
              <a:buChar char="ü"/>
            </a:pPr>
            <a:r>
              <a:rPr lang="tr-TR" dirty="0"/>
              <a:t>Uzamış QT, </a:t>
            </a:r>
            <a:r>
              <a:rPr lang="tr-TR" dirty="0" err="1"/>
              <a:t>İnkomplet</a:t>
            </a:r>
            <a:r>
              <a:rPr lang="tr-TR" dirty="0"/>
              <a:t> sağ dal bloğu, </a:t>
            </a:r>
            <a:r>
              <a:rPr lang="tr-TR" dirty="0" err="1"/>
              <a:t>Prekordiyal</a:t>
            </a:r>
            <a:r>
              <a:rPr lang="tr-TR" dirty="0"/>
              <a:t> derivasyonlarda ST </a:t>
            </a:r>
            <a:r>
              <a:rPr lang="tr-TR" dirty="0" err="1"/>
              <a:t>segment</a:t>
            </a:r>
            <a:r>
              <a:rPr lang="tr-TR" dirty="0"/>
              <a:t> </a:t>
            </a:r>
            <a:r>
              <a:rPr lang="tr-TR" dirty="0" err="1"/>
              <a:t>elevasyonu</a:t>
            </a: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pPr lvl="1">
              <a:buFont typeface="Wingdings" pitchFamily="2" charset="2"/>
              <a:buChar char="ü"/>
            </a:pPr>
            <a:endParaRPr lang="tr-TR" dirty="0"/>
          </a:p>
          <a:p>
            <a:endParaRPr lang="tr-TR" sz="2400" b="1" dirty="0"/>
          </a:p>
          <a:p>
            <a:r>
              <a:rPr lang="tr-TR" sz="2400" b="1" dirty="0" err="1"/>
              <a:t>Kommosyo</a:t>
            </a:r>
            <a:r>
              <a:rPr lang="tr-TR" sz="2400" b="1" dirty="0"/>
              <a:t> </a:t>
            </a:r>
            <a:r>
              <a:rPr lang="tr-TR" sz="2400" b="1" dirty="0" err="1"/>
              <a:t>kordis</a:t>
            </a:r>
            <a:r>
              <a:rPr lang="tr-TR" sz="2400" b="1" dirty="0"/>
              <a:t>: </a:t>
            </a:r>
            <a:r>
              <a:rPr lang="tr-TR" sz="2400" dirty="0"/>
              <a:t>Kalbe </a:t>
            </a:r>
            <a:r>
              <a:rPr lang="tr-TR" sz="2400" dirty="0" err="1"/>
              <a:t>künt</a:t>
            </a:r>
            <a:r>
              <a:rPr lang="tr-TR" sz="2400" dirty="0"/>
              <a:t> travmanın tetiklediği ani kardiyak </a:t>
            </a:r>
            <a:r>
              <a:rPr lang="tr-TR" sz="2400" dirty="0" err="1"/>
              <a:t>arrest</a:t>
            </a:r>
            <a:endParaRPr lang="tr-TR" sz="2400" dirty="0"/>
          </a:p>
          <a:p>
            <a:endParaRPr lang="tr-TR" dirty="0"/>
          </a:p>
        </p:txBody>
      </p:sp>
      <p:pic>
        <p:nvPicPr>
          <p:cNvPr id="5" name="Resim 4">
            <a:extLst>
              <a:ext uri="{FF2B5EF4-FFF2-40B4-BE49-F238E27FC236}">
                <a16:creationId xmlns="" xmlns:a16="http://schemas.microsoft.com/office/drawing/2014/main" id="{915954E9-46A4-4CB7-A6B5-7238E72BC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78" y="2690535"/>
            <a:ext cx="6169496" cy="3077129"/>
          </a:xfrm>
          <a:prstGeom prst="rect">
            <a:avLst/>
          </a:prstGeom>
        </p:spPr>
      </p:pic>
    </p:spTree>
    <p:extLst>
      <p:ext uri="{BB962C8B-B14F-4D97-AF65-F5344CB8AC3E}">
        <p14:creationId xmlns:p14="http://schemas.microsoft.com/office/powerpoint/2010/main" val="1203699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484784"/>
            <a:ext cx="7620000" cy="360039"/>
          </a:xfrm>
        </p:spPr>
        <p:txBody>
          <a:bodyPr/>
          <a:lstStyle/>
          <a:p>
            <a:pPr algn="ctr"/>
            <a:r>
              <a:rPr lang="tr-TR" sz="2000" dirty="0"/>
              <a:t>Sporcularda ani kardiyak ölüm nedenleri</a:t>
            </a:r>
            <a:r>
              <a:rPr lang="tr-TR" sz="4800" dirty="0"/>
              <a:t/>
            </a:r>
            <a:br>
              <a:rPr lang="tr-TR" sz="4800" dirty="0"/>
            </a:br>
            <a:endParaRPr lang="tr-TR" dirty="0"/>
          </a:p>
        </p:txBody>
      </p:sp>
      <p:pic>
        <p:nvPicPr>
          <p:cNvPr id="4098" name="Picture 2" descr="C:\Users\w7\Desktop\HAVVA\7747e761-3170-45c7-9eff-b5217304db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990" y="1628800"/>
            <a:ext cx="5963390" cy="48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Sporcularda beyin sarsıntısı (</a:t>
            </a:r>
            <a:r>
              <a:rPr lang="tr-TR" sz="4000" dirty="0" err="1"/>
              <a:t>Konküzyon</a:t>
            </a:r>
            <a:r>
              <a:rPr lang="tr-TR" sz="4000" dirty="0"/>
              <a:t>)</a:t>
            </a:r>
          </a:p>
        </p:txBody>
      </p:sp>
      <p:sp>
        <p:nvSpPr>
          <p:cNvPr id="3" name="İçerik Yer Tutucusu 2"/>
          <p:cNvSpPr>
            <a:spLocks noGrp="1"/>
          </p:cNvSpPr>
          <p:nvPr>
            <p:ph idx="1"/>
          </p:nvPr>
        </p:nvSpPr>
        <p:spPr/>
        <p:txBody>
          <a:bodyPr>
            <a:normAutofit/>
          </a:bodyPr>
          <a:lstStyle/>
          <a:p>
            <a:r>
              <a:rPr lang="tr-TR" sz="2400" b="1" dirty="0"/>
              <a:t>Beyin sarsıntısı</a:t>
            </a:r>
            <a:r>
              <a:rPr lang="tr-TR" sz="2400" dirty="0"/>
              <a:t>; genellikle kendi kendine geçen kısa nörolojik bozukluğun hızla başlangıcı ile sonuçlanır. </a:t>
            </a:r>
          </a:p>
          <a:p>
            <a:r>
              <a:rPr lang="tr-TR" sz="2400" dirty="0"/>
              <a:t>Belirtileri; </a:t>
            </a:r>
          </a:p>
          <a:p>
            <a:pPr lvl="1">
              <a:buFont typeface="Wingdings" pitchFamily="2" charset="2"/>
              <a:buChar char="ü"/>
            </a:pPr>
            <a:r>
              <a:rPr lang="tr-TR" dirty="0"/>
              <a:t>Bilinç kaybı; %10 unda olur. ciddiyeti göstermez. 60 </a:t>
            </a:r>
            <a:r>
              <a:rPr lang="tr-TR" dirty="0" err="1"/>
              <a:t>sn</a:t>
            </a:r>
            <a:r>
              <a:rPr lang="tr-TR" dirty="0"/>
              <a:t> den uzun sürerse uzamış bilinç kaybıdır ve </a:t>
            </a:r>
            <a:r>
              <a:rPr lang="tr-TR" dirty="0" err="1"/>
              <a:t>servikal</a:t>
            </a:r>
            <a:r>
              <a:rPr lang="tr-TR" dirty="0"/>
              <a:t> omurga hasarı açısından da değerlendirme gerektirir.</a:t>
            </a:r>
          </a:p>
          <a:p>
            <a:pPr lvl="1">
              <a:buFont typeface="Wingdings" pitchFamily="2" charset="2"/>
              <a:buChar char="ü"/>
            </a:pPr>
            <a:endParaRPr lang="tr-TR" dirty="0"/>
          </a:p>
          <a:p>
            <a:pPr lvl="1">
              <a:buFont typeface="Wingdings" pitchFamily="2" charset="2"/>
              <a:buChar char="ü"/>
            </a:pPr>
            <a:r>
              <a:rPr lang="tr-TR" dirty="0"/>
              <a:t>Hafıza kaybı; </a:t>
            </a:r>
            <a:r>
              <a:rPr lang="tr-TR" dirty="0" err="1"/>
              <a:t>retrograd</a:t>
            </a:r>
            <a:r>
              <a:rPr lang="tr-TR" dirty="0"/>
              <a:t> veya </a:t>
            </a:r>
            <a:r>
              <a:rPr lang="tr-TR" dirty="0" err="1"/>
              <a:t>posttravmatik</a:t>
            </a:r>
            <a:r>
              <a:rPr lang="tr-TR" dirty="0"/>
              <a:t> amnezi şeklinde olabilir, ciddiyetin en iyi göstergesidir.</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5122" name="Picture 2" descr="C:\Users\w7\Desktop\HAVVA\71e40626-3a52-4435-b32d-ceccf844edc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65602"/>
            <a:ext cx="6511144" cy="569725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467544" y="548680"/>
            <a:ext cx="7560840" cy="400110"/>
          </a:xfrm>
          <a:prstGeom prst="rect">
            <a:avLst/>
          </a:prstGeom>
          <a:noFill/>
        </p:spPr>
        <p:txBody>
          <a:bodyPr wrap="square" rtlCol="0">
            <a:spAutoFit/>
          </a:bodyPr>
          <a:lstStyle/>
          <a:p>
            <a:pPr algn="ctr"/>
            <a:r>
              <a:rPr lang="tr-TR" sz="2000" dirty="0"/>
              <a:t>Beyin sarsıntısının belirti ve bulguları</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Sporcularda beyin sarsıntısı (</a:t>
            </a:r>
            <a:r>
              <a:rPr lang="tr-TR" sz="4000" dirty="0" err="1"/>
              <a:t>Konküzyon</a:t>
            </a:r>
            <a:r>
              <a:rPr lang="tr-TR" sz="4000" dirty="0"/>
              <a:t>)</a:t>
            </a:r>
          </a:p>
        </p:txBody>
      </p:sp>
      <p:sp>
        <p:nvSpPr>
          <p:cNvPr id="3" name="İçerik Yer Tutucusu 2"/>
          <p:cNvSpPr>
            <a:spLocks noGrp="1"/>
          </p:cNvSpPr>
          <p:nvPr>
            <p:ph idx="1"/>
          </p:nvPr>
        </p:nvSpPr>
        <p:spPr/>
        <p:txBody>
          <a:bodyPr/>
          <a:lstStyle/>
          <a:p>
            <a:r>
              <a:rPr lang="tr-TR" dirty="0"/>
              <a:t>İkinci darbe sendromu; ilk beyin sarsıntısından sonra belirtiler ortadan kalkmadan spora devam edildiğinde kafaya daha küçük bir darbe alındığında gelişir ve kalıcı nörolojik </a:t>
            </a:r>
            <a:r>
              <a:rPr lang="tr-TR" dirty="0" err="1"/>
              <a:t>defisit</a:t>
            </a:r>
            <a:r>
              <a:rPr lang="tr-TR" dirty="0"/>
              <a:t> ve komplikasyonlar oluşabilir.</a:t>
            </a:r>
          </a:p>
          <a:p>
            <a:r>
              <a:rPr lang="tr-TR" dirty="0"/>
              <a:t>Hala </a:t>
            </a:r>
            <a:r>
              <a:rPr lang="tr-TR" dirty="0" err="1"/>
              <a:t>semptomatik</a:t>
            </a:r>
            <a:r>
              <a:rPr lang="tr-TR" dirty="0"/>
              <a:t> beyin sarsıntısı olanlar egzersize dönmemelidir.</a:t>
            </a:r>
          </a:p>
          <a:p>
            <a:r>
              <a:rPr lang="tr-TR" dirty="0" err="1"/>
              <a:t>Asemptomatik</a:t>
            </a:r>
            <a:r>
              <a:rPr lang="tr-TR" dirty="0"/>
              <a:t> olunduğunda spora dönmeden önce basamaklı ve adım adım artan bir egzersiz programı izlenmelidir.</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err="1"/>
              <a:t>Servikal</a:t>
            </a:r>
            <a:r>
              <a:rPr lang="tr-TR" sz="4000" dirty="0"/>
              <a:t> Omurga Zedelenmeleri</a:t>
            </a:r>
          </a:p>
        </p:txBody>
      </p:sp>
      <p:sp>
        <p:nvSpPr>
          <p:cNvPr id="3" name="İçerik Yer Tutucusu 2"/>
          <p:cNvSpPr>
            <a:spLocks noGrp="1"/>
          </p:cNvSpPr>
          <p:nvPr>
            <p:ph idx="1"/>
          </p:nvPr>
        </p:nvSpPr>
        <p:spPr/>
        <p:txBody>
          <a:bodyPr/>
          <a:lstStyle/>
          <a:p>
            <a:r>
              <a:rPr lang="tr-TR" sz="2800" dirty="0"/>
              <a:t>Zorlanma ve burkulmalar</a:t>
            </a:r>
            <a:r>
              <a:rPr lang="tr-TR" sz="2400" dirty="0"/>
              <a:t>:</a:t>
            </a:r>
          </a:p>
          <a:p>
            <a:pPr lvl="1">
              <a:buFont typeface="Wingdings" pitchFamily="2" charset="2"/>
              <a:buChar char="ü"/>
            </a:pPr>
            <a:r>
              <a:rPr lang="tr-TR" dirty="0"/>
              <a:t>Nörolojik semptomlar olmadan hafif yakınmalarla başvuru</a:t>
            </a:r>
          </a:p>
          <a:p>
            <a:pPr lvl="1">
              <a:buFont typeface="Wingdings" pitchFamily="2" charset="2"/>
              <a:buChar char="ü"/>
            </a:pPr>
            <a:r>
              <a:rPr lang="tr-TR" dirty="0" err="1"/>
              <a:t>Servikal</a:t>
            </a:r>
            <a:r>
              <a:rPr lang="tr-TR" dirty="0"/>
              <a:t> omurgaya manuel baskı ve </a:t>
            </a:r>
            <a:r>
              <a:rPr lang="tr-TR" dirty="0" err="1"/>
              <a:t>aksiyel</a:t>
            </a:r>
            <a:r>
              <a:rPr lang="tr-TR" dirty="0"/>
              <a:t> yüklenme(</a:t>
            </a:r>
            <a:r>
              <a:rPr lang="tr-TR" dirty="0" err="1"/>
              <a:t>spurling</a:t>
            </a:r>
            <a:r>
              <a:rPr lang="tr-TR" dirty="0"/>
              <a:t> manevrası) ağrı ya da </a:t>
            </a:r>
            <a:r>
              <a:rPr lang="tr-TR" dirty="0" err="1"/>
              <a:t>radikülker</a:t>
            </a:r>
            <a:r>
              <a:rPr lang="tr-TR" dirty="0"/>
              <a:t> semptomlara neden olmamalı</a:t>
            </a:r>
          </a:p>
        </p:txBody>
      </p:sp>
      <p:pic>
        <p:nvPicPr>
          <p:cNvPr id="1026" name="Picture 2" descr="C:\Users\w7\Desktop\HAVVA\spurling_testi_ne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829" y="3212976"/>
            <a:ext cx="4068708" cy="314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err="1"/>
              <a:t>Servikal</a:t>
            </a:r>
            <a:r>
              <a:rPr lang="tr-TR" sz="4000" dirty="0"/>
              <a:t> Omurga Zedelenmeleri</a:t>
            </a:r>
          </a:p>
        </p:txBody>
      </p:sp>
      <p:sp>
        <p:nvSpPr>
          <p:cNvPr id="3" name="İçerik Yer Tutucusu 2"/>
          <p:cNvSpPr>
            <a:spLocks noGrp="1"/>
          </p:cNvSpPr>
          <p:nvPr>
            <p:ph idx="1"/>
          </p:nvPr>
        </p:nvSpPr>
        <p:spPr/>
        <p:txBody>
          <a:bodyPr>
            <a:normAutofit fontScale="92500"/>
          </a:bodyPr>
          <a:lstStyle/>
          <a:p>
            <a:r>
              <a:rPr lang="tr-TR" sz="2800" dirty="0"/>
              <a:t>İğnelenmeler</a:t>
            </a:r>
          </a:p>
          <a:p>
            <a:pPr lvl="1">
              <a:buFont typeface="Wingdings" pitchFamily="2" charset="2"/>
              <a:buChar char="ü"/>
            </a:pPr>
            <a:r>
              <a:rPr lang="tr-TR" dirty="0" err="1"/>
              <a:t>Periferik</a:t>
            </a:r>
            <a:r>
              <a:rPr lang="tr-TR" dirty="0"/>
              <a:t> sinir zedelenmeleri</a:t>
            </a:r>
          </a:p>
          <a:p>
            <a:pPr lvl="1">
              <a:buFont typeface="Wingdings" pitchFamily="2" charset="2"/>
              <a:buChar char="ü"/>
            </a:pPr>
            <a:r>
              <a:rPr lang="tr-TR" dirty="0"/>
              <a:t>Omuzda başlayıp kola doğru yayılan yanıcı ağrı ile karakterize</a:t>
            </a:r>
          </a:p>
          <a:p>
            <a:r>
              <a:rPr lang="tr-TR" sz="2800" dirty="0" err="1"/>
              <a:t>Servikal</a:t>
            </a:r>
            <a:r>
              <a:rPr lang="tr-TR" sz="2800" dirty="0"/>
              <a:t> </a:t>
            </a:r>
            <a:r>
              <a:rPr lang="tr-TR" sz="2800" dirty="0" err="1"/>
              <a:t>kord</a:t>
            </a:r>
            <a:r>
              <a:rPr lang="tr-TR" sz="2800" dirty="0"/>
              <a:t> </a:t>
            </a:r>
            <a:r>
              <a:rPr lang="tr-TR" sz="2800" dirty="0" err="1"/>
              <a:t>nörapraksisi</a:t>
            </a:r>
            <a:endParaRPr lang="tr-TR" sz="2800" dirty="0"/>
          </a:p>
          <a:p>
            <a:pPr lvl="1">
              <a:buFont typeface="Wingdings" pitchFamily="2" charset="2"/>
              <a:buChar char="ü"/>
            </a:pPr>
            <a:r>
              <a:rPr lang="tr-TR" dirty="0"/>
              <a:t>Birden fazla </a:t>
            </a:r>
            <a:r>
              <a:rPr lang="tr-TR" dirty="0" err="1"/>
              <a:t>ekstremitede</a:t>
            </a:r>
            <a:r>
              <a:rPr lang="tr-TR" dirty="0"/>
              <a:t> akut, geçici, duyusal veya motor değişiklik</a:t>
            </a:r>
          </a:p>
          <a:p>
            <a:pPr lvl="1">
              <a:buFont typeface="Wingdings" pitchFamily="2" charset="2"/>
              <a:buChar char="ü"/>
            </a:pPr>
            <a:r>
              <a:rPr lang="tr-TR" dirty="0"/>
              <a:t>Belirtiler; </a:t>
            </a:r>
            <a:r>
              <a:rPr lang="tr-TR" dirty="0" err="1"/>
              <a:t>parezi</a:t>
            </a:r>
            <a:r>
              <a:rPr lang="tr-TR" dirty="0"/>
              <a:t>, karıncalanma şeklinde</a:t>
            </a:r>
          </a:p>
          <a:p>
            <a:pPr lvl="1">
              <a:buFont typeface="Wingdings" pitchFamily="2" charset="2"/>
              <a:buChar char="ü"/>
            </a:pPr>
            <a:r>
              <a:rPr lang="tr-TR" dirty="0" err="1"/>
              <a:t>Epizodlar</a:t>
            </a:r>
            <a:r>
              <a:rPr lang="tr-TR" dirty="0"/>
              <a:t> genellikle 10-15 </a:t>
            </a:r>
            <a:r>
              <a:rPr lang="tr-TR" dirty="0" err="1"/>
              <a:t>dk</a:t>
            </a:r>
            <a:r>
              <a:rPr lang="tr-TR" dirty="0"/>
              <a:t> içinde yatışır, iyileşme 24-48 </a:t>
            </a:r>
            <a:r>
              <a:rPr lang="tr-TR" dirty="0" err="1"/>
              <a:t>sa</a:t>
            </a:r>
            <a:r>
              <a:rPr lang="tr-TR" dirty="0"/>
              <a:t> uzun sürebilir</a:t>
            </a:r>
          </a:p>
          <a:p>
            <a:r>
              <a:rPr lang="tr-TR" sz="2800" dirty="0" err="1"/>
              <a:t>Katastrofik</a:t>
            </a:r>
            <a:r>
              <a:rPr lang="tr-TR" sz="2800" dirty="0"/>
              <a:t> </a:t>
            </a:r>
            <a:r>
              <a:rPr lang="tr-TR" sz="2800" dirty="0" err="1"/>
              <a:t>Servikal</a:t>
            </a:r>
            <a:r>
              <a:rPr lang="tr-TR" sz="2800" dirty="0"/>
              <a:t> Omurga Yaralanması</a:t>
            </a:r>
          </a:p>
          <a:p>
            <a:pPr lvl="1">
              <a:buFont typeface="Wingdings" pitchFamily="2" charset="2"/>
              <a:buChar char="ü"/>
            </a:pPr>
            <a:r>
              <a:rPr lang="tr-TR" dirty="0"/>
              <a:t>Özellikle; jimnastik, kayak, güreş, dalma, buz hokeyi, </a:t>
            </a:r>
            <a:r>
              <a:rPr lang="tr-TR" dirty="0" err="1"/>
              <a:t>amerikan</a:t>
            </a:r>
            <a:r>
              <a:rPr lang="tr-TR" dirty="0"/>
              <a:t> futbolu gibi temas ve çarpışma sporlarında</a:t>
            </a:r>
          </a:p>
          <a:p>
            <a:pPr lvl="1">
              <a:buFont typeface="Wingdings" pitchFamily="2" charset="2"/>
              <a:buChar char="ü"/>
            </a:pPr>
            <a:r>
              <a:rPr lang="tr-TR" dirty="0" err="1"/>
              <a:t>Aksiyal</a:t>
            </a:r>
            <a:r>
              <a:rPr lang="tr-TR" dirty="0"/>
              <a:t> yüklenme; en sık görülen şekli, kafanın en tepe noktasıyla çarpışma şeklinde oluşur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err="1"/>
              <a:t>Pulmoner</a:t>
            </a:r>
            <a:r>
              <a:rPr lang="tr-TR" sz="4000" dirty="0"/>
              <a:t> Sorunlar</a:t>
            </a:r>
          </a:p>
        </p:txBody>
      </p:sp>
      <p:sp>
        <p:nvSpPr>
          <p:cNvPr id="3" name="İçerik Yer Tutucusu 2"/>
          <p:cNvSpPr>
            <a:spLocks noGrp="1"/>
          </p:cNvSpPr>
          <p:nvPr>
            <p:ph idx="1"/>
          </p:nvPr>
        </p:nvSpPr>
        <p:spPr/>
        <p:txBody>
          <a:bodyPr/>
          <a:lstStyle/>
          <a:p>
            <a:r>
              <a:rPr lang="tr-TR" sz="2800" dirty="0"/>
              <a:t>Egzersizle indüklenen </a:t>
            </a:r>
            <a:r>
              <a:rPr lang="tr-TR" sz="2800" dirty="0" err="1"/>
              <a:t>bronkospazm</a:t>
            </a:r>
            <a:endParaRPr lang="tr-TR" sz="2800" dirty="0"/>
          </a:p>
          <a:p>
            <a:pPr lvl="1">
              <a:buFont typeface="Wingdings" pitchFamily="2" charset="2"/>
              <a:buChar char="ü"/>
            </a:pPr>
            <a:r>
              <a:rPr lang="tr-TR" dirty="0"/>
              <a:t>Şiddetli egzersizi takiben solunum yollarının geçici daralması</a:t>
            </a:r>
          </a:p>
          <a:p>
            <a:pPr lvl="1">
              <a:buFont typeface="Wingdings" pitchFamily="2" charset="2"/>
              <a:buChar char="ü"/>
            </a:pPr>
            <a:r>
              <a:rPr lang="tr-TR" dirty="0"/>
              <a:t>Bilinen astım ve alerjik </a:t>
            </a:r>
            <a:r>
              <a:rPr lang="tr-TR" dirty="0" err="1"/>
              <a:t>rinit</a:t>
            </a:r>
            <a:r>
              <a:rPr lang="tr-TR" dirty="0"/>
              <a:t> hastalarında daha sık</a:t>
            </a:r>
          </a:p>
          <a:p>
            <a:pPr lvl="1">
              <a:buFont typeface="Wingdings" pitchFamily="2" charset="2"/>
              <a:buChar char="ü"/>
            </a:pPr>
            <a:r>
              <a:rPr lang="tr-TR" dirty="0"/>
              <a:t>Bazı hastalarda havayolu aşırı duyarlılığının tek belirtisi egzersizle indüklenen </a:t>
            </a:r>
            <a:r>
              <a:rPr lang="tr-TR" dirty="0" err="1"/>
              <a:t>bronkospazm</a:t>
            </a:r>
            <a:endParaRPr lang="tr-TR" dirty="0"/>
          </a:p>
          <a:p>
            <a:pPr lvl="1">
              <a:buFont typeface="Wingdings" pitchFamily="2" charset="2"/>
              <a:buChar char="ü"/>
            </a:pPr>
            <a:r>
              <a:rPr lang="tr-TR" dirty="0"/>
              <a:t>Semptomlar: hışıltı, öksürük, </a:t>
            </a:r>
            <a:r>
              <a:rPr lang="tr-TR" dirty="0" err="1"/>
              <a:t>dispne</a:t>
            </a:r>
            <a:r>
              <a:rPr lang="tr-TR" dirty="0"/>
              <a:t>, göğüste sıkışma hissi</a:t>
            </a:r>
          </a:p>
          <a:p>
            <a:pPr lvl="1">
              <a:buFont typeface="Wingdings" pitchFamily="2" charset="2"/>
              <a:buChar char="ü"/>
            </a:pPr>
            <a:r>
              <a:rPr lang="tr-TR" dirty="0"/>
              <a:t>Tedavi: egzersiz öncesi iyi ısınma, egzersizi ılık ve nemli ortamda yapmak, egzersizden 15-30 </a:t>
            </a:r>
            <a:r>
              <a:rPr lang="tr-TR" dirty="0" err="1"/>
              <a:t>dk</a:t>
            </a:r>
            <a:r>
              <a:rPr lang="tr-TR" dirty="0"/>
              <a:t> önce </a:t>
            </a:r>
            <a:r>
              <a:rPr lang="tr-TR" dirty="0" err="1"/>
              <a:t>inhale</a:t>
            </a:r>
            <a:r>
              <a:rPr lang="tr-TR" dirty="0"/>
              <a:t> </a:t>
            </a:r>
            <a:r>
              <a:rPr lang="tr-TR" dirty="0">
                <a:sym typeface="Symbol"/>
              </a:rPr>
              <a:t>2</a:t>
            </a:r>
            <a:r>
              <a:rPr lang="tr-TR" dirty="0"/>
              <a:t> </a:t>
            </a:r>
            <a:r>
              <a:rPr lang="tr-TR" dirty="0" err="1"/>
              <a:t>agoniste</a:t>
            </a:r>
            <a:r>
              <a:rPr lang="tr-TR" dirty="0"/>
              <a:t> rağmen </a:t>
            </a:r>
            <a:r>
              <a:rPr lang="tr-TR" dirty="0" err="1"/>
              <a:t>semptomatikse</a:t>
            </a:r>
            <a:r>
              <a:rPr lang="tr-TR" dirty="0"/>
              <a:t> egzersizden 1 saat önce </a:t>
            </a:r>
            <a:r>
              <a:rPr lang="tr-TR" dirty="0" err="1"/>
              <a:t>lökotrien</a:t>
            </a:r>
            <a:r>
              <a:rPr lang="tr-TR" dirty="0"/>
              <a:t> </a:t>
            </a:r>
            <a:r>
              <a:rPr lang="tr-TR" dirty="0" err="1"/>
              <a:t>modifikatörü</a:t>
            </a: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err="1"/>
              <a:t>Pulmoner</a:t>
            </a:r>
            <a:r>
              <a:rPr lang="tr-TR" sz="4000" dirty="0"/>
              <a:t> Sorunlar</a:t>
            </a:r>
          </a:p>
        </p:txBody>
      </p:sp>
      <p:sp>
        <p:nvSpPr>
          <p:cNvPr id="3" name="İçerik Yer Tutucusu 2"/>
          <p:cNvSpPr>
            <a:spLocks noGrp="1"/>
          </p:cNvSpPr>
          <p:nvPr>
            <p:ph idx="1"/>
          </p:nvPr>
        </p:nvSpPr>
        <p:spPr/>
        <p:txBody>
          <a:bodyPr/>
          <a:lstStyle/>
          <a:p>
            <a:r>
              <a:rPr lang="tr-TR" sz="2800" dirty="0" err="1"/>
              <a:t>Pnömotoraks</a:t>
            </a:r>
            <a:endParaRPr lang="tr-TR" sz="2800" dirty="0"/>
          </a:p>
          <a:p>
            <a:pPr lvl="1">
              <a:buFont typeface="Wingdings" pitchFamily="2" charset="2"/>
              <a:buChar char="ü"/>
            </a:pPr>
            <a:r>
              <a:rPr lang="tr-TR" dirty="0" err="1"/>
              <a:t>Spontan</a:t>
            </a:r>
            <a:r>
              <a:rPr lang="tr-TR" dirty="0"/>
              <a:t> </a:t>
            </a:r>
            <a:r>
              <a:rPr lang="tr-TR" dirty="0" err="1"/>
              <a:t>pnömotoraks</a:t>
            </a:r>
            <a:r>
              <a:rPr lang="tr-TR" dirty="0"/>
              <a:t>: Uzun boylu, ince yapılı, erkek sporcu, ani ortaya çıkan nefes darlığı, </a:t>
            </a:r>
            <a:r>
              <a:rPr lang="tr-TR" dirty="0" err="1"/>
              <a:t>plöretik</a:t>
            </a:r>
            <a:r>
              <a:rPr lang="tr-TR" dirty="0"/>
              <a:t> göğüs </a:t>
            </a:r>
            <a:r>
              <a:rPr lang="tr-TR" dirty="0" smtClean="0"/>
              <a:t>ağrısı,</a:t>
            </a:r>
          </a:p>
          <a:p>
            <a:pPr lvl="1">
              <a:buFont typeface="Wingdings" pitchFamily="2" charset="2"/>
              <a:buChar char="ü"/>
            </a:pPr>
            <a:r>
              <a:rPr lang="tr-TR" dirty="0" err="1" smtClean="0"/>
              <a:t>Travmatik</a:t>
            </a:r>
            <a:r>
              <a:rPr lang="tr-TR" dirty="0" smtClean="0"/>
              <a:t> </a:t>
            </a:r>
            <a:r>
              <a:rPr lang="tr-TR" dirty="0" err="1"/>
              <a:t>pnömotoraks</a:t>
            </a:r>
            <a:r>
              <a:rPr lang="tr-TR" dirty="0"/>
              <a:t>: göğsüne darbe alan sporcuda, </a:t>
            </a:r>
            <a:r>
              <a:rPr lang="tr-TR" dirty="0" err="1"/>
              <a:t>kosta</a:t>
            </a:r>
            <a:r>
              <a:rPr lang="tr-TR" dirty="0"/>
              <a:t> kırığından şüphelenilen durumlarda</a:t>
            </a:r>
          </a:p>
          <a:p>
            <a:pPr lvl="1">
              <a:buFont typeface="Wingdings" pitchFamily="2" charset="2"/>
              <a:buChar char="ü"/>
            </a:pPr>
            <a:r>
              <a:rPr lang="tr-TR" dirty="0"/>
              <a:t>Tanı: Akciğer </a:t>
            </a:r>
            <a:r>
              <a:rPr lang="tr-TR" dirty="0" err="1"/>
              <a:t>grafisi</a:t>
            </a:r>
            <a:endParaRPr lang="tr-TR" dirty="0"/>
          </a:p>
          <a:p>
            <a:pPr lvl="1">
              <a:buFont typeface="Wingdings" pitchFamily="2" charset="2"/>
              <a:buChar char="ü"/>
            </a:pPr>
            <a:r>
              <a:rPr lang="tr-TR" dirty="0"/>
              <a:t>Tedavi: Stabil ve akciğerde hacim kaybı %15-20 den az ise takip</a:t>
            </a:r>
          </a:p>
          <a:p>
            <a:pPr lvl="1">
              <a:buFont typeface="Wingdings" pitchFamily="2" charset="2"/>
              <a:buChar char="ü"/>
            </a:pPr>
            <a:r>
              <a:rPr lang="tr-TR" dirty="0"/>
              <a:t>Spora dönüş: En az 3-4 hafta sonra </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a:p>
            <a:endParaRPr lang="tr-TR" dirty="0"/>
          </a:p>
          <a:p>
            <a:endParaRPr lang="tr-TR" dirty="0"/>
          </a:p>
          <a:p>
            <a:endParaRPr lang="tr-TR" dirty="0"/>
          </a:p>
          <a:p>
            <a:pPr marL="114300" indent="0" algn="ctr">
              <a:buNone/>
            </a:pPr>
            <a:r>
              <a:rPr lang="tr-TR" sz="4000" dirty="0"/>
              <a:t>BÖLÜM 1- SPOR HEKİMLİĞİ</a:t>
            </a:r>
          </a:p>
        </p:txBody>
      </p:sp>
    </p:spTree>
    <p:extLst>
      <p:ext uri="{BB962C8B-B14F-4D97-AF65-F5344CB8AC3E}">
        <p14:creationId xmlns:p14="http://schemas.microsoft.com/office/powerpoint/2010/main" val="3121145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Hematolojik Sorunlar</a:t>
            </a:r>
          </a:p>
        </p:txBody>
      </p:sp>
      <p:sp>
        <p:nvSpPr>
          <p:cNvPr id="3" name="İçerik Yer Tutucusu 2"/>
          <p:cNvSpPr>
            <a:spLocks noGrp="1"/>
          </p:cNvSpPr>
          <p:nvPr>
            <p:ph idx="1"/>
          </p:nvPr>
        </p:nvSpPr>
        <p:spPr/>
        <p:txBody>
          <a:bodyPr>
            <a:normAutofit/>
          </a:bodyPr>
          <a:lstStyle/>
          <a:p>
            <a:r>
              <a:rPr lang="tr-TR" sz="2800" dirty="0"/>
              <a:t>Spor anemisi</a:t>
            </a:r>
          </a:p>
          <a:p>
            <a:pPr lvl="1">
              <a:buFont typeface="Wingdings" pitchFamily="2" charset="2"/>
              <a:buChar char="ü"/>
            </a:pPr>
            <a:r>
              <a:rPr lang="tr-TR" dirty="0"/>
              <a:t>Plazma hacminin genişlemesinin neden olduğu </a:t>
            </a:r>
            <a:r>
              <a:rPr lang="tr-TR" dirty="0" err="1"/>
              <a:t>dilüsyonel</a:t>
            </a:r>
            <a:r>
              <a:rPr lang="tr-TR" dirty="0"/>
              <a:t> anemi</a:t>
            </a:r>
          </a:p>
          <a:p>
            <a:pPr lvl="1">
              <a:buFont typeface="Wingdings" pitchFamily="2" charset="2"/>
              <a:buChar char="ü"/>
            </a:pPr>
            <a:r>
              <a:rPr lang="tr-TR" dirty="0"/>
              <a:t>Egzersize bağlı </a:t>
            </a:r>
            <a:r>
              <a:rPr lang="tr-TR" dirty="0" err="1"/>
              <a:t>hemoliz</a:t>
            </a:r>
            <a:r>
              <a:rPr lang="tr-TR" dirty="0"/>
              <a:t> kırmızı kan hücresi hasarından kaynaklanır.</a:t>
            </a:r>
          </a:p>
          <a:p>
            <a:pPr lvl="2">
              <a:buFont typeface="Wingdings" pitchFamily="2" charset="2"/>
              <a:buChar char="ü"/>
            </a:pPr>
            <a:r>
              <a:rPr lang="tr-TR" dirty="0" err="1"/>
              <a:t>Hgb</a:t>
            </a:r>
            <a:r>
              <a:rPr lang="tr-TR" dirty="0"/>
              <a:t>: </a:t>
            </a:r>
            <a:r>
              <a:rPr lang="tr-TR" dirty="0">
                <a:sym typeface="Symbol"/>
              </a:rPr>
              <a:t></a:t>
            </a:r>
            <a:endParaRPr lang="tr-TR" dirty="0"/>
          </a:p>
          <a:p>
            <a:pPr lvl="2">
              <a:buFont typeface="Wingdings" pitchFamily="2" charset="2"/>
              <a:buChar char="ü"/>
            </a:pPr>
            <a:r>
              <a:rPr lang="tr-TR" dirty="0" err="1"/>
              <a:t>Htc</a:t>
            </a:r>
            <a:r>
              <a:rPr lang="tr-TR" dirty="0"/>
              <a:t>: </a:t>
            </a:r>
            <a:r>
              <a:rPr lang="tr-TR" dirty="0">
                <a:sym typeface="Symbol"/>
              </a:rPr>
              <a:t></a:t>
            </a:r>
            <a:endParaRPr lang="tr-TR" dirty="0"/>
          </a:p>
          <a:p>
            <a:pPr lvl="2">
              <a:buFont typeface="Wingdings" pitchFamily="2" charset="2"/>
              <a:buChar char="ü"/>
            </a:pPr>
            <a:r>
              <a:rPr lang="tr-TR" dirty="0" err="1"/>
              <a:t>Haptoglobulin</a:t>
            </a:r>
            <a:r>
              <a:rPr lang="tr-TR" dirty="0"/>
              <a:t>: </a:t>
            </a:r>
            <a:r>
              <a:rPr lang="tr-TR" dirty="0">
                <a:sym typeface="Symbol"/>
              </a:rPr>
              <a:t></a:t>
            </a:r>
          </a:p>
          <a:p>
            <a:pPr lvl="2">
              <a:buFont typeface="Wingdings" pitchFamily="2" charset="2"/>
              <a:buChar char="ü"/>
            </a:pPr>
            <a:r>
              <a:rPr lang="tr-TR" dirty="0" err="1"/>
              <a:t>Ferritin</a:t>
            </a:r>
            <a:r>
              <a:rPr lang="tr-TR" dirty="0"/>
              <a:t>: N</a:t>
            </a:r>
          </a:p>
          <a:p>
            <a:pPr lvl="2">
              <a:buFont typeface="Wingdings" pitchFamily="2" charset="2"/>
              <a:buChar char="ü"/>
            </a:pPr>
            <a:r>
              <a:rPr lang="tr-TR" dirty="0"/>
              <a:t>Demir: N</a:t>
            </a:r>
          </a:p>
          <a:p>
            <a:pPr lvl="2">
              <a:buFont typeface="Wingdings" pitchFamily="2" charset="2"/>
              <a:buChar char="ü"/>
            </a:pPr>
            <a:r>
              <a:rPr lang="tr-TR" dirty="0"/>
              <a:t>Demir Bağlama: N</a:t>
            </a:r>
          </a:p>
          <a:p>
            <a:pPr lvl="1">
              <a:buFont typeface="Wingdings" pitchFamily="2" charset="2"/>
              <a:buChar char="ü"/>
            </a:pPr>
            <a:r>
              <a:rPr lang="tr-TR" dirty="0"/>
              <a:t>Orak hücre taşıyıcısı olanların, yetersiz </a:t>
            </a:r>
            <a:r>
              <a:rPr lang="tr-TR" dirty="0" err="1"/>
              <a:t>hidrasyonla</a:t>
            </a:r>
            <a:r>
              <a:rPr lang="tr-TR" dirty="0"/>
              <a:t>, sıcakta, yüksek rakımda egzersiz yapması ile; egzersize bağlı </a:t>
            </a:r>
            <a:r>
              <a:rPr lang="tr-TR" dirty="0" err="1"/>
              <a:t>rabdomiyoliz</a:t>
            </a:r>
            <a:r>
              <a:rPr lang="tr-TR" dirty="0"/>
              <a:t> ve ani ölüm riski </a:t>
            </a:r>
            <a:r>
              <a:rPr lang="tr-TR" dirty="0">
                <a:sym typeface="Symbol"/>
              </a:rPr>
              <a:t></a:t>
            </a: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Diğer Sorunlar</a:t>
            </a:r>
          </a:p>
        </p:txBody>
      </p:sp>
      <p:sp>
        <p:nvSpPr>
          <p:cNvPr id="3" name="İçerik Yer Tutucusu 2"/>
          <p:cNvSpPr>
            <a:spLocks noGrp="1"/>
          </p:cNvSpPr>
          <p:nvPr>
            <p:ph idx="1"/>
          </p:nvPr>
        </p:nvSpPr>
        <p:spPr/>
        <p:txBody>
          <a:bodyPr>
            <a:normAutofit/>
          </a:bodyPr>
          <a:lstStyle/>
          <a:p>
            <a:r>
              <a:rPr lang="tr-TR" sz="2800" dirty="0"/>
              <a:t>Kas eklem yaralanmaları</a:t>
            </a:r>
          </a:p>
          <a:p>
            <a:r>
              <a:rPr lang="tr-TR" sz="2800" dirty="0"/>
              <a:t>Stres kırıkları</a:t>
            </a:r>
          </a:p>
          <a:p>
            <a:r>
              <a:rPr lang="tr-TR" sz="2800" dirty="0" err="1"/>
              <a:t>Spondilolizis</a:t>
            </a:r>
            <a:endParaRPr lang="tr-TR" sz="2800" dirty="0"/>
          </a:p>
          <a:p>
            <a:pPr lvl="1">
              <a:buFont typeface="Wingdings" pitchFamily="2" charset="2"/>
              <a:buChar char="ü"/>
            </a:pPr>
            <a:r>
              <a:rPr lang="tr-TR" sz="2400" dirty="0"/>
              <a:t>Omurganın tekrarlayan ve güçlü </a:t>
            </a:r>
            <a:r>
              <a:rPr lang="tr-TR" sz="2400" dirty="0" err="1"/>
              <a:t>hiperekstansiyonunu</a:t>
            </a:r>
            <a:r>
              <a:rPr lang="tr-TR" sz="2400" dirty="0"/>
              <a:t> içeren spor yapanlarda görülür.</a:t>
            </a:r>
          </a:p>
          <a:p>
            <a:pPr lvl="1">
              <a:buFont typeface="Wingdings" pitchFamily="2" charset="2"/>
              <a:buChar char="ü"/>
            </a:pPr>
            <a:r>
              <a:rPr lang="tr-TR" sz="2400" dirty="0" err="1"/>
              <a:t>Lumbar</a:t>
            </a:r>
            <a:r>
              <a:rPr lang="tr-TR" sz="2400" dirty="0"/>
              <a:t> </a:t>
            </a:r>
            <a:r>
              <a:rPr lang="tr-TR" sz="2400" dirty="0" err="1"/>
              <a:t>ekstansiyon</a:t>
            </a:r>
            <a:r>
              <a:rPr lang="tr-TR" sz="2400" dirty="0"/>
              <a:t> ile oluşan ve giderek artan sinsi bir bel ağrısı öyküsü vardır.</a:t>
            </a:r>
          </a:p>
          <a:p>
            <a:pPr marL="114300" indent="0">
              <a:buNone/>
            </a:pP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Diğer Sorunlar</a:t>
            </a:r>
          </a:p>
        </p:txBody>
      </p:sp>
      <p:sp>
        <p:nvSpPr>
          <p:cNvPr id="3" name="İçerik Yer Tutucusu 2"/>
          <p:cNvSpPr>
            <a:spLocks noGrp="1"/>
          </p:cNvSpPr>
          <p:nvPr>
            <p:ph idx="1"/>
          </p:nvPr>
        </p:nvSpPr>
        <p:spPr/>
        <p:txBody>
          <a:bodyPr/>
          <a:lstStyle/>
          <a:p>
            <a:r>
              <a:rPr lang="tr-TR" sz="2800" dirty="0"/>
              <a:t>Diş, yüz ve gözlerdeki spor travmaları</a:t>
            </a:r>
          </a:p>
          <a:p>
            <a:r>
              <a:rPr lang="tr-TR" sz="2800" dirty="0"/>
              <a:t>Mantar enfeksiyonları</a:t>
            </a:r>
          </a:p>
          <a:p>
            <a:r>
              <a:rPr lang="tr-TR" sz="2800" dirty="0"/>
              <a:t>Efor ısı rahatsızlığı;</a:t>
            </a:r>
          </a:p>
          <a:p>
            <a:pPr lvl="1">
              <a:buFont typeface="Wingdings" pitchFamily="2" charset="2"/>
              <a:buChar char="ü"/>
            </a:pPr>
            <a:r>
              <a:rPr lang="tr-TR" sz="2400" dirty="0"/>
              <a:t>Sıcak ödemi, sıcak krampları, sıcak </a:t>
            </a:r>
            <a:r>
              <a:rPr lang="tr-TR" sz="2400" dirty="0" err="1"/>
              <a:t>senkopu</a:t>
            </a:r>
            <a:r>
              <a:rPr lang="tr-TR" sz="2400" dirty="0"/>
              <a:t>, sıcak bitkinliği, sıcak çarpması şeklinde olabilir.</a:t>
            </a:r>
          </a:p>
          <a:p>
            <a:pPr lvl="1">
              <a:buFont typeface="Wingdings" pitchFamily="2" charset="2"/>
              <a:buChar char="ü"/>
            </a:pPr>
            <a:r>
              <a:rPr lang="tr-TR" sz="2400" dirty="0" err="1"/>
              <a:t>Mental</a:t>
            </a:r>
            <a:r>
              <a:rPr lang="tr-TR" sz="2400" dirty="0"/>
              <a:t> durum değişikliği gösteren sporcu derhal ortamdan uzaklaştırılmalı ve soğutulmalıdır.</a:t>
            </a:r>
          </a:p>
          <a:p>
            <a:pPr lvl="1">
              <a:buFont typeface="Wingdings" pitchFamily="2" charset="2"/>
              <a:buChar char="ü"/>
            </a:pPr>
            <a:r>
              <a:rPr lang="tr-TR" sz="2400" dirty="0"/>
              <a:t>Hızlı soğutmada en etkili yöntem buzlu su küvetidir.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Diğer Sorunlar</a:t>
            </a:r>
          </a:p>
        </p:txBody>
      </p:sp>
      <p:sp>
        <p:nvSpPr>
          <p:cNvPr id="3" name="İçerik Yer Tutucusu 2"/>
          <p:cNvSpPr>
            <a:spLocks noGrp="1"/>
          </p:cNvSpPr>
          <p:nvPr>
            <p:ph idx="1"/>
          </p:nvPr>
        </p:nvSpPr>
        <p:spPr/>
        <p:txBody>
          <a:bodyPr>
            <a:normAutofit/>
          </a:bodyPr>
          <a:lstStyle/>
          <a:p>
            <a:r>
              <a:rPr lang="tr-TR" sz="2800" dirty="0"/>
              <a:t>Kadın sporcularda görülen </a:t>
            </a:r>
            <a:r>
              <a:rPr lang="tr-TR" sz="2800" dirty="0" err="1"/>
              <a:t>amenore</a:t>
            </a:r>
            <a:r>
              <a:rPr lang="tr-TR" sz="2800" dirty="0"/>
              <a:t>;</a:t>
            </a:r>
          </a:p>
          <a:p>
            <a:pPr lvl="1">
              <a:buFont typeface="Wingdings" pitchFamily="2" charset="2"/>
              <a:buChar char="ü"/>
            </a:pPr>
            <a:r>
              <a:rPr lang="tr-TR" sz="2400" dirty="0"/>
              <a:t>Enerji açığı sporcu kadınlardaki </a:t>
            </a:r>
            <a:r>
              <a:rPr lang="tr-TR" sz="2400" dirty="0" err="1"/>
              <a:t>amenorenin</a:t>
            </a:r>
            <a:r>
              <a:rPr lang="tr-TR" sz="2400" dirty="0"/>
              <a:t> birincil nedenidir.</a:t>
            </a:r>
          </a:p>
          <a:p>
            <a:pPr lvl="1">
              <a:buFont typeface="Wingdings" pitchFamily="2" charset="2"/>
              <a:buChar char="ü"/>
            </a:pPr>
            <a:r>
              <a:rPr lang="tr-TR" sz="2400" dirty="0"/>
              <a:t>Enerji kaybı; düşük </a:t>
            </a:r>
            <a:r>
              <a:rPr lang="tr-TR" sz="2400" dirty="0" err="1"/>
              <a:t>leptin</a:t>
            </a:r>
            <a:r>
              <a:rPr lang="tr-TR" sz="2400" dirty="0"/>
              <a:t>, </a:t>
            </a:r>
            <a:r>
              <a:rPr lang="tr-TR" sz="2400" dirty="0" err="1"/>
              <a:t>tiroid</a:t>
            </a:r>
            <a:r>
              <a:rPr lang="tr-TR" sz="2400" dirty="0"/>
              <a:t> ve IGF konsantrasyonu, artmış </a:t>
            </a:r>
            <a:r>
              <a:rPr lang="tr-TR" sz="2400" dirty="0" err="1"/>
              <a:t>kortizol</a:t>
            </a:r>
            <a:r>
              <a:rPr lang="tr-TR" sz="2400" dirty="0"/>
              <a:t> ve GH şeklinde </a:t>
            </a:r>
            <a:r>
              <a:rPr lang="tr-TR" sz="2400" dirty="0" err="1"/>
              <a:t>nöroendokrin</a:t>
            </a:r>
            <a:r>
              <a:rPr lang="tr-TR" sz="2400" dirty="0"/>
              <a:t> aks değişikliklerine sebep olur.</a:t>
            </a:r>
          </a:p>
          <a:p>
            <a:pPr lvl="1">
              <a:buFont typeface="Wingdings" pitchFamily="2" charset="2"/>
              <a:buChar char="ü"/>
            </a:pPr>
            <a:r>
              <a:rPr lang="tr-TR" sz="2400" dirty="0"/>
              <a:t>Yeterli enerji alımı olan olgularda tek başına zorlu egzersiz </a:t>
            </a:r>
            <a:r>
              <a:rPr lang="tr-TR" sz="2400" dirty="0" err="1"/>
              <a:t>menstruel</a:t>
            </a:r>
            <a:r>
              <a:rPr lang="tr-TR" sz="2400" dirty="0"/>
              <a:t> </a:t>
            </a:r>
            <a:r>
              <a:rPr lang="tr-TR" sz="2400" dirty="0" err="1"/>
              <a:t>siklusu</a:t>
            </a:r>
            <a:r>
              <a:rPr lang="tr-TR" sz="2400" dirty="0"/>
              <a:t> bozmaz.</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a:p>
            <a:pPr marL="114300" indent="0" algn="ctr">
              <a:buNone/>
            </a:pPr>
            <a:endParaRPr lang="tr-TR" dirty="0"/>
          </a:p>
          <a:p>
            <a:pPr marL="114300" indent="0" algn="ctr">
              <a:buNone/>
            </a:pPr>
            <a:r>
              <a:rPr lang="tr-TR" sz="4000" dirty="0"/>
              <a:t>BÖLÜM 2- EGZERSİZ FİZYOLOJİSİ</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Tanım</a:t>
            </a:r>
          </a:p>
        </p:txBody>
      </p:sp>
      <p:sp>
        <p:nvSpPr>
          <p:cNvPr id="3" name="İçerik Yer Tutucusu 2"/>
          <p:cNvSpPr>
            <a:spLocks noGrp="1"/>
          </p:cNvSpPr>
          <p:nvPr>
            <p:ph idx="1"/>
          </p:nvPr>
        </p:nvSpPr>
        <p:spPr/>
        <p:txBody>
          <a:bodyPr>
            <a:normAutofit/>
          </a:bodyPr>
          <a:lstStyle/>
          <a:p>
            <a:r>
              <a:rPr lang="tr-TR" sz="2800" b="1" dirty="0"/>
              <a:t>Fiziksel aktivite: </a:t>
            </a:r>
            <a:r>
              <a:rPr lang="tr-TR" sz="2400" dirty="0"/>
              <a:t>Günlük yaşam içerisinde, iskelet kasları kullanılarak yapılan ve enerji harcamasını gerektiren her hareket fiziksel aktivitedir.</a:t>
            </a:r>
          </a:p>
          <a:p>
            <a:endParaRPr lang="tr-TR" sz="2400" dirty="0"/>
          </a:p>
          <a:p>
            <a:r>
              <a:rPr lang="tr-TR" sz="2800" b="1" dirty="0"/>
              <a:t>Egzersiz (Düzenli Fiziksel Aktivite): </a:t>
            </a:r>
            <a:r>
              <a:rPr lang="tr-TR" sz="2400" dirty="0"/>
              <a:t>Fiziksel uygunluğun bir veya daha fazla bileşeninin korunmasını veya geliştirilmesini amaçlayan düzenli, planlanmış  ve tekrarlı fiziksel aktivitelerdir.</a:t>
            </a:r>
          </a:p>
        </p:txBody>
      </p:sp>
    </p:spTree>
    <p:extLst>
      <p:ext uri="{BB962C8B-B14F-4D97-AF65-F5344CB8AC3E}">
        <p14:creationId xmlns:p14="http://schemas.microsoft.com/office/powerpoint/2010/main" val="26539724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Egzersiz Fizyolojisi</a:t>
            </a:r>
          </a:p>
        </p:txBody>
      </p:sp>
      <p:sp>
        <p:nvSpPr>
          <p:cNvPr id="3" name="İçerik Yer Tutucusu 2"/>
          <p:cNvSpPr>
            <a:spLocks noGrp="1"/>
          </p:cNvSpPr>
          <p:nvPr>
            <p:ph idx="1"/>
          </p:nvPr>
        </p:nvSpPr>
        <p:spPr/>
        <p:txBody>
          <a:bodyPr/>
          <a:lstStyle/>
          <a:p>
            <a:r>
              <a:rPr lang="tr-TR" sz="2800" dirty="0"/>
              <a:t>Aktivite sırasında kullanılan </a:t>
            </a:r>
            <a:r>
              <a:rPr lang="tr-TR" sz="2800" b="1" dirty="0" err="1"/>
              <a:t>metabolik</a:t>
            </a:r>
            <a:r>
              <a:rPr lang="tr-TR" sz="2800" b="1" dirty="0"/>
              <a:t> sistemler</a:t>
            </a:r>
          </a:p>
          <a:p>
            <a:pPr indent="-342900">
              <a:buFont typeface="Wingdings" panose="05000000000000000000" pitchFamily="2" charset="2"/>
              <a:buChar char="ü"/>
            </a:pPr>
            <a:r>
              <a:rPr lang="tr-TR" sz="2400" dirty="0" err="1"/>
              <a:t>Fosfajen</a:t>
            </a:r>
            <a:r>
              <a:rPr lang="tr-TR" sz="2400" dirty="0"/>
              <a:t> sistemi                       : 8-10 saniye</a:t>
            </a:r>
          </a:p>
          <a:p>
            <a:pPr indent="-342900">
              <a:buFont typeface="Wingdings" panose="05000000000000000000" pitchFamily="2" charset="2"/>
              <a:buChar char="ü"/>
            </a:pPr>
            <a:r>
              <a:rPr lang="tr-TR" sz="2400" dirty="0"/>
              <a:t>Glikojen-laktik asit sistemi : 1.3-1.6 dakika</a:t>
            </a:r>
          </a:p>
          <a:p>
            <a:pPr indent="-342900">
              <a:buFont typeface="Wingdings" panose="05000000000000000000" pitchFamily="2" charset="2"/>
              <a:buChar char="ü"/>
            </a:pPr>
            <a:r>
              <a:rPr lang="tr-TR" sz="2400" dirty="0"/>
              <a:t>Aerobik sistem                        : Sınırsız (besin olduğu sürece)</a:t>
            </a:r>
          </a:p>
          <a:p>
            <a:pPr marL="685800" lvl="2" indent="0">
              <a:buNone/>
            </a:pPr>
            <a:endParaRPr lang="tr-TR" dirty="0"/>
          </a:p>
        </p:txBody>
      </p:sp>
    </p:spTree>
    <p:extLst>
      <p:ext uri="{BB962C8B-B14F-4D97-AF65-F5344CB8AC3E}">
        <p14:creationId xmlns:p14="http://schemas.microsoft.com/office/powerpoint/2010/main" val="1845336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Egzersiz Fizyolojisi</a:t>
            </a:r>
          </a:p>
        </p:txBody>
      </p:sp>
      <p:sp>
        <p:nvSpPr>
          <p:cNvPr id="3" name="İçerik Yer Tutucusu 2"/>
          <p:cNvSpPr>
            <a:spLocks noGrp="1"/>
          </p:cNvSpPr>
          <p:nvPr>
            <p:ph idx="1"/>
          </p:nvPr>
        </p:nvSpPr>
        <p:spPr/>
        <p:txBody>
          <a:bodyPr/>
          <a:lstStyle/>
          <a:p>
            <a:r>
              <a:rPr lang="tr-TR" sz="2800" dirty="0"/>
              <a:t>Aktivite sırasında kullanılan </a:t>
            </a:r>
            <a:r>
              <a:rPr lang="tr-TR" sz="2800" b="1" dirty="0" err="1"/>
              <a:t>metabolik</a:t>
            </a:r>
            <a:r>
              <a:rPr lang="tr-TR" sz="2800" b="1" dirty="0"/>
              <a:t> sistemler</a:t>
            </a:r>
          </a:p>
          <a:p>
            <a:pPr lvl="1">
              <a:buFont typeface="Wingdings" panose="05000000000000000000" pitchFamily="2" charset="2"/>
              <a:buChar char="ü"/>
            </a:pPr>
            <a:r>
              <a:rPr lang="tr-TR" sz="2400" dirty="0" err="1"/>
              <a:t>Fosfajen</a:t>
            </a:r>
            <a:r>
              <a:rPr lang="tr-TR" sz="2400" dirty="0"/>
              <a:t> sistemi kaslarda ani güç gerektiğinde</a:t>
            </a:r>
          </a:p>
          <a:p>
            <a:pPr lvl="1">
              <a:buFont typeface="Wingdings" panose="05000000000000000000" pitchFamily="2" charset="2"/>
              <a:buChar char="ü"/>
            </a:pPr>
            <a:r>
              <a:rPr lang="tr-TR" sz="2400" dirty="0"/>
              <a:t>Glikojen-laktik asit sistemi özellikle 200-800 metre koşularında olduğu gibi orta mesafe yarışlarında fazladan güç sağlamada</a:t>
            </a:r>
          </a:p>
          <a:p>
            <a:pPr lvl="1">
              <a:buFont typeface="Wingdings" panose="05000000000000000000" pitchFamily="2" charset="2"/>
              <a:buChar char="ü"/>
            </a:pPr>
            <a:r>
              <a:rPr lang="tr-TR" sz="2400" dirty="0"/>
              <a:t>Aerobik sistem ise uzun atletik aktivitelerde kullanılır. </a:t>
            </a:r>
          </a:p>
        </p:txBody>
      </p:sp>
    </p:spTree>
    <p:extLst>
      <p:ext uri="{BB962C8B-B14F-4D97-AF65-F5344CB8AC3E}">
        <p14:creationId xmlns:p14="http://schemas.microsoft.com/office/powerpoint/2010/main" val="34037288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Egzersiz Fizyolojisi</a:t>
            </a:r>
          </a:p>
        </p:txBody>
      </p:sp>
      <p:sp>
        <p:nvSpPr>
          <p:cNvPr id="3" name="İçerik Yer Tutucusu 2"/>
          <p:cNvSpPr>
            <a:spLocks noGrp="1"/>
          </p:cNvSpPr>
          <p:nvPr>
            <p:ph idx="1"/>
          </p:nvPr>
        </p:nvSpPr>
        <p:spPr/>
        <p:txBody>
          <a:bodyPr>
            <a:normAutofit/>
          </a:bodyPr>
          <a:lstStyle/>
          <a:p>
            <a:r>
              <a:rPr lang="tr-TR" sz="2800" dirty="0"/>
              <a:t>Aktivite Sırasında Tüketilen </a:t>
            </a:r>
            <a:r>
              <a:rPr lang="tr-TR" sz="2800" b="1" dirty="0"/>
              <a:t>besin maddeleri</a:t>
            </a:r>
          </a:p>
          <a:p>
            <a:pPr lvl="1">
              <a:buFont typeface="Wingdings" panose="05000000000000000000" pitchFamily="2" charset="2"/>
              <a:buChar char="ü"/>
            </a:pPr>
            <a:r>
              <a:rPr lang="tr-TR" sz="2400" dirty="0"/>
              <a:t>Egzersizin ilk birkaç saniye veya dakikalarında gerekli enerjinin çoğu </a:t>
            </a:r>
            <a:r>
              <a:rPr lang="tr-TR" sz="2400" u="sng" dirty="0"/>
              <a:t>karbonhidrat</a:t>
            </a:r>
            <a:r>
              <a:rPr lang="tr-TR" sz="2400" dirty="0"/>
              <a:t>tan, </a:t>
            </a:r>
          </a:p>
          <a:p>
            <a:pPr lvl="1">
              <a:buFont typeface="Wingdings" panose="05000000000000000000" pitchFamily="2" charset="2"/>
              <a:buChar char="ü"/>
            </a:pPr>
            <a:r>
              <a:rPr lang="tr-TR" sz="2400" dirty="0"/>
              <a:t>Bitkinlik sırasında da enerji karbonhidrattan değil yüzde 60-85 oranında </a:t>
            </a:r>
            <a:r>
              <a:rPr lang="tr-TR" sz="2400" u="sng" dirty="0"/>
              <a:t>yağlar</a:t>
            </a:r>
            <a:r>
              <a:rPr lang="tr-TR" sz="2400" dirty="0"/>
              <a:t>dan sağlanmaktadır. </a:t>
            </a:r>
          </a:p>
        </p:txBody>
      </p:sp>
    </p:spTree>
    <p:extLst>
      <p:ext uri="{BB962C8B-B14F-4D97-AF65-F5344CB8AC3E}">
        <p14:creationId xmlns:p14="http://schemas.microsoft.com/office/powerpoint/2010/main" val="27241722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Aktivitenin Yararları</a:t>
            </a:r>
          </a:p>
        </p:txBody>
      </p:sp>
      <p:sp>
        <p:nvSpPr>
          <p:cNvPr id="3" name="İçerik Yer Tutucusu 2"/>
          <p:cNvSpPr>
            <a:spLocks noGrp="1"/>
          </p:cNvSpPr>
          <p:nvPr>
            <p:ph idx="1"/>
          </p:nvPr>
        </p:nvSpPr>
        <p:spPr/>
        <p:txBody>
          <a:bodyPr/>
          <a:lstStyle/>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Tüm nedenlere bağlı ölüm riskini azaltır</a:t>
            </a:r>
          </a:p>
          <a:p>
            <a:pPr lvl="0" indent="-342900" algn="just">
              <a:lnSpc>
                <a:spcPct val="150000"/>
              </a:lnSpc>
              <a:spcAft>
                <a:spcPts val="0"/>
              </a:spcAft>
              <a:buFont typeface="Wingdings" panose="05000000000000000000" pitchFamily="2" charset="2"/>
              <a:buChar char="ü"/>
            </a:pPr>
            <a:r>
              <a:rPr lang="tr-TR" sz="2400" dirty="0" err="1">
                <a:effectLst/>
                <a:latin typeface="+mn-lt"/>
                <a:ea typeface="Calibri" panose="020F0502020204030204" pitchFamily="34" charset="0"/>
                <a:cs typeface="Times New Roman" panose="02020603050405020304" pitchFamily="18" charset="0"/>
              </a:rPr>
              <a:t>Kardiyovasküler</a:t>
            </a:r>
            <a:r>
              <a:rPr lang="tr-TR" sz="2400" dirty="0">
                <a:effectLst/>
                <a:latin typeface="+mn-lt"/>
                <a:ea typeface="Calibri" panose="020F0502020204030204" pitchFamily="34" charset="0"/>
                <a:cs typeface="Times New Roman" panose="02020603050405020304" pitchFamily="18" charset="0"/>
              </a:rPr>
              <a:t> hastalıklara bağlı ölüm riskini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Hipertansiyon riskini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Tip 2 diyabet gelişme riskini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Kan lipit profilini olumlu yönde etkiler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Mesane, meme kolon, </a:t>
            </a:r>
            <a:r>
              <a:rPr lang="tr-TR" sz="2400" dirty="0" err="1">
                <a:effectLst/>
                <a:latin typeface="+mn-lt"/>
                <a:ea typeface="Calibri" panose="020F0502020204030204" pitchFamily="34" charset="0"/>
                <a:cs typeface="Times New Roman" panose="02020603050405020304" pitchFamily="18" charset="0"/>
              </a:rPr>
              <a:t>endometrium</a:t>
            </a:r>
            <a:r>
              <a:rPr lang="tr-TR" sz="2400" dirty="0">
                <a:effectLst/>
                <a:latin typeface="+mn-lt"/>
                <a:ea typeface="Calibri" panose="020F0502020204030204" pitchFamily="34" charset="0"/>
                <a:cs typeface="Times New Roman" panose="02020603050405020304" pitchFamily="18" charset="0"/>
              </a:rPr>
              <a:t>, </a:t>
            </a:r>
            <a:r>
              <a:rPr lang="tr-TR" sz="2400" dirty="0" err="1">
                <a:effectLst/>
                <a:latin typeface="+mn-lt"/>
                <a:ea typeface="Calibri" panose="020F0502020204030204" pitchFamily="34" charset="0"/>
                <a:cs typeface="Times New Roman" panose="02020603050405020304" pitchFamily="18" charset="0"/>
              </a:rPr>
              <a:t>özafagus</a:t>
            </a:r>
            <a:r>
              <a:rPr lang="tr-TR" sz="2400" dirty="0">
                <a:effectLst/>
                <a:latin typeface="+mn-lt"/>
                <a:ea typeface="Calibri" panose="020F0502020204030204" pitchFamily="34" charset="0"/>
                <a:cs typeface="Times New Roman" panose="02020603050405020304" pitchFamily="18" charset="0"/>
              </a:rPr>
              <a:t>, böbrek, akciğer ve mide kanseri gelişme riskini azaltır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Giriş</a:t>
            </a:r>
          </a:p>
        </p:txBody>
      </p:sp>
      <p:sp>
        <p:nvSpPr>
          <p:cNvPr id="3" name="İçerik Yer Tutucusu 2"/>
          <p:cNvSpPr>
            <a:spLocks noGrp="1"/>
          </p:cNvSpPr>
          <p:nvPr>
            <p:ph idx="1"/>
          </p:nvPr>
        </p:nvSpPr>
        <p:spPr/>
        <p:txBody>
          <a:bodyPr>
            <a:normAutofit/>
          </a:bodyPr>
          <a:lstStyle/>
          <a:p>
            <a:r>
              <a:rPr lang="tr-TR" sz="2400" b="1" dirty="0"/>
              <a:t>Spor hekimliği</a:t>
            </a:r>
            <a:r>
              <a:rPr lang="tr-TR" sz="2400" dirty="0"/>
              <a:t>, spor ve egzersiz ilişkili hastalıkları ve yaralanmaları olan her düzey ve yaştaki hastaların bakımını içeren </a:t>
            </a:r>
            <a:r>
              <a:rPr lang="tr-TR" sz="2400" dirty="0" err="1"/>
              <a:t>multidisipliner</a:t>
            </a:r>
            <a:r>
              <a:rPr lang="tr-TR" sz="2400" dirty="0"/>
              <a:t> bir klinik tıp alanıdır.</a:t>
            </a:r>
          </a:p>
          <a:p>
            <a:r>
              <a:rPr lang="tr-TR" sz="2400" dirty="0"/>
              <a:t>Spor hekimliği uzmanının rolü; </a:t>
            </a:r>
          </a:p>
          <a:p>
            <a:pPr marL="857250" lvl="1" indent="-457200">
              <a:buFont typeface="Wingdings" pitchFamily="2" charset="2"/>
              <a:buChar char="ü"/>
            </a:pPr>
            <a:r>
              <a:rPr lang="tr-TR" sz="2400" dirty="0"/>
              <a:t>Bireylerin egzersiz yaparken güvenliğini ve sağlığını iyileştirmek</a:t>
            </a:r>
          </a:p>
          <a:p>
            <a:pPr marL="857250" lvl="1" indent="-457200">
              <a:buFont typeface="Wingdings" pitchFamily="2" charset="2"/>
              <a:buChar char="ü"/>
            </a:pPr>
            <a:r>
              <a:rPr lang="tr-TR" sz="2400" dirty="0"/>
              <a:t>Yaralanma ve hastalıkları önlemek</a:t>
            </a:r>
          </a:p>
          <a:p>
            <a:pPr marL="857250" lvl="1" indent="-457200">
              <a:buFont typeface="Wingdings" pitchFamily="2" charset="2"/>
              <a:buChar char="ü"/>
            </a:pPr>
            <a:r>
              <a:rPr lang="tr-TR" sz="2400" dirty="0"/>
              <a:t>İşlevlerini en uygun hale getirmek</a:t>
            </a:r>
          </a:p>
          <a:p>
            <a:pPr marL="857250" lvl="1" indent="-457200">
              <a:buFont typeface="Wingdings" pitchFamily="2" charset="2"/>
              <a:buChar char="ü"/>
            </a:pPr>
            <a:r>
              <a:rPr lang="tr-TR" sz="2400" dirty="0"/>
              <a:t>Spora katılımı engelleyecek yetersizliği en aza indirmektir.</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Aktivitenin Yararları</a:t>
            </a:r>
          </a:p>
        </p:txBody>
      </p:sp>
      <p:sp>
        <p:nvSpPr>
          <p:cNvPr id="3" name="İçerik Yer Tutucusu 2"/>
          <p:cNvSpPr>
            <a:spLocks noGrp="1"/>
          </p:cNvSpPr>
          <p:nvPr>
            <p:ph idx="1"/>
          </p:nvPr>
        </p:nvSpPr>
        <p:spPr/>
        <p:txBody>
          <a:bodyPr/>
          <a:lstStyle/>
          <a:p>
            <a:pPr lvl="0" indent="-342900" algn="just">
              <a:lnSpc>
                <a:spcPct val="150000"/>
              </a:lnSpc>
              <a:spcAft>
                <a:spcPts val="0"/>
              </a:spcAft>
              <a:buFont typeface="Wingdings" panose="05000000000000000000" pitchFamily="2" charset="2"/>
              <a:buChar char="ü"/>
            </a:pPr>
            <a:r>
              <a:rPr lang="tr-TR" sz="2400" dirty="0" err="1">
                <a:effectLst/>
                <a:latin typeface="+mn-lt"/>
                <a:ea typeface="Calibri" panose="020F0502020204030204" pitchFamily="34" charset="0"/>
                <a:cs typeface="Times New Roman" panose="02020603050405020304" pitchFamily="18" charset="0"/>
              </a:rPr>
              <a:t>Demans</a:t>
            </a:r>
            <a:r>
              <a:rPr lang="tr-TR" sz="2400" dirty="0">
                <a:effectLst/>
                <a:latin typeface="+mn-lt"/>
                <a:ea typeface="Calibri" panose="020F0502020204030204" pitchFamily="34" charset="0"/>
                <a:cs typeface="Times New Roman" panose="02020603050405020304" pitchFamily="18" charset="0"/>
              </a:rPr>
              <a:t> riskini azaltır</a:t>
            </a:r>
          </a:p>
          <a:p>
            <a:pPr lvl="0" indent="-342900" algn="just">
              <a:lnSpc>
                <a:spcPct val="150000"/>
              </a:lnSpc>
              <a:spcAft>
                <a:spcPts val="0"/>
              </a:spcAft>
              <a:buFont typeface="Wingdings" panose="05000000000000000000" pitchFamily="2" charset="2"/>
              <a:buChar char="ü"/>
            </a:pPr>
            <a:r>
              <a:rPr lang="tr-TR" sz="2400" dirty="0" err="1">
                <a:effectLst/>
                <a:latin typeface="+mn-lt"/>
                <a:ea typeface="Calibri" panose="020F0502020204030204" pitchFamily="34" charset="0"/>
                <a:cs typeface="Times New Roman" panose="02020603050405020304" pitchFamily="18" charset="0"/>
              </a:rPr>
              <a:t>Anksiyeteyi</a:t>
            </a:r>
            <a:r>
              <a:rPr lang="tr-TR" sz="2400" dirty="0">
                <a:effectLst/>
                <a:latin typeface="+mn-lt"/>
                <a:ea typeface="Calibri" panose="020F0502020204030204" pitchFamily="34" charset="0"/>
                <a:cs typeface="Times New Roman" panose="02020603050405020304" pitchFamily="18" charset="0"/>
              </a:rPr>
              <a:t>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Depresyon riskini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Uyku kalitesini arttırır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Kilonun geri alınma ihtimalini azaltır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Kemik sağlığını güçlendirir</a:t>
            </a:r>
          </a:p>
          <a:p>
            <a:pPr lvl="0" indent="-342900" algn="just">
              <a:lnSpc>
                <a:spcPct val="150000"/>
              </a:lnSpc>
              <a:spcAft>
                <a:spcPts val="0"/>
              </a:spcAft>
              <a:buFont typeface="Wingdings" panose="05000000000000000000" pitchFamily="2" charset="2"/>
              <a:buChar char="ü"/>
            </a:pPr>
            <a:r>
              <a:rPr lang="tr-TR" sz="2400" dirty="0">
                <a:effectLst/>
                <a:latin typeface="+mn-lt"/>
                <a:ea typeface="Calibri" panose="020F0502020204030204" pitchFamily="34" charset="0"/>
                <a:cs typeface="Times New Roman" panose="02020603050405020304" pitchFamily="18" charset="0"/>
              </a:rPr>
              <a:t>Fiziksel kapasiteyi arttırır</a:t>
            </a:r>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 Şiddeti </a:t>
            </a:r>
          </a:p>
        </p:txBody>
      </p:sp>
      <p:sp>
        <p:nvSpPr>
          <p:cNvPr id="3" name="İçerik Yer Tutucusu 2"/>
          <p:cNvSpPr>
            <a:spLocks noGrp="1"/>
          </p:cNvSpPr>
          <p:nvPr>
            <p:ph idx="1"/>
          </p:nvPr>
        </p:nvSpPr>
        <p:spPr/>
        <p:txBody>
          <a:bodyPr/>
          <a:lstStyle/>
          <a:p>
            <a:pPr marL="114300" indent="0">
              <a:buNone/>
            </a:pPr>
            <a:r>
              <a:rPr lang="tr-TR" sz="2400" dirty="0"/>
              <a:t>Fiziksel aktiviteler yoğunluklarına göre; </a:t>
            </a:r>
          </a:p>
          <a:p>
            <a:r>
              <a:rPr lang="tr-TR" sz="2400" u="sng" dirty="0"/>
              <a:t>düşük </a:t>
            </a:r>
          </a:p>
          <a:p>
            <a:r>
              <a:rPr lang="tr-TR" sz="2400" u="sng" dirty="0"/>
              <a:t>orta </a:t>
            </a:r>
          </a:p>
          <a:p>
            <a:r>
              <a:rPr lang="tr-TR" sz="2400" u="sng" dirty="0"/>
              <a:t>yüksek </a:t>
            </a:r>
            <a:r>
              <a:rPr lang="tr-TR" sz="2400" dirty="0"/>
              <a:t>şiddetli aktiviteler diye üç ayrı şekilde değerlendirilir.</a:t>
            </a:r>
          </a:p>
          <a:p>
            <a:endParaRPr lang="tr-TR" dirty="0"/>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 Şiddeti </a:t>
            </a:r>
          </a:p>
        </p:txBody>
      </p:sp>
      <p:sp>
        <p:nvSpPr>
          <p:cNvPr id="3" name="İçerik Yer Tutucusu 2"/>
          <p:cNvSpPr>
            <a:spLocks noGrp="1"/>
          </p:cNvSpPr>
          <p:nvPr>
            <p:ph idx="1"/>
          </p:nvPr>
        </p:nvSpPr>
        <p:spPr/>
        <p:txBody>
          <a:bodyPr/>
          <a:lstStyle/>
          <a:p>
            <a:pPr marL="411480" lvl="1" indent="0">
              <a:buNone/>
            </a:pPr>
            <a:r>
              <a:rPr lang="tr-TR" sz="2400" u="sng" dirty="0"/>
              <a:t>Düşük şiddet:</a:t>
            </a:r>
            <a:r>
              <a:rPr lang="tr-TR" sz="2400" dirty="0"/>
              <a:t>	</a:t>
            </a:r>
          </a:p>
          <a:p>
            <a:pPr lvl="2"/>
            <a:r>
              <a:rPr lang="tr-TR" sz="2400" dirty="0"/>
              <a:t>Nefes almanın ve kalp atım sayısının dinlenme değerinin biraz üzerinde olduğu çok az çaba gerektiren günlük aktiviteleri niteleler. </a:t>
            </a:r>
          </a:p>
          <a:p>
            <a:pPr lvl="2"/>
            <a:r>
              <a:rPr lang="tr-TR" sz="2400" dirty="0"/>
              <a:t>Yavaş yürüyüş, ev işleri vb.</a:t>
            </a:r>
          </a:p>
          <a:p>
            <a:endParaRPr lang="tr-TR" dirty="0"/>
          </a:p>
        </p:txBody>
      </p:sp>
    </p:spTree>
    <p:extLst>
      <p:ext uri="{BB962C8B-B14F-4D97-AF65-F5344CB8AC3E}">
        <p14:creationId xmlns:p14="http://schemas.microsoft.com/office/powerpoint/2010/main" val="2266854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 Şiddeti </a:t>
            </a:r>
          </a:p>
        </p:txBody>
      </p:sp>
      <p:sp>
        <p:nvSpPr>
          <p:cNvPr id="3" name="İçerik Yer Tutucusu 2"/>
          <p:cNvSpPr>
            <a:spLocks noGrp="1"/>
          </p:cNvSpPr>
          <p:nvPr>
            <p:ph idx="1"/>
          </p:nvPr>
        </p:nvSpPr>
        <p:spPr/>
        <p:txBody>
          <a:bodyPr/>
          <a:lstStyle/>
          <a:p>
            <a:pPr marL="411480" lvl="1" indent="0">
              <a:buNone/>
            </a:pPr>
            <a:r>
              <a:rPr lang="tr-TR" sz="2400" u="sng" dirty="0"/>
              <a:t>Orta şiddet: </a:t>
            </a:r>
          </a:p>
          <a:p>
            <a:pPr lvl="2"/>
            <a:r>
              <a:rPr lang="tr-TR" sz="2400" dirty="0"/>
              <a:t>Nefes almanın ve kalp atım sayısının normalden daha fazla olduğu, kasların zorlanmaya başladığı, orta dereceli çaba gerektiren aktiviteleri ifade eder. </a:t>
            </a:r>
          </a:p>
          <a:p>
            <a:pPr lvl="2"/>
            <a:endParaRPr lang="tr-TR" sz="2400" dirty="0"/>
          </a:p>
          <a:p>
            <a:pPr lvl="2"/>
            <a:r>
              <a:rPr lang="tr-TR" sz="2400" dirty="0"/>
              <a:t>Aktivite sırasında kişi konuşabilir fakat, şarkı söyleyemez.</a:t>
            </a:r>
          </a:p>
          <a:p>
            <a:pPr lvl="2"/>
            <a:endParaRPr lang="tr-TR" sz="2400" dirty="0"/>
          </a:p>
          <a:p>
            <a:pPr lvl="2"/>
            <a:r>
              <a:rPr lang="tr-TR" sz="2400" dirty="0"/>
              <a:t>Hızlı yürümek, düşük tempolu koşular, dans etmek, yüzmek, masa tenisi oynamak, yavaş tempoda bisiklet sürmek vb.</a:t>
            </a:r>
          </a:p>
          <a:p>
            <a:endParaRPr lang="tr-TR" dirty="0"/>
          </a:p>
        </p:txBody>
      </p:sp>
    </p:spTree>
    <p:extLst>
      <p:ext uri="{BB962C8B-B14F-4D97-AF65-F5344CB8AC3E}">
        <p14:creationId xmlns:p14="http://schemas.microsoft.com/office/powerpoint/2010/main" val="2248581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Aktivite Şiddeti </a:t>
            </a:r>
          </a:p>
        </p:txBody>
      </p:sp>
      <p:sp>
        <p:nvSpPr>
          <p:cNvPr id="3" name="İçerik Yer Tutucusu 2"/>
          <p:cNvSpPr>
            <a:spLocks noGrp="1"/>
          </p:cNvSpPr>
          <p:nvPr>
            <p:ph idx="1"/>
          </p:nvPr>
        </p:nvSpPr>
        <p:spPr/>
        <p:txBody>
          <a:bodyPr>
            <a:normAutofit lnSpcReduction="10000"/>
          </a:bodyPr>
          <a:lstStyle/>
          <a:p>
            <a:pPr marL="411480" lvl="1" indent="0">
              <a:buNone/>
            </a:pPr>
            <a:r>
              <a:rPr lang="tr-TR" sz="2400" u="sng" dirty="0"/>
              <a:t>Yüksek şiddet: </a:t>
            </a:r>
          </a:p>
          <a:p>
            <a:pPr lvl="2"/>
            <a:r>
              <a:rPr lang="tr-TR" sz="2400" dirty="0"/>
              <a:t>Nefes almanın ve kalp atım sayısının normalden çok daha fazla olduğu veya kasların daha  fazla zorlandığı, çok fazla çaba gerektiren aktiviteleri tanımlar. </a:t>
            </a:r>
          </a:p>
          <a:p>
            <a:pPr lvl="2"/>
            <a:endParaRPr lang="tr-TR" sz="2400" dirty="0"/>
          </a:p>
          <a:p>
            <a:pPr lvl="2"/>
            <a:r>
              <a:rPr lang="tr-TR" sz="2400" dirty="0"/>
              <a:t>Kişi, aktivite sırasında nefesi kesilmeden birkaç kelimeden fazlasını konuşamaz. </a:t>
            </a:r>
          </a:p>
          <a:p>
            <a:pPr lvl="2"/>
            <a:endParaRPr lang="tr-TR" sz="2400" dirty="0"/>
          </a:p>
          <a:p>
            <a:pPr lvl="2"/>
            <a:r>
              <a:rPr lang="tr-TR" sz="2400" dirty="0"/>
              <a:t>Tempolu koşu, basketbol, futbol, voleybol, hentbol ve tenis oynamak, </a:t>
            </a:r>
            <a:r>
              <a:rPr lang="tr-TR" sz="2400" dirty="0" err="1"/>
              <a:t>stepaerobik</a:t>
            </a:r>
            <a:r>
              <a:rPr lang="tr-TR" sz="2400" dirty="0"/>
              <a:t> derslerine katılmak, tempolu dans etmek gibi.</a:t>
            </a:r>
          </a:p>
          <a:p>
            <a:endParaRPr lang="tr-TR" dirty="0"/>
          </a:p>
        </p:txBody>
      </p:sp>
    </p:spTree>
    <p:extLst>
      <p:ext uri="{BB962C8B-B14F-4D97-AF65-F5344CB8AC3E}">
        <p14:creationId xmlns:p14="http://schemas.microsoft.com/office/powerpoint/2010/main" val="749332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95AAE974-9BAE-4BA9-B3C5-9F48FE73EED8}"/>
              </a:ext>
            </a:extLst>
          </p:cNvPr>
          <p:cNvSpPr>
            <a:spLocks noGrp="1"/>
          </p:cNvSpPr>
          <p:nvPr>
            <p:ph type="title"/>
          </p:nvPr>
        </p:nvSpPr>
        <p:spPr/>
        <p:txBody>
          <a:bodyPr/>
          <a:lstStyle/>
          <a:p>
            <a:r>
              <a:rPr lang="tr-TR" dirty="0"/>
              <a:t>Fiziksel Aktivite Şiddeti </a:t>
            </a:r>
          </a:p>
        </p:txBody>
      </p:sp>
      <p:pic>
        <p:nvPicPr>
          <p:cNvPr id="5" name="İçerik Yer Tutucusu 4">
            <a:extLst>
              <a:ext uri="{FF2B5EF4-FFF2-40B4-BE49-F238E27FC236}">
                <a16:creationId xmlns="" xmlns:a16="http://schemas.microsoft.com/office/drawing/2014/main" id="{0927D6DB-EB0A-439C-9301-3B27E34FB4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452" y="1481772"/>
            <a:ext cx="7632169" cy="3894455"/>
          </a:xfrm>
        </p:spPr>
      </p:pic>
    </p:spTree>
    <p:extLst>
      <p:ext uri="{BB962C8B-B14F-4D97-AF65-F5344CB8AC3E}">
        <p14:creationId xmlns:p14="http://schemas.microsoft.com/office/powerpoint/2010/main" val="3794679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Metabolik</a:t>
            </a:r>
            <a:r>
              <a:rPr lang="tr-TR" dirty="0"/>
              <a:t> Eşdeğer (ME)</a:t>
            </a:r>
          </a:p>
        </p:txBody>
      </p:sp>
      <p:sp>
        <p:nvSpPr>
          <p:cNvPr id="3" name="İçerik Yer Tutucusu 2"/>
          <p:cNvSpPr>
            <a:spLocks noGrp="1"/>
          </p:cNvSpPr>
          <p:nvPr>
            <p:ph idx="1"/>
          </p:nvPr>
        </p:nvSpPr>
        <p:spPr/>
        <p:txBody>
          <a:bodyPr>
            <a:normAutofit/>
          </a:bodyPr>
          <a:lstStyle/>
          <a:p>
            <a:pPr lvl="1"/>
            <a:r>
              <a:rPr lang="tr-TR" sz="2400" dirty="0" err="1" smtClean="0"/>
              <a:t>Metabolik</a:t>
            </a:r>
            <a:r>
              <a:rPr lang="tr-TR" sz="2400" dirty="0" smtClean="0"/>
              <a:t> eşdeğer(ME), </a:t>
            </a:r>
            <a:r>
              <a:rPr lang="tr-TR" sz="2400" dirty="0"/>
              <a:t>vücudun fiziksel aktivite sırasında kullandığı oksijen miktarını hesaplamamıza yarayan bir birimdir.	</a:t>
            </a:r>
          </a:p>
          <a:p>
            <a:pPr lvl="1"/>
            <a:endParaRPr lang="tr-TR" sz="2400" dirty="0"/>
          </a:p>
          <a:p>
            <a:pPr lvl="1"/>
            <a:r>
              <a:rPr lang="tr-TR" sz="2400" dirty="0"/>
              <a:t>Böylece, fiziksel aktivite	sırasında kullanılan oksijen ml/kg/</a:t>
            </a:r>
            <a:r>
              <a:rPr lang="tr-TR" sz="2400" dirty="0" err="1"/>
              <a:t>dk</a:t>
            </a:r>
            <a:r>
              <a:rPr lang="tr-TR" sz="2400" dirty="0"/>
              <a:t> cinsinden ifade edilerek kişinin tükettiği enerji miktarı konusunda fikir </a:t>
            </a:r>
            <a:r>
              <a:rPr lang="tr-TR" sz="2400" dirty="0" err="1" smtClean="0"/>
              <a:t>edinebilebilir</a:t>
            </a:r>
            <a:r>
              <a:rPr lang="tr-TR" sz="2400" dirty="0" smtClean="0"/>
              <a:t>.</a:t>
            </a:r>
            <a:endParaRPr lang="tr-TR" sz="2400" dirty="0"/>
          </a:p>
        </p:txBody>
      </p:sp>
    </p:spTree>
    <p:extLst>
      <p:ext uri="{BB962C8B-B14F-4D97-AF65-F5344CB8AC3E}">
        <p14:creationId xmlns:p14="http://schemas.microsoft.com/office/powerpoint/2010/main" val="10460511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Metabolik</a:t>
            </a:r>
            <a:r>
              <a:rPr lang="tr-TR" dirty="0"/>
              <a:t> Eşdeğer (ME)</a:t>
            </a:r>
          </a:p>
        </p:txBody>
      </p:sp>
      <p:pic>
        <p:nvPicPr>
          <p:cNvPr id="5" name="İçerik Yer Tutucusu 4">
            <a:extLst>
              <a:ext uri="{FF2B5EF4-FFF2-40B4-BE49-F238E27FC236}">
                <a16:creationId xmlns="" xmlns:a16="http://schemas.microsoft.com/office/drawing/2014/main" id="{B2A512AC-A1B1-4761-AB2F-FF79573685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427013"/>
            <a:ext cx="3588699" cy="5323730"/>
          </a:xfrm>
        </p:spPr>
      </p:pic>
    </p:spTree>
    <p:extLst>
      <p:ext uri="{BB962C8B-B14F-4D97-AF65-F5344CB8AC3E}">
        <p14:creationId xmlns:p14="http://schemas.microsoft.com/office/powerpoint/2010/main" val="1046051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Borg</a:t>
            </a:r>
            <a:r>
              <a:rPr lang="tr-TR" dirty="0"/>
              <a:t> skalası</a:t>
            </a:r>
          </a:p>
        </p:txBody>
      </p:sp>
      <p:pic>
        <p:nvPicPr>
          <p:cNvPr id="5" name="İçerik Yer Tutucusu 4">
            <a:extLst>
              <a:ext uri="{FF2B5EF4-FFF2-40B4-BE49-F238E27FC236}">
                <a16:creationId xmlns="" xmlns:a16="http://schemas.microsoft.com/office/drawing/2014/main" id="{C9B4FF97-D568-428E-A41D-3A4D2815D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70369"/>
            <a:ext cx="2327448" cy="5028282"/>
          </a:xfrm>
        </p:spPr>
      </p:pic>
      <p:pic>
        <p:nvPicPr>
          <p:cNvPr id="7" name="Resim 6">
            <a:extLst>
              <a:ext uri="{FF2B5EF4-FFF2-40B4-BE49-F238E27FC236}">
                <a16:creationId xmlns="" xmlns:a16="http://schemas.microsoft.com/office/drawing/2014/main" id="{9BA0E8B0-3468-4BE1-B81B-22E38A0C6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3413010"/>
            <a:ext cx="3650778" cy="1143000"/>
          </a:xfrm>
          <a:prstGeom prst="rect">
            <a:avLst/>
          </a:prstGeom>
        </p:spPr>
      </p:pic>
      <p:sp>
        <p:nvSpPr>
          <p:cNvPr id="8" name="Metin kutusu 7">
            <a:extLst>
              <a:ext uri="{FF2B5EF4-FFF2-40B4-BE49-F238E27FC236}">
                <a16:creationId xmlns="" xmlns:a16="http://schemas.microsoft.com/office/drawing/2014/main" id="{6D50994F-59B9-4323-96CB-FC749A9C2979}"/>
              </a:ext>
            </a:extLst>
          </p:cNvPr>
          <p:cNvSpPr txBox="1"/>
          <p:nvPr/>
        </p:nvSpPr>
        <p:spPr>
          <a:xfrm>
            <a:off x="3665476" y="4797152"/>
            <a:ext cx="4022104" cy="400110"/>
          </a:xfrm>
          <a:prstGeom prst="rect">
            <a:avLst/>
          </a:prstGeom>
          <a:noFill/>
        </p:spPr>
        <p:txBody>
          <a:bodyPr wrap="square" rtlCol="0">
            <a:spAutoFit/>
          </a:bodyPr>
          <a:lstStyle/>
          <a:p>
            <a:r>
              <a:rPr lang="tr-TR" sz="2000" dirty="0"/>
              <a:t>*Maksimum kalp hızı(MKH): 220-yaş</a:t>
            </a:r>
          </a:p>
        </p:txBody>
      </p:sp>
    </p:spTree>
    <p:extLst>
      <p:ext uri="{BB962C8B-B14F-4D97-AF65-F5344CB8AC3E}">
        <p14:creationId xmlns:p14="http://schemas.microsoft.com/office/powerpoint/2010/main" val="1046051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Yetişkinlerde Fiziksel Aktivite</a:t>
            </a:r>
          </a:p>
        </p:txBody>
      </p:sp>
      <p:sp>
        <p:nvSpPr>
          <p:cNvPr id="3" name="İçerik Yer Tutucusu 2"/>
          <p:cNvSpPr>
            <a:spLocks noGrp="1"/>
          </p:cNvSpPr>
          <p:nvPr>
            <p:ph idx="1"/>
          </p:nvPr>
        </p:nvSpPr>
        <p:spPr/>
        <p:txBody>
          <a:bodyPr/>
          <a:lstStyle/>
          <a:p>
            <a:pPr marL="114300" indent="0">
              <a:buNone/>
            </a:pPr>
            <a:endParaRPr lang="tr-TR" sz="2400" dirty="0" smtClean="0"/>
          </a:p>
          <a:p>
            <a:r>
              <a:rPr lang="tr-TR" sz="2400" dirty="0" smtClean="0"/>
              <a:t>Sağlıklı </a:t>
            </a:r>
            <a:r>
              <a:rPr lang="tr-TR" sz="2400" dirty="0"/>
              <a:t>ve mutlu bir toplumun oluşması </a:t>
            </a:r>
            <a:r>
              <a:rPr lang="tr-TR" sz="2400" dirty="0" smtClean="0"/>
              <a:t>için; hareketli </a:t>
            </a:r>
            <a:r>
              <a:rPr lang="tr-TR" sz="2400" dirty="0"/>
              <a:t>aktif bir yaşam ve egzersizlerin günlük yaşantımızın bir parçası olması gerekmektedir.</a:t>
            </a:r>
          </a:p>
          <a:p>
            <a:endParaRPr lang="tr-TR" dirty="0"/>
          </a:p>
        </p:txBody>
      </p:sp>
    </p:spTree>
    <p:extLst>
      <p:ext uri="{BB962C8B-B14F-4D97-AF65-F5344CB8AC3E}">
        <p14:creationId xmlns:p14="http://schemas.microsoft.com/office/powerpoint/2010/main" val="116516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Giriş</a:t>
            </a:r>
          </a:p>
        </p:txBody>
      </p:sp>
      <p:sp>
        <p:nvSpPr>
          <p:cNvPr id="3" name="İçerik Yer Tutucusu 2"/>
          <p:cNvSpPr>
            <a:spLocks noGrp="1"/>
          </p:cNvSpPr>
          <p:nvPr>
            <p:ph idx="1"/>
          </p:nvPr>
        </p:nvSpPr>
        <p:spPr/>
        <p:txBody>
          <a:bodyPr>
            <a:normAutofit/>
          </a:bodyPr>
          <a:lstStyle/>
          <a:p>
            <a:r>
              <a:rPr lang="tr-TR" sz="2400" dirty="0"/>
              <a:t>Birinci basamak sağlık hizmeti sunucuları; spora katılım öncesi taramaların </a:t>
            </a:r>
            <a:r>
              <a:rPr lang="tr-TR" sz="2400" dirty="0" smtClean="0"/>
              <a:t>değerlendirilmesinden, </a:t>
            </a:r>
            <a:r>
              <a:rPr lang="tr-TR" sz="2400" dirty="0"/>
              <a:t>ortopedik yaralanmaların poliklinikte </a:t>
            </a:r>
            <a:r>
              <a:rPr lang="tr-TR" sz="2400" dirty="0" smtClean="0"/>
              <a:t>tedavisine kadar bu </a:t>
            </a:r>
            <a:r>
              <a:rPr lang="tr-TR" sz="2400" dirty="0"/>
              <a:t>alanda geniş bir hizmet vermektedir.</a:t>
            </a:r>
          </a:p>
        </p:txBody>
      </p:sp>
    </p:spTree>
    <p:extLst>
      <p:ext uri="{BB962C8B-B14F-4D97-AF65-F5344CB8AC3E}">
        <p14:creationId xmlns:p14="http://schemas.microsoft.com/office/powerpoint/2010/main" val="10460511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Yetişkinlerde Fiziksel Aktivite</a:t>
            </a:r>
          </a:p>
        </p:txBody>
      </p:sp>
      <p:sp>
        <p:nvSpPr>
          <p:cNvPr id="3" name="İçerik Yer Tutucusu 2"/>
          <p:cNvSpPr>
            <a:spLocks noGrp="1"/>
          </p:cNvSpPr>
          <p:nvPr>
            <p:ph idx="1"/>
          </p:nvPr>
        </p:nvSpPr>
        <p:spPr/>
        <p:txBody>
          <a:bodyPr/>
          <a:lstStyle/>
          <a:p>
            <a:r>
              <a:rPr lang="tr-TR" dirty="0"/>
              <a:t>Yetişkin her birey için haftalık en az 150 dakika orta şiddette egzersiz önerilmekte,</a:t>
            </a:r>
          </a:p>
          <a:p>
            <a:r>
              <a:rPr lang="tr-TR" dirty="0"/>
              <a:t>Bu egzersizlerin büyük kas kitlelerini içeren, yürüyüş, hafif koşu, bisiklet veya yüzme gibi </a:t>
            </a:r>
            <a:r>
              <a:rPr lang="tr-TR" b="1" dirty="0"/>
              <a:t>dayanıklılık(aerobik) </a:t>
            </a:r>
            <a:r>
              <a:rPr lang="tr-TR" dirty="0"/>
              <a:t>aktivitelerinden oluşması, </a:t>
            </a:r>
          </a:p>
          <a:p>
            <a:r>
              <a:rPr lang="tr-TR" dirty="0"/>
              <a:t>Her bir egzersiz seansının en az 10 dakika olması, </a:t>
            </a:r>
          </a:p>
          <a:p>
            <a:r>
              <a:rPr lang="tr-TR" dirty="0"/>
              <a:t>Haftanın en az 3-5 gününe yayılmış olması tercih edilmelidir</a:t>
            </a:r>
          </a:p>
        </p:txBody>
      </p:sp>
    </p:spTree>
    <p:extLst>
      <p:ext uri="{BB962C8B-B14F-4D97-AF65-F5344CB8AC3E}">
        <p14:creationId xmlns:p14="http://schemas.microsoft.com/office/powerpoint/2010/main" val="1046051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Yetişkinlerde Fiziksel Aktivite</a:t>
            </a:r>
          </a:p>
        </p:txBody>
      </p:sp>
      <p:sp>
        <p:nvSpPr>
          <p:cNvPr id="3" name="İçerik Yer Tutucusu 2"/>
          <p:cNvSpPr>
            <a:spLocks noGrp="1"/>
          </p:cNvSpPr>
          <p:nvPr>
            <p:ph idx="1"/>
          </p:nvPr>
        </p:nvSpPr>
        <p:spPr/>
        <p:txBody>
          <a:bodyPr/>
          <a:lstStyle/>
          <a:p>
            <a:r>
              <a:rPr lang="tr-TR" dirty="0"/>
              <a:t>Haftalık egzersiz süresinin arttırılması fiziksel aktiviteden sağlanan yararın artırılmasını beraberinde getirir.</a:t>
            </a:r>
          </a:p>
          <a:p>
            <a:endParaRPr lang="tr-TR" dirty="0"/>
          </a:p>
          <a:p>
            <a:r>
              <a:rPr lang="tr-TR" dirty="0"/>
              <a:t>Ayrıca haftada 2 gün, vücudumuzun farklı bölgelerindeki büyük kas gruplarını içeren </a:t>
            </a:r>
            <a:r>
              <a:rPr lang="tr-TR" b="1" dirty="0"/>
              <a:t>kuvvet</a:t>
            </a:r>
            <a:r>
              <a:rPr lang="tr-TR" dirty="0"/>
              <a:t> egzersizlerinin eklenmesi kemik doku ve kas dokuların kaybının önlenmesi ve korunması açısından önemlidir. </a:t>
            </a:r>
          </a:p>
          <a:p>
            <a:endParaRPr lang="tr-TR" dirty="0"/>
          </a:p>
          <a:p>
            <a:r>
              <a:rPr lang="tr-TR" dirty="0"/>
              <a:t>Haftalık egzersizlere, </a:t>
            </a:r>
            <a:r>
              <a:rPr lang="tr-TR" b="1" dirty="0"/>
              <a:t>esneklik</a:t>
            </a:r>
            <a:r>
              <a:rPr lang="tr-TR" dirty="0"/>
              <a:t> ve </a:t>
            </a:r>
            <a:r>
              <a:rPr lang="tr-TR" b="1" dirty="0"/>
              <a:t>denge</a:t>
            </a:r>
            <a:r>
              <a:rPr lang="tr-TR" dirty="0"/>
              <a:t> gibi eklemlerin hareket genişliğini artıran ve düşmeleri önleyen aktiviteler eklenmelidir.</a:t>
            </a:r>
          </a:p>
          <a:p>
            <a:endParaRPr lang="tr-TR" dirty="0"/>
          </a:p>
        </p:txBody>
      </p:sp>
    </p:spTree>
    <p:extLst>
      <p:ext uri="{BB962C8B-B14F-4D97-AF65-F5344CB8AC3E}">
        <p14:creationId xmlns:p14="http://schemas.microsoft.com/office/powerpoint/2010/main" val="912259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859216" cy="1143000"/>
          </a:xfrm>
        </p:spPr>
        <p:txBody>
          <a:bodyPr/>
          <a:lstStyle/>
          <a:p>
            <a:r>
              <a:rPr lang="tr-TR" dirty="0"/>
              <a:t>Dayanıklılık (Aerobik) Egzersizleri</a:t>
            </a:r>
          </a:p>
        </p:txBody>
      </p:sp>
      <p:sp>
        <p:nvSpPr>
          <p:cNvPr id="3" name="İçerik Yer Tutucusu 2"/>
          <p:cNvSpPr>
            <a:spLocks noGrp="1"/>
          </p:cNvSpPr>
          <p:nvPr>
            <p:ph idx="1"/>
          </p:nvPr>
        </p:nvSpPr>
        <p:spPr>
          <a:xfrm>
            <a:off x="0" y="1600200"/>
            <a:ext cx="8077200" cy="4800600"/>
          </a:xfrm>
        </p:spPr>
        <p:txBody>
          <a:bodyPr/>
          <a:lstStyle/>
          <a:p>
            <a:pPr lvl="2"/>
            <a:r>
              <a:rPr lang="tr-TR" sz="2400" dirty="0"/>
              <a:t>Yapılacak dayanıklılık aktivitesi bireyin severek yapabildiği, sürdürebildiği bir aktivite olmalıdır. </a:t>
            </a:r>
          </a:p>
          <a:p>
            <a:pPr lvl="2"/>
            <a:endParaRPr lang="tr-TR" sz="2400" dirty="0"/>
          </a:p>
          <a:p>
            <a:pPr lvl="2"/>
            <a:r>
              <a:rPr lang="tr-TR" sz="2400" dirty="0"/>
              <a:t>Yürüyüş, en kolay yapılabilecek egzersiz tipi olarak karşımıza çıkmaktadır. </a:t>
            </a:r>
          </a:p>
          <a:p>
            <a:pPr lvl="2"/>
            <a:endParaRPr lang="tr-TR" sz="2400" dirty="0"/>
          </a:p>
          <a:p>
            <a:pPr lvl="2"/>
            <a:r>
              <a:rPr lang="tr-TR" sz="2400" dirty="0"/>
              <a:t>Yanımızdaki arkadaşımızla konuşmamızı engellemeyecek ancak şarkı söylememize imkan vermeyen bir yürüyüş ritmi orta şiddette bir tempo olup sağlığın geliştirilmesi için uygun bir egzersiz şiddetidir.</a:t>
            </a:r>
          </a:p>
          <a:p>
            <a:endParaRPr lang="tr-TR" dirty="0"/>
          </a:p>
        </p:txBody>
      </p:sp>
    </p:spTree>
    <p:extLst>
      <p:ext uri="{BB962C8B-B14F-4D97-AF65-F5344CB8AC3E}">
        <p14:creationId xmlns:p14="http://schemas.microsoft.com/office/powerpoint/2010/main" val="1819707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931224" cy="1143000"/>
          </a:xfrm>
        </p:spPr>
        <p:txBody>
          <a:bodyPr/>
          <a:lstStyle/>
          <a:p>
            <a:r>
              <a:rPr lang="tr-TR" dirty="0"/>
              <a:t>Dayanıklılık (Aerobik) Egzersizleri</a:t>
            </a:r>
          </a:p>
        </p:txBody>
      </p:sp>
      <p:sp>
        <p:nvSpPr>
          <p:cNvPr id="3" name="İçerik Yer Tutucusu 2"/>
          <p:cNvSpPr>
            <a:spLocks noGrp="1"/>
          </p:cNvSpPr>
          <p:nvPr>
            <p:ph idx="1"/>
          </p:nvPr>
        </p:nvSpPr>
        <p:spPr>
          <a:xfrm>
            <a:off x="0" y="1600200"/>
            <a:ext cx="8077200" cy="4800600"/>
          </a:xfrm>
        </p:spPr>
        <p:txBody>
          <a:bodyPr/>
          <a:lstStyle/>
          <a:p>
            <a:pPr lvl="2"/>
            <a:r>
              <a:rPr lang="tr-TR" sz="2400" dirty="0"/>
              <a:t>Yeni başlayanlar için temponun düşük olması, kişinin nefes nefese kalmaması önemlidir. </a:t>
            </a:r>
          </a:p>
          <a:p>
            <a:pPr lvl="2"/>
            <a:endParaRPr lang="tr-TR" sz="2400" dirty="0"/>
          </a:p>
          <a:p>
            <a:pPr lvl="2"/>
            <a:r>
              <a:rPr lang="tr-TR" sz="2400" dirty="0"/>
              <a:t>Her bireyin kondisyon düzeyi farklıdır. O nedenle kişinin kendisine uygun bir tempo belirlemesi gerekir.</a:t>
            </a:r>
          </a:p>
          <a:p>
            <a:pPr lvl="2"/>
            <a:endParaRPr lang="tr-TR" sz="2400" dirty="0"/>
          </a:p>
          <a:p>
            <a:pPr lvl="2"/>
            <a:r>
              <a:rPr lang="tr-TR" sz="2400" dirty="0"/>
              <a:t>Egzersizin, bireyin yürüyüş temposuna benzer tempoya sahip bir arkadaşı ile sürdürülmesi faydalı olacaktır.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931224" cy="1143000"/>
          </a:xfrm>
        </p:spPr>
        <p:txBody>
          <a:bodyPr/>
          <a:lstStyle/>
          <a:p>
            <a:r>
              <a:rPr lang="tr-TR" dirty="0"/>
              <a:t>Dayanıklılık (Aerobik) Egzersizleri</a:t>
            </a:r>
          </a:p>
        </p:txBody>
      </p:sp>
      <p:sp>
        <p:nvSpPr>
          <p:cNvPr id="3" name="İçerik Yer Tutucusu 2"/>
          <p:cNvSpPr>
            <a:spLocks noGrp="1"/>
          </p:cNvSpPr>
          <p:nvPr>
            <p:ph idx="1"/>
          </p:nvPr>
        </p:nvSpPr>
        <p:spPr>
          <a:xfrm>
            <a:off x="0" y="1600200"/>
            <a:ext cx="8077200" cy="4800600"/>
          </a:xfrm>
        </p:spPr>
        <p:txBody>
          <a:bodyPr/>
          <a:lstStyle/>
          <a:p>
            <a:pPr lvl="2"/>
            <a:r>
              <a:rPr lang="tr-TR" sz="2400" dirty="0"/>
              <a:t>Çalışmalar sağlığın kazanılması ve sürdürülmesi için orta şiddetteki bir tempo ile haftada 150 dakikalık egzersizlerin yeterli olduğunu göstermektedir.</a:t>
            </a:r>
          </a:p>
          <a:p>
            <a:pPr lvl="2"/>
            <a:endParaRPr lang="tr-TR" sz="2400" dirty="0"/>
          </a:p>
          <a:p>
            <a:pPr lvl="2"/>
            <a:r>
              <a:rPr lang="tr-TR" sz="2400" dirty="0"/>
              <a:t>Daha fazla sağlık yararları için haftalık orta şiddetli fiziksel aktivite süresini 300 dakikaya çıkarmalı, yüksek şiddetli fiziksel aktivite süresini de giderek artırmalıdır.</a:t>
            </a:r>
          </a:p>
          <a:p>
            <a:endParaRPr lang="tr-TR" dirty="0"/>
          </a:p>
        </p:txBody>
      </p:sp>
    </p:spTree>
    <p:extLst>
      <p:ext uri="{BB962C8B-B14F-4D97-AF65-F5344CB8AC3E}">
        <p14:creationId xmlns:p14="http://schemas.microsoft.com/office/powerpoint/2010/main" val="2757208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859216" cy="1143000"/>
          </a:xfrm>
        </p:spPr>
        <p:txBody>
          <a:bodyPr/>
          <a:lstStyle/>
          <a:p>
            <a:r>
              <a:rPr lang="tr-TR" dirty="0"/>
              <a:t>Dayanıklılık (Aerobik) Egzersizleri</a:t>
            </a:r>
          </a:p>
        </p:txBody>
      </p:sp>
      <p:sp>
        <p:nvSpPr>
          <p:cNvPr id="3" name="İçerik Yer Tutucusu 2"/>
          <p:cNvSpPr>
            <a:spLocks noGrp="1"/>
          </p:cNvSpPr>
          <p:nvPr>
            <p:ph idx="1"/>
          </p:nvPr>
        </p:nvSpPr>
        <p:spPr>
          <a:xfrm>
            <a:off x="0" y="1600200"/>
            <a:ext cx="8077200" cy="4800600"/>
          </a:xfrm>
        </p:spPr>
        <p:txBody>
          <a:bodyPr/>
          <a:lstStyle/>
          <a:p>
            <a:pPr lvl="2"/>
            <a:r>
              <a:rPr lang="tr-TR" sz="2400" dirty="0"/>
              <a:t>Egzersiz yaparken rahat bir ayakkabı ve uygun bir kıyafet giyilmelidir. </a:t>
            </a:r>
          </a:p>
          <a:p>
            <a:pPr lvl="2"/>
            <a:endParaRPr lang="tr-TR" sz="2400" dirty="0"/>
          </a:p>
          <a:p>
            <a:pPr lvl="2"/>
            <a:r>
              <a:rPr lang="tr-TR" sz="2400" dirty="0"/>
              <a:t>Yapılan aktivite ve aktivitenin yapıldığı ortama uygun korunma önlemleri alınmalıdır. Örneğin, bisiklete binerken kask takmak, yürüyüş sırasında güneşten korunmak için şapka ve güneş gözlüğü kullanmak gerekir.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1087C83-2B4A-476C-92B2-630A9BC82918}"/>
              </a:ext>
            </a:extLst>
          </p:cNvPr>
          <p:cNvSpPr>
            <a:spLocks noGrp="1"/>
          </p:cNvSpPr>
          <p:nvPr>
            <p:ph type="title"/>
          </p:nvPr>
        </p:nvSpPr>
        <p:spPr>
          <a:xfrm>
            <a:off x="457200" y="274638"/>
            <a:ext cx="7859216" cy="1143000"/>
          </a:xfrm>
        </p:spPr>
        <p:txBody>
          <a:bodyPr/>
          <a:lstStyle/>
          <a:p>
            <a:r>
              <a:rPr lang="tr-TR" dirty="0"/>
              <a:t>Dayanıklılık (Aerobik) Egzersizleri</a:t>
            </a:r>
          </a:p>
        </p:txBody>
      </p:sp>
      <p:pic>
        <p:nvPicPr>
          <p:cNvPr id="5" name="İçerik Yer Tutucusu 4">
            <a:extLst>
              <a:ext uri="{FF2B5EF4-FFF2-40B4-BE49-F238E27FC236}">
                <a16:creationId xmlns="" xmlns:a16="http://schemas.microsoft.com/office/drawing/2014/main" id="{422C4FBE-9B88-40A9-A5BC-3D010AFB5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74" y="1916832"/>
            <a:ext cx="8352262" cy="3924557"/>
          </a:xfrm>
        </p:spPr>
      </p:pic>
    </p:spTree>
    <p:extLst>
      <p:ext uri="{BB962C8B-B14F-4D97-AF65-F5344CB8AC3E}">
        <p14:creationId xmlns:p14="http://schemas.microsoft.com/office/powerpoint/2010/main" val="21797788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CAE748C-080D-41BE-BEF8-01758AF24EAC}"/>
              </a:ext>
            </a:extLst>
          </p:cNvPr>
          <p:cNvSpPr>
            <a:spLocks noGrp="1"/>
          </p:cNvSpPr>
          <p:nvPr>
            <p:ph type="title"/>
          </p:nvPr>
        </p:nvSpPr>
        <p:spPr>
          <a:xfrm>
            <a:off x="457200" y="274638"/>
            <a:ext cx="7859216" cy="1143000"/>
          </a:xfrm>
        </p:spPr>
        <p:txBody>
          <a:bodyPr/>
          <a:lstStyle/>
          <a:p>
            <a:r>
              <a:rPr lang="tr-TR" dirty="0"/>
              <a:t>Dayanıklılık (Aerobik) Egzersizleri</a:t>
            </a:r>
          </a:p>
        </p:txBody>
      </p:sp>
      <p:pic>
        <p:nvPicPr>
          <p:cNvPr id="4" name="İçerik Yer Tutucusu 3">
            <a:extLst>
              <a:ext uri="{FF2B5EF4-FFF2-40B4-BE49-F238E27FC236}">
                <a16:creationId xmlns="" xmlns:a16="http://schemas.microsoft.com/office/drawing/2014/main" id="{C037CC77-93F5-4127-B942-B400A610B30C}"/>
              </a:ext>
            </a:extLst>
          </p:cNvPr>
          <p:cNvPicPr>
            <a:picLocks noGrp="1" noChangeAspect="1"/>
          </p:cNvPicPr>
          <p:nvPr>
            <p:ph idx="1"/>
          </p:nvPr>
        </p:nvPicPr>
        <p:blipFill>
          <a:blip r:embed="rId2"/>
          <a:stretch>
            <a:fillRect/>
          </a:stretch>
        </p:blipFill>
        <p:spPr>
          <a:xfrm>
            <a:off x="4536722" y="4283968"/>
            <a:ext cx="3429347" cy="2359446"/>
          </a:xfrm>
          <a:prstGeom prst="rect">
            <a:avLst/>
          </a:prstGeom>
        </p:spPr>
      </p:pic>
      <p:pic>
        <p:nvPicPr>
          <p:cNvPr id="5" name="Resim 4">
            <a:extLst>
              <a:ext uri="{FF2B5EF4-FFF2-40B4-BE49-F238E27FC236}">
                <a16:creationId xmlns="" xmlns:a16="http://schemas.microsoft.com/office/drawing/2014/main" id="{D339A4EC-75F4-4F8F-B90D-A3CEFD058D07}"/>
              </a:ext>
            </a:extLst>
          </p:cNvPr>
          <p:cNvPicPr>
            <a:picLocks noChangeAspect="1"/>
          </p:cNvPicPr>
          <p:nvPr/>
        </p:nvPicPr>
        <p:blipFill>
          <a:blip r:embed="rId3"/>
          <a:stretch>
            <a:fillRect/>
          </a:stretch>
        </p:blipFill>
        <p:spPr>
          <a:xfrm>
            <a:off x="2051720" y="1536277"/>
            <a:ext cx="4692830" cy="2595042"/>
          </a:xfrm>
          <a:prstGeom prst="rect">
            <a:avLst/>
          </a:prstGeom>
        </p:spPr>
      </p:pic>
      <p:pic>
        <p:nvPicPr>
          <p:cNvPr id="6" name="Resim 5">
            <a:extLst>
              <a:ext uri="{FF2B5EF4-FFF2-40B4-BE49-F238E27FC236}">
                <a16:creationId xmlns="" xmlns:a16="http://schemas.microsoft.com/office/drawing/2014/main" id="{F3E7F80D-FA35-4F1A-80B1-39FDDFAC2AFA}"/>
              </a:ext>
            </a:extLst>
          </p:cNvPr>
          <p:cNvPicPr>
            <a:picLocks noChangeAspect="1"/>
          </p:cNvPicPr>
          <p:nvPr/>
        </p:nvPicPr>
        <p:blipFill>
          <a:blip r:embed="rId4"/>
          <a:stretch>
            <a:fillRect/>
          </a:stretch>
        </p:blipFill>
        <p:spPr>
          <a:xfrm>
            <a:off x="683568" y="4280975"/>
            <a:ext cx="3429347" cy="2362439"/>
          </a:xfrm>
          <a:prstGeom prst="rect">
            <a:avLst/>
          </a:prstGeom>
        </p:spPr>
      </p:pic>
    </p:spTree>
    <p:extLst>
      <p:ext uri="{BB962C8B-B14F-4D97-AF65-F5344CB8AC3E}">
        <p14:creationId xmlns:p14="http://schemas.microsoft.com/office/powerpoint/2010/main" val="3237285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Kuvvet Aktiviteleri</a:t>
            </a:r>
          </a:p>
        </p:txBody>
      </p:sp>
      <p:sp>
        <p:nvSpPr>
          <p:cNvPr id="3" name="İçerik Yer Tutucusu 2"/>
          <p:cNvSpPr>
            <a:spLocks noGrp="1"/>
          </p:cNvSpPr>
          <p:nvPr>
            <p:ph idx="1"/>
          </p:nvPr>
        </p:nvSpPr>
        <p:spPr>
          <a:xfrm>
            <a:off x="0" y="1600200"/>
            <a:ext cx="8077200" cy="4800600"/>
          </a:xfrm>
        </p:spPr>
        <p:txBody>
          <a:bodyPr/>
          <a:lstStyle/>
          <a:p>
            <a:pPr lvl="2"/>
            <a:r>
              <a:rPr lang="tr-TR" sz="2400" dirty="0"/>
              <a:t>Haftada iki gün, büyük kas gruplarını da içerecek şekilde faklı bölgelerdeki kaslara yönelik olarak yapılacak kuvvet egzersizleri kas kitlesinin ve kuvvetin korunması ve gelişmesini sağlayacaktır </a:t>
            </a:r>
          </a:p>
          <a:p>
            <a:pPr lvl="2"/>
            <a:endParaRPr lang="tr-TR" sz="2400" dirty="0"/>
          </a:p>
          <a:p>
            <a:pPr lvl="2"/>
            <a:r>
              <a:rPr lang="tr-TR" sz="2400" dirty="0"/>
              <a:t>Bu tip egzersizler, alt ve üst bacak, kalça, karın, sırt, göğüs, kol ve ön kol ile omuz bölgelerine yönelik hareketlerdir. </a:t>
            </a:r>
          </a:p>
          <a:p>
            <a:pPr lvl="2"/>
            <a:endParaRPr lang="tr-TR" sz="2400" dirty="0"/>
          </a:p>
          <a:p>
            <a:pPr lvl="2"/>
            <a:r>
              <a:rPr lang="tr-TR" sz="2400" dirty="0"/>
              <a:t>Her bir bölge için bir hareket seçilirse, 6 farklı hareket elde edilir.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Kuvvet Aktiviteleri</a:t>
            </a:r>
          </a:p>
        </p:txBody>
      </p:sp>
      <p:sp>
        <p:nvSpPr>
          <p:cNvPr id="3" name="İçerik Yer Tutucusu 2"/>
          <p:cNvSpPr>
            <a:spLocks noGrp="1"/>
          </p:cNvSpPr>
          <p:nvPr>
            <p:ph idx="1"/>
          </p:nvPr>
        </p:nvSpPr>
        <p:spPr>
          <a:xfrm>
            <a:off x="0" y="1600200"/>
            <a:ext cx="8077200" cy="4800600"/>
          </a:xfrm>
        </p:spPr>
        <p:txBody>
          <a:bodyPr/>
          <a:lstStyle/>
          <a:p>
            <a:pPr lvl="2"/>
            <a:r>
              <a:rPr lang="tr-TR" sz="2400" dirty="0"/>
              <a:t>Bu egzersizleri yaparken her birini 8-12 tekrar yaptığımız da belirli bir yorgunluk veriyor olmasını o bölge için hedef olarak seçebiliriz. </a:t>
            </a:r>
          </a:p>
          <a:p>
            <a:pPr lvl="2"/>
            <a:endParaRPr lang="tr-TR" sz="2400" dirty="0"/>
          </a:p>
          <a:p>
            <a:pPr lvl="2"/>
            <a:r>
              <a:rPr lang="nn-NO" sz="2400" dirty="0"/>
              <a:t>Toplamda da ideal olan 1-2 set olarak altı</a:t>
            </a:r>
            <a:r>
              <a:rPr lang="tr-TR" sz="2400" dirty="0"/>
              <a:t> hareketin her birini 8-12 kez tekrarlayabilecek ve bu egzersiz sonrası bitkin düşmeyecek bir düzeyde egzersizin sürdürülmesidir. </a:t>
            </a:r>
          </a:p>
          <a:p>
            <a:endParaRPr lang="tr-TR" dirty="0"/>
          </a:p>
        </p:txBody>
      </p:sp>
    </p:spTree>
    <p:extLst>
      <p:ext uri="{BB962C8B-B14F-4D97-AF65-F5344CB8AC3E}">
        <p14:creationId xmlns:p14="http://schemas.microsoft.com/office/powerpoint/2010/main" val="262808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lstStyle/>
          <a:p>
            <a:r>
              <a:rPr lang="tr-TR" sz="2800" dirty="0"/>
              <a:t>Sporcu sağlık raporları</a:t>
            </a:r>
          </a:p>
          <a:p>
            <a:pPr lvl="1">
              <a:buFont typeface="Wingdings" pitchFamily="2" charset="2"/>
              <a:buChar char="ü"/>
            </a:pPr>
            <a:r>
              <a:rPr lang="tr-TR" sz="2400" dirty="0"/>
              <a:t>Birinci basamak sağlık hizmeti sunucuları olarak bazı kişi ya da kurumlar tarafından «spor yapabilir raporu» istemi sıkça karşımıza çıkmaktadır.</a:t>
            </a:r>
          </a:p>
          <a:p>
            <a:pPr lvl="1">
              <a:buFont typeface="Wingdings" pitchFamily="2" charset="2"/>
              <a:buChar char="ü"/>
            </a:pPr>
            <a:r>
              <a:rPr lang="tr-TR" sz="2400" dirty="0"/>
              <a:t>Ülkemizdeki son düzenlemeler ışığında sadece </a:t>
            </a:r>
            <a:r>
              <a:rPr lang="tr-TR" sz="2400" b="1" dirty="0"/>
              <a:t>lisanslı spor faaliyetlerinde </a:t>
            </a:r>
            <a:r>
              <a:rPr lang="tr-TR" sz="2400" dirty="0"/>
              <a:t>bulunacaklar için sağlık raporu düzenlenmesi mevcuttur.</a:t>
            </a:r>
          </a:p>
        </p:txBody>
      </p:sp>
    </p:spTree>
    <p:extLst>
      <p:ext uri="{BB962C8B-B14F-4D97-AF65-F5344CB8AC3E}">
        <p14:creationId xmlns:p14="http://schemas.microsoft.com/office/powerpoint/2010/main" val="1832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Kuvvet Aktiviteleri</a:t>
            </a:r>
          </a:p>
        </p:txBody>
      </p:sp>
      <p:sp>
        <p:nvSpPr>
          <p:cNvPr id="3" name="İçerik Yer Tutucusu 2"/>
          <p:cNvSpPr>
            <a:spLocks noGrp="1"/>
          </p:cNvSpPr>
          <p:nvPr>
            <p:ph idx="1"/>
          </p:nvPr>
        </p:nvSpPr>
        <p:spPr>
          <a:xfrm>
            <a:off x="0" y="1600200"/>
            <a:ext cx="8077200" cy="4800600"/>
          </a:xfrm>
        </p:spPr>
        <p:txBody>
          <a:bodyPr/>
          <a:lstStyle/>
          <a:p>
            <a:pPr lvl="2"/>
            <a:r>
              <a:rPr lang="tr-TR" sz="2400" dirty="0"/>
              <a:t>Kuvvet egzersizlerine 5-10 dakika süren hafif ağırlık kaldırma ile başlanabilir. </a:t>
            </a:r>
          </a:p>
          <a:p>
            <a:pPr lvl="2"/>
            <a:endParaRPr lang="tr-TR" sz="2400" dirty="0"/>
          </a:p>
          <a:p>
            <a:pPr lvl="2"/>
            <a:r>
              <a:rPr lang="tr-TR" sz="2400" dirty="0"/>
              <a:t>Ağırlık kaldırma mutlaka doğru teknikle yapılmalı, eklemlere ve bele aşırı yük verilmemelidir. </a:t>
            </a:r>
          </a:p>
          <a:p>
            <a:pPr lvl="2"/>
            <a:endParaRPr lang="tr-TR" sz="2400" dirty="0"/>
          </a:p>
          <a:p>
            <a:pPr lvl="2"/>
            <a:r>
              <a:rPr lang="tr-TR" sz="2400" dirty="0"/>
              <a:t>Kişi kolayca kaldırabildiği düzeyde bir ağırlığı 8-12 kez kaldırdıktan, harekete tamamen alışkın olduktan sonra ağırlık miktarı yavaş yavaş artırılabilir.</a:t>
            </a:r>
          </a:p>
          <a:p>
            <a:endParaRPr lang="tr-TR" dirty="0"/>
          </a:p>
        </p:txBody>
      </p:sp>
    </p:spTree>
    <p:extLst>
      <p:ext uri="{BB962C8B-B14F-4D97-AF65-F5344CB8AC3E}">
        <p14:creationId xmlns:p14="http://schemas.microsoft.com/office/powerpoint/2010/main" val="975288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Kuvvet Aktiviteleri</a:t>
            </a:r>
          </a:p>
        </p:txBody>
      </p:sp>
      <p:sp>
        <p:nvSpPr>
          <p:cNvPr id="3" name="İçerik Yer Tutucusu 2"/>
          <p:cNvSpPr>
            <a:spLocks noGrp="1"/>
          </p:cNvSpPr>
          <p:nvPr>
            <p:ph idx="1"/>
          </p:nvPr>
        </p:nvSpPr>
        <p:spPr>
          <a:xfrm>
            <a:off x="0" y="1600200"/>
            <a:ext cx="8077200" cy="4800600"/>
          </a:xfrm>
        </p:spPr>
        <p:txBody>
          <a:bodyPr/>
          <a:lstStyle/>
          <a:p>
            <a:pPr lvl="2"/>
            <a:r>
              <a:rPr lang="tr-TR" sz="2400" dirty="0"/>
              <a:t>Her egzersiz seansında farklı bir kas grubuna yönelik olarak egzersiz yapılmalıdır. </a:t>
            </a:r>
          </a:p>
          <a:p>
            <a:pPr lvl="2"/>
            <a:endParaRPr lang="tr-TR" sz="2400" dirty="0"/>
          </a:p>
          <a:p>
            <a:pPr lvl="2"/>
            <a:r>
              <a:rPr lang="tr-TR" sz="2400" dirty="0"/>
              <a:t>Kuvvet egzersizleri iki gün üst üste aynı bölgeye yönelik olarak yapılmamalıdır.</a:t>
            </a:r>
          </a:p>
          <a:p>
            <a:endParaRPr lang="tr-TR" dirty="0"/>
          </a:p>
        </p:txBody>
      </p:sp>
    </p:spTree>
    <p:extLst>
      <p:ext uri="{BB962C8B-B14F-4D97-AF65-F5344CB8AC3E}">
        <p14:creationId xmlns:p14="http://schemas.microsoft.com/office/powerpoint/2010/main" val="3922636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3D084BB-EE84-48A4-819E-0294F6A7C922}"/>
              </a:ext>
            </a:extLst>
          </p:cNvPr>
          <p:cNvSpPr>
            <a:spLocks noGrp="1"/>
          </p:cNvSpPr>
          <p:nvPr>
            <p:ph type="title"/>
          </p:nvPr>
        </p:nvSpPr>
        <p:spPr/>
        <p:txBody>
          <a:bodyPr/>
          <a:lstStyle/>
          <a:p>
            <a:r>
              <a:rPr lang="tr-TR" dirty="0"/>
              <a:t>Kuvvet Aktiviteleri</a:t>
            </a:r>
          </a:p>
        </p:txBody>
      </p:sp>
      <p:pic>
        <p:nvPicPr>
          <p:cNvPr id="5" name="İçerik Yer Tutucusu 4">
            <a:extLst>
              <a:ext uri="{FF2B5EF4-FFF2-40B4-BE49-F238E27FC236}">
                <a16:creationId xmlns="" xmlns:a16="http://schemas.microsoft.com/office/drawing/2014/main" id="{310021B8-507D-4152-94B3-C8E8829A49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13" y="2204864"/>
            <a:ext cx="8234272" cy="3702101"/>
          </a:xfrm>
        </p:spPr>
      </p:pic>
    </p:spTree>
    <p:extLst>
      <p:ext uri="{BB962C8B-B14F-4D97-AF65-F5344CB8AC3E}">
        <p14:creationId xmlns:p14="http://schemas.microsoft.com/office/powerpoint/2010/main" val="706465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ADD6BB6-0307-43C0-9105-8499EF43E0A0}"/>
              </a:ext>
            </a:extLst>
          </p:cNvPr>
          <p:cNvSpPr>
            <a:spLocks noGrp="1"/>
          </p:cNvSpPr>
          <p:nvPr>
            <p:ph type="title"/>
          </p:nvPr>
        </p:nvSpPr>
        <p:spPr/>
        <p:txBody>
          <a:bodyPr/>
          <a:lstStyle/>
          <a:p>
            <a:r>
              <a:rPr lang="tr-TR" dirty="0"/>
              <a:t>Kuvvet Aktiviteleri</a:t>
            </a:r>
          </a:p>
        </p:txBody>
      </p:sp>
      <p:pic>
        <p:nvPicPr>
          <p:cNvPr id="5" name="İçerik Yer Tutucusu 4">
            <a:extLst>
              <a:ext uri="{FF2B5EF4-FFF2-40B4-BE49-F238E27FC236}">
                <a16:creationId xmlns="" xmlns:a16="http://schemas.microsoft.com/office/drawing/2014/main" id="{D38CC591-DD6F-422D-AF25-9B0CF8ECA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608" y="1417638"/>
            <a:ext cx="2005190" cy="2219077"/>
          </a:xfrm>
        </p:spPr>
      </p:pic>
      <p:pic>
        <p:nvPicPr>
          <p:cNvPr id="7" name="Resim 6">
            <a:extLst>
              <a:ext uri="{FF2B5EF4-FFF2-40B4-BE49-F238E27FC236}">
                <a16:creationId xmlns="" xmlns:a16="http://schemas.microsoft.com/office/drawing/2014/main" id="{157FFD8A-91A6-4472-B122-9EB80C55D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427" y="1477615"/>
            <a:ext cx="1921426" cy="2159948"/>
          </a:xfrm>
          <a:prstGeom prst="rect">
            <a:avLst/>
          </a:prstGeom>
        </p:spPr>
      </p:pic>
      <p:pic>
        <p:nvPicPr>
          <p:cNvPr id="9" name="Resim 8">
            <a:extLst>
              <a:ext uri="{FF2B5EF4-FFF2-40B4-BE49-F238E27FC236}">
                <a16:creationId xmlns="" xmlns:a16="http://schemas.microsoft.com/office/drawing/2014/main" id="{0FD03DA9-BF93-4135-B3BA-874C39B6D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446002"/>
            <a:ext cx="1976434" cy="2164666"/>
          </a:xfrm>
          <a:prstGeom prst="rect">
            <a:avLst/>
          </a:prstGeom>
        </p:spPr>
      </p:pic>
      <p:pic>
        <p:nvPicPr>
          <p:cNvPr id="11" name="Resim 10">
            <a:extLst>
              <a:ext uri="{FF2B5EF4-FFF2-40B4-BE49-F238E27FC236}">
                <a16:creationId xmlns="" xmlns:a16="http://schemas.microsoft.com/office/drawing/2014/main" id="{3F42F5CD-E0C3-43BE-95F7-6968BB554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888" y="3788996"/>
            <a:ext cx="1921426" cy="2118833"/>
          </a:xfrm>
          <a:prstGeom prst="rect">
            <a:avLst/>
          </a:prstGeom>
        </p:spPr>
      </p:pic>
      <p:pic>
        <p:nvPicPr>
          <p:cNvPr id="13" name="Resim 12">
            <a:extLst>
              <a:ext uri="{FF2B5EF4-FFF2-40B4-BE49-F238E27FC236}">
                <a16:creationId xmlns="" xmlns:a16="http://schemas.microsoft.com/office/drawing/2014/main" id="{17B1A0E7-4916-45F7-8CF2-F0AC30339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086" y="3788996"/>
            <a:ext cx="1921426" cy="2101963"/>
          </a:xfrm>
          <a:prstGeom prst="rect">
            <a:avLst/>
          </a:prstGeom>
        </p:spPr>
      </p:pic>
    </p:spTree>
    <p:extLst>
      <p:ext uri="{BB962C8B-B14F-4D97-AF65-F5344CB8AC3E}">
        <p14:creationId xmlns:p14="http://schemas.microsoft.com/office/powerpoint/2010/main" val="1262246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11B821B-C85D-47A1-A79F-AA281865829A}"/>
              </a:ext>
            </a:extLst>
          </p:cNvPr>
          <p:cNvSpPr>
            <a:spLocks noGrp="1"/>
          </p:cNvSpPr>
          <p:nvPr>
            <p:ph type="title"/>
          </p:nvPr>
        </p:nvSpPr>
        <p:spPr/>
        <p:txBody>
          <a:bodyPr/>
          <a:lstStyle/>
          <a:p>
            <a:r>
              <a:rPr lang="tr-TR" dirty="0"/>
              <a:t>Kuvvet Aktiviteleri</a:t>
            </a:r>
          </a:p>
        </p:txBody>
      </p:sp>
      <p:pic>
        <p:nvPicPr>
          <p:cNvPr id="5" name="İçerik Yer Tutucusu 4">
            <a:extLst>
              <a:ext uri="{FF2B5EF4-FFF2-40B4-BE49-F238E27FC236}">
                <a16:creationId xmlns="" xmlns:a16="http://schemas.microsoft.com/office/drawing/2014/main" id="{474F9A8E-3C8D-4A6C-B295-FA0206DFBA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461422"/>
            <a:ext cx="4453371" cy="5396578"/>
          </a:xfrm>
        </p:spPr>
      </p:pic>
    </p:spTree>
    <p:extLst>
      <p:ext uri="{BB962C8B-B14F-4D97-AF65-F5344CB8AC3E}">
        <p14:creationId xmlns:p14="http://schemas.microsoft.com/office/powerpoint/2010/main" val="1686874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Esneklik Aktiviteleri</a:t>
            </a:r>
          </a:p>
        </p:txBody>
      </p:sp>
      <p:sp>
        <p:nvSpPr>
          <p:cNvPr id="3" name="İçerik Yer Tutucusu 2"/>
          <p:cNvSpPr>
            <a:spLocks noGrp="1"/>
          </p:cNvSpPr>
          <p:nvPr>
            <p:ph idx="1"/>
          </p:nvPr>
        </p:nvSpPr>
        <p:spPr>
          <a:xfrm>
            <a:off x="0" y="1600200"/>
            <a:ext cx="8077200" cy="4800600"/>
          </a:xfrm>
        </p:spPr>
        <p:txBody>
          <a:bodyPr/>
          <a:lstStyle/>
          <a:p>
            <a:pPr lvl="2"/>
            <a:endParaRPr lang="tr-TR" sz="2400" dirty="0"/>
          </a:p>
          <a:p>
            <a:pPr lvl="2"/>
            <a:r>
              <a:rPr lang="tr-TR" sz="2400" dirty="0"/>
              <a:t>Esneklik </a:t>
            </a:r>
            <a:r>
              <a:rPr lang="tr-TR" sz="2400" dirty="0" smtClean="0"/>
              <a:t>aktiviteleri tek başına yapılabildiği gibi, </a:t>
            </a:r>
            <a:r>
              <a:rPr lang="tr-TR" sz="2400" dirty="0"/>
              <a:t>egzersizlerin ısınma ve soğuma evrelerine </a:t>
            </a:r>
            <a:r>
              <a:rPr lang="tr-TR" sz="2400" dirty="0" smtClean="0"/>
              <a:t>eklenen hareketler olarak karşımıza çıkabilmekte.</a:t>
            </a:r>
          </a:p>
          <a:p>
            <a:pPr marL="777240" lvl="2" indent="0">
              <a:buNone/>
            </a:pPr>
            <a:endParaRPr lang="tr-TR" sz="2400" dirty="0" smtClean="0"/>
          </a:p>
          <a:p>
            <a:pPr lvl="2"/>
            <a:r>
              <a:rPr lang="tr-TR" sz="2400" dirty="0"/>
              <a:t>Esneklik egzersizinin </a:t>
            </a:r>
            <a:r>
              <a:rPr lang="sv-SE" sz="2400" dirty="0"/>
              <a:t>ilerleyen zamanlarında gerili kalma kademeli</a:t>
            </a:r>
            <a:r>
              <a:rPr lang="tr-TR" sz="2400" dirty="0"/>
              <a:t> olarak 30 saniyeye kadar artırılabilir. </a:t>
            </a:r>
          </a:p>
          <a:p>
            <a:pPr lvl="2"/>
            <a:endParaRPr lang="tr-TR" sz="2400" dirty="0"/>
          </a:p>
          <a:p>
            <a:endParaRPr lang="tr-TR" dirty="0" smtClean="0"/>
          </a:p>
        </p:txBody>
      </p:sp>
    </p:spTree>
    <p:extLst>
      <p:ext uri="{BB962C8B-B14F-4D97-AF65-F5344CB8AC3E}">
        <p14:creationId xmlns:p14="http://schemas.microsoft.com/office/powerpoint/2010/main" val="10460511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6280128-BC6C-4C32-A317-C7ADB3424734}"/>
              </a:ext>
            </a:extLst>
          </p:cNvPr>
          <p:cNvSpPr>
            <a:spLocks noGrp="1"/>
          </p:cNvSpPr>
          <p:nvPr>
            <p:ph type="title"/>
          </p:nvPr>
        </p:nvSpPr>
        <p:spPr/>
        <p:txBody>
          <a:bodyPr/>
          <a:lstStyle/>
          <a:p>
            <a:r>
              <a:rPr lang="tr-TR" dirty="0"/>
              <a:t>Esneklik Aktiviteleri</a:t>
            </a:r>
          </a:p>
        </p:txBody>
      </p:sp>
      <p:pic>
        <p:nvPicPr>
          <p:cNvPr id="5" name="İçerik Yer Tutucusu 4">
            <a:extLst>
              <a:ext uri="{FF2B5EF4-FFF2-40B4-BE49-F238E27FC236}">
                <a16:creationId xmlns="" xmlns:a16="http://schemas.microsoft.com/office/drawing/2014/main" id="{27F01C12-8DAD-49DD-8E5C-D1FAE3A05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700808"/>
            <a:ext cx="8136611" cy="4536504"/>
          </a:xfrm>
        </p:spPr>
      </p:pic>
    </p:spTree>
    <p:extLst>
      <p:ext uri="{BB962C8B-B14F-4D97-AF65-F5344CB8AC3E}">
        <p14:creationId xmlns:p14="http://schemas.microsoft.com/office/powerpoint/2010/main" val="1484542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A31399B-C710-4F71-9F19-8BF630BBAB40}"/>
              </a:ext>
            </a:extLst>
          </p:cNvPr>
          <p:cNvSpPr>
            <a:spLocks noGrp="1"/>
          </p:cNvSpPr>
          <p:nvPr>
            <p:ph type="title"/>
          </p:nvPr>
        </p:nvSpPr>
        <p:spPr/>
        <p:txBody>
          <a:bodyPr/>
          <a:lstStyle/>
          <a:p>
            <a:r>
              <a:rPr lang="tr-TR" dirty="0"/>
              <a:t>Esneklik Aktiviteleri</a:t>
            </a:r>
          </a:p>
        </p:txBody>
      </p:sp>
      <p:pic>
        <p:nvPicPr>
          <p:cNvPr id="5" name="İçerik Yer Tutucusu 4">
            <a:extLst>
              <a:ext uri="{FF2B5EF4-FFF2-40B4-BE49-F238E27FC236}">
                <a16:creationId xmlns="" xmlns:a16="http://schemas.microsoft.com/office/drawing/2014/main" id="{5D9A27C5-525D-496C-A123-D9E17D04A0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97" y="1772816"/>
            <a:ext cx="8016406" cy="4943656"/>
          </a:xfrm>
        </p:spPr>
      </p:pic>
    </p:spTree>
    <p:extLst>
      <p:ext uri="{BB962C8B-B14F-4D97-AF65-F5344CB8AC3E}">
        <p14:creationId xmlns:p14="http://schemas.microsoft.com/office/powerpoint/2010/main" val="755307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Denge Aktiviteleri</a:t>
            </a:r>
          </a:p>
        </p:txBody>
      </p:sp>
      <p:sp>
        <p:nvSpPr>
          <p:cNvPr id="3" name="İçerik Yer Tutucusu 2"/>
          <p:cNvSpPr>
            <a:spLocks noGrp="1"/>
          </p:cNvSpPr>
          <p:nvPr>
            <p:ph idx="1"/>
          </p:nvPr>
        </p:nvSpPr>
        <p:spPr>
          <a:xfrm>
            <a:off x="0" y="1600200"/>
            <a:ext cx="8077200" cy="4800600"/>
          </a:xfrm>
        </p:spPr>
        <p:txBody>
          <a:bodyPr/>
          <a:lstStyle/>
          <a:p>
            <a:pPr lvl="2"/>
            <a:r>
              <a:rPr lang="tr-TR" sz="2400" dirty="0"/>
              <a:t>Dengeyi geliştirmek için yapılan egzersizlere basit, dengede kalmaya gerek duyulan hareketlerle </a:t>
            </a:r>
            <a:r>
              <a:rPr lang="nn-NO" sz="2400" dirty="0"/>
              <a:t>başlanabilir. </a:t>
            </a:r>
            <a:endParaRPr lang="tr-TR" sz="2400" dirty="0"/>
          </a:p>
          <a:p>
            <a:pPr lvl="2"/>
            <a:endParaRPr lang="tr-TR" sz="2400" dirty="0"/>
          </a:p>
          <a:p>
            <a:pPr lvl="2"/>
            <a:r>
              <a:rPr lang="nn-NO" sz="2400" dirty="0" smtClean="0"/>
              <a:t>Bunlar</a:t>
            </a:r>
            <a:r>
              <a:rPr lang="tr-TR" sz="2400" dirty="0" smtClean="0"/>
              <a:t>;</a:t>
            </a:r>
            <a:r>
              <a:rPr lang="nn-NO" sz="2400" dirty="0" smtClean="0"/>
              <a:t> </a:t>
            </a:r>
            <a:endParaRPr lang="tr-TR" sz="2400" dirty="0" smtClean="0"/>
          </a:p>
          <a:p>
            <a:pPr lvl="3">
              <a:buFont typeface="Wingdings" pitchFamily="2" charset="2"/>
              <a:buChar char="ü"/>
            </a:pPr>
            <a:r>
              <a:rPr lang="nn-NO" sz="2200" dirty="0" smtClean="0"/>
              <a:t>bir </a:t>
            </a:r>
            <a:r>
              <a:rPr lang="nn-NO" sz="2200" dirty="0"/>
              <a:t>ayağımız üzerinde</a:t>
            </a:r>
            <a:r>
              <a:rPr lang="tr-TR" sz="2200" dirty="0"/>
              <a:t> durma, </a:t>
            </a:r>
            <a:endParaRPr lang="tr-TR" sz="2200" dirty="0" smtClean="0"/>
          </a:p>
          <a:p>
            <a:pPr lvl="3">
              <a:buFont typeface="Wingdings" pitchFamily="2" charset="2"/>
              <a:buChar char="ü"/>
            </a:pPr>
            <a:r>
              <a:rPr lang="tr-TR" sz="2200" dirty="0" smtClean="0"/>
              <a:t>serbest </a:t>
            </a:r>
            <a:r>
              <a:rPr lang="tr-TR" sz="2200" dirty="0"/>
              <a:t>bacağı öne arkaya veya yanlara hareket ettirme, </a:t>
            </a:r>
            <a:endParaRPr lang="tr-TR" sz="2200" dirty="0" smtClean="0"/>
          </a:p>
          <a:p>
            <a:pPr lvl="3">
              <a:buFont typeface="Wingdings" pitchFamily="2" charset="2"/>
              <a:buChar char="ü"/>
            </a:pPr>
            <a:r>
              <a:rPr lang="tr-TR" sz="2200" dirty="0" smtClean="0"/>
              <a:t>tek </a:t>
            </a:r>
            <a:r>
              <a:rPr lang="tr-TR" sz="2200" dirty="0"/>
              <a:t>ayak üzerinde çömelip kalkma, </a:t>
            </a:r>
            <a:endParaRPr lang="tr-TR" sz="2200" dirty="0" smtClean="0"/>
          </a:p>
          <a:p>
            <a:pPr lvl="3">
              <a:buFont typeface="Wingdings" pitchFamily="2" charset="2"/>
              <a:buChar char="ü"/>
            </a:pPr>
            <a:r>
              <a:rPr lang="tr-TR" sz="2200" dirty="0" smtClean="0"/>
              <a:t>ayak </a:t>
            </a:r>
            <a:r>
              <a:rPr lang="tr-TR" sz="2200" dirty="0"/>
              <a:t>ucu veya tabanında yürüme tarzı hareketler olabilir.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Denge Aktiviteleri</a:t>
            </a:r>
          </a:p>
        </p:txBody>
      </p:sp>
      <p:sp>
        <p:nvSpPr>
          <p:cNvPr id="3" name="İçerik Yer Tutucusu 2"/>
          <p:cNvSpPr>
            <a:spLocks noGrp="1"/>
          </p:cNvSpPr>
          <p:nvPr>
            <p:ph idx="1"/>
          </p:nvPr>
        </p:nvSpPr>
        <p:spPr>
          <a:xfrm>
            <a:off x="0" y="1600200"/>
            <a:ext cx="8077200" cy="4800600"/>
          </a:xfrm>
        </p:spPr>
        <p:txBody>
          <a:bodyPr/>
          <a:lstStyle/>
          <a:p>
            <a:pPr lvl="2"/>
            <a:r>
              <a:rPr lang="da-DK" sz="2400" dirty="0"/>
              <a:t>Denge ile ilgili hareketlere basit</a:t>
            </a:r>
            <a:r>
              <a:rPr lang="tr-TR" sz="2400" dirty="0"/>
              <a:t> düzeyden başlamalı, bu amaçla önce çift sonra </a:t>
            </a:r>
            <a:r>
              <a:rPr lang="es-ES" sz="2400" dirty="0"/>
              <a:t>tek el ve daha sonra sadece parmak ucuyla bir</a:t>
            </a:r>
            <a:r>
              <a:rPr lang="tr-TR" sz="2400" dirty="0"/>
              <a:t> yere tutunarak veya temas ederek hareketler yapılabilir. </a:t>
            </a:r>
          </a:p>
          <a:p>
            <a:pPr lvl="2"/>
            <a:endParaRPr lang="tr-TR" sz="2400" dirty="0"/>
          </a:p>
          <a:p>
            <a:pPr lvl="2"/>
            <a:r>
              <a:rPr lang="tr-TR" sz="2400" dirty="0"/>
              <a:t>Hareket öğrenildikçe ve denge duyusu geliştikçe temas olmadan, hatta gözler kapalı olarak da hareketler yapılarak zorluk derecesi artırılabilir.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Spora Katılım Öncesi Değerlendirme</a:t>
            </a:r>
          </a:p>
        </p:txBody>
      </p:sp>
      <p:sp>
        <p:nvSpPr>
          <p:cNvPr id="3" name="İçerik Yer Tutucusu 2"/>
          <p:cNvSpPr>
            <a:spLocks noGrp="1"/>
          </p:cNvSpPr>
          <p:nvPr>
            <p:ph idx="1"/>
          </p:nvPr>
        </p:nvSpPr>
        <p:spPr/>
        <p:txBody>
          <a:bodyPr>
            <a:normAutofit lnSpcReduction="10000"/>
          </a:bodyPr>
          <a:lstStyle/>
          <a:p>
            <a:r>
              <a:rPr lang="tr-TR" dirty="0"/>
              <a:t> </a:t>
            </a:r>
            <a:r>
              <a:rPr lang="tr-TR" sz="2400" b="1" dirty="0">
                <a:hlinkClick r:id="rId2"/>
              </a:rPr>
              <a:t>30/09/2019 tarihli Sağlık Raporları Usul ve Esasları Hakkında Yönerge</a:t>
            </a:r>
            <a:endParaRPr lang="tr-TR" sz="2400" b="1" dirty="0"/>
          </a:p>
          <a:p>
            <a:pPr lvl="1">
              <a:buFont typeface="Wingdings" pitchFamily="2" charset="2"/>
              <a:buChar char="ü"/>
            </a:pPr>
            <a:r>
              <a:rPr lang="tr-TR" dirty="0"/>
              <a:t>3. fıkrası;</a:t>
            </a:r>
            <a:br>
              <a:rPr lang="tr-TR" dirty="0"/>
            </a:br>
            <a:r>
              <a:rPr lang="tr-TR" i="1" dirty="0"/>
              <a:t>“…Birinci basamak sağlık tesislerinde düzenlenen raporlar hekimlerce aksine bir tarih belirtilmediği durumlarda </a:t>
            </a:r>
            <a:r>
              <a:rPr lang="tr-TR" b="1" i="1" dirty="0"/>
              <a:t>1 (bir) yıl boyunca geçerlidir</a:t>
            </a:r>
            <a:r>
              <a:rPr lang="tr-TR" i="1" dirty="0"/>
              <a:t>. Bu süre içinde farklı nedenle ile tekrar rapor düzenlenmesine gerek yoktur. Rapor formatında belirtilen ifadeler dışında başvuruya özel ifade istenemez.”</a:t>
            </a:r>
          </a:p>
          <a:p>
            <a:pPr lvl="1">
              <a:buFont typeface="Wingdings" pitchFamily="2" charset="2"/>
              <a:buChar char="ü"/>
            </a:pPr>
            <a:r>
              <a:rPr lang="tr-TR" dirty="0"/>
              <a:t>7. fıkrası;</a:t>
            </a:r>
            <a:br>
              <a:rPr lang="tr-TR" dirty="0"/>
            </a:br>
            <a:r>
              <a:rPr lang="tr-TR" i="1" dirty="0"/>
              <a:t>“Sporcu lisansı için sağlık raporu almak üzere başvuran kişiler Gençlik ve Spor Bakanlığı birimlerinden aldıkları </a:t>
            </a:r>
            <a:r>
              <a:rPr lang="tr-TR" b="1" i="1" dirty="0"/>
              <a:t>sevk belgesi</a:t>
            </a:r>
            <a:r>
              <a:rPr lang="tr-TR" i="1" dirty="0"/>
              <a:t> ile sağlık hizmet sunucularına başvurur. Sporcu lisansı dışında </a:t>
            </a:r>
            <a:r>
              <a:rPr lang="tr-TR" b="1" i="1" dirty="0"/>
              <a:t>sosyal faaliyet amaçlı spor faaliyeti için sağlık raporu alınması zorunlu değildir</a:t>
            </a:r>
            <a:r>
              <a:rPr lang="tr-TR" i="1" dirty="0"/>
              <a:t>. Kişilerden alınacak beyan formu ile spor faaliyetlerine katılım sağlanabilir” </a:t>
            </a:r>
            <a:endParaRPr lang="tr-TR" dirty="0"/>
          </a:p>
        </p:txBody>
      </p:sp>
    </p:spTree>
    <p:extLst>
      <p:ext uri="{BB962C8B-B14F-4D97-AF65-F5344CB8AC3E}">
        <p14:creationId xmlns:p14="http://schemas.microsoft.com/office/powerpoint/2010/main" val="39140577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Denge Aktiviteleri</a:t>
            </a:r>
          </a:p>
        </p:txBody>
      </p:sp>
      <p:pic>
        <p:nvPicPr>
          <p:cNvPr id="5" name="Resim 4">
            <a:extLst>
              <a:ext uri="{FF2B5EF4-FFF2-40B4-BE49-F238E27FC236}">
                <a16:creationId xmlns="" xmlns:a16="http://schemas.microsoft.com/office/drawing/2014/main" id="{40A1D528-D240-4C4A-A262-FF2B06296CD3}"/>
              </a:ext>
            </a:extLst>
          </p:cNvPr>
          <p:cNvPicPr>
            <a:picLocks noChangeAspect="1"/>
          </p:cNvPicPr>
          <p:nvPr/>
        </p:nvPicPr>
        <p:blipFill>
          <a:blip r:embed="rId2"/>
          <a:stretch>
            <a:fillRect/>
          </a:stretch>
        </p:blipFill>
        <p:spPr>
          <a:xfrm>
            <a:off x="3203849" y="4685297"/>
            <a:ext cx="4300540" cy="2113872"/>
          </a:xfrm>
          <a:prstGeom prst="rect">
            <a:avLst/>
          </a:prstGeom>
        </p:spPr>
      </p:pic>
      <p:pic>
        <p:nvPicPr>
          <p:cNvPr id="6" name="Resim 5">
            <a:extLst>
              <a:ext uri="{FF2B5EF4-FFF2-40B4-BE49-F238E27FC236}">
                <a16:creationId xmlns="" xmlns:a16="http://schemas.microsoft.com/office/drawing/2014/main" id="{B3131156-E64A-4516-A69F-5580889F47C9}"/>
              </a:ext>
            </a:extLst>
          </p:cNvPr>
          <p:cNvPicPr>
            <a:picLocks noChangeAspect="1"/>
          </p:cNvPicPr>
          <p:nvPr/>
        </p:nvPicPr>
        <p:blipFill>
          <a:blip r:embed="rId3"/>
          <a:stretch>
            <a:fillRect/>
          </a:stretch>
        </p:blipFill>
        <p:spPr>
          <a:xfrm>
            <a:off x="1540492" y="4685297"/>
            <a:ext cx="1662151" cy="2113872"/>
          </a:xfrm>
          <a:prstGeom prst="rect">
            <a:avLst/>
          </a:prstGeom>
        </p:spPr>
      </p:pic>
      <p:pic>
        <p:nvPicPr>
          <p:cNvPr id="3" name="Resim 2">
            <a:extLst>
              <a:ext uri="{FF2B5EF4-FFF2-40B4-BE49-F238E27FC236}">
                <a16:creationId xmlns="" xmlns:a16="http://schemas.microsoft.com/office/drawing/2014/main" id="{B363F347-CFB2-4FCF-BA59-443A362B24BD}"/>
              </a:ext>
            </a:extLst>
          </p:cNvPr>
          <p:cNvPicPr>
            <a:picLocks noChangeAspect="1"/>
          </p:cNvPicPr>
          <p:nvPr/>
        </p:nvPicPr>
        <p:blipFill>
          <a:blip r:embed="rId4"/>
          <a:stretch>
            <a:fillRect/>
          </a:stretch>
        </p:blipFill>
        <p:spPr>
          <a:xfrm>
            <a:off x="1527725" y="1484460"/>
            <a:ext cx="5976664" cy="3188129"/>
          </a:xfrm>
          <a:prstGeom prst="rect">
            <a:avLst/>
          </a:prstGeom>
        </p:spPr>
      </p:pic>
    </p:spTree>
    <p:extLst>
      <p:ext uri="{BB962C8B-B14F-4D97-AF65-F5344CB8AC3E}">
        <p14:creationId xmlns:p14="http://schemas.microsoft.com/office/powerpoint/2010/main" val="10460511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Egzersiz Günlüğü Nasıl Olmalı</a:t>
            </a:r>
          </a:p>
        </p:txBody>
      </p:sp>
      <p:sp>
        <p:nvSpPr>
          <p:cNvPr id="3" name="İçerik Yer Tutucusu 2"/>
          <p:cNvSpPr>
            <a:spLocks noGrp="1"/>
          </p:cNvSpPr>
          <p:nvPr>
            <p:ph idx="1"/>
          </p:nvPr>
        </p:nvSpPr>
        <p:spPr>
          <a:xfrm>
            <a:off x="0" y="1600200"/>
            <a:ext cx="8077200" cy="4800600"/>
          </a:xfrm>
        </p:spPr>
        <p:txBody>
          <a:bodyPr/>
          <a:lstStyle/>
          <a:p>
            <a:pPr lvl="1"/>
            <a:r>
              <a:rPr lang="tr-TR" sz="2400" dirty="0"/>
              <a:t>Bir egzersiz günlüğü ısınma, yüklenme ve soğuma evrelerinden oluşmalıdır.</a:t>
            </a:r>
          </a:p>
          <a:p>
            <a:pPr lvl="1"/>
            <a:endParaRPr lang="tr-TR" sz="2400" dirty="0"/>
          </a:p>
          <a:p>
            <a:pPr lvl="1"/>
            <a:r>
              <a:rPr lang="tr-TR" sz="2400" dirty="0"/>
              <a:t>Aktivite ve egzersizin istenilen düzeyine yavaş yavaş ulaşmak ve egzersiz tamamlandığında da dinlenme seviyesine düzeyi azaltarak yavaş yavaş gelmek gerekir. </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Egzersiz Günlüğü Nasıl Olmalı</a:t>
            </a:r>
          </a:p>
        </p:txBody>
      </p:sp>
      <p:sp>
        <p:nvSpPr>
          <p:cNvPr id="3" name="İçerik Yer Tutucusu 2"/>
          <p:cNvSpPr>
            <a:spLocks noGrp="1"/>
          </p:cNvSpPr>
          <p:nvPr>
            <p:ph idx="1"/>
          </p:nvPr>
        </p:nvSpPr>
        <p:spPr>
          <a:xfrm>
            <a:off x="0" y="1600200"/>
            <a:ext cx="8077200" cy="4800600"/>
          </a:xfrm>
        </p:spPr>
        <p:txBody>
          <a:bodyPr/>
          <a:lstStyle/>
          <a:p>
            <a:pPr lvl="1"/>
            <a:r>
              <a:rPr lang="tr-TR" sz="2400" dirty="0"/>
              <a:t>Basit bir örnek verilecek olursa, </a:t>
            </a:r>
            <a:endParaRPr lang="tr-TR" sz="2400" dirty="0" smtClean="0"/>
          </a:p>
          <a:p>
            <a:pPr lvl="2"/>
            <a:r>
              <a:rPr lang="tr-TR" sz="2200" dirty="0" smtClean="0"/>
              <a:t>kuvvet </a:t>
            </a:r>
            <a:r>
              <a:rPr lang="tr-TR" sz="2200" dirty="0"/>
              <a:t>egzersizlerinden önce kişinin 5-10 dakika tempolu yürüyüş </a:t>
            </a:r>
            <a:r>
              <a:rPr lang="es-ES" sz="2200" dirty="0"/>
              <a:t>ardından</a:t>
            </a:r>
            <a:r>
              <a:rPr lang="tr-TR" sz="2200" dirty="0"/>
              <a:t>,</a:t>
            </a:r>
            <a:r>
              <a:rPr lang="es-ES" sz="2200" dirty="0"/>
              <a:t> </a:t>
            </a:r>
            <a:endParaRPr lang="tr-TR" sz="2200" dirty="0" smtClean="0"/>
          </a:p>
          <a:p>
            <a:pPr lvl="2"/>
            <a:r>
              <a:rPr lang="es-ES" sz="2200" dirty="0" smtClean="0"/>
              <a:t>önce </a:t>
            </a:r>
            <a:r>
              <a:rPr lang="es-ES" sz="2200" dirty="0"/>
              <a:t>hafif ağırlıklar</a:t>
            </a:r>
            <a:r>
              <a:rPr lang="tr-TR" sz="2200" dirty="0"/>
              <a:t> veya vücut ağırlığı ile benzer egzersizleri tekrar etmesi, </a:t>
            </a:r>
            <a:endParaRPr lang="tr-TR" sz="2200" dirty="0" smtClean="0"/>
          </a:p>
          <a:p>
            <a:pPr lvl="2"/>
            <a:r>
              <a:rPr lang="tr-TR" sz="2200" dirty="0" smtClean="0"/>
              <a:t>o </a:t>
            </a:r>
            <a:r>
              <a:rPr lang="tr-TR" sz="2200" dirty="0"/>
              <a:t>bölgenin daha yüksek ağırlıkla hareket yapmaya hazır olmasını sağlamak gerekir. </a:t>
            </a:r>
          </a:p>
          <a:p>
            <a:pPr lvl="1"/>
            <a:endParaRPr lang="tr-TR" sz="2400" dirty="0"/>
          </a:p>
          <a:p>
            <a:pPr lvl="1"/>
            <a:r>
              <a:rPr lang="tr-TR" sz="2400" dirty="0"/>
              <a:t>Esneklik egzersizlerinin de benzer biçimde, dayanıklılık veya kuvvet egzersizlerinden sonra önerilmesinin sebebi budur.</a:t>
            </a:r>
          </a:p>
          <a:p>
            <a:endParaRPr lang="tr-TR" dirty="0"/>
          </a:p>
        </p:txBody>
      </p:sp>
    </p:spTree>
    <p:extLst>
      <p:ext uri="{BB962C8B-B14F-4D97-AF65-F5344CB8AC3E}">
        <p14:creationId xmlns:p14="http://schemas.microsoft.com/office/powerpoint/2010/main" val="10460511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a:p>
            <a:pPr marL="114300" indent="0" algn="ctr">
              <a:buNone/>
            </a:pPr>
            <a:endParaRPr lang="tr-TR" dirty="0"/>
          </a:p>
          <a:p>
            <a:pPr marL="114300" indent="0" algn="ctr">
              <a:buNone/>
            </a:pPr>
            <a:r>
              <a:rPr lang="tr-TR" sz="4000" dirty="0"/>
              <a:t>BÖLÜM 3- KRONİK HASTALIKLARDA EGZERSİZ ÖNERİLERİ</a:t>
            </a:r>
          </a:p>
        </p:txBody>
      </p:sp>
    </p:spTree>
    <p:extLst>
      <p:ext uri="{BB962C8B-B14F-4D97-AF65-F5344CB8AC3E}">
        <p14:creationId xmlns:p14="http://schemas.microsoft.com/office/powerpoint/2010/main" val="3044955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Hipertansiyon Hastalarında Egzersiz</a:t>
            </a:r>
          </a:p>
        </p:txBody>
      </p:sp>
      <p:sp>
        <p:nvSpPr>
          <p:cNvPr id="3" name="İçerik Yer Tutucusu 2"/>
          <p:cNvSpPr>
            <a:spLocks noGrp="1"/>
          </p:cNvSpPr>
          <p:nvPr>
            <p:ph idx="1"/>
          </p:nvPr>
        </p:nvSpPr>
        <p:spPr/>
        <p:txBody>
          <a:bodyPr/>
          <a:lstStyle/>
          <a:p>
            <a:r>
              <a:rPr lang="tr-TR" dirty="0"/>
              <a:t>Fiziksel </a:t>
            </a:r>
            <a:r>
              <a:rPr lang="tr-TR" dirty="0" err="1"/>
              <a:t>inaktivitenin</a:t>
            </a:r>
            <a:r>
              <a:rPr lang="tr-TR" dirty="0"/>
              <a:t>, tek </a:t>
            </a:r>
            <a:r>
              <a:rPr lang="tr-TR" dirty="0" err="1"/>
              <a:t>başına</a:t>
            </a:r>
            <a:r>
              <a:rPr lang="tr-TR" dirty="0"/>
              <a:t>, hipertansiyonun %5 ile 13’ünden sorumlu olduğu </a:t>
            </a:r>
            <a:r>
              <a:rPr lang="tr-TR" dirty="0" err="1"/>
              <a:t>düşünülmektedir</a:t>
            </a:r>
            <a:r>
              <a:rPr lang="tr-TR" dirty="0"/>
              <a:t>. </a:t>
            </a:r>
          </a:p>
          <a:p>
            <a:pPr marL="114300" indent="0">
              <a:buNone/>
            </a:pPr>
            <a:endParaRPr lang="tr-TR" dirty="0"/>
          </a:p>
          <a:p>
            <a:r>
              <a:rPr lang="tr-TR" dirty="0"/>
              <a:t>Epidemiyolojik </a:t>
            </a:r>
            <a:r>
              <a:rPr lang="tr-TR" dirty="0" err="1"/>
              <a:t>çalışmalar</a:t>
            </a:r>
            <a:r>
              <a:rPr lang="tr-TR" dirty="0"/>
              <a:t>, aerobik fiziksel aktivitenin hem hipertansiyonun önlenmesinde hem de tedavisinde rolü olduğunu; böylece de </a:t>
            </a:r>
            <a:r>
              <a:rPr lang="tr-TR" dirty="0" err="1"/>
              <a:t>kardiyovasküler</a:t>
            </a:r>
            <a:r>
              <a:rPr lang="tr-TR" dirty="0"/>
              <a:t> </a:t>
            </a:r>
            <a:r>
              <a:rPr lang="tr-TR" dirty="0" err="1"/>
              <a:t>morbidite</a:t>
            </a:r>
            <a:r>
              <a:rPr lang="tr-TR" dirty="0"/>
              <a:t> ve </a:t>
            </a:r>
            <a:r>
              <a:rPr lang="tr-TR" dirty="0" err="1"/>
              <a:t>mortalite</a:t>
            </a:r>
            <a:r>
              <a:rPr lang="tr-TR" dirty="0"/>
              <a:t> oranlarını azalttığını </a:t>
            </a:r>
            <a:r>
              <a:rPr lang="tr-TR" dirty="0" err="1"/>
              <a:t>göstermiştir</a:t>
            </a:r>
            <a:r>
              <a:rPr lang="tr-TR" dirty="0"/>
              <a:t>.</a:t>
            </a:r>
          </a:p>
          <a:p>
            <a:pPr marL="114300" indent="0">
              <a:buNone/>
            </a:pPr>
            <a:endParaRPr lang="tr-TR" dirty="0"/>
          </a:p>
          <a:p>
            <a:r>
              <a:rPr lang="tr-TR" dirty="0"/>
              <a:t>Diğer </a:t>
            </a:r>
            <a:r>
              <a:rPr lang="tr-TR" dirty="0" err="1"/>
              <a:t>yaşam</a:t>
            </a:r>
            <a:r>
              <a:rPr lang="tr-TR" dirty="0"/>
              <a:t> tarzı </a:t>
            </a:r>
            <a:r>
              <a:rPr lang="tr-TR" dirty="0" err="1"/>
              <a:t>değişiklikleri</a:t>
            </a:r>
            <a:r>
              <a:rPr lang="tr-TR" dirty="0"/>
              <a:t> ile birlikte uygulandığında düzenli fiziksel aktivitenin, hipertansiyon </a:t>
            </a:r>
            <a:r>
              <a:rPr lang="tr-TR" dirty="0" err="1"/>
              <a:t>gelişimi</a:t>
            </a:r>
            <a:r>
              <a:rPr lang="tr-TR" dirty="0"/>
              <a:t> riskini %50 oranında azalttığı </a:t>
            </a:r>
            <a:r>
              <a:rPr lang="tr-TR" dirty="0" err="1"/>
              <a:t>gösterilmiştir</a:t>
            </a:r>
            <a:r>
              <a:rPr lang="tr-TR" dirty="0"/>
              <a:t>.</a:t>
            </a:r>
          </a:p>
        </p:txBody>
      </p:sp>
    </p:spTree>
    <p:extLst>
      <p:ext uri="{BB962C8B-B14F-4D97-AF65-F5344CB8AC3E}">
        <p14:creationId xmlns:p14="http://schemas.microsoft.com/office/powerpoint/2010/main" val="1046051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787208" cy="1143000"/>
          </a:xfrm>
        </p:spPr>
        <p:txBody>
          <a:bodyPr/>
          <a:lstStyle/>
          <a:p>
            <a:r>
              <a:rPr lang="tr-TR" sz="4000" dirty="0"/>
              <a:t>Hipertansiyon Hastalarında Egzersiz</a:t>
            </a:r>
          </a:p>
        </p:txBody>
      </p:sp>
      <p:sp>
        <p:nvSpPr>
          <p:cNvPr id="3" name="İçerik Yer Tutucusu 2"/>
          <p:cNvSpPr>
            <a:spLocks noGrp="1"/>
          </p:cNvSpPr>
          <p:nvPr>
            <p:ph idx="1"/>
          </p:nvPr>
        </p:nvSpPr>
        <p:spPr/>
        <p:txBody>
          <a:bodyPr/>
          <a:lstStyle/>
          <a:p>
            <a:r>
              <a:rPr lang="tr-TR" dirty="0" err="1"/>
              <a:t>Primer</a:t>
            </a:r>
            <a:r>
              <a:rPr lang="tr-TR" dirty="0"/>
              <a:t> ve </a:t>
            </a:r>
            <a:r>
              <a:rPr lang="tr-TR" dirty="0" err="1"/>
              <a:t>sekonder</a:t>
            </a:r>
            <a:r>
              <a:rPr lang="tr-TR" dirty="0"/>
              <a:t> koruma </a:t>
            </a:r>
            <a:r>
              <a:rPr lang="tr-TR" dirty="0" smtClean="0"/>
              <a:t>için; </a:t>
            </a:r>
          </a:p>
          <a:p>
            <a:pPr lvl="1"/>
            <a:r>
              <a:rPr lang="tr-TR" dirty="0" smtClean="0"/>
              <a:t>aerobik ,</a:t>
            </a:r>
            <a:r>
              <a:rPr lang="tr-TR" dirty="0" err="1" smtClean="0"/>
              <a:t>fitnes</a:t>
            </a:r>
            <a:r>
              <a:rPr lang="tr-TR" dirty="0"/>
              <a:t>, </a:t>
            </a:r>
            <a:r>
              <a:rPr lang="tr-TR" dirty="0" err="1"/>
              <a:t>yürüyüs</a:t>
            </a:r>
            <a:r>
              <a:rPr lang="tr-TR" dirty="0"/>
              <a:t>̧, yüzme ve bisiklete binme gibi dinamik </a:t>
            </a:r>
            <a:r>
              <a:rPr lang="tr-TR" dirty="0" err="1"/>
              <a:t>endurans</a:t>
            </a:r>
            <a:r>
              <a:rPr lang="tr-TR" dirty="0"/>
              <a:t> eğitimleri ve </a:t>
            </a:r>
            <a:endParaRPr lang="tr-TR" dirty="0" smtClean="0"/>
          </a:p>
          <a:p>
            <a:pPr lvl="1"/>
            <a:r>
              <a:rPr lang="tr-TR" dirty="0" err="1" smtClean="0"/>
              <a:t>düs</a:t>
            </a:r>
            <a:r>
              <a:rPr lang="tr-TR" dirty="0" err="1"/>
              <a:t>̧ük</a:t>
            </a:r>
            <a:r>
              <a:rPr lang="tr-TR" dirty="0"/>
              <a:t> dirençli kuvvet egzersizleri çok tekrarlı olarak önerilebilir</a:t>
            </a:r>
            <a:r>
              <a:rPr lang="tr-TR" sz="2400" dirty="0"/>
              <a:t>. </a:t>
            </a:r>
          </a:p>
          <a:p>
            <a:r>
              <a:rPr lang="tr-TR" dirty="0" err="1"/>
              <a:t>Araş</a:t>
            </a:r>
            <a:r>
              <a:rPr lang="tr-TR" dirty="0" err="1" smtClean="0"/>
              <a:t>tırmalar</a:t>
            </a:r>
            <a:r>
              <a:rPr lang="tr-TR" dirty="0" smtClean="0"/>
              <a:t>;</a:t>
            </a:r>
          </a:p>
          <a:p>
            <a:pPr lvl="1"/>
            <a:r>
              <a:rPr lang="tr-TR" dirty="0" smtClean="0"/>
              <a:t>yüksek </a:t>
            </a:r>
            <a:r>
              <a:rPr lang="tr-TR" dirty="0" err="1"/>
              <a:t>şiddetteki</a:t>
            </a:r>
            <a:r>
              <a:rPr lang="tr-TR" dirty="0"/>
              <a:t> aerobik egzersiz eğitimlerinin kan basıncını arttırabileceğini, </a:t>
            </a:r>
            <a:endParaRPr lang="tr-TR" dirty="0" smtClean="0"/>
          </a:p>
          <a:p>
            <a:pPr lvl="1"/>
            <a:r>
              <a:rPr lang="tr-TR" dirty="0" smtClean="0"/>
              <a:t>MKH </a:t>
            </a:r>
            <a:r>
              <a:rPr lang="tr-TR" dirty="0" err="1" smtClean="0"/>
              <a:t>nın</a:t>
            </a:r>
            <a:r>
              <a:rPr lang="tr-TR" dirty="0" smtClean="0"/>
              <a:t> %50-85’i </a:t>
            </a:r>
            <a:r>
              <a:rPr lang="tr-TR" dirty="0"/>
              <a:t>düzeyindeki hafif-orta </a:t>
            </a:r>
            <a:r>
              <a:rPr lang="tr-TR" dirty="0" err="1"/>
              <a:t>şiddetteki</a:t>
            </a:r>
            <a:r>
              <a:rPr lang="tr-TR" dirty="0"/>
              <a:t> egzersiz eğitimlerinin kan basıncını </a:t>
            </a:r>
            <a:r>
              <a:rPr lang="tr-TR" dirty="0" err="1"/>
              <a:t>düşürmek</a:t>
            </a:r>
            <a:r>
              <a:rPr lang="tr-TR" dirty="0"/>
              <a:t> için daha uygun </a:t>
            </a:r>
            <a:r>
              <a:rPr lang="tr-TR" dirty="0" err="1"/>
              <a:t>şiddetteki</a:t>
            </a:r>
            <a:r>
              <a:rPr lang="tr-TR" dirty="0"/>
              <a:t> egzersizler olduklarını </a:t>
            </a:r>
            <a:r>
              <a:rPr lang="tr-TR" dirty="0" err="1"/>
              <a:t>göstermişlerdir</a:t>
            </a:r>
            <a:r>
              <a:rPr lang="tr-TR" dirty="0"/>
              <a:t>.</a:t>
            </a:r>
          </a:p>
          <a:p>
            <a:r>
              <a:rPr lang="tr-TR" dirty="0"/>
              <a:t> </a:t>
            </a:r>
            <a:r>
              <a:rPr lang="tr-TR" dirty="0" err="1"/>
              <a:t>İnaktif</a:t>
            </a:r>
            <a:r>
              <a:rPr lang="tr-TR" dirty="0"/>
              <a:t> olan </a:t>
            </a:r>
            <a:r>
              <a:rPr lang="tr-TR" dirty="0" smtClean="0"/>
              <a:t>HT </a:t>
            </a:r>
            <a:r>
              <a:rPr lang="tr-TR" dirty="0"/>
              <a:t>hastalarında </a:t>
            </a:r>
            <a:r>
              <a:rPr lang="tr-TR" dirty="0" err="1"/>
              <a:t>yürüyüs</a:t>
            </a:r>
            <a:r>
              <a:rPr lang="tr-TR" dirty="0"/>
              <a:t>̧ gibi basit aktiviteler bile kan basıncını azaltmak için yararlı olabilir.</a:t>
            </a:r>
          </a:p>
        </p:txBody>
      </p:sp>
    </p:spTree>
    <p:extLst>
      <p:ext uri="{BB962C8B-B14F-4D97-AF65-F5344CB8AC3E}">
        <p14:creationId xmlns:p14="http://schemas.microsoft.com/office/powerpoint/2010/main" val="1046051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Hipertansiyon Hastalarında Egzersiz</a:t>
            </a:r>
          </a:p>
        </p:txBody>
      </p:sp>
      <p:sp>
        <p:nvSpPr>
          <p:cNvPr id="3" name="İçerik Yer Tutucusu 2"/>
          <p:cNvSpPr>
            <a:spLocks noGrp="1"/>
          </p:cNvSpPr>
          <p:nvPr>
            <p:ph idx="1"/>
          </p:nvPr>
        </p:nvSpPr>
        <p:spPr>
          <a:xfrm>
            <a:off x="457200" y="1600200"/>
            <a:ext cx="7620000" cy="5257800"/>
          </a:xfrm>
        </p:spPr>
        <p:txBody>
          <a:bodyPr>
            <a:normAutofit fontScale="92500"/>
          </a:bodyPr>
          <a:lstStyle/>
          <a:p>
            <a:r>
              <a:rPr lang="tr-TR" sz="2400" dirty="0"/>
              <a:t>Yapılan </a:t>
            </a:r>
            <a:r>
              <a:rPr lang="tr-TR" sz="2400" dirty="0" err="1"/>
              <a:t>çalışmalar</a:t>
            </a:r>
            <a:r>
              <a:rPr lang="tr-TR" sz="2400" dirty="0"/>
              <a:t> </a:t>
            </a:r>
            <a:r>
              <a:rPr lang="tr-TR" sz="2400" dirty="0" err="1"/>
              <a:t>ışığında</a:t>
            </a:r>
            <a:r>
              <a:rPr lang="tr-TR" sz="2400" dirty="0"/>
              <a:t>, kan basıncındaki azalmaların daha fazla olması ve etkisinin daha uzun süre devam etmesi için fiziksel aktivite süresinin ısınma ve soğuma </a:t>
            </a:r>
            <a:r>
              <a:rPr lang="tr-TR" sz="2400" dirty="0" err="1"/>
              <a:t>dışında</a:t>
            </a:r>
            <a:r>
              <a:rPr lang="tr-TR" sz="2400" dirty="0"/>
              <a:t> aralıklı ya da devamlı </a:t>
            </a:r>
            <a:r>
              <a:rPr lang="tr-TR" sz="2400" b="1" dirty="0"/>
              <a:t>günlük toplam 30–45 dakika, haftada 5-7 gün</a:t>
            </a:r>
            <a:r>
              <a:rPr lang="tr-TR" sz="2400" dirty="0"/>
              <a:t> olması önerilmektedir. </a:t>
            </a:r>
          </a:p>
          <a:p>
            <a:endParaRPr lang="tr-TR" sz="2400" dirty="0"/>
          </a:p>
          <a:p>
            <a:r>
              <a:rPr lang="tr-TR" sz="2400" dirty="0"/>
              <a:t>Bir saatten fazla süren programlarda hastaların egzersizi bırakma sıklığının arttığı </a:t>
            </a:r>
            <a:r>
              <a:rPr lang="tr-TR" sz="2400" dirty="0" smtClean="0"/>
              <a:t>için </a:t>
            </a:r>
            <a:r>
              <a:rPr lang="tr-TR" sz="2400" dirty="0"/>
              <a:t>egzersizin devamlılığı açısından egzersiz süresinin </a:t>
            </a:r>
            <a:r>
              <a:rPr lang="tr-TR" sz="2400" u="sng" dirty="0"/>
              <a:t>çok uzun olmamasına dikkat edilmelidir</a:t>
            </a:r>
            <a:r>
              <a:rPr lang="tr-TR" sz="2400" dirty="0"/>
              <a:t>.</a:t>
            </a:r>
          </a:p>
          <a:p>
            <a:endParaRPr lang="tr-TR" sz="2400" dirty="0"/>
          </a:p>
          <a:p>
            <a:r>
              <a:rPr lang="tr-TR" sz="2400" dirty="0"/>
              <a:t> Hastaların egzersize gösterdikleri dayanıklılığın az olması durumunda aynı gün içerisinde kısa süreli, tekrarlı aktivitelerin uzun süreli aktiviteler kadar pozitif bir etkisi olduğu </a:t>
            </a:r>
            <a:r>
              <a:rPr lang="tr-TR" sz="2400" dirty="0" err="1"/>
              <a:t>düşünülmektedir</a:t>
            </a:r>
            <a:r>
              <a:rPr lang="tr-TR" sz="2400" dirty="0"/>
              <a:t>. </a:t>
            </a:r>
          </a:p>
        </p:txBody>
      </p:sp>
    </p:spTree>
    <p:extLst>
      <p:ext uri="{BB962C8B-B14F-4D97-AF65-F5344CB8AC3E}">
        <p14:creationId xmlns:p14="http://schemas.microsoft.com/office/powerpoint/2010/main" val="10460511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Hipertansiyon Hastalarında Egzersiz</a:t>
            </a:r>
          </a:p>
        </p:txBody>
      </p:sp>
      <p:sp>
        <p:nvSpPr>
          <p:cNvPr id="3" name="İçerik Yer Tutucusu 2"/>
          <p:cNvSpPr>
            <a:spLocks noGrp="1"/>
          </p:cNvSpPr>
          <p:nvPr>
            <p:ph idx="1"/>
          </p:nvPr>
        </p:nvSpPr>
        <p:spPr/>
        <p:txBody>
          <a:bodyPr>
            <a:noAutofit/>
          </a:bodyPr>
          <a:lstStyle/>
          <a:p>
            <a:r>
              <a:rPr lang="tr-TR" sz="2400" dirty="0"/>
              <a:t>Yani kan basıncını </a:t>
            </a:r>
            <a:r>
              <a:rPr lang="tr-TR" sz="2400" dirty="0" err="1"/>
              <a:t>düşürmek</a:t>
            </a:r>
            <a:r>
              <a:rPr lang="tr-TR" sz="2400" dirty="0"/>
              <a:t> için günde 4 defa, 10 </a:t>
            </a:r>
            <a:r>
              <a:rPr lang="tr-TR" sz="2400" dirty="0" err="1"/>
              <a:t>dk’lık</a:t>
            </a:r>
            <a:r>
              <a:rPr lang="tr-TR" sz="2400" dirty="0"/>
              <a:t> tempolu bir </a:t>
            </a:r>
            <a:r>
              <a:rPr lang="tr-TR" sz="2400" dirty="0" err="1"/>
              <a:t>yürüyüs</a:t>
            </a:r>
            <a:r>
              <a:rPr lang="tr-TR" sz="2400" dirty="0"/>
              <a:t>̧ günde bir kez 40 </a:t>
            </a:r>
            <a:r>
              <a:rPr lang="tr-TR" sz="2400" dirty="0" err="1"/>
              <a:t>dk’lık</a:t>
            </a:r>
            <a:r>
              <a:rPr lang="tr-TR" sz="2400" dirty="0"/>
              <a:t> </a:t>
            </a:r>
            <a:r>
              <a:rPr lang="tr-TR" sz="2400" dirty="0" err="1"/>
              <a:t>yürüyüs</a:t>
            </a:r>
            <a:r>
              <a:rPr lang="tr-TR" sz="2400" dirty="0"/>
              <a:t>̧ kadar etkili olabilir. </a:t>
            </a:r>
          </a:p>
          <a:p>
            <a:endParaRPr lang="tr-TR" sz="2400" dirty="0"/>
          </a:p>
          <a:p>
            <a:r>
              <a:rPr lang="tr-TR" sz="2400" dirty="0"/>
              <a:t>Günlük dozlar kadar hastanın hafta boyuncu aktif olduğu toplam süre de önemlidir. </a:t>
            </a:r>
          </a:p>
          <a:p>
            <a:endParaRPr lang="tr-TR" sz="2400" dirty="0"/>
          </a:p>
          <a:p>
            <a:r>
              <a:rPr lang="tr-TR" sz="2400" dirty="0"/>
              <a:t>Düzenli fiziksel aktivitelerin ilk etkisi 10 gün içinde, maksimum etkisi 4-6 ay sonra ortaya çıkar. </a:t>
            </a:r>
          </a:p>
          <a:p>
            <a:endParaRPr lang="tr-TR" sz="2400" dirty="0"/>
          </a:p>
          <a:p>
            <a:r>
              <a:rPr lang="tr-TR" sz="2400" dirty="0"/>
              <a:t>Egzersiz bırakıldığında tansiyon egzersize </a:t>
            </a:r>
            <a:r>
              <a:rPr lang="tr-TR" sz="2400" dirty="0" err="1"/>
              <a:t>başlamadan</a:t>
            </a:r>
            <a:r>
              <a:rPr lang="tr-TR" sz="2400" dirty="0"/>
              <a:t> önceki seviyesine geri döner. </a:t>
            </a:r>
          </a:p>
        </p:txBody>
      </p:sp>
    </p:spTree>
    <p:extLst>
      <p:ext uri="{BB962C8B-B14F-4D97-AF65-F5344CB8AC3E}">
        <p14:creationId xmlns:p14="http://schemas.microsoft.com/office/powerpoint/2010/main" val="1046051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Hipertansiyon Hastalarında Egzersiz</a:t>
            </a:r>
          </a:p>
        </p:txBody>
      </p:sp>
      <p:sp>
        <p:nvSpPr>
          <p:cNvPr id="3" name="İçerik Yer Tutucusu 2"/>
          <p:cNvSpPr>
            <a:spLocks noGrp="1"/>
          </p:cNvSpPr>
          <p:nvPr>
            <p:ph idx="1"/>
          </p:nvPr>
        </p:nvSpPr>
        <p:spPr/>
        <p:txBody>
          <a:bodyPr>
            <a:normAutofit lnSpcReduction="10000"/>
          </a:bodyPr>
          <a:lstStyle/>
          <a:p>
            <a:pPr marL="114300" indent="0">
              <a:buNone/>
            </a:pPr>
            <a:r>
              <a:rPr lang="tr-TR" sz="2800" dirty="0">
                <a:solidFill>
                  <a:srgbClr val="FF0000"/>
                </a:solidFill>
              </a:rPr>
              <a:t>Kuvvet egzersizleri: </a:t>
            </a:r>
          </a:p>
          <a:p>
            <a:r>
              <a:rPr lang="tr-TR" sz="2400" b="1" dirty="0"/>
              <a:t>Orta </a:t>
            </a:r>
            <a:r>
              <a:rPr lang="tr-TR" sz="2400" b="1" dirty="0" err="1"/>
              <a:t>yaşlı</a:t>
            </a:r>
            <a:r>
              <a:rPr lang="tr-TR" sz="2400" dirty="0"/>
              <a:t> bireylerde büyük kas gruplarına </a:t>
            </a:r>
            <a:r>
              <a:rPr lang="tr-TR" sz="2400" u="sng" dirty="0"/>
              <a:t>haftada 2-3 kez, 3 set, 8-10 kas grubunu içeren, 8-15 tekrarlı</a:t>
            </a:r>
            <a:r>
              <a:rPr lang="tr-TR" sz="2400" dirty="0"/>
              <a:t> kuvvetlendirme egzersizleri önerilirken;</a:t>
            </a:r>
          </a:p>
          <a:p>
            <a:pPr marL="114300" indent="0">
              <a:buNone/>
            </a:pPr>
            <a:endParaRPr lang="tr-TR" sz="2400" dirty="0"/>
          </a:p>
          <a:p>
            <a:r>
              <a:rPr lang="tr-TR" sz="2400" b="1" dirty="0" err="1"/>
              <a:t>Yaşlılarda</a:t>
            </a:r>
            <a:r>
              <a:rPr lang="tr-TR" sz="2400" b="1" dirty="0"/>
              <a:t> </a:t>
            </a:r>
            <a:r>
              <a:rPr lang="tr-TR" sz="2400" dirty="0"/>
              <a:t>büyük kas gruplarına </a:t>
            </a:r>
            <a:r>
              <a:rPr lang="tr-TR" sz="2400" u="sng" dirty="0"/>
              <a:t>haftada 2-3 kez, 1 set, 8-10 kas grubunu içeren 8-15 tekrarlı </a:t>
            </a:r>
            <a:r>
              <a:rPr lang="tr-TR" sz="2400" dirty="0"/>
              <a:t>kuvvetlendirme egzersizleri önerilmektedir. </a:t>
            </a:r>
          </a:p>
          <a:p>
            <a:pPr marL="114300" indent="0">
              <a:buNone/>
            </a:pPr>
            <a:endParaRPr lang="tr-TR" sz="2400" dirty="0"/>
          </a:p>
          <a:p>
            <a:r>
              <a:rPr lang="tr-TR" sz="2400" dirty="0"/>
              <a:t>Belirlenen bir maksimum tekrar ağırlığının %40-50’i (orta </a:t>
            </a:r>
            <a:r>
              <a:rPr lang="tr-TR" sz="2400" dirty="0" err="1"/>
              <a:t>şiddetli</a:t>
            </a:r>
            <a:r>
              <a:rPr lang="tr-TR" sz="2400" dirty="0"/>
              <a:t>) ile </a:t>
            </a:r>
            <a:r>
              <a:rPr lang="tr-TR" sz="2400" dirty="0" err="1"/>
              <a:t>başlanarak</a:t>
            </a:r>
            <a:r>
              <a:rPr lang="tr-TR" sz="2400" dirty="0"/>
              <a:t> tedrici olarak yüklenmeler artırılabilir.</a:t>
            </a:r>
          </a:p>
        </p:txBody>
      </p:sp>
    </p:spTree>
    <p:extLst>
      <p:ext uri="{BB962C8B-B14F-4D97-AF65-F5344CB8AC3E}">
        <p14:creationId xmlns:p14="http://schemas.microsoft.com/office/powerpoint/2010/main" val="10460511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931224" cy="1143000"/>
          </a:xfrm>
        </p:spPr>
        <p:txBody>
          <a:bodyPr/>
          <a:lstStyle/>
          <a:p>
            <a:r>
              <a:rPr lang="tr-TR" sz="4000" dirty="0"/>
              <a:t>Hipertansiyon Hastalarında Egzersiz</a:t>
            </a:r>
          </a:p>
        </p:txBody>
      </p:sp>
      <p:sp>
        <p:nvSpPr>
          <p:cNvPr id="3" name="İçerik Yer Tutucusu 2"/>
          <p:cNvSpPr>
            <a:spLocks noGrp="1"/>
          </p:cNvSpPr>
          <p:nvPr>
            <p:ph idx="1"/>
          </p:nvPr>
        </p:nvSpPr>
        <p:spPr/>
        <p:txBody>
          <a:bodyPr>
            <a:normAutofit lnSpcReduction="10000"/>
          </a:bodyPr>
          <a:lstStyle/>
          <a:p>
            <a:pPr marL="114300" indent="0">
              <a:buNone/>
            </a:pPr>
            <a:r>
              <a:rPr lang="tr-TR" sz="2800" dirty="0" err="1">
                <a:solidFill>
                  <a:srgbClr val="FF0000"/>
                </a:solidFill>
              </a:rPr>
              <a:t>Kontrendikasyonlar</a:t>
            </a:r>
            <a:r>
              <a:rPr lang="tr-TR" sz="2800" dirty="0">
                <a:solidFill>
                  <a:srgbClr val="FF0000"/>
                </a:solidFill>
              </a:rPr>
              <a:t>/Riskler:</a:t>
            </a:r>
          </a:p>
          <a:p>
            <a:r>
              <a:rPr lang="tr-TR" dirty="0"/>
              <a:t>Kan basıncı200/115 </a:t>
            </a:r>
            <a:r>
              <a:rPr lang="tr-TR" dirty="0" err="1"/>
              <a:t>mmHg</a:t>
            </a:r>
            <a:r>
              <a:rPr lang="tr-TR" dirty="0"/>
              <a:t> üzerinde olan bireylerde kan basıncı kontrolü sağlanıp stabil hale gelene kadar egzersiz yapılması </a:t>
            </a:r>
            <a:r>
              <a:rPr lang="tr-TR" dirty="0" err="1"/>
              <a:t>kontrendikedir</a:t>
            </a:r>
            <a:r>
              <a:rPr lang="tr-TR" dirty="0"/>
              <a:t>.</a:t>
            </a:r>
          </a:p>
          <a:p>
            <a:r>
              <a:rPr lang="tr-TR" dirty="0"/>
              <a:t> Kan basıncı 180/110 </a:t>
            </a:r>
            <a:r>
              <a:rPr lang="tr-TR" dirty="0" err="1"/>
              <a:t>mmHg</a:t>
            </a:r>
            <a:r>
              <a:rPr lang="tr-TR" dirty="0"/>
              <a:t> olanlarda da kan basıncı bu değerlerin altına gelmeden egzersiz yapılması önerilmemektedir. </a:t>
            </a:r>
          </a:p>
          <a:p>
            <a:r>
              <a:rPr lang="tr-TR" dirty="0" err="1"/>
              <a:t>Hipertansif</a:t>
            </a:r>
            <a:r>
              <a:rPr lang="tr-TR" dirty="0"/>
              <a:t> bireylerin </a:t>
            </a:r>
            <a:r>
              <a:rPr lang="tr-TR" dirty="0" err="1"/>
              <a:t>aşırı</a:t>
            </a:r>
            <a:r>
              <a:rPr lang="tr-TR" dirty="0"/>
              <a:t> direnç egzersizi yapması önerilmemektedir. </a:t>
            </a:r>
          </a:p>
          <a:p>
            <a:r>
              <a:rPr lang="tr-TR" dirty="0"/>
              <a:t>Yüksek veya çok yüksek </a:t>
            </a:r>
            <a:r>
              <a:rPr lang="tr-TR" dirty="0" err="1"/>
              <a:t>şiddetli</a:t>
            </a:r>
            <a:r>
              <a:rPr lang="tr-TR" dirty="0"/>
              <a:t> egzersizler </a:t>
            </a:r>
            <a:r>
              <a:rPr lang="tr-TR" dirty="0" err="1"/>
              <a:t>hipertansif</a:t>
            </a:r>
            <a:r>
              <a:rPr lang="tr-TR" dirty="0"/>
              <a:t> bireylerde ani kan basıncı yüksekliğine, bazen </a:t>
            </a:r>
            <a:r>
              <a:rPr lang="tr-TR" dirty="0" err="1"/>
              <a:t>aşırı</a:t>
            </a:r>
            <a:r>
              <a:rPr lang="tr-TR" dirty="0"/>
              <a:t> kan basıncı </a:t>
            </a:r>
            <a:r>
              <a:rPr lang="tr-TR" dirty="0" err="1"/>
              <a:t>düşüklüklerine</a:t>
            </a:r>
            <a:r>
              <a:rPr lang="tr-TR" dirty="0"/>
              <a:t>, elektrolit bozukluklarına, </a:t>
            </a:r>
            <a:r>
              <a:rPr lang="tr-TR" dirty="0" err="1"/>
              <a:t>dehidratasyona</a:t>
            </a:r>
            <a:r>
              <a:rPr lang="tr-TR" dirty="0"/>
              <a:t> ve çok az bile olsa ani ölüm riskine yol açabilir.</a:t>
            </a:r>
          </a:p>
        </p:txBody>
      </p:sp>
    </p:spTree>
    <p:extLst>
      <p:ext uri="{BB962C8B-B14F-4D97-AF65-F5344CB8AC3E}">
        <p14:creationId xmlns:p14="http://schemas.microsoft.com/office/powerpoint/2010/main" val="104605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Ekran Kırpm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16632"/>
            <a:ext cx="5328591" cy="6546062"/>
          </a:xfrm>
        </p:spPr>
      </p:pic>
    </p:spTree>
    <p:extLst>
      <p:ext uri="{BB962C8B-B14F-4D97-AF65-F5344CB8AC3E}">
        <p14:creationId xmlns:p14="http://schemas.microsoft.com/office/powerpoint/2010/main" val="34275603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931224" cy="1143000"/>
          </a:xfrm>
        </p:spPr>
        <p:txBody>
          <a:bodyPr/>
          <a:lstStyle/>
          <a:p>
            <a:r>
              <a:rPr lang="tr-TR" sz="4000" dirty="0" err="1"/>
              <a:t>Kardiyovasküler</a:t>
            </a:r>
            <a:r>
              <a:rPr lang="tr-TR" sz="4000" dirty="0"/>
              <a:t> Hastalıklarda Egzersiz</a:t>
            </a:r>
          </a:p>
        </p:txBody>
      </p:sp>
      <p:sp>
        <p:nvSpPr>
          <p:cNvPr id="3" name="İçerik Yer Tutucusu 2"/>
          <p:cNvSpPr>
            <a:spLocks noGrp="1"/>
          </p:cNvSpPr>
          <p:nvPr>
            <p:ph idx="1"/>
          </p:nvPr>
        </p:nvSpPr>
        <p:spPr/>
        <p:txBody>
          <a:bodyPr>
            <a:normAutofit/>
          </a:bodyPr>
          <a:lstStyle/>
          <a:p>
            <a:r>
              <a:rPr lang="tr-TR" sz="2400" dirty="0"/>
              <a:t>Fiziksel aktivite hem AKH riskinin azaltılmasında hem de hastalık ortaya çıktıktan sonra iyileşme sürecinin hızlanması, tekrarlayan olay riskinin azaltılması ve yaşam kalitesinin düzeltilmesinde çok etkilidir. </a:t>
            </a:r>
          </a:p>
          <a:p>
            <a:endParaRPr lang="tr-TR" sz="2400" dirty="0"/>
          </a:p>
          <a:p>
            <a:r>
              <a:rPr lang="tr-TR" sz="2400" dirty="0"/>
              <a:t>Kardiyak rehabilitasyon egzersizlerinin total </a:t>
            </a:r>
            <a:r>
              <a:rPr lang="tr-TR" sz="2400" dirty="0" err="1"/>
              <a:t>mortaliteyi</a:t>
            </a:r>
            <a:r>
              <a:rPr lang="tr-TR" sz="2400" dirty="0"/>
              <a:t> %20, kardiyak </a:t>
            </a:r>
            <a:r>
              <a:rPr lang="tr-TR" sz="2400" dirty="0" err="1"/>
              <a:t>mortaliteyi</a:t>
            </a:r>
            <a:r>
              <a:rPr lang="tr-TR" sz="2400" dirty="0"/>
              <a:t> %26 azalttığı görülmüştür. </a:t>
            </a:r>
          </a:p>
          <a:p>
            <a:endParaRPr lang="tr-TR" sz="2400" dirty="0"/>
          </a:p>
          <a:p>
            <a:r>
              <a:rPr lang="tr-TR" sz="2400" dirty="0"/>
              <a:t>Düzenli fiziksel aktivitenin </a:t>
            </a:r>
            <a:r>
              <a:rPr lang="tr-TR" sz="2400" dirty="0" err="1"/>
              <a:t>antiaterojenik</a:t>
            </a:r>
            <a:r>
              <a:rPr lang="tr-TR" sz="2400" dirty="0"/>
              <a:t>, </a:t>
            </a:r>
            <a:r>
              <a:rPr lang="tr-TR" sz="2400" dirty="0" err="1"/>
              <a:t>antiinflamatuar</a:t>
            </a:r>
            <a:r>
              <a:rPr lang="tr-TR" sz="2400" dirty="0"/>
              <a:t>, </a:t>
            </a:r>
            <a:r>
              <a:rPr lang="tr-TR" sz="2400" dirty="0" err="1"/>
              <a:t>antiiskemik</a:t>
            </a:r>
            <a:r>
              <a:rPr lang="tr-TR" sz="2400" dirty="0"/>
              <a:t>, </a:t>
            </a:r>
            <a:r>
              <a:rPr lang="tr-TR" sz="2400" dirty="0" err="1"/>
              <a:t>antitrombotik</a:t>
            </a:r>
            <a:r>
              <a:rPr lang="tr-TR" sz="2400" dirty="0"/>
              <a:t> ve </a:t>
            </a:r>
            <a:r>
              <a:rPr lang="tr-TR" sz="2400" dirty="0" err="1"/>
              <a:t>antiaritmik</a:t>
            </a:r>
            <a:r>
              <a:rPr lang="tr-TR" sz="2400" dirty="0"/>
              <a:t> etkileri bilinmektedir.</a:t>
            </a:r>
          </a:p>
        </p:txBody>
      </p:sp>
    </p:spTree>
    <p:extLst>
      <p:ext uri="{BB962C8B-B14F-4D97-AF65-F5344CB8AC3E}">
        <p14:creationId xmlns:p14="http://schemas.microsoft.com/office/powerpoint/2010/main" val="3940281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859216" cy="1143000"/>
          </a:xfrm>
        </p:spPr>
        <p:txBody>
          <a:bodyPr/>
          <a:lstStyle/>
          <a:p>
            <a:r>
              <a:rPr lang="tr-TR" sz="4000" dirty="0" err="1"/>
              <a:t>Kardiyovasküler</a:t>
            </a:r>
            <a:r>
              <a:rPr lang="tr-TR" sz="4000" dirty="0"/>
              <a:t> Hastalıklarda Egzersiz</a:t>
            </a:r>
          </a:p>
        </p:txBody>
      </p:sp>
      <p:pic>
        <p:nvPicPr>
          <p:cNvPr id="5" name="İçerik Yer Tutucusu 4">
            <a:extLst>
              <a:ext uri="{FF2B5EF4-FFF2-40B4-BE49-F238E27FC236}">
                <a16:creationId xmlns="" xmlns:a16="http://schemas.microsoft.com/office/drawing/2014/main" id="{6115D08B-0841-4BB4-9BCA-57F0D96F05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2342092"/>
            <a:ext cx="6921752" cy="4241270"/>
          </a:xfrm>
        </p:spPr>
      </p:pic>
      <p:sp>
        <p:nvSpPr>
          <p:cNvPr id="6" name="Metin kutusu 5">
            <a:extLst>
              <a:ext uri="{FF2B5EF4-FFF2-40B4-BE49-F238E27FC236}">
                <a16:creationId xmlns="" xmlns:a16="http://schemas.microsoft.com/office/drawing/2014/main" id="{F332770A-C688-41A6-9ABD-B305866F7E17}"/>
              </a:ext>
            </a:extLst>
          </p:cNvPr>
          <p:cNvSpPr txBox="1"/>
          <p:nvPr/>
        </p:nvSpPr>
        <p:spPr>
          <a:xfrm>
            <a:off x="796821" y="1833606"/>
            <a:ext cx="6984776" cy="400110"/>
          </a:xfrm>
          <a:prstGeom prst="rect">
            <a:avLst/>
          </a:prstGeom>
          <a:noFill/>
        </p:spPr>
        <p:txBody>
          <a:bodyPr wrap="square" rtlCol="0">
            <a:spAutoFit/>
          </a:bodyPr>
          <a:lstStyle/>
          <a:p>
            <a:r>
              <a:rPr lang="tr-TR" sz="2000" dirty="0"/>
              <a:t>Fiziksel aktivite ve egzersizin potansiyel kalp koruyucu etkileri</a:t>
            </a:r>
          </a:p>
        </p:txBody>
      </p:sp>
    </p:spTree>
    <p:extLst>
      <p:ext uri="{BB962C8B-B14F-4D97-AF65-F5344CB8AC3E}">
        <p14:creationId xmlns:p14="http://schemas.microsoft.com/office/powerpoint/2010/main" val="1046051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859216" cy="1143000"/>
          </a:xfrm>
        </p:spPr>
        <p:txBody>
          <a:bodyPr/>
          <a:lstStyle/>
          <a:p>
            <a:r>
              <a:rPr lang="tr-TR" sz="4000" dirty="0" err="1"/>
              <a:t>Kardiyovasküler</a:t>
            </a:r>
            <a:r>
              <a:rPr lang="tr-TR" sz="4000" dirty="0"/>
              <a:t> Hastalıklarda Egzersiz</a:t>
            </a:r>
          </a:p>
        </p:txBody>
      </p:sp>
      <p:sp>
        <p:nvSpPr>
          <p:cNvPr id="3" name="İçerik Yer Tutucusu 2"/>
          <p:cNvSpPr>
            <a:spLocks noGrp="1"/>
          </p:cNvSpPr>
          <p:nvPr>
            <p:ph idx="1"/>
          </p:nvPr>
        </p:nvSpPr>
        <p:spPr/>
        <p:txBody>
          <a:bodyPr>
            <a:normAutofit/>
          </a:bodyPr>
          <a:lstStyle/>
          <a:p>
            <a:r>
              <a:rPr lang="tr-TR" dirty="0"/>
              <a:t>KVS dayanıklılığını artırmak için </a:t>
            </a:r>
            <a:r>
              <a:rPr lang="tr-TR" dirty="0">
                <a:solidFill>
                  <a:srgbClr val="FF0000"/>
                </a:solidFill>
              </a:rPr>
              <a:t>aerobik </a:t>
            </a:r>
            <a:r>
              <a:rPr lang="tr-TR" dirty="0" smtClean="0">
                <a:solidFill>
                  <a:srgbClr val="FF0000"/>
                </a:solidFill>
              </a:rPr>
              <a:t>egzersizler; </a:t>
            </a:r>
          </a:p>
          <a:p>
            <a:pPr lvl="1">
              <a:buFont typeface="Wingdings" pitchFamily="2" charset="2"/>
              <a:buChar char="ü"/>
            </a:pPr>
            <a:r>
              <a:rPr lang="tr-TR" dirty="0"/>
              <a:t>H</a:t>
            </a:r>
            <a:r>
              <a:rPr lang="tr-TR" dirty="0" smtClean="0"/>
              <a:t>aftada </a:t>
            </a:r>
            <a:r>
              <a:rPr lang="tr-TR" dirty="0"/>
              <a:t>en az 3 </a:t>
            </a:r>
            <a:r>
              <a:rPr lang="tr-TR" dirty="0" smtClean="0"/>
              <a:t>seans şeklinde,</a:t>
            </a:r>
          </a:p>
          <a:p>
            <a:pPr lvl="1">
              <a:buFont typeface="Wingdings" pitchFamily="2" charset="2"/>
              <a:buChar char="ü"/>
            </a:pPr>
            <a:r>
              <a:rPr lang="tr-TR" dirty="0" smtClean="0"/>
              <a:t>Her </a:t>
            </a:r>
            <a:r>
              <a:rPr lang="tr-TR" dirty="0"/>
              <a:t>seans 10 dakikalık ısınma ve soğuma periyotları hariç 15-60 dakika </a:t>
            </a:r>
            <a:r>
              <a:rPr lang="tr-TR" dirty="0" smtClean="0"/>
              <a:t>sürmeli,</a:t>
            </a:r>
          </a:p>
          <a:p>
            <a:pPr lvl="1">
              <a:buFont typeface="Wingdings" pitchFamily="2" charset="2"/>
              <a:buChar char="ü"/>
            </a:pPr>
            <a:r>
              <a:rPr lang="tr-TR" dirty="0" smtClean="0"/>
              <a:t>Seanslar </a:t>
            </a:r>
            <a:r>
              <a:rPr lang="tr-TR" dirty="0"/>
              <a:t>devamlı ya da </a:t>
            </a:r>
            <a:r>
              <a:rPr lang="tr-TR" dirty="0" smtClean="0"/>
              <a:t>aralıklı,</a:t>
            </a:r>
          </a:p>
          <a:p>
            <a:pPr lvl="2">
              <a:buFont typeface="Wingdings" pitchFamily="2" charset="2"/>
              <a:buChar char="ü"/>
            </a:pPr>
            <a:r>
              <a:rPr lang="tr-TR" dirty="0" smtClean="0"/>
              <a:t>Devamlı </a:t>
            </a:r>
            <a:r>
              <a:rPr lang="tr-TR" dirty="0"/>
              <a:t>egzersizlerde aynı tip egzersiz aynı şiddette seans boyunca devam ettirilir. </a:t>
            </a:r>
          </a:p>
          <a:p>
            <a:pPr lvl="2">
              <a:buFont typeface="Wingdings" pitchFamily="2" charset="2"/>
              <a:buChar char="ü"/>
            </a:pPr>
            <a:r>
              <a:rPr lang="tr-TR" dirty="0"/>
              <a:t>Aralıklı egzersizde ise genellikle birkaç kez 3-4 dakikalık maksimum yoğunlukta, aralarda 3-4 dakikalık düşük yoğunlukta egzersizler verilmektedir. </a:t>
            </a:r>
          </a:p>
          <a:p>
            <a:pPr lvl="1">
              <a:buFont typeface="Wingdings" pitchFamily="2" charset="2"/>
              <a:buChar char="ü"/>
            </a:pPr>
            <a:r>
              <a:rPr lang="tr-TR" dirty="0"/>
              <a:t>E</a:t>
            </a:r>
            <a:r>
              <a:rPr lang="tr-TR" dirty="0" smtClean="0"/>
              <a:t>gzersiz </a:t>
            </a:r>
            <a:r>
              <a:rPr lang="tr-TR" dirty="0"/>
              <a:t>yoğunlukları başlangıçta %40-60 ile başlanabilir, </a:t>
            </a:r>
            <a:endParaRPr lang="tr-TR" dirty="0" smtClean="0"/>
          </a:p>
          <a:p>
            <a:pPr lvl="1">
              <a:buFont typeface="Wingdings" pitchFamily="2" charset="2"/>
              <a:buChar char="ü"/>
            </a:pPr>
            <a:r>
              <a:rPr lang="tr-TR" dirty="0" smtClean="0"/>
              <a:t>Haftada </a:t>
            </a:r>
            <a:r>
              <a:rPr lang="tr-TR" dirty="0"/>
              <a:t>bir 5 </a:t>
            </a:r>
            <a:r>
              <a:rPr lang="tr-TR" dirty="0" err="1"/>
              <a:t>dk</a:t>
            </a:r>
            <a:r>
              <a:rPr lang="tr-TR" dirty="0"/>
              <a:t> olmak üzere egzersiz süresi uzatılabilir. </a:t>
            </a:r>
          </a:p>
        </p:txBody>
      </p:sp>
    </p:spTree>
    <p:extLst>
      <p:ext uri="{BB962C8B-B14F-4D97-AF65-F5344CB8AC3E}">
        <p14:creationId xmlns:p14="http://schemas.microsoft.com/office/powerpoint/2010/main" val="41337924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18C03A0C-EAE5-4A7A-A127-D37F45C0F33F}"/>
              </a:ext>
            </a:extLst>
          </p:cNvPr>
          <p:cNvSpPr>
            <a:spLocks noGrp="1"/>
          </p:cNvSpPr>
          <p:nvPr>
            <p:ph type="title"/>
          </p:nvPr>
        </p:nvSpPr>
        <p:spPr>
          <a:xfrm>
            <a:off x="457200" y="274638"/>
            <a:ext cx="7931224" cy="1143000"/>
          </a:xfrm>
        </p:spPr>
        <p:txBody>
          <a:bodyPr/>
          <a:lstStyle/>
          <a:p>
            <a:r>
              <a:rPr lang="tr-TR" sz="4000" dirty="0" err="1"/>
              <a:t>Kardiyovasküler</a:t>
            </a:r>
            <a:r>
              <a:rPr lang="tr-TR" sz="4000" dirty="0"/>
              <a:t> Hastalıklarda Egzersiz</a:t>
            </a:r>
          </a:p>
        </p:txBody>
      </p:sp>
      <p:sp>
        <p:nvSpPr>
          <p:cNvPr id="3" name="İçerik Yer Tutucusu 2">
            <a:extLst>
              <a:ext uri="{FF2B5EF4-FFF2-40B4-BE49-F238E27FC236}">
                <a16:creationId xmlns="" xmlns:a16="http://schemas.microsoft.com/office/drawing/2014/main" id="{ED91E7CC-525B-4B61-BC64-84B666826EEC}"/>
              </a:ext>
            </a:extLst>
          </p:cNvPr>
          <p:cNvSpPr>
            <a:spLocks noGrp="1"/>
          </p:cNvSpPr>
          <p:nvPr>
            <p:ph idx="1"/>
          </p:nvPr>
        </p:nvSpPr>
        <p:spPr/>
        <p:txBody>
          <a:bodyPr>
            <a:normAutofit/>
          </a:bodyPr>
          <a:lstStyle/>
          <a:p>
            <a:r>
              <a:rPr lang="tr-TR" dirty="0">
                <a:solidFill>
                  <a:srgbClr val="FF0000"/>
                </a:solidFill>
              </a:rPr>
              <a:t>Direnç </a:t>
            </a:r>
            <a:r>
              <a:rPr lang="tr-TR" dirty="0" smtClean="0">
                <a:solidFill>
                  <a:srgbClr val="FF0000"/>
                </a:solidFill>
              </a:rPr>
              <a:t>egzersizleri; </a:t>
            </a:r>
          </a:p>
          <a:p>
            <a:pPr lvl="1">
              <a:buFont typeface="Wingdings" pitchFamily="2" charset="2"/>
              <a:buChar char="ü"/>
            </a:pPr>
            <a:r>
              <a:rPr lang="tr-TR" dirty="0" smtClean="0"/>
              <a:t>Haftada </a:t>
            </a:r>
            <a:r>
              <a:rPr lang="tr-TR" dirty="0"/>
              <a:t>2-3 kez </a:t>
            </a:r>
            <a:endParaRPr lang="tr-TR" dirty="0" smtClean="0"/>
          </a:p>
          <a:p>
            <a:pPr lvl="1">
              <a:buFont typeface="Wingdings" pitchFamily="2" charset="2"/>
              <a:buChar char="ü"/>
            </a:pPr>
            <a:r>
              <a:rPr lang="tr-TR" dirty="0" smtClean="0"/>
              <a:t>1-3 </a:t>
            </a:r>
            <a:r>
              <a:rPr lang="tr-TR" dirty="0"/>
              <a:t>setten, her bir set 8- 10 tekrardan oluşur. </a:t>
            </a:r>
            <a:endParaRPr lang="tr-TR" dirty="0" smtClean="0"/>
          </a:p>
          <a:p>
            <a:pPr lvl="1">
              <a:buFont typeface="Wingdings" pitchFamily="2" charset="2"/>
              <a:buChar char="ü"/>
            </a:pPr>
            <a:r>
              <a:rPr lang="tr-TR" dirty="0" smtClean="0"/>
              <a:t>Setler </a:t>
            </a:r>
            <a:r>
              <a:rPr lang="tr-TR" dirty="0"/>
              <a:t>arasında 2 dakika istirahat verilir. </a:t>
            </a:r>
          </a:p>
          <a:p>
            <a:pPr lvl="1">
              <a:buFont typeface="Wingdings" pitchFamily="2" charset="2"/>
              <a:buChar char="ü"/>
            </a:pPr>
            <a:r>
              <a:rPr lang="tr-TR" dirty="0"/>
              <a:t>Ağrı ve rahatsızlık uyandırmadan ağırlık </a:t>
            </a:r>
            <a:r>
              <a:rPr lang="tr-TR" dirty="0" smtClean="0"/>
              <a:t>kaldırılmalı, </a:t>
            </a:r>
            <a:r>
              <a:rPr lang="tr-TR" dirty="0" err="1" smtClean="0"/>
              <a:t>Borg</a:t>
            </a:r>
            <a:r>
              <a:rPr lang="tr-TR" dirty="0" smtClean="0"/>
              <a:t> </a:t>
            </a:r>
            <a:r>
              <a:rPr lang="tr-TR" dirty="0"/>
              <a:t>zorlanma skalası 15 altı (12-13) olmalıdır. </a:t>
            </a:r>
          </a:p>
          <a:p>
            <a:pPr lvl="1">
              <a:buFont typeface="Wingdings" pitchFamily="2" charset="2"/>
              <a:buChar char="ü"/>
            </a:pPr>
            <a:r>
              <a:rPr lang="tr-TR" dirty="0"/>
              <a:t>Kaldırılırken nefes tutularak </a:t>
            </a:r>
            <a:r>
              <a:rPr lang="tr-TR" dirty="0" err="1"/>
              <a:t>valsavra</a:t>
            </a:r>
            <a:r>
              <a:rPr lang="tr-TR" dirty="0"/>
              <a:t> </a:t>
            </a:r>
            <a:r>
              <a:rPr lang="tr-TR" dirty="0" err="1"/>
              <a:t>menevrası</a:t>
            </a:r>
            <a:r>
              <a:rPr lang="tr-TR" dirty="0"/>
              <a:t> oluşturulmamalıdır. </a:t>
            </a:r>
          </a:p>
          <a:p>
            <a:pPr lvl="1">
              <a:buFont typeface="Wingdings" pitchFamily="2" charset="2"/>
              <a:buChar char="ü"/>
            </a:pPr>
            <a:r>
              <a:rPr lang="tr-TR" dirty="0"/>
              <a:t>Egzersizler 15-30 dakika sürmelidir. </a:t>
            </a:r>
            <a:endParaRPr lang="tr-TR" dirty="0" smtClean="0"/>
          </a:p>
          <a:p>
            <a:pPr lvl="1">
              <a:buFont typeface="Wingdings" pitchFamily="2" charset="2"/>
              <a:buChar char="ü"/>
            </a:pPr>
            <a:r>
              <a:rPr lang="tr-TR" dirty="0" smtClean="0"/>
              <a:t>Egzersiz </a:t>
            </a:r>
            <a:r>
              <a:rPr lang="tr-TR" dirty="0"/>
              <a:t>öncesinde 10 dakikalık yürüme, germe egzersizlerini içeren ısınma periyodu olmalıdır. </a:t>
            </a:r>
            <a:endParaRPr lang="tr-TR" dirty="0" smtClean="0"/>
          </a:p>
          <a:p>
            <a:pPr lvl="1">
              <a:buFont typeface="Wingdings" pitchFamily="2" charset="2"/>
              <a:buChar char="ü"/>
            </a:pPr>
            <a:r>
              <a:rPr lang="tr-TR" dirty="0" smtClean="0"/>
              <a:t>Hasta </a:t>
            </a:r>
            <a:r>
              <a:rPr lang="tr-TR" dirty="0"/>
              <a:t>programa uyum sağlayıp, egzersizler hafif gelmeye başlayınca önce set sayısı, sonra tekrar sayısı </a:t>
            </a:r>
            <a:r>
              <a:rPr lang="tr-TR" dirty="0" smtClean="0"/>
              <a:t>artırılabilir.</a:t>
            </a:r>
            <a:endParaRPr lang="tr-TR" dirty="0"/>
          </a:p>
        </p:txBody>
      </p:sp>
    </p:spTree>
    <p:extLst>
      <p:ext uri="{BB962C8B-B14F-4D97-AF65-F5344CB8AC3E}">
        <p14:creationId xmlns:p14="http://schemas.microsoft.com/office/powerpoint/2010/main" val="2226365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CA57262E-D6F8-4163-9595-7FD4F3C575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9468" y="548679"/>
            <a:ext cx="4934780" cy="6307937"/>
          </a:xfrm>
        </p:spPr>
      </p:pic>
      <p:sp>
        <p:nvSpPr>
          <p:cNvPr id="9" name="Metin kutusu 8">
            <a:extLst>
              <a:ext uri="{FF2B5EF4-FFF2-40B4-BE49-F238E27FC236}">
                <a16:creationId xmlns="" xmlns:a16="http://schemas.microsoft.com/office/drawing/2014/main" id="{5DE4975E-2B26-40FF-9593-863696C224AD}"/>
              </a:ext>
            </a:extLst>
          </p:cNvPr>
          <p:cNvSpPr txBox="1"/>
          <p:nvPr/>
        </p:nvSpPr>
        <p:spPr>
          <a:xfrm>
            <a:off x="1835696" y="188640"/>
            <a:ext cx="5904656" cy="400110"/>
          </a:xfrm>
          <a:prstGeom prst="rect">
            <a:avLst/>
          </a:prstGeom>
          <a:noFill/>
        </p:spPr>
        <p:txBody>
          <a:bodyPr wrap="square" rtlCol="0">
            <a:spAutoFit/>
          </a:bodyPr>
          <a:lstStyle/>
          <a:p>
            <a:r>
              <a:rPr lang="tr-TR" sz="2000" dirty="0"/>
              <a:t>Egzersiz Önerileri İçin Risk Sınıflandırılması</a:t>
            </a:r>
          </a:p>
        </p:txBody>
      </p:sp>
    </p:spTree>
    <p:extLst>
      <p:ext uri="{BB962C8B-B14F-4D97-AF65-F5344CB8AC3E}">
        <p14:creationId xmlns:p14="http://schemas.microsoft.com/office/powerpoint/2010/main" val="1747529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859216" cy="1143000"/>
          </a:xfrm>
        </p:spPr>
        <p:txBody>
          <a:bodyPr/>
          <a:lstStyle/>
          <a:p>
            <a:r>
              <a:rPr lang="tr-TR" sz="4000" dirty="0" err="1"/>
              <a:t>Kardiyovasküler</a:t>
            </a:r>
            <a:r>
              <a:rPr lang="tr-TR" sz="4000" dirty="0"/>
              <a:t> Hastalıklarda Egzersiz</a:t>
            </a:r>
          </a:p>
        </p:txBody>
      </p:sp>
      <p:pic>
        <p:nvPicPr>
          <p:cNvPr id="5" name="İçerik Yer Tutucusu 4">
            <a:extLst>
              <a:ext uri="{FF2B5EF4-FFF2-40B4-BE49-F238E27FC236}">
                <a16:creationId xmlns="" xmlns:a16="http://schemas.microsoft.com/office/drawing/2014/main" id="{DF0CE1B2-97BB-4FD0-9FC2-BDA0E977A4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9992" y="1914232"/>
            <a:ext cx="5275921" cy="1097591"/>
          </a:xfrm>
        </p:spPr>
      </p:pic>
      <p:pic>
        <p:nvPicPr>
          <p:cNvPr id="7" name="Resim 6">
            <a:extLst>
              <a:ext uri="{FF2B5EF4-FFF2-40B4-BE49-F238E27FC236}">
                <a16:creationId xmlns="" xmlns:a16="http://schemas.microsoft.com/office/drawing/2014/main" id="{8A8EB51F-6F19-4E55-A825-FD0ED7495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993" y="3645024"/>
            <a:ext cx="5275920" cy="3212976"/>
          </a:xfrm>
          <a:prstGeom prst="rect">
            <a:avLst/>
          </a:prstGeom>
        </p:spPr>
      </p:pic>
      <p:sp>
        <p:nvSpPr>
          <p:cNvPr id="8" name="Metin kutusu 7">
            <a:extLst>
              <a:ext uri="{FF2B5EF4-FFF2-40B4-BE49-F238E27FC236}">
                <a16:creationId xmlns="" xmlns:a16="http://schemas.microsoft.com/office/drawing/2014/main" id="{75D2121B-CA77-4353-953B-4C53DB656556}"/>
              </a:ext>
            </a:extLst>
          </p:cNvPr>
          <p:cNvSpPr txBox="1"/>
          <p:nvPr/>
        </p:nvSpPr>
        <p:spPr>
          <a:xfrm>
            <a:off x="1429992" y="1448789"/>
            <a:ext cx="5275921" cy="400110"/>
          </a:xfrm>
          <a:prstGeom prst="rect">
            <a:avLst/>
          </a:prstGeom>
          <a:noFill/>
        </p:spPr>
        <p:txBody>
          <a:bodyPr wrap="square" rtlCol="0">
            <a:spAutoFit/>
          </a:bodyPr>
          <a:lstStyle/>
          <a:p>
            <a:r>
              <a:rPr lang="tr-TR" sz="2000" dirty="0"/>
              <a:t>Koroner Kalp Hastalıklarında Egzersiz Reçetesi</a:t>
            </a:r>
          </a:p>
        </p:txBody>
      </p:sp>
      <p:sp>
        <p:nvSpPr>
          <p:cNvPr id="10" name="Metin kutusu 9">
            <a:extLst>
              <a:ext uri="{FF2B5EF4-FFF2-40B4-BE49-F238E27FC236}">
                <a16:creationId xmlns="" xmlns:a16="http://schemas.microsoft.com/office/drawing/2014/main" id="{B9EFDED9-9F41-4FFB-BACC-F6DE77240F6A}"/>
              </a:ext>
            </a:extLst>
          </p:cNvPr>
          <p:cNvSpPr txBox="1"/>
          <p:nvPr/>
        </p:nvSpPr>
        <p:spPr>
          <a:xfrm>
            <a:off x="1429992" y="3244914"/>
            <a:ext cx="5275921" cy="400110"/>
          </a:xfrm>
          <a:prstGeom prst="rect">
            <a:avLst/>
          </a:prstGeom>
          <a:noFill/>
        </p:spPr>
        <p:txBody>
          <a:bodyPr wrap="square" rtlCol="0">
            <a:spAutoFit/>
          </a:bodyPr>
          <a:lstStyle/>
          <a:p>
            <a:r>
              <a:rPr lang="tr-TR" sz="2000" dirty="0"/>
              <a:t>Kalp Yetmezliği Hastalarında Egzersiz Reçetesi</a:t>
            </a:r>
          </a:p>
        </p:txBody>
      </p:sp>
    </p:spTree>
    <p:extLst>
      <p:ext uri="{BB962C8B-B14F-4D97-AF65-F5344CB8AC3E}">
        <p14:creationId xmlns:p14="http://schemas.microsoft.com/office/powerpoint/2010/main" val="1046051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F8C9B06-4C14-4E62-A6F7-A494B307B4CA}"/>
              </a:ext>
            </a:extLst>
          </p:cNvPr>
          <p:cNvSpPr>
            <a:spLocks noGrp="1"/>
          </p:cNvSpPr>
          <p:nvPr>
            <p:ph type="title"/>
          </p:nvPr>
        </p:nvSpPr>
        <p:spPr>
          <a:xfrm>
            <a:off x="457200" y="274638"/>
            <a:ext cx="7787208" cy="1143000"/>
          </a:xfrm>
        </p:spPr>
        <p:txBody>
          <a:bodyPr/>
          <a:lstStyle/>
          <a:p>
            <a:r>
              <a:rPr lang="tr-TR" sz="4000" dirty="0" err="1"/>
              <a:t>Kardiyovasküler</a:t>
            </a:r>
            <a:r>
              <a:rPr lang="tr-TR" sz="4000" dirty="0"/>
              <a:t> Hastalıklarda Egzersiz</a:t>
            </a:r>
          </a:p>
        </p:txBody>
      </p:sp>
      <p:sp>
        <p:nvSpPr>
          <p:cNvPr id="3" name="İçerik Yer Tutucusu 2">
            <a:extLst>
              <a:ext uri="{FF2B5EF4-FFF2-40B4-BE49-F238E27FC236}">
                <a16:creationId xmlns="" xmlns:a16="http://schemas.microsoft.com/office/drawing/2014/main" id="{0F33C7BF-793B-4E39-B1D5-CF7471FE0C03}"/>
              </a:ext>
            </a:extLst>
          </p:cNvPr>
          <p:cNvSpPr>
            <a:spLocks noGrp="1"/>
          </p:cNvSpPr>
          <p:nvPr>
            <p:ph idx="1"/>
          </p:nvPr>
        </p:nvSpPr>
        <p:spPr/>
        <p:txBody>
          <a:bodyPr>
            <a:normAutofit/>
          </a:bodyPr>
          <a:lstStyle/>
          <a:p>
            <a:pPr marL="114300" indent="0">
              <a:buNone/>
            </a:pPr>
            <a:r>
              <a:rPr lang="tr-TR" sz="2800" dirty="0" err="1">
                <a:solidFill>
                  <a:srgbClr val="FF0000"/>
                </a:solidFill>
              </a:rPr>
              <a:t>Kontrendikasyonlar</a:t>
            </a:r>
            <a:r>
              <a:rPr lang="tr-TR" sz="2800" dirty="0">
                <a:solidFill>
                  <a:srgbClr val="FF0000"/>
                </a:solidFill>
              </a:rPr>
              <a:t>/Riskler:</a:t>
            </a:r>
          </a:p>
          <a:p>
            <a:pPr marL="114300" indent="0">
              <a:buNone/>
            </a:pPr>
            <a:endParaRPr lang="tr-TR" sz="2800" dirty="0">
              <a:solidFill>
                <a:srgbClr val="FF0000"/>
              </a:solidFill>
            </a:endParaRPr>
          </a:p>
          <a:p>
            <a:r>
              <a:rPr lang="tr-TR" sz="2400" dirty="0"/>
              <a:t>Her bireyin fonksiyonel kapasitesi ve klinik durumu fizik aktiviteye başlanmadan önce kardiyolog tarafından değerlendirilmelidir.</a:t>
            </a:r>
          </a:p>
          <a:p>
            <a:endParaRPr lang="tr-TR" sz="2400" dirty="0"/>
          </a:p>
          <a:p>
            <a:r>
              <a:rPr lang="tr-TR" sz="2400" dirty="0"/>
              <a:t>Hastanın almakta olduğu ilaçlar altında EKG </a:t>
            </a:r>
            <a:r>
              <a:rPr lang="tr-TR" sz="2400" dirty="0" err="1"/>
              <a:t>monitorizasyonu</a:t>
            </a:r>
            <a:r>
              <a:rPr lang="tr-TR" sz="2400" dirty="0"/>
              <a:t> olan bir stres testi yapılmalıdır.</a:t>
            </a:r>
            <a:endParaRPr lang="tr-TR" sz="2800" dirty="0"/>
          </a:p>
        </p:txBody>
      </p:sp>
    </p:spTree>
    <p:extLst>
      <p:ext uri="{BB962C8B-B14F-4D97-AF65-F5344CB8AC3E}">
        <p14:creationId xmlns:p14="http://schemas.microsoft.com/office/powerpoint/2010/main" val="193651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B72982A-7AD9-45D4-9A53-5D50F49F1941}"/>
              </a:ext>
            </a:extLst>
          </p:cNvPr>
          <p:cNvSpPr>
            <a:spLocks noGrp="1"/>
          </p:cNvSpPr>
          <p:nvPr>
            <p:ph type="title"/>
          </p:nvPr>
        </p:nvSpPr>
        <p:spPr>
          <a:xfrm>
            <a:off x="457200" y="274638"/>
            <a:ext cx="7787208" cy="1143000"/>
          </a:xfrm>
        </p:spPr>
        <p:txBody>
          <a:bodyPr/>
          <a:lstStyle/>
          <a:p>
            <a:r>
              <a:rPr lang="tr-TR" sz="4000" dirty="0" err="1"/>
              <a:t>Kardiyovasküler</a:t>
            </a:r>
            <a:r>
              <a:rPr lang="tr-TR" sz="4000" dirty="0"/>
              <a:t> Hastalıklarda Egzersiz</a:t>
            </a:r>
          </a:p>
        </p:txBody>
      </p:sp>
      <p:sp>
        <p:nvSpPr>
          <p:cNvPr id="3" name="İçerik Yer Tutucusu 2">
            <a:extLst>
              <a:ext uri="{FF2B5EF4-FFF2-40B4-BE49-F238E27FC236}">
                <a16:creationId xmlns="" xmlns:a16="http://schemas.microsoft.com/office/drawing/2014/main" id="{066BA0D4-A884-4C25-88EB-2BD8C74C1A5F}"/>
              </a:ext>
            </a:extLst>
          </p:cNvPr>
          <p:cNvSpPr>
            <a:spLocks noGrp="1"/>
          </p:cNvSpPr>
          <p:nvPr>
            <p:ph idx="1"/>
          </p:nvPr>
        </p:nvSpPr>
        <p:spPr/>
        <p:txBody>
          <a:bodyPr/>
          <a:lstStyle/>
          <a:p>
            <a:pPr marL="114300" indent="0">
              <a:buNone/>
            </a:pPr>
            <a:r>
              <a:rPr lang="tr-TR" sz="2800" dirty="0" err="1">
                <a:solidFill>
                  <a:srgbClr val="FF0000"/>
                </a:solidFill>
              </a:rPr>
              <a:t>Kontrendikasyonlar</a:t>
            </a:r>
            <a:r>
              <a:rPr lang="tr-TR" sz="2800" dirty="0">
                <a:solidFill>
                  <a:srgbClr val="FF0000"/>
                </a:solidFill>
              </a:rPr>
              <a:t>/Riskler:</a:t>
            </a:r>
          </a:p>
          <a:p>
            <a:endParaRPr lang="tr-TR" dirty="0"/>
          </a:p>
          <a:p>
            <a:pPr marL="114300" indent="0">
              <a:buNone/>
            </a:pPr>
            <a:r>
              <a:rPr lang="tr-TR" dirty="0"/>
              <a:t>     Egzersizin mutlak </a:t>
            </a:r>
            <a:r>
              <a:rPr lang="tr-TR" dirty="0" err="1"/>
              <a:t>kontrendikasyonları</a:t>
            </a:r>
            <a:endParaRPr lang="tr-TR" dirty="0"/>
          </a:p>
        </p:txBody>
      </p:sp>
      <p:pic>
        <p:nvPicPr>
          <p:cNvPr id="5" name="Resim 4">
            <a:extLst>
              <a:ext uri="{FF2B5EF4-FFF2-40B4-BE49-F238E27FC236}">
                <a16:creationId xmlns="" xmlns:a16="http://schemas.microsoft.com/office/drawing/2014/main" id="{4F20C6B8-C381-4809-9104-0A936A4AD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3068960"/>
            <a:ext cx="6428738" cy="2666735"/>
          </a:xfrm>
          <a:prstGeom prst="rect">
            <a:avLst/>
          </a:prstGeom>
        </p:spPr>
      </p:pic>
    </p:spTree>
    <p:extLst>
      <p:ext uri="{BB962C8B-B14F-4D97-AF65-F5344CB8AC3E}">
        <p14:creationId xmlns:p14="http://schemas.microsoft.com/office/powerpoint/2010/main" val="9627172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DM Hastalarında Egzersiz</a:t>
            </a:r>
          </a:p>
        </p:txBody>
      </p:sp>
      <p:sp>
        <p:nvSpPr>
          <p:cNvPr id="3" name="İçerik Yer Tutucusu 2"/>
          <p:cNvSpPr>
            <a:spLocks noGrp="1"/>
          </p:cNvSpPr>
          <p:nvPr>
            <p:ph idx="1"/>
          </p:nvPr>
        </p:nvSpPr>
        <p:spPr/>
        <p:txBody>
          <a:bodyPr/>
          <a:lstStyle/>
          <a:p>
            <a:r>
              <a:rPr lang="tr-TR" dirty="0"/>
              <a:t>İskelet kaslarında </a:t>
            </a:r>
            <a:r>
              <a:rPr lang="tr-TR" dirty="0" err="1"/>
              <a:t>kontraksiyonun</a:t>
            </a:r>
            <a:r>
              <a:rPr lang="tr-TR" dirty="0"/>
              <a:t> insülinden bağımsız olarak </a:t>
            </a:r>
            <a:r>
              <a:rPr lang="tr-TR" dirty="0" err="1"/>
              <a:t>glukoz</a:t>
            </a:r>
            <a:r>
              <a:rPr lang="tr-TR" dirty="0"/>
              <a:t> taşıyıcılarının hücre </a:t>
            </a:r>
            <a:r>
              <a:rPr lang="tr-TR" dirty="0" err="1"/>
              <a:t>membranına</a:t>
            </a:r>
            <a:r>
              <a:rPr lang="tr-TR" dirty="0"/>
              <a:t> </a:t>
            </a:r>
            <a:r>
              <a:rPr lang="tr-TR" dirty="0" err="1"/>
              <a:t>translokasyonunu</a:t>
            </a:r>
            <a:r>
              <a:rPr lang="tr-TR" dirty="0"/>
              <a:t> sağlayarak </a:t>
            </a:r>
            <a:r>
              <a:rPr lang="tr-TR" dirty="0" err="1"/>
              <a:t>glukoz</a:t>
            </a:r>
            <a:r>
              <a:rPr lang="tr-TR" dirty="0"/>
              <a:t> alımını </a:t>
            </a:r>
            <a:r>
              <a:rPr lang="tr-TR" dirty="0" smtClean="0"/>
              <a:t>arttırdığı </a:t>
            </a:r>
            <a:r>
              <a:rPr lang="tr-TR" dirty="0"/>
              <a:t>bilinmektedir. </a:t>
            </a:r>
            <a:endParaRPr lang="tr-TR" dirty="0" smtClean="0"/>
          </a:p>
          <a:p>
            <a:r>
              <a:rPr lang="tr-TR" dirty="0" smtClean="0"/>
              <a:t>Egzersizin DM olanlarda;</a:t>
            </a:r>
          </a:p>
          <a:p>
            <a:pPr lvl="1">
              <a:buFont typeface="Wingdings" pitchFamily="2" charset="2"/>
              <a:buChar char="ü"/>
            </a:pPr>
            <a:r>
              <a:rPr lang="tr-TR" dirty="0" smtClean="0"/>
              <a:t>kan </a:t>
            </a:r>
            <a:r>
              <a:rPr lang="tr-TR" dirty="0" err="1"/>
              <a:t>glukoz</a:t>
            </a:r>
            <a:r>
              <a:rPr lang="tr-TR" dirty="0"/>
              <a:t> regülasyonunun sağlanmasında, </a:t>
            </a:r>
            <a:endParaRPr lang="tr-TR" dirty="0" smtClean="0"/>
          </a:p>
          <a:p>
            <a:pPr lvl="1">
              <a:buFont typeface="Wingdings" pitchFamily="2" charset="2"/>
              <a:buChar char="ü"/>
            </a:pPr>
            <a:r>
              <a:rPr lang="tr-TR" dirty="0" smtClean="0"/>
              <a:t>HbA1c </a:t>
            </a:r>
            <a:r>
              <a:rPr lang="tr-TR" dirty="0"/>
              <a:t>değerinin normal seviyede tutulmasında ve </a:t>
            </a:r>
            <a:endParaRPr lang="tr-TR" dirty="0" smtClean="0"/>
          </a:p>
          <a:p>
            <a:pPr lvl="1">
              <a:buFont typeface="Wingdings" pitchFamily="2" charset="2"/>
              <a:buChar char="ü"/>
            </a:pPr>
            <a:r>
              <a:rPr lang="tr-TR" dirty="0" smtClean="0"/>
              <a:t>diyabete </a:t>
            </a:r>
            <a:r>
              <a:rPr lang="tr-TR" dirty="0"/>
              <a:t>bağlı ileri dönem komplikasyonların görülme sıklığının </a:t>
            </a:r>
            <a:r>
              <a:rPr lang="tr-TR" dirty="0" smtClean="0"/>
              <a:t>azaltılmasında,</a:t>
            </a:r>
          </a:p>
          <a:p>
            <a:pPr lvl="1">
              <a:buFont typeface="Wingdings" pitchFamily="2" charset="2"/>
              <a:buChar char="ü"/>
            </a:pPr>
            <a:r>
              <a:rPr lang="tr-TR" dirty="0" err="1" smtClean="0"/>
              <a:t>lipid</a:t>
            </a:r>
            <a:r>
              <a:rPr lang="tr-TR" dirty="0" smtClean="0"/>
              <a:t> profilinin iyileşmesi</a:t>
            </a:r>
            <a:r>
              <a:rPr lang="tr-TR" dirty="0"/>
              <a:t>, </a:t>
            </a:r>
            <a:endParaRPr lang="tr-TR" dirty="0" smtClean="0"/>
          </a:p>
          <a:p>
            <a:pPr lvl="1">
              <a:buFont typeface="Wingdings" pitchFamily="2" charset="2"/>
              <a:buChar char="ü"/>
            </a:pPr>
            <a:r>
              <a:rPr lang="tr-TR" dirty="0" smtClean="0"/>
              <a:t>kardiyak </a:t>
            </a:r>
            <a:r>
              <a:rPr lang="tr-TR" dirty="0"/>
              <a:t>risk faktörlerinin en aza indirilmesi, </a:t>
            </a:r>
            <a:endParaRPr lang="tr-TR" dirty="0" smtClean="0"/>
          </a:p>
          <a:p>
            <a:pPr lvl="1">
              <a:buFont typeface="Wingdings" pitchFamily="2" charset="2"/>
              <a:buChar char="ü"/>
            </a:pPr>
            <a:r>
              <a:rPr lang="tr-TR" dirty="0" smtClean="0"/>
              <a:t>psikolojik </a:t>
            </a:r>
            <a:r>
              <a:rPr lang="tr-TR" dirty="0"/>
              <a:t>iyilik halinin artmasına olumlu etkileri de vardır.</a:t>
            </a:r>
          </a:p>
        </p:txBody>
      </p:sp>
    </p:spTree>
    <p:extLst>
      <p:ext uri="{BB962C8B-B14F-4D97-AF65-F5344CB8AC3E}">
        <p14:creationId xmlns:p14="http://schemas.microsoft.com/office/powerpoint/2010/main" val="39347930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4000" dirty="0"/>
              <a:t>DM Hastalarında Egzersiz</a:t>
            </a:r>
          </a:p>
        </p:txBody>
      </p:sp>
      <p:sp>
        <p:nvSpPr>
          <p:cNvPr id="3" name="İçerik Yer Tutucusu 2"/>
          <p:cNvSpPr>
            <a:spLocks noGrp="1"/>
          </p:cNvSpPr>
          <p:nvPr>
            <p:ph idx="1"/>
          </p:nvPr>
        </p:nvSpPr>
        <p:spPr/>
        <p:txBody>
          <a:bodyPr/>
          <a:lstStyle/>
          <a:p>
            <a:r>
              <a:rPr lang="tr-TR" dirty="0" smtClean="0"/>
              <a:t>Tip </a:t>
            </a:r>
            <a:r>
              <a:rPr lang="tr-TR" dirty="0"/>
              <a:t>2 diyabette egzersizi egzersiz yapmama ile </a:t>
            </a:r>
            <a:r>
              <a:rPr lang="tr-TR" dirty="0" smtClean="0"/>
              <a:t>karşılaştıran bir </a:t>
            </a:r>
            <a:r>
              <a:rPr lang="tr-TR" dirty="0" err="1" smtClean="0"/>
              <a:t>Cochrane</a:t>
            </a:r>
            <a:r>
              <a:rPr lang="tr-TR" dirty="0" smtClean="0"/>
              <a:t> derlemesinde, 14 </a:t>
            </a:r>
            <a:r>
              <a:rPr lang="tr-TR" dirty="0" err="1" smtClean="0"/>
              <a:t>randomize</a:t>
            </a:r>
            <a:r>
              <a:rPr lang="tr-TR" dirty="0" smtClean="0"/>
              <a:t> </a:t>
            </a:r>
            <a:r>
              <a:rPr lang="tr-TR" dirty="0"/>
              <a:t>kontrollü çalışma </a:t>
            </a:r>
            <a:r>
              <a:rPr lang="tr-TR" dirty="0" smtClean="0"/>
              <a:t>incelenmiş.</a:t>
            </a:r>
            <a:r>
              <a:rPr lang="tr-TR" dirty="0"/>
              <a:t> </a:t>
            </a:r>
            <a:endParaRPr lang="tr-TR" dirty="0" smtClean="0"/>
          </a:p>
          <a:p>
            <a:r>
              <a:rPr lang="tr-TR" dirty="0" smtClean="0"/>
              <a:t>8-12 haftalık egzersiz </a:t>
            </a:r>
            <a:r>
              <a:rPr lang="tr-TR" dirty="0" err="1" smtClean="0"/>
              <a:t>müdehalesi</a:t>
            </a:r>
            <a:r>
              <a:rPr lang="tr-TR" dirty="0" smtClean="0"/>
              <a:t> yapılan gruplarda, kontrol </a:t>
            </a:r>
            <a:r>
              <a:rPr lang="tr-TR" dirty="0"/>
              <a:t>ile </a:t>
            </a:r>
            <a:r>
              <a:rPr lang="tr-TR" dirty="0" smtClean="0"/>
              <a:t>karşılaştırıldığında Hba1c </a:t>
            </a:r>
            <a:r>
              <a:rPr lang="tr-TR" dirty="0"/>
              <a:t>seviyelerinde %0,6'lık bir azalma </a:t>
            </a:r>
            <a:r>
              <a:rPr lang="tr-TR" dirty="0" smtClean="0"/>
              <a:t>olduğu, hem </a:t>
            </a:r>
            <a:r>
              <a:rPr lang="tr-TR" dirty="0"/>
              <a:t>istatistiksel hem de klinik olarak anlamlı </a:t>
            </a:r>
            <a:r>
              <a:rPr lang="tr-TR" dirty="0" smtClean="0"/>
              <a:t>olduğu görülmüş.</a:t>
            </a:r>
            <a:endParaRPr lang="tr-TR" dirty="0"/>
          </a:p>
        </p:txBody>
      </p:sp>
      <p:sp>
        <p:nvSpPr>
          <p:cNvPr id="4" name="Metin kutusu 3"/>
          <p:cNvSpPr txBox="1"/>
          <p:nvPr/>
        </p:nvSpPr>
        <p:spPr>
          <a:xfrm>
            <a:off x="1115616" y="6052197"/>
            <a:ext cx="6552728" cy="461665"/>
          </a:xfrm>
          <a:prstGeom prst="rect">
            <a:avLst/>
          </a:prstGeom>
          <a:noFill/>
        </p:spPr>
        <p:txBody>
          <a:bodyPr wrap="square" rtlCol="0">
            <a:spAutoFit/>
          </a:bodyPr>
          <a:lstStyle/>
          <a:p>
            <a:r>
              <a:rPr lang="tr-TR" sz="1200" dirty="0"/>
              <a:t>Thomas  D, </a:t>
            </a:r>
            <a:r>
              <a:rPr lang="tr-TR" sz="1200" dirty="0" err="1"/>
              <a:t>Elliott</a:t>
            </a:r>
            <a:r>
              <a:rPr lang="tr-TR" sz="1200" dirty="0"/>
              <a:t>  EJ, </a:t>
            </a:r>
            <a:r>
              <a:rPr lang="tr-TR" sz="1200" dirty="0" err="1"/>
              <a:t>Naughton</a:t>
            </a:r>
            <a:r>
              <a:rPr lang="tr-TR" sz="1200" dirty="0"/>
              <a:t>  GA. </a:t>
            </a:r>
            <a:r>
              <a:rPr lang="tr-TR" sz="1200" dirty="0" err="1"/>
              <a:t>Exercise</a:t>
            </a:r>
            <a:r>
              <a:rPr lang="tr-TR" sz="1200" dirty="0"/>
              <a:t> </a:t>
            </a:r>
            <a:r>
              <a:rPr lang="tr-TR" sz="1200" dirty="0" err="1"/>
              <a:t>for</a:t>
            </a:r>
            <a:r>
              <a:rPr lang="tr-TR" sz="1200" dirty="0"/>
              <a:t> </a:t>
            </a:r>
            <a:r>
              <a:rPr lang="tr-TR" sz="1200" dirty="0" err="1"/>
              <a:t>type</a:t>
            </a:r>
            <a:r>
              <a:rPr lang="tr-TR" sz="1200" dirty="0"/>
              <a:t> 2 </a:t>
            </a:r>
            <a:r>
              <a:rPr lang="tr-TR" sz="1200" dirty="0" err="1"/>
              <a:t>diabetes</a:t>
            </a:r>
            <a:r>
              <a:rPr lang="tr-TR" sz="1200" dirty="0"/>
              <a:t> </a:t>
            </a:r>
            <a:r>
              <a:rPr lang="tr-TR" sz="1200" dirty="0" err="1"/>
              <a:t>mellitus</a:t>
            </a:r>
            <a:r>
              <a:rPr lang="tr-TR" sz="1200" dirty="0"/>
              <a:t>. </a:t>
            </a:r>
            <a:r>
              <a:rPr lang="tr-TR" sz="1200" dirty="0" err="1"/>
              <a:t>Cochrane</a:t>
            </a:r>
            <a:r>
              <a:rPr lang="tr-TR" sz="1200" dirty="0"/>
              <a:t> Database of </a:t>
            </a:r>
            <a:r>
              <a:rPr lang="tr-TR" sz="1200" dirty="0" err="1"/>
              <a:t>Systematic</a:t>
            </a:r>
            <a:r>
              <a:rPr lang="tr-TR" sz="1200" dirty="0"/>
              <a:t> </a:t>
            </a:r>
            <a:r>
              <a:rPr lang="tr-TR" sz="1200" dirty="0" err="1"/>
              <a:t>Reviews</a:t>
            </a:r>
            <a:r>
              <a:rPr lang="tr-TR" sz="1200" dirty="0"/>
              <a:t> </a:t>
            </a:r>
            <a:r>
              <a:rPr lang="tr-TR" sz="1200" dirty="0" smtClean="0"/>
              <a:t>, </a:t>
            </a:r>
            <a:r>
              <a:rPr lang="tr-TR" sz="1200" dirty="0" err="1"/>
              <a:t>Issue</a:t>
            </a:r>
            <a:r>
              <a:rPr lang="tr-TR" sz="1200" dirty="0"/>
              <a:t> 3. Art. No.: CD002968. DOI: 10.1002/14651858.CD002968.pub2.</a:t>
            </a:r>
          </a:p>
        </p:txBody>
      </p:sp>
    </p:spTree>
    <p:extLst>
      <p:ext uri="{BB962C8B-B14F-4D97-AF65-F5344CB8AC3E}">
        <p14:creationId xmlns:p14="http://schemas.microsoft.com/office/powerpoint/2010/main" val="34810349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tişiklik">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Modü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itişiklik">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2111</TotalTime>
  <Words>4550</Words>
  <Application>Microsoft Office PowerPoint</Application>
  <PresentationFormat>Ekran Gösterisi (4:3)</PresentationFormat>
  <Paragraphs>608</Paragraphs>
  <Slides>119</Slides>
  <Notes>4</Notes>
  <HiddenSlides>0</HiddenSlides>
  <MMClips>0</MMClips>
  <ScaleCrop>false</ScaleCrop>
  <HeadingPairs>
    <vt:vector size="4" baseType="variant">
      <vt:variant>
        <vt:lpstr>Tema</vt:lpstr>
      </vt:variant>
      <vt:variant>
        <vt:i4>1</vt:i4>
      </vt:variant>
      <vt:variant>
        <vt:lpstr>Slayt Başlıkları</vt:lpstr>
      </vt:variant>
      <vt:variant>
        <vt:i4>119</vt:i4>
      </vt:variant>
    </vt:vector>
  </HeadingPairs>
  <TitlesOfParts>
    <vt:vector size="120" baseType="lpstr">
      <vt:lpstr>Bitişiklik</vt:lpstr>
      <vt:lpstr>SPOR HEKİMLİĞİ</vt:lpstr>
      <vt:lpstr>Amaç</vt:lpstr>
      <vt:lpstr>Sunum Planı</vt:lpstr>
      <vt:lpstr>PowerPoint Sunusu</vt:lpstr>
      <vt:lpstr>Giriş</vt:lpstr>
      <vt:lpstr>Giriş</vt:lpstr>
      <vt:lpstr>Spora Katılım Öncesi Değerlendirme</vt:lpstr>
      <vt:lpstr>Spora Katılım Öncesi Değerlendirme</vt:lpstr>
      <vt:lpstr>PowerPoint Sunusu</vt:lpstr>
      <vt:lpstr>Spora Katılım Öncesi Değerlendirme</vt:lpstr>
      <vt:lpstr>Spora Katılım Öncesi Değerlendirme</vt:lpstr>
      <vt:lpstr>Spora Katılım Öncesi Değerlendirme</vt:lpstr>
      <vt:lpstr>Spora Katılım Öncesi Değerlendirme</vt:lpstr>
      <vt:lpstr>Spora Katılım Öncesi Değerlendirme</vt:lpstr>
      <vt:lpstr>PowerPoint Sunusu</vt:lpstr>
      <vt:lpstr>Spora Katılım Öncesi Değerlendirme</vt:lpstr>
      <vt:lpstr>Spora Katılım Öncesi Değerlendirme</vt:lpstr>
      <vt:lpstr>Spora Katılım Öncesi Değerlendirme</vt:lpstr>
      <vt:lpstr>Spora Katılım Öncesi Değerlendirme</vt:lpstr>
      <vt:lpstr>Spora Katılım Öncesi Değerlendirme</vt:lpstr>
      <vt:lpstr>PowerPoint Sunusu</vt:lpstr>
      <vt:lpstr>PowerPoint Sunusu</vt:lpstr>
      <vt:lpstr>PowerPoint Sunusu</vt:lpstr>
      <vt:lpstr>Spora Katılım Öncesi Değerlendirme</vt:lpstr>
      <vt:lpstr>PowerPoint Sunusu</vt:lpstr>
      <vt:lpstr>Seattle Kriterleri: Sporcularda normal EKG bulguları  </vt:lpstr>
      <vt:lpstr>Sporcularda Kardiyak Hastalıklar</vt:lpstr>
      <vt:lpstr>Sporcularda Kardiyak Hastalıklar</vt:lpstr>
      <vt:lpstr>Sporcularda Kardiyak Hastalıklar</vt:lpstr>
      <vt:lpstr>Sporcularda Kardiyak Hastalıklar</vt:lpstr>
      <vt:lpstr>Sporcularda Kardiyak Hastalıklar</vt:lpstr>
      <vt:lpstr>Sporcularda ani kardiyak ölüm nedenleri </vt:lpstr>
      <vt:lpstr>Sporcularda beyin sarsıntısı (Konküzyon)</vt:lpstr>
      <vt:lpstr>PowerPoint Sunusu</vt:lpstr>
      <vt:lpstr>Sporcularda beyin sarsıntısı (Konküzyon)</vt:lpstr>
      <vt:lpstr>Servikal Omurga Zedelenmeleri</vt:lpstr>
      <vt:lpstr>Servikal Omurga Zedelenmeleri</vt:lpstr>
      <vt:lpstr>Pulmoner Sorunlar</vt:lpstr>
      <vt:lpstr>Pulmoner Sorunlar</vt:lpstr>
      <vt:lpstr>Hematolojik Sorunlar</vt:lpstr>
      <vt:lpstr>Diğer Sorunlar</vt:lpstr>
      <vt:lpstr>Diğer Sorunlar</vt:lpstr>
      <vt:lpstr>Diğer Sorunlar</vt:lpstr>
      <vt:lpstr>PowerPoint Sunusu</vt:lpstr>
      <vt:lpstr>Tanım</vt:lpstr>
      <vt:lpstr>Egzersiz Fizyolojisi</vt:lpstr>
      <vt:lpstr>Egzersiz Fizyolojisi</vt:lpstr>
      <vt:lpstr>Egzersiz Fizyolojisi</vt:lpstr>
      <vt:lpstr>Fiziksel Aktivitenin Yararları</vt:lpstr>
      <vt:lpstr>Fiziksel Aktivitenin Yararları</vt:lpstr>
      <vt:lpstr>Fiziksel Aktivite Şiddeti </vt:lpstr>
      <vt:lpstr>Fiziksel Aktivite Şiddeti </vt:lpstr>
      <vt:lpstr>Fiziksel Aktivite Şiddeti </vt:lpstr>
      <vt:lpstr>Fiziksel Aktivite Şiddeti </vt:lpstr>
      <vt:lpstr>Fiziksel Aktivite Şiddeti </vt:lpstr>
      <vt:lpstr>Metabolik Eşdeğer (ME)</vt:lpstr>
      <vt:lpstr>Metabolik Eşdeğer (ME)</vt:lpstr>
      <vt:lpstr>Borg skalası</vt:lpstr>
      <vt:lpstr>Yetişkinlerde Fiziksel Aktivite</vt:lpstr>
      <vt:lpstr>Yetişkinlerde Fiziksel Aktivite</vt:lpstr>
      <vt:lpstr>Yetişkinlerde Fiziksel Aktivite</vt:lpstr>
      <vt:lpstr>Dayanıklılık (Aerobik) Egzersizleri</vt:lpstr>
      <vt:lpstr>Dayanıklılık (Aerobik) Egzersizleri</vt:lpstr>
      <vt:lpstr>Dayanıklılık (Aerobik) Egzersizleri</vt:lpstr>
      <vt:lpstr>Dayanıklılık (Aerobik) Egzersizleri</vt:lpstr>
      <vt:lpstr>Dayanıklılık (Aerobik) Egzersizleri</vt:lpstr>
      <vt:lpstr>Dayanıklılık (Aerobik) Egzersizleri</vt:lpstr>
      <vt:lpstr>Kuvvet Aktiviteleri</vt:lpstr>
      <vt:lpstr>Kuvvet Aktiviteleri</vt:lpstr>
      <vt:lpstr>Kuvvet Aktiviteleri</vt:lpstr>
      <vt:lpstr>Kuvvet Aktiviteleri</vt:lpstr>
      <vt:lpstr>Kuvvet Aktiviteleri</vt:lpstr>
      <vt:lpstr>Kuvvet Aktiviteleri</vt:lpstr>
      <vt:lpstr>Kuvvet Aktiviteleri</vt:lpstr>
      <vt:lpstr>Esneklik Aktiviteleri</vt:lpstr>
      <vt:lpstr>Esneklik Aktiviteleri</vt:lpstr>
      <vt:lpstr>Esneklik Aktiviteleri</vt:lpstr>
      <vt:lpstr>Denge Aktiviteleri</vt:lpstr>
      <vt:lpstr>Denge Aktiviteleri</vt:lpstr>
      <vt:lpstr>Denge Aktiviteleri</vt:lpstr>
      <vt:lpstr>Egzersiz Günlüğü Nasıl Olmalı</vt:lpstr>
      <vt:lpstr>Egzersiz Günlüğü Nasıl Olmalı</vt:lpstr>
      <vt:lpstr>PowerPoint Sunusu</vt:lpstr>
      <vt:lpstr>Hipertansiyon Hastalarında Egzersiz</vt:lpstr>
      <vt:lpstr>Hipertansiyon Hastalarında Egzersiz</vt:lpstr>
      <vt:lpstr>Hipertansiyon Hastalarında Egzersiz</vt:lpstr>
      <vt:lpstr>Hipertansiyon Hastalarında Egzersiz</vt:lpstr>
      <vt:lpstr>Hipertansiyon Hastalarında Egzersiz</vt:lpstr>
      <vt:lpstr>Hipertansiyon Hastalarında Egzersiz</vt:lpstr>
      <vt:lpstr>Kardiyovasküler Hastalıklarda Egzersiz</vt:lpstr>
      <vt:lpstr>Kardiyovasküler Hastalıklarda Egzersiz</vt:lpstr>
      <vt:lpstr>Kardiyovasküler Hastalıklarda Egzersiz</vt:lpstr>
      <vt:lpstr>Kardiyovasküler Hastalıklarda Egzersiz</vt:lpstr>
      <vt:lpstr>PowerPoint Sunusu</vt:lpstr>
      <vt:lpstr>Kardiyovasküler Hastalıklarda Egzersiz</vt:lpstr>
      <vt:lpstr>Kardiyovasküler Hastalıklarda Egzersiz</vt:lpstr>
      <vt:lpstr>Kardiyovasküler Hastalıklarda Egzersiz</vt:lpstr>
      <vt:lpstr>DM Hastalarında Egzersiz</vt:lpstr>
      <vt:lpstr>DM Hastalarında Egzersiz</vt:lpstr>
      <vt:lpstr>DM Hastalarında Egzersiz</vt:lpstr>
      <vt:lpstr>DM Hastalarında Egzersiz</vt:lpstr>
      <vt:lpstr>DM Hastalarında Egzersiz</vt:lpstr>
      <vt:lpstr>DM Hastalarında Egzersiz</vt:lpstr>
      <vt:lpstr>DM Hastalarında Egzersiz</vt:lpstr>
      <vt:lpstr>DM Hastalarında Egzersiz</vt:lpstr>
      <vt:lpstr>DM Hastalarında Egzersiz</vt:lpstr>
      <vt:lpstr>DM Hastalarında Egzersiz</vt:lpstr>
      <vt:lpstr>DM Hastalarında Egzersiz</vt:lpstr>
      <vt:lpstr>Psikiyatrik Hastalıklarda Egzersiz</vt:lpstr>
      <vt:lpstr>Psikiyatrik Hastalıklarda Egzersiz</vt:lpstr>
      <vt:lpstr>Psikiyatrik Hastalıklarda Egzersiz</vt:lpstr>
      <vt:lpstr>Psikiyatrik Hastalıklarda Egzersiz</vt:lpstr>
      <vt:lpstr>Gebelik döneminde egzersiz</vt:lpstr>
      <vt:lpstr>Gebelik döneminde egzersiz</vt:lpstr>
      <vt:lpstr>Gebelik döneminde egzersiz</vt:lpstr>
      <vt:lpstr>Gebelik döneminde egzersiz</vt:lpstr>
      <vt:lpstr>Gebelik döneminde egzersiz</vt:lpstr>
      <vt:lpstr>PowerPoint Sunusu</vt:lpstr>
      <vt:lpstr>Kaynaklar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HEKİMLİĞİ</dc:title>
  <dc:creator>w7</dc:creator>
  <cp:lastModifiedBy>w7</cp:lastModifiedBy>
  <cp:revision>111</cp:revision>
  <dcterms:created xsi:type="dcterms:W3CDTF">2021-06-03T05:48:04Z</dcterms:created>
  <dcterms:modified xsi:type="dcterms:W3CDTF">2021-06-15T09:38:47Z</dcterms:modified>
</cp:coreProperties>
</file>