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283" r:id="rId5"/>
    <p:sldId id="295" r:id="rId6"/>
    <p:sldId id="284" r:id="rId7"/>
    <p:sldId id="285" r:id="rId8"/>
    <p:sldId id="264" r:id="rId9"/>
    <p:sldId id="289" r:id="rId10"/>
    <p:sldId id="305" r:id="rId11"/>
    <p:sldId id="306" r:id="rId12"/>
    <p:sldId id="290" r:id="rId13"/>
    <p:sldId id="296" r:id="rId14"/>
    <p:sldId id="297" r:id="rId15"/>
    <p:sldId id="298" r:id="rId16"/>
    <p:sldId id="299" r:id="rId17"/>
    <p:sldId id="300" r:id="rId18"/>
    <p:sldId id="265" r:id="rId19"/>
    <p:sldId id="261" r:id="rId20"/>
    <p:sldId id="277" r:id="rId21"/>
    <p:sldId id="309" r:id="rId22"/>
    <p:sldId id="276" r:id="rId23"/>
    <p:sldId id="266" r:id="rId24"/>
    <p:sldId id="270" r:id="rId25"/>
    <p:sldId id="272" r:id="rId26"/>
    <p:sldId id="273" r:id="rId27"/>
    <p:sldId id="307" r:id="rId28"/>
    <p:sldId id="274" r:id="rId29"/>
    <p:sldId id="267" r:id="rId30"/>
    <p:sldId id="278" r:id="rId31"/>
    <p:sldId id="279" r:id="rId32"/>
    <p:sldId id="280" r:id="rId33"/>
    <p:sldId id="308" r:id="rId34"/>
    <p:sldId id="282" r:id="rId35"/>
    <p:sldId id="291" r:id="rId36"/>
    <p:sldId id="292" r:id="rId37"/>
    <p:sldId id="293" r:id="rId38"/>
    <p:sldId id="294" r:id="rId39"/>
    <p:sldId id="303" r:id="rId40"/>
    <p:sldId id="304" r:id="rId41"/>
    <p:sldId id="311" r:id="rId42"/>
    <p:sldId id="288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9F21212-5F57-6149-9077-EDDE674BD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94647BE7-58C0-6B45-B065-9EBFBAB4F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E8061F9-4712-5F4E-AD5B-32DD45F3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D17A-E110-AC41-A6D0-3B4C1AB7A051}" type="datetimeFigureOut">
              <a:rPr lang="tr-TR" smtClean="0"/>
              <a:t>27.03.2021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5660985-1202-D54C-8831-B3ACA8DC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EE5E740-4C0D-A74A-AF8E-A853A87F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A3DC-A6EA-8442-A268-4AF77C834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2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E18AACC-09E0-814D-919E-A9BB48B5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6E7AA8E0-E7EF-DF40-A9E0-4BD212557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A3F8B49-78C0-874D-931B-E8980326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D17A-E110-AC41-A6D0-3B4C1AB7A051}" type="datetimeFigureOut">
              <a:rPr lang="tr-TR" smtClean="0"/>
              <a:t>27.03.2021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5D4972B-99D6-C54B-8901-63F964E5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DDC3EDC-1A3E-6248-BA08-FC4CBE09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A3DC-A6EA-8442-A268-4AF77C834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05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E0F12FBC-740D-7E46-A638-C6430E309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37D0F88D-C2B0-F543-B897-7FBDE2A2B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BC4884-74AD-5E47-BE0D-5CAC5B60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D17A-E110-AC41-A6D0-3B4C1AB7A051}" type="datetimeFigureOut">
              <a:rPr lang="tr-TR" smtClean="0"/>
              <a:t>27.03.2021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CAD7B59-3772-C24A-9CE7-C3AABED1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662C6CE-029E-A44A-965D-4C8F9614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A3DC-A6EA-8442-A268-4AF77C834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78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675BD5F-301D-E242-92AB-56D8CF7F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4347E22-1B54-3948-B3F2-787CDB9F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DF74CB1-5C98-4A4C-8201-159837B5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D17A-E110-AC41-A6D0-3B4C1AB7A051}" type="datetimeFigureOut">
              <a:rPr lang="tr-TR" smtClean="0"/>
              <a:t>27.03.2021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BDE5C24-0F23-1A4C-BB7D-BC9BF98D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15A9C85-DF3E-734E-9256-BED801FA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A3DC-A6EA-8442-A268-4AF77C834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3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0FBDA44-7A1E-FE46-9142-337F855D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656356B6-FF51-6F43-9666-8FF460C28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1CBADBA-2ECB-BD4D-ACF7-B5000619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D17A-E110-AC41-A6D0-3B4C1AB7A051}" type="datetimeFigureOut">
              <a:rPr lang="tr-TR" smtClean="0"/>
              <a:t>27.03.2021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6E6A733-3CED-E84F-99FE-66590D22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A68F492E-5AFB-0841-B3A5-3612A72A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A3DC-A6EA-8442-A268-4AF77C834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9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531772D-5B05-2F4E-9F2A-810D54D3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B6C6C17-DDE1-E640-9B0A-1A2EA5473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447C679D-C446-0A4F-9C2B-655C4AB1C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5A2BACF-8164-964D-9C45-3512A1E2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D17A-E110-AC41-A6D0-3B4C1AB7A051}" type="datetimeFigureOut">
              <a:rPr lang="tr-TR" smtClean="0"/>
              <a:t>27.03.2021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C129FD77-5D65-144F-8BE2-3A53D470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CF781E6D-EA25-FC43-8C27-F0D0BA6F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A3DC-A6EA-8442-A268-4AF77C834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68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E244386-BB3D-0C49-956E-73EC2BD6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76AE6BF-4E28-A94C-B98A-9FDDD37A3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CB5CB522-9B5F-5648-80D9-43DBDAF15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ABA29210-5935-F340-8DDB-0F8779977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6D81EEAB-170C-2347-8748-80ECD72C43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AA35E800-1187-264B-BB97-1C697798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D17A-E110-AC41-A6D0-3B4C1AB7A051}" type="datetimeFigureOut">
              <a:rPr lang="tr-TR" smtClean="0"/>
              <a:t>27.03.2021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21A9333A-A9AC-5548-B4B1-DD980979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605E4BE0-185E-1540-AEFB-3069D4D8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A3DC-A6EA-8442-A268-4AF77C834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52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404618B-B4AD-7C44-A65E-755A560C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00DDDCCE-0BBE-DD4D-8B5F-12A72C58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D17A-E110-AC41-A6D0-3B4C1AB7A051}" type="datetimeFigureOut">
              <a:rPr lang="tr-TR" smtClean="0"/>
              <a:t>27.03.2021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3BA2F10A-AB1E-724D-9FAB-B6FAEA6B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0E703751-2FF2-5A4E-809F-9BD5E93C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A3DC-A6EA-8442-A268-4AF77C834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7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6E2981D6-DD32-A34D-9B43-D4C4E7BB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D17A-E110-AC41-A6D0-3B4C1AB7A051}" type="datetimeFigureOut">
              <a:rPr lang="tr-TR" smtClean="0"/>
              <a:t>27.03.2021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9AC1B07D-611F-9C48-82C2-97AC833A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521D7CCB-0A3B-164F-B055-8B2EF609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A3DC-A6EA-8442-A268-4AF77C834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25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2FC0AA9-FA36-7E4B-BEB6-C1CCF57A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2A526E1-A5D5-B548-A52C-061DD52E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2CBC3C6A-A563-134F-AC07-BE0E4D2CF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B83AB390-05B9-0645-BB31-6870EB91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D17A-E110-AC41-A6D0-3B4C1AB7A051}" type="datetimeFigureOut">
              <a:rPr lang="tr-TR" smtClean="0"/>
              <a:t>27.03.2021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770A5A9-A9A1-174C-8E9C-47244D26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2057B8D-8032-4340-81F7-F6791FEA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A3DC-A6EA-8442-A268-4AF77C834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01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F21025C-6016-EE4D-A323-D3C23E18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FAA64466-7294-8D48-90B0-EA4753FED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2EA2524-0F72-404F-8D6B-422F495DB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90BCCDC-483A-794A-A6C5-496D227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D17A-E110-AC41-A6D0-3B4C1AB7A051}" type="datetimeFigureOut">
              <a:rPr lang="tr-TR" smtClean="0"/>
              <a:t>27.03.2021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619C5BC-7BAF-6644-A67A-48521FCD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E8C12BE7-C478-D747-8271-9D1A1F1E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A3DC-A6EA-8442-A268-4AF77C834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74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148F79FF-7C29-1441-9BAA-CF8D8CB1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6C242A9-3D75-C24C-93C2-C939C3F2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17FE889-58D0-9E47-BAEE-1850DB423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9D17A-E110-AC41-A6D0-3B4C1AB7A051}" type="datetimeFigureOut">
              <a:rPr lang="tr-TR" smtClean="0"/>
              <a:t>27.03.2021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E7A87D3-AAEA-4E43-A736-AECB85A84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2B33B8F-939E-A14C-BCDC-D09E393DD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4A3DC-A6EA-8442-A268-4AF77C8342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41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agligim.gov.tr/kanser-taramalar%C4%B1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6E41A3F-C489-FD43-AF17-603909A2B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tr-TR" b="1"/>
              <a:t>KANSER  TARAMALARI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01DFF44A-8569-4141-99D9-F8C1A2E9D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5331" y="3569674"/>
            <a:ext cx="9144000" cy="1655762"/>
          </a:xfrm>
        </p:spPr>
        <p:txBody>
          <a:bodyPr>
            <a:normAutofit/>
          </a:bodyPr>
          <a:lstStyle/>
          <a:p>
            <a:r>
              <a:rPr lang="tr-TR" dirty="0" err="1" smtClean="0"/>
              <a:t>Arş.Gör.Dr</a:t>
            </a:r>
            <a:r>
              <a:rPr lang="tr-TR" dirty="0"/>
              <a:t>. Rıfat BEKAR</a:t>
            </a:r>
          </a:p>
          <a:p>
            <a:r>
              <a:rPr lang="tr-TR" dirty="0"/>
              <a:t>K.T.Ü. Aile Hekimliği </a:t>
            </a:r>
            <a:r>
              <a:rPr lang="tr-TR" dirty="0" smtClean="0"/>
              <a:t>AD                       </a:t>
            </a:r>
            <a:endParaRPr lang="tr-TR" dirty="0"/>
          </a:p>
          <a:p>
            <a:r>
              <a:rPr lang="tr-TR" dirty="0"/>
              <a:t>05.03.2021</a:t>
            </a:r>
          </a:p>
        </p:txBody>
      </p:sp>
    </p:spTree>
    <p:extLst>
      <p:ext uri="{BB962C8B-B14F-4D97-AF65-F5344CB8AC3E}">
        <p14:creationId xmlns:p14="http://schemas.microsoft.com/office/powerpoint/2010/main" val="209735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2C3E38B-4144-EB46-B581-0FFA0D84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52" y="31118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>
                <a:solidFill>
                  <a:srgbClr val="FF0000"/>
                </a:solidFill>
              </a:rPr>
              <a:t>USPSTF</a:t>
            </a:r>
            <a:r>
              <a:rPr lang="tr-TR" sz="2800">
                <a:solidFill>
                  <a:srgbClr val="FF0000"/>
                </a:solidFill>
              </a:rPr>
              <a:t> </a:t>
            </a:r>
            <a:r>
              <a:rPr lang="tr-TR">
                <a:solidFill>
                  <a:srgbClr val="FF0000"/>
                </a:solidFill>
              </a:rPr>
              <a:t> </a:t>
            </a:r>
            <a:r>
              <a:rPr lang="tr-TR" b="1">
                <a:solidFill>
                  <a:srgbClr val="FF0000"/>
                </a:solidFill>
              </a:rPr>
              <a:t> A kanıt düzeyi aile hekimlerinin </a:t>
            </a:r>
            <a:br>
              <a:rPr lang="tr-TR" b="1">
                <a:solidFill>
                  <a:srgbClr val="FF0000"/>
                </a:solidFill>
              </a:rPr>
            </a:br>
            <a:r>
              <a:rPr lang="tr-TR" b="1">
                <a:solidFill>
                  <a:srgbClr val="FF0000"/>
                </a:solidFill>
              </a:rPr>
              <a:t>sunması gereken kanser taramaları</a:t>
            </a:r>
            <a:br>
              <a:rPr lang="tr-TR" b="1">
                <a:solidFill>
                  <a:srgbClr val="FF0000"/>
                </a:solidFill>
              </a:rPr>
            </a:br>
            <a:r>
              <a:rPr lang="tr-TR" sz="2800"/>
              <a:t>( USPSTF  = Birleşik Devletler Koruyucu Çalışma Grubu )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FB65703-62C8-E04B-AA6B-FE479892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/>
          </a:p>
          <a:p>
            <a:r>
              <a:rPr lang="tr-TR" b="1"/>
              <a:t>Serviks kanseri     </a:t>
            </a:r>
            <a:r>
              <a:rPr lang="tr-TR"/>
              <a:t> : 21– 65 yaş 3 yılda bir sitoloji (Pap smear ) veya </a:t>
            </a:r>
          </a:p>
          <a:p>
            <a:pPr marL="0" indent="0">
              <a:buNone/>
            </a:pPr>
            <a:r>
              <a:rPr lang="tr-TR"/>
              <a:t>                               </a:t>
            </a:r>
          </a:p>
          <a:p>
            <a:pPr marL="0" indent="0">
              <a:buNone/>
            </a:pPr>
            <a:r>
              <a:rPr lang="tr-TR"/>
              <a:t>                                     : 30– 65 yaş 5 yılda bir sitoloji (Papsmear ) + HPV test</a:t>
            </a:r>
          </a:p>
          <a:p>
            <a:pPr marL="0" indent="0">
              <a:buNone/>
            </a:pPr>
            <a:endParaRPr lang="tr-TR"/>
          </a:p>
          <a:p>
            <a:endParaRPr lang="tr-TR"/>
          </a:p>
          <a:p>
            <a:r>
              <a:rPr lang="tr-TR" b="1"/>
              <a:t>Kolorektal kanser : </a:t>
            </a:r>
            <a:r>
              <a:rPr lang="tr-TR"/>
              <a:t> 50 – 75 yaş GGK testi , kolonoskopi , sigmoidoskopi </a:t>
            </a:r>
          </a:p>
          <a:p>
            <a:endParaRPr lang="tr-TR"/>
          </a:p>
          <a:p>
            <a:pPr marL="0" indent="0">
              <a:buNone/>
            </a:pPr>
            <a:endParaRPr lang="tr-TR" sz="2400"/>
          </a:p>
          <a:p>
            <a:r>
              <a:rPr lang="tr-TR" sz="1800"/>
              <a:t>Kaynak: U.S. Preventive Services Task Force </a:t>
            </a:r>
          </a:p>
        </p:txBody>
      </p:sp>
    </p:spTree>
    <p:extLst>
      <p:ext uri="{BB962C8B-B14F-4D97-AF65-F5344CB8AC3E}">
        <p14:creationId xmlns:p14="http://schemas.microsoft.com/office/powerpoint/2010/main" val="251008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A4DF227-B861-7F41-9A39-0895758A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>
                <a:solidFill>
                  <a:srgbClr val="FF0000"/>
                </a:solidFill>
              </a:rPr>
              <a:t>USPSTF</a:t>
            </a:r>
            <a:r>
              <a:rPr lang="tr-TR" sz="2800">
                <a:solidFill>
                  <a:srgbClr val="FF0000"/>
                </a:solidFill>
              </a:rPr>
              <a:t> </a:t>
            </a:r>
            <a:r>
              <a:rPr lang="tr-TR">
                <a:solidFill>
                  <a:srgbClr val="FF0000"/>
                </a:solidFill>
              </a:rPr>
              <a:t> </a:t>
            </a:r>
            <a:r>
              <a:rPr lang="tr-TR" b="1">
                <a:solidFill>
                  <a:srgbClr val="FF0000"/>
                </a:solidFill>
              </a:rPr>
              <a:t> B kanıt düzeyi aile hekimlerinin </a:t>
            </a:r>
            <a:br>
              <a:rPr lang="tr-TR" b="1">
                <a:solidFill>
                  <a:srgbClr val="FF0000"/>
                </a:solidFill>
              </a:rPr>
            </a:br>
            <a:r>
              <a:rPr lang="tr-TR" b="1">
                <a:solidFill>
                  <a:srgbClr val="FF0000"/>
                </a:solidFill>
              </a:rPr>
              <a:t>sunması gereken kanser taramaları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8A275E5-07E8-2348-812E-52EA9DE95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/>
              <a:t>Meme kanseri </a:t>
            </a:r>
            <a:r>
              <a:rPr lang="tr-TR"/>
              <a:t>: 50 – 74 yaş  iki yılda bir Mamografi </a:t>
            </a:r>
          </a:p>
          <a:p>
            <a:endParaRPr lang="tr-TR"/>
          </a:p>
          <a:p>
            <a:r>
              <a:rPr lang="tr-TR" b="1"/>
              <a:t>Meme kanseri geni</a:t>
            </a:r>
            <a:r>
              <a:rPr lang="tr-TR"/>
              <a:t> : Aile öyküsü olanlara BRCA testi için genetik </a:t>
            </a:r>
          </a:p>
          <a:p>
            <a:pPr marL="0" indent="0">
              <a:buNone/>
            </a:pPr>
            <a:r>
              <a:rPr lang="tr-TR"/>
              <a:t>danışmanlık ve değerlendirme için sevk </a:t>
            </a:r>
          </a:p>
          <a:p>
            <a:endParaRPr lang="tr-TR"/>
          </a:p>
          <a:p>
            <a:r>
              <a:rPr lang="tr-TR" b="1"/>
              <a:t>Deri kanseri</a:t>
            </a:r>
            <a:r>
              <a:rPr lang="tr-TR"/>
              <a:t> : 10 – 24 yaş arası açık tenli gençlere UV ışığından </a:t>
            </a:r>
          </a:p>
          <a:p>
            <a:pPr marL="0" indent="0">
              <a:buNone/>
            </a:pPr>
            <a:r>
              <a:rPr lang="tr-TR"/>
              <a:t>korunmaları için genetik danışmanlık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9C8B062A-ECA3-9E4C-9BDF-84A6AEFEC10C}"/>
              </a:ext>
            </a:extLst>
          </p:cNvPr>
          <p:cNvSpPr txBox="1"/>
          <p:nvPr/>
        </p:nvSpPr>
        <p:spPr>
          <a:xfrm>
            <a:off x="1100387" y="5461941"/>
            <a:ext cx="5135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/>
              <a:t>Kaynak: U.S. Preventive Services Task Force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52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0C7EB73-7E91-C442-8963-38B18786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997" y="311184"/>
            <a:ext cx="8018836" cy="123151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2021 Avrupa komisyonu </a:t>
            </a:r>
            <a:br>
              <a:rPr lang="tr-TR" b="1">
                <a:solidFill>
                  <a:srgbClr val="FF0000"/>
                </a:solidFill>
              </a:rPr>
            </a:br>
            <a:r>
              <a:rPr lang="tr-TR" b="1">
                <a:solidFill>
                  <a:srgbClr val="FF0000"/>
                </a:solidFill>
              </a:rPr>
              <a:t>Kanserle Mücadele Planı 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44921101-7729-7A43-B1DB-47C4F45E1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11"/>
            <a:ext cx="4151205" cy="1363471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6539A1E2-5A8B-F84C-A0EF-3F13BEDD9EC1}"/>
              </a:ext>
            </a:extLst>
          </p:cNvPr>
          <p:cNvSpPr txBox="1"/>
          <p:nvPr/>
        </p:nvSpPr>
        <p:spPr>
          <a:xfrm>
            <a:off x="507040" y="1736885"/>
            <a:ext cx="113167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b="1"/>
              <a:t>M</a:t>
            </a:r>
            <a:r>
              <a:rPr lang="tr-TR" sz="2800" b="1">
                <a:effectLst/>
              </a:rPr>
              <a:t>eme</a:t>
            </a:r>
            <a:r>
              <a:rPr lang="tr-TR" sz="2800">
                <a:effectLst/>
              </a:rPr>
              <a:t>, </a:t>
            </a:r>
            <a:r>
              <a:rPr lang="tr-TR" sz="2800" b="1">
                <a:effectLst/>
              </a:rPr>
              <a:t>rahim ağzı </a:t>
            </a:r>
            <a:r>
              <a:rPr lang="tr-TR" sz="2800">
                <a:effectLst/>
              </a:rPr>
              <a:t>ve </a:t>
            </a:r>
            <a:r>
              <a:rPr lang="tr-TR" sz="2800" b="1">
                <a:effectLst/>
              </a:rPr>
              <a:t>kolorektal kanser </a:t>
            </a:r>
            <a:r>
              <a:rPr lang="tr-TR" sz="2800">
                <a:effectLst/>
              </a:rPr>
              <a:t>taraması için  AB nüfusunun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sz="2800"/>
          </a:p>
          <a:p>
            <a:pPr algn="l"/>
            <a:r>
              <a:rPr lang="tr-TR" sz="2800">
                <a:effectLst/>
              </a:rPr>
              <a:t>% 90’ına 2025 yılına kadar tarama yapılması</a:t>
            </a:r>
          </a:p>
          <a:p>
            <a:pPr algn="l"/>
            <a:endParaRPr lang="tr-TR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>
                <a:effectLst/>
              </a:rPr>
              <a:t>2030 yılına kadar </a:t>
            </a:r>
            <a:r>
              <a:rPr lang="tr-TR" sz="2800" b="1">
                <a:effectLst/>
              </a:rPr>
              <a:t>HPV aşısı </a:t>
            </a:r>
            <a:r>
              <a:rPr lang="tr-TR" sz="2800">
                <a:effectLst/>
              </a:rPr>
              <a:t>ile hedef kız nüfusunun en az % 90'ını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sz="2800"/>
          </a:p>
          <a:p>
            <a:pPr algn="l"/>
            <a:r>
              <a:rPr lang="tr-TR" sz="2800">
                <a:effectLst/>
              </a:rPr>
              <a:t>aşılamak ve erkek çocuklarının aşılanmasını önemli ölçüde artırmak</a:t>
            </a:r>
          </a:p>
          <a:p>
            <a:pPr algn="l"/>
            <a:endParaRPr lang="tr-TR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>
                <a:effectLst/>
              </a:rPr>
              <a:t>2022 yılına kadar açıklanacak tavsiye kararında prostat, akciğer ve mide</a:t>
            </a:r>
            <a:r>
              <a:rPr lang="tr-TR" sz="2800"/>
              <a:t/>
            </a:r>
            <a:br>
              <a:rPr lang="tr-TR" sz="2800"/>
            </a:br>
            <a:endParaRPr lang="tr-TR" sz="2800"/>
          </a:p>
          <a:p>
            <a:pPr algn="l"/>
            <a:r>
              <a:rPr lang="tr-TR" sz="2800">
                <a:effectLst/>
              </a:rPr>
              <a:t>kanseri gibi ek kanserleri de kapsayacak şekilde genişletilmesi planlandı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303488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43E5DB6-2BC6-6E4F-A026-846C16729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06" y="-798320"/>
            <a:ext cx="11338301" cy="1974224"/>
          </a:xfrm>
        </p:spPr>
        <p:txBody>
          <a:bodyPr/>
          <a:lstStyle/>
          <a:p>
            <a:r>
              <a:rPr lang="tr-TR" b="1">
                <a:solidFill>
                  <a:srgbClr val="C00000"/>
                </a:solidFill>
              </a:rPr>
              <a:t>TÜRKİYEDE KANSER TARAMALARI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xmlns="" id="{4DAE4A5A-B91C-874B-9B6C-921ACE21F203}"/>
              </a:ext>
            </a:extLst>
          </p:cNvPr>
          <p:cNvSpPr/>
          <p:nvPr/>
        </p:nvSpPr>
        <p:spPr>
          <a:xfrm>
            <a:off x="1175903" y="1790827"/>
            <a:ext cx="4258714" cy="13269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>
                <a:solidFill>
                  <a:schemeClr val="tx1"/>
                </a:solidFill>
              </a:rPr>
              <a:t>Kolorektal 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xmlns="" id="{66ED9A75-2CF7-EE48-9CB7-E271AC9831B2}"/>
              </a:ext>
            </a:extLst>
          </p:cNvPr>
          <p:cNvSpPr/>
          <p:nvPr/>
        </p:nvSpPr>
        <p:spPr>
          <a:xfrm>
            <a:off x="1175903" y="3429000"/>
            <a:ext cx="4258714" cy="13269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>
                <a:solidFill>
                  <a:schemeClr val="tx1"/>
                </a:solidFill>
              </a:rPr>
              <a:t>Meme 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xmlns="" id="{C28DF700-126D-584F-BF54-C065FE7850C9}"/>
              </a:ext>
            </a:extLst>
          </p:cNvPr>
          <p:cNvSpPr/>
          <p:nvPr/>
        </p:nvSpPr>
        <p:spPr>
          <a:xfrm>
            <a:off x="1175903" y="5067173"/>
            <a:ext cx="4258714" cy="13269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>
                <a:solidFill>
                  <a:schemeClr val="tx1"/>
                </a:solidFill>
              </a:rPr>
              <a:t>Serviks</a:t>
            </a:r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xmlns="" id="{6E61279F-A843-4E41-AEE9-8CE01178DFC4}"/>
              </a:ext>
            </a:extLst>
          </p:cNvPr>
          <p:cNvSpPr/>
          <p:nvPr/>
        </p:nvSpPr>
        <p:spPr>
          <a:xfrm>
            <a:off x="7594828" y="1790827"/>
            <a:ext cx="2697028" cy="13231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>
                <a:solidFill>
                  <a:schemeClr val="tx1"/>
                </a:solidFill>
              </a:rPr>
              <a:t>GGK </a:t>
            </a:r>
          </a:p>
        </p:txBody>
      </p:sp>
      <p:sp>
        <p:nvSpPr>
          <p:cNvPr id="11" name="Dikdörtgen: Yuvarlatılmış Köşeler 10">
            <a:extLst>
              <a:ext uri="{FF2B5EF4-FFF2-40B4-BE49-F238E27FC236}">
                <a16:creationId xmlns:a16="http://schemas.microsoft.com/office/drawing/2014/main" xmlns="" id="{8FD75051-986D-BA4A-99CA-F6730784B33A}"/>
              </a:ext>
            </a:extLst>
          </p:cNvPr>
          <p:cNvSpPr/>
          <p:nvPr/>
        </p:nvSpPr>
        <p:spPr>
          <a:xfrm>
            <a:off x="7594827" y="3432775"/>
            <a:ext cx="2697028" cy="13193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>
                <a:solidFill>
                  <a:schemeClr val="tx1"/>
                </a:solidFill>
              </a:rPr>
              <a:t>Mamografi</a:t>
            </a:r>
          </a:p>
        </p:txBody>
      </p:sp>
      <p:sp>
        <p:nvSpPr>
          <p:cNvPr id="13" name="Dikdörtgen: Yuvarlatılmış Köşeler 12">
            <a:extLst>
              <a:ext uri="{FF2B5EF4-FFF2-40B4-BE49-F238E27FC236}">
                <a16:creationId xmlns:a16="http://schemas.microsoft.com/office/drawing/2014/main" xmlns="" id="{3F028E85-AF61-B24B-A929-B45BAF1DC801}"/>
              </a:ext>
            </a:extLst>
          </p:cNvPr>
          <p:cNvSpPr/>
          <p:nvPr/>
        </p:nvSpPr>
        <p:spPr>
          <a:xfrm>
            <a:off x="7594827" y="5074723"/>
            <a:ext cx="2697028" cy="13269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>
                <a:solidFill>
                  <a:schemeClr val="tx1"/>
                </a:solidFill>
              </a:rPr>
              <a:t>Smear , </a:t>
            </a:r>
          </a:p>
          <a:p>
            <a:pPr algn="ctr"/>
            <a:r>
              <a:rPr lang="tr-TR" sz="3600" b="1">
                <a:solidFill>
                  <a:schemeClr val="tx1"/>
                </a:solidFill>
              </a:rPr>
              <a:t>HPV testi </a:t>
            </a:r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xmlns="" id="{1D0751E9-B2B8-C249-BF69-79A2D2F85F9A}"/>
              </a:ext>
            </a:extLst>
          </p:cNvPr>
          <p:cNvSpPr/>
          <p:nvPr/>
        </p:nvSpPr>
        <p:spPr>
          <a:xfrm>
            <a:off x="5773652" y="5297032"/>
            <a:ext cx="1482140" cy="86721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tx1"/>
                </a:solidFill>
              </a:rPr>
              <a:t>30 - 65</a:t>
            </a:r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xmlns="" id="{DAE93BFC-F562-D647-B9CD-16A8011E022D}"/>
              </a:ext>
            </a:extLst>
          </p:cNvPr>
          <p:cNvSpPr/>
          <p:nvPr/>
        </p:nvSpPr>
        <p:spPr>
          <a:xfrm>
            <a:off x="5773652" y="3549359"/>
            <a:ext cx="1594625" cy="867217"/>
          </a:xfrm>
          <a:prstGeom prst="rightArrow">
            <a:avLst>
              <a:gd name="adj1" fmla="val 50000"/>
              <a:gd name="adj2" fmla="val 686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tx1"/>
                </a:solidFill>
              </a:rPr>
              <a:t>40 - 69</a:t>
            </a:r>
          </a:p>
        </p:txBody>
      </p:sp>
      <p:sp>
        <p:nvSpPr>
          <p:cNvPr id="21" name="Ok: Sağ 20">
            <a:extLst>
              <a:ext uri="{FF2B5EF4-FFF2-40B4-BE49-F238E27FC236}">
                <a16:creationId xmlns:a16="http://schemas.microsoft.com/office/drawing/2014/main" xmlns="" id="{01DC9890-10A6-5747-AD56-CD557CD31F66}"/>
              </a:ext>
            </a:extLst>
          </p:cNvPr>
          <p:cNvSpPr/>
          <p:nvPr/>
        </p:nvSpPr>
        <p:spPr>
          <a:xfrm>
            <a:off x="5773652" y="2056360"/>
            <a:ext cx="1594625" cy="86721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/>
              <a:t>5</a:t>
            </a:r>
            <a:r>
              <a:rPr lang="tr-TR">
                <a:solidFill>
                  <a:schemeClr val="tx1"/>
                </a:solidFill>
              </a:rPr>
              <a:t>50 – 70 </a:t>
            </a:r>
            <a:endParaRPr lang="tr-TR"/>
          </a:p>
        </p:txBody>
      </p:sp>
      <p:sp>
        <p:nvSpPr>
          <p:cNvPr id="24" name="Kaydırma: Dikey 23">
            <a:extLst>
              <a:ext uri="{FF2B5EF4-FFF2-40B4-BE49-F238E27FC236}">
                <a16:creationId xmlns:a16="http://schemas.microsoft.com/office/drawing/2014/main" xmlns="" id="{633B30BE-38F3-9A4D-B2EA-FD59DEB0DE5F}"/>
              </a:ext>
            </a:extLst>
          </p:cNvPr>
          <p:cNvSpPr/>
          <p:nvPr/>
        </p:nvSpPr>
        <p:spPr>
          <a:xfrm>
            <a:off x="10691733" y="1790827"/>
            <a:ext cx="1034939" cy="1312302"/>
          </a:xfrm>
          <a:prstGeom prst="verticalScroll">
            <a:avLst>
              <a:gd name="adj" fmla="val 5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</a:rPr>
              <a:t>2 yıl</a:t>
            </a:r>
          </a:p>
        </p:txBody>
      </p:sp>
      <p:sp>
        <p:nvSpPr>
          <p:cNvPr id="26" name="Kaydırma: Dikey 25">
            <a:extLst>
              <a:ext uri="{FF2B5EF4-FFF2-40B4-BE49-F238E27FC236}">
                <a16:creationId xmlns:a16="http://schemas.microsoft.com/office/drawing/2014/main" xmlns="" id="{9DC55D4A-FD52-E741-BE72-7704F459FA54}"/>
              </a:ext>
            </a:extLst>
          </p:cNvPr>
          <p:cNvSpPr/>
          <p:nvPr/>
        </p:nvSpPr>
        <p:spPr>
          <a:xfrm>
            <a:off x="10691733" y="3439860"/>
            <a:ext cx="1034939" cy="1312302"/>
          </a:xfrm>
          <a:prstGeom prst="verticalScroll">
            <a:avLst>
              <a:gd name="adj" fmla="val 5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tr-TR" sz="3600">
                <a:solidFill>
                  <a:schemeClr val="tx1"/>
                </a:solidFill>
              </a:rPr>
              <a:t>yıl</a:t>
            </a:r>
          </a:p>
        </p:txBody>
      </p:sp>
      <p:sp>
        <p:nvSpPr>
          <p:cNvPr id="28" name="Kaydırma: Dikey 27">
            <a:extLst>
              <a:ext uri="{FF2B5EF4-FFF2-40B4-BE49-F238E27FC236}">
                <a16:creationId xmlns:a16="http://schemas.microsoft.com/office/drawing/2014/main" xmlns="" id="{BB65D975-B09D-864C-89EC-2A3088029853}"/>
              </a:ext>
            </a:extLst>
          </p:cNvPr>
          <p:cNvSpPr/>
          <p:nvPr/>
        </p:nvSpPr>
        <p:spPr>
          <a:xfrm>
            <a:off x="10630890" y="5067173"/>
            <a:ext cx="1034939" cy="1312302"/>
          </a:xfrm>
          <a:prstGeom prst="verticalScroll">
            <a:avLst>
              <a:gd name="adj" fmla="val 59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tr-TR" sz="3600">
                <a:solidFill>
                  <a:schemeClr val="tx1"/>
                </a:solidFill>
              </a:rPr>
              <a:t>yıl</a:t>
            </a:r>
          </a:p>
        </p:txBody>
      </p:sp>
    </p:spTree>
    <p:extLst>
      <p:ext uri="{BB962C8B-B14F-4D97-AF65-F5344CB8AC3E}">
        <p14:creationId xmlns:p14="http://schemas.microsoft.com/office/powerpoint/2010/main" val="97595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4242A14-A092-2D4D-B249-CE197907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KETEM</a:t>
            </a:r>
            <a:r>
              <a:rPr lang="tr-TR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C05CE08-92ED-BB4A-A942-9F3C0B8C3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09" y="1825625"/>
            <a:ext cx="12147409" cy="4351338"/>
          </a:xfrm>
        </p:spPr>
        <p:txBody>
          <a:bodyPr>
            <a:normAutofit/>
          </a:bodyPr>
          <a:lstStyle/>
          <a:p>
            <a:r>
              <a:rPr lang="tr-TR" i="0" strike="noStrike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kanser tarama</a:t>
            </a:r>
            <a:r>
              <a:rPr lang="tr-TR" b="0" i="0">
                <a:solidFill>
                  <a:srgbClr val="394A5C"/>
                </a:solidFill>
                <a:effectLst/>
                <a:latin typeface="Roboto" panose="02000000000000000000" pitchFamily="2" charset="0"/>
              </a:rPr>
              <a:t>, danışmanlık, eğitim faaliyetleri yürütür. </a:t>
            </a:r>
            <a:endParaRPr lang="tr-TR"/>
          </a:p>
          <a:p>
            <a:endParaRPr lang="tr-TR">
              <a:effectLst/>
            </a:endParaRPr>
          </a:p>
          <a:p>
            <a:r>
              <a:rPr lang="tr-TR">
                <a:effectLst/>
              </a:rPr>
              <a:t>29 ilde 1996 yılı itibariyle KETEM adı ile öncül olarak </a:t>
            </a:r>
          </a:p>
          <a:p>
            <a:pPr marL="0" indent="0">
              <a:buNone/>
            </a:pPr>
            <a:r>
              <a:rPr lang="tr-TR">
                <a:effectLst/>
              </a:rPr>
              <a:t>Bakanlığımızca kurulmuşsa da Avrupa Birliği Standartlarında tarama merkezleri </a:t>
            </a:r>
          </a:p>
          <a:p>
            <a:pPr marL="0" indent="0">
              <a:buNone/>
            </a:pPr>
            <a:r>
              <a:rPr lang="tr-TR">
                <a:effectLst/>
              </a:rPr>
              <a:t>Sağlıkta Dönüşüm Programı ile ilk olarak 2004 yılında 11 ilde açılmıştır. </a:t>
            </a:r>
          </a:p>
          <a:p>
            <a:endParaRPr lang="tr-TR">
              <a:effectLst/>
            </a:endParaRPr>
          </a:p>
          <a:p>
            <a:r>
              <a:rPr lang="tr-TR">
                <a:effectLst/>
              </a:rPr>
              <a:t>Bu merkezlerde kanserden korunma ve tarama yöntemleri hakkında </a:t>
            </a:r>
          </a:p>
          <a:p>
            <a:pPr marL="0" indent="0">
              <a:buNone/>
            </a:pPr>
            <a:r>
              <a:rPr lang="tr-TR">
                <a:effectLst/>
              </a:rPr>
              <a:t>eğitim almış olan doktor, hemşire, ebe, röntgen teknisyeni görevlendirilmiştir.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18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A709020-52AF-2F43-9E63-24211D2D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17" y="408277"/>
            <a:ext cx="10515600" cy="1325563"/>
          </a:xfrm>
        </p:spPr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Yeni yapılanmada KETEM’lerin Rolü</a:t>
            </a:r>
            <a:r>
              <a:rPr lang="tr-TR">
                <a:effectLst/>
              </a:rPr>
              <a:t> </a:t>
            </a:r>
            <a:endParaRPr lang="tr-TR" b="1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6599D09-9A57-CE40-A99A-49FD6144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62" y="1825625"/>
            <a:ext cx="12212138" cy="4351338"/>
          </a:xfrm>
        </p:spPr>
        <p:txBody>
          <a:bodyPr>
            <a:normAutofit lnSpcReduction="10000"/>
          </a:bodyPr>
          <a:lstStyle/>
          <a:p>
            <a:r>
              <a:rPr lang="tr-TR">
                <a:effectLst/>
              </a:rPr>
              <a:t>Aile Hekimleri ile entegrasyonu takiben hastanelerimize ve </a:t>
            </a:r>
          </a:p>
          <a:p>
            <a:pPr marL="0" indent="0">
              <a:buNone/>
            </a:pPr>
            <a:r>
              <a:rPr lang="tr-TR">
                <a:effectLst/>
              </a:rPr>
              <a:t>KETEM’lere milyonlarca hasta  </a:t>
            </a:r>
            <a:r>
              <a:rPr lang="tr-TR" b="1">
                <a:effectLst/>
              </a:rPr>
              <a:t>tarama </a:t>
            </a:r>
            <a:r>
              <a:rPr lang="tr-TR" b="1"/>
              <a:t>ve </a:t>
            </a:r>
            <a:r>
              <a:rPr lang="tr-TR" b="1">
                <a:effectLst/>
              </a:rPr>
              <a:t>teşhis için</a:t>
            </a:r>
            <a:r>
              <a:rPr lang="tr-TR">
                <a:effectLst/>
              </a:rPr>
              <a:t> yönlendirilecek </a:t>
            </a:r>
          </a:p>
          <a:p>
            <a:endParaRPr lang="tr-TR">
              <a:effectLst/>
            </a:endParaRPr>
          </a:p>
          <a:p>
            <a:r>
              <a:rPr lang="tr-TR">
                <a:effectLst/>
              </a:rPr>
              <a:t>KETEM’ler illerde </a:t>
            </a:r>
            <a:r>
              <a:rPr lang="tr-TR" b="1">
                <a:effectLst/>
              </a:rPr>
              <a:t>tarama standartlarının kalitesini ve katılım oranlarını </a:t>
            </a:r>
          </a:p>
          <a:p>
            <a:pPr marL="0" indent="0">
              <a:buNone/>
            </a:pPr>
            <a:r>
              <a:rPr lang="tr-TR" b="1">
                <a:effectLst/>
              </a:rPr>
              <a:t>denetleyecektir.</a:t>
            </a:r>
            <a:r>
              <a:rPr lang="tr-TR">
                <a:effectLst/>
              </a:rPr>
              <a:t> Örneğin </a:t>
            </a:r>
            <a:r>
              <a:rPr lang="tr-TR" b="1">
                <a:effectLst/>
              </a:rPr>
              <a:t>Aile Hekimlerini organize ederek</a:t>
            </a:r>
            <a:r>
              <a:rPr lang="tr-TR">
                <a:effectLst/>
              </a:rPr>
              <a:t> tarama </a:t>
            </a:r>
          </a:p>
          <a:p>
            <a:pPr marL="0" indent="0">
              <a:buNone/>
            </a:pPr>
            <a:r>
              <a:rPr lang="tr-TR">
                <a:effectLst/>
              </a:rPr>
              <a:t>katılımlarını artıracak </a:t>
            </a:r>
            <a:endParaRPr lang="tr-TR"/>
          </a:p>
          <a:p>
            <a:endParaRPr lang="tr-TR">
              <a:effectLst/>
            </a:endParaRPr>
          </a:p>
          <a:p>
            <a:r>
              <a:rPr lang="tr-TR">
                <a:effectLst/>
              </a:rPr>
              <a:t>Taramalar konusunda illerde eğitimli ve tecrübeli personel tarafından </a:t>
            </a:r>
          </a:p>
          <a:p>
            <a:pPr marL="0" indent="0">
              <a:buNone/>
            </a:pPr>
            <a:r>
              <a:rPr lang="tr-TR">
                <a:effectLst/>
              </a:rPr>
              <a:t>halk eğitimleri ve hizmet içi eğitimler yürütülecek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22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xmlns="" id="{E6FC896E-07FF-8141-953A-C6781AE5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FF0000"/>
                </a:solidFill>
                <a:effectLst/>
              </a:rPr>
              <a:t>Aile hekimlerinin anahtar rolü  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93AA7AD-6F90-6243-918B-2DDBAB5D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07" y="1868777"/>
            <a:ext cx="116511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>
                <a:effectLst/>
              </a:rPr>
              <a:t>Kanser taramalarından maksimum toplumsal yarar </a:t>
            </a:r>
          </a:p>
          <a:p>
            <a:pPr marL="0" indent="0">
              <a:buNone/>
            </a:pPr>
            <a:r>
              <a:rPr lang="tr-TR" sz="3200">
                <a:effectLst/>
              </a:rPr>
              <a:t> için en önemli kriter hedef nüfusun %70’ine ulaşılmasıdır</a:t>
            </a:r>
            <a:endParaRPr lang="tr-TR" sz="3200"/>
          </a:p>
          <a:p>
            <a:pPr marL="0" indent="0">
              <a:buNone/>
            </a:pPr>
            <a:r>
              <a:rPr lang="tr-TR" sz="3200">
                <a:effectLst/>
              </a:rPr>
              <a:t>Aile Hekimleri taramalardaki anahtar rolü : </a:t>
            </a:r>
            <a:endParaRPr lang="tr-TR" sz="3200">
              <a:solidFill>
                <a:srgbClr val="B3B3B3"/>
              </a:solidFill>
              <a:effectLst/>
            </a:endParaRPr>
          </a:p>
          <a:p>
            <a:r>
              <a:rPr lang="tr-TR" sz="3200">
                <a:effectLst/>
              </a:rPr>
              <a:t>Programın </a:t>
            </a:r>
            <a:r>
              <a:rPr lang="tr-TR" sz="3200" b="1">
                <a:effectLst/>
              </a:rPr>
              <a:t>topluma anlatılması</a:t>
            </a:r>
            <a:r>
              <a:rPr lang="tr-TR" sz="3200">
                <a:effectLst/>
              </a:rPr>
              <a:t>, katılımın arttırılması</a:t>
            </a:r>
          </a:p>
          <a:p>
            <a:r>
              <a:rPr lang="tr-TR" sz="3200">
                <a:effectLst/>
              </a:rPr>
              <a:t>Programa katılacak olan </a:t>
            </a:r>
            <a:r>
              <a:rPr lang="tr-TR" sz="3200" b="1">
                <a:effectLst/>
              </a:rPr>
              <a:t>hedef nüfusun davet edilmesi</a:t>
            </a:r>
            <a:r>
              <a:rPr lang="tr-TR" sz="3200">
                <a:effectLst/>
              </a:rPr>
              <a:t>  </a:t>
            </a:r>
          </a:p>
          <a:p>
            <a:r>
              <a:rPr lang="tr-TR" sz="3200">
                <a:effectLst/>
              </a:rPr>
              <a:t> </a:t>
            </a:r>
            <a:r>
              <a:rPr lang="tr-TR" sz="3200" b="1">
                <a:effectLst/>
              </a:rPr>
              <a:t>Tarama sonuçlarının</a:t>
            </a:r>
            <a:r>
              <a:rPr lang="tr-TR" sz="3200">
                <a:effectLst/>
              </a:rPr>
              <a:t> hedef nüfusa </a:t>
            </a:r>
            <a:r>
              <a:rPr lang="tr-TR" sz="3200" b="1">
                <a:effectLst/>
              </a:rPr>
              <a:t>iletilmesi</a:t>
            </a:r>
            <a:r>
              <a:rPr lang="tr-TR" sz="3200"/>
              <a:t/>
            </a:r>
            <a:br>
              <a:rPr lang="tr-TR" sz="3200"/>
            </a:br>
            <a:endParaRPr lang="tr-TR" sz="3200"/>
          </a:p>
        </p:txBody>
      </p:sp>
    </p:spTree>
    <p:extLst>
      <p:ext uri="{BB962C8B-B14F-4D97-AF65-F5344CB8AC3E}">
        <p14:creationId xmlns:p14="http://schemas.microsoft.com/office/powerpoint/2010/main" val="363387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3CA4C768-5EFE-7849-959E-B6D24BD0E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28" y="0"/>
            <a:ext cx="5599027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8B23C36D-3FB5-F744-80F1-53463F8ECCA1}"/>
              </a:ext>
            </a:extLst>
          </p:cNvPr>
          <p:cNvSpPr txBox="1"/>
          <p:nvPr/>
        </p:nvSpPr>
        <p:spPr>
          <a:xfrm>
            <a:off x="334431" y="539405"/>
            <a:ext cx="3204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1">
                <a:solidFill>
                  <a:srgbClr val="FF0000"/>
                </a:solidFill>
              </a:rPr>
              <a:t>TEŞHİS MERKEZİ ORGANİZASYON ŞEMASI</a:t>
            </a:r>
          </a:p>
        </p:txBody>
      </p:sp>
    </p:spTree>
    <p:extLst>
      <p:ext uri="{BB962C8B-B14F-4D97-AF65-F5344CB8AC3E}">
        <p14:creationId xmlns:p14="http://schemas.microsoft.com/office/powerpoint/2010/main" val="181386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A15DD1D-09B8-9D42-8A28-D1E018A3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" y="463889"/>
            <a:ext cx="11846781" cy="1510335"/>
          </a:xfrm>
        </p:spPr>
        <p:txBody>
          <a:bodyPr>
            <a:normAutofit/>
          </a:bodyPr>
          <a:lstStyle/>
          <a:p>
            <a:pPr algn="ctr"/>
            <a:r>
              <a:rPr lang="tr-TR"/>
              <a:t> </a:t>
            </a:r>
            <a:r>
              <a:rPr lang="tr-TR" b="1">
                <a:solidFill>
                  <a:srgbClr val="FF0000"/>
                </a:solidFill>
                <a:effectLst/>
              </a:rPr>
              <a:t>Meme Kanseri Taramaları </a:t>
            </a:r>
            <a:r>
              <a:rPr lang="tr-TR">
                <a:solidFill>
                  <a:srgbClr val="FF0000"/>
                </a:solidFill>
              </a:rPr>
              <a:t/>
            </a:r>
            <a:br>
              <a:rPr lang="tr-TR">
                <a:solidFill>
                  <a:srgbClr val="FF0000"/>
                </a:solidFill>
              </a:rPr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B4F8106-7F89-3548-A7AE-9628C4A2E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25" y="1692930"/>
            <a:ext cx="9676933" cy="4701181"/>
          </a:xfrm>
        </p:spPr>
        <p:txBody>
          <a:bodyPr/>
          <a:lstStyle/>
          <a:p>
            <a:r>
              <a:rPr lang="tr-TR">
                <a:effectLst/>
              </a:rPr>
              <a:t>20 yaş üzeri ayda bir </a:t>
            </a:r>
            <a:r>
              <a:rPr lang="tr-TR" b="1">
                <a:effectLst/>
              </a:rPr>
              <a:t>kendi kendine meme muayenesi (KKMM) </a:t>
            </a:r>
          </a:p>
          <a:p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yapması için danışmanlığın verilmesi</a:t>
            </a:r>
            <a:r>
              <a:rPr lang="tr-TR"/>
              <a:t> </a:t>
            </a:r>
          </a:p>
          <a:p>
            <a:endParaRPr lang="tr-TR">
              <a:effectLst/>
            </a:endParaRPr>
          </a:p>
          <a:p>
            <a:r>
              <a:rPr lang="tr-TR">
                <a:effectLst/>
              </a:rPr>
              <a:t>20 yaş üzeri yılda bir </a:t>
            </a:r>
            <a:r>
              <a:rPr lang="tr-TR" b="1">
                <a:effectLst/>
              </a:rPr>
              <a:t>klinik meme muayenesi</a:t>
            </a:r>
            <a:r>
              <a:rPr lang="tr-TR" b="1"/>
              <a:t> </a:t>
            </a:r>
          </a:p>
          <a:p>
            <a:endParaRPr lang="tr-TR">
              <a:effectLst/>
            </a:endParaRPr>
          </a:p>
          <a:p>
            <a:r>
              <a:rPr lang="tr-TR">
                <a:effectLst/>
              </a:rPr>
              <a:t>40-69 yaş arası kadınlara 2 yılda bir </a:t>
            </a:r>
            <a:r>
              <a:rPr lang="tr-TR" b="1">
                <a:effectLst/>
              </a:rPr>
              <a:t>mammografi</a:t>
            </a:r>
            <a:r>
              <a:rPr lang="tr-TR">
                <a:effectLst/>
              </a:rPr>
              <a:t> çekimi,</a:t>
            </a:r>
            <a:r>
              <a:rPr lang="tr-TR"/>
              <a:t/>
            </a:r>
            <a:br>
              <a:rPr lang="tr-TR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03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407BAB0-3D7A-A449-8582-D5D49BFD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Meme Kanseri Taramaları </a:t>
            </a:r>
            <a:r>
              <a:rPr lang="tr-TR">
                <a:solidFill>
                  <a:srgbClr val="FF0000"/>
                </a:solidFill>
              </a:rPr>
              <a:t/>
            </a:r>
            <a:br>
              <a:rPr lang="tr-TR">
                <a:solidFill>
                  <a:srgbClr val="FF0000"/>
                </a:solidFill>
              </a:rPr>
            </a:b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D795F67-99F8-3741-8634-809D91AD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183"/>
            <a:ext cx="10987004" cy="5599028"/>
          </a:xfrm>
        </p:spPr>
        <p:txBody>
          <a:bodyPr>
            <a:noAutofit/>
          </a:bodyPr>
          <a:lstStyle/>
          <a:p>
            <a:r>
              <a:rPr lang="tr-TR">
                <a:effectLst/>
              </a:rPr>
              <a:t>Ulusal Kanser Tarama Programında meme kanseri taraması, </a:t>
            </a:r>
            <a:r>
              <a:rPr lang="tr-TR"/>
              <a:t/>
            </a:r>
            <a:br>
              <a:rPr lang="tr-TR"/>
            </a:b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 </a:t>
            </a:r>
            <a:r>
              <a:rPr lang="tr-TR" b="1">
                <a:effectLst/>
              </a:rPr>
              <a:t>KETEM</a:t>
            </a:r>
            <a:r>
              <a:rPr lang="tr-TR">
                <a:effectLst/>
              </a:rPr>
              <a:t> ve </a:t>
            </a:r>
            <a:r>
              <a:rPr lang="tr-TR" b="1">
                <a:effectLst/>
              </a:rPr>
              <a:t>Gezici mamografi</a:t>
            </a:r>
            <a:r>
              <a:rPr lang="tr-TR">
                <a:effectLst/>
              </a:rPr>
              <a:t> </a:t>
            </a:r>
            <a:r>
              <a:rPr lang="tr-TR" b="1">
                <a:effectLst/>
              </a:rPr>
              <a:t>tarama araçları </a:t>
            </a:r>
            <a:r>
              <a:rPr lang="tr-TR">
                <a:effectLst/>
              </a:rPr>
              <a:t>tarafından yürütülmektedir. </a:t>
            </a:r>
          </a:p>
          <a:p>
            <a:pPr marL="0" indent="0">
              <a:buNone/>
            </a:pPr>
            <a:endParaRPr lang="tr-TR"/>
          </a:p>
          <a:p>
            <a:r>
              <a:rPr lang="tr-TR">
                <a:effectLst/>
              </a:rPr>
              <a:t>Fırsatçı taramalar ise hastanelere başvuranlara yapılmaktadır. </a:t>
            </a:r>
          </a:p>
          <a:p>
            <a:pPr marL="0" indent="0">
              <a:buNone/>
            </a:pPr>
            <a:endParaRPr lang="tr-TR"/>
          </a:p>
          <a:p>
            <a:r>
              <a:rPr lang="tr-TR"/>
              <a:t>F</a:t>
            </a:r>
            <a:r>
              <a:rPr lang="tr-TR">
                <a:effectLst/>
              </a:rPr>
              <a:t>arkındalık eksikliği sorununun çözümünde ilk etapta </a:t>
            </a:r>
            <a:r>
              <a:rPr lang="tr-TR" b="1">
                <a:effectLst/>
              </a:rPr>
              <a:t>Aile hekimliği</a:t>
            </a:r>
            <a:r>
              <a:rPr lang="tr-TR">
                <a:effectLst/>
              </a:rPr>
              <a:t>nin</a:t>
            </a:r>
          </a:p>
          <a:p>
            <a:pPr marL="0" indent="0">
              <a:buNone/>
            </a:pPr>
            <a:endParaRPr lang="tr-TR">
              <a:effectLst/>
            </a:endParaRPr>
          </a:p>
          <a:p>
            <a:pPr marL="0" indent="0">
              <a:buNone/>
            </a:pPr>
            <a:r>
              <a:rPr lang="tr-TR">
                <a:effectLst/>
              </a:rPr>
              <a:t>tarama programına entegrasyonu gerçekleştirilmiştir. </a:t>
            </a:r>
            <a:r>
              <a:rPr lang="tr-TR"/>
              <a:t/>
            </a:r>
            <a:br>
              <a:rPr lang="tr-TR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38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CFB9E05-B4E1-DD4E-A3D0-604AE0C8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8D15ACA-B6A8-5F43-B0F1-23DA2FF15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/>
              <a:t>Kanser taramaları hakkında bilgi vermek </a:t>
            </a:r>
          </a:p>
          <a:p>
            <a:endParaRPr lang="tr-TR" sz="3600"/>
          </a:p>
          <a:p>
            <a:r>
              <a:rPr lang="tr-TR" sz="3600"/>
              <a:t>Aile hekimliğinin kanser taramalarındaki rolünü </a:t>
            </a:r>
          </a:p>
          <a:p>
            <a:pPr marL="0" indent="0">
              <a:buNone/>
            </a:pPr>
            <a:endParaRPr lang="tr-TR" sz="3600"/>
          </a:p>
          <a:p>
            <a:pPr marL="0" indent="0">
              <a:buNone/>
            </a:pPr>
            <a:r>
              <a:rPr lang="tr-TR" sz="3600"/>
              <a:t>vurgulamak </a:t>
            </a:r>
          </a:p>
          <a:p>
            <a:endParaRPr lang="tr-TR" sz="3600"/>
          </a:p>
        </p:txBody>
      </p:sp>
    </p:spTree>
    <p:extLst>
      <p:ext uri="{BB962C8B-B14F-4D97-AF65-F5344CB8AC3E}">
        <p14:creationId xmlns:p14="http://schemas.microsoft.com/office/powerpoint/2010/main" val="3886183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0183CC2-5CE2-9E4C-BBB6-FFF468C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17" y="386701"/>
            <a:ext cx="10515600" cy="1325563"/>
          </a:xfrm>
        </p:spPr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Meme Kanseri Taramaları 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6118FFD-2749-8C4E-B173-8CBC2433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>
                <a:effectLst/>
              </a:rPr>
              <a:t>Taramayı başlatan birim tarafından sonucun takip edilerek anormal </a:t>
            </a:r>
          </a:p>
          <a:p>
            <a:pPr marL="0" indent="0">
              <a:buNone/>
            </a:pPr>
            <a:r>
              <a:rPr lang="tr-TR">
                <a:effectLst/>
              </a:rPr>
              <a:t>sonuç ya da öykü/ Klinik muayene bulgusu durumunda gerekli sevk ve </a:t>
            </a:r>
          </a:p>
          <a:p>
            <a:pPr marL="0" indent="0">
              <a:buNone/>
            </a:pPr>
            <a:r>
              <a:rPr lang="tr-TR">
                <a:effectLst/>
              </a:rPr>
              <a:t>yönlendirme işlemleri yapılır. </a:t>
            </a:r>
            <a:r>
              <a:rPr lang="tr-TR"/>
              <a:t/>
            </a:r>
            <a:br>
              <a:rPr lang="tr-TR"/>
            </a:br>
            <a:endParaRPr lang="tr-TR"/>
          </a:p>
          <a:p>
            <a:r>
              <a:rPr lang="tr-TR">
                <a:effectLst/>
              </a:rPr>
              <a:t>Günümüzde  mamografik  tarama;  diğer  görüntüleme  ve </a:t>
            </a:r>
          </a:p>
          <a:p>
            <a:pPr marL="0" indent="0">
              <a:buNone/>
            </a:pPr>
            <a:r>
              <a:rPr lang="tr-TR">
                <a:effectLst/>
              </a:rPr>
              <a:t>fizik  muayene  yöntemleri  ile  karşılaştırıldığında  daha  fazla  mortalite  </a:t>
            </a:r>
          </a:p>
          <a:p>
            <a:pPr marL="0" indent="0">
              <a:buNone/>
            </a:pPr>
            <a:r>
              <a:rPr lang="tr-TR">
                <a:effectLst/>
              </a:rPr>
              <a:t>ve  morbidite  düşüşü  sağlayan etkinliği  kanıtlanmış bir  tarama </a:t>
            </a:r>
          </a:p>
          <a:p>
            <a:pPr marL="0" indent="0">
              <a:buNone/>
            </a:pPr>
            <a:r>
              <a:rPr lang="tr-TR">
                <a:effectLst/>
              </a:rPr>
              <a:t>yöntemidir. </a:t>
            </a:r>
            <a:r>
              <a:rPr lang="tr-TR"/>
              <a:t/>
            </a:r>
            <a:br>
              <a:rPr lang="tr-TR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90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0CEF80-FAB8-B145-96ED-DF88536A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FF0000"/>
                </a:solidFill>
                <a:effectLst/>
              </a:rPr>
              <a:t>                   Meme Kanseri Taramaları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2AA39C6-FDC1-0745-9DB8-9D99C56F4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/>
              <a:t>      Mamografi taraması  70 yaş ve üstü sonlandırılır 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763C4513-6E62-E048-A3D4-6EF6843E9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89" y="2714081"/>
            <a:ext cx="3673022" cy="34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58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9D8406DD-84F5-AA4D-947F-2C6EA01B7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21" y="258915"/>
            <a:ext cx="9288560" cy="63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1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B94E81D-77D4-934F-8140-23B849DC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3636"/>
                </a:solidFill>
              </a:rPr>
              <a:t>S</a:t>
            </a:r>
            <a:r>
              <a:rPr lang="tr-TR" b="1">
                <a:solidFill>
                  <a:srgbClr val="FF3636"/>
                </a:solidFill>
                <a:effectLst/>
              </a:rPr>
              <a:t>erviks kanseri taraması;</a:t>
            </a:r>
            <a:r>
              <a:rPr lang="tr-TR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1ADD9A-6541-BB4C-AC58-F9D20C0EA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4" y="1488760"/>
            <a:ext cx="12352382" cy="2310693"/>
          </a:xfrm>
        </p:spPr>
        <p:txBody>
          <a:bodyPr>
            <a:normAutofit fontScale="85000" lnSpcReduction="20000"/>
          </a:bodyPr>
          <a:lstStyle/>
          <a:p>
            <a:pPr marL="2286000" lvl="5" indent="0">
              <a:buNone/>
            </a:pPr>
            <a:endParaRPr lang="tr-TR">
              <a:effectLst/>
            </a:endParaRPr>
          </a:p>
          <a:p>
            <a:r>
              <a:rPr lang="tr-TR" sz="5100" b="1">
                <a:effectLst/>
              </a:rPr>
              <a:t>30-65 yaş </a:t>
            </a:r>
            <a:r>
              <a:rPr lang="tr-TR" sz="5100">
                <a:effectLst/>
              </a:rPr>
              <a:t>aralığındaki kadınlardan 5 yılda bir </a:t>
            </a:r>
          </a:p>
          <a:p>
            <a:endParaRPr lang="tr-TR" sz="5100" b="1">
              <a:effectLst/>
            </a:endParaRPr>
          </a:p>
          <a:p>
            <a:pPr marL="0" indent="0">
              <a:buNone/>
            </a:pPr>
            <a:r>
              <a:rPr lang="tr-TR" sz="5100" b="1">
                <a:effectLst/>
              </a:rPr>
              <a:t>smear</a:t>
            </a:r>
            <a:r>
              <a:rPr lang="tr-TR" sz="5100">
                <a:effectLst/>
              </a:rPr>
              <a:t> ve </a:t>
            </a:r>
            <a:r>
              <a:rPr lang="tr-TR" sz="5100" b="1">
                <a:effectLst/>
              </a:rPr>
              <a:t>HPV -DNA testi  </a:t>
            </a:r>
            <a:r>
              <a:rPr lang="tr-TR" sz="5100">
                <a:effectLst/>
              </a:rPr>
              <a:t>ile</a:t>
            </a:r>
            <a:r>
              <a:rPr lang="tr-TR" sz="5100" b="1">
                <a:effectLst/>
              </a:rPr>
              <a:t> </a:t>
            </a:r>
            <a:r>
              <a:rPr lang="tr-TR" b="1"/>
              <a:t/>
            </a:r>
            <a:br>
              <a:rPr lang="tr-TR" b="1"/>
            </a:br>
            <a:endParaRPr lang="tr-TR" b="1"/>
          </a:p>
          <a:p>
            <a:endParaRPr lang="tr-TR" b="1"/>
          </a:p>
          <a:p>
            <a:endParaRPr lang="tr-TR" b="1"/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xmlns="" id="{3541DEF2-9BC9-B545-94C1-D2CE4EF91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55" y="3009438"/>
            <a:ext cx="4172627" cy="2935682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C9FF3493-03DF-5B48-A4CC-BDE931B18A0D}"/>
              </a:ext>
            </a:extLst>
          </p:cNvPr>
          <p:cNvSpPr txBox="1"/>
          <p:nvPr/>
        </p:nvSpPr>
        <p:spPr>
          <a:xfrm rot="10800000" flipV="1">
            <a:off x="8198962" y="6158606"/>
            <a:ext cx="371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Kaynak: verywellhealth.com</a:t>
            </a:r>
          </a:p>
        </p:txBody>
      </p:sp>
    </p:spTree>
    <p:extLst>
      <p:ext uri="{BB962C8B-B14F-4D97-AF65-F5344CB8AC3E}">
        <p14:creationId xmlns:p14="http://schemas.microsoft.com/office/powerpoint/2010/main" val="316606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08BBB20-FA81-4943-BB68-C14AF821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660"/>
          </a:xfrm>
        </p:spPr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Serviks Kanseri  Taramaları</a:t>
            </a:r>
            <a:r>
              <a:rPr lang="tr-TR" b="1">
                <a:effectLst/>
              </a:rPr>
              <a:t> 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DC7268F-B8BE-CF41-B86D-140AEC1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134"/>
            <a:ext cx="11061083" cy="5121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>
                <a:effectLst/>
              </a:rPr>
              <a:t>Serviks  kanserinin taranmasındaki  temel  amaç;  </a:t>
            </a:r>
          </a:p>
          <a:p>
            <a:pPr marL="0" indent="0">
              <a:buNone/>
            </a:pPr>
            <a:endParaRPr lang="tr-TR">
              <a:effectLst/>
            </a:endParaRPr>
          </a:p>
          <a:p>
            <a:pPr marL="0" indent="0">
              <a:buNone/>
            </a:pPr>
            <a:r>
              <a:rPr lang="tr-TR">
                <a:effectLst/>
              </a:rPr>
              <a:t>hedef  popülasyona  ulaşarak,  servikal  patolojileri henüz  premalign </a:t>
            </a:r>
          </a:p>
          <a:p>
            <a:pPr marL="0" indent="0">
              <a:buNone/>
            </a:pPr>
            <a:endParaRPr lang="tr-TR">
              <a:effectLst/>
            </a:endParaRPr>
          </a:p>
          <a:p>
            <a:pPr marL="0" indent="0">
              <a:buNone/>
            </a:pPr>
            <a:r>
              <a:rPr lang="tr-TR">
                <a:effectLst/>
              </a:rPr>
              <a:t>veya erken evrede  iken tespit  etmek,  etkin ve basit  yöntemlerle </a:t>
            </a:r>
          </a:p>
          <a:p>
            <a:pPr marL="0" indent="0">
              <a:buNone/>
            </a:pPr>
            <a:endParaRPr lang="tr-TR">
              <a:effectLst/>
            </a:endParaRPr>
          </a:p>
          <a:p>
            <a:pPr marL="0" indent="0">
              <a:buNone/>
            </a:pPr>
            <a:r>
              <a:rPr lang="tr-TR">
                <a:effectLst/>
              </a:rPr>
              <a:t>tedavi  etmek  suretiylede  invazif  kanser  sıklığını,  buna  bağlı  morbidite  </a:t>
            </a:r>
          </a:p>
          <a:p>
            <a:pPr marL="0" indent="0">
              <a:buNone/>
            </a:pPr>
            <a:endParaRPr lang="tr-TR">
              <a:effectLst/>
            </a:endParaRPr>
          </a:p>
          <a:p>
            <a:pPr marL="0" indent="0">
              <a:buNone/>
            </a:pPr>
            <a:r>
              <a:rPr lang="tr-TR">
                <a:effectLst/>
              </a:rPr>
              <a:t>ve  mortaliteyi  düşürerek  olası  karmaşık  ve  pahalı   tedavileri  önlemektir.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385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53A39C5-1431-4C43-9BB1-6083D743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Serviks Kanseri  Taramaları 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02B170B-B7FA-0C44-8BA6-DA7A3887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88" y="1750108"/>
            <a:ext cx="11028718" cy="4351338"/>
          </a:xfrm>
        </p:spPr>
        <p:txBody>
          <a:bodyPr>
            <a:normAutofit/>
          </a:bodyPr>
          <a:lstStyle/>
          <a:p>
            <a:r>
              <a:rPr lang="tr-TR">
                <a:effectLst/>
              </a:rPr>
              <a:t>Smear  testi  ile tarama  yaş  aralığında  olan  bireylere  sağlık  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personeli  tarafından  serviks  kanseri  hakkında  birebir  eğitim  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verilir  ve  bilgilendirilmiş  </a:t>
            </a:r>
            <a:r>
              <a:rPr lang="tr-TR" b="1">
                <a:effectLst/>
              </a:rPr>
              <a:t>onam  formu  </a:t>
            </a:r>
            <a:r>
              <a:rPr lang="tr-TR">
                <a:effectLst/>
              </a:rPr>
              <a:t>imzalatılır</a:t>
            </a:r>
            <a:endParaRPr lang="tr-TR"/>
          </a:p>
          <a:p>
            <a:endParaRPr lang="tr-TR">
              <a:effectLst/>
            </a:endParaRPr>
          </a:p>
          <a:p>
            <a:r>
              <a:rPr lang="tr-TR">
                <a:effectLst/>
              </a:rPr>
              <a:t>Bu  konuda  eğitim  almış  sağlık  personeli  tarafından  uygulama  yapılır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994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00CD34E-EAF7-2942-BD5F-79A3483B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3931"/>
          </a:xfrm>
        </p:spPr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Serviks Kanseri  Taramaları 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167E66F-AD40-9749-9FC1-13222980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60" y="1336748"/>
            <a:ext cx="12503417" cy="5424159"/>
          </a:xfrm>
        </p:spPr>
        <p:txBody>
          <a:bodyPr>
            <a:normAutofit fontScale="92500" lnSpcReduction="20000"/>
          </a:bodyPr>
          <a:lstStyle/>
          <a:p>
            <a:endParaRPr lang="tr-TR">
              <a:effectLst/>
            </a:endParaRPr>
          </a:p>
          <a:p>
            <a:r>
              <a:rPr lang="tr-TR" sz="3100">
                <a:effectLst/>
              </a:rPr>
              <a:t>Alınan  materyaller </a:t>
            </a:r>
            <a:r>
              <a:rPr lang="tr-TR" sz="3100" b="1">
                <a:effectLst/>
              </a:rPr>
              <a:t> İl  Sağlık  Müdürlükleri</a:t>
            </a:r>
            <a:r>
              <a:rPr lang="tr-TR" sz="3100">
                <a:effectLst/>
              </a:rPr>
              <a:t>nce  toplanarak  </a:t>
            </a:r>
            <a:r>
              <a:rPr lang="tr-TR" sz="3100" b="1">
                <a:effectLst/>
              </a:rPr>
              <a:t>Ulusal  HPV</a:t>
            </a:r>
          </a:p>
          <a:p>
            <a:endParaRPr lang="tr-TR" sz="3100" b="1">
              <a:effectLst/>
            </a:endParaRPr>
          </a:p>
          <a:p>
            <a:pPr marL="0" indent="0">
              <a:buNone/>
            </a:pPr>
            <a:r>
              <a:rPr lang="tr-TR" sz="3100" b="1">
                <a:effectLst/>
              </a:rPr>
              <a:t> laboratuvarları</a:t>
            </a:r>
            <a:r>
              <a:rPr lang="tr-TR" sz="3100">
                <a:effectLst/>
              </a:rPr>
              <a:t>na inceleme  için  uygun  tespit  koşullarında  gönderilir </a:t>
            </a:r>
            <a:r>
              <a:rPr lang="tr-TR" sz="3100"/>
              <a:t/>
            </a:r>
            <a:br>
              <a:rPr lang="tr-TR" sz="3100"/>
            </a:br>
            <a:endParaRPr lang="tr-TR" sz="3100"/>
          </a:p>
          <a:p>
            <a:r>
              <a:rPr lang="tr-TR" sz="3100">
                <a:effectLst/>
              </a:rPr>
              <a:t> Aile  Hekimleri tarafından </a:t>
            </a:r>
            <a:r>
              <a:rPr lang="tr-TR" sz="3100" b="1">
                <a:effectLst/>
              </a:rPr>
              <a:t>AHBS’</a:t>
            </a:r>
            <a:r>
              <a:rPr lang="tr-TR" sz="3100">
                <a:effectLst/>
              </a:rPr>
              <a:t>ye kaydedilir</a:t>
            </a:r>
            <a:endParaRPr lang="tr-TR" sz="3100"/>
          </a:p>
          <a:p>
            <a:pPr marL="0" indent="0">
              <a:buNone/>
            </a:pPr>
            <a:endParaRPr lang="tr-TR" sz="3100">
              <a:effectLst/>
            </a:endParaRPr>
          </a:p>
          <a:p>
            <a:r>
              <a:rPr lang="tr-TR" sz="3100">
                <a:effectLst/>
              </a:rPr>
              <a:t>KETEM,  SHM,  TSM,  ÇEKÜS  Birimi  tarafından </a:t>
            </a:r>
            <a:r>
              <a:rPr lang="tr-TR" sz="3100" b="1">
                <a:effectLst/>
              </a:rPr>
              <a:t> HSYS’</a:t>
            </a:r>
            <a:r>
              <a:rPr lang="tr-TR" sz="3100">
                <a:effectLst/>
              </a:rPr>
              <a:t>ye </a:t>
            </a:r>
            <a:r>
              <a:rPr lang="tr-TR" sz="3100"/>
              <a:t>kaydedilir</a:t>
            </a:r>
            <a:br>
              <a:rPr lang="tr-TR" sz="3100"/>
            </a:br>
            <a:endParaRPr lang="tr-TR" sz="3100"/>
          </a:p>
          <a:p>
            <a:r>
              <a:rPr lang="tr-TR" sz="3100"/>
              <a:t>T</a:t>
            </a:r>
            <a:r>
              <a:rPr lang="tr-TR" sz="3100">
                <a:effectLst/>
              </a:rPr>
              <a:t>aramayı başlatan birim tarafından gerekli  takipler  yapılır,</a:t>
            </a:r>
          </a:p>
          <a:p>
            <a:endParaRPr lang="tr-TR" sz="3100"/>
          </a:p>
          <a:p>
            <a:pPr marL="0" indent="0">
              <a:buNone/>
            </a:pPr>
            <a:r>
              <a:rPr lang="tr-TR" sz="3100">
                <a:effectLst/>
              </a:rPr>
              <a:t>anormal sonuç varsa teşhis merkezine yönlendirilir </a:t>
            </a:r>
            <a:endParaRPr lang="tr-TR" sz="3100"/>
          </a:p>
        </p:txBody>
      </p:sp>
    </p:spTree>
    <p:extLst>
      <p:ext uri="{BB962C8B-B14F-4D97-AF65-F5344CB8AC3E}">
        <p14:creationId xmlns:p14="http://schemas.microsoft.com/office/powerpoint/2010/main" val="883270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F15F64E-38D0-7942-958E-93320214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Serviks Kanseri  Taramaları 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073C62C-33C7-2441-908C-E75EB2109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12" y="1793261"/>
            <a:ext cx="10515600" cy="4351338"/>
          </a:xfrm>
        </p:spPr>
        <p:txBody>
          <a:bodyPr>
            <a:normAutofit/>
          </a:bodyPr>
          <a:lstStyle/>
          <a:p>
            <a:endParaRPr lang="tr-TR" sz="3600" b="1"/>
          </a:p>
          <a:p>
            <a:r>
              <a:rPr lang="tr-TR" sz="3600" b="1"/>
              <a:t>Son iki HPV veya Pap smear testi negatif olan </a:t>
            </a:r>
          </a:p>
          <a:p>
            <a:endParaRPr lang="tr-TR" sz="3600" b="1"/>
          </a:p>
          <a:p>
            <a:pPr marL="0" indent="0">
              <a:buNone/>
            </a:pPr>
            <a:r>
              <a:rPr lang="tr-TR" sz="3600" b="1"/>
              <a:t>65 yaşından sonra Kadınlarda tarama sonlanmalı </a:t>
            </a:r>
          </a:p>
        </p:txBody>
      </p:sp>
    </p:spTree>
    <p:extLst>
      <p:ext uri="{BB962C8B-B14F-4D97-AF65-F5344CB8AC3E}">
        <p14:creationId xmlns:p14="http://schemas.microsoft.com/office/powerpoint/2010/main" val="210775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C4CCDB5D-7DD3-7C4B-AE51-1D0AF86B3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19" y="345219"/>
            <a:ext cx="10097669" cy="62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5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57BEEC0-A659-A247-9D46-6E0E6C97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Kolorektal  Kanser Taramaları</a:t>
            </a:r>
            <a:r>
              <a:rPr lang="tr-TR">
                <a:solidFill>
                  <a:srgbClr val="FF0000"/>
                </a:solidFill>
                <a:effectLst/>
              </a:rPr>
              <a:t>  (KRK)</a:t>
            </a:r>
            <a:r>
              <a:rPr lang="tr-TR"/>
              <a:t> </a:t>
            </a:r>
            <a:br>
              <a:rPr lang="tr-TR"/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59A84D6-21B3-5540-8F18-383097570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30" y="1605862"/>
            <a:ext cx="11911509" cy="4887013"/>
          </a:xfrm>
        </p:spPr>
        <p:txBody>
          <a:bodyPr>
            <a:normAutofit/>
          </a:bodyPr>
          <a:lstStyle/>
          <a:p>
            <a:r>
              <a:rPr lang="tr-TR">
                <a:effectLst/>
              </a:rPr>
              <a:t>50-70 yaş aralığındaki erkek ve kadınlarda </a:t>
            </a:r>
          </a:p>
          <a:p>
            <a:pPr marL="0" indent="0">
              <a:buNone/>
            </a:pPr>
            <a:r>
              <a:rPr lang="tr-TR">
                <a:effectLst/>
              </a:rPr>
              <a:t>2 yılda bir gaitada gizli kan testi yapılması,</a:t>
            </a:r>
            <a:r>
              <a:rPr lang="tr-TR"/>
              <a:t> </a:t>
            </a:r>
          </a:p>
          <a:p>
            <a:pPr marL="0" indent="0">
              <a:buNone/>
            </a:pPr>
            <a:r>
              <a:rPr lang="tr-TR"/>
              <a:t>( Ailede kolorektal kanseri öyküsü olanlarda 40 yaşından itibaren )</a:t>
            </a:r>
            <a:endParaRPr lang="tr-TR">
              <a:effectLst/>
            </a:endParaRPr>
          </a:p>
          <a:p>
            <a:r>
              <a:rPr lang="tr-TR">
                <a:effectLst/>
              </a:rPr>
              <a:t>50-70 yaş arasında 10 yılda bir Kolonoskopi yapılmakta</a:t>
            </a:r>
            <a:r>
              <a:rPr lang="tr-TR"/>
              <a:t/>
            </a:r>
            <a:br>
              <a:rPr lang="tr-TR"/>
            </a:br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82E79BFD-EB16-894F-B49E-7364DED44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08" y="4464467"/>
            <a:ext cx="4991059" cy="1855746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B3A87B76-2526-6547-A3A9-FB28E2D5FC2D}"/>
              </a:ext>
            </a:extLst>
          </p:cNvPr>
          <p:cNvSpPr txBox="1"/>
          <p:nvPr/>
        </p:nvSpPr>
        <p:spPr>
          <a:xfrm flipH="1">
            <a:off x="4671249" y="6396335"/>
            <a:ext cx="306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400"/>
              <a:t>Kaynak : GUTS UK</a:t>
            </a:r>
          </a:p>
        </p:txBody>
      </p:sp>
    </p:spTree>
    <p:extLst>
      <p:ext uri="{BB962C8B-B14F-4D97-AF65-F5344CB8AC3E}">
        <p14:creationId xmlns:p14="http://schemas.microsoft.com/office/powerpoint/2010/main" val="108130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9E9692C-F6EC-F540-9474-31BC5584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Öğrenim  Hedefleri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E55B356-2E1F-0E42-8048-F97918DFA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/>
              <a:t>Kanser taramalarının tanımını yapabilmek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Dünyada kanser taramaları hakkında bilgi vermek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Türkiyede yapılan kanser taramalarını sayabilmek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KETEM ve görevleri hakkında bilgi sahibi olmak  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Aile hekimlerinin kanser taramalarındaki rolünü öğrenmek </a:t>
            </a:r>
          </a:p>
          <a:p>
            <a:pPr marL="514350" indent="-514350">
              <a:buFont typeface="+mj-lt"/>
              <a:buAutoNum type="arabicPeriod"/>
            </a:pPr>
            <a:r>
              <a:rPr lang="tr-TR"/>
              <a:t>Kanserden koruyucu aşılar hakkında bilgi sahibi olmak</a:t>
            </a:r>
          </a:p>
          <a:p>
            <a:pPr marL="514350" indent="-514350">
              <a:buFont typeface="+mj-lt"/>
              <a:buAutoNum type="arabicPeriod"/>
            </a:pPr>
            <a:endParaRPr lang="tr-TR"/>
          </a:p>
          <a:p>
            <a:pPr marL="514350" indent="-514350">
              <a:buFont typeface="+mj-lt"/>
              <a:buAutoNum type="arabicPeriod"/>
            </a:pPr>
            <a:endParaRPr lang="tr-TR"/>
          </a:p>
          <a:p>
            <a:pPr marL="514350" indent="-514350">
              <a:buFont typeface="+mj-lt"/>
              <a:buAutoNum type="arabicPeriod"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17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79E0ACE-0C71-D242-8A8B-37E27119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456"/>
            <a:ext cx="10515600" cy="1058906"/>
          </a:xfrm>
        </p:spPr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Kolorektal  Kanser Taramaları</a:t>
            </a:r>
            <a:r>
              <a:rPr lang="tr-TR">
                <a:solidFill>
                  <a:srgbClr val="FF0000"/>
                </a:solidFill>
                <a:effectLst/>
              </a:rPr>
              <a:t>  (KRK)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9EC8F04-AFE8-BC4F-A948-442A48CE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91" y="1825625"/>
            <a:ext cx="11073309" cy="4351338"/>
          </a:xfrm>
        </p:spPr>
        <p:txBody>
          <a:bodyPr/>
          <a:lstStyle/>
          <a:p>
            <a:r>
              <a:rPr lang="tr-TR">
                <a:effectLst/>
              </a:rPr>
              <a:t>Kolorektal  kanser  erken  evrede  teşhis edildiğinde  büyük  ölçüde  </a:t>
            </a:r>
          </a:p>
          <a:p>
            <a:pPr marL="0" indent="0">
              <a:buNone/>
            </a:pPr>
            <a:r>
              <a:rPr lang="tr-TR">
                <a:effectLst/>
              </a:rPr>
              <a:t>tedavi  edilebilir  bir  hastalıktır </a:t>
            </a:r>
            <a:r>
              <a:rPr lang="tr-TR"/>
              <a:t/>
            </a:r>
            <a:br>
              <a:rPr lang="tr-TR"/>
            </a:br>
            <a:endParaRPr lang="tr-TR"/>
          </a:p>
          <a:p>
            <a:r>
              <a:rPr lang="tr-TR">
                <a:effectLst/>
              </a:rPr>
              <a:t>Kolorektal  kanserde  erken  teşhis,  mortalite,  morbidite  azalmasının  </a:t>
            </a:r>
          </a:p>
          <a:p>
            <a:pPr marL="0" indent="0">
              <a:buNone/>
            </a:pPr>
            <a:r>
              <a:rPr lang="tr-TR">
                <a:effectLst/>
              </a:rPr>
              <a:t>yanında;  tedavi  maliyetlerinide düşürecek  </a:t>
            </a:r>
            <a:r>
              <a:rPr lang="tr-TR"/>
              <a:t/>
            </a:r>
            <a:br>
              <a:rPr lang="tr-TR"/>
            </a:br>
            <a:endParaRPr lang="tr-TR"/>
          </a:p>
          <a:p>
            <a:r>
              <a:rPr lang="tr-TR">
                <a:effectLst/>
              </a:rPr>
              <a:t>Kolorektal  kanseri  erken  evrede  teşhis  etmenin  yolu  ise  hastalığı  </a:t>
            </a:r>
          </a:p>
          <a:p>
            <a:pPr marL="0" indent="0">
              <a:buNone/>
            </a:pPr>
            <a:r>
              <a:rPr lang="tr-TR">
                <a:effectLst/>
              </a:rPr>
              <a:t>asemptomatik  evrede tarama  programları  ile  yakalamaktır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503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3F12C19-C41E-274E-9D9C-BB20EB22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24"/>
            <a:ext cx="10515600" cy="1179225"/>
          </a:xfrm>
        </p:spPr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Kolorektal  Kanser Taramaları</a:t>
            </a:r>
            <a:r>
              <a:rPr lang="tr-TR">
                <a:solidFill>
                  <a:srgbClr val="FF0000"/>
                </a:solidFill>
                <a:effectLst/>
              </a:rPr>
              <a:t>  (KRK)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9FF18E7-8DF7-4D4A-B10A-F2ED6316B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83" y="1270650"/>
            <a:ext cx="11532487" cy="5587350"/>
          </a:xfrm>
        </p:spPr>
        <p:txBody>
          <a:bodyPr/>
          <a:lstStyle/>
          <a:p>
            <a:r>
              <a:rPr lang="tr-TR">
                <a:effectLst/>
              </a:rPr>
              <a:t>Tarama  programlarında  </a:t>
            </a:r>
            <a:r>
              <a:rPr lang="tr-TR" b="1">
                <a:effectLst/>
              </a:rPr>
              <a:t>gaitada  gizli  kan  testi</a:t>
            </a:r>
            <a:r>
              <a:rPr lang="tr-TR">
                <a:effectLst/>
              </a:rPr>
              <a:t>,  </a:t>
            </a:r>
            <a:r>
              <a:rPr lang="tr-TR" b="1">
                <a:effectLst/>
              </a:rPr>
              <a:t>sigmoidoskopi</a:t>
            </a:r>
            <a:r>
              <a:rPr lang="tr-TR">
                <a:effectLst/>
              </a:rPr>
              <a:t>, </a:t>
            </a:r>
          </a:p>
          <a:p>
            <a:pPr marL="0" indent="0">
              <a:buNone/>
            </a:pPr>
            <a:endParaRPr lang="tr-TR">
              <a:effectLst/>
            </a:endParaRPr>
          </a:p>
          <a:p>
            <a:pPr marL="0" indent="0">
              <a:buNone/>
            </a:pPr>
            <a:r>
              <a:rPr lang="tr-TR" b="1">
                <a:effectLst/>
              </a:rPr>
              <a:t>kolonoskopi</a:t>
            </a:r>
            <a:r>
              <a:rPr lang="tr-TR">
                <a:effectLst/>
              </a:rPr>
              <a:t>  ve  </a:t>
            </a:r>
            <a:r>
              <a:rPr lang="tr-TR" b="1">
                <a:effectLst/>
              </a:rPr>
              <a:t>görüntüleme  yöntemleri </a:t>
            </a:r>
            <a:r>
              <a:rPr lang="tr-TR">
                <a:effectLst/>
              </a:rPr>
              <a:t> kullanılmakta  </a:t>
            </a:r>
            <a:r>
              <a:rPr lang="tr-TR"/>
              <a:t/>
            </a:r>
            <a:br>
              <a:rPr lang="tr-TR"/>
            </a:br>
            <a:endParaRPr lang="tr-TR"/>
          </a:p>
          <a:p>
            <a:r>
              <a:rPr lang="tr-TR">
                <a:effectLst/>
              </a:rPr>
              <a:t>Bu  bilgiler  ışığında  kolorektal  kanserden ölümlerin  önlenebilmesi  </a:t>
            </a:r>
          </a:p>
          <a:p>
            <a:pPr marL="0" indent="0">
              <a:buNone/>
            </a:pPr>
            <a:endParaRPr lang="tr-TR">
              <a:effectLst/>
            </a:endParaRPr>
          </a:p>
          <a:p>
            <a:pPr marL="0" indent="0">
              <a:buNone/>
            </a:pPr>
            <a:r>
              <a:rPr lang="tr-TR">
                <a:effectLst/>
              </a:rPr>
              <a:t>tedavilerin  uygulanabilmesi  için  erken  teşhis  önemli </a:t>
            </a:r>
          </a:p>
          <a:p>
            <a:pPr marL="0" indent="0">
              <a:buNone/>
            </a:pPr>
            <a:endParaRPr lang="tr-TR"/>
          </a:p>
          <a:p>
            <a:r>
              <a:rPr lang="tr-TR">
                <a:effectLst/>
              </a:rPr>
              <a:t> Erken  teşhis  için kaliteli ve etkili  tarama programlarının  uygulanması ile </a:t>
            </a:r>
          </a:p>
          <a:p>
            <a:pPr marL="0" indent="0">
              <a:buNone/>
            </a:pPr>
            <a:endParaRPr lang="tr-TR">
              <a:effectLst/>
            </a:endParaRPr>
          </a:p>
          <a:p>
            <a:pPr marL="0" indent="0">
              <a:buNone/>
            </a:pPr>
            <a:r>
              <a:rPr lang="tr-TR">
                <a:effectLst/>
              </a:rPr>
              <a:t>sağlanabilir </a:t>
            </a:r>
          </a:p>
        </p:txBody>
      </p:sp>
    </p:spTree>
    <p:extLst>
      <p:ext uri="{BB962C8B-B14F-4D97-AF65-F5344CB8AC3E}">
        <p14:creationId xmlns:p14="http://schemas.microsoft.com/office/powerpoint/2010/main" val="3060417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66C1DD2-96B0-F341-B844-67A260C9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16"/>
            <a:ext cx="10515600" cy="1134422"/>
          </a:xfrm>
        </p:spPr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Kolorektal  Kanser Taramaları</a:t>
            </a:r>
            <a:r>
              <a:rPr lang="tr-TR">
                <a:solidFill>
                  <a:srgbClr val="FF0000"/>
                </a:solidFill>
                <a:effectLst/>
              </a:rPr>
              <a:t>  (KRK)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9A6C0F7-A927-534C-9642-7F72959C6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279" y="1326937"/>
            <a:ext cx="11900721" cy="5426417"/>
          </a:xfrm>
        </p:spPr>
        <p:txBody>
          <a:bodyPr>
            <a:normAutofit lnSpcReduction="10000"/>
          </a:bodyPr>
          <a:lstStyle/>
          <a:p>
            <a:r>
              <a:rPr lang="tr-TR">
                <a:effectLst/>
              </a:rPr>
              <a:t>Ülkemizde  kanser  taramalarının  yapılması  ve  dolayısıyla  kanser  vakalarına</a:t>
            </a:r>
          </a:p>
          <a:p>
            <a:endParaRPr lang="tr-TR"/>
          </a:p>
          <a:p>
            <a:pPr marL="0" indent="0">
              <a:buNone/>
            </a:pPr>
            <a:r>
              <a:rPr lang="tr-TR">
                <a:effectLst/>
              </a:rPr>
              <a:t> bağlı  ölümleri azaltmak  amacıyla, KRK  Taraması  Ulusal  Standartları </a:t>
            </a:r>
          </a:p>
          <a:p>
            <a:pPr marL="0" indent="0">
              <a:buNone/>
            </a:pPr>
            <a:endParaRPr lang="tr-TR">
              <a:effectLst/>
            </a:endParaRPr>
          </a:p>
          <a:p>
            <a:pPr marL="0" indent="0">
              <a:buNone/>
            </a:pPr>
            <a:r>
              <a:rPr lang="tr-TR">
                <a:effectLst/>
              </a:rPr>
              <a:t> belirlenmiş  </a:t>
            </a:r>
            <a:r>
              <a:rPr lang="tr-TR"/>
              <a:t/>
            </a:r>
            <a:br>
              <a:rPr lang="tr-TR"/>
            </a:br>
            <a:endParaRPr lang="tr-TR"/>
          </a:p>
          <a:p>
            <a:r>
              <a:rPr lang="tr-TR">
                <a:effectLst/>
              </a:rPr>
              <a:t>Taramayı  yapan  birim  tarafından  kişiye  verilen  GGK  kitlerinin  takibi  </a:t>
            </a:r>
          </a:p>
          <a:p>
            <a:pPr marL="0" indent="0">
              <a:buNone/>
            </a:pPr>
            <a:endParaRPr lang="tr-TR">
              <a:effectLst/>
            </a:endParaRPr>
          </a:p>
          <a:p>
            <a:pPr marL="0" indent="0">
              <a:buNone/>
            </a:pPr>
            <a:r>
              <a:rPr lang="tr-TR">
                <a:effectLst/>
              </a:rPr>
              <a:t>ve  sistemlere  (AHBS, HSYS vs)  işlenmesi  gerekmektedir. </a:t>
            </a:r>
          </a:p>
          <a:p>
            <a:pPr marL="0" indent="0">
              <a:buNone/>
            </a:pPr>
            <a:endParaRPr lang="tr-TR"/>
          </a:p>
          <a:p>
            <a:pPr marL="0" indent="0">
              <a:buNone/>
            </a:pPr>
            <a:r>
              <a:rPr lang="tr-TR" sz="2800">
                <a:effectLst/>
              </a:rPr>
              <a:t>Test  sonuçları  (+)  pozitif  olan  hastalar teşhis merkezine yönlendirilir. </a:t>
            </a:r>
            <a:r>
              <a:rPr lang="tr-TR" sz="2800"/>
              <a:t/>
            </a:r>
            <a:br>
              <a:rPr lang="tr-TR" sz="2800"/>
            </a:b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051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11FCD4C-8ABA-5C47-840E-41F35F66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Kolorektal  Kanser Taramaları</a:t>
            </a:r>
            <a:r>
              <a:rPr lang="tr-TR">
                <a:solidFill>
                  <a:srgbClr val="FF0000"/>
                </a:solidFill>
                <a:effectLst/>
              </a:rPr>
              <a:t>  (KRK)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C251256-2A4A-AB42-84EC-7A8AE8F0C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3600" b="1"/>
          </a:p>
          <a:p>
            <a:r>
              <a:rPr lang="tr-TR" sz="3600" b="1"/>
              <a:t>Son iki Gaitada Gizli Kan Testi negatif olan </a:t>
            </a:r>
          </a:p>
          <a:p>
            <a:endParaRPr lang="tr-TR" sz="3600" b="1"/>
          </a:p>
          <a:p>
            <a:pPr marL="0" indent="0">
              <a:buNone/>
            </a:pPr>
            <a:r>
              <a:rPr lang="tr-TR" sz="3600" b="1"/>
              <a:t>70 yaş üstü kadın ve erkeklerde tarama sonlanmalı</a:t>
            </a:r>
          </a:p>
        </p:txBody>
      </p:sp>
    </p:spTree>
    <p:extLst>
      <p:ext uri="{BB962C8B-B14F-4D97-AF65-F5344CB8AC3E}">
        <p14:creationId xmlns:p14="http://schemas.microsoft.com/office/powerpoint/2010/main" val="398979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59451119-0427-904F-B1E2-6F32A85C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16" y="117051"/>
            <a:ext cx="9698508" cy="662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44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677865F-BEC3-5045-806B-92FCFE8A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>
                <a:solidFill>
                  <a:srgbClr val="FF0000"/>
                </a:solidFill>
              </a:rPr>
              <a:t>KANSERDEN KORUNMADA AŞILAR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28D38D1-CA91-CD4E-BCBD-369286855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/>
              <a:t>.</a:t>
            </a: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xmlns="" id="{23E09113-2B03-7C41-8D41-A9F921E86E6C}"/>
              </a:ext>
            </a:extLst>
          </p:cNvPr>
          <p:cNvSpPr/>
          <p:nvPr/>
        </p:nvSpPr>
        <p:spPr>
          <a:xfrm>
            <a:off x="1251421" y="1922872"/>
            <a:ext cx="3978223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>
                <a:solidFill>
                  <a:schemeClr val="tx1"/>
                </a:solidFill>
              </a:rPr>
              <a:t>Hepatit B Aşısı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xmlns="" id="{8622B5E6-3403-B841-9FEF-F7F57D9D6D35}"/>
              </a:ext>
            </a:extLst>
          </p:cNvPr>
          <p:cNvSpPr/>
          <p:nvPr/>
        </p:nvSpPr>
        <p:spPr>
          <a:xfrm>
            <a:off x="1251421" y="4145222"/>
            <a:ext cx="3978223" cy="18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>
                <a:solidFill>
                  <a:schemeClr val="tx1"/>
                </a:solidFill>
              </a:rPr>
              <a:t>HPV Aşısı</a:t>
            </a:r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xmlns="" id="{15E79523-443C-B746-8750-F9CBFC00DD17}"/>
              </a:ext>
            </a:extLst>
          </p:cNvPr>
          <p:cNvSpPr/>
          <p:nvPr/>
        </p:nvSpPr>
        <p:spPr>
          <a:xfrm>
            <a:off x="5642865" y="2352640"/>
            <a:ext cx="1956816" cy="96926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xmlns="" id="{D96D6646-56EF-474C-B056-8D2600C9AB81}"/>
              </a:ext>
            </a:extLst>
          </p:cNvPr>
          <p:cNvSpPr/>
          <p:nvPr/>
        </p:nvSpPr>
        <p:spPr>
          <a:xfrm>
            <a:off x="5642865" y="4574990"/>
            <a:ext cx="1956816" cy="969264"/>
          </a:xfrm>
          <a:prstGeom prst="rightArrow">
            <a:avLst>
              <a:gd name="adj1" fmla="val 50000"/>
              <a:gd name="adj2" fmla="val 533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9">
            <a:extLst>
              <a:ext uri="{FF2B5EF4-FFF2-40B4-BE49-F238E27FC236}">
                <a16:creationId xmlns:a16="http://schemas.microsoft.com/office/drawing/2014/main" xmlns="" id="{EAF37F1A-C5CA-1044-BCAC-46B6BE6F0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78" y="1742452"/>
            <a:ext cx="2568401" cy="1930390"/>
          </a:xfrm>
          <a:prstGeom prst="rect">
            <a:avLst/>
          </a:prstGeom>
        </p:spPr>
      </p:pic>
      <p:pic>
        <p:nvPicPr>
          <p:cNvPr id="10" name="Resim 10">
            <a:extLst>
              <a:ext uri="{FF2B5EF4-FFF2-40B4-BE49-F238E27FC236}">
                <a16:creationId xmlns:a16="http://schemas.microsoft.com/office/drawing/2014/main" xmlns="" id="{E9FD6C13-1594-584E-925D-0DAFA7688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82" y="4145222"/>
            <a:ext cx="2479097" cy="193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3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3F70871-F72D-724C-B30C-F63DAF09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197" y="257245"/>
            <a:ext cx="6918449" cy="1123634"/>
          </a:xfrm>
        </p:spPr>
        <p:txBody>
          <a:bodyPr/>
          <a:lstStyle/>
          <a:p>
            <a:pPr algn="ctr"/>
            <a:r>
              <a:rPr lang="tr-TR" b="1"/>
              <a:t>HEPATİT B AŞISI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3FEE217-BF18-094A-8D40-120F5D37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657" y="1836412"/>
            <a:ext cx="10515600" cy="4351338"/>
          </a:xfrm>
        </p:spPr>
        <p:txBody>
          <a:bodyPr>
            <a:normAutofit/>
          </a:bodyPr>
          <a:lstStyle/>
          <a:p>
            <a:r>
              <a:rPr lang="tr-TR" b="0" i="0">
                <a:effectLst/>
                <a:latin typeface="Open Sans"/>
              </a:rPr>
              <a:t>Hepatit B virüsü  ; siroz ve karaciğer kanserine neden olur</a:t>
            </a:r>
          </a:p>
          <a:p>
            <a:r>
              <a:rPr lang="tr-TR" b="0" i="0">
                <a:effectLst/>
                <a:latin typeface="Open Sans"/>
              </a:rPr>
              <a:t>Hepatit B aşısı, Hepatit B’den korunmada en önemli yoldur</a:t>
            </a:r>
            <a:endParaRPr lang="tr-TR"/>
          </a:p>
          <a:p>
            <a:r>
              <a:rPr lang="tr-TR">
                <a:effectLst/>
              </a:rPr>
              <a:t>Ülkemizde var olan hepatit B aşıları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>
                <a:effectLst/>
              </a:rPr>
              <a:t>Engerix-B </a:t>
            </a:r>
          </a:p>
          <a:p>
            <a:pPr marL="514350" indent="-514350">
              <a:buFont typeface="+mj-lt"/>
              <a:buAutoNum type="arabicPeriod"/>
            </a:pPr>
            <a:r>
              <a:rPr lang="tr-TR">
                <a:effectLst/>
              </a:rPr>
              <a:t>Euvax-B </a:t>
            </a:r>
          </a:p>
          <a:p>
            <a:pPr marL="514350" indent="-514350">
              <a:buFont typeface="+mj-lt"/>
              <a:buAutoNum type="arabicPeriod"/>
            </a:pPr>
            <a:r>
              <a:rPr lang="tr-TR">
                <a:effectLst/>
              </a:rPr>
              <a:t>Genhevac B </a:t>
            </a:r>
          </a:p>
          <a:p>
            <a:pPr marL="514350" indent="-514350">
              <a:buFont typeface="+mj-lt"/>
              <a:buAutoNum type="arabicPeriod"/>
            </a:pPr>
            <a:r>
              <a:rPr lang="tr-TR">
                <a:effectLst/>
              </a:rPr>
              <a:t>H-Vac </a:t>
            </a:r>
            <a:endParaRPr lang="tr-TR"/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060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59999A2-D2A2-F643-ACDD-43986F2F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/>
              <a:t>HPV AŞISI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76A2110-6A8E-3848-96AE-E40BC5228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624" y="1879565"/>
            <a:ext cx="10515600" cy="4351338"/>
          </a:xfrm>
        </p:spPr>
        <p:txBody>
          <a:bodyPr/>
          <a:lstStyle/>
          <a:p>
            <a:endParaRPr lang="tr-TR" b="1">
              <a:solidFill>
                <a:srgbClr val="222222"/>
              </a:solidFill>
              <a:latin typeface="tahoma" panose="020B0604030504040204" pitchFamily="34" charset="0"/>
            </a:endParaRPr>
          </a:p>
          <a:p>
            <a:r>
              <a:rPr lang="tr-TR" b="0" i="0">
                <a:solidFill>
                  <a:srgbClr val="474747"/>
                </a:solidFill>
                <a:effectLst/>
                <a:latin typeface="Open Sans"/>
              </a:rPr>
              <a:t>Belirli HPV tiplerinin cinsel yolla bulaşması sonrası kadınlarda </a:t>
            </a:r>
          </a:p>
          <a:p>
            <a:pPr marL="0" indent="0">
              <a:buNone/>
            </a:pPr>
            <a:r>
              <a:rPr lang="tr-TR" b="1" i="0">
                <a:solidFill>
                  <a:srgbClr val="474747"/>
                </a:solidFill>
                <a:effectLst/>
                <a:latin typeface="Open Sans"/>
              </a:rPr>
              <a:t>rahim ağzı (serviks) kanseri </a:t>
            </a:r>
            <a:r>
              <a:rPr lang="tr-TR" b="0" i="0">
                <a:solidFill>
                  <a:srgbClr val="474747"/>
                </a:solidFill>
                <a:effectLst/>
                <a:latin typeface="Open Sans"/>
              </a:rPr>
              <a:t>gelişme riski olmaktadır. </a:t>
            </a:r>
          </a:p>
          <a:p>
            <a:endParaRPr lang="tr-TR" b="1" i="0">
              <a:solidFill>
                <a:srgbClr val="474747"/>
              </a:solidFill>
              <a:effectLst/>
              <a:latin typeface="Open Sans"/>
            </a:endParaRPr>
          </a:p>
          <a:p>
            <a:r>
              <a:rPr lang="tr-TR" b="1" i="0">
                <a:solidFill>
                  <a:srgbClr val="474747"/>
                </a:solidFill>
                <a:effectLst/>
                <a:latin typeface="Open Sans"/>
              </a:rPr>
              <a:t>Dünya Sağlık Örgütü</a:t>
            </a:r>
            <a:r>
              <a:rPr lang="tr-TR" b="0" i="0">
                <a:solidFill>
                  <a:srgbClr val="474747"/>
                </a:solidFill>
                <a:effectLst/>
                <a:latin typeface="Open Sans"/>
              </a:rPr>
              <a:t> rahim ağzı kanserine karşı </a:t>
            </a:r>
          </a:p>
          <a:p>
            <a:pPr marL="0" indent="0">
              <a:buNone/>
            </a:pPr>
            <a:r>
              <a:rPr lang="tr-TR" b="1" i="0">
                <a:solidFill>
                  <a:srgbClr val="474747"/>
                </a:solidFill>
                <a:effectLst/>
                <a:latin typeface="Open Sans"/>
              </a:rPr>
              <a:t>9-13 yaşlarındaki kız çocuklara</a:t>
            </a:r>
            <a:r>
              <a:rPr lang="tr-TR" b="0" i="0">
                <a:solidFill>
                  <a:srgbClr val="474747"/>
                </a:solidFill>
                <a:effectLst/>
                <a:latin typeface="Open Sans"/>
              </a:rPr>
              <a:t> aşı yapılmasını önermektedir.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656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5C6F90D-3415-BD4F-9BEC-DD007CD5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Türkiyede HPV Aşıları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F3D70F5-F024-DA4F-9116-2D79F7F29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02" y="1793261"/>
            <a:ext cx="10515600" cy="4351338"/>
          </a:xfrm>
        </p:spPr>
        <p:txBody>
          <a:bodyPr/>
          <a:lstStyle/>
          <a:p>
            <a:endParaRPr lang="tr-TR"/>
          </a:p>
          <a:p>
            <a:endParaRPr lang="tr-TR"/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xmlns="" id="{C3C8E3BE-2841-3E48-ADF9-F8425727DD32}"/>
              </a:ext>
            </a:extLst>
          </p:cNvPr>
          <p:cNvSpPr/>
          <p:nvPr/>
        </p:nvSpPr>
        <p:spPr>
          <a:xfrm>
            <a:off x="1021599" y="2439083"/>
            <a:ext cx="2667934" cy="1022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Gardasil </a:t>
            </a:r>
            <a:r>
              <a:rPr lang="tr-TR" sz="2800" b="1" i="0">
                <a:solidFill>
                  <a:srgbClr val="221F1F"/>
                </a:solidFill>
                <a:effectLst/>
                <a:latin typeface="VoltaModernDisplay"/>
              </a:rPr>
              <a:t>®</a:t>
            </a:r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xmlns="" id="{9751F440-98B5-8941-A253-69F3A1B04D05}"/>
              </a:ext>
            </a:extLst>
          </p:cNvPr>
          <p:cNvSpPr/>
          <p:nvPr/>
        </p:nvSpPr>
        <p:spPr>
          <a:xfrm>
            <a:off x="5620604" y="2428295"/>
            <a:ext cx="3721896" cy="10330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tip 6, 11 </a:t>
            </a:r>
            <a:r>
              <a:rPr lang="tr-TR" sz="2400" b="1" i="0" kern="1200">
                <a:solidFill>
                  <a:srgbClr val="3C4043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,</a:t>
            </a:r>
            <a:r>
              <a:rPr lang="tr-TR" sz="24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16 , 18 HPV</a:t>
            </a:r>
            <a:endParaRPr lang="tr-TR" sz="2400" b="1"/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xmlns="" id="{E1F9D607-10FC-E54E-92CF-A0CA52C1A5C0}"/>
              </a:ext>
            </a:extLst>
          </p:cNvPr>
          <p:cNvSpPr/>
          <p:nvPr/>
        </p:nvSpPr>
        <p:spPr>
          <a:xfrm rot="10800000" flipV="1">
            <a:off x="1075539" y="3786478"/>
            <a:ext cx="2613993" cy="10710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i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tr-TR" sz="28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Cervarix </a:t>
            </a:r>
            <a:r>
              <a:rPr lang="tr-TR" sz="2800" b="1" i="0">
                <a:solidFill>
                  <a:srgbClr val="221F1F"/>
                </a:solidFill>
                <a:effectLst/>
                <a:latin typeface="VoltaModernDisplay"/>
              </a:rPr>
              <a:t>®</a:t>
            </a:r>
          </a:p>
          <a:p>
            <a:pPr algn="ctr"/>
            <a:endParaRPr lang="tr-TR" sz="2800" b="1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xmlns="" id="{C5D9F707-EFCD-C349-BD9E-5CE9705EA7A4}"/>
              </a:ext>
            </a:extLst>
          </p:cNvPr>
          <p:cNvSpPr/>
          <p:nvPr/>
        </p:nvSpPr>
        <p:spPr>
          <a:xfrm>
            <a:off x="5620603" y="3808202"/>
            <a:ext cx="3614015" cy="10222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tip 16 ve 18 HPV</a:t>
            </a:r>
            <a:endParaRPr lang="tr-TR" sz="2400" b="1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xmlns="" id="{96A1164F-CE48-554A-A8DF-FEDD4F343555}"/>
              </a:ext>
            </a:extLst>
          </p:cNvPr>
          <p:cNvSpPr/>
          <p:nvPr/>
        </p:nvSpPr>
        <p:spPr>
          <a:xfrm>
            <a:off x="3919393" y="2465591"/>
            <a:ext cx="1420720" cy="963409"/>
          </a:xfrm>
          <a:prstGeom prst="rightArrow">
            <a:avLst>
              <a:gd name="adj1" fmla="val 50000"/>
              <a:gd name="adj2" fmla="val 583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xmlns="" id="{FB0380AB-0FE1-A641-BAED-4C3C5B443A13}"/>
              </a:ext>
            </a:extLst>
          </p:cNvPr>
          <p:cNvSpPr/>
          <p:nvPr/>
        </p:nvSpPr>
        <p:spPr>
          <a:xfrm>
            <a:off x="3919393" y="3786479"/>
            <a:ext cx="1420720" cy="993924"/>
          </a:xfrm>
          <a:prstGeom prst="rightArrow">
            <a:avLst>
              <a:gd name="adj1" fmla="val 50000"/>
              <a:gd name="adj2" fmla="val 555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A2B95B8-4E83-534E-85F1-325EA8587EF0}"/>
              </a:ext>
            </a:extLst>
          </p:cNvPr>
          <p:cNvSpPr txBox="1"/>
          <p:nvPr/>
        </p:nvSpPr>
        <p:spPr>
          <a:xfrm flipH="1">
            <a:off x="9433839" y="2636612"/>
            <a:ext cx="250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0, 2 , 6 .aylar vurulur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54349552-3528-3C45-AAA0-4919BBF423E9}"/>
              </a:ext>
            </a:extLst>
          </p:cNvPr>
          <p:cNvSpPr txBox="1"/>
          <p:nvPr/>
        </p:nvSpPr>
        <p:spPr>
          <a:xfrm flipH="1">
            <a:off x="9515107" y="4095166"/>
            <a:ext cx="220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/>
              <a:t>0, 1 , 6 .aylar vurulur </a:t>
            </a:r>
          </a:p>
        </p:txBody>
      </p:sp>
    </p:spTree>
    <p:extLst>
      <p:ext uri="{BB962C8B-B14F-4D97-AF65-F5344CB8AC3E}">
        <p14:creationId xmlns:p14="http://schemas.microsoft.com/office/powerpoint/2010/main" val="2103884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87D4F94-4BEF-2046-8BD9-C52D58C4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56" y="-302066"/>
            <a:ext cx="11040944" cy="1618216"/>
          </a:xfrm>
        </p:spPr>
        <p:txBody>
          <a:bodyPr>
            <a:normAutofit/>
          </a:bodyPr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Taraması yapılmayan kanserler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B7FEF00-3620-0B4F-8356-84756A2FF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56" y="2438111"/>
            <a:ext cx="11530168" cy="4724267"/>
          </a:xfrm>
        </p:spPr>
        <p:txBody>
          <a:bodyPr anchor="b">
            <a:noAutofit/>
          </a:bodyPr>
          <a:lstStyle/>
          <a:p>
            <a:r>
              <a:rPr lang="tr-TR" b="1">
                <a:effectLst/>
              </a:rPr>
              <a:t>İdrar torbası (mesane) Kanseri :</a:t>
            </a:r>
            <a:r>
              <a:rPr lang="tr-TR">
                <a:effectLst/>
              </a:rPr>
              <a:t> kanlı idrar yapma</a:t>
            </a:r>
            <a:r>
              <a:rPr lang="tr-TR" b="1">
                <a:effectLst/>
              </a:rPr>
              <a:t> </a:t>
            </a:r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Karaciğer Kanseri</a:t>
            </a:r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Mide Kanseri</a:t>
            </a:r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Yemek Borusu Kanseri</a:t>
            </a:r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Rahim Kanseri:</a:t>
            </a:r>
            <a:r>
              <a:rPr lang="tr-TR">
                <a:effectLst/>
              </a:rPr>
              <a:t>35 yaş üstü , beklenmedik ara kanama ,şüpheli lekelenme</a:t>
            </a:r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Testis Kanseri</a:t>
            </a:r>
          </a:p>
          <a:p>
            <a:endParaRPr lang="tr-TR" b="1"/>
          </a:p>
        </p:txBody>
      </p:sp>
    </p:spTree>
    <p:extLst>
      <p:ext uri="{BB962C8B-B14F-4D97-AF65-F5344CB8AC3E}">
        <p14:creationId xmlns:p14="http://schemas.microsoft.com/office/powerpoint/2010/main" val="386630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DBA53F7-C9C7-D240-9151-675B0A8E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tr-TR" sz="4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Tarama nedir</a:t>
            </a:r>
            <a:r>
              <a:rPr lang="tr-TR" sz="4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EFDDD1D-E681-7449-BC3D-476410E9A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4" y="1685999"/>
            <a:ext cx="11618792" cy="4936331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Tarama</a:t>
            </a:r>
            <a:r>
              <a:rPr lang="tr-TR" b="1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: 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görünüşte sağlam olan kişilere bazı testler, muayeneler veya </a:t>
            </a:r>
          </a:p>
          <a:p>
            <a:endParaRPr lang="tr-TR">
              <a:solidFill>
                <a:srgbClr val="252525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diğer yöntemler uygulanarak henüz tanısı konulmamış, bilinmeyen </a:t>
            </a:r>
          </a:p>
          <a:p>
            <a:pPr marL="0" indent="0">
              <a:buNone/>
            </a:pPr>
            <a:endParaRPr lang="tr-TR">
              <a:solidFill>
                <a:srgbClr val="252525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hastalık veya bozuklukların yaklaşık olarak belirlenmesi</a:t>
            </a:r>
            <a:endPara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>
              <a:solidFill>
                <a:srgbClr val="252525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Tarama testlerinin kesin tanı koydurucu olması gerekmez</a:t>
            </a:r>
          </a:p>
          <a:p>
            <a:endParaRPr lang="tr-TR">
              <a:solidFill>
                <a:srgbClr val="252525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989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19567F8-3113-3E4D-AE82-FE7F1A3B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Taraması yapılmayan kanserler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D72115B-57A5-854B-9ED2-A4E8B23F0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>
                <a:effectLst/>
              </a:rPr>
              <a:t>Prostat Kanseri: </a:t>
            </a:r>
            <a:r>
              <a:rPr lang="tr-TR">
                <a:effectLst/>
              </a:rPr>
              <a:t>50 yaş üstü ( yüksek riskli 45 yaş ): R.T. , PSA </a:t>
            </a:r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Over Kanseri: </a:t>
            </a:r>
            <a:r>
              <a:rPr lang="tr-TR"/>
              <a:t>Pelvik</a:t>
            </a:r>
            <a:r>
              <a:rPr lang="tr-TR" b="1"/>
              <a:t> </a:t>
            </a:r>
            <a:r>
              <a:rPr lang="tr-TR">
                <a:effectLst/>
              </a:rPr>
              <a:t>Muayene, transvajinal ultrason ve CA-125 testleri </a:t>
            </a:r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Ağız İçi Kanserler</a:t>
            </a:r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Nöroblastom</a:t>
            </a:r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Akciğer Kanseri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675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C11B5C8-CFD9-8047-96CE-EA6B16C3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86"/>
          </a:xfrm>
        </p:spPr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Kanser taramaları sonuçlar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FAA30B7-9C3E-E449-8617-2C75967A9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47" y="1358141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400"/>
              <a:t>Dünya  Sağlık  Örgütünün  tüm  ülkelere  önerdiği  tarama  programları </a:t>
            </a:r>
          </a:p>
          <a:p>
            <a:pPr marL="0" indent="0">
              <a:buNone/>
            </a:pPr>
            <a:r>
              <a:rPr lang="tr-TR" sz="2400"/>
              <a:t>Meme,  Serviks  ve  Kolorektal  Kanserler  içindir.</a:t>
            </a:r>
          </a:p>
          <a:p>
            <a:pPr marL="457200" indent="-457200">
              <a:buAutoNum type="arabicPeriod" startAt="2"/>
            </a:pPr>
            <a:r>
              <a:rPr lang="tr-TR" sz="2400"/>
              <a:t>Taramaların  asli  unsuru  olan  birinci  basamak  sağlık  merkezleri ASM , İlçe </a:t>
            </a:r>
          </a:p>
          <a:p>
            <a:pPr marL="0" indent="0">
              <a:buNone/>
            </a:pPr>
            <a:r>
              <a:rPr lang="tr-TR" sz="2400"/>
              <a:t>Sağlık Müdürlüğü –TSM ve  KETEMLER dir.</a:t>
            </a:r>
          </a:p>
          <a:p>
            <a:pPr marL="0" indent="0">
              <a:buNone/>
            </a:pPr>
            <a:r>
              <a:rPr lang="tr-TR" sz="2400">
                <a:latin typeface="Roboto" panose="02000000000000000000" pitchFamily="2" charset="0"/>
              </a:rPr>
              <a:t>3</a:t>
            </a:r>
            <a:r>
              <a:rPr lang="tr-TR" sz="2400" i="0">
                <a:effectLst/>
                <a:latin typeface="Roboto" panose="02000000000000000000" pitchFamily="2" charset="0"/>
              </a:rPr>
              <a:t>.   KETEM : Kanser tarama , danışmanlık , eğitim faaliyetleri yürütür.</a:t>
            </a:r>
          </a:p>
          <a:p>
            <a:pPr marL="0" indent="0">
              <a:buNone/>
            </a:pPr>
            <a:r>
              <a:rPr lang="tr-TR" sz="2400"/>
              <a:t>4</a:t>
            </a:r>
            <a:r>
              <a:rPr lang="tr-TR" sz="2400">
                <a:effectLst/>
              </a:rPr>
              <a:t>.    Aile hekimleri taramanın </a:t>
            </a:r>
            <a:r>
              <a:rPr lang="tr-TR" sz="2400"/>
              <a:t>t</a:t>
            </a:r>
            <a:r>
              <a:rPr lang="tr-TR" sz="2400">
                <a:effectLst/>
              </a:rPr>
              <a:t>opluma anlatılması, hedef nüfusun davet </a:t>
            </a:r>
          </a:p>
          <a:p>
            <a:pPr marL="0" indent="0">
              <a:buNone/>
            </a:pPr>
            <a:r>
              <a:rPr lang="tr-TR" sz="2400">
                <a:effectLst/>
              </a:rPr>
              <a:t>edilmesi  </a:t>
            </a:r>
            <a:r>
              <a:rPr lang="tr-TR" sz="2400"/>
              <a:t>t</a:t>
            </a:r>
            <a:r>
              <a:rPr lang="tr-TR" sz="2400">
                <a:effectLst/>
              </a:rPr>
              <a:t>arama sonuçlarının iletilmesinde anahtar rol oynar </a:t>
            </a:r>
          </a:p>
          <a:p>
            <a:pPr marL="0" indent="0" algn="l">
              <a:buNone/>
            </a:pPr>
            <a:r>
              <a:rPr lang="tr-TR" sz="2400"/>
              <a:t>5.    2021 Avrupa komisyonu Kanserle Mücadele Planı bir maddeside </a:t>
            </a:r>
            <a:r>
              <a:rPr lang="tr-TR" sz="2400">
                <a:effectLst/>
              </a:rPr>
              <a:t>2030 </a:t>
            </a:r>
          </a:p>
          <a:p>
            <a:pPr marL="0" indent="0" algn="l">
              <a:buNone/>
            </a:pPr>
            <a:r>
              <a:rPr lang="tr-TR" sz="2400">
                <a:effectLst/>
              </a:rPr>
              <a:t>yılına kadar HPV aşısı ile hedef kız nüfusunun en az % 90'ını  aşılamak ve </a:t>
            </a:r>
          </a:p>
          <a:p>
            <a:pPr marL="0" indent="0" algn="l">
              <a:buNone/>
            </a:pPr>
            <a:r>
              <a:rPr lang="tr-TR" sz="2400">
                <a:effectLst/>
              </a:rPr>
              <a:t>erkek çocuklarının aşılanmasını önemli ölçüde artırmaktır.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val="1133576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1B02071-A98F-D34A-B30B-B6E876CF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KAYNAKLAR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1F280C1-F76C-0240-8D25-37DFE8141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>
                <a:effectLst/>
              </a:rPr>
              <a:t>Sağlık Bakanlığı HSGM kanser Dairesi Başkanlığı</a:t>
            </a:r>
            <a:r>
              <a:rPr lang="tr-TR"/>
              <a:t> </a:t>
            </a:r>
            <a:r>
              <a:rPr lang="tr-TR">
                <a:effectLst/>
              </a:rPr>
              <a:t>Kanser Taramaları</a:t>
            </a:r>
          </a:p>
          <a:p>
            <a:r>
              <a:rPr lang="tr-TR"/>
              <a:t>T.C.Sağlık Bakanlığı Halk Sağlığı Genel Müdürlüğü Izleme ve </a:t>
            </a:r>
          </a:p>
          <a:p>
            <a:pPr marL="0" indent="0">
              <a:buNone/>
            </a:pPr>
            <a:r>
              <a:rPr lang="tr-TR"/>
              <a:t>Değerlendirme Eğitimi Rehberi Ankara 2019 </a:t>
            </a:r>
          </a:p>
          <a:p>
            <a:r>
              <a:rPr lang="tr-TR"/>
              <a:t>Amerikan kanser derneği</a:t>
            </a:r>
          </a:p>
          <a:p>
            <a:r>
              <a:rPr lang="tr-TR"/>
              <a:t> Avrupa komisyonu Kanserle Mücadele Planı 2021</a:t>
            </a:r>
          </a:p>
          <a:p>
            <a:r>
              <a:rPr lang="tr-TR"/>
              <a:t>Aile Hekimliği 9. Baskı Robert E.Rakel ,David P.Rakel 2019</a:t>
            </a:r>
          </a:p>
          <a:p>
            <a:r>
              <a:rPr lang="tr-TR" sz="2800"/>
              <a:t>U.S. Preventive Services Task Force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07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FF56D02-1007-414C-BC0D-53E90CDE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Tarama nedir</a:t>
            </a:r>
            <a:r>
              <a:rPr lang="tr-TR" sz="4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5ED594C-B698-4E48-81EB-348F7DF16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Testler sonucunda pozitif ya da şüpheli olan vakaların daha ileri </a:t>
            </a:r>
          </a:p>
          <a:p>
            <a:endParaRPr lang="tr-TR">
              <a:solidFill>
                <a:srgbClr val="252525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merkezlere daha detaylı tetkiklerinin yapılması esastır</a:t>
            </a:r>
          </a:p>
          <a:p>
            <a:pPr marL="0" indent="0">
              <a:buNone/>
            </a:pP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Böylece tarama testleri ile kontrolden geçirilen toplum “</a:t>
            </a: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kesin </a:t>
            </a:r>
          </a:p>
          <a:p>
            <a:endParaRPr lang="tr-TR" b="1">
              <a:solidFill>
                <a:srgbClr val="252525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sağlamlar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” ile “</a:t>
            </a: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olası hastalar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” şeklinde ikiye ayrılmış olur </a:t>
            </a:r>
            <a:endPara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88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900473B-4AF6-4E4A-8A24-19221792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764" y="142402"/>
            <a:ext cx="8200400" cy="1152172"/>
          </a:xfrm>
        </p:spPr>
        <p:txBody>
          <a:bodyPr>
            <a:normAutofit/>
          </a:bodyPr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Tarama yapılacak hastalıkları seçimi </a:t>
            </a:r>
            <a:endParaRPr lang="tr-TR" b="1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C8E2025-381A-5143-8332-F88C5CC4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71" y="1507100"/>
            <a:ext cx="11963630" cy="5350900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Toplum için önemli bir sağlık sorunu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olmalı</a:t>
            </a:r>
            <a:endParaRPr lang="tr-TR">
              <a:solidFill>
                <a:srgbClr val="252525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tr-TR">
              <a:solidFill>
                <a:srgbClr val="252525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tr-TR" b="1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atent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veya </a:t>
            </a: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erken semptomatik bir dönemi 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bulunmalı </a:t>
            </a:r>
            <a:endPara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tr-TR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üm </a:t>
            </a: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klinik seyrine dair yeterli bilgi 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olmalı</a:t>
            </a:r>
            <a:endPara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>
              <a:solidFill>
                <a:srgbClr val="252525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Erken teşhisde iyileştirilmesi için </a:t>
            </a: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uygun tedavi yöntemi 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olmalı</a:t>
            </a:r>
            <a:endParaRPr lang="tr-TR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>
              <a:solidFill>
                <a:srgbClr val="252525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tr-TR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eşhisi ve tedavisi için gerekli tüm </a:t>
            </a: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alt yapı yeterli </a:t>
            </a:r>
            <a:r>
              <a:rPr lang="tr-TR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lmalı</a:t>
            </a:r>
            <a:endParaRPr lang="tr-T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1C79CBA6-68DA-8D49-B7D4-5D9D5E22C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0" y="113277"/>
            <a:ext cx="2835252" cy="10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6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C29577B-9EC7-9748-A415-03069D26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856" y="365126"/>
            <a:ext cx="8138944" cy="799990"/>
          </a:xfrm>
        </p:spPr>
        <p:txBody>
          <a:bodyPr>
            <a:normAutofit/>
          </a:bodyPr>
          <a:lstStyle/>
          <a:p>
            <a:pPr algn="ctr"/>
            <a:r>
              <a:rPr lang="tr-TR" b="1">
                <a:solidFill>
                  <a:srgbClr val="FF0000"/>
                </a:solidFill>
              </a:rPr>
              <a:t>Tarama yapılacak hastalıkları seçimi 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7117946-90C1-DF4B-A713-BAEA9EDA4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499"/>
            <a:ext cx="10515600" cy="5032375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Tarama testleri </a:t>
            </a: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toplum tarafından kabul görmeli</a:t>
            </a:r>
            <a:endParaRPr lang="tr-TR" b="1">
              <a:solidFill>
                <a:srgbClr val="252525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tr-TR">
              <a:solidFill>
                <a:srgbClr val="252525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tr-TR">
                <a:solidFill>
                  <a:srgbClr val="252525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estler toplum taramasında </a:t>
            </a: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kolaylıkla uygulanabilir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olmalı </a:t>
            </a:r>
          </a:p>
          <a:p>
            <a:endParaRPr lang="tr-TR">
              <a:solidFill>
                <a:srgbClr val="252525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Testlerin </a:t>
            </a: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seçiciliği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ve </a:t>
            </a: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hassasiyeti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olabildiğince yüksek olmalı</a:t>
            </a:r>
          </a:p>
          <a:p>
            <a:endParaRPr lang="tr-TR">
              <a:solidFill>
                <a:srgbClr val="252525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Tarama </a:t>
            </a:r>
            <a:r>
              <a:rPr lang="tr-TR" b="1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sürekli</a:t>
            </a:r>
            <a:r>
              <a:rPr lang="tr-TR">
                <a:solidFill>
                  <a:srgbClr val="25252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bir işlem olmalı</a:t>
            </a:r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91EF479E-9A2C-8F42-86A5-444F8416B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9" y="102349"/>
            <a:ext cx="2620827" cy="9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6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C6D7365-F360-D041-B30E-DF7E162AC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55" y="2082106"/>
            <a:ext cx="11213555" cy="4347606"/>
          </a:xfrm>
        </p:spPr>
        <p:txBody>
          <a:bodyPr>
            <a:normAutofit/>
          </a:bodyPr>
          <a:lstStyle/>
          <a:p>
            <a:r>
              <a:rPr lang="tr-TR" sz="3600">
                <a:effectLst/>
              </a:rPr>
              <a:t>Dünya genelinde </a:t>
            </a:r>
            <a:r>
              <a:rPr lang="tr-TR" sz="3600" b="1">
                <a:effectLst/>
              </a:rPr>
              <a:t>akciğer</a:t>
            </a:r>
            <a:r>
              <a:rPr lang="tr-TR" sz="3600">
                <a:effectLst/>
              </a:rPr>
              <a:t>, </a:t>
            </a:r>
            <a:r>
              <a:rPr lang="tr-TR" sz="3600" b="1">
                <a:effectLst/>
              </a:rPr>
              <a:t>mide</a:t>
            </a:r>
            <a:r>
              <a:rPr lang="tr-TR" sz="3600">
                <a:effectLst/>
              </a:rPr>
              <a:t>, </a:t>
            </a:r>
            <a:r>
              <a:rPr lang="tr-TR" sz="3600" b="1">
                <a:effectLst/>
              </a:rPr>
              <a:t>deri</a:t>
            </a:r>
            <a:r>
              <a:rPr lang="tr-TR" sz="3600">
                <a:effectLst/>
              </a:rPr>
              <a:t> ve </a:t>
            </a:r>
            <a:r>
              <a:rPr lang="tr-TR" sz="3600" b="1">
                <a:effectLst/>
              </a:rPr>
              <a:t>prostat kanseri</a:t>
            </a:r>
            <a:r>
              <a:rPr lang="tr-TR" sz="3600">
                <a:effectLst/>
              </a:rPr>
              <a:t> </a:t>
            </a:r>
          </a:p>
          <a:p>
            <a:endParaRPr lang="tr-TR" sz="3600"/>
          </a:p>
          <a:p>
            <a:pPr marL="0" indent="0">
              <a:buNone/>
            </a:pPr>
            <a:r>
              <a:rPr lang="tr-TR" sz="3600">
                <a:effectLst/>
              </a:rPr>
              <a:t>gibi diğer kanserlerle ilgili ulusal tarama programları </a:t>
            </a:r>
          </a:p>
          <a:p>
            <a:pPr marL="0" indent="0">
              <a:buNone/>
            </a:pPr>
            <a:endParaRPr lang="tr-TR" sz="3600"/>
          </a:p>
          <a:p>
            <a:pPr marL="0" indent="0">
              <a:buNone/>
            </a:pPr>
            <a:r>
              <a:rPr lang="tr-TR" sz="3600">
                <a:effectLst/>
              </a:rPr>
              <a:t>bulunmamakta ve </a:t>
            </a:r>
            <a:r>
              <a:rPr lang="tr-TR" sz="3600" b="1">
                <a:effectLst/>
              </a:rPr>
              <a:t>önerilmemekte</a:t>
            </a:r>
            <a:endParaRPr lang="tr-TR" sz="3600"/>
          </a:p>
        </p:txBody>
      </p:sp>
    </p:spTree>
    <p:extLst>
      <p:ext uri="{BB962C8B-B14F-4D97-AF65-F5344CB8AC3E}">
        <p14:creationId xmlns:p14="http://schemas.microsoft.com/office/powerpoint/2010/main" val="40585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B47CD8E-7B01-0C47-BE7C-13F1E120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26" y="149362"/>
            <a:ext cx="10515600" cy="1325563"/>
          </a:xfrm>
        </p:spPr>
        <p:txBody>
          <a:bodyPr/>
          <a:lstStyle/>
          <a:p>
            <a:pPr algn="ctr"/>
            <a:r>
              <a:rPr lang="tr-TR" b="1">
                <a:solidFill>
                  <a:srgbClr val="FF0000"/>
                </a:solidFill>
                <a:effectLst/>
              </a:rPr>
              <a:t>Amerikan Kanser Derneği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FD85EF5-095B-3542-8FE5-229876F3D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52" y="1967250"/>
            <a:ext cx="11812977" cy="4810980"/>
          </a:xfrm>
        </p:spPr>
        <p:txBody>
          <a:bodyPr>
            <a:normAutofit fontScale="92500" lnSpcReduction="20000"/>
          </a:bodyPr>
          <a:lstStyle/>
          <a:p>
            <a:r>
              <a:rPr lang="tr-TR" b="1">
                <a:effectLst/>
              </a:rPr>
              <a:t>Meme kanseri </a:t>
            </a:r>
            <a:r>
              <a:rPr lang="tr-TR">
                <a:effectLst/>
              </a:rPr>
              <a:t>..................</a:t>
            </a:r>
            <a:r>
              <a:rPr lang="tr-TR" b="1">
                <a:effectLst/>
              </a:rPr>
              <a:t>:</a:t>
            </a:r>
            <a:r>
              <a:rPr lang="tr-TR">
                <a:effectLst/>
              </a:rPr>
              <a:t> 45 yaş üstü kadınlara </a:t>
            </a:r>
            <a:r>
              <a:rPr lang="tr-TR" b="1">
                <a:effectLst/>
              </a:rPr>
              <a:t>mamografi</a:t>
            </a:r>
            <a:r>
              <a:rPr lang="tr-TR">
                <a:effectLst/>
              </a:rPr>
              <a:t> ile</a:t>
            </a:r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Kolon ve rektum kanseri </a:t>
            </a:r>
            <a:r>
              <a:rPr lang="tr-TR">
                <a:effectLst/>
              </a:rPr>
              <a:t>..</a:t>
            </a:r>
            <a:r>
              <a:rPr lang="tr-TR" b="1">
                <a:effectLst/>
              </a:rPr>
              <a:t>:</a:t>
            </a:r>
            <a:r>
              <a:rPr lang="tr-TR">
                <a:effectLst/>
              </a:rPr>
              <a:t> 45 - 75 yaş arası (test türü sigortaya bağlı)</a:t>
            </a:r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Rahim ağzı kanseri </a:t>
            </a:r>
            <a:r>
              <a:rPr lang="tr-TR">
                <a:effectLst/>
              </a:rPr>
              <a:t>...........</a:t>
            </a:r>
            <a:r>
              <a:rPr lang="tr-TR" b="1">
                <a:effectLst/>
              </a:rPr>
              <a:t>: </a:t>
            </a:r>
            <a:r>
              <a:rPr lang="tr-TR">
                <a:effectLst/>
              </a:rPr>
              <a:t>25 - 65 yaş  </a:t>
            </a:r>
            <a:r>
              <a:rPr lang="tr-TR" b="1">
                <a:effectLst/>
              </a:rPr>
              <a:t>HPV testi</a:t>
            </a:r>
            <a:r>
              <a:rPr lang="tr-TR">
                <a:effectLst/>
              </a:rPr>
              <a:t> ile 5 yılda bir</a:t>
            </a:r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Endometrium</a:t>
            </a:r>
            <a:r>
              <a:rPr lang="tr-TR">
                <a:effectLst/>
              </a:rPr>
              <a:t> ...................: Menopoz döneminde semptomların anlatılması</a:t>
            </a:r>
          </a:p>
          <a:p>
            <a:endParaRPr lang="tr-TR" b="1"/>
          </a:p>
          <a:p>
            <a:r>
              <a:rPr lang="tr-TR" b="1"/>
              <a:t>A</a:t>
            </a:r>
            <a:r>
              <a:rPr lang="tr-TR" b="1">
                <a:effectLst/>
              </a:rPr>
              <a:t>kciğer kanseri</a:t>
            </a:r>
            <a:r>
              <a:rPr lang="tr-TR">
                <a:effectLst/>
              </a:rPr>
              <a:t> .................: Riskli kişilere </a:t>
            </a:r>
            <a:r>
              <a:rPr lang="tr-TR" b="1">
                <a:effectLst/>
              </a:rPr>
              <a:t>düşük dozlu CT taraması </a:t>
            </a:r>
            <a:endParaRPr lang="tr-TR"/>
          </a:p>
          <a:p>
            <a:endParaRPr lang="tr-TR" b="1">
              <a:effectLst/>
            </a:endParaRPr>
          </a:p>
          <a:p>
            <a:r>
              <a:rPr lang="tr-TR" b="1">
                <a:effectLst/>
              </a:rPr>
              <a:t>Prostat kanseri : </a:t>
            </a:r>
            <a:r>
              <a:rPr lang="tr-TR">
                <a:effectLst/>
              </a:rPr>
              <a:t>50 yaş üstü (riskli 45 yaş) </a:t>
            </a:r>
            <a:r>
              <a:rPr lang="tr-TR" b="1">
                <a:effectLst/>
              </a:rPr>
              <a:t>PSA</a:t>
            </a:r>
            <a:r>
              <a:rPr lang="tr-TR">
                <a:effectLst/>
              </a:rPr>
              <a:t> ile sağlık uzmanı önerisi ile  </a:t>
            </a:r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29938D61-F96F-9241-BB12-ED0006C66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" y="79770"/>
            <a:ext cx="2480722" cy="14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32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Özel</PresentationFormat>
  <Paragraphs>318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Office Teması</vt:lpstr>
      <vt:lpstr>KANSER  TARAMALARI</vt:lpstr>
      <vt:lpstr>Amaç</vt:lpstr>
      <vt:lpstr>Öğrenim  Hedefleri</vt:lpstr>
      <vt:lpstr>Tarama nedir </vt:lpstr>
      <vt:lpstr>Tarama nedir </vt:lpstr>
      <vt:lpstr>Tarama yapılacak hastalıkları seçimi </vt:lpstr>
      <vt:lpstr>Tarama yapılacak hastalıkları seçimi </vt:lpstr>
      <vt:lpstr>PowerPoint Sunusu</vt:lpstr>
      <vt:lpstr>Amerikan Kanser Derneği</vt:lpstr>
      <vt:lpstr>USPSTF   A kanıt düzeyi aile hekimlerinin  sunması gereken kanser taramaları ( USPSTF  = Birleşik Devletler Koruyucu Çalışma Grubu ) </vt:lpstr>
      <vt:lpstr>USPSTF   B kanıt düzeyi aile hekimlerinin  sunması gereken kanser taramaları</vt:lpstr>
      <vt:lpstr>2021 Avrupa komisyonu  Kanserle Mücadele Planı </vt:lpstr>
      <vt:lpstr>TÜRKİYEDE KANSER TARAMALARI</vt:lpstr>
      <vt:lpstr>KETEM </vt:lpstr>
      <vt:lpstr>Yeni yapılanmada KETEM’lerin Rolü </vt:lpstr>
      <vt:lpstr>Aile hekimlerinin anahtar rolü  </vt:lpstr>
      <vt:lpstr>PowerPoint Sunusu</vt:lpstr>
      <vt:lpstr> Meme Kanseri Taramaları  </vt:lpstr>
      <vt:lpstr>Meme Kanseri Taramaları  </vt:lpstr>
      <vt:lpstr>Meme Kanseri Taramaları </vt:lpstr>
      <vt:lpstr>                   Meme Kanseri Taramaları</vt:lpstr>
      <vt:lpstr>PowerPoint Sunusu</vt:lpstr>
      <vt:lpstr>Serviks kanseri taraması; </vt:lpstr>
      <vt:lpstr>Serviks Kanseri  Taramaları </vt:lpstr>
      <vt:lpstr>Serviks Kanseri  Taramaları </vt:lpstr>
      <vt:lpstr>Serviks Kanseri  Taramaları </vt:lpstr>
      <vt:lpstr>Serviks Kanseri  Taramaları </vt:lpstr>
      <vt:lpstr>PowerPoint Sunusu</vt:lpstr>
      <vt:lpstr>Kolorektal  Kanser Taramaları  (KRK)  </vt:lpstr>
      <vt:lpstr>Kolorektal  Kanser Taramaları  (KRK)</vt:lpstr>
      <vt:lpstr>Kolorektal  Kanser Taramaları  (KRK)</vt:lpstr>
      <vt:lpstr>Kolorektal  Kanser Taramaları  (KRK)</vt:lpstr>
      <vt:lpstr>Kolorektal  Kanser Taramaları  (KRK)</vt:lpstr>
      <vt:lpstr>PowerPoint Sunusu</vt:lpstr>
      <vt:lpstr>KANSERDEN KORUNMADA AŞILAR</vt:lpstr>
      <vt:lpstr>HEPATİT B AŞISI </vt:lpstr>
      <vt:lpstr>HPV AŞISI</vt:lpstr>
      <vt:lpstr>Türkiyede HPV Aşıları </vt:lpstr>
      <vt:lpstr>Taraması yapılmayan kanserler </vt:lpstr>
      <vt:lpstr>Taraması yapılmayan kanserler</vt:lpstr>
      <vt:lpstr>Kanser taramaları sonuçlar</vt:lpstr>
      <vt:lpstr>KAYNAKLAR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tabletexceltr@hotmail.com</dc:creator>
  <cp:lastModifiedBy>Win7</cp:lastModifiedBy>
  <cp:revision>17</cp:revision>
  <dcterms:created xsi:type="dcterms:W3CDTF">2021-03-02T19:03:38Z</dcterms:created>
  <dcterms:modified xsi:type="dcterms:W3CDTF">2021-03-27T21:09:41Z</dcterms:modified>
</cp:coreProperties>
</file>