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7" r:id="rId1"/>
  </p:sldMasterIdLst>
  <p:notesMasterIdLst>
    <p:notesMasterId r:id="rId107"/>
  </p:notesMasterIdLst>
  <p:sldIdLst>
    <p:sldId id="424" r:id="rId2"/>
    <p:sldId id="256" r:id="rId3"/>
    <p:sldId id="421" r:id="rId4"/>
    <p:sldId id="259" r:id="rId5"/>
    <p:sldId id="260" r:id="rId6"/>
    <p:sldId id="261" r:id="rId7"/>
    <p:sldId id="427" r:id="rId8"/>
    <p:sldId id="428" r:id="rId9"/>
    <p:sldId id="263" r:id="rId10"/>
    <p:sldId id="264" r:id="rId11"/>
    <p:sldId id="265" r:id="rId12"/>
    <p:sldId id="266" r:id="rId13"/>
    <p:sldId id="267" r:id="rId14"/>
    <p:sldId id="268" r:id="rId15"/>
    <p:sldId id="311" r:id="rId16"/>
    <p:sldId id="269" r:id="rId17"/>
    <p:sldId id="270" r:id="rId18"/>
    <p:sldId id="314" r:id="rId19"/>
    <p:sldId id="315" r:id="rId20"/>
    <p:sldId id="316" r:id="rId21"/>
    <p:sldId id="271" r:id="rId22"/>
    <p:sldId id="409" r:id="rId23"/>
    <p:sldId id="272" r:id="rId24"/>
    <p:sldId id="402" r:id="rId25"/>
    <p:sldId id="423" r:id="rId26"/>
    <p:sldId id="317" r:id="rId27"/>
    <p:sldId id="405" r:id="rId28"/>
    <p:sldId id="408" r:id="rId29"/>
    <p:sldId id="407" r:id="rId30"/>
    <p:sldId id="429" r:id="rId31"/>
    <p:sldId id="410" r:id="rId32"/>
    <p:sldId id="411" r:id="rId33"/>
    <p:sldId id="412" r:id="rId34"/>
    <p:sldId id="319" r:id="rId35"/>
    <p:sldId id="279" r:id="rId36"/>
    <p:sldId id="336" r:id="rId37"/>
    <p:sldId id="338" r:id="rId38"/>
    <p:sldId id="280" r:id="rId39"/>
    <p:sldId id="281" r:id="rId40"/>
    <p:sldId id="345" r:id="rId41"/>
    <p:sldId id="282" r:id="rId42"/>
    <p:sldId id="283" r:id="rId43"/>
    <p:sldId id="358" r:id="rId44"/>
    <p:sldId id="347" r:id="rId45"/>
    <p:sldId id="425" r:id="rId46"/>
    <p:sldId id="360" r:id="rId47"/>
    <p:sldId id="361" r:id="rId48"/>
    <p:sldId id="362" r:id="rId49"/>
    <p:sldId id="346" r:id="rId50"/>
    <p:sldId id="348" r:id="rId51"/>
    <p:sldId id="357" r:id="rId52"/>
    <p:sldId id="349" r:id="rId53"/>
    <p:sldId id="352" r:id="rId54"/>
    <p:sldId id="354" r:id="rId55"/>
    <p:sldId id="413" r:id="rId56"/>
    <p:sldId id="374" r:id="rId57"/>
    <p:sldId id="426" r:id="rId58"/>
    <p:sldId id="389" r:id="rId59"/>
    <p:sldId id="322" r:id="rId60"/>
    <p:sldId id="323" r:id="rId61"/>
    <p:sldId id="324" r:id="rId62"/>
    <p:sldId id="366" r:id="rId63"/>
    <p:sldId id="368" r:id="rId64"/>
    <p:sldId id="377" r:id="rId65"/>
    <p:sldId id="378" r:id="rId66"/>
    <p:sldId id="327" r:id="rId67"/>
    <p:sldId id="330" r:id="rId68"/>
    <p:sldId id="379" r:id="rId69"/>
    <p:sldId id="326" r:id="rId70"/>
    <p:sldId id="380" r:id="rId71"/>
    <p:sldId id="383" r:id="rId72"/>
    <p:sldId id="384" r:id="rId73"/>
    <p:sldId id="385" r:id="rId74"/>
    <p:sldId id="386" r:id="rId75"/>
    <p:sldId id="328" r:id="rId76"/>
    <p:sldId id="332" r:id="rId77"/>
    <p:sldId id="333" r:id="rId78"/>
    <p:sldId id="334" r:id="rId79"/>
    <p:sldId id="414" r:id="rId80"/>
    <p:sldId id="335" r:id="rId81"/>
    <p:sldId id="381" r:id="rId82"/>
    <p:sldId id="453" r:id="rId83"/>
    <p:sldId id="447" r:id="rId84"/>
    <p:sldId id="448" r:id="rId85"/>
    <p:sldId id="450" r:id="rId86"/>
    <p:sldId id="449" r:id="rId87"/>
    <p:sldId id="451" r:id="rId88"/>
    <p:sldId id="452" r:id="rId89"/>
    <p:sldId id="436" r:id="rId90"/>
    <p:sldId id="438" r:id="rId91"/>
    <p:sldId id="439" r:id="rId92"/>
    <p:sldId id="446" r:id="rId93"/>
    <p:sldId id="443" r:id="rId94"/>
    <p:sldId id="445" r:id="rId95"/>
    <p:sldId id="391" r:id="rId96"/>
    <p:sldId id="392" r:id="rId97"/>
    <p:sldId id="400" r:id="rId98"/>
    <p:sldId id="393" r:id="rId99"/>
    <p:sldId id="394" r:id="rId100"/>
    <p:sldId id="395" r:id="rId101"/>
    <p:sldId id="396" r:id="rId102"/>
    <p:sldId id="398" r:id="rId103"/>
    <p:sldId id="399" r:id="rId104"/>
    <p:sldId id="401" r:id="rId105"/>
    <p:sldId id="309" r:id="rId10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81636" autoAdjust="0"/>
  </p:normalViewPr>
  <p:slideViewPr>
    <p:cSldViewPr snapToGrid="0">
      <p:cViewPr varScale="1">
        <p:scale>
          <a:sx n="56" d="100"/>
          <a:sy n="56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450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113A1D-9322-4CAC-B7EE-CEB26795C788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901D1E3-973F-4670-B16E-D966ABFB7002}">
      <dgm:prSet phldrT="[Metin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tr-TR" sz="1800" dirty="0">
              <a:solidFill>
                <a:schemeClr val="tx1"/>
              </a:solidFill>
            </a:rPr>
            <a:t>Başlangıcı</a:t>
          </a:r>
        </a:p>
      </dgm:t>
    </dgm:pt>
    <dgm:pt modelId="{CC85DF2F-FF48-43A6-BEFD-B6D9A840FB9B}" type="parTrans" cxnId="{5ED437AC-5511-431F-AF3D-26191AE6A962}">
      <dgm:prSet/>
      <dgm:spPr/>
      <dgm:t>
        <a:bodyPr/>
        <a:lstStyle/>
        <a:p>
          <a:endParaRPr lang="tr-TR"/>
        </a:p>
      </dgm:t>
    </dgm:pt>
    <dgm:pt modelId="{9E25E6A3-6BC7-4ABB-8617-9301294C0BA7}" type="sibTrans" cxnId="{5ED437AC-5511-431F-AF3D-26191AE6A962}">
      <dgm:prSet/>
      <dgm:spPr/>
      <dgm:t>
        <a:bodyPr/>
        <a:lstStyle/>
        <a:p>
          <a:endParaRPr lang="tr-TR"/>
        </a:p>
      </dgm:t>
    </dgm:pt>
    <dgm:pt modelId="{DFDDA64F-C4E8-4D34-A73E-067AB5E12C49}">
      <dgm:prSet phldrT="[Metin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tr-TR" sz="1800" dirty="0" err="1">
              <a:solidFill>
                <a:schemeClr val="tx1"/>
              </a:solidFill>
            </a:rPr>
            <a:t>Postür</a:t>
          </a:r>
          <a:r>
            <a:rPr lang="tr-TR" sz="1800" dirty="0">
              <a:solidFill>
                <a:schemeClr val="tx1"/>
              </a:solidFill>
            </a:rPr>
            <a:t> ve aktivite ile ilişkisi</a:t>
          </a:r>
        </a:p>
      </dgm:t>
    </dgm:pt>
    <dgm:pt modelId="{86A55CA2-14C0-47D3-9CE7-1333830AC66D}" type="parTrans" cxnId="{AC74D1A7-3B32-42D7-9A6F-D64299D9B6E3}">
      <dgm:prSet/>
      <dgm:spPr/>
      <dgm:t>
        <a:bodyPr/>
        <a:lstStyle/>
        <a:p>
          <a:endParaRPr lang="tr-TR"/>
        </a:p>
      </dgm:t>
    </dgm:pt>
    <dgm:pt modelId="{E8154E78-A5B5-49B6-A201-37241B93D892}" type="sibTrans" cxnId="{AC74D1A7-3B32-42D7-9A6F-D64299D9B6E3}">
      <dgm:prSet/>
      <dgm:spPr/>
      <dgm:t>
        <a:bodyPr/>
        <a:lstStyle/>
        <a:p>
          <a:endParaRPr lang="tr-TR"/>
        </a:p>
      </dgm:t>
    </dgm:pt>
    <dgm:pt modelId="{789948E5-38DB-4A30-9D1D-CCF0413571E3}">
      <dgm:prSet phldrT="[Metin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tr-TR" sz="1800" dirty="0">
              <a:solidFill>
                <a:schemeClr val="tx1"/>
              </a:solidFill>
            </a:rPr>
            <a:t>Yayılımı</a:t>
          </a:r>
        </a:p>
      </dgm:t>
    </dgm:pt>
    <dgm:pt modelId="{256AC8A2-1C91-4044-B5DA-338D9DE9D76D}" type="parTrans" cxnId="{CAC75490-F603-4E27-AD56-E36080545E9D}">
      <dgm:prSet/>
      <dgm:spPr/>
      <dgm:t>
        <a:bodyPr/>
        <a:lstStyle/>
        <a:p>
          <a:endParaRPr lang="tr-TR"/>
        </a:p>
      </dgm:t>
    </dgm:pt>
    <dgm:pt modelId="{7957DA90-AAB9-4825-8B3C-9A19F646474D}" type="sibTrans" cxnId="{CAC75490-F603-4E27-AD56-E36080545E9D}">
      <dgm:prSet/>
      <dgm:spPr/>
      <dgm:t>
        <a:bodyPr/>
        <a:lstStyle/>
        <a:p>
          <a:endParaRPr lang="tr-TR"/>
        </a:p>
      </dgm:t>
    </dgm:pt>
    <dgm:pt modelId="{7E515777-9DFC-4D47-916B-F8CD995B3A66}">
      <dgm:prSet phldrT="[Metin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tr-TR" sz="1800" dirty="0">
              <a:solidFill>
                <a:schemeClr val="tx1"/>
              </a:solidFill>
            </a:rPr>
            <a:t>Derin veya </a:t>
          </a:r>
          <a:r>
            <a:rPr lang="tr-TR" sz="1800" dirty="0" err="1">
              <a:solidFill>
                <a:schemeClr val="tx1"/>
              </a:solidFill>
            </a:rPr>
            <a:t>Yüzeyel</a:t>
          </a:r>
          <a:r>
            <a:rPr lang="tr-TR" sz="1800" dirty="0">
              <a:solidFill>
                <a:schemeClr val="tx1"/>
              </a:solidFill>
            </a:rPr>
            <a:t> oluşu</a:t>
          </a:r>
        </a:p>
      </dgm:t>
    </dgm:pt>
    <dgm:pt modelId="{FAF91D3D-FACE-48D0-BEDA-3DD3C56CEF8A}" type="parTrans" cxnId="{0D50770B-0D4B-4715-AD4C-73655A460856}">
      <dgm:prSet/>
      <dgm:spPr/>
      <dgm:t>
        <a:bodyPr/>
        <a:lstStyle/>
        <a:p>
          <a:endParaRPr lang="tr-TR"/>
        </a:p>
      </dgm:t>
    </dgm:pt>
    <dgm:pt modelId="{65CCB3E9-FD4B-4DBA-B6E4-353C24ECB23E}" type="sibTrans" cxnId="{0D50770B-0D4B-4715-AD4C-73655A460856}">
      <dgm:prSet/>
      <dgm:spPr/>
      <dgm:t>
        <a:bodyPr/>
        <a:lstStyle/>
        <a:p>
          <a:endParaRPr lang="tr-TR"/>
        </a:p>
      </dgm:t>
    </dgm:pt>
    <dgm:pt modelId="{CB5F50A6-5AA2-4795-B7A3-39A7916986E3}">
      <dgm:prSet phldrT="[Metin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tr-TR" sz="1800" dirty="0">
              <a:solidFill>
                <a:schemeClr val="tx1"/>
              </a:solidFill>
            </a:rPr>
            <a:t>Başlatan, arttıran, azaltan faktörler</a:t>
          </a:r>
        </a:p>
      </dgm:t>
    </dgm:pt>
    <dgm:pt modelId="{E02985AF-9012-47D5-8D2F-7F928E0931B5}" type="parTrans" cxnId="{B4E7A522-338B-40DE-80F9-4F6A1456FD59}">
      <dgm:prSet/>
      <dgm:spPr/>
      <dgm:t>
        <a:bodyPr/>
        <a:lstStyle/>
        <a:p>
          <a:endParaRPr lang="tr-TR"/>
        </a:p>
      </dgm:t>
    </dgm:pt>
    <dgm:pt modelId="{C3C7F0FE-39A9-41EC-BEDE-2D3CAABE8755}" type="sibTrans" cxnId="{B4E7A522-338B-40DE-80F9-4F6A1456FD59}">
      <dgm:prSet/>
      <dgm:spPr/>
      <dgm:t>
        <a:bodyPr/>
        <a:lstStyle/>
        <a:p>
          <a:endParaRPr lang="tr-TR"/>
        </a:p>
      </dgm:t>
    </dgm:pt>
    <dgm:pt modelId="{13A6C113-98E9-46C1-AB75-5CDD72B06BE5}">
      <dgm:prSet phldrT="[Metin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tr-TR" sz="1800" dirty="0">
              <a:solidFill>
                <a:schemeClr val="tx1"/>
              </a:solidFill>
            </a:rPr>
            <a:t>Niteliği</a:t>
          </a:r>
        </a:p>
      </dgm:t>
    </dgm:pt>
    <dgm:pt modelId="{349BADDB-4815-481B-9DA2-CB49C9F18DEE}" type="parTrans" cxnId="{3E0A8CB0-3377-4021-A015-A9FFF83CA41F}">
      <dgm:prSet/>
      <dgm:spPr/>
      <dgm:t>
        <a:bodyPr/>
        <a:lstStyle/>
        <a:p>
          <a:endParaRPr lang="tr-TR"/>
        </a:p>
      </dgm:t>
    </dgm:pt>
    <dgm:pt modelId="{DB25CDD3-2F71-4918-969D-C4BAD8D24781}" type="sibTrans" cxnId="{3E0A8CB0-3377-4021-A015-A9FFF83CA41F}">
      <dgm:prSet/>
      <dgm:spPr/>
      <dgm:t>
        <a:bodyPr/>
        <a:lstStyle/>
        <a:p>
          <a:endParaRPr lang="tr-TR"/>
        </a:p>
      </dgm:t>
    </dgm:pt>
    <dgm:pt modelId="{BAD8C1B5-D8BE-468D-83CC-114FC0123021}">
      <dgm:prSet phldrT="[Metin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tr-TR" sz="1800" dirty="0">
              <a:solidFill>
                <a:schemeClr val="tx1"/>
              </a:solidFill>
            </a:rPr>
            <a:t>Şiddeti</a:t>
          </a:r>
        </a:p>
      </dgm:t>
    </dgm:pt>
    <dgm:pt modelId="{FCC110C6-01DC-4363-8152-990D35B0F994}" type="parTrans" cxnId="{CDB78847-C803-4653-B8E6-293D40695D9C}">
      <dgm:prSet/>
      <dgm:spPr/>
      <dgm:t>
        <a:bodyPr/>
        <a:lstStyle/>
        <a:p>
          <a:endParaRPr lang="tr-TR"/>
        </a:p>
      </dgm:t>
    </dgm:pt>
    <dgm:pt modelId="{EE07F5B4-0275-40FB-AEA4-FE6191509677}" type="sibTrans" cxnId="{CDB78847-C803-4653-B8E6-293D40695D9C}">
      <dgm:prSet/>
      <dgm:spPr/>
      <dgm:t>
        <a:bodyPr/>
        <a:lstStyle/>
        <a:p>
          <a:endParaRPr lang="tr-TR"/>
        </a:p>
      </dgm:t>
    </dgm:pt>
    <dgm:pt modelId="{469487F1-35FD-4A4D-B301-9F18E9FD2584}">
      <dgm:prSet phldrT="[Metin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tr-TR" sz="1800" dirty="0">
              <a:solidFill>
                <a:schemeClr val="tx1"/>
              </a:solidFill>
            </a:rPr>
            <a:t>Eşlik eden belirtiler</a:t>
          </a:r>
        </a:p>
      </dgm:t>
    </dgm:pt>
    <dgm:pt modelId="{E3DE8519-6896-4B67-9699-F662F1FAA4CC}" type="parTrans" cxnId="{68B9BA65-2E67-40CA-87A3-8ECF5799450F}">
      <dgm:prSet/>
      <dgm:spPr/>
      <dgm:t>
        <a:bodyPr/>
        <a:lstStyle/>
        <a:p>
          <a:endParaRPr lang="tr-TR"/>
        </a:p>
      </dgm:t>
    </dgm:pt>
    <dgm:pt modelId="{D2141864-E65C-43E8-BBCC-5346593ADD6D}" type="sibTrans" cxnId="{68B9BA65-2E67-40CA-87A3-8ECF5799450F}">
      <dgm:prSet/>
      <dgm:spPr/>
      <dgm:t>
        <a:bodyPr/>
        <a:lstStyle/>
        <a:p>
          <a:endParaRPr lang="tr-TR"/>
        </a:p>
      </dgm:t>
    </dgm:pt>
    <dgm:pt modelId="{909222A1-A7E0-4ADC-8157-DE204306DB00}">
      <dgm:prSet phldrT="[Metin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tr-TR" sz="1800" dirty="0">
              <a:solidFill>
                <a:schemeClr val="tx1"/>
              </a:solidFill>
            </a:rPr>
            <a:t>Yeri</a:t>
          </a:r>
        </a:p>
      </dgm:t>
    </dgm:pt>
    <dgm:pt modelId="{DB40FF4E-CEF3-4E2D-BE36-C4652DCCE957}" type="parTrans" cxnId="{A995B2AC-B083-415D-8D67-B4A450950B30}">
      <dgm:prSet/>
      <dgm:spPr/>
      <dgm:t>
        <a:bodyPr/>
        <a:lstStyle/>
        <a:p>
          <a:endParaRPr lang="tr-TR"/>
        </a:p>
      </dgm:t>
    </dgm:pt>
    <dgm:pt modelId="{4B1BDBA0-75A2-4895-B9D5-681518F69C89}" type="sibTrans" cxnId="{A995B2AC-B083-415D-8D67-B4A450950B30}">
      <dgm:prSet/>
      <dgm:spPr/>
      <dgm:t>
        <a:bodyPr/>
        <a:lstStyle/>
        <a:p>
          <a:endParaRPr lang="tr-TR"/>
        </a:p>
      </dgm:t>
    </dgm:pt>
    <dgm:pt modelId="{57538106-3AE6-4F46-9F66-0821FC0EB292}">
      <dgm:prSet phldrT="[Metin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tr-TR" sz="1800">
              <a:solidFill>
                <a:schemeClr val="tx1"/>
              </a:solidFill>
            </a:rPr>
            <a:t>Süresi</a:t>
          </a:r>
          <a:endParaRPr lang="tr-TR" sz="1800" dirty="0">
            <a:solidFill>
              <a:schemeClr val="tx1"/>
            </a:solidFill>
          </a:endParaRPr>
        </a:p>
      </dgm:t>
    </dgm:pt>
    <dgm:pt modelId="{FA83B54D-89C4-48F1-ACDC-D0F068884C82}" type="parTrans" cxnId="{E525551A-F50F-43EC-9132-49BF34465A30}">
      <dgm:prSet/>
      <dgm:spPr/>
      <dgm:t>
        <a:bodyPr/>
        <a:lstStyle/>
        <a:p>
          <a:endParaRPr lang="tr-TR"/>
        </a:p>
      </dgm:t>
    </dgm:pt>
    <dgm:pt modelId="{85A27130-ED6C-4C1A-BF92-B770FCF96357}" type="sibTrans" cxnId="{E525551A-F50F-43EC-9132-49BF34465A30}">
      <dgm:prSet/>
      <dgm:spPr/>
      <dgm:t>
        <a:bodyPr/>
        <a:lstStyle/>
        <a:p>
          <a:endParaRPr lang="tr-TR"/>
        </a:p>
      </dgm:t>
    </dgm:pt>
    <dgm:pt modelId="{21054002-4118-41A0-8CF2-D925139F1AF1}" type="pres">
      <dgm:prSet presAssocID="{07113A1D-9322-4CAC-B7EE-CEB26795C78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5A0A8D4-5EB0-4234-BA36-9198E65E77F0}" type="pres">
      <dgm:prSet presAssocID="{3901D1E3-973F-4670-B16E-D966ABFB7002}" presName="node" presStyleLbl="node1" presStyleIdx="0" presStyleCnt="10" custScaleX="221145" custScaleY="76956" custRadScaleRad="100030" custRadScaleInc="-1169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r-TR"/>
        </a:p>
      </dgm:t>
    </dgm:pt>
    <dgm:pt modelId="{67D60C70-1FCE-4314-9574-F38762E078EC}" type="pres">
      <dgm:prSet presAssocID="{3901D1E3-973F-4670-B16E-D966ABFB7002}" presName="spNode" presStyleCnt="0"/>
      <dgm:spPr/>
    </dgm:pt>
    <dgm:pt modelId="{B7F41966-8C67-4474-9B9C-5A0682FC108D}" type="pres">
      <dgm:prSet presAssocID="{9E25E6A3-6BC7-4ABB-8617-9301294C0BA7}" presName="sibTrans" presStyleLbl="sibTrans1D1" presStyleIdx="0" presStyleCnt="10"/>
      <dgm:spPr/>
      <dgm:t>
        <a:bodyPr/>
        <a:lstStyle/>
        <a:p>
          <a:endParaRPr lang="tr-TR"/>
        </a:p>
      </dgm:t>
    </dgm:pt>
    <dgm:pt modelId="{C9587BA9-B28C-4A07-B4D6-0FCFA0D28EAF}" type="pres">
      <dgm:prSet presAssocID="{909222A1-A7E0-4ADC-8157-DE204306DB00}" presName="node" presStyleLbl="node1" presStyleIdx="1" presStyleCnt="10" custScaleX="221145" custScaleY="76956" custRadScaleRad="101364" custRadScaleInc="8151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r-TR"/>
        </a:p>
      </dgm:t>
    </dgm:pt>
    <dgm:pt modelId="{18029A32-8099-4DC8-A89F-CBE1C1C03AE8}" type="pres">
      <dgm:prSet presAssocID="{909222A1-A7E0-4ADC-8157-DE204306DB00}" presName="spNode" presStyleCnt="0"/>
      <dgm:spPr/>
    </dgm:pt>
    <dgm:pt modelId="{34B1AD25-D08A-4D8B-87BB-37B09B998F31}" type="pres">
      <dgm:prSet presAssocID="{4B1BDBA0-75A2-4895-B9D5-681518F69C89}" presName="sibTrans" presStyleLbl="sibTrans1D1" presStyleIdx="1" presStyleCnt="10"/>
      <dgm:spPr/>
      <dgm:t>
        <a:bodyPr/>
        <a:lstStyle/>
        <a:p>
          <a:endParaRPr lang="tr-TR"/>
        </a:p>
      </dgm:t>
    </dgm:pt>
    <dgm:pt modelId="{9D773AF2-23B6-429B-9930-0B39087983D2}" type="pres">
      <dgm:prSet presAssocID="{57538106-3AE6-4F46-9F66-0821FC0EB292}" presName="node" presStyleLbl="node1" presStyleIdx="2" presStyleCnt="10" custScaleX="221145" custScaleY="76956" custRadScaleRad="102049" custRadScaleInc="303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r-TR"/>
        </a:p>
      </dgm:t>
    </dgm:pt>
    <dgm:pt modelId="{CBD9B7F8-5639-4AFA-B155-8FC2DC2FE278}" type="pres">
      <dgm:prSet presAssocID="{57538106-3AE6-4F46-9F66-0821FC0EB292}" presName="spNode" presStyleCnt="0"/>
      <dgm:spPr/>
    </dgm:pt>
    <dgm:pt modelId="{0AA99545-95F6-4668-9CFC-26832C319446}" type="pres">
      <dgm:prSet presAssocID="{85A27130-ED6C-4C1A-BF92-B770FCF96357}" presName="sibTrans" presStyleLbl="sibTrans1D1" presStyleIdx="2" presStyleCnt="10"/>
      <dgm:spPr/>
      <dgm:t>
        <a:bodyPr/>
        <a:lstStyle/>
        <a:p>
          <a:endParaRPr lang="tr-TR"/>
        </a:p>
      </dgm:t>
    </dgm:pt>
    <dgm:pt modelId="{46894D5E-2952-4328-B15F-FBBC3A6C748F}" type="pres">
      <dgm:prSet presAssocID="{DFDDA64F-C4E8-4D34-A73E-067AB5E12C49}" presName="node" presStyleLbl="node1" presStyleIdx="3" presStyleCnt="10" custScaleX="221145" custScaleY="76956" custRadScaleRad="103773" custRadScaleInc="-4454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r-TR"/>
        </a:p>
      </dgm:t>
    </dgm:pt>
    <dgm:pt modelId="{D83F32A9-4B7C-4A80-B5D3-BA2D8403B654}" type="pres">
      <dgm:prSet presAssocID="{DFDDA64F-C4E8-4D34-A73E-067AB5E12C49}" presName="spNode" presStyleCnt="0"/>
      <dgm:spPr/>
    </dgm:pt>
    <dgm:pt modelId="{15CE09E9-2C67-454D-8060-E7A0B55C558E}" type="pres">
      <dgm:prSet presAssocID="{E8154E78-A5B5-49B6-A201-37241B93D892}" presName="sibTrans" presStyleLbl="sibTrans1D1" presStyleIdx="3" presStyleCnt="10"/>
      <dgm:spPr/>
      <dgm:t>
        <a:bodyPr/>
        <a:lstStyle/>
        <a:p>
          <a:endParaRPr lang="tr-TR"/>
        </a:p>
      </dgm:t>
    </dgm:pt>
    <dgm:pt modelId="{93B31E07-8DAB-4245-9CB7-D7BB3F531638}" type="pres">
      <dgm:prSet presAssocID="{789948E5-38DB-4A30-9D1D-CCF0413571E3}" presName="node" presStyleLbl="node1" presStyleIdx="4" presStyleCnt="10" custScaleX="221145" custScaleY="76956" custRadScaleRad="105087" custRadScaleInc="-13164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r-TR"/>
        </a:p>
      </dgm:t>
    </dgm:pt>
    <dgm:pt modelId="{8EE39845-183B-4D24-AF7A-D36877D14527}" type="pres">
      <dgm:prSet presAssocID="{789948E5-38DB-4A30-9D1D-CCF0413571E3}" presName="spNode" presStyleCnt="0"/>
      <dgm:spPr/>
    </dgm:pt>
    <dgm:pt modelId="{984B99FE-6D77-45A1-8886-99502E53FE15}" type="pres">
      <dgm:prSet presAssocID="{7957DA90-AAB9-4825-8B3C-9A19F646474D}" presName="sibTrans" presStyleLbl="sibTrans1D1" presStyleIdx="4" presStyleCnt="10"/>
      <dgm:spPr/>
      <dgm:t>
        <a:bodyPr/>
        <a:lstStyle/>
        <a:p>
          <a:endParaRPr lang="tr-TR"/>
        </a:p>
      </dgm:t>
    </dgm:pt>
    <dgm:pt modelId="{A3CF9E54-5315-41AD-AE1E-EE3A1F86A698}" type="pres">
      <dgm:prSet presAssocID="{7E515777-9DFC-4D47-916B-F8CD995B3A66}" presName="node" presStyleLbl="node1" presStyleIdx="5" presStyleCnt="10" custScaleX="221145" custScaleY="76956" custRadScaleRad="100030" custRadScaleInc="1169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r-TR"/>
        </a:p>
      </dgm:t>
    </dgm:pt>
    <dgm:pt modelId="{0809BB64-956E-4BDF-84FF-B5C6CF02767D}" type="pres">
      <dgm:prSet presAssocID="{7E515777-9DFC-4D47-916B-F8CD995B3A66}" presName="spNode" presStyleCnt="0"/>
      <dgm:spPr/>
    </dgm:pt>
    <dgm:pt modelId="{3FA8EE90-175B-4C12-B253-CE3F09F53610}" type="pres">
      <dgm:prSet presAssocID="{65CCB3E9-FD4B-4DBA-B6E4-353C24ECB23E}" presName="sibTrans" presStyleLbl="sibTrans1D1" presStyleIdx="5" presStyleCnt="10"/>
      <dgm:spPr/>
      <dgm:t>
        <a:bodyPr/>
        <a:lstStyle/>
        <a:p>
          <a:endParaRPr lang="tr-TR"/>
        </a:p>
      </dgm:t>
    </dgm:pt>
    <dgm:pt modelId="{A3A0D7CC-E911-4167-AB12-6E64E360FA45}" type="pres">
      <dgm:prSet presAssocID="{CB5F50A6-5AA2-4795-B7A3-39A7916986E3}" presName="node" presStyleLbl="node1" presStyleIdx="6" presStyleCnt="10" custScaleX="221145" custScaleY="76956" custRadScaleRad="101644" custRadScaleInc="10120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r-TR"/>
        </a:p>
      </dgm:t>
    </dgm:pt>
    <dgm:pt modelId="{AB0A9C0A-D8AB-41FE-8641-617FFD640C5D}" type="pres">
      <dgm:prSet presAssocID="{CB5F50A6-5AA2-4795-B7A3-39A7916986E3}" presName="spNode" presStyleCnt="0"/>
      <dgm:spPr/>
    </dgm:pt>
    <dgm:pt modelId="{DF53A9AE-6475-4242-B4DB-94EB582EBE0E}" type="pres">
      <dgm:prSet presAssocID="{C3C7F0FE-39A9-41EC-BEDE-2D3CAABE8755}" presName="sibTrans" presStyleLbl="sibTrans1D1" presStyleIdx="6" presStyleCnt="10"/>
      <dgm:spPr/>
      <dgm:t>
        <a:bodyPr/>
        <a:lstStyle/>
        <a:p>
          <a:endParaRPr lang="tr-TR"/>
        </a:p>
      </dgm:t>
    </dgm:pt>
    <dgm:pt modelId="{22B826DA-8DD2-4D43-B1F6-9D99561D3B32}" type="pres">
      <dgm:prSet presAssocID="{13A6C113-98E9-46C1-AB75-5CDD72B06BE5}" presName="node" presStyleLbl="node1" presStyleIdx="7" presStyleCnt="10" custScaleX="221145" custScaleY="76956" custRadScaleRad="103356" custRadScaleInc="4411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r-TR"/>
        </a:p>
      </dgm:t>
    </dgm:pt>
    <dgm:pt modelId="{96995C5D-B81A-42DB-A4D7-2E9C165A4DFF}" type="pres">
      <dgm:prSet presAssocID="{13A6C113-98E9-46C1-AB75-5CDD72B06BE5}" presName="spNode" presStyleCnt="0"/>
      <dgm:spPr/>
    </dgm:pt>
    <dgm:pt modelId="{A34E4A74-4EE4-4CCE-B17F-DE5551EF8649}" type="pres">
      <dgm:prSet presAssocID="{DB25CDD3-2F71-4918-969D-C4BAD8D24781}" presName="sibTrans" presStyleLbl="sibTrans1D1" presStyleIdx="7" presStyleCnt="10"/>
      <dgm:spPr/>
      <dgm:t>
        <a:bodyPr/>
        <a:lstStyle/>
        <a:p>
          <a:endParaRPr lang="tr-TR"/>
        </a:p>
      </dgm:t>
    </dgm:pt>
    <dgm:pt modelId="{EF7A3347-AB5F-4B95-B99E-99AF027EB197}" type="pres">
      <dgm:prSet presAssocID="{BAD8C1B5-D8BE-468D-83CC-114FC0123021}" presName="node" presStyleLbl="node1" presStyleIdx="8" presStyleCnt="10" custScaleX="221145" custScaleY="76956" custRadScaleRad="102592" custRadScaleInc="-3101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r-TR"/>
        </a:p>
      </dgm:t>
    </dgm:pt>
    <dgm:pt modelId="{7B7A183C-285E-4D95-B064-F5E7C93846CF}" type="pres">
      <dgm:prSet presAssocID="{BAD8C1B5-D8BE-468D-83CC-114FC0123021}" presName="spNode" presStyleCnt="0"/>
      <dgm:spPr/>
    </dgm:pt>
    <dgm:pt modelId="{7263751D-9368-4E4F-B788-E8A83484AB44}" type="pres">
      <dgm:prSet presAssocID="{EE07F5B4-0275-40FB-AEA4-FE6191509677}" presName="sibTrans" presStyleLbl="sibTrans1D1" presStyleIdx="8" presStyleCnt="10"/>
      <dgm:spPr/>
      <dgm:t>
        <a:bodyPr/>
        <a:lstStyle/>
        <a:p>
          <a:endParaRPr lang="tr-TR"/>
        </a:p>
      </dgm:t>
    </dgm:pt>
    <dgm:pt modelId="{3C555E10-7204-4CF5-87E3-07E730E3B2BF}" type="pres">
      <dgm:prSet presAssocID="{469487F1-35FD-4A4D-B301-9F18E9FD2584}" presName="node" presStyleLbl="node1" presStyleIdx="9" presStyleCnt="10" custScaleX="221145" custScaleY="76956" custRadScaleRad="103444" custRadScaleInc="-11143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tr-TR"/>
        </a:p>
      </dgm:t>
    </dgm:pt>
    <dgm:pt modelId="{03D43468-3A65-4EA7-98F3-139CD9BBC482}" type="pres">
      <dgm:prSet presAssocID="{469487F1-35FD-4A4D-B301-9F18E9FD2584}" presName="spNode" presStyleCnt="0"/>
      <dgm:spPr/>
    </dgm:pt>
    <dgm:pt modelId="{98543979-A73B-439D-93AA-2C8797610533}" type="pres">
      <dgm:prSet presAssocID="{D2141864-E65C-43E8-BBCC-5346593ADD6D}" presName="sibTrans" presStyleLbl="sibTrans1D1" presStyleIdx="9" presStyleCnt="10"/>
      <dgm:spPr/>
      <dgm:t>
        <a:bodyPr/>
        <a:lstStyle/>
        <a:p>
          <a:endParaRPr lang="tr-TR"/>
        </a:p>
      </dgm:t>
    </dgm:pt>
  </dgm:ptLst>
  <dgm:cxnLst>
    <dgm:cxn modelId="{549E4A56-3C6E-4DE0-AD6C-D62AD862697E}" type="presOf" srcId="{65CCB3E9-FD4B-4DBA-B6E4-353C24ECB23E}" destId="{3FA8EE90-175B-4C12-B253-CE3F09F53610}" srcOrd="0" destOrd="0" presId="urn:microsoft.com/office/officeart/2005/8/layout/cycle6"/>
    <dgm:cxn modelId="{0D50770B-0D4B-4715-AD4C-73655A460856}" srcId="{07113A1D-9322-4CAC-B7EE-CEB26795C788}" destId="{7E515777-9DFC-4D47-916B-F8CD995B3A66}" srcOrd="5" destOrd="0" parTransId="{FAF91D3D-FACE-48D0-BEDA-3DD3C56CEF8A}" sibTransId="{65CCB3E9-FD4B-4DBA-B6E4-353C24ECB23E}"/>
    <dgm:cxn modelId="{22098B79-056B-4DA1-813C-D6D3DA428F69}" type="presOf" srcId="{DB25CDD3-2F71-4918-969D-C4BAD8D24781}" destId="{A34E4A74-4EE4-4CCE-B17F-DE5551EF8649}" srcOrd="0" destOrd="0" presId="urn:microsoft.com/office/officeart/2005/8/layout/cycle6"/>
    <dgm:cxn modelId="{7DA6CDBB-73AA-4A6C-8086-8947858891F3}" type="presOf" srcId="{BAD8C1B5-D8BE-468D-83CC-114FC0123021}" destId="{EF7A3347-AB5F-4B95-B99E-99AF027EB197}" srcOrd="0" destOrd="0" presId="urn:microsoft.com/office/officeart/2005/8/layout/cycle6"/>
    <dgm:cxn modelId="{7D8C0F95-9A26-41C6-AB52-A4C4E93D77F2}" type="presOf" srcId="{D2141864-E65C-43E8-BBCC-5346593ADD6D}" destId="{98543979-A73B-439D-93AA-2C8797610533}" srcOrd="0" destOrd="0" presId="urn:microsoft.com/office/officeart/2005/8/layout/cycle6"/>
    <dgm:cxn modelId="{F10FB099-D5AD-4A23-9039-50C5142C315F}" type="presOf" srcId="{3901D1E3-973F-4670-B16E-D966ABFB7002}" destId="{85A0A8D4-5EB0-4234-BA36-9198E65E77F0}" srcOrd="0" destOrd="0" presId="urn:microsoft.com/office/officeart/2005/8/layout/cycle6"/>
    <dgm:cxn modelId="{F5DF4F2B-58B8-486F-A66D-B73BF227F307}" type="presOf" srcId="{789948E5-38DB-4A30-9D1D-CCF0413571E3}" destId="{93B31E07-8DAB-4245-9CB7-D7BB3F531638}" srcOrd="0" destOrd="0" presId="urn:microsoft.com/office/officeart/2005/8/layout/cycle6"/>
    <dgm:cxn modelId="{FCD7FBED-80D2-494F-ACEE-D9265613038D}" type="presOf" srcId="{DFDDA64F-C4E8-4D34-A73E-067AB5E12C49}" destId="{46894D5E-2952-4328-B15F-FBBC3A6C748F}" srcOrd="0" destOrd="0" presId="urn:microsoft.com/office/officeart/2005/8/layout/cycle6"/>
    <dgm:cxn modelId="{65879BE7-7DF3-44B7-B0DA-4E1B7CF24B13}" type="presOf" srcId="{13A6C113-98E9-46C1-AB75-5CDD72B06BE5}" destId="{22B826DA-8DD2-4D43-B1F6-9D99561D3B32}" srcOrd="0" destOrd="0" presId="urn:microsoft.com/office/officeart/2005/8/layout/cycle6"/>
    <dgm:cxn modelId="{D400BFE2-4537-4B7C-B796-97A73D6B6AAC}" type="presOf" srcId="{57538106-3AE6-4F46-9F66-0821FC0EB292}" destId="{9D773AF2-23B6-429B-9930-0B39087983D2}" srcOrd="0" destOrd="0" presId="urn:microsoft.com/office/officeart/2005/8/layout/cycle6"/>
    <dgm:cxn modelId="{0354B884-3867-48EC-8D50-C88EA47BE915}" type="presOf" srcId="{E8154E78-A5B5-49B6-A201-37241B93D892}" destId="{15CE09E9-2C67-454D-8060-E7A0B55C558E}" srcOrd="0" destOrd="0" presId="urn:microsoft.com/office/officeart/2005/8/layout/cycle6"/>
    <dgm:cxn modelId="{E525551A-F50F-43EC-9132-49BF34465A30}" srcId="{07113A1D-9322-4CAC-B7EE-CEB26795C788}" destId="{57538106-3AE6-4F46-9F66-0821FC0EB292}" srcOrd="2" destOrd="0" parTransId="{FA83B54D-89C4-48F1-ACDC-D0F068884C82}" sibTransId="{85A27130-ED6C-4C1A-BF92-B770FCF96357}"/>
    <dgm:cxn modelId="{5C4DB2EF-152C-46A6-842A-D8C5B45FE2AC}" type="presOf" srcId="{4B1BDBA0-75A2-4895-B9D5-681518F69C89}" destId="{34B1AD25-D08A-4D8B-87BB-37B09B998F31}" srcOrd="0" destOrd="0" presId="urn:microsoft.com/office/officeart/2005/8/layout/cycle6"/>
    <dgm:cxn modelId="{16CF4CAA-5660-429F-9CCE-60E6121B6C58}" type="presOf" srcId="{CB5F50A6-5AA2-4795-B7A3-39A7916986E3}" destId="{A3A0D7CC-E911-4167-AB12-6E64E360FA45}" srcOrd="0" destOrd="0" presId="urn:microsoft.com/office/officeart/2005/8/layout/cycle6"/>
    <dgm:cxn modelId="{B3548E61-EF5B-4136-A54B-0BAA6D918792}" type="presOf" srcId="{469487F1-35FD-4A4D-B301-9F18E9FD2584}" destId="{3C555E10-7204-4CF5-87E3-07E730E3B2BF}" srcOrd="0" destOrd="0" presId="urn:microsoft.com/office/officeart/2005/8/layout/cycle6"/>
    <dgm:cxn modelId="{5ED437AC-5511-431F-AF3D-26191AE6A962}" srcId="{07113A1D-9322-4CAC-B7EE-CEB26795C788}" destId="{3901D1E3-973F-4670-B16E-D966ABFB7002}" srcOrd="0" destOrd="0" parTransId="{CC85DF2F-FF48-43A6-BEFD-B6D9A840FB9B}" sibTransId="{9E25E6A3-6BC7-4ABB-8617-9301294C0BA7}"/>
    <dgm:cxn modelId="{CDB78847-C803-4653-B8E6-293D40695D9C}" srcId="{07113A1D-9322-4CAC-B7EE-CEB26795C788}" destId="{BAD8C1B5-D8BE-468D-83CC-114FC0123021}" srcOrd="8" destOrd="0" parTransId="{FCC110C6-01DC-4363-8152-990D35B0F994}" sibTransId="{EE07F5B4-0275-40FB-AEA4-FE6191509677}"/>
    <dgm:cxn modelId="{BB3D4D70-0715-4C9C-9960-69A1BD4BAB60}" type="presOf" srcId="{909222A1-A7E0-4ADC-8157-DE204306DB00}" destId="{C9587BA9-B28C-4A07-B4D6-0FCFA0D28EAF}" srcOrd="0" destOrd="0" presId="urn:microsoft.com/office/officeart/2005/8/layout/cycle6"/>
    <dgm:cxn modelId="{CB78CC58-1D49-4038-8471-376A089118D5}" type="presOf" srcId="{7957DA90-AAB9-4825-8B3C-9A19F646474D}" destId="{984B99FE-6D77-45A1-8886-99502E53FE15}" srcOrd="0" destOrd="0" presId="urn:microsoft.com/office/officeart/2005/8/layout/cycle6"/>
    <dgm:cxn modelId="{CAC75490-F603-4E27-AD56-E36080545E9D}" srcId="{07113A1D-9322-4CAC-B7EE-CEB26795C788}" destId="{789948E5-38DB-4A30-9D1D-CCF0413571E3}" srcOrd="4" destOrd="0" parTransId="{256AC8A2-1C91-4044-B5DA-338D9DE9D76D}" sibTransId="{7957DA90-AAB9-4825-8B3C-9A19F646474D}"/>
    <dgm:cxn modelId="{2C8174ED-02F2-451C-91BA-F9D62B2048BB}" type="presOf" srcId="{7E515777-9DFC-4D47-916B-F8CD995B3A66}" destId="{A3CF9E54-5315-41AD-AE1E-EE3A1F86A698}" srcOrd="0" destOrd="0" presId="urn:microsoft.com/office/officeart/2005/8/layout/cycle6"/>
    <dgm:cxn modelId="{3E0A8CB0-3377-4021-A015-A9FFF83CA41F}" srcId="{07113A1D-9322-4CAC-B7EE-CEB26795C788}" destId="{13A6C113-98E9-46C1-AB75-5CDD72B06BE5}" srcOrd="7" destOrd="0" parTransId="{349BADDB-4815-481B-9DA2-CB49C9F18DEE}" sibTransId="{DB25CDD3-2F71-4918-969D-C4BAD8D24781}"/>
    <dgm:cxn modelId="{E0751D38-DD9B-4E7D-9747-D1F578F4D78B}" type="presOf" srcId="{85A27130-ED6C-4C1A-BF92-B770FCF96357}" destId="{0AA99545-95F6-4668-9CFC-26832C319446}" srcOrd="0" destOrd="0" presId="urn:microsoft.com/office/officeart/2005/8/layout/cycle6"/>
    <dgm:cxn modelId="{CEFCDEB0-582A-442C-8AE6-BEBCC19329B9}" type="presOf" srcId="{07113A1D-9322-4CAC-B7EE-CEB26795C788}" destId="{21054002-4118-41A0-8CF2-D925139F1AF1}" srcOrd="0" destOrd="0" presId="urn:microsoft.com/office/officeart/2005/8/layout/cycle6"/>
    <dgm:cxn modelId="{FC192421-05FF-4833-8FF2-0DB59AB1AF5A}" type="presOf" srcId="{EE07F5B4-0275-40FB-AEA4-FE6191509677}" destId="{7263751D-9368-4E4F-B788-E8A83484AB44}" srcOrd="0" destOrd="0" presId="urn:microsoft.com/office/officeart/2005/8/layout/cycle6"/>
    <dgm:cxn modelId="{B5F6C6A1-64DA-4D4A-B47E-EB8B3337174E}" type="presOf" srcId="{C3C7F0FE-39A9-41EC-BEDE-2D3CAABE8755}" destId="{DF53A9AE-6475-4242-B4DB-94EB582EBE0E}" srcOrd="0" destOrd="0" presId="urn:microsoft.com/office/officeart/2005/8/layout/cycle6"/>
    <dgm:cxn modelId="{B4E7A522-338B-40DE-80F9-4F6A1456FD59}" srcId="{07113A1D-9322-4CAC-B7EE-CEB26795C788}" destId="{CB5F50A6-5AA2-4795-B7A3-39A7916986E3}" srcOrd="6" destOrd="0" parTransId="{E02985AF-9012-47D5-8D2F-7F928E0931B5}" sibTransId="{C3C7F0FE-39A9-41EC-BEDE-2D3CAABE8755}"/>
    <dgm:cxn modelId="{A4F053B3-5FC3-474E-A342-5ADD99EF56D2}" type="presOf" srcId="{9E25E6A3-6BC7-4ABB-8617-9301294C0BA7}" destId="{B7F41966-8C67-4474-9B9C-5A0682FC108D}" srcOrd="0" destOrd="0" presId="urn:microsoft.com/office/officeart/2005/8/layout/cycle6"/>
    <dgm:cxn modelId="{A995B2AC-B083-415D-8D67-B4A450950B30}" srcId="{07113A1D-9322-4CAC-B7EE-CEB26795C788}" destId="{909222A1-A7E0-4ADC-8157-DE204306DB00}" srcOrd="1" destOrd="0" parTransId="{DB40FF4E-CEF3-4E2D-BE36-C4652DCCE957}" sibTransId="{4B1BDBA0-75A2-4895-B9D5-681518F69C89}"/>
    <dgm:cxn modelId="{68B9BA65-2E67-40CA-87A3-8ECF5799450F}" srcId="{07113A1D-9322-4CAC-B7EE-CEB26795C788}" destId="{469487F1-35FD-4A4D-B301-9F18E9FD2584}" srcOrd="9" destOrd="0" parTransId="{E3DE8519-6896-4B67-9699-F662F1FAA4CC}" sibTransId="{D2141864-E65C-43E8-BBCC-5346593ADD6D}"/>
    <dgm:cxn modelId="{AC74D1A7-3B32-42D7-9A6F-D64299D9B6E3}" srcId="{07113A1D-9322-4CAC-B7EE-CEB26795C788}" destId="{DFDDA64F-C4E8-4D34-A73E-067AB5E12C49}" srcOrd="3" destOrd="0" parTransId="{86A55CA2-14C0-47D3-9CE7-1333830AC66D}" sibTransId="{E8154E78-A5B5-49B6-A201-37241B93D892}"/>
    <dgm:cxn modelId="{018A40DB-A811-4485-A403-C1D797D5F3D3}" type="presParOf" srcId="{21054002-4118-41A0-8CF2-D925139F1AF1}" destId="{85A0A8D4-5EB0-4234-BA36-9198E65E77F0}" srcOrd="0" destOrd="0" presId="urn:microsoft.com/office/officeart/2005/8/layout/cycle6"/>
    <dgm:cxn modelId="{BEFBC899-DB0F-4397-910B-642271449D74}" type="presParOf" srcId="{21054002-4118-41A0-8CF2-D925139F1AF1}" destId="{67D60C70-1FCE-4314-9574-F38762E078EC}" srcOrd="1" destOrd="0" presId="urn:microsoft.com/office/officeart/2005/8/layout/cycle6"/>
    <dgm:cxn modelId="{9B74D257-6F78-48E5-92D7-146354E1DACB}" type="presParOf" srcId="{21054002-4118-41A0-8CF2-D925139F1AF1}" destId="{B7F41966-8C67-4474-9B9C-5A0682FC108D}" srcOrd="2" destOrd="0" presId="urn:microsoft.com/office/officeart/2005/8/layout/cycle6"/>
    <dgm:cxn modelId="{6AE04A74-EC23-4CAF-A895-40DEF2E7C480}" type="presParOf" srcId="{21054002-4118-41A0-8CF2-D925139F1AF1}" destId="{C9587BA9-B28C-4A07-B4D6-0FCFA0D28EAF}" srcOrd="3" destOrd="0" presId="urn:microsoft.com/office/officeart/2005/8/layout/cycle6"/>
    <dgm:cxn modelId="{187E78FC-8687-49E1-B9D0-642083765272}" type="presParOf" srcId="{21054002-4118-41A0-8CF2-D925139F1AF1}" destId="{18029A32-8099-4DC8-A89F-CBE1C1C03AE8}" srcOrd="4" destOrd="0" presId="urn:microsoft.com/office/officeart/2005/8/layout/cycle6"/>
    <dgm:cxn modelId="{F0E77334-2359-44D6-AEE2-03DB996FF8BD}" type="presParOf" srcId="{21054002-4118-41A0-8CF2-D925139F1AF1}" destId="{34B1AD25-D08A-4D8B-87BB-37B09B998F31}" srcOrd="5" destOrd="0" presId="urn:microsoft.com/office/officeart/2005/8/layout/cycle6"/>
    <dgm:cxn modelId="{04589584-70A0-4141-B12B-ED0B7DC32DC1}" type="presParOf" srcId="{21054002-4118-41A0-8CF2-D925139F1AF1}" destId="{9D773AF2-23B6-429B-9930-0B39087983D2}" srcOrd="6" destOrd="0" presId="urn:microsoft.com/office/officeart/2005/8/layout/cycle6"/>
    <dgm:cxn modelId="{C2CB153C-9F73-4CF8-87D2-7266D9491FF7}" type="presParOf" srcId="{21054002-4118-41A0-8CF2-D925139F1AF1}" destId="{CBD9B7F8-5639-4AFA-B155-8FC2DC2FE278}" srcOrd="7" destOrd="0" presId="urn:microsoft.com/office/officeart/2005/8/layout/cycle6"/>
    <dgm:cxn modelId="{F916AA89-D763-446E-BC38-C91540E6424B}" type="presParOf" srcId="{21054002-4118-41A0-8CF2-D925139F1AF1}" destId="{0AA99545-95F6-4668-9CFC-26832C319446}" srcOrd="8" destOrd="0" presId="urn:microsoft.com/office/officeart/2005/8/layout/cycle6"/>
    <dgm:cxn modelId="{2EA40FE6-8ADC-415C-8C06-5B3C5EC2B714}" type="presParOf" srcId="{21054002-4118-41A0-8CF2-D925139F1AF1}" destId="{46894D5E-2952-4328-B15F-FBBC3A6C748F}" srcOrd="9" destOrd="0" presId="urn:microsoft.com/office/officeart/2005/8/layout/cycle6"/>
    <dgm:cxn modelId="{215C546E-80E9-4935-9AFA-BB1042211798}" type="presParOf" srcId="{21054002-4118-41A0-8CF2-D925139F1AF1}" destId="{D83F32A9-4B7C-4A80-B5D3-BA2D8403B654}" srcOrd="10" destOrd="0" presId="urn:microsoft.com/office/officeart/2005/8/layout/cycle6"/>
    <dgm:cxn modelId="{D2BBCF20-2EF1-49A6-9479-8C1800BC2DFF}" type="presParOf" srcId="{21054002-4118-41A0-8CF2-D925139F1AF1}" destId="{15CE09E9-2C67-454D-8060-E7A0B55C558E}" srcOrd="11" destOrd="0" presId="urn:microsoft.com/office/officeart/2005/8/layout/cycle6"/>
    <dgm:cxn modelId="{C937655C-EB86-4AC5-9BAC-137808E55BB0}" type="presParOf" srcId="{21054002-4118-41A0-8CF2-D925139F1AF1}" destId="{93B31E07-8DAB-4245-9CB7-D7BB3F531638}" srcOrd="12" destOrd="0" presId="urn:microsoft.com/office/officeart/2005/8/layout/cycle6"/>
    <dgm:cxn modelId="{F01CF2B0-DD57-46EE-8944-AAE074E8DF77}" type="presParOf" srcId="{21054002-4118-41A0-8CF2-D925139F1AF1}" destId="{8EE39845-183B-4D24-AF7A-D36877D14527}" srcOrd="13" destOrd="0" presId="urn:microsoft.com/office/officeart/2005/8/layout/cycle6"/>
    <dgm:cxn modelId="{7F43C65B-B158-4CE1-A721-A087792538E3}" type="presParOf" srcId="{21054002-4118-41A0-8CF2-D925139F1AF1}" destId="{984B99FE-6D77-45A1-8886-99502E53FE15}" srcOrd="14" destOrd="0" presId="urn:microsoft.com/office/officeart/2005/8/layout/cycle6"/>
    <dgm:cxn modelId="{E01BD8DE-5D14-4DF4-BC2D-D750920541E4}" type="presParOf" srcId="{21054002-4118-41A0-8CF2-D925139F1AF1}" destId="{A3CF9E54-5315-41AD-AE1E-EE3A1F86A698}" srcOrd="15" destOrd="0" presId="urn:microsoft.com/office/officeart/2005/8/layout/cycle6"/>
    <dgm:cxn modelId="{2336EA71-3DA3-45EF-A4FA-E48137CF1D9F}" type="presParOf" srcId="{21054002-4118-41A0-8CF2-D925139F1AF1}" destId="{0809BB64-956E-4BDF-84FF-B5C6CF02767D}" srcOrd="16" destOrd="0" presId="urn:microsoft.com/office/officeart/2005/8/layout/cycle6"/>
    <dgm:cxn modelId="{1366F942-98EB-4058-982A-D959A8641755}" type="presParOf" srcId="{21054002-4118-41A0-8CF2-D925139F1AF1}" destId="{3FA8EE90-175B-4C12-B253-CE3F09F53610}" srcOrd="17" destOrd="0" presId="urn:microsoft.com/office/officeart/2005/8/layout/cycle6"/>
    <dgm:cxn modelId="{726FF577-42DF-4E04-A284-3FDAF0A2B75A}" type="presParOf" srcId="{21054002-4118-41A0-8CF2-D925139F1AF1}" destId="{A3A0D7CC-E911-4167-AB12-6E64E360FA45}" srcOrd="18" destOrd="0" presId="urn:microsoft.com/office/officeart/2005/8/layout/cycle6"/>
    <dgm:cxn modelId="{749F6DD3-3348-4C65-B356-CF795953AD8B}" type="presParOf" srcId="{21054002-4118-41A0-8CF2-D925139F1AF1}" destId="{AB0A9C0A-D8AB-41FE-8641-617FFD640C5D}" srcOrd="19" destOrd="0" presId="urn:microsoft.com/office/officeart/2005/8/layout/cycle6"/>
    <dgm:cxn modelId="{7AA93244-CC93-4CCE-B0D8-4A03589ABA5B}" type="presParOf" srcId="{21054002-4118-41A0-8CF2-D925139F1AF1}" destId="{DF53A9AE-6475-4242-B4DB-94EB582EBE0E}" srcOrd="20" destOrd="0" presId="urn:microsoft.com/office/officeart/2005/8/layout/cycle6"/>
    <dgm:cxn modelId="{250C8057-B613-4DC6-89C7-9E45374D4877}" type="presParOf" srcId="{21054002-4118-41A0-8CF2-D925139F1AF1}" destId="{22B826DA-8DD2-4D43-B1F6-9D99561D3B32}" srcOrd="21" destOrd="0" presId="urn:microsoft.com/office/officeart/2005/8/layout/cycle6"/>
    <dgm:cxn modelId="{1398B891-C87C-4B9E-9A3A-29DCF5C589E5}" type="presParOf" srcId="{21054002-4118-41A0-8CF2-D925139F1AF1}" destId="{96995C5D-B81A-42DB-A4D7-2E9C165A4DFF}" srcOrd="22" destOrd="0" presId="urn:microsoft.com/office/officeart/2005/8/layout/cycle6"/>
    <dgm:cxn modelId="{1FD07FBE-005B-42A4-A588-9DFACAAE9E0F}" type="presParOf" srcId="{21054002-4118-41A0-8CF2-D925139F1AF1}" destId="{A34E4A74-4EE4-4CCE-B17F-DE5551EF8649}" srcOrd="23" destOrd="0" presId="urn:microsoft.com/office/officeart/2005/8/layout/cycle6"/>
    <dgm:cxn modelId="{E9954983-CD5D-4FFB-BA6B-231805E30137}" type="presParOf" srcId="{21054002-4118-41A0-8CF2-D925139F1AF1}" destId="{EF7A3347-AB5F-4B95-B99E-99AF027EB197}" srcOrd="24" destOrd="0" presId="urn:microsoft.com/office/officeart/2005/8/layout/cycle6"/>
    <dgm:cxn modelId="{DB7E12C4-4B87-42A1-862E-BFD1CB3A9D3A}" type="presParOf" srcId="{21054002-4118-41A0-8CF2-D925139F1AF1}" destId="{7B7A183C-285E-4D95-B064-F5E7C93846CF}" srcOrd="25" destOrd="0" presId="urn:microsoft.com/office/officeart/2005/8/layout/cycle6"/>
    <dgm:cxn modelId="{3D2D28B7-650D-4B3E-A473-A508AA1A4B5C}" type="presParOf" srcId="{21054002-4118-41A0-8CF2-D925139F1AF1}" destId="{7263751D-9368-4E4F-B788-E8A83484AB44}" srcOrd="26" destOrd="0" presId="urn:microsoft.com/office/officeart/2005/8/layout/cycle6"/>
    <dgm:cxn modelId="{6FF1E47F-BD92-45FF-8C18-01AC4A27C841}" type="presParOf" srcId="{21054002-4118-41A0-8CF2-D925139F1AF1}" destId="{3C555E10-7204-4CF5-87E3-07E730E3B2BF}" srcOrd="27" destOrd="0" presId="urn:microsoft.com/office/officeart/2005/8/layout/cycle6"/>
    <dgm:cxn modelId="{CB920949-74A1-4CB6-9652-0CD3C7CD7DA7}" type="presParOf" srcId="{21054002-4118-41A0-8CF2-D925139F1AF1}" destId="{03D43468-3A65-4EA7-98F3-139CD9BBC482}" srcOrd="28" destOrd="0" presId="urn:microsoft.com/office/officeart/2005/8/layout/cycle6"/>
    <dgm:cxn modelId="{FF7E4FF7-9B7D-4E88-AAF0-279962E5A5A3}" type="presParOf" srcId="{21054002-4118-41A0-8CF2-D925139F1AF1}" destId="{98543979-A73B-439D-93AA-2C8797610533}" srcOrd="29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FBAA54-41CA-4642-92C5-466A6132A6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27D90588-B19A-4558-954F-8847DB688E9F}">
      <dgm:prSet phldrT="[Metin]"/>
      <dgm:spPr>
        <a:solidFill>
          <a:schemeClr val="accent6"/>
        </a:solidFill>
      </dgm:spPr>
      <dgm:t>
        <a:bodyPr/>
        <a:lstStyle/>
        <a:p>
          <a:r>
            <a:rPr lang="tr-TR" dirty="0">
              <a:latin typeface="+mn-lt"/>
              <a:cs typeface="Times New Roman" pitchFamily="18" charset="0"/>
            </a:rPr>
            <a:t>Tümör Enfeksiyon</a:t>
          </a:r>
          <a:endParaRPr lang="tr-TR" dirty="0">
            <a:latin typeface="+mn-lt"/>
          </a:endParaRPr>
        </a:p>
      </dgm:t>
    </dgm:pt>
    <dgm:pt modelId="{FB4A1010-5A05-4909-B393-5EDD416ECDF9}" type="parTrans" cxnId="{727C7BD5-3AD4-44B1-9028-5CB27DED902B}">
      <dgm:prSet/>
      <dgm:spPr/>
      <dgm:t>
        <a:bodyPr/>
        <a:lstStyle/>
        <a:p>
          <a:endParaRPr lang="tr-TR"/>
        </a:p>
      </dgm:t>
    </dgm:pt>
    <dgm:pt modelId="{AE534A7F-E133-4278-B29E-8A74F3395FF6}" type="sibTrans" cxnId="{727C7BD5-3AD4-44B1-9028-5CB27DED902B}">
      <dgm:prSet/>
      <dgm:spPr/>
      <dgm:t>
        <a:bodyPr/>
        <a:lstStyle/>
        <a:p>
          <a:endParaRPr lang="tr-TR"/>
        </a:p>
      </dgm:t>
    </dgm:pt>
    <dgm:pt modelId="{1813C117-30B4-4BEF-BBBA-8C05731A3D43}">
      <dgm:prSet phldrT="[Metin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sz="2000" dirty="0">
              <a:solidFill>
                <a:schemeClr val="tx1"/>
              </a:solidFill>
              <a:latin typeface="+mn-lt"/>
            </a:rPr>
            <a:t>Ateş,</a:t>
          </a:r>
          <a:r>
            <a:rPr lang="tr-TR" sz="2000" dirty="0">
              <a:latin typeface="+mn-lt"/>
              <a:cs typeface="Times New Roman" pitchFamily="18" charset="0"/>
            </a:rPr>
            <a:t> gece terlemesi,</a:t>
          </a:r>
          <a:r>
            <a:rPr lang="tr-TR" sz="2000" dirty="0">
              <a:solidFill>
                <a:schemeClr val="tx1"/>
              </a:solidFill>
              <a:latin typeface="+mn-lt"/>
            </a:rPr>
            <a:t> iştahsızlık, kilo kaybı </a:t>
          </a:r>
          <a:endParaRPr lang="tr-TR" sz="2000" dirty="0">
            <a:latin typeface="+mn-lt"/>
          </a:endParaRPr>
        </a:p>
      </dgm:t>
    </dgm:pt>
    <dgm:pt modelId="{0BD97AF3-DD5B-4671-9E4B-03040D5BCB72}" type="parTrans" cxnId="{4E793B0D-BEA8-45F5-9C43-5147DA80ADD9}">
      <dgm:prSet/>
      <dgm:spPr/>
      <dgm:t>
        <a:bodyPr/>
        <a:lstStyle/>
        <a:p>
          <a:endParaRPr lang="tr-TR"/>
        </a:p>
      </dgm:t>
    </dgm:pt>
    <dgm:pt modelId="{668D6D65-BC0E-4BF8-82E3-D896851F3693}" type="sibTrans" cxnId="{4E793B0D-BEA8-45F5-9C43-5147DA80ADD9}">
      <dgm:prSet/>
      <dgm:spPr/>
      <dgm:t>
        <a:bodyPr/>
        <a:lstStyle/>
        <a:p>
          <a:endParaRPr lang="tr-TR"/>
        </a:p>
      </dgm:t>
    </dgm:pt>
    <dgm:pt modelId="{62428931-170E-4B91-9FCF-D4CCD6B3F263}">
      <dgm:prSet phldrT="[Metin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tr-TR" sz="2000" dirty="0">
              <a:latin typeface="+mn-lt"/>
              <a:cs typeface="Times New Roman" pitchFamily="18" charset="0"/>
            </a:rPr>
            <a:t>Gece oluşan, ısrarlı ağrı </a:t>
          </a:r>
          <a:endParaRPr lang="tr-TR" sz="2000" dirty="0">
            <a:latin typeface="+mn-lt"/>
          </a:endParaRPr>
        </a:p>
      </dgm:t>
    </dgm:pt>
    <dgm:pt modelId="{BDD2F193-0634-47D6-A7B4-5D5DE04BAAE5}" type="parTrans" cxnId="{63CE54B8-97E6-4856-B0FC-93973C5D5B63}">
      <dgm:prSet/>
      <dgm:spPr/>
      <dgm:t>
        <a:bodyPr/>
        <a:lstStyle/>
        <a:p>
          <a:endParaRPr lang="tr-TR"/>
        </a:p>
      </dgm:t>
    </dgm:pt>
    <dgm:pt modelId="{2D0E852B-8D60-4818-B942-222E9CD1AD63}" type="sibTrans" cxnId="{63CE54B8-97E6-4856-B0FC-93973C5D5B63}">
      <dgm:prSet/>
      <dgm:spPr/>
      <dgm:t>
        <a:bodyPr/>
        <a:lstStyle/>
        <a:p>
          <a:endParaRPr lang="tr-TR"/>
        </a:p>
      </dgm:t>
    </dgm:pt>
    <dgm:pt modelId="{4B4BCDEC-B585-42BF-B789-09E261290F7B}">
      <dgm:prSet phldrT="[Metin]"/>
      <dgm:spPr>
        <a:solidFill>
          <a:schemeClr val="accent2"/>
        </a:solidFill>
      </dgm:spPr>
      <dgm:t>
        <a:bodyPr/>
        <a:lstStyle/>
        <a:p>
          <a:r>
            <a:rPr lang="tr-TR" dirty="0">
              <a:latin typeface="+mn-lt"/>
              <a:cs typeface="Times New Roman" pitchFamily="18" charset="0"/>
            </a:rPr>
            <a:t>Disk </a:t>
          </a:r>
          <a:r>
            <a:rPr lang="tr-TR" dirty="0" err="1">
              <a:latin typeface="+mn-lt"/>
              <a:cs typeface="Times New Roman" pitchFamily="18" charset="0"/>
            </a:rPr>
            <a:t>Hernisi</a:t>
          </a:r>
          <a:endParaRPr lang="tr-TR" dirty="0">
            <a:latin typeface="+mn-lt"/>
          </a:endParaRPr>
        </a:p>
      </dgm:t>
    </dgm:pt>
    <dgm:pt modelId="{955EE258-3DBD-4AD2-80BE-925FDB8C9BD1}" type="parTrans" cxnId="{781C8B29-DBA6-4913-810D-62EE01C06C40}">
      <dgm:prSet/>
      <dgm:spPr/>
      <dgm:t>
        <a:bodyPr/>
        <a:lstStyle/>
        <a:p>
          <a:endParaRPr lang="tr-TR"/>
        </a:p>
      </dgm:t>
    </dgm:pt>
    <dgm:pt modelId="{49B3D794-5354-4872-A1CC-AC69A78ED815}" type="sibTrans" cxnId="{781C8B29-DBA6-4913-810D-62EE01C06C40}">
      <dgm:prSet/>
      <dgm:spPr/>
      <dgm:t>
        <a:bodyPr/>
        <a:lstStyle/>
        <a:p>
          <a:endParaRPr lang="tr-TR"/>
        </a:p>
      </dgm:t>
    </dgm:pt>
    <dgm:pt modelId="{10379475-2036-491E-AFD3-C7BA909EE247}">
      <dgm:prSet phldrT="[Metin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tr-TR" sz="2000" dirty="0">
              <a:latin typeface="+mn-lt"/>
              <a:cs typeface="Times New Roman" pitchFamily="18" charset="0"/>
            </a:rPr>
            <a:t>Öksürük, </a:t>
          </a:r>
          <a:r>
            <a:rPr lang="tr-TR" sz="2000" dirty="0" err="1">
              <a:latin typeface="+mn-lt"/>
              <a:cs typeface="Times New Roman" pitchFamily="18" charset="0"/>
            </a:rPr>
            <a:t>valsalva</a:t>
          </a:r>
          <a:r>
            <a:rPr lang="tr-TR" sz="2000" dirty="0">
              <a:latin typeface="+mn-lt"/>
              <a:cs typeface="Times New Roman" pitchFamily="18" charset="0"/>
            </a:rPr>
            <a:t>, oturmayla kötüleşir </a:t>
          </a:r>
          <a:endParaRPr lang="tr-TR" sz="2000" dirty="0">
            <a:latin typeface="+mn-lt"/>
          </a:endParaRPr>
        </a:p>
      </dgm:t>
    </dgm:pt>
    <dgm:pt modelId="{F06497AE-18D7-40BD-8188-E894470DA0C1}" type="parTrans" cxnId="{1A535A19-15A9-4B0D-8B42-920CCA2B4BB6}">
      <dgm:prSet/>
      <dgm:spPr/>
      <dgm:t>
        <a:bodyPr/>
        <a:lstStyle/>
        <a:p>
          <a:endParaRPr lang="tr-TR"/>
        </a:p>
      </dgm:t>
    </dgm:pt>
    <dgm:pt modelId="{1507A45A-E990-4B23-95F4-4A5F3FFAE054}" type="sibTrans" cxnId="{1A535A19-15A9-4B0D-8B42-920CCA2B4BB6}">
      <dgm:prSet/>
      <dgm:spPr/>
      <dgm:t>
        <a:bodyPr/>
        <a:lstStyle/>
        <a:p>
          <a:endParaRPr lang="tr-TR"/>
        </a:p>
      </dgm:t>
    </dgm:pt>
    <dgm:pt modelId="{0CABBF94-FBFB-4D50-B4F7-9BE713EED836}">
      <dgm:prSet phldrT="[Metin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tr-TR" sz="2000" dirty="0">
              <a:latin typeface="+mn-lt"/>
              <a:cs typeface="Times New Roman" pitchFamily="18" charset="0"/>
            </a:rPr>
            <a:t>Sırtüstü yatmayla hafifler </a:t>
          </a:r>
          <a:endParaRPr lang="tr-TR" sz="2000" dirty="0">
            <a:latin typeface="+mn-lt"/>
          </a:endParaRPr>
        </a:p>
      </dgm:t>
    </dgm:pt>
    <dgm:pt modelId="{5D02371D-D3F4-4051-B684-3D6D621AEC9F}" type="parTrans" cxnId="{8DF46334-4068-4E92-9FAE-8426C8B6F184}">
      <dgm:prSet/>
      <dgm:spPr/>
      <dgm:t>
        <a:bodyPr/>
        <a:lstStyle/>
        <a:p>
          <a:endParaRPr lang="tr-TR"/>
        </a:p>
      </dgm:t>
    </dgm:pt>
    <dgm:pt modelId="{4264D6F7-0E22-47D8-9EEA-0C89B8B0A827}" type="sibTrans" cxnId="{8DF46334-4068-4E92-9FAE-8426C8B6F184}">
      <dgm:prSet/>
      <dgm:spPr/>
      <dgm:t>
        <a:bodyPr/>
        <a:lstStyle/>
        <a:p>
          <a:endParaRPr lang="tr-TR"/>
        </a:p>
      </dgm:t>
    </dgm:pt>
    <dgm:pt modelId="{D26FBB7C-BF09-45AD-9A08-0DF204472B54}">
      <dgm:prSet phldrT="[Metin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tr-TR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Dinlenme ve sıcak uygulamayla artar</a:t>
          </a:r>
          <a:endParaRPr lang="tr-TR" sz="2000" dirty="0">
            <a:latin typeface="+mn-lt"/>
          </a:endParaRPr>
        </a:p>
      </dgm:t>
    </dgm:pt>
    <dgm:pt modelId="{CB295350-1236-4F50-AF4D-9DAB1D090273}" type="parTrans" cxnId="{E6967410-180C-43FE-A794-9CA9076566D2}">
      <dgm:prSet/>
      <dgm:spPr/>
      <dgm:t>
        <a:bodyPr/>
        <a:lstStyle/>
        <a:p>
          <a:endParaRPr lang="tr-TR"/>
        </a:p>
      </dgm:t>
    </dgm:pt>
    <dgm:pt modelId="{51FFD5FF-9631-4471-B1DB-0FB6038E798C}" type="sibTrans" cxnId="{E6967410-180C-43FE-A794-9CA9076566D2}">
      <dgm:prSet/>
      <dgm:spPr/>
      <dgm:t>
        <a:bodyPr/>
        <a:lstStyle/>
        <a:p>
          <a:endParaRPr lang="tr-TR"/>
        </a:p>
      </dgm:t>
    </dgm:pt>
    <dgm:pt modelId="{9B37E053-F2A0-4E70-9AA4-FFC5BE288F3F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tr-TR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Fiziksel etkinlikle azalır</a:t>
          </a:r>
        </a:p>
      </dgm:t>
    </dgm:pt>
    <dgm:pt modelId="{50CC83FD-20B7-4EDB-87CE-CFCBCDD0A947}" type="parTrans" cxnId="{7D5ADEA7-A75C-4348-B029-E848F0690163}">
      <dgm:prSet/>
      <dgm:spPr/>
      <dgm:t>
        <a:bodyPr/>
        <a:lstStyle/>
        <a:p>
          <a:endParaRPr lang="tr-TR"/>
        </a:p>
      </dgm:t>
    </dgm:pt>
    <dgm:pt modelId="{83859473-D584-4A7E-9D9F-7388B5372850}" type="sibTrans" cxnId="{7D5ADEA7-A75C-4348-B029-E848F0690163}">
      <dgm:prSet/>
      <dgm:spPr/>
      <dgm:t>
        <a:bodyPr/>
        <a:lstStyle/>
        <a:p>
          <a:endParaRPr lang="tr-TR"/>
        </a:p>
      </dgm:t>
    </dgm:pt>
    <dgm:pt modelId="{F4632F4B-F174-4827-99F1-B1E8F2837543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tr-TR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En az bir saat sabah tutukluğu eşlik eder</a:t>
          </a:r>
          <a:endParaRPr lang="tr-TR" sz="2000" dirty="0">
            <a:latin typeface="+mn-lt"/>
          </a:endParaRPr>
        </a:p>
      </dgm:t>
    </dgm:pt>
    <dgm:pt modelId="{92A7F670-78C6-4DC3-AE24-8D47FB869FF6}" type="parTrans" cxnId="{F1F0FAC4-C0E7-4BE9-989A-D72659197FCC}">
      <dgm:prSet/>
      <dgm:spPr/>
      <dgm:t>
        <a:bodyPr/>
        <a:lstStyle/>
        <a:p>
          <a:endParaRPr lang="tr-TR"/>
        </a:p>
      </dgm:t>
    </dgm:pt>
    <dgm:pt modelId="{25CAB6CD-FC43-4FEA-9FF6-C16C9079ABD8}" type="sibTrans" cxnId="{F1F0FAC4-C0E7-4BE9-989A-D72659197FCC}">
      <dgm:prSet/>
      <dgm:spPr/>
      <dgm:t>
        <a:bodyPr/>
        <a:lstStyle/>
        <a:p>
          <a:endParaRPr lang="tr-TR"/>
        </a:p>
      </dgm:t>
    </dgm:pt>
    <dgm:pt modelId="{FB3A180B-5708-41E7-92FA-5AC26A1315C3}">
      <dgm:prSet phldrT="[Metin]"/>
      <dgm:spPr>
        <a:solidFill>
          <a:schemeClr val="accent6"/>
        </a:solidFill>
      </dgm:spPr>
      <dgm:t>
        <a:bodyPr/>
        <a:lstStyle/>
        <a:p>
          <a:r>
            <a:rPr lang="tr-TR" dirty="0" err="1">
              <a:latin typeface="+mn-lt"/>
              <a:cs typeface="Times New Roman" pitchFamily="18" charset="0"/>
            </a:rPr>
            <a:t>Epidural</a:t>
          </a:r>
          <a:r>
            <a:rPr lang="tr-TR" dirty="0">
              <a:latin typeface="+mn-lt"/>
              <a:cs typeface="Times New Roman" pitchFamily="18" charset="0"/>
            </a:rPr>
            <a:t> Bası Sendromları</a:t>
          </a:r>
          <a:endParaRPr lang="tr-TR" dirty="0">
            <a:latin typeface="+mn-lt"/>
          </a:endParaRPr>
        </a:p>
      </dgm:t>
    </dgm:pt>
    <dgm:pt modelId="{F662A2AB-A9E8-44E3-8EC2-38F8F7633A59}" type="parTrans" cxnId="{F7543028-8A10-4AD0-BFDF-398398381AE6}">
      <dgm:prSet/>
      <dgm:spPr/>
      <dgm:t>
        <a:bodyPr/>
        <a:lstStyle/>
        <a:p>
          <a:endParaRPr lang="tr-TR"/>
        </a:p>
      </dgm:t>
    </dgm:pt>
    <dgm:pt modelId="{2FB79073-E887-469F-9F5D-36D4EE27CECC}" type="sibTrans" cxnId="{F7543028-8A10-4AD0-BFDF-398398381AE6}">
      <dgm:prSet/>
      <dgm:spPr/>
      <dgm:t>
        <a:bodyPr/>
        <a:lstStyle/>
        <a:p>
          <a:endParaRPr lang="tr-TR"/>
        </a:p>
      </dgm:t>
    </dgm:pt>
    <dgm:pt modelId="{9D26304B-D4FB-4DBA-A62B-D32B351BC323}">
      <dgm:prSet phldrT="[Metin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tr-TR" sz="2000" dirty="0" err="1">
              <a:latin typeface="+mn-lt"/>
              <a:cs typeface="Times New Roman" pitchFamily="18" charset="0"/>
            </a:rPr>
            <a:t>Parestesi</a:t>
          </a:r>
          <a:r>
            <a:rPr lang="tr-TR" sz="2000" dirty="0">
              <a:latin typeface="+mn-lt"/>
              <a:cs typeface="Times New Roman" pitchFamily="18" charset="0"/>
            </a:rPr>
            <a:t>, hissizlik, güçsüzlük ve yürüme bozuklukları</a:t>
          </a:r>
          <a:endParaRPr lang="tr-TR" sz="2000" dirty="0">
            <a:latin typeface="+mn-lt"/>
          </a:endParaRPr>
        </a:p>
      </dgm:t>
    </dgm:pt>
    <dgm:pt modelId="{87218324-0BDC-4073-8E1C-7A68FBB21787}" type="parTrans" cxnId="{B6024ECE-C08E-486D-B082-56299F62FDE8}">
      <dgm:prSet/>
      <dgm:spPr/>
      <dgm:t>
        <a:bodyPr/>
        <a:lstStyle/>
        <a:p>
          <a:endParaRPr lang="tr-TR"/>
        </a:p>
      </dgm:t>
    </dgm:pt>
    <dgm:pt modelId="{635DE4AD-0485-4BCD-9C69-C3D3517D7D4F}" type="sibTrans" cxnId="{B6024ECE-C08E-486D-B082-56299F62FDE8}">
      <dgm:prSet/>
      <dgm:spPr/>
      <dgm:t>
        <a:bodyPr/>
        <a:lstStyle/>
        <a:p>
          <a:endParaRPr lang="tr-TR"/>
        </a:p>
      </dgm:t>
    </dgm:pt>
    <dgm:pt modelId="{A4543040-3AA2-4BE3-AF42-AB4155E944B2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tr-TR" sz="2000" dirty="0">
              <a:latin typeface="+mn-lt"/>
              <a:cs typeface="Times New Roman" pitchFamily="18" charset="0"/>
            </a:rPr>
            <a:t>Bağırsak ve mesane </a:t>
          </a:r>
          <a:r>
            <a:rPr lang="tr-TR" sz="2000" dirty="0" err="1">
              <a:latin typeface="+mn-lt"/>
              <a:cs typeface="Times New Roman" pitchFamily="18" charset="0"/>
            </a:rPr>
            <a:t>inkontinansı</a:t>
          </a:r>
          <a:r>
            <a:rPr lang="tr-TR" sz="2000" dirty="0">
              <a:latin typeface="+mn-lt"/>
              <a:cs typeface="Times New Roman" pitchFamily="18" charset="0"/>
            </a:rPr>
            <a:t> </a:t>
          </a:r>
        </a:p>
      </dgm:t>
    </dgm:pt>
    <dgm:pt modelId="{86470531-E66E-4C96-8765-54220171A425}" type="parTrans" cxnId="{086CC785-9C33-451A-9560-4D771ACE3706}">
      <dgm:prSet/>
      <dgm:spPr/>
      <dgm:t>
        <a:bodyPr/>
        <a:lstStyle/>
        <a:p>
          <a:endParaRPr lang="tr-TR"/>
        </a:p>
      </dgm:t>
    </dgm:pt>
    <dgm:pt modelId="{324B8394-ADDE-40B0-9D94-B8557FF2509B}" type="sibTrans" cxnId="{086CC785-9C33-451A-9560-4D771ACE3706}">
      <dgm:prSet/>
      <dgm:spPr/>
      <dgm:t>
        <a:bodyPr/>
        <a:lstStyle/>
        <a:p>
          <a:endParaRPr lang="tr-TR"/>
        </a:p>
      </dgm:t>
    </dgm:pt>
    <dgm:pt modelId="{33F9B6C4-EB51-4544-B231-6029E43FF201}">
      <dgm:prSet phldrT="[Metin]"/>
      <dgm:spPr>
        <a:solidFill>
          <a:schemeClr val="accent2"/>
        </a:solidFill>
      </dgm:spPr>
      <dgm:t>
        <a:bodyPr/>
        <a:lstStyle/>
        <a:p>
          <a:r>
            <a:rPr lang="tr-TR" dirty="0" err="1"/>
            <a:t>Enflamatuar</a:t>
          </a:r>
          <a:endParaRPr lang="tr-TR" dirty="0">
            <a:latin typeface="+mn-lt"/>
          </a:endParaRPr>
        </a:p>
      </dgm:t>
    </dgm:pt>
    <dgm:pt modelId="{D859D8B5-C1D2-4B87-85BB-5041776B9D22}" type="sibTrans" cxnId="{90581DD5-D7FF-47AD-998F-AC9583404445}">
      <dgm:prSet/>
      <dgm:spPr/>
      <dgm:t>
        <a:bodyPr/>
        <a:lstStyle/>
        <a:p>
          <a:endParaRPr lang="tr-TR"/>
        </a:p>
      </dgm:t>
    </dgm:pt>
    <dgm:pt modelId="{159F2F93-A8C2-48E9-A38F-AA3AE8CC7C39}" type="parTrans" cxnId="{90581DD5-D7FF-47AD-998F-AC9583404445}">
      <dgm:prSet/>
      <dgm:spPr/>
      <dgm:t>
        <a:bodyPr/>
        <a:lstStyle/>
        <a:p>
          <a:endParaRPr lang="tr-TR"/>
        </a:p>
      </dgm:t>
    </dgm:pt>
    <dgm:pt modelId="{7DE02AE0-7608-40EB-A0F5-17E01A8D2BE7}">
      <dgm:prSet phldrT="[Metin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tr-TR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Ağrı dinlenme ile azalır </a:t>
          </a:r>
          <a:endParaRPr lang="tr-TR" sz="2000" dirty="0">
            <a:latin typeface="+mn-lt"/>
          </a:endParaRPr>
        </a:p>
      </dgm:t>
    </dgm:pt>
    <dgm:pt modelId="{9412D677-14F4-4753-9902-AAD6E0C53863}" type="parTrans" cxnId="{91311C8A-70EC-4C23-A0A3-D8701B5C2145}">
      <dgm:prSet/>
      <dgm:spPr/>
      <dgm:t>
        <a:bodyPr/>
        <a:lstStyle/>
        <a:p>
          <a:endParaRPr lang="tr-TR"/>
        </a:p>
      </dgm:t>
    </dgm:pt>
    <dgm:pt modelId="{B58227AF-F68B-4525-85D8-F582AE2C051D}" type="sibTrans" cxnId="{91311C8A-70EC-4C23-A0A3-D8701B5C2145}">
      <dgm:prSet/>
      <dgm:spPr/>
      <dgm:t>
        <a:bodyPr/>
        <a:lstStyle/>
        <a:p>
          <a:endParaRPr lang="tr-TR"/>
        </a:p>
      </dgm:t>
    </dgm:pt>
    <dgm:pt modelId="{B6827F44-BF14-4A1E-AD9C-28B2914FDEA6}">
      <dgm:prSet phldrT="[Metin]"/>
      <dgm:spPr>
        <a:solidFill>
          <a:schemeClr val="accent6"/>
        </a:solidFill>
      </dgm:spPr>
      <dgm:t>
        <a:bodyPr/>
        <a:lstStyle/>
        <a:p>
          <a:r>
            <a:rPr lang="tr-TR" dirty="0"/>
            <a:t>Mekanik</a:t>
          </a:r>
          <a:endParaRPr lang="tr-TR" dirty="0">
            <a:latin typeface="+mn-lt"/>
          </a:endParaRPr>
        </a:p>
      </dgm:t>
    </dgm:pt>
    <dgm:pt modelId="{8948C33C-33C4-4FEE-8AC8-2219CBA1F5EC}" type="parTrans" cxnId="{93D31F72-6052-4BA9-9A64-1AD78A57EE48}">
      <dgm:prSet/>
      <dgm:spPr/>
      <dgm:t>
        <a:bodyPr/>
        <a:lstStyle/>
        <a:p>
          <a:endParaRPr lang="tr-TR"/>
        </a:p>
      </dgm:t>
    </dgm:pt>
    <dgm:pt modelId="{ED36BAF1-569B-4F7A-866B-66E879CDA72C}" type="sibTrans" cxnId="{93D31F72-6052-4BA9-9A64-1AD78A57EE48}">
      <dgm:prSet/>
      <dgm:spPr/>
      <dgm:t>
        <a:bodyPr/>
        <a:lstStyle/>
        <a:p>
          <a:endParaRPr lang="tr-TR"/>
        </a:p>
      </dgm:t>
    </dgm:pt>
    <dgm:pt modelId="{67879431-8BF9-43F1-9139-72A4A593C37F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tr-TR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Fiziksel etkinlikle artar</a:t>
          </a:r>
        </a:p>
      </dgm:t>
    </dgm:pt>
    <dgm:pt modelId="{B3484BF2-8586-4776-9E4C-CCCA50114354}" type="parTrans" cxnId="{639EF1D7-9718-4B2F-B515-E98FE45FFF93}">
      <dgm:prSet/>
      <dgm:spPr/>
      <dgm:t>
        <a:bodyPr/>
        <a:lstStyle/>
        <a:p>
          <a:endParaRPr lang="tr-TR"/>
        </a:p>
      </dgm:t>
    </dgm:pt>
    <dgm:pt modelId="{DD086AAF-FECE-49CE-B383-335C15494B6C}" type="sibTrans" cxnId="{639EF1D7-9718-4B2F-B515-E98FE45FFF93}">
      <dgm:prSet/>
      <dgm:spPr/>
      <dgm:t>
        <a:bodyPr/>
        <a:lstStyle/>
        <a:p>
          <a:endParaRPr lang="tr-TR"/>
        </a:p>
      </dgm:t>
    </dgm:pt>
    <dgm:pt modelId="{E6D74473-FBF3-48FC-BF04-0C3DEE6691F7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tr-TR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Sabah tutukluğu yoktur veya kısa (5-10 dk.) süreli</a:t>
          </a:r>
        </a:p>
      </dgm:t>
    </dgm:pt>
    <dgm:pt modelId="{C20BA24C-7823-4A19-B218-C04EB966E8BA}" type="parTrans" cxnId="{78304270-8F43-48C3-ADAE-3F1A3D1717EB}">
      <dgm:prSet/>
      <dgm:spPr/>
      <dgm:t>
        <a:bodyPr/>
        <a:lstStyle/>
        <a:p>
          <a:endParaRPr lang="tr-TR"/>
        </a:p>
      </dgm:t>
    </dgm:pt>
    <dgm:pt modelId="{4AC5062F-ACCE-4B68-9E90-4F44AE988D4C}" type="sibTrans" cxnId="{78304270-8F43-48C3-ADAE-3F1A3D1717EB}">
      <dgm:prSet/>
      <dgm:spPr/>
      <dgm:t>
        <a:bodyPr/>
        <a:lstStyle/>
        <a:p>
          <a:endParaRPr lang="tr-TR"/>
        </a:p>
      </dgm:t>
    </dgm:pt>
    <dgm:pt modelId="{BDB1B062-58AE-474B-81AE-5B053BCB6421}" type="pres">
      <dgm:prSet presAssocID="{02FBAA54-41CA-4642-92C5-466A6132A6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B293E9A-2446-40E0-BF24-8E8E15131F42}" type="pres">
      <dgm:prSet presAssocID="{B6827F44-BF14-4A1E-AD9C-28B2914FDEA6}" presName="linNode" presStyleCnt="0"/>
      <dgm:spPr/>
    </dgm:pt>
    <dgm:pt modelId="{98935BE2-3C7B-4472-BAD0-C58C13B7A53A}" type="pres">
      <dgm:prSet presAssocID="{B6827F44-BF14-4A1E-AD9C-28B2914FDEA6}" presName="parentText" presStyleLbl="node1" presStyleIdx="0" presStyleCnt="5" custScaleY="10930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40BBA8B-6125-49F5-A3F1-D11D3AA83A51}" type="pres">
      <dgm:prSet presAssocID="{B6827F44-BF14-4A1E-AD9C-28B2914FDEA6}" presName="descendantText" presStyleLbl="alignAccFollowNode1" presStyleIdx="0" presStyleCnt="5" custScaleY="14043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1681022-94A8-4E5A-B14C-A4D273BCA8A2}" type="pres">
      <dgm:prSet presAssocID="{ED36BAF1-569B-4F7A-866B-66E879CDA72C}" presName="sp" presStyleCnt="0"/>
      <dgm:spPr/>
    </dgm:pt>
    <dgm:pt modelId="{D8166D83-6A5D-4089-8F8E-EFDE7E41DD28}" type="pres">
      <dgm:prSet presAssocID="{33F9B6C4-EB51-4544-B231-6029E43FF201}" presName="linNode" presStyleCnt="0"/>
      <dgm:spPr/>
    </dgm:pt>
    <dgm:pt modelId="{AAF40136-B3C1-4D77-BD4F-FE716DCF603A}" type="pres">
      <dgm:prSet presAssocID="{33F9B6C4-EB51-4544-B231-6029E43FF201}" presName="parentText" presStyleLbl="node1" presStyleIdx="1" presStyleCnt="5" custScaleY="121645" custLinFactX="49954" custLinFactNeighborX="100000" custLinFactNeighborY="2988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3D7809D-D70C-453F-BF81-239A02920A7F}" type="pres">
      <dgm:prSet presAssocID="{33F9B6C4-EB51-4544-B231-6029E43FF201}" presName="descendantText" presStyleLbl="alignAccFollowNode1" presStyleIdx="1" presStyleCnt="5" custScaleY="131943" custLinFactNeighborX="-100000" custLinFactNeighborY="672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74AD9B1-40D0-411F-AA62-177FC3F45924}" type="pres">
      <dgm:prSet presAssocID="{D859D8B5-C1D2-4B87-85BB-5041776B9D22}" presName="sp" presStyleCnt="0"/>
      <dgm:spPr/>
    </dgm:pt>
    <dgm:pt modelId="{84963D14-EDC7-40CD-8674-5BD3BFD14663}" type="pres">
      <dgm:prSet presAssocID="{27D90588-B19A-4558-954F-8847DB688E9F}" presName="linNode" presStyleCnt="0"/>
      <dgm:spPr/>
    </dgm:pt>
    <dgm:pt modelId="{6C5C2C89-E248-43D1-8399-8524E4890F1B}" type="pres">
      <dgm:prSet presAssocID="{27D90588-B19A-4558-954F-8847DB688E9F}" presName="parentText" presStyleLbl="node1" presStyleIdx="2" presStyleCnt="5" custLinFactNeighborX="-214" custLinFactNeighborY="796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679AD81-74EE-4CD6-A1DE-D1503B5D5D07}" type="pres">
      <dgm:prSet presAssocID="{27D90588-B19A-4558-954F-8847DB688E9F}" presName="descendantText" presStyleLbl="alignAccFollowNode1" presStyleIdx="2" presStyleCnt="5" custLinFactNeighborX="-578" custLinFactNeighborY="1472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C15EB41-8E75-44F3-A7DB-3A7C53CF71B6}" type="pres">
      <dgm:prSet presAssocID="{AE534A7F-E133-4278-B29E-8A74F3395FF6}" presName="sp" presStyleCnt="0"/>
      <dgm:spPr/>
    </dgm:pt>
    <dgm:pt modelId="{AA7FDFD0-BDCE-402F-ACB4-0B41E6118103}" type="pres">
      <dgm:prSet presAssocID="{4B4BCDEC-B585-42BF-B789-09E261290F7B}" presName="linNode" presStyleCnt="0"/>
      <dgm:spPr/>
    </dgm:pt>
    <dgm:pt modelId="{3857DE30-326E-4A53-8ECC-51900B5ADD21}" type="pres">
      <dgm:prSet presAssocID="{4B4BCDEC-B585-42BF-B789-09E261290F7B}" presName="parentText" presStyleLbl="node1" presStyleIdx="3" presStyleCnt="5" custLinFactNeighborX="99675" custLinFactNeighborY="279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2FA506F-74AD-4BE0-BF34-20ED58C02400}" type="pres">
      <dgm:prSet presAssocID="{4B4BCDEC-B585-42BF-B789-09E261290F7B}" presName="descendantText" presStyleLbl="alignAccFollowNode1" presStyleIdx="3" presStyleCnt="5" custLinFactNeighborX="-99045" custLinFactNeighborY="716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2BD621E-D105-4233-B896-D1777BA635B1}" type="pres">
      <dgm:prSet presAssocID="{49B3D794-5354-4872-A1CC-AC69A78ED815}" presName="sp" presStyleCnt="0"/>
      <dgm:spPr/>
    </dgm:pt>
    <dgm:pt modelId="{D8A98DB7-5DA8-4627-BFF9-31D5048AFA2C}" type="pres">
      <dgm:prSet presAssocID="{FB3A180B-5708-41E7-92FA-5AC26A1315C3}" presName="linNode" presStyleCnt="0"/>
      <dgm:spPr/>
    </dgm:pt>
    <dgm:pt modelId="{F0D49B45-09AA-4756-8554-6D7F1EAE1DEA}" type="pres">
      <dgm:prSet presAssocID="{FB3A180B-5708-41E7-92FA-5AC26A1315C3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3FAADCD-F40A-4D74-A75D-4D3A3735B598}" type="pres">
      <dgm:prSet presAssocID="{FB3A180B-5708-41E7-92FA-5AC26A1315C3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3CE54B8-97E6-4856-B0FC-93973C5D5B63}" srcId="{27D90588-B19A-4558-954F-8847DB688E9F}" destId="{62428931-170E-4B91-9FCF-D4CCD6B3F263}" srcOrd="1" destOrd="0" parTransId="{BDD2F193-0634-47D6-A7B4-5D5DE04BAAE5}" sibTransId="{2D0E852B-8D60-4818-B942-222E9CD1AD63}"/>
    <dgm:cxn modelId="{9AAAB994-05B0-4FB8-9391-33DFFA55D9CA}" type="presOf" srcId="{33F9B6C4-EB51-4544-B231-6029E43FF201}" destId="{AAF40136-B3C1-4D77-BD4F-FE716DCF603A}" srcOrd="0" destOrd="0" presId="urn:microsoft.com/office/officeart/2005/8/layout/vList5"/>
    <dgm:cxn modelId="{CAC57350-8E7A-426C-9147-5FAC7DFAB95D}" type="presOf" srcId="{B6827F44-BF14-4A1E-AD9C-28B2914FDEA6}" destId="{98935BE2-3C7B-4472-BAD0-C58C13B7A53A}" srcOrd="0" destOrd="0" presId="urn:microsoft.com/office/officeart/2005/8/layout/vList5"/>
    <dgm:cxn modelId="{E172A21D-5530-4E01-B35A-561A27404D67}" type="presOf" srcId="{0CABBF94-FBFB-4D50-B4F7-9BE713EED836}" destId="{12FA506F-74AD-4BE0-BF34-20ED58C02400}" srcOrd="0" destOrd="1" presId="urn:microsoft.com/office/officeart/2005/8/layout/vList5"/>
    <dgm:cxn modelId="{AA09BC4A-BDBF-4351-B5EF-664893BE8057}" type="presOf" srcId="{D26FBB7C-BF09-45AD-9A08-0DF204472B54}" destId="{F3D7809D-D70C-453F-BF81-239A02920A7F}" srcOrd="0" destOrd="0" presId="urn:microsoft.com/office/officeart/2005/8/layout/vList5"/>
    <dgm:cxn modelId="{DF3DFA48-CE3E-4589-9699-7D34598EE4AD}" type="presOf" srcId="{10379475-2036-491E-AFD3-C7BA909EE247}" destId="{12FA506F-74AD-4BE0-BF34-20ED58C02400}" srcOrd="0" destOrd="0" presId="urn:microsoft.com/office/officeart/2005/8/layout/vList5"/>
    <dgm:cxn modelId="{8DF46334-4068-4E92-9FAE-8426C8B6F184}" srcId="{4B4BCDEC-B585-42BF-B789-09E261290F7B}" destId="{0CABBF94-FBFB-4D50-B4F7-9BE713EED836}" srcOrd="1" destOrd="0" parTransId="{5D02371D-D3F4-4051-B684-3D6D621AEC9F}" sibTransId="{4264D6F7-0E22-47D8-9EEA-0C89B8B0A827}"/>
    <dgm:cxn modelId="{F1F0FAC4-C0E7-4BE9-989A-D72659197FCC}" srcId="{33F9B6C4-EB51-4544-B231-6029E43FF201}" destId="{F4632F4B-F174-4827-99F1-B1E8F2837543}" srcOrd="2" destOrd="0" parTransId="{92A7F670-78C6-4DC3-AE24-8D47FB869FF6}" sibTransId="{25CAB6CD-FC43-4FEA-9FF6-C16C9079ABD8}"/>
    <dgm:cxn modelId="{81980991-246E-4B06-93D0-65C26ADC18A0}" type="presOf" srcId="{62428931-170E-4B91-9FCF-D4CCD6B3F263}" destId="{D679AD81-74EE-4CD6-A1DE-D1503B5D5D07}" srcOrd="0" destOrd="1" presId="urn:microsoft.com/office/officeart/2005/8/layout/vList5"/>
    <dgm:cxn modelId="{93D31F72-6052-4BA9-9A64-1AD78A57EE48}" srcId="{02FBAA54-41CA-4642-92C5-466A6132A6E9}" destId="{B6827F44-BF14-4A1E-AD9C-28B2914FDEA6}" srcOrd="0" destOrd="0" parTransId="{8948C33C-33C4-4FEE-8AC8-2219CBA1F5EC}" sibTransId="{ED36BAF1-569B-4F7A-866B-66E879CDA72C}"/>
    <dgm:cxn modelId="{D4CB3450-1A4A-4BD5-A2DA-E80D99E12204}" type="presOf" srcId="{9B37E053-F2A0-4E70-9AA4-FFC5BE288F3F}" destId="{F3D7809D-D70C-453F-BF81-239A02920A7F}" srcOrd="0" destOrd="1" presId="urn:microsoft.com/office/officeart/2005/8/layout/vList5"/>
    <dgm:cxn modelId="{FA8FBE92-4CB5-4492-9C65-04AAD5B7F2EF}" type="presOf" srcId="{7DE02AE0-7608-40EB-A0F5-17E01A8D2BE7}" destId="{940BBA8B-6125-49F5-A3F1-D11D3AA83A51}" srcOrd="0" destOrd="0" presId="urn:microsoft.com/office/officeart/2005/8/layout/vList5"/>
    <dgm:cxn modelId="{91311C8A-70EC-4C23-A0A3-D8701B5C2145}" srcId="{B6827F44-BF14-4A1E-AD9C-28B2914FDEA6}" destId="{7DE02AE0-7608-40EB-A0F5-17E01A8D2BE7}" srcOrd="0" destOrd="0" parTransId="{9412D677-14F4-4753-9902-AAD6E0C53863}" sibTransId="{B58227AF-F68B-4525-85D8-F582AE2C051D}"/>
    <dgm:cxn modelId="{597A5A94-8072-4E2F-BAA2-532C60F4F5E8}" type="presOf" srcId="{67879431-8BF9-43F1-9139-72A4A593C37F}" destId="{940BBA8B-6125-49F5-A3F1-D11D3AA83A51}" srcOrd="0" destOrd="1" presId="urn:microsoft.com/office/officeart/2005/8/layout/vList5"/>
    <dgm:cxn modelId="{086CC785-9C33-451A-9560-4D771ACE3706}" srcId="{FB3A180B-5708-41E7-92FA-5AC26A1315C3}" destId="{A4543040-3AA2-4BE3-AF42-AB4155E944B2}" srcOrd="1" destOrd="0" parTransId="{86470531-E66E-4C96-8765-54220171A425}" sibTransId="{324B8394-ADDE-40B0-9D94-B8557FF2509B}"/>
    <dgm:cxn modelId="{87D389A8-AA8E-40FD-9B56-39F84B5DE21C}" type="presOf" srcId="{4B4BCDEC-B585-42BF-B789-09E261290F7B}" destId="{3857DE30-326E-4A53-8ECC-51900B5ADD21}" srcOrd="0" destOrd="0" presId="urn:microsoft.com/office/officeart/2005/8/layout/vList5"/>
    <dgm:cxn modelId="{639EF1D7-9718-4B2F-B515-E98FE45FFF93}" srcId="{B6827F44-BF14-4A1E-AD9C-28B2914FDEA6}" destId="{67879431-8BF9-43F1-9139-72A4A593C37F}" srcOrd="1" destOrd="0" parTransId="{B3484BF2-8586-4776-9E4C-CCCA50114354}" sibTransId="{DD086AAF-FECE-49CE-B383-335C15494B6C}"/>
    <dgm:cxn modelId="{1A535A19-15A9-4B0D-8B42-920CCA2B4BB6}" srcId="{4B4BCDEC-B585-42BF-B789-09E261290F7B}" destId="{10379475-2036-491E-AFD3-C7BA909EE247}" srcOrd="0" destOrd="0" parTransId="{F06497AE-18D7-40BD-8188-E894470DA0C1}" sibTransId="{1507A45A-E990-4B23-95F4-4A5F3FFAE054}"/>
    <dgm:cxn modelId="{78304270-8F43-48C3-ADAE-3F1A3D1717EB}" srcId="{B6827F44-BF14-4A1E-AD9C-28B2914FDEA6}" destId="{E6D74473-FBF3-48FC-BF04-0C3DEE6691F7}" srcOrd="2" destOrd="0" parTransId="{C20BA24C-7823-4A19-B218-C04EB966E8BA}" sibTransId="{4AC5062F-ACCE-4B68-9E90-4F44AE988D4C}"/>
    <dgm:cxn modelId="{49DB5CD8-E67C-4A99-8C13-A15A271C0455}" type="presOf" srcId="{FB3A180B-5708-41E7-92FA-5AC26A1315C3}" destId="{F0D49B45-09AA-4756-8554-6D7F1EAE1DEA}" srcOrd="0" destOrd="0" presId="urn:microsoft.com/office/officeart/2005/8/layout/vList5"/>
    <dgm:cxn modelId="{BF14F51C-C11E-487E-B62E-B0D83F848B97}" type="presOf" srcId="{A4543040-3AA2-4BE3-AF42-AB4155E944B2}" destId="{13FAADCD-F40A-4D74-A75D-4D3A3735B598}" srcOrd="0" destOrd="1" presId="urn:microsoft.com/office/officeart/2005/8/layout/vList5"/>
    <dgm:cxn modelId="{9CFE5780-7850-4D03-A14C-0F73D76BC700}" type="presOf" srcId="{9D26304B-D4FB-4DBA-A62B-D32B351BC323}" destId="{13FAADCD-F40A-4D74-A75D-4D3A3735B598}" srcOrd="0" destOrd="0" presId="urn:microsoft.com/office/officeart/2005/8/layout/vList5"/>
    <dgm:cxn modelId="{E6967410-180C-43FE-A794-9CA9076566D2}" srcId="{33F9B6C4-EB51-4544-B231-6029E43FF201}" destId="{D26FBB7C-BF09-45AD-9A08-0DF204472B54}" srcOrd="0" destOrd="0" parTransId="{CB295350-1236-4F50-AF4D-9DAB1D090273}" sibTransId="{51FFD5FF-9631-4471-B1DB-0FB6038E798C}"/>
    <dgm:cxn modelId="{4FFD6824-E7E4-44A4-A6D4-CC759531565D}" type="presOf" srcId="{27D90588-B19A-4558-954F-8847DB688E9F}" destId="{6C5C2C89-E248-43D1-8399-8524E4890F1B}" srcOrd="0" destOrd="0" presId="urn:microsoft.com/office/officeart/2005/8/layout/vList5"/>
    <dgm:cxn modelId="{7D5ADEA7-A75C-4348-B029-E848F0690163}" srcId="{33F9B6C4-EB51-4544-B231-6029E43FF201}" destId="{9B37E053-F2A0-4E70-9AA4-FFC5BE288F3F}" srcOrd="1" destOrd="0" parTransId="{50CC83FD-20B7-4EDB-87CE-CFCBCDD0A947}" sibTransId="{83859473-D584-4A7E-9D9F-7388B5372850}"/>
    <dgm:cxn modelId="{4E793B0D-BEA8-45F5-9C43-5147DA80ADD9}" srcId="{27D90588-B19A-4558-954F-8847DB688E9F}" destId="{1813C117-30B4-4BEF-BBBA-8C05731A3D43}" srcOrd="0" destOrd="0" parTransId="{0BD97AF3-DD5B-4671-9E4B-03040D5BCB72}" sibTransId="{668D6D65-BC0E-4BF8-82E3-D896851F3693}"/>
    <dgm:cxn modelId="{C7DFE814-A9EB-4B6A-8AD5-88D21ED4DDF5}" type="presOf" srcId="{E6D74473-FBF3-48FC-BF04-0C3DEE6691F7}" destId="{940BBA8B-6125-49F5-A3F1-D11D3AA83A51}" srcOrd="0" destOrd="2" presId="urn:microsoft.com/office/officeart/2005/8/layout/vList5"/>
    <dgm:cxn modelId="{5FB74CF5-D215-4772-9D10-D81A4F1993D3}" type="presOf" srcId="{1813C117-30B4-4BEF-BBBA-8C05731A3D43}" destId="{D679AD81-74EE-4CD6-A1DE-D1503B5D5D07}" srcOrd="0" destOrd="0" presId="urn:microsoft.com/office/officeart/2005/8/layout/vList5"/>
    <dgm:cxn modelId="{727C7BD5-3AD4-44B1-9028-5CB27DED902B}" srcId="{02FBAA54-41CA-4642-92C5-466A6132A6E9}" destId="{27D90588-B19A-4558-954F-8847DB688E9F}" srcOrd="2" destOrd="0" parTransId="{FB4A1010-5A05-4909-B393-5EDD416ECDF9}" sibTransId="{AE534A7F-E133-4278-B29E-8A74F3395FF6}"/>
    <dgm:cxn modelId="{69349D3B-8C07-4236-8BC5-9E78AD426EBD}" type="presOf" srcId="{F4632F4B-F174-4827-99F1-B1E8F2837543}" destId="{F3D7809D-D70C-453F-BF81-239A02920A7F}" srcOrd="0" destOrd="2" presId="urn:microsoft.com/office/officeart/2005/8/layout/vList5"/>
    <dgm:cxn modelId="{B6024ECE-C08E-486D-B082-56299F62FDE8}" srcId="{FB3A180B-5708-41E7-92FA-5AC26A1315C3}" destId="{9D26304B-D4FB-4DBA-A62B-D32B351BC323}" srcOrd="0" destOrd="0" parTransId="{87218324-0BDC-4073-8E1C-7A68FBB21787}" sibTransId="{635DE4AD-0485-4BCD-9C69-C3D3517D7D4F}"/>
    <dgm:cxn modelId="{90581DD5-D7FF-47AD-998F-AC9583404445}" srcId="{02FBAA54-41CA-4642-92C5-466A6132A6E9}" destId="{33F9B6C4-EB51-4544-B231-6029E43FF201}" srcOrd="1" destOrd="0" parTransId="{159F2F93-A8C2-48E9-A38F-AA3AE8CC7C39}" sibTransId="{D859D8B5-C1D2-4B87-85BB-5041776B9D22}"/>
    <dgm:cxn modelId="{BBF74160-0848-4949-A15F-CE0DC4EF62A1}" type="presOf" srcId="{02FBAA54-41CA-4642-92C5-466A6132A6E9}" destId="{BDB1B062-58AE-474B-81AE-5B053BCB6421}" srcOrd="0" destOrd="0" presId="urn:microsoft.com/office/officeart/2005/8/layout/vList5"/>
    <dgm:cxn modelId="{F7543028-8A10-4AD0-BFDF-398398381AE6}" srcId="{02FBAA54-41CA-4642-92C5-466A6132A6E9}" destId="{FB3A180B-5708-41E7-92FA-5AC26A1315C3}" srcOrd="4" destOrd="0" parTransId="{F662A2AB-A9E8-44E3-8EC2-38F8F7633A59}" sibTransId="{2FB79073-E887-469F-9F5D-36D4EE27CECC}"/>
    <dgm:cxn modelId="{781C8B29-DBA6-4913-810D-62EE01C06C40}" srcId="{02FBAA54-41CA-4642-92C5-466A6132A6E9}" destId="{4B4BCDEC-B585-42BF-B789-09E261290F7B}" srcOrd="3" destOrd="0" parTransId="{955EE258-3DBD-4AD2-80BE-925FDB8C9BD1}" sibTransId="{49B3D794-5354-4872-A1CC-AC69A78ED815}"/>
    <dgm:cxn modelId="{0107D600-1FBB-4719-A3A4-652EC1A45820}" type="presParOf" srcId="{BDB1B062-58AE-474B-81AE-5B053BCB6421}" destId="{AB293E9A-2446-40E0-BF24-8E8E15131F42}" srcOrd="0" destOrd="0" presId="urn:microsoft.com/office/officeart/2005/8/layout/vList5"/>
    <dgm:cxn modelId="{E46A87AB-8D6C-415E-8B80-DE49B56A1ED1}" type="presParOf" srcId="{AB293E9A-2446-40E0-BF24-8E8E15131F42}" destId="{98935BE2-3C7B-4472-BAD0-C58C13B7A53A}" srcOrd="0" destOrd="0" presId="urn:microsoft.com/office/officeart/2005/8/layout/vList5"/>
    <dgm:cxn modelId="{F976D8CE-11E7-491A-A76D-4E768885B281}" type="presParOf" srcId="{AB293E9A-2446-40E0-BF24-8E8E15131F42}" destId="{940BBA8B-6125-49F5-A3F1-D11D3AA83A51}" srcOrd="1" destOrd="0" presId="urn:microsoft.com/office/officeart/2005/8/layout/vList5"/>
    <dgm:cxn modelId="{65DAC316-D915-4CCE-A6F2-13B6CF804C6C}" type="presParOf" srcId="{BDB1B062-58AE-474B-81AE-5B053BCB6421}" destId="{01681022-94A8-4E5A-B14C-A4D273BCA8A2}" srcOrd="1" destOrd="0" presId="urn:microsoft.com/office/officeart/2005/8/layout/vList5"/>
    <dgm:cxn modelId="{AAE2F170-51E7-4F50-8B23-B2E88784CD55}" type="presParOf" srcId="{BDB1B062-58AE-474B-81AE-5B053BCB6421}" destId="{D8166D83-6A5D-4089-8F8E-EFDE7E41DD28}" srcOrd="2" destOrd="0" presId="urn:microsoft.com/office/officeart/2005/8/layout/vList5"/>
    <dgm:cxn modelId="{374D89F0-03EB-46AD-A81E-1070773A82CE}" type="presParOf" srcId="{D8166D83-6A5D-4089-8F8E-EFDE7E41DD28}" destId="{AAF40136-B3C1-4D77-BD4F-FE716DCF603A}" srcOrd="0" destOrd="0" presId="urn:microsoft.com/office/officeart/2005/8/layout/vList5"/>
    <dgm:cxn modelId="{FAFB7FDA-58BC-4F3B-8C0E-A87146E778A9}" type="presParOf" srcId="{D8166D83-6A5D-4089-8F8E-EFDE7E41DD28}" destId="{F3D7809D-D70C-453F-BF81-239A02920A7F}" srcOrd="1" destOrd="0" presId="urn:microsoft.com/office/officeart/2005/8/layout/vList5"/>
    <dgm:cxn modelId="{608246A2-6808-4820-AA8F-5BB30A8A9C76}" type="presParOf" srcId="{BDB1B062-58AE-474B-81AE-5B053BCB6421}" destId="{C74AD9B1-40D0-411F-AA62-177FC3F45924}" srcOrd="3" destOrd="0" presId="urn:microsoft.com/office/officeart/2005/8/layout/vList5"/>
    <dgm:cxn modelId="{179FB6C0-3D30-48D8-874A-749A690A21AB}" type="presParOf" srcId="{BDB1B062-58AE-474B-81AE-5B053BCB6421}" destId="{84963D14-EDC7-40CD-8674-5BD3BFD14663}" srcOrd="4" destOrd="0" presId="urn:microsoft.com/office/officeart/2005/8/layout/vList5"/>
    <dgm:cxn modelId="{514F7740-D904-4EDD-9B50-8DD7A334281D}" type="presParOf" srcId="{84963D14-EDC7-40CD-8674-5BD3BFD14663}" destId="{6C5C2C89-E248-43D1-8399-8524E4890F1B}" srcOrd="0" destOrd="0" presId="urn:microsoft.com/office/officeart/2005/8/layout/vList5"/>
    <dgm:cxn modelId="{FF999EA4-D927-42E0-BA92-1AC7800BE73A}" type="presParOf" srcId="{84963D14-EDC7-40CD-8674-5BD3BFD14663}" destId="{D679AD81-74EE-4CD6-A1DE-D1503B5D5D07}" srcOrd="1" destOrd="0" presId="urn:microsoft.com/office/officeart/2005/8/layout/vList5"/>
    <dgm:cxn modelId="{6694F0D1-E7F8-4592-8A42-785788C807F9}" type="presParOf" srcId="{BDB1B062-58AE-474B-81AE-5B053BCB6421}" destId="{9C15EB41-8E75-44F3-A7DB-3A7C53CF71B6}" srcOrd="5" destOrd="0" presId="urn:microsoft.com/office/officeart/2005/8/layout/vList5"/>
    <dgm:cxn modelId="{F2D92DE2-CC1D-4A38-A4B0-CD087C304CEF}" type="presParOf" srcId="{BDB1B062-58AE-474B-81AE-5B053BCB6421}" destId="{AA7FDFD0-BDCE-402F-ACB4-0B41E6118103}" srcOrd="6" destOrd="0" presId="urn:microsoft.com/office/officeart/2005/8/layout/vList5"/>
    <dgm:cxn modelId="{DA437A47-C9D1-4F16-9E48-59E8C6C698DF}" type="presParOf" srcId="{AA7FDFD0-BDCE-402F-ACB4-0B41E6118103}" destId="{3857DE30-326E-4A53-8ECC-51900B5ADD21}" srcOrd="0" destOrd="0" presId="urn:microsoft.com/office/officeart/2005/8/layout/vList5"/>
    <dgm:cxn modelId="{686CDEE2-21F0-42D7-91B1-E234A46CE055}" type="presParOf" srcId="{AA7FDFD0-BDCE-402F-ACB4-0B41E6118103}" destId="{12FA506F-74AD-4BE0-BF34-20ED58C02400}" srcOrd="1" destOrd="0" presId="urn:microsoft.com/office/officeart/2005/8/layout/vList5"/>
    <dgm:cxn modelId="{D75D37BB-C5C9-4CEF-98A0-58BFE994DCBB}" type="presParOf" srcId="{BDB1B062-58AE-474B-81AE-5B053BCB6421}" destId="{F2BD621E-D105-4233-B896-D1777BA635B1}" srcOrd="7" destOrd="0" presId="urn:microsoft.com/office/officeart/2005/8/layout/vList5"/>
    <dgm:cxn modelId="{BE5E97DF-73CB-476B-BAF5-47DC6B575BD4}" type="presParOf" srcId="{BDB1B062-58AE-474B-81AE-5B053BCB6421}" destId="{D8A98DB7-5DA8-4627-BFF9-31D5048AFA2C}" srcOrd="8" destOrd="0" presId="urn:microsoft.com/office/officeart/2005/8/layout/vList5"/>
    <dgm:cxn modelId="{2DE1E28D-E540-436E-926A-E3E1BB6B7DE5}" type="presParOf" srcId="{D8A98DB7-5DA8-4627-BFF9-31D5048AFA2C}" destId="{F0D49B45-09AA-4756-8554-6D7F1EAE1DEA}" srcOrd="0" destOrd="0" presId="urn:microsoft.com/office/officeart/2005/8/layout/vList5"/>
    <dgm:cxn modelId="{FF427720-2CA7-4B7B-BF1A-A92D548CEA9B}" type="presParOf" srcId="{D8A98DB7-5DA8-4627-BFF9-31D5048AFA2C}" destId="{13FAADCD-F40A-4D74-A75D-4D3A3735B59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AEE8F9-98FA-4A2B-B1C2-321B0DC4E50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19EBC95-8E88-47AD-A0B0-825D08252768}">
      <dgm:prSet phldrT="[Metin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tr-TR" sz="2000" b="1" dirty="0">
              <a:solidFill>
                <a:schemeClr val="tx1"/>
              </a:solidFill>
            </a:rPr>
            <a:t>BEL AĞRISI</a:t>
          </a:r>
        </a:p>
      </dgm:t>
    </dgm:pt>
    <dgm:pt modelId="{7EBEE42D-DBC6-410F-B917-2AA576A3B623}" type="parTrans" cxnId="{9C687E7B-02D4-4542-B6C5-9A8F7EA253CA}">
      <dgm:prSet/>
      <dgm:spPr/>
      <dgm:t>
        <a:bodyPr/>
        <a:lstStyle/>
        <a:p>
          <a:endParaRPr lang="tr-TR"/>
        </a:p>
      </dgm:t>
    </dgm:pt>
    <dgm:pt modelId="{6644129E-9733-4EAB-9FEA-F8F89D7629A4}" type="sibTrans" cxnId="{9C687E7B-02D4-4542-B6C5-9A8F7EA253CA}">
      <dgm:prSet/>
      <dgm:spPr/>
      <dgm:t>
        <a:bodyPr/>
        <a:lstStyle/>
        <a:p>
          <a:endParaRPr lang="tr-TR"/>
        </a:p>
      </dgm:t>
    </dgm:pt>
    <dgm:pt modelId="{DB9E2906-9839-4689-9766-3CB414D9E6B4}" type="asst">
      <dgm:prSet phldrT="[Metin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tr-TR" sz="1600" dirty="0" err="1">
              <a:solidFill>
                <a:schemeClr val="tx1"/>
              </a:solidFill>
            </a:rPr>
            <a:t>Anamnez</a:t>
          </a:r>
          <a:r>
            <a:rPr lang="tr-TR" sz="1600" dirty="0">
              <a:solidFill>
                <a:schemeClr val="tx1"/>
              </a:solidFill>
            </a:rPr>
            <a:t> ve fizik muayene</a:t>
          </a:r>
        </a:p>
      </dgm:t>
    </dgm:pt>
    <dgm:pt modelId="{55F05927-3574-4413-86CD-A61D8A02BB7C}" type="parTrans" cxnId="{E94208B9-4332-4838-9ED4-CD0475B31781}">
      <dgm:prSet/>
      <dgm:spPr/>
      <dgm:t>
        <a:bodyPr/>
        <a:lstStyle/>
        <a:p>
          <a:endParaRPr lang="tr-TR" sz="1600"/>
        </a:p>
      </dgm:t>
    </dgm:pt>
    <dgm:pt modelId="{531D35FF-FC72-4985-AB19-B94CC12F92AA}" type="sibTrans" cxnId="{E94208B9-4332-4838-9ED4-CD0475B31781}">
      <dgm:prSet/>
      <dgm:spPr/>
      <dgm:t>
        <a:bodyPr/>
        <a:lstStyle/>
        <a:p>
          <a:endParaRPr lang="tr-TR"/>
        </a:p>
      </dgm:t>
    </dgm:pt>
    <dgm:pt modelId="{B9841039-7C55-49B1-B82C-35028CC765AB}">
      <dgm:prSet phldrT="[Metin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tr-TR" sz="1400" dirty="0">
              <a:solidFill>
                <a:schemeClr val="tx1"/>
              </a:solidFill>
            </a:rPr>
            <a:t>Nörolojik belirti ve semptom yok</a:t>
          </a:r>
        </a:p>
        <a:p>
          <a:r>
            <a:rPr lang="tr-TR" sz="1400" dirty="0">
              <a:solidFill>
                <a:schemeClr val="tx1"/>
              </a:solidFill>
            </a:rPr>
            <a:t>Sistemik hastalık yok</a:t>
          </a:r>
        </a:p>
      </dgm:t>
    </dgm:pt>
    <dgm:pt modelId="{6617C248-35B7-41B7-ABEE-B649B2D39666}" type="parTrans" cxnId="{2E8D0BF7-8292-4C14-B6AD-337011674163}">
      <dgm:prSet/>
      <dgm:spPr/>
      <dgm:t>
        <a:bodyPr/>
        <a:lstStyle/>
        <a:p>
          <a:endParaRPr lang="tr-TR" sz="1600"/>
        </a:p>
      </dgm:t>
    </dgm:pt>
    <dgm:pt modelId="{D338CF3F-5E25-4BF9-823C-7AB8F114CBDF}" type="sibTrans" cxnId="{2E8D0BF7-8292-4C14-B6AD-337011674163}">
      <dgm:prSet/>
      <dgm:spPr/>
      <dgm:t>
        <a:bodyPr/>
        <a:lstStyle/>
        <a:p>
          <a:endParaRPr lang="tr-TR"/>
        </a:p>
      </dgm:t>
    </dgm:pt>
    <dgm:pt modelId="{698C315C-7B73-4CFC-8279-9AA6AF12BCC6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tr-TR" sz="1400" dirty="0">
              <a:solidFill>
                <a:schemeClr val="tx1"/>
              </a:solidFill>
            </a:rPr>
            <a:t>Nörolojik belirtiler ve/veya semptomlar veya sistemik hastalık mevcut</a:t>
          </a:r>
        </a:p>
      </dgm:t>
    </dgm:pt>
    <dgm:pt modelId="{2310AAAE-34EB-4E92-BD57-1FC72221B6C8}" type="parTrans" cxnId="{207C6906-07F9-4988-AF54-E9BB84B47595}">
      <dgm:prSet/>
      <dgm:spPr/>
      <dgm:t>
        <a:bodyPr/>
        <a:lstStyle/>
        <a:p>
          <a:endParaRPr lang="tr-TR" sz="1600"/>
        </a:p>
      </dgm:t>
    </dgm:pt>
    <dgm:pt modelId="{29D29856-9E46-4E5E-A90D-0C7598FFE4DB}" type="sibTrans" cxnId="{207C6906-07F9-4988-AF54-E9BB84B47595}">
      <dgm:prSet/>
      <dgm:spPr/>
      <dgm:t>
        <a:bodyPr/>
        <a:lstStyle/>
        <a:p>
          <a:endParaRPr lang="tr-TR"/>
        </a:p>
      </dgm:t>
    </dgm:pt>
    <dgm:pt modelId="{039A8C95-9F7F-4FD2-B768-06FFE66A88E5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tr-TR" sz="1600" dirty="0">
              <a:solidFill>
                <a:schemeClr val="tx1"/>
              </a:solidFill>
            </a:rPr>
            <a:t>Ek görüntüleme, </a:t>
          </a:r>
          <a:r>
            <a:rPr lang="tr-TR" sz="1600" dirty="0" err="1">
              <a:solidFill>
                <a:schemeClr val="tx1"/>
              </a:solidFill>
            </a:rPr>
            <a:t>laboratuar</a:t>
          </a:r>
          <a:r>
            <a:rPr lang="tr-TR" sz="1600" dirty="0">
              <a:solidFill>
                <a:schemeClr val="tx1"/>
              </a:solidFill>
            </a:rPr>
            <a:t> değerlendirme</a:t>
          </a:r>
        </a:p>
      </dgm:t>
    </dgm:pt>
    <dgm:pt modelId="{B3D4349D-D1A2-4439-A884-E2C5902724EE}" type="parTrans" cxnId="{98D43338-05FA-4CA4-94A7-326F99502649}">
      <dgm:prSet/>
      <dgm:spPr/>
      <dgm:t>
        <a:bodyPr/>
        <a:lstStyle/>
        <a:p>
          <a:endParaRPr lang="tr-TR" sz="1600"/>
        </a:p>
      </dgm:t>
    </dgm:pt>
    <dgm:pt modelId="{8EB024A4-E237-40F9-949B-2F46658B94FB}" type="sibTrans" cxnId="{98D43338-05FA-4CA4-94A7-326F99502649}">
      <dgm:prSet/>
      <dgm:spPr/>
      <dgm:t>
        <a:bodyPr/>
        <a:lstStyle/>
        <a:p>
          <a:endParaRPr lang="tr-TR"/>
        </a:p>
      </dgm:t>
    </dgm:pt>
    <dgm:pt modelId="{630FFE58-1887-452D-94FD-ACA4A0F64051}">
      <dgm:prSet phldrT="[Metin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tr-TR" sz="1600" dirty="0">
              <a:solidFill>
                <a:schemeClr val="tx1"/>
              </a:solidFill>
            </a:rPr>
            <a:t>Mekanik bozukluğun konservatif tedavisi</a:t>
          </a:r>
        </a:p>
      </dgm:t>
    </dgm:pt>
    <dgm:pt modelId="{4E6E3EA7-A755-4646-91D7-134FF205E8E9}" type="parTrans" cxnId="{DAC046B2-C4C7-4456-9E6F-FD7C9D095B6B}">
      <dgm:prSet/>
      <dgm:spPr/>
      <dgm:t>
        <a:bodyPr/>
        <a:lstStyle/>
        <a:p>
          <a:endParaRPr lang="tr-TR" sz="1600"/>
        </a:p>
      </dgm:t>
    </dgm:pt>
    <dgm:pt modelId="{CF540D20-3F68-4BAE-BFDC-279EF6073E79}" type="sibTrans" cxnId="{DAC046B2-C4C7-4456-9E6F-FD7C9D095B6B}">
      <dgm:prSet/>
      <dgm:spPr/>
      <dgm:t>
        <a:bodyPr/>
        <a:lstStyle/>
        <a:p>
          <a:endParaRPr lang="tr-TR"/>
        </a:p>
      </dgm:t>
    </dgm:pt>
    <dgm:pt modelId="{10ED351F-1DF5-4350-858D-F18FC1DA5552}">
      <dgm:prSet phldrT="[Metin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tr-TR" sz="1600" dirty="0">
              <a:solidFill>
                <a:schemeClr val="tx1"/>
              </a:solidFill>
            </a:rPr>
            <a:t>Semptomlar geriler</a:t>
          </a:r>
        </a:p>
      </dgm:t>
    </dgm:pt>
    <dgm:pt modelId="{602EB8BC-5C34-44DF-A026-C543EFB71BF5}" type="parTrans" cxnId="{EBABD08D-67D9-4665-BA4C-1F8B049EA719}">
      <dgm:prSet/>
      <dgm:spPr/>
      <dgm:t>
        <a:bodyPr/>
        <a:lstStyle/>
        <a:p>
          <a:endParaRPr lang="tr-TR" sz="1600"/>
        </a:p>
      </dgm:t>
    </dgm:pt>
    <dgm:pt modelId="{D7CC0819-5BB0-4236-BF30-E0EC433E8E9E}" type="sibTrans" cxnId="{EBABD08D-67D9-4665-BA4C-1F8B049EA719}">
      <dgm:prSet/>
      <dgm:spPr/>
      <dgm:t>
        <a:bodyPr/>
        <a:lstStyle/>
        <a:p>
          <a:endParaRPr lang="tr-TR"/>
        </a:p>
      </dgm:t>
    </dgm:pt>
    <dgm:pt modelId="{68F37070-7691-4A31-883B-C384C54B2E1A}">
      <dgm:prSet phldrT="[Metin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tr-TR" sz="1600" dirty="0">
              <a:solidFill>
                <a:schemeClr val="tx1"/>
              </a:solidFill>
            </a:rPr>
            <a:t>Semptomlar ısrarlı</a:t>
          </a:r>
        </a:p>
      </dgm:t>
    </dgm:pt>
    <dgm:pt modelId="{EA323545-F51B-4FFD-B12F-C83418E4C0AC}" type="parTrans" cxnId="{DE8AB31E-47D7-43E1-A5A9-B03EB67A52FB}">
      <dgm:prSet/>
      <dgm:spPr/>
      <dgm:t>
        <a:bodyPr/>
        <a:lstStyle/>
        <a:p>
          <a:endParaRPr lang="tr-TR" sz="1600"/>
        </a:p>
      </dgm:t>
    </dgm:pt>
    <dgm:pt modelId="{BE2E77AE-7DC9-4359-B79F-850A7052E10C}" type="sibTrans" cxnId="{DE8AB31E-47D7-43E1-A5A9-B03EB67A52FB}">
      <dgm:prSet/>
      <dgm:spPr/>
      <dgm:t>
        <a:bodyPr/>
        <a:lstStyle/>
        <a:p>
          <a:endParaRPr lang="tr-TR"/>
        </a:p>
      </dgm:t>
    </dgm:pt>
    <dgm:pt modelId="{05B84DD2-A1F4-4B34-9682-E1B690399189}">
      <dgm:prSet phldrT="[Metin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tr-TR" sz="1600" dirty="0">
              <a:solidFill>
                <a:schemeClr val="tx1"/>
              </a:solidFill>
            </a:rPr>
            <a:t>Görüntüleme, </a:t>
          </a:r>
          <a:r>
            <a:rPr lang="tr-TR" sz="1600" dirty="0" err="1">
              <a:solidFill>
                <a:schemeClr val="tx1"/>
              </a:solidFill>
            </a:rPr>
            <a:t>laboratuar</a:t>
          </a:r>
          <a:r>
            <a:rPr lang="tr-TR" sz="1600" dirty="0">
              <a:solidFill>
                <a:schemeClr val="tx1"/>
              </a:solidFill>
            </a:rPr>
            <a:t> değerlendirme</a:t>
          </a:r>
        </a:p>
      </dgm:t>
    </dgm:pt>
    <dgm:pt modelId="{DD93E024-3428-43ED-AD0B-87CB83510A6B}" type="parTrans" cxnId="{A0CF9165-1B55-46CE-9BE2-5A9BC44DB738}">
      <dgm:prSet/>
      <dgm:spPr/>
      <dgm:t>
        <a:bodyPr/>
        <a:lstStyle/>
        <a:p>
          <a:endParaRPr lang="tr-TR" sz="1600"/>
        </a:p>
      </dgm:t>
    </dgm:pt>
    <dgm:pt modelId="{5F440A74-793B-4FA3-9ECA-1AB883A11224}" type="sibTrans" cxnId="{A0CF9165-1B55-46CE-9BE2-5A9BC44DB738}">
      <dgm:prSet/>
      <dgm:spPr/>
      <dgm:t>
        <a:bodyPr/>
        <a:lstStyle/>
        <a:p>
          <a:endParaRPr lang="tr-TR"/>
        </a:p>
      </dgm:t>
    </dgm:pt>
    <dgm:pt modelId="{29BB7938-B3D7-434B-AEDF-CC6588D2DDE7}" type="pres">
      <dgm:prSet presAssocID="{0BAEE8F9-98FA-4A2B-B1C2-321B0DC4E50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F6BFD82E-56E6-4EC9-9A26-5C72C854B1ED}" type="pres">
      <dgm:prSet presAssocID="{519EBC95-8E88-47AD-A0B0-825D08252768}" presName="hierRoot1" presStyleCnt="0">
        <dgm:presLayoutVars>
          <dgm:hierBranch val="init"/>
        </dgm:presLayoutVars>
      </dgm:prSet>
      <dgm:spPr/>
    </dgm:pt>
    <dgm:pt modelId="{9B029789-F9C4-440B-8077-D42F99DEE915}" type="pres">
      <dgm:prSet presAssocID="{519EBC95-8E88-47AD-A0B0-825D08252768}" presName="rootComposite1" presStyleCnt="0"/>
      <dgm:spPr/>
    </dgm:pt>
    <dgm:pt modelId="{A9FAC868-519D-4C78-BABA-35BC6F295E89}" type="pres">
      <dgm:prSet presAssocID="{519EBC95-8E88-47AD-A0B0-825D08252768}" presName="rootText1" presStyleLbl="node0" presStyleIdx="0" presStyleCnt="1" custScaleX="116924" custScaleY="4529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3D96610-498C-415B-9FE4-FE47DFB1D16D}" type="pres">
      <dgm:prSet presAssocID="{519EBC95-8E88-47AD-A0B0-825D08252768}" presName="rootConnector1" presStyleLbl="node1" presStyleIdx="0" presStyleCnt="0"/>
      <dgm:spPr/>
      <dgm:t>
        <a:bodyPr/>
        <a:lstStyle/>
        <a:p>
          <a:endParaRPr lang="tr-TR"/>
        </a:p>
      </dgm:t>
    </dgm:pt>
    <dgm:pt modelId="{54299205-7834-476C-9C8F-7E2D4142F8CB}" type="pres">
      <dgm:prSet presAssocID="{519EBC95-8E88-47AD-A0B0-825D08252768}" presName="hierChild2" presStyleCnt="0"/>
      <dgm:spPr/>
    </dgm:pt>
    <dgm:pt modelId="{56EA2AF2-9C43-4477-998B-640A0A217929}" type="pres">
      <dgm:prSet presAssocID="{6617C248-35B7-41B7-ABEE-B649B2D39666}" presName="Name37" presStyleLbl="parChTrans1D2" presStyleIdx="0" presStyleCnt="3"/>
      <dgm:spPr/>
      <dgm:t>
        <a:bodyPr/>
        <a:lstStyle/>
        <a:p>
          <a:endParaRPr lang="tr-TR"/>
        </a:p>
      </dgm:t>
    </dgm:pt>
    <dgm:pt modelId="{79952EE3-817E-49C7-8D53-2E7A025B4AED}" type="pres">
      <dgm:prSet presAssocID="{B9841039-7C55-49B1-B82C-35028CC765AB}" presName="hierRoot2" presStyleCnt="0">
        <dgm:presLayoutVars>
          <dgm:hierBranch val="init"/>
        </dgm:presLayoutVars>
      </dgm:prSet>
      <dgm:spPr/>
    </dgm:pt>
    <dgm:pt modelId="{5D912393-0D88-417E-8A67-16957DA93606}" type="pres">
      <dgm:prSet presAssocID="{B9841039-7C55-49B1-B82C-35028CC765AB}" presName="rootComposite" presStyleCnt="0"/>
      <dgm:spPr/>
    </dgm:pt>
    <dgm:pt modelId="{A12A5BC5-03DE-4FB5-9824-C18AFACFCCFC}" type="pres">
      <dgm:prSet presAssocID="{B9841039-7C55-49B1-B82C-35028CC765AB}" presName="rootText" presStyleLbl="node2" presStyleIdx="0" presStyleCnt="2" custScaleX="11692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CFCB6AA-A815-4258-8B26-AC092D00A762}" type="pres">
      <dgm:prSet presAssocID="{B9841039-7C55-49B1-B82C-35028CC765AB}" presName="rootConnector" presStyleLbl="node2" presStyleIdx="0" presStyleCnt="2"/>
      <dgm:spPr/>
      <dgm:t>
        <a:bodyPr/>
        <a:lstStyle/>
        <a:p>
          <a:endParaRPr lang="tr-TR"/>
        </a:p>
      </dgm:t>
    </dgm:pt>
    <dgm:pt modelId="{0B3F1836-71C5-44F8-B82A-A9F4A4D4DAAF}" type="pres">
      <dgm:prSet presAssocID="{B9841039-7C55-49B1-B82C-35028CC765AB}" presName="hierChild4" presStyleCnt="0"/>
      <dgm:spPr/>
    </dgm:pt>
    <dgm:pt modelId="{A7B216C6-5EAF-4A0F-B89A-220269C2C46E}" type="pres">
      <dgm:prSet presAssocID="{4E6E3EA7-A755-4646-91D7-134FF205E8E9}" presName="Name37" presStyleLbl="parChTrans1D3" presStyleIdx="0" presStyleCnt="2"/>
      <dgm:spPr/>
      <dgm:t>
        <a:bodyPr/>
        <a:lstStyle/>
        <a:p>
          <a:endParaRPr lang="tr-TR"/>
        </a:p>
      </dgm:t>
    </dgm:pt>
    <dgm:pt modelId="{5A1E512B-1574-43ED-86FC-65A5716CC84E}" type="pres">
      <dgm:prSet presAssocID="{630FFE58-1887-452D-94FD-ACA4A0F64051}" presName="hierRoot2" presStyleCnt="0">
        <dgm:presLayoutVars>
          <dgm:hierBranch val="init"/>
        </dgm:presLayoutVars>
      </dgm:prSet>
      <dgm:spPr/>
    </dgm:pt>
    <dgm:pt modelId="{69D6BB02-86C7-4943-AF44-7F1B537B53AA}" type="pres">
      <dgm:prSet presAssocID="{630FFE58-1887-452D-94FD-ACA4A0F64051}" presName="rootComposite" presStyleCnt="0"/>
      <dgm:spPr/>
    </dgm:pt>
    <dgm:pt modelId="{CCDFEE3A-6D08-46A1-AD9F-80273BD83A9D}" type="pres">
      <dgm:prSet presAssocID="{630FFE58-1887-452D-94FD-ACA4A0F64051}" presName="rootText" presStyleLbl="node3" presStyleIdx="0" presStyleCnt="2" custScaleX="116924" custLinFactNeighborX="-5677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F5D0DD9-E721-46D1-B316-FAEE9B192294}" type="pres">
      <dgm:prSet presAssocID="{630FFE58-1887-452D-94FD-ACA4A0F64051}" presName="rootConnector" presStyleLbl="node3" presStyleIdx="0" presStyleCnt="2"/>
      <dgm:spPr/>
      <dgm:t>
        <a:bodyPr/>
        <a:lstStyle/>
        <a:p>
          <a:endParaRPr lang="tr-TR"/>
        </a:p>
      </dgm:t>
    </dgm:pt>
    <dgm:pt modelId="{8F600A2D-AE2A-41F3-BD8C-C3333F7A4EDF}" type="pres">
      <dgm:prSet presAssocID="{630FFE58-1887-452D-94FD-ACA4A0F64051}" presName="hierChild4" presStyleCnt="0"/>
      <dgm:spPr/>
    </dgm:pt>
    <dgm:pt modelId="{C24F5932-F8E3-4ADE-92E2-DAFC19368BE0}" type="pres">
      <dgm:prSet presAssocID="{EA323545-F51B-4FFD-B12F-C83418E4C0AC}" presName="Name37" presStyleLbl="parChTrans1D4" presStyleIdx="0" presStyleCnt="3"/>
      <dgm:spPr/>
      <dgm:t>
        <a:bodyPr/>
        <a:lstStyle/>
        <a:p>
          <a:endParaRPr lang="tr-TR"/>
        </a:p>
      </dgm:t>
    </dgm:pt>
    <dgm:pt modelId="{EE778913-1223-46E8-AC13-B04A3E23B046}" type="pres">
      <dgm:prSet presAssocID="{68F37070-7691-4A31-883B-C384C54B2E1A}" presName="hierRoot2" presStyleCnt="0">
        <dgm:presLayoutVars>
          <dgm:hierBranch val="init"/>
        </dgm:presLayoutVars>
      </dgm:prSet>
      <dgm:spPr/>
    </dgm:pt>
    <dgm:pt modelId="{E81F7663-875A-4925-8067-C03C0D1DA0BD}" type="pres">
      <dgm:prSet presAssocID="{68F37070-7691-4A31-883B-C384C54B2E1A}" presName="rootComposite" presStyleCnt="0"/>
      <dgm:spPr/>
    </dgm:pt>
    <dgm:pt modelId="{3CE669F3-60FE-4FDE-BD50-3F48C726F1D3}" type="pres">
      <dgm:prSet presAssocID="{68F37070-7691-4A31-883B-C384C54B2E1A}" presName="rootText" presStyleLbl="node4" presStyleIdx="0" presStyleCnt="3" custScaleX="116074" custLinFactNeighborX="1289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ACEE543-873E-45E7-9B41-99A19BDB15EF}" type="pres">
      <dgm:prSet presAssocID="{68F37070-7691-4A31-883B-C384C54B2E1A}" presName="rootConnector" presStyleLbl="node4" presStyleIdx="0" presStyleCnt="3"/>
      <dgm:spPr/>
      <dgm:t>
        <a:bodyPr/>
        <a:lstStyle/>
        <a:p>
          <a:endParaRPr lang="tr-TR"/>
        </a:p>
      </dgm:t>
    </dgm:pt>
    <dgm:pt modelId="{699DAE02-6534-43C0-881A-80154E3943D1}" type="pres">
      <dgm:prSet presAssocID="{68F37070-7691-4A31-883B-C384C54B2E1A}" presName="hierChild4" presStyleCnt="0"/>
      <dgm:spPr/>
    </dgm:pt>
    <dgm:pt modelId="{F7AC9656-85BA-49CD-AD0B-A678B66374BD}" type="pres">
      <dgm:prSet presAssocID="{DD93E024-3428-43ED-AD0B-87CB83510A6B}" presName="Name37" presStyleLbl="parChTrans1D4" presStyleIdx="1" presStyleCnt="3"/>
      <dgm:spPr/>
      <dgm:t>
        <a:bodyPr/>
        <a:lstStyle/>
        <a:p>
          <a:endParaRPr lang="tr-TR"/>
        </a:p>
      </dgm:t>
    </dgm:pt>
    <dgm:pt modelId="{859FC75E-059F-482A-849A-776E4BDC4E68}" type="pres">
      <dgm:prSet presAssocID="{05B84DD2-A1F4-4B34-9682-E1B690399189}" presName="hierRoot2" presStyleCnt="0">
        <dgm:presLayoutVars>
          <dgm:hierBranch val="init"/>
        </dgm:presLayoutVars>
      </dgm:prSet>
      <dgm:spPr/>
    </dgm:pt>
    <dgm:pt modelId="{00FE63BC-8B82-4534-ABF5-FD45F98E9B5F}" type="pres">
      <dgm:prSet presAssocID="{05B84DD2-A1F4-4B34-9682-E1B690399189}" presName="rootComposite" presStyleCnt="0"/>
      <dgm:spPr/>
    </dgm:pt>
    <dgm:pt modelId="{FD16AA51-FC3F-4F3E-96E7-273374E740DC}" type="pres">
      <dgm:prSet presAssocID="{05B84DD2-A1F4-4B34-9682-E1B690399189}" presName="rootText" presStyleLbl="node4" presStyleIdx="1" presStyleCnt="3" custScaleX="116924" custLinFactNeighborX="17729" custLinFactNeighborY="161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DCD8735-F955-4AC2-897C-072EB51444B0}" type="pres">
      <dgm:prSet presAssocID="{05B84DD2-A1F4-4B34-9682-E1B690399189}" presName="rootConnector" presStyleLbl="node4" presStyleIdx="1" presStyleCnt="3"/>
      <dgm:spPr/>
      <dgm:t>
        <a:bodyPr/>
        <a:lstStyle/>
        <a:p>
          <a:endParaRPr lang="tr-TR"/>
        </a:p>
      </dgm:t>
    </dgm:pt>
    <dgm:pt modelId="{6A34ACBC-57CF-4763-A4EB-FA49161D7D30}" type="pres">
      <dgm:prSet presAssocID="{05B84DD2-A1F4-4B34-9682-E1B690399189}" presName="hierChild4" presStyleCnt="0"/>
      <dgm:spPr/>
    </dgm:pt>
    <dgm:pt modelId="{145FB164-303C-494B-997C-00C434140401}" type="pres">
      <dgm:prSet presAssocID="{05B84DD2-A1F4-4B34-9682-E1B690399189}" presName="hierChild5" presStyleCnt="0"/>
      <dgm:spPr/>
    </dgm:pt>
    <dgm:pt modelId="{D88F7BDB-2AA7-4F5F-A752-FBDF1968E236}" type="pres">
      <dgm:prSet presAssocID="{68F37070-7691-4A31-883B-C384C54B2E1A}" presName="hierChild5" presStyleCnt="0"/>
      <dgm:spPr/>
    </dgm:pt>
    <dgm:pt modelId="{6B230398-F146-4119-BE9F-57F05BD84D15}" type="pres">
      <dgm:prSet presAssocID="{602EB8BC-5C34-44DF-A026-C543EFB71BF5}" presName="Name37" presStyleLbl="parChTrans1D4" presStyleIdx="2" presStyleCnt="3"/>
      <dgm:spPr/>
      <dgm:t>
        <a:bodyPr/>
        <a:lstStyle/>
        <a:p>
          <a:endParaRPr lang="tr-TR"/>
        </a:p>
      </dgm:t>
    </dgm:pt>
    <dgm:pt modelId="{EDCC5CE3-02E1-43F1-AF92-BF3E96709C3C}" type="pres">
      <dgm:prSet presAssocID="{10ED351F-1DF5-4350-858D-F18FC1DA5552}" presName="hierRoot2" presStyleCnt="0">
        <dgm:presLayoutVars>
          <dgm:hierBranch val="init"/>
        </dgm:presLayoutVars>
      </dgm:prSet>
      <dgm:spPr/>
    </dgm:pt>
    <dgm:pt modelId="{A8A305EF-7C79-4C64-A5BD-A660E19E1D2F}" type="pres">
      <dgm:prSet presAssocID="{10ED351F-1DF5-4350-858D-F18FC1DA5552}" presName="rootComposite" presStyleCnt="0"/>
      <dgm:spPr/>
    </dgm:pt>
    <dgm:pt modelId="{7B9F1FBB-BE74-4885-AE6E-50B87FA434C5}" type="pres">
      <dgm:prSet presAssocID="{10ED351F-1DF5-4350-858D-F18FC1DA5552}" presName="rootText" presStyleLbl="node4" presStyleIdx="2" presStyleCnt="3" custScaleX="116924" custLinFactX="-100000" custLinFactNeighborX="-176351" custLinFactNeighborY="160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BEF30CD-A760-48BF-835D-EE71ED08F7D3}" type="pres">
      <dgm:prSet presAssocID="{10ED351F-1DF5-4350-858D-F18FC1DA5552}" presName="rootConnector" presStyleLbl="node4" presStyleIdx="2" presStyleCnt="3"/>
      <dgm:spPr/>
      <dgm:t>
        <a:bodyPr/>
        <a:lstStyle/>
        <a:p>
          <a:endParaRPr lang="tr-TR"/>
        </a:p>
      </dgm:t>
    </dgm:pt>
    <dgm:pt modelId="{276419ED-ED54-4FF1-8C2F-EE2140355E6A}" type="pres">
      <dgm:prSet presAssocID="{10ED351F-1DF5-4350-858D-F18FC1DA5552}" presName="hierChild4" presStyleCnt="0"/>
      <dgm:spPr/>
    </dgm:pt>
    <dgm:pt modelId="{1BEA526E-F721-43EA-AACF-14ABBBC9BAC6}" type="pres">
      <dgm:prSet presAssocID="{10ED351F-1DF5-4350-858D-F18FC1DA5552}" presName="hierChild5" presStyleCnt="0"/>
      <dgm:spPr/>
    </dgm:pt>
    <dgm:pt modelId="{7970F8EB-104C-46EC-9AA8-6C2BAE9A2E6D}" type="pres">
      <dgm:prSet presAssocID="{630FFE58-1887-452D-94FD-ACA4A0F64051}" presName="hierChild5" presStyleCnt="0"/>
      <dgm:spPr/>
    </dgm:pt>
    <dgm:pt modelId="{C1456AD4-18B7-41E8-A186-6379572F8DF4}" type="pres">
      <dgm:prSet presAssocID="{B9841039-7C55-49B1-B82C-35028CC765AB}" presName="hierChild5" presStyleCnt="0"/>
      <dgm:spPr/>
    </dgm:pt>
    <dgm:pt modelId="{83A577EA-81F3-473B-92F7-78E2AC193277}" type="pres">
      <dgm:prSet presAssocID="{2310AAAE-34EB-4E92-BD57-1FC72221B6C8}" presName="Name37" presStyleLbl="parChTrans1D2" presStyleIdx="1" presStyleCnt="3"/>
      <dgm:spPr/>
      <dgm:t>
        <a:bodyPr/>
        <a:lstStyle/>
        <a:p>
          <a:endParaRPr lang="tr-TR"/>
        </a:p>
      </dgm:t>
    </dgm:pt>
    <dgm:pt modelId="{9B63C569-88BD-4801-84D5-77230FCDE47D}" type="pres">
      <dgm:prSet presAssocID="{698C315C-7B73-4CFC-8279-9AA6AF12BCC6}" presName="hierRoot2" presStyleCnt="0">
        <dgm:presLayoutVars>
          <dgm:hierBranch val="init"/>
        </dgm:presLayoutVars>
      </dgm:prSet>
      <dgm:spPr/>
    </dgm:pt>
    <dgm:pt modelId="{90D6A945-D5BA-4BFE-BE7F-56FF83CAB1F9}" type="pres">
      <dgm:prSet presAssocID="{698C315C-7B73-4CFC-8279-9AA6AF12BCC6}" presName="rootComposite" presStyleCnt="0"/>
      <dgm:spPr/>
    </dgm:pt>
    <dgm:pt modelId="{D9FE545D-14ED-4F62-9D4A-CAC501E10172}" type="pres">
      <dgm:prSet presAssocID="{698C315C-7B73-4CFC-8279-9AA6AF12BCC6}" presName="rootText" presStyleLbl="node2" presStyleIdx="1" presStyleCnt="2" custScaleX="11692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CEE2AFD-3273-45B3-8810-F544AF66B538}" type="pres">
      <dgm:prSet presAssocID="{698C315C-7B73-4CFC-8279-9AA6AF12BCC6}" presName="rootConnector" presStyleLbl="node2" presStyleIdx="1" presStyleCnt="2"/>
      <dgm:spPr/>
      <dgm:t>
        <a:bodyPr/>
        <a:lstStyle/>
        <a:p>
          <a:endParaRPr lang="tr-TR"/>
        </a:p>
      </dgm:t>
    </dgm:pt>
    <dgm:pt modelId="{BD595554-4F46-44D4-B3E4-43F71EC4E5AA}" type="pres">
      <dgm:prSet presAssocID="{698C315C-7B73-4CFC-8279-9AA6AF12BCC6}" presName="hierChild4" presStyleCnt="0"/>
      <dgm:spPr/>
    </dgm:pt>
    <dgm:pt modelId="{4506925E-41F8-4266-AA31-B6DB9767901D}" type="pres">
      <dgm:prSet presAssocID="{B3D4349D-D1A2-4439-A884-E2C5902724EE}" presName="Name37" presStyleLbl="parChTrans1D3" presStyleIdx="1" presStyleCnt="2"/>
      <dgm:spPr/>
      <dgm:t>
        <a:bodyPr/>
        <a:lstStyle/>
        <a:p>
          <a:endParaRPr lang="tr-TR"/>
        </a:p>
      </dgm:t>
    </dgm:pt>
    <dgm:pt modelId="{BDD2E4D0-2B4D-4E38-9B47-BAB719F77447}" type="pres">
      <dgm:prSet presAssocID="{039A8C95-9F7F-4FD2-B768-06FFE66A88E5}" presName="hierRoot2" presStyleCnt="0">
        <dgm:presLayoutVars>
          <dgm:hierBranch val="init"/>
        </dgm:presLayoutVars>
      </dgm:prSet>
      <dgm:spPr/>
    </dgm:pt>
    <dgm:pt modelId="{A613D16F-7936-4B5D-BCAA-4222433845EE}" type="pres">
      <dgm:prSet presAssocID="{039A8C95-9F7F-4FD2-B768-06FFE66A88E5}" presName="rootComposite" presStyleCnt="0"/>
      <dgm:spPr/>
    </dgm:pt>
    <dgm:pt modelId="{9221D8B9-F7E4-4CD0-BE14-1F4E622D9ED3}" type="pres">
      <dgm:prSet presAssocID="{039A8C95-9F7F-4FD2-B768-06FFE66A88E5}" presName="rootText" presStyleLbl="node3" presStyleIdx="1" presStyleCnt="2" custScaleX="11692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56D344C-FC8B-4B3B-A376-B2797064F184}" type="pres">
      <dgm:prSet presAssocID="{039A8C95-9F7F-4FD2-B768-06FFE66A88E5}" presName="rootConnector" presStyleLbl="node3" presStyleIdx="1" presStyleCnt="2"/>
      <dgm:spPr/>
      <dgm:t>
        <a:bodyPr/>
        <a:lstStyle/>
        <a:p>
          <a:endParaRPr lang="tr-TR"/>
        </a:p>
      </dgm:t>
    </dgm:pt>
    <dgm:pt modelId="{B6E57D94-6F6C-4CCA-9665-71CFD3241E9C}" type="pres">
      <dgm:prSet presAssocID="{039A8C95-9F7F-4FD2-B768-06FFE66A88E5}" presName="hierChild4" presStyleCnt="0"/>
      <dgm:spPr/>
    </dgm:pt>
    <dgm:pt modelId="{AE5B705F-937D-4631-BD7A-3442D5E3B89F}" type="pres">
      <dgm:prSet presAssocID="{039A8C95-9F7F-4FD2-B768-06FFE66A88E5}" presName="hierChild5" presStyleCnt="0"/>
      <dgm:spPr/>
    </dgm:pt>
    <dgm:pt modelId="{28C496DB-68CD-4786-B907-A4FF397BA091}" type="pres">
      <dgm:prSet presAssocID="{698C315C-7B73-4CFC-8279-9AA6AF12BCC6}" presName="hierChild5" presStyleCnt="0"/>
      <dgm:spPr/>
    </dgm:pt>
    <dgm:pt modelId="{9D9806BE-0CDC-479D-A3E9-8C5518E28396}" type="pres">
      <dgm:prSet presAssocID="{519EBC95-8E88-47AD-A0B0-825D08252768}" presName="hierChild3" presStyleCnt="0"/>
      <dgm:spPr/>
    </dgm:pt>
    <dgm:pt modelId="{0309B1A7-F8FC-4FA8-B2F3-69BC31163F26}" type="pres">
      <dgm:prSet presAssocID="{55F05927-3574-4413-86CD-A61D8A02BB7C}" presName="Name111" presStyleLbl="parChTrans1D2" presStyleIdx="2" presStyleCnt="3"/>
      <dgm:spPr/>
      <dgm:t>
        <a:bodyPr/>
        <a:lstStyle/>
        <a:p>
          <a:endParaRPr lang="tr-TR"/>
        </a:p>
      </dgm:t>
    </dgm:pt>
    <dgm:pt modelId="{721EEBA2-96F1-4E12-9B54-EA37AEA5D9F3}" type="pres">
      <dgm:prSet presAssocID="{DB9E2906-9839-4689-9766-3CB414D9E6B4}" presName="hierRoot3" presStyleCnt="0">
        <dgm:presLayoutVars>
          <dgm:hierBranch val="init"/>
        </dgm:presLayoutVars>
      </dgm:prSet>
      <dgm:spPr/>
    </dgm:pt>
    <dgm:pt modelId="{48D287E1-9F6E-4356-85E9-1D814AB51CD6}" type="pres">
      <dgm:prSet presAssocID="{DB9E2906-9839-4689-9766-3CB414D9E6B4}" presName="rootComposite3" presStyleCnt="0"/>
      <dgm:spPr/>
    </dgm:pt>
    <dgm:pt modelId="{F6A0DAA2-A7BD-4F35-AB21-BE2FED538064}" type="pres">
      <dgm:prSet presAssocID="{DB9E2906-9839-4689-9766-3CB414D9E6B4}" presName="rootText3" presStyleLbl="asst1" presStyleIdx="0" presStyleCnt="1" custScaleX="116924" custScaleY="97909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C5EA535D-4C24-4322-AE45-40C823FAD929}" type="pres">
      <dgm:prSet presAssocID="{DB9E2906-9839-4689-9766-3CB414D9E6B4}" presName="rootConnector3" presStyleLbl="asst1" presStyleIdx="0" presStyleCnt="1"/>
      <dgm:spPr/>
      <dgm:t>
        <a:bodyPr/>
        <a:lstStyle/>
        <a:p>
          <a:endParaRPr lang="tr-TR"/>
        </a:p>
      </dgm:t>
    </dgm:pt>
    <dgm:pt modelId="{E5D545EA-39E1-4772-81CE-2C1C37419D91}" type="pres">
      <dgm:prSet presAssocID="{DB9E2906-9839-4689-9766-3CB414D9E6B4}" presName="hierChild6" presStyleCnt="0"/>
      <dgm:spPr/>
    </dgm:pt>
    <dgm:pt modelId="{2B0D150E-810E-4BD3-A6C0-066479CF0E99}" type="pres">
      <dgm:prSet presAssocID="{DB9E2906-9839-4689-9766-3CB414D9E6B4}" presName="hierChild7" presStyleCnt="0"/>
      <dgm:spPr/>
    </dgm:pt>
  </dgm:ptLst>
  <dgm:cxnLst>
    <dgm:cxn modelId="{5FF522A6-7DD8-4E9B-8341-5685E2058044}" type="presOf" srcId="{630FFE58-1887-452D-94FD-ACA4A0F64051}" destId="{CCDFEE3A-6D08-46A1-AD9F-80273BD83A9D}" srcOrd="0" destOrd="0" presId="urn:microsoft.com/office/officeart/2005/8/layout/orgChart1"/>
    <dgm:cxn modelId="{EBE6E18C-1B8C-4A1A-802D-723DD4BF0EE5}" type="presOf" srcId="{68F37070-7691-4A31-883B-C384C54B2E1A}" destId="{4ACEE543-873E-45E7-9B41-99A19BDB15EF}" srcOrd="1" destOrd="0" presId="urn:microsoft.com/office/officeart/2005/8/layout/orgChart1"/>
    <dgm:cxn modelId="{2E8D0BF7-8292-4C14-B6AD-337011674163}" srcId="{519EBC95-8E88-47AD-A0B0-825D08252768}" destId="{B9841039-7C55-49B1-B82C-35028CC765AB}" srcOrd="1" destOrd="0" parTransId="{6617C248-35B7-41B7-ABEE-B649B2D39666}" sibTransId="{D338CF3F-5E25-4BF9-823C-7AB8F114CBDF}"/>
    <dgm:cxn modelId="{98D43338-05FA-4CA4-94A7-326F99502649}" srcId="{698C315C-7B73-4CFC-8279-9AA6AF12BCC6}" destId="{039A8C95-9F7F-4FD2-B768-06FFE66A88E5}" srcOrd="0" destOrd="0" parTransId="{B3D4349D-D1A2-4439-A884-E2C5902724EE}" sibTransId="{8EB024A4-E237-40F9-949B-2F46658B94FB}"/>
    <dgm:cxn modelId="{5D94FE17-8FCE-4254-9A01-7273E6444886}" type="presOf" srcId="{DB9E2906-9839-4689-9766-3CB414D9E6B4}" destId="{F6A0DAA2-A7BD-4F35-AB21-BE2FED538064}" srcOrd="0" destOrd="0" presId="urn:microsoft.com/office/officeart/2005/8/layout/orgChart1"/>
    <dgm:cxn modelId="{DAC046B2-C4C7-4456-9E6F-FD7C9D095B6B}" srcId="{B9841039-7C55-49B1-B82C-35028CC765AB}" destId="{630FFE58-1887-452D-94FD-ACA4A0F64051}" srcOrd="0" destOrd="0" parTransId="{4E6E3EA7-A755-4646-91D7-134FF205E8E9}" sibTransId="{CF540D20-3F68-4BAE-BFDC-279EF6073E79}"/>
    <dgm:cxn modelId="{06155A75-19E8-4D38-814E-31564ACB2089}" type="presOf" srcId="{EA323545-F51B-4FFD-B12F-C83418E4C0AC}" destId="{C24F5932-F8E3-4ADE-92E2-DAFC19368BE0}" srcOrd="0" destOrd="0" presId="urn:microsoft.com/office/officeart/2005/8/layout/orgChart1"/>
    <dgm:cxn modelId="{C12FB55F-D075-49EB-9D0B-6ABBAE1E431E}" type="presOf" srcId="{05B84DD2-A1F4-4B34-9682-E1B690399189}" destId="{4DCD8735-F955-4AC2-897C-072EB51444B0}" srcOrd="1" destOrd="0" presId="urn:microsoft.com/office/officeart/2005/8/layout/orgChart1"/>
    <dgm:cxn modelId="{BB348B35-F6C5-4ADD-A730-DABAA5163DF1}" type="presOf" srcId="{698C315C-7B73-4CFC-8279-9AA6AF12BCC6}" destId="{D9FE545D-14ED-4F62-9D4A-CAC501E10172}" srcOrd="0" destOrd="0" presId="urn:microsoft.com/office/officeart/2005/8/layout/orgChart1"/>
    <dgm:cxn modelId="{F8C9B4CD-0A28-422B-BAFF-1140D83681BB}" type="presOf" srcId="{519EBC95-8E88-47AD-A0B0-825D08252768}" destId="{43D96610-498C-415B-9FE4-FE47DFB1D16D}" srcOrd="1" destOrd="0" presId="urn:microsoft.com/office/officeart/2005/8/layout/orgChart1"/>
    <dgm:cxn modelId="{A0CF9165-1B55-46CE-9BE2-5A9BC44DB738}" srcId="{68F37070-7691-4A31-883B-C384C54B2E1A}" destId="{05B84DD2-A1F4-4B34-9682-E1B690399189}" srcOrd="0" destOrd="0" parTransId="{DD93E024-3428-43ED-AD0B-87CB83510A6B}" sibTransId="{5F440A74-793B-4FA3-9ECA-1AB883A11224}"/>
    <dgm:cxn modelId="{9C687E7B-02D4-4542-B6C5-9A8F7EA253CA}" srcId="{0BAEE8F9-98FA-4A2B-B1C2-321B0DC4E509}" destId="{519EBC95-8E88-47AD-A0B0-825D08252768}" srcOrd="0" destOrd="0" parTransId="{7EBEE42D-DBC6-410F-B917-2AA576A3B623}" sibTransId="{6644129E-9733-4EAB-9FEA-F8F89D7629A4}"/>
    <dgm:cxn modelId="{0969CB61-EDC8-401F-9D5C-D2B340D2A394}" type="presOf" srcId="{4E6E3EA7-A755-4646-91D7-134FF205E8E9}" destId="{A7B216C6-5EAF-4A0F-B89A-220269C2C46E}" srcOrd="0" destOrd="0" presId="urn:microsoft.com/office/officeart/2005/8/layout/orgChart1"/>
    <dgm:cxn modelId="{3BEC3612-2A06-4523-97C7-3EE32CD610FF}" type="presOf" srcId="{602EB8BC-5C34-44DF-A026-C543EFB71BF5}" destId="{6B230398-F146-4119-BE9F-57F05BD84D15}" srcOrd="0" destOrd="0" presId="urn:microsoft.com/office/officeart/2005/8/layout/orgChart1"/>
    <dgm:cxn modelId="{CAA5FB3D-2D50-4730-B9B6-8750F1412EB3}" type="presOf" srcId="{B3D4349D-D1A2-4439-A884-E2C5902724EE}" destId="{4506925E-41F8-4266-AA31-B6DB9767901D}" srcOrd="0" destOrd="0" presId="urn:microsoft.com/office/officeart/2005/8/layout/orgChart1"/>
    <dgm:cxn modelId="{26178A2D-25AD-41EB-A550-4008F853BFF5}" type="presOf" srcId="{039A8C95-9F7F-4FD2-B768-06FFE66A88E5}" destId="{A56D344C-FC8B-4B3B-A376-B2797064F184}" srcOrd="1" destOrd="0" presId="urn:microsoft.com/office/officeart/2005/8/layout/orgChart1"/>
    <dgm:cxn modelId="{30E8909E-1BAA-4DDF-9FBE-8912C8927CFC}" type="presOf" srcId="{DD93E024-3428-43ED-AD0B-87CB83510A6B}" destId="{F7AC9656-85BA-49CD-AD0B-A678B66374BD}" srcOrd="0" destOrd="0" presId="urn:microsoft.com/office/officeart/2005/8/layout/orgChart1"/>
    <dgm:cxn modelId="{EDE1DF15-86A9-4576-8288-C13F62E8BD14}" type="presOf" srcId="{10ED351F-1DF5-4350-858D-F18FC1DA5552}" destId="{7B9F1FBB-BE74-4885-AE6E-50B87FA434C5}" srcOrd="0" destOrd="0" presId="urn:microsoft.com/office/officeart/2005/8/layout/orgChart1"/>
    <dgm:cxn modelId="{1AE08556-8A4C-4512-8F64-2A4EF9D24605}" type="presOf" srcId="{698C315C-7B73-4CFC-8279-9AA6AF12BCC6}" destId="{8CEE2AFD-3273-45B3-8810-F544AF66B538}" srcOrd="1" destOrd="0" presId="urn:microsoft.com/office/officeart/2005/8/layout/orgChart1"/>
    <dgm:cxn modelId="{B4C489A2-D29C-4802-8DBC-9FF8D950D1CA}" type="presOf" srcId="{B9841039-7C55-49B1-B82C-35028CC765AB}" destId="{A12A5BC5-03DE-4FB5-9824-C18AFACFCCFC}" srcOrd="0" destOrd="0" presId="urn:microsoft.com/office/officeart/2005/8/layout/orgChart1"/>
    <dgm:cxn modelId="{78C572BC-98CA-49CF-842A-9A1814EC1576}" type="presOf" srcId="{B9841039-7C55-49B1-B82C-35028CC765AB}" destId="{8CFCB6AA-A815-4258-8B26-AC092D00A762}" srcOrd="1" destOrd="0" presId="urn:microsoft.com/office/officeart/2005/8/layout/orgChart1"/>
    <dgm:cxn modelId="{F05442EC-E928-48E2-AD67-7DA5D315A358}" type="presOf" srcId="{6617C248-35B7-41B7-ABEE-B649B2D39666}" destId="{56EA2AF2-9C43-4477-998B-640A0A217929}" srcOrd="0" destOrd="0" presId="urn:microsoft.com/office/officeart/2005/8/layout/orgChart1"/>
    <dgm:cxn modelId="{76FB1D52-5F25-4744-BE6F-F77C057EC508}" type="presOf" srcId="{0BAEE8F9-98FA-4A2B-B1C2-321B0DC4E509}" destId="{29BB7938-B3D7-434B-AEDF-CC6588D2DDE7}" srcOrd="0" destOrd="0" presId="urn:microsoft.com/office/officeart/2005/8/layout/orgChart1"/>
    <dgm:cxn modelId="{8895DD40-4563-415F-9683-618160294EC4}" type="presOf" srcId="{10ED351F-1DF5-4350-858D-F18FC1DA5552}" destId="{3BEF30CD-A760-48BF-835D-EE71ED08F7D3}" srcOrd="1" destOrd="0" presId="urn:microsoft.com/office/officeart/2005/8/layout/orgChart1"/>
    <dgm:cxn modelId="{207C6906-07F9-4988-AF54-E9BB84B47595}" srcId="{519EBC95-8E88-47AD-A0B0-825D08252768}" destId="{698C315C-7B73-4CFC-8279-9AA6AF12BCC6}" srcOrd="2" destOrd="0" parTransId="{2310AAAE-34EB-4E92-BD57-1FC72221B6C8}" sibTransId="{29D29856-9E46-4E5E-A90D-0C7598FFE4DB}"/>
    <dgm:cxn modelId="{EBABD08D-67D9-4665-BA4C-1F8B049EA719}" srcId="{630FFE58-1887-452D-94FD-ACA4A0F64051}" destId="{10ED351F-1DF5-4350-858D-F18FC1DA5552}" srcOrd="1" destOrd="0" parTransId="{602EB8BC-5C34-44DF-A026-C543EFB71BF5}" sibTransId="{D7CC0819-5BB0-4236-BF30-E0EC433E8E9E}"/>
    <dgm:cxn modelId="{2B0FCD1F-88BA-47C2-981E-8333FFB6390D}" type="presOf" srcId="{DB9E2906-9839-4689-9766-3CB414D9E6B4}" destId="{C5EA535D-4C24-4322-AE45-40C823FAD929}" srcOrd="1" destOrd="0" presId="urn:microsoft.com/office/officeart/2005/8/layout/orgChart1"/>
    <dgm:cxn modelId="{3C719B8C-CA3A-4E6A-BAE1-BCE30B02F65C}" type="presOf" srcId="{68F37070-7691-4A31-883B-C384C54B2E1A}" destId="{3CE669F3-60FE-4FDE-BD50-3F48C726F1D3}" srcOrd="0" destOrd="0" presId="urn:microsoft.com/office/officeart/2005/8/layout/orgChart1"/>
    <dgm:cxn modelId="{E94208B9-4332-4838-9ED4-CD0475B31781}" srcId="{519EBC95-8E88-47AD-A0B0-825D08252768}" destId="{DB9E2906-9839-4689-9766-3CB414D9E6B4}" srcOrd="0" destOrd="0" parTransId="{55F05927-3574-4413-86CD-A61D8A02BB7C}" sibTransId="{531D35FF-FC72-4985-AB19-B94CC12F92AA}"/>
    <dgm:cxn modelId="{8223D2C7-1807-436C-899C-A0A3D9016491}" type="presOf" srcId="{519EBC95-8E88-47AD-A0B0-825D08252768}" destId="{A9FAC868-519D-4C78-BABA-35BC6F295E89}" srcOrd="0" destOrd="0" presId="urn:microsoft.com/office/officeart/2005/8/layout/orgChart1"/>
    <dgm:cxn modelId="{93D7335F-AE3A-406C-80B8-FAF950E449BA}" type="presOf" srcId="{630FFE58-1887-452D-94FD-ACA4A0F64051}" destId="{CF5D0DD9-E721-46D1-B316-FAEE9B192294}" srcOrd="1" destOrd="0" presId="urn:microsoft.com/office/officeart/2005/8/layout/orgChart1"/>
    <dgm:cxn modelId="{08FE4D61-DED6-4353-923C-DA472AB1EF58}" type="presOf" srcId="{05B84DD2-A1F4-4B34-9682-E1B690399189}" destId="{FD16AA51-FC3F-4F3E-96E7-273374E740DC}" srcOrd="0" destOrd="0" presId="urn:microsoft.com/office/officeart/2005/8/layout/orgChart1"/>
    <dgm:cxn modelId="{6D42945E-F35A-44CD-AD9D-CCA1AB7E9008}" type="presOf" srcId="{2310AAAE-34EB-4E92-BD57-1FC72221B6C8}" destId="{83A577EA-81F3-473B-92F7-78E2AC193277}" srcOrd="0" destOrd="0" presId="urn:microsoft.com/office/officeart/2005/8/layout/orgChart1"/>
    <dgm:cxn modelId="{DE8AB31E-47D7-43E1-A5A9-B03EB67A52FB}" srcId="{630FFE58-1887-452D-94FD-ACA4A0F64051}" destId="{68F37070-7691-4A31-883B-C384C54B2E1A}" srcOrd="0" destOrd="0" parTransId="{EA323545-F51B-4FFD-B12F-C83418E4C0AC}" sibTransId="{BE2E77AE-7DC9-4359-B79F-850A7052E10C}"/>
    <dgm:cxn modelId="{C020114F-DEDC-4361-A46C-AE2A8F52A1EF}" type="presOf" srcId="{55F05927-3574-4413-86CD-A61D8A02BB7C}" destId="{0309B1A7-F8FC-4FA8-B2F3-69BC31163F26}" srcOrd="0" destOrd="0" presId="urn:microsoft.com/office/officeart/2005/8/layout/orgChart1"/>
    <dgm:cxn modelId="{D98E5B03-F7F4-46E5-A9C3-3C4C09B0F383}" type="presOf" srcId="{039A8C95-9F7F-4FD2-B768-06FFE66A88E5}" destId="{9221D8B9-F7E4-4CD0-BE14-1F4E622D9ED3}" srcOrd="0" destOrd="0" presId="urn:microsoft.com/office/officeart/2005/8/layout/orgChart1"/>
    <dgm:cxn modelId="{A8CF0ECA-0418-493C-B23F-800B6BA5FA87}" type="presParOf" srcId="{29BB7938-B3D7-434B-AEDF-CC6588D2DDE7}" destId="{F6BFD82E-56E6-4EC9-9A26-5C72C854B1ED}" srcOrd="0" destOrd="0" presId="urn:microsoft.com/office/officeart/2005/8/layout/orgChart1"/>
    <dgm:cxn modelId="{8B9B0AA2-C862-4F19-8EC6-E9C77590D22E}" type="presParOf" srcId="{F6BFD82E-56E6-4EC9-9A26-5C72C854B1ED}" destId="{9B029789-F9C4-440B-8077-D42F99DEE915}" srcOrd="0" destOrd="0" presId="urn:microsoft.com/office/officeart/2005/8/layout/orgChart1"/>
    <dgm:cxn modelId="{88E102C3-0451-4082-9837-C8A928EACC19}" type="presParOf" srcId="{9B029789-F9C4-440B-8077-D42F99DEE915}" destId="{A9FAC868-519D-4C78-BABA-35BC6F295E89}" srcOrd="0" destOrd="0" presId="urn:microsoft.com/office/officeart/2005/8/layout/orgChart1"/>
    <dgm:cxn modelId="{4B74A72E-623F-4B43-8EBC-1DC0E7DAC70D}" type="presParOf" srcId="{9B029789-F9C4-440B-8077-D42F99DEE915}" destId="{43D96610-498C-415B-9FE4-FE47DFB1D16D}" srcOrd="1" destOrd="0" presId="urn:microsoft.com/office/officeart/2005/8/layout/orgChart1"/>
    <dgm:cxn modelId="{3BB42F9F-047B-4C32-824C-D88BACE9C215}" type="presParOf" srcId="{F6BFD82E-56E6-4EC9-9A26-5C72C854B1ED}" destId="{54299205-7834-476C-9C8F-7E2D4142F8CB}" srcOrd="1" destOrd="0" presId="urn:microsoft.com/office/officeart/2005/8/layout/orgChart1"/>
    <dgm:cxn modelId="{A2375871-727F-49E6-A945-E6EA478A634C}" type="presParOf" srcId="{54299205-7834-476C-9C8F-7E2D4142F8CB}" destId="{56EA2AF2-9C43-4477-998B-640A0A217929}" srcOrd="0" destOrd="0" presId="urn:microsoft.com/office/officeart/2005/8/layout/orgChart1"/>
    <dgm:cxn modelId="{84C4D7B9-83DC-4839-A7CA-161DEB25C92B}" type="presParOf" srcId="{54299205-7834-476C-9C8F-7E2D4142F8CB}" destId="{79952EE3-817E-49C7-8D53-2E7A025B4AED}" srcOrd="1" destOrd="0" presId="urn:microsoft.com/office/officeart/2005/8/layout/orgChart1"/>
    <dgm:cxn modelId="{3F9FF642-84EA-4FA8-9E4E-27C420ACA87B}" type="presParOf" srcId="{79952EE3-817E-49C7-8D53-2E7A025B4AED}" destId="{5D912393-0D88-417E-8A67-16957DA93606}" srcOrd="0" destOrd="0" presId="urn:microsoft.com/office/officeart/2005/8/layout/orgChart1"/>
    <dgm:cxn modelId="{1D9F0A57-F31B-4402-B9F5-6EE017A0F036}" type="presParOf" srcId="{5D912393-0D88-417E-8A67-16957DA93606}" destId="{A12A5BC5-03DE-4FB5-9824-C18AFACFCCFC}" srcOrd="0" destOrd="0" presId="urn:microsoft.com/office/officeart/2005/8/layout/orgChart1"/>
    <dgm:cxn modelId="{03C3AC58-561F-4E89-ABE1-66DD2FE8BD63}" type="presParOf" srcId="{5D912393-0D88-417E-8A67-16957DA93606}" destId="{8CFCB6AA-A815-4258-8B26-AC092D00A762}" srcOrd="1" destOrd="0" presId="urn:microsoft.com/office/officeart/2005/8/layout/orgChart1"/>
    <dgm:cxn modelId="{34FC86D4-9792-411C-8AA5-2B216271E5D5}" type="presParOf" srcId="{79952EE3-817E-49C7-8D53-2E7A025B4AED}" destId="{0B3F1836-71C5-44F8-B82A-A9F4A4D4DAAF}" srcOrd="1" destOrd="0" presId="urn:microsoft.com/office/officeart/2005/8/layout/orgChart1"/>
    <dgm:cxn modelId="{82D0BB04-921D-4E40-B6AF-31FAB12471CF}" type="presParOf" srcId="{0B3F1836-71C5-44F8-B82A-A9F4A4D4DAAF}" destId="{A7B216C6-5EAF-4A0F-B89A-220269C2C46E}" srcOrd="0" destOrd="0" presId="urn:microsoft.com/office/officeart/2005/8/layout/orgChart1"/>
    <dgm:cxn modelId="{430690FD-732B-4791-A75B-24A268BC1BDC}" type="presParOf" srcId="{0B3F1836-71C5-44F8-B82A-A9F4A4D4DAAF}" destId="{5A1E512B-1574-43ED-86FC-65A5716CC84E}" srcOrd="1" destOrd="0" presId="urn:microsoft.com/office/officeart/2005/8/layout/orgChart1"/>
    <dgm:cxn modelId="{C37ECA10-F9CC-48EF-9814-9AAB2D834837}" type="presParOf" srcId="{5A1E512B-1574-43ED-86FC-65A5716CC84E}" destId="{69D6BB02-86C7-4943-AF44-7F1B537B53AA}" srcOrd="0" destOrd="0" presId="urn:microsoft.com/office/officeart/2005/8/layout/orgChart1"/>
    <dgm:cxn modelId="{FC4CDD80-477A-4543-91B1-FC335DAECE34}" type="presParOf" srcId="{69D6BB02-86C7-4943-AF44-7F1B537B53AA}" destId="{CCDFEE3A-6D08-46A1-AD9F-80273BD83A9D}" srcOrd="0" destOrd="0" presId="urn:microsoft.com/office/officeart/2005/8/layout/orgChart1"/>
    <dgm:cxn modelId="{7CFE1578-0EE2-4FAF-8270-79877847D7A9}" type="presParOf" srcId="{69D6BB02-86C7-4943-AF44-7F1B537B53AA}" destId="{CF5D0DD9-E721-46D1-B316-FAEE9B192294}" srcOrd="1" destOrd="0" presId="urn:microsoft.com/office/officeart/2005/8/layout/orgChart1"/>
    <dgm:cxn modelId="{B95D891C-1120-4858-B33C-92607978DABC}" type="presParOf" srcId="{5A1E512B-1574-43ED-86FC-65A5716CC84E}" destId="{8F600A2D-AE2A-41F3-BD8C-C3333F7A4EDF}" srcOrd="1" destOrd="0" presId="urn:microsoft.com/office/officeart/2005/8/layout/orgChart1"/>
    <dgm:cxn modelId="{D3623313-7EE8-4E40-AFDD-0F34DA503444}" type="presParOf" srcId="{8F600A2D-AE2A-41F3-BD8C-C3333F7A4EDF}" destId="{C24F5932-F8E3-4ADE-92E2-DAFC19368BE0}" srcOrd="0" destOrd="0" presId="urn:microsoft.com/office/officeart/2005/8/layout/orgChart1"/>
    <dgm:cxn modelId="{24980426-EB74-49B1-B6FF-5A910A26D510}" type="presParOf" srcId="{8F600A2D-AE2A-41F3-BD8C-C3333F7A4EDF}" destId="{EE778913-1223-46E8-AC13-B04A3E23B046}" srcOrd="1" destOrd="0" presId="urn:microsoft.com/office/officeart/2005/8/layout/orgChart1"/>
    <dgm:cxn modelId="{A5B8ECE3-4F21-4EBB-8364-ABEC00C66F50}" type="presParOf" srcId="{EE778913-1223-46E8-AC13-B04A3E23B046}" destId="{E81F7663-875A-4925-8067-C03C0D1DA0BD}" srcOrd="0" destOrd="0" presId="urn:microsoft.com/office/officeart/2005/8/layout/orgChart1"/>
    <dgm:cxn modelId="{44D269D8-41AC-466C-904A-5993CAB787B3}" type="presParOf" srcId="{E81F7663-875A-4925-8067-C03C0D1DA0BD}" destId="{3CE669F3-60FE-4FDE-BD50-3F48C726F1D3}" srcOrd="0" destOrd="0" presId="urn:microsoft.com/office/officeart/2005/8/layout/orgChart1"/>
    <dgm:cxn modelId="{96AD3871-521D-4427-8DE4-B11FEBD2C865}" type="presParOf" srcId="{E81F7663-875A-4925-8067-C03C0D1DA0BD}" destId="{4ACEE543-873E-45E7-9B41-99A19BDB15EF}" srcOrd="1" destOrd="0" presId="urn:microsoft.com/office/officeart/2005/8/layout/orgChart1"/>
    <dgm:cxn modelId="{5D8701F3-6E09-43F3-8431-90536B5EEF62}" type="presParOf" srcId="{EE778913-1223-46E8-AC13-B04A3E23B046}" destId="{699DAE02-6534-43C0-881A-80154E3943D1}" srcOrd="1" destOrd="0" presId="urn:microsoft.com/office/officeart/2005/8/layout/orgChart1"/>
    <dgm:cxn modelId="{9A388453-97BC-42F7-8B0A-967E365885EA}" type="presParOf" srcId="{699DAE02-6534-43C0-881A-80154E3943D1}" destId="{F7AC9656-85BA-49CD-AD0B-A678B66374BD}" srcOrd="0" destOrd="0" presId="urn:microsoft.com/office/officeart/2005/8/layout/orgChart1"/>
    <dgm:cxn modelId="{78E750C1-3F35-41B8-849E-E5190B5AF383}" type="presParOf" srcId="{699DAE02-6534-43C0-881A-80154E3943D1}" destId="{859FC75E-059F-482A-849A-776E4BDC4E68}" srcOrd="1" destOrd="0" presId="urn:microsoft.com/office/officeart/2005/8/layout/orgChart1"/>
    <dgm:cxn modelId="{B8871F09-0B06-444D-A437-43705275F633}" type="presParOf" srcId="{859FC75E-059F-482A-849A-776E4BDC4E68}" destId="{00FE63BC-8B82-4534-ABF5-FD45F98E9B5F}" srcOrd="0" destOrd="0" presId="urn:microsoft.com/office/officeart/2005/8/layout/orgChart1"/>
    <dgm:cxn modelId="{C8AA0D0C-BAFE-471E-92E7-5A104807A5DB}" type="presParOf" srcId="{00FE63BC-8B82-4534-ABF5-FD45F98E9B5F}" destId="{FD16AA51-FC3F-4F3E-96E7-273374E740DC}" srcOrd="0" destOrd="0" presId="urn:microsoft.com/office/officeart/2005/8/layout/orgChart1"/>
    <dgm:cxn modelId="{3AE22DD7-AB96-4465-8755-FB1E60B6A7E0}" type="presParOf" srcId="{00FE63BC-8B82-4534-ABF5-FD45F98E9B5F}" destId="{4DCD8735-F955-4AC2-897C-072EB51444B0}" srcOrd="1" destOrd="0" presId="urn:microsoft.com/office/officeart/2005/8/layout/orgChart1"/>
    <dgm:cxn modelId="{F6154DC9-510F-4DA0-9232-B8B040524410}" type="presParOf" srcId="{859FC75E-059F-482A-849A-776E4BDC4E68}" destId="{6A34ACBC-57CF-4763-A4EB-FA49161D7D30}" srcOrd="1" destOrd="0" presId="urn:microsoft.com/office/officeart/2005/8/layout/orgChart1"/>
    <dgm:cxn modelId="{F4CDE1EF-849C-4864-8E31-0FA366A798DF}" type="presParOf" srcId="{859FC75E-059F-482A-849A-776E4BDC4E68}" destId="{145FB164-303C-494B-997C-00C434140401}" srcOrd="2" destOrd="0" presId="urn:microsoft.com/office/officeart/2005/8/layout/orgChart1"/>
    <dgm:cxn modelId="{83AFE942-10CF-4754-BC3F-6404D1072F5D}" type="presParOf" srcId="{EE778913-1223-46E8-AC13-B04A3E23B046}" destId="{D88F7BDB-2AA7-4F5F-A752-FBDF1968E236}" srcOrd="2" destOrd="0" presId="urn:microsoft.com/office/officeart/2005/8/layout/orgChart1"/>
    <dgm:cxn modelId="{B67191B1-699F-4091-8042-F757227EF2D6}" type="presParOf" srcId="{8F600A2D-AE2A-41F3-BD8C-C3333F7A4EDF}" destId="{6B230398-F146-4119-BE9F-57F05BD84D15}" srcOrd="2" destOrd="0" presId="urn:microsoft.com/office/officeart/2005/8/layout/orgChart1"/>
    <dgm:cxn modelId="{CBAF8841-7B90-4CA9-BD07-9E77965A2EC5}" type="presParOf" srcId="{8F600A2D-AE2A-41F3-BD8C-C3333F7A4EDF}" destId="{EDCC5CE3-02E1-43F1-AF92-BF3E96709C3C}" srcOrd="3" destOrd="0" presId="urn:microsoft.com/office/officeart/2005/8/layout/orgChart1"/>
    <dgm:cxn modelId="{1017A6D0-EA12-4309-B691-A1FE0DF5331E}" type="presParOf" srcId="{EDCC5CE3-02E1-43F1-AF92-BF3E96709C3C}" destId="{A8A305EF-7C79-4C64-A5BD-A660E19E1D2F}" srcOrd="0" destOrd="0" presId="urn:microsoft.com/office/officeart/2005/8/layout/orgChart1"/>
    <dgm:cxn modelId="{9D8EE6E2-1104-41F7-AB01-7035419277C5}" type="presParOf" srcId="{A8A305EF-7C79-4C64-A5BD-A660E19E1D2F}" destId="{7B9F1FBB-BE74-4885-AE6E-50B87FA434C5}" srcOrd="0" destOrd="0" presId="urn:microsoft.com/office/officeart/2005/8/layout/orgChart1"/>
    <dgm:cxn modelId="{D38B21F2-7022-4EA9-A2D6-8C5FBA9BB708}" type="presParOf" srcId="{A8A305EF-7C79-4C64-A5BD-A660E19E1D2F}" destId="{3BEF30CD-A760-48BF-835D-EE71ED08F7D3}" srcOrd="1" destOrd="0" presId="urn:microsoft.com/office/officeart/2005/8/layout/orgChart1"/>
    <dgm:cxn modelId="{B6879AAD-DEF8-4364-A4A9-206CAC7895F0}" type="presParOf" srcId="{EDCC5CE3-02E1-43F1-AF92-BF3E96709C3C}" destId="{276419ED-ED54-4FF1-8C2F-EE2140355E6A}" srcOrd="1" destOrd="0" presId="urn:microsoft.com/office/officeart/2005/8/layout/orgChart1"/>
    <dgm:cxn modelId="{FE6A4D63-E8C1-4D35-A5E6-5D19F02761DE}" type="presParOf" srcId="{EDCC5CE3-02E1-43F1-AF92-BF3E96709C3C}" destId="{1BEA526E-F721-43EA-AACF-14ABBBC9BAC6}" srcOrd="2" destOrd="0" presId="urn:microsoft.com/office/officeart/2005/8/layout/orgChart1"/>
    <dgm:cxn modelId="{A6915518-76E3-41E9-8F7B-5BE27E57D12C}" type="presParOf" srcId="{5A1E512B-1574-43ED-86FC-65A5716CC84E}" destId="{7970F8EB-104C-46EC-9AA8-6C2BAE9A2E6D}" srcOrd="2" destOrd="0" presId="urn:microsoft.com/office/officeart/2005/8/layout/orgChart1"/>
    <dgm:cxn modelId="{2DAF306B-88AA-4060-82C8-3E1B84C7EEC1}" type="presParOf" srcId="{79952EE3-817E-49C7-8D53-2E7A025B4AED}" destId="{C1456AD4-18B7-41E8-A186-6379572F8DF4}" srcOrd="2" destOrd="0" presId="urn:microsoft.com/office/officeart/2005/8/layout/orgChart1"/>
    <dgm:cxn modelId="{6C71945B-24D8-4E36-A1CF-2A92377D5CEF}" type="presParOf" srcId="{54299205-7834-476C-9C8F-7E2D4142F8CB}" destId="{83A577EA-81F3-473B-92F7-78E2AC193277}" srcOrd="2" destOrd="0" presId="urn:microsoft.com/office/officeart/2005/8/layout/orgChart1"/>
    <dgm:cxn modelId="{EFC0D95B-80EE-41A3-8A22-38EDAD56853F}" type="presParOf" srcId="{54299205-7834-476C-9C8F-7E2D4142F8CB}" destId="{9B63C569-88BD-4801-84D5-77230FCDE47D}" srcOrd="3" destOrd="0" presId="urn:microsoft.com/office/officeart/2005/8/layout/orgChart1"/>
    <dgm:cxn modelId="{C68CC5AE-409C-4C5A-A0FF-B60BA49DD1A7}" type="presParOf" srcId="{9B63C569-88BD-4801-84D5-77230FCDE47D}" destId="{90D6A945-D5BA-4BFE-BE7F-56FF83CAB1F9}" srcOrd="0" destOrd="0" presId="urn:microsoft.com/office/officeart/2005/8/layout/orgChart1"/>
    <dgm:cxn modelId="{3CAC44DB-4EB0-4973-9A76-A3F7DA65E64C}" type="presParOf" srcId="{90D6A945-D5BA-4BFE-BE7F-56FF83CAB1F9}" destId="{D9FE545D-14ED-4F62-9D4A-CAC501E10172}" srcOrd="0" destOrd="0" presId="urn:microsoft.com/office/officeart/2005/8/layout/orgChart1"/>
    <dgm:cxn modelId="{2880AC49-B083-4391-8342-DACFE716E1AE}" type="presParOf" srcId="{90D6A945-D5BA-4BFE-BE7F-56FF83CAB1F9}" destId="{8CEE2AFD-3273-45B3-8810-F544AF66B538}" srcOrd="1" destOrd="0" presId="urn:microsoft.com/office/officeart/2005/8/layout/orgChart1"/>
    <dgm:cxn modelId="{74E495CA-1000-4464-81D7-7E0E8D164D68}" type="presParOf" srcId="{9B63C569-88BD-4801-84D5-77230FCDE47D}" destId="{BD595554-4F46-44D4-B3E4-43F71EC4E5AA}" srcOrd="1" destOrd="0" presId="urn:microsoft.com/office/officeart/2005/8/layout/orgChart1"/>
    <dgm:cxn modelId="{33E68465-E431-4A60-BDC3-62D6181873A5}" type="presParOf" srcId="{BD595554-4F46-44D4-B3E4-43F71EC4E5AA}" destId="{4506925E-41F8-4266-AA31-B6DB9767901D}" srcOrd="0" destOrd="0" presId="urn:microsoft.com/office/officeart/2005/8/layout/orgChart1"/>
    <dgm:cxn modelId="{6A29DEAC-81C5-4339-83F7-E7799914D8B0}" type="presParOf" srcId="{BD595554-4F46-44D4-B3E4-43F71EC4E5AA}" destId="{BDD2E4D0-2B4D-4E38-9B47-BAB719F77447}" srcOrd="1" destOrd="0" presId="urn:microsoft.com/office/officeart/2005/8/layout/orgChart1"/>
    <dgm:cxn modelId="{796FDBB9-CF71-4A09-A103-2ED1325ACC3A}" type="presParOf" srcId="{BDD2E4D0-2B4D-4E38-9B47-BAB719F77447}" destId="{A613D16F-7936-4B5D-BCAA-4222433845EE}" srcOrd="0" destOrd="0" presId="urn:microsoft.com/office/officeart/2005/8/layout/orgChart1"/>
    <dgm:cxn modelId="{F4BCA53D-7E49-4489-BE4B-D28D08AE7936}" type="presParOf" srcId="{A613D16F-7936-4B5D-BCAA-4222433845EE}" destId="{9221D8B9-F7E4-4CD0-BE14-1F4E622D9ED3}" srcOrd="0" destOrd="0" presId="urn:microsoft.com/office/officeart/2005/8/layout/orgChart1"/>
    <dgm:cxn modelId="{1B226A8E-1A94-476A-9F2C-E1643A5275BE}" type="presParOf" srcId="{A613D16F-7936-4B5D-BCAA-4222433845EE}" destId="{A56D344C-FC8B-4B3B-A376-B2797064F184}" srcOrd="1" destOrd="0" presId="urn:microsoft.com/office/officeart/2005/8/layout/orgChart1"/>
    <dgm:cxn modelId="{9BFB682E-819B-40DC-AF3D-CD1516D46327}" type="presParOf" srcId="{BDD2E4D0-2B4D-4E38-9B47-BAB719F77447}" destId="{B6E57D94-6F6C-4CCA-9665-71CFD3241E9C}" srcOrd="1" destOrd="0" presId="urn:microsoft.com/office/officeart/2005/8/layout/orgChart1"/>
    <dgm:cxn modelId="{ED1B512C-4D30-4F3F-8EA2-60D5B1E3EC6B}" type="presParOf" srcId="{BDD2E4D0-2B4D-4E38-9B47-BAB719F77447}" destId="{AE5B705F-937D-4631-BD7A-3442D5E3B89F}" srcOrd="2" destOrd="0" presId="urn:microsoft.com/office/officeart/2005/8/layout/orgChart1"/>
    <dgm:cxn modelId="{61A19C07-19A3-4768-9D87-63DB49EE616D}" type="presParOf" srcId="{9B63C569-88BD-4801-84D5-77230FCDE47D}" destId="{28C496DB-68CD-4786-B907-A4FF397BA091}" srcOrd="2" destOrd="0" presId="urn:microsoft.com/office/officeart/2005/8/layout/orgChart1"/>
    <dgm:cxn modelId="{7E909FE0-3BC6-40A8-985D-65809106216A}" type="presParOf" srcId="{F6BFD82E-56E6-4EC9-9A26-5C72C854B1ED}" destId="{9D9806BE-0CDC-479D-A3E9-8C5518E28396}" srcOrd="2" destOrd="0" presId="urn:microsoft.com/office/officeart/2005/8/layout/orgChart1"/>
    <dgm:cxn modelId="{5317D295-BD75-4CDF-BC7E-FC4771401114}" type="presParOf" srcId="{9D9806BE-0CDC-479D-A3E9-8C5518E28396}" destId="{0309B1A7-F8FC-4FA8-B2F3-69BC31163F26}" srcOrd="0" destOrd="0" presId="urn:microsoft.com/office/officeart/2005/8/layout/orgChart1"/>
    <dgm:cxn modelId="{E5D07351-85B9-42EC-90AE-74BB3931EC44}" type="presParOf" srcId="{9D9806BE-0CDC-479D-A3E9-8C5518E28396}" destId="{721EEBA2-96F1-4E12-9B54-EA37AEA5D9F3}" srcOrd="1" destOrd="0" presId="urn:microsoft.com/office/officeart/2005/8/layout/orgChart1"/>
    <dgm:cxn modelId="{B3F88F00-A523-4081-87E6-358162F48340}" type="presParOf" srcId="{721EEBA2-96F1-4E12-9B54-EA37AEA5D9F3}" destId="{48D287E1-9F6E-4356-85E9-1D814AB51CD6}" srcOrd="0" destOrd="0" presId="urn:microsoft.com/office/officeart/2005/8/layout/orgChart1"/>
    <dgm:cxn modelId="{79C4F3EB-32EB-45CF-94C9-E31C06454C22}" type="presParOf" srcId="{48D287E1-9F6E-4356-85E9-1D814AB51CD6}" destId="{F6A0DAA2-A7BD-4F35-AB21-BE2FED538064}" srcOrd="0" destOrd="0" presId="urn:microsoft.com/office/officeart/2005/8/layout/orgChart1"/>
    <dgm:cxn modelId="{52194469-2390-4363-8DE9-8E8C41CEA16D}" type="presParOf" srcId="{48D287E1-9F6E-4356-85E9-1D814AB51CD6}" destId="{C5EA535D-4C24-4322-AE45-40C823FAD929}" srcOrd="1" destOrd="0" presId="urn:microsoft.com/office/officeart/2005/8/layout/orgChart1"/>
    <dgm:cxn modelId="{0747FAD3-F109-47AE-B061-F2936CEA9880}" type="presParOf" srcId="{721EEBA2-96F1-4E12-9B54-EA37AEA5D9F3}" destId="{E5D545EA-39E1-4772-81CE-2C1C37419D91}" srcOrd="1" destOrd="0" presId="urn:microsoft.com/office/officeart/2005/8/layout/orgChart1"/>
    <dgm:cxn modelId="{F4D38EAE-CD1F-4919-8218-55E4081D9438}" type="presParOf" srcId="{721EEBA2-96F1-4E12-9B54-EA37AEA5D9F3}" destId="{2B0D150E-810E-4BD3-A6C0-066479CF0E9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0A8D4-5EB0-4234-BA36-9198E65E77F0}">
      <dsp:nvSpPr>
        <dsp:cNvPr id="0" name=""/>
        <dsp:cNvSpPr/>
      </dsp:nvSpPr>
      <dsp:spPr>
        <a:xfrm>
          <a:off x="3992570" y="83602"/>
          <a:ext cx="2387356" cy="540002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>
              <a:solidFill>
                <a:schemeClr val="tx1"/>
              </a:solidFill>
            </a:rPr>
            <a:t>Başlangıcı</a:t>
          </a:r>
        </a:p>
      </dsp:txBody>
      <dsp:txXfrm>
        <a:off x="4018931" y="109963"/>
        <a:ext cx="2334634" cy="487280"/>
      </dsp:txXfrm>
    </dsp:sp>
    <dsp:sp modelId="{B7F41966-8C67-4474-9B9C-5A0682FC108D}">
      <dsp:nvSpPr>
        <dsp:cNvPr id="0" name=""/>
        <dsp:cNvSpPr/>
      </dsp:nvSpPr>
      <dsp:spPr>
        <a:xfrm>
          <a:off x="2472922" y="405633"/>
          <a:ext cx="5843715" cy="5843715"/>
        </a:xfrm>
        <a:custGeom>
          <a:avLst/>
          <a:gdLst/>
          <a:ahLst/>
          <a:cxnLst/>
          <a:rect l="0" t="0" r="0" b="0"/>
          <a:pathLst>
            <a:path>
              <a:moveTo>
                <a:pt x="3914418" y="173753"/>
              </a:moveTo>
              <a:arcTo wR="2921857" hR="2921857" stAng="17391523" swAng="91137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587BA9-B28C-4A07-B4D6-0FCFA0D28EAF}">
      <dsp:nvSpPr>
        <dsp:cNvPr id="0" name=""/>
        <dsp:cNvSpPr/>
      </dsp:nvSpPr>
      <dsp:spPr>
        <a:xfrm>
          <a:off x="6186757" y="939993"/>
          <a:ext cx="2387356" cy="540002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>
              <a:solidFill>
                <a:schemeClr val="tx1"/>
              </a:solidFill>
            </a:rPr>
            <a:t>Yeri</a:t>
          </a:r>
        </a:p>
      </dsp:txBody>
      <dsp:txXfrm>
        <a:off x="6213118" y="966354"/>
        <a:ext cx="2334634" cy="487280"/>
      </dsp:txXfrm>
    </dsp:sp>
    <dsp:sp modelId="{34B1AD25-D08A-4D8B-87BB-37B09B998F31}">
      <dsp:nvSpPr>
        <dsp:cNvPr id="0" name=""/>
        <dsp:cNvSpPr/>
      </dsp:nvSpPr>
      <dsp:spPr>
        <a:xfrm>
          <a:off x="2411737" y="385849"/>
          <a:ext cx="5843715" cy="5843715"/>
        </a:xfrm>
        <a:custGeom>
          <a:avLst/>
          <a:gdLst/>
          <a:ahLst/>
          <a:cxnLst/>
          <a:rect l="0" t="0" r="0" b="0"/>
          <a:pathLst>
            <a:path>
              <a:moveTo>
                <a:pt x="5207146" y="1101223"/>
              </a:moveTo>
              <a:arcTo wR="2921857" hR="2921857" stAng="19287391" swAng="104893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773AF2-23B6-429B-9930-0B39087983D2}">
      <dsp:nvSpPr>
        <dsp:cNvPr id="0" name=""/>
        <dsp:cNvSpPr/>
      </dsp:nvSpPr>
      <dsp:spPr>
        <a:xfrm>
          <a:off x="6952739" y="2266149"/>
          <a:ext cx="2387356" cy="540002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>
              <a:solidFill>
                <a:schemeClr val="tx1"/>
              </a:solidFill>
            </a:rPr>
            <a:t>Süresi</a:t>
          </a:r>
          <a:endParaRPr lang="tr-TR" sz="1800" kern="1200" dirty="0">
            <a:solidFill>
              <a:schemeClr val="tx1"/>
            </a:solidFill>
          </a:endParaRPr>
        </a:p>
      </dsp:txBody>
      <dsp:txXfrm>
        <a:off x="6979100" y="2292510"/>
        <a:ext cx="2334634" cy="487280"/>
      </dsp:txXfrm>
    </dsp:sp>
    <dsp:sp modelId="{0AA99545-95F6-4668-9CFC-26832C319446}">
      <dsp:nvSpPr>
        <dsp:cNvPr id="0" name=""/>
        <dsp:cNvSpPr/>
      </dsp:nvSpPr>
      <dsp:spPr>
        <a:xfrm>
          <a:off x="2429159" y="522331"/>
          <a:ext cx="5843715" cy="5843715"/>
        </a:xfrm>
        <a:custGeom>
          <a:avLst/>
          <a:gdLst/>
          <a:ahLst/>
          <a:cxnLst/>
          <a:rect l="0" t="0" r="0" b="0"/>
          <a:pathLst>
            <a:path>
              <a:moveTo>
                <a:pt x="5775079" y="2292273"/>
              </a:moveTo>
              <a:arcTo wR="2921857" hR="2921857" stAng="20853400" swAng="100202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894D5E-2952-4328-B15F-FBBC3A6C748F}">
      <dsp:nvSpPr>
        <dsp:cNvPr id="0" name=""/>
        <dsp:cNvSpPr/>
      </dsp:nvSpPr>
      <dsp:spPr>
        <a:xfrm>
          <a:off x="7022565" y="3669718"/>
          <a:ext cx="2387356" cy="540002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err="1">
              <a:solidFill>
                <a:schemeClr val="tx1"/>
              </a:solidFill>
            </a:rPr>
            <a:t>Postür</a:t>
          </a:r>
          <a:r>
            <a:rPr lang="tr-TR" sz="1800" kern="1200" dirty="0">
              <a:solidFill>
                <a:schemeClr val="tx1"/>
              </a:solidFill>
            </a:rPr>
            <a:t> ve aktivite ile ilişkisi</a:t>
          </a:r>
        </a:p>
      </dsp:txBody>
      <dsp:txXfrm>
        <a:off x="7048926" y="3696079"/>
        <a:ext cx="2334634" cy="487280"/>
      </dsp:txXfrm>
    </dsp:sp>
    <dsp:sp modelId="{15CE09E9-2C67-454D-8060-E7A0B55C558E}">
      <dsp:nvSpPr>
        <dsp:cNvPr id="0" name=""/>
        <dsp:cNvSpPr/>
      </dsp:nvSpPr>
      <dsp:spPr>
        <a:xfrm>
          <a:off x="2394419" y="545966"/>
          <a:ext cx="5843715" cy="5843715"/>
        </a:xfrm>
        <a:custGeom>
          <a:avLst/>
          <a:gdLst/>
          <a:ahLst/>
          <a:cxnLst/>
          <a:rect l="0" t="0" r="0" b="0"/>
          <a:pathLst>
            <a:path>
              <a:moveTo>
                <a:pt x="5746044" y="3671003"/>
              </a:moveTo>
              <a:arcTo wR="2921857" hR="2921857" stAng="891371" swAng="86680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B31E07-8DAB-4245-9CB7-D7BB3F531638}">
      <dsp:nvSpPr>
        <dsp:cNvPr id="0" name=""/>
        <dsp:cNvSpPr/>
      </dsp:nvSpPr>
      <dsp:spPr>
        <a:xfrm>
          <a:off x="6477003" y="4904388"/>
          <a:ext cx="2387356" cy="540002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>
              <a:solidFill>
                <a:schemeClr val="tx1"/>
              </a:solidFill>
            </a:rPr>
            <a:t>Yayılımı</a:t>
          </a:r>
        </a:p>
      </dsp:txBody>
      <dsp:txXfrm>
        <a:off x="6503364" y="4930749"/>
        <a:ext cx="2334634" cy="487280"/>
      </dsp:txXfrm>
    </dsp:sp>
    <dsp:sp modelId="{984B99FE-6D77-45A1-8886-99502E53FE15}">
      <dsp:nvSpPr>
        <dsp:cNvPr id="0" name=""/>
        <dsp:cNvSpPr/>
      </dsp:nvSpPr>
      <dsp:spPr>
        <a:xfrm>
          <a:off x="2695686" y="231703"/>
          <a:ext cx="5843715" cy="5843715"/>
        </a:xfrm>
        <a:custGeom>
          <a:avLst/>
          <a:gdLst/>
          <a:ahLst/>
          <a:cxnLst/>
          <a:rect l="0" t="0" r="0" b="0"/>
          <a:pathLst>
            <a:path>
              <a:moveTo>
                <a:pt x="4726269" y="5219976"/>
              </a:moveTo>
              <a:arcTo wR="2921857" hR="2921857" stAng="3111726" swAng="136693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CF9E54-5315-41AD-AE1E-EE3A1F86A698}">
      <dsp:nvSpPr>
        <dsp:cNvPr id="0" name=""/>
        <dsp:cNvSpPr/>
      </dsp:nvSpPr>
      <dsp:spPr>
        <a:xfrm>
          <a:off x="3992570" y="5927319"/>
          <a:ext cx="2387356" cy="540002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>
              <a:solidFill>
                <a:schemeClr val="tx1"/>
              </a:solidFill>
            </a:rPr>
            <a:t>Derin veya </a:t>
          </a:r>
          <a:r>
            <a:rPr lang="tr-TR" sz="1800" kern="1200" dirty="0" err="1">
              <a:solidFill>
                <a:schemeClr val="tx1"/>
              </a:solidFill>
            </a:rPr>
            <a:t>Yüzeyel</a:t>
          </a:r>
          <a:r>
            <a:rPr lang="tr-TR" sz="1800" kern="1200" dirty="0">
              <a:solidFill>
                <a:schemeClr val="tx1"/>
              </a:solidFill>
            </a:rPr>
            <a:t> oluşu</a:t>
          </a:r>
        </a:p>
      </dsp:txBody>
      <dsp:txXfrm>
        <a:off x="4018931" y="5953680"/>
        <a:ext cx="2334634" cy="487280"/>
      </dsp:txXfrm>
    </dsp:sp>
    <dsp:sp modelId="{3FA8EE90-175B-4C12-B253-CE3F09F53610}">
      <dsp:nvSpPr>
        <dsp:cNvPr id="0" name=""/>
        <dsp:cNvSpPr/>
      </dsp:nvSpPr>
      <dsp:spPr>
        <a:xfrm>
          <a:off x="2177438" y="286703"/>
          <a:ext cx="5843715" cy="5843715"/>
        </a:xfrm>
        <a:custGeom>
          <a:avLst/>
          <a:gdLst/>
          <a:ahLst/>
          <a:cxnLst/>
          <a:rect l="0" t="0" r="0" b="0"/>
          <a:pathLst>
            <a:path>
              <a:moveTo>
                <a:pt x="1843967" y="5637627"/>
              </a:moveTo>
              <a:arcTo wR="2921857" hR="2921857" stAng="6698889" swAng="94052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A0D7CC-E911-4167-AB12-6E64E360FA45}">
      <dsp:nvSpPr>
        <dsp:cNvPr id="0" name=""/>
        <dsp:cNvSpPr/>
      </dsp:nvSpPr>
      <dsp:spPr>
        <a:xfrm>
          <a:off x="1852069" y="4987149"/>
          <a:ext cx="2387356" cy="540002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>
              <a:solidFill>
                <a:schemeClr val="tx1"/>
              </a:solidFill>
            </a:rPr>
            <a:t>Başlatan, arttıran, azaltan faktörler</a:t>
          </a:r>
        </a:p>
      </dsp:txBody>
      <dsp:txXfrm>
        <a:off x="1878430" y="5013510"/>
        <a:ext cx="2334634" cy="487280"/>
      </dsp:txXfrm>
    </dsp:sp>
    <dsp:sp modelId="{DF53A9AE-6475-4242-B4DB-94EB582EBE0E}">
      <dsp:nvSpPr>
        <dsp:cNvPr id="0" name=""/>
        <dsp:cNvSpPr/>
      </dsp:nvSpPr>
      <dsp:spPr>
        <a:xfrm>
          <a:off x="2192752" y="242820"/>
          <a:ext cx="5843715" cy="5843715"/>
        </a:xfrm>
        <a:custGeom>
          <a:avLst/>
          <a:gdLst/>
          <a:ahLst/>
          <a:cxnLst/>
          <a:rect l="0" t="0" r="0" b="0"/>
          <a:pathLst>
            <a:path>
              <a:moveTo>
                <a:pt x="632458" y="4737319"/>
              </a:moveTo>
              <a:arcTo wR="2921857" hR="2921857" stAng="8495164" swAng="10368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B826DA-8DD2-4D43-B1F6-9D99561D3B32}">
      <dsp:nvSpPr>
        <dsp:cNvPr id="0" name=""/>
        <dsp:cNvSpPr/>
      </dsp:nvSpPr>
      <dsp:spPr>
        <a:xfrm>
          <a:off x="1118166" y="3669715"/>
          <a:ext cx="2387356" cy="540002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>
              <a:solidFill>
                <a:schemeClr val="tx1"/>
              </a:solidFill>
            </a:rPr>
            <a:t>Niteliği</a:t>
          </a:r>
        </a:p>
      </dsp:txBody>
      <dsp:txXfrm>
        <a:off x="1144527" y="3696076"/>
        <a:ext cx="2334634" cy="487280"/>
      </dsp:txXfrm>
    </dsp:sp>
    <dsp:sp modelId="{A34E4A74-4EE4-4CCE-B17F-DE5551EF8649}">
      <dsp:nvSpPr>
        <dsp:cNvPr id="0" name=""/>
        <dsp:cNvSpPr/>
      </dsp:nvSpPr>
      <dsp:spPr>
        <a:xfrm>
          <a:off x="2246159" y="427904"/>
          <a:ext cx="5843715" cy="5843715"/>
        </a:xfrm>
        <a:custGeom>
          <a:avLst/>
          <a:gdLst/>
          <a:ahLst/>
          <a:cxnLst/>
          <a:rect l="0" t="0" r="0" b="0"/>
          <a:pathLst>
            <a:path>
              <a:moveTo>
                <a:pt x="16637" y="3233219"/>
              </a:moveTo>
              <a:arcTo wR="2921857" hR="2921857" stAng="10432966" swAng="100020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7A3347-AB5F-4B95-B99E-99AF027EB197}">
      <dsp:nvSpPr>
        <dsp:cNvPr id="0" name=""/>
        <dsp:cNvSpPr/>
      </dsp:nvSpPr>
      <dsp:spPr>
        <a:xfrm>
          <a:off x="1159129" y="2266151"/>
          <a:ext cx="2387356" cy="540002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>
              <a:solidFill>
                <a:schemeClr val="tx1"/>
              </a:solidFill>
            </a:rPr>
            <a:t>Şiddeti</a:t>
          </a:r>
        </a:p>
      </dsp:txBody>
      <dsp:txXfrm>
        <a:off x="1185490" y="2292512"/>
        <a:ext cx="2334634" cy="487280"/>
      </dsp:txXfrm>
    </dsp:sp>
    <dsp:sp modelId="{7263751D-9368-4E4F-B788-E8A83484AB44}">
      <dsp:nvSpPr>
        <dsp:cNvPr id="0" name=""/>
        <dsp:cNvSpPr/>
      </dsp:nvSpPr>
      <dsp:spPr>
        <a:xfrm>
          <a:off x="2298605" y="227344"/>
          <a:ext cx="5843715" cy="5843715"/>
        </a:xfrm>
        <a:custGeom>
          <a:avLst/>
          <a:gdLst/>
          <a:ahLst/>
          <a:cxnLst/>
          <a:rect l="0" t="0" r="0" b="0"/>
          <a:pathLst>
            <a:path>
              <a:moveTo>
                <a:pt x="138940" y="2031562"/>
              </a:moveTo>
              <a:arcTo wR="2921857" hR="2921857" stAng="11864413" swAng="87925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555E10-7204-4CF5-87E3-07E730E3B2BF}">
      <dsp:nvSpPr>
        <dsp:cNvPr id="0" name=""/>
        <dsp:cNvSpPr/>
      </dsp:nvSpPr>
      <dsp:spPr>
        <a:xfrm>
          <a:off x="1770172" y="1037410"/>
          <a:ext cx="2387356" cy="540002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>
              <a:solidFill>
                <a:schemeClr val="tx1"/>
              </a:solidFill>
            </a:rPr>
            <a:t>Eşlik eden belirtiler</a:t>
          </a:r>
        </a:p>
      </dsp:txBody>
      <dsp:txXfrm>
        <a:off x="1796533" y="1063771"/>
        <a:ext cx="2334634" cy="487280"/>
      </dsp:txXfrm>
    </dsp:sp>
    <dsp:sp modelId="{98543979-A73B-439D-93AA-2C8797610533}">
      <dsp:nvSpPr>
        <dsp:cNvPr id="0" name=""/>
        <dsp:cNvSpPr/>
      </dsp:nvSpPr>
      <dsp:spPr>
        <a:xfrm>
          <a:off x="2028769" y="474435"/>
          <a:ext cx="5843715" cy="5843715"/>
        </a:xfrm>
        <a:custGeom>
          <a:avLst/>
          <a:gdLst/>
          <a:ahLst/>
          <a:cxnLst/>
          <a:rect l="0" t="0" r="0" b="0"/>
          <a:pathLst>
            <a:path>
              <a:moveTo>
                <a:pt x="1204937" y="557658"/>
              </a:moveTo>
              <a:arcTo wR="2921857" hR="2921857" stAng="14040734" swAng="104541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0BBA8B-6125-49F5-A3F1-D11D3AA83A51}">
      <dsp:nvSpPr>
        <dsp:cNvPr id="0" name=""/>
        <dsp:cNvSpPr/>
      </dsp:nvSpPr>
      <dsp:spPr>
        <a:xfrm rot="5400000">
          <a:off x="6777992" y="-2850720"/>
          <a:ext cx="1274598" cy="6979097"/>
        </a:xfrm>
        <a:prstGeom prst="round2Same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Ağrı dinlenme ile azalır </a:t>
          </a:r>
          <a:endParaRPr lang="tr-TR" sz="2000" kern="1200" dirty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Fiziksel etkinlikle artar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Sabah tutukluğu yoktur veya kısa (5-10 dk.) süreli</a:t>
          </a:r>
        </a:p>
      </dsp:txBody>
      <dsp:txXfrm rot="-5400000">
        <a:off x="3925743" y="63750"/>
        <a:ext cx="6916876" cy="1150156"/>
      </dsp:txXfrm>
    </dsp:sp>
    <dsp:sp modelId="{98935BE2-3C7B-4472-BAD0-C58C13B7A53A}">
      <dsp:nvSpPr>
        <dsp:cNvPr id="0" name=""/>
        <dsp:cNvSpPr/>
      </dsp:nvSpPr>
      <dsp:spPr>
        <a:xfrm>
          <a:off x="0" y="18801"/>
          <a:ext cx="3925742" cy="1240052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300" kern="1200" dirty="0"/>
            <a:t>Mekanik</a:t>
          </a:r>
          <a:endParaRPr lang="tr-TR" sz="3300" kern="1200" dirty="0">
            <a:latin typeface="+mn-lt"/>
          </a:endParaRPr>
        </a:p>
      </dsp:txBody>
      <dsp:txXfrm>
        <a:off x="60534" y="79335"/>
        <a:ext cx="3804674" cy="1118984"/>
      </dsp:txXfrm>
    </dsp:sp>
    <dsp:sp modelId="{F3D7809D-D70C-453F-BF81-239A02920A7F}">
      <dsp:nvSpPr>
        <dsp:cNvPr id="0" name=""/>
        <dsp:cNvSpPr/>
      </dsp:nvSpPr>
      <dsp:spPr>
        <a:xfrm rot="5400000">
          <a:off x="2890786" y="-1405631"/>
          <a:ext cx="1197524" cy="6979097"/>
        </a:xfrm>
        <a:prstGeom prst="round2Same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Dinlenme ve sıcak uygulamayla artar</a:t>
          </a:r>
          <a:endParaRPr lang="tr-TR" sz="2000" kern="1200" dirty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Fiziksel etkinlikle azalır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En az bir saat sabah tutukluğu eşlik eder</a:t>
          </a:r>
          <a:endParaRPr lang="tr-TR" sz="2000" kern="1200" dirty="0">
            <a:latin typeface="+mn-lt"/>
          </a:endParaRPr>
        </a:p>
      </dsp:txBody>
      <dsp:txXfrm rot="-5400000">
        <a:off x="0" y="1543613"/>
        <a:ext cx="6920639" cy="1080608"/>
      </dsp:txXfrm>
    </dsp:sp>
    <dsp:sp modelId="{AAF40136-B3C1-4D77-BD4F-FE716DCF603A}">
      <dsp:nvSpPr>
        <dsp:cNvPr id="0" name=""/>
        <dsp:cNvSpPr/>
      </dsp:nvSpPr>
      <dsp:spPr>
        <a:xfrm>
          <a:off x="7000427" y="1366751"/>
          <a:ext cx="3925742" cy="1380073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300" kern="1200" dirty="0" err="1"/>
            <a:t>Enflamatuar</a:t>
          </a:r>
          <a:endParaRPr lang="tr-TR" sz="3300" kern="1200" dirty="0">
            <a:latin typeface="+mn-lt"/>
          </a:endParaRPr>
        </a:p>
      </dsp:txBody>
      <dsp:txXfrm>
        <a:off x="7067797" y="1434121"/>
        <a:ext cx="3791002" cy="1245333"/>
      </dsp:txXfrm>
    </dsp:sp>
    <dsp:sp modelId="{D679AD81-74EE-4CD6-A1DE-D1503B5D5D07}">
      <dsp:nvSpPr>
        <dsp:cNvPr id="0" name=""/>
        <dsp:cNvSpPr/>
      </dsp:nvSpPr>
      <dsp:spPr>
        <a:xfrm rot="5400000">
          <a:off x="6953256" y="-25786"/>
          <a:ext cx="907607" cy="6992748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tr-TR" sz="2000" kern="1200" dirty="0">
              <a:solidFill>
                <a:schemeClr val="tx1"/>
              </a:solidFill>
              <a:latin typeface="+mn-lt"/>
            </a:rPr>
            <a:t>Ateş,</a:t>
          </a:r>
          <a:r>
            <a:rPr lang="tr-TR" sz="2000" kern="1200" dirty="0">
              <a:latin typeface="+mn-lt"/>
              <a:cs typeface="Times New Roman" pitchFamily="18" charset="0"/>
            </a:rPr>
            <a:t> gece terlemesi,</a:t>
          </a:r>
          <a:r>
            <a:rPr lang="tr-TR" sz="2000" kern="1200" dirty="0">
              <a:solidFill>
                <a:schemeClr val="tx1"/>
              </a:solidFill>
              <a:latin typeface="+mn-lt"/>
            </a:rPr>
            <a:t> iştahsızlık, kilo kaybı </a:t>
          </a:r>
          <a:endParaRPr lang="tr-TR" sz="2000" kern="1200" dirty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>
              <a:latin typeface="+mn-lt"/>
              <a:cs typeface="Times New Roman" pitchFamily="18" charset="0"/>
            </a:rPr>
            <a:t>Gece oluşan, ısrarlı ağrı </a:t>
          </a:r>
          <a:endParaRPr lang="tr-TR" sz="2000" kern="1200" dirty="0">
            <a:latin typeface="+mn-lt"/>
          </a:endParaRPr>
        </a:p>
      </dsp:txBody>
      <dsp:txXfrm rot="-5400000">
        <a:off x="3910686" y="3061090"/>
        <a:ext cx="6948442" cy="818995"/>
      </dsp:txXfrm>
    </dsp:sp>
    <dsp:sp modelId="{6C5C2C89-E248-43D1-8399-8524E4890F1B}">
      <dsp:nvSpPr>
        <dsp:cNvPr id="0" name=""/>
        <dsp:cNvSpPr/>
      </dsp:nvSpPr>
      <dsp:spPr>
        <a:xfrm>
          <a:off x="0" y="2859958"/>
          <a:ext cx="3933421" cy="113450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300" kern="1200" dirty="0">
              <a:latin typeface="+mn-lt"/>
              <a:cs typeface="Times New Roman" pitchFamily="18" charset="0"/>
            </a:rPr>
            <a:t>Tümör Enfeksiyon</a:t>
          </a:r>
          <a:endParaRPr lang="tr-TR" sz="3300" kern="1200" dirty="0">
            <a:latin typeface="+mn-lt"/>
          </a:endParaRPr>
        </a:p>
      </dsp:txBody>
      <dsp:txXfrm>
        <a:off x="55382" y="2915340"/>
        <a:ext cx="3822657" cy="1023745"/>
      </dsp:txXfrm>
    </dsp:sp>
    <dsp:sp modelId="{12FA506F-74AD-4BE0-BF34-20ED58C02400}">
      <dsp:nvSpPr>
        <dsp:cNvPr id="0" name=""/>
        <dsp:cNvSpPr/>
      </dsp:nvSpPr>
      <dsp:spPr>
        <a:xfrm rot="5400000">
          <a:off x="3080134" y="1096760"/>
          <a:ext cx="907607" cy="6992748"/>
        </a:xfrm>
        <a:prstGeom prst="round2Same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>
              <a:latin typeface="+mn-lt"/>
              <a:cs typeface="Times New Roman" pitchFamily="18" charset="0"/>
            </a:rPr>
            <a:t>Öksürük, </a:t>
          </a:r>
          <a:r>
            <a:rPr lang="tr-TR" sz="2000" kern="1200" dirty="0" err="1">
              <a:latin typeface="+mn-lt"/>
              <a:cs typeface="Times New Roman" pitchFamily="18" charset="0"/>
            </a:rPr>
            <a:t>valsalva</a:t>
          </a:r>
          <a:r>
            <a:rPr lang="tr-TR" sz="2000" kern="1200" dirty="0">
              <a:latin typeface="+mn-lt"/>
              <a:cs typeface="Times New Roman" pitchFamily="18" charset="0"/>
            </a:rPr>
            <a:t>, oturmayla kötüleşir </a:t>
          </a:r>
          <a:endParaRPr lang="tr-TR" sz="2000" kern="1200" dirty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tr-TR" sz="2000" kern="1200" dirty="0">
              <a:latin typeface="+mn-lt"/>
              <a:cs typeface="Times New Roman" pitchFamily="18" charset="0"/>
            </a:rPr>
            <a:t>Sırtüstü yatmayla hafifler </a:t>
          </a:r>
          <a:endParaRPr lang="tr-TR" sz="2000" kern="1200" dirty="0">
            <a:latin typeface="+mn-lt"/>
          </a:endParaRPr>
        </a:p>
      </dsp:txBody>
      <dsp:txXfrm rot="-5400000">
        <a:off x="37564" y="4183636"/>
        <a:ext cx="6948442" cy="818995"/>
      </dsp:txXfrm>
    </dsp:sp>
    <dsp:sp modelId="{3857DE30-326E-4A53-8ECC-51900B5ADD21}">
      <dsp:nvSpPr>
        <dsp:cNvPr id="0" name=""/>
        <dsp:cNvSpPr/>
      </dsp:nvSpPr>
      <dsp:spPr>
        <a:xfrm>
          <a:off x="6970022" y="3992641"/>
          <a:ext cx="3933421" cy="113450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300" kern="1200" dirty="0">
              <a:latin typeface="+mn-lt"/>
              <a:cs typeface="Times New Roman" pitchFamily="18" charset="0"/>
            </a:rPr>
            <a:t>Disk </a:t>
          </a:r>
          <a:r>
            <a:rPr lang="tr-TR" sz="3300" kern="1200" dirty="0" err="1">
              <a:latin typeface="+mn-lt"/>
              <a:cs typeface="Times New Roman" pitchFamily="18" charset="0"/>
            </a:rPr>
            <a:t>Hernisi</a:t>
          </a:r>
          <a:endParaRPr lang="tr-TR" sz="3300" kern="1200" dirty="0">
            <a:latin typeface="+mn-lt"/>
          </a:endParaRPr>
        </a:p>
      </dsp:txBody>
      <dsp:txXfrm>
        <a:off x="7025404" y="4048023"/>
        <a:ext cx="3822657" cy="1023745"/>
      </dsp:txXfrm>
    </dsp:sp>
    <dsp:sp modelId="{13FAADCD-F40A-4D74-A75D-4D3A3735B598}">
      <dsp:nvSpPr>
        <dsp:cNvPr id="0" name=""/>
        <dsp:cNvSpPr/>
      </dsp:nvSpPr>
      <dsp:spPr>
        <a:xfrm rot="5400000">
          <a:off x="6975991" y="2223001"/>
          <a:ext cx="907607" cy="6992748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err="1">
              <a:latin typeface="+mn-lt"/>
              <a:cs typeface="Times New Roman" pitchFamily="18" charset="0"/>
            </a:rPr>
            <a:t>Parestesi</a:t>
          </a:r>
          <a:r>
            <a:rPr lang="tr-TR" sz="2000" kern="1200" dirty="0">
              <a:latin typeface="+mn-lt"/>
              <a:cs typeface="Times New Roman" pitchFamily="18" charset="0"/>
            </a:rPr>
            <a:t>, hissizlik, güçsüzlük ve yürüme bozuklukları</a:t>
          </a:r>
          <a:endParaRPr lang="tr-TR" sz="2000" kern="1200" dirty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>
              <a:latin typeface="+mn-lt"/>
              <a:cs typeface="Times New Roman" pitchFamily="18" charset="0"/>
            </a:rPr>
            <a:t>Bağırsak ve mesane </a:t>
          </a:r>
          <a:r>
            <a:rPr lang="tr-TR" sz="2000" kern="1200" dirty="0" err="1">
              <a:latin typeface="+mn-lt"/>
              <a:cs typeface="Times New Roman" pitchFamily="18" charset="0"/>
            </a:rPr>
            <a:t>inkontinansı</a:t>
          </a:r>
          <a:r>
            <a:rPr lang="tr-TR" sz="2000" kern="1200" dirty="0">
              <a:latin typeface="+mn-lt"/>
              <a:cs typeface="Times New Roman" pitchFamily="18" charset="0"/>
            </a:rPr>
            <a:t> </a:t>
          </a:r>
        </a:p>
      </dsp:txBody>
      <dsp:txXfrm rot="-5400000">
        <a:off x="3933421" y="5309877"/>
        <a:ext cx="6948442" cy="818995"/>
      </dsp:txXfrm>
    </dsp:sp>
    <dsp:sp modelId="{F0D49B45-09AA-4756-8554-6D7F1EAE1DEA}">
      <dsp:nvSpPr>
        <dsp:cNvPr id="0" name=""/>
        <dsp:cNvSpPr/>
      </dsp:nvSpPr>
      <dsp:spPr>
        <a:xfrm>
          <a:off x="0" y="5152120"/>
          <a:ext cx="3933421" cy="113450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300" kern="1200" dirty="0" err="1">
              <a:latin typeface="+mn-lt"/>
              <a:cs typeface="Times New Roman" pitchFamily="18" charset="0"/>
            </a:rPr>
            <a:t>Epidural</a:t>
          </a:r>
          <a:r>
            <a:rPr lang="tr-TR" sz="3300" kern="1200" dirty="0">
              <a:latin typeface="+mn-lt"/>
              <a:cs typeface="Times New Roman" pitchFamily="18" charset="0"/>
            </a:rPr>
            <a:t> Bası Sendromları</a:t>
          </a:r>
          <a:endParaRPr lang="tr-TR" sz="3300" kern="1200" dirty="0">
            <a:latin typeface="+mn-lt"/>
          </a:endParaRPr>
        </a:p>
      </dsp:txBody>
      <dsp:txXfrm>
        <a:off x="55382" y="5207502"/>
        <a:ext cx="3822657" cy="10237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09B1A7-F8FC-4FA8-B2F3-69BC31163F26}">
      <dsp:nvSpPr>
        <dsp:cNvPr id="0" name=""/>
        <dsp:cNvSpPr/>
      </dsp:nvSpPr>
      <dsp:spPr>
        <a:xfrm>
          <a:off x="5840007" y="380491"/>
          <a:ext cx="176021" cy="771143"/>
        </a:xfrm>
        <a:custGeom>
          <a:avLst/>
          <a:gdLst/>
          <a:ahLst/>
          <a:cxnLst/>
          <a:rect l="0" t="0" r="0" b="0"/>
          <a:pathLst>
            <a:path>
              <a:moveTo>
                <a:pt x="176021" y="0"/>
              </a:moveTo>
              <a:lnTo>
                <a:pt x="176021" y="771143"/>
              </a:lnTo>
              <a:lnTo>
                <a:pt x="0" y="7711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06925E-41F8-4266-AA31-B6DB9767901D}">
      <dsp:nvSpPr>
        <dsp:cNvPr id="0" name=""/>
        <dsp:cNvSpPr/>
      </dsp:nvSpPr>
      <dsp:spPr>
        <a:xfrm>
          <a:off x="6388062" y="2760977"/>
          <a:ext cx="294016" cy="771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1143"/>
              </a:lnTo>
              <a:lnTo>
                <a:pt x="294016" y="7711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A577EA-81F3-473B-92F7-78E2AC193277}">
      <dsp:nvSpPr>
        <dsp:cNvPr id="0" name=""/>
        <dsp:cNvSpPr/>
      </dsp:nvSpPr>
      <dsp:spPr>
        <a:xfrm>
          <a:off x="6016029" y="380491"/>
          <a:ext cx="1156078" cy="15422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6265"/>
              </a:lnTo>
              <a:lnTo>
                <a:pt x="1156078" y="1366265"/>
              </a:lnTo>
              <a:lnTo>
                <a:pt x="1156078" y="15422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230398-F146-4119-BE9F-57F05BD84D15}">
      <dsp:nvSpPr>
        <dsp:cNvPr id="0" name=""/>
        <dsp:cNvSpPr/>
      </dsp:nvSpPr>
      <dsp:spPr>
        <a:xfrm>
          <a:off x="1376160" y="3951220"/>
          <a:ext cx="2532032" cy="365530"/>
        </a:xfrm>
        <a:custGeom>
          <a:avLst/>
          <a:gdLst/>
          <a:ahLst/>
          <a:cxnLst/>
          <a:rect l="0" t="0" r="0" b="0"/>
          <a:pathLst>
            <a:path>
              <a:moveTo>
                <a:pt x="2532032" y="0"/>
              </a:moveTo>
              <a:lnTo>
                <a:pt x="2532032" y="189508"/>
              </a:lnTo>
              <a:lnTo>
                <a:pt x="0" y="189508"/>
              </a:lnTo>
              <a:lnTo>
                <a:pt x="0" y="36553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AC9656-85BA-49CD-AD0B-A678B66374BD}">
      <dsp:nvSpPr>
        <dsp:cNvPr id="0" name=""/>
        <dsp:cNvSpPr/>
      </dsp:nvSpPr>
      <dsp:spPr>
        <a:xfrm>
          <a:off x="3141699" y="5141463"/>
          <a:ext cx="372916" cy="771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1997"/>
              </a:lnTo>
              <a:lnTo>
                <a:pt x="372916" y="7719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4F5932-F8E3-4ADE-92E2-DAFC19368BE0}">
      <dsp:nvSpPr>
        <dsp:cNvPr id="0" name=""/>
        <dsp:cNvSpPr/>
      </dsp:nvSpPr>
      <dsp:spPr>
        <a:xfrm>
          <a:off x="3862472" y="3951220"/>
          <a:ext cx="91440" cy="3520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6021"/>
              </a:lnTo>
              <a:lnTo>
                <a:pt x="57572" y="176021"/>
              </a:lnTo>
              <a:lnTo>
                <a:pt x="57572" y="3520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B216C6-5EAF-4A0F-B89A-220269C2C46E}">
      <dsp:nvSpPr>
        <dsp:cNvPr id="0" name=""/>
        <dsp:cNvSpPr/>
      </dsp:nvSpPr>
      <dsp:spPr>
        <a:xfrm>
          <a:off x="3908192" y="2760977"/>
          <a:ext cx="951758" cy="352043"/>
        </a:xfrm>
        <a:custGeom>
          <a:avLst/>
          <a:gdLst/>
          <a:ahLst/>
          <a:cxnLst/>
          <a:rect l="0" t="0" r="0" b="0"/>
          <a:pathLst>
            <a:path>
              <a:moveTo>
                <a:pt x="951758" y="0"/>
              </a:moveTo>
              <a:lnTo>
                <a:pt x="951758" y="176021"/>
              </a:lnTo>
              <a:lnTo>
                <a:pt x="0" y="176021"/>
              </a:lnTo>
              <a:lnTo>
                <a:pt x="0" y="3520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EA2AF2-9C43-4477-998B-640A0A217929}">
      <dsp:nvSpPr>
        <dsp:cNvPr id="0" name=""/>
        <dsp:cNvSpPr/>
      </dsp:nvSpPr>
      <dsp:spPr>
        <a:xfrm>
          <a:off x="4859951" y="380491"/>
          <a:ext cx="1156078" cy="1542286"/>
        </a:xfrm>
        <a:custGeom>
          <a:avLst/>
          <a:gdLst/>
          <a:ahLst/>
          <a:cxnLst/>
          <a:rect l="0" t="0" r="0" b="0"/>
          <a:pathLst>
            <a:path>
              <a:moveTo>
                <a:pt x="1156078" y="0"/>
              </a:moveTo>
              <a:lnTo>
                <a:pt x="1156078" y="1366265"/>
              </a:lnTo>
              <a:lnTo>
                <a:pt x="0" y="1366265"/>
              </a:lnTo>
              <a:lnTo>
                <a:pt x="0" y="15422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FAC868-519D-4C78-BABA-35BC6F295E89}">
      <dsp:nvSpPr>
        <dsp:cNvPr id="0" name=""/>
        <dsp:cNvSpPr/>
      </dsp:nvSpPr>
      <dsp:spPr>
        <a:xfrm>
          <a:off x="5035973" y="853"/>
          <a:ext cx="1960112" cy="379637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chemeClr val="tx1"/>
              </a:solidFill>
            </a:rPr>
            <a:t>BEL AĞRISI</a:t>
          </a:r>
        </a:p>
      </dsp:txBody>
      <dsp:txXfrm>
        <a:off x="5035973" y="853"/>
        <a:ext cx="1960112" cy="379637"/>
      </dsp:txXfrm>
    </dsp:sp>
    <dsp:sp modelId="{A12A5BC5-03DE-4FB5-9824-C18AFACFCCFC}">
      <dsp:nvSpPr>
        <dsp:cNvPr id="0" name=""/>
        <dsp:cNvSpPr/>
      </dsp:nvSpPr>
      <dsp:spPr>
        <a:xfrm>
          <a:off x="3879895" y="1922778"/>
          <a:ext cx="1960112" cy="838199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>
              <a:solidFill>
                <a:schemeClr val="tx1"/>
              </a:solidFill>
            </a:rPr>
            <a:t>Nörolojik belirti ve semptom yok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>
              <a:solidFill>
                <a:schemeClr val="tx1"/>
              </a:solidFill>
            </a:rPr>
            <a:t>Sistemik hastalık yok</a:t>
          </a:r>
        </a:p>
      </dsp:txBody>
      <dsp:txXfrm>
        <a:off x="3879895" y="1922778"/>
        <a:ext cx="1960112" cy="838199"/>
      </dsp:txXfrm>
    </dsp:sp>
    <dsp:sp modelId="{CCDFEE3A-6D08-46A1-AD9F-80273BD83A9D}">
      <dsp:nvSpPr>
        <dsp:cNvPr id="0" name=""/>
        <dsp:cNvSpPr/>
      </dsp:nvSpPr>
      <dsp:spPr>
        <a:xfrm>
          <a:off x="2928136" y="3113021"/>
          <a:ext cx="1960112" cy="838199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>
              <a:solidFill>
                <a:schemeClr val="tx1"/>
              </a:solidFill>
            </a:rPr>
            <a:t>Mekanik bozukluğun konservatif tedavisi</a:t>
          </a:r>
        </a:p>
      </dsp:txBody>
      <dsp:txXfrm>
        <a:off x="2928136" y="3113021"/>
        <a:ext cx="1960112" cy="838199"/>
      </dsp:txXfrm>
    </dsp:sp>
    <dsp:sp modelId="{3CE669F3-60FE-4FDE-BD50-3F48C726F1D3}">
      <dsp:nvSpPr>
        <dsp:cNvPr id="0" name=""/>
        <dsp:cNvSpPr/>
      </dsp:nvSpPr>
      <dsp:spPr>
        <a:xfrm>
          <a:off x="2947113" y="4303264"/>
          <a:ext cx="1945863" cy="838199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>
              <a:solidFill>
                <a:schemeClr val="tx1"/>
              </a:solidFill>
            </a:rPr>
            <a:t>Semptomlar ısrarlı</a:t>
          </a:r>
        </a:p>
      </dsp:txBody>
      <dsp:txXfrm>
        <a:off x="2947113" y="4303264"/>
        <a:ext cx="1945863" cy="838199"/>
      </dsp:txXfrm>
    </dsp:sp>
    <dsp:sp modelId="{FD16AA51-FC3F-4F3E-96E7-273374E740DC}">
      <dsp:nvSpPr>
        <dsp:cNvPr id="0" name=""/>
        <dsp:cNvSpPr/>
      </dsp:nvSpPr>
      <dsp:spPr>
        <a:xfrm>
          <a:off x="3514616" y="5494361"/>
          <a:ext cx="1960112" cy="838199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>
              <a:solidFill>
                <a:schemeClr val="tx1"/>
              </a:solidFill>
            </a:rPr>
            <a:t>Görüntüleme, </a:t>
          </a:r>
          <a:r>
            <a:rPr lang="tr-TR" sz="1600" kern="1200" dirty="0" err="1">
              <a:solidFill>
                <a:schemeClr val="tx1"/>
              </a:solidFill>
            </a:rPr>
            <a:t>laboratuar</a:t>
          </a:r>
          <a:r>
            <a:rPr lang="tr-TR" sz="1600" kern="1200" dirty="0">
              <a:solidFill>
                <a:schemeClr val="tx1"/>
              </a:solidFill>
            </a:rPr>
            <a:t> değerlendirme</a:t>
          </a:r>
        </a:p>
      </dsp:txBody>
      <dsp:txXfrm>
        <a:off x="3514616" y="5494361"/>
        <a:ext cx="1960112" cy="838199"/>
      </dsp:txXfrm>
    </dsp:sp>
    <dsp:sp modelId="{7B9F1FBB-BE74-4885-AE6E-50B87FA434C5}">
      <dsp:nvSpPr>
        <dsp:cNvPr id="0" name=""/>
        <dsp:cNvSpPr/>
      </dsp:nvSpPr>
      <dsp:spPr>
        <a:xfrm>
          <a:off x="396103" y="4316751"/>
          <a:ext cx="1960112" cy="838199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>
              <a:solidFill>
                <a:schemeClr val="tx1"/>
              </a:solidFill>
            </a:rPr>
            <a:t>Semptomlar geriler</a:t>
          </a:r>
        </a:p>
      </dsp:txBody>
      <dsp:txXfrm>
        <a:off x="396103" y="4316751"/>
        <a:ext cx="1960112" cy="838199"/>
      </dsp:txXfrm>
    </dsp:sp>
    <dsp:sp modelId="{D9FE545D-14ED-4F62-9D4A-CAC501E10172}">
      <dsp:nvSpPr>
        <dsp:cNvPr id="0" name=""/>
        <dsp:cNvSpPr/>
      </dsp:nvSpPr>
      <dsp:spPr>
        <a:xfrm>
          <a:off x="6192051" y="1922778"/>
          <a:ext cx="1960112" cy="838199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>
              <a:solidFill>
                <a:schemeClr val="tx1"/>
              </a:solidFill>
            </a:rPr>
            <a:t>Nörolojik belirtiler ve/veya semptomlar veya sistemik hastalık mevcut</a:t>
          </a:r>
        </a:p>
      </dsp:txBody>
      <dsp:txXfrm>
        <a:off x="6192051" y="1922778"/>
        <a:ext cx="1960112" cy="838199"/>
      </dsp:txXfrm>
    </dsp:sp>
    <dsp:sp modelId="{9221D8B9-F7E4-4CD0-BE14-1F4E622D9ED3}">
      <dsp:nvSpPr>
        <dsp:cNvPr id="0" name=""/>
        <dsp:cNvSpPr/>
      </dsp:nvSpPr>
      <dsp:spPr>
        <a:xfrm>
          <a:off x="6682079" y="3113021"/>
          <a:ext cx="1960112" cy="838199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>
              <a:solidFill>
                <a:schemeClr val="tx1"/>
              </a:solidFill>
            </a:rPr>
            <a:t>Ek görüntüleme, </a:t>
          </a:r>
          <a:r>
            <a:rPr lang="tr-TR" sz="1600" kern="1200" dirty="0" err="1">
              <a:solidFill>
                <a:schemeClr val="tx1"/>
              </a:solidFill>
            </a:rPr>
            <a:t>laboratuar</a:t>
          </a:r>
          <a:r>
            <a:rPr lang="tr-TR" sz="1600" kern="1200" dirty="0">
              <a:solidFill>
                <a:schemeClr val="tx1"/>
              </a:solidFill>
            </a:rPr>
            <a:t> değerlendirme</a:t>
          </a:r>
        </a:p>
      </dsp:txBody>
      <dsp:txXfrm>
        <a:off x="6682079" y="3113021"/>
        <a:ext cx="1960112" cy="838199"/>
      </dsp:txXfrm>
    </dsp:sp>
    <dsp:sp modelId="{F6A0DAA2-A7BD-4F35-AB21-BE2FED538064}">
      <dsp:nvSpPr>
        <dsp:cNvPr id="0" name=""/>
        <dsp:cNvSpPr/>
      </dsp:nvSpPr>
      <dsp:spPr>
        <a:xfrm>
          <a:off x="3879895" y="741298"/>
          <a:ext cx="1960112" cy="820672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err="1">
              <a:solidFill>
                <a:schemeClr val="tx1"/>
              </a:solidFill>
            </a:rPr>
            <a:t>Anamnez</a:t>
          </a:r>
          <a:r>
            <a:rPr lang="tr-TR" sz="1600" kern="1200" dirty="0">
              <a:solidFill>
                <a:schemeClr val="tx1"/>
              </a:solidFill>
            </a:rPr>
            <a:t> ve fizik muayene</a:t>
          </a:r>
        </a:p>
      </dsp:txBody>
      <dsp:txXfrm>
        <a:off x="4166947" y="861483"/>
        <a:ext cx="1386008" cy="580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65E48A-A1D0-44A1-AB4B-13201F7911FF}" type="datetimeFigureOut">
              <a:rPr lang="tr-TR" smtClean="0"/>
              <a:t>15.11.2022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A0FEB-1B20-45C9-B8AE-1FF0DF69AC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5418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ibuprofen-drug-information?search=bel+a%C4%9Fr%C4%B1s%C4%B1nda+nsaii&amp;topicRef=7780&amp;source=see_link" TargetMode="External"/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uptodate.com/contents/naproxen-drug-information?search=bel+a%C4%9Fr%C4%B1s%C4%B1nda+nsaii&amp;topicRef=7780&amp;source=see_link" TargetMode="Externa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6069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8081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5592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1998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3872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0344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1377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8494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2468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8508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4581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4278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4375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2835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0553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38614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83202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6497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93971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12685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74660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6006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99862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77340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14983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27359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7205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80497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68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01739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70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36341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71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22243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72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84168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73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1084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 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zorlanması,lumbosakral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omurganın mekanik zorlanmaya maruz kalması sonucu oluşur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Sprain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ligamanın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strain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kasın yaralanma veya aşırı kullanma sonucu hasara uğramasıdır. 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Bir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ligamanın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birincil işlevi, eklemin pasif stabilizasyonunu sağlamaktır.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04930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74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78195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75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06289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79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32900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81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13293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 Genellikle </a:t>
            </a:r>
            <a:r>
              <a:rPr lang="tr-TR" dirty="0" err="1" smtClean="0">
                <a:hlinkClick r:id="rId3"/>
              </a:rPr>
              <a:t>ibuprofen</a:t>
            </a:r>
            <a:r>
              <a:rPr lang="tr-TR" dirty="0" smtClean="0"/>
              <a:t> (günde dört kez 400 ila 600 mg) veya </a:t>
            </a:r>
            <a:r>
              <a:rPr lang="tr-TR" dirty="0" err="1" smtClean="0">
                <a:hlinkClick r:id="rId4"/>
              </a:rPr>
              <a:t>naproksen</a:t>
            </a:r>
            <a:r>
              <a:rPr lang="tr-TR" dirty="0" smtClean="0"/>
              <a:t> (günde iki kez 250 ila 500 mg) ile başlarız. Dozlar </a:t>
            </a:r>
            <a:r>
              <a:rPr lang="tr-TR" dirty="0" err="1" smtClean="0"/>
              <a:t>tolere</a:t>
            </a:r>
            <a:r>
              <a:rPr lang="tr-TR" dirty="0" smtClean="0"/>
              <a:t> edildikçe azaltılmalıdır.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89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15298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90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85939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95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19254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444444"/>
                </a:solidFill>
                <a:effectLst/>
                <a:latin typeface="inherit"/>
              </a:rPr>
              <a:t>Televizyon izlemek, bulaşık yıkamak veya yürümek gibi günlük aktiviteler sırasında </a:t>
            </a:r>
            <a:r>
              <a:rPr lang="tr-TR" b="1" i="0" dirty="0">
                <a:solidFill>
                  <a:srgbClr val="404040"/>
                </a:solidFill>
                <a:effectLst/>
                <a:latin typeface="inherit"/>
              </a:rPr>
              <a:t>duruşunuza dikkat edin.</a:t>
            </a:r>
            <a:endParaRPr lang="tr-TR" b="0" i="0" dirty="0">
              <a:solidFill>
                <a:srgbClr val="444444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inherit"/>
              </a:rPr>
              <a:t>Aktif kalmak. </a:t>
            </a:r>
            <a:r>
              <a:rPr lang="tr-TR" b="0" i="0" dirty="0">
                <a:solidFill>
                  <a:srgbClr val="444444"/>
                </a:solidFill>
                <a:effectLst/>
                <a:latin typeface="inherit"/>
              </a:rPr>
              <a:t>Her türlü egzersiz duruşunuzu iyileştirmeye yardımcı olabilir, ancak belirli egzersiz türleri özellikle yardımcı olabilir. Yoga, </a:t>
            </a:r>
            <a:r>
              <a:rPr lang="tr-TR" b="0" i="0" dirty="0" err="1">
                <a:solidFill>
                  <a:srgbClr val="444444"/>
                </a:solidFill>
                <a:effectLst/>
                <a:latin typeface="inherit"/>
              </a:rPr>
              <a:t>tai</a:t>
            </a:r>
            <a:r>
              <a:rPr lang="tr-TR" b="0" i="0" dirty="0">
                <a:solidFill>
                  <a:srgbClr val="444444"/>
                </a:solidFill>
                <a:effectLst/>
                <a:latin typeface="inherit"/>
              </a:rPr>
              <a:t> </a:t>
            </a:r>
            <a:r>
              <a:rPr lang="tr-TR" b="0" i="0" dirty="0" err="1">
                <a:solidFill>
                  <a:srgbClr val="444444"/>
                </a:solidFill>
                <a:effectLst/>
                <a:latin typeface="inherit"/>
              </a:rPr>
              <a:t>chi</a:t>
            </a:r>
            <a:r>
              <a:rPr lang="tr-TR" b="0" i="0" dirty="0">
                <a:solidFill>
                  <a:srgbClr val="444444"/>
                </a:solidFill>
                <a:effectLst/>
                <a:latin typeface="inherit"/>
              </a:rPr>
              <a:t> ve vücut farkındalığına odaklanan diğer sınıfları içerir. Merkez bölgenizi (sırt, karın ve </a:t>
            </a:r>
            <a:r>
              <a:rPr lang="tr-TR" b="0" i="0" dirty="0" err="1">
                <a:solidFill>
                  <a:srgbClr val="444444"/>
                </a:solidFill>
                <a:effectLst/>
                <a:latin typeface="inherit"/>
              </a:rPr>
              <a:t>pelvis</a:t>
            </a:r>
            <a:r>
              <a:rPr lang="tr-TR" b="0" i="0" dirty="0">
                <a:solidFill>
                  <a:srgbClr val="444444"/>
                </a:solidFill>
                <a:effectLst/>
                <a:latin typeface="inherit"/>
              </a:rPr>
              <a:t> çevresindeki kaslar) güçlendiren egzersizler yapmak da iyi bir fikirdir.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inherit"/>
              </a:rPr>
              <a:t>Sağlıklı bir kiloyu koruyun. </a:t>
            </a:r>
            <a:r>
              <a:rPr lang="tr-TR" b="0" i="0" dirty="0">
                <a:solidFill>
                  <a:srgbClr val="444444"/>
                </a:solidFill>
                <a:effectLst/>
                <a:latin typeface="inherit"/>
              </a:rPr>
              <a:t>Fazla kilo karın kaslarınızı zayıflatabilir, </a:t>
            </a:r>
            <a:r>
              <a:rPr lang="tr-TR" b="0" i="0" dirty="0" err="1">
                <a:solidFill>
                  <a:srgbClr val="444444"/>
                </a:solidFill>
                <a:effectLst/>
                <a:latin typeface="inherit"/>
              </a:rPr>
              <a:t>pelvisiniz</a:t>
            </a:r>
            <a:r>
              <a:rPr lang="tr-TR" b="0" i="0" dirty="0">
                <a:solidFill>
                  <a:srgbClr val="444444"/>
                </a:solidFill>
                <a:effectLst/>
                <a:latin typeface="inherit"/>
              </a:rPr>
              <a:t> ve omurganız için sorunlara neden olabilir ve bel ağrısına katkıda bulunabilir. Bunların hepsi duruşunuza zarar verebilir.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inherit"/>
              </a:rPr>
              <a:t>Rahat, alçak topuklu ayakkabılar giyin. </a:t>
            </a:r>
            <a:r>
              <a:rPr lang="tr-TR" b="0" i="0" dirty="0">
                <a:solidFill>
                  <a:srgbClr val="444444"/>
                </a:solidFill>
                <a:effectLst/>
                <a:latin typeface="inherit"/>
              </a:rPr>
              <a:t>Örneğin yüksek topuklu ayakkabılar dengenizi bozabilir ve sizi farklı yürümeye zorlayabilir. Bu, kaslarınıza daha fazla baskı uygular ve duruşunuza zarar verir.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444444"/>
                </a:solidFill>
                <a:effectLst/>
                <a:latin typeface="inherit"/>
              </a:rPr>
              <a:t>İster bilgisayar başında oturuyor olun, ister akşam yemeği hazırlıyor olun, ister yemek yerken, </a:t>
            </a:r>
            <a:r>
              <a:rPr lang="tr-TR" b="1" i="0" dirty="0">
                <a:solidFill>
                  <a:srgbClr val="404040"/>
                </a:solidFill>
                <a:effectLst/>
                <a:latin typeface="inherit"/>
              </a:rPr>
              <a:t>çalışma yüzeylerinin sizin için rahat bir yükseklikte olduğundan emin olun .</a:t>
            </a:r>
            <a:endParaRPr lang="tr-TR" b="0" i="0" dirty="0">
              <a:solidFill>
                <a:srgbClr val="444444"/>
              </a:solidFill>
              <a:effectLst/>
              <a:latin typeface="inherit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96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92216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inherit"/>
              </a:rPr>
              <a:t>Oturma pozisyonlarını</a:t>
            </a:r>
            <a:r>
              <a:rPr lang="tr-TR" b="0" i="0" dirty="0">
                <a:solidFill>
                  <a:srgbClr val="444444"/>
                </a:solidFill>
                <a:effectLst/>
                <a:latin typeface="inherit"/>
              </a:rPr>
              <a:t> sık sık değiştirin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444444"/>
                </a:solidFill>
                <a:effectLst/>
                <a:latin typeface="inherit"/>
              </a:rPr>
              <a:t>Ofisinizde veya evinizde </a:t>
            </a:r>
            <a:r>
              <a:rPr lang="tr-TR" b="1" i="0" dirty="0">
                <a:solidFill>
                  <a:srgbClr val="404040"/>
                </a:solidFill>
                <a:effectLst/>
                <a:latin typeface="inherit"/>
              </a:rPr>
              <a:t>kısa yürüyüşler yapın</a:t>
            </a:r>
            <a:endParaRPr lang="tr-TR" b="0" i="0" dirty="0">
              <a:solidFill>
                <a:srgbClr val="444444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444444"/>
                </a:solidFill>
                <a:effectLst/>
                <a:latin typeface="inherit"/>
              </a:rPr>
              <a:t>Kas gerginliğini azaltmak için kaslarınızı sık sık </a:t>
            </a:r>
            <a:r>
              <a:rPr lang="tr-TR" b="1" i="0" dirty="0">
                <a:solidFill>
                  <a:srgbClr val="404040"/>
                </a:solidFill>
                <a:effectLst/>
                <a:latin typeface="inherit"/>
              </a:rPr>
              <a:t>hafifçe gerin</a:t>
            </a:r>
            <a:endParaRPr lang="tr-TR" b="0" i="0" dirty="0">
              <a:solidFill>
                <a:srgbClr val="444444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inherit"/>
              </a:rPr>
              <a:t>Bacaklarınızı geçmeyin; </a:t>
            </a:r>
            <a:r>
              <a:rPr lang="tr-TR" b="0" i="0" dirty="0">
                <a:solidFill>
                  <a:srgbClr val="444444"/>
                </a:solidFill>
                <a:effectLst/>
                <a:latin typeface="inherit"/>
              </a:rPr>
              <a:t>ayak bilekleriniz dizlerinizin önünde olacak şekilde ayaklarınızı yerde tutun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inherit"/>
              </a:rPr>
              <a:t>Ayaklarınızın yere değdiğinden emin olun</a:t>
            </a:r>
            <a:r>
              <a:rPr lang="tr-TR" b="0" i="0" dirty="0">
                <a:solidFill>
                  <a:srgbClr val="444444"/>
                </a:solidFill>
                <a:effectLst/>
                <a:latin typeface="inherit"/>
              </a:rPr>
              <a:t> veya bu mümkün değilse bir ayaklık kullanın.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inherit"/>
              </a:rPr>
              <a:t>Omuzlarınızı gevşetin; </a:t>
            </a:r>
            <a:r>
              <a:rPr lang="tr-TR" b="0" i="0" dirty="0">
                <a:solidFill>
                  <a:srgbClr val="444444"/>
                </a:solidFill>
                <a:effectLst/>
                <a:latin typeface="inherit"/>
              </a:rPr>
              <a:t>yuvarlanmamalı veya geriye doğru çekilmemelidir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inherit"/>
              </a:rPr>
              <a:t>Dirseklerinizi vücudunuza yakın tutun. </a:t>
            </a:r>
            <a:r>
              <a:rPr lang="tr-TR" b="0" i="0" dirty="0">
                <a:solidFill>
                  <a:srgbClr val="444444"/>
                </a:solidFill>
                <a:effectLst/>
                <a:latin typeface="inherit"/>
              </a:rPr>
              <a:t>90 ile 120 derece arasında bükülmeleri gerekir.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inherit"/>
              </a:rPr>
              <a:t>Sırtınızın tam olarak desteklendiğinden emin olun. </a:t>
            </a:r>
            <a:r>
              <a:rPr lang="tr-TR" b="0" i="0" dirty="0">
                <a:solidFill>
                  <a:srgbClr val="444444"/>
                </a:solidFill>
                <a:effectLst/>
                <a:latin typeface="inherit"/>
              </a:rPr>
              <a:t>Koltuğunuzun alt sırtınızın kıvrımını destekleyebilecek bir sırtlığı yoksa bir sırt yastığı veya başka bir sırt desteği kullanın.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b="1" i="0" dirty="0">
                <a:solidFill>
                  <a:srgbClr val="404040"/>
                </a:solidFill>
                <a:effectLst/>
                <a:latin typeface="inherit"/>
              </a:rPr>
              <a:t>Uyluk ve kalçalarınızın desteklendiğinden emin olun. </a:t>
            </a:r>
            <a:r>
              <a:rPr lang="tr-TR" b="0" i="0" dirty="0">
                <a:solidFill>
                  <a:srgbClr val="444444"/>
                </a:solidFill>
                <a:effectLst/>
                <a:latin typeface="inherit"/>
              </a:rPr>
              <a:t>İyi yastıklı bir koltuğunuz olmalı ve uyluklarınız ve kalçalarınız yere paralel olmalıdır.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97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3450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8870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9485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9194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Kanser, enfeksiyon ve </a:t>
            </a:r>
            <a:r>
              <a:rPr lang="tr-TR" dirty="0" err="1"/>
              <a:t>inflamatuvar</a:t>
            </a:r>
            <a:r>
              <a:rPr lang="tr-TR" dirty="0"/>
              <a:t> </a:t>
            </a:r>
            <a:r>
              <a:rPr lang="tr-TR" dirty="0" err="1"/>
              <a:t>romatizmal</a:t>
            </a:r>
            <a:r>
              <a:rPr lang="tr-TR" dirty="0"/>
              <a:t> bir hastalık gibi ciddi bir patolojiyi düşündüren sorgulama </a:t>
            </a:r>
            <a:r>
              <a:rPr lang="tr-TR" dirty="0" err="1"/>
              <a:t>bulguları“kırmızı</a:t>
            </a:r>
            <a:r>
              <a:rPr lang="tr-TR" dirty="0"/>
              <a:t> bayrak” olarak nitelenir (Tablo 2). </a:t>
            </a:r>
            <a:r>
              <a:rPr lang="tr-TR" dirty="0" err="1"/>
              <a:t>Kırmızıbayraklar</a:t>
            </a:r>
            <a:r>
              <a:rPr lang="tr-TR" dirty="0"/>
              <a:t> daha dikkatli olmayı ve ayrıntılı incelemeyi (</a:t>
            </a:r>
            <a:r>
              <a:rPr lang="tr-TR" sz="1800" dirty="0">
                <a:solidFill>
                  <a:srgbClr val="232323"/>
                </a:solidFill>
                <a:effectLst/>
                <a:latin typeface="Noto Sans" panose="020B0502040504020204" pitchFamily="34" charset="0"/>
                <a:ea typeface="Times New Roman" panose="02020603050405020304" pitchFamily="18" charset="0"/>
              </a:rPr>
              <a:t>ve daha erken görüntüleme</a:t>
            </a:r>
            <a:r>
              <a:rPr lang="tr-TR" dirty="0"/>
              <a:t>)gerektiren bulgulardır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3616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050" dirty="0" smtClean="0"/>
              <a:t>bel </a:t>
            </a:r>
            <a:r>
              <a:rPr lang="tr-TR" sz="1050" dirty="0"/>
              <a:t>ağrısında etkili olabilen </a:t>
            </a:r>
            <a:r>
              <a:rPr lang="tr-TR" sz="1050" dirty="0" err="1"/>
              <a:t>psikososyal</a:t>
            </a:r>
            <a:r>
              <a:rPr lang="tr-TR" sz="1050" dirty="0"/>
              <a:t> </a:t>
            </a:r>
            <a:r>
              <a:rPr lang="tr-TR" sz="1050" dirty="0" err="1"/>
              <a:t>faktörlereise</a:t>
            </a:r>
            <a:r>
              <a:rPr lang="tr-TR" sz="1050" dirty="0"/>
              <a:t> “sarı bayraklar” denir. Bunlar hastanın tutumu ve inançları, duyguları, davranışları, ailesi ve işyeri ile ilişkili olabilir. Sarı bayraklar uzun süreli sakatlık ve </a:t>
            </a:r>
            <a:r>
              <a:rPr lang="tr-TR" sz="1050" dirty="0" err="1"/>
              <a:t>işkaybı</a:t>
            </a:r>
            <a:r>
              <a:rPr lang="tr-TR" sz="1050" dirty="0"/>
              <a:t> riskini artırabilen iyileşmeye karşı </a:t>
            </a:r>
            <a:r>
              <a:rPr lang="tr-TR" sz="1050" dirty="0" err="1"/>
              <a:t>psikososyal</a:t>
            </a:r>
            <a:r>
              <a:rPr lang="tr-TR" sz="1050" dirty="0"/>
              <a:t> engellerdir (23). </a:t>
            </a:r>
          </a:p>
          <a:p>
            <a:r>
              <a:rPr lang="tr-TR" sz="1050" dirty="0"/>
              <a:t>Bel ağrısının kronikleşmesini önlemek </a:t>
            </a:r>
            <a:r>
              <a:rPr lang="tr-TR" sz="1050" dirty="0" smtClean="0"/>
              <a:t>için sarı </a:t>
            </a:r>
            <a:r>
              <a:rPr lang="tr-TR" sz="1050" dirty="0"/>
              <a:t>bayrakların saptanıp tedavilerinin yapılması gerekir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A0FEB-1B20-45C9-B8AE-1FF0DF69ACF1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991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1619-166A-4D04-A73F-2FCA22B0CB80}" type="datetimeFigureOut">
              <a:rPr lang="tr-TR" smtClean="0"/>
              <a:t>15.11.2022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4274788-438F-45A9-AA43-B2F19E3DDF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3928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1619-166A-4D04-A73F-2FCA22B0CB80}" type="datetimeFigureOut">
              <a:rPr lang="tr-TR" smtClean="0"/>
              <a:t>15.11.2022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4788-438F-45A9-AA43-B2F19E3DDF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425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1619-166A-4D04-A73F-2FCA22B0CB80}" type="datetimeFigureOut">
              <a:rPr lang="tr-TR" smtClean="0"/>
              <a:t>15.11.2022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4788-438F-45A9-AA43-B2F19E3DDF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3738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1619-166A-4D04-A73F-2FCA22B0CB80}" type="datetimeFigureOut">
              <a:rPr lang="tr-TR" smtClean="0"/>
              <a:t>15.11.2022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4788-438F-45A9-AA43-B2F19E3DDF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508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D6E1619-166A-4D04-A73F-2FCA22B0CB80}" type="datetimeFigureOut">
              <a:rPr lang="tr-TR" smtClean="0"/>
              <a:t>15.11.2022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tr-T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4274788-438F-45A9-AA43-B2F19E3DDF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7390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1619-166A-4D04-A73F-2FCA22B0CB80}" type="datetimeFigureOut">
              <a:rPr lang="tr-TR" smtClean="0"/>
              <a:t>15.11.2022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4788-438F-45A9-AA43-B2F19E3DDF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7501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1619-166A-4D04-A73F-2FCA22B0CB80}" type="datetimeFigureOut">
              <a:rPr lang="tr-TR" smtClean="0"/>
              <a:t>15.11.2022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4788-438F-45A9-AA43-B2F19E3DDF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6470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1619-166A-4D04-A73F-2FCA22B0CB80}" type="datetimeFigureOut">
              <a:rPr lang="tr-TR" smtClean="0"/>
              <a:t>15.11.2022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4788-438F-45A9-AA43-B2F19E3DDF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7347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1619-166A-4D04-A73F-2FCA22B0CB80}" type="datetimeFigureOut">
              <a:rPr lang="tr-TR" smtClean="0"/>
              <a:t>15.11.2022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4788-438F-45A9-AA43-B2F19E3DDF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6775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1619-166A-4D04-A73F-2FCA22B0CB80}" type="datetimeFigureOut">
              <a:rPr lang="tr-TR" smtClean="0"/>
              <a:t>15.11.2022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4788-438F-45A9-AA43-B2F19E3DDF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797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1619-166A-4D04-A73F-2FCA22B0CB80}" type="datetimeFigureOut">
              <a:rPr lang="tr-TR" smtClean="0"/>
              <a:t>15.11.2022</a:t>
            </a:fld>
            <a:endParaRPr lang="tr-T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4788-438F-45A9-AA43-B2F19E3DDF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388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D6E1619-166A-4D04-A73F-2FCA22B0CB80}" type="datetimeFigureOut">
              <a:rPr lang="tr-TR" smtClean="0"/>
              <a:t>15.11.2022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4274788-438F-45A9-AA43-B2F19E3DDF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355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7" Type="http://schemas.openxmlformats.org/officeDocument/2006/relationships/image" Target="../media/image40.sv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6.png"/><Relationship Id="rId4" Type="http://schemas.openxmlformats.org/officeDocument/2006/relationships/image" Target="../media/image106.png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7" Type="http://schemas.openxmlformats.org/officeDocument/2006/relationships/image" Target="../media/image40.sv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6.png"/><Relationship Id="rId4" Type="http://schemas.openxmlformats.org/officeDocument/2006/relationships/image" Target="../media/image106.png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7" Type="http://schemas.openxmlformats.org/officeDocument/2006/relationships/image" Target="../media/image40.sv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6.png"/><Relationship Id="rId4" Type="http://schemas.openxmlformats.org/officeDocument/2006/relationships/image" Target="../media/image106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microsoft.com/office/2017/06/relationships/model3d" Target="../media/model3d1.glb"/><Relationship Id="rId7" Type="http://schemas.openxmlformats.org/officeDocument/2006/relationships/image" Target="../media/image40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Relationship Id="rId9" Type="http://schemas.openxmlformats.org/officeDocument/2006/relationships/image" Target="../media/image106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lineplus.gov/guidetogoodposture.html" TargetMode="External"/><Relationship Id="rId2" Type="http://schemas.openxmlformats.org/officeDocument/2006/relationships/hyperlink" Target="https://www.ftronline.com/bel-muayenesi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ptodate.com/contents/management-of-non-radicular-neck-pain-in-adults?search=cervical%20patology%20imagine&amp;topicRef=4820&amp;source=see_link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?term=Clinical+Guidelines+Committee+of+the+American+College+of+Physicians%5bCorporate+Author%5d" TargetMode="External"/><Relationship Id="rId3" Type="http://schemas.openxmlformats.org/officeDocument/2006/relationships/hyperlink" Target="https://pubmed.ncbi.nlm.nih.gov/?term=Chou+R&amp;cauthor_id=21282698" TargetMode="External"/><Relationship Id="rId7" Type="http://schemas.openxmlformats.org/officeDocument/2006/relationships/hyperlink" Target="https://pubmed.ncbi.nlm.nih.gov/?term=Shekelle+P&amp;cauthor_id=21282698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med.ncbi.nlm.nih.gov/?term=Owens+DK&amp;cauthor_id=21282698" TargetMode="External"/><Relationship Id="rId5" Type="http://schemas.openxmlformats.org/officeDocument/2006/relationships/hyperlink" Target="https://pubmed.ncbi.nlm.nih.gov/?term=Qaseem+A&amp;cauthor_id=21282698" TargetMode="External"/><Relationship Id="rId4" Type="http://schemas.openxmlformats.org/officeDocument/2006/relationships/hyperlink" Target="https://pubmed.ncbi.nlm.nih.gov/21282698/#affiliation-1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66.png"/><Relationship Id="rId4" Type="http://schemas.microsoft.com/office/2007/relationships/hdphoto" Target="../media/hdphoto7.wdp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7" Type="http://schemas.openxmlformats.org/officeDocument/2006/relationships/image" Target="../media/image40.sv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2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İnsanların yüzde 80'inde görülüyor: Bel ağrısına dikkat! - Haber 7 SAĞL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95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019A87-F2BA-42EB-8C93-EF4C0AE8D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MEKANİK BEL AĞRISI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6302E58-5323-48AE-98E8-5159C9323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54318"/>
            <a:ext cx="3851334" cy="4861792"/>
          </a:xfrm>
        </p:spPr>
        <p:txBody>
          <a:bodyPr>
            <a:normAutofit/>
          </a:bodyPr>
          <a:lstStyle/>
          <a:p>
            <a:r>
              <a:rPr lang="tr-TR" b="1" dirty="0" err="1"/>
              <a:t>Lumbar</a:t>
            </a:r>
            <a:r>
              <a:rPr lang="tr-TR" b="1" dirty="0"/>
              <a:t> </a:t>
            </a:r>
            <a:r>
              <a:rPr lang="tr-TR" b="1" dirty="0" err="1"/>
              <a:t>strain</a:t>
            </a:r>
            <a:r>
              <a:rPr lang="tr-TR" b="1" dirty="0"/>
              <a:t>/</a:t>
            </a:r>
            <a:r>
              <a:rPr lang="tr-TR" b="1" dirty="0" err="1"/>
              <a:t>sprain</a:t>
            </a:r>
            <a:r>
              <a:rPr lang="tr-TR" b="1" dirty="0"/>
              <a:t> (%70)</a:t>
            </a:r>
          </a:p>
          <a:p>
            <a:r>
              <a:rPr lang="tr-TR" dirty="0" err="1"/>
              <a:t>Spondilolizis</a:t>
            </a:r>
            <a:r>
              <a:rPr lang="tr-TR" dirty="0"/>
              <a:t> (%10) </a:t>
            </a:r>
          </a:p>
          <a:p>
            <a:r>
              <a:rPr lang="tr-TR" dirty="0"/>
              <a:t>Disk </a:t>
            </a:r>
            <a:r>
              <a:rPr lang="tr-TR" dirty="0" err="1"/>
              <a:t>herniasyonu</a:t>
            </a:r>
            <a:r>
              <a:rPr lang="tr-TR" dirty="0"/>
              <a:t> (%5 - %10)</a:t>
            </a:r>
          </a:p>
          <a:p>
            <a:r>
              <a:rPr lang="tr-TR" dirty="0" err="1"/>
              <a:t>Spondilolistezis</a:t>
            </a:r>
            <a:endParaRPr lang="tr-TR" dirty="0"/>
          </a:p>
          <a:p>
            <a:r>
              <a:rPr lang="tr-TR" dirty="0" err="1"/>
              <a:t>Osteoartrit</a:t>
            </a:r>
            <a:r>
              <a:rPr lang="tr-TR" dirty="0"/>
              <a:t>  </a:t>
            </a:r>
          </a:p>
          <a:p>
            <a:r>
              <a:rPr lang="tr-TR" dirty="0" err="1"/>
              <a:t>Spinal</a:t>
            </a:r>
            <a:r>
              <a:rPr lang="tr-TR" dirty="0"/>
              <a:t> </a:t>
            </a:r>
            <a:r>
              <a:rPr lang="tr-TR" dirty="0" err="1"/>
              <a:t>stenoz</a:t>
            </a:r>
            <a:r>
              <a:rPr lang="tr-TR" dirty="0"/>
              <a:t>  </a:t>
            </a:r>
          </a:p>
          <a:p>
            <a:r>
              <a:rPr lang="tr-TR" dirty="0"/>
              <a:t>Osteoporoz </a:t>
            </a:r>
            <a:endParaRPr lang="tr-TR" dirty="0" smtClean="0"/>
          </a:p>
          <a:p>
            <a:r>
              <a:rPr lang="tr-TR" dirty="0" err="1"/>
              <a:t>Fraktür</a:t>
            </a:r>
            <a:r>
              <a:rPr lang="tr-TR" dirty="0"/>
              <a:t> </a:t>
            </a:r>
          </a:p>
          <a:p>
            <a:r>
              <a:rPr lang="tr-TR" dirty="0" err="1"/>
              <a:t>Konjenital</a:t>
            </a:r>
            <a:r>
              <a:rPr lang="tr-TR" dirty="0"/>
              <a:t> hastalıklar  </a:t>
            </a:r>
          </a:p>
          <a:p>
            <a:r>
              <a:rPr lang="tr-TR" dirty="0"/>
              <a:t>Ciddi </a:t>
            </a:r>
            <a:r>
              <a:rPr lang="tr-TR" dirty="0" err="1"/>
              <a:t>kifoz</a:t>
            </a:r>
            <a:r>
              <a:rPr lang="tr-TR" dirty="0"/>
              <a:t> </a:t>
            </a:r>
          </a:p>
          <a:p>
            <a:r>
              <a:rPr lang="tr-TR" dirty="0"/>
              <a:t>Ciddi </a:t>
            </a:r>
            <a:r>
              <a:rPr lang="tr-TR" dirty="0" err="1"/>
              <a:t>skolyoz</a:t>
            </a:r>
            <a:r>
              <a:rPr lang="tr-TR" dirty="0"/>
              <a:t> </a:t>
            </a:r>
          </a:p>
          <a:p>
            <a:endParaRPr lang="tr-TR" dirty="0"/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78888C29-646C-4906-83DC-E5C34E9BA5E3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39909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028" y="1792872"/>
            <a:ext cx="2759311" cy="212337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636" y="1792872"/>
            <a:ext cx="2770422" cy="220842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546" y="4294242"/>
            <a:ext cx="2030583" cy="2030583"/>
          </a:xfrm>
          <a:prstGeom prst="rect">
            <a:avLst/>
          </a:prstGeom>
        </p:spPr>
      </p:pic>
      <p:pic>
        <p:nvPicPr>
          <p:cNvPr id="12" name="Picture 4" descr="Bel Fıtığı - KozanBilgi.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401" y="4719862"/>
            <a:ext cx="2786392" cy="160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04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4D9675-EAE9-4125-BBD5-AAD631C04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6335A3F-E6D6-4687-8C02-AE09D5B77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29">
            <a:extLst>
              <a:ext uri="{FF2B5EF4-FFF2-40B4-BE49-F238E27FC236}">
                <a16:creationId xmlns:a16="http://schemas.microsoft.com/office/drawing/2014/main" id="{E81913B4-6D82-4A8D-BC7C-BBB20A9B7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58"/>
          <a:stretch/>
        </p:blipFill>
        <p:spPr bwMode="auto">
          <a:xfrm>
            <a:off x="0" y="0"/>
            <a:ext cx="4438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İçerik Yer Tutucusu 9" descr="Red X">
                <a:extLst>
                  <a:ext uri="{FF2B5EF4-FFF2-40B4-BE49-F238E27FC236}">
                    <a16:creationId xmlns:a16="http://schemas.microsoft.com/office/drawing/2014/main" id="{2016584A-EB3F-4CE2-AB41-910D9F0594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52575308"/>
                  </p:ext>
                </p:extLst>
              </p:nvPr>
            </p:nvGraphicFramePr>
            <p:xfrm>
              <a:off x="586216" y="443344"/>
              <a:ext cx="1013862" cy="105857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13862" cy="1058575"/>
                    </a:xfrm>
                    <a:prstGeom prst="rect">
                      <a:avLst/>
                    </a:prstGeom>
                  </am3d:spPr>
                  <am3d:camera>
                    <am3d:pos x="0" y="0" z="6606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1450" d="1000000"/>
                    <am3d:preTrans dx="15192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853738" ay="1150815" az="-28574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4093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İçerik Yer Tutucusu 9" descr="Red X">
                <a:extLst>
                  <a:ext uri="{FF2B5EF4-FFF2-40B4-BE49-F238E27FC236}">
                    <a16:creationId xmlns:a16="http://schemas.microsoft.com/office/drawing/2014/main" id="{2016584A-EB3F-4CE2-AB41-910D9F0594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216" y="443344"/>
                <a:ext cx="1013862" cy="1058575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4" descr="29">
            <a:extLst>
              <a:ext uri="{FF2B5EF4-FFF2-40B4-BE49-F238E27FC236}">
                <a16:creationId xmlns:a16="http://schemas.microsoft.com/office/drawing/2014/main" id="{F1E8F758-11A3-43D5-9B41-AC44F493A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3" r="1874"/>
          <a:stretch/>
        </p:blipFill>
        <p:spPr bwMode="auto">
          <a:xfrm>
            <a:off x="4438649" y="0"/>
            <a:ext cx="3816000" cy="683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İçerik Yer Tutucusu 6" descr="Onay işareti düz dolguyla">
            <a:extLst>
              <a:ext uri="{FF2B5EF4-FFF2-40B4-BE49-F238E27FC236}">
                <a16:creationId xmlns:a16="http://schemas.microsoft.com/office/drawing/2014/main" id="{2E908EDB-DCB3-40A4-9546-D6C6A1F18A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67501" y="195695"/>
            <a:ext cx="1543050" cy="1543050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4456194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CDF982-23D6-42B6-9BB0-4AD36DAA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14CBC43-986C-4AFB-BBF8-59EE56103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7" descr="YÜK TAŞIMA1">
            <a:extLst>
              <a:ext uri="{FF2B5EF4-FFF2-40B4-BE49-F238E27FC236}">
                <a16:creationId xmlns:a16="http://schemas.microsoft.com/office/drawing/2014/main" id="{0A763FF3-849D-4ACF-BC38-6C043F876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0"/>
            <a:ext cx="6480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İçerik Yer Tutucusu 9" descr="Red X">
                <a:extLst>
                  <a:ext uri="{FF2B5EF4-FFF2-40B4-BE49-F238E27FC236}">
                    <a16:creationId xmlns:a16="http://schemas.microsoft.com/office/drawing/2014/main" id="{9A83AE1A-66A8-40D3-8D0A-3793F10464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05156409"/>
                  </p:ext>
                </p:extLst>
              </p:nvPr>
            </p:nvGraphicFramePr>
            <p:xfrm>
              <a:off x="1477963" y="192519"/>
              <a:ext cx="1013862" cy="105857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13862" cy="1058575"/>
                    </a:xfrm>
                    <a:prstGeom prst="rect">
                      <a:avLst/>
                    </a:prstGeom>
                  </am3d:spPr>
                  <am3d:camera>
                    <am3d:pos x="0" y="0" z="6606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1450" d="1000000"/>
                    <am3d:preTrans dx="15192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853738" ay="1150815" az="-28574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4093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İçerik Yer Tutucusu 9" descr="Red X">
                <a:extLst>
                  <a:ext uri="{FF2B5EF4-FFF2-40B4-BE49-F238E27FC236}">
                    <a16:creationId xmlns:a16="http://schemas.microsoft.com/office/drawing/2014/main" id="{9A83AE1A-66A8-40D3-8D0A-3793F10464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7963" y="192519"/>
                <a:ext cx="1013862" cy="1058575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İçerik Yer Tutucusu 6" descr="Onay işareti düz dolguyla">
            <a:extLst>
              <a:ext uri="{FF2B5EF4-FFF2-40B4-BE49-F238E27FC236}">
                <a16:creationId xmlns:a16="http://schemas.microsoft.com/office/drawing/2014/main" id="{0DE30E1D-0B5E-4C0D-80FC-1EBCBBA06C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50162" y="-90488"/>
            <a:ext cx="1543050" cy="1543050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798334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B34AFB-0360-4384-B067-DE9BA241C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A65430-03EB-4362-8733-04282C3B1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7" descr="212223">
            <a:extLst>
              <a:ext uri="{FF2B5EF4-FFF2-40B4-BE49-F238E27FC236}">
                <a16:creationId xmlns:a16="http://schemas.microsoft.com/office/drawing/2014/main" id="{438AB17A-7600-465A-9FC4-9074D9C83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8"/>
          <a:stretch/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İçerik Yer Tutucusu 9" descr="Red X">
                <a:extLst>
                  <a:ext uri="{FF2B5EF4-FFF2-40B4-BE49-F238E27FC236}">
                    <a16:creationId xmlns:a16="http://schemas.microsoft.com/office/drawing/2014/main" id="{EA3E1F2B-4576-4ECB-9874-4B9BBC10DB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0607088"/>
                  </p:ext>
                </p:extLst>
              </p:nvPr>
            </p:nvGraphicFramePr>
            <p:xfrm>
              <a:off x="586216" y="443344"/>
              <a:ext cx="1013862" cy="105857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13862" cy="1058575"/>
                    </a:xfrm>
                    <a:prstGeom prst="rect">
                      <a:avLst/>
                    </a:prstGeom>
                  </am3d:spPr>
                  <am3d:camera>
                    <am3d:pos x="0" y="0" z="6606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1450" d="1000000"/>
                    <am3d:preTrans dx="15192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853738" ay="1150815" az="-28574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4093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İçerik Yer Tutucusu 9" descr="Red X">
                <a:extLst>
                  <a:ext uri="{FF2B5EF4-FFF2-40B4-BE49-F238E27FC236}">
                    <a16:creationId xmlns:a16="http://schemas.microsoft.com/office/drawing/2014/main" id="{EA3E1F2B-4576-4ECB-9874-4B9BBC10DB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216" y="443344"/>
                <a:ext cx="1013862" cy="1058575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İçerik Yer Tutucusu 6" descr="Onay işareti düz dolguyla">
            <a:extLst>
              <a:ext uri="{FF2B5EF4-FFF2-40B4-BE49-F238E27FC236}">
                <a16:creationId xmlns:a16="http://schemas.microsoft.com/office/drawing/2014/main" id="{12F4F64F-DEC5-4C81-B07E-9B90B074E1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096000" y="215107"/>
            <a:ext cx="1543050" cy="1543050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22571055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C3BD93-8AD2-4407-A3B9-9804387CF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 descr="Onay işareti düz dolguyla">
            <a:extLst>
              <a:ext uri="{FF2B5EF4-FFF2-40B4-BE49-F238E27FC236}">
                <a16:creationId xmlns:a16="http://schemas.microsoft.com/office/drawing/2014/main" id="{602492A7-F800-4772-BFDE-B0715AF5D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67501" y="195695"/>
            <a:ext cx="1543050" cy="1543050"/>
          </a:xfrm>
          <a:scene3d>
            <a:camera prst="perspectiveContrastingLeftFacing"/>
            <a:lightRig rig="threePt" dir="t"/>
          </a:scene3d>
        </p:spPr>
      </p:pic>
      <p:pic>
        <p:nvPicPr>
          <p:cNvPr id="4" name="Picture 7" descr="27">
            <a:extLst>
              <a:ext uri="{FF2B5EF4-FFF2-40B4-BE49-F238E27FC236}">
                <a16:creationId xmlns:a16="http://schemas.microsoft.com/office/drawing/2014/main" id="{187D8795-FBF6-4BE7-90E1-67DA15CD0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r="39726"/>
          <a:stretch/>
        </p:blipFill>
        <p:spPr bwMode="auto">
          <a:xfrm>
            <a:off x="838200" y="0"/>
            <a:ext cx="8058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İçerik Yer Tutucusu 9" descr="Red X">
                <a:extLst>
                  <a:ext uri="{FF2B5EF4-FFF2-40B4-BE49-F238E27FC236}">
                    <a16:creationId xmlns:a16="http://schemas.microsoft.com/office/drawing/2014/main" id="{565CFF48-5DA0-412C-A971-D6E3A5BA1E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97602270"/>
                  </p:ext>
                </p:extLst>
              </p:nvPr>
            </p:nvGraphicFramePr>
            <p:xfrm>
              <a:off x="1386316" y="443344"/>
              <a:ext cx="1013862" cy="105857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13862" cy="1058575"/>
                    </a:xfrm>
                    <a:prstGeom prst="rect">
                      <a:avLst/>
                    </a:prstGeom>
                  </am3d:spPr>
                  <am3d:camera>
                    <am3d:pos x="0" y="0" z="6606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1450" d="1000000"/>
                    <am3d:preTrans dx="15192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853738" ay="1150815" az="-28574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4093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İçerik Yer Tutucusu 9" descr="Red X">
                <a:extLst>
                  <a:ext uri="{FF2B5EF4-FFF2-40B4-BE49-F238E27FC236}">
                    <a16:creationId xmlns:a16="http://schemas.microsoft.com/office/drawing/2014/main" id="{565CFF48-5DA0-412C-A971-D6E3A5BA1E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86316" y="443344"/>
                <a:ext cx="1013862" cy="10585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551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73D468-57B7-438C-AC8E-E64C41DA7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SEVK KRİTERLERİ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E957F14-0F3E-43B3-8062-710D01336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190750"/>
            <a:ext cx="5486400" cy="466725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Bel ağrısında kırmızı bayrakların varlığı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Genel durum kötü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Şiddetli bir travma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Mekanik kaynaklı olmayan bel ağrısı ya </a:t>
            </a:r>
            <a:r>
              <a:rPr lang="tr-TR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ayırıcı tanıda sorun</a:t>
            </a:r>
          </a:p>
          <a:p>
            <a:pPr>
              <a:lnSpc>
                <a:spcPct val="107000"/>
              </a:lnSpc>
            </a:pPr>
            <a:r>
              <a:rPr lang="tr-TR" altLang="tr-TR" dirty="0"/>
              <a:t>Tedaviye cevap alınamaması</a:t>
            </a:r>
          </a:p>
          <a:p>
            <a:pPr>
              <a:lnSpc>
                <a:spcPct val="107000"/>
              </a:lnSpc>
            </a:pPr>
            <a:r>
              <a:rPr lang="tr-TR" altLang="tr-TR" dirty="0"/>
              <a:t>İleri inceleme ihtiyacı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642" y="2190750"/>
            <a:ext cx="4594382" cy="37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8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8AA3FE-91B0-45E9-8902-5039D0499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DFCE3C0-B9F8-4309-B73D-370E4CE12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093976"/>
            <a:ext cx="10515600" cy="5448924"/>
          </a:xfrm>
        </p:spPr>
        <p:txBody>
          <a:bodyPr>
            <a:normAutofit fontScale="25000" lnSpcReduction="20000"/>
          </a:bodyPr>
          <a:lstStyle/>
          <a:p>
            <a:r>
              <a:rPr lang="tr-TR" sz="5500" dirty="0" err="1"/>
              <a:t>Current</a:t>
            </a:r>
            <a:r>
              <a:rPr lang="tr-TR" sz="5500" dirty="0"/>
              <a:t> Aile Hekimliği Tanı Ve Tedavi, 2019</a:t>
            </a:r>
          </a:p>
          <a:p>
            <a:r>
              <a:rPr lang="en-US" sz="5500" dirty="0"/>
              <a:t>Diagnosis And Treatment Of Acute Low Back Pain</a:t>
            </a:r>
            <a:r>
              <a:rPr lang="tr-TR" sz="5500" dirty="0"/>
              <a:t>,</a:t>
            </a:r>
            <a:r>
              <a:rPr lang="tr-TR" sz="55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BRIAN A. CASAZZA, MD, </a:t>
            </a:r>
            <a:r>
              <a:rPr lang="tr-TR" sz="55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University</a:t>
            </a:r>
            <a:r>
              <a:rPr lang="tr-TR" sz="55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Of North Carolina School Of </a:t>
            </a:r>
            <a:r>
              <a:rPr lang="tr-TR" sz="55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Medicine</a:t>
            </a:r>
            <a:r>
              <a:rPr lang="tr-TR" sz="55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tr-TR" sz="55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Chapel</a:t>
            </a:r>
            <a:r>
              <a:rPr lang="tr-TR" sz="55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55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Hill</a:t>
            </a:r>
            <a:r>
              <a:rPr lang="tr-TR" sz="55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North Carolina</a:t>
            </a:r>
            <a:r>
              <a:rPr lang="tr-TR" sz="55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5500" dirty="0" err="1"/>
              <a:t>American</a:t>
            </a:r>
            <a:r>
              <a:rPr lang="tr-TR" sz="5500" dirty="0"/>
              <a:t> </a:t>
            </a:r>
            <a:r>
              <a:rPr lang="tr-TR" sz="5500" dirty="0" err="1"/>
              <a:t>Family</a:t>
            </a:r>
            <a:r>
              <a:rPr lang="tr-TR" sz="5500" dirty="0"/>
              <a:t> </a:t>
            </a:r>
            <a:r>
              <a:rPr lang="tr-TR" sz="5500" dirty="0" err="1"/>
              <a:t>Physician</a:t>
            </a:r>
            <a:r>
              <a:rPr lang="tr-TR" sz="55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tr-TR" sz="5500" dirty="0">
                <a:ea typeface="Times New Roman" panose="02020603050405020304" pitchFamily="18" charset="0"/>
                <a:cs typeface="Arial" panose="020B0604020202020204" pitchFamily="34" charset="0"/>
              </a:rPr>
              <a:t>2012 </a:t>
            </a:r>
            <a:r>
              <a:rPr lang="tr-TR" sz="5500" dirty="0" err="1">
                <a:ea typeface="Times New Roman" panose="02020603050405020304" pitchFamily="18" charset="0"/>
                <a:cs typeface="Arial" panose="020B0604020202020204" pitchFamily="34" charset="0"/>
              </a:rPr>
              <a:t>Feb</a:t>
            </a:r>
            <a:r>
              <a:rPr lang="tr-TR" sz="5500" dirty="0">
                <a:ea typeface="Times New Roman" panose="02020603050405020304" pitchFamily="18" charset="0"/>
                <a:cs typeface="Arial" panose="020B0604020202020204" pitchFamily="34" charset="0"/>
              </a:rPr>
              <a:t> 15;85(4):343-350</a:t>
            </a:r>
            <a:endParaRPr lang="tr-TR" sz="5500" dirty="0"/>
          </a:p>
          <a:p>
            <a:r>
              <a:rPr lang="en-US" sz="5500" dirty="0"/>
              <a:t>Chronic Low Back Pain: Evaluation And Management</a:t>
            </a:r>
            <a:r>
              <a:rPr lang="tr-TR" sz="5500" dirty="0"/>
              <a:t>,</a:t>
            </a:r>
            <a:r>
              <a:rPr lang="en-US" sz="5500" dirty="0"/>
              <a:t> June 15, 2009  Volume 79, Number 12</a:t>
            </a:r>
            <a:r>
              <a:rPr lang="tr-TR" sz="5500" dirty="0"/>
              <a:t>, </a:t>
            </a:r>
            <a:r>
              <a:rPr lang="tr-TR" sz="5500" dirty="0" err="1"/>
              <a:t>American</a:t>
            </a:r>
            <a:r>
              <a:rPr lang="tr-TR" sz="5500" dirty="0"/>
              <a:t> </a:t>
            </a:r>
            <a:r>
              <a:rPr lang="tr-TR" sz="5500" dirty="0" err="1"/>
              <a:t>Family</a:t>
            </a:r>
            <a:r>
              <a:rPr lang="tr-TR" sz="5500" dirty="0"/>
              <a:t> </a:t>
            </a:r>
            <a:r>
              <a:rPr lang="tr-TR" sz="5500" dirty="0" err="1"/>
              <a:t>Physician</a:t>
            </a:r>
            <a:endParaRPr lang="en-US" sz="5500" i="0" dirty="0">
              <a:effectLst/>
            </a:endParaRPr>
          </a:p>
          <a:p>
            <a:r>
              <a:rPr lang="tr-TR" sz="5500" dirty="0" err="1"/>
              <a:t>Mechanical</a:t>
            </a:r>
            <a:r>
              <a:rPr lang="tr-TR" sz="5500" dirty="0"/>
              <a:t> </a:t>
            </a:r>
            <a:r>
              <a:rPr lang="tr-TR" sz="5500" dirty="0" err="1"/>
              <a:t>Low</a:t>
            </a:r>
            <a:r>
              <a:rPr lang="tr-TR" sz="5500" dirty="0"/>
              <a:t> </a:t>
            </a:r>
            <a:r>
              <a:rPr lang="tr-TR" sz="5500" dirty="0" err="1"/>
              <a:t>Back</a:t>
            </a:r>
            <a:r>
              <a:rPr lang="tr-TR" sz="5500" dirty="0"/>
              <a:t> </a:t>
            </a:r>
            <a:r>
              <a:rPr lang="tr-TR" sz="5500" dirty="0" err="1"/>
              <a:t>Pain</a:t>
            </a:r>
            <a:r>
              <a:rPr lang="tr-TR" sz="5500" dirty="0"/>
              <a:t>, </a:t>
            </a:r>
            <a:r>
              <a:rPr lang="en-US" sz="5500" dirty="0"/>
              <a:t>October 1, 2018  Volume 98, Number 7</a:t>
            </a:r>
            <a:r>
              <a:rPr lang="tr-TR" sz="5500" dirty="0"/>
              <a:t>,  </a:t>
            </a:r>
            <a:r>
              <a:rPr lang="tr-TR" sz="5500" dirty="0" err="1"/>
              <a:t>American</a:t>
            </a:r>
            <a:r>
              <a:rPr lang="tr-TR" sz="5500" dirty="0"/>
              <a:t> </a:t>
            </a:r>
            <a:r>
              <a:rPr lang="tr-TR" sz="5500" dirty="0" err="1"/>
              <a:t>Family</a:t>
            </a:r>
            <a:r>
              <a:rPr lang="tr-TR" sz="5500" dirty="0"/>
              <a:t> </a:t>
            </a:r>
            <a:r>
              <a:rPr lang="tr-TR" sz="5500" dirty="0" err="1"/>
              <a:t>Physician</a:t>
            </a:r>
            <a:endParaRPr lang="tr-TR" sz="5500" dirty="0"/>
          </a:p>
          <a:p>
            <a:r>
              <a:rPr lang="en-US" sz="5500" i="0" dirty="0">
                <a:effectLst/>
              </a:rPr>
              <a:t>Low Back Pain: American College Of Physicians Practice Guideline On Noninvasive Treatments</a:t>
            </a:r>
            <a:r>
              <a:rPr lang="tr-TR" sz="5500" i="0" dirty="0">
                <a:effectLst/>
              </a:rPr>
              <a:t> </a:t>
            </a:r>
            <a:r>
              <a:rPr lang="tr-TR" sz="5500" i="1" dirty="0" err="1">
                <a:effectLst/>
              </a:rPr>
              <a:t>Am</a:t>
            </a:r>
            <a:r>
              <a:rPr lang="tr-TR" sz="5500" i="1" dirty="0">
                <a:effectLst/>
              </a:rPr>
              <a:t> </a:t>
            </a:r>
            <a:r>
              <a:rPr lang="tr-TR" sz="5500" i="1" dirty="0" err="1">
                <a:effectLst/>
              </a:rPr>
              <a:t>Fam</a:t>
            </a:r>
            <a:r>
              <a:rPr lang="tr-TR" sz="5500" i="1" dirty="0">
                <a:effectLst/>
              </a:rPr>
              <a:t> </a:t>
            </a:r>
            <a:r>
              <a:rPr lang="tr-TR" sz="5500" i="1" dirty="0" err="1">
                <a:effectLst/>
              </a:rPr>
              <a:t>Physician</a:t>
            </a:r>
            <a:r>
              <a:rPr lang="tr-TR" sz="5500" i="1" dirty="0">
                <a:effectLst/>
              </a:rPr>
              <a:t>.</a:t>
            </a:r>
            <a:r>
              <a:rPr lang="tr-TR" sz="5500" i="0" dirty="0">
                <a:effectLst/>
              </a:rPr>
              <a:t> 2017 </a:t>
            </a:r>
            <a:r>
              <a:rPr lang="tr-TR" sz="5500" i="0" dirty="0" err="1">
                <a:effectLst/>
              </a:rPr>
              <a:t>Sep</a:t>
            </a:r>
            <a:r>
              <a:rPr lang="tr-TR" sz="5500" i="0" dirty="0">
                <a:effectLst/>
              </a:rPr>
              <a:t> 15;96(6):407-408.</a:t>
            </a:r>
            <a:endParaRPr lang="en-US" sz="5500" i="0" dirty="0">
              <a:effectLst/>
            </a:endParaRPr>
          </a:p>
          <a:p>
            <a:r>
              <a:rPr lang="en-US" sz="5500" dirty="0"/>
              <a:t>Diagnosis And Treatment Of Low Back Pain: A Joint Clinical Practice Guideline From The American College Of Physicians And The American Pain Society</a:t>
            </a:r>
            <a:r>
              <a:rPr lang="tr-TR" sz="5500" dirty="0"/>
              <a:t>, </a:t>
            </a:r>
            <a:r>
              <a:rPr lang="tr-TR" sz="5500" dirty="0" err="1"/>
              <a:t>Clinical</a:t>
            </a:r>
            <a:r>
              <a:rPr lang="tr-TR" sz="5500" dirty="0"/>
              <a:t> Guidelines2 </a:t>
            </a:r>
            <a:r>
              <a:rPr lang="tr-TR" sz="5500" dirty="0" err="1"/>
              <a:t>October</a:t>
            </a:r>
            <a:r>
              <a:rPr lang="tr-TR" sz="5500" dirty="0"/>
              <a:t> 2007</a:t>
            </a:r>
          </a:p>
          <a:p>
            <a:r>
              <a:rPr lang="en-US" sz="5500" i="0" dirty="0">
                <a:effectLst/>
              </a:rPr>
              <a:t>Diagnostic Imaging For Low Back Pain: Advice For High-value Health Care From The American College Of Physicians</a:t>
            </a:r>
            <a:endParaRPr lang="tr-TR" sz="5500" i="0" dirty="0">
              <a:effectLst/>
            </a:endParaRPr>
          </a:p>
          <a:p>
            <a:r>
              <a:rPr lang="tr-TR" sz="5500" dirty="0"/>
              <a:t>Birinci Basamağa Yönelik Tanı Ve Tedavi Rehberi, 2012</a:t>
            </a:r>
          </a:p>
          <a:p>
            <a:r>
              <a:rPr lang="tr-TR" sz="5500" dirty="0"/>
              <a:t>Kronik Bel-boyun Ağrılı Hastaya Yaklaşım Ve Değerlendirme Yöntemleri, TOTBİD Dergisi, Takmaz Suna Akın 2017;16:81-88</a:t>
            </a:r>
            <a:endParaRPr lang="tr-TR" sz="5500" dirty="0"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r>
              <a:rPr lang="tr-TR" sz="55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https://www.ftronline.com/bel-muayenesi</a:t>
            </a:r>
            <a:r>
              <a:rPr lang="tr-TR" sz="5500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</a:t>
            </a:r>
            <a:endParaRPr lang="tr-TR" sz="5500" dirty="0"/>
          </a:p>
          <a:p>
            <a:r>
              <a:rPr lang="en-US" sz="5500" i="0" dirty="0">
                <a:effectLst/>
                <a:hlinkClick r:id="rId3"/>
              </a:rPr>
              <a:t>https://medlineplus.gov/guidetogoodposture.html</a:t>
            </a:r>
            <a:endParaRPr lang="tr-TR" sz="5500" i="0" dirty="0">
              <a:effectLst/>
            </a:endParaRPr>
          </a:p>
          <a:p>
            <a:r>
              <a:rPr lang="tr-TR" sz="5500" dirty="0">
                <a:hlinkClick r:id="rId4"/>
              </a:rPr>
              <a:t>https://www.uptodate.com/contents/management-of-low-back-pain-in-adults?search=cervical%20patology%20imagine&amp;topicRef=4820&amp;source=see_link</a:t>
            </a:r>
            <a:endParaRPr lang="tr-TR" sz="5500" dirty="0"/>
          </a:p>
        </p:txBody>
      </p:sp>
    </p:spTree>
    <p:extLst>
      <p:ext uri="{BB962C8B-B14F-4D97-AF65-F5344CB8AC3E}">
        <p14:creationId xmlns:p14="http://schemas.microsoft.com/office/powerpoint/2010/main" val="161750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6298AB-9603-4E93-BD17-D027D0055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Mekanik Olmayan Bel Ağrıları</a:t>
            </a:r>
          </a:p>
        </p:txBody>
      </p:sp>
      <p:sp>
        <p:nvSpPr>
          <p:cNvPr id="7" name="Metin Yer Tutucusu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NEOPLAZİLER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C5E78B0-CC5E-4819-998A-0AFBDBFC5D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dirty="0" err="1" smtClean="0"/>
              <a:t>Multiple</a:t>
            </a:r>
            <a:r>
              <a:rPr lang="tr-TR" dirty="0" smtClean="0"/>
              <a:t> </a:t>
            </a:r>
            <a:r>
              <a:rPr lang="tr-TR" dirty="0" err="1"/>
              <a:t>myeloma</a:t>
            </a:r>
            <a:r>
              <a:rPr lang="tr-TR" dirty="0"/>
              <a:t>  </a:t>
            </a:r>
          </a:p>
          <a:p>
            <a:r>
              <a:rPr lang="tr-TR" dirty="0" err="1"/>
              <a:t>Metastatik</a:t>
            </a:r>
            <a:r>
              <a:rPr lang="tr-TR" dirty="0"/>
              <a:t> </a:t>
            </a:r>
            <a:r>
              <a:rPr lang="tr-TR" dirty="0" err="1"/>
              <a:t>karsinomlar</a:t>
            </a:r>
            <a:r>
              <a:rPr lang="tr-TR" dirty="0"/>
              <a:t>  </a:t>
            </a:r>
          </a:p>
          <a:p>
            <a:r>
              <a:rPr lang="tr-TR" dirty="0"/>
              <a:t>Lösemi ve </a:t>
            </a:r>
            <a:r>
              <a:rPr lang="tr-TR" dirty="0" err="1"/>
              <a:t>lenfomalar</a:t>
            </a:r>
            <a:r>
              <a:rPr lang="tr-TR" dirty="0"/>
              <a:t>  </a:t>
            </a:r>
          </a:p>
          <a:p>
            <a:r>
              <a:rPr lang="tr-TR" dirty="0" err="1"/>
              <a:t>Spinal</a:t>
            </a:r>
            <a:r>
              <a:rPr lang="tr-TR" dirty="0"/>
              <a:t> </a:t>
            </a:r>
            <a:r>
              <a:rPr lang="tr-TR" dirty="0" err="1"/>
              <a:t>kord</a:t>
            </a:r>
            <a:r>
              <a:rPr lang="tr-TR" dirty="0"/>
              <a:t> tümörleri  </a:t>
            </a:r>
          </a:p>
          <a:p>
            <a:r>
              <a:rPr lang="tr-TR" dirty="0" err="1"/>
              <a:t>Retroperitoneal</a:t>
            </a:r>
            <a:r>
              <a:rPr lang="tr-TR" dirty="0"/>
              <a:t> tümörler</a:t>
            </a:r>
          </a:p>
        </p:txBody>
      </p:sp>
      <p:sp>
        <p:nvSpPr>
          <p:cNvPr id="8" name="Metin Yer Tutucusu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 smtClean="0"/>
              <a:t>İNFLAMATUVAR ARTRİTLER </a:t>
            </a:r>
            <a:endParaRPr lang="tr-TR" dirty="0"/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tr-TR" dirty="0" err="1"/>
              <a:t>Ankilozan</a:t>
            </a:r>
            <a:r>
              <a:rPr lang="tr-TR" dirty="0"/>
              <a:t> </a:t>
            </a:r>
            <a:r>
              <a:rPr lang="tr-TR" dirty="0" err="1"/>
              <a:t>spondilit</a:t>
            </a:r>
            <a:r>
              <a:rPr lang="tr-TR" dirty="0"/>
              <a:t> </a:t>
            </a:r>
          </a:p>
          <a:p>
            <a:r>
              <a:rPr lang="tr-TR" dirty="0" err="1"/>
              <a:t>Psöriatik</a:t>
            </a:r>
            <a:r>
              <a:rPr lang="tr-TR" dirty="0"/>
              <a:t> </a:t>
            </a:r>
            <a:r>
              <a:rPr lang="tr-TR" dirty="0" err="1"/>
              <a:t>spondilit</a:t>
            </a:r>
            <a:r>
              <a:rPr lang="tr-TR" dirty="0"/>
              <a:t>  </a:t>
            </a:r>
          </a:p>
          <a:p>
            <a:r>
              <a:rPr lang="tr-TR" dirty="0"/>
              <a:t>Reaktif </a:t>
            </a:r>
            <a:r>
              <a:rPr lang="tr-TR" dirty="0" err="1"/>
              <a:t>artrit</a:t>
            </a:r>
            <a:r>
              <a:rPr lang="tr-TR" dirty="0"/>
              <a:t> </a:t>
            </a:r>
          </a:p>
          <a:p>
            <a:r>
              <a:rPr lang="tr-TR" dirty="0" err="1"/>
              <a:t>Osteomiyelit</a:t>
            </a:r>
            <a:r>
              <a:rPr lang="tr-TR" dirty="0"/>
              <a:t> </a:t>
            </a:r>
          </a:p>
          <a:p>
            <a:r>
              <a:rPr lang="tr-TR" dirty="0"/>
              <a:t>Septik </a:t>
            </a:r>
            <a:r>
              <a:rPr lang="tr-TR" dirty="0" err="1"/>
              <a:t>diskit</a:t>
            </a:r>
            <a:r>
              <a:rPr lang="tr-TR" dirty="0"/>
              <a:t>  </a:t>
            </a:r>
          </a:p>
          <a:p>
            <a:r>
              <a:rPr lang="tr-TR" dirty="0" err="1"/>
              <a:t>Paraspinöz</a:t>
            </a:r>
            <a:r>
              <a:rPr lang="tr-TR" dirty="0"/>
              <a:t> </a:t>
            </a:r>
            <a:r>
              <a:rPr lang="tr-TR" dirty="0" err="1"/>
              <a:t>abse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9504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2096DD3-E8CA-49D1-B710-AD1AD9CD6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Mekanik Olmayan Bel Ağrıları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E</a:t>
            </a:r>
            <a:r>
              <a:rPr lang="tr-TR" dirty="0" smtClean="0"/>
              <a:t>NFEKSİYÖZ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9FD098C-664F-4619-9613-D02DCEE02C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Brusella</a:t>
            </a:r>
            <a:endParaRPr lang="tr-TR" dirty="0"/>
          </a:p>
          <a:p>
            <a:r>
              <a:rPr lang="tr-TR" dirty="0"/>
              <a:t>Tüberküloz</a:t>
            </a:r>
          </a:p>
          <a:p>
            <a:endParaRPr lang="tr-TR" dirty="0"/>
          </a:p>
          <a:p>
            <a:pPr marL="0" indent="0">
              <a:buNone/>
            </a:pPr>
            <a:endParaRPr lang="tr-TR" dirty="0">
              <a:solidFill>
                <a:schemeClr val="accent1"/>
              </a:solidFill>
            </a:endParaRP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1066800" y="5076181"/>
            <a:ext cx="4754880" cy="640080"/>
          </a:xfrm>
        </p:spPr>
        <p:txBody>
          <a:bodyPr/>
          <a:lstStyle/>
          <a:p>
            <a:r>
              <a:rPr lang="tr-TR" dirty="0" smtClean="0"/>
              <a:t>PSİKOJENİK </a:t>
            </a:r>
            <a:endParaRPr lang="tr-TR" dirty="0"/>
          </a:p>
        </p:txBody>
      </p:sp>
      <p:sp>
        <p:nvSpPr>
          <p:cNvPr id="7" name="Metin Yer Tutucusu 4"/>
          <p:cNvSpPr txBox="1">
            <a:spLocks/>
          </p:cNvSpPr>
          <p:nvPr/>
        </p:nvSpPr>
        <p:spPr>
          <a:xfrm>
            <a:off x="1066800" y="3749040"/>
            <a:ext cx="475488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smtClean="0"/>
              <a:t>KAUDA EQUİNA SENDROMU </a:t>
            </a:r>
            <a:endParaRPr lang="tr-TR" dirty="0"/>
          </a:p>
        </p:txBody>
      </p:sp>
      <p:sp>
        <p:nvSpPr>
          <p:cNvPr id="8" name="Metin Yer Tutucusu 4"/>
          <p:cNvSpPr txBox="1">
            <a:spLocks/>
          </p:cNvSpPr>
          <p:nvPr/>
        </p:nvSpPr>
        <p:spPr>
          <a:xfrm>
            <a:off x="1066800" y="4366733"/>
            <a:ext cx="475488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smtClean="0"/>
              <a:t>METASTAZLAR </a:t>
            </a:r>
            <a:endParaRPr lang="tr-TR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311" y="2368296"/>
            <a:ext cx="4327306" cy="334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C65607-E112-409F-9F3D-8B9365BC9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837" y="515893"/>
            <a:ext cx="10058400" cy="1609344"/>
          </a:xfrm>
        </p:spPr>
        <p:txBody>
          <a:bodyPr/>
          <a:lstStyle/>
          <a:p>
            <a:r>
              <a:rPr lang="tr-TR" dirty="0"/>
              <a:t>Mekanik Olmayan Bel Ağrıları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BC9C742-4707-4B25-BBD0-B220AA9A9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858" y="2806262"/>
            <a:ext cx="10418379" cy="4430110"/>
          </a:xfrm>
        </p:spPr>
        <p:txBody>
          <a:bodyPr numCol="2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r-TR" sz="2200" dirty="0" err="1" smtClean="0"/>
              <a:t>Ürogenital</a:t>
            </a:r>
            <a:r>
              <a:rPr lang="tr-TR" sz="2200" dirty="0" smtClean="0"/>
              <a:t> </a:t>
            </a:r>
            <a:r>
              <a:rPr lang="tr-TR" sz="2200" dirty="0"/>
              <a:t>Sistem hastalıkları</a:t>
            </a:r>
          </a:p>
          <a:p>
            <a:pPr lvl="1"/>
            <a:r>
              <a:rPr lang="tr-TR" sz="2200" dirty="0" err="1"/>
              <a:t>Renal</a:t>
            </a:r>
            <a:r>
              <a:rPr lang="tr-TR" sz="2200" dirty="0"/>
              <a:t> hastalıklar</a:t>
            </a:r>
          </a:p>
          <a:p>
            <a:pPr lvl="1"/>
            <a:r>
              <a:rPr lang="tr-TR" sz="2200" dirty="0" err="1"/>
              <a:t>Nefrolitiazis</a:t>
            </a:r>
            <a:r>
              <a:rPr lang="tr-TR" sz="2200" dirty="0"/>
              <a:t> </a:t>
            </a:r>
          </a:p>
          <a:p>
            <a:pPr lvl="1"/>
            <a:r>
              <a:rPr lang="tr-TR" sz="2200" dirty="0" err="1"/>
              <a:t>Piyelonefrit</a:t>
            </a:r>
            <a:r>
              <a:rPr lang="tr-TR" sz="2200" dirty="0"/>
              <a:t> </a:t>
            </a:r>
          </a:p>
          <a:p>
            <a:pPr lvl="1"/>
            <a:r>
              <a:rPr lang="tr-TR" sz="2200" dirty="0" err="1"/>
              <a:t>Perinefritik</a:t>
            </a:r>
            <a:r>
              <a:rPr lang="tr-TR" sz="2200" dirty="0"/>
              <a:t> </a:t>
            </a:r>
            <a:r>
              <a:rPr lang="tr-TR" sz="2200" dirty="0" err="1"/>
              <a:t>abse</a:t>
            </a:r>
            <a:endParaRPr lang="tr-TR" sz="2200" dirty="0">
              <a:solidFill>
                <a:schemeClr val="accent1"/>
              </a:solidFill>
            </a:endParaRPr>
          </a:p>
          <a:p>
            <a:pPr lvl="1"/>
            <a:r>
              <a:rPr lang="tr-TR" sz="2200" dirty="0" err="1"/>
              <a:t>Prostatit</a:t>
            </a:r>
            <a:r>
              <a:rPr lang="tr-TR" sz="2200" dirty="0"/>
              <a:t> </a:t>
            </a:r>
          </a:p>
          <a:p>
            <a:pPr lvl="1"/>
            <a:r>
              <a:rPr lang="tr-TR" sz="2200" dirty="0" err="1" smtClean="0"/>
              <a:t>Endometriozis</a:t>
            </a:r>
            <a:endParaRPr lang="tr-TR" sz="2200" dirty="0" smtClean="0"/>
          </a:p>
          <a:p>
            <a:pPr lvl="1"/>
            <a:endParaRPr lang="tr-TR" sz="2200" dirty="0"/>
          </a:p>
          <a:p>
            <a:pPr lvl="1"/>
            <a:endParaRPr lang="tr-TR" sz="2200" dirty="0" smtClean="0"/>
          </a:p>
          <a:p>
            <a:endParaRPr lang="tr-TR" sz="2200" dirty="0" smtClean="0"/>
          </a:p>
          <a:p>
            <a:endParaRPr lang="tr-TR" sz="2200" dirty="0"/>
          </a:p>
          <a:p>
            <a:r>
              <a:rPr lang="tr-TR" sz="2200" dirty="0" err="1" smtClean="0"/>
              <a:t>Gastrointestinal</a:t>
            </a:r>
            <a:r>
              <a:rPr lang="tr-TR" sz="2200" dirty="0" smtClean="0"/>
              <a:t> </a:t>
            </a:r>
            <a:r>
              <a:rPr lang="tr-TR" sz="2200" dirty="0"/>
              <a:t>sistem hastalıkları</a:t>
            </a:r>
          </a:p>
          <a:p>
            <a:pPr lvl="1"/>
            <a:r>
              <a:rPr lang="tr-TR" sz="2200" dirty="0" err="1"/>
              <a:t>Pankreatit</a:t>
            </a:r>
            <a:r>
              <a:rPr lang="tr-TR" sz="2200" dirty="0"/>
              <a:t> </a:t>
            </a:r>
          </a:p>
          <a:p>
            <a:pPr lvl="1"/>
            <a:r>
              <a:rPr lang="tr-TR" sz="2200" dirty="0" err="1"/>
              <a:t>Kolesistit</a:t>
            </a:r>
            <a:r>
              <a:rPr lang="tr-TR" sz="2200" dirty="0"/>
              <a:t> </a:t>
            </a:r>
          </a:p>
          <a:p>
            <a:pPr lvl="1"/>
            <a:r>
              <a:rPr lang="tr-TR" sz="2200" dirty="0" err="1"/>
              <a:t>Penetran</a:t>
            </a:r>
            <a:r>
              <a:rPr lang="tr-TR" sz="2200" dirty="0"/>
              <a:t> Ülser</a:t>
            </a:r>
          </a:p>
          <a:p>
            <a:r>
              <a:rPr lang="tr-TR" sz="2200" dirty="0" err="1"/>
              <a:t>Vasküler</a:t>
            </a:r>
            <a:r>
              <a:rPr lang="tr-TR" sz="2200" dirty="0"/>
              <a:t> hastalıklar</a:t>
            </a:r>
          </a:p>
          <a:p>
            <a:pPr lvl="1"/>
            <a:r>
              <a:rPr lang="pt-BR" sz="2200" dirty="0"/>
              <a:t>Abdominal Aort Anevrizması </a:t>
            </a:r>
            <a:endParaRPr lang="tr-TR" sz="2200" dirty="0"/>
          </a:p>
          <a:p>
            <a:pPr lvl="1"/>
            <a:r>
              <a:rPr lang="pt-BR" sz="2200" dirty="0"/>
              <a:t>Renal arter embolisi</a:t>
            </a:r>
            <a:endParaRPr lang="tr-TR" sz="2200" dirty="0"/>
          </a:p>
          <a:p>
            <a:r>
              <a:rPr lang="tr-TR" sz="2200" dirty="0" err="1"/>
              <a:t>Retroperitoneal</a:t>
            </a:r>
            <a:r>
              <a:rPr lang="tr-TR" sz="2200" dirty="0"/>
              <a:t> kitleler</a:t>
            </a:r>
          </a:p>
          <a:p>
            <a:pPr lvl="1"/>
            <a:endParaRPr lang="tr-TR" sz="2800" dirty="0"/>
          </a:p>
          <a:p>
            <a:endParaRPr lang="tr-TR" dirty="0"/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97534F41-DC08-48FF-A4BF-C30E03E7CB90}"/>
              </a:ext>
            </a:extLst>
          </p:cNvPr>
          <p:cNvSpPr txBox="1">
            <a:spLocks/>
          </p:cNvSpPr>
          <p:nvPr/>
        </p:nvSpPr>
        <p:spPr>
          <a:xfrm>
            <a:off x="5957888" y="2365376"/>
            <a:ext cx="5743575" cy="3811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tr-TR" dirty="0"/>
          </a:p>
        </p:txBody>
      </p:sp>
      <p:sp>
        <p:nvSpPr>
          <p:cNvPr id="8" name="Metin Yer Tutucusu 4"/>
          <p:cNvSpPr txBox="1">
            <a:spLocks/>
          </p:cNvSpPr>
          <p:nvPr/>
        </p:nvSpPr>
        <p:spPr>
          <a:xfrm>
            <a:off x="889858" y="2045336"/>
            <a:ext cx="475488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smtClean="0"/>
              <a:t>YANSIYAN AĞRILAR 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3688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2BC6C6-6E2A-49B7-B880-66B779424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340993"/>
          </a:xfrm>
        </p:spPr>
        <p:txBody>
          <a:bodyPr/>
          <a:lstStyle/>
          <a:p>
            <a:r>
              <a:rPr lang="tr-TR" dirty="0"/>
              <a:t>TANI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6476A21-493D-4E2A-9350-C5BD6BF32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65676" cy="4669768"/>
          </a:xfrm>
        </p:spPr>
        <p:txBody>
          <a:bodyPr numCol="2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ANAMNEZ </a:t>
            </a:r>
          </a:p>
          <a:p>
            <a:r>
              <a:rPr lang="tr-TR" dirty="0" smtClean="0"/>
              <a:t>Yaş</a:t>
            </a:r>
            <a:r>
              <a:rPr lang="tr-TR" dirty="0"/>
              <a:t>, cinsiyet	</a:t>
            </a:r>
          </a:p>
          <a:p>
            <a:r>
              <a:rPr lang="tr-TR" dirty="0" err="1"/>
              <a:t>Obezite</a:t>
            </a:r>
            <a:r>
              <a:rPr lang="tr-TR" dirty="0"/>
              <a:t> </a:t>
            </a:r>
          </a:p>
          <a:p>
            <a:r>
              <a:rPr lang="tr-TR" dirty="0"/>
              <a:t>Mesleki durum</a:t>
            </a:r>
          </a:p>
          <a:p>
            <a:r>
              <a:rPr lang="tr-TR" dirty="0"/>
              <a:t>Bilinen hastalıklar</a:t>
            </a:r>
          </a:p>
          <a:p>
            <a:r>
              <a:rPr lang="tr-TR" dirty="0"/>
              <a:t>Travma öyküsü</a:t>
            </a:r>
          </a:p>
          <a:p>
            <a:r>
              <a:rPr lang="tr-TR" dirty="0"/>
              <a:t>Geçirilmiş operasyonlar</a:t>
            </a:r>
          </a:p>
          <a:p>
            <a:r>
              <a:rPr lang="tr-TR" dirty="0"/>
              <a:t>Önceki </a:t>
            </a:r>
            <a:r>
              <a:rPr lang="tr-TR" dirty="0" smtClean="0"/>
              <a:t>tedaviler</a:t>
            </a:r>
          </a:p>
          <a:p>
            <a:r>
              <a:rPr lang="tr-TR" dirty="0"/>
              <a:t>Sabah tutukluğu</a:t>
            </a:r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r>
              <a:rPr lang="tr-TR" dirty="0" smtClean="0"/>
              <a:t>Ağrı </a:t>
            </a:r>
            <a:r>
              <a:rPr lang="tr-TR" dirty="0"/>
              <a:t>nedeni olabilecek hastalık veya risk faktörleri </a:t>
            </a:r>
            <a:endParaRPr lang="tr-TR" dirty="0" smtClean="0"/>
          </a:p>
          <a:p>
            <a:r>
              <a:rPr lang="tr-TR" dirty="0" err="1" smtClean="0"/>
              <a:t>Postural</a:t>
            </a:r>
            <a:r>
              <a:rPr lang="tr-TR" dirty="0" smtClean="0"/>
              <a:t> </a:t>
            </a:r>
            <a:r>
              <a:rPr lang="tr-TR" dirty="0"/>
              <a:t>problemler</a:t>
            </a:r>
          </a:p>
          <a:p>
            <a:r>
              <a:rPr lang="tr-TR" dirty="0" err="1"/>
              <a:t>Malignite</a:t>
            </a:r>
            <a:r>
              <a:rPr lang="tr-TR" dirty="0"/>
              <a:t>, enfeksiyon gibi ciddi durumlar ya da bunlar için risk faktörleri</a:t>
            </a:r>
          </a:p>
          <a:p>
            <a:r>
              <a:rPr lang="tr-TR" dirty="0"/>
              <a:t>Nörolojik belirtiler</a:t>
            </a:r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b="1" dirty="0"/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22A679FC-8547-4326-A276-2824D9D94C8A}"/>
              </a:ext>
            </a:extLst>
          </p:cNvPr>
          <p:cNvSpPr txBox="1">
            <a:spLocks/>
          </p:cNvSpPr>
          <p:nvPr/>
        </p:nvSpPr>
        <p:spPr>
          <a:xfrm>
            <a:off x="6096000" y="2402005"/>
            <a:ext cx="4929188" cy="3774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58233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İçerik Yer Tutucusu 4">
            <a:extLst>
              <a:ext uri="{FF2B5EF4-FFF2-40B4-BE49-F238E27FC236}">
                <a16:creationId xmlns:a16="http://schemas.microsoft.com/office/drawing/2014/main" id="{91B5E565-E14D-4530-9FA3-330811B3BE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530399"/>
              </p:ext>
            </p:extLst>
          </p:nvPr>
        </p:nvGraphicFramePr>
        <p:xfrm>
          <a:off x="838200" y="191068"/>
          <a:ext cx="10515600" cy="6550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D959B45B-4E13-4C65-B808-83BFA09D84CD}"/>
              </a:ext>
            </a:extLst>
          </p:cNvPr>
          <p:cNvSpPr/>
          <p:nvPr/>
        </p:nvSpPr>
        <p:spPr>
          <a:xfrm>
            <a:off x="4796937" y="2317475"/>
            <a:ext cx="2598125" cy="22230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tr-TR" sz="4000" dirty="0">
                <a:solidFill>
                  <a:schemeClr val="tx1"/>
                </a:solidFill>
              </a:rPr>
              <a:t>BEL AĞRISI</a:t>
            </a:r>
          </a:p>
        </p:txBody>
      </p:sp>
    </p:spTree>
    <p:extLst>
      <p:ext uri="{BB962C8B-B14F-4D97-AF65-F5344CB8AC3E}">
        <p14:creationId xmlns:p14="http://schemas.microsoft.com/office/powerpoint/2010/main" val="21419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B21C54-3D25-4EA8-B019-955170BF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6E0DCBA6-BCCF-421C-AF31-C9FF551B9E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727315"/>
              </p:ext>
            </p:extLst>
          </p:nvPr>
        </p:nvGraphicFramePr>
        <p:xfrm>
          <a:off x="427630" y="365125"/>
          <a:ext cx="10926170" cy="6288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147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669E61-D64B-4F41-A417-3A97A9678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ANAMNEZ</a:t>
            </a:r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32F50B8E-BC34-4907-9D4D-885095D49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860"/>
          <a:stretch/>
        </p:blipFill>
        <p:spPr>
          <a:xfrm>
            <a:off x="1069848" y="1764567"/>
            <a:ext cx="10617847" cy="3810000"/>
          </a:xfr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2FE470B2-BF52-485B-A464-86E106B2D699}"/>
              </a:ext>
            </a:extLst>
          </p:cNvPr>
          <p:cNvSpPr txBox="1"/>
          <p:nvPr/>
        </p:nvSpPr>
        <p:spPr>
          <a:xfrm>
            <a:off x="512325" y="6550223"/>
            <a:ext cx="8986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/>
              <a:t>Takmaz SA, kronik bel-boyun ağrılı hastaya yaklaşım, TOTBİD Dergisi, 2017; 16:84</a:t>
            </a:r>
          </a:p>
        </p:txBody>
      </p:sp>
      <p:pic>
        <p:nvPicPr>
          <p:cNvPr id="4" name="Grafik 3" descr="Bayrak düz dolguyla">
            <a:extLst>
              <a:ext uri="{FF2B5EF4-FFF2-40B4-BE49-F238E27FC236}">
                <a16:creationId xmlns:a16="http://schemas.microsoft.com/office/drawing/2014/main" id="{99BB1307-3A10-4E38-B8C0-46A4C732F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85166" y="365125"/>
            <a:ext cx="1076319" cy="107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9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042F92-DAD0-4A2B-A8E7-BA2DD7472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ANAMNEZ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ADFE6FA-892E-4F5E-AF36-D632AE496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PSİKOSOSYAL DEĞERLENDİRME</a:t>
            </a:r>
          </a:p>
          <a:p>
            <a:r>
              <a:rPr lang="tr-TR" dirty="0" smtClean="0"/>
              <a:t>Kronik </a:t>
            </a:r>
            <a:r>
              <a:rPr lang="tr-TR" dirty="0"/>
              <a:t>bel ağrılı hastalarda </a:t>
            </a:r>
            <a:r>
              <a:rPr lang="tr-TR" dirty="0" err="1"/>
              <a:t>psikososyal</a:t>
            </a:r>
            <a:r>
              <a:rPr lang="tr-TR" dirty="0"/>
              <a:t> faktörlerin, uzun dönem sakatlık ve geç işe dönüşte rolü önemli</a:t>
            </a:r>
          </a:p>
          <a:p>
            <a:r>
              <a:rPr lang="tr-TR" dirty="0"/>
              <a:t>Bu nedenle, </a:t>
            </a:r>
            <a:r>
              <a:rPr lang="tr-TR" dirty="0" err="1"/>
              <a:t>psikososyal</a:t>
            </a:r>
            <a:r>
              <a:rPr lang="tr-TR" dirty="0"/>
              <a:t> faktörler özellikle başlangıç klinik değerlendirme sırasında ve tedavi süreci boyunca, düzenli olarak dikkate alınmalı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D1AAE18-7DED-4EDD-B66D-59C732AA2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50" t="28070" r="87531" b="24079"/>
          <a:stretch/>
        </p:blipFill>
        <p:spPr>
          <a:xfrm>
            <a:off x="1224523" y="4112056"/>
            <a:ext cx="1210102" cy="212568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70EE7615-4C04-47FD-8DFD-B02B7C1BD8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180" t="28070" r="4143" b="24079"/>
          <a:stretch/>
        </p:blipFill>
        <p:spPr>
          <a:xfrm>
            <a:off x="2434625" y="4112057"/>
            <a:ext cx="7328846" cy="212568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6C65D4CD-2C1E-4B42-91FE-19AA106612C4}"/>
              </a:ext>
            </a:extLst>
          </p:cNvPr>
          <p:cNvSpPr txBox="1"/>
          <p:nvPr/>
        </p:nvSpPr>
        <p:spPr>
          <a:xfrm>
            <a:off x="0" y="6596390"/>
            <a:ext cx="837508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dirty="0"/>
              <a:t>Takmaz SA, kronik bel-boyun ağrılı hastaya yaklaşım, TOTBİD Dergisi, 2017; 16:84</a:t>
            </a:r>
          </a:p>
        </p:txBody>
      </p:sp>
      <p:pic>
        <p:nvPicPr>
          <p:cNvPr id="8" name="Grafik 7" descr="Bayrak düz dolguyla">
            <a:extLst>
              <a:ext uri="{FF2B5EF4-FFF2-40B4-BE49-F238E27FC236}">
                <a16:creationId xmlns:a16="http://schemas.microsoft.com/office/drawing/2014/main" id="{902EB83B-50E5-424B-9970-E4871C39AC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659625" y="4112056"/>
            <a:ext cx="1739010" cy="17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6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5AC867D-9277-4216-8A3C-4CAAD1B72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FİZİK MUAYENE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126C9A0-4998-4B1B-82BC-70693F289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9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u="sng" dirty="0" smtClean="0">
                <a:solidFill>
                  <a:schemeClr val="accent1">
                    <a:lumMod val="75000"/>
                  </a:schemeClr>
                </a:solidFill>
              </a:rPr>
              <a:t>VİTAL BULGULAR</a:t>
            </a:r>
          </a:p>
          <a:p>
            <a:pPr marL="0" indent="0">
              <a:buNone/>
            </a:pPr>
            <a:endParaRPr lang="tr-TR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tr-TR" b="1" u="sng" dirty="0" smtClean="0">
                <a:solidFill>
                  <a:schemeClr val="accent1">
                    <a:lumMod val="75000"/>
                  </a:schemeClr>
                </a:solidFill>
              </a:rPr>
              <a:t>İNSPEKSİYON</a:t>
            </a:r>
          </a:p>
          <a:p>
            <a:r>
              <a:rPr lang="tr-TR" dirty="0" smtClean="0"/>
              <a:t>Yürüyüşü</a:t>
            </a:r>
            <a:r>
              <a:rPr lang="tr-TR" dirty="0"/>
              <a:t>, duruşu, hareketlerde </a:t>
            </a:r>
            <a:r>
              <a:rPr lang="tr-TR" altLang="tr-TR" dirty="0"/>
              <a:t>anormallik</a:t>
            </a:r>
            <a:endParaRPr lang="tr-TR" dirty="0"/>
          </a:p>
          <a:p>
            <a:r>
              <a:rPr lang="tr-TR" dirty="0" err="1"/>
              <a:t>Kifoz</a:t>
            </a:r>
            <a:r>
              <a:rPr lang="tr-TR" dirty="0"/>
              <a:t>, </a:t>
            </a:r>
            <a:r>
              <a:rPr lang="tr-TR" dirty="0" err="1"/>
              <a:t>skolyoz</a:t>
            </a:r>
            <a:endParaRPr lang="tr-TR" dirty="0"/>
          </a:p>
          <a:p>
            <a:r>
              <a:rPr lang="tr-TR" altLang="tr-TR" dirty="0"/>
              <a:t>Kilo kaybı, solukluk </a:t>
            </a:r>
          </a:p>
          <a:p>
            <a:r>
              <a:rPr lang="tr-TR" dirty="0"/>
              <a:t>Cilt ve omurganın </a:t>
            </a:r>
            <a:r>
              <a:rPr lang="tr-TR" dirty="0" err="1"/>
              <a:t>inspeksiyonu</a:t>
            </a:r>
            <a:endParaRPr lang="tr-TR" dirty="0"/>
          </a:p>
          <a:p>
            <a:endParaRPr lang="tr-TR" dirty="0"/>
          </a:p>
          <a:p>
            <a:pPr marL="0" indent="0">
              <a:buNone/>
            </a:pPr>
            <a:r>
              <a:rPr lang="tr-TR" b="1" u="sng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PALPASYON</a:t>
            </a:r>
          </a:p>
          <a:p>
            <a:r>
              <a:rPr lang="tr-TR" dirty="0" err="1" smtClean="0"/>
              <a:t>Vertebral</a:t>
            </a:r>
            <a:r>
              <a:rPr lang="tr-TR" dirty="0" smtClean="0"/>
              <a:t> </a:t>
            </a:r>
            <a:r>
              <a:rPr lang="tr-TR" dirty="0"/>
              <a:t>veya yumuşak doku hassasiyeti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225" y="4451790"/>
            <a:ext cx="2209542" cy="2209542"/>
          </a:xfrm>
          <a:prstGeom prst="rect">
            <a:avLst/>
          </a:prstGeom>
        </p:spPr>
      </p:pic>
      <p:pic>
        <p:nvPicPr>
          <p:cNvPr id="8194" name="Picture 2" descr="Bel ağrısı |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903" y="999512"/>
            <a:ext cx="4384186" cy="321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46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922283" y="1696675"/>
            <a:ext cx="10145110" cy="232353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Birinci basamakta bel   ağrısına yaklaşım </a:t>
            </a: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C9549B5-A6FE-428B-A9C0-BFC14F1CB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42997" y="5718412"/>
            <a:ext cx="3468886" cy="859809"/>
          </a:xfrm>
        </p:spPr>
        <p:txBody>
          <a:bodyPr>
            <a:normAutofit fontScale="62500" lnSpcReduction="20000"/>
          </a:bodyPr>
          <a:lstStyle/>
          <a:p>
            <a:r>
              <a:rPr lang="tr-TR" b="1" dirty="0" smtClean="0"/>
              <a:t>KTÜ </a:t>
            </a:r>
            <a:r>
              <a:rPr lang="tr-TR" b="1" dirty="0"/>
              <a:t>Aile Hekimliği Anabilim Dalı</a:t>
            </a:r>
          </a:p>
          <a:p>
            <a:r>
              <a:rPr lang="tr-TR" b="1" dirty="0" smtClean="0"/>
              <a:t>          Arş</a:t>
            </a:r>
            <a:r>
              <a:rPr lang="tr-TR" b="1" dirty="0"/>
              <a:t>. Gör. </a:t>
            </a:r>
            <a:r>
              <a:rPr lang="tr-TR" b="1" dirty="0" smtClean="0"/>
              <a:t>Dr. Gizem Bal</a:t>
            </a:r>
            <a:endParaRPr lang="tr-TR" b="1" dirty="0"/>
          </a:p>
          <a:p>
            <a:r>
              <a:rPr lang="tr-TR" b="1" dirty="0" smtClean="0"/>
              <a:t>                       15.11.2022</a:t>
            </a:r>
            <a:endParaRPr lang="tr-TR" b="1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2495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8C12C7-7768-4BD2-AB1B-6F51F46FA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FİZİK MUAYENE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E1CDE5B-3C38-4145-9A92-C59999C2A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799771"/>
            <a:ext cx="10058400" cy="505822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400" b="1" dirty="0" smtClean="0">
                <a:solidFill>
                  <a:schemeClr val="accent1">
                    <a:lumMod val="75000"/>
                  </a:schemeClr>
                </a:solidFill>
              </a:rPr>
              <a:t>HAREKET AÇIKLIĞI MUAYENESİ</a:t>
            </a:r>
          </a:p>
          <a:p>
            <a:pPr lvl="1">
              <a:buFont typeface="Arial" panose="020B0604020202020204" pitchFamily="34" charset="0"/>
              <a:buChar char="•"/>
            </a:pPr>
            <a:endParaRPr lang="tr-TR" sz="2000" i="0" dirty="0">
              <a:effectLst/>
            </a:endParaRPr>
          </a:p>
          <a:p>
            <a:endParaRPr lang="tr-TR" sz="2200" dirty="0" smtClean="0"/>
          </a:p>
          <a:p>
            <a:endParaRPr lang="tr-TR" sz="2200" dirty="0" smtClean="0"/>
          </a:p>
          <a:p>
            <a:endParaRPr lang="tr-TR" sz="2200" dirty="0"/>
          </a:p>
          <a:p>
            <a:endParaRPr lang="tr-TR" sz="2200" dirty="0" smtClean="0"/>
          </a:p>
          <a:p>
            <a:endParaRPr lang="tr-TR" sz="2200" dirty="0" smtClean="0"/>
          </a:p>
          <a:p>
            <a:endParaRPr lang="tr-TR" sz="2200" dirty="0" smtClean="0"/>
          </a:p>
          <a:p>
            <a:endParaRPr lang="tr-TR" sz="2200" dirty="0" smtClean="0"/>
          </a:p>
          <a:p>
            <a:r>
              <a:rPr lang="tr-TR" sz="2200" dirty="0" smtClean="0"/>
              <a:t>Hareket açıklığı genelde tüm mekanik ağrı tiplerinde kısıtlı</a:t>
            </a:r>
          </a:p>
          <a:p>
            <a:r>
              <a:rPr lang="tr-TR" altLang="tr-TR" sz="2200" dirty="0" smtClean="0"/>
              <a:t>Mekanik nedenler </a:t>
            </a:r>
            <a:r>
              <a:rPr lang="tr-TR" altLang="tr-TR" sz="2200" b="1" dirty="0" smtClean="0"/>
              <a:t>asimetrik</a:t>
            </a:r>
            <a:r>
              <a:rPr lang="tr-TR" altLang="tr-TR" sz="2200" dirty="0" smtClean="0"/>
              <a:t> hareket kısıtlığı yapar ve hareketle ağrı artar</a:t>
            </a:r>
          </a:p>
          <a:p>
            <a:endParaRPr lang="tr-TR" dirty="0"/>
          </a:p>
        </p:txBody>
      </p:sp>
      <p:pic>
        <p:nvPicPr>
          <p:cNvPr id="6" name="Picture 4" descr="Hareket germe VE eklem hareketleri - ppt ind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656" y="2397395"/>
            <a:ext cx="6855203" cy="314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Normal Eklem Hareket Açıklığı Ölçümü - Fizyo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65" y="2397395"/>
            <a:ext cx="3483003" cy="157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Normal Eklem Hareket Açıklığı Ölçümü - Fizyo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65" y="3968915"/>
            <a:ext cx="3483003" cy="157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92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0848CC9-9951-49F8-B660-376BDC5A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Hareket Açıklığı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AE61D96-8908-4A2C-956B-41A1D0666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 smtClean="0">
                <a:solidFill>
                  <a:schemeClr val="accent1">
                    <a:lumMod val="75000"/>
                  </a:schemeClr>
                </a:solidFill>
              </a:rPr>
              <a:t>FLEKSİYON</a:t>
            </a:r>
            <a:r>
              <a:rPr lang="tr-TR" b="1" i="1" dirty="0" smtClean="0"/>
              <a:t> </a:t>
            </a:r>
          </a:p>
          <a:p>
            <a:r>
              <a:rPr lang="tr-TR" dirty="0" smtClean="0"/>
              <a:t>Ayakta </a:t>
            </a:r>
            <a:r>
              <a:rPr lang="tr-TR" dirty="0"/>
              <a:t>dik duran hastadan, dizlerini kırmadan el parmağının ucunu yere dokundurması istenir</a:t>
            </a:r>
          </a:p>
          <a:p>
            <a:r>
              <a:rPr lang="tr-TR" dirty="0" err="1"/>
              <a:t>Fleksiyon</a:t>
            </a:r>
            <a:r>
              <a:rPr lang="tr-TR" dirty="0"/>
              <a:t> kısıtlılığı varsa, el parmak ucu ile zemin arasındaki mesafe ölçülerek </a:t>
            </a:r>
            <a:r>
              <a:rPr lang="tr-TR" dirty="0" smtClean="0"/>
              <a:t>kaydedilir                  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el-parmak ucu-zemin mesafesi 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(EPZ)</a:t>
            </a:r>
          </a:p>
          <a:p>
            <a:r>
              <a:rPr lang="tr-TR" dirty="0"/>
              <a:t>EPZ</a:t>
            </a:r>
          </a:p>
          <a:p>
            <a:pPr lvl="1"/>
            <a:r>
              <a:rPr lang="tr-TR" sz="2000" dirty="0"/>
              <a:t>kadınlarda </a:t>
            </a:r>
            <a:r>
              <a:rPr lang="tr-TR" sz="2000" dirty="0">
                <a:solidFill>
                  <a:srgbClr val="FF0000"/>
                </a:solidFill>
              </a:rPr>
              <a:t>                </a:t>
            </a:r>
            <a:r>
              <a:rPr lang="tr-TR" sz="2000" dirty="0" smtClean="0">
                <a:solidFill>
                  <a:srgbClr val="FF0000"/>
                </a:solidFill>
              </a:rPr>
              <a:t>  </a:t>
            </a:r>
            <a:r>
              <a:rPr lang="tr-TR" sz="2000" dirty="0" smtClean="0"/>
              <a:t>sıfır</a:t>
            </a:r>
            <a:endParaRPr lang="tr-TR" sz="2000" dirty="0"/>
          </a:p>
          <a:p>
            <a:pPr lvl="1"/>
            <a:r>
              <a:rPr lang="tr-TR" sz="2000" dirty="0"/>
              <a:t>erkeklerde </a:t>
            </a:r>
            <a:r>
              <a:rPr lang="tr-TR" sz="2000" dirty="0">
                <a:solidFill>
                  <a:srgbClr val="FF0000"/>
                </a:solidFill>
              </a:rPr>
              <a:t>                 </a:t>
            </a:r>
            <a:r>
              <a:rPr lang="tr-TR" sz="2000" dirty="0"/>
              <a:t>&lt;10 </a:t>
            </a:r>
            <a:r>
              <a:rPr lang="tr-TR" sz="2000" dirty="0" smtClean="0"/>
              <a:t>cm</a:t>
            </a:r>
            <a:endParaRPr lang="tr-TR" sz="2000" dirty="0"/>
          </a:p>
          <a:p>
            <a:r>
              <a:rPr lang="tr-TR" dirty="0" err="1"/>
              <a:t>Fleksiyonun</a:t>
            </a:r>
            <a:r>
              <a:rPr lang="tr-TR" dirty="0"/>
              <a:t> ağrılı ve kısıtlı olması genellikle </a:t>
            </a:r>
            <a:r>
              <a:rPr lang="tr-TR" u="sng" dirty="0">
                <a:solidFill>
                  <a:srgbClr val="FF0000"/>
                </a:solidFill>
              </a:rPr>
              <a:t>disk patolojisini </a:t>
            </a:r>
            <a:r>
              <a:rPr lang="tr-TR" dirty="0"/>
              <a:t>gösterir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cxnSp>
        <p:nvCxnSpPr>
          <p:cNvPr id="6" name="Düz Ok Bağlayıcısı 5">
            <a:extLst>
              <a:ext uri="{FF2B5EF4-FFF2-40B4-BE49-F238E27FC236}">
                <a16:creationId xmlns:a16="http://schemas.microsoft.com/office/drawing/2014/main" id="{D7439947-86BA-4820-A0F7-767725B68280}"/>
              </a:ext>
            </a:extLst>
          </p:cNvPr>
          <p:cNvCxnSpPr/>
          <p:nvPr/>
        </p:nvCxnSpPr>
        <p:spPr>
          <a:xfrm>
            <a:off x="3120452" y="4536323"/>
            <a:ext cx="8544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420D84F9-E9DE-4D03-B17A-FCD4353F2487}"/>
              </a:ext>
            </a:extLst>
          </p:cNvPr>
          <p:cNvCxnSpPr/>
          <p:nvPr/>
        </p:nvCxnSpPr>
        <p:spPr>
          <a:xfrm>
            <a:off x="3120453" y="4888114"/>
            <a:ext cx="8544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Ok Bağlayıcısı 7">
            <a:extLst>
              <a:ext uri="{FF2B5EF4-FFF2-40B4-BE49-F238E27FC236}">
                <a16:creationId xmlns:a16="http://schemas.microsoft.com/office/drawing/2014/main" id="{B33C5768-A1DD-4061-A34A-B74CF4C8917C}"/>
              </a:ext>
            </a:extLst>
          </p:cNvPr>
          <p:cNvCxnSpPr/>
          <p:nvPr/>
        </p:nvCxnSpPr>
        <p:spPr>
          <a:xfrm>
            <a:off x="2693233" y="3796210"/>
            <a:ext cx="8544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63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76EB99-C5C2-4F98-A909-D30E22A4F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FİZİK MUAYENE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78E0DA9-E40C-4E6F-94A1-D3120DC0C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tr-TR" sz="2400" b="1" dirty="0" smtClean="0">
                <a:solidFill>
                  <a:schemeClr val="accent1">
                    <a:lumMod val="75000"/>
                  </a:schemeClr>
                </a:solidFill>
              </a:rPr>
              <a:t>FLEKSİYON</a:t>
            </a:r>
          </a:p>
          <a:p>
            <a:pPr marL="0" indent="0" algn="l">
              <a:buNone/>
            </a:pPr>
            <a:endParaRPr lang="tr-TR" sz="2400" b="1" dirty="0" smtClean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tr-TR" b="1" i="1" u="sng" dirty="0" err="1" smtClean="0">
                <a:solidFill>
                  <a:schemeClr val="accent2"/>
                </a:solidFill>
                <a:effectLst/>
              </a:rPr>
              <a:t>Schober</a:t>
            </a:r>
            <a:r>
              <a:rPr lang="tr-TR" b="1" i="1" u="sng" dirty="0" smtClean="0">
                <a:solidFill>
                  <a:schemeClr val="accent2"/>
                </a:solidFill>
                <a:effectLst/>
              </a:rPr>
              <a:t> </a:t>
            </a:r>
            <a:r>
              <a:rPr lang="tr-TR" b="1" i="1" u="sng" dirty="0">
                <a:solidFill>
                  <a:schemeClr val="accent2"/>
                </a:solidFill>
                <a:effectLst/>
              </a:rPr>
              <a:t>Testi</a:t>
            </a:r>
            <a:endParaRPr lang="tr-TR" b="0" i="1" dirty="0">
              <a:solidFill>
                <a:schemeClr val="accent2"/>
              </a:solidFill>
              <a:effectLst/>
            </a:endParaRPr>
          </a:p>
          <a:p>
            <a:pPr algn="l"/>
            <a:r>
              <a:rPr lang="tr-TR" b="0" i="0" dirty="0">
                <a:effectLst/>
              </a:rPr>
              <a:t>Hasta ayakta dik dururken ikinci </a:t>
            </a:r>
            <a:r>
              <a:rPr lang="tr-TR" b="0" i="0" dirty="0" err="1">
                <a:effectLst/>
              </a:rPr>
              <a:t>sakral</a:t>
            </a:r>
            <a:r>
              <a:rPr lang="tr-TR" b="0" i="0" dirty="0">
                <a:effectLst/>
              </a:rPr>
              <a:t> </a:t>
            </a:r>
            <a:r>
              <a:rPr lang="tr-TR" b="0" i="0" dirty="0" err="1">
                <a:effectLst/>
              </a:rPr>
              <a:t>spinöz</a:t>
            </a:r>
            <a:r>
              <a:rPr lang="tr-TR" b="0" i="0" dirty="0">
                <a:effectLst/>
              </a:rPr>
              <a:t> çıkıntıdan yukarıya doğru 10 cm işaretlenir</a:t>
            </a:r>
          </a:p>
          <a:p>
            <a:pPr algn="l"/>
            <a:r>
              <a:rPr lang="tr-TR" b="0" i="0" dirty="0">
                <a:effectLst/>
              </a:rPr>
              <a:t>Sonra hasta yapabildiğince </a:t>
            </a:r>
            <a:r>
              <a:rPr lang="tr-TR" b="0" i="0" dirty="0" err="1">
                <a:effectLst/>
              </a:rPr>
              <a:t>fleksiyon</a:t>
            </a:r>
            <a:r>
              <a:rPr lang="tr-TR" b="0" i="0" dirty="0">
                <a:effectLst/>
              </a:rPr>
              <a:t> yapar ve ölçüm tekrarlanır</a:t>
            </a:r>
          </a:p>
          <a:p>
            <a:pPr algn="l"/>
            <a:r>
              <a:rPr lang="tr-TR" b="0" i="0" dirty="0">
                <a:effectLst/>
              </a:rPr>
              <a:t>Normal: 2 ölçüm arasında &gt;5 cm</a:t>
            </a:r>
          </a:p>
          <a:p>
            <a:r>
              <a:rPr lang="tr-TR" dirty="0">
                <a:solidFill>
                  <a:srgbClr val="FF0000"/>
                </a:solidFill>
              </a:rPr>
              <a:t>&lt;</a:t>
            </a:r>
            <a:r>
              <a:rPr lang="tr-TR" b="0" i="0" dirty="0">
                <a:solidFill>
                  <a:srgbClr val="FF0000"/>
                </a:solidFill>
                <a:effectLst/>
              </a:rPr>
              <a:t>5 </a:t>
            </a:r>
            <a:r>
              <a:rPr lang="tr-TR" b="0" i="0" dirty="0" smtClean="0">
                <a:solidFill>
                  <a:srgbClr val="FF0000"/>
                </a:solidFill>
                <a:effectLst/>
              </a:rPr>
              <a:t>cm                   pozitif</a:t>
            </a:r>
            <a:endParaRPr lang="tr-TR" b="0" i="0" dirty="0">
              <a:solidFill>
                <a:srgbClr val="FF0000"/>
              </a:solidFill>
              <a:effectLst/>
            </a:endParaRPr>
          </a:p>
          <a:p>
            <a:pPr algn="l"/>
            <a:r>
              <a:rPr lang="tr-TR" b="0" i="0" u="sng" dirty="0" err="1">
                <a:solidFill>
                  <a:srgbClr val="FF0000"/>
                </a:solidFill>
                <a:effectLst/>
              </a:rPr>
              <a:t>Ankilozan</a:t>
            </a:r>
            <a:r>
              <a:rPr lang="tr-TR" b="0" i="0" u="sng" dirty="0">
                <a:solidFill>
                  <a:srgbClr val="FF0000"/>
                </a:solidFill>
                <a:effectLst/>
              </a:rPr>
              <a:t> </a:t>
            </a:r>
            <a:r>
              <a:rPr lang="tr-TR" b="0" i="0" u="sng" dirty="0" err="1">
                <a:solidFill>
                  <a:srgbClr val="FF0000"/>
                </a:solidFill>
                <a:effectLst/>
              </a:rPr>
              <a:t>Spondilit</a:t>
            </a:r>
            <a:r>
              <a:rPr lang="tr-TR" b="0" i="0" u="sng" dirty="0">
                <a:solidFill>
                  <a:srgbClr val="FF0000"/>
                </a:solidFill>
                <a:effectLst/>
              </a:rPr>
              <a:t> </a:t>
            </a:r>
            <a:r>
              <a:rPr lang="tr-TR" b="0" i="0" dirty="0">
                <a:effectLst/>
              </a:rPr>
              <a:t>tanısında oldukça önemli</a:t>
            </a:r>
          </a:p>
          <a:p>
            <a:endParaRPr lang="tr-TR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01EA6F18-B1AC-4A49-A91B-E801BE9F5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9" t="29089" r="9927" b="17578"/>
          <a:stretch/>
        </p:blipFill>
        <p:spPr bwMode="auto">
          <a:xfrm>
            <a:off x="7372857" y="1897810"/>
            <a:ext cx="2754502" cy="150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Düz Ok Bağlayıcısı 5">
            <a:extLst>
              <a:ext uri="{FF2B5EF4-FFF2-40B4-BE49-F238E27FC236}">
                <a16:creationId xmlns:a16="http://schemas.microsoft.com/office/drawing/2014/main" id="{CC197E4B-6224-41EF-A98C-46C4C190C0A5}"/>
              </a:ext>
            </a:extLst>
          </p:cNvPr>
          <p:cNvCxnSpPr/>
          <p:nvPr/>
        </p:nvCxnSpPr>
        <p:spPr>
          <a:xfrm>
            <a:off x="2262206" y="5240192"/>
            <a:ext cx="8544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95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A965DEC-BB83-42FB-A478-FDBA04C2A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Hareket Açıklığı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52AADCF-AD90-493A-B1A4-C74FD282ED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tr-TR" sz="2400" b="1" dirty="0" smtClean="0">
                <a:solidFill>
                  <a:schemeClr val="accent2"/>
                </a:solidFill>
              </a:rPr>
              <a:t>EKSTANSİYON</a:t>
            </a:r>
          </a:p>
          <a:p>
            <a:pPr marL="0" indent="0" algn="just">
              <a:buNone/>
            </a:pPr>
            <a:endParaRPr lang="tr-TR" sz="2400" b="1" dirty="0" smtClean="0">
              <a:solidFill>
                <a:schemeClr val="accent2"/>
              </a:solidFill>
            </a:endParaRPr>
          </a:p>
          <a:p>
            <a:pPr algn="just"/>
            <a:r>
              <a:rPr lang="tr-TR" dirty="0" smtClean="0"/>
              <a:t>Hekim </a:t>
            </a:r>
            <a:r>
              <a:rPr lang="tr-TR" dirty="0"/>
              <a:t>hastanın yan tarafında durarak bir elini </a:t>
            </a:r>
            <a:r>
              <a:rPr lang="tr-TR" dirty="0" err="1"/>
              <a:t>sakrumun</a:t>
            </a:r>
            <a:r>
              <a:rPr lang="tr-TR" dirty="0"/>
              <a:t> üzerine, diğer elini göğsüne </a:t>
            </a:r>
            <a:r>
              <a:rPr lang="tr-TR" dirty="0" smtClean="0"/>
              <a:t>koyarak </a:t>
            </a:r>
            <a:r>
              <a:rPr lang="tr-TR" dirty="0"/>
              <a:t>hastadan geriye doğru eğilmesini ister</a:t>
            </a:r>
          </a:p>
          <a:p>
            <a:pPr algn="just"/>
            <a:r>
              <a:rPr lang="tr-TR" dirty="0" err="1"/>
              <a:t>Ekstansiyondaki</a:t>
            </a:r>
            <a:r>
              <a:rPr lang="tr-TR" dirty="0"/>
              <a:t> ağrı ve kısıtlılık genellikle arka elemanların ve özellikle </a:t>
            </a:r>
            <a:r>
              <a:rPr lang="tr-TR" u="sng" dirty="0">
                <a:solidFill>
                  <a:srgbClr val="FF0000"/>
                </a:solidFill>
              </a:rPr>
              <a:t>faset eklemlerinin patolojisini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/>
              <a:t>gösterir</a:t>
            </a:r>
          </a:p>
        </p:txBody>
      </p:sp>
      <p:pic>
        <p:nvPicPr>
          <p:cNvPr id="6148" name="Picture 4" descr="7. HAFTA HAREKET SİSTEMİ VE ÇALIŞMA DURUŞL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42" y="3586135"/>
            <a:ext cx="3769124" cy="220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16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6A3C12-3B0C-494C-9350-F6753024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Hareket Açıklığı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74036D2-FA8B-4549-87AD-919F80E992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tr-TR" sz="2400" b="1" dirty="0" smtClean="0">
                <a:solidFill>
                  <a:srgbClr val="C00000"/>
                </a:solidFill>
              </a:rPr>
              <a:t>LATERAL FLEKSİYON</a:t>
            </a:r>
          </a:p>
          <a:p>
            <a:pPr algn="just"/>
            <a:r>
              <a:rPr lang="tr-TR" dirty="0" smtClean="0"/>
              <a:t>Hastanın </a:t>
            </a:r>
            <a:r>
              <a:rPr lang="tr-TR" dirty="0"/>
              <a:t>arkasında duran hekim bir elini hastanın omzuna, diğer elini karşı </a:t>
            </a:r>
            <a:r>
              <a:rPr lang="tr-TR" dirty="0" err="1"/>
              <a:t>iliak</a:t>
            </a:r>
            <a:r>
              <a:rPr lang="tr-TR" dirty="0"/>
              <a:t> </a:t>
            </a:r>
            <a:r>
              <a:rPr lang="tr-TR" dirty="0" err="1"/>
              <a:t>kristaya</a:t>
            </a:r>
            <a:r>
              <a:rPr lang="tr-TR" dirty="0"/>
              <a:t> koyar.</a:t>
            </a:r>
          </a:p>
          <a:p>
            <a:pPr algn="just"/>
            <a:r>
              <a:rPr lang="tr-TR" dirty="0"/>
              <a:t>Hastadan </a:t>
            </a:r>
            <a:r>
              <a:rPr lang="tr-TR" dirty="0" err="1" smtClean="0"/>
              <a:t>krista</a:t>
            </a:r>
            <a:r>
              <a:rPr lang="tr-TR" dirty="0" smtClean="0"/>
              <a:t> </a:t>
            </a:r>
            <a:r>
              <a:rPr lang="tr-TR" dirty="0" err="1" smtClean="0"/>
              <a:t>iliaca</a:t>
            </a:r>
            <a:r>
              <a:rPr lang="tr-TR" dirty="0" smtClean="0"/>
              <a:t> </a:t>
            </a:r>
            <a:r>
              <a:rPr lang="tr-TR" dirty="0"/>
              <a:t>tarafına eğilmesini isterken kendisi de yol gösterir.</a:t>
            </a:r>
          </a:p>
          <a:p>
            <a:pPr algn="just"/>
            <a:r>
              <a:rPr lang="tr-TR" dirty="0"/>
              <a:t>Hekim ellerini değiştirir ve karşı yönde hareket tekrarlanır.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tr-TR" sz="2400" b="1" dirty="0" smtClean="0">
                <a:solidFill>
                  <a:srgbClr val="C00000"/>
                </a:solidFill>
              </a:rPr>
              <a:t>ROTASYON</a:t>
            </a:r>
          </a:p>
          <a:p>
            <a:pPr algn="just"/>
            <a:r>
              <a:rPr lang="tr-TR" dirty="0" smtClean="0"/>
              <a:t>Hastanın </a:t>
            </a:r>
            <a:r>
              <a:rPr lang="tr-TR" dirty="0"/>
              <a:t>arkasında durur</a:t>
            </a:r>
          </a:p>
          <a:p>
            <a:pPr algn="just"/>
            <a:r>
              <a:rPr lang="tr-TR" dirty="0"/>
              <a:t>Hasta omzunu arkaya doğru hareket ettirerek gövdesini döndürür.</a:t>
            </a:r>
          </a:p>
          <a:p>
            <a:pPr algn="just"/>
            <a:r>
              <a:rPr lang="tr-TR" dirty="0"/>
              <a:t>Aynı şeyi karşı yönde tekrarlar</a:t>
            </a:r>
          </a:p>
          <a:p>
            <a:pPr algn="just"/>
            <a:endParaRPr lang="tr-TR" dirty="0"/>
          </a:p>
        </p:txBody>
      </p:sp>
      <p:pic>
        <p:nvPicPr>
          <p:cNvPr id="7170" name="Picture 2" descr="Normal Eklem Hareket Açıklığı Ölçümü - Fizyo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05" y="5429322"/>
            <a:ext cx="2619554" cy="118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/>
          <a:srcRect l="10038" t="9210" r="13575" b="53888"/>
          <a:stretch/>
        </p:blipFill>
        <p:spPr>
          <a:xfrm>
            <a:off x="6698061" y="4455886"/>
            <a:ext cx="3461658" cy="215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4057"/>
            <a:ext cx="5675877" cy="4412344"/>
          </a:xfrm>
          <a:prstGeom prst="rect">
            <a:avLst/>
          </a:prstGeom>
        </p:spPr>
      </p:pic>
      <p:pic>
        <p:nvPicPr>
          <p:cNvPr id="4098" name="Picture 2" descr="BEL AĞRISI VE REHABİLİTASYON YAKLAŞIML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877" y="1146628"/>
            <a:ext cx="6508560" cy="42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96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204224-26CA-4AA3-BD82-4B7DE0039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FİZİK MUAYENE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E2A488-5E65-48D9-B81B-07F8C021C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tr-TR" b="1" dirty="0" smtClean="0">
                <a:solidFill>
                  <a:srgbClr val="C00000"/>
                </a:solidFill>
              </a:rPr>
              <a:t>NÖROLOJİK MUAYENE</a:t>
            </a:r>
            <a:endParaRPr lang="tr-TR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Tablo 4">
            <a:extLst>
              <a:ext uri="{FF2B5EF4-FFF2-40B4-BE49-F238E27FC236}">
                <a16:creationId xmlns:a16="http://schemas.microsoft.com/office/drawing/2014/main" id="{931C560D-8B09-441B-AAD4-BBACD13031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2399522"/>
              </p:ext>
            </p:extLst>
          </p:nvPr>
        </p:nvGraphicFramePr>
        <p:xfrm>
          <a:off x="1069848" y="3356050"/>
          <a:ext cx="10058400" cy="2866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626">
                  <a:extLst>
                    <a:ext uri="{9D8B030D-6E8A-4147-A177-3AD203B41FA5}">
                      <a16:colId xmlns:a16="http://schemas.microsoft.com/office/drawing/2014/main" val="3082235564"/>
                    </a:ext>
                  </a:extLst>
                </a:gridCol>
                <a:gridCol w="3230936">
                  <a:extLst>
                    <a:ext uri="{9D8B030D-6E8A-4147-A177-3AD203B41FA5}">
                      <a16:colId xmlns:a16="http://schemas.microsoft.com/office/drawing/2014/main" val="2869873929"/>
                    </a:ext>
                  </a:extLst>
                </a:gridCol>
                <a:gridCol w="3341800">
                  <a:extLst>
                    <a:ext uri="{9D8B030D-6E8A-4147-A177-3AD203B41FA5}">
                      <a16:colId xmlns:a16="http://schemas.microsoft.com/office/drawing/2014/main" val="1758812360"/>
                    </a:ext>
                  </a:extLst>
                </a:gridCol>
                <a:gridCol w="1853038">
                  <a:extLst>
                    <a:ext uri="{9D8B030D-6E8A-4147-A177-3AD203B41FA5}">
                      <a16:colId xmlns:a16="http://schemas.microsoft.com/office/drawing/2014/main" val="2603815285"/>
                    </a:ext>
                  </a:extLst>
                </a:gridCol>
              </a:tblGrid>
              <a:tr h="708573">
                <a:tc>
                  <a:txBody>
                    <a:bodyPr/>
                    <a:lstStyle/>
                    <a:p>
                      <a:r>
                        <a:rPr lang="tr-TR" sz="2000" dirty="0"/>
                        <a:t>Sinir kökü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Motor muayene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Duyu muayenesi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Refleks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120918"/>
                  </a:ext>
                </a:extLst>
              </a:tr>
              <a:tr h="675209">
                <a:tc>
                  <a:txBody>
                    <a:bodyPr/>
                    <a:lstStyle/>
                    <a:p>
                      <a:r>
                        <a:rPr lang="tr-TR" sz="2000" dirty="0"/>
                        <a:t>L4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Ayak </a:t>
                      </a:r>
                      <a:r>
                        <a:rPr lang="tr-TR" sz="2000" dirty="0" err="1"/>
                        <a:t>dorsifleksiyonu</a:t>
                      </a:r>
                      <a:endParaRPr lang="tr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Uyluk </a:t>
                      </a:r>
                      <a:r>
                        <a:rPr lang="tr-TR" sz="2000" dirty="0" err="1"/>
                        <a:t>laterali</a:t>
                      </a:r>
                      <a:r>
                        <a:rPr lang="tr-TR" sz="2000" dirty="0"/>
                        <a:t>, dizin önü, bacak </a:t>
                      </a:r>
                      <a:r>
                        <a:rPr lang="tr-TR" sz="2000" dirty="0" err="1"/>
                        <a:t>mediali</a:t>
                      </a:r>
                      <a:endParaRPr lang="tr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err="1"/>
                        <a:t>Patella</a:t>
                      </a:r>
                      <a:r>
                        <a:rPr lang="tr-TR" sz="20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343831"/>
                  </a:ext>
                </a:extLst>
              </a:tr>
              <a:tr h="675209">
                <a:tc>
                  <a:txBody>
                    <a:bodyPr/>
                    <a:lstStyle/>
                    <a:p>
                      <a:r>
                        <a:rPr lang="tr-TR" sz="2000" dirty="0"/>
                        <a:t>L5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Ayak baş parmak </a:t>
                      </a:r>
                      <a:r>
                        <a:rPr lang="tr-TR" sz="2000" dirty="0" err="1"/>
                        <a:t>dorsifleksiyonu</a:t>
                      </a:r>
                      <a:endParaRPr lang="tr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Bacak </a:t>
                      </a:r>
                      <a:r>
                        <a:rPr lang="tr-TR" sz="2000" dirty="0" err="1"/>
                        <a:t>laterali</a:t>
                      </a:r>
                      <a:r>
                        <a:rPr lang="tr-TR" sz="2000" dirty="0"/>
                        <a:t>, ayak </a:t>
                      </a:r>
                      <a:r>
                        <a:rPr lang="tr-TR" sz="2000" dirty="0" err="1"/>
                        <a:t>dorasli</a:t>
                      </a:r>
                      <a:endParaRPr lang="tr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816479"/>
                  </a:ext>
                </a:extLst>
              </a:tr>
              <a:tr h="755952">
                <a:tc>
                  <a:txBody>
                    <a:bodyPr/>
                    <a:lstStyle/>
                    <a:p>
                      <a:r>
                        <a:rPr lang="tr-TR" sz="2000" dirty="0"/>
                        <a:t>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/>
                        <a:t>Ayak </a:t>
                      </a:r>
                      <a:r>
                        <a:rPr lang="tr-TR" sz="2000" dirty="0" err="1"/>
                        <a:t>plantar</a:t>
                      </a:r>
                      <a:r>
                        <a:rPr lang="tr-TR" sz="2000" dirty="0"/>
                        <a:t> </a:t>
                      </a:r>
                      <a:r>
                        <a:rPr lang="tr-TR" sz="2000" dirty="0" err="1"/>
                        <a:t>fleksiyonu</a:t>
                      </a:r>
                      <a:endParaRPr lang="tr-TR" sz="2000" dirty="0"/>
                    </a:p>
                    <a:p>
                      <a:endParaRPr lang="tr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Bacak arkası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err="1"/>
                        <a:t>Aşil</a:t>
                      </a:r>
                      <a:r>
                        <a:rPr lang="tr-TR" sz="20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739697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C6AE488F-1304-4FEA-9CF2-0B88B5C3E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71" y="350358"/>
            <a:ext cx="3435677" cy="271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78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220565-B438-4427-BC65-8241089C0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FİZİK MUAYENE</a:t>
            </a:r>
          </a:p>
        </p:txBody>
      </p:sp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id="{E01B745C-C669-4C97-8CFB-D35D4640AF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2093976"/>
            <a:ext cx="5084209" cy="425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smtClean="0">
                <a:solidFill>
                  <a:srgbClr val="C00000"/>
                </a:solidFill>
              </a:rPr>
              <a:t>DÜZ BACAK KALDIRMA TESTİ </a:t>
            </a:r>
          </a:p>
          <a:p>
            <a:pPr marL="0" indent="0">
              <a:buNone/>
            </a:pPr>
            <a:endParaRPr lang="tr-TR" b="1" dirty="0">
              <a:solidFill>
                <a:srgbClr val="C00000"/>
              </a:solidFill>
            </a:endParaRPr>
          </a:p>
          <a:p>
            <a:pPr algn="just"/>
            <a:r>
              <a:rPr lang="tr-TR" b="0" i="0" dirty="0" smtClean="0">
                <a:effectLst/>
              </a:rPr>
              <a:t>Sırt </a:t>
            </a:r>
            <a:r>
              <a:rPr lang="tr-TR" b="0" i="0" dirty="0">
                <a:effectLst/>
              </a:rPr>
              <a:t>üstü yatan hastanın topuğundan ve dizin </a:t>
            </a:r>
            <a:r>
              <a:rPr lang="tr-TR" b="0" i="0" dirty="0" err="1">
                <a:effectLst/>
              </a:rPr>
              <a:t>ekstansiyonunu</a:t>
            </a:r>
            <a:r>
              <a:rPr lang="tr-TR" b="0" i="0" dirty="0">
                <a:effectLst/>
              </a:rPr>
              <a:t> korumak için diz kapağından tutularak bacak kalçadan </a:t>
            </a:r>
            <a:r>
              <a:rPr lang="tr-TR" b="0" i="0" dirty="0" err="1">
                <a:effectLst/>
              </a:rPr>
              <a:t>fleksiyona</a:t>
            </a:r>
            <a:r>
              <a:rPr lang="tr-TR" b="0" i="0" dirty="0">
                <a:effectLst/>
              </a:rPr>
              <a:t> getirilir</a:t>
            </a:r>
          </a:p>
          <a:p>
            <a:pPr algn="just"/>
            <a:r>
              <a:rPr lang="tr-TR" b="0" i="0" dirty="0">
                <a:effectLst/>
              </a:rPr>
              <a:t>Normal olarak 90°’ ye kadar ağrı ve hareket kısıtlılığı olmamalı</a:t>
            </a:r>
          </a:p>
          <a:p>
            <a:pPr algn="just"/>
            <a:r>
              <a:rPr lang="tr-TR" b="0" i="0" dirty="0">
                <a:effectLst/>
              </a:rPr>
              <a:t>Bu derecenin altında bel ve /veya tüm bacağa yayılan ağrı nedeniyle hastanın hareketi durdurması             </a:t>
            </a:r>
            <a:r>
              <a:rPr lang="tr-TR" b="0" i="0" dirty="0" smtClean="0">
                <a:effectLst/>
              </a:rPr>
              <a:t>     </a:t>
            </a:r>
            <a:r>
              <a:rPr lang="tr-TR" b="0" i="0" dirty="0" smtClean="0">
                <a:solidFill>
                  <a:srgbClr val="FF0000"/>
                </a:solidFill>
                <a:effectLst/>
              </a:rPr>
              <a:t>pozitif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4098" name="Picture 2" descr="Düz Bacak Kaldırma Testi - YouTube">
            <a:extLst>
              <a:ext uri="{FF2B5EF4-FFF2-40B4-BE49-F238E27FC236}">
                <a16:creationId xmlns:a16="http://schemas.microsoft.com/office/drawing/2014/main" id="{0DFEE483-4C10-4F96-AE5F-00E8D674E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599" y="2698469"/>
            <a:ext cx="4618768" cy="259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Düz Ok Bağlayıcısı 8">
            <a:extLst>
              <a:ext uri="{FF2B5EF4-FFF2-40B4-BE49-F238E27FC236}">
                <a16:creationId xmlns:a16="http://schemas.microsoft.com/office/drawing/2014/main" id="{7712FC19-A286-4D68-BF3F-FFC224F12D76}"/>
              </a:ext>
            </a:extLst>
          </p:cNvPr>
          <p:cNvCxnSpPr/>
          <p:nvPr/>
        </p:nvCxnSpPr>
        <p:spPr>
          <a:xfrm>
            <a:off x="3839174" y="5630355"/>
            <a:ext cx="8544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65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168C5A-D1B8-4BEF-A913-DA32A8E7E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FİZİK MUAYENE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D102E4E-E30C-4FD5-B66F-4F398ED69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363" y="2093976"/>
            <a:ext cx="5751865" cy="4554583"/>
          </a:xfrm>
        </p:spPr>
        <p:txBody>
          <a:bodyPr>
            <a:normAutofit/>
          </a:bodyPr>
          <a:lstStyle/>
          <a:p>
            <a:r>
              <a:rPr lang="tr-TR" b="0" i="0" dirty="0" smtClean="0">
                <a:effectLst/>
              </a:rPr>
              <a:t>Ağrı </a:t>
            </a:r>
            <a:r>
              <a:rPr lang="tr-TR" b="0" i="0" dirty="0">
                <a:effectLst/>
              </a:rPr>
              <a:t>sadece uyluk arkasındaysa </a:t>
            </a:r>
            <a:r>
              <a:rPr lang="tr-TR" b="0" i="0" dirty="0" err="1">
                <a:effectLst/>
              </a:rPr>
              <a:t>hamstring</a:t>
            </a:r>
            <a:r>
              <a:rPr lang="tr-TR" b="0" i="0" dirty="0">
                <a:effectLst/>
              </a:rPr>
              <a:t> kaslarının gerilmesi söz konusu </a:t>
            </a:r>
            <a:endParaRPr lang="tr-TR" b="0" i="0" dirty="0" smtClean="0">
              <a:effectLst/>
            </a:endParaRPr>
          </a:p>
          <a:p>
            <a:endParaRPr lang="tr-TR" b="0" i="0" dirty="0">
              <a:effectLst/>
            </a:endParaRPr>
          </a:p>
          <a:p>
            <a:r>
              <a:rPr lang="tr-TR" b="0" i="0" dirty="0">
                <a:effectLst/>
              </a:rPr>
              <a:t>Bunu doğrulamak için bacak ağrının olduğu konumdan hafifçe aşağıya indirilir ve ayak, bilekten </a:t>
            </a:r>
            <a:r>
              <a:rPr lang="tr-TR" b="0" i="0" dirty="0" err="1">
                <a:effectLst/>
              </a:rPr>
              <a:t>dorsifleksiyona</a:t>
            </a:r>
            <a:r>
              <a:rPr lang="tr-TR" b="0" i="0" dirty="0">
                <a:effectLst/>
              </a:rPr>
              <a:t> </a:t>
            </a:r>
            <a:r>
              <a:rPr lang="tr-TR" b="0" i="0" dirty="0" smtClean="0">
                <a:effectLst/>
              </a:rPr>
              <a:t>getirilir</a:t>
            </a:r>
          </a:p>
          <a:p>
            <a:endParaRPr lang="tr-TR" b="0" i="0" dirty="0">
              <a:effectLst/>
            </a:endParaRPr>
          </a:p>
          <a:p>
            <a:r>
              <a:rPr lang="tr-TR" b="0" i="0" dirty="0">
                <a:effectLst/>
              </a:rPr>
              <a:t>Yine ağrı olursa           </a:t>
            </a:r>
            <a:r>
              <a:rPr lang="tr-TR" b="0" i="0" dirty="0" smtClean="0">
                <a:effectLst/>
              </a:rPr>
              <a:t>         </a:t>
            </a:r>
            <a:r>
              <a:rPr lang="tr-TR" b="0" i="0" dirty="0">
                <a:solidFill>
                  <a:srgbClr val="FF0000"/>
                </a:solidFill>
                <a:effectLst/>
              </a:rPr>
              <a:t>pozitif</a:t>
            </a:r>
          </a:p>
          <a:p>
            <a:r>
              <a:rPr lang="tr-TR" b="0" i="0" dirty="0">
                <a:effectLst/>
              </a:rPr>
              <a:t>Ağrı olmaması              </a:t>
            </a:r>
            <a:r>
              <a:rPr lang="tr-TR" b="0" i="0" dirty="0" smtClean="0">
                <a:effectLst/>
              </a:rPr>
              <a:t>        </a:t>
            </a:r>
            <a:r>
              <a:rPr lang="tr-TR" b="0" i="0" dirty="0" err="1">
                <a:effectLst/>
              </a:rPr>
              <a:t>hamstring</a:t>
            </a:r>
            <a:r>
              <a:rPr lang="tr-TR" b="0" i="0" dirty="0">
                <a:effectLst/>
              </a:rPr>
              <a:t> gerginliğine bağlı </a:t>
            </a:r>
            <a:endParaRPr lang="tr-TR" b="0" i="0" dirty="0" smtClean="0">
              <a:effectLst/>
            </a:endParaRPr>
          </a:p>
          <a:p>
            <a:endParaRPr lang="tr-TR" b="0" i="0" dirty="0">
              <a:effectLst/>
            </a:endParaRPr>
          </a:p>
          <a:p>
            <a:r>
              <a:rPr lang="tr-TR" dirty="0"/>
              <a:t>Ö</a:t>
            </a:r>
            <a:r>
              <a:rPr lang="tr-TR" b="0" i="0" dirty="0">
                <a:effectLst/>
              </a:rPr>
              <a:t>zellikle </a:t>
            </a:r>
            <a:r>
              <a:rPr lang="tr-TR" b="0" i="0" dirty="0">
                <a:solidFill>
                  <a:srgbClr val="FF0000"/>
                </a:solidFill>
                <a:effectLst/>
              </a:rPr>
              <a:t>L5 ve S1 </a:t>
            </a:r>
            <a:r>
              <a:rPr lang="tr-TR" b="0" i="0" dirty="0">
                <a:effectLst/>
              </a:rPr>
              <a:t>kök basılarında</a:t>
            </a:r>
          </a:p>
          <a:p>
            <a:endParaRPr lang="tr-TR" dirty="0"/>
          </a:p>
        </p:txBody>
      </p:sp>
      <p:cxnSp>
        <p:nvCxnSpPr>
          <p:cNvPr id="4" name="Düz Ok Bağlayıcısı 3">
            <a:extLst>
              <a:ext uri="{FF2B5EF4-FFF2-40B4-BE49-F238E27FC236}">
                <a16:creationId xmlns:a16="http://schemas.microsoft.com/office/drawing/2014/main" id="{43A17155-1821-4EF2-9187-88DA69E13F05}"/>
              </a:ext>
            </a:extLst>
          </p:cNvPr>
          <p:cNvCxnSpPr/>
          <p:nvPr/>
        </p:nvCxnSpPr>
        <p:spPr>
          <a:xfrm>
            <a:off x="2808754" y="5255123"/>
            <a:ext cx="8544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Düz Ok Bağlayıcısı 4">
            <a:extLst>
              <a:ext uri="{FF2B5EF4-FFF2-40B4-BE49-F238E27FC236}">
                <a16:creationId xmlns:a16="http://schemas.microsoft.com/office/drawing/2014/main" id="{D6C1D62D-4B2D-4174-9925-11C42E242573}"/>
              </a:ext>
            </a:extLst>
          </p:cNvPr>
          <p:cNvCxnSpPr/>
          <p:nvPr/>
        </p:nvCxnSpPr>
        <p:spPr>
          <a:xfrm>
            <a:off x="2808754" y="4804111"/>
            <a:ext cx="8544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Uzman Fizioterapi Kliniğ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082" y="2361063"/>
            <a:ext cx="4498311" cy="36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90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DC2DD6-8AE8-405A-B253-ABAED71D6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FİZİK MUAYENE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4FAB98B-486D-4156-A881-34468C3F8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248" y="2266551"/>
            <a:ext cx="5316438" cy="405079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tr-TR" b="1" u="sng" dirty="0" smtClean="0">
                <a:solidFill>
                  <a:srgbClr val="C00000"/>
                </a:solidFill>
                <a:effectLst/>
              </a:rPr>
              <a:t>FEMORAL SİNİR GERME TESTİ (TERS LASEGUE)</a:t>
            </a:r>
          </a:p>
          <a:p>
            <a:pPr marL="0" indent="0" algn="l">
              <a:buNone/>
            </a:pPr>
            <a:endParaRPr lang="tr-TR" b="0" dirty="0" smtClean="0">
              <a:solidFill>
                <a:srgbClr val="C00000"/>
              </a:solidFill>
              <a:effectLst/>
            </a:endParaRPr>
          </a:p>
          <a:p>
            <a:pPr algn="l"/>
            <a:r>
              <a:rPr lang="tr-TR" b="0" i="0" dirty="0" smtClean="0">
                <a:effectLst/>
              </a:rPr>
              <a:t>Yüzüstü </a:t>
            </a:r>
            <a:r>
              <a:rPr lang="tr-TR" b="0" i="0" dirty="0">
                <a:effectLst/>
              </a:rPr>
              <a:t>yatan hastanın bacağı diz altından tutularak </a:t>
            </a:r>
            <a:r>
              <a:rPr lang="tr-TR" b="0" i="0" dirty="0" err="1">
                <a:effectLst/>
              </a:rPr>
              <a:t>ekstansiyona</a:t>
            </a:r>
            <a:r>
              <a:rPr lang="tr-TR" b="0" i="0" dirty="0">
                <a:effectLst/>
              </a:rPr>
              <a:t> </a:t>
            </a:r>
            <a:r>
              <a:rPr lang="tr-TR" b="0" i="0" dirty="0" smtClean="0">
                <a:effectLst/>
              </a:rPr>
              <a:t>getirilir</a:t>
            </a:r>
            <a:endParaRPr lang="tr-TR" b="0" i="0" dirty="0">
              <a:effectLst/>
            </a:endParaRPr>
          </a:p>
          <a:p>
            <a:pPr algn="l"/>
            <a:r>
              <a:rPr lang="tr-TR" b="0" i="0" dirty="0">
                <a:effectLst/>
              </a:rPr>
              <a:t>Bacakta ağrı             </a:t>
            </a:r>
            <a:r>
              <a:rPr lang="tr-TR" b="0" i="0" dirty="0" smtClean="0">
                <a:effectLst/>
              </a:rPr>
              <a:t>            </a:t>
            </a:r>
            <a:r>
              <a:rPr lang="tr-TR" b="0" i="0" dirty="0">
                <a:solidFill>
                  <a:srgbClr val="FF0000"/>
                </a:solidFill>
                <a:effectLst/>
              </a:rPr>
              <a:t>pozitif</a:t>
            </a:r>
          </a:p>
          <a:p>
            <a:pPr algn="l"/>
            <a:r>
              <a:rPr lang="tr-TR" b="0" i="0" dirty="0">
                <a:solidFill>
                  <a:srgbClr val="FF0000"/>
                </a:solidFill>
                <a:effectLst/>
              </a:rPr>
              <a:t>L4 </a:t>
            </a:r>
            <a:r>
              <a:rPr lang="tr-TR" b="0" i="0" dirty="0">
                <a:effectLst/>
              </a:rPr>
              <a:t>kök basısı</a:t>
            </a:r>
          </a:p>
          <a:p>
            <a:endParaRPr lang="tr-TR" dirty="0"/>
          </a:p>
        </p:txBody>
      </p:sp>
      <p:cxnSp>
        <p:nvCxnSpPr>
          <p:cNvPr id="6" name="Düz Ok Bağlayıcısı 5">
            <a:extLst>
              <a:ext uri="{FF2B5EF4-FFF2-40B4-BE49-F238E27FC236}">
                <a16:creationId xmlns:a16="http://schemas.microsoft.com/office/drawing/2014/main" id="{75AC2ECE-7726-4429-AE37-EB4C148E10BD}"/>
              </a:ext>
            </a:extLst>
          </p:cNvPr>
          <p:cNvCxnSpPr/>
          <p:nvPr/>
        </p:nvCxnSpPr>
        <p:spPr>
          <a:xfrm>
            <a:off x="2940171" y="4305806"/>
            <a:ext cx="8544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Femoral Sinir Germe Testi - YouTube">
            <a:extLst>
              <a:ext uri="{FF2B5EF4-FFF2-40B4-BE49-F238E27FC236}">
                <a16:creationId xmlns:a16="http://schemas.microsoft.com/office/drawing/2014/main" id="{03C46B2C-D5C9-4E63-BB98-0B2799D69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233" y="2607745"/>
            <a:ext cx="4876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10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Amaç                  hedefler </a:t>
            </a: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tr-TR" dirty="0"/>
              <a:t>Bel ağrısının önemi, nedenleri ve bel ağrısına klinik yaklaşım </a:t>
            </a:r>
            <a:r>
              <a:rPr lang="tr-TR" altLang="tr-TR" dirty="0"/>
              <a:t>hakkında bilgi vermek</a:t>
            </a:r>
            <a:endParaRPr lang="tr-TR" dirty="0"/>
          </a:p>
          <a:p>
            <a:pPr algn="just"/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tr-TR" dirty="0"/>
              <a:t>Bel ağrısının risk faktörlerini sayabilmek</a:t>
            </a:r>
          </a:p>
          <a:p>
            <a:pPr algn="just"/>
            <a:r>
              <a:rPr lang="tr-TR" dirty="0" smtClean="0"/>
              <a:t>Bel </a:t>
            </a:r>
            <a:r>
              <a:rPr lang="tr-TR" dirty="0"/>
              <a:t>ağrısını </a:t>
            </a:r>
            <a:r>
              <a:rPr lang="tr-TR" dirty="0" smtClean="0"/>
              <a:t>sınıflandırabilmek</a:t>
            </a:r>
          </a:p>
          <a:p>
            <a:pPr algn="just"/>
            <a:r>
              <a:rPr lang="tr-TR" dirty="0" smtClean="0"/>
              <a:t>Bel </a:t>
            </a:r>
            <a:r>
              <a:rPr lang="tr-TR" dirty="0"/>
              <a:t>ağrısının </a:t>
            </a:r>
            <a:r>
              <a:rPr lang="tr-TR" altLang="tr-TR" dirty="0">
                <a:cs typeface="Times New Roman" panose="02020603050405020304" pitchFamily="18" charset="0"/>
              </a:rPr>
              <a:t>nedenlerini sayabilmek </a:t>
            </a:r>
            <a:endParaRPr lang="tr-TR" dirty="0"/>
          </a:p>
          <a:p>
            <a:pPr algn="just"/>
            <a:r>
              <a:rPr lang="tr-TR" dirty="0"/>
              <a:t>Tanı ve tedavi hakkında bilgi sahibi olmak </a:t>
            </a:r>
          </a:p>
          <a:p>
            <a:pPr algn="just"/>
            <a:r>
              <a:rPr lang="tr-TR" dirty="0" smtClean="0"/>
              <a:t>Korunma </a:t>
            </a:r>
            <a:r>
              <a:rPr lang="tr-TR" dirty="0"/>
              <a:t>yöntemlerini öğrenmek</a:t>
            </a:r>
          </a:p>
          <a:p>
            <a:pPr algn="just"/>
            <a:r>
              <a:rPr lang="tr-TR" dirty="0"/>
              <a:t>Sevk kriterlerini sayabilmek</a:t>
            </a:r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6572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el ağrısı |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79" y="191068"/>
            <a:ext cx="8526503" cy="623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94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B937F1-046A-4841-A24F-F08A1C4BB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FİZİK MUAYENE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5282557-542E-4092-ADB5-8FF351E19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7"/>
            <a:ext cx="5644852" cy="4456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i="0" dirty="0" smtClean="0">
                <a:solidFill>
                  <a:srgbClr val="C00000"/>
                </a:solidFill>
                <a:effectLst/>
              </a:rPr>
              <a:t>ÇİFT BACAK KALDIRMA TESTİ</a:t>
            </a:r>
          </a:p>
          <a:p>
            <a:pPr marL="0" indent="0">
              <a:buNone/>
            </a:pPr>
            <a:endParaRPr lang="tr-TR" b="0" i="0" dirty="0">
              <a:effectLst/>
            </a:endParaRPr>
          </a:p>
          <a:p>
            <a:pPr algn="just"/>
            <a:r>
              <a:rPr lang="tr-TR" b="0" i="0" dirty="0">
                <a:effectLst/>
              </a:rPr>
              <a:t>Sırt üstü yatan hasta dizlerini kırmadan bacakları 30° kadar kaldırılır</a:t>
            </a:r>
          </a:p>
          <a:p>
            <a:pPr algn="just"/>
            <a:r>
              <a:rPr lang="tr-TR" b="0" i="0" dirty="0">
                <a:effectLst/>
              </a:rPr>
              <a:t>Belinde ağrı duyarsa veya </a:t>
            </a:r>
            <a:r>
              <a:rPr lang="tr-TR" b="0" i="0" dirty="0" smtClean="0">
                <a:effectLst/>
              </a:rPr>
              <a:t>ağrı </a:t>
            </a:r>
            <a:r>
              <a:rPr lang="tr-TR" b="0" i="0" dirty="0">
                <a:effectLst/>
              </a:rPr>
              <a:t>nedeniyle bu hareketi yapamazsa              </a:t>
            </a:r>
            <a:r>
              <a:rPr lang="tr-TR" b="0" i="0" dirty="0" smtClean="0">
                <a:effectLst/>
              </a:rPr>
              <a:t>    </a:t>
            </a:r>
            <a:r>
              <a:rPr lang="tr-TR" b="0" i="0" dirty="0" smtClean="0">
                <a:solidFill>
                  <a:srgbClr val="FF0000"/>
                </a:solidFill>
                <a:effectLst/>
              </a:rPr>
              <a:t>pozitif</a:t>
            </a:r>
            <a:endParaRPr lang="tr-TR" b="0" i="0" dirty="0">
              <a:solidFill>
                <a:srgbClr val="FF0000"/>
              </a:solidFill>
              <a:effectLst/>
            </a:endParaRPr>
          </a:p>
          <a:p>
            <a:pPr algn="just"/>
            <a:r>
              <a:rPr lang="tr-TR" dirty="0"/>
              <a:t>Ö</a:t>
            </a:r>
            <a:r>
              <a:rPr lang="tr-TR" b="0" i="0" dirty="0">
                <a:effectLst/>
              </a:rPr>
              <a:t>zellikle faset </a:t>
            </a:r>
            <a:r>
              <a:rPr lang="tr-TR" dirty="0"/>
              <a:t>eklem patolojileri </a:t>
            </a:r>
            <a:r>
              <a:rPr lang="tr-TR" b="0" i="0" dirty="0">
                <a:effectLst/>
              </a:rPr>
              <a:t>ve </a:t>
            </a:r>
            <a:r>
              <a:rPr lang="tr-TR" b="0" i="0" dirty="0" err="1">
                <a:effectLst/>
              </a:rPr>
              <a:t>spondilolistezis</a:t>
            </a:r>
            <a:endParaRPr lang="tr-TR" b="0" i="0" dirty="0">
              <a:effectLst/>
            </a:endParaRPr>
          </a:p>
          <a:p>
            <a:endParaRPr lang="tr-TR" dirty="0"/>
          </a:p>
        </p:txBody>
      </p:sp>
      <p:cxnSp>
        <p:nvCxnSpPr>
          <p:cNvPr id="4" name="Düz Ok Bağlayıcısı 3">
            <a:extLst>
              <a:ext uri="{FF2B5EF4-FFF2-40B4-BE49-F238E27FC236}">
                <a16:creationId xmlns:a16="http://schemas.microsoft.com/office/drawing/2014/main" id="{F1CC716C-4F38-4942-BD42-328CDE5A993A}"/>
              </a:ext>
            </a:extLst>
          </p:cNvPr>
          <p:cNvCxnSpPr/>
          <p:nvPr/>
        </p:nvCxnSpPr>
        <p:spPr>
          <a:xfrm>
            <a:off x="3737735" y="4158447"/>
            <a:ext cx="8544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Mizanpaj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062" y="2121407"/>
            <a:ext cx="4647542" cy="286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26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DF6AD75-06B2-4AE7-90E3-DECF02FB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FİZİK MUAYENE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7BDA216-A6A1-4B9B-8AC6-3F33DA885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408011"/>
            <a:ext cx="5303656" cy="4050792"/>
          </a:xfrm>
        </p:spPr>
        <p:txBody>
          <a:bodyPr/>
          <a:lstStyle/>
          <a:p>
            <a:pPr marL="0" indent="0" algn="l">
              <a:buNone/>
            </a:pPr>
            <a:r>
              <a:rPr lang="tr-TR" b="1" i="0" dirty="0" smtClean="0">
                <a:solidFill>
                  <a:srgbClr val="C00000"/>
                </a:solidFill>
                <a:effectLst/>
              </a:rPr>
              <a:t>İLİAK KOMPRESYON TESTİ</a:t>
            </a:r>
          </a:p>
          <a:p>
            <a:pPr marL="0" indent="0" algn="l">
              <a:buNone/>
            </a:pPr>
            <a:endParaRPr lang="tr-TR" b="0" i="0" dirty="0">
              <a:effectLst/>
            </a:endParaRPr>
          </a:p>
          <a:p>
            <a:pPr algn="l"/>
            <a:r>
              <a:rPr lang="tr-TR" b="0" i="0" dirty="0" err="1">
                <a:effectLst/>
              </a:rPr>
              <a:t>Sakroiliak</a:t>
            </a:r>
            <a:r>
              <a:rPr lang="tr-TR" b="0" i="0" dirty="0">
                <a:effectLst/>
              </a:rPr>
              <a:t> eklem patolojilerini gösteren en hassas testtir</a:t>
            </a:r>
          </a:p>
          <a:p>
            <a:pPr algn="l"/>
            <a:r>
              <a:rPr lang="tr-TR" b="0" i="0" dirty="0">
                <a:effectLst/>
              </a:rPr>
              <a:t>Yan yatan hastanın üsteki </a:t>
            </a:r>
            <a:r>
              <a:rPr lang="tr-TR" b="0" i="0" dirty="0" err="1">
                <a:effectLst/>
              </a:rPr>
              <a:t>krista</a:t>
            </a:r>
            <a:r>
              <a:rPr lang="tr-TR" b="0" i="0" dirty="0">
                <a:effectLst/>
              </a:rPr>
              <a:t> </a:t>
            </a:r>
            <a:r>
              <a:rPr lang="tr-TR" b="0" i="0" dirty="0" err="1">
                <a:effectLst/>
              </a:rPr>
              <a:t>iliakası</a:t>
            </a:r>
            <a:r>
              <a:rPr lang="tr-TR" b="0" i="0" dirty="0">
                <a:effectLst/>
              </a:rPr>
              <a:t> yatağa doğru kuvvetle bastırılır</a:t>
            </a:r>
          </a:p>
          <a:p>
            <a:r>
              <a:rPr lang="tr-TR" b="0" i="0" dirty="0" err="1">
                <a:effectLst/>
              </a:rPr>
              <a:t>Sakroiliak</a:t>
            </a:r>
            <a:r>
              <a:rPr lang="tr-TR" b="0" i="0" dirty="0">
                <a:effectLst/>
              </a:rPr>
              <a:t> eklemde ağrı               </a:t>
            </a:r>
            <a:r>
              <a:rPr lang="tr-TR" b="0" i="0" dirty="0" smtClean="0">
                <a:effectLst/>
              </a:rPr>
              <a:t>  </a:t>
            </a:r>
            <a:r>
              <a:rPr lang="tr-TR" b="0" i="0" dirty="0" smtClean="0">
                <a:solidFill>
                  <a:srgbClr val="FF0000"/>
                </a:solidFill>
                <a:effectLst/>
              </a:rPr>
              <a:t>pozitif</a:t>
            </a:r>
            <a:endParaRPr lang="tr-TR" b="0" i="0" dirty="0">
              <a:solidFill>
                <a:srgbClr val="FF0000"/>
              </a:solidFill>
              <a:effectLst/>
            </a:endParaRPr>
          </a:p>
          <a:p>
            <a:pPr algn="l"/>
            <a:endParaRPr lang="tr-TR" dirty="0"/>
          </a:p>
        </p:txBody>
      </p:sp>
      <p:cxnSp>
        <p:nvCxnSpPr>
          <p:cNvPr id="4" name="Düz Ok Bağlayıcısı 3">
            <a:extLst>
              <a:ext uri="{FF2B5EF4-FFF2-40B4-BE49-F238E27FC236}">
                <a16:creationId xmlns:a16="http://schemas.microsoft.com/office/drawing/2014/main" id="{B3062A88-C0F5-43D2-A869-C6592B637B6F}"/>
              </a:ext>
            </a:extLst>
          </p:cNvPr>
          <p:cNvCxnSpPr/>
          <p:nvPr/>
        </p:nvCxnSpPr>
        <p:spPr>
          <a:xfrm>
            <a:off x="4245013" y="4872158"/>
            <a:ext cx="8544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 descr="Sakroiliak Kompresyon Testi - YouTube">
            <a:extLst>
              <a:ext uri="{FF2B5EF4-FFF2-40B4-BE49-F238E27FC236}">
                <a16:creationId xmlns:a16="http://schemas.microsoft.com/office/drawing/2014/main" id="{DBA1121F-C632-4454-B255-77592AAE8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779" y="2408011"/>
            <a:ext cx="4846820" cy="272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94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7A45391-49BE-46F9-8E9D-3A6C2EA19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FİZİK MUAYENE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33D217F-5824-47AE-8BB0-2B8A7A1CF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15" y="2099845"/>
            <a:ext cx="5958749" cy="4565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i="0" dirty="0" smtClean="0">
                <a:solidFill>
                  <a:srgbClr val="C00000"/>
                </a:solidFill>
                <a:effectLst/>
              </a:rPr>
              <a:t>MENNEL TESTİ</a:t>
            </a:r>
          </a:p>
          <a:p>
            <a:pPr marL="0" indent="0" algn="just">
              <a:buNone/>
            </a:pPr>
            <a:endParaRPr lang="tr-TR" b="0" i="0" dirty="0">
              <a:effectLst/>
            </a:endParaRPr>
          </a:p>
          <a:p>
            <a:pPr algn="just"/>
            <a:r>
              <a:rPr lang="tr-TR" b="0" i="0" dirty="0">
                <a:effectLst/>
              </a:rPr>
              <a:t>Yan yatan hasta altta bulunan diz ve </a:t>
            </a:r>
          </a:p>
          <a:p>
            <a:pPr marL="0" indent="0" algn="just">
              <a:buNone/>
            </a:pPr>
            <a:r>
              <a:rPr lang="tr-TR" b="0" i="0" dirty="0">
                <a:effectLst/>
              </a:rPr>
              <a:t>kalçasını iyice bükerek karnına doğru çeker</a:t>
            </a:r>
          </a:p>
          <a:p>
            <a:pPr algn="just"/>
            <a:r>
              <a:rPr lang="tr-TR" b="0" i="0" dirty="0">
                <a:effectLst/>
              </a:rPr>
              <a:t>Hekim hastanın arkasında durur </a:t>
            </a:r>
          </a:p>
          <a:p>
            <a:pPr algn="just"/>
            <a:r>
              <a:rPr lang="tr-TR" b="0" i="0" dirty="0">
                <a:effectLst/>
              </a:rPr>
              <a:t>Bir eliyle hastanın üstte kalan dizini, diğer eliyle omzunu tutarak, dizini kendine doğru çeker </a:t>
            </a:r>
          </a:p>
          <a:p>
            <a:pPr algn="just"/>
            <a:r>
              <a:rPr lang="tr-TR" b="0" i="0" dirty="0">
                <a:effectLst/>
              </a:rPr>
              <a:t>Bu sırada </a:t>
            </a:r>
            <a:r>
              <a:rPr lang="tr-TR" b="0" i="0" dirty="0" err="1">
                <a:effectLst/>
              </a:rPr>
              <a:t>sakroiliak</a:t>
            </a:r>
            <a:r>
              <a:rPr lang="tr-TR" b="0" i="0" dirty="0">
                <a:effectLst/>
              </a:rPr>
              <a:t> eklemde ağrı              </a:t>
            </a:r>
            <a:r>
              <a:rPr lang="tr-TR" b="0" i="0" dirty="0" smtClean="0">
                <a:effectLst/>
              </a:rPr>
              <a:t> </a:t>
            </a:r>
            <a:r>
              <a:rPr lang="tr-TR" b="0" i="0" dirty="0" smtClean="0">
                <a:solidFill>
                  <a:srgbClr val="FF0000"/>
                </a:solidFill>
                <a:effectLst/>
              </a:rPr>
              <a:t>pozitif</a:t>
            </a:r>
            <a:endParaRPr lang="tr-TR" b="0" i="0" dirty="0">
              <a:solidFill>
                <a:srgbClr val="FF0000"/>
              </a:solidFill>
              <a:effectLst/>
            </a:endParaRPr>
          </a:p>
          <a:p>
            <a:pPr algn="just"/>
            <a:r>
              <a:rPr lang="tr-TR" b="0" i="0" dirty="0" err="1">
                <a:effectLst/>
              </a:rPr>
              <a:t>Sakroiliak</a:t>
            </a:r>
            <a:r>
              <a:rPr lang="tr-TR" b="0" i="0" dirty="0">
                <a:effectLst/>
              </a:rPr>
              <a:t> eklem patolojisi</a:t>
            </a:r>
          </a:p>
          <a:p>
            <a:endParaRPr lang="tr-TR" dirty="0"/>
          </a:p>
        </p:txBody>
      </p:sp>
      <p:pic>
        <p:nvPicPr>
          <p:cNvPr id="8196" name="Picture 4" descr="Mennel Manevrası (Sakroiliak Eklem Muaynesi) - YouTube">
            <a:extLst>
              <a:ext uri="{FF2B5EF4-FFF2-40B4-BE49-F238E27FC236}">
                <a16:creationId xmlns:a16="http://schemas.microsoft.com/office/drawing/2014/main" id="{3348B6CD-83B1-4C71-A868-0EA70981A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824" y="2093976"/>
            <a:ext cx="4577279" cy="339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Düz Ok Bağlayıcısı 5">
            <a:extLst>
              <a:ext uri="{FF2B5EF4-FFF2-40B4-BE49-F238E27FC236}">
                <a16:creationId xmlns:a16="http://schemas.microsoft.com/office/drawing/2014/main" id="{8653834D-270C-4470-ACBF-FBC8E8348229}"/>
              </a:ext>
            </a:extLst>
          </p:cNvPr>
          <p:cNvCxnSpPr/>
          <p:nvPr/>
        </p:nvCxnSpPr>
        <p:spPr>
          <a:xfrm>
            <a:off x="4917063" y="5147126"/>
            <a:ext cx="8544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58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6860D7CA-47B5-4A46-BCBE-AD5655D6D3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8316500"/>
              </p:ext>
            </p:extLst>
          </p:nvPr>
        </p:nvGraphicFramePr>
        <p:xfrm>
          <a:off x="300251" y="395785"/>
          <a:ext cx="11373134" cy="633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987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B82D20-7FC1-41DC-84DF-B060572F2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TANISAL TESTLER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299F831-92B3-4B5B-BA96-7DED00F49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smtClean="0">
                <a:solidFill>
                  <a:srgbClr val="C00000"/>
                </a:solidFill>
              </a:rPr>
              <a:t>GÖRÜNTÜLEME TEKNİKLERİ</a:t>
            </a:r>
          </a:p>
          <a:p>
            <a:pPr marL="0" indent="0">
              <a:buNone/>
            </a:pPr>
            <a:endParaRPr lang="tr-TR" b="1" dirty="0" smtClean="0">
              <a:solidFill>
                <a:srgbClr val="C00000"/>
              </a:solidFill>
            </a:endParaRPr>
          </a:p>
          <a:p>
            <a:r>
              <a:rPr lang="tr-TR" dirty="0" smtClean="0"/>
              <a:t>Ne </a:t>
            </a:r>
            <a:r>
              <a:rPr lang="tr-TR" dirty="0"/>
              <a:t>zaman, hangi görüntülemenin istenip istenmemesi gerekliliği konusundaki tavsiyeler uzman görüşlerine </a:t>
            </a:r>
            <a:r>
              <a:rPr lang="tr-TR" dirty="0" smtClean="0"/>
              <a:t>dayanmakta</a:t>
            </a:r>
          </a:p>
          <a:p>
            <a:endParaRPr lang="tr-TR" dirty="0" smtClean="0"/>
          </a:p>
          <a:p>
            <a:r>
              <a:rPr lang="tr-TR" dirty="0" smtClean="0"/>
              <a:t>Kronik </a:t>
            </a:r>
            <a:r>
              <a:rPr lang="tr-TR" dirty="0"/>
              <a:t>bel ağrılarında görüntüleme teknikleri için bilimsel kanıtlar ve kanıta dayalı tıp maalesef </a:t>
            </a:r>
            <a:r>
              <a:rPr lang="tr-TR" dirty="0" smtClean="0"/>
              <a:t>yetersiz</a:t>
            </a:r>
          </a:p>
          <a:p>
            <a:endParaRPr lang="tr-TR" dirty="0"/>
          </a:p>
          <a:p>
            <a:r>
              <a:rPr lang="tr-TR" dirty="0"/>
              <a:t>Ancak, genel görüş kronik bel ağrılı </a:t>
            </a:r>
            <a:r>
              <a:rPr lang="tr-TR" dirty="0" smtClean="0"/>
              <a:t>hastalarda </a:t>
            </a:r>
            <a:r>
              <a:rPr lang="tr-TR" dirty="0"/>
              <a:t>da akut bel ağrılı hastalarda olduğu gibi, </a:t>
            </a:r>
            <a:r>
              <a:rPr lang="tr-TR" u="sng" dirty="0">
                <a:solidFill>
                  <a:srgbClr val="FF0000"/>
                </a:solidFill>
              </a:rPr>
              <a:t>kırmızı bayraklar </a:t>
            </a:r>
            <a:r>
              <a:rPr lang="tr-TR" dirty="0"/>
              <a:t>varlığında radyografik görüntülemeler </a:t>
            </a:r>
            <a:r>
              <a:rPr lang="tr-TR" dirty="0" err="1"/>
              <a:t>endike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1446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4D57E2-3DD8-49F2-A9F4-3F98FBDC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TANISAL TESTLER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ADB2570-DA8E-4CB2-A165-8CC829959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14892" cy="4351338"/>
          </a:xfrm>
        </p:spPr>
        <p:txBody>
          <a:bodyPr/>
          <a:lstStyle/>
          <a:p>
            <a:r>
              <a:rPr lang="tr-TR" b="0" i="1" dirty="0" err="1">
                <a:effectLst/>
                <a:latin typeface="Noto Serif JP"/>
              </a:rPr>
              <a:t>Klinisyenler</a:t>
            </a:r>
            <a:r>
              <a:rPr lang="tr-TR" b="0" i="1" dirty="0">
                <a:effectLst/>
                <a:latin typeface="Noto Serif JP"/>
              </a:rPr>
              <a:t>, spesifik olmayan bel ağrısı olan hastalarda rutin olarak görüntüleme veya diğer tanı testleri yaptırmamalıdır (güçlü öneri, orta kalitede kanıt</a:t>
            </a:r>
            <a:r>
              <a:rPr lang="tr-TR" b="0" i="1" dirty="0" smtClean="0">
                <a:effectLst/>
                <a:latin typeface="Noto Serif JP"/>
              </a:rPr>
              <a:t>)</a:t>
            </a:r>
          </a:p>
          <a:p>
            <a:endParaRPr lang="tr-TR" dirty="0"/>
          </a:p>
          <a:p>
            <a:r>
              <a:rPr lang="tr-TR" dirty="0" err="1"/>
              <a:t>Asemptomatik</a:t>
            </a:r>
            <a:r>
              <a:rPr lang="tr-TR" dirty="0"/>
              <a:t> bireylerde %75’lere varan oranlarda radyolojik değişiklikler (</a:t>
            </a:r>
            <a:r>
              <a:rPr lang="tr-TR" dirty="0" err="1"/>
              <a:t>annüler</a:t>
            </a:r>
            <a:r>
              <a:rPr lang="tr-TR" dirty="0"/>
              <a:t> yırtık, </a:t>
            </a:r>
            <a:r>
              <a:rPr lang="tr-TR" dirty="0" err="1"/>
              <a:t>Schmorl’s</a:t>
            </a:r>
            <a:r>
              <a:rPr lang="tr-TR" dirty="0"/>
              <a:t> nodülü vb.) olduğu </a:t>
            </a:r>
            <a:r>
              <a:rPr lang="tr-TR" dirty="0" smtClean="0"/>
              <a:t>gösterilmiş</a:t>
            </a:r>
          </a:p>
          <a:p>
            <a:endParaRPr lang="tr-TR" dirty="0"/>
          </a:p>
          <a:p>
            <a:r>
              <a:rPr lang="tr-TR" dirty="0"/>
              <a:t>Diğer taraftan </a:t>
            </a:r>
            <a:r>
              <a:rPr lang="tr-TR" dirty="0" err="1"/>
              <a:t>semptomatik</a:t>
            </a:r>
            <a:r>
              <a:rPr lang="tr-TR" dirty="0"/>
              <a:t> hastaların çoğunda da benzer oranlarda görüntüleme bulgusu tespit </a:t>
            </a:r>
            <a:r>
              <a:rPr lang="tr-TR" dirty="0" smtClean="0"/>
              <a:t>edilememekte</a:t>
            </a:r>
          </a:p>
          <a:p>
            <a:endParaRPr lang="tr-TR" dirty="0"/>
          </a:p>
          <a:p>
            <a:r>
              <a:rPr lang="tr-TR" dirty="0"/>
              <a:t>Bu nedenle, tanı ve tedavide karmaşa yaşanmaması için, </a:t>
            </a:r>
            <a:r>
              <a:rPr lang="tr-TR" u="sng" dirty="0" err="1"/>
              <a:t>endikasyon</a:t>
            </a:r>
            <a:r>
              <a:rPr lang="tr-TR" u="sng" dirty="0"/>
              <a:t> dışı radyolojik tetkik istenmemesine</a:t>
            </a:r>
            <a:r>
              <a:rPr lang="tr-TR" dirty="0"/>
              <a:t> özen gösterilmeli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7B2D8E4-5007-4764-8788-8395BC38F344}"/>
              </a:ext>
            </a:extLst>
          </p:cNvPr>
          <p:cNvSpPr txBox="1"/>
          <p:nvPr/>
        </p:nvSpPr>
        <p:spPr>
          <a:xfrm>
            <a:off x="99646" y="6176963"/>
            <a:ext cx="112541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1" i="1" dirty="0">
                <a:effectLst/>
              </a:rPr>
              <a:t>Diagnostic imaging for low back pain: advice for high-value health care from the American College of Physicians</a:t>
            </a:r>
            <a:r>
              <a:rPr lang="tr-TR" sz="1100" b="1" i="1" dirty="0">
                <a:effectLst/>
              </a:rPr>
              <a:t>,</a:t>
            </a:r>
            <a:r>
              <a:rPr lang="en-US" sz="1100" b="0" i="1" u="none" strike="noStrike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Roger Chou</a:t>
            </a:r>
            <a:r>
              <a:rPr lang="en-US" sz="1100" b="0" i="1" baseline="30000" dirty="0">
                <a:effectLst/>
              </a:rPr>
              <a:t> </a:t>
            </a:r>
            <a:r>
              <a:rPr lang="en-US" sz="1100" b="0" i="1" u="none" strike="noStrike" baseline="30000" dirty="0">
                <a:effectLst/>
                <a:hlinkClick r:id="rId4" tooltip="Oregon Health &amp; Science University, Portland, OR, USA.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</a:t>
            </a:r>
            <a:r>
              <a:rPr lang="en-US" sz="1100" b="0" i="1" dirty="0">
                <a:effectLst/>
              </a:rPr>
              <a:t>, </a:t>
            </a:r>
            <a:r>
              <a:rPr lang="en-US" sz="1100" b="0" i="1" u="none" strike="noStrike" dirty="0"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Amir </a:t>
            </a:r>
            <a:r>
              <a:rPr lang="en-US" sz="1100" b="0" i="1" u="none" strike="noStrike" dirty="0" err="1"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Qaseem</a:t>
            </a:r>
            <a:r>
              <a:rPr lang="en-US" sz="1100" b="0" i="1" dirty="0">
                <a:effectLst/>
              </a:rPr>
              <a:t>, </a:t>
            </a:r>
            <a:r>
              <a:rPr lang="en-US" sz="1100" b="0" i="1" u="none" strike="noStrike" dirty="0"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Douglas K Owens</a:t>
            </a:r>
            <a:r>
              <a:rPr lang="en-US" sz="1100" b="0" i="1" dirty="0">
                <a:effectLst/>
              </a:rPr>
              <a:t>, </a:t>
            </a:r>
            <a:r>
              <a:rPr lang="en-US" sz="1100" b="0" i="1" u="none" strike="noStrike" dirty="0"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Paul </a:t>
            </a:r>
            <a:r>
              <a:rPr lang="en-US" sz="1100" b="0" i="1" u="none" strike="noStrike" dirty="0" err="1"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Shekelle</a:t>
            </a:r>
            <a:r>
              <a:rPr lang="en-US" sz="1100" b="0" i="1" dirty="0">
                <a:effectLst/>
              </a:rPr>
              <a:t>, </a:t>
            </a:r>
            <a:r>
              <a:rPr lang="en-US" sz="1100" b="0" i="1" u="none" strike="noStrike" dirty="0">
                <a:effectLst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Clinical Guidelines Committee of the American College of Physicians</a:t>
            </a:r>
            <a:r>
              <a:rPr lang="tr-TR" sz="1100" b="0" i="1" u="none" strike="noStrike" dirty="0">
                <a:effectLst/>
              </a:rPr>
              <a:t>,</a:t>
            </a:r>
            <a:r>
              <a:rPr lang="tr-TR" sz="1100" b="0" i="1" dirty="0">
                <a:effectLst/>
              </a:rPr>
              <a:t> 2012 Jan 3;156(1 </a:t>
            </a:r>
            <a:r>
              <a:rPr lang="tr-TR" sz="1100" b="0" i="1" dirty="0" err="1">
                <a:effectLst/>
              </a:rPr>
              <a:t>Pt</a:t>
            </a:r>
            <a:r>
              <a:rPr lang="tr-TR" sz="1100" b="0" i="1" dirty="0">
                <a:effectLst/>
              </a:rPr>
              <a:t> 1):71</a:t>
            </a:r>
            <a:endParaRPr lang="en-US" sz="1100" b="1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831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3157C7F2-8086-5325-816F-B7F753C251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59891" y="5380655"/>
            <a:ext cx="10258567" cy="107274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tr-TR" altLang="tr-TR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Yorum: Altta yatan ciddi koşullara ilişkin belirtiler olmaksızın bel ağrısı için </a:t>
            </a:r>
            <a:r>
              <a:rPr kumimoji="0" lang="tr-TR" altLang="tr-TR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lomber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görüntüleme </a:t>
            </a:r>
            <a:r>
              <a:rPr lang="tr-TR" altLang="tr-TR" sz="1600" dirty="0">
                <a:solidFill>
                  <a:srgbClr val="202124"/>
                </a:solidFill>
              </a:rPr>
              <a:t>klinik </a:t>
            </a:r>
            <a:r>
              <a:rPr lang="tr-TR" altLang="tr-TR" sz="1600" dirty="0" smtClean="0">
                <a:solidFill>
                  <a:srgbClr val="202124"/>
                </a:solidFill>
              </a:rPr>
              <a:t> </a:t>
            </a: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</a:rPr>
              <a:t>sonuçları 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iyileştirmez. Bu nedenle, </a:t>
            </a:r>
            <a:r>
              <a:rPr kumimoji="0" lang="tr-TR" altLang="tr-TR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klinisyenler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, akut veya </a:t>
            </a:r>
            <a:r>
              <a:rPr kumimoji="0" lang="tr-TR" altLang="tr-TR" sz="16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subakut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bel ağrısı olan ve altta</a:t>
            </a:r>
            <a:r>
              <a:rPr lang="tr-TR" altLang="tr-TR" sz="1600" dirty="0">
                <a:solidFill>
                  <a:srgbClr val="202124"/>
                </a:solidFill>
              </a:rPr>
              <a:t> yatan </a:t>
            </a: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</a:rPr>
              <a:t>ciddi 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bir durumu düşündüren özellikleri olmayan hastalarda </a:t>
            </a:r>
            <a:r>
              <a:rPr kumimoji="0" lang="tr-TR" altLang="tr-TR" b="0" i="0" u="sng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rutin, acil </a:t>
            </a:r>
            <a:r>
              <a:rPr kumimoji="0" lang="tr-TR" altLang="tr-TR" b="0" i="0" u="sng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lomber</a:t>
            </a:r>
            <a:r>
              <a:rPr kumimoji="0" lang="tr-TR" altLang="tr-TR" b="0" i="0" u="sng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görüntülemeden </a:t>
            </a:r>
            <a:r>
              <a:rPr kumimoji="0" lang="tr-TR" altLang="tr-TR" b="0" i="0" u="sng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</a:rPr>
              <a:t>kaçınmalıdır</a:t>
            </a: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tr-TR" altLang="tr-T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5186268-3AAA-471E-A42F-3CFEAC3F2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044"/>
          <a:stretch/>
        </p:blipFill>
        <p:spPr>
          <a:xfrm>
            <a:off x="2044137" y="325230"/>
            <a:ext cx="8090077" cy="464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7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14489F-2DA6-4E09-AD22-F5FDC6B34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D2AC880-A078-4A79-AA42-0C722F819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781A8AF-DF19-4937-A414-DDB45CF58B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13" t="618" r="1899"/>
          <a:stretch/>
        </p:blipFill>
        <p:spPr>
          <a:xfrm>
            <a:off x="696036" y="40942"/>
            <a:ext cx="10645254" cy="657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8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347F92-441A-42B1-B0C0-17AAE61B0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D10B447-1BC1-48AE-89D3-840F54196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DD16AA7-85D3-4468-A6DF-04A3DF539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1117" b="11111"/>
          <a:stretch/>
        </p:blipFill>
        <p:spPr>
          <a:xfrm>
            <a:off x="533421" y="246289"/>
            <a:ext cx="10776813" cy="606697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69C1C4EF-BDF2-48EC-AF85-7FC583FB353F}"/>
              </a:ext>
            </a:extLst>
          </p:cNvPr>
          <p:cNvSpPr txBox="1"/>
          <p:nvPr/>
        </p:nvSpPr>
        <p:spPr>
          <a:xfrm>
            <a:off x="0" y="6551603"/>
            <a:ext cx="118436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i="1" dirty="0"/>
              <a:t>Kronik bel-boyun ağrılı hastaya yaklaşım ve değerlendirme yöntemleri, TOTBİD Dergisi Türk Ortopedi ve Travmatoloji Birliği Derneği, 2017; 16:81–88</a:t>
            </a:r>
          </a:p>
        </p:txBody>
      </p:sp>
    </p:spTree>
    <p:extLst>
      <p:ext uri="{BB962C8B-B14F-4D97-AF65-F5344CB8AC3E}">
        <p14:creationId xmlns:p14="http://schemas.microsoft.com/office/powerpoint/2010/main" val="158055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D13879-5066-4472-8CB7-1E308F2C9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SUNUM PLANI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1F0A4C3-7C3A-41FA-A888-2796311CF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Bel ağrısı hakkında genel bilgiler</a:t>
            </a:r>
          </a:p>
          <a:p>
            <a:r>
              <a:rPr lang="tr-TR" dirty="0"/>
              <a:t>Epidemiyoloji</a:t>
            </a:r>
          </a:p>
          <a:p>
            <a:r>
              <a:rPr lang="tr-TR" dirty="0"/>
              <a:t>Risk faktörleri</a:t>
            </a:r>
          </a:p>
          <a:p>
            <a:r>
              <a:rPr lang="tr-TR" dirty="0" smtClean="0"/>
              <a:t>Sınıflandırılma</a:t>
            </a:r>
            <a:endParaRPr lang="tr-TR" dirty="0" smtClean="0"/>
          </a:p>
          <a:p>
            <a:r>
              <a:rPr lang="tr-TR" dirty="0" smtClean="0"/>
              <a:t>Tanı</a:t>
            </a:r>
            <a:endParaRPr lang="tr-TR" dirty="0"/>
          </a:p>
          <a:p>
            <a:r>
              <a:rPr lang="tr-TR" dirty="0"/>
              <a:t>Tedavi</a:t>
            </a:r>
          </a:p>
          <a:p>
            <a:r>
              <a:rPr lang="tr-TR" dirty="0" smtClean="0"/>
              <a:t>Korunma </a:t>
            </a:r>
            <a:r>
              <a:rPr lang="tr-TR" dirty="0"/>
              <a:t>yöntemleri</a:t>
            </a:r>
          </a:p>
          <a:p>
            <a:r>
              <a:rPr lang="tr-TR" dirty="0"/>
              <a:t>Sevk kriterleri</a:t>
            </a: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847" y="2093976"/>
            <a:ext cx="4861401" cy="302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6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EC1A5E-4166-4526-9F3F-55A453E3F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TANISAL TESTLER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idx="1"/>
          </p:nvPr>
        </p:nvSpPr>
        <p:spPr>
          <a:xfrm>
            <a:off x="1069848" y="2447589"/>
            <a:ext cx="4383160" cy="873184"/>
          </a:xfrm>
        </p:spPr>
        <p:txBody>
          <a:bodyPr>
            <a:noAutofit/>
          </a:bodyPr>
          <a:lstStyle/>
          <a:p>
            <a:pPr algn="just"/>
            <a:r>
              <a:rPr lang="tr-TR" dirty="0" smtClean="0"/>
              <a:t>ELEKTRODİAGNOSTİK TESTLER (ELEKTROMİYOGRAFİ / SİNİR İLETİ ÇALIŞMALARI EMG/SİÇ)</a:t>
            </a:r>
          </a:p>
          <a:p>
            <a:pPr algn="just"/>
            <a:endParaRPr lang="tr-TR" sz="18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08136A9-075E-4764-AE02-A288992D1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8" y="3345066"/>
            <a:ext cx="4383160" cy="3291840"/>
          </a:xfrm>
        </p:spPr>
        <p:txBody>
          <a:bodyPr>
            <a:normAutofit/>
          </a:bodyPr>
          <a:lstStyle/>
          <a:p>
            <a:pPr algn="just"/>
            <a:r>
              <a:rPr lang="tr-TR" dirty="0" smtClean="0"/>
              <a:t>Görüntüleme </a:t>
            </a:r>
            <a:r>
              <a:rPr lang="tr-TR" dirty="0"/>
              <a:t>ve klinik bulgular tam çakışmadığı zaman</a:t>
            </a:r>
          </a:p>
          <a:p>
            <a:pPr algn="just"/>
            <a:r>
              <a:rPr lang="tr-TR" dirty="0" err="1"/>
              <a:t>Radikülopatiyi</a:t>
            </a:r>
            <a:r>
              <a:rPr lang="tr-TR" dirty="0"/>
              <a:t> taklit eden </a:t>
            </a:r>
            <a:r>
              <a:rPr lang="tr-TR" dirty="0" err="1"/>
              <a:t>periferik</a:t>
            </a:r>
            <a:r>
              <a:rPr lang="tr-TR" dirty="0"/>
              <a:t> </a:t>
            </a:r>
            <a:r>
              <a:rPr lang="tr-TR" dirty="0" err="1"/>
              <a:t>nöropati</a:t>
            </a:r>
            <a:r>
              <a:rPr lang="tr-TR" dirty="0"/>
              <a:t> veya </a:t>
            </a:r>
            <a:r>
              <a:rPr lang="tr-TR" dirty="0" smtClean="0"/>
              <a:t>sinir tuzaklanmalarından şüphelenildiğinde</a:t>
            </a:r>
            <a:endParaRPr lang="tr-TR" dirty="0"/>
          </a:p>
        </p:txBody>
      </p:sp>
      <p:sp>
        <p:nvSpPr>
          <p:cNvPr id="6" name="Metin Yer Tutucusu 5"/>
          <p:cNvSpPr>
            <a:spLocks noGrp="1"/>
          </p:cNvSpPr>
          <p:nvPr>
            <p:ph type="body" sz="quarter" idx="3"/>
          </p:nvPr>
        </p:nvSpPr>
        <p:spPr>
          <a:xfrm>
            <a:off x="6373368" y="2329263"/>
            <a:ext cx="4754880" cy="640080"/>
          </a:xfrm>
        </p:spPr>
        <p:txBody>
          <a:bodyPr>
            <a:normAutofit/>
          </a:bodyPr>
          <a:lstStyle/>
          <a:p>
            <a:r>
              <a:rPr lang="tr-TR" dirty="0" smtClean="0"/>
              <a:t>LABORATUVAR TESTLERİ</a:t>
            </a:r>
          </a:p>
          <a:p>
            <a:endParaRPr lang="tr-TR" dirty="0"/>
          </a:p>
        </p:txBody>
      </p:sp>
      <p:sp>
        <p:nvSpPr>
          <p:cNvPr id="7" name="İçerik Yer Tutucusu 6"/>
          <p:cNvSpPr>
            <a:spLocks noGrp="1"/>
          </p:cNvSpPr>
          <p:nvPr>
            <p:ph sz="quarter" idx="4"/>
          </p:nvPr>
        </p:nvSpPr>
        <p:spPr>
          <a:xfrm>
            <a:off x="6305129" y="3054505"/>
            <a:ext cx="4754880" cy="3291840"/>
          </a:xfrm>
        </p:spPr>
        <p:txBody>
          <a:bodyPr>
            <a:normAutofit/>
          </a:bodyPr>
          <a:lstStyle/>
          <a:p>
            <a:pPr algn="just"/>
            <a:r>
              <a:rPr lang="tr-TR" dirty="0" smtClean="0"/>
              <a:t>Bireysel </a:t>
            </a:r>
            <a:r>
              <a:rPr lang="tr-TR" dirty="0"/>
              <a:t>hasta öyküsü ve incelemeye dayanarak, </a:t>
            </a:r>
            <a:r>
              <a:rPr lang="tr-TR" dirty="0" err="1"/>
              <a:t>romatolojik</a:t>
            </a:r>
            <a:r>
              <a:rPr lang="tr-TR" dirty="0"/>
              <a:t>, </a:t>
            </a:r>
            <a:r>
              <a:rPr lang="tr-TR" dirty="0" err="1"/>
              <a:t>enfeksiyöz</a:t>
            </a:r>
            <a:r>
              <a:rPr lang="tr-TR" dirty="0"/>
              <a:t> veya onkolojik, </a:t>
            </a:r>
            <a:r>
              <a:rPr lang="tr-TR" dirty="0" err="1"/>
              <a:t>non-spinal</a:t>
            </a:r>
            <a:r>
              <a:rPr lang="tr-TR" dirty="0"/>
              <a:t> nedenlerden şüphelenildiğinde, ayrıca çok yaşlı hastalarda laboratuvar tetkikleri istenmeli</a:t>
            </a:r>
          </a:p>
          <a:p>
            <a:pPr lvl="1" algn="just"/>
            <a:r>
              <a:rPr lang="tr-TR" sz="2000" dirty="0"/>
              <a:t>Beyaz küre sayımı</a:t>
            </a:r>
          </a:p>
          <a:p>
            <a:pPr lvl="1" algn="just"/>
            <a:r>
              <a:rPr lang="tr-TR" sz="2000" dirty="0"/>
              <a:t>Eritrosit </a:t>
            </a:r>
            <a:r>
              <a:rPr lang="tr-TR" sz="2000" dirty="0" err="1"/>
              <a:t>sedimentasyon</a:t>
            </a:r>
            <a:r>
              <a:rPr lang="tr-TR" sz="2000" dirty="0"/>
              <a:t> hızı</a:t>
            </a:r>
          </a:p>
          <a:p>
            <a:pPr lvl="1" algn="just"/>
            <a:r>
              <a:rPr lang="tr-TR" sz="2000" dirty="0"/>
              <a:t>C-reaktif protein </a:t>
            </a:r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2189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ED503B-899D-4701-A4EA-D4586DA76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>
                <a:solidFill>
                  <a:srgbClr val="C00000"/>
                </a:solidFill>
              </a:rPr>
              <a:t>SIK GÖRÜLEN BEL AĞRISI NEDENLERİ</a:t>
            </a:r>
            <a:endParaRPr lang="tr-T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A3FB594-8545-4B22-996E-1BC8C753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LUMBAR STRAİN/SPRAİN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99639FD-7005-4C45-8EDF-AEB39D861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112588" cy="405079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altLang="tr-TR" dirty="0"/>
              <a:t>En sık bel ağrısı sebepleri </a:t>
            </a:r>
            <a:endParaRPr lang="tr-TR" dirty="0"/>
          </a:p>
          <a:p>
            <a:pPr algn="just">
              <a:lnSpc>
                <a:spcPct val="150000"/>
              </a:lnSpc>
            </a:pPr>
            <a:r>
              <a:rPr lang="tr-TR" dirty="0"/>
              <a:t>Genellikle ek yüklenme ile oluşur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Ağrı belde lokalizedir, yayılımı yok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Lezyon disk veya fasette değil, kas veya </a:t>
            </a:r>
            <a:r>
              <a:rPr lang="tr-TR" dirty="0" err="1"/>
              <a:t>ligamentlerde</a:t>
            </a:r>
            <a:endParaRPr lang="tr-TR" dirty="0"/>
          </a:p>
          <a:p>
            <a:pPr algn="just">
              <a:lnSpc>
                <a:spcPct val="150000"/>
              </a:lnSpc>
            </a:pPr>
            <a:r>
              <a:rPr lang="tr-TR" dirty="0" err="1"/>
              <a:t>İdiyopatik</a:t>
            </a:r>
            <a:r>
              <a:rPr lang="tr-TR" dirty="0"/>
              <a:t> bel ağrısı terimi tercih edilir</a:t>
            </a:r>
          </a:p>
          <a:p>
            <a:pPr algn="just"/>
            <a:endParaRPr lang="tr-TR" dirty="0"/>
          </a:p>
        </p:txBody>
      </p:sp>
      <p:pic>
        <p:nvPicPr>
          <p:cNvPr id="3076" name="Picture 4" descr="Back Strains and Spra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35" y="3767548"/>
            <a:ext cx="3628656" cy="289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ack Strains and Spra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299" y="1078173"/>
            <a:ext cx="3499186" cy="26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E4C2883-1210-4459-AA7D-BBBD8C12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LUMBAR STRAİN/SPRAİN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921B6E5-46BC-4153-BCF5-34239D2D0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9" y="2121408"/>
            <a:ext cx="5999692" cy="4050792"/>
          </a:xfrm>
        </p:spPr>
        <p:txBody>
          <a:bodyPr>
            <a:normAutofit fontScale="62500" lnSpcReduction="20000"/>
          </a:bodyPr>
          <a:lstStyle/>
          <a:p>
            <a:pPr algn="just" eaLnBrk="1" hangingPunct="1">
              <a:lnSpc>
                <a:spcPct val="140000"/>
              </a:lnSpc>
            </a:pPr>
            <a:r>
              <a:rPr lang="tr-TR" altLang="tr-TR" sz="3200" dirty="0">
                <a:cs typeface="Times New Roman" panose="02020603050405020304" pitchFamily="18" charset="0"/>
              </a:rPr>
              <a:t>Çevre kaslardaki refleks kasılmalar bel hareketlerinin kısıtlanmasına yol açar</a:t>
            </a:r>
          </a:p>
          <a:p>
            <a:pPr algn="just" eaLnBrk="1" hangingPunct="1">
              <a:lnSpc>
                <a:spcPct val="140000"/>
              </a:lnSpc>
            </a:pPr>
            <a:r>
              <a:rPr lang="tr-TR" altLang="tr-TR" sz="3200" dirty="0" err="1">
                <a:cs typeface="Times New Roman" panose="02020603050405020304" pitchFamily="18" charset="0"/>
              </a:rPr>
              <a:t>Fleksiyon</a:t>
            </a:r>
            <a:r>
              <a:rPr lang="tr-TR" altLang="tr-TR" sz="3200" dirty="0">
                <a:cs typeface="Times New Roman" panose="02020603050405020304" pitchFamily="18" charset="0"/>
              </a:rPr>
              <a:t> ve </a:t>
            </a:r>
            <a:r>
              <a:rPr lang="tr-TR" altLang="tr-TR" sz="3200" dirty="0" err="1">
                <a:cs typeface="Times New Roman" panose="02020603050405020304" pitchFamily="18" charset="0"/>
              </a:rPr>
              <a:t>ekstansiyon</a:t>
            </a:r>
            <a:r>
              <a:rPr lang="tr-TR" altLang="tr-TR" sz="3200" dirty="0">
                <a:cs typeface="Times New Roman" panose="02020603050405020304" pitchFamily="18" charset="0"/>
              </a:rPr>
              <a:t> ağrılı</a:t>
            </a:r>
          </a:p>
          <a:p>
            <a:pPr algn="just" eaLnBrk="1" hangingPunct="1">
              <a:lnSpc>
                <a:spcPct val="140000"/>
              </a:lnSpc>
            </a:pPr>
            <a:r>
              <a:rPr lang="tr-TR" altLang="tr-TR" sz="3200" dirty="0">
                <a:cs typeface="Times New Roman" panose="02020603050405020304" pitchFamily="18" charset="0"/>
              </a:rPr>
              <a:t>Genel olarak ağrı aktivite ile artar, istirahatle azalır</a:t>
            </a:r>
          </a:p>
          <a:p>
            <a:pPr algn="just" eaLnBrk="1" hangingPunct="1">
              <a:lnSpc>
                <a:spcPct val="140000"/>
              </a:lnSpc>
            </a:pPr>
            <a:r>
              <a:rPr lang="tr-TR" altLang="tr-TR" sz="3200" dirty="0">
                <a:cs typeface="Times New Roman" panose="02020603050405020304" pitchFamily="18" charset="0"/>
              </a:rPr>
              <a:t>Bel bölgesinde genellikle </a:t>
            </a:r>
            <a:r>
              <a:rPr lang="tr-TR" altLang="tr-TR" sz="3200" dirty="0" err="1">
                <a:cs typeface="Times New Roman" panose="02020603050405020304" pitchFamily="18" charset="0"/>
              </a:rPr>
              <a:t>palpasyonla</a:t>
            </a:r>
            <a:r>
              <a:rPr lang="tr-TR" altLang="tr-TR" sz="3200" dirty="0">
                <a:cs typeface="Times New Roman" panose="02020603050405020304" pitchFamily="18" charset="0"/>
              </a:rPr>
              <a:t> ağrı var</a:t>
            </a:r>
          </a:p>
          <a:p>
            <a:pPr algn="just" eaLnBrk="1" hangingPunct="1">
              <a:lnSpc>
                <a:spcPct val="140000"/>
              </a:lnSpc>
            </a:pPr>
            <a:r>
              <a:rPr lang="tr-TR" altLang="tr-TR" sz="3200" dirty="0">
                <a:cs typeface="Times New Roman" panose="02020603050405020304" pitchFamily="18" charset="0"/>
              </a:rPr>
              <a:t>Refleksler, duyu, motor bulgular ve diğer nörolojik belirtiler normal </a:t>
            </a:r>
          </a:p>
          <a:p>
            <a:endParaRPr lang="tr-TR" dirty="0"/>
          </a:p>
        </p:txBody>
      </p:sp>
      <p:pic>
        <p:nvPicPr>
          <p:cNvPr id="4098" name="Picture 2" descr="요추 염좌 Sprain and strain of Lumbar spine : 네이버 블로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053" y="2121408"/>
            <a:ext cx="3383214" cy="371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3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HERNİE DİSK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47017" y="2093976"/>
            <a:ext cx="5445557" cy="405079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tr-TR" altLang="tr-TR" dirty="0">
                <a:cs typeface="Times New Roman" panose="02020603050405020304" pitchFamily="18" charset="0"/>
              </a:rPr>
              <a:t>En sık nedeni </a:t>
            </a:r>
            <a:r>
              <a:rPr lang="tr-TR" altLang="tr-TR" dirty="0" err="1">
                <a:cs typeface="Times New Roman" panose="02020603050405020304" pitchFamily="18" charset="0"/>
              </a:rPr>
              <a:t>fleksiyonda</a:t>
            </a:r>
            <a:r>
              <a:rPr lang="tr-TR" altLang="tr-TR" dirty="0">
                <a:cs typeface="Times New Roman" panose="02020603050405020304" pitchFamily="18" charset="0"/>
              </a:rPr>
              <a:t> zorlanma</a:t>
            </a:r>
          </a:p>
          <a:p>
            <a:pPr>
              <a:lnSpc>
                <a:spcPct val="150000"/>
              </a:lnSpc>
            </a:pPr>
            <a:r>
              <a:rPr lang="tr-TR" altLang="tr-TR" dirty="0">
                <a:cs typeface="Times New Roman" panose="02020603050405020304" pitchFamily="18" charset="0"/>
              </a:rPr>
              <a:t>Tekrarlayan zorlanma </a:t>
            </a:r>
            <a:r>
              <a:rPr lang="tr-TR" altLang="tr-TR" dirty="0" err="1">
                <a:cs typeface="Times New Roman" panose="02020603050405020304" pitchFamily="18" charset="0"/>
              </a:rPr>
              <a:t>posterior</a:t>
            </a:r>
            <a:r>
              <a:rPr lang="tr-TR" altLang="tr-TR" dirty="0"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cs typeface="Times New Roman" panose="02020603050405020304" pitchFamily="18" charset="0"/>
              </a:rPr>
              <a:t>longitudinal</a:t>
            </a:r>
            <a:r>
              <a:rPr lang="tr-TR" altLang="tr-TR" dirty="0"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cs typeface="Times New Roman" panose="02020603050405020304" pitchFamily="18" charset="0"/>
              </a:rPr>
              <a:t>ligaman</a:t>
            </a:r>
            <a:r>
              <a:rPr lang="tr-TR" altLang="tr-TR" dirty="0">
                <a:cs typeface="Times New Roman" panose="02020603050405020304" pitchFamily="18" charset="0"/>
              </a:rPr>
              <a:t> ve </a:t>
            </a:r>
            <a:r>
              <a:rPr lang="tr-TR" altLang="tr-TR" dirty="0" err="1">
                <a:cs typeface="Times New Roman" panose="02020603050405020304" pitchFamily="18" charset="0"/>
              </a:rPr>
              <a:t>annulus</a:t>
            </a:r>
            <a:r>
              <a:rPr lang="tr-TR" altLang="tr-TR" dirty="0"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cs typeface="Times New Roman" panose="02020603050405020304" pitchFamily="18" charset="0"/>
              </a:rPr>
              <a:t>fibrozusda</a:t>
            </a:r>
            <a:r>
              <a:rPr lang="tr-TR" altLang="tr-TR" dirty="0">
                <a:cs typeface="Times New Roman" panose="02020603050405020304" pitchFamily="18" charset="0"/>
              </a:rPr>
              <a:t> </a:t>
            </a:r>
            <a:r>
              <a:rPr lang="tr-TR" altLang="tr-TR" dirty="0" smtClean="0">
                <a:cs typeface="Times New Roman" panose="02020603050405020304" pitchFamily="18" charset="0"/>
              </a:rPr>
              <a:t>dejenerasyona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altLang="tr-TR" dirty="0" smtClean="0">
                <a:cs typeface="Times New Roman" panose="02020603050405020304" pitchFamily="18" charset="0"/>
              </a:rPr>
              <a:t>    </a:t>
            </a:r>
            <a:r>
              <a:rPr lang="tr-TR" altLang="tr-TR" dirty="0">
                <a:cs typeface="Times New Roman" panose="02020603050405020304" pitchFamily="18" charset="0"/>
              </a:rPr>
              <a:t>yol açarak </a:t>
            </a:r>
            <a:r>
              <a:rPr lang="tr-TR" altLang="tr-TR" dirty="0" err="1">
                <a:cs typeface="Times New Roman" panose="02020603050405020304" pitchFamily="18" charset="0"/>
              </a:rPr>
              <a:t>herniasyona</a:t>
            </a:r>
            <a:r>
              <a:rPr lang="tr-TR" altLang="tr-TR" dirty="0">
                <a:cs typeface="Times New Roman" panose="02020603050405020304" pitchFamily="18" charset="0"/>
              </a:rPr>
              <a:t> yatkınlık 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Genellikle ani </a:t>
            </a:r>
            <a:r>
              <a:rPr lang="tr-TR" dirty="0" smtClean="0"/>
              <a:t>başlangıçlıdır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Ağrı bacağa, topuğa kadar yayılır</a:t>
            </a:r>
          </a:p>
          <a:p>
            <a:pPr>
              <a:lnSpc>
                <a:spcPct val="150000"/>
              </a:lnSpc>
            </a:pPr>
            <a:r>
              <a:rPr lang="tr-TR" dirty="0"/>
              <a:t>Seviyeye göre değişen nörolojik bulgular</a:t>
            </a:r>
          </a:p>
          <a:p>
            <a:pPr>
              <a:lnSpc>
                <a:spcPct val="150000"/>
              </a:lnSpc>
            </a:pPr>
            <a:endParaRPr lang="tr-TR" dirty="0"/>
          </a:p>
        </p:txBody>
      </p:sp>
      <p:pic>
        <p:nvPicPr>
          <p:cNvPr id="6" name="Picture 2" descr="Two Minutes of Anatomy: Anterior Longitudinal Ligament - YouTube">
            <a:extLst>
              <a:ext uri="{FF2B5EF4-FFF2-40B4-BE49-F238E27FC236}">
                <a16:creationId xmlns:a16="http://schemas.microsoft.com/office/drawing/2014/main" id="{2C07CEFE-254C-4D2E-8232-15D27135E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8909" r="27461" b="13704"/>
          <a:stretch/>
        </p:blipFill>
        <p:spPr bwMode="auto">
          <a:xfrm>
            <a:off x="9755972" y="1448130"/>
            <a:ext cx="2365612" cy="221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igure, Intervertebral disc, anulus fibrosus, annulus...] - StatPearls -  NCBI Bookshelf">
            <a:extLst>
              <a:ext uri="{FF2B5EF4-FFF2-40B4-BE49-F238E27FC236}">
                <a16:creationId xmlns:a16="http://schemas.microsoft.com/office/drawing/2014/main" id="{BEF8C6EF-0E16-4E66-9240-58D255B89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6" b="13319"/>
          <a:stretch/>
        </p:blipFill>
        <p:spPr bwMode="auto">
          <a:xfrm>
            <a:off x="6798858" y="1468639"/>
            <a:ext cx="2406557" cy="217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172" y="3949841"/>
            <a:ext cx="3598486" cy="219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1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1"/>
          <a:stretch/>
        </p:blipFill>
        <p:spPr>
          <a:xfrm>
            <a:off x="0" y="0"/>
            <a:ext cx="9921922" cy="4465509"/>
          </a:xfrm>
          <a:prstGeom prst="rect">
            <a:avLst/>
          </a:prstGeom>
        </p:spPr>
      </p:pic>
      <p:pic>
        <p:nvPicPr>
          <p:cNvPr id="5" name="Picture 4" descr="http://www.bodyworkresource.com/blog/wp-content/uploads/2011/06/discherniation.jpg">
            <a:extLst>
              <a:ext uri="{FF2B5EF4-FFF2-40B4-BE49-F238E27FC236}">
                <a16:creationId xmlns:a16="http://schemas.microsoft.com/office/drawing/2014/main" id="{5F8FB301-7A4E-4D9F-8C2A-E56931F7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7173" y="3248166"/>
            <a:ext cx="4524827" cy="360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7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omber (BEL)MR Hakkında Bilmeniz Gerekenler | Fulya Görüntüleme Merkez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5" y="0"/>
            <a:ext cx="7356143" cy="32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agehern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233" y="1634698"/>
            <a:ext cx="3845913" cy="350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Op.Dr. Özcan Aslan Beyin ve Sinir Cerrahisi Uzman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96" y="3686425"/>
            <a:ext cx="5418163" cy="26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69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765E1E6-D97E-48F6-AA58-4E191C3C0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HERNİE DİSK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6434B4D-21A7-4F2B-89C4-8499E8867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altLang="tr-TR" sz="2400" dirty="0"/>
              <a:t>Belde ve etkilenen sinir kökünün anatomik dağılımına uygun olarak bacağa yayılan ağrı </a:t>
            </a:r>
            <a:r>
              <a:rPr lang="tr-TR" altLang="tr-TR" sz="2400" dirty="0" smtClean="0"/>
              <a:t>vardır</a:t>
            </a:r>
            <a:endParaRPr lang="tr-TR" altLang="tr-TR" sz="2400" dirty="0"/>
          </a:p>
          <a:p>
            <a:endParaRPr lang="tr-TR" altLang="tr-TR" dirty="0"/>
          </a:p>
          <a:p>
            <a:r>
              <a:rPr lang="tr-TR" altLang="tr-TR" sz="2400" dirty="0"/>
              <a:t>oturmakla</a:t>
            </a:r>
          </a:p>
          <a:p>
            <a:r>
              <a:rPr lang="tr-TR" altLang="tr-TR" sz="2400" dirty="0"/>
              <a:t>ayakta durmakla </a:t>
            </a:r>
          </a:p>
          <a:p>
            <a:r>
              <a:rPr lang="tr-TR" altLang="tr-TR" sz="2400" dirty="0"/>
              <a:t>öksürmekle                       artar </a:t>
            </a:r>
          </a:p>
          <a:p>
            <a:r>
              <a:rPr lang="tr-TR" altLang="tr-TR" sz="2400" dirty="0"/>
              <a:t>ıkınmakla</a:t>
            </a:r>
          </a:p>
          <a:p>
            <a:r>
              <a:rPr lang="tr-TR" altLang="tr-TR" sz="2400" dirty="0" err="1"/>
              <a:t>fleksiyonla</a:t>
            </a:r>
            <a:endParaRPr lang="tr-TR" altLang="tr-TR" sz="2400" dirty="0"/>
          </a:p>
          <a:p>
            <a:endParaRPr lang="tr-TR" dirty="0"/>
          </a:p>
        </p:txBody>
      </p:sp>
      <p:sp>
        <p:nvSpPr>
          <p:cNvPr id="4" name="Sağ Ayraç 3">
            <a:extLst>
              <a:ext uri="{FF2B5EF4-FFF2-40B4-BE49-F238E27FC236}">
                <a16:creationId xmlns:a16="http://schemas.microsoft.com/office/drawing/2014/main" id="{3550E3DB-5B29-4146-B2B3-052BDD4FB8D6}"/>
              </a:ext>
            </a:extLst>
          </p:cNvPr>
          <p:cNvSpPr/>
          <p:nvPr/>
        </p:nvSpPr>
        <p:spPr>
          <a:xfrm>
            <a:off x="3817259" y="3352180"/>
            <a:ext cx="754742" cy="23368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1B30D11C-0716-4B31-B9D7-0118D0DBA8FD}"/>
              </a:ext>
            </a:extLst>
          </p:cNvPr>
          <p:cNvSpPr txBox="1">
            <a:spLocks/>
          </p:cNvSpPr>
          <p:nvPr/>
        </p:nvSpPr>
        <p:spPr>
          <a:xfrm>
            <a:off x="6096000" y="3252333"/>
            <a:ext cx="5649686" cy="2310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altLang="tr-TR" sz="2400" dirty="0"/>
              <a:t>yatmakla </a:t>
            </a:r>
          </a:p>
          <a:p>
            <a:r>
              <a:rPr lang="tr-TR" altLang="tr-TR" sz="2400" dirty="0" err="1"/>
              <a:t>lomber</a:t>
            </a:r>
            <a:r>
              <a:rPr lang="tr-TR" altLang="tr-TR" sz="2400" dirty="0"/>
              <a:t> </a:t>
            </a:r>
            <a:r>
              <a:rPr lang="tr-TR" altLang="tr-TR" sz="2400" dirty="0" err="1"/>
              <a:t>lordozun</a:t>
            </a:r>
            <a:r>
              <a:rPr lang="tr-TR" altLang="tr-TR" sz="2400" dirty="0"/>
              <a:t>                                </a:t>
            </a:r>
          </a:p>
          <a:p>
            <a:pPr marL="0" indent="0">
              <a:buNone/>
            </a:pPr>
            <a:r>
              <a:rPr lang="tr-TR" altLang="tr-TR" sz="2400" dirty="0" smtClean="0"/>
              <a:t>  desteklenmesiyle                 </a:t>
            </a:r>
            <a:r>
              <a:rPr lang="tr-TR" altLang="tr-TR" sz="2400" dirty="0"/>
              <a:t>azalır</a:t>
            </a:r>
          </a:p>
          <a:p>
            <a:r>
              <a:rPr lang="tr-TR" altLang="tr-TR" sz="2400" dirty="0" err="1"/>
              <a:t>ekstansiyonla</a:t>
            </a:r>
            <a:endParaRPr lang="tr-TR" altLang="tr-TR" sz="2400" dirty="0"/>
          </a:p>
          <a:p>
            <a:endParaRPr lang="tr-TR" sz="2400" dirty="0"/>
          </a:p>
        </p:txBody>
      </p:sp>
      <p:sp>
        <p:nvSpPr>
          <p:cNvPr id="7" name="Sağ Ayraç 6">
            <a:extLst>
              <a:ext uri="{FF2B5EF4-FFF2-40B4-BE49-F238E27FC236}">
                <a16:creationId xmlns:a16="http://schemas.microsoft.com/office/drawing/2014/main" id="{3DECA716-4BED-4C83-ACE4-88463F87BDA0}"/>
              </a:ext>
            </a:extLst>
          </p:cNvPr>
          <p:cNvSpPr/>
          <p:nvPr/>
        </p:nvSpPr>
        <p:spPr>
          <a:xfrm>
            <a:off x="9143999" y="3352180"/>
            <a:ext cx="795659" cy="211125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191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B80F53-F562-413F-B5BF-764432554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HERNİE DİSK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9A859D-27B9-43C1-9FBB-7C29D6F56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890510" cy="4050792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altLang="tr-TR" dirty="0"/>
              <a:t>Fizik muayene: </a:t>
            </a:r>
          </a:p>
          <a:p>
            <a:pPr lvl="1">
              <a:lnSpc>
                <a:spcPct val="150000"/>
              </a:lnSpc>
            </a:pPr>
            <a:r>
              <a:rPr lang="tr-TR" altLang="tr-TR" sz="2000" dirty="0"/>
              <a:t>belde kas spazmı </a:t>
            </a:r>
          </a:p>
          <a:p>
            <a:pPr lvl="1">
              <a:lnSpc>
                <a:spcPct val="150000"/>
              </a:lnSpc>
            </a:pPr>
            <a:r>
              <a:rPr lang="tr-TR" altLang="tr-TR" sz="2000" dirty="0" err="1"/>
              <a:t>lomber</a:t>
            </a:r>
            <a:r>
              <a:rPr lang="tr-TR" altLang="tr-TR" sz="2000" dirty="0"/>
              <a:t> </a:t>
            </a:r>
            <a:r>
              <a:rPr lang="tr-TR" altLang="tr-TR" sz="2000" dirty="0" err="1"/>
              <a:t>lordozun</a:t>
            </a:r>
            <a:r>
              <a:rPr lang="tr-TR" altLang="tr-TR" sz="2000" dirty="0"/>
              <a:t> kaybolması</a:t>
            </a:r>
          </a:p>
          <a:p>
            <a:pPr lvl="1">
              <a:lnSpc>
                <a:spcPct val="150000"/>
              </a:lnSpc>
            </a:pPr>
            <a:r>
              <a:rPr lang="tr-TR" altLang="tr-TR" sz="2000" dirty="0"/>
              <a:t>belde eklem hareket açıklığının azalması</a:t>
            </a:r>
          </a:p>
          <a:p>
            <a:pPr>
              <a:lnSpc>
                <a:spcPct val="150000"/>
              </a:lnSpc>
            </a:pPr>
            <a:r>
              <a:rPr lang="tr-TR" altLang="tr-TR" dirty="0"/>
              <a:t>Hastalar etkilenen bacağını </a:t>
            </a:r>
            <a:r>
              <a:rPr lang="tr-TR" altLang="tr-TR" dirty="0" err="1"/>
              <a:t>fleksiyonda</a:t>
            </a:r>
            <a:r>
              <a:rPr lang="tr-TR" altLang="tr-TR" dirty="0"/>
              <a:t> tutar ve mümkün olduğunca o bacağına az yük vermeye çalışarak </a:t>
            </a:r>
            <a:r>
              <a:rPr lang="tr-TR" altLang="tr-TR" dirty="0" err="1"/>
              <a:t>antaljik</a:t>
            </a:r>
            <a:r>
              <a:rPr lang="tr-TR" altLang="tr-TR" dirty="0"/>
              <a:t> yürüyüş yapar</a:t>
            </a:r>
          </a:p>
        </p:txBody>
      </p:sp>
      <p:pic>
        <p:nvPicPr>
          <p:cNvPr id="4" name="Picture 6" descr="Bel Ağrısı - Kuru İğne Terapi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58" y="2421659"/>
            <a:ext cx="4409776" cy="299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55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DİSK VE FASET DEJENERASYONU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tr-TR" dirty="0" err="1"/>
              <a:t>İntervertebral</a:t>
            </a:r>
            <a:r>
              <a:rPr lang="tr-TR" dirty="0"/>
              <a:t> disk dejenerasyonu </a:t>
            </a:r>
            <a:r>
              <a:rPr lang="nl-NL" dirty="0"/>
              <a:t>en sık L4-5 veya L5-S1 de </a:t>
            </a:r>
            <a:endParaRPr lang="tr-TR" dirty="0" smtClean="0"/>
          </a:p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tr-TR" dirty="0"/>
              <a:t>Ağrı kalça, kasık, uyluk, dize kadar </a:t>
            </a:r>
            <a:r>
              <a:rPr lang="tr-TR" dirty="0" smtClean="0"/>
              <a:t>yayılabilir</a:t>
            </a:r>
          </a:p>
          <a:p>
            <a:pPr>
              <a:lnSpc>
                <a:spcPct val="150000"/>
              </a:lnSpc>
            </a:pP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Ağrı güç lokalize </a:t>
            </a:r>
            <a:r>
              <a:rPr lang="tr-TR" dirty="0" smtClean="0"/>
              <a:t>edilir</a:t>
            </a:r>
          </a:p>
          <a:p>
            <a:pPr>
              <a:lnSpc>
                <a:spcPct val="150000"/>
              </a:lnSpc>
            </a:pPr>
            <a:endParaRPr lang="tr-TR" dirty="0"/>
          </a:p>
          <a:p>
            <a:pPr>
              <a:lnSpc>
                <a:spcPct val="150000"/>
              </a:lnSpc>
            </a:pPr>
            <a:r>
              <a:rPr lang="tr-TR" dirty="0" err="1"/>
              <a:t>Ekstansiyon</a:t>
            </a:r>
            <a:r>
              <a:rPr lang="tr-TR" dirty="0"/>
              <a:t> ile artar</a:t>
            </a:r>
          </a:p>
        </p:txBody>
      </p:sp>
      <p:pic>
        <p:nvPicPr>
          <p:cNvPr id="5" name="Picture 4" descr="Beyin Ve Sinir Hastalıkları - Bel Fıtığı, Disk Hernisi Nedir? -  DoktorTakvimi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305" y="2838494"/>
            <a:ext cx="4795501" cy="320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3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2F1433-FC10-46CC-B713-BE48734EF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GENEL BİLGİLER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E052E11-BB50-4457-9E3B-C6A479931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8" y="2372842"/>
            <a:ext cx="4754880" cy="329184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tr-TR" b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Bel ağrısı : 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Kosta kenarının altında ve </a:t>
            </a:r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inferior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gluteal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katlantının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üstündeki rahatsızlık, gerilim ve </a:t>
            </a:r>
            <a:r>
              <a:rPr lang="tr-TR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sertlik</a:t>
            </a:r>
          </a:p>
          <a:p>
            <a:pPr marL="0" indent="0" algn="just">
              <a:buNone/>
            </a:pPr>
            <a:r>
              <a:rPr lang="tr-TR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tr-TR" dirty="0" smtClean="0"/>
              <a:t>Birinci </a:t>
            </a:r>
            <a:r>
              <a:rPr lang="tr-TR" dirty="0"/>
              <a:t>basamakta </a:t>
            </a:r>
            <a:r>
              <a:rPr lang="tr-TR" b="1" u="sng" dirty="0"/>
              <a:t>soğuk algınlığından sonra en sık görülen </a:t>
            </a:r>
            <a:r>
              <a:rPr lang="tr-TR" b="1" u="sng" dirty="0" smtClean="0"/>
              <a:t>rahatsızlık</a:t>
            </a:r>
          </a:p>
          <a:p>
            <a:pPr algn="just"/>
            <a:endParaRPr lang="tr-TR" dirty="0"/>
          </a:p>
          <a:p>
            <a:pPr algn="just"/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İş gücü ve geçici veya kalıcı işlev kaybına neden olduğundan toplumların </a:t>
            </a:r>
            <a:r>
              <a:rPr lang="tr-TR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temel 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sağlık sorunlarından birisi</a:t>
            </a:r>
          </a:p>
          <a:p>
            <a:pPr algn="just"/>
            <a:endParaRPr lang="tr-T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756" y="2002484"/>
            <a:ext cx="3868519" cy="3662198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6604084"/>
            <a:ext cx="360226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50" i="1" dirty="0"/>
              <a:t>Birinci Basamağa Yönelik Tanı Ve Tedavi Rehberi, 2012</a:t>
            </a:r>
          </a:p>
        </p:txBody>
      </p:sp>
    </p:spTree>
    <p:extLst>
      <p:ext uri="{BB962C8B-B14F-4D97-AF65-F5344CB8AC3E}">
        <p14:creationId xmlns:p14="http://schemas.microsoft.com/office/powerpoint/2010/main" val="6091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SPİNAL STENOZ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1248" y="2093976"/>
            <a:ext cx="10515600" cy="4550899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tr-TR" dirty="0"/>
              <a:t>Bel ağrısı hafif</a:t>
            </a:r>
          </a:p>
          <a:p>
            <a:pPr>
              <a:lnSpc>
                <a:spcPct val="160000"/>
              </a:lnSpc>
            </a:pPr>
            <a:r>
              <a:rPr lang="tr-TR" dirty="0"/>
              <a:t>Bacağa yayılan ağrı </a:t>
            </a:r>
            <a:r>
              <a:rPr lang="tr-TR" dirty="0" err="1"/>
              <a:t>bilateral</a:t>
            </a:r>
            <a:r>
              <a:rPr lang="tr-TR" dirty="0"/>
              <a:t> olabilir</a:t>
            </a:r>
          </a:p>
          <a:p>
            <a:pPr>
              <a:lnSpc>
                <a:spcPct val="160000"/>
              </a:lnSpc>
            </a:pPr>
            <a:r>
              <a:rPr lang="tr-TR" dirty="0" err="1"/>
              <a:t>Nörojenik</a:t>
            </a:r>
            <a:r>
              <a:rPr lang="tr-TR" dirty="0"/>
              <a:t> </a:t>
            </a:r>
            <a:r>
              <a:rPr lang="tr-TR" dirty="0" err="1"/>
              <a:t>klaudikasyo</a:t>
            </a:r>
            <a:r>
              <a:rPr lang="tr-TR" dirty="0"/>
              <a:t> tipik</a:t>
            </a:r>
          </a:p>
          <a:p>
            <a:pPr>
              <a:lnSpc>
                <a:spcPct val="160000"/>
              </a:lnSpc>
            </a:pPr>
            <a:r>
              <a:rPr lang="tr-TR" dirty="0"/>
              <a:t>Ağrı </a:t>
            </a:r>
            <a:r>
              <a:rPr lang="tr-TR" dirty="0" err="1"/>
              <a:t>fleksiyon</a:t>
            </a:r>
            <a:r>
              <a:rPr lang="tr-TR" dirty="0"/>
              <a:t> ile azalır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2" b="-10409"/>
          <a:stretch/>
        </p:blipFill>
        <p:spPr>
          <a:xfrm>
            <a:off x="6782937" y="2093976"/>
            <a:ext cx="3935878" cy="390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1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DF1E6EE-4718-4B17-96A0-B90F92026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>
                <a:cs typeface="Times New Roman" pitchFamily="18" charset="0"/>
              </a:rPr>
              <a:t>SPONDİLOLİZİS,</a:t>
            </a:r>
            <a:r>
              <a:rPr lang="tr-TR" dirty="0"/>
              <a:t> SPONDİLOLİSTEZİS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0062ACB-6AA7-4BBD-B472-D2E3C10B3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296" y="2093976"/>
            <a:ext cx="5166815" cy="4351338"/>
          </a:xfrm>
        </p:spPr>
        <p:txBody>
          <a:bodyPr/>
          <a:lstStyle/>
          <a:p>
            <a:pPr algn="just"/>
            <a:r>
              <a:rPr lang="tr-TR" b="1" u="sng" dirty="0" err="1">
                <a:cs typeface="Times New Roman" pitchFamily="18" charset="0"/>
              </a:rPr>
              <a:t>Spondilolizis</a:t>
            </a:r>
            <a:r>
              <a:rPr lang="tr-TR" dirty="0">
                <a:cs typeface="Times New Roman" pitchFamily="18" charset="0"/>
              </a:rPr>
              <a:t> kayma olmaksızın, pars </a:t>
            </a:r>
            <a:r>
              <a:rPr lang="tr-TR" dirty="0" err="1">
                <a:cs typeface="Times New Roman" pitchFamily="18" charset="0"/>
              </a:rPr>
              <a:t>interartikülarisin</a:t>
            </a:r>
            <a:r>
              <a:rPr lang="tr-TR" dirty="0">
                <a:cs typeface="Times New Roman" pitchFamily="18" charset="0"/>
              </a:rPr>
              <a:t> tek veya çift taraflı </a:t>
            </a:r>
            <a:r>
              <a:rPr lang="tr-TR" dirty="0" err="1">
                <a:cs typeface="Times New Roman" pitchFamily="18" charset="0"/>
              </a:rPr>
              <a:t>defekti</a:t>
            </a:r>
            <a:r>
              <a:rPr lang="tr-TR" dirty="0">
                <a:cs typeface="Times New Roman" pitchFamily="18" charset="0"/>
              </a:rPr>
              <a:t> </a:t>
            </a:r>
            <a:endParaRPr lang="tr-TR" dirty="0" smtClean="0">
              <a:cs typeface="Times New Roman" pitchFamily="18" charset="0"/>
            </a:endParaRPr>
          </a:p>
          <a:p>
            <a:pPr algn="just"/>
            <a:endParaRPr lang="tr-TR" dirty="0" smtClean="0">
              <a:cs typeface="Times New Roman" pitchFamily="18" charset="0"/>
            </a:endParaRPr>
          </a:p>
          <a:p>
            <a:pPr algn="just"/>
            <a:endParaRPr lang="tr-TR" dirty="0">
              <a:cs typeface="Times New Roman" pitchFamily="18" charset="0"/>
            </a:endParaRPr>
          </a:p>
          <a:p>
            <a:pPr algn="just"/>
            <a:r>
              <a:rPr lang="tr-TR" b="1" u="sng" dirty="0" err="1"/>
              <a:t>Spondilolistezis</a:t>
            </a:r>
            <a:r>
              <a:rPr lang="tr-TR" dirty="0"/>
              <a:t> bir </a:t>
            </a:r>
            <a:r>
              <a:rPr lang="tr-TR" dirty="0" err="1"/>
              <a:t>vertebranın</a:t>
            </a:r>
            <a:r>
              <a:rPr lang="tr-TR" dirty="0"/>
              <a:t> bir alttaki üzerinden öne doğru </a:t>
            </a:r>
            <a:r>
              <a:rPr lang="tr-TR" dirty="0" smtClean="0"/>
              <a:t>kayması</a:t>
            </a:r>
          </a:p>
          <a:p>
            <a:pPr algn="just"/>
            <a:endParaRPr lang="tr-TR" dirty="0" smtClean="0"/>
          </a:p>
          <a:p>
            <a:pPr algn="just"/>
            <a:endParaRPr lang="tr-TR" dirty="0"/>
          </a:p>
          <a:p>
            <a:pPr algn="just"/>
            <a:r>
              <a:rPr lang="tr-TR" altLang="tr-TR" dirty="0"/>
              <a:t>Kayma derecesi ile hastanın ağrı şiddeti arasında bir bağlantı yok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5" name="Picture 2" descr="Doç. Dr. M. Cevdet Avkan | Spondilolistezis (Bel Kayması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089" y="2093976"/>
            <a:ext cx="4680711" cy="448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42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47382" y="1975750"/>
            <a:ext cx="10637520" cy="4351338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buClr>
                <a:schemeClr val="tx1"/>
              </a:buClr>
              <a:buSzPct val="100000"/>
            </a:pPr>
            <a:r>
              <a:rPr lang="tr-TR" altLang="tr-TR" dirty="0" smtClean="0"/>
              <a:t>Bel </a:t>
            </a:r>
            <a:r>
              <a:rPr lang="tr-TR" altLang="tr-TR" dirty="0"/>
              <a:t>ağrısının yanında bacak ağrısı da olabilir</a:t>
            </a:r>
          </a:p>
          <a:p>
            <a:pPr>
              <a:lnSpc>
                <a:spcPct val="160000"/>
              </a:lnSpc>
              <a:buClr>
                <a:schemeClr val="tx1"/>
              </a:buClr>
              <a:buSzPct val="100000"/>
            </a:pPr>
            <a:r>
              <a:rPr lang="tr-TR" altLang="tr-TR" dirty="0"/>
              <a:t>Fizik muayene: </a:t>
            </a:r>
          </a:p>
          <a:p>
            <a:pPr lvl="1">
              <a:lnSpc>
                <a:spcPct val="160000"/>
              </a:lnSpc>
              <a:buClr>
                <a:schemeClr val="tx1"/>
              </a:buClr>
              <a:buSzPct val="100000"/>
            </a:pPr>
            <a:r>
              <a:rPr lang="tr-TR" altLang="tr-TR" sz="2000" dirty="0"/>
              <a:t>duyu ve kuvvet kaybı nadir</a:t>
            </a:r>
          </a:p>
          <a:p>
            <a:pPr lvl="1">
              <a:lnSpc>
                <a:spcPct val="160000"/>
              </a:lnSpc>
              <a:buClr>
                <a:schemeClr val="tx1"/>
              </a:buClr>
              <a:buSzPct val="100000"/>
            </a:pPr>
            <a:r>
              <a:rPr lang="tr-TR" altLang="tr-TR" sz="2000" dirty="0" err="1"/>
              <a:t>lomber</a:t>
            </a:r>
            <a:r>
              <a:rPr lang="tr-TR" altLang="tr-TR" sz="2000" dirty="0"/>
              <a:t> </a:t>
            </a:r>
            <a:r>
              <a:rPr lang="tr-TR" altLang="tr-TR" sz="2000" dirty="0" err="1"/>
              <a:t>lordoz</a:t>
            </a:r>
            <a:r>
              <a:rPr lang="tr-TR" altLang="tr-TR" sz="2000" dirty="0"/>
              <a:t> artmış </a:t>
            </a:r>
          </a:p>
          <a:p>
            <a:pPr lvl="1">
              <a:lnSpc>
                <a:spcPct val="160000"/>
              </a:lnSpc>
              <a:buClr>
                <a:schemeClr val="tx1"/>
              </a:buClr>
              <a:buSzPct val="100000"/>
            </a:pPr>
            <a:r>
              <a:rPr lang="tr-TR" altLang="tr-TR" sz="2000" dirty="0" err="1"/>
              <a:t>palpasyonla</a:t>
            </a:r>
            <a:r>
              <a:rPr lang="tr-TR" altLang="tr-TR" sz="2000" dirty="0"/>
              <a:t> basamak belirtisi</a:t>
            </a:r>
          </a:p>
          <a:p>
            <a:pPr lvl="1">
              <a:lnSpc>
                <a:spcPct val="160000"/>
              </a:lnSpc>
              <a:buClr>
                <a:schemeClr val="tx1"/>
              </a:buClr>
              <a:buSzPct val="100000"/>
            </a:pPr>
            <a:r>
              <a:rPr lang="tr-TR" altLang="tr-TR" sz="2000" dirty="0"/>
              <a:t>hafif kas spazmı ve hassasiyet</a:t>
            </a:r>
          </a:p>
          <a:p>
            <a:endParaRPr lang="tr-TR" altLang="tr-TR" sz="4400" dirty="0"/>
          </a:p>
          <a:p>
            <a:endParaRPr lang="tr-TR" altLang="tr-TR" sz="4400" dirty="0"/>
          </a:p>
          <a:p>
            <a:endParaRPr lang="tr-TR" dirty="0"/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5DF1E6EE-4718-4B17-96A0-B90F92026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tr-TR" dirty="0">
                <a:cs typeface="Times New Roman" pitchFamily="18" charset="0"/>
              </a:rPr>
              <a:t>SPONDİLOLİZİS,</a:t>
            </a:r>
            <a:r>
              <a:rPr lang="tr-TR" dirty="0"/>
              <a:t> SPONDİLOLİSTEZİS</a:t>
            </a:r>
          </a:p>
        </p:txBody>
      </p:sp>
      <p:pic>
        <p:nvPicPr>
          <p:cNvPr id="8" name="İçerik Yer Tutucusu 3">
            <a:extLst>
              <a:ext uri="{FF2B5EF4-FFF2-40B4-BE49-F238E27FC236}">
                <a16:creationId xmlns:a16="http://schemas.microsoft.com/office/drawing/2014/main" id="{D02F3346-88AF-4D46-96DD-9BC511641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347" y="2244101"/>
            <a:ext cx="3166235" cy="415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9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ANKİLOZAN SPONDİLİT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dirty="0" err="1" smtClean="0"/>
              <a:t>Sakroiliak</a:t>
            </a:r>
            <a:r>
              <a:rPr lang="tr-TR" dirty="0" smtClean="0"/>
              <a:t> </a:t>
            </a:r>
            <a:r>
              <a:rPr lang="tr-TR" dirty="0"/>
              <a:t>eklemleri ve omurgayı tutar</a:t>
            </a:r>
          </a:p>
          <a:p>
            <a:endParaRPr lang="tr-TR" dirty="0"/>
          </a:p>
          <a:p>
            <a:r>
              <a:rPr lang="tr-TR" dirty="0"/>
              <a:t>Kronik ve </a:t>
            </a:r>
            <a:r>
              <a:rPr lang="tr-TR" dirty="0" err="1"/>
              <a:t>inflamatuar</a:t>
            </a:r>
            <a:r>
              <a:rPr lang="tr-TR" dirty="0"/>
              <a:t> bir hastalık</a:t>
            </a:r>
          </a:p>
          <a:p>
            <a:endParaRPr lang="tr-TR" dirty="0"/>
          </a:p>
          <a:p>
            <a:r>
              <a:rPr lang="tr-TR" dirty="0"/>
              <a:t>İlk başvuru yakınması erken yaşta gelişen </a:t>
            </a:r>
            <a:r>
              <a:rPr lang="tr-TR" dirty="0" err="1"/>
              <a:t>inflamatuar</a:t>
            </a:r>
            <a:r>
              <a:rPr lang="tr-TR" dirty="0"/>
              <a:t> bel ağrısı</a:t>
            </a:r>
          </a:p>
          <a:p>
            <a:endParaRPr lang="tr-TR" dirty="0"/>
          </a:p>
          <a:p>
            <a:r>
              <a:rPr lang="tr-TR" dirty="0"/>
              <a:t>Omurgadaki eklem ve </a:t>
            </a:r>
            <a:r>
              <a:rPr lang="tr-TR" dirty="0" err="1"/>
              <a:t>ligamanların</a:t>
            </a:r>
            <a:r>
              <a:rPr lang="tr-TR" dirty="0"/>
              <a:t> ankilozundan dolayı esneklik kaybolur</a:t>
            </a:r>
          </a:p>
          <a:p>
            <a:endParaRPr lang="tr-TR" dirty="0"/>
          </a:p>
        </p:txBody>
      </p:sp>
      <p:pic>
        <p:nvPicPr>
          <p:cNvPr id="6" name="İçerik Yer Tutucusu 3">
            <a:extLst>
              <a:ext uri="{FF2B5EF4-FFF2-40B4-BE49-F238E27FC236}">
                <a16:creationId xmlns:a16="http://schemas.microsoft.com/office/drawing/2014/main" id="{A32DC6FB-2FAA-4891-BEA1-7ED100B61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7" t="9746"/>
          <a:stretch/>
        </p:blipFill>
        <p:spPr>
          <a:xfrm>
            <a:off x="7318665" y="941695"/>
            <a:ext cx="4542971" cy="305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5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nkilozan Spondilit Nedir ? - İzmir Fizik Tedavi, İzmir Fizyoterap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31" y="3733290"/>
            <a:ext cx="3437405" cy="270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nvan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ANKİLOZAN SPONDİLİT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9848" y="2121408"/>
            <a:ext cx="5358248" cy="405079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tr-TR" altLang="tr-TR" dirty="0" smtClean="0"/>
              <a:t>Fizik </a:t>
            </a:r>
            <a:r>
              <a:rPr lang="tr-TR" altLang="tr-TR" dirty="0"/>
              <a:t>muayene: </a:t>
            </a:r>
            <a:endParaRPr lang="tr-TR" altLang="tr-TR" dirty="0" smtClean="0"/>
          </a:p>
          <a:p>
            <a:pPr algn="just"/>
            <a:endParaRPr lang="tr-TR" altLang="tr-TR" dirty="0"/>
          </a:p>
          <a:p>
            <a:pPr lvl="1" algn="just"/>
            <a:r>
              <a:rPr lang="tr-TR" sz="2000" dirty="0" err="1"/>
              <a:t>lomber</a:t>
            </a:r>
            <a:r>
              <a:rPr lang="tr-TR" sz="2000" dirty="0"/>
              <a:t> omurga hareketleri  kısıtlı (</a:t>
            </a:r>
            <a:r>
              <a:rPr lang="tr-TR" sz="2000" i="0" dirty="0" err="1">
                <a:effectLst/>
              </a:rPr>
              <a:t>Schober</a:t>
            </a:r>
            <a:r>
              <a:rPr lang="tr-TR" sz="2000" i="0" dirty="0">
                <a:effectLst/>
              </a:rPr>
              <a:t> Testi pozitif</a:t>
            </a:r>
            <a:r>
              <a:rPr lang="tr-TR" sz="2000" dirty="0" smtClean="0"/>
              <a:t>)</a:t>
            </a:r>
          </a:p>
          <a:p>
            <a:pPr lvl="1" algn="just"/>
            <a:endParaRPr lang="tr-TR" sz="2000" dirty="0"/>
          </a:p>
          <a:p>
            <a:pPr lvl="1" algn="just"/>
            <a:r>
              <a:rPr lang="tr-TR" sz="2000" dirty="0"/>
              <a:t>erken dönemde </a:t>
            </a:r>
            <a:r>
              <a:rPr lang="tr-TR" sz="2000" dirty="0" err="1"/>
              <a:t>lomber</a:t>
            </a:r>
            <a:r>
              <a:rPr lang="tr-TR" sz="2000" dirty="0"/>
              <a:t> </a:t>
            </a:r>
            <a:r>
              <a:rPr lang="tr-TR" sz="2000" dirty="0" err="1"/>
              <a:t>lordoz</a:t>
            </a:r>
            <a:endParaRPr lang="tr-TR" sz="2000" dirty="0"/>
          </a:p>
          <a:p>
            <a:pPr lvl="1" algn="just"/>
            <a:endParaRPr lang="tr-TR" sz="2000" dirty="0" smtClean="0"/>
          </a:p>
          <a:p>
            <a:pPr lvl="1" algn="just"/>
            <a:r>
              <a:rPr lang="tr-TR" sz="2000" dirty="0" smtClean="0"/>
              <a:t>ilerledikçe </a:t>
            </a:r>
            <a:r>
              <a:rPr lang="tr-TR" sz="2000" dirty="0" err="1"/>
              <a:t>lomber</a:t>
            </a:r>
            <a:r>
              <a:rPr lang="tr-TR" sz="2000" dirty="0"/>
              <a:t> </a:t>
            </a:r>
            <a:r>
              <a:rPr lang="tr-TR" sz="2000" dirty="0" err="1"/>
              <a:t>lordoz</a:t>
            </a:r>
            <a:r>
              <a:rPr lang="tr-TR" sz="2000" dirty="0"/>
              <a:t> </a:t>
            </a:r>
            <a:r>
              <a:rPr lang="tr-TR" sz="2000" dirty="0" err="1"/>
              <a:t>kaybolur,dorsal</a:t>
            </a:r>
            <a:r>
              <a:rPr lang="tr-TR" sz="2000" dirty="0"/>
              <a:t> </a:t>
            </a:r>
            <a:r>
              <a:rPr lang="tr-TR" sz="2000" dirty="0" err="1"/>
              <a:t>kifoz</a:t>
            </a:r>
            <a:r>
              <a:rPr lang="tr-TR" sz="2000" dirty="0"/>
              <a:t> </a:t>
            </a:r>
            <a:r>
              <a:rPr lang="tr-TR" sz="2000" dirty="0" smtClean="0"/>
              <a:t>artar</a:t>
            </a:r>
          </a:p>
          <a:p>
            <a:pPr lvl="1" algn="just"/>
            <a:endParaRPr lang="tr-TR" sz="2000" dirty="0" smtClean="0"/>
          </a:p>
          <a:p>
            <a:pPr lvl="1" algn="just"/>
            <a:endParaRPr lang="tr-TR" sz="2000" dirty="0"/>
          </a:p>
          <a:p>
            <a:pPr algn="just"/>
            <a:r>
              <a:rPr lang="tr-TR" dirty="0"/>
              <a:t>Aktif dönemde </a:t>
            </a:r>
            <a:r>
              <a:rPr lang="tr-TR" dirty="0" err="1"/>
              <a:t>sedimentasyon</a:t>
            </a:r>
            <a:r>
              <a:rPr lang="tr-TR" dirty="0"/>
              <a:t> hızı ve CRP yüksek</a:t>
            </a:r>
          </a:p>
          <a:p>
            <a:endParaRPr lang="tr-TR" sz="3200" dirty="0"/>
          </a:p>
          <a:p>
            <a:endParaRPr lang="tr-TR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EA6F18-B1AC-4A49-A91B-E801BE9F5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9" t="29089" r="9927" b="17578"/>
          <a:stretch/>
        </p:blipFill>
        <p:spPr bwMode="auto">
          <a:xfrm>
            <a:off x="8032552" y="2121408"/>
            <a:ext cx="2754502" cy="15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86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095785-3235-4510-9F4E-B07C8283E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tr-TR" dirty="0"/>
              <a:t>TEDAVİ YAKLAŞIMLARI</a:t>
            </a:r>
          </a:p>
        </p:txBody>
      </p:sp>
    </p:spTree>
    <p:extLst>
      <p:ext uri="{BB962C8B-B14F-4D97-AF65-F5344CB8AC3E}">
        <p14:creationId xmlns:p14="http://schemas.microsoft.com/office/powerpoint/2010/main" val="259217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69C8C7-89D8-4A0A-BC85-47FFEFE26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TEDAVİ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7139C00-CC10-470A-AB06-218AF657E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093976"/>
            <a:ext cx="4465320" cy="4351338"/>
          </a:xfrm>
        </p:spPr>
        <p:txBody>
          <a:bodyPr/>
          <a:lstStyle/>
          <a:p>
            <a:pPr marL="0" indent="0">
              <a:buNone/>
            </a:pPr>
            <a:r>
              <a:rPr lang="tr-TR" b="1" dirty="0" smtClean="0">
                <a:solidFill>
                  <a:srgbClr val="C00000"/>
                </a:solidFill>
              </a:rPr>
              <a:t>FARMAKOLOJİK TEDAVİ</a:t>
            </a:r>
          </a:p>
          <a:p>
            <a:r>
              <a:rPr lang="tr-TR" dirty="0" err="1" smtClean="0"/>
              <a:t>Asetaminofen</a:t>
            </a:r>
            <a:endParaRPr lang="tr-TR" dirty="0"/>
          </a:p>
          <a:p>
            <a:r>
              <a:rPr lang="tr-TR" dirty="0"/>
              <a:t>NSAİİ</a:t>
            </a:r>
          </a:p>
          <a:p>
            <a:r>
              <a:rPr lang="tr-TR" dirty="0"/>
              <a:t>Kas Gevşeticiler</a:t>
            </a:r>
          </a:p>
          <a:p>
            <a:r>
              <a:rPr lang="tr-TR" dirty="0" err="1"/>
              <a:t>Opioidler</a:t>
            </a:r>
            <a:endParaRPr lang="tr-TR" dirty="0"/>
          </a:p>
          <a:p>
            <a:r>
              <a:rPr lang="tr-TR" dirty="0" err="1"/>
              <a:t>Antidepresanlar</a:t>
            </a:r>
            <a:endParaRPr lang="tr-TR" b="1" dirty="0"/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4BDD30D8-05A2-44D6-89FD-42DA1456382E}"/>
              </a:ext>
            </a:extLst>
          </p:cNvPr>
          <p:cNvSpPr txBox="1">
            <a:spLocks/>
          </p:cNvSpPr>
          <p:nvPr/>
        </p:nvSpPr>
        <p:spPr>
          <a:xfrm>
            <a:off x="6099048" y="2093976"/>
            <a:ext cx="5410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2200" b="1" dirty="0" smtClean="0">
                <a:solidFill>
                  <a:srgbClr val="C00000"/>
                </a:solidFill>
              </a:rPr>
              <a:t>NON-FARMAKOLOJİK TEDAVİ</a:t>
            </a:r>
          </a:p>
          <a:p>
            <a:r>
              <a:rPr lang="tr-TR" sz="2000" dirty="0" smtClean="0"/>
              <a:t>Eğitim</a:t>
            </a:r>
            <a:endParaRPr lang="tr-TR" sz="2000" dirty="0"/>
          </a:p>
          <a:p>
            <a:r>
              <a:rPr lang="tr-TR" sz="2000" dirty="0"/>
              <a:t>Egzersiz</a:t>
            </a:r>
          </a:p>
          <a:p>
            <a:r>
              <a:rPr lang="tr-TR" sz="2000" dirty="0" err="1"/>
              <a:t>Lomber</a:t>
            </a:r>
            <a:r>
              <a:rPr lang="tr-TR" sz="2000" dirty="0"/>
              <a:t> korse ve destekler </a:t>
            </a:r>
          </a:p>
          <a:p>
            <a:r>
              <a:rPr lang="tr-TR" sz="2000" dirty="0"/>
              <a:t>Fizik tedavi </a:t>
            </a:r>
            <a:r>
              <a:rPr lang="tr-TR" sz="2000" dirty="0" err="1"/>
              <a:t>modaliteleri</a:t>
            </a:r>
            <a:endParaRPr lang="tr-TR" sz="2000" dirty="0"/>
          </a:p>
          <a:p>
            <a:r>
              <a:rPr lang="tr-TR" sz="2000" dirty="0"/>
              <a:t>Masaj</a:t>
            </a:r>
          </a:p>
          <a:p>
            <a:r>
              <a:rPr lang="tr-TR" sz="2000" dirty="0"/>
              <a:t>Akupunktur</a:t>
            </a:r>
          </a:p>
          <a:p>
            <a:r>
              <a:rPr lang="tr-TR" sz="2000" dirty="0"/>
              <a:t>Davranışsal tedavi</a:t>
            </a:r>
          </a:p>
          <a:p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Yüzeysel ısı …</a:t>
            </a:r>
          </a:p>
        </p:txBody>
      </p:sp>
    </p:spTree>
    <p:extLst>
      <p:ext uri="{BB962C8B-B14F-4D97-AF65-F5344CB8AC3E}">
        <p14:creationId xmlns:p14="http://schemas.microsoft.com/office/powerpoint/2010/main" val="234160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TEDAVİ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9848" y="2093976"/>
            <a:ext cx="10058400" cy="405679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sz="3200" dirty="0" smtClean="0"/>
              <a:t>AKUT </a:t>
            </a:r>
          </a:p>
          <a:p>
            <a:pPr marL="0" indent="0" algn="just">
              <a:buNone/>
            </a:pPr>
            <a:r>
              <a:rPr lang="tr-TR" sz="3200" dirty="0" smtClean="0"/>
              <a:t>    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SUBAKUT</a:t>
            </a:r>
          </a:p>
          <a:p>
            <a:pPr marL="0" indent="0" algn="just">
              <a:buNone/>
            </a:pPr>
            <a:endParaRPr lang="tr-TR" sz="3200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3200" dirty="0" smtClean="0"/>
              <a:t>KRONİK</a:t>
            </a:r>
            <a:endParaRPr lang="tr-TR" sz="3200" dirty="0"/>
          </a:p>
        </p:txBody>
      </p:sp>
      <p:sp>
        <p:nvSpPr>
          <p:cNvPr id="4" name="Dikdörtgen 3"/>
          <p:cNvSpPr/>
          <p:nvPr/>
        </p:nvSpPr>
        <p:spPr>
          <a:xfrm>
            <a:off x="4918377" y="1268423"/>
            <a:ext cx="2361342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7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tr-TR" sz="287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025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47A476-A56E-4AB9-925D-D7C81E22C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AKUT BEL AĞRISI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A8E7F57-9AE9-4273-A951-0A3B10919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tr-T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tr-TR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Spesifik 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olmayan akut bel ağrısı için çok sayıda tedavi olmasına rağmen, çoğunun yararına dair çok az kanıt </a:t>
            </a:r>
            <a:r>
              <a:rPr lang="tr-TR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var</a:t>
            </a:r>
          </a:p>
          <a:p>
            <a:pPr algn="just"/>
            <a:endParaRPr lang="tr-TR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tr-TR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Hasta eğitimi </a:t>
            </a:r>
          </a:p>
          <a:p>
            <a:pPr lvl="1" algn="just"/>
            <a:r>
              <a:rPr lang="tr-TR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tr-TR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onsteroid</a:t>
            </a:r>
            <a:r>
              <a:rPr lang="tr-TR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antiinflamatuar</a:t>
            </a:r>
            <a:r>
              <a:rPr lang="tr-TR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ilaçlar, </a:t>
            </a:r>
          </a:p>
          <a:p>
            <a:pPr lvl="1" algn="just"/>
            <a:r>
              <a:rPr lang="tr-TR" dirty="0" err="1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tr-TR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setaminofen</a:t>
            </a:r>
            <a:r>
              <a:rPr lang="tr-TR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 algn="just"/>
            <a:r>
              <a:rPr lang="tr-TR" dirty="0"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tr-TR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 gevşeticiler</a:t>
            </a:r>
            <a:endParaRPr lang="tr-TR" sz="480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0B41F05-0F3E-4B5A-A5BE-23D47A3CBDC1}"/>
              </a:ext>
            </a:extLst>
          </p:cNvPr>
          <p:cNvSpPr txBox="1"/>
          <p:nvPr/>
        </p:nvSpPr>
        <p:spPr>
          <a:xfrm>
            <a:off x="0" y="6480736"/>
            <a:ext cx="12192000" cy="302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1440"/>
              </a:spcAft>
            </a:pPr>
            <a:r>
              <a:rPr lang="en-US" sz="1100" i="1" dirty="0"/>
              <a:t>Diagnosis and Treatment of Acute Low Back Pain</a:t>
            </a:r>
            <a:r>
              <a:rPr lang="tr-TR" sz="1100" i="1" dirty="0"/>
              <a:t>,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BRIAN A. CASAZZA, MD,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University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of North Carolina School of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Medicine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Chapel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Hill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North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Carolina</a:t>
            </a:r>
            <a:r>
              <a:rPr lang="tr-TR" sz="110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Am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Fam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Physician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 2012 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Feb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 15;85(4):343-350.</a:t>
            </a:r>
            <a:endParaRPr lang="tr-TR" sz="11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9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3C7452E-9C5B-41C3-A98A-25DB2C6CF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AKUT BEL AĞRISI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73D0F8B-89EB-48F5-A880-C84A7AD02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360" y="1902907"/>
            <a:ext cx="7435280" cy="439889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40B41F05-0F3E-4B5A-A5BE-23D47A3CBDC1}"/>
              </a:ext>
            </a:extLst>
          </p:cNvPr>
          <p:cNvSpPr txBox="1"/>
          <p:nvPr/>
        </p:nvSpPr>
        <p:spPr>
          <a:xfrm>
            <a:off x="0" y="6480736"/>
            <a:ext cx="12192000" cy="302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1440"/>
              </a:spcAft>
            </a:pPr>
            <a:r>
              <a:rPr lang="en-US" sz="1100" i="1" dirty="0"/>
              <a:t>Diagnosis and Treatment of Acute Low Back Pain</a:t>
            </a:r>
            <a:r>
              <a:rPr lang="tr-TR" sz="1100" i="1" dirty="0"/>
              <a:t>,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BRIAN A. CASAZZA, MD,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University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of North Carolina School of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Medicine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Chapel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Hill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North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Carolina</a:t>
            </a:r>
            <a:r>
              <a:rPr lang="tr-TR" sz="110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Am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Fam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Physician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 2012 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Feb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 15;85(4):343-350.</a:t>
            </a:r>
            <a:endParaRPr lang="tr-TR" sz="11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5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171DDA-E21C-4DED-BCC0-7785FE78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EPİDEMİYOLOJİ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8C03F56-A4D3-42B0-BD3A-70600C8CD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10541307" cy="4050792"/>
          </a:xfrm>
        </p:spPr>
        <p:txBody>
          <a:bodyPr numCol="2"/>
          <a:lstStyle/>
          <a:p>
            <a:pPr algn="just"/>
            <a:r>
              <a:rPr lang="tr-TR" dirty="0"/>
              <a:t>Bel ağrısının yaşam boyu </a:t>
            </a:r>
            <a:r>
              <a:rPr lang="tr-TR" dirty="0" err="1"/>
              <a:t>prevalansı</a:t>
            </a:r>
            <a:r>
              <a:rPr lang="tr-TR" dirty="0"/>
              <a:t> gelişmiş ülkelerde %59- 80, ülkemizde ise %</a:t>
            </a:r>
            <a:r>
              <a:rPr lang="tr-TR" dirty="0" smtClean="0"/>
              <a:t>44-79</a:t>
            </a:r>
          </a:p>
          <a:p>
            <a:pPr algn="just"/>
            <a:endParaRPr lang="tr-TR" dirty="0"/>
          </a:p>
          <a:p>
            <a:pPr algn="just"/>
            <a:r>
              <a:rPr lang="tr-TR" dirty="0"/>
              <a:t>Bel ağrısı tedavisi için </a:t>
            </a:r>
            <a:r>
              <a:rPr lang="tr-TR" dirty="0" smtClean="0"/>
              <a:t>ABD’de sağlık harcamaları  </a:t>
            </a:r>
            <a:r>
              <a:rPr lang="tr-TR" dirty="0"/>
              <a:t>27.6 milyar doların üzerinde </a:t>
            </a:r>
            <a:endParaRPr lang="tr-TR" dirty="0" smtClean="0"/>
          </a:p>
          <a:p>
            <a:pPr algn="just"/>
            <a:endParaRPr lang="tr-TR" dirty="0"/>
          </a:p>
          <a:p>
            <a:pPr algn="just"/>
            <a:r>
              <a:rPr lang="tr-TR" dirty="0"/>
              <a:t>İş gücü kaybı da göz önüne alındığında maliyet çok daha fazla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258" y="2093976"/>
            <a:ext cx="2962100" cy="3628572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0" y="6611779"/>
            <a:ext cx="75185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i="1" dirty="0"/>
              <a:t>Kronik Bel-boyun Ağrılı Hastaya </a:t>
            </a:r>
            <a:r>
              <a:rPr lang="tr-TR" sz="1000" i="1" dirty="0" smtClean="0"/>
              <a:t>Yaklaşım, </a:t>
            </a:r>
            <a:r>
              <a:rPr lang="tr-TR" sz="1000" i="1" dirty="0"/>
              <a:t>TOTBİD Dergisi</a:t>
            </a:r>
            <a:r>
              <a:rPr lang="tr-TR" sz="1000" dirty="0"/>
              <a:t>,</a:t>
            </a:r>
            <a:endParaRPr lang="tr-TR" sz="1000" i="1" dirty="0"/>
          </a:p>
        </p:txBody>
      </p:sp>
    </p:spTree>
    <p:extLst>
      <p:ext uri="{BB962C8B-B14F-4D97-AF65-F5344CB8AC3E}">
        <p14:creationId xmlns:p14="http://schemas.microsoft.com/office/powerpoint/2010/main" val="85943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F1B5C75-2943-4AAB-B9E7-2EBF1D16A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AKUT BEL AĞRISI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C951BC0-3982-48B0-966E-3DEB4F3DF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b="1" dirty="0" smtClean="0">
                <a:solidFill>
                  <a:srgbClr val="C00000"/>
                </a:solidFill>
              </a:rPr>
              <a:t>İLK VİSİT</a:t>
            </a:r>
          </a:p>
          <a:p>
            <a:pPr algn="just"/>
            <a:r>
              <a:rPr lang="tr-TR" dirty="0" smtClean="0"/>
              <a:t>Hasta </a:t>
            </a:r>
            <a:r>
              <a:rPr lang="tr-TR" dirty="0"/>
              <a:t>eğitimi sağlayın:</a:t>
            </a:r>
          </a:p>
          <a:p>
            <a:pPr lvl="1" algn="just"/>
            <a:r>
              <a:rPr lang="tr-TR" dirty="0"/>
              <a:t>Çoğu vakanın çok az müdahale ile çözülmesiyle, </a:t>
            </a:r>
            <a:r>
              <a:rPr lang="tr-TR" dirty="0" err="1"/>
              <a:t>prognozun</a:t>
            </a:r>
            <a:r>
              <a:rPr lang="tr-TR" dirty="0"/>
              <a:t> genellikle iyi olduğu konusunda hastaya güvence verin.</a:t>
            </a:r>
          </a:p>
          <a:p>
            <a:pPr lvl="1" algn="just"/>
            <a:r>
              <a:rPr lang="tr-TR" dirty="0"/>
              <a:t>Hastaya aktif kalmasını, yatak istirahatinden mümkün olduğunca kaçınmasını ve mümkün olan en kısa sürede normal aktivitelerine dönmesini tavsiye edin.</a:t>
            </a:r>
          </a:p>
          <a:p>
            <a:pPr algn="just"/>
            <a:r>
              <a:rPr lang="tr-TR" dirty="0"/>
              <a:t>Hastaya belini döndürme ve bükülmeden kaçınmasını tavsiye edin </a:t>
            </a:r>
          </a:p>
          <a:p>
            <a:pPr algn="just"/>
            <a:r>
              <a:rPr lang="tr-TR" dirty="0" smtClean="0"/>
              <a:t>NSAİİ </a:t>
            </a:r>
            <a:r>
              <a:rPr lang="tr-TR" dirty="0"/>
              <a:t>veya </a:t>
            </a:r>
            <a:r>
              <a:rPr lang="tr-TR" dirty="0" err="1"/>
              <a:t>asetaminofen</a:t>
            </a:r>
            <a:r>
              <a:rPr lang="tr-TR" dirty="0"/>
              <a:t> denemesini başlatın</a:t>
            </a:r>
          </a:p>
          <a:p>
            <a:pPr algn="just"/>
            <a:r>
              <a:rPr lang="tr-TR" dirty="0"/>
              <a:t>Ağrı şiddetine göre bir kas gevşetici düşünün</a:t>
            </a:r>
          </a:p>
          <a:p>
            <a:pPr algn="just"/>
            <a:r>
              <a:rPr lang="tr-TR" dirty="0"/>
              <a:t>Ağrı şiddetliyse kısa bir </a:t>
            </a:r>
            <a:r>
              <a:rPr lang="tr-TR" dirty="0" err="1"/>
              <a:t>opioid</a:t>
            </a:r>
            <a:r>
              <a:rPr lang="tr-TR" dirty="0"/>
              <a:t> tedavisi düşünün</a:t>
            </a:r>
          </a:p>
          <a:p>
            <a:pPr algn="just"/>
            <a:r>
              <a:rPr lang="tr-TR" dirty="0"/>
              <a:t>Hastanın ilk epizodu değilse, fizik tedavi için sevk etmeyi düşünün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28F41AA-4F8A-4B58-BB22-117387737E3F}"/>
              </a:ext>
            </a:extLst>
          </p:cNvPr>
          <p:cNvSpPr txBox="1"/>
          <p:nvPr/>
        </p:nvSpPr>
        <p:spPr>
          <a:xfrm>
            <a:off x="0" y="6480736"/>
            <a:ext cx="12192000" cy="302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1440"/>
              </a:spcAft>
            </a:pPr>
            <a:r>
              <a:rPr lang="en-US" sz="1100" i="1" dirty="0"/>
              <a:t>Diagnosis and Treatment of Acute Low Back Pain</a:t>
            </a:r>
            <a:r>
              <a:rPr lang="tr-TR" sz="1100" i="1" dirty="0"/>
              <a:t>,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BRIAN A. CASAZZA, MD,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University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of North Carolina School of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Medicine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Chapel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Hill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North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Carolina</a:t>
            </a:r>
            <a:r>
              <a:rPr lang="tr-TR" sz="110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Am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Fam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Physician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 2012 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Feb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 15;85(4):343-350.</a:t>
            </a:r>
            <a:endParaRPr lang="tr-TR" sz="11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03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66F308-9F7B-42D9-B73D-01E7D0358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AKUT BEL AĞRISI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B5D9F8-3895-4C9B-9EC4-811F75C4A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smtClean="0">
                <a:solidFill>
                  <a:srgbClr val="C00000"/>
                </a:solidFill>
              </a:rPr>
              <a:t>İKİNCİ VİSİT  </a:t>
            </a:r>
          </a:p>
          <a:p>
            <a:endParaRPr lang="tr-TR" dirty="0" smtClean="0"/>
          </a:p>
          <a:p>
            <a:r>
              <a:rPr lang="tr-TR" dirty="0"/>
              <a:t>Hasta önemli ölçüde iyileşmediyse, </a:t>
            </a:r>
            <a:r>
              <a:rPr lang="tr-TR" u="sng" dirty="0"/>
              <a:t>ilk </a:t>
            </a:r>
            <a:r>
              <a:rPr lang="tr-TR" u="sng" dirty="0" err="1"/>
              <a:t>visitten</a:t>
            </a:r>
            <a:r>
              <a:rPr lang="tr-TR" u="sng" dirty="0"/>
              <a:t> iki ila dört hafta </a:t>
            </a:r>
            <a:r>
              <a:rPr lang="tr-TR" u="sng" dirty="0" smtClean="0"/>
              <a:t>sonra</a:t>
            </a:r>
          </a:p>
          <a:p>
            <a:endParaRPr lang="tr-TR" dirty="0" smtClean="0"/>
          </a:p>
          <a:p>
            <a:r>
              <a:rPr lang="tr-TR" dirty="0" smtClean="0"/>
              <a:t>Farklı </a:t>
            </a:r>
            <a:r>
              <a:rPr lang="tr-TR" dirty="0"/>
              <a:t>bir </a:t>
            </a:r>
            <a:r>
              <a:rPr lang="tr-TR" dirty="0" err="1"/>
              <a:t>non</a:t>
            </a:r>
            <a:r>
              <a:rPr lang="tr-TR" dirty="0"/>
              <a:t> </a:t>
            </a:r>
            <a:r>
              <a:rPr lang="tr-TR" dirty="0" err="1"/>
              <a:t>steroid</a:t>
            </a:r>
            <a:r>
              <a:rPr lang="tr-TR" dirty="0"/>
              <a:t> anti-</a:t>
            </a:r>
            <a:r>
              <a:rPr lang="tr-TR" dirty="0" err="1"/>
              <a:t>inflamatuar</a:t>
            </a:r>
            <a:r>
              <a:rPr lang="tr-TR" dirty="0"/>
              <a:t> ilaca geçmeyi </a:t>
            </a:r>
            <a:r>
              <a:rPr lang="tr-TR" dirty="0" smtClean="0"/>
              <a:t>düşünün</a:t>
            </a:r>
            <a:endParaRPr lang="tr-TR" dirty="0"/>
          </a:p>
          <a:p>
            <a:r>
              <a:rPr lang="tr-TR" dirty="0"/>
              <a:t>İlk ziyarette yapılmadıysa fizik tedavi için sevk etmeyi </a:t>
            </a:r>
            <a:r>
              <a:rPr lang="tr-TR" dirty="0" smtClean="0"/>
              <a:t>düşünün</a:t>
            </a:r>
            <a:endParaRPr lang="tr-TR" dirty="0"/>
          </a:p>
          <a:p>
            <a:r>
              <a:rPr lang="tr-TR" dirty="0"/>
              <a:t>Ağrı şiddetliyse veya işlevi kısıtlıyorsa bir omurga uzmanına sevk etmeyi düşünün</a:t>
            </a:r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986FD73-C658-4F72-8783-34BCD272368F}"/>
              </a:ext>
            </a:extLst>
          </p:cNvPr>
          <p:cNvSpPr txBox="1"/>
          <p:nvPr/>
        </p:nvSpPr>
        <p:spPr>
          <a:xfrm>
            <a:off x="0" y="6480736"/>
            <a:ext cx="12192000" cy="302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1440"/>
              </a:spcAft>
            </a:pPr>
            <a:r>
              <a:rPr lang="en-US" sz="1100" i="1" dirty="0"/>
              <a:t>Diagnosis and Treatment of Acute Low Back Pain</a:t>
            </a:r>
            <a:r>
              <a:rPr lang="tr-TR" sz="1100" i="1" dirty="0"/>
              <a:t>,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BRIAN A. CASAZZA, MD,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University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of North Carolina School of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Medicine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Chapel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Hill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North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Carolina</a:t>
            </a:r>
            <a:r>
              <a:rPr lang="tr-TR" sz="110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Am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Fam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Physician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 2012 </a:t>
            </a:r>
            <a:r>
              <a:rPr lang="tr-TR" sz="1100" i="1" dirty="0" err="1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Feb</a:t>
            </a:r>
            <a:r>
              <a:rPr lang="tr-TR" sz="1100" i="1" dirty="0">
                <a:solidFill>
                  <a:srgbClr val="09142A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 15;85(4):343-350.</a:t>
            </a:r>
            <a:endParaRPr lang="tr-TR" sz="11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23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A65CC6B-5E30-438A-A986-A01880B98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ea typeface="Calibri" panose="020F0502020204030204" pitchFamily="34" charset="0"/>
                <a:cs typeface="Times New Roman" panose="02020603050405020304" pitchFamily="18" charset="0"/>
              </a:rPr>
              <a:t>AKUT VE SUBAKUT BEL </a:t>
            </a:r>
            <a:r>
              <a:rPr lang="tr-TR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AĞRISI</a:t>
            </a:r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8438CD8-6C02-4DF8-BD87-3A076194D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0" i="0" dirty="0">
                <a:effectLst/>
                <a:latin typeface="Noto Serif JP"/>
              </a:rPr>
              <a:t>Spesifik olmayan </a:t>
            </a:r>
            <a:r>
              <a:rPr lang="tr-TR" dirty="0">
                <a:latin typeface="Noto Serif JP"/>
              </a:rPr>
              <a:t>akut veya </a:t>
            </a:r>
            <a:r>
              <a:rPr lang="tr-TR" dirty="0" err="1">
                <a:latin typeface="Noto Serif JP"/>
              </a:rPr>
              <a:t>subakut</a:t>
            </a:r>
            <a:r>
              <a:rPr lang="tr-TR" dirty="0">
                <a:latin typeface="Noto Serif JP"/>
              </a:rPr>
              <a:t> bel ağrısı olan hastalar: </a:t>
            </a:r>
          </a:p>
          <a:p>
            <a:pPr lvl="1"/>
            <a:r>
              <a:rPr lang="tr-TR" b="0" i="0" dirty="0">
                <a:effectLst/>
                <a:latin typeface="Noto Serif JP"/>
              </a:rPr>
              <a:t>Aktif </a:t>
            </a:r>
            <a:r>
              <a:rPr lang="tr-TR" b="0" i="0" dirty="0" smtClean="0">
                <a:effectLst/>
                <a:latin typeface="Noto Serif JP"/>
              </a:rPr>
              <a:t>kalmalı</a:t>
            </a:r>
            <a:endParaRPr lang="tr-TR" b="0" i="0" dirty="0">
              <a:effectLst/>
              <a:latin typeface="Noto Serif JP"/>
            </a:endParaRPr>
          </a:p>
          <a:p>
            <a:pPr lvl="1"/>
            <a:r>
              <a:rPr lang="tr-TR" dirty="0">
                <a:latin typeface="Noto Serif JP"/>
              </a:rPr>
              <a:t>Yatak </a:t>
            </a:r>
            <a:r>
              <a:rPr lang="tr-TR" dirty="0" smtClean="0">
                <a:latin typeface="Noto Serif JP"/>
              </a:rPr>
              <a:t>istirahati </a:t>
            </a:r>
            <a:r>
              <a:rPr lang="tr-TR" b="1" i="0" u="sng" dirty="0" smtClean="0">
                <a:solidFill>
                  <a:srgbClr val="C00000"/>
                </a:solidFill>
                <a:effectLst/>
                <a:latin typeface="Noto Serif JP"/>
              </a:rPr>
              <a:t>önerilmez</a:t>
            </a:r>
          </a:p>
          <a:p>
            <a:endParaRPr lang="tr-TR" sz="2000" b="0" i="0" dirty="0">
              <a:effectLst/>
              <a:latin typeface="Noto Serif JP"/>
            </a:endParaRPr>
          </a:p>
          <a:p>
            <a:r>
              <a:rPr lang="tr-TR" b="0" i="0" dirty="0">
                <a:effectLst/>
                <a:latin typeface="Noto Serif JP"/>
              </a:rPr>
              <a:t>Hastaların şiddetli </a:t>
            </a:r>
            <a:r>
              <a:rPr lang="tr-TR" b="0" i="0" dirty="0" smtClean="0">
                <a:effectLst/>
                <a:latin typeface="Noto Serif JP"/>
              </a:rPr>
              <a:t>semptomları</a:t>
            </a:r>
            <a:endParaRPr lang="tr-TR" b="0" i="0" dirty="0">
              <a:effectLst/>
              <a:latin typeface="Noto Serif JP"/>
            </a:endParaRPr>
          </a:p>
          <a:p>
            <a:pPr lvl="1"/>
            <a:r>
              <a:rPr lang="tr-TR" sz="2000" b="0" i="0" dirty="0">
                <a:effectLst/>
                <a:latin typeface="Noto Serif JP"/>
              </a:rPr>
              <a:t>mümkün olan en kısa sürede normal </a:t>
            </a:r>
            <a:r>
              <a:rPr lang="tr-TR" sz="2000" b="0" i="0" dirty="0" smtClean="0">
                <a:effectLst/>
                <a:latin typeface="Noto Serif JP"/>
              </a:rPr>
              <a:t>aktivitelerine dönmeyi hedefleyin </a:t>
            </a:r>
          </a:p>
          <a:p>
            <a:pPr lvl="1"/>
            <a:endParaRPr lang="tr-TR" sz="2000" b="0" i="0" dirty="0">
              <a:effectLst/>
              <a:latin typeface="Noto Serif JP"/>
            </a:endParaRPr>
          </a:p>
          <a:p>
            <a:r>
              <a:rPr lang="tr-TR" b="0" i="0" dirty="0">
                <a:effectLst/>
                <a:latin typeface="Noto Serif JP"/>
              </a:rPr>
              <a:t>Bel ağrısı olan çalışanlara işe dönüşü kolaylaştırmak ?</a:t>
            </a:r>
          </a:p>
          <a:p>
            <a:pPr lvl="1"/>
            <a:r>
              <a:rPr lang="tr-TR" sz="2000" b="0" i="0" dirty="0">
                <a:effectLst/>
                <a:latin typeface="Noto Serif JP"/>
              </a:rPr>
              <a:t>kanıtlar yetersiz</a:t>
            </a:r>
            <a:endParaRPr lang="tr-TR" sz="2000" dirty="0"/>
          </a:p>
          <a:p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D941B84-1E39-4854-A693-C7B2F9B617E3}"/>
              </a:ext>
            </a:extLst>
          </p:cNvPr>
          <p:cNvSpPr txBox="1"/>
          <p:nvPr/>
        </p:nvSpPr>
        <p:spPr>
          <a:xfrm>
            <a:off x="116114" y="6492875"/>
            <a:ext cx="120758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effectLst/>
              </a:rPr>
              <a:t>Low Back Pain: American College of Physicians Practice Guideline on Noninvasive Treatments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Am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Fam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Physician</a:t>
            </a:r>
            <a:r>
              <a:rPr lang="tr-TR" sz="1200" i="1" dirty="0">
                <a:effectLst/>
              </a:rPr>
              <a:t>. 2017 </a:t>
            </a:r>
            <a:r>
              <a:rPr lang="tr-TR" sz="1200" i="1" dirty="0" err="1">
                <a:effectLst/>
              </a:rPr>
              <a:t>Sep</a:t>
            </a:r>
            <a:r>
              <a:rPr lang="tr-TR" sz="1200" i="1" dirty="0">
                <a:effectLst/>
              </a:rPr>
              <a:t> 15;96(6):407-408.</a:t>
            </a:r>
            <a:endParaRPr lang="en-US" sz="12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4951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DD2F666-4F5D-4AC3-B02D-53C7764F4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ea typeface="Calibri" panose="020F0502020204030204" pitchFamily="34" charset="0"/>
                <a:cs typeface="Times New Roman" panose="02020603050405020304" pitchFamily="18" charset="0"/>
              </a:rPr>
              <a:t>AKUT VE SUBAKUT BEL AĞRISI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4B0D9B2-8F0C-4E5E-AE06-0AAEF0C23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b="0" i="0" dirty="0" smtClean="0">
              <a:effectLst/>
            </a:endParaRPr>
          </a:p>
          <a:p>
            <a:r>
              <a:rPr lang="tr-TR" b="0" i="0" dirty="0" smtClean="0">
                <a:effectLst/>
              </a:rPr>
              <a:t>Isıtıcı </a:t>
            </a:r>
            <a:r>
              <a:rPr lang="tr-TR" b="0" i="0" dirty="0" err="1">
                <a:effectLst/>
              </a:rPr>
              <a:t>pedler</a:t>
            </a:r>
            <a:r>
              <a:rPr lang="tr-TR" b="0" i="0" dirty="0">
                <a:effectLst/>
              </a:rPr>
              <a:t> veya ısıtılmış </a:t>
            </a:r>
            <a:r>
              <a:rPr lang="tr-TR" b="0" i="0" dirty="0" smtClean="0">
                <a:effectLst/>
              </a:rPr>
              <a:t>battaniyeler</a:t>
            </a:r>
          </a:p>
          <a:p>
            <a:endParaRPr lang="tr-TR" b="0" i="0" dirty="0">
              <a:effectLst/>
            </a:endParaRPr>
          </a:p>
          <a:p>
            <a:pPr lvl="1"/>
            <a:r>
              <a:rPr lang="tr-TR" sz="2000" b="0" i="0" dirty="0">
                <a:effectLst/>
              </a:rPr>
              <a:t> akut bel ağrısının kısa süreli rahatlaması </a:t>
            </a:r>
          </a:p>
          <a:p>
            <a:endParaRPr lang="tr-TR" b="0" i="0" dirty="0" smtClean="0">
              <a:effectLst/>
            </a:endParaRPr>
          </a:p>
          <a:p>
            <a:endParaRPr lang="tr-TR" b="0" i="0" dirty="0" smtClean="0">
              <a:effectLst/>
            </a:endParaRPr>
          </a:p>
          <a:p>
            <a:r>
              <a:rPr lang="tr-TR" b="0" i="0" dirty="0" err="1" smtClean="0">
                <a:effectLst/>
              </a:rPr>
              <a:t>Lomber</a:t>
            </a:r>
            <a:r>
              <a:rPr lang="tr-TR" b="0" i="0" dirty="0" smtClean="0">
                <a:effectLst/>
              </a:rPr>
              <a:t> </a:t>
            </a:r>
            <a:r>
              <a:rPr lang="tr-TR" b="0" i="0" dirty="0">
                <a:effectLst/>
              </a:rPr>
              <a:t>destekler veya soğuk paketler</a:t>
            </a:r>
          </a:p>
          <a:p>
            <a:pPr lvl="1"/>
            <a:endParaRPr lang="tr-TR" sz="2000" b="0" i="0" dirty="0" smtClean="0">
              <a:effectLst/>
            </a:endParaRPr>
          </a:p>
          <a:p>
            <a:pPr lvl="1"/>
            <a:r>
              <a:rPr lang="tr-TR" sz="2000" b="0" i="0" dirty="0" smtClean="0">
                <a:effectLst/>
              </a:rPr>
              <a:t>yeterli </a:t>
            </a:r>
            <a:r>
              <a:rPr lang="tr-TR" sz="2000" b="0" i="0" dirty="0">
                <a:effectLst/>
              </a:rPr>
              <a:t>kanıt yok</a:t>
            </a:r>
            <a:endParaRPr lang="tr-TR" sz="200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EDAB4E8-7667-4F42-A2B8-AF62B0BE35A8}"/>
              </a:ext>
            </a:extLst>
          </p:cNvPr>
          <p:cNvSpPr txBox="1"/>
          <p:nvPr/>
        </p:nvSpPr>
        <p:spPr>
          <a:xfrm>
            <a:off x="116114" y="6604291"/>
            <a:ext cx="120758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effectLst/>
              </a:rPr>
              <a:t>Low Back Pain: American College of Physicians Practice Guideline on Noninvasive Treatments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Am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Fam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Physician</a:t>
            </a:r>
            <a:r>
              <a:rPr lang="tr-TR" sz="1200" i="1" dirty="0">
                <a:effectLst/>
              </a:rPr>
              <a:t>. 2017 </a:t>
            </a:r>
            <a:r>
              <a:rPr lang="tr-TR" sz="1200" i="1" dirty="0" err="1">
                <a:effectLst/>
              </a:rPr>
              <a:t>Sep</a:t>
            </a:r>
            <a:r>
              <a:rPr lang="tr-TR" sz="1200" i="1" dirty="0">
                <a:effectLst/>
              </a:rPr>
              <a:t> 15;96(6):407-408.</a:t>
            </a:r>
            <a:endParaRPr lang="en-US" sz="1200" i="1" dirty="0">
              <a:effectLst/>
            </a:endParaRPr>
          </a:p>
        </p:txBody>
      </p:sp>
      <p:pic>
        <p:nvPicPr>
          <p:cNvPr id="13314" name="Picture 2" descr="Beurer HK 55 Isıtıcı Ped Fiyatı, Taksit Seçenekleri ile Satın 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225" y="2121408"/>
            <a:ext cx="2355613" cy="235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old Pack Pedi 15x25 cm -Sıcak Soğuk Jel Kompres : Amazon.com.tr: Spor ve  Outdoor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959" y="4535036"/>
            <a:ext cx="2251879" cy="172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68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3B054A6-A196-4034-9385-B3E46E24F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ea typeface="Calibri" panose="020F0502020204030204" pitchFamily="34" charset="0"/>
                <a:cs typeface="Times New Roman" panose="02020603050405020304" pitchFamily="18" charset="0"/>
              </a:rPr>
              <a:t>AKUT VE SUBAKUT BEL AĞRISI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222EA23-40D8-4380-9BDA-AC18FF474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Masaj tedavisi</a:t>
            </a: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ağrı ve fonksiyonda orta derecede </a:t>
            </a:r>
            <a:r>
              <a:rPr lang="tr-TR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iyileşme</a:t>
            </a:r>
          </a:p>
          <a:p>
            <a:pPr lvl="1"/>
            <a:endParaRPr lang="tr-T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Akupunktur</a:t>
            </a: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ağrıda minimal iyileşme </a:t>
            </a: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işlevi </a:t>
            </a:r>
            <a:r>
              <a:rPr lang="tr-TR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iyileştirmez</a:t>
            </a:r>
          </a:p>
          <a:p>
            <a:pPr lvl="1"/>
            <a:endParaRPr lang="tr-T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Spinal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manipülasyon </a:t>
            </a: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işlevde minimal iyileşme</a:t>
            </a: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ağrıyı nasıl etkilediği … veriler yetersiz</a:t>
            </a:r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26EA65C-F593-47E8-B6A6-9707B1267563}"/>
              </a:ext>
            </a:extLst>
          </p:cNvPr>
          <p:cNvSpPr txBox="1"/>
          <p:nvPr/>
        </p:nvSpPr>
        <p:spPr>
          <a:xfrm>
            <a:off x="116114" y="6550223"/>
            <a:ext cx="120758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effectLst/>
              </a:rPr>
              <a:t>Low Back Pain: American College of Physicians Practice Guideline on Noninvasive Treatments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Am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Fam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Physician</a:t>
            </a:r>
            <a:r>
              <a:rPr lang="tr-TR" sz="1200" i="1" dirty="0">
                <a:effectLst/>
              </a:rPr>
              <a:t>. 2017 </a:t>
            </a:r>
            <a:r>
              <a:rPr lang="tr-TR" sz="1200" i="1" dirty="0" err="1">
                <a:effectLst/>
              </a:rPr>
              <a:t>Sep</a:t>
            </a:r>
            <a:r>
              <a:rPr lang="tr-TR" sz="1200" i="1" dirty="0">
                <a:effectLst/>
              </a:rPr>
              <a:t> 15;96(6):407-408</a:t>
            </a:r>
            <a:r>
              <a:rPr lang="tr-TR" sz="1400" i="1" dirty="0">
                <a:effectLst/>
              </a:rPr>
              <a:t>.</a:t>
            </a:r>
            <a:endParaRPr lang="en-US" sz="14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635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84C1990-C11D-4062-ADB5-67E3F640B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ea typeface="Calibri" panose="020F0502020204030204" pitchFamily="34" charset="0"/>
                <a:cs typeface="Times New Roman" panose="02020603050405020304" pitchFamily="18" charset="0"/>
              </a:rPr>
              <a:t>AKUT VE SUBAKUT BEL AĞRISI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FC6C6CC-6701-417C-9665-24BB358E2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Nonsteroid</a:t>
            </a:r>
            <a:r>
              <a:rPr lang="tr-TR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antiinflamatuar</a:t>
            </a:r>
            <a:r>
              <a:rPr lang="tr-TR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ilaç (NSAİİ) veya İskelet kası </a:t>
            </a:r>
            <a:r>
              <a:rPr lang="tr-TR" dirty="0" smtClean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gevşeticileri</a:t>
            </a:r>
          </a:p>
          <a:p>
            <a:endParaRPr lang="tr-TR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Plasebo</a:t>
            </a:r>
            <a:r>
              <a:rPr lang="tr-TR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ile </a:t>
            </a:r>
            <a:r>
              <a:rPr lang="tr-TR" dirty="0" smtClean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karşılaştırıldığında</a:t>
            </a:r>
            <a:endParaRPr lang="tr-TR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NSAİİ'ler</a:t>
            </a:r>
            <a:endParaRPr lang="tr-TR" sz="20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3"/>
            <a:r>
              <a:rPr lang="tr-TR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ağrı ve fonksiyonda küçük bir iyileşme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Kas gevşeticiler </a:t>
            </a:r>
          </a:p>
          <a:p>
            <a:pPr lvl="3"/>
            <a:r>
              <a:rPr lang="tr-TR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kısa vadede ağrıyı iyileştirme</a:t>
            </a:r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D49EBAE-3BF9-426D-86AF-7A0379E7AAE6}"/>
              </a:ext>
            </a:extLst>
          </p:cNvPr>
          <p:cNvSpPr txBox="1"/>
          <p:nvPr/>
        </p:nvSpPr>
        <p:spPr>
          <a:xfrm>
            <a:off x="116114" y="6492875"/>
            <a:ext cx="120758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effectLst/>
              </a:rPr>
              <a:t>Low Back Pain: American College of Physicians Practice Guideline on Noninvasive Treatments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Am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Fam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Physician</a:t>
            </a:r>
            <a:r>
              <a:rPr lang="tr-TR" sz="1200" i="1" dirty="0">
                <a:effectLst/>
              </a:rPr>
              <a:t>. 2017 </a:t>
            </a:r>
            <a:r>
              <a:rPr lang="tr-TR" sz="1200" i="1" dirty="0" err="1">
                <a:effectLst/>
              </a:rPr>
              <a:t>Sep</a:t>
            </a:r>
            <a:r>
              <a:rPr lang="tr-TR" sz="1200" i="1" dirty="0">
                <a:effectLst/>
              </a:rPr>
              <a:t> 15;96(6):407-408</a:t>
            </a:r>
            <a:r>
              <a:rPr lang="tr-TR" sz="1200" i="0" dirty="0">
                <a:effectLst/>
              </a:rPr>
              <a:t>.</a:t>
            </a:r>
            <a:endParaRPr lang="en-US" sz="12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93547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5342C5-3F31-4CE5-98F1-BE7C12C5F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KRONİK BEL AĞRISI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D7D611A-5E6B-4B7E-8CBE-924EB063B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Kronik bel ağrısını tedavi etme hedefleri genellikle başlangıçtaki tedavi niyetinden ağrıyı ve işlevi iyileştirmeye doğru </a:t>
            </a:r>
            <a:r>
              <a:rPr lang="tr-TR" dirty="0" smtClean="0"/>
              <a:t>değişir</a:t>
            </a:r>
          </a:p>
          <a:p>
            <a:endParaRPr lang="tr-TR" dirty="0"/>
          </a:p>
          <a:p>
            <a:r>
              <a:rPr lang="tr-TR" dirty="0"/>
              <a:t>Hastalar genellikle ağrının tamamen giderilmesi ve önceki aktivite seviyelerine tam olarak geri dönme konusunda gerçekçi olmayan beklentilere </a:t>
            </a:r>
            <a:r>
              <a:rPr lang="tr-TR" dirty="0" smtClean="0"/>
              <a:t>sahip</a:t>
            </a:r>
          </a:p>
          <a:p>
            <a:endParaRPr lang="tr-TR" dirty="0"/>
          </a:p>
          <a:p>
            <a:r>
              <a:rPr lang="tr-TR" dirty="0"/>
              <a:t>Hedefleri ve beklentileri belgelemek ve takip ziyaretlerinde bunları tekrar gözden geçirmek yardımcı olabilir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0A58DCC-4F59-427A-8799-A69DED664C2D}"/>
              </a:ext>
            </a:extLst>
          </p:cNvPr>
          <p:cNvSpPr txBox="1"/>
          <p:nvPr/>
        </p:nvSpPr>
        <p:spPr>
          <a:xfrm>
            <a:off x="61105" y="6581001"/>
            <a:ext cx="120758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Chronic Low Back Pain: Evaluation and Management</a:t>
            </a:r>
            <a:r>
              <a:rPr lang="tr-TR" sz="1200" i="1" dirty="0"/>
              <a:t>,</a:t>
            </a:r>
            <a:r>
              <a:rPr lang="en-US" sz="1200" i="1" dirty="0"/>
              <a:t> June 15, 2009  Volume 79, Number 12</a:t>
            </a:r>
            <a:r>
              <a:rPr lang="tr-TR" sz="1200" i="1" dirty="0"/>
              <a:t>, </a:t>
            </a:r>
            <a:r>
              <a:rPr lang="tr-TR" sz="1200" i="1" dirty="0" err="1"/>
              <a:t>American</a:t>
            </a:r>
            <a:r>
              <a:rPr lang="tr-TR" sz="1200" i="1" dirty="0"/>
              <a:t> </a:t>
            </a:r>
            <a:r>
              <a:rPr lang="tr-TR" sz="1200" i="1" dirty="0" err="1"/>
              <a:t>Family</a:t>
            </a:r>
            <a:r>
              <a:rPr lang="tr-TR" sz="1200" i="1" dirty="0"/>
              <a:t> </a:t>
            </a:r>
            <a:r>
              <a:rPr lang="tr-TR" sz="1200" i="1" dirty="0" err="1"/>
              <a:t>Physician</a:t>
            </a:r>
            <a:endParaRPr lang="en-US" sz="12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69869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A1CCF2-9DB0-4E39-9062-99AD3941B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KRONİK BEL AĞRISI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661E8E5-4208-45EE-9AA1-E3F0B5587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Hastalara etkili öz bakım seçenekleri hakkında bilgi verilmeli ve aktif kalmaları önerilmeli (çünkü hareket etmeyen kaslar sonunda ağrıya karşı aşırı duyarlı hale gelebilir)</a:t>
            </a:r>
          </a:p>
          <a:p>
            <a:r>
              <a:rPr lang="tr-TR" dirty="0"/>
              <a:t>Tedaviye verilen yanıtın değerlendirilmesinde ağrı, ruh hali ve işlevdeki gelişmelere odaklanmalı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CDF3F25-8550-406B-A9C2-03CF6285991D}"/>
              </a:ext>
            </a:extLst>
          </p:cNvPr>
          <p:cNvSpPr txBox="1"/>
          <p:nvPr/>
        </p:nvSpPr>
        <p:spPr>
          <a:xfrm>
            <a:off x="116114" y="6550223"/>
            <a:ext cx="120758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Chronic Low Back Pain: Evaluation and Management</a:t>
            </a:r>
            <a:r>
              <a:rPr lang="tr-TR" sz="1200" i="1" dirty="0"/>
              <a:t>,</a:t>
            </a:r>
            <a:r>
              <a:rPr lang="en-US" sz="1200" i="1" dirty="0"/>
              <a:t> June 15, 2009  Volume 79, Number 12</a:t>
            </a:r>
            <a:r>
              <a:rPr lang="tr-TR" sz="1200" i="1" dirty="0"/>
              <a:t>, </a:t>
            </a:r>
            <a:r>
              <a:rPr lang="tr-TR" sz="1200" i="1" dirty="0" err="1"/>
              <a:t>American</a:t>
            </a:r>
            <a:r>
              <a:rPr lang="tr-TR" sz="1200" i="1" dirty="0"/>
              <a:t> </a:t>
            </a:r>
            <a:r>
              <a:rPr lang="tr-TR" sz="1200" i="1" dirty="0" err="1"/>
              <a:t>Family</a:t>
            </a:r>
            <a:r>
              <a:rPr lang="tr-TR" sz="1200" i="1" dirty="0"/>
              <a:t> </a:t>
            </a:r>
            <a:r>
              <a:rPr lang="tr-TR" sz="1200" i="1" dirty="0" err="1"/>
              <a:t>Physician</a:t>
            </a:r>
            <a:endParaRPr lang="en-US" sz="12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380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BB53DE-E17F-4544-9099-1B44BBC8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KRONİK BEL AĞRISI</a:t>
            </a:r>
            <a:endParaRPr lang="tr-TR" sz="88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477FD6E-D21F-4382-90C3-0A8C0EC92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086" y="2198885"/>
            <a:ext cx="5257800" cy="4351338"/>
          </a:xfrm>
        </p:spPr>
        <p:txBody>
          <a:bodyPr>
            <a:normAutofit/>
          </a:bodyPr>
          <a:lstStyle/>
          <a:p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Egzersiz</a:t>
            </a:r>
          </a:p>
          <a:p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Multidisipliner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rehabilitasyon </a:t>
            </a:r>
          </a:p>
          <a:p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Akupunktur</a:t>
            </a:r>
          </a:p>
          <a:p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Farkındalık temelli stres azaltma </a:t>
            </a:r>
          </a:p>
          <a:p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Tai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chi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yoga </a:t>
            </a:r>
          </a:p>
          <a:p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Motor kontrol egzersizleri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5FADAA1-907A-4A2D-A5F7-B0195C6D795F}"/>
              </a:ext>
            </a:extLst>
          </p:cNvPr>
          <p:cNvSpPr txBox="1"/>
          <p:nvPr/>
        </p:nvSpPr>
        <p:spPr>
          <a:xfrm>
            <a:off x="116114" y="6550223"/>
            <a:ext cx="120758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Chronic Low Back Pain: Evaluation and Management</a:t>
            </a:r>
            <a:r>
              <a:rPr lang="tr-TR" sz="1200" i="1" dirty="0"/>
              <a:t>,</a:t>
            </a:r>
            <a:r>
              <a:rPr lang="en-US" sz="1200" i="1" dirty="0"/>
              <a:t> June 15, 2009  Volume 79, Number 12</a:t>
            </a:r>
            <a:r>
              <a:rPr lang="tr-TR" sz="1200" i="1" dirty="0"/>
              <a:t>, </a:t>
            </a:r>
            <a:r>
              <a:rPr lang="tr-TR" sz="1200" i="1" dirty="0" err="1"/>
              <a:t>American</a:t>
            </a:r>
            <a:r>
              <a:rPr lang="tr-TR" sz="1200" i="1" dirty="0"/>
              <a:t> </a:t>
            </a:r>
            <a:r>
              <a:rPr lang="tr-TR" sz="1200" i="1" dirty="0" err="1"/>
              <a:t>Family</a:t>
            </a:r>
            <a:r>
              <a:rPr lang="tr-TR" sz="1200" i="1" dirty="0"/>
              <a:t> </a:t>
            </a:r>
            <a:r>
              <a:rPr lang="tr-TR" sz="1200" i="1" dirty="0" err="1"/>
              <a:t>Physician</a:t>
            </a:r>
            <a:endParaRPr lang="en-US" sz="1200" i="1" dirty="0">
              <a:effectLst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id="{2477FD6E-D21F-4382-90C3-0A8C0EC92C26}"/>
              </a:ext>
            </a:extLst>
          </p:cNvPr>
          <p:cNvSpPr txBox="1">
            <a:spLocks/>
          </p:cNvSpPr>
          <p:nvPr/>
        </p:nvSpPr>
        <p:spPr>
          <a:xfrm>
            <a:off x="6154057" y="219888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ea typeface="Calibri" panose="020F0502020204030204" pitchFamily="34" charset="0"/>
                <a:cs typeface="Times New Roman" panose="02020603050405020304" pitchFamily="18" charset="0"/>
              </a:rPr>
              <a:t>Progresif gevşeme</a:t>
            </a:r>
          </a:p>
          <a:p>
            <a:r>
              <a:rPr lang="tr-TR" dirty="0" err="1">
                <a:ea typeface="Calibri" panose="020F0502020204030204" pitchFamily="34" charset="0"/>
                <a:cs typeface="Times New Roman" panose="02020603050405020304" pitchFamily="18" charset="0"/>
              </a:rPr>
              <a:t>Elektromiyografi</a:t>
            </a:r>
            <a:r>
              <a:rPr lang="tr-TR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ea typeface="Calibri" panose="020F0502020204030204" pitchFamily="34" charset="0"/>
                <a:cs typeface="Times New Roman" panose="02020603050405020304" pitchFamily="18" charset="0"/>
              </a:rPr>
              <a:t>biofeedback</a:t>
            </a:r>
            <a:r>
              <a:rPr lang="tr-TR" dirty="0">
                <a:ea typeface="Calibri" panose="020F0502020204030204" pitchFamily="34" charset="0"/>
                <a:cs typeface="Times New Roman" panose="02020603050405020304" pitchFamily="18" charset="0"/>
              </a:rPr>
              <a:t> eğitimi</a:t>
            </a:r>
          </a:p>
          <a:p>
            <a:r>
              <a:rPr lang="tr-TR" dirty="0">
                <a:ea typeface="Calibri" panose="020F0502020204030204" pitchFamily="34" charset="0"/>
                <a:cs typeface="Times New Roman" panose="02020603050405020304" pitchFamily="18" charset="0"/>
              </a:rPr>
              <a:t>Düşük seviye lazer tedavisi</a:t>
            </a:r>
          </a:p>
          <a:p>
            <a:r>
              <a:rPr lang="tr-TR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Edinsel</a:t>
            </a:r>
            <a:r>
              <a:rPr lang="tr-TR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>
                <a:ea typeface="Calibri" panose="020F0502020204030204" pitchFamily="34" charset="0"/>
                <a:cs typeface="Times New Roman" panose="02020603050405020304" pitchFamily="18" charset="0"/>
              </a:rPr>
              <a:t>terapi</a:t>
            </a:r>
          </a:p>
          <a:p>
            <a:r>
              <a:rPr lang="tr-TR" dirty="0">
                <a:ea typeface="Calibri" panose="020F0502020204030204" pitchFamily="34" charset="0"/>
                <a:cs typeface="Times New Roman" panose="02020603050405020304" pitchFamily="18" charset="0"/>
              </a:rPr>
              <a:t>Bilişsel davranış terapisi </a:t>
            </a:r>
            <a:r>
              <a:rPr lang="tr-TR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dirty="0">
                <a:ea typeface="Calibri" panose="020F0502020204030204" pitchFamily="34" charset="0"/>
                <a:cs typeface="Times New Roman" panose="02020603050405020304" pitchFamily="18" charset="0"/>
              </a:rPr>
              <a:t>Omurga için manipülasyon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900358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7CF912-393E-48D0-A4CA-927359E0A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KRONİK BEL AĞRISI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B1AC5B0-8D39-46EE-9EE2-1FBE05C65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Asetaminofen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ve </a:t>
            </a:r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nonsteroid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antiinflamatuar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ilaçlar, kronik bel ağrısı için birinci basamak </a:t>
            </a:r>
            <a:r>
              <a:rPr lang="tr-TR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ilaçlar</a:t>
            </a:r>
          </a:p>
          <a:p>
            <a:endParaRPr lang="tr-T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Tramadol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opioidler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ve diğer yardımcı ilaçlar, </a:t>
            </a:r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nonsteroid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antiinflamatuar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ilaçlara yanıt vermeyen bazı hastalarda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1055B83-F1EE-4D8F-8761-259849764666}"/>
              </a:ext>
            </a:extLst>
          </p:cNvPr>
          <p:cNvSpPr txBox="1"/>
          <p:nvPr/>
        </p:nvSpPr>
        <p:spPr>
          <a:xfrm>
            <a:off x="61105" y="6581001"/>
            <a:ext cx="120758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Chronic Low Back Pain: Evaluation and Management</a:t>
            </a:r>
            <a:r>
              <a:rPr lang="tr-TR" sz="1200" i="1" dirty="0"/>
              <a:t>,</a:t>
            </a:r>
            <a:r>
              <a:rPr lang="en-US" sz="1200" i="1" dirty="0"/>
              <a:t> June 15, 2009  Volume 79, Number 12</a:t>
            </a:r>
            <a:r>
              <a:rPr lang="tr-TR" sz="1200" i="1" dirty="0"/>
              <a:t>, </a:t>
            </a:r>
            <a:r>
              <a:rPr lang="tr-TR" sz="1200" i="1" dirty="0" err="1"/>
              <a:t>American</a:t>
            </a:r>
            <a:r>
              <a:rPr lang="tr-TR" sz="1200" i="1" dirty="0"/>
              <a:t> </a:t>
            </a:r>
            <a:r>
              <a:rPr lang="tr-TR" sz="1200" i="1" dirty="0" err="1"/>
              <a:t>Family</a:t>
            </a:r>
            <a:r>
              <a:rPr lang="tr-TR" sz="1200" i="1" dirty="0"/>
              <a:t> </a:t>
            </a:r>
            <a:r>
              <a:rPr lang="tr-TR" sz="1200" i="1" dirty="0" err="1"/>
              <a:t>Physician</a:t>
            </a:r>
            <a:endParaRPr lang="en-US" sz="12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334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7A9F216-537A-4DE9-9AD1-ED12DAA88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RİSK FAKTÖRLERİ</a:t>
            </a: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81F9AAA7-442D-4FDD-A2E7-11A5AD1BE255}"/>
              </a:ext>
            </a:extLst>
          </p:cNvPr>
          <p:cNvSpPr txBox="1">
            <a:spLocks/>
          </p:cNvSpPr>
          <p:nvPr/>
        </p:nvSpPr>
        <p:spPr>
          <a:xfrm>
            <a:off x="6081251" y="1825625"/>
            <a:ext cx="48079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dirty="0"/>
          </a:p>
        </p:txBody>
      </p:sp>
      <p:graphicFrame>
        <p:nvGraphicFramePr>
          <p:cNvPr id="6" name="Tablo 6">
            <a:extLst>
              <a:ext uri="{FF2B5EF4-FFF2-40B4-BE49-F238E27FC236}">
                <a16:creationId xmlns:a16="http://schemas.microsoft.com/office/drawing/2014/main" id="{3FE2BA0A-31DF-4D70-A38C-82BAEB2C7B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577012"/>
              </p:ext>
            </p:extLst>
          </p:nvPr>
        </p:nvGraphicFramePr>
        <p:xfrm>
          <a:off x="1177355" y="1580740"/>
          <a:ext cx="9329746" cy="5109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4873">
                  <a:extLst>
                    <a:ext uri="{9D8B030D-6E8A-4147-A177-3AD203B41FA5}">
                      <a16:colId xmlns:a16="http://schemas.microsoft.com/office/drawing/2014/main" val="10912512"/>
                    </a:ext>
                  </a:extLst>
                </a:gridCol>
                <a:gridCol w="4664873">
                  <a:extLst>
                    <a:ext uri="{9D8B030D-6E8A-4147-A177-3AD203B41FA5}">
                      <a16:colId xmlns:a16="http://schemas.microsoft.com/office/drawing/2014/main" val="1604613622"/>
                    </a:ext>
                  </a:extLst>
                </a:gridCol>
              </a:tblGrid>
              <a:tr h="44525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b="1" dirty="0">
                          <a:solidFill>
                            <a:schemeClr val="tx1"/>
                          </a:solidFill>
                        </a:rPr>
                        <a:t>Değiştirilemeyen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35055"/>
                  </a:ext>
                </a:extLst>
              </a:tr>
              <a:tr h="540308">
                <a:tc>
                  <a:txBody>
                    <a:bodyPr/>
                    <a:lstStyle/>
                    <a:p>
                      <a:r>
                        <a:rPr lang="tr-TR" sz="2800" dirty="0"/>
                        <a:t>İleri yaş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dirty="0" err="1"/>
                        <a:t>Osteoartrit</a:t>
                      </a:r>
                      <a:endParaRPr lang="tr-TR" sz="4000" dirty="0"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367650"/>
                  </a:ext>
                </a:extLst>
              </a:tr>
              <a:tr h="8119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dirty="0"/>
                        <a:t>Omurganın doğumsal kusurları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dirty="0" err="1">
                          <a:cs typeface="Times New Roman" pitchFamily="18" charset="0"/>
                        </a:rPr>
                        <a:t>Spondilolizis</a:t>
                      </a:r>
                      <a:endParaRPr lang="tr-T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761084"/>
                  </a:ext>
                </a:extLst>
              </a:tr>
              <a:tr h="5403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dirty="0"/>
                        <a:t>Aile hikayesi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dirty="0" err="1"/>
                        <a:t>Spondilolistezis</a:t>
                      </a:r>
                      <a:endParaRPr lang="tr-T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833100"/>
                  </a:ext>
                </a:extLst>
              </a:tr>
              <a:tr h="5403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dirty="0"/>
                        <a:t>Gebelik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dirty="0" err="1"/>
                        <a:t>Annuler</a:t>
                      </a:r>
                      <a:r>
                        <a:rPr lang="tr-TR" sz="2800" dirty="0"/>
                        <a:t> bozulma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934898"/>
                  </a:ext>
                </a:extLst>
              </a:tr>
              <a:tr h="5403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dirty="0"/>
                        <a:t>Geçirilmiş bel yaralanması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dirty="0" err="1"/>
                        <a:t>Sinovial</a:t>
                      </a:r>
                      <a:r>
                        <a:rPr lang="tr-TR" sz="2800" dirty="0"/>
                        <a:t> kist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777900"/>
                  </a:ext>
                </a:extLst>
              </a:tr>
              <a:tr h="8119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dirty="0"/>
                        <a:t>Omurga cerrahisi öyküsü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dirty="0" err="1"/>
                        <a:t>Lumbosakral</a:t>
                      </a:r>
                      <a:r>
                        <a:rPr lang="tr-TR" sz="2800" dirty="0"/>
                        <a:t> </a:t>
                      </a:r>
                      <a:r>
                        <a:rPr lang="tr-TR" sz="2800" dirty="0" err="1"/>
                        <a:t>transizyonel</a:t>
                      </a:r>
                      <a:r>
                        <a:rPr lang="tr-TR" sz="2800" dirty="0"/>
                        <a:t> </a:t>
                      </a:r>
                      <a:r>
                        <a:rPr lang="tr-TR" sz="2800" dirty="0" err="1"/>
                        <a:t>vertebra</a:t>
                      </a:r>
                      <a:endParaRPr lang="tr-T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776501"/>
                  </a:ext>
                </a:extLst>
              </a:tr>
              <a:tr h="5403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dirty="0" err="1"/>
                        <a:t>Dejeneretif</a:t>
                      </a:r>
                      <a:r>
                        <a:rPr lang="tr-TR" sz="2800" dirty="0"/>
                        <a:t> disk hastalığı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dirty="0" err="1"/>
                        <a:t>Schmorl</a:t>
                      </a:r>
                      <a:r>
                        <a:rPr lang="tr-TR" sz="2800" dirty="0"/>
                        <a:t> nodülleri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211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567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0510A9-5E4E-4E55-94C0-0C35E52CA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KRONİK BEL AĞRISI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BE2F8F6-A255-402C-B8F1-9800DF3AC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6518307" cy="4050792"/>
          </a:xfrm>
        </p:spPr>
        <p:txBody>
          <a:bodyPr/>
          <a:lstStyle/>
          <a:p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Egzersiz </a:t>
            </a: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ağrı ve fonksiyonda minimum iyileşme </a:t>
            </a:r>
            <a:endParaRPr lang="tr-TR" sz="20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tr-TR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tr-TR" sz="20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lvl="1" indent="0">
              <a:buNone/>
            </a:pPr>
            <a:endParaRPr lang="tr-T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dirty="0">
                <a:ea typeface="Calibri" panose="020F0502020204030204" pitchFamily="34" charset="0"/>
                <a:cs typeface="Times New Roman" panose="02020603050405020304" pitchFamily="18" charset="0"/>
              </a:rPr>
              <a:t>Farkındalık temelli stres azaltma              </a:t>
            </a:r>
            <a:r>
              <a:rPr lang="tr-TR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tr-TR" dirty="0">
                <a:ea typeface="Calibri" panose="020F0502020204030204" pitchFamily="34" charset="0"/>
                <a:cs typeface="Times New Roman" panose="02020603050405020304" pitchFamily="18" charset="0"/>
              </a:rPr>
              <a:t>başarılı ağrı tedavisi</a:t>
            </a:r>
          </a:p>
          <a:p>
            <a:endParaRPr lang="tr-TR" dirty="0"/>
          </a:p>
        </p:txBody>
      </p:sp>
      <p:cxnSp>
        <p:nvCxnSpPr>
          <p:cNvPr id="4" name="Düz Ok Bağlayıcısı 3">
            <a:extLst>
              <a:ext uri="{FF2B5EF4-FFF2-40B4-BE49-F238E27FC236}">
                <a16:creationId xmlns:a16="http://schemas.microsoft.com/office/drawing/2014/main" id="{30671B53-6332-4160-A495-9391C9F60980}"/>
              </a:ext>
            </a:extLst>
          </p:cNvPr>
          <p:cNvCxnSpPr/>
          <p:nvPr/>
        </p:nvCxnSpPr>
        <p:spPr>
          <a:xfrm>
            <a:off x="5368968" y="4164730"/>
            <a:ext cx="8544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etin kutusu 4">
            <a:extLst>
              <a:ext uri="{FF2B5EF4-FFF2-40B4-BE49-F238E27FC236}">
                <a16:creationId xmlns:a16="http://schemas.microsoft.com/office/drawing/2014/main" id="{6D196C32-6809-46D6-A0B4-158D7742EDD6}"/>
              </a:ext>
            </a:extLst>
          </p:cNvPr>
          <p:cNvSpPr txBox="1"/>
          <p:nvPr/>
        </p:nvSpPr>
        <p:spPr>
          <a:xfrm>
            <a:off x="116114" y="6492875"/>
            <a:ext cx="120758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effectLst/>
              </a:rPr>
              <a:t>Low Back Pain: American College of Physicians Practice Guideline on Noninvasive Treatments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Am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Fam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Physician</a:t>
            </a:r>
            <a:r>
              <a:rPr lang="tr-TR" sz="1200" i="1" dirty="0">
                <a:effectLst/>
              </a:rPr>
              <a:t>. 2017 </a:t>
            </a:r>
            <a:r>
              <a:rPr lang="tr-TR" sz="1200" i="1" dirty="0" err="1">
                <a:effectLst/>
              </a:rPr>
              <a:t>Sep</a:t>
            </a:r>
            <a:r>
              <a:rPr lang="tr-TR" sz="1200" i="1" dirty="0">
                <a:effectLst/>
              </a:rPr>
              <a:t> 15;96(6):407-408.</a:t>
            </a:r>
            <a:endParaRPr lang="en-US" sz="1200" i="1" dirty="0">
              <a:effectLst/>
            </a:endParaRPr>
          </a:p>
        </p:txBody>
      </p:sp>
      <p:pic>
        <p:nvPicPr>
          <p:cNvPr id="4098" name="Picture 2" descr="Adsad için 7 fikir | fizik tedavi egzersizleri, bel egzersizleri, cv tasarı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063" y="2121408"/>
            <a:ext cx="2711287" cy="344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6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36E627-CE8C-4F2B-A690-40D355420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KRONİK BEL AĞRISI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6B7B968-D302-46AE-9E88-EC363FB11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Motor kontrol </a:t>
            </a:r>
            <a:r>
              <a:rPr lang="tr-TR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egzersizleri</a:t>
            </a:r>
          </a:p>
          <a:p>
            <a:endParaRPr lang="tr-T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ağrı skorlarında orta derecede iyileşme  </a:t>
            </a: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fonksiyonda minimum iyileşme </a:t>
            </a:r>
            <a:endParaRPr lang="tr-TR" sz="20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tr-TR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tr-T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Akupunktur</a:t>
            </a:r>
          </a:p>
          <a:p>
            <a:endParaRPr lang="tr-T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üç aya kadar ağrıda orta derecede iyileşme</a:t>
            </a: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ancak işlevi iyileştirmez</a:t>
            </a:r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DBDD501-EAA2-4C21-ADDD-81614B1D5DCA}"/>
              </a:ext>
            </a:extLst>
          </p:cNvPr>
          <p:cNvSpPr txBox="1"/>
          <p:nvPr/>
        </p:nvSpPr>
        <p:spPr>
          <a:xfrm>
            <a:off x="0" y="6581001"/>
            <a:ext cx="120758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effectLst/>
              </a:rPr>
              <a:t>Low Back Pain: American College of Physicians Practice Guideline on Noninvasive Treatments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Am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Fam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Physician</a:t>
            </a:r>
            <a:r>
              <a:rPr lang="tr-TR" sz="1200" i="1" dirty="0">
                <a:effectLst/>
              </a:rPr>
              <a:t>. 2017 </a:t>
            </a:r>
            <a:r>
              <a:rPr lang="tr-TR" sz="1200" i="1" dirty="0" err="1">
                <a:effectLst/>
              </a:rPr>
              <a:t>Sep</a:t>
            </a:r>
            <a:r>
              <a:rPr lang="tr-TR" sz="1200" i="1" dirty="0">
                <a:effectLst/>
              </a:rPr>
              <a:t> 15;96(6):407-408.</a:t>
            </a:r>
            <a:endParaRPr lang="en-US" sz="1200" i="1" dirty="0">
              <a:effectLst/>
            </a:endParaRPr>
          </a:p>
        </p:txBody>
      </p:sp>
      <p:pic>
        <p:nvPicPr>
          <p:cNvPr id="1026" name="Picture 2" descr="Bel ağrılarının tanı ve tedavi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1" y="200848"/>
            <a:ext cx="4149988" cy="638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76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B5CA75-1BD3-47EA-9870-B353978ED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KRONİK BEL AĞRISI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273BC00-0869-4471-97CB-960269C96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Düşük seviyeli lazer tedavisi</a:t>
            </a: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ağrıda minimal iyileşme </a:t>
            </a:r>
            <a:endParaRPr lang="tr-TR" sz="20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tr-TR" sz="20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tr-T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Spinal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manipülasyon </a:t>
            </a: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ağrıda bir fark yaratmaz </a:t>
            </a:r>
            <a:endParaRPr lang="tr-TR" sz="20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tr-TR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tr-T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Yoga / </a:t>
            </a:r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Tai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chi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ağrıda orta derecede iyileşme</a:t>
            </a:r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F216356-763C-4A2E-9387-3013F4056326}"/>
              </a:ext>
            </a:extLst>
          </p:cNvPr>
          <p:cNvSpPr txBox="1"/>
          <p:nvPr/>
        </p:nvSpPr>
        <p:spPr>
          <a:xfrm>
            <a:off x="116114" y="6550223"/>
            <a:ext cx="120758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effectLst/>
              </a:rPr>
              <a:t>Low Back Pain: American College of Physicians Practice Guideline on Noninvasive Treatments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Am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Fam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Physician</a:t>
            </a:r>
            <a:r>
              <a:rPr lang="tr-TR" sz="1200" i="1" dirty="0">
                <a:effectLst/>
              </a:rPr>
              <a:t>. 2017 </a:t>
            </a:r>
            <a:r>
              <a:rPr lang="tr-TR" sz="1200" i="1" dirty="0" err="1">
                <a:effectLst/>
              </a:rPr>
              <a:t>Sep</a:t>
            </a:r>
            <a:r>
              <a:rPr lang="tr-TR" sz="1200" i="1" dirty="0">
                <a:effectLst/>
              </a:rPr>
              <a:t> 15;96(6):407-408</a:t>
            </a:r>
            <a:r>
              <a:rPr lang="tr-TR" sz="1400" i="0" dirty="0">
                <a:effectLst/>
              </a:rPr>
              <a:t>.</a:t>
            </a:r>
            <a:endParaRPr lang="en-US" sz="1400" i="0" dirty="0">
              <a:effectLst/>
            </a:endParaRPr>
          </a:p>
        </p:txBody>
      </p:sp>
      <p:pic>
        <p:nvPicPr>
          <p:cNvPr id="15362" name="Picture 2" descr="Fizik Tedavide Traksiyon - Doktor Fizik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36" y="484632"/>
            <a:ext cx="3752073" cy="281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omatolojik Hastalıklarda Tai Chi'nin Rol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512" y="3585512"/>
            <a:ext cx="3646797" cy="277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Yuvarlatılmış Dikdörtgen 4"/>
          <p:cNvSpPr/>
          <p:nvPr/>
        </p:nvSpPr>
        <p:spPr>
          <a:xfrm>
            <a:off x="8878910" y="6019913"/>
            <a:ext cx="859809" cy="359438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11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80BDBC-AC87-4EFE-8B2B-03477DA2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KRONİK BEL AĞRISI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A85F3E2-F1A6-4F9C-BB6A-7549A726B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Progresif gevşeme </a:t>
            </a:r>
            <a:r>
              <a:rPr lang="tr-TR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tedavisi</a:t>
            </a:r>
          </a:p>
          <a:p>
            <a:endParaRPr lang="tr-T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ağrı ve fonksiyonda orta derecede </a:t>
            </a:r>
            <a:r>
              <a:rPr lang="tr-TR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iyileşme</a:t>
            </a:r>
          </a:p>
          <a:p>
            <a:pPr lvl="1"/>
            <a:endParaRPr lang="tr-TR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tr-T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dirty="0" err="1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Edinsel</a:t>
            </a:r>
            <a:r>
              <a:rPr lang="tr-TR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terapi, bilişsel davranışçı terapi ve </a:t>
            </a:r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elektromiyografi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biofeedback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eğitimi </a:t>
            </a:r>
            <a:endParaRPr lang="tr-TR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ağrıda minimal iyileşme </a:t>
            </a: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işlevde bir fark yok</a:t>
            </a:r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C09CC34-71AA-4313-AF44-2A3503D36288}"/>
              </a:ext>
            </a:extLst>
          </p:cNvPr>
          <p:cNvSpPr txBox="1"/>
          <p:nvPr/>
        </p:nvSpPr>
        <p:spPr>
          <a:xfrm>
            <a:off x="116114" y="6492875"/>
            <a:ext cx="120758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dirty="0">
                <a:effectLst/>
              </a:rPr>
              <a:t>Low Back Pain: American College of Physicians Practice Guideline on Noninvasive Treatments</a:t>
            </a:r>
            <a:r>
              <a:rPr lang="tr-TR" sz="1400" i="0" dirty="0">
                <a:effectLst/>
              </a:rPr>
              <a:t> </a:t>
            </a:r>
            <a:r>
              <a:rPr lang="tr-TR" sz="1400" i="1" dirty="0" err="1">
                <a:effectLst/>
              </a:rPr>
              <a:t>Am</a:t>
            </a:r>
            <a:r>
              <a:rPr lang="tr-TR" sz="1400" i="1" dirty="0">
                <a:effectLst/>
              </a:rPr>
              <a:t> </a:t>
            </a:r>
            <a:r>
              <a:rPr lang="tr-TR" sz="1400" i="1" dirty="0" err="1">
                <a:effectLst/>
              </a:rPr>
              <a:t>Fam</a:t>
            </a:r>
            <a:r>
              <a:rPr lang="tr-TR" sz="1400" i="1" dirty="0">
                <a:effectLst/>
              </a:rPr>
              <a:t> </a:t>
            </a:r>
            <a:r>
              <a:rPr lang="tr-TR" sz="1400" i="1" dirty="0" err="1">
                <a:effectLst/>
              </a:rPr>
              <a:t>Physician</a:t>
            </a:r>
            <a:r>
              <a:rPr lang="tr-TR" sz="1400" i="1" dirty="0">
                <a:effectLst/>
              </a:rPr>
              <a:t>.</a:t>
            </a:r>
            <a:r>
              <a:rPr lang="tr-TR" sz="1400" i="0" dirty="0">
                <a:effectLst/>
              </a:rPr>
              <a:t> 2017 </a:t>
            </a:r>
            <a:r>
              <a:rPr lang="tr-TR" sz="1400" i="0" dirty="0" err="1">
                <a:effectLst/>
              </a:rPr>
              <a:t>Sep</a:t>
            </a:r>
            <a:r>
              <a:rPr lang="tr-TR" sz="1400" i="0" dirty="0">
                <a:effectLst/>
              </a:rPr>
              <a:t> 15;96(6):407-408.</a:t>
            </a:r>
            <a:endParaRPr lang="en-US" sz="1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2332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EE384C-DA86-424D-B465-CF007CC3F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KRONİK BEL AĞRISI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E7177AB-D2C6-40C5-A713-2D33D262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910687"/>
            <a:ext cx="10058400" cy="4582188"/>
          </a:xfrm>
        </p:spPr>
        <p:txBody>
          <a:bodyPr>
            <a:normAutofit/>
          </a:bodyPr>
          <a:lstStyle/>
          <a:p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NSAİİ’ler</a:t>
            </a:r>
            <a:endParaRPr lang="tr-T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ğrıda minimal ila orta derecede iyileşme</a:t>
            </a: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işlevde hiç ila minimal </a:t>
            </a:r>
            <a:r>
              <a:rPr lang="tr-TR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iyileşme</a:t>
            </a:r>
          </a:p>
          <a:p>
            <a:pPr lvl="1"/>
            <a:endParaRPr lang="tr-T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Tramadol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ağrıda orta derecede iyileşme  </a:t>
            </a: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fonksiyonda minimal bir iyileşme </a:t>
            </a:r>
            <a:endParaRPr lang="tr-TR" sz="20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tr-T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Duloksetin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tr-TR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ağrı </a:t>
            </a:r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 fonksiyonda minimal bir </a:t>
            </a:r>
            <a:r>
              <a:rPr lang="tr-TR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iyileşme</a:t>
            </a:r>
          </a:p>
          <a:p>
            <a:pPr lvl="1"/>
            <a:endParaRPr lang="tr-T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dirty="0" err="1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pioidler</a:t>
            </a:r>
            <a:endParaRPr lang="tr-T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F10E28B-2D2C-4DC9-B43F-AA13E16C346A}"/>
              </a:ext>
            </a:extLst>
          </p:cNvPr>
          <p:cNvSpPr txBox="1"/>
          <p:nvPr/>
        </p:nvSpPr>
        <p:spPr>
          <a:xfrm>
            <a:off x="116114" y="6492875"/>
            <a:ext cx="120758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effectLst/>
              </a:rPr>
              <a:t>Low Back Pain: American College of Physicians Practice Guideline on Noninvasive Treatments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Am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Fam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Physician</a:t>
            </a:r>
            <a:r>
              <a:rPr lang="tr-TR" sz="1200" i="1" dirty="0">
                <a:effectLst/>
              </a:rPr>
              <a:t>. 2017 </a:t>
            </a:r>
            <a:r>
              <a:rPr lang="tr-TR" sz="1200" i="1" dirty="0" err="1">
                <a:effectLst/>
              </a:rPr>
              <a:t>Sep</a:t>
            </a:r>
            <a:r>
              <a:rPr lang="tr-TR" sz="1200" i="1" dirty="0">
                <a:effectLst/>
              </a:rPr>
              <a:t> 15;96(6):407-408</a:t>
            </a:r>
            <a:r>
              <a:rPr lang="tr-TR" sz="1400" i="0" dirty="0">
                <a:effectLst/>
              </a:rPr>
              <a:t>.</a:t>
            </a:r>
            <a:endParaRPr lang="en-US" sz="1400" i="0" dirty="0">
              <a:effectLst/>
            </a:endParaRPr>
          </a:p>
        </p:txBody>
      </p:sp>
      <p:pic>
        <p:nvPicPr>
          <p:cNvPr id="5" name="Picture 2" descr="Yasemin ŞİPKA KURTULMUŞ Nörolojik Hastalıklar || Üsküd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021" y="2647665"/>
            <a:ext cx="4182630" cy="24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90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64E5272-47A0-4A95-AC85-9F3DCA5E4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701" y="0"/>
            <a:ext cx="6199484" cy="649287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6F965B7-CDB8-4CD6-86DC-3E28ABE54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3069" y="0"/>
            <a:ext cx="5176911" cy="67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9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1982BC6-6C78-4825-AB04-B96C445D3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MEKANİK BEL </a:t>
            </a:r>
            <a:r>
              <a:rPr lang="tr-TR" dirty="0" smtClean="0"/>
              <a:t>AĞRISI tedavisi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3B9F5E0-C242-4C2A-8B0F-590B7F0F1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39773"/>
            <a:ext cx="10058400" cy="4050792"/>
          </a:xfrm>
        </p:spPr>
        <p:txBody>
          <a:bodyPr>
            <a:normAutofit/>
          </a:bodyPr>
          <a:lstStyle/>
          <a:p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Mekanik bel ağrısı için birden fazla tedavi yöntemi vardır, ancak </a:t>
            </a:r>
            <a:r>
              <a:rPr lang="tr-TR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yöntemler arasında fayda sağlayacak güçlü bir kanıt bulunmamakta </a:t>
            </a:r>
          </a:p>
          <a:p>
            <a:endParaRPr lang="tr-T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Orta düzeyde kanıtlar, mekanik bel ağrısının kısa süreli tedavisinde </a:t>
            </a:r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nonsteroid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antiinflamatuar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ilaçlar</a:t>
            </a:r>
            <a:r>
              <a:rPr lang="tr-TR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 </a:t>
            </a:r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topiramat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kullanımını desteklemekte</a:t>
            </a:r>
            <a:endParaRPr lang="tr-TR" sz="400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4F6DB81-3E21-47B3-8AEA-A3A6A4ECA9B2}"/>
              </a:ext>
            </a:extLst>
          </p:cNvPr>
          <p:cNvSpPr txBox="1"/>
          <p:nvPr/>
        </p:nvSpPr>
        <p:spPr>
          <a:xfrm>
            <a:off x="250165" y="6539692"/>
            <a:ext cx="9898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i="1" dirty="0" err="1"/>
              <a:t>Mechanical</a:t>
            </a:r>
            <a:r>
              <a:rPr lang="tr-TR" sz="1200" i="1" dirty="0"/>
              <a:t> </a:t>
            </a:r>
            <a:r>
              <a:rPr lang="tr-TR" sz="1200" i="1" dirty="0" err="1"/>
              <a:t>Low</a:t>
            </a:r>
            <a:r>
              <a:rPr lang="tr-TR" sz="1200" i="1" dirty="0"/>
              <a:t> </a:t>
            </a:r>
            <a:r>
              <a:rPr lang="tr-TR" sz="1200" i="1" dirty="0" err="1"/>
              <a:t>Back</a:t>
            </a:r>
            <a:r>
              <a:rPr lang="tr-TR" sz="1200" i="1" dirty="0"/>
              <a:t> </a:t>
            </a:r>
            <a:r>
              <a:rPr lang="tr-TR" sz="1200" i="1" dirty="0" err="1"/>
              <a:t>Pain</a:t>
            </a:r>
            <a:r>
              <a:rPr lang="tr-TR" sz="1200" i="1" dirty="0"/>
              <a:t>, </a:t>
            </a:r>
            <a:r>
              <a:rPr lang="en-US" sz="1200" i="1" dirty="0"/>
              <a:t>October 1, 2018  Volume 98, Number 7</a:t>
            </a:r>
            <a:r>
              <a:rPr lang="tr-TR" sz="1200" i="1" dirty="0"/>
              <a:t>,  </a:t>
            </a:r>
            <a:r>
              <a:rPr lang="tr-TR" sz="1200" i="1" dirty="0" err="1"/>
              <a:t>American</a:t>
            </a:r>
            <a:r>
              <a:rPr lang="tr-TR" sz="1200" i="1" dirty="0"/>
              <a:t> </a:t>
            </a:r>
            <a:r>
              <a:rPr lang="tr-TR" sz="1200" i="1" dirty="0" err="1"/>
              <a:t>Family</a:t>
            </a:r>
            <a:r>
              <a:rPr lang="tr-TR" sz="1200" i="1" dirty="0"/>
              <a:t> </a:t>
            </a:r>
            <a:r>
              <a:rPr lang="tr-TR" sz="1200" i="1" dirty="0" err="1"/>
              <a:t>Physician</a:t>
            </a:r>
            <a:endParaRPr lang="tr-TR" sz="1200" i="1" dirty="0"/>
          </a:p>
        </p:txBody>
      </p:sp>
    </p:spTree>
    <p:extLst>
      <p:ext uri="{BB962C8B-B14F-4D97-AF65-F5344CB8AC3E}">
        <p14:creationId xmlns:p14="http://schemas.microsoft.com/office/powerpoint/2010/main" val="340535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E89B7FC-4878-4295-B096-7066E10FD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MEKANİK BEL AĞRISI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59DA6D9-1049-4C34-9D9D-CC2BF1111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0" t="-677" r="1651" b="677"/>
          <a:stretch/>
        </p:blipFill>
        <p:spPr>
          <a:xfrm>
            <a:off x="592176" y="1751937"/>
            <a:ext cx="10652627" cy="467615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4F6DB81-3E21-47B3-8AEA-A3A6A4ECA9B2}"/>
              </a:ext>
            </a:extLst>
          </p:cNvPr>
          <p:cNvSpPr txBox="1"/>
          <p:nvPr/>
        </p:nvSpPr>
        <p:spPr>
          <a:xfrm>
            <a:off x="250165" y="6539692"/>
            <a:ext cx="9898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i="1" dirty="0" err="1"/>
              <a:t>Mechanical</a:t>
            </a:r>
            <a:r>
              <a:rPr lang="tr-TR" sz="1200" i="1" dirty="0"/>
              <a:t> </a:t>
            </a:r>
            <a:r>
              <a:rPr lang="tr-TR" sz="1200" i="1" dirty="0" err="1"/>
              <a:t>Low</a:t>
            </a:r>
            <a:r>
              <a:rPr lang="tr-TR" sz="1200" i="1" dirty="0"/>
              <a:t> </a:t>
            </a:r>
            <a:r>
              <a:rPr lang="tr-TR" sz="1200" i="1" dirty="0" err="1"/>
              <a:t>Back</a:t>
            </a:r>
            <a:r>
              <a:rPr lang="tr-TR" sz="1200" i="1" dirty="0"/>
              <a:t> </a:t>
            </a:r>
            <a:r>
              <a:rPr lang="tr-TR" sz="1200" i="1" dirty="0" err="1"/>
              <a:t>Pain</a:t>
            </a:r>
            <a:r>
              <a:rPr lang="tr-TR" sz="1200" i="1" dirty="0"/>
              <a:t>, </a:t>
            </a:r>
            <a:r>
              <a:rPr lang="en-US" sz="1200" i="1" dirty="0"/>
              <a:t>October 1, 2018  Volume 98, Number 7</a:t>
            </a:r>
            <a:r>
              <a:rPr lang="tr-TR" sz="1200" i="1" dirty="0"/>
              <a:t>,  </a:t>
            </a:r>
            <a:r>
              <a:rPr lang="tr-TR" sz="1200" i="1" dirty="0" err="1"/>
              <a:t>American</a:t>
            </a:r>
            <a:r>
              <a:rPr lang="tr-TR" sz="1200" i="1" dirty="0"/>
              <a:t> </a:t>
            </a:r>
            <a:r>
              <a:rPr lang="tr-TR" sz="1200" i="1" dirty="0" err="1"/>
              <a:t>Family</a:t>
            </a:r>
            <a:r>
              <a:rPr lang="tr-TR" sz="1200" i="1" dirty="0"/>
              <a:t> </a:t>
            </a:r>
            <a:r>
              <a:rPr lang="tr-TR" sz="1200" i="1" dirty="0" err="1"/>
              <a:t>Physician</a:t>
            </a:r>
            <a:endParaRPr lang="tr-TR" sz="1200" i="1" dirty="0"/>
          </a:p>
        </p:txBody>
      </p:sp>
    </p:spTree>
    <p:extLst>
      <p:ext uri="{BB962C8B-B14F-4D97-AF65-F5344CB8AC3E}">
        <p14:creationId xmlns:p14="http://schemas.microsoft.com/office/powerpoint/2010/main" val="39766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318BA66-4B49-4865-A8A8-0577C8116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MEKANİK BEL AĞRISI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CBDBD69-4434-4ECC-80CA-7FE814C7B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47140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b="1" u="sng" dirty="0" smtClean="0">
                <a:solidFill>
                  <a:srgbClr val="C00000"/>
                </a:solidFill>
              </a:rPr>
              <a:t>İLK VİSİT</a:t>
            </a:r>
          </a:p>
          <a:p>
            <a:pPr marL="0" indent="0">
              <a:buNone/>
            </a:pPr>
            <a:endParaRPr lang="tr-TR" b="1" u="sng" dirty="0" smtClean="0">
              <a:solidFill>
                <a:srgbClr val="C00000"/>
              </a:solidFill>
            </a:endParaRPr>
          </a:p>
          <a:p>
            <a:r>
              <a:rPr lang="tr-TR" dirty="0" smtClean="0"/>
              <a:t>Bel </a:t>
            </a:r>
            <a:r>
              <a:rPr lang="tr-TR" dirty="0"/>
              <a:t>ağrısının mekanik olmayan nedenlerini ortadan kaldırın ve kırmızı bayrakları </a:t>
            </a:r>
            <a:r>
              <a:rPr lang="tr-TR" dirty="0" smtClean="0"/>
              <a:t>belirleyin</a:t>
            </a:r>
          </a:p>
          <a:p>
            <a:endParaRPr lang="tr-TR" dirty="0"/>
          </a:p>
          <a:p>
            <a:r>
              <a:rPr lang="tr-TR" dirty="0"/>
              <a:t>Hasta eğitimi </a:t>
            </a:r>
            <a:r>
              <a:rPr lang="tr-TR" dirty="0" smtClean="0"/>
              <a:t>sağlayın</a:t>
            </a:r>
          </a:p>
          <a:p>
            <a:endParaRPr lang="tr-TR" dirty="0"/>
          </a:p>
          <a:p>
            <a:r>
              <a:rPr lang="tr-TR" dirty="0"/>
              <a:t>Çoğu vakanın çok az müdahale ile çözülmesiyle, </a:t>
            </a:r>
            <a:r>
              <a:rPr lang="tr-TR" dirty="0" err="1"/>
              <a:t>prognozun</a:t>
            </a:r>
            <a:r>
              <a:rPr lang="tr-TR" dirty="0"/>
              <a:t> genellikle iyi olduğu konusunda hastaya güvence </a:t>
            </a:r>
            <a:r>
              <a:rPr lang="tr-TR" dirty="0" smtClean="0"/>
              <a:t>verin</a:t>
            </a:r>
          </a:p>
          <a:p>
            <a:endParaRPr lang="tr-TR" dirty="0"/>
          </a:p>
          <a:p>
            <a:r>
              <a:rPr lang="tr-TR" dirty="0"/>
              <a:t>Hastaya aktif kalmasını, yatak istirahatinden kaçınmasını ve mümkün olan en kısa sürede normal aktivitelere dönmesini tavsiye edin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41E0CAD-15FE-4CB0-95C9-D49D0A7DA978}"/>
              </a:ext>
            </a:extLst>
          </p:cNvPr>
          <p:cNvSpPr txBox="1"/>
          <p:nvPr/>
        </p:nvSpPr>
        <p:spPr>
          <a:xfrm>
            <a:off x="0" y="6583414"/>
            <a:ext cx="9898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i="1" dirty="0" err="1"/>
              <a:t>Mechanical</a:t>
            </a:r>
            <a:r>
              <a:rPr lang="tr-TR" sz="1200" i="1" dirty="0"/>
              <a:t> </a:t>
            </a:r>
            <a:r>
              <a:rPr lang="tr-TR" sz="1200" i="1" dirty="0" err="1"/>
              <a:t>Low</a:t>
            </a:r>
            <a:r>
              <a:rPr lang="tr-TR" sz="1200" i="1" dirty="0"/>
              <a:t> </a:t>
            </a:r>
            <a:r>
              <a:rPr lang="tr-TR" sz="1200" i="1" dirty="0" err="1"/>
              <a:t>Back</a:t>
            </a:r>
            <a:r>
              <a:rPr lang="tr-TR" sz="1200" i="1" dirty="0"/>
              <a:t> </a:t>
            </a:r>
            <a:r>
              <a:rPr lang="tr-TR" sz="1200" i="1" dirty="0" err="1"/>
              <a:t>Pain</a:t>
            </a:r>
            <a:r>
              <a:rPr lang="tr-TR" sz="1200" i="1" dirty="0"/>
              <a:t>, </a:t>
            </a:r>
            <a:r>
              <a:rPr lang="en-US" sz="1200" i="1" dirty="0"/>
              <a:t>October 1, 2018  Volume 98, Number 7</a:t>
            </a:r>
            <a:r>
              <a:rPr lang="tr-TR" sz="1200" i="1" dirty="0"/>
              <a:t>,  </a:t>
            </a:r>
            <a:r>
              <a:rPr lang="tr-TR" sz="1200" i="1" dirty="0" err="1"/>
              <a:t>American</a:t>
            </a:r>
            <a:r>
              <a:rPr lang="tr-TR" sz="1200" i="1" dirty="0"/>
              <a:t> </a:t>
            </a:r>
            <a:r>
              <a:rPr lang="tr-TR" sz="1200" i="1" dirty="0" err="1"/>
              <a:t>Family</a:t>
            </a:r>
            <a:r>
              <a:rPr lang="tr-TR" sz="1200" i="1" dirty="0"/>
              <a:t> </a:t>
            </a:r>
            <a:r>
              <a:rPr lang="tr-TR" sz="1200" i="1" dirty="0" err="1"/>
              <a:t>Physician</a:t>
            </a:r>
            <a:endParaRPr lang="tr-TR" sz="1200" i="1" dirty="0"/>
          </a:p>
        </p:txBody>
      </p:sp>
    </p:spTree>
    <p:extLst>
      <p:ext uri="{BB962C8B-B14F-4D97-AF65-F5344CB8AC3E}">
        <p14:creationId xmlns:p14="http://schemas.microsoft.com/office/powerpoint/2010/main" val="247436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108EAD-3E05-42F6-A060-922B455B1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MEKANİK BEL AĞRISI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D992522-64FA-4201-A3C5-79B8685C9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u="sng" dirty="0" smtClean="0">
                <a:solidFill>
                  <a:srgbClr val="C00000"/>
                </a:solidFill>
              </a:rPr>
              <a:t>İLK VİSİT</a:t>
            </a:r>
          </a:p>
          <a:p>
            <a:pPr marL="0" indent="0">
              <a:buNone/>
            </a:pPr>
            <a:endParaRPr lang="tr-TR" b="1" dirty="0"/>
          </a:p>
          <a:p>
            <a:r>
              <a:rPr lang="tr-TR" dirty="0" err="1"/>
              <a:t>Non</a:t>
            </a:r>
            <a:r>
              <a:rPr lang="tr-TR" dirty="0"/>
              <a:t> </a:t>
            </a:r>
            <a:r>
              <a:rPr lang="tr-TR" dirty="0" err="1"/>
              <a:t>steroid</a:t>
            </a:r>
            <a:r>
              <a:rPr lang="tr-TR" dirty="0"/>
              <a:t> anti-</a:t>
            </a:r>
            <a:r>
              <a:rPr lang="tr-TR" dirty="0" err="1"/>
              <a:t>inflamatuar</a:t>
            </a:r>
            <a:r>
              <a:rPr lang="tr-TR" dirty="0"/>
              <a:t> ilacın denemesini </a:t>
            </a:r>
            <a:r>
              <a:rPr lang="tr-TR" dirty="0" smtClean="0"/>
              <a:t>başlatın</a:t>
            </a:r>
          </a:p>
          <a:p>
            <a:endParaRPr lang="tr-TR" dirty="0"/>
          </a:p>
          <a:p>
            <a:r>
              <a:rPr lang="tr-TR" dirty="0"/>
              <a:t>Yanlış kullanımı, kötüye kullanımı ve bağımlılığı azaltmak için mümkün olduğunca </a:t>
            </a:r>
            <a:r>
              <a:rPr lang="tr-TR" dirty="0" err="1"/>
              <a:t>opioidlerden</a:t>
            </a:r>
            <a:r>
              <a:rPr lang="tr-TR" dirty="0"/>
              <a:t> </a:t>
            </a:r>
            <a:r>
              <a:rPr lang="tr-TR" dirty="0" smtClean="0"/>
              <a:t>kaçının</a:t>
            </a:r>
          </a:p>
          <a:p>
            <a:endParaRPr lang="tr-TR" dirty="0"/>
          </a:p>
          <a:p>
            <a:r>
              <a:rPr lang="tr-TR" dirty="0"/>
              <a:t>Mekanik tanı ve tedavi (akut ağrı) olarak da adlandırılan </a:t>
            </a:r>
            <a:r>
              <a:rPr lang="tr-TR" dirty="0" err="1"/>
              <a:t>McKenzie</a:t>
            </a:r>
            <a:r>
              <a:rPr lang="tr-TR" dirty="0"/>
              <a:t> yöntemi için fizik tedaviye erken sevk etmeyi düşünün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220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6251F9-10EC-466F-A8F8-78A516F40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9440EBA-950E-4130-A01B-D616C8040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graphicFrame>
        <p:nvGraphicFramePr>
          <p:cNvPr id="4" name="Tablo 4">
            <a:extLst>
              <a:ext uri="{FF2B5EF4-FFF2-40B4-BE49-F238E27FC236}">
                <a16:creationId xmlns:a16="http://schemas.microsoft.com/office/drawing/2014/main" id="{144F6907-07C6-45AF-936A-86FBCBD50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174212"/>
              </p:ext>
            </p:extLst>
          </p:nvPr>
        </p:nvGraphicFramePr>
        <p:xfrm>
          <a:off x="-2" y="-32084"/>
          <a:ext cx="12577012" cy="7253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4253">
                  <a:extLst>
                    <a:ext uri="{9D8B030D-6E8A-4147-A177-3AD203B41FA5}">
                      <a16:colId xmlns:a16="http://schemas.microsoft.com/office/drawing/2014/main" val="913775840"/>
                    </a:ext>
                  </a:extLst>
                </a:gridCol>
                <a:gridCol w="3144253">
                  <a:extLst>
                    <a:ext uri="{9D8B030D-6E8A-4147-A177-3AD203B41FA5}">
                      <a16:colId xmlns:a16="http://schemas.microsoft.com/office/drawing/2014/main" val="1264751204"/>
                    </a:ext>
                  </a:extLst>
                </a:gridCol>
                <a:gridCol w="3144253">
                  <a:extLst>
                    <a:ext uri="{9D8B030D-6E8A-4147-A177-3AD203B41FA5}">
                      <a16:colId xmlns:a16="http://schemas.microsoft.com/office/drawing/2014/main" val="1815985682"/>
                    </a:ext>
                  </a:extLst>
                </a:gridCol>
                <a:gridCol w="3144253">
                  <a:extLst>
                    <a:ext uri="{9D8B030D-6E8A-4147-A177-3AD203B41FA5}">
                      <a16:colId xmlns:a16="http://schemas.microsoft.com/office/drawing/2014/main" val="2058005138"/>
                    </a:ext>
                  </a:extLst>
                </a:gridCol>
              </a:tblGrid>
              <a:tr h="52279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b="1" dirty="0">
                          <a:solidFill>
                            <a:schemeClr val="tx1"/>
                          </a:solidFill>
                        </a:rPr>
                        <a:t>Değiştirilebilir Risk Faktörleri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545094"/>
                  </a:ext>
                </a:extLst>
              </a:tr>
              <a:tr h="461290">
                <a:tc>
                  <a:txBody>
                    <a:bodyPr/>
                    <a:lstStyle/>
                    <a:p>
                      <a:r>
                        <a:rPr lang="tr-TR" sz="2400" b="1" dirty="0"/>
                        <a:t>Kişisel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 err="1"/>
                        <a:t>Psikososyal</a:t>
                      </a:r>
                      <a:r>
                        <a:rPr lang="tr-TR" sz="24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Mesleksel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/>
                        <a:t>Diğer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298965"/>
                  </a:ext>
                </a:extLst>
              </a:tr>
              <a:tr h="753165">
                <a:tc>
                  <a:txBody>
                    <a:bodyPr/>
                    <a:lstStyle/>
                    <a:p>
                      <a:r>
                        <a:rPr lang="tr-TR" sz="2400" dirty="0" err="1"/>
                        <a:t>Sedanter</a:t>
                      </a:r>
                      <a:r>
                        <a:rPr lang="tr-TR" sz="2400" dirty="0"/>
                        <a:t> yaşam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Stres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İşsizlik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Düşük ağrı toleransı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24247"/>
                  </a:ext>
                </a:extLst>
              </a:tr>
              <a:tr h="830322">
                <a:tc>
                  <a:txBody>
                    <a:bodyPr/>
                    <a:lstStyle/>
                    <a:p>
                      <a:r>
                        <a:rPr lang="tr-TR" sz="2400" dirty="0"/>
                        <a:t>Sigara içimi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Depresyon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/>
                        <a:t>Monoton görevler</a:t>
                      </a:r>
                    </a:p>
                    <a:p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Siyatik varlığı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135464"/>
                  </a:ext>
                </a:extLst>
              </a:tr>
              <a:tr h="1087904">
                <a:tc>
                  <a:txBody>
                    <a:bodyPr/>
                    <a:lstStyle/>
                    <a:p>
                      <a:r>
                        <a:rPr lang="tr-TR" sz="2400" dirty="0"/>
                        <a:t>Fazla kilo/</a:t>
                      </a:r>
                      <a:r>
                        <a:rPr lang="tr-TR" sz="2400" dirty="0" err="1"/>
                        <a:t>obezite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Azalmış bilişsel fonksiyon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/>
                        <a:t>Uzun süreli oturma veya ayakta kalma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 err="1"/>
                        <a:t>Steroid</a:t>
                      </a:r>
                      <a:r>
                        <a:rPr lang="tr-TR" sz="2400" dirty="0"/>
                        <a:t> kullanımı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884285"/>
                  </a:ext>
                </a:extLst>
              </a:tr>
              <a:tr h="1199354">
                <a:tc>
                  <a:txBody>
                    <a:bodyPr/>
                    <a:lstStyle/>
                    <a:p>
                      <a:r>
                        <a:rPr lang="tr-TR" sz="2400" dirty="0"/>
                        <a:t>Kötü </a:t>
                      </a:r>
                      <a:r>
                        <a:rPr lang="tr-TR" sz="2400" dirty="0" err="1"/>
                        <a:t>postür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 err="1"/>
                        <a:t>Somatizasyon</a:t>
                      </a:r>
                      <a:r>
                        <a:rPr lang="tr-TR" sz="2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/>
                        <a:t>Ağırlık kaldırma</a:t>
                      </a:r>
                    </a:p>
                    <a:p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Ağır egzersiz ve temas  sporlarına katılım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975995"/>
                  </a:ext>
                </a:extLst>
              </a:tr>
              <a:tr h="1199354">
                <a:tc>
                  <a:txBody>
                    <a:bodyPr/>
                    <a:lstStyle/>
                    <a:p>
                      <a:r>
                        <a:rPr lang="tr-TR" sz="2400" dirty="0"/>
                        <a:t>Eğitim seviyesi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Korku sakınma davranışı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/>
                        <a:t>Gelirin yetersiz olduğu algısı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/>
                        <a:t>Kronik öksürüğe neden olan hastalıklar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248161"/>
                  </a:ext>
                </a:extLst>
              </a:tr>
              <a:tr h="1199354">
                <a:tc>
                  <a:txBody>
                    <a:bodyPr/>
                    <a:lstStyle/>
                    <a:p>
                      <a:r>
                        <a:rPr lang="tr-TR" sz="2400" dirty="0"/>
                        <a:t>Genel sağlığın bozuk olması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 err="1"/>
                        <a:t>Anksiyete</a:t>
                      </a:r>
                      <a:r>
                        <a:rPr lang="tr-TR" sz="2400" dirty="0"/>
                        <a:t> öyküsü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200" dirty="0"/>
                        <a:t>Tekrarlayan </a:t>
                      </a:r>
                      <a:r>
                        <a:rPr lang="tr-TR" sz="2200" dirty="0" err="1"/>
                        <a:t>eğilme,dönme,çekme</a:t>
                      </a:r>
                      <a:r>
                        <a:rPr lang="tr-TR" sz="2200" dirty="0"/>
                        <a:t> itme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200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610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AF7E0E-BACC-4EB2-9432-5B382B35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MEKANİK BEL AĞRISI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C14FFAC-ECC5-4CA6-9C46-94A615F9F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021337"/>
            <a:ext cx="6131052" cy="45596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b="1" u="sng" dirty="0" smtClean="0">
                <a:solidFill>
                  <a:srgbClr val="C00000"/>
                </a:solidFill>
              </a:rPr>
              <a:t>İKİNCİ VİSİT</a:t>
            </a:r>
          </a:p>
          <a:p>
            <a:pPr marL="0" indent="0">
              <a:buNone/>
            </a:pPr>
            <a:endParaRPr lang="tr-TR" b="1" dirty="0"/>
          </a:p>
          <a:p>
            <a:r>
              <a:rPr lang="tr-TR" dirty="0"/>
              <a:t>Daha önce önerilen tedaviye uyumu değerlendirin</a:t>
            </a:r>
          </a:p>
          <a:p>
            <a:r>
              <a:rPr lang="tr-TR" dirty="0"/>
              <a:t>Farklı bir </a:t>
            </a:r>
            <a:r>
              <a:rPr lang="tr-TR" dirty="0" err="1"/>
              <a:t>nonsteroid</a:t>
            </a:r>
            <a:r>
              <a:rPr lang="tr-TR" dirty="0"/>
              <a:t> anti-</a:t>
            </a:r>
            <a:r>
              <a:rPr lang="tr-TR" dirty="0" err="1"/>
              <a:t>inflamatuar</a:t>
            </a:r>
            <a:r>
              <a:rPr lang="tr-TR" dirty="0"/>
              <a:t> ilacın denemesini düşünün</a:t>
            </a:r>
          </a:p>
          <a:p>
            <a:r>
              <a:rPr lang="tr-TR" dirty="0"/>
              <a:t>Henüz yapılmadıysa, </a:t>
            </a:r>
            <a:r>
              <a:rPr lang="tr-TR" dirty="0" err="1"/>
              <a:t>McKenzie</a:t>
            </a:r>
            <a:r>
              <a:rPr lang="tr-TR" dirty="0"/>
              <a:t> yöntemi için fizik tedaviye sevk etmeyi düşünün</a:t>
            </a:r>
          </a:p>
          <a:p>
            <a:r>
              <a:rPr lang="tr-TR" dirty="0"/>
              <a:t>Aktif kalmak ve mümkün olan en kısa sürede normal faaliyetlere dönmek için güvence verin ve tavsiyeleri güçlendirin</a:t>
            </a:r>
          </a:p>
          <a:p>
            <a:r>
              <a:rPr lang="tr-TR" dirty="0"/>
              <a:t>Alternatif tanılar veya </a:t>
            </a:r>
            <a:r>
              <a:rPr lang="tr-TR" dirty="0" err="1"/>
              <a:t>komorbiditeler</a:t>
            </a:r>
            <a:r>
              <a:rPr lang="tr-TR" dirty="0"/>
              <a:t> için yeniden değerlendirin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00182E4-7953-43A6-BCF3-E06FF7EB9055}"/>
              </a:ext>
            </a:extLst>
          </p:cNvPr>
          <p:cNvSpPr txBox="1"/>
          <p:nvPr/>
        </p:nvSpPr>
        <p:spPr>
          <a:xfrm>
            <a:off x="0" y="6581001"/>
            <a:ext cx="9898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i="1" dirty="0" err="1"/>
              <a:t>Mechanical</a:t>
            </a:r>
            <a:r>
              <a:rPr lang="tr-TR" sz="1200" i="1" dirty="0"/>
              <a:t> </a:t>
            </a:r>
            <a:r>
              <a:rPr lang="tr-TR" sz="1200" i="1" dirty="0" err="1"/>
              <a:t>Low</a:t>
            </a:r>
            <a:r>
              <a:rPr lang="tr-TR" sz="1200" i="1" dirty="0"/>
              <a:t> </a:t>
            </a:r>
            <a:r>
              <a:rPr lang="tr-TR" sz="1200" i="1" dirty="0" err="1"/>
              <a:t>Back</a:t>
            </a:r>
            <a:r>
              <a:rPr lang="tr-TR" sz="1200" i="1" dirty="0"/>
              <a:t> </a:t>
            </a:r>
            <a:r>
              <a:rPr lang="tr-TR" sz="1200" i="1" dirty="0" err="1"/>
              <a:t>Pain</a:t>
            </a:r>
            <a:r>
              <a:rPr lang="tr-TR" sz="1200" i="1" dirty="0"/>
              <a:t>, </a:t>
            </a:r>
            <a:r>
              <a:rPr lang="en-US" sz="1200" i="1" dirty="0"/>
              <a:t>October 1, 2018  Volume 98, Number 7</a:t>
            </a:r>
            <a:r>
              <a:rPr lang="tr-TR" sz="1200" i="1" dirty="0"/>
              <a:t>,  </a:t>
            </a:r>
            <a:r>
              <a:rPr lang="tr-TR" sz="1200" i="1" dirty="0" err="1"/>
              <a:t>American</a:t>
            </a:r>
            <a:r>
              <a:rPr lang="tr-TR" sz="1200" i="1" dirty="0"/>
              <a:t> </a:t>
            </a:r>
            <a:r>
              <a:rPr lang="tr-TR" sz="1200" i="1" dirty="0" err="1"/>
              <a:t>Family</a:t>
            </a:r>
            <a:r>
              <a:rPr lang="tr-TR" sz="1200" i="1" dirty="0"/>
              <a:t> </a:t>
            </a:r>
            <a:r>
              <a:rPr lang="tr-TR" sz="1200" i="1" dirty="0" err="1"/>
              <a:t>Physician</a:t>
            </a:r>
            <a:endParaRPr lang="tr-TR" sz="1200" i="1" dirty="0"/>
          </a:p>
        </p:txBody>
      </p:sp>
      <p:pic>
        <p:nvPicPr>
          <p:cNvPr id="2050" name="Picture 2" descr="Bel ağrılarının tanı ve tedavis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94" r="6079"/>
          <a:stretch/>
        </p:blipFill>
        <p:spPr bwMode="auto">
          <a:xfrm>
            <a:off x="7200900" y="2093976"/>
            <a:ext cx="4721060" cy="378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09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F564DB-1B67-4069-A0B8-EEC82835D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KRONİK BEL AĞRISI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022DCA9-A03F-4D19-A935-73ECC8EFE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Multidisipliner</a:t>
            </a:r>
            <a:r>
              <a:rPr lang="tr-T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rehabilitasyon</a:t>
            </a:r>
          </a:p>
          <a:p>
            <a:endParaRPr lang="tr-T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kısa vadede ağrıda orta derecede iyileşme </a:t>
            </a:r>
            <a:endParaRPr lang="tr-TR" sz="20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tr-T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özürlülükte minimum iyileşme </a:t>
            </a:r>
            <a:endParaRPr lang="tr-TR" sz="20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tr-T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tr-T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ağrı skorlarında orta derecede iyileşme 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C4DB8DF-A989-4D04-8F25-3782EB465486}"/>
              </a:ext>
            </a:extLst>
          </p:cNvPr>
          <p:cNvSpPr txBox="1"/>
          <p:nvPr/>
        </p:nvSpPr>
        <p:spPr>
          <a:xfrm>
            <a:off x="116114" y="6492875"/>
            <a:ext cx="120758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effectLst/>
              </a:rPr>
              <a:t>Low Back Pain: American College of Physicians Practice Guideline on Noninvasive Treatments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Am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Fam</a:t>
            </a:r>
            <a:r>
              <a:rPr lang="tr-TR" sz="1200" i="1" dirty="0">
                <a:effectLst/>
              </a:rPr>
              <a:t> </a:t>
            </a:r>
            <a:r>
              <a:rPr lang="tr-TR" sz="1200" i="1" dirty="0" err="1">
                <a:effectLst/>
              </a:rPr>
              <a:t>Physician</a:t>
            </a:r>
            <a:r>
              <a:rPr lang="tr-TR" sz="1200" i="1" dirty="0">
                <a:effectLst/>
              </a:rPr>
              <a:t>. 2017 </a:t>
            </a:r>
            <a:r>
              <a:rPr lang="tr-TR" sz="1200" i="1" dirty="0" err="1">
                <a:effectLst/>
              </a:rPr>
              <a:t>Sep</a:t>
            </a:r>
            <a:r>
              <a:rPr lang="tr-TR" sz="1200" i="1" dirty="0">
                <a:effectLst/>
              </a:rPr>
              <a:t> 15;96(6):407-408</a:t>
            </a:r>
            <a:r>
              <a:rPr lang="tr-TR" sz="1400" i="0" dirty="0">
                <a:effectLst/>
              </a:rPr>
              <a:t>.</a:t>
            </a:r>
            <a:endParaRPr lang="en-US" sz="1400" i="0" dirty="0">
              <a:effectLst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006" y="1800733"/>
            <a:ext cx="4849504" cy="431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6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606669" y="1968375"/>
            <a:ext cx="5572493" cy="2293073"/>
          </a:xfrm>
        </p:spPr>
        <p:txBody>
          <a:bodyPr>
            <a:normAutofit/>
          </a:bodyPr>
          <a:lstStyle/>
          <a:p>
            <a:r>
              <a:rPr lang="tr-TR" sz="8000" dirty="0" smtClean="0">
                <a:solidFill>
                  <a:srgbClr val="C00000"/>
                </a:solidFill>
              </a:rPr>
              <a:t>Egzersizler </a:t>
            </a:r>
            <a:endParaRPr lang="tr-TR" sz="8000" dirty="0">
              <a:solidFill>
                <a:srgbClr val="C00000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8179162" y="1205503"/>
            <a:ext cx="2361342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7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tr-TR" sz="287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587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.piri.net/mnresize/900/-/resim/imagecrop/2018/08/10/11/23/resized_b7e30-6fb2e8838961e1e2988245b6d7b4da89e6dd8c0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900" y="0"/>
            <a:ext cx="6636521" cy="688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27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Uzman Fizyoterapist Halil İbrahim KURMAZ - Makalel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r="1939" b="16312"/>
          <a:stretch/>
        </p:blipFill>
        <p:spPr bwMode="auto">
          <a:xfrm>
            <a:off x="805218" y="0"/>
            <a:ext cx="11054687" cy="679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67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turanuslu.net/egzersizler/bilgisayar-kullananlarve-masa-basi-calisanlar-icin-egzersizle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687" y="15218"/>
            <a:ext cx="5457602" cy="684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turanuslu.net/egzersizler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0" y="0"/>
            <a:ext cx="4910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68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b="10722"/>
          <a:stretch/>
        </p:blipFill>
        <p:spPr>
          <a:xfrm>
            <a:off x="0" y="0"/>
            <a:ext cx="5311334" cy="6690501"/>
          </a:xfrm>
          <a:prstGeom prst="rect">
            <a:avLst/>
          </a:prstGeom>
        </p:spPr>
      </p:pic>
      <p:pic>
        <p:nvPicPr>
          <p:cNvPr id="2052" name="Picture 4" descr="BEL FITIĞI NEDİR? BEL FITIĞI AMELİYATI TEDAVİSİ ve EGZERSİZLER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182" y="0"/>
            <a:ext cx="5210597" cy="675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08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turanuslu.net/egzersizler/as-exersizler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2476"/>
          <a:stretch/>
        </p:blipFill>
        <p:spPr bwMode="auto">
          <a:xfrm>
            <a:off x="0" y="0"/>
            <a:ext cx="5441823" cy="699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uranuslu.net/egzersizler/as-exersizler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7" b="46996"/>
          <a:stretch/>
        </p:blipFill>
        <p:spPr bwMode="auto">
          <a:xfrm>
            <a:off x="6221878" y="172566"/>
            <a:ext cx="5686425" cy="664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08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 descr="http://www.turanuslu.net/egzersizler/as-exersizler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07" b="21627"/>
          <a:stretch/>
        </p:blipFill>
        <p:spPr bwMode="auto">
          <a:xfrm>
            <a:off x="0" y="0"/>
            <a:ext cx="5936776" cy="667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uranuslu.net/egzersizler/as-exersizler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2" t="78819"/>
          <a:stretch/>
        </p:blipFill>
        <p:spPr bwMode="auto">
          <a:xfrm>
            <a:off x="6332562" y="244844"/>
            <a:ext cx="5709313" cy="645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89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EL, BOYUN AĞRIS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" t="7949" r="8242" b="6796"/>
          <a:stretch/>
        </p:blipFill>
        <p:spPr bwMode="auto">
          <a:xfrm>
            <a:off x="0" y="0"/>
            <a:ext cx="4636168" cy="65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5087335" y="190492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solidFill>
                  <a:srgbClr val="232323"/>
                </a:solidFill>
              </a:rPr>
              <a:t>İkinci basamak tedavi </a:t>
            </a:r>
            <a:r>
              <a:rPr lang="tr-TR" dirty="0" smtClean="0">
                <a:solidFill>
                  <a:srgbClr val="232323"/>
                </a:solidFill>
              </a:rPr>
              <a:t>: </a:t>
            </a:r>
            <a:r>
              <a:rPr lang="tr-TR" dirty="0">
                <a:solidFill>
                  <a:srgbClr val="232323"/>
                </a:solidFill>
              </a:rPr>
              <a:t>  Başlangıç ​​</a:t>
            </a:r>
            <a:r>
              <a:rPr lang="tr-TR" dirty="0" err="1">
                <a:solidFill>
                  <a:srgbClr val="232323"/>
                </a:solidFill>
              </a:rPr>
              <a:t>farmakoterapisine</a:t>
            </a:r>
            <a:r>
              <a:rPr lang="tr-TR" dirty="0">
                <a:solidFill>
                  <a:srgbClr val="232323"/>
                </a:solidFill>
              </a:rPr>
              <a:t> dirençli ağrısı olan hastalar için, </a:t>
            </a:r>
            <a:r>
              <a:rPr lang="tr-TR" dirty="0" err="1">
                <a:solidFill>
                  <a:srgbClr val="232323"/>
                </a:solidFill>
              </a:rPr>
              <a:t>benzodiazepin</a:t>
            </a:r>
            <a:r>
              <a:rPr lang="tr-TR" dirty="0">
                <a:solidFill>
                  <a:srgbClr val="232323"/>
                </a:solidFill>
              </a:rPr>
              <a:t> olmayan bir kas gevşetici eklenmesini </a:t>
            </a:r>
            <a:r>
              <a:rPr lang="tr-TR" dirty="0" smtClean="0">
                <a:solidFill>
                  <a:srgbClr val="232323"/>
                </a:solidFill>
              </a:rPr>
              <a:t>önerilir 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5087335" y="411088"/>
            <a:ext cx="73890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232323"/>
                </a:solidFill>
              </a:rPr>
              <a:t>Başlangıç ​​tedavisi </a:t>
            </a:r>
            <a:r>
              <a:rPr lang="tr-TR" dirty="0">
                <a:solidFill>
                  <a:srgbClr val="232323"/>
                </a:solidFill>
              </a:rPr>
              <a:t> —  </a:t>
            </a:r>
            <a:r>
              <a:rPr lang="tr-TR" dirty="0" err="1">
                <a:solidFill>
                  <a:srgbClr val="232323"/>
                </a:solidFill>
              </a:rPr>
              <a:t>Farmakoterapi</a:t>
            </a:r>
            <a:r>
              <a:rPr lang="tr-TR" dirty="0">
                <a:solidFill>
                  <a:srgbClr val="232323"/>
                </a:solidFill>
              </a:rPr>
              <a:t> kullanılıyorsa, </a:t>
            </a:r>
            <a:r>
              <a:rPr lang="tr-TR" dirty="0" err="1">
                <a:solidFill>
                  <a:srgbClr val="232323"/>
                </a:solidFill>
              </a:rPr>
              <a:t>steroid</a:t>
            </a:r>
            <a:r>
              <a:rPr lang="tr-TR" dirty="0">
                <a:solidFill>
                  <a:srgbClr val="232323"/>
                </a:solidFill>
              </a:rPr>
              <a:t> olmayan bir </a:t>
            </a:r>
            <a:r>
              <a:rPr lang="tr-TR" dirty="0" err="1">
                <a:solidFill>
                  <a:srgbClr val="232323"/>
                </a:solidFill>
              </a:rPr>
              <a:t>antienflamatuar</a:t>
            </a:r>
            <a:r>
              <a:rPr lang="tr-TR" dirty="0">
                <a:solidFill>
                  <a:srgbClr val="232323"/>
                </a:solidFill>
              </a:rPr>
              <a:t> ilaç (NSAID) ile kısa süreli (iki ila dört hafta) sistemik tedavi denemesini </a:t>
            </a:r>
            <a:r>
              <a:rPr lang="tr-TR" dirty="0" smtClean="0">
                <a:solidFill>
                  <a:srgbClr val="232323"/>
                </a:solidFill>
              </a:rPr>
              <a:t>önerilir</a:t>
            </a:r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5743073" y="2999419"/>
            <a:ext cx="28234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err="1" smtClean="0"/>
              <a:t>siklobenzaprin</a:t>
            </a:r>
            <a:r>
              <a:rPr lang="tr-TR" dirty="0" smtClean="0"/>
              <a:t> 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err="1" smtClean="0"/>
              <a:t>metokarbamol</a:t>
            </a:r>
            <a:r>
              <a:rPr lang="tr-TR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err="1" smtClean="0"/>
              <a:t>karisoprodol</a:t>
            </a:r>
            <a:r>
              <a:rPr lang="tr-TR" dirty="0" smtClean="0"/>
              <a:t> 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err="1" smtClean="0"/>
              <a:t>baklofen</a:t>
            </a:r>
            <a:r>
              <a:rPr lang="tr-TR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err="1" smtClean="0"/>
              <a:t>klorzoksazon</a:t>
            </a:r>
            <a:r>
              <a:rPr lang="tr-TR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err="1" smtClean="0"/>
              <a:t>metaksalon</a:t>
            </a:r>
            <a:r>
              <a:rPr lang="tr-TR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err="1" smtClean="0"/>
              <a:t>orfenadrin</a:t>
            </a:r>
            <a:r>
              <a:rPr lang="tr-TR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err="1" smtClean="0"/>
              <a:t>tizanidin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8" name="Dikdörtgen 7"/>
          <p:cNvSpPr/>
          <p:nvPr/>
        </p:nvSpPr>
        <p:spPr>
          <a:xfrm>
            <a:off x="7958871" y="6611779"/>
            <a:ext cx="71226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i="1" dirty="0"/>
              <a:t>https://www.uptodate.com/contents/treatment-of-acute-low-back-pain</a:t>
            </a:r>
          </a:p>
        </p:txBody>
      </p:sp>
    </p:spTree>
    <p:extLst>
      <p:ext uri="{BB962C8B-B14F-4D97-AF65-F5344CB8AC3E}">
        <p14:creationId xmlns:p14="http://schemas.microsoft.com/office/powerpoint/2010/main" val="24993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106494-72BF-42B5-A9E0-B2C374D47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SINIFLANDIRMA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dirty="0" smtClean="0"/>
              <a:t>MEKANİZMASINA GÖRE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0FEA4C6-5E27-442F-868A-767E29269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0" y="3184635"/>
            <a:ext cx="4754880" cy="3291840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232323"/>
                </a:solidFill>
                <a:effectLst/>
                <a:ea typeface="Times New Roman" panose="02020603050405020304" pitchFamily="18" charset="0"/>
              </a:rPr>
              <a:t>Spesifik </a:t>
            </a:r>
            <a:r>
              <a:rPr lang="tr-TR" dirty="0">
                <a:solidFill>
                  <a:srgbClr val="232323"/>
                </a:solidFill>
                <a:effectLst/>
                <a:ea typeface="Times New Roman" panose="02020603050405020304" pitchFamily="18" charset="0"/>
              </a:rPr>
              <a:t>olmayan bel ağrısı (</a:t>
            </a:r>
            <a:r>
              <a:rPr lang="tr-TR" dirty="0"/>
              <a:t>% </a:t>
            </a:r>
            <a:r>
              <a:rPr lang="tr-TR" dirty="0">
                <a:solidFill>
                  <a:srgbClr val="232323"/>
                </a:solidFill>
                <a:effectLst/>
                <a:ea typeface="Times New Roman" panose="02020603050405020304" pitchFamily="18" charset="0"/>
              </a:rPr>
              <a:t>85)</a:t>
            </a:r>
          </a:p>
          <a:p>
            <a:r>
              <a:rPr lang="tr-TR" dirty="0"/>
              <a:t>Mekanik bel ağrıları </a:t>
            </a:r>
          </a:p>
          <a:p>
            <a:r>
              <a:rPr lang="tr-TR" dirty="0"/>
              <a:t>Mekanik olmayan bel ağrıları </a:t>
            </a:r>
          </a:p>
          <a:p>
            <a:r>
              <a:rPr lang="tr-TR" dirty="0" err="1"/>
              <a:t>Visseral</a:t>
            </a:r>
            <a:r>
              <a:rPr lang="tr-TR" dirty="0"/>
              <a:t> hastalıklar</a:t>
            </a:r>
            <a:r>
              <a:rPr lang="tr-TR" dirty="0">
                <a:solidFill>
                  <a:srgbClr val="232323"/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6" name="Metin Yer Tutucusu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dirty="0" smtClean="0"/>
              <a:t>SÜRESİNE GÖRE </a:t>
            </a:r>
            <a:endParaRPr lang="tr-TR" dirty="0"/>
          </a:p>
        </p:txBody>
      </p:sp>
      <p:sp>
        <p:nvSpPr>
          <p:cNvPr id="7" name="İçerik Yer Tutucusu 6"/>
          <p:cNvSpPr>
            <a:spLocks noGrp="1"/>
          </p:cNvSpPr>
          <p:nvPr>
            <p:ph sz="quarter" idx="4"/>
          </p:nvPr>
        </p:nvSpPr>
        <p:spPr>
          <a:xfrm>
            <a:off x="6373368" y="3184635"/>
            <a:ext cx="4754880" cy="3291840"/>
          </a:xfrm>
        </p:spPr>
        <p:txBody>
          <a:bodyPr/>
          <a:lstStyle/>
          <a:p>
            <a:r>
              <a:rPr lang="tr-TR" dirty="0" smtClean="0"/>
              <a:t>Akut (&lt;4 </a:t>
            </a:r>
            <a:r>
              <a:rPr lang="tr-TR" dirty="0" err="1" smtClean="0"/>
              <a:t>hf</a:t>
            </a:r>
            <a:r>
              <a:rPr lang="tr-TR" dirty="0" smtClean="0"/>
              <a:t>)</a:t>
            </a:r>
          </a:p>
          <a:p>
            <a:r>
              <a:rPr lang="tr-TR" dirty="0" err="1" smtClean="0"/>
              <a:t>Subakut</a:t>
            </a:r>
            <a:r>
              <a:rPr lang="tr-TR" dirty="0" smtClean="0"/>
              <a:t> (4-12 </a:t>
            </a:r>
            <a:r>
              <a:rPr lang="tr-TR" dirty="0" err="1" smtClean="0"/>
              <a:t>hf</a:t>
            </a:r>
            <a:r>
              <a:rPr lang="tr-TR" dirty="0" smtClean="0"/>
              <a:t> )</a:t>
            </a:r>
          </a:p>
          <a:p>
            <a:r>
              <a:rPr lang="tr-TR" dirty="0" smtClean="0"/>
              <a:t>Kronik (</a:t>
            </a:r>
            <a:r>
              <a:rPr lang="tr-TR" dirty="0" smtClean="0">
                <a:solidFill>
                  <a:srgbClr val="232323"/>
                </a:solidFill>
                <a:ea typeface="Times New Roman" panose="02020603050405020304" pitchFamily="18" charset="0"/>
              </a:rPr>
              <a:t>≥12 </a:t>
            </a:r>
            <a:r>
              <a:rPr lang="tr-TR" dirty="0" err="1" smtClean="0">
                <a:solidFill>
                  <a:srgbClr val="232323"/>
                </a:solidFill>
                <a:ea typeface="Times New Roman" panose="02020603050405020304" pitchFamily="18" charset="0"/>
              </a:rPr>
              <a:t>hf</a:t>
            </a:r>
            <a:r>
              <a:rPr lang="tr-TR" dirty="0" smtClean="0">
                <a:solidFill>
                  <a:srgbClr val="232323"/>
                </a:solidFill>
                <a:ea typeface="Times New Roman" panose="02020603050405020304" pitchFamily="18" charset="0"/>
              </a:rPr>
              <a:t> </a:t>
            </a:r>
            <a:r>
              <a:rPr lang="tr-TR" dirty="0" smtClean="0"/>
              <a:t>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069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1184"/>
          <a:stretch/>
        </p:blipFill>
        <p:spPr>
          <a:xfrm>
            <a:off x="192561" y="0"/>
            <a:ext cx="9027639" cy="13716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55" y="1371601"/>
            <a:ext cx="8620125" cy="298203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61" y="4353637"/>
            <a:ext cx="8620125" cy="250436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6"/>
          <a:srcRect l="22687" r="15577"/>
          <a:stretch/>
        </p:blipFill>
        <p:spPr>
          <a:xfrm>
            <a:off x="9044795" y="3312458"/>
            <a:ext cx="1641535" cy="138504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7"/>
          <a:srcRect l="12254" t="10213" r="14771" b="-12441"/>
          <a:stretch/>
        </p:blipFill>
        <p:spPr>
          <a:xfrm>
            <a:off x="10115761" y="4665346"/>
            <a:ext cx="1850844" cy="123531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8"/>
          <a:srcRect l="11825" t="11229" r="15866" b="9169"/>
          <a:stretch/>
        </p:blipFill>
        <p:spPr>
          <a:xfrm>
            <a:off x="8812686" y="1184409"/>
            <a:ext cx="2105754" cy="124252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9"/>
          <a:srcRect t="6012" b="17974"/>
          <a:stretch/>
        </p:blipFill>
        <p:spPr>
          <a:xfrm>
            <a:off x="10200129" y="2291350"/>
            <a:ext cx="1682108" cy="1034716"/>
          </a:xfrm>
          <a:prstGeom prst="rect">
            <a:avLst/>
          </a:prstGeom>
        </p:spPr>
      </p:pic>
      <p:pic>
        <p:nvPicPr>
          <p:cNvPr id="3074" name="Picture 2" descr="Rantudil Forte Nedir, Ne İşe Yarar, Nasıl Kullanılır, Yna Etkileri ve  Kullananların Yorumları - YouTub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5" t="9075" r="20104" b="24258"/>
          <a:stretch/>
        </p:blipFill>
        <p:spPr bwMode="auto">
          <a:xfrm>
            <a:off x="8801880" y="5257797"/>
            <a:ext cx="18288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9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25" y="1371600"/>
            <a:ext cx="8610600" cy="393936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96375" cy="13716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75" y="5310967"/>
            <a:ext cx="85534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28" y="1163782"/>
            <a:ext cx="9941585" cy="569421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490662" cy="116378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/>
          <a:srcRect l="25481" t="3292" r="14408" b="8483"/>
          <a:stretch/>
        </p:blipFill>
        <p:spPr>
          <a:xfrm>
            <a:off x="10490663" y="2942705"/>
            <a:ext cx="1101312" cy="177802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5"/>
          <a:srcRect l="16646" t="11420" r="17403" b="6629"/>
          <a:stretch/>
        </p:blipFill>
        <p:spPr>
          <a:xfrm>
            <a:off x="10141125" y="1163782"/>
            <a:ext cx="1928553" cy="128016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1126" y="5012572"/>
            <a:ext cx="1795950" cy="168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3" y="1371600"/>
            <a:ext cx="8610600" cy="181927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096" r="1"/>
          <a:stretch/>
        </p:blipFill>
        <p:spPr>
          <a:xfrm>
            <a:off x="99753" y="0"/>
            <a:ext cx="8996622" cy="13716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28" y="3190875"/>
            <a:ext cx="85820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9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" y="1246909"/>
            <a:ext cx="9925397" cy="524533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096" r="1"/>
          <a:stretch/>
        </p:blipFill>
        <p:spPr>
          <a:xfrm>
            <a:off x="99752" y="0"/>
            <a:ext cx="10443808" cy="124690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150" y="1509909"/>
            <a:ext cx="1296786" cy="104854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6812" y="2558454"/>
            <a:ext cx="1362789" cy="94156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5833" y="4548563"/>
            <a:ext cx="1773768" cy="111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5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7518DD-2D2C-4E7F-901F-629101A07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KORUNMA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1D5C823-80E2-4C29-8E7D-2B01985AC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562964" cy="4050792"/>
          </a:xfrm>
        </p:spPr>
        <p:txBody>
          <a:bodyPr>
            <a:normAutofit/>
          </a:bodyPr>
          <a:lstStyle/>
          <a:p>
            <a:r>
              <a:rPr lang="tr-TR" dirty="0"/>
              <a:t>Doğru </a:t>
            </a:r>
            <a:r>
              <a:rPr lang="tr-TR" dirty="0" err="1"/>
              <a:t>postür</a:t>
            </a:r>
            <a:r>
              <a:rPr lang="tr-TR" dirty="0"/>
              <a:t> eğitimi</a:t>
            </a:r>
          </a:p>
          <a:p>
            <a:r>
              <a:rPr lang="tr-TR" dirty="0"/>
              <a:t>Ağırlık ve eşya kaldırma tekniklerinin eğitimi</a:t>
            </a:r>
          </a:p>
          <a:p>
            <a:r>
              <a:rPr lang="tr-TR" dirty="0"/>
              <a:t>Risk faktörlerini değiştirmek</a:t>
            </a:r>
          </a:p>
          <a:p>
            <a:r>
              <a:rPr lang="tr-TR" dirty="0"/>
              <a:t>Egzersiz</a:t>
            </a:r>
          </a:p>
          <a:p>
            <a:r>
              <a:rPr lang="tr-TR" dirty="0"/>
              <a:t>Bel destekleri</a:t>
            </a:r>
          </a:p>
          <a:p>
            <a:endParaRPr lang="tr-TR" sz="32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258" y="2093976"/>
            <a:ext cx="3728845" cy="236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9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FD19BB3-9C24-42B4-ACED-CC73F9DD8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KORUNMA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9E36BCD-1E3F-4B31-B72F-55F3A9624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>
                <a:solidFill>
                  <a:srgbClr val="C00000"/>
                </a:solidFill>
              </a:rPr>
              <a:t>DOĞRU </a:t>
            </a:r>
            <a:r>
              <a:rPr lang="tr-TR" dirty="0" smtClean="0">
                <a:solidFill>
                  <a:srgbClr val="C00000"/>
                </a:solidFill>
              </a:rPr>
              <a:t>POSTÜR</a:t>
            </a:r>
          </a:p>
          <a:p>
            <a:pPr marL="0" indent="0">
              <a:buNone/>
            </a:pPr>
            <a:endParaRPr lang="tr-TR" dirty="0">
              <a:solidFill>
                <a:srgbClr val="C00000"/>
              </a:solidFill>
              <a:effectLst/>
            </a:endParaRPr>
          </a:p>
          <a:p>
            <a:pPr marL="0" indent="0">
              <a:buNone/>
            </a:pPr>
            <a:r>
              <a:rPr lang="tr-TR" i="0" u="sng" dirty="0">
                <a:solidFill>
                  <a:srgbClr val="C00000"/>
                </a:solidFill>
                <a:effectLst/>
              </a:rPr>
              <a:t>Genel olarak duruşumu nasıl iyileştirebilirim?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i="0" dirty="0">
                <a:effectLst/>
              </a:rPr>
              <a:t>Duruşunuza dikkat edin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i="0" dirty="0">
                <a:effectLst/>
              </a:rPr>
              <a:t>Aktif kalın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i="0" dirty="0">
                <a:effectLst/>
              </a:rPr>
              <a:t>Sağlıklı bir kiloyu koruyun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i="0" dirty="0">
                <a:effectLst/>
              </a:rPr>
              <a:t>Rahat, alçak topuklu ayakkabılar giyin</a:t>
            </a:r>
          </a:p>
          <a:p>
            <a:pPr fontAlgn="base"/>
            <a:r>
              <a:rPr lang="tr-TR" i="0" dirty="0">
                <a:effectLst/>
              </a:rPr>
              <a:t>Çalışma yüzeylerinin sizin için rahat bir </a:t>
            </a:r>
            <a:r>
              <a:rPr lang="tr-TR" dirty="0" smtClean="0"/>
              <a:t>yükseklikte </a:t>
            </a:r>
            <a:r>
              <a:rPr lang="tr-TR" dirty="0"/>
              <a:t>olduğundan </a:t>
            </a:r>
            <a:endParaRPr lang="tr-TR" dirty="0" smtClean="0"/>
          </a:p>
          <a:p>
            <a:pPr marL="0" indent="0" fontAlgn="base">
              <a:buNone/>
            </a:pPr>
            <a:r>
              <a:rPr lang="tr-TR" i="0" dirty="0" smtClean="0">
                <a:effectLst/>
              </a:rPr>
              <a:t>emin </a:t>
            </a:r>
            <a:r>
              <a:rPr lang="tr-TR" i="0" dirty="0">
                <a:effectLst/>
              </a:rPr>
              <a:t>olun </a:t>
            </a:r>
          </a:p>
          <a:p>
            <a:pPr marL="0" indent="0">
              <a:buNone/>
            </a:pPr>
            <a:endParaRPr lang="tr-TR" b="1" i="0" dirty="0">
              <a:solidFill>
                <a:srgbClr val="404040"/>
              </a:solidFill>
              <a:effectLst/>
              <a:latin typeface="Lucida Grande"/>
            </a:endParaRP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51036711-78CF-4F28-A42D-7CF18EBD3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7" r="30166"/>
          <a:stretch/>
        </p:blipFill>
        <p:spPr bwMode="auto">
          <a:xfrm>
            <a:off x="9803567" y="538151"/>
            <a:ext cx="2143594" cy="631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2893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12B32EF-C69A-4779-93A2-2E0123232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KORUNMA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1219494-1ED1-4EE1-9645-1B6C8532D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2657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i="0" u="sng" dirty="0" smtClean="0">
                <a:solidFill>
                  <a:srgbClr val="C00000"/>
                </a:solidFill>
                <a:effectLst/>
              </a:rPr>
              <a:t>Otururken Duruşumu Nasıl İyileştirebilirim?</a:t>
            </a:r>
          </a:p>
          <a:p>
            <a:pPr fontAlgn="base"/>
            <a:r>
              <a:rPr lang="tr-TR" i="0" dirty="0" smtClean="0">
                <a:effectLst/>
              </a:rPr>
              <a:t>Oturma </a:t>
            </a:r>
            <a:r>
              <a:rPr lang="tr-TR" i="0" dirty="0">
                <a:effectLst/>
              </a:rPr>
              <a:t>pozisyonları değiştirin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i="0" dirty="0">
                <a:effectLst/>
              </a:rPr>
              <a:t>Kısa yürüyüşler yapın</a:t>
            </a:r>
          </a:p>
          <a:p>
            <a:pPr fontAlgn="base"/>
            <a:r>
              <a:rPr lang="tr-TR" dirty="0"/>
              <a:t>Kaslarınızı sık sık hafifçe gerin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i="0" dirty="0">
                <a:effectLst/>
              </a:rPr>
              <a:t>Bacaklarınızı çaprazlamayın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i="0" dirty="0">
                <a:effectLst/>
              </a:rPr>
              <a:t>Ayaklarınızın yere değdiğinden emin olun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i="0" dirty="0">
                <a:effectLst/>
              </a:rPr>
              <a:t>Omuzlarınızı gevşetin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i="0" dirty="0">
                <a:effectLst/>
              </a:rPr>
              <a:t>Dirseklerinizi vücudunuza yakın tutun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i="0" dirty="0">
                <a:effectLst/>
              </a:rPr>
              <a:t>Sırtınızın tam olarak desteklendiğinden emin olun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tr-TR" i="0" dirty="0">
                <a:effectLst/>
              </a:rPr>
              <a:t>Uyluk ve kalçalarınızın desteklendiğinden emin olun</a:t>
            </a:r>
          </a:p>
          <a:p>
            <a:endParaRPr lang="tr-TR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9C6A827-0893-41E1-AB4A-268CB84F5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309" y="1502001"/>
            <a:ext cx="4043300" cy="513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4213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163">
            <a:extLst>
              <a:ext uri="{FF2B5EF4-FFF2-40B4-BE49-F238E27FC236}">
                <a16:creationId xmlns:a16="http://schemas.microsoft.com/office/drawing/2014/main" id="{23380ACE-FDC9-44E9-BD14-A8A1F431A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443"/>
            <a:ext cx="946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0" name="İçerik Yer Tutucusu 9" descr="Red X">
                <a:extLst>
                  <a:ext uri="{FF2B5EF4-FFF2-40B4-BE49-F238E27FC236}">
                    <a16:creationId xmlns:a16="http://schemas.microsoft.com/office/drawing/2014/main" id="{E8F075B5-4077-497B-B196-5E43327346A1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826404773"/>
                  </p:ext>
                </p:extLst>
              </p:nvPr>
            </p:nvGraphicFramePr>
            <p:xfrm>
              <a:off x="5920217" y="498619"/>
              <a:ext cx="1013861" cy="105857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13861" cy="1058574"/>
                    </a:xfrm>
                    <a:prstGeom prst="rect">
                      <a:avLst/>
                    </a:prstGeom>
                  </am3d:spPr>
                  <am3d:camera>
                    <am3d:pos x="0" y="0" z="6606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1450" d="1000000"/>
                    <am3d:preTrans dx="15192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853738" ay="1150815" az="-28574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409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İçerik Yer Tutucusu 9" descr="Red X">
                <a:extLst>
                  <a:ext uri="{FF2B5EF4-FFF2-40B4-BE49-F238E27FC236}">
                    <a16:creationId xmlns:a16="http://schemas.microsoft.com/office/drawing/2014/main" id="{E8F075B5-4077-497B-B196-5E43327346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20217" y="498619"/>
                <a:ext cx="1013861" cy="1058574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İçerik Yer Tutucusu 6" descr="Onay işareti düz dolguyla">
            <a:extLst>
              <a:ext uri="{FF2B5EF4-FFF2-40B4-BE49-F238E27FC236}">
                <a16:creationId xmlns:a16="http://schemas.microsoft.com/office/drawing/2014/main" id="{5385DC69-58E0-4BA4-BADD-380FE4D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76251" y="256381"/>
            <a:ext cx="1543050" cy="1543050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6113235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YATALTAN KALKMA">
            <a:extLst>
              <a:ext uri="{FF2B5EF4-FFF2-40B4-BE49-F238E27FC236}">
                <a16:creationId xmlns:a16="http://schemas.microsoft.com/office/drawing/2014/main" id="{3F2A56F4-0563-40EA-AD81-A185B6249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5196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 Yazı Tipi">
  <a:themeElements>
    <a:clrScheme name="Wood Type Yazı Tipi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 Yazı Tipi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 Yazı Tipi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TM03090434[[fn=Tahta Yazı]]</Template>
  <TotalTime>3373</TotalTime>
  <Words>3343</Words>
  <Application>Microsoft Office PowerPoint</Application>
  <PresentationFormat>Geniş ekran</PresentationFormat>
  <Paragraphs>799</Paragraphs>
  <Slides>105</Slides>
  <Notes>48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105</vt:i4>
      </vt:variant>
    </vt:vector>
  </HeadingPairs>
  <TitlesOfParts>
    <vt:vector size="117" baseType="lpstr">
      <vt:lpstr>Arial</vt:lpstr>
      <vt:lpstr>Calibri</vt:lpstr>
      <vt:lpstr>inherit</vt:lpstr>
      <vt:lpstr>Lucida Grande</vt:lpstr>
      <vt:lpstr>Noto Sans</vt:lpstr>
      <vt:lpstr>Noto Serif JP</vt:lpstr>
      <vt:lpstr>Roboto</vt:lpstr>
      <vt:lpstr>Rockwell</vt:lpstr>
      <vt:lpstr>Rockwell Condensed</vt:lpstr>
      <vt:lpstr>Times New Roman</vt:lpstr>
      <vt:lpstr>Wingdings</vt:lpstr>
      <vt:lpstr>Wood Type Yazı Tipi</vt:lpstr>
      <vt:lpstr>PowerPoint Sunusu</vt:lpstr>
      <vt:lpstr>Birinci basamakta bel   ağrısına yaklaşım </vt:lpstr>
      <vt:lpstr>Amaç                  hedefler </vt:lpstr>
      <vt:lpstr>SUNUM PLANI</vt:lpstr>
      <vt:lpstr>GENEL BİLGİLER</vt:lpstr>
      <vt:lpstr>EPİDEMİYOLOJİ</vt:lpstr>
      <vt:lpstr>RİSK FAKTÖRLERİ</vt:lpstr>
      <vt:lpstr>PowerPoint Sunusu</vt:lpstr>
      <vt:lpstr>SINIFLANDIRMA</vt:lpstr>
      <vt:lpstr>MEKANİK BEL AĞRISI</vt:lpstr>
      <vt:lpstr>Mekanik Olmayan Bel Ağrıları</vt:lpstr>
      <vt:lpstr>Mekanik Olmayan Bel Ağrıları</vt:lpstr>
      <vt:lpstr>Mekanik Olmayan Bel Ağrıları</vt:lpstr>
      <vt:lpstr>TANI</vt:lpstr>
      <vt:lpstr>PowerPoint Sunusu</vt:lpstr>
      <vt:lpstr>PowerPoint Sunusu</vt:lpstr>
      <vt:lpstr>ANAMNEZ</vt:lpstr>
      <vt:lpstr>ANAMNEZ</vt:lpstr>
      <vt:lpstr>FİZİK MUAYENE</vt:lpstr>
      <vt:lpstr>FİZİK MUAYENE</vt:lpstr>
      <vt:lpstr>Hareket Açıklığı</vt:lpstr>
      <vt:lpstr>FİZİK MUAYENE</vt:lpstr>
      <vt:lpstr>Hareket Açıklığı</vt:lpstr>
      <vt:lpstr>Hareket Açıklığı</vt:lpstr>
      <vt:lpstr>PowerPoint Sunusu</vt:lpstr>
      <vt:lpstr>FİZİK MUAYENE</vt:lpstr>
      <vt:lpstr>FİZİK MUAYENE</vt:lpstr>
      <vt:lpstr>FİZİK MUAYENE</vt:lpstr>
      <vt:lpstr>FİZİK MUAYENE</vt:lpstr>
      <vt:lpstr>PowerPoint Sunusu</vt:lpstr>
      <vt:lpstr>FİZİK MUAYENE</vt:lpstr>
      <vt:lpstr>FİZİK MUAYENE</vt:lpstr>
      <vt:lpstr>FİZİK MUAYENE</vt:lpstr>
      <vt:lpstr>PowerPoint Sunusu</vt:lpstr>
      <vt:lpstr>TANISAL TESTLER</vt:lpstr>
      <vt:lpstr>TANISAL TESTLER</vt:lpstr>
      <vt:lpstr>PowerPoint Sunusu</vt:lpstr>
      <vt:lpstr>PowerPoint Sunusu</vt:lpstr>
      <vt:lpstr>PowerPoint Sunusu</vt:lpstr>
      <vt:lpstr>TANISAL TESTLER</vt:lpstr>
      <vt:lpstr>SIK GÖRÜLEN BEL AĞRISI NEDENLERİ</vt:lpstr>
      <vt:lpstr>LUMBAR STRAİN/SPRAİN</vt:lpstr>
      <vt:lpstr>LUMBAR STRAİN/SPRAİN</vt:lpstr>
      <vt:lpstr>HERNİE DİSK</vt:lpstr>
      <vt:lpstr>PowerPoint Sunusu</vt:lpstr>
      <vt:lpstr>PowerPoint Sunusu</vt:lpstr>
      <vt:lpstr>HERNİE DİSK</vt:lpstr>
      <vt:lpstr>HERNİE DİSK</vt:lpstr>
      <vt:lpstr>DİSK VE FASET DEJENERASYONU</vt:lpstr>
      <vt:lpstr>SPİNAL STENOZ</vt:lpstr>
      <vt:lpstr>SPONDİLOLİZİS, SPONDİLOLİSTEZİS</vt:lpstr>
      <vt:lpstr>SPONDİLOLİZİS, SPONDİLOLİSTEZİS</vt:lpstr>
      <vt:lpstr>ANKİLOZAN SPONDİLİT</vt:lpstr>
      <vt:lpstr>ANKİLOZAN SPONDİLİT</vt:lpstr>
      <vt:lpstr>TEDAVİ YAKLAŞIMLARI</vt:lpstr>
      <vt:lpstr>TEDAVİ</vt:lpstr>
      <vt:lpstr>TEDAVİ</vt:lpstr>
      <vt:lpstr>AKUT BEL AĞRISI</vt:lpstr>
      <vt:lpstr>AKUT BEL AĞRISI</vt:lpstr>
      <vt:lpstr>AKUT BEL AĞRISI</vt:lpstr>
      <vt:lpstr>AKUT BEL AĞRISI</vt:lpstr>
      <vt:lpstr>AKUT VE SUBAKUT BEL AĞRISI</vt:lpstr>
      <vt:lpstr>AKUT VE SUBAKUT BEL AĞRISI </vt:lpstr>
      <vt:lpstr>AKUT VE SUBAKUT BEL AĞRISI </vt:lpstr>
      <vt:lpstr>AKUT VE SUBAKUT BEL AĞRISI </vt:lpstr>
      <vt:lpstr>KRONİK BEL AĞRISI</vt:lpstr>
      <vt:lpstr>KRONİK BEL AĞRISI</vt:lpstr>
      <vt:lpstr>KRONİK BEL AĞRISI</vt:lpstr>
      <vt:lpstr>KRONİK BEL AĞRISI</vt:lpstr>
      <vt:lpstr>KRONİK BEL AĞRISI</vt:lpstr>
      <vt:lpstr>KRONİK BEL AĞRISI</vt:lpstr>
      <vt:lpstr>KRONİK BEL AĞRISI</vt:lpstr>
      <vt:lpstr>KRONİK BEL AĞRISI</vt:lpstr>
      <vt:lpstr>KRONİK BEL AĞRISI</vt:lpstr>
      <vt:lpstr>PowerPoint Sunusu</vt:lpstr>
      <vt:lpstr>MEKANİK BEL AĞRISI tedavisi</vt:lpstr>
      <vt:lpstr>MEKANİK BEL AĞRISI</vt:lpstr>
      <vt:lpstr>MEKANİK BEL AĞRISI</vt:lpstr>
      <vt:lpstr>MEKANİK BEL AĞRISI</vt:lpstr>
      <vt:lpstr>MEKANİK BEL AĞRISI</vt:lpstr>
      <vt:lpstr>KRONİK BEL AĞRISI</vt:lpstr>
      <vt:lpstr>Egzersizler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KORUNMA</vt:lpstr>
      <vt:lpstr>KORUNMA</vt:lpstr>
      <vt:lpstr>KORUNMA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SEVK KRİTERLERİ</vt:lpstr>
      <vt:lpstr>KAYNAKLAR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 AĞRISINA YAKLAŞIM</dc:title>
  <dc:creator>Zeynep Baltacıoğlu</dc:creator>
  <cp:lastModifiedBy>SAMSUNG</cp:lastModifiedBy>
  <cp:revision>207</cp:revision>
  <dcterms:created xsi:type="dcterms:W3CDTF">2022-04-20T07:47:14Z</dcterms:created>
  <dcterms:modified xsi:type="dcterms:W3CDTF">2022-11-15T09:41:12Z</dcterms:modified>
</cp:coreProperties>
</file>