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94" r:id="rId7"/>
    <p:sldId id="262" r:id="rId8"/>
    <p:sldId id="263" r:id="rId9"/>
    <p:sldId id="29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93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651" autoAdjust="0"/>
  </p:normalViewPr>
  <p:slideViewPr>
    <p:cSldViewPr snapToGrid="0">
      <p:cViewPr varScale="1">
        <p:scale>
          <a:sx n="107" d="100"/>
          <a:sy n="107" d="100"/>
        </p:scale>
        <p:origin x="-7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A35DE-0CFD-4A1D-8E73-D0457D26A751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D6C81-A266-44DD-9B8D-BC0C978274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88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Lokalize olmayan şiddetli karın ağrısı (bazen </a:t>
            </a:r>
            <a:r>
              <a:rPr lang="tr-TR" dirty="0" err="1"/>
              <a:t>periumblikal</a:t>
            </a:r>
            <a:r>
              <a:rPr lang="tr-TR" dirty="0"/>
              <a:t>)  Karın muayenesi ile </a:t>
            </a:r>
            <a:r>
              <a:rPr lang="tr-TR" dirty="0" err="1"/>
              <a:t>korele</a:t>
            </a:r>
            <a:r>
              <a:rPr lang="tr-TR" dirty="0"/>
              <a:t> olmayan ağrı  Kusma  % 25 olguda kanlı ishal  </a:t>
            </a:r>
            <a:r>
              <a:rPr lang="tr-TR" dirty="0" err="1"/>
              <a:t>İskemi</a:t>
            </a:r>
            <a:r>
              <a:rPr lang="tr-TR" dirty="0"/>
              <a:t> ilerleyince </a:t>
            </a:r>
            <a:r>
              <a:rPr lang="tr-TR" dirty="0" err="1"/>
              <a:t>peritoneal</a:t>
            </a:r>
            <a:r>
              <a:rPr lang="tr-TR" dirty="0"/>
              <a:t> </a:t>
            </a:r>
            <a:r>
              <a:rPr lang="tr-TR" dirty="0" err="1"/>
              <a:t>irritasyon</a:t>
            </a:r>
            <a:r>
              <a:rPr lang="tr-TR" dirty="0"/>
              <a:t> bulguları  Azalmış barsak sesleri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6C81-A266-44DD-9B8D-BC0C97827458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191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35ED11C-2D28-40C4-A50F-46BE3D649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1731B461-593B-446D-B570-939D0AD65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437844AA-BABF-416B-A822-1084D964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33B0ACEF-5D9D-4679-99BE-BF58D115D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6E219BF0-467A-45FD-8EAC-BE8A4FF8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633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CFCB033-9747-47EC-8858-9236D636B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8912AC0A-1DF3-4A38-9A7F-ABF19277C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F2C3CABB-1EA3-40C0-8B0B-625771BFE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814010E-036C-4999-A935-48067D995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BEBB6E5E-71F1-45A7-9B48-4488A71C1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01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639176D1-8E98-4350-881B-B568A28776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8D32D7AD-BD4B-44CB-8643-E2344DBC2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3536B5EB-2FC4-4F85-A87C-D2546E585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0D47E952-C961-4717-8A97-66871742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5178835B-8E8A-472D-A73E-2322A60B4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10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47861D2-A89C-4F90-91ED-32BC03D6E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9C3BA21-87D2-4A93-8AE9-C772F2A07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5F965A46-9509-4734-83C0-551FAD58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8C0979D6-C93A-40C5-B1AF-F7B98F68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10DDDAE0-57BD-4737-A226-5E37C138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78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77A1CDF4-8A3E-46D1-AE3C-0A3D7030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D6B51CED-735C-4635-B8B6-A090D153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3F024855-0B6B-4634-A3FC-D9816AE8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B261A1D1-B112-4099-98CB-5AF15B130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DA754010-8092-4FC4-9D6A-6FA3306B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65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E6EF17D-8963-4849-BC4B-A2A00AC7B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5E70578-A669-4D72-AF80-166DD8707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F9D5E738-6465-4655-9931-CE6F86918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08AF976F-CE0A-4C14-9D7F-BBEE60A71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F7652D7E-C7B8-4C6E-98B2-7A89BAB4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BD850012-6432-4347-B849-E9313F493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73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AC68D59-1976-42DB-8FCD-0BA9C6FFC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B9523268-1E53-4FE6-AF18-1CB83BF9D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53E32A16-E846-4D99-AEE6-41EFF5826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F6694FAF-9114-4063-A87B-AF19283952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D9FC19C8-3E46-4218-A96A-1E635B84F3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D084E51F-0EE8-4BF6-BA85-8293CFCD5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5B3BED9B-01C5-4626-A98F-F7EADFB52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37128CE9-0F80-452B-9EFA-1D43E1299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4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1A7F7A-1FBE-4162-90FC-48484AD4E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AE4CC1C4-44D9-4708-825A-95B718924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E3EBCEEB-03AE-40BD-8F29-4A30B33D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7CC48436-935E-4FB6-8D1A-CD13BA839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6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09CFFB9E-63CC-483B-B053-94200AF42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8F7B5691-399F-4613-B782-91527593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8CFC47B5-9A7F-4A66-B2A4-D76A129B6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38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1D0A7EC-166A-4AA7-AE3C-E00B06B9B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CE08085-76A0-4EDC-A351-4191FC636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CC25E19D-CC0D-4824-9479-908A3639C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614DF175-BF53-477B-9288-328468351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4EF63E4A-2774-4EB5-8075-E6C2A0FB1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019C513E-2829-453A-8EB9-DE553AF64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013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D20109E-1117-46B1-83B5-9ACB80311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6B212203-1611-4321-9F4F-2F50DBCF8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C36AAC0F-2F43-4FD0-AA07-295A0B5DD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33CA8040-DE2A-4D5A-B66C-BA134572F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B68C47E3-C685-41FF-A985-B946F1C2A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34078788-8DCC-4529-9BE0-03FFCDA81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22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="" xmlns:a16="http://schemas.microsoft.com/office/drawing/2014/main" id="{FCCFD082-EB3E-4032-87FC-D5F13F8F0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66790DFC-2B5E-4DB2-9065-3E7B0FBFD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25E21D04-C5EA-49AC-9E15-23A89AC148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A68DC-A54B-4703-829C-F4B2D67D69BB}" type="datetimeFigureOut">
              <a:rPr lang="tr-TR" smtClean="0"/>
              <a:t>05.07.2019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63E5A80E-C058-4EA1-A0EC-EA1C9507E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9578A78F-988C-44E7-A723-BBCF3BC10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83702-13F7-4624-9542-9962F6F922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59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image?topicKey=3579&amp;search=portal%20vein%20thrombosis&amp;source=outline_link&amp;imageKey=GAST/7379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uptodat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C635512-45F3-464B-BBCB-76546C1EE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2763"/>
            <a:ext cx="9144000" cy="238760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Portal </a:t>
            </a:r>
            <a:r>
              <a:rPr lang="tr-TR" dirty="0" err="1">
                <a:solidFill>
                  <a:srgbClr val="FF0000"/>
                </a:solidFill>
              </a:rPr>
              <a:t>Ven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Trombozu</a:t>
            </a:r>
            <a:r>
              <a:rPr lang="tr-TR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EA1ED216-7D8A-416F-A14C-A77234E26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tr-TR" dirty="0" err="1"/>
              <a:t>İnt.Dr</a:t>
            </a:r>
            <a:r>
              <a:rPr lang="tr-TR" dirty="0"/>
              <a:t>. </a:t>
            </a:r>
            <a:r>
              <a:rPr lang="tr-TR" dirty="0" err="1"/>
              <a:t>Ahmetcan</a:t>
            </a:r>
            <a:r>
              <a:rPr lang="tr-TR" dirty="0"/>
              <a:t> </a:t>
            </a:r>
            <a:r>
              <a:rPr lang="tr-TR" dirty="0" smtClean="0"/>
              <a:t>ATMACA</a:t>
            </a:r>
          </a:p>
          <a:p>
            <a:r>
              <a:rPr lang="tr-TR" dirty="0" smtClean="0"/>
              <a:t>KTÜ Tıp Fakültesi Aile Hekimliği Stajı</a:t>
            </a:r>
          </a:p>
          <a:p>
            <a:r>
              <a:rPr lang="tr-TR" dirty="0" smtClean="0"/>
              <a:t>05.07.2019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1511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Portal Hipertansiyonda Tanı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Basınç ölçümleri;</a:t>
            </a:r>
          </a:p>
          <a:p>
            <a:pPr lvl="1"/>
            <a:r>
              <a:rPr lang="tr-TR" dirty="0"/>
              <a:t>Portal </a:t>
            </a:r>
            <a:r>
              <a:rPr lang="tr-TR" dirty="0" err="1"/>
              <a:t>ven</a:t>
            </a:r>
            <a:r>
              <a:rPr lang="tr-TR" dirty="0"/>
              <a:t> basıncını doğrudan ölçümü, günlük klinikte gerekli değildir daha çok klinik araştırmalarda kullanılır</a:t>
            </a:r>
          </a:p>
          <a:p>
            <a:pPr lvl="1"/>
            <a:r>
              <a:rPr lang="tr-TR" dirty="0"/>
              <a:t>Portal sistem basıncının </a:t>
            </a:r>
            <a:r>
              <a:rPr lang="tr-TR" dirty="0" smtClean="0"/>
              <a:t>12mm/</a:t>
            </a:r>
            <a:r>
              <a:rPr lang="tr-TR" dirty="0" err="1" smtClean="0"/>
              <a:t>Hg’nın</a:t>
            </a:r>
            <a:r>
              <a:rPr lang="tr-TR" dirty="0" smtClean="0"/>
              <a:t> </a:t>
            </a:r>
            <a:r>
              <a:rPr lang="tr-TR" dirty="0"/>
              <a:t>üzerine çıkması</a:t>
            </a:r>
            <a:r>
              <a:rPr lang="tr-TR" altLang="tr-TR" dirty="0">
                <a:solidFill>
                  <a:srgbClr val="FCF6F6"/>
                </a:solidFill>
              </a:rPr>
              <a:t> </a:t>
            </a:r>
            <a:r>
              <a:rPr lang="tr-TR" altLang="tr-TR" dirty="0"/>
              <a:t>ile portal hipertansiyon oluşur</a:t>
            </a:r>
            <a:endParaRPr lang="tr-TR" dirty="0"/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Akım ölçümleri;</a:t>
            </a:r>
          </a:p>
          <a:p>
            <a:pPr lvl="1"/>
            <a:r>
              <a:rPr lang="tr-TR" dirty="0"/>
              <a:t>Portal </a:t>
            </a:r>
            <a:r>
              <a:rPr lang="tr-TR" dirty="0" err="1"/>
              <a:t>ven</a:t>
            </a:r>
            <a:r>
              <a:rPr lang="tr-TR" dirty="0"/>
              <a:t> kan </a:t>
            </a:r>
            <a:r>
              <a:rPr lang="tr-TR" dirty="0" err="1"/>
              <a:t>akıım</a:t>
            </a:r>
            <a:r>
              <a:rPr lang="tr-TR" dirty="0"/>
              <a:t>, varis içi kan akımı veya </a:t>
            </a:r>
            <a:r>
              <a:rPr lang="tr-TR" dirty="0" err="1"/>
              <a:t>azigos</a:t>
            </a:r>
            <a:r>
              <a:rPr lang="tr-TR" dirty="0"/>
              <a:t> </a:t>
            </a:r>
            <a:r>
              <a:rPr lang="tr-TR" dirty="0" err="1"/>
              <a:t>ven</a:t>
            </a:r>
            <a:r>
              <a:rPr lang="tr-TR" dirty="0"/>
              <a:t> akımı ölçülmesi, </a:t>
            </a:r>
            <a:r>
              <a:rPr lang="tr-TR" dirty="0" err="1"/>
              <a:t>doppler</a:t>
            </a:r>
            <a:r>
              <a:rPr lang="tr-TR" dirty="0"/>
              <a:t> </a:t>
            </a:r>
            <a:r>
              <a:rPr lang="tr-TR" dirty="0" err="1"/>
              <a:t>ultrasound</a:t>
            </a:r>
            <a:r>
              <a:rPr lang="tr-TR" dirty="0"/>
              <a:t> ile yapılabilen bu işlemde daha çok klinik araştırmalarda kullanılır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9448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067"/>
            <a:ext cx="10515600" cy="1325563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Portal Hipertansiyonda Tanı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1867"/>
            <a:ext cx="10515600" cy="5175604"/>
          </a:xfrm>
        </p:spPr>
        <p:txBody>
          <a:bodyPr/>
          <a:lstStyle/>
          <a:p>
            <a:r>
              <a:rPr lang="tr-TR" sz="3200" dirty="0">
                <a:solidFill>
                  <a:srgbClr val="FF0000"/>
                </a:solidFill>
              </a:rPr>
              <a:t>Radyolojik bulgular;</a:t>
            </a:r>
          </a:p>
          <a:p>
            <a:pPr lvl="1"/>
            <a:r>
              <a:rPr lang="tr-TR" sz="2800" dirty="0"/>
              <a:t>Portal </a:t>
            </a:r>
            <a:r>
              <a:rPr lang="tr-TR" sz="2800" dirty="0" err="1"/>
              <a:t>venöz</a:t>
            </a:r>
            <a:r>
              <a:rPr lang="tr-TR" sz="2800" dirty="0"/>
              <a:t> sistemin görüntülenmesi, </a:t>
            </a:r>
            <a:r>
              <a:rPr lang="tr-TR" sz="2800" dirty="0" err="1"/>
              <a:t>kollateral</a:t>
            </a:r>
            <a:r>
              <a:rPr lang="tr-TR" sz="2800" dirty="0"/>
              <a:t> dolaşımın görüntülenmesi </a:t>
            </a:r>
            <a:r>
              <a:rPr lang="tr-TR" sz="2800" dirty="0" err="1"/>
              <a:t>hepatomegali</a:t>
            </a:r>
            <a:r>
              <a:rPr lang="tr-TR" sz="2800" dirty="0"/>
              <a:t>, </a:t>
            </a:r>
            <a:r>
              <a:rPr lang="tr-TR" sz="2800" dirty="0" err="1"/>
              <a:t>splenomegali</a:t>
            </a:r>
            <a:r>
              <a:rPr lang="tr-TR" sz="2800" dirty="0"/>
              <a:t> değerlendirilmesi veya </a:t>
            </a:r>
            <a:r>
              <a:rPr lang="tr-TR" sz="2800" dirty="0" err="1"/>
              <a:t>PH’na</a:t>
            </a:r>
            <a:r>
              <a:rPr lang="tr-TR" sz="2800" dirty="0"/>
              <a:t> </a:t>
            </a:r>
            <a:r>
              <a:rPr lang="tr-TR" sz="2800" dirty="0" err="1"/>
              <a:t>sebeb</a:t>
            </a:r>
            <a:r>
              <a:rPr lang="tr-TR" sz="2800" dirty="0"/>
              <a:t> olan hastalığa ilişkin bulguların saptanabilmesi açısından önemi büyüktür.</a:t>
            </a:r>
          </a:p>
          <a:p>
            <a:pPr lvl="1"/>
            <a:r>
              <a:rPr lang="tr-TR" sz="2800" dirty="0"/>
              <a:t>Baryumlu </a:t>
            </a:r>
            <a:r>
              <a:rPr lang="tr-TR" sz="2800" dirty="0" err="1"/>
              <a:t>özofagus</a:t>
            </a:r>
            <a:r>
              <a:rPr lang="tr-TR" sz="2800" dirty="0"/>
              <a:t> pasaj </a:t>
            </a:r>
            <a:r>
              <a:rPr lang="tr-TR" sz="2800" dirty="0" err="1"/>
              <a:t>grafisi</a:t>
            </a:r>
            <a:r>
              <a:rPr lang="tr-TR" sz="2800" dirty="0"/>
              <a:t>, endoskopik inceleme yapılamıyorsa</a:t>
            </a:r>
          </a:p>
          <a:p>
            <a:pPr lvl="1"/>
            <a:r>
              <a:rPr lang="tr-TR" sz="2800" dirty="0" err="1"/>
              <a:t>Doppler</a:t>
            </a:r>
            <a:r>
              <a:rPr lang="tr-TR" sz="2800" dirty="0"/>
              <a:t> ultrasonografi aynı zamanda akım ölçümleri yapılabildiğinden tanıda değerlidir.</a:t>
            </a:r>
          </a:p>
        </p:txBody>
      </p:sp>
    </p:spTree>
    <p:extLst>
      <p:ext uri="{BB962C8B-B14F-4D97-AF65-F5344CB8AC3E}">
        <p14:creationId xmlns:p14="http://schemas.microsoft.com/office/powerpoint/2010/main" val="1374322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Portal Hipertansiyonda Tanı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>
                <a:solidFill>
                  <a:srgbClr val="FF0000"/>
                </a:solidFill>
              </a:rPr>
              <a:t>Radyolojik bulgular;</a:t>
            </a:r>
            <a:endParaRPr lang="tr-TR" sz="3200" dirty="0"/>
          </a:p>
          <a:p>
            <a:pPr lvl="1"/>
            <a:r>
              <a:rPr lang="tr-TR" sz="2800" dirty="0" err="1"/>
              <a:t>Splenoportografi</a:t>
            </a:r>
            <a:r>
              <a:rPr lang="tr-TR" sz="2800" dirty="0"/>
              <a:t> özellikle </a:t>
            </a:r>
            <a:r>
              <a:rPr lang="tr-TR" sz="2800" dirty="0" err="1"/>
              <a:t>prehepatik</a:t>
            </a:r>
            <a:r>
              <a:rPr lang="tr-TR" sz="2800" dirty="0"/>
              <a:t> (portal </a:t>
            </a:r>
            <a:r>
              <a:rPr lang="tr-TR" sz="2800" dirty="0" err="1"/>
              <a:t>ven</a:t>
            </a:r>
            <a:r>
              <a:rPr lang="tr-TR" sz="2800" dirty="0"/>
              <a:t> </a:t>
            </a:r>
            <a:r>
              <a:rPr lang="tr-TR" sz="2800" dirty="0" err="1"/>
              <a:t>trombozu</a:t>
            </a:r>
            <a:r>
              <a:rPr lang="tr-TR" sz="2800" dirty="0"/>
              <a:t>…) PH tanısında önemlidir, fakat MR ve BT anjiyo ile yeterli görüntü elde edildiğinden neredeyse terk edilmiştir.</a:t>
            </a:r>
          </a:p>
          <a:p>
            <a:pPr lvl="1"/>
            <a:endParaRPr lang="tr-TR" sz="2800" dirty="0"/>
          </a:p>
          <a:p>
            <a:pPr lvl="1"/>
            <a:r>
              <a:rPr lang="tr-TR" sz="2800" u="sng" dirty="0"/>
              <a:t>Endoskopik inceleme</a:t>
            </a:r>
            <a:r>
              <a:rPr lang="tr-TR" sz="2800" dirty="0"/>
              <a:t> </a:t>
            </a:r>
            <a:r>
              <a:rPr lang="tr-TR" sz="2800" dirty="0" err="1"/>
              <a:t>özofagus</a:t>
            </a:r>
            <a:r>
              <a:rPr lang="tr-TR" sz="2800" dirty="0"/>
              <a:t> varislerinin tespiti için önemlidir, varis büyüklüğü, varis üzerinde kanama riski ile ilgili olan bazı bulguların saptanmasında da yardımcı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8375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Portal </a:t>
            </a:r>
            <a:r>
              <a:rPr lang="tr-TR" dirty="0" err="1">
                <a:solidFill>
                  <a:srgbClr val="FF0000"/>
                </a:solidFill>
              </a:rPr>
              <a:t>Ven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Trombozu</a:t>
            </a:r>
            <a:r>
              <a:rPr lang="tr-TR" dirty="0">
                <a:solidFill>
                  <a:srgbClr val="FF0000"/>
                </a:solidFill>
              </a:rPr>
              <a:t> (PVT)</a:t>
            </a:r>
          </a:p>
        </p:txBody>
      </p:sp>
      <p:pic>
        <p:nvPicPr>
          <p:cNvPr id="6" name="İçerik Yer Tutucusu 5" descr="ekran görüntüsü içeren bir resim&#10;&#10;Açıklama otomatik olarak oluşturuldu">
            <a:extLst>
              <a:ext uri="{FF2B5EF4-FFF2-40B4-BE49-F238E27FC236}">
                <a16:creationId xmlns="" xmlns:a16="http://schemas.microsoft.com/office/drawing/2014/main" id="{0980EEBE-6A4B-4899-995C-11D4AC1AF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678" y="464235"/>
            <a:ext cx="4971322" cy="5987684"/>
          </a:xfrm>
        </p:spPr>
      </p:pic>
      <p:sp>
        <p:nvSpPr>
          <p:cNvPr id="4" name="Metin kutusu 3">
            <a:extLst>
              <a:ext uri="{FF2B5EF4-FFF2-40B4-BE49-F238E27FC236}">
                <a16:creationId xmlns="" xmlns:a16="http://schemas.microsoft.com/office/drawing/2014/main" id="{5B6FE951-F3B0-4D9A-9429-BE6E1F979409}"/>
              </a:ext>
            </a:extLst>
          </p:cNvPr>
          <p:cNvSpPr txBox="1"/>
          <p:nvPr/>
        </p:nvSpPr>
        <p:spPr>
          <a:xfrm>
            <a:off x="0" y="6451918"/>
            <a:ext cx="119716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dirty="0">
                <a:hlinkClick r:id="rId3"/>
              </a:rPr>
              <a:t>https://www.uptodate.com/contents/image?topicKey=3579&amp;search=portal%20vein%20thrombosis&amp;source=outline_link&amp;imageKey=GAST%2F73799</a:t>
            </a:r>
            <a:endParaRPr lang="tr-TR" sz="1100" dirty="0"/>
          </a:p>
        </p:txBody>
      </p:sp>
      <p:sp>
        <p:nvSpPr>
          <p:cNvPr id="7" name="İçerik Yer Tutucusu 2">
            <a:extLst>
              <a:ext uri="{FF2B5EF4-FFF2-40B4-BE49-F238E27FC236}">
                <a16:creationId xmlns="" xmlns:a16="http://schemas.microsoft.com/office/drawing/2014/main" id="{412DE828-EBFA-4BC1-9E5D-13933077A743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60038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Belirli bir nedenin saptanamadığı olgularda ise </a:t>
            </a:r>
            <a:r>
              <a:rPr lang="tr-TR" dirty="0" err="1"/>
              <a:t>idiopatik</a:t>
            </a:r>
            <a:r>
              <a:rPr lang="tr-TR" dirty="0"/>
              <a:t> portal </a:t>
            </a:r>
            <a:r>
              <a:rPr lang="tr-TR" dirty="0" err="1"/>
              <a:t>ven</a:t>
            </a:r>
            <a:r>
              <a:rPr lang="tr-TR" dirty="0"/>
              <a:t> </a:t>
            </a:r>
            <a:r>
              <a:rPr lang="tr-TR" dirty="0" err="1"/>
              <a:t>trombozları</a:t>
            </a:r>
            <a:r>
              <a:rPr lang="tr-TR" dirty="0"/>
              <a:t> olarak tanımlanır.</a:t>
            </a:r>
          </a:p>
          <a:p>
            <a:r>
              <a:rPr lang="tr-TR" dirty="0"/>
              <a:t>Çocuklarda </a:t>
            </a:r>
            <a:r>
              <a:rPr lang="tr-TR" dirty="0" err="1"/>
              <a:t>efeksiyonlar</a:t>
            </a:r>
            <a:r>
              <a:rPr lang="tr-TR" dirty="0"/>
              <a:t>, </a:t>
            </a:r>
          </a:p>
          <a:p>
            <a:r>
              <a:rPr lang="tr-TR" dirty="0"/>
              <a:t>erişkinlerde ise </a:t>
            </a:r>
            <a:r>
              <a:rPr lang="tr-TR" dirty="0" err="1"/>
              <a:t>tromboz</a:t>
            </a:r>
            <a:r>
              <a:rPr lang="tr-TR" dirty="0"/>
              <a:t> eğilimi arttıran nedenler, </a:t>
            </a:r>
            <a:r>
              <a:rPr lang="tr-TR" dirty="0" err="1"/>
              <a:t>myeloproliferatif</a:t>
            </a:r>
            <a:r>
              <a:rPr lang="tr-TR" dirty="0"/>
              <a:t> hastalıklar, karaciğer sirozu önde gelen etiyolojilerdir.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8194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Klinik tablo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Çocukluk çağında daha çok bir kronik hastalık şeklinde gelişmekte ve ilk belirtisi varis kanamaları olmaktadır. Aynı zamanda çocukların yarısında büyüme gelişme geriliği dikkat çeker.</a:t>
            </a:r>
          </a:p>
          <a:p>
            <a:r>
              <a:rPr lang="tr-TR" dirty="0"/>
              <a:t>Erişkin </a:t>
            </a:r>
            <a:r>
              <a:rPr lang="tr-TR" dirty="0" err="1"/>
              <a:t>PVT’de</a:t>
            </a:r>
            <a:r>
              <a:rPr lang="tr-TR" dirty="0"/>
              <a:t> ise klinik tablo akut veya kronik olmasına göre değişir. </a:t>
            </a:r>
            <a:r>
              <a:rPr lang="tr-TR" dirty="0" err="1"/>
              <a:t>Hepatik</a:t>
            </a:r>
            <a:r>
              <a:rPr lang="tr-TR" dirty="0"/>
              <a:t> </a:t>
            </a:r>
            <a:r>
              <a:rPr lang="tr-TR" dirty="0" err="1"/>
              <a:t>ensefalopati</a:t>
            </a:r>
            <a:r>
              <a:rPr lang="tr-TR" dirty="0"/>
              <a:t> diğer PH tiplerine göre daha nadir ve hafif düzeylidir.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4943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Klinik tablo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sz="2800" dirty="0"/>
              <a:t>Akut </a:t>
            </a:r>
            <a:r>
              <a:rPr lang="tr-TR" sz="2800" dirty="0" err="1"/>
              <a:t>PVT’de</a:t>
            </a:r>
            <a:r>
              <a:rPr lang="tr-TR" sz="2800" dirty="0"/>
              <a:t> akut karın ağrısı ile başlar, nadiren asit eşlik </a:t>
            </a:r>
            <a:r>
              <a:rPr lang="tr-TR" sz="2800" dirty="0" err="1"/>
              <a:t>eder,non</a:t>
            </a:r>
            <a:r>
              <a:rPr lang="tr-TR" sz="2800" dirty="0"/>
              <a:t>-spesifik </a:t>
            </a:r>
            <a:r>
              <a:rPr lang="tr-TR" sz="2800" dirty="0" err="1"/>
              <a:t>dispeptik</a:t>
            </a:r>
            <a:r>
              <a:rPr lang="tr-TR" sz="2800" dirty="0"/>
              <a:t> şikayetler sıklıkla mevcuttur. </a:t>
            </a:r>
            <a:r>
              <a:rPr lang="tr-TR" sz="2800" dirty="0" err="1"/>
              <a:t>Trombozun</a:t>
            </a:r>
            <a:r>
              <a:rPr lang="tr-TR" sz="2800" dirty="0"/>
              <a:t> </a:t>
            </a:r>
            <a:r>
              <a:rPr lang="tr-TR" sz="2800" dirty="0" err="1"/>
              <a:t>mezenterik</a:t>
            </a:r>
            <a:r>
              <a:rPr lang="tr-TR" sz="2800" dirty="0"/>
              <a:t> </a:t>
            </a:r>
            <a:r>
              <a:rPr lang="tr-TR" sz="2800" dirty="0" err="1"/>
              <a:t>venleri</a:t>
            </a:r>
            <a:r>
              <a:rPr lang="tr-TR" sz="2800" dirty="0"/>
              <a:t> tuttuğu hastalarda </a:t>
            </a:r>
            <a:r>
              <a:rPr lang="tr-TR" sz="2800" dirty="0" err="1"/>
              <a:t>intestinal</a:t>
            </a:r>
            <a:r>
              <a:rPr lang="tr-TR" sz="2800" dirty="0"/>
              <a:t> </a:t>
            </a:r>
            <a:r>
              <a:rPr lang="tr-TR" sz="2800" dirty="0" err="1"/>
              <a:t>iskemi</a:t>
            </a:r>
            <a:r>
              <a:rPr lang="tr-TR" sz="2800" dirty="0"/>
              <a:t> bulguları tabloya eşlik eder.(çünkü </a:t>
            </a:r>
            <a:r>
              <a:rPr lang="tr-TR" sz="2800" dirty="0" err="1"/>
              <a:t>kolleteraller</a:t>
            </a:r>
            <a:r>
              <a:rPr lang="tr-TR" sz="2800" dirty="0"/>
              <a:t> gelişmedi)</a:t>
            </a:r>
          </a:p>
          <a:p>
            <a:pPr lvl="1"/>
            <a:r>
              <a:rPr lang="tr-TR" sz="2800" dirty="0"/>
              <a:t>Kronik </a:t>
            </a:r>
            <a:r>
              <a:rPr lang="tr-TR" sz="2800" dirty="0" err="1"/>
              <a:t>PVT’de</a:t>
            </a:r>
            <a:r>
              <a:rPr lang="tr-TR" sz="2800" dirty="0"/>
              <a:t> varis kanamaları ve </a:t>
            </a:r>
            <a:r>
              <a:rPr lang="tr-TR" sz="2800" dirty="0" err="1"/>
              <a:t>hipersplenizm</a:t>
            </a:r>
            <a:r>
              <a:rPr lang="tr-TR" sz="2800" dirty="0"/>
              <a:t> ön plandadır. Olguların %40’ında </a:t>
            </a:r>
            <a:r>
              <a:rPr lang="tr-TR" sz="2800" dirty="0" err="1"/>
              <a:t>gastrik</a:t>
            </a:r>
            <a:r>
              <a:rPr lang="tr-TR" sz="2800" dirty="0"/>
              <a:t> varis ön plandadır. Portal </a:t>
            </a:r>
            <a:r>
              <a:rPr lang="tr-TR" sz="2800" dirty="0" err="1"/>
              <a:t>biliopati</a:t>
            </a:r>
            <a:r>
              <a:rPr lang="tr-TR" sz="2800" dirty="0"/>
              <a:t>; koledok çevresindeki </a:t>
            </a:r>
            <a:r>
              <a:rPr lang="tr-TR" sz="2800" dirty="0" err="1"/>
              <a:t>kolleterallerin</a:t>
            </a:r>
            <a:r>
              <a:rPr lang="tr-TR" sz="2800" dirty="0"/>
              <a:t> </a:t>
            </a:r>
            <a:r>
              <a:rPr lang="tr-TR" sz="2800" dirty="0" err="1"/>
              <a:t>koledağa</a:t>
            </a:r>
            <a:r>
              <a:rPr lang="tr-TR" sz="2800" dirty="0"/>
              <a:t> yaptığı basıya bağlı olarak sarılık gelişebilir.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2765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Tanı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068"/>
            <a:ext cx="10515600" cy="4351338"/>
          </a:xfrm>
        </p:spPr>
        <p:txBody>
          <a:bodyPr/>
          <a:lstStyle/>
          <a:p>
            <a:r>
              <a:rPr lang="tr-TR" dirty="0"/>
              <a:t>Tanısı klinik bulgular ve radyolojik incelemeler temelinde konabilir. Ultrasonografide </a:t>
            </a:r>
            <a:r>
              <a:rPr lang="tr-TR" dirty="0" err="1"/>
              <a:t>kavernöz</a:t>
            </a:r>
            <a:r>
              <a:rPr lang="tr-TR" dirty="0"/>
              <a:t> transformasyon olarak adlandırılan özel bir görünüm saptanabilir.</a:t>
            </a:r>
          </a:p>
        </p:txBody>
      </p:sp>
      <p:pic>
        <p:nvPicPr>
          <p:cNvPr id="5" name="Resim 4" descr="iç mekan, nesne içeren bir resim&#10;&#10;Açıklama otomatik olarak oluşturuldu">
            <a:extLst>
              <a:ext uri="{FF2B5EF4-FFF2-40B4-BE49-F238E27FC236}">
                <a16:creationId xmlns="" xmlns:a16="http://schemas.microsoft.com/office/drawing/2014/main" id="{F3662697-BBC9-43B0-BB31-9A468B625C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6" y="2827631"/>
            <a:ext cx="4975494" cy="3702693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="" xmlns:a16="http://schemas.microsoft.com/office/drawing/2014/main" id="{2A21B1AC-D36A-43A3-BAAA-C9533A1B6455}"/>
              </a:ext>
            </a:extLst>
          </p:cNvPr>
          <p:cNvSpPr txBox="1"/>
          <p:nvPr/>
        </p:nvSpPr>
        <p:spPr>
          <a:xfrm>
            <a:off x="6378306" y="3880629"/>
            <a:ext cx="43658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üst karın kontrastlı BT taraması, kronik portal </a:t>
            </a:r>
            <a:r>
              <a:rPr lang="tr-TR" sz="2000" dirty="0" err="1"/>
              <a:t>ven</a:t>
            </a:r>
            <a:r>
              <a:rPr lang="tr-TR" sz="2000" dirty="0"/>
              <a:t> </a:t>
            </a:r>
            <a:r>
              <a:rPr lang="tr-TR" sz="2000" dirty="0" err="1"/>
              <a:t>trombozuna</a:t>
            </a:r>
            <a:r>
              <a:rPr lang="tr-TR" sz="2000" dirty="0"/>
              <a:t> ikincil gelişen çoklu </a:t>
            </a:r>
            <a:r>
              <a:rPr lang="tr-TR" sz="2000" dirty="0" err="1"/>
              <a:t>periportal</a:t>
            </a:r>
            <a:r>
              <a:rPr lang="tr-TR" sz="2000" dirty="0"/>
              <a:t> </a:t>
            </a:r>
            <a:r>
              <a:rPr lang="tr-TR" sz="2000" dirty="0" err="1"/>
              <a:t>kollateral</a:t>
            </a:r>
            <a:r>
              <a:rPr lang="tr-TR" sz="2000" dirty="0"/>
              <a:t> damarları (küçük oklar)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313369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Tanıda yararlanılabilecek diğer ultrasonografi, </a:t>
            </a:r>
            <a:r>
              <a:rPr lang="tr-TR" dirty="0" err="1"/>
              <a:t>doppler</a:t>
            </a:r>
            <a:r>
              <a:rPr lang="tr-TR" dirty="0"/>
              <a:t> US, BT, MR inceleme olabilir.</a:t>
            </a:r>
          </a:p>
          <a:p>
            <a:r>
              <a:rPr lang="tr-TR" dirty="0"/>
              <a:t>Tanının doğrulandığı hastalarda etiyolojik nedenlerin araştırılması gerekir.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="" xmlns:a16="http://schemas.microsoft.com/office/drawing/2014/main" id="{CD5DB696-9891-45E1-A135-C18385BFB16C}"/>
              </a:ext>
            </a:extLst>
          </p:cNvPr>
          <p:cNvSpPr txBox="1"/>
          <p:nvPr/>
        </p:nvSpPr>
        <p:spPr>
          <a:xfrm>
            <a:off x="838200" y="3538307"/>
            <a:ext cx="8694057" cy="267765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err="1"/>
              <a:t>Protrombotik</a:t>
            </a:r>
            <a:r>
              <a:rPr lang="tr-TR" sz="2800" dirty="0"/>
              <a:t> olaylar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err="1"/>
              <a:t>Polisitemia</a:t>
            </a:r>
            <a:r>
              <a:rPr lang="tr-TR" sz="2800" dirty="0"/>
              <a:t> </a:t>
            </a:r>
            <a:r>
              <a:rPr lang="tr-TR" sz="2800" dirty="0" err="1"/>
              <a:t>vera</a:t>
            </a:r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/>
              <a:t>Faktör V </a:t>
            </a:r>
            <a:r>
              <a:rPr lang="tr-TR" sz="2800" dirty="0" err="1"/>
              <a:t>leiden</a:t>
            </a:r>
            <a:r>
              <a:rPr lang="tr-TR" sz="2800" dirty="0"/>
              <a:t> mutasyonu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err="1"/>
              <a:t>Protrombin</a:t>
            </a:r>
            <a:r>
              <a:rPr lang="tr-TR" sz="2800" dirty="0"/>
              <a:t> gen mutasyonu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err="1"/>
              <a:t>Antitrombin</a:t>
            </a:r>
            <a:r>
              <a:rPr lang="tr-TR" sz="2800" dirty="0"/>
              <a:t> III düzeyi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/>
              <a:t>Protein C/S düzeyleri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529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Tedavi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Tedavi şeması hastalığın nedeni, süresi, obstrüksiyonun lokalizasyonu ve klinik sorunlara göre belirlenir.</a:t>
            </a:r>
          </a:p>
          <a:p>
            <a:r>
              <a:rPr lang="tr-TR" dirty="0"/>
              <a:t>Akut olgularda </a:t>
            </a:r>
            <a:r>
              <a:rPr lang="tr-TR" dirty="0" err="1"/>
              <a:t>antikoagulan</a:t>
            </a:r>
            <a:r>
              <a:rPr lang="tr-TR" dirty="0"/>
              <a:t> tedavi (en az 3 ay) önerilmektedir. Kronik olgularda yararı kanıtlanmamıştır fakat yakın zamanda geçirilen </a:t>
            </a:r>
            <a:r>
              <a:rPr lang="tr-TR" dirty="0" err="1"/>
              <a:t>trombotik</a:t>
            </a:r>
            <a:r>
              <a:rPr lang="tr-TR" dirty="0"/>
              <a:t> ataklar varsa kullanılabilir.</a:t>
            </a:r>
          </a:p>
          <a:p>
            <a:r>
              <a:rPr lang="tr-TR" dirty="0"/>
              <a:t>Ağır </a:t>
            </a:r>
            <a:r>
              <a:rPr lang="tr-TR" dirty="0" err="1"/>
              <a:t>hipersplenizm</a:t>
            </a:r>
            <a:r>
              <a:rPr lang="tr-TR" dirty="0"/>
              <a:t> durumunda nadir olarak </a:t>
            </a:r>
            <a:r>
              <a:rPr lang="tr-TR" dirty="0" err="1"/>
              <a:t>splenektomiye</a:t>
            </a:r>
            <a:r>
              <a:rPr lang="tr-TR" dirty="0"/>
              <a:t> başvurulabilir.</a:t>
            </a:r>
          </a:p>
          <a:p>
            <a:r>
              <a:rPr lang="tr-TR" dirty="0"/>
              <a:t>Varis kanaması varsa tedavisi diğer varis kanamalarında olduğu gibidir. Kanama olmamışsa </a:t>
            </a: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proflaksi</a:t>
            </a:r>
            <a:r>
              <a:rPr lang="tr-TR" dirty="0"/>
              <a:t> uygulanabilir.</a:t>
            </a:r>
          </a:p>
        </p:txBody>
      </p:sp>
    </p:spTree>
    <p:extLst>
      <p:ext uri="{BB962C8B-B14F-4D97-AF65-F5344CB8AC3E}">
        <p14:creationId xmlns:p14="http://schemas.microsoft.com/office/powerpoint/2010/main" val="3768286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F291BEB-5E0E-4BCA-9399-75A90EDF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FD1CBFB-0A77-4C74-A3AB-8212517B7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55302" cy="4351338"/>
          </a:xfrm>
        </p:spPr>
        <p:txBody>
          <a:bodyPr/>
          <a:lstStyle/>
          <a:p>
            <a:r>
              <a:rPr lang="tr-TR" dirty="0">
                <a:hlinkClick r:id="rId2"/>
              </a:rPr>
              <a:t>www.uptodate.com</a:t>
            </a:r>
            <a:endParaRPr lang="tr-TR" dirty="0"/>
          </a:p>
          <a:p>
            <a:endParaRPr lang="tr-TR" dirty="0"/>
          </a:p>
          <a:p>
            <a:r>
              <a:rPr lang="tr-TR" dirty="0"/>
              <a:t> Abdullah SONSUZ (2016), Cerrahpaşa iç hastalıkları İstanbul: İstanbul Tıp Kitapevi.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Resim 4" descr="metin içeren bir resim&#10;&#10;Açıklama otomatik olarak oluşturuldu">
            <a:extLst>
              <a:ext uri="{FF2B5EF4-FFF2-40B4-BE49-F238E27FC236}">
                <a16:creationId xmlns="" xmlns:a16="http://schemas.microsoft.com/office/drawing/2014/main" id="{F7D0CDDC-5A32-49B4-B941-D19DA54C9A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192" y="2553286"/>
            <a:ext cx="1179813" cy="175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12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" name="İçerik Yer Tutucusu 5" descr="metin, harita içeren bir resim&#10;&#10;Açıklama otomatik olarak oluşturuldu">
            <a:extLst>
              <a:ext uri="{FF2B5EF4-FFF2-40B4-BE49-F238E27FC236}">
                <a16:creationId xmlns="" xmlns:a16="http://schemas.microsoft.com/office/drawing/2014/main" id="{89D63BAF-2638-4A35-AF0C-95A092A442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626" y="876441"/>
            <a:ext cx="6199072" cy="5105117"/>
          </a:xfrm>
        </p:spPr>
      </p:pic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6E78ED8C-A76E-40D6-BE51-02CC3DC82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5074" y="188913"/>
            <a:ext cx="5210175" cy="6669087"/>
          </a:xfrm>
          <a:prstGeom prst="rect">
            <a:avLst/>
          </a:prstGeom>
          <a:noFill/>
        </p:spPr>
      </p:pic>
      <p:sp>
        <p:nvSpPr>
          <p:cNvPr id="7" name="Metin kutusu 6">
            <a:extLst>
              <a:ext uri="{FF2B5EF4-FFF2-40B4-BE49-F238E27FC236}">
                <a16:creationId xmlns="" xmlns:a16="http://schemas.microsoft.com/office/drawing/2014/main" id="{F80C4471-C374-4746-BFC1-572791612D75}"/>
              </a:ext>
            </a:extLst>
          </p:cNvPr>
          <p:cNvSpPr txBox="1"/>
          <p:nvPr/>
        </p:nvSpPr>
        <p:spPr>
          <a:xfrm>
            <a:off x="9509760" y="5767754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İnce bağırsaklar, çıkan kolan, </a:t>
            </a:r>
            <a:r>
              <a:rPr lang="tr-TR" dirty="0" err="1"/>
              <a:t>transvers</a:t>
            </a:r>
            <a:r>
              <a:rPr lang="tr-TR" dirty="0"/>
              <a:t> kolon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="" xmlns:a16="http://schemas.microsoft.com/office/drawing/2014/main" id="{E1D5C02D-260E-4B6D-815D-424F8F59CAC7}"/>
              </a:ext>
            </a:extLst>
          </p:cNvPr>
          <p:cNvSpPr txBox="1"/>
          <p:nvPr/>
        </p:nvSpPr>
        <p:spPr>
          <a:xfrm>
            <a:off x="9509759" y="4583723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İnen </a:t>
            </a:r>
            <a:r>
              <a:rPr lang="tr-TR" dirty="0" err="1"/>
              <a:t>kolon,sigmoid</a:t>
            </a:r>
            <a:r>
              <a:rPr lang="tr-TR" dirty="0"/>
              <a:t> kolon, rektum</a:t>
            </a:r>
          </a:p>
        </p:txBody>
      </p:sp>
      <p:cxnSp>
        <p:nvCxnSpPr>
          <p:cNvPr id="10" name="Düz Ok Bağlayıcısı 9">
            <a:extLst>
              <a:ext uri="{FF2B5EF4-FFF2-40B4-BE49-F238E27FC236}">
                <a16:creationId xmlns="" xmlns:a16="http://schemas.microsoft.com/office/drawing/2014/main" id="{A8D2AE3C-9752-4DC3-993D-DA406BB1627E}"/>
              </a:ext>
            </a:extLst>
          </p:cNvPr>
          <p:cNvCxnSpPr/>
          <p:nvPr/>
        </p:nvCxnSpPr>
        <p:spPr>
          <a:xfrm flipH="1">
            <a:off x="7990449" y="5106572"/>
            <a:ext cx="1519200" cy="12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>
            <a:extLst>
              <a:ext uri="{FF2B5EF4-FFF2-40B4-BE49-F238E27FC236}">
                <a16:creationId xmlns="" xmlns:a16="http://schemas.microsoft.com/office/drawing/2014/main" id="{84554B4B-0E82-4E78-B6AB-2F9D6507B5A4}"/>
              </a:ext>
            </a:extLst>
          </p:cNvPr>
          <p:cNvCxnSpPr>
            <a:cxnSpLocks/>
          </p:cNvCxnSpPr>
          <p:nvPr/>
        </p:nvCxnSpPr>
        <p:spPr>
          <a:xfrm flipH="1">
            <a:off x="7305021" y="6090919"/>
            <a:ext cx="1924903" cy="205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45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8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>
                <a:solidFill>
                  <a:srgbClr val="FF0000"/>
                </a:solidFill>
              </a:rPr>
              <a:t>Karaciğerin Kan Akımı;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Yaklaşık olarak 1500ml/</a:t>
            </a:r>
            <a:r>
              <a:rPr lang="tr-TR" sz="3200" dirty="0" err="1"/>
              <a:t>dk</a:t>
            </a:r>
            <a:endParaRPr lang="tr-TR" sz="3200" dirty="0"/>
          </a:p>
          <a:p>
            <a:pPr lvl="1"/>
            <a:r>
              <a:rPr lang="tr-TR" sz="2800" dirty="0"/>
              <a:t>%70-75’i Portal </a:t>
            </a:r>
            <a:r>
              <a:rPr lang="tr-TR" sz="2800" dirty="0" err="1"/>
              <a:t>ven</a:t>
            </a:r>
            <a:endParaRPr lang="tr-TR" sz="2800" dirty="0"/>
          </a:p>
          <a:p>
            <a:pPr lvl="1"/>
            <a:r>
              <a:rPr lang="tr-TR" sz="2800" dirty="0"/>
              <a:t>%30-25’i </a:t>
            </a:r>
            <a:r>
              <a:rPr lang="tr-TR" sz="2800" dirty="0" err="1"/>
              <a:t>Hepatik</a:t>
            </a:r>
            <a:r>
              <a:rPr lang="tr-TR" sz="2800" dirty="0"/>
              <a:t> arterden beslenir</a:t>
            </a:r>
          </a:p>
          <a:p>
            <a:endParaRPr lang="tr-TR" sz="3200" dirty="0"/>
          </a:p>
          <a:p>
            <a:r>
              <a:rPr lang="tr-TR" sz="3200" dirty="0"/>
              <a:t>Dolaşım volümü hesaba katıldığında karaciğerin oksijen ihtiyacının çoğu portal </a:t>
            </a:r>
            <a:r>
              <a:rPr lang="tr-TR" sz="3200" dirty="0" err="1"/>
              <a:t>ven</a:t>
            </a:r>
            <a:r>
              <a:rPr lang="tr-TR" sz="3200" dirty="0"/>
              <a:t> tarafından karşılanır.</a:t>
            </a:r>
          </a:p>
        </p:txBody>
      </p:sp>
    </p:spTree>
    <p:extLst>
      <p:ext uri="{BB962C8B-B14F-4D97-AF65-F5344CB8AC3E}">
        <p14:creationId xmlns:p14="http://schemas.microsoft.com/office/powerpoint/2010/main" val="62977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>
                <a:solidFill>
                  <a:srgbClr val="FF0000"/>
                </a:solidFill>
              </a:rPr>
              <a:t>Portal Hipertansiyon </a:t>
            </a:r>
            <a:r>
              <a:rPr lang="tr-TR" sz="4800" b="1" dirty="0" err="1">
                <a:solidFill>
                  <a:srgbClr val="FF0000"/>
                </a:solidFill>
              </a:rPr>
              <a:t>Patogenezi</a:t>
            </a:r>
            <a:r>
              <a:rPr lang="tr-TR" sz="4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86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sz="3200" dirty="0"/>
              <a:t>Portal </a:t>
            </a:r>
            <a:r>
              <a:rPr lang="tr-TR" sz="3200" dirty="0" err="1"/>
              <a:t>venöz</a:t>
            </a:r>
            <a:r>
              <a:rPr lang="tr-TR" sz="3200" dirty="0"/>
              <a:t> sistemde direnç artışı,</a:t>
            </a:r>
          </a:p>
          <a:p>
            <a:pPr lvl="1"/>
            <a:r>
              <a:rPr lang="tr-TR" dirty="0" err="1"/>
              <a:t>Prehepatik</a:t>
            </a:r>
            <a:r>
              <a:rPr lang="tr-TR" dirty="0"/>
              <a:t>, </a:t>
            </a:r>
            <a:r>
              <a:rPr lang="tr-TR" dirty="0" err="1"/>
              <a:t>hepatik</a:t>
            </a:r>
            <a:r>
              <a:rPr lang="tr-TR" dirty="0"/>
              <a:t>, </a:t>
            </a:r>
            <a:r>
              <a:rPr lang="tr-TR" dirty="0" err="1"/>
              <a:t>posthepatik</a:t>
            </a:r>
            <a:r>
              <a:rPr lang="tr-TR" dirty="0"/>
              <a:t> direnç artışları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/>
              <a:t>Portal </a:t>
            </a:r>
            <a:r>
              <a:rPr lang="tr-TR" sz="3200" dirty="0" err="1"/>
              <a:t>venöz</a:t>
            </a:r>
            <a:r>
              <a:rPr lang="tr-TR" sz="3200" dirty="0"/>
              <a:t> sistemde akım artışı,</a:t>
            </a:r>
          </a:p>
          <a:p>
            <a:pPr lvl="1"/>
            <a:r>
              <a:rPr lang="tr-TR" dirty="0" err="1"/>
              <a:t>Splenomegali</a:t>
            </a:r>
            <a:r>
              <a:rPr lang="tr-TR" dirty="0"/>
              <a:t>, </a:t>
            </a:r>
            <a:r>
              <a:rPr lang="tr-TR" dirty="0" err="1"/>
              <a:t>splenik</a:t>
            </a:r>
            <a:r>
              <a:rPr lang="tr-TR" dirty="0"/>
              <a:t> ve </a:t>
            </a:r>
            <a:r>
              <a:rPr lang="tr-TR" dirty="0" err="1"/>
              <a:t>mezenterik</a:t>
            </a:r>
            <a:r>
              <a:rPr lang="tr-TR" dirty="0"/>
              <a:t> </a:t>
            </a:r>
            <a:r>
              <a:rPr lang="tr-TR" dirty="0" err="1"/>
              <a:t>arteriovenöz</a:t>
            </a:r>
            <a:r>
              <a:rPr lang="tr-TR" dirty="0"/>
              <a:t> fistül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/>
              <a:t>Portal </a:t>
            </a:r>
            <a:r>
              <a:rPr lang="tr-TR" sz="3200" dirty="0" err="1"/>
              <a:t>venöz</a:t>
            </a:r>
            <a:r>
              <a:rPr lang="tr-TR" sz="3200" dirty="0"/>
              <a:t> sistemde direnç ve akımın her </a:t>
            </a:r>
            <a:r>
              <a:rPr lang="tr-TR" sz="3200" dirty="0" err="1"/>
              <a:t>ikisininde</a:t>
            </a:r>
            <a:r>
              <a:rPr lang="tr-TR" sz="3200" dirty="0"/>
              <a:t> artması</a:t>
            </a:r>
          </a:p>
        </p:txBody>
      </p:sp>
    </p:spTree>
    <p:extLst>
      <p:ext uri="{BB962C8B-B14F-4D97-AF65-F5344CB8AC3E}">
        <p14:creationId xmlns:p14="http://schemas.microsoft.com/office/powerpoint/2010/main" val="227656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745"/>
            <a:ext cx="10515600" cy="1325563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Portal Hipertansiyon Sınıflandırılması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295"/>
            <a:ext cx="10515600" cy="530352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err="1"/>
              <a:t>Prehepatik</a:t>
            </a:r>
            <a:r>
              <a:rPr lang="tr-TR" dirty="0"/>
              <a:t> portal hipertansiyon</a:t>
            </a:r>
          </a:p>
          <a:p>
            <a:pPr lvl="1"/>
            <a:r>
              <a:rPr lang="tr-TR" sz="2800" i="1" u="sng" dirty="0">
                <a:solidFill>
                  <a:schemeClr val="accent4">
                    <a:lumMod val="75000"/>
                  </a:schemeClr>
                </a:solidFill>
              </a:rPr>
              <a:t>Portal </a:t>
            </a:r>
            <a:r>
              <a:rPr lang="tr-TR" sz="2800" i="1" u="sng" dirty="0" err="1">
                <a:solidFill>
                  <a:schemeClr val="accent4">
                    <a:lumMod val="75000"/>
                  </a:schemeClr>
                </a:solidFill>
              </a:rPr>
              <a:t>ven</a:t>
            </a:r>
            <a:r>
              <a:rPr lang="tr-TR" sz="2800" i="1" u="sng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tr-TR" sz="2800" i="1" u="sng" dirty="0" err="1">
                <a:solidFill>
                  <a:schemeClr val="accent4">
                    <a:lumMod val="75000"/>
                  </a:schemeClr>
                </a:solidFill>
              </a:rPr>
              <a:t>trombozu</a:t>
            </a:r>
            <a:endParaRPr lang="tr-TR" sz="2800" i="1" u="sng" dirty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tr-TR" dirty="0"/>
              <a:t>Portal </a:t>
            </a:r>
            <a:r>
              <a:rPr lang="tr-TR" dirty="0" err="1"/>
              <a:t>vene</a:t>
            </a:r>
            <a:r>
              <a:rPr lang="tr-TR" dirty="0"/>
              <a:t> dışarıdan bası</a:t>
            </a:r>
          </a:p>
          <a:p>
            <a:pPr lvl="1"/>
            <a:r>
              <a:rPr lang="tr-TR" dirty="0"/>
              <a:t>Portal </a:t>
            </a:r>
            <a:r>
              <a:rPr lang="tr-TR" dirty="0" err="1"/>
              <a:t>venin</a:t>
            </a:r>
            <a:r>
              <a:rPr lang="tr-TR" dirty="0"/>
              <a:t> </a:t>
            </a:r>
            <a:r>
              <a:rPr lang="tr-TR" dirty="0" err="1"/>
              <a:t>konjenital</a:t>
            </a:r>
            <a:r>
              <a:rPr lang="tr-TR" dirty="0"/>
              <a:t> </a:t>
            </a:r>
            <a:r>
              <a:rPr lang="tr-TR" dirty="0" err="1"/>
              <a:t>atrezisi</a:t>
            </a:r>
            <a:r>
              <a:rPr lang="tr-TR" dirty="0"/>
              <a:t> veya </a:t>
            </a:r>
            <a:r>
              <a:rPr lang="tr-TR" dirty="0" err="1"/>
              <a:t>stenozu</a:t>
            </a:r>
            <a:endParaRPr lang="tr-TR" dirty="0"/>
          </a:p>
          <a:p>
            <a:pPr lvl="1"/>
            <a:r>
              <a:rPr lang="tr-TR" dirty="0" err="1"/>
              <a:t>Splanknik</a:t>
            </a:r>
            <a:r>
              <a:rPr lang="tr-TR" dirty="0"/>
              <a:t> </a:t>
            </a:r>
            <a:r>
              <a:rPr lang="tr-TR" dirty="0" err="1"/>
              <a:t>arteriovenöz</a:t>
            </a:r>
            <a:r>
              <a:rPr lang="tr-TR" dirty="0"/>
              <a:t> fistül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İntrahepatik</a:t>
            </a:r>
            <a:r>
              <a:rPr lang="tr-TR" dirty="0"/>
              <a:t> portal hipertansiyon</a:t>
            </a:r>
          </a:p>
          <a:p>
            <a:pPr lvl="1"/>
            <a:r>
              <a:rPr lang="tr-TR" dirty="0" err="1"/>
              <a:t>Schistosomiasis</a:t>
            </a:r>
            <a:endParaRPr lang="tr-TR" dirty="0"/>
          </a:p>
          <a:p>
            <a:pPr lvl="1"/>
            <a:r>
              <a:rPr lang="tr-TR" dirty="0"/>
              <a:t>Siroz </a:t>
            </a:r>
          </a:p>
          <a:p>
            <a:pPr lvl="1"/>
            <a:r>
              <a:rPr lang="tr-TR" dirty="0"/>
              <a:t>Alkolik hepatit</a:t>
            </a:r>
          </a:p>
          <a:p>
            <a:pPr lvl="1"/>
            <a:r>
              <a:rPr lang="tr-TR" dirty="0" err="1"/>
              <a:t>Veno-oklüziv</a:t>
            </a:r>
            <a:r>
              <a:rPr lang="tr-TR" dirty="0"/>
              <a:t> hastalık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Posthepatik</a:t>
            </a:r>
            <a:r>
              <a:rPr lang="tr-TR" dirty="0"/>
              <a:t> portal hipertansiyon</a:t>
            </a:r>
          </a:p>
          <a:p>
            <a:pPr lvl="1"/>
            <a:r>
              <a:rPr lang="tr-TR" dirty="0" err="1"/>
              <a:t>Budd-Chiari</a:t>
            </a:r>
            <a:r>
              <a:rPr lang="tr-TR" dirty="0"/>
              <a:t> sendromu</a:t>
            </a:r>
          </a:p>
          <a:p>
            <a:pPr lvl="1"/>
            <a:r>
              <a:rPr lang="tr-TR" dirty="0" err="1"/>
              <a:t>Konstriktif</a:t>
            </a:r>
            <a:r>
              <a:rPr lang="tr-TR" dirty="0"/>
              <a:t> </a:t>
            </a:r>
            <a:r>
              <a:rPr lang="tr-TR" dirty="0" err="1"/>
              <a:t>perikardit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471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15722BA-40E5-4F55-89D1-433778C2E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4484BE13-CC18-4F7F-89BD-CF93B125E2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47519" y="304061"/>
            <a:ext cx="4894623" cy="62498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629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Portal Hipertansiyonda Tanı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Hastadaki </a:t>
            </a:r>
            <a:r>
              <a:rPr lang="tr-TR" dirty="0" err="1"/>
              <a:t>anamnezle</a:t>
            </a:r>
            <a:r>
              <a:rPr lang="tr-TR" dirty="0"/>
              <a:t> bulunan klinik </a:t>
            </a:r>
            <a:r>
              <a:rPr lang="tr-TR" dirty="0" smtClean="0"/>
              <a:t>bulgular </a:t>
            </a:r>
            <a:r>
              <a:rPr lang="tr-TR" dirty="0"/>
              <a:t>altta yatan karaciğer hastalığına bağlı bulgularla bir arada bulunur.</a:t>
            </a:r>
          </a:p>
          <a:p>
            <a:r>
              <a:rPr lang="tr-TR" dirty="0"/>
              <a:t>Doğrudan portal hipertansiyonla (PH) ilgili klinik bulgular;</a:t>
            </a:r>
          </a:p>
          <a:p>
            <a:pPr lvl="1"/>
            <a:r>
              <a:rPr lang="tr-TR" dirty="0" err="1"/>
              <a:t>Splenomegali</a:t>
            </a:r>
            <a:endParaRPr lang="tr-TR" dirty="0"/>
          </a:p>
          <a:p>
            <a:pPr lvl="1"/>
            <a:r>
              <a:rPr lang="tr-TR" dirty="0" err="1"/>
              <a:t>Kolleteral</a:t>
            </a:r>
            <a:r>
              <a:rPr lang="tr-TR" dirty="0"/>
              <a:t> dolaşımı	  3 tanesinden 2 tanesi olması PH düşündürmelidir.</a:t>
            </a:r>
          </a:p>
          <a:p>
            <a:pPr lvl="1"/>
            <a:r>
              <a:rPr lang="tr-TR" dirty="0" err="1" smtClean="0"/>
              <a:t>Asit’tir</a:t>
            </a:r>
            <a:endParaRPr lang="tr-TR" dirty="0"/>
          </a:p>
        </p:txBody>
      </p:sp>
      <p:sp>
        <p:nvSpPr>
          <p:cNvPr id="4" name="Sağ Ayraç 3">
            <a:extLst>
              <a:ext uri="{FF2B5EF4-FFF2-40B4-BE49-F238E27FC236}">
                <a16:creationId xmlns="" xmlns:a16="http://schemas.microsoft.com/office/drawing/2014/main" id="{955D31CB-1CD7-4084-975A-A199AC3234B9}"/>
              </a:ext>
            </a:extLst>
          </p:cNvPr>
          <p:cNvSpPr/>
          <p:nvPr/>
        </p:nvSpPr>
        <p:spPr>
          <a:xfrm>
            <a:off x="4248443" y="3165231"/>
            <a:ext cx="295422" cy="11535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525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DA7FE0C-E2FC-430B-AD62-58A40AB8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Portal Hipertansiyonda Tanı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5D4E51DE-ECC8-4639-8AC0-63F5EB931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Splenomegali</a:t>
            </a:r>
            <a:r>
              <a:rPr lang="tr-TR" dirty="0"/>
              <a:t> her 3 tip </a:t>
            </a:r>
            <a:r>
              <a:rPr lang="tr-TR" dirty="0" err="1"/>
              <a:t>PH’da</a:t>
            </a:r>
            <a:r>
              <a:rPr lang="tr-TR" dirty="0"/>
              <a:t> görülebilir ve dalak büyüklüğü ile portal basınç arasında bir ilişki yoktur.</a:t>
            </a:r>
          </a:p>
          <a:p>
            <a:r>
              <a:rPr lang="tr-TR" dirty="0"/>
              <a:t>Ağrılı ve hassas bir </a:t>
            </a:r>
            <a:r>
              <a:rPr lang="tr-TR" dirty="0" err="1"/>
              <a:t>hepatomegali</a:t>
            </a:r>
            <a:r>
              <a:rPr lang="tr-TR" dirty="0"/>
              <a:t> öncelikle </a:t>
            </a:r>
            <a:r>
              <a:rPr lang="tr-TR" dirty="0" err="1"/>
              <a:t>posthepatik</a:t>
            </a:r>
            <a:r>
              <a:rPr lang="tr-TR" dirty="0"/>
              <a:t> PH düşündürür.</a:t>
            </a:r>
          </a:p>
          <a:p>
            <a:r>
              <a:rPr lang="tr-TR" dirty="0"/>
              <a:t>Asit varlığı ise daha çok </a:t>
            </a:r>
            <a:r>
              <a:rPr lang="tr-TR" dirty="0" err="1"/>
              <a:t>posthepatik</a:t>
            </a:r>
            <a:r>
              <a:rPr lang="tr-TR" dirty="0"/>
              <a:t> PH düşündürür. </a:t>
            </a:r>
            <a:r>
              <a:rPr lang="tr-TR" dirty="0" err="1"/>
              <a:t>Prehepatik</a:t>
            </a:r>
            <a:r>
              <a:rPr lang="tr-TR" dirty="0"/>
              <a:t> PH ve </a:t>
            </a:r>
            <a:r>
              <a:rPr lang="tr-TR" dirty="0" err="1"/>
              <a:t>presinüzidal</a:t>
            </a:r>
            <a:r>
              <a:rPr lang="tr-TR" dirty="0"/>
              <a:t> </a:t>
            </a:r>
            <a:r>
              <a:rPr lang="tr-TR" dirty="0" err="1"/>
              <a:t>tipdeki</a:t>
            </a:r>
            <a:r>
              <a:rPr lang="tr-TR" dirty="0"/>
              <a:t> PH genellikle </a:t>
            </a:r>
            <a:r>
              <a:rPr lang="tr-TR" dirty="0" err="1"/>
              <a:t>asite</a:t>
            </a:r>
            <a:r>
              <a:rPr lang="tr-TR" dirty="0"/>
              <a:t> neden olmaz.</a:t>
            </a:r>
          </a:p>
        </p:txBody>
      </p:sp>
    </p:spTree>
    <p:extLst>
      <p:ext uri="{BB962C8B-B14F-4D97-AF65-F5344CB8AC3E}">
        <p14:creationId xmlns:p14="http://schemas.microsoft.com/office/powerpoint/2010/main" val="98322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15722BA-40E5-4F55-89D1-433778C2E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4484BE13-CC18-4F7F-89BD-CF93B125E2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47519" y="304061"/>
            <a:ext cx="4894623" cy="62498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39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721</Words>
  <Application>Microsoft Office PowerPoint</Application>
  <PresentationFormat>Özel</PresentationFormat>
  <Paragraphs>93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Office Teması</vt:lpstr>
      <vt:lpstr>Portal Ven Trombozu </vt:lpstr>
      <vt:lpstr>PowerPoint Sunusu</vt:lpstr>
      <vt:lpstr>Karaciğerin Kan Akımı;</vt:lpstr>
      <vt:lpstr>Portal Hipertansiyon Patogenezi </vt:lpstr>
      <vt:lpstr>Portal Hipertansiyon Sınıflandırılması</vt:lpstr>
      <vt:lpstr>PowerPoint Sunusu</vt:lpstr>
      <vt:lpstr>Portal Hipertansiyonda Tanı</vt:lpstr>
      <vt:lpstr>Portal Hipertansiyonda Tanı</vt:lpstr>
      <vt:lpstr>PowerPoint Sunusu</vt:lpstr>
      <vt:lpstr>Portal Hipertansiyonda Tanı</vt:lpstr>
      <vt:lpstr>Portal Hipertansiyonda Tanı</vt:lpstr>
      <vt:lpstr>Portal Hipertansiyonda Tanı</vt:lpstr>
      <vt:lpstr>Portal Ven Trombozu (PVT)</vt:lpstr>
      <vt:lpstr>Klinik tablo</vt:lpstr>
      <vt:lpstr>Klinik tablo</vt:lpstr>
      <vt:lpstr>Tanı</vt:lpstr>
      <vt:lpstr>Tanı</vt:lpstr>
      <vt:lpstr>Tedavi 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Portal Ven Trombozu</dc:title>
  <dc:creator>gökhan cabri</dc:creator>
  <cp:lastModifiedBy>Win7</cp:lastModifiedBy>
  <cp:revision>31</cp:revision>
  <dcterms:created xsi:type="dcterms:W3CDTF">2019-06-23T13:20:06Z</dcterms:created>
  <dcterms:modified xsi:type="dcterms:W3CDTF">2019-07-05T12:12:49Z</dcterms:modified>
</cp:coreProperties>
</file>