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Lst>
  <p:sldSz cy="5143500" cx="9144000"/>
  <p:notesSz cx="6858000" cy="9144000"/>
  <p:embeddedFontLst>
    <p:embeddedFont>
      <p:font typeface="Roboto"/>
      <p:regular r:id="rId37"/>
      <p:bold r:id="rId38"/>
      <p:italic r:id="rId39"/>
      <p:boldItalic r:id="rId4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Roboto-boldItalic.fntdata"/><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font" Target="fonts/Roboto-regular.fntdata"/><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font" Target="fonts/Roboto-italic.fntdata"/><Relationship Id="rId16" Type="http://schemas.openxmlformats.org/officeDocument/2006/relationships/slide" Target="slides/slide11.xml"/><Relationship Id="rId38" Type="http://schemas.openxmlformats.org/officeDocument/2006/relationships/font" Target="fonts/Roboto-bold.fnt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282c045d4e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282c045d4e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282c045d4e3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282c045d4e3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282c045d4e3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282c045d4e3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282c045d4e3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282c045d4e3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282c045d4e3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282c045d4e3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282c045d4e3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282c045d4e3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282c045d4e3_0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282c045d4e3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282c045d4e3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282c045d4e3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282c045d4e3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282c045d4e3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282c045d4e3_0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282c045d4e3_0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4765ad52b3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4765ad52b3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282c045d4e3_0_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282c045d4e3_0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tr"/>
              <a:t>1.</a:t>
            </a:r>
            <a:r>
              <a:rPr lang="tr" sz="1350">
                <a:solidFill>
                  <a:srgbClr val="333333"/>
                </a:solidFill>
                <a:highlight>
                  <a:srgbClr val="FFFFFF"/>
                </a:highlight>
                <a:latin typeface="Georgia"/>
                <a:ea typeface="Georgia"/>
                <a:cs typeface="Georgia"/>
                <a:sym typeface="Georgia"/>
              </a:rPr>
              <a:t>Müdahale grubunda toplam 3814 hastaya grip aşısı yapıldı.</a:t>
            </a:r>
            <a:endParaRPr sz="1350">
              <a:solidFill>
                <a:srgbClr val="333333"/>
              </a:solidFill>
              <a:highlight>
                <a:srgbClr val="FFFFFF"/>
              </a:highlight>
              <a:latin typeface="Georgia"/>
              <a:ea typeface="Georgia"/>
              <a:cs typeface="Georgia"/>
              <a:sym typeface="Georgia"/>
            </a:endParaRPr>
          </a:p>
          <a:p>
            <a:pPr indent="0" lvl="0" marL="0" rtl="0" algn="l">
              <a:spcBef>
                <a:spcPts val="0"/>
              </a:spcBef>
              <a:spcAft>
                <a:spcPts val="0"/>
              </a:spcAft>
              <a:buNone/>
            </a:pPr>
            <a:r>
              <a:rPr lang="tr" sz="1350">
                <a:solidFill>
                  <a:srgbClr val="333333"/>
                </a:solidFill>
                <a:highlight>
                  <a:srgbClr val="FFFFFF"/>
                </a:highlight>
                <a:latin typeface="Georgia"/>
                <a:ea typeface="Georgia"/>
                <a:cs typeface="Georgia"/>
                <a:sym typeface="Georgia"/>
              </a:rPr>
              <a:t>2.Müdahale gruplarındaki PCP'ler yaşlı hastalarına proaktif olarak grip aşısı olmalarını tavsiye ettikten sonra, 2017-2018 grip sezonunda 1.100 hasta daha aşılandı.</a:t>
            </a:r>
            <a:endParaRPr sz="1350">
              <a:solidFill>
                <a:srgbClr val="333333"/>
              </a:solidFill>
              <a:highlight>
                <a:srgbClr val="FFFFFF"/>
              </a:highlight>
              <a:latin typeface="Georgia"/>
              <a:ea typeface="Georgia"/>
              <a:cs typeface="Georgia"/>
              <a:sym typeface="Georgia"/>
            </a:endParaRPr>
          </a:p>
          <a:p>
            <a:pPr indent="0" lvl="0" marL="0" rtl="0" algn="l">
              <a:spcBef>
                <a:spcPts val="0"/>
              </a:spcBef>
              <a:spcAft>
                <a:spcPts val="0"/>
              </a:spcAft>
              <a:buNone/>
            </a:pPr>
            <a:r>
              <a:rPr lang="tr" sz="1350">
                <a:solidFill>
                  <a:srgbClr val="333333"/>
                </a:solidFill>
                <a:highlight>
                  <a:srgbClr val="FFFFFF"/>
                </a:highlight>
                <a:latin typeface="Georgia"/>
                <a:ea typeface="Georgia"/>
                <a:cs typeface="Georgia"/>
                <a:sym typeface="Georgia"/>
              </a:rPr>
              <a:t>3.PCP tavsiyesi uyarınca, müdahale sağlık merkezlerinde aşılanan hasta sayısı 453 ile en çok Futian Bölgesi'nde arttı</a:t>
            </a:r>
            <a:endParaRPr sz="1350">
              <a:solidFill>
                <a:srgbClr val="333333"/>
              </a:solidFill>
              <a:highlight>
                <a:srgbClr val="FFFFFF"/>
              </a:highlight>
              <a:latin typeface="Georgia"/>
              <a:ea typeface="Georgia"/>
              <a:cs typeface="Georgia"/>
              <a:sym typeface="Georgia"/>
            </a:endParaRPr>
          </a:p>
          <a:p>
            <a:pPr indent="0" lvl="0" marL="0" rtl="0" algn="l">
              <a:spcBef>
                <a:spcPts val="0"/>
              </a:spcBef>
              <a:spcAft>
                <a:spcPts val="0"/>
              </a:spcAft>
              <a:buNone/>
            </a:pPr>
            <a:r>
              <a:rPr lang="tr" sz="1350">
                <a:solidFill>
                  <a:srgbClr val="333333"/>
                </a:solidFill>
                <a:highlight>
                  <a:srgbClr val="FFFFFF"/>
                </a:highlight>
                <a:latin typeface="Georgia"/>
                <a:ea typeface="Georgia"/>
                <a:cs typeface="Georgia"/>
                <a:sym typeface="Georgia"/>
              </a:rPr>
              <a:t>4.Buna karşılık, kontrol sağlık merkezlerinde aşılanan hasta sayısı azaldı.</a:t>
            </a:r>
            <a:endParaRPr sz="1350">
              <a:solidFill>
                <a:srgbClr val="333333"/>
              </a:solidFill>
              <a:highlight>
                <a:srgbClr val="FFFFFF"/>
              </a:highlight>
              <a:latin typeface="Georgia"/>
              <a:ea typeface="Georgia"/>
              <a:cs typeface="Georgia"/>
              <a:sym typeface="Georgia"/>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282c045d4e3_0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282c045d4e3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28600" lvl="0" marL="457200" rtl="0" algn="l">
              <a:lnSpc>
                <a:spcPct val="115000"/>
              </a:lnSpc>
              <a:spcBef>
                <a:spcPts val="0"/>
              </a:spcBef>
              <a:spcAft>
                <a:spcPts val="0"/>
              </a:spcAft>
              <a:buClr>
                <a:srgbClr val="333333"/>
              </a:buClr>
              <a:buSzPts val="1350"/>
              <a:buFont typeface="Georgia"/>
              <a:buNone/>
            </a:pPr>
            <a:r>
              <a:rPr lang="tr" sz="1000">
                <a:solidFill>
                  <a:srgbClr val="333333"/>
                </a:solidFill>
                <a:highlight>
                  <a:srgbClr val="FFFFFF"/>
                </a:highlight>
                <a:latin typeface="Georgia"/>
                <a:ea typeface="Georgia"/>
                <a:cs typeface="Georgia"/>
                <a:sym typeface="Georgia"/>
              </a:rPr>
              <a:t>a</a:t>
            </a:r>
            <a:r>
              <a:rPr lang="tr" sz="1350">
                <a:solidFill>
                  <a:srgbClr val="333333"/>
                </a:solidFill>
                <a:highlight>
                  <a:srgbClr val="FFFFFF"/>
                </a:highlight>
                <a:latin typeface="Georgia"/>
                <a:ea typeface="Georgia"/>
                <a:cs typeface="Georgia"/>
                <a:sym typeface="Georgia"/>
              </a:rPr>
              <a:t> Yaşlı katılımcılar arasında grip aşısı alımını duyduklarını yanıtlayan katılımcıların, yaşlı yetişkinlere sunulan grip aşısı konusunda farkındalığa sahip oldukları ancak doğru bilgileri belirtmedikleri değerlendirildi.</a:t>
            </a:r>
            <a:endParaRPr sz="1350">
              <a:solidFill>
                <a:srgbClr val="333333"/>
              </a:solidFill>
              <a:highlight>
                <a:srgbClr val="FFFFFF"/>
              </a:highlight>
              <a:latin typeface="Georgia"/>
              <a:ea typeface="Georgia"/>
              <a:cs typeface="Georgia"/>
              <a:sym typeface="Georgia"/>
            </a:endParaRPr>
          </a:p>
          <a:p>
            <a:pPr indent="-228600" lvl="0" marL="457200" rtl="0" algn="l">
              <a:lnSpc>
                <a:spcPct val="115000"/>
              </a:lnSpc>
              <a:spcBef>
                <a:spcPts val="0"/>
              </a:spcBef>
              <a:spcAft>
                <a:spcPts val="0"/>
              </a:spcAft>
              <a:buClr>
                <a:srgbClr val="333333"/>
              </a:buClr>
              <a:buSzPts val="1350"/>
              <a:buFont typeface="Georgia"/>
              <a:buNone/>
            </a:pPr>
            <a:r>
              <a:rPr lang="tr" sz="1000">
                <a:solidFill>
                  <a:srgbClr val="333333"/>
                </a:solidFill>
                <a:highlight>
                  <a:srgbClr val="FFFFFF"/>
                </a:highlight>
                <a:latin typeface="Georgia"/>
                <a:ea typeface="Georgia"/>
                <a:cs typeface="Georgia"/>
                <a:sym typeface="Georgia"/>
              </a:rPr>
              <a:t>b</a:t>
            </a:r>
            <a:r>
              <a:rPr lang="tr" sz="1350">
                <a:solidFill>
                  <a:srgbClr val="333333"/>
                </a:solidFill>
                <a:highlight>
                  <a:srgbClr val="FFFFFF"/>
                </a:highlight>
                <a:latin typeface="Georgia"/>
                <a:ea typeface="Georgia"/>
                <a:cs typeface="Georgia"/>
                <a:sym typeface="Georgia"/>
              </a:rPr>
              <a:t> Yaşlı yetişkinlere yönelik ücretsiz grip aşısı programını duyduklarını söyleyen katılımcıların, ücretsiz grip aşısı programı hakkında bilgi sahibi olduğu ancak doğru bilgiye sahip olmadığı kabul edildi.</a:t>
            </a:r>
            <a:endParaRPr sz="1350">
              <a:solidFill>
                <a:srgbClr val="333333"/>
              </a:solidFill>
              <a:highlight>
                <a:srgbClr val="FFFFFF"/>
              </a:highlight>
              <a:latin typeface="Georgia"/>
              <a:ea typeface="Georgia"/>
              <a:cs typeface="Georgia"/>
              <a:sym typeface="Georgia"/>
            </a:endParaRPr>
          </a:p>
          <a:p>
            <a:pPr indent="-228600" lvl="0" marL="457200" rtl="0" algn="l">
              <a:lnSpc>
                <a:spcPct val="115000"/>
              </a:lnSpc>
              <a:spcBef>
                <a:spcPts val="0"/>
              </a:spcBef>
              <a:spcAft>
                <a:spcPts val="0"/>
              </a:spcAft>
              <a:buClr>
                <a:srgbClr val="333333"/>
              </a:buClr>
              <a:buSzPts val="1350"/>
              <a:buFont typeface="Georgia"/>
              <a:buNone/>
            </a:pPr>
            <a:r>
              <a:rPr lang="tr" sz="1000">
                <a:solidFill>
                  <a:srgbClr val="333333"/>
                </a:solidFill>
                <a:highlight>
                  <a:srgbClr val="FFFFFF"/>
                </a:highlight>
                <a:latin typeface="Georgia"/>
                <a:ea typeface="Georgia"/>
                <a:cs typeface="Georgia"/>
                <a:sym typeface="Georgia"/>
              </a:rPr>
              <a:t>c</a:t>
            </a:r>
            <a:r>
              <a:rPr lang="tr" sz="1350">
                <a:solidFill>
                  <a:srgbClr val="333333"/>
                </a:solidFill>
                <a:highlight>
                  <a:srgbClr val="FFFFFF"/>
                </a:highlight>
                <a:latin typeface="Georgia"/>
                <a:ea typeface="Georgia"/>
                <a:cs typeface="Georgia"/>
                <a:sym typeface="Georgia"/>
              </a:rPr>
              <a:t> İnfluenza aşı yeri hakkında bildiklerini yanıtlayan katılımcıların farkındalığı olduğu ancak grip aşı yeri hakkında doğru bilgiye sahip olmadıkları kabul edildi.</a:t>
            </a:r>
            <a:endParaRPr sz="1350">
              <a:solidFill>
                <a:srgbClr val="333333"/>
              </a:solidFill>
              <a:highlight>
                <a:srgbClr val="FFFFFF"/>
              </a:highlight>
              <a:latin typeface="Georgia"/>
              <a:ea typeface="Georgia"/>
              <a:cs typeface="Georgia"/>
              <a:sym typeface="Georgia"/>
            </a:endParaRPr>
          </a:p>
          <a:p>
            <a:pPr indent="-228600" lvl="0" marL="457200" rtl="0" algn="l">
              <a:lnSpc>
                <a:spcPct val="115000"/>
              </a:lnSpc>
              <a:spcBef>
                <a:spcPts val="0"/>
              </a:spcBef>
              <a:spcAft>
                <a:spcPts val="0"/>
              </a:spcAft>
              <a:buClr>
                <a:srgbClr val="333333"/>
              </a:buClr>
              <a:buSzPts val="1350"/>
              <a:buFont typeface="Georgia"/>
              <a:buNone/>
            </a:pPr>
            <a:r>
              <a:rPr lang="tr" sz="1000">
                <a:solidFill>
                  <a:srgbClr val="333333"/>
                </a:solidFill>
                <a:highlight>
                  <a:srgbClr val="FFFFFF"/>
                </a:highlight>
                <a:latin typeface="Georgia"/>
                <a:ea typeface="Georgia"/>
                <a:cs typeface="Georgia"/>
                <a:sym typeface="Georgia"/>
              </a:rPr>
              <a:t>d</a:t>
            </a:r>
            <a:r>
              <a:rPr lang="tr" sz="1350">
                <a:solidFill>
                  <a:srgbClr val="333333"/>
                </a:solidFill>
                <a:highlight>
                  <a:srgbClr val="FFFFFF"/>
                </a:highlight>
                <a:latin typeface="Georgia"/>
                <a:ea typeface="Georgia"/>
                <a:cs typeface="Georgia"/>
                <a:sym typeface="Georgia"/>
              </a:rPr>
              <a:t> Şu yanıtları seçen katılımcılar: 'Sağlık çalışanları', 'hassas nüfus ve bakım evlerinde çalışanlar', 'öğrenciler', '60 yaş ve üzeri yaşlı yetişkinler, 6 aydan 5 yaşına kadar çocuklar', 'hastalar' belirli kronik hastalıklar', '6 aydan küçük bebeklerin bakıcıları ve aile üyeleri' ve 'grip mevsiminde hamile veya doğum yapmaya hazır kadınların' aşılanma konusunda öncelikli popülasyonlar hakkında doğru bilgiye sahip olduğu kabul edildi.</a:t>
            </a:r>
            <a:endParaRPr sz="1350">
              <a:solidFill>
                <a:srgbClr val="333333"/>
              </a:solidFill>
              <a:highlight>
                <a:srgbClr val="FFFFFF"/>
              </a:highlight>
              <a:latin typeface="Georgia"/>
              <a:ea typeface="Georgia"/>
              <a:cs typeface="Georgia"/>
              <a:sym typeface="Georgia"/>
            </a:endParaRPr>
          </a:p>
          <a:p>
            <a:pPr indent="-228600" lvl="0" marL="457200" rtl="0" algn="l">
              <a:lnSpc>
                <a:spcPct val="115000"/>
              </a:lnSpc>
              <a:spcBef>
                <a:spcPts val="0"/>
              </a:spcBef>
              <a:spcAft>
                <a:spcPts val="0"/>
              </a:spcAft>
              <a:buClr>
                <a:srgbClr val="333333"/>
              </a:buClr>
              <a:buSzPts val="1350"/>
              <a:buFont typeface="Georgia"/>
              <a:buNone/>
            </a:pPr>
            <a:r>
              <a:rPr lang="tr" sz="1000">
                <a:solidFill>
                  <a:srgbClr val="333333"/>
                </a:solidFill>
                <a:highlight>
                  <a:srgbClr val="FFFFFF"/>
                </a:highlight>
                <a:latin typeface="Georgia"/>
                <a:ea typeface="Georgia"/>
                <a:cs typeface="Georgia"/>
                <a:sym typeface="Georgia"/>
              </a:rPr>
              <a:t>e</a:t>
            </a:r>
            <a:r>
              <a:rPr lang="tr" sz="1350">
                <a:solidFill>
                  <a:srgbClr val="333333"/>
                </a:solidFill>
                <a:highlight>
                  <a:srgbClr val="FFFFFF"/>
                </a:highlight>
                <a:latin typeface="Georgia"/>
                <a:ea typeface="Georgia"/>
                <a:cs typeface="Georgia"/>
                <a:sym typeface="Georgia"/>
              </a:rPr>
              <a:t> 'Yılda bir kez' yanıtını veren katılımcıların aşı sıklığı konusunda doğru bilgiye sahip olduğu değerlendirildi.</a:t>
            </a:r>
            <a:endParaRPr sz="1350">
              <a:solidFill>
                <a:srgbClr val="333333"/>
              </a:solidFill>
              <a:highlight>
                <a:srgbClr val="FFFFFF"/>
              </a:highlight>
              <a:latin typeface="Georgia"/>
              <a:ea typeface="Georgia"/>
              <a:cs typeface="Georgia"/>
              <a:sym typeface="Georgia"/>
            </a:endParaRPr>
          </a:p>
          <a:p>
            <a:pPr indent="-228600" lvl="0" marL="457200" rtl="0" algn="l">
              <a:lnSpc>
                <a:spcPct val="115000"/>
              </a:lnSpc>
              <a:spcBef>
                <a:spcPts val="0"/>
              </a:spcBef>
              <a:spcAft>
                <a:spcPts val="0"/>
              </a:spcAft>
              <a:buClr>
                <a:srgbClr val="333333"/>
              </a:buClr>
              <a:buSzPts val="1350"/>
              <a:buFont typeface="Georgia"/>
              <a:buNone/>
            </a:pPr>
            <a:r>
              <a:rPr lang="tr" sz="1000">
                <a:solidFill>
                  <a:srgbClr val="333333"/>
                </a:solidFill>
                <a:highlight>
                  <a:srgbClr val="FFFFFF"/>
                </a:highlight>
                <a:latin typeface="Georgia"/>
                <a:ea typeface="Georgia"/>
                <a:cs typeface="Georgia"/>
                <a:sym typeface="Georgia"/>
              </a:rPr>
              <a:t>f</a:t>
            </a:r>
            <a:r>
              <a:rPr lang="tr" sz="1350">
                <a:solidFill>
                  <a:srgbClr val="333333"/>
                </a:solidFill>
                <a:highlight>
                  <a:srgbClr val="FFFFFF"/>
                </a:highlight>
                <a:latin typeface="Georgia"/>
                <a:ea typeface="Georgia"/>
                <a:cs typeface="Georgia"/>
                <a:sym typeface="Georgia"/>
              </a:rPr>
              <a:t> 'Genellikle sonbahar ve kış aylarında' yanıtını veren katılımcıların aşı olmak için uygun zaman konusunda doğru bilgiye sahip olduğu değerlendirildi</a:t>
            </a:r>
            <a:endParaRPr sz="1350">
              <a:solidFill>
                <a:srgbClr val="333333"/>
              </a:solidFill>
              <a:highlight>
                <a:srgbClr val="FFFFFF"/>
              </a:highlight>
              <a:latin typeface="Georgia"/>
              <a:ea typeface="Georgia"/>
              <a:cs typeface="Georgia"/>
              <a:sym typeface="Georgia"/>
            </a:endParaRPr>
          </a:p>
          <a:p>
            <a:pPr indent="-228600" lvl="0" marL="457200" rtl="0" algn="l">
              <a:lnSpc>
                <a:spcPct val="115000"/>
              </a:lnSpc>
              <a:spcBef>
                <a:spcPts val="0"/>
              </a:spcBef>
              <a:spcAft>
                <a:spcPts val="0"/>
              </a:spcAft>
              <a:buClr>
                <a:srgbClr val="333333"/>
              </a:buClr>
              <a:buSzPts val="1350"/>
              <a:buFont typeface="Georgia"/>
              <a:buNone/>
            </a:pPr>
            <a:r>
              <a:rPr lang="tr" sz="1000">
                <a:solidFill>
                  <a:srgbClr val="333333"/>
                </a:solidFill>
                <a:highlight>
                  <a:srgbClr val="FFFFFF"/>
                </a:highlight>
                <a:latin typeface="Georgia"/>
                <a:ea typeface="Georgia"/>
                <a:cs typeface="Georgia"/>
                <a:sym typeface="Georgia"/>
              </a:rPr>
              <a:t>g</a:t>
            </a:r>
            <a:r>
              <a:rPr lang="tr" sz="1350">
                <a:solidFill>
                  <a:srgbClr val="333333"/>
                </a:solidFill>
                <a:highlight>
                  <a:srgbClr val="FFFFFF"/>
                </a:highlight>
                <a:latin typeface="Georgia"/>
                <a:ea typeface="Georgia"/>
                <a:cs typeface="Georgia"/>
                <a:sym typeface="Georgia"/>
              </a:rPr>
              <a:t> 'Altı ila sekiz ay' yanıtını veren katılımcıların aşı koruma süresi konusunda doğru bilgiye sahip olduğu değerlendirildi</a:t>
            </a:r>
            <a:endParaRPr sz="1350">
              <a:solidFill>
                <a:srgbClr val="333333"/>
              </a:solidFill>
              <a:highlight>
                <a:srgbClr val="FFFFFF"/>
              </a:highlight>
              <a:latin typeface="Georgia"/>
              <a:ea typeface="Georgia"/>
              <a:cs typeface="Georgia"/>
              <a:sym typeface="Georgia"/>
            </a:endParaRPr>
          </a:p>
          <a:p>
            <a:pPr indent="-228600" lvl="0" marL="457200" rtl="0" algn="l">
              <a:lnSpc>
                <a:spcPct val="115000"/>
              </a:lnSpc>
              <a:spcBef>
                <a:spcPts val="0"/>
              </a:spcBef>
              <a:spcAft>
                <a:spcPts val="0"/>
              </a:spcAft>
              <a:buClr>
                <a:srgbClr val="333333"/>
              </a:buClr>
              <a:buSzPts val="1350"/>
              <a:buFont typeface="Georgia"/>
              <a:buNone/>
            </a:pPr>
            <a:r>
              <a:rPr lang="tr" sz="1000">
                <a:solidFill>
                  <a:srgbClr val="333333"/>
                </a:solidFill>
                <a:highlight>
                  <a:srgbClr val="FFFFFF"/>
                </a:highlight>
                <a:latin typeface="Georgia"/>
                <a:ea typeface="Georgia"/>
                <a:cs typeface="Georgia"/>
                <a:sym typeface="Georgia"/>
              </a:rPr>
              <a:t>h</a:t>
            </a:r>
            <a:r>
              <a:rPr lang="tr" sz="1350">
                <a:solidFill>
                  <a:srgbClr val="333333"/>
                </a:solidFill>
                <a:highlight>
                  <a:srgbClr val="FFFFFF"/>
                </a:highlight>
                <a:latin typeface="Georgia"/>
                <a:ea typeface="Georgia"/>
                <a:cs typeface="Georgia"/>
                <a:sym typeface="Georgia"/>
              </a:rPr>
              <a:t> Uygulama öncesi, yaşlı yetişkinlere yönelik şehir çapında ücretsiz grip aşısı programının uygulanmasından önceki anlamına gelir. Uygulama sonrası, yaşlı yetişkinler için şehir çapında ücretsiz grip aşısı programının uygulanmasından sonraki anlamına gelir. Shenzhen, Ekim 2016'dan bu yana yaşlı yetişkinler için şehir çapında ücretsiz bir grip aşısı programı uyguluyor</a:t>
            </a:r>
            <a:endParaRPr sz="1350">
              <a:solidFill>
                <a:srgbClr val="333333"/>
              </a:solidFill>
              <a:highlight>
                <a:srgbClr val="FFFFFF"/>
              </a:highlight>
              <a:latin typeface="Georgia"/>
              <a:ea typeface="Georgia"/>
              <a:cs typeface="Georgia"/>
              <a:sym typeface="Georgia"/>
            </a:endParaRPr>
          </a:p>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282c045d4e3_0_1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282c045d4e3_0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tr"/>
              <a:t>1.</a:t>
            </a:r>
            <a:r>
              <a:rPr lang="tr" sz="1350">
                <a:solidFill>
                  <a:srgbClr val="333333"/>
                </a:solidFill>
                <a:highlight>
                  <a:srgbClr val="FFFFFF"/>
                </a:highlight>
                <a:latin typeface="Georgia"/>
                <a:ea typeface="Georgia"/>
                <a:cs typeface="Georgia"/>
                <a:sym typeface="Georgia"/>
              </a:rPr>
              <a:t>Ücretsiz aşılama programı kullanıma sunulmadan önce katılımcıların %68,5'i, mevcut durumların kötüleşmesini önlemek için yaşlı yetişkinlerin aşı olması gerektiği konusunda hemfikirdi </a:t>
            </a:r>
            <a:endParaRPr sz="1350">
              <a:solidFill>
                <a:srgbClr val="333333"/>
              </a:solidFill>
              <a:highlight>
                <a:srgbClr val="FFFFFF"/>
              </a:highlight>
              <a:latin typeface="Georgia"/>
              <a:ea typeface="Georgia"/>
              <a:cs typeface="Georgia"/>
              <a:sym typeface="Georgia"/>
            </a:endParaRPr>
          </a:p>
          <a:p>
            <a:pPr indent="0" lvl="0" marL="0" rtl="0" algn="l">
              <a:spcBef>
                <a:spcPts val="0"/>
              </a:spcBef>
              <a:spcAft>
                <a:spcPts val="0"/>
              </a:spcAft>
              <a:buNone/>
            </a:pPr>
            <a:r>
              <a:rPr lang="tr" sz="1350">
                <a:solidFill>
                  <a:srgbClr val="333333"/>
                </a:solidFill>
                <a:highlight>
                  <a:srgbClr val="FFFFFF"/>
                </a:highlight>
                <a:latin typeface="Georgia"/>
                <a:ea typeface="Georgia"/>
                <a:cs typeface="Georgia"/>
                <a:sym typeface="Georgia"/>
              </a:rPr>
              <a:t>2.Ücretsiz aşılama programının hayata geçmesinin ardından grip aşısını yaptırmanın zorunlu olduğunu düşünen katılımcıların oranı ciddi oranda artarak %83,6'ya yükseldi.</a:t>
            </a:r>
            <a:endParaRPr sz="1350">
              <a:solidFill>
                <a:srgbClr val="333333"/>
              </a:solidFill>
              <a:highlight>
                <a:srgbClr val="FFFFFF"/>
              </a:highlight>
              <a:latin typeface="Georgia"/>
              <a:ea typeface="Georgia"/>
              <a:cs typeface="Georgia"/>
              <a:sym typeface="Georgia"/>
            </a:endParaRPr>
          </a:p>
          <a:p>
            <a:pPr indent="0" lvl="0" marL="0" rtl="0" algn="l">
              <a:spcBef>
                <a:spcPts val="0"/>
              </a:spcBef>
              <a:spcAft>
                <a:spcPts val="0"/>
              </a:spcAft>
              <a:buNone/>
            </a:pPr>
            <a:r>
              <a:rPr lang="tr" sz="1350">
                <a:solidFill>
                  <a:srgbClr val="333333"/>
                </a:solidFill>
                <a:highlight>
                  <a:srgbClr val="FFFFFF"/>
                </a:highlight>
                <a:latin typeface="Georgia"/>
                <a:ea typeface="Georgia"/>
                <a:cs typeface="Georgia"/>
                <a:sym typeface="Georgia"/>
              </a:rPr>
              <a:t>3.Katılımcıların yüzde 62,5'i kronik hastalığı olan hastaların grip aşısı yaptırması gerektiğini düşünüyor. Bu oran uygulama öncesine göre yüzde 19,1 daha yüksek.  </a:t>
            </a:r>
            <a:endParaRPr sz="1350">
              <a:solidFill>
                <a:srgbClr val="333333"/>
              </a:solidFill>
              <a:highlight>
                <a:srgbClr val="FFFFFF"/>
              </a:highlight>
              <a:latin typeface="Georgia"/>
              <a:ea typeface="Georgia"/>
              <a:cs typeface="Georgia"/>
              <a:sym typeface="Georgia"/>
            </a:endParaRPr>
          </a:p>
          <a:p>
            <a:pPr indent="0" lvl="0" marL="0" rtl="0" algn="l">
              <a:spcBef>
                <a:spcPts val="0"/>
              </a:spcBef>
              <a:spcAft>
                <a:spcPts val="0"/>
              </a:spcAft>
              <a:buNone/>
            </a:pPr>
            <a:r>
              <a:rPr lang="tr" sz="1350">
                <a:solidFill>
                  <a:srgbClr val="333333"/>
                </a:solidFill>
                <a:highlight>
                  <a:srgbClr val="FFFFFF"/>
                </a:highlight>
                <a:latin typeface="Georgia"/>
                <a:ea typeface="Georgia"/>
                <a:cs typeface="Georgia"/>
                <a:sym typeface="Georgia"/>
              </a:rPr>
              <a:t>4.Uygulama sonrası dönemde istatistiksel olarak anlamlı bir iyileşme ( </a:t>
            </a:r>
            <a:r>
              <a:rPr i="1" lang="tr" sz="1350">
                <a:solidFill>
                  <a:srgbClr val="333333"/>
                </a:solidFill>
                <a:highlight>
                  <a:srgbClr val="FFFFFF"/>
                </a:highlight>
                <a:latin typeface="Georgia"/>
                <a:ea typeface="Georgia"/>
                <a:cs typeface="Georgia"/>
                <a:sym typeface="Georgia"/>
              </a:rPr>
              <a:t>P</a:t>
            </a:r>
            <a:r>
              <a:rPr lang="tr" sz="1350">
                <a:solidFill>
                  <a:srgbClr val="333333"/>
                </a:solidFill>
                <a:highlight>
                  <a:srgbClr val="FFFFFF"/>
                </a:highlight>
                <a:latin typeface="Georgia"/>
                <a:ea typeface="Georgia"/>
                <a:cs typeface="Georgia"/>
                <a:sym typeface="Georgia"/>
              </a:rPr>
              <a:t> &lt; 0,05) göstermiştir .</a:t>
            </a:r>
            <a:endParaRPr sz="1350">
              <a:solidFill>
                <a:srgbClr val="333333"/>
              </a:solidFill>
              <a:highlight>
                <a:srgbClr val="FFFFFF"/>
              </a:highlight>
              <a:latin typeface="Georgia"/>
              <a:ea typeface="Georgia"/>
              <a:cs typeface="Georgia"/>
              <a:sym typeface="Georgia"/>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282c045d4e3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g282c045d4e3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tr"/>
              <a:t>1.</a:t>
            </a:r>
            <a:r>
              <a:rPr lang="tr" sz="1350">
                <a:solidFill>
                  <a:srgbClr val="333333"/>
                </a:solidFill>
                <a:highlight>
                  <a:srgbClr val="FFFFFF"/>
                </a:highlight>
                <a:latin typeface="Georgia"/>
                <a:ea typeface="Georgia"/>
                <a:cs typeface="Georgia"/>
                <a:sym typeface="Georgia"/>
              </a:rPr>
              <a:t>Ücretsiz aşılama programı uygulanmadan önce katılımcıların %66,8'i grip aşısından haberdar değildi.</a:t>
            </a:r>
            <a:endParaRPr sz="1350">
              <a:solidFill>
                <a:srgbClr val="333333"/>
              </a:solidFill>
              <a:highlight>
                <a:srgbClr val="FFFFFF"/>
              </a:highlight>
              <a:latin typeface="Georgia"/>
              <a:ea typeface="Georgia"/>
              <a:cs typeface="Georgia"/>
              <a:sym typeface="Georgia"/>
            </a:endParaRPr>
          </a:p>
          <a:p>
            <a:pPr indent="0" lvl="0" marL="0" rtl="0" algn="l">
              <a:spcBef>
                <a:spcPts val="0"/>
              </a:spcBef>
              <a:spcAft>
                <a:spcPts val="0"/>
              </a:spcAft>
              <a:buNone/>
            </a:pPr>
            <a:r>
              <a:rPr lang="tr" sz="1350">
                <a:solidFill>
                  <a:srgbClr val="333333"/>
                </a:solidFill>
                <a:highlight>
                  <a:srgbClr val="FFFFFF"/>
                </a:highlight>
                <a:latin typeface="Georgia"/>
                <a:ea typeface="Georgia"/>
                <a:cs typeface="Georgia"/>
                <a:sym typeface="Georgia"/>
              </a:rPr>
              <a:t>2. Ücretsiz aşı politikasının hayata geçmesinin ardından grip aşısını bilmeyenlerin oranı yüzde 32,6 oranında ciddi oranda azaldı.</a:t>
            </a:r>
            <a:endParaRPr sz="1350">
              <a:solidFill>
                <a:srgbClr val="333333"/>
              </a:solidFill>
              <a:highlight>
                <a:srgbClr val="FFFFFF"/>
              </a:highlight>
              <a:latin typeface="Georgia"/>
              <a:ea typeface="Georgia"/>
              <a:cs typeface="Georgia"/>
              <a:sym typeface="Georgia"/>
            </a:endParaRPr>
          </a:p>
          <a:p>
            <a:pPr indent="0" lvl="0" marL="0" rtl="0" algn="l">
              <a:spcBef>
                <a:spcPts val="0"/>
              </a:spcBef>
              <a:spcAft>
                <a:spcPts val="0"/>
              </a:spcAft>
              <a:buNone/>
            </a:pPr>
            <a:r>
              <a:rPr lang="tr" sz="1350">
                <a:solidFill>
                  <a:srgbClr val="333333"/>
                </a:solidFill>
                <a:highlight>
                  <a:srgbClr val="FFFFFF"/>
                </a:highlight>
                <a:latin typeface="Georgia"/>
                <a:ea typeface="Georgia"/>
                <a:cs typeface="Georgia"/>
                <a:sym typeface="Georgia"/>
              </a:rPr>
              <a:t>3.uygulama sonrası dönemde katılımcıların %58,4'ü yeterince sağlıklı olduklarını ve grip aşısı olmalarına gerek olmadığını düşündüklerinde uygulama öncesine göre bu oran %32,6 oranında anlamlı bir artış gösterdi.</a:t>
            </a:r>
            <a:endParaRPr sz="1350">
              <a:solidFill>
                <a:srgbClr val="333333"/>
              </a:solidFill>
              <a:highlight>
                <a:srgbClr val="FFFFFF"/>
              </a:highlight>
              <a:latin typeface="Georgia"/>
              <a:ea typeface="Georgia"/>
              <a:cs typeface="Georgia"/>
              <a:sym typeface="Georgia"/>
            </a:endParaRPr>
          </a:p>
          <a:p>
            <a:pPr indent="0" lvl="0" marL="0" rtl="0" algn="l">
              <a:spcBef>
                <a:spcPts val="0"/>
              </a:spcBef>
              <a:spcAft>
                <a:spcPts val="0"/>
              </a:spcAft>
              <a:buNone/>
            </a:pPr>
            <a:r>
              <a:rPr lang="tr" sz="1350">
                <a:solidFill>
                  <a:srgbClr val="333333"/>
                </a:solidFill>
                <a:highlight>
                  <a:srgbClr val="FFFFFF"/>
                </a:highlight>
                <a:latin typeface="Georgia"/>
                <a:ea typeface="Georgia"/>
                <a:cs typeface="Georgia"/>
                <a:sym typeface="Georgia"/>
              </a:rPr>
              <a:t>4.Katılımcıların %22,7'si, ücretsiz aşı programının uygulanmasının aktif olarak desteklenmesine rağmen, bizzat sağlık merkezlerine gittiklerinde doktorları tarafından kendilerine grip aşısı önerilmediğini belirtmiştir.</a:t>
            </a:r>
            <a:endParaRPr sz="1350">
              <a:solidFill>
                <a:srgbClr val="333333"/>
              </a:solidFill>
              <a:highlight>
                <a:srgbClr val="FFFFFF"/>
              </a:highlight>
              <a:latin typeface="Georgia"/>
              <a:ea typeface="Georgia"/>
              <a:cs typeface="Georgia"/>
              <a:sym typeface="Georgia"/>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282c045d4e3_0_1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282c045d4e3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tr"/>
              <a:t>1.</a:t>
            </a:r>
            <a:r>
              <a:rPr lang="tr" sz="1350">
                <a:solidFill>
                  <a:srgbClr val="333333"/>
                </a:solidFill>
                <a:highlight>
                  <a:srgbClr val="FFFFFF"/>
                </a:highlight>
                <a:latin typeface="Georgia"/>
                <a:ea typeface="Georgia"/>
                <a:cs typeface="Georgia"/>
                <a:sym typeface="Georgia"/>
              </a:rPr>
              <a:t>Yaşlı katılımcıların grip aşısı hakkında bilgi edinmek için en sık kullandıkları erişim yolu televizyondu.</a:t>
            </a:r>
            <a:endParaRPr sz="1350">
              <a:solidFill>
                <a:srgbClr val="333333"/>
              </a:solidFill>
              <a:highlight>
                <a:srgbClr val="FFFFFF"/>
              </a:highlight>
              <a:latin typeface="Georgia"/>
              <a:ea typeface="Georgia"/>
              <a:cs typeface="Georgia"/>
              <a:sym typeface="Georgia"/>
            </a:endParaRPr>
          </a:p>
          <a:p>
            <a:pPr indent="0" lvl="0" marL="0" rtl="0" algn="l">
              <a:spcBef>
                <a:spcPts val="0"/>
              </a:spcBef>
              <a:spcAft>
                <a:spcPts val="0"/>
              </a:spcAft>
              <a:buNone/>
            </a:pPr>
            <a:r>
              <a:rPr lang="tr" sz="1350">
                <a:solidFill>
                  <a:srgbClr val="333333"/>
                </a:solidFill>
                <a:highlight>
                  <a:srgbClr val="FFFFFF"/>
                </a:highlight>
                <a:latin typeface="Georgia"/>
                <a:ea typeface="Georgia"/>
                <a:cs typeface="Georgia"/>
                <a:sym typeface="Georgia"/>
              </a:rPr>
              <a:t>2.ücretsiz aşılama programı uygulandıktan sonra yaşlı katılımcıların PCP'lerden ve internetten bilgi edinme olasılıkları sırasıyla %25,2 ve %13,3'lük iyileşmelerle daha yüksekti .</a:t>
            </a:r>
            <a:endParaRPr sz="1350">
              <a:solidFill>
                <a:srgbClr val="333333"/>
              </a:solidFill>
              <a:highlight>
                <a:srgbClr val="FFFFFF"/>
              </a:highlight>
              <a:latin typeface="Georgia"/>
              <a:ea typeface="Georgia"/>
              <a:cs typeface="Georgia"/>
              <a:sym typeface="Georgia"/>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282c045d4e3_0_1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282c045d4e3_0_1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282c045d4e3_0_1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282c045d4e3_0_1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282c045d4e3_0_1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0" name="Google Shape;210;g282c045d4e3_0_1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282c045d4e3_0_1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6" name="Google Shape;216;g282c045d4e3_0_1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282c045d4e3_0_1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2" name="Google Shape;222;g282c045d4e3_0_1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4765ad52b3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4765ad52b3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282c045d4e3_0_1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282c045d4e3_0_1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g282c045d4e3_0_1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4" name="Google Shape;234;g282c045d4e3_0_1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4765ad52b3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24765ad52b3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4765ad52b3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24765ad52b3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24765ad52b3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24765ad52b3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24765ad52b3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24765ad52b3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4765ad52b3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24765ad52b3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4765ad52b3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24765ad52b3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t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3.pn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9.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image" Target="../media/image8.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4.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image" Target="../media/image7.png"/><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152400" y="152400"/>
            <a:ext cx="8515350" cy="3790950"/>
          </a:xfrm>
          <a:prstGeom prst="rect">
            <a:avLst/>
          </a:prstGeom>
          <a:noFill/>
          <a:ln>
            <a:noFill/>
          </a:ln>
        </p:spPr>
      </p:pic>
      <p:pic>
        <p:nvPicPr>
          <p:cNvPr id="55" name="Google Shape;55;p13"/>
          <p:cNvPicPr preferRelativeResize="0"/>
          <p:nvPr/>
        </p:nvPicPr>
        <p:blipFill>
          <a:blip r:embed="rId4">
            <a:alphaModFix/>
          </a:blip>
          <a:stretch>
            <a:fillRect/>
          </a:stretch>
        </p:blipFill>
        <p:spPr>
          <a:xfrm>
            <a:off x="152400" y="4196825"/>
            <a:ext cx="2009775" cy="8001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tr"/>
              <a:t>2-YÖNTEMLER</a:t>
            </a:r>
            <a:endParaRPr b="1"/>
          </a:p>
        </p:txBody>
      </p:sp>
      <p:sp>
        <p:nvSpPr>
          <p:cNvPr id="109" name="Google Shape;109;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0000" lnSpcReduction="20000"/>
          </a:bodyPr>
          <a:lstStyle/>
          <a:p>
            <a:pPr indent="0" lvl="0" marL="0" rtl="0" algn="l">
              <a:spcBef>
                <a:spcPts val="0"/>
              </a:spcBef>
              <a:spcAft>
                <a:spcPts val="0"/>
              </a:spcAft>
              <a:buNone/>
            </a:pPr>
            <a:r>
              <a:rPr b="1" lang="tr" sz="2435">
                <a:solidFill>
                  <a:srgbClr val="010101"/>
                </a:solidFill>
                <a:latin typeface="Georgia"/>
                <a:ea typeface="Georgia"/>
                <a:cs typeface="Georgia"/>
                <a:sym typeface="Georgia"/>
              </a:rPr>
              <a:t>2.1 .Çalışma Tasarımı ve Ortamları</a:t>
            </a:r>
            <a:endParaRPr b="1" sz="2435">
              <a:solidFill>
                <a:srgbClr val="010101"/>
              </a:solidFill>
              <a:latin typeface="Georgia"/>
              <a:ea typeface="Georgia"/>
              <a:cs typeface="Georgia"/>
              <a:sym typeface="Georgia"/>
            </a:endParaRPr>
          </a:p>
          <a:p>
            <a:pPr indent="0" lvl="0" marL="0" rtl="0" algn="l">
              <a:spcBef>
                <a:spcPts val="1200"/>
              </a:spcBef>
              <a:spcAft>
                <a:spcPts val="0"/>
              </a:spcAft>
              <a:buNone/>
            </a:pPr>
            <a:r>
              <a:t/>
            </a:r>
            <a:endParaRPr sz="2657">
              <a:solidFill>
                <a:schemeClr val="dk1"/>
              </a:solidFill>
              <a:latin typeface="Georgia"/>
              <a:ea typeface="Georgia"/>
              <a:cs typeface="Georgia"/>
              <a:sym typeface="Georgia"/>
            </a:endParaRPr>
          </a:p>
          <a:p>
            <a:pPr indent="-324486" lvl="0" marL="457200" rtl="0" algn="l">
              <a:spcBef>
                <a:spcPts val="1200"/>
              </a:spcBef>
              <a:spcAft>
                <a:spcPts val="0"/>
              </a:spcAft>
              <a:buClr>
                <a:srgbClr val="010101"/>
              </a:buClr>
              <a:buSzPct val="100000"/>
              <a:buFont typeface="Georgia"/>
              <a:buChar char="●"/>
            </a:pPr>
            <a:r>
              <a:rPr lang="tr" sz="2157">
                <a:solidFill>
                  <a:srgbClr val="010101"/>
                </a:solidFill>
                <a:highlight>
                  <a:srgbClr val="FFFFFF"/>
                </a:highlight>
                <a:latin typeface="Georgia"/>
                <a:ea typeface="Georgia"/>
                <a:cs typeface="Georgia"/>
                <a:sym typeface="Georgia"/>
              </a:rPr>
              <a:t>Bu çalışmada deneysel bir tasarım ve anket tasarımı kullanılmıştır. </a:t>
            </a:r>
            <a:endParaRPr sz="2157">
              <a:solidFill>
                <a:srgbClr val="010101"/>
              </a:solidFill>
              <a:highlight>
                <a:srgbClr val="FFFFFF"/>
              </a:highlight>
              <a:latin typeface="Georgia"/>
              <a:ea typeface="Georgia"/>
              <a:cs typeface="Georgia"/>
              <a:sym typeface="Georgia"/>
            </a:endParaRPr>
          </a:p>
          <a:p>
            <a:pPr indent="0" lvl="0" marL="0" rtl="0" algn="l">
              <a:spcBef>
                <a:spcPts val="1200"/>
              </a:spcBef>
              <a:spcAft>
                <a:spcPts val="0"/>
              </a:spcAft>
              <a:buNone/>
            </a:pPr>
            <a:r>
              <a:t/>
            </a:r>
            <a:endParaRPr sz="2157">
              <a:solidFill>
                <a:srgbClr val="010101"/>
              </a:solidFill>
              <a:highlight>
                <a:srgbClr val="FFFFFF"/>
              </a:highlight>
              <a:latin typeface="Georgia"/>
              <a:ea typeface="Georgia"/>
              <a:cs typeface="Georgia"/>
              <a:sym typeface="Georgia"/>
            </a:endParaRPr>
          </a:p>
          <a:p>
            <a:pPr indent="-324486" lvl="0" marL="457200" rtl="0" algn="l">
              <a:spcBef>
                <a:spcPts val="1200"/>
              </a:spcBef>
              <a:spcAft>
                <a:spcPts val="0"/>
              </a:spcAft>
              <a:buClr>
                <a:srgbClr val="010101"/>
              </a:buClr>
              <a:buSzPct val="100000"/>
              <a:buFont typeface="Georgia"/>
              <a:buChar char="●"/>
            </a:pPr>
            <a:r>
              <a:rPr lang="tr" sz="2157">
                <a:solidFill>
                  <a:srgbClr val="010101"/>
                </a:solidFill>
                <a:highlight>
                  <a:srgbClr val="FFFFFF"/>
                </a:highlight>
                <a:latin typeface="Georgia"/>
                <a:ea typeface="Georgia"/>
                <a:cs typeface="Georgia"/>
                <a:sym typeface="Georgia"/>
              </a:rPr>
              <a:t>Deneysel tasarım, PCP tavsiyesinin yaşlı katılımcılar arasında </a:t>
            </a:r>
            <a:r>
              <a:rPr lang="tr" sz="2157">
                <a:solidFill>
                  <a:srgbClr val="010101"/>
                </a:solidFill>
                <a:highlight>
                  <a:srgbClr val="FFFFFF"/>
                </a:highlight>
                <a:latin typeface="Georgia"/>
                <a:ea typeface="Georgia"/>
                <a:cs typeface="Georgia"/>
                <a:sym typeface="Georgia"/>
              </a:rPr>
              <a:t>influenza </a:t>
            </a:r>
            <a:r>
              <a:rPr lang="tr" sz="2157">
                <a:solidFill>
                  <a:srgbClr val="010101"/>
                </a:solidFill>
                <a:highlight>
                  <a:srgbClr val="FFFFFF"/>
                </a:highlight>
                <a:latin typeface="Georgia"/>
                <a:ea typeface="Georgia"/>
                <a:cs typeface="Georgia"/>
                <a:sym typeface="Georgia"/>
              </a:rPr>
              <a:t>aşısı alımı üzerindeki etkisini değerlendirdi. </a:t>
            </a:r>
            <a:endParaRPr sz="2157">
              <a:solidFill>
                <a:srgbClr val="010101"/>
              </a:solidFill>
              <a:highlight>
                <a:srgbClr val="FFFFFF"/>
              </a:highlight>
              <a:latin typeface="Georgia"/>
              <a:ea typeface="Georgia"/>
              <a:cs typeface="Georgia"/>
              <a:sym typeface="Georgia"/>
            </a:endParaRPr>
          </a:p>
          <a:p>
            <a:pPr indent="0" lvl="0" marL="0" rtl="0" algn="l">
              <a:spcBef>
                <a:spcPts val="1200"/>
              </a:spcBef>
              <a:spcAft>
                <a:spcPts val="0"/>
              </a:spcAft>
              <a:buNone/>
            </a:pPr>
            <a:r>
              <a:t/>
            </a:r>
            <a:endParaRPr sz="2157">
              <a:solidFill>
                <a:srgbClr val="010101"/>
              </a:solidFill>
              <a:highlight>
                <a:srgbClr val="FFFFFF"/>
              </a:highlight>
              <a:latin typeface="Georgia"/>
              <a:ea typeface="Georgia"/>
              <a:cs typeface="Georgia"/>
              <a:sym typeface="Georgia"/>
            </a:endParaRPr>
          </a:p>
          <a:p>
            <a:pPr indent="-324486" lvl="0" marL="457200" rtl="0" algn="l">
              <a:spcBef>
                <a:spcPts val="1200"/>
              </a:spcBef>
              <a:spcAft>
                <a:spcPts val="0"/>
              </a:spcAft>
              <a:buClr>
                <a:srgbClr val="010101"/>
              </a:buClr>
              <a:buSzPct val="100000"/>
              <a:buFont typeface="Georgia"/>
              <a:buChar char="●"/>
            </a:pPr>
            <a:r>
              <a:rPr lang="tr" sz="2157">
                <a:solidFill>
                  <a:srgbClr val="010101"/>
                </a:solidFill>
                <a:highlight>
                  <a:srgbClr val="FFFFFF"/>
                </a:highlight>
                <a:latin typeface="Georgia"/>
                <a:ea typeface="Georgia"/>
                <a:cs typeface="Georgia"/>
                <a:sym typeface="Georgia"/>
              </a:rPr>
              <a:t>Anket tasarımı, ücretsiz influenza  aşısı politikasının uygulanmasından önce ve sonra yaşlı katılımcılar arasında grip aşısı konusundaki bilgi, tutum ve uygulamadaki değişiklikleri inceledi.</a:t>
            </a:r>
            <a:endParaRPr sz="2157">
              <a:solidFill>
                <a:srgbClr val="010101"/>
              </a:solidFill>
              <a:highlight>
                <a:srgbClr val="FFFFFF"/>
              </a:highlight>
              <a:latin typeface="Georgia"/>
              <a:ea typeface="Georgia"/>
              <a:cs typeface="Georgia"/>
              <a:sym typeface="Georgi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1200"/>
              </a:spcAft>
              <a:buClr>
                <a:schemeClr val="dk1"/>
              </a:buClr>
              <a:buSzPct val="51162"/>
              <a:buFont typeface="Arial"/>
              <a:buNone/>
            </a:pPr>
            <a:r>
              <a:rPr b="1" lang="tr" sz="2150">
                <a:latin typeface="Georgia"/>
                <a:ea typeface="Georgia"/>
                <a:cs typeface="Georgia"/>
                <a:sym typeface="Georgia"/>
              </a:rPr>
              <a:t>2.1 .Çalışma Tasarımı ve Ortamları</a:t>
            </a:r>
            <a:endParaRPr b="1"/>
          </a:p>
        </p:txBody>
      </p:sp>
      <p:sp>
        <p:nvSpPr>
          <p:cNvPr id="115" name="Google Shape;115;p23"/>
          <p:cNvSpPr txBox="1"/>
          <p:nvPr>
            <p:ph idx="1" type="body"/>
          </p:nvPr>
        </p:nvSpPr>
        <p:spPr>
          <a:xfrm>
            <a:off x="435250" y="1478150"/>
            <a:ext cx="8520600" cy="3416400"/>
          </a:xfrm>
          <a:prstGeom prst="rect">
            <a:avLst/>
          </a:prstGeom>
        </p:spPr>
        <p:txBody>
          <a:bodyPr anchorCtr="0" anchor="t" bIns="91425" lIns="91425" spcFirstLastPara="1" rIns="91425" wrap="square" tIns="91425">
            <a:normAutofit/>
          </a:bodyPr>
          <a:lstStyle/>
          <a:p>
            <a:pPr indent="-346075" lvl="0" marL="457200" rtl="0" algn="l">
              <a:spcBef>
                <a:spcPts val="0"/>
              </a:spcBef>
              <a:spcAft>
                <a:spcPts val="0"/>
              </a:spcAft>
              <a:buClr>
                <a:srgbClr val="010101"/>
              </a:buClr>
              <a:buSzPts val="1850"/>
              <a:buFont typeface="Georgia"/>
              <a:buChar char="●"/>
            </a:pPr>
            <a:r>
              <a:rPr lang="tr" sz="1850">
                <a:solidFill>
                  <a:srgbClr val="010101"/>
                </a:solidFill>
                <a:highlight>
                  <a:srgbClr val="FFFFFF"/>
                </a:highlight>
                <a:latin typeface="Georgia"/>
                <a:ea typeface="Georgia"/>
                <a:cs typeface="Georgia"/>
                <a:sym typeface="Georgia"/>
              </a:rPr>
              <a:t>Çin'de TSM</a:t>
            </a:r>
            <a:r>
              <a:rPr lang="tr" sz="1850">
                <a:solidFill>
                  <a:srgbClr val="010101"/>
                </a:solidFill>
                <a:highlight>
                  <a:srgbClr val="FFFFFF"/>
                </a:highlight>
                <a:latin typeface="Georgia"/>
                <a:ea typeface="Georgia"/>
                <a:cs typeface="Georgia"/>
                <a:sym typeface="Georgia"/>
              </a:rPr>
              <a:t>'</a:t>
            </a:r>
            <a:r>
              <a:rPr lang="tr" sz="1850">
                <a:solidFill>
                  <a:srgbClr val="010101"/>
                </a:solidFill>
                <a:highlight>
                  <a:srgbClr val="FFFFFF"/>
                </a:highlight>
                <a:latin typeface="Georgia"/>
                <a:ea typeface="Georgia"/>
                <a:cs typeface="Georgia"/>
                <a:sym typeface="Georgia"/>
              </a:rPr>
              <a:t>ler şehir sakinlerine aşı hizmetlerinin sağlanmasından sorumludur.</a:t>
            </a:r>
            <a:endParaRPr sz="1850">
              <a:solidFill>
                <a:srgbClr val="010101"/>
              </a:solidFill>
              <a:highlight>
                <a:srgbClr val="FFFFFF"/>
              </a:highlight>
              <a:latin typeface="Georgia"/>
              <a:ea typeface="Georgia"/>
              <a:cs typeface="Georgia"/>
              <a:sym typeface="Georgia"/>
            </a:endParaRPr>
          </a:p>
          <a:p>
            <a:pPr indent="0" lvl="0" marL="0" rtl="0" algn="l">
              <a:spcBef>
                <a:spcPts val="1200"/>
              </a:spcBef>
              <a:spcAft>
                <a:spcPts val="0"/>
              </a:spcAft>
              <a:buNone/>
            </a:pPr>
            <a:r>
              <a:t/>
            </a:r>
            <a:endParaRPr sz="1850">
              <a:solidFill>
                <a:srgbClr val="010101"/>
              </a:solidFill>
              <a:highlight>
                <a:srgbClr val="FFFFFF"/>
              </a:highlight>
              <a:latin typeface="Georgia"/>
              <a:ea typeface="Georgia"/>
              <a:cs typeface="Georgia"/>
              <a:sym typeface="Georgia"/>
            </a:endParaRPr>
          </a:p>
          <a:p>
            <a:pPr indent="-346075" lvl="0" marL="457200" rtl="0" algn="l">
              <a:spcBef>
                <a:spcPts val="1200"/>
              </a:spcBef>
              <a:spcAft>
                <a:spcPts val="0"/>
              </a:spcAft>
              <a:buClr>
                <a:srgbClr val="010101"/>
              </a:buClr>
              <a:buSzPts val="1850"/>
              <a:buFont typeface="Georgia"/>
              <a:buChar char="●"/>
            </a:pPr>
            <a:r>
              <a:rPr lang="tr" sz="1850">
                <a:solidFill>
                  <a:srgbClr val="010101"/>
                </a:solidFill>
                <a:highlight>
                  <a:srgbClr val="FFFFFF"/>
                </a:highlight>
                <a:latin typeface="Georgia"/>
                <a:ea typeface="Georgia"/>
                <a:cs typeface="Georgia"/>
                <a:sym typeface="Georgia"/>
              </a:rPr>
              <a:t>4 ilçedeki toplam 24 sağlık merkezi  seçilmiş olup bunların yarısı müdahale grubuna, diğer yarısı ise kontrol grubuna atanmıştır.</a:t>
            </a:r>
            <a:endParaRPr sz="1850">
              <a:solidFill>
                <a:srgbClr val="010101"/>
              </a:solidFill>
              <a:highlight>
                <a:srgbClr val="FFFFFF"/>
              </a:highlight>
              <a:latin typeface="Georgia"/>
              <a:ea typeface="Georgia"/>
              <a:cs typeface="Georgia"/>
              <a:sym typeface="Georgi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b="1" i="1" lang="tr" sz="1820"/>
              <a:t>2.2.   </a:t>
            </a:r>
            <a:r>
              <a:rPr b="1" lang="tr" sz="1820"/>
              <a:t>Müdahale</a:t>
            </a:r>
            <a:endParaRPr b="1" sz="1820"/>
          </a:p>
        </p:txBody>
      </p:sp>
      <p:sp>
        <p:nvSpPr>
          <p:cNvPr id="121" name="Google Shape;121;p24"/>
          <p:cNvSpPr txBox="1"/>
          <p:nvPr>
            <p:ph idx="1" type="body"/>
          </p:nvPr>
        </p:nvSpPr>
        <p:spPr>
          <a:xfrm>
            <a:off x="379075" y="1309700"/>
            <a:ext cx="8520600" cy="3416400"/>
          </a:xfrm>
          <a:prstGeom prst="rect">
            <a:avLst/>
          </a:prstGeom>
        </p:spPr>
        <p:txBody>
          <a:bodyPr anchorCtr="0" anchor="t" bIns="91425" lIns="91425" spcFirstLastPara="1" rIns="91425" wrap="square" tIns="91425">
            <a:normAutofit/>
          </a:bodyPr>
          <a:lstStyle/>
          <a:p>
            <a:pPr indent="-336550" lvl="0" marL="457200" rtl="0" algn="l">
              <a:spcBef>
                <a:spcPts val="0"/>
              </a:spcBef>
              <a:spcAft>
                <a:spcPts val="0"/>
              </a:spcAft>
              <a:buClr>
                <a:srgbClr val="010101"/>
              </a:buClr>
              <a:buSzPts val="1700"/>
              <a:buChar char="●"/>
            </a:pPr>
            <a:r>
              <a:rPr lang="tr" sz="1550">
                <a:solidFill>
                  <a:srgbClr val="010101"/>
                </a:solidFill>
                <a:highlight>
                  <a:srgbClr val="FFFFFF"/>
                </a:highlight>
                <a:latin typeface="Georgia"/>
                <a:ea typeface="Georgia"/>
                <a:cs typeface="Georgia"/>
                <a:sym typeface="Georgia"/>
              </a:rPr>
              <a:t>Bu deneyde, müdahale sağlık merkezlerinde çalışan PCP'lerden, rutin çalışmaları sırasında ve hasta ziyaretleri sırasında 60 yaş ve üzeri hastalarına proaktif olarak grip aşısı önermeleri istendi.</a:t>
            </a:r>
            <a:endParaRPr sz="1550">
              <a:solidFill>
                <a:srgbClr val="010101"/>
              </a:solidFill>
              <a:highlight>
                <a:srgbClr val="FFFFFF"/>
              </a:highlight>
              <a:latin typeface="Georgia"/>
              <a:ea typeface="Georgia"/>
              <a:cs typeface="Georgia"/>
              <a:sym typeface="Georgia"/>
            </a:endParaRPr>
          </a:p>
          <a:p>
            <a:pPr indent="0" lvl="0" marL="0" rtl="0" algn="l">
              <a:spcBef>
                <a:spcPts val="1200"/>
              </a:spcBef>
              <a:spcAft>
                <a:spcPts val="0"/>
              </a:spcAft>
              <a:buNone/>
            </a:pPr>
            <a:r>
              <a:t/>
            </a:r>
            <a:endParaRPr sz="1550">
              <a:solidFill>
                <a:srgbClr val="010101"/>
              </a:solidFill>
              <a:highlight>
                <a:srgbClr val="FFFFFF"/>
              </a:highlight>
              <a:latin typeface="Georgia"/>
              <a:ea typeface="Georgia"/>
              <a:cs typeface="Georgia"/>
              <a:sym typeface="Georgia"/>
            </a:endParaRPr>
          </a:p>
          <a:p>
            <a:pPr indent="-320675" lvl="0" marL="457200" rtl="0" algn="l">
              <a:spcBef>
                <a:spcPts val="1200"/>
              </a:spcBef>
              <a:spcAft>
                <a:spcPts val="0"/>
              </a:spcAft>
              <a:buClr>
                <a:srgbClr val="010101"/>
              </a:buClr>
              <a:buSzPts val="1450"/>
              <a:buFont typeface="Georgia"/>
              <a:buChar char="●"/>
            </a:pPr>
            <a:r>
              <a:rPr lang="tr" sz="1550">
                <a:solidFill>
                  <a:srgbClr val="010101"/>
                </a:solidFill>
                <a:highlight>
                  <a:srgbClr val="FFFFFF"/>
                </a:highlight>
                <a:latin typeface="Georgia"/>
                <a:ea typeface="Georgia"/>
                <a:cs typeface="Georgia"/>
                <a:sym typeface="Georgia"/>
              </a:rPr>
              <a:t>Kontrol sağlık merkezlerinde çalışan PCP'ler hastalarına grip aşısı önerisi sunmadı.</a:t>
            </a:r>
            <a:endParaRPr sz="1550">
              <a:solidFill>
                <a:srgbClr val="010101"/>
              </a:solidFill>
              <a:highlight>
                <a:srgbClr val="FFFFFF"/>
              </a:highlight>
              <a:latin typeface="Georgia"/>
              <a:ea typeface="Georgia"/>
              <a:cs typeface="Georgia"/>
              <a:sym typeface="Georgia"/>
            </a:endParaRPr>
          </a:p>
          <a:p>
            <a:pPr indent="0" lvl="0" marL="0" rtl="0" algn="l">
              <a:spcBef>
                <a:spcPts val="1200"/>
              </a:spcBef>
              <a:spcAft>
                <a:spcPts val="1200"/>
              </a:spcAft>
              <a:buNone/>
            </a:pPr>
            <a:r>
              <a:t/>
            </a:r>
            <a:endParaRPr sz="1350">
              <a:solidFill>
                <a:srgbClr val="333333"/>
              </a:solidFill>
              <a:highlight>
                <a:srgbClr val="FFFFFF"/>
              </a:highlight>
              <a:latin typeface="Georgia"/>
              <a:ea typeface="Georgia"/>
              <a:cs typeface="Georgia"/>
              <a:sym typeface="Georgi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54395"/>
              <a:buFont typeface="Arial"/>
              <a:buNone/>
            </a:pPr>
            <a:r>
              <a:rPr b="1" i="1" lang="tr" sz="1820"/>
              <a:t>2.2.   </a:t>
            </a:r>
            <a:r>
              <a:rPr b="1" lang="tr" sz="1820"/>
              <a:t>Müdahale</a:t>
            </a:r>
            <a:endParaRPr b="1" sz="1820"/>
          </a:p>
          <a:p>
            <a:pPr indent="0" lvl="0" marL="0" rtl="0" algn="l">
              <a:spcBef>
                <a:spcPts val="0"/>
              </a:spcBef>
              <a:spcAft>
                <a:spcPts val="0"/>
              </a:spcAft>
              <a:buNone/>
            </a:pPr>
            <a:r>
              <a:t/>
            </a:r>
            <a:endParaRPr/>
          </a:p>
        </p:txBody>
      </p:sp>
      <p:sp>
        <p:nvSpPr>
          <p:cNvPr id="127" name="Google Shape;127;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23850" lvl="0" marL="457200" rtl="0" algn="l">
              <a:spcBef>
                <a:spcPts val="0"/>
              </a:spcBef>
              <a:spcAft>
                <a:spcPts val="0"/>
              </a:spcAft>
              <a:buClr>
                <a:srgbClr val="010101"/>
              </a:buClr>
              <a:buSzPts val="1500"/>
              <a:buChar char="●"/>
            </a:pPr>
            <a:r>
              <a:rPr lang="tr" sz="1450">
                <a:solidFill>
                  <a:srgbClr val="010101"/>
                </a:solidFill>
                <a:highlight>
                  <a:srgbClr val="FFFFFF"/>
                </a:highlight>
                <a:latin typeface="Georgia"/>
                <a:ea typeface="Georgia"/>
                <a:cs typeface="Georgia"/>
                <a:sym typeface="Georgia"/>
              </a:rPr>
              <a:t>Müdahale süreci şu şekilde tanımlanıyor:Bir hasta herhangi bir nedenle müdahale sağlık merkezine başvurduğunda, PCP'ler hastanın sağlık durumunu değerlendirecek ve hastanın grip aşısı olmaya uygun olup olmadığını belirleyecek. </a:t>
            </a:r>
            <a:endParaRPr sz="1450">
              <a:solidFill>
                <a:srgbClr val="010101"/>
              </a:solidFill>
              <a:highlight>
                <a:srgbClr val="FFFFFF"/>
              </a:highlight>
              <a:latin typeface="Georgia"/>
              <a:ea typeface="Georgia"/>
              <a:cs typeface="Georgia"/>
              <a:sym typeface="Georgia"/>
            </a:endParaRPr>
          </a:p>
          <a:p>
            <a:pPr indent="0" lvl="0" marL="0" rtl="0" algn="l">
              <a:spcBef>
                <a:spcPts val="1200"/>
              </a:spcBef>
              <a:spcAft>
                <a:spcPts val="0"/>
              </a:spcAft>
              <a:buNone/>
            </a:pPr>
            <a:r>
              <a:t/>
            </a:r>
            <a:endParaRPr sz="1450">
              <a:solidFill>
                <a:srgbClr val="010101"/>
              </a:solidFill>
              <a:highlight>
                <a:srgbClr val="FFFFFF"/>
              </a:highlight>
              <a:latin typeface="Georgia"/>
              <a:ea typeface="Georgia"/>
              <a:cs typeface="Georgia"/>
              <a:sym typeface="Georgia"/>
            </a:endParaRPr>
          </a:p>
          <a:p>
            <a:pPr indent="-307975" lvl="0" marL="457200" rtl="0" algn="l">
              <a:spcBef>
                <a:spcPts val="1200"/>
              </a:spcBef>
              <a:spcAft>
                <a:spcPts val="0"/>
              </a:spcAft>
              <a:buClr>
                <a:srgbClr val="010101"/>
              </a:buClr>
              <a:buSzPts val="1250"/>
              <a:buFont typeface="Georgia"/>
              <a:buChar char="●"/>
            </a:pPr>
            <a:r>
              <a:rPr lang="tr" sz="1450">
                <a:solidFill>
                  <a:srgbClr val="010101"/>
                </a:solidFill>
                <a:highlight>
                  <a:srgbClr val="FFFFFF"/>
                </a:highlight>
                <a:latin typeface="Georgia"/>
                <a:ea typeface="Georgia"/>
                <a:cs typeface="Georgia"/>
                <a:sym typeface="Georgia"/>
              </a:rPr>
              <a:t>Eğer uygunsa ,</a:t>
            </a:r>
            <a:r>
              <a:rPr lang="tr" sz="1450">
                <a:solidFill>
                  <a:srgbClr val="010101"/>
                </a:solidFill>
                <a:highlight>
                  <a:srgbClr val="FFFFFF"/>
                </a:highlight>
                <a:latin typeface="Georgia"/>
                <a:ea typeface="Georgia"/>
                <a:cs typeface="Georgia"/>
                <a:sym typeface="Georgia"/>
              </a:rPr>
              <a:t>PCP'ler reçete formlarını hazırlayacak aşının gerekliliğini açıklayacak ve hastaya aşı yaptırmasını önerecektir.</a:t>
            </a:r>
            <a:endParaRPr sz="1450">
              <a:solidFill>
                <a:srgbClr val="010101"/>
              </a:solidFill>
              <a:highlight>
                <a:srgbClr val="FFFFFF"/>
              </a:highlight>
              <a:latin typeface="Georgia"/>
              <a:ea typeface="Georgia"/>
              <a:cs typeface="Georgia"/>
              <a:sym typeface="Georgia"/>
            </a:endParaRPr>
          </a:p>
          <a:p>
            <a:pPr indent="0" lvl="0" marL="0" rtl="0" algn="l">
              <a:spcBef>
                <a:spcPts val="1200"/>
              </a:spcBef>
              <a:spcAft>
                <a:spcPts val="0"/>
              </a:spcAft>
              <a:buNone/>
            </a:pPr>
            <a:r>
              <a:t/>
            </a:r>
            <a:endParaRPr sz="1450">
              <a:solidFill>
                <a:srgbClr val="010101"/>
              </a:solidFill>
              <a:highlight>
                <a:srgbClr val="FFFFFF"/>
              </a:highlight>
              <a:latin typeface="Georgia"/>
              <a:ea typeface="Georgia"/>
              <a:cs typeface="Georgia"/>
              <a:sym typeface="Georgia"/>
            </a:endParaRPr>
          </a:p>
          <a:p>
            <a:pPr indent="-307975" lvl="0" marL="457200" rtl="0" algn="l">
              <a:spcBef>
                <a:spcPts val="1200"/>
              </a:spcBef>
              <a:spcAft>
                <a:spcPts val="0"/>
              </a:spcAft>
              <a:buClr>
                <a:srgbClr val="010101"/>
              </a:buClr>
              <a:buSzPts val="1250"/>
              <a:buFont typeface="Georgia"/>
              <a:buChar char="●"/>
            </a:pPr>
            <a:r>
              <a:rPr lang="tr" sz="1450">
                <a:solidFill>
                  <a:srgbClr val="010101"/>
                </a:solidFill>
                <a:highlight>
                  <a:srgbClr val="FFFFFF"/>
                </a:highlight>
                <a:latin typeface="Georgia"/>
                <a:ea typeface="Georgia"/>
                <a:cs typeface="Georgia"/>
                <a:sym typeface="Georgia"/>
              </a:rPr>
              <a:t>Eğer hasta aşı olmayı kabul ederse, aşıyı ayrılan sürede yaptıracak; Eğer hasta o anda aşı olmayı kabul etmezse fikrini değiştirmesi ihtimaline karşı reçete formlarını saklayabilir.</a:t>
            </a:r>
            <a:endParaRPr sz="1450">
              <a:solidFill>
                <a:srgbClr val="010101"/>
              </a:solidFill>
              <a:highlight>
                <a:srgbClr val="FFFFFF"/>
              </a:highlight>
              <a:latin typeface="Georgia"/>
              <a:ea typeface="Georgia"/>
              <a:cs typeface="Georgia"/>
              <a:sym typeface="Georgi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60439"/>
              <a:buFont typeface="Arial"/>
              <a:buNone/>
            </a:pPr>
            <a:r>
              <a:rPr b="1" i="1" lang="tr" sz="1820"/>
              <a:t>2.2.   </a:t>
            </a:r>
            <a:r>
              <a:rPr b="1" lang="tr" sz="1820"/>
              <a:t>Müdahale</a:t>
            </a:r>
            <a:endParaRPr b="1" sz="1820"/>
          </a:p>
          <a:p>
            <a:pPr indent="0" lvl="0" marL="0" rtl="0" algn="l">
              <a:spcBef>
                <a:spcPts val="0"/>
              </a:spcBef>
              <a:spcAft>
                <a:spcPts val="0"/>
              </a:spcAft>
              <a:buNone/>
            </a:pPr>
            <a:r>
              <a:t/>
            </a:r>
            <a:endParaRPr/>
          </a:p>
        </p:txBody>
      </p:sp>
      <p:sp>
        <p:nvSpPr>
          <p:cNvPr id="133" name="Google Shape;133;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36550" lvl="0" marL="457200" rtl="0" algn="l">
              <a:spcBef>
                <a:spcPts val="0"/>
              </a:spcBef>
              <a:spcAft>
                <a:spcPts val="0"/>
              </a:spcAft>
              <a:buClr>
                <a:srgbClr val="010101"/>
              </a:buClr>
              <a:buSzPts val="1700"/>
              <a:buChar char="●"/>
            </a:pPr>
            <a:r>
              <a:rPr lang="tr" sz="1550">
                <a:solidFill>
                  <a:srgbClr val="010101"/>
                </a:solidFill>
                <a:highlight>
                  <a:srgbClr val="FFFFFF"/>
                </a:highlight>
                <a:latin typeface="Georgia"/>
                <a:ea typeface="Georgia"/>
                <a:cs typeface="Georgia"/>
                <a:sym typeface="Georgia"/>
              </a:rPr>
              <a:t>Müdahale sağlık merkezlerindeki tüm PCP'ler, bu standartlaştırılmış grip aşısı öneri süreci hakkında kısa bir eğitim aldı ve yaşlı hastalarına günlük işlerinde grip aşısı önerileri sunmaları istendi. Kontrol grubundaki PCP'ler böyle bir eğitim almadı. </a:t>
            </a:r>
            <a:endParaRPr sz="1550">
              <a:solidFill>
                <a:srgbClr val="010101"/>
              </a:solidFill>
              <a:highlight>
                <a:srgbClr val="FFFFFF"/>
              </a:highlight>
              <a:latin typeface="Georgia"/>
              <a:ea typeface="Georgia"/>
              <a:cs typeface="Georgia"/>
              <a:sym typeface="Georgia"/>
            </a:endParaRPr>
          </a:p>
          <a:p>
            <a:pPr indent="0" lvl="0" marL="0" rtl="0" algn="l">
              <a:spcBef>
                <a:spcPts val="1200"/>
              </a:spcBef>
              <a:spcAft>
                <a:spcPts val="0"/>
              </a:spcAft>
              <a:buNone/>
            </a:pPr>
            <a:r>
              <a:t/>
            </a:r>
            <a:endParaRPr sz="1550">
              <a:solidFill>
                <a:srgbClr val="010101"/>
              </a:solidFill>
              <a:highlight>
                <a:srgbClr val="FFFFFF"/>
              </a:highlight>
              <a:latin typeface="Georgia"/>
              <a:ea typeface="Georgia"/>
              <a:cs typeface="Georgia"/>
              <a:sym typeface="Georgia"/>
            </a:endParaRPr>
          </a:p>
          <a:p>
            <a:pPr indent="-327025" lvl="0" marL="457200" rtl="0" algn="l">
              <a:spcBef>
                <a:spcPts val="1200"/>
              </a:spcBef>
              <a:spcAft>
                <a:spcPts val="0"/>
              </a:spcAft>
              <a:buClr>
                <a:srgbClr val="010101"/>
              </a:buClr>
              <a:buSzPts val="1550"/>
              <a:buFont typeface="Georgia"/>
              <a:buChar char="●"/>
            </a:pPr>
            <a:r>
              <a:rPr lang="tr" sz="1550">
                <a:solidFill>
                  <a:srgbClr val="010101"/>
                </a:solidFill>
                <a:highlight>
                  <a:srgbClr val="FFFFFF"/>
                </a:highlight>
                <a:latin typeface="Georgia"/>
                <a:ea typeface="Georgia"/>
                <a:cs typeface="Georgia"/>
                <a:sym typeface="Georgia"/>
              </a:rPr>
              <a:t> Müdahale çalışması dönemi 2017-2018 grip sezonundaydı (1 Ekim 2017 - 30 Nisan 2018). 2016-2017 grip sezonu (1 Ekim 2016 - 30 Nisan 2017) temel karşılaştırma olarak kabul edildi. </a:t>
            </a:r>
            <a:endParaRPr sz="1550">
              <a:solidFill>
                <a:srgbClr val="010101"/>
              </a:solidFill>
              <a:highlight>
                <a:srgbClr val="FFFFFF"/>
              </a:highlight>
              <a:latin typeface="Georgia"/>
              <a:ea typeface="Georgia"/>
              <a:cs typeface="Georgia"/>
              <a:sym typeface="Georgi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60439"/>
              <a:buFont typeface="Arial"/>
              <a:buNone/>
            </a:pPr>
            <a:r>
              <a:rPr b="1" i="1" lang="tr" sz="1820"/>
              <a:t>2.2.   </a:t>
            </a:r>
            <a:r>
              <a:rPr b="1" lang="tr" sz="1820"/>
              <a:t>Müdahale</a:t>
            </a:r>
            <a:endParaRPr b="1" sz="1820"/>
          </a:p>
          <a:p>
            <a:pPr indent="0" lvl="0" marL="0" rtl="0" algn="l">
              <a:spcBef>
                <a:spcPts val="0"/>
              </a:spcBef>
              <a:spcAft>
                <a:spcPts val="0"/>
              </a:spcAft>
              <a:buNone/>
            </a:pPr>
            <a:r>
              <a:t/>
            </a:r>
            <a:endParaRPr/>
          </a:p>
        </p:txBody>
      </p:sp>
      <p:sp>
        <p:nvSpPr>
          <p:cNvPr id="139" name="Google Shape;139;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55600" lvl="0" marL="457200" rtl="0" algn="l">
              <a:spcBef>
                <a:spcPts val="0"/>
              </a:spcBef>
              <a:spcAft>
                <a:spcPts val="0"/>
              </a:spcAft>
              <a:buClr>
                <a:srgbClr val="010101"/>
              </a:buClr>
              <a:buSzPts val="2000"/>
              <a:buChar char="●"/>
            </a:pPr>
            <a:r>
              <a:rPr lang="tr" sz="1550">
                <a:solidFill>
                  <a:srgbClr val="010101"/>
                </a:solidFill>
                <a:highlight>
                  <a:srgbClr val="FFFFFF"/>
                </a:highlight>
                <a:latin typeface="Georgia"/>
                <a:ea typeface="Georgia"/>
                <a:cs typeface="Georgia"/>
                <a:sym typeface="Georgia"/>
              </a:rPr>
              <a:t>Yaşlı yetişkinler: (1) müdahale sırasında 60 yaş ve üzerinde olanlar; (2) hane halkı kaydı ve temel sağlık sigortası olan ve (3) tıbbi geçmişine göre ciddi sağlık sorunlarına yol açma riskinin son derece düşük olarak nitelendirilmiş;  PCP tavsiyesinn hedefi olarak ücretsiz grip aşısı programına hak kazanmıştır.</a:t>
            </a:r>
            <a:endParaRPr sz="2000">
              <a:solidFill>
                <a:srgbClr val="01010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i="1" lang="tr"/>
              <a:t>2.3.</a:t>
            </a:r>
            <a:r>
              <a:rPr b="1" lang="tr"/>
              <a:t>  </a:t>
            </a:r>
            <a:r>
              <a:rPr b="1" lang="tr" sz="3911"/>
              <a:t> </a:t>
            </a:r>
            <a:r>
              <a:rPr b="1" lang="tr" sz="2188">
                <a:solidFill>
                  <a:srgbClr val="222222"/>
                </a:solidFill>
                <a:highlight>
                  <a:srgbClr val="FFFFFF"/>
                </a:highlight>
                <a:latin typeface="Roboto"/>
                <a:ea typeface="Roboto"/>
                <a:cs typeface="Roboto"/>
                <a:sym typeface="Roboto"/>
              </a:rPr>
              <a:t>Anket</a:t>
            </a:r>
            <a:endParaRPr b="1" sz="2188">
              <a:solidFill>
                <a:srgbClr val="222222"/>
              </a:solidFill>
              <a:highlight>
                <a:srgbClr val="FFFFFF"/>
              </a:highlight>
              <a:latin typeface="Roboto"/>
              <a:ea typeface="Roboto"/>
              <a:cs typeface="Roboto"/>
              <a:sym typeface="Roboto"/>
            </a:endParaRPr>
          </a:p>
          <a:p>
            <a:pPr indent="0" lvl="0" marL="0" rtl="0" algn="l">
              <a:spcBef>
                <a:spcPts val="0"/>
              </a:spcBef>
              <a:spcAft>
                <a:spcPts val="0"/>
              </a:spcAft>
              <a:buNone/>
            </a:pPr>
            <a:r>
              <a:t/>
            </a:r>
            <a:endParaRPr/>
          </a:p>
        </p:txBody>
      </p:sp>
      <p:sp>
        <p:nvSpPr>
          <p:cNvPr id="145" name="Google Shape;145;p2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36550" lvl="0" marL="457200" rtl="0" algn="l">
              <a:spcBef>
                <a:spcPts val="0"/>
              </a:spcBef>
              <a:spcAft>
                <a:spcPts val="0"/>
              </a:spcAft>
              <a:buClr>
                <a:srgbClr val="010101"/>
              </a:buClr>
              <a:buSzPts val="1700"/>
              <a:buChar char="●"/>
            </a:pPr>
            <a:r>
              <a:rPr lang="tr" sz="1550">
                <a:solidFill>
                  <a:srgbClr val="010101"/>
                </a:solidFill>
                <a:highlight>
                  <a:srgbClr val="FFFFFF"/>
                </a:highlight>
                <a:latin typeface="Georgia"/>
                <a:ea typeface="Georgia"/>
                <a:cs typeface="Georgia"/>
                <a:sym typeface="Georgia"/>
              </a:rPr>
              <a:t>60 yaş ve üzeri katılımcıları işe aldık ve Ekim 2016'da (ücretsiz grip aşısı uygulaması öncesi) ve Ekim 2017'de (ücretsiz grip aşısı uygulaması sonrası) TSM'lere yaptıkları ziyaretler sırasında yüz yüze anket görüşmesi gerçekleştirdik.</a:t>
            </a:r>
            <a:endParaRPr sz="1550">
              <a:solidFill>
                <a:srgbClr val="010101"/>
              </a:solidFill>
              <a:highlight>
                <a:srgbClr val="FFFFFF"/>
              </a:highlight>
              <a:latin typeface="Georgia"/>
              <a:ea typeface="Georgia"/>
              <a:cs typeface="Georgia"/>
              <a:sym typeface="Georgia"/>
            </a:endParaRPr>
          </a:p>
          <a:p>
            <a:pPr indent="0" lvl="0" marL="0" rtl="0" algn="l">
              <a:spcBef>
                <a:spcPts val="1200"/>
              </a:spcBef>
              <a:spcAft>
                <a:spcPts val="0"/>
              </a:spcAft>
              <a:buNone/>
            </a:pPr>
            <a:r>
              <a:t/>
            </a:r>
            <a:endParaRPr sz="1550">
              <a:solidFill>
                <a:srgbClr val="010101"/>
              </a:solidFill>
              <a:highlight>
                <a:srgbClr val="FFFFFF"/>
              </a:highlight>
              <a:latin typeface="Georgia"/>
              <a:ea typeface="Georgia"/>
              <a:cs typeface="Georgia"/>
              <a:sym typeface="Georgia"/>
            </a:endParaRPr>
          </a:p>
          <a:p>
            <a:pPr indent="-327025" lvl="0" marL="457200" rtl="0" algn="l">
              <a:spcBef>
                <a:spcPts val="1200"/>
              </a:spcBef>
              <a:spcAft>
                <a:spcPts val="0"/>
              </a:spcAft>
              <a:buClr>
                <a:srgbClr val="010101"/>
              </a:buClr>
              <a:buSzPts val="1550"/>
              <a:buFont typeface="Georgia"/>
              <a:buChar char="●"/>
            </a:pPr>
            <a:r>
              <a:rPr lang="tr" sz="1550">
                <a:solidFill>
                  <a:srgbClr val="010101"/>
                </a:solidFill>
                <a:highlight>
                  <a:srgbClr val="FFFFFF"/>
                </a:highlight>
                <a:latin typeface="Georgia"/>
                <a:ea typeface="Georgia"/>
                <a:cs typeface="Georgia"/>
                <a:sym typeface="Georgia"/>
              </a:rPr>
              <a:t>Ekim 2016'da TSM ziyaretleri sırasında 60 yaş ve üzeri toplam 1200 yaşlı katılımcıyı rastgele davet ettik ve onları Ekim 2017'ye kadar takip ettik; bunların arasında 958 katılımcı aynı anketi kullanarak takip anketini tamamladı.</a:t>
            </a:r>
            <a:endParaRPr sz="1550">
              <a:solidFill>
                <a:srgbClr val="010101"/>
              </a:solidFill>
              <a:highlight>
                <a:srgbClr val="FFFFFF"/>
              </a:highlight>
              <a:latin typeface="Georgia"/>
              <a:ea typeface="Georgia"/>
              <a:cs typeface="Georgia"/>
              <a:sym typeface="Georgia"/>
            </a:endParaRPr>
          </a:p>
          <a:p>
            <a:pPr indent="0" lvl="0" marL="0" rtl="0" algn="l">
              <a:spcBef>
                <a:spcPts val="1200"/>
              </a:spcBef>
              <a:spcAft>
                <a:spcPts val="0"/>
              </a:spcAft>
              <a:buNone/>
            </a:pPr>
            <a:r>
              <a:t/>
            </a:r>
            <a:endParaRPr sz="1550">
              <a:solidFill>
                <a:srgbClr val="010101"/>
              </a:solidFill>
              <a:highlight>
                <a:srgbClr val="FFFFFF"/>
              </a:highlight>
              <a:latin typeface="Georgia"/>
              <a:ea typeface="Georgia"/>
              <a:cs typeface="Georgia"/>
              <a:sym typeface="Georgia"/>
            </a:endParaRPr>
          </a:p>
          <a:p>
            <a:pPr indent="-327025" lvl="0" marL="457200" rtl="0" algn="l">
              <a:spcBef>
                <a:spcPts val="1200"/>
              </a:spcBef>
              <a:spcAft>
                <a:spcPts val="0"/>
              </a:spcAft>
              <a:buClr>
                <a:srgbClr val="010101"/>
              </a:buClr>
              <a:buSzPts val="1550"/>
              <a:buFont typeface="Georgia"/>
              <a:buChar char="●"/>
            </a:pPr>
            <a:r>
              <a:rPr lang="tr" sz="1550">
                <a:solidFill>
                  <a:srgbClr val="010101"/>
                </a:solidFill>
                <a:highlight>
                  <a:srgbClr val="FFFFFF"/>
                </a:highlight>
                <a:latin typeface="Georgia"/>
                <a:ea typeface="Georgia"/>
                <a:cs typeface="Georgia"/>
                <a:sym typeface="Georgia"/>
              </a:rPr>
              <a:t>İnfluenza aşısına ilişkin bilgi, tutum ve uygulamaya ilişkin 11 soru içeren, kendi tasarladığımız bir anket kullanıldı.</a:t>
            </a:r>
            <a:endParaRPr sz="1550">
              <a:solidFill>
                <a:srgbClr val="010101"/>
              </a:solidFill>
              <a:highlight>
                <a:srgbClr val="FFFFFF"/>
              </a:highlight>
              <a:latin typeface="Georgia"/>
              <a:ea typeface="Georgia"/>
              <a:cs typeface="Georgia"/>
              <a:sym typeface="Georgi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9"/>
          <p:cNvSpPr txBox="1"/>
          <p:nvPr>
            <p:ph type="title"/>
          </p:nvPr>
        </p:nvSpPr>
        <p:spPr>
          <a:xfrm>
            <a:off x="311700" y="24287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45622"/>
              <a:buFont typeface="Arial"/>
              <a:buNone/>
            </a:pPr>
            <a:r>
              <a:rPr b="1" i="1" lang="tr"/>
              <a:t>2.3.</a:t>
            </a:r>
            <a:r>
              <a:rPr b="1" lang="tr"/>
              <a:t>  </a:t>
            </a:r>
            <a:r>
              <a:rPr b="1" lang="tr" sz="3911"/>
              <a:t> </a:t>
            </a:r>
            <a:r>
              <a:rPr b="1" lang="tr" sz="2411">
                <a:solidFill>
                  <a:srgbClr val="222222"/>
                </a:solidFill>
                <a:highlight>
                  <a:srgbClr val="FFFFFF"/>
                </a:highlight>
                <a:latin typeface="Roboto"/>
                <a:ea typeface="Roboto"/>
                <a:cs typeface="Roboto"/>
                <a:sym typeface="Roboto"/>
              </a:rPr>
              <a:t>Anket</a:t>
            </a:r>
            <a:endParaRPr b="1" sz="2411">
              <a:solidFill>
                <a:srgbClr val="222222"/>
              </a:solidFill>
              <a:highlight>
                <a:srgbClr val="FFFFFF"/>
              </a:highlight>
              <a:latin typeface="Roboto"/>
              <a:ea typeface="Roboto"/>
              <a:cs typeface="Roboto"/>
              <a:sym typeface="Roboto"/>
            </a:endParaRPr>
          </a:p>
          <a:p>
            <a:pPr indent="0" lvl="0" marL="0" rtl="0" algn="l">
              <a:spcBef>
                <a:spcPts val="0"/>
              </a:spcBef>
              <a:spcAft>
                <a:spcPts val="0"/>
              </a:spcAft>
              <a:buNone/>
            </a:pPr>
            <a:r>
              <a:t/>
            </a:r>
            <a:endParaRPr/>
          </a:p>
        </p:txBody>
      </p:sp>
      <p:sp>
        <p:nvSpPr>
          <p:cNvPr id="151" name="Google Shape;151;p29"/>
          <p:cNvSpPr txBox="1"/>
          <p:nvPr>
            <p:ph idx="1" type="body"/>
          </p:nvPr>
        </p:nvSpPr>
        <p:spPr>
          <a:xfrm>
            <a:off x="311700" y="995250"/>
            <a:ext cx="8520600" cy="3416400"/>
          </a:xfrm>
          <a:prstGeom prst="rect">
            <a:avLst/>
          </a:prstGeom>
        </p:spPr>
        <p:txBody>
          <a:bodyPr anchorCtr="0" anchor="t" bIns="91425" lIns="91425" spcFirstLastPara="1" rIns="91425" wrap="square" tIns="91425">
            <a:noAutofit/>
          </a:bodyPr>
          <a:lstStyle/>
          <a:p>
            <a:pPr indent="0" lvl="0" marL="0" rtl="0" algn="l">
              <a:lnSpc>
                <a:spcPct val="105000"/>
              </a:lnSpc>
              <a:spcBef>
                <a:spcPts val="0"/>
              </a:spcBef>
              <a:spcAft>
                <a:spcPts val="0"/>
              </a:spcAft>
              <a:buSzPts val="770"/>
              <a:buNone/>
            </a:pPr>
            <a:r>
              <a:rPr b="1" lang="tr" sz="1460">
                <a:solidFill>
                  <a:srgbClr val="010101"/>
                </a:solidFill>
              </a:rPr>
              <a:t>1.</a:t>
            </a:r>
            <a:r>
              <a:rPr lang="tr" sz="1245">
                <a:solidFill>
                  <a:srgbClr val="333333"/>
                </a:solidFill>
                <a:highlight>
                  <a:srgbClr val="FFFFFF"/>
                </a:highlight>
                <a:latin typeface="Georgia"/>
                <a:ea typeface="Georgia"/>
                <a:cs typeface="Georgia"/>
                <a:sym typeface="Georgia"/>
              </a:rPr>
              <a:t>Yaşlı yetişkinlere özel olarak sunulan grip aşısını hiç duydunuz mu?</a:t>
            </a:r>
            <a:endParaRPr sz="1245">
              <a:solidFill>
                <a:srgbClr val="333333"/>
              </a:solidFill>
              <a:highlight>
                <a:srgbClr val="FFFFFF"/>
              </a:highlight>
              <a:latin typeface="Georgia"/>
              <a:ea typeface="Georgia"/>
              <a:cs typeface="Georgia"/>
              <a:sym typeface="Georgia"/>
            </a:endParaRPr>
          </a:p>
          <a:p>
            <a:pPr indent="0" lvl="0" marL="0" rtl="0" algn="l">
              <a:lnSpc>
                <a:spcPct val="105000"/>
              </a:lnSpc>
              <a:spcBef>
                <a:spcPts val="1200"/>
              </a:spcBef>
              <a:spcAft>
                <a:spcPts val="0"/>
              </a:spcAft>
              <a:buSzPts val="770"/>
              <a:buNone/>
            </a:pPr>
            <a:r>
              <a:rPr b="1" lang="tr" sz="1245">
                <a:solidFill>
                  <a:srgbClr val="010101"/>
                </a:solidFill>
                <a:highlight>
                  <a:srgbClr val="FFFFFF"/>
                </a:highlight>
                <a:latin typeface="Georgia"/>
                <a:ea typeface="Georgia"/>
                <a:cs typeface="Georgia"/>
                <a:sym typeface="Georgia"/>
              </a:rPr>
              <a:t>2</a:t>
            </a:r>
            <a:r>
              <a:rPr lang="tr" sz="1245">
                <a:solidFill>
                  <a:srgbClr val="333333"/>
                </a:solidFill>
                <a:highlight>
                  <a:srgbClr val="FFFFFF"/>
                </a:highlight>
                <a:latin typeface="Georgia"/>
                <a:ea typeface="Georgia"/>
                <a:cs typeface="Georgia"/>
                <a:sym typeface="Georgia"/>
              </a:rPr>
              <a:t>.Yaşlı yetişkinlere yönelik ücretsiz grip aşısı programını biliyor musunuz?</a:t>
            </a:r>
            <a:endParaRPr sz="1245">
              <a:solidFill>
                <a:srgbClr val="333333"/>
              </a:solidFill>
              <a:highlight>
                <a:srgbClr val="FFFFFF"/>
              </a:highlight>
              <a:latin typeface="Georgia"/>
              <a:ea typeface="Georgia"/>
              <a:cs typeface="Georgia"/>
              <a:sym typeface="Georgia"/>
            </a:endParaRPr>
          </a:p>
          <a:p>
            <a:pPr indent="0" lvl="0" marL="0" rtl="0" algn="l">
              <a:lnSpc>
                <a:spcPct val="105000"/>
              </a:lnSpc>
              <a:spcBef>
                <a:spcPts val="1200"/>
              </a:spcBef>
              <a:spcAft>
                <a:spcPts val="0"/>
              </a:spcAft>
              <a:buSzPts val="770"/>
              <a:buNone/>
            </a:pPr>
            <a:r>
              <a:rPr b="1" lang="tr" sz="1245">
                <a:solidFill>
                  <a:srgbClr val="333333"/>
                </a:solidFill>
                <a:highlight>
                  <a:srgbClr val="FFFFFF"/>
                </a:highlight>
                <a:latin typeface="Georgia"/>
                <a:ea typeface="Georgia"/>
                <a:cs typeface="Georgia"/>
                <a:sym typeface="Georgia"/>
              </a:rPr>
              <a:t>3</a:t>
            </a:r>
            <a:r>
              <a:rPr lang="tr" sz="1245">
                <a:solidFill>
                  <a:srgbClr val="333333"/>
                </a:solidFill>
                <a:highlight>
                  <a:srgbClr val="FFFFFF"/>
                </a:highlight>
                <a:latin typeface="Georgia"/>
                <a:ea typeface="Georgia"/>
                <a:cs typeface="Georgia"/>
                <a:sym typeface="Georgia"/>
              </a:rPr>
              <a:t>.Grip aşısını nereden alacağınızı biliyor musunuz?</a:t>
            </a:r>
            <a:endParaRPr sz="1245">
              <a:solidFill>
                <a:srgbClr val="333333"/>
              </a:solidFill>
              <a:highlight>
                <a:srgbClr val="FFFFFF"/>
              </a:highlight>
              <a:latin typeface="Georgia"/>
              <a:ea typeface="Georgia"/>
              <a:cs typeface="Georgia"/>
              <a:sym typeface="Georgia"/>
            </a:endParaRPr>
          </a:p>
          <a:p>
            <a:pPr indent="0" lvl="0" marL="0" rtl="0" algn="l">
              <a:lnSpc>
                <a:spcPct val="105000"/>
              </a:lnSpc>
              <a:spcBef>
                <a:spcPts val="1200"/>
              </a:spcBef>
              <a:spcAft>
                <a:spcPts val="0"/>
              </a:spcAft>
              <a:buSzPts val="770"/>
              <a:buNone/>
            </a:pPr>
            <a:r>
              <a:rPr b="1" lang="tr" sz="1245">
                <a:solidFill>
                  <a:srgbClr val="333333"/>
                </a:solidFill>
                <a:highlight>
                  <a:srgbClr val="FFFFFF"/>
                </a:highlight>
                <a:latin typeface="Georgia"/>
                <a:ea typeface="Georgia"/>
                <a:cs typeface="Georgia"/>
                <a:sym typeface="Georgia"/>
              </a:rPr>
              <a:t>4</a:t>
            </a:r>
            <a:r>
              <a:rPr lang="tr" sz="1245">
                <a:solidFill>
                  <a:srgbClr val="333333"/>
                </a:solidFill>
                <a:highlight>
                  <a:srgbClr val="FFFFFF"/>
                </a:highlight>
                <a:latin typeface="Georgia"/>
                <a:ea typeface="Georgia"/>
                <a:cs typeface="Georgia"/>
                <a:sym typeface="Georgia"/>
              </a:rPr>
              <a:t>.Grip aşısı yapma önceliği kimdedir?</a:t>
            </a:r>
            <a:endParaRPr sz="1245">
              <a:solidFill>
                <a:srgbClr val="333333"/>
              </a:solidFill>
              <a:highlight>
                <a:srgbClr val="FFFFFF"/>
              </a:highlight>
              <a:latin typeface="Georgia"/>
              <a:ea typeface="Georgia"/>
              <a:cs typeface="Georgia"/>
              <a:sym typeface="Georgia"/>
            </a:endParaRPr>
          </a:p>
          <a:p>
            <a:pPr indent="0" lvl="0" marL="0" rtl="0" algn="l">
              <a:lnSpc>
                <a:spcPct val="105000"/>
              </a:lnSpc>
              <a:spcBef>
                <a:spcPts val="1200"/>
              </a:spcBef>
              <a:spcAft>
                <a:spcPts val="0"/>
              </a:spcAft>
              <a:buSzPts val="770"/>
              <a:buNone/>
            </a:pPr>
            <a:r>
              <a:rPr b="1" lang="tr" sz="1245">
                <a:solidFill>
                  <a:srgbClr val="333333"/>
                </a:solidFill>
                <a:highlight>
                  <a:srgbClr val="FFFFFF"/>
                </a:highlight>
                <a:latin typeface="Georgia"/>
                <a:ea typeface="Georgia"/>
                <a:cs typeface="Georgia"/>
                <a:sym typeface="Georgia"/>
              </a:rPr>
              <a:t>5</a:t>
            </a:r>
            <a:r>
              <a:rPr lang="tr" sz="1245">
                <a:solidFill>
                  <a:srgbClr val="333333"/>
                </a:solidFill>
                <a:highlight>
                  <a:srgbClr val="FFFFFF"/>
                </a:highlight>
                <a:latin typeface="Georgia"/>
                <a:ea typeface="Georgia"/>
                <a:cs typeface="Georgia"/>
                <a:sym typeface="Georgia"/>
              </a:rPr>
              <a:t>.Ne sıklıkla aşı olmalısınız?</a:t>
            </a:r>
            <a:endParaRPr sz="1245">
              <a:solidFill>
                <a:srgbClr val="333333"/>
              </a:solidFill>
              <a:highlight>
                <a:srgbClr val="FFFFFF"/>
              </a:highlight>
              <a:latin typeface="Georgia"/>
              <a:ea typeface="Georgia"/>
              <a:cs typeface="Georgia"/>
              <a:sym typeface="Georgia"/>
            </a:endParaRPr>
          </a:p>
          <a:p>
            <a:pPr indent="0" lvl="0" marL="0" rtl="0" algn="l">
              <a:lnSpc>
                <a:spcPct val="105000"/>
              </a:lnSpc>
              <a:spcBef>
                <a:spcPts val="1200"/>
              </a:spcBef>
              <a:spcAft>
                <a:spcPts val="0"/>
              </a:spcAft>
              <a:buSzPts val="770"/>
              <a:buNone/>
            </a:pPr>
            <a:r>
              <a:rPr b="1" lang="tr" sz="1245">
                <a:solidFill>
                  <a:srgbClr val="333333"/>
                </a:solidFill>
                <a:highlight>
                  <a:srgbClr val="FFFFFF"/>
                </a:highlight>
                <a:latin typeface="Georgia"/>
                <a:ea typeface="Georgia"/>
                <a:cs typeface="Georgia"/>
                <a:sym typeface="Georgia"/>
              </a:rPr>
              <a:t>6</a:t>
            </a:r>
            <a:r>
              <a:rPr lang="tr" sz="1245">
                <a:solidFill>
                  <a:srgbClr val="333333"/>
                </a:solidFill>
                <a:highlight>
                  <a:srgbClr val="FFFFFF"/>
                </a:highlight>
                <a:latin typeface="Georgia"/>
                <a:ea typeface="Georgia"/>
                <a:cs typeface="Georgia"/>
                <a:sym typeface="Georgia"/>
              </a:rPr>
              <a:t>.Aşı olmak için uygun zaman nedir?</a:t>
            </a:r>
            <a:endParaRPr sz="1245">
              <a:solidFill>
                <a:srgbClr val="333333"/>
              </a:solidFill>
              <a:highlight>
                <a:srgbClr val="FFFFFF"/>
              </a:highlight>
              <a:latin typeface="Georgia"/>
              <a:ea typeface="Georgia"/>
              <a:cs typeface="Georgia"/>
              <a:sym typeface="Georgia"/>
            </a:endParaRPr>
          </a:p>
          <a:p>
            <a:pPr indent="0" lvl="0" marL="0" rtl="0" algn="l">
              <a:lnSpc>
                <a:spcPct val="105000"/>
              </a:lnSpc>
              <a:spcBef>
                <a:spcPts val="1200"/>
              </a:spcBef>
              <a:spcAft>
                <a:spcPts val="0"/>
              </a:spcAft>
              <a:buSzPts val="770"/>
              <a:buNone/>
            </a:pPr>
            <a:r>
              <a:rPr b="1" lang="tr" sz="1245">
                <a:solidFill>
                  <a:srgbClr val="333333"/>
                </a:solidFill>
                <a:highlight>
                  <a:srgbClr val="FFFFFF"/>
                </a:highlight>
                <a:latin typeface="Georgia"/>
                <a:ea typeface="Georgia"/>
                <a:cs typeface="Georgia"/>
                <a:sym typeface="Georgia"/>
              </a:rPr>
              <a:t>7</a:t>
            </a:r>
            <a:r>
              <a:rPr lang="tr" sz="1245">
                <a:solidFill>
                  <a:srgbClr val="333333"/>
                </a:solidFill>
                <a:highlight>
                  <a:srgbClr val="FFFFFF"/>
                </a:highlight>
                <a:latin typeface="Georgia"/>
                <a:ea typeface="Georgia"/>
                <a:cs typeface="Georgia"/>
                <a:sym typeface="Georgia"/>
              </a:rPr>
              <a:t>.Grip aşısının koruma süresi ne kadardır?</a:t>
            </a:r>
            <a:endParaRPr sz="1245">
              <a:solidFill>
                <a:srgbClr val="333333"/>
              </a:solidFill>
              <a:highlight>
                <a:srgbClr val="FFFFFF"/>
              </a:highlight>
              <a:latin typeface="Georgia"/>
              <a:ea typeface="Georgia"/>
              <a:cs typeface="Georgia"/>
              <a:sym typeface="Georgia"/>
            </a:endParaRPr>
          </a:p>
          <a:p>
            <a:pPr indent="0" lvl="0" marL="0" rtl="0" algn="l">
              <a:lnSpc>
                <a:spcPct val="105000"/>
              </a:lnSpc>
              <a:spcBef>
                <a:spcPts val="1200"/>
              </a:spcBef>
              <a:spcAft>
                <a:spcPts val="0"/>
              </a:spcAft>
              <a:buSzPts val="770"/>
              <a:buNone/>
            </a:pPr>
            <a:r>
              <a:rPr b="1" lang="tr" sz="1245">
                <a:solidFill>
                  <a:srgbClr val="333333"/>
                </a:solidFill>
                <a:highlight>
                  <a:srgbClr val="FFFFFF"/>
                </a:highlight>
                <a:latin typeface="Georgia"/>
                <a:ea typeface="Georgia"/>
                <a:cs typeface="Georgia"/>
                <a:sym typeface="Georgia"/>
              </a:rPr>
              <a:t>8</a:t>
            </a:r>
            <a:r>
              <a:rPr lang="tr" sz="1245">
                <a:solidFill>
                  <a:srgbClr val="333333"/>
                </a:solidFill>
                <a:highlight>
                  <a:srgbClr val="FFFFFF"/>
                </a:highlight>
                <a:latin typeface="Georgia"/>
                <a:ea typeface="Georgia"/>
                <a:cs typeface="Georgia"/>
                <a:sym typeface="Georgia"/>
              </a:rPr>
              <a:t>.Yaşlı yetişkinlerin grip aşısı olması gerektiğini düşünüyor musunuz?'</a:t>
            </a:r>
            <a:endParaRPr sz="1245">
              <a:solidFill>
                <a:srgbClr val="333333"/>
              </a:solidFill>
              <a:highlight>
                <a:srgbClr val="FFFFFF"/>
              </a:highlight>
              <a:latin typeface="Georgia"/>
              <a:ea typeface="Georgia"/>
              <a:cs typeface="Georgia"/>
              <a:sym typeface="Georgia"/>
            </a:endParaRPr>
          </a:p>
          <a:p>
            <a:pPr indent="0" lvl="0" marL="0" rtl="0" algn="l">
              <a:lnSpc>
                <a:spcPct val="105000"/>
              </a:lnSpc>
              <a:spcBef>
                <a:spcPts val="1200"/>
              </a:spcBef>
              <a:spcAft>
                <a:spcPts val="0"/>
              </a:spcAft>
              <a:buSzPts val="770"/>
              <a:buNone/>
            </a:pPr>
            <a:r>
              <a:rPr b="1" lang="tr" sz="1245">
                <a:solidFill>
                  <a:srgbClr val="333333"/>
                </a:solidFill>
                <a:highlight>
                  <a:srgbClr val="FFFFFF"/>
                </a:highlight>
                <a:latin typeface="Georgia"/>
                <a:ea typeface="Georgia"/>
                <a:cs typeface="Georgia"/>
                <a:sym typeface="Georgia"/>
              </a:rPr>
              <a:t>9</a:t>
            </a:r>
            <a:r>
              <a:rPr lang="tr" sz="1245">
                <a:solidFill>
                  <a:srgbClr val="333333"/>
                </a:solidFill>
                <a:highlight>
                  <a:srgbClr val="FFFFFF"/>
                </a:highlight>
                <a:latin typeface="Georgia"/>
                <a:ea typeface="Georgia"/>
                <a:cs typeface="Georgia"/>
                <a:sym typeface="Georgia"/>
              </a:rPr>
              <a:t>.Kronik hastalığı olan hastaların grip aşısı yaptırması gerektiğini düşünüyor musunuz?'</a:t>
            </a:r>
            <a:endParaRPr sz="1245">
              <a:solidFill>
                <a:srgbClr val="333333"/>
              </a:solidFill>
              <a:highlight>
                <a:srgbClr val="FFFFFF"/>
              </a:highlight>
              <a:latin typeface="Georgia"/>
              <a:ea typeface="Georgia"/>
              <a:cs typeface="Georgia"/>
              <a:sym typeface="Georgia"/>
            </a:endParaRPr>
          </a:p>
          <a:p>
            <a:pPr indent="0" lvl="0" marL="0" rtl="0" algn="l">
              <a:lnSpc>
                <a:spcPct val="105000"/>
              </a:lnSpc>
              <a:spcBef>
                <a:spcPts val="1200"/>
              </a:spcBef>
              <a:spcAft>
                <a:spcPts val="0"/>
              </a:spcAft>
              <a:buSzPts val="770"/>
              <a:buNone/>
            </a:pPr>
            <a:r>
              <a:rPr b="1" lang="tr" sz="1245">
                <a:solidFill>
                  <a:srgbClr val="333333"/>
                </a:solidFill>
                <a:highlight>
                  <a:srgbClr val="FFFFFF"/>
                </a:highlight>
                <a:latin typeface="Georgia"/>
                <a:ea typeface="Georgia"/>
                <a:cs typeface="Georgia"/>
                <a:sym typeface="Georgia"/>
              </a:rPr>
              <a:t>10</a:t>
            </a:r>
            <a:r>
              <a:rPr lang="tr" sz="1245">
                <a:solidFill>
                  <a:srgbClr val="333333"/>
                </a:solidFill>
                <a:highlight>
                  <a:srgbClr val="FFFFFF"/>
                </a:highlight>
                <a:latin typeface="Georgia"/>
                <a:ea typeface="Georgia"/>
                <a:cs typeface="Georgia"/>
                <a:sym typeface="Georgia"/>
              </a:rPr>
              <a:t>.Hiç aşı oldunuz mu?</a:t>
            </a:r>
            <a:endParaRPr sz="1245">
              <a:solidFill>
                <a:srgbClr val="333333"/>
              </a:solidFill>
              <a:highlight>
                <a:srgbClr val="FFFFFF"/>
              </a:highlight>
              <a:latin typeface="Georgia"/>
              <a:ea typeface="Georgia"/>
              <a:cs typeface="Georgia"/>
              <a:sym typeface="Georgia"/>
            </a:endParaRPr>
          </a:p>
          <a:p>
            <a:pPr indent="0" lvl="0" marL="0" rtl="0" algn="l">
              <a:lnSpc>
                <a:spcPct val="105000"/>
              </a:lnSpc>
              <a:spcBef>
                <a:spcPts val="1200"/>
              </a:spcBef>
              <a:spcAft>
                <a:spcPts val="1200"/>
              </a:spcAft>
              <a:buSzPts val="770"/>
              <a:buNone/>
            </a:pPr>
            <a:r>
              <a:rPr b="1" lang="tr" sz="1245">
                <a:solidFill>
                  <a:srgbClr val="333333"/>
                </a:solidFill>
                <a:highlight>
                  <a:srgbClr val="FFFFFF"/>
                </a:highlight>
                <a:latin typeface="Georgia"/>
                <a:ea typeface="Georgia"/>
                <a:cs typeface="Georgia"/>
                <a:sym typeface="Georgia"/>
              </a:rPr>
              <a:t>11</a:t>
            </a:r>
            <a:r>
              <a:rPr lang="tr" sz="1245">
                <a:solidFill>
                  <a:srgbClr val="333333"/>
                </a:solidFill>
                <a:highlight>
                  <a:srgbClr val="FFFFFF"/>
                </a:highlight>
                <a:latin typeface="Georgia"/>
                <a:ea typeface="Georgia"/>
                <a:cs typeface="Georgia"/>
                <a:sym typeface="Georgia"/>
              </a:rPr>
              <a:t>.Grip aşısı yaptırmama  nedeniniz nedir?</a:t>
            </a:r>
            <a:endParaRPr sz="1245">
              <a:solidFill>
                <a:srgbClr val="333333"/>
              </a:solidFill>
              <a:highlight>
                <a:srgbClr val="FFFFFF"/>
              </a:highlight>
              <a:latin typeface="Georgia"/>
              <a:ea typeface="Georgia"/>
              <a:cs typeface="Georgia"/>
              <a:sym typeface="Georgi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30"/>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b="1" i="1" lang="tr" sz="2320"/>
              <a:t>2.4. </a:t>
            </a:r>
            <a:r>
              <a:rPr b="1" lang="tr" sz="1820"/>
              <a:t>Sonuç Ölçütleri</a:t>
            </a:r>
            <a:endParaRPr b="1" sz="1820"/>
          </a:p>
        </p:txBody>
      </p:sp>
      <p:sp>
        <p:nvSpPr>
          <p:cNvPr id="157" name="Google Shape;157;p3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30200" lvl="0" marL="457200" rtl="0" algn="l">
              <a:spcBef>
                <a:spcPts val="0"/>
              </a:spcBef>
              <a:spcAft>
                <a:spcPts val="0"/>
              </a:spcAft>
              <a:buClr>
                <a:srgbClr val="010101"/>
              </a:buClr>
              <a:buSzPts val="1600"/>
              <a:buChar char="●"/>
            </a:pPr>
            <a:r>
              <a:rPr lang="tr" sz="1550">
                <a:solidFill>
                  <a:srgbClr val="010101"/>
                </a:solidFill>
                <a:highlight>
                  <a:srgbClr val="FFFFFF"/>
                </a:highlight>
                <a:latin typeface="Georgia"/>
                <a:ea typeface="Georgia"/>
                <a:cs typeface="Georgia"/>
                <a:sym typeface="Georgia"/>
              </a:rPr>
              <a:t>İki sonuç kümesini değerlendirdik.</a:t>
            </a:r>
            <a:endParaRPr sz="1550">
              <a:solidFill>
                <a:srgbClr val="010101"/>
              </a:solidFill>
              <a:highlight>
                <a:srgbClr val="FFFFFF"/>
              </a:highlight>
              <a:latin typeface="Georgia"/>
              <a:ea typeface="Georgia"/>
              <a:cs typeface="Georgia"/>
              <a:sym typeface="Georgia"/>
            </a:endParaRPr>
          </a:p>
          <a:p>
            <a:pPr indent="0" lvl="0" marL="0" rtl="0" algn="l">
              <a:spcBef>
                <a:spcPts val="1200"/>
              </a:spcBef>
              <a:spcAft>
                <a:spcPts val="0"/>
              </a:spcAft>
              <a:buNone/>
            </a:pPr>
            <a:r>
              <a:t/>
            </a:r>
            <a:endParaRPr sz="1550">
              <a:solidFill>
                <a:srgbClr val="010101"/>
              </a:solidFill>
              <a:highlight>
                <a:srgbClr val="FFFFFF"/>
              </a:highlight>
              <a:latin typeface="Georgia"/>
              <a:ea typeface="Georgia"/>
              <a:cs typeface="Georgia"/>
              <a:sym typeface="Georgia"/>
            </a:endParaRPr>
          </a:p>
          <a:p>
            <a:pPr indent="-327025" lvl="0" marL="457200" rtl="0" algn="l">
              <a:spcBef>
                <a:spcPts val="1200"/>
              </a:spcBef>
              <a:spcAft>
                <a:spcPts val="0"/>
              </a:spcAft>
              <a:buClr>
                <a:srgbClr val="010101"/>
              </a:buClr>
              <a:buSzPts val="1550"/>
              <a:buFont typeface="Georgia"/>
              <a:buChar char="●"/>
            </a:pPr>
            <a:r>
              <a:rPr lang="tr" sz="1550">
                <a:solidFill>
                  <a:srgbClr val="010101"/>
                </a:solidFill>
                <a:highlight>
                  <a:srgbClr val="FFFFFF"/>
                </a:highlight>
                <a:latin typeface="Georgia"/>
                <a:ea typeface="Georgia"/>
                <a:cs typeface="Georgia"/>
                <a:sym typeface="Georgia"/>
              </a:rPr>
              <a:t>Birincil sonuçlar, 2016-2017 grip sezonunda (PCP tavsiyesinin müdahale öncesi: 1 Ekim 2016 - 30 Nisan 2017) ve 2017-2018 grip sezonunda incelenen 24 sağlık merkezinde aşılanan yaşlı hastaların sayısındaki değişikliklerdi. (PCP tavsiyesine müdahale sonrası: 1 Ekim 2017 - 30 Nisan 2018).Aşılama verileri, aşı bilgi kaydından toplandı.</a:t>
            </a:r>
            <a:endParaRPr sz="1550">
              <a:solidFill>
                <a:srgbClr val="010101"/>
              </a:solidFill>
              <a:highlight>
                <a:srgbClr val="FFFFFF"/>
              </a:highlight>
              <a:latin typeface="Georgia"/>
              <a:ea typeface="Georgia"/>
              <a:cs typeface="Georgia"/>
              <a:sym typeface="Georgia"/>
            </a:endParaRPr>
          </a:p>
          <a:p>
            <a:pPr indent="0" lvl="0" marL="0" rtl="0" algn="l">
              <a:spcBef>
                <a:spcPts val="1200"/>
              </a:spcBef>
              <a:spcAft>
                <a:spcPts val="0"/>
              </a:spcAft>
              <a:buNone/>
            </a:pPr>
            <a:r>
              <a:t/>
            </a:r>
            <a:endParaRPr sz="1550">
              <a:solidFill>
                <a:srgbClr val="010101"/>
              </a:solidFill>
              <a:highlight>
                <a:srgbClr val="FFFFFF"/>
              </a:highlight>
              <a:latin typeface="Georgia"/>
              <a:ea typeface="Georgia"/>
              <a:cs typeface="Georgia"/>
              <a:sym typeface="Georgia"/>
            </a:endParaRPr>
          </a:p>
          <a:p>
            <a:pPr indent="-327025" lvl="0" marL="457200" rtl="0" algn="l">
              <a:spcBef>
                <a:spcPts val="1200"/>
              </a:spcBef>
              <a:spcAft>
                <a:spcPts val="0"/>
              </a:spcAft>
              <a:buClr>
                <a:srgbClr val="010101"/>
              </a:buClr>
              <a:buSzPts val="1550"/>
              <a:buFont typeface="Georgia"/>
              <a:buChar char="●"/>
            </a:pPr>
            <a:r>
              <a:rPr lang="tr" sz="1550">
                <a:solidFill>
                  <a:srgbClr val="010101"/>
                </a:solidFill>
                <a:highlight>
                  <a:srgbClr val="FFFFFF"/>
                </a:highlight>
                <a:latin typeface="Georgia"/>
                <a:ea typeface="Georgia"/>
                <a:cs typeface="Georgia"/>
                <a:sym typeface="Georgia"/>
              </a:rPr>
              <a:t>İkincil sonuçlar ise yaşlı katılımcıların (1) grip aşısına ilişkin bilgileri ve tutumları; (2) kendi tasarladığımız anketimizden toplanan aşı durumu ve aşı yaptırmama nedenleri.</a:t>
            </a:r>
            <a:endParaRPr sz="1550">
              <a:solidFill>
                <a:srgbClr val="010101"/>
              </a:solidFill>
              <a:highlight>
                <a:srgbClr val="FFFFFF"/>
              </a:highlight>
              <a:latin typeface="Georgia"/>
              <a:ea typeface="Georgia"/>
              <a:cs typeface="Georgia"/>
              <a:sym typeface="Georgi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3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i="1" lang="tr"/>
              <a:t>2.5.  </a:t>
            </a:r>
            <a:r>
              <a:rPr b="1" lang="tr" sz="2355"/>
              <a:t>İstatistiksel Analizler</a:t>
            </a:r>
            <a:endParaRPr b="1" sz="2355"/>
          </a:p>
        </p:txBody>
      </p:sp>
      <p:sp>
        <p:nvSpPr>
          <p:cNvPr id="163" name="Google Shape;163;p31"/>
          <p:cNvSpPr txBox="1"/>
          <p:nvPr>
            <p:ph idx="1" type="body"/>
          </p:nvPr>
        </p:nvSpPr>
        <p:spPr>
          <a:xfrm>
            <a:off x="311700" y="1332150"/>
            <a:ext cx="8520600" cy="3416400"/>
          </a:xfrm>
          <a:prstGeom prst="rect">
            <a:avLst/>
          </a:prstGeom>
        </p:spPr>
        <p:txBody>
          <a:bodyPr anchorCtr="0" anchor="t" bIns="91425" lIns="91425" spcFirstLastPara="1" rIns="91425" wrap="square" tIns="91425">
            <a:normAutofit/>
          </a:bodyPr>
          <a:lstStyle/>
          <a:p>
            <a:pPr indent="-330200" lvl="0" marL="457200" rtl="0" algn="l">
              <a:lnSpc>
                <a:spcPct val="124000"/>
              </a:lnSpc>
              <a:spcBef>
                <a:spcPts val="1800"/>
              </a:spcBef>
              <a:spcAft>
                <a:spcPts val="0"/>
              </a:spcAft>
              <a:buClr>
                <a:srgbClr val="010101"/>
              </a:buClr>
              <a:buSzPts val="1600"/>
              <a:buFont typeface="Roboto"/>
              <a:buChar char="●"/>
            </a:pPr>
            <a:r>
              <a:rPr lang="tr" sz="1650">
                <a:solidFill>
                  <a:srgbClr val="010101"/>
                </a:solidFill>
                <a:highlight>
                  <a:srgbClr val="FFFFFF"/>
                </a:highlight>
                <a:latin typeface="Georgia"/>
                <a:ea typeface="Georgia"/>
                <a:cs typeface="Georgia"/>
                <a:sym typeface="Georgia"/>
              </a:rPr>
              <a:t>Yaşlı katılımcıların ücretsiz grip aşısı programının uygulanması öncesi ve sonrasındaki bilgi, tutum, aşılanma durumu, aşı yaptırmama nedenleri, grip aşısı ile ilgili bilgiye erişim düzeylerindeki farklılıklar Ki-kare testi ile değerlendirildi. </a:t>
            </a:r>
            <a:endParaRPr sz="1650">
              <a:solidFill>
                <a:srgbClr val="010101"/>
              </a:solidFill>
              <a:highlight>
                <a:srgbClr val="FFFFFF"/>
              </a:highlight>
              <a:latin typeface="Georgia"/>
              <a:ea typeface="Georgia"/>
              <a:cs typeface="Georgia"/>
              <a:sym typeface="Georgia"/>
            </a:endParaRPr>
          </a:p>
          <a:p>
            <a:pPr indent="0" lvl="0" marL="914400" rtl="0" algn="l">
              <a:lnSpc>
                <a:spcPct val="124000"/>
              </a:lnSpc>
              <a:spcBef>
                <a:spcPts val="1800"/>
              </a:spcBef>
              <a:spcAft>
                <a:spcPts val="0"/>
              </a:spcAft>
              <a:buNone/>
            </a:pPr>
            <a:r>
              <a:t/>
            </a:r>
            <a:endParaRPr sz="1650">
              <a:solidFill>
                <a:srgbClr val="010101"/>
              </a:solidFill>
              <a:highlight>
                <a:srgbClr val="FFFFFF"/>
              </a:highlight>
              <a:latin typeface="Georgia"/>
              <a:ea typeface="Georgia"/>
              <a:cs typeface="Georgia"/>
              <a:sym typeface="Georgia"/>
            </a:endParaRPr>
          </a:p>
          <a:p>
            <a:pPr indent="-330200" lvl="0" marL="457200" rtl="0" algn="l">
              <a:lnSpc>
                <a:spcPct val="124000"/>
              </a:lnSpc>
              <a:spcBef>
                <a:spcPts val="1800"/>
              </a:spcBef>
              <a:spcAft>
                <a:spcPts val="0"/>
              </a:spcAft>
              <a:buClr>
                <a:srgbClr val="010101"/>
              </a:buClr>
              <a:buSzPts val="1600"/>
              <a:buFont typeface="Roboto"/>
              <a:buChar char="●"/>
            </a:pPr>
            <a:r>
              <a:rPr i="1" lang="tr" sz="1650">
                <a:solidFill>
                  <a:srgbClr val="010101"/>
                </a:solidFill>
                <a:highlight>
                  <a:srgbClr val="FFFFFF"/>
                </a:highlight>
                <a:latin typeface="Georgia"/>
                <a:ea typeface="Georgia"/>
                <a:cs typeface="Georgia"/>
                <a:sym typeface="Georgia"/>
              </a:rPr>
              <a:t>P</a:t>
            </a:r>
            <a:r>
              <a:rPr lang="tr" sz="1650">
                <a:solidFill>
                  <a:srgbClr val="010101"/>
                </a:solidFill>
                <a:highlight>
                  <a:srgbClr val="FFFFFF"/>
                </a:highlight>
                <a:latin typeface="Georgia"/>
                <a:ea typeface="Georgia"/>
                <a:cs typeface="Georgia"/>
                <a:sym typeface="Georgia"/>
              </a:rPr>
              <a:t> değerinin 0,05'ten küçük olması istatistiksel olarak anlamlı kabul edildi. </a:t>
            </a:r>
            <a:endParaRPr sz="1600">
              <a:solidFill>
                <a:srgbClr val="010101"/>
              </a:solidFill>
              <a:highlight>
                <a:srgbClr val="FFFFFF"/>
              </a:highlight>
              <a:latin typeface="Roboto"/>
              <a:ea typeface="Roboto"/>
              <a:cs typeface="Roboto"/>
              <a:sym typeface="Roboto"/>
            </a:endParaRPr>
          </a:p>
          <a:p>
            <a:pPr indent="0" lvl="0" marL="457200" rtl="0" algn="l">
              <a:spcBef>
                <a:spcPts val="600"/>
              </a:spcBef>
              <a:spcAft>
                <a:spcPts val="12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401550" y="489725"/>
            <a:ext cx="8520600" cy="351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b="1" sz="3200">
              <a:solidFill>
                <a:srgbClr val="1B3051"/>
              </a:solidFill>
              <a:highlight>
                <a:srgbClr val="FFFFFF"/>
              </a:highlight>
              <a:latin typeface="Trebuchet MS"/>
              <a:ea typeface="Trebuchet MS"/>
              <a:cs typeface="Trebuchet MS"/>
              <a:sym typeface="Trebuchet MS"/>
            </a:endParaRPr>
          </a:p>
          <a:p>
            <a:pPr indent="0" lvl="0" marL="0" rtl="0" algn="l">
              <a:spcBef>
                <a:spcPts val="0"/>
              </a:spcBef>
              <a:spcAft>
                <a:spcPts val="0"/>
              </a:spcAft>
              <a:buNone/>
            </a:pPr>
            <a:r>
              <a:rPr b="1" lang="tr" sz="3300">
                <a:solidFill>
                  <a:srgbClr val="000000"/>
                </a:solidFill>
                <a:highlight>
                  <a:srgbClr val="FFFFFF"/>
                </a:highlight>
                <a:latin typeface="Trebuchet MS"/>
                <a:ea typeface="Trebuchet MS"/>
                <a:cs typeface="Trebuchet MS"/>
                <a:sym typeface="Trebuchet MS"/>
              </a:rPr>
              <a:t>Birinci basamak hekim tavsiyesi yaşlı    yetişkinler arasında grip aşısı alımını artırabilir mi? Çin'de toplum sağlığı merkezi temelli deneysel bir çalışma</a:t>
            </a:r>
            <a:endParaRPr b="1" sz="3300">
              <a:solidFill>
                <a:srgbClr val="000000"/>
              </a:solidFill>
              <a:highlight>
                <a:srgbClr val="FFFFFF"/>
              </a:highlight>
              <a:latin typeface="Trebuchet MS"/>
              <a:ea typeface="Trebuchet MS"/>
              <a:cs typeface="Trebuchet MS"/>
              <a:sym typeface="Trebuchet MS"/>
            </a:endParaRPr>
          </a:p>
          <a:p>
            <a:pPr indent="0" lvl="0" marL="0" rtl="0" algn="l">
              <a:lnSpc>
                <a:spcPct val="115000"/>
              </a:lnSpc>
              <a:spcBef>
                <a:spcPts val="0"/>
              </a:spcBef>
              <a:spcAft>
                <a:spcPts val="0"/>
              </a:spcAft>
              <a:buClr>
                <a:schemeClr val="dk1"/>
              </a:buClr>
              <a:buSzPts val="1100"/>
              <a:buFont typeface="Arial"/>
              <a:buNone/>
            </a:pPr>
            <a:r>
              <a:t/>
            </a:r>
            <a:endParaRPr sz="1100"/>
          </a:p>
          <a:p>
            <a:pPr indent="0" lvl="0" marL="0" rtl="0" algn="l">
              <a:spcBef>
                <a:spcPts val="0"/>
              </a:spcBef>
              <a:spcAft>
                <a:spcPts val="0"/>
              </a:spcAft>
              <a:buNone/>
            </a:pPr>
            <a:r>
              <a:t/>
            </a:r>
            <a:endParaRPr sz="1400"/>
          </a:p>
        </p:txBody>
      </p:sp>
      <p:sp>
        <p:nvSpPr>
          <p:cNvPr id="61" name="Google Shape;61;p14"/>
          <p:cNvSpPr txBox="1"/>
          <p:nvPr>
            <p:ph idx="1" type="body"/>
          </p:nvPr>
        </p:nvSpPr>
        <p:spPr>
          <a:xfrm>
            <a:off x="6117775" y="3724225"/>
            <a:ext cx="3082200" cy="1872900"/>
          </a:xfrm>
          <a:prstGeom prst="rect">
            <a:avLst/>
          </a:prstGeom>
        </p:spPr>
        <p:txBody>
          <a:bodyPr anchorCtr="0" anchor="t" bIns="91425" lIns="91425" spcFirstLastPara="1" rIns="91425" wrap="square" tIns="91425">
            <a:normAutofit/>
          </a:bodyPr>
          <a:lstStyle/>
          <a:p>
            <a:pPr indent="0" lvl="0" marL="0" rtl="0" algn="l">
              <a:lnSpc>
                <a:spcPct val="100000"/>
              </a:lnSpc>
              <a:spcBef>
                <a:spcPts val="0"/>
              </a:spcBef>
              <a:spcAft>
                <a:spcPts val="0"/>
              </a:spcAft>
              <a:buNone/>
            </a:pPr>
            <a:r>
              <a:rPr lang="tr" sz="1400">
                <a:solidFill>
                  <a:schemeClr val="dk1"/>
                </a:solidFill>
              </a:rPr>
              <a:t>   </a:t>
            </a:r>
            <a:r>
              <a:rPr lang="tr" sz="1500">
                <a:solidFill>
                  <a:schemeClr val="dk1"/>
                </a:solidFill>
              </a:rPr>
              <a:t> KTÜ Aile Hekimliği ABD</a:t>
            </a:r>
            <a:endParaRPr sz="1500">
              <a:solidFill>
                <a:schemeClr val="dk1"/>
              </a:solidFill>
            </a:endParaRPr>
          </a:p>
          <a:p>
            <a:pPr indent="0" lvl="0" marL="0" rtl="0" algn="l">
              <a:lnSpc>
                <a:spcPct val="100000"/>
              </a:lnSpc>
              <a:spcBef>
                <a:spcPts val="0"/>
              </a:spcBef>
              <a:spcAft>
                <a:spcPts val="0"/>
              </a:spcAft>
              <a:buNone/>
            </a:pPr>
            <a:r>
              <a:rPr lang="tr" sz="1500">
                <a:solidFill>
                  <a:schemeClr val="dk1"/>
                </a:solidFill>
              </a:rPr>
              <a:t>Arş. Gör. Dr. Kübra GÜNER</a:t>
            </a:r>
            <a:endParaRPr sz="1500">
              <a:solidFill>
                <a:schemeClr val="dk1"/>
              </a:solidFill>
            </a:endParaRPr>
          </a:p>
          <a:p>
            <a:pPr indent="0" lvl="0" marL="0" rtl="0" algn="l">
              <a:lnSpc>
                <a:spcPct val="100000"/>
              </a:lnSpc>
              <a:spcBef>
                <a:spcPts val="0"/>
              </a:spcBef>
              <a:spcAft>
                <a:spcPts val="0"/>
              </a:spcAft>
              <a:buNone/>
            </a:pPr>
            <a:r>
              <a:rPr lang="tr" sz="1500">
                <a:solidFill>
                  <a:schemeClr val="dk1"/>
                </a:solidFill>
              </a:rPr>
              <a:t>         26.09.2023</a:t>
            </a:r>
            <a:endParaRPr sz="1500">
              <a:solidFill>
                <a:schemeClr val="dk1"/>
              </a:solidFill>
            </a:endParaRPr>
          </a:p>
          <a:p>
            <a:pPr indent="0" lvl="0" marL="0" rtl="0" algn="l">
              <a:spcBef>
                <a:spcPts val="0"/>
              </a:spcBef>
              <a:spcAft>
                <a:spcPts val="1200"/>
              </a:spcAft>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32"/>
          <p:cNvSpPr txBox="1"/>
          <p:nvPr>
            <p:ph type="title"/>
          </p:nvPr>
        </p:nvSpPr>
        <p:spPr>
          <a:xfrm>
            <a:off x="185150" y="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SzPct val="40909"/>
              <a:buNone/>
            </a:pPr>
            <a:r>
              <a:rPr b="1" lang="tr" sz="2420"/>
              <a:t>3- BULGULAR</a:t>
            </a:r>
            <a:endParaRPr b="1" sz="2420"/>
          </a:p>
          <a:p>
            <a:pPr indent="0" lvl="0" marL="0" rtl="0" algn="l">
              <a:spcBef>
                <a:spcPts val="0"/>
              </a:spcBef>
              <a:spcAft>
                <a:spcPts val="0"/>
              </a:spcAft>
              <a:buSzPct val="40909"/>
              <a:buNone/>
            </a:pPr>
            <a:r>
              <a:t/>
            </a:r>
            <a:endParaRPr sz="2420"/>
          </a:p>
          <a:p>
            <a:pPr indent="0" lvl="0" marL="0" rtl="0" algn="l">
              <a:lnSpc>
                <a:spcPct val="124000"/>
              </a:lnSpc>
              <a:spcBef>
                <a:spcPts val="0"/>
              </a:spcBef>
              <a:spcAft>
                <a:spcPts val="0"/>
              </a:spcAft>
              <a:buClr>
                <a:schemeClr val="dk1"/>
              </a:buClr>
              <a:buSzPct val="77952"/>
              <a:buFont typeface="Arial"/>
              <a:buNone/>
            </a:pPr>
            <a:r>
              <a:rPr b="1" i="1" lang="tr" sz="1411">
                <a:solidFill>
                  <a:srgbClr val="222222"/>
                </a:solidFill>
                <a:highlight>
                  <a:srgbClr val="FFFFFF"/>
                </a:highlight>
                <a:latin typeface="Roboto"/>
                <a:ea typeface="Roboto"/>
                <a:cs typeface="Roboto"/>
                <a:sym typeface="Roboto"/>
              </a:rPr>
              <a:t>3.1. PCP önerisi sonrasında aşılanan yaşlı hasta sayısındaki farklılıkla</a:t>
            </a:r>
            <a:r>
              <a:rPr b="1" i="1" lang="tr" sz="1300">
                <a:solidFill>
                  <a:srgbClr val="222222"/>
                </a:solidFill>
                <a:highlight>
                  <a:srgbClr val="FFFFFF"/>
                </a:highlight>
                <a:latin typeface="Roboto"/>
                <a:ea typeface="Roboto"/>
                <a:cs typeface="Roboto"/>
                <a:sym typeface="Roboto"/>
              </a:rPr>
              <a:t>r</a:t>
            </a:r>
            <a:endParaRPr b="1" i="1" sz="1300">
              <a:solidFill>
                <a:srgbClr val="222222"/>
              </a:solidFill>
              <a:highlight>
                <a:srgbClr val="FFFFFF"/>
              </a:highlight>
              <a:latin typeface="Roboto"/>
              <a:ea typeface="Roboto"/>
              <a:cs typeface="Roboto"/>
              <a:sym typeface="Roboto"/>
            </a:endParaRPr>
          </a:p>
          <a:p>
            <a:pPr indent="0" lvl="0" marL="0" rtl="0" algn="l">
              <a:spcBef>
                <a:spcPts val="600"/>
              </a:spcBef>
              <a:spcAft>
                <a:spcPts val="0"/>
              </a:spcAft>
              <a:buSzPct val="40909"/>
              <a:buNone/>
            </a:pPr>
            <a:r>
              <a:t/>
            </a:r>
            <a:endParaRPr sz="2420"/>
          </a:p>
        </p:txBody>
      </p:sp>
      <p:pic>
        <p:nvPicPr>
          <p:cNvPr id="169" name="Google Shape;169;p32"/>
          <p:cNvPicPr preferRelativeResize="0"/>
          <p:nvPr/>
        </p:nvPicPr>
        <p:blipFill>
          <a:blip r:embed="rId3">
            <a:alphaModFix/>
          </a:blip>
          <a:stretch>
            <a:fillRect/>
          </a:stretch>
        </p:blipFill>
        <p:spPr>
          <a:xfrm>
            <a:off x="152400" y="1055625"/>
            <a:ext cx="8839202" cy="3863250"/>
          </a:xfrm>
          <a:prstGeom prst="rect">
            <a:avLst/>
          </a:prstGeom>
          <a:noFill/>
          <a:ln>
            <a:noFill/>
          </a:ln>
        </p:spPr>
      </p:pic>
      <p:pic>
        <p:nvPicPr>
          <p:cNvPr id="170" name="Google Shape;170;p32"/>
          <p:cNvPicPr preferRelativeResize="0"/>
          <p:nvPr/>
        </p:nvPicPr>
        <p:blipFill>
          <a:blip r:embed="rId4">
            <a:alphaModFix/>
          </a:blip>
          <a:stretch>
            <a:fillRect/>
          </a:stretch>
        </p:blipFill>
        <p:spPr>
          <a:xfrm>
            <a:off x="2349425" y="4237375"/>
            <a:ext cx="6794576" cy="83200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33"/>
          <p:cNvSpPr txBox="1"/>
          <p:nvPr>
            <p:ph type="title"/>
          </p:nvPr>
        </p:nvSpPr>
        <p:spPr>
          <a:xfrm>
            <a:off x="311700" y="28780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tr" sz="2420"/>
              <a:t>3- BULGULAR</a:t>
            </a:r>
            <a:endParaRPr b="1" sz="2420"/>
          </a:p>
          <a:p>
            <a:pPr indent="0" lvl="0" marL="0" rtl="0" algn="l">
              <a:lnSpc>
                <a:spcPct val="124000"/>
              </a:lnSpc>
              <a:spcBef>
                <a:spcPts val="1800"/>
              </a:spcBef>
              <a:spcAft>
                <a:spcPts val="0"/>
              </a:spcAft>
              <a:buClr>
                <a:schemeClr val="dk1"/>
              </a:buClr>
              <a:buSzPct val="67347"/>
              <a:buFont typeface="Arial"/>
              <a:buNone/>
            </a:pPr>
            <a:r>
              <a:rPr b="1" i="1" lang="tr" sz="1633">
                <a:solidFill>
                  <a:srgbClr val="222222"/>
                </a:solidFill>
                <a:highlight>
                  <a:srgbClr val="FFFFFF"/>
                </a:highlight>
                <a:latin typeface="Roboto"/>
                <a:ea typeface="Roboto"/>
                <a:cs typeface="Roboto"/>
                <a:sym typeface="Roboto"/>
              </a:rPr>
              <a:t>3.2. Yaşlı katılımcılar arasında grip aşısına ilişkin bilgi farklılıkları</a:t>
            </a:r>
            <a:endParaRPr b="1" i="1" sz="1633">
              <a:solidFill>
                <a:srgbClr val="222222"/>
              </a:solidFill>
              <a:highlight>
                <a:srgbClr val="FFFFFF"/>
              </a:highlight>
              <a:latin typeface="Roboto"/>
              <a:ea typeface="Roboto"/>
              <a:cs typeface="Roboto"/>
              <a:sym typeface="Roboto"/>
            </a:endParaRPr>
          </a:p>
          <a:p>
            <a:pPr indent="0" lvl="0" marL="0" rtl="0" algn="l">
              <a:spcBef>
                <a:spcPts val="600"/>
              </a:spcBef>
              <a:spcAft>
                <a:spcPts val="0"/>
              </a:spcAft>
              <a:buClr>
                <a:schemeClr val="dk1"/>
              </a:buClr>
              <a:buSzPct val="40909"/>
              <a:buFont typeface="Arial"/>
              <a:buNone/>
            </a:pPr>
            <a:r>
              <a:t/>
            </a:r>
            <a:endParaRPr sz="2420"/>
          </a:p>
          <a:p>
            <a:pPr indent="0" lvl="0" marL="0" rtl="0" algn="l">
              <a:spcBef>
                <a:spcPts val="0"/>
              </a:spcBef>
              <a:spcAft>
                <a:spcPts val="0"/>
              </a:spcAft>
              <a:buNone/>
            </a:pPr>
            <a:r>
              <a:t/>
            </a:r>
            <a:endParaRPr/>
          </a:p>
        </p:txBody>
      </p:sp>
      <p:pic>
        <p:nvPicPr>
          <p:cNvPr id="176" name="Google Shape;176;p33"/>
          <p:cNvPicPr preferRelativeResize="0"/>
          <p:nvPr/>
        </p:nvPicPr>
        <p:blipFill>
          <a:blip r:embed="rId3">
            <a:alphaModFix/>
          </a:blip>
          <a:stretch>
            <a:fillRect/>
          </a:stretch>
        </p:blipFill>
        <p:spPr>
          <a:xfrm>
            <a:off x="152400" y="1259950"/>
            <a:ext cx="8839200" cy="382065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3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tr" sz="2420"/>
              <a:t>3- BULGULAR</a:t>
            </a:r>
            <a:endParaRPr b="1" sz="2420"/>
          </a:p>
          <a:p>
            <a:pPr indent="0" lvl="0" marL="0" rtl="0" algn="l">
              <a:spcBef>
                <a:spcPts val="0"/>
              </a:spcBef>
              <a:spcAft>
                <a:spcPts val="0"/>
              </a:spcAft>
              <a:buNone/>
            </a:pPr>
            <a:r>
              <a:t/>
            </a:r>
            <a:endParaRPr b="1" i="1" sz="1633">
              <a:solidFill>
                <a:srgbClr val="222222"/>
              </a:solidFill>
              <a:highlight>
                <a:srgbClr val="FFFFFF"/>
              </a:highlight>
              <a:latin typeface="Roboto"/>
              <a:ea typeface="Roboto"/>
              <a:cs typeface="Roboto"/>
              <a:sym typeface="Roboto"/>
            </a:endParaRPr>
          </a:p>
          <a:p>
            <a:pPr indent="0" lvl="0" marL="0" rtl="0" algn="l">
              <a:spcBef>
                <a:spcPts val="0"/>
              </a:spcBef>
              <a:spcAft>
                <a:spcPts val="0"/>
              </a:spcAft>
              <a:buNone/>
            </a:pPr>
            <a:r>
              <a:rPr b="1" i="1" lang="tr" sz="1633">
                <a:solidFill>
                  <a:srgbClr val="222222"/>
                </a:solidFill>
                <a:highlight>
                  <a:srgbClr val="FFFFFF"/>
                </a:highlight>
                <a:latin typeface="Roboto"/>
                <a:ea typeface="Roboto"/>
                <a:cs typeface="Roboto"/>
                <a:sym typeface="Roboto"/>
              </a:rPr>
              <a:t>3.3. Yaşlı katılımcılar arasında grip aşısına ilişkin tutum farklılıkları</a:t>
            </a:r>
            <a:endParaRPr b="1" i="1" sz="1633">
              <a:solidFill>
                <a:srgbClr val="222222"/>
              </a:solidFill>
              <a:highlight>
                <a:srgbClr val="FFFFFF"/>
              </a:highlight>
              <a:latin typeface="Roboto"/>
              <a:ea typeface="Roboto"/>
              <a:cs typeface="Roboto"/>
              <a:sym typeface="Roboto"/>
            </a:endParaRPr>
          </a:p>
          <a:p>
            <a:pPr indent="0" lvl="0" marL="0" rtl="0" algn="l">
              <a:spcBef>
                <a:spcPts val="0"/>
              </a:spcBef>
              <a:spcAft>
                <a:spcPts val="0"/>
              </a:spcAft>
              <a:buClr>
                <a:schemeClr val="dk1"/>
              </a:buClr>
              <a:buSzPct val="45454"/>
              <a:buFont typeface="Arial"/>
              <a:buNone/>
            </a:pPr>
            <a:r>
              <a:t/>
            </a:r>
            <a:endParaRPr sz="2420"/>
          </a:p>
          <a:p>
            <a:pPr indent="0" lvl="0" marL="0" rtl="0" algn="l">
              <a:spcBef>
                <a:spcPts val="0"/>
              </a:spcBef>
              <a:spcAft>
                <a:spcPts val="0"/>
              </a:spcAft>
              <a:buNone/>
            </a:pPr>
            <a:r>
              <a:t/>
            </a:r>
            <a:endParaRPr/>
          </a:p>
        </p:txBody>
      </p:sp>
      <p:pic>
        <p:nvPicPr>
          <p:cNvPr id="182" name="Google Shape;182;p34"/>
          <p:cNvPicPr preferRelativeResize="0"/>
          <p:nvPr/>
        </p:nvPicPr>
        <p:blipFill>
          <a:blip r:embed="rId3">
            <a:alphaModFix/>
          </a:blip>
          <a:stretch>
            <a:fillRect/>
          </a:stretch>
        </p:blipFill>
        <p:spPr>
          <a:xfrm>
            <a:off x="253475" y="1655350"/>
            <a:ext cx="8839201" cy="3425275"/>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3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tr" sz="2420"/>
              <a:t>3- BULGULAR</a:t>
            </a:r>
            <a:endParaRPr b="1" sz="2420"/>
          </a:p>
          <a:p>
            <a:pPr indent="0" lvl="0" marL="0" rtl="0" algn="l">
              <a:lnSpc>
                <a:spcPct val="124000"/>
              </a:lnSpc>
              <a:spcBef>
                <a:spcPts val="1800"/>
              </a:spcBef>
              <a:spcAft>
                <a:spcPts val="600"/>
              </a:spcAft>
              <a:buClr>
                <a:schemeClr val="dk1"/>
              </a:buClr>
              <a:buSzPct val="77952"/>
              <a:buFont typeface="Arial"/>
              <a:buNone/>
            </a:pPr>
            <a:r>
              <a:rPr b="1" i="1" lang="tr" sz="1411">
                <a:solidFill>
                  <a:srgbClr val="222222"/>
                </a:solidFill>
                <a:highlight>
                  <a:srgbClr val="FFFFFF"/>
                </a:highlight>
                <a:latin typeface="Roboto"/>
                <a:ea typeface="Roboto"/>
                <a:cs typeface="Roboto"/>
                <a:sym typeface="Roboto"/>
              </a:rPr>
              <a:t>3.4 . Grip aşısı yaptırma durumundaki farklılıklar ve aşı olmamanın ilk üç nedeni</a:t>
            </a:r>
            <a:endParaRPr b="1" sz="2531"/>
          </a:p>
        </p:txBody>
      </p:sp>
      <p:pic>
        <p:nvPicPr>
          <p:cNvPr id="188" name="Google Shape;188;p35"/>
          <p:cNvPicPr preferRelativeResize="0"/>
          <p:nvPr/>
        </p:nvPicPr>
        <p:blipFill>
          <a:blip r:embed="rId3">
            <a:alphaModFix/>
          </a:blip>
          <a:stretch>
            <a:fillRect/>
          </a:stretch>
        </p:blipFill>
        <p:spPr>
          <a:xfrm>
            <a:off x="152400" y="1498150"/>
            <a:ext cx="8839199" cy="3388225"/>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36"/>
          <p:cNvSpPr txBox="1"/>
          <p:nvPr>
            <p:ph type="title"/>
          </p:nvPr>
        </p:nvSpPr>
        <p:spPr>
          <a:xfrm>
            <a:off x="311700" y="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tr" sz="2420"/>
              <a:t>3- BULGULAR</a:t>
            </a:r>
            <a:endParaRPr b="1" sz="2420"/>
          </a:p>
          <a:p>
            <a:pPr indent="0" lvl="0" marL="0" rtl="0" algn="l">
              <a:spcBef>
                <a:spcPts val="0"/>
              </a:spcBef>
              <a:spcAft>
                <a:spcPts val="0"/>
              </a:spcAft>
              <a:buNone/>
            </a:pPr>
            <a:r>
              <a:rPr b="1" i="1" lang="tr" sz="1753"/>
              <a:t>3.5.</a:t>
            </a:r>
            <a:r>
              <a:rPr b="1" i="1" lang="tr" sz="2420"/>
              <a:t> </a:t>
            </a:r>
            <a:r>
              <a:rPr b="1" i="1" lang="tr" sz="1633">
                <a:solidFill>
                  <a:srgbClr val="222222"/>
                </a:solidFill>
                <a:highlight>
                  <a:srgbClr val="FFFFFF"/>
                </a:highlight>
                <a:latin typeface="Roboto"/>
                <a:ea typeface="Roboto"/>
                <a:cs typeface="Roboto"/>
                <a:sym typeface="Roboto"/>
              </a:rPr>
              <a:t>İnfluenza aşısı hakkında bilgi erişimi</a:t>
            </a:r>
            <a:endParaRPr b="1" i="1" sz="1633">
              <a:solidFill>
                <a:srgbClr val="222222"/>
              </a:solidFill>
              <a:highlight>
                <a:srgbClr val="FFFFFF"/>
              </a:highlight>
              <a:latin typeface="Roboto"/>
              <a:ea typeface="Roboto"/>
              <a:cs typeface="Roboto"/>
              <a:sym typeface="Roboto"/>
            </a:endParaRPr>
          </a:p>
          <a:p>
            <a:pPr indent="0" lvl="0" marL="0" rtl="0" algn="l">
              <a:spcBef>
                <a:spcPts val="0"/>
              </a:spcBef>
              <a:spcAft>
                <a:spcPts val="0"/>
              </a:spcAft>
              <a:buClr>
                <a:schemeClr val="dk1"/>
              </a:buClr>
              <a:buSzPct val="45454"/>
              <a:buFont typeface="Arial"/>
              <a:buNone/>
            </a:pPr>
            <a:r>
              <a:t/>
            </a:r>
            <a:endParaRPr b="1" sz="2420"/>
          </a:p>
          <a:p>
            <a:pPr indent="0" lvl="0" marL="0" rtl="0" algn="l">
              <a:spcBef>
                <a:spcPts val="0"/>
              </a:spcBef>
              <a:spcAft>
                <a:spcPts val="0"/>
              </a:spcAft>
              <a:buNone/>
            </a:pPr>
            <a:r>
              <a:t/>
            </a:r>
            <a:endParaRPr/>
          </a:p>
        </p:txBody>
      </p:sp>
      <p:pic>
        <p:nvPicPr>
          <p:cNvPr id="194" name="Google Shape;194;p36"/>
          <p:cNvPicPr preferRelativeResize="0"/>
          <p:nvPr/>
        </p:nvPicPr>
        <p:blipFill>
          <a:blip r:embed="rId3">
            <a:alphaModFix/>
          </a:blip>
          <a:stretch>
            <a:fillRect/>
          </a:stretch>
        </p:blipFill>
        <p:spPr>
          <a:xfrm>
            <a:off x="0" y="916625"/>
            <a:ext cx="6782399" cy="3964649"/>
          </a:xfrm>
          <a:prstGeom prst="rect">
            <a:avLst/>
          </a:prstGeom>
          <a:noFill/>
          <a:ln>
            <a:noFill/>
          </a:ln>
        </p:spPr>
      </p:pic>
      <p:pic>
        <p:nvPicPr>
          <p:cNvPr id="195" name="Google Shape;195;p36"/>
          <p:cNvPicPr preferRelativeResize="0"/>
          <p:nvPr/>
        </p:nvPicPr>
        <p:blipFill>
          <a:blip r:embed="rId4">
            <a:alphaModFix/>
          </a:blip>
          <a:stretch>
            <a:fillRect/>
          </a:stretch>
        </p:blipFill>
        <p:spPr>
          <a:xfrm>
            <a:off x="4361175" y="1554275"/>
            <a:ext cx="5007174" cy="77045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37"/>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b="1" lang="tr" sz="2220"/>
              <a:t>4- TARTIŞMA</a:t>
            </a:r>
            <a:endParaRPr b="1" sz="2220"/>
          </a:p>
        </p:txBody>
      </p:sp>
      <p:sp>
        <p:nvSpPr>
          <p:cNvPr id="201" name="Google Shape;201;p37"/>
          <p:cNvSpPr txBox="1"/>
          <p:nvPr>
            <p:ph idx="1" type="body"/>
          </p:nvPr>
        </p:nvSpPr>
        <p:spPr>
          <a:xfrm>
            <a:off x="311700" y="12310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rgbClr val="010101"/>
              </a:buClr>
              <a:buSzPts val="1800"/>
              <a:buChar char="●"/>
            </a:pPr>
            <a:r>
              <a:rPr lang="tr" sz="1550">
                <a:solidFill>
                  <a:srgbClr val="010101"/>
                </a:solidFill>
                <a:highlight>
                  <a:srgbClr val="FFFFFF"/>
                </a:highlight>
                <a:latin typeface="Georgia"/>
                <a:ea typeface="Georgia"/>
                <a:cs typeface="Georgia"/>
                <a:sym typeface="Georgia"/>
              </a:rPr>
              <a:t>Çalışmamız, PCP önerisinin, ücretsiz influenza aşılama programının uygulanmasıyla yaşlı yetişkinler arasında influenza aşısı alım sayısının arttırılmasında ve influenza aşılamasına ilişkin bilgi, tutum ve uygulama düzeyinin geliştirilmesinde etkili bir müdahale olduğuna dair kanıt sağladı. </a:t>
            </a:r>
            <a:endParaRPr sz="1550">
              <a:solidFill>
                <a:srgbClr val="010101"/>
              </a:solidFill>
              <a:highlight>
                <a:srgbClr val="FFFFFF"/>
              </a:highlight>
              <a:latin typeface="Georgia"/>
              <a:ea typeface="Georgia"/>
              <a:cs typeface="Georgia"/>
              <a:sym typeface="Georgia"/>
            </a:endParaRPr>
          </a:p>
          <a:p>
            <a:pPr indent="0" lvl="0" marL="0" rtl="0" algn="l">
              <a:spcBef>
                <a:spcPts val="1200"/>
              </a:spcBef>
              <a:spcAft>
                <a:spcPts val="0"/>
              </a:spcAft>
              <a:buNone/>
            </a:pPr>
            <a:r>
              <a:t/>
            </a:r>
            <a:endParaRPr sz="1550">
              <a:solidFill>
                <a:srgbClr val="010101"/>
              </a:solidFill>
              <a:highlight>
                <a:srgbClr val="FFFFFF"/>
              </a:highlight>
              <a:latin typeface="Georgia"/>
              <a:ea typeface="Georgia"/>
              <a:cs typeface="Georgia"/>
              <a:sym typeface="Georgia"/>
            </a:endParaRPr>
          </a:p>
          <a:p>
            <a:pPr indent="-342900" lvl="0" marL="457200" rtl="0" algn="l">
              <a:spcBef>
                <a:spcPts val="1200"/>
              </a:spcBef>
              <a:spcAft>
                <a:spcPts val="0"/>
              </a:spcAft>
              <a:buClr>
                <a:srgbClr val="010101"/>
              </a:buClr>
              <a:buSzPts val="1800"/>
              <a:buChar char="●"/>
            </a:pPr>
            <a:r>
              <a:rPr lang="tr" sz="1550">
                <a:solidFill>
                  <a:srgbClr val="010101"/>
                </a:solidFill>
                <a:highlight>
                  <a:srgbClr val="FFFFFF"/>
                </a:highlight>
                <a:latin typeface="Georgia"/>
                <a:ea typeface="Georgia"/>
                <a:cs typeface="Georgia"/>
                <a:sym typeface="Georgia"/>
              </a:rPr>
              <a:t>Aynı zamanda yaşlı yetişkinlere yönelik PCP aşılama tavsiyelerinin TSM'lerdeki rutin çalışmalara dahil edilmesinin önemini de vurguladı.</a:t>
            </a:r>
            <a:endParaRPr sz="2000">
              <a:solidFill>
                <a:srgbClr val="01010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3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44594"/>
              <a:buFont typeface="Arial"/>
              <a:buNone/>
            </a:pPr>
            <a:r>
              <a:rPr b="1" lang="tr" sz="2220"/>
              <a:t>4- TARTIŞMA</a:t>
            </a:r>
            <a:endParaRPr b="1" sz="2220"/>
          </a:p>
          <a:p>
            <a:pPr indent="0" lvl="0" marL="0" rtl="0" algn="l">
              <a:spcBef>
                <a:spcPts val="0"/>
              </a:spcBef>
              <a:spcAft>
                <a:spcPts val="0"/>
              </a:spcAft>
              <a:buNone/>
            </a:pPr>
            <a:r>
              <a:t/>
            </a:r>
            <a:endParaRPr/>
          </a:p>
        </p:txBody>
      </p:sp>
      <p:sp>
        <p:nvSpPr>
          <p:cNvPr id="207" name="Google Shape;207;p38"/>
          <p:cNvSpPr txBox="1"/>
          <p:nvPr>
            <p:ph idx="1" type="body"/>
          </p:nvPr>
        </p:nvSpPr>
        <p:spPr>
          <a:xfrm>
            <a:off x="356625" y="124232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rgbClr val="010101"/>
              </a:buClr>
              <a:buSzPts val="1800"/>
              <a:buChar char="●"/>
            </a:pPr>
            <a:r>
              <a:rPr lang="tr" sz="1550">
                <a:solidFill>
                  <a:srgbClr val="010101"/>
                </a:solidFill>
                <a:highlight>
                  <a:srgbClr val="FFFFFF"/>
                </a:highlight>
                <a:latin typeface="Georgia"/>
                <a:ea typeface="Georgia"/>
                <a:cs typeface="Georgia"/>
                <a:sym typeface="Georgia"/>
              </a:rPr>
              <a:t>Bulgularımız, sağlık çalışanlarının, özellikle de birinci basamak hekimlerinin, çeşitli popülasyonlarda influenza kapsamının iyileştirilmesinde önemli bir rol oynadığını gösteren önceki sonuçlarla tutarlıydı.</a:t>
            </a:r>
            <a:endParaRPr sz="1550">
              <a:solidFill>
                <a:srgbClr val="010101"/>
              </a:solidFill>
              <a:highlight>
                <a:srgbClr val="FFFFFF"/>
              </a:highlight>
              <a:latin typeface="Georgia"/>
              <a:ea typeface="Georgia"/>
              <a:cs typeface="Georgia"/>
              <a:sym typeface="Georgia"/>
            </a:endParaRPr>
          </a:p>
          <a:p>
            <a:pPr indent="0" lvl="0" marL="0" rtl="0" algn="l">
              <a:spcBef>
                <a:spcPts val="1200"/>
              </a:spcBef>
              <a:spcAft>
                <a:spcPts val="0"/>
              </a:spcAft>
              <a:buNone/>
            </a:pPr>
            <a:r>
              <a:t/>
            </a:r>
            <a:endParaRPr sz="1550">
              <a:solidFill>
                <a:srgbClr val="010101"/>
              </a:solidFill>
              <a:highlight>
                <a:srgbClr val="FFFFFF"/>
              </a:highlight>
              <a:latin typeface="Georgia"/>
              <a:ea typeface="Georgia"/>
              <a:cs typeface="Georgia"/>
              <a:sym typeface="Georgia"/>
            </a:endParaRPr>
          </a:p>
          <a:p>
            <a:pPr indent="-314325" lvl="0" marL="457200" rtl="0" algn="l">
              <a:spcBef>
                <a:spcPts val="1200"/>
              </a:spcBef>
              <a:spcAft>
                <a:spcPts val="0"/>
              </a:spcAft>
              <a:buClr>
                <a:srgbClr val="010101"/>
              </a:buClr>
              <a:buSzPts val="1350"/>
              <a:buFont typeface="Georgia"/>
              <a:buChar char="●"/>
            </a:pPr>
            <a:r>
              <a:rPr lang="tr" sz="1550">
                <a:solidFill>
                  <a:srgbClr val="010101"/>
                </a:solidFill>
                <a:highlight>
                  <a:srgbClr val="FFFFFF"/>
                </a:highlight>
                <a:latin typeface="Georgia"/>
                <a:ea typeface="Georgia"/>
                <a:cs typeface="Georgia"/>
                <a:sym typeface="Georgia"/>
              </a:rPr>
              <a:t>Kanıtlar ,PCP’ler arasında influenza aşılaması konusunda mesleki bilginin artırılmasının aşılama önerileri artırabileceğini önermiştir.</a:t>
            </a:r>
            <a:endParaRPr sz="1550">
              <a:solidFill>
                <a:srgbClr val="010101"/>
              </a:solidFill>
              <a:highlight>
                <a:srgbClr val="FFFFFF"/>
              </a:highlight>
              <a:latin typeface="Georgia"/>
              <a:ea typeface="Georgia"/>
              <a:cs typeface="Georgia"/>
              <a:sym typeface="Georgia"/>
            </a:endParaRPr>
          </a:p>
          <a:p>
            <a:pPr indent="0" lvl="0" marL="0" rtl="0" algn="l">
              <a:spcBef>
                <a:spcPts val="1200"/>
              </a:spcBef>
              <a:spcAft>
                <a:spcPts val="0"/>
              </a:spcAft>
              <a:buNone/>
            </a:pPr>
            <a:r>
              <a:t/>
            </a:r>
            <a:endParaRPr sz="1350">
              <a:solidFill>
                <a:srgbClr val="333333"/>
              </a:solidFill>
              <a:highlight>
                <a:srgbClr val="FFFFFF"/>
              </a:highlight>
              <a:latin typeface="Georgia"/>
              <a:ea typeface="Georgia"/>
              <a:cs typeface="Georgia"/>
              <a:sym typeface="Georgia"/>
            </a:endParaRPr>
          </a:p>
          <a:p>
            <a:pPr indent="0" lvl="0" marL="457200" rtl="0" algn="l">
              <a:spcBef>
                <a:spcPts val="1200"/>
              </a:spcBef>
              <a:spcAft>
                <a:spcPts val="1200"/>
              </a:spcAft>
              <a:buNone/>
            </a:pPr>
            <a:r>
              <a:t/>
            </a:r>
            <a:endParaRPr sz="1350">
              <a:solidFill>
                <a:srgbClr val="333333"/>
              </a:solidFill>
              <a:highlight>
                <a:srgbClr val="FFFFFF"/>
              </a:highlight>
              <a:latin typeface="Georgia"/>
              <a:ea typeface="Georgia"/>
              <a:cs typeface="Georgia"/>
              <a:sym typeface="Georgia"/>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3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49549"/>
              <a:buFont typeface="Arial"/>
              <a:buNone/>
            </a:pPr>
            <a:r>
              <a:rPr b="1" lang="tr" sz="2220"/>
              <a:t>4- TARTIŞMA</a:t>
            </a:r>
            <a:endParaRPr b="1" sz="2220"/>
          </a:p>
          <a:p>
            <a:pPr indent="0" lvl="0" marL="0" rtl="0" algn="l">
              <a:spcBef>
                <a:spcPts val="0"/>
              </a:spcBef>
              <a:spcAft>
                <a:spcPts val="0"/>
              </a:spcAft>
              <a:buNone/>
            </a:pPr>
            <a:r>
              <a:t/>
            </a:r>
            <a:endParaRPr/>
          </a:p>
        </p:txBody>
      </p:sp>
      <p:sp>
        <p:nvSpPr>
          <p:cNvPr id="213" name="Google Shape;213;p3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27025" lvl="0" marL="457200" rtl="0" algn="l">
              <a:spcBef>
                <a:spcPts val="0"/>
              </a:spcBef>
              <a:spcAft>
                <a:spcPts val="0"/>
              </a:spcAft>
              <a:buClr>
                <a:srgbClr val="010101"/>
              </a:buClr>
              <a:buSzPts val="1550"/>
              <a:buFont typeface="Georgia"/>
              <a:buChar char="●"/>
            </a:pPr>
            <a:r>
              <a:rPr lang="tr" sz="1550">
                <a:solidFill>
                  <a:srgbClr val="010101"/>
                </a:solidFill>
                <a:highlight>
                  <a:srgbClr val="FFFFFF"/>
                </a:highlight>
                <a:latin typeface="Georgia"/>
                <a:ea typeface="Georgia"/>
                <a:cs typeface="Georgia"/>
                <a:sym typeface="Georgia"/>
              </a:rPr>
              <a:t>TSM</a:t>
            </a:r>
            <a:r>
              <a:rPr lang="tr" sz="1550">
                <a:solidFill>
                  <a:srgbClr val="010101"/>
                </a:solidFill>
                <a:highlight>
                  <a:srgbClr val="FFFFFF"/>
                </a:highlight>
                <a:latin typeface="Georgia"/>
                <a:ea typeface="Georgia"/>
                <a:cs typeface="Georgia"/>
                <a:sym typeface="Georgia"/>
              </a:rPr>
              <a:t>'ler, sağlık eğitimi, değerlendirme yöntemleri ve PCP'ler için grip aşısı alımına ilişkin tavsiyeler hakkında bilgi sağlamak da dahil olmak üzere düzenli olarak ilgili eğitim sağlamalıdır. </a:t>
            </a:r>
            <a:endParaRPr sz="1550">
              <a:solidFill>
                <a:srgbClr val="010101"/>
              </a:solidFill>
              <a:highlight>
                <a:srgbClr val="FFFFFF"/>
              </a:highlight>
              <a:latin typeface="Georgia"/>
              <a:ea typeface="Georgia"/>
              <a:cs typeface="Georgia"/>
              <a:sym typeface="Georgia"/>
            </a:endParaRPr>
          </a:p>
          <a:p>
            <a:pPr indent="0" lvl="0" marL="0" rtl="0" algn="l">
              <a:spcBef>
                <a:spcPts val="1200"/>
              </a:spcBef>
              <a:spcAft>
                <a:spcPts val="0"/>
              </a:spcAft>
              <a:buNone/>
            </a:pPr>
            <a:r>
              <a:t/>
            </a:r>
            <a:endParaRPr sz="1550">
              <a:solidFill>
                <a:srgbClr val="010101"/>
              </a:solidFill>
              <a:highlight>
                <a:srgbClr val="FFFFFF"/>
              </a:highlight>
              <a:latin typeface="Georgia"/>
              <a:ea typeface="Georgia"/>
              <a:cs typeface="Georgia"/>
              <a:sym typeface="Georgia"/>
            </a:endParaRPr>
          </a:p>
          <a:p>
            <a:pPr indent="-327025" lvl="0" marL="457200" rtl="0" algn="l">
              <a:spcBef>
                <a:spcPts val="1200"/>
              </a:spcBef>
              <a:spcAft>
                <a:spcPts val="0"/>
              </a:spcAft>
              <a:buClr>
                <a:srgbClr val="010101"/>
              </a:buClr>
              <a:buSzPts val="1550"/>
              <a:buFont typeface="Georgia"/>
              <a:buChar char="●"/>
            </a:pPr>
            <a:r>
              <a:rPr lang="tr" sz="1550">
                <a:solidFill>
                  <a:srgbClr val="010101"/>
                </a:solidFill>
                <a:highlight>
                  <a:srgbClr val="FFFFFF"/>
                </a:highlight>
                <a:latin typeface="Georgia"/>
                <a:ea typeface="Georgia"/>
                <a:cs typeface="Georgia"/>
                <a:sym typeface="Georgia"/>
              </a:rPr>
              <a:t>PCP önerileri günlük çalışma rutinlerine dahil edilmeli ve TSM 'lerin aynı zamanda PCP'lerin hastalarıyla iletişim kurması ve bu bilgiyi hastalarına aktarması için fırsatlar sunması gerekir.</a:t>
            </a:r>
            <a:endParaRPr sz="2000">
              <a:solidFill>
                <a:srgbClr val="01010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4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49549"/>
              <a:buFont typeface="Arial"/>
              <a:buNone/>
            </a:pPr>
            <a:r>
              <a:rPr b="1" lang="tr" sz="2220"/>
              <a:t> 4- TARTIŞMA</a:t>
            </a:r>
            <a:endParaRPr/>
          </a:p>
        </p:txBody>
      </p:sp>
      <p:sp>
        <p:nvSpPr>
          <p:cNvPr id="219" name="Google Shape;219;p4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340201" lvl="0" marL="457200" rtl="0" algn="l">
              <a:spcBef>
                <a:spcPts val="0"/>
              </a:spcBef>
              <a:spcAft>
                <a:spcPts val="0"/>
              </a:spcAft>
              <a:buClr>
                <a:srgbClr val="010101"/>
              </a:buClr>
              <a:buSzPct val="122580"/>
              <a:buChar char="●"/>
            </a:pPr>
            <a:r>
              <a:rPr lang="tr" sz="1550">
                <a:solidFill>
                  <a:srgbClr val="010101"/>
                </a:solidFill>
                <a:highlight>
                  <a:srgbClr val="FFFFFF"/>
                </a:highlight>
                <a:latin typeface="Georgia"/>
                <a:ea typeface="Georgia"/>
                <a:cs typeface="Georgia"/>
                <a:sym typeface="Georgia"/>
              </a:rPr>
              <a:t>Ücretsiz influenza aşılama programının uygulanmasının ardından yaşlı yetişkinler arasında influenza aşısı alımına ilişkin bilgi ve tutumun arttığını tespit etmemize rağmen, hastaların influenza aşısı olma istekliliği hala nispeten düşük kaldı.</a:t>
            </a:r>
            <a:endParaRPr sz="1550">
              <a:solidFill>
                <a:srgbClr val="010101"/>
              </a:solidFill>
              <a:highlight>
                <a:srgbClr val="FFFFFF"/>
              </a:highlight>
              <a:latin typeface="Georgia"/>
              <a:ea typeface="Georgia"/>
              <a:cs typeface="Georgia"/>
              <a:sym typeface="Georgia"/>
            </a:endParaRPr>
          </a:p>
          <a:p>
            <a:pPr indent="0" lvl="0" marL="0" rtl="0" algn="l">
              <a:spcBef>
                <a:spcPts val="1200"/>
              </a:spcBef>
              <a:spcAft>
                <a:spcPts val="0"/>
              </a:spcAft>
              <a:buNone/>
            </a:pPr>
            <a:r>
              <a:t/>
            </a:r>
            <a:endParaRPr sz="1550">
              <a:solidFill>
                <a:srgbClr val="010101"/>
              </a:solidFill>
              <a:highlight>
                <a:srgbClr val="FFFFFF"/>
              </a:highlight>
              <a:latin typeface="Georgia"/>
              <a:ea typeface="Georgia"/>
              <a:cs typeface="Georgia"/>
              <a:sym typeface="Georgia"/>
            </a:endParaRPr>
          </a:p>
          <a:p>
            <a:pPr indent="-319643" lvl="0" marL="457200" rtl="0" algn="l">
              <a:spcBef>
                <a:spcPts val="1200"/>
              </a:spcBef>
              <a:spcAft>
                <a:spcPts val="0"/>
              </a:spcAft>
              <a:buClr>
                <a:srgbClr val="010101"/>
              </a:buClr>
              <a:buSzPct val="100000"/>
              <a:buFont typeface="Georgia"/>
              <a:buChar char="●"/>
            </a:pPr>
            <a:r>
              <a:rPr lang="tr" sz="1550">
                <a:solidFill>
                  <a:srgbClr val="010101"/>
                </a:solidFill>
                <a:highlight>
                  <a:srgbClr val="FFFFFF"/>
                </a:highlight>
                <a:latin typeface="Georgia"/>
                <a:ea typeface="Georgia"/>
                <a:cs typeface="Georgia"/>
                <a:sym typeface="Georgia"/>
              </a:rPr>
              <a:t>Bu, daha geniş bir yelpazede daha fazla politika eyleminin yürütülmesini ve hastaların grip aşısı olma isteklerinin arttırılması için daha fazla sağlık eğitimi çabası gösterilmesini gerektirmektedir.</a:t>
            </a:r>
            <a:endParaRPr sz="1550">
              <a:solidFill>
                <a:srgbClr val="010101"/>
              </a:solidFill>
              <a:highlight>
                <a:srgbClr val="FFFFFF"/>
              </a:highlight>
              <a:latin typeface="Georgia"/>
              <a:ea typeface="Georgia"/>
              <a:cs typeface="Georgia"/>
              <a:sym typeface="Georgia"/>
            </a:endParaRPr>
          </a:p>
          <a:p>
            <a:pPr indent="0" lvl="0" marL="0" rtl="0" algn="l">
              <a:spcBef>
                <a:spcPts val="1200"/>
              </a:spcBef>
              <a:spcAft>
                <a:spcPts val="0"/>
              </a:spcAft>
              <a:buNone/>
            </a:pPr>
            <a:r>
              <a:t/>
            </a:r>
            <a:endParaRPr sz="1758">
              <a:solidFill>
                <a:srgbClr val="010101"/>
              </a:solidFill>
              <a:highlight>
                <a:srgbClr val="FFFFFF"/>
              </a:highlight>
              <a:latin typeface="Georgia"/>
              <a:ea typeface="Georgia"/>
              <a:cs typeface="Georgia"/>
              <a:sym typeface="Georgia"/>
            </a:endParaRPr>
          </a:p>
          <a:p>
            <a:pPr indent="-331867" lvl="0" marL="457200" rtl="0" algn="l">
              <a:spcBef>
                <a:spcPts val="1200"/>
              </a:spcBef>
              <a:spcAft>
                <a:spcPts val="0"/>
              </a:spcAft>
              <a:buClr>
                <a:srgbClr val="010101"/>
              </a:buClr>
              <a:buSzPct val="112836"/>
              <a:buFont typeface="Georgia"/>
              <a:buChar char="●"/>
            </a:pPr>
            <a:r>
              <a:rPr lang="tr" sz="1558">
                <a:solidFill>
                  <a:srgbClr val="010101"/>
                </a:solidFill>
                <a:highlight>
                  <a:srgbClr val="FFFFFF"/>
                </a:highlight>
                <a:latin typeface="Georgia"/>
                <a:ea typeface="Georgia"/>
                <a:cs typeface="Georgia"/>
                <a:sym typeface="Georgia"/>
              </a:rPr>
              <a:t>PCP tavsiyesinin grip aşısı alım sayısını artırmada etkili olduğu kanıtlandığından, ücretsiz aşılama programı ile PCP tavsiyesinin entegrasyonu, grip aşısına ilişkin bilgi, tutum ve uygulamanın iyileştirilmesinde ve grip aşısı alımlarının sayısının arttırılmasında önemli bir rol oynamaktadır.</a:t>
            </a:r>
            <a:endParaRPr sz="1758">
              <a:solidFill>
                <a:srgbClr val="010101"/>
              </a:solidFill>
              <a:highlight>
                <a:srgbClr val="FFFFFF"/>
              </a:highlight>
              <a:latin typeface="Georgia"/>
              <a:ea typeface="Georgia"/>
              <a:cs typeface="Georgia"/>
              <a:sym typeface="Georgia"/>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4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49549"/>
              <a:buFont typeface="Arial"/>
              <a:buNone/>
            </a:pPr>
            <a:r>
              <a:rPr b="1" lang="tr" sz="2220"/>
              <a:t> 4- TARTIŞMA</a:t>
            </a:r>
            <a:endParaRPr/>
          </a:p>
          <a:p>
            <a:pPr indent="0" lvl="0" marL="0" rtl="0" algn="l">
              <a:spcBef>
                <a:spcPts val="0"/>
              </a:spcBef>
              <a:spcAft>
                <a:spcPts val="0"/>
              </a:spcAft>
              <a:buNone/>
            </a:pPr>
            <a:r>
              <a:t/>
            </a:r>
            <a:endParaRPr/>
          </a:p>
        </p:txBody>
      </p:sp>
      <p:sp>
        <p:nvSpPr>
          <p:cNvPr id="225" name="Google Shape;225;p4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26945" lvl="0" marL="457200" rtl="0" algn="l">
              <a:lnSpc>
                <a:spcPct val="95000"/>
              </a:lnSpc>
              <a:spcBef>
                <a:spcPts val="0"/>
              </a:spcBef>
              <a:spcAft>
                <a:spcPts val="0"/>
              </a:spcAft>
              <a:buClr>
                <a:srgbClr val="010101"/>
              </a:buClr>
              <a:buSzPts val="1549"/>
              <a:buFont typeface="Georgia"/>
              <a:buChar char="●"/>
            </a:pPr>
            <a:r>
              <a:rPr lang="tr" sz="1548">
                <a:solidFill>
                  <a:srgbClr val="010101"/>
                </a:solidFill>
                <a:highlight>
                  <a:srgbClr val="FFFFFF"/>
                </a:highlight>
                <a:latin typeface="Georgia"/>
                <a:ea typeface="Georgia"/>
                <a:cs typeface="Georgia"/>
                <a:sym typeface="Georgia"/>
              </a:rPr>
              <a:t>Çin'de, TSM'lerdeki PCP'ler, insanların sağlık eğitimiyle ilgili bilgilerinin çoğunu edindiği, danışılması gereken en temel sağlık çalışanlarından biri olarak kabul edilmektedir.</a:t>
            </a:r>
            <a:endParaRPr sz="1548">
              <a:solidFill>
                <a:srgbClr val="010101"/>
              </a:solidFill>
              <a:highlight>
                <a:srgbClr val="FFFFFF"/>
              </a:highlight>
              <a:latin typeface="Georgia"/>
              <a:ea typeface="Georgia"/>
              <a:cs typeface="Georgia"/>
              <a:sym typeface="Georgia"/>
            </a:endParaRPr>
          </a:p>
          <a:p>
            <a:pPr indent="0" lvl="0" marL="0" rtl="0" algn="l">
              <a:lnSpc>
                <a:spcPct val="95000"/>
              </a:lnSpc>
              <a:spcBef>
                <a:spcPts val="1200"/>
              </a:spcBef>
              <a:spcAft>
                <a:spcPts val="0"/>
              </a:spcAft>
              <a:buSzPts val="1018"/>
              <a:buNone/>
            </a:pPr>
            <a:r>
              <a:t/>
            </a:r>
            <a:endParaRPr sz="1548">
              <a:solidFill>
                <a:srgbClr val="010101"/>
              </a:solidFill>
              <a:highlight>
                <a:srgbClr val="FFFFFF"/>
              </a:highlight>
              <a:latin typeface="Georgia"/>
              <a:ea typeface="Georgia"/>
              <a:cs typeface="Georgia"/>
              <a:sym typeface="Georgia"/>
            </a:endParaRPr>
          </a:p>
          <a:p>
            <a:pPr indent="-326945" lvl="0" marL="457200" rtl="0" algn="l">
              <a:lnSpc>
                <a:spcPct val="95000"/>
              </a:lnSpc>
              <a:spcBef>
                <a:spcPts val="1200"/>
              </a:spcBef>
              <a:spcAft>
                <a:spcPts val="0"/>
              </a:spcAft>
              <a:buClr>
                <a:srgbClr val="010101"/>
              </a:buClr>
              <a:buSzPts val="1549"/>
              <a:buFont typeface="Georgia"/>
              <a:buChar char="●"/>
            </a:pPr>
            <a:r>
              <a:rPr lang="tr" sz="1548">
                <a:solidFill>
                  <a:srgbClr val="010101"/>
                </a:solidFill>
                <a:highlight>
                  <a:srgbClr val="FFFFFF"/>
                </a:highlight>
                <a:latin typeface="Georgia"/>
                <a:ea typeface="Georgia"/>
                <a:cs typeface="Georgia"/>
                <a:sym typeface="Georgia"/>
              </a:rPr>
              <a:t>Sonuçlarımıza göre yaşlı hastalar aşı bilgilerine PCP'lerden ve internetten erişme konusunda artan isteklilik gösterdi. </a:t>
            </a:r>
            <a:endParaRPr sz="1548">
              <a:solidFill>
                <a:srgbClr val="010101"/>
              </a:solidFill>
              <a:highlight>
                <a:srgbClr val="FFFFFF"/>
              </a:highlight>
              <a:latin typeface="Georgia"/>
              <a:ea typeface="Georgia"/>
              <a:cs typeface="Georgia"/>
              <a:sym typeface="Georgia"/>
            </a:endParaRPr>
          </a:p>
          <a:p>
            <a:pPr indent="0" lvl="0" marL="0" rtl="0" algn="l">
              <a:lnSpc>
                <a:spcPct val="95000"/>
              </a:lnSpc>
              <a:spcBef>
                <a:spcPts val="1200"/>
              </a:spcBef>
              <a:spcAft>
                <a:spcPts val="0"/>
              </a:spcAft>
              <a:buSzPts val="1018"/>
              <a:buNone/>
            </a:pPr>
            <a:r>
              <a:t/>
            </a:r>
            <a:endParaRPr sz="1548">
              <a:solidFill>
                <a:srgbClr val="010101"/>
              </a:solidFill>
              <a:highlight>
                <a:srgbClr val="FFFFFF"/>
              </a:highlight>
              <a:latin typeface="Georgia"/>
              <a:ea typeface="Georgia"/>
              <a:cs typeface="Georgia"/>
              <a:sym typeface="Georgia"/>
            </a:endParaRPr>
          </a:p>
          <a:p>
            <a:pPr indent="-326945" lvl="0" marL="457200" rtl="0" algn="l">
              <a:lnSpc>
                <a:spcPct val="95000"/>
              </a:lnSpc>
              <a:spcBef>
                <a:spcPts val="1200"/>
              </a:spcBef>
              <a:spcAft>
                <a:spcPts val="0"/>
              </a:spcAft>
              <a:buClr>
                <a:srgbClr val="010101"/>
              </a:buClr>
              <a:buSzPts val="1549"/>
              <a:buFont typeface="Georgia"/>
              <a:buChar char="●"/>
            </a:pPr>
            <a:r>
              <a:rPr lang="tr" sz="1548">
                <a:solidFill>
                  <a:srgbClr val="010101"/>
                </a:solidFill>
                <a:highlight>
                  <a:srgbClr val="FFFFFF"/>
                </a:highlight>
                <a:latin typeface="Georgia"/>
                <a:ea typeface="Georgia"/>
                <a:cs typeface="Georgia"/>
                <a:sym typeface="Georgia"/>
              </a:rPr>
              <a:t>Bununla birlikte, aşı karşıtı olaylar da dahil olmak üzere zararlı yanlış bilgiler ağlar arasında yayılıyor ve bu da aşı tereddütünü ve yanlış anlamaları derinleştiriyor.</a:t>
            </a:r>
            <a:endParaRPr sz="1548">
              <a:solidFill>
                <a:srgbClr val="010101"/>
              </a:solidFill>
              <a:highlight>
                <a:srgbClr val="FFFFFF"/>
              </a:highlight>
              <a:latin typeface="Georgia"/>
              <a:ea typeface="Georgia"/>
              <a:cs typeface="Georgia"/>
              <a:sym typeface="Georgia"/>
            </a:endParaRPr>
          </a:p>
          <a:p>
            <a:pPr indent="0" lvl="0" marL="0" rtl="0" algn="l">
              <a:lnSpc>
                <a:spcPct val="95000"/>
              </a:lnSpc>
              <a:spcBef>
                <a:spcPts val="1200"/>
              </a:spcBef>
              <a:spcAft>
                <a:spcPts val="0"/>
              </a:spcAft>
              <a:buSzPts val="1018"/>
              <a:buNone/>
            </a:pPr>
            <a:r>
              <a:t/>
            </a:r>
            <a:endParaRPr sz="1548">
              <a:solidFill>
                <a:srgbClr val="010101"/>
              </a:solidFill>
              <a:highlight>
                <a:srgbClr val="FFFFFF"/>
              </a:highlight>
              <a:latin typeface="Georgia"/>
              <a:ea typeface="Georgia"/>
              <a:cs typeface="Georgia"/>
              <a:sym typeface="Georgia"/>
            </a:endParaRPr>
          </a:p>
          <a:p>
            <a:pPr indent="-326945" lvl="0" marL="457200" rtl="0" algn="l">
              <a:lnSpc>
                <a:spcPct val="95000"/>
              </a:lnSpc>
              <a:spcBef>
                <a:spcPts val="1200"/>
              </a:spcBef>
              <a:spcAft>
                <a:spcPts val="0"/>
              </a:spcAft>
              <a:buClr>
                <a:srgbClr val="010101"/>
              </a:buClr>
              <a:buSzPts val="1549"/>
              <a:buFont typeface="Georgia"/>
              <a:buChar char="●"/>
            </a:pPr>
            <a:r>
              <a:rPr lang="tr" sz="1548">
                <a:solidFill>
                  <a:srgbClr val="010101"/>
                </a:solidFill>
                <a:highlight>
                  <a:srgbClr val="FFFFFF"/>
                </a:highlight>
                <a:latin typeface="Georgia"/>
                <a:ea typeface="Georgia"/>
                <a:cs typeface="Georgia"/>
                <a:sym typeface="Georgia"/>
              </a:rPr>
              <a:t>Gelecekte yapılacak müdahalelerin , yalnızca PCP rutini değil, aynı zamanda web siteleri ve sosyal medya aracılığıyla yaşlı yetişkinler için halka açık grip ve grip aşısı hakkında daha fazla sağlık eğitimi eklemesi düşünülebilir.</a:t>
            </a:r>
            <a:endParaRPr sz="1548">
              <a:solidFill>
                <a:srgbClr val="010101"/>
              </a:solidFill>
              <a:highlight>
                <a:srgbClr val="FFFFFF"/>
              </a:highlight>
              <a:latin typeface="Georgia"/>
              <a:ea typeface="Georgia"/>
              <a:cs typeface="Georgia"/>
              <a:sym typeface="Georgia"/>
            </a:endParaRPr>
          </a:p>
          <a:p>
            <a:pPr indent="0" lvl="0" marL="457200" rtl="0" algn="l">
              <a:lnSpc>
                <a:spcPct val="95000"/>
              </a:lnSpc>
              <a:spcBef>
                <a:spcPts val="1200"/>
              </a:spcBef>
              <a:spcAft>
                <a:spcPts val="1200"/>
              </a:spcAft>
              <a:buNone/>
            </a:pPr>
            <a:r>
              <a:t/>
            </a:r>
            <a:endParaRPr sz="1548">
              <a:solidFill>
                <a:srgbClr val="010101"/>
              </a:solidFill>
              <a:highlight>
                <a:srgbClr val="FFFFFF"/>
              </a:highlight>
              <a:latin typeface="Georgia"/>
              <a:ea typeface="Georgia"/>
              <a:cs typeface="Georgia"/>
              <a:sym typeface="Georgi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b="1" lang="tr">
                <a:solidFill>
                  <a:srgbClr val="000000"/>
                </a:solidFill>
              </a:rPr>
              <a:t>1-GİRİŞ</a:t>
            </a:r>
            <a:endParaRPr b="1">
              <a:solidFill>
                <a:srgbClr val="000000"/>
              </a:solidFill>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39725" lvl="0" marL="457200" rtl="0" algn="l">
              <a:spcBef>
                <a:spcPts val="0"/>
              </a:spcBef>
              <a:spcAft>
                <a:spcPts val="0"/>
              </a:spcAft>
              <a:buClr>
                <a:schemeClr val="dk1"/>
              </a:buClr>
              <a:buSzPts val="1750"/>
              <a:buFont typeface="Georgia"/>
              <a:buChar char="●"/>
            </a:pPr>
            <a:r>
              <a:rPr lang="tr" sz="1750">
                <a:solidFill>
                  <a:schemeClr val="dk1"/>
                </a:solidFill>
                <a:highlight>
                  <a:srgbClr val="FFFFFF"/>
                </a:highlight>
                <a:latin typeface="Georgia"/>
                <a:ea typeface="Georgia"/>
                <a:cs typeface="Georgia"/>
                <a:sym typeface="Georgia"/>
              </a:rPr>
              <a:t>İnfluenza, ciddi hastalıklara ve hatta ölümlere neden olabilen oldukça bulaşıcı bir hastalıktır .</a:t>
            </a:r>
            <a:endParaRPr sz="1750">
              <a:solidFill>
                <a:schemeClr val="dk1"/>
              </a:solidFill>
              <a:highlight>
                <a:srgbClr val="FFFFFF"/>
              </a:highlight>
              <a:latin typeface="Georgia"/>
              <a:ea typeface="Georgia"/>
              <a:cs typeface="Georgia"/>
              <a:sym typeface="Georgia"/>
            </a:endParaRPr>
          </a:p>
          <a:p>
            <a:pPr indent="0" lvl="0" marL="0" rtl="0" algn="l">
              <a:spcBef>
                <a:spcPts val="1200"/>
              </a:spcBef>
              <a:spcAft>
                <a:spcPts val="0"/>
              </a:spcAft>
              <a:buNone/>
            </a:pPr>
            <a:r>
              <a:t/>
            </a:r>
            <a:endParaRPr sz="1750">
              <a:solidFill>
                <a:schemeClr val="dk1"/>
              </a:solidFill>
              <a:highlight>
                <a:srgbClr val="FFFFFF"/>
              </a:highlight>
              <a:latin typeface="Georgia"/>
              <a:ea typeface="Georgia"/>
              <a:cs typeface="Georgia"/>
              <a:sym typeface="Georgia"/>
            </a:endParaRPr>
          </a:p>
          <a:p>
            <a:pPr indent="-339725" lvl="0" marL="457200" rtl="0" algn="l">
              <a:spcBef>
                <a:spcPts val="1200"/>
              </a:spcBef>
              <a:spcAft>
                <a:spcPts val="0"/>
              </a:spcAft>
              <a:buClr>
                <a:schemeClr val="dk1"/>
              </a:buClr>
              <a:buSzPts val="1750"/>
              <a:buFont typeface="Georgia"/>
              <a:buChar char="●"/>
            </a:pPr>
            <a:r>
              <a:rPr lang="tr" sz="1750">
                <a:solidFill>
                  <a:schemeClr val="dk1"/>
                </a:solidFill>
                <a:highlight>
                  <a:srgbClr val="FFFFFF"/>
                </a:highlight>
                <a:latin typeface="Georgia"/>
                <a:ea typeface="Georgia"/>
                <a:cs typeface="Georgia"/>
                <a:sym typeface="Georgia"/>
              </a:rPr>
              <a:t>Özellikle altta yatan hastalıkları olan yaşlı yetişkinlerin influenzaya yakalanma ve influenzadan ölme riski daha yüksektir.</a:t>
            </a:r>
            <a:endParaRPr sz="1750">
              <a:solidFill>
                <a:schemeClr val="dk1"/>
              </a:solidFill>
              <a:highlight>
                <a:srgbClr val="FFFFFF"/>
              </a:highlight>
              <a:latin typeface="Georgia"/>
              <a:ea typeface="Georgia"/>
              <a:cs typeface="Georgia"/>
              <a:sym typeface="Georgia"/>
            </a:endParaRPr>
          </a:p>
          <a:p>
            <a:pPr indent="0" lvl="0" marL="0" rtl="0" algn="l">
              <a:spcBef>
                <a:spcPts val="1200"/>
              </a:spcBef>
              <a:spcAft>
                <a:spcPts val="0"/>
              </a:spcAft>
              <a:buNone/>
            </a:pPr>
            <a:r>
              <a:t/>
            </a:r>
            <a:endParaRPr sz="1750">
              <a:solidFill>
                <a:schemeClr val="dk1"/>
              </a:solidFill>
              <a:highlight>
                <a:srgbClr val="FFFFFF"/>
              </a:highlight>
              <a:latin typeface="Georgia"/>
              <a:ea typeface="Georgia"/>
              <a:cs typeface="Georgia"/>
              <a:sym typeface="Georgia"/>
            </a:endParaRPr>
          </a:p>
          <a:p>
            <a:pPr indent="-339725" lvl="0" marL="457200" rtl="0" algn="l">
              <a:spcBef>
                <a:spcPts val="1200"/>
              </a:spcBef>
              <a:spcAft>
                <a:spcPts val="0"/>
              </a:spcAft>
              <a:buClr>
                <a:schemeClr val="dk1"/>
              </a:buClr>
              <a:buSzPts val="1750"/>
              <a:buFont typeface="Georgia"/>
              <a:buChar char="●"/>
            </a:pPr>
            <a:r>
              <a:rPr lang="tr" sz="1750">
                <a:solidFill>
                  <a:schemeClr val="dk1"/>
                </a:solidFill>
                <a:highlight>
                  <a:srgbClr val="FFFFFF"/>
                </a:highlight>
                <a:latin typeface="Georgia"/>
                <a:ea typeface="Georgia"/>
                <a:cs typeface="Georgia"/>
                <a:sym typeface="Georgia"/>
              </a:rPr>
              <a:t>Aşılama influenzaya karşı  korunmanın en etkili yoludur.</a:t>
            </a:r>
            <a:endParaRPr sz="1750">
              <a:solidFill>
                <a:schemeClr val="dk1"/>
              </a:solidFill>
              <a:highlight>
                <a:srgbClr val="FFFFFF"/>
              </a:highlight>
              <a:latin typeface="Georgia"/>
              <a:ea typeface="Georgia"/>
              <a:cs typeface="Georgia"/>
              <a:sym typeface="Georgia"/>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4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49549"/>
              <a:buFont typeface="Arial"/>
              <a:buNone/>
            </a:pPr>
            <a:r>
              <a:rPr b="1" lang="tr" sz="2220"/>
              <a:t> 4- TARTIŞMA</a:t>
            </a:r>
            <a:endParaRPr/>
          </a:p>
          <a:p>
            <a:pPr indent="0" lvl="0" marL="0" rtl="0" algn="l">
              <a:spcBef>
                <a:spcPts val="0"/>
              </a:spcBef>
              <a:spcAft>
                <a:spcPts val="0"/>
              </a:spcAft>
              <a:buNone/>
            </a:pPr>
            <a:r>
              <a:t/>
            </a:r>
            <a:endParaRPr/>
          </a:p>
        </p:txBody>
      </p:sp>
      <p:sp>
        <p:nvSpPr>
          <p:cNvPr id="231" name="Google Shape;231;p4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1153" lvl="0" marL="457200" rtl="0" algn="l">
              <a:lnSpc>
                <a:spcPct val="95000"/>
              </a:lnSpc>
              <a:spcBef>
                <a:spcPts val="0"/>
              </a:spcBef>
              <a:spcAft>
                <a:spcPts val="0"/>
              </a:spcAft>
              <a:buClr>
                <a:srgbClr val="010101"/>
              </a:buClr>
              <a:buSzPts val="1773"/>
              <a:buChar char="●"/>
            </a:pPr>
            <a:r>
              <a:rPr lang="tr" sz="1548">
                <a:solidFill>
                  <a:srgbClr val="010101"/>
                </a:solidFill>
                <a:highlight>
                  <a:srgbClr val="FFFFFF"/>
                </a:highlight>
                <a:latin typeface="Georgia"/>
                <a:ea typeface="Georgia"/>
                <a:cs typeface="Georgia"/>
                <a:sym typeface="Georgia"/>
              </a:rPr>
              <a:t>Çalışmamızın çeşitli sınırlılıkları bulunmaktadır.</a:t>
            </a:r>
            <a:endParaRPr sz="1548">
              <a:solidFill>
                <a:srgbClr val="010101"/>
              </a:solidFill>
              <a:highlight>
                <a:srgbClr val="FFFFFF"/>
              </a:highlight>
              <a:latin typeface="Georgia"/>
              <a:ea typeface="Georgia"/>
              <a:cs typeface="Georgia"/>
              <a:sym typeface="Georgia"/>
            </a:endParaRPr>
          </a:p>
          <a:p>
            <a:pPr indent="0" lvl="0" marL="0" rtl="0" algn="l">
              <a:lnSpc>
                <a:spcPct val="95000"/>
              </a:lnSpc>
              <a:spcBef>
                <a:spcPts val="1200"/>
              </a:spcBef>
              <a:spcAft>
                <a:spcPts val="0"/>
              </a:spcAft>
              <a:buSzPts val="1018"/>
              <a:buNone/>
            </a:pPr>
            <a:r>
              <a:t/>
            </a:r>
            <a:endParaRPr sz="1548">
              <a:solidFill>
                <a:srgbClr val="010101"/>
              </a:solidFill>
              <a:highlight>
                <a:srgbClr val="FFFFFF"/>
              </a:highlight>
              <a:latin typeface="Georgia"/>
              <a:ea typeface="Georgia"/>
              <a:cs typeface="Georgia"/>
              <a:sym typeface="Georgia"/>
            </a:endParaRPr>
          </a:p>
          <a:p>
            <a:pPr indent="-326945" lvl="0" marL="457200" rtl="0" algn="l">
              <a:lnSpc>
                <a:spcPct val="95000"/>
              </a:lnSpc>
              <a:spcBef>
                <a:spcPts val="1200"/>
              </a:spcBef>
              <a:spcAft>
                <a:spcPts val="0"/>
              </a:spcAft>
              <a:buClr>
                <a:srgbClr val="010101"/>
              </a:buClr>
              <a:buSzPts val="1549"/>
              <a:buFont typeface="Georgia"/>
              <a:buChar char="●"/>
            </a:pPr>
            <a:r>
              <a:rPr lang="tr" sz="1548">
                <a:solidFill>
                  <a:srgbClr val="010101"/>
                </a:solidFill>
                <a:highlight>
                  <a:srgbClr val="FFFFFF"/>
                </a:highlight>
                <a:latin typeface="Georgia"/>
                <a:ea typeface="Georgia"/>
                <a:cs typeface="Georgia"/>
                <a:sym typeface="Georgia"/>
              </a:rPr>
              <a:t>İlk olarak, hastaların grip aşısı alımına ilişkin bilgilerini araştırmak için kendi bildirdiği bir anket kullandığımız için bu süreçte hatırlama yanlılığı ortaya çıkabilir.</a:t>
            </a:r>
            <a:endParaRPr sz="1548">
              <a:solidFill>
                <a:srgbClr val="010101"/>
              </a:solidFill>
              <a:highlight>
                <a:srgbClr val="FFFFFF"/>
              </a:highlight>
              <a:latin typeface="Georgia"/>
              <a:ea typeface="Georgia"/>
              <a:cs typeface="Georgia"/>
              <a:sym typeface="Georgia"/>
            </a:endParaRPr>
          </a:p>
          <a:p>
            <a:pPr indent="0" lvl="0" marL="0" rtl="0" algn="l">
              <a:lnSpc>
                <a:spcPct val="95000"/>
              </a:lnSpc>
              <a:spcBef>
                <a:spcPts val="1200"/>
              </a:spcBef>
              <a:spcAft>
                <a:spcPts val="0"/>
              </a:spcAft>
              <a:buSzPts val="1018"/>
              <a:buNone/>
            </a:pPr>
            <a:r>
              <a:t/>
            </a:r>
            <a:endParaRPr sz="1548">
              <a:solidFill>
                <a:srgbClr val="010101"/>
              </a:solidFill>
              <a:highlight>
                <a:srgbClr val="FFFFFF"/>
              </a:highlight>
              <a:latin typeface="Georgia"/>
              <a:ea typeface="Georgia"/>
              <a:cs typeface="Georgia"/>
              <a:sym typeface="Georgia"/>
            </a:endParaRPr>
          </a:p>
          <a:p>
            <a:pPr indent="-326945" lvl="0" marL="457200" rtl="0" algn="l">
              <a:lnSpc>
                <a:spcPct val="95000"/>
              </a:lnSpc>
              <a:spcBef>
                <a:spcPts val="1200"/>
              </a:spcBef>
              <a:spcAft>
                <a:spcPts val="0"/>
              </a:spcAft>
              <a:buClr>
                <a:srgbClr val="010101"/>
              </a:buClr>
              <a:buSzPts val="1549"/>
              <a:buFont typeface="Georgia"/>
              <a:buChar char="●"/>
            </a:pPr>
            <a:r>
              <a:rPr lang="tr" sz="1548">
                <a:solidFill>
                  <a:srgbClr val="010101"/>
                </a:solidFill>
                <a:highlight>
                  <a:srgbClr val="FFFFFF"/>
                </a:highlight>
                <a:latin typeface="Georgia"/>
                <a:ea typeface="Georgia"/>
                <a:cs typeface="Georgia"/>
                <a:sym typeface="Georgia"/>
              </a:rPr>
              <a:t>İkincisi, sonuçlarımızı Çin'deki diğer şehirlere genellerken dikkatli olunmalıdır; çünkü Shenzhen bir mega şehirdir, ancak nüfusunun yalnızca %5,36'sı yaşlı yetişkinlerden oluşmaktadır [22], bu da ulusal ortalamanın (%18,7) çok altındadır.</a:t>
            </a:r>
            <a:endParaRPr sz="1548">
              <a:solidFill>
                <a:srgbClr val="010101"/>
              </a:solidFill>
              <a:highlight>
                <a:srgbClr val="FFFFFF"/>
              </a:highlight>
              <a:latin typeface="Georgia"/>
              <a:ea typeface="Georgia"/>
              <a:cs typeface="Georgia"/>
              <a:sym typeface="Georgia"/>
            </a:endParaRPr>
          </a:p>
          <a:p>
            <a:pPr indent="0" lvl="0" marL="0" rtl="0" algn="l">
              <a:lnSpc>
                <a:spcPct val="95000"/>
              </a:lnSpc>
              <a:spcBef>
                <a:spcPts val="1200"/>
              </a:spcBef>
              <a:spcAft>
                <a:spcPts val="0"/>
              </a:spcAft>
              <a:buSzPts val="1018"/>
              <a:buNone/>
            </a:pPr>
            <a:r>
              <a:t/>
            </a:r>
            <a:endParaRPr sz="1548">
              <a:solidFill>
                <a:srgbClr val="010101"/>
              </a:solidFill>
              <a:highlight>
                <a:srgbClr val="FFFFFF"/>
              </a:highlight>
              <a:latin typeface="Georgia"/>
              <a:ea typeface="Georgia"/>
              <a:cs typeface="Georgia"/>
              <a:sym typeface="Georgia"/>
            </a:endParaRPr>
          </a:p>
          <a:p>
            <a:pPr indent="-326945" lvl="0" marL="457200" rtl="0" algn="l">
              <a:lnSpc>
                <a:spcPct val="95000"/>
              </a:lnSpc>
              <a:spcBef>
                <a:spcPts val="1200"/>
              </a:spcBef>
              <a:spcAft>
                <a:spcPts val="0"/>
              </a:spcAft>
              <a:buClr>
                <a:srgbClr val="010101"/>
              </a:buClr>
              <a:buSzPts val="1549"/>
              <a:buFont typeface="Georgia"/>
              <a:buChar char="●"/>
            </a:pPr>
            <a:r>
              <a:rPr lang="tr" sz="1548">
                <a:solidFill>
                  <a:srgbClr val="010101"/>
                </a:solidFill>
                <a:highlight>
                  <a:srgbClr val="FFFFFF"/>
                </a:highlight>
                <a:latin typeface="Georgia"/>
                <a:ea typeface="Georgia"/>
                <a:cs typeface="Georgia"/>
                <a:sym typeface="Georgia"/>
              </a:rPr>
              <a:t>Üçüncüsü, veri kısıtlılığı nedeniyle hasta özellikleri gibi bazı bilgiler mevcut değildi.</a:t>
            </a:r>
            <a:endParaRPr sz="1548">
              <a:solidFill>
                <a:srgbClr val="010101"/>
              </a:solidFill>
              <a:highlight>
                <a:srgbClr val="FFFFFF"/>
              </a:highlight>
              <a:latin typeface="Georgia"/>
              <a:ea typeface="Georgia"/>
              <a:cs typeface="Georgia"/>
              <a:sym typeface="Georgia"/>
            </a:endParaRPr>
          </a:p>
          <a:p>
            <a:pPr indent="0" lvl="0" marL="457200" rtl="0" algn="l">
              <a:lnSpc>
                <a:spcPct val="95000"/>
              </a:lnSpc>
              <a:spcBef>
                <a:spcPts val="1200"/>
              </a:spcBef>
              <a:spcAft>
                <a:spcPts val="1200"/>
              </a:spcAft>
              <a:buSzPts val="1018"/>
              <a:buNone/>
            </a:pPr>
            <a:r>
              <a:t/>
            </a:r>
            <a:endParaRPr sz="1248">
              <a:solidFill>
                <a:srgbClr val="333333"/>
              </a:solidFill>
              <a:highlight>
                <a:srgbClr val="FFFFFF"/>
              </a:highlight>
              <a:latin typeface="Georgia"/>
              <a:ea typeface="Georgia"/>
              <a:cs typeface="Georgia"/>
              <a:sym typeface="Georgia"/>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43"/>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b="1" lang="tr" sz="2320"/>
              <a:t>5- </a:t>
            </a:r>
            <a:r>
              <a:rPr b="1" lang="tr" sz="2320"/>
              <a:t>SONUÇLAR</a:t>
            </a:r>
            <a:endParaRPr b="1" sz="2320"/>
          </a:p>
        </p:txBody>
      </p:sp>
      <p:sp>
        <p:nvSpPr>
          <p:cNvPr id="237" name="Google Shape;237;p4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30200" lvl="0" marL="457200" rtl="0" algn="l">
              <a:spcBef>
                <a:spcPts val="0"/>
              </a:spcBef>
              <a:spcAft>
                <a:spcPts val="0"/>
              </a:spcAft>
              <a:buClr>
                <a:srgbClr val="010101"/>
              </a:buClr>
              <a:buSzPts val="1600"/>
              <a:buChar char="●"/>
            </a:pPr>
            <a:r>
              <a:rPr lang="tr" sz="1550">
                <a:solidFill>
                  <a:srgbClr val="010101"/>
                </a:solidFill>
                <a:highlight>
                  <a:srgbClr val="FFFFFF"/>
                </a:highlight>
                <a:latin typeface="Georgia"/>
                <a:ea typeface="Georgia"/>
                <a:cs typeface="Georgia"/>
                <a:sym typeface="Georgia"/>
              </a:rPr>
              <a:t>Çin'in Shenzhen kentinde ücretsiz grip aşısı programının uygulanmasıyla PCP tavsiyesi, yaşlı yetişkinlerin grip aşısı alımını ve Shenzhen, Çin'de insanların grip ve grip aşısına yönelik bilgi, tutum ve uygulama düzeyini geliştirebilir. </a:t>
            </a:r>
            <a:endParaRPr sz="1550">
              <a:solidFill>
                <a:srgbClr val="010101"/>
              </a:solidFill>
              <a:highlight>
                <a:srgbClr val="FFFFFF"/>
              </a:highlight>
              <a:latin typeface="Georgia"/>
              <a:ea typeface="Georgia"/>
              <a:cs typeface="Georgia"/>
              <a:sym typeface="Georgia"/>
            </a:endParaRPr>
          </a:p>
          <a:p>
            <a:pPr indent="0" lvl="0" marL="0" rtl="0" algn="l">
              <a:spcBef>
                <a:spcPts val="1200"/>
              </a:spcBef>
              <a:spcAft>
                <a:spcPts val="0"/>
              </a:spcAft>
              <a:buNone/>
            </a:pPr>
            <a:r>
              <a:t/>
            </a:r>
            <a:endParaRPr sz="1750">
              <a:solidFill>
                <a:srgbClr val="010101"/>
              </a:solidFill>
              <a:highlight>
                <a:srgbClr val="FFFFFF"/>
              </a:highlight>
              <a:latin typeface="Georgia"/>
              <a:ea typeface="Georgia"/>
              <a:cs typeface="Georgia"/>
              <a:sym typeface="Georgia"/>
            </a:endParaRPr>
          </a:p>
          <a:p>
            <a:pPr indent="-333375" lvl="0" marL="457200" rtl="0" algn="l">
              <a:spcBef>
                <a:spcPts val="1200"/>
              </a:spcBef>
              <a:spcAft>
                <a:spcPts val="0"/>
              </a:spcAft>
              <a:buClr>
                <a:srgbClr val="010101"/>
              </a:buClr>
              <a:buSzPts val="1650"/>
              <a:buFont typeface="Georgia"/>
              <a:buChar char="●"/>
            </a:pPr>
            <a:r>
              <a:rPr lang="tr" sz="1550">
                <a:solidFill>
                  <a:srgbClr val="010101"/>
                </a:solidFill>
                <a:highlight>
                  <a:srgbClr val="FFFFFF"/>
                </a:highlight>
                <a:latin typeface="Georgia"/>
                <a:ea typeface="Georgia"/>
                <a:cs typeface="Georgia"/>
                <a:sym typeface="Georgia"/>
              </a:rPr>
              <a:t>PCP'ler, aşı kapsamını iyileştirmek için Çin'deki her sağlık merkezinde çalışma rutini olarak yaşlı nüfusa grip aşısı alımını tavsiye etmelidir.</a:t>
            </a:r>
            <a:endParaRPr sz="1550">
              <a:solidFill>
                <a:srgbClr val="010101"/>
              </a:solidFill>
              <a:highlight>
                <a:srgbClr val="FFFFFF"/>
              </a:highlight>
              <a:latin typeface="Georgia"/>
              <a:ea typeface="Georgia"/>
              <a:cs typeface="Georgia"/>
              <a:sym typeface="Georgia"/>
            </a:endParaRPr>
          </a:p>
          <a:p>
            <a:pPr indent="0" lvl="0" marL="0" rtl="0" algn="l">
              <a:spcBef>
                <a:spcPts val="1200"/>
              </a:spcBef>
              <a:spcAft>
                <a:spcPts val="0"/>
              </a:spcAft>
              <a:buNone/>
            </a:pPr>
            <a:r>
              <a:t/>
            </a:r>
            <a:endParaRPr sz="1650">
              <a:solidFill>
                <a:srgbClr val="010101"/>
              </a:solidFill>
              <a:highlight>
                <a:srgbClr val="FFFFFF"/>
              </a:highlight>
              <a:latin typeface="Georgia"/>
              <a:ea typeface="Georgia"/>
              <a:cs typeface="Georgia"/>
              <a:sym typeface="Georgia"/>
            </a:endParaRPr>
          </a:p>
          <a:p>
            <a:pPr indent="-327025" lvl="0" marL="457200" rtl="0" algn="l">
              <a:spcBef>
                <a:spcPts val="1200"/>
              </a:spcBef>
              <a:spcAft>
                <a:spcPts val="0"/>
              </a:spcAft>
              <a:buClr>
                <a:srgbClr val="010101"/>
              </a:buClr>
              <a:buSzPts val="1550"/>
              <a:buFont typeface="Georgia"/>
              <a:buChar char="●"/>
            </a:pPr>
            <a:r>
              <a:rPr lang="tr" sz="1450">
                <a:solidFill>
                  <a:srgbClr val="010101"/>
                </a:solidFill>
                <a:highlight>
                  <a:srgbClr val="FFFFFF"/>
                </a:highlight>
                <a:latin typeface="Georgia"/>
                <a:ea typeface="Georgia"/>
                <a:cs typeface="Georgia"/>
                <a:sym typeface="Georgia"/>
              </a:rPr>
              <a:t>Ek olarak, Çin'deki tüm yaşlı yetişkinler arasında ücretsiz grip aşısı alım programları teşvik edilmelidir.</a:t>
            </a:r>
            <a:endParaRPr sz="1650">
              <a:solidFill>
                <a:srgbClr val="010101"/>
              </a:solidFill>
              <a:highlight>
                <a:srgbClr val="FFFFFF"/>
              </a:highlight>
              <a:latin typeface="Georgia"/>
              <a:ea typeface="Georgia"/>
              <a:cs typeface="Georgia"/>
              <a:sym typeface="Georgi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b="1" lang="tr"/>
              <a:t>1-GİRİŞ</a:t>
            </a:r>
            <a:endParaRPr b="1"/>
          </a:p>
        </p:txBody>
      </p:sp>
      <p:sp>
        <p:nvSpPr>
          <p:cNvPr id="73" name="Google Shape;73;p16"/>
          <p:cNvSpPr txBox="1"/>
          <p:nvPr>
            <p:ph idx="1" type="body"/>
          </p:nvPr>
        </p:nvSpPr>
        <p:spPr>
          <a:xfrm>
            <a:off x="311700" y="1276025"/>
            <a:ext cx="8520600" cy="3416400"/>
          </a:xfrm>
          <a:prstGeom prst="rect">
            <a:avLst/>
          </a:prstGeom>
        </p:spPr>
        <p:txBody>
          <a:bodyPr anchorCtr="0" anchor="t" bIns="91425" lIns="91425" spcFirstLastPara="1" rIns="91425" wrap="square" tIns="91425">
            <a:normAutofit/>
          </a:bodyPr>
          <a:lstStyle/>
          <a:p>
            <a:pPr indent="-355600" lvl="0" marL="457200" rtl="0" algn="l">
              <a:spcBef>
                <a:spcPts val="0"/>
              </a:spcBef>
              <a:spcAft>
                <a:spcPts val="0"/>
              </a:spcAft>
              <a:buClr>
                <a:srgbClr val="000000"/>
              </a:buClr>
              <a:buSzPts val="2000"/>
              <a:buChar char="●"/>
            </a:pPr>
            <a:r>
              <a:rPr lang="tr" sz="1550">
                <a:solidFill>
                  <a:srgbClr val="000000"/>
                </a:solidFill>
                <a:highlight>
                  <a:srgbClr val="FFFFFF"/>
                </a:highlight>
                <a:latin typeface="Georgia"/>
                <a:ea typeface="Georgia"/>
                <a:cs typeface="Georgia"/>
                <a:sym typeface="Georgia"/>
              </a:rPr>
              <a:t>Mevcut kanıtlar, influenza aşısı alımının, fiziksel koşulların ciddiyet düzeyini azaltabileceğini  ve yaşlı yetişkinler arasında influenza  ilişkili hastaneye yatışları ve ölümleri önleyebileceğini göstermektedir.</a:t>
            </a:r>
            <a:endParaRPr sz="1550">
              <a:solidFill>
                <a:srgbClr val="000000"/>
              </a:solidFill>
              <a:highlight>
                <a:srgbClr val="FFFFFF"/>
              </a:highlight>
              <a:latin typeface="Georgia"/>
              <a:ea typeface="Georgia"/>
              <a:cs typeface="Georgia"/>
              <a:sym typeface="Georgia"/>
            </a:endParaRPr>
          </a:p>
          <a:p>
            <a:pPr indent="0" lvl="0" marL="0" rtl="0" algn="l">
              <a:spcBef>
                <a:spcPts val="1200"/>
              </a:spcBef>
              <a:spcAft>
                <a:spcPts val="0"/>
              </a:spcAft>
              <a:buNone/>
            </a:pPr>
            <a:r>
              <a:t/>
            </a:r>
            <a:endParaRPr sz="1550">
              <a:solidFill>
                <a:srgbClr val="000000"/>
              </a:solidFill>
              <a:highlight>
                <a:srgbClr val="FFFFFF"/>
              </a:highlight>
              <a:latin typeface="Georgia"/>
              <a:ea typeface="Georgia"/>
              <a:cs typeface="Georgia"/>
              <a:sym typeface="Georgia"/>
            </a:endParaRPr>
          </a:p>
          <a:p>
            <a:pPr indent="-339725" lvl="0" marL="457200" rtl="0" algn="l">
              <a:spcBef>
                <a:spcPts val="1200"/>
              </a:spcBef>
              <a:spcAft>
                <a:spcPts val="0"/>
              </a:spcAft>
              <a:buClr>
                <a:srgbClr val="000000"/>
              </a:buClr>
              <a:buSzPts val="1750"/>
              <a:buFont typeface="Georgia"/>
              <a:buChar char="●"/>
            </a:pPr>
            <a:r>
              <a:rPr lang="tr" sz="1550">
                <a:solidFill>
                  <a:srgbClr val="000000"/>
                </a:solidFill>
                <a:highlight>
                  <a:srgbClr val="FFFFFF"/>
                </a:highlight>
                <a:latin typeface="Georgia"/>
                <a:ea typeface="Georgia"/>
                <a:cs typeface="Georgia"/>
                <a:sym typeface="Georgia"/>
              </a:rPr>
              <a:t>Gelişmiş ülkelerde, yaşlı yetişkinler arasında influenza  aşılama oranları nispeten yüksektir.</a:t>
            </a:r>
            <a:endParaRPr sz="1750">
              <a:solidFill>
                <a:srgbClr val="010101"/>
              </a:solidFill>
              <a:highlight>
                <a:srgbClr val="FFFFFF"/>
              </a:highlight>
              <a:latin typeface="Georgia"/>
              <a:ea typeface="Georgia"/>
              <a:cs typeface="Georgia"/>
              <a:sym typeface="Georgi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b="1" lang="tr"/>
              <a:t>1-GİRİŞ</a:t>
            </a:r>
            <a:endParaRPr b="1"/>
          </a:p>
        </p:txBody>
      </p:sp>
      <p:sp>
        <p:nvSpPr>
          <p:cNvPr id="79" name="Google Shape;79;p17"/>
          <p:cNvSpPr txBox="1"/>
          <p:nvPr>
            <p:ph idx="1" type="body"/>
          </p:nvPr>
        </p:nvSpPr>
        <p:spPr>
          <a:xfrm>
            <a:off x="356625" y="1298475"/>
            <a:ext cx="8520600" cy="3416400"/>
          </a:xfrm>
          <a:prstGeom prst="rect">
            <a:avLst/>
          </a:prstGeom>
        </p:spPr>
        <p:txBody>
          <a:bodyPr anchorCtr="0" anchor="t" bIns="91425" lIns="91425" spcFirstLastPara="1" rIns="91425" wrap="square" tIns="91425">
            <a:normAutofit/>
          </a:bodyPr>
          <a:lstStyle/>
          <a:p>
            <a:pPr indent="-361950" lvl="0" marL="457200" rtl="0" algn="l">
              <a:spcBef>
                <a:spcPts val="0"/>
              </a:spcBef>
              <a:spcAft>
                <a:spcPts val="0"/>
              </a:spcAft>
              <a:buClr>
                <a:srgbClr val="010101"/>
              </a:buClr>
              <a:buSzPts val="2100"/>
              <a:buChar char="●"/>
            </a:pPr>
            <a:r>
              <a:rPr lang="tr" sz="1650">
                <a:solidFill>
                  <a:srgbClr val="010101"/>
                </a:solidFill>
                <a:highlight>
                  <a:srgbClr val="FFFFFF"/>
                </a:highlight>
                <a:latin typeface="Georgia"/>
                <a:ea typeface="Georgia"/>
                <a:cs typeface="Georgia"/>
                <a:sym typeface="Georgia"/>
              </a:rPr>
              <a:t>Buna karşılık, Çin'de grip aşısının kapsamı nispeten düşük kalıyor.</a:t>
            </a:r>
            <a:endParaRPr sz="1650">
              <a:solidFill>
                <a:srgbClr val="010101"/>
              </a:solidFill>
              <a:highlight>
                <a:srgbClr val="FFFFFF"/>
              </a:highlight>
              <a:latin typeface="Georgia"/>
              <a:ea typeface="Georgia"/>
              <a:cs typeface="Georgia"/>
              <a:sym typeface="Georgia"/>
            </a:endParaRPr>
          </a:p>
          <a:p>
            <a:pPr indent="0" lvl="0" marL="0" rtl="0" algn="l">
              <a:spcBef>
                <a:spcPts val="1200"/>
              </a:spcBef>
              <a:spcAft>
                <a:spcPts val="0"/>
              </a:spcAft>
              <a:buNone/>
            </a:pPr>
            <a:r>
              <a:t/>
            </a:r>
            <a:endParaRPr sz="1550">
              <a:solidFill>
                <a:srgbClr val="010101"/>
              </a:solidFill>
              <a:highlight>
                <a:srgbClr val="FFFFFF"/>
              </a:highlight>
              <a:latin typeface="Georgia"/>
              <a:ea typeface="Georgia"/>
              <a:cs typeface="Georgia"/>
              <a:sym typeface="Georgia"/>
            </a:endParaRPr>
          </a:p>
          <a:p>
            <a:pPr indent="-327025" lvl="0" marL="457200" rtl="0" algn="l">
              <a:spcBef>
                <a:spcPts val="1200"/>
              </a:spcBef>
              <a:spcAft>
                <a:spcPts val="0"/>
              </a:spcAft>
              <a:buClr>
                <a:srgbClr val="010101"/>
              </a:buClr>
              <a:buSzPts val="1550"/>
              <a:buFont typeface="Georgia"/>
              <a:buChar char="●"/>
            </a:pPr>
            <a:r>
              <a:rPr lang="tr" sz="1550">
                <a:solidFill>
                  <a:srgbClr val="010101"/>
                </a:solidFill>
                <a:highlight>
                  <a:srgbClr val="FFFFFF"/>
                </a:highlight>
                <a:latin typeface="Georgia"/>
                <a:ea typeface="Georgia"/>
                <a:cs typeface="Georgia"/>
                <a:sym typeface="Georgia"/>
              </a:rPr>
              <a:t>Önceki çalışmalar, sağlayıcı düzeyindeki engellerin ve popülasyonlar arasında grip aşısı alma konusundaki isteksizliğin, Çin'deki düşük aşılama kapsamına katkıda bulunduğunu göstermiştir.</a:t>
            </a:r>
            <a:endParaRPr sz="1550">
              <a:solidFill>
                <a:srgbClr val="010101"/>
              </a:solidFill>
              <a:highlight>
                <a:srgbClr val="FFFFFF"/>
              </a:highlight>
              <a:latin typeface="Georgia"/>
              <a:ea typeface="Georgia"/>
              <a:cs typeface="Georgia"/>
              <a:sym typeface="Georgi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b="1" lang="tr"/>
              <a:t>1-GİRİŞ</a:t>
            </a:r>
            <a:endParaRPr b="1"/>
          </a:p>
        </p:txBody>
      </p:sp>
      <p:sp>
        <p:nvSpPr>
          <p:cNvPr id="85" name="Google Shape;85;p18"/>
          <p:cNvSpPr txBox="1"/>
          <p:nvPr>
            <p:ph idx="1" type="body"/>
          </p:nvPr>
        </p:nvSpPr>
        <p:spPr>
          <a:xfrm>
            <a:off x="412775" y="1377075"/>
            <a:ext cx="8520600" cy="3416400"/>
          </a:xfrm>
          <a:prstGeom prst="rect">
            <a:avLst/>
          </a:prstGeom>
        </p:spPr>
        <p:txBody>
          <a:bodyPr anchorCtr="0" anchor="t" bIns="91425" lIns="91425" spcFirstLastPara="1" rIns="91425" wrap="square" tIns="91425">
            <a:normAutofit/>
          </a:bodyPr>
          <a:lstStyle/>
          <a:p>
            <a:pPr indent="-327025" lvl="0" marL="457200" rtl="0" algn="l">
              <a:spcBef>
                <a:spcPts val="0"/>
              </a:spcBef>
              <a:spcAft>
                <a:spcPts val="0"/>
              </a:spcAft>
              <a:buClr>
                <a:srgbClr val="010101"/>
              </a:buClr>
              <a:buSzPts val="1550"/>
              <a:buFont typeface="Georgia"/>
              <a:buChar char="●"/>
            </a:pPr>
            <a:r>
              <a:rPr lang="tr" sz="1550">
                <a:solidFill>
                  <a:srgbClr val="010101"/>
                </a:solidFill>
                <a:highlight>
                  <a:srgbClr val="FFFFFF"/>
                </a:highlight>
                <a:latin typeface="Georgia"/>
                <a:ea typeface="Georgia"/>
                <a:cs typeface="Georgia"/>
                <a:sym typeface="Georgia"/>
              </a:rPr>
              <a:t>  Bir yandan, influenza aşısı hakkındaki bilgi ve birinci basamak hekimlerinin (PCP'ler) aşılama durumu, alıcıların influenza  aşısı olma isteklerini etkileyen önemli faktörlerdir .</a:t>
            </a:r>
            <a:endParaRPr sz="1550">
              <a:solidFill>
                <a:srgbClr val="010101"/>
              </a:solidFill>
              <a:highlight>
                <a:srgbClr val="FFFFFF"/>
              </a:highlight>
              <a:latin typeface="Georgia"/>
              <a:ea typeface="Georgia"/>
              <a:cs typeface="Georgia"/>
              <a:sym typeface="Georgia"/>
            </a:endParaRPr>
          </a:p>
          <a:p>
            <a:pPr indent="0" lvl="0" marL="0" rtl="0" algn="l">
              <a:spcBef>
                <a:spcPts val="1200"/>
              </a:spcBef>
              <a:spcAft>
                <a:spcPts val="0"/>
              </a:spcAft>
              <a:buNone/>
            </a:pPr>
            <a:r>
              <a:t/>
            </a:r>
            <a:endParaRPr sz="1550">
              <a:solidFill>
                <a:srgbClr val="010101"/>
              </a:solidFill>
              <a:highlight>
                <a:srgbClr val="FFFFFF"/>
              </a:highlight>
              <a:latin typeface="Georgia"/>
              <a:ea typeface="Georgia"/>
              <a:cs typeface="Georgia"/>
              <a:sym typeface="Georgia"/>
            </a:endParaRPr>
          </a:p>
          <a:p>
            <a:pPr indent="-327025" lvl="0" marL="457200" rtl="0" algn="l">
              <a:spcBef>
                <a:spcPts val="1200"/>
              </a:spcBef>
              <a:spcAft>
                <a:spcPts val="0"/>
              </a:spcAft>
              <a:buClr>
                <a:srgbClr val="010101"/>
              </a:buClr>
              <a:buSzPts val="1550"/>
              <a:buFont typeface="Georgia"/>
              <a:buChar char="●"/>
            </a:pPr>
            <a:r>
              <a:rPr lang="tr" sz="1550">
                <a:solidFill>
                  <a:srgbClr val="010101"/>
                </a:solidFill>
                <a:highlight>
                  <a:srgbClr val="FFFFFF"/>
                </a:highlight>
                <a:latin typeface="Georgia"/>
                <a:ea typeface="Georgia"/>
                <a:cs typeface="Georgia"/>
                <a:sym typeface="Georgia"/>
              </a:rPr>
              <a:t>Öte yandan hastaların doktorlara karşı güvensizliği ve fiziksel şiddet, PCP'lerin Çin'deki risk altındaki nüfusa aşı tavsiye etme istekliliğini etkileyebilir.</a:t>
            </a:r>
            <a:endParaRPr sz="1550">
              <a:solidFill>
                <a:srgbClr val="010101"/>
              </a:solidFill>
              <a:highlight>
                <a:srgbClr val="FFFFFF"/>
              </a:highlight>
              <a:latin typeface="Georgia"/>
              <a:ea typeface="Georgia"/>
              <a:cs typeface="Georgia"/>
              <a:sym typeface="Georgia"/>
            </a:endParaRPr>
          </a:p>
          <a:p>
            <a:pPr indent="0" lvl="0" marL="0" rtl="0" algn="l">
              <a:spcBef>
                <a:spcPts val="1200"/>
              </a:spcBef>
              <a:spcAft>
                <a:spcPts val="0"/>
              </a:spcAft>
              <a:buNone/>
            </a:pPr>
            <a:r>
              <a:t/>
            </a:r>
            <a:endParaRPr sz="1550">
              <a:solidFill>
                <a:srgbClr val="010101"/>
              </a:solidFill>
              <a:highlight>
                <a:srgbClr val="FFFFFF"/>
              </a:highlight>
              <a:latin typeface="Georgia"/>
              <a:ea typeface="Georgia"/>
              <a:cs typeface="Georgia"/>
              <a:sym typeface="Georgia"/>
            </a:endParaRPr>
          </a:p>
          <a:p>
            <a:pPr indent="0" lvl="0" marL="457200" rtl="0" algn="l">
              <a:spcBef>
                <a:spcPts val="1200"/>
              </a:spcBef>
              <a:spcAft>
                <a:spcPts val="0"/>
              </a:spcAft>
              <a:buNone/>
            </a:pPr>
            <a:r>
              <a:t/>
            </a:r>
            <a:endParaRPr sz="1750">
              <a:solidFill>
                <a:srgbClr val="000000"/>
              </a:solidFill>
              <a:highlight>
                <a:srgbClr val="FFFFFF"/>
              </a:highlight>
              <a:latin typeface="Georgia"/>
              <a:ea typeface="Georgia"/>
              <a:cs typeface="Georgia"/>
              <a:sym typeface="Georgia"/>
            </a:endParaRPr>
          </a:p>
          <a:p>
            <a:pPr indent="0" lvl="0" marL="0" rtl="0" algn="l">
              <a:spcBef>
                <a:spcPts val="1200"/>
              </a:spcBef>
              <a:spcAft>
                <a:spcPts val="1200"/>
              </a:spcAft>
              <a:buNone/>
            </a:pPr>
            <a:r>
              <a:t/>
            </a:r>
            <a:endParaRPr sz="1350">
              <a:solidFill>
                <a:srgbClr val="333333"/>
              </a:solidFill>
              <a:highlight>
                <a:srgbClr val="FFFFFF"/>
              </a:highlight>
              <a:latin typeface="Georgia"/>
              <a:ea typeface="Georgia"/>
              <a:cs typeface="Georgia"/>
              <a:sym typeface="Georgi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b="1" lang="tr"/>
              <a:t>1-GİRİŞ</a:t>
            </a:r>
            <a:endParaRPr b="1"/>
          </a:p>
        </p:txBody>
      </p:sp>
      <p:sp>
        <p:nvSpPr>
          <p:cNvPr id="91" name="Google Shape;91;p19"/>
          <p:cNvSpPr txBox="1"/>
          <p:nvPr>
            <p:ph idx="1" type="body"/>
          </p:nvPr>
        </p:nvSpPr>
        <p:spPr>
          <a:xfrm>
            <a:off x="244325" y="616500"/>
            <a:ext cx="8520600" cy="3416400"/>
          </a:xfrm>
          <a:prstGeom prst="rect">
            <a:avLst/>
          </a:prstGeom>
        </p:spPr>
        <p:txBody>
          <a:bodyPr anchorCtr="0" anchor="t" bIns="91425" lIns="91425" spcFirstLastPara="1" rIns="91425" wrap="square" tIns="91425">
            <a:noAutofit/>
          </a:bodyPr>
          <a:lstStyle/>
          <a:p>
            <a:pPr indent="0" lvl="0" marL="457200" rtl="0" algn="l">
              <a:lnSpc>
                <a:spcPct val="105000"/>
              </a:lnSpc>
              <a:spcBef>
                <a:spcPts val="0"/>
              </a:spcBef>
              <a:spcAft>
                <a:spcPts val="0"/>
              </a:spcAft>
              <a:buSzPts val="935"/>
              <a:buNone/>
            </a:pPr>
            <a:r>
              <a:t/>
            </a:r>
            <a:endParaRPr sz="1347">
              <a:solidFill>
                <a:srgbClr val="333333"/>
              </a:solidFill>
              <a:highlight>
                <a:srgbClr val="FFFFFF"/>
              </a:highlight>
              <a:latin typeface="Georgia"/>
              <a:ea typeface="Georgia"/>
              <a:cs typeface="Georgia"/>
              <a:sym typeface="Georgia"/>
            </a:endParaRPr>
          </a:p>
          <a:p>
            <a:pPr indent="-324961" lvl="0" marL="457200" rtl="0" algn="l">
              <a:lnSpc>
                <a:spcPct val="105000"/>
              </a:lnSpc>
              <a:spcBef>
                <a:spcPts val="1200"/>
              </a:spcBef>
              <a:spcAft>
                <a:spcPts val="0"/>
              </a:spcAft>
              <a:buClr>
                <a:srgbClr val="010101"/>
              </a:buClr>
              <a:buSzPts val="1518"/>
              <a:buFont typeface="Georgia"/>
              <a:buChar char="●"/>
            </a:pPr>
            <a:r>
              <a:rPr lang="tr" sz="1517">
                <a:solidFill>
                  <a:schemeClr val="dk1"/>
                </a:solidFill>
                <a:highlight>
                  <a:srgbClr val="FFFFFF"/>
                </a:highlight>
                <a:latin typeface="Georgia"/>
                <a:ea typeface="Georgia"/>
                <a:cs typeface="Georgia"/>
                <a:sym typeface="Georgia"/>
              </a:rPr>
              <a:t>2009 yılında, ulusal tıbbi reformun uygulanmasıyla Çin, birinci basamak sağlık tesislerinin aşı hizmetleri, fiziksel kontroller ve yaşlı sakinlere sağlık yönetimi dahil olmak üzere tanımlanmış halk sağlığı hizmetlerini sunmasını gerektiren ulusal temel halk sağlığı hizmeti programını başlattı.</a:t>
            </a:r>
            <a:endParaRPr sz="1517">
              <a:solidFill>
                <a:schemeClr val="dk1"/>
              </a:solidFill>
              <a:highlight>
                <a:srgbClr val="FFFFFF"/>
              </a:highlight>
              <a:latin typeface="Georgia"/>
              <a:ea typeface="Georgia"/>
              <a:cs typeface="Georgia"/>
              <a:sym typeface="Georgia"/>
            </a:endParaRPr>
          </a:p>
          <a:p>
            <a:pPr indent="0" lvl="0" marL="0" rtl="0" algn="l">
              <a:lnSpc>
                <a:spcPct val="105000"/>
              </a:lnSpc>
              <a:spcBef>
                <a:spcPts val="1200"/>
              </a:spcBef>
              <a:spcAft>
                <a:spcPts val="0"/>
              </a:spcAft>
              <a:buSzPts val="935"/>
              <a:buNone/>
            </a:pPr>
            <a:r>
              <a:t/>
            </a:r>
            <a:endParaRPr sz="1517">
              <a:solidFill>
                <a:schemeClr val="dk1"/>
              </a:solidFill>
              <a:highlight>
                <a:srgbClr val="FFFFFF"/>
              </a:highlight>
              <a:latin typeface="Georgia"/>
              <a:ea typeface="Georgia"/>
              <a:cs typeface="Georgia"/>
              <a:sym typeface="Georgia"/>
            </a:endParaRPr>
          </a:p>
          <a:p>
            <a:pPr indent="-335756" lvl="0" marL="457200" rtl="0" algn="l">
              <a:lnSpc>
                <a:spcPct val="105000"/>
              </a:lnSpc>
              <a:spcBef>
                <a:spcPts val="1200"/>
              </a:spcBef>
              <a:spcAft>
                <a:spcPts val="0"/>
              </a:spcAft>
              <a:buClr>
                <a:srgbClr val="000000"/>
              </a:buClr>
              <a:buSzPts val="1688"/>
              <a:buFont typeface="Georgia"/>
              <a:buChar char="●"/>
            </a:pPr>
            <a:r>
              <a:rPr lang="tr" sz="1517">
                <a:solidFill>
                  <a:srgbClr val="000000"/>
                </a:solidFill>
                <a:highlight>
                  <a:srgbClr val="FFFFFF"/>
                </a:highlight>
                <a:latin typeface="Georgia"/>
                <a:ea typeface="Georgia"/>
                <a:cs typeface="Georgia"/>
                <a:sym typeface="Georgia"/>
              </a:rPr>
              <a:t>Kentsel alanlarda, birinci basamak sağlık tesisleri öncelikle toplum sağlığı merkezleridir (TSM'ler).</a:t>
            </a:r>
            <a:endParaRPr sz="1687">
              <a:solidFill>
                <a:srgbClr val="000000"/>
              </a:solidFill>
              <a:highlight>
                <a:srgbClr val="FFFFFF"/>
              </a:highlight>
              <a:latin typeface="Georgia"/>
              <a:ea typeface="Georgia"/>
              <a:cs typeface="Georgia"/>
              <a:sym typeface="Georgia"/>
            </a:endParaRPr>
          </a:p>
          <a:p>
            <a:pPr indent="0" lvl="0" marL="0" rtl="0" algn="l">
              <a:lnSpc>
                <a:spcPct val="105000"/>
              </a:lnSpc>
              <a:spcBef>
                <a:spcPts val="1200"/>
              </a:spcBef>
              <a:spcAft>
                <a:spcPts val="0"/>
              </a:spcAft>
              <a:buSzPts val="935"/>
              <a:buNone/>
            </a:pPr>
            <a:r>
              <a:t/>
            </a:r>
            <a:endParaRPr sz="1517">
              <a:solidFill>
                <a:schemeClr val="dk1"/>
              </a:solidFill>
              <a:highlight>
                <a:srgbClr val="FFFFFF"/>
              </a:highlight>
              <a:latin typeface="Georgia"/>
              <a:ea typeface="Georgia"/>
              <a:cs typeface="Georgia"/>
              <a:sym typeface="Georgia"/>
            </a:endParaRPr>
          </a:p>
          <a:p>
            <a:pPr indent="-324961" lvl="0" marL="457200" rtl="0" algn="l">
              <a:lnSpc>
                <a:spcPct val="105000"/>
              </a:lnSpc>
              <a:spcBef>
                <a:spcPts val="1200"/>
              </a:spcBef>
              <a:spcAft>
                <a:spcPts val="0"/>
              </a:spcAft>
              <a:buClr>
                <a:srgbClr val="010101"/>
              </a:buClr>
              <a:buSzPts val="1518"/>
              <a:buFont typeface="Georgia"/>
              <a:buChar char="●"/>
            </a:pPr>
            <a:r>
              <a:rPr lang="tr" sz="1517">
                <a:solidFill>
                  <a:srgbClr val="333333"/>
                </a:solidFill>
                <a:highlight>
                  <a:srgbClr val="FFFFFF"/>
                </a:highlight>
                <a:latin typeface="Georgia"/>
                <a:ea typeface="Georgia"/>
                <a:cs typeface="Georgia"/>
                <a:sym typeface="Georgia"/>
              </a:rPr>
              <a:t> </a:t>
            </a:r>
            <a:r>
              <a:rPr lang="tr" sz="1517">
                <a:solidFill>
                  <a:srgbClr val="010101"/>
                </a:solidFill>
                <a:highlight>
                  <a:srgbClr val="FFFFFF"/>
                </a:highlight>
                <a:latin typeface="Georgia"/>
                <a:ea typeface="Georgia"/>
                <a:cs typeface="Georgia"/>
                <a:sym typeface="Georgia"/>
              </a:rPr>
              <a:t>Her yaştan insan grip aşısını toplum sağlık merkezlerinde randevu alarak yaptırabilmektedir.</a:t>
            </a:r>
            <a:endParaRPr sz="1517">
              <a:solidFill>
                <a:srgbClr val="010101"/>
              </a:solidFill>
              <a:highlight>
                <a:srgbClr val="FFFFFF"/>
              </a:highlight>
              <a:latin typeface="Georgia"/>
              <a:ea typeface="Georgia"/>
              <a:cs typeface="Georgia"/>
              <a:sym typeface="Georgia"/>
            </a:endParaRPr>
          </a:p>
          <a:p>
            <a:pPr indent="0" lvl="0" marL="0" rtl="0" algn="l">
              <a:lnSpc>
                <a:spcPct val="105000"/>
              </a:lnSpc>
              <a:spcBef>
                <a:spcPts val="1200"/>
              </a:spcBef>
              <a:spcAft>
                <a:spcPts val="0"/>
              </a:spcAft>
              <a:buSzPts val="935"/>
              <a:buNone/>
            </a:pPr>
            <a:r>
              <a:t/>
            </a:r>
            <a:endParaRPr sz="1517">
              <a:solidFill>
                <a:srgbClr val="010101"/>
              </a:solidFill>
              <a:highlight>
                <a:srgbClr val="FFFFFF"/>
              </a:highlight>
              <a:latin typeface="Georgia"/>
              <a:ea typeface="Georgia"/>
              <a:cs typeface="Georgia"/>
              <a:sym typeface="Georgia"/>
            </a:endParaRPr>
          </a:p>
          <a:p>
            <a:pPr indent="-331311" lvl="0" marL="457200" rtl="0" algn="l">
              <a:lnSpc>
                <a:spcPct val="105000"/>
              </a:lnSpc>
              <a:spcBef>
                <a:spcPts val="1200"/>
              </a:spcBef>
              <a:spcAft>
                <a:spcPts val="0"/>
              </a:spcAft>
              <a:buClr>
                <a:srgbClr val="010101"/>
              </a:buClr>
              <a:buSzPts val="1617"/>
              <a:buFont typeface="Georgia"/>
              <a:buChar char="●"/>
            </a:pPr>
            <a:r>
              <a:rPr lang="tr" sz="1447">
                <a:solidFill>
                  <a:schemeClr val="dk1"/>
                </a:solidFill>
                <a:highlight>
                  <a:srgbClr val="FFFFFF"/>
                </a:highlight>
                <a:latin typeface="Georgia"/>
                <a:ea typeface="Georgia"/>
                <a:cs typeface="Georgia"/>
                <a:sym typeface="Georgia"/>
              </a:rPr>
              <a:t>Kanıtlar, influenza aşısının ücretsiz sağlanmasının aşı kapsamını artırabileceğini göstermiştir .</a:t>
            </a:r>
            <a:endParaRPr sz="1617">
              <a:solidFill>
                <a:srgbClr val="010101"/>
              </a:solidFill>
              <a:highlight>
                <a:srgbClr val="FFFFFF"/>
              </a:highlight>
              <a:latin typeface="Georgia"/>
              <a:ea typeface="Georgia"/>
              <a:cs typeface="Georgia"/>
              <a:sym typeface="Georgi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b="1" lang="tr"/>
              <a:t>1-GİRİŞ</a:t>
            </a:r>
            <a:endParaRPr b="1"/>
          </a:p>
        </p:txBody>
      </p:sp>
      <p:sp>
        <p:nvSpPr>
          <p:cNvPr id="97" name="Google Shape;97;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327025" lvl="0" marL="457200" rtl="0" algn="l">
              <a:spcBef>
                <a:spcPts val="0"/>
              </a:spcBef>
              <a:spcAft>
                <a:spcPts val="0"/>
              </a:spcAft>
              <a:buClr>
                <a:srgbClr val="000000"/>
              </a:buClr>
              <a:buSzPts val="1550"/>
              <a:buFont typeface="Georgia"/>
              <a:buChar char="●"/>
            </a:pPr>
            <a:r>
              <a:rPr lang="tr">
                <a:solidFill>
                  <a:srgbClr val="000000"/>
                </a:solidFill>
              </a:rPr>
              <a:t>Bu çalışmanın amacı iki yönlüdür.</a:t>
            </a:r>
            <a:endParaRPr>
              <a:solidFill>
                <a:srgbClr val="000000"/>
              </a:solidFill>
            </a:endParaRPr>
          </a:p>
          <a:p>
            <a:pPr indent="0" lvl="0" marL="0" rtl="0" algn="l">
              <a:spcBef>
                <a:spcPts val="1200"/>
              </a:spcBef>
              <a:spcAft>
                <a:spcPts val="0"/>
              </a:spcAft>
              <a:buNone/>
            </a:pPr>
            <a:r>
              <a:t/>
            </a:r>
            <a:endParaRPr>
              <a:solidFill>
                <a:srgbClr val="000000"/>
              </a:solidFill>
            </a:endParaRPr>
          </a:p>
          <a:p>
            <a:pPr indent="-355600" lvl="0" marL="457200" rtl="0" algn="l">
              <a:spcBef>
                <a:spcPts val="1200"/>
              </a:spcBef>
              <a:spcAft>
                <a:spcPts val="0"/>
              </a:spcAft>
              <a:buClr>
                <a:srgbClr val="000000"/>
              </a:buClr>
              <a:buSzPts val="2000"/>
              <a:buChar char="●"/>
            </a:pPr>
            <a:r>
              <a:rPr lang="tr" sz="1550">
                <a:solidFill>
                  <a:srgbClr val="000000"/>
                </a:solidFill>
                <a:highlight>
                  <a:srgbClr val="FFFFFF"/>
                </a:highlight>
                <a:latin typeface="Georgia"/>
                <a:ea typeface="Georgia"/>
                <a:cs typeface="Georgia"/>
                <a:sym typeface="Georgia"/>
              </a:rPr>
              <a:t>İlk olarak bu çalışma, PCP'nin yaşlı yetişkinler arasında  influenza aşısını geliştirip geliştiremeyeceğini değerlendirmeyi amaçlamıştır.</a:t>
            </a:r>
            <a:endParaRPr sz="1550">
              <a:solidFill>
                <a:srgbClr val="000000"/>
              </a:solidFill>
              <a:highlight>
                <a:srgbClr val="FFFFFF"/>
              </a:highlight>
              <a:latin typeface="Georgia"/>
              <a:ea typeface="Georgia"/>
              <a:cs typeface="Georgia"/>
              <a:sym typeface="Georgia"/>
            </a:endParaRPr>
          </a:p>
          <a:p>
            <a:pPr indent="0" lvl="0" marL="0" rtl="0" algn="l">
              <a:spcBef>
                <a:spcPts val="1200"/>
              </a:spcBef>
              <a:spcAft>
                <a:spcPts val="0"/>
              </a:spcAft>
              <a:buNone/>
            </a:pPr>
            <a:r>
              <a:t/>
            </a:r>
            <a:endParaRPr sz="1550">
              <a:solidFill>
                <a:srgbClr val="000000"/>
              </a:solidFill>
              <a:highlight>
                <a:srgbClr val="FFFFFF"/>
              </a:highlight>
              <a:latin typeface="Georgia"/>
              <a:ea typeface="Georgia"/>
              <a:cs typeface="Georgia"/>
              <a:sym typeface="Georgia"/>
            </a:endParaRPr>
          </a:p>
          <a:p>
            <a:pPr indent="-333375" lvl="0" marL="457200" rtl="0" algn="l">
              <a:spcBef>
                <a:spcPts val="1200"/>
              </a:spcBef>
              <a:spcAft>
                <a:spcPts val="0"/>
              </a:spcAft>
              <a:buClr>
                <a:srgbClr val="010101"/>
              </a:buClr>
              <a:buSzPts val="1650"/>
              <a:buFont typeface="Georgia"/>
              <a:buChar char="●"/>
            </a:pPr>
            <a:r>
              <a:rPr lang="tr" sz="1550">
                <a:solidFill>
                  <a:srgbClr val="010101"/>
                </a:solidFill>
                <a:highlight>
                  <a:srgbClr val="FFFFFF"/>
                </a:highlight>
                <a:latin typeface="Georgia"/>
                <a:ea typeface="Georgia"/>
                <a:cs typeface="Georgia"/>
                <a:sym typeface="Georgia"/>
              </a:rPr>
              <a:t>İkinci olarak, bu çalışma,Çin’in Shenzen kentindeki ücretsiz influenza aşısı programının uygulanmasından önce ve sonra yaşlı yetişkinler arasında influenza aşısına ilişkin bilgi, tutum ve uygulama düzeyini karşılaştırmıştır. </a:t>
            </a:r>
            <a:endParaRPr sz="1650">
              <a:solidFill>
                <a:srgbClr val="010101"/>
              </a:solidFill>
              <a:highlight>
                <a:srgbClr val="FFFFFF"/>
              </a:highlight>
              <a:latin typeface="Georgia"/>
              <a:ea typeface="Georgia"/>
              <a:cs typeface="Georgia"/>
              <a:sym typeface="Georgia"/>
            </a:endParaRPr>
          </a:p>
          <a:p>
            <a:pPr indent="0" lvl="0" marL="0" rtl="0" algn="l">
              <a:spcBef>
                <a:spcPts val="1200"/>
              </a:spcBef>
              <a:spcAft>
                <a:spcPts val="1200"/>
              </a:spcAft>
              <a:buNone/>
            </a:pPr>
            <a:r>
              <a:t/>
            </a:r>
            <a:endParaRPr sz="1450">
              <a:solidFill>
                <a:srgbClr val="000000"/>
              </a:solidFill>
              <a:highlight>
                <a:srgbClr val="FFFFFF"/>
              </a:highlight>
              <a:latin typeface="Georgia"/>
              <a:ea typeface="Georgia"/>
              <a:cs typeface="Georgia"/>
              <a:sym typeface="Georgi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b="1" lang="tr"/>
              <a:t>1-GİRİŞ</a:t>
            </a:r>
            <a:endParaRPr b="1"/>
          </a:p>
        </p:txBody>
      </p:sp>
      <p:sp>
        <p:nvSpPr>
          <p:cNvPr id="103" name="Google Shape;103;p21"/>
          <p:cNvSpPr txBox="1"/>
          <p:nvPr>
            <p:ph idx="1" type="body"/>
          </p:nvPr>
        </p:nvSpPr>
        <p:spPr>
          <a:xfrm>
            <a:off x="311700" y="1410775"/>
            <a:ext cx="8520600" cy="3416400"/>
          </a:xfrm>
          <a:prstGeom prst="rect">
            <a:avLst/>
          </a:prstGeom>
        </p:spPr>
        <p:txBody>
          <a:bodyPr anchorCtr="0" anchor="t" bIns="91425" lIns="91425" spcFirstLastPara="1" rIns="91425" wrap="square" tIns="91425">
            <a:normAutofit/>
          </a:bodyPr>
          <a:lstStyle/>
          <a:p>
            <a:pPr indent="-374650" lvl="0" marL="457200" rtl="0" algn="l">
              <a:spcBef>
                <a:spcPts val="0"/>
              </a:spcBef>
              <a:spcAft>
                <a:spcPts val="0"/>
              </a:spcAft>
              <a:buClr>
                <a:srgbClr val="010101"/>
              </a:buClr>
              <a:buSzPts val="2300"/>
              <a:buChar char="●"/>
            </a:pPr>
            <a:r>
              <a:rPr lang="tr" sz="1850">
                <a:solidFill>
                  <a:srgbClr val="010101"/>
                </a:solidFill>
                <a:highlight>
                  <a:srgbClr val="FFFFFF"/>
                </a:highlight>
                <a:latin typeface="Georgia"/>
                <a:ea typeface="Georgia"/>
                <a:cs typeface="Georgia"/>
                <a:sym typeface="Georgia"/>
              </a:rPr>
              <a:t>Bu çalışmadan elde edilen bulgular, diğer bölgelerdeki yaşlı yetişkinler arasında grip aşısı alımına ilişkin sağlık politikaları hakkında değerli bilgiler sağlayabilir ve grip aşısı kapsamının iyileştirilmesine yönelik çabalara katkıda bulunabilir.</a:t>
            </a:r>
            <a:endParaRPr sz="2300">
              <a:solidFill>
                <a:srgbClr val="01010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