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1E35-5903-4D57-B0EB-C0E1B2B3F7B9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3B963-548B-453D-9F53-90CF394B7E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99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3B963-548B-453D-9F53-90CF394B7EC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7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7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8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48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76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0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36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60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71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7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2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6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D418-0C99-47AE-95F6-477860F02270}" type="datetimeFigureOut">
              <a:rPr lang="tr-TR" smtClean="0"/>
              <a:t>27.09.2017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06D5-8D81-459C-9AEB-9608D166C4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6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26.09.2017 Vaka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Dr. Çağatay Haşim YURTSEVEN</a:t>
            </a:r>
          </a:p>
          <a:p>
            <a:r>
              <a:rPr lang="tr-TR" dirty="0" smtClean="0"/>
              <a:t>KTÜ Aile Hekimliği </a:t>
            </a:r>
            <a:r>
              <a:rPr lang="tr-TR" dirty="0" err="1" smtClean="0"/>
              <a:t>Abd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096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Kompartman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Travma veya ameliyat sonrasında ortaya çıkar ve altı P ile karakterizedir: </a:t>
            </a:r>
            <a:r>
              <a:rPr lang="tr-TR" dirty="0" err="1" smtClean="0"/>
              <a:t>pain</a:t>
            </a:r>
            <a:r>
              <a:rPr lang="tr-TR" dirty="0" smtClean="0"/>
              <a:t>, </a:t>
            </a:r>
            <a:r>
              <a:rPr lang="tr-TR" dirty="0" err="1" smtClean="0"/>
              <a:t>pressure</a:t>
            </a:r>
            <a:r>
              <a:rPr lang="tr-TR" dirty="0" smtClean="0"/>
              <a:t>, </a:t>
            </a:r>
            <a:r>
              <a:rPr lang="tr-TR" dirty="0" err="1" smtClean="0"/>
              <a:t>parestezi</a:t>
            </a:r>
            <a:r>
              <a:rPr lang="tr-TR" dirty="0" smtClean="0"/>
              <a:t>, </a:t>
            </a:r>
            <a:r>
              <a:rPr lang="tr-TR" dirty="0" err="1" smtClean="0"/>
              <a:t>pallor</a:t>
            </a:r>
            <a:r>
              <a:rPr lang="tr-TR" dirty="0" smtClean="0"/>
              <a:t>, </a:t>
            </a:r>
            <a:r>
              <a:rPr lang="tr-TR" dirty="0" err="1" smtClean="0"/>
              <a:t>parezi</a:t>
            </a:r>
            <a:r>
              <a:rPr lang="tr-TR" dirty="0" smtClean="0"/>
              <a:t> ve </a:t>
            </a:r>
            <a:r>
              <a:rPr lang="tr-TR" dirty="0" err="1" smtClean="0"/>
              <a:t>pulselessness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2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Kontakt</a:t>
            </a:r>
            <a:r>
              <a:rPr lang="tr-TR" dirty="0" smtClean="0"/>
              <a:t> Dermatit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Eritem</a:t>
            </a:r>
            <a:r>
              <a:rPr lang="tr-TR" dirty="0" smtClean="0"/>
              <a:t>, </a:t>
            </a:r>
            <a:r>
              <a:rPr lang="tr-TR" dirty="0" err="1" smtClean="0"/>
              <a:t>pruritus</a:t>
            </a:r>
            <a:r>
              <a:rPr lang="tr-TR" dirty="0" smtClean="0"/>
              <a:t>, veziküller ve </a:t>
            </a:r>
            <a:r>
              <a:rPr lang="tr-TR" dirty="0" err="1" smtClean="0"/>
              <a:t>büllere</a:t>
            </a:r>
            <a:r>
              <a:rPr lang="tr-TR" dirty="0" smtClean="0"/>
              <a:t> yol açabilir ancak sistemik semptomlar yoktur. </a:t>
            </a:r>
          </a:p>
          <a:p>
            <a:r>
              <a:rPr lang="tr-TR" dirty="0" smtClean="0"/>
              <a:t>Döküntüsü karakteristik olarak lineer gelişir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368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Juvenil</a:t>
            </a:r>
            <a:r>
              <a:rPr lang="tr-TR" dirty="0" smtClean="0"/>
              <a:t> </a:t>
            </a:r>
            <a:r>
              <a:rPr lang="tr-TR" dirty="0" err="1" smtClean="0"/>
              <a:t>Büllöz</a:t>
            </a:r>
            <a:r>
              <a:rPr lang="tr-TR" dirty="0" smtClean="0"/>
              <a:t> </a:t>
            </a:r>
            <a:r>
              <a:rPr lang="tr-TR" dirty="0" err="1" smtClean="0"/>
              <a:t>Pemfigoid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Nadir görülür</a:t>
            </a:r>
            <a:endParaRPr lang="tr-TR" dirty="0"/>
          </a:p>
          <a:p>
            <a:r>
              <a:rPr lang="tr-TR" dirty="0" smtClean="0"/>
              <a:t>Kaşıntılı </a:t>
            </a:r>
            <a:r>
              <a:rPr lang="tr-TR" dirty="0" err="1" smtClean="0"/>
              <a:t>papüller</a:t>
            </a:r>
            <a:r>
              <a:rPr lang="tr-TR" dirty="0" smtClean="0"/>
              <a:t> olarak başlayıp yaygın gergin </a:t>
            </a:r>
            <a:r>
              <a:rPr lang="tr-TR" dirty="0" err="1" smtClean="0"/>
              <a:t>büllere</a:t>
            </a:r>
            <a:r>
              <a:rPr lang="tr-TR" dirty="0" smtClean="0"/>
              <a:t> döner</a:t>
            </a:r>
          </a:p>
          <a:p>
            <a:r>
              <a:rPr lang="tr-TR" dirty="0" smtClean="0"/>
              <a:t>İlaçlardan veya UV ışığa </a:t>
            </a:r>
            <a:r>
              <a:rPr lang="tr-TR" dirty="0" err="1" smtClean="0"/>
              <a:t>maruiztyetten</a:t>
            </a:r>
            <a:r>
              <a:rPr lang="tr-TR" dirty="0" smtClean="0"/>
              <a:t> kaynaklanabilir</a:t>
            </a:r>
          </a:p>
          <a:p>
            <a:r>
              <a:rPr lang="tr-TR" dirty="0" smtClean="0"/>
              <a:t>Döküntü yaygındır ancak genellikle yüzü ve oral mukozayı etkiler</a:t>
            </a:r>
          </a:p>
        </p:txBody>
      </p:sp>
    </p:spTree>
    <p:extLst>
      <p:ext uri="{BB962C8B-B14F-4D97-AF65-F5344CB8AC3E}">
        <p14:creationId xmlns:p14="http://schemas.microsoft.com/office/powerpoint/2010/main" val="339340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Nekrotizan</a:t>
            </a:r>
            <a:r>
              <a:rPr lang="tr-TR" dirty="0" smtClean="0"/>
              <a:t> </a:t>
            </a:r>
            <a:r>
              <a:rPr lang="tr-TR" dirty="0" err="1" smtClean="0"/>
              <a:t>Fasiit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Ciddi bir enfeksiyondur. Kangrene sebep olabilir.</a:t>
            </a:r>
          </a:p>
          <a:p>
            <a:r>
              <a:rPr lang="tr-TR" dirty="0" smtClean="0"/>
              <a:t>Hızlı gelişen ödem, </a:t>
            </a:r>
            <a:r>
              <a:rPr lang="tr-TR" dirty="0" err="1" smtClean="0"/>
              <a:t>eritem</a:t>
            </a:r>
            <a:r>
              <a:rPr lang="tr-TR" dirty="0" smtClean="0"/>
              <a:t> ve nekroz görülür.</a:t>
            </a:r>
          </a:p>
          <a:p>
            <a:r>
              <a:rPr lang="tr-TR" dirty="0" smtClean="0"/>
              <a:t>Döküntü tipik olarak </a:t>
            </a:r>
            <a:r>
              <a:rPr lang="tr-TR" dirty="0" err="1" smtClean="0"/>
              <a:t>unilateraldir</a:t>
            </a:r>
            <a:r>
              <a:rPr lang="tr-TR" dirty="0" smtClean="0"/>
              <a:t> ve ateş gibi sistemik semptomlar eşlik eder.</a:t>
            </a:r>
          </a:p>
          <a:p>
            <a:r>
              <a:rPr lang="tr-TR" dirty="0" err="1" smtClean="0"/>
              <a:t>Fmde</a:t>
            </a:r>
            <a:r>
              <a:rPr lang="tr-TR" dirty="0" smtClean="0"/>
              <a:t> etkilenmiş alanlarda </a:t>
            </a:r>
            <a:r>
              <a:rPr lang="tr-TR" dirty="0" err="1" smtClean="0"/>
              <a:t>krepitasyonlar</a:t>
            </a:r>
            <a:r>
              <a:rPr lang="tr-TR" dirty="0" smtClean="0"/>
              <a:t> alınır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7020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0402" cy="60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6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/>
              <a:t>American</a:t>
            </a:r>
            <a:r>
              <a:rPr lang="tr-TR" sz="1800" dirty="0" smtClean="0"/>
              <a:t> </a:t>
            </a:r>
            <a:r>
              <a:rPr lang="tr-TR" sz="1800" dirty="0" err="1" smtClean="0"/>
              <a:t>Family</a:t>
            </a:r>
            <a:r>
              <a:rPr lang="tr-TR" sz="1800" dirty="0" smtClean="0"/>
              <a:t> </a:t>
            </a:r>
            <a:r>
              <a:rPr lang="tr-TR" sz="1800" dirty="0" err="1" smtClean="0"/>
              <a:t>Physician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3833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Öykü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Dört yaşında erkek çocuk hasta</a:t>
            </a:r>
          </a:p>
          <a:p>
            <a:r>
              <a:rPr lang="tr-TR" dirty="0"/>
              <a:t>B</a:t>
            </a:r>
            <a:r>
              <a:rPr lang="tr-TR" dirty="0" smtClean="0"/>
              <a:t>ir hafta önce gelişen </a:t>
            </a:r>
          </a:p>
          <a:p>
            <a:r>
              <a:rPr lang="tr-TR" dirty="0" smtClean="0"/>
              <a:t>Ellerinde, ön kollarında ve ayaklarında kaşıntılı bir döküntü</a:t>
            </a:r>
          </a:p>
          <a:p>
            <a:r>
              <a:rPr lang="tr-TR" dirty="0" err="1" smtClean="0"/>
              <a:t>Rinore</a:t>
            </a:r>
            <a:r>
              <a:rPr lang="tr-TR" dirty="0" smtClean="0"/>
              <a:t> ve </a:t>
            </a:r>
            <a:r>
              <a:rPr lang="tr-TR" dirty="0" err="1" smtClean="0"/>
              <a:t>nonspesifik</a:t>
            </a:r>
            <a:r>
              <a:rPr lang="tr-TR" dirty="0" smtClean="0"/>
              <a:t> </a:t>
            </a:r>
            <a:r>
              <a:rPr lang="tr-TR" dirty="0" err="1" smtClean="0"/>
              <a:t>üsye</a:t>
            </a:r>
            <a:r>
              <a:rPr lang="tr-TR" dirty="0" smtClean="0"/>
              <a:t> semptomları </a:t>
            </a:r>
          </a:p>
          <a:p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, </a:t>
            </a:r>
            <a:r>
              <a:rPr lang="tr-TR" dirty="0" err="1" smtClean="0"/>
              <a:t>difenhidramin</a:t>
            </a:r>
            <a:r>
              <a:rPr lang="tr-TR" dirty="0" smtClean="0"/>
              <a:t> ve </a:t>
            </a:r>
            <a:r>
              <a:rPr lang="tr-TR" dirty="0" err="1" smtClean="0"/>
              <a:t>hidroksizin</a:t>
            </a:r>
            <a:r>
              <a:rPr lang="tr-TR" dirty="0"/>
              <a:t> </a:t>
            </a:r>
            <a:r>
              <a:rPr lang="tr-TR" dirty="0" smtClean="0"/>
              <a:t>ile tedavi </a:t>
            </a:r>
          </a:p>
          <a:p>
            <a:r>
              <a:rPr lang="tr-TR" dirty="0"/>
              <a:t>D</a:t>
            </a:r>
            <a:r>
              <a:rPr lang="tr-TR" dirty="0" smtClean="0"/>
              <a:t>aha sonra kollarında şiddetli şişme, ağrı ve </a:t>
            </a:r>
            <a:r>
              <a:rPr lang="tr-TR" dirty="0" err="1" smtClean="0"/>
              <a:t>büllöz</a:t>
            </a:r>
            <a:r>
              <a:rPr lang="tr-TR" dirty="0" smtClean="0"/>
              <a:t> lezyonlar(sağ kol soldan daha kötü).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12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Kötü görünümde</a:t>
            </a:r>
          </a:p>
          <a:p>
            <a:r>
              <a:rPr lang="tr-TR" dirty="0" err="1" smtClean="0"/>
              <a:t>İrritabl</a:t>
            </a:r>
            <a:endParaRPr lang="tr-TR" dirty="0" smtClean="0"/>
          </a:p>
          <a:p>
            <a:r>
              <a:rPr lang="tr-TR" dirty="0" smtClean="0"/>
              <a:t>Ateş yok</a:t>
            </a:r>
          </a:p>
          <a:p>
            <a:r>
              <a:rPr lang="tr-TR" dirty="0" smtClean="0"/>
              <a:t>Her iki önkolda bazıları </a:t>
            </a:r>
            <a:r>
              <a:rPr lang="tr-TR" dirty="0" err="1" smtClean="0"/>
              <a:t>hemorajik</a:t>
            </a:r>
            <a:r>
              <a:rPr lang="tr-TR" dirty="0" smtClean="0"/>
              <a:t> vasıfta olan 3-6 cm boyutlarında </a:t>
            </a:r>
            <a:r>
              <a:rPr lang="tr-TR" dirty="0" err="1" smtClean="0"/>
              <a:t>büllöz</a:t>
            </a:r>
            <a:r>
              <a:rPr lang="tr-TR" dirty="0" smtClean="0"/>
              <a:t> lezyonlar</a:t>
            </a:r>
          </a:p>
          <a:p>
            <a:r>
              <a:rPr lang="tr-TR" dirty="0" err="1" smtClean="0"/>
              <a:t>Eritematöz</a:t>
            </a:r>
            <a:r>
              <a:rPr lang="tr-TR" dirty="0" smtClean="0"/>
              <a:t> zeminde hızla gelişen </a:t>
            </a:r>
            <a:r>
              <a:rPr lang="tr-TR" dirty="0" err="1" smtClean="0"/>
              <a:t>büller</a:t>
            </a:r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Sağ önkolda ele kadar uzanan </a:t>
            </a:r>
            <a:r>
              <a:rPr lang="tr-TR" dirty="0" err="1" smtClean="0"/>
              <a:t>diffüz</a:t>
            </a:r>
            <a:r>
              <a:rPr lang="tr-TR" dirty="0" smtClean="0"/>
              <a:t> ödem</a:t>
            </a:r>
          </a:p>
          <a:p>
            <a:r>
              <a:rPr lang="tr-TR" dirty="0" smtClean="0"/>
              <a:t>Nabızlar ve duyu muayenesi doğal</a:t>
            </a:r>
          </a:p>
          <a:p>
            <a:r>
              <a:rPr lang="tr-TR" dirty="0" err="1" smtClean="0"/>
              <a:t>Palpasyonda</a:t>
            </a:r>
            <a:r>
              <a:rPr lang="tr-TR" dirty="0" smtClean="0"/>
              <a:t> </a:t>
            </a:r>
            <a:r>
              <a:rPr lang="tr-TR" dirty="0" err="1" smtClean="0"/>
              <a:t>fluktuasyon</a:t>
            </a:r>
            <a:r>
              <a:rPr lang="tr-TR" dirty="0" smtClean="0"/>
              <a:t> ya da </a:t>
            </a:r>
            <a:r>
              <a:rPr lang="tr-TR" dirty="0" err="1" smtClean="0"/>
              <a:t>krepitasyon</a:t>
            </a:r>
            <a:r>
              <a:rPr lang="tr-TR" dirty="0" smtClean="0"/>
              <a:t> yok</a:t>
            </a:r>
          </a:p>
          <a:p>
            <a:r>
              <a:rPr lang="tr-TR" dirty="0" smtClean="0"/>
              <a:t>Sağ üst kolda </a:t>
            </a:r>
            <a:r>
              <a:rPr lang="tr-TR" dirty="0" err="1" smtClean="0"/>
              <a:t>retiküler</a:t>
            </a:r>
            <a:r>
              <a:rPr lang="tr-TR" dirty="0" smtClean="0"/>
              <a:t> döküntü</a:t>
            </a:r>
          </a:p>
          <a:p>
            <a:r>
              <a:rPr lang="tr-TR" dirty="0" err="1" smtClean="0"/>
              <a:t>Ayklarda</a:t>
            </a:r>
            <a:r>
              <a:rPr lang="tr-TR" dirty="0" smtClean="0"/>
              <a:t> hafifçe ödem ve soluk döküntü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805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afp.org/afp/2013/0701/hi-res/afp20130701p57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80520" cy="62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9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afp.org/afp/2013/0701/afp20130701p57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1764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1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Tanınız?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A- </a:t>
            </a:r>
            <a:r>
              <a:rPr lang="tr-TR" dirty="0" err="1" smtClean="0"/>
              <a:t>Kompartman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B- </a:t>
            </a:r>
            <a:r>
              <a:rPr lang="tr-TR" dirty="0" err="1" smtClean="0"/>
              <a:t>Kontakt</a:t>
            </a:r>
            <a:r>
              <a:rPr lang="tr-TR" dirty="0" smtClean="0"/>
              <a:t> Dermatit</a:t>
            </a:r>
          </a:p>
          <a:p>
            <a:r>
              <a:rPr lang="tr-TR" dirty="0"/>
              <a:t>C</a:t>
            </a:r>
            <a:r>
              <a:rPr lang="tr-TR" dirty="0" smtClean="0"/>
              <a:t>-</a:t>
            </a:r>
            <a:r>
              <a:rPr lang="tr-TR" dirty="0" err="1" smtClean="0"/>
              <a:t>Juvenil</a:t>
            </a:r>
            <a:r>
              <a:rPr lang="tr-TR" dirty="0" smtClean="0"/>
              <a:t> </a:t>
            </a:r>
            <a:r>
              <a:rPr lang="tr-TR" dirty="0" err="1" smtClean="0"/>
              <a:t>Büllöz</a:t>
            </a:r>
            <a:r>
              <a:rPr lang="tr-TR" dirty="0" smtClean="0"/>
              <a:t> </a:t>
            </a:r>
            <a:r>
              <a:rPr lang="tr-TR" dirty="0" err="1" smtClean="0"/>
              <a:t>Pemfigoid</a:t>
            </a:r>
            <a:endParaRPr lang="tr-TR" dirty="0" smtClean="0"/>
          </a:p>
          <a:p>
            <a:r>
              <a:rPr lang="tr-TR" dirty="0" smtClean="0"/>
              <a:t>D-</a:t>
            </a:r>
            <a:r>
              <a:rPr lang="tr-TR" dirty="0" err="1" smtClean="0"/>
              <a:t>Nekrotizan</a:t>
            </a:r>
            <a:r>
              <a:rPr lang="tr-TR" dirty="0" smtClean="0"/>
              <a:t> </a:t>
            </a:r>
            <a:r>
              <a:rPr lang="tr-TR" dirty="0" err="1" smtClean="0"/>
              <a:t>Fasiit</a:t>
            </a:r>
            <a:endParaRPr lang="tr-TR" dirty="0" smtClean="0"/>
          </a:p>
          <a:p>
            <a:r>
              <a:rPr lang="tr-TR" dirty="0" smtClean="0"/>
              <a:t>E-</a:t>
            </a:r>
            <a:r>
              <a:rPr lang="tr-TR" dirty="0" err="1" smtClean="0"/>
              <a:t>Parvovirus</a:t>
            </a:r>
            <a:r>
              <a:rPr lang="tr-TR" dirty="0" smtClean="0"/>
              <a:t> B19 Enfeksiyonu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956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Parvovirus</a:t>
            </a:r>
            <a:r>
              <a:rPr lang="tr-TR" dirty="0" smtClean="0"/>
              <a:t> B19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Parvovirus</a:t>
            </a:r>
            <a:r>
              <a:rPr lang="tr-TR" dirty="0" smtClean="0"/>
              <a:t> B19 enfeksiyonu (</a:t>
            </a:r>
            <a:r>
              <a:rPr lang="tr-TR" dirty="0" err="1" smtClean="0"/>
              <a:t>eritema</a:t>
            </a:r>
            <a:r>
              <a:rPr lang="tr-TR" dirty="0" smtClean="0"/>
              <a:t> </a:t>
            </a:r>
            <a:r>
              <a:rPr lang="tr-TR" dirty="0" err="1" smtClean="0"/>
              <a:t>infektozum</a:t>
            </a:r>
            <a:r>
              <a:rPr lang="tr-TR" dirty="0" smtClean="0"/>
              <a:t>) çocuklarda sıktır. </a:t>
            </a:r>
          </a:p>
          <a:p>
            <a:endParaRPr lang="tr-TR" dirty="0" smtClean="0"/>
          </a:p>
          <a:p>
            <a:r>
              <a:rPr lang="tr-TR" dirty="0" smtClean="0"/>
              <a:t>Genç yetişkinlerde </a:t>
            </a:r>
            <a:r>
              <a:rPr lang="tr-TR" dirty="0" err="1" smtClean="0"/>
              <a:t>papüler</a:t>
            </a:r>
            <a:r>
              <a:rPr lang="tr-TR" dirty="0" smtClean="0"/>
              <a:t> </a:t>
            </a:r>
            <a:r>
              <a:rPr lang="tr-TR" dirty="0" err="1" smtClean="0"/>
              <a:t>purpurik</a:t>
            </a:r>
            <a:r>
              <a:rPr lang="tr-TR" dirty="0" smtClean="0"/>
              <a:t> eldiven ve çorap sendromu ile de ilişkilidir.</a:t>
            </a:r>
          </a:p>
          <a:p>
            <a:endParaRPr lang="tr-TR" dirty="0" smtClean="0"/>
          </a:p>
          <a:p>
            <a:r>
              <a:rPr lang="tr-TR" dirty="0" err="1" smtClean="0"/>
              <a:t>Ekzantemlerin</a:t>
            </a:r>
            <a:r>
              <a:rPr lang="tr-TR" dirty="0" smtClean="0"/>
              <a:t> gelişmesinde bir ila dört gün önce </a:t>
            </a:r>
            <a:r>
              <a:rPr lang="tr-TR" dirty="0" err="1" smtClean="0"/>
              <a:t>prodromal</a:t>
            </a:r>
            <a:r>
              <a:rPr lang="tr-TR" dirty="0" smtClean="0"/>
              <a:t> semptomlar olan ateş, halsizlik, </a:t>
            </a:r>
            <a:r>
              <a:rPr lang="tr-TR" dirty="0" err="1" smtClean="0"/>
              <a:t>rinore</a:t>
            </a:r>
            <a:r>
              <a:rPr lang="tr-TR" dirty="0" smtClean="0"/>
              <a:t> ve mide bulantısı şikayetleri görülür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7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Parvovirus</a:t>
            </a:r>
            <a:r>
              <a:rPr lang="tr-TR" dirty="0" smtClean="0"/>
              <a:t> B19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Başlangıç döküntüsü yanaklarda bir kızarıklık olarak görülür ve ‘tokatlanmış yanaklar’ şeklinde tarif edilir. </a:t>
            </a:r>
          </a:p>
          <a:p>
            <a:endParaRPr lang="tr-TR" dirty="0" smtClean="0"/>
          </a:p>
          <a:p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ekstremitelerde</a:t>
            </a:r>
            <a:r>
              <a:rPr lang="tr-TR" dirty="0" smtClean="0"/>
              <a:t> kaşıntılı döküntü gelişir ve </a:t>
            </a:r>
            <a:r>
              <a:rPr lang="tr-TR" dirty="0" err="1" smtClean="0"/>
              <a:t>retiküler</a:t>
            </a:r>
            <a:r>
              <a:rPr lang="tr-TR" dirty="0" smtClean="0"/>
              <a:t> hale döner. </a:t>
            </a:r>
          </a:p>
          <a:p>
            <a:endParaRPr lang="tr-TR" dirty="0" smtClean="0"/>
          </a:p>
          <a:p>
            <a:r>
              <a:rPr lang="tr-TR" dirty="0" smtClean="0"/>
              <a:t>Bu hastada ödem </a:t>
            </a:r>
            <a:r>
              <a:rPr lang="tr-TR" dirty="0" err="1" smtClean="0"/>
              <a:t>büllöz</a:t>
            </a:r>
            <a:r>
              <a:rPr lang="tr-TR" dirty="0" smtClean="0"/>
              <a:t> formasyon kazanmıştır.</a:t>
            </a:r>
          </a:p>
          <a:p>
            <a:endParaRPr lang="tr-TR" dirty="0" smtClean="0"/>
          </a:p>
          <a:p>
            <a:r>
              <a:rPr lang="tr-TR" dirty="0" err="1" smtClean="0"/>
              <a:t>Parvovirus</a:t>
            </a:r>
            <a:r>
              <a:rPr lang="tr-TR" dirty="0" smtClean="0"/>
              <a:t> B19 enfeksiyonu </a:t>
            </a:r>
            <a:r>
              <a:rPr lang="tr-TR" dirty="0" err="1" smtClean="0"/>
              <a:t>aplastik</a:t>
            </a:r>
            <a:r>
              <a:rPr lang="tr-TR" dirty="0" smtClean="0"/>
              <a:t> kriz, pür </a:t>
            </a:r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aplasia</a:t>
            </a:r>
            <a:r>
              <a:rPr lang="tr-TR" dirty="0" smtClean="0"/>
              <a:t>, </a:t>
            </a:r>
            <a:r>
              <a:rPr lang="tr-TR" dirty="0" err="1" smtClean="0"/>
              <a:t>artropati</a:t>
            </a:r>
            <a:r>
              <a:rPr lang="tr-TR" dirty="0" smtClean="0"/>
              <a:t> ve </a:t>
            </a:r>
            <a:r>
              <a:rPr lang="tr-TR" dirty="0" err="1" smtClean="0"/>
              <a:t>gebelerede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r>
              <a:rPr lang="tr-TR" dirty="0" smtClean="0"/>
              <a:t> </a:t>
            </a:r>
            <a:r>
              <a:rPr lang="tr-TR" dirty="0" err="1" smtClean="0"/>
              <a:t>fetalis</a:t>
            </a:r>
            <a:r>
              <a:rPr lang="tr-TR" dirty="0" smtClean="0"/>
              <a:t> gibi daha ciddi durumlarla da ilişkili olabilir.</a:t>
            </a:r>
          </a:p>
        </p:txBody>
      </p:sp>
    </p:spTree>
    <p:extLst>
      <p:ext uri="{BB962C8B-B14F-4D97-AF65-F5344CB8AC3E}">
        <p14:creationId xmlns:p14="http://schemas.microsoft.com/office/powerpoint/2010/main" val="181760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Parvovirus</a:t>
            </a:r>
            <a:r>
              <a:rPr lang="tr-TR" dirty="0" smtClean="0"/>
              <a:t> B19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Parvovirus</a:t>
            </a:r>
            <a:r>
              <a:rPr lang="tr-TR" dirty="0" smtClean="0"/>
              <a:t> B19 tanısı tokatlanmış yanak görünümü varlığında klinik olarak konulur.</a:t>
            </a:r>
          </a:p>
          <a:p>
            <a:r>
              <a:rPr lang="tr-TR" dirty="0" err="1" smtClean="0"/>
              <a:t>İmmunite</a:t>
            </a:r>
            <a:r>
              <a:rPr lang="tr-TR" dirty="0" smtClean="0"/>
              <a:t> sorunu bulunanlarda serum </a:t>
            </a:r>
            <a:r>
              <a:rPr lang="tr-TR" dirty="0" err="1" smtClean="0"/>
              <a:t>IgM</a:t>
            </a:r>
            <a:r>
              <a:rPr lang="tr-TR" dirty="0" smtClean="0"/>
              <a:t> ve PCR yöntemleri denenebilir </a:t>
            </a:r>
          </a:p>
          <a:p>
            <a:r>
              <a:rPr lang="tr-TR" dirty="0" smtClean="0"/>
              <a:t>Hastalık kendini sınırladığından tedavi destek tedavisi niteliğindedir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302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379</Words>
  <Application>Microsoft Office PowerPoint</Application>
  <PresentationFormat>Ekran Gösterisi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26.09.2017 Vaka Sunumu</vt:lpstr>
      <vt:lpstr>Öykü</vt:lpstr>
      <vt:lpstr>Fizik Muayene</vt:lpstr>
      <vt:lpstr>PowerPoint Sunusu</vt:lpstr>
      <vt:lpstr>PowerPoint Sunusu</vt:lpstr>
      <vt:lpstr>Tanınız?</vt:lpstr>
      <vt:lpstr>Parvovirus B19</vt:lpstr>
      <vt:lpstr>Parvovirus B19</vt:lpstr>
      <vt:lpstr>Parvovirus B19</vt:lpstr>
      <vt:lpstr>Kompartman Sendromu</vt:lpstr>
      <vt:lpstr>Kontakt Dermatit</vt:lpstr>
      <vt:lpstr>Juvenil Büllöz Pemfigoid</vt:lpstr>
      <vt:lpstr>Nekrotizan Fasiit</vt:lpstr>
      <vt:lpstr>PowerPoint Sunusu</vt:lpstr>
      <vt:lpstr>Kaynak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26.09.2017 Vaka Sunumu</dc:title>
  <dc:creator>Win7</dc:creator>
  <cp:lastModifiedBy>Win7</cp:lastModifiedBy>
  <cp:revision>7</cp:revision>
  <dcterms:created xsi:type="dcterms:W3CDTF">2017-09-25T14:16:12Z</dcterms:created>
  <dcterms:modified xsi:type="dcterms:W3CDTF">2017-09-27T06:06:39Z</dcterms:modified>
</cp:coreProperties>
</file>