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9" r:id="rId4"/>
    <p:sldId id="260" r:id="rId5"/>
    <p:sldId id="261" r:id="rId6"/>
    <p:sldId id="262" r:id="rId7"/>
    <p:sldId id="263" r:id="rId8"/>
    <p:sldId id="264" r:id="rId9"/>
    <p:sldId id="265" r:id="rId10"/>
    <p:sldId id="266" r:id="rId11"/>
    <p:sldId id="270" r:id="rId12"/>
    <p:sldId id="271" r:id="rId13"/>
    <p:sldId id="267" r:id="rId14"/>
    <p:sldId id="269" r:id="rId15"/>
    <p:sldId id="268" r:id="rId16"/>
    <p:sldId id="272" r:id="rId17"/>
    <p:sldId id="273" r:id="rId18"/>
    <p:sldId id="274" r:id="rId19"/>
    <p:sldId id="275" r:id="rId20"/>
    <p:sldId id="276" r:id="rId21"/>
    <p:sldId id="277"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5" autoAdjust="0"/>
    <p:restoredTop sz="94660"/>
  </p:normalViewPr>
  <p:slideViewPr>
    <p:cSldViewPr snapToGrid="0">
      <p:cViewPr varScale="1">
        <p:scale>
          <a:sx n="86" d="100"/>
          <a:sy n="86" d="100"/>
        </p:scale>
        <p:origin x="6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2T08:15:22.98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37306 9628 16383 0 0,'0'-3'0'0'0,"0"-2"0"0"0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2T08:15:22.99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37198 9657 16383 0 0,'-4'0'0'0'0,"0"0"0"0"0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2T08:15:22.99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37015 9313 16383 0 0,'0'0'0'0'0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2T08:15:22.99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37015 9313 16383 0 0,'0'0'0'0'0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2T08:15:22.99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37439 9443 16383 0 0,'0'-4'0'0'0,"0"0"0"0"0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2T08:15:22.99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37121 9551 16383 0 0,'0'0'0'0'0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2T08:15:22.99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37095 9551 16383 0 0,'0'0'0'0'0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2T08:15:22.99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37065 9181 16383 0 0,'-3'0'0'0'0,"-1"0"0"0"0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2T08:15:22.99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37174 9260 16383 0 0,'3'0'0'0'0,"2"0"0"0"0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2T08:15:22.99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37412 9419 16383 0 0,'0'0'0'0'0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2T08:15:2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37412 9419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2T08:15:22.98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36989 9604 16383 0 0,'0'0'0'0'0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2T08:15:23.00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42392 9591 16383 0 0,'0'-3'0'0'0,"-4"-1"0"0"0,-3 0 0 0 0,-2-3 0 0 0,-1 0 0 0 0,-4 2 0 0 0,2 0 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2T08:15:23.00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42148 9551 16383 0 0,'0'0'0'0'0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2T08:15:23.00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42148 9551 16383 0 0,'0'0'0'0'0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2T08:15:23.00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42148 9551 16383 0 0,'0'0'0'0'0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2T08:15:23.00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42119 9551 16383 0 0,'-3'0'0'0'0,"-2"0"0"0"0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2T08:15:23.00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42095 9551 16383 0 0,'0'0'0'0'0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2T08:15:23.00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42095 9551 16383 0 0,'0'0'0'0'0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2T08:15:23.00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41963 9366 16383 0 0,'0'0'0'0'0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2T08:15:23.00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42122 9099 16383 0 0,'0'-3'0'0'0,"0"-2"0"0"0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2T08:15:23.01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42254 9472 16383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2T08:15:22.98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36989 9604 16383 0 0,'0'0'0'0'0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2T08:15:23.01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42492 9340 16383 0 0,'3'0'0'0'0,"2"0"0"0"0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2T08:15:23.01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42278 9181 16383 0 0,'-4'0'0'0'0,"0"0"0"0"0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2T08:15:23.01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42386 9499 16383 0 0,'0'3'0'0'0,"4"1"0"0"0,0 4 0 0 0,0 3 0 0 0,-1-1 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2T08:15:23.01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42413 9578 16383 0 0,'0'0'0'0'0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2T08:15:23.01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42598 9578 16383 0 0,'3'0'0'0'0,"5"0"0"0"0,0 3 0 0 0,0 2 0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2T08:15:23.01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42527 9813 16383 0 0,'0'3'0'0'0,"-3"2"0"0"0,-1 2 0 0 0,-4 1 0 0 0,-3-2 0 0 0,-3-1 0 0 0,-2-2 0 0 0,-3-1 0 0 0,0-1 0 0 0,-1-1 0 0 0,0 0 0 0 0,4-4 0 0 0,0 0 0 0 0,1-4 0 0 0,-1 0 0 0 0,-1 1 0 0 0,-1 2 0 0 0,3-1 0 0 0,3 0 0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2T08:15:23.01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42042 9737 16383 0 0,'0'0'0'0'0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2T08:15:23.01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42042 9737 16383 0 0,'0'0'0'0'0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2T08:15:23.01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42307 9710 16383 0 0,'0'0'0'0'0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2T08:15:23.02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42215 9710 16383 0 0,'-3'0'0'0'0,"-5"0"0"0"0,-3 0 0 0 0,-4 0 0 0 0,-3 3 0 0 0,-1 2 0 0 0,-1-1 0 0 0,4 3 0 0 0,0-1 0 0 0,0 0 0 0 0,0 1 0 0 0,-2 0 0 0 0,4 2 0 0 0,-4 0 0 0 0,-1 1 0 0 0,2-1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2T08:15:22.98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37624 9684 16383 0 0,'0'0'0'0'0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2T08:15:23.02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41751 9895 16383 0 0,'0'0'0'0'0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2T08:15:23.02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41778 9944 16383 0 0,'0'-3'0'0'0,"3"-2"0"0"0,1 1 0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2T08:15:23.02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36896 9403 16383 0 0,'3'0'0'0'0,"4"0"0"0"0,5 0 0 0 0,2 0 0 0 0,3 0 0 0 0,1 0 0 0 0,2 0 0 0 0,-1 0 0 0 0,0 0 0 0 0,0 0 0 0 0,1 0 0 0 0,-2 0 0 0 0,-2-3 0 0 0,-2-1 0 0 0,1 0 0 0 0,0 0 0 0 0,2 2 0 0 0,0 1 0 0 0,1 0 0 0 0,0 1 0 0 0,0 0 0 0 0,1 0 0 0 0,0 0 0 0 0,-1 0 0 0 0,1 0 0 0 0,0 0 0 0 0,-1 0 0 0 0,-2-3 0 0 0,-2-1 0 0 0,1 0 0 0 0,0 1 0 0 0,1 1 0 0 0,2 0 0 0 0,-1 1 0 0 0,2 1 0 0 0,-1 0 0 0 0,-2 3 0 0 0,1 2 0 0 0,2-1 0 0 0,1-1 0 0 0,0 3 0 0 0,-1 0 0 0 0,3-2 0 0 0,-1 3 0 0 0,-3 0 0 0 0,0-2 0 0 0,-3 2 0 0 0,-2-1 0 0 0,-2 3 0 0 0,-1-1 0 0 0,2-2 0 0 0,2-1 0 0 0,-2 1 0 0 0,1-1 0 0 0,1 0 0 0 0,1-2 0 0 0,-2 2 0 0 0,1 0 0 0 0,-6 0 0 0 0,-8-2 0 0 0,-6-1 0 0 0,-6-1 0 0 0,-4 0 0 0 0,-2-1 0 0 0,-1 0 0 0 0,-1 0 0 0 0,0-1 0 0 0,0 1 0 0 0,1 0 0 0 0,0 3 0 0 0,0 1 0 0 0,0 0 0 0 0,1-1 0 0 0,-1 0 0 0 0,1-2 0 0 0,-1 0 0 0 0,0-1 0 0 0,1 0 0 0 0,-4 0 0 0 0,0 0 0 0 0,-1 0 0 0 0,1 0 0 0 0,1 0 0 0 0,1 3 0 0 0,1 1 0 0 0,0 0 0 0 0,1-1 0 0 0,-1-1 0 0 0,1 0 0 0 0,-1-1 0 0 0,1-1 0 0 0,-1 0 0 0 0,1 0 0 0 0,-1 0 0 0 0,1-1 0 0 0,-1 1 0 0 0,4-3 0 0 0,0-1 0 0 0,1 0 0 0 0,-1 0 0 0 0,-2 2 0 0 0,0 1 0 0 0,-1 0 0 0 0,0 1 0 0 0,-1 0 0 0 0,1 0 0 0 0,-1 0 0 0 0,0 0 0 0 0,1 0 0 0 0,-1 0 0 0 0,0 0 0 0 0,1 0 0 0 0,-1 0 0 0 0,1 0 0 0 0,-1 0 0 0 0,0 0 0 0 0,1 0 0 0 0,-1 0 0 0 0,1 0 0 0 0,-1 0 0 0 0,1 0 0 0 0,-4 0 0 0 0,-1 0 0 0 0,4-3 0 0 0,1-1 0 0 0,1 0 0 0 0,0 1 0 0 0,0 1 0 0 0,0 0 0 0 0,2-2 0 0 0,5 0 0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2T08:15:23.02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42909 9366 16383 0 0,'3'0'0'0'0,"4"0"0"0"0,5 0 0 0 0,-1 3 0 0 0,2 2 0 0 0,1-1 0 0 0,-1 2 0 0 0,0 0 0 0 0,1 0 0 0 0,1-2 0 0 0,-5-2 0 0 0,-7 0 0 0 0,-8-1 0 0 0,-5-1 0 0 0,-5 0 0 0 0,-3-1 0 0 0,-1 1 0 0 0,-1 0 0 0 0,-4 0 0 0 0,4 3 0 0 0,0 1 0 0 0,2 0 0 0 0,3 2 0 0 0,1 1 0 0 0,7-2 0 0 0,7-1 0 0 0,9-1 0 0 0,8-2 0 0 0,3 0 0 0 0,2-1 0 0 0,-1 0 0 0 0,1-1 0 0 0,-5 4 0 0 0,-1 1 0 0 0,0 0 0 0 0,-4 2 0 0 0,0 1 0 0 0,2-2 0 0 0,0-1 0 0 0,2-1 0 0 0,1-2 0 0 0,1 0 0 0 0,0-1 0 0 0,1 0 0 0 0,-4 3 0 0 0,0 1 0 0 0,0-1 0 0 0,0 0 0 0 0,2 0 0 0 0,-3 1 0 0 0,-1 1 0 0 0,-1-1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2T08:15:22.98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37624 9684 16383 0 0,'0'0'0'0'0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2T08:15:22.98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37624 9684 16383 0 0,'0'0'0'0'0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2T08:15:22.98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37624 9684 16383 0 0,'0'0'0'0'0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2T08:15:22.98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37121 9631 16383 0 0,'0'0'0'0'0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22T08:15:22.99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37677 9393 16383 0 0,'0'0'0'0'0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965A7A7B-B71A-428D-833F-0F3507A6DB13}" type="datetimeFigureOut">
              <a:rPr lang="en-US" dirty="0"/>
              <a:t>10/22/24</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A65A5C87-DF58-40C8-B092-1DE63DB4547E}" type="slidenum">
              <a:rPr lang="en-US" dirty="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09946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F248F9EB-9D34-4B41-B66C-5FAF50876D2D}" type="datetimeFigureOut">
              <a:rPr lang="en-US" dirty="0"/>
              <a:t>10/22/24</a:t>
            </a:fld>
            <a:endParaRPr lang="en-US" dirty="0"/>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A65A5C87-DF58-40C8-B092-1DE63DB4547E}" type="slidenum">
              <a:rPr lang="en-US" dirty="0"/>
              <a:t>‹#›</a:t>
            </a:fld>
            <a:endParaRPr lang="en-US" dirty="0"/>
          </a:p>
        </p:txBody>
      </p:sp>
    </p:spTree>
    <p:extLst>
      <p:ext uri="{BB962C8B-B14F-4D97-AF65-F5344CB8AC3E}">
        <p14:creationId xmlns:p14="http://schemas.microsoft.com/office/powerpoint/2010/main" val="3044109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34489A26-CAA1-4690-8C1F-1641B1B97745}" type="datetimeFigureOut">
              <a:rPr lang="en-US" dirty="0"/>
              <a:t>10/22/24</a:t>
            </a:fld>
            <a:endParaRPr lang="en-US" dirty="0"/>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A65A5C87-DF58-40C8-B092-1DE63DB4547E}" type="slidenum">
              <a:rPr lang="en-US" dirty="0"/>
              <a:t>‹#›</a:t>
            </a:fld>
            <a:endParaRPr lang="en-US" dirty="0"/>
          </a:p>
        </p:txBody>
      </p:sp>
    </p:spTree>
    <p:extLst>
      <p:ext uri="{BB962C8B-B14F-4D97-AF65-F5344CB8AC3E}">
        <p14:creationId xmlns:p14="http://schemas.microsoft.com/office/powerpoint/2010/main" val="614850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5CF65307-640F-4AE7-B0BE-50C709AD86C5}" type="datetimeFigureOut">
              <a:rPr lang="en-US" dirty="0"/>
              <a:t>10/22/24</a:t>
            </a:fld>
            <a:endParaRPr lang="en-US" dirty="0"/>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A65A5C87-DF58-40C8-B092-1DE63DB4547E}" type="slidenum">
              <a:rPr lang="en-US" dirty="0"/>
              <a:t>‹#›</a:t>
            </a:fld>
            <a:endParaRPr lang="en-US" dirty="0"/>
          </a:p>
        </p:txBody>
      </p:sp>
    </p:spTree>
    <p:extLst>
      <p:ext uri="{BB962C8B-B14F-4D97-AF65-F5344CB8AC3E}">
        <p14:creationId xmlns:p14="http://schemas.microsoft.com/office/powerpoint/2010/main" val="1557304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F77EA1F9-1F0F-4C65-8F6E-9729B924AAAC}" type="datetimeFigureOut">
              <a:rPr lang="en-US" dirty="0"/>
              <a:t>10/22/24</a:t>
            </a:fld>
            <a:endParaRPr lang="en-US" dirty="0"/>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A65A5C87-DF58-40C8-B092-1DE63DB4547E}" type="slidenum">
              <a:rPr lang="en-US" dirty="0"/>
              <a:t>‹#›</a:t>
            </a:fld>
            <a:endParaRPr lang="en-US" dirty="0"/>
          </a:p>
        </p:txBody>
      </p:sp>
    </p:spTree>
    <p:extLst>
      <p:ext uri="{BB962C8B-B14F-4D97-AF65-F5344CB8AC3E}">
        <p14:creationId xmlns:p14="http://schemas.microsoft.com/office/powerpoint/2010/main" val="272871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202278E8-5F4B-47D5-A617-8CCDF75D6A33}" type="datetimeFigureOut">
              <a:rPr lang="en-US" dirty="0"/>
              <a:t>10/22/24</a:t>
            </a:fld>
            <a:endParaRPr lang="en-US" dirty="0"/>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A65A5C87-DF58-40C8-B092-1DE63DB4547E}" type="slidenum">
              <a:rPr lang="en-US" dirty="0"/>
              <a:t>‹#›</a:t>
            </a:fld>
            <a:endParaRPr lang="en-US" dirty="0"/>
          </a:p>
        </p:txBody>
      </p:sp>
    </p:spTree>
    <p:extLst>
      <p:ext uri="{BB962C8B-B14F-4D97-AF65-F5344CB8AC3E}">
        <p14:creationId xmlns:p14="http://schemas.microsoft.com/office/powerpoint/2010/main" val="3898072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16AAFA52-7A21-407F-8339-40DF182D7460}" type="datetimeFigureOut">
              <a:rPr lang="en-US" dirty="0"/>
              <a:t>10/22/24</a:t>
            </a:fld>
            <a:endParaRPr lang="en-US" dirty="0"/>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A65A5C87-DF58-40C8-B092-1DE63DB4547E}" type="slidenum">
              <a:rPr lang="en-US" dirty="0"/>
              <a:t>‹#›</a:t>
            </a:fld>
            <a:endParaRPr lang="en-US" dirty="0"/>
          </a:p>
        </p:txBody>
      </p:sp>
    </p:spTree>
    <p:extLst>
      <p:ext uri="{BB962C8B-B14F-4D97-AF65-F5344CB8AC3E}">
        <p14:creationId xmlns:p14="http://schemas.microsoft.com/office/powerpoint/2010/main" val="310569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96770335-1C1A-4243-9BDD-9630C417D284}" type="datetimeFigureOut">
              <a:rPr lang="en-US" dirty="0"/>
              <a:t>10/22/24</a:t>
            </a:fld>
            <a:endParaRPr lang="en-US" dirty="0"/>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A65A5C87-DF58-40C8-B092-1DE63DB4547E}" type="slidenum">
              <a:rPr lang="en-US" dirty="0"/>
              <a:t>‹#›</a:t>
            </a:fld>
            <a:endParaRPr lang="en-US" dirty="0"/>
          </a:p>
        </p:txBody>
      </p:sp>
    </p:spTree>
    <p:extLst>
      <p:ext uri="{BB962C8B-B14F-4D97-AF65-F5344CB8AC3E}">
        <p14:creationId xmlns:p14="http://schemas.microsoft.com/office/powerpoint/2010/main" val="3507164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141513F-8EBD-4612-96F4-CC3E309609AF}" type="datetimeFigureOut">
              <a:rPr lang="en-US" dirty="0"/>
              <a:t>10/22/24</a:t>
            </a:fld>
            <a:endParaRPr lang="en-US" dirty="0"/>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A65A5C87-DF58-40C8-B092-1DE63DB4547E}" type="slidenum">
              <a:rPr lang="en-US" dirty="0"/>
              <a:t>‹#›</a:t>
            </a:fld>
            <a:endParaRPr lang="en-US" dirty="0"/>
          </a:p>
        </p:txBody>
      </p:sp>
    </p:spTree>
    <p:extLst>
      <p:ext uri="{BB962C8B-B14F-4D97-AF65-F5344CB8AC3E}">
        <p14:creationId xmlns:p14="http://schemas.microsoft.com/office/powerpoint/2010/main" val="197059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6E6483A1-31A8-47A2-AB0A-53A7803D5EBF}" type="datetimeFigureOut">
              <a:rPr lang="en-US" dirty="0"/>
              <a:t>10/22/24</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A65A5C87-DF58-40C8-B092-1DE63DB4547E}" type="slidenum">
              <a:rPr lang="en-US" dirty="0"/>
              <a:t>‹#›</a:t>
            </a:fld>
            <a:endParaRPr lang="en-US" dirty="0"/>
          </a:p>
        </p:txBody>
      </p:sp>
    </p:spTree>
    <p:extLst>
      <p:ext uri="{BB962C8B-B14F-4D97-AF65-F5344CB8AC3E}">
        <p14:creationId xmlns:p14="http://schemas.microsoft.com/office/powerpoint/2010/main" val="1064776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noChangeAspect="1"/>
          </p:cNvSpPr>
          <p:nvPr>
            <p:ph type="pic" idx="1"/>
          </p:nvPr>
        </p:nvSpPr>
        <p:spPr>
          <a:xfrm>
            <a:off x="4965192" y="1161288"/>
            <a:ext cx="6729984" cy="4645152"/>
          </a:xfrm>
        </p:spPr>
        <p:txBody>
          <a:bodyPr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6D8810B9-2C7C-4CAF-99E2-617AE20BA331}" type="datetimeFigureOut">
              <a:rPr lang="en-US" dirty="0"/>
              <a:t>10/22/24</a:t>
            </a:fld>
            <a:endParaRPr lang="en-US" dirty="0"/>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A65A5C87-DF58-40C8-B092-1DE63DB4547E}" type="slidenum">
              <a:rPr lang="en-US" dirty="0"/>
              <a:t>‹#›</a:t>
            </a:fld>
            <a:endParaRPr lang="en-US" dirty="0"/>
          </a:p>
        </p:txBody>
      </p:sp>
    </p:spTree>
    <p:extLst>
      <p:ext uri="{BB962C8B-B14F-4D97-AF65-F5344CB8AC3E}">
        <p14:creationId xmlns:p14="http://schemas.microsoft.com/office/powerpoint/2010/main" val="1820741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93E0A-5177-400C-87C9-C93AF466EC49}" type="datetimeFigureOut">
              <a:rPr lang="en-US" dirty="0"/>
              <a:t>10/22/24</a:t>
            </a:fld>
            <a:endParaRPr lang="en-US" dirty="0"/>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17615-2DB4-4DAA-9DE3-B2B689A846E0}" type="slidenum">
              <a:rPr lang="en-US" dirty="0"/>
              <a:t>‹#›</a:t>
            </a:fld>
            <a:endParaRPr lang="en-US" dirty="0"/>
          </a:p>
        </p:txBody>
      </p:sp>
    </p:spTree>
    <p:extLst>
      <p:ext uri="{BB962C8B-B14F-4D97-AF65-F5344CB8AC3E}">
        <p14:creationId xmlns:p14="http://schemas.microsoft.com/office/powerpoint/2010/main" val="122875343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3" Type="http://schemas.openxmlformats.org/officeDocument/2006/relationships/customXml" Target="../ink/ink9.xml"/><Relationship Id="rId18" Type="http://schemas.openxmlformats.org/officeDocument/2006/relationships/customXml" Target="../ink/ink13.xml"/><Relationship Id="rId26" Type="http://schemas.openxmlformats.org/officeDocument/2006/relationships/image" Target="../media/image15.png"/><Relationship Id="rId39" Type="http://schemas.openxmlformats.org/officeDocument/2006/relationships/customXml" Target="../ink/ink32.xml"/><Relationship Id="rId21" Type="http://schemas.openxmlformats.org/officeDocument/2006/relationships/customXml" Target="../ink/ink16.xml"/><Relationship Id="rId34" Type="http://schemas.openxmlformats.org/officeDocument/2006/relationships/customXml" Target="../ink/ink27.xml"/><Relationship Id="rId42" Type="http://schemas.openxmlformats.org/officeDocument/2006/relationships/customXml" Target="../ink/ink34.xml"/><Relationship Id="rId47" Type="http://schemas.openxmlformats.org/officeDocument/2006/relationships/customXml" Target="../ink/ink37.xml"/><Relationship Id="rId50" Type="http://schemas.openxmlformats.org/officeDocument/2006/relationships/image" Target="../media/image20.png"/><Relationship Id="rId55" Type="http://schemas.openxmlformats.org/officeDocument/2006/relationships/image" Target="../media/image22.png"/><Relationship Id="rId7" Type="http://schemas.openxmlformats.org/officeDocument/2006/relationships/customXml" Target="../ink/ink3.xml"/><Relationship Id="rId2" Type="http://schemas.openxmlformats.org/officeDocument/2006/relationships/image" Target="../media/image12.png"/><Relationship Id="rId16" Type="http://schemas.openxmlformats.org/officeDocument/2006/relationships/customXml" Target="../ink/ink11.xml"/><Relationship Id="rId29" Type="http://schemas.openxmlformats.org/officeDocument/2006/relationships/customXml" Target="../ink/ink23.xml"/><Relationship Id="rId11" Type="http://schemas.openxmlformats.org/officeDocument/2006/relationships/customXml" Target="../ink/ink7.xml"/><Relationship Id="rId24" Type="http://schemas.openxmlformats.org/officeDocument/2006/relationships/customXml" Target="../ink/ink19.xml"/><Relationship Id="rId32" Type="http://schemas.openxmlformats.org/officeDocument/2006/relationships/customXml" Target="../ink/ink25.xml"/><Relationship Id="rId37" Type="http://schemas.openxmlformats.org/officeDocument/2006/relationships/customXml" Target="../ink/ink30.xml"/><Relationship Id="rId40" Type="http://schemas.openxmlformats.org/officeDocument/2006/relationships/image" Target="../media/image17.png"/><Relationship Id="rId45" Type="http://schemas.openxmlformats.org/officeDocument/2006/relationships/image" Target="../media/image19.png"/><Relationship Id="rId53" Type="http://schemas.openxmlformats.org/officeDocument/2006/relationships/image" Target="../media/image21.png"/><Relationship Id="rId5" Type="http://schemas.openxmlformats.org/officeDocument/2006/relationships/customXml" Target="../ink/ink2.xml"/><Relationship Id="rId19" Type="http://schemas.openxmlformats.org/officeDocument/2006/relationships/customXml" Target="../ink/ink14.xml"/><Relationship Id="rId4" Type="http://schemas.openxmlformats.org/officeDocument/2006/relationships/image" Target="../media/image120.png"/><Relationship Id="rId9" Type="http://schemas.openxmlformats.org/officeDocument/2006/relationships/customXml" Target="../ink/ink5.xml"/><Relationship Id="rId14" Type="http://schemas.openxmlformats.org/officeDocument/2006/relationships/customXml" Target="../ink/ink10.xml"/><Relationship Id="rId22" Type="http://schemas.openxmlformats.org/officeDocument/2006/relationships/customXml" Target="../ink/ink17.xml"/><Relationship Id="rId27" Type="http://schemas.openxmlformats.org/officeDocument/2006/relationships/customXml" Target="../ink/ink21.xml"/><Relationship Id="rId30" Type="http://schemas.openxmlformats.org/officeDocument/2006/relationships/customXml" Target="../ink/ink24.xml"/><Relationship Id="rId35" Type="http://schemas.openxmlformats.org/officeDocument/2006/relationships/customXml" Target="../ink/ink28.xml"/><Relationship Id="rId43" Type="http://schemas.openxmlformats.org/officeDocument/2006/relationships/image" Target="../media/image18.png"/><Relationship Id="rId48" Type="http://schemas.openxmlformats.org/officeDocument/2006/relationships/customXml" Target="../ink/ink38.xml"/><Relationship Id="rId56" Type="http://schemas.openxmlformats.org/officeDocument/2006/relationships/customXml" Target="../ink/ink43.xml"/><Relationship Id="rId8" Type="http://schemas.openxmlformats.org/officeDocument/2006/relationships/customXml" Target="../ink/ink4.xml"/><Relationship Id="rId51" Type="http://schemas.openxmlformats.org/officeDocument/2006/relationships/customXml" Target="../ink/ink40.xml"/><Relationship Id="rId3" Type="http://schemas.openxmlformats.org/officeDocument/2006/relationships/customXml" Target="../ink/ink1.xml"/><Relationship Id="rId12" Type="http://schemas.openxmlformats.org/officeDocument/2006/relationships/customXml" Target="../ink/ink8.xml"/><Relationship Id="rId17" Type="http://schemas.openxmlformats.org/officeDocument/2006/relationships/customXml" Target="../ink/ink12.xml"/><Relationship Id="rId25" Type="http://schemas.openxmlformats.org/officeDocument/2006/relationships/customXml" Target="../ink/ink20.xml"/><Relationship Id="rId33" Type="http://schemas.openxmlformats.org/officeDocument/2006/relationships/customXml" Target="../ink/ink26.xml"/><Relationship Id="rId38" Type="http://schemas.openxmlformats.org/officeDocument/2006/relationships/customXml" Target="../ink/ink31.xml"/><Relationship Id="rId46" Type="http://schemas.openxmlformats.org/officeDocument/2006/relationships/customXml" Target="../ink/ink36.xml"/><Relationship Id="rId20" Type="http://schemas.openxmlformats.org/officeDocument/2006/relationships/customXml" Target="../ink/ink15.xml"/><Relationship Id="rId41" Type="http://schemas.openxmlformats.org/officeDocument/2006/relationships/customXml" Target="../ink/ink33.xml"/><Relationship Id="rId54" Type="http://schemas.openxmlformats.org/officeDocument/2006/relationships/customXml" Target="../ink/ink42.xml"/><Relationship Id="rId1" Type="http://schemas.openxmlformats.org/officeDocument/2006/relationships/slideLayout" Target="../slideLayouts/slideLayout2.xml"/><Relationship Id="rId6" Type="http://schemas.openxmlformats.org/officeDocument/2006/relationships/image" Target="../media/image130.png"/><Relationship Id="rId15" Type="http://schemas.openxmlformats.org/officeDocument/2006/relationships/image" Target="../media/image14.png"/><Relationship Id="rId23" Type="http://schemas.openxmlformats.org/officeDocument/2006/relationships/customXml" Target="../ink/ink18.xml"/><Relationship Id="rId28" Type="http://schemas.openxmlformats.org/officeDocument/2006/relationships/customXml" Target="../ink/ink22.xml"/><Relationship Id="rId36" Type="http://schemas.openxmlformats.org/officeDocument/2006/relationships/customXml" Target="../ink/ink29.xml"/><Relationship Id="rId49" Type="http://schemas.openxmlformats.org/officeDocument/2006/relationships/customXml" Target="../ink/ink39.xml"/><Relationship Id="rId57" Type="http://schemas.openxmlformats.org/officeDocument/2006/relationships/image" Target="../media/image23.png"/><Relationship Id="rId10" Type="http://schemas.openxmlformats.org/officeDocument/2006/relationships/customXml" Target="../ink/ink6.xml"/><Relationship Id="rId31" Type="http://schemas.openxmlformats.org/officeDocument/2006/relationships/image" Target="../media/image16.png"/><Relationship Id="rId44" Type="http://schemas.openxmlformats.org/officeDocument/2006/relationships/customXml" Target="../ink/ink35.xml"/><Relationship Id="rId52" Type="http://schemas.openxmlformats.org/officeDocument/2006/relationships/customXml" Target="../ink/ink4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a:p>
        </p:txBody>
      </p:sp>
      <p:sp>
        <p:nvSpPr>
          <p:cNvPr id="3" name="Alt Başlık 2"/>
          <p:cNvSpPr>
            <a:spLocks noGrp="1"/>
          </p:cNvSpPr>
          <p:nvPr>
            <p:ph type="subTitle" idx="1"/>
          </p:nvPr>
        </p:nvSpPr>
        <p:spPr>
          <a:xfrm>
            <a:off x="1655164" y="4726300"/>
            <a:ext cx="9144000" cy="1655762"/>
          </a:xfrm>
        </p:spPr>
        <p:txBody>
          <a:bodyPr vert="horz" lIns="91440" tIns="45720" rIns="91440" bIns="45720" rtlCol="0" anchor="t">
            <a:normAutofit/>
          </a:bodyPr>
          <a:lstStyle/>
          <a:p>
            <a:endParaRPr lang="tr-TR"/>
          </a:p>
          <a:p>
            <a:endParaRPr lang="tr-TR" dirty="0"/>
          </a:p>
          <a:p>
            <a:r>
              <a:rPr lang="tr-TR" dirty="0" err="1"/>
              <a:t>Arş.Gör.Dr.Yusuf</a:t>
            </a:r>
            <a:r>
              <a:rPr lang="tr-TR" dirty="0"/>
              <a:t> Mumcu</a:t>
            </a:r>
          </a:p>
        </p:txBody>
      </p:sp>
      <p:pic>
        <p:nvPicPr>
          <p:cNvPr id="4" name="Resim 3" descr="metin, ekran görüntüsü, yazı tipi içeren bir resim&#10;&#10;Açıklama otomatik olarak oluşturuldu">
            <a:extLst>
              <a:ext uri="{FF2B5EF4-FFF2-40B4-BE49-F238E27FC236}">
                <a16:creationId xmlns:a16="http://schemas.microsoft.com/office/drawing/2014/main" id="{4FE6E7C7-60A7-D9E6-4610-FEE343355DEA}"/>
              </a:ext>
            </a:extLst>
          </p:cNvPr>
          <p:cNvPicPr>
            <a:picLocks noChangeAspect="1"/>
          </p:cNvPicPr>
          <p:nvPr/>
        </p:nvPicPr>
        <p:blipFill>
          <a:blip r:embed="rId2"/>
          <a:stretch>
            <a:fillRect/>
          </a:stretch>
        </p:blipFill>
        <p:spPr>
          <a:xfrm>
            <a:off x="2726727" y="1042520"/>
            <a:ext cx="7000875" cy="3686175"/>
          </a:xfrm>
          <a:prstGeom prst="rect">
            <a:avLst/>
          </a:prstGeom>
        </p:spPr>
      </p:pic>
    </p:spTree>
    <p:extLst>
      <p:ext uri="{BB962C8B-B14F-4D97-AF65-F5344CB8AC3E}">
        <p14:creationId xmlns:p14="http://schemas.microsoft.com/office/powerpoint/2010/main" val="1674425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86376F-CC82-D3EB-CB04-AC72DD40F75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9997DD8-79C2-DD62-326E-8C48A32A7ED8}"/>
              </a:ext>
            </a:extLst>
          </p:cNvPr>
          <p:cNvSpPr>
            <a:spLocks noGrp="1"/>
          </p:cNvSpPr>
          <p:nvPr>
            <p:ph idx="1"/>
          </p:nvPr>
        </p:nvSpPr>
        <p:spPr/>
        <p:txBody>
          <a:bodyPr vert="horz" lIns="91440" tIns="45720" rIns="91440" bIns="45720" rtlCol="0" anchor="t">
            <a:normAutofit/>
          </a:bodyPr>
          <a:lstStyle/>
          <a:p>
            <a:pPr marL="285750" indent="-285750">
              <a:buFont typeface="Arial,Sans-Serif" panose="020B0604020202020204" pitchFamily="34" charset="0"/>
            </a:pPr>
            <a:r>
              <a:rPr lang="tr-TR" sz="1800" dirty="0">
                <a:solidFill>
                  <a:srgbClr val="1B1B1B"/>
                </a:solidFill>
                <a:latin typeface="Cambria"/>
                <a:ea typeface="Cambria"/>
              </a:rPr>
              <a:t>Fizik Muayene</a:t>
            </a:r>
            <a:endParaRPr lang="tr-TR" sz="1800" dirty="0">
              <a:latin typeface="Cambria"/>
              <a:ea typeface="Cambria"/>
            </a:endParaRPr>
          </a:p>
          <a:p>
            <a:pPr marL="285750" indent="-285750"/>
            <a:r>
              <a:rPr lang="tr-TR" sz="1800" dirty="0">
                <a:solidFill>
                  <a:srgbClr val="1B1B1B"/>
                </a:solidFill>
                <a:latin typeface="Cambria"/>
                <a:ea typeface="Cambria"/>
              </a:rPr>
              <a:t>Boy: 180 cm Kilo:54 kg Vki:16,9 kg/m2</a:t>
            </a:r>
            <a:endParaRPr lang="en-US" sz="1800" dirty="0">
              <a:latin typeface="Cambria"/>
              <a:ea typeface="Cambria"/>
            </a:endParaRPr>
          </a:p>
          <a:p>
            <a:pPr marL="285750" indent="-285750"/>
            <a:r>
              <a:rPr lang="tr-TR" sz="1800" dirty="0">
                <a:solidFill>
                  <a:srgbClr val="1B1B1B"/>
                </a:solidFill>
                <a:latin typeface="Cambria"/>
                <a:ea typeface="Cambria"/>
              </a:rPr>
              <a:t>Ateş:37,2 </a:t>
            </a:r>
            <a:r>
              <a:rPr lang="tr-TR" sz="1400" dirty="0">
                <a:solidFill>
                  <a:srgbClr val="1B1B1B"/>
                </a:solidFill>
                <a:latin typeface="Cambria"/>
                <a:ea typeface="Cambria"/>
              </a:rPr>
              <a:t>°C</a:t>
            </a:r>
            <a:r>
              <a:rPr lang="tr-TR" sz="1800" dirty="0">
                <a:solidFill>
                  <a:srgbClr val="1B1B1B"/>
                </a:solidFill>
                <a:latin typeface="Cambria"/>
                <a:ea typeface="Cambria"/>
              </a:rPr>
              <a:t>  Kalp Hızı: 63 /dk Kan Basıncı:118/56 mm Hg  Solunum Sayısı: 18/dk Sat:%97</a:t>
            </a:r>
            <a:endParaRPr lang="en-US" sz="1800" dirty="0">
              <a:latin typeface="Cambria"/>
              <a:ea typeface="Cambria"/>
            </a:endParaRPr>
          </a:p>
          <a:p>
            <a:pPr marL="285750" indent="-285750"/>
            <a:r>
              <a:rPr lang="tr-TR" sz="1800" dirty="0">
                <a:solidFill>
                  <a:srgbClr val="1B1B1B"/>
                </a:solidFill>
                <a:latin typeface="Cambria"/>
                <a:ea typeface="Cambria"/>
              </a:rPr>
              <a:t>Sağ Akciğerde solunum sesleri azalmış</a:t>
            </a:r>
            <a:endParaRPr lang="en-US" sz="1800" dirty="0">
              <a:latin typeface="Cambria"/>
              <a:ea typeface="Cambria"/>
            </a:endParaRPr>
          </a:p>
          <a:p>
            <a:pPr marL="285750" indent="-285750"/>
            <a:r>
              <a:rPr lang="tr-TR" sz="1800" dirty="0">
                <a:solidFill>
                  <a:srgbClr val="1B1B1B"/>
                </a:solidFill>
                <a:latin typeface="Cambria"/>
                <a:ea typeface="Cambria"/>
              </a:rPr>
              <a:t>Nörolojik muayene doğal</a:t>
            </a:r>
            <a:endParaRPr lang="en-US" sz="1800" dirty="0">
              <a:latin typeface="Cambria"/>
              <a:ea typeface="Cambria"/>
            </a:endParaRPr>
          </a:p>
          <a:p>
            <a:pPr marL="285750" indent="-285750"/>
            <a:r>
              <a:rPr lang="tr-TR" sz="1800" dirty="0">
                <a:solidFill>
                  <a:srgbClr val="1B1B1B"/>
                </a:solidFill>
                <a:latin typeface="Cambria"/>
                <a:ea typeface="Cambria"/>
              </a:rPr>
              <a:t>Kalp sesleri doğal , üfürüm yok</a:t>
            </a:r>
            <a:endParaRPr lang="en-US" sz="1800" dirty="0">
              <a:solidFill>
                <a:srgbClr val="000000"/>
              </a:solidFill>
              <a:latin typeface="Cambria"/>
              <a:ea typeface="Cambria"/>
            </a:endParaRPr>
          </a:p>
          <a:p>
            <a:pPr marL="285750" indent="-285750"/>
            <a:endParaRPr lang="tr-TR" sz="1800" dirty="0">
              <a:solidFill>
                <a:srgbClr val="000000"/>
              </a:solidFill>
              <a:latin typeface="Cambria"/>
              <a:ea typeface="Cambria"/>
            </a:endParaRPr>
          </a:p>
          <a:p>
            <a:pPr marL="285750" indent="-285750"/>
            <a:endParaRPr lang="tr-TR" sz="1400" dirty="0">
              <a:solidFill>
                <a:srgbClr val="000000"/>
              </a:solidFill>
              <a:latin typeface="Cambria"/>
              <a:ea typeface="Cambria"/>
            </a:endParaRPr>
          </a:p>
          <a:p>
            <a:pPr marL="285750" indent="-285750"/>
            <a:endParaRPr lang="tr-TR" sz="1800" dirty="0">
              <a:solidFill>
                <a:srgbClr val="1B1B1B"/>
              </a:solidFill>
              <a:latin typeface="Cambria"/>
              <a:ea typeface="Cambria"/>
            </a:endParaRPr>
          </a:p>
          <a:p>
            <a:pPr marL="285750" indent="-285750"/>
            <a:endParaRPr lang="tr-TR" sz="1800" dirty="0">
              <a:latin typeface="Cambria"/>
              <a:ea typeface="Cambria"/>
            </a:endParaRPr>
          </a:p>
          <a:p>
            <a:endParaRPr lang="tr-TR" dirty="0"/>
          </a:p>
        </p:txBody>
      </p:sp>
      <p:sp>
        <p:nvSpPr>
          <p:cNvPr id="4" name="Veri Yer Tutucusu 3">
            <a:extLst>
              <a:ext uri="{FF2B5EF4-FFF2-40B4-BE49-F238E27FC236}">
                <a16:creationId xmlns:a16="http://schemas.microsoft.com/office/drawing/2014/main" id="{481DF050-1B97-0944-8FA0-65A542C74FA0}"/>
              </a:ext>
            </a:extLst>
          </p:cNvPr>
          <p:cNvSpPr>
            <a:spLocks noGrp="1"/>
          </p:cNvSpPr>
          <p:nvPr>
            <p:ph type="dt" sz="half" idx="10"/>
          </p:nvPr>
        </p:nvSpPr>
        <p:spPr/>
        <p:txBody>
          <a:bodyPr/>
          <a:lstStyle/>
          <a:p>
            <a:fld id="{C7AC05A5-3991-4DCE-9129-E5F1DAF12D80}" type="datetime1">
              <a:t>22.10.2024</a:t>
            </a:fld>
            <a:endParaRPr lang="en-US" dirty="0"/>
          </a:p>
        </p:txBody>
      </p:sp>
      <p:sp>
        <p:nvSpPr>
          <p:cNvPr id="5" name="Alt Bilgi Yer Tutucusu 4">
            <a:extLst>
              <a:ext uri="{FF2B5EF4-FFF2-40B4-BE49-F238E27FC236}">
                <a16:creationId xmlns:a16="http://schemas.microsoft.com/office/drawing/2014/main" id="{FE100210-6D28-5329-592C-1D33D66FFCB4}"/>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98109A86-1930-E110-AB74-84DED293349D}"/>
              </a:ext>
            </a:extLst>
          </p:cNvPr>
          <p:cNvSpPr>
            <a:spLocks noGrp="1"/>
          </p:cNvSpPr>
          <p:nvPr>
            <p:ph type="sldNum" sz="quarter" idx="12"/>
          </p:nvPr>
        </p:nvSpPr>
        <p:spPr/>
        <p:txBody>
          <a:bodyPr/>
          <a:lstStyle/>
          <a:p>
            <a:fld id="{A65A5C87-DF58-40C8-B092-1DE63DB4547E}" type="slidenum">
              <a:rPr lang="en-US" dirty="0"/>
              <a:t>10</a:t>
            </a:fld>
            <a:endParaRPr lang="en-US" dirty="0"/>
          </a:p>
        </p:txBody>
      </p:sp>
      <p:pic>
        <p:nvPicPr>
          <p:cNvPr id="7" name="Resim 6" descr="Solunum Alkalozu">
            <a:extLst>
              <a:ext uri="{FF2B5EF4-FFF2-40B4-BE49-F238E27FC236}">
                <a16:creationId xmlns:a16="http://schemas.microsoft.com/office/drawing/2014/main" id="{95E1561B-BA53-8AEF-C4C1-8EA6E8AFA07B}"/>
              </a:ext>
            </a:extLst>
          </p:cNvPr>
          <p:cNvPicPr>
            <a:picLocks noChangeAspect="1"/>
          </p:cNvPicPr>
          <p:nvPr/>
        </p:nvPicPr>
        <p:blipFill>
          <a:blip r:embed="rId2"/>
          <a:stretch>
            <a:fillRect/>
          </a:stretch>
        </p:blipFill>
        <p:spPr>
          <a:xfrm>
            <a:off x="8079527" y="460416"/>
            <a:ext cx="3821528" cy="2017608"/>
          </a:xfrm>
          <a:prstGeom prst="rect">
            <a:avLst/>
          </a:prstGeom>
        </p:spPr>
      </p:pic>
    </p:spTree>
    <p:extLst>
      <p:ext uri="{BB962C8B-B14F-4D97-AF65-F5344CB8AC3E}">
        <p14:creationId xmlns:p14="http://schemas.microsoft.com/office/powerpoint/2010/main" val="153165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AF8465-2EE0-6410-DD13-841F8EA90584}"/>
              </a:ext>
            </a:extLst>
          </p:cNvPr>
          <p:cNvSpPr>
            <a:spLocks noGrp="1"/>
          </p:cNvSpPr>
          <p:nvPr>
            <p:ph type="title"/>
          </p:nvPr>
        </p:nvSpPr>
        <p:spPr/>
        <p:txBody>
          <a:bodyPr/>
          <a:lstStyle/>
          <a:p>
            <a:endParaRPr lang="tr-TR"/>
          </a:p>
        </p:txBody>
      </p:sp>
      <p:pic>
        <p:nvPicPr>
          <p:cNvPr id="7" name="İçerik Yer Tutucusu 6" descr="metin, ekran görüntüsü, sayı, numara, yazı tipi içeren bir resim&#10;&#10;Açıklama otomatik olarak oluşturuldu">
            <a:extLst>
              <a:ext uri="{FF2B5EF4-FFF2-40B4-BE49-F238E27FC236}">
                <a16:creationId xmlns:a16="http://schemas.microsoft.com/office/drawing/2014/main" id="{5D71B25F-9BA9-D811-393A-70BAC6621388}"/>
              </a:ext>
            </a:extLst>
          </p:cNvPr>
          <p:cNvPicPr>
            <a:picLocks noGrp="1" noChangeAspect="1"/>
          </p:cNvPicPr>
          <p:nvPr>
            <p:ph idx="1"/>
          </p:nvPr>
        </p:nvPicPr>
        <p:blipFill>
          <a:blip r:embed="rId2"/>
          <a:stretch>
            <a:fillRect/>
          </a:stretch>
        </p:blipFill>
        <p:spPr>
          <a:xfrm>
            <a:off x="2695761" y="234837"/>
            <a:ext cx="7449495" cy="5936454"/>
          </a:xfrm>
        </p:spPr>
      </p:pic>
      <p:sp>
        <p:nvSpPr>
          <p:cNvPr id="4" name="Veri Yer Tutucusu 3">
            <a:extLst>
              <a:ext uri="{FF2B5EF4-FFF2-40B4-BE49-F238E27FC236}">
                <a16:creationId xmlns:a16="http://schemas.microsoft.com/office/drawing/2014/main" id="{9361976E-42DA-DE87-57B3-4979F91B2CBF}"/>
              </a:ext>
            </a:extLst>
          </p:cNvPr>
          <p:cNvSpPr>
            <a:spLocks noGrp="1"/>
          </p:cNvSpPr>
          <p:nvPr>
            <p:ph type="dt" sz="half" idx="10"/>
          </p:nvPr>
        </p:nvSpPr>
        <p:spPr/>
        <p:txBody>
          <a:bodyPr/>
          <a:lstStyle/>
          <a:p>
            <a:fld id="{DF4A9A59-6D88-494D-A975-18FD33FD1EF0}" type="datetime1">
              <a:t>22.10.2024</a:t>
            </a:fld>
            <a:endParaRPr lang="en-US" dirty="0"/>
          </a:p>
        </p:txBody>
      </p:sp>
      <p:sp>
        <p:nvSpPr>
          <p:cNvPr id="5" name="Alt Bilgi Yer Tutucusu 4">
            <a:extLst>
              <a:ext uri="{FF2B5EF4-FFF2-40B4-BE49-F238E27FC236}">
                <a16:creationId xmlns:a16="http://schemas.microsoft.com/office/drawing/2014/main" id="{876D31D7-B36B-87C3-BF1A-F7DB4767640E}"/>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CB82A567-4661-2C3C-43FF-7ECEAC26BD2E}"/>
              </a:ext>
            </a:extLst>
          </p:cNvPr>
          <p:cNvSpPr>
            <a:spLocks noGrp="1"/>
          </p:cNvSpPr>
          <p:nvPr>
            <p:ph type="sldNum" sz="quarter" idx="12"/>
          </p:nvPr>
        </p:nvSpPr>
        <p:spPr/>
        <p:txBody>
          <a:bodyPr/>
          <a:lstStyle/>
          <a:p>
            <a:fld id="{A65A5C87-DF58-40C8-B092-1DE63DB4547E}" type="slidenum">
              <a:rPr lang="en-US" dirty="0"/>
              <a:t>11</a:t>
            </a:fld>
            <a:endParaRPr lang="en-US" dirty="0"/>
          </a:p>
        </p:txBody>
      </p:sp>
    </p:spTree>
    <p:extLst>
      <p:ext uri="{BB962C8B-B14F-4D97-AF65-F5344CB8AC3E}">
        <p14:creationId xmlns:p14="http://schemas.microsoft.com/office/powerpoint/2010/main" val="2644201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FA45B1-D106-F9FA-0147-978549265928}"/>
              </a:ext>
            </a:extLst>
          </p:cNvPr>
          <p:cNvSpPr>
            <a:spLocks noGrp="1"/>
          </p:cNvSpPr>
          <p:nvPr>
            <p:ph type="title"/>
          </p:nvPr>
        </p:nvSpPr>
        <p:spPr/>
        <p:txBody>
          <a:bodyPr/>
          <a:lstStyle/>
          <a:p>
            <a:endParaRPr lang="tr-TR"/>
          </a:p>
        </p:txBody>
      </p:sp>
      <p:pic>
        <p:nvPicPr>
          <p:cNvPr id="7" name="İçerik Yer Tutucusu 6" descr="metin, ekran görüntüsü, yazı tipi, sayı, numara içeren bir resim&#10;&#10;Açıklama otomatik olarak oluşturuldu">
            <a:extLst>
              <a:ext uri="{FF2B5EF4-FFF2-40B4-BE49-F238E27FC236}">
                <a16:creationId xmlns:a16="http://schemas.microsoft.com/office/drawing/2014/main" id="{41AE8D1A-99E3-31FA-19CB-F953DEF65F5A}"/>
              </a:ext>
            </a:extLst>
          </p:cNvPr>
          <p:cNvPicPr>
            <a:picLocks noGrp="1" noChangeAspect="1"/>
          </p:cNvPicPr>
          <p:nvPr>
            <p:ph idx="1"/>
          </p:nvPr>
        </p:nvPicPr>
        <p:blipFill>
          <a:blip r:embed="rId2"/>
          <a:stretch>
            <a:fillRect/>
          </a:stretch>
        </p:blipFill>
        <p:spPr>
          <a:xfrm>
            <a:off x="1798926" y="952325"/>
            <a:ext cx="8589052" cy="4853064"/>
          </a:xfrm>
        </p:spPr>
      </p:pic>
      <p:sp>
        <p:nvSpPr>
          <p:cNvPr id="4" name="Veri Yer Tutucusu 3">
            <a:extLst>
              <a:ext uri="{FF2B5EF4-FFF2-40B4-BE49-F238E27FC236}">
                <a16:creationId xmlns:a16="http://schemas.microsoft.com/office/drawing/2014/main" id="{BEB3F618-C032-28A4-22FF-37E11B3E64EB}"/>
              </a:ext>
            </a:extLst>
          </p:cNvPr>
          <p:cNvSpPr>
            <a:spLocks noGrp="1"/>
          </p:cNvSpPr>
          <p:nvPr>
            <p:ph type="dt" sz="half" idx="10"/>
          </p:nvPr>
        </p:nvSpPr>
        <p:spPr/>
        <p:txBody>
          <a:bodyPr/>
          <a:lstStyle/>
          <a:p>
            <a:fld id="{0233E52F-FAA6-4152-95E3-596258A14DC5}" type="datetime1">
              <a:t>22.10.2024</a:t>
            </a:fld>
            <a:endParaRPr lang="en-US" dirty="0"/>
          </a:p>
        </p:txBody>
      </p:sp>
      <p:sp>
        <p:nvSpPr>
          <p:cNvPr id="5" name="Alt Bilgi Yer Tutucusu 4">
            <a:extLst>
              <a:ext uri="{FF2B5EF4-FFF2-40B4-BE49-F238E27FC236}">
                <a16:creationId xmlns:a16="http://schemas.microsoft.com/office/drawing/2014/main" id="{35FB389C-A138-0A75-3803-9560C0705FA6}"/>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CFB19851-9A17-26BD-CD7C-52F8E0EF7879}"/>
              </a:ext>
            </a:extLst>
          </p:cNvPr>
          <p:cNvSpPr>
            <a:spLocks noGrp="1"/>
          </p:cNvSpPr>
          <p:nvPr>
            <p:ph type="sldNum" sz="quarter" idx="12"/>
          </p:nvPr>
        </p:nvSpPr>
        <p:spPr/>
        <p:txBody>
          <a:bodyPr/>
          <a:lstStyle/>
          <a:p>
            <a:fld id="{A65A5C87-DF58-40C8-B092-1DE63DB4547E}" type="slidenum">
              <a:rPr lang="en-US" dirty="0"/>
              <a:t>12</a:t>
            </a:fld>
            <a:endParaRPr lang="en-US" dirty="0"/>
          </a:p>
        </p:txBody>
      </p:sp>
      <mc:AlternateContent xmlns:mc="http://schemas.openxmlformats.org/markup-compatibility/2006" xmlns:p14="http://schemas.microsoft.com/office/powerpoint/2010/main">
        <mc:Choice Requires="p14">
          <p:contentPart p14:bwMode="auto" r:id="rId3">
            <p14:nvContentPartPr>
              <p14:cNvPr id="15" name="Mürekkep 14">
                <a:extLst>
                  <a:ext uri="{FF2B5EF4-FFF2-40B4-BE49-F238E27FC236}">
                    <a16:creationId xmlns:a16="http://schemas.microsoft.com/office/drawing/2014/main" id="{26E4848E-63AE-D252-A655-8C5F2C282DBF}"/>
                  </a:ext>
                </a:extLst>
              </p14:cNvPr>
              <p14:cNvContentPartPr/>
              <p14:nvPr/>
            </p14:nvContentPartPr>
            <p14:xfrm>
              <a:off x="7897090" y="1964601"/>
              <a:ext cx="6927" cy="6927"/>
            </p14:xfrm>
          </p:contentPart>
        </mc:Choice>
        <mc:Fallback xmlns="">
          <p:pic>
            <p:nvPicPr>
              <p:cNvPr id="15" name="Mürekkep 14">
                <a:extLst>
                  <a:ext uri="{FF2B5EF4-FFF2-40B4-BE49-F238E27FC236}">
                    <a16:creationId xmlns:a16="http://schemas.microsoft.com/office/drawing/2014/main" id="{26E4848E-63AE-D252-A655-8C5F2C282DBF}"/>
                  </a:ext>
                </a:extLst>
              </p:cNvPr>
              <p:cNvPicPr/>
              <p:nvPr/>
            </p:nvPicPr>
            <p:blipFill>
              <a:blip r:embed="rId4"/>
              <a:stretch>
                <a:fillRect/>
              </a:stretch>
            </p:blipFill>
            <p:spPr>
              <a:xfrm>
                <a:off x="6858040" y="1733701"/>
                <a:ext cx="2078100" cy="46795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Mürekkep 15">
                <a:extLst>
                  <a:ext uri="{FF2B5EF4-FFF2-40B4-BE49-F238E27FC236}">
                    <a16:creationId xmlns:a16="http://schemas.microsoft.com/office/drawing/2014/main" id="{F28B4D2D-3787-F20F-D55B-D907C71E1734}"/>
                  </a:ext>
                </a:extLst>
              </p14:cNvPr>
              <p14:cNvContentPartPr/>
              <p14:nvPr/>
            </p14:nvContentPartPr>
            <p14:xfrm>
              <a:off x="7813963" y="1960417"/>
              <a:ext cx="6927" cy="6927"/>
            </p14:xfrm>
          </p:contentPart>
        </mc:Choice>
        <mc:Fallback xmlns="">
          <p:pic>
            <p:nvPicPr>
              <p:cNvPr id="16" name="Mürekkep 15">
                <a:extLst>
                  <a:ext uri="{FF2B5EF4-FFF2-40B4-BE49-F238E27FC236}">
                    <a16:creationId xmlns:a16="http://schemas.microsoft.com/office/drawing/2014/main" id="{F28B4D2D-3787-F20F-D55B-D907C71E1734}"/>
                  </a:ext>
                </a:extLst>
              </p:cNvPr>
              <p:cNvPicPr/>
              <p:nvPr/>
            </p:nvPicPr>
            <p:blipFill>
              <a:blip r:embed="rId6"/>
              <a:stretch>
                <a:fillRect/>
              </a:stretch>
            </p:blipFill>
            <p:spPr>
              <a:xfrm>
                <a:off x="6781840" y="-117683"/>
                <a:ext cx="2078100" cy="4156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Mürekkep 16">
                <a:extLst>
                  <a:ext uri="{FF2B5EF4-FFF2-40B4-BE49-F238E27FC236}">
                    <a16:creationId xmlns:a16="http://schemas.microsoft.com/office/drawing/2014/main" id="{205DBE77-8CF0-3F37-E6AF-59E4B27BFBA6}"/>
                  </a:ext>
                </a:extLst>
              </p14:cNvPr>
              <p14:cNvContentPartPr/>
              <p14:nvPr/>
            </p14:nvContentPartPr>
            <p14:xfrm>
              <a:off x="7813963" y="1960417"/>
              <a:ext cx="6927" cy="6927"/>
            </p14:xfrm>
          </p:contentPart>
        </mc:Choice>
        <mc:Fallback xmlns="">
          <p:pic>
            <p:nvPicPr>
              <p:cNvPr id="17" name="Mürekkep 16">
                <a:extLst>
                  <a:ext uri="{FF2B5EF4-FFF2-40B4-BE49-F238E27FC236}">
                    <a16:creationId xmlns:a16="http://schemas.microsoft.com/office/drawing/2014/main" id="{205DBE77-8CF0-3F37-E6AF-59E4B27BFBA6}"/>
                  </a:ext>
                </a:extLst>
              </p:cNvPr>
              <p:cNvPicPr/>
              <p:nvPr/>
            </p:nvPicPr>
            <p:blipFill>
              <a:blip r:embed="rId6"/>
              <a:stretch>
                <a:fillRect/>
              </a:stretch>
            </p:blipFill>
            <p:spPr>
              <a:xfrm>
                <a:off x="6781840" y="-117683"/>
                <a:ext cx="2078100" cy="4156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Mürekkep 17">
                <a:extLst>
                  <a:ext uri="{FF2B5EF4-FFF2-40B4-BE49-F238E27FC236}">
                    <a16:creationId xmlns:a16="http://schemas.microsoft.com/office/drawing/2014/main" id="{F1FD28F6-7AB0-A0FD-C745-D924ECA91DC6}"/>
                  </a:ext>
                </a:extLst>
              </p14:cNvPr>
              <p14:cNvContentPartPr/>
              <p14:nvPr/>
            </p14:nvContentPartPr>
            <p14:xfrm>
              <a:off x="7980217" y="1981199"/>
              <a:ext cx="6927" cy="6927"/>
            </p14:xfrm>
          </p:contentPart>
        </mc:Choice>
        <mc:Fallback xmlns="">
          <p:pic>
            <p:nvPicPr>
              <p:cNvPr id="18" name="Mürekkep 17">
                <a:extLst>
                  <a:ext uri="{FF2B5EF4-FFF2-40B4-BE49-F238E27FC236}">
                    <a16:creationId xmlns:a16="http://schemas.microsoft.com/office/drawing/2014/main" id="{F1FD28F6-7AB0-A0FD-C745-D924ECA91DC6}"/>
                  </a:ext>
                </a:extLst>
              </p:cNvPr>
              <p:cNvPicPr/>
              <p:nvPr/>
            </p:nvPicPr>
            <p:blipFill>
              <a:blip r:embed="rId6"/>
              <a:stretch>
                <a:fillRect/>
              </a:stretch>
            </p:blipFill>
            <p:spPr>
              <a:xfrm>
                <a:off x="6948094" y="-89974"/>
                <a:ext cx="2078100" cy="4156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Mürekkep 18">
                <a:extLst>
                  <a:ext uri="{FF2B5EF4-FFF2-40B4-BE49-F238E27FC236}">
                    <a16:creationId xmlns:a16="http://schemas.microsoft.com/office/drawing/2014/main" id="{AFFECD20-0FE5-ED09-883E-984ABF28C0B9}"/>
                  </a:ext>
                </a:extLst>
              </p14:cNvPr>
              <p14:cNvContentPartPr/>
              <p14:nvPr/>
            </p14:nvContentPartPr>
            <p14:xfrm>
              <a:off x="7980217" y="1981199"/>
              <a:ext cx="6927" cy="6927"/>
            </p14:xfrm>
          </p:contentPart>
        </mc:Choice>
        <mc:Fallback xmlns="">
          <p:pic>
            <p:nvPicPr>
              <p:cNvPr id="19" name="Mürekkep 18">
                <a:extLst>
                  <a:ext uri="{FF2B5EF4-FFF2-40B4-BE49-F238E27FC236}">
                    <a16:creationId xmlns:a16="http://schemas.microsoft.com/office/drawing/2014/main" id="{AFFECD20-0FE5-ED09-883E-984ABF28C0B9}"/>
                  </a:ext>
                </a:extLst>
              </p:cNvPr>
              <p:cNvPicPr/>
              <p:nvPr/>
            </p:nvPicPr>
            <p:blipFill>
              <a:blip r:embed="rId6"/>
              <a:stretch>
                <a:fillRect/>
              </a:stretch>
            </p:blipFill>
            <p:spPr>
              <a:xfrm>
                <a:off x="6948094" y="-89974"/>
                <a:ext cx="2078100" cy="4156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Mürekkep 19">
                <a:extLst>
                  <a:ext uri="{FF2B5EF4-FFF2-40B4-BE49-F238E27FC236}">
                    <a16:creationId xmlns:a16="http://schemas.microsoft.com/office/drawing/2014/main" id="{F98B6C39-86B2-63B2-5176-9BA3599703AB}"/>
                  </a:ext>
                </a:extLst>
              </p14:cNvPr>
              <p14:cNvContentPartPr/>
              <p14:nvPr/>
            </p14:nvContentPartPr>
            <p14:xfrm>
              <a:off x="7980217" y="1981199"/>
              <a:ext cx="6927" cy="6927"/>
            </p14:xfrm>
          </p:contentPart>
        </mc:Choice>
        <mc:Fallback xmlns="">
          <p:pic>
            <p:nvPicPr>
              <p:cNvPr id="20" name="Mürekkep 19">
                <a:extLst>
                  <a:ext uri="{FF2B5EF4-FFF2-40B4-BE49-F238E27FC236}">
                    <a16:creationId xmlns:a16="http://schemas.microsoft.com/office/drawing/2014/main" id="{F98B6C39-86B2-63B2-5176-9BA3599703AB}"/>
                  </a:ext>
                </a:extLst>
              </p:cNvPr>
              <p:cNvPicPr/>
              <p:nvPr/>
            </p:nvPicPr>
            <p:blipFill>
              <a:blip r:embed="rId6"/>
              <a:stretch>
                <a:fillRect/>
              </a:stretch>
            </p:blipFill>
            <p:spPr>
              <a:xfrm>
                <a:off x="6948094" y="-89974"/>
                <a:ext cx="2078100" cy="4156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Mürekkep 20">
                <a:extLst>
                  <a:ext uri="{FF2B5EF4-FFF2-40B4-BE49-F238E27FC236}">
                    <a16:creationId xmlns:a16="http://schemas.microsoft.com/office/drawing/2014/main" id="{4D655633-E097-82A9-8D7D-FAD7692F15E7}"/>
                  </a:ext>
                </a:extLst>
              </p14:cNvPr>
              <p14:cNvContentPartPr/>
              <p14:nvPr/>
            </p14:nvContentPartPr>
            <p14:xfrm>
              <a:off x="7980217" y="1981199"/>
              <a:ext cx="6927" cy="6927"/>
            </p14:xfrm>
          </p:contentPart>
        </mc:Choice>
        <mc:Fallback xmlns="">
          <p:pic>
            <p:nvPicPr>
              <p:cNvPr id="21" name="Mürekkep 20">
                <a:extLst>
                  <a:ext uri="{FF2B5EF4-FFF2-40B4-BE49-F238E27FC236}">
                    <a16:creationId xmlns:a16="http://schemas.microsoft.com/office/drawing/2014/main" id="{4D655633-E097-82A9-8D7D-FAD7692F15E7}"/>
                  </a:ext>
                </a:extLst>
              </p:cNvPr>
              <p:cNvPicPr/>
              <p:nvPr/>
            </p:nvPicPr>
            <p:blipFill>
              <a:blip r:embed="rId6"/>
              <a:stretch>
                <a:fillRect/>
              </a:stretch>
            </p:blipFill>
            <p:spPr>
              <a:xfrm>
                <a:off x="6948094" y="-89974"/>
                <a:ext cx="2078100" cy="4156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 name="Mürekkep 21">
                <a:extLst>
                  <a:ext uri="{FF2B5EF4-FFF2-40B4-BE49-F238E27FC236}">
                    <a16:creationId xmlns:a16="http://schemas.microsoft.com/office/drawing/2014/main" id="{FCC282A4-FF67-5145-69D7-D0A651032081}"/>
                  </a:ext>
                </a:extLst>
              </p14:cNvPr>
              <p14:cNvContentPartPr/>
              <p14:nvPr/>
            </p14:nvContentPartPr>
            <p14:xfrm>
              <a:off x="7848599" y="1967345"/>
              <a:ext cx="6927" cy="6927"/>
            </p14:xfrm>
          </p:contentPart>
        </mc:Choice>
        <mc:Fallback xmlns="">
          <p:pic>
            <p:nvPicPr>
              <p:cNvPr id="22" name="Mürekkep 21">
                <a:extLst>
                  <a:ext uri="{FF2B5EF4-FFF2-40B4-BE49-F238E27FC236}">
                    <a16:creationId xmlns:a16="http://schemas.microsoft.com/office/drawing/2014/main" id="{FCC282A4-FF67-5145-69D7-D0A651032081}"/>
                  </a:ext>
                </a:extLst>
              </p:cNvPr>
              <p:cNvPicPr/>
              <p:nvPr/>
            </p:nvPicPr>
            <p:blipFill>
              <a:blip r:embed="rId6"/>
              <a:stretch>
                <a:fillRect/>
              </a:stretch>
            </p:blipFill>
            <p:spPr>
              <a:xfrm>
                <a:off x="6809549" y="-103828"/>
                <a:ext cx="2078100" cy="4156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Mürekkep 22">
                <a:extLst>
                  <a:ext uri="{FF2B5EF4-FFF2-40B4-BE49-F238E27FC236}">
                    <a16:creationId xmlns:a16="http://schemas.microsoft.com/office/drawing/2014/main" id="{76BF6FE8-83A7-0054-5472-515D6BDA762D}"/>
                  </a:ext>
                </a:extLst>
              </p14:cNvPr>
              <p14:cNvContentPartPr/>
              <p14:nvPr/>
            </p14:nvContentPartPr>
            <p14:xfrm>
              <a:off x="7994072" y="1904999"/>
              <a:ext cx="6927" cy="6927"/>
            </p14:xfrm>
          </p:contentPart>
        </mc:Choice>
        <mc:Fallback xmlns="">
          <p:pic>
            <p:nvPicPr>
              <p:cNvPr id="23" name="Mürekkep 22">
                <a:extLst>
                  <a:ext uri="{FF2B5EF4-FFF2-40B4-BE49-F238E27FC236}">
                    <a16:creationId xmlns:a16="http://schemas.microsoft.com/office/drawing/2014/main" id="{76BF6FE8-83A7-0054-5472-515D6BDA762D}"/>
                  </a:ext>
                </a:extLst>
              </p:cNvPr>
              <p:cNvPicPr/>
              <p:nvPr/>
            </p:nvPicPr>
            <p:blipFill>
              <a:blip r:embed="rId6"/>
              <a:stretch>
                <a:fillRect/>
              </a:stretch>
            </p:blipFill>
            <p:spPr>
              <a:xfrm>
                <a:off x="6961949" y="-166174"/>
                <a:ext cx="2078100" cy="4156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4" name="Mürekkep 23">
                <a:extLst>
                  <a:ext uri="{FF2B5EF4-FFF2-40B4-BE49-F238E27FC236}">
                    <a16:creationId xmlns:a16="http://schemas.microsoft.com/office/drawing/2014/main" id="{07E0842C-7308-C776-4A7F-3058DDD55189}"/>
                  </a:ext>
                </a:extLst>
              </p14:cNvPr>
              <p14:cNvContentPartPr/>
              <p14:nvPr/>
            </p14:nvContentPartPr>
            <p14:xfrm>
              <a:off x="7866637" y="1974272"/>
              <a:ext cx="6927" cy="6927"/>
            </p14:xfrm>
          </p:contentPart>
        </mc:Choice>
        <mc:Fallback xmlns="">
          <p:pic>
            <p:nvPicPr>
              <p:cNvPr id="24" name="Mürekkep 23">
                <a:extLst>
                  <a:ext uri="{FF2B5EF4-FFF2-40B4-BE49-F238E27FC236}">
                    <a16:creationId xmlns:a16="http://schemas.microsoft.com/office/drawing/2014/main" id="{07E0842C-7308-C776-4A7F-3058DDD55189}"/>
                  </a:ext>
                </a:extLst>
              </p:cNvPr>
              <p:cNvPicPr/>
              <p:nvPr/>
            </p:nvPicPr>
            <p:blipFill>
              <a:blip r:embed="rId15"/>
              <a:stretch>
                <a:fillRect/>
              </a:stretch>
            </p:blipFill>
            <p:spPr>
              <a:xfrm>
                <a:off x="7751957" y="-103828"/>
                <a:ext cx="237057" cy="4156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5" name="Mürekkep 24">
                <a:extLst>
                  <a:ext uri="{FF2B5EF4-FFF2-40B4-BE49-F238E27FC236}">
                    <a16:creationId xmlns:a16="http://schemas.microsoft.com/office/drawing/2014/main" id="{B577A489-B691-FA08-E1D5-AE656EA39FD8}"/>
                  </a:ext>
                </a:extLst>
              </p14:cNvPr>
              <p14:cNvContentPartPr/>
              <p14:nvPr/>
            </p14:nvContentPartPr>
            <p14:xfrm>
              <a:off x="7820890" y="1884217"/>
              <a:ext cx="6927" cy="6927"/>
            </p14:xfrm>
          </p:contentPart>
        </mc:Choice>
        <mc:Fallback xmlns="">
          <p:pic>
            <p:nvPicPr>
              <p:cNvPr id="25" name="Mürekkep 24">
                <a:extLst>
                  <a:ext uri="{FF2B5EF4-FFF2-40B4-BE49-F238E27FC236}">
                    <a16:creationId xmlns:a16="http://schemas.microsoft.com/office/drawing/2014/main" id="{B577A489-B691-FA08-E1D5-AE656EA39FD8}"/>
                  </a:ext>
                </a:extLst>
              </p:cNvPr>
              <p:cNvPicPr/>
              <p:nvPr/>
            </p:nvPicPr>
            <p:blipFill>
              <a:blip r:embed="rId6"/>
              <a:stretch>
                <a:fillRect/>
              </a:stretch>
            </p:blipFill>
            <p:spPr>
              <a:xfrm>
                <a:off x="6781840" y="-193883"/>
                <a:ext cx="2078100" cy="4156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 name="Mürekkep 25">
                <a:extLst>
                  <a:ext uri="{FF2B5EF4-FFF2-40B4-BE49-F238E27FC236}">
                    <a16:creationId xmlns:a16="http://schemas.microsoft.com/office/drawing/2014/main" id="{A09915D1-2145-F177-D1D4-AF155A19C7A5}"/>
                  </a:ext>
                </a:extLst>
              </p14:cNvPr>
              <p14:cNvContentPartPr/>
              <p14:nvPr/>
            </p14:nvContentPartPr>
            <p14:xfrm>
              <a:off x="7820890" y="1884217"/>
              <a:ext cx="6927" cy="6927"/>
            </p14:xfrm>
          </p:contentPart>
        </mc:Choice>
        <mc:Fallback xmlns="">
          <p:pic>
            <p:nvPicPr>
              <p:cNvPr id="26" name="Mürekkep 25">
                <a:extLst>
                  <a:ext uri="{FF2B5EF4-FFF2-40B4-BE49-F238E27FC236}">
                    <a16:creationId xmlns:a16="http://schemas.microsoft.com/office/drawing/2014/main" id="{A09915D1-2145-F177-D1D4-AF155A19C7A5}"/>
                  </a:ext>
                </a:extLst>
              </p:cNvPr>
              <p:cNvPicPr/>
              <p:nvPr/>
            </p:nvPicPr>
            <p:blipFill>
              <a:blip r:embed="rId6"/>
              <a:stretch>
                <a:fillRect/>
              </a:stretch>
            </p:blipFill>
            <p:spPr>
              <a:xfrm>
                <a:off x="6781840" y="-193883"/>
                <a:ext cx="2078100" cy="4156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7" name="Mürekkep 26">
                <a:extLst>
                  <a:ext uri="{FF2B5EF4-FFF2-40B4-BE49-F238E27FC236}">
                    <a16:creationId xmlns:a16="http://schemas.microsoft.com/office/drawing/2014/main" id="{043019D1-4F49-E882-A1E6-91016B87115D}"/>
                  </a:ext>
                </a:extLst>
              </p14:cNvPr>
              <p14:cNvContentPartPr/>
              <p14:nvPr/>
            </p14:nvContentPartPr>
            <p14:xfrm>
              <a:off x="7931726" y="1916110"/>
              <a:ext cx="6927" cy="6927"/>
            </p14:xfrm>
          </p:contentPart>
        </mc:Choice>
        <mc:Fallback xmlns="">
          <p:pic>
            <p:nvPicPr>
              <p:cNvPr id="27" name="Mürekkep 26">
                <a:extLst>
                  <a:ext uri="{FF2B5EF4-FFF2-40B4-BE49-F238E27FC236}">
                    <a16:creationId xmlns:a16="http://schemas.microsoft.com/office/drawing/2014/main" id="{043019D1-4F49-E882-A1E6-91016B87115D}"/>
                  </a:ext>
                </a:extLst>
              </p:cNvPr>
              <p:cNvPicPr/>
              <p:nvPr/>
            </p:nvPicPr>
            <p:blipFill>
              <a:blip r:embed="rId4"/>
              <a:stretch>
                <a:fillRect/>
              </a:stretch>
            </p:blipFill>
            <p:spPr>
              <a:xfrm>
                <a:off x="6899603" y="1685210"/>
                <a:ext cx="2078100" cy="467957"/>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8" name="Mürekkep 27">
                <a:extLst>
                  <a:ext uri="{FF2B5EF4-FFF2-40B4-BE49-F238E27FC236}">
                    <a16:creationId xmlns:a16="http://schemas.microsoft.com/office/drawing/2014/main" id="{D84CD394-2D2D-0381-F409-401BF57B77A0}"/>
                  </a:ext>
                </a:extLst>
              </p14:cNvPr>
              <p14:cNvContentPartPr/>
              <p14:nvPr/>
            </p14:nvContentPartPr>
            <p14:xfrm>
              <a:off x="7848599" y="1946563"/>
              <a:ext cx="6927" cy="6927"/>
            </p14:xfrm>
          </p:contentPart>
        </mc:Choice>
        <mc:Fallback xmlns="">
          <p:pic>
            <p:nvPicPr>
              <p:cNvPr id="28" name="Mürekkep 27">
                <a:extLst>
                  <a:ext uri="{FF2B5EF4-FFF2-40B4-BE49-F238E27FC236}">
                    <a16:creationId xmlns:a16="http://schemas.microsoft.com/office/drawing/2014/main" id="{D84CD394-2D2D-0381-F409-401BF57B77A0}"/>
                  </a:ext>
                </a:extLst>
              </p:cNvPr>
              <p:cNvPicPr/>
              <p:nvPr/>
            </p:nvPicPr>
            <p:blipFill>
              <a:blip r:embed="rId6"/>
              <a:stretch>
                <a:fillRect/>
              </a:stretch>
            </p:blipFill>
            <p:spPr>
              <a:xfrm>
                <a:off x="6809549" y="-131537"/>
                <a:ext cx="2078100" cy="4156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9" name="Mürekkep 28">
                <a:extLst>
                  <a:ext uri="{FF2B5EF4-FFF2-40B4-BE49-F238E27FC236}">
                    <a16:creationId xmlns:a16="http://schemas.microsoft.com/office/drawing/2014/main" id="{D58DFE94-678E-F0E1-551F-74899B9B1DF0}"/>
                  </a:ext>
                </a:extLst>
              </p14:cNvPr>
              <p14:cNvContentPartPr/>
              <p14:nvPr/>
            </p14:nvContentPartPr>
            <p14:xfrm>
              <a:off x="7841672" y="1946563"/>
              <a:ext cx="6927" cy="6927"/>
            </p14:xfrm>
          </p:contentPart>
        </mc:Choice>
        <mc:Fallback xmlns="">
          <p:pic>
            <p:nvPicPr>
              <p:cNvPr id="29" name="Mürekkep 28">
                <a:extLst>
                  <a:ext uri="{FF2B5EF4-FFF2-40B4-BE49-F238E27FC236}">
                    <a16:creationId xmlns:a16="http://schemas.microsoft.com/office/drawing/2014/main" id="{D58DFE94-678E-F0E1-551F-74899B9B1DF0}"/>
                  </a:ext>
                </a:extLst>
              </p:cNvPr>
              <p:cNvPicPr/>
              <p:nvPr/>
            </p:nvPicPr>
            <p:blipFill>
              <a:blip r:embed="rId6"/>
              <a:stretch>
                <a:fillRect/>
              </a:stretch>
            </p:blipFill>
            <p:spPr>
              <a:xfrm>
                <a:off x="6809549" y="-131537"/>
                <a:ext cx="2078100" cy="4156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0" name="Mürekkep 29">
                <a:extLst>
                  <a:ext uri="{FF2B5EF4-FFF2-40B4-BE49-F238E27FC236}">
                    <a16:creationId xmlns:a16="http://schemas.microsoft.com/office/drawing/2014/main" id="{A5DEC3AF-24D4-8DFB-9F3B-E2A50BC8AB6A}"/>
                  </a:ext>
                </a:extLst>
              </p14:cNvPr>
              <p14:cNvContentPartPr/>
              <p14:nvPr/>
            </p14:nvContentPartPr>
            <p14:xfrm>
              <a:off x="7832001" y="1849581"/>
              <a:ext cx="6927" cy="6927"/>
            </p14:xfrm>
          </p:contentPart>
        </mc:Choice>
        <mc:Fallback xmlns="">
          <p:pic>
            <p:nvPicPr>
              <p:cNvPr id="30" name="Mürekkep 29">
                <a:extLst>
                  <a:ext uri="{FF2B5EF4-FFF2-40B4-BE49-F238E27FC236}">
                    <a16:creationId xmlns:a16="http://schemas.microsoft.com/office/drawing/2014/main" id="{A5DEC3AF-24D4-8DFB-9F3B-E2A50BC8AB6A}"/>
                  </a:ext>
                </a:extLst>
              </p:cNvPr>
              <p:cNvPicPr/>
              <p:nvPr/>
            </p:nvPicPr>
            <p:blipFill>
              <a:blip r:embed="rId15"/>
              <a:stretch>
                <a:fillRect/>
              </a:stretch>
            </p:blipFill>
            <p:spPr>
              <a:xfrm>
                <a:off x="7717321" y="-228519"/>
                <a:ext cx="237057" cy="4156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1" name="Mürekkep 30">
                <a:extLst>
                  <a:ext uri="{FF2B5EF4-FFF2-40B4-BE49-F238E27FC236}">
                    <a16:creationId xmlns:a16="http://schemas.microsoft.com/office/drawing/2014/main" id="{AA87F352-3612-CE48-F6F7-BCCEF64B3A61}"/>
                  </a:ext>
                </a:extLst>
              </p14:cNvPr>
              <p14:cNvContentPartPr/>
              <p14:nvPr/>
            </p14:nvContentPartPr>
            <p14:xfrm>
              <a:off x="7862454" y="1870363"/>
              <a:ext cx="6927" cy="6927"/>
            </p14:xfrm>
          </p:contentPart>
        </mc:Choice>
        <mc:Fallback xmlns="">
          <p:pic>
            <p:nvPicPr>
              <p:cNvPr id="31" name="Mürekkep 30">
                <a:extLst>
                  <a:ext uri="{FF2B5EF4-FFF2-40B4-BE49-F238E27FC236}">
                    <a16:creationId xmlns:a16="http://schemas.microsoft.com/office/drawing/2014/main" id="{AA87F352-3612-CE48-F6F7-BCCEF64B3A61}"/>
                  </a:ext>
                </a:extLst>
              </p:cNvPr>
              <p:cNvPicPr/>
              <p:nvPr/>
            </p:nvPicPr>
            <p:blipFill>
              <a:blip r:embed="rId15"/>
              <a:stretch>
                <a:fillRect/>
              </a:stretch>
            </p:blipFill>
            <p:spPr>
              <a:xfrm>
                <a:off x="7747774" y="-207737"/>
                <a:ext cx="237057" cy="4156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2" name="Mürekkep 31">
                <a:extLst>
                  <a:ext uri="{FF2B5EF4-FFF2-40B4-BE49-F238E27FC236}">
                    <a16:creationId xmlns:a16="http://schemas.microsoft.com/office/drawing/2014/main" id="{9C8804C4-71E7-0233-EB61-BBC3C6D91E48}"/>
                  </a:ext>
                </a:extLst>
              </p14:cNvPr>
              <p14:cNvContentPartPr/>
              <p14:nvPr/>
            </p14:nvContentPartPr>
            <p14:xfrm>
              <a:off x="7924799" y="1911926"/>
              <a:ext cx="6927" cy="6927"/>
            </p14:xfrm>
          </p:contentPart>
        </mc:Choice>
        <mc:Fallback xmlns="">
          <p:pic>
            <p:nvPicPr>
              <p:cNvPr id="32" name="Mürekkep 31">
                <a:extLst>
                  <a:ext uri="{FF2B5EF4-FFF2-40B4-BE49-F238E27FC236}">
                    <a16:creationId xmlns:a16="http://schemas.microsoft.com/office/drawing/2014/main" id="{9C8804C4-71E7-0233-EB61-BBC3C6D91E48}"/>
                  </a:ext>
                </a:extLst>
              </p:cNvPr>
              <p:cNvPicPr/>
              <p:nvPr/>
            </p:nvPicPr>
            <p:blipFill>
              <a:blip r:embed="rId6"/>
              <a:stretch>
                <a:fillRect/>
              </a:stretch>
            </p:blipFill>
            <p:spPr>
              <a:xfrm>
                <a:off x="6885749" y="-166174"/>
                <a:ext cx="2078100" cy="4156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3" name="Mürekkep 32">
                <a:extLst>
                  <a:ext uri="{FF2B5EF4-FFF2-40B4-BE49-F238E27FC236}">
                    <a16:creationId xmlns:a16="http://schemas.microsoft.com/office/drawing/2014/main" id="{885871B4-AFBC-622B-080E-C9EAEA451500}"/>
                  </a:ext>
                </a:extLst>
              </p14:cNvPr>
              <p14:cNvContentPartPr/>
              <p14:nvPr/>
            </p14:nvContentPartPr>
            <p14:xfrm>
              <a:off x="7924799" y="1911926"/>
              <a:ext cx="6927" cy="6927"/>
            </p14:xfrm>
          </p:contentPart>
        </mc:Choice>
        <mc:Fallback xmlns="">
          <p:pic>
            <p:nvPicPr>
              <p:cNvPr id="33" name="Mürekkep 32">
                <a:extLst>
                  <a:ext uri="{FF2B5EF4-FFF2-40B4-BE49-F238E27FC236}">
                    <a16:creationId xmlns:a16="http://schemas.microsoft.com/office/drawing/2014/main" id="{885871B4-AFBC-622B-080E-C9EAEA451500}"/>
                  </a:ext>
                </a:extLst>
              </p:cNvPr>
              <p:cNvPicPr/>
              <p:nvPr/>
            </p:nvPicPr>
            <p:blipFill>
              <a:blip r:embed="rId6"/>
              <a:stretch>
                <a:fillRect/>
              </a:stretch>
            </p:blipFill>
            <p:spPr>
              <a:xfrm>
                <a:off x="6885749" y="-166174"/>
                <a:ext cx="2078100" cy="4156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4" name="Mürekkep 33">
                <a:extLst>
                  <a:ext uri="{FF2B5EF4-FFF2-40B4-BE49-F238E27FC236}">
                    <a16:creationId xmlns:a16="http://schemas.microsoft.com/office/drawing/2014/main" id="{CFE6BF46-C2F0-A67C-4B94-D1356FD5B431}"/>
                  </a:ext>
                </a:extLst>
              </p14:cNvPr>
              <p14:cNvContentPartPr/>
              <p14:nvPr/>
            </p14:nvContentPartPr>
            <p14:xfrm>
              <a:off x="9213944" y="1947860"/>
              <a:ext cx="20110" cy="12557"/>
            </p14:xfrm>
          </p:contentPart>
        </mc:Choice>
        <mc:Fallback xmlns="">
          <p:pic>
            <p:nvPicPr>
              <p:cNvPr id="34" name="Mürekkep 33">
                <a:extLst>
                  <a:ext uri="{FF2B5EF4-FFF2-40B4-BE49-F238E27FC236}">
                    <a16:creationId xmlns:a16="http://schemas.microsoft.com/office/drawing/2014/main" id="{CFE6BF46-C2F0-A67C-4B94-D1356FD5B431}"/>
                  </a:ext>
                </a:extLst>
              </p:cNvPr>
              <p:cNvPicPr/>
              <p:nvPr/>
            </p:nvPicPr>
            <p:blipFill>
              <a:blip r:embed="rId26"/>
              <a:stretch>
                <a:fillRect/>
              </a:stretch>
            </p:blipFill>
            <p:spPr>
              <a:xfrm>
                <a:off x="9161376" y="1843218"/>
                <a:ext cx="125599" cy="221492"/>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5" name="Mürekkep 34">
                <a:extLst>
                  <a:ext uri="{FF2B5EF4-FFF2-40B4-BE49-F238E27FC236}">
                    <a16:creationId xmlns:a16="http://schemas.microsoft.com/office/drawing/2014/main" id="{ABC90673-458B-627A-C268-5F093560CD02}"/>
                  </a:ext>
                </a:extLst>
              </p14:cNvPr>
              <p14:cNvContentPartPr/>
              <p14:nvPr/>
            </p14:nvContentPartPr>
            <p14:xfrm>
              <a:off x="9164781" y="1946563"/>
              <a:ext cx="6927" cy="6927"/>
            </p14:xfrm>
          </p:contentPart>
        </mc:Choice>
        <mc:Fallback xmlns="">
          <p:pic>
            <p:nvPicPr>
              <p:cNvPr id="35" name="Mürekkep 34">
                <a:extLst>
                  <a:ext uri="{FF2B5EF4-FFF2-40B4-BE49-F238E27FC236}">
                    <a16:creationId xmlns:a16="http://schemas.microsoft.com/office/drawing/2014/main" id="{ABC90673-458B-627A-C268-5F093560CD02}"/>
                  </a:ext>
                </a:extLst>
              </p:cNvPr>
              <p:cNvPicPr/>
              <p:nvPr/>
            </p:nvPicPr>
            <p:blipFill>
              <a:blip r:embed="rId6"/>
              <a:stretch>
                <a:fillRect/>
              </a:stretch>
            </p:blipFill>
            <p:spPr>
              <a:xfrm>
                <a:off x="8125731" y="-131537"/>
                <a:ext cx="2078100" cy="4156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6" name="Mürekkep 35">
                <a:extLst>
                  <a:ext uri="{FF2B5EF4-FFF2-40B4-BE49-F238E27FC236}">
                    <a16:creationId xmlns:a16="http://schemas.microsoft.com/office/drawing/2014/main" id="{153D20E3-ECC3-FC1E-1965-714F192E9D7E}"/>
                  </a:ext>
                </a:extLst>
              </p14:cNvPr>
              <p14:cNvContentPartPr/>
              <p14:nvPr/>
            </p14:nvContentPartPr>
            <p14:xfrm>
              <a:off x="9164781" y="1946563"/>
              <a:ext cx="6927" cy="6927"/>
            </p14:xfrm>
          </p:contentPart>
        </mc:Choice>
        <mc:Fallback xmlns="">
          <p:pic>
            <p:nvPicPr>
              <p:cNvPr id="36" name="Mürekkep 35">
                <a:extLst>
                  <a:ext uri="{FF2B5EF4-FFF2-40B4-BE49-F238E27FC236}">
                    <a16:creationId xmlns:a16="http://schemas.microsoft.com/office/drawing/2014/main" id="{153D20E3-ECC3-FC1E-1965-714F192E9D7E}"/>
                  </a:ext>
                </a:extLst>
              </p:cNvPr>
              <p:cNvPicPr/>
              <p:nvPr/>
            </p:nvPicPr>
            <p:blipFill>
              <a:blip r:embed="rId6"/>
              <a:stretch>
                <a:fillRect/>
              </a:stretch>
            </p:blipFill>
            <p:spPr>
              <a:xfrm>
                <a:off x="8125731" y="-131537"/>
                <a:ext cx="2078100" cy="4156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7" name="Mürekkep 36">
                <a:extLst>
                  <a:ext uri="{FF2B5EF4-FFF2-40B4-BE49-F238E27FC236}">
                    <a16:creationId xmlns:a16="http://schemas.microsoft.com/office/drawing/2014/main" id="{467DEB17-14E5-A68E-B5A0-0DD3D8539E23}"/>
                  </a:ext>
                </a:extLst>
              </p14:cNvPr>
              <p14:cNvContentPartPr/>
              <p14:nvPr/>
            </p14:nvContentPartPr>
            <p14:xfrm>
              <a:off x="9164781" y="1946563"/>
              <a:ext cx="6927" cy="6927"/>
            </p14:xfrm>
          </p:contentPart>
        </mc:Choice>
        <mc:Fallback xmlns="">
          <p:pic>
            <p:nvPicPr>
              <p:cNvPr id="37" name="Mürekkep 36">
                <a:extLst>
                  <a:ext uri="{FF2B5EF4-FFF2-40B4-BE49-F238E27FC236}">
                    <a16:creationId xmlns:a16="http://schemas.microsoft.com/office/drawing/2014/main" id="{467DEB17-14E5-A68E-B5A0-0DD3D8539E23}"/>
                  </a:ext>
                </a:extLst>
              </p:cNvPr>
              <p:cNvPicPr/>
              <p:nvPr/>
            </p:nvPicPr>
            <p:blipFill>
              <a:blip r:embed="rId6"/>
              <a:stretch>
                <a:fillRect/>
              </a:stretch>
            </p:blipFill>
            <p:spPr>
              <a:xfrm>
                <a:off x="8125731" y="-131537"/>
                <a:ext cx="2078100" cy="4156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8" name="Mürekkep 37">
                <a:extLst>
                  <a:ext uri="{FF2B5EF4-FFF2-40B4-BE49-F238E27FC236}">
                    <a16:creationId xmlns:a16="http://schemas.microsoft.com/office/drawing/2014/main" id="{0697DE5E-FF3C-C95E-1348-BCE64A98EA78}"/>
                  </a:ext>
                </a:extLst>
              </p14:cNvPr>
              <p14:cNvContentPartPr/>
              <p14:nvPr/>
            </p14:nvContentPartPr>
            <p14:xfrm>
              <a:off x="9155110" y="1946563"/>
              <a:ext cx="6927" cy="6927"/>
            </p14:xfrm>
          </p:contentPart>
        </mc:Choice>
        <mc:Fallback xmlns="">
          <p:pic>
            <p:nvPicPr>
              <p:cNvPr id="38" name="Mürekkep 37">
                <a:extLst>
                  <a:ext uri="{FF2B5EF4-FFF2-40B4-BE49-F238E27FC236}">
                    <a16:creationId xmlns:a16="http://schemas.microsoft.com/office/drawing/2014/main" id="{0697DE5E-FF3C-C95E-1348-BCE64A98EA78}"/>
                  </a:ext>
                </a:extLst>
              </p:cNvPr>
              <p:cNvPicPr/>
              <p:nvPr/>
            </p:nvPicPr>
            <p:blipFill>
              <a:blip r:embed="rId31"/>
              <a:stretch>
                <a:fillRect/>
              </a:stretch>
            </p:blipFill>
            <p:spPr>
              <a:xfrm>
                <a:off x="9039660" y="-131537"/>
                <a:ext cx="237057" cy="4156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9" name="Mürekkep 38">
                <a:extLst>
                  <a:ext uri="{FF2B5EF4-FFF2-40B4-BE49-F238E27FC236}">
                    <a16:creationId xmlns:a16="http://schemas.microsoft.com/office/drawing/2014/main" id="{26FAA579-8B01-D9CB-EA26-D1CF6D943A10}"/>
                  </a:ext>
                </a:extLst>
              </p14:cNvPr>
              <p14:cNvContentPartPr/>
              <p14:nvPr/>
            </p14:nvContentPartPr>
            <p14:xfrm>
              <a:off x="9150926" y="1946563"/>
              <a:ext cx="6927" cy="6927"/>
            </p14:xfrm>
          </p:contentPart>
        </mc:Choice>
        <mc:Fallback xmlns="">
          <p:pic>
            <p:nvPicPr>
              <p:cNvPr id="39" name="Mürekkep 38">
                <a:extLst>
                  <a:ext uri="{FF2B5EF4-FFF2-40B4-BE49-F238E27FC236}">
                    <a16:creationId xmlns:a16="http://schemas.microsoft.com/office/drawing/2014/main" id="{26FAA579-8B01-D9CB-EA26-D1CF6D943A10}"/>
                  </a:ext>
                </a:extLst>
              </p:cNvPr>
              <p:cNvPicPr/>
              <p:nvPr/>
            </p:nvPicPr>
            <p:blipFill>
              <a:blip r:embed="rId6"/>
              <a:stretch>
                <a:fillRect/>
              </a:stretch>
            </p:blipFill>
            <p:spPr>
              <a:xfrm>
                <a:off x="8111876" y="-131537"/>
                <a:ext cx="2078100" cy="4156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0" name="Mürekkep 39">
                <a:extLst>
                  <a:ext uri="{FF2B5EF4-FFF2-40B4-BE49-F238E27FC236}">
                    <a16:creationId xmlns:a16="http://schemas.microsoft.com/office/drawing/2014/main" id="{8DFCBC80-1131-37BF-AB02-1C3735625DD2}"/>
                  </a:ext>
                </a:extLst>
              </p14:cNvPr>
              <p14:cNvContentPartPr/>
              <p14:nvPr/>
            </p14:nvContentPartPr>
            <p14:xfrm>
              <a:off x="9150926" y="1946563"/>
              <a:ext cx="6927" cy="6927"/>
            </p14:xfrm>
          </p:contentPart>
        </mc:Choice>
        <mc:Fallback xmlns="">
          <p:pic>
            <p:nvPicPr>
              <p:cNvPr id="40" name="Mürekkep 39">
                <a:extLst>
                  <a:ext uri="{FF2B5EF4-FFF2-40B4-BE49-F238E27FC236}">
                    <a16:creationId xmlns:a16="http://schemas.microsoft.com/office/drawing/2014/main" id="{8DFCBC80-1131-37BF-AB02-1C3735625DD2}"/>
                  </a:ext>
                </a:extLst>
              </p:cNvPr>
              <p:cNvPicPr/>
              <p:nvPr/>
            </p:nvPicPr>
            <p:blipFill>
              <a:blip r:embed="rId6"/>
              <a:stretch>
                <a:fillRect/>
              </a:stretch>
            </p:blipFill>
            <p:spPr>
              <a:xfrm>
                <a:off x="8111876" y="-131537"/>
                <a:ext cx="2078100" cy="4156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1" name="Mürekkep 40">
                <a:extLst>
                  <a:ext uri="{FF2B5EF4-FFF2-40B4-BE49-F238E27FC236}">
                    <a16:creationId xmlns:a16="http://schemas.microsoft.com/office/drawing/2014/main" id="{669C078B-A481-84CA-FB1B-209F07D0EC43}"/>
                  </a:ext>
                </a:extLst>
              </p14:cNvPr>
              <p14:cNvContentPartPr/>
              <p14:nvPr/>
            </p14:nvContentPartPr>
            <p14:xfrm>
              <a:off x="9116290" y="1898072"/>
              <a:ext cx="6927" cy="6927"/>
            </p14:xfrm>
          </p:contentPart>
        </mc:Choice>
        <mc:Fallback xmlns="">
          <p:pic>
            <p:nvPicPr>
              <p:cNvPr id="41" name="Mürekkep 40">
                <a:extLst>
                  <a:ext uri="{FF2B5EF4-FFF2-40B4-BE49-F238E27FC236}">
                    <a16:creationId xmlns:a16="http://schemas.microsoft.com/office/drawing/2014/main" id="{669C078B-A481-84CA-FB1B-209F07D0EC43}"/>
                  </a:ext>
                </a:extLst>
              </p:cNvPr>
              <p:cNvPicPr/>
              <p:nvPr/>
            </p:nvPicPr>
            <p:blipFill>
              <a:blip r:embed="rId6"/>
              <a:stretch>
                <a:fillRect/>
              </a:stretch>
            </p:blipFill>
            <p:spPr>
              <a:xfrm>
                <a:off x="8084167" y="-180028"/>
                <a:ext cx="2078100" cy="4156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2" name="Mürekkep 41">
                <a:extLst>
                  <a:ext uri="{FF2B5EF4-FFF2-40B4-BE49-F238E27FC236}">
                    <a16:creationId xmlns:a16="http://schemas.microsoft.com/office/drawing/2014/main" id="{682556CA-5E64-9BC3-A93A-659EA9684F27}"/>
                  </a:ext>
                </a:extLst>
              </p14:cNvPr>
              <p14:cNvContentPartPr/>
              <p14:nvPr/>
            </p14:nvContentPartPr>
            <p14:xfrm>
              <a:off x="9157854" y="1826055"/>
              <a:ext cx="6927" cy="6927"/>
            </p14:xfrm>
          </p:contentPart>
        </mc:Choice>
        <mc:Fallback xmlns="">
          <p:pic>
            <p:nvPicPr>
              <p:cNvPr id="42" name="Mürekkep 41">
                <a:extLst>
                  <a:ext uri="{FF2B5EF4-FFF2-40B4-BE49-F238E27FC236}">
                    <a16:creationId xmlns:a16="http://schemas.microsoft.com/office/drawing/2014/main" id="{682556CA-5E64-9BC3-A93A-659EA9684F27}"/>
                  </a:ext>
                </a:extLst>
              </p:cNvPr>
              <p:cNvPicPr/>
              <p:nvPr/>
            </p:nvPicPr>
            <p:blipFill>
              <a:blip r:embed="rId4"/>
              <a:stretch>
                <a:fillRect/>
              </a:stretch>
            </p:blipFill>
            <p:spPr>
              <a:xfrm>
                <a:off x="8125731" y="1595155"/>
                <a:ext cx="2078100" cy="467957"/>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3" name="Mürekkep 42">
                <a:extLst>
                  <a:ext uri="{FF2B5EF4-FFF2-40B4-BE49-F238E27FC236}">
                    <a16:creationId xmlns:a16="http://schemas.microsoft.com/office/drawing/2014/main" id="{4E26B1C3-0776-4829-41DC-02FB96CA3C8F}"/>
                  </a:ext>
                </a:extLst>
              </p14:cNvPr>
              <p14:cNvContentPartPr/>
              <p14:nvPr/>
            </p14:nvContentPartPr>
            <p14:xfrm>
              <a:off x="9192490" y="1925781"/>
              <a:ext cx="6927" cy="6927"/>
            </p14:xfrm>
          </p:contentPart>
        </mc:Choice>
        <mc:Fallback xmlns="">
          <p:pic>
            <p:nvPicPr>
              <p:cNvPr id="43" name="Mürekkep 42">
                <a:extLst>
                  <a:ext uri="{FF2B5EF4-FFF2-40B4-BE49-F238E27FC236}">
                    <a16:creationId xmlns:a16="http://schemas.microsoft.com/office/drawing/2014/main" id="{4E26B1C3-0776-4829-41DC-02FB96CA3C8F}"/>
                  </a:ext>
                </a:extLst>
              </p:cNvPr>
              <p:cNvPicPr/>
              <p:nvPr/>
            </p:nvPicPr>
            <p:blipFill>
              <a:blip r:embed="rId6"/>
              <a:stretch>
                <a:fillRect/>
              </a:stretch>
            </p:blipFill>
            <p:spPr>
              <a:xfrm>
                <a:off x="8160367" y="-152319"/>
                <a:ext cx="2078100" cy="4156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4" name="Mürekkep 43">
                <a:extLst>
                  <a:ext uri="{FF2B5EF4-FFF2-40B4-BE49-F238E27FC236}">
                    <a16:creationId xmlns:a16="http://schemas.microsoft.com/office/drawing/2014/main" id="{4C1DFD2D-42BF-5B59-BB03-587026C5A1DF}"/>
                  </a:ext>
                </a:extLst>
              </p14:cNvPr>
              <p14:cNvContentPartPr/>
              <p14:nvPr/>
            </p14:nvContentPartPr>
            <p14:xfrm>
              <a:off x="9254836" y="1891145"/>
              <a:ext cx="6927" cy="6927"/>
            </p14:xfrm>
          </p:contentPart>
        </mc:Choice>
        <mc:Fallback xmlns="">
          <p:pic>
            <p:nvPicPr>
              <p:cNvPr id="44" name="Mürekkep 43">
                <a:extLst>
                  <a:ext uri="{FF2B5EF4-FFF2-40B4-BE49-F238E27FC236}">
                    <a16:creationId xmlns:a16="http://schemas.microsoft.com/office/drawing/2014/main" id="{4C1DFD2D-42BF-5B59-BB03-587026C5A1DF}"/>
                  </a:ext>
                </a:extLst>
              </p:cNvPr>
              <p:cNvPicPr/>
              <p:nvPr/>
            </p:nvPicPr>
            <p:blipFill>
              <a:blip r:embed="rId31"/>
              <a:stretch>
                <a:fillRect/>
              </a:stretch>
            </p:blipFill>
            <p:spPr>
              <a:xfrm>
                <a:off x="9139386" y="-180028"/>
                <a:ext cx="237057" cy="41562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5" name="Mürekkep 44">
                <a:extLst>
                  <a:ext uri="{FF2B5EF4-FFF2-40B4-BE49-F238E27FC236}">
                    <a16:creationId xmlns:a16="http://schemas.microsoft.com/office/drawing/2014/main" id="{4C1FA44C-65DD-C568-2554-AB40A861650D}"/>
                  </a:ext>
                </a:extLst>
              </p14:cNvPr>
              <p14:cNvContentPartPr/>
              <p14:nvPr/>
            </p14:nvContentPartPr>
            <p14:xfrm>
              <a:off x="9196673" y="1849581"/>
              <a:ext cx="6927" cy="6927"/>
            </p14:xfrm>
          </p:contentPart>
        </mc:Choice>
        <mc:Fallback xmlns="">
          <p:pic>
            <p:nvPicPr>
              <p:cNvPr id="45" name="Mürekkep 44">
                <a:extLst>
                  <a:ext uri="{FF2B5EF4-FFF2-40B4-BE49-F238E27FC236}">
                    <a16:creationId xmlns:a16="http://schemas.microsoft.com/office/drawing/2014/main" id="{4C1FA44C-65DD-C568-2554-AB40A861650D}"/>
                  </a:ext>
                </a:extLst>
              </p:cNvPr>
              <p:cNvPicPr/>
              <p:nvPr/>
            </p:nvPicPr>
            <p:blipFill>
              <a:blip r:embed="rId15"/>
              <a:stretch>
                <a:fillRect/>
              </a:stretch>
            </p:blipFill>
            <p:spPr>
              <a:xfrm>
                <a:off x="9081993" y="-228519"/>
                <a:ext cx="237057" cy="4156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6" name="Mürekkep 45">
                <a:extLst>
                  <a:ext uri="{FF2B5EF4-FFF2-40B4-BE49-F238E27FC236}">
                    <a16:creationId xmlns:a16="http://schemas.microsoft.com/office/drawing/2014/main" id="{491EC82A-646D-AB2D-BDB7-C9A81F6D6632}"/>
                  </a:ext>
                </a:extLst>
              </p14:cNvPr>
              <p14:cNvContentPartPr/>
              <p14:nvPr/>
            </p14:nvContentPartPr>
            <p14:xfrm>
              <a:off x="9227126" y="1932708"/>
              <a:ext cx="6927" cy="13279"/>
            </p14:xfrm>
          </p:contentPart>
        </mc:Choice>
        <mc:Fallback xmlns="">
          <p:pic>
            <p:nvPicPr>
              <p:cNvPr id="46" name="Mürekkep 45">
                <a:extLst>
                  <a:ext uri="{FF2B5EF4-FFF2-40B4-BE49-F238E27FC236}">
                    <a16:creationId xmlns:a16="http://schemas.microsoft.com/office/drawing/2014/main" id="{491EC82A-646D-AB2D-BDB7-C9A81F6D6632}"/>
                  </a:ext>
                </a:extLst>
              </p:cNvPr>
              <p:cNvPicPr/>
              <p:nvPr/>
            </p:nvPicPr>
            <p:blipFill>
              <a:blip r:embed="rId40"/>
              <a:stretch>
                <a:fillRect/>
              </a:stretch>
            </p:blipFill>
            <p:spPr>
              <a:xfrm>
                <a:off x="9162185" y="1828223"/>
                <a:ext cx="136375" cy="222598"/>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7" name="Mürekkep 46">
                <a:extLst>
                  <a:ext uri="{FF2B5EF4-FFF2-40B4-BE49-F238E27FC236}">
                    <a16:creationId xmlns:a16="http://schemas.microsoft.com/office/drawing/2014/main" id="{A06A2709-59C8-0C53-9C7C-5A870668E631}"/>
                  </a:ext>
                </a:extLst>
              </p14:cNvPr>
              <p14:cNvContentPartPr/>
              <p14:nvPr/>
            </p14:nvContentPartPr>
            <p14:xfrm>
              <a:off x="9234054" y="1953490"/>
              <a:ext cx="6927" cy="6927"/>
            </p14:xfrm>
          </p:contentPart>
        </mc:Choice>
        <mc:Fallback xmlns="">
          <p:pic>
            <p:nvPicPr>
              <p:cNvPr id="47" name="Mürekkep 46">
                <a:extLst>
                  <a:ext uri="{FF2B5EF4-FFF2-40B4-BE49-F238E27FC236}">
                    <a16:creationId xmlns:a16="http://schemas.microsoft.com/office/drawing/2014/main" id="{A06A2709-59C8-0C53-9C7C-5A870668E631}"/>
                  </a:ext>
                </a:extLst>
              </p:cNvPr>
              <p:cNvPicPr/>
              <p:nvPr/>
            </p:nvPicPr>
            <p:blipFill>
              <a:blip r:embed="rId6"/>
              <a:stretch>
                <a:fillRect/>
              </a:stretch>
            </p:blipFill>
            <p:spPr>
              <a:xfrm>
                <a:off x="8201931" y="-117683"/>
                <a:ext cx="2078100" cy="4156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8" name="Mürekkep 47">
                <a:extLst>
                  <a:ext uri="{FF2B5EF4-FFF2-40B4-BE49-F238E27FC236}">
                    <a16:creationId xmlns:a16="http://schemas.microsoft.com/office/drawing/2014/main" id="{F3BA23D1-C2C0-581C-CBE7-CE1279758FEE}"/>
                  </a:ext>
                </a:extLst>
              </p14:cNvPr>
              <p14:cNvContentPartPr/>
              <p14:nvPr/>
            </p14:nvContentPartPr>
            <p14:xfrm>
              <a:off x="9282545" y="1953490"/>
              <a:ext cx="9680" cy="6927"/>
            </p14:xfrm>
          </p:contentPart>
        </mc:Choice>
        <mc:Fallback xmlns="">
          <p:pic>
            <p:nvPicPr>
              <p:cNvPr id="48" name="Mürekkep 47">
                <a:extLst>
                  <a:ext uri="{FF2B5EF4-FFF2-40B4-BE49-F238E27FC236}">
                    <a16:creationId xmlns:a16="http://schemas.microsoft.com/office/drawing/2014/main" id="{F3BA23D1-C2C0-581C-CBE7-CE1279758FEE}"/>
                  </a:ext>
                </a:extLst>
              </p:cNvPr>
              <p:cNvPicPr/>
              <p:nvPr/>
            </p:nvPicPr>
            <p:blipFill>
              <a:blip r:embed="rId43"/>
              <a:stretch>
                <a:fillRect/>
              </a:stretch>
            </p:blipFill>
            <p:spPr>
              <a:xfrm>
                <a:off x="9231034" y="1723360"/>
                <a:ext cx="113049" cy="467957"/>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9" name="Mürekkep 48">
                <a:extLst>
                  <a:ext uri="{FF2B5EF4-FFF2-40B4-BE49-F238E27FC236}">
                    <a16:creationId xmlns:a16="http://schemas.microsoft.com/office/drawing/2014/main" id="{AD23A9E0-1F77-984F-9ED9-57C92493E71A}"/>
                  </a:ext>
                </a:extLst>
              </p14:cNvPr>
              <p14:cNvContentPartPr/>
              <p14:nvPr/>
            </p14:nvContentPartPr>
            <p14:xfrm>
              <a:off x="9196262" y="2012867"/>
              <a:ext cx="93209" cy="17374"/>
            </p14:xfrm>
          </p:contentPart>
        </mc:Choice>
        <mc:Fallback xmlns="">
          <p:pic>
            <p:nvPicPr>
              <p:cNvPr id="49" name="Mürekkep 48">
                <a:extLst>
                  <a:ext uri="{FF2B5EF4-FFF2-40B4-BE49-F238E27FC236}">
                    <a16:creationId xmlns:a16="http://schemas.microsoft.com/office/drawing/2014/main" id="{AD23A9E0-1F77-984F-9ED9-57C92493E71A}"/>
                  </a:ext>
                </a:extLst>
              </p:cNvPr>
              <p:cNvPicPr/>
              <p:nvPr/>
            </p:nvPicPr>
            <p:blipFill>
              <a:blip r:embed="rId45"/>
              <a:stretch>
                <a:fillRect/>
              </a:stretch>
            </p:blipFill>
            <p:spPr>
              <a:xfrm>
                <a:off x="9142488" y="1906850"/>
                <a:ext cx="200399" cy="229762"/>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0" name="Mürekkep 49">
                <a:extLst>
                  <a:ext uri="{FF2B5EF4-FFF2-40B4-BE49-F238E27FC236}">
                    <a16:creationId xmlns:a16="http://schemas.microsoft.com/office/drawing/2014/main" id="{DB83684C-50E5-C9E7-1F7F-BC5706395456}"/>
                  </a:ext>
                </a:extLst>
              </p14:cNvPr>
              <p14:cNvContentPartPr/>
              <p14:nvPr/>
            </p14:nvContentPartPr>
            <p14:xfrm>
              <a:off x="9137072" y="1995054"/>
              <a:ext cx="6927" cy="6927"/>
            </p14:xfrm>
          </p:contentPart>
        </mc:Choice>
        <mc:Fallback xmlns="">
          <p:pic>
            <p:nvPicPr>
              <p:cNvPr id="50" name="Mürekkep 49">
                <a:extLst>
                  <a:ext uri="{FF2B5EF4-FFF2-40B4-BE49-F238E27FC236}">
                    <a16:creationId xmlns:a16="http://schemas.microsoft.com/office/drawing/2014/main" id="{DB83684C-50E5-C9E7-1F7F-BC5706395456}"/>
                  </a:ext>
                </a:extLst>
              </p:cNvPr>
              <p:cNvPicPr/>
              <p:nvPr/>
            </p:nvPicPr>
            <p:blipFill>
              <a:blip r:embed="rId6"/>
              <a:stretch>
                <a:fillRect/>
              </a:stretch>
            </p:blipFill>
            <p:spPr>
              <a:xfrm>
                <a:off x="8098022" y="-76119"/>
                <a:ext cx="2078100" cy="4156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1" name="Mürekkep 50">
                <a:extLst>
                  <a:ext uri="{FF2B5EF4-FFF2-40B4-BE49-F238E27FC236}">
                    <a16:creationId xmlns:a16="http://schemas.microsoft.com/office/drawing/2014/main" id="{6CF8A0EB-FB34-542B-45B4-EE8153808C2A}"/>
                  </a:ext>
                </a:extLst>
              </p14:cNvPr>
              <p14:cNvContentPartPr/>
              <p14:nvPr/>
            </p14:nvContentPartPr>
            <p14:xfrm>
              <a:off x="9137072" y="1995054"/>
              <a:ext cx="6927" cy="6927"/>
            </p14:xfrm>
          </p:contentPart>
        </mc:Choice>
        <mc:Fallback xmlns="">
          <p:pic>
            <p:nvPicPr>
              <p:cNvPr id="51" name="Mürekkep 50">
                <a:extLst>
                  <a:ext uri="{FF2B5EF4-FFF2-40B4-BE49-F238E27FC236}">
                    <a16:creationId xmlns:a16="http://schemas.microsoft.com/office/drawing/2014/main" id="{6CF8A0EB-FB34-542B-45B4-EE8153808C2A}"/>
                  </a:ext>
                </a:extLst>
              </p:cNvPr>
              <p:cNvPicPr/>
              <p:nvPr/>
            </p:nvPicPr>
            <p:blipFill>
              <a:blip r:embed="rId6"/>
              <a:stretch>
                <a:fillRect/>
              </a:stretch>
            </p:blipFill>
            <p:spPr>
              <a:xfrm>
                <a:off x="8098022" y="-76119"/>
                <a:ext cx="2078100" cy="4156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2" name="Mürekkep 51">
                <a:extLst>
                  <a:ext uri="{FF2B5EF4-FFF2-40B4-BE49-F238E27FC236}">
                    <a16:creationId xmlns:a16="http://schemas.microsoft.com/office/drawing/2014/main" id="{5545111D-E28B-014A-271C-E41754D2AF28}"/>
                  </a:ext>
                </a:extLst>
              </p14:cNvPr>
              <p14:cNvContentPartPr/>
              <p14:nvPr/>
            </p14:nvContentPartPr>
            <p14:xfrm>
              <a:off x="9206345" y="1988126"/>
              <a:ext cx="6927" cy="6927"/>
            </p14:xfrm>
          </p:contentPart>
        </mc:Choice>
        <mc:Fallback xmlns="">
          <p:pic>
            <p:nvPicPr>
              <p:cNvPr id="52" name="Mürekkep 51">
                <a:extLst>
                  <a:ext uri="{FF2B5EF4-FFF2-40B4-BE49-F238E27FC236}">
                    <a16:creationId xmlns:a16="http://schemas.microsoft.com/office/drawing/2014/main" id="{5545111D-E28B-014A-271C-E41754D2AF28}"/>
                  </a:ext>
                </a:extLst>
              </p:cNvPr>
              <p:cNvPicPr/>
              <p:nvPr/>
            </p:nvPicPr>
            <p:blipFill>
              <a:blip r:embed="rId6"/>
              <a:stretch>
                <a:fillRect/>
              </a:stretch>
            </p:blipFill>
            <p:spPr>
              <a:xfrm>
                <a:off x="8174222" y="-89974"/>
                <a:ext cx="2078100" cy="4156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3" name="Mürekkep 52">
                <a:extLst>
                  <a:ext uri="{FF2B5EF4-FFF2-40B4-BE49-F238E27FC236}">
                    <a16:creationId xmlns:a16="http://schemas.microsoft.com/office/drawing/2014/main" id="{3FA51724-331B-D728-BEA4-65A48DA1F7B3}"/>
                  </a:ext>
                </a:extLst>
              </p14:cNvPr>
              <p14:cNvContentPartPr/>
              <p14:nvPr/>
            </p14:nvContentPartPr>
            <p14:xfrm>
              <a:off x="9118515" y="1988127"/>
              <a:ext cx="87830" cy="29294"/>
            </p14:xfrm>
          </p:contentPart>
        </mc:Choice>
        <mc:Fallback xmlns="">
          <p:pic>
            <p:nvPicPr>
              <p:cNvPr id="53" name="Mürekkep 52">
                <a:extLst>
                  <a:ext uri="{FF2B5EF4-FFF2-40B4-BE49-F238E27FC236}">
                    <a16:creationId xmlns:a16="http://schemas.microsoft.com/office/drawing/2014/main" id="{3FA51724-331B-D728-BEA4-65A48DA1F7B3}"/>
                  </a:ext>
                </a:extLst>
              </p:cNvPr>
              <p:cNvPicPr/>
              <p:nvPr/>
            </p:nvPicPr>
            <p:blipFill>
              <a:blip r:embed="rId50"/>
              <a:stretch>
                <a:fillRect/>
              </a:stretch>
            </p:blipFill>
            <p:spPr>
              <a:xfrm>
                <a:off x="9064742" y="1880954"/>
                <a:ext cx="195018" cy="243283"/>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4" name="Mürekkep 53">
                <a:extLst>
                  <a:ext uri="{FF2B5EF4-FFF2-40B4-BE49-F238E27FC236}">
                    <a16:creationId xmlns:a16="http://schemas.microsoft.com/office/drawing/2014/main" id="{D2908C1A-2CAF-B190-CA51-D99B914EC74F}"/>
                  </a:ext>
                </a:extLst>
              </p14:cNvPr>
              <p14:cNvContentPartPr/>
              <p14:nvPr/>
            </p14:nvContentPartPr>
            <p14:xfrm>
              <a:off x="9060872" y="2036617"/>
              <a:ext cx="6927" cy="6927"/>
            </p14:xfrm>
          </p:contentPart>
        </mc:Choice>
        <mc:Fallback xmlns="">
          <p:pic>
            <p:nvPicPr>
              <p:cNvPr id="54" name="Mürekkep 53">
                <a:extLst>
                  <a:ext uri="{FF2B5EF4-FFF2-40B4-BE49-F238E27FC236}">
                    <a16:creationId xmlns:a16="http://schemas.microsoft.com/office/drawing/2014/main" id="{D2908C1A-2CAF-B190-CA51-D99B914EC74F}"/>
                  </a:ext>
                </a:extLst>
              </p:cNvPr>
              <p:cNvPicPr/>
              <p:nvPr/>
            </p:nvPicPr>
            <p:blipFill>
              <a:blip r:embed="rId6"/>
              <a:stretch>
                <a:fillRect/>
              </a:stretch>
            </p:blipFill>
            <p:spPr>
              <a:xfrm>
                <a:off x="8021822" y="-41483"/>
                <a:ext cx="2078100" cy="4156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5" name="Mürekkep 54">
                <a:extLst>
                  <a:ext uri="{FF2B5EF4-FFF2-40B4-BE49-F238E27FC236}">
                    <a16:creationId xmlns:a16="http://schemas.microsoft.com/office/drawing/2014/main" id="{29CF8325-43B4-6E2A-92FE-196A91FAFB25}"/>
                  </a:ext>
                </a:extLst>
              </p14:cNvPr>
              <p14:cNvContentPartPr/>
              <p14:nvPr/>
            </p14:nvContentPartPr>
            <p14:xfrm>
              <a:off x="9067799" y="2046234"/>
              <a:ext cx="6927" cy="6927"/>
            </p14:xfrm>
          </p:contentPart>
        </mc:Choice>
        <mc:Fallback xmlns="">
          <p:pic>
            <p:nvPicPr>
              <p:cNvPr id="55" name="Mürekkep 54">
                <a:extLst>
                  <a:ext uri="{FF2B5EF4-FFF2-40B4-BE49-F238E27FC236}">
                    <a16:creationId xmlns:a16="http://schemas.microsoft.com/office/drawing/2014/main" id="{29CF8325-43B4-6E2A-92FE-196A91FAFB25}"/>
                  </a:ext>
                </a:extLst>
              </p:cNvPr>
              <p:cNvPicPr/>
              <p:nvPr/>
            </p:nvPicPr>
            <p:blipFill>
              <a:blip r:embed="rId53"/>
              <a:stretch>
                <a:fillRect/>
              </a:stretch>
            </p:blipFill>
            <p:spPr>
              <a:xfrm>
                <a:off x="8953119" y="1886380"/>
                <a:ext cx="237057" cy="326102"/>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6" name="Mürekkep 55">
                <a:extLst>
                  <a:ext uri="{FF2B5EF4-FFF2-40B4-BE49-F238E27FC236}">
                    <a16:creationId xmlns:a16="http://schemas.microsoft.com/office/drawing/2014/main" id="{80B04579-2CB6-264B-5250-6B54B7C3441E}"/>
                  </a:ext>
                </a:extLst>
              </p14:cNvPr>
              <p14:cNvContentPartPr/>
              <p14:nvPr/>
            </p14:nvContentPartPr>
            <p14:xfrm>
              <a:off x="7643486" y="1951498"/>
              <a:ext cx="464970" cy="60738"/>
            </p14:xfrm>
          </p:contentPart>
        </mc:Choice>
        <mc:Fallback xmlns="">
          <p:pic>
            <p:nvPicPr>
              <p:cNvPr id="56" name="Mürekkep 55">
                <a:extLst>
                  <a:ext uri="{FF2B5EF4-FFF2-40B4-BE49-F238E27FC236}">
                    <a16:creationId xmlns:a16="http://schemas.microsoft.com/office/drawing/2014/main" id="{80B04579-2CB6-264B-5250-6B54B7C3441E}"/>
                  </a:ext>
                </a:extLst>
              </p:cNvPr>
              <p:cNvPicPr/>
              <p:nvPr/>
            </p:nvPicPr>
            <p:blipFill>
              <a:blip r:embed="rId55"/>
              <a:stretch>
                <a:fillRect/>
              </a:stretch>
            </p:blipFill>
            <p:spPr>
              <a:xfrm>
                <a:off x="7589905" y="1844313"/>
                <a:ext cx="572492" cy="27475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8" name="Mürekkep 57">
                <a:extLst>
                  <a:ext uri="{FF2B5EF4-FFF2-40B4-BE49-F238E27FC236}">
                    <a16:creationId xmlns:a16="http://schemas.microsoft.com/office/drawing/2014/main" id="{BB14D69C-227E-CA8F-170D-8F391A47D4B3}"/>
                  </a:ext>
                </a:extLst>
              </p14:cNvPr>
              <p14:cNvContentPartPr/>
              <p14:nvPr/>
            </p14:nvContentPartPr>
            <p14:xfrm>
              <a:off x="9229753" y="1951789"/>
              <a:ext cx="149778" cy="51146"/>
            </p14:xfrm>
          </p:contentPart>
        </mc:Choice>
        <mc:Fallback xmlns="">
          <p:pic>
            <p:nvPicPr>
              <p:cNvPr id="58" name="Mürekkep 57">
                <a:extLst>
                  <a:ext uri="{FF2B5EF4-FFF2-40B4-BE49-F238E27FC236}">
                    <a16:creationId xmlns:a16="http://schemas.microsoft.com/office/drawing/2014/main" id="{BB14D69C-227E-CA8F-170D-8F391A47D4B3}"/>
                  </a:ext>
                </a:extLst>
              </p:cNvPr>
              <p:cNvPicPr/>
              <p:nvPr/>
            </p:nvPicPr>
            <p:blipFill>
              <a:blip r:embed="rId57"/>
              <a:stretch>
                <a:fillRect/>
              </a:stretch>
            </p:blipFill>
            <p:spPr>
              <a:xfrm>
                <a:off x="9176235" y="1844490"/>
                <a:ext cx="257173" cy="265387"/>
              </a:xfrm>
              <a:prstGeom prst="rect">
                <a:avLst/>
              </a:prstGeom>
            </p:spPr>
          </p:pic>
        </mc:Fallback>
      </mc:AlternateContent>
    </p:spTree>
    <p:extLst>
      <p:ext uri="{BB962C8B-B14F-4D97-AF65-F5344CB8AC3E}">
        <p14:creationId xmlns:p14="http://schemas.microsoft.com/office/powerpoint/2010/main" val="1343043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32646E-429C-E562-FA04-8C48CACE4E13}"/>
              </a:ext>
            </a:extLst>
          </p:cNvPr>
          <p:cNvSpPr>
            <a:spLocks noGrp="1"/>
          </p:cNvSpPr>
          <p:nvPr>
            <p:ph type="title"/>
          </p:nvPr>
        </p:nvSpPr>
        <p:spPr/>
        <p:txBody>
          <a:bodyPr/>
          <a:lstStyle/>
          <a:p>
            <a:endParaRPr lang="tr-TR"/>
          </a:p>
        </p:txBody>
      </p:sp>
      <p:sp>
        <p:nvSpPr>
          <p:cNvPr id="4" name="Veri Yer Tutucusu 3">
            <a:extLst>
              <a:ext uri="{FF2B5EF4-FFF2-40B4-BE49-F238E27FC236}">
                <a16:creationId xmlns:a16="http://schemas.microsoft.com/office/drawing/2014/main" id="{31E710BC-1B89-E10A-09A9-39A99F205CA6}"/>
              </a:ext>
            </a:extLst>
          </p:cNvPr>
          <p:cNvSpPr>
            <a:spLocks noGrp="1"/>
          </p:cNvSpPr>
          <p:nvPr>
            <p:ph type="dt" sz="half" idx="10"/>
          </p:nvPr>
        </p:nvSpPr>
        <p:spPr/>
        <p:txBody>
          <a:bodyPr/>
          <a:lstStyle/>
          <a:p>
            <a:fld id="{4C39518B-8538-48C2-9465-B4C7AC8EBF3C}" type="datetime1">
              <a:t>22.10.2024</a:t>
            </a:fld>
            <a:endParaRPr lang="en-US" dirty="0"/>
          </a:p>
        </p:txBody>
      </p:sp>
      <p:sp>
        <p:nvSpPr>
          <p:cNvPr id="5" name="Alt Bilgi Yer Tutucusu 4">
            <a:extLst>
              <a:ext uri="{FF2B5EF4-FFF2-40B4-BE49-F238E27FC236}">
                <a16:creationId xmlns:a16="http://schemas.microsoft.com/office/drawing/2014/main" id="{0F15CB9F-BF26-7797-FC64-B0AF2A8F257A}"/>
              </a:ext>
            </a:extLst>
          </p:cNvPr>
          <p:cNvSpPr>
            <a:spLocks noGrp="1"/>
          </p:cNvSpPr>
          <p:nvPr>
            <p:ph type="ftr" sz="quarter" idx="11"/>
          </p:nvPr>
        </p:nvSpPr>
        <p:spPr/>
        <p:txBody>
          <a:bodyPr/>
          <a:lstStyle/>
          <a:p>
            <a:r>
              <a:rPr lang="en-US" sz="1300" dirty="0" err="1">
                <a:solidFill>
                  <a:srgbClr val="1B1B1B"/>
                </a:solidFill>
                <a:latin typeface="Cambria"/>
                <a:ea typeface="Cambria"/>
              </a:rPr>
              <a:t>bilgisayarlı</a:t>
            </a:r>
            <a:r>
              <a:rPr lang="en-US" sz="1300" dirty="0">
                <a:solidFill>
                  <a:srgbClr val="1B1B1B"/>
                </a:solidFill>
                <a:latin typeface="Cambria"/>
                <a:ea typeface="Cambria"/>
              </a:rPr>
              <a:t> </a:t>
            </a:r>
            <a:r>
              <a:rPr lang="en-US" sz="1300" dirty="0" err="1">
                <a:solidFill>
                  <a:srgbClr val="1B1B1B"/>
                </a:solidFill>
                <a:latin typeface="Cambria"/>
                <a:ea typeface="Cambria"/>
              </a:rPr>
              <a:t>tomografi</a:t>
            </a:r>
            <a:r>
              <a:rPr lang="en-US" sz="1300" dirty="0">
                <a:solidFill>
                  <a:srgbClr val="1B1B1B"/>
                </a:solidFill>
                <a:latin typeface="Cambria"/>
                <a:ea typeface="Cambria"/>
              </a:rPr>
              <a:t> </a:t>
            </a:r>
            <a:r>
              <a:rPr lang="en-US" sz="1300" dirty="0" err="1">
                <a:solidFill>
                  <a:srgbClr val="1B1B1B"/>
                </a:solidFill>
                <a:latin typeface="Cambria"/>
                <a:ea typeface="Cambria"/>
              </a:rPr>
              <a:t>dilimleri</a:t>
            </a:r>
            <a:r>
              <a:rPr lang="en-US" sz="1300" dirty="0">
                <a:solidFill>
                  <a:srgbClr val="1B1B1B"/>
                </a:solidFill>
                <a:latin typeface="Cambria"/>
                <a:ea typeface="Cambria"/>
              </a:rPr>
              <a:t> </a:t>
            </a:r>
            <a:r>
              <a:rPr lang="en-US" sz="1300" dirty="0" err="1">
                <a:solidFill>
                  <a:srgbClr val="1B1B1B"/>
                </a:solidFill>
                <a:latin typeface="Cambria"/>
                <a:ea typeface="Cambria"/>
              </a:rPr>
              <a:t>apikal</a:t>
            </a:r>
            <a:r>
              <a:rPr lang="en-US" sz="1300" dirty="0">
                <a:solidFill>
                  <a:srgbClr val="1B1B1B"/>
                </a:solidFill>
                <a:latin typeface="Cambria"/>
                <a:ea typeface="Cambria"/>
              </a:rPr>
              <a:t> </a:t>
            </a:r>
            <a:r>
              <a:rPr lang="en-US" sz="1300" dirty="0" err="1">
                <a:solidFill>
                  <a:srgbClr val="1B1B1B"/>
                </a:solidFill>
                <a:latin typeface="Cambria"/>
                <a:ea typeface="Cambria"/>
              </a:rPr>
              <a:t>blebleri</a:t>
            </a:r>
            <a:r>
              <a:rPr lang="en-US" sz="1300" dirty="0">
                <a:solidFill>
                  <a:srgbClr val="1B1B1B"/>
                </a:solidFill>
                <a:latin typeface="Cambria"/>
                <a:ea typeface="Cambria"/>
              </a:rPr>
              <a:t> </a:t>
            </a:r>
            <a:r>
              <a:rPr lang="en-US" sz="1300" dirty="0" err="1">
                <a:solidFill>
                  <a:srgbClr val="1B1B1B"/>
                </a:solidFill>
                <a:latin typeface="Cambria"/>
                <a:ea typeface="Cambria"/>
              </a:rPr>
              <a:t>ve</a:t>
            </a:r>
            <a:r>
              <a:rPr lang="en-US" sz="1300" dirty="0">
                <a:solidFill>
                  <a:srgbClr val="1B1B1B"/>
                </a:solidFill>
                <a:latin typeface="Cambria"/>
                <a:ea typeface="Cambria"/>
              </a:rPr>
              <a:t> </a:t>
            </a:r>
            <a:r>
              <a:rPr lang="en-US" sz="1300" dirty="0" err="1">
                <a:solidFill>
                  <a:srgbClr val="1B1B1B"/>
                </a:solidFill>
                <a:latin typeface="Cambria"/>
                <a:ea typeface="Cambria"/>
              </a:rPr>
              <a:t>rezidüel</a:t>
            </a:r>
            <a:r>
              <a:rPr lang="en-US" sz="1300" dirty="0">
                <a:solidFill>
                  <a:srgbClr val="1B1B1B"/>
                </a:solidFill>
                <a:latin typeface="Cambria"/>
                <a:ea typeface="Cambria"/>
              </a:rPr>
              <a:t> </a:t>
            </a:r>
            <a:r>
              <a:rPr lang="en-US" sz="1300" dirty="0" err="1">
                <a:solidFill>
                  <a:srgbClr val="1B1B1B"/>
                </a:solidFill>
                <a:latin typeface="Cambria"/>
                <a:ea typeface="Cambria"/>
              </a:rPr>
              <a:t>pnömotoraksı</a:t>
            </a:r>
            <a:r>
              <a:rPr lang="en-US" sz="1300" dirty="0">
                <a:solidFill>
                  <a:srgbClr val="1B1B1B"/>
                </a:solidFill>
                <a:latin typeface="Cambria"/>
                <a:ea typeface="Cambria"/>
              </a:rPr>
              <a:t> </a:t>
            </a:r>
            <a:r>
              <a:rPr lang="en-US" sz="1300" dirty="0" err="1">
                <a:solidFill>
                  <a:srgbClr val="1B1B1B"/>
                </a:solidFill>
                <a:latin typeface="Cambria"/>
                <a:ea typeface="Cambria"/>
              </a:rPr>
              <a:t>göstermektedir</a:t>
            </a:r>
            <a:endParaRPr lang="tr-TR" dirty="0" err="1"/>
          </a:p>
        </p:txBody>
      </p:sp>
      <p:sp>
        <p:nvSpPr>
          <p:cNvPr id="6" name="Slayt Numarası Yer Tutucusu 5">
            <a:extLst>
              <a:ext uri="{FF2B5EF4-FFF2-40B4-BE49-F238E27FC236}">
                <a16:creationId xmlns:a16="http://schemas.microsoft.com/office/drawing/2014/main" id="{80C83F40-B857-2270-07F6-C41ADDF99619}"/>
              </a:ext>
            </a:extLst>
          </p:cNvPr>
          <p:cNvSpPr>
            <a:spLocks noGrp="1"/>
          </p:cNvSpPr>
          <p:nvPr>
            <p:ph type="sldNum" sz="quarter" idx="12"/>
          </p:nvPr>
        </p:nvSpPr>
        <p:spPr/>
        <p:txBody>
          <a:bodyPr/>
          <a:lstStyle/>
          <a:p>
            <a:fld id="{A65A5C87-DF58-40C8-B092-1DE63DB4547E}" type="slidenum">
              <a:rPr lang="en-US" dirty="0"/>
              <a:t>13</a:t>
            </a:fld>
            <a:endParaRPr lang="en-US" dirty="0"/>
          </a:p>
        </p:txBody>
      </p:sp>
      <p:pic>
        <p:nvPicPr>
          <p:cNvPr id="10" name="İçerik Yer Tutucusu 9" descr="metin, çocukların yaptığı resimler, karmin, sanat içeren bir resim&#10;&#10;Açıklama otomatik olarak oluşturuldu">
            <a:extLst>
              <a:ext uri="{FF2B5EF4-FFF2-40B4-BE49-F238E27FC236}">
                <a16:creationId xmlns:a16="http://schemas.microsoft.com/office/drawing/2014/main" id="{578367D1-25BE-4A25-52C8-DD0B91F1A83C}"/>
              </a:ext>
            </a:extLst>
          </p:cNvPr>
          <p:cNvPicPr>
            <a:picLocks noGrp="1" noChangeAspect="1"/>
          </p:cNvPicPr>
          <p:nvPr>
            <p:ph idx="1"/>
          </p:nvPr>
        </p:nvPicPr>
        <p:blipFill>
          <a:blip r:embed="rId2"/>
          <a:stretch>
            <a:fillRect/>
          </a:stretch>
        </p:blipFill>
        <p:spPr>
          <a:xfrm>
            <a:off x="907820" y="651852"/>
            <a:ext cx="10255174" cy="4705796"/>
          </a:xfrm>
        </p:spPr>
      </p:pic>
    </p:spTree>
    <p:extLst>
      <p:ext uri="{BB962C8B-B14F-4D97-AF65-F5344CB8AC3E}">
        <p14:creationId xmlns:p14="http://schemas.microsoft.com/office/powerpoint/2010/main" val="3444438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31957E-113B-78A1-E956-957D0C6099AA}"/>
              </a:ext>
            </a:extLst>
          </p:cNvPr>
          <p:cNvSpPr>
            <a:spLocks noGrp="1"/>
          </p:cNvSpPr>
          <p:nvPr>
            <p:ph type="title"/>
          </p:nvPr>
        </p:nvSpPr>
        <p:spPr/>
        <p:txBody>
          <a:bodyPr/>
          <a:lstStyle/>
          <a:p>
            <a:r>
              <a:rPr lang="tr-TR" dirty="0"/>
              <a:t>Tartışma ve Sonuç</a:t>
            </a:r>
          </a:p>
        </p:txBody>
      </p:sp>
      <p:sp>
        <p:nvSpPr>
          <p:cNvPr id="3" name="İçerik Yer Tutucusu 2">
            <a:extLst>
              <a:ext uri="{FF2B5EF4-FFF2-40B4-BE49-F238E27FC236}">
                <a16:creationId xmlns:a16="http://schemas.microsoft.com/office/drawing/2014/main" id="{E8BB8C27-7E94-5BAE-67BE-CAA2BF754D6E}"/>
              </a:ext>
            </a:extLst>
          </p:cNvPr>
          <p:cNvSpPr>
            <a:spLocks noGrp="1"/>
          </p:cNvSpPr>
          <p:nvPr>
            <p:ph idx="1"/>
          </p:nvPr>
        </p:nvSpPr>
        <p:spPr/>
        <p:txBody>
          <a:bodyPr vert="horz" lIns="91440" tIns="45720" rIns="91440" bIns="45720" rtlCol="0" anchor="t">
            <a:normAutofit/>
          </a:bodyPr>
          <a:lstStyle/>
          <a:p>
            <a:r>
              <a:rPr lang="tr-TR" sz="1800" dirty="0">
                <a:latin typeface="Cambria"/>
                <a:ea typeface="Cambria"/>
              </a:rPr>
              <a:t>Elektronik sigara kullanımının potansiyel olumsuz sağlık etkileri, artan kullanımına rağmen henüz belirlenmemiştir.</a:t>
            </a:r>
          </a:p>
          <a:p>
            <a:pPr marL="0" indent="0">
              <a:buNone/>
            </a:pPr>
            <a:endParaRPr lang="tr-TR" sz="1800" dirty="0">
              <a:latin typeface="Cambria"/>
              <a:ea typeface="Cambria"/>
            </a:endParaRPr>
          </a:p>
          <a:p>
            <a:r>
              <a:rPr lang="tr-TR" sz="1800" dirty="0">
                <a:latin typeface="Cambria"/>
                <a:ea typeface="Cambria"/>
              </a:rPr>
              <a:t>Önceki vaka raporlarında (</a:t>
            </a:r>
            <a:r>
              <a:rPr lang="tr-TR" sz="1800" err="1">
                <a:latin typeface="Cambria"/>
                <a:ea typeface="Cambria"/>
              </a:rPr>
              <a:t>Hua</a:t>
            </a:r>
            <a:r>
              <a:rPr lang="tr-TR" sz="1800" dirty="0">
                <a:latin typeface="Cambria"/>
                <a:ea typeface="Cambria"/>
              </a:rPr>
              <a:t> ve ark. , </a:t>
            </a:r>
            <a:r>
              <a:rPr lang="tr-TR" sz="1800" err="1">
                <a:latin typeface="Cambria"/>
                <a:ea typeface="Cambria"/>
              </a:rPr>
              <a:t>Hureaux</a:t>
            </a:r>
            <a:r>
              <a:rPr lang="tr-TR" sz="1800" dirty="0">
                <a:latin typeface="Cambria"/>
                <a:ea typeface="Cambria"/>
              </a:rPr>
              <a:t> ve ark ) , e-sigara kullanımının </a:t>
            </a:r>
            <a:r>
              <a:rPr lang="tr-TR" sz="1800" err="1">
                <a:latin typeface="Cambria"/>
                <a:ea typeface="Cambria"/>
              </a:rPr>
              <a:t>ekzojen</a:t>
            </a:r>
            <a:r>
              <a:rPr lang="tr-TR" sz="1800" dirty="0">
                <a:latin typeface="Cambria"/>
                <a:ea typeface="Cambria"/>
              </a:rPr>
              <a:t> </a:t>
            </a:r>
            <a:r>
              <a:rPr lang="tr-TR" sz="1800" err="1">
                <a:latin typeface="Cambria"/>
                <a:ea typeface="Cambria"/>
              </a:rPr>
              <a:t>lipoid</a:t>
            </a:r>
            <a:r>
              <a:rPr lang="tr-TR" sz="1800" dirty="0">
                <a:latin typeface="Cambria"/>
                <a:ea typeface="Cambria"/>
              </a:rPr>
              <a:t> pnömoni, bilateral plevral efüzyon, </a:t>
            </a:r>
            <a:r>
              <a:rPr lang="tr-TR" sz="1800" err="1">
                <a:latin typeface="Cambria"/>
                <a:ea typeface="Cambria"/>
              </a:rPr>
              <a:t>bronşiyolit</a:t>
            </a:r>
            <a:r>
              <a:rPr lang="tr-TR" sz="1800" dirty="0">
                <a:latin typeface="Cambria"/>
                <a:ea typeface="Cambria"/>
              </a:rPr>
              <a:t>, akut eozinofilik pnömoni ve akut hipersensitivite pnömonisi dahil olmak üzere birden fazla </a:t>
            </a:r>
            <a:r>
              <a:rPr lang="tr-TR" sz="1800" err="1">
                <a:latin typeface="Cambria"/>
                <a:ea typeface="Cambria"/>
              </a:rPr>
              <a:t>pulmoner</a:t>
            </a:r>
            <a:r>
              <a:rPr lang="tr-TR" sz="1800" dirty="0">
                <a:latin typeface="Cambria"/>
                <a:ea typeface="Cambria"/>
              </a:rPr>
              <a:t> süreçle ilişkili olduğunu ileri sürmüştür.</a:t>
            </a:r>
          </a:p>
          <a:p>
            <a:endParaRPr lang="tr-TR" sz="1800" dirty="0">
              <a:latin typeface="Cambria"/>
              <a:ea typeface="Cambria"/>
            </a:endParaRPr>
          </a:p>
          <a:p>
            <a:r>
              <a:rPr lang="tr-TR" sz="1800" dirty="0">
                <a:latin typeface="Cambria"/>
                <a:ea typeface="Cambria"/>
              </a:rPr>
              <a:t>Bu çalışma e-sigara kullanımı ile tekrarlayan kendiliğinden oluşan pnömotorakslar arasında ilk kez bir korelasyon bildirmektedir.</a:t>
            </a:r>
            <a:endParaRPr lang="tr-TR" sz="1400" dirty="0">
              <a:solidFill>
                <a:srgbClr val="1B1B1B"/>
              </a:solidFill>
              <a:latin typeface="Cambria"/>
              <a:ea typeface="Cambria"/>
            </a:endParaRPr>
          </a:p>
        </p:txBody>
      </p:sp>
      <p:sp>
        <p:nvSpPr>
          <p:cNvPr id="4" name="Veri Yer Tutucusu 3">
            <a:extLst>
              <a:ext uri="{FF2B5EF4-FFF2-40B4-BE49-F238E27FC236}">
                <a16:creationId xmlns:a16="http://schemas.microsoft.com/office/drawing/2014/main" id="{0B758689-4FEC-A3D0-0EE8-F5A8BB3EFA9C}"/>
              </a:ext>
            </a:extLst>
          </p:cNvPr>
          <p:cNvSpPr>
            <a:spLocks noGrp="1"/>
          </p:cNvSpPr>
          <p:nvPr>
            <p:ph type="dt" sz="half" idx="10"/>
          </p:nvPr>
        </p:nvSpPr>
        <p:spPr/>
        <p:txBody>
          <a:bodyPr/>
          <a:lstStyle/>
          <a:p>
            <a:fld id="{98C9893C-647E-469C-9DE7-FA56D504960C}" type="datetime1">
              <a:t>22.10.2024</a:t>
            </a:fld>
            <a:endParaRPr lang="en-US" dirty="0"/>
          </a:p>
        </p:txBody>
      </p:sp>
      <p:sp>
        <p:nvSpPr>
          <p:cNvPr id="5" name="Alt Bilgi Yer Tutucusu 4">
            <a:extLst>
              <a:ext uri="{FF2B5EF4-FFF2-40B4-BE49-F238E27FC236}">
                <a16:creationId xmlns:a16="http://schemas.microsoft.com/office/drawing/2014/main" id="{508280F6-E59D-2869-895A-21A2157CB0BC}"/>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A1642486-FEBA-4B2A-62B3-1BE08EA392E5}"/>
              </a:ext>
            </a:extLst>
          </p:cNvPr>
          <p:cNvSpPr>
            <a:spLocks noGrp="1"/>
          </p:cNvSpPr>
          <p:nvPr>
            <p:ph type="sldNum" sz="quarter" idx="12"/>
          </p:nvPr>
        </p:nvSpPr>
        <p:spPr/>
        <p:txBody>
          <a:bodyPr/>
          <a:lstStyle/>
          <a:p>
            <a:fld id="{A65A5C87-DF58-40C8-B092-1DE63DB4547E}" type="slidenum">
              <a:rPr lang="en-US" dirty="0"/>
              <a:t>14</a:t>
            </a:fld>
            <a:endParaRPr lang="en-US" dirty="0"/>
          </a:p>
        </p:txBody>
      </p:sp>
      <p:pic>
        <p:nvPicPr>
          <p:cNvPr id="8" name="Resim 7" descr="Akciğer Tomografisi Fiyatları 2024 | Galen">
            <a:extLst>
              <a:ext uri="{FF2B5EF4-FFF2-40B4-BE49-F238E27FC236}">
                <a16:creationId xmlns:a16="http://schemas.microsoft.com/office/drawing/2014/main" id="{4B8B7FBE-A8A0-5FF2-0F6D-5EF2911D5715}"/>
              </a:ext>
            </a:extLst>
          </p:cNvPr>
          <p:cNvPicPr>
            <a:picLocks noChangeAspect="1"/>
          </p:cNvPicPr>
          <p:nvPr/>
        </p:nvPicPr>
        <p:blipFill>
          <a:blip r:embed="rId2"/>
          <a:stretch>
            <a:fillRect/>
          </a:stretch>
        </p:blipFill>
        <p:spPr>
          <a:xfrm>
            <a:off x="7175456" y="427220"/>
            <a:ext cx="4614308" cy="2050804"/>
          </a:xfrm>
          <a:prstGeom prst="rect">
            <a:avLst/>
          </a:prstGeom>
        </p:spPr>
      </p:pic>
    </p:spTree>
    <p:extLst>
      <p:ext uri="{BB962C8B-B14F-4D97-AF65-F5344CB8AC3E}">
        <p14:creationId xmlns:p14="http://schemas.microsoft.com/office/powerpoint/2010/main" val="2764453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75D96A-953C-B138-CF6B-71C93CCE9EE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6237B1AB-ACC9-966F-EEEB-22C8F3A91A55}"/>
              </a:ext>
            </a:extLst>
          </p:cNvPr>
          <p:cNvSpPr>
            <a:spLocks noGrp="1"/>
          </p:cNvSpPr>
          <p:nvPr>
            <p:ph idx="1"/>
          </p:nvPr>
        </p:nvSpPr>
        <p:spPr/>
        <p:txBody>
          <a:bodyPr vert="horz" lIns="91440" tIns="45720" rIns="91440" bIns="45720" rtlCol="0" anchor="t">
            <a:normAutofit/>
          </a:bodyPr>
          <a:lstStyle/>
          <a:p>
            <a:r>
              <a:rPr lang="tr-TR" sz="1800" dirty="0">
                <a:solidFill>
                  <a:srgbClr val="1B1B1B"/>
                </a:solidFill>
                <a:latin typeface="Cambria"/>
                <a:ea typeface="Cambria"/>
              </a:rPr>
              <a:t>Esrar içicilerinde kendiliğinden pnömotoraks riskinin artmasının kısmen derin inhalasyonla ilişkili olabileceği </a:t>
            </a:r>
            <a:r>
              <a:rPr lang="tr-TR" sz="1800" err="1">
                <a:solidFill>
                  <a:srgbClr val="1B1B1B"/>
                </a:solidFill>
                <a:latin typeface="Cambria"/>
                <a:ea typeface="Cambria"/>
              </a:rPr>
              <a:t>düşünülmektedir.Burada</a:t>
            </a:r>
            <a:r>
              <a:rPr lang="tr-TR" sz="1800" dirty="0">
                <a:solidFill>
                  <a:srgbClr val="1B1B1B"/>
                </a:solidFill>
                <a:latin typeface="Cambria"/>
                <a:ea typeface="Cambria"/>
              </a:rPr>
              <a:t> riski artıran etmen hızlı bir şekilde oluşturulan büyük negatif intratorasik </a:t>
            </a:r>
            <a:r>
              <a:rPr lang="tr-TR" sz="1800" err="1">
                <a:solidFill>
                  <a:srgbClr val="1B1B1B"/>
                </a:solidFill>
                <a:latin typeface="Cambria"/>
                <a:ea typeface="Cambria"/>
              </a:rPr>
              <a:t>başınçtır</a:t>
            </a:r>
            <a:r>
              <a:rPr lang="tr-TR" sz="1800" dirty="0">
                <a:solidFill>
                  <a:srgbClr val="1B1B1B"/>
                </a:solidFill>
                <a:latin typeface="Cambria"/>
                <a:ea typeface="Cambria"/>
              </a:rPr>
              <a:t>.</a:t>
            </a:r>
          </a:p>
          <a:p>
            <a:endParaRPr lang="tr-TR" sz="1800" dirty="0">
              <a:solidFill>
                <a:srgbClr val="1B1B1B"/>
              </a:solidFill>
              <a:latin typeface="Cambria"/>
              <a:ea typeface="Cambria"/>
            </a:endParaRPr>
          </a:p>
          <a:p>
            <a:r>
              <a:rPr lang="tr-TR" sz="1800" dirty="0">
                <a:solidFill>
                  <a:srgbClr val="1B1B1B"/>
                </a:solidFill>
                <a:latin typeface="Cambria"/>
                <a:ea typeface="Cambria"/>
              </a:rPr>
              <a:t>Su borusu gibi yöntemlerle de kullanılan uyuşturucu maddeler de pnömotoraksa sebep olabilmektedir buradaki etken oldukça dirençli bir cihazla tekrarlanan derin inhalasyondur. Bu şekilde de intratorasik basınç artarak pnömotoraksa yatkınlık oluşturmaktadır.</a:t>
            </a:r>
            <a:endParaRPr lang="tr-TR" dirty="0">
              <a:ea typeface="Cambria"/>
            </a:endParaRPr>
          </a:p>
        </p:txBody>
      </p:sp>
      <p:sp>
        <p:nvSpPr>
          <p:cNvPr id="4" name="Veri Yer Tutucusu 3">
            <a:extLst>
              <a:ext uri="{FF2B5EF4-FFF2-40B4-BE49-F238E27FC236}">
                <a16:creationId xmlns:a16="http://schemas.microsoft.com/office/drawing/2014/main" id="{03E6BA12-06F7-8C11-FEDF-A9E9E022E7A3}"/>
              </a:ext>
            </a:extLst>
          </p:cNvPr>
          <p:cNvSpPr>
            <a:spLocks noGrp="1"/>
          </p:cNvSpPr>
          <p:nvPr>
            <p:ph type="dt" sz="half" idx="10"/>
          </p:nvPr>
        </p:nvSpPr>
        <p:spPr/>
        <p:txBody>
          <a:bodyPr/>
          <a:lstStyle/>
          <a:p>
            <a:fld id="{17F75192-DDEB-4333-A022-9F9EDE21168E}" type="datetime1">
              <a:t>22.10.2024</a:t>
            </a:fld>
            <a:endParaRPr lang="en-US" dirty="0"/>
          </a:p>
        </p:txBody>
      </p:sp>
      <p:sp>
        <p:nvSpPr>
          <p:cNvPr id="5" name="Alt Bilgi Yer Tutucusu 4">
            <a:extLst>
              <a:ext uri="{FF2B5EF4-FFF2-40B4-BE49-F238E27FC236}">
                <a16:creationId xmlns:a16="http://schemas.microsoft.com/office/drawing/2014/main" id="{0B65EDEE-3914-B137-459D-CF38DB3F7CEC}"/>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936E3262-7A61-854E-902F-DD348735CDF4}"/>
              </a:ext>
            </a:extLst>
          </p:cNvPr>
          <p:cNvSpPr>
            <a:spLocks noGrp="1"/>
          </p:cNvSpPr>
          <p:nvPr>
            <p:ph type="sldNum" sz="quarter" idx="12"/>
          </p:nvPr>
        </p:nvSpPr>
        <p:spPr/>
        <p:txBody>
          <a:bodyPr/>
          <a:lstStyle/>
          <a:p>
            <a:fld id="{A65A5C87-DF58-40C8-B092-1DE63DB4547E}" type="slidenum">
              <a:rPr lang="en-US" dirty="0"/>
              <a:t>15</a:t>
            </a:fld>
            <a:endParaRPr lang="en-US" dirty="0"/>
          </a:p>
        </p:txBody>
      </p:sp>
      <p:pic>
        <p:nvPicPr>
          <p:cNvPr id="8" name="Resim 7" descr="Kova (Nargile) Yöntemi ile Sentetik Kannabinoid Kullanımının Yeni bir Yan  Etkisi; Akut Respiratuvar Distres Sendromu – Toksikoloji Çalışma Grubu">
            <a:extLst>
              <a:ext uri="{FF2B5EF4-FFF2-40B4-BE49-F238E27FC236}">
                <a16:creationId xmlns:a16="http://schemas.microsoft.com/office/drawing/2014/main" id="{1C06581F-AED4-D550-5685-1EDD66846B62}"/>
              </a:ext>
            </a:extLst>
          </p:cNvPr>
          <p:cNvPicPr>
            <a:picLocks noChangeAspect="1"/>
          </p:cNvPicPr>
          <p:nvPr/>
        </p:nvPicPr>
        <p:blipFill>
          <a:blip r:embed="rId2"/>
          <a:stretch>
            <a:fillRect/>
          </a:stretch>
        </p:blipFill>
        <p:spPr>
          <a:xfrm>
            <a:off x="9352101" y="4807398"/>
            <a:ext cx="2743199" cy="1920239"/>
          </a:xfrm>
          <a:prstGeom prst="rect">
            <a:avLst/>
          </a:prstGeom>
        </p:spPr>
      </p:pic>
    </p:spTree>
    <p:extLst>
      <p:ext uri="{BB962C8B-B14F-4D97-AF65-F5344CB8AC3E}">
        <p14:creationId xmlns:p14="http://schemas.microsoft.com/office/powerpoint/2010/main" val="3978797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016C37-6AF5-EC1E-E143-38C478DD62D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6302FED-357F-B8C7-1427-3A4842FC485C}"/>
              </a:ext>
            </a:extLst>
          </p:cNvPr>
          <p:cNvSpPr>
            <a:spLocks noGrp="1"/>
          </p:cNvSpPr>
          <p:nvPr>
            <p:ph idx="1"/>
          </p:nvPr>
        </p:nvSpPr>
        <p:spPr/>
        <p:txBody>
          <a:bodyPr vert="horz" lIns="91440" tIns="45720" rIns="91440" bIns="45720" rtlCol="0" anchor="t">
            <a:normAutofit/>
          </a:bodyPr>
          <a:lstStyle/>
          <a:p>
            <a:r>
              <a:rPr lang="tr-TR" sz="1800" dirty="0">
                <a:solidFill>
                  <a:srgbClr val="1B1B1B"/>
                </a:solidFill>
                <a:latin typeface="Cambria"/>
                <a:ea typeface="Cambria"/>
              </a:rPr>
              <a:t>Elektronik sigara kullanımının potansiyel fizyolojik risklerine ek olarak, elektronik sigara dumanında solunan nikotin ve nikotin olmayan bileşikler hücresel hasar ve bağışıklık hücresi aktivasyonu ile ilişkilidir.</a:t>
            </a:r>
          </a:p>
          <a:p>
            <a:endParaRPr lang="tr-TR" sz="1800" dirty="0">
              <a:solidFill>
                <a:srgbClr val="1B1B1B"/>
              </a:solidFill>
              <a:latin typeface="Cambria"/>
              <a:ea typeface="Cambria"/>
            </a:endParaRPr>
          </a:p>
          <a:p>
            <a:r>
              <a:rPr lang="tr-TR" sz="1800" dirty="0">
                <a:solidFill>
                  <a:srgbClr val="1B1B1B"/>
                </a:solidFill>
                <a:latin typeface="Cambria"/>
                <a:ea typeface="Cambria"/>
              </a:rPr>
              <a:t>Hastamız her iki pnömotoraks atağına yol açan günlerde nane aromalı kartuşlu bir JUUL cihazı kullandığını bildirdi.</a:t>
            </a:r>
          </a:p>
          <a:p>
            <a:endParaRPr lang="tr-TR" sz="1800" dirty="0">
              <a:solidFill>
                <a:srgbClr val="1B1B1B"/>
              </a:solidFill>
              <a:latin typeface="Cambria"/>
              <a:ea typeface="Cambria"/>
            </a:endParaRPr>
          </a:p>
          <a:p>
            <a:r>
              <a:rPr lang="tr-TR" sz="1800" err="1">
                <a:solidFill>
                  <a:srgbClr val="1B1B1B"/>
                </a:solidFill>
                <a:latin typeface="Cambria"/>
                <a:ea typeface="Cambria"/>
              </a:rPr>
              <a:t>Omaiye</a:t>
            </a:r>
            <a:r>
              <a:rPr lang="tr-TR" sz="1800" dirty="0">
                <a:solidFill>
                  <a:srgbClr val="1B1B1B"/>
                </a:solidFill>
                <a:latin typeface="Cambria"/>
                <a:ea typeface="Cambria"/>
              </a:rPr>
              <a:t> ve ark. b</a:t>
            </a:r>
            <a:r>
              <a:rPr lang="tr-TR" sz="1800" dirty="0">
                <a:latin typeface="Cambria"/>
                <a:ea typeface="Cambria"/>
              </a:rPr>
              <a:t>irden fazla elektronik sigara dağıtım sistemini inceleyerek, JUUL kartuşlarının hem nikotin hem de özellikle etil </a:t>
            </a:r>
            <a:r>
              <a:rPr lang="tr-TR" sz="1800" err="1">
                <a:latin typeface="Cambria"/>
                <a:ea typeface="Cambria"/>
              </a:rPr>
              <a:t>maltol</a:t>
            </a:r>
            <a:r>
              <a:rPr lang="tr-TR" sz="1800" dirty="0">
                <a:latin typeface="Cambria"/>
                <a:ea typeface="Cambria"/>
              </a:rPr>
              <a:t> olmak üzere tat kimyasalları içerdiğinden </a:t>
            </a:r>
            <a:r>
              <a:rPr lang="tr-TR" sz="1800" i="1" dirty="0">
                <a:latin typeface="Cambria"/>
                <a:ea typeface="Cambria"/>
              </a:rPr>
              <a:t>in vitro sitotoksisiteye</a:t>
            </a:r>
            <a:r>
              <a:rPr lang="tr-TR" sz="1800" dirty="0">
                <a:latin typeface="Cambria"/>
                <a:ea typeface="Cambria"/>
              </a:rPr>
              <a:t> sebep olduğunu göstermiştir.</a:t>
            </a:r>
            <a:endParaRPr lang="tr-TR" sz="1800" dirty="0">
              <a:solidFill>
                <a:srgbClr val="1B1B1B"/>
              </a:solidFill>
              <a:latin typeface="Cambria"/>
              <a:ea typeface="Cambria"/>
            </a:endParaRPr>
          </a:p>
        </p:txBody>
      </p:sp>
      <p:sp>
        <p:nvSpPr>
          <p:cNvPr id="4" name="Veri Yer Tutucusu 3">
            <a:extLst>
              <a:ext uri="{FF2B5EF4-FFF2-40B4-BE49-F238E27FC236}">
                <a16:creationId xmlns:a16="http://schemas.microsoft.com/office/drawing/2014/main" id="{D866344C-9BDF-D5FD-0437-97300CB0E582}"/>
              </a:ext>
            </a:extLst>
          </p:cNvPr>
          <p:cNvSpPr>
            <a:spLocks noGrp="1"/>
          </p:cNvSpPr>
          <p:nvPr>
            <p:ph type="dt" sz="half" idx="10"/>
          </p:nvPr>
        </p:nvSpPr>
        <p:spPr/>
        <p:txBody>
          <a:bodyPr/>
          <a:lstStyle/>
          <a:p>
            <a:fld id="{9760DEBA-51D3-4BE7-BA60-ABA163729502}" type="datetime1">
              <a:t>22.10.2024</a:t>
            </a:fld>
            <a:endParaRPr lang="en-US" dirty="0"/>
          </a:p>
        </p:txBody>
      </p:sp>
      <p:sp>
        <p:nvSpPr>
          <p:cNvPr id="5" name="Alt Bilgi Yer Tutucusu 4">
            <a:extLst>
              <a:ext uri="{FF2B5EF4-FFF2-40B4-BE49-F238E27FC236}">
                <a16:creationId xmlns:a16="http://schemas.microsoft.com/office/drawing/2014/main" id="{5C040EBC-B589-97E4-07BA-7D9C9390448A}"/>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14450888-A066-C26F-F709-362A48F764FD}"/>
              </a:ext>
            </a:extLst>
          </p:cNvPr>
          <p:cNvSpPr>
            <a:spLocks noGrp="1"/>
          </p:cNvSpPr>
          <p:nvPr>
            <p:ph type="sldNum" sz="quarter" idx="12"/>
          </p:nvPr>
        </p:nvSpPr>
        <p:spPr/>
        <p:txBody>
          <a:bodyPr/>
          <a:lstStyle/>
          <a:p>
            <a:fld id="{A65A5C87-DF58-40C8-B092-1DE63DB4547E}" type="slidenum">
              <a:rPr lang="en-US" dirty="0"/>
              <a:t>16</a:t>
            </a:fld>
            <a:endParaRPr lang="en-US" dirty="0"/>
          </a:p>
        </p:txBody>
      </p:sp>
      <p:pic>
        <p:nvPicPr>
          <p:cNvPr id="7" name="Resim 6" descr="Elektronik Sigara Tütünden Zarar mı ?">
            <a:extLst>
              <a:ext uri="{FF2B5EF4-FFF2-40B4-BE49-F238E27FC236}">
                <a16:creationId xmlns:a16="http://schemas.microsoft.com/office/drawing/2014/main" id="{032EB654-DF62-B74D-1BD9-BE122439D48E}"/>
              </a:ext>
            </a:extLst>
          </p:cNvPr>
          <p:cNvPicPr>
            <a:picLocks noChangeAspect="1"/>
          </p:cNvPicPr>
          <p:nvPr/>
        </p:nvPicPr>
        <p:blipFill>
          <a:blip r:embed="rId2"/>
          <a:stretch>
            <a:fillRect/>
          </a:stretch>
        </p:blipFill>
        <p:spPr>
          <a:xfrm>
            <a:off x="8621843" y="141574"/>
            <a:ext cx="3149182" cy="1902918"/>
          </a:xfrm>
          <a:prstGeom prst="rect">
            <a:avLst/>
          </a:prstGeom>
        </p:spPr>
      </p:pic>
    </p:spTree>
    <p:extLst>
      <p:ext uri="{BB962C8B-B14F-4D97-AF65-F5344CB8AC3E}">
        <p14:creationId xmlns:p14="http://schemas.microsoft.com/office/powerpoint/2010/main" val="3472474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60C57F-C519-CA70-7A8B-516D0F86B7E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AECD416-2089-87D9-90DA-D9D44D2AFF07}"/>
              </a:ext>
            </a:extLst>
          </p:cNvPr>
          <p:cNvSpPr>
            <a:spLocks noGrp="1"/>
          </p:cNvSpPr>
          <p:nvPr>
            <p:ph idx="1"/>
          </p:nvPr>
        </p:nvSpPr>
        <p:spPr/>
        <p:txBody>
          <a:bodyPr vert="horz" lIns="91440" tIns="45720" rIns="91440" bIns="45720" rtlCol="0" anchor="t">
            <a:normAutofit/>
          </a:bodyPr>
          <a:lstStyle/>
          <a:p>
            <a:r>
              <a:rPr lang="tr-TR" sz="1800" dirty="0">
                <a:solidFill>
                  <a:srgbClr val="1B1B1B"/>
                </a:solidFill>
                <a:latin typeface="Cambria"/>
                <a:ea typeface="Cambria"/>
              </a:rPr>
              <a:t>Tatlandırıcı kimyasallar, formaldehit ve </a:t>
            </a:r>
            <a:r>
              <a:rPr lang="tr-TR" sz="1800" err="1">
                <a:solidFill>
                  <a:srgbClr val="1B1B1B"/>
                </a:solidFill>
                <a:latin typeface="Cambria"/>
                <a:ea typeface="Cambria"/>
              </a:rPr>
              <a:t>asetaldehit</a:t>
            </a:r>
            <a:r>
              <a:rPr lang="tr-TR" sz="1800" dirty="0">
                <a:solidFill>
                  <a:srgbClr val="1B1B1B"/>
                </a:solidFill>
                <a:latin typeface="Cambria"/>
                <a:ea typeface="Cambria"/>
              </a:rPr>
              <a:t> gibi bilinen kanserojenler olan düşük molekül ağırlıklı karbonil bileşikleri üretebilir. </a:t>
            </a:r>
            <a:r>
              <a:rPr lang="tr-TR" sz="1800" err="1">
                <a:solidFill>
                  <a:srgbClr val="1B1B1B"/>
                </a:solidFill>
                <a:latin typeface="Cambria"/>
                <a:ea typeface="Cambria"/>
              </a:rPr>
              <a:t>Qu</a:t>
            </a:r>
            <a:r>
              <a:rPr lang="tr-TR" sz="1800" dirty="0">
                <a:solidFill>
                  <a:srgbClr val="1B1B1B"/>
                </a:solidFill>
                <a:latin typeface="Cambria"/>
                <a:ea typeface="Cambria"/>
              </a:rPr>
              <a:t> Y ve ark. Aroma içeriğinin artmasıyla elektronik sigaralarda tatlandırıcı maddelerin karbonil emisyonlarının 10 kata kadar arttığını gözlemlemiştir.</a:t>
            </a:r>
          </a:p>
          <a:p>
            <a:endParaRPr lang="tr-TR" sz="1800" dirty="0">
              <a:solidFill>
                <a:srgbClr val="1B1B1B"/>
              </a:solidFill>
              <a:latin typeface="Cambria"/>
              <a:ea typeface="Cambria"/>
            </a:endParaRPr>
          </a:p>
          <a:p>
            <a:r>
              <a:rPr lang="tr-TR" sz="1800" dirty="0">
                <a:solidFill>
                  <a:srgbClr val="1B1B1B"/>
                </a:solidFill>
                <a:latin typeface="Cambria"/>
                <a:ea typeface="Cambria"/>
              </a:rPr>
              <a:t>Birçok buhar kapsülü, tatlandırıcı kimyasallar </a:t>
            </a:r>
            <a:r>
              <a:rPr lang="tr-TR" sz="1800" err="1">
                <a:solidFill>
                  <a:srgbClr val="1B1B1B"/>
                </a:solidFill>
                <a:latin typeface="Cambria"/>
                <a:ea typeface="Cambria"/>
              </a:rPr>
              <a:t>diacetyl</a:t>
            </a:r>
            <a:r>
              <a:rPr lang="tr-TR" sz="1800" dirty="0">
                <a:solidFill>
                  <a:srgbClr val="1B1B1B"/>
                </a:solidFill>
                <a:latin typeface="Cambria"/>
                <a:ea typeface="Cambria"/>
              </a:rPr>
              <a:t> ve 2,3-pentandion içerir. Park </a:t>
            </a:r>
            <a:r>
              <a:rPr lang="tr-TR" sz="1800" err="1">
                <a:solidFill>
                  <a:srgbClr val="1B1B1B"/>
                </a:solidFill>
                <a:latin typeface="Cambria"/>
                <a:ea typeface="Cambria"/>
              </a:rPr>
              <a:t>Hr</a:t>
            </a:r>
            <a:r>
              <a:rPr lang="tr-TR" sz="1800" dirty="0">
                <a:solidFill>
                  <a:srgbClr val="1B1B1B"/>
                </a:solidFill>
                <a:latin typeface="Cambria"/>
                <a:ea typeface="Cambria"/>
              </a:rPr>
              <a:t> ve ark. bu iki özel bileşiğin, bronşiyal epitel hücrelerinin transkripsiyonel profillerini doğrudan değiştirdiğini ve fenotipik olarak bozulmuş </a:t>
            </a:r>
            <a:r>
              <a:rPr lang="tr-TR" sz="1800" err="1">
                <a:solidFill>
                  <a:srgbClr val="1B1B1B"/>
                </a:solidFill>
                <a:latin typeface="Cambria"/>
                <a:ea typeface="Cambria"/>
              </a:rPr>
              <a:t>siliyogeneze</a:t>
            </a:r>
            <a:r>
              <a:rPr lang="tr-TR" sz="1800" dirty="0">
                <a:solidFill>
                  <a:srgbClr val="1B1B1B"/>
                </a:solidFill>
                <a:latin typeface="Cambria"/>
                <a:ea typeface="Cambria"/>
              </a:rPr>
              <a:t> yol açtığını göstermiştir.</a:t>
            </a:r>
            <a:endParaRPr lang="tr-TR" sz="1800" dirty="0"/>
          </a:p>
        </p:txBody>
      </p:sp>
      <p:sp>
        <p:nvSpPr>
          <p:cNvPr id="4" name="Veri Yer Tutucusu 3">
            <a:extLst>
              <a:ext uri="{FF2B5EF4-FFF2-40B4-BE49-F238E27FC236}">
                <a16:creationId xmlns:a16="http://schemas.microsoft.com/office/drawing/2014/main" id="{86E1FAD1-7365-E6ED-FA36-88E5F00E611E}"/>
              </a:ext>
            </a:extLst>
          </p:cNvPr>
          <p:cNvSpPr>
            <a:spLocks noGrp="1"/>
          </p:cNvSpPr>
          <p:nvPr>
            <p:ph type="dt" sz="half" idx="10"/>
          </p:nvPr>
        </p:nvSpPr>
        <p:spPr/>
        <p:txBody>
          <a:bodyPr/>
          <a:lstStyle/>
          <a:p>
            <a:fld id="{DC0D045E-4384-454B-A807-4C6CAB3FBFB6}" type="datetime1">
              <a:t>22.10.2024</a:t>
            </a:fld>
            <a:endParaRPr lang="en-US" dirty="0"/>
          </a:p>
        </p:txBody>
      </p:sp>
      <p:sp>
        <p:nvSpPr>
          <p:cNvPr id="5" name="Alt Bilgi Yer Tutucusu 4">
            <a:extLst>
              <a:ext uri="{FF2B5EF4-FFF2-40B4-BE49-F238E27FC236}">
                <a16:creationId xmlns:a16="http://schemas.microsoft.com/office/drawing/2014/main" id="{12B1C4A3-E1A8-61FD-EB8C-DEDD88F115EE}"/>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27CDF6D9-0DE6-9D3F-B213-6AD604038884}"/>
              </a:ext>
            </a:extLst>
          </p:cNvPr>
          <p:cNvSpPr>
            <a:spLocks noGrp="1"/>
          </p:cNvSpPr>
          <p:nvPr>
            <p:ph type="sldNum" sz="quarter" idx="12"/>
          </p:nvPr>
        </p:nvSpPr>
        <p:spPr/>
        <p:txBody>
          <a:bodyPr/>
          <a:lstStyle/>
          <a:p>
            <a:fld id="{A65A5C87-DF58-40C8-B092-1DE63DB4547E}" type="slidenum">
              <a:rPr lang="en-US" dirty="0"/>
              <a:t>17</a:t>
            </a:fld>
            <a:endParaRPr lang="en-US" dirty="0"/>
          </a:p>
        </p:txBody>
      </p:sp>
      <p:pic>
        <p:nvPicPr>
          <p:cNvPr id="7" name="Resim 6" descr="Akciğer Kanseri Nedir? Akciğer Kanseri Belirtileri ve Tedavi Yöntemleri">
            <a:extLst>
              <a:ext uri="{FF2B5EF4-FFF2-40B4-BE49-F238E27FC236}">
                <a16:creationId xmlns:a16="http://schemas.microsoft.com/office/drawing/2014/main" id="{5532D9A8-26E5-955E-3E5D-7DBF0468FF89}"/>
              </a:ext>
            </a:extLst>
          </p:cNvPr>
          <p:cNvPicPr>
            <a:picLocks noChangeAspect="1"/>
          </p:cNvPicPr>
          <p:nvPr/>
        </p:nvPicPr>
        <p:blipFill>
          <a:blip r:embed="rId2"/>
          <a:stretch>
            <a:fillRect/>
          </a:stretch>
        </p:blipFill>
        <p:spPr>
          <a:xfrm>
            <a:off x="8253335" y="196590"/>
            <a:ext cx="3573904" cy="2011492"/>
          </a:xfrm>
          <a:prstGeom prst="rect">
            <a:avLst/>
          </a:prstGeom>
        </p:spPr>
      </p:pic>
    </p:spTree>
    <p:extLst>
      <p:ext uri="{BB962C8B-B14F-4D97-AF65-F5344CB8AC3E}">
        <p14:creationId xmlns:p14="http://schemas.microsoft.com/office/powerpoint/2010/main" val="1502809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26A2DA-70C8-0C3B-CE8E-CCED0CE3E73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AA1F243-E2DB-971D-6441-C9327E08AE65}"/>
              </a:ext>
            </a:extLst>
          </p:cNvPr>
          <p:cNvSpPr>
            <a:spLocks noGrp="1"/>
          </p:cNvSpPr>
          <p:nvPr>
            <p:ph idx="1"/>
          </p:nvPr>
        </p:nvSpPr>
        <p:spPr/>
        <p:txBody>
          <a:bodyPr vert="horz" lIns="91440" tIns="45720" rIns="91440" bIns="45720" rtlCol="0" anchor="t">
            <a:normAutofit/>
          </a:bodyPr>
          <a:lstStyle/>
          <a:p>
            <a:r>
              <a:rPr lang="tr-TR" sz="1800" dirty="0" err="1">
                <a:latin typeface="Cambria"/>
                <a:ea typeface="Cambria"/>
              </a:rPr>
              <a:t>Reidel</a:t>
            </a:r>
            <a:r>
              <a:rPr lang="tr-TR" sz="1800" dirty="0">
                <a:latin typeface="Cambria"/>
                <a:ea typeface="Cambria"/>
              </a:rPr>
              <a:t> ve ark. elektronik sigara kullanımı, hava yollarının doğuştan gelen bağışıklık sistemindeki gen ifadesini değiştirebilir ve bu da matris metalloproteinaz-9 ve </a:t>
            </a:r>
            <a:r>
              <a:rPr lang="tr-TR" sz="1800" dirty="0" err="1">
                <a:latin typeface="Cambria"/>
                <a:ea typeface="Cambria"/>
              </a:rPr>
              <a:t>elastaz</a:t>
            </a:r>
            <a:r>
              <a:rPr lang="tr-TR" sz="1800" dirty="0">
                <a:latin typeface="Cambria"/>
                <a:ea typeface="Cambria"/>
              </a:rPr>
              <a:t> dahil olmak üzere doku hasarında rol oynayan enzimlerin seviyelerinin artmasına neden olabilir. Bu da artmış nötrofil aktivasyonuna neden olup doku hasarına sebep olabilir.</a:t>
            </a:r>
            <a:endParaRPr lang="tr-TR" sz="3600" dirty="0"/>
          </a:p>
        </p:txBody>
      </p:sp>
      <p:sp>
        <p:nvSpPr>
          <p:cNvPr id="4" name="Veri Yer Tutucusu 3">
            <a:extLst>
              <a:ext uri="{FF2B5EF4-FFF2-40B4-BE49-F238E27FC236}">
                <a16:creationId xmlns:a16="http://schemas.microsoft.com/office/drawing/2014/main" id="{F883155E-6C7E-5A97-3A72-3C43A30DC35C}"/>
              </a:ext>
            </a:extLst>
          </p:cNvPr>
          <p:cNvSpPr>
            <a:spLocks noGrp="1"/>
          </p:cNvSpPr>
          <p:nvPr>
            <p:ph type="dt" sz="half" idx="10"/>
          </p:nvPr>
        </p:nvSpPr>
        <p:spPr/>
        <p:txBody>
          <a:bodyPr/>
          <a:lstStyle/>
          <a:p>
            <a:fld id="{66854982-D34F-4A9A-BCEC-31EAA3BABF5A}" type="datetime1">
              <a:t>22.10.2024</a:t>
            </a:fld>
            <a:endParaRPr lang="en-US" dirty="0"/>
          </a:p>
        </p:txBody>
      </p:sp>
      <p:sp>
        <p:nvSpPr>
          <p:cNvPr id="5" name="Alt Bilgi Yer Tutucusu 4">
            <a:extLst>
              <a:ext uri="{FF2B5EF4-FFF2-40B4-BE49-F238E27FC236}">
                <a16:creationId xmlns:a16="http://schemas.microsoft.com/office/drawing/2014/main" id="{C740D25B-2040-5184-32E3-5FC3E2140E41}"/>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5E3EF9F8-55B2-345C-7F58-4F8D08A85772}"/>
              </a:ext>
            </a:extLst>
          </p:cNvPr>
          <p:cNvSpPr>
            <a:spLocks noGrp="1"/>
          </p:cNvSpPr>
          <p:nvPr>
            <p:ph type="sldNum" sz="quarter" idx="12"/>
          </p:nvPr>
        </p:nvSpPr>
        <p:spPr/>
        <p:txBody>
          <a:bodyPr/>
          <a:lstStyle/>
          <a:p>
            <a:fld id="{A65A5C87-DF58-40C8-B092-1DE63DB4547E}" type="slidenum">
              <a:rPr lang="en-US" dirty="0"/>
              <a:t>18</a:t>
            </a:fld>
            <a:endParaRPr lang="en-US" dirty="0"/>
          </a:p>
        </p:txBody>
      </p:sp>
      <p:pic>
        <p:nvPicPr>
          <p:cNvPr id="8" name="Resim 7" descr="Solunum Alkalozu">
            <a:extLst>
              <a:ext uri="{FF2B5EF4-FFF2-40B4-BE49-F238E27FC236}">
                <a16:creationId xmlns:a16="http://schemas.microsoft.com/office/drawing/2014/main" id="{D0E7D274-E56F-800E-ED6F-D3060D1E2961}"/>
              </a:ext>
            </a:extLst>
          </p:cNvPr>
          <p:cNvPicPr>
            <a:picLocks noChangeAspect="1"/>
          </p:cNvPicPr>
          <p:nvPr/>
        </p:nvPicPr>
        <p:blipFill>
          <a:blip r:embed="rId2"/>
          <a:stretch>
            <a:fillRect/>
          </a:stretch>
        </p:blipFill>
        <p:spPr>
          <a:xfrm>
            <a:off x="7896410" y="479154"/>
            <a:ext cx="3786037" cy="1998870"/>
          </a:xfrm>
          <a:prstGeom prst="rect">
            <a:avLst/>
          </a:prstGeom>
        </p:spPr>
      </p:pic>
    </p:spTree>
    <p:extLst>
      <p:ext uri="{BB962C8B-B14F-4D97-AF65-F5344CB8AC3E}">
        <p14:creationId xmlns:p14="http://schemas.microsoft.com/office/powerpoint/2010/main" val="2456803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7B43FD-162F-9632-7AF7-CC0A809289A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5DF9641-0CCB-726F-8A9A-8D5EC85D5914}"/>
              </a:ext>
            </a:extLst>
          </p:cNvPr>
          <p:cNvSpPr>
            <a:spLocks noGrp="1"/>
          </p:cNvSpPr>
          <p:nvPr>
            <p:ph idx="1"/>
          </p:nvPr>
        </p:nvSpPr>
        <p:spPr/>
        <p:txBody>
          <a:bodyPr vert="horz" lIns="91440" tIns="45720" rIns="91440" bIns="45720" rtlCol="0" anchor="t">
            <a:noAutofit/>
          </a:bodyPr>
          <a:lstStyle/>
          <a:p>
            <a:r>
              <a:rPr lang="tr-TR" sz="1800" dirty="0">
                <a:solidFill>
                  <a:srgbClr val="1B1B1B"/>
                </a:solidFill>
                <a:latin typeface="Cambria"/>
                <a:ea typeface="Cambria"/>
              </a:rPr>
              <a:t>Hastamız sigara kullanımı öyküsü bildirmemesine rağmen ara sıra marihuana kullandığını bildirmiştir. Marihuana ile </a:t>
            </a:r>
            <a:r>
              <a:rPr lang="tr-TR" sz="1800" err="1">
                <a:solidFill>
                  <a:srgbClr val="1B1B1B"/>
                </a:solidFill>
                <a:latin typeface="Cambria"/>
                <a:ea typeface="Cambria"/>
              </a:rPr>
              <a:t>spontan</a:t>
            </a:r>
            <a:r>
              <a:rPr lang="tr-TR" sz="1800" dirty="0">
                <a:solidFill>
                  <a:srgbClr val="1B1B1B"/>
                </a:solidFill>
                <a:latin typeface="Cambria"/>
                <a:ea typeface="Cambria"/>
              </a:rPr>
              <a:t> pnömotoraks arasında bir korelasyon kurulmuş olmasına rağmen, çoğu çalışmalar küçük vaka serileri olarak sunulduğundan bunun nedenselliği henüz belirlenememiştir.</a:t>
            </a:r>
            <a:endParaRPr lang="tr-TR" sz="1800">
              <a:solidFill>
                <a:srgbClr val="000000"/>
              </a:solidFill>
              <a:latin typeface="Avenir Next LT Pro"/>
              <a:ea typeface="Cambria"/>
            </a:endParaRPr>
          </a:p>
          <a:p>
            <a:endParaRPr lang="tr-TR" sz="1800" dirty="0">
              <a:solidFill>
                <a:srgbClr val="1B1B1B"/>
              </a:solidFill>
              <a:latin typeface="Cambria"/>
              <a:ea typeface="Cambria"/>
            </a:endParaRPr>
          </a:p>
          <a:p>
            <a:r>
              <a:rPr lang="tr-TR" sz="1800" err="1">
                <a:solidFill>
                  <a:srgbClr val="1B1B1B"/>
                </a:solidFill>
                <a:latin typeface="Cambria"/>
                <a:ea typeface="Cambria"/>
              </a:rPr>
              <a:t>Hedevang</a:t>
            </a:r>
            <a:r>
              <a:rPr lang="tr-TR" sz="1800" dirty="0">
                <a:solidFill>
                  <a:srgbClr val="1B1B1B"/>
                </a:solidFill>
                <a:latin typeface="Cambria"/>
                <a:ea typeface="Cambria"/>
              </a:rPr>
              <a:t> ve ark. Yaptıkları 2017 tarihli vaka kontrol çalışmasında, tütün kullanımıyla birlikte günlük esrar içiminin, erkeklerde yalnızca tütün içimine kıyasla </a:t>
            </a:r>
            <a:r>
              <a:rPr lang="tr-TR" sz="1800" err="1">
                <a:solidFill>
                  <a:srgbClr val="1B1B1B"/>
                </a:solidFill>
                <a:latin typeface="Cambria"/>
                <a:ea typeface="Cambria"/>
              </a:rPr>
              <a:t>spontan</a:t>
            </a:r>
            <a:r>
              <a:rPr lang="tr-TR" sz="1800" dirty="0">
                <a:solidFill>
                  <a:srgbClr val="1B1B1B"/>
                </a:solidFill>
                <a:latin typeface="Cambria"/>
                <a:ea typeface="Cambria"/>
              </a:rPr>
              <a:t> pnömotoraks riskini artırdığını göstermiştir.</a:t>
            </a:r>
          </a:p>
          <a:p>
            <a:endParaRPr lang="tr-TR" sz="1800" dirty="0">
              <a:solidFill>
                <a:srgbClr val="1B1B1B"/>
              </a:solidFill>
              <a:latin typeface="Cambria"/>
              <a:ea typeface="Cambria"/>
            </a:endParaRPr>
          </a:p>
          <a:p>
            <a:r>
              <a:rPr lang="tr-TR" sz="1800" dirty="0">
                <a:solidFill>
                  <a:srgbClr val="1B1B1B"/>
                </a:solidFill>
                <a:latin typeface="Cambria"/>
                <a:ea typeface="Cambria"/>
              </a:rPr>
              <a:t>Ek olarak </a:t>
            </a:r>
            <a:r>
              <a:rPr lang="tr-TR" sz="1800" err="1">
                <a:solidFill>
                  <a:srgbClr val="1B1B1B"/>
                </a:solidFill>
                <a:latin typeface="Cambria"/>
                <a:ea typeface="Cambria"/>
              </a:rPr>
              <a:t>Gong</a:t>
            </a:r>
            <a:r>
              <a:rPr lang="tr-TR" sz="1800" dirty="0">
                <a:solidFill>
                  <a:srgbClr val="1B1B1B"/>
                </a:solidFill>
                <a:latin typeface="Cambria"/>
                <a:ea typeface="Cambria"/>
              </a:rPr>
              <a:t> ve ark, marihuana içiminin </a:t>
            </a:r>
            <a:r>
              <a:rPr lang="tr-TR" sz="1800" err="1">
                <a:solidFill>
                  <a:srgbClr val="1B1B1B"/>
                </a:solidFill>
                <a:latin typeface="Cambria"/>
                <a:ea typeface="Cambria"/>
              </a:rPr>
              <a:t>skuamöz</a:t>
            </a:r>
            <a:r>
              <a:rPr lang="tr-TR" sz="1800" dirty="0">
                <a:solidFill>
                  <a:srgbClr val="1B1B1B"/>
                </a:solidFill>
                <a:latin typeface="Cambria"/>
                <a:ea typeface="Cambria"/>
              </a:rPr>
              <a:t> metaplaziyi, hava yolu lezyonlarını, </a:t>
            </a:r>
            <a:r>
              <a:rPr lang="tr-TR" sz="1800" err="1">
                <a:solidFill>
                  <a:srgbClr val="1B1B1B"/>
                </a:solidFill>
                <a:latin typeface="Cambria"/>
                <a:ea typeface="Cambria"/>
              </a:rPr>
              <a:t>goblet</a:t>
            </a:r>
            <a:r>
              <a:rPr lang="tr-TR" sz="1800" dirty="0">
                <a:solidFill>
                  <a:srgbClr val="1B1B1B"/>
                </a:solidFill>
                <a:latin typeface="Cambria"/>
                <a:ea typeface="Cambria"/>
              </a:rPr>
              <a:t> ve bazal hücre hiperplazisini ve hücre düzensizliğini artırdığını gözlemlemiştir.</a:t>
            </a:r>
          </a:p>
        </p:txBody>
      </p:sp>
      <p:sp>
        <p:nvSpPr>
          <p:cNvPr id="4" name="Veri Yer Tutucusu 3">
            <a:extLst>
              <a:ext uri="{FF2B5EF4-FFF2-40B4-BE49-F238E27FC236}">
                <a16:creationId xmlns:a16="http://schemas.microsoft.com/office/drawing/2014/main" id="{78F47A1D-5BAD-C4BA-08C1-036C3DD72113}"/>
              </a:ext>
            </a:extLst>
          </p:cNvPr>
          <p:cNvSpPr>
            <a:spLocks noGrp="1"/>
          </p:cNvSpPr>
          <p:nvPr>
            <p:ph type="dt" sz="half" idx="10"/>
          </p:nvPr>
        </p:nvSpPr>
        <p:spPr/>
        <p:txBody>
          <a:bodyPr/>
          <a:lstStyle/>
          <a:p>
            <a:fld id="{AC2F8923-2AA8-44AF-A80E-0F9C300D3623}" type="datetime1">
              <a:t>22.10.2024</a:t>
            </a:fld>
            <a:endParaRPr lang="en-US" dirty="0"/>
          </a:p>
        </p:txBody>
      </p:sp>
      <p:sp>
        <p:nvSpPr>
          <p:cNvPr id="5" name="Alt Bilgi Yer Tutucusu 4">
            <a:extLst>
              <a:ext uri="{FF2B5EF4-FFF2-40B4-BE49-F238E27FC236}">
                <a16:creationId xmlns:a16="http://schemas.microsoft.com/office/drawing/2014/main" id="{6F80A846-30EA-768C-3228-C2D76B51CD9B}"/>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43B9E441-17C5-92D7-6A86-33044E13873A}"/>
              </a:ext>
            </a:extLst>
          </p:cNvPr>
          <p:cNvSpPr>
            <a:spLocks noGrp="1"/>
          </p:cNvSpPr>
          <p:nvPr>
            <p:ph type="sldNum" sz="quarter" idx="12"/>
          </p:nvPr>
        </p:nvSpPr>
        <p:spPr/>
        <p:txBody>
          <a:bodyPr/>
          <a:lstStyle/>
          <a:p>
            <a:fld id="{A65A5C87-DF58-40C8-B092-1DE63DB4547E}" type="slidenum">
              <a:rPr lang="en-US" dirty="0"/>
              <a:t>19</a:t>
            </a:fld>
            <a:endParaRPr lang="en-US" dirty="0"/>
          </a:p>
        </p:txBody>
      </p:sp>
      <p:pic>
        <p:nvPicPr>
          <p:cNvPr id="7" name="Resim 6" descr="kendir otu, kenevir, yaprak içeren bir resim&#10;&#10;Açıklama otomatik olarak oluşturuldu">
            <a:extLst>
              <a:ext uri="{FF2B5EF4-FFF2-40B4-BE49-F238E27FC236}">
                <a16:creationId xmlns:a16="http://schemas.microsoft.com/office/drawing/2014/main" id="{751EB3A4-77F8-04CF-D15E-5F08F4D96292}"/>
              </a:ext>
            </a:extLst>
          </p:cNvPr>
          <p:cNvPicPr>
            <a:picLocks noChangeAspect="1"/>
          </p:cNvPicPr>
          <p:nvPr/>
        </p:nvPicPr>
        <p:blipFill>
          <a:blip r:embed="rId2"/>
          <a:stretch>
            <a:fillRect/>
          </a:stretch>
        </p:blipFill>
        <p:spPr>
          <a:xfrm>
            <a:off x="8898357" y="236642"/>
            <a:ext cx="2727608" cy="2241382"/>
          </a:xfrm>
          <a:prstGeom prst="rect">
            <a:avLst/>
          </a:prstGeom>
        </p:spPr>
      </p:pic>
    </p:spTree>
    <p:extLst>
      <p:ext uri="{BB962C8B-B14F-4D97-AF65-F5344CB8AC3E}">
        <p14:creationId xmlns:p14="http://schemas.microsoft.com/office/powerpoint/2010/main" val="259725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A4FC4F-55D6-6376-ADBC-4B0C733BE19D}"/>
              </a:ext>
            </a:extLst>
          </p:cNvPr>
          <p:cNvSpPr>
            <a:spLocks noGrp="1"/>
          </p:cNvSpPr>
          <p:nvPr>
            <p:ph type="title"/>
          </p:nvPr>
        </p:nvSpPr>
        <p:spPr/>
        <p:txBody>
          <a:bodyPr/>
          <a:lstStyle/>
          <a:p>
            <a:r>
              <a:rPr lang="tr-TR" dirty="0"/>
              <a:t>Giriş</a:t>
            </a:r>
          </a:p>
        </p:txBody>
      </p:sp>
      <p:sp>
        <p:nvSpPr>
          <p:cNvPr id="3" name="İçerik Yer Tutucusu 2">
            <a:extLst>
              <a:ext uri="{FF2B5EF4-FFF2-40B4-BE49-F238E27FC236}">
                <a16:creationId xmlns:a16="http://schemas.microsoft.com/office/drawing/2014/main" id="{B76414A7-50ED-49AB-F710-1B90AAA5FCBB}"/>
              </a:ext>
            </a:extLst>
          </p:cNvPr>
          <p:cNvSpPr>
            <a:spLocks noGrp="1"/>
          </p:cNvSpPr>
          <p:nvPr>
            <p:ph idx="1"/>
          </p:nvPr>
        </p:nvSpPr>
        <p:spPr/>
        <p:txBody>
          <a:bodyPr vert="horz" lIns="91440" tIns="45720" rIns="91440" bIns="45720" rtlCol="0" anchor="t">
            <a:normAutofit/>
          </a:bodyPr>
          <a:lstStyle/>
          <a:p>
            <a:r>
              <a:rPr lang="tr-TR" sz="2000" dirty="0">
                <a:latin typeface="Cambria"/>
                <a:ea typeface="Cambria"/>
              </a:rPr>
              <a:t>Primer </a:t>
            </a:r>
            <a:r>
              <a:rPr lang="tr-TR" sz="2000" err="1">
                <a:latin typeface="Cambria"/>
                <a:ea typeface="Cambria"/>
              </a:rPr>
              <a:t>spontan</a:t>
            </a:r>
            <a:r>
              <a:rPr lang="tr-TR" sz="2000" dirty="0">
                <a:latin typeface="Cambria"/>
                <a:ea typeface="Cambria"/>
              </a:rPr>
              <a:t> pnömotoraks, altta yatan akciğer hastalığı olmayan genç yetişkinlerde görülen yaygın bir rahatsızlıktır. </a:t>
            </a:r>
            <a:endParaRPr lang="tr-TR" sz="2000">
              <a:latin typeface="Aptos" panose="020B0004020202020204"/>
              <a:ea typeface="Cambria"/>
            </a:endParaRPr>
          </a:p>
          <a:p>
            <a:endParaRPr lang="tr-TR" sz="2000" dirty="0">
              <a:latin typeface="Cambria"/>
              <a:ea typeface="Cambria"/>
            </a:endParaRPr>
          </a:p>
          <a:p>
            <a:r>
              <a:rPr lang="tr-TR" sz="2000" dirty="0">
                <a:latin typeface="Cambria"/>
                <a:ea typeface="Cambria"/>
              </a:rPr>
              <a:t>Sigara kullanımı </a:t>
            </a:r>
            <a:r>
              <a:rPr lang="tr-TR" sz="2000" dirty="0" err="1">
                <a:latin typeface="Cambria"/>
                <a:ea typeface="Cambria"/>
              </a:rPr>
              <a:t>spontan</a:t>
            </a:r>
            <a:r>
              <a:rPr lang="tr-TR" sz="2000" dirty="0">
                <a:latin typeface="Cambria"/>
                <a:ea typeface="Cambria"/>
              </a:rPr>
              <a:t> pnömotoraks için iyi belgelenmiş bir risk faktörü olmasına rağmen, elektronik sigara kullanımı  ile </a:t>
            </a:r>
            <a:r>
              <a:rPr lang="tr-TR" sz="2000" dirty="0" err="1">
                <a:latin typeface="Cambria"/>
                <a:ea typeface="Cambria"/>
              </a:rPr>
              <a:t>spontan</a:t>
            </a:r>
            <a:r>
              <a:rPr lang="tr-TR" sz="2000" dirty="0">
                <a:latin typeface="Cambria"/>
                <a:ea typeface="Cambria"/>
              </a:rPr>
              <a:t> pnömotoraks arasında bir ilişki kaydedilmemiştir.</a:t>
            </a:r>
            <a:endParaRPr lang="tr-TR" sz="2000">
              <a:latin typeface="Avenir Next LT Pro"/>
              <a:ea typeface="Cambria"/>
            </a:endParaRPr>
          </a:p>
          <a:p>
            <a:endParaRPr lang="tr-TR" sz="2000" dirty="0">
              <a:latin typeface="Cambria"/>
              <a:ea typeface="Cambria"/>
            </a:endParaRPr>
          </a:p>
          <a:p>
            <a:r>
              <a:rPr lang="tr-TR" sz="2000" dirty="0">
                <a:latin typeface="Cambria"/>
                <a:ea typeface="Cambria"/>
              </a:rPr>
              <a:t>Bu çalışma elektronik sigara ile ilişkili </a:t>
            </a:r>
            <a:r>
              <a:rPr lang="tr-TR" sz="2000" dirty="0" err="1">
                <a:latin typeface="Cambria"/>
                <a:ea typeface="Cambria"/>
              </a:rPr>
              <a:t>spontan</a:t>
            </a:r>
            <a:r>
              <a:rPr lang="tr-TR" sz="2000" dirty="0">
                <a:latin typeface="Cambria"/>
                <a:ea typeface="Cambria"/>
              </a:rPr>
              <a:t> pnömotoraks vakasını bildirmektedir.</a:t>
            </a:r>
            <a:endParaRPr lang="tr-TR" sz="2000"/>
          </a:p>
        </p:txBody>
      </p:sp>
      <p:pic>
        <p:nvPicPr>
          <p:cNvPr id="4" name="Resim 3" descr="Pnömotoraks Tedavisi / İzmir Ekol Hastanesi">
            <a:extLst>
              <a:ext uri="{FF2B5EF4-FFF2-40B4-BE49-F238E27FC236}">
                <a16:creationId xmlns:a16="http://schemas.microsoft.com/office/drawing/2014/main" id="{47B26195-0234-7DD9-4B99-E87C4116CFC6}"/>
              </a:ext>
            </a:extLst>
          </p:cNvPr>
          <p:cNvPicPr>
            <a:picLocks noChangeAspect="1"/>
          </p:cNvPicPr>
          <p:nvPr/>
        </p:nvPicPr>
        <p:blipFill>
          <a:blip r:embed="rId2"/>
          <a:stretch>
            <a:fillRect/>
          </a:stretch>
        </p:blipFill>
        <p:spPr>
          <a:xfrm>
            <a:off x="9582597" y="34159"/>
            <a:ext cx="2443865" cy="2443865"/>
          </a:xfrm>
          <a:prstGeom prst="rect">
            <a:avLst/>
          </a:prstGeom>
        </p:spPr>
      </p:pic>
    </p:spTree>
    <p:extLst>
      <p:ext uri="{BB962C8B-B14F-4D97-AF65-F5344CB8AC3E}">
        <p14:creationId xmlns:p14="http://schemas.microsoft.com/office/powerpoint/2010/main" val="2908304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68ECB1-5B6C-CFE0-F7DE-7DA6C5D2A5F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38EB7DBC-4084-704D-722D-0DD5F79F6625}"/>
              </a:ext>
            </a:extLst>
          </p:cNvPr>
          <p:cNvSpPr>
            <a:spLocks noGrp="1"/>
          </p:cNvSpPr>
          <p:nvPr>
            <p:ph idx="1"/>
          </p:nvPr>
        </p:nvSpPr>
        <p:spPr>
          <a:xfrm>
            <a:off x="1115568" y="2662174"/>
            <a:ext cx="10168128" cy="3694176"/>
          </a:xfrm>
        </p:spPr>
        <p:txBody>
          <a:bodyPr vert="horz" lIns="91440" tIns="45720" rIns="91440" bIns="45720" rtlCol="0" anchor="t">
            <a:normAutofit/>
          </a:bodyPr>
          <a:lstStyle/>
          <a:p>
            <a:r>
              <a:rPr lang="tr-TR" sz="1400" dirty="0">
                <a:solidFill>
                  <a:srgbClr val="1B1B1B"/>
                </a:solidFill>
                <a:latin typeface="Cambria"/>
                <a:ea typeface="Cambria"/>
              </a:rPr>
              <a:t>Hasta hastanemize tekrarlayan </a:t>
            </a:r>
            <a:r>
              <a:rPr lang="tr-TR" sz="1400" dirty="0" err="1">
                <a:solidFill>
                  <a:srgbClr val="1B1B1B"/>
                </a:solidFill>
                <a:latin typeface="Cambria"/>
                <a:ea typeface="Cambria"/>
              </a:rPr>
              <a:t>spontan</a:t>
            </a:r>
            <a:r>
              <a:rPr lang="tr-TR" sz="1400" dirty="0">
                <a:solidFill>
                  <a:srgbClr val="1B1B1B"/>
                </a:solidFill>
                <a:latin typeface="Cambria"/>
                <a:ea typeface="Cambria"/>
              </a:rPr>
              <a:t> pnömotoraks nedeniyle ikinci kez yatırılmasından bu yana, elektronik sigarayı bıraktı ve taburcu olduktan sonra 1 ay boyunca herhangi bir şikayeti olmadı.</a:t>
            </a:r>
          </a:p>
          <a:p>
            <a:endParaRPr lang="tr-TR" sz="1400" dirty="0">
              <a:solidFill>
                <a:srgbClr val="1B1B1B"/>
              </a:solidFill>
              <a:latin typeface="Cambria"/>
              <a:ea typeface="Cambria"/>
            </a:endParaRPr>
          </a:p>
          <a:p>
            <a:r>
              <a:rPr lang="tr-TR" sz="1400" dirty="0">
                <a:solidFill>
                  <a:srgbClr val="1B1B1B"/>
                </a:solidFill>
                <a:latin typeface="Cambria"/>
                <a:ea typeface="Cambria"/>
              </a:rPr>
              <a:t>Elektronik sigara yoluyla verilen bileşiklerin akciğerde doğuştan gelen bir inflamatuar yanıta neden olabileceğini ve muhtemelen hava yolu ve plevra gen ifadesini değiştirerek yara iyileşmesini bozabileceğini düşünüyoruz.</a:t>
            </a:r>
          </a:p>
          <a:p>
            <a:endParaRPr lang="tr-TR" sz="1400" dirty="0">
              <a:solidFill>
                <a:srgbClr val="1B1B1B"/>
              </a:solidFill>
              <a:latin typeface="Cambria"/>
              <a:ea typeface="Cambria"/>
            </a:endParaRPr>
          </a:p>
          <a:p>
            <a:r>
              <a:rPr lang="tr-TR" sz="1400" dirty="0">
                <a:solidFill>
                  <a:srgbClr val="1B1B1B"/>
                </a:solidFill>
                <a:latin typeface="Cambria"/>
                <a:ea typeface="Cambria"/>
              </a:rPr>
              <a:t>Ayrıca elektronik sigara içimi sırasında artırılan negatif intratorasik basınç sebebiyle pnömotoraks riski de artmaktadır.</a:t>
            </a:r>
          </a:p>
        </p:txBody>
      </p:sp>
      <p:sp>
        <p:nvSpPr>
          <p:cNvPr id="4" name="Veri Yer Tutucusu 3">
            <a:extLst>
              <a:ext uri="{FF2B5EF4-FFF2-40B4-BE49-F238E27FC236}">
                <a16:creationId xmlns:a16="http://schemas.microsoft.com/office/drawing/2014/main" id="{E0B30106-549B-5BB0-05EC-70AC57978941}"/>
              </a:ext>
            </a:extLst>
          </p:cNvPr>
          <p:cNvSpPr>
            <a:spLocks noGrp="1"/>
          </p:cNvSpPr>
          <p:nvPr>
            <p:ph type="dt" sz="half" idx="10"/>
          </p:nvPr>
        </p:nvSpPr>
        <p:spPr/>
        <p:txBody>
          <a:bodyPr/>
          <a:lstStyle/>
          <a:p>
            <a:fld id="{7A6345BE-67CA-4132-BCA4-ED01B3E68D4C}" type="datetime1">
              <a:t>22.10.2024</a:t>
            </a:fld>
            <a:endParaRPr lang="en-US" dirty="0"/>
          </a:p>
        </p:txBody>
      </p:sp>
      <p:sp>
        <p:nvSpPr>
          <p:cNvPr id="5" name="Alt Bilgi Yer Tutucusu 4">
            <a:extLst>
              <a:ext uri="{FF2B5EF4-FFF2-40B4-BE49-F238E27FC236}">
                <a16:creationId xmlns:a16="http://schemas.microsoft.com/office/drawing/2014/main" id="{D89AB3C2-2468-3C67-4B8A-91044F02EA70}"/>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D8AC2FC3-1904-0EAB-0A5D-64F7886AC5D3}"/>
              </a:ext>
            </a:extLst>
          </p:cNvPr>
          <p:cNvSpPr>
            <a:spLocks noGrp="1"/>
          </p:cNvSpPr>
          <p:nvPr>
            <p:ph type="sldNum" sz="quarter" idx="12"/>
          </p:nvPr>
        </p:nvSpPr>
        <p:spPr/>
        <p:txBody>
          <a:bodyPr/>
          <a:lstStyle/>
          <a:p>
            <a:fld id="{A65A5C87-DF58-40C8-B092-1DE63DB4547E}" type="slidenum">
              <a:rPr lang="en-US" dirty="0"/>
              <a:t>20</a:t>
            </a:fld>
            <a:endParaRPr lang="en-US" dirty="0"/>
          </a:p>
        </p:txBody>
      </p:sp>
    </p:spTree>
    <p:extLst>
      <p:ext uri="{BB962C8B-B14F-4D97-AF65-F5344CB8AC3E}">
        <p14:creationId xmlns:p14="http://schemas.microsoft.com/office/powerpoint/2010/main" val="2039288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D85E28-C27E-883A-C2B5-9DF275E2E6F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70CCBBFA-3FEE-D87D-F3EC-787705D4F7A1}"/>
              </a:ext>
            </a:extLst>
          </p:cNvPr>
          <p:cNvSpPr>
            <a:spLocks noGrp="1"/>
          </p:cNvSpPr>
          <p:nvPr>
            <p:ph idx="1"/>
          </p:nvPr>
        </p:nvSpPr>
        <p:spPr/>
        <p:txBody>
          <a:bodyPr vert="horz" lIns="91440" tIns="45720" rIns="91440" bIns="45720" rtlCol="0" anchor="t">
            <a:normAutofit/>
          </a:bodyPr>
          <a:lstStyle/>
          <a:p>
            <a:r>
              <a:rPr lang="tr-TR" dirty="0"/>
              <a:t>TEŞEKKÜRLER</a:t>
            </a:r>
          </a:p>
        </p:txBody>
      </p:sp>
      <p:sp>
        <p:nvSpPr>
          <p:cNvPr id="4" name="Veri Yer Tutucusu 3">
            <a:extLst>
              <a:ext uri="{FF2B5EF4-FFF2-40B4-BE49-F238E27FC236}">
                <a16:creationId xmlns:a16="http://schemas.microsoft.com/office/drawing/2014/main" id="{693247CB-029D-EA6C-00E1-E7A79AA05A1A}"/>
              </a:ext>
            </a:extLst>
          </p:cNvPr>
          <p:cNvSpPr>
            <a:spLocks noGrp="1"/>
          </p:cNvSpPr>
          <p:nvPr>
            <p:ph type="dt" sz="half" idx="10"/>
          </p:nvPr>
        </p:nvSpPr>
        <p:spPr/>
        <p:txBody>
          <a:bodyPr/>
          <a:lstStyle/>
          <a:p>
            <a:fld id="{3409FAD1-68FD-40CA-9839-5C7AA86219FB}" type="datetime1">
              <a:t>22.10.2024</a:t>
            </a:fld>
            <a:endParaRPr lang="en-US" dirty="0"/>
          </a:p>
        </p:txBody>
      </p:sp>
      <p:sp>
        <p:nvSpPr>
          <p:cNvPr id="5" name="Alt Bilgi Yer Tutucusu 4">
            <a:extLst>
              <a:ext uri="{FF2B5EF4-FFF2-40B4-BE49-F238E27FC236}">
                <a16:creationId xmlns:a16="http://schemas.microsoft.com/office/drawing/2014/main" id="{9BC01046-665C-98D1-8BE6-33D78A59B379}"/>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9083F3E5-DE4E-1D18-EBAF-C0AE4A1C67FC}"/>
              </a:ext>
            </a:extLst>
          </p:cNvPr>
          <p:cNvSpPr>
            <a:spLocks noGrp="1"/>
          </p:cNvSpPr>
          <p:nvPr>
            <p:ph type="sldNum" sz="quarter" idx="12"/>
          </p:nvPr>
        </p:nvSpPr>
        <p:spPr/>
        <p:txBody>
          <a:bodyPr/>
          <a:lstStyle/>
          <a:p>
            <a:fld id="{A65A5C87-DF58-40C8-B092-1DE63DB4547E}" type="slidenum">
              <a:rPr lang="en-US" dirty="0"/>
              <a:t>21</a:t>
            </a:fld>
            <a:endParaRPr lang="en-US" dirty="0"/>
          </a:p>
        </p:txBody>
      </p:sp>
    </p:spTree>
    <p:extLst>
      <p:ext uri="{BB962C8B-B14F-4D97-AF65-F5344CB8AC3E}">
        <p14:creationId xmlns:p14="http://schemas.microsoft.com/office/powerpoint/2010/main" val="2315269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2DDF95-A8FE-5BD9-CB9E-B091F193D3F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B814DE5-6D65-66A4-8859-5A5826AC5844}"/>
              </a:ext>
            </a:extLst>
          </p:cNvPr>
          <p:cNvSpPr>
            <a:spLocks noGrp="1"/>
          </p:cNvSpPr>
          <p:nvPr>
            <p:ph idx="1"/>
          </p:nvPr>
        </p:nvSpPr>
        <p:spPr/>
        <p:txBody>
          <a:bodyPr vert="horz" lIns="91440" tIns="45720" rIns="91440" bIns="45720" rtlCol="0" anchor="t">
            <a:normAutofit/>
          </a:bodyPr>
          <a:lstStyle/>
          <a:p>
            <a:r>
              <a:rPr lang="tr-TR" sz="1800" dirty="0">
                <a:latin typeface="Cambria"/>
                <a:ea typeface="Cambria"/>
              </a:rPr>
              <a:t>Birincil </a:t>
            </a:r>
            <a:r>
              <a:rPr lang="tr-TR" sz="1800" dirty="0" err="1">
                <a:latin typeface="Cambria"/>
                <a:ea typeface="Cambria"/>
              </a:rPr>
              <a:t>spontan</a:t>
            </a:r>
            <a:r>
              <a:rPr lang="tr-TR" sz="1800" dirty="0">
                <a:latin typeface="Cambria"/>
                <a:ea typeface="Cambria"/>
              </a:rPr>
              <a:t> pnömotoraks her yıl yaklaşık 100.000 erkekten 20'sini ve 100.000 kadından 6'sını etkiler .Pnömotoraks, genellikle yırtılmış </a:t>
            </a:r>
            <a:r>
              <a:rPr lang="tr-TR" sz="1800" dirty="0" err="1">
                <a:latin typeface="Cambria"/>
                <a:ea typeface="Cambria"/>
              </a:rPr>
              <a:t>subplevral</a:t>
            </a:r>
            <a:r>
              <a:rPr lang="tr-TR" sz="1800" dirty="0">
                <a:latin typeface="Cambria"/>
                <a:ea typeface="Cambria"/>
              </a:rPr>
              <a:t> </a:t>
            </a:r>
            <a:r>
              <a:rPr lang="tr-TR" sz="1800" dirty="0" err="1">
                <a:latin typeface="Cambria"/>
                <a:ea typeface="Cambria"/>
              </a:rPr>
              <a:t>blebler</a:t>
            </a:r>
            <a:r>
              <a:rPr lang="tr-TR" sz="1800" dirty="0">
                <a:latin typeface="Cambria"/>
                <a:ea typeface="Cambria"/>
              </a:rPr>
              <a:t> veya </a:t>
            </a:r>
            <a:r>
              <a:rPr lang="tr-TR" sz="1800" dirty="0" err="1">
                <a:latin typeface="Cambria"/>
                <a:ea typeface="Cambria"/>
              </a:rPr>
              <a:t>büller</a:t>
            </a:r>
            <a:r>
              <a:rPr lang="tr-TR" sz="1800" dirty="0">
                <a:latin typeface="Cambria"/>
                <a:ea typeface="Cambria"/>
              </a:rPr>
              <a:t> nedeniyle plevra boşluğunda hava birikmesi ile karakterizedir.</a:t>
            </a:r>
            <a:endParaRPr lang="tr-TR"/>
          </a:p>
          <a:p>
            <a:endParaRPr lang="tr-TR" sz="1800" dirty="0">
              <a:latin typeface="Cambria"/>
              <a:ea typeface="Cambria"/>
            </a:endParaRPr>
          </a:p>
          <a:p>
            <a:r>
              <a:rPr lang="tr-TR" sz="1800" dirty="0" err="1">
                <a:latin typeface="Cambria"/>
                <a:ea typeface="Cambria"/>
              </a:rPr>
              <a:t>Spontan</a:t>
            </a:r>
            <a:r>
              <a:rPr lang="tr-TR" sz="1800" dirty="0">
                <a:latin typeface="Cambria"/>
                <a:ea typeface="Cambria"/>
              </a:rPr>
              <a:t> pnömotoraksın gelişimine katkıda bulunan risk faktörleri arasında tütün kullanımı, yaş (ergenler ve genç yetişkinler), zayıf yapı ve erkek cinsiyet yer alır. Ayrıca, tekrarlayan </a:t>
            </a:r>
            <a:r>
              <a:rPr lang="tr-TR" sz="1800" dirty="0" err="1">
                <a:latin typeface="Cambria"/>
                <a:ea typeface="Cambria"/>
              </a:rPr>
              <a:t>spontan</a:t>
            </a:r>
            <a:r>
              <a:rPr lang="tr-TR" sz="1800" dirty="0">
                <a:latin typeface="Cambria"/>
                <a:ea typeface="Cambria"/>
              </a:rPr>
              <a:t> pnömotorakslar hastaların %20-60'ında görülür. </a:t>
            </a:r>
          </a:p>
          <a:p>
            <a:endParaRPr lang="tr-TR" sz="1800" dirty="0">
              <a:latin typeface="Cambria"/>
              <a:ea typeface="Cambria"/>
            </a:endParaRPr>
          </a:p>
          <a:p>
            <a:endParaRPr lang="tr-TR" sz="1800" dirty="0">
              <a:latin typeface="Cambria"/>
              <a:ea typeface="Cambria"/>
            </a:endParaRPr>
          </a:p>
        </p:txBody>
      </p:sp>
      <p:sp>
        <p:nvSpPr>
          <p:cNvPr id="4" name="Veri Yer Tutucusu 3">
            <a:extLst>
              <a:ext uri="{FF2B5EF4-FFF2-40B4-BE49-F238E27FC236}">
                <a16:creationId xmlns:a16="http://schemas.microsoft.com/office/drawing/2014/main" id="{F829E696-25A4-47F8-319E-4B9C1E2287D0}"/>
              </a:ext>
            </a:extLst>
          </p:cNvPr>
          <p:cNvSpPr>
            <a:spLocks noGrp="1"/>
          </p:cNvSpPr>
          <p:nvPr>
            <p:ph type="dt" sz="half" idx="10"/>
          </p:nvPr>
        </p:nvSpPr>
        <p:spPr/>
        <p:txBody>
          <a:bodyPr/>
          <a:lstStyle/>
          <a:p>
            <a:fld id="{13A9A6FD-6776-40A1-9AB0-272499E09CFA}" type="datetime1">
              <a:t>22.10.2024</a:t>
            </a:fld>
            <a:endParaRPr lang="en-US" dirty="0"/>
          </a:p>
        </p:txBody>
      </p:sp>
      <p:sp>
        <p:nvSpPr>
          <p:cNvPr id="5" name="Alt Bilgi Yer Tutucusu 4">
            <a:extLst>
              <a:ext uri="{FF2B5EF4-FFF2-40B4-BE49-F238E27FC236}">
                <a16:creationId xmlns:a16="http://schemas.microsoft.com/office/drawing/2014/main" id="{AEC33AF7-1F3A-6802-1C14-AF0BC79DEC72}"/>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A648CA55-09BC-94F0-2AA5-CC094FF51C9A}"/>
              </a:ext>
            </a:extLst>
          </p:cNvPr>
          <p:cNvSpPr>
            <a:spLocks noGrp="1"/>
          </p:cNvSpPr>
          <p:nvPr>
            <p:ph type="sldNum" sz="quarter" idx="12"/>
          </p:nvPr>
        </p:nvSpPr>
        <p:spPr/>
        <p:txBody>
          <a:bodyPr/>
          <a:lstStyle/>
          <a:p>
            <a:fld id="{A65A5C87-DF58-40C8-B092-1DE63DB4547E}" type="slidenum">
              <a:rPr lang="en-US" dirty="0"/>
              <a:t>3</a:t>
            </a:fld>
            <a:endParaRPr lang="en-US" dirty="0"/>
          </a:p>
        </p:txBody>
      </p:sp>
      <p:pic>
        <p:nvPicPr>
          <p:cNvPr id="7" name="Resim 6" descr="Celalettin Kocatürk - Pnömotoraks">
            <a:extLst>
              <a:ext uri="{FF2B5EF4-FFF2-40B4-BE49-F238E27FC236}">
                <a16:creationId xmlns:a16="http://schemas.microsoft.com/office/drawing/2014/main" id="{06AC7909-D3DF-AB0E-EFD5-27B65CA2B253}"/>
              </a:ext>
            </a:extLst>
          </p:cNvPr>
          <p:cNvPicPr>
            <a:picLocks noChangeAspect="1"/>
          </p:cNvPicPr>
          <p:nvPr/>
        </p:nvPicPr>
        <p:blipFill>
          <a:blip r:embed="rId2"/>
          <a:stretch>
            <a:fillRect/>
          </a:stretch>
        </p:blipFill>
        <p:spPr>
          <a:xfrm>
            <a:off x="9099331" y="215462"/>
            <a:ext cx="2743200" cy="1828800"/>
          </a:xfrm>
          <a:prstGeom prst="rect">
            <a:avLst/>
          </a:prstGeom>
        </p:spPr>
      </p:pic>
    </p:spTree>
    <p:extLst>
      <p:ext uri="{BB962C8B-B14F-4D97-AF65-F5344CB8AC3E}">
        <p14:creationId xmlns:p14="http://schemas.microsoft.com/office/powerpoint/2010/main" val="434811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37D0C7-0B66-81B5-6E2F-2D0F24318EE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373104A1-4F0A-2C1B-2983-61C1A2CD53AC}"/>
              </a:ext>
            </a:extLst>
          </p:cNvPr>
          <p:cNvSpPr>
            <a:spLocks noGrp="1"/>
          </p:cNvSpPr>
          <p:nvPr>
            <p:ph idx="1"/>
          </p:nvPr>
        </p:nvSpPr>
        <p:spPr/>
        <p:txBody>
          <a:bodyPr vert="horz" lIns="91440" tIns="45720" rIns="91440" bIns="45720" rtlCol="0" anchor="t">
            <a:normAutofit/>
          </a:bodyPr>
          <a:lstStyle/>
          <a:p>
            <a:r>
              <a:rPr lang="tr-TR" sz="1800" dirty="0">
                <a:latin typeface="Cambria"/>
                <a:ea typeface="Cambria"/>
              </a:rPr>
              <a:t>Sigara içiminin kendiliğinden oluşan pnömotoraks için iyi bilinen bir risk faktörü olmasına rağmen , elektronik sigaraların kendiliğinden oluşan pnömotoraksın gelişimine olan katkısı hakkında çok az şey bilinmektedir.</a:t>
            </a:r>
          </a:p>
          <a:p>
            <a:endParaRPr lang="tr-TR" sz="1800" dirty="0">
              <a:latin typeface="Cambria"/>
              <a:ea typeface="Cambria"/>
            </a:endParaRPr>
          </a:p>
          <a:p>
            <a:r>
              <a:rPr lang="tr-TR" sz="1800" dirty="0">
                <a:latin typeface="Cambria"/>
                <a:ea typeface="Cambria"/>
              </a:rPr>
              <a:t>Elektronik sigara kullanımı, özellikle ergenler ve genç yetişkinler arasında son on yılda hızla artmıştır. </a:t>
            </a:r>
            <a:r>
              <a:rPr lang="tr-TR" sz="1800" err="1">
                <a:latin typeface="Cambria"/>
                <a:ea typeface="Cambria"/>
              </a:rPr>
              <a:t>Amerikada</a:t>
            </a:r>
            <a:r>
              <a:rPr lang="tr-TR" sz="1800" dirty="0">
                <a:latin typeface="Cambria"/>
                <a:ea typeface="Cambria"/>
              </a:rPr>
              <a:t> lise öğrencilerinin yaklaşık %20,8'i ve 18-34 yaş aralığındaki yetişkinlerin %4,8'i şu anda e-sigara kullanmaktadır . </a:t>
            </a:r>
            <a:r>
              <a:rPr lang="tr-TR" sz="1600" dirty="0">
                <a:latin typeface="Cambria"/>
                <a:ea typeface="Cambria"/>
                <a:cs typeface="+mn-lt"/>
              </a:rPr>
              <a:t>(</a:t>
            </a:r>
            <a:r>
              <a:rPr lang="tr-TR" sz="1600" dirty="0">
                <a:latin typeface="Cambria"/>
                <a:ea typeface="+mn-lt"/>
                <a:cs typeface="+mn-lt"/>
              </a:rPr>
              <a:t>Lise öğrencilerinde mevcut e-sigara kullanımı 2011'de %1,5'ten (220.000 öğrenci) 2018'de %20,8'e (3,1 milyon öğrenci) yükseldi)</a:t>
            </a:r>
          </a:p>
        </p:txBody>
      </p:sp>
      <p:sp>
        <p:nvSpPr>
          <p:cNvPr id="4" name="Veri Yer Tutucusu 3">
            <a:extLst>
              <a:ext uri="{FF2B5EF4-FFF2-40B4-BE49-F238E27FC236}">
                <a16:creationId xmlns:a16="http://schemas.microsoft.com/office/drawing/2014/main" id="{D088B8D2-068C-8C6D-7255-B369736CF7DF}"/>
              </a:ext>
            </a:extLst>
          </p:cNvPr>
          <p:cNvSpPr>
            <a:spLocks noGrp="1"/>
          </p:cNvSpPr>
          <p:nvPr>
            <p:ph type="dt" sz="half" idx="10"/>
          </p:nvPr>
        </p:nvSpPr>
        <p:spPr/>
        <p:txBody>
          <a:bodyPr/>
          <a:lstStyle/>
          <a:p>
            <a:fld id="{ED01D40A-549D-4B26-8F34-A3736E7A8E42}" type="datetime1">
              <a:t>22.10.2024</a:t>
            </a:fld>
            <a:endParaRPr lang="en-US" dirty="0"/>
          </a:p>
        </p:txBody>
      </p:sp>
      <p:sp>
        <p:nvSpPr>
          <p:cNvPr id="5" name="Alt Bilgi Yer Tutucusu 4">
            <a:extLst>
              <a:ext uri="{FF2B5EF4-FFF2-40B4-BE49-F238E27FC236}">
                <a16:creationId xmlns:a16="http://schemas.microsoft.com/office/drawing/2014/main" id="{DADD623B-8E6E-F0E0-0D67-80A38FD0FF7D}"/>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6D143725-A6CE-87AC-7591-A66274A8BC7E}"/>
              </a:ext>
            </a:extLst>
          </p:cNvPr>
          <p:cNvSpPr>
            <a:spLocks noGrp="1"/>
          </p:cNvSpPr>
          <p:nvPr>
            <p:ph type="sldNum" sz="quarter" idx="12"/>
          </p:nvPr>
        </p:nvSpPr>
        <p:spPr/>
        <p:txBody>
          <a:bodyPr/>
          <a:lstStyle/>
          <a:p>
            <a:fld id="{A65A5C87-DF58-40C8-B092-1DE63DB4547E}" type="slidenum">
              <a:rPr lang="en-US" dirty="0"/>
              <a:t>4</a:t>
            </a:fld>
            <a:endParaRPr lang="en-US" dirty="0"/>
          </a:p>
        </p:txBody>
      </p:sp>
      <p:pic>
        <p:nvPicPr>
          <p:cNvPr id="7" name="Resim 6" descr="kişi, şahıs, sigara içme, kadın, duman, tütsü içeren bir resim&#10;&#10;Açıklama otomatik olarak oluşturuldu">
            <a:extLst>
              <a:ext uri="{FF2B5EF4-FFF2-40B4-BE49-F238E27FC236}">
                <a16:creationId xmlns:a16="http://schemas.microsoft.com/office/drawing/2014/main" id="{54F5A5D7-B3E6-62E0-0035-B59C05609311}"/>
              </a:ext>
            </a:extLst>
          </p:cNvPr>
          <p:cNvPicPr>
            <a:picLocks noChangeAspect="1"/>
          </p:cNvPicPr>
          <p:nvPr/>
        </p:nvPicPr>
        <p:blipFill>
          <a:blip r:embed="rId2"/>
          <a:stretch>
            <a:fillRect/>
          </a:stretch>
        </p:blipFill>
        <p:spPr>
          <a:xfrm>
            <a:off x="7250630" y="309899"/>
            <a:ext cx="4440621" cy="1838287"/>
          </a:xfrm>
          <a:prstGeom prst="rect">
            <a:avLst/>
          </a:prstGeom>
        </p:spPr>
      </p:pic>
    </p:spTree>
    <p:extLst>
      <p:ext uri="{BB962C8B-B14F-4D97-AF65-F5344CB8AC3E}">
        <p14:creationId xmlns:p14="http://schemas.microsoft.com/office/powerpoint/2010/main" val="1685932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9D19CA4-996F-1FB8-6D20-CAF9713844E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4BE9FBF-8A00-2ED9-CA20-2BCF3A6E22F2}"/>
              </a:ext>
            </a:extLst>
          </p:cNvPr>
          <p:cNvSpPr>
            <a:spLocks noGrp="1"/>
          </p:cNvSpPr>
          <p:nvPr>
            <p:ph idx="1"/>
          </p:nvPr>
        </p:nvSpPr>
        <p:spPr/>
        <p:txBody>
          <a:bodyPr vert="horz" lIns="91440" tIns="45720" rIns="91440" bIns="45720" rtlCol="0" anchor="t">
            <a:normAutofit/>
          </a:bodyPr>
          <a:lstStyle/>
          <a:p>
            <a:r>
              <a:rPr lang="tr-TR" sz="1800">
                <a:latin typeface="Cambria"/>
                <a:ea typeface="Cambria"/>
              </a:rPr>
              <a:t> Elektronik sigaralar , kullanıcıların içine çektiği bir buhar üretmek için nikotin içeren karmaşık bir sıvı karışımını ısıtan taşınabilir, pille çalışan cihazlardır.</a:t>
            </a:r>
          </a:p>
          <a:p>
            <a:endParaRPr lang="tr-TR" sz="1800" dirty="0">
              <a:latin typeface="Cambria"/>
              <a:ea typeface="Cambria"/>
            </a:endParaRPr>
          </a:p>
          <a:p>
            <a:r>
              <a:rPr lang="tr-TR" sz="1800">
                <a:latin typeface="Cambria"/>
                <a:ea typeface="Cambria"/>
              </a:rPr>
              <a:t>Elektronik sigaralar 21,8 mg/</a:t>
            </a:r>
            <a:r>
              <a:rPr lang="tr-TR" sz="1800" dirty="0" err="1">
                <a:latin typeface="Cambria"/>
                <a:ea typeface="Cambria"/>
              </a:rPr>
              <a:t>mL</a:t>
            </a:r>
            <a:r>
              <a:rPr lang="tr-TR" sz="1800" dirty="0">
                <a:latin typeface="Cambria"/>
                <a:ea typeface="Cambria"/>
              </a:rPr>
              <a:t> ile 59,2 mg/</a:t>
            </a:r>
            <a:r>
              <a:rPr lang="tr-TR" sz="1800" dirty="0" err="1">
                <a:latin typeface="Cambria"/>
                <a:ea typeface="Cambria"/>
              </a:rPr>
              <a:t>mL</a:t>
            </a:r>
            <a:r>
              <a:rPr lang="tr-TR" sz="1800" dirty="0">
                <a:latin typeface="Cambria"/>
                <a:ea typeface="Cambria"/>
              </a:rPr>
              <a:t> arasında değişen yüksek nikotin konsantrasyonları içermekte olup eski nesil elektronik sigaralara kıyasla nefes başına önemli ölçüde daha yüksek nikotin seviyelerine sahiptir .</a:t>
            </a:r>
          </a:p>
          <a:p>
            <a:endParaRPr lang="tr-TR" sz="1800" dirty="0">
              <a:latin typeface="Cambria"/>
              <a:ea typeface="Cambria"/>
            </a:endParaRPr>
          </a:p>
          <a:p>
            <a:r>
              <a:rPr lang="tr-TR" sz="1800">
                <a:latin typeface="Cambria"/>
                <a:ea typeface="Cambria"/>
              </a:rPr>
              <a:t>Elektronik sigaraların uzun vadeli olumsuz sağlık etkileri iyi bilinmemekle birlikte solunum, kardiyovasküler, nörolojik ve </a:t>
            </a:r>
            <a:r>
              <a:rPr lang="tr-TR" sz="1800" dirty="0" err="1">
                <a:latin typeface="Cambria"/>
                <a:ea typeface="Cambria"/>
              </a:rPr>
              <a:t>gastrointestinal</a:t>
            </a:r>
            <a:r>
              <a:rPr lang="tr-TR" sz="1800" dirty="0">
                <a:latin typeface="Cambria"/>
                <a:ea typeface="Cambria"/>
              </a:rPr>
              <a:t> sistemlere olumsuz etkileriyle ilişkilendirmiştir . Ancak pnömotoraks için bir risk faktörü olup olmadığı bilinmemektedir.</a:t>
            </a:r>
          </a:p>
        </p:txBody>
      </p:sp>
      <p:sp>
        <p:nvSpPr>
          <p:cNvPr id="4" name="Veri Yer Tutucusu 3">
            <a:extLst>
              <a:ext uri="{FF2B5EF4-FFF2-40B4-BE49-F238E27FC236}">
                <a16:creationId xmlns:a16="http://schemas.microsoft.com/office/drawing/2014/main" id="{B613D067-9E6E-0A67-23CA-14540C99EE32}"/>
              </a:ext>
            </a:extLst>
          </p:cNvPr>
          <p:cNvSpPr>
            <a:spLocks noGrp="1"/>
          </p:cNvSpPr>
          <p:nvPr>
            <p:ph type="dt" sz="half" idx="10"/>
          </p:nvPr>
        </p:nvSpPr>
        <p:spPr/>
        <p:txBody>
          <a:bodyPr/>
          <a:lstStyle/>
          <a:p>
            <a:fld id="{FD0820B3-54F8-4DD0-9723-5795A9E1B518}" type="datetime1">
              <a:t>22.10.2024</a:t>
            </a:fld>
            <a:endParaRPr lang="en-US" dirty="0"/>
          </a:p>
        </p:txBody>
      </p:sp>
      <p:sp>
        <p:nvSpPr>
          <p:cNvPr id="5" name="Alt Bilgi Yer Tutucusu 4">
            <a:extLst>
              <a:ext uri="{FF2B5EF4-FFF2-40B4-BE49-F238E27FC236}">
                <a16:creationId xmlns:a16="http://schemas.microsoft.com/office/drawing/2014/main" id="{1786BD4A-6208-6DBD-0B1D-7554A062D6C6}"/>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9DA4E2D1-B42C-4D2B-9CEC-0AB33B2F149A}"/>
              </a:ext>
            </a:extLst>
          </p:cNvPr>
          <p:cNvSpPr>
            <a:spLocks noGrp="1"/>
          </p:cNvSpPr>
          <p:nvPr>
            <p:ph type="sldNum" sz="quarter" idx="12"/>
          </p:nvPr>
        </p:nvSpPr>
        <p:spPr/>
        <p:txBody>
          <a:bodyPr/>
          <a:lstStyle/>
          <a:p>
            <a:fld id="{A65A5C87-DF58-40C8-B092-1DE63DB4547E}" type="slidenum">
              <a:rPr lang="en-US" dirty="0"/>
              <a:t>5</a:t>
            </a:fld>
            <a:endParaRPr lang="en-US" dirty="0"/>
          </a:p>
        </p:txBody>
      </p:sp>
      <p:pic>
        <p:nvPicPr>
          <p:cNvPr id="7" name="Resim 6" descr="Hangi E-Sigara Çeşidi Daha Çok Tercih Edilmektedir? - Elektronik Sigara">
            <a:extLst>
              <a:ext uri="{FF2B5EF4-FFF2-40B4-BE49-F238E27FC236}">
                <a16:creationId xmlns:a16="http://schemas.microsoft.com/office/drawing/2014/main" id="{B694C4D3-4AF6-17A1-E4DD-C12C4554B054}"/>
              </a:ext>
            </a:extLst>
          </p:cNvPr>
          <p:cNvPicPr>
            <a:picLocks noChangeAspect="1"/>
          </p:cNvPicPr>
          <p:nvPr/>
        </p:nvPicPr>
        <p:blipFill>
          <a:blip r:embed="rId2"/>
          <a:stretch>
            <a:fillRect/>
          </a:stretch>
        </p:blipFill>
        <p:spPr>
          <a:xfrm>
            <a:off x="8438732" y="190080"/>
            <a:ext cx="3390661" cy="2287944"/>
          </a:xfrm>
          <a:prstGeom prst="rect">
            <a:avLst/>
          </a:prstGeom>
        </p:spPr>
      </p:pic>
    </p:spTree>
    <p:extLst>
      <p:ext uri="{BB962C8B-B14F-4D97-AF65-F5344CB8AC3E}">
        <p14:creationId xmlns:p14="http://schemas.microsoft.com/office/powerpoint/2010/main" val="4027406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D90C66-62A1-E25B-8735-793C3909E2C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3F3788FD-2F4B-410E-E024-2A7E77375504}"/>
              </a:ext>
            </a:extLst>
          </p:cNvPr>
          <p:cNvSpPr>
            <a:spLocks noGrp="1"/>
          </p:cNvSpPr>
          <p:nvPr>
            <p:ph idx="1"/>
          </p:nvPr>
        </p:nvSpPr>
        <p:spPr/>
        <p:txBody>
          <a:bodyPr vert="horz" lIns="91440" tIns="45720" rIns="91440" bIns="45720" rtlCol="0" anchor="t">
            <a:noAutofit/>
          </a:bodyPr>
          <a:lstStyle/>
          <a:p>
            <a:r>
              <a:rPr lang="tr-TR" sz="1800" dirty="0">
                <a:solidFill>
                  <a:srgbClr val="1B1B1B"/>
                </a:solidFill>
                <a:latin typeface="Cambria"/>
                <a:ea typeface="Cambria"/>
              </a:rPr>
              <a:t>Ocak 2019'da 18 yaşında Kafkasyalı bir erkek, uyurken aniden başlayan sağ taraflı göğüs ağrısı şikayeti için Acil Servise (AS) başvurdu. Kaburgalarının altında sağ tarafta ani başlayan batıcı tarzda göğüs ağrısıyla uyandığını ve sağ kürek kemiğine yayıldığını, inspirasyon ve hareketle kötüleştiğini bildirdi. </a:t>
            </a:r>
          </a:p>
          <a:p>
            <a:r>
              <a:rPr lang="tr-TR" sz="1800" dirty="0">
                <a:solidFill>
                  <a:srgbClr val="1B1B1B"/>
                </a:solidFill>
                <a:latin typeface="Cambria"/>
                <a:ea typeface="Cambria"/>
              </a:rPr>
              <a:t> Hastanın göğüs ağrısının başlamasından önce herhangi bir </a:t>
            </a:r>
            <a:r>
              <a:rPr lang="tr-TR" sz="1800" dirty="0" err="1">
                <a:solidFill>
                  <a:srgbClr val="1B1B1B"/>
                </a:solidFill>
                <a:latin typeface="Cambria"/>
                <a:ea typeface="Cambria"/>
              </a:rPr>
              <a:t>üsye</a:t>
            </a:r>
            <a:r>
              <a:rPr lang="tr-TR" sz="1800" dirty="0">
                <a:solidFill>
                  <a:srgbClr val="1B1B1B"/>
                </a:solidFill>
                <a:latin typeface="Cambria"/>
                <a:ea typeface="Cambria"/>
              </a:rPr>
              <a:t> şikayeti veya travma öyküsü yoktu.</a:t>
            </a:r>
          </a:p>
          <a:p>
            <a:pPr marL="285750" indent="-285750">
              <a:buFont typeface="Arial,Sans-Serif" panose="020B0604020202020204" pitchFamily="34" charset="0"/>
            </a:pPr>
            <a:r>
              <a:rPr lang="tr-TR" sz="1800" dirty="0">
                <a:solidFill>
                  <a:srgbClr val="1B1B1B"/>
                </a:solidFill>
                <a:latin typeface="Cambria"/>
                <a:ea typeface="Cambria"/>
              </a:rPr>
              <a:t>Hasta günlük elektronik sigara kullandığını ve nadiren esrar kullandığını belirtti. Ancak sigara ve alkol kullanmadığını söyledi.</a:t>
            </a:r>
            <a:endParaRPr lang="tr-TR" sz="1800" dirty="0">
              <a:solidFill>
                <a:srgbClr val="000000"/>
              </a:solidFill>
              <a:latin typeface="Cambria"/>
              <a:ea typeface="Cambria"/>
            </a:endParaRPr>
          </a:p>
          <a:p>
            <a:pPr marL="285750" indent="-285750">
              <a:buFont typeface="Arial,Sans-Serif" panose="020B0604020202020204" pitchFamily="34" charset="0"/>
            </a:pPr>
            <a:r>
              <a:rPr lang="tr-TR" sz="1800" dirty="0">
                <a:solidFill>
                  <a:srgbClr val="1B1B1B"/>
                </a:solidFill>
                <a:latin typeface="Cambria"/>
                <a:ea typeface="Cambria"/>
              </a:rPr>
              <a:t>Hastanın bilinen herhangi bir hastalığı ve geçirilmiş cerrahi öyküsü yoktu.</a:t>
            </a:r>
            <a:endParaRPr lang="tr-TR" sz="1800" dirty="0">
              <a:solidFill>
                <a:srgbClr val="000000"/>
              </a:solidFill>
              <a:latin typeface="Cambria"/>
              <a:ea typeface="Cambria"/>
            </a:endParaRPr>
          </a:p>
          <a:p>
            <a:pPr marL="285750" indent="-285750">
              <a:buFont typeface="Arial,Sans-Serif" panose="020B0604020202020204" pitchFamily="34" charset="0"/>
            </a:pPr>
            <a:r>
              <a:rPr lang="tr-TR" sz="1800" dirty="0">
                <a:solidFill>
                  <a:srgbClr val="000000"/>
                </a:solidFill>
                <a:latin typeface="Cambria"/>
                <a:ea typeface="Cambria"/>
              </a:rPr>
              <a:t>Hastanın </a:t>
            </a:r>
            <a:r>
              <a:rPr lang="tr-TR" sz="1800" dirty="0" err="1">
                <a:solidFill>
                  <a:srgbClr val="000000"/>
                </a:solidFill>
                <a:latin typeface="Cambria"/>
                <a:ea typeface="Cambria"/>
              </a:rPr>
              <a:t>soygeçmişinde</a:t>
            </a:r>
            <a:r>
              <a:rPr lang="tr-TR" sz="1800" dirty="0">
                <a:solidFill>
                  <a:srgbClr val="000000"/>
                </a:solidFill>
                <a:latin typeface="Cambria"/>
                <a:ea typeface="Cambria"/>
              </a:rPr>
              <a:t> </a:t>
            </a:r>
            <a:r>
              <a:rPr lang="tr-TR" sz="1800" dirty="0" err="1">
                <a:solidFill>
                  <a:srgbClr val="000000"/>
                </a:solidFill>
                <a:latin typeface="Cambria"/>
                <a:ea typeface="Cambria"/>
              </a:rPr>
              <a:t>Marfan</a:t>
            </a:r>
            <a:r>
              <a:rPr lang="tr-TR" sz="1800" dirty="0">
                <a:solidFill>
                  <a:srgbClr val="000000"/>
                </a:solidFill>
                <a:latin typeface="Cambria"/>
                <a:ea typeface="Cambria"/>
              </a:rPr>
              <a:t> Sendromu ve Akciğer hastalığı aile öyküsü yoktu.</a:t>
            </a:r>
          </a:p>
          <a:p>
            <a:pPr marL="285750" indent="-285750">
              <a:buFont typeface="Arial,Sans-Serif" panose="020B0604020202020204" pitchFamily="34" charset="0"/>
            </a:pPr>
            <a:r>
              <a:rPr lang="tr-TR" sz="1800" dirty="0">
                <a:solidFill>
                  <a:srgbClr val="000000"/>
                </a:solidFill>
                <a:latin typeface="Cambria"/>
                <a:ea typeface="Cambria"/>
              </a:rPr>
              <a:t>Hasta herhangi bir ilaç kullanmıyordu </a:t>
            </a:r>
            <a:endParaRPr lang="tr-TR" dirty="0"/>
          </a:p>
          <a:p>
            <a:endParaRPr lang="tr-TR" sz="1800" dirty="0">
              <a:solidFill>
                <a:srgbClr val="1B1B1B"/>
              </a:solidFill>
              <a:latin typeface="Cambria"/>
              <a:ea typeface="Cambria"/>
            </a:endParaRPr>
          </a:p>
          <a:p>
            <a:endParaRPr lang="tr-TR" sz="1800" dirty="0">
              <a:solidFill>
                <a:srgbClr val="1B1B1B"/>
              </a:solidFill>
              <a:latin typeface="Cambria"/>
              <a:ea typeface="Cambria"/>
            </a:endParaRPr>
          </a:p>
          <a:p>
            <a:endParaRPr lang="tr-TR" sz="1800" dirty="0">
              <a:solidFill>
                <a:srgbClr val="1B1B1B"/>
              </a:solidFill>
              <a:latin typeface="Cambria"/>
              <a:ea typeface="Cambria"/>
            </a:endParaRPr>
          </a:p>
          <a:p>
            <a:endParaRPr lang="tr-TR" sz="1800" dirty="0">
              <a:solidFill>
                <a:srgbClr val="1B1B1B"/>
              </a:solidFill>
              <a:latin typeface="Cambria"/>
              <a:ea typeface="Cambria"/>
            </a:endParaRPr>
          </a:p>
        </p:txBody>
      </p:sp>
      <p:sp>
        <p:nvSpPr>
          <p:cNvPr id="4" name="Veri Yer Tutucusu 3">
            <a:extLst>
              <a:ext uri="{FF2B5EF4-FFF2-40B4-BE49-F238E27FC236}">
                <a16:creationId xmlns:a16="http://schemas.microsoft.com/office/drawing/2014/main" id="{5A4D9509-2869-473B-3950-FCDB42C59B34}"/>
              </a:ext>
            </a:extLst>
          </p:cNvPr>
          <p:cNvSpPr>
            <a:spLocks noGrp="1"/>
          </p:cNvSpPr>
          <p:nvPr>
            <p:ph type="dt" sz="half" idx="10"/>
          </p:nvPr>
        </p:nvSpPr>
        <p:spPr/>
        <p:txBody>
          <a:bodyPr/>
          <a:lstStyle/>
          <a:p>
            <a:fld id="{195B63CF-7013-4849-89A7-31F62DF8DD2E}" type="datetime1">
              <a:t>22.10.2024</a:t>
            </a:fld>
            <a:endParaRPr lang="en-US" dirty="0"/>
          </a:p>
        </p:txBody>
      </p:sp>
      <p:sp>
        <p:nvSpPr>
          <p:cNvPr id="5" name="Alt Bilgi Yer Tutucusu 4">
            <a:extLst>
              <a:ext uri="{FF2B5EF4-FFF2-40B4-BE49-F238E27FC236}">
                <a16:creationId xmlns:a16="http://schemas.microsoft.com/office/drawing/2014/main" id="{B34B1DA0-211F-3A9A-6359-9284C9EDE9DA}"/>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EDB5ACF7-07EA-F582-6754-C59EECC17AA0}"/>
              </a:ext>
            </a:extLst>
          </p:cNvPr>
          <p:cNvSpPr>
            <a:spLocks noGrp="1"/>
          </p:cNvSpPr>
          <p:nvPr>
            <p:ph type="sldNum" sz="quarter" idx="12"/>
          </p:nvPr>
        </p:nvSpPr>
        <p:spPr/>
        <p:txBody>
          <a:bodyPr/>
          <a:lstStyle/>
          <a:p>
            <a:fld id="{A65A5C87-DF58-40C8-B092-1DE63DB4547E}" type="slidenum">
              <a:rPr lang="en-US" dirty="0"/>
              <a:t>6</a:t>
            </a:fld>
            <a:endParaRPr lang="en-US" dirty="0"/>
          </a:p>
        </p:txBody>
      </p:sp>
      <p:pic>
        <p:nvPicPr>
          <p:cNvPr id="7" name="Resim 6" descr="MARFAN SENDROMU | Genetik Hekimi">
            <a:extLst>
              <a:ext uri="{FF2B5EF4-FFF2-40B4-BE49-F238E27FC236}">
                <a16:creationId xmlns:a16="http://schemas.microsoft.com/office/drawing/2014/main" id="{1687E5C2-56ED-5166-3DC3-674493D46563}"/>
              </a:ext>
            </a:extLst>
          </p:cNvPr>
          <p:cNvPicPr>
            <a:picLocks noChangeAspect="1"/>
          </p:cNvPicPr>
          <p:nvPr/>
        </p:nvPicPr>
        <p:blipFill>
          <a:blip r:embed="rId2"/>
          <a:stretch>
            <a:fillRect/>
          </a:stretch>
        </p:blipFill>
        <p:spPr>
          <a:xfrm>
            <a:off x="10285477" y="-2498"/>
            <a:ext cx="1633227" cy="2553324"/>
          </a:xfrm>
          <a:prstGeom prst="rect">
            <a:avLst/>
          </a:prstGeom>
        </p:spPr>
      </p:pic>
    </p:spTree>
    <p:extLst>
      <p:ext uri="{BB962C8B-B14F-4D97-AF65-F5344CB8AC3E}">
        <p14:creationId xmlns:p14="http://schemas.microsoft.com/office/powerpoint/2010/main" val="3545039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9284D6-C448-D8FD-B67C-507645871AE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F9672E6-24E1-3F74-3632-F18229B4E423}"/>
              </a:ext>
            </a:extLst>
          </p:cNvPr>
          <p:cNvSpPr>
            <a:spLocks noGrp="1"/>
          </p:cNvSpPr>
          <p:nvPr>
            <p:ph idx="1"/>
          </p:nvPr>
        </p:nvSpPr>
        <p:spPr/>
        <p:txBody>
          <a:bodyPr vert="horz" lIns="91440" tIns="45720" rIns="91440" bIns="45720" rtlCol="0" anchor="t">
            <a:normAutofit/>
          </a:bodyPr>
          <a:lstStyle/>
          <a:p>
            <a:r>
              <a:rPr lang="tr-TR" sz="1800" dirty="0">
                <a:solidFill>
                  <a:srgbClr val="1B1B1B"/>
                </a:solidFill>
                <a:latin typeface="Cambria"/>
                <a:ea typeface="Cambria"/>
              </a:rPr>
              <a:t>Fizik Muayene</a:t>
            </a:r>
            <a:endParaRPr lang="tr-TR" dirty="0">
              <a:solidFill>
                <a:srgbClr val="000000"/>
              </a:solidFill>
              <a:latin typeface="Avenir Next LT Pro"/>
              <a:ea typeface="Cambria"/>
            </a:endParaRPr>
          </a:p>
          <a:p>
            <a:pPr marL="0" indent="0">
              <a:buNone/>
            </a:pPr>
            <a:r>
              <a:rPr lang="tr-TR" sz="1800" dirty="0">
                <a:solidFill>
                  <a:srgbClr val="1B1B1B"/>
                </a:solidFill>
                <a:latin typeface="Cambria"/>
                <a:ea typeface="Cambria"/>
              </a:rPr>
              <a:t>Boy: 180 cm Kilo:54 kg    Vki:16,9 kg/m2</a:t>
            </a:r>
          </a:p>
          <a:p>
            <a:pPr marL="0" indent="0">
              <a:buNone/>
            </a:pPr>
            <a:r>
              <a:rPr lang="tr-TR" sz="1800" dirty="0">
                <a:solidFill>
                  <a:srgbClr val="1B1B1B"/>
                </a:solidFill>
                <a:latin typeface="Cambria"/>
                <a:ea typeface="Cambria"/>
              </a:rPr>
              <a:t>Ateş:36,4 </a:t>
            </a:r>
            <a:r>
              <a:rPr lang="tr-TR" sz="1400" dirty="0">
                <a:solidFill>
                  <a:srgbClr val="1B1B1B"/>
                </a:solidFill>
                <a:latin typeface="Cambria"/>
                <a:ea typeface="Cambria"/>
              </a:rPr>
              <a:t>°C</a:t>
            </a:r>
            <a:r>
              <a:rPr lang="tr-TR" sz="1800" dirty="0">
                <a:solidFill>
                  <a:srgbClr val="1B1B1B"/>
                </a:solidFill>
                <a:latin typeface="Cambria"/>
                <a:ea typeface="Cambria"/>
              </a:rPr>
              <a:t>   Kalp Hızı: 64 /dk Kan Basıncı:112/50 mm Hg   Solunum Sayısı:  19/dk  Sat:%95</a:t>
            </a:r>
          </a:p>
          <a:p>
            <a:pPr marL="0" indent="0">
              <a:buNone/>
            </a:pPr>
            <a:r>
              <a:rPr lang="tr-TR" sz="1800" dirty="0">
                <a:solidFill>
                  <a:srgbClr val="1B1B1B"/>
                </a:solidFill>
                <a:latin typeface="Cambria"/>
                <a:ea typeface="Cambria"/>
              </a:rPr>
              <a:t>Sağ Akciğerde solunum sesleri azalmıştı</a:t>
            </a:r>
          </a:p>
          <a:p>
            <a:pPr marL="0" indent="0">
              <a:buNone/>
            </a:pPr>
            <a:r>
              <a:rPr lang="tr-TR" sz="1800" dirty="0">
                <a:solidFill>
                  <a:srgbClr val="1B1B1B"/>
                </a:solidFill>
                <a:latin typeface="Cambria"/>
                <a:ea typeface="Cambria"/>
              </a:rPr>
              <a:t>Nörolojik muayene doğal</a:t>
            </a:r>
          </a:p>
          <a:p>
            <a:pPr marL="0" indent="0">
              <a:buNone/>
            </a:pPr>
            <a:r>
              <a:rPr lang="tr-TR" sz="1800" dirty="0">
                <a:solidFill>
                  <a:srgbClr val="1B1B1B"/>
                </a:solidFill>
                <a:latin typeface="Cambria"/>
                <a:ea typeface="Cambria"/>
              </a:rPr>
              <a:t>Kalp sesleri doğal , üfürüm yok</a:t>
            </a:r>
          </a:p>
          <a:p>
            <a:pPr marL="0" indent="0">
              <a:buNone/>
            </a:pPr>
            <a:endParaRPr lang="tr-TR" sz="1800" dirty="0">
              <a:solidFill>
                <a:srgbClr val="1B1B1B"/>
              </a:solidFill>
              <a:latin typeface="Cambria"/>
              <a:ea typeface="Cambria"/>
            </a:endParaRPr>
          </a:p>
          <a:p>
            <a:pPr marL="0" indent="0">
              <a:buNone/>
            </a:pPr>
            <a:endParaRPr lang="tr-TR" sz="1400" dirty="0">
              <a:solidFill>
                <a:srgbClr val="1B1B1B"/>
              </a:solidFill>
              <a:latin typeface="Cambria"/>
              <a:ea typeface="Cambria"/>
            </a:endParaRPr>
          </a:p>
        </p:txBody>
      </p:sp>
      <p:sp>
        <p:nvSpPr>
          <p:cNvPr id="4" name="Veri Yer Tutucusu 3">
            <a:extLst>
              <a:ext uri="{FF2B5EF4-FFF2-40B4-BE49-F238E27FC236}">
                <a16:creationId xmlns:a16="http://schemas.microsoft.com/office/drawing/2014/main" id="{18B09286-A345-3D28-D8F6-CE954A91E7AD}"/>
              </a:ext>
            </a:extLst>
          </p:cNvPr>
          <p:cNvSpPr>
            <a:spLocks noGrp="1"/>
          </p:cNvSpPr>
          <p:nvPr>
            <p:ph type="dt" sz="half" idx="10"/>
          </p:nvPr>
        </p:nvSpPr>
        <p:spPr/>
        <p:txBody>
          <a:bodyPr/>
          <a:lstStyle/>
          <a:p>
            <a:fld id="{9AE97E79-172A-4891-A804-B76CC77E0F99}" type="datetime1">
              <a:t>22.10.2024</a:t>
            </a:fld>
            <a:endParaRPr lang="en-US" dirty="0"/>
          </a:p>
        </p:txBody>
      </p:sp>
      <p:sp>
        <p:nvSpPr>
          <p:cNvPr id="5" name="Alt Bilgi Yer Tutucusu 4">
            <a:extLst>
              <a:ext uri="{FF2B5EF4-FFF2-40B4-BE49-F238E27FC236}">
                <a16:creationId xmlns:a16="http://schemas.microsoft.com/office/drawing/2014/main" id="{43DD26D2-A64E-43B0-653F-2661048860E0}"/>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B57157B6-4250-6C44-267C-C84A3DA50D00}"/>
              </a:ext>
            </a:extLst>
          </p:cNvPr>
          <p:cNvSpPr>
            <a:spLocks noGrp="1"/>
          </p:cNvSpPr>
          <p:nvPr>
            <p:ph type="sldNum" sz="quarter" idx="12"/>
          </p:nvPr>
        </p:nvSpPr>
        <p:spPr/>
        <p:txBody>
          <a:bodyPr/>
          <a:lstStyle/>
          <a:p>
            <a:fld id="{A65A5C87-DF58-40C8-B092-1DE63DB4547E}" type="slidenum">
              <a:rPr lang="en-US" dirty="0"/>
              <a:t>7</a:t>
            </a:fld>
            <a:endParaRPr lang="en-US" dirty="0"/>
          </a:p>
        </p:txBody>
      </p:sp>
      <p:pic>
        <p:nvPicPr>
          <p:cNvPr id="8" name="Resim 7" descr="röntgen filmi, tıbbi görüntüleme, radyoloji, radyografi içeren bir resim&#10;&#10;Açıklama otomatik olarak oluşturuldu">
            <a:extLst>
              <a:ext uri="{FF2B5EF4-FFF2-40B4-BE49-F238E27FC236}">
                <a16:creationId xmlns:a16="http://schemas.microsoft.com/office/drawing/2014/main" id="{5E97B684-8BCB-F6BD-D844-D813920586F0}"/>
              </a:ext>
            </a:extLst>
          </p:cNvPr>
          <p:cNvPicPr>
            <a:picLocks noChangeAspect="1"/>
          </p:cNvPicPr>
          <p:nvPr/>
        </p:nvPicPr>
        <p:blipFill>
          <a:blip r:embed="rId2"/>
          <a:stretch>
            <a:fillRect/>
          </a:stretch>
        </p:blipFill>
        <p:spPr>
          <a:xfrm>
            <a:off x="8843517" y="93708"/>
            <a:ext cx="3049210" cy="3227614"/>
          </a:xfrm>
          <a:prstGeom prst="rect">
            <a:avLst/>
          </a:prstGeom>
        </p:spPr>
      </p:pic>
    </p:spTree>
    <p:extLst>
      <p:ext uri="{BB962C8B-B14F-4D97-AF65-F5344CB8AC3E}">
        <p14:creationId xmlns:p14="http://schemas.microsoft.com/office/powerpoint/2010/main" val="1358530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B1D9FC-7ACD-48E8-ADAF-479D5257D24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72E3E4F6-F217-92D0-3260-567CDEDAAE65}"/>
              </a:ext>
            </a:extLst>
          </p:cNvPr>
          <p:cNvSpPr>
            <a:spLocks noGrp="1"/>
          </p:cNvSpPr>
          <p:nvPr>
            <p:ph idx="1"/>
          </p:nvPr>
        </p:nvSpPr>
        <p:spPr/>
        <p:txBody>
          <a:bodyPr vert="horz" lIns="91440" tIns="45720" rIns="91440" bIns="45720" rtlCol="0" anchor="t">
            <a:normAutofit/>
          </a:bodyPr>
          <a:lstStyle/>
          <a:p>
            <a:endParaRPr lang="tr-TR" sz="1800" dirty="0">
              <a:latin typeface="Cambria"/>
              <a:ea typeface="Cambria"/>
            </a:endParaRPr>
          </a:p>
          <a:p>
            <a:endParaRPr lang="tr-TR" sz="1800" dirty="0">
              <a:latin typeface="Cambria"/>
              <a:ea typeface="Cambria"/>
            </a:endParaRPr>
          </a:p>
          <a:p>
            <a:r>
              <a:rPr lang="tr-TR" sz="1800" dirty="0">
                <a:latin typeface="Cambria"/>
                <a:ea typeface="Cambria"/>
              </a:rPr>
              <a:t>Acil serviste çekilen göğüs röntgeni , büyük bir sağ taraflı pnömotoraksı gösterdi </a:t>
            </a:r>
          </a:p>
          <a:p>
            <a:r>
              <a:rPr lang="tr-TR" sz="1800" dirty="0">
                <a:latin typeface="Cambria"/>
                <a:ea typeface="Cambria"/>
              </a:rPr>
              <a:t>Hasta servise yatırıldı ve göğüs tüpü yerleştirildi </a:t>
            </a:r>
          </a:p>
          <a:p>
            <a:r>
              <a:rPr lang="tr-TR" sz="1800" dirty="0">
                <a:latin typeface="Cambria"/>
                <a:ea typeface="Cambria"/>
              </a:rPr>
              <a:t> Yatışı sırasında, gerektiğinde her 24 saatte bir </a:t>
            </a:r>
            <a:r>
              <a:rPr lang="tr-TR" sz="1800" dirty="0" err="1">
                <a:latin typeface="Cambria"/>
                <a:ea typeface="Cambria"/>
              </a:rPr>
              <a:t>lidokain</a:t>
            </a:r>
            <a:r>
              <a:rPr lang="tr-TR" sz="1800" dirty="0">
                <a:latin typeface="Cambria"/>
                <a:ea typeface="Cambria"/>
              </a:rPr>
              <a:t> bandı, </a:t>
            </a:r>
          </a:p>
          <a:p>
            <a:pPr marL="0" indent="0">
              <a:buNone/>
            </a:pPr>
            <a:r>
              <a:rPr lang="tr-TR" sz="1800" dirty="0">
                <a:latin typeface="Cambria"/>
                <a:ea typeface="Cambria"/>
              </a:rPr>
              <a:t>her 6 saatte bir asetaminofen (650 mg) ve her 6 saatte bir </a:t>
            </a:r>
            <a:r>
              <a:rPr lang="tr-TR" sz="1800" dirty="0" err="1">
                <a:latin typeface="Cambria"/>
                <a:ea typeface="Cambria"/>
              </a:rPr>
              <a:t>ketorolak</a:t>
            </a:r>
            <a:r>
              <a:rPr lang="tr-TR" sz="1800" dirty="0">
                <a:latin typeface="Cambria"/>
                <a:ea typeface="Cambria"/>
              </a:rPr>
              <a:t> </a:t>
            </a:r>
            <a:r>
              <a:rPr lang="tr-TR" sz="1800" dirty="0" err="1">
                <a:latin typeface="Cambria"/>
                <a:ea typeface="Cambria"/>
              </a:rPr>
              <a:t>trometamin</a:t>
            </a:r>
            <a:r>
              <a:rPr lang="tr-TR" sz="1800" dirty="0">
                <a:latin typeface="Cambria"/>
                <a:ea typeface="Cambria"/>
              </a:rPr>
              <a:t> (15 mg) aldı. </a:t>
            </a:r>
          </a:p>
          <a:p>
            <a:r>
              <a:rPr lang="tr-TR" sz="1800" dirty="0">
                <a:latin typeface="Cambria"/>
                <a:ea typeface="Cambria"/>
              </a:rPr>
              <a:t>Pnömotoraksı sonraki birkaç gün içinde düzeldi ve göğüs tüpü kademeli olarak çıkarıldı. </a:t>
            </a:r>
          </a:p>
          <a:p>
            <a:r>
              <a:rPr lang="tr-TR" sz="1800" dirty="0">
                <a:latin typeface="Cambria"/>
                <a:ea typeface="Cambria"/>
              </a:rPr>
              <a:t>Elektronik sigara bırakması teşvik edildi. Taburcu olduktan 2 hafta sonra takip </a:t>
            </a:r>
            <a:r>
              <a:rPr lang="tr-TR" sz="1800" err="1">
                <a:latin typeface="Cambria"/>
                <a:ea typeface="Cambria"/>
              </a:rPr>
              <a:t>CXR'si</a:t>
            </a:r>
            <a:r>
              <a:rPr lang="tr-TR" sz="1800" dirty="0">
                <a:latin typeface="Cambria"/>
                <a:ea typeface="Cambria"/>
              </a:rPr>
              <a:t> planlandı.</a:t>
            </a:r>
            <a:endParaRPr lang="tr-TR" sz="1800">
              <a:latin typeface="Cambria"/>
              <a:ea typeface="Cambria"/>
            </a:endParaRPr>
          </a:p>
        </p:txBody>
      </p:sp>
      <p:sp>
        <p:nvSpPr>
          <p:cNvPr id="4" name="Veri Yer Tutucusu 3">
            <a:extLst>
              <a:ext uri="{FF2B5EF4-FFF2-40B4-BE49-F238E27FC236}">
                <a16:creationId xmlns:a16="http://schemas.microsoft.com/office/drawing/2014/main" id="{FB025DC1-1BB4-D7F5-7778-1127B37C1BAD}"/>
              </a:ext>
            </a:extLst>
          </p:cNvPr>
          <p:cNvSpPr>
            <a:spLocks noGrp="1"/>
          </p:cNvSpPr>
          <p:nvPr>
            <p:ph type="dt" sz="half" idx="10"/>
          </p:nvPr>
        </p:nvSpPr>
        <p:spPr/>
        <p:txBody>
          <a:bodyPr/>
          <a:lstStyle/>
          <a:p>
            <a:fld id="{DD362F3C-0A76-40C5-BB08-C61F18E0F27B}" type="datetime1">
              <a:t>22.10.2024</a:t>
            </a:fld>
            <a:endParaRPr lang="en-US" dirty="0"/>
          </a:p>
        </p:txBody>
      </p:sp>
      <p:sp>
        <p:nvSpPr>
          <p:cNvPr id="5" name="Alt Bilgi Yer Tutucusu 4">
            <a:extLst>
              <a:ext uri="{FF2B5EF4-FFF2-40B4-BE49-F238E27FC236}">
                <a16:creationId xmlns:a16="http://schemas.microsoft.com/office/drawing/2014/main" id="{EBAB6AAE-2FAF-5411-6C07-6C92A97D71F5}"/>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2538C9AA-4493-684C-8370-FDB738B95C46}"/>
              </a:ext>
            </a:extLst>
          </p:cNvPr>
          <p:cNvSpPr>
            <a:spLocks noGrp="1"/>
          </p:cNvSpPr>
          <p:nvPr>
            <p:ph type="sldNum" sz="quarter" idx="12"/>
          </p:nvPr>
        </p:nvSpPr>
        <p:spPr/>
        <p:txBody>
          <a:bodyPr/>
          <a:lstStyle/>
          <a:p>
            <a:fld id="{A65A5C87-DF58-40C8-B092-1DE63DB4547E}" type="slidenum">
              <a:rPr lang="en-US" dirty="0"/>
              <a:t>8</a:t>
            </a:fld>
            <a:endParaRPr lang="en-US" dirty="0"/>
          </a:p>
        </p:txBody>
      </p:sp>
      <p:pic>
        <p:nvPicPr>
          <p:cNvPr id="9" name="Resim 8" descr="röntgen filmi, tıbbi görüntüleme, radyoloji, radyografi içeren bir resim&#10;&#10;Açıklama otomatik olarak oluşturuldu">
            <a:extLst>
              <a:ext uri="{FF2B5EF4-FFF2-40B4-BE49-F238E27FC236}">
                <a16:creationId xmlns:a16="http://schemas.microsoft.com/office/drawing/2014/main" id="{A94E0394-D706-4602-0642-243D63F2DD85}"/>
              </a:ext>
            </a:extLst>
          </p:cNvPr>
          <p:cNvPicPr>
            <a:picLocks noChangeAspect="1"/>
          </p:cNvPicPr>
          <p:nvPr/>
        </p:nvPicPr>
        <p:blipFill>
          <a:blip r:embed="rId2"/>
          <a:stretch>
            <a:fillRect/>
          </a:stretch>
        </p:blipFill>
        <p:spPr>
          <a:xfrm>
            <a:off x="2563586" y="67432"/>
            <a:ext cx="3049210" cy="3227614"/>
          </a:xfrm>
          <a:prstGeom prst="rect">
            <a:avLst/>
          </a:prstGeom>
        </p:spPr>
      </p:pic>
      <p:pic>
        <p:nvPicPr>
          <p:cNvPr id="10" name="Resim 9" descr="röntgen filmi, tıbbi görüntüleme, radyoloji, radyografi içeren bir resim&#10;&#10;Açıklama otomatik olarak oluşturuldu">
            <a:extLst>
              <a:ext uri="{FF2B5EF4-FFF2-40B4-BE49-F238E27FC236}">
                <a16:creationId xmlns:a16="http://schemas.microsoft.com/office/drawing/2014/main" id="{0EF13BCD-1329-F255-368E-9B03012459FA}"/>
              </a:ext>
            </a:extLst>
          </p:cNvPr>
          <p:cNvPicPr>
            <a:picLocks noChangeAspect="1"/>
          </p:cNvPicPr>
          <p:nvPr/>
        </p:nvPicPr>
        <p:blipFill>
          <a:blip r:embed="rId3"/>
          <a:stretch>
            <a:fillRect/>
          </a:stretch>
        </p:blipFill>
        <p:spPr>
          <a:xfrm>
            <a:off x="5689298" y="33337"/>
            <a:ext cx="3038929" cy="3223231"/>
          </a:xfrm>
          <a:prstGeom prst="rect">
            <a:avLst/>
          </a:prstGeom>
        </p:spPr>
      </p:pic>
    </p:spTree>
    <p:extLst>
      <p:ext uri="{BB962C8B-B14F-4D97-AF65-F5344CB8AC3E}">
        <p14:creationId xmlns:p14="http://schemas.microsoft.com/office/powerpoint/2010/main" val="4210896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E85127-5F33-C428-4D92-0CC9CEB1BFE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CC7E9FD-859E-2878-4BDB-42D7B24BCC1C}"/>
              </a:ext>
            </a:extLst>
          </p:cNvPr>
          <p:cNvSpPr>
            <a:spLocks noGrp="1"/>
          </p:cNvSpPr>
          <p:nvPr>
            <p:ph idx="1"/>
          </p:nvPr>
        </p:nvSpPr>
        <p:spPr/>
        <p:txBody>
          <a:bodyPr vert="horz" lIns="91440" tIns="45720" rIns="91440" bIns="45720" rtlCol="0" anchor="t">
            <a:normAutofit/>
          </a:bodyPr>
          <a:lstStyle/>
          <a:p>
            <a:endParaRPr lang="tr-TR" sz="1800" dirty="0">
              <a:latin typeface="Cambria"/>
              <a:ea typeface="Cambria"/>
            </a:endParaRPr>
          </a:p>
          <a:p>
            <a:endParaRPr lang="tr-TR" sz="1800" dirty="0">
              <a:latin typeface="Cambria"/>
              <a:ea typeface="Cambria"/>
            </a:endParaRPr>
          </a:p>
          <a:p>
            <a:endParaRPr lang="tr-TR" sz="1800" dirty="0">
              <a:latin typeface="Cambria"/>
              <a:ea typeface="Cambria"/>
            </a:endParaRPr>
          </a:p>
          <a:p>
            <a:r>
              <a:rPr lang="tr-TR" sz="1800" dirty="0">
                <a:latin typeface="Cambria"/>
                <a:ea typeface="Cambria"/>
              </a:rPr>
              <a:t>Taburcu olduktan bir hafta sonra, ani başlangıçlı sağ taraflı batıcı tarzda göğüs ağrısı ve nefes darlığı nedeniyle tekrar acil servise başvurdu. </a:t>
            </a:r>
            <a:endParaRPr lang="tr-TR" dirty="0"/>
          </a:p>
          <a:p>
            <a:r>
              <a:rPr lang="tr-TR" sz="1800" dirty="0">
                <a:latin typeface="Cambria"/>
                <a:ea typeface="Cambria"/>
              </a:rPr>
              <a:t>Taburcu olduktan sonra elektronik sigara kullanımına devam ettiğini ancak ateş, titreme, hemoptizi, öksürük, üst solunum yolu enfeksiyonu  semptomlarının olmadığını , herhangi bir travma geçirmediğini ve yakın zamanda uçak yolculuğu yapmadığını bildirdi. </a:t>
            </a:r>
            <a:endParaRPr lang="tr-TR" dirty="0">
              <a:latin typeface="Avenir Next LT Pro"/>
              <a:ea typeface="Cambria"/>
            </a:endParaRPr>
          </a:p>
          <a:p>
            <a:r>
              <a:rPr lang="tr-TR" sz="1800" dirty="0">
                <a:latin typeface="Cambria"/>
                <a:ea typeface="Cambria"/>
              </a:rPr>
              <a:t>Bu sırada, birden fazla cihazla 1,5 yıllık elektronik sigara geçmişini anlattı. </a:t>
            </a:r>
            <a:endParaRPr lang="tr-TR" dirty="0">
              <a:latin typeface="Avenir Next LT Pro"/>
              <a:ea typeface="Cambria"/>
            </a:endParaRPr>
          </a:p>
        </p:txBody>
      </p:sp>
      <p:sp>
        <p:nvSpPr>
          <p:cNvPr id="4" name="Veri Yer Tutucusu 3">
            <a:extLst>
              <a:ext uri="{FF2B5EF4-FFF2-40B4-BE49-F238E27FC236}">
                <a16:creationId xmlns:a16="http://schemas.microsoft.com/office/drawing/2014/main" id="{7A25A238-6991-F15B-20E0-EBE6BA85B0B4}"/>
              </a:ext>
            </a:extLst>
          </p:cNvPr>
          <p:cNvSpPr>
            <a:spLocks noGrp="1"/>
          </p:cNvSpPr>
          <p:nvPr>
            <p:ph type="dt" sz="half" idx="10"/>
          </p:nvPr>
        </p:nvSpPr>
        <p:spPr/>
        <p:txBody>
          <a:bodyPr/>
          <a:lstStyle/>
          <a:p>
            <a:fld id="{6E620468-4C45-4ECD-857D-BA500FD15AF2}" type="datetime1">
              <a:t>22.10.2024</a:t>
            </a:fld>
            <a:endParaRPr lang="en-US" dirty="0"/>
          </a:p>
        </p:txBody>
      </p:sp>
      <p:sp>
        <p:nvSpPr>
          <p:cNvPr id="5" name="Alt Bilgi Yer Tutucusu 4">
            <a:extLst>
              <a:ext uri="{FF2B5EF4-FFF2-40B4-BE49-F238E27FC236}">
                <a16:creationId xmlns:a16="http://schemas.microsoft.com/office/drawing/2014/main" id="{7CCAE72B-3BB3-5A9F-2894-00E53A641D2B}"/>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5BDFC4E5-9D9C-A6F7-3652-819232AC3155}"/>
              </a:ext>
            </a:extLst>
          </p:cNvPr>
          <p:cNvSpPr>
            <a:spLocks noGrp="1"/>
          </p:cNvSpPr>
          <p:nvPr>
            <p:ph type="sldNum" sz="quarter" idx="12"/>
          </p:nvPr>
        </p:nvSpPr>
        <p:spPr/>
        <p:txBody>
          <a:bodyPr/>
          <a:lstStyle/>
          <a:p>
            <a:fld id="{A65A5C87-DF58-40C8-B092-1DE63DB4547E}" type="slidenum">
              <a:rPr lang="en-US" dirty="0"/>
              <a:t>9</a:t>
            </a:fld>
            <a:endParaRPr lang="en-US" dirty="0"/>
          </a:p>
        </p:txBody>
      </p:sp>
      <p:pic>
        <p:nvPicPr>
          <p:cNvPr id="7" name="Resim 6" descr="röntgen filmi, tıbbi görüntüleme, radyoloji, radyografi içeren bir resim&#10;&#10;Açıklama otomatik olarak oluşturuldu">
            <a:extLst>
              <a:ext uri="{FF2B5EF4-FFF2-40B4-BE49-F238E27FC236}">
                <a16:creationId xmlns:a16="http://schemas.microsoft.com/office/drawing/2014/main" id="{2DA38D02-265E-338E-368F-6D6C4937FEFE}"/>
              </a:ext>
            </a:extLst>
          </p:cNvPr>
          <p:cNvPicPr>
            <a:picLocks noChangeAspect="1"/>
          </p:cNvPicPr>
          <p:nvPr/>
        </p:nvPicPr>
        <p:blipFill>
          <a:blip r:embed="rId2"/>
          <a:stretch>
            <a:fillRect/>
          </a:stretch>
        </p:blipFill>
        <p:spPr>
          <a:xfrm>
            <a:off x="2329543" y="5896"/>
            <a:ext cx="6891866" cy="3677255"/>
          </a:xfrm>
          <a:prstGeom prst="rect">
            <a:avLst/>
          </a:prstGeom>
        </p:spPr>
      </p:pic>
    </p:spTree>
    <p:extLst>
      <p:ext uri="{BB962C8B-B14F-4D97-AF65-F5344CB8AC3E}">
        <p14:creationId xmlns:p14="http://schemas.microsoft.com/office/powerpoint/2010/main" val="2799470623"/>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ccentBoxVTI">
      <a:majorFont>
        <a:latin typeface="Avenir Next LT Pro"/>
        <a:ea typeface=""/>
        <a:cs typeface=""/>
      </a:majorFont>
      <a:minorFont>
        <a:latin typeface="Avenir Next LT Pro"/>
        <a:ea typeface=""/>
        <a:cs typeface=""/>
      </a:minorFont>
    </a:fontScheme>
    <a:fmtScheme name="AccentBox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F4FE582F-5DDE-4E50-A331-B77FB79D7361}" vid="{42624B42-66F4-4B9A-A3DB-EB561F16279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Geniş ekran</PresentationFormat>
  <Paragraphs>0</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AccentBoxVTI</vt:lpstr>
      <vt:lpstr>PowerPoint Sunusu</vt:lpstr>
      <vt:lpstr>Giriş</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Tartışma ve Sonuç</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
  <cp:lastModifiedBy>Yusuf Mumcu</cp:lastModifiedBy>
  <cp:revision>520</cp:revision>
  <dcterms:created xsi:type="dcterms:W3CDTF">2024-10-16T18:13:25Z</dcterms:created>
  <dcterms:modified xsi:type="dcterms:W3CDTF">2024-10-22T10:09:51Z</dcterms:modified>
</cp:coreProperties>
</file>