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72" r:id="rId10"/>
    <p:sldId id="298" r:id="rId11"/>
    <p:sldId id="273" r:id="rId12"/>
    <p:sldId id="274" r:id="rId13"/>
    <p:sldId id="292" r:id="rId14"/>
    <p:sldId id="299" r:id="rId15"/>
    <p:sldId id="300" r:id="rId16"/>
    <p:sldId id="296" r:id="rId17"/>
    <p:sldId id="275" r:id="rId18"/>
    <p:sldId id="293" r:id="rId19"/>
    <p:sldId id="276" r:id="rId20"/>
    <p:sldId id="277" r:id="rId21"/>
    <p:sldId id="301" r:id="rId22"/>
    <p:sldId id="280" r:id="rId23"/>
    <p:sldId id="282" r:id="rId24"/>
    <p:sldId id="286" r:id="rId25"/>
    <p:sldId id="302" r:id="rId26"/>
    <p:sldId id="288" r:id="rId27"/>
    <p:sldId id="290" r:id="rId28"/>
    <p:sldId id="291" r:id="rId29"/>
    <p:sldId id="283" r:id="rId30"/>
    <p:sldId id="303" r:id="rId31"/>
    <p:sldId id="297" r:id="rId32"/>
    <p:sldId id="262" r:id="rId33"/>
    <p:sldId id="263" r:id="rId34"/>
    <p:sldId id="264" r:id="rId35"/>
    <p:sldId id="265" r:id="rId36"/>
    <p:sldId id="266" r:id="rId37"/>
    <p:sldId id="268" r:id="rId38"/>
    <p:sldId id="269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7" autoAdjust="0"/>
    <p:restoredTop sz="83250" autoAdjust="0"/>
  </p:normalViewPr>
  <p:slideViewPr>
    <p:cSldViewPr>
      <p:cViewPr>
        <p:scale>
          <a:sx n="85" d="100"/>
          <a:sy n="85" d="100"/>
        </p:scale>
        <p:origin x="-78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93AD8-0BD9-493E-88C6-AB707242F3A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7EA7-AE43-4AEE-809F-CDC3EEB97FD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7EA7-AE43-4AEE-809F-CDC3EEB97FD3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dirty="0" smtClean="0"/>
              <a:t>Mart 2016'dan Ağustos 2017'ye kadar 1997 hasta çalışmaya alındı. </a:t>
            </a:r>
          </a:p>
          <a:p>
            <a:r>
              <a:rPr lang="tr-TR" sz="1200" dirty="0" smtClean="0"/>
              <a:t>Altı hasta (her kolda n = 3), eksik vaka defterleri nedeniyle analizlerden çıkarıldı. Kalan 1991 hastanın 996 ve 995'i sırasıyla </a:t>
            </a:r>
            <a:r>
              <a:rPr lang="tr-TR" sz="1200" dirty="0" err="1" smtClean="0"/>
              <a:t>liraglutid</a:t>
            </a:r>
            <a:r>
              <a:rPr lang="tr-TR" sz="1200" dirty="0" smtClean="0"/>
              <a:t> veya </a:t>
            </a:r>
            <a:r>
              <a:rPr lang="tr-TR" sz="1200" dirty="0" err="1" smtClean="0"/>
              <a:t>OAD'ye</a:t>
            </a:r>
            <a:r>
              <a:rPr lang="tr-TR" sz="1200" dirty="0" smtClean="0"/>
              <a:t> </a:t>
            </a:r>
            <a:r>
              <a:rPr lang="tr-TR" sz="1200" dirty="0" err="1" smtClean="0"/>
              <a:t>randomize</a:t>
            </a:r>
            <a:r>
              <a:rPr lang="tr-TR" sz="1200" dirty="0" smtClean="0"/>
              <a:t> edildi </a:t>
            </a:r>
          </a:p>
          <a:p>
            <a:r>
              <a:rPr lang="tr-TR" sz="1200" dirty="0" smtClean="0"/>
              <a:t>Araştırmacılar tarafından seçilen OAD sınıfları: SGLT-2is (%47.9; n = 471), DPP-4is (%39.7; n = 391), </a:t>
            </a:r>
            <a:r>
              <a:rPr lang="tr-TR" sz="1200" dirty="0" err="1" smtClean="0"/>
              <a:t>SUs</a:t>
            </a:r>
            <a:r>
              <a:rPr lang="tr-TR" sz="1200" dirty="0" smtClean="0"/>
              <a:t> (%10.8; n = 106), </a:t>
            </a:r>
            <a:r>
              <a:rPr lang="tr-TR" sz="1200" dirty="0" err="1" smtClean="0"/>
              <a:t>tiazolidindionlar</a:t>
            </a:r>
            <a:r>
              <a:rPr lang="tr-TR" sz="1200" dirty="0" smtClean="0"/>
              <a:t> (%1.1; n = 11), ve a-</a:t>
            </a:r>
            <a:r>
              <a:rPr lang="tr-TR" sz="1200" dirty="0" err="1" smtClean="0"/>
              <a:t>glukozidaz</a:t>
            </a:r>
            <a:r>
              <a:rPr lang="tr-TR" sz="1200" dirty="0" smtClean="0"/>
              <a:t> inhibitörleri (%0.5; n = 5) idi.</a:t>
            </a:r>
          </a:p>
          <a:p>
            <a:r>
              <a:rPr lang="tr-TR" sz="1200" dirty="0" smtClean="0"/>
              <a:t>Hiçbir hasta deneme tedavisi olarak </a:t>
            </a:r>
            <a:r>
              <a:rPr lang="tr-TR" sz="1200" dirty="0" err="1" smtClean="0"/>
              <a:t>meglitinid</a:t>
            </a:r>
            <a:r>
              <a:rPr lang="tr-TR" sz="1200" dirty="0" smtClean="0"/>
              <a:t> almamıştır.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7EA7-AE43-4AEE-809F-CDC3EEB97FD3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dirty="0" smtClean="0"/>
              <a:t>Yetersiz </a:t>
            </a:r>
            <a:r>
              <a:rPr lang="tr-TR" sz="1200" dirty="0" err="1" smtClean="0"/>
              <a:t>glisemik</a:t>
            </a:r>
            <a:r>
              <a:rPr lang="tr-TR" sz="1200" dirty="0" smtClean="0"/>
              <a:t> kontrole kadar geçen ortalama süre, </a:t>
            </a:r>
            <a:r>
              <a:rPr lang="tr-TR" sz="1200" dirty="0" err="1" smtClean="0"/>
              <a:t>liraglutid</a:t>
            </a:r>
            <a:r>
              <a:rPr lang="tr-TR" sz="1200" dirty="0" smtClean="0"/>
              <a:t> </a:t>
            </a:r>
            <a:r>
              <a:rPr lang="tr-TR" sz="1200" dirty="0" err="1" smtClean="0"/>
              <a:t>OAD’ye</a:t>
            </a:r>
            <a:r>
              <a:rPr lang="tr-TR" sz="1200" dirty="0" smtClean="0"/>
              <a:t> kıyasla  44 hafta daha uzundu (109'a karşı 65 hafta, </a:t>
            </a:r>
            <a:r>
              <a:rPr lang="tr-TR" sz="1200" i="1" dirty="0" smtClean="0"/>
              <a:t>P</a:t>
            </a:r>
            <a:r>
              <a:rPr lang="tr-TR" sz="1200" dirty="0" smtClean="0"/>
              <a:t>  &lt; .0001) </a:t>
            </a:r>
          </a:p>
          <a:p>
            <a:pPr>
              <a:buNone/>
            </a:pPr>
            <a:endParaRPr lang="tr-TR" sz="1200" dirty="0" smtClean="0"/>
          </a:p>
          <a:p>
            <a:r>
              <a:rPr lang="tr-TR" sz="1200" dirty="0" smtClean="0"/>
              <a:t>Duyarlılık analizinde </a:t>
            </a:r>
            <a:r>
              <a:rPr lang="tr-TR" sz="1200" dirty="0" err="1" smtClean="0"/>
              <a:t>liraglutid</a:t>
            </a:r>
            <a:r>
              <a:rPr lang="tr-TR" sz="1200" dirty="0" smtClean="0"/>
              <a:t>, </a:t>
            </a:r>
            <a:r>
              <a:rPr lang="tr-TR" sz="1200" dirty="0" err="1" smtClean="0"/>
              <a:t>OAD'ye</a:t>
            </a:r>
            <a:r>
              <a:rPr lang="tr-TR" sz="1200" dirty="0" smtClean="0"/>
              <a:t> karşı yetersiz </a:t>
            </a:r>
            <a:r>
              <a:rPr lang="tr-TR" sz="1200" dirty="0" err="1" smtClean="0"/>
              <a:t>glisemik</a:t>
            </a:r>
            <a:r>
              <a:rPr lang="tr-TR" sz="1200" dirty="0" smtClean="0"/>
              <a:t> kontrol riskini önemli ölçüde azalttı (tehlike oranı [%95 GA]: 0,58 [0.51; 0.66]).</a:t>
            </a:r>
          </a:p>
          <a:p>
            <a:pPr>
              <a:buNone/>
            </a:pPr>
            <a:endParaRPr lang="tr-TR" sz="1200" dirty="0" smtClean="0"/>
          </a:p>
          <a:p>
            <a:r>
              <a:rPr lang="tr-TR" sz="1200" dirty="0" smtClean="0"/>
              <a:t> </a:t>
            </a:r>
            <a:r>
              <a:rPr lang="tr-TR" sz="1200" dirty="0" err="1" smtClean="0"/>
              <a:t>Liraglutid</a:t>
            </a:r>
            <a:r>
              <a:rPr lang="tr-TR" sz="1200" dirty="0" smtClean="0"/>
              <a:t> ile tedavi edilen hastalarda erken tedavi kesilmesine (herhangi bir nedenle) kadar geçen ortalama  süre, OAD ile tedavi edilen hastalardan daha uzundu (sırasıyla 80'e karşı 52 hafta; </a:t>
            </a:r>
            <a:r>
              <a:rPr lang="tr-TR" sz="1200" i="1" dirty="0" smtClean="0"/>
              <a:t>P</a:t>
            </a:r>
            <a:r>
              <a:rPr lang="tr-TR" sz="1200" dirty="0" smtClean="0"/>
              <a:t>  &lt; .0001).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7EA7-AE43-4AEE-809F-CDC3EEB97FD3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7EA7-AE43-4AEE-809F-CDC3EEB97FD3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7EA7-AE43-4AEE-809F-CDC3EEB97FD3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dirty="0" smtClean="0"/>
              <a:t>Yetersiz </a:t>
            </a:r>
            <a:r>
              <a:rPr lang="tr-TR" sz="1200" dirty="0" err="1" smtClean="0"/>
              <a:t>glisemik</a:t>
            </a:r>
            <a:r>
              <a:rPr lang="tr-TR" sz="1200" dirty="0" smtClean="0"/>
              <a:t> kontrole kadar geçen ortalama süre :</a:t>
            </a:r>
            <a:r>
              <a:rPr lang="tr-TR" sz="1200" dirty="0" err="1" smtClean="0"/>
              <a:t>Liraglutid</a:t>
            </a:r>
            <a:r>
              <a:rPr lang="tr-TR" sz="1200" dirty="0" smtClean="0"/>
              <a:t> (109 hafta), SGLT-2i(65 hafta) , DPP-4i (78 hafta)  ve SU (53 hafta) idi.</a:t>
            </a:r>
          </a:p>
          <a:p>
            <a:r>
              <a:rPr lang="tr-TR" sz="1200" dirty="0" smtClean="0"/>
              <a:t>Tedavinin erken kesilmesine kadar geçen ortalama süre  </a:t>
            </a:r>
            <a:r>
              <a:rPr lang="tr-TR" sz="1200" dirty="0" err="1" smtClean="0"/>
              <a:t>liraglutid</a:t>
            </a:r>
            <a:r>
              <a:rPr lang="tr-TR" sz="1200" dirty="0" smtClean="0"/>
              <a:t> (80 hafta) SGLT-2i (52 hafta), DPP-4i (63 hafta) ve SU (38 hafta) idi.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7EA7-AE43-4AEE-809F-CDC3EEB97FD3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dirty="0" err="1" smtClean="0"/>
              <a:t>Liraglutid</a:t>
            </a:r>
            <a:r>
              <a:rPr lang="tr-TR" sz="1200" dirty="0" smtClean="0"/>
              <a:t> , HbA1c'de diğer OAD grubuna kıyasla daha fazla azalma ile ilişkilendirildi (SGLT-2i (-%0.14 [-%0.26; -%0.01]), DPP-4i (-%0.49 [-%0.62; -%0.36]) ve </a:t>
            </a:r>
            <a:r>
              <a:rPr lang="tr-TR" sz="1200" dirty="0" err="1" smtClean="0"/>
              <a:t>SU'dan</a:t>
            </a:r>
            <a:r>
              <a:rPr lang="tr-TR" sz="1200" dirty="0" smtClean="0"/>
              <a:t> (- %0.54 [-0.76; -%0.32]) .</a:t>
            </a:r>
          </a:p>
          <a:p>
            <a:r>
              <a:rPr lang="tr-TR" sz="1200" dirty="0" err="1" smtClean="0"/>
              <a:t>Liraglutid</a:t>
            </a:r>
            <a:r>
              <a:rPr lang="tr-TR" sz="1200" dirty="0" smtClean="0"/>
              <a:t> , DPP-4i (−1,69 [−2,29; −1,10] kg) ve SU (−3,24 [−4,25; −2,23] kg) ile karşılaştırıldığında vücut ağırlığında daha fazla azalma gözlemlenmiştir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27EA7-AE43-4AEE-809F-CDC3EEB97FD3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929824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836712"/>
            <a:ext cx="7200799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02632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2.METOD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2.3 </a:t>
            </a:r>
            <a:r>
              <a:rPr lang="tr-TR" sz="2800" dirty="0" err="1" smtClean="0">
                <a:solidFill>
                  <a:srgbClr val="C00000"/>
                </a:solidFill>
              </a:rPr>
              <a:t>randomizasyon</a:t>
            </a:r>
            <a:endParaRPr lang="tr-TR" sz="2800" dirty="0" smtClean="0">
              <a:solidFill>
                <a:srgbClr val="C00000"/>
              </a:solidFill>
            </a:endParaRPr>
          </a:p>
          <a:p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Tarama ve </a:t>
            </a:r>
            <a:r>
              <a:rPr lang="tr-T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randomizasyon</a:t>
            </a:r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için </a:t>
            </a:r>
            <a:r>
              <a:rPr lang="tr-T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interaktif</a:t>
            </a:r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web tabanlı sistem kullanıldı.</a:t>
            </a:r>
          </a:p>
          <a:p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Basit sekans yöntemiyle hastalar </a:t>
            </a:r>
            <a:r>
              <a:rPr lang="tr-T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randomize</a:t>
            </a:r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edildi.</a:t>
            </a:r>
          </a:p>
          <a:p>
            <a:r>
              <a:rPr lang="tr-T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Randomizasyon</a:t>
            </a:r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sonrası çalışma medikal inceleyiciler ve </a:t>
            </a:r>
            <a:r>
              <a:rPr lang="tr-T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biyoistatistikçilere</a:t>
            </a:r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körken, hastalara ve tedavi veren hekimlere açık etiketliydi.</a:t>
            </a:r>
          </a:p>
          <a:p>
            <a:pPr>
              <a:buNone/>
            </a:pP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86608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2.METOD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2.4 </a:t>
            </a: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prosedürler</a:t>
            </a:r>
          </a:p>
          <a:p>
            <a:r>
              <a:rPr lang="tr-TR" sz="2000" dirty="0" smtClean="0"/>
              <a:t>2 hafta veya daha kısa bir tarama periyodundan sonra hastalar, 104 haftaya kadar </a:t>
            </a:r>
            <a:r>
              <a:rPr lang="tr-TR" sz="2000" dirty="0" err="1" smtClean="0"/>
              <a:t>metformine</a:t>
            </a:r>
            <a:r>
              <a:rPr lang="tr-TR" sz="2000" dirty="0" smtClean="0"/>
              <a:t> eklenen </a:t>
            </a:r>
            <a:r>
              <a:rPr lang="tr-TR" sz="2000" dirty="0" err="1" smtClean="0"/>
              <a:t>subkutan</a:t>
            </a:r>
            <a:r>
              <a:rPr lang="tr-TR" sz="2000" dirty="0" smtClean="0"/>
              <a:t> 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 veya bir OAD (α-</a:t>
            </a:r>
            <a:r>
              <a:rPr lang="tr-TR" sz="2000" dirty="0" err="1" smtClean="0"/>
              <a:t>glukozidaz</a:t>
            </a:r>
            <a:r>
              <a:rPr lang="tr-TR" sz="2000" dirty="0" smtClean="0"/>
              <a:t> inhibitörü, DPP-4i, </a:t>
            </a:r>
            <a:r>
              <a:rPr lang="tr-TR" sz="2000" dirty="0" err="1" smtClean="0"/>
              <a:t>meglitinid</a:t>
            </a:r>
            <a:r>
              <a:rPr lang="tr-TR" sz="2000" dirty="0" smtClean="0"/>
              <a:t>, SGLT-2i, SU veya </a:t>
            </a:r>
            <a:r>
              <a:rPr lang="tr-TR" sz="2000" dirty="0" err="1" smtClean="0"/>
              <a:t>tiazolidindion</a:t>
            </a:r>
            <a:r>
              <a:rPr lang="tr-TR" sz="2000" dirty="0" smtClean="0"/>
              <a:t>) için </a:t>
            </a:r>
            <a:r>
              <a:rPr lang="tr-TR" sz="2000" dirty="0" err="1" smtClean="0"/>
              <a:t>randomize</a:t>
            </a:r>
            <a:r>
              <a:rPr lang="tr-TR" sz="2000" dirty="0" smtClean="0"/>
              <a:t> edildi (1:1).</a:t>
            </a:r>
          </a:p>
          <a:p>
            <a:r>
              <a:rPr lang="tr-TR" sz="2000" dirty="0" smtClean="0"/>
              <a:t>Seçilen </a:t>
            </a:r>
            <a:r>
              <a:rPr lang="tr-TR" sz="2000" dirty="0" smtClean="0"/>
              <a:t>OAD </a:t>
            </a:r>
            <a:r>
              <a:rPr lang="tr-TR" sz="2000" dirty="0" smtClean="0"/>
              <a:t>araştırmacı tarafından seçildi ve bu nedenle </a:t>
            </a:r>
            <a:r>
              <a:rPr lang="tr-TR" sz="2000" dirty="0" err="1" smtClean="0"/>
              <a:t>randomizasyon</a:t>
            </a:r>
            <a:r>
              <a:rPr lang="tr-TR" sz="2000" dirty="0" smtClean="0"/>
              <a:t> sürecinin bir parçası değildi.</a:t>
            </a:r>
          </a:p>
          <a:p>
            <a:r>
              <a:rPr lang="tr-TR" sz="2000" dirty="0" err="1" smtClean="0"/>
              <a:t>Liraglutid</a:t>
            </a:r>
            <a:r>
              <a:rPr lang="tr-TR" sz="2000" dirty="0" smtClean="0"/>
              <a:t> dozları 0.6 mg/gün'den 1.8 mg/gün nihai doza kadar yükseltildi. Gerekli olduğunda, OAD dozu maksimum onaylanmış/</a:t>
            </a:r>
            <a:r>
              <a:rPr lang="tr-TR" sz="2000" dirty="0" err="1" smtClean="0"/>
              <a:t>tolere</a:t>
            </a:r>
            <a:r>
              <a:rPr lang="tr-TR" sz="2000" dirty="0" smtClean="0"/>
              <a:t> edilen doza yükseltildi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Çalışma  süresince HbA1c&lt;%7 olan hastalarda </a:t>
            </a:r>
            <a:r>
              <a:rPr lang="tr-TR" sz="2000" dirty="0" smtClean="0"/>
              <a:t> </a:t>
            </a:r>
            <a:r>
              <a:rPr lang="tr-TR" sz="2000" dirty="0" smtClean="0"/>
              <a:t>hem 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 hem OAD grubunda  maksimum dozun altında bir idame dozu </a:t>
            </a:r>
            <a:r>
              <a:rPr lang="tr-TR" sz="2000" dirty="0" smtClean="0"/>
              <a:t>ka</a:t>
            </a:r>
            <a:r>
              <a:rPr lang="tr-TR" sz="2000" dirty="0" smtClean="0"/>
              <a:t>bul edildi.</a:t>
            </a:r>
            <a:endParaRPr lang="tr-TR" sz="2000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86608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2.METOD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Tüm tedavi periyodu boyunca </a:t>
            </a:r>
            <a:r>
              <a:rPr lang="tr-TR" sz="2400" dirty="0" err="1" smtClean="0"/>
              <a:t>metformin</a:t>
            </a:r>
            <a:r>
              <a:rPr lang="tr-TR" sz="2400" dirty="0" smtClean="0"/>
              <a:t> deneme öncesi doz ve sıklıkta tutuldu.</a:t>
            </a:r>
          </a:p>
          <a:p>
            <a:r>
              <a:rPr lang="tr-TR" sz="2400" dirty="0" smtClean="0"/>
              <a:t>Rutin uygulamada normal randevu sıklığını yansıtmak için, </a:t>
            </a:r>
            <a:r>
              <a:rPr lang="tr-TR" sz="2400" dirty="0" err="1" smtClean="0"/>
              <a:t>randomizasyondan</a:t>
            </a:r>
            <a:r>
              <a:rPr lang="tr-TR" sz="2400" dirty="0" smtClean="0"/>
              <a:t> sonra 2, 4, 16 ve 26. haftalarda ve daha sonra üç ayda bir takip ziyaretleri planlandı.</a:t>
            </a:r>
          </a:p>
          <a:p>
            <a:r>
              <a:rPr lang="tr-TR" sz="2400" dirty="0" smtClean="0"/>
              <a:t>Tedavinin bitiminden sonra 1 haftalık bir takip süresi </a:t>
            </a:r>
            <a:r>
              <a:rPr lang="tr-TR" sz="2400" dirty="0" smtClean="0"/>
              <a:t>vardı.</a:t>
            </a:r>
            <a:r>
              <a:rPr lang="tr-TR" sz="2400" dirty="0" smtClean="0"/>
              <a:t> </a:t>
            </a: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60648"/>
            <a:ext cx="2530624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2.METOD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2.5 sonuçlar</a:t>
            </a:r>
          </a:p>
          <a:p>
            <a:r>
              <a:rPr lang="tr-TR" sz="2000" dirty="0" smtClean="0"/>
              <a:t> </a:t>
            </a:r>
            <a:r>
              <a:rPr lang="tr-TR" sz="2000" dirty="0" smtClean="0">
                <a:solidFill>
                  <a:srgbClr val="FF0000"/>
                </a:solidFill>
              </a:rPr>
              <a:t>Birincil sonuç ölçütü : </a:t>
            </a:r>
            <a:r>
              <a:rPr lang="tr-TR" sz="2000" dirty="0" smtClean="0"/>
              <a:t>26. haftadan sonra planlanmış iki ardışık ziyarette HbA1c'nin %7.0'dan fazla (&gt;53.0 </a:t>
            </a:r>
            <a:r>
              <a:rPr lang="tr-TR" sz="2000" dirty="0" err="1" smtClean="0"/>
              <a:t>mmol</a:t>
            </a:r>
            <a:r>
              <a:rPr lang="tr-TR" sz="2000" dirty="0" smtClean="0"/>
              <a:t>/</a:t>
            </a:r>
            <a:r>
              <a:rPr lang="tr-TR" sz="2000" dirty="0" err="1" smtClean="0"/>
              <a:t>mol</a:t>
            </a:r>
            <a:r>
              <a:rPr lang="tr-TR" sz="2000" dirty="0" smtClean="0"/>
              <a:t>) olması olarak tanımlanan yetersiz </a:t>
            </a:r>
            <a:r>
              <a:rPr lang="tr-TR" sz="2000" dirty="0" err="1" smtClean="0"/>
              <a:t>glisemik</a:t>
            </a:r>
            <a:r>
              <a:rPr lang="tr-TR" sz="2000" dirty="0" smtClean="0"/>
              <a:t> kontrol zamanıydı</a:t>
            </a:r>
            <a:r>
              <a:rPr lang="tr-TR" sz="2000" dirty="0" smtClean="0"/>
              <a:t>.</a:t>
            </a:r>
          </a:p>
          <a:p>
            <a:pPr>
              <a:buNone/>
            </a:pPr>
            <a:endParaRPr lang="tr-TR" sz="2000" dirty="0" smtClean="0"/>
          </a:p>
          <a:p>
            <a:r>
              <a:rPr lang="tr-TR" sz="2000" dirty="0" smtClean="0"/>
              <a:t>104. haftadan önce birincil sonuç ölçütünü karşılayanlar çalışmadan çıkarıldı .</a:t>
            </a:r>
          </a:p>
          <a:p>
            <a:endParaRPr lang="tr-T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4906888" cy="50405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İkincil sonuç ölçütleri</a:t>
            </a:r>
            <a:r>
              <a:rPr lang="tr-TR" dirty="0" smtClean="0">
                <a:solidFill>
                  <a:srgbClr val="FF0000"/>
                </a:solidFill>
              </a:rPr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497363"/>
          </a:xfrm>
        </p:spPr>
        <p:txBody>
          <a:bodyPr>
            <a:normAutofit fontScale="85000" lnSpcReduction="20000"/>
          </a:bodyPr>
          <a:lstStyle/>
          <a:p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Herhangi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bir nedenle tedavinin erken kesilmesine kadar geçen süre(yetersiz </a:t>
            </a:r>
            <a:r>
              <a:rPr 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glisemik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kontrol dahil) </a:t>
            </a:r>
          </a:p>
          <a:p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Başlangıca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göre  104. veya </a:t>
            </a:r>
            <a:r>
              <a:rPr 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calışmadan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çıktığı haftada  HbA1c, açlık plazma </a:t>
            </a:r>
            <a:r>
              <a:rPr 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glukozu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(AKG) ,vücut ağırlığı,vücut kitle indeksi (BMI) ve  kan basıncındaki değişiklikler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104. veya </a:t>
            </a:r>
            <a:r>
              <a:rPr 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calişmadan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çıktığı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haftada:</a:t>
            </a:r>
          </a:p>
          <a:p>
            <a:pPr>
              <a:buNone/>
            </a:pP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-HbA1c &lt;%6. 5 olan </a:t>
            </a:r>
          </a:p>
          <a:p>
            <a:pPr>
              <a:buNone/>
            </a:pP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-kilo alımı olmadan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HbA1c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&lt;%7 olan </a:t>
            </a:r>
          </a:p>
          <a:p>
            <a:pPr>
              <a:buNone/>
            </a:pP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-</a:t>
            </a:r>
            <a:r>
              <a:rPr 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semptomatik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hipoglisemi olmadan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HbA1c &lt;%7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olan </a:t>
            </a:r>
          </a:p>
          <a:p>
            <a:pPr>
              <a:buNone/>
            </a:pP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</a:t>
            </a:r>
          </a:p>
          <a:p>
            <a:r>
              <a:rPr 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Semptomatik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 ciddi </a:t>
            </a:r>
            <a:r>
              <a:rPr lang="tr-TR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hıpoglisemik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ataklar </a:t>
            </a:r>
          </a:p>
          <a:p>
            <a:pPr>
              <a:buNone/>
            </a:pPr>
            <a:endParaRPr lang="tr-TR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tr-TR" sz="2200" dirty="0" smtClean="0"/>
              <a:t>İlacın  </a:t>
            </a:r>
            <a:r>
              <a:rPr lang="tr-TR" sz="2200" dirty="0" smtClean="0"/>
              <a:t>kalıcı olarak </a:t>
            </a:r>
            <a:r>
              <a:rPr lang="tr-TR" sz="2200" dirty="0" smtClean="0"/>
              <a:t>kesilmesine  </a:t>
            </a:r>
            <a:r>
              <a:rPr lang="tr-TR" sz="2200" dirty="0" smtClean="0"/>
              <a:t>yol açan </a:t>
            </a:r>
            <a:r>
              <a:rPr lang="tr-TR" sz="2200" dirty="0" err="1" smtClean="0"/>
              <a:t>advers</a:t>
            </a:r>
            <a:r>
              <a:rPr lang="tr-TR" sz="2200" dirty="0" smtClean="0"/>
              <a:t> olaylar (</a:t>
            </a:r>
            <a:r>
              <a:rPr lang="tr-TR" sz="2200" dirty="0" err="1" smtClean="0"/>
              <a:t>AE'ler</a:t>
            </a:r>
            <a:r>
              <a:rPr lang="tr-TR" sz="2200" dirty="0" smtClean="0"/>
              <a:t>) </a:t>
            </a:r>
            <a:endParaRPr lang="tr-TR" sz="2200" dirty="0" smtClean="0"/>
          </a:p>
          <a:p>
            <a:r>
              <a:rPr lang="tr-TR" sz="2200" dirty="0" smtClean="0"/>
              <a:t>Ciddi yan etkiler </a:t>
            </a:r>
          </a:p>
          <a:p>
            <a:r>
              <a:rPr lang="tr-TR" sz="2200" dirty="0" smtClean="0"/>
              <a:t>K</a:t>
            </a:r>
            <a:r>
              <a:rPr lang="tr-TR" sz="2200" dirty="0" smtClean="0"/>
              <a:t>an </a:t>
            </a:r>
            <a:r>
              <a:rPr lang="tr-TR" sz="2200" dirty="0" err="1" smtClean="0"/>
              <a:t>lipidleri</a:t>
            </a:r>
            <a:r>
              <a:rPr lang="tr-TR" sz="2200" dirty="0" smtClean="0"/>
              <a:t>, biyokimya, hemoglobin ve nabızda başlangıca göre değişiklikler </a:t>
            </a:r>
            <a:r>
              <a:rPr lang="tr-TR" sz="2200" dirty="0" smtClean="0"/>
              <a:t> ikincil sonuç ölçütleridir.</a:t>
            </a:r>
            <a:endParaRPr lang="tr-TR" sz="22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2832" cy="1143000"/>
          </a:xfrm>
        </p:spPr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İstatiksel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metodlar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%90 güç ve % 5 anlamlılık düzeyiyle örneklem büyüklüğü 1994 hasta olarak belirlendi.</a:t>
            </a:r>
          </a:p>
          <a:p>
            <a:r>
              <a:rPr lang="tr-TR" sz="2400" dirty="0" smtClean="0"/>
              <a:t>Yetersiz  </a:t>
            </a:r>
            <a:r>
              <a:rPr lang="tr-TR" sz="2400" dirty="0" err="1" smtClean="0"/>
              <a:t>glisemik</a:t>
            </a:r>
            <a:r>
              <a:rPr lang="tr-TR" sz="2400" dirty="0" smtClean="0"/>
              <a:t> kontrole kadar geçen süre her iki grup arasında </a:t>
            </a:r>
            <a:r>
              <a:rPr lang="tr-TR" sz="2400" dirty="0" err="1" smtClean="0"/>
              <a:t>generalize</a:t>
            </a:r>
            <a:r>
              <a:rPr lang="tr-TR" sz="2400" dirty="0" smtClean="0"/>
              <a:t> </a:t>
            </a:r>
            <a:r>
              <a:rPr lang="tr-TR" sz="2400" dirty="0" err="1" smtClean="0"/>
              <a:t>log</a:t>
            </a:r>
            <a:r>
              <a:rPr lang="tr-TR" sz="2400" dirty="0" smtClean="0"/>
              <a:t>  </a:t>
            </a:r>
            <a:r>
              <a:rPr lang="tr-TR" sz="2400" dirty="0" err="1" smtClean="0"/>
              <a:t>rank</a:t>
            </a:r>
            <a:r>
              <a:rPr lang="tr-TR" sz="2400" dirty="0" smtClean="0"/>
              <a:t> testiyle </a:t>
            </a:r>
            <a:r>
              <a:rPr lang="tr-TR" sz="2400" dirty="0" err="1" smtClean="0"/>
              <a:t>degerlendirildi</a:t>
            </a:r>
            <a:r>
              <a:rPr lang="tr-TR" sz="2400" dirty="0" smtClean="0"/>
              <a:t>. </a:t>
            </a:r>
          </a:p>
          <a:p>
            <a:r>
              <a:rPr lang="tr-TR" sz="2400" dirty="0" smtClean="0"/>
              <a:t>Olası </a:t>
            </a:r>
            <a:r>
              <a:rPr lang="tr-TR" sz="2400" dirty="0" smtClean="0"/>
              <a:t>olay süreleri sürekli bir değişken olarak kabul edilmiştir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HbA1c, APG, vücut ağırlığı, BMI, kan basıncı, amilaz, </a:t>
            </a:r>
            <a:r>
              <a:rPr lang="tr-TR" sz="2400" dirty="0" err="1" smtClean="0"/>
              <a:t>lipaz</a:t>
            </a:r>
            <a:r>
              <a:rPr lang="tr-TR" sz="2400" dirty="0" smtClean="0"/>
              <a:t> ve nabızda başlangıca </a:t>
            </a:r>
            <a:r>
              <a:rPr lang="tr-TR" sz="2400" dirty="0" smtClean="0"/>
              <a:t>göre </a:t>
            </a:r>
            <a:r>
              <a:rPr lang="tr-TR" sz="2400" dirty="0" smtClean="0"/>
              <a:t>değişiklikler</a:t>
            </a:r>
            <a:r>
              <a:rPr lang="tr-TR" sz="2400" dirty="0" smtClean="0"/>
              <a:t>, </a:t>
            </a:r>
            <a:r>
              <a:rPr lang="tr-TR" sz="2400" dirty="0" err="1" smtClean="0"/>
              <a:t>kovaryans</a:t>
            </a:r>
            <a:r>
              <a:rPr lang="tr-TR" sz="2400" dirty="0" smtClean="0"/>
              <a:t> modeli analizi </a:t>
            </a:r>
            <a:r>
              <a:rPr lang="tr-TR" sz="2400" dirty="0" smtClean="0"/>
              <a:t>ile </a:t>
            </a:r>
            <a:r>
              <a:rPr lang="tr-TR" sz="2400" dirty="0" err="1" smtClean="0"/>
              <a:t>degerlendirildi</a:t>
            </a:r>
            <a:r>
              <a:rPr lang="tr-TR" sz="2000" dirty="0" smtClean="0"/>
              <a:t>.</a:t>
            </a:r>
          </a:p>
          <a:p>
            <a:r>
              <a:rPr lang="tr-TR" sz="2400" dirty="0" smtClean="0"/>
              <a:t>%6.5 veya </a:t>
            </a:r>
            <a:r>
              <a:rPr lang="tr-TR" sz="2400" dirty="0" smtClean="0"/>
              <a:t>daha düşük HbA1c başarısı ve </a:t>
            </a:r>
            <a:r>
              <a:rPr lang="tr-TR" sz="2400" dirty="0" err="1" smtClean="0"/>
              <a:t>diger</a:t>
            </a:r>
            <a:r>
              <a:rPr lang="tr-TR" sz="2400" dirty="0" smtClean="0"/>
              <a:t> sonuç ölçütleri </a:t>
            </a:r>
            <a:r>
              <a:rPr lang="tr-TR" sz="2400" dirty="0" err="1" smtClean="0"/>
              <a:t>binary</a:t>
            </a:r>
            <a:r>
              <a:rPr lang="tr-TR" sz="2400" dirty="0" smtClean="0"/>
              <a:t> lojistik regresyon modeli ile analiz edildi.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124743"/>
            <a:ext cx="5976664" cy="4968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56792"/>
            <a:ext cx="6984776" cy="371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Ortalama (standart sapma, SD) yaş 57.4 (10.8) yıl, diyabet süresi 7.2 (5.9) yıl ve hastaların %47.6'sı kadındı. Ortalama (SD) başlangıç ​​HbA1c %8.2 (%1.0) (66.0 </a:t>
            </a:r>
            <a:r>
              <a:rPr lang="tr-TR" sz="2400" dirty="0" err="1" smtClean="0"/>
              <a:t>mmol</a:t>
            </a:r>
            <a:r>
              <a:rPr lang="tr-TR" sz="2400" dirty="0" smtClean="0"/>
              <a:t>/</a:t>
            </a:r>
            <a:r>
              <a:rPr lang="tr-TR" sz="2400" dirty="0" err="1" smtClean="0"/>
              <a:t>mol</a:t>
            </a:r>
            <a:r>
              <a:rPr lang="tr-TR" sz="2400" dirty="0" smtClean="0"/>
              <a:t>) ve BMI 33.5 (7.4) kg/m2  idi. </a:t>
            </a:r>
          </a:p>
          <a:p>
            <a:r>
              <a:rPr lang="tr-TR" sz="2400" dirty="0" smtClean="0"/>
              <a:t>Demografik ve temel özellikler, </a:t>
            </a:r>
            <a:r>
              <a:rPr lang="tr-TR" sz="2400" dirty="0" err="1" smtClean="0"/>
              <a:t>liraglutid</a:t>
            </a:r>
            <a:r>
              <a:rPr lang="tr-TR" sz="2400" dirty="0" smtClean="0"/>
              <a:t> tedavi grubu ile genel OAD tedavi grubu arasında iyi dengelenmiştir.</a:t>
            </a:r>
          </a:p>
          <a:p>
            <a:pPr>
              <a:buNone/>
            </a:pPr>
            <a:r>
              <a:rPr lang="tr-TR" dirty="0" smtClean="0"/>
              <a:t> 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114300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Deneme ürününe ortalama maruz kalma süresi (</a:t>
            </a:r>
            <a:r>
              <a:rPr lang="tr-TR" sz="2200" dirty="0" err="1" smtClean="0"/>
              <a:t>min</a:t>
            </a:r>
            <a:r>
              <a:rPr lang="tr-TR" sz="2200" dirty="0" smtClean="0"/>
              <a:t>; </a:t>
            </a:r>
            <a:r>
              <a:rPr lang="tr-TR" sz="2200" dirty="0" err="1" smtClean="0"/>
              <a:t>maks</a:t>
            </a:r>
            <a:r>
              <a:rPr lang="tr-TR" sz="2200" dirty="0" smtClean="0"/>
              <a:t>) </a:t>
            </a:r>
            <a:r>
              <a:rPr lang="tr-TR" sz="2200" dirty="0" err="1" smtClean="0"/>
              <a:t>liraglutid</a:t>
            </a:r>
            <a:r>
              <a:rPr lang="tr-TR" sz="2200" dirty="0" smtClean="0"/>
              <a:t> grubunda 1.7 </a:t>
            </a:r>
            <a:r>
              <a:rPr lang="tr-TR" sz="2200" dirty="0" smtClean="0"/>
              <a:t> </a:t>
            </a:r>
            <a:r>
              <a:rPr lang="tr-TR" sz="2200" dirty="0" smtClean="0"/>
              <a:t>hasta yılı ve OAD grubunda 1.1 </a:t>
            </a:r>
            <a:r>
              <a:rPr lang="tr-TR" sz="2200" dirty="0" smtClean="0"/>
              <a:t>hasta </a:t>
            </a:r>
            <a:r>
              <a:rPr lang="tr-TR" sz="2200" dirty="0" smtClean="0"/>
              <a:t>yılıydı (SGLT-2i, </a:t>
            </a:r>
            <a:r>
              <a:rPr lang="tr-TR" sz="2200" dirty="0" smtClean="0"/>
              <a:t>1.1, DPP-4i 1.3, </a:t>
            </a:r>
            <a:r>
              <a:rPr lang="tr-TR" sz="2200" dirty="0" err="1" smtClean="0"/>
              <a:t>SUs</a:t>
            </a:r>
            <a:r>
              <a:rPr lang="tr-TR" sz="2200" dirty="0" smtClean="0"/>
              <a:t>, 1.0 </a:t>
            </a:r>
            <a:r>
              <a:rPr lang="tr-TR" sz="2200" dirty="0" smtClean="0"/>
              <a:t>,</a:t>
            </a:r>
            <a:r>
              <a:rPr lang="tr-TR" sz="2200" dirty="0" smtClean="0"/>
              <a:t> tiazolidindionlar1.4 </a:t>
            </a:r>
            <a:r>
              <a:rPr lang="tr-TR" sz="2200" dirty="0" smtClean="0"/>
              <a:t>,</a:t>
            </a:r>
            <a:r>
              <a:rPr lang="tr-TR" sz="2200" dirty="0" smtClean="0"/>
              <a:t> </a:t>
            </a:r>
            <a:r>
              <a:rPr lang="tr-TR" sz="2200" dirty="0" smtClean="0"/>
              <a:t>α-</a:t>
            </a:r>
            <a:r>
              <a:rPr lang="tr-TR" sz="2200" dirty="0" err="1" smtClean="0"/>
              <a:t>glukosidaz</a:t>
            </a:r>
            <a:r>
              <a:rPr lang="tr-TR" sz="2200" dirty="0" smtClean="0"/>
              <a:t> inhibitörleri </a:t>
            </a:r>
            <a:r>
              <a:rPr lang="tr-TR" sz="2200" dirty="0" smtClean="0"/>
              <a:t>0.9 </a:t>
            </a:r>
            <a:r>
              <a:rPr lang="tr-TR" sz="2200" dirty="0" smtClean="0"/>
              <a:t>hasta yılı</a:t>
            </a:r>
            <a:r>
              <a:rPr lang="tr-TR" sz="2200" dirty="0" smtClean="0"/>
              <a:t>).</a:t>
            </a:r>
          </a:p>
          <a:p>
            <a:r>
              <a:rPr lang="tr-TR" sz="2200" dirty="0" err="1" smtClean="0"/>
              <a:t>Liraglutid</a:t>
            </a:r>
            <a:r>
              <a:rPr lang="tr-TR" sz="2200" dirty="0" smtClean="0"/>
              <a:t> ve </a:t>
            </a:r>
            <a:r>
              <a:rPr lang="tr-TR" sz="2200" dirty="0" err="1" smtClean="0"/>
              <a:t>OAD'lerin</a:t>
            </a:r>
            <a:r>
              <a:rPr lang="tr-TR" sz="2200" dirty="0" smtClean="0"/>
              <a:t> ilk ve son dozları kaydedilmiş ve tanımlanmış günlük doz </a:t>
            </a:r>
            <a:r>
              <a:rPr lang="tr-TR" sz="2200" dirty="0" smtClean="0"/>
              <a:t>(DDD </a:t>
            </a:r>
            <a:r>
              <a:rPr lang="tr-TR" sz="2200" dirty="0" smtClean="0"/>
              <a:t>) kullanılarak karşılaştırılmıştır. DDD değerleri, denemenin yapıldığı tarihte Dünya Sağlık Örgütü web sitesinden alınmıştır. </a:t>
            </a:r>
            <a:endParaRPr lang="tr-TR" sz="2200" dirty="0" smtClean="0"/>
          </a:p>
          <a:p>
            <a:r>
              <a:rPr lang="tr-TR" sz="2200" dirty="0" smtClean="0"/>
              <a:t>OAD grubunda, hastaların %55,3'ü (545/984) OAD tedavisine ilgili </a:t>
            </a:r>
            <a:r>
              <a:rPr lang="tr-TR" sz="2200" dirty="0" err="1" smtClean="0"/>
              <a:t>DDD'den</a:t>
            </a:r>
            <a:r>
              <a:rPr lang="tr-TR" sz="2200" dirty="0" smtClean="0"/>
              <a:t> daha yüksek bir dozda başlandı ve hastaların %68.9’unda(325/472) yetersiz </a:t>
            </a:r>
            <a:r>
              <a:rPr lang="tr-TR" sz="2200" dirty="0" err="1" smtClean="0"/>
              <a:t>glisemik</a:t>
            </a:r>
            <a:r>
              <a:rPr lang="tr-TR" sz="2200" dirty="0" smtClean="0"/>
              <a:t> kontrol nedeniyle erken tedavi sonlandırıldığında son doz DDD ‘den daha yüksekti.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692696"/>
            <a:ext cx="7992888" cy="2232248"/>
          </a:xfrm>
        </p:spPr>
        <p:txBody>
          <a:bodyPr>
            <a:no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TEK BAŞINA METFORMİN İLE KONTROL ALTINA ALINAMAYAN TİP2 DM’Lİ HASTALARDA ,EK TEDAVİ OLARAK LİRAGLUTİD İLE  ORAL ANTİDİYABETİK İLAÇLARA KARŞI GLİSEMİK KONTROLÜN SÜRDÜRÜLMESİ :BİRİNCİ BASAMAKTA RAMDOMİZE BİR KLİNİK ÇALIŞMA 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95936" y="3429000"/>
            <a:ext cx="4752528" cy="2697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Arş. Gör. Dr. Buket Erden </a:t>
            </a:r>
          </a:p>
          <a:p>
            <a:pPr marL="0" indent="0" algn="ctr">
              <a:buNone/>
            </a:pPr>
            <a:r>
              <a:rPr lang="tr-T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KTÜ Tıp </a:t>
            </a:r>
            <a:r>
              <a:rPr lang="tr-T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Fakültesi</a:t>
            </a:r>
            <a:r>
              <a:rPr lang="tr-T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Aile Hekimliği AD</a:t>
            </a:r>
          </a:p>
          <a:p>
            <a:pPr marL="0" indent="0" algn="ctr">
              <a:buNone/>
            </a:pPr>
            <a:r>
              <a:rPr lang="tr-TR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04.10.2022</a:t>
            </a:r>
            <a:endParaRPr 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Liraglutidin</a:t>
            </a:r>
            <a:r>
              <a:rPr lang="tr-TR" sz="2400" dirty="0" smtClean="0"/>
              <a:t> </a:t>
            </a:r>
            <a:r>
              <a:rPr lang="tr-TR" sz="2400" dirty="0" smtClean="0"/>
              <a:t>başlangıç ​​dozu, çoğu hasta için (978/980) tanımlanmış günlük doza(DDD)  eşit veya daha azdı. </a:t>
            </a: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Hastaların %91.1'inde (331/363) yetersiz </a:t>
            </a:r>
            <a:r>
              <a:rPr lang="tr-TR" sz="2400" dirty="0" err="1" smtClean="0"/>
              <a:t>glisemik</a:t>
            </a:r>
            <a:r>
              <a:rPr lang="tr-TR" sz="2400" dirty="0" smtClean="0"/>
              <a:t> kontrol nedeniyle (herhangi bir başka nedenle tedavinin kesilmesi yerine) erken bırakıldığı sırada </a:t>
            </a:r>
            <a:r>
              <a:rPr lang="tr-TR" sz="2400" dirty="0" err="1" smtClean="0"/>
              <a:t>liraglutid</a:t>
            </a:r>
            <a:r>
              <a:rPr lang="tr-TR" sz="2400" dirty="0" smtClean="0"/>
              <a:t> dozu </a:t>
            </a:r>
            <a:r>
              <a:rPr lang="tr-TR" sz="2400" dirty="0" err="1" smtClean="0"/>
              <a:t>DDD'den</a:t>
            </a:r>
            <a:r>
              <a:rPr lang="tr-TR" sz="2400" dirty="0" smtClean="0"/>
              <a:t> (1.2 mg) daha yüksekti.</a:t>
            </a: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00200"/>
            <a:ext cx="748883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sz="2200" dirty="0" smtClean="0">
                <a:solidFill>
                  <a:schemeClr val="accent6">
                    <a:lumMod val="50000"/>
                  </a:schemeClr>
                </a:solidFill>
              </a:rPr>
              <a:t>3.2 Yetersiz </a:t>
            </a:r>
            <a:r>
              <a:rPr lang="tr-TR" sz="2200" dirty="0" err="1" smtClean="0">
                <a:solidFill>
                  <a:schemeClr val="accent6">
                    <a:lumMod val="50000"/>
                  </a:schemeClr>
                </a:solidFill>
              </a:rPr>
              <a:t>glisemik</a:t>
            </a:r>
            <a:r>
              <a:rPr lang="tr-TR" sz="2200" dirty="0" smtClean="0">
                <a:solidFill>
                  <a:schemeClr val="accent6">
                    <a:lumMod val="50000"/>
                  </a:schemeClr>
                </a:solidFill>
              </a:rPr>
              <a:t> kontrol ve tedavinin erken kesilmesi</a:t>
            </a:r>
            <a:endParaRPr lang="tr-TR" sz="22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5832648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90664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4"/>
            <a:ext cx="6984776" cy="4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85010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3.3 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Glisemi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, vücut ağırlığı ve kan basıncında başlangıca göre değişiklikler</a:t>
            </a: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r>
              <a:rPr lang="tr-TR" sz="1800" dirty="0" smtClean="0"/>
              <a:t>     </a:t>
            </a:r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r>
              <a:rPr lang="tr-TR" sz="1800" dirty="0" smtClean="0"/>
              <a:t> </a:t>
            </a:r>
            <a:r>
              <a:rPr lang="tr-TR" sz="1400" dirty="0" smtClean="0"/>
              <a:t>104</a:t>
            </a:r>
            <a:r>
              <a:rPr lang="tr-TR" sz="1400" dirty="0" smtClean="0"/>
              <a:t>. haftada veya tedavinin erken kesilmesinde HbA1c, APG, vücut ağırlığı </a:t>
            </a:r>
            <a:r>
              <a:rPr lang="tr-TR" sz="1400" dirty="0" smtClean="0"/>
              <a:t>ve </a:t>
            </a:r>
            <a:r>
              <a:rPr lang="tr-TR" sz="1400" dirty="0" err="1" smtClean="0"/>
              <a:t>VKİ'deki</a:t>
            </a:r>
            <a:r>
              <a:rPr lang="tr-TR" sz="1400" dirty="0" smtClean="0"/>
              <a:t> </a:t>
            </a:r>
            <a:r>
              <a:rPr lang="tr-TR" sz="1400" dirty="0" smtClean="0"/>
              <a:t>değişikliklerin </a:t>
            </a:r>
            <a:r>
              <a:rPr lang="tr-TR" sz="1400" dirty="0" smtClean="0"/>
              <a:t>tümü </a:t>
            </a:r>
            <a:r>
              <a:rPr lang="tr-TR" sz="1400" dirty="0" err="1" smtClean="0"/>
              <a:t>liraglutıd</a:t>
            </a:r>
            <a:r>
              <a:rPr lang="tr-TR" sz="1400" dirty="0" smtClean="0"/>
              <a:t> grubunda OAD ye göre fazlaydı .</a:t>
            </a:r>
            <a:r>
              <a:rPr lang="tr-TR" sz="1400" dirty="0" smtClean="0"/>
              <a:t> Kan basıncı değişikliklerinde gruplar arasında anlamlı bir farklılık yoktu.</a:t>
            </a:r>
          </a:p>
          <a:p>
            <a:pPr>
              <a:buNone/>
            </a:pPr>
            <a:endParaRPr lang="tr-TR" sz="2400" dirty="0" smtClean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200" y="1772816"/>
            <a:ext cx="714113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sz="3100" dirty="0" smtClean="0">
                <a:solidFill>
                  <a:srgbClr val="FF0000"/>
                </a:solidFill>
              </a:rPr>
              <a:t>HbA1c&lt;6,5 ve ilişkili sonuç ölçütleri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59216" cy="326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234"/>
                <a:gridCol w="1628951"/>
                <a:gridCol w="1258735"/>
                <a:gridCol w="1110648"/>
                <a:gridCol w="1110648"/>
              </a:tblGrid>
              <a:tr h="65275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Liraglutide</a:t>
                      </a:r>
                      <a:r>
                        <a:rPr lang="tr-TR" dirty="0" smtClean="0"/>
                        <a:t>(%)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OAD</a:t>
                      </a:r>
                      <a:r>
                        <a:rPr lang="tr-TR" dirty="0" smtClean="0"/>
                        <a:t>(%)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</a:t>
                      </a:r>
                      <a:endParaRPr lang="tr-TR" dirty="0"/>
                    </a:p>
                  </a:txBody>
                  <a:tcPr/>
                </a:tc>
              </a:tr>
              <a:tr h="652756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tr-TR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HbA1c &lt;%6. 5  </a:t>
                      </a:r>
                    </a:p>
                    <a:p>
                      <a:pPr>
                        <a:buNone/>
                      </a:pPr>
                      <a:r>
                        <a:rPr lang="tr-TR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	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31.6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16.8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&lt;0.0001</a:t>
                      </a:r>
                      <a:endParaRPr lang="tr-TR" dirty="0"/>
                    </a:p>
                  </a:txBody>
                  <a:tcPr/>
                </a:tc>
              </a:tr>
              <a:tr h="652756">
                <a:tc>
                  <a:txBody>
                    <a:bodyPr/>
                    <a:lstStyle/>
                    <a:p>
                      <a:pPr algn="r"/>
                      <a:r>
                        <a:rPr lang="tr-TR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kilo alımı olmadan HbA1c &lt;%7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47.4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1.69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932508">
                <a:tc>
                  <a:txBody>
                    <a:bodyPr/>
                    <a:lstStyle/>
                    <a:p>
                      <a:pPr algn="r"/>
                      <a:r>
                        <a:rPr lang="tr-TR" sz="18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semptomatik</a:t>
                      </a:r>
                      <a:r>
                        <a:rPr lang="tr-TR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hipoglisemi olmadan HbA1c &lt;%7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61.2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37.5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1.63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8184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dirty="0" smtClean="0">
                <a:solidFill>
                  <a:srgbClr val="FF0000"/>
                </a:solidFill>
              </a:rPr>
              <a:t>3.BULGULAR</a:t>
            </a:r>
            <a:br>
              <a:rPr lang="tr-TR" sz="3600" dirty="0" smtClean="0">
                <a:solidFill>
                  <a:srgbClr val="FF0000"/>
                </a:solidFill>
              </a:rPr>
            </a:br>
            <a:r>
              <a:rPr lang="tr-TR" sz="3600" dirty="0" smtClean="0">
                <a:solidFill>
                  <a:schemeClr val="accent6">
                    <a:lumMod val="50000"/>
                  </a:schemeClr>
                </a:solidFill>
              </a:rPr>
              <a:t>3.5 güvenlik </a:t>
            </a: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196752"/>
            <a:ext cx="8229600" cy="4525963"/>
          </a:xfrm>
        </p:spPr>
        <p:txBody>
          <a:bodyPr>
            <a:normAutofit/>
          </a:bodyPr>
          <a:lstStyle/>
          <a:p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Hipoglisemi 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oranları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liraglutid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ve OAD grupları arasında 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karşılaştırılabilirdi </a:t>
            </a:r>
            <a:r>
              <a:rPr lang="tr-TR" sz="1800" dirty="0" smtClean="0"/>
              <a:t>(her </a:t>
            </a:r>
            <a:r>
              <a:rPr lang="tr-TR" sz="1800" dirty="0" smtClean="0"/>
              <a:t>iki grupta da 1000  </a:t>
            </a:r>
            <a:r>
              <a:rPr lang="tr-TR" sz="1800" dirty="0" smtClean="0"/>
              <a:t>hasta </a:t>
            </a:r>
            <a:r>
              <a:rPr lang="tr-TR" sz="1800" dirty="0" err="1" smtClean="0"/>
              <a:t>maruziyet</a:t>
            </a:r>
            <a:r>
              <a:rPr lang="tr-TR" sz="1800" dirty="0" smtClean="0"/>
              <a:t> yılı [PYE</a:t>
            </a:r>
            <a:r>
              <a:rPr lang="tr-TR" sz="1800" dirty="0" smtClean="0"/>
              <a:t>] başına ≤250 olay</a:t>
            </a:r>
            <a:r>
              <a:rPr lang="tr-TR" sz="1800" dirty="0" smtClean="0"/>
              <a:t>)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tr-TR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Şiddetli veya KŞ ile doğrulanmış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semptomatik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hipoglisemi oranı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liraglutid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grubunda 1000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PYE'de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17.7 ve OAD grubunda 1000 </a:t>
            </a:r>
            <a:r>
              <a:rPr lang="tr-T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PYE'de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35.0'dı ( </a:t>
            </a:r>
            <a:r>
              <a:rPr lang="tr-TR" sz="18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tr-T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 = .11)</a:t>
            </a:r>
          </a:p>
          <a:p>
            <a:r>
              <a:rPr lang="tr-TR" sz="1800" dirty="0" smtClean="0"/>
              <a:t> </a:t>
            </a:r>
            <a:r>
              <a:rPr lang="tr-TR" sz="1800" dirty="0" err="1" smtClean="0"/>
              <a:t>Liraglutid</a:t>
            </a:r>
            <a:r>
              <a:rPr lang="tr-TR" sz="1800" dirty="0" smtClean="0"/>
              <a:t> alan bir hasta  ve  OAD alan altı hasta  şiddetli bir </a:t>
            </a:r>
            <a:r>
              <a:rPr lang="tr-TR" sz="1800" dirty="0" err="1" smtClean="0"/>
              <a:t>hipoglisemik</a:t>
            </a:r>
            <a:r>
              <a:rPr lang="tr-TR" sz="1800" dirty="0" smtClean="0"/>
              <a:t> </a:t>
            </a:r>
            <a:r>
              <a:rPr lang="tr-TR" sz="1800" dirty="0" err="1" smtClean="0"/>
              <a:t>epizod</a:t>
            </a:r>
            <a:r>
              <a:rPr lang="tr-TR" sz="1800" dirty="0" smtClean="0"/>
              <a:t> yaşadı ( </a:t>
            </a:r>
            <a:r>
              <a:rPr lang="tr-TR" sz="1800" i="1" dirty="0" smtClean="0"/>
              <a:t>P</a:t>
            </a:r>
            <a:r>
              <a:rPr lang="tr-TR" sz="1800" dirty="0" smtClean="0"/>
              <a:t>  = .08).</a:t>
            </a:r>
          </a:p>
          <a:p>
            <a:pPr>
              <a:buNone/>
            </a:pPr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1" y="3068960"/>
            <a:ext cx="6048672" cy="265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296267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124744"/>
            <a:ext cx="8373616" cy="4525963"/>
          </a:xfrm>
        </p:spPr>
        <p:txBody>
          <a:bodyPr>
            <a:normAutofit/>
          </a:bodyPr>
          <a:lstStyle/>
          <a:p>
            <a:r>
              <a:rPr lang="tr-TR" sz="1800" dirty="0" smtClean="0"/>
              <a:t>Tedavinin kalıcı olarak kesilmesine  yol açan </a:t>
            </a:r>
            <a:r>
              <a:rPr lang="tr-TR" sz="1800" dirty="0" err="1" smtClean="0"/>
              <a:t>advers</a:t>
            </a:r>
            <a:r>
              <a:rPr lang="tr-TR" sz="1800" dirty="0" smtClean="0"/>
              <a:t> olayların (AE) oranı,  </a:t>
            </a:r>
            <a:r>
              <a:rPr lang="tr-TR" sz="1800" dirty="0" err="1" smtClean="0"/>
              <a:t>OAD'ye</a:t>
            </a:r>
            <a:r>
              <a:rPr lang="tr-TR" sz="1800" dirty="0" smtClean="0"/>
              <a:t> karşı </a:t>
            </a:r>
            <a:r>
              <a:rPr lang="tr-TR" sz="1800" dirty="0" err="1" smtClean="0"/>
              <a:t>liraglutid</a:t>
            </a:r>
            <a:r>
              <a:rPr lang="tr-TR" sz="1800" dirty="0" smtClean="0"/>
              <a:t> ile daha yüksekti. (1000 PYE başına 138.7'ye karşı 77.9 olay) </a:t>
            </a:r>
          </a:p>
          <a:p>
            <a:r>
              <a:rPr lang="tr-TR" sz="1800" dirty="0" smtClean="0"/>
              <a:t> Ciddi </a:t>
            </a:r>
            <a:r>
              <a:rPr lang="tr-TR" sz="1800" dirty="0" err="1" smtClean="0"/>
              <a:t>advers</a:t>
            </a:r>
            <a:r>
              <a:rPr lang="tr-TR" sz="1800" dirty="0" smtClean="0"/>
              <a:t> olayların (AE) oranı </a:t>
            </a:r>
            <a:r>
              <a:rPr lang="tr-TR" sz="1800" dirty="0" err="1" smtClean="0"/>
              <a:t>liraglutide</a:t>
            </a:r>
            <a:r>
              <a:rPr lang="tr-TR" sz="1800" dirty="0" smtClean="0"/>
              <a:t> ve OAD ile benzerdi.</a:t>
            </a:r>
          </a:p>
          <a:p>
            <a:r>
              <a:rPr lang="tr-TR" sz="1800" dirty="0" smtClean="0"/>
              <a:t> Tüm ölümcül olayların, deneme ürünleriyle ilgili olma ihtimalinin düşük olduğuna karar verildi.</a:t>
            </a:r>
          </a:p>
          <a:p>
            <a:endParaRPr lang="tr-TR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47174"/>
            <a:ext cx="6028928" cy="3249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741682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332656"/>
            <a:ext cx="3178696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3.4Bireysel 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OAD sınıflarına karşı </a:t>
            </a:r>
            <a:r>
              <a:rPr lang="tr-TR" sz="2800" dirty="0" err="1" smtClean="0">
                <a:solidFill>
                  <a:schemeClr val="accent6">
                    <a:lumMod val="50000"/>
                  </a:schemeClr>
                </a:solidFill>
              </a:rPr>
              <a:t>Liraglutid</a:t>
            </a:r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</a:rPr>
              <a:t> (post hoc)</a:t>
            </a:r>
            <a:endParaRPr lang="tr-TR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tr-TR" sz="2000" dirty="0" err="1" smtClean="0"/>
              <a:t>Liraglutid'i</a:t>
            </a:r>
            <a:r>
              <a:rPr lang="tr-TR" sz="2000" dirty="0" smtClean="0"/>
              <a:t> SGLT-2i, DPP-4i ve SU ile karşılaştıran post hoc analiz 1964 hastadan oluşuyordu (</a:t>
            </a:r>
            <a:r>
              <a:rPr lang="tr-TR" sz="2000" dirty="0" err="1" smtClean="0"/>
              <a:t>liraglutide</a:t>
            </a:r>
            <a:r>
              <a:rPr lang="tr-TR" sz="2000" dirty="0" smtClean="0"/>
              <a:t>, 996; SGLT-2i, 471; DPP-4i, 391; SU, 106). </a:t>
            </a:r>
          </a:p>
          <a:p>
            <a:r>
              <a:rPr lang="tr-TR" sz="2000" dirty="0" smtClean="0"/>
              <a:t>Demografik özellikler ve temel özellikler, tedavi alt grupları arasında genellikle iyi </a:t>
            </a:r>
            <a:r>
              <a:rPr lang="tr-TR" sz="2000" dirty="0" smtClean="0"/>
              <a:t>dengelenmiştir.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26568" cy="114300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1.GİRİŞ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Tip 2 diyabetli (T2D) hastaların çoğu birinci basamakta tedavi edildiğinden, birinci basamak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klinisyeni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diyabet yönetiminin optimize edilmesinde kilit bir role sahiptir.</a:t>
            </a:r>
          </a:p>
          <a:p>
            <a:pPr>
              <a:buNone/>
            </a:pPr>
            <a:endParaRPr lang="tr-T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tr-TR" sz="2000" dirty="0" err="1" smtClean="0"/>
              <a:t>Glisemik</a:t>
            </a:r>
            <a:r>
              <a:rPr lang="tr-TR" sz="2000" dirty="0" smtClean="0"/>
              <a:t> kontrolün iyileştirilmesi ve sürdürülmesi, glikoz düşürücü tedaviye daha fazla uyum ile ilişkilidir.</a:t>
            </a:r>
          </a:p>
          <a:p>
            <a:pPr>
              <a:buNone/>
            </a:pPr>
            <a:endParaRPr lang="tr-TR" sz="2000" dirty="0" smtClean="0"/>
          </a:p>
          <a:p>
            <a:r>
              <a:rPr lang="tr-TR" sz="2000" dirty="0" smtClean="0"/>
              <a:t>Yeterli </a:t>
            </a:r>
            <a:r>
              <a:rPr lang="tr-TR" sz="2000" dirty="0" err="1" smtClean="0"/>
              <a:t>glisemik</a:t>
            </a:r>
            <a:r>
              <a:rPr lang="tr-TR" sz="2000" dirty="0" smtClean="0"/>
              <a:t> kontrolün sürdürülmesi, uzun vadeli T2D komplikasyon riskini azaltır. </a:t>
            </a:r>
            <a:endParaRPr 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056" y="1772816"/>
            <a:ext cx="722890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3.BULGULAR</a:t>
            </a:r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556792"/>
            <a:ext cx="619268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14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LIRA-</a:t>
            </a:r>
            <a:r>
              <a:rPr lang="tr-TR" sz="2000" dirty="0" err="1" smtClean="0"/>
              <a:t>PRIME'de</a:t>
            </a:r>
            <a:r>
              <a:rPr lang="tr-TR" sz="2000" dirty="0" smtClean="0"/>
              <a:t> 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, birinci basamakta </a:t>
            </a:r>
            <a:r>
              <a:rPr lang="tr-TR" sz="2000" dirty="0" err="1" smtClean="0"/>
              <a:t>metformine</a:t>
            </a:r>
            <a:r>
              <a:rPr lang="tr-TR" sz="2000" dirty="0" smtClean="0"/>
              <a:t> ek tedavi olarak, havuzlanmış OAD grubuna kıyasla </a:t>
            </a:r>
            <a:r>
              <a:rPr lang="tr-TR" sz="2000" dirty="0" err="1" smtClean="0"/>
              <a:t>glisemik</a:t>
            </a:r>
            <a:r>
              <a:rPr lang="tr-TR" sz="2000" dirty="0" smtClean="0"/>
              <a:t> kontrolde daha büyük bir iyileşme ile ilişkilendirilmiştir.</a:t>
            </a:r>
          </a:p>
          <a:p>
            <a:endParaRPr lang="tr-TR" sz="2000" dirty="0" smtClean="0"/>
          </a:p>
          <a:p>
            <a:r>
              <a:rPr lang="tr-TR" sz="2000" dirty="0" smtClean="0"/>
              <a:t> 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 en yaygın olarak kullanılan GLP-1 </a:t>
            </a:r>
            <a:r>
              <a:rPr lang="tr-TR" sz="2000" dirty="0" err="1" smtClean="0"/>
              <a:t>RA'lardan</a:t>
            </a:r>
            <a:r>
              <a:rPr lang="tr-TR" sz="2000" dirty="0" smtClean="0"/>
              <a:t> biridir bu nedenle havuzlanmış bir OAD grubunu 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 ile karşılaştırmak önemlidir.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86608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 </a:t>
            </a:r>
            <a:r>
              <a:rPr lang="tr-TR" sz="2000" dirty="0" err="1" smtClean="0"/>
              <a:t>Metformine</a:t>
            </a:r>
            <a:r>
              <a:rPr lang="tr-TR" sz="2000" dirty="0" smtClean="0"/>
              <a:t> 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 veya OAD eklenmesi, 104 haftaya kadar klinik olarak anlamlı HbA1c düşüşleri ile ilişkilendirilmiştir.</a:t>
            </a:r>
          </a:p>
          <a:p>
            <a:r>
              <a:rPr lang="tr-TR" sz="2000" dirty="0" smtClean="0"/>
              <a:t> Katılımcılar birinci basamakta ortak programlara uygun olarak üç ayda bir değerlendirildi. </a:t>
            </a:r>
          </a:p>
          <a:p>
            <a:r>
              <a:rPr lang="tr-TR" sz="2000" dirty="0" smtClean="0"/>
              <a:t> 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 veya bir OAD ile T2D tedavisinin yoğunlaştırılmasının birinci basamakta uygulanabilir ve etkili olduğu gösterilmiştir.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332656"/>
            <a:ext cx="2376264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 smtClean="0"/>
              <a:t>Liraglutid</a:t>
            </a:r>
            <a:r>
              <a:rPr lang="tr-TR" sz="2000" dirty="0" smtClean="0"/>
              <a:t> alan hastalar, daha uzun süreli </a:t>
            </a:r>
            <a:r>
              <a:rPr lang="tr-TR" sz="2000" dirty="0" err="1" smtClean="0"/>
              <a:t>glisemik</a:t>
            </a:r>
            <a:r>
              <a:rPr lang="tr-TR" sz="2000" dirty="0" smtClean="0"/>
              <a:t> kontrolün yanı sıra benzer hipoglisemi oranlarıyla </a:t>
            </a:r>
            <a:r>
              <a:rPr lang="tr-TR" sz="2000" dirty="0" err="1" smtClean="0"/>
              <a:t>OAD'lere</a:t>
            </a:r>
            <a:r>
              <a:rPr lang="tr-TR" sz="2000" dirty="0" smtClean="0"/>
              <a:t> kıyasla daha fazla HbA1c ve vücut ağırlığında azalma sağladı.</a:t>
            </a:r>
          </a:p>
          <a:p>
            <a:r>
              <a:rPr lang="tr-TR" sz="2000" dirty="0" smtClean="0"/>
              <a:t>Çok geniş bir hasta popülasyonu ile birinci basamak sağlık hizmeti ortamında yürütülen bu denemede beklenmeyen güvenlik veya </a:t>
            </a:r>
            <a:r>
              <a:rPr lang="tr-TR" sz="2000" dirty="0" err="1" smtClean="0"/>
              <a:t>tolere</a:t>
            </a:r>
            <a:r>
              <a:rPr lang="tr-TR" sz="2000" dirty="0" smtClean="0"/>
              <a:t> edilebilirlik sorunları tespit edilmemiştir. Bu bilgi, özellikle birinci basamakta T2D hastalarında </a:t>
            </a:r>
            <a:r>
              <a:rPr lang="tr-TR" sz="2000" dirty="0" err="1" smtClean="0"/>
              <a:t>metformin</a:t>
            </a:r>
            <a:r>
              <a:rPr lang="tr-TR" sz="2000" dirty="0" smtClean="0"/>
              <a:t> yetersiz olduğunda tedavinin yoğunlaştırılmasıyla ilgili kararlara rehberlik etmeye yardımcı olabilir.  </a:t>
            </a:r>
          </a:p>
          <a:p>
            <a:endParaRPr lang="tr-TR" sz="20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TARTIŞMA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Birinci basamakta diğer GLP-1RA'lar için LIRA-</a:t>
            </a:r>
            <a:r>
              <a:rPr lang="tr-TR" sz="2000" dirty="0" err="1" smtClean="0"/>
              <a:t>PRIME'a</a:t>
            </a:r>
            <a:r>
              <a:rPr lang="tr-TR" sz="2000" dirty="0" smtClean="0"/>
              <a:t> benzer hiçbir çalışma yapılmamıştır.</a:t>
            </a:r>
          </a:p>
          <a:p>
            <a:r>
              <a:rPr lang="tr-TR" sz="2000" dirty="0" smtClean="0"/>
              <a:t> Bu ortamda farklı glikoz düşürücü ilaçların göreceli etkilerinin ve güvenliğinin anlaşılmasını artırmak için daha fazla pragmatik çalışmaya ihtiyaç vardır.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271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SINIRLAMALAR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000" dirty="0" smtClean="0"/>
              <a:t>Araştırmanın açık etiketli yapısını, </a:t>
            </a:r>
            <a:r>
              <a:rPr lang="tr-TR" sz="2000" dirty="0" err="1" smtClean="0"/>
              <a:t>OAD'lerin</a:t>
            </a:r>
            <a:r>
              <a:rPr lang="tr-TR" sz="2000" dirty="0" smtClean="0"/>
              <a:t> araştırmacı seçimini ve tedavinin dış finansmanını potansiyel önyargı kaynakları olarak kabul </a:t>
            </a:r>
            <a:r>
              <a:rPr lang="tr-TR" sz="2000" dirty="0" smtClean="0"/>
              <a:t>ediyoruz</a:t>
            </a:r>
            <a:r>
              <a:rPr lang="tr-TR" sz="2000" dirty="0" smtClean="0"/>
              <a:t>.</a:t>
            </a:r>
          </a:p>
          <a:p>
            <a:pPr>
              <a:buNone/>
            </a:pPr>
            <a:endParaRPr lang="tr-TR" sz="2000" dirty="0" smtClean="0"/>
          </a:p>
          <a:p>
            <a:r>
              <a:rPr lang="tr-TR" sz="2000" dirty="0" smtClean="0"/>
              <a:t>Başlangıçta rastgele olmayan, araştırmacı liderliğindeki OAD seçimi, küçük bir ölçüde dengesiz tedavi alt grubu özelliklerine sahip olabilir; bununla birlikte, vücut ağırlığı dışında, temel özelliklerin genel olarak iyi dengelendiği gösterilmiştir. </a:t>
            </a:r>
            <a:endParaRPr lang="tr-TR" sz="2000" dirty="0" smtClean="0"/>
          </a:p>
          <a:p>
            <a:pPr>
              <a:buNone/>
            </a:pPr>
            <a:endParaRPr lang="tr-TR" sz="2000" dirty="0" smtClean="0"/>
          </a:p>
          <a:p>
            <a:r>
              <a:rPr lang="tr-TR" sz="2000" dirty="0" smtClean="0"/>
              <a:t>Bu </a:t>
            </a:r>
            <a:r>
              <a:rPr lang="tr-TR" sz="2000" dirty="0" smtClean="0"/>
              <a:t>çalışma, 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 ve havuzlanmış bir OAD grubu arasındaki etkinlik ve güvenlik karşılaştırmasına odaklanmıştır; bununla birlikte, bir ilacı diğerine göre reçete etme kararında maliyetin de bir faktör olacağı kabul edilmelidir.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pPr>
              <a:buNone/>
            </a:pPr>
            <a:r>
              <a:rPr lang="tr-TR" dirty="0" smtClean="0"/>
              <a:t> 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SINIRLAMALAR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Bu deneme çok uluslu bir popülasyonda yürütülmüş olsa da, </a:t>
            </a:r>
            <a:r>
              <a:rPr lang="tr-TR" sz="2000" dirty="0" err="1" smtClean="0"/>
              <a:t>liraglutidin</a:t>
            </a:r>
            <a:r>
              <a:rPr lang="tr-TR" sz="2000" dirty="0" smtClean="0"/>
              <a:t> </a:t>
            </a:r>
            <a:r>
              <a:rPr lang="tr-TR" sz="2000" dirty="0" err="1" smtClean="0"/>
              <a:t>OAD'ye</a:t>
            </a:r>
            <a:r>
              <a:rPr lang="tr-TR" sz="2000" dirty="0" smtClean="0"/>
              <a:t> karşı etkinliğinin farklı ırk veya etnik kökene sahip hastalar arasında değişiklik gösterebileceği olasılığını göz ardı edemeyiz.</a:t>
            </a:r>
          </a:p>
          <a:p>
            <a:pPr>
              <a:buNone/>
            </a:pPr>
            <a:endParaRPr lang="tr-TR" sz="2000" dirty="0" smtClean="0"/>
          </a:p>
          <a:p>
            <a:r>
              <a:rPr lang="tr-TR" sz="2000" dirty="0" smtClean="0"/>
              <a:t>Araştırma halihazırda </a:t>
            </a:r>
            <a:r>
              <a:rPr lang="tr-TR" sz="2000" dirty="0" err="1" smtClean="0"/>
              <a:t>metformin</a:t>
            </a:r>
            <a:r>
              <a:rPr lang="tr-TR" sz="2000" dirty="0" smtClean="0"/>
              <a:t> almakta olan 18 yaş ve üzeri hastaları kapsadığından, gözlemlenen faydalar ve riskler 18 yaşından küçük veya daha önce tedavi görmemiş hastalar için geçerli olmayabilir.</a:t>
            </a:r>
          </a:p>
          <a:p>
            <a:pPr>
              <a:buNone/>
            </a:pP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58616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SONUÇ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err="1" smtClean="0"/>
              <a:t>Glisemik</a:t>
            </a:r>
            <a:r>
              <a:rPr lang="tr-TR" sz="2000" dirty="0" smtClean="0"/>
              <a:t> kontrol, </a:t>
            </a:r>
            <a:r>
              <a:rPr lang="tr-TR" sz="2000" dirty="0" err="1" smtClean="0"/>
              <a:t>OAD'ye</a:t>
            </a:r>
            <a:r>
              <a:rPr lang="tr-TR" sz="2000" dirty="0" smtClean="0"/>
              <a:t> kıyasla 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 ile daha iyi sağlandı ve T2D'li birinci basamak hastalarında tedaviyi yoğunlaştırırken </a:t>
            </a:r>
            <a:r>
              <a:rPr lang="tr-TR" sz="2000" dirty="0" err="1" smtClean="0"/>
              <a:t>liraglutid</a:t>
            </a:r>
            <a:r>
              <a:rPr lang="tr-TR" sz="2000" dirty="0" smtClean="0"/>
              <a:t> kullanımını destekledi.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54560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1.GİRİŞ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American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Diabetes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Association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(ADA) ve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European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Association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Study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Diabetes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kılavuzları, T2D hastaları için birinci basamak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farmakoterapi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olarak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metformini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önermektedir.</a:t>
            </a:r>
          </a:p>
          <a:p>
            <a:pPr>
              <a:buNone/>
            </a:pPr>
            <a:endParaRPr lang="tr-T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Birinci basamak tedavinin başarısızlığını takiben tedavi yoğunlaştırma seçenekleri arasında;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glukagon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benzeri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peptit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 reseptör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agonisti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(GLP-1 RA), sodyum-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glukoz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yardımcı taşıyıcı-2 inhibitörü (SGLT-2i),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dipeptidil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peptidaz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 inhibitörü (DPP-4i),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sülfonilüre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(SU),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tiazolidindion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,bazal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insülin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veya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glukoz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düşürücü tedavilerin bir kombinasyonu bulunur.</a:t>
            </a: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14600" cy="114300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1.GİRİŞ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Tedavi Seçimi: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aterosklerotik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kardiyovasküler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olaylar ,hipoglisemi riski, vücut ağırlığının azaltılması ihtiyacı ,maliyet gibi ilaca özgü etkilere ve hasta özelliklerine dayanmalıdır.</a:t>
            </a:r>
          </a:p>
          <a:p>
            <a:pPr>
              <a:buNone/>
            </a:pPr>
            <a:endParaRPr lang="tr-T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Birinci basamakta tedavi yoğunlaştırma stratejilerine rehberlik edecek kanıtlar azdır. </a:t>
            </a: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1666528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1.GİRİŞ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LIRA-PRIME denemesi, birinci basamakta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metformin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ile kontrolsüz hastalarda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liraglutidin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glisemiyi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kontrol etmedeki etkinliğini ve güvenliğini bir havuzlanmış oral </a:t>
            </a:r>
            <a:r>
              <a:rPr lang="tr-TR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antidiyabetik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ilaç (OAD) grubuna veya bu denemede en sık reçete edilen bireysel OAD sınıflarına (SGLT-2i, DPP-4i) göre karşılaştırmayı amaçlamıştır.</a:t>
            </a: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02632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2.METOD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2.1 Çalışma tasarımı</a:t>
            </a:r>
          </a:p>
          <a:p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Çalışma 9 ülkede 219  birinci basamak merkezde yapıldı.</a:t>
            </a:r>
          </a:p>
          <a:p>
            <a:pPr>
              <a:buNone/>
            </a:pPr>
            <a:endParaRPr lang="tr-TR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Geniş dahil etme kriterleri, çok sınırlı dışlama kriterleri ve gerçeği yansıtan bir takip aralığı dahil olmak üzere birinci basamakta diyabet yönetimini yansıtmak için pragmatik bir tasarım kullanıldı.</a:t>
            </a:r>
            <a:r>
              <a:rPr lang="tr-T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tr-TR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02632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2.METOD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Yerel Kurumsal İnceleme Kurulu/Bağımsız Etik Kurul onayı araştırma başlamadan önce alındı.</a:t>
            </a:r>
          </a:p>
          <a:p>
            <a:endParaRPr lang="tr-TR" sz="2400" dirty="0" smtClean="0"/>
          </a:p>
          <a:p>
            <a:r>
              <a:rPr lang="tr-TR" sz="2400" dirty="0" smtClean="0"/>
              <a:t> Çalışma 12 Ağustos 2019'da tamamlandı.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70584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2.METOD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2.2 hastalar</a:t>
            </a:r>
          </a:p>
          <a:p>
            <a:r>
              <a:rPr lang="tr-TR" sz="1800" dirty="0" smtClean="0"/>
              <a:t> Taramadan </a:t>
            </a:r>
            <a:r>
              <a:rPr lang="tr-TR" sz="1800" dirty="0" smtClean="0"/>
              <a:t>önce 60 gün   </a:t>
            </a:r>
            <a:r>
              <a:rPr lang="tr-TR" sz="1800" dirty="0" smtClean="0"/>
              <a:t>veya </a:t>
            </a:r>
            <a:r>
              <a:rPr lang="tr-TR" sz="1800" dirty="0" smtClean="0"/>
              <a:t> daha </a:t>
            </a:r>
            <a:r>
              <a:rPr lang="tr-TR" sz="1800" dirty="0" smtClean="0"/>
              <a:t>uzun  süre </a:t>
            </a:r>
            <a:r>
              <a:rPr lang="tr-TR" sz="1800" dirty="0" err="1" smtClean="0"/>
              <a:t>monoterapi</a:t>
            </a:r>
            <a:r>
              <a:rPr lang="tr-TR" sz="1800" dirty="0" smtClean="0"/>
              <a:t> olarak stabil bir </a:t>
            </a:r>
            <a:r>
              <a:rPr lang="tr-TR" sz="1800" dirty="0" err="1" smtClean="0"/>
              <a:t>metformin</a:t>
            </a:r>
            <a:r>
              <a:rPr lang="tr-TR" sz="1800" dirty="0" smtClean="0"/>
              <a:t> dozu (≥1500 mg/gün veya maksimum </a:t>
            </a:r>
            <a:r>
              <a:rPr lang="tr-TR" sz="1800" dirty="0" err="1" smtClean="0"/>
              <a:t>tolere</a:t>
            </a:r>
            <a:r>
              <a:rPr lang="tr-TR" sz="1800" dirty="0" smtClean="0"/>
              <a:t> edilen doz) </a:t>
            </a:r>
            <a:r>
              <a:rPr lang="tr-TR" sz="1800" dirty="0" smtClean="0"/>
              <a:t>alan ve</a:t>
            </a:r>
          </a:p>
          <a:p>
            <a:r>
              <a:rPr lang="tr-TR" sz="1800" dirty="0" err="1" smtClean="0"/>
              <a:t>liraglutid</a:t>
            </a:r>
            <a:r>
              <a:rPr lang="tr-TR" sz="1800" dirty="0" smtClean="0"/>
              <a:t> </a:t>
            </a:r>
            <a:r>
              <a:rPr lang="tr-TR" sz="1800" dirty="0" smtClean="0"/>
              <a:t>ve OAD tedavisinin kullanımı için yerel kriterleri </a:t>
            </a:r>
            <a:r>
              <a:rPr lang="tr-TR" sz="1800" dirty="0" smtClean="0"/>
              <a:t>karşılayan 18 yaş ve üstü T2D (HbA1c %7.5-%9.0 [58.5-74.9 </a:t>
            </a:r>
            <a:r>
              <a:rPr lang="tr-TR" sz="1800" dirty="0" err="1" smtClean="0"/>
              <a:t>mmol</a:t>
            </a:r>
            <a:r>
              <a:rPr lang="tr-TR" sz="1800" dirty="0" smtClean="0"/>
              <a:t>/</a:t>
            </a:r>
            <a:r>
              <a:rPr lang="tr-TR" sz="1800" dirty="0" err="1" smtClean="0"/>
              <a:t>mol</a:t>
            </a:r>
            <a:r>
              <a:rPr lang="tr-TR" sz="1800" dirty="0" smtClean="0"/>
              <a:t>]) olan hastalar </a:t>
            </a:r>
            <a:r>
              <a:rPr lang="tr-TR" sz="1800" dirty="0" smtClean="0"/>
              <a:t>çalışmaya </a:t>
            </a:r>
            <a:r>
              <a:rPr lang="tr-TR" sz="1800" dirty="0" smtClean="0"/>
              <a:t>dahil edildi.</a:t>
            </a:r>
          </a:p>
          <a:p>
            <a:endParaRPr lang="tr-TR" sz="1800" baseline="30000" dirty="0" smtClean="0"/>
          </a:p>
          <a:p>
            <a:r>
              <a:rPr lang="tr-TR" sz="1800" dirty="0" smtClean="0"/>
              <a:t>Gebe veya emziren hastalar ile </a:t>
            </a:r>
            <a:r>
              <a:rPr lang="tr-TR" sz="1800" dirty="0" smtClean="0"/>
              <a:t>tarama </a:t>
            </a:r>
            <a:r>
              <a:rPr lang="tr-TR" sz="1800" dirty="0" smtClean="0"/>
              <a:t>öncesi 60 gün içinde </a:t>
            </a:r>
            <a:r>
              <a:rPr lang="tr-TR" sz="1800" dirty="0" err="1" smtClean="0"/>
              <a:t>metformin</a:t>
            </a:r>
            <a:r>
              <a:rPr lang="tr-TR" sz="1800" dirty="0" smtClean="0"/>
              <a:t> </a:t>
            </a:r>
            <a:r>
              <a:rPr lang="tr-TR" sz="1800" dirty="0" smtClean="0"/>
              <a:t>dışında herhangi bir diyabet ilacı alan hastalar çalışma dışı bırakıldı</a:t>
            </a:r>
            <a:r>
              <a:rPr lang="tr-TR" sz="1800" dirty="0" smtClean="0"/>
              <a:t>.</a:t>
            </a:r>
          </a:p>
          <a:p>
            <a:endParaRPr lang="tr-TR" sz="1800" dirty="0" smtClean="0"/>
          </a:p>
          <a:p>
            <a:r>
              <a:rPr lang="tr-TR" sz="1800" dirty="0" smtClean="0"/>
              <a:t>Katılımcılar, posterlere yanıt veren veya kişisel </a:t>
            </a:r>
            <a:r>
              <a:rPr lang="tr-TR" sz="1800" dirty="0" err="1" smtClean="0"/>
              <a:t>klinisyenleriyle</a:t>
            </a:r>
            <a:r>
              <a:rPr lang="tr-TR" sz="1800" dirty="0" smtClean="0"/>
              <a:t> etkileşimleri sırasında gönüllülerden seçildi. </a:t>
            </a:r>
            <a:endParaRPr lang="tr-TR" sz="1800" dirty="0" smtClean="0"/>
          </a:p>
          <a:p>
            <a:pPr>
              <a:buNone/>
            </a:pPr>
            <a:endParaRPr lang="tr-TR" sz="1800" baseline="30000" dirty="0" smtClean="0"/>
          </a:p>
          <a:p>
            <a:r>
              <a:rPr lang="tr-TR" sz="1800" baseline="30000" dirty="0" smtClean="0">
                <a:hlinkClick r:id="rId2"/>
              </a:rPr>
              <a:t> </a:t>
            </a:r>
            <a:r>
              <a:rPr lang="tr-TR" sz="1800" dirty="0" smtClean="0"/>
              <a:t>Tüm hastalar yazılı bilgilendirilmiş onam verdi ve katılım için ücret almadı.</a:t>
            </a:r>
          </a:p>
          <a:p>
            <a:endParaRPr lang="tr-T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20022</TotalTime>
  <Words>1339</Words>
  <Application>Microsoft Office PowerPoint</Application>
  <PresentationFormat>Ekran Gösterisi (4:3)</PresentationFormat>
  <Paragraphs>192</Paragraphs>
  <Slides>38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Slayt 1</vt:lpstr>
      <vt:lpstr>TEK BAŞINA METFORMİN İLE KONTROL ALTINA ALINAMAYAN TİP2 DM’Lİ HASTALARDA ,EK TEDAVİ OLARAK LİRAGLUTİD İLE  ORAL ANTİDİYABETİK İLAÇLARA KARŞI GLİSEMİK KONTROLÜN SÜRDÜRÜLMESİ :BİRİNCİ BASAMAKTA RAMDOMİZE BİR KLİNİK ÇALIŞMA </vt:lpstr>
      <vt:lpstr>1.GİRİŞ</vt:lpstr>
      <vt:lpstr>1.GİRİŞ</vt:lpstr>
      <vt:lpstr>1.GİRİŞ</vt:lpstr>
      <vt:lpstr>1.GİRİŞ</vt:lpstr>
      <vt:lpstr>2.METOD </vt:lpstr>
      <vt:lpstr>2.METOD</vt:lpstr>
      <vt:lpstr>2.METOD</vt:lpstr>
      <vt:lpstr>2.METOD </vt:lpstr>
      <vt:lpstr>2.METOD</vt:lpstr>
      <vt:lpstr>2.METOD</vt:lpstr>
      <vt:lpstr>2.METOD</vt:lpstr>
      <vt:lpstr>İkincil sonuç ölçütleri:</vt:lpstr>
      <vt:lpstr>İstatiksel metodlar </vt:lpstr>
      <vt:lpstr>Slayt 16</vt:lpstr>
      <vt:lpstr>3.BULGULAR</vt:lpstr>
      <vt:lpstr>3.BULGULAR</vt:lpstr>
      <vt:lpstr>3.BULGULAR</vt:lpstr>
      <vt:lpstr>3.BULGULAR</vt:lpstr>
      <vt:lpstr>Slayt 21</vt:lpstr>
      <vt:lpstr>3.BULGULAR  3.2 Yetersiz glisemik kontrol ve tedavinin erken kesilmesi</vt:lpstr>
      <vt:lpstr>3.BULGULAR</vt:lpstr>
      <vt:lpstr>3.BULGULAR</vt:lpstr>
      <vt:lpstr>3.BULGULAR HbA1c&lt;6,5 ve ilişkili sonuç ölçütleri</vt:lpstr>
      <vt:lpstr>3.BULGULAR 3.5 güvenlik  </vt:lpstr>
      <vt:lpstr>3.BULGULAR</vt:lpstr>
      <vt:lpstr>3.BULGULAR</vt:lpstr>
      <vt:lpstr>3.BULGULAR</vt:lpstr>
      <vt:lpstr>3.BULGULAR</vt:lpstr>
      <vt:lpstr>3.BULGULAR</vt:lpstr>
      <vt:lpstr>TARTIŞMA</vt:lpstr>
      <vt:lpstr>TARTIŞMA</vt:lpstr>
      <vt:lpstr>TARTIŞMA</vt:lpstr>
      <vt:lpstr>TARTIŞMA</vt:lpstr>
      <vt:lpstr>SINIRLAMALAR</vt:lpstr>
      <vt:lpstr>SINIRLAMALAR</vt:lpstr>
      <vt:lpstr>SONUÇ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KARIN SISKILIGI VE GAZ TANI TEDAVISNINE PRATIK YAKLASIM</dc:title>
  <dc:creator>user</dc:creator>
  <cp:lastModifiedBy>user</cp:lastModifiedBy>
  <cp:revision>360</cp:revision>
  <dcterms:created xsi:type="dcterms:W3CDTF">2022-05-14T19:53:43Z</dcterms:created>
  <dcterms:modified xsi:type="dcterms:W3CDTF">2022-10-04T13:47:28Z</dcterms:modified>
</cp:coreProperties>
</file>