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46" r:id="rId2"/>
    <p:sldId id="347" r:id="rId3"/>
    <p:sldId id="256" r:id="rId4"/>
    <p:sldId id="353" r:id="rId5"/>
    <p:sldId id="258" r:id="rId6"/>
    <p:sldId id="257" r:id="rId7"/>
    <p:sldId id="259" r:id="rId8"/>
    <p:sldId id="265" r:id="rId9"/>
    <p:sldId id="266" r:id="rId10"/>
    <p:sldId id="267" r:id="rId11"/>
    <p:sldId id="268" r:id="rId12"/>
    <p:sldId id="355" r:id="rId13"/>
    <p:sldId id="361" r:id="rId14"/>
    <p:sldId id="269" r:id="rId15"/>
    <p:sldId id="270" r:id="rId16"/>
    <p:sldId id="271" r:id="rId17"/>
    <p:sldId id="339" r:id="rId18"/>
    <p:sldId id="272" r:id="rId19"/>
    <p:sldId id="273" r:id="rId20"/>
    <p:sldId id="332" r:id="rId21"/>
    <p:sldId id="333" r:id="rId22"/>
    <p:sldId id="341" r:id="rId23"/>
    <p:sldId id="334" r:id="rId24"/>
    <p:sldId id="342" r:id="rId25"/>
    <p:sldId id="343" r:id="rId26"/>
    <p:sldId id="274" r:id="rId27"/>
    <p:sldId id="275" r:id="rId28"/>
    <p:sldId id="276" r:id="rId29"/>
    <p:sldId id="278" r:id="rId30"/>
    <p:sldId id="279" r:id="rId31"/>
    <p:sldId id="280" r:id="rId32"/>
    <p:sldId id="348" r:id="rId33"/>
    <p:sldId id="281" r:id="rId34"/>
    <p:sldId id="282" r:id="rId35"/>
    <p:sldId id="283" r:id="rId36"/>
    <p:sldId id="356" r:id="rId37"/>
    <p:sldId id="357" r:id="rId38"/>
    <p:sldId id="284" r:id="rId39"/>
    <p:sldId id="277" r:id="rId40"/>
    <p:sldId id="345" r:id="rId41"/>
    <p:sldId id="287" r:id="rId42"/>
    <p:sldId id="362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8" r:id="rId51"/>
    <p:sldId id="300" r:id="rId52"/>
    <p:sldId id="349" r:id="rId53"/>
    <p:sldId id="303" r:id="rId54"/>
    <p:sldId id="302" r:id="rId55"/>
    <p:sldId id="306" r:id="rId56"/>
    <p:sldId id="358" r:id="rId57"/>
    <p:sldId id="363" r:id="rId58"/>
    <p:sldId id="364" r:id="rId59"/>
    <p:sldId id="350" r:id="rId60"/>
    <p:sldId id="320" r:id="rId61"/>
    <p:sldId id="322" r:id="rId62"/>
    <p:sldId id="324" r:id="rId63"/>
    <p:sldId id="323" r:id="rId64"/>
    <p:sldId id="321" r:id="rId65"/>
    <p:sldId id="325" r:id="rId66"/>
    <p:sldId id="340" r:id="rId67"/>
    <p:sldId id="335" r:id="rId68"/>
    <p:sldId id="336" r:id="rId69"/>
    <p:sldId id="337" r:id="rId70"/>
    <p:sldId id="338" r:id="rId71"/>
    <p:sldId id="327" r:id="rId72"/>
    <p:sldId id="328" r:id="rId73"/>
    <p:sldId id="359" r:id="rId74"/>
    <p:sldId id="351" r:id="rId75"/>
    <p:sldId id="352" r:id="rId76"/>
    <p:sldId id="360" r:id="rId7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ay" initials="k" lastIdx="1" clrIdx="0">
    <p:extLst>
      <p:ext uri="{19B8F6BF-5375-455C-9EA6-DF929625EA0E}">
        <p15:presenceInfo xmlns:p15="http://schemas.microsoft.com/office/powerpoint/2012/main" userId="3813a2b5cbe0f8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9638" autoAdjust="0"/>
  </p:normalViewPr>
  <p:slideViewPr>
    <p:cSldViewPr snapToGrid="0">
      <p:cViewPr varScale="1">
        <p:scale>
          <a:sx n="77" d="100"/>
          <a:sy n="77" d="100"/>
        </p:scale>
        <p:origin x="106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6AF02-299D-47F2-B428-8E6289CFDA98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A229-1627-4F85-8F11-7B0E662B1D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1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KBB: Sol </a:t>
            </a:r>
            <a:r>
              <a:rPr lang="tr-TR" dirty="0" err="1"/>
              <a:t>timpanik</a:t>
            </a:r>
            <a:r>
              <a:rPr lang="tr-TR" dirty="0"/>
              <a:t> zarda kızarıklık</a:t>
            </a:r>
          </a:p>
          <a:p>
            <a:r>
              <a:rPr lang="tr-TR" dirty="0"/>
              <a:t>Diğer </a:t>
            </a:r>
            <a:r>
              <a:rPr lang="tr-TR" dirty="0" err="1"/>
              <a:t>fm</a:t>
            </a:r>
            <a:r>
              <a:rPr lang="tr-TR" dirty="0"/>
              <a:t> doğal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Hafif ateş olabilir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26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Genişleyen damarlardan sızan </a:t>
            </a:r>
            <a:r>
              <a:rPr lang="tr-TR" dirty="0" err="1"/>
              <a:t>eksüda</a:t>
            </a:r>
            <a:r>
              <a:rPr lang="tr-TR" dirty="0"/>
              <a:t> orta kulak ve </a:t>
            </a:r>
            <a:r>
              <a:rPr lang="tr-TR" dirty="0" err="1"/>
              <a:t>mastoid</a:t>
            </a:r>
            <a:r>
              <a:rPr lang="tr-TR" dirty="0"/>
              <a:t> hücrelerde birikmeye başlar.</a:t>
            </a:r>
          </a:p>
          <a:p>
            <a:r>
              <a:rPr lang="tr-TR" dirty="0"/>
              <a:t>Ateş yükselir, kulak ağrısı şiddetlenir.</a:t>
            </a:r>
          </a:p>
          <a:p>
            <a:r>
              <a:rPr lang="tr-TR" dirty="0"/>
              <a:t>Kulak zarı yine </a:t>
            </a:r>
            <a:r>
              <a:rPr lang="tr-TR" dirty="0" err="1"/>
              <a:t>hiperemiktir</a:t>
            </a:r>
            <a:r>
              <a:rPr lang="tr-TR" dirty="0"/>
              <a:t> ancak en önemli bulgu kulak zarındaki bombe görünümdür.</a:t>
            </a:r>
          </a:p>
          <a:p>
            <a:r>
              <a:rPr lang="tr-TR" dirty="0"/>
              <a:t>İletim tipi işitme azlığı ortaya çıkar.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04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kulak zarının delinmesine neden olur ve dış kulak yoluna drene olur.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56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Antibiyotiklerin etkin kullanılması sonucu ya da spontan </a:t>
            </a:r>
            <a:r>
              <a:rPr lang="tr-TR" dirty="0" err="1"/>
              <a:t>rezolüsyonla</a:t>
            </a:r>
            <a:r>
              <a:rPr lang="tr-TR" dirty="0"/>
              <a:t> hastaların büyük kısmı ilk üç evreden herhangi birini takiben</a:t>
            </a:r>
            <a:r>
              <a:rPr lang="tr-TR" b="1" dirty="0"/>
              <a:t> </a:t>
            </a:r>
            <a:r>
              <a:rPr lang="tr-TR" dirty="0" err="1"/>
              <a:t>rezolüsyon</a:t>
            </a:r>
            <a:r>
              <a:rPr lang="tr-TR" dirty="0"/>
              <a:t> evresine girer.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Ancak orta kulaktaki sıvının tam olarak kaybolması için 2-4 haftalık bir süreç gerekir. Bu dönemde yapılacak kontrollerde sıvı varlığının görülmesi, hastalığın devam ettiğini düşündürmemelidir.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dönemde yapılacak kontrollerde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04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Mastoid</a:t>
            </a:r>
            <a:r>
              <a:rPr lang="tr-TR" dirty="0"/>
              <a:t> hücreler arasındaki kemik dokunun erimesiyle içi </a:t>
            </a:r>
            <a:r>
              <a:rPr lang="tr-TR" dirty="0" err="1"/>
              <a:t>eksüda</a:t>
            </a:r>
            <a:r>
              <a:rPr lang="tr-TR" dirty="0"/>
              <a:t> ve </a:t>
            </a:r>
            <a:r>
              <a:rPr lang="tr-TR" dirty="0" err="1"/>
              <a:t>püy</a:t>
            </a:r>
            <a:r>
              <a:rPr lang="tr-TR" dirty="0"/>
              <a:t> ile dolu tek bir boşluk oluşur.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63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…….</a:t>
            </a:r>
            <a:r>
              <a:rPr lang="tr-TR" dirty="0" err="1"/>
              <a:t>komplikasyonalara</a:t>
            </a:r>
            <a:r>
              <a:rPr lang="tr-TR" dirty="0"/>
              <a:t> neden olur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14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Kulak ağrısı nedenleri: OTİTİS EKSTERNA, VZV, MASTODİDİT, BAROTRAVMA, TEMPORAL ARTERİT, TRİGEMİNAK NEVRALJİ,FARENJİT, TONSİLLİT, SİNÜZİT, DİŞ ÇÜRÜĞÜ….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66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Semptomlar ve Daha sonra risk faktörleri detaylı sorgulanmalıdır. Kreşe gidip gitmediği,….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64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ateş ve kulak ağrısı her hastada olmayabilir, 2 yaş altı çocuklarda daha seyrektir.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İki yaş altı çocuklarda kulak ağrısı daha seyrektir;</a:t>
            </a:r>
            <a:r>
              <a:rPr lang="tr-TR" baseline="0" dirty="0"/>
              <a:t> </a:t>
            </a:r>
            <a:r>
              <a:rPr lang="tr-TR" dirty="0"/>
              <a:t>huzursuzluk, sürekli ağlama, halsizlik, uykuya eğilim, hasta kulakla oynama, iştahsızlık, ateş ve kusma daha belirgin yakınmalardır.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809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İlk 3 ü burun tıkanıklığı yapar </a:t>
            </a:r>
          </a:p>
          <a:p>
            <a:r>
              <a:rPr lang="tr-TR" dirty="0"/>
              <a:t>Yine son 2 si de </a:t>
            </a:r>
            <a:r>
              <a:rPr lang="tr-TR" dirty="0" err="1"/>
              <a:t>aom</a:t>
            </a:r>
            <a:r>
              <a:rPr lang="tr-TR" dirty="0"/>
              <a:t> sıklığını </a:t>
            </a:r>
            <a:r>
              <a:rPr lang="tr-TR" dirty="0" err="1"/>
              <a:t>atrttıran</a:t>
            </a:r>
            <a:r>
              <a:rPr lang="tr-TR" dirty="0"/>
              <a:t> genetik anomalilerdir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64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41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Ancak </a:t>
            </a:r>
            <a:r>
              <a:rPr lang="tr-TR" dirty="0" err="1"/>
              <a:t>pnomotik</a:t>
            </a:r>
            <a:r>
              <a:rPr lang="tr-TR" dirty="0"/>
              <a:t> </a:t>
            </a:r>
            <a:r>
              <a:rPr lang="tr-TR" dirty="0" err="1"/>
              <a:t>otoskop</a:t>
            </a:r>
            <a:r>
              <a:rPr lang="tr-TR" dirty="0"/>
              <a:t> çok aktif kullanılmıyor.</a:t>
            </a:r>
          </a:p>
          <a:p>
            <a:r>
              <a:rPr lang="tr-TR" dirty="0" err="1"/>
              <a:t>Aom</a:t>
            </a:r>
            <a:r>
              <a:rPr lang="tr-TR" dirty="0"/>
              <a:t> </a:t>
            </a:r>
            <a:r>
              <a:rPr lang="tr-TR" dirty="0" err="1"/>
              <a:t>lu</a:t>
            </a:r>
            <a:r>
              <a:rPr lang="tr-TR" dirty="0"/>
              <a:t> hastada hava verilmesi çok şiddetli ağrıya sebep  oluyor.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447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33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094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Kültür yani </a:t>
            </a:r>
            <a:r>
              <a:rPr lang="tr-TR" dirty="0" err="1"/>
              <a:t>parasentez</a:t>
            </a:r>
            <a:r>
              <a:rPr lang="tr-TR" dirty="0"/>
              <a:t> ((</a:t>
            </a:r>
            <a:r>
              <a:rPr lang="tr-TR" dirty="0" err="1"/>
              <a:t>parasentez</a:t>
            </a:r>
            <a:r>
              <a:rPr lang="tr-TR" dirty="0"/>
              <a:t> yapılmasının hastalığın iyileşme süresini, işitme seviyesini, komplikasyon sürecine girmesini etkilemediği bulunmuştur.))</a:t>
            </a:r>
          </a:p>
          <a:p>
            <a:r>
              <a:rPr lang="tr-TR" dirty="0"/>
              <a:t> ve cerrahi uzman hekimce yapılır.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524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İskandinav ülkelerinde hekimler </a:t>
            </a:r>
            <a:r>
              <a:rPr lang="tr-TR" dirty="0" err="1"/>
              <a:t>AOM’li</a:t>
            </a:r>
            <a:r>
              <a:rPr lang="tr-TR" dirty="0"/>
              <a:t> hastaları sadece analjezik ve lokal </a:t>
            </a:r>
            <a:r>
              <a:rPr lang="tr-TR" dirty="0" err="1"/>
              <a:t>dekonjestan</a:t>
            </a:r>
            <a:r>
              <a:rPr lang="tr-TR" dirty="0"/>
              <a:t> tedaviyle 3-4 gün izlerler.</a:t>
            </a:r>
          </a:p>
          <a:p>
            <a:r>
              <a:rPr lang="tr-TR" dirty="0"/>
              <a:t>Endişesi nedeniyle düşünülmektedir.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223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Ağır semptom: orta-</a:t>
            </a:r>
            <a:r>
              <a:rPr lang="tr-TR" dirty="0" err="1"/>
              <a:t>şidettli</a:t>
            </a:r>
            <a:r>
              <a:rPr lang="tr-TR" dirty="0"/>
              <a:t> kulak ağrısı ----39 derece ve üzeri ateş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415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OTİPAX,QULAKS KARANFİL</a:t>
            </a:r>
          </a:p>
          <a:p>
            <a:r>
              <a:rPr lang="tr-TR" dirty="0"/>
              <a:t>SİS. DEK 6 YAŞ ALTINA X SUDAFED PSÖDOEFEDRİN</a:t>
            </a:r>
          </a:p>
          <a:p>
            <a:r>
              <a:rPr lang="tr-TR" dirty="0"/>
              <a:t>NAZAL DEK:SEPTUM İRRİTASYONU, VAZOKONSTRÜKSİYON, BESLENME BOZ,SEPTUM PER.  B5EKLENEN PREPARAT NAZOVEL DAHA GÜVENLİİ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896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Ancak </a:t>
            </a:r>
            <a:r>
              <a:rPr lang="tr-TR" dirty="0" err="1"/>
              <a:t>AOM’de</a:t>
            </a:r>
            <a:r>
              <a:rPr lang="tr-TR" dirty="0"/>
              <a:t> </a:t>
            </a:r>
            <a:r>
              <a:rPr lang="tr-TR" dirty="0" err="1"/>
              <a:t>antibiyoterapi</a:t>
            </a:r>
            <a:r>
              <a:rPr lang="tr-TR" dirty="0"/>
              <a:t> çok tartışmalı bir konudur.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Son yıllarda antibiyotik kullanımının gerekliliği sorgulanmaya başlamıştır.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Diğer taraftan </a:t>
            </a:r>
            <a:r>
              <a:rPr lang="tr-TR" dirty="0" err="1"/>
              <a:t>AOM’nin</a:t>
            </a:r>
            <a:r>
              <a:rPr lang="tr-TR" dirty="0"/>
              <a:t> ciddi komplikasyon ve sekellere neden olabilmesi nedeniyle antibiyotik kullanımının şart olduğunu savunanlar da vardır.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975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Son yıllarda yapılan çalışmalarda orta kulaktan izole edilen S. </a:t>
            </a:r>
            <a:r>
              <a:rPr lang="tr-TR" dirty="0" err="1"/>
              <a:t>pneumonia’nın</a:t>
            </a:r>
            <a:r>
              <a:rPr lang="tr-TR" dirty="0"/>
              <a:t> %15-50’si penisiline, %11’i 3. kuşak </a:t>
            </a:r>
            <a:r>
              <a:rPr lang="tr-TR" dirty="0" err="1"/>
              <a:t>sefalosporinlere</a:t>
            </a:r>
            <a:r>
              <a:rPr lang="tr-TR" dirty="0"/>
              <a:t> dirençli bulunmuştur.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782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6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Malleusun</a:t>
            </a:r>
            <a:r>
              <a:rPr lang="tr-TR" dirty="0"/>
              <a:t> çekmesi sebebiyle hafif konkav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426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0000"/>
                </a:solidFill>
              </a:rPr>
              <a:t>Penisilin alerjisi olan çocuklarda, direnç nedeniyle </a:t>
            </a:r>
            <a:r>
              <a:rPr lang="tr-TR" dirty="0" err="1">
                <a:solidFill>
                  <a:srgbClr val="FF0000"/>
                </a:solidFill>
              </a:rPr>
              <a:t>amoksisilinin</a:t>
            </a:r>
            <a:r>
              <a:rPr lang="tr-TR" dirty="0">
                <a:solidFill>
                  <a:srgbClr val="FF0000"/>
                </a:solidFill>
              </a:rPr>
              <a:t> yetersiz olduğu durumlarda, </a:t>
            </a:r>
            <a:r>
              <a:rPr lang="tr-TR" dirty="0" err="1">
                <a:solidFill>
                  <a:srgbClr val="FF0000"/>
                </a:solidFill>
              </a:rPr>
              <a:t>anaerobların</a:t>
            </a:r>
            <a:r>
              <a:rPr lang="tr-TR" dirty="0">
                <a:solidFill>
                  <a:srgbClr val="FF0000"/>
                </a:solidFill>
              </a:rPr>
              <a:t> da bulunduğu </a:t>
            </a:r>
            <a:r>
              <a:rPr lang="tr-TR" dirty="0" err="1">
                <a:solidFill>
                  <a:srgbClr val="FF0000"/>
                </a:solidFill>
              </a:rPr>
              <a:t>mikst</a:t>
            </a:r>
            <a:r>
              <a:rPr lang="tr-TR" dirty="0">
                <a:solidFill>
                  <a:srgbClr val="FF0000"/>
                </a:solidFill>
              </a:rPr>
              <a:t> enfeksiyonlarda, komplikasyon varlığında, etkenin </a:t>
            </a:r>
            <a:r>
              <a:rPr lang="tr-TR" dirty="0" err="1">
                <a:solidFill>
                  <a:srgbClr val="FF0000"/>
                </a:solidFill>
              </a:rPr>
              <a:t>S.aureus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P.aeruginosa</a:t>
            </a:r>
            <a:r>
              <a:rPr lang="tr-TR" dirty="0">
                <a:solidFill>
                  <a:srgbClr val="FF0000"/>
                </a:solidFill>
              </a:rPr>
              <a:t> olduğu biliniyorsa başta 2. ve 3. kuşak </a:t>
            </a:r>
            <a:r>
              <a:rPr lang="tr-TR" dirty="0" err="1">
                <a:solidFill>
                  <a:srgbClr val="FF0000"/>
                </a:solidFill>
              </a:rPr>
              <a:t>sefalosporinler</a:t>
            </a:r>
            <a:r>
              <a:rPr lang="tr-TR" dirty="0">
                <a:solidFill>
                  <a:srgbClr val="FF0000"/>
                </a:solidFill>
              </a:rPr>
              <a:t> olmak üzere </a:t>
            </a:r>
            <a:r>
              <a:rPr lang="tr-TR" dirty="0" err="1">
                <a:solidFill>
                  <a:srgbClr val="FF0000"/>
                </a:solidFill>
              </a:rPr>
              <a:t>lorakarbef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klaritromisin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azitromisin</a:t>
            </a:r>
            <a:r>
              <a:rPr lang="tr-TR" dirty="0">
                <a:solidFill>
                  <a:srgbClr val="FF0000"/>
                </a:solidFill>
              </a:rPr>
              <a:t> tercih edilmelidir.</a:t>
            </a:r>
          </a:p>
          <a:p>
            <a:r>
              <a:rPr lang="tr-TR" dirty="0" err="1"/>
              <a:t>Seftriakson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>
                <a:sym typeface="Wingdings" panose="05000000000000000000" pitchFamily="2" charset="2"/>
              </a:rPr>
              <a:t>amoksisisn</a:t>
            </a:r>
            <a:r>
              <a:rPr lang="tr-TR" dirty="0">
                <a:sym typeface="Wingdings" panose="05000000000000000000" pitchFamily="2" charset="2"/>
              </a:rPr>
              <a:t> cevapsızsa  ya da KUSUYORSA!  3 gün 1x1 50 mg/kg </a:t>
            </a:r>
            <a:r>
              <a:rPr lang="tr-TR" dirty="0" err="1">
                <a:sym typeface="Wingdings" panose="05000000000000000000" pitchFamily="2" charset="2"/>
              </a:rPr>
              <a:t>ım</a:t>
            </a:r>
            <a:r>
              <a:rPr lang="tr-TR" dirty="0">
                <a:sym typeface="Wingdings" panose="05000000000000000000" pitchFamily="2" charset="2"/>
              </a:rPr>
              <a:t> yapılabilir.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344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Başarısızlığın en önemli nedeni hasta uyumsuzluğudur.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95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İNF AŞISI OLANLARDA KONROL GRUBUNA GÖRE AOM VAKALARINDA AZALMA GÖSTERMİŞ. TÜM ÇOCUKLARA ÖNERİYOR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AAP AAFP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261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380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Pomokok</a:t>
            </a:r>
            <a:r>
              <a:rPr lang="tr-TR" dirty="0"/>
              <a:t> aşılamasının tek. om ataklarında 1-7 yaş arası çocukta yaşam kalitesinde de </a:t>
            </a:r>
            <a:r>
              <a:rPr lang="tr-TR" dirty="0" err="1"/>
              <a:t>fonk</a:t>
            </a:r>
            <a:r>
              <a:rPr lang="tr-TR" dirty="0"/>
              <a:t>. Sağlık durumu üzerinde de hiçbir etkisinin olmadığı bulunmuştur.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565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Bazı olgularda kültür alınması </a:t>
            </a:r>
            <a:r>
              <a:rPr lang="tr-TR" dirty="0" err="1"/>
              <a:t>gerekebilir:ted</a:t>
            </a:r>
            <a:r>
              <a:rPr lang="tr-TR" dirty="0"/>
              <a:t> </a:t>
            </a:r>
            <a:r>
              <a:rPr lang="tr-TR" dirty="0" err="1"/>
              <a:t>yanıtsızlık</a:t>
            </a:r>
            <a:r>
              <a:rPr lang="tr-TR" dirty="0"/>
              <a:t>, </a:t>
            </a:r>
            <a:r>
              <a:rPr lang="tr-TR" dirty="0" err="1"/>
              <a:t>ciidi</a:t>
            </a:r>
            <a:r>
              <a:rPr lang="tr-TR" dirty="0"/>
              <a:t> </a:t>
            </a:r>
            <a:r>
              <a:rPr lang="tr-TR" dirty="0" err="1"/>
              <a:t>koplikasyon</a:t>
            </a:r>
            <a:r>
              <a:rPr lang="tr-TR" dirty="0"/>
              <a:t> -----Cerrahi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259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Ülkemizde yapılan yayınlarda prevalansı yüzde…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824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öğrenme üzerine olan olumsuz etkilerinden kaynaklanır.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446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Tanıda </a:t>
            </a:r>
            <a:r>
              <a:rPr lang="tr-TR" dirty="0" err="1"/>
              <a:t>otoskopik</a:t>
            </a:r>
            <a:r>
              <a:rPr lang="tr-TR" dirty="0"/>
              <a:t> muayene önemlidir.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1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Antibiyotiklerin EOM tedavisinde sadece %15’lik bir hastada faydası olduğu gösterilmiştir.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8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Media 2/3 ü </a:t>
            </a:r>
            <a:r>
              <a:rPr lang="tr-TR" dirty="0" err="1"/>
              <a:t>kartilaj</a:t>
            </a:r>
            <a:r>
              <a:rPr lang="tr-TR" dirty="0"/>
              <a:t> </a:t>
            </a:r>
            <a:r>
              <a:rPr lang="tr-TR" dirty="0" err="1"/>
              <a:t>tensör</a:t>
            </a:r>
            <a:r>
              <a:rPr lang="tr-TR" dirty="0"/>
              <a:t> veli </a:t>
            </a:r>
            <a:r>
              <a:rPr lang="tr-TR" dirty="0" err="1"/>
              <a:t>palatini</a:t>
            </a:r>
            <a:r>
              <a:rPr lang="tr-TR" dirty="0"/>
              <a:t> ile açılıyor onun </a:t>
            </a:r>
            <a:r>
              <a:rPr lang="tr-TR" dirty="0" err="1"/>
              <a:t>dıında</a:t>
            </a:r>
            <a:r>
              <a:rPr lang="tr-TR" dirty="0"/>
              <a:t> kapalı—</a:t>
            </a:r>
            <a:r>
              <a:rPr lang="tr-TR" dirty="0" err="1"/>
              <a:t>lateral</a:t>
            </a:r>
            <a:r>
              <a:rPr lang="tr-TR" dirty="0"/>
              <a:t> 1/3 ü kemik sürekli açık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5232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SOM süresi    Çocuğun gelişimi        AOM öyküsü Hakkında bilgilendirilmeli.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Cerrahide ilk prosedür </a:t>
            </a:r>
            <a:r>
              <a:rPr lang="tr-TR" dirty="0" err="1"/>
              <a:t>timpanostomi</a:t>
            </a:r>
            <a:r>
              <a:rPr lang="tr-TR" dirty="0"/>
              <a:t> tüpü ---gerekli ise </a:t>
            </a:r>
            <a:r>
              <a:rPr lang="tr-TR" dirty="0" err="1"/>
              <a:t>adenoidektomi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315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Augmentin</a:t>
            </a:r>
            <a:r>
              <a:rPr lang="tr-TR" dirty="0"/>
              <a:t>-BID şurup her 5 ml de 200 mg var </a:t>
            </a:r>
            <a:r>
              <a:rPr lang="tr-TR" dirty="0">
                <a:sym typeface="Wingdings" panose="05000000000000000000" pitchFamily="2" charset="2"/>
              </a:rPr>
              <a:t> 10 kg bebek: 450 mg total doz 1er ölçek sabah -akşam </a:t>
            </a:r>
          </a:p>
          <a:p>
            <a:r>
              <a:rPr lang="tr-TR" dirty="0" err="1">
                <a:sym typeface="Wingdings" panose="05000000000000000000" pitchFamily="2" charset="2"/>
              </a:rPr>
              <a:t>Calpol</a:t>
            </a:r>
            <a:r>
              <a:rPr lang="tr-TR" dirty="0">
                <a:sym typeface="Wingdings" panose="05000000000000000000" pitchFamily="2" charset="2"/>
              </a:rPr>
              <a:t>: 5ml de 120 mg  10 kg bebek: 10-15 mg/kg/doz 4x1 her 6 saatte 1 -1 ölçek ( </a:t>
            </a:r>
            <a:r>
              <a:rPr lang="tr-TR" dirty="0" err="1">
                <a:sym typeface="Wingdings" panose="05000000000000000000" pitchFamily="2" charset="2"/>
              </a:rPr>
              <a:t>max</a:t>
            </a:r>
            <a:r>
              <a:rPr lang="tr-TR" dirty="0">
                <a:sym typeface="Wingdings" panose="05000000000000000000" pitchFamily="2" charset="2"/>
              </a:rPr>
              <a:t> doz 60 mg/kg 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25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(Erişkinde </a:t>
            </a:r>
            <a:r>
              <a:rPr lang="tr-TR" dirty="0" err="1"/>
              <a:t>horizontal</a:t>
            </a:r>
            <a:r>
              <a:rPr lang="tr-TR" dirty="0"/>
              <a:t> plana göre yaklaşık 45 derece iken çocuklarda yaklaşık 10 derece)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90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Çocukta en sık </a:t>
            </a:r>
            <a:r>
              <a:rPr lang="tr-TR" dirty="0" err="1"/>
              <a:t>üsye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16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ilk 2 yılda ve sonra giderek azalmaya başlar.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95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AOM veya </a:t>
            </a:r>
            <a:r>
              <a:rPr lang="tr-TR" sz="1200" dirty="0" err="1"/>
              <a:t>rekürren</a:t>
            </a:r>
            <a:r>
              <a:rPr lang="tr-TR" sz="1200" dirty="0"/>
              <a:t> OM sıklığının artışı; özellikle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İlk </a:t>
            </a:r>
            <a:r>
              <a:rPr lang="tr-TR" sz="1200" dirty="0" err="1"/>
              <a:t>otitis</a:t>
            </a:r>
            <a:r>
              <a:rPr lang="tr-TR" sz="1200" dirty="0"/>
              <a:t> </a:t>
            </a:r>
            <a:r>
              <a:rPr lang="tr-TR" sz="1200" dirty="0" err="1"/>
              <a:t>media</a:t>
            </a:r>
            <a:r>
              <a:rPr lang="tr-TR" sz="1200" dirty="0"/>
              <a:t> atağını ne kadar erken geçirirse </a:t>
            </a:r>
            <a:r>
              <a:rPr lang="tr-TR" sz="1200" dirty="0" err="1"/>
              <a:t>rekürren</a:t>
            </a:r>
            <a:r>
              <a:rPr lang="tr-TR" sz="1200" dirty="0"/>
              <a:t> </a:t>
            </a:r>
            <a:r>
              <a:rPr lang="tr-TR" sz="1200" dirty="0" err="1"/>
              <a:t>otit</a:t>
            </a:r>
            <a:r>
              <a:rPr lang="tr-TR" sz="1200" dirty="0"/>
              <a:t> görülme sıklığı o kadar artar.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genetik yatkınlık söz konusudur.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77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Hastalığın evrelere ayrılmasındaki amaç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03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2526DD-EA7D-4BC8-89A2-639D5D158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C16D7BE-FF23-4C56-A9FE-C7AED5B2D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F5E247-5BF1-4387-BA8C-59F0CFA6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1B4EC5-CA99-41D4-B9E3-389A416B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A60C35-20BE-4B22-BF47-641A689E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4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770761-E9DE-457D-A12B-DD13A407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6C4CCBF-F8A8-48A9-B932-F5A587CF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B5898F-0C62-44C1-92EF-44C5AB44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23CEDB-DB8C-45E7-BE5C-567B0E8A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E5D82C-3BE6-4A7D-BA9C-A507F879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69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D814AA-E008-430D-A9A0-88AF1D954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6E3DF37-D100-4B79-BAB8-F593D9914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443198-78AB-41DC-84A7-952B3EA8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907573-1FF2-498F-B3A5-3D9DBE96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AE3388-6396-4ED4-A6BF-9591CD85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51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4380D8-8A7F-4D92-8F5D-880A3194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DF1B18-0A25-41C3-BAA0-2C65B1E6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063713-AB8C-4600-958D-8DC13EAE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14E2F2-BC56-461F-8528-4BB51F82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098CF-F52A-4071-903B-AEF7CF52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5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E3369B-F034-44AD-8554-9A4316F2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CCD567-42FF-4FC0-9297-C8711D11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20A738-0680-40E1-83F2-04399562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821D08-8D69-4B00-8E84-95EEF26B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A1ABFF-0FE6-45F3-AA25-7F6A02B9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05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A2423-8076-4C71-9E4C-0CB5B560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D713A4-3A60-4C5B-B5DA-4295912A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0E1549-FBCA-49B2-8EB0-623BD7287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B7D940-C8FD-4763-8163-E7BD1A57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6A6846-F5DD-49D2-A615-76A83A19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67A4C0-4893-4608-8FFE-CA8EB434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37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36498A-ADF3-4E52-A739-3D9AFAC1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30F309-6550-451A-BD19-80632496B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50C0D2F-8149-48DB-A491-88DBF58E8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1146D60-0CCE-4D8C-A039-E142990C5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E7775A1-F5AB-4280-858B-5F5D1C3BC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B649E90-38BD-44EE-A151-81A0B8D2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375DEF7-47F8-4C02-B3C3-15FABA2B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17D370C-38F7-48BC-A5BC-759302EA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99A6A4-F6B9-4F88-B520-AB6F7D1E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DC5230F-7F78-44EF-8E38-DA3B985C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EE0AE9A-EC66-4892-BF6F-B9E1BEF5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AE2DDD2-9DEB-49F4-9996-88E929D7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72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13E3C37-25CA-4EEB-813D-67D971B2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C476567-A8A5-40D2-9F91-5155B7CE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F3B5AD-85C4-40ED-B2CA-678FBEF5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74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9D2397-8C0F-45C4-AC7C-BB4EBC8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5C8C01-7E80-45F1-BBA1-A52C4B64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33AF0E-E03A-4CB3-95D3-C4C31F8C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9F3838-483A-40B2-94E3-B12EDE06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8F58AF-DD3A-4CC5-85CC-65ACC062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71B92F-81F1-4EC3-8384-87626C39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7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2820E-3E24-4A18-97B6-AF555F8F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D4F39D-CC73-489B-8DAD-342C2FC5A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3B7A5DE-FF34-43E7-8EDA-42111109A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FA0944-6124-4C10-8544-F21914A6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D72B95-2444-42C6-B5FD-F2DED0D9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2B0535-D011-4D66-8B79-4188DF5C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65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28AD280-82D9-4CD0-ADF3-D29093DE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A25AFF4-3282-4483-82C3-BAB0BD3C7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E6CD14-D979-4828-8915-81E7A3B49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E3A4-BBF0-41A6-9D5C-4959BBF2963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6A4B77-6122-4536-877E-FEFF09A88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26F2B6-5803-44E6-98E8-CD733F630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7504-5166-4BD1-9B71-BF720ADBC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76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bb.org.tr/Custom/Upload/Document/Otit-Kilavuzu-201921595233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jag.journalagent.com/tahd/pdfs/TAHD_7_2_77_83.pdf" TargetMode="External"/><Relationship Id="rId2" Type="http://schemas.openxmlformats.org/officeDocument/2006/relationships/hyperlink" Target="https://www.kbb.org.tr/Custom/Upload/Document/Otit-Kilavuzu-20192159523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bb.org.tr/" TargetMode="External"/><Relationship Id="rId4" Type="http://schemas.openxmlformats.org/officeDocument/2006/relationships/hyperlink" Target="http://tip.kocaeli.edu.tr/docs/cocuksagligihastaliklarianabilimdali/AKUT_OTITIS_MEDIA.pdf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D9E5E8C-755D-4724-96DE-28BC952B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99" y="865819"/>
            <a:ext cx="7155402" cy="47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9EBE0E-B89F-47C2-A102-8CD46495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083"/>
            <a:ext cx="9404723" cy="1025353"/>
          </a:xfrm>
        </p:spPr>
        <p:txBody>
          <a:bodyPr/>
          <a:lstStyle/>
          <a:p>
            <a:r>
              <a:rPr lang="tr-TR" b="1" dirty="0"/>
              <a:t>AKUT OTİTİS MEDİA: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409DB5-A899-4CB2-AA8B-F34ACC34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090"/>
            <a:ext cx="10800522" cy="45808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Lokal ve sistemik bulguların eşlik ettiği orta kulağın </a:t>
            </a:r>
            <a:r>
              <a:rPr lang="tr-TR" dirty="0" err="1"/>
              <a:t>enflamasyonu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Her yaşta görülebilse de temel olarak çocukluk dönemi hastalığı</a:t>
            </a:r>
          </a:p>
          <a:p>
            <a:pPr>
              <a:lnSpc>
                <a:spcPct val="150000"/>
              </a:lnSpc>
            </a:pPr>
            <a:r>
              <a:rPr lang="tr-TR" dirty="0"/>
              <a:t>Çocuklarda görülen en sık ikinci enfeksiyon</a:t>
            </a:r>
          </a:p>
          <a:p>
            <a:pPr>
              <a:lnSpc>
                <a:spcPct val="150000"/>
              </a:lnSpc>
            </a:pPr>
            <a:r>
              <a:rPr lang="tr-TR" dirty="0"/>
              <a:t>Orta kulakta </a:t>
            </a:r>
            <a:r>
              <a:rPr lang="tr-TR" dirty="0" err="1"/>
              <a:t>süpüratif</a:t>
            </a:r>
            <a:r>
              <a:rPr lang="tr-TR" dirty="0"/>
              <a:t> veya </a:t>
            </a:r>
            <a:r>
              <a:rPr lang="tr-TR" dirty="0" err="1"/>
              <a:t>pürülan</a:t>
            </a:r>
            <a:r>
              <a:rPr lang="tr-TR" dirty="0"/>
              <a:t> nitelikli bir </a:t>
            </a:r>
            <a:r>
              <a:rPr lang="tr-TR" dirty="0" err="1"/>
              <a:t>inflamasyon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Akut enfeksiyon bulguları</a:t>
            </a:r>
          </a:p>
        </p:txBody>
      </p:sp>
    </p:spTree>
    <p:extLst>
      <p:ext uri="{BB962C8B-B14F-4D97-AF65-F5344CB8AC3E}">
        <p14:creationId xmlns:p14="http://schemas.microsoft.com/office/powerpoint/2010/main" val="329915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C4DF49-1A19-4D82-9425-C17DA639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00301"/>
          </a:xfrm>
        </p:spPr>
        <p:txBody>
          <a:bodyPr/>
          <a:lstStyle/>
          <a:p>
            <a:r>
              <a:rPr lang="tr-TR" dirty="0"/>
              <a:t>Epidemiyoloji: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A89D06-07B7-4B79-A243-CFAA7801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88" y="1609902"/>
            <a:ext cx="10008637" cy="5039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dirty="0"/>
              <a:t>6-18 ay arasında en sık</a:t>
            </a:r>
          </a:p>
          <a:p>
            <a:pPr>
              <a:lnSpc>
                <a:spcPct val="100000"/>
              </a:lnSpc>
            </a:pPr>
            <a:r>
              <a:rPr lang="tr-TR" dirty="0"/>
              <a:t>En yüksek </a:t>
            </a:r>
            <a:r>
              <a:rPr lang="tr-TR" dirty="0" err="1"/>
              <a:t>prevalans</a:t>
            </a:r>
            <a:r>
              <a:rPr lang="tr-TR" dirty="0"/>
              <a:t>    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/>
              <a:t>ilk 2 yıl</a:t>
            </a:r>
          </a:p>
          <a:p>
            <a:pPr>
              <a:lnSpc>
                <a:spcPct val="100000"/>
              </a:lnSpc>
            </a:pPr>
            <a:r>
              <a:rPr lang="tr-TR" dirty="0"/>
              <a:t>6 yaşından sonra anlamlı derecede azalma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tr-TR" dirty="0"/>
              <a:t>3 yaşına kadar çocukların,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  -2/3’ü en az 1 kez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  -1/3’ü en az 3 kez     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 err="1"/>
              <a:t>otit</a:t>
            </a:r>
            <a:r>
              <a:rPr lang="tr-TR" dirty="0"/>
              <a:t> atağı </a:t>
            </a:r>
          </a:p>
          <a:p>
            <a:pPr>
              <a:lnSpc>
                <a:spcPct val="100000"/>
              </a:lnSpc>
            </a:pPr>
            <a:r>
              <a:rPr lang="tr-TR" dirty="0"/>
              <a:t>7 yaşına kadar en az 1 atak </a:t>
            </a:r>
            <a:r>
              <a:rPr lang="tr-TR" dirty="0">
                <a:sym typeface="Wingdings" panose="05000000000000000000" pitchFamily="2" charset="2"/>
              </a:rPr>
              <a:t> % 93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854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514985-9364-4582-A724-397A9ECF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C8F851-6378-45D9-BC78-866AE9DB5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Bazı araştırmalarda tüm çocukların ;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-%84’ünün bir kez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-%50’sinin üç veya daha fazla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b="1" dirty="0"/>
              <a:t>OTİTİS MEDİA ATAĞI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-%25’inin altı veya daha fazla</a:t>
            </a:r>
          </a:p>
        </p:txBody>
      </p:sp>
    </p:spTree>
    <p:extLst>
      <p:ext uri="{BB962C8B-B14F-4D97-AF65-F5344CB8AC3E}">
        <p14:creationId xmlns:p14="http://schemas.microsoft.com/office/powerpoint/2010/main" val="254263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B35495-F69F-4205-ABDC-EFDF520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Patogenez</a:t>
            </a:r>
            <a:r>
              <a:rPr lang="tr-TR" dirty="0"/>
              <a:t>: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F94DB881-AF9B-40C5-BC20-CBF828912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468" y="-178905"/>
            <a:ext cx="7007913" cy="6763924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A039A7C-6549-47E1-9820-EC027F0B0986}"/>
              </a:ext>
            </a:extLst>
          </p:cNvPr>
          <p:cNvSpPr txBox="1"/>
          <p:nvPr/>
        </p:nvSpPr>
        <p:spPr>
          <a:xfrm>
            <a:off x="6096000" y="6492875"/>
            <a:ext cx="3147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effectLst/>
              </a:rPr>
              <a:t>Türk</a:t>
            </a:r>
            <a:r>
              <a:rPr lang="tr-TR" sz="1400" b="0" i="0" dirty="0">
                <a:effectLst/>
              </a:rPr>
              <a:t>iye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Aile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Hek</a:t>
            </a:r>
            <a:r>
              <a:rPr lang="tr-TR" sz="1400" b="0" i="0" dirty="0">
                <a:effectLst/>
              </a:rPr>
              <a:t>imliği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Derg</a:t>
            </a:r>
            <a:r>
              <a:rPr lang="tr-TR" sz="1400" b="0" i="0" dirty="0">
                <a:effectLst/>
              </a:rPr>
              <a:t>isi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12501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64C29-C548-483D-B0F7-4C142249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67" y="538527"/>
            <a:ext cx="9404723" cy="1014700"/>
          </a:xfrm>
        </p:spPr>
        <p:txBody>
          <a:bodyPr/>
          <a:lstStyle/>
          <a:p>
            <a:r>
              <a:rPr lang="tr-TR" dirty="0"/>
              <a:t>Risk Faktörleri:</a:t>
            </a:r>
          </a:p>
        </p:txBody>
      </p:sp>
      <p:graphicFrame>
        <p:nvGraphicFramePr>
          <p:cNvPr id="16" name="Tablo 16">
            <a:extLst>
              <a:ext uri="{FF2B5EF4-FFF2-40B4-BE49-F238E27FC236}">
                <a16:creationId xmlns:a16="http://schemas.microsoft.com/office/drawing/2014/main" id="{A57B913D-6047-4DC0-B882-9554EC61B6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1267" y="1553227"/>
          <a:ext cx="10515600" cy="483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779">
                  <a:extLst>
                    <a:ext uri="{9D8B030D-6E8A-4147-A177-3AD203B41FA5}">
                      <a16:colId xmlns:a16="http://schemas.microsoft.com/office/drawing/2014/main" val="3041268790"/>
                    </a:ext>
                  </a:extLst>
                </a:gridCol>
                <a:gridCol w="5265821">
                  <a:extLst>
                    <a:ext uri="{9D8B030D-6E8A-4147-A177-3AD203B41FA5}">
                      <a16:colId xmlns:a16="http://schemas.microsoft.com/office/drawing/2014/main" val="2730803389"/>
                    </a:ext>
                  </a:extLst>
                </a:gridCol>
              </a:tblGrid>
              <a:tr h="16817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864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Yaşın küçük olması (6-18 ay arası daha sık)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Ailede </a:t>
                      </a:r>
                      <a:r>
                        <a:rPr lang="tr-TR" dirty="0" err="1"/>
                        <a:t>otitis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media</a:t>
                      </a:r>
                      <a:r>
                        <a:rPr lang="tr-TR" dirty="0"/>
                        <a:t> hikayesi varlığı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85384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Erkek cinsiyet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Yetersiz sağlık koşulları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03350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Irk (Eskimolar, Amerikan yerlileri)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Kistik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fibrozis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72670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Alerji (Tartışmalı 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Down</a:t>
                      </a:r>
                      <a:r>
                        <a:rPr lang="tr-TR" dirty="0"/>
                        <a:t> sendromu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003858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Genetik yatkınlık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Anne sütü ile kısa süreli beslenme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5805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Anatomik bozukluklar (yarık damak-dudak…)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Kreş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97122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Biberonla ile yatarak beslenme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Mevsimsel değişiklikler (kış ve sonbahar)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68145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Emzik kullanımı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71113"/>
                  </a:ext>
                </a:extLst>
              </a:tr>
              <a:tr h="658381">
                <a:tc>
                  <a:txBody>
                    <a:bodyPr/>
                    <a:lstStyle/>
                    <a:p>
                      <a:r>
                        <a:rPr lang="tr-TR" dirty="0" err="1"/>
                        <a:t>İmmün</a:t>
                      </a:r>
                      <a:r>
                        <a:rPr lang="tr-TR" dirty="0"/>
                        <a:t> yanıtın yetersizliği (HIV, </a:t>
                      </a:r>
                      <a:r>
                        <a:rPr lang="tr-TR" dirty="0" err="1"/>
                        <a:t>primer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immün</a:t>
                      </a:r>
                      <a:r>
                        <a:rPr lang="tr-TR" dirty="0"/>
                        <a:t> yetmezlikler…)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19128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Düşük sosyoekonomik düzey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89633"/>
                  </a:ext>
                </a:extLst>
              </a:tr>
              <a:tr h="381443">
                <a:tc>
                  <a:txBody>
                    <a:bodyPr/>
                    <a:lstStyle/>
                    <a:p>
                      <a:r>
                        <a:rPr lang="tr-TR" dirty="0"/>
                        <a:t>Evde sigara içilmesi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4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0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445BAC-30A9-4E05-B605-646E1DFD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3" y="883765"/>
            <a:ext cx="11496732" cy="47724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3000" dirty="0"/>
              <a:t>AOM veya </a:t>
            </a:r>
            <a:r>
              <a:rPr lang="tr-TR" sz="3200" dirty="0"/>
              <a:t>Tekrarlayan</a:t>
            </a:r>
            <a:r>
              <a:rPr lang="tr-TR" sz="3000" dirty="0"/>
              <a:t> OM sıklığının artışı;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000" dirty="0"/>
              <a:t>    -</a:t>
            </a:r>
            <a:r>
              <a:rPr lang="tr-TR" sz="2600" dirty="0"/>
              <a:t>Östaki tüpünün işlev bozuklukları ve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600" dirty="0"/>
              <a:t>     -Tekrarlayan solunum yolu enfeksiyonuna duyarlılığın arttığı durumlar </a:t>
            </a:r>
          </a:p>
          <a:p>
            <a:pPr>
              <a:lnSpc>
                <a:spcPct val="150000"/>
              </a:lnSpc>
            </a:pPr>
            <a:r>
              <a:rPr lang="tr-TR" sz="3000" dirty="0"/>
              <a:t>Kreş yaşamı </a:t>
            </a:r>
            <a:r>
              <a:rPr lang="tr-TR" sz="3000" dirty="0">
                <a:sym typeface="Wingdings" panose="05000000000000000000" pitchFamily="2" charset="2"/>
              </a:rPr>
              <a:t></a:t>
            </a:r>
            <a:r>
              <a:rPr lang="tr-TR" sz="3000" dirty="0"/>
              <a:t>AOM ile en iyi korelasyon gösteren risk faktörü</a:t>
            </a:r>
          </a:p>
          <a:p>
            <a:pPr>
              <a:lnSpc>
                <a:spcPct val="150000"/>
              </a:lnSpc>
            </a:pPr>
            <a:r>
              <a:rPr lang="tr-TR" sz="3000" dirty="0"/>
              <a:t>Tekrarlayan ve </a:t>
            </a:r>
            <a:r>
              <a:rPr lang="tr-TR" sz="3000" dirty="0" err="1"/>
              <a:t>efüzyonlu</a:t>
            </a:r>
            <a:r>
              <a:rPr lang="tr-TR" sz="3000" dirty="0"/>
              <a:t> OM </a:t>
            </a:r>
            <a:r>
              <a:rPr lang="tr-TR" sz="3000" dirty="0">
                <a:sym typeface="Wingdings" panose="05000000000000000000" pitchFamily="2" charset="2"/>
              </a:rPr>
              <a:t> G</a:t>
            </a:r>
            <a:r>
              <a:rPr lang="tr-TR" sz="3000" dirty="0"/>
              <a:t>enetik yatkınlık </a:t>
            </a:r>
          </a:p>
          <a:p>
            <a:pPr>
              <a:lnSpc>
                <a:spcPct val="150000"/>
              </a:lnSpc>
            </a:pPr>
            <a:r>
              <a:rPr lang="tr-TR" sz="3000" dirty="0"/>
              <a:t>İlk </a:t>
            </a:r>
            <a:r>
              <a:rPr lang="tr-TR" sz="3000" dirty="0" err="1"/>
              <a:t>otitis</a:t>
            </a:r>
            <a:r>
              <a:rPr lang="tr-TR" sz="3000" dirty="0"/>
              <a:t> </a:t>
            </a:r>
            <a:r>
              <a:rPr lang="tr-TR" sz="3000" dirty="0" err="1"/>
              <a:t>media</a:t>
            </a:r>
            <a:r>
              <a:rPr lang="tr-TR" sz="3000" dirty="0"/>
              <a:t> atağını erken geçirme </a:t>
            </a:r>
            <a:r>
              <a:rPr lang="tr-TR" sz="3000" dirty="0">
                <a:sym typeface="Wingdings" panose="05000000000000000000" pitchFamily="2" charset="2"/>
              </a:rPr>
              <a:t></a:t>
            </a:r>
            <a:r>
              <a:rPr lang="tr-TR" sz="3000" dirty="0"/>
              <a:t> </a:t>
            </a:r>
            <a:r>
              <a:rPr lang="tr-TR" sz="3200" dirty="0"/>
              <a:t>Tekrarlayan</a:t>
            </a:r>
            <a:r>
              <a:rPr lang="tr-TR" sz="3000" dirty="0"/>
              <a:t> </a:t>
            </a:r>
            <a:r>
              <a:rPr lang="tr-TR" sz="3000" dirty="0" err="1"/>
              <a:t>otit</a:t>
            </a:r>
            <a:r>
              <a:rPr lang="tr-TR" sz="3000" dirty="0"/>
              <a:t> görülme sıklığı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28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C47A42-AAA2-4035-979F-3D3A5A33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Media Evreleri: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BAB48D-8153-4F01-A139-7B80A28C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85"/>
            <a:ext cx="9977947" cy="4521896"/>
          </a:xfrm>
        </p:spPr>
        <p:txBody>
          <a:bodyPr>
            <a:normAutofit/>
          </a:bodyPr>
          <a:lstStyle/>
          <a:p>
            <a:r>
              <a:rPr lang="tr-TR" dirty="0"/>
              <a:t>Pratikte evreler birbirinden net olarak ayrılamaz. </a:t>
            </a:r>
          </a:p>
          <a:p>
            <a:r>
              <a:rPr lang="tr-TR" dirty="0"/>
              <a:t>Amaç hastalığın gelişimi üzerine bir değerlendirme yapmaktır.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8119AA7-B030-4DB1-B658-0CF73D777D3D}"/>
              </a:ext>
            </a:extLst>
          </p:cNvPr>
          <p:cNvSpPr txBox="1"/>
          <p:nvPr/>
        </p:nvSpPr>
        <p:spPr>
          <a:xfrm>
            <a:off x="1814250" y="2729296"/>
            <a:ext cx="6097656" cy="306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Hiperemi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evresi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Eksüdasyon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evresi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Süpürasyon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evresi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Rezolüsyon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evresi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Koalesans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evresi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Komplikasyon evresi</a:t>
            </a:r>
          </a:p>
        </p:txBody>
      </p:sp>
    </p:spTree>
    <p:extLst>
      <p:ext uri="{BB962C8B-B14F-4D97-AF65-F5344CB8AC3E}">
        <p14:creationId xmlns:p14="http://schemas.microsoft.com/office/powerpoint/2010/main" val="103133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B5889E-6088-47EE-809E-35F58FA8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Kulak Zarı:</a:t>
            </a:r>
          </a:p>
        </p:txBody>
      </p:sp>
      <p:pic>
        <p:nvPicPr>
          <p:cNvPr id="12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11BE1AD6-B0C2-49AD-8ABA-22E9948E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04" y="1245716"/>
            <a:ext cx="6760793" cy="52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DAC9B-B739-4473-B679-7C6C0576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1-Hiperemi Evresi: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DEB74-030E-4EF9-8CBB-51DC1B7D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2051768"/>
            <a:ext cx="5031658" cy="4351338"/>
          </a:xfrm>
        </p:spPr>
        <p:txBody>
          <a:bodyPr/>
          <a:lstStyle/>
          <a:p>
            <a:r>
              <a:rPr lang="tr-TR" dirty="0"/>
              <a:t>Orta kulak mukozasında ödem</a:t>
            </a:r>
          </a:p>
          <a:p>
            <a:r>
              <a:rPr lang="tr-TR" dirty="0"/>
              <a:t>Kulak zarı </a:t>
            </a:r>
            <a:r>
              <a:rPr lang="tr-TR" dirty="0" err="1"/>
              <a:t>hiperemik</a:t>
            </a:r>
            <a:r>
              <a:rPr lang="tr-TR" dirty="0"/>
              <a:t> </a:t>
            </a:r>
          </a:p>
          <a:p>
            <a:r>
              <a:rPr lang="tr-TR" dirty="0"/>
              <a:t>Vasküler dolgunluk artış</a:t>
            </a:r>
          </a:p>
          <a:p>
            <a:r>
              <a:rPr lang="tr-TR" dirty="0"/>
              <a:t>Hafif ateş  </a:t>
            </a:r>
          </a:p>
          <a:p>
            <a:r>
              <a:rPr lang="tr-TR" dirty="0"/>
              <a:t>Kulak ağrısı henüz başlamamış</a:t>
            </a:r>
          </a:p>
        </p:txBody>
      </p:sp>
      <p:pic>
        <p:nvPicPr>
          <p:cNvPr id="5" name="Resim 4" descr="tablo, oturma, küçük, kırmızı içeren bir resim&#10;&#10;Açıklama otomatik olarak oluşturuldu">
            <a:extLst>
              <a:ext uri="{FF2B5EF4-FFF2-40B4-BE49-F238E27FC236}">
                <a16:creationId xmlns:a16="http://schemas.microsoft.com/office/drawing/2014/main" id="{212F5E18-CDA4-447B-B068-A5834B7A1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55" y="1209365"/>
            <a:ext cx="4315427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6EAF0D-5249-4907-BB36-86EC3CD6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2-Eksüdasyon Evresi: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9D27DB-F83C-42DB-A656-4BF00701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036232" cy="4351338"/>
          </a:xfrm>
        </p:spPr>
        <p:txBody>
          <a:bodyPr>
            <a:normAutofit/>
          </a:bodyPr>
          <a:lstStyle/>
          <a:p>
            <a:r>
              <a:rPr lang="tr-TR" dirty="0"/>
              <a:t>Genişleyen damarlardan sızan </a:t>
            </a:r>
            <a:r>
              <a:rPr lang="tr-TR" dirty="0" err="1"/>
              <a:t>eksüda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orta kulak ve </a:t>
            </a:r>
            <a:r>
              <a:rPr lang="tr-TR" dirty="0" err="1"/>
              <a:t>mastoid</a:t>
            </a:r>
            <a:r>
              <a:rPr lang="tr-TR" dirty="0"/>
              <a:t> hücrelerde birikme</a:t>
            </a:r>
          </a:p>
          <a:p>
            <a:r>
              <a:rPr lang="tr-TR" dirty="0"/>
              <a:t>Ateş  </a:t>
            </a:r>
          </a:p>
          <a:p>
            <a:r>
              <a:rPr lang="tr-TR" dirty="0"/>
              <a:t>Kulak ağrısı </a:t>
            </a:r>
          </a:p>
          <a:p>
            <a:r>
              <a:rPr lang="tr-TR" dirty="0"/>
              <a:t>Kulak zarı yine </a:t>
            </a:r>
            <a:r>
              <a:rPr lang="tr-TR" dirty="0" err="1"/>
              <a:t>hiperemik</a:t>
            </a:r>
            <a:endParaRPr lang="tr-TR" dirty="0"/>
          </a:p>
          <a:p>
            <a:r>
              <a:rPr lang="tr-TR" dirty="0"/>
              <a:t>En önemli bulgu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kulak zarındaki bombe görünüm</a:t>
            </a:r>
          </a:p>
          <a:p>
            <a:r>
              <a:rPr lang="tr-TR" dirty="0"/>
              <a:t>İletim tipi işitme azlığı </a:t>
            </a:r>
          </a:p>
          <a:p>
            <a:endParaRPr lang="tr-TR" dirty="0"/>
          </a:p>
        </p:txBody>
      </p:sp>
      <p:pic>
        <p:nvPicPr>
          <p:cNvPr id="5" name="Resim 4" descr="elma, meyve, oturma, küçük içeren bir resim&#10;&#10;Açıklama otomatik olarak oluşturuldu">
            <a:extLst>
              <a:ext uri="{FF2B5EF4-FFF2-40B4-BE49-F238E27FC236}">
                <a16:creationId xmlns:a16="http://schemas.microsoft.com/office/drawing/2014/main" id="{F1307273-9291-49CA-B986-1B088909C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3" y="1137917"/>
            <a:ext cx="5036232" cy="48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1D436-572A-4DD6-84D3-380268FE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505"/>
            <a:ext cx="10515600" cy="4351338"/>
          </a:xfrm>
        </p:spPr>
        <p:txBody>
          <a:bodyPr/>
          <a:lstStyle/>
          <a:p>
            <a:r>
              <a:rPr lang="tr-TR" dirty="0"/>
              <a:t>15 aylık, erkek hasta</a:t>
            </a:r>
          </a:p>
          <a:p>
            <a:endParaRPr lang="tr-TR" dirty="0"/>
          </a:p>
          <a:p>
            <a:r>
              <a:rPr lang="tr-TR" dirty="0"/>
              <a:t>Şikayet: Huzursuzluk, ateş </a:t>
            </a:r>
          </a:p>
          <a:p>
            <a:endParaRPr lang="tr-TR" dirty="0"/>
          </a:p>
          <a:p>
            <a:r>
              <a:rPr lang="tr-TR" dirty="0"/>
              <a:t>Öykü: İki gün önce başlayan huzursuzluk, 38- 38,5°C ateş ve elini sol kulağına götürerek ağlama yakınması ile başvurdu.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67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B5C6B-38CD-461E-BEDA-3ED45817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" name="İçerik Yer Tutucusu 12" descr="elma, meyve, yiyecek, oturma içeren bir resim&#10;&#10;Açıklama otomatik olarak oluşturuldu">
            <a:extLst>
              <a:ext uri="{FF2B5EF4-FFF2-40B4-BE49-F238E27FC236}">
                <a16:creationId xmlns:a16="http://schemas.microsoft.com/office/drawing/2014/main" id="{EEE44775-CCBF-419C-8EF9-A8E23CDEC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1" y="1209900"/>
            <a:ext cx="4954239" cy="5195382"/>
          </a:xfrm>
        </p:spPr>
      </p:pic>
      <p:pic>
        <p:nvPicPr>
          <p:cNvPr id="5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1E7C8D44-42B3-4055-91E2-5B228565B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9900"/>
            <a:ext cx="5428636" cy="52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8149B3-966E-43CC-AF8E-E1EB6A8A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hayvan, yiyecek, tablo, tabak içeren bir resim&#10;&#10;Açıklama otomatik olarak oluşturuldu">
            <a:extLst>
              <a:ext uri="{FF2B5EF4-FFF2-40B4-BE49-F238E27FC236}">
                <a16:creationId xmlns:a16="http://schemas.microsoft.com/office/drawing/2014/main" id="{0619EA36-9055-407E-86B7-CE75143C2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5" y="1322700"/>
            <a:ext cx="5070473" cy="4743449"/>
          </a:xfrm>
        </p:spPr>
      </p:pic>
      <p:pic>
        <p:nvPicPr>
          <p:cNvPr id="6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5868F39D-2926-4EA8-A60B-1C64BFD9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2701"/>
            <a:ext cx="532288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92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E9C981-207F-455F-A0E1-E8461199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iç mekan, donut, oturma, tablo içeren bir resim&#10;&#10;Açıklama otomatik olarak oluşturuldu">
            <a:extLst>
              <a:ext uri="{FF2B5EF4-FFF2-40B4-BE49-F238E27FC236}">
                <a16:creationId xmlns:a16="http://schemas.microsoft.com/office/drawing/2014/main" id="{99FF67D3-ED73-4DE4-99DF-3A7E5E3F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152983"/>
            <a:ext cx="5062538" cy="4700587"/>
          </a:xfrm>
          <a:prstGeom prst="rect">
            <a:avLst/>
          </a:prstGeom>
        </p:spPr>
      </p:pic>
      <p:pic>
        <p:nvPicPr>
          <p:cNvPr id="5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94B44798-D496-4BB8-B031-C94D318F1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3" y="1152983"/>
            <a:ext cx="532288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8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81F12-40F3-4FD9-987A-90D92370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elma, tablo, kırmızı içeren bir resim&#10;&#10;Açıklama otomatik olarak oluşturuldu">
            <a:extLst>
              <a:ext uri="{FF2B5EF4-FFF2-40B4-BE49-F238E27FC236}">
                <a16:creationId xmlns:a16="http://schemas.microsoft.com/office/drawing/2014/main" id="{521A5EEB-6CB6-43FD-AC81-EF7B7BB4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3" y="1549066"/>
            <a:ext cx="5129463" cy="4743450"/>
          </a:xfrm>
        </p:spPr>
      </p:pic>
      <p:pic>
        <p:nvPicPr>
          <p:cNvPr id="6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26D1AD79-23CD-48C4-80FC-3FD0A641A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5" y="1549066"/>
            <a:ext cx="532288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1C3003-6FF4-44DA-AFC8-9A3A14BD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donut, elma, iç mekan, tablo içeren bir resim&#10;&#10;Açıklama otomatik olarak oluşturuldu">
            <a:extLst>
              <a:ext uri="{FF2B5EF4-FFF2-40B4-BE49-F238E27FC236}">
                <a16:creationId xmlns:a16="http://schemas.microsoft.com/office/drawing/2014/main" id="{0321169E-2CEA-49F3-96E0-53503B38B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6" y="1162377"/>
            <a:ext cx="4788095" cy="4601829"/>
          </a:xfrm>
          <a:prstGeom prst="rect">
            <a:avLst/>
          </a:prstGeom>
        </p:spPr>
      </p:pic>
      <p:pic>
        <p:nvPicPr>
          <p:cNvPr id="5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8FCD56AF-9739-4F7C-84E1-38D743731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5" y="1152983"/>
            <a:ext cx="5021877" cy="46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4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AA1D10-5886-484A-847F-805E4788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3-Süpürasyon Evresi: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79C142-1A88-49B1-A290-955FAF68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514"/>
            <a:ext cx="5149645" cy="4741453"/>
          </a:xfrm>
        </p:spPr>
        <p:txBody>
          <a:bodyPr>
            <a:normAutofit/>
          </a:bodyPr>
          <a:lstStyle/>
          <a:p>
            <a:r>
              <a:rPr lang="tr-TR" dirty="0"/>
              <a:t>Sıkışan basınçlı </a:t>
            </a:r>
            <a:r>
              <a:rPr lang="tr-TR" dirty="0" err="1"/>
              <a:t>eksüda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sz="2600" dirty="0">
                <a:sym typeface="Wingdings" panose="05000000000000000000" pitchFamily="2" charset="2"/>
              </a:rPr>
              <a:t>   </a:t>
            </a:r>
            <a:r>
              <a:rPr lang="tr-TR" sz="2600" dirty="0"/>
              <a:t>kulak zarının delinmesi </a:t>
            </a:r>
          </a:p>
          <a:p>
            <a:pPr marL="0" indent="0">
              <a:buNone/>
            </a:pPr>
            <a:r>
              <a:rPr lang="tr-TR" sz="2600" dirty="0"/>
              <a:t>  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dirty="0"/>
              <a:t>dış kulak yoluna drenaj</a:t>
            </a:r>
          </a:p>
          <a:p>
            <a:r>
              <a:rPr lang="tr-TR" dirty="0"/>
              <a:t>Akıntı sırasıyla: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sz="2800" dirty="0"/>
              <a:t>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dirty="0" err="1"/>
              <a:t>Kanlı</a:t>
            </a:r>
            <a:r>
              <a:rPr lang="tr-TR" sz="2600" dirty="0" err="1">
                <a:sym typeface="Wingdings" panose="05000000000000000000" pitchFamily="2" charset="2"/>
              </a:rPr>
              <a:t></a:t>
            </a:r>
            <a:r>
              <a:rPr lang="tr-TR" sz="2600" dirty="0" err="1"/>
              <a:t>kanlı-pürülan</a:t>
            </a:r>
            <a:r>
              <a:rPr lang="tr-TR" sz="2600" dirty="0" err="1">
                <a:sym typeface="Wingdings" panose="05000000000000000000" pitchFamily="2" charset="2"/>
              </a:rPr>
              <a:t></a:t>
            </a:r>
            <a:r>
              <a:rPr lang="tr-TR" sz="2600" dirty="0" err="1"/>
              <a:t>pürülan</a:t>
            </a:r>
            <a:r>
              <a:rPr lang="tr-TR" sz="2600" dirty="0"/>
              <a:t> </a:t>
            </a:r>
          </a:p>
          <a:p>
            <a:r>
              <a:rPr lang="tr-TR" dirty="0"/>
              <a:t>Zar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hiperemik</a:t>
            </a:r>
            <a:r>
              <a:rPr lang="tr-TR" dirty="0"/>
              <a:t> ve perfore </a:t>
            </a:r>
          </a:p>
          <a:p>
            <a:r>
              <a:rPr lang="tr-TR" dirty="0"/>
              <a:t>Şikayetlerde hızla azalma</a:t>
            </a:r>
          </a:p>
          <a:p>
            <a:r>
              <a:rPr lang="tr-TR" dirty="0"/>
              <a:t>Ateşte hızlı düşüş</a:t>
            </a:r>
          </a:p>
        </p:txBody>
      </p:sp>
      <p:pic>
        <p:nvPicPr>
          <p:cNvPr id="5" name="Resim 4" descr="iç mekan, oturma, donut, tablo içeren bir resim&#10;&#10;Açıklama otomatik olarak oluşturuldu">
            <a:extLst>
              <a:ext uri="{FF2B5EF4-FFF2-40B4-BE49-F238E27FC236}">
                <a16:creationId xmlns:a16="http://schemas.microsoft.com/office/drawing/2014/main" id="{FE6F7EF0-76FD-462E-A47A-2B196956D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41" y="971207"/>
            <a:ext cx="4934639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34F5EF-158A-4BB3-8C55-550B6D86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90332"/>
          </a:xfrm>
        </p:spPr>
        <p:txBody>
          <a:bodyPr/>
          <a:lstStyle/>
          <a:p>
            <a:r>
              <a:rPr lang="tr-TR" dirty="0"/>
              <a:t>4-Rezolüsyon Evresi: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F42132-9FF1-4EC4-A7B2-9A135FC7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06" y="1699933"/>
            <a:ext cx="10776764" cy="4351338"/>
          </a:xfrm>
        </p:spPr>
        <p:txBody>
          <a:bodyPr>
            <a:normAutofit/>
          </a:bodyPr>
          <a:lstStyle/>
          <a:p>
            <a:r>
              <a:rPr lang="tr-TR" dirty="0"/>
              <a:t>Hastaların büyük kısmı ilk üç evrenin herhangi birini takiben</a:t>
            </a:r>
            <a:r>
              <a:rPr lang="tr-TR" b="1" dirty="0"/>
              <a:t> ;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-</a:t>
            </a:r>
            <a:r>
              <a:rPr lang="tr-TR" sz="2600" dirty="0"/>
              <a:t>Spontan </a:t>
            </a:r>
            <a:r>
              <a:rPr lang="tr-TR" sz="2600" dirty="0" err="1"/>
              <a:t>rezolüsyon</a:t>
            </a: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    -Antibiyotiklerin etkin kullanılması ile </a:t>
            </a:r>
            <a:r>
              <a:rPr lang="tr-TR" sz="2600" dirty="0" err="1"/>
              <a:t>rezolüsyon</a:t>
            </a:r>
            <a:endParaRPr lang="tr-TR" sz="2600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Ancak orta kulaktaki sıvının tam olarak kaybolması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2-4 hafta</a:t>
            </a:r>
          </a:p>
          <a:p>
            <a:endParaRPr lang="tr-TR" dirty="0"/>
          </a:p>
          <a:p>
            <a:r>
              <a:rPr lang="tr-TR" dirty="0"/>
              <a:t>Kontrolde sıvı görülmesi </a:t>
            </a:r>
            <a:r>
              <a:rPr lang="tr-TR" dirty="0">
                <a:sym typeface="Wingdings" panose="05000000000000000000" pitchFamily="2" charset="2"/>
              </a:rPr>
              <a:t> Ha</a:t>
            </a:r>
            <a:r>
              <a:rPr lang="tr-TR" dirty="0"/>
              <a:t>stalığın devam ettiğini düşündürmemeli</a:t>
            </a:r>
          </a:p>
        </p:txBody>
      </p:sp>
    </p:spTree>
    <p:extLst>
      <p:ext uri="{BB962C8B-B14F-4D97-AF65-F5344CB8AC3E}">
        <p14:creationId xmlns:p14="http://schemas.microsoft.com/office/powerpoint/2010/main" val="360188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159E2E-1583-45F7-B9D9-DEFF54E3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16847"/>
            <a:ext cx="9404723" cy="1061757"/>
          </a:xfrm>
        </p:spPr>
        <p:txBody>
          <a:bodyPr/>
          <a:lstStyle/>
          <a:p>
            <a:r>
              <a:rPr lang="tr-TR" dirty="0"/>
              <a:t>5-Koalesans Evresi: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C77D39-A936-4B00-A653-37022927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06" y="1614792"/>
            <a:ext cx="9740901" cy="4614887"/>
          </a:xfrm>
        </p:spPr>
        <p:txBody>
          <a:bodyPr>
            <a:normAutofit/>
          </a:bodyPr>
          <a:lstStyle/>
          <a:p>
            <a:r>
              <a:rPr lang="tr-TR" dirty="0"/>
              <a:t>Hastaların az bir kısmında (yaklaşık %1-5’inde) devam eden:</a:t>
            </a:r>
          </a:p>
          <a:p>
            <a:pPr marL="0" indent="0">
              <a:buNone/>
            </a:pPr>
            <a:r>
              <a:rPr lang="tr-TR" dirty="0"/>
              <a:t>        </a:t>
            </a:r>
            <a:r>
              <a:rPr lang="tr-TR" sz="2600" dirty="0"/>
              <a:t>-</a:t>
            </a:r>
            <a:r>
              <a:rPr lang="tr-TR" sz="2600" dirty="0" err="1"/>
              <a:t>Mastoid</a:t>
            </a:r>
            <a:r>
              <a:rPr lang="tr-TR" sz="2600" dirty="0"/>
              <a:t> hücrelerde </a:t>
            </a:r>
            <a:r>
              <a:rPr lang="tr-TR" sz="2600" dirty="0" err="1"/>
              <a:t>enflamasyon</a:t>
            </a:r>
            <a:r>
              <a:rPr lang="tr-TR" sz="2600" dirty="0"/>
              <a:t> ve enfeksiyon </a:t>
            </a:r>
          </a:p>
          <a:p>
            <a:pPr marL="0" indent="0">
              <a:buNone/>
            </a:pPr>
            <a:r>
              <a:rPr lang="tr-TR" sz="2600" dirty="0"/>
              <a:t>         -İnce kemik dokuda </a:t>
            </a:r>
            <a:r>
              <a:rPr lang="tr-TR" sz="2600" dirty="0" err="1"/>
              <a:t>dekalsifikasyon</a:t>
            </a:r>
            <a:r>
              <a:rPr lang="tr-TR" sz="2600" dirty="0"/>
              <a:t> ve erime noktaları </a:t>
            </a:r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tr-TR" sz="2600" dirty="0"/>
              <a:t>   -Kemik dokunun erimesiyle içi </a:t>
            </a:r>
            <a:r>
              <a:rPr lang="tr-TR" sz="2600" dirty="0" err="1"/>
              <a:t>eksüda</a:t>
            </a:r>
            <a:r>
              <a:rPr lang="tr-TR" sz="2600" dirty="0"/>
              <a:t> ve </a:t>
            </a:r>
            <a:r>
              <a:rPr lang="tr-TR" sz="2600" dirty="0" err="1"/>
              <a:t>püy</a:t>
            </a:r>
            <a:r>
              <a:rPr lang="tr-TR" sz="2600" dirty="0"/>
              <a:t> ile dolu tek bir boşluk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dirty="0"/>
              <a:t>Başlangıç belirtilerinin daha hafif şekli </a:t>
            </a:r>
          </a:p>
          <a:p>
            <a:pPr marL="0" indent="0">
              <a:buNone/>
            </a:pPr>
            <a:r>
              <a:rPr lang="tr-TR" dirty="0"/>
              <a:t>            </a:t>
            </a:r>
            <a:r>
              <a:rPr lang="tr-TR" sz="2600" dirty="0"/>
              <a:t>-Daha düşük ateş</a:t>
            </a:r>
          </a:p>
          <a:p>
            <a:pPr marL="0" indent="0">
              <a:buNone/>
            </a:pPr>
            <a:r>
              <a:rPr lang="tr-TR" sz="2600" dirty="0"/>
              <a:t>             -Daha düşük ağrı</a:t>
            </a:r>
          </a:p>
          <a:p>
            <a:pPr marL="0" indent="0">
              <a:buNone/>
            </a:pPr>
            <a:r>
              <a:rPr lang="tr-TR" sz="2600" dirty="0"/>
              <a:t>             -Fakat uzun süren akıntı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22806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9A916A-A25A-4B7A-A6BC-B5F60EA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6-Komplikasyon Evresi: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5DEFBD1-E674-45BD-9C84-D61AB9D6E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848" y="1027906"/>
            <a:ext cx="11060348" cy="1010525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  <a:p>
            <a:endParaRPr lang="tr-TR" sz="11200" b="0" dirty="0"/>
          </a:p>
          <a:p>
            <a:endParaRPr lang="tr-TR" sz="11200" b="0" dirty="0"/>
          </a:p>
          <a:p>
            <a:pPr>
              <a:lnSpc>
                <a:spcPct val="110000"/>
              </a:lnSpc>
            </a:pPr>
            <a:r>
              <a:rPr lang="tr-TR" sz="11200" b="0" dirty="0" err="1"/>
              <a:t>Koalesans</a:t>
            </a:r>
            <a:r>
              <a:rPr lang="tr-TR" sz="11200" b="0" dirty="0"/>
              <a:t> evresindeki olayların devam etmesiyle enfeksiyonun yayılması: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74E740-97E7-4FF6-908A-B767C0408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848" y="2353469"/>
            <a:ext cx="5274552" cy="4352926"/>
          </a:xfrm>
        </p:spPr>
        <p:txBody>
          <a:bodyPr/>
          <a:lstStyle/>
          <a:p>
            <a:r>
              <a:rPr lang="tr-TR" b="1" dirty="0" err="1"/>
              <a:t>İntratemporal</a:t>
            </a:r>
            <a:r>
              <a:rPr lang="tr-TR" b="1" dirty="0"/>
              <a:t> komplikasyonlar;</a:t>
            </a:r>
          </a:p>
          <a:p>
            <a:pPr marL="0" indent="0">
              <a:buNone/>
            </a:pPr>
            <a:r>
              <a:rPr lang="tr-TR" sz="2600" b="1" dirty="0"/>
              <a:t>   </a:t>
            </a:r>
            <a:r>
              <a:rPr lang="tr-TR" sz="2600" dirty="0"/>
              <a:t> -</a:t>
            </a:r>
            <a:r>
              <a:rPr lang="tr-TR" sz="2600" dirty="0" err="1"/>
              <a:t>Mastoidit</a:t>
            </a:r>
            <a:r>
              <a:rPr lang="tr-TR" sz="2600" dirty="0"/>
              <a:t> </a:t>
            </a:r>
          </a:p>
          <a:p>
            <a:pPr marL="0" indent="0">
              <a:buNone/>
            </a:pPr>
            <a:r>
              <a:rPr lang="tr-TR" sz="2600" dirty="0"/>
              <a:t>    -</a:t>
            </a:r>
            <a:r>
              <a:rPr lang="tr-TR" sz="2600" dirty="0" err="1"/>
              <a:t>Subperiostal</a:t>
            </a:r>
            <a:r>
              <a:rPr lang="tr-TR" sz="2600" dirty="0"/>
              <a:t> apse</a:t>
            </a:r>
          </a:p>
          <a:p>
            <a:pPr marL="0" indent="0">
              <a:buNone/>
            </a:pPr>
            <a:r>
              <a:rPr lang="tr-TR" sz="2600" dirty="0"/>
              <a:t>    -</a:t>
            </a:r>
            <a:r>
              <a:rPr lang="tr-TR" sz="2600" dirty="0" err="1"/>
              <a:t>Petrözit</a:t>
            </a: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 -</a:t>
            </a:r>
            <a:r>
              <a:rPr lang="tr-TR" sz="2600" dirty="0" err="1"/>
              <a:t>Labirentit</a:t>
            </a: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 -</a:t>
            </a:r>
            <a:r>
              <a:rPr lang="tr-TR" sz="2600" dirty="0" err="1"/>
              <a:t>Fasiyal</a:t>
            </a:r>
            <a:r>
              <a:rPr lang="tr-TR" sz="2600" dirty="0"/>
              <a:t> paralizi</a:t>
            </a:r>
          </a:p>
          <a:p>
            <a:r>
              <a:rPr lang="tr-TR" b="1" dirty="0" err="1"/>
              <a:t>Ekstratemporal</a:t>
            </a:r>
            <a:r>
              <a:rPr lang="tr-TR" b="1" dirty="0"/>
              <a:t> komplikasyonlar;  </a:t>
            </a:r>
          </a:p>
          <a:p>
            <a:pPr marL="0" indent="0">
              <a:buNone/>
            </a:pPr>
            <a:r>
              <a:rPr lang="tr-TR" b="1" dirty="0"/>
              <a:t>    -</a:t>
            </a:r>
            <a:r>
              <a:rPr lang="tr-TR" sz="2600" dirty="0" err="1"/>
              <a:t>Bezold</a:t>
            </a:r>
            <a:r>
              <a:rPr lang="tr-TR" sz="2600" dirty="0"/>
              <a:t> apsesi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600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A026BE4-9C19-43B6-9740-1DCD849AF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3469"/>
            <a:ext cx="5183188" cy="3684588"/>
          </a:xfrm>
        </p:spPr>
        <p:txBody>
          <a:bodyPr/>
          <a:lstStyle/>
          <a:p>
            <a:r>
              <a:rPr lang="tr-TR" b="1" dirty="0" err="1"/>
              <a:t>İntrakraniyal</a:t>
            </a:r>
            <a:r>
              <a:rPr lang="tr-TR" b="1" dirty="0"/>
              <a:t> komplikasyonlar;</a:t>
            </a:r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dirty="0" err="1"/>
              <a:t>Ekstradural</a:t>
            </a:r>
            <a:r>
              <a:rPr lang="tr-TR" dirty="0"/>
              <a:t> apse</a:t>
            </a:r>
          </a:p>
          <a:p>
            <a:pPr marL="0" indent="0">
              <a:buNone/>
            </a:pPr>
            <a:r>
              <a:rPr lang="tr-TR" dirty="0"/>
              <a:t>    -Menenjit</a:t>
            </a:r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dirty="0" err="1"/>
              <a:t>Subdural</a:t>
            </a:r>
            <a:r>
              <a:rPr lang="tr-TR" dirty="0"/>
              <a:t> apse</a:t>
            </a:r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dirty="0" err="1"/>
              <a:t>Serebral</a:t>
            </a:r>
            <a:r>
              <a:rPr lang="tr-TR" dirty="0"/>
              <a:t> ve </a:t>
            </a:r>
            <a:r>
              <a:rPr lang="tr-TR" dirty="0" err="1"/>
              <a:t>serebellar</a:t>
            </a:r>
            <a:r>
              <a:rPr lang="tr-TR" dirty="0"/>
              <a:t> apsesi</a:t>
            </a:r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dirty="0" err="1"/>
              <a:t>Lateral</a:t>
            </a:r>
            <a:r>
              <a:rPr lang="tr-TR" dirty="0"/>
              <a:t> sinüs </a:t>
            </a:r>
            <a:r>
              <a:rPr lang="tr-TR" dirty="0" err="1"/>
              <a:t>tromboflebiti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dirty="0" err="1"/>
              <a:t>Otitik</a:t>
            </a:r>
            <a:r>
              <a:rPr lang="tr-TR" dirty="0"/>
              <a:t> hidrosefali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861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FEF4E-61A9-42FF-9D83-80252A6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01" y="652743"/>
            <a:ext cx="9404723" cy="1004607"/>
          </a:xfrm>
        </p:spPr>
        <p:txBody>
          <a:bodyPr/>
          <a:lstStyle/>
          <a:p>
            <a:r>
              <a:rPr lang="tr-TR" dirty="0"/>
              <a:t>Öykü: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286054-585B-40E2-842E-4E1EFEF0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828799"/>
            <a:ext cx="10087871" cy="4630365"/>
          </a:xfrm>
        </p:spPr>
        <p:txBody>
          <a:bodyPr>
            <a:normAutofit/>
          </a:bodyPr>
          <a:lstStyle/>
          <a:p>
            <a:r>
              <a:rPr lang="tr-TR" dirty="0"/>
              <a:t>Tanıda ilk adım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çocuk veya çocuğu getiren kişiden alınan öykü </a:t>
            </a:r>
          </a:p>
          <a:p>
            <a:r>
              <a:rPr lang="tr-TR" dirty="0"/>
              <a:t>Semptomlar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Yakın bir zamanda </a:t>
            </a:r>
          </a:p>
          <a:p>
            <a:pPr marL="0" indent="0">
              <a:buNone/>
            </a:pPr>
            <a:r>
              <a:rPr lang="tr-TR" dirty="0"/>
              <a:t>                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Ani bir şekilde </a:t>
            </a:r>
          </a:p>
          <a:p>
            <a:r>
              <a:rPr lang="tr-TR" dirty="0" err="1"/>
              <a:t>AOM’ya</a:t>
            </a:r>
            <a:r>
              <a:rPr lang="tr-TR" dirty="0"/>
              <a:t> spesifik olmayan </a:t>
            </a:r>
          </a:p>
          <a:p>
            <a:r>
              <a:rPr lang="tr-TR" dirty="0"/>
              <a:t>Lokal veya sistemik bulgular </a:t>
            </a:r>
          </a:p>
          <a:p>
            <a:r>
              <a:rPr lang="tr-TR" dirty="0" err="1"/>
              <a:t>Otalji</a:t>
            </a:r>
            <a:r>
              <a:rPr lang="tr-TR" dirty="0"/>
              <a:t>, </a:t>
            </a:r>
            <a:r>
              <a:rPr lang="tr-TR" dirty="0" err="1"/>
              <a:t>otore</a:t>
            </a:r>
            <a:r>
              <a:rPr lang="tr-TR" dirty="0"/>
              <a:t>, ateş, huzursuzluk, ağlama, </a:t>
            </a:r>
            <a:r>
              <a:rPr lang="tr-TR" dirty="0" err="1"/>
              <a:t>anoreksi</a:t>
            </a:r>
            <a:r>
              <a:rPr lang="tr-TR" dirty="0"/>
              <a:t>, kusma veya </a:t>
            </a:r>
            <a:r>
              <a:rPr lang="tr-TR" dirty="0" err="1"/>
              <a:t>diyare</a:t>
            </a:r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516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C3B224-99F2-42CA-ABCA-04712EC01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3" y="406400"/>
            <a:ext cx="9144000" cy="2387600"/>
          </a:xfrm>
        </p:spPr>
        <p:txBody>
          <a:bodyPr>
            <a:normAutofit/>
          </a:bodyPr>
          <a:lstStyle/>
          <a:p>
            <a:r>
              <a:rPr lang="tr-TR" sz="6600" b="1" dirty="0"/>
              <a:t>AKUT OTİTİS MEDİA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9281FE-C395-4101-AC24-F78C186BC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Dr. Fatma Betül KESGİN         </a:t>
            </a:r>
          </a:p>
          <a:p>
            <a:r>
              <a:rPr lang="tr-TR" sz="2600" dirty="0"/>
              <a:t>Danışman </a:t>
            </a:r>
            <a:r>
              <a:rPr lang="tr-TR" sz="2600" dirty="0" err="1"/>
              <a:t>Öğr</a:t>
            </a:r>
            <a:r>
              <a:rPr lang="tr-TR" sz="2600" dirty="0"/>
              <a:t>. Görevlisi: Prof. Dr. Turan SET</a:t>
            </a:r>
          </a:p>
          <a:p>
            <a:r>
              <a:rPr lang="tr-TR" sz="2600" dirty="0"/>
              <a:t>KTÜ Tıp Fakültesi Aile Hekimliği Anabilim Dalı - 23.11.2021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6155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BEA76232-3B06-4A9C-A554-D77D7E7A3C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5986" y="1243012"/>
          <a:ext cx="10059444" cy="4807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722">
                  <a:extLst>
                    <a:ext uri="{9D8B030D-6E8A-4147-A177-3AD203B41FA5}">
                      <a16:colId xmlns:a16="http://schemas.microsoft.com/office/drawing/2014/main" val="760409403"/>
                    </a:ext>
                  </a:extLst>
                </a:gridCol>
                <a:gridCol w="5029722">
                  <a:extLst>
                    <a:ext uri="{9D8B030D-6E8A-4147-A177-3AD203B41FA5}">
                      <a16:colId xmlns:a16="http://schemas.microsoft.com/office/drawing/2014/main" val="1135169899"/>
                    </a:ext>
                  </a:extLst>
                </a:gridCol>
              </a:tblGrid>
              <a:tr h="801311">
                <a:tc>
                  <a:txBody>
                    <a:bodyPr/>
                    <a:lstStyle/>
                    <a:p>
                      <a:r>
                        <a:rPr lang="tr-TR" dirty="0"/>
                        <a:t>Kulakla İlgili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Non</a:t>
                      </a:r>
                      <a:r>
                        <a:rPr lang="tr-TR" dirty="0"/>
                        <a:t>-spesifik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49128"/>
                  </a:ext>
                </a:extLst>
              </a:tr>
              <a:tr h="801150">
                <a:tc>
                  <a:txBody>
                    <a:bodyPr/>
                    <a:lstStyle/>
                    <a:p>
                      <a:r>
                        <a:rPr lang="tr-TR" dirty="0"/>
                        <a:t>Kulak ağrısı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Ateş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75832"/>
                  </a:ext>
                </a:extLst>
              </a:tr>
              <a:tr h="801150">
                <a:tc>
                  <a:txBody>
                    <a:bodyPr/>
                    <a:lstStyle/>
                    <a:p>
                      <a:r>
                        <a:rPr lang="tr-TR" dirty="0"/>
                        <a:t>Kulak akıntısı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Öksürük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92887"/>
                  </a:ext>
                </a:extLst>
              </a:tr>
              <a:tr h="801150">
                <a:tc>
                  <a:txBody>
                    <a:bodyPr/>
                    <a:lstStyle/>
                    <a:p>
                      <a:r>
                        <a:rPr lang="tr-TR" dirty="0"/>
                        <a:t>İletim tipi işitme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İştah kaybı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54588"/>
                  </a:ext>
                </a:extLst>
              </a:tr>
              <a:tr h="801150">
                <a:tc>
                  <a:txBody>
                    <a:bodyPr/>
                    <a:lstStyle/>
                    <a:p>
                      <a:r>
                        <a:rPr lang="tr-TR" dirty="0" err="1"/>
                        <a:t>Vertigo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Kusma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58541"/>
                  </a:ext>
                </a:extLst>
              </a:tr>
              <a:tr h="801150">
                <a:tc>
                  <a:txBody>
                    <a:bodyPr/>
                    <a:lstStyle/>
                    <a:p>
                      <a:r>
                        <a:rPr lang="tr-TR" dirty="0" err="1"/>
                        <a:t>Tinnitus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İshal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8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008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6872422-3045-4EB5-8C21-21328D67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797768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Semptomlar ve </a:t>
            </a:r>
            <a:r>
              <a:rPr lang="tr-TR" sz="4400" dirty="0"/>
              <a:t>risk faktörleri sorgulanmalı;</a:t>
            </a:r>
            <a:br>
              <a:rPr lang="tr-TR" sz="4400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0B8EE7-1BF3-489B-A1D0-4964BD59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Ateş varlığı ve derecesi</a:t>
            </a:r>
          </a:p>
          <a:p>
            <a:r>
              <a:rPr lang="tr-TR" dirty="0"/>
              <a:t>Kulak ağrısının sıklığı</a:t>
            </a:r>
          </a:p>
          <a:p>
            <a:r>
              <a:rPr lang="tr-TR" dirty="0"/>
              <a:t>İştahı, uyku durumu </a:t>
            </a:r>
          </a:p>
          <a:p>
            <a:r>
              <a:rPr lang="tr-TR" dirty="0"/>
              <a:t>Kreşe gidip gitmediği</a:t>
            </a:r>
          </a:p>
          <a:p>
            <a:r>
              <a:rPr lang="tr-TR" dirty="0"/>
              <a:t>Pasif sigara </a:t>
            </a:r>
            <a:r>
              <a:rPr lang="tr-TR" dirty="0" err="1"/>
              <a:t>maruziyeti</a:t>
            </a:r>
            <a:endParaRPr lang="tr-TR" dirty="0"/>
          </a:p>
          <a:p>
            <a:r>
              <a:rPr lang="tr-TR" dirty="0"/>
              <a:t>Kulak enfeksiyonu öyküsü</a:t>
            </a:r>
          </a:p>
          <a:p>
            <a:r>
              <a:rPr lang="tr-TR" dirty="0"/>
              <a:t>Yakın zamanda üst solunum yolu enfeksiyonu</a:t>
            </a:r>
          </a:p>
          <a:p>
            <a:r>
              <a:rPr lang="tr-TR" dirty="0"/>
              <a:t>Kulak operasyonu varlığı</a:t>
            </a:r>
          </a:p>
          <a:p>
            <a:r>
              <a:rPr lang="tr-TR" dirty="0"/>
              <a:t>Son zamanlarda antibiyotik alıp almadığı… </a:t>
            </a:r>
          </a:p>
        </p:txBody>
      </p:sp>
    </p:spTree>
    <p:extLst>
      <p:ext uri="{BB962C8B-B14F-4D97-AF65-F5344CB8AC3E}">
        <p14:creationId xmlns:p14="http://schemas.microsoft.com/office/powerpoint/2010/main" val="211417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39C29-E17A-4D09-BF8B-5C374C2B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773"/>
            <a:ext cx="10515600" cy="5301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/>
              <a:t>Öksürük ve </a:t>
            </a:r>
            <a:r>
              <a:rPr lang="tr-TR" dirty="0" err="1"/>
              <a:t>rinit</a:t>
            </a:r>
            <a:r>
              <a:rPr lang="tr-TR" dirty="0"/>
              <a:t> semptomları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% 50-76’sı üst solunum yolu ile ilişkili</a:t>
            </a:r>
          </a:p>
          <a:p>
            <a:pPr>
              <a:lnSpc>
                <a:spcPct val="100000"/>
              </a:lnSpc>
            </a:pPr>
            <a:r>
              <a:rPr lang="tr-TR" dirty="0"/>
              <a:t>Kulak akıntısı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dirty="0" err="1"/>
              <a:t>perforasyon</a:t>
            </a:r>
            <a:endParaRPr lang="tr-T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/>
              <a:t>                            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dirty="0"/>
              <a:t>varsa ateş düşer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/>
              <a:t>                            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dirty="0"/>
              <a:t>ağrı ve huzursuzluk azalır</a:t>
            </a:r>
          </a:p>
          <a:p>
            <a:pPr>
              <a:lnSpc>
                <a:spcPct val="100000"/>
              </a:lnSpc>
            </a:pPr>
            <a:r>
              <a:rPr lang="tr-TR" dirty="0"/>
              <a:t>Ateş, kulak ağrısı, ağlama, </a:t>
            </a:r>
            <a:r>
              <a:rPr lang="tr-TR" dirty="0" err="1"/>
              <a:t>irritabilite</a:t>
            </a:r>
            <a:r>
              <a:rPr lang="tr-TR" dirty="0"/>
              <a:t> şikayetlerinden en az biri</a:t>
            </a:r>
            <a:r>
              <a:rPr lang="tr-TR" dirty="0"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>
                <a:sym typeface="Wingdings" panose="05000000000000000000" pitchFamily="2" charset="2"/>
              </a:rPr>
              <a:t>             </a:t>
            </a:r>
            <a:r>
              <a:rPr lang="tr-TR" sz="2600" dirty="0"/>
              <a:t>Hastaların %90’ında mevcut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>
                <a:sym typeface="Wingdings" panose="05000000000000000000" pitchFamily="2" charset="2"/>
              </a:rPr>
              <a:t>             </a:t>
            </a:r>
            <a:r>
              <a:rPr lang="tr-TR" sz="2600" dirty="0"/>
              <a:t> %72 oranında </a:t>
            </a:r>
            <a:r>
              <a:rPr lang="tr-TR" sz="2600" dirty="0" err="1"/>
              <a:t>AOM’sı</a:t>
            </a:r>
            <a:r>
              <a:rPr lang="tr-TR" sz="2600" dirty="0"/>
              <a:t> olmayan çocuklarda da mevcut</a:t>
            </a:r>
          </a:p>
          <a:p>
            <a:pPr>
              <a:lnSpc>
                <a:spcPct val="100000"/>
              </a:lnSpc>
            </a:pPr>
            <a:r>
              <a:rPr lang="tr-TR" dirty="0"/>
              <a:t>2 yaş altı çocuklarda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Ateş ve kulak ağrısı daha seyrek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557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D0C2B2-14A6-4E4A-99E3-07498031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004"/>
            <a:ext cx="9404723" cy="1087983"/>
          </a:xfrm>
        </p:spPr>
        <p:txBody>
          <a:bodyPr/>
          <a:lstStyle/>
          <a:p>
            <a:r>
              <a:rPr lang="tr-TR" dirty="0"/>
              <a:t>Fizik Muayene: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DE56F5-2121-41E9-81D0-D325A2DA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5" y="2088450"/>
            <a:ext cx="11622933" cy="37443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Her muayene gibi ilk önce </a:t>
            </a:r>
            <a:r>
              <a:rPr lang="tr-TR" dirty="0" err="1"/>
              <a:t>inspeksiyon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Hasta halsiz, dalgın görünümde </a:t>
            </a:r>
          </a:p>
          <a:p>
            <a:pPr>
              <a:lnSpc>
                <a:spcPct val="150000"/>
              </a:lnSpc>
            </a:pPr>
            <a:r>
              <a:rPr lang="tr-TR" dirty="0"/>
              <a:t>Burun akıntısı, ağızdan nefes alma, </a:t>
            </a:r>
            <a:r>
              <a:rPr lang="tr-TR" dirty="0" err="1"/>
              <a:t>hipernazalite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Down</a:t>
            </a:r>
            <a:r>
              <a:rPr lang="tr-TR" dirty="0"/>
              <a:t> gibi bazı sendromların kendine has görünümleri</a:t>
            </a:r>
          </a:p>
          <a:p>
            <a:pPr>
              <a:lnSpc>
                <a:spcPct val="150000"/>
              </a:lnSpc>
            </a:pPr>
            <a:r>
              <a:rPr lang="tr-TR" dirty="0"/>
              <a:t>Kulak arkası şişliği, mimiklerde </a:t>
            </a:r>
            <a:r>
              <a:rPr lang="tr-TR" dirty="0" err="1"/>
              <a:t>azalma-kaybolma</a:t>
            </a:r>
            <a:r>
              <a:rPr lang="tr-TR" dirty="0" err="1">
                <a:sym typeface="Wingdings" panose="05000000000000000000" pitchFamily="2" charset="2"/>
              </a:rPr>
              <a:t></a:t>
            </a:r>
            <a:r>
              <a:rPr lang="tr-TR" dirty="0" err="1"/>
              <a:t>AOM</a:t>
            </a:r>
            <a:r>
              <a:rPr lang="tr-TR" dirty="0"/>
              <a:t> komplikasyonu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997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A632FC-70FC-4395-B23F-8F8A2589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954" y="1321037"/>
            <a:ext cx="10084092" cy="4700384"/>
          </a:xfrm>
        </p:spPr>
        <p:txBody>
          <a:bodyPr>
            <a:normAutofit/>
          </a:bodyPr>
          <a:lstStyle/>
          <a:p>
            <a:r>
              <a:rPr lang="tr-TR" dirty="0"/>
              <a:t>Daha sonra genel KBB muayenesi</a:t>
            </a:r>
          </a:p>
          <a:p>
            <a:r>
              <a:rPr lang="tr-TR" dirty="0"/>
              <a:t>Burun ,</a:t>
            </a:r>
            <a:r>
              <a:rPr lang="tr-TR" dirty="0" err="1"/>
              <a:t>nazofarenks</a:t>
            </a:r>
            <a:r>
              <a:rPr lang="tr-TR" dirty="0"/>
              <a:t> ve </a:t>
            </a:r>
            <a:r>
              <a:rPr lang="tr-TR" dirty="0" err="1"/>
              <a:t>orofarenks</a:t>
            </a:r>
            <a:r>
              <a:rPr lang="tr-TR" dirty="0"/>
              <a:t> incelemesi:</a:t>
            </a:r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tr-TR" sz="2600" dirty="0"/>
              <a:t>-nazal polip</a:t>
            </a:r>
          </a:p>
          <a:p>
            <a:pPr marL="0" indent="0">
              <a:buNone/>
            </a:pPr>
            <a:r>
              <a:rPr lang="tr-TR" sz="2600" dirty="0"/>
              <a:t>     -</a:t>
            </a:r>
            <a:r>
              <a:rPr lang="tr-TR" sz="2600" dirty="0" err="1"/>
              <a:t>septal</a:t>
            </a:r>
            <a:r>
              <a:rPr lang="tr-TR" sz="2600" dirty="0"/>
              <a:t> </a:t>
            </a:r>
            <a:r>
              <a:rPr lang="tr-TR" sz="2600" dirty="0" err="1"/>
              <a:t>deviasyon</a:t>
            </a: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  -</a:t>
            </a:r>
            <a:r>
              <a:rPr lang="tr-TR" sz="2600" dirty="0" err="1"/>
              <a:t>konka</a:t>
            </a:r>
            <a:r>
              <a:rPr lang="tr-TR" sz="2600" dirty="0"/>
              <a:t> </a:t>
            </a:r>
            <a:r>
              <a:rPr lang="tr-TR" sz="2600" dirty="0" err="1"/>
              <a:t>hipertrofisi</a:t>
            </a:r>
            <a:r>
              <a:rPr lang="tr-TR" sz="2600" dirty="0"/>
              <a:t> </a:t>
            </a:r>
          </a:p>
          <a:p>
            <a:pPr marL="0" indent="0">
              <a:buNone/>
            </a:pPr>
            <a:r>
              <a:rPr lang="tr-TR" sz="2600" dirty="0"/>
              <a:t>     -</a:t>
            </a:r>
            <a:r>
              <a:rPr lang="tr-TR" sz="2600" dirty="0" err="1"/>
              <a:t>adenoid</a:t>
            </a:r>
            <a:r>
              <a:rPr lang="tr-TR" sz="2600" dirty="0"/>
              <a:t> </a:t>
            </a:r>
            <a:r>
              <a:rPr lang="tr-TR" sz="2600" dirty="0" err="1"/>
              <a:t>hipertrofisi</a:t>
            </a:r>
            <a:endParaRPr lang="tr-TR" sz="2600" dirty="0"/>
          </a:p>
          <a:p>
            <a:pPr marL="0" indent="0">
              <a:buNone/>
            </a:pPr>
            <a:r>
              <a:rPr lang="tr-TR" sz="2600" dirty="0"/>
              <a:t>     -</a:t>
            </a:r>
            <a:r>
              <a:rPr lang="tr-TR" sz="2600" dirty="0" err="1"/>
              <a:t>Adenoidin</a:t>
            </a:r>
            <a:r>
              <a:rPr lang="tr-TR" sz="2600" dirty="0"/>
              <a:t> pasajı ne kadar daralttığı ve tubalara yakınlığı </a:t>
            </a:r>
          </a:p>
          <a:p>
            <a:pPr marL="0" indent="0">
              <a:buNone/>
            </a:pPr>
            <a:r>
              <a:rPr lang="tr-TR" sz="2600" dirty="0"/>
              <a:t>     -Yarık damak-dudak </a:t>
            </a:r>
          </a:p>
          <a:p>
            <a:pPr marL="0" indent="0">
              <a:buNone/>
            </a:pPr>
            <a:r>
              <a:rPr lang="tr-TR" sz="2600" dirty="0"/>
              <a:t>     -</a:t>
            </a:r>
            <a:r>
              <a:rPr lang="tr-TR" sz="2600" dirty="0" err="1"/>
              <a:t>Bifid</a:t>
            </a:r>
            <a:r>
              <a:rPr lang="tr-TR" sz="2600" dirty="0"/>
              <a:t> </a:t>
            </a:r>
            <a:r>
              <a:rPr lang="tr-TR" sz="2600" dirty="0" err="1"/>
              <a:t>uvula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72922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228CFD-8FE2-48E4-8E03-0E89A758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609601"/>
            <a:ext cx="9404723" cy="1400530"/>
          </a:xfrm>
        </p:spPr>
        <p:txBody>
          <a:bodyPr/>
          <a:lstStyle/>
          <a:p>
            <a:r>
              <a:rPr lang="tr-TR" dirty="0" err="1"/>
              <a:t>Otoskopi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1CFD25-B501-4A0B-A7B2-34DD3A73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812636"/>
            <a:ext cx="8946541" cy="4195481"/>
          </a:xfrm>
        </p:spPr>
        <p:txBody>
          <a:bodyPr/>
          <a:lstStyle/>
          <a:p>
            <a:r>
              <a:rPr lang="tr-TR" dirty="0"/>
              <a:t>Tanının konmasındaki en önemli basamak</a:t>
            </a:r>
          </a:p>
          <a:p>
            <a:endParaRPr lang="tr-TR" dirty="0"/>
          </a:p>
          <a:p>
            <a:r>
              <a:rPr lang="tr-TR" dirty="0"/>
              <a:t>Kulak zarının iyi bir şekilde görülebilmesi için :</a:t>
            </a:r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tr-TR" sz="2600" dirty="0"/>
              <a:t>  -Dış kulak yolundaki </a:t>
            </a:r>
            <a:r>
              <a:rPr lang="tr-TR" sz="2600" dirty="0" err="1"/>
              <a:t>serumenlerin</a:t>
            </a:r>
            <a:r>
              <a:rPr lang="tr-TR" sz="2600" dirty="0"/>
              <a:t> temizlenmesi </a:t>
            </a:r>
          </a:p>
          <a:p>
            <a:pPr marL="0" indent="0">
              <a:buNone/>
            </a:pPr>
            <a:r>
              <a:rPr lang="tr-TR" sz="2600" dirty="0"/>
              <a:t>       -Yeterli aydınlatma 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dirty="0"/>
              <a:t>Sıvı varlığının en iyi tespiti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/>
              <a:t>pnömatik</a:t>
            </a:r>
            <a:r>
              <a:rPr lang="tr-TR" dirty="0"/>
              <a:t> </a:t>
            </a:r>
            <a:r>
              <a:rPr lang="tr-TR" dirty="0" err="1"/>
              <a:t>otoskop</a:t>
            </a:r>
            <a:endParaRPr lang="tr-TR" dirty="0"/>
          </a:p>
          <a:p>
            <a:pPr marL="0" indent="0">
              <a:buNone/>
            </a:pP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600087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D0C0BD-64DD-4D08-85A3-FACF0CFB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FFBFE1-5BE0-4178-8EEF-01F6A69D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10515600" cy="4351338"/>
          </a:xfrm>
        </p:spPr>
        <p:txBody>
          <a:bodyPr/>
          <a:lstStyle/>
          <a:p>
            <a:r>
              <a:rPr lang="tr-TR" dirty="0"/>
              <a:t>Kulak zarını doğru olarak değerlendirmeyi zorlaştıran faktörler :</a:t>
            </a:r>
          </a:p>
          <a:p>
            <a:endParaRPr lang="tr-TR" dirty="0"/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-Kulak zarına sıklıkla ışığı iyi olmayan eski bir </a:t>
            </a:r>
            <a:r>
              <a:rPr lang="tr-TR" dirty="0" err="1"/>
              <a:t>otoskopla</a:t>
            </a:r>
            <a:r>
              <a:rPr lang="tr-TR" dirty="0"/>
              <a:t> bakılması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-Hastaların çoğunun dış kulak yolunda </a:t>
            </a:r>
            <a:r>
              <a:rPr lang="tr-TR" dirty="0" err="1"/>
              <a:t>serumen</a:t>
            </a:r>
            <a:r>
              <a:rPr lang="tr-TR" dirty="0"/>
              <a:t> olması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-Küçük çocukları muayene etmenin kolay olmaması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316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AAEE5-5793-44DA-8D2A-445A69222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740" y="1521709"/>
            <a:ext cx="5181600" cy="4351338"/>
          </a:xfrm>
        </p:spPr>
        <p:txBody>
          <a:bodyPr/>
          <a:lstStyle/>
          <a:p>
            <a:r>
              <a:rPr lang="tr-TR" b="1" dirty="0"/>
              <a:t>Normal kulak zarı :</a:t>
            </a:r>
          </a:p>
          <a:p>
            <a:pPr marL="0" indent="0">
              <a:buNone/>
            </a:pPr>
            <a:r>
              <a:rPr lang="tr-TR" dirty="0"/>
              <a:t>   -Doğal pozisyonunda (bombe veya </a:t>
            </a:r>
            <a:r>
              <a:rPr lang="tr-TR" dirty="0" err="1"/>
              <a:t>retrakte</a:t>
            </a:r>
            <a:r>
              <a:rPr lang="tr-TR" dirty="0"/>
              <a:t> değil)</a:t>
            </a:r>
          </a:p>
          <a:p>
            <a:pPr marL="0" indent="0">
              <a:buNone/>
            </a:pPr>
            <a:r>
              <a:rPr lang="tr-TR" dirty="0"/>
              <a:t>   -Konkav</a:t>
            </a:r>
          </a:p>
          <a:p>
            <a:pPr marL="0" indent="0">
              <a:buNone/>
            </a:pPr>
            <a:r>
              <a:rPr lang="tr-TR" dirty="0"/>
              <a:t>   -Açık gri renkte</a:t>
            </a:r>
          </a:p>
          <a:p>
            <a:pPr marL="0" indent="0">
              <a:buNone/>
            </a:pPr>
            <a:r>
              <a:rPr lang="tr-TR" dirty="0"/>
              <a:t>   -Şeffaf </a:t>
            </a:r>
          </a:p>
          <a:p>
            <a:pPr marL="0" indent="0">
              <a:buNone/>
            </a:pPr>
            <a:r>
              <a:rPr lang="tr-TR" dirty="0"/>
              <a:t>   -Hareketli</a:t>
            </a:r>
          </a:p>
          <a:p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6FB6EFE7-5EB7-4806-B386-874241B62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1" y="1592304"/>
            <a:ext cx="6055361" cy="4351338"/>
          </a:xfrm>
        </p:spPr>
        <p:txBody>
          <a:bodyPr/>
          <a:lstStyle/>
          <a:p>
            <a:r>
              <a:rPr lang="tr-TR" b="1" dirty="0"/>
              <a:t>AOM tanısına yaklaştıran kulak zarı:</a:t>
            </a:r>
          </a:p>
          <a:p>
            <a:pPr marL="0" indent="0">
              <a:buNone/>
            </a:pPr>
            <a:r>
              <a:rPr lang="tr-TR" dirty="0"/>
              <a:t>   -Bombe</a:t>
            </a:r>
          </a:p>
          <a:p>
            <a:pPr marL="0" indent="0">
              <a:buNone/>
            </a:pPr>
            <a:r>
              <a:rPr lang="tr-TR" dirty="0"/>
              <a:t>   -Dışarı itilmiş</a:t>
            </a:r>
          </a:p>
          <a:p>
            <a:pPr marL="0" indent="0">
              <a:buNone/>
            </a:pPr>
            <a:r>
              <a:rPr lang="tr-TR" dirty="0"/>
              <a:t>   -Kırmızı </a:t>
            </a:r>
          </a:p>
          <a:p>
            <a:pPr marL="0" indent="0">
              <a:buNone/>
            </a:pPr>
            <a:r>
              <a:rPr lang="tr-TR" dirty="0"/>
              <a:t>   -Hareketsiz bir kulak zarı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0499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3F0EAC-5A95-4ACC-941E-BAD57CDC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65"/>
            <a:ext cx="10515600" cy="4215338"/>
          </a:xfrm>
        </p:spPr>
        <p:txBody>
          <a:bodyPr>
            <a:normAutofit/>
          </a:bodyPr>
          <a:lstStyle/>
          <a:p>
            <a:r>
              <a:rPr lang="tr-TR" dirty="0"/>
              <a:t>Kulak zarı rengini değiştiren etkenler: </a:t>
            </a:r>
          </a:p>
          <a:p>
            <a:pPr marL="0" indent="0">
              <a:buNone/>
            </a:pPr>
            <a:r>
              <a:rPr lang="tr-TR" sz="2600" dirty="0"/>
              <a:t>              -Ağlama</a:t>
            </a:r>
          </a:p>
          <a:p>
            <a:pPr marL="0" indent="0">
              <a:buNone/>
            </a:pPr>
            <a:r>
              <a:rPr lang="tr-TR" sz="2600" dirty="0"/>
              <a:t>              -</a:t>
            </a:r>
            <a:r>
              <a:rPr lang="tr-TR" sz="2600" dirty="0" err="1"/>
              <a:t>Serumen</a:t>
            </a:r>
            <a:r>
              <a:rPr lang="tr-TR" sz="2600" dirty="0"/>
              <a:t> çıkarılırken küretin </a:t>
            </a:r>
            <a:r>
              <a:rPr lang="tr-TR" sz="2600" dirty="0" err="1"/>
              <a:t>irritasyon</a:t>
            </a:r>
            <a:r>
              <a:rPr lang="tr-TR" sz="2600" dirty="0"/>
              <a:t> etkisi</a:t>
            </a:r>
          </a:p>
          <a:p>
            <a:pPr marL="0" indent="0">
              <a:buNone/>
            </a:pPr>
            <a:r>
              <a:rPr lang="tr-TR" sz="2600" dirty="0"/>
              <a:t>              -Ateş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400" dirty="0"/>
              <a:t>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AOM tanısı koymada önemi az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61449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31C01-A600-438E-AD5D-C58A3733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ACE44B-0945-40DD-A712-260CC39D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906125" cy="5071579"/>
          </a:xfrm>
        </p:spPr>
        <p:txBody>
          <a:bodyPr>
            <a:normAutofit/>
          </a:bodyPr>
          <a:lstStyle/>
          <a:p>
            <a:r>
              <a:rPr lang="tr-TR" dirty="0"/>
              <a:t>Semptomların yakın bir zamanda ve ani bir şekilde ortaya çıkması</a:t>
            </a:r>
          </a:p>
          <a:p>
            <a:r>
              <a:rPr lang="tr-TR" dirty="0" err="1"/>
              <a:t>Efüzyon</a:t>
            </a:r>
            <a:r>
              <a:rPr lang="tr-TR" dirty="0"/>
              <a:t> bulgularından birinin tespit edilmesi</a:t>
            </a:r>
          </a:p>
          <a:p>
            <a:pPr marL="0" indent="0">
              <a:buNone/>
            </a:pPr>
            <a:r>
              <a:rPr lang="tr-TR" dirty="0"/>
              <a:t>      </a:t>
            </a:r>
            <a:r>
              <a:rPr lang="tr-TR" sz="2600" dirty="0"/>
              <a:t>- Kulak zarında bombeleşme</a:t>
            </a:r>
          </a:p>
          <a:p>
            <a:pPr marL="0" indent="0">
              <a:buNone/>
            </a:pPr>
            <a:r>
              <a:rPr lang="tr-TR" sz="2600" dirty="0"/>
              <a:t>      - Kulak zarının hareketlerinde azalma veya kayıp</a:t>
            </a:r>
          </a:p>
          <a:p>
            <a:pPr marL="0" indent="0">
              <a:buNone/>
            </a:pPr>
            <a:r>
              <a:rPr lang="tr-TR" sz="2600" dirty="0"/>
              <a:t>      - Kulak zarı arkasında hava-sıvı seviyesi</a:t>
            </a:r>
          </a:p>
          <a:p>
            <a:pPr marL="0" indent="0">
              <a:buNone/>
            </a:pPr>
            <a:r>
              <a:rPr lang="tr-TR" sz="2600" dirty="0"/>
              <a:t>      - </a:t>
            </a:r>
            <a:r>
              <a:rPr lang="tr-TR" sz="2600" dirty="0" err="1"/>
              <a:t>Otore</a:t>
            </a:r>
            <a:endParaRPr lang="tr-TR" sz="2600" dirty="0"/>
          </a:p>
          <a:p>
            <a:r>
              <a:rPr lang="tr-TR" dirty="0"/>
              <a:t>Orta kulakta </a:t>
            </a:r>
            <a:r>
              <a:rPr lang="tr-TR" dirty="0" err="1"/>
              <a:t>enflamasyon</a:t>
            </a:r>
            <a:r>
              <a:rPr lang="tr-TR" dirty="0"/>
              <a:t> bulgularından birinin tespit edilmesi</a:t>
            </a:r>
          </a:p>
          <a:p>
            <a:pPr marL="0" indent="0">
              <a:buNone/>
            </a:pPr>
            <a:r>
              <a:rPr lang="tr-TR" sz="2600" dirty="0"/>
              <a:t>      - Kulak zarında belirgin </a:t>
            </a:r>
            <a:r>
              <a:rPr lang="tr-TR" sz="2600" dirty="0" err="1"/>
              <a:t>eritem</a:t>
            </a:r>
            <a:r>
              <a:rPr lang="tr-TR" sz="2600" dirty="0"/>
              <a:t> veya</a:t>
            </a:r>
          </a:p>
          <a:p>
            <a:pPr marL="0" indent="0">
              <a:buNone/>
            </a:pPr>
            <a:r>
              <a:rPr lang="tr-TR" sz="2600" dirty="0"/>
              <a:t>      - Belirgin </a:t>
            </a:r>
            <a:r>
              <a:rPr lang="tr-TR" sz="2600" dirty="0" err="1"/>
              <a:t>otalji</a:t>
            </a:r>
            <a:r>
              <a:rPr lang="tr-TR" sz="2600" dirty="0"/>
              <a:t> (normal aktiviteyi veya uyku düzenini bozan)</a:t>
            </a:r>
          </a:p>
        </p:txBody>
      </p:sp>
    </p:spTree>
    <p:extLst>
      <p:ext uri="{BB962C8B-B14F-4D97-AF65-F5344CB8AC3E}">
        <p14:creationId xmlns:p14="http://schemas.microsoft.com/office/powerpoint/2010/main" val="201527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DCD6F0-55DE-4116-99E8-2543234A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9EC512-B656-4C96-8C91-97F8A90E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564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Normal kulak zarının görüntüsüne hakim olmak</a:t>
            </a:r>
          </a:p>
          <a:p>
            <a:pPr>
              <a:lnSpc>
                <a:spcPct val="100000"/>
              </a:lnSpc>
            </a:pPr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mediayı</a:t>
            </a:r>
            <a:r>
              <a:rPr lang="tr-TR" dirty="0"/>
              <a:t> </a:t>
            </a:r>
            <a:r>
              <a:rPr lang="tr-TR" dirty="0" err="1"/>
              <a:t>evrelendirebilmek</a:t>
            </a:r>
            <a:endParaRPr lang="tr-TR" dirty="0"/>
          </a:p>
          <a:p>
            <a:pPr>
              <a:lnSpc>
                <a:spcPct val="100000"/>
              </a:lnSpc>
            </a:pPr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mediaya</a:t>
            </a:r>
            <a:r>
              <a:rPr lang="tr-TR" dirty="0"/>
              <a:t> tanı koyabilmek </a:t>
            </a:r>
          </a:p>
          <a:p>
            <a:pPr>
              <a:lnSpc>
                <a:spcPct val="100000"/>
              </a:lnSpc>
            </a:pPr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mediayı</a:t>
            </a:r>
            <a:r>
              <a:rPr lang="tr-TR" dirty="0"/>
              <a:t> tedavi ve takip edebilmek</a:t>
            </a:r>
          </a:p>
          <a:p>
            <a:pPr>
              <a:lnSpc>
                <a:spcPct val="100000"/>
              </a:lnSpc>
            </a:pPr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ile </a:t>
            </a:r>
            <a:r>
              <a:rPr lang="tr-TR" dirty="0" err="1"/>
              <a:t>seröz</a:t>
            </a:r>
            <a:r>
              <a:rPr lang="tr-TR" dirty="0"/>
              <a:t>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mediayı</a:t>
            </a:r>
            <a:r>
              <a:rPr lang="tr-TR" dirty="0"/>
              <a:t> ayırabilmek</a:t>
            </a:r>
          </a:p>
          <a:p>
            <a:pPr>
              <a:lnSpc>
                <a:spcPct val="100000"/>
              </a:lnSpc>
            </a:pPr>
            <a:r>
              <a:rPr lang="tr-TR" dirty="0" err="1"/>
              <a:t>Seröz</a:t>
            </a:r>
            <a:r>
              <a:rPr lang="tr-TR" dirty="0"/>
              <a:t>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mediayı</a:t>
            </a:r>
            <a:r>
              <a:rPr lang="tr-TR" dirty="0"/>
              <a:t> tedavi ve takip edebilmek</a:t>
            </a:r>
          </a:p>
        </p:txBody>
      </p:sp>
    </p:spTree>
    <p:extLst>
      <p:ext uri="{BB962C8B-B14F-4D97-AF65-F5344CB8AC3E}">
        <p14:creationId xmlns:p14="http://schemas.microsoft.com/office/powerpoint/2010/main" val="3007918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9C82DC-8FF1-479C-9070-4F35E446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B4C142D-FA4B-4A91-BB58-B87F72BB5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76" y="1285415"/>
            <a:ext cx="7774359" cy="4847572"/>
          </a:xfrm>
        </p:spPr>
      </p:pic>
    </p:spTree>
    <p:extLst>
      <p:ext uri="{BB962C8B-B14F-4D97-AF65-F5344CB8AC3E}">
        <p14:creationId xmlns:p14="http://schemas.microsoft.com/office/powerpoint/2010/main" val="3501267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B8779-E225-4CC3-925A-6E6BFE33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31" y="740817"/>
            <a:ext cx="9404723" cy="1062931"/>
          </a:xfrm>
        </p:spPr>
        <p:txBody>
          <a:bodyPr/>
          <a:lstStyle/>
          <a:p>
            <a:r>
              <a:rPr lang="tr-TR" dirty="0"/>
              <a:t>Laboratuvar Testleri: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FEFA93-117C-46EA-A13A-E55943834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103921"/>
            <a:ext cx="1080714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Timpanosentez</a:t>
            </a:r>
            <a:r>
              <a:rPr lang="tr-TR" dirty="0"/>
              <a:t> ile kültür alınması gerekli değil</a:t>
            </a:r>
          </a:p>
          <a:p>
            <a:pPr>
              <a:lnSpc>
                <a:spcPct val="150000"/>
              </a:lnSpc>
            </a:pPr>
            <a:r>
              <a:rPr lang="tr-TR" dirty="0"/>
              <a:t>Serum CRP düzeyi yüksekliği</a:t>
            </a:r>
            <a:r>
              <a:rPr lang="tr-TR" dirty="0">
                <a:sym typeface="Wingdings" panose="05000000000000000000" pitchFamily="2" charset="2"/>
              </a:rPr>
              <a:t>  B</a:t>
            </a:r>
            <a:r>
              <a:rPr lang="tr-TR" dirty="0"/>
              <a:t>akteriyel</a:t>
            </a:r>
          </a:p>
          <a:p>
            <a:pPr>
              <a:lnSpc>
                <a:spcPct val="150000"/>
              </a:lnSpc>
            </a:pPr>
            <a:r>
              <a:rPr lang="tr-TR" dirty="0"/>
              <a:t>Tam Kan Sayımı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Polimorfonükleer</a:t>
            </a:r>
            <a:r>
              <a:rPr lang="tr-TR" dirty="0"/>
              <a:t> lökositlerin hakim olduğu </a:t>
            </a:r>
            <a:r>
              <a:rPr lang="tr-TR" dirty="0" err="1"/>
              <a:t>lökositoz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350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9ECC57-BD07-4DDE-B9A9-3710E683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Görüntüleme: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34262F-45EC-4431-80E5-419BFDEA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Alt solunum yollarında etkilenme  </a:t>
            </a:r>
            <a:r>
              <a:rPr lang="tr-TR" dirty="0">
                <a:sym typeface="Wingdings" panose="05000000000000000000" pitchFamily="2" charset="2"/>
              </a:rPr>
              <a:t> A</a:t>
            </a:r>
            <a:r>
              <a:rPr lang="tr-TR" dirty="0"/>
              <a:t>kciğer </a:t>
            </a:r>
            <a:r>
              <a:rPr lang="tr-TR" dirty="0" err="1"/>
              <a:t>Grafisi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Timpanometri</a:t>
            </a:r>
            <a:r>
              <a:rPr lang="tr-TR" dirty="0"/>
              <a:t>   </a:t>
            </a:r>
            <a:r>
              <a:rPr lang="tr-TR" dirty="0">
                <a:sym typeface="Wingdings" panose="05000000000000000000" pitchFamily="2" charset="2"/>
              </a:rPr>
              <a:t> Düz </a:t>
            </a:r>
            <a:r>
              <a:rPr lang="tr-TR" dirty="0" err="1">
                <a:sym typeface="Wingdings" panose="05000000000000000000" pitchFamily="2" charset="2"/>
              </a:rPr>
              <a:t>Timpanogram</a:t>
            </a:r>
            <a:r>
              <a:rPr lang="tr-TR" dirty="0">
                <a:sym typeface="Wingdings" panose="05000000000000000000" pitchFamily="2" charset="2"/>
              </a:rPr>
              <a:t>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Odiyometri</a:t>
            </a:r>
            <a:r>
              <a:rPr lang="tr-TR" dirty="0"/>
              <a:t>        </a:t>
            </a:r>
            <a:r>
              <a:rPr lang="tr-TR" dirty="0">
                <a:sym typeface="Wingdings" panose="05000000000000000000" pitchFamily="2" charset="2"/>
              </a:rPr>
              <a:t> İşitme Azlığı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Komplikasyon   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T</a:t>
            </a:r>
            <a:r>
              <a:rPr lang="tr-TR" dirty="0" err="1"/>
              <a:t>emporal</a:t>
            </a:r>
            <a:r>
              <a:rPr lang="tr-TR" dirty="0"/>
              <a:t> Kemik BT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0707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B9807E-0DB5-4ED0-92CD-BA84C963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0" y="609601"/>
            <a:ext cx="9404723" cy="1037879"/>
          </a:xfrm>
        </p:spPr>
        <p:txBody>
          <a:bodyPr/>
          <a:lstStyle/>
          <a:p>
            <a:r>
              <a:rPr lang="tr-TR" dirty="0"/>
              <a:t>Tedavi: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176C38-93BA-4B22-ABDC-AC4CDCCE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480"/>
            <a:ext cx="10515600" cy="482524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AOM’de</a:t>
            </a:r>
            <a:r>
              <a:rPr lang="tr-TR" dirty="0"/>
              <a:t> klinik iyileşme tedavinin başlamasından sonra:</a:t>
            </a:r>
          </a:p>
          <a:p>
            <a:pPr marL="0" indent="0">
              <a:buNone/>
            </a:pPr>
            <a:r>
              <a:rPr lang="tr-TR" sz="2600" b="1" dirty="0">
                <a:solidFill>
                  <a:srgbClr val="FF0000"/>
                </a:solidFill>
              </a:rPr>
              <a:t>          -ilk 72 saat içinde semptom ve bulguların düzelmesi </a:t>
            </a:r>
            <a:endParaRPr lang="tr-TR" sz="2600" dirty="0"/>
          </a:p>
          <a:p>
            <a:r>
              <a:rPr lang="tr-TR" dirty="0" err="1"/>
              <a:t>Relaps</a:t>
            </a:r>
            <a:r>
              <a:rPr lang="tr-TR" b="1" dirty="0"/>
              <a:t>:</a:t>
            </a:r>
          </a:p>
          <a:p>
            <a:pPr marL="0" indent="0">
              <a:buNone/>
            </a:pPr>
            <a:r>
              <a:rPr lang="tr-TR" sz="2600" dirty="0"/>
              <a:t>         -Başlangıçta tedaviye yanıt alınmasına rağmen </a:t>
            </a:r>
          </a:p>
          <a:p>
            <a:pPr marL="0" indent="0">
              <a:buNone/>
            </a:pPr>
            <a:r>
              <a:rPr lang="tr-TR" sz="2600" dirty="0"/>
              <a:t>         -Tedavi sırasında veya tedavi bitiminden sonraki </a:t>
            </a:r>
            <a:r>
              <a:rPr lang="tr-TR" sz="2600" b="1" dirty="0">
                <a:solidFill>
                  <a:srgbClr val="FF0000"/>
                </a:solidFill>
              </a:rPr>
              <a:t>ilk 4 günde</a:t>
            </a:r>
            <a:r>
              <a:rPr lang="tr-TR" sz="2600" dirty="0">
                <a:solidFill>
                  <a:srgbClr val="FF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tr-TR" sz="2600" dirty="0"/>
              <a:t>         -Semptom ve bulguların ortaya çıkması</a:t>
            </a:r>
          </a:p>
          <a:p>
            <a:r>
              <a:rPr lang="tr-TR" dirty="0"/>
              <a:t>Rekürrens</a:t>
            </a:r>
            <a:r>
              <a:rPr lang="tr-TR" b="1" dirty="0"/>
              <a:t>: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   </a:t>
            </a:r>
            <a:r>
              <a:rPr lang="tr-TR" sz="2600" dirty="0"/>
              <a:t>-Hatalı ve eksik tedavi veya yeni bir enfeksiyona bağlı </a:t>
            </a:r>
          </a:p>
          <a:p>
            <a:pPr marL="0" indent="0">
              <a:buNone/>
            </a:pPr>
            <a:r>
              <a:rPr lang="tr-TR" sz="2600" dirty="0"/>
              <a:t>         -Tedavi bitiminden </a:t>
            </a:r>
            <a:r>
              <a:rPr lang="tr-TR" sz="2600" b="1" dirty="0">
                <a:solidFill>
                  <a:srgbClr val="FF0000"/>
                </a:solidFill>
              </a:rPr>
              <a:t>5-14 gün sonra </a:t>
            </a:r>
          </a:p>
          <a:p>
            <a:pPr marL="0" indent="0">
              <a:buNone/>
            </a:pPr>
            <a:r>
              <a:rPr lang="tr-TR" sz="2600" dirty="0"/>
              <a:t>         -Semptom ve bulguların tekrar ortaya çıkması</a:t>
            </a:r>
          </a:p>
        </p:txBody>
      </p:sp>
    </p:spTree>
    <p:extLst>
      <p:ext uri="{BB962C8B-B14F-4D97-AF65-F5344CB8AC3E}">
        <p14:creationId xmlns:p14="http://schemas.microsoft.com/office/powerpoint/2010/main" val="404773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E3DBD2-C64B-4EFC-B3F5-9A0C6D6C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195" y="1046603"/>
            <a:ext cx="9117926" cy="5692127"/>
          </a:xfrm>
        </p:spPr>
        <p:txBody>
          <a:bodyPr/>
          <a:lstStyle/>
          <a:p>
            <a:r>
              <a:rPr lang="tr-TR" dirty="0"/>
              <a:t>Tedavinin amaçları;</a:t>
            </a:r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arenBoth"/>
            </a:pPr>
            <a:r>
              <a:rPr lang="tr-TR" dirty="0"/>
              <a:t>Semptomların olduğu süreyi ve iyileşme süresini kısaltmak</a:t>
            </a:r>
          </a:p>
          <a:p>
            <a:pPr marL="514350" indent="-514350">
              <a:buAutoNum type="arabicParenBoth"/>
            </a:pPr>
            <a:r>
              <a:rPr lang="tr-TR" dirty="0"/>
              <a:t>Orta kulaktaki enfeksiyonu durdurmak ve mikroorganizmayı </a:t>
            </a:r>
            <a:r>
              <a:rPr lang="tr-TR" dirty="0" err="1"/>
              <a:t>eradike</a:t>
            </a:r>
            <a:r>
              <a:rPr lang="tr-TR" dirty="0"/>
              <a:t> etmek</a:t>
            </a:r>
          </a:p>
          <a:p>
            <a:pPr marL="514350" indent="-514350">
              <a:buAutoNum type="arabicParenBoth"/>
            </a:pPr>
            <a:r>
              <a:rPr lang="tr-TR" dirty="0" err="1"/>
              <a:t>Efüzyon</a:t>
            </a:r>
            <a:r>
              <a:rPr lang="tr-TR" dirty="0"/>
              <a:t> süresini kısaltmak ve işitmeyi düzeltmek</a:t>
            </a:r>
          </a:p>
          <a:p>
            <a:pPr marL="514350" indent="-514350">
              <a:buAutoNum type="arabicParenBoth"/>
            </a:pPr>
            <a:r>
              <a:rPr lang="tr-TR" dirty="0" err="1"/>
              <a:t>Rekürren</a:t>
            </a:r>
            <a:r>
              <a:rPr lang="tr-TR" dirty="0"/>
              <a:t> enfeksiyonu ve kronik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mediaya</a:t>
            </a:r>
            <a:r>
              <a:rPr lang="tr-TR" dirty="0"/>
              <a:t> gidişi engellemek</a:t>
            </a:r>
          </a:p>
          <a:p>
            <a:pPr marL="514350" indent="-514350">
              <a:buAutoNum type="arabicParenBoth"/>
            </a:pPr>
            <a:r>
              <a:rPr lang="tr-TR" dirty="0"/>
              <a:t>Komplikasyonları önlemek</a:t>
            </a:r>
          </a:p>
        </p:txBody>
      </p:sp>
    </p:spTree>
    <p:extLst>
      <p:ext uri="{BB962C8B-B14F-4D97-AF65-F5344CB8AC3E}">
        <p14:creationId xmlns:p14="http://schemas.microsoft.com/office/powerpoint/2010/main" val="1315054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7B51CA-D91F-47C1-9A39-3E8829AB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1598159"/>
            <a:ext cx="9481931" cy="2342366"/>
          </a:xfrm>
        </p:spPr>
        <p:txBody>
          <a:bodyPr>
            <a:noAutofit/>
          </a:bodyPr>
          <a:lstStyle/>
          <a:p>
            <a:r>
              <a:rPr lang="tr-TR" sz="3200" dirty="0" err="1"/>
              <a:t>AOM’de</a:t>
            </a:r>
            <a:r>
              <a:rPr lang="tr-TR" sz="3200" dirty="0"/>
              <a:t> tedavi 3 ana başlıkta toplanabilir: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dirty="0" err="1"/>
              <a:t>Semptomatik</a:t>
            </a:r>
            <a:r>
              <a:rPr lang="tr-TR" dirty="0"/>
              <a:t> tedavi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dirty="0" err="1"/>
              <a:t>Antibiyoterapi</a:t>
            </a:r>
            <a:endParaRPr lang="tr-TR" dirty="0"/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tr-TR" dirty="0"/>
              <a:t>Cerrahi tedavi</a:t>
            </a:r>
          </a:p>
        </p:txBody>
      </p:sp>
    </p:spTree>
    <p:extLst>
      <p:ext uri="{BB962C8B-B14F-4D97-AF65-F5344CB8AC3E}">
        <p14:creationId xmlns:p14="http://schemas.microsoft.com/office/powerpoint/2010/main" val="1090195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8841CD-5635-47AD-875C-3F2B33E8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07" y="511434"/>
            <a:ext cx="9404723" cy="1075457"/>
          </a:xfrm>
        </p:spPr>
        <p:txBody>
          <a:bodyPr/>
          <a:lstStyle/>
          <a:p>
            <a:r>
              <a:rPr lang="tr-TR" dirty="0" err="1"/>
              <a:t>Semptomatik</a:t>
            </a:r>
            <a:r>
              <a:rPr lang="tr-TR" dirty="0"/>
              <a:t> tedavi: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C0F933-AB9A-48B4-9DB9-D07CD72C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805" y="1586891"/>
            <a:ext cx="10637586" cy="5067983"/>
          </a:xfrm>
        </p:spPr>
        <p:txBody>
          <a:bodyPr>
            <a:normAutofit/>
          </a:bodyPr>
          <a:lstStyle/>
          <a:p>
            <a:r>
              <a:rPr lang="tr-TR" dirty="0"/>
              <a:t>Amaç: Hastayı doktora getiren başlıca nedenler olan kulak ağrısı ve yüksek ateşin en kısa sürede yok edilmesi</a:t>
            </a:r>
          </a:p>
          <a:p>
            <a:pPr>
              <a:lnSpc>
                <a:spcPct val="70000"/>
              </a:lnSpc>
            </a:pPr>
            <a:endParaRPr lang="tr-TR" dirty="0"/>
          </a:p>
          <a:p>
            <a:pPr>
              <a:lnSpc>
                <a:spcPct val="70000"/>
              </a:lnSpc>
            </a:pPr>
            <a:r>
              <a:rPr lang="tr-TR" dirty="0"/>
              <a:t>Analjezik-</a:t>
            </a:r>
            <a:r>
              <a:rPr lang="tr-TR" dirty="0" err="1"/>
              <a:t>Antipiretik</a:t>
            </a:r>
            <a:r>
              <a:rPr lang="tr-TR" dirty="0"/>
              <a:t> İlaçlar(</a:t>
            </a:r>
            <a:r>
              <a:rPr lang="tr-TR" dirty="0" err="1"/>
              <a:t>parasetamol</a:t>
            </a:r>
            <a:r>
              <a:rPr lang="tr-TR" dirty="0"/>
              <a:t>, </a:t>
            </a:r>
            <a:r>
              <a:rPr lang="tr-TR" dirty="0" err="1"/>
              <a:t>ibuprofen</a:t>
            </a:r>
            <a:r>
              <a:rPr lang="tr-TR" dirty="0"/>
              <a:t>, </a:t>
            </a:r>
            <a:r>
              <a:rPr lang="tr-TR" dirty="0" err="1"/>
              <a:t>naproksen</a:t>
            </a:r>
            <a:r>
              <a:rPr lang="tr-TR" dirty="0"/>
              <a:t>…)</a:t>
            </a:r>
          </a:p>
          <a:p>
            <a:pPr>
              <a:lnSpc>
                <a:spcPct val="70000"/>
              </a:lnSpc>
            </a:pPr>
            <a:endParaRPr lang="tr-TR" dirty="0"/>
          </a:p>
          <a:p>
            <a:pPr>
              <a:lnSpc>
                <a:spcPct val="70000"/>
              </a:lnSpc>
            </a:pPr>
            <a:r>
              <a:rPr lang="tr-TR" dirty="0"/>
              <a:t>Antibiyotik tedavisi olmaksızın sadece </a:t>
            </a:r>
            <a:r>
              <a:rPr lang="tr-TR" dirty="0" err="1"/>
              <a:t>semptomatik</a:t>
            </a:r>
            <a:r>
              <a:rPr lang="tr-TR" dirty="0"/>
              <a:t> olarak tedavi : </a:t>
            </a:r>
          </a:p>
          <a:p>
            <a:pPr marL="0" indent="0">
              <a:buNone/>
            </a:pPr>
            <a:r>
              <a:rPr lang="tr-TR" dirty="0"/>
              <a:t>      </a:t>
            </a:r>
            <a:r>
              <a:rPr lang="tr-TR" sz="2600" dirty="0"/>
              <a:t>-</a:t>
            </a:r>
            <a:r>
              <a:rPr lang="tr-TR" sz="2600" dirty="0" err="1"/>
              <a:t>AOM’nin</a:t>
            </a:r>
            <a:r>
              <a:rPr lang="tr-TR" sz="2600" dirty="0"/>
              <a:t> spontan iyileşme oranının yüksek olması </a:t>
            </a:r>
          </a:p>
          <a:p>
            <a:pPr marL="0" indent="0">
              <a:buNone/>
            </a:pPr>
            <a:r>
              <a:rPr lang="tr-TR" sz="2600" dirty="0"/>
              <a:t>      -</a:t>
            </a:r>
            <a:r>
              <a:rPr lang="tr-TR" sz="2600" dirty="0" err="1"/>
              <a:t>Süpüratif</a:t>
            </a:r>
            <a:r>
              <a:rPr lang="tr-TR" sz="2600" dirty="0"/>
              <a:t> komplikasyonlarının ender olması</a:t>
            </a:r>
          </a:p>
          <a:p>
            <a:pPr marL="0" indent="0">
              <a:buNone/>
            </a:pPr>
            <a:r>
              <a:rPr lang="tr-TR" sz="2600" dirty="0"/>
              <a:t>      -Antibiyotik direncinin yayılma endişesi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307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EADAEA-5CD4-4C06-B087-51A4DF90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86" y="1166327"/>
            <a:ext cx="9862136" cy="4926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tr-TR" sz="4000" dirty="0"/>
              <a:t>Sadece </a:t>
            </a:r>
            <a:r>
              <a:rPr lang="tr-TR" sz="4000" dirty="0" err="1"/>
              <a:t>semptomatik</a:t>
            </a:r>
            <a:r>
              <a:rPr lang="tr-TR" sz="4000" dirty="0"/>
              <a:t> tedaviye uygun olabilecek AOM olguları;</a:t>
            </a:r>
          </a:p>
          <a:p>
            <a:pPr marL="514350" indent="-514350">
              <a:lnSpc>
                <a:spcPct val="110000"/>
              </a:lnSpc>
              <a:buAutoNum type="arabicParenBoth"/>
            </a:pPr>
            <a:r>
              <a:rPr lang="tr-TR" sz="4000" dirty="0"/>
              <a:t>2 yaşından büyük</a:t>
            </a:r>
          </a:p>
          <a:p>
            <a:pPr marL="514350" indent="-514350">
              <a:lnSpc>
                <a:spcPct val="110000"/>
              </a:lnSpc>
              <a:buAutoNum type="arabicParenBoth"/>
            </a:pPr>
            <a:r>
              <a:rPr lang="tr-TR" sz="4000" dirty="0"/>
              <a:t>Semptomları şiddetli olmayan</a:t>
            </a:r>
          </a:p>
          <a:p>
            <a:pPr marL="514350" indent="-514350">
              <a:lnSpc>
                <a:spcPct val="110000"/>
              </a:lnSpc>
              <a:buAutoNum type="arabicParenBoth"/>
            </a:pPr>
            <a:r>
              <a:rPr lang="tr-TR" sz="4000" dirty="0"/>
              <a:t>Genel durumu iyi </a:t>
            </a:r>
          </a:p>
          <a:p>
            <a:pPr marL="514350" indent="-514350">
              <a:lnSpc>
                <a:spcPct val="110000"/>
              </a:lnSpc>
              <a:buAutoNum type="arabicParenBoth"/>
            </a:pPr>
            <a:r>
              <a:rPr lang="tr-TR" sz="4000" dirty="0"/>
              <a:t>Yakın zamanda </a:t>
            </a:r>
            <a:r>
              <a:rPr lang="tr-TR" sz="4000" dirty="0" err="1"/>
              <a:t>antibiyoterapi</a:t>
            </a:r>
            <a:r>
              <a:rPr lang="tr-TR" sz="4000" dirty="0"/>
              <a:t> almamış hastalar</a:t>
            </a:r>
          </a:p>
          <a:p>
            <a:pPr marL="514350" indent="-514350">
              <a:lnSpc>
                <a:spcPct val="110000"/>
              </a:lnSpc>
              <a:buAutoNum type="arabicParenBoth"/>
            </a:pPr>
            <a:endParaRPr lang="tr-TR" sz="4000" dirty="0"/>
          </a:p>
          <a:p>
            <a:pPr>
              <a:lnSpc>
                <a:spcPct val="110000"/>
              </a:lnSpc>
            </a:pPr>
            <a:r>
              <a:rPr lang="tr-TR" sz="4000" dirty="0"/>
              <a:t>Fakat hastaların yakın olarak izlenmesi gerekir. Klinik tablo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4000" dirty="0">
                <a:solidFill>
                  <a:srgbClr val="FF0000"/>
                </a:solidFill>
              </a:rPr>
              <a:t>48-72 saat içerisinde kötüleşirse</a:t>
            </a:r>
            <a:r>
              <a:rPr lang="tr-TR" sz="4000" dirty="0">
                <a:solidFill>
                  <a:srgbClr val="FFFF00"/>
                </a:solidFill>
              </a:rPr>
              <a:t> </a:t>
            </a:r>
            <a:r>
              <a:rPr lang="tr-TR" sz="4000" dirty="0"/>
              <a:t>tedaviye antibiyotik eklenmelidir.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156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BD14DE-7102-4702-888C-A5882617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643" y="775252"/>
            <a:ext cx="10605592" cy="580445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Lokal </a:t>
            </a:r>
            <a:r>
              <a:rPr lang="tr-TR" dirty="0" err="1"/>
              <a:t>anestezikler</a:t>
            </a:r>
            <a:r>
              <a:rPr lang="tr-TR" dirty="0"/>
              <a:t>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  </a:t>
            </a:r>
            <a:r>
              <a:rPr lang="tr-TR" dirty="0" err="1"/>
              <a:t>benzokain</a:t>
            </a:r>
            <a:r>
              <a:rPr lang="tr-TR" dirty="0"/>
              <a:t>, </a:t>
            </a:r>
            <a:r>
              <a:rPr lang="tr-TR" dirty="0" err="1"/>
              <a:t>prokain</a:t>
            </a:r>
            <a:r>
              <a:rPr lang="tr-TR" dirty="0"/>
              <a:t>, </a:t>
            </a:r>
            <a:r>
              <a:rPr lang="tr-TR" dirty="0" err="1"/>
              <a:t>lidokainli</a:t>
            </a:r>
            <a:r>
              <a:rPr lang="tr-TR" dirty="0"/>
              <a:t> kulak damlaları</a:t>
            </a:r>
          </a:p>
          <a:p>
            <a:pPr marL="0" indent="0">
              <a:buNone/>
            </a:pPr>
            <a:r>
              <a:rPr lang="tr-TR" dirty="0"/>
              <a:t>                                    </a:t>
            </a:r>
            <a:r>
              <a:rPr lang="tr-TR" dirty="0">
                <a:sym typeface="Wingdings" panose="05000000000000000000" pitchFamily="2" charset="2"/>
              </a:rPr>
              <a:t>   </a:t>
            </a:r>
            <a:r>
              <a:rPr lang="tr-TR" dirty="0" err="1"/>
              <a:t>perforasyon</a:t>
            </a:r>
            <a:r>
              <a:rPr lang="tr-TR" dirty="0"/>
              <a:t> yoksa ağrı için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2 yaş ve üstü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Nazal </a:t>
            </a:r>
            <a:r>
              <a:rPr lang="tr-TR" dirty="0" err="1"/>
              <a:t>dekonjestanlar</a:t>
            </a:r>
            <a:r>
              <a:rPr lang="tr-TR" dirty="0"/>
              <a:t>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Burun tıkanıklığında </a:t>
            </a:r>
            <a:r>
              <a:rPr lang="tr-TR" dirty="0" err="1"/>
              <a:t>endike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Sistemik </a:t>
            </a:r>
            <a:r>
              <a:rPr lang="tr-TR" dirty="0" err="1"/>
              <a:t>dekonjestanlar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Kardiyak yan etkileri nedeniyle yaşlı ve hipertansiyonu olan kişilere dikkat</a:t>
            </a:r>
          </a:p>
          <a:p>
            <a:endParaRPr lang="tr-TR" dirty="0"/>
          </a:p>
          <a:p>
            <a:r>
              <a:rPr lang="tr-TR" dirty="0" err="1"/>
              <a:t>Antihistaminikler</a:t>
            </a:r>
            <a:r>
              <a:rPr lang="tr-TR" dirty="0"/>
              <a:t>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Salgıları koyulaştırdığı ve </a:t>
            </a:r>
            <a:r>
              <a:rPr lang="tr-TR" dirty="0" err="1"/>
              <a:t>siliyer</a:t>
            </a:r>
            <a:r>
              <a:rPr lang="tr-TR" dirty="0"/>
              <a:t> aktiviteyi bozduğu için kullanımı yok</a:t>
            </a:r>
          </a:p>
          <a:p>
            <a:endParaRPr lang="tr-TR" b="1" dirty="0"/>
          </a:p>
          <a:p>
            <a:r>
              <a:rPr lang="tr-TR" dirty="0" err="1"/>
              <a:t>Mukolitikler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 AOM kliniğine bir etkisi gösterilememiş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717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7A5BB-6579-43C9-B260-0EFAED5E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75" y="410647"/>
            <a:ext cx="9404723" cy="1050405"/>
          </a:xfrm>
        </p:spPr>
        <p:txBody>
          <a:bodyPr/>
          <a:lstStyle/>
          <a:p>
            <a:r>
              <a:rPr lang="tr-TR" dirty="0" err="1"/>
              <a:t>Antibiyoterapi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DFAF3-817A-41C6-94DE-DF772D72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0017"/>
            <a:ext cx="9839671" cy="550627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dirty="0" err="1"/>
              <a:t>AOM'ya</a:t>
            </a:r>
            <a:r>
              <a:rPr lang="tr-TR" dirty="0"/>
              <a:t> yol açan patojenler: %70-80'i bakteriyel</a:t>
            </a:r>
          </a:p>
          <a:p>
            <a:pPr>
              <a:lnSpc>
                <a:spcPct val="70000"/>
              </a:lnSpc>
            </a:pPr>
            <a:endParaRPr lang="tr-TR" dirty="0"/>
          </a:p>
          <a:p>
            <a:pPr>
              <a:lnSpc>
                <a:spcPct val="70000"/>
              </a:lnSpc>
            </a:pPr>
            <a:r>
              <a:rPr lang="tr-TR" dirty="0"/>
              <a:t>Ancak </a:t>
            </a:r>
            <a:r>
              <a:rPr lang="tr-TR" dirty="0" err="1"/>
              <a:t>antibiyoterapi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çok tartışmalı </a:t>
            </a:r>
          </a:p>
          <a:p>
            <a:pPr>
              <a:lnSpc>
                <a:spcPct val="70000"/>
              </a:lnSpc>
            </a:pPr>
            <a:endParaRPr lang="tr-TR" dirty="0"/>
          </a:p>
          <a:p>
            <a:pPr>
              <a:lnSpc>
                <a:spcPct val="70000"/>
              </a:lnSpc>
            </a:pPr>
            <a:r>
              <a:rPr lang="tr-TR" dirty="0"/>
              <a:t>Bazı çalışmalarda; </a:t>
            </a:r>
          </a:p>
          <a:p>
            <a:pPr marL="0" indent="0">
              <a:buNone/>
            </a:pPr>
            <a:r>
              <a:rPr lang="tr-TR" dirty="0"/>
              <a:t>      -</a:t>
            </a:r>
            <a:r>
              <a:rPr lang="tr-TR" sz="2600" dirty="0"/>
              <a:t>çocuklarda antibiyotik kullanımının azaltılmasının kulak zarı     </a:t>
            </a:r>
            <a:r>
              <a:rPr lang="tr-TR" sz="2600" dirty="0" err="1"/>
              <a:t>perforasyonunu</a:t>
            </a:r>
            <a:r>
              <a:rPr lang="tr-TR" sz="2600" dirty="0"/>
              <a:t> ve bazı komplikasyonların riskini artırmadığı</a:t>
            </a:r>
          </a:p>
          <a:p>
            <a:pPr marL="0" indent="0">
              <a:lnSpc>
                <a:spcPct val="70000"/>
              </a:lnSpc>
              <a:buNone/>
            </a:pPr>
            <a:endParaRPr lang="tr-TR" sz="2600" dirty="0"/>
          </a:p>
          <a:p>
            <a:pPr>
              <a:lnSpc>
                <a:spcPct val="70000"/>
              </a:lnSpc>
            </a:pPr>
            <a:r>
              <a:rPr lang="tr-TR" dirty="0"/>
              <a:t>Diğer karşıt görüş: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dirty="0"/>
              <a:t>      </a:t>
            </a:r>
            <a:r>
              <a:rPr lang="tr-TR" sz="2600" dirty="0"/>
              <a:t>-</a:t>
            </a:r>
            <a:r>
              <a:rPr lang="tr-TR" sz="2600" dirty="0" err="1"/>
              <a:t>AOM’nin</a:t>
            </a:r>
            <a:r>
              <a:rPr lang="tr-TR" sz="2600" dirty="0"/>
              <a:t> ciddi komplikasyon ve sekelleri nedeniyle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tr-TR" sz="2600" dirty="0"/>
              <a:t>      -Antibiyotik kullanımı şart</a:t>
            </a:r>
          </a:p>
        </p:txBody>
      </p:sp>
    </p:spTree>
    <p:extLst>
      <p:ext uri="{BB962C8B-B14F-4D97-AF65-F5344CB8AC3E}">
        <p14:creationId xmlns:p14="http://schemas.microsoft.com/office/powerpoint/2010/main" val="17701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A46A43-5CB0-468F-A78B-A8ADCCC7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82903"/>
            <a:ext cx="10515600" cy="1325563"/>
          </a:xfrm>
        </p:spPr>
        <p:txBody>
          <a:bodyPr/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902A90-9E1B-4B7E-B0FC-9D74EAE4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887"/>
            <a:ext cx="10515600" cy="545584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Kulak Anatomisi</a:t>
            </a:r>
          </a:p>
          <a:p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Media</a:t>
            </a:r>
          </a:p>
          <a:p>
            <a:pPr marL="0" indent="0">
              <a:buNone/>
            </a:pPr>
            <a:r>
              <a:rPr lang="tr-TR" dirty="0"/>
              <a:t>    -Epidemiyoloji</a:t>
            </a:r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dirty="0" err="1"/>
              <a:t>Patogenez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-Risk faktörleri</a:t>
            </a:r>
          </a:p>
          <a:p>
            <a:pPr marL="0" indent="0">
              <a:buNone/>
            </a:pPr>
            <a:r>
              <a:rPr lang="tr-TR" dirty="0"/>
              <a:t>    -Evreleri</a:t>
            </a:r>
          </a:p>
          <a:p>
            <a:pPr marL="0" indent="0">
              <a:buNone/>
            </a:pPr>
            <a:r>
              <a:rPr lang="tr-TR" dirty="0"/>
              <a:t>    -Tanı / Tedavi</a:t>
            </a:r>
          </a:p>
          <a:p>
            <a:pPr marL="0" indent="0">
              <a:buNone/>
            </a:pPr>
            <a:r>
              <a:rPr lang="tr-TR" dirty="0"/>
              <a:t>    -Tekrarlayan </a:t>
            </a:r>
            <a:r>
              <a:rPr lang="tr-TR" dirty="0" err="1"/>
              <a:t>Otitis</a:t>
            </a:r>
            <a:r>
              <a:rPr lang="tr-TR" dirty="0"/>
              <a:t> Media</a:t>
            </a:r>
          </a:p>
          <a:p>
            <a:pPr marL="0" indent="0">
              <a:buNone/>
            </a:pPr>
            <a:r>
              <a:rPr lang="tr-TR" dirty="0"/>
              <a:t>    -Sevk</a:t>
            </a:r>
          </a:p>
          <a:p>
            <a:r>
              <a:rPr lang="tr-TR" dirty="0" err="1"/>
              <a:t>Seröz</a:t>
            </a:r>
            <a:r>
              <a:rPr lang="tr-TR" dirty="0"/>
              <a:t> (</a:t>
            </a:r>
            <a:r>
              <a:rPr lang="tr-TR" dirty="0" err="1"/>
              <a:t>Efüzyonlu</a:t>
            </a:r>
            <a:r>
              <a:rPr lang="tr-TR" dirty="0"/>
              <a:t>) </a:t>
            </a:r>
            <a:r>
              <a:rPr lang="tr-TR" dirty="0" err="1"/>
              <a:t>Otitis</a:t>
            </a:r>
            <a:r>
              <a:rPr lang="tr-TR" dirty="0"/>
              <a:t> Media</a:t>
            </a:r>
          </a:p>
          <a:p>
            <a:pPr marL="0" indent="0">
              <a:buNone/>
            </a:pPr>
            <a:r>
              <a:rPr lang="tr-TR" dirty="0"/>
              <a:t>    -Klinik</a:t>
            </a:r>
          </a:p>
          <a:p>
            <a:pPr marL="0" indent="0">
              <a:buNone/>
            </a:pPr>
            <a:r>
              <a:rPr lang="tr-TR" dirty="0"/>
              <a:t>    -Tanı</a:t>
            </a:r>
          </a:p>
          <a:p>
            <a:pPr marL="0" indent="0">
              <a:buNone/>
            </a:pPr>
            <a:r>
              <a:rPr lang="tr-TR" dirty="0"/>
              <a:t>    -Tedavi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7201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7344FB-B74B-4DB4-B4EE-B1C596FF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66" y="1679712"/>
            <a:ext cx="10007274" cy="4345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000" dirty="0"/>
              <a:t>Ülkemizde: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         </a:t>
            </a:r>
            <a:r>
              <a:rPr lang="tr-TR" sz="2600" dirty="0"/>
              <a:t>-Hastaların eğitim düzeyi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600" dirty="0"/>
              <a:t>                -Hasta takiplerinin zorlukları nedeniyle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600" dirty="0"/>
              <a:t>                -Tedavide antibiyotik gerekmekte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3089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21B1A1-48B8-431D-A0B6-0C471F5B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5" y="1222186"/>
            <a:ext cx="5041096" cy="4910203"/>
          </a:xfrm>
        </p:spPr>
        <p:txBody>
          <a:bodyPr/>
          <a:lstStyle/>
          <a:p>
            <a:r>
              <a:rPr lang="tr-TR" dirty="0"/>
              <a:t>Ampirik tedavide ilk seçenek:</a:t>
            </a:r>
          </a:p>
          <a:p>
            <a:pPr marL="0" indent="0">
              <a:buNone/>
            </a:pPr>
            <a:r>
              <a:rPr lang="tr-TR" dirty="0"/>
              <a:t>               </a:t>
            </a:r>
            <a:r>
              <a:rPr lang="tr-TR" dirty="0">
                <a:solidFill>
                  <a:srgbClr val="FF0000"/>
                </a:solidFill>
              </a:rPr>
              <a:t>AMOKSİSİLİN</a:t>
            </a:r>
          </a:p>
          <a:p>
            <a:r>
              <a:rPr lang="tr-TR" dirty="0" err="1"/>
              <a:t>Amoksisilin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/>
              <a:t>    -S. </a:t>
            </a:r>
            <a:r>
              <a:rPr lang="tr-TR" dirty="0" err="1"/>
              <a:t>pneumonia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etkili </a:t>
            </a:r>
          </a:p>
          <a:p>
            <a:pPr marL="0" indent="0">
              <a:buNone/>
            </a:pPr>
            <a:r>
              <a:rPr lang="tr-TR" dirty="0"/>
              <a:t>    -Beta </a:t>
            </a:r>
            <a:r>
              <a:rPr lang="tr-TR" dirty="0" err="1"/>
              <a:t>laktamaz</a:t>
            </a:r>
            <a:r>
              <a:rPr lang="tr-TR" dirty="0"/>
              <a:t> üretmeyen H. </a:t>
            </a:r>
            <a:r>
              <a:rPr lang="tr-TR" dirty="0" err="1"/>
              <a:t>influenza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etkili </a:t>
            </a:r>
          </a:p>
          <a:p>
            <a:pPr marL="0" indent="0">
              <a:buNone/>
            </a:pPr>
            <a:r>
              <a:rPr lang="tr-TR" dirty="0"/>
              <a:t>    -Beta </a:t>
            </a:r>
            <a:r>
              <a:rPr lang="tr-TR" dirty="0" err="1"/>
              <a:t>laktamaz</a:t>
            </a:r>
            <a:r>
              <a:rPr lang="tr-TR" dirty="0"/>
              <a:t> üreten H. </a:t>
            </a:r>
            <a:r>
              <a:rPr lang="tr-TR" dirty="0" err="1"/>
              <a:t>influenza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etkisiz</a:t>
            </a:r>
          </a:p>
          <a:p>
            <a:pPr marL="0" indent="0">
              <a:buNone/>
            </a:pPr>
            <a:r>
              <a:rPr lang="tr-TR" dirty="0"/>
              <a:t>    -M. </a:t>
            </a:r>
            <a:r>
              <a:rPr lang="tr-TR" dirty="0" err="1"/>
              <a:t>Catarrhalis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etkisiz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B235312-73CC-47FB-B30C-A019C0460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222186"/>
            <a:ext cx="5603070" cy="491020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1B24769-896F-4E07-8CB1-95D889EEC60A}"/>
              </a:ext>
            </a:extLst>
          </p:cNvPr>
          <p:cNvSpPr txBox="1"/>
          <p:nvPr/>
        </p:nvSpPr>
        <p:spPr>
          <a:xfrm>
            <a:off x="8386142" y="2687743"/>
            <a:ext cx="1284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(%30-50)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10BADC4-E3A4-4696-BAD7-AC4B910E1489}"/>
              </a:ext>
            </a:extLst>
          </p:cNvPr>
          <p:cNvSpPr txBox="1"/>
          <p:nvPr/>
        </p:nvSpPr>
        <p:spPr>
          <a:xfrm>
            <a:off x="6597097" y="3135003"/>
            <a:ext cx="142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(%20-30)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C57B8CA-7430-4155-980C-E200E3489500}"/>
              </a:ext>
            </a:extLst>
          </p:cNvPr>
          <p:cNvSpPr txBox="1"/>
          <p:nvPr/>
        </p:nvSpPr>
        <p:spPr>
          <a:xfrm>
            <a:off x="10383906" y="3544092"/>
            <a:ext cx="160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(%1-5)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A52D29E-EBC2-4C1B-AB00-6D6179F00275}"/>
              </a:ext>
            </a:extLst>
          </p:cNvPr>
          <p:cNvSpPr txBox="1"/>
          <p:nvPr/>
        </p:nvSpPr>
        <p:spPr>
          <a:xfrm>
            <a:off x="9980128" y="5675888"/>
            <a:ext cx="1205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(%</a:t>
            </a:r>
            <a:r>
              <a:rPr lang="tr-TR" sz="1200" dirty="0">
                <a:solidFill>
                  <a:schemeClr val="bg1"/>
                </a:solidFill>
              </a:rPr>
              <a:t>80-100)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F24A4BB-E71D-4977-A99B-DCC9CF261D1F}"/>
              </a:ext>
            </a:extLst>
          </p:cNvPr>
          <p:cNvSpPr txBox="1"/>
          <p:nvPr/>
        </p:nvSpPr>
        <p:spPr>
          <a:xfrm>
            <a:off x="6460435" y="5706666"/>
            <a:ext cx="777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(%15-20) </a:t>
            </a:r>
          </a:p>
        </p:txBody>
      </p:sp>
    </p:spTree>
    <p:extLst>
      <p:ext uri="{BB962C8B-B14F-4D97-AF65-F5344CB8AC3E}">
        <p14:creationId xmlns:p14="http://schemas.microsoft.com/office/powerpoint/2010/main" val="2878763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E0C7C71-AE7E-4A2F-A352-FB8B47E46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4750" y="0"/>
            <a:ext cx="7964928" cy="6352525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36B109-23B0-48B3-B004-D556B172BC60}"/>
              </a:ext>
            </a:extLst>
          </p:cNvPr>
          <p:cNvSpPr txBox="1"/>
          <p:nvPr/>
        </p:nvSpPr>
        <p:spPr>
          <a:xfrm>
            <a:off x="864704" y="6333339"/>
            <a:ext cx="120031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Türk Kulak Burun Boğaz ve Baş Boyun Cerrahisi Derneği-2019 </a:t>
            </a:r>
            <a:r>
              <a:rPr lang="tr-TR" sz="1400" dirty="0" err="1"/>
              <a:t>Otit</a:t>
            </a:r>
            <a:r>
              <a:rPr lang="tr-TR" sz="1400" dirty="0"/>
              <a:t> </a:t>
            </a:r>
            <a:r>
              <a:rPr lang="tr-TR" sz="1400" dirty="0" err="1"/>
              <a:t>Klavuzu</a:t>
            </a:r>
            <a:r>
              <a:rPr lang="tr-TR" sz="1400" dirty="0"/>
              <a:t> </a:t>
            </a:r>
            <a:r>
              <a:rPr lang="tr-TR" sz="1100" dirty="0"/>
              <a:t>(</a:t>
            </a:r>
            <a:r>
              <a:rPr lang="tr-TR" sz="1100" i="1" dirty="0">
                <a:hlinkClick r:id="rId4"/>
              </a:rPr>
              <a:t>https://www.kbb.org.tr/Custom/Upload/Document/Otit-Kilavuzu-201921595233.pdf </a:t>
            </a:r>
            <a:r>
              <a:rPr lang="tr-TR" sz="11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34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9D34ECA-B05A-40F6-9298-227E79405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8" y="838462"/>
            <a:ext cx="10620343" cy="5557837"/>
          </a:xfrm>
        </p:spPr>
      </p:pic>
    </p:spTree>
    <p:extLst>
      <p:ext uri="{BB962C8B-B14F-4D97-AF65-F5344CB8AC3E}">
        <p14:creationId xmlns:p14="http://schemas.microsoft.com/office/powerpoint/2010/main" val="2400070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60C5F3-A268-460A-84C8-F9C0B2DD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472" y="1033730"/>
            <a:ext cx="10199381" cy="5138470"/>
          </a:xfrm>
        </p:spPr>
        <p:txBody>
          <a:bodyPr>
            <a:normAutofit/>
          </a:bodyPr>
          <a:lstStyle/>
          <a:p>
            <a:r>
              <a:rPr lang="tr-TR" dirty="0"/>
              <a:t>Tedavi süresi:</a:t>
            </a:r>
          </a:p>
          <a:p>
            <a:pPr marL="0" indent="0">
              <a:buNone/>
            </a:pPr>
            <a:r>
              <a:rPr lang="tr-TR" dirty="0"/>
              <a:t>          &lt;2 yaş            </a:t>
            </a:r>
            <a:r>
              <a:rPr lang="tr-TR" dirty="0">
                <a:sym typeface="Wingdings" panose="05000000000000000000" pitchFamily="2" charset="2"/>
              </a:rPr>
              <a:t>   </a:t>
            </a:r>
            <a:r>
              <a:rPr lang="tr-TR" dirty="0"/>
              <a:t>10 gün</a:t>
            </a:r>
          </a:p>
          <a:p>
            <a:pPr marL="0" indent="0">
              <a:buNone/>
            </a:pPr>
            <a:r>
              <a:rPr lang="tr-TR" dirty="0"/>
              <a:t>          2-5 yaş           </a:t>
            </a:r>
            <a:r>
              <a:rPr lang="tr-TR" dirty="0">
                <a:sym typeface="Wingdings" panose="05000000000000000000" pitchFamily="2" charset="2"/>
              </a:rPr>
              <a:t>   </a:t>
            </a:r>
            <a:r>
              <a:rPr lang="tr-TR" dirty="0"/>
              <a:t>7 gün</a:t>
            </a:r>
          </a:p>
          <a:p>
            <a:pPr marL="0" indent="0">
              <a:buNone/>
            </a:pPr>
            <a:r>
              <a:rPr lang="tr-TR" dirty="0"/>
              <a:t>          6 yaş ve üstü 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/>
              <a:t>5-7 gün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Tedavide başarısızlık  </a:t>
            </a:r>
            <a:r>
              <a:rPr lang="tr-TR" dirty="0">
                <a:sym typeface="Wingdings" panose="05000000000000000000" pitchFamily="2" charset="2"/>
              </a:rPr>
              <a:t>  H</a:t>
            </a:r>
            <a:r>
              <a:rPr lang="tr-TR" dirty="0"/>
              <a:t>asta uyumsuzluğu</a:t>
            </a:r>
          </a:p>
          <a:p>
            <a:endParaRPr lang="tr-TR" dirty="0"/>
          </a:p>
          <a:p>
            <a:r>
              <a:rPr lang="tr-TR" dirty="0"/>
              <a:t> Günde 1 veya 2 doz kullanılan ilaçlar  </a:t>
            </a:r>
            <a:r>
              <a:rPr lang="tr-TR" dirty="0">
                <a:sym typeface="Wingdings" panose="05000000000000000000" pitchFamily="2" charset="2"/>
              </a:rPr>
              <a:t> H</a:t>
            </a:r>
            <a:r>
              <a:rPr lang="tr-TR" dirty="0"/>
              <a:t>asta uyumu daha İYİ</a:t>
            </a:r>
          </a:p>
        </p:txBody>
      </p:sp>
    </p:spTree>
    <p:extLst>
      <p:ext uri="{BB962C8B-B14F-4D97-AF65-F5344CB8AC3E}">
        <p14:creationId xmlns:p14="http://schemas.microsoft.com/office/powerpoint/2010/main" val="420679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55466E-0BFB-4BF3-AC73-6AF78864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771154"/>
            <a:ext cx="9404723" cy="969964"/>
          </a:xfrm>
        </p:spPr>
        <p:txBody>
          <a:bodyPr/>
          <a:lstStyle/>
          <a:p>
            <a:r>
              <a:rPr lang="tr-TR" dirty="0"/>
              <a:t>Takip: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548962-017F-4847-9AB1-23EE46C0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En sık görülen sekel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ym typeface="Wingdings" panose="05000000000000000000" pitchFamily="2" charset="2"/>
              </a:rPr>
              <a:t>            </a:t>
            </a:r>
            <a:r>
              <a:rPr lang="tr-TR" dirty="0"/>
              <a:t> </a:t>
            </a:r>
            <a:r>
              <a:rPr lang="tr-TR" dirty="0" err="1"/>
              <a:t>timpanik</a:t>
            </a:r>
            <a:r>
              <a:rPr lang="tr-TR" dirty="0"/>
              <a:t> </a:t>
            </a:r>
            <a:r>
              <a:rPr lang="tr-TR" dirty="0" err="1"/>
              <a:t>kavitede</a:t>
            </a:r>
            <a:r>
              <a:rPr lang="tr-TR" dirty="0"/>
              <a:t> </a:t>
            </a:r>
            <a:r>
              <a:rPr lang="tr-TR" dirty="0" err="1"/>
              <a:t>seröz</a:t>
            </a:r>
            <a:r>
              <a:rPr lang="tr-TR" dirty="0"/>
              <a:t> bir sıvı kalması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ym typeface="Wingdings" panose="05000000000000000000" pitchFamily="2" charset="2"/>
              </a:rPr>
              <a:t>             sıvı kaynaklı </a:t>
            </a:r>
            <a:r>
              <a:rPr lang="tr-TR" dirty="0"/>
              <a:t>değişen derecelerde iletim tipi işitme kaybı </a:t>
            </a:r>
          </a:p>
          <a:p>
            <a:pPr>
              <a:lnSpc>
                <a:spcPct val="100000"/>
              </a:lnSpc>
            </a:pPr>
            <a:r>
              <a:rPr lang="tr-TR" dirty="0"/>
              <a:t>Tedavi edilmeden sıvı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kronik </a:t>
            </a:r>
            <a:r>
              <a:rPr lang="tr-TR" dirty="0" err="1"/>
              <a:t>seröz</a:t>
            </a:r>
            <a:r>
              <a:rPr lang="tr-TR" dirty="0"/>
              <a:t> (</a:t>
            </a:r>
            <a:r>
              <a:rPr lang="tr-TR" dirty="0" err="1"/>
              <a:t>efüzyonlu</a:t>
            </a:r>
            <a:r>
              <a:rPr lang="tr-TR" dirty="0"/>
              <a:t>)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 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Tekrarlayan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5265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4A02F0-39B3-454D-9ABA-07D5AB39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8559E0-ADF7-4B7D-8E75-443B30EEF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AOM’li</a:t>
            </a:r>
            <a:r>
              <a:rPr lang="tr-TR" dirty="0"/>
              <a:t> hasta: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Akut semptomları düzeldikten sonra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Yaklaşık 3-4 hafta boyunca haftalık </a:t>
            </a:r>
            <a:r>
              <a:rPr lang="tr-TR" dirty="0" err="1"/>
              <a:t>otoskopi</a:t>
            </a:r>
            <a:r>
              <a:rPr lang="tr-TR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     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4 ay sonra </a:t>
            </a:r>
            <a:r>
              <a:rPr lang="tr-TR" dirty="0" err="1"/>
              <a:t>odyometrik</a:t>
            </a:r>
            <a:r>
              <a:rPr lang="tr-TR" dirty="0"/>
              <a:t> testlerle tekrar değerlendirme</a:t>
            </a:r>
          </a:p>
        </p:txBody>
      </p:sp>
    </p:spTree>
    <p:extLst>
      <p:ext uri="{BB962C8B-B14F-4D97-AF65-F5344CB8AC3E}">
        <p14:creationId xmlns:p14="http://schemas.microsoft.com/office/powerpoint/2010/main" val="3144448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7D355F-5C58-4C56-B4CD-7E7DA7BC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001"/>
            <a:ext cx="10515600" cy="1325563"/>
          </a:xfrm>
        </p:spPr>
        <p:txBody>
          <a:bodyPr/>
          <a:lstStyle/>
          <a:p>
            <a:r>
              <a:rPr lang="tr-TR" b="1" dirty="0"/>
              <a:t>TEKRARLAYAN(REKÜRREN) OTİTİS MEDİA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BDC66-746E-42D1-BDD7-C7446B36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 Ay içerisinde :          </a:t>
            </a:r>
          </a:p>
          <a:p>
            <a:pPr marL="0" indent="0">
              <a:buNone/>
            </a:pPr>
            <a:r>
              <a:rPr lang="tr-TR" dirty="0"/>
              <a:t>                 - 3 AOM atağı</a:t>
            </a:r>
          </a:p>
          <a:p>
            <a:pPr marL="0" indent="0">
              <a:buNone/>
            </a:pPr>
            <a:r>
              <a:rPr lang="tr-TR" dirty="0"/>
              <a:t>                 - Her seferinde tam iyileşme </a:t>
            </a:r>
          </a:p>
          <a:p>
            <a:pPr marL="0" indent="0">
              <a:buNone/>
            </a:pPr>
            <a:r>
              <a:rPr lang="tr-TR" dirty="0"/>
              <a:t>     VEYA</a:t>
            </a:r>
          </a:p>
          <a:p>
            <a:r>
              <a:rPr lang="tr-TR" dirty="0"/>
              <a:t>12 Ay içerisinde:</a:t>
            </a:r>
          </a:p>
          <a:p>
            <a:pPr marL="0" indent="0">
              <a:buNone/>
            </a:pPr>
            <a:r>
              <a:rPr lang="tr-TR" dirty="0"/>
              <a:t>                 - 4 AOM atağı</a:t>
            </a:r>
          </a:p>
        </p:txBody>
      </p:sp>
    </p:spTree>
    <p:extLst>
      <p:ext uri="{BB962C8B-B14F-4D97-AF65-F5344CB8AC3E}">
        <p14:creationId xmlns:p14="http://schemas.microsoft.com/office/powerpoint/2010/main" val="41579127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D9F78C-D52E-4BE5-992C-23A74EA3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CDB30B-6749-4AA8-819F-AA6FC163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tr-TR" dirty="0"/>
              <a:t>Atak sayısında azalma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>
                <a:solidFill>
                  <a:srgbClr val="FF0000"/>
                </a:solidFill>
                <a:sym typeface="Wingdings" panose="05000000000000000000" pitchFamily="2" charset="2"/>
              </a:rPr>
              <a:t>doğru-düzenli antibiyotik tedavisi</a:t>
            </a:r>
          </a:p>
          <a:p>
            <a:endParaRPr lang="tr-T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tr-TR" dirty="0">
                <a:sym typeface="Wingdings" panose="05000000000000000000" pitchFamily="2" charset="2"/>
              </a:rPr>
              <a:t>Antibiyotik </a:t>
            </a:r>
            <a:r>
              <a:rPr lang="tr-TR" dirty="0" err="1">
                <a:sym typeface="Wingdings" panose="05000000000000000000" pitchFamily="2" charset="2"/>
              </a:rPr>
              <a:t>profilaksisi</a:t>
            </a:r>
            <a:r>
              <a:rPr lang="tr-TR" dirty="0">
                <a:sym typeface="Wingdings" panose="05000000000000000000" pitchFamily="2" charset="2"/>
              </a:rPr>
              <a:t>  :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            - minimal etki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            - yan etki                                       </a:t>
            </a:r>
            <a:r>
              <a:rPr lang="tr-TR" sz="3200" dirty="0">
                <a:solidFill>
                  <a:srgbClr val="FF0000"/>
                </a:solidFill>
                <a:sym typeface="Wingdings" panose="05000000000000000000" pitchFamily="2" charset="2"/>
              </a:rPr>
              <a:t>ÖNERİLMEZ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            - dirençli </a:t>
            </a:r>
            <a:r>
              <a:rPr lang="tr-TR" dirty="0" err="1">
                <a:sym typeface="Wingdings" panose="05000000000000000000" pitchFamily="2" charset="2"/>
              </a:rPr>
              <a:t>pnömokok</a:t>
            </a:r>
            <a:r>
              <a:rPr lang="tr-TR" dirty="0">
                <a:sym typeface="Wingdings" panose="05000000000000000000" pitchFamily="2" charset="2"/>
              </a:rPr>
              <a:t> oluşumu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                         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21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9158FC-BB64-4856-8FA6-3FA10439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D816CD-485A-4179-BFD6-D2CA945A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5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FM de şüpheli nazal veya </a:t>
            </a:r>
            <a:r>
              <a:rPr lang="tr-TR" dirty="0" err="1"/>
              <a:t>auriküler</a:t>
            </a:r>
            <a:r>
              <a:rPr lang="tr-TR" dirty="0"/>
              <a:t> lezyon  </a:t>
            </a:r>
          </a:p>
          <a:p>
            <a:pPr>
              <a:lnSpc>
                <a:spcPct val="100000"/>
              </a:lnSpc>
            </a:pPr>
            <a:r>
              <a:rPr lang="tr-TR" dirty="0"/>
              <a:t>Tekrarlayan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atakları </a:t>
            </a:r>
          </a:p>
          <a:p>
            <a:pPr>
              <a:lnSpc>
                <a:spcPct val="100000"/>
              </a:lnSpc>
            </a:pPr>
            <a:r>
              <a:rPr lang="tr-TR" dirty="0"/>
              <a:t>Kronik adenit</a:t>
            </a:r>
          </a:p>
          <a:p>
            <a:pPr>
              <a:lnSpc>
                <a:spcPct val="100000"/>
              </a:lnSpc>
            </a:pPr>
            <a:r>
              <a:rPr lang="tr-TR" dirty="0"/>
              <a:t>Tıbbi tedavi başarısızlığı</a:t>
            </a:r>
          </a:p>
          <a:p>
            <a:pPr>
              <a:lnSpc>
                <a:spcPct val="100000"/>
              </a:lnSpc>
            </a:pPr>
            <a:r>
              <a:rPr lang="tr-TR" dirty="0"/>
              <a:t>Komplikasyon varlığı</a:t>
            </a:r>
          </a:p>
          <a:p>
            <a:pPr>
              <a:lnSpc>
                <a:spcPct val="100000"/>
              </a:lnSpc>
            </a:pPr>
            <a:r>
              <a:rPr lang="tr-TR" dirty="0"/>
              <a:t>Devam eden işitme azlığı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898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0D26E-1E2F-40A8-ADC7-BFA03EA6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859"/>
            <a:ext cx="10515600" cy="1325563"/>
          </a:xfrm>
        </p:spPr>
        <p:txBody>
          <a:bodyPr/>
          <a:lstStyle/>
          <a:p>
            <a:r>
              <a:rPr lang="tr-TR" b="1" dirty="0"/>
              <a:t>Orta Kulak: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AB2FE5-0DD2-4A69-9E77-999BF571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43" y="1471465"/>
            <a:ext cx="5624937" cy="507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Orta kulak boşluğu; </a:t>
            </a:r>
          </a:p>
          <a:p>
            <a:r>
              <a:rPr lang="tr-TR" dirty="0" err="1"/>
              <a:t>Temporal</a:t>
            </a:r>
            <a:r>
              <a:rPr lang="tr-TR" dirty="0"/>
              <a:t> kemik içerisinde</a:t>
            </a:r>
          </a:p>
          <a:p>
            <a:r>
              <a:rPr lang="tr-TR" dirty="0"/>
              <a:t>Kulak zarı ile iç kulak arasında yerleşmiş</a:t>
            </a:r>
          </a:p>
          <a:p>
            <a:r>
              <a:rPr lang="tr-TR" dirty="0" err="1"/>
              <a:t>Anteroinferiorda</a:t>
            </a:r>
            <a:r>
              <a:rPr lang="tr-TR" dirty="0"/>
              <a:t> östaki tüpüyle </a:t>
            </a:r>
            <a:r>
              <a:rPr lang="tr-TR" dirty="0" err="1"/>
              <a:t>nazofarenkse</a:t>
            </a:r>
            <a:r>
              <a:rPr lang="tr-TR" dirty="0"/>
              <a:t>,</a:t>
            </a:r>
          </a:p>
          <a:p>
            <a:r>
              <a:rPr lang="tr-TR" dirty="0" err="1"/>
              <a:t>Posteriorda</a:t>
            </a:r>
            <a:r>
              <a:rPr lang="tr-TR" dirty="0"/>
              <a:t> ise </a:t>
            </a:r>
            <a:r>
              <a:rPr lang="tr-TR" dirty="0" err="1"/>
              <a:t>mastoid</a:t>
            </a:r>
            <a:r>
              <a:rPr lang="tr-TR" dirty="0"/>
              <a:t> hücreler aracılığıyla </a:t>
            </a:r>
            <a:r>
              <a:rPr lang="tr-TR" dirty="0" err="1"/>
              <a:t>temporal</a:t>
            </a:r>
            <a:r>
              <a:rPr lang="tr-TR" dirty="0"/>
              <a:t> kemiğe uzanan</a:t>
            </a:r>
          </a:p>
          <a:p>
            <a:r>
              <a:rPr lang="tr-TR" dirty="0"/>
              <a:t>Birbiriyle bağlantılı ve havalanan bir boşluk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7205CB-5F4E-4672-AC7E-846BA7175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77" y="1156358"/>
            <a:ext cx="5330280" cy="45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7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16E80-5996-44BB-9BEE-7F2EC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68966"/>
            <a:ext cx="10890956" cy="1521723"/>
          </a:xfrm>
        </p:spPr>
        <p:txBody>
          <a:bodyPr/>
          <a:lstStyle/>
          <a:p>
            <a:r>
              <a:rPr lang="tr-TR" b="1" dirty="0"/>
              <a:t>SERÖZ (EFÜZYONLU) OTİTİS MEDİA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BFD35D-841E-40A3-9FE1-D4B7E805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268815" cy="49983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/>
              <a:t>Akut kulak enfeksiyonu semptomu yok</a:t>
            </a:r>
          </a:p>
          <a:p>
            <a:pPr>
              <a:lnSpc>
                <a:spcPct val="100000"/>
              </a:lnSpc>
            </a:pPr>
            <a:r>
              <a:rPr lang="tr-TR" dirty="0"/>
              <a:t>Orta kulakta sıvı varlığı</a:t>
            </a:r>
          </a:p>
          <a:p>
            <a:pPr>
              <a:lnSpc>
                <a:spcPct val="100000"/>
              </a:lnSpc>
            </a:pPr>
            <a:r>
              <a:rPr lang="tr-TR" dirty="0"/>
              <a:t>Biriken sıvı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iletim tipi işitme kaybı </a:t>
            </a:r>
          </a:p>
          <a:p>
            <a:pPr>
              <a:lnSpc>
                <a:spcPct val="100000"/>
              </a:lnSpc>
            </a:pPr>
            <a:r>
              <a:rPr lang="tr-TR" dirty="0"/>
              <a:t>Ülkemizdeki prevalansı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%6.5-16.1</a:t>
            </a:r>
          </a:p>
          <a:p>
            <a:pPr>
              <a:lnSpc>
                <a:spcPct val="100000"/>
              </a:lnSpc>
            </a:pPr>
            <a:r>
              <a:rPr lang="tr-TR" dirty="0"/>
              <a:t>En sık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5-8 yaş</a:t>
            </a:r>
          </a:p>
          <a:p>
            <a:pPr>
              <a:lnSpc>
                <a:spcPct val="100000"/>
              </a:lnSpc>
            </a:pPr>
            <a:r>
              <a:rPr lang="tr-TR" dirty="0"/>
              <a:t>Çoğunlukla 3 ay içerisinde gerileme</a:t>
            </a:r>
          </a:p>
          <a:p>
            <a:pPr>
              <a:lnSpc>
                <a:spcPct val="100000"/>
              </a:lnSpc>
            </a:pPr>
            <a:r>
              <a:rPr lang="tr-TR" dirty="0"/>
              <a:t>Çocukluk çağında görülen iletim tipi işitme kayıplarının en sık sebebi</a:t>
            </a:r>
          </a:p>
          <a:p>
            <a:endParaRPr lang="tr-TR" dirty="0"/>
          </a:p>
        </p:txBody>
      </p:sp>
      <p:pic>
        <p:nvPicPr>
          <p:cNvPr id="5" name="Resim 4" descr="tablo, oturma, beyaz, siyah içeren bir resim&#10;&#10;Açıklama otomatik olarak oluşturuldu">
            <a:extLst>
              <a:ext uri="{FF2B5EF4-FFF2-40B4-BE49-F238E27FC236}">
                <a16:creationId xmlns:a16="http://schemas.microsoft.com/office/drawing/2014/main" id="{C06CA3DD-6C09-427B-B9AF-94447BBA7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15" y="1540870"/>
            <a:ext cx="4522275" cy="46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4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666332-A929-4C0D-90D6-36DE0D67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02" y="1232452"/>
            <a:ext cx="9698038" cy="5723715"/>
          </a:xfrm>
        </p:spPr>
        <p:txBody>
          <a:bodyPr>
            <a:normAutofit/>
          </a:bodyPr>
          <a:lstStyle/>
          <a:p>
            <a:r>
              <a:rPr lang="tr-TR" sz="3000" dirty="0"/>
              <a:t>Hastalığın önemi :</a:t>
            </a:r>
          </a:p>
          <a:p>
            <a:endParaRPr lang="tr-TR" sz="30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3000" dirty="0"/>
              <a:t>       -  işitme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000" dirty="0"/>
              <a:t>       -  konuşma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000" dirty="0"/>
              <a:t>       -  dil gelişimi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000" dirty="0"/>
              <a:t>       -  öğrenme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A48F11F-F6FB-412C-BAB6-DFA5316A1637}"/>
              </a:ext>
            </a:extLst>
          </p:cNvPr>
          <p:cNvSpPr txBox="1"/>
          <p:nvPr/>
        </p:nvSpPr>
        <p:spPr>
          <a:xfrm>
            <a:off x="4834938" y="3136612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b="1" dirty="0">
                <a:sym typeface="Wingdings" panose="05000000000000000000" pitchFamily="2" charset="2"/>
              </a:rPr>
              <a:t>OLUMSUZ ETKİLER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914950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E37E88-5189-4646-B1A9-EB3DF836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23267A-1829-4196-95D0-F7F8A907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multifaktöriyel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dirty="0"/>
              <a:t>Östaki tüpü </a:t>
            </a:r>
            <a:r>
              <a:rPr lang="tr-TR" dirty="0" err="1"/>
              <a:t>disfonksiyonu</a:t>
            </a:r>
            <a:endParaRPr lang="tr-TR" dirty="0"/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dirty="0"/>
              <a:t>Akut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medianın</a:t>
            </a:r>
            <a:r>
              <a:rPr lang="tr-TR" dirty="0"/>
              <a:t> sekeli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dirty="0" err="1"/>
              <a:t>Down</a:t>
            </a:r>
            <a:r>
              <a:rPr lang="tr-TR" dirty="0"/>
              <a:t> sendromu, yarık damak gibi anatomik bozukluklar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dirty="0" err="1"/>
              <a:t>Subklinik</a:t>
            </a:r>
            <a:r>
              <a:rPr lang="tr-TR" dirty="0"/>
              <a:t> bakteriyel enfeksiyon sonrası (</a:t>
            </a:r>
            <a:r>
              <a:rPr lang="tr-TR" dirty="0" err="1"/>
              <a:t>sitokinlerin</a:t>
            </a:r>
            <a:r>
              <a:rPr lang="tr-TR" dirty="0"/>
              <a:t> etkisiyle)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dirty="0" err="1"/>
              <a:t>Gastroözofageal</a:t>
            </a:r>
            <a:r>
              <a:rPr lang="tr-TR" dirty="0"/>
              <a:t> </a:t>
            </a:r>
            <a:r>
              <a:rPr lang="tr-TR" dirty="0" err="1"/>
              <a:t>reflü</a:t>
            </a:r>
            <a:r>
              <a:rPr lang="tr-TR" dirty="0"/>
              <a:t> ile ilişkili (artmış pepsin ile ilişkili)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547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C2C6922-21EC-41B7-A71C-749EDD2BA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46" y="865440"/>
            <a:ext cx="8987817" cy="5127119"/>
          </a:xfrm>
        </p:spPr>
      </p:pic>
    </p:spTree>
    <p:extLst>
      <p:ext uri="{BB962C8B-B14F-4D97-AF65-F5344CB8AC3E}">
        <p14:creationId xmlns:p14="http://schemas.microsoft.com/office/powerpoint/2010/main" val="2613523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135D4E-E44A-445F-B4F0-C38FBE57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205"/>
            <a:ext cx="9404723" cy="1184914"/>
          </a:xfrm>
        </p:spPr>
        <p:txBody>
          <a:bodyPr/>
          <a:lstStyle/>
          <a:p>
            <a:r>
              <a:rPr lang="tr-TR" dirty="0"/>
              <a:t>Klinik: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38D53C-6490-41C7-9953-16A45B09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119"/>
            <a:ext cx="10515600" cy="4351338"/>
          </a:xfrm>
        </p:spPr>
        <p:txBody>
          <a:bodyPr/>
          <a:lstStyle/>
          <a:p>
            <a:r>
              <a:rPr lang="tr-TR" dirty="0"/>
              <a:t>Hastaların çoğunda tek belirti </a:t>
            </a:r>
            <a:r>
              <a:rPr lang="tr-TR" dirty="0">
                <a:sym typeface="Wingdings" panose="05000000000000000000" pitchFamily="2" charset="2"/>
              </a:rPr>
              <a:t>    İ</a:t>
            </a:r>
            <a:r>
              <a:rPr lang="tr-TR" dirty="0"/>
              <a:t>şitme kaybı</a:t>
            </a:r>
          </a:p>
          <a:p>
            <a:endParaRPr lang="tr-TR" dirty="0"/>
          </a:p>
          <a:p>
            <a:r>
              <a:rPr lang="tr-TR" dirty="0"/>
              <a:t>Ağrı </a:t>
            </a:r>
            <a:r>
              <a:rPr lang="tr-TR" b="1" dirty="0"/>
              <a:t>X</a:t>
            </a:r>
          </a:p>
          <a:p>
            <a:r>
              <a:rPr lang="tr-TR" dirty="0"/>
              <a:t>ateş </a:t>
            </a:r>
            <a:r>
              <a:rPr lang="tr-TR" b="1" dirty="0"/>
              <a:t>X                                 </a:t>
            </a:r>
            <a:r>
              <a:rPr lang="tr-TR" b="1" dirty="0">
                <a:solidFill>
                  <a:srgbClr val="FF0000"/>
                </a:solidFill>
                <a:sym typeface="Wingdings" panose="05000000000000000000" pitchFamily="2" charset="2"/>
              </a:rPr>
              <a:t>TANIDA GECİKME</a:t>
            </a:r>
            <a:r>
              <a:rPr lang="tr-TR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dirty="0"/>
              <a:t>kulak akıntısı </a:t>
            </a:r>
            <a:r>
              <a:rPr lang="tr-TR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1824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03852-F752-4AA6-98B7-4FD2D75B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12" y="89452"/>
            <a:ext cx="9404723" cy="1150614"/>
          </a:xfrm>
        </p:spPr>
        <p:txBody>
          <a:bodyPr/>
          <a:lstStyle/>
          <a:p>
            <a:r>
              <a:rPr lang="tr-TR" dirty="0"/>
              <a:t>Tanı: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086546-3C36-431B-875E-73B33DE2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63" y="1143000"/>
            <a:ext cx="9939881" cy="5625548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/>
              <a:t>Öykü + FM (</a:t>
            </a:r>
            <a:r>
              <a:rPr lang="tr-TR" sz="3000" dirty="0" err="1"/>
              <a:t>otoskopi</a:t>
            </a:r>
            <a:r>
              <a:rPr lang="tr-TR" sz="3000" dirty="0"/>
              <a:t>) + </a:t>
            </a:r>
            <a:r>
              <a:rPr lang="tr-TR" sz="3000" dirty="0" err="1"/>
              <a:t>odyometrik</a:t>
            </a:r>
            <a:r>
              <a:rPr lang="tr-TR" sz="3000" dirty="0"/>
              <a:t> inceleme </a:t>
            </a:r>
          </a:p>
          <a:p>
            <a:r>
              <a:rPr lang="tr-TR" sz="3000" dirty="0"/>
              <a:t>En </a:t>
            </a:r>
            <a:r>
              <a:rPr lang="tr-TR" sz="3000" dirty="0" err="1"/>
              <a:t>sensitif</a:t>
            </a:r>
            <a:r>
              <a:rPr lang="tr-TR" sz="3000" dirty="0"/>
              <a:t>-spesifik </a:t>
            </a:r>
            <a:r>
              <a:rPr lang="tr-TR" sz="3000" dirty="0" err="1"/>
              <a:t>non-invaziv</a:t>
            </a:r>
            <a:r>
              <a:rPr lang="tr-TR" sz="3000" dirty="0"/>
              <a:t> yöntem </a:t>
            </a:r>
            <a:r>
              <a:rPr lang="tr-TR" sz="3000" dirty="0">
                <a:sym typeface="Wingdings" panose="05000000000000000000" pitchFamily="2" charset="2"/>
              </a:rPr>
              <a:t> </a:t>
            </a:r>
            <a:r>
              <a:rPr lang="tr-TR" sz="3000" dirty="0" err="1"/>
              <a:t>pnömatik</a:t>
            </a:r>
            <a:r>
              <a:rPr lang="tr-TR" sz="3000" dirty="0"/>
              <a:t> </a:t>
            </a:r>
            <a:r>
              <a:rPr lang="tr-TR" sz="3000" dirty="0" err="1"/>
              <a:t>otoskop</a:t>
            </a:r>
            <a:endParaRPr lang="tr-TR" sz="3000" dirty="0"/>
          </a:p>
          <a:p>
            <a:r>
              <a:rPr lang="tr-TR" sz="3000" dirty="0"/>
              <a:t>Kulak zarı:     </a:t>
            </a:r>
            <a:r>
              <a:rPr lang="tr-TR" dirty="0"/>
              <a:t>-Mat </a:t>
            </a:r>
          </a:p>
          <a:p>
            <a:pPr marL="0" indent="0">
              <a:buNone/>
            </a:pPr>
            <a:r>
              <a:rPr lang="tr-TR" dirty="0"/>
              <a:t>                            -Sarımsı </a:t>
            </a:r>
          </a:p>
          <a:p>
            <a:pPr marL="0" indent="0">
              <a:buNone/>
            </a:pPr>
            <a:r>
              <a:rPr lang="tr-TR" dirty="0"/>
              <a:t>                            -</a:t>
            </a:r>
            <a:r>
              <a:rPr lang="tr-TR" dirty="0" err="1"/>
              <a:t>Vaskülarize</a:t>
            </a:r>
            <a:r>
              <a:rPr lang="tr-TR" dirty="0"/>
              <a:t> (damarlarda belirginleşme)</a:t>
            </a:r>
          </a:p>
          <a:p>
            <a:pPr marL="0" indent="0">
              <a:buNone/>
            </a:pPr>
            <a:r>
              <a:rPr lang="tr-TR" dirty="0"/>
              <a:t>                            -Hareket azlığı (</a:t>
            </a:r>
            <a:r>
              <a:rPr lang="tr-TR" dirty="0" err="1"/>
              <a:t>Pnömatik</a:t>
            </a:r>
            <a:r>
              <a:rPr lang="tr-TR" dirty="0"/>
              <a:t> </a:t>
            </a:r>
            <a:r>
              <a:rPr lang="tr-TR" dirty="0" err="1"/>
              <a:t>otoskopla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000" dirty="0"/>
              <a:t>  -Daha nadiren:   </a:t>
            </a:r>
            <a:r>
              <a:rPr lang="tr-TR" dirty="0"/>
              <a:t>-Hava kabarcıkları</a:t>
            </a:r>
          </a:p>
          <a:p>
            <a:pPr marL="0" indent="0">
              <a:buNone/>
            </a:pPr>
            <a:r>
              <a:rPr lang="tr-TR" dirty="0"/>
              <a:t>                                  -Sıvı seviyesi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000" dirty="0"/>
              <a:t>  -İ</a:t>
            </a:r>
            <a:r>
              <a:rPr lang="nn-NO" sz="3000" dirty="0"/>
              <a:t>leri vakalarda</a:t>
            </a:r>
            <a:r>
              <a:rPr lang="tr-TR" sz="3000" dirty="0"/>
              <a:t>:  </a:t>
            </a:r>
            <a:r>
              <a:rPr lang="tr-TR" dirty="0"/>
              <a:t>-R</a:t>
            </a:r>
            <a:r>
              <a:rPr lang="nn-NO" dirty="0"/>
              <a:t>etraksiyon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-A</a:t>
            </a:r>
            <a:r>
              <a:rPr lang="nn-NO" dirty="0"/>
              <a:t>dezyon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448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3AA93-EA80-4AD5-B602-1C811B3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lma, kırmızı, meyve, oturma içeren bir resim&#10;&#10;Açıklama otomatik olarak oluşturuldu">
            <a:extLst>
              <a:ext uri="{FF2B5EF4-FFF2-40B4-BE49-F238E27FC236}">
                <a16:creationId xmlns:a16="http://schemas.microsoft.com/office/drawing/2014/main" id="{18E899A4-FC3D-4EB9-A666-5200A168A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59649"/>
            <a:ext cx="5400674" cy="4743450"/>
          </a:xfrm>
          <a:prstGeom prst="rect">
            <a:avLst/>
          </a:prstGeom>
        </p:spPr>
      </p:pic>
      <p:pic>
        <p:nvPicPr>
          <p:cNvPr id="5" name="İçerik Yer Tutucusu 4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B248B61D-96C3-415D-BB83-02F22DA95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90" y="1259649"/>
            <a:ext cx="532288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25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onut, tablo, oturma, tutma içeren bir resim&#10;&#10;Açıklama otomatik olarak oluşturuldu">
            <a:extLst>
              <a:ext uri="{FF2B5EF4-FFF2-40B4-BE49-F238E27FC236}">
                <a16:creationId xmlns:a16="http://schemas.microsoft.com/office/drawing/2014/main" id="{51B966ED-B659-42E4-958D-1A5DAA68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7537"/>
            <a:ext cx="4752474" cy="4162926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3BDCA1A-2EE1-4B9C-8558-CAA8FD862B5F}"/>
              </a:ext>
            </a:extLst>
          </p:cNvPr>
          <p:cNvSpPr txBox="1"/>
          <p:nvPr/>
        </p:nvSpPr>
        <p:spPr>
          <a:xfrm>
            <a:off x="1193132" y="5763126"/>
            <a:ext cx="404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Orta kulağı dolduran sarımsı renkte sıvı</a:t>
            </a:r>
          </a:p>
        </p:txBody>
      </p:sp>
      <p:pic>
        <p:nvPicPr>
          <p:cNvPr id="8" name="Resim 7" descr="donut, tablo, elma, oturma içeren bir resim&#10;&#10;Açıklama otomatik olarak oluşturuldu">
            <a:extLst>
              <a:ext uri="{FF2B5EF4-FFF2-40B4-BE49-F238E27FC236}">
                <a16:creationId xmlns:a16="http://schemas.microsoft.com/office/drawing/2014/main" id="{131A2F18-18EC-4C11-8477-BC80A4632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47537"/>
            <a:ext cx="5021179" cy="416292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556DE94-5313-4529-9629-8C25FD786503}"/>
              </a:ext>
            </a:extLst>
          </p:cNvPr>
          <p:cNvSpPr txBox="1"/>
          <p:nvPr/>
        </p:nvSpPr>
        <p:spPr>
          <a:xfrm>
            <a:off x="6761748" y="5763126"/>
            <a:ext cx="404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Orta kulakta sıvı ve hafif </a:t>
            </a:r>
            <a:r>
              <a:rPr lang="tr-TR" dirty="0" err="1"/>
              <a:t>retraksiyon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77134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579B92-79C8-4306-8D04-01FF1878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utma, küçük, tablo, kırmızı içeren bir resim&#10;&#10;Açıklama otomatik olarak oluşturuldu">
            <a:extLst>
              <a:ext uri="{FF2B5EF4-FFF2-40B4-BE49-F238E27FC236}">
                <a16:creationId xmlns:a16="http://schemas.microsoft.com/office/drawing/2014/main" id="{49BB4323-5EFA-4635-B512-7B60F5EED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9569"/>
            <a:ext cx="5157537" cy="4319337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76C38E9-4EA7-4BA3-BE0D-5A73B5B0FB2B}"/>
              </a:ext>
            </a:extLst>
          </p:cNvPr>
          <p:cNvSpPr txBox="1"/>
          <p:nvPr/>
        </p:nvSpPr>
        <p:spPr>
          <a:xfrm>
            <a:off x="2269959" y="5907504"/>
            <a:ext cx="183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Hava kabarcıkları</a:t>
            </a:r>
          </a:p>
        </p:txBody>
      </p:sp>
      <p:pic>
        <p:nvPicPr>
          <p:cNvPr id="8" name="Resim 7" descr="tutma, donut, küçük, tabak içeren bir resim&#10;&#10;Açıklama otomatik olarak oluşturuldu">
            <a:extLst>
              <a:ext uri="{FF2B5EF4-FFF2-40B4-BE49-F238E27FC236}">
                <a16:creationId xmlns:a16="http://schemas.microsoft.com/office/drawing/2014/main" id="{BC1EFCEE-2381-46E4-A665-F9BE9FA1E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5" y="1359568"/>
            <a:ext cx="5390146" cy="431933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5ABDCC3-44D6-4531-99B0-0A38FC3493F7}"/>
              </a:ext>
            </a:extLst>
          </p:cNvPr>
          <p:cNvSpPr txBox="1"/>
          <p:nvPr/>
        </p:nvSpPr>
        <p:spPr>
          <a:xfrm>
            <a:off x="6785810" y="5882637"/>
            <a:ext cx="441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Daha az sıvı, hava kabarcıkları ve </a:t>
            </a:r>
            <a:r>
              <a:rPr lang="tr-TR" dirty="0" err="1"/>
              <a:t>retrakte</a:t>
            </a:r>
            <a:r>
              <a:rPr lang="tr-TR" dirty="0"/>
              <a:t> kulak zarı</a:t>
            </a:r>
          </a:p>
        </p:txBody>
      </p:sp>
    </p:spTree>
    <p:extLst>
      <p:ext uri="{BB962C8B-B14F-4D97-AF65-F5344CB8AC3E}">
        <p14:creationId xmlns:p14="http://schemas.microsoft.com/office/powerpoint/2010/main" val="22179231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8D4DA5-1C40-4EC0-9EB6-32262F49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donut, hayvan, iç mekan, bardak içeren bir resim&#10;&#10;Açıklama otomatik olarak oluşturuldu">
            <a:extLst>
              <a:ext uri="{FF2B5EF4-FFF2-40B4-BE49-F238E27FC236}">
                <a16:creationId xmlns:a16="http://schemas.microsoft.com/office/drawing/2014/main" id="{2A55CB3E-D1F1-44B1-8E41-A4C92A65B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331"/>
            <a:ext cx="5153511" cy="435133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F542DB4-35CC-4A50-9D78-9C5CC68B0808}"/>
              </a:ext>
            </a:extLst>
          </p:cNvPr>
          <p:cNvSpPr txBox="1"/>
          <p:nvPr/>
        </p:nvSpPr>
        <p:spPr>
          <a:xfrm>
            <a:off x="838200" y="5846544"/>
            <a:ext cx="460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Retrakte</a:t>
            </a:r>
            <a:r>
              <a:rPr lang="tr-TR" dirty="0"/>
              <a:t> kulak zarı, </a:t>
            </a:r>
            <a:r>
              <a:rPr lang="tr-TR" dirty="0" err="1"/>
              <a:t>malleusun</a:t>
            </a:r>
            <a:r>
              <a:rPr lang="tr-TR" dirty="0"/>
              <a:t> </a:t>
            </a:r>
            <a:r>
              <a:rPr lang="tr-TR" dirty="0" err="1"/>
              <a:t>lateral</a:t>
            </a:r>
            <a:r>
              <a:rPr lang="tr-TR" dirty="0"/>
              <a:t> prosesi belirginleşmiş</a:t>
            </a:r>
          </a:p>
        </p:txBody>
      </p:sp>
      <p:pic>
        <p:nvPicPr>
          <p:cNvPr id="8" name="Resim 7" descr="donut, iç mekan, oturma, tablo içeren bir resim&#10;&#10;Açıklama otomatik olarak oluşturuldu">
            <a:extLst>
              <a:ext uri="{FF2B5EF4-FFF2-40B4-BE49-F238E27FC236}">
                <a16:creationId xmlns:a16="http://schemas.microsoft.com/office/drawing/2014/main" id="{EF4DF8E5-81F2-4DFE-8E91-8F1A52186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91" y="1253331"/>
            <a:ext cx="5422214" cy="435133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21794EC-A63F-4F60-ADDD-2B9CCBEF3A77}"/>
              </a:ext>
            </a:extLst>
          </p:cNvPr>
          <p:cNvSpPr txBox="1"/>
          <p:nvPr/>
        </p:nvSpPr>
        <p:spPr>
          <a:xfrm>
            <a:off x="6793840" y="5846543"/>
            <a:ext cx="423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Pars </a:t>
            </a:r>
            <a:r>
              <a:rPr lang="tr-TR" dirty="0" err="1"/>
              <a:t>flaksidada</a:t>
            </a:r>
            <a:r>
              <a:rPr lang="tr-TR" dirty="0"/>
              <a:t> belirgin </a:t>
            </a:r>
            <a:r>
              <a:rPr lang="tr-TR" dirty="0" err="1"/>
              <a:t>retraksiyon</a:t>
            </a:r>
            <a:r>
              <a:rPr lang="tr-TR" dirty="0"/>
              <a:t>, sarı renkli </a:t>
            </a:r>
            <a:r>
              <a:rPr lang="tr-TR" dirty="0" err="1"/>
              <a:t>efüzyon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71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AB81F0-3C42-447F-B91C-8C59ECB0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Timpanik</a:t>
            </a:r>
            <a:r>
              <a:rPr lang="tr-TR" b="1" dirty="0"/>
              <a:t> </a:t>
            </a:r>
            <a:r>
              <a:rPr lang="tr-TR" b="1" dirty="0" err="1"/>
              <a:t>Membran</a:t>
            </a:r>
            <a:r>
              <a:rPr lang="tr-TR" b="1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22D367-F1EA-49FB-B764-03B3B62FE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70713" cy="4351338"/>
          </a:xfrm>
        </p:spPr>
        <p:txBody>
          <a:bodyPr/>
          <a:lstStyle/>
          <a:p>
            <a:r>
              <a:rPr lang="tr-TR" dirty="0"/>
              <a:t>Orta kulağı dış kulak yolundan ayıran </a:t>
            </a:r>
            <a:r>
              <a:rPr lang="tr-TR" dirty="0" err="1"/>
              <a:t>membranöz</a:t>
            </a:r>
            <a:r>
              <a:rPr lang="tr-TR" dirty="0"/>
              <a:t> bir yapı</a:t>
            </a:r>
          </a:p>
          <a:p>
            <a:r>
              <a:rPr lang="tr-TR" dirty="0"/>
              <a:t> 8 mm genişliğinde</a:t>
            </a:r>
          </a:p>
          <a:p>
            <a:r>
              <a:rPr lang="tr-TR" dirty="0"/>
              <a:t>9-10 mm uzunluğunda</a:t>
            </a:r>
          </a:p>
          <a:p>
            <a:r>
              <a:rPr lang="tr-TR" dirty="0"/>
              <a:t>0.1 mm kalınlığında</a:t>
            </a:r>
          </a:p>
          <a:p>
            <a:r>
              <a:rPr lang="tr-TR" dirty="0"/>
              <a:t>İnce, yarı şeffaf ve elips şeklinde</a:t>
            </a:r>
          </a:p>
          <a:p>
            <a:r>
              <a:rPr lang="tr-TR" dirty="0"/>
              <a:t>Hafif konkav</a:t>
            </a:r>
          </a:p>
        </p:txBody>
      </p:sp>
      <p:pic>
        <p:nvPicPr>
          <p:cNvPr id="4" name="Resim 3" descr="tabak, bardak, tablo, donut içeren bir resim&#10;&#10;Açıklama otomatik olarak oluşturuldu">
            <a:extLst>
              <a:ext uri="{FF2B5EF4-FFF2-40B4-BE49-F238E27FC236}">
                <a16:creationId xmlns:a16="http://schemas.microsoft.com/office/drawing/2014/main" id="{5A7E6B04-E65A-4EDB-9A94-6FA760729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82" y="1161153"/>
            <a:ext cx="5342521" cy="45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025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376135-70E3-4835-9D60-15877A4B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bardak, hayvan, iç mekan, donut içeren bir resim&#10;&#10;Açıklama otomatik olarak oluşturuldu">
            <a:extLst>
              <a:ext uri="{FF2B5EF4-FFF2-40B4-BE49-F238E27FC236}">
                <a16:creationId xmlns:a16="http://schemas.microsoft.com/office/drawing/2014/main" id="{2AF1C9E5-7AE8-4F15-AE08-B058675F3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2" y="1690605"/>
            <a:ext cx="4426953" cy="4053974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9F7C276-38E4-43DA-B3D4-473D78220029}"/>
              </a:ext>
            </a:extLst>
          </p:cNvPr>
          <p:cNvSpPr txBox="1"/>
          <p:nvPr/>
        </p:nvSpPr>
        <p:spPr>
          <a:xfrm>
            <a:off x="1299411" y="5907505"/>
            <a:ext cx="309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Retrakte</a:t>
            </a:r>
            <a:r>
              <a:rPr lang="tr-TR" dirty="0"/>
              <a:t> kulak zarı ve </a:t>
            </a:r>
            <a:r>
              <a:rPr lang="tr-TR" dirty="0" err="1"/>
              <a:t>efüzyon</a:t>
            </a:r>
            <a:endParaRPr lang="tr-TR" dirty="0"/>
          </a:p>
        </p:txBody>
      </p:sp>
      <p:pic>
        <p:nvPicPr>
          <p:cNvPr id="8" name="Resim 7" descr="hayvan, yiyecek, donut, küçük içeren bir resim&#10;&#10;Açıklama otomatik olarak oluşturuldu">
            <a:extLst>
              <a:ext uri="{FF2B5EF4-FFF2-40B4-BE49-F238E27FC236}">
                <a16:creationId xmlns:a16="http://schemas.microsoft.com/office/drawing/2014/main" id="{C1276197-6115-4951-8B62-C9C349A52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2" y="1690688"/>
            <a:ext cx="4776536" cy="405397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6E060CA-0B64-4FBA-B88C-51A3E3AA37C8}"/>
              </a:ext>
            </a:extLst>
          </p:cNvPr>
          <p:cNvSpPr txBox="1"/>
          <p:nvPr/>
        </p:nvSpPr>
        <p:spPr>
          <a:xfrm>
            <a:off x="6659479" y="5907505"/>
            <a:ext cx="382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Üst kısımda görülen sarı renkli </a:t>
            </a:r>
            <a:r>
              <a:rPr lang="tr-TR" dirty="0" err="1"/>
              <a:t>efüzyon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411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2BD9EB-F53A-4646-A4DF-C9C64988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891129"/>
            <a:ext cx="9404723" cy="987775"/>
          </a:xfrm>
        </p:spPr>
        <p:txBody>
          <a:bodyPr/>
          <a:lstStyle/>
          <a:p>
            <a:r>
              <a:rPr lang="tr-TR" dirty="0"/>
              <a:t>Tedavi: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A76889-C180-4338-AD82-AF00C0D4B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2144406"/>
            <a:ext cx="10486206" cy="34612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</a:t>
            </a:r>
            <a:r>
              <a:rPr lang="tr-TR" sz="3200" b="1" dirty="0"/>
              <a:t>Konservatif tedavi:</a:t>
            </a:r>
          </a:p>
          <a:p>
            <a:pPr>
              <a:lnSpc>
                <a:spcPct val="150000"/>
              </a:lnSpc>
            </a:pPr>
            <a:r>
              <a:rPr lang="tr-TR" dirty="0"/>
              <a:t>%90 olguda 3 ay içinde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Kendiliğinden iyileşme</a:t>
            </a:r>
          </a:p>
          <a:p>
            <a:pPr>
              <a:lnSpc>
                <a:spcPct val="150000"/>
              </a:lnSpc>
            </a:pPr>
            <a:r>
              <a:rPr lang="tr-TR" dirty="0"/>
              <a:t>3 aydan daha uzun süren SOM </a:t>
            </a:r>
            <a:r>
              <a:rPr lang="tr-TR" dirty="0">
                <a:sym typeface="Wingdings" panose="05000000000000000000" pitchFamily="2" charset="2"/>
              </a:rPr>
              <a:t>S</a:t>
            </a:r>
            <a:r>
              <a:rPr lang="tr-TR" dirty="0"/>
              <a:t>pontan gerileme şansı düşük(%20) </a:t>
            </a:r>
          </a:p>
          <a:p>
            <a:pPr>
              <a:lnSpc>
                <a:spcPct val="150000"/>
              </a:lnSpc>
            </a:pPr>
            <a:r>
              <a:rPr lang="tr-TR" dirty="0"/>
              <a:t>Riskli grup dışındaki hastalar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Birer ay arayla izlem</a:t>
            </a:r>
          </a:p>
        </p:txBody>
      </p:sp>
    </p:spTree>
    <p:extLst>
      <p:ext uri="{BB962C8B-B14F-4D97-AF65-F5344CB8AC3E}">
        <p14:creationId xmlns:p14="http://schemas.microsoft.com/office/powerpoint/2010/main" val="28711273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0F079B-D1CA-4946-A59C-B8EF5701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98" y="775252"/>
            <a:ext cx="11233737" cy="587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</a:t>
            </a:r>
            <a:r>
              <a:rPr lang="tr-TR" sz="3200" b="1" dirty="0"/>
              <a:t>Medikal tedavi:</a:t>
            </a:r>
          </a:p>
          <a:p>
            <a:pPr>
              <a:lnSpc>
                <a:spcPct val="200000"/>
              </a:lnSpc>
            </a:pPr>
            <a:r>
              <a:rPr lang="tr-TR" dirty="0"/>
              <a:t>Antibiyotikler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%15’lik hasta popülasyonunda faydalı</a:t>
            </a:r>
          </a:p>
          <a:p>
            <a:pPr>
              <a:lnSpc>
                <a:spcPct val="200000"/>
              </a:lnSpc>
            </a:pPr>
            <a:r>
              <a:rPr lang="tr-TR" dirty="0"/>
              <a:t>NSAID, </a:t>
            </a:r>
            <a:r>
              <a:rPr lang="tr-TR" dirty="0" err="1"/>
              <a:t>dekonjestanlar</a:t>
            </a:r>
            <a:r>
              <a:rPr lang="tr-TR" dirty="0"/>
              <a:t> ve </a:t>
            </a:r>
            <a:r>
              <a:rPr lang="tr-TR" dirty="0" err="1"/>
              <a:t>antihistaminikler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Yararı gösterilememiş</a:t>
            </a:r>
          </a:p>
          <a:p>
            <a:pPr>
              <a:lnSpc>
                <a:spcPct val="200000"/>
              </a:lnSpc>
            </a:pPr>
            <a:r>
              <a:rPr lang="tr-TR" dirty="0" err="1"/>
              <a:t>Steroidler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Kısa dönemde etkili , ancak tartışmalı</a:t>
            </a:r>
          </a:p>
          <a:p>
            <a:pPr>
              <a:lnSpc>
                <a:spcPct val="200000"/>
              </a:lnSpc>
            </a:pPr>
            <a:r>
              <a:rPr lang="tr-TR" dirty="0" err="1"/>
              <a:t>Sürfaktan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/>
              <a:t>İntranazal</a:t>
            </a:r>
            <a:r>
              <a:rPr lang="tr-TR" dirty="0"/>
              <a:t> </a:t>
            </a:r>
            <a:r>
              <a:rPr lang="tr-TR" dirty="0" err="1"/>
              <a:t>sürfaktan</a:t>
            </a:r>
            <a:r>
              <a:rPr lang="tr-TR" dirty="0"/>
              <a:t> deneysel olarak </a:t>
            </a:r>
            <a:r>
              <a:rPr lang="tr-TR" dirty="0" err="1"/>
              <a:t>efüzyon</a:t>
            </a:r>
            <a:r>
              <a:rPr lang="tr-TR" dirty="0"/>
              <a:t> süresini kısaltmış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2432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4460CE-4C30-4391-9FE4-DA218C98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00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Sevk edilmesi gerekenler: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- </a:t>
            </a:r>
            <a:r>
              <a:rPr lang="tr-TR" dirty="0" err="1"/>
              <a:t>Efüzyonu</a:t>
            </a:r>
            <a:r>
              <a:rPr lang="tr-TR" dirty="0"/>
              <a:t> 3 aydan uzun süren</a:t>
            </a:r>
          </a:p>
          <a:p>
            <a:pPr marL="0" indent="0">
              <a:buNone/>
            </a:pPr>
            <a:r>
              <a:rPr lang="tr-TR" dirty="0"/>
              <a:t>  - Beraberinde işitme kaybı ve diğer semptomlar olan</a:t>
            </a:r>
          </a:p>
          <a:p>
            <a:pPr marL="0" indent="0">
              <a:buNone/>
            </a:pPr>
            <a:r>
              <a:rPr lang="tr-TR" dirty="0"/>
              <a:t>  - Risk faktörleri olan</a:t>
            </a:r>
          </a:p>
          <a:p>
            <a:pPr marL="0" indent="0">
              <a:buNone/>
            </a:pPr>
            <a:r>
              <a:rPr lang="tr-TR" dirty="0"/>
              <a:t>  - </a:t>
            </a:r>
            <a:r>
              <a:rPr lang="tr-TR" dirty="0" err="1"/>
              <a:t>Timpanik</a:t>
            </a:r>
            <a:r>
              <a:rPr lang="tr-TR" dirty="0"/>
              <a:t> veya </a:t>
            </a:r>
            <a:r>
              <a:rPr lang="tr-TR" dirty="0" err="1"/>
              <a:t>auriküler</a:t>
            </a:r>
            <a:r>
              <a:rPr lang="tr-TR" dirty="0"/>
              <a:t> yapısal problem gelişen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</a:t>
            </a:r>
          </a:p>
          <a:p>
            <a:pPr marL="0" indent="0">
              <a:buNone/>
            </a:pPr>
            <a:r>
              <a:rPr lang="tr-TR" b="1" dirty="0">
                <a:sym typeface="Wingdings" panose="05000000000000000000" pitchFamily="2" charset="2"/>
              </a:rPr>
              <a:t>                                       </a:t>
            </a:r>
            <a:r>
              <a:rPr lang="tr-TR" b="1" dirty="0"/>
              <a:t>CERRAHİ İÇİN ADAY </a:t>
            </a:r>
          </a:p>
        </p:txBody>
      </p:sp>
    </p:spTree>
    <p:extLst>
      <p:ext uri="{BB962C8B-B14F-4D97-AF65-F5344CB8AC3E}">
        <p14:creationId xmlns:p14="http://schemas.microsoft.com/office/powerpoint/2010/main" val="29693020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C826B6-EBF1-423B-AE7C-387D0BD0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Olgumuzda ne yaptık?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836D63-BF41-4EBD-86B6-4F5E177E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tr-TR" dirty="0"/>
              <a:t>Beslenme, büyüme-gelişme normal, aşıları tam </a:t>
            </a:r>
          </a:p>
          <a:p>
            <a:r>
              <a:rPr lang="tr-TR" dirty="0"/>
              <a:t>KBB muayenesi 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Sol </a:t>
            </a:r>
            <a:r>
              <a:rPr lang="tr-TR" dirty="0" err="1"/>
              <a:t>timpanik</a:t>
            </a:r>
            <a:r>
              <a:rPr lang="tr-TR" dirty="0"/>
              <a:t> zarda kızarıklık </a:t>
            </a:r>
          </a:p>
          <a:p>
            <a:r>
              <a:rPr lang="tr-TR" dirty="0"/>
              <a:t>Diğer sistemik fizik muayeneleri doğal</a:t>
            </a:r>
          </a:p>
          <a:p>
            <a:r>
              <a:rPr lang="tr-TR" b="1" dirty="0"/>
              <a:t>Tedavi:            </a:t>
            </a:r>
          </a:p>
          <a:p>
            <a:pPr marL="0" indent="0">
              <a:buNone/>
            </a:pPr>
            <a:r>
              <a:rPr lang="tr-TR" dirty="0"/>
              <a:t>      -Antibiyotik : Oral </a:t>
            </a:r>
            <a:r>
              <a:rPr lang="tr-TR" dirty="0" err="1"/>
              <a:t>amoksisilin</a:t>
            </a:r>
            <a:r>
              <a:rPr lang="tr-TR" dirty="0"/>
              <a:t>- </a:t>
            </a:r>
            <a:r>
              <a:rPr lang="tr-TR" dirty="0" err="1"/>
              <a:t>klavunat</a:t>
            </a:r>
            <a:r>
              <a:rPr lang="tr-TR" dirty="0"/>
              <a:t> (45 mg/kg/doz </a:t>
            </a:r>
            <a:r>
              <a:rPr lang="tr-TR" dirty="0">
                <a:sym typeface="Wingdings" panose="05000000000000000000" pitchFamily="2" charset="2"/>
              </a:rPr>
              <a:t> 2x1)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-</a:t>
            </a:r>
            <a:r>
              <a:rPr lang="tr-TR" dirty="0" err="1"/>
              <a:t>Antipiretik</a:t>
            </a:r>
            <a:r>
              <a:rPr lang="tr-TR" dirty="0"/>
              <a:t> : </a:t>
            </a:r>
            <a:r>
              <a:rPr lang="tr-TR" dirty="0" err="1"/>
              <a:t>Parasetamol</a:t>
            </a:r>
            <a:r>
              <a:rPr lang="tr-TR" dirty="0"/>
              <a:t> (10-15 mg/kg/doz  4x1)                                 </a:t>
            </a:r>
          </a:p>
          <a:p>
            <a:r>
              <a:rPr lang="tr-TR" dirty="0"/>
              <a:t>48 saat sonra ateşi düştü ve huzursuzluk yakınması kayboldu. </a:t>
            </a:r>
          </a:p>
          <a:p>
            <a:r>
              <a:rPr lang="tr-TR" dirty="0"/>
              <a:t>Antibiyotik tedavisi 10 güne tamamlandı.</a:t>
            </a:r>
          </a:p>
        </p:txBody>
      </p:sp>
    </p:spTree>
    <p:extLst>
      <p:ext uri="{BB962C8B-B14F-4D97-AF65-F5344CB8AC3E}">
        <p14:creationId xmlns:p14="http://schemas.microsoft.com/office/powerpoint/2010/main" val="30474210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7930"/>
            <a:ext cx="10909852" cy="5177360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>
                <a:cs typeface="Times New Roman" panose="02020603050405020304" pitchFamily="18" charset="0"/>
              </a:rPr>
              <a:t>Robert E. </a:t>
            </a:r>
            <a:r>
              <a:rPr lang="tr-TR" sz="2800" dirty="0" err="1">
                <a:cs typeface="Times New Roman" panose="02020603050405020304" pitchFamily="18" charset="0"/>
              </a:rPr>
              <a:t>Rakel</a:t>
            </a:r>
            <a:r>
              <a:rPr lang="tr-TR" sz="2800" dirty="0">
                <a:cs typeface="Times New Roman" panose="02020603050405020304" pitchFamily="18" charset="0"/>
              </a:rPr>
              <a:t>, MD, David P. </a:t>
            </a:r>
            <a:r>
              <a:rPr lang="tr-TR" sz="2800" dirty="0" err="1">
                <a:cs typeface="Times New Roman" panose="02020603050405020304" pitchFamily="18" charset="0"/>
              </a:rPr>
              <a:t>Rakel</a:t>
            </a:r>
            <a:r>
              <a:rPr lang="tr-TR" sz="2800" dirty="0">
                <a:cs typeface="Times New Roman" panose="02020603050405020304" pitchFamily="18" charset="0"/>
              </a:rPr>
              <a:t>, MD, </a:t>
            </a:r>
            <a:r>
              <a:rPr lang="tr-TR" sz="2800" i="1" dirty="0">
                <a:cs typeface="Times New Roman" panose="02020603050405020304" pitchFamily="18" charset="0"/>
              </a:rPr>
              <a:t>Aile Hekimliği</a:t>
            </a:r>
            <a:r>
              <a:rPr lang="tr-TR" i="1" dirty="0"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cs typeface="Times New Roman" panose="02020603050405020304" pitchFamily="18" charset="0"/>
              </a:rPr>
              <a:t>syf</a:t>
            </a:r>
            <a:r>
              <a:rPr lang="tr-TR" sz="2800" dirty="0">
                <a:cs typeface="Times New Roman" panose="02020603050405020304" pitchFamily="18" charset="0"/>
              </a:rPr>
              <a:t> 317-320</a:t>
            </a:r>
            <a:endParaRPr lang="tr-TR" dirty="0"/>
          </a:p>
          <a:p>
            <a:r>
              <a:rPr lang="tr-TR" dirty="0"/>
              <a:t>Türk Kulak Burun Boğaz ve Baş Boyun Cerrahisi Derneği-2019 </a:t>
            </a:r>
            <a:r>
              <a:rPr lang="tr-TR" dirty="0" err="1"/>
              <a:t>Otit</a:t>
            </a:r>
            <a:r>
              <a:rPr lang="tr-TR" dirty="0"/>
              <a:t> </a:t>
            </a:r>
            <a:r>
              <a:rPr lang="tr-TR" dirty="0" err="1"/>
              <a:t>Klavuzu</a:t>
            </a:r>
            <a:r>
              <a:rPr lang="tr-TR" dirty="0"/>
              <a:t> (</a:t>
            </a:r>
            <a:r>
              <a:rPr lang="tr-TR" sz="1700" i="1" dirty="0">
                <a:hlinkClick r:id="rId2"/>
              </a:rPr>
              <a:t>https://www.kbb.org.tr/Custom/Upload/Document/Otit-Kilavuzu-201921595233.pdf </a:t>
            </a:r>
            <a:r>
              <a:rPr lang="tr-TR" sz="1700" i="1" dirty="0"/>
              <a:t>)</a:t>
            </a:r>
          </a:p>
          <a:p>
            <a:r>
              <a:rPr lang="en-US" b="0" i="0" dirty="0">
                <a:effectLst/>
              </a:rPr>
              <a:t>Kenan </a:t>
            </a:r>
            <a:r>
              <a:rPr lang="en-US" b="0" i="0" dirty="0" err="1">
                <a:effectLst/>
              </a:rPr>
              <a:t>Topal.APPROACH</a:t>
            </a:r>
            <a:r>
              <a:rPr lang="en-US" b="0" i="0" dirty="0">
                <a:effectLst/>
              </a:rPr>
              <a:t> TO THE PATIENT WITH ACUTE OTITIS MEDIA </a:t>
            </a:r>
            <a:r>
              <a:rPr lang="en-US" b="0" i="0" dirty="0" err="1">
                <a:effectLst/>
              </a:rPr>
              <a:t>Türk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Aile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Hek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Derg</a:t>
            </a:r>
            <a:r>
              <a:rPr lang="tr-TR" b="0" i="0" dirty="0">
                <a:effectLst/>
              </a:rPr>
              <a:t>isi </a:t>
            </a:r>
            <a:r>
              <a:rPr lang="tr-TR" sz="1700" i="1" dirty="0"/>
              <a:t>(</a:t>
            </a:r>
            <a:r>
              <a:rPr lang="tr-TR" sz="1700" i="1" dirty="0">
                <a:hlinkClick r:id="rId3"/>
              </a:rPr>
              <a:t>https://jag.journalagent.com/tahd/pdfs/TAHD_7_2_77_83.pdf</a:t>
            </a:r>
            <a:r>
              <a:rPr lang="tr-TR" sz="1700" i="1" dirty="0"/>
              <a:t>)</a:t>
            </a:r>
          </a:p>
          <a:p>
            <a:r>
              <a:rPr lang="tr-TR" dirty="0"/>
              <a:t> </a:t>
            </a:r>
            <a:r>
              <a:rPr lang="tr-TR" sz="2800" dirty="0">
                <a:cs typeface="Times New Roman" panose="02020603050405020304" pitchFamily="18" charset="0"/>
              </a:rPr>
              <a:t>South-</a:t>
            </a:r>
            <a:r>
              <a:rPr lang="tr-TR" sz="2800" dirty="0" err="1">
                <a:cs typeface="Times New Roman" panose="02020603050405020304" pitchFamily="18" charset="0"/>
              </a:rPr>
              <a:t>Paul,J</a:t>
            </a:r>
            <a:r>
              <a:rPr lang="tr-TR" sz="2800" dirty="0">
                <a:cs typeface="Times New Roman" panose="02020603050405020304" pitchFamily="18" charset="0"/>
              </a:rPr>
              <a:t>., </a:t>
            </a:r>
            <a:r>
              <a:rPr lang="tr-TR" sz="2800" dirty="0" err="1">
                <a:cs typeface="Times New Roman" panose="02020603050405020304" pitchFamily="18" charset="0"/>
              </a:rPr>
              <a:t>Matheny,S</a:t>
            </a:r>
            <a:r>
              <a:rPr lang="tr-TR" sz="2800" dirty="0">
                <a:cs typeface="Times New Roman" panose="02020603050405020304" pitchFamily="18" charset="0"/>
              </a:rPr>
              <a:t>., &amp; </a:t>
            </a:r>
            <a:r>
              <a:rPr lang="tr-TR" sz="2800" dirty="0" err="1">
                <a:cs typeface="Times New Roman" panose="02020603050405020304" pitchFamily="18" charset="0"/>
              </a:rPr>
              <a:t>Lewis,E</a:t>
            </a:r>
            <a:r>
              <a:rPr lang="tr-TR" sz="2800" dirty="0">
                <a:cs typeface="Times New Roman" panose="02020603050405020304" pitchFamily="18" charset="0"/>
              </a:rPr>
              <a:t>. (2014).</a:t>
            </a:r>
            <a:r>
              <a:rPr lang="tr-TR" sz="2800" dirty="0" err="1">
                <a:cs typeface="Times New Roman" panose="02020603050405020304" pitchFamily="18" charset="0"/>
              </a:rPr>
              <a:t>Lange</a:t>
            </a:r>
            <a:r>
              <a:rPr lang="tr-TR" sz="2800" dirty="0">
                <a:cs typeface="Times New Roman" panose="02020603050405020304" pitchFamily="18" charset="0"/>
              </a:rPr>
              <a:t> </a:t>
            </a:r>
            <a:r>
              <a:rPr lang="tr-TR" sz="2800" i="1" dirty="0">
                <a:cs typeface="Times New Roman" panose="02020603050405020304" pitchFamily="18" charset="0"/>
              </a:rPr>
              <a:t>Aile Hekimliği Tanı ve Tedavi</a:t>
            </a:r>
            <a:r>
              <a:rPr lang="tr-TR" i="1" dirty="0"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cs typeface="Times New Roman" panose="02020603050405020304" pitchFamily="18" charset="0"/>
              </a:rPr>
              <a:t>syf</a:t>
            </a:r>
            <a:r>
              <a:rPr lang="tr-TR" sz="2800" dirty="0">
                <a:cs typeface="Times New Roman" panose="02020603050405020304" pitchFamily="18" charset="0"/>
              </a:rPr>
              <a:t> 37-38</a:t>
            </a:r>
          </a:p>
          <a:p>
            <a:r>
              <a:rPr lang="tr-TR" dirty="0">
                <a:cs typeface="Times New Roman" panose="02020603050405020304" pitchFamily="18" charset="0"/>
              </a:rPr>
              <a:t>Kocaeli Üniversitesi Tıp Fakültesi Çocuk Sağlığı ve Hastalıkları Anabilim Dalı Polikliniği Olgu Sunumu </a:t>
            </a:r>
            <a:r>
              <a:rPr lang="tr-TR" dirty="0"/>
              <a:t>Dr. Mukaddes Kılıç Sağlam </a:t>
            </a:r>
            <a:r>
              <a:rPr lang="tr-TR" dirty="0" err="1"/>
              <a:t>İnt</a:t>
            </a:r>
            <a:r>
              <a:rPr lang="tr-TR" dirty="0"/>
              <a:t>. Dr. Mehmet Furkan Cihan</a:t>
            </a:r>
            <a:r>
              <a:rPr lang="tr-TR" dirty="0">
                <a:cs typeface="Times New Roman" panose="02020603050405020304" pitchFamily="18" charset="0"/>
              </a:rPr>
              <a:t>(</a:t>
            </a:r>
            <a:r>
              <a:rPr lang="tr-TR" dirty="0"/>
              <a:t>28.07.2017</a:t>
            </a:r>
            <a:r>
              <a:rPr lang="tr-TR" dirty="0">
                <a:cs typeface="Times New Roman" panose="02020603050405020304" pitchFamily="18" charset="0"/>
              </a:rPr>
              <a:t>)(</a:t>
            </a:r>
            <a:r>
              <a:rPr lang="tr-TR" sz="1900" i="1" dirty="0">
                <a:cs typeface="Times New Roman" panose="02020603050405020304" pitchFamily="18" charset="0"/>
                <a:hlinkClick r:id="rId4"/>
              </a:rPr>
              <a:t>http://tip.kocaeli.edu.tr/docs/cocuksagligihastaliklarianabilimdali/AKUT_OTITIS_MEDIA.pdf</a:t>
            </a:r>
            <a:r>
              <a:rPr lang="tr-TR" sz="1900" i="1" dirty="0">
                <a:cs typeface="Times New Roman" panose="02020603050405020304" pitchFamily="18" charset="0"/>
              </a:rPr>
              <a:t>)</a:t>
            </a:r>
          </a:p>
          <a:p>
            <a:r>
              <a:rPr lang="tr-TR" dirty="0"/>
              <a:t>Örnek Reçete ve Acil Yaklaşımlar Cep Kitabı-Doç. Dr. İlyas YOLBAŞ</a:t>
            </a:r>
            <a:endParaRPr lang="tr-TR" i="1" dirty="0">
              <a:cs typeface="Times New Roman" panose="02020603050405020304" pitchFamily="18" charset="0"/>
            </a:endParaRPr>
          </a:p>
          <a:p>
            <a:r>
              <a:rPr lang="tr-TR" dirty="0"/>
              <a:t>Süleyman Demirel Üniversitesi Tıp Fakültesi Donem V Kulak Burun Boğaz Hastalıkları Ana Bilim Dalı Staj </a:t>
            </a:r>
            <a:r>
              <a:rPr lang="tr-TR" dirty="0" err="1"/>
              <a:t>Klavuzu</a:t>
            </a:r>
            <a:endParaRPr lang="tr-TR" dirty="0"/>
          </a:p>
          <a:p>
            <a:endParaRPr lang="tr-TR" i="1" dirty="0"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utoShape 2">
            <a:hlinkClick r:id="rId5"/>
            <a:extLst>
              <a:ext uri="{FF2B5EF4-FFF2-40B4-BE49-F238E27FC236}">
                <a16:creationId xmlns:a16="http://schemas.microsoft.com/office/drawing/2014/main" id="{AF248273-AF11-49A9-A2C9-620386FDE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273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7BA796-1425-4D0C-AA91-5D0DE254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70B9B6-BBC9-4731-9A4F-652FD8E1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i="1" dirty="0"/>
          </a:p>
          <a:p>
            <a:endParaRPr lang="tr-TR" b="1" i="1" dirty="0"/>
          </a:p>
          <a:p>
            <a:pPr marL="0" indent="0">
              <a:buNone/>
            </a:pPr>
            <a:r>
              <a:rPr lang="tr-TR" sz="3200" b="1" i="1" dirty="0"/>
              <a:t>   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08529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C16410-52E3-43A9-A3EE-84453E1F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Östaki Tüpü: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57B923-0999-4F4E-A566-3BE4F50B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75"/>
            <a:ext cx="10701130" cy="4857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/>
              <a:t>Orta kulak boşluğundan </a:t>
            </a:r>
            <a:r>
              <a:rPr lang="tr-TR" dirty="0" err="1"/>
              <a:t>inferiora</a:t>
            </a:r>
            <a:r>
              <a:rPr lang="tr-TR" dirty="0"/>
              <a:t>, </a:t>
            </a:r>
            <a:r>
              <a:rPr lang="tr-TR" dirty="0" err="1"/>
              <a:t>mediale</a:t>
            </a:r>
            <a:r>
              <a:rPr lang="tr-TR" dirty="0"/>
              <a:t> ve </a:t>
            </a:r>
            <a:r>
              <a:rPr lang="tr-TR" dirty="0" err="1"/>
              <a:t>anteriora</a:t>
            </a:r>
            <a:r>
              <a:rPr lang="tr-TR" dirty="0"/>
              <a:t> doğru uzanarak </a:t>
            </a:r>
            <a:r>
              <a:rPr lang="tr-TR" dirty="0" err="1"/>
              <a:t>nazofarenkse</a:t>
            </a:r>
            <a:r>
              <a:rPr lang="tr-TR" dirty="0"/>
              <a:t> açılır.</a:t>
            </a:r>
          </a:p>
          <a:p>
            <a:pPr>
              <a:lnSpc>
                <a:spcPct val="150000"/>
              </a:lnSpc>
            </a:pPr>
            <a:r>
              <a:rPr lang="tr-TR" dirty="0"/>
              <a:t>Östaki tüpünün 3 önemli fonksiyonu: 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sz="2600" dirty="0"/>
              <a:t>Orta kulak basıncının atmosferik basınçla eşitlenmesi (</a:t>
            </a:r>
            <a:r>
              <a:rPr lang="tr-TR" sz="2600" dirty="0" err="1"/>
              <a:t>Ventilasyon</a:t>
            </a:r>
            <a:r>
              <a:rPr lang="tr-TR" sz="2600" dirty="0"/>
              <a:t>)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sz="2600" dirty="0" err="1"/>
              <a:t>Nazofarengeal</a:t>
            </a:r>
            <a:r>
              <a:rPr lang="tr-TR" sz="2600" dirty="0"/>
              <a:t> </a:t>
            </a:r>
            <a:r>
              <a:rPr lang="tr-TR" sz="2600" dirty="0" err="1"/>
              <a:t>sekresyonlara</a:t>
            </a:r>
            <a:r>
              <a:rPr lang="tr-TR" sz="2600" dirty="0"/>
              <a:t> karşı koruma (Koruma)</a:t>
            </a:r>
          </a:p>
          <a:p>
            <a:pPr marL="514350" indent="-514350">
              <a:lnSpc>
                <a:spcPct val="100000"/>
              </a:lnSpc>
              <a:buAutoNum type="arabicParenBoth"/>
            </a:pPr>
            <a:r>
              <a:rPr lang="tr-TR" sz="2600" dirty="0"/>
              <a:t>Orta kulak </a:t>
            </a:r>
            <a:r>
              <a:rPr lang="tr-TR" sz="2600" dirty="0" err="1"/>
              <a:t>sekresyonlarının</a:t>
            </a:r>
            <a:r>
              <a:rPr lang="tr-TR" sz="2600" dirty="0"/>
              <a:t> drenajı (</a:t>
            </a:r>
            <a:r>
              <a:rPr lang="tr-TR" sz="2600" dirty="0" err="1"/>
              <a:t>Klirens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754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984B89-CC87-4CFF-8AD9-A6EFB530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05" y="1215025"/>
            <a:ext cx="10283869" cy="5035464"/>
          </a:xfrm>
        </p:spPr>
        <p:txBody>
          <a:bodyPr>
            <a:normAutofit/>
          </a:bodyPr>
          <a:lstStyle/>
          <a:p>
            <a:r>
              <a:rPr lang="tr-TR" dirty="0"/>
              <a:t>Çocuklarda östaki tüpünün koruyuculuğu daha azdır. Bunun nedenleri çocuklarda tüp;</a:t>
            </a:r>
          </a:p>
          <a:p>
            <a:pPr marL="0" indent="0">
              <a:buNone/>
            </a:pPr>
            <a:r>
              <a:rPr lang="tr-TR" dirty="0"/>
              <a:t>       - Daha kısa</a:t>
            </a:r>
          </a:p>
          <a:p>
            <a:pPr marL="0" indent="0">
              <a:buNone/>
            </a:pPr>
            <a:r>
              <a:rPr lang="tr-TR" dirty="0"/>
              <a:t>       - Daha geniş </a:t>
            </a:r>
          </a:p>
          <a:p>
            <a:pPr marL="0" indent="0">
              <a:buNone/>
            </a:pPr>
            <a:r>
              <a:rPr lang="tr-TR" dirty="0"/>
              <a:t>       - Daha </a:t>
            </a:r>
            <a:r>
              <a:rPr lang="tr-TR" dirty="0" err="1"/>
              <a:t>horizontal</a:t>
            </a:r>
            <a:r>
              <a:rPr lang="tr-TR" dirty="0"/>
              <a:t> </a:t>
            </a:r>
          </a:p>
          <a:p>
            <a:r>
              <a:rPr lang="tr-TR" dirty="0"/>
              <a:t>Çocuklarda tüpün etrafındaki destek kıkırdakların güçsüzlüğüne bağlı olarak tüpte sürekli bir fonksiyonel obstrüksiyon </a:t>
            </a:r>
          </a:p>
          <a:p>
            <a:r>
              <a:rPr lang="tr-TR" dirty="0" err="1"/>
              <a:t>Adenoidlerin</a:t>
            </a:r>
            <a:r>
              <a:rPr lang="tr-TR" dirty="0"/>
              <a:t> mekanik olarak östaki tüpünü tıkaması</a:t>
            </a:r>
          </a:p>
        </p:txBody>
      </p:sp>
    </p:spTree>
    <p:extLst>
      <p:ext uri="{BB962C8B-B14F-4D97-AF65-F5344CB8AC3E}">
        <p14:creationId xmlns:p14="http://schemas.microsoft.com/office/powerpoint/2010/main" val="423553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3388</Words>
  <Application>Microsoft Office PowerPoint</Application>
  <PresentationFormat>Geniş ekran</PresentationFormat>
  <Paragraphs>580</Paragraphs>
  <Slides>76</Slides>
  <Notes>41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Teması</vt:lpstr>
      <vt:lpstr>PowerPoint Sunusu</vt:lpstr>
      <vt:lpstr>PowerPoint Sunusu</vt:lpstr>
      <vt:lpstr>AKUT OTİTİS MEDİA</vt:lpstr>
      <vt:lpstr>AMAÇ</vt:lpstr>
      <vt:lpstr>SUNUM PLANI</vt:lpstr>
      <vt:lpstr>Orta Kulak:</vt:lpstr>
      <vt:lpstr>Timpanik Membran:</vt:lpstr>
      <vt:lpstr>Östaki Tüpü: </vt:lpstr>
      <vt:lpstr>PowerPoint Sunusu</vt:lpstr>
      <vt:lpstr>AKUT OTİTİS MEDİA:</vt:lpstr>
      <vt:lpstr>Epidemiyoloji:</vt:lpstr>
      <vt:lpstr>PowerPoint Sunusu</vt:lpstr>
      <vt:lpstr>Patogenez:</vt:lpstr>
      <vt:lpstr>Risk Faktörleri:</vt:lpstr>
      <vt:lpstr>PowerPoint Sunusu</vt:lpstr>
      <vt:lpstr>Akut Otitis Media Evreleri:</vt:lpstr>
      <vt:lpstr>Normal Kulak Zarı:</vt:lpstr>
      <vt:lpstr>1-Hiperemi Evresi:</vt:lpstr>
      <vt:lpstr>2-Eksüdasyon Evresi:</vt:lpstr>
      <vt:lpstr>PowerPoint Sunusu</vt:lpstr>
      <vt:lpstr>PowerPoint Sunusu</vt:lpstr>
      <vt:lpstr>PowerPoint Sunusu</vt:lpstr>
      <vt:lpstr>PowerPoint Sunusu</vt:lpstr>
      <vt:lpstr>PowerPoint Sunusu</vt:lpstr>
      <vt:lpstr>3-Süpürasyon Evresi:</vt:lpstr>
      <vt:lpstr>4-Rezolüsyon Evresi:</vt:lpstr>
      <vt:lpstr>5-Koalesans Evresi:</vt:lpstr>
      <vt:lpstr>6-Komplikasyon Evresi:</vt:lpstr>
      <vt:lpstr>Öykü:</vt:lpstr>
      <vt:lpstr>PowerPoint Sunusu</vt:lpstr>
      <vt:lpstr>Semptomlar ve risk faktörleri sorgulanmalı; </vt:lpstr>
      <vt:lpstr>PowerPoint Sunusu</vt:lpstr>
      <vt:lpstr>Fizik Muayene: </vt:lpstr>
      <vt:lpstr>PowerPoint Sunusu</vt:lpstr>
      <vt:lpstr>Otoskopi:</vt:lpstr>
      <vt:lpstr>PowerPoint Sunusu</vt:lpstr>
      <vt:lpstr>PowerPoint Sunusu</vt:lpstr>
      <vt:lpstr>PowerPoint Sunusu</vt:lpstr>
      <vt:lpstr>Tanı:</vt:lpstr>
      <vt:lpstr>PowerPoint Sunusu</vt:lpstr>
      <vt:lpstr>Laboratuvar Testleri:</vt:lpstr>
      <vt:lpstr>Görüntüleme:</vt:lpstr>
      <vt:lpstr>Tedavi: </vt:lpstr>
      <vt:lpstr>PowerPoint Sunusu</vt:lpstr>
      <vt:lpstr>PowerPoint Sunusu</vt:lpstr>
      <vt:lpstr>Semptomatik tedavi:</vt:lpstr>
      <vt:lpstr>PowerPoint Sunusu</vt:lpstr>
      <vt:lpstr>PowerPoint Sunusu</vt:lpstr>
      <vt:lpstr>Antibiyoterapi:</vt:lpstr>
      <vt:lpstr>PowerPoint Sunusu</vt:lpstr>
      <vt:lpstr>PowerPoint Sunusu</vt:lpstr>
      <vt:lpstr>PowerPoint Sunusu</vt:lpstr>
      <vt:lpstr>PowerPoint Sunusu</vt:lpstr>
      <vt:lpstr>PowerPoint Sunusu</vt:lpstr>
      <vt:lpstr>Takip:</vt:lpstr>
      <vt:lpstr>Kontrol:</vt:lpstr>
      <vt:lpstr>TEKRARLAYAN(REKÜRREN) OTİTİS MEDİA</vt:lpstr>
      <vt:lpstr>PowerPoint Sunusu</vt:lpstr>
      <vt:lpstr>Sevk:</vt:lpstr>
      <vt:lpstr>SERÖZ (EFÜZYONLU) OTİTİS MEDİA</vt:lpstr>
      <vt:lpstr>PowerPoint Sunusu</vt:lpstr>
      <vt:lpstr>Etiyoloji:</vt:lpstr>
      <vt:lpstr>PowerPoint Sunusu</vt:lpstr>
      <vt:lpstr>Klinik:</vt:lpstr>
      <vt:lpstr>Tanı:</vt:lpstr>
      <vt:lpstr>PowerPoint Sunusu</vt:lpstr>
      <vt:lpstr>PowerPoint Sunusu</vt:lpstr>
      <vt:lpstr>PowerPoint Sunusu</vt:lpstr>
      <vt:lpstr>PowerPoint Sunusu</vt:lpstr>
      <vt:lpstr>PowerPoint Sunusu</vt:lpstr>
      <vt:lpstr>Tedavi:</vt:lpstr>
      <vt:lpstr>PowerPoint Sunusu</vt:lpstr>
      <vt:lpstr>PowerPoint Sunusu</vt:lpstr>
      <vt:lpstr>Olgumuzda ne yaptık?</vt:lpstr>
      <vt:lpstr>Kaynaklar: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OTİTİS MEDİA</dc:title>
  <dc:creator>koray</dc:creator>
  <cp:lastModifiedBy>koray</cp:lastModifiedBy>
  <cp:revision>73</cp:revision>
  <dcterms:created xsi:type="dcterms:W3CDTF">2021-11-15T10:03:42Z</dcterms:created>
  <dcterms:modified xsi:type="dcterms:W3CDTF">2021-11-22T20:44:48Z</dcterms:modified>
</cp:coreProperties>
</file>