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8" r:id="rId1"/>
  </p:sldMasterIdLst>
  <p:sldIdLst>
    <p:sldId id="256" r:id="rId2"/>
    <p:sldId id="263" r:id="rId3"/>
    <p:sldId id="278" r:id="rId4"/>
    <p:sldId id="270" r:id="rId5"/>
    <p:sldId id="283" r:id="rId6"/>
    <p:sldId id="284" r:id="rId7"/>
    <p:sldId id="267" r:id="rId8"/>
    <p:sldId id="279" r:id="rId9"/>
    <p:sldId id="257" r:id="rId10"/>
    <p:sldId id="280" r:id="rId11"/>
    <p:sldId id="273" r:id="rId12"/>
    <p:sldId id="258" r:id="rId13"/>
    <p:sldId id="259" r:id="rId14"/>
    <p:sldId id="260" r:id="rId15"/>
    <p:sldId id="261" r:id="rId16"/>
    <p:sldId id="264" r:id="rId17"/>
    <p:sldId id="265" r:id="rId18"/>
    <p:sldId id="274" r:id="rId19"/>
    <p:sldId id="276" r:id="rId20"/>
    <p:sldId id="277" r:id="rId21"/>
    <p:sldId id="262" r:id="rId22"/>
    <p:sldId id="281" r:id="rId23"/>
    <p:sldId id="282" r:id="rId24"/>
    <p:sldId id="285" r:id="rId25"/>
    <p:sldId id="26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usuf Fikret Karateke" userId="S::yfkarateke@ktu.edu.tr::1bb8eccc-47e4-4ec0-be09-9f23aa630a48" providerId="AD" clId="Web-{917BB348-B927-CA20-6D65-C3CA4D9236E5}"/>
    <pc:docChg chg="modSld">
      <pc:chgData name="Yusuf Fikret Karateke" userId="S::yfkarateke@ktu.edu.tr::1bb8eccc-47e4-4ec0-be09-9f23aa630a48" providerId="AD" clId="Web-{917BB348-B927-CA20-6D65-C3CA4D9236E5}" dt="2018-11-13T06:33:07.280" v="85" actId="20577"/>
      <pc:docMkLst>
        <pc:docMk/>
      </pc:docMkLst>
      <pc:sldChg chg="modSp">
        <pc:chgData name="Yusuf Fikret Karateke" userId="S::yfkarateke@ktu.edu.tr::1bb8eccc-47e4-4ec0-be09-9f23aa630a48" providerId="AD" clId="Web-{917BB348-B927-CA20-6D65-C3CA4D9236E5}" dt="2018-11-13T06:25:49.672" v="21" actId="14100"/>
        <pc:sldMkLst>
          <pc:docMk/>
          <pc:sldMk cId="2717825300" sldId="257"/>
        </pc:sldMkLst>
        <pc:picChg chg="mod">
          <ac:chgData name="Yusuf Fikret Karateke" userId="S::yfkarateke@ktu.edu.tr::1bb8eccc-47e4-4ec0-be09-9f23aa630a48" providerId="AD" clId="Web-{917BB348-B927-CA20-6D65-C3CA4D9236E5}" dt="2018-11-13T06:25:49.672" v="21" actId="14100"/>
          <ac:picMkLst>
            <pc:docMk/>
            <pc:sldMk cId="2717825300" sldId="257"/>
            <ac:picMk id="5" creationId="{E5B047A6-38C4-49B2-B8B5-AD406B895329}"/>
          </ac:picMkLst>
        </pc:picChg>
      </pc:sldChg>
      <pc:sldChg chg="modSp">
        <pc:chgData name="Yusuf Fikret Karateke" userId="S::yfkarateke@ktu.edu.tr::1bb8eccc-47e4-4ec0-be09-9f23aa630a48" providerId="AD" clId="Web-{917BB348-B927-CA20-6D65-C3CA4D9236E5}" dt="2018-11-13T06:16:23.896" v="6" actId="20577"/>
        <pc:sldMkLst>
          <pc:docMk/>
          <pc:sldMk cId="1236774748" sldId="263"/>
        </pc:sldMkLst>
        <pc:spChg chg="mod">
          <ac:chgData name="Yusuf Fikret Karateke" userId="S::yfkarateke@ktu.edu.tr::1bb8eccc-47e4-4ec0-be09-9f23aa630a48" providerId="AD" clId="Web-{917BB348-B927-CA20-6D65-C3CA4D9236E5}" dt="2018-11-13T06:16:23.896" v="6" actId="20577"/>
          <ac:spMkLst>
            <pc:docMk/>
            <pc:sldMk cId="1236774748" sldId="263"/>
            <ac:spMk id="3" creationId="{890F96E6-86BB-4D01-A278-8FC37000582E}"/>
          </ac:spMkLst>
        </pc:spChg>
      </pc:sldChg>
      <pc:sldChg chg="modSp">
        <pc:chgData name="Yusuf Fikret Karateke" userId="S::yfkarateke@ktu.edu.tr::1bb8eccc-47e4-4ec0-be09-9f23aa630a48" providerId="AD" clId="Web-{917BB348-B927-CA20-6D65-C3CA4D9236E5}" dt="2018-11-13T06:33:06.687" v="83" actId="20577"/>
        <pc:sldMkLst>
          <pc:docMk/>
          <pc:sldMk cId="2182600332" sldId="266"/>
        </pc:sldMkLst>
        <pc:spChg chg="mod">
          <ac:chgData name="Yusuf Fikret Karateke" userId="S::yfkarateke@ktu.edu.tr::1bb8eccc-47e4-4ec0-be09-9f23aa630a48" providerId="AD" clId="Web-{917BB348-B927-CA20-6D65-C3CA4D9236E5}" dt="2018-11-13T06:33:06.687" v="83" actId="20577"/>
          <ac:spMkLst>
            <pc:docMk/>
            <pc:sldMk cId="2182600332" sldId="266"/>
            <ac:spMk id="3" creationId="{611D0F07-781D-4DCF-A9CB-B00D54A17793}"/>
          </ac:spMkLst>
        </pc:spChg>
      </pc:sldChg>
      <pc:sldChg chg="modSp">
        <pc:chgData name="Yusuf Fikret Karateke" userId="S::yfkarateke@ktu.edu.tr::1bb8eccc-47e4-4ec0-be09-9f23aa630a48" providerId="AD" clId="Web-{917BB348-B927-CA20-6D65-C3CA4D9236E5}" dt="2018-11-13T06:27:23.986" v="78" actId="20577"/>
        <pc:sldMkLst>
          <pc:docMk/>
          <pc:sldMk cId="194439056" sldId="267"/>
        </pc:sldMkLst>
        <pc:spChg chg="mod">
          <ac:chgData name="Yusuf Fikret Karateke" userId="S::yfkarateke@ktu.edu.tr::1bb8eccc-47e4-4ec0-be09-9f23aa630a48" providerId="AD" clId="Web-{917BB348-B927-CA20-6D65-C3CA4D9236E5}" dt="2018-11-13T06:27:23.986" v="78" actId="20577"/>
          <ac:spMkLst>
            <pc:docMk/>
            <pc:sldMk cId="194439056" sldId="267"/>
            <ac:spMk id="3" creationId="{0E04C735-50E2-4671-AD63-9858F300CCE1}"/>
          </ac:spMkLst>
        </pc:spChg>
      </pc:sldChg>
      <pc:sldChg chg="modSp">
        <pc:chgData name="Yusuf Fikret Karateke" userId="S::yfkarateke@ktu.edu.tr::1bb8eccc-47e4-4ec0-be09-9f23aa630a48" providerId="AD" clId="Web-{917BB348-B927-CA20-6D65-C3CA4D9236E5}" dt="2018-11-13T06:26:27.094" v="32" actId="20577"/>
        <pc:sldMkLst>
          <pc:docMk/>
          <pc:sldMk cId="2762251906" sldId="279"/>
        </pc:sldMkLst>
        <pc:spChg chg="mod">
          <ac:chgData name="Yusuf Fikret Karateke" userId="S::yfkarateke@ktu.edu.tr::1bb8eccc-47e4-4ec0-be09-9f23aa630a48" providerId="AD" clId="Web-{917BB348-B927-CA20-6D65-C3CA4D9236E5}" dt="2018-11-13T06:26:27.094" v="32" actId="20577"/>
          <ac:spMkLst>
            <pc:docMk/>
            <pc:sldMk cId="2762251906" sldId="279"/>
            <ac:spMk id="3" creationId="{0E04C735-50E2-4671-AD63-9858F300CCE1}"/>
          </ac:spMkLst>
        </pc:spChg>
      </pc:sldChg>
      <pc:sldChg chg="modSp">
        <pc:chgData name="Yusuf Fikret Karateke" userId="S::yfkarateke@ktu.edu.tr::1bb8eccc-47e4-4ec0-be09-9f23aa630a48" providerId="AD" clId="Web-{917BB348-B927-CA20-6D65-C3CA4D9236E5}" dt="2018-11-13T06:27:10.674" v="74" actId="20577"/>
        <pc:sldMkLst>
          <pc:docMk/>
          <pc:sldMk cId="123559775" sldId="280"/>
        </pc:sldMkLst>
        <pc:spChg chg="mod">
          <ac:chgData name="Yusuf Fikret Karateke" userId="S::yfkarateke@ktu.edu.tr::1bb8eccc-47e4-4ec0-be09-9f23aa630a48" providerId="AD" clId="Web-{917BB348-B927-CA20-6D65-C3CA4D9236E5}" dt="2018-11-13T06:27:10.674" v="74" actId="20577"/>
          <ac:spMkLst>
            <pc:docMk/>
            <pc:sldMk cId="123559775" sldId="280"/>
            <ac:spMk id="3" creationId="{0E04C735-50E2-4671-AD63-9858F300CCE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FEB29B9-A431-4D7E-8100-8FDE65151287}"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E27873A-98E3-49CA-8019-081551D37A62}"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464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FEB29B9-A431-4D7E-8100-8FDE65151287}"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E27873A-98E3-49CA-8019-081551D37A62}" type="slidenum">
              <a:rPr lang="tr-TR" smtClean="0"/>
              <a:t>‹#›</a:t>
            </a:fld>
            <a:endParaRPr lang="tr-TR"/>
          </a:p>
        </p:txBody>
      </p:sp>
    </p:spTree>
    <p:extLst>
      <p:ext uri="{BB962C8B-B14F-4D97-AF65-F5344CB8AC3E}">
        <p14:creationId xmlns:p14="http://schemas.microsoft.com/office/powerpoint/2010/main" val="2124099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FEB29B9-A431-4D7E-8100-8FDE65151287}"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E27873A-98E3-49CA-8019-081551D37A62}" type="slidenum">
              <a:rPr lang="tr-TR" smtClean="0"/>
              <a:t>‹#›</a:t>
            </a:fld>
            <a:endParaRPr lang="tr-TR"/>
          </a:p>
        </p:txBody>
      </p:sp>
    </p:spTree>
    <p:extLst>
      <p:ext uri="{BB962C8B-B14F-4D97-AF65-F5344CB8AC3E}">
        <p14:creationId xmlns:p14="http://schemas.microsoft.com/office/powerpoint/2010/main" val="2942500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FEB29B9-A431-4D7E-8100-8FDE65151287}"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E27873A-98E3-49CA-8019-081551D37A62}" type="slidenum">
              <a:rPr lang="tr-TR" smtClean="0"/>
              <a:t>‹#›</a:t>
            </a:fld>
            <a:endParaRPr lang="tr-TR"/>
          </a:p>
        </p:txBody>
      </p:sp>
    </p:spTree>
    <p:extLst>
      <p:ext uri="{BB962C8B-B14F-4D97-AF65-F5344CB8AC3E}">
        <p14:creationId xmlns:p14="http://schemas.microsoft.com/office/powerpoint/2010/main" val="3910568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FEB29B9-A431-4D7E-8100-8FDE65151287}"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E27873A-98E3-49CA-8019-081551D37A62}"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5202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FEB29B9-A431-4D7E-8100-8FDE65151287}" type="datetimeFigureOut">
              <a:rPr lang="tr-TR" smtClean="0"/>
              <a:t>13.11.2018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E27873A-98E3-49CA-8019-081551D37A62}" type="slidenum">
              <a:rPr lang="tr-TR" smtClean="0"/>
              <a:t>‹#›</a:t>
            </a:fld>
            <a:endParaRPr lang="tr-TR"/>
          </a:p>
        </p:txBody>
      </p:sp>
    </p:spTree>
    <p:extLst>
      <p:ext uri="{BB962C8B-B14F-4D97-AF65-F5344CB8AC3E}">
        <p14:creationId xmlns:p14="http://schemas.microsoft.com/office/powerpoint/2010/main" val="2776814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FEB29B9-A431-4D7E-8100-8FDE65151287}" type="datetimeFigureOut">
              <a:rPr lang="tr-TR" smtClean="0"/>
              <a:t>13.11.2018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E27873A-98E3-49CA-8019-081551D37A62}" type="slidenum">
              <a:rPr lang="tr-TR" smtClean="0"/>
              <a:t>‹#›</a:t>
            </a:fld>
            <a:endParaRPr lang="tr-TR"/>
          </a:p>
        </p:txBody>
      </p:sp>
    </p:spTree>
    <p:extLst>
      <p:ext uri="{BB962C8B-B14F-4D97-AF65-F5344CB8AC3E}">
        <p14:creationId xmlns:p14="http://schemas.microsoft.com/office/powerpoint/2010/main" val="633998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FEB29B9-A431-4D7E-8100-8FDE65151287}" type="datetimeFigureOut">
              <a:rPr lang="tr-TR" smtClean="0"/>
              <a:t>13.11.2018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E27873A-98E3-49CA-8019-081551D37A62}" type="slidenum">
              <a:rPr lang="tr-TR" smtClean="0"/>
              <a:t>‹#›</a:t>
            </a:fld>
            <a:endParaRPr lang="tr-TR"/>
          </a:p>
        </p:txBody>
      </p:sp>
    </p:spTree>
    <p:extLst>
      <p:ext uri="{BB962C8B-B14F-4D97-AF65-F5344CB8AC3E}">
        <p14:creationId xmlns:p14="http://schemas.microsoft.com/office/powerpoint/2010/main" val="1268617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FEB29B9-A431-4D7E-8100-8FDE65151287}" type="datetimeFigureOut">
              <a:rPr lang="tr-TR" smtClean="0"/>
              <a:t>13.11.2018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5E27873A-98E3-49CA-8019-081551D37A62}" type="slidenum">
              <a:rPr lang="tr-TR" smtClean="0"/>
              <a:t>‹#›</a:t>
            </a:fld>
            <a:endParaRPr lang="tr-TR"/>
          </a:p>
        </p:txBody>
      </p:sp>
    </p:spTree>
    <p:extLst>
      <p:ext uri="{BB962C8B-B14F-4D97-AF65-F5344CB8AC3E}">
        <p14:creationId xmlns:p14="http://schemas.microsoft.com/office/powerpoint/2010/main" val="2675143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FEB29B9-A431-4D7E-8100-8FDE65151287}" type="datetimeFigureOut">
              <a:rPr lang="tr-TR" smtClean="0"/>
              <a:t>13.11.2018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E27873A-98E3-49CA-8019-081551D37A62}" type="slidenum">
              <a:rPr lang="tr-TR" smtClean="0"/>
              <a:t>‹#›</a:t>
            </a:fld>
            <a:endParaRPr lang="tr-TR"/>
          </a:p>
        </p:txBody>
      </p:sp>
    </p:spTree>
    <p:extLst>
      <p:ext uri="{BB962C8B-B14F-4D97-AF65-F5344CB8AC3E}">
        <p14:creationId xmlns:p14="http://schemas.microsoft.com/office/powerpoint/2010/main" val="2251368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FEB29B9-A431-4D7E-8100-8FDE65151287}" type="datetimeFigureOut">
              <a:rPr lang="tr-TR" smtClean="0"/>
              <a:t>13.11.2018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E27873A-98E3-49CA-8019-081551D37A62}" type="slidenum">
              <a:rPr lang="tr-TR" smtClean="0"/>
              <a:t>‹#›</a:t>
            </a:fld>
            <a:endParaRPr lang="tr-TR"/>
          </a:p>
        </p:txBody>
      </p:sp>
    </p:spTree>
    <p:extLst>
      <p:ext uri="{BB962C8B-B14F-4D97-AF65-F5344CB8AC3E}">
        <p14:creationId xmlns:p14="http://schemas.microsoft.com/office/powerpoint/2010/main" val="632705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FEB29B9-A431-4D7E-8100-8FDE65151287}" type="datetimeFigureOut">
              <a:rPr lang="tr-TR" smtClean="0"/>
              <a:t>13.11.2018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E27873A-98E3-49CA-8019-081551D37A62}"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2452336"/>
      </p:ext>
    </p:extLst>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267A1386-AF16-4C42-922C-349BE6743EF0}"/>
              </a:ext>
            </a:extLst>
          </p:cNvPr>
          <p:cNvPicPr>
            <a:picLocks noChangeAspect="1"/>
          </p:cNvPicPr>
          <p:nvPr/>
        </p:nvPicPr>
        <p:blipFill>
          <a:blip r:embed="rId2"/>
          <a:stretch>
            <a:fillRect/>
          </a:stretch>
        </p:blipFill>
        <p:spPr>
          <a:xfrm>
            <a:off x="817171" y="241265"/>
            <a:ext cx="10810875" cy="4779498"/>
          </a:xfrm>
          <a:prstGeom prst="rect">
            <a:avLst/>
          </a:prstGeom>
        </p:spPr>
      </p:pic>
      <p:sp>
        <p:nvSpPr>
          <p:cNvPr id="5" name="Metin kutusu 4">
            <a:extLst>
              <a:ext uri="{FF2B5EF4-FFF2-40B4-BE49-F238E27FC236}">
                <a16:creationId xmlns:a16="http://schemas.microsoft.com/office/drawing/2014/main" id="{4D89590E-B894-4395-A3EA-1B0474E1185C}"/>
              </a:ext>
            </a:extLst>
          </p:cNvPr>
          <p:cNvSpPr txBox="1"/>
          <p:nvPr/>
        </p:nvSpPr>
        <p:spPr>
          <a:xfrm>
            <a:off x="1561514" y="5020763"/>
            <a:ext cx="7329267" cy="830997"/>
          </a:xfrm>
          <a:prstGeom prst="rect">
            <a:avLst/>
          </a:prstGeom>
          <a:noFill/>
        </p:spPr>
        <p:txBody>
          <a:bodyPr wrap="square" rtlCol="0">
            <a:spAutoFit/>
          </a:bodyPr>
          <a:lstStyle/>
          <a:p>
            <a:r>
              <a:rPr lang="tr-TR" sz="2400" dirty="0"/>
              <a:t>ARAŞ. GÖR. DR. YUSUF FİKRET KARATEKE</a:t>
            </a:r>
          </a:p>
          <a:p>
            <a:r>
              <a:rPr lang="tr-TR" sz="2400" dirty="0"/>
              <a:t>KTÜ TIP FAKÜLTESİ AİLE HEKİMLİĞİ ABD </a:t>
            </a:r>
          </a:p>
        </p:txBody>
      </p:sp>
    </p:spTree>
    <p:extLst>
      <p:ext uri="{BB962C8B-B14F-4D97-AF65-F5344CB8AC3E}">
        <p14:creationId xmlns:p14="http://schemas.microsoft.com/office/powerpoint/2010/main" val="3224062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7C1E2A-E0F5-473E-BCBE-6C8BF61B2691}"/>
              </a:ext>
            </a:extLst>
          </p:cNvPr>
          <p:cNvSpPr>
            <a:spLocks noGrp="1"/>
          </p:cNvSpPr>
          <p:nvPr>
            <p:ph type="title"/>
          </p:nvPr>
        </p:nvSpPr>
        <p:spPr/>
        <p:txBody>
          <a:bodyPr/>
          <a:lstStyle/>
          <a:p>
            <a:r>
              <a:rPr lang="tr-TR" b="1" dirty="0"/>
              <a:t>MATERYAL VE METOD</a:t>
            </a:r>
          </a:p>
        </p:txBody>
      </p:sp>
      <p:sp>
        <p:nvSpPr>
          <p:cNvPr id="3" name="İçerik Yer Tutucusu 2">
            <a:extLst>
              <a:ext uri="{FF2B5EF4-FFF2-40B4-BE49-F238E27FC236}">
                <a16:creationId xmlns:a16="http://schemas.microsoft.com/office/drawing/2014/main" id="{0E04C735-50E2-4671-AD63-9858F300CCE1}"/>
              </a:ext>
            </a:extLst>
          </p:cNvPr>
          <p:cNvSpPr>
            <a:spLocks noGrp="1"/>
          </p:cNvSpPr>
          <p:nvPr>
            <p:ph idx="1"/>
          </p:nvPr>
        </p:nvSpPr>
        <p:spPr/>
        <p:txBody>
          <a:bodyPr vert="horz" lIns="0" tIns="45720" rIns="0" bIns="45720" rtlCol="0" anchor="t">
            <a:normAutofit/>
          </a:bodyPr>
          <a:lstStyle/>
          <a:p>
            <a:r>
              <a:rPr lang="tr-TR" sz="2400" b="1" dirty="0"/>
              <a:t>Bu parametreler, popülasyondaki bireyler arasındaki uzun vadeli değişkenliği (‘‘ sinyal ”) ve aynı zamanda kısa süreli kişi bazlı değişkenliği (‘ ‘gürültü”) içerir.</a:t>
            </a:r>
          </a:p>
          <a:p>
            <a:r>
              <a:rPr lang="tr-TR" sz="2400" b="1" dirty="0"/>
              <a:t>İnsanların gerçek HbA1c değişimi ile gürültüden kaynaklanan belirgin değişikliklere sahip olanları ayırt etmek için sinyal-gürültü oranını (SNR) kantitatif bir işaret olarak kullandık.</a:t>
            </a:r>
          </a:p>
          <a:p>
            <a:r>
              <a:rPr lang="tr-TR" sz="2400" b="1" dirty="0"/>
              <a:t>Önceki raporlara dayanarak, en az bilgilendirici tarama aralığını sinyalin gürültü oranını aştığı zaman olarak tanımladık.</a:t>
            </a:r>
          </a:p>
        </p:txBody>
      </p:sp>
    </p:spTree>
    <p:extLst>
      <p:ext uri="{BB962C8B-B14F-4D97-AF65-F5344CB8AC3E}">
        <p14:creationId xmlns:p14="http://schemas.microsoft.com/office/powerpoint/2010/main" val="123559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FF23009-C256-433B-AB14-92E4B914EDC4}"/>
              </a:ext>
            </a:extLst>
          </p:cNvPr>
          <p:cNvSpPr>
            <a:spLocks noGrp="1"/>
          </p:cNvSpPr>
          <p:nvPr>
            <p:ph type="title"/>
          </p:nvPr>
        </p:nvSpPr>
        <p:spPr/>
        <p:txBody>
          <a:bodyPr/>
          <a:lstStyle/>
          <a:p>
            <a:r>
              <a:rPr lang="tr-TR" b="1" dirty="0"/>
              <a:t>MATERYAL VE METOD</a:t>
            </a:r>
          </a:p>
        </p:txBody>
      </p:sp>
      <p:sp>
        <p:nvSpPr>
          <p:cNvPr id="3" name="İçerik Yer Tutucusu 2">
            <a:extLst>
              <a:ext uri="{FF2B5EF4-FFF2-40B4-BE49-F238E27FC236}">
                <a16:creationId xmlns:a16="http://schemas.microsoft.com/office/drawing/2014/main" id="{18038323-EF66-42C6-B2F1-2FB24C0FD42C}"/>
              </a:ext>
            </a:extLst>
          </p:cNvPr>
          <p:cNvSpPr>
            <a:spLocks noGrp="1"/>
          </p:cNvSpPr>
          <p:nvPr>
            <p:ph idx="1"/>
          </p:nvPr>
        </p:nvSpPr>
        <p:spPr/>
        <p:txBody>
          <a:bodyPr>
            <a:normAutofit/>
          </a:bodyPr>
          <a:lstStyle/>
          <a:p>
            <a:r>
              <a:rPr lang="tr-TR" sz="2400" b="1" dirty="0"/>
              <a:t>Daha sonra, her yıl için gerçek pozitif (TP), yanlış pozitif (FP), gerçek negatif (TN) ve yanlış negatif (FN) oranlarını ve FP'nin TP oranını hesapladık.</a:t>
            </a:r>
          </a:p>
          <a:p>
            <a:r>
              <a:rPr lang="tr-TR" sz="2400" b="1" dirty="0"/>
              <a:t>Bir lineer rastgele etki modeli kullanılarak oluşturulan HbA1c ile karşılaştırıldığında gözlemlenen HbA1c'nin doğruluğu araştırılmış.</a:t>
            </a:r>
          </a:p>
          <a:p>
            <a:r>
              <a:rPr lang="tr-TR" sz="2400" b="1" dirty="0"/>
              <a:t>Tüm veriler </a:t>
            </a:r>
            <a:r>
              <a:rPr lang="tr-TR" sz="2400" b="1" dirty="0" err="1"/>
              <a:t>Stata</a:t>
            </a:r>
            <a:r>
              <a:rPr lang="tr-TR" sz="2400" b="1" dirty="0"/>
              <a:t> software </a:t>
            </a:r>
            <a:r>
              <a:rPr lang="tr-TR" sz="2400" b="1" dirty="0" err="1"/>
              <a:t>version</a:t>
            </a:r>
            <a:r>
              <a:rPr lang="tr-TR" sz="2400" b="1" dirty="0"/>
              <a:t> 12.1 girildi.</a:t>
            </a:r>
          </a:p>
        </p:txBody>
      </p:sp>
    </p:spTree>
    <p:extLst>
      <p:ext uri="{BB962C8B-B14F-4D97-AF65-F5344CB8AC3E}">
        <p14:creationId xmlns:p14="http://schemas.microsoft.com/office/powerpoint/2010/main" val="1692622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69BD419-8339-4CA3-8851-95A2B0B87A2D}"/>
              </a:ext>
            </a:extLst>
          </p:cNvPr>
          <p:cNvSpPr>
            <a:spLocks noGrp="1"/>
          </p:cNvSpPr>
          <p:nvPr>
            <p:ph type="title"/>
          </p:nvPr>
        </p:nvSpPr>
        <p:spPr/>
        <p:txBody>
          <a:bodyPr/>
          <a:lstStyle/>
          <a:p>
            <a:r>
              <a:rPr lang="tr-TR" b="1" dirty="0"/>
              <a:t>BULGULAR</a:t>
            </a:r>
            <a:endParaRPr lang="tr-TR" dirty="0"/>
          </a:p>
        </p:txBody>
      </p:sp>
      <p:pic>
        <p:nvPicPr>
          <p:cNvPr id="5" name="İçerik Yer Tutucusu 4">
            <a:extLst>
              <a:ext uri="{FF2B5EF4-FFF2-40B4-BE49-F238E27FC236}">
                <a16:creationId xmlns:a16="http://schemas.microsoft.com/office/drawing/2014/main" id="{D3809BA4-204F-4D55-9789-4C318FEBD55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7281" y="1737360"/>
            <a:ext cx="10058400" cy="4311748"/>
          </a:xfrm>
        </p:spPr>
      </p:pic>
    </p:spTree>
    <p:extLst>
      <p:ext uri="{BB962C8B-B14F-4D97-AF65-F5344CB8AC3E}">
        <p14:creationId xmlns:p14="http://schemas.microsoft.com/office/powerpoint/2010/main" val="471754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0A4E957F-C733-4A65-BCDB-9265014488B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57" y="1069146"/>
            <a:ext cx="5861539" cy="5234428"/>
          </a:xfrm>
        </p:spPr>
      </p:pic>
      <p:pic>
        <p:nvPicPr>
          <p:cNvPr id="9" name="Resim 8">
            <a:extLst>
              <a:ext uri="{FF2B5EF4-FFF2-40B4-BE49-F238E27FC236}">
                <a16:creationId xmlns:a16="http://schemas.microsoft.com/office/drawing/2014/main" id="{FC731E59-C1A9-43A7-9B14-0C9FDE2E47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5096" y="1181686"/>
            <a:ext cx="5893799" cy="5019294"/>
          </a:xfrm>
          <a:prstGeom prst="rect">
            <a:avLst/>
          </a:prstGeom>
        </p:spPr>
      </p:pic>
    </p:spTree>
    <p:extLst>
      <p:ext uri="{BB962C8B-B14F-4D97-AF65-F5344CB8AC3E}">
        <p14:creationId xmlns:p14="http://schemas.microsoft.com/office/powerpoint/2010/main" val="2938106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çerik Yer Tutucusu 6">
            <a:extLst>
              <a:ext uri="{FF2B5EF4-FFF2-40B4-BE49-F238E27FC236}">
                <a16:creationId xmlns:a16="http://schemas.microsoft.com/office/drawing/2014/main" id="{385F4C64-438F-4B90-A103-19B729B1F8E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28469" y="407964"/>
            <a:ext cx="10480430" cy="5446958"/>
          </a:xfrm>
        </p:spPr>
      </p:pic>
    </p:spTree>
    <p:extLst>
      <p:ext uri="{BB962C8B-B14F-4D97-AF65-F5344CB8AC3E}">
        <p14:creationId xmlns:p14="http://schemas.microsoft.com/office/powerpoint/2010/main" val="2434317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çerik Yer Tutucusu 6">
            <a:extLst>
              <a:ext uri="{FF2B5EF4-FFF2-40B4-BE49-F238E27FC236}">
                <a16:creationId xmlns:a16="http://schemas.microsoft.com/office/drawing/2014/main" id="{C7F59286-F409-428A-A671-7C6DB59A2DE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6963" y="1737360"/>
            <a:ext cx="10058400" cy="3791243"/>
          </a:xfrm>
        </p:spPr>
      </p:pic>
    </p:spTree>
    <p:extLst>
      <p:ext uri="{BB962C8B-B14F-4D97-AF65-F5344CB8AC3E}">
        <p14:creationId xmlns:p14="http://schemas.microsoft.com/office/powerpoint/2010/main" val="385104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8B2D0F1-11DC-4214-A022-7B65DBEBFE2D}"/>
              </a:ext>
            </a:extLst>
          </p:cNvPr>
          <p:cNvSpPr>
            <a:spLocks noGrp="1"/>
          </p:cNvSpPr>
          <p:nvPr>
            <p:ph type="title"/>
          </p:nvPr>
        </p:nvSpPr>
        <p:spPr/>
        <p:txBody>
          <a:bodyPr/>
          <a:lstStyle/>
          <a:p>
            <a:r>
              <a:rPr lang="tr-TR" b="1" dirty="0"/>
              <a:t>BULGULAR</a:t>
            </a:r>
          </a:p>
        </p:txBody>
      </p:sp>
      <p:pic>
        <p:nvPicPr>
          <p:cNvPr id="9" name="İçerik Yer Tutucusu 8">
            <a:extLst>
              <a:ext uri="{FF2B5EF4-FFF2-40B4-BE49-F238E27FC236}">
                <a16:creationId xmlns:a16="http://schemas.microsoft.com/office/drawing/2014/main" id="{52A2979E-A656-4E23-8927-62E7CE1833F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6963" y="1737360"/>
            <a:ext cx="10058400" cy="4002257"/>
          </a:xfrm>
        </p:spPr>
      </p:pic>
    </p:spTree>
    <p:extLst>
      <p:ext uri="{BB962C8B-B14F-4D97-AF65-F5344CB8AC3E}">
        <p14:creationId xmlns:p14="http://schemas.microsoft.com/office/powerpoint/2010/main" val="718150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110C076-2C07-4B7B-82B3-7FB96E74A0CA}"/>
              </a:ext>
            </a:extLst>
          </p:cNvPr>
          <p:cNvSpPr>
            <a:spLocks noGrp="1"/>
          </p:cNvSpPr>
          <p:nvPr>
            <p:ph type="title"/>
          </p:nvPr>
        </p:nvSpPr>
        <p:spPr/>
        <p:txBody>
          <a:bodyPr/>
          <a:lstStyle/>
          <a:p>
            <a:r>
              <a:rPr lang="tr-TR" b="1" dirty="0"/>
              <a:t>TARTIŞMA</a:t>
            </a:r>
          </a:p>
        </p:txBody>
      </p:sp>
      <p:sp>
        <p:nvSpPr>
          <p:cNvPr id="3" name="İçerik Yer Tutucusu 2">
            <a:extLst>
              <a:ext uri="{FF2B5EF4-FFF2-40B4-BE49-F238E27FC236}">
                <a16:creationId xmlns:a16="http://schemas.microsoft.com/office/drawing/2014/main" id="{F555DCD9-1239-4B65-9C01-284222B71839}"/>
              </a:ext>
            </a:extLst>
          </p:cNvPr>
          <p:cNvSpPr>
            <a:spLocks noGrp="1"/>
          </p:cNvSpPr>
          <p:nvPr>
            <p:ph idx="1"/>
          </p:nvPr>
        </p:nvSpPr>
        <p:spPr/>
        <p:txBody>
          <a:bodyPr>
            <a:normAutofit/>
          </a:bodyPr>
          <a:lstStyle/>
          <a:p>
            <a:r>
              <a:rPr lang="tr-TR" sz="2400" b="1" dirty="0">
                <a:latin typeface="Calibri" panose="020F0502020204030204" pitchFamily="34" charset="0"/>
                <a:ea typeface="MS Mincho" panose="02020609040205080304" pitchFamily="49" charset="-128"/>
                <a:cs typeface="Times New Roman" panose="02020603050405020304" pitchFamily="18" charset="0"/>
              </a:rPr>
              <a:t>Bizim analizimize göre, stabil </a:t>
            </a:r>
            <a:r>
              <a:rPr lang="tr-TR" sz="2400" b="1" dirty="0" err="1">
                <a:latin typeface="Calibri" panose="020F0502020204030204" pitchFamily="34" charset="0"/>
                <a:ea typeface="MS Mincho" panose="02020609040205080304" pitchFamily="49" charset="-128"/>
                <a:cs typeface="Times New Roman" panose="02020603050405020304" pitchFamily="18" charset="0"/>
              </a:rPr>
              <a:t>glisemik</a:t>
            </a:r>
            <a:r>
              <a:rPr lang="tr-TR" sz="2400" b="1" dirty="0">
                <a:latin typeface="Calibri" panose="020F0502020204030204" pitchFamily="34" charset="0"/>
                <a:ea typeface="MS Mincho" panose="02020609040205080304" pitchFamily="49" charset="-128"/>
                <a:cs typeface="Times New Roman" panose="02020603050405020304" pitchFamily="18" charset="0"/>
              </a:rPr>
              <a:t> kontrollü DM hastalarında HbA1c </a:t>
            </a:r>
            <a:r>
              <a:rPr lang="tr-TR" sz="2400" b="1" dirty="0" err="1">
                <a:latin typeface="Calibri" panose="020F0502020204030204" pitchFamily="34" charset="0"/>
                <a:ea typeface="MS Mincho" panose="02020609040205080304" pitchFamily="49" charset="-128"/>
                <a:cs typeface="Times New Roman" panose="02020603050405020304" pitchFamily="18" charset="0"/>
              </a:rPr>
              <a:t>monitorizasyonu</a:t>
            </a:r>
            <a:r>
              <a:rPr lang="tr-TR" sz="2400" b="1" dirty="0">
                <a:latin typeface="Calibri" panose="020F0502020204030204" pitchFamily="34" charset="0"/>
                <a:ea typeface="MS Mincho" panose="02020609040205080304" pitchFamily="49" charset="-128"/>
                <a:cs typeface="Times New Roman" panose="02020603050405020304" pitchFamily="18" charset="0"/>
              </a:rPr>
              <a:t> için bilgilendirici bir aralığa 1.2 yıl içinde yaklaşılmaktadır</a:t>
            </a:r>
          </a:p>
          <a:p>
            <a:r>
              <a:rPr lang="tr-TR" sz="2400" b="1" dirty="0">
                <a:latin typeface="Calibri" panose="020F0502020204030204" pitchFamily="34" charset="0"/>
                <a:ea typeface="MS Mincho" panose="02020609040205080304" pitchFamily="49" charset="-128"/>
                <a:cs typeface="Times New Roman" panose="02020603050405020304" pitchFamily="18" charset="0"/>
              </a:rPr>
              <a:t>Bir yıldaki HbA1c değişkenliği % 0.32 (3.5 </a:t>
            </a:r>
            <a:r>
              <a:rPr lang="tr-TR" sz="2400" b="1" dirty="0" err="1">
                <a:latin typeface="Calibri" panose="020F0502020204030204" pitchFamily="34" charset="0"/>
                <a:ea typeface="MS Mincho" panose="02020609040205080304" pitchFamily="49" charset="-128"/>
                <a:cs typeface="Times New Roman" panose="02020603050405020304" pitchFamily="18" charset="0"/>
              </a:rPr>
              <a:t>mmol</a:t>
            </a:r>
            <a:r>
              <a:rPr lang="tr-TR" sz="2400" b="1" dirty="0">
                <a:latin typeface="Calibri" panose="020F0502020204030204" pitchFamily="34" charset="0"/>
                <a:ea typeface="MS Mincho" panose="02020609040205080304" pitchFamily="49" charset="-128"/>
                <a:cs typeface="Times New Roman" panose="02020603050405020304" pitchFamily="18" charset="0"/>
              </a:rPr>
              <a:t> / </a:t>
            </a:r>
            <a:r>
              <a:rPr lang="tr-TR" sz="2400" b="1" dirty="0" err="1">
                <a:latin typeface="Calibri" panose="020F0502020204030204" pitchFamily="34" charset="0"/>
                <a:ea typeface="MS Mincho" panose="02020609040205080304" pitchFamily="49" charset="-128"/>
                <a:cs typeface="Times New Roman" panose="02020603050405020304" pitchFamily="18" charset="0"/>
              </a:rPr>
              <a:t>mol</a:t>
            </a:r>
            <a:r>
              <a:rPr lang="tr-TR" sz="2400" b="1" dirty="0">
                <a:latin typeface="Calibri" panose="020F0502020204030204" pitchFamily="34" charset="0"/>
                <a:ea typeface="MS Mincho" panose="02020609040205080304" pitchFamily="49" charset="-128"/>
                <a:cs typeface="Times New Roman" panose="02020603050405020304" pitchFamily="18" charset="0"/>
              </a:rPr>
              <a:t>) seviyesinde oldukça yüksektir, gerçek ilerleme yılda sadece% 0.27 (3 </a:t>
            </a:r>
            <a:r>
              <a:rPr lang="tr-TR" sz="2400" b="1" dirty="0" err="1">
                <a:latin typeface="Calibri" panose="020F0502020204030204" pitchFamily="34" charset="0"/>
                <a:ea typeface="MS Mincho" panose="02020609040205080304" pitchFamily="49" charset="-128"/>
                <a:cs typeface="Times New Roman" panose="02020603050405020304" pitchFamily="18" charset="0"/>
              </a:rPr>
              <a:t>mmol</a:t>
            </a:r>
            <a:r>
              <a:rPr lang="tr-TR" sz="2400" b="1" dirty="0">
                <a:latin typeface="Calibri" panose="020F0502020204030204" pitchFamily="34" charset="0"/>
                <a:ea typeface="MS Mincho" panose="02020609040205080304" pitchFamily="49" charset="-128"/>
                <a:cs typeface="Times New Roman" panose="02020603050405020304" pitchFamily="18" charset="0"/>
              </a:rPr>
              <a:t> / </a:t>
            </a:r>
            <a:r>
              <a:rPr lang="tr-TR" sz="2400" b="1" dirty="0" err="1">
                <a:latin typeface="Calibri" panose="020F0502020204030204" pitchFamily="34" charset="0"/>
                <a:ea typeface="MS Mincho" panose="02020609040205080304" pitchFamily="49" charset="-128"/>
                <a:cs typeface="Times New Roman" panose="02020603050405020304" pitchFamily="18" charset="0"/>
              </a:rPr>
              <a:t>mol</a:t>
            </a:r>
            <a:r>
              <a:rPr lang="tr-TR" sz="2400" b="1" dirty="0">
                <a:latin typeface="Calibri" panose="020F0502020204030204" pitchFamily="34" charset="0"/>
                <a:ea typeface="MS Mincho" panose="02020609040205080304" pitchFamily="49" charset="-128"/>
                <a:cs typeface="Times New Roman" panose="02020603050405020304" pitchFamily="18" charset="0"/>
              </a:rPr>
              <a:t>) olarak tahmin edilir, bu tekrarlanan HbA1c testlerinin, ilk yıl içinde on sekiz aya kadar stabil DM hastaları için çok az anlam taşıdığını göstermektedir</a:t>
            </a:r>
          </a:p>
          <a:p>
            <a:r>
              <a:rPr lang="tr-TR" sz="2400" b="1" dirty="0"/>
              <a:t>Bir yıl içinde yanlış pozitif sonuçların büyük bir kısmı görünse de, hala tarama için en uygun aralığın yıllık olduğunu, çünkü bu süreden önce gerçek pozitifleri gösteren hiçbir hasta bulunmadığını öne sürüyoruz. </a:t>
            </a:r>
            <a:endParaRPr lang="tr-TR" sz="2400" b="1" dirty="0">
              <a:ea typeface="MS Mincho" panose="02020609040205080304" pitchFamily="49" charset="-128"/>
              <a:cs typeface="Times New Roman" panose="02020603050405020304" pitchFamily="18" charset="0"/>
            </a:endParaRPr>
          </a:p>
          <a:p>
            <a:endParaRPr lang="tr-TR" sz="2400" b="1" dirty="0"/>
          </a:p>
        </p:txBody>
      </p:sp>
    </p:spTree>
    <p:extLst>
      <p:ext uri="{BB962C8B-B14F-4D97-AF65-F5344CB8AC3E}">
        <p14:creationId xmlns:p14="http://schemas.microsoft.com/office/powerpoint/2010/main" val="2228487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FF23009-C256-433B-AB14-92E4B914EDC4}"/>
              </a:ext>
            </a:extLst>
          </p:cNvPr>
          <p:cNvSpPr>
            <a:spLocks noGrp="1"/>
          </p:cNvSpPr>
          <p:nvPr>
            <p:ph type="title"/>
          </p:nvPr>
        </p:nvSpPr>
        <p:spPr/>
        <p:txBody>
          <a:bodyPr/>
          <a:lstStyle/>
          <a:p>
            <a:r>
              <a:rPr lang="tr-TR" b="1" dirty="0"/>
              <a:t>TARTIŞMA</a:t>
            </a:r>
          </a:p>
        </p:txBody>
      </p:sp>
      <p:sp>
        <p:nvSpPr>
          <p:cNvPr id="3" name="İçerik Yer Tutucusu 2">
            <a:extLst>
              <a:ext uri="{FF2B5EF4-FFF2-40B4-BE49-F238E27FC236}">
                <a16:creationId xmlns:a16="http://schemas.microsoft.com/office/drawing/2014/main" id="{18038323-EF66-42C6-B2F1-2FB24C0FD42C}"/>
              </a:ext>
            </a:extLst>
          </p:cNvPr>
          <p:cNvSpPr>
            <a:spLocks noGrp="1"/>
          </p:cNvSpPr>
          <p:nvPr>
            <p:ph idx="1"/>
          </p:nvPr>
        </p:nvSpPr>
        <p:spPr/>
        <p:txBody>
          <a:bodyPr>
            <a:normAutofit/>
          </a:bodyPr>
          <a:lstStyle/>
          <a:p>
            <a:r>
              <a:rPr lang="tr-TR" sz="2400" b="1" dirty="0" err="1">
                <a:latin typeface="Calibri" panose="020F0502020204030204" pitchFamily="34" charset="0"/>
                <a:ea typeface="MS Mincho" panose="02020609040205080304" pitchFamily="49" charset="-128"/>
                <a:cs typeface="Times New Roman" panose="02020603050405020304" pitchFamily="18" charset="0"/>
              </a:rPr>
              <a:t>Klinisyenler</a:t>
            </a:r>
            <a:r>
              <a:rPr lang="tr-TR" sz="2400" b="1" dirty="0">
                <a:latin typeface="Calibri" panose="020F0502020204030204" pitchFamily="34" charset="0"/>
                <a:ea typeface="MS Mincho" panose="02020609040205080304" pitchFamily="49" charset="-128"/>
                <a:cs typeface="Times New Roman" panose="02020603050405020304" pitchFamily="18" charset="0"/>
              </a:rPr>
              <a:t>, stabil olduğunu düşündükleri hastalarda gerçek HbA1c ilerlemesini tanımlamak isterlerse yaklaşık bir yıl beklemeyi düşünebilirler.</a:t>
            </a:r>
          </a:p>
          <a:p>
            <a:r>
              <a:rPr lang="tr-TR" sz="2400" b="1" dirty="0">
                <a:latin typeface="Calibri" panose="020F0502020204030204" pitchFamily="34" charset="0"/>
                <a:ea typeface="MS Mincho" panose="02020609040205080304" pitchFamily="49" charset="-128"/>
                <a:cs typeface="Times New Roman" panose="02020603050405020304" pitchFamily="18" charset="0"/>
              </a:rPr>
              <a:t>Amerikan Diyabet Derneği, </a:t>
            </a:r>
            <a:r>
              <a:rPr lang="tr-TR" sz="2400" b="1" dirty="0" err="1">
                <a:latin typeface="Calibri" panose="020F0502020204030204" pitchFamily="34" charset="0"/>
                <a:ea typeface="MS Mincho" panose="02020609040205080304" pitchFamily="49" charset="-128"/>
                <a:cs typeface="Times New Roman" panose="02020603050405020304" pitchFamily="18" charset="0"/>
              </a:rPr>
              <a:t>klinisyenlerin</a:t>
            </a:r>
            <a:r>
              <a:rPr lang="tr-TR" sz="2400" b="1" dirty="0">
                <a:latin typeface="Calibri" panose="020F0502020204030204" pitchFamily="34" charset="0"/>
                <a:ea typeface="MS Mincho" panose="02020609040205080304" pitchFamily="49" charset="-128"/>
                <a:cs typeface="Times New Roman" panose="02020603050405020304" pitchFamily="18" charset="0"/>
              </a:rPr>
              <a:t> istikrarlı </a:t>
            </a:r>
            <a:r>
              <a:rPr lang="tr-TR" sz="2400" b="1" dirty="0" err="1">
                <a:latin typeface="Calibri" panose="020F0502020204030204" pitchFamily="34" charset="0"/>
                <a:ea typeface="MS Mincho" panose="02020609040205080304" pitchFamily="49" charset="-128"/>
                <a:cs typeface="Times New Roman" panose="02020603050405020304" pitchFamily="18" charset="0"/>
              </a:rPr>
              <a:t>glisemik</a:t>
            </a:r>
            <a:r>
              <a:rPr lang="tr-TR" sz="2400" b="1" dirty="0">
                <a:latin typeface="Calibri" panose="020F0502020204030204" pitchFamily="34" charset="0"/>
                <a:ea typeface="MS Mincho" panose="02020609040205080304" pitchFamily="49" charset="-128"/>
                <a:cs typeface="Times New Roman" panose="02020603050405020304" pitchFamily="18" charset="0"/>
              </a:rPr>
              <a:t> kontrollü hastalarda yılda en az iki kez HbA1c testi yapmasını önermektedir. </a:t>
            </a:r>
          </a:p>
          <a:p>
            <a:r>
              <a:rPr lang="tr-TR" sz="2400" b="1" dirty="0">
                <a:latin typeface="Calibri" panose="020F0502020204030204" pitchFamily="34" charset="0"/>
                <a:ea typeface="MS Mincho" panose="02020609040205080304" pitchFamily="49" charset="-128"/>
                <a:cs typeface="Times New Roman" panose="02020603050405020304" pitchFamily="18" charset="0"/>
              </a:rPr>
              <a:t>Birleşik </a:t>
            </a:r>
            <a:r>
              <a:rPr lang="tr-TR" sz="2400" b="1" dirty="0" err="1">
                <a:latin typeface="Calibri" panose="020F0502020204030204" pitchFamily="34" charset="0"/>
                <a:ea typeface="MS Mincho" panose="02020609040205080304" pitchFamily="49" charset="-128"/>
                <a:cs typeface="Times New Roman" panose="02020603050405020304" pitchFamily="18" charset="0"/>
              </a:rPr>
              <a:t>Krallık'ta</a:t>
            </a:r>
            <a:r>
              <a:rPr lang="tr-TR" sz="2400" b="1" dirty="0">
                <a:latin typeface="Calibri" panose="020F0502020204030204" pitchFamily="34" charset="0"/>
                <a:ea typeface="MS Mincho" panose="02020609040205080304" pitchFamily="49" charset="-128"/>
                <a:cs typeface="Times New Roman" panose="02020603050405020304" pitchFamily="18" charset="0"/>
              </a:rPr>
              <a:t> bulunan Ulusal Sağlık ve Bakım Mükemmelliği Enstitüsü de kan glikoz seviyeleri ve ilaç rejimleri stabil olarak kabul edildiğinde altı ayda bir aralık önermektedir. </a:t>
            </a:r>
          </a:p>
          <a:p>
            <a:endParaRPr lang="tr-TR" sz="2400" b="1" dirty="0"/>
          </a:p>
        </p:txBody>
      </p:sp>
    </p:spTree>
    <p:extLst>
      <p:ext uri="{BB962C8B-B14F-4D97-AF65-F5344CB8AC3E}">
        <p14:creationId xmlns:p14="http://schemas.microsoft.com/office/powerpoint/2010/main" val="3256877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FF23009-C256-433B-AB14-92E4B914EDC4}"/>
              </a:ext>
            </a:extLst>
          </p:cNvPr>
          <p:cNvSpPr>
            <a:spLocks noGrp="1"/>
          </p:cNvSpPr>
          <p:nvPr>
            <p:ph type="title"/>
          </p:nvPr>
        </p:nvSpPr>
        <p:spPr/>
        <p:txBody>
          <a:bodyPr/>
          <a:lstStyle/>
          <a:p>
            <a:r>
              <a:rPr lang="tr-TR" b="1" dirty="0"/>
              <a:t>TARTIŞMA</a:t>
            </a:r>
          </a:p>
        </p:txBody>
      </p:sp>
      <p:sp>
        <p:nvSpPr>
          <p:cNvPr id="3" name="İçerik Yer Tutucusu 2">
            <a:extLst>
              <a:ext uri="{FF2B5EF4-FFF2-40B4-BE49-F238E27FC236}">
                <a16:creationId xmlns:a16="http://schemas.microsoft.com/office/drawing/2014/main" id="{18038323-EF66-42C6-B2F1-2FB24C0FD42C}"/>
              </a:ext>
            </a:extLst>
          </p:cNvPr>
          <p:cNvSpPr>
            <a:spLocks noGrp="1"/>
          </p:cNvSpPr>
          <p:nvPr>
            <p:ph idx="1"/>
          </p:nvPr>
        </p:nvSpPr>
        <p:spPr/>
        <p:txBody>
          <a:bodyPr>
            <a:normAutofit/>
          </a:bodyPr>
          <a:lstStyle/>
          <a:p>
            <a:r>
              <a:rPr lang="tr-TR" sz="2400" b="1" dirty="0">
                <a:latin typeface="Calibri" panose="020F0502020204030204" pitchFamily="34" charset="0"/>
                <a:ea typeface="MS Mincho" panose="02020609040205080304" pitchFamily="49" charset="-128"/>
                <a:cs typeface="Times New Roman" panose="02020603050405020304" pitchFamily="18" charset="0"/>
              </a:rPr>
              <a:t>Önceki analizlerden elde edilen sonuçlar, birbirimizle tutarlı ve sonuçlarımıza benzer şekilde, Japonya'da diğer ülkelere kıyasla önemli ölçüde daha yüksek bir test sıklığı göstermektedir.</a:t>
            </a:r>
          </a:p>
          <a:p>
            <a:r>
              <a:rPr lang="tr-TR" sz="2400" b="1" dirty="0"/>
              <a:t>Japon Diyabet Derneği kılavuzlarında uygun bir yeniden test aralığı ile ilgili rehberlik olmaması</a:t>
            </a:r>
          </a:p>
          <a:p>
            <a:r>
              <a:rPr lang="tr-TR" sz="2400" b="1" dirty="0"/>
              <a:t>Japon sağlık sigortası ödeme programlarına göre aylık olarak HbA1c testi için ödenek ödemesi</a:t>
            </a:r>
          </a:p>
        </p:txBody>
      </p:sp>
    </p:spTree>
    <p:extLst>
      <p:ext uri="{BB962C8B-B14F-4D97-AF65-F5344CB8AC3E}">
        <p14:creationId xmlns:p14="http://schemas.microsoft.com/office/powerpoint/2010/main" val="1347323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B0DAAEA-B340-40FF-9B94-43FF36D0263F}"/>
              </a:ext>
            </a:extLst>
          </p:cNvPr>
          <p:cNvSpPr>
            <a:spLocks noGrp="1"/>
          </p:cNvSpPr>
          <p:nvPr>
            <p:ph type="title"/>
          </p:nvPr>
        </p:nvSpPr>
        <p:spPr/>
        <p:txBody>
          <a:bodyPr>
            <a:normAutofit/>
          </a:bodyPr>
          <a:lstStyle/>
          <a:p>
            <a:r>
              <a:rPr lang="tr-TR" b="1" dirty="0"/>
              <a:t>GİRİŞ</a:t>
            </a:r>
          </a:p>
        </p:txBody>
      </p:sp>
      <p:sp>
        <p:nvSpPr>
          <p:cNvPr id="3" name="İçerik Yer Tutucusu 2">
            <a:extLst>
              <a:ext uri="{FF2B5EF4-FFF2-40B4-BE49-F238E27FC236}">
                <a16:creationId xmlns:a16="http://schemas.microsoft.com/office/drawing/2014/main" id="{890F96E6-86BB-4D01-A278-8FC37000582E}"/>
              </a:ext>
            </a:extLst>
          </p:cNvPr>
          <p:cNvSpPr>
            <a:spLocks noGrp="1"/>
          </p:cNvSpPr>
          <p:nvPr>
            <p:ph idx="1"/>
          </p:nvPr>
        </p:nvSpPr>
        <p:spPr/>
        <p:txBody>
          <a:bodyPr vert="horz" lIns="0" tIns="45720" rIns="0" bIns="45720" rtlCol="0" anchor="t">
            <a:normAutofit/>
          </a:bodyPr>
          <a:lstStyle/>
          <a:p>
            <a:r>
              <a:rPr lang="tr-TR" sz="2400" b="1" dirty="0"/>
              <a:t>Tip II diyabetli hastalar tipik olarak yaşam boyu farmakolojik tedavi ve tanı sonrası düzenli takip gerektirir.</a:t>
            </a:r>
          </a:p>
          <a:p>
            <a:r>
              <a:rPr lang="tr-TR" sz="2400" b="1" dirty="0"/>
              <a:t>HbA1c doğruluğu ile ilgili devam eden tartışmalara rağmen</a:t>
            </a:r>
            <a:r>
              <a:rPr lang="tr-TR" b="1" dirty="0"/>
              <a:t>;</a:t>
            </a:r>
            <a:endParaRPr lang="tr-TR" sz="2400" b="1" dirty="0"/>
          </a:p>
          <a:p>
            <a:pPr>
              <a:buFont typeface="Arial" panose="020B0604020202020204" pitchFamily="34" charset="0"/>
              <a:buChar char="•"/>
            </a:pPr>
            <a:r>
              <a:rPr lang="tr-TR" sz="2400" b="1" dirty="0"/>
              <a:t>Aç olmayı gerektirmemesi</a:t>
            </a:r>
          </a:p>
          <a:p>
            <a:pPr>
              <a:buFont typeface="Arial" panose="020B0604020202020204" pitchFamily="34" charset="0"/>
              <a:buChar char="•"/>
            </a:pPr>
            <a:r>
              <a:rPr lang="tr-TR" sz="2400" b="1" dirty="0"/>
              <a:t>Nispeten düşük maliyeti ve yaygınlığı</a:t>
            </a:r>
          </a:p>
          <a:p>
            <a:pPr>
              <a:buFont typeface="Arial" panose="020B0604020202020204" pitchFamily="34" charset="0"/>
              <a:buChar char="•"/>
            </a:pPr>
            <a:r>
              <a:rPr lang="tr-TR" sz="2400" b="1" dirty="0" err="1"/>
              <a:t>Glisemik</a:t>
            </a:r>
            <a:r>
              <a:rPr lang="tr-TR" sz="2400" b="1" dirty="0"/>
              <a:t> kontrolün daha geniş bir perspektifini göstermesi</a:t>
            </a:r>
          </a:p>
          <a:p>
            <a:pPr marL="0" indent="0">
              <a:buNone/>
            </a:pPr>
            <a:r>
              <a:rPr lang="tr-TR" b="1" dirty="0"/>
              <a:t>  </a:t>
            </a:r>
            <a:r>
              <a:rPr lang="tr-TR" sz="2400" b="1" dirty="0"/>
              <a:t> standart haline gelmesini kolaylaştırdı</a:t>
            </a:r>
            <a:endParaRPr lang="tr-TR" sz="2400" b="1" dirty="0">
              <a:cs typeface="Calibri"/>
            </a:endParaRPr>
          </a:p>
          <a:p>
            <a:pPr marL="0" indent="0">
              <a:buNone/>
            </a:pPr>
            <a:endParaRPr lang="tr-TR" b="1" dirty="0"/>
          </a:p>
        </p:txBody>
      </p:sp>
    </p:spTree>
    <p:extLst>
      <p:ext uri="{BB962C8B-B14F-4D97-AF65-F5344CB8AC3E}">
        <p14:creationId xmlns:p14="http://schemas.microsoft.com/office/powerpoint/2010/main" val="1236774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FF23009-C256-433B-AB14-92E4B914EDC4}"/>
              </a:ext>
            </a:extLst>
          </p:cNvPr>
          <p:cNvSpPr>
            <a:spLocks noGrp="1"/>
          </p:cNvSpPr>
          <p:nvPr>
            <p:ph type="title"/>
          </p:nvPr>
        </p:nvSpPr>
        <p:spPr/>
        <p:txBody>
          <a:bodyPr/>
          <a:lstStyle/>
          <a:p>
            <a:r>
              <a:rPr lang="tr-TR" b="1" dirty="0"/>
              <a:t>TARTIŞMA</a:t>
            </a:r>
          </a:p>
        </p:txBody>
      </p:sp>
      <p:sp>
        <p:nvSpPr>
          <p:cNvPr id="3" name="İçerik Yer Tutucusu 2">
            <a:extLst>
              <a:ext uri="{FF2B5EF4-FFF2-40B4-BE49-F238E27FC236}">
                <a16:creationId xmlns:a16="http://schemas.microsoft.com/office/drawing/2014/main" id="{18038323-EF66-42C6-B2F1-2FB24C0FD42C}"/>
              </a:ext>
            </a:extLst>
          </p:cNvPr>
          <p:cNvSpPr>
            <a:spLocks noGrp="1"/>
          </p:cNvSpPr>
          <p:nvPr>
            <p:ph idx="1"/>
          </p:nvPr>
        </p:nvSpPr>
        <p:spPr/>
        <p:txBody>
          <a:bodyPr>
            <a:normAutofit/>
          </a:bodyPr>
          <a:lstStyle/>
          <a:p>
            <a:r>
              <a:rPr lang="tr-TR" sz="2400" b="1" dirty="0">
                <a:latin typeface="Calibri" panose="020F0502020204030204" pitchFamily="34" charset="0"/>
                <a:ea typeface="MS Mincho" panose="02020609040205080304" pitchFamily="49" charset="-128"/>
                <a:cs typeface="Times New Roman" panose="02020603050405020304" pitchFamily="18" charset="0"/>
              </a:rPr>
              <a:t>Gerçek fizyolojik ilerlemeyi ölçüm hatasından ayıran analizimiz, aşırı sık HbA1c testinin sadece yanlış olmayabileceğini, ancak bakım kalitesine zararlı olabileceğini vurgular. </a:t>
            </a:r>
          </a:p>
          <a:p>
            <a:r>
              <a:rPr lang="tr-TR" sz="2400" b="1" dirty="0">
                <a:latin typeface="Calibri" panose="020F0502020204030204" pitchFamily="34" charset="0"/>
                <a:ea typeface="MS Mincho" panose="02020609040205080304" pitchFamily="49" charset="-128"/>
                <a:cs typeface="Times New Roman" panose="02020603050405020304" pitchFamily="18" charset="0"/>
              </a:rPr>
              <a:t>Aşırı tedavi edilmenin olası etkilerinden biri, </a:t>
            </a:r>
            <a:r>
              <a:rPr lang="tr-TR" sz="2400" b="1" dirty="0" err="1">
                <a:latin typeface="Calibri" panose="020F0502020204030204" pitchFamily="34" charset="0"/>
                <a:ea typeface="MS Mincho" panose="02020609040205080304" pitchFamily="49" charset="-128"/>
                <a:cs typeface="Times New Roman" panose="02020603050405020304" pitchFamily="18" charset="0"/>
              </a:rPr>
              <a:t>sülfonilüre</a:t>
            </a:r>
            <a:r>
              <a:rPr lang="tr-TR" sz="2400" b="1" dirty="0">
                <a:latin typeface="Calibri" panose="020F0502020204030204" pitchFamily="34" charset="0"/>
                <a:ea typeface="MS Mincho" panose="02020609040205080304" pitchFamily="49" charset="-128"/>
                <a:cs typeface="Times New Roman" panose="02020603050405020304" pitchFamily="18" charset="0"/>
              </a:rPr>
              <a:t> ajanları kullanan hastaların% 20'sine kadar rapor edilen ve insülinle tedavi edilen hastaların% 50'sine kadar rapor edilen hipoglisemi olabilir. </a:t>
            </a:r>
          </a:p>
          <a:p>
            <a:r>
              <a:rPr lang="tr-TR" sz="2400" b="1" dirty="0">
                <a:latin typeface="Calibri" panose="020F0502020204030204" pitchFamily="34" charset="0"/>
                <a:ea typeface="MS Mincho" panose="02020609040205080304" pitchFamily="49" charset="-128"/>
                <a:cs typeface="Times New Roman" panose="02020603050405020304" pitchFamily="18" charset="0"/>
              </a:rPr>
              <a:t>Hafif hipoglisemi epizotları bile yaşam kalitesini derinden etkileyebilir ve hipoglisemi korkusu hem insülinin az kullanılmasına, hem de tamamen uygunsuzluğa yol açabilir</a:t>
            </a:r>
            <a:endParaRPr lang="tr-TR" sz="2400" b="1" dirty="0"/>
          </a:p>
        </p:txBody>
      </p:sp>
    </p:spTree>
    <p:extLst>
      <p:ext uri="{BB962C8B-B14F-4D97-AF65-F5344CB8AC3E}">
        <p14:creationId xmlns:p14="http://schemas.microsoft.com/office/powerpoint/2010/main" val="2053182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044C8A-DC36-43C8-8032-4EB52BE81E0D}"/>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DEBA8B98-DFFC-4ECA-AFA3-F79BC723766B}"/>
              </a:ext>
            </a:extLst>
          </p:cNvPr>
          <p:cNvSpPr>
            <a:spLocks noGrp="1"/>
          </p:cNvSpPr>
          <p:nvPr>
            <p:ph idx="1"/>
          </p:nvPr>
        </p:nvSpPr>
        <p:spPr/>
        <p:txBody>
          <a:bodyPr>
            <a:normAutofit lnSpcReduction="10000"/>
          </a:bodyPr>
          <a:lstStyle/>
          <a:p>
            <a:r>
              <a:rPr lang="tr-TR" sz="2400" b="1" dirty="0">
                <a:latin typeface="Calibri" panose="020F0502020204030204" pitchFamily="34" charset="0"/>
                <a:ea typeface="MS Mincho" panose="02020609040205080304" pitchFamily="49" charset="-128"/>
                <a:cs typeface="Times New Roman" panose="02020603050405020304" pitchFamily="18" charset="0"/>
              </a:rPr>
              <a:t>Hem başarılı </a:t>
            </a:r>
            <a:r>
              <a:rPr lang="tr-TR" sz="2400" b="1" dirty="0" err="1">
                <a:latin typeface="Calibri" panose="020F0502020204030204" pitchFamily="34" charset="0"/>
                <a:ea typeface="MS Mincho" panose="02020609040205080304" pitchFamily="49" charset="-128"/>
                <a:cs typeface="Times New Roman" panose="02020603050405020304" pitchFamily="18" charset="0"/>
              </a:rPr>
              <a:t>glisemik</a:t>
            </a:r>
            <a:r>
              <a:rPr lang="tr-TR" sz="2400" b="1" dirty="0">
                <a:latin typeface="Calibri" panose="020F0502020204030204" pitchFamily="34" charset="0"/>
                <a:ea typeface="MS Mincho" panose="02020609040205080304" pitchFamily="49" charset="-128"/>
                <a:cs typeface="Times New Roman" panose="02020603050405020304" pitchFamily="18" charset="0"/>
              </a:rPr>
              <a:t> kontrolü hem de hipoglisemi ve diğer </a:t>
            </a:r>
            <a:r>
              <a:rPr lang="tr-TR" sz="2400" b="1" dirty="0" err="1">
                <a:latin typeface="Calibri" panose="020F0502020204030204" pitchFamily="34" charset="0"/>
                <a:ea typeface="MS Mincho" panose="02020609040205080304" pitchFamily="49" charset="-128"/>
                <a:cs typeface="Times New Roman" panose="02020603050405020304" pitchFamily="18" charset="0"/>
              </a:rPr>
              <a:t>advers</a:t>
            </a:r>
            <a:r>
              <a:rPr lang="tr-TR" sz="2400" b="1" dirty="0">
                <a:latin typeface="Calibri" panose="020F0502020204030204" pitchFamily="34" charset="0"/>
                <a:ea typeface="MS Mincho" panose="02020609040205080304" pitchFamily="49" charset="-128"/>
                <a:cs typeface="Times New Roman" panose="02020603050405020304" pitchFamily="18" charset="0"/>
              </a:rPr>
              <a:t> olaylardan kaçınmayı dengelemek, bir rejim yükseltmesinin gerçekten gerekli olup olmadığı konusunda dikkatli, kanıt odaklı bir değerlendirme sağlamak önemlidir</a:t>
            </a:r>
          </a:p>
          <a:p>
            <a:r>
              <a:rPr lang="tr-TR" sz="2400" b="1" dirty="0">
                <a:latin typeface="Calibri" panose="020F0502020204030204" pitchFamily="34" charset="0"/>
                <a:ea typeface="MS Mincho" panose="02020609040205080304" pitchFamily="49" charset="-128"/>
                <a:cs typeface="Times New Roman" panose="02020603050405020304" pitchFamily="18" charset="0"/>
              </a:rPr>
              <a:t>Birleşik Krallık </a:t>
            </a:r>
            <a:r>
              <a:rPr lang="tr-TR" sz="2400" b="1" dirty="0" err="1">
                <a:latin typeface="Calibri" panose="020F0502020204030204" pitchFamily="34" charset="0"/>
                <a:ea typeface="MS Mincho" panose="02020609040205080304" pitchFamily="49" charset="-128"/>
                <a:cs typeface="Times New Roman" panose="02020603050405020304" pitchFamily="18" charset="0"/>
              </a:rPr>
              <a:t>Prospektif</a:t>
            </a:r>
            <a:r>
              <a:rPr lang="tr-TR" sz="2400" b="1" dirty="0">
                <a:latin typeface="Calibri" panose="020F0502020204030204" pitchFamily="34" charset="0"/>
                <a:ea typeface="MS Mincho" panose="02020609040205080304" pitchFamily="49" charset="-128"/>
                <a:cs typeface="Times New Roman" panose="02020603050405020304" pitchFamily="18" charset="0"/>
              </a:rPr>
              <a:t> Diyabet Çalışması, başlangıçta tek bir ilaçla kontrol edilen nispeten yeni başlangıçlı DM hastalarının% 50'sinin, üç yıl sonra ikinci bir ilacın eklenmesini gerektirdiğini bildirmiştir</a:t>
            </a:r>
          </a:p>
          <a:p>
            <a:r>
              <a:rPr lang="tr-TR" sz="2400" b="1" dirty="0">
                <a:latin typeface="Calibri" panose="020F0502020204030204" pitchFamily="34" charset="0"/>
                <a:ea typeface="MS Mincho" panose="02020609040205080304" pitchFamily="49" charset="-128"/>
                <a:cs typeface="Times New Roman" panose="02020603050405020304" pitchFamily="18" charset="0"/>
              </a:rPr>
              <a:t>Dokuz yılda, HbA1C hedefine ulaşmak için hastaların% 75'inin birden fazla tedaviye ihtiyacı vardı. Verilerimiz, üç yıl sonra daha agresif bir rejimde hastaların% 41.9'unda sadece 1.7 (± 1.7) yıllık rejim değişikliği için ortalama bir zaman göstermektedir.</a:t>
            </a:r>
            <a:endParaRPr lang="tr-TR" sz="2400" dirty="0"/>
          </a:p>
        </p:txBody>
      </p:sp>
    </p:spTree>
    <p:extLst>
      <p:ext uri="{BB962C8B-B14F-4D97-AF65-F5344CB8AC3E}">
        <p14:creationId xmlns:p14="http://schemas.microsoft.com/office/powerpoint/2010/main" val="575321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044C8A-DC36-43C8-8032-4EB52BE81E0D}"/>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DEBA8B98-DFFC-4ECA-AFA3-F79BC723766B}"/>
              </a:ext>
            </a:extLst>
          </p:cNvPr>
          <p:cNvSpPr>
            <a:spLocks noGrp="1"/>
          </p:cNvSpPr>
          <p:nvPr>
            <p:ph idx="1"/>
          </p:nvPr>
        </p:nvSpPr>
        <p:spPr>
          <a:xfrm>
            <a:off x="1097280" y="1845734"/>
            <a:ext cx="10058400" cy="4023360"/>
          </a:xfrm>
        </p:spPr>
        <p:txBody>
          <a:bodyPr>
            <a:normAutofit/>
          </a:bodyPr>
          <a:lstStyle/>
          <a:p>
            <a:pPr>
              <a:spcAft>
                <a:spcPts val="0"/>
              </a:spcAft>
            </a:pPr>
            <a:r>
              <a:rPr lang="tr-TR" sz="2400" b="1" dirty="0">
                <a:latin typeface="Calibri" panose="020F0502020204030204" pitchFamily="34" charset="0"/>
                <a:ea typeface="MS Mincho" panose="02020609040205080304" pitchFamily="49" charset="-128"/>
              </a:rPr>
              <a:t>Tahmin edilebileceği gibi, test sıklığı arttıkça, başlangıç HbA1c, yaş ve cinsiyete uyum sağlandığında bile bir rejim değişim zamanının kısaldığını gördük.</a:t>
            </a:r>
          </a:p>
          <a:p>
            <a:pPr>
              <a:spcAft>
                <a:spcPts val="0"/>
              </a:spcAft>
            </a:pPr>
            <a:r>
              <a:rPr lang="tr-TR" sz="2400" b="1" dirty="0">
                <a:latin typeface="Calibri" panose="020F0502020204030204" pitchFamily="34" charset="0"/>
                <a:ea typeface="MS Mincho" panose="02020609040205080304" pitchFamily="49" charset="-128"/>
              </a:rPr>
              <a:t>Dengeli, kontrollü diyabetli hastalar arasında, daha sık HbA1c testinin hastaya çok az fayda sağladığı ve tedavi yükünde, kaynak kullanımında ve sağlıksız sağlık bakım maliyetlerinde önemli artışlar sağlayabileceği beklenebilir.</a:t>
            </a:r>
            <a:endParaRPr lang="tr-TR" sz="1200" dirty="0">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1508685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044C8A-DC36-43C8-8032-4EB52BE81E0D}"/>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DEBA8B98-DFFC-4ECA-AFA3-F79BC723766B}"/>
              </a:ext>
            </a:extLst>
          </p:cNvPr>
          <p:cNvSpPr>
            <a:spLocks noGrp="1"/>
          </p:cNvSpPr>
          <p:nvPr>
            <p:ph idx="1"/>
          </p:nvPr>
        </p:nvSpPr>
        <p:spPr/>
        <p:txBody>
          <a:bodyPr>
            <a:normAutofit/>
          </a:bodyPr>
          <a:lstStyle/>
          <a:p>
            <a:pPr>
              <a:spcAft>
                <a:spcPts val="0"/>
              </a:spcAft>
            </a:pPr>
            <a:r>
              <a:rPr lang="tr-TR" sz="2400" b="1" dirty="0">
                <a:latin typeface="Calibri" panose="020F0502020204030204" pitchFamily="34" charset="0"/>
                <a:ea typeface="MS Mincho" panose="02020609040205080304" pitchFamily="49" charset="-128"/>
                <a:cs typeface="Times New Roman" panose="02020603050405020304" pitchFamily="18" charset="0"/>
              </a:rPr>
              <a:t>Bu çalışmanın bazı sınırlamaları vardır. Bu, Japonya'daki tek bir kurumdan toplanan verilerin retrospektif açık bir </a:t>
            </a:r>
            <a:r>
              <a:rPr lang="tr-TR" sz="2400" b="1" dirty="0" err="1">
                <a:latin typeface="Calibri" panose="020F0502020204030204" pitchFamily="34" charset="0"/>
                <a:ea typeface="MS Mincho" panose="02020609040205080304" pitchFamily="49" charset="-128"/>
                <a:cs typeface="Times New Roman" panose="02020603050405020304" pitchFamily="18" charset="0"/>
              </a:rPr>
              <a:t>kohort</a:t>
            </a:r>
            <a:r>
              <a:rPr lang="tr-TR" sz="2400" b="1" dirty="0">
                <a:latin typeface="Calibri" panose="020F0502020204030204" pitchFamily="34" charset="0"/>
                <a:ea typeface="MS Mincho" panose="02020609040205080304" pitchFamily="49" charset="-128"/>
                <a:cs typeface="Times New Roman" panose="02020603050405020304" pitchFamily="18" charset="0"/>
              </a:rPr>
              <a:t> çalışmasıydı. Diğer ülkelere </a:t>
            </a:r>
            <a:r>
              <a:rPr lang="tr-TR" sz="2400" b="1" dirty="0" err="1">
                <a:latin typeface="Calibri" panose="020F0502020204030204" pitchFamily="34" charset="0"/>
                <a:ea typeface="MS Mincho" panose="02020609040205080304" pitchFamily="49" charset="-128"/>
                <a:cs typeface="Times New Roman" panose="02020603050405020304" pitchFamily="18" charset="0"/>
              </a:rPr>
              <a:t>genellenebilirlik</a:t>
            </a:r>
            <a:r>
              <a:rPr lang="tr-TR" sz="2400" b="1" dirty="0">
                <a:latin typeface="Calibri" panose="020F0502020204030204" pitchFamily="34" charset="0"/>
                <a:ea typeface="MS Mincho" panose="02020609040205080304" pitchFamily="49" charset="-128"/>
                <a:cs typeface="Times New Roman" panose="02020603050405020304" pitchFamily="18" charset="0"/>
              </a:rPr>
              <a:t> daha fazla araştırmayı garanti eder</a:t>
            </a:r>
            <a:endParaRPr lang="tr-TR" sz="2400" dirty="0"/>
          </a:p>
          <a:p>
            <a:pPr>
              <a:spcAft>
                <a:spcPts val="0"/>
              </a:spcAft>
            </a:pPr>
            <a:r>
              <a:rPr lang="tr-TR" sz="2400" b="1" dirty="0">
                <a:latin typeface="Calibri" panose="020F0502020204030204" pitchFamily="34" charset="0"/>
                <a:ea typeface="MS Mincho" panose="02020609040205080304" pitchFamily="49" charset="-128"/>
              </a:rPr>
              <a:t>İkincisi, mevcut Japon sağlık sistemi kapsamında, tüm hastalar kendi seçtikleri herhangi bir hastaneye ücretsiz erişim hakkına sahiptir. Bu nedenle, başka bir hastanede zaten diyabet teşhisi konmuş hastalar için bazı veriler dahil edilmiş olabilir. </a:t>
            </a:r>
          </a:p>
          <a:p>
            <a:endParaRPr lang="tr-TR" sz="2400" dirty="0"/>
          </a:p>
        </p:txBody>
      </p:sp>
    </p:spTree>
    <p:extLst>
      <p:ext uri="{BB962C8B-B14F-4D97-AF65-F5344CB8AC3E}">
        <p14:creationId xmlns:p14="http://schemas.microsoft.com/office/powerpoint/2010/main" val="479785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357ABC-0911-44A8-BD76-5906A4A24F15}"/>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883B41F6-BD78-4490-8B52-734A9EF08B93}"/>
              </a:ext>
            </a:extLst>
          </p:cNvPr>
          <p:cNvSpPr>
            <a:spLocks noGrp="1"/>
          </p:cNvSpPr>
          <p:nvPr>
            <p:ph idx="1"/>
          </p:nvPr>
        </p:nvSpPr>
        <p:spPr/>
        <p:txBody>
          <a:bodyPr/>
          <a:lstStyle/>
          <a:p>
            <a:pPr>
              <a:spcAft>
                <a:spcPts val="0"/>
              </a:spcAft>
            </a:pPr>
            <a:r>
              <a:rPr lang="tr-TR" sz="2400" b="1" dirty="0">
                <a:ea typeface="MS Mincho" panose="02020609040205080304" pitchFamily="49" charset="-128"/>
              </a:rPr>
              <a:t>Son olarak, sinyal-gürültü oranı yöntemini kullanarak stabil </a:t>
            </a:r>
            <a:r>
              <a:rPr lang="tr-TR" sz="2400" b="1" dirty="0" err="1">
                <a:ea typeface="MS Mincho" panose="02020609040205080304" pitchFamily="49" charset="-128"/>
              </a:rPr>
              <a:t>glisemik</a:t>
            </a:r>
            <a:r>
              <a:rPr lang="tr-TR" sz="2400" b="1" dirty="0">
                <a:ea typeface="MS Mincho" panose="02020609040205080304" pitchFamily="49" charset="-128"/>
              </a:rPr>
              <a:t> kontrollü DM hastalarında HbA1c için bilgilendirici bir aralık hesapladık. </a:t>
            </a:r>
          </a:p>
          <a:p>
            <a:pPr>
              <a:spcAft>
                <a:spcPts val="0"/>
              </a:spcAft>
            </a:pPr>
            <a:r>
              <a:rPr lang="tr-TR" sz="2400" b="1" dirty="0">
                <a:ea typeface="MS Mincho" panose="02020609040205080304" pitchFamily="49" charset="-128"/>
              </a:rPr>
              <a:t>Model, başlangıç yaşı, başlangıç HbA1c ve cinsiyetteki ortak değişkenleri içeriyordu. HbA1c'nin ilerlemesini etkileyebilecek olan, değişkenlerdeki herhangi bir aile öyküsü bulunamamıştır.</a:t>
            </a:r>
            <a:endParaRPr lang="tr-TR" sz="2400" dirty="0">
              <a:ea typeface="MS Mincho" panose="02020609040205080304" pitchFamily="49" charset="-128"/>
            </a:endParaRPr>
          </a:p>
          <a:p>
            <a:endParaRPr lang="tr-TR" dirty="0"/>
          </a:p>
        </p:txBody>
      </p:sp>
    </p:spTree>
    <p:extLst>
      <p:ext uri="{BB962C8B-B14F-4D97-AF65-F5344CB8AC3E}">
        <p14:creationId xmlns:p14="http://schemas.microsoft.com/office/powerpoint/2010/main" val="9837340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BEDF32E-987D-4E00-9B3F-F48F8E309B40}"/>
              </a:ext>
            </a:extLst>
          </p:cNvPr>
          <p:cNvSpPr>
            <a:spLocks noGrp="1"/>
          </p:cNvSpPr>
          <p:nvPr>
            <p:ph type="title"/>
          </p:nvPr>
        </p:nvSpPr>
        <p:spPr/>
        <p:txBody>
          <a:bodyPr/>
          <a:lstStyle/>
          <a:p>
            <a:r>
              <a:rPr lang="tr-TR" b="1" dirty="0"/>
              <a:t>SONUÇ</a:t>
            </a:r>
          </a:p>
        </p:txBody>
      </p:sp>
      <p:sp>
        <p:nvSpPr>
          <p:cNvPr id="3" name="İçerik Yer Tutucusu 2">
            <a:extLst>
              <a:ext uri="{FF2B5EF4-FFF2-40B4-BE49-F238E27FC236}">
                <a16:creationId xmlns:a16="http://schemas.microsoft.com/office/drawing/2014/main" id="{611D0F07-781D-4DCF-A9CB-B00D54A17793}"/>
              </a:ext>
            </a:extLst>
          </p:cNvPr>
          <p:cNvSpPr>
            <a:spLocks noGrp="1"/>
          </p:cNvSpPr>
          <p:nvPr>
            <p:ph idx="1"/>
          </p:nvPr>
        </p:nvSpPr>
        <p:spPr/>
        <p:txBody>
          <a:bodyPr vert="horz" lIns="0" tIns="45720" rIns="0" bIns="45720" rtlCol="0" anchor="t">
            <a:normAutofit/>
          </a:bodyPr>
          <a:lstStyle/>
          <a:p>
            <a:r>
              <a:rPr lang="tr-TR" sz="2400" b="1" dirty="0"/>
              <a:t>HbA1c testinin özellikleri göz önüne alındığında, stabil, kontrollü hastalığı olan hastalar arasında HbA1c izleme aralıkları yaklaşık olarak yıllık olmalıdır.</a:t>
            </a:r>
          </a:p>
          <a:p>
            <a:r>
              <a:rPr lang="tr-TR" sz="2400" b="1" dirty="0"/>
              <a:t>Aşırı sık yapılan testler gereksiz rejim değişikliklerine yol açabilir, bu da hipoglisemi, daha büyük bir tedavi yükü ve daha yüksek sağlık maliyetleri gibi olumsuz etkilere katkıda bulunabilir</a:t>
            </a:r>
            <a:r>
              <a:rPr lang="tr-TR" sz="2400" b="1" dirty="0">
                <a:cs typeface="Calibri"/>
              </a:rPr>
              <a:t>.</a:t>
            </a:r>
          </a:p>
        </p:txBody>
      </p:sp>
    </p:spTree>
    <p:extLst>
      <p:ext uri="{BB962C8B-B14F-4D97-AF65-F5344CB8AC3E}">
        <p14:creationId xmlns:p14="http://schemas.microsoft.com/office/powerpoint/2010/main" val="2182600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E14725F-5D80-45D2-B60D-C9296D4FFE3A}"/>
              </a:ext>
            </a:extLst>
          </p:cNvPr>
          <p:cNvSpPr>
            <a:spLocks noGrp="1"/>
          </p:cNvSpPr>
          <p:nvPr>
            <p:ph type="title"/>
          </p:nvPr>
        </p:nvSpPr>
        <p:spPr/>
        <p:txBody>
          <a:bodyPr/>
          <a:lstStyle/>
          <a:p>
            <a:r>
              <a:rPr lang="tr-TR" b="1" dirty="0"/>
              <a:t>GİRİŞ</a:t>
            </a:r>
          </a:p>
        </p:txBody>
      </p:sp>
      <p:sp>
        <p:nvSpPr>
          <p:cNvPr id="3" name="İçerik Yer Tutucusu 2">
            <a:extLst>
              <a:ext uri="{FF2B5EF4-FFF2-40B4-BE49-F238E27FC236}">
                <a16:creationId xmlns:a16="http://schemas.microsoft.com/office/drawing/2014/main" id="{A12DD95F-206E-4B81-BB6F-54B4459DA54E}"/>
              </a:ext>
            </a:extLst>
          </p:cNvPr>
          <p:cNvSpPr>
            <a:spLocks noGrp="1"/>
          </p:cNvSpPr>
          <p:nvPr>
            <p:ph idx="1"/>
          </p:nvPr>
        </p:nvSpPr>
        <p:spPr/>
        <p:txBody>
          <a:bodyPr>
            <a:normAutofit/>
          </a:bodyPr>
          <a:lstStyle/>
          <a:p>
            <a:pPr>
              <a:lnSpc>
                <a:spcPct val="100000"/>
              </a:lnSpc>
            </a:pPr>
            <a:r>
              <a:rPr lang="tr-TR" sz="2400" b="1" dirty="0"/>
              <a:t>ADA (</a:t>
            </a:r>
            <a:r>
              <a:rPr lang="tr-TR" sz="2400" b="1" dirty="0" err="1"/>
              <a:t>American</a:t>
            </a:r>
            <a:r>
              <a:rPr lang="tr-TR" sz="2400" b="1" dirty="0"/>
              <a:t> </a:t>
            </a:r>
            <a:r>
              <a:rPr lang="tr-TR" sz="2400" b="1" dirty="0" err="1"/>
              <a:t>Diabetes</a:t>
            </a:r>
            <a:r>
              <a:rPr lang="tr-TR" sz="2400" b="1" dirty="0"/>
              <a:t> </a:t>
            </a:r>
            <a:r>
              <a:rPr lang="tr-TR" sz="2400" b="1" dirty="0" err="1"/>
              <a:t>Association</a:t>
            </a:r>
            <a:r>
              <a:rPr lang="tr-TR" sz="2400" b="1" dirty="0"/>
              <a:t>) ve NICE (</a:t>
            </a:r>
            <a:r>
              <a:rPr lang="en-US" sz="2400" b="1" dirty="0"/>
              <a:t>National Institute for Health and Care Excellence</a:t>
            </a:r>
            <a:r>
              <a:rPr lang="tr-TR" sz="2400" b="1" dirty="0"/>
              <a:t>) tarafından hazırlanan mevcut kılavuzlar, </a:t>
            </a:r>
          </a:p>
          <a:p>
            <a:pPr>
              <a:lnSpc>
                <a:spcPct val="100000"/>
              </a:lnSpc>
            </a:pPr>
            <a:r>
              <a:rPr lang="tr-TR" sz="2400" b="1" dirty="0"/>
              <a:t>HbA1c hedefleri %7'den küçük  ve stabil </a:t>
            </a:r>
            <a:r>
              <a:rPr lang="tr-TR" sz="2400" b="1" dirty="0" err="1"/>
              <a:t>glisemik</a:t>
            </a:r>
            <a:r>
              <a:rPr lang="tr-TR" sz="2400" b="1" dirty="0"/>
              <a:t> kontrol altında olanlarda her altı ayda bir HbA1c değerlerinin yeniden kontrol edilmesini önermektedir.</a:t>
            </a:r>
          </a:p>
          <a:p>
            <a:pPr>
              <a:lnSpc>
                <a:spcPct val="100000"/>
              </a:lnSpc>
            </a:pPr>
            <a:r>
              <a:rPr lang="tr-TR" sz="2400" b="1" dirty="0"/>
              <a:t>Bu kılavuzlar kanıta dayalı izleme aralıkları hakkındaki veriler sınırlı kaldığından büyük ölçüde uzman görüşüne dayanmaktadır</a:t>
            </a:r>
          </a:p>
          <a:p>
            <a:pPr>
              <a:lnSpc>
                <a:spcPct val="100000"/>
              </a:lnSpc>
            </a:pPr>
            <a:endParaRPr lang="tr-TR" sz="2400" b="1" dirty="0"/>
          </a:p>
          <a:p>
            <a:endParaRPr lang="tr-TR" sz="2400" b="1" dirty="0"/>
          </a:p>
        </p:txBody>
      </p:sp>
    </p:spTree>
    <p:extLst>
      <p:ext uri="{BB962C8B-B14F-4D97-AF65-F5344CB8AC3E}">
        <p14:creationId xmlns:p14="http://schemas.microsoft.com/office/powerpoint/2010/main" val="1567004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FF23009-C256-433B-AB14-92E4B914EDC4}"/>
              </a:ext>
            </a:extLst>
          </p:cNvPr>
          <p:cNvSpPr>
            <a:spLocks noGrp="1"/>
          </p:cNvSpPr>
          <p:nvPr>
            <p:ph type="title"/>
          </p:nvPr>
        </p:nvSpPr>
        <p:spPr/>
        <p:txBody>
          <a:bodyPr/>
          <a:lstStyle/>
          <a:p>
            <a:r>
              <a:rPr lang="tr-TR" b="1" dirty="0"/>
              <a:t>GİRİŞ</a:t>
            </a:r>
          </a:p>
        </p:txBody>
      </p:sp>
      <p:sp>
        <p:nvSpPr>
          <p:cNvPr id="3" name="İçerik Yer Tutucusu 2">
            <a:extLst>
              <a:ext uri="{FF2B5EF4-FFF2-40B4-BE49-F238E27FC236}">
                <a16:creationId xmlns:a16="http://schemas.microsoft.com/office/drawing/2014/main" id="{18038323-EF66-42C6-B2F1-2FB24C0FD42C}"/>
              </a:ext>
            </a:extLst>
          </p:cNvPr>
          <p:cNvSpPr>
            <a:spLocks noGrp="1"/>
          </p:cNvSpPr>
          <p:nvPr>
            <p:ph idx="1"/>
          </p:nvPr>
        </p:nvSpPr>
        <p:spPr/>
        <p:txBody>
          <a:bodyPr>
            <a:normAutofit/>
          </a:bodyPr>
          <a:lstStyle/>
          <a:p>
            <a:r>
              <a:rPr lang="tr-TR" sz="2400" b="1" dirty="0"/>
              <a:t>Japon Diyabet Derneği (JDA kılavuzu),HbA1c testinin optimal aralığına ilişkin açık bir rehberlik sağlamaz.</a:t>
            </a:r>
          </a:p>
          <a:p>
            <a:r>
              <a:rPr lang="tr-TR" sz="2400" b="1" dirty="0"/>
              <a:t>HbA1c testi, her ay için Japon genel sağlık sigortası kapsamı kapsamındadır.</a:t>
            </a:r>
          </a:p>
          <a:p>
            <a:r>
              <a:rPr lang="tr-TR" sz="2400" b="1" dirty="0"/>
              <a:t>Mevcut veriler sağlayıcıların uluslararası kurallarda önerilenden daha yüksek frekanslarda HbA1c'yi test ettiklerini göstermektedir.</a:t>
            </a:r>
          </a:p>
          <a:p>
            <a:r>
              <a:rPr lang="tr-TR" sz="2400" b="1" dirty="0"/>
              <a:t>Aşırı sıklıkta yapılan testler, hipoglisemi riskini artıran aşırı tedavilere ve rejimde gereksiz değişikliklere neden olur.</a:t>
            </a:r>
          </a:p>
          <a:p>
            <a:endParaRPr lang="tr-TR" sz="2400" b="1" dirty="0"/>
          </a:p>
        </p:txBody>
      </p:sp>
    </p:spTree>
    <p:extLst>
      <p:ext uri="{BB962C8B-B14F-4D97-AF65-F5344CB8AC3E}">
        <p14:creationId xmlns:p14="http://schemas.microsoft.com/office/powerpoint/2010/main" val="2582314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AF7F008-7137-486D-BDA9-83C2997E9527}"/>
              </a:ext>
            </a:extLst>
          </p:cNvPr>
          <p:cNvSpPr>
            <a:spLocks noGrp="1"/>
          </p:cNvSpPr>
          <p:nvPr>
            <p:ph type="title"/>
          </p:nvPr>
        </p:nvSpPr>
        <p:spPr/>
        <p:txBody>
          <a:bodyPr/>
          <a:lstStyle/>
          <a:p>
            <a:r>
              <a:rPr lang="tr-TR" b="1" dirty="0"/>
              <a:t>GİRİŞ</a:t>
            </a:r>
          </a:p>
        </p:txBody>
      </p:sp>
      <p:sp>
        <p:nvSpPr>
          <p:cNvPr id="3" name="İçerik Yer Tutucusu 2">
            <a:extLst>
              <a:ext uri="{FF2B5EF4-FFF2-40B4-BE49-F238E27FC236}">
                <a16:creationId xmlns:a16="http://schemas.microsoft.com/office/drawing/2014/main" id="{4496AD3A-A554-42C5-ADE3-186BC69653EE}"/>
              </a:ext>
            </a:extLst>
          </p:cNvPr>
          <p:cNvSpPr>
            <a:spLocks noGrp="1"/>
          </p:cNvSpPr>
          <p:nvPr>
            <p:ph idx="1"/>
          </p:nvPr>
        </p:nvSpPr>
        <p:spPr/>
        <p:txBody>
          <a:bodyPr>
            <a:normAutofit/>
          </a:bodyPr>
          <a:lstStyle/>
          <a:p>
            <a:r>
              <a:rPr lang="tr-TR" sz="2400" b="1" dirty="0"/>
              <a:t>ABD'de stabil ve kontrollü tip 2 diyabetli yetişkinleri içeren </a:t>
            </a:r>
            <a:r>
              <a:rPr lang="tr-TR" sz="2400" b="1" dirty="0" err="1"/>
              <a:t>kohort</a:t>
            </a:r>
            <a:r>
              <a:rPr lang="tr-TR" sz="2400" b="1" dirty="0"/>
              <a:t> çalışmada, % 60'dan fazlası aşırı sıklıkta HbA1c testi aldı.</a:t>
            </a:r>
          </a:p>
          <a:p>
            <a:r>
              <a:rPr lang="tr-TR" sz="2400" b="1" dirty="0"/>
              <a:t>Önceki çalışma, Tip 2 diyabette HbA1c'nin izlenmesi gereken aralığı, </a:t>
            </a:r>
            <a:r>
              <a:rPr lang="tr-TR" sz="2400" b="1" dirty="0" err="1"/>
              <a:t>randomize</a:t>
            </a:r>
            <a:r>
              <a:rPr lang="tr-TR" sz="2400" b="1" dirty="0"/>
              <a:t> kontrollü çalışma verilerini kullanarak araştırmıştır. </a:t>
            </a:r>
          </a:p>
        </p:txBody>
      </p:sp>
    </p:spTree>
    <p:extLst>
      <p:ext uri="{BB962C8B-B14F-4D97-AF65-F5344CB8AC3E}">
        <p14:creationId xmlns:p14="http://schemas.microsoft.com/office/powerpoint/2010/main" val="371483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AF7F008-7137-486D-BDA9-83C2997E9527}"/>
              </a:ext>
            </a:extLst>
          </p:cNvPr>
          <p:cNvSpPr>
            <a:spLocks noGrp="1"/>
          </p:cNvSpPr>
          <p:nvPr>
            <p:ph type="title"/>
          </p:nvPr>
        </p:nvSpPr>
        <p:spPr/>
        <p:txBody>
          <a:bodyPr/>
          <a:lstStyle/>
          <a:p>
            <a:r>
              <a:rPr lang="tr-TR" b="1" dirty="0"/>
              <a:t>GİRİŞ</a:t>
            </a:r>
          </a:p>
        </p:txBody>
      </p:sp>
      <p:sp>
        <p:nvSpPr>
          <p:cNvPr id="3" name="İçerik Yer Tutucusu 2">
            <a:extLst>
              <a:ext uri="{FF2B5EF4-FFF2-40B4-BE49-F238E27FC236}">
                <a16:creationId xmlns:a16="http://schemas.microsoft.com/office/drawing/2014/main" id="{4496AD3A-A554-42C5-ADE3-186BC69653EE}"/>
              </a:ext>
            </a:extLst>
          </p:cNvPr>
          <p:cNvSpPr>
            <a:spLocks noGrp="1"/>
          </p:cNvSpPr>
          <p:nvPr>
            <p:ph idx="1"/>
          </p:nvPr>
        </p:nvSpPr>
        <p:spPr/>
        <p:txBody>
          <a:bodyPr>
            <a:normAutofit/>
          </a:bodyPr>
          <a:lstStyle/>
          <a:p>
            <a:r>
              <a:rPr lang="tr-TR" sz="2400" b="1" dirty="0"/>
              <a:t>Bu çalışmada, HbA1c'nin </a:t>
            </a:r>
            <a:r>
              <a:rPr lang="tr-TR" sz="2400" b="1" dirty="0" err="1"/>
              <a:t>progresyon</a:t>
            </a:r>
            <a:r>
              <a:rPr lang="tr-TR" sz="2400" b="1" dirty="0"/>
              <a:t> ve değişkenliği için </a:t>
            </a:r>
            <a:r>
              <a:rPr lang="tr-TR" sz="2400" b="1" dirty="0" err="1"/>
              <a:t>linear</a:t>
            </a:r>
            <a:r>
              <a:rPr lang="tr-TR" sz="2400" b="1" dirty="0"/>
              <a:t> </a:t>
            </a:r>
            <a:r>
              <a:rPr lang="tr-TR" sz="2400" b="1" dirty="0" err="1"/>
              <a:t>random-effect</a:t>
            </a:r>
            <a:r>
              <a:rPr lang="tr-TR" sz="2400" b="1" dirty="0"/>
              <a:t> modeli kullanılmış.</a:t>
            </a:r>
          </a:p>
          <a:p>
            <a:r>
              <a:rPr lang="tr-TR" sz="2400" b="1" dirty="0"/>
              <a:t>En fazla on yıl takip edilen gerçek hasta verileri kullanıldı.</a:t>
            </a:r>
          </a:p>
          <a:p>
            <a:r>
              <a:rPr lang="tr-TR" sz="2400" b="1" dirty="0"/>
              <a:t>HbA1c karakteristiklerini hesaplayarak, sinyal-gürültü oranı yöntemini kullanarak, bilgilendirici bir aralık belirlemeyi denedik.</a:t>
            </a:r>
          </a:p>
        </p:txBody>
      </p:sp>
    </p:spTree>
    <p:extLst>
      <p:ext uri="{BB962C8B-B14F-4D97-AF65-F5344CB8AC3E}">
        <p14:creationId xmlns:p14="http://schemas.microsoft.com/office/powerpoint/2010/main" val="3570188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7C1E2A-E0F5-473E-BCBE-6C8BF61B2691}"/>
              </a:ext>
            </a:extLst>
          </p:cNvPr>
          <p:cNvSpPr>
            <a:spLocks noGrp="1"/>
          </p:cNvSpPr>
          <p:nvPr>
            <p:ph type="title"/>
          </p:nvPr>
        </p:nvSpPr>
        <p:spPr/>
        <p:txBody>
          <a:bodyPr/>
          <a:lstStyle/>
          <a:p>
            <a:r>
              <a:rPr lang="tr-TR" b="1" dirty="0"/>
              <a:t>MATERYAL VE METOD</a:t>
            </a:r>
          </a:p>
        </p:txBody>
      </p:sp>
      <p:sp>
        <p:nvSpPr>
          <p:cNvPr id="3" name="İçerik Yer Tutucusu 2">
            <a:extLst>
              <a:ext uri="{FF2B5EF4-FFF2-40B4-BE49-F238E27FC236}">
                <a16:creationId xmlns:a16="http://schemas.microsoft.com/office/drawing/2014/main" id="{0E04C735-50E2-4671-AD63-9858F300CCE1}"/>
              </a:ext>
            </a:extLst>
          </p:cNvPr>
          <p:cNvSpPr>
            <a:spLocks noGrp="1"/>
          </p:cNvSpPr>
          <p:nvPr>
            <p:ph idx="1"/>
          </p:nvPr>
        </p:nvSpPr>
        <p:spPr/>
        <p:txBody>
          <a:bodyPr vert="horz" lIns="0" tIns="45720" rIns="0" bIns="45720" rtlCol="0" anchor="t">
            <a:normAutofit/>
          </a:bodyPr>
          <a:lstStyle/>
          <a:p>
            <a:r>
              <a:rPr lang="tr-TR" sz="2400" b="1" dirty="0"/>
              <a:t>Retrospektif bir açık </a:t>
            </a:r>
            <a:r>
              <a:rPr lang="tr-TR" sz="2400" b="1" dirty="0" err="1"/>
              <a:t>kohort</a:t>
            </a:r>
            <a:r>
              <a:rPr lang="tr-TR" sz="2400" b="1" dirty="0"/>
              <a:t> çalışması</a:t>
            </a:r>
          </a:p>
          <a:p>
            <a:r>
              <a:rPr lang="tr-TR" sz="2400" b="1" dirty="0"/>
              <a:t>Ocak 2005 ile Aralık 2014 arasında</a:t>
            </a:r>
          </a:p>
          <a:p>
            <a:r>
              <a:rPr lang="tr-TR" sz="2400" b="1" dirty="0"/>
              <a:t>Japonya, Tokyo'daki St. </a:t>
            </a:r>
            <a:r>
              <a:rPr lang="tr-TR" sz="2400" b="1" dirty="0" err="1"/>
              <a:t>Luke's</a:t>
            </a:r>
            <a:r>
              <a:rPr lang="tr-TR" sz="2400" b="1" dirty="0"/>
              <a:t> International </a:t>
            </a:r>
            <a:r>
              <a:rPr lang="tr-TR" sz="2400" b="1" dirty="0" err="1"/>
              <a:t>Hospital</a:t>
            </a:r>
            <a:r>
              <a:rPr lang="tr-TR" sz="2400" b="1" dirty="0"/>
              <a:t> Endokrin kliniğinde </a:t>
            </a:r>
          </a:p>
          <a:p>
            <a:r>
              <a:rPr lang="tr-TR" sz="2400" b="1" dirty="0" err="1"/>
              <a:t>Glisemik</a:t>
            </a:r>
            <a:r>
              <a:rPr lang="tr-TR" sz="2400" b="1" dirty="0"/>
              <a:t> </a:t>
            </a:r>
            <a:r>
              <a:rPr lang="tr-TR" sz="2400" b="1" dirty="0" err="1"/>
              <a:t>stabilite</a:t>
            </a:r>
            <a:r>
              <a:rPr lang="tr-TR" sz="2400" b="1" dirty="0"/>
              <a:t> elde ettikleri takdirde (tanı tarihinden sonraki üç ölçümde HbA1c - 7.0% (52 </a:t>
            </a:r>
            <a:r>
              <a:rPr lang="tr-TR" sz="2400" b="1" dirty="0" err="1"/>
              <a:t>mmol</a:t>
            </a:r>
            <a:r>
              <a:rPr lang="tr-TR" sz="2400" b="1" dirty="0"/>
              <a:t> / </a:t>
            </a:r>
            <a:r>
              <a:rPr lang="tr-TR" sz="2400" b="1" dirty="0" err="1"/>
              <a:t>mol</a:t>
            </a:r>
            <a:r>
              <a:rPr lang="tr-TR" sz="2400" b="1" dirty="0"/>
              <a:t>) olarak tanımlandı), tip 2 diyabet tanısı alan tüm hastaların verileri çalışmaya alındı.</a:t>
            </a:r>
            <a:endParaRPr lang="tr-TR" sz="2400" b="1" dirty="0">
              <a:cs typeface="Calibri"/>
            </a:endParaRPr>
          </a:p>
          <a:p>
            <a:endParaRPr lang="tr-TR" sz="2400" b="1" dirty="0">
              <a:cs typeface="Calibri"/>
            </a:endParaRPr>
          </a:p>
        </p:txBody>
      </p:sp>
    </p:spTree>
    <p:extLst>
      <p:ext uri="{BB962C8B-B14F-4D97-AF65-F5344CB8AC3E}">
        <p14:creationId xmlns:p14="http://schemas.microsoft.com/office/powerpoint/2010/main" val="194439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7C1E2A-E0F5-473E-BCBE-6C8BF61B2691}"/>
              </a:ext>
            </a:extLst>
          </p:cNvPr>
          <p:cNvSpPr>
            <a:spLocks noGrp="1"/>
          </p:cNvSpPr>
          <p:nvPr>
            <p:ph type="title"/>
          </p:nvPr>
        </p:nvSpPr>
        <p:spPr/>
        <p:txBody>
          <a:bodyPr/>
          <a:lstStyle/>
          <a:p>
            <a:r>
              <a:rPr lang="tr-TR" b="1" dirty="0"/>
              <a:t>MATERYAL VE METOD</a:t>
            </a:r>
          </a:p>
        </p:txBody>
      </p:sp>
      <p:sp>
        <p:nvSpPr>
          <p:cNvPr id="3" name="İçerik Yer Tutucusu 2">
            <a:extLst>
              <a:ext uri="{FF2B5EF4-FFF2-40B4-BE49-F238E27FC236}">
                <a16:creationId xmlns:a16="http://schemas.microsoft.com/office/drawing/2014/main" id="{0E04C735-50E2-4671-AD63-9858F300CCE1}"/>
              </a:ext>
            </a:extLst>
          </p:cNvPr>
          <p:cNvSpPr>
            <a:spLocks noGrp="1"/>
          </p:cNvSpPr>
          <p:nvPr>
            <p:ph idx="1"/>
          </p:nvPr>
        </p:nvSpPr>
        <p:spPr/>
        <p:txBody>
          <a:bodyPr vert="horz" lIns="0" tIns="45720" rIns="0" bIns="45720" rtlCol="0" anchor="t">
            <a:normAutofit/>
          </a:bodyPr>
          <a:lstStyle/>
          <a:p>
            <a:r>
              <a:rPr lang="tr-TR" sz="2400" b="1" dirty="0" err="1">
                <a:cs typeface="Calibri"/>
              </a:rPr>
              <a:t>Glisemik</a:t>
            </a:r>
            <a:r>
              <a:rPr lang="tr-TR" sz="2400" b="1" dirty="0">
                <a:cs typeface="Calibri"/>
              </a:rPr>
              <a:t> </a:t>
            </a:r>
            <a:r>
              <a:rPr lang="tr-TR" sz="2400" b="1" dirty="0" err="1">
                <a:cs typeface="Calibri"/>
              </a:rPr>
              <a:t>stabilite</a:t>
            </a:r>
            <a:r>
              <a:rPr lang="tr-TR" sz="2400" b="1" dirty="0">
                <a:cs typeface="Calibri"/>
              </a:rPr>
              <a:t> sağlandıktan sonra en az iki HbA1c ölçümü olmayan hastaları daha sonra dışladık.</a:t>
            </a:r>
            <a:endParaRPr lang="tr-TR" sz="2400" b="1" dirty="0"/>
          </a:p>
          <a:p>
            <a:r>
              <a:rPr lang="tr-TR" sz="2400" b="1" dirty="0"/>
              <a:t>Genel olarak, HbA1c her ziyarette tüm hastaların standart serum testinin bir parçası olarak toplandı.</a:t>
            </a:r>
            <a:endParaRPr lang="tr-TR" dirty="0"/>
          </a:p>
          <a:p>
            <a:r>
              <a:rPr lang="tr-TR" sz="2400" b="1" dirty="0"/>
              <a:t>Bireysel hasta verileri, ilaç rejimi değişikliğinin tespit edildiği noktaya kadar analize dahil edildi.</a:t>
            </a:r>
          </a:p>
          <a:p>
            <a:endParaRPr lang="tr-TR" sz="2400" b="1" dirty="0">
              <a:cs typeface="Calibri"/>
            </a:endParaRPr>
          </a:p>
        </p:txBody>
      </p:sp>
    </p:spTree>
    <p:extLst>
      <p:ext uri="{BB962C8B-B14F-4D97-AF65-F5344CB8AC3E}">
        <p14:creationId xmlns:p14="http://schemas.microsoft.com/office/powerpoint/2010/main" val="2762251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C5AED24-75D5-4E15-8EE1-487CEC2AD4E6}"/>
              </a:ext>
            </a:extLst>
          </p:cNvPr>
          <p:cNvSpPr>
            <a:spLocks noGrp="1"/>
          </p:cNvSpPr>
          <p:nvPr>
            <p:ph type="title"/>
          </p:nvPr>
        </p:nvSpPr>
        <p:spPr/>
        <p:txBody>
          <a:bodyPr/>
          <a:lstStyle/>
          <a:p>
            <a:endParaRPr lang="tr-TR" dirty="0"/>
          </a:p>
        </p:txBody>
      </p:sp>
      <p:pic>
        <p:nvPicPr>
          <p:cNvPr id="5" name="İçerik Yer Tutucusu 4">
            <a:extLst>
              <a:ext uri="{FF2B5EF4-FFF2-40B4-BE49-F238E27FC236}">
                <a16:creationId xmlns:a16="http://schemas.microsoft.com/office/drawing/2014/main" id="{E5B047A6-38C4-49B2-B8B5-AD406B89532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1050" y="1743678"/>
            <a:ext cx="9850225" cy="4098498"/>
          </a:xfrm>
        </p:spPr>
      </p:pic>
    </p:spTree>
    <p:extLst>
      <p:ext uri="{BB962C8B-B14F-4D97-AF65-F5344CB8AC3E}">
        <p14:creationId xmlns:p14="http://schemas.microsoft.com/office/powerpoint/2010/main" val="2717825300"/>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530</TotalTime>
  <Words>1162</Words>
  <Application>Microsoft Office PowerPoint</Application>
  <PresentationFormat>Geniş ekran</PresentationFormat>
  <Paragraphs>77</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Geçmişe bakış</vt:lpstr>
      <vt:lpstr>PowerPoint Sunusu</vt:lpstr>
      <vt:lpstr>GİRİŞ</vt:lpstr>
      <vt:lpstr>GİRİŞ</vt:lpstr>
      <vt:lpstr>GİRİŞ</vt:lpstr>
      <vt:lpstr>GİRİŞ</vt:lpstr>
      <vt:lpstr>GİRİŞ</vt:lpstr>
      <vt:lpstr>MATERYAL VE METOD</vt:lpstr>
      <vt:lpstr>MATERYAL VE METOD</vt:lpstr>
      <vt:lpstr>PowerPoint Sunusu</vt:lpstr>
      <vt:lpstr>MATERYAL VE METOD</vt:lpstr>
      <vt:lpstr>MATERYAL VE METOD</vt:lpstr>
      <vt:lpstr>BULGULAR</vt:lpstr>
      <vt:lpstr>PowerPoint Sunusu</vt:lpstr>
      <vt:lpstr>PowerPoint Sunusu</vt:lpstr>
      <vt:lpstr>PowerPoint Sunusu</vt:lpstr>
      <vt:lpstr>BULGULAR</vt:lpstr>
      <vt:lpstr>TARTIŞMA</vt:lpstr>
      <vt:lpstr>TARTIŞMA</vt:lpstr>
      <vt:lpstr>TARTIŞMA</vt:lpstr>
      <vt:lpstr>TARTIŞMA</vt:lpstr>
      <vt:lpstr>TARTIŞMA</vt:lpstr>
      <vt:lpstr>TARTIŞMA</vt:lpstr>
      <vt:lpstr>TARTIŞMA</vt:lpstr>
      <vt:lpstr>TARTIŞMA</vt:lpstr>
      <vt:lpstr>SONUÇ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Yusuf Fikret Karateke</dc:creator>
  <cp:lastModifiedBy>Yusuf Fikret Karateke</cp:lastModifiedBy>
  <cp:revision>49</cp:revision>
  <dcterms:created xsi:type="dcterms:W3CDTF">2018-10-09T19:45:46Z</dcterms:created>
  <dcterms:modified xsi:type="dcterms:W3CDTF">2018-11-13T06:33:12Z</dcterms:modified>
</cp:coreProperties>
</file>