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5" r:id="rId30"/>
    <p:sldId id="283" r:id="rId31"/>
    <p:sldId id="290" r:id="rId32"/>
    <p:sldId id="286" r:id="rId33"/>
    <p:sldId id="287" r:id="rId34"/>
    <p:sldId id="288"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0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EE621-F793-4B5E-B368-E274BE2B8906}" type="datetimeFigureOut">
              <a:rPr lang="tr-TR" smtClean="0"/>
              <a:t>12.12.2017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BFD22C-C664-40CF-BF30-B227F9BD5790}" type="slidenum">
              <a:rPr lang="tr-TR" smtClean="0"/>
              <a:t>‹#›</a:t>
            </a:fld>
            <a:endParaRPr lang="tr-TR"/>
          </a:p>
        </p:txBody>
      </p:sp>
    </p:spTree>
    <p:extLst>
      <p:ext uri="{BB962C8B-B14F-4D97-AF65-F5344CB8AC3E}">
        <p14:creationId xmlns:p14="http://schemas.microsoft.com/office/powerpoint/2010/main" val="349121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BFD22C-C664-40CF-BF30-B227F9BD5790}" type="slidenum">
              <a:rPr lang="tr-TR" smtClean="0"/>
              <a:t>1</a:t>
            </a:fld>
            <a:endParaRPr lang="tr-TR"/>
          </a:p>
        </p:txBody>
      </p:sp>
    </p:spTree>
    <p:extLst>
      <p:ext uri="{BB962C8B-B14F-4D97-AF65-F5344CB8AC3E}">
        <p14:creationId xmlns:p14="http://schemas.microsoft.com/office/powerpoint/2010/main" val="159866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97AF7A6C-EF84-4846-A785-817BBBC58983}" type="datetimeFigureOut">
              <a:rPr lang="tr-TR" smtClean="0"/>
              <a:t>12.12.2017</a:t>
            </a:fld>
            <a:endParaRPr lang="tr-TR"/>
          </a:p>
        </p:txBody>
      </p:sp>
      <p:sp>
        <p:nvSpPr>
          <p:cNvPr id="16" name="Slayt Numarası Yer Tutucusu 15"/>
          <p:cNvSpPr>
            <a:spLocks noGrp="1"/>
          </p:cNvSpPr>
          <p:nvPr>
            <p:ph type="sldNum" sz="quarter" idx="11"/>
          </p:nvPr>
        </p:nvSpPr>
        <p:spPr/>
        <p:txBody>
          <a:bodyPr/>
          <a:lstStyle/>
          <a:p>
            <a:fld id="{5FA52433-BBB5-475F-BD80-3F76126AE44E}" type="slidenum">
              <a:rPr lang="tr-TR" smtClean="0"/>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7AF7A6C-EF84-4846-A785-817BBBC58983}" type="datetimeFigureOut">
              <a:rPr lang="tr-TR" smtClean="0"/>
              <a:t>12.12.2017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A52433-BBB5-475F-BD80-3F76126AE44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7AF7A6C-EF84-4846-A785-817BBBC58983}" type="datetimeFigureOut">
              <a:rPr lang="tr-TR" smtClean="0"/>
              <a:t>12.12.2017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A52433-BBB5-475F-BD80-3F76126AE44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97AF7A6C-EF84-4846-A785-817BBBC58983}" type="datetimeFigureOut">
              <a:rPr lang="tr-TR" smtClean="0"/>
              <a:t>12.12.2017</a:t>
            </a:fld>
            <a:endParaRPr lang="tr-TR"/>
          </a:p>
        </p:txBody>
      </p:sp>
      <p:sp>
        <p:nvSpPr>
          <p:cNvPr id="15" name="Slayt Numarası Yer Tutucusu 14"/>
          <p:cNvSpPr>
            <a:spLocks noGrp="1"/>
          </p:cNvSpPr>
          <p:nvPr>
            <p:ph type="sldNum" sz="quarter" idx="15"/>
          </p:nvPr>
        </p:nvSpPr>
        <p:spPr/>
        <p:txBody>
          <a:bodyPr/>
          <a:lstStyle>
            <a:lvl1pPr algn="ctr">
              <a:defRPr/>
            </a:lvl1pPr>
          </a:lstStyle>
          <a:p>
            <a:fld id="{5FA52433-BBB5-475F-BD80-3F76126AE44E}" type="slidenum">
              <a:rPr lang="tr-TR" smtClean="0"/>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97AF7A6C-EF84-4846-A785-817BBBC58983}" type="datetimeFigureOut">
              <a:rPr lang="tr-TR" smtClean="0"/>
              <a:t>12.12.2017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A52433-BBB5-475F-BD80-3F76126AE44E}" type="slidenum">
              <a:rPr lang="tr-TR" smtClean="0"/>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97AF7A6C-EF84-4846-A785-817BBBC58983}" type="datetimeFigureOut">
              <a:rPr lang="tr-TR" smtClean="0"/>
              <a:t>12.12.2017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A52433-BBB5-475F-BD80-3F76126AE44E}"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5FA52433-BBB5-475F-BD80-3F76126AE44E}" type="slidenum">
              <a:rPr lang="tr-TR" smtClean="0"/>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97AF7A6C-EF84-4846-A785-817BBBC58983}" type="datetimeFigureOut">
              <a:rPr lang="tr-TR" smtClean="0"/>
              <a:t>12.12.2017</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7AF7A6C-EF84-4846-A785-817BBBC58983}" type="datetimeFigureOut">
              <a:rPr lang="tr-TR" smtClean="0"/>
              <a:t>12.12.2017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FA52433-BBB5-475F-BD80-3F76126AE44E}"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7AF7A6C-EF84-4846-A785-817BBBC58983}" type="datetimeFigureOut">
              <a:rPr lang="tr-TR" smtClean="0"/>
              <a:t>12.12.2017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FA52433-BBB5-475F-BD80-3F76126AE44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97AF7A6C-EF84-4846-A785-817BBBC58983}" type="datetimeFigureOut">
              <a:rPr lang="tr-TR" smtClean="0"/>
              <a:t>12.12.2017</a:t>
            </a:fld>
            <a:endParaRPr lang="tr-TR"/>
          </a:p>
        </p:txBody>
      </p:sp>
      <p:sp>
        <p:nvSpPr>
          <p:cNvPr id="9" name="Slayt Numarası Yer Tutucusu 8"/>
          <p:cNvSpPr>
            <a:spLocks noGrp="1"/>
          </p:cNvSpPr>
          <p:nvPr>
            <p:ph type="sldNum" sz="quarter" idx="15"/>
          </p:nvPr>
        </p:nvSpPr>
        <p:spPr/>
        <p:txBody>
          <a:bodyPr/>
          <a:lstStyle/>
          <a:p>
            <a:fld id="{5FA52433-BBB5-475F-BD80-3F76126AE44E}" type="slidenum">
              <a:rPr lang="tr-TR" smtClean="0"/>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97AF7A6C-EF84-4846-A785-817BBBC58983}" type="datetimeFigureOut">
              <a:rPr lang="tr-TR" smtClean="0"/>
              <a:t>12.12.2017</a:t>
            </a:fld>
            <a:endParaRPr lang="tr-TR"/>
          </a:p>
        </p:txBody>
      </p:sp>
      <p:sp>
        <p:nvSpPr>
          <p:cNvPr id="9" name="Slayt Numarası Yer Tutucusu 8"/>
          <p:cNvSpPr>
            <a:spLocks noGrp="1"/>
          </p:cNvSpPr>
          <p:nvPr>
            <p:ph type="sldNum" sz="quarter" idx="11"/>
          </p:nvPr>
        </p:nvSpPr>
        <p:spPr/>
        <p:txBody>
          <a:bodyPr/>
          <a:lstStyle/>
          <a:p>
            <a:fld id="{5FA52433-BBB5-475F-BD80-3F76126AE44E}" type="slidenum">
              <a:rPr lang="tr-TR" smtClean="0"/>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7AF7A6C-EF84-4846-A785-817BBBC58983}" type="datetimeFigureOut">
              <a:rPr lang="tr-TR" smtClean="0"/>
              <a:t>12.12.2017</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A52433-BBB5-475F-BD80-3F76126AE44E}" type="slidenum">
              <a:rPr lang="tr-TR" smtClean="0"/>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5589240"/>
            <a:ext cx="7854696" cy="888504"/>
          </a:xfrm>
        </p:spPr>
        <p:txBody>
          <a:bodyPr>
            <a:normAutofit/>
          </a:bodyPr>
          <a:lstStyle/>
          <a:p>
            <a:r>
              <a:rPr lang="tr-TR" dirty="0" smtClean="0"/>
              <a:t>Arş. Gör. Dr. M. Nurdan Özkaya</a:t>
            </a:r>
          </a:p>
          <a:p>
            <a:r>
              <a:rPr lang="tr-TR" dirty="0" smtClean="0"/>
              <a:t>12.12.2017</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84976" cy="524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40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124744"/>
            <a:ext cx="8229600" cy="5184576"/>
          </a:xfrm>
        </p:spPr>
        <p:txBody>
          <a:bodyPr>
            <a:noAutofit/>
          </a:bodyPr>
          <a:lstStyle/>
          <a:p>
            <a:r>
              <a:rPr lang="tr-TR" sz="2000" dirty="0" smtClean="0"/>
              <a:t>Gönüllüler </a:t>
            </a:r>
            <a:r>
              <a:rPr lang="tr-TR" sz="2000" dirty="0"/>
              <a:t>uygunluk açısından telefonla </a:t>
            </a:r>
            <a:r>
              <a:rPr lang="tr-TR" sz="2000" dirty="0" smtClean="0"/>
              <a:t>taranmıştır.</a:t>
            </a:r>
          </a:p>
          <a:p>
            <a:r>
              <a:rPr lang="tr-TR" sz="2000" dirty="0" smtClean="0"/>
              <a:t>Dahil </a:t>
            </a:r>
            <a:r>
              <a:rPr lang="tr-TR" sz="2000" dirty="0"/>
              <a:t>edilme kriterleri </a:t>
            </a:r>
            <a:endParaRPr lang="tr-TR" sz="2000" dirty="0" smtClean="0"/>
          </a:p>
          <a:p>
            <a:pPr lvl="1"/>
            <a:r>
              <a:rPr lang="tr-TR" sz="2000" dirty="0" smtClean="0"/>
              <a:t>18-65 </a:t>
            </a:r>
            <a:r>
              <a:rPr lang="tr-TR" sz="2000" dirty="0"/>
              <a:t>yaş arasında olmak ve </a:t>
            </a:r>
            <a:endParaRPr lang="tr-TR" sz="2000" dirty="0" smtClean="0"/>
          </a:p>
          <a:p>
            <a:pPr lvl="1"/>
            <a:r>
              <a:rPr lang="tr-TR" sz="2000" dirty="0" smtClean="0"/>
              <a:t>son </a:t>
            </a:r>
            <a:r>
              <a:rPr lang="tr-TR" sz="2000" dirty="0"/>
              <a:t>2 ay veya daha uzun bir süredir tanısı konmuş veya kendinden rapor edilen depresif </a:t>
            </a:r>
            <a:r>
              <a:rPr lang="tr-TR" sz="2000" dirty="0" smtClean="0"/>
              <a:t>belirtilerin olmasıydı. </a:t>
            </a:r>
          </a:p>
          <a:p>
            <a:r>
              <a:rPr lang="tr-TR" sz="2000" dirty="0" smtClean="0"/>
              <a:t>Balık </a:t>
            </a:r>
            <a:r>
              <a:rPr lang="tr-TR" sz="2000" dirty="0"/>
              <a:t>yağı takviyeleri alan ya da uyarlanmış diyet tarama aracında yüksek diyet kalitesi puanı alan kişiler hariç </a:t>
            </a:r>
            <a:r>
              <a:rPr lang="tr-TR" sz="2000" dirty="0" smtClean="0"/>
              <a:t>tutuldu.</a:t>
            </a:r>
          </a:p>
          <a:p>
            <a:r>
              <a:rPr lang="tr-TR" sz="2000" dirty="0" smtClean="0"/>
              <a:t>Tedavi </a:t>
            </a:r>
            <a:r>
              <a:rPr lang="tr-TR" sz="2000" dirty="0"/>
              <a:t>gören katılımcıların tedavilerine devam </a:t>
            </a:r>
            <a:r>
              <a:rPr lang="tr-TR" sz="2000" dirty="0" smtClean="0"/>
              <a:t>etmeleri ve araştırmanın </a:t>
            </a:r>
            <a:r>
              <a:rPr lang="tr-TR" sz="2000" dirty="0"/>
              <a:t>6 aylık süresi boyunca yeni bir tedavi başlatmamaları </a:t>
            </a:r>
            <a:r>
              <a:rPr lang="tr-TR" sz="2000" dirty="0" smtClean="0"/>
              <a:t>istendi.</a:t>
            </a:r>
          </a:p>
          <a:p>
            <a:r>
              <a:rPr lang="tr-TR" sz="2000" dirty="0" smtClean="0"/>
              <a:t>Uygun </a:t>
            </a:r>
            <a:r>
              <a:rPr lang="tr-TR" sz="2000" dirty="0"/>
              <a:t>katılımcılara, postayla veya e-posta yoluyla detaylı çalışma bilgileri ve bir rıza formu </a:t>
            </a:r>
            <a:r>
              <a:rPr lang="tr-TR" sz="2000" dirty="0" smtClean="0"/>
              <a:t>gönderildi. </a:t>
            </a:r>
            <a:r>
              <a:rPr lang="tr-TR" sz="2000" dirty="0"/>
              <a:t>İmzalı onay formunun alınmasından sonra, </a:t>
            </a:r>
            <a:r>
              <a:rPr lang="tr-TR" sz="2000" dirty="0" err="1"/>
              <a:t>Adelaide'deki</a:t>
            </a:r>
            <a:r>
              <a:rPr lang="tr-TR" sz="2000" dirty="0"/>
              <a:t> Güney Avustralya Üniversitesinde </a:t>
            </a:r>
            <a:r>
              <a:rPr lang="tr-TR" sz="2000" dirty="0" err="1"/>
              <a:t>Sansom</a:t>
            </a:r>
            <a:r>
              <a:rPr lang="tr-TR" sz="2000" dirty="0"/>
              <a:t> Sağlık Araştırma Enstitüsü kliniğine temel değerlendirmeler için katılmaları planlandı.</a:t>
            </a:r>
            <a:endParaRPr lang="tr-TR" sz="2000" dirty="0"/>
          </a:p>
        </p:txBody>
      </p:sp>
      <p:sp>
        <p:nvSpPr>
          <p:cNvPr id="3" name="Başlık 2"/>
          <p:cNvSpPr>
            <a:spLocks noGrp="1"/>
          </p:cNvSpPr>
          <p:nvPr>
            <p:ph type="title"/>
          </p:nvPr>
        </p:nvSpPr>
        <p:spPr>
          <a:xfrm>
            <a:off x="457200" y="404664"/>
            <a:ext cx="8229600" cy="720080"/>
          </a:xfrm>
        </p:spPr>
        <p:txBody>
          <a:bodyPr>
            <a:normAutofit fontScale="90000"/>
          </a:bodyPr>
          <a:lstStyle/>
          <a:p>
            <a:r>
              <a:rPr lang="tr-TR" dirty="0" smtClean="0"/>
              <a:t/>
            </a:r>
            <a:br>
              <a:rPr lang="tr-TR" dirty="0" smtClean="0"/>
            </a:br>
            <a:r>
              <a:rPr lang="tr-TR" dirty="0"/>
              <a:t/>
            </a:r>
            <a:br>
              <a:rPr lang="tr-TR" dirty="0"/>
            </a:br>
            <a:r>
              <a:rPr lang="tr-TR" dirty="0"/>
              <a:t/>
            </a:r>
            <a:br>
              <a:rPr lang="tr-TR" dirty="0"/>
            </a:br>
            <a:r>
              <a:rPr lang="tr-TR" dirty="0"/>
              <a:t/>
            </a:r>
            <a:br>
              <a:rPr lang="tr-TR" dirty="0"/>
            </a:br>
            <a:r>
              <a:rPr lang="tr-TR" dirty="0" smtClean="0"/>
              <a:t>Prosedür</a:t>
            </a:r>
            <a:endParaRPr lang="tr-TR" dirty="0"/>
          </a:p>
        </p:txBody>
      </p:sp>
    </p:spTree>
    <p:extLst>
      <p:ext uri="{BB962C8B-B14F-4D97-AF65-F5344CB8AC3E}">
        <p14:creationId xmlns:p14="http://schemas.microsoft.com/office/powerpoint/2010/main" val="281134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p:spPr>
        <p:txBody>
          <a:bodyPr>
            <a:noAutofit/>
          </a:bodyPr>
          <a:lstStyle/>
          <a:p>
            <a:r>
              <a:rPr lang="tr-TR" sz="2000" dirty="0"/>
              <a:t>Temel değerlendirmelere başlamadan önce katılımcılar, tarama veya veri toplama faaliyetinde bulunmayan bir ekip üyesi tarafından </a:t>
            </a:r>
            <a:r>
              <a:rPr lang="tr-TR" sz="2000" dirty="0" err="1"/>
              <a:t>MedDiet</a:t>
            </a:r>
            <a:r>
              <a:rPr lang="tr-TR" sz="2000" dirty="0"/>
              <a:t> veya karşılaştırma grubuna, yaş ve cinsiyete göre </a:t>
            </a:r>
            <a:r>
              <a:rPr lang="tr-TR" sz="2000" dirty="0" err="1"/>
              <a:t>randomize</a:t>
            </a:r>
            <a:r>
              <a:rPr lang="tr-TR" sz="2000" dirty="0"/>
              <a:t> edildi</a:t>
            </a:r>
            <a:r>
              <a:rPr lang="tr-TR" sz="2000" dirty="0" smtClean="0"/>
              <a:t>.</a:t>
            </a:r>
          </a:p>
          <a:p>
            <a:endParaRPr lang="tr-TR" sz="2000" dirty="0" smtClean="0"/>
          </a:p>
          <a:p>
            <a:r>
              <a:rPr lang="tr-TR" sz="2000" dirty="0" smtClean="0"/>
              <a:t>Tedavi </a:t>
            </a:r>
            <a:r>
              <a:rPr lang="tr-TR" sz="2000" dirty="0"/>
              <a:t>dağıtımından temel değerlendirmeler tamamlanıncaya kadar veri toplayıcıların ve katılımcıların haberi </a:t>
            </a:r>
            <a:r>
              <a:rPr lang="tr-TR" sz="2000" dirty="0" smtClean="0"/>
              <a:t>yoktu.</a:t>
            </a:r>
          </a:p>
          <a:p>
            <a:endParaRPr lang="tr-TR" sz="2000" dirty="0" smtClean="0"/>
          </a:p>
          <a:p>
            <a:r>
              <a:rPr lang="tr-TR" sz="2000" dirty="0" smtClean="0"/>
              <a:t>Araştırmacılar</a:t>
            </a:r>
            <a:r>
              <a:rPr lang="tr-TR" sz="2000" dirty="0"/>
              <a:t>, veriler analiz edilinceye kadar </a:t>
            </a:r>
            <a:r>
              <a:rPr lang="tr-TR" sz="2000" dirty="0" smtClean="0"/>
              <a:t>körleştirildi.</a:t>
            </a:r>
          </a:p>
          <a:p>
            <a:endParaRPr lang="tr-TR" sz="2000" dirty="0" smtClean="0"/>
          </a:p>
          <a:p>
            <a:r>
              <a:rPr lang="tr-TR" sz="2000" dirty="0" smtClean="0"/>
              <a:t>Değerlendirme</a:t>
            </a:r>
            <a:r>
              <a:rPr lang="tr-TR" sz="2000" dirty="0"/>
              <a:t>, </a:t>
            </a:r>
            <a:r>
              <a:rPr lang="tr-TR" sz="2000" dirty="0" smtClean="0"/>
              <a:t>başlangıçta, </a:t>
            </a:r>
            <a:r>
              <a:rPr lang="tr-TR" sz="2000" dirty="0"/>
              <a:t>3. ve 6. </a:t>
            </a:r>
            <a:r>
              <a:rPr lang="tr-TR" sz="2000" dirty="0" smtClean="0"/>
              <a:t>aylarda gerçekleştirildi.</a:t>
            </a:r>
          </a:p>
          <a:p>
            <a:endParaRPr lang="tr-TR" sz="2000" dirty="0" smtClean="0"/>
          </a:p>
          <a:p>
            <a:r>
              <a:rPr lang="tr-TR" sz="2000" dirty="0" smtClean="0"/>
              <a:t>Temel </a:t>
            </a:r>
            <a:r>
              <a:rPr lang="tr-TR" sz="2000" dirty="0"/>
              <a:t>ve </a:t>
            </a:r>
            <a:r>
              <a:rPr lang="tr-TR" sz="2000" dirty="0" smtClean="0"/>
              <a:t>3. ay değerlendirmelerinde </a:t>
            </a:r>
            <a:r>
              <a:rPr lang="tr-TR" sz="2000" dirty="0" err="1"/>
              <a:t>MedDiet</a:t>
            </a:r>
            <a:r>
              <a:rPr lang="tr-TR" sz="2000" dirty="0"/>
              <a:t> grubundaki katılımcılara 3 aylık balık yağı kapsülleri (günde 2 kez, her biri 450 mg DHA ve 100 EPA içeren </a:t>
            </a:r>
            <a:r>
              <a:rPr lang="tr-TR" sz="2000" dirty="0" err="1"/>
              <a:t>grade</a:t>
            </a:r>
            <a:r>
              <a:rPr lang="tr-TR" sz="2000" dirty="0"/>
              <a:t> EPAX 1050 TB) verildi. </a:t>
            </a:r>
            <a:endParaRPr lang="tr-TR" sz="2000" dirty="0" smtClean="0"/>
          </a:p>
        </p:txBody>
      </p:sp>
    </p:spTree>
    <p:extLst>
      <p:ext uri="{BB962C8B-B14F-4D97-AF65-F5344CB8AC3E}">
        <p14:creationId xmlns:p14="http://schemas.microsoft.com/office/powerpoint/2010/main" val="877937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Tüm katılımcıların üç ay boyunca üniversite kampüsünde iki haftada bir grup oturumu yapmaları planlandı. </a:t>
            </a:r>
            <a:endParaRPr lang="tr-TR" sz="2000" dirty="0" smtClean="0"/>
          </a:p>
          <a:p>
            <a:r>
              <a:rPr lang="tr-TR" sz="2000" dirty="0" err="1" smtClean="0"/>
              <a:t>MedDiet</a:t>
            </a:r>
            <a:r>
              <a:rPr lang="tr-TR" sz="2000" dirty="0" smtClean="0"/>
              <a:t> </a:t>
            </a:r>
            <a:r>
              <a:rPr lang="tr-TR" sz="2000" dirty="0"/>
              <a:t>grubunun ilk ziyaretinde bir diyetisyen, beslenme uzmanı ve destek </a:t>
            </a:r>
            <a:r>
              <a:rPr lang="tr-TR" sz="2000" dirty="0" smtClean="0"/>
              <a:t>personeli </a:t>
            </a:r>
            <a:r>
              <a:rPr lang="tr-TR" sz="2000" dirty="0"/>
              <a:t>tarafından yönetilen interaktif bir beslenme eğitimi oturumu verildi. </a:t>
            </a:r>
            <a:endParaRPr lang="tr-TR" sz="2000" dirty="0" smtClean="0"/>
          </a:p>
          <a:p>
            <a:r>
              <a:rPr lang="tr-TR" sz="2000" dirty="0" smtClean="0"/>
              <a:t>İki </a:t>
            </a:r>
            <a:r>
              <a:rPr lang="tr-TR" sz="2000" dirty="0"/>
              <a:t>haftada bir devam eden ziyaretleri için üniversitenin ticari bir mutfağında yemek atölyelerine </a:t>
            </a:r>
            <a:r>
              <a:rPr lang="tr-TR" sz="2000" dirty="0" smtClean="0"/>
              <a:t>katılımları sağlandı.</a:t>
            </a:r>
          </a:p>
          <a:p>
            <a:r>
              <a:rPr lang="tr-TR" sz="2000" dirty="0"/>
              <a:t>Yemek tarifleri, Akdeniz tarzı beslenme ilkelerini kullanarak basit, sağlıklı, uygun fiyatlı, lezzetli yemekler üzerine odaklanmıştır. </a:t>
            </a:r>
            <a:endParaRPr lang="tr-TR" sz="2000" dirty="0" smtClean="0"/>
          </a:p>
          <a:p>
            <a:r>
              <a:rPr lang="tr-TR" sz="2000" dirty="0" smtClean="0"/>
              <a:t>Bu </a:t>
            </a:r>
            <a:r>
              <a:rPr lang="tr-TR" sz="2000" dirty="0"/>
              <a:t>tarifler, şiddetli zihinsel hastalıktan mustarip insanlarla </a:t>
            </a:r>
            <a:r>
              <a:rPr lang="tr-TR" sz="2000" dirty="0" smtClean="0"/>
              <a:t>yapılan, pozitif </a:t>
            </a:r>
            <a:r>
              <a:rPr lang="tr-TR" sz="2000" dirty="0"/>
              <a:t>beslenme değişiklikleri ve iyileştirilmiş </a:t>
            </a:r>
            <a:r>
              <a:rPr lang="tr-TR" sz="2000" dirty="0" err="1"/>
              <a:t>kardiyometabolik</a:t>
            </a:r>
            <a:r>
              <a:rPr lang="tr-TR" sz="2000" dirty="0"/>
              <a:t> belirteçlerin elde edildiği bir pilot çalışmada daha önce yemek atölyelerinde denenmişti. </a:t>
            </a:r>
            <a:endParaRPr lang="tr-TR" sz="2000" dirty="0" smtClean="0"/>
          </a:p>
          <a:p>
            <a:endParaRPr lang="tr-TR" sz="20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55480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Pişirme atölyesinin ardından, </a:t>
            </a:r>
            <a:r>
              <a:rPr lang="tr-TR" sz="2000" dirty="0" err="1"/>
              <a:t>MedDiet</a:t>
            </a:r>
            <a:r>
              <a:rPr lang="tr-TR" sz="2000" dirty="0"/>
              <a:t> katılımcılarına, bazı beslenme kısıtlamaları getirildi. </a:t>
            </a:r>
            <a:endParaRPr lang="tr-TR" sz="2000" dirty="0" smtClean="0"/>
          </a:p>
          <a:p>
            <a:endParaRPr lang="tr-TR" sz="2000" dirty="0" smtClean="0"/>
          </a:p>
          <a:p>
            <a:r>
              <a:rPr lang="tr-TR" sz="2000" dirty="0" smtClean="0"/>
              <a:t>Pişmiş gıdalar</a:t>
            </a:r>
            <a:r>
              <a:rPr lang="tr-TR" sz="2000" dirty="0"/>
              <a:t>, 500 ml sızma zeytinyağı, sebze, meyve, konserve bakliyat, konserve domates, konserve ton balığı ve karışık çerezler (badem, ceviz, fındık) içeren yemek tarifleri verildi. </a:t>
            </a:r>
            <a:endParaRPr lang="tr-TR" sz="2000" dirty="0" smtClean="0"/>
          </a:p>
          <a:p>
            <a:endParaRPr lang="tr-TR" sz="2000" dirty="0" smtClean="0"/>
          </a:p>
          <a:p>
            <a:r>
              <a:rPr lang="tr-TR" sz="2000" dirty="0" smtClean="0"/>
              <a:t>Ayrıca</a:t>
            </a:r>
            <a:r>
              <a:rPr lang="tr-TR" sz="2000" dirty="0"/>
              <a:t>, yemek tarifleri, kaynaklar ve pişirme videoları sunan bir web sitesi linki ve basılı </a:t>
            </a:r>
            <a:r>
              <a:rPr lang="tr-TR" sz="2000" dirty="0" smtClean="0"/>
              <a:t>yemek tarifi </a:t>
            </a:r>
            <a:r>
              <a:rPr lang="tr-TR" sz="2000" dirty="0"/>
              <a:t>kitapları dağıtıldı. </a:t>
            </a:r>
            <a:endParaRPr lang="tr-TR" sz="2000" dirty="0" smtClean="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404775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Karşılaştırma grubu, yemek atölyelerinin sosyal etkileşim bileşenini kontrol etmek için üniversitenin öğretici odalarında düzenlenen, hazırlanan atıştırmalıklarla (yani bisküvi, peynir, soslar, çay, kahve, su, meyve suyu vb..) birlikte iki haftada bir 'sosyal' gruba katılmış. </a:t>
            </a:r>
            <a:endParaRPr lang="tr-TR" sz="2000" dirty="0" smtClean="0"/>
          </a:p>
          <a:p>
            <a:r>
              <a:rPr lang="tr-TR" sz="2000" dirty="0" smtClean="0"/>
              <a:t>Bu </a:t>
            </a:r>
            <a:r>
              <a:rPr lang="tr-TR" sz="2000" dirty="0"/>
              <a:t>gruplar, oyun oynamak, tatil fotoğrafları paylaşmak, kitap etkinlikleri düzenlemek ve kişilik anketlerini tamamlamak gibi bir dizi sosyal </a:t>
            </a:r>
            <a:r>
              <a:rPr lang="tr-TR" sz="2000" dirty="0" smtClean="0"/>
              <a:t>etkinlikler </a:t>
            </a:r>
            <a:r>
              <a:rPr lang="tr-TR" sz="2000" dirty="0"/>
              <a:t>üstlenmiştir. </a:t>
            </a:r>
            <a:endParaRPr lang="tr-TR" sz="2000" dirty="0" smtClean="0"/>
          </a:p>
          <a:p>
            <a:r>
              <a:rPr lang="tr-TR" sz="2000" dirty="0" smtClean="0"/>
              <a:t>Birçok katılımcı </a:t>
            </a:r>
            <a:r>
              <a:rPr lang="tr-TR" sz="2000" dirty="0"/>
              <a:t>grupların </a:t>
            </a:r>
            <a:r>
              <a:rPr lang="tr-TR" sz="2000" dirty="0" smtClean="0"/>
              <a:t>doğal bir </a:t>
            </a:r>
            <a:r>
              <a:rPr lang="tr-TR" sz="2000" dirty="0"/>
              <a:t>sonucu olarak arkadaşlıklar kurmasına karşın(yemek atölyelerinde </a:t>
            </a:r>
            <a:r>
              <a:rPr lang="tr-TR" sz="2000" dirty="0" err="1"/>
              <a:t>MedDiet</a:t>
            </a:r>
            <a:r>
              <a:rPr lang="tr-TR" sz="2000" dirty="0"/>
              <a:t> grubuna benzer şekilde), depresif belirtilerle ilgili </a:t>
            </a:r>
            <a:r>
              <a:rPr lang="tr-TR" sz="2000" dirty="0" err="1"/>
              <a:t>terapötik</a:t>
            </a:r>
            <a:r>
              <a:rPr lang="tr-TR" sz="2000" dirty="0"/>
              <a:t> tartışmalardan vazgeçirildi.</a:t>
            </a:r>
          </a:p>
          <a:p>
            <a:endParaRPr lang="tr-TR" sz="2000" dirty="0"/>
          </a:p>
          <a:p>
            <a:endParaRPr lang="tr-TR" sz="20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60871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80728"/>
            <a:ext cx="8229600" cy="5115272"/>
          </a:xfrm>
        </p:spPr>
        <p:txBody>
          <a:bodyPr>
            <a:noAutofit/>
          </a:bodyPr>
          <a:lstStyle/>
          <a:p>
            <a:r>
              <a:rPr lang="tr-TR" sz="1800" dirty="0" err="1" smtClean="0"/>
              <a:t>The</a:t>
            </a:r>
            <a:r>
              <a:rPr lang="tr-TR" sz="1800" dirty="0" smtClean="0"/>
              <a:t> </a:t>
            </a:r>
            <a:r>
              <a:rPr lang="tr-TR" sz="1800" dirty="0" err="1"/>
              <a:t>Depression</a:t>
            </a:r>
            <a:r>
              <a:rPr lang="tr-TR" sz="1800" dirty="0"/>
              <a:t> </a:t>
            </a:r>
            <a:r>
              <a:rPr lang="tr-TR" sz="1800" dirty="0" err="1"/>
              <a:t>Anxiety</a:t>
            </a:r>
            <a:r>
              <a:rPr lang="tr-TR" sz="1800" dirty="0"/>
              <a:t> </a:t>
            </a:r>
            <a:r>
              <a:rPr lang="tr-TR" sz="1800" dirty="0" err="1"/>
              <a:t>Stress</a:t>
            </a:r>
            <a:r>
              <a:rPr lang="tr-TR" sz="1800" dirty="0"/>
              <a:t> </a:t>
            </a:r>
            <a:r>
              <a:rPr lang="tr-TR" sz="1800" dirty="0" err="1"/>
              <a:t>Scale</a:t>
            </a:r>
            <a:r>
              <a:rPr lang="tr-TR" sz="1800" dirty="0"/>
              <a:t> (Depresyon </a:t>
            </a:r>
            <a:r>
              <a:rPr lang="tr-TR" sz="1800" dirty="0" err="1"/>
              <a:t>Anksiyete</a:t>
            </a:r>
            <a:r>
              <a:rPr lang="tr-TR" sz="1800" dirty="0"/>
              <a:t> Stres Ölçeği </a:t>
            </a:r>
            <a:endParaRPr lang="tr-TR" sz="1800" dirty="0" smtClean="0"/>
          </a:p>
          <a:p>
            <a:pPr lvl="1"/>
            <a:r>
              <a:rPr lang="tr-TR" sz="1600" dirty="0" smtClean="0"/>
              <a:t>(DASS-21</a:t>
            </a:r>
            <a:r>
              <a:rPr lang="tr-TR" sz="1600" dirty="0"/>
              <a:t>) ) </a:t>
            </a:r>
            <a:r>
              <a:rPr lang="tr-TR" sz="1600" dirty="0" smtClean="0"/>
              <a:t>ve</a:t>
            </a:r>
          </a:p>
          <a:p>
            <a:r>
              <a:rPr lang="tr-TR" sz="1800" dirty="0" smtClean="0"/>
              <a:t> </a:t>
            </a:r>
            <a:r>
              <a:rPr lang="tr-TR" sz="1800" dirty="0" err="1"/>
              <a:t>the</a:t>
            </a:r>
            <a:r>
              <a:rPr lang="tr-TR" sz="1800" dirty="0"/>
              <a:t> </a:t>
            </a:r>
            <a:r>
              <a:rPr lang="tr-TR" sz="1800" dirty="0" err="1"/>
              <a:t>Assessment</a:t>
            </a:r>
            <a:r>
              <a:rPr lang="tr-TR" sz="1800" dirty="0"/>
              <a:t> of </a:t>
            </a:r>
            <a:r>
              <a:rPr lang="tr-TR" sz="1800" dirty="0" err="1"/>
              <a:t>Quality</a:t>
            </a:r>
            <a:r>
              <a:rPr lang="tr-TR" sz="1800" dirty="0"/>
              <a:t> of Life (</a:t>
            </a:r>
            <a:r>
              <a:rPr lang="tr-TR" sz="1800" dirty="0" err="1"/>
              <a:t>AQoL</a:t>
            </a:r>
            <a:r>
              <a:rPr lang="tr-TR" sz="1800" dirty="0"/>
              <a:t>)-</a:t>
            </a:r>
            <a:r>
              <a:rPr lang="tr-TR" sz="1800" dirty="0" smtClean="0"/>
              <a:t>8D </a:t>
            </a:r>
          </a:p>
          <a:p>
            <a:pPr lvl="1"/>
            <a:r>
              <a:rPr lang="tr-TR" sz="1600" dirty="0" smtClean="0"/>
              <a:t>(Yaşam </a:t>
            </a:r>
            <a:r>
              <a:rPr lang="tr-TR" sz="1600" dirty="0"/>
              <a:t>Kalitesi Değerlendirmesi (</a:t>
            </a:r>
            <a:r>
              <a:rPr lang="tr-TR" sz="1600" dirty="0" err="1"/>
              <a:t>AQoL</a:t>
            </a:r>
            <a:r>
              <a:rPr lang="tr-TR" sz="1600" dirty="0"/>
              <a:t>) -8D) skorları birincil sonuç ölçütleridir. </a:t>
            </a:r>
            <a:endParaRPr lang="tr-TR" sz="1600" dirty="0" smtClean="0"/>
          </a:p>
          <a:p>
            <a:r>
              <a:rPr lang="tr-TR" sz="1800" dirty="0" smtClean="0"/>
              <a:t>İkincil </a:t>
            </a:r>
            <a:r>
              <a:rPr lang="tr-TR" sz="1800" dirty="0"/>
              <a:t>sonuç ölçütleri, Olumlu ve Olumsuz Duygulanım Ölçeği (PANAS), 14 maddelik Akdeniz diyeti anketi ve Basit Diyet Anketi (SDQ) idi. </a:t>
            </a:r>
            <a:endParaRPr lang="tr-TR" sz="1800" dirty="0" smtClean="0"/>
          </a:p>
          <a:p>
            <a:r>
              <a:rPr lang="tr-TR" sz="1800" dirty="0" err="1" smtClean="0"/>
              <a:t>Sosyodemografik</a:t>
            </a:r>
            <a:r>
              <a:rPr lang="tr-TR" sz="1800" dirty="0" smtClean="0"/>
              <a:t> </a:t>
            </a:r>
            <a:r>
              <a:rPr lang="tr-TR" sz="1800" dirty="0"/>
              <a:t>ve sağlık davranışı anketi ile </a:t>
            </a:r>
            <a:endParaRPr lang="tr-TR" sz="1800" dirty="0" smtClean="0"/>
          </a:p>
          <a:p>
            <a:r>
              <a:rPr lang="tr-TR" sz="1800" dirty="0" smtClean="0"/>
              <a:t>yaş</a:t>
            </a:r>
            <a:r>
              <a:rPr lang="tr-TR" sz="1800" dirty="0"/>
              <a:t>, cinsiyet, eğitim düzeyi (1 = ilkokul mezunu 8=lisansüstü eğitim), </a:t>
            </a:r>
            <a:r>
              <a:rPr lang="tr-TR" sz="1800" dirty="0" err="1"/>
              <a:t>hanehalkı</a:t>
            </a:r>
            <a:r>
              <a:rPr lang="tr-TR" sz="1800" dirty="0"/>
              <a:t> geliri ve uyku sorunları (hafta içi ve hafta sonları ortalama uyku </a:t>
            </a:r>
            <a:r>
              <a:rPr lang="tr-TR" sz="1800" dirty="0" smtClean="0"/>
              <a:t>süresi </a:t>
            </a:r>
            <a:r>
              <a:rPr lang="tr-TR" sz="1800" dirty="0"/>
              <a:t>ve uykuyu bir sorun olarak görüp görmedikleri - evet / hayır / bilmiyorum) verileri </a:t>
            </a:r>
            <a:r>
              <a:rPr lang="tr-TR" sz="1800" dirty="0" smtClean="0"/>
              <a:t>toplandı</a:t>
            </a:r>
            <a:r>
              <a:rPr lang="tr-TR" sz="1800" dirty="0"/>
              <a:t>.</a:t>
            </a:r>
          </a:p>
          <a:p>
            <a:r>
              <a:rPr lang="tr-TR" sz="1800" dirty="0"/>
              <a:t>Sosyoekonomik durum katılımcıların </a:t>
            </a:r>
            <a:r>
              <a:rPr lang="tr-TR" sz="1800" dirty="0" err="1"/>
              <a:t>Sosyo</a:t>
            </a:r>
            <a:r>
              <a:rPr lang="tr-TR" sz="1800" dirty="0"/>
              <a:t>-Ekonomik Alan İndeksleri (SEIFA) dizinlerini kullanarak belirlenmiştir. SEIFA, eğitim, gelir ve meslek statüsü gibi değişkenler için nüfus sayımı verilerine dayanan bir Avustralya mahalle derece sıralamasıdır.</a:t>
            </a:r>
          </a:p>
          <a:p>
            <a:endParaRPr lang="tr-TR" sz="1800" dirty="0"/>
          </a:p>
        </p:txBody>
      </p:sp>
      <p:sp>
        <p:nvSpPr>
          <p:cNvPr id="3" name="Başlık 2"/>
          <p:cNvSpPr>
            <a:spLocks noGrp="1"/>
          </p:cNvSpPr>
          <p:nvPr>
            <p:ph type="title"/>
          </p:nvPr>
        </p:nvSpPr>
        <p:spPr>
          <a:xfrm>
            <a:off x="457200" y="152400"/>
            <a:ext cx="8229600" cy="684312"/>
          </a:xfrm>
        </p:spPr>
        <p:txBody>
          <a:bodyPr>
            <a:normAutofit fontScale="90000"/>
          </a:bodyPr>
          <a:lstStyle/>
          <a:p>
            <a:r>
              <a:rPr lang="tr-TR" dirty="0" smtClean="0"/>
              <a:t>Ölçekler</a:t>
            </a:r>
            <a:endParaRPr lang="tr-TR" dirty="0"/>
          </a:p>
        </p:txBody>
      </p:sp>
    </p:spTree>
    <p:extLst>
      <p:ext uri="{BB962C8B-B14F-4D97-AF65-F5344CB8AC3E}">
        <p14:creationId xmlns:p14="http://schemas.microsoft.com/office/powerpoint/2010/main" val="1725009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8229600" cy="4785320"/>
          </a:xfrm>
        </p:spPr>
        <p:txBody>
          <a:bodyPr>
            <a:normAutofit fontScale="70000" lnSpcReduction="20000"/>
          </a:bodyPr>
          <a:lstStyle/>
          <a:p>
            <a:r>
              <a:rPr lang="tr-TR" dirty="0" smtClean="0"/>
              <a:t>DASS</a:t>
            </a:r>
            <a:r>
              <a:rPr lang="tr-TR" dirty="0"/>
              <a:t>, depresyon, </a:t>
            </a:r>
            <a:r>
              <a:rPr lang="tr-TR" dirty="0" err="1"/>
              <a:t>anksiyete</a:t>
            </a:r>
            <a:r>
              <a:rPr lang="tr-TR" dirty="0"/>
              <a:t> ve stresin olumsuz duygusal durumlarının ölçüsünü sağlayan, 21 maddelik self-</a:t>
            </a:r>
            <a:r>
              <a:rPr lang="tr-TR" dirty="0" err="1"/>
              <a:t>report</a:t>
            </a:r>
            <a:r>
              <a:rPr lang="tr-TR" dirty="0"/>
              <a:t> ölçeğidir. </a:t>
            </a:r>
            <a:endParaRPr lang="tr-TR" dirty="0" smtClean="0"/>
          </a:p>
          <a:p>
            <a:r>
              <a:rPr lang="tr-TR" dirty="0" smtClean="0"/>
              <a:t>Yüksek </a:t>
            </a:r>
            <a:r>
              <a:rPr lang="tr-TR" dirty="0" err="1"/>
              <a:t>konverjan</a:t>
            </a:r>
            <a:r>
              <a:rPr lang="tr-TR" dirty="0"/>
              <a:t> geçerliliği ve iç tutarlılığı </a:t>
            </a:r>
            <a:r>
              <a:rPr lang="tr-TR" dirty="0" err="1"/>
              <a:t>Cronbach</a:t>
            </a:r>
            <a:r>
              <a:rPr lang="tr-TR" dirty="0"/>
              <a:t> alfa 0.82-0.93 ile oldukça güvenilir bir ölçümdür. </a:t>
            </a:r>
            <a:endParaRPr lang="tr-TR" dirty="0" smtClean="0"/>
          </a:p>
          <a:p>
            <a:r>
              <a:rPr lang="tr-TR" sz="2300" dirty="0"/>
              <a:t>D</a:t>
            </a:r>
            <a:r>
              <a:rPr lang="tr-TR" sz="2300" dirty="0" smtClean="0"/>
              <a:t>uygusal </a:t>
            </a:r>
            <a:r>
              <a:rPr lang="tr-TR" sz="2300" dirty="0"/>
              <a:t>durumların şiddet derecesini saptamak için, DASS-21 alt ölçeği şiddet dereceleri, tam DASS-42 şiddet derecelendirmesine dayanılarak hesaplanmıştır - klinik amaçlarla 1 (normal) ila 5 (aşırı derecede şiddetli) arasında değişen puanlar elde etmek için her ölçek iki ile çarpılır ve şiddet kategorilerine bölünür.</a:t>
            </a:r>
          </a:p>
          <a:p>
            <a:endParaRPr lang="tr-TR" dirty="0" smtClean="0"/>
          </a:p>
          <a:p>
            <a:r>
              <a:rPr lang="tr-TR" dirty="0" smtClean="0"/>
              <a:t>AQoL-8D</a:t>
            </a:r>
            <a:endParaRPr lang="tr-TR" dirty="0"/>
          </a:p>
          <a:p>
            <a:r>
              <a:rPr lang="tr-TR" dirty="0"/>
              <a:t>Y</a:t>
            </a:r>
            <a:r>
              <a:rPr lang="tr-TR" dirty="0" smtClean="0"/>
              <a:t>aşam </a:t>
            </a:r>
            <a:r>
              <a:rPr lang="tr-TR" dirty="0"/>
              <a:t>kalitesi  ölçümünde kullanılan 35 maddelik bir ankettir. </a:t>
            </a:r>
            <a:endParaRPr lang="tr-TR" dirty="0" smtClean="0"/>
          </a:p>
          <a:p>
            <a:r>
              <a:rPr lang="tr-TR" dirty="0" smtClean="0"/>
              <a:t>35 </a:t>
            </a:r>
            <a:r>
              <a:rPr lang="tr-TR" dirty="0"/>
              <a:t>maddenin üçü </a:t>
            </a:r>
            <a:r>
              <a:rPr lang="tr-TR" dirty="0" smtClean="0"/>
              <a:t>fiziksel alanları</a:t>
            </a:r>
            <a:r>
              <a:rPr lang="tr-TR" dirty="0"/>
              <a:t> (bağımsız yaşama, ağrı ve duyular)</a:t>
            </a:r>
            <a:r>
              <a:rPr lang="tr-TR" dirty="0" smtClean="0"/>
              <a:t>, </a:t>
            </a:r>
            <a:r>
              <a:rPr lang="tr-TR" dirty="0"/>
              <a:t>beşi psikolojik alanları (mutluluk, benlik, baş etme, ilişkiler, zihinsel sağlık) temsil eden sekiz boyut üzerine kuruludur. </a:t>
            </a:r>
            <a:endParaRPr lang="tr-TR" dirty="0" smtClean="0"/>
          </a:p>
          <a:p>
            <a:r>
              <a:rPr lang="tr-TR" dirty="0" smtClean="0"/>
              <a:t>Bunlar </a:t>
            </a:r>
            <a:r>
              <a:rPr lang="tr-TR" dirty="0"/>
              <a:t>iki süper boyuta (fiziksel ve </a:t>
            </a:r>
            <a:r>
              <a:rPr lang="tr-TR" dirty="0" err="1"/>
              <a:t>psiko</a:t>
            </a:r>
            <a:r>
              <a:rPr lang="tr-TR" dirty="0"/>
              <a:t>-sosyal) kuruludur</a:t>
            </a:r>
            <a:r>
              <a:rPr lang="tr-TR" dirty="0" smtClean="0"/>
              <a:t>. </a:t>
            </a:r>
          </a:p>
          <a:p>
            <a:r>
              <a:rPr lang="tr-TR" dirty="0" smtClean="0"/>
              <a:t>Her </a:t>
            </a:r>
            <a:r>
              <a:rPr lang="tr-TR" dirty="0"/>
              <a:t>bir boyuttaki puanlar</a:t>
            </a:r>
            <a:r>
              <a:rPr lang="tr-TR" dirty="0" smtClean="0"/>
              <a:t>, </a:t>
            </a:r>
            <a:r>
              <a:rPr lang="tr-TR" dirty="0"/>
              <a:t>değerlendirmede kullanılmak üzere toplam AQoL-8D </a:t>
            </a:r>
            <a:r>
              <a:rPr lang="tr-TR" dirty="0" smtClean="0"/>
              <a:t> </a:t>
            </a:r>
            <a:r>
              <a:rPr lang="tr-TR" dirty="0"/>
              <a:t>araç puanı </a:t>
            </a:r>
            <a:r>
              <a:rPr lang="tr-TR" dirty="0" smtClean="0"/>
              <a:t>oluşturmak </a:t>
            </a:r>
            <a:r>
              <a:rPr lang="tr-TR" dirty="0"/>
              <a:t>için daha da birleştirilebilir. </a:t>
            </a:r>
            <a:endParaRPr lang="tr-TR" dirty="0" smtClean="0"/>
          </a:p>
          <a:p>
            <a:r>
              <a:rPr lang="tr-TR" dirty="0" smtClean="0"/>
              <a:t>AQoL-8D </a:t>
            </a:r>
            <a:r>
              <a:rPr lang="tr-TR" dirty="0"/>
              <a:t>0.89-0.96 alfa katsayıları ile iç tutarlılık ve geçerliliği iyidir.</a:t>
            </a:r>
          </a:p>
          <a:p>
            <a:endParaRPr lang="tr-TR" dirty="0"/>
          </a:p>
        </p:txBody>
      </p:sp>
      <p:sp>
        <p:nvSpPr>
          <p:cNvPr id="3" name="Başlık 2"/>
          <p:cNvSpPr>
            <a:spLocks noGrp="1"/>
          </p:cNvSpPr>
          <p:nvPr>
            <p:ph type="title"/>
          </p:nvPr>
        </p:nvSpPr>
        <p:spPr/>
        <p:txBody>
          <a:bodyPr>
            <a:noAutofit/>
          </a:bodyPr>
          <a:lstStyle/>
          <a:p>
            <a:r>
              <a:rPr lang="tr-TR" sz="3200" dirty="0" smtClean="0"/>
              <a:t>DASS-21 ve AQoL-8D</a:t>
            </a:r>
            <a:endParaRPr lang="tr-TR" sz="3200" dirty="0"/>
          </a:p>
        </p:txBody>
      </p:sp>
    </p:spTree>
    <p:extLst>
      <p:ext uri="{BB962C8B-B14F-4D97-AF65-F5344CB8AC3E}">
        <p14:creationId xmlns:p14="http://schemas.microsoft.com/office/powerpoint/2010/main" val="4070237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04664"/>
            <a:ext cx="8229600" cy="5691336"/>
          </a:xfrm>
        </p:spPr>
        <p:txBody>
          <a:bodyPr>
            <a:normAutofit lnSpcReduction="10000"/>
          </a:bodyPr>
          <a:lstStyle/>
          <a:p>
            <a:r>
              <a:rPr lang="tr-TR" sz="1800" dirty="0" smtClean="0"/>
              <a:t>PANAS</a:t>
            </a:r>
            <a:r>
              <a:rPr lang="tr-TR" sz="1800" dirty="0"/>
              <a:t>, pozitif ve negatif duyguları ölçen 20 maddelik bir </a:t>
            </a:r>
            <a:r>
              <a:rPr lang="tr-TR" sz="1800" dirty="0" smtClean="0"/>
              <a:t>ölçektir.</a:t>
            </a:r>
          </a:p>
          <a:p>
            <a:r>
              <a:rPr lang="tr-TR" sz="1800" dirty="0" smtClean="0"/>
              <a:t>PANAS </a:t>
            </a:r>
            <a:r>
              <a:rPr lang="tr-TR" sz="1800" dirty="0"/>
              <a:t>pozitif ve negatif duygular ölçeğinin güvenilirliği (iç tutarlılık), α = 0.89 ve 0.85 olarak belirlenmiştir</a:t>
            </a:r>
            <a:r>
              <a:rPr lang="tr-TR" sz="1800" dirty="0" smtClean="0"/>
              <a:t>.</a:t>
            </a:r>
          </a:p>
          <a:p>
            <a:r>
              <a:rPr lang="tr-TR" sz="1800" dirty="0"/>
              <a:t>B</a:t>
            </a:r>
            <a:r>
              <a:rPr lang="tr-TR" sz="1800" dirty="0" smtClean="0"/>
              <a:t>eslenme </a:t>
            </a:r>
            <a:r>
              <a:rPr lang="tr-TR" sz="1800" dirty="0"/>
              <a:t>A</a:t>
            </a:r>
            <a:r>
              <a:rPr lang="tr-TR" sz="1800" dirty="0" smtClean="0"/>
              <a:t>nketi</a:t>
            </a:r>
            <a:endParaRPr lang="tr-TR" sz="1800" dirty="0"/>
          </a:p>
          <a:p>
            <a:r>
              <a:rPr lang="tr-TR" sz="1800" dirty="0"/>
              <a:t>Akdeniz diyetine bağlılık düzeyini değerlendirmek için geçerli bir 14 maddelik Akdeniz diyeti anketi kullanılmıştır. </a:t>
            </a:r>
            <a:endParaRPr lang="tr-TR" sz="1800" dirty="0" smtClean="0"/>
          </a:p>
          <a:p>
            <a:pPr lvl="1"/>
            <a:r>
              <a:rPr lang="tr-TR" sz="1800" dirty="0" smtClean="0"/>
              <a:t>Her </a:t>
            </a:r>
            <a:r>
              <a:rPr lang="tr-TR" sz="1800" dirty="0"/>
              <a:t>bir madde 0 veya 1 olarak </a:t>
            </a:r>
            <a:r>
              <a:rPr lang="tr-TR" sz="1800" dirty="0" err="1"/>
              <a:t>skorlandı</a:t>
            </a:r>
            <a:r>
              <a:rPr lang="tr-TR" sz="1800" dirty="0"/>
              <a:t> ve maksimum skor </a:t>
            </a:r>
            <a:r>
              <a:rPr lang="tr-TR" sz="1800" dirty="0" smtClean="0"/>
              <a:t>14 tür.</a:t>
            </a:r>
          </a:p>
          <a:p>
            <a:pPr lvl="1"/>
            <a:r>
              <a:rPr lang="tr-TR" sz="1800" dirty="0" smtClean="0"/>
              <a:t>Bu </a:t>
            </a:r>
            <a:r>
              <a:rPr lang="tr-TR" sz="1800" dirty="0"/>
              <a:t>anketteki daha yüksek puanlar KVH </a:t>
            </a:r>
            <a:r>
              <a:rPr lang="tr-TR" sz="1800" dirty="0" err="1"/>
              <a:t>mortalitesindeki</a:t>
            </a:r>
            <a:r>
              <a:rPr lang="tr-TR" sz="1800" dirty="0"/>
              <a:t> riskin veya </a:t>
            </a:r>
            <a:r>
              <a:rPr lang="tr-TR" sz="1800" dirty="0" err="1"/>
              <a:t>insidansın</a:t>
            </a:r>
            <a:r>
              <a:rPr lang="tr-TR" sz="1800" dirty="0"/>
              <a:t> azalmasıyla ilişkilidir.</a:t>
            </a:r>
          </a:p>
          <a:p>
            <a:r>
              <a:rPr lang="tr-TR" sz="1800" dirty="0"/>
              <a:t>Bir SDQ, aşağıdakileri içeren bir dizi gıda grubunun alım sıklığını ölçtü: </a:t>
            </a:r>
            <a:endParaRPr lang="tr-TR" sz="1800" dirty="0" smtClean="0"/>
          </a:p>
          <a:p>
            <a:r>
              <a:rPr lang="tr-TR" sz="1800" dirty="0" smtClean="0"/>
              <a:t>sebze</a:t>
            </a:r>
            <a:r>
              <a:rPr lang="tr-TR" sz="1800" dirty="0"/>
              <a:t>, meyve, baklagiller, kepekli gıdalar, paket yiyecekler(örneğin, </a:t>
            </a:r>
            <a:r>
              <a:rPr lang="tr-TR" sz="1800" dirty="0" err="1"/>
              <a:t>burger</a:t>
            </a:r>
            <a:r>
              <a:rPr lang="tr-TR" sz="1800" dirty="0"/>
              <a:t>, cips, pizza gibi sağlıksız seçenekler), şekerli içecekler , sağlıksız tatlı ve tuzlu aperatifler, balık, et / tavuk ve çerezler. </a:t>
            </a:r>
            <a:endParaRPr lang="tr-TR" sz="1800" dirty="0" smtClean="0"/>
          </a:p>
          <a:p>
            <a:r>
              <a:rPr lang="tr-TR" sz="1800" dirty="0" smtClean="0"/>
              <a:t>Her </a:t>
            </a:r>
            <a:r>
              <a:rPr lang="tr-TR" sz="1800" dirty="0"/>
              <a:t>soru için </a:t>
            </a:r>
            <a:r>
              <a:rPr lang="tr-TR" sz="1800" dirty="0" smtClean="0"/>
              <a:t>gıdanın </a:t>
            </a:r>
            <a:r>
              <a:rPr lang="tr-TR" sz="1800" dirty="0"/>
              <a:t>resmi sağlandı ve </a:t>
            </a:r>
            <a:r>
              <a:rPr lang="tr-TR" sz="1800" dirty="0" smtClean="0"/>
              <a:t>porsiyon </a:t>
            </a:r>
            <a:r>
              <a:rPr lang="tr-TR" sz="1800" dirty="0"/>
              <a:t>boyutu açıklandı. </a:t>
            </a:r>
            <a:endParaRPr lang="tr-TR" sz="1800" dirty="0" smtClean="0"/>
          </a:p>
          <a:p>
            <a:endParaRPr lang="tr-TR" sz="1800" dirty="0" smtClean="0"/>
          </a:p>
          <a:p>
            <a:r>
              <a:rPr lang="tr-TR" sz="1800" dirty="0" smtClean="0"/>
              <a:t>Her </a:t>
            </a:r>
            <a:r>
              <a:rPr lang="tr-TR" sz="1800" dirty="0"/>
              <a:t>besin grubu için normal alımı sıklığı, altı / dokuz maddeli yanıt skalası kullanılarak, asla yemediğinden günde yedi </a:t>
            </a:r>
            <a:r>
              <a:rPr lang="tr-TR" sz="1800" dirty="0" smtClean="0"/>
              <a:t>kez veya </a:t>
            </a:r>
            <a:r>
              <a:rPr lang="tr-TR" sz="1800" dirty="0"/>
              <a:t>daha fazla </a:t>
            </a:r>
            <a:r>
              <a:rPr lang="tr-TR" sz="1800" dirty="0" smtClean="0"/>
              <a:t> </a:t>
            </a:r>
            <a:r>
              <a:rPr lang="tr-TR" sz="1800" dirty="0"/>
              <a:t>tüketmesi arasında değişen bir oranda rapor edildi. </a:t>
            </a:r>
            <a:endParaRPr lang="tr-TR" sz="1800" dirty="0" smtClean="0"/>
          </a:p>
          <a:p>
            <a:endParaRPr lang="tr-TR" sz="1800" dirty="0"/>
          </a:p>
          <a:p>
            <a:endParaRPr lang="tr-TR" sz="1800" dirty="0"/>
          </a:p>
        </p:txBody>
      </p:sp>
    </p:spTree>
    <p:extLst>
      <p:ext uri="{BB962C8B-B14F-4D97-AF65-F5344CB8AC3E}">
        <p14:creationId xmlns:p14="http://schemas.microsoft.com/office/powerpoint/2010/main" val="2954585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Sebzeler, meyveler, kepekli gıdalar, paket yiyecekler, atıştırmalık gıdalar, çerezler, baklagiller, balıklar ve et / tavuk için, bir önceki maddeyle alakalı gıdalar hakkında hafızayı hızlandırmaya yardımcı olmak ve diyet çeşitliliğini ölçmek için </a:t>
            </a:r>
            <a:endParaRPr lang="tr-TR" sz="2000" dirty="0" smtClean="0"/>
          </a:p>
          <a:p>
            <a:pPr lvl="1"/>
            <a:r>
              <a:rPr lang="tr-TR" sz="1800" dirty="0" smtClean="0"/>
              <a:t>son </a:t>
            </a:r>
            <a:r>
              <a:rPr lang="tr-TR" sz="1800" dirty="0"/>
              <a:t>2 hafta içinde hangilerinin </a:t>
            </a:r>
            <a:r>
              <a:rPr lang="tr-TR" sz="1800" dirty="0" smtClean="0"/>
              <a:t>tüketildiği soruldu</a:t>
            </a:r>
            <a:r>
              <a:rPr lang="tr-TR" sz="1800" dirty="0"/>
              <a:t>. </a:t>
            </a:r>
            <a:endParaRPr lang="tr-TR" sz="1800" dirty="0" smtClean="0"/>
          </a:p>
          <a:p>
            <a:r>
              <a:rPr lang="tr-TR" sz="2000" dirty="0" smtClean="0"/>
              <a:t>Bu </a:t>
            </a:r>
            <a:r>
              <a:rPr lang="tr-TR" sz="2000" dirty="0"/>
              <a:t>çalışmanın amacı, farklı meyve ve sebzeler tarafından sağlanan </a:t>
            </a:r>
            <a:r>
              <a:rPr lang="tr-TR" sz="2000" dirty="0" err="1"/>
              <a:t>biyo</a:t>
            </a:r>
            <a:r>
              <a:rPr lang="tr-TR" sz="2000" dirty="0"/>
              <a:t>-koruyucu besin maddeleri ve </a:t>
            </a:r>
            <a:r>
              <a:rPr lang="tr-TR" sz="2000" dirty="0" err="1"/>
              <a:t>fito</a:t>
            </a:r>
            <a:r>
              <a:rPr lang="tr-TR" sz="2000" dirty="0"/>
              <a:t>-besinler çeşitliliği nedeniyle meyve ve sebze tüketiminin çeşitliliği </a:t>
            </a:r>
            <a:r>
              <a:rPr lang="tr-TR" sz="2000" dirty="0" smtClean="0"/>
              <a:t>ölçmektir.</a:t>
            </a:r>
          </a:p>
          <a:p>
            <a:r>
              <a:rPr lang="tr-TR" sz="1600" dirty="0"/>
              <a:t>Farklı bir örneklemde (n = 66) 1-2 hafta boyunca </a:t>
            </a:r>
            <a:r>
              <a:rPr lang="tr-TR" sz="1600" dirty="0" err="1"/>
              <a:t>SDQ'nun</a:t>
            </a:r>
            <a:r>
              <a:rPr lang="tr-TR" sz="1600" dirty="0"/>
              <a:t> </a:t>
            </a:r>
            <a:r>
              <a:rPr lang="tr-TR" sz="1600" dirty="0" smtClean="0"/>
              <a:t>test- </a:t>
            </a:r>
            <a:r>
              <a:rPr lang="tr-TR" sz="1600" dirty="0" err="1" smtClean="0"/>
              <a:t>retest</a:t>
            </a:r>
            <a:r>
              <a:rPr lang="tr-TR" sz="1600" dirty="0" smtClean="0"/>
              <a:t> </a:t>
            </a:r>
            <a:r>
              <a:rPr lang="tr-TR" sz="1600" dirty="0"/>
              <a:t>güvenilirliği r=0.690'dan r=0.875'e, 24 saatlik geri çağırma ile geçerlilik katsayıları r=0.256'dan r=0.569'a kadar çoğunlukla değişmekteydi r = 0.400'dan daha büyük(yayınlanmamış). </a:t>
            </a:r>
            <a:endParaRPr lang="tr-TR" sz="1600" dirty="0" smtClean="0"/>
          </a:p>
          <a:p>
            <a:r>
              <a:rPr lang="tr-TR" sz="1600" dirty="0" smtClean="0"/>
              <a:t>SDQ, katılımcıların </a:t>
            </a:r>
            <a:r>
              <a:rPr lang="tr-TR" sz="1600" dirty="0"/>
              <a:t>iki hafta içi gün ve bir hafta sonu gününde tamamlandığı 3 günlük gıda </a:t>
            </a:r>
            <a:r>
              <a:rPr lang="tr-TR" sz="1600" dirty="0" smtClean="0"/>
              <a:t>günlüğü ile  </a:t>
            </a:r>
            <a:r>
              <a:rPr lang="tr-TR" sz="1600" dirty="0"/>
              <a:t>daha </a:t>
            </a:r>
            <a:r>
              <a:rPr lang="tr-TR" sz="1600" dirty="0" smtClean="0"/>
              <a:t>iyi doğrulanabileceği düşünülmekte.</a:t>
            </a:r>
            <a:endParaRPr lang="tr-TR" sz="1600" dirty="0"/>
          </a:p>
          <a:p>
            <a:endParaRPr lang="tr-TR" sz="20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98293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70000" lnSpcReduction="20000"/>
          </a:bodyPr>
          <a:lstStyle/>
          <a:p>
            <a:r>
              <a:rPr lang="tr-TR" dirty="0"/>
              <a:t>B</a:t>
            </a:r>
            <a:r>
              <a:rPr lang="tr-TR" dirty="0" smtClean="0"/>
              <a:t>alık </a:t>
            </a:r>
            <a:r>
              <a:rPr lang="tr-TR" dirty="0"/>
              <a:t>yağı takviyesinin </a:t>
            </a:r>
            <a:r>
              <a:rPr lang="tr-TR" dirty="0" smtClean="0"/>
              <a:t>sonuç </a:t>
            </a:r>
            <a:r>
              <a:rPr lang="tr-TR" dirty="0"/>
              <a:t>çıktılarına doğrudan katkısını ölçmek ve ayırmak için, eritrosit n-3 </a:t>
            </a:r>
            <a:r>
              <a:rPr lang="tr-TR" dirty="0" err="1"/>
              <a:t>PUFAs</a:t>
            </a:r>
            <a:r>
              <a:rPr lang="tr-TR" dirty="0"/>
              <a:t> düzeyleri için açlık kan örneklerinde </a:t>
            </a:r>
            <a:r>
              <a:rPr lang="tr-TR" dirty="0" smtClean="0"/>
              <a:t>ölçüldü</a:t>
            </a:r>
            <a:r>
              <a:rPr lang="tr-TR" dirty="0"/>
              <a:t>. </a:t>
            </a:r>
            <a:endParaRPr lang="tr-TR" dirty="0" smtClean="0"/>
          </a:p>
          <a:p>
            <a:r>
              <a:rPr lang="tr-TR" dirty="0" smtClean="0"/>
              <a:t>Açlık </a:t>
            </a:r>
            <a:r>
              <a:rPr lang="tr-TR" dirty="0"/>
              <a:t>kan örnekleri 6 ml EDTA tüplerinde toplandı, </a:t>
            </a:r>
            <a:r>
              <a:rPr lang="tr-TR" dirty="0" smtClean="0"/>
              <a:t>eritrositler düşük </a:t>
            </a:r>
            <a:r>
              <a:rPr lang="tr-TR" dirty="0"/>
              <a:t>hızlı santrifüj ile plazmadan ayrıldı ve paketlenmiş </a:t>
            </a:r>
            <a:r>
              <a:rPr lang="tr-TR" dirty="0" err="1" smtClean="0"/>
              <a:t>eritroistler</a:t>
            </a:r>
            <a:r>
              <a:rPr lang="tr-TR" dirty="0" smtClean="0"/>
              <a:t> </a:t>
            </a:r>
            <a:r>
              <a:rPr lang="tr-TR" dirty="0"/>
              <a:t>analiz edilene kadar -80 ° C'de 1 ml mikro tüplerde saklandı. </a:t>
            </a:r>
            <a:endParaRPr lang="tr-TR" dirty="0" smtClean="0"/>
          </a:p>
          <a:p>
            <a:r>
              <a:rPr lang="tr-TR" dirty="0" smtClean="0"/>
              <a:t>Eritrosit </a:t>
            </a:r>
            <a:r>
              <a:rPr lang="tr-TR" dirty="0"/>
              <a:t>örnekleri eritildi ve </a:t>
            </a:r>
            <a:r>
              <a:rPr lang="tr-TR" dirty="0" err="1"/>
              <a:t>Lepage</a:t>
            </a:r>
            <a:r>
              <a:rPr lang="tr-TR" dirty="0"/>
              <a:t> ve </a:t>
            </a:r>
            <a:r>
              <a:rPr lang="tr-TR" dirty="0" err="1"/>
              <a:t>Roy'a</a:t>
            </a:r>
            <a:r>
              <a:rPr lang="tr-TR" dirty="0"/>
              <a:t> göre doğrudan </a:t>
            </a:r>
            <a:r>
              <a:rPr lang="tr-TR" dirty="0" err="1"/>
              <a:t>transesterifikasyon</a:t>
            </a:r>
            <a:r>
              <a:rPr lang="tr-TR" dirty="0"/>
              <a:t> prosedürünü kullanarak </a:t>
            </a:r>
            <a:r>
              <a:rPr lang="tr-TR" dirty="0" err="1"/>
              <a:t>Swierk</a:t>
            </a:r>
            <a:r>
              <a:rPr lang="tr-TR" dirty="0"/>
              <a:t> ve arkadaşlarına göre yağlı asit analizi için hazırlandı. </a:t>
            </a:r>
            <a:endParaRPr lang="tr-TR" dirty="0" smtClean="0"/>
          </a:p>
          <a:p>
            <a:r>
              <a:rPr lang="tr-TR" dirty="0" smtClean="0"/>
              <a:t>Numuneler</a:t>
            </a:r>
            <a:r>
              <a:rPr lang="tr-TR" dirty="0"/>
              <a:t>, 50 m x 0.25 mm iç çaplı kılcal sütun kullanılarak </a:t>
            </a:r>
            <a:r>
              <a:rPr lang="tr-TR" dirty="0" err="1"/>
              <a:t>flameiyonlaştırma</a:t>
            </a:r>
            <a:r>
              <a:rPr lang="tr-TR" dirty="0"/>
              <a:t> gaz </a:t>
            </a:r>
            <a:r>
              <a:rPr lang="tr-TR" dirty="0" err="1"/>
              <a:t>kromatografisi</a:t>
            </a:r>
            <a:r>
              <a:rPr lang="tr-TR" dirty="0"/>
              <a:t> (model GC-17A, </a:t>
            </a:r>
            <a:r>
              <a:rPr lang="tr-TR" dirty="0" err="1"/>
              <a:t>Shimadzu</a:t>
            </a:r>
            <a:r>
              <a:rPr lang="tr-TR" dirty="0"/>
              <a:t>) ile analiz edildi. </a:t>
            </a:r>
            <a:endParaRPr lang="tr-TR" dirty="0" smtClean="0"/>
          </a:p>
          <a:p>
            <a:r>
              <a:rPr lang="tr-TR" dirty="0" smtClean="0"/>
              <a:t>Numunenin </a:t>
            </a:r>
            <a:r>
              <a:rPr lang="tr-TR" dirty="0"/>
              <a:t>bir </a:t>
            </a:r>
            <a:r>
              <a:rPr lang="tr-TR" dirty="0" err="1"/>
              <a:t>mikrolitresi</a:t>
            </a:r>
            <a:r>
              <a:rPr lang="tr-TR" dirty="0"/>
              <a:t> kolona otomatik enjekte edildi ve tekli yağlı asitler </a:t>
            </a:r>
            <a:r>
              <a:rPr lang="tr-TR" dirty="0" err="1"/>
              <a:t>Shimadzu</a:t>
            </a:r>
            <a:r>
              <a:rPr lang="tr-TR" dirty="0"/>
              <a:t> analiz yazılımı (Sınıf-VP 7.2.1 SP1, ABD) kullanılarak </a:t>
            </a:r>
            <a:r>
              <a:rPr lang="tr-TR" dirty="0" err="1"/>
              <a:t>nicelleştirildi</a:t>
            </a:r>
            <a:r>
              <a:rPr lang="tr-TR" dirty="0"/>
              <a:t>.</a:t>
            </a:r>
          </a:p>
          <a:p>
            <a:r>
              <a:rPr lang="tr-TR" dirty="0"/>
              <a:t>Yağ asidi tepeleri, bilinen yağ asit standartlarıyla karşılaştırma yoluyla tanımlandı ve 21: 0 iç standardıyla (Nu-</a:t>
            </a:r>
            <a:r>
              <a:rPr lang="tr-TR" dirty="0" err="1"/>
              <a:t>chek</a:t>
            </a:r>
            <a:r>
              <a:rPr lang="tr-TR" dirty="0"/>
              <a:t> ve </a:t>
            </a:r>
            <a:r>
              <a:rPr lang="tr-TR" dirty="0" err="1"/>
              <a:t>Sigma</a:t>
            </a:r>
            <a:r>
              <a:rPr lang="tr-TR" dirty="0"/>
              <a:t>) karşılaştırma ile </a:t>
            </a:r>
            <a:r>
              <a:rPr lang="tr-TR" dirty="0" err="1"/>
              <a:t>nicelendirildi</a:t>
            </a:r>
            <a:r>
              <a:rPr lang="tr-TR" dirty="0"/>
              <a:t>.</a:t>
            </a:r>
          </a:p>
          <a:p>
            <a:endParaRPr lang="tr-TR" dirty="0"/>
          </a:p>
        </p:txBody>
      </p:sp>
      <p:sp>
        <p:nvSpPr>
          <p:cNvPr id="3" name="Başlık 2"/>
          <p:cNvSpPr>
            <a:spLocks noGrp="1"/>
          </p:cNvSpPr>
          <p:nvPr>
            <p:ph type="title"/>
          </p:nvPr>
        </p:nvSpPr>
        <p:spPr/>
        <p:txBody>
          <a:bodyPr>
            <a:normAutofit/>
          </a:bodyPr>
          <a:lstStyle/>
          <a:p>
            <a:r>
              <a:rPr lang="tr-TR" dirty="0" smtClean="0"/>
              <a:t>Omega-3 </a:t>
            </a:r>
            <a:r>
              <a:rPr lang="tr-TR" dirty="0"/>
              <a:t>yağ </a:t>
            </a:r>
            <a:r>
              <a:rPr lang="tr-TR" dirty="0" smtClean="0"/>
              <a:t>asitleri</a:t>
            </a:r>
            <a:endParaRPr lang="tr-TR" dirty="0"/>
          </a:p>
        </p:txBody>
      </p:sp>
    </p:spTree>
    <p:extLst>
      <p:ext uri="{BB962C8B-B14F-4D97-AF65-F5344CB8AC3E}">
        <p14:creationId xmlns:p14="http://schemas.microsoft.com/office/powerpoint/2010/main" val="883101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sz="2000" dirty="0">
                <a:latin typeface="Arial Narrow" panose="020B0606020202030204" pitchFamily="34" charset="0"/>
              </a:rPr>
              <a:t>Dünyada bulaşıcı olmayan hastalık salgınları yaşanıyor. </a:t>
            </a:r>
            <a:endParaRPr lang="tr-TR" sz="2000" dirty="0" smtClean="0">
              <a:latin typeface="Arial Narrow" panose="020B0606020202030204" pitchFamily="34" charset="0"/>
            </a:endParaRPr>
          </a:p>
          <a:p>
            <a:endParaRPr lang="tr-TR" sz="2000" dirty="0" smtClean="0">
              <a:latin typeface="Arial Narrow" panose="020B0606020202030204" pitchFamily="34" charset="0"/>
            </a:endParaRPr>
          </a:p>
          <a:p>
            <a:r>
              <a:rPr lang="tr-TR" sz="2000" dirty="0" smtClean="0">
                <a:latin typeface="Arial Narrow" panose="020B0606020202030204" pitchFamily="34" charset="0"/>
              </a:rPr>
              <a:t>2012'de </a:t>
            </a:r>
            <a:r>
              <a:rPr lang="tr-TR" sz="2000" dirty="0">
                <a:latin typeface="Arial Narrow" panose="020B0606020202030204" pitchFamily="34" charset="0"/>
              </a:rPr>
              <a:t>küresel ölümlerin% 68'i (38 milyon), bulaşıcı olmayan hastalıklardan kaynaklanıyordu- bunların da önde gelen nedenlerinden biri </a:t>
            </a:r>
            <a:r>
              <a:rPr lang="tr-TR" sz="2000" dirty="0" err="1">
                <a:latin typeface="Arial Narrow" panose="020B0606020202030204" pitchFamily="34" charset="0"/>
              </a:rPr>
              <a:t>kardiyovasküler</a:t>
            </a:r>
            <a:r>
              <a:rPr lang="tr-TR" sz="2000" dirty="0">
                <a:latin typeface="Arial Narrow" panose="020B0606020202030204" pitchFamily="34" charset="0"/>
              </a:rPr>
              <a:t> hastalıklardı (KVH). </a:t>
            </a:r>
            <a:endParaRPr lang="tr-TR" sz="2000" dirty="0" smtClean="0">
              <a:latin typeface="Arial Narrow" panose="020B0606020202030204" pitchFamily="34" charset="0"/>
            </a:endParaRPr>
          </a:p>
          <a:p>
            <a:endParaRPr lang="tr-TR" sz="2000" dirty="0" smtClean="0">
              <a:latin typeface="Arial Narrow" panose="020B0606020202030204" pitchFamily="34" charset="0"/>
            </a:endParaRPr>
          </a:p>
          <a:p>
            <a:r>
              <a:rPr lang="tr-TR" sz="2000" dirty="0" smtClean="0">
                <a:latin typeface="Arial Narrow" panose="020B0606020202030204" pitchFamily="34" charset="0"/>
              </a:rPr>
              <a:t>2013 </a:t>
            </a:r>
            <a:r>
              <a:rPr lang="tr-TR" sz="2000" dirty="0">
                <a:latin typeface="Arial Narrow" panose="020B0606020202030204" pitchFamily="34" charset="0"/>
              </a:rPr>
              <a:t>Global Hastalık Yükü raporunda hem gelişmekte olan hem de gelişmiş ülkelerde majör depresif bozukluk, engelliliğe bağlı olarak kaybedilen yaşam yıllarının (YLD) en büyük ikinci nedeni olarak belirlendi. </a:t>
            </a:r>
            <a:endParaRPr lang="tr-TR" sz="2000" dirty="0" smtClean="0">
              <a:latin typeface="Arial Narrow" panose="020B0606020202030204" pitchFamily="34" charset="0"/>
            </a:endParaRPr>
          </a:p>
          <a:p>
            <a:endParaRPr lang="tr-TR" sz="2000" dirty="0" smtClean="0">
              <a:latin typeface="Arial Narrow" panose="020B0606020202030204" pitchFamily="34" charset="0"/>
            </a:endParaRPr>
          </a:p>
          <a:p>
            <a:r>
              <a:rPr lang="tr-TR" sz="2000" dirty="0" smtClean="0">
                <a:latin typeface="Arial Narrow" panose="020B0606020202030204" pitchFamily="34" charset="0"/>
              </a:rPr>
              <a:t>1990'dan </a:t>
            </a:r>
            <a:r>
              <a:rPr lang="tr-TR" sz="2000" dirty="0">
                <a:latin typeface="Arial Narrow" panose="020B0606020202030204" pitchFamily="34" charset="0"/>
              </a:rPr>
              <a:t>2013'e kadar engelliliğe bağlı olarak kaybedilen yıllar (YLD), zihinsel ve madde kötüye kullanım bozukluklarında % 45, depresif bozukluklarda % 53.4 ve </a:t>
            </a:r>
            <a:r>
              <a:rPr lang="tr-TR" sz="2000" dirty="0" err="1">
                <a:latin typeface="Arial Narrow" panose="020B0606020202030204" pitchFamily="34" charset="0"/>
              </a:rPr>
              <a:t>KVH’larda</a:t>
            </a:r>
            <a:r>
              <a:rPr lang="tr-TR" sz="2000" dirty="0">
                <a:latin typeface="Arial Narrow" panose="020B0606020202030204" pitchFamily="34" charset="0"/>
              </a:rPr>
              <a:t> % 89.2 oranında artış </a:t>
            </a:r>
            <a:r>
              <a:rPr lang="tr-TR" sz="2000" dirty="0" smtClean="0">
                <a:latin typeface="Arial Narrow" panose="020B0606020202030204" pitchFamily="34" charset="0"/>
              </a:rPr>
              <a:t>göstermiştir ve </a:t>
            </a:r>
            <a:r>
              <a:rPr lang="tr-TR" sz="2000" dirty="0">
                <a:latin typeface="Arial Narrow" panose="020B0606020202030204" pitchFamily="34" charset="0"/>
              </a:rPr>
              <a:t>dünya çapında büyük kişisel, </a:t>
            </a:r>
            <a:r>
              <a:rPr lang="tr-TR" sz="2000" dirty="0" err="1">
                <a:latin typeface="Arial Narrow" panose="020B0606020202030204" pitchFamily="34" charset="0"/>
              </a:rPr>
              <a:t>psikososyal</a:t>
            </a:r>
            <a:r>
              <a:rPr lang="tr-TR" sz="2000" dirty="0">
                <a:latin typeface="Arial Narrow" panose="020B0606020202030204" pitchFamily="34" charset="0"/>
              </a:rPr>
              <a:t> ve mali etkilere neden olan ciddi bir hastalık yükü </a:t>
            </a:r>
            <a:r>
              <a:rPr lang="tr-TR" sz="2000" dirty="0" smtClean="0">
                <a:latin typeface="Arial Narrow" panose="020B0606020202030204" pitchFamily="34" charset="0"/>
              </a:rPr>
              <a:t>oluşturmuştur.</a:t>
            </a:r>
            <a:endParaRPr lang="tr-TR" sz="2000" dirty="0">
              <a:latin typeface="Arial Narrow" panose="020B0606020202030204" pitchFamily="34" charset="0"/>
            </a:endParaRPr>
          </a:p>
          <a:p>
            <a:endParaRPr lang="tr-TR" sz="2000" dirty="0">
              <a:latin typeface="Arial Narrow" panose="020B0606020202030204" pitchFamily="34" charset="0"/>
            </a:endParaRPr>
          </a:p>
        </p:txBody>
      </p:sp>
      <p:sp>
        <p:nvSpPr>
          <p:cNvPr id="2" name="Başlık 1"/>
          <p:cNvSpPr>
            <a:spLocks noGrp="1"/>
          </p:cNvSpPr>
          <p:nvPr>
            <p:ph type="title"/>
          </p:nvPr>
        </p:nvSpPr>
        <p:spPr/>
        <p:txBody>
          <a:bodyPr/>
          <a:lstStyle/>
          <a:p>
            <a:r>
              <a:rPr lang="tr-TR" dirty="0" smtClean="0"/>
              <a:t>GİRİŞ</a:t>
            </a:r>
            <a:endParaRPr lang="tr-TR" dirty="0"/>
          </a:p>
        </p:txBody>
      </p:sp>
    </p:spTree>
    <p:extLst>
      <p:ext uri="{BB962C8B-B14F-4D97-AF65-F5344CB8AC3E}">
        <p14:creationId xmlns:p14="http://schemas.microsoft.com/office/powerpoint/2010/main" val="3834274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70000" lnSpcReduction="20000"/>
          </a:bodyPr>
          <a:lstStyle/>
          <a:p>
            <a:r>
              <a:rPr lang="tr-TR" dirty="0"/>
              <a:t>Analizler </a:t>
            </a:r>
            <a:r>
              <a:rPr lang="tr-TR" dirty="0" smtClean="0"/>
              <a:t>IBM </a:t>
            </a:r>
            <a:r>
              <a:rPr lang="tr-TR" dirty="0"/>
              <a:t>SPSS Sürüm 21.0 (Chicago, IL, ABD) kullanılarak gerçekleştirildi.</a:t>
            </a:r>
          </a:p>
          <a:p>
            <a:r>
              <a:rPr lang="tr-TR" dirty="0"/>
              <a:t>Tanımlayıcı istatistikler (ortalama ve standart sapma, M ± SD, kategorik değişkenler için sayı / yüzde, n /%) temel katılımcı demografik bilgilerini sağlamak için kullanıldı. </a:t>
            </a:r>
            <a:endParaRPr lang="tr-TR" dirty="0" smtClean="0"/>
          </a:p>
          <a:p>
            <a:r>
              <a:rPr lang="tr-TR" dirty="0" err="1" smtClean="0"/>
              <a:t>Randomize</a:t>
            </a:r>
            <a:r>
              <a:rPr lang="tr-TR" dirty="0" smtClean="0"/>
              <a:t> </a:t>
            </a:r>
            <a:r>
              <a:rPr lang="tr-TR" dirty="0"/>
              <a:t>gruplar arasındaki farkları kontrol etmek için t-testleri veya Ki-Kare (kategorik sonuç) testleri kullanıldı.</a:t>
            </a:r>
          </a:p>
          <a:p>
            <a:endParaRPr lang="tr-TR" dirty="0" smtClean="0"/>
          </a:p>
          <a:p>
            <a:r>
              <a:rPr lang="tr-TR" dirty="0" err="1" smtClean="0"/>
              <a:t>Primer</a:t>
            </a:r>
            <a:r>
              <a:rPr lang="tr-TR" dirty="0" smtClean="0"/>
              <a:t> </a:t>
            </a:r>
            <a:r>
              <a:rPr lang="tr-TR" dirty="0"/>
              <a:t>ve </a:t>
            </a:r>
            <a:r>
              <a:rPr lang="tr-TR" dirty="0" err="1"/>
              <a:t>sekonder</a:t>
            </a:r>
            <a:r>
              <a:rPr lang="tr-TR" dirty="0"/>
              <a:t> sonuçları analiz etmek ve Akdeniz diyet müdahalesinin etkisini belirlemek için, </a:t>
            </a:r>
            <a:r>
              <a:rPr lang="tr-TR" dirty="0" err="1"/>
              <a:t>MedDiet</a:t>
            </a:r>
            <a:r>
              <a:rPr lang="tr-TR" dirty="0"/>
              <a:t> ve sosyal gruplardaki değişiklikleri zamanla karşılaştırmak için </a:t>
            </a:r>
            <a:r>
              <a:rPr lang="tr-TR" dirty="0" err="1"/>
              <a:t>varyans</a:t>
            </a:r>
            <a:r>
              <a:rPr lang="tr-TR" dirty="0"/>
              <a:t> bileşen yapısı ile doğrusal karışık modelleme yaklaşımı </a:t>
            </a:r>
            <a:r>
              <a:rPr lang="tr-TR" dirty="0" smtClean="0"/>
              <a:t>kullanıldı.</a:t>
            </a:r>
          </a:p>
          <a:p>
            <a:r>
              <a:rPr lang="tr-TR" dirty="0" smtClean="0"/>
              <a:t>Değiştirilen </a:t>
            </a:r>
            <a:r>
              <a:rPr lang="tr-TR" dirty="0"/>
              <a:t>diyet modellerinin </a:t>
            </a:r>
            <a:r>
              <a:rPr lang="tr-TR" dirty="0" err="1" smtClean="0"/>
              <a:t>mental</a:t>
            </a:r>
            <a:r>
              <a:rPr lang="tr-TR" dirty="0" smtClean="0"/>
              <a:t> </a:t>
            </a:r>
            <a:r>
              <a:rPr lang="tr-TR" dirty="0"/>
              <a:t>sağlıktaki olumlu sonuçlarla ilişkili olup olmadığını araştırmak için zihinsel sağlık sonuç puanlarındaki değişikliklerle birlikte diyet puanlarındaki değişiklikler, omega-3 ve omega-6 PUFA düzeyleri </a:t>
            </a:r>
            <a:r>
              <a:rPr lang="tr-TR" dirty="0" err="1"/>
              <a:t>Pearson</a:t>
            </a:r>
            <a:r>
              <a:rPr lang="tr-TR" dirty="0"/>
              <a:t> korelasyon analizlerine girildi.</a:t>
            </a:r>
          </a:p>
          <a:p>
            <a:endParaRPr lang="tr-TR" dirty="0"/>
          </a:p>
        </p:txBody>
      </p:sp>
      <p:sp>
        <p:nvSpPr>
          <p:cNvPr id="3" name="Başlık 2"/>
          <p:cNvSpPr>
            <a:spLocks noGrp="1"/>
          </p:cNvSpPr>
          <p:nvPr>
            <p:ph type="title"/>
          </p:nvPr>
        </p:nvSpPr>
        <p:spPr/>
        <p:txBody>
          <a:bodyPr/>
          <a:lstStyle/>
          <a:p>
            <a:r>
              <a:rPr lang="tr-TR" dirty="0" smtClean="0"/>
              <a:t>İstatistiksel Analiz</a:t>
            </a:r>
            <a:endParaRPr lang="tr-TR" dirty="0"/>
          </a:p>
        </p:txBody>
      </p:sp>
    </p:spTree>
    <p:extLst>
      <p:ext uri="{BB962C8B-B14F-4D97-AF65-F5344CB8AC3E}">
        <p14:creationId xmlns:p14="http://schemas.microsoft.com/office/powerpoint/2010/main" val="146038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80728"/>
            <a:ext cx="8229600" cy="5115272"/>
          </a:xfrm>
        </p:spPr>
        <p:txBody>
          <a:bodyPr>
            <a:normAutofit/>
          </a:bodyPr>
          <a:lstStyle/>
          <a:p>
            <a:r>
              <a:rPr lang="tr-TR" sz="1800" dirty="0"/>
              <a:t>K</a:t>
            </a:r>
            <a:r>
              <a:rPr lang="tr-TR" sz="1800" dirty="0" smtClean="0"/>
              <a:t>atılımcılar </a:t>
            </a:r>
          </a:p>
          <a:p>
            <a:pPr lvl="1"/>
            <a:r>
              <a:rPr lang="tr-TR" sz="1800" dirty="0" smtClean="0"/>
              <a:t>(</a:t>
            </a:r>
            <a:r>
              <a:rPr lang="tr-TR" sz="1800" dirty="0"/>
              <a:t>depresyon tanısı ve / veya DASS depresyon skoru 'orta' ila 'son derece ciddi' aralığında), 18-65 yaş(M = 44 ± 13)  arasındaki </a:t>
            </a:r>
            <a:endParaRPr lang="tr-TR" sz="1800" dirty="0" smtClean="0"/>
          </a:p>
          <a:p>
            <a:r>
              <a:rPr lang="tr-TR" sz="1800" dirty="0" smtClean="0"/>
              <a:t>105 </a:t>
            </a:r>
            <a:r>
              <a:rPr lang="tr-TR" sz="1800" dirty="0"/>
              <a:t>kadın ve 47 </a:t>
            </a:r>
            <a:r>
              <a:rPr lang="tr-TR" sz="1800" dirty="0" smtClean="0"/>
              <a:t>erkekten oluşmaktaydı.</a:t>
            </a:r>
          </a:p>
          <a:p>
            <a:r>
              <a:rPr lang="tr-TR" sz="1800" dirty="0" smtClean="0"/>
              <a:t>Bu </a:t>
            </a:r>
            <a:r>
              <a:rPr lang="tr-TR" sz="1800" dirty="0"/>
              <a:t>oran, kadınlarda ve erkeklerde depresyon </a:t>
            </a:r>
            <a:r>
              <a:rPr lang="tr-TR" sz="1800" dirty="0" err="1"/>
              <a:t>insidansının</a:t>
            </a:r>
            <a:r>
              <a:rPr lang="tr-TR" sz="1800" dirty="0"/>
              <a:t> yaklaşık 2/1 oranını yansıtmaktadır. </a:t>
            </a:r>
            <a:endParaRPr lang="tr-TR" sz="1800" dirty="0" smtClean="0"/>
          </a:p>
          <a:p>
            <a:r>
              <a:rPr lang="tr-TR" sz="1800" dirty="0" smtClean="0"/>
              <a:t>Katılımcıların % 38'inin  </a:t>
            </a:r>
            <a:r>
              <a:rPr lang="tr-TR" sz="1800" dirty="0"/>
              <a:t>depresyon tanısı </a:t>
            </a:r>
            <a:r>
              <a:rPr lang="tr-TR" sz="1800" dirty="0" smtClean="0"/>
              <a:t>vardı ve % 36'sının anti-</a:t>
            </a:r>
            <a:r>
              <a:rPr lang="tr-TR" sz="1800" dirty="0" err="1" smtClean="0"/>
              <a:t>depresan</a:t>
            </a:r>
            <a:r>
              <a:rPr lang="tr-TR" sz="1800" dirty="0" smtClean="0"/>
              <a:t> </a:t>
            </a:r>
            <a:r>
              <a:rPr lang="tr-TR" sz="1800" dirty="0"/>
              <a:t>ilaç </a:t>
            </a:r>
            <a:r>
              <a:rPr lang="tr-TR" sz="1800" dirty="0" smtClean="0"/>
              <a:t>kullanmaktaydı.</a:t>
            </a:r>
            <a:endParaRPr lang="tr-TR" sz="1800" dirty="0"/>
          </a:p>
          <a:p>
            <a:r>
              <a:rPr lang="tr-TR" sz="1800" dirty="0"/>
              <a:t>D</a:t>
            </a:r>
            <a:r>
              <a:rPr lang="tr-TR" sz="1800" dirty="0" smtClean="0"/>
              <a:t>epresyon </a:t>
            </a:r>
            <a:r>
              <a:rPr lang="tr-TR" sz="1800" dirty="0"/>
              <a:t>tanısı olan(M=46.5 ±  12.4</a:t>
            </a:r>
            <a:r>
              <a:rPr lang="tr-TR" sz="1800" dirty="0" smtClean="0"/>
              <a:t>) ve </a:t>
            </a:r>
            <a:r>
              <a:rPr lang="tr-TR" sz="1800" dirty="0"/>
              <a:t>olmayanlar (M= 42.9 ±  13.2) arasında yaş açısından istatistiksel bir anlamlılık yoktu (</a:t>
            </a:r>
            <a:r>
              <a:rPr lang="tr-TR" sz="1800" dirty="0" smtClean="0"/>
              <a:t>p=0.095)</a:t>
            </a:r>
          </a:p>
          <a:p>
            <a:r>
              <a:rPr lang="tr-TR" sz="1800" dirty="0"/>
              <a:t>B</a:t>
            </a:r>
            <a:r>
              <a:rPr lang="tr-TR" sz="1800" dirty="0" smtClean="0"/>
              <a:t>aşlangıç </a:t>
            </a:r>
            <a:r>
              <a:rPr lang="tr-TR" sz="1800" dirty="0"/>
              <a:t>DASS depresyon skorları arasında da anlamlı bir fark yoktu (22.60 ± 10.82 ve 22.28 ± 8.53; P=0.841). </a:t>
            </a:r>
            <a:endParaRPr lang="tr-TR" sz="1800" dirty="0" smtClean="0"/>
          </a:p>
          <a:p>
            <a:r>
              <a:rPr lang="tr-TR" sz="1800" dirty="0"/>
              <a:t>D</a:t>
            </a:r>
            <a:r>
              <a:rPr lang="tr-TR" sz="1800" dirty="0" smtClean="0"/>
              <a:t>epresyon </a:t>
            </a:r>
            <a:r>
              <a:rPr lang="tr-TR" sz="1800" dirty="0"/>
              <a:t>tanısı olmayanların %86,4’ü DASS depresyon ölçeğine göre şiddetli ile çok şiddetli grup arasında iken depresyon tanısı olanların %</a:t>
            </a:r>
            <a:r>
              <a:rPr lang="tr-TR" sz="1800" dirty="0" smtClean="0"/>
              <a:t>86.0’ </a:t>
            </a:r>
            <a:r>
              <a:rPr lang="tr-TR" sz="1800" dirty="0"/>
              <a:t>ı bu aralıktaydı.</a:t>
            </a:r>
          </a:p>
          <a:p>
            <a:endParaRPr lang="tr-TR" sz="1800" dirty="0"/>
          </a:p>
        </p:txBody>
      </p:sp>
      <p:sp>
        <p:nvSpPr>
          <p:cNvPr id="3" name="Başlık 2"/>
          <p:cNvSpPr>
            <a:spLocks noGrp="1"/>
          </p:cNvSpPr>
          <p:nvPr>
            <p:ph type="title"/>
          </p:nvPr>
        </p:nvSpPr>
        <p:spPr>
          <a:xfrm>
            <a:off x="457200" y="152400"/>
            <a:ext cx="8229600" cy="756320"/>
          </a:xfrm>
        </p:spPr>
        <p:txBody>
          <a:bodyPr/>
          <a:lstStyle/>
          <a:p>
            <a:r>
              <a:rPr lang="tr-TR" dirty="0" smtClean="0"/>
              <a:t>Sonuçlar</a:t>
            </a:r>
            <a:endParaRPr lang="tr-TR" dirty="0"/>
          </a:p>
        </p:txBody>
      </p:sp>
    </p:spTree>
    <p:extLst>
      <p:ext uri="{BB962C8B-B14F-4D97-AF65-F5344CB8AC3E}">
        <p14:creationId xmlns:p14="http://schemas.microsoft.com/office/powerpoint/2010/main" val="1841117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Demografik veriler ve sağlıkla ilgili veriler Tablo 1'deki tedavi şartlarına göre ayrılmıştır.</a:t>
            </a:r>
          </a:p>
          <a:p>
            <a:endParaRPr lang="tr-TR" dirty="0" smtClean="0"/>
          </a:p>
          <a:p>
            <a:r>
              <a:rPr lang="tr-TR" dirty="0" smtClean="0"/>
              <a:t>Gruplar </a:t>
            </a:r>
            <a:r>
              <a:rPr lang="tr-TR" dirty="0"/>
              <a:t>arasında demografik ve sağlık değişkenleri açısından istatistiksel olarak anlamlı farklılık bulunmadı ve bu da başarılı </a:t>
            </a:r>
            <a:r>
              <a:rPr lang="tr-TR" dirty="0" err="1"/>
              <a:t>randomizasyona</a:t>
            </a:r>
            <a:r>
              <a:rPr lang="tr-TR" dirty="0"/>
              <a:t> </a:t>
            </a:r>
            <a:r>
              <a:rPr lang="tr-TR" dirty="0" smtClean="0"/>
              <a:t>işaretti.</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515511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8136904" cy="64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16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p:spPr>
        <p:txBody>
          <a:bodyPr>
            <a:normAutofit/>
          </a:bodyPr>
          <a:lstStyle/>
          <a:p>
            <a:r>
              <a:rPr lang="tr-TR" sz="2000" dirty="0"/>
              <a:t>Araştırmaya başlamış 152 uygun katılımcıdan 95'i 3 ay ve 85'i  6 aylık değerlendirmeleri tamamladı(Şekil 1).</a:t>
            </a:r>
          </a:p>
          <a:p>
            <a:r>
              <a:rPr lang="tr-TR" sz="2000" dirty="0"/>
              <a:t>3 aylık takipte kalış </a:t>
            </a:r>
            <a:r>
              <a:rPr lang="tr-TR" sz="2000" dirty="0" err="1"/>
              <a:t>MedDiet</a:t>
            </a:r>
            <a:r>
              <a:rPr lang="tr-TR" sz="2000" dirty="0"/>
              <a:t> grubu </a:t>
            </a:r>
            <a:r>
              <a:rPr lang="tr-TR" sz="2000" dirty="0" smtClean="0"/>
              <a:t>için % </a:t>
            </a:r>
            <a:r>
              <a:rPr lang="tr-TR" sz="2000" dirty="0"/>
              <a:t>72 ve sosyal grup için% 53 idi (P = 0.013).</a:t>
            </a:r>
          </a:p>
          <a:p>
            <a:r>
              <a:rPr lang="tr-TR" sz="2000" dirty="0" smtClean="0"/>
              <a:t>Başlangıçtan itibaren 6 aylık takipte kalma </a:t>
            </a:r>
            <a:r>
              <a:rPr lang="tr-TR" sz="2000" dirty="0" err="1"/>
              <a:t>MedDiet</a:t>
            </a:r>
            <a:r>
              <a:rPr lang="tr-TR" sz="2000" dirty="0"/>
              <a:t> </a:t>
            </a:r>
            <a:r>
              <a:rPr lang="tr-TR" sz="2000" dirty="0" smtClean="0"/>
              <a:t>grubunda % </a:t>
            </a:r>
            <a:r>
              <a:rPr lang="tr-TR" sz="2000" dirty="0"/>
              <a:t>63, sosyal grupta% 49 idi (P = 0.068</a:t>
            </a:r>
            <a:r>
              <a:rPr lang="tr-TR" sz="2000" dirty="0" smtClean="0"/>
              <a:t>).</a:t>
            </a:r>
          </a:p>
          <a:p>
            <a:r>
              <a:rPr lang="tr-TR" sz="2000" dirty="0" smtClean="0"/>
              <a:t>Üç </a:t>
            </a:r>
            <a:r>
              <a:rPr lang="tr-TR" sz="2000" dirty="0"/>
              <a:t>aylık değerlendirmeleri tamamlamayan gönüllülerin çoğu ilk </a:t>
            </a:r>
            <a:r>
              <a:rPr lang="tr-TR" sz="2000" dirty="0" smtClean="0"/>
              <a:t>atölye/sosyal </a:t>
            </a:r>
            <a:r>
              <a:rPr lang="tr-TR" sz="2000" dirty="0"/>
              <a:t>gruba katılmadan ayrıldı.</a:t>
            </a:r>
          </a:p>
          <a:p>
            <a:r>
              <a:rPr lang="tr-TR" sz="2000" dirty="0"/>
              <a:t>Üç aylık değerlendirmeleri tamamlayan (M = 21.9 ± 8.97) ve tamamlamayan (M = 23.3 ± 10.15; P = 0.381) gruplar arasındaki başlangıç DASS depresyon skorlarının şiddetinde istatistiksel olarak anlamlı bir fark yoktu. </a:t>
            </a:r>
            <a:endParaRPr lang="tr-TR" sz="2000" dirty="0" smtClean="0"/>
          </a:p>
          <a:p>
            <a:r>
              <a:rPr lang="tr-TR" sz="2000" dirty="0" smtClean="0"/>
              <a:t>Ayrıca</a:t>
            </a:r>
            <a:r>
              <a:rPr lang="tr-TR" sz="2000" dirty="0"/>
              <a:t>, 3 aya tamamlayan veya tamamlamayan kişiler arasında yaş, cinsiyet, SEIFA endeksi, eğitim veya </a:t>
            </a:r>
            <a:r>
              <a:rPr lang="tr-TR" sz="2000" dirty="0" err="1"/>
              <a:t>hanehalkı</a:t>
            </a:r>
            <a:r>
              <a:rPr lang="tr-TR" sz="2000" dirty="0"/>
              <a:t> gelirinde istatistiksel olarak anlamlı fark bulunmamıştır.</a:t>
            </a:r>
          </a:p>
          <a:p>
            <a:endParaRPr lang="tr-TR" sz="2000" dirty="0"/>
          </a:p>
        </p:txBody>
      </p:sp>
    </p:spTree>
    <p:extLst>
      <p:ext uri="{BB962C8B-B14F-4D97-AF65-F5344CB8AC3E}">
        <p14:creationId xmlns:p14="http://schemas.microsoft.com/office/powerpoint/2010/main" val="861123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B</a:t>
            </a:r>
            <a:r>
              <a:rPr lang="tr-TR" sz="2000" dirty="0" smtClean="0"/>
              <a:t>aşlangıçtan </a:t>
            </a:r>
            <a:r>
              <a:rPr lang="tr-TR" sz="2000" dirty="0"/>
              <a:t>3. ve 6. aya kadar diyetteki değişiklikler </a:t>
            </a:r>
            <a:r>
              <a:rPr lang="tr-TR" sz="2000" dirty="0" smtClean="0"/>
              <a:t> Tablo </a:t>
            </a:r>
            <a:r>
              <a:rPr lang="tr-TR" sz="2000" dirty="0"/>
              <a:t>2'de verilmiştir.</a:t>
            </a:r>
          </a:p>
          <a:p>
            <a:r>
              <a:rPr lang="tr-TR" sz="2000" dirty="0" err="1"/>
              <a:t>MedDiet</a:t>
            </a:r>
            <a:r>
              <a:rPr lang="tr-TR" sz="2000" dirty="0"/>
              <a:t> grubu, sosyal grupla karşılaştırıldığında, toplam Akdeniz diyet puanı başlangıçtan 3. aya göre önemli ölçüde artış gösterdi; </a:t>
            </a:r>
            <a:endParaRPr lang="tr-TR" sz="2000" dirty="0" smtClean="0"/>
          </a:p>
          <a:p>
            <a:pPr lvl="1"/>
            <a:r>
              <a:rPr lang="tr-TR" sz="1800" dirty="0" smtClean="0"/>
              <a:t>sebze</a:t>
            </a:r>
            <a:r>
              <a:rPr lang="tr-TR" sz="1800" dirty="0"/>
              <a:t>, meyve, kepekli gıdalar, çerezler ve baklagillerdeki tüketimde belirgin bir artış </a:t>
            </a:r>
            <a:r>
              <a:rPr lang="tr-TR" sz="1800" dirty="0" smtClean="0"/>
              <a:t>olurken,</a:t>
            </a:r>
          </a:p>
          <a:p>
            <a:pPr lvl="1"/>
            <a:r>
              <a:rPr lang="tr-TR" sz="1800" dirty="0" smtClean="0"/>
              <a:t>sağlıksız </a:t>
            </a:r>
            <a:r>
              <a:rPr lang="tr-TR" sz="1800" dirty="0"/>
              <a:t>atıştırmalıkların ve et / tavuk tüketiminin önemli derecede </a:t>
            </a:r>
            <a:r>
              <a:rPr lang="tr-TR" sz="1800" dirty="0" smtClean="0"/>
              <a:t>azalma ve </a:t>
            </a:r>
            <a:r>
              <a:rPr lang="tr-TR" sz="1800" dirty="0"/>
              <a:t>sebzelerin </a:t>
            </a:r>
            <a:r>
              <a:rPr lang="tr-TR" sz="1800" dirty="0" smtClean="0"/>
              <a:t>çeşitliliğindeki </a:t>
            </a:r>
            <a:r>
              <a:rPr lang="tr-TR" sz="1800" dirty="0"/>
              <a:t>artış daha </a:t>
            </a:r>
            <a:r>
              <a:rPr lang="tr-TR" sz="1800" dirty="0" smtClean="0"/>
              <a:t>fazla. </a:t>
            </a:r>
          </a:p>
          <a:p>
            <a:pPr lvl="1"/>
            <a:r>
              <a:rPr lang="tr-TR" sz="1800" dirty="0" smtClean="0"/>
              <a:t>Her </a:t>
            </a:r>
            <a:r>
              <a:rPr lang="tr-TR" sz="1800" dirty="0"/>
              <a:t>iki grupta da, şekerli içki alımının azaldığı ve gruplar arasında anlamlı  bir fark olmadığı görüldü. </a:t>
            </a:r>
            <a:endParaRPr lang="tr-TR" sz="1800" dirty="0" smtClean="0"/>
          </a:p>
          <a:p>
            <a:r>
              <a:rPr lang="tr-TR" sz="2000" dirty="0" smtClean="0"/>
              <a:t>Bu </a:t>
            </a:r>
            <a:r>
              <a:rPr lang="tr-TR" sz="2000" dirty="0"/>
              <a:t>diyet değişiklikleri 6 ay sürdürülmüştür (Tablo 2).</a:t>
            </a:r>
          </a:p>
          <a:p>
            <a:endParaRPr lang="tr-TR" sz="2000" dirty="0"/>
          </a:p>
        </p:txBody>
      </p:sp>
      <p:sp>
        <p:nvSpPr>
          <p:cNvPr id="3" name="Başlık 2"/>
          <p:cNvSpPr>
            <a:spLocks noGrp="1"/>
          </p:cNvSpPr>
          <p:nvPr>
            <p:ph type="title"/>
          </p:nvPr>
        </p:nvSpPr>
        <p:spPr/>
        <p:txBody>
          <a:bodyPr>
            <a:normAutofit/>
          </a:bodyPr>
          <a:lstStyle/>
          <a:p>
            <a:r>
              <a:rPr lang="tr-TR" dirty="0" smtClean="0"/>
              <a:t>Diyet değişiklikleri</a:t>
            </a:r>
            <a:endParaRPr lang="tr-TR" dirty="0"/>
          </a:p>
        </p:txBody>
      </p:sp>
    </p:spTree>
    <p:extLst>
      <p:ext uri="{BB962C8B-B14F-4D97-AF65-F5344CB8AC3E}">
        <p14:creationId xmlns:p14="http://schemas.microsoft.com/office/powerpoint/2010/main" val="1159836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413" y="188640"/>
            <a:ext cx="8411633"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78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041926" cy="475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221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3200" dirty="0"/>
              <a:t>Zihinsel sağlık </a:t>
            </a:r>
            <a:r>
              <a:rPr lang="tr-TR" sz="3200" dirty="0" smtClean="0"/>
              <a:t>sonuçları</a:t>
            </a:r>
            <a:endParaRPr lang="tr-TR" sz="3200" dirty="0"/>
          </a:p>
        </p:txBody>
      </p:sp>
      <p:sp>
        <p:nvSpPr>
          <p:cNvPr id="4" name="İçerik Yer Tutucusu 3"/>
          <p:cNvSpPr>
            <a:spLocks noGrp="1"/>
          </p:cNvSpPr>
          <p:nvPr>
            <p:ph idx="1"/>
          </p:nvPr>
        </p:nvSpPr>
        <p:spPr/>
        <p:txBody>
          <a:bodyPr>
            <a:normAutofit/>
          </a:bodyPr>
          <a:lstStyle/>
          <a:p>
            <a:r>
              <a:rPr lang="tr-TR" sz="2000" dirty="0" smtClean="0"/>
              <a:t>Hem </a:t>
            </a:r>
            <a:r>
              <a:rPr lang="tr-TR" sz="2000" dirty="0" err="1"/>
              <a:t>MedDiet</a:t>
            </a:r>
            <a:r>
              <a:rPr lang="tr-TR" sz="2000" dirty="0"/>
              <a:t> hem de sosyal grup, AQoL-8D ağrı değeri hariç olmak üzere, tüm sonuç ölçütlerinde (DASS, PANAS ve AQoL-8D alt ölçekleri-tümü P &lt;0.001) 3 aylık sürede önemli ölçüde iyileşen zihinsel sağlık sonuçları </a:t>
            </a:r>
            <a:r>
              <a:rPr lang="tr-TR" sz="2000" dirty="0" smtClean="0"/>
              <a:t>bildirilmiştir.</a:t>
            </a:r>
            <a:endParaRPr lang="tr-TR" sz="2000" dirty="0"/>
          </a:p>
          <a:p>
            <a:r>
              <a:rPr lang="tr-TR" sz="2000" dirty="0" err="1"/>
              <a:t>MedDiet</a:t>
            </a:r>
            <a:r>
              <a:rPr lang="tr-TR" sz="2000" dirty="0"/>
              <a:t> grubu, sosyal grupla karşılaştırıldığında, DASS depresyon skorunda (Tablo 3, Şekil 3) ve </a:t>
            </a:r>
            <a:r>
              <a:rPr lang="tr-TR" sz="2000" dirty="0" err="1"/>
              <a:t>AQoL</a:t>
            </a:r>
            <a:r>
              <a:rPr lang="tr-TR" sz="2000" dirty="0"/>
              <a:t>- 8D zihinsel sağlık skorunda </a:t>
            </a:r>
            <a:r>
              <a:rPr lang="tr-TR" sz="2000" dirty="0" smtClean="0"/>
              <a:t>3.ayda </a:t>
            </a:r>
            <a:r>
              <a:rPr lang="tr-TR" sz="2000" dirty="0"/>
              <a:t>büyük bir iyileşme bildirildi.</a:t>
            </a:r>
          </a:p>
          <a:p>
            <a:r>
              <a:rPr lang="tr-TR" sz="2000" dirty="0"/>
              <a:t>Depresyon skorlarında </a:t>
            </a:r>
            <a:r>
              <a:rPr lang="tr-TR" sz="2000" dirty="0" err="1"/>
              <a:t>MedDiet</a:t>
            </a:r>
            <a:r>
              <a:rPr lang="tr-TR" sz="2000" dirty="0"/>
              <a:t> grubunda % 45, Sosyal grupta % 26.8 oranında iyileşme görüldü; </a:t>
            </a:r>
            <a:r>
              <a:rPr lang="tr-TR" sz="2000" dirty="0" err="1"/>
              <a:t>MedDiet</a:t>
            </a:r>
            <a:r>
              <a:rPr lang="tr-TR" sz="2000" dirty="0"/>
              <a:t> grubundaki depresif belirtilerin 1.68 kat daha fazla iyileştiği belirlendi. </a:t>
            </a:r>
            <a:endParaRPr lang="tr-TR" sz="2000" dirty="0" smtClean="0"/>
          </a:p>
          <a:p>
            <a:r>
              <a:rPr lang="tr-TR" sz="2000" dirty="0" smtClean="0"/>
              <a:t>Tüm </a:t>
            </a:r>
            <a:r>
              <a:rPr lang="tr-TR" sz="2000" dirty="0"/>
              <a:t>değişiklikler 6 ay devam etmiştir (Tablo 3, Şekil 4).</a:t>
            </a:r>
          </a:p>
          <a:p>
            <a:endParaRPr lang="tr-TR" sz="2000" dirty="0"/>
          </a:p>
        </p:txBody>
      </p:sp>
    </p:spTree>
    <p:extLst>
      <p:ext uri="{BB962C8B-B14F-4D97-AF65-F5344CB8AC3E}">
        <p14:creationId xmlns:p14="http://schemas.microsoft.com/office/powerpoint/2010/main" val="1842700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402447" cy="567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91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260648"/>
            <a:ext cx="8229600" cy="5835352"/>
          </a:xfrm>
        </p:spPr>
        <p:txBody>
          <a:bodyPr>
            <a:normAutofit/>
          </a:bodyPr>
          <a:lstStyle/>
          <a:p>
            <a:endParaRPr lang="tr-TR" sz="2000" dirty="0" smtClean="0"/>
          </a:p>
          <a:p>
            <a:r>
              <a:rPr lang="tr-TR" sz="2000" dirty="0" smtClean="0"/>
              <a:t>Uzun zamandır </a:t>
            </a:r>
            <a:r>
              <a:rPr lang="tr-TR" sz="2000" dirty="0"/>
              <a:t>KVH </a:t>
            </a:r>
            <a:r>
              <a:rPr lang="tr-TR" sz="2000" dirty="0" smtClean="0"/>
              <a:t>olanlarda </a:t>
            </a:r>
            <a:r>
              <a:rPr lang="tr-TR" sz="2000" dirty="0"/>
              <a:t>genel popülasyona göre daha fazla depresyon sıklığı olduğu bilinmektedir ve depresyonun KVH gelişimi için bir risk faktörü olduğu saptanmıştır. </a:t>
            </a:r>
            <a:endParaRPr lang="tr-TR" sz="2000" dirty="0" smtClean="0"/>
          </a:p>
          <a:p>
            <a:endParaRPr lang="tr-TR" sz="2000" dirty="0" smtClean="0"/>
          </a:p>
          <a:p>
            <a:r>
              <a:rPr lang="tr-TR" sz="2000" dirty="0" smtClean="0"/>
              <a:t>Belki </a:t>
            </a:r>
            <a:r>
              <a:rPr lang="tr-TR" sz="2000" dirty="0"/>
              <a:t>de daha az farkına varılan, depresyon ve </a:t>
            </a:r>
            <a:r>
              <a:rPr lang="tr-TR" sz="2000" dirty="0" err="1"/>
              <a:t>KVH'ın</a:t>
            </a:r>
            <a:r>
              <a:rPr lang="tr-TR" sz="2000" dirty="0"/>
              <a:t> </a:t>
            </a:r>
            <a:r>
              <a:rPr lang="tr-TR" sz="2000" dirty="0" err="1"/>
              <a:t>inflamasyon</a:t>
            </a:r>
            <a:r>
              <a:rPr lang="tr-TR" sz="2000" dirty="0"/>
              <a:t>, düşük omega-3, çoklu doymamış yağ asitleri (</a:t>
            </a:r>
            <a:r>
              <a:rPr lang="tr-TR" sz="2000" dirty="0" err="1"/>
              <a:t>PUFA'lar</a:t>
            </a:r>
            <a:r>
              <a:rPr lang="tr-TR" sz="2000" dirty="0"/>
              <a:t>) ve kötü beslenme gibi benzer biyolojik risk faktörlerini paylaşmasıdır.</a:t>
            </a:r>
          </a:p>
          <a:p>
            <a:endParaRPr lang="tr-TR" sz="2000" dirty="0" smtClean="0"/>
          </a:p>
          <a:p>
            <a:r>
              <a:rPr lang="tr-TR" sz="2000" dirty="0" smtClean="0"/>
              <a:t>Yüksek </a:t>
            </a:r>
            <a:r>
              <a:rPr lang="tr-TR" sz="2000" dirty="0"/>
              <a:t>miktarda bitki </a:t>
            </a:r>
            <a:r>
              <a:rPr lang="tr-TR" sz="2000" dirty="0" smtClean="0"/>
              <a:t>(</a:t>
            </a:r>
            <a:r>
              <a:rPr lang="tr-TR" sz="2000" dirty="0"/>
              <a:t>sebze, meyve, baklagiller, </a:t>
            </a:r>
            <a:r>
              <a:rPr lang="tr-TR" sz="2000" dirty="0" smtClean="0"/>
              <a:t>kabuklu kuruyemişler, </a:t>
            </a:r>
            <a:r>
              <a:rPr lang="tr-TR" sz="2000" dirty="0"/>
              <a:t>tohumlar, zeytinler, </a:t>
            </a:r>
            <a:r>
              <a:rPr lang="tr-TR" sz="2000" dirty="0" smtClean="0"/>
              <a:t>tam tahıllar</a:t>
            </a:r>
            <a:r>
              <a:rPr lang="tr-TR" sz="2000" dirty="0"/>
              <a:t>), ana yemek yağı olarak sızma zeytinyağı, makul balık tüketimi, şekerleme, kırmızı et ve işlenmiş gıdaların düşük alımıyla karakterize edilen Geleneksel Akdeniz diyetleri, KVH için koruyucu olarak bilinmektedir.</a:t>
            </a:r>
          </a:p>
          <a:p>
            <a:endParaRPr lang="tr-TR" sz="2000" dirty="0"/>
          </a:p>
        </p:txBody>
      </p:sp>
    </p:spTree>
    <p:extLst>
      <p:ext uri="{BB962C8B-B14F-4D97-AF65-F5344CB8AC3E}">
        <p14:creationId xmlns:p14="http://schemas.microsoft.com/office/powerpoint/2010/main" val="985358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802" y="116632"/>
            <a:ext cx="875598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769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459391" cy="532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429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832648"/>
          </a:xfrm>
        </p:spPr>
        <p:txBody>
          <a:bodyPr>
            <a:normAutofit/>
          </a:bodyPr>
          <a:lstStyle/>
          <a:p>
            <a:r>
              <a:rPr lang="tr-TR" sz="1800" dirty="0"/>
              <a:t>Daha yüksek Akdeniz diyet puanı, depresyon, kaygı, negatif etki ve daha iyi başa çıkma ve toplam </a:t>
            </a:r>
            <a:r>
              <a:rPr lang="tr-TR" sz="1800" dirty="0" err="1"/>
              <a:t>QoL</a:t>
            </a:r>
            <a:r>
              <a:rPr lang="tr-TR" sz="1800" dirty="0"/>
              <a:t> ile anlamlı olarak ilişkiliydi. </a:t>
            </a:r>
            <a:endParaRPr lang="tr-TR" sz="1800" dirty="0" smtClean="0"/>
          </a:p>
          <a:p>
            <a:r>
              <a:rPr lang="tr-TR" sz="1800" dirty="0" smtClean="0"/>
              <a:t>Fazla </a:t>
            </a:r>
            <a:r>
              <a:rPr lang="tr-TR" sz="1800" dirty="0"/>
              <a:t>bitki tüketimi daha az stres ve daha olumlu duygular ve mutluluk ile ilişkiliyken </a:t>
            </a:r>
            <a:r>
              <a:rPr lang="tr-TR" sz="1800" dirty="0" smtClean="0"/>
              <a:t>,</a:t>
            </a:r>
          </a:p>
          <a:p>
            <a:r>
              <a:rPr lang="tr-TR" sz="1800" dirty="0" smtClean="0"/>
              <a:t>Fazla meyve </a:t>
            </a:r>
            <a:r>
              <a:rPr lang="tr-TR" sz="1800" dirty="0"/>
              <a:t>tüketimi daha az endişe ve daha olumlu duygular ile ilişkiliydi.</a:t>
            </a:r>
          </a:p>
          <a:p>
            <a:r>
              <a:rPr lang="tr-TR" sz="1800" dirty="0"/>
              <a:t>Çerez(kabuklu kuruyemiş) alımının artması, depresyon, kaygı ve stres azalması ve daha iyi zihinsel sağlık, benlik değeri ve genel </a:t>
            </a:r>
            <a:r>
              <a:rPr lang="tr-TR" sz="1800" dirty="0" err="1"/>
              <a:t>QoL</a:t>
            </a:r>
            <a:r>
              <a:rPr lang="tr-TR" sz="1800" dirty="0"/>
              <a:t> ile </a:t>
            </a:r>
            <a:r>
              <a:rPr lang="tr-TR" sz="1800" dirty="0" smtClean="0"/>
              <a:t>ilişkiliyken,</a:t>
            </a:r>
            <a:endParaRPr lang="tr-TR" sz="1800" dirty="0"/>
          </a:p>
          <a:p>
            <a:r>
              <a:rPr lang="tr-TR" sz="1800" dirty="0"/>
              <a:t>Daha fazla baklagiller azalmış kaygı, stres, olumsuz duygular ve daha fazla başa çıkma, </a:t>
            </a:r>
            <a:r>
              <a:rPr lang="tr-TR" sz="1800" dirty="0" err="1"/>
              <a:t>psikososyal</a:t>
            </a:r>
            <a:r>
              <a:rPr lang="tr-TR" sz="1800" dirty="0"/>
              <a:t> ve genel </a:t>
            </a:r>
            <a:r>
              <a:rPr lang="tr-TR" sz="1800" dirty="0" err="1"/>
              <a:t>QoL</a:t>
            </a:r>
            <a:r>
              <a:rPr lang="tr-TR" sz="1800" dirty="0"/>
              <a:t> skorları ile ilişkilendirildi.</a:t>
            </a:r>
          </a:p>
          <a:p>
            <a:r>
              <a:rPr lang="tr-TR" sz="1800" dirty="0"/>
              <a:t>Sebzelerin daha fazla çeşitliliği, depresyon, </a:t>
            </a:r>
            <a:r>
              <a:rPr lang="tr-TR" sz="1800" dirty="0" err="1"/>
              <a:t>anksiyete</a:t>
            </a:r>
            <a:r>
              <a:rPr lang="tr-TR" sz="1800" dirty="0"/>
              <a:t> ve olumsuz duyguların azalması ve daha yüksek olumlu duygular ile ilişkili iken </a:t>
            </a:r>
            <a:endParaRPr lang="tr-TR" sz="1800" dirty="0"/>
          </a:p>
          <a:p>
            <a:r>
              <a:rPr lang="tr-TR" sz="1800" dirty="0"/>
              <a:t>D</a:t>
            </a:r>
            <a:r>
              <a:rPr lang="tr-TR" sz="1800" dirty="0" smtClean="0"/>
              <a:t>aha fazla meyve </a:t>
            </a:r>
            <a:r>
              <a:rPr lang="tr-TR" sz="1800" dirty="0"/>
              <a:t>çeşitliliği bağımsız yaşama, zihinsel sağlık, mutluluk, ilişkiler, </a:t>
            </a:r>
            <a:r>
              <a:rPr lang="tr-TR" sz="1800" dirty="0" err="1"/>
              <a:t>psikososyal</a:t>
            </a:r>
            <a:r>
              <a:rPr lang="tr-TR" sz="1800" dirty="0"/>
              <a:t> ve genel yaşam kalitesi ile ilişkili bulunmuş.</a:t>
            </a:r>
          </a:p>
          <a:p>
            <a:r>
              <a:rPr lang="tr-TR" sz="1800" dirty="0"/>
              <a:t>P</a:t>
            </a:r>
            <a:r>
              <a:rPr lang="tr-TR" sz="1800" dirty="0" smtClean="0"/>
              <a:t>aketli </a:t>
            </a:r>
            <a:r>
              <a:rPr lang="tr-TR" sz="1800" dirty="0"/>
              <a:t>gıdaların azaltılması daha iyi ağrı ve genel fiziksel </a:t>
            </a:r>
            <a:r>
              <a:rPr lang="tr-TR" sz="1800" dirty="0" err="1"/>
              <a:t>QoL</a:t>
            </a:r>
            <a:r>
              <a:rPr lang="tr-TR" sz="1800" dirty="0"/>
              <a:t> skorları ile ilişkili iken, sağlıksız atıştırmalıkların azaltılması, zihinsel sağlık, başa çıkma ve </a:t>
            </a:r>
            <a:r>
              <a:rPr lang="tr-TR" sz="1800" dirty="0" err="1"/>
              <a:t>psikososyal</a:t>
            </a:r>
            <a:r>
              <a:rPr lang="tr-TR" sz="1800" dirty="0"/>
              <a:t> </a:t>
            </a:r>
            <a:r>
              <a:rPr lang="tr-TR" sz="1800" dirty="0" err="1"/>
              <a:t>QoL</a:t>
            </a:r>
            <a:r>
              <a:rPr lang="tr-TR" sz="1800" dirty="0"/>
              <a:t> puanları ile ilişkiliydi.</a:t>
            </a:r>
          </a:p>
          <a:p>
            <a:endParaRPr lang="tr-TR" sz="1800" dirty="0"/>
          </a:p>
        </p:txBody>
      </p:sp>
    </p:spTree>
    <p:extLst>
      <p:ext uri="{BB962C8B-B14F-4D97-AF65-F5344CB8AC3E}">
        <p14:creationId xmlns:p14="http://schemas.microsoft.com/office/powerpoint/2010/main" val="1892584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smtClean="0"/>
              <a:t>Eritrosit </a:t>
            </a:r>
            <a:r>
              <a:rPr lang="tr-TR" sz="2000" dirty="0"/>
              <a:t>omega-3 ve omega-6 </a:t>
            </a:r>
            <a:r>
              <a:rPr lang="tr-TR" sz="2000" dirty="0" err="1"/>
              <a:t>PUFA'lardaki</a:t>
            </a:r>
            <a:r>
              <a:rPr lang="tr-TR" sz="2000" dirty="0"/>
              <a:t> değişiklikler ile zihinsel sağlık skorlarındaki değişiklikler arasındaki korelasyonlar Tablo 5'te gösterilmiştir. </a:t>
            </a:r>
          </a:p>
          <a:p>
            <a:r>
              <a:rPr lang="tr-TR" sz="2000" dirty="0"/>
              <a:t>Artmış omega-3 PUFA </a:t>
            </a:r>
            <a:r>
              <a:rPr lang="tr-TR" sz="2000" dirty="0" err="1"/>
              <a:t>eikosapentaenoik</a:t>
            </a:r>
            <a:r>
              <a:rPr lang="tr-TR" sz="2000" dirty="0"/>
              <a:t> asit (EPA), 3. ayda ve 6. ayda </a:t>
            </a:r>
            <a:r>
              <a:rPr lang="tr-TR" sz="2000" dirty="0" err="1"/>
              <a:t>anksiyete</a:t>
            </a:r>
            <a:r>
              <a:rPr lang="tr-TR" sz="2000" dirty="0"/>
              <a:t> ve stres azalması ile anlamlı derecede </a:t>
            </a:r>
            <a:r>
              <a:rPr lang="tr-TR" sz="2000" dirty="0" smtClean="0"/>
              <a:t>ilişkiliydi. </a:t>
            </a:r>
          </a:p>
          <a:p>
            <a:r>
              <a:rPr lang="tr-TR" sz="2000" dirty="0" smtClean="0"/>
              <a:t>6</a:t>
            </a:r>
            <a:r>
              <a:rPr lang="tr-TR" sz="2000" dirty="0"/>
              <a:t>. ayda bağımsız yaşam, duyular ve fiziksel sağlık üzerinde iyileştirici etkisi olduğu gösterildi.</a:t>
            </a:r>
          </a:p>
          <a:p>
            <a:r>
              <a:rPr lang="tr-TR" sz="2000" dirty="0"/>
              <a:t>Artmış omega-3 PUFA </a:t>
            </a:r>
            <a:r>
              <a:rPr lang="tr-TR" sz="2000" dirty="0" err="1"/>
              <a:t>dokosaheksaenoik</a:t>
            </a:r>
            <a:r>
              <a:rPr lang="tr-TR" sz="2000" dirty="0"/>
              <a:t> asit (DHA), 6. ayda azalmış stres ve olumsuz duygular ile ilişkiliydi. </a:t>
            </a:r>
          </a:p>
          <a:p>
            <a:r>
              <a:rPr lang="tr-TR" sz="2000" dirty="0"/>
              <a:t>Azalan omega-6 PUFA </a:t>
            </a:r>
            <a:r>
              <a:rPr lang="tr-TR" sz="2000" dirty="0" err="1"/>
              <a:t>arachidonic</a:t>
            </a:r>
            <a:r>
              <a:rPr lang="tr-TR" sz="2000" dirty="0"/>
              <a:t> asit (AA), stres azalması ve hem 3. hem de 6. ayda </a:t>
            </a:r>
            <a:r>
              <a:rPr lang="tr-TR" sz="2000" dirty="0" err="1"/>
              <a:t>QoL</a:t>
            </a:r>
            <a:r>
              <a:rPr lang="tr-TR" sz="2000" dirty="0"/>
              <a:t> artışı ile ilişkiliydi.  </a:t>
            </a:r>
            <a:endParaRPr lang="tr-TR" sz="2000" dirty="0" smtClean="0"/>
          </a:p>
          <a:p>
            <a:r>
              <a:rPr lang="tr-TR" sz="2000" dirty="0" smtClean="0"/>
              <a:t>AA'nın </a:t>
            </a:r>
            <a:r>
              <a:rPr lang="tr-TR" sz="2000" dirty="0"/>
              <a:t>EPA'ya oranının azaltılması, 6. ayda daha iyi ağrı, duyu ve fiziksel sağlık kalitesi ile ilişkiliydi.</a:t>
            </a:r>
          </a:p>
          <a:p>
            <a:endParaRPr lang="tr-TR" sz="2000" dirty="0"/>
          </a:p>
        </p:txBody>
      </p:sp>
      <p:sp>
        <p:nvSpPr>
          <p:cNvPr id="3" name="Başlık 2"/>
          <p:cNvSpPr>
            <a:spLocks noGrp="1"/>
          </p:cNvSpPr>
          <p:nvPr>
            <p:ph type="title"/>
          </p:nvPr>
        </p:nvSpPr>
        <p:spPr/>
        <p:txBody>
          <a:bodyPr>
            <a:normAutofit fontScale="90000"/>
          </a:bodyPr>
          <a:lstStyle/>
          <a:p>
            <a:r>
              <a:rPr lang="tr-TR" sz="2400" dirty="0" smtClean="0"/>
              <a:t/>
            </a:r>
            <a:br>
              <a:rPr lang="tr-TR" sz="2400" dirty="0" smtClean="0"/>
            </a:br>
            <a:r>
              <a:rPr lang="tr-TR" sz="2400" dirty="0" smtClean="0"/>
              <a:t>Eritrosit </a:t>
            </a:r>
            <a:r>
              <a:rPr lang="tr-TR" sz="2400" dirty="0"/>
              <a:t>çoklu doymamış yağ asitleri ile zihinsel sağlık arasındaki korelasyonlar</a:t>
            </a:r>
            <a:br>
              <a:rPr lang="tr-TR" sz="2400" dirty="0"/>
            </a:br>
            <a:endParaRPr lang="tr-TR" sz="2400" dirty="0"/>
          </a:p>
        </p:txBody>
      </p:sp>
    </p:spTree>
    <p:extLst>
      <p:ext uri="{BB962C8B-B14F-4D97-AF65-F5344CB8AC3E}">
        <p14:creationId xmlns:p14="http://schemas.microsoft.com/office/powerpoint/2010/main" val="2586024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930" y="404664"/>
            <a:ext cx="8651513"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364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3</a:t>
            </a:r>
            <a:r>
              <a:rPr lang="tr-TR" sz="2000" dirty="0" smtClean="0"/>
              <a:t> </a:t>
            </a:r>
            <a:r>
              <a:rPr lang="tr-TR" sz="2000" dirty="0"/>
              <a:t>aydan uzun süre </a:t>
            </a:r>
            <a:r>
              <a:rPr lang="tr-TR" sz="2000" dirty="0" err="1"/>
              <a:t>MedDiet</a:t>
            </a:r>
            <a:r>
              <a:rPr lang="tr-TR" sz="2000" dirty="0"/>
              <a:t> müdahalesi ile</a:t>
            </a:r>
            <a:r>
              <a:rPr lang="tr-TR" sz="2000" dirty="0" smtClean="0"/>
              <a:t>, </a:t>
            </a:r>
            <a:r>
              <a:rPr lang="tr-TR" sz="2000" dirty="0"/>
              <a:t>depresyonu olan kişilerin diyet kalitesi, </a:t>
            </a:r>
            <a:r>
              <a:rPr lang="tr-TR" sz="2000" dirty="0" smtClean="0"/>
              <a:t>sosyal gruptaki </a:t>
            </a:r>
            <a:r>
              <a:rPr lang="tr-TR" sz="2000" dirty="0"/>
              <a:t>diyet değişiklikleri ile karşılaştırıldığında önemli ölçüde iyileşmiştir</a:t>
            </a:r>
            <a:r>
              <a:rPr lang="tr-TR" sz="2000" dirty="0" smtClean="0"/>
              <a:t>;</a:t>
            </a:r>
          </a:p>
          <a:p>
            <a:pPr lvl="1"/>
            <a:r>
              <a:rPr lang="tr-TR" sz="2000" dirty="0" smtClean="0"/>
              <a:t>toplam </a:t>
            </a:r>
            <a:r>
              <a:rPr lang="tr-TR" sz="2000" dirty="0"/>
              <a:t>Akdeniz diyetindeki yüksek puanlar ve sebze, meyve, kepekli tahıllar, çerezler, baklagiller ve diğer meyvelerin artan alımı ile sebzelerin çeşitliliği ve sağlıksız atıştırmalıklar , et / tavuk alımının azalması sağlanmıştır.</a:t>
            </a:r>
          </a:p>
          <a:p>
            <a:r>
              <a:rPr lang="tr-TR" sz="2000" dirty="0"/>
              <a:t>Bu beslenme iyileştirmeleri 6 ay sürdürüldü.</a:t>
            </a:r>
          </a:p>
          <a:p>
            <a:r>
              <a:rPr lang="tr-TR" sz="2000" dirty="0"/>
              <a:t>6 aya tamamlanan 3 aylık gözlemlerde her iki grupta da tüm ölçeklerde zihinsel sağlık sonuçlarının önemli ölçüde iyileştiği görüldü.</a:t>
            </a:r>
          </a:p>
          <a:p>
            <a:r>
              <a:rPr lang="tr-TR" sz="2000" dirty="0" err="1"/>
              <a:t>MedDiet</a:t>
            </a:r>
            <a:r>
              <a:rPr lang="tr-TR" sz="2000" dirty="0"/>
              <a:t> grubu, depresyon ve genel zihinsel sağlıkla ilgili </a:t>
            </a:r>
            <a:r>
              <a:rPr lang="tr-TR" sz="2000" dirty="0" err="1"/>
              <a:t>QoL'de</a:t>
            </a:r>
            <a:r>
              <a:rPr lang="tr-TR" sz="2000" dirty="0"/>
              <a:t> sosyal gruba kıyasla önemli ölçüde daha fazla iyileşme bildirmiştir.</a:t>
            </a:r>
          </a:p>
          <a:p>
            <a:endParaRPr lang="tr-TR" sz="2000" dirty="0"/>
          </a:p>
        </p:txBody>
      </p:sp>
      <p:sp>
        <p:nvSpPr>
          <p:cNvPr id="3" name="Başlık 2"/>
          <p:cNvSpPr>
            <a:spLocks noGrp="1"/>
          </p:cNvSpPr>
          <p:nvPr>
            <p:ph type="title"/>
          </p:nvPr>
        </p:nvSpPr>
        <p:spPr/>
        <p:txBody>
          <a:bodyPr>
            <a:normAutofit/>
          </a:bodyPr>
          <a:lstStyle/>
          <a:p>
            <a:r>
              <a:rPr lang="tr-TR" dirty="0" smtClean="0"/>
              <a:t>Tartışma</a:t>
            </a:r>
            <a:endParaRPr lang="tr-TR" dirty="0"/>
          </a:p>
        </p:txBody>
      </p:sp>
    </p:spTree>
    <p:extLst>
      <p:ext uri="{BB962C8B-B14F-4D97-AF65-F5344CB8AC3E}">
        <p14:creationId xmlns:p14="http://schemas.microsoft.com/office/powerpoint/2010/main" val="2573686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p:spPr>
        <p:txBody>
          <a:bodyPr>
            <a:normAutofit/>
          </a:bodyPr>
          <a:lstStyle/>
          <a:p>
            <a:r>
              <a:rPr lang="tr-TR" sz="2000" dirty="0"/>
              <a:t>Z</a:t>
            </a:r>
            <a:r>
              <a:rPr lang="tr-TR" sz="2000" dirty="0" smtClean="0"/>
              <a:t>ihinsel </a:t>
            </a:r>
            <a:r>
              <a:rPr lang="tr-TR" sz="2000" dirty="0"/>
              <a:t>sağlık çıktılarındaki iyileşme, 3 aydan uzun süren diyetteki iyileşmeler ile anlamlı korelasyon göstermiştir.</a:t>
            </a:r>
          </a:p>
          <a:p>
            <a:r>
              <a:rPr lang="tr-TR" sz="2000" dirty="0"/>
              <a:t>Serbest besin </a:t>
            </a:r>
            <a:r>
              <a:rPr lang="tr-TR" sz="2000" dirty="0" smtClean="0"/>
              <a:t>tedarikinin, </a:t>
            </a:r>
            <a:r>
              <a:rPr lang="tr-TR" sz="2000" dirty="0"/>
              <a:t>alımı artırmada başarılı olduğu daha önce gösterilmiş. </a:t>
            </a:r>
            <a:endParaRPr lang="tr-TR" sz="2000" dirty="0" smtClean="0"/>
          </a:p>
          <a:p>
            <a:pPr lvl="1"/>
            <a:r>
              <a:rPr lang="tr-TR" sz="1800" dirty="0" smtClean="0"/>
              <a:t>Örneğin</a:t>
            </a:r>
            <a:r>
              <a:rPr lang="tr-TR" sz="1800" dirty="0"/>
              <a:t>, PREDIMED çalışması, tedavi gruplarına çerez (ceviz, badem ve fındık) veya zeytinyağı verdi ve bu grupların bu gıdalardan daha fazla tükettiğini gösterdi. Bu yaklaşım, davranışsal ekonomi ve "dürtükleme" prensipleri (en az direnç yolunu kullanarak, çekici gelenleri ayarlayarak, sağlıklı yiyeceklerin daha kullanılabilir olmasını sağlama gibi) ile bağdaşır.</a:t>
            </a:r>
          </a:p>
          <a:p>
            <a:r>
              <a:rPr lang="tr-TR" sz="2000" dirty="0"/>
              <a:t>Eğitim, hedef belirleme ve menü fikirlerinin yanı sıra, sebze gibi sağlıklı gıdalara sürekli maruz kalma ve bunlara aşinalık, o gıdanın beğenisini ve tercihini artırabilir.</a:t>
            </a:r>
          </a:p>
          <a:p>
            <a:r>
              <a:rPr lang="tr-TR" sz="2000" dirty="0"/>
              <a:t>Ayrıca, temel pişirme becerilerini öğrenmek ve sağlıklı yemek tariflerini öğrenmek </a:t>
            </a:r>
            <a:r>
              <a:rPr lang="tr-TR" sz="2000" dirty="0" smtClean="0"/>
              <a:t>kişiyi güçlendirir </a:t>
            </a:r>
            <a:r>
              <a:rPr lang="tr-TR" sz="2000" dirty="0"/>
              <a:t>ve sağlıklı yiyecek seçenekleriyle ilişkilendirilmiştir. </a:t>
            </a:r>
          </a:p>
          <a:p>
            <a:endParaRPr lang="tr-TR" sz="2000" dirty="0"/>
          </a:p>
        </p:txBody>
      </p:sp>
    </p:spTree>
    <p:extLst>
      <p:ext uri="{BB962C8B-B14F-4D97-AF65-F5344CB8AC3E}">
        <p14:creationId xmlns:p14="http://schemas.microsoft.com/office/powerpoint/2010/main" val="885900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p:spPr>
        <p:txBody>
          <a:bodyPr>
            <a:noAutofit/>
          </a:bodyPr>
          <a:lstStyle/>
          <a:p>
            <a:r>
              <a:rPr lang="tr-TR" sz="1800" dirty="0" smtClean="0"/>
              <a:t>Akdeniz </a:t>
            </a:r>
            <a:r>
              <a:rPr lang="tr-TR" sz="1800" dirty="0"/>
              <a:t>tarzı bir diyetle sunulan lezzet ve çeşitlilik ile birlikte bu beceriler, 6 ay içinde ve potansiyel olarak uzun </a:t>
            </a:r>
            <a:r>
              <a:rPr lang="tr-TR" sz="1800" dirty="0" smtClean="0"/>
              <a:t>vadede </a:t>
            </a:r>
            <a:r>
              <a:rPr lang="tr-TR" sz="1800" dirty="0"/>
              <a:t>sürekli iyileştirmeleri </a:t>
            </a:r>
            <a:r>
              <a:rPr lang="tr-TR" sz="1800" dirty="0" smtClean="0"/>
              <a:t>açıklayabilir.</a:t>
            </a:r>
          </a:p>
          <a:p>
            <a:endParaRPr lang="tr-TR" sz="1800" dirty="0" smtClean="0"/>
          </a:p>
          <a:p>
            <a:r>
              <a:rPr lang="tr-TR" sz="1800" dirty="0" smtClean="0"/>
              <a:t>Balık </a:t>
            </a:r>
            <a:r>
              <a:rPr lang="tr-TR" sz="1800" dirty="0"/>
              <a:t>yağı takviyesinin zihinsel sağlık üzerindeki etkisini ölçmek için eritrosit omega-3 ve omega-6 </a:t>
            </a:r>
            <a:r>
              <a:rPr lang="tr-TR" sz="1800" dirty="0" err="1"/>
              <a:t>PUFA'ları</a:t>
            </a:r>
            <a:r>
              <a:rPr lang="tr-TR" sz="1800" dirty="0"/>
              <a:t> ölçtük. </a:t>
            </a:r>
            <a:endParaRPr lang="tr-TR" sz="1800" dirty="0" smtClean="0"/>
          </a:p>
          <a:p>
            <a:endParaRPr lang="tr-TR" sz="1800" dirty="0" smtClean="0"/>
          </a:p>
          <a:p>
            <a:r>
              <a:rPr lang="tr-TR" sz="1800" dirty="0" smtClean="0"/>
              <a:t>Azalan </a:t>
            </a:r>
            <a:r>
              <a:rPr lang="tr-TR" sz="1800" dirty="0"/>
              <a:t>AA (omega-6 PUFA), artmış EPA ve DHA </a:t>
            </a:r>
            <a:r>
              <a:rPr lang="tr-TR" sz="1800" dirty="0" smtClean="0"/>
              <a:t>ile,</a:t>
            </a:r>
          </a:p>
          <a:p>
            <a:r>
              <a:rPr lang="tr-TR" sz="1800" dirty="0" smtClean="0"/>
              <a:t>AA </a:t>
            </a:r>
            <a:r>
              <a:rPr lang="tr-TR" sz="1800" dirty="0"/>
              <a:t>/ EPA oranındaki azalma ve iyileşmiş  akıl sağlığı arasında az sayıda korelasyon vardı. </a:t>
            </a:r>
          </a:p>
          <a:p>
            <a:r>
              <a:rPr lang="tr-TR" sz="1800" dirty="0"/>
              <a:t>Balık yağı tüketildiğinde ve eritrosit omega-3 </a:t>
            </a:r>
            <a:r>
              <a:rPr lang="tr-TR" sz="1800" dirty="0" smtClean="0"/>
              <a:t>PUFA arttığında</a:t>
            </a:r>
            <a:r>
              <a:rPr lang="tr-TR" sz="1800" dirty="0"/>
              <a:t>, omega-6 seviyeleri düşer, çünkü hücre </a:t>
            </a:r>
            <a:r>
              <a:rPr lang="tr-TR" sz="1800" dirty="0" err="1"/>
              <a:t>membranlarında</a:t>
            </a:r>
            <a:r>
              <a:rPr lang="tr-TR" sz="1800" dirty="0"/>
              <a:t> yer değiştirdikleri </a:t>
            </a:r>
            <a:r>
              <a:rPr lang="tr-TR" sz="1800" dirty="0" smtClean="0"/>
              <a:t>bilinmektedir.</a:t>
            </a:r>
            <a:endParaRPr lang="tr-TR" sz="1800" dirty="0"/>
          </a:p>
          <a:p>
            <a:r>
              <a:rPr lang="tr-TR" sz="1800" dirty="0"/>
              <a:t>Zeytinyağının kullanımı, omega-6 PUFA içeren bitkisel yağların kullanımını da azaltabilir</a:t>
            </a:r>
            <a:r>
              <a:rPr lang="tr-TR" sz="1800" dirty="0" smtClean="0"/>
              <a:t>. </a:t>
            </a:r>
          </a:p>
          <a:p>
            <a:r>
              <a:rPr lang="tr-TR" sz="1800" dirty="0" smtClean="0"/>
              <a:t>Hücre </a:t>
            </a:r>
            <a:r>
              <a:rPr lang="tr-TR" sz="1800" dirty="0" err="1"/>
              <a:t>membranlarındaki</a:t>
            </a:r>
            <a:r>
              <a:rPr lang="tr-TR" sz="1800" dirty="0"/>
              <a:t> omega-6’nın omega-3'e oranı diyetle alımı yansıtır ve bu oran dünyadaki ve Avustralya'daki geleneksel diyetlere kıyasla Batı diyetlerinde daha yüksektir.</a:t>
            </a:r>
          </a:p>
          <a:p>
            <a:endParaRPr lang="tr-TR" sz="1800" dirty="0"/>
          </a:p>
        </p:txBody>
      </p:sp>
    </p:spTree>
    <p:extLst>
      <p:ext uri="{BB962C8B-B14F-4D97-AF65-F5344CB8AC3E}">
        <p14:creationId xmlns:p14="http://schemas.microsoft.com/office/powerpoint/2010/main" val="3195681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260648"/>
            <a:ext cx="8229600" cy="5835352"/>
          </a:xfrm>
        </p:spPr>
        <p:txBody>
          <a:bodyPr>
            <a:normAutofit/>
          </a:bodyPr>
          <a:lstStyle/>
          <a:p>
            <a:endParaRPr lang="tr-TR" sz="1800" dirty="0" smtClean="0"/>
          </a:p>
          <a:p>
            <a:endParaRPr lang="tr-TR" sz="1800" dirty="0"/>
          </a:p>
          <a:p>
            <a:r>
              <a:rPr lang="tr-TR" sz="1800" dirty="0" smtClean="0"/>
              <a:t>Bu</a:t>
            </a:r>
            <a:r>
              <a:rPr lang="tr-TR" sz="1800" dirty="0"/>
              <a:t>, AA tarafından üretilen </a:t>
            </a:r>
            <a:r>
              <a:rPr lang="tr-TR" sz="1800" dirty="0" err="1"/>
              <a:t>eikozanoidlerin</a:t>
            </a:r>
            <a:r>
              <a:rPr lang="tr-TR" sz="1800" dirty="0"/>
              <a:t> </a:t>
            </a:r>
            <a:r>
              <a:rPr lang="tr-TR" sz="1800" dirty="0" err="1"/>
              <a:t>inflamasyon</a:t>
            </a:r>
            <a:r>
              <a:rPr lang="tr-TR" sz="1800" dirty="0"/>
              <a:t> özellikleri ve EPA tarafından üretilen </a:t>
            </a:r>
            <a:r>
              <a:rPr lang="tr-TR" sz="1800" dirty="0" err="1"/>
              <a:t>eikozanoidlerin</a:t>
            </a:r>
            <a:r>
              <a:rPr lang="tr-TR" sz="1800" dirty="0"/>
              <a:t> anti-</a:t>
            </a:r>
            <a:r>
              <a:rPr lang="tr-TR" sz="1800" dirty="0" err="1"/>
              <a:t>inflamatuar</a:t>
            </a:r>
            <a:r>
              <a:rPr lang="tr-TR" sz="1800" dirty="0"/>
              <a:t> özellikleri göz önüne alındığında, </a:t>
            </a:r>
            <a:r>
              <a:rPr lang="tr-TR" sz="1800" dirty="0" err="1"/>
              <a:t>inflamatuar</a:t>
            </a:r>
            <a:r>
              <a:rPr lang="tr-TR" sz="1800" dirty="0"/>
              <a:t> duruma katkıda bulunabilir.</a:t>
            </a:r>
          </a:p>
          <a:p>
            <a:endParaRPr lang="tr-TR" sz="1800" dirty="0" smtClean="0"/>
          </a:p>
          <a:p>
            <a:r>
              <a:rPr lang="tr-TR" sz="1800" dirty="0" smtClean="0"/>
              <a:t>Ayrıca</a:t>
            </a:r>
            <a:r>
              <a:rPr lang="tr-TR" sz="1800" dirty="0"/>
              <a:t>, </a:t>
            </a:r>
            <a:r>
              <a:rPr lang="tr-TR" sz="1800" dirty="0" err="1"/>
              <a:t>nöral</a:t>
            </a:r>
            <a:r>
              <a:rPr lang="tr-TR" sz="1800" dirty="0"/>
              <a:t> </a:t>
            </a:r>
            <a:r>
              <a:rPr lang="tr-TR" sz="1800" dirty="0" err="1"/>
              <a:t>membranlarda</a:t>
            </a:r>
            <a:r>
              <a:rPr lang="tr-TR" sz="1800" dirty="0"/>
              <a:t> </a:t>
            </a:r>
            <a:r>
              <a:rPr lang="tr-TR" sz="1800" dirty="0" err="1"/>
              <a:t>DHA'nın</a:t>
            </a:r>
            <a:r>
              <a:rPr lang="tr-TR" sz="1800" dirty="0"/>
              <a:t> yüksek konsantrasyonu ve kritik beyin fonksiyonlarında çeşitli rol oynadığı göz önüne </a:t>
            </a:r>
            <a:r>
              <a:rPr lang="tr-TR" sz="1800" dirty="0" err="1"/>
              <a:t>alındığinde</a:t>
            </a:r>
            <a:r>
              <a:rPr lang="tr-TR" sz="1800" dirty="0"/>
              <a:t>, düşük omega-3 PUFA alımı depresyon da dahil olmak üzere zihinsel sağlık sonuçlarına </a:t>
            </a:r>
            <a:r>
              <a:rPr lang="tr-TR" sz="1800" dirty="0" smtClean="0"/>
              <a:t>yansımıştır.</a:t>
            </a:r>
          </a:p>
          <a:p>
            <a:endParaRPr lang="tr-TR" sz="1800" dirty="0" smtClean="0"/>
          </a:p>
          <a:p>
            <a:r>
              <a:rPr lang="tr-TR" sz="1800" dirty="0" smtClean="0"/>
              <a:t>İyileştirilmiş </a:t>
            </a:r>
            <a:r>
              <a:rPr lang="tr-TR" sz="1800" dirty="0"/>
              <a:t>depresyon </a:t>
            </a:r>
            <a:r>
              <a:rPr lang="tr-TR" sz="1800" dirty="0" smtClean="0"/>
              <a:t>skorlarında, </a:t>
            </a:r>
            <a:r>
              <a:rPr lang="tr-TR" sz="1800" dirty="0"/>
              <a:t>düşük AA(omega-6) </a:t>
            </a:r>
            <a:r>
              <a:rPr lang="tr-TR" sz="1800" dirty="0" smtClean="0"/>
              <a:t>/EPA(omega-3</a:t>
            </a:r>
            <a:r>
              <a:rPr lang="tr-TR" sz="1800" dirty="0"/>
              <a:t>) oranı olmasına rağmen, bu çalışmada artmış omega-3 ile iyileşmiş depresif belirtiler arasında anlamlı bir korelasyon bulunmadığı gösterilmiştir. </a:t>
            </a:r>
            <a:endParaRPr lang="tr-TR" sz="1800" dirty="0" smtClean="0"/>
          </a:p>
          <a:p>
            <a:endParaRPr lang="tr-TR" sz="1800" dirty="0" smtClean="0"/>
          </a:p>
          <a:p>
            <a:r>
              <a:rPr lang="tr-TR" sz="1800" dirty="0" smtClean="0"/>
              <a:t>Düzelmiş </a:t>
            </a:r>
            <a:r>
              <a:rPr lang="tr-TR" sz="1800" dirty="0"/>
              <a:t>depresyon, artmış Akdeniz diyet puanlarıyla da anlamlı şekilde ilişkiliydi</a:t>
            </a:r>
            <a:r>
              <a:rPr lang="tr-TR" sz="1800" dirty="0" smtClean="0"/>
              <a:t>.</a:t>
            </a:r>
            <a:endParaRPr lang="tr-TR" sz="1800" dirty="0"/>
          </a:p>
        </p:txBody>
      </p:sp>
    </p:spTree>
    <p:extLst>
      <p:ext uri="{BB962C8B-B14F-4D97-AF65-F5344CB8AC3E}">
        <p14:creationId xmlns:p14="http://schemas.microsoft.com/office/powerpoint/2010/main" val="216995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a:t>Sağlıklı beyin fonksiyonu için bir dizi temel besin maddesi gerekir ve aynı zamanda </a:t>
            </a:r>
            <a:r>
              <a:rPr lang="tr-TR" sz="2000" dirty="0" err="1"/>
              <a:t>sinerjik</a:t>
            </a:r>
            <a:r>
              <a:rPr lang="tr-TR" sz="2000" dirty="0"/>
              <a:t> çalışırlar; </a:t>
            </a:r>
            <a:r>
              <a:rPr lang="tr-TR" sz="2000" dirty="0" smtClean="0"/>
              <a:t>dolayısıyla </a:t>
            </a:r>
            <a:r>
              <a:rPr lang="tr-TR" sz="2000" dirty="0"/>
              <a:t>tüm diyetin iyileştirilmesi, tek başına herhangi bir besin maddesi yerine zihinsel sağlık için çok daha fazla fayda sağlamıştır. </a:t>
            </a:r>
            <a:endParaRPr lang="tr-TR" sz="2000" dirty="0" smtClean="0"/>
          </a:p>
          <a:p>
            <a:endParaRPr lang="tr-TR" sz="2000" dirty="0" smtClean="0"/>
          </a:p>
          <a:p>
            <a:r>
              <a:rPr lang="tr-TR" sz="2000" dirty="0" smtClean="0"/>
              <a:t>Kısa </a:t>
            </a:r>
            <a:r>
              <a:rPr lang="tr-TR" sz="2000" dirty="0"/>
              <a:t>süre önce hafif bilişsel bozukluğu olan yaşlı insanlar ile yapılan ilginç bir araştırmada, vitamin B takviyesi sonrasında azalmış beyin </a:t>
            </a:r>
            <a:r>
              <a:rPr lang="tr-TR" sz="2000" dirty="0" err="1"/>
              <a:t>atrofisinin</a:t>
            </a:r>
            <a:r>
              <a:rPr lang="tr-TR" sz="2000" dirty="0"/>
              <a:t> ve dolayısıyla </a:t>
            </a:r>
            <a:r>
              <a:rPr lang="tr-TR" sz="2000" dirty="0" err="1"/>
              <a:t>demans</a:t>
            </a:r>
            <a:r>
              <a:rPr lang="tr-TR" sz="2000" dirty="0"/>
              <a:t> gelişme riskinin, yeterli omega-3 seviyesine sahip olan erişkinlerde en </a:t>
            </a:r>
            <a:r>
              <a:rPr lang="tr-TR" sz="2000" dirty="0" smtClean="0"/>
              <a:t>yüksek </a:t>
            </a:r>
            <a:r>
              <a:rPr lang="tr-TR" sz="2000" dirty="0"/>
              <a:t>olduğunu keşfetti. </a:t>
            </a:r>
            <a:endParaRPr lang="tr-TR" sz="2000" dirty="0" smtClean="0"/>
          </a:p>
          <a:p>
            <a:endParaRPr lang="tr-TR" sz="2000" dirty="0" smtClean="0"/>
          </a:p>
          <a:p>
            <a:r>
              <a:rPr lang="tr-TR" sz="2000" dirty="0" smtClean="0"/>
              <a:t>Bu</a:t>
            </a:r>
            <a:r>
              <a:rPr lang="tr-TR" sz="2000" dirty="0"/>
              <a:t>, tek besin denemelerinin sınırlı olduğu iddiasını desteklemektedir.</a:t>
            </a:r>
          </a:p>
          <a:p>
            <a:endParaRPr lang="tr-TR" sz="2000" dirty="0"/>
          </a:p>
          <a:p>
            <a:endParaRPr lang="tr-TR" sz="20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86212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548680"/>
            <a:ext cx="8229600" cy="5547320"/>
          </a:xfrm>
        </p:spPr>
        <p:txBody>
          <a:bodyPr>
            <a:normAutofit/>
          </a:bodyPr>
          <a:lstStyle/>
          <a:p>
            <a:endParaRPr lang="tr-TR" sz="2000" dirty="0" smtClean="0"/>
          </a:p>
          <a:p>
            <a:r>
              <a:rPr lang="tr-TR" sz="2000" dirty="0" smtClean="0"/>
              <a:t>KVH riski olan bireylere </a:t>
            </a:r>
            <a:r>
              <a:rPr lang="tr-TR" sz="2000" dirty="0" err="1" smtClean="0"/>
              <a:t>MedDİet</a:t>
            </a:r>
            <a:r>
              <a:rPr lang="tr-TR" sz="2000" dirty="0" smtClean="0"/>
              <a:t> uygulaması PREDIMED (</a:t>
            </a:r>
            <a:r>
              <a:rPr lang="tr-TR" sz="2000" dirty="0" err="1"/>
              <a:t>Prevención</a:t>
            </a:r>
            <a:r>
              <a:rPr lang="tr-TR" sz="2000" dirty="0"/>
              <a:t> </a:t>
            </a:r>
            <a:r>
              <a:rPr lang="tr-TR" sz="2000" dirty="0" err="1"/>
              <a:t>con</a:t>
            </a:r>
            <a:r>
              <a:rPr lang="tr-TR" sz="2000" dirty="0"/>
              <a:t> </a:t>
            </a:r>
            <a:r>
              <a:rPr lang="tr-TR" sz="2000" dirty="0" err="1" smtClean="0"/>
              <a:t>Dieta</a:t>
            </a:r>
            <a:r>
              <a:rPr lang="tr-TR" sz="2000" dirty="0"/>
              <a:t> </a:t>
            </a:r>
            <a:r>
              <a:rPr lang="tr-TR" sz="2000" dirty="0" err="1" smtClean="0"/>
              <a:t>Mediterránea</a:t>
            </a:r>
            <a:r>
              <a:rPr lang="tr-TR" sz="2000" dirty="0" smtClean="0"/>
              <a:t>) çalışmasında uygulanmıştır.</a:t>
            </a:r>
          </a:p>
          <a:p>
            <a:endParaRPr lang="tr-TR" sz="2000" dirty="0" smtClean="0"/>
          </a:p>
          <a:p>
            <a:r>
              <a:rPr lang="tr-TR" sz="2000" dirty="0" smtClean="0"/>
              <a:t>PREDIMED </a:t>
            </a:r>
            <a:r>
              <a:rPr lang="tr-TR" sz="2000" dirty="0"/>
              <a:t>çalışmasından elde </a:t>
            </a:r>
            <a:r>
              <a:rPr lang="tr-TR" sz="2000" dirty="0" smtClean="0"/>
              <a:t>edilen </a:t>
            </a:r>
            <a:r>
              <a:rPr lang="tr-TR" sz="2000" dirty="0" err="1" smtClean="0"/>
              <a:t>sekonder</a:t>
            </a:r>
            <a:r>
              <a:rPr lang="tr-TR" sz="2000" dirty="0" smtClean="0"/>
              <a:t> sonuçlar, </a:t>
            </a:r>
            <a:r>
              <a:rPr lang="tr-TR" sz="2000" dirty="0" err="1"/>
              <a:t>MedDiet</a:t>
            </a:r>
            <a:r>
              <a:rPr lang="tr-TR" sz="2000" dirty="0"/>
              <a:t> grubunda depresyon riskinde azalma </a:t>
            </a:r>
            <a:r>
              <a:rPr lang="tr-TR" sz="2000" dirty="0" smtClean="0"/>
              <a:t>olduğunu </a:t>
            </a:r>
            <a:r>
              <a:rPr lang="tr-TR" sz="2000" dirty="0"/>
              <a:t>gösterdi ancak </a:t>
            </a:r>
            <a:r>
              <a:rPr lang="tr-TR" sz="2000" dirty="0" smtClean="0"/>
              <a:t>sonuç için yeterli  </a:t>
            </a:r>
            <a:r>
              <a:rPr lang="tr-TR" sz="2000" dirty="0"/>
              <a:t>güç sağlamadı</a:t>
            </a:r>
            <a:r>
              <a:rPr lang="tr-TR" sz="2000" dirty="0" smtClean="0"/>
              <a:t>.</a:t>
            </a:r>
          </a:p>
          <a:p>
            <a:endParaRPr lang="tr-TR" sz="2000" dirty="0" smtClean="0"/>
          </a:p>
          <a:p>
            <a:r>
              <a:rPr lang="tr-TR" sz="2000" dirty="0" smtClean="0"/>
              <a:t>Depresyon hastalarında diyet uygulaması yapılmış </a:t>
            </a:r>
            <a:r>
              <a:rPr lang="tr-TR" sz="2000" dirty="0"/>
              <a:t>sadece </a:t>
            </a:r>
            <a:r>
              <a:rPr lang="tr-TR" sz="2000" dirty="0" smtClean="0"/>
              <a:t>iki RKÇ  biliyoruz; </a:t>
            </a:r>
            <a:r>
              <a:rPr lang="tr-TR" sz="2000" dirty="0"/>
              <a:t>bu çalışma ve son zamanlarda tamamlanan bir başka Avustralya çalışması.</a:t>
            </a:r>
          </a:p>
          <a:p>
            <a:endParaRPr lang="tr-TR" sz="2000" dirty="0"/>
          </a:p>
          <a:p>
            <a:endParaRPr lang="tr-TR" sz="2000" dirty="0"/>
          </a:p>
        </p:txBody>
      </p:sp>
    </p:spTree>
    <p:extLst>
      <p:ext uri="{BB962C8B-B14F-4D97-AF65-F5344CB8AC3E}">
        <p14:creationId xmlns:p14="http://schemas.microsoft.com/office/powerpoint/2010/main" val="1560584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p:spPr>
        <p:txBody>
          <a:bodyPr>
            <a:normAutofit lnSpcReduction="10000"/>
          </a:bodyPr>
          <a:lstStyle/>
          <a:p>
            <a:r>
              <a:rPr lang="tr-TR" sz="1800" dirty="0"/>
              <a:t>Her iki grupta da gözlemlenen gelişmiş zihinsel sağlık</a:t>
            </a:r>
            <a:r>
              <a:rPr lang="tr-TR" sz="1800" dirty="0" smtClean="0"/>
              <a:t>, </a:t>
            </a:r>
            <a:r>
              <a:rPr lang="tr-TR" sz="1800" dirty="0"/>
              <a:t>grup </a:t>
            </a:r>
            <a:r>
              <a:rPr lang="tr-TR" sz="1800" dirty="0" err="1"/>
              <a:t>çalıştaylarına</a:t>
            </a:r>
            <a:r>
              <a:rPr lang="tr-TR" sz="1800" dirty="0"/>
              <a:t> (pişirme ya da sosyal grup) maruz kaldığından, çalışmanın sosyal </a:t>
            </a:r>
            <a:r>
              <a:rPr lang="tr-TR" sz="1800" dirty="0" smtClean="0"/>
              <a:t>bileşenine atıf </a:t>
            </a:r>
            <a:r>
              <a:rPr lang="tr-TR" sz="1800" dirty="0"/>
              <a:t>yapılabilir</a:t>
            </a:r>
            <a:r>
              <a:rPr lang="tr-TR" sz="1800" dirty="0" smtClean="0"/>
              <a:t>.</a:t>
            </a:r>
          </a:p>
          <a:p>
            <a:r>
              <a:rPr lang="tr-TR" sz="1800" dirty="0"/>
              <a:t>T</a:t>
            </a:r>
            <a:r>
              <a:rPr lang="tr-TR" sz="1800" dirty="0" smtClean="0"/>
              <a:t>üm </a:t>
            </a:r>
            <a:r>
              <a:rPr lang="tr-TR" sz="1800" dirty="0"/>
              <a:t>katılımcılar depresyon geçirdiği için hem sosyal grup hem de yemek atölyelerindeki </a:t>
            </a:r>
            <a:r>
              <a:rPr lang="tr-TR" sz="1800" dirty="0" smtClean="0"/>
              <a:t>gruplarda </a:t>
            </a:r>
            <a:r>
              <a:rPr lang="tr-TR" sz="1800" dirty="0"/>
              <a:t>akran desteği vardı. </a:t>
            </a:r>
            <a:r>
              <a:rPr lang="tr-TR" sz="1800" dirty="0"/>
              <a:t>Ö</a:t>
            </a:r>
            <a:r>
              <a:rPr lang="tr-TR" sz="1800" dirty="0" smtClean="0"/>
              <a:t>zellikle </a:t>
            </a:r>
            <a:r>
              <a:rPr lang="tr-TR" sz="1800" dirty="0"/>
              <a:t>grup bazında akran desteği, psikoterapiye eşit derecedeki etkinliği ile depresyon tedavisinde etkili olduğu gösterilmiştir.</a:t>
            </a:r>
          </a:p>
          <a:p>
            <a:r>
              <a:rPr lang="tr-TR" sz="1800" dirty="0"/>
              <a:t>K</a:t>
            </a:r>
            <a:r>
              <a:rPr lang="tr-TR" sz="1800" dirty="0" smtClean="0"/>
              <a:t>ötü </a:t>
            </a:r>
            <a:r>
              <a:rPr lang="tr-TR" sz="1800" dirty="0"/>
              <a:t>beslenme ile artmış depresyon riski ve bunun tersine sağlıklı diyet ve azalan </a:t>
            </a:r>
            <a:r>
              <a:rPr lang="tr-TR" sz="1800" dirty="0" smtClean="0"/>
              <a:t>depresyon riski </a:t>
            </a:r>
            <a:r>
              <a:rPr lang="tr-TR" sz="1800" dirty="0"/>
              <a:t>arasındaki </a:t>
            </a:r>
            <a:r>
              <a:rPr lang="tr-TR" sz="1800" dirty="0" err="1"/>
              <a:t>kesitsel</a:t>
            </a:r>
            <a:r>
              <a:rPr lang="tr-TR" sz="1800" dirty="0"/>
              <a:t> ve uzunlamasına ilişkileri bildiren popülasyon çalışmaları ile tutarlı olarak, </a:t>
            </a:r>
            <a:r>
              <a:rPr lang="tr-TR" sz="1800" dirty="0" err="1"/>
              <a:t>MedDiet</a:t>
            </a:r>
            <a:r>
              <a:rPr lang="tr-TR" sz="1800" dirty="0"/>
              <a:t> grubunda iyileşme olduğuna dair kanıtlar </a:t>
            </a:r>
            <a:r>
              <a:rPr lang="tr-TR" sz="1800" dirty="0" err="1" smtClean="0"/>
              <a:t>mecuttur</a:t>
            </a:r>
            <a:r>
              <a:rPr lang="tr-TR" sz="1800" dirty="0" smtClean="0"/>
              <a:t>.</a:t>
            </a:r>
          </a:p>
          <a:p>
            <a:endParaRPr lang="tr-TR" sz="1800" dirty="0" smtClean="0"/>
          </a:p>
          <a:p>
            <a:r>
              <a:rPr lang="tr-TR" sz="1800" dirty="0" smtClean="0"/>
              <a:t>Bu </a:t>
            </a:r>
            <a:r>
              <a:rPr lang="tr-TR" sz="1800" dirty="0"/>
              <a:t>durum çalışmamızda iyileştirilmiş diyet ve zihinsel sağlık arasında çok sayıda anlamlı korelasyonla desteklenmiştir. Çalışmanın yararları oldukça fazladır; </a:t>
            </a:r>
            <a:r>
              <a:rPr lang="tr-TR" sz="1800" dirty="0" err="1"/>
              <a:t>MedDiet</a:t>
            </a:r>
            <a:r>
              <a:rPr lang="tr-TR" sz="1800" dirty="0"/>
              <a:t> grubunda %60 oranında çok şiddetli depresyon, %72 </a:t>
            </a:r>
            <a:r>
              <a:rPr lang="tr-TR" sz="1800" dirty="0" err="1"/>
              <a:t>anksiyeteden</a:t>
            </a:r>
            <a:r>
              <a:rPr lang="tr-TR" sz="1800" dirty="0"/>
              <a:t>, %69 stresten etkilenmede azalma sağlanmıştır.</a:t>
            </a:r>
          </a:p>
          <a:p>
            <a:r>
              <a:rPr lang="tr-TR" sz="1800" dirty="0"/>
              <a:t>Gerçekten de, daha önce ciddi akıl hastası olan insanlarla gerçekleştirdiğimiz yemek atölyeleri, Toplumla Yaşam Bakım Merkezlerinde sunulan tüm </a:t>
            </a:r>
            <a:r>
              <a:rPr lang="tr-TR" sz="1800" dirty="0" err="1"/>
              <a:t>çalıştayların</a:t>
            </a:r>
            <a:r>
              <a:rPr lang="tr-TR" sz="1800" dirty="0"/>
              <a:t> en popülerleri idi. Katılımcılar pişirip birlikte yemek yediğinde, atölye çalışmaları ilerledikçe kademeli olarak daha sosyal oluyorlardı.</a:t>
            </a:r>
          </a:p>
          <a:p>
            <a:endParaRPr lang="tr-TR" sz="1800" dirty="0"/>
          </a:p>
        </p:txBody>
      </p:sp>
    </p:spTree>
    <p:extLst>
      <p:ext uri="{BB962C8B-B14F-4D97-AF65-F5344CB8AC3E}">
        <p14:creationId xmlns:p14="http://schemas.microsoft.com/office/powerpoint/2010/main" val="712588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548680"/>
            <a:ext cx="8229600" cy="5547320"/>
          </a:xfrm>
        </p:spPr>
        <p:txBody>
          <a:bodyPr>
            <a:normAutofit/>
          </a:bodyPr>
          <a:lstStyle/>
          <a:p>
            <a:r>
              <a:rPr lang="tr-TR" sz="1800" dirty="0" smtClean="0"/>
              <a:t>Diyet </a:t>
            </a:r>
            <a:r>
              <a:rPr lang="tr-TR" sz="1800" dirty="0"/>
              <a:t>ve zihinsel sağlık </a:t>
            </a:r>
            <a:r>
              <a:rPr lang="tr-TR" sz="1800" dirty="0" smtClean="0"/>
              <a:t>arasında gözlemlenen </a:t>
            </a:r>
            <a:r>
              <a:rPr lang="tr-TR" sz="1800" dirty="0"/>
              <a:t>ilişkiye </a:t>
            </a:r>
            <a:r>
              <a:rPr lang="tr-TR" sz="1800" dirty="0" err="1"/>
              <a:t>nedensel</a:t>
            </a:r>
            <a:r>
              <a:rPr lang="tr-TR" sz="1800" dirty="0"/>
              <a:t> bir dayanak oluşturmayı destekleyen iyi tanımlanmış biyolojik mekanizmalar da vardır. </a:t>
            </a:r>
            <a:endParaRPr lang="tr-TR" sz="1800" dirty="0" smtClean="0"/>
          </a:p>
          <a:p>
            <a:endParaRPr lang="tr-TR" sz="1800" dirty="0" smtClean="0"/>
          </a:p>
          <a:p>
            <a:r>
              <a:rPr lang="tr-TR" sz="1800" dirty="0" smtClean="0"/>
              <a:t>Diyet </a:t>
            </a:r>
            <a:r>
              <a:rPr lang="tr-TR" sz="1800" dirty="0"/>
              <a:t>besinleri - vitaminler, mineraller, çoklu doymamış yağlar ve amino asitler - sağlıklı beyin yapısı ve işlevleri için gereklidir. Besinler, yüzlerce farklı enzim için </a:t>
            </a:r>
            <a:r>
              <a:rPr lang="tr-TR" sz="1800" dirty="0" err="1"/>
              <a:t>kofaktör</a:t>
            </a:r>
            <a:r>
              <a:rPr lang="tr-TR" sz="1800" dirty="0"/>
              <a:t> olarak gereklidir; </a:t>
            </a:r>
            <a:r>
              <a:rPr lang="tr-TR" sz="1800" dirty="0" err="1"/>
              <a:t>metabolik</a:t>
            </a:r>
            <a:r>
              <a:rPr lang="tr-TR" sz="1800" dirty="0"/>
              <a:t> </a:t>
            </a:r>
            <a:r>
              <a:rPr lang="tr-TR" sz="1800" dirty="0" smtClean="0"/>
              <a:t>yolaklar, </a:t>
            </a:r>
            <a:r>
              <a:rPr lang="tr-TR" sz="1800" dirty="0" err="1"/>
              <a:t>nörotransmitter</a:t>
            </a:r>
            <a:r>
              <a:rPr lang="tr-TR" sz="1800" dirty="0"/>
              <a:t> sentezi, hücre sinyalleri, </a:t>
            </a:r>
            <a:r>
              <a:rPr lang="tr-TR" sz="1800" dirty="0" err="1"/>
              <a:t>miyelin</a:t>
            </a:r>
            <a:r>
              <a:rPr lang="tr-TR" sz="1800" dirty="0"/>
              <a:t> kılıf bakımı, glikoz ve lipit metabolizması, </a:t>
            </a:r>
            <a:r>
              <a:rPr lang="tr-TR" sz="1800" dirty="0" err="1"/>
              <a:t>mitokondriyal</a:t>
            </a:r>
            <a:r>
              <a:rPr lang="tr-TR" sz="1800" dirty="0"/>
              <a:t> fonksiyon, </a:t>
            </a:r>
            <a:r>
              <a:rPr lang="tr-TR" sz="1800" dirty="0" err="1"/>
              <a:t>oksidasyonun</a:t>
            </a:r>
            <a:r>
              <a:rPr lang="tr-TR" sz="1800" dirty="0"/>
              <a:t> önlenmesi ve daha fazlasını desteklerler.</a:t>
            </a:r>
          </a:p>
          <a:p>
            <a:endParaRPr lang="tr-TR" sz="1800" dirty="0" smtClean="0"/>
          </a:p>
          <a:p>
            <a:r>
              <a:rPr lang="tr-TR" sz="1800" dirty="0" err="1" smtClean="0"/>
              <a:t>İnflamasyon</a:t>
            </a:r>
            <a:r>
              <a:rPr lang="tr-TR" sz="1800" dirty="0"/>
              <a:t>, </a:t>
            </a:r>
            <a:r>
              <a:rPr lang="tr-TR" sz="1800" dirty="0" err="1"/>
              <a:t>glukoz</a:t>
            </a:r>
            <a:r>
              <a:rPr lang="tr-TR" sz="1800" dirty="0"/>
              <a:t> </a:t>
            </a:r>
            <a:r>
              <a:rPr lang="tr-TR" sz="1800" dirty="0" err="1"/>
              <a:t>intoleransı</a:t>
            </a:r>
            <a:r>
              <a:rPr lang="tr-TR" sz="1800" dirty="0" smtClean="0"/>
              <a:t>, yetersiz </a:t>
            </a:r>
            <a:r>
              <a:rPr lang="tr-TR" sz="1800" dirty="0" err="1"/>
              <a:t>serebral</a:t>
            </a:r>
            <a:r>
              <a:rPr lang="tr-TR" sz="1800" dirty="0"/>
              <a:t> kan akışı ve </a:t>
            </a:r>
            <a:r>
              <a:rPr lang="tr-TR" sz="1800" dirty="0" err="1"/>
              <a:t>oksidatif</a:t>
            </a:r>
            <a:r>
              <a:rPr lang="tr-TR" sz="1800" dirty="0"/>
              <a:t> stres bozukluğu zayıf fiziksel sağlığa zemin hazırladığı gibi zihinsel sağlık üzerine de etkilidir. Bu faktörler kötü beslenme ile ilişkilidir.</a:t>
            </a:r>
          </a:p>
          <a:p>
            <a:endParaRPr lang="tr-TR" sz="1800" dirty="0" smtClean="0"/>
          </a:p>
          <a:p>
            <a:endParaRPr lang="tr-TR" sz="1800" dirty="0"/>
          </a:p>
        </p:txBody>
      </p:sp>
    </p:spTree>
    <p:extLst>
      <p:ext uri="{BB962C8B-B14F-4D97-AF65-F5344CB8AC3E}">
        <p14:creationId xmlns:p14="http://schemas.microsoft.com/office/powerpoint/2010/main" val="1784054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620688"/>
            <a:ext cx="8229600" cy="5475312"/>
          </a:xfrm>
        </p:spPr>
        <p:txBody>
          <a:bodyPr>
            <a:normAutofit/>
          </a:bodyPr>
          <a:lstStyle/>
          <a:p>
            <a:r>
              <a:rPr lang="tr-TR" sz="1800" dirty="0"/>
              <a:t>Bu çalışma potansiyel olarak katılımcıların tedavi dağılımı konusunda kör olamayacakları için yalnızca tek kör olduğunu gösteriyor. </a:t>
            </a:r>
            <a:endParaRPr lang="tr-TR" sz="1800" dirty="0" smtClean="0"/>
          </a:p>
          <a:p>
            <a:r>
              <a:rPr lang="tr-TR" sz="1800" dirty="0" smtClean="0"/>
              <a:t>Ölçekler </a:t>
            </a:r>
            <a:r>
              <a:rPr lang="tr-TR" sz="1800" dirty="0"/>
              <a:t>ve diyet kayıtları, beklenti yanlılığını ekarte edemeyen kendi kendine bildirimdir.</a:t>
            </a:r>
          </a:p>
          <a:p>
            <a:r>
              <a:rPr lang="tr-TR" sz="1800" dirty="0"/>
              <a:t>Dışlama seviyeleri nispeten </a:t>
            </a:r>
            <a:r>
              <a:rPr lang="tr-TR" sz="1800" dirty="0" smtClean="0"/>
              <a:t>yüksekti.</a:t>
            </a:r>
          </a:p>
          <a:p>
            <a:r>
              <a:rPr lang="tr-TR" sz="1800" dirty="0" smtClean="0"/>
              <a:t>Birçok kişi </a:t>
            </a:r>
            <a:r>
              <a:rPr lang="tr-TR" sz="1800" dirty="0"/>
              <a:t>diyet ve yemek eğitimi alma umuduyla çalışmaya kaydoldukları için sosyal gruptan ayrıldıklarını ve temel değerlendirmelerden sonra grup dağılımı yapılırken hayal kırıklığını dile </a:t>
            </a:r>
            <a:r>
              <a:rPr lang="tr-TR" sz="1800" dirty="0" smtClean="0"/>
              <a:t>getirmişlerdir.</a:t>
            </a:r>
            <a:endParaRPr lang="tr-TR" sz="1800" dirty="0"/>
          </a:p>
          <a:p>
            <a:endParaRPr lang="tr-TR" sz="1800" dirty="0" smtClean="0"/>
          </a:p>
          <a:p>
            <a:r>
              <a:rPr lang="tr-TR" sz="1800" dirty="0" smtClean="0"/>
              <a:t>Depresyon </a:t>
            </a:r>
            <a:r>
              <a:rPr lang="tr-TR" sz="1800" dirty="0"/>
              <a:t>skorları, cinsiyet, yaş ve gelir, 3 aylık değerlendirmeleri tamamlayanlar ile ayrılanlar arasında anlamlı farklılık </a:t>
            </a:r>
            <a:r>
              <a:rPr lang="tr-TR" sz="1800" dirty="0" smtClean="0"/>
              <a:t>göstermedi.</a:t>
            </a:r>
          </a:p>
          <a:p>
            <a:endParaRPr lang="tr-TR" sz="1800" dirty="0" smtClean="0"/>
          </a:p>
          <a:p>
            <a:r>
              <a:rPr lang="tr-TR" sz="1800" dirty="0" smtClean="0"/>
              <a:t>Çalışmanın </a:t>
            </a:r>
            <a:r>
              <a:rPr lang="tr-TR" sz="1800" dirty="0"/>
              <a:t>güçlü yönleri çalışma tasarımı; RCT </a:t>
            </a:r>
            <a:r>
              <a:rPr lang="tr-TR" sz="1800" dirty="0" smtClean="0"/>
              <a:t>olması; </a:t>
            </a:r>
            <a:r>
              <a:rPr lang="tr-TR" sz="1800" dirty="0"/>
              <a:t>katılımcılara mevcut bir tedaviyi değiştirmemeleri veya yeni terapilere başlamamaları talimatı verilmiştir; ve 6 aylık </a:t>
            </a:r>
            <a:r>
              <a:rPr lang="tr-TR" sz="1800" dirty="0" smtClean="0"/>
              <a:t>izlem olmasıdır.</a:t>
            </a:r>
          </a:p>
          <a:p>
            <a:pPr marL="0" indent="0">
              <a:buNone/>
            </a:pPr>
            <a:endParaRPr lang="tr-TR" sz="1800" dirty="0"/>
          </a:p>
          <a:p>
            <a:endParaRPr lang="tr-TR" sz="1800" dirty="0"/>
          </a:p>
        </p:txBody>
      </p:sp>
    </p:spTree>
    <p:extLst>
      <p:ext uri="{BB962C8B-B14F-4D97-AF65-F5344CB8AC3E}">
        <p14:creationId xmlns:p14="http://schemas.microsoft.com/office/powerpoint/2010/main" val="2196272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620688"/>
            <a:ext cx="8229600" cy="5475312"/>
          </a:xfrm>
        </p:spPr>
        <p:txBody>
          <a:bodyPr>
            <a:normAutofit/>
          </a:bodyPr>
          <a:lstStyle/>
          <a:p>
            <a:r>
              <a:rPr lang="tr-TR" sz="1800" dirty="0"/>
              <a:t>Bununla birlikte, diyet değişikliklerinin uzun vadeli sürdürülebilirliğini ve depresif belirtilerin azaltılmasını değerlendirmek için daha uzun çalışmalara ihtiyaç vardır.</a:t>
            </a:r>
          </a:p>
          <a:p>
            <a:endParaRPr lang="tr-TR" sz="1800" dirty="0" smtClean="0"/>
          </a:p>
          <a:p>
            <a:r>
              <a:rPr lang="tr-TR" sz="1800" dirty="0" smtClean="0"/>
              <a:t>Daha </a:t>
            </a:r>
            <a:r>
              <a:rPr lang="tr-TR" sz="1800" dirty="0"/>
              <a:t>büyük </a:t>
            </a:r>
            <a:r>
              <a:rPr lang="tr-TR" sz="1800" dirty="0" smtClean="0"/>
              <a:t>örneklem </a:t>
            </a:r>
            <a:r>
              <a:rPr lang="tr-TR" sz="1800" dirty="0"/>
              <a:t>ile gelecekteki çalışmalar</a:t>
            </a:r>
            <a:r>
              <a:rPr lang="tr-TR" sz="1800" dirty="0" smtClean="0"/>
              <a:t>, </a:t>
            </a:r>
            <a:r>
              <a:rPr lang="tr-TR" sz="1800" dirty="0"/>
              <a:t>iyileştirilmiş beslenmenin biyolojik belirteçleri (</a:t>
            </a:r>
            <a:r>
              <a:rPr lang="tr-TR" sz="1800" dirty="0" err="1"/>
              <a:t>örn</a:t>
            </a:r>
            <a:r>
              <a:rPr lang="tr-TR" sz="1800" dirty="0"/>
              <a:t>., </a:t>
            </a:r>
            <a:r>
              <a:rPr lang="tr-TR" sz="1800" dirty="0" err="1"/>
              <a:t>Karotenoidler</a:t>
            </a:r>
            <a:r>
              <a:rPr lang="tr-TR" sz="1800" dirty="0"/>
              <a:t>, </a:t>
            </a:r>
            <a:r>
              <a:rPr lang="tr-TR" sz="1800" dirty="0" err="1"/>
              <a:t>üriner</a:t>
            </a:r>
            <a:r>
              <a:rPr lang="tr-TR" sz="1800" dirty="0"/>
              <a:t> </a:t>
            </a:r>
            <a:r>
              <a:rPr lang="tr-TR" sz="1800" dirty="0" err="1"/>
              <a:t>hidroksitirozol</a:t>
            </a:r>
            <a:r>
              <a:rPr lang="tr-TR" sz="1800" dirty="0"/>
              <a:t>) ve </a:t>
            </a:r>
            <a:r>
              <a:rPr lang="tr-TR" sz="1800" dirty="0" smtClean="0"/>
              <a:t>düzelmiş semptomların altta </a:t>
            </a:r>
            <a:r>
              <a:rPr lang="tr-TR" sz="1800" dirty="0"/>
              <a:t>yatan </a:t>
            </a:r>
            <a:r>
              <a:rPr lang="tr-TR" sz="1800" dirty="0" smtClean="0"/>
              <a:t>mekanizmalarını </a:t>
            </a:r>
            <a:r>
              <a:rPr lang="tr-TR" sz="1800" dirty="0"/>
              <a:t>açıklayacak daha sağlam önerme analizleri (Potansiyel karışıklıkları düzeltmek için tekrarlanan ölçümler için doğrusal modeller) yapılabilir</a:t>
            </a:r>
            <a:r>
              <a:rPr lang="tr-TR" sz="1800" dirty="0" smtClean="0"/>
              <a:t>.</a:t>
            </a:r>
          </a:p>
          <a:p>
            <a:endParaRPr lang="tr-TR" sz="1800" dirty="0" smtClean="0"/>
          </a:p>
          <a:p>
            <a:r>
              <a:rPr lang="tr-TR" sz="1800" dirty="0" smtClean="0"/>
              <a:t>Çalışmamız</a:t>
            </a:r>
            <a:r>
              <a:rPr lang="tr-TR" sz="1800" dirty="0"/>
              <a:t>, depresyonu olan bir </a:t>
            </a:r>
            <a:r>
              <a:rPr lang="tr-TR" sz="1800" dirty="0" err="1"/>
              <a:t>kohortta</a:t>
            </a:r>
            <a:r>
              <a:rPr lang="tr-TR" sz="1800" dirty="0"/>
              <a:t> zihinsel sağlık için daha sağlıklı beslenmenin yararlarını gösteren ilk </a:t>
            </a:r>
            <a:r>
              <a:rPr lang="tr-TR" sz="1800" dirty="0" err="1"/>
              <a:t>randomize</a:t>
            </a:r>
            <a:r>
              <a:rPr lang="tr-TR" sz="1800" dirty="0"/>
              <a:t> kontrollü çalışmalardan biridir. Yakın zamanda Avustralya’da yapılan bir </a:t>
            </a:r>
            <a:r>
              <a:rPr lang="tr-TR" sz="1800" dirty="0" smtClean="0"/>
              <a:t>çalışma </a:t>
            </a:r>
            <a:r>
              <a:rPr lang="tr-TR" sz="1800" dirty="0"/>
              <a:t>majör depresif bozukluğu </a:t>
            </a:r>
            <a:r>
              <a:rPr lang="tr-TR" sz="1800" dirty="0" smtClean="0"/>
              <a:t>olup </a:t>
            </a:r>
            <a:r>
              <a:rPr lang="tr-TR" sz="1800" dirty="0"/>
              <a:t>12 haftadan uzun sürede </a:t>
            </a:r>
            <a:r>
              <a:rPr lang="tr-TR" sz="1800" dirty="0" err="1"/>
              <a:t>remisyona</a:t>
            </a:r>
            <a:r>
              <a:rPr lang="tr-TR" sz="1800" dirty="0"/>
              <a:t> giren  </a:t>
            </a:r>
            <a:r>
              <a:rPr lang="tr-TR" sz="1800" dirty="0" smtClean="0"/>
              <a:t>depresif </a:t>
            </a:r>
            <a:r>
              <a:rPr lang="tr-TR" sz="1800" dirty="0"/>
              <a:t>hastaların belirtilerinde iyileşme olduğunu göstermiştir.</a:t>
            </a:r>
          </a:p>
          <a:p>
            <a:endParaRPr lang="tr-TR" sz="1800" dirty="0"/>
          </a:p>
        </p:txBody>
      </p:sp>
    </p:spTree>
    <p:extLst>
      <p:ext uri="{BB962C8B-B14F-4D97-AF65-F5344CB8AC3E}">
        <p14:creationId xmlns:p14="http://schemas.microsoft.com/office/powerpoint/2010/main" val="438255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p:spPr>
        <p:txBody>
          <a:bodyPr>
            <a:noAutofit/>
          </a:bodyPr>
          <a:lstStyle/>
          <a:p>
            <a:r>
              <a:rPr lang="tr-TR" sz="1800" dirty="0"/>
              <a:t>Çalışmamızda, </a:t>
            </a:r>
            <a:r>
              <a:rPr lang="tr-TR" sz="1800" dirty="0" err="1"/>
              <a:t>MedDiet</a:t>
            </a:r>
            <a:r>
              <a:rPr lang="tr-TR" sz="1800" dirty="0"/>
              <a:t> grubunun ortalama depresyon skoru son derece şiddetli depresyon kesme değerinin altına düşerken, sosyal grupta son derece ciddi aralıkta </a:t>
            </a:r>
            <a:r>
              <a:rPr lang="tr-TR" sz="1800" dirty="0" smtClean="0"/>
              <a:t>kaldı.</a:t>
            </a:r>
            <a:endParaRPr lang="tr-TR" sz="1800" dirty="0"/>
          </a:p>
          <a:p>
            <a:endParaRPr lang="tr-TR" sz="1800" dirty="0" smtClean="0"/>
          </a:p>
          <a:p>
            <a:r>
              <a:rPr lang="tr-TR" sz="1800" dirty="0" smtClean="0"/>
              <a:t>Daha </a:t>
            </a:r>
            <a:r>
              <a:rPr lang="tr-TR" sz="1800" dirty="0"/>
              <a:t>büyük örneklem büyüklükleri ve objektif belirteçleri ile daha fazla çalışma gereklidir. </a:t>
            </a:r>
            <a:endParaRPr lang="tr-TR" sz="1800" dirty="0" smtClean="0"/>
          </a:p>
          <a:p>
            <a:r>
              <a:rPr lang="tr-TR" sz="1800" dirty="0" smtClean="0"/>
              <a:t>Batılı </a:t>
            </a:r>
            <a:r>
              <a:rPr lang="tr-TR" sz="1800" dirty="0"/>
              <a:t>toplumlar </a:t>
            </a:r>
            <a:r>
              <a:rPr lang="tr-TR" sz="1800" dirty="0" smtClean="0"/>
              <a:t>artan ultra-işlenmiş ve paket gıda konusunda </a:t>
            </a:r>
            <a:r>
              <a:rPr lang="tr-TR" sz="1800" dirty="0"/>
              <a:t>endişe verici bir beslenme  </a:t>
            </a:r>
            <a:r>
              <a:rPr lang="tr-TR" sz="1800" dirty="0" smtClean="0"/>
              <a:t>kültürü geliştirdiler. Bu kültür sadece </a:t>
            </a:r>
            <a:r>
              <a:rPr lang="tr-TR" sz="1800" dirty="0"/>
              <a:t>korkunç sağlık sonuçlarına neden  olmakla </a:t>
            </a:r>
            <a:r>
              <a:rPr lang="tr-TR" sz="1800" dirty="0" smtClean="0"/>
              <a:t>kalmayıp, </a:t>
            </a:r>
            <a:r>
              <a:rPr lang="tr-TR" sz="1800" dirty="0"/>
              <a:t>aynı zamanda </a:t>
            </a:r>
            <a:r>
              <a:rPr lang="tr-TR" sz="1800" dirty="0" smtClean="0"/>
              <a:t>insanların gelişimine</a:t>
            </a:r>
            <a:r>
              <a:rPr lang="tr-TR" sz="1800" dirty="0"/>
              <a:t>, yemek pişirme ve sağlıklı yiyeceklerin tadını </a:t>
            </a:r>
            <a:r>
              <a:rPr lang="tr-TR" sz="1800" dirty="0" smtClean="0"/>
              <a:t>çıkarmaktan da  </a:t>
            </a:r>
            <a:r>
              <a:rPr lang="tr-TR" sz="1800" dirty="0"/>
              <a:t>tamamen mahrum </a:t>
            </a:r>
            <a:r>
              <a:rPr lang="tr-TR" sz="1800" dirty="0" smtClean="0"/>
              <a:t>bırakmaktadır.</a:t>
            </a:r>
          </a:p>
          <a:p>
            <a:r>
              <a:rPr lang="tr-TR" sz="1800" dirty="0" smtClean="0"/>
              <a:t>Kronik </a:t>
            </a:r>
            <a:r>
              <a:rPr lang="tr-TR" sz="1800" dirty="0"/>
              <a:t>fiziksel ve zihinsel hastalıkların kişisel, toplumsal ve mali yükünün artması nedeniyle  pişirme becerilerinin ve aile / grup yemeklerinin teşvik edilmesi ile temellere dönme, sağlık hizmeti  ve önleme konusunda basit fakat </a:t>
            </a:r>
            <a:r>
              <a:rPr lang="tr-TR" sz="1800"/>
              <a:t>güçlü </a:t>
            </a:r>
            <a:r>
              <a:rPr lang="tr-TR" sz="1800" smtClean="0"/>
              <a:t>bir </a:t>
            </a:r>
            <a:r>
              <a:rPr lang="tr-TR" sz="1800" dirty="0"/>
              <a:t>yaklaşım olabilir.</a:t>
            </a:r>
          </a:p>
          <a:p>
            <a:endParaRPr lang="tr-TR" sz="1800" dirty="0"/>
          </a:p>
        </p:txBody>
      </p:sp>
    </p:spTree>
    <p:extLst>
      <p:ext uri="{BB962C8B-B14F-4D97-AF65-F5344CB8AC3E}">
        <p14:creationId xmlns:p14="http://schemas.microsoft.com/office/powerpoint/2010/main" val="2810102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buNone/>
            </a:pPr>
            <a:endParaRPr lang="tr-TR" sz="6000" dirty="0" smtClean="0"/>
          </a:p>
          <a:p>
            <a:pPr marL="0" indent="0">
              <a:buNone/>
            </a:pPr>
            <a:r>
              <a:rPr lang="tr-TR" sz="6000" dirty="0"/>
              <a:t> </a:t>
            </a:r>
            <a:r>
              <a:rPr lang="tr-TR" sz="6000" dirty="0" smtClean="0"/>
              <a:t>          TEŞEKKÜRLER..</a:t>
            </a:r>
            <a:endParaRPr lang="tr-TR" sz="60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87948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dirty="0" smtClean="0"/>
              <a:t>Kurulu </a:t>
            </a:r>
            <a:r>
              <a:rPr lang="tr-TR" sz="2000" dirty="0"/>
              <a:t>diyet davranışlarının değiştirilmesi </a:t>
            </a:r>
            <a:r>
              <a:rPr lang="tr-TR" sz="2000" dirty="0" smtClean="0"/>
              <a:t>zor bir </a:t>
            </a:r>
            <a:r>
              <a:rPr lang="tr-TR" sz="2000" dirty="0"/>
              <a:t>konudur ve bu </a:t>
            </a:r>
            <a:r>
              <a:rPr lang="tr-TR" sz="2000" dirty="0" err="1"/>
              <a:t>obezojenik</a:t>
            </a:r>
            <a:r>
              <a:rPr lang="tr-TR" sz="2000" dirty="0"/>
              <a:t> bir çevre ve yüksek </a:t>
            </a:r>
            <a:r>
              <a:rPr lang="tr-TR" sz="2000" dirty="0" smtClean="0"/>
              <a:t>yağlı, şekerli </a:t>
            </a:r>
            <a:r>
              <a:rPr lang="tr-TR" sz="2000" dirty="0"/>
              <a:t>gıdaların bağımlılık yapıcı doğası gibi faktörlere bağlıdır. </a:t>
            </a:r>
            <a:endParaRPr lang="tr-TR" sz="2000" dirty="0" smtClean="0"/>
          </a:p>
          <a:p>
            <a:endParaRPr lang="tr-TR" sz="2000" dirty="0" smtClean="0"/>
          </a:p>
          <a:p>
            <a:r>
              <a:rPr lang="tr-TR" sz="2000" dirty="0" smtClean="0"/>
              <a:t>Bununla </a:t>
            </a:r>
            <a:r>
              <a:rPr lang="tr-TR" sz="2000" dirty="0"/>
              <a:t>birlikte, </a:t>
            </a:r>
            <a:r>
              <a:rPr lang="tr-TR" sz="2000" dirty="0" err="1"/>
              <a:t>nöral</a:t>
            </a:r>
            <a:r>
              <a:rPr lang="tr-TR" sz="2000" dirty="0"/>
              <a:t> ödül eşiklerinin, sağlıksız gıdayı sağlıklı olana tercih lehine değiştirilebileceğine dair kanıtlar vardır.</a:t>
            </a:r>
          </a:p>
          <a:p>
            <a:endParaRPr lang="tr-TR" sz="2000" dirty="0" smtClean="0"/>
          </a:p>
          <a:p>
            <a:r>
              <a:rPr lang="tr-TR" sz="2000" dirty="0" smtClean="0"/>
              <a:t>Akdeniz </a:t>
            </a:r>
            <a:r>
              <a:rPr lang="tr-TR" sz="2000" dirty="0"/>
              <a:t>diyeti yalnızca sağlık </a:t>
            </a:r>
            <a:r>
              <a:rPr lang="tr-TR" sz="2000" dirty="0" smtClean="0"/>
              <a:t>yararlarını </a:t>
            </a:r>
            <a:r>
              <a:rPr lang="tr-TR" sz="2000" dirty="0"/>
              <a:t>göstermekle </a:t>
            </a:r>
            <a:r>
              <a:rPr lang="tr-TR" sz="2000" dirty="0" smtClean="0"/>
              <a:t>kalmayıp, </a:t>
            </a:r>
            <a:r>
              <a:rPr lang="tr-TR" sz="2000" dirty="0"/>
              <a:t>aynı zamanda son derece lezzetli bir beslenme şekli ve sağlıklı bir yaşam biçiminin sürdürülebilir bir parçası </a:t>
            </a:r>
            <a:r>
              <a:rPr lang="tr-TR" sz="2000" dirty="0" smtClean="0"/>
              <a:t>olduğunu da gösterdi.</a:t>
            </a:r>
            <a:endParaRPr lang="tr-TR" sz="2000" dirty="0"/>
          </a:p>
          <a:p>
            <a:endParaRPr lang="tr-TR" sz="20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558462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692696"/>
            <a:ext cx="8229600" cy="5403304"/>
          </a:xfrm>
        </p:spPr>
        <p:txBody>
          <a:bodyPr>
            <a:normAutofit/>
          </a:bodyPr>
          <a:lstStyle/>
          <a:p>
            <a:r>
              <a:rPr lang="tr-TR" sz="2000" dirty="0"/>
              <a:t>RKÇ tasarımı ile 3 aylık periyotlarla toplamda 6 aylık bir gözlemde depresyonlu kişilerde Akdeniz tarzı bir diyet müdahalesinin Ruhsal sağlık ve yaşam kalitesine (</a:t>
            </a:r>
            <a:r>
              <a:rPr lang="tr-TR" sz="2000" dirty="0" err="1"/>
              <a:t>QoL</a:t>
            </a:r>
            <a:r>
              <a:rPr lang="tr-TR" sz="2000" dirty="0"/>
              <a:t>) etkisini </a:t>
            </a:r>
            <a:r>
              <a:rPr lang="tr-TR" sz="2000" dirty="0" smtClean="0"/>
              <a:t>araştırmak amaçlanmıştır.</a:t>
            </a:r>
          </a:p>
          <a:p>
            <a:endParaRPr lang="tr-TR" sz="2000" dirty="0" smtClean="0"/>
          </a:p>
          <a:p>
            <a:r>
              <a:rPr lang="tr-TR" sz="2000" dirty="0" smtClean="0"/>
              <a:t>Bu </a:t>
            </a:r>
            <a:r>
              <a:rPr lang="tr-TR" sz="2000" dirty="0"/>
              <a:t>örnek de dahil olmak üzere zihinsel rahatsızlığı bulunan insanlarda özellikle düşük Omega-3, PUFA düzeyleri nedeniyle, katılımcılara diyet müdahalesinde 6 aylık balık yağı takviyesi </a:t>
            </a:r>
            <a:r>
              <a:rPr lang="tr-TR" sz="2000" dirty="0" smtClean="0"/>
              <a:t>sağlanmıştır.</a:t>
            </a:r>
          </a:p>
          <a:p>
            <a:endParaRPr lang="tr-TR" sz="2000" dirty="0" smtClean="0"/>
          </a:p>
          <a:p>
            <a:r>
              <a:rPr lang="tr-TR" sz="2000" dirty="0" smtClean="0"/>
              <a:t>Akdeniz </a:t>
            </a:r>
            <a:r>
              <a:rPr lang="tr-TR" sz="2000" dirty="0"/>
              <a:t>tarzı diyet müdahale grubu ile karşılaştırma grubundaki diyet değişikliklerini, zihinsel sağlık üzerine etkilerini, iyileşmiş zihinsel sağlık sonuçları ile diyet değişikliği arasındaki korelasyonları ve eritrosit omega-3 ve omega-6 PUFA konsantrasyonları </a:t>
            </a:r>
            <a:r>
              <a:rPr lang="tr-TR" sz="2000" dirty="0" smtClean="0"/>
              <a:t>çalışma sonunda raporlanmıştır</a:t>
            </a:r>
            <a:r>
              <a:rPr lang="tr-TR" sz="2000" dirty="0"/>
              <a:t>.</a:t>
            </a:r>
          </a:p>
          <a:p>
            <a:endParaRPr lang="tr-TR" sz="2000" dirty="0"/>
          </a:p>
          <a:p>
            <a:endParaRPr lang="tr-TR" sz="2000" dirty="0"/>
          </a:p>
        </p:txBody>
      </p:sp>
    </p:spTree>
    <p:extLst>
      <p:ext uri="{BB962C8B-B14F-4D97-AF65-F5344CB8AC3E}">
        <p14:creationId xmlns:p14="http://schemas.microsoft.com/office/powerpoint/2010/main" val="2023257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80728"/>
            <a:ext cx="8229600" cy="5115272"/>
          </a:xfrm>
        </p:spPr>
        <p:txBody>
          <a:bodyPr>
            <a:normAutofit/>
          </a:bodyPr>
          <a:lstStyle/>
          <a:p>
            <a:r>
              <a:rPr lang="tr-TR" sz="2000" dirty="0" smtClean="0"/>
              <a:t>Araştırma</a:t>
            </a:r>
            <a:r>
              <a:rPr lang="tr-TR" sz="2000" dirty="0"/>
              <a:t>, Avustralya Yeni Zelanda Klinik Araştırmalar Kayıt Defteri ile </a:t>
            </a:r>
            <a:r>
              <a:rPr lang="tr-TR" sz="2000" dirty="0" smtClean="0"/>
              <a:t>tescillenmiştir(ACTRN12614000438651</a:t>
            </a:r>
            <a:r>
              <a:rPr lang="tr-TR" sz="2000" dirty="0"/>
              <a:t>).</a:t>
            </a:r>
          </a:p>
          <a:p>
            <a:endParaRPr lang="tr-TR" sz="2000" dirty="0" smtClean="0"/>
          </a:p>
          <a:p>
            <a:r>
              <a:rPr lang="tr-TR" sz="2000" dirty="0" err="1" smtClean="0"/>
              <a:t>ETİk</a:t>
            </a:r>
            <a:r>
              <a:rPr lang="tr-TR" sz="2000" dirty="0" smtClean="0"/>
              <a:t> ve İZİNLER</a:t>
            </a:r>
            <a:endParaRPr lang="tr-TR" sz="2000" dirty="0"/>
          </a:p>
          <a:p>
            <a:r>
              <a:rPr lang="tr-TR" sz="2000" dirty="0"/>
              <a:t>Etik onayı, Güney Avustralya Üniversitesi İnsan Araştırma Etik Kurulu tarafından </a:t>
            </a:r>
            <a:r>
              <a:rPr lang="tr-TR" sz="2000" dirty="0" smtClean="0"/>
              <a:t>sağlanmış.</a:t>
            </a:r>
            <a:endParaRPr lang="tr-TR" sz="2000" dirty="0"/>
          </a:p>
          <a:p>
            <a:r>
              <a:rPr lang="tr-TR" sz="2000" dirty="0"/>
              <a:t>(Kayıt No: 0000032674) ve tüm katılımcılar, çalışmaya katılmak için yazılı bilgilendirilmiş onay vermişlerdir.</a:t>
            </a:r>
          </a:p>
          <a:p>
            <a:endParaRPr lang="tr-TR" sz="2000" dirty="0" smtClean="0"/>
          </a:p>
        </p:txBody>
      </p:sp>
      <p:sp>
        <p:nvSpPr>
          <p:cNvPr id="3" name="Başlık 2"/>
          <p:cNvSpPr>
            <a:spLocks noGrp="1"/>
          </p:cNvSpPr>
          <p:nvPr>
            <p:ph type="title"/>
          </p:nvPr>
        </p:nvSpPr>
        <p:spPr>
          <a:xfrm>
            <a:off x="457200" y="152400"/>
            <a:ext cx="8229600" cy="756320"/>
          </a:xfrm>
        </p:spPr>
        <p:txBody>
          <a:bodyPr/>
          <a:lstStyle/>
          <a:p>
            <a:r>
              <a:rPr lang="tr-TR" dirty="0" smtClean="0"/>
              <a:t>METOD</a:t>
            </a:r>
            <a:endParaRPr lang="tr-TR" dirty="0"/>
          </a:p>
        </p:txBody>
      </p:sp>
    </p:spTree>
    <p:extLst>
      <p:ext uri="{BB962C8B-B14F-4D97-AF65-F5344CB8AC3E}">
        <p14:creationId xmlns:p14="http://schemas.microsoft.com/office/powerpoint/2010/main" val="88354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62500" lnSpcReduction="20000"/>
          </a:bodyPr>
          <a:lstStyle/>
          <a:p>
            <a:r>
              <a:rPr lang="tr-TR" sz="2800" dirty="0"/>
              <a:t>Katılımcılar</a:t>
            </a:r>
          </a:p>
          <a:p>
            <a:r>
              <a:rPr lang="tr-TR" sz="2800" dirty="0" err="1"/>
              <a:t>Cohen’in</a:t>
            </a:r>
            <a:r>
              <a:rPr lang="tr-TR" sz="2800" dirty="0"/>
              <a:t> güç analizine göre %80 güç (n=120) ve % 5 anlamlılık düzeyini yakalayabilmek  için her grup için en az 60 kişi gerekliydi. </a:t>
            </a:r>
          </a:p>
          <a:p>
            <a:r>
              <a:rPr lang="tr-TR" sz="2800" dirty="0"/>
              <a:t>Tahmini % 30 bırakma oranına izin verildiğinde, hedef örneklem büyüklüğü n = 172 idi.  </a:t>
            </a:r>
          </a:p>
          <a:p>
            <a:r>
              <a:rPr lang="tr-TR" sz="2800" dirty="0"/>
              <a:t>Gazete ilanları, el ilanları, televizyon ve radyo röportajları, sosyal medya ve pazar araştırması ajansı kullanarak  2014 ve 2015 yıllarında önceki 2 ayda veya daha uzun süredir, GP tarafından teşhisi konulan veya kendi kendini bildiren depresyon yaşayan 182 erişkin çalışmaya alınmıştır.</a:t>
            </a:r>
          </a:p>
          <a:p>
            <a:r>
              <a:rPr lang="tr-TR" sz="2800" dirty="0"/>
              <a:t>Bu uygun gönüllülerin 163'ü temel değerlendirmelere katıldı. </a:t>
            </a:r>
          </a:p>
          <a:p>
            <a:r>
              <a:rPr lang="tr-TR" sz="2800" dirty="0"/>
              <a:t>Retrospektif yapılan değerlendirmeler sonucunda 11 katılımcı, Depresyon </a:t>
            </a:r>
            <a:r>
              <a:rPr lang="tr-TR" sz="2800" dirty="0" err="1"/>
              <a:t>Anksiyete</a:t>
            </a:r>
            <a:r>
              <a:rPr lang="tr-TR" sz="2800" dirty="0"/>
              <a:t> Stres Ölçeği (DASS)kullanılarak yapılan  bazal değerlendirmeler sonucu depresyon tanısının olmadığı ya da 'orta' ile 'son derece ciddi' skorları olmaması nedeniyle çalışmadan çıkarıldı ve toplam örneklem boyutu 152  olarak belirlendi.</a:t>
            </a:r>
          </a:p>
          <a:p>
            <a:r>
              <a:rPr lang="tr-TR" sz="2800" dirty="0"/>
              <a:t>Çalışma boyunca katılımcıların CONSORT akış şeması Şekil 1'de verilmiştir.</a:t>
            </a:r>
          </a:p>
          <a:p>
            <a:endParaRPr lang="tr-TR" sz="2800" dirty="0"/>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950779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87815"/>
            <a:ext cx="8352928" cy="664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143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175</TotalTime>
  <Words>3991</Words>
  <Application>Microsoft Office PowerPoint</Application>
  <PresentationFormat>Ekran Gösterisi (4:3)</PresentationFormat>
  <Paragraphs>236</Paragraphs>
  <Slides>45</Slides>
  <Notes>1</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Kağıt</vt:lpstr>
      <vt:lpstr>PowerPoint Sunusu</vt:lpstr>
      <vt:lpstr>GİRİŞ</vt:lpstr>
      <vt:lpstr>PowerPoint Sunusu</vt:lpstr>
      <vt:lpstr>PowerPoint Sunusu</vt:lpstr>
      <vt:lpstr>PowerPoint Sunusu</vt:lpstr>
      <vt:lpstr>PowerPoint Sunusu</vt:lpstr>
      <vt:lpstr>METOD</vt:lpstr>
      <vt:lpstr>PowerPoint Sunusu</vt:lpstr>
      <vt:lpstr>PowerPoint Sunusu</vt:lpstr>
      <vt:lpstr>    Prosedür</vt:lpstr>
      <vt:lpstr>PowerPoint Sunusu</vt:lpstr>
      <vt:lpstr>PowerPoint Sunusu</vt:lpstr>
      <vt:lpstr>PowerPoint Sunusu</vt:lpstr>
      <vt:lpstr>PowerPoint Sunusu</vt:lpstr>
      <vt:lpstr>Ölçekler</vt:lpstr>
      <vt:lpstr>DASS-21 ve AQoL-8D</vt:lpstr>
      <vt:lpstr>PowerPoint Sunusu</vt:lpstr>
      <vt:lpstr>PowerPoint Sunusu</vt:lpstr>
      <vt:lpstr>Omega-3 yağ asitleri</vt:lpstr>
      <vt:lpstr>İstatistiksel Analiz</vt:lpstr>
      <vt:lpstr>Sonuçlar</vt:lpstr>
      <vt:lpstr>PowerPoint Sunusu</vt:lpstr>
      <vt:lpstr>PowerPoint Sunusu</vt:lpstr>
      <vt:lpstr>PowerPoint Sunusu</vt:lpstr>
      <vt:lpstr>Diyet değişiklikleri</vt:lpstr>
      <vt:lpstr>PowerPoint Sunusu</vt:lpstr>
      <vt:lpstr>PowerPoint Sunusu</vt:lpstr>
      <vt:lpstr>Zihinsel sağlık sonuçları</vt:lpstr>
      <vt:lpstr>PowerPoint Sunusu</vt:lpstr>
      <vt:lpstr>PowerPoint Sunusu</vt:lpstr>
      <vt:lpstr>PowerPoint Sunusu</vt:lpstr>
      <vt:lpstr>PowerPoint Sunusu</vt:lpstr>
      <vt:lpstr> Eritrosit çoklu doymamış yağ asitleri ile zihinsel sağlık arasındaki korelasyonlar </vt:lpstr>
      <vt:lpstr>PowerPoint Sunusu</vt:lpstr>
      <vt:lpstr>Tartışma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NURDAN ÖZKAYA</dc:creator>
  <cp:lastModifiedBy>NURDAN ÖZKAYA</cp:lastModifiedBy>
  <cp:revision>63</cp:revision>
  <dcterms:created xsi:type="dcterms:W3CDTF">2017-12-11T08:39:04Z</dcterms:created>
  <dcterms:modified xsi:type="dcterms:W3CDTF">2017-12-12T09:51:05Z</dcterms:modified>
</cp:coreProperties>
</file>