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77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4" r:id="rId22"/>
    <p:sldId id="27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>
        <p:scale>
          <a:sx n="66" d="100"/>
          <a:sy n="66" d="100"/>
        </p:scale>
        <p:origin x="9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6BF12-78DA-462D-9CF9-36E8AC562D06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45B92-56EF-499B-8E33-985A76BD77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62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5B92-56EF-499B-8E33-985A76BD77C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66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71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9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5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22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6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42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89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23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37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91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9AF3-E14A-4C2C-8282-14495AFCFABD}" type="datetimeFigureOut">
              <a:rPr lang="tr-TR" smtClean="0"/>
              <a:t>10.04.2018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E49D-9DCF-4057-8722-FE6DB2CD9A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87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35314" y="585334"/>
            <a:ext cx="9144000" cy="2387600"/>
          </a:xfrm>
        </p:spPr>
        <p:txBody>
          <a:bodyPr>
            <a:normAutofit/>
          </a:bodyPr>
          <a:lstStyle/>
          <a:p>
            <a:r>
              <a:rPr lang="tr-TR" sz="7200" b="1" dirty="0" err="1" smtClean="0"/>
              <a:t>Diplopi</a:t>
            </a:r>
            <a:r>
              <a:rPr lang="tr-TR" sz="7200" b="1" dirty="0" smtClean="0"/>
              <a:t> ve </a:t>
            </a:r>
            <a:r>
              <a:rPr lang="tr-TR" sz="7200" b="1" dirty="0" err="1" smtClean="0"/>
              <a:t>Ptozis</a:t>
            </a:r>
            <a:endParaRPr lang="tr-TR" sz="7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73829" y="4719638"/>
            <a:ext cx="9144000" cy="1637619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                       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KTÜ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Tıp Fakültesi Aile Hekimliği AD </a:t>
            </a:r>
            <a:br>
              <a:rPr lang="tr-T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                Arş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. Gör.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Dr. Ahmet KAR</a:t>
            </a:r>
          </a:p>
          <a:p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                       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.04.2018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790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Diyabetik Üçüncü Sinir Felci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Diyabetik üçüncü sinir felci, </a:t>
            </a:r>
            <a:r>
              <a:rPr lang="tr-TR" sz="2400" dirty="0" err="1" smtClean="0"/>
              <a:t>okülomotor</a:t>
            </a:r>
            <a:r>
              <a:rPr lang="tr-TR" sz="2400" dirty="0" smtClean="0"/>
              <a:t> </a:t>
            </a:r>
            <a:r>
              <a:rPr lang="tr-TR" sz="2400" dirty="0" err="1" smtClean="0"/>
              <a:t>kranial</a:t>
            </a:r>
            <a:r>
              <a:rPr lang="tr-TR" sz="2400" dirty="0" smtClean="0"/>
              <a:t> sinire giden kan akımının </a:t>
            </a:r>
            <a:r>
              <a:rPr lang="tr-TR" sz="2400" dirty="0" err="1" smtClean="0"/>
              <a:t>mikrovasküler</a:t>
            </a:r>
            <a:r>
              <a:rPr lang="tr-TR" sz="2400" dirty="0" smtClean="0"/>
              <a:t> enfarktüsünün neden olduğu bir hastalıktır. </a:t>
            </a:r>
          </a:p>
          <a:p>
            <a:r>
              <a:rPr lang="tr-TR" sz="2400" dirty="0" err="1" smtClean="0"/>
              <a:t>Enfarkt</a:t>
            </a:r>
            <a:r>
              <a:rPr lang="tr-TR" sz="2400" dirty="0" smtClean="0"/>
              <a:t> ilk olarak üçüncü sinirin iç kısmını besleyen en küçük damarlarda ortaya çıkar. </a:t>
            </a:r>
          </a:p>
          <a:p>
            <a:r>
              <a:rPr lang="tr-TR" sz="2400" dirty="0" smtClean="0"/>
              <a:t>Bu, </a:t>
            </a:r>
            <a:r>
              <a:rPr lang="tr-TR" sz="2400" dirty="0" err="1" smtClean="0"/>
              <a:t>pupillanın</a:t>
            </a:r>
            <a:r>
              <a:rPr lang="tr-TR" sz="2400" dirty="0" smtClean="0"/>
              <a:t> </a:t>
            </a:r>
            <a:r>
              <a:rPr lang="tr-TR" sz="2400" dirty="0" smtClean="0"/>
              <a:t>korunduğu bir tablo ile sonuçlanır, çünkü yüzeysel parasempatik sinir lifleri etkilenmez.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563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2342"/>
            <a:ext cx="12093893" cy="84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Diyabetik Üçüncü Sinir Felci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Diyabet kaynaklı </a:t>
            </a:r>
            <a:r>
              <a:rPr lang="tr-TR" sz="2400" dirty="0" err="1" smtClean="0"/>
              <a:t>mikrovasküler</a:t>
            </a:r>
            <a:r>
              <a:rPr lang="tr-TR" sz="2400" dirty="0" smtClean="0"/>
              <a:t> </a:t>
            </a:r>
            <a:r>
              <a:rPr lang="tr-TR" sz="2400" dirty="0" err="1" smtClean="0"/>
              <a:t>iskemi</a:t>
            </a:r>
            <a:r>
              <a:rPr lang="tr-TR" sz="2400" dirty="0" smtClean="0"/>
              <a:t> üçüncü sinir paralizisinin en sık görülen </a:t>
            </a:r>
            <a:r>
              <a:rPr lang="tr-TR" sz="2400" dirty="0" smtClean="0"/>
              <a:t>nedenidir</a:t>
            </a:r>
            <a:r>
              <a:rPr lang="tr-TR" sz="2400" dirty="0" smtClean="0"/>
              <a:t>. </a:t>
            </a:r>
            <a:endParaRPr lang="tr-TR" sz="2400" dirty="0" smtClean="0"/>
          </a:p>
          <a:p>
            <a:r>
              <a:rPr lang="tr-TR" sz="2400" dirty="0" smtClean="0"/>
              <a:t>Hipertansiyon veya diyabet gibi diğer </a:t>
            </a:r>
            <a:r>
              <a:rPr lang="tr-TR" sz="2400" dirty="0" err="1" smtClean="0"/>
              <a:t>vasküler</a:t>
            </a:r>
            <a:r>
              <a:rPr lang="tr-TR" sz="2400" dirty="0" smtClean="0"/>
              <a:t> risk faktörleri olan daha yaşlı bir hastada </a:t>
            </a:r>
            <a:r>
              <a:rPr lang="tr-TR" sz="2400" dirty="0" err="1" smtClean="0"/>
              <a:t>pupil</a:t>
            </a:r>
            <a:r>
              <a:rPr lang="tr-TR" sz="2400" dirty="0" err="1" smtClean="0"/>
              <a:t>in</a:t>
            </a:r>
            <a:r>
              <a:rPr lang="tr-TR" sz="2400" dirty="0" smtClean="0"/>
              <a:t> korunduğu</a:t>
            </a:r>
            <a:r>
              <a:rPr lang="tr-TR" sz="2400" dirty="0" smtClean="0"/>
              <a:t> bir klinik tablo </a:t>
            </a:r>
            <a:r>
              <a:rPr lang="tr-TR" sz="2400" dirty="0" smtClean="0"/>
              <a:t>tanısaldır. </a:t>
            </a:r>
          </a:p>
          <a:p>
            <a:r>
              <a:rPr lang="tr-TR" sz="2400" dirty="0" smtClean="0"/>
              <a:t>Tanı net değilse veya belirtiler devam ederse manyetik rezonans görüntüleme yapılmalıdır. </a:t>
            </a:r>
          </a:p>
        </p:txBody>
      </p:sp>
    </p:spTree>
    <p:extLst>
      <p:ext uri="{BB962C8B-B14F-4D97-AF65-F5344CB8AC3E}">
        <p14:creationId xmlns:p14="http://schemas.microsoft.com/office/powerpoint/2010/main" val="94272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Diyabetik Üçüncü Sinir Felci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Tedavi altta yatan </a:t>
            </a:r>
            <a:r>
              <a:rPr lang="tr-TR" sz="2400" dirty="0" err="1" smtClean="0"/>
              <a:t>etyolojiyi</a:t>
            </a:r>
            <a:r>
              <a:rPr lang="tr-TR" sz="2400" dirty="0" smtClean="0"/>
              <a:t> </a:t>
            </a:r>
            <a:r>
              <a:rPr lang="tr-TR" sz="2400" dirty="0" smtClean="0"/>
              <a:t>hedefler.</a:t>
            </a:r>
          </a:p>
          <a:p>
            <a:r>
              <a:rPr lang="tr-TR" sz="2400" dirty="0" err="1"/>
              <a:t>A</a:t>
            </a:r>
            <a:r>
              <a:rPr lang="tr-TR" sz="2400" dirty="0" err="1" smtClean="0"/>
              <a:t>ntiplatelet</a:t>
            </a:r>
            <a:r>
              <a:rPr lang="tr-TR" sz="2400" dirty="0" smtClean="0"/>
              <a:t> tedaviyi </a:t>
            </a:r>
            <a:r>
              <a:rPr lang="tr-TR" sz="2400" dirty="0" smtClean="0"/>
              <a:t>ve diyabet ve kan </a:t>
            </a:r>
            <a:r>
              <a:rPr lang="tr-TR" sz="2400" dirty="0" smtClean="0"/>
              <a:t>basıncının kontrolünü içerir.</a:t>
            </a:r>
            <a:endParaRPr lang="tr-TR" sz="2400" dirty="0" smtClean="0"/>
          </a:p>
          <a:p>
            <a:r>
              <a:rPr lang="tr-TR" sz="2400" dirty="0" smtClean="0"/>
              <a:t>Çoğu </a:t>
            </a:r>
            <a:r>
              <a:rPr lang="tr-TR" sz="2400" dirty="0"/>
              <a:t>hasta haftalar ila </a:t>
            </a:r>
            <a:r>
              <a:rPr lang="tr-TR" sz="2400" dirty="0" smtClean="0"/>
              <a:t>aylar içinde iyileşir ancak altı </a:t>
            </a:r>
            <a:r>
              <a:rPr lang="tr-TR" sz="2400" dirty="0" smtClean="0"/>
              <a:t>aydan </a:t>
            </a:r>
            <a:r>
              <a:rPr lang="tr-TR" sz="2400" dirty="0" smtClean="0"/>
              <a:t>uzun</a:t>
            </a:r>
            <a:r>
              <a:rPr lang="tr-TR" sz="2400" dirty="0"/>
              <a:t> </a:t>
            </a:r>
            <a:r>
              <a:rPr lang="tr-TR" sz="2400" dirty="0" smtClean="0"/>
              <a:t>devam eden </a:t>
            </a:r>
            <a:r>
              <a:rPr lang="tr-TR" sz="2400" dirty="0" err="1" smtClean="0"/>
              <a:t>defisitler</a:t>
            </a:r>
            <a:r>
              <a:rPr lang="tr-TR" sz="2400" dirty="0" smtClean="0"/>
              <a:t> </a:t>
            </a:r>
            <a:r>
              <a:rPr lang="tr-TR" sz="2400" dirty="0" smtClean="0"/>
              <a:t>genellikle kalıcı </a:t>
            </a:r>
            <a:r>
              <a:rPr lang="tr-TR" sz="2400" dirty="0" smtClean="0"/>
              <a:t>olur.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847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 smtClean="0"/>
              <a:t>Komünikan</a:t>
            </a:r>
            <a:r>
              <a:rPr lang="tr-TR" dirty="0" smtClean="0"/>
              <a:t> Arter Anevrizması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Ü</a:t>
            </a:r>
            <a:r>
              <a:rPr lang="tr-TR" sz="2400" dirty="0" smtClean="0"/>
              <a:t>çüncü </a:t>
            </a:r>
            <a:r>
              <a:rPr lang="tr-TR" sz="2400" dirty="0" smtClean="0"/>
              <a:t>sinir felcine yol açan </a:t>
            </a:r>
            <a:r>
              <a:rPr lang="tr-TR" sz="2400" dirty="0" err="1" smtClean="0"/>
              <a:t>okülomotor</a:t>
            </a:r>
            <a:r>
              <a:rPr lang="tr-TR" sz="2400" dirty="0" smtClean="0"/>
              <a:t> </a:t>
            </a:r>
            <a:r>
              <a:rPr lang="tr-TR" sz="2400" dirty="0" smtClean="0"/>
              <a:t>sinir kompresyonu olabilir. </a:t>
            </a:r>
            <a:endParaRPr lang="tr-TR" sz="2400" dirty="0" smtClean="0"/>
          </a:p>
          <a:p>
            <a:r>
              <a:rPr lang="tr-TR" sz="2400" dirty="0" err="1"/>
              <a:t>P</a:t>
            </a:r>
            <a:r>
              <a:rPr lang="tr-TR" sz="2400" dirty="0" err="1" smtClean="0"/>
              <a:t>upilin</a:t>
            </a:r>
            <a:r>
              <a:rPr lang="tr-TR" sz="2400" dirty="0" smtClean="0"/>
              <a:t> parasempatik lifleri üçüncü sinirin </a:t>
            </a:r>
            <a:r>
              <a:rPr lang="tr-TR" sz="2400" dirty="0" smtClean="0"/>
              <a:t>dış tarafında seyreder.</a:t>
            </a:r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 smtClean="0"/>
              <a:t>nedenle </a:t>
            </a:r>
            <a:r>
              <a:rPr lang="tr-TR" sz="2400" dirty="0" smtClean="0"/>
              <a:t>bu tip bir anevrizma tarafından bası tipik olarak </a:t>
            </a:r>
            <a:r>
              <a:rPr lang="tr-TR" sz="2400" dirty="0" err="1" smtClean="0"/>
              <a:t>pupil</a:t>
            </a:r>
            <a:r>
              <a:rPr lang="tr-TR" sz="2400" dirty="0" smtClean="0"/>
              <a:t> </a:t>
            </a:r>
            <a:r>
              <a:rPr lang="tr-TR" sz="2400" dirty="0" err="1" smtClean="0"/>
              <a:t>konstriksiyonunu</a:t>
            </a:r>
            <a:r>
              <a:rPr lang="tr-TR" sz="2400" dirty="0" smtClean="0"/>
              <a:t> bozar.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3872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Myastenia</a:t>
            </a:r>
            <a:r>
              <a:rPr lang="tr-TR" dirty="0" smtClean="0"/>
              <a:t> </a:t>
            </a:r>
            <a:r>
              <a:rPr lang="tr-TR" dirty="0" err="1" smtClean="0"/>
              <a:t>Graves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Myastenia</a:t>
            </a:r>
            <a:r>
              <a:rPr lang="tr-TR" sz="2400" dirty="0" smtClean="0"/>
              <a:t> </a:t>
            </a:r>
            <a:r>
              <a:rPr lang="tr-TR" sz="2400" dirty="0" err="1" smtClean="0"/>
              <a:t>graves</a:t>
            </a:r>
            <a:r>
              <a:rPr lang="tr-TR" sz="2400" dirty="0" smtClean="0"/>
              <a:t>, </a:t>
            </a:r>
            <a:r>
              <a:rPr lang="tr-TR" sz="2400" dirty="0" err="1" smtClean="0"/>
              <a:t>postsinaptik</a:t>
            </a:r>
            <a:r>
              <a:rPr lang="tr-TR" sz="2400" dirty="0" smtClean="0"/>
              <a:t> </a:t>
            </a:r>
            <a:r>
              <a:rPr lang="tr-TR" sz="2400" dirty="0" err="1" smtClean="0"/>
              <a:t>asetilkolin</a:t>
            </a:r>
            <a:r>
              <a:rPr lang="tr-TR" sz="2400" dirty="0" smtClean="0"/>
              <a:t> reseptörlerinin </a:t>
            </a:r>
            <a:r>
              <a:rPr lang="tr-TR" sz="2400" dirty="0" err="1" smtClean="0"/>
              <a:t>otoimmün</a:t>
            </a:r>
            <a:r>
              <a:rPr lang="tr-TR" sz="2400" dirty="0" smtClean="0"/>
              <a:t> yıkımı ile karakterizedir.</a:t>
            </a:r>
          </a:p>
          <a:p>
            <a:r>
              <a:rPr lang="tr-TR" sz="2400" dirty="0" smtClean="0"/>
              <a:t>Bu durum iskelet kaslarının zayıflığı ve yorgunluğu olarak kendini gösterir; </a:t>
            </a:r>
            <a:r>
              <a:rPr lang="tr-TR" sz="2400" dirty="0" smtClean="0"/>
              <a:t>ilk </a:t>
            </a:r>
            <a:r>
              <a:rPr lang="tr-TR" sz="2400" dirty="0" smtClean="0"/>
              <a:t>önce küçük kaslar etkilenir. </a:t>
            </a:r>
          </a:p>
        </p:txBody>
      </p:sp>
    </p:spTree>
    <p:extLst>
      <p:ext uri="{BB962C8B-B14F-4D97-AF65-F5344CB8AC3E}">
        <p14:creationId xmlns:p14="http://schemas.microsoft.com/office/powerpoint/2010/main" val="399569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Myastenia</a:t>
            </a:r>
            <a:r>
              <a:rPr lang="tr-TR" dirty="0"/>
              <a:t> </a:t>
            </a:r>
            <a:r>
              <a:rPr lang="tr-TR" dirty="0" err="1"/>
              <a:t>Graves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12711"/>
            <a:ext cx="10515600" cy="4351338"/>
          </a:xfrm>
        </p:spPr>
        <p:txBody>
          <a:bodyPr/>
          <a:lstStyle/>
          <a:p>
            <a:r>
              <a:rPr lang="tr-TR" sz="2400" dirty="0" err="1" smtClean="0"/>
              <a:t>Myastania</a:t>
            </a:r>
            <a:r>
              <a:rPr lang="tr-TR" sz="2400" dirty="0" smtClean="0"/>
              <a:t> </a:t>
            </a:r>
            <a:r>
              <a:rPr lang="tr-TR" sz="2400" dirty="0" err="1" smtClean="0"/>
              <a:t>graves</a:t>
            </a:r>
            <a:r>
              <a:rPr lang="tr-TR" sz="2400" dirty="0" smtClean="0"/>
              <a:t> ayrıca </a:t>
            </a:r>
            <a:r>
              <a:rPr lang="tr-TR" sz="2400" dirty="0" err="1" smtClean="0"/>
              <a:t>p</a:t>
            </a:r>
            <a:r>
              <a:rPr lang="tr-TR" sz="2400" dirty="0" err="1" smtClean="0"/>
              <a:t>tozis</a:t>
            </a:r>
            <a:r>
              <a:rPr lang="tr-TR" sz="2400" dirty="0" smtClean="0"/>
              <a:t> ve </a:t>
            </a:r>
            <a:r>
              <a:rPr lang="tr-TR" sz="2400" dirty="0" err="1" smtClean="0"/>
              <a:t>pupilin</a:t>
            </a:r>
            <a:r>
              <a:rPr lang="tr-TR" sz="2400" dirty="0" smtClean="0"/>
              <a:t> korunduğu </a:t>
            </a:r>
            <a:r>
              <a:rPr lang="tr-TR" sz="2400" dirty="0" smtClean="0"/>
              <a:t>üçüncü sinir felci olarak da ortaya çıkabilir. </a:t>
            </a:r>
          </a:p>
          <a:p>
            <a:r>
              <a:rPr lang="tr-TR" sz="2400" dirty="0" smtClean="0"/>
              <a:t>Buzun iki dakika süreyle uygulanması tipik olarak, </a:t>
            </a:r>
            <a:r>
              <a:rPr lang="tr-TR" sz="2400" dirty="0" err="1" smtClean="0"/>
              <a:t>pitozun</a:t>
            </a:r>
            <a:r>
              <a:rPr lang="tr-TR" sz="2400" dirty="0" smtClean="0"/>
              <a:t> rahatlaması </a:t>
            </a:r>
            <a:r>
              <a:rPr lang="tr-TR" sz="2400" dirty="0" err="1" smtClean="0"/>
              <a:t>myastaniayı</a:t>
            </a:r>
            <a:r>
              <a:rPr lang="tr-TR" sz="2400" dirty="0" smtClean="0"/>
              <a:t> </a:t>
            </a:r>
            <a:r>
              <a:rPr lang="tr-TR" sz="2400" dirty="0" err="1" smtClean="0"/>
              <a:t>iskemik</a:t>
            </a:r>
            <a:r>
              <a:rPr lang="tr-TR" sz="2400" dirty="0" smtClean="0"/>
              <a:t> </a:t>
            </a:r>
            <a:r>
              <a:rPr lang="tr-TR" sz="2400" dirty="0" err="1" smtClean="0"/>
              <a:t>palsilerden</a:t>
            </a:r>
            <a:r>
              <a:rPr lang="tr-TR" sz="2400" dirty="0" smtClean="0"/>
              <a:t> ayırır.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900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Orbital</a:t>
            </a:r>
            <a:r>
              <a:rPr lang="tr-TR" dirty="0" smtClean="0"/>
              <a:t> </a:t>
            </a:r>
            <a:r>
              <a:rPr lang="tr-TR" dirty="0" err="1"/>
              <a:t>M</a:t>
            </a:r>
            <a:r>
              <a:rPr lang="tr-TR" dirty="0" err="1" smtClean="0"/>
              <a:t>iyozit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Orbital</a:t>
            </a:r>
            <a:r>
              <a:rPr lang="tr-TR" sz="2400" dirty="0" smtClean="0"/>
              <a:t> </a:t>
            </a:r>
            <a:r>
              <a:rPr lang="tr-TR" sz="2400" dirty="0" err="1" smtClean="0"/>
              <a:t>miyozit</a:t>
            </a:r>
            <a:r>
              <a:rPr lang="tr-TR" sz="2400" dirty="0" smtClean="0"/>
              <a:t> en az bir </a:t>
            </a:r>
            <a:r>
              <a:rPr lang="tr-TR" sz="2400" dirty="0" err="1" smtClean="0"/>
              <a:t>ekstraoküler</a:t>
            </a:r>
            <a:r>
              <a:rPr lang="tr-TR" sz="2400" dirty="0" smtClean="0"/>
              <a:t> kasın iltihaplanmasıdır. </a:t>
            </a:r>
            <a:endParaRPr lang="tr-TR" sz="2400" dirty="0" smtClean="0"/>
          </a:p>
          <a:p>
            <a:r>
              <a:rPr lang="tr-TR" sz="2400" dirty="0" smtClean="0"/>
              <a:t>Hastalar </a:t>
            </a:r>
            <a:r>
              <a:rPr lang="tr-TR" sz="2400" dirty="0" smtClean="0"/>
              <a:t>akut </a:t>
            </a:r>
            <a:r>
              <a:rPr lang="tr-TR" sz="2400" dirty="0" err="1" smtClean="0"/>
              <a:t>orbital</a:t>
            </a:r>
            <a:r>
              <a:rPr lang="tr-TR" sz="2400" dirty="0" smtClean="0"/>
              <a:t> ağrı ve </a:t>
            </a:r>
            <a:r>
              <a:rPr lang="tr-TR" sz="2400" dirty="0" err="1" smtClean="0"/>
              <a:t>diplopi</a:t>
            </a:r>
            <a:r>
              <a:rPr lang="tr-TR" sz="2400" dirty="0" smtClean="0"/>
              <a:t> ile başvururlar ve sıklıkla </a:t>
            </a:r>
            <a:r>
              <a:rPr lang="tr-TR" sz="2400" dirty="0" err="1" smtClean="0"/>
              <a:t>konjonktivit</a:t>
            </a:r>
            <a:r>
              <a:rPr lang="tr-TR" sz="2400" dirty="0" smtClean="0"/>
              <a:t> elementlerine </a:t>
            </a:r>
            <a:r>
              <a:rPr lang="tr-TR" sz="2400" dirty="0" smtClean="0"/>
              <a:t>sahiptirler.</a:t>
            </a:r>
          </a:p>
          <a:p>
            <a:r>
              <a:rPr lang="tr-TR" sz="2400" dirty="0" err="1" smtClean="0"/>
              <a:t>Pupil</a:t>
            </a:r>
            <a:r>
              <a:rPr lang="tr-TR" sz="2400" dirty="0" smtClean="0"/>
              <a:t> korunur. </a:t>
            </a:r>
          </a:p>
        </p:txBody>
      </p:sp>
    </p:spTree>
    <p:extLst>
      <p:ext uri="{BB962C8B-B14F-4D97-AF65-F5344CB8AC3E}">
        <p14:creationId xmlns:p14="http://schemas.microsoft.com/office/powerpoint/2010/main" val="375982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Orbital</a:t>
            </a:r>
            <a:r>
              <a:rPr lang="tr-TR" dirty="0"/>
              <a:t> </a:t>
            </a:r>
            <a:r>
              <a:rPr lang="tr-TR" dirty="0" err="1"/>
              <a:t>Miyozit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Orbital</a:t>
            </a:r>
            <a:r>
              <a:rPr lang="tr-TR" sz="2400" dirty="0" smtClean="0"/>
              <a:t> </a:t>
            </a:r>
            <a:r>
              <a:rPr lang="tr-TR" sz="2400" dirty="0" err="1"/>
              <a:t>miyozit</a:t>
            </a:r>
            <a:r>
              <a:rPr lang="tr-TR" sz="2400" dirty="0"/>
              <a:t>, </a:t>
            </a:r>
            <a:r>
              <a:rPr lang="tr-TR" sz="2400" dirty="0" err="1"/>
              <a:t>nörogörüntüleme</a:t>
            </a:r>
            <a:r>
              <a:rPr lang="tr-TR" sz="2400" dirty="0"/>
              <a:t> ile teşhis edilir ve </a:t>
            </a:r>
            <a:r>
              <a:rPr lang="tr-TR" sz="2400" dirty="0" err="1"/>
              <a:t>fokal</a:t>
            </a:r>
            <a:r>
              <a:rPr lang="tr-TR" sz="2400" dirty="0"/>
              <a:t> veya </a:t>
            </a:r>
            <a:r>
              <a:rPr lang="tr-TR" sz="2400" dirty="0" err="1"/>
              <a:t>diffüz</a:t>
            </a:r>
            <a:r>
              <a:rPr lang="tr-TR" sz="2400" dirty="0"/>
              <a:t> </a:t>
            </a:r>
            <a:r>
              <a:rPr lang="tr-TR" sz="2400" dirty="0" err="1"/>
              <a:t>ekstraoküler</a:t>
            </a:r>
            <a:r>
              <a:rPr lang="tr-TR" sz="2400" dirty="0"/>
              <a:t> lezyonların yokluğu ile dışlanır. </a:t>
            </a:r>
          </a:p>
          <a:p>
            <a:r>
              <a:rPr lang="tr-TR" sz="2400" dirty="0" err="1"/>
              <a:t>Kortikosteroidlerle</a:t>
            </a:r>
            <a:r>
              <a:rPr lang="tr-TR" sz="2400" dirty="0"/>
              <a:t> tedavi edilir.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705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</a:t>
            </a:r>
            <a:r>
              <a:rPr lang="tr-TR" dirty="0" err="1" smtClean="0"/>
              <a:t>ertebrobaziler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Posterior</a:t>
            </a:r>
            <a:r>
              <a:rPr lang="tr-TR" sz="2400" dirty="0" smtClean="0"/>
              <a:t> sirkülasyon </a:t>
            </a:r>
            <a:r>
              <a:rPr lang="tr-TR" sz="2400" dirty="0" err="1" smtClean="0"/>
              <a:t>iskemi</a:t>
            </a:r>
            <a:r>
              <a:rPr lang="tr-TR" sz="2400" dirty="0" smtClean="0"/>
              <a:t> olarak da bilinen </a:t>
            </a:r>
            <a:r>
              <a:rPr lang="tr-TR" sz="2400" dirty="0" err="1" smtClean="0"/>
              <a:t>vertebrobaziler</a:t>
            </a:r>
            <a:r>
              <a:rPr lang="tr-TR" sz="2400" dirty="0" smtClean="0"/>
              <a:t> tıkanıklığı, çeşitli </a:t>
            </a:r>
            <a:r>
              <a:rPr lang="tr-TR" sz="2400" dirty="0" err="1" smtClean="0"/>
              <a:t>lpkasyonlarda</a:t>
            </a:r>
            <a:r>
              <a:rPr lang="tr-TR" sz="2400" dirty="0" smtClean="0"/>
              <a:t> </a:t>
            </a:r>
            <a:r>
              <a:rPr lang="tr-TR" sz="2400" dirty="0" err="1" smtClean="0"/>
              <a:t>iskemiye</a:t>
            </a:r>
            <a:r>
              <a:rPr lang="tr-TR" sz="2400" dirty="0" smtClean="0"/>
              <a:t> neden olabilir. </a:t>
            </a:r>
          </a:p>
          <a:p>
            <a:r>
              <a:rPr lang="tr-TR" sz="2400" dirty="0" err="1" smtClean="0"/>
              <a:t>Stenoz</a:t>
            </a:r>
            <a:r>
              <a:rPr lang="tr-TR" sz="2400" dirty="0" smtClean="0"/>
              <a:t> veya </a:t>
            </a:r>
            <a:r>
              <a:rPr lang="tr-TR" sz="2400" dirty="0" err="1" smtClean="0"/>
              <a:t>oklüzyon</a:t>
            </a:r>
            <a:r>
              <a:rPr lang="tr-TR" sz="2400" dirty="0" smtClean="0"/>
              <a:t> tipik olarak </a:t>
            </a:r>
            <a:r>
              <a:rPr lang="tr-TR" sz="2400" dirty="0" err="1" smtClean="0"/>
              <a:t>aortik</a:t>
            </a:r>
            <a:r>
              <a:rPr lang="tr-TR" sz="2400" dirty="0" smtClean="0"/>
              <a:t> ark, boyun veya </a:t>
            </a:r>
            <a:r>
              <a:rPr lang="tr-TR" sz="2400" dirty="0" err="1" smtClean="0"/>
              <a:t>intrakranial</a:t>
            </a:r>
            <a:r>
              <a:rPr lang="tr-TR" sz="2400" dirty="0" smtClean="0"/>
              <a:t> arterlerde görülür. </a:t>
            </a:r>
          </a:p>
        </p:txBody>
      </p:sp>
    </p:spTree>
    <p:extLst>
      <p:ext uri="{BB962C8B-B14F-4D97-AF65-F5344CB8AC3E}">
        <p14:creationId xmlns:p14="http://schemas.microsoft.com/office/powerpoint/2010/main" val="363758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53 yaşında erkek </a:t>
            </a:r>
            <a:r>
              <a:rPr lang="tr-TR" sz="2400" dirty="0" smtClean="0"/>
              <a:t>hasta.</a:t>
            </a:r>
            <a:endParaRPr lang="tr-TR" sz="2400" dirty="0" smtClean="0"/>
          </a:p>
          <a:p>
            <a:r>
              <a:rPr lang="tr-TR" sz="2400" dirty="0" smtClean="0"/>
              <a:t>Dört </a:t>
            </a:r>
            <a:r>
              <a:rPr lang="tr-TR" sz="2400" dirty="0" smtClean="0"/>
              <a:t>gündür devam </a:t>
            </a:r>
            <a:r>
              <a:rPr lang="tr-TR" sz="2400" dirty="0" smtClean="0"/>
              <a:t>eden </a:t>
            </a:r>
            <a:r>
              <a:rPr lang="tr-TR" sz="2400" dirty="0" err="1" smtClean="0"/>
              <a:t>diplopi</a:t>
            </a:r>
            <a:r>
              <a:rPr lang="tr-TR" sz="2400" dirty="0" smtClean="0"/>
              <a:t>, sol </a:t>
            </a:r>
            <a:r>
              <a:rPr lang="tr-TR" sz="2400" dirty="0" smtClean="0"/>
              <a:t>tarafta </a:t>
            </a:r>
            <a:r>
              <a:rPr lang="tr-TR" sz="2400" dirty="0" err="1" smtClean="0"/>
              <a:t>pitozis</a:t>
            </a:r>
            <a:r>
              <a:rPr lang="tr-TR" sz="2400" dirty="0" smtClean="0"/>
              <a:t>, </a:t>
            </a:r>
            <a:r>
              <a:rPr lang="tr-TR" sz="2400" dirty="0" smtClean="0"/>
              <a:t>yürümede dengesizlik, </a:t>
            </a:r>
            <a:r>
              <a:rPr lang="tr-TR" sz="2400" dirty="0" smtClean="0"/>
              <a:t>baş ağrısı ve sol göz ağrısı ile acil servise </a:t>
            </a:r>
            <a:r>
              <a:rPr lang="tr-TR" sz="2400" dirty="0" smtClean="0"/>
              <a:t>başvurdu.</a:t>
            </a:r>
            <a:endParaRPr lang="tr-TR" sz="2400" dirty="0" smtClean="0"/>
          </a:p>
          <a:p>
            <a:r>
              <a:rPr lang="tr-TR" sz="2400" dirty="0" smtClean="0"/>
              <a:t>Kötü kontrollü hipertansiyon ve tip 2 </a:t>
            </a:r>
            <a:r>
              <a:rPr lang="tr-TR" sz="2400" dirty="0" err="1" smtClean="0"/>
              <a:t>diabetes</a:t>
            </a:r>
            <a:r>
              <a:rPr lang="tr-TR" sz="2400" dirty="0" smtClean="0"/>
              <a:t> </a:t>
            </a:r>
            <a:r>
              <a:rPr lang="tr-TR" sz="2400" dirty="0" err="1" smtClean="0"/>
              <a:t>mellitus</a:t>
            </a:r>
            <a:r>
              <a:rPr lang="tr-TR" sz="2400" dirty="0" smtClean="0"/>
              <a:t> öyküsü </a:t>
            </a:r>
            <a:r>
              <a:rPr lang="tr-TR" sz="2400" dirty="0" smtClean="0"/>
              <a:t>vardı.</a:t>
            </a:r>
            <a:endParaRPr lang="tr-TR" sz="2400" dirty="0" smtClean="0"/>
          </a:p>
          <a:p>
            <a:r>
              <a:rPr lang="tr-TR" sz="2400" dirty="0" smtClean="0"/>
              <a:t>30 yıl önce sağ optik tümör </a:t>
            </a:r>
            <a:r>
              <a:rPr lang="tr-TR" sz="2400" dirty="0" smtClean="0"/>
              <a:t>rezeksiyon</a:t>
            </a:r>
            <a:r>
              <a:rPr lang="tr-TR" sz="2400" dirty="0" smtClean="0"/>
              <a:t> öyküsü mevcut.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6430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Vertebrobaziler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Orta beyinde yer alan </a:t>
            </a:r>
            <a:r>
              <a:rPr lang="tr-TR" sz="2400" dirty="0" err="1" smtClean="0"/>
              <a:t>okülomotor</a:t>
            </a:r>
            <a:r>
              <a:rPr lang="tr-TR" sz="2400" dirty="0" smtClean="0"/>
              <a:t> çekirdeği, orta beyne giden kan akımının azalması durumunda etkilenebilir.</a:t>
            </a:r>
          </a:p>
          <a:p>
            <a:r>
              <a:rPr lang="tr-TR" sz="2400" dirty="0" smtClean="0"/>
              <a:t>Hastalar ayrıca bulantı, </a:t>
            </a:r>
            <a:r>
              <a:rPr lang="tr-TR" sz="2400" dirty="0" err="1" smtClean="0"/>
              <a:t>vertigo</a:t>
            </a:r>
            <a:r>
              <a:rPr lang="tr-TR" sz="2400" dirty="0" smtClean="0"/>
              <a:t> ve diğer </a:t>
            </a:r>
            <a:r>
              <a:rPr lang="tr-TR" sz="2400" dirty="0" err="1" smtClean="0"/>
              <a:t>kranyal</a:t>
            </a:r>
            <a:r>
              <a:rPr lang="tr-TR" sz="2400" dirty="0" smtClean="0"/>
              <a:t> sinir veya nörolojik </a:t>
            </a:r>
            <a:r>
              <a:rPr lang="tr-TR" sz="2400" dirty="0" err="1" smtClean="0"/>
              <a:t>defisitlerle</a:t>
            </a:r>
            <a:r>
              <a:rPr lang="tr-TR" sz="2400" dirty="0" smtClean="0"/>
              <a:t> de görülebilir. </a:t>
            </a:r>
          </a:p>
          <a:p>
            <a:r>
              <a:rPr lang="tr-TR" sz="2400" dirty="0" err="1" smtClean="0"/>
              <a:t>Levator</a:t>
            </a:r>
            <a:r>
              <a:rPr lang="tr-TR" sz="2400" dirty="0" smtClean="0"/>
              <a:t> </a:t>
            </a:r>
            <a:r>
              <a:rPr lang="tr-TR" sz="2400" dirty="0" err="1" smtClean="0"/>
              <a:t>palpebralar</a:t>
            </a:r>
            <a:r>
              <a:rPr lang="tr-TR" sz="2400" dirty="0" smtClean="0"/>
              <a:t> tek bir merkezi </a:t>
            </a:r>
            <a:r>
              <a:rPr lang="tr-TR" sz="2400" dirty="0" err="1" smtClean="0"/>
              <a:t>sub</a:t>
            </a:r>
            <a:r>
              <a:rPr lang="tr-TR" sz="2400" dirty="0" err="1" smtClean="0"/>
              <a:t>nükleus</a:t>
            </a:r>
            <a:r>
              <a:rPr lang="tr-TR" sz="2400" dirty="0" smtClean="0"/>
              <a:t> </a:t>
            </a:r>
            <a:r>
              <a:rPr lang="tr-TR" sz="2400" dirty="0" smtClean="0"/>
              <a:t>tarafından </a:t>
            </a:r>
            <a:r>
              <a:rPr lang="tr-TR" sz="2400" dirty="0" err="1" smtClean="0"/>
              <a:t>innerve</a:t>
            </a:r>
            <a:r>
              <a:rPr lang="tr-TR" sz="2400" dirty="0" smtClean="0"/>
              <a:t> edildiğinden, bir nükleer lezyon </a:t>
            </a:r>
            <a:r>
              <a:rPr lang="tr-TR" sz="2400" dirty="0" err="1" smtClean="0"/>
              <a:t>bilateral</a:t>
            </a:r>
            <a:r>
              <a:rPr lang="tr-TR" sz="2400" dirty="0" smtClean="0"/>
              <a:t> </a:t>
            </a:r>
            <a:r>
              <a:rPr lang="tr-TR" sz="2400" dirty="0" err="1" smtClean="0"/>
              <a:t>pitoza</a:t>
            </a:r>
            <a:r>
              <a:rPr lang="tr-TR" sz="2400" dirty="0" smtClean="0"/>
              <a:t> neden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326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Kaynaklar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1. Keane JR, Ahmadi J. Most diabetic third nerve palsies are </a:t>
            </a:r>
            <a:r>
              <a:rPr lang="en-US" sz="2000" dirty="0" smtClean="0"/>
              <a:t>peripheral</a:t>
            </a:r>
            <a:r>
              <a:rPr lang="en-US" sz="2000" i="1" dirty="0" smtClean="0"/>
              <a:t>.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Neurology</a:t>
            </a:r>
            <a:r>
              <a:rPr lang="tr-TR" sz="2000" i="1" dirty="0"/>
              <a:t>. </a:t>
            </a:r>
            <a:r>
              <a:rPr lang="tr-TR" sz="2000" dirty="0"/>
              <a:t>1998;51(5):1510.</a:t>
            </a:r>
          </a:p>
          <a:p>
            <a:r>
              <a:rPr lang="en-US" sz="2000" dirty="0"/>
              <a:t>2. </a:t>
            </a:r>
            <a:r>
              <a:rPr lang="en-US" sz="2000" dirty="0" err="1"/>
              <a:t>Yanovitch</a:t>
            </a:r>
            <a:r>
              <a:rPr lang="en-US" sz="2000" dirty="0"/>
              <a:t> T, Buckley E. Diagnosis and management of third nerve </a:t>
            </a:r>
            <a:r>
              <a:rPr lang="en-US" sz="2000" dirty="0" smtClean="0"/>
              <a:t>palsy.</a:t>
            </a:r>
            <a:r>
              <a:rPr lang="tr-TR" sz="2000" dirty="0" smtClean="0"/>
              <a:t> </a:t>
            </a:r>
            <a:r>
              <a:rPr lang="nl-NL" sz="2000" i="1" dirty="0" smtClean="0"/>
              <a:t>Curr </a:t>
            </a:r>
            <a:r>
              <a:rPr lang="nl-NL" sz="2000" i="1" dirty="0"/>
              <a:t>Opin Ophthalmol. </a:t>
            </a:r>
            <a:r>
              <a:rPr lang="nl-NL" sz="2000" dirty="0"/>
              <a:t>2007;18(5):373-378.</a:t>
            </a:r>
          </a:p>
          <a:p>
            <a:r>
              <a:rPr lang="en-US" sz="2000" dirty="0"/>
              <a:t>3. </a:t>
            </a:r>
            <a:r>
              <a:rPr lang="en-US" sz="2000" dirty="0" err="1"/>
              <a:t>Grunwald</a:t>
            </a:r>
            <a:r>
              <a:rPr lang="en-US" sz="2000" dirty="0"/>
              <a:t> L, </a:t>
            </a:r>
            <a:r>
              <a:rPr lang="en-US" sz="2000" dirty="0" err="1"/>
              <a:t>Sund</a:t>
            </a:r>
            <a:r>
              <a:rPr lang="en-US" sz="2000" dirty="0"/>
              <a:t> NJ, Volpe NJ. Pupillary sparing and aberrant </a:t>
            </a:r>
            <a:r>
              <a:rPr lang="en-US" sz="2000" dirty="0" smtClean="0"/>
              <a:t>regeneration</a:t>
            </a:r>
            <a:r>
              <a:rPr lang="tr-TR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chronic third nerve palsy secondary to a posterior communicating</a:t>
            </a:r>
          </a:p>
          <a:p>
            <a:r>
              <a:rPr lang="tr-TR" sz="2000" dirty="0" err="1"/>
              <a:t>artery</a:t>
            </a:r>
            <a:r>
              <a:rPr lang="tr-TR" sz="2000" dirty="0"/>
              <a:t> </a:t>
            </a:r>
            <a:r>
              <a:rPr lang="tr-TR" sz="2000" dirty="0" err="1"/>
              <a:t>aneurysm</a:t>
            </a:r>
            <a:r>
              <a:rPr lang="tr-TR" sz="2000" dirty="0"/>
              <a:t>. </a:t>
            </a:r>
            <a:r>
              <a:rPr lang="tr-TR" sz="2000" i="1" dirty="0" err="1"/>
              <a:t>Br</a:t>
            </a:r>
            <a:r>
              <a:rPr lang="tr-TR" sz="2000" i="1" dirty="0"/>
              <a:t> J </a:t>
            </a:r>
            <a:r>
              <a:rPr lang="tr-TR" sz="2000" i="1" dirty="0" err="1"/>
              <a:t>Ophthalmol</a:t>
            </a:r>
            <a:r>
              <a:rPr lang="tr-TR" sz="2000" i="1" dirty="0"/>
              <a:t>. </a:t>
            </a:r>
            <a:r>
              <a:rPr lang="tr-TR" sz="2000" dirty="0"/>
              <a:t>2008;92(5):715-716.</a:t>
            </a:r>
          </a:p>
          <a:p>
            <a:r>
              <a:rPr lang="tr-TR" sz="2000" dirty="0"/>
              <a:t>4. </a:t>
            </a:r>
            <a:r>
              <a:rPr lang="tr-TR" sz="2000" dirty="0" err="1"/>
              <a:t>Golnik</a:t>
            </a:r>
            <a:r>
              <a:rPr lang="tr-TR" sz="2000" dirty="0"/>
              <a:t> KC, Pena R, Lee AG, </a:t>
            </a:r>
            <a:r>
              <a:rPr lang="tr-TR" sz="2000" dirty="0" err="1"/>
              <a:t>Eggenberger</a:t>
            </a:r>
            <a:r>
              <a:rPr lang="tr-TR" sz="2000" dirty="0"/>
              <a:t> ER. An </a:t>
            </a:r>
            <a:r>
              <a:rPr lang="tr-TR" sz="2000" dirty="0" err="1"/>
              <a:t>ice</a:t>
            </a:r>
            <a:r>
              <a:rPr lang="tr-TR" sz="2000" dirty="0"/>
              <a:t> test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 smtClean="0"/>
              <a:t>diagnosis</a:t>
            </a:r>
            <a:r>
              <a:rPr lang="tr-TR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myasthenia gravis. </a:t>
            </a:r>
            <a:r>
              <a:rPr lang="en-US" sz="2000" i="1" dirty="0"/>
              <a:t>Ophthalmology. </a:t>
            </a:r>
            <a:r>
              <a:rPr lang="en-US" sz="2000" dirty="0"/>
              <a:t>1999;106(7):1282-1286.</a:t>
            </a:r>
          </a:p>
          <a:p>
            <a:r>
              <a:rPr lang="en-US" sz="2000" dirty="0"/>
              <a:t>5. </a:t>
            </a:r>
            <a:r>
              <a:rPr lang="en-US" sz="2000" dirty="0" err="1"/>
              <a:t>Slavin</a:t>
            </a:r>
            <a:r>
              <a:rPr lang="en-US" sz="2000" dirty="0"/>
              <a:t> ML, Glaser JS. Idiopathic orbital myositis: report of six cases. </a:t>
            </a:r>
            <a:r>
              <a:rPr lang="en-US" sz="2000" i="1" dirty="0" smtClean="0"/>
              <a:t>Arch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Ophthalmol</a:t>
            </a:r>
            <a:r>
              <a:rPr lang="tr-TR" sz="2000" i="1" dirty="0"/>
              <a:t>. </a:t>
            </a:r>
            <a:r>
              <a:rPr lang="tr-TR" sz="2000" dirty="0"/>
              <a:t>1982;100(8):1261-1265.</a:t>
            </a:r>
          </a:p>
          <a:p>
            <a:r>
              <a:rPr lang="en-US" sz="2000" dirty="0"/>
              <a:t>6. Kim JS. </a:t>
            </a:r>
            <a:r>
              <a:rPr lang="en-US" sz="2000" dirty="0" err="1"/>
              <a:t>Internuclear</a:t>
            </a:r>
            <a:r>
              <a:rPr lang="en-US" sz="2000" dirty="0"/>
              <a:t> </a:t>
            </a:r>
            <a:r>
              <a:rPr lang="en-US" sz="2000" dirty="0" err="1"/>
              <a:t>ophthalmoplegia</a:t>
            </a:r>
            <a:r>
              <a:rPr lang="en-US" sz="2000" dirty="0"/>
              <a:t> as an isolated or </a:t>
            </a:r>
            <a:r>
              <a:rPr lang="en-US" sz="2000" dirty="0" smtClean="0"/>
              <a:t>predominant</a:t>
            </a:r>
            <a:r>
              <a:rPr lang="tr-TR" sz="2000" dirty="0" smtClean="0"/>
              <a:t> </a:t>
            </a:r>
            <a:r>
              <a:rPr lang="en-US" sz="2000" dirty="0" smtClean="0"/>
              <a:t>symptom </a:t>
            </a:r>
            <a:r>
              <a:rPr lang="en-US" sz="2000" dirty="0"/>
              <a:t>of brainstem infarction</a:t>
            </a:r>
            <a:r>
              <a:rPr lang="en-US" sz="2000" i="1" dirty="0"/>
              <a:t>. Neurology. </a:t>
            </a:r>
            <a:r>
              <a:rPr lang="en-US" sz="2000" dirty="0"/>
              <a:t>2004;62(9):1491-1496.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9713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05835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Hastanın kan </a:t>
            </a:r>
            <a:r>
              <a:rPr lang="tr-TR" sz="2400" dirty="0" smtClean="0"/>
              <a:t>basıncı</a:t>
            </a:r>
            <a:r>
              <a:rPr lang="tr-TR" sz="2400" dirty="0"/>
              <a:t> </a:t>
            </a:r>
            <a:r>
              <a:rPr lang="tr-TR" sz="2400" dirty="0" smtClean="0"/>
              <a:t>kabulde</a:t>
            </a:r>
            <a:r>
              <a:rPr lang="tr-TR" sz="2400" dirty="0" smtClean="0"/>
              <a:t> </a:t>
            </a:r>
            <a:r>
              <a:rPr lang="tr-TR" sz="2400" dirty="0" smtClean="0"/>
              <a:t>148/72 mm Hg </a:t>
            </a:r>
            <a:r>
              <a:rPr lang="tr-TR" sz="2400" dirty="0" smtClean="0"/>
              <a:t>idi.</a:t>
            </a:r>
            <a:endParaRPr lang="tr-TR" sz="2400" dirty="0" smtClean="0"/>
          </a:p>
          <a:p>
            <a:r>
              <a:rPr lang="tr-TR" sz="2400" dirty="0" smtClean="0"/>
              <a:t>Fizik muayenede sol gözün kısmi </a:t>
            </a:r>
            <a:r>
              <a:rPr lang="tr-TR" sz="2400" dirty="0" err="1" smtClean="0"/>
              <a:t>ptozisi</a:t>
            </a:r>
            <a:r>
              <a:rPr lang="tr-TR" sz="2400" dirty="0" smtClean="0"/>
              <a:t> ve </a:t>
            </a:r>
            <a:r>
              <a:rPr lang="tr-TR" sz="2400" dirty="0" err="1" smtClean="0"/>
              <a:t>inferolateral</a:t>
            </a:r>
            <a:r>
              <a:rPr lang="tr-TR" sz="2400" dirty="0" smtClean="0"/>
              <a:t> </a:t>
            </a:r>
            <a:r>
              <a:rPr lang="tr-TR" sz="2400" dirty="0" err="1" smtClean="0"/>
              <a:t>deviasyon</a:t>
            </a:r>
            <a:r>
              <a:rPr lang="tr-TR" sz="2400" dirty="0" smtClean="0"/>
              <a:t> görüldü.</a:t>
            </a:r>
            <a:endParaRPr lang="tr-TR" sz="2400" dirty="0" smtClean="0"/>
          </a:p>
          <a:p>
            <a:r>
              <a:rPr lang="tr-TR" sz="2400" dirty="0" smtClean="0"/>
              <a:t>Hasta sol </a:t>
            </a:r>
            <a:r>
              <a:rPr lang="tr-TR" sz="2400" dirty="0" smtClean="0"/>
              <a:t>gözünü orta </a:t>
            </a:r>
            <a:r>
              <a:rPr lang="tr-TR" sz="2400" dirty="0" smtClean="0"/>
              <a:t>hattan</a:t>
            </a:r>
            <a:r>
              <a:rPr lang="tr-TR" sz="2400" dirty="0" smtClean="0"/>
              <a:t> geçiremedi.</a:t>
            </a:r>
            <a:endParaRPr lang="tr-TR" sz="2400" dirty="0" smtClean="0"/>
          </a:p>
          <a:p>
            <a:r>
              <a:rPr lang="tr-TR" sz="2400" dirty="0" smtClean="0"/>
              <a:t>Sağ gözün </a:t>
            </a:r>
            <a:r>
              <a:rPr lang="tr-TR" sz="2400" dirty="0" err="1" smtClean="0"/>
              <a:t>ekstraoküler</a:t>
            </a:r>
            <a:r>
              <a:rPr lang="tr-TR" sz="2400" dirty="0" smtClean="0"/>
              <a:t> kasları sağlamdı ve </a:t>
            </a:r>
            <a:r>
              <a:rPr lang="tr-TR" sz="2400" dirty="0" err="1" smtClean="0"/>
              <a:t>bilateral</a:t>
            </a:r>
            <a:r>
              <a:rPr lang="tr-TR" sz="2400" dirty="0" smtClean="0"/>
              <a:t> görme 20/20 idi. </a:t>
            </a:r>
          </a:p>
          <a:p>
            <a:r>
              <a:rPr lang="tr-TR" sz="2400" dirty="0" smtClean="0"/>
              <a:t>Sol </a:t>
            </a:r>
            <a:r>
              <a:rPr lang="tr-TR" sz="2400" dirty="0" err="1" smtClean="0"/>
              <a:t>pupil</a:t>
            </a:r>
            <a:r>
              <a:rPr lang="tr-TR" sz="2400" dirty="0" smtClean="0"/>
              <a:t> 3 mm ve ışığa karşı </a:t>
            </a:r>
            <a:r>
              <a:rPr lang="tr-TR" sz="2400" dirty="0" smtClean="0"/>
              <a:t>reaktifti.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51222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0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 smtClean="0"/>
          </a:p>
          <a:p>
            <a:r>
              <a:rPr lang="tr-TR" sz="2400" dirty="0" err="1" smtClean="0"/>
              <a:t>Serebellar</a:t>
            </a:r>
            <a:r>
              <a:rPr lang="tr-TR" sz="2400" dirty="0" smtClean="0"/>
              <a:t> </a:t>
            </a:r>
            <a:r>
              <a:rPr lang="tr-TR" sz="2400" dirty="0" smtClean="0"/>
              <a:t>ve </a:t>
            </a:r>
            <a:r>
              <a:rPr lang="tr-TR" sz="2400" dirty="0" err="1" smtClean="0"/>
              <a:t>Romberg</a:t>
            </a:r>
            <a:r>
              <a:rPr lang="tr-TR" sz="2400" dirty="0" smtClean="0"/>
              <a:t> testi dahil olmak üzere nörolojik muayenenin geri kalanı normaldi.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44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78568"/>
            <a:ext cx="10515600" cy="5198395"/>
          </a:xfrm>
        </p:spPr>
        <p:txBody>
          <a:bodyPr/>
          <a:lstStyle/>
          <a:p>
            <a:r>
              <a:rPr lang="tr-TR" dirty="0" smtClean="0"/>
              <a:t>Hastanın öyküsüne ve fizik muayeneye göre, aşağıdakilerden hangisi en olası tanıdır?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A.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/>
              <a:t>komünikan</a:t>
            </a:r>
            <a:r>
              <a:rPr lang="tr-TR" dirty="0"/>
              <a:t> arter </a:t>
            </a:r>
            <a:r>
              <a:rPr lang="tr-TR" dirty="0" smtClean="0"/>
              <a:t>anevrizması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 Diyabetik </a:t>
            </a:r>
            <a:r>
              <a:rPr lang="tr-TR" dirty="0"/>
              <a:t>üçüncü sinir </a:t>
            </a:r>
            <a:r>
              <a:rPr lang="tr-TR" dirty="0" smtClean="0"/>
              <a:t>felci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C. </a:t>
            </a:r>
            <a:r>
              <a:rPr lang="tr-TR" dirty="0" err="1" smtClean="0"/>
              <a:t>Myastenia</a:t>
            </a:r>
            <a:r>
              <a:rPr lang="tr-TR" dirty="0" smtClean="0"/>
              <a:t> </a:t>
            </a:r>
            <a:r>
              <a:rPr lang="tr-TR" dirty="0" err="1" smtClean="0"/>
              <a:t>graves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D. </a:t>
            </a:r>
            <a:r>
              <a:rPr lang="tr-TR" dirty="0" err="1" smtClean="0"/>
              <a:t>Orbital</a:t>
            </a:r>
            <a:r>
              <a:rPr lang="tr-TR" dirty="0" smtClean="0"/>
              <a:t> </a:t>
            </a:r>
            <a:r>
              <a:rPr lang="tr-TR" dirty="0" err="1" smtClean="0"/>
              <a:t>miyozit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E. </a:t>
            </a:r>
            <a:r>
              <a:rPr lang="tr-TR" dirty="0" err="1" smtClean="0"/>
              <a:t>Vertebrobasiler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73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Cevap B: </a:t>
            </a:r>
            <a:r>
              <a:rPr lang="tr-TR" dirty="0" smtClean="0"/>
              <a:t>Diyabetik </a:t>
            </a:r>
            <a:r>
              <a:rPr lang="tr-TR" dirty="0" smtClean="0"/>
              <a:t>üçüncü sinir felci.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95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Diyabetik </a:t>
            </a:r>
            <a:r>
              <a:rPr lang="tr-TR" dirty="0" smtClean="0"/>
              <a:t>Üçüncü Sinir Felci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Üçüncü </a:t>
            </a:r>
            <a:r>
              <a:rPr lang="tr-TR" sz="2400" dirty="0" err="1" smtClean="0"/>
              <a:t>kraniyal</a:t>
            </a:r>
            <a:r>
              <a:rPr lang="tr-TR" sz="2400" dirty="0" smtClean="0"/>
              <a:t> sinir </a:t>
            </a:r>
            <a:r>
              <a:rPr lang="tr-TR" sz="2400" dirty="0" err="1" smtClean="0"/>
              <a:t>levator</a:t>
            </a:r>
            <a:r>
              <a:rPr lang="tr-TR" sz="2400" dirty="0" smtClean="0"/>
              <a:t> </a:t>
            </a:r>
            <a:r>
              <a:rPr lang="tr-TR" sz="2400" dirty="0" err="1" smtClean="0"/>
              <a:t>palpebra</a:t>
            </a:r>
            <a:r>
              <a:rPr lang="tr-TR" sz="2400" dirty="0" smtClean="0"/>
              <a:t> ve dört </a:t>
            </a:r>
            <a:r>
              <a:rPr lang="tr-TR" sz="2400" dirty="0" err="1" smtClean="0"/>
              <a:t>ekstraoküler</a:t>
            </a:r>
            <a:r>
              <a:rPr lang="tr-TR" sz="2400" dirty="0" smtClean="0"/>
              <a:t> kası </a:t>
            </a:r>
            <a:r>
              <a:rPr lang="tr-TR" sz="2400" dirty="0" err="1" smtClean="0"/>
              <a:t>innerve</a:t>
            </a:r>
            <a:r>
              <a:rPr lang="tr-TR" sz="2400" dirty="0" smtClean="0"/>
              <a:t> eder.</a:t>
            </a:r>
          </a:p>
          <a:p>
            <a:r>
              <a:rPr lang="tr-TR" sz="2400" dirty="0" smtClean="0"/>
              <a:t>Üçüncü sinir felci tipik olarak </a:t>
            </a:r>
            <a:r>
              <a:rPr lang="tr-TR" sz="2400" dirty="0" err="1" smtClean="0"/>
              <a:t>diplopi</a:t>
            </a:r>
            <a:r>
              <a:rPr lang="tr-TR" sz="2400" dirty="0" smtClean="0"/>
              <a:t> ve </a:t>
            </a:r>
            <a:r>
              <a:rPr lang="tr-TR" sz="2400" dirty="0" err="1" smtClean="0"/>
              <a:t>pitoz</a:t>
            </a:r>
            <a:r>
              <a:rPr lang="tr-TR" sz="2400" dirty="0" smtClean="0"/>
              <a:t> </a:t>
            </a:r>
            <a:r>
              <a:rPr lang="tr-TR" sz="2400" dirty="0" smtClean="0"/>
              <a:t>ile</a:t>
            </a:r>
            <a:r>
              <a:rPr lang="tr-TR" sz="2400" dirty="0" smtClean="0"/>
              <a:t> </a:t>
            </a:r>
            <a:r>
              <a:rPr lang="tr-TR" sz="2400" dirty="0" smtClean="0"/>
              <a:t>kendini gösterir. </a:t>
            </a:r>
          </a:p>
          <a:p>
            <a:r>
              <a:rPr lang="tr-TR" sz="2400" dirty="0" err="1" smtClean="0"/>
              <a:t>Pupil</a:t>
            </a:r>
            <a:r>
              <a:rPr lang="tr-TR" sz="2400" dirty="0" smtClean="0"/>
              <a:t> etkilenmemiş olabilir. </a:t>
            </a:r>
          </a:p>
        </p:txBody>
      </p:sp>
    </p:spTree>
    <p:extLst>
      <p:ext uri="{BB962C8B-B14F-4D97-AF65-F5344CB8AC3E}">
        <p14:creationId xmlns:p14="http://schemas.microsoft.com/office/powerpoint/2010/main" val="14940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0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9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711</Words>
  <Application>Microsoft Office PowerPoint</Application>
  <PresentationFormat>Geniş ekran</PresentationFormat>
  <Paragraphs>68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Diplopi ve Ptozis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Diyabetik Üçüncü Sinir Felci</vt:lpstr>
      <vt:lpstr>PowerPoint Sunusu</vt:lpstr>
      <vt:lpstr>Diyabetik Üçüncü Sinir Felci</vt:lpstr>
      <vt:lpstr>PowerPoint Sunusu</vt:lpstr>
      <vt:lpstr>Diyabetik Üçüncü Sinir Felci</vt:lpstr>
      <vt:lpstr>Diyabetik Üçüncü Sinir Felci</vt:lpstr>
      <vt:lpstr>Posterior Komünikan Arter Anevrizması</vt:lpstr>
      <vt:lpstr>Myastenia Graves</vt:lpstr>
      <vt:lpstr>Myastenia Graves</vt:lpstr>
      <vt:lpstr>Orbital Miyozit</vt:lpstr>
      <vt:lpstr>Orbital Miyozit</vt:lpstr>
      <vt:lpstr>Vertebrobaziler Oklüzyon</vt:lpstr>
      <vt:lpstr>Vertebrobaziler Oklüzyon</vt:lpstr>
      <vt:lpstr>PowerPoint Sunusu</vt:lpstr>
      <vt:lpstr>Kaynaklar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Diplopia and Ptosis</dc:title>
  <dc:creator>ahmetubakar@outlook.com</dc:creator>
  <cp:lastModifiedBy>ahmetubakar@outlook.com</cp:lastModifiedBy>
  <cp:revision>88</cp:revision>
  <dcterms:created xsi:type="dcterms:W3CDTF">2018-04-09T10:18:06Z</dcterms:created>
  <dcterms:modified xsi:type="dcterms:W3CDTF">2018-04-10T08:53:08Z</dcterms:modified>
</cp:coreProperties>
</file>