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350" r:id="rId3"/>
    <p:sldId id="363" r:id="rId4"/>
    <p:sldId id="355" r:id="rId5"/>
    <p:sldId id="268" r:id="rId6"/>
    <p:sldId id="293" r:id="rId7"/>
    <p:sldId id="294" r:id="rId8"/>
    <p:sldId id="299" r:id="rId9"/>
    <p:sldId id="298" r:id="rId10"/>
    <p:sldId id="301" r:id="rId11"/>
    <p:sldId id="302" r:id="rId12"/>
    <p:sldId id="269" r:id="rId13"/>
    <p:sldId id="275" r:id="rId14"/>
    <p:sldId id="387" r:id="rId15"/>
    <p:sldId id="388" r:id="rId16"/>
    <p:sldId id="308" r:id="rId17"/>
    <p:sldId id="338" r:id="rId18"/>
    <p:sldId id="362" r:id="rId19"/>
    <p:sldId id="343" r:id="rId20"/>
    <p:sldId id="384" r:id="rId21"/>
    <p:sldId id="344" r:id="rId22"/>
    <p:sldId id="389" r:id="rId23"/>
    <p:sldId id="390" r:id="rId24"/>
    <p:sldId id="347" r:id="rId25"/>
    <p:sldId id="378" r:id="rId26"/>
    <p:sldId id="416" r:id="rId27"/>
    <p:sldId id="386" r:id="rId28"/>
    <p:sldId id="370" r:id="rId29"/>
    <p:sldId id="371" r:id="rId30"/>
    <p:sldId id="401" r:id="rId31"/>
    <p:sldId id="406" r:id="rId32"/>
    <p:sldId id="405" r:id="rId33"/>
    <p:sldId id="404" r:id="rId34"/>
    <p:sldId id="376" r:id="rId35"/>
    <p:sldId id="407" r:id="rId36"/>
    <p:sldId id="377" r:id="rId37"/>
    <p:sldId id="394" r:id="rId38"/>
    <p:sldId id="398" r:id="rId39"/>
    <p:sldId id="391" r:id="rId40"/>
    <p:sldId id="276" r:id="rId41"/>
    <p:sldId id="318" r:id="rId42"/>
    <p:sldId id="325" r:id="rId43"/>
    <p:sldId id="368" r:id="rId44"/>
    <p:sldId id="319" r:id="rId45"/>
    <p:sldId id="327" r:id="rId46"/>
    <p:sldId id="320" r:id="rId47"/>
    <p:sldId id="321" r:id="rId48"/>
    <p:sldId id="367" r:id="rId49"/>
    <p:sldId id="322" r:id="rId50"/>
    <p:sldId id="323" r:id="rId51"/>
    <p:sldId id="324" r:id="rId52"/>
    <p:sldId id="330" r:id="rId53"/>
    <p:sldId id="346" r:id="rId54"/>
    <p:sldId id="277" r:id="rId55"/>
    <p:sldId id="278" r:id="rId56"/>
    <p:sldId id="413" r:id="rId57"/>
    <p:sldId id="414" r:id="rId58"/>
    <p:sldId id="415" r:id="rId59"/>
    <p:sldId id="379" r:id="rId60"/>
    <p:sldId id="380" r:id="rId61"/>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069" autoAdjust="0"/>
  </p:normalViewPr>
  <p:slideViewPr>
    <p:cSldViewPr>
      <p:cViewPr>
        <p:scale>
          <a:sx n="75" d="100"/>
          <a:sy n="75" d="100"/>
        </p:scale>
        <p:origin x="-2664" y="-7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A4C852B-5669-4620-BF9B-D6898B6BEFEE}" type="datetimeFigureOut">
              <a:rPr lang="tr-TR"/>
              <a:pPr>
                <a:defRPr/>
              </a:pPr>
              <a:t>22.03.2016</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F166B8C-0E45-490E-9241-4E824CB96B81}" type="slidenum">
              <a:rPr lang="tr-TR"/>
              <a:pPr>
                <a:defRPr/>
              </a:pPr>
              <a:t>‹#›</a:t>
            </a:fld>
            <a:endParaRPr lang="tr-TR"/>
          </a:p>
        </p:txBody>
      </p:sp>
    </p:spTree>
    <p:extLst>
      <p:ext uri="{BB962C8B-B14F-4D97-AF65-F5344CB8AC3E}">
        <p14:creationId xmlns:p14="http://schemas.microsoft.com/office/powerpoint/2010/main" val="24078763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Slayt Görüntüsü Yer Tutucusu"/>
          <p:cNvSpPr>
            <a:spLocks noGrp="1" noRot="1" noChangeAspect="1"/>
          </p:cNvSpPr>
          <p:nvPr>
            <p:ph type="sldImg"/>
          </p:nvPr>
        </p:nvSpPr>
        <p:spPr bwMode="auto">
          <a:noFill/>
          <a:ln>
            <a:solidFill>
              <a:srgbClr val="000000"/>
            </a:solidFill>
            <a:miter lim="800000"/>
            <a:headEnd/>
            <a:tailEnd/>
          </a:ln>
        </p:spPr>
      </p:sp>
      <p:sp>
        <p:nvSpPr>
          <p:cNvPr id="19458"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18435"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3F8810-A712-474A-A29B-24D66721C8D1}" type="slidenum">
              <a:rPr lang="tr-TR">
                <a:cs typeface="Arial" charset="0"/>
              </a:rPr>
              <a:pPr fontAlgn="base">
                <a:spcBef>
                  <a:spcPct val="0"/>
                </a:spcBef>
                <a:spcAft>
                  <a:spcPct val="0"/>
                </a:spcAft>
                <a:defRPr/>
              </a:pPr>
              <a:t>4</a:t>
            </a:fld>
            <a:endParaRPr lang="tr-TR">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TextEdit="1"/>
          </p:cNvSpPr>
          <p:nvPr>
            <p:ph type="sldImg"/>
          </p:nvPr>
        </p:nvSpPr>
        <p:spPr bwMode="auto">
          <a:noFill/>
          <a:ln>
            <a:solidFill>
              <a:srgbClr val="000000"/>
            </a:solidFill>
            <a:miter lim="800000"/>
            <a:headEnd/>
            <a:tailEnd/>
          </a:ln>
        </p:spPr>
      </p:sp>
      <p:sp>
        <p:nvSpPr>
          <p:cNvPr id="3891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latin typeface="Times New Roman" pitchFamily="18" charset="0"/>
              <a:cs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ayt Görüntüsü Yer Tutucusu 1"/>
          <p:cNvSpPr>
            <a:spLocks noGrp="1" noRot="1" noChangeAspect="1"/>
          </p:cNvSpPr>
          <p:nvPr>
            <p:ph type="sldImg"/>
          </p:nvPr>
        </p:nvSpPr>
        <p:spPr bwMode="auto">
          <a:noFill/>
          <a:ln>
            <a:solidFill>
              <a:srgbClr val="000000"/>
            </a:solidFill>
            <a:miter lim="800000"/>
            <a:headEnd/>
            <a:tailEnd/>
          </a:ln>
        </p:spPr>
      </p:sp>
      <p:sp>
        <p:nvSpPr>
          <p:cNvPr id="43010"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3011"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F31289-209A-4AB4-A117-E0E4027B38D9}" type="slidenum">
              <a:rPr lang="tr-TR">
                <a:cs typeface="Arial" charset="0"/>
              </a:rPr>
              <a:pPr fontAlgn="base">
                <a:spcBef>
                  <a:spcPct val="0"/>
                </a:spcBef>
                <a:spcAft>
                  <a:spcPct val="0"/>
                </a:spcAft>
                <a:defRPr/>
              </a:pPr>
              <a:t>17</a:t>
            </a:fld>
            <a:endParaRPr lang="tr-TR">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1 Slayt Görüntüsü Yer Tutucusu"/>
          <p:cNvSpPr>
            <a:spLocks noGrp="1" noRot="1" noChangeAspect="1"/>
          </p:cNvSpPr>
          <p:nvPr>
            <p:ph type="sldImg"/>
          </p:nvPr>
        </p:nvSpPr>
        <p:spPr bwMode="auto">
          <a:noFill/>
          <a:ln>
            <a:solidFill>
              <a:srgbClr val="000000"/>
            </a:solidFill>
            <a:miter lim="800000"/>
            <a:headEnd/>
            <a:tailEnd/>
          </a:ln>
        </p:spPr>
      </p:sp>
      <p:sp>
        <p:nvSpPr>
          <p:cNvPr id="45058"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latin typeface="Times New Roman" pitchFamily="18" charset="0"/>
                <a:cs typeface="Times New Roman" pitchFamily="18" charset="0"/>
              </a:rPr>
              <a:t>Gençlerde:Bu maliyetin giysi, film, müzik hatta araba gibi farklı ve daha cazip şekillerde değerlendirebileceği sigara içen gençlere gösterilerek motive edilebilir.</a:t>
            </a:r>
            <a:r>
              <a:rPr lang="tr-TR" i="1" smtClean="0">
                <a:latin typeface="Times New Roman" pitchFamily="18" charset="0"/>
                <a:cs typeface="Times New Roman" pitchFamily="18" charset="0"/>
              </a:rPr>
              <a:t>Atletik Performans; </a:t>
            </a:r>
            <a:r>
              <a:rPr lang="tr-TR" smtClean="0">
                <a:latin typeface="Times New Roman" pitchFamily="18" charset="0"/>
                <a:cs typeface="Times New Roman" pitchFamily="18" charset="0"/>
              </a:rPr>
              <a:t>En yaygın bırakma nedenidir</a:t>
            </a:r>
          </a:p>
          <a:p>
            <a:pPr eaLnBrk="1" hangingPunct="1">
              <a:spcBef>
                <a:spcPct val="0"/>
              </a:spcBef>
            </a:pPr>
            <a:endParaRPr lang="tr-TR" smtClean="0"/>
          </a:p>
        </p:txBody>
      </p:sp>
      <p:sp>
        <p:nvSpPr>
          <p:cNvPr id="45059"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5550AA-E482-4FEE-B869-0E14FDE0D06A}" type="slidenum">
              <a:rPr lang="tr-TR">
                <a:cs typeface="Arial" charset="0"/>
              </a:rPr>
              <a:pPr fontAlgn="base">
                <a:spcBef>
                  <a:spcPct val="0"/>
                </a:spcBef>
                <a:spcAft>
                  <a:spcPct val="0"/>
                </a:spcAft>
                <a:defRPr/>
              </a:pPr>
              <a:t>18</a:t>
            </a:fld>
            <a:endParaRPr lang="tr-TR">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1 Slayt Görüntüsü Yer Tutucusu"/>
          <p:cNvSpPr>
            <a:spLocks noGrp="1" noRot="1" noChangeAspect="1"/>
          </p:cNvSpPr>
          <p:nvPr>
            <p:ph type="sldImg"/>
          </p:nvPr>
        </p:nvSpPr>
        <p:spPr bwMode="auto">
          <a:noFill/>
          <a:ln>
            <a:solidFill>
              <a:srgbClr val="000000"/>
            </a:solidFill>
            <a:miter lim="800000"/>
            <a:headEnd/>
            <a:tailEnd/>
          </a:ln>
        </p:spPr>
      </p:sp>
      <p:sp>
        <p:nvSpPr>
          <p:cNvPr id="47106"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a:p>
            <a:pPr eaLnBrk="1" hangingPunct="1">
              <a:spcBef>
                <a:spcPct val="0"/>
              </a:spcBef>
            </a:pPr>
            <a:endParaRPr lang="tr-TR" smtClean="0"/>
          </a:p>
        </p:txBody>
      </p:sp>
      <p:sp>
        <p:nvSpPr>
          <p:cNvPr id="47107"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EFE33D-52D2-4DDF-840D-54A96015B90F}" type="slidenum">
              <a:rPr lang="tr-TR">
                <a:cs typeface="Arial" charset="0"/>
              </a:rPr>
              <a:pPr fontAlgn="base">
                <a:spcBef>
                  <a:spcPct val="0"/>
                </a:spcBef>
                <a:spcAft>
                  <a:spcPct val="0"/>
                </a:spcAft>
                <a:defRPr/>
              </a:pPr>
              <a:t>19</a:t>
            </a:fld>
            <a:endParaRPr lang="tr-TR">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Slayt Görüntüsü Yer Tutucusu"/>
          <p:cNvSpPr>
            <a:spLocks noGrp="1" noRot="1" noChangeAspect="1"/>
          </p:cNvSpPr>
          <p:nvPr>
            <p:ph type="sldImg"/>
          </p:nvPr>
        </p:nvSpPr>
        <p:spPr bwMode="auto">
          <a:noFill/>
          <a:ln>
            <a:solidFill>
              <a:srgbClr val="000000"/>
            </a:solidFill>
            <a:miter lim="800000"/>
            <a:headEnd/>
            <a:tailEnd/>
          </a:ln>
        </p:spPr>
      </p:sp>
      <p:sp>
        <p:nvSpPr>
          <p:cNvPr id="49154"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9155"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DE29B9-E536-4F34-8B84-36548B7D8877}" type="slidenum">
              <a:rPr lang="tr-TR">
                <a:cs typeface="Arial" charset="0"/>
              </a:rPr>
              <a:pPr fontAlgn="base">
                <a:spcBef>
                  <a:spcPct val="0"/>
                </a:spcBef>
                <a:spcAft>
                  <a:spcPct val="0"/>
                </a:spcAft>
                <a:defRPr/>
              </a:pPr>
              <a:t>20</a:t>
            </a:fld>
            <a:endParaRPr lang="tr-TR">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1 Slayt Görüntüsü Yer Tutucusu"/>
          <p:cNvSpPr>
            <a:spLocks noGrp="1" noRot="1" noChangeAspect="1"/>
          </p:cNvSpPr>
          <p:nvPr>
            <p:ph type="sldImg"/>
          </p:nvPr>
        </p:nvSpPr>
        <p:spPr bwMode="auto">
          <a:noFill/>
          <a:ln>
            <a:solidFill>
              <a:srgbClr val="000000"/>
            </a:solidFill>
            <a:miter lim="800000"/>
            <a:headEnd/>
            <a:tailEnd/>
          </a:ln>
        </p:spPr>
      </p:sp>
      <p:sp>
        <p:nvSpPr>
          <p:cNvPr id="51202"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t>Hastaların bağımsız karar vermeleri ve doğru seçim yapmaları için destek (Şu anda bırakma konusunda hazır olmadığınızı görüyorum. Ben buradayım ve bırakma kararı verdiğinizde size yardım etmeye hazırım).</a:t>
            </a:r>
          </a:p>
        </p:txBody>
      </p:sp>
      <p:sp>
        <p:nvSpPr>
          <p:cNvPr id="51203"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311B9E-EB69-4E1F-9382-4EA17AF0EA6B}" type="slidenum">
              <a:rPr lang="tr-TR">
                <a:cs typeface="Arial" charset="0"/>
              </a:rPr>
              <a:pPr fontAlgn="base">
                <a:spcBef>
                  <a:spcPct val="0"/>
                </a:spcBef>
                <a:spcAft>
                  <a:spcPct val="0"/>
                </a:spcAft>
                <a:defRPr/>
              </a:pPr>
              <a:t>21</a:t>
            </a:fld>
            <a:endParaRPr lang="tr-TR">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1 Slayt Görüntüsü Yer Tutucusu"/>
          <p:cNvSpPr>
            <a:spLocks noGrp="1" noRot="1" noChangeAspect="1"/>
          </p:cNvSpPr>
          <p:nvPr>
            <p:ph type="sldImg"/>
          </p:nvPr>
        </p:nvSpPr>
        <p:spPr bwMode="auto">
          <a:noFill/>
          <a:ln>
            <a:solidFill>
              <a:srgbClr val="000000"/>
            </a:solidFill>
            <a:miter lim="800000"/>
            <a:headEnd/>
            <a:tailEnd/>
          </a:ln>
        </p:spPr>
      </p:sp>
      <p:sp>
        <p:nvSpPr>
          <p:cNvPr id="53250"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39939"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9C7CE2-0F63-4025-A7CD-87931C239602}" type="slidenum">
              <a:rPr lang="tr-TR">
                <a:cs typeface="Arial" charset="0"/>
              </a:rPr>
              <a:pPr fontAlgn="base">
                <a:spcBef>
                  <a:spcPct val="0"/>
                </a:spcBef>
                <a:spcAft>
                  <a:spcPct val="0"/>
                </a:spcAft>
                <a:defRPr/>
              </a:pPr>
              <a:t>22</a:t>
            </a:fld>
            <a:endParaRPr lang="tr-TR">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1 Slayt Görüntüsü Yer Tutucusu"/>
          <p:cNvSpPr>
            <a:spLocks noGrp="1" noRot="1" noChangeAspect="1"/>
          </p:cNvSpPr>
          <p:nvPr>
            <p:ph type="sldImg"/>
          </p:nvPr>
        </p:nvSpPr>
        <p:spPr bwMode="auto">
          <a:noFill/>
          <a:ln>
            <a:solidFill>
              <a:srgbClr val="000000"/>
            </a:solidFill>
            <a:miter lim="800000"/>
            <a:headEnd/>
            <a:tailEnd/>
          </a:ln>
        </p:spPr>
      </p:sp>
      <p:sp>
        <p:nvSpPr>
          <p:cNvPr id="56322"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54275"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B07069-01D3-479C-A544-FAF077491E20}" type="slidenum">
              <a:rPr lang="tr-TR">
                <a:cs typeface="Arial" charset="0"/>
              </a:rPr>
              <a:pPr fontAlgn="base">
                <a:spcBef>
                  <a:spcPct val="0"/>
                </a:spcBef>
                <a:spcAft>
                  <a:spcPct val="0"/>
                </a:spcAft>
                <a:defRPr/>
              </a:pPr>
              <a:t>24</a:t>
            </a:fld>
            <a:endParaRPr lang="tr-TR">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1 Slayt Görüntüsü Yer Tutucusu"/>
          <p:cNvSpPr>
            <a:spLocks noGrp="1" noRot="1" noChangeAspect="1"/>
          </p:cNvSpPr>
          <p:nvPr>
            <p:ph type="sldImg"/>
          </p:nvPr>
        </p:nvSpPr>
        <p:spPr bwMode="auto">
          <a:noFill/>
          <a:ln>
            <a:solidFill>
              <a:srgbClr val="000000"/>
            </a:solidFill>
            <a:miter lim="800000"/>
            <a:headEnd/>
            <a:tailEnd/>
          </a:ln>
        </p:spPr>
      </p:sp>
      <p:sp>
        <p:nvSpPr>
          <p:cNvPr id="58370" name="2 Not Yer Tutucusu"/>
          <p:cNvSpPr>
            <a:spLocks noGrp="1"/>
          </p:cNvSpPr>
          <p:nvPr>
            <p:ph type="body" idx="1"/>
          </p:nvPr>
        </p:nvSpPr>
        <p:spPr bwMode="auto">
          <a:noFill/>
        </p:spPr>
        <p:txBody>
          <a:bodyPr wrap="square" numCol="1" anchor="t" anchorCtr="0" compatLnSpc="1">
            <a:prstTxWarp prst="textNoShape">
              <a:avLst/>
            </a:prstTxWarp>
          </a:bodyPr>
          <a:lstStyle/>
          <a:p>
            <a:r>
              <a:rPr lang="tr-TR" smtClean="0">
                <a:latin typeface="Times New Roman" pitchFamily="18" charset="0"/>
                <a:cs typeface="Times New Roman" pitchFamily="18" charset="0"/>
              </a:rPr>
              <a:t>Hastanın şu andaki semptomları ve sağlık durumu, sigaranın ekonomik yükü, çocuklarını ve ailesini sigara dumanına maruz bırakarak verdiği zarar, bırakınca sağlığında oluşacak dramatik iyileşmeden söz edilmelidir.</a:t>
            </a:r>
            <a:endParaRPr lang="tr-TR" smtClean="0"/>
          </a:p>
        </p:txBody>
      </p:sp>
      <p:sp>
        <p:nvSpPr>
          <p:cNvPr id="4" name="3 Slayt Numarası Yer Tutucusu"/>
          <p:cNvSpPr>
            <a:spLocks noGrp="1"/>
          </p:cNvSpPr>
          <p:nvPr>
            <p:ph type="sldNum" sz="quarter" idx="5"/>
          </p:nvPr>
        </p:nvSpPr>
        <p:spPr/>
        <p:txBody>
          <a:bodyPr/>
          <a:lstStyle/>
          <a:p>
            <a:pPr>
              <a:defRPr/>
            </a:pPr>
            <a:fld id="{98AE30AB-929A-4425-BF7F-00C341BD51B8}" type="slidenum">
              <a:rPr lang="tr-TR" smtClean="0"/>
              <a:pPr>
                <a:defRPr/>
              </a:pPr>
              <a:t>25</a:t>
            </a:fld>
            <a:endParaRPr lang="tr-T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1 Slayt Görüntüsü Yer Tutucusu"/>
          <p:cNvSpPr>
            <a:spLocks noGrp="1" noRot="1" noChangeAspect="1"/>
          </p:cNvSpPr>
          <p:nvPr>
            <p:ph type="sldImg"/>
          </p:nvPr>
        </p:nvSpPr>
        <p:spPr bwMode="auto">
          <a:noFill/>
          <a:ln>
            <a:solidFill>
              <a:srgbClr val="000000"/>
            </a:solidFill>
            <a:miter lim="800000"/>
            <a:headEnd/>
            <a:tailEnd/>
          </a:ln>
        </p:spPr>
      </p:sp>
      <p:sp>
        <p:nvSpPr>
          <p:cNvPr id="61442"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t>Nikotin bağımlılığını ve şiddetini değerlendirme amacıyla geliştirilen birkaç ölçek bulunmaktadır. bugün, günlük pratiğimizde akademik çalışmalar için FNBT kullanılmasını öneriyoruz </a:t>
            </a:r>
          </a:p>
        </p:txBody>
      </p:sp>
      <p:sp>
        <p:nvSpPr>
          <p:cNvPr id="35843"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5A593D-3D9B-4688-B557-37162611309B}" type="slidenum">
              <a:rPr lang="tr-TR">
                <a:cs typeface="Arial" charset="0"/>
              </a:rPr>
              <a:pPr fontAlgn="base">
                <a:spcBef>
                  <a:spcPct val="0"/>
                </a:spcBef>
                <a:spcAft>
                  <a:spcPct val="0"/>
                </a:spcAft>
                <a:defRPr/>
              </a:pPr>
              <a:t>27</a:t>
            </a:fld>
            <a:endParaRPr lang="tr-TR">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Slayt Görüntüsü Yer Tutucusu"/>
          <p:cNvSpPr>
            <a:spLocks noGrp="1" noRot="1" noChangeAspect="1"/>
          </p:cNvSpPr>
          <p:nvPr>
            <p:ph type="sldImg"/>
          </p:nvPr>
        </p:nvSpPr>
        <p:spPr bwMode="auto">
          <a:noFill/>
          <a:ln>
            <a:solidFill>
              <a:srgbClr val="000000"/>
            </a:solidFill>
            <a:miter lim="800000"/>
            <a:headEnd/>
            <a:tailEnd/>
          </a:ln>
        </p:spPr>
      </p:sp>
      <p:sp>
        <p:nvSpPr>
          <p:cNvPr id="21506"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latin typeface="Times New Roman" pitchFamily="18" charset="0"/>
                <a:cs typeface="Times New Roman" pitchFamily="18" charset="0"/>
              </a:rPr>
              <a:t>Dünyada en çok ölüme yol açan iki nedenden birisi açlık, diğeri tütün kullanımıdır</a:t>
            </a:r>
          </a:p>
          <a:p>
            <a:pPr eaLnBrk="1" hangingPunct="1">
              <a:spcBef>
                <a:spcPct val="0"/>
              </a:spcBef>
            </a:pPr>
            <a:r>
              <a:rPr lang="tr-TR" smtClean="0"/>
              <a:t>Gerçekten de tütün kullanımı, gerek doğrudan gerekse pasif duman maruziyeti nedeniyle pek çok ölümcül sağlık sorununa yol açmaktadır </a:t>
            </a:r>
          </a:p>
          <a:p>
            <a:pPr eaLnBrk="1" hangingPunct="1">
              <a:spcBef>
                <a:spcPct val="0"/>
              </a:spcBef>
            </a:pPr>
            <a:endParaRPr lang="tr-TR" smtClean="0"/>
          </a:p>
        </p:txBody>
      </p:sp>
      <p:sp>
        <p:nvSpPr>
          <p:cNvPr id="20483"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9564139-9668-4B48-8DAF-33971EBECAA1}" type="slidenum">
              <a:rPr lang="tr-TR">
                <a:cs typeface="Arial" charset="0"/>
              </a:rPr>
              <a:pPr fontAlgn="base">
                <a:spcBef>
                  <a:spcPct val="0"/>
                </a:spcBef>
                <a:spcAft>
                  <a:spcPct val="0"/>
                </a:spcAft>
                <a:defRPr/>
              </a:pPr>
              <a:t>5</a:t>
            </a:fld>
            <a:endParaRPr lang="tr-TR">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1 Slayt Görüntüsü Yer Tutucusu"/>
          <p:cNvSpPr>
            <a:spLocks noGrp="1" noRot="1" noChangeAspect="1"/>
          </p:cNvSpPr>
          <p:nvPr>
            <p:ph type="sldImg"/>
          </p:nvPr>
        </p:nvSpPr>
        <p:spPr bwMode="auto">
          <a:noFill/>
          <a:ln>
            <a:solidFill>
              <a:srgbClr val="000000"/>
            </a:solidFill>
            <a:miter lim="800000"/>
            <a:headEnd/>
            <a:tailEnd/>
          </a:ln>
        </p:spPr>
      </p:sp>
      <p:sp>
        <p:nvSpPr>
          <p:cNvPr id="63490"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latin typeface="Times New Roman" pitchFamily="18" charset="0"/>
                <a:cs typeface="Times New Roman" pitchFamily="18" charset="0"/>
              </a:rPr>
              <a:t>Hastanın motivasyonunu artıracağından bırakma günü belirlenmesi uygun olur. Bırakma gününün görüşmeden sonraki 2 hafta içerisinde olması idealdir.</a:t>
            </a:r>
          </a:p>
          <a:p>
            <a:pPr eaLnBrk="1" hangingPunct="1">
              <a:spcBef>
                <a:spcPct val="0"/>
              </a:spcBef>
            </a:pPr>
            <a:endParaRPr lang="tr-TR" smtClean="0"/>
          </a:p>
        </p:txBody>
      </p:sp>
      <p:sp>
        <p:nvSpPr>
          <p:cNvPr id="59395"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D623D4-6764-4516-BB0D-E50D82A713E4}" type="slidenum">
              <a:rPr lang="tr-TR">
                <a:cs typeface="Arial" charset="0"/>
              </a:rPr>
              <a:pPr fontAlgn="base">
                <a:spcBef>
                  <a:spcPct val="0"/>
                </a:spcBef>
                <a:spcAft>
                  <a:spcPct val="0"/>
                </a:spcAft>
                <a:defRPr/>
              </a:pPr>
              <a:t>28</a:t>
            </a:fld>
            <a:endParaRPr lang="tr-TR">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1 Slayt Görüntüsü Yer Tutucusu"/>
          <p:cNvSpPr>
            <a:spLocks noGrp="1" noRot="1" noChangeAspect="1"/>
          </p:cNvSpPr>
          <p:nvPr>
            <p:ph type="sldImg"/>
          </p:nvPr>
        </p:nvSpPr>
        <p:spPr bwMode="auto">
          <a:noFill/>
          <a:ln>
            <a:solidFill>
              <a:srgbClr val="000000"/>
            </a:solidFill>
            <a:miter lim="800000"/>
            <a:headEnd/>
            <a:tailEnd/>
          </a:ln>
        </p:spPr>
      </p:sp>
      <p:sp>
        <p:nvSpPr>
          <p:cNvPr id="65538"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t>Bırakma gününden sonra hiç sigara içilmemesi esastır. “Bir taneden bir şey olmaz” düşüncesine kapılmanın sigaraya yeniden başlamaya neden olacağı vurgulanmalıdır. </a:t>
            </a:r>
            <a:r>
              <a:rPr lang="tr-TR" smtClean="0">
                <a:latin typeface="Times New Roman" pitchFamily="18" charset="0"/>
                <a:cs typeface="Times New Roman" pitchFamily="18" charset="0"/>
              </a:rPr>
              <a:t>En çok zorlanılan ve sigaraya yeniden başlanılan zaman ilk birkaç haftadır. </a:t>
            </a:r>
          </a:p>
          <a:p>
            <a:pPr eaLnBrk="1" hangingPunct="1">
              <a:spcBef>
                <a:spcPct val="0"/>
              </a:spcBef>
            </a:pPr>
            <a:endParaRPr lang="tr-TR" smtClean="0"/>
          </a:p>
        </p:txBody>
      </p:sp>
      <p:sp>
        <p:nvSpPr>
          <p:cNvPr id="61443"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3FA351-D2AF-4BCA-AEB9-94B4EEAD9D88}" type="slidenum">
              <a:rPr lang="tr-TR">
                <a:cs typeface="Arial" charset="0"/>
              </a:rPr>
              <a:pPr fontAlgn="base">
                <a:spcBef>
                  <a:spcPct val="0"/>
                </a:spcBef>
                <a:spcAft>
                  <a:spcPct val="0"/>
                </a:spcAft>
                <a:defRPr/>
              </a:pPr>
              <a:t>29</a:t>
            </a:fld>
            <a:endParaRPr lang="tr-TR">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1 Slayt Görüntüsü Yer Tutucusu"/>
          <p:cNvSpPr>
            <a:spLocks noGrp="1" noRot="1" noChangeAspect="1"/>
          </p:cNvSpPr>
          <p:nvPr>
            <p:ph type="sldImg"/>
          </p:nvPr>
        </p:nvSpPr>
        <p:spPr bwMode="auto">
          <a:noFill/>
          <a:ln>
            <a:solidFill>
              <a:srgbClr val="000000"/>
            </a:solidFill>
            <a:miter lim="800000"/>
            <a:headEnd/>
            <a:tailEnd/>
          </a:ln>
        </p:spPr>
      </p:sp>
      <p:sp>
        <p:nvSpPr>
          <p:cNvPr id="67586"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t>Sigara bırakma döneminde karşılaşılabilecek sorunların geçici olduğu, sigarayı bırakan pek çok kişide görülebileceği, başa çıkmak için kendisinin de yöntemler geliştirebileceği gibi,önerileri de uygulayabileceği vurgulanmalıdır. </a:t>
            </a:r>
          </a:p>
        </p:txBody>
      </p:sp>
      <p:sp>
        <p:nvSpPr>
          <p:cNvPr id="67587"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64BB74-D12A-477C-B734-D23420A75A68}" type="slidenum">
              <a:rPr lang="tr-TR">
                <a:cs typeface="Arial" charset="0"/>
              </a:rPr>
              <a:pPr fontAlgn="base">
                <a:spcBef>
                  <a:spcPct val="0"/>
                </a:spcBef>
                <a:spcAft>
                  <a:spcPct val="0"/>
                </a:spcAft>
                <a:defRPr/>
              </a:pPr>
              <a:t>30</a:t>
            </a:fld>
            <a:endParaRPr lang="tr-TR">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1 Slayt Görüntüsü Yer Tutucusu"/>
          <p:cNvSpPr>
            <a:spLocks noGrp="1" noRot="1" noChangeAspect="1"/>
          </p:cNvSpPr>
          <p:nvPr>
            <p:ph type="sldImg"/>
          </p:nvPr>
        </p:nvSpPr>
        <p:spPr bwMode="auto">
          <a:noFill/>
          <a:ln>
            <a:solidFill>
              <a:srgbClr val="000000"/>
            </a:solidFill>
            <a:miter lim="800000"/>
            <a:headEnd/>
            <a:tailEnd/>
          </a:ln>
        </p:spPr>
      </p:sp>
      <p:sp>
        <p:nvSpPr>
          <p:cNvPr id="70658" name="2 Not Yer Tutucusu"/>
          <p:cNvSpPr>
            <a:spLocks noGrp="1"/>
          </p:cNvSpPr>
          <p:nvPr>
            <p:ph type="body" idx="1"/>
          </p:nvPr>
        </p:nvSpPr>
        <p:spPr bwMode="auto">
          <a:noFill/>
        </p:spPr>
        <p:txBody>
          <a:bodyPr wrap="square" numCol="1" anchor="t" anchorCtr="0" compatLnSpc="1">
            <a:prstTxWarp prst="textNoShape">
              <a:avLst/>
            </a:prstTxWarp>
          </a:bodyPr>
          <a:lstStyle/>
          <a:p>
            <a:r>
              <a:rPr lang="tr-TR" smtClean="0">
                <a:latin typeface="Times New Roman" pitchFamily="18" charset="0"/>
                <a:cs typeface="Times New Roman" pitchFamily="18" charset="0"/>
              </a:rPr>
              <a:t>Durumsal faktörleri(eskiden sigara içilen ortamlarda bulunulması, sigara içen kişilerle bir arada olunması) </a:t>
            </a:r>
            <a:endParaRPr lang="tr-TR" smtClean="0"/>
          </a:p>
        </p:txBody>
      </p:sp>
      <p:sp>
        <p:nvSpPr>
          <p:cNvPr id="4" name="3 Slayt Numarası Yer Tutucusu"/>
          <p:cNvSpPr>
            <a:spLocks noGrp="1"/>
          </p:cNvSpPr>
          <p:nvPr>
            <p:ph type="sldNum" sz="quarter" idx="5"/>
          </p:nvPr>
        </p:nvSpPr>
        <p:spPr/>
        <p:txBody>
          <a:bodyPr/>
          <a:lstStyle/>
          <a:p>
            <a:pPr>
              <a:defRPr/>
            </a:pPr>
            <a:fld id="{29BA4FF8-D83B-4898-8467-9A83CA1E716B}" type="slidenum">
              <a:rPr lang="tr-TR" smtClean="0"/>
              <a:pPr>
                <a:defRPr/>
              </a:pPr>
              <a:t>32</a:t>
            </a:fld>
            <a:endParaRPr lang="tr-T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ayt Görüntüsü Yer Tutucusu 1"/>
          <p:cNvSpPr>
            <a:spLocks noGrp="1" noRot="1" noChangeAspect="1"/>
          </p:cNvSpPr>
          <p:nvPr>
            <p:ph type="sldImg"/>
          </p:nvPr>
        </p:nvSpPr>
        <p:spPr bwMode="auto">
          <a:noFill/>
          <a:ln>
            <a:solidFill>
              <a:srgbClr val="000000"/>
            </a:solidFill>
            <a:miter lim="800000"/>
            <a:headEnd/>
            <a:tailEnd/>
          </a:ln>
        </p:spPr>
      </p:sp>
      <p:sp>
        <p:nvSpPr>
          <p:cNvPr id="80898"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latin typeface="Times New Roman" pitchFamily="18" charset="0"/>
                <a:cs typeface="Times New Roman" pitchFamily="18" charset="0"/>
              </a:rPr>
              <a:t>. Nikotinin santral sinir sistemi etkileri, hem mutlak kan nikotin seviyeleri hem de beyinde bulunan reseptörlerdeki ilaç konsantrasyonunun artış hızına bağlıdır .</a:t>
            </a:r>
          </a:p>
          <a:p>
            <a:pPr eaLnBrk="1" hangingPunct="1">
              <a:spcBef>
                <a:spcPct val="0"/>
              </a:spcBef>
            </a:pPr>
            <a:r>
              <a:rPr lang="tr-TR" smtClean="0">
                <a:latin typeface="Times New Roman" pitchFamily="18" charset="0"/>
                <a:cs typeface="Times New Roman" pitchFamily="18" charset="0"/>
              </a:rPr>
              <a:t> </a:t>
            </a:r>
            <a:endParaRPr lang="tr-TR" smtClean="0"/>
          </a:p>
        </p:txBody>
      </p:sp>
      <p:sp>
        <p:nvSpPr>
          <p:cNvPr id="77827"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9D738B-C521-48EE-905C-5B54683D85A6}" type="slidenum">
              <a:rPr lang="tr-TR">
                <a:cs typeface="Arial" charset="0"/>
              </a:rPr>
              <a:pPr fontAlgn="base">
                <a:spcBef>
                  <a:spcPct val="0"/>
                </a:spcBef>
                <a:spcAft>
                  <a:spcPct val="0"/>
                </a:spcAft>
                <a:defRPr/>
              </a:pPr>
              <a:t>41</a:t>
            </a:fld>
            <a:endParaRPr lang="tr-TR">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ayt Görüntüsü Yer Tutucusu 1"/>
          <p:cNvSpPr>
            <a:spLocks noGrp="1" noRot="1" noChangeAspect="1"/>
          </p:cNvSpPr>
          <p:nvPr>
            <p:ph type="sldImg"/>
          </p:nvPr>
        </p:nvSpPr>
        <p:spPr bwMode="auto">
          <a:noFill/>
          <a:ln>
            <a:solidFill>
              <a:srgbClr val="000000"/>
            </a:solidFill>
            <a:miter lim="800000"/>
            <a:headEnd/>
            <a:tailEnd/>
          </a:ln>
        </p:spPr>
      </p:sp>
      <p:sp>
        <p:nvSpPr>
          <p:cNvPr id="82946"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latin typeface="Times New Roman" pitchFamily="18" charset="0"/>
                <a:cs typeface="Times New Roman" pitchFamily="18" charset="0"/>
              </a:rPr>
              <a:t>. Bir sigara içiminden 10 dakika sonra ulaşılan plazma nikotin düzeyi 20-50 mg/L arasında, ortalama 35 mg/L’dır. Oysa nikotin replasman tedavisi için kullanılan nikotin sakızları ve nazal spreylerle nikotin plazma seviyesi 6-8 mg/L, transdermal formlarda ise 12 mg/L düzeylerinde pik yapmaktadır</a:t>
            </a:r>
          </a:p>
          <a:p>
            <a:pPr eaLnBrk="1" hangingPunct="1">
              <a:spcBef>
                <a:spcPct val="0"/>
              </a:spcBef>
            </a:pPr>
            <a:endParaRPr lang="tr-TR" smtClean="0">
              <a:latin typeface="Times New Roman" pitchFamily="18" charset="0"/>
              <a:cs typeface="Times New Roman" pitchFamily="18" charset="0"/>
            </a:endParaRPr>
          </a:p>
          <a:p>
            <a:pPr eaLnBrk="1" hangingPunct="1">
              <a:spcBef>
                <a:spcPct val="0"/>
              </a:spcBef>
            </a:pPr>
            <a:r>
              <a:rPr lang="tr-TR" smtClean="0">
                <a:latin typeface="Times New Roman" pitchFamily="18" charset="0"/>
                <a:cs typeface="Times New Roman" pitchFamily="18" charset="0"/>
              </a:rPr>
              <a:t>NRT ile birlikte sigara içmeye devam edenlerde solgunluk, terleme, bulantı, tükrük artışı, sersemlik, kusma, karın ağrısı ve diyare, baş ağrısı, işitme ve görme bozukluğu, tremor ve konvülziyonlar gibi yan etkiler görülebilir</a:t>
            </a:r>
            <a:endParaRPr lang="tr-TR" smtClean="0"/>
          </a:p>
          <a:p>
            <a:pPr eaLnBrk="1" hangingPunct="1">
              <a:spcBef>
                <a:spcPct val="0"/>
              </a:spcBef>
            </a:pPr>
            <a:endParaRPr lang="tr-TR" smtClean="0">
              <a:latin typeface="Times New Roman" pitchFamily="18" charset="0"/>
              <a:cs typeface="Times New Roman" pitchFamily="18" charset="0"/>
            </a:endParaRPr>
          </a:p>
          <a:p>
            <a:pPr eaLnBrk="1" hangingPunct="1">
              <a:spcBef>
                <a:spcPct val="0"/>
              </a:spcBef>
            </a:pPr>
            <a:endParaRPr lang="tr-TR" smtClean="0"/>
          </a:p>
        </p:txBody>
      </p:sp>
      <p:sp>
        <p:nvSpPr>
          <p:cNvPr id="79875"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5242CE-E98F-44D4-B994-25398E164F06}" type="slidenum">
              <a:rPr lang="tr-TR">
                <a:cs typeface="Arial" charset="0"/>
              </a:rPr>
              <a:pPr fontAlgn="base">
                <a:spcBef>
                  <a:spcPct val="0"/>
                </a:spcBef>
                <a:spcAft>
                  <a:spcPct val="0"/>
                </a:spcAft>
                <a:defRPr/>
              </a:pPr>
              <a:t>42</a:t>
            </a:fld>
            <a:endParaRPr lang="tr-TR">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1 Slayt Görüntüsü Yer Tutucusu"/>
          <p:cNvSpPr>
            <a:spLocks noGrp="1" noRot="1" noChangeAspect="1"/>
          </p:cNvSpPr>
          <p:nvPr>
            <p:ph type="sldImg"/>
          </p:nvPr>
        </p:nvSpPr>
        <p:spPr bwMode="auto">
          <a:noFill/>
          <a:ln>
            <a:solidFill>
              <a:srgbClr val="000000"/>
            </a:solidFill>
            <a:miter lim="800000"/>
            <a:headEnd/>
            <a:tailEnd/>
          </a:ln>
        </p:spPr>
      </p:sp>
      <p:sp>
        <p:nvSpPr>
          <p:cNvPr id="84994"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latin typeface="Times New Roman" pitchFamily="18" charset="0"/>
              <a:cs typeface="Times New Roman" pitchFamily="18" charset="0"/>
            </a:endParaRPr>
          </a:p>
          <a:p>
            <a:pPr eaLnBrk="1" hangingPunct="1">
              <a:spcBef>
                <a:spcPct val="0"/>
              </a:spcBef>
            </a:pPr>
            <a:r>
              <a:rPr lang="tr-TR" smtClean="0">
                <a:latin typeface="Times New Roman" pitchFamily="18" charset="0"/>
                <a:cs typeface="Times New Roman" pitchFamily="18" charset="0"/>
              </a:rPr>
              <a:t>Başlangıçta herhangi bir NRT seçilebilir. Tedavi başarısızlığında ya da nikotin yoksunluk belirtileri yeterince kontrol altına alınamadığında, kombine tedavi kullanılabilir.</a:t>
            </a:r>
          </a:p>
          <a:p>
            <a:pPr eaLnBrk="1" hangingPunct="1">
              <a:spcBef>
                <a:spcPct val="0"/>
              </a:spcBef>
            </a:pPr>
            <a:endParaRPr lang="tr-TR" smtClean="0"/>
          </a:p>
        </p:txBody>
      </p:sp>
      <p:sp>
        <p:nvSpPr>
          <p:cNvPr id="81923"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E3B768-12E3-4E92-862E-867DB3332E71}" type="slidenum">
              <a:rPr lang="tr-TR">
                <a:cs typeface="Arial" charset="0"/>
              </a:rPr>
              <a:pPr fontAlgn="base">
                <a:spcBef>
                  <a:spcPct val="0"/>
                </a:spcBef>
                <a:spcAft>
                  <a:spcPct val="0"/>
                </a:spcAft>
                <a:defRPr/>
              </a:pPr>
              <a:t>43</a:t>
            </a:fld>
            <a:endParaRPr lang="tr-TR">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ayt Görüntüsü Yer Tutucusu 1"/>
          <p:cNvSpPr>
            <a:spLocks noGrp="1" noRot="1" noChangeAspect="1"/>
          </p:cNvSpPr>
          <p:nvPr>
            <p:ph type="sldImg"/>
          </p:nvPr>
        </p:nvSpPr>
        <p:spPr bwMode="auto">
          <a:noFill/>
          <a:ln>
            <a:solidFill>
              <a:srgbClr val="000000"/>
            </a:solidFill>
            <a:miter lim="800000"/>
            <a:headEnd/>
            <a:tailEnd/>
          </a:ln>
        </p:spPr>
      </p:sp>
      <p:sp>
        <p:nvSpPr>
          <p:cNvPr id="87042"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latin typeface="Times New Roman" pitchFamily="18" charset="0"/>
                <a:cs typeface="Times New Roman" pitchFamily="18" charset="0"/>
              </a:rPr>
              <a:t>.</a:t>
            </a:r>
          </a:p>
          <a:p>
            <a:pPr eaLnBrk="1" hangingPunct="1">
              <a:spcBef>
                <a:spcPct val="0"/>
              </a:spcBef>
            </a:pPr>
            <a:r>
              <a:rPr lang="tr-TR" smtClean="0">
                <a:latin typeface="Times New Roman" pitchFamily="18" charset="0"/>
                <a:cs typeface="Times New Roman" pitchFamily="18" charset="0"/>
              </a:rPr>
              <a:t>Transdermal nikotin bant tedavisine ek olarak hangi davranışsal destek yöntemi kullanılırsa kullanılsın bırakma iki kat artmaktadır.</a:t>
            </a:r>
          </a:p>
          <a:p>
            <a:pPr eaLnBrk="1" hangingPunct="1">
              <a:spcBef>
                <a:spcPct val="0"/>
              </a:spcBef>
            </a:pPr>
            <a:endParaRPr lang="tr-TR" smtClean="0">
              <a:latin typeface="Times New Roman" pitchFamily="18" charset="0"/>
              <a:cs typeface="Times New Roman" pitchFamily="18" charset="0"/>
            </a:endParaRPr>
          </a:p>
          <a:p>
            <a:pPr eaLnBrk="1" hangingPunct="1">
              <a:spcBef>
                <a:spcPct val="0"/>
              </a:spcBef>
            </a:pPr>
            <a:endParaRPr lang="tr-TR" smtClean="0"/>
          </a:p>
        </p:txBody>
      </p:sp>
      <p:sp>
        <p:nvSpPr>
          <p:cNvPr id="83971"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04399B-4C4B-4417-9749-2B7C303CAD51}" type="slidenum">
              <a:rPr lang="tr-TR">
                <a:cs typeface="Arial" charset="0"/>
              </a:rPr>
              <a:pPr fontAlgn="base">
                <a:spcBef>
                  <a:spcPct val="0"/>
                </a:spcBef>
                <a:spcAft>
                  <a:spcPct val="0"/>
                </a:spcAft>
                <a:defRPr/>
              </a:pPr>
              <a:t>44</a:t>
            </a:fld>
            <a:endParaRPr lang="tr-TR">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ayt Görüntüsü Yer Tutucusu 1"/>
          <p:cNvSpPr>
            <a:spLocks noGrp="1" noRot="1" noChangeAspect="1"/>
          </p:cNvSpPr>
          <p:nvPr>
            <p:ph type="sldImg"/>
          </p:nvPr>
        </p:nvSpPr>
        <p:spPr bwMode="auto">
          <a:noFill/>
          <a:ln>
            <a:solidFill>
              <a:srgbClr val="000000"/>
            </a:solidFill>
            <a:miter lim="800000"/>
            <a:headEnd/>
            <a:tailEnd/>
          </a:ln>
        </p:spPr>
      </p:sp>
      <p:sp>
        <p:nvSpPr>
          <p:cNvPr id="89090"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latin typeface="Times New Roman" pitchFamily="18" charset="0"/>
                <a:cs typeface="Times New Roman" pitchFamily="18" charset="0"/>
              </a:rPr>
              <a:t>Bantların yan etkileri genellikle hafif ve geçicidir, nadiren tedavinin kesilmesine neden olur. Uygulama yerinde oluşabilecek deri reaksiyonlarının yanı sıra, ürtiker, baş ağrısı, aritmi, taşikardi, bulantı, hafif vertigo, sersemlik, kas ağrıları, uykusuzluk, soğuk algınlığı benzeri semptomlar, bulantı, nadir olarak karın ağrısı, dispepsi, öksürük, anormal rüya görme, artrit, anksiyete, emosyonel değişiklikler, kabızlık ya da diyare, eklem ve sırt ağrısı ortaya çıkabilir</a:t>
            </a:r>
          </a:p>
          <a:p>
            <a:pPr eaLnBrk="1" hangingPunct="1">
              <a:spcBef>
                <a:spcPct val="0"/>
              </a:spcBef>
            </a:pPr>
            <a:r>
              <a:rPr lang="tr-TR" smtClean="0">
                <a:latin typeface="Times New Roman" pitchFamily="18" charset="0"/>
                <a:cs typeface="Times New Roman" pitchFamily="18" charset="0"/>
              </a:rPr>
              <a:t> . Tedavinin kesilmesini gerektirecek kontrendikasyonlar ciddi deri reaksiyonları, nikotin bantlarına karşı gelişen aşırı duyarlılık reaksiyonlarıdır. Kişi nikotin replasman tedavisi sırasında sigara içmemelidir. Ayrıca gebelerde ve süt emziren kadınlarda, aktif yada son bir ay içinde miyokard infarktüsü geçirenlerde, unstable angina ve aritmileri olanlarda nikotin band ve diğer nikotin replasman tedavileri uygulanmamalıdır.</a:t>
            </a:r>
          </a:p>
          <a:p>
            <a:pPr eaLnBrk="1" hangingPunct="1">
              <a:spcBef>
                <a:spcPct val="0"/>
              </a:spcBef>
            </a:pPr>
            <a:endParaRPr lang="tr-TR" smtClean="0">
              <a:latin typeface="Times New Roman" pitchFamily="18" charset="0"/>
              <a:cs typeface="Times New Roman" pitchFamily="18" charset="0"/>
            </a:endParaRPr>
          </a:p>
          <a:p>
            <a:pPr eaLnBrk="1" hangingPunct="1">
              <a:spcBef>
                <a:spcPct val="0"/>
              </a:spcBef>
            </a:pPr>
            <a:endParaRPr lang="tr-TR" smtClean="0"/>
          </a:p>
        </p:txBody>
      </p:sp>
      <p:sp>
        <p:nvSpPr>
          <p:cNvPr id="86019"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984DE4-7183-46C8-880B-8ABC6861B633}" type="slidenum">
              <a:rPr lang="tr-TR">
                <a:cs typeface="Arial" charset="0"/>
              </a:rPr>
              <a:pPr fontAlgn="base">
                <a:spcBef>
                  <a:spcPct val="0"/>
                </a:spcBef>
                <a:spcAft>
                  <a:spcPct val="0"/>
                </a:spcAft>
                <a:defRPr/>
              </a:pPr>
              <a:t>45</a:t>
            </a:fld>
            <a:endParaRPr lang="tr-TR">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ayt Görüntüsü Yer Tutucusu 1"/>
          <p:cNvSpPr>
            <a:spLocks noGrp="1" noRot="1" noChangeAspect="1"/>
          </p:cNvSpPr>
          <p:nvPr>
            <p:ph type="sldImg"/>
          </p:nvPr>
        </p:nvSpPr>
        <p:spPr bwMode="auto">
          <a:noFill/>
          <a:ln>
            <a:solidFill>
              <a:srgbClr val="000000"/>
            </a:solidFill>
            <a:miter lim="800000"/>
            <a:headEnd/>
            <a:tailEnd/>
          </a:ln>
        </p:spPr>
      </p:sp>
      <p:sp>
        <p:nvSpPr>
          <p:cNvPr id="92162"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latin typeface="Times New Roman" pitchFamily="18" charset="0"/>
                <a:cs typeface="Times New Roman" pitchFamily="18" charset="0"/>
              </a:rPr>
              <a:t>20-30 dakika sonra plazma pik değerine ulaşır. Günde 25 adetten 2 mg’lık formun, günde 25 adet ve daha fazla sigara içenlerde 4 mg’lık formun, günde en fazla 24 adet çiğnenmesi önerilmektedir. </a:t>
            </a:r>
            <a:endParaRPr lang="tr-TR" smtClean="0"/>
          </a:p>
          <a:p>
            <a:pPr eaLnBrk="1" hangingPunct="1">
              <a:spcBef>
                <a:spcPct val="0"/>
              </a:spcBef>
            </a:pPr>
            <a:r>
              <a:rPr lang="tr-TR" smtClean="0"/>
              <a:t>Sakızlarda bulunan nikotin, çiğneme sırasında ağız mukozasından emilir. Emilimin iyi olabilmesi için ağızın pH’sı ve çiğneme tekniği önemlidir. Alkali ortamda nikotin absorbsiyonu daha iyi olduğu için sakızlara bikarbonat eklenmiştir.</a:t>
            </a:r>
          </a:p>
          <a:p>
            <a:pPr eaLnBrk="1" hangingPunct="1">
              <a:spcBef>
                <a:spcPct val="0"/>
              </a:spcBef>
            </a:pPr>
            <a:r>
              <a:rPr lang="tr-TR" smtClean="0"/>
              <a:t>Sakızın yavaş çiğnenmesi önerilmektedir, çünkü hızlı çiğnenmesi aşırı tükrük salgısına ve gastrointestinal sistem yan etkilerine yol açar. Çiğneme esnasında herhangi bir şey yenilip içilmemelidir.</a:t>
            </a:r>
          </a:p>
          <a:p>
            <a:pPr eaLnBrk="1" hangingPunct="1">
              <a:spcBef>
                <a:spcPct val="0"/>
              </a:spcBef>
            </a:pPr>
            <a:endParaRPr lang="tr-TR" smtClean="0"/>
          </a:p>
          <a:p>
            <a:pPr eaLnBrk="1" hangingPunct="1">
              <a:spcBef>
                <a:spcPct val="0"/>
              </a:spcBef>
            </a:pPr>
            <a:endParaRPr lang="tr-TR" smtClean="0">
              <a:latin typeface="Times New Roman" pitchFamily="18" charset="0"/>
              <a:cs typeface="Times New Roman" pitchFamily="18" charset="0"/>
            </a:endParaRPr>
          </a:p>
          <a:p>
            <a:pPr eaLnBrk="1" hangingPunct="1">
              <a:spcBef>
                <a:spcPct val="0"/>
              </a:spcBef>
            </a:pPr>
            <a:r>
              <a:rPr lang="tr-TR" smtClean="0">
                <a:latin typeface="Times New Roman" pitchFamily="18" charset="0"/>
                <a:cs typeface="Times New Roman" pitchFamily="18" charset="0"/>
              </a:rPr>
              <a:t> Nikotin sakızı kullanarak sigarayı bırakmayı amaçlayanların günde 10-15 sakızı çiğnemesi amaçlanırken yapılan çalışmalarda bu miktarın çok daha azının tüketildiği saptanmıştır.</a:t>
            </a:r>
            <a:endParaRPr lang="tr-TR" smtClean="0"/>
          </a:p>
        </p:txBody>
      </p:sp>
      <p:sp>
        <p:nvSpPr>
          <p:cNvPr id="89091"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0B4B9E-AA82-464B-887E-0B5386759B6F}" type="slidenum">
              <a:rPr lang="tr-TR">
                <a:cs typeface="Arial" charset="0"/>
              </a:rPr>
              <a:pPr fontAlgn="base">
                <a:spcBef>
                  <a:spcPct val="0"/>
                </a:spcBef>
                <a:spcAft>
                  <a:spcPct val="0"/>
                </a:spcAft>
                <a:defRPr/>
              </a:pPr>
              <a:t>47</a:t>
            </a:fld>
            <a:endParaRPr lang="tr-TR">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1 Slayt Görüntüsü Yer Tutucusu"/>
          <p:cNvSpPr>
            <a:spLocks noGrp="1" noRot="1" noChangeAspect="1"/>
          </p:cNvSpPr>
          <p:nvPr>
            <p:ph type="sldImg"/>
          </p:nvPr>
        </p:nvSpPr>
        <p:spPr bwMode="auto">
          <a:noFill/>
          <a:ln>
            <a:solidFill>
              <a:srgbClr val="000000"/>
            </a:solidFill>
            <a:miter lim="800000"/>
            <a:headEnd/>
            <a:tailEnd/>
          </a:ln>
        </p:spPr>
      </p:sp>
      <p:sp>
        <p:nvSpPr>
          <p:cNvPr id="23554"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t>Türkiye tütün üreten bir ülkedir ve dünyanın toplam tütün üretiminin %1,7’sini karşılamaktadır</a:t>
            </a:r>
          </a:p>
          <a:p>
            <a:pPr eaLnBrk="1" hangingPunct="1">
              <a:spcBef>
                <a:spcPct val="0"/>
              </a:spcBef>
            </a:pPr>
            <a:r>
              <a:rPr lang="tr-TR" smtClean="0"/>
              <a:t>Özellikle(1984)TEKEL’in özelleştirilmesi ve satılması sürecine paralel olarak Türkiye’de sigara kullanımı hızlı artış göstermiştir. Bu artış 1990’lı yılların sonlarına kadar sürmüş, sonra artış hızı düşmüş, </a:t>
            </a:r>
          </a:p>
          <a:p>
            <a:pPr eaLnBrk="1" hangingPunct="1">
              <a:spcBef>
                <a:spcPct val="0"/>
              </a:spcBef>
            </a:pPr>
            <a:r>
              <a:rPr lang="tr-TR" smtClean="0"/>
              <a:t>Türkiye’de tütün kontrolü çalışmaları 1996 yılında kabul edilen “Tütün Mamullerinin Zararlarının Önlenmesine Dair Kanun ile yasal dayanak bulmuştur.</a:t>
            </a:r>
          </a:p>
          <a:p>
            <a:pPr eaLnBrk="1" hangingPunct="1">
              <a:spcBef>
                <a:spcPct val="0"/>
              </a:spcBef>
            </a:pPr>
            <a:r>
              <a:rPr lang="tr-TR" smtClean="0"/>
              <a:t> Daha sonra bu Kanun’un kapsamının genişletilmesi ile 2009 Temmuz ayından itibaren Türkiye “tam sigara dumansız” ülke olmuştur.</a:t>
            </a:r>
          </a:p>
          <a:p>
            <a:pPr eaLnBrk="1" hangingPunct="1">
              <a:spcBef>
                <a:spcPct val="0"/>
              </a:spcBef>
            </a:pPr>
            <a:r>
              <a:rPr lang="tr-TR" smtClean="0"/>
              <a:t> Bütün kapalı mekanların sigara dumanından arındırılmış olması, tütün ürünlerinin reklam ve tanıtımı ile tütün endüstrisi tarafından sponsorluk yapılmasının yasaklanması, televizyon kanallarında tütün kullanımının zararları konusunda eğitici yayınlar yapılması şeklinde kapsamlı bir tütün kontrolü yasasına sahip olmak bu başarının temelini oluşturmuştur. </a:t>
            </a:r>
          </a:p>
          <a:p>
            <a:pPr eaLnBrk="1" hangingPunct="1">
              <a:spcBef>
                <a:spcPct val="0"/>
              </a:spcBef>
            </a:pPr>
            <a:r>
              <a:rPr lang="tr-TR" smtClean="0"/>
              <a:t> 2000’li yılların ortalarından itibaren de tütün ve sigara satışları azalmaya başlamıştır. </a:t>
            </a:r>
          </a:p>
          <a:p>
            <a:pPr eaLnBrk="1" hangingPunct="1">
              <a:spcBef>
                <a:spcPct val="0"/>
              </a:spcBef>
            </a:pPr>
            <a:r>
              <a:rPr lang="tr-TR" smtClean="0"/>
              <a:t>Türkiye’de yetişkinlerde halen tütün ürünü kullanım sıklığı %31,2’dir (erkeklerde %48, kadınlarda %15). </a:t>
            </a:r>
          </a:p>
          <a:p>
            <a:pPr eaLnBrk="1" hangingPunct="1">
              <a:spcBef>
                <a:spcPct val="0"/>
              </a:spcBef>
            </a:pPr>
            <a:r>
              <a:rPr lang="tr-TR" smtClean="0"/>
              <a:t>Henüz ortaöğretim çağındaki çocukları sigara ile okul yollarında görmek çok acı verici.üzüntü verici diğer noktalar;  soruna aktif müdahale etmesi gereken sağlık çalışanlarının bile sigara içiyor olması.</a:t>
            </a:r>
          </a:p>
        </p:txBody>
      </p:sp>
      <p:sp>
        <p:nvSpPr>
          <p:cNvPr id="22531"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493DDF-696D-42FD-94C7-D8D29DD0676C}" type="slidenum">
              <a:rPr lang="tr-TR">
                <a:cs typeface="Arial" charset="0"/>
              </a:rPr>
              <a:pPr fontAlgn="base">
                <a:spcBef>
                  <a:spcPct val="0"/>
                </a:spcBef>
                <a:spcAft>
                  <a:spcPct val="0"/>
                </a:spcAft>
                <a:defRPr/>
              </a:pPr>
              <a:t>6</a:t>
            </a:fld>
            <a:endParaRPr lang="tr-TR">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1 Slayt Görüntüsü Yer Tutucusu"/>
          <p:cNvSpPr>
            <a:spLocks noGrp="1" noRot="1" noChangeAspect="1"/>
          </p:cNvSpPr>
          <p:nvPr>
            <p:ph type="sldImg"/>
          </p:nvPr>
        </p:nvSpPr>
        <p:spPr bwMode="auto">
          <a:noFill/>
          <a:ln>
            <a:solidFill>
              <a:srgbClr val="000000"/>
            </a:solidFill>
            <a:miter lim="800000"/>
            <a:headEnd/>
            <a:tailEnd/>
          </a:ln>
        </p:spPr>
      </p:sp>
      <p:sp>
        <p:nvSpPr>
          <p:cNvPr id="94210" name="2 Not Yer Tutucusu"/>
          <p:cNvSpPr>
            <a:spLocks noGrp="1"/>
          </p:cNvSpPr>
          <p:nvPr>
            <p:ph type="body" idx="1"/>
          </p:nvPr>
        </p:nvSpPr>
        <p:spPr bwMode="auto">
          <a:noFill/>
        </p:spPr>
        <p:txBody>
          <a:bodyPr wrap="square" numCol="1" anchor="t" anchorCtr="0" compatLnSpc="1">
            <a:prstTxWarp prst="textNoShape">
              <a:avLst/>
            </a:prstTxWarp>
          </a:bodyPr>
          <a:lstStyle/>
          <a:p>
            <a:r>
              <a:rPr lang="tr-TR" smtClean="0">
                <a:latin typeface="Times New Roman" pitchFamily="18" charset="0"/>
                <a:cs typeface="Times New Roman" pitchFamily="18" charset="0"/>
              </a:rPr>
              <a:t>Nikotin sakızının, banda göre bir avantajı kişinin sigara içme isteği oluştuğu zaman kullanılmasıdır. Oysa bant ile sabit bir doz alınmakta ve bu doz isteğe göre azaltılamamaktadır</a:t>
            </a:r>
            <a:endParaRPr lang="tr-TR" smtClean="0"/>
          </a:p>
        </p:txBody>
      </p:sp>
      <p:sp>
        <p:nvSpPr>
          <p:cNvPr id="4" name="3 Slayt Numarası Yer Tutucusu"/>
          <p:cNvSpPr>
            <a:spLocks noGrp="1"/>
          </p:cNvSpPr>
          <p:nvPr>
            <p:ph type="sldNum" sz="quarter" idx="5"/>
          </p:nvPr>
        </p:nvSpPr>
        <p:spPr/>
        <p:txBody>
          <a:bodyPr/>
          <a:lstStyle/>
          <a:p>
            <a:pPr>
              <a:defRPr/>
            </a:pPr>
            <a:fld id="{FE2A711F-F1CA-492A-A02E-ADDAA0439CF3}" type="slidenum">
              <a:rPr lang="tr-TR" smtClean="0"/>
              <a:pPr>
                <a:defRPr/>
              </a:pPr>
              <a:t>48</a:t>
            </a:fld>
            <a:endParaRPr lang="tr-T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ayt Görüntüsü Yer Tutucusu 1"/>
          <p:cNvSpPr>
            <a:spLocks noGrp="1" noRot="1" noChangeAspect="1"/>
          </p:cNvSpPr>
          <p:nvPr>
            <p:ph type="sldImg"/>
          </p:nvPr>
        </p:nvSpPr>
        <p:spPr bwMode="auto">
          <a:noFill/>
          <a:ln>
            <a:solidFill>
              <a:srgbClr val="000000"/>
            </a:solidFill>
            <a:miter lim="800000"/>
            <a:headEnd/>
            <a:tailEnd/>
          </a:ln>
        </p:spPr>
      </p:sp>
      <p:sp>
        <p:nvSpPr>
          <p:cNvPr id="96258"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latin typeface="Times New Roman" pitchFamily="18" charset="0"/>
                <a:cs typeface="Times New Roman" pitchFamily="18" charset="0"/>
              </a:rPr>
              <a:t>dilaltında çözünmekte, oral mukozadan emilebilmektedir.</a:t>
            </a:r>
          </a:p>
          <a:p>
            <a:pPr eaLnBrk="1" hangingPunct="1">
              <a:spcBef>
                <a:spcPct val="0"/>
              </a:spcBef>
            </a:pPr>
            <a:r>
              <a:rPr lang="tr-TR" smtClean="0">
                <a:latin typeface="Times New Roman" pitchFamily="18" charset="0"/>
                <a:cs typeface="Times New Roman" pitchFamily="18" charset="0"/>
              </a:rPr>
              <a:t>Pastilin ağızda çevirilerek yavaş çözülmesi sağlanmaktadır. </a:t>
            </a:r>
          </a:p>
          <a:p>
            <a:pPr eaLnBrk="1" hangingPunct="1">
              <a:spcBef>
                <a:spcPct val="0"/>
              </a:spcBef>
            </a:pPr>
            <a:endParaRPr lang="tr-TR" smtClean="0">
              <a:latin typeface="Times New Roman" pitchFamily="18" charset="0"/>
              <a:cs typeface="Times New Roman" pitchFamily="18" charset="0"/>
            </a:endParaRPr>
          </a:p>
          <a:p>
            <a:pPr eaLnBrk="1" hangingPunct="1">
              <a:spcBef>
                <a:spcPct val="0"/>
              </a:spcBef>
            </a:pPr>
            <a:endParaRPr lang="tr-TR" smtClean="0"/>
          </a:p>
        </p:txBody>
      </p:sp>
      <p:sp>
        <p:nvSpPr>
          <p:cNvPr id="92163"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5A82EA-5FAA-47DB-A7F8-E54C6E4BE2D1}" type="slidenum">
              <a:rPr lang="tr-TR">
                <a:cs typeface="Arial" charset="0"/>
              </a:rPr>
              <a:pPr fontAlgn="base">
                <a:spcBef>
                  <a:spcPct val="0"/>
                </a:spcBef>
                <a:spcAft>
                  <a:spcPct val="0"/>
                </a:spcAft>
                <a:defRPr/>
              </a:pPr>
              <a:t>49</a:t>
            </a:fld>
            <a:endParaRPr lang="tr-TR">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ayt Görüntüsü Yer Tutucusu 1"/>
          <p:cNvSpPr>
            <a:spLocks noGrp="1" noRot="1" noChangeAspect="1"/>
          </p:cNvSpPr>
          <p:nvPr>
            <p:ph type="sldImg"/>
          </p:nvPr>
        </p:nvSpPr>
        <p:spPr bwMode="auto">
          <a:noFill/>
          <a:ln>
            <a:solidFill>
              <a:srgbClr val="000000"/>
            </a:solidFill>
            <a:miter lim="800000"/>
            <a:headEnd/>
            <a:tailEnd/>
          </a:ln>
        </p:spPr>
      </p:sp>
      <p:sp>
        <p:nvSpPr>
          <p:cNvPr id="99330"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latin typeface="Times New Roman" pitchFamily="18" charset="0"/>
                <a:cs typeface="Times New Roman" pitchFamily="18" charset="0"/>
              </a:rPr>
              <a:t>Bupropion ile yapılan 53 çalışmanın analizinde ilacın tek başına kullanıldığında kişinin sigara bırakma başarısını yaklaşık 2 kat arttırdığı ( [OR] 1.94, [CI: % 95 ] 1.72 to 2.19) saptanmıştır. </a:t>
            </a:r>
          </a:p>
          <a:p>
            <a:pPr eaLnBrk="1" hangingPunct="1">
              <a:spcBef>
                <a:spcPct val="0"/>
              </a:spcBef>
            </a:pPr>
            <a:endParaRPr lang="tr-TR" smtClean="0"/>
          </a:p>
        </p:txBody>
      </p:sp>
      <p:sp>
        <p:nvSpPr>
          <p:cNvPr id="95235"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73EB1C-05FC-4F76-AFA7-3D492381AEFC}" type="slidenum">
              <a:rPr lang="tr-TR">
                <a:cs typeface="Arial" charset="0"/>
              </a:rPr>
              <a:pPr fontAlgn="base">
                <a:spcBef>
                  <a:spcPct val="0"/>
                </a:spcBef>
                <a:spcAft>
                  <a:spcPct val="0"/>
                </a:spcAft>
                <a:defRPr/>
              </a:pPr>
              <a:t>51</a:t>
            </a:fld>
            <a:endParaRPr lang="tr-TR">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ayt Görüntüsü Yer Tutucusu 1"/>
          <p:cNvSpPr>
            <a:spLocks noGrp="1" noRot="1" noChangeAspect="1"/>
          </p:cNvSpPr>
          <p:nvPr>
            <p:ph type="sldImg"/>
          </p:nvPr>
        </p:nvSpPr>
        <p:spPr bwMode="auto">
          <a:noFill/>
          <a:ln>
            <a:solidFill>
              <a:srgbClr val="000000"/>
            </a:solidFill>
            <a:miter lim="800000"/>
            <a:headEnd/>
            <a:tailEnd/>
          </a:ln>
        </p:spPr>
      </p:sp>
      <p:sp>
        <p:nvSpPr>
          <p:cNvPr id="101378"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latin typeface="Times New Roman" pitchFamily="18" charset="0"/>
                <a:cs typeface="Times New Roman" pitchFamily="18" charset="0"/>
              </a:rPr>
              <a:t>. Konvüzyon hastaların yaklaşık %0.1’inde olur; bu risk özgeçmişinde epilepsi öyküsü olanlarda, anorexia nervozada ve bulimiada artar.</a:t>
            </a:r>
          </a:p>
          <a:p>
            <a:pPr eaLnBrk="1" hangingPunct="1">
              <a:spcBef>
                <a:spcPct val="0"/>
              </a:spcBef>
            </a:pPr>
            <a:r>
              <a:rPr lang="tr-TR" smtClean="0">
                <a:latin typeface="Times New Roman" pitchFamily="18" charset="0"/>
                <a:cs typeface="Times New Roman" pitchFamily="18" charset="0"/>
              </a:rPr>
              <a:t>kullanımının kontrendike olduğu  konvüzyon ve konvüzyon eşiğini düşüren ilaç (alkol, nöroleptik) </a:t>
            </a:r>
          </a:p>
          <a:p>
            <a:pPr eaLnBrk="1" hangingPunct="1">
              <a:spcBef>
                <a:spcPct val="0"/>
              </a:spcBef>
            </a:pPr>
            <a:r>
              <a:rPr lang="tr-TR" smtClean="0">
                <a:latin typeface="Times New Roman" pitchFamily="18" charset="0"/>
                <a:cs typeface="Times New Roman" pitchFamily="18" charset="0"/>
              </a:rPr>
              <a:t>Karaciğerde metabolize olan ilaçlarla etkileşebileceği</a:t>
            </a:r>
          </a:p>
          <a:p>
            <a:pPr eaLnBrk="1" hangingPunct="1">
              <a:spcBef>
                <a:spcPct val="0"/>
              </a:spcBef>
            </a:pPr>
            <a:endParaRPr lang="tr-TR" smtClean="0"/>
          </a:p>
        </p:txBody>
      </p:sp>
      <p:sp>
        <p:nvSpPr>
          <p:cNvPr id="97283"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DEFC80-7A07-4792-A449-95C36BABE957}" type="slidenum">
              <a:rPr lang="tr-TR">
                <a:cs typeface="Arial" charset="0"/>
              </a:rPr>
              <a:pPr fontAlgn="base">
                <a:spcBef>
                  <a:spcPct val="0"/>
                </a:spcBef>
                <a:spcAft>
                  <a:spcPct val="0"/>
                </a:spcAft>
                <a:defRPr/>
              </a:pPr>
              <a:t>52</a:t>
            </a:fld>
            <a:endParaRPr lang="tr-TR">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1 Slayt Görüntüsü Yer Tutucusu"/>
          <p:cNvSpPr>
            <a:spLocks noGrp="1" noRot="1" noChangeAspect="1"/>
          </p:cNvSpPr>
          <p:nvPr>
            <p:ph type="sldImg"/>
          </p:nvPr>
        </p:nvSpPr>
        <p:spPr bwMode="auto">
          <a:noFill/>
          <a:ln>
            <a:solidFill>
              <a:srgbClr val="000000"/>
            </a:solidFill>
            <a:miter lim="800000"/>
            <a:headEnd/>
            <a:tailEnd/>
          </a:ln>
        </p:spPr>
      </p:sp>
      <p:sp>
        <p:nvSpPr>
          <p:cNvPr id="25602"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t>Hekimlerin sigara konusunda devreye girmesi, hem bırakma teşebbüslerini başlatıcı etki sağlamakta, hem de bırakma denemelerinin başarı şansını önemli ölçüde yükseltmektedir. </a:t>
            </a:r>
          </a:p>
          <a:p>
            <a:pPr eaLnBrk="1" hangingPunct="1">
              <a:spcBef>
                <a:spcPct val="0"/>
              </a:spcBef>
            </a:pPr>
            <a:endParaRPr lang="tr-TR" smtClean="0"/>
          </a:p>
        </p:txBody>
      </p:sp>
      <p:sp>
        <p:nvSpPr>
          <p:cNvPr id="24579"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0C5FC4-1E4B-412A-B91B-6C35D79BCC52}" type="slidenum">
              <a:rPr lang="tr-TR">
                <a:cs typeface="Arial" charset="0"/>
              </a:rPr>
              <a:pPr fontAlgn="base">
                <a:spcBef>
                  <a:spcPct val="0"/>
                </a:spcBef>
                <a:spcAft>
                  <a:spcPct val="0"/>
                </a:spcAft>
                <a:defRPr/>
              </a:pPr>
              <a:t>7</a:t>
            </a:fld>
            <a:endParaRPr lang="tr-TR">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1 Slayt Görüntüsü Yer Tutucusu"/>
          <p:cNvSpPr>
            <a:spLocks noGrp="1" noRot="1" noChangeAspect="1"/>
          </p:cNvSpPr>
          <p:nvPr>
            <p:ph type="sldImg"/>
          </p:nvPr>
        </p:nvSpPr>
        <p:spPr bwMode="auto">
          <a:noFill/>
          <a:ln>
            <a:solidFill>
              <a:srgbClr val="000000"/>
            </a:solidFill>
            <a:miter lim="800000"/>
            <a:headEnd/>
            <a:tailEnd/>
          </a:ln>
        </p:spPr>
      </p:sp>
      <p:sp>
        <p:nvSpPr>
          <p:cNvPr id="27650"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t>Sigaranın 40 kadar hastalığa neden olduğu kesin olarak bilinmektedir.</a:t>
            </a:r>
          </a:p>
          <a:p>
            <a:pPr eaLnBrk="1" hangingPunct="1">
              <a:spcBef>
                <a:spcPct val="0"/>
              </a:spcBef>
            </a:pPr>
            <a:r>
              <a:rPr lang="tr-TR" smtClean="0"/>
              <a:t>Ülkemizde ve dünyada erişkinleri en çok öldüren dört hastalığın en önemli nedenlerinden biri sigara kullanımıdır.</a:t>
            </a:r>
          </a:p>
          <a:p>
            <a:pPr eaLnBrk="1" hangingPunct="1">
              <a:spcBef>
                <a:spcPct val="0"/>
              </a:spcBef>
            </a:pPr>
            <a:endParaRPr lang="tr-TR" smtClean="0"/>
          </a:p>
        </p:txBody>
      </p:sp>
      <p:sp>
        <p:nvSpPr>
          <p:cNvPr id="26627"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1EA35A-5293-447A-B5FB-5E13592914CB}" type="slidenum">
              <a:rPr lang="tr-TR">
                <a:cs typeface="Arial" charset="0"/>
              </a:rPr>
              <a:pPr fontAlgn="base">
                <a:spcBef>
                  <a:spcPct val="0"/>
                </a:spcBef>
                <a:spcAft>
                  <a:spcPct val="0"/>
                </a:spcAft>
                <a:defRPr/>
              </a:pPr>
              <a:t>8</a:t>
            </a:fld>
            <a:endParaRPr lang="tr-TR">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1 Slayt Görüntüsü Yer Tutucusu"/>
          <p:cNvSpPr>
            <a:spLocks noGrp="1" noRot="1" noChangeAspect="1"/>
          </p:cNvSpPr>
          <p:nvPr>
            <p:ph type="sldImg"/>
          </p:nvPr>
        </p:nvSpPr>
        <p:spPr bwMode="auto">
          <a:noFill/>
          <a:ln>
            <a:solidFill>
              <a:srgbClr val="000000"/>
            </a:solidFill>
            <a:miter lim="800000"/>
            <a:headEnd/>
            <a:tailEnd/>
          </a:ln>
        </p:spPr>
      </p:sp>
      <p:sp>
        <p:nvSpPr>
          <p:cNvPr id="29698"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28675"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867CB4-DB95-405C-BD75-CE19D99755CC}" type="slidenum">
              <a:rPr lang="tr-TR">
                <a:cs typeface="Arial" charset="0"/>
              </a:rPr>
              <a:pPr fontAlgn="base">
                <a:spcBef>
                  <a:spcPct val="0"/>
                </a:spcBef>
                <a:spcAft>
                  <a:spcPct val="0"/>
                </a:spcAft>
                <a:defRPr/>
              </a:pPr>
              <a:t>9</a:t>
            </a:fld>
            <a:endParaRPr lang="tr-TR">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1 Slayt Görüntüsü Yer Tutucusu"/>
          <p:cNvSpPr>
            <a:spLocks noGrp="1" noRot="1" noChangeAspect="1"/>
          </p:cNvSpPr>
          <p:nvPr>
            <p:ph type="sldImg"/>
          </p:nvPr>
        </p:nvSpPr>
        <p:spPr bwMode="auto">
          <a:noFill/>
          <a:ln>
            <a:solidFill>
              <a:srgbClr val="000000"/>
            </a:solidFill>
            <a:miter lim="800000"/>
            <a:headEnd/>
            <a:tailEnd/>
          </a:ln>
        </p:spPr>
      </p:sp>
      <p:sp>
        <p:nvSpPr>
          <p:cNvPr id="32770"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31747"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B5D6D3-3F5B-44D8-9261-70A735B0D7A2}" type="slidenum">
              <a:rPr lang="tr-TR">
                <a:cs typeface="Arial" charset="0"/>
              </a:rPr>
              <a:pPr fontAlgn="base">
                <a:spcBef>
                  <a:spcPct val="0"/>
                </a:spcBef>
                <a:spcAft>
                  <a:spcPct val="0"/>
                </a:spcAft>
                <a:defRPr/>
              </a:pPr>
              <a:t>11</a:t>
            </a:fld>
            <a:endParaRPr lang="tr-TR">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Slayt Görüntüsü Yer Tutucusu"/>
          <p:cNvSpPr>
            <a:spLocks noGrp="1" noRot="1" noChangeAspect="1"/>
          </p:cNvSpPr>
          <p:nvPr>
            <p:ph type="sldImg"/>
          </p:nvPr>
        </p:nvSpPr>
        <p:spPr bwMode="auto">
          <a:noFill/>
          <a:ln>
            <a:solidFill>
              <a:srgbClr val="000000"/>
            </a:solidFill>
            <a:miter lim="800000"/>
            <a:headEnd/>
            <a:tailEnd/>
          </a:ln>
        </p:spPr>
      </p:sp>
      <p:sp>
        <p:nvSpPr>
          <p:cNvPr id="34818"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latin typeface="Times New Roman" pitchFamily="18" charset="0"/>
                <a:cs typeface="Times New Roman" pitchFamily="18" charset="0"/>
              </a:rPr>
              <a:t>Tanımlanan evrelere (bırakmayı düşünmeyen, bırakmayı düşünen, hazırlanan, eyleme geçmiş, bırakmayı sürdüren) göre tütün kullananlara uygulanacak davranışçı ve bilişsel tedaviler farklılık içermektedir.</a:t>
            </a:r>
          </a:p>
          <a:p>
            <a:pPr eaLnBrk="1" hangingPunct="1">
              <a:spcBef>
                <a:spcPct val="0"/>
              </a:spcBef>
            </a:pPr>
            <a:endParaRPr lang="tr-TR" smtClean="0"/>
          </a:p>
        </p:txBody>
      </p:sp>
      <p:sp>
        <p:nvSpPr>
          <p:cNvPr id="33795"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616D06-0310-4889-8678-12657C6334B4}" type="slidenum">
              <a:rPr lang="tr-TR">
                <a:cs typeface="Arial" charset="0"/>
              </a:rPr>
              <a:pPr fontAlgn="base">
                <a:spcBef>
                  <a:spcPct val="0"/>
                </a:spcBef>
                <a:spcAft>
                  <a:spcPct val="0"/>
                </a:spcAft>
                <a:defRPr/>
              </a:pPr>
              <a:t>12</a:t>
            </a:fld>
            <a:endParaRPr lang="tr-TR">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1 Slayt Görüntüsü Yer Tutucusu"/>
          <p:cNvSpPr>
            <a:spLocks noGrp="1" noRot="1" noChangeAspect="1"/>
          </p:cNvSpPr>
          <p:nvPr>
            <p:ph type="sldImg"/>
          </p:nvPr>
        </p:nvSpPr>
        <p:spPr bwMode="auto">
          <a:noFill/>
          <a:ln>
            <a:solidFill>
              <a:srgbClr val="000000"/>
            </a:solidFill>
            <a:miter lim="800000"/>
            <a:headEnd/>
            <a:tailEnd/>
          </a:ln>
        </p:spPr>
      </p:sp>
      <p:sp>
        <p:nvSpPr>
          <p:cNvPr id="36866"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37891"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A64E35A-0357-4BD6-AC7F-E2FD439E1D48}" type="slidenum">
              <a:rPr lang="tr-TR">
                <a:cs typeface="Arial" charset="0"/>
              </a:rPr>
              <a:pPr fontAlgn="base">
                <a:spcBef>
                  <a:spcPct val="0"/>
                </a:spcBef>
                <a:spcAft>
                  <a:spcPct val="0"/>
                </a:spcAft>
                <a:defRPr/>
              </a:pPr>
              <a:t>13</a:t>
            </a:fld>
            <a:endParaRPr lang="tr-TR">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E0F6DA39-15D5-4CE2-AF37-7AF7E8664E2D}" type="datetimeFigureOut">
              <a:rPr lang="tr-TR"/>
              <a:pPr>
                <a:defRPr/>
              </a:pPr>
              <a:t>22.03.2016</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50E11719-C22C-42C3-9C2D-9931E518C4D6}"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E33EF8DA-BBDE-40D3-BBC0-69AF3DE39ED2}" type="datetimeFigureOut">
              <a:rPr lang="tr-TR"/>
              <a:pPr>
                <a:defRPr/>
              </a:pPr>
              <a:t>22.03.2016</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C99D9530-E7AD-40EA-B7CD-E95B9810D136}"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11896D40-84D5-42FC-BF3E-2C703B0764F5}" type="datetimeFigureOut">
              <a:rPr lang="tr-TR"/>
              <a:pPr>
                <a:defRPr/>
              </a:pPr>
              <a:t>22.03.2016</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4C10ACFE-96F2-4AA5-96D3-E2867DA91638}"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54EB8217-4C1B-4B73-9749-A9C1651EECF8}" type="datetimeFigureOut">
              <a:rPr lang="tr-TR"/>
              <a:pPr>
                <a:defRPr/>
              </a:pPr>
              <a:t>22.03.2016</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C8D14A9B-1781-428C-9D43-BCBF2CE54C24}"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181D8D91-40A5-4E56-A938-1591B767F89B}" type="datetimeFigureOut">
              <a:rPr lang="tr-TR"/>
              <a:pPr>
                <a:defRPr/>
              </a:pPr>
              <a:t>22.03.2016</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2F6AD1A2-6198-418D-89B2-012EB3111910}"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DB70B7FD-04AD-43CE-9BC0-63829EBE2133}" type="datetimeFigureOut">
              <a:rPr lang="tr-TR"/>
              <a:pPr>
                <a:defRPr/>
              </a:pPr>
              <a:t>22.03.2016</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7FD5EFE3-AB7D-47AA-BD84-4F5E7701418C}"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33DE0CFC-0E24-46FC-A5B0-2D423392A302}" type="datetimeFigureOut">
              <a:rPr lang="tr-TR"/>
              <a:pPr>
                <a:defRPr/>
              </a:pPr>
              <a:t>22.03.2016</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650A42C1-B3A2-4813-B70E-536C1AF07F7A}"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CCB8FF5A-9AB0-4444-B84E-8F5B47C13216}" type="datetimeFigureOut">
              <a:rPr lang="tr-TR"/>
              <a:pPr>
                <a:defRPr/>
              </a:pPr>
              <a:t>22.03.2016</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39ED077D-8E56-4CC5-8995-D02FE6DE0C37}"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A2F9F534-DFC9-41B3-975C-9DD0DAC02BDA}" type="datetimeFigureOut">
              <a:rPr lang="tr-TR"/>
              <a:pPr>
                <a:defRPr/>
              </a:pPr>
              <a:t>22.03.2016</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804DB4CB-AB9E-4A2D-8CD4-ADFA4A5D4912}"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369D1A83-536F-475C-9BE9-2674E746048C}" type="datetimeFigureOut">
              <a:rPr lang="tr-TR"/>
              <a:pPr>
                <a:defRPr/>
              </a:pPr>
              <a:t>22.03.2016</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822988F1-E9DD-4A04-B40D-3A7AEF218AFF}"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B2844338-CF1A-4E77-885B-A323C6BC4EFD}" type="datetimeFigureOut">
              <a:rPr lang="tr-TR"/>
              <a:pPr>
                <a:defRPr/>
              </a:pPr>
              <a:t>22.03.2016</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17CBD401-8FE5-4914-A4E4-3221F4D84A5A}"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9BF7D7F-9C05-4C94-A6AB-C62178C9E14E}" type="datetimeFigureOut">
              <a:rPr lang="tr-TR"/>
              <a:pPr>
                <a:defRPr/>
              </a:pPr>
              <a:t>22.03.2016</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5A1F976-F45E-4586-963A-CF6603BEE67E}"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1 Başlık"/>
          <p:cNvSpPr>
            <a:spLocks noGrp="1"/>
          </p:cNvSpPr>
          <p:nvPr>
            <p:ph type="ctrTitle"/>
          </p:nvPr>
        </p:nvSpPr>
        <p:spPr>
          <a:xfrm>
            <a:off x="0" y="357188"/>
            <a:ext cx="4786313" cy="2714625"/>
          </a:xfrm>
        </p:spPr>
        <p:txBody>
          <a:bodyPr/>
          <a:lstStyle/>
          <a:p>
            <a:pPr eaLnBrk="1" hangingPunct="1"/>
            <a:r>
              <a:rPr lang="tr-TR" b="1" i="1" smtClean="0">
                <a:solidFill>
                  <a:srgbClr val="FF0000"/>
                </a:solidFill>
                <a:latin typeface="Times New Roman" pitchFamily="18" charset="0"/>
                <a:cs typeface="Times New Roman" pitchFamily="18" charset="0"/>
              </a:rPr>
              <a:t>Sigara Bırakma</a:t>
            </a:r>
          </a:p>
        </p:txBody>
      </p:sp>
      <p:sp>
        <p:nvSpPr>
          <p:cNvPr id="3" name="2 Alt Başlık"/>
          <p:cNvSpPr>
            <a:spLocks noGrp="1"/>
          </p:cNvSpPr>
          <p:nvPr>
            <p:ph type="subTitle" idx="1"/>
          </p:nvPr>
        </p:nvSpPr>
        <p:spPr>
          <a:xfrm>
            <a:off x="0" y="4572000"/>
            <a:ext cx="9144000" cy="2286000"/>
          </a:xfrm>
        </p:spPr>
        <p:txBody>
          <a:bodyPr rtlCol="0">
            <a:normAutofit/>
          </a:bodyPr>
          <a:lstStyle/>
          <a:p>
            <a:pPr eaLnBrk="1" fontAlgn="auto" hangingPunct="1">
              <a:spcAft>
                <a:spcPts val="0"/>
              </a:spcAft>
              <a:buFont typeface="Arial" pitchFamily="34" charset="0"/>
              <a:buNone/>
              <a:defRPr/>
            </a:pPr>
            <a:r>
              <a:rPr lang="tr-TR" b="1" dirty="0" smtClean="0">
                <a:latin typeface="Times New Roman" pitchFamily="18" charset="0"/>
                <a:cs typeface="Times New Roman" pitchFamily="18" charset="0"/>
              </a:rPr>
              <a:t> As. Dr. Naciye Emel ELVERİCİ ARDIÇ</a:t>
            </a:r>
          </a:p>
          <a:p>
            <a:pPr eaLnBrk="1" fontAlgn="auto" hangingPunct="1">
              <a:spcAft>
                <a:spcPts val="0"/>
              </a:spcAft>
              <a:buFont typeface="Arial" pitchFamily="34" charset="0"/>
              <a:buNone/>
              <a:defRPr/>
            </a:pPr>
            <a:r>
              <a:rPr lang="tr-TR" b="1" dirty="0" smtClean="0">
                <a:latin typeface="Times New Roman" pitchFamily="18" charset="0"/>
                <a:cs typeface="Times New Roman" pitchFamily="18" charset="0"/>
              </a:rPr>
              <a:t>Trabzon Kanuni EAH-KTÜ Aile Hekimliği ABD</a:t>
            </a:r>
          </a:p>
          <a:p>
            <a:pPr eaLnBrk="1" fontAlgn="auto" hangingPunct="1">
              <a:spcAft>
                <a:spcPts val="0"/>
              </a:spcAft>
              <a:buFont typeface="Arial" pitchFamily="34" charset="0"/>
              <a:buNone/>
              <a:defRPr/>
            </a:pPr>
            <a:r>
              <a:rPr lang="tr-TR" b="1" dirty="0" smtClean="0">
                <a:latin typeface="Times New Roman" pitchFamily="18" charset="0"/>
                <a:cs typeface="Times New Roman" pitchFamily="18" charset="0"/>
              </a:rPr>
              <a:t>22.03.2016</a:t>
            </a:r>
          </a:p>
          <a:p>
            <a:pPr eaLnBrk="1" fontAlgn="auto" hangingPunct="1">
              <a:spcAft>
                <a:spcPts val="0"/>
              </a:spcAft>
              <a:buFont typeface="Arial" pitchFamily="34" charset="0"/>
              <a:buNone/>
              <a:defRPr/>
            </a:pPr>
            <a:endParaRPr lang="tr-TR" dirty="0"/>
          </a:p>
        </p:txBody>
      </p:sp>
      <p:pic>
        <p:nvPicPr>
          <p:cNvPr id="14339" name="Picture 2"/>
          <p:cNvPicPr>
            <a:picLocks noChangeAspect="1" noChangeArrowheads="1"/>
          </p:cNvPicPr>
          <p:nvPr/>
        </p:nvPicPr>
        <p:blipFill>
          <a:blip r:embed="rId2"/>
          <a:srcRect/>
          <a:stretch>
            <a:fillRect/>
          </a:stretch>
        </p:blipFill>
        <p:spPr bwMode="auto">
          <a:xfrm>
            <a:off x="4357688" y="0"/>
            <a:ext cx="4786312" cy="4214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4 Başlık"/>
          <p:cNvSpPr>
            <a:spLocks noGrp="1"/>
          </p:cNvSpPr>
          <p:nvPr>
            <p:ph type="title"/>
          </p:nvPr>
        </p:nvSpPr>
        <p:spPr/>
        <p:txBody>
          <a:bodyPr/>
          <a:lstStyle/>
          <a:p>
            <a:pPr eaLnBrk="1" hangingPunct="1"/>
            <a:r>
              <a:rPr lang="tr-TR" smtClean="0"/>
              <a:t> </a:t>
            </a:r>
          </a:p>
        </p:txBody>
      </p:sp>
      <p:sp>
        <p:nvSpPr>
          <p:cNvPr id="30722" name="5 İçerik Yer Tutucusu"/>
          <p:cNvSpPr>
            <a:spLocks noGrp="1"/>
          </p:cNvSpPr>
          <p:nvPr>
            <p:ph idx="1"/>
          </p:nvPr>
        </p:nvSpPr>
        <p:spPr>
          <a:xfrm>
            <a:off x="457200" y="1484313"/>
            <a:ext cx="8229600" cy="4641850"/>
          </a:xfrm>
        </p:spPr>
        <p:txBody>
          <a:bodyPr/>
          <a:lstStyle/>
          <a:p>
            <a:pPr eaLnBrk="1" hangingPunct="1">
              <a:lnSpc>
                <a:spcPct val="150000"/>
              </a:lnSpc>
            </a:pPr>
            <a:r>
              <a:rPr lang="tr-TR" sz="2400" smtClean="0">
                <a:latin typeface="Times New Roman" pitchFamily="18" charset="0"/>
                <a:cs typeface="Times New Roman" pitchFamily="18" charset="0"/>
              </a:rPr>
              <a:t>Sigaranın bırakılması hangi yaşta olursa olsun;</a:t>
            </a:r>
          </a:p>
          <a:p>
            <a:pPr lvl="1" eaLnBrk="1" hangingPunct="1">
              <a:lnSpc>
                <a:spcPct val="150000"/>
              </a:lnSpc>
            </a:pPr>
            <a:r>
              <a:rPr lang="tr-TR" sz="2400" i="1" smtClean="0">
                <a:latin typeface="Times New Roman" pitchFamily="18" charset="0"/>
                <a:cs typeface="Times New Roman" pitchFamily="18" charset="0"/>
              </a:rPr>
              <a:t>ömrü uzatmakta ve </a:t>
            </a:r>
          </a:p>
          <a:p>
            <a:pPr lvl="1" eaLnBrk="1" hangingPunct="1">
              <a:lnSpc>
                <a:spcPct val="150000"/>
              </a:lnSpc>
            </a:pPr>
            <a:r>
              <a:rPr lang="tr-TR" sz="2400" i="1" smtClean="0">
                <a:latin typeface="Times New Roman" pitchFamily="18" charset="0"/>
                <a:cs typeface="Times New Roman" pitchFamily="18" charset="0"/>
              </a:rPr>
              <a:t>sigaranın neden olduğu risk artışlarının önemli düzeyde gerilemesini sağlamaktadır.</a:t>
            </a:r>
          </a:p>
          <a:p>
            <a:pPr eaLnBrk="1" hangingPunct="1">
              <a:lnSpc>
                <a:spcPct val="150000"/>
              </a:lnSpc>
            </a:pPr>
            <a:endParaRPr lang="tr-TR" sz="2400" i="1"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1 Başlık"/>
          <p:cNvSpPr>
            <a:spLocks noGrp="1"/>
          </p:cNvSpPr>
          <p:nvPr>
            <p:ph type="title"/>
          </p:nvPr>
        </p:nvSpPr>
        <p:spPr/>
        <p:txBody>
          <a:bodyPr/>
          <a:lstStyle/>
          <a:p>
            <a:pPr eaLnBrk="1" hangingPunct="1"/>
            <a:r>
              <a:rPr lang="tr-TR" sz="3200" b="1" i="1" smtClean="0">
                <a:latin typeface="Times New Roman" pitchFamily="18" charset="0"/>
                <a:cs typeface="Times New Roman" pitchFamily="18" charset="0"/>
              </a:rPr>
              <a:t>Olguların Evrelendirilmesi</a:t>
            </a:r>
            <a:endParaRPr lang="tr-TR" sz="3200" smtClean="0"/>
          </a:p>
        </p:txBody>
      </p:sp>
      <p:sp>
        <p:nvSpPr>
          <p:cNvPr id="31746" name="2 İçerik Yer Tutucusu"/>
          <p:cNvSpPr>
            <a:spLocks noGrp="1"/>
          </p:cNvSpPr>
          <p:nvPr>
            <p:ph idx="1"/>
          </p:nvPr>
        </p:nvSpPr>
        <p:spPr>
          <a:xfrm>
            <a:off x="457200" y="1600200"/>
            <a:ext cx="8229600" cy="4757738"/>
          </a:xfrm>
        </p:spPr>
        <p:txBody>
          <a:bodyPr/>
          <a:lstStyle/>
          <a:p>
            <a:pPr eaLnBrk="1" hangingPunct="1"/>
            <a:r>
              <a:rPr lang="tr-TR" sz="2400" smtClean="0">
                <a:latin typeface="Times New Roman" pitchFamily="18" charset="0"/>
                <a:cs typeface="Times New Roman" pitchFamily="18" charset="0"/>
              </a:rPr>
              <a:t>Sigara içme davranışı komplekstir ve başlama, bırakma, sürdürme, aralıklı içme, nüks gibi farklı davranışsal komponentleri vardır.</a:t>
            </a:r>
          </a:p>
          <a:p>
            <a:pPr eaLnBrk="1" hangingPunct="1"/>
            <a:endParaRPr lang="tr-TR" sz="2400" smtClean="0">
              <a:latin typeface="Times New Roman" pitchFamily="18" charset="0"/>
              <a:cs typeface="Times New Roman" pitchFamily="18" charset="0"/>
            </a:endParaRPr>
          </a:p>
          <a:p>
            <a:pPr eaLnBrk="1" hangingPunct="1"/>
            <a:r>
              <a:rPr lang="tr-TR" sz="2400" smtClean="0">
                <a:latin typeface="Times New Roman" pitchFamily="18" charset="0"/>
                <a:cs typeface="Times New Roman" pitchFamily="18" charset="0"/>
              </a:rPr>
              <a:t>Sigara bırakma yaklaşımının etkinliği, sigara içen olgunun doğru tanımlanmasına ve doğru stratejilerin uygulanmasına bağlıdır.</a:t>
            </a:r>
          </a:p>
          <a:p>
            <a:pPr eaLnBrk="1" hangingPunct="1"/>
            <a:endParaRPr lang="tr-TR" sz="2400" smtClean="0">
              <a:latin typeface="Times New Roman" pitchFamily="18" charset="0"/>
              <a:cs typeface="Times New Roman" pitchFamily="18" charset="0"/>
            </a:endParaRPr>
          </a:p>
          <a:p>
            <a:pPr eaLnBrk="1" hangingPunct="1"/>
            <a:r>
              <a:rPr lang="tr-TR" sz="2400" smtClean="0">
                <a:latin typeface="Times New Roman" pitchFamily="18" charset="0"/>
                <a:cs typeface="Times New Roman" pitchFamily="18" charset="0"/>
              </a:rPr>
              <a:t>Bireyin sigarayı bırakma tedavisine uyum sağlamaya hazır olup olmadığının anlaşılmasına yardım eden 5 aşamalı bir değişim süreci</a:t>
            </a:r>
          </a:p>
          <a:p>
            <a:pPr eaLnBrk="1" hangingPunct="1"/>
            <a:endParaRPr lang="tr-TR" sz="2400" smtClean="0">
              <a:latin typeface="Times New Roman" pitchFamily="18" charset="0"/>
              <a:cs typeface="Times New Roman" pitchFamily="18" charset="0"/>
            </a:endParaRPr>
          </a:p>
          <a:p>
            <a:pPr eaLnBrk="1" hangingPunct="1"/>
            <a:endParaRPr lang="tr-TR" sz="24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1 Başlık"/>
          <p:cNvSpPr>
            <a:spLocks noGrp="1"/>
          </p:cNvSpPr>
          <p:nvPr>
            <p:ph type="title"/>
          </p:nvPr>
        </p:nvSpPr>
        <p:spPr/>
        <p:txBody>
          <a:bodyPr/>
          <a:lstStyle/>
          <a:p>
            <a:pPr eaLnBrk="1" hangingPunct="1"/>
            <a:r>
              <a:rPr lang="tr-TR" sz="3200" b="1" i="1" smtClean="0">
                <a:latin typeface="Times New Roman" pitchFamily="18" charset="0"/>
                <a:cs typeface="Times New Roman" pitchFamily="18" charset="0"/>
              </a:rPr>
              <a:t>Değişim Evreleri</a:t>
            </a:r>
          </a:p>
        </p:txBody>
      </p:sp>
      <p:pic>
        <p:nvPicPr>
          <p:cNvPr id="33794" name="Picture 2"/>
          <p:cNvPicPr>
            <a:picLocks noGrp="1" noChangeAspect="1" noChangeArrowheads="1"/>
          </p:cNvPicPr>
          <p:nvPr>
            <p:ph idx="1"/>
          </p:nvPr>
        </p:nvPicPr>
        <p:blipFill>
          <a:blip r:embed="rId3"/>
          <a:srcRect/>
          <a:stretch>
            <a:fillRect/>
          </a:stretch>
        </p:blipFill>
        <p:spPr>
          <a:xfrm>
            <a:off x="0" y="1500188"/>
            <a:ext cx="9144000" cy="5357812"/>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1 Başlık"/>
          <p:cNvSpPr>
            <a:spLocks noGrp="1"/>
          </p:cNvSpPr>
          <p:nvPr>
            <p:ph type="title"/>
          </p:nvPr>
        </p:nvSpPr>
        <p:spPr/>
        <p:txBody>
          <a:bodyPr/>
          <a:lstStyle/>
          <a:p>
            <a:pPr eaLnBrk="1" hangingPunct="1"/>
            <a:r>
              <a:rPr lang="tr-TR" sz="3200" b="1" i="1" smtClean="0">
                <a:latin typeface="Times New Roman" pitchFamily="18" charset="0"/>
                <a:cs typeface="Times New Roman" pitchFamily="18" charset="0"/>
              </a:rPr>
              <a:t>Sigara Bırakma Tedavisinde Davranışçı ve Bilişsel Yöntemler</a:t>
            </a:r>
          </a:p>
        </p:txBody>
      </p:sp>
      <p:sp>
        <p:nvSpPr>
          <p:cNvPr id="35842" name="2 İçerik Yer Tutucusu"/>
          <p:cNvSpPr>
            <a:spLocks noGrp="1"/>
          </p:cNvSpPr>
          <p:nvPr>
            <p:ph idx="1"/>
          </p:nvPr>
        </p:nvSpPr>
        <p:spPr>
          <a:xfrm>
            <a:off x="457200" y="2286000"/>
            <a:ext cx="8229600" cy="4572000"/>
          </a:xfrm>
        </p:spPr>
        <p:txBody>
          <a:bodyPr/>
          <a:lstStyle/>
          <a:p>
            <a:pPr eaLnBrk="1" hangingPunct="1"/>
            <a:r>
              <a:rPr lang="tr-TR" sz="2400" smtClean="0">
                <a:latin typeface="Times New Roman" pitchFamily="18" charset="0"/>
                <a:cs typeface="Times New Roman" pitchFamily="18" charset="0"/>
              </a:rPr>
              <a:t>Tütün bağımlılığının patogenezinde üç boyuttan söz edilebilir; psikolojik, davranış, ve nörobiyolojik boyutlar</a:t>
            </a:r>
          </a:p>
          <a:p>
            <a:pPr eaLnBrk="1" hangingPunct="1"/>
            <a:endParaRPr lang="tr-TR" sz="2400" smtClean="0">
              <a:latin typeface="Times New Roman" pitchFamily="18" charset="0"/>
              <a:cs typeface="Times New Roman" pitchFamily="18" charset="0"/>
            </a:endParaRPr>
          </a:p>
          <a:p>
            <a:pPr eaLnBrk="1" hangingPunct="1"/>
            <a:r>
              <a:rPr lang="tr-TR" sz="2400" smtClean="0">
                <a:latin typeface="Times New Roman" pitchFamily="18" charset="0"/>
                <a:cs typeface="Times New Roman" pitchFamily="18" charset="0"/>
              </a:rPr>
              <a:t>Sigara içiminin psikolojik ve davranış boyutunu algılamak ve bunlara yönelik bilişsel ve davranışçı tedavileri uygulamak tedavi başarısını artırmaktadır.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Başlık 1"/>
          <p:cNvSpPr>
            <a:spLocks noGrp="1"/>
          </p:cNvSpPr>
          <p:nvPr>
            <p:ph type="title"/>
          </p:nvPr>
        </p:nvSpPr>
        <p:spPr/>
        <p:txBody>
          <a:bodyPr/>
          <a:lstStyle/>
          <a:p>
            <a:pPr eaLnBrk="1" hangingPunct="1"/>
            <a:r>
              <a:rPr lang="tr-TR" sz="3200" b="1" smtClean="0">
                <a:latin typeface="Arial" charset="0"/>
              </a:rPr>
              <a:t> </a:t>
            </a:r>
          </a:p>
        </p:txBody>
      </p:sp>
      <p:sp>
        <p:nvSpPr>
          <p:cNvPr id="3" name="İçerik Yer Tutucusu 2"/>
          <p:cNvSpPr>
            <a:spLocks noGrp="1"/>
          </p:cNvSpPr>
          <p:nvPr>
            <p:ph idx="1"/>
          </p:nvPr>
        </p:nvSpPr>
        <p:spPr>
          <a:xfrm>
            <a:off x="457200" y="1628775"/>
            <a:ext cx="8229600" cy="4497388"/>
          </a:xfrm>
        </p:spPr>
        <p:txBody>
          <a:bodyPr/>
          <a:lstStyle/>
          <a:p>
            <a:pPr eaLnBrk="1" hangingPunct="1">
              <a:spcBef>
                <a:spcPct val="0"/>
              </a:spcBef>
              <a:buFont typeface="Arial" charset="0"/>
              <a:buNone/>
            </a:pPr>
            <a:r>
              <a:rPr lang="tr-TR" sz="2400" smtClean="0">
                <a:latin typeface="Times New Roman" pitchFamily="18" charset="0"/>
                <a:cs typeface="Times New Roman" pitchFamily="18" charset="0"/>
              </a:rPr>
              <a:t>Tanımlanan evrelere göre uygulanacak davranışçı ve bilişsel tedaviler farklılık içermektedir:</a:t>
            </a:r>
          </a:p>
          <a:p>
            <a:pPr eaLnBrk="1" hangingPunct="1">
              <a:spcBef>
                <a:spcPct val="0"/>
              </a:spcBef>
              <a:buFont typeface="Arial" charset="0"/>
              <a:buNone/>
            </a:pPr>
            <a:endParaRPr lang="tr-TR" sz="2400" smtClean="0">
              <a:latin typeface="Times New Roman" pitchFamily="18" charset="0"/>
            </a:endParaRPr>
          </a:p>
          <a:p>
            <a:pPr eaLnBrk="1" hangingPunct="1">
              <a:spcBef>
                <a:spcPct val="0"/>
              </a:spcBef>
              <a:buFont typeface="Arial" charset="0"/>
              <a:buNone/>
            </a:pPr>
            <a:endParaRPr lang="tr-TR" sz="2400" i="1" smtClean="0">
              <a:solidFill>
                <a:srgbClr val="FF0000"/>
              </a:solidFill>
              <a:latin typeface="Times New Roman" pitchFamily="18" charset="0"/>
            </a:endParaRPr>
          </a:p>
          <a:p>
            <a:pPr eaLnBrk="1" hangingPunct="1">
              <a:spcBef>
                <a:spcPct val="0"/>
              </a:spcBef>
            </a:pPr>
            <a:r>
              <a:rPr lang="tr-TR" sz="2400" i="1" smtClean="0">
                <a:solidFill>
                  <a:srgbClr val="FF0000"/>
                </a:solidFill>
                <a:latin typeface="Times New Roman" pitchFamily="18" charset="0"/>
              </a:rPr>
              <a:t>Bırakma denemesi konusunda istekli hastalarda; 5A</a:t>
            </a:r>
          </a:p>
          <a:p>
            <a:pPr eaLnBrk="1" hangingPunct="1">
              <a:spcBef>
                <a:spcPct val="0"/>
              </a:spcBef>
            </a:pPr>
            <a:endParaRPr lang="tr-TR" sz="2400" i="1" smtClean="0">
              <a:latin typeface="Times New Roman" pitchFamily="18" charset="0"/>
            </a:endParaRPr>
          </a:p>
          <a:p>
            <a:pPr eaLnBrk="1" hangingPunct="1">
              <a:spcBef>
                <a:spcPct val="0"/>
              </a:spcBef>
            </a:pPr>
            <a:endParaRPr lang="tr-TR" sz="2400" i="1" smtClean="0">
              <a:latin typeface="Times New Roman" pitchFamily="18" charset="0"/>
            </a:endParaRPr>
          </a:p>
          <a:p>
            <a:pPr eaLnBrk="1" hangingPunct="1">
              <a:spcBef>
                <a:spcPct val="0"/>
              </a:spcBef>
            </a:pPr>
            <a:r>
              <a:rPr lang="tr-TR" sz="2400" i="1" smtClean="0">
                <a:solidFill>
                  <a:srgbClr val="FF0000"/>
                </a:solidFill>
                <a:latin typeface="Times New Roman" pitchFamily="18" charset="0"/>
              </a:rPr>
              <a:t> Bırakma konusunda isteksiz hastalarda; 5R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arn(inVertical)">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Başlık 1"/>
          <p:cNvSpPr>
            <a:spLocks noGrp="1"/>
          </p:cNvSpPr>
          <p:nvPr>
            <p:ph type="title"/>
          </p:nvPr>
        </p:nvSpPr>
        <p:spPr/>
        <p:txBody>
          <a:bodyPr/>
          <a:lstStyle/>
          <a:p>
            <a:pPr eaLnBrk="1" hangingPunct="1"/>
            <a:r>
              <a:rPr lang="tr-TR" sz="3200" smtClean="0">
                <a:latin typeface="Times New Roman" pitchFamily="18" charset="0"/>
              </a:rPr>
              <a:t>5R</a:t>
            </a:r>
          </a:p>
        </p:txBody>
      </p:sp>
      <p:sp>
        <p:nvSpPr>
          <p:cNvPr id="39938" name="İçerik Yer Tutucusu 2"/>
          <p:cNvSpPr>
            <a:spLocks noGrp="1"/>
          </p:cNvSpPr>
          <p:nvPr>
            <p:ph idx="1"/>
          </p:nvPr>
        </p:nvSpPr>
        <p:spPr>
          <a:xfrm>
            <a:off x="1116013" y="1844675"/>
            <a:ext cx="6840537" cy="4281488"/>
          </a:xfrm>
        </p:spPr>
        <p:txBody>
          <a:bodyPr/>
          <a:lstStyle/>
          <a:p>
            <a:pPr eaLnBrk="1" hangingPunct="1"/>
            <a:r>
              <a:rPr lang="tr-TR" sz="2400" smtClean="0">
                <a:latin typeface="Times New Roman" pitchFamily="18" charset="0"/>
                <a:cs typeface="Times New Roman" pitchFamily="18" charset="0"/>
              </a:rPr>
              <a:t>(R1)</a:t>
            </a:r>
            <a:r>
              <a:rPr lang="en-US" sz="2400" smtClean="0">
                <a:latin typeface="Times New Roman" pitchFamily="18" charset="0"/>
                <a:cs typeface="Times New Roman" pitchFamily="18" charset="0"/>
              </a:rPr>
              <a:t> R</a:t>
            </a:r>
            <a:r>
              <a:rPr lang="tr-TR" sz="2400" smtClean="0">
                <a:latin typeface="Times New Roman" pitchFamily="18" charset="0"/>
                <a:cs typeface="Times New Roman" pitchFamily="18" charset="0"/>
              </a:rPr>
              <a:t>elevance (İlişki )</a:t>
            </a:r>
          </a:p>
          <a:p>
            <a:pPr eaLnBrk="1" hangingPunct="1"/>
            <a:r>
              <a:rPr lang="tr-TR" sz="2400" smtClean="0">
                <a:latin typeface="Times New Roman" pitchFamily="18" charset="0"/>
                <a:cs typeface="Times New Roman" pitchFamily="18" charset="0"/>
              </a:rPr>
              <a:t>(R2) </a:t>
            </a:r>
            <a:r>
              <a:rPr lang="en-US" sz="2400" smtClean="0">
                <a:latin typeface="Times New Roman" pitchFamily="18" charset="0"/>
                <a:cs typeface="Times New Roman" pitchFamily="18" charset="0"/>
              </a:rPr>
              <a:t>R</a:t>
            </a:r>
            <a:r>
              <a:rPr lang="tr-TR" sz="2400" smtClean="0">
                <a:latin typeface="Times New Roman" pitchFamily="18" charset="0"/>
                <a:cs typeface="Times New Roman" pitchFamily="18" charset="0"/>
              </a:rPr>
              <a:t>isks (Riskler)</a:t>
            </a:r>
          </a:p>
          <a:p>
            <a:pPr eaLnBrk="1" hangingPunct="1"/>
            <a:r>
              <a:rPr lang="tr-TR" sz="2400" smtClean="0">
                <a:latin typeface="Times New Roman" pitchFamily="18" charset="0"/>
                <a:cs typeface="Times New Roman" pitchFamily="18" charset="0"/>
              </a:rPr>
              <a:t>(R3) Rewards</a:t>
            </a:r>
            <a:r>
              <a:rPr lang="en-US" sz="2400" smtClean="0">
                <a:latin typeface="Times New Roman" pitchFamily="18" charset="0"/>
                <a:cs typeface="Times New Roman" pitchFamily="18" charset="0"/>
              </a:rPr>
              <a:t> </a:t>
            </a:r>
            <a:r>
              <a:rPr lang="tr-TR" sz="2400" smtClean="0">
                <a:latin typeface="Times New Roman" pitchFamily="18" charset="0"/>
                <a:cs typeface="Times New Roman" pitchFamily="18" charset="0"/>
              </a:rPr>
              <a:t>(Ödüller)</a:t>
            </a:r>
          </a:p>
          <a:p>
            <a:pPr eaLnBrk="1" hangingPunct="1"/>
            <a:r>
              <a:rPr lang="tr-TR" sz="2400" smtClean="0">
                <a:latin typeface="Times New Roman" pitchFamily="18" charset="0"/>
                <a:cs typeface="Times New Roman" pitchFamily="18" charset="0"/>
              </a:rPr>
              <a:t>(R4)</a:t>
            </a:r>
            <a:r>
              <a:rPr lang="en-US" sz="2400" smtClean="0">
                <a:latin typeface="Times New Roman" pitchFamily="18" charset="0"/>
                <a:cs typeface="Times New Roman" pitchFamily="18" charset="0"/>
              </a:rPr>
              <a:t> R</a:t>
            </a:r>
            <a:r>
              <a:rPr lang="tr-TR" sz="2400" smtClean="0">
                <a:latin typeface="Times New Roman" pitchFamily="18" charset="0"/>
                <a:cs typeface="Times New Roman" pitchFamily="18" charset="0"/>
              </a:rPr>
              <a:t>oadblocks(Engeller)</a:t>
            </a:r>
          </a:p>
          <a:p>
            <a:pPr eaLnBrk="1" hangingPunct="1"/>
            <a:r>
              <a:rPr lang="tr-TR" sz="2400" smtClean="0">
                <a:latin typeface="Times New Roman" pitchFamily="18" charset="0"/>
                <a:cs typeface="Times New Roman" pitchFamily="18" charset="0"/>
              </a:rPr>
              <a:t>(R5)</a:t>
            </a:r>
            <a:r>
              <a:rPr lang="en-US" sz="2400" smtClean="0">
                <a:latin typeface="Times New Roman" pitchFamily="18" charset="0"/>
                <a:cs typeface="Times New Roman" pitchFamily="18" charset="0"/>
              </a:rPr>
              <a:t> R</a:t>
            </a:r>
            <a:r>
              <a:rPr lang="tr-TR" sz="2400" smtClean="0">
                <a:latin typeface="Times New Roman" pitchFamily="18" charset="0"/>
                <a:cs typeface="Times New Roman" pitchFamily="18" charset="0"/>
              </a:rPr>
              <a:t>epetıtıon(Tekrar)</a:t>
            </a:r>
          </a:p>
          <a:p>
            <a:pPr eaLnBrk="1" hangingPunct="1"/>
            <a:endParaRPr lang="tr-TR" sz="2400" smtClean="0">
              <a:latin typeface="Times New Roman" pitchFamily="18" charset="0"/>
              <a:cs typeface="Times New Roman" pitchFamily="18" charset="0"/>
            </a:endParaRPr>
          </a:p>
          <a:p>
            <a:pPr eaLnBrk="1" hangingPunct="1"/>
            <a:endParaRPr lang="tr-TR"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1 Başlık"/>
          <p:cNvSpPr>
            <a:spLocks noGrp="1"/>
          </p:cNvSpPr>
          <p:nvPr>
            <p:ph type="title"/>
          </p:nvPr>
        </p:nvSpPr>
        <p:spPr/>
        <p:txBody>
          <a:bodyPr/>
          <a:lstStyle/>
          <a:p>
            <a:pPr eaLnBrk="1" hangingPunct="1"/>
            <a:r>
              <a:rPr lang="tr-TR" smtClean="0"/>
              <a:t> </a:t>
            </a:r>
          </a:p>
        </p:txBody>
      </p:sp>
      <p:sp>
        <p:nvSpPr>
          <p:cNvPr id="40962" name="2 İçerik Yer Tutucusu"/>
          <p:cNvSpPr>
            <a:spLocks noGrp="1"/>
          </p:cNvSpPr>
          <p:nvPr>
            <p:ph idx="1"/>
          </p:nvPr>
        </p:nvSpPr>
        <p:spPr/>
        <p:txBody>
          <a:bodyPr/>
          <a:lstStyle/>
          <a:p>
            <a:pPr marL="0" indent="0" eaLnBrk="1" hangingPunct="1">
              <a:buFont typeface="Arial" charset="0"/>
              <a:buNone/>
            </a:pPr>
            <a:r>
              <a:rPr lang="tr-TR" sz="2400" b="1" i="1" smtClean="0">
                <a:latin typeface="Times New Roman" pitchFamily="18" charset="0"/>
                <a:cs typeface="Times New Roman" pitchFamily="18" charset="0"/>
              </a:rPr>
              <a:t>(R1)</a:t>
            </a:r>
            <a:r>
              <a:rPr lang="en-US" sz="2400" b="1" i="1" smtClean="0">
                <a:latin typeface="Times New Roman" pitchFamily="18" charset="0"/>
                <a:cs typeface="Times New Roman" pitchFamily="18" charset="0"/>
              </a:rPr>
              <a:t> R</a:t>
            </a:r>
            <a:r>
              <a:rPr lang="tr-TR" sz="2400" b="1" i="1" smtClean="0">
                <a:latin typeface="Times New Roman" pitchFamily="18" charset="0"/>
                <a:cs typeface="Times New Roman" pitchFamily="18" charset="0"/>
              </a:rPr>
              <a:t>elevance (İlişki )</a:t>
            </a:r>
          </a:p>
          <a:p>
            <a:pPr marL="0" indent="0" eaLnBrk="1" hangingPunct="1">
              <a:buFont typeface="Arial" charset="0"/>
              <a:buNone/>
            </a:pPr>
            <a:endParaRPr lang="tr-TR" sz="2400" b="1" i="1" smtClean="0">
              <a:latin typeface="Times New Roman" pitchFamily="18" charset="0"/>
              <a:cs typeface="Times New Roman" pitchFamily="18" charset="0"/>
            </a:endParaRPr>
          </a:p>
          <a:p>
            <a:pPr marL="0" indent="0" eaLnBrk="1" hangingPunct="1"/>
            <a:r>
              <a:rPr lang="tr-TR" sz="2400" smtClean="0">
                <a:latin typeface="Times New Roman" pitchFamily="18" charset="0"/>
                <a:cs typeface="Times New Roman" pitchFamily="18" charset="0"/>
              </a:rPr>
              <a:t>Sigara içmenin getireceği zararlar kişinin içinde bulunduğu durumla ilişkilendirilerek bırakmaya cesaretlendirilmelidir. </a:t>
            </a:r>
          </a:p>
          <a:p>
            <a:pPr marL="0" indent="0" eaLnBrk="1" hangingPunct="1"/>
            <a:endParaRPr lang="tr-TR" sz="2400" smtClean="0">
              <a:latin typeface="Times New Roman" pitchFamily="18" charset="0"/>
              <a:cs typeface="Times New Roman" pitchFamily="18" charset="0"/>
            </a:endParaRPr>
          </a:p>
          <a:p>
            <a:pPr marL="0" indent="0" eaLnBrk="1" hangingPunct="1"/>
            <a:r>
              <a:rPr lang="tr-TR" sz="2400" smtClean="0">
                <a:latin typeface="Times New Roman" pitchFamily="18" charset="0"/>
                <a:cs typeface="Times New Roman" pitchFamily="18" charset="0"/>
              </a:rPr>
              <a:t>O andaki hastalık durumu, aile, çocuk, ekonomik durum, yaş, cinsiyet, ileride hastalanma endişesi üzerinde durulmalıdır. </a:t>
            </a:r>
          </a:p>
          <a:p>
            <a:pPr marL="0" indent="0" eaLnBrk="1" hangingPunct="1">
              <a:buFont typeface="Arial" charset="0"/>
              <a:buNone/>
            </a:pPr>
            <a:endParaRPr lang="tr-TR" sz="2400" smtClean="0">
              <a:latin typeface="Times New Roman" pitchFamily="18" charset="0"/>
              <a:cs typeface="Times New Roman" pitchFamily="18" charset="0"/>
            </a:endParaRPr>
          </a:p>
          <a:p>
            <a:pPr marL="0" indent="0" eaLnBrk="1" hangingPunct="1"/>
            <a:endParaRPr lang="tr-TR"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Unvan 1"/>
          <p:cNvSpPr>
            <a:spLocks noGrp="1"/>
          </p:cNvSpPr>
          <p:nvPr>
            <p:ph type="title"/>
          </p:nvPr>
        </p:nvSpPr>
        <p:spPr>
          <a:xfrm>
            <a:off x="457200" y="274638"/>
            <a:ext cx="2962275" cy="1143000"/>
          </a:xfrm>
        </p:spPr>
        <p:txBody>
          <a:bodyPr/>
          <a:lstStyle/>
          <a:p>
            <a:pPr eaLnBrk="1" hangingPunct="1"/>
            <a:r>
              <a:rPr lang="tr-TR" sz="2400" b="1" i="1" smtClean="0">
                <a:latin typeface="Times New Roman" pitchFamily="18" charset="0"/>
                <a:cs typeface="Times New Roman" pitchFamily="18" charset="0"/>
              </a:rPr>
              <a:t>(R2) </a:t>
            </a:r>
            <a:r>
              <a:rPr lang="en-US" sz="2400" b="1" i="1" smtClean="0">
                <a:latin typeface="Times New Roman" pitchFamily="18" charset="0"/>
                <a:cs typeface="Times New Roman" pitchFamily="18" charset="0"/>
              </a:rPr>
              <a:t>R</a:t>
            </a:r>
            <a:r>
              <a:rPr lang="tr-TR" sz="2400" b="1" i="1" smtClean="0">
                <a:latin typeface="Times New Roman" pitchFamily="18" charset="0"/>
                <a:cs typeface="Times New Roman" pitchFamily="18" charset="0"/>
              </a:rPr>
              <a:t>isks (Riskler)</a:t>
            </a:r>
            <a:br>
              <a:rPr lang="tr-TR" sz="2400" b="1" i="1" smtClean="0">
                <a:latin typeface="Times New Roman" pitchFamily="18" charset="0"/>
                <a:cs typeface="Times New Roman" pitchFamily="18" charset="0"/>
              </a:rPr>
            </a:br>
            <a:endParaRPr lang="tr-TR" sz="2400" b="1" i="1" smtClean="0">
              <a:latin typeface="Times New Roman" pitchFamily="18" charset="0"/>
              <a:cs typeface="Times New Roman" pitchFamily="18" charset="0"/>
            </a:endParaRPr>
          </a:p>
        </p:txBody>
      </p:sp>
      <p:sp>
        <p:nvSpPr>
          <p:cNvPr id="41986" name="İçerik Yer Tutucusu 2"/>
          <p:cNvSpPr>
            <a:spLocks noGrp="1"/>
          </p:cNvSpPr>
          <p:nvPr>
            <p:ph idx="1"/>
          </p:nvPr>
        </p:nvSpPr>
        <p:spPr>
          <a:xfrm>
            <a:off x="457200" y="1214438"/>
            <a:ext cx="8229600" cy="5643562"/>
          </a:xfrm>
        </p:spPr>
        <p:txBody>
          <a:bodyPr/>
          <a:lstStyle/>
          <a:p>
            <a:pPr marL="0" indent="0" eaLnBrk="1" hangingPunct="1">
              <a:lnSpc>
                <a:spcPct val="90000"/>
              </a:lnSpc>
              <a:buFont typeface="Arial" charset="0"/>
              <a:buNone/>
            </a:pPr>
            <a:r>
              <a:rPr lang="tr-TR" sz="3000" smtClean="0">
                <a:latin typeface="Times New Roman" pitchFamily="18" charset="0"/>
                <a:cs typeface="Times New Roman" pitchFamily="18" charset="0"/>
              </a:rPr>
              <a:t> </a:t>
            </a:r>
            <a:r>
              <a:rPr lang="tr-TR" sz="2400" smtClean="0">
                <a:latin typeface="Times New Roman" pitchFamily="18" charset="0"/>
                <a:cs typeface="Times New Roman" pitchFamily="18" charset="0"/>
              </a:rPr>
              <a:t>Hastalar bilinçlendirilmelidir. </a:t>
            </a:r>
          </a:p>
          <a:p>
            <a:pPr marL="0" indent="0" eaLnBrk="1" hangingPunct="1">
              <a:lnSpc>
                <a:spcPct val="90000"/>
              </a:lnSpc>
              <a:buFont typeface="Arial" charset="0"/>
              <a:buNone/>
            </a:pPr>
            <a:endParaRPr lang="tr-TR" sz="2400" smtClean="0">
              <a:latin typeface="Times New Roman" pitchFamily="18" charset="0"/>
              <a:cs typeface="Times New Roman" pitchFamily="18" charset="0"/>
            </a:endParaRPr>
          </a:p>
          <a:p>
            <a:pPr marL="0" indent="0" eaLnBrk="1" hangingPunct="1">
              <a:lnSpc>
                <a:spcPct val="90000"/>
              </a:lnSpc>
            </a:pPr>
            <a:r>
              <a:rPr lang="tr-TR" sz="2400" smtClean="0">
                <a:latin typeface="Times New Roman" pitchFamily="18" charset="0"/>
                <a:cs typeface="Times New Roman" pitchFamily="18" charset="0"/>
              </a:rPr>
              <a:t> </a:t>
            </a:r>
            <a:r>
              <a:rPr lang="tr-TR" sz="2400" i="1" smtClean="0">
                <a:latin typeface="Times New Roman" pitchFamily="18" charset="0"/>
                <a:cs typeface="Times New Roman" pitchFamily="18" charset="0"/>
              </a:rPr>
              <a:t>Akut Riskler:</a:t>
            </a:r>
            <a:r>
              <a:rPr lang="tr-TR" sz="2400" smtClean="0">
                <a:latin typeface="Times New Roman" pitchFamily="18" charset="0"/>
                <a:cs typeface="Times New Roman" pitchFamily="18" charset="0"/>
              </a:rPr>
              <a:t>Nefes darlığı, astım alevlenmesi, gebeliğin zarar görmesi, impotans, infertilite, artmış solunum yolları enfeksiyonu riski. </a:t>
            </a:r>
          </a:p>
          <a:p>
            <a:pPr marL="0" indent="0" eaLnBrk="1" hangingPunct="1">
              <a:lnSpc>
                <a:spcPct val="90000"/>
              </a:lnSpc>
            </a:pPr>
            <a:r>
              <a:rPr lang="tr-TR" sz="2400" i="1" smtClean="0">
                <a:latin typeface="Times New Roman" pitchFamily="18" charset="0"/>
                <a:cs typeface="Times New Roman" pitchFamily="18" charset="0"/>
              </a:rPr>
              <a:t>Uzun Dönem Riskler</a:t>
            </a:r>
            <a:r>
              <a:rPr lang="tr-TR" sz="2400" smtClean="0">
                <a:latin typeface="Times New Roman" pitchFamily="18" charset="0"/>
                <a:cs typeface="Times New Roman" pitchFamily="18" charset="0"/>
              </a:rPr>
              <a:t>: Kalp krizi, inme, akciğer kanseri ve diğer kanserler(larenks, oral kavite, farenks, ösefagus, pankreas, mide, böbrek, mesane, serviks, AML), KOAH, osteoporoz, uzun süreli maluliyet ve yoğun bakım ihtiyacı. </a:t>
            </a:r>
          </a:p>
          <a:p>
            <a:pPr marL="0" indent="0" eaLnBrk="1" hangingPunct="1">
              <a:lnSpc>
                <a:spcPct val="90000"/>
              </a:lnSpc>
            </a:pPr>
            <a:r>
              <a:rPr lang="tr-TR" sz="2400" i="1" smtClean="0">
                <a:latin typeface="Times New Roman" pitchFamily="18" charset="0"/>
                <a:cs typeface="Times New Roman" pitchFamily="18" charset="0"/>
              </a:rPr>
              <a:t>Çevresel Riskler</a:t>
            </a:r>
            <a:r>
              <a:rPr lang="tr-TR" sz="2400" smtClean="0">
                <a:latin typeface="Times New Roman" pitchFamily="18" charset="0"/>
                <a:cs typeface="Times New Roman" pitchFamily="18" charset="0"/>
              </a:rPr>
              <a:t>:  Eşinde artmış akciğer kanseri ve kalp hastalığı riski, düşük doğum ağırlıklı bebek, ani infant ölümü sendromu, çocuklarında astım, orta kulak iltihabı ve artmış solunum yolu enfeksiyonu riski.</a:t>
            </a:r>
          </a:p>
        </p:txBody>
      </p:sp>
      <p:pic>
        <p:nvPicPr>
          <p:cNvPr id="41987" name="Picture 2"/>
          <p:cNvPicPr>
            <a:picLocks noChangeAspect="1" noChangeArrowheads="1"/>
          </p:cNvPicPr>
          <p:nvPr/>
        </p:nvPicPr>
        <p:blipFill>
          <a:blip r:embed="rId3"/>
          <a:srcRect/>
          <a:stretch>
            <a:fillRect/>
          </a:stretch>
        </p:blipFill>
        <p:spPr bwMode="auto">
          <a:xfrm>
            <a:off x="6000750" y="0"/>
            <a:ext cx="3143250" cy="2071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1 Başlık"/>
          <p:cNvSpPr>
            <a:spLocks noGrp="1"/>
          </p:cNvSpPr>
          <p:nvPr>
            <p:ph type="title"/>
          </p:nvPr>
        </p:nvSpPr>
        <p:spPr/>
        <p:txBody>
          <a:bodyPr/>
          <a:lstStyle/>
          <a:p>
            <a:pPr eaLnBrk="1" hangingPunct="1"/>
            <a:r>
              <a:rPr lang="tr-TR" smtClean="0"/>
              <a:t> </a:t>
            </a:r>
          </a:p>
        </p:txBody>
      </p:sp>
      <p:sp>
        <p:nvSpPr>
          <p:cNvPr id="3" name="2 Metin Yer Tutucusu"/>
          <p:cNvSpPr>
            <a:spLocks noGrp="1"/>
          </p:cNvSpPr>
          <p:nvPr>
            <p:ph type="body" idx="1"/>
          </p:nvPr>
        </p:nvSpPr>
        <p:spPr>
          <a:xfrm>
            <a:off x="0" y="500063"/>
            <a:ext cx="5572125" cy="1071562"/>
          </a:xfrm>
        </p:spPr>
        <p:txBody>
          <a:bodyPr rtlCol="0">
            <a:normAutofit fontScale="55000" lnSpcReduction="20000"/>
          </a:bodyPr>
          <a:lstStyle/>
          <a:p>
            <a:pPr eaLnBrk="1" fontAlgn="auto" hangingPunct="1">
              <a:spcAft>
                <a:spcPts val="0"/>
              </a:spcAft>
              <a:buFont typeface="Arial" pitchFamily="34" charset="0"/>
              <a:buNone/>
              <a:defRPr/>
            </a:pPr>
            <a:r>
              <a:rPr lang="tr-TR" sz="4400" b="0" i="1" dirty="0" smtClean="0">
                <a:latin typeface="Times New Roman" panose="02020603050405020304" pitchFamily="18" charset="0"/>
                <a:cs typeface="Times New Roman" panose="02020603050405020304" pitchFamily="18" charset="0"/>
              </a:rPr>
              <a:t>(</a:t>
            </a:r>
            <a:r>
              <a:rPr lang="tr-TR" sz="4400" i="1" dirty="0" smtClean="0">
                <a:latin typeface="Times New Roman" panose="02020603050405020304" pitchFamily="18" charset="0"/>
                <a:cs typeface="Times New Roman" panose="02020603050405020304" pitchFamily="18" charset="0"/>
              </a:rPr>
              <a:t>R3) </a:t>
            </a:r>
            <a:r>
              <a:rPr lang="tr-TR" sz="4400" i="1" dirty="0" err="1" smtClean="0">
                <a:latin typeface="Times New Roman" panose="02020603050405020304" pitchFamily="18" charset="0"/>
                <a:cs typeface="Times New Roman" panose="02020603050405020304" pitchFamily="18" charset="0"/>
              </a:rPr>
              <a:t>Rewards</a:t>
            </a:r>
            <a:r>
              <a:rPr lang="en-US" sz="4400" i="1" dirty="0" smtClean="0">
                <a:latin typeface="Times New Roman" pitchFamily="18" charset="0"/>
                <a:cs typeface="Times New Roman" pitchFamily="18" charset="0"/>
              </a:rPr>
              <a:t> </a:t>
            </a:r>
            <a:r>
              <a:rPr lang="tr-TR" sz="4400" i="1" dirty="0" smtClean="0">
                <a:latin typeface="Times New Roman" pitchFamily="18" charset="0"/>
                <a:cs typeface="Times New Roman" pitchFamily="18" charset="0"/>
              </a:rPr>
              <a:t>(Ödüller) </a:t>
            </a:r>
            <a:r>
              <a:rPr lang="tr-TR" sz="4400" b="0" dirty="0" smtClean="0">
                <a:latin typeface="Times New Roman" panose="02020603050405020304" pitchFamily="18" charset="0"/>
                <a:cs typeface="Times New Roman" panose="02020603050405020304" pitchFamily="18" charset="0"/>
              </a:rPr>
              <a:t>Hastaya sigarayı bıraktığı takdirde ortaya çıkacak potansiyel </a:t>
            </a:r>
          </a:p>
          <a:p>
            <a:pPr eaLnBrk="1" fontAlgn="auto" hangingPunct="1">
              <a:spcAft>
                <a:spcPts val="0"/>
              </a:spcAft>
              <a:buFont typeface="Arial" pitchFamily="34" charset="0"/>
              <a:buNone/>
              <a:defRPr/>
            </a:pPr>
            <a:r>
              <a:rPr lang="tr-TR" sz="4400" b="0" dirty="0" smtClean="0">
                <a:latin typeface="Times New Roman" panose="02020603050405020304" pitchFamily="18" charset="0"/>
                <a:cs typeface="Times New Roman" panose="02020603050405020304" pitchFamily="18" charset="0"/>
              </a:rPr>
              <a:t>yararlar anlatılmalıdır.</a:t>
            </a:r>
          </a:p>
          <a:p>
            <a:pPr eaLnBrk="1" fontAlgn="auto" hangingPunct="1">
              <a:spcAft>
                <a:spcPts val="0"/>
              </a:spcAft>
              <a:buFont typeface="Arial" pitchFamily="34" charset="0"/>
              <a:buNone/>
              <a:defRPr/>
            </a:pPr>
            <a:endParaRPr lang="tr-TR" dirty="0"/>
          </a:p>
        </p:txBody>
      </p:sp>
      <p:sp>
        <p:nvSpPr>
          <p:cNvPr id="44035" name="3 İçerik Yer Tutucusu"/>
          <p:cNvSpPr>
            <a:spLocks noGrp="1"/>
          </p:cNvSpPr>
          <p:nvPr>
            <p:ph sz="half" idx="2"/>
          </p:nvPr>
        </p:nvSpPr>
        <p:spPr>
          <a:xfrm>
            <a:off x="0" y="1643063"/>
            <a:ext cx="4500563" cy="4071937"/>
          </a:xfrm>
        </p:spPr>
        <p:txBody>
          <a:bodyPr/>
          <a:lstStyle/>
          <a:p>
            <a:pPr eaLnBrk="1" hangingPunct="1"/>
            <a:r>
              <a:rPr lang="tr-TR" smtClean="0">
                <a:latin typeface="Times New Roman" pitchFamily="18" charset="0"/>
                <a:cs typeface="Times New Roman" pitchFamily="18" charset="0"/>
              </a:rPr>
              <a:t> Sağlık durumunda düzelme </a:t>
            </a:r>
          </a:p>
          <a:p>
            <a:pPr eaLnBrk="1" hangingPunct="1"/>
            <a:r>
              <a:rPr lang="tr-TR" smtClean="0">
                <a:latin typeface="Times New Roman" pitchFamily="18" charset="0"/>
                <a:cs typeface="Times New Roman" pitchFamily="18" charset="0"/>
              </a:rPr>
              <a:t> Yemeklerden daha iyi tat alma </a:t>
            </a:r>
          </a:p>
          <a:p>
            <a:pPr eaLnBrk="1" hangingPunct="1"/>
            <a:r>
              <a:rPr lang="tr-TR" smtClean="0">
                <a:latin typeface="Times New Roman" pitchFamily="18" charset="0"/>
                <a:cs typeface="Times New Roman" pitchFamily="18" charset="0"/>
              </a:rPr>
              <a:t> Koku alma duyusunda iyileşme </a:t>
            </a:r>
          </a:p>
          <a:p>
            <a:pPr eaLnBrk="1" hangingPunct="1"/>
            <a:r>
              <a:rPr lang="tr-TR" smtClean="0">
                <a:latin typeface="Times New Roman" pitchFamily="18" charset="0"/>
                <a:cs typeface="Times New Roman" pitchFamily="18" charset="0"/>
              </a:rPr>
              <a:t> Para biriktirme </a:t>
            </a:r>
          </a:p>
          <a:p>
            <a:pPr eaLnBrk="1" hangingPunct="1"/>
            <a:r>
              <a:rPr lang="tr-TR" smtClean="0">
                <a:latin typeface="Times New Roman" pitchFamily="18" charset="0"/>
                <a:cs typeface="Times New Roman" pitchFamily="18" charset="0"/>
              </a:rPr>
              <a:t> Kendini daha iyi hissetme </a:t>
            </a:r>
          </a:p>
          <a:p>
            <a:pPr eaLnBrk="1" hangingPunct="1"/>
            <a:r>
              <a:rPr lang="tr-TR" smtClean="0">
                <a:latin typeface="Times New Roman" pitchFamily="18" charset="0"/>
                <a:cs typeface="Times New Roman" pitchFamily="18" charset="0"/>
              </a:rPr>
              <a:t> Ev, araba, elbise ve nefesinin daha iyi kokması</a:t>
            </a:r>
          </a:p>
          <a:p>
            <a:pPr eaLnBrk="1" hangingPunct="1"/>
            <a:endParaRPr lang="tr-TR" smtClean="0"/>
          </a:p>
        </p:txBody>
      </p:sp>
      <p:sp>
        <p:nvSpPr>
          <p:cNvPr id="44036" name="4 Metin Yer Tutucusu"/>
          <p:cNvSpPr>
            <a:spLocks noGrp="1"/>
          </p:cNvSpPr>
          <p:nvPr>
            <p:ph type="body" sz="quarter" idx="3"/>
          </p:nvPr>
        </p:nvSpPr>
        <p:spPr/>
        <p:txBody>
          <a:bodyPr/>
          <a:lstStyle/>
          <a:p>
            <a:pPr eaLnBrk="1" hangingPunct="1"/>
            <a:r>
              <a:rPr lang="tr-TR" smtClean="0"/>
              <a:t> </a:t>
            </a:r>
          </a:p>
        </p:txBody>
      </p:sp>
      <p:sp>
        <p:nvSpPr>
          <p:cNvPr id="44037" name="5 İçerik Yer Tutucusu"/>
          <p:cNvSpPr>
            <a:spLocks noGrp="1"/>
          </p:cNvSpPr>
          <p:nvPr>
            <p:ph sz="quarter" idx="4"/>
          </p:nvPr>
        </p:nvSpPr>
        <p:spPr>
          <a:xfrm>
            <a:off x="4645025" y="3143250"/>
            <a:ext cx="4498975" cy="3714750"/>
          </a:xfrm>
        </p:spPr>
        <p:txBody>
          <a:bodyPr/>
          <a:lstStyle/>
          <a:p>
            <a:pPr eaLnBrk="1" hangingPunct="1"/>
            <a:r>
              <a:rPr lang="tr-TR" smtClean="0">
                <a:latin typeface="Times New Roman" pitchFamily="18" charset="0"/>
                <a:cs typeface="Times New Roman" pitchFamily="18" charset="0"/>
              </a:rPr>
              <a:t>Çocuklarına iyi örnek olma </a:t>
            </a:r>
          </a:p>
          <a:p>
            <a:pPr eaLnBrk="1" hangingPunct="1"/>
            <a:r>
              <a:rPr lang="tr-TR" smtClean="0">
                <a:latin typeface="Times New Roman" pitchFamily="18" charset="0"/>
                <a:cs typeface="Times New Roman" pitchFamily="18" charset="0"/>
              </a:rPr>
              <a:t>Sağlıklı bebek ve çocuklara sahip olabilme</a:t>
            </a:r>
          </a:p>
          <a:p>
            <a:pPr eaLnBrk="1" hangingPunct="1"/>
            <a:r>
              <a:rPr lang="tr-TR" smtClean="0">
                <a:latin typeface="Times New Roman" pitchFamily="18" charset="0"/>
                <a:cs typeface="Times New Roman" pitchFamily="18" charset="0"/>
              </a:rPr>
              <a:t> Fiziksel aktivitenin iyileşmesi (daha hızlı yürüme, daha rahat merdiven ve yokuş çıkma) </a:t>
            </a:r>
          </a:p>
          <a:p>
            <a:pPr eaLnBrk="1" hangingPunct="1"/>
            <a:r>
              <a:rPr lang="tr-TR" smtClean="0">
                <a:latin typeface="Times New Roman" pitchFamily="18" charset="0"/>
                <a:cs typeface="Times New Roman" pitchFamily="18" charset="0"/>
              </a:rPr>
              <a:t>Ciltteki kırışıklıklar ve yaşlanmanın azalması</a:t>
            </a:r>
          </a:p>
          <a:p>
            <a:pPr eaLnBrk="1" hangingPunct="1"/>
            <a:endParaRPr lang="tr-TR" smtClean="0"/>
          </a:p>
        </p:txBody>
      </p:sp>
      <p:pic>
        <p:nvPicPr>
          <p:cNvPr id="44038" name="Picture 3"/>
          <p:cNvPicPr>
            <a:picLocks noChangeAspect="1" noChangeArrowheads="1"/>
          </p:cNvPicPr>
          <p:nvPr/>
        </p:nvPicPr>
        <p:blipFill>
          <a:blip r:embed="rId3"/>
          <a:srcRect/>
          <a:stretch>
            <a:fillRect/>
          </a:stretch>
        </p:blipFill>
        <p:spPr bwMode="auto">
          <a:xfrm>
            <a:off x="5429250" y="0"/>
            <a:ext cx="3714750" cy="3143250"/>
          </a:xfrm>
          <a:prstGeom prst="rect">
            <a:avLst/>
          </a:prstGeom>
          <a:noFill/>
          <a:ln w="9525">
            <a:noFill/>
            <a:miter lim="800000"/>
            <a:headEnd/>
            <a:tailEnd/>
          </a:ln>
        </p:spPr>
      </p:pic>
      <p:pic>
        <p:nvPicPr>
          <p:cNvPr id="44039" name="Picture 2"/>
          <p:cNvPicPr>
            <a:picLocks noChangeAspect="1" noChangeArrowheads="1"/>
          </p:cNvPicPr>
          <p:nvPr/>
        </p:nvPicPr>
        <p:blipFill>
          <a:blip r:embed="rId4"/>
          <a:srcRect/>
          <a:stretch>
            <a:fillRect/>
          </a:stretch>
        </p:blipFill>
        <p:spPr bwMode="auto">
          <a:xfrm>
            <a:off x="0" y="4643438"/>
            <a:ext cx="3714750" cy="2214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Unvan 1"/>
          <p:cNvSpPr>
            <a:spLocks noGrp="1"/>
          </p:cNvSpPr>
          <p:nvPr>
            <p:ph type="title"/>
          </p:nvPr>
        </p:nvSpPr>
        <p:spPr/>
        <p:txBody>
          <a:bodyPr/>
          <a:lstStyle/>
          <a:p>
            <a:pPr eaLnBrk="1" hangingPunct="1"/>
            <a:r>
              <a:rPr lang="tr-TR" smtClean="0"/>
              <a:t> </a:t>
            </a:r>
          </a:p>
        </p:txBody>
      </p:sp>
      <p:sp>
        <p:nvSpPr>
          <p:cNvPr id="3" name="İçerik Yer Tutucusu 2"/>
          <p:cNvSpPr>
            <a:spLocks noGrp="1"/>
          </p:cNvSpPr>
          <p:nvPr>
            <p:ph idx="1"/>
          </p:nvPr>
        </p:nvSpPr>
        <p:spPr>
          <a:xfrm>
            <a:off x="457200" y="1357313"/>
            <a:ext cx="8229600" cy="4768850"/>
          </a:xfrm>
        </p:spPr>
        <p:txBody>
          <a:bodyPr rtlCol="0">
            <a:noAutofit/>
          </a:bodyPr>
          <a:lstStyle/>
          <a:p>
            <a:pPr marL="0" indent="0" eaLnBrk="1" fontAlgn="auto" hangingPunct="1">
              <a:spcAft>
                <a:spcPts val="0"/>
              </a:spcAft>
              <a:buFont typeface="Arial" pitchFamily="34" charset="0"/>
              <a:buNone/>
              <a:defRPr/>
            </a:pPr>
            <a:r>
              <a:rPr lang="tr-TR" sz="2400" b="1" i="1" dirty="0">
                <a:latin typeface="Times New Roman" panose="02020603050405020304" pitchFamily="18" charset="0"/>
                <a:cs typeface="Times New Roman" panose="02020603050405020304" pitchFamily="18" charset="0"/>
              </a:rPr>
              <a:t>(R4</a:t>
            </a:r>
            <a:r>
              <a:rPr lang="tr-TR" sz="2400" b="1" i="1" dirty="0" smtClean="0">
                <a:latin typeface="Times New Roman" panose="02020603050405020304" pitchFamily="18" charset="0"/>
                <a:cs typeface="Times New Roman" panose="02020603050405020304" pitchFamily="18" charset="0"/>
              </a:rPr>
              <a:t>)</a:t>
            </a:r>
            <a:r>
              <a:rPr lang="en-US" sz="2400" b="1" i="1" dirty="0" smtClean="0">
                <a:latin typeface="Times New Roman" pitchFamily="18" charset="0"/>
                <a:cs typeface="Times New Roman" pitchFamily="18" charset="0"/>
              </a:rPr>
              <a:t> R</a:t>
            </a:r>
            <a:r>
              <a:rPr lang="tr-TR" sz="2400" b="1" i="1" dirty="0" err="1" smtClean="0">
                <a:latin typeface="Times New Roman" pitchFamily="18" charset="0"/>
                <a:cs typeface="Times New Roman" pitchFamily="18" charset="0"/>
              </a:rPr>
              <a:t>oadblocks</a:t>
            </a:r>
            <a:r>
              <a:rPr lang="tr-TR" sz="2400" b="1" i="1" dirty="0" smtClean="0">
                <a:latin typeface="Times New Roman" pitchFamily="18" charset="0"/>
                <a:cs typeface="Times New Roman" pitchFamily="18" charset="0"/>
              </a:rPr>
              <a:t>(Engeller) </a:t>
            </a:r>
            <a:r>
              <a:rPr lang="tr-TR" sz="2400" dirty="0">
                <a:latin typeface="Times New Roman" panose="02020603050405020304" pitchFamily="18" charset="0"/>
                <a:cs typeface="Times New Roman" panose="02020603050405020304" pitchFamily="18" charset="0"/>
              </a:rPr>
              <a:t>Sigarayı bırakmanın önündeki olası engeller belirlenmeli ve hastaya bu engelleri aşabilecek çözüm önerileri </a:t>
            </a:r>
            <a:r>
              <a:rPr lang="tr-TR" sz="2400" dirty="0" smtClean="0">
                <a:latin typeface="Times New Roman" panose="02020603050405020304" pitchFamily="18" charset="0"/>
                <a:cs typeface="Times New Roman" panose="02020603050405020304" pitchFamily="18" charset="0"/>
              </a:rPr>
              <a:t>sunulmalıdır.</a:t>
            </a:r>
          </a:p>
          <a:p>
            <a:pPr eaLnBrk="1" fontAlgn="auto" hangingPunct="1">
              <a:spcAft>
                <a:spcPts val="0"/>
              </a:spcAft>
              <a:buFont typeface="Arial" pitchFamily="34" charset="0"/>
              <a:buChar char="•"/>
              <a:defRPr/>
            </a:pPr>
            <a:r>
              <a:rPr lang="tr-TR" sz="2400" dirty="0" smtClean="0">
                <a:latin typeface="Times New Roman" panose="02020603050405020304" pitchFamily="18" charset="0"/>
                <a:cs typeface="Times New Roman" panose="02020603050405020304" pitchFamily="18" charset="0"/>
              </a:rPr>
              <a:t>Yoksunluk belirtileri</a:t>
            </a:r>
          </a:p>
          <a:p>
            <a:pPr eaLnBrk="1" fontAlgn="auto" hangingPunct="1">
              <a:spcAft>
                <a:spcPts val="0"/>
              </a:spcAft>
              <a:buFont typeface="Arial" pitchFamily="34" charset="0"/>
              <a:buChar char="•"/>
              <a:defRPr/>
            </a:pPr>
            <a:r>
              <a:rPr lang="tr-TR" sz="2400" dirty="0" smtClean="0">
                <a:latin typeface="Times New Roman" panose="02020603050405020304" pitchFamily="18" charset="0"/>
                <a:cs typeface="Times New Roman" panose="02020603050405020304" pitchFamily="18" charset="0"/>
              </a:rPr>
              <a:t>Başarısızlık korkusu</a:t>
            </a:r>
          </a:p>
          <a:p>
            <a:pPr eaLnBrk="1" fontAlgn="auto" hangingPunct="1">
              <a:spcAft>
                <a:spcPts val="0"/>
              </a:spcAft>
              <a:buFont typeface="Arial" pitchFamily="34" charset="0"/>
              <a:buChar char="•"/>
              <a:defRPr/>
            </a:pPr>
            <a:r>
              <a:rPr lang="tr-TR" sz="2400" dirty="0" smtClean="0">
                <a:latin typeface="Times New Roman" panose="02020603050405020304" pitchFamily="18" charset="0"/>
                <a:cs typeface="Times New Roman" panose="02020603050405020304" pitchFamily="18" charset="0"/>
              </a:rPr>
              <a:t>Kilo alma</a:t>
            </a:r>
          </a:p>
          <a:p>
            <a:pPr eaLnBrk="1" fontAlgn="auto" hangingPunct="1">
              <a:spcAft>
                <a:spcPts val="0"/>
              </a:spcAft>
              <a:buFont typeface="Arial" pitchFamily="34" charset="0"/>
              <a:buChar char="•"/>
              <a:defRPr/>
            </a:pPr>
            <a:r>
              <a:rPr lang="tr-TR" sz="2400" dirty="0" smtClean="0">
                <a:latin typeface="Times New Roman" panose="02020603050405020304" pitchFamily="18" charset="0"/>
                <a:cs typeface="Times New Roman" panose="02020603050405020304" pitchFamily="18" charset="0"/>
              </a:rPr>
              <a:t>Destek yoksunluğu</a:t>
            </a:r>
          </a:p>
          <a:p>
            <a:pPr eaLnBrk="1" fontAlgn="auto" hangingPunct="1">
              <a:spcAft>
                <a:spcPts val="0"/>
              </a:spcAft>
              <a:buFont typeface="Arial" pitchFamily="34" charset="0"/>
              <a:buChar char="•"/>
              <a:defRPr/>
            </a:pPr>
            <a:r>
              <a:rPr lang="tr-TR" sz="2400" dirty="0" smtClean="0">
                <a:latin typeface="Times New Roman" panose="02020603050405020304" pitchFamily="18" charset="0"/>
                <a:cs typeface="Times New Roman" panose="02020603050405020304" pitchFamily="18" charset="0"/>
              </a:rPr>
              <a:t>Depresyon</a:t>
            </a:r>
          </a:p>
          <a:p>
            <a:pPr eaLnBrk="1" fontAlgn="auto" hangingPunct="1">
              <a:spcAft>
                <a:spcPts val="0"/>
              </a:spcAft>
              <a:buFont typeface="Arial" pitchFamily="34" charset="0"/>
              <a:buChar char="•"/>
              <a:defRPr/>
            </a:pPr>
            <a:r>
              <a:rPr lang="tr-TR" sz="2400" dirty="0" smtClean="0">
                <a:latin typeface="Times New Roman" panose="02020603050405020304" pitchFamily="18" charset="0"/>
                <a:cs typeface="Times New Roman" panose="02020603050405020304" pitchFamily="18" charset="0"/>
              </a:rPr>
              <a:t>Sigara </a:t>
            </a:r>
            <a:r>
              <a:rPr lang="tr-TR" sz="2400" dirty="0">
                <a:latin typeface="Times New Roman" panose="02020603050405020304" pitchFamily="18" charset="0"/>
                <a:cs typeface="Times New Roman" panose="02020603050405020304" pitchFamily="18" charset="0"/>
              </a:rPr>
              <a:t>içicileri ile bir arada </a:t>
            </a:r>
            <a:r>
              <a:rPr lang="tr-TR" sz="2400" dirty="0" smtClean="0">
                <a:latin typeface="Times New Roman" panose="02020603050405020304" pitchFamily="18" charset="0"/>
                <a:cs typeface="Times New Roman" panose="02020603050405020304" pitchFamily="18" charset="0"/>
              </a:rPr>
              <a:t>bulunma</a:t>
            </a:r>
          </a:p>
          <a:p>
            <a:pPr eaLnBrk="1" fontAlgn="auto" hangingPunct="1">
              <a:spcAft>
                <a:spcPts val="0"/>
              </a:spcAft>
              <a:buFont typeface="Arial" pitchFamily="34" charset="0"/>
              <a:buChar char="•"/>
              <a:defRPr/>
            </a:pPr>
            <a:r>
              <a:rPr lang="tr-TR" sz="2400" dirty="0" smtClean="0">
                <a:latin typeface="Times New Roman" panose="02020603050405020304" pitchFamily="18" charset="0"/>
                <a:cs typeface="Times New Roman" panose="02020603050405020304" pitchFamily="18" charset="0"/>
              </a:rPr>
              <a:t>Etkin </a:t>
            </a:r>
            <a:r>
              <a:rPr lang="tr-TR" sz="2400" dirty="0">
                <a:latin typeface="Times New Roman" panose="02020603050405020304" pitchFamily="18" charset="0"/>
                <a:cs typeface="Times New Roman" panose="02020603050405020304" pitchFamily="18" charset="0"/>
              </a:rPr>
              <a:t>tedavilerin varlığından haberdar olmama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1 Başlık"/>
          <p:cNvSpPr>
            <a:spLocks noGrp="1"/>
          </p:cNvSpPr>
          <p:nvPr>
            <p:ph type="title"/>
          </p:nvPr>
        </p:nvSpPr>
        <p:spPr/>
        <p:txBody>
          <a:bodyPr/>
          <a:lstStyle/>
          <a:p>
            <a:pPr eaLnBrk="1" hangingPunct="1"/>
            <a:r>
              <a:rPr lang="tr-TR" sz="3200" b="1" i="1" smtClean="0">
                <a:latin typeface="Times New Roman" pitchFamily="18" charset="0"/>
                <a:cs typeface="Times New Roman" pitchFamily="18" charset="0"/>
              </a:rPr>
              <a:t>Amaç</a:t>
            </a:r>
          </a:p>
        </p:txBody>
      </p:sp>
      <p:sp>
        <p:nvSpPr>
          <p:cNvPr id="16386" name="2 İçerik Yer Tutucusu"/>
          <p:cNvSpPr>
            <a:spLocks noGrp="1"/>
          </p:cNvSpPr>
          <p:nvPr>
            <p:ph idx="1"/>
          </p:nvPr>
        </p:nvSpPr>
        <p:spPr>
          <a:xfrm>
            <a:off x="457200" y="2143125"/>
            <a:ext cx="8229600" cy="3983038"/>
          </a:xfrm>
        </p:spPr>
        <p:txBody>
          <a:bodyPr/>
          <a:lstStyle/>
          <a:p>
            <a:pPr algn="ctr" eaLnBrk="1" hangingPunct="1"/>
            <a:r>
              <a:rPr lang="tr-TR" sz="2400" smtClean="0">
                <a:latin typeface="Times New Roman" pitchFamily="18" charset="0"/>
                <a:cs typeface="Times New Roman" pitchFamily="18" charset="0"/>
              </a:rPr>
              <a:t>Sigara bırakmaya yönelik davranışçı ve bilişsel yöntemler ile farmakolojik tedaviyi gözden geçirmek.</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3 Başlık"/>
          <p:cNvSpPr>
            <a:spLocks noGrp="1"/>
          </p:cNvSpPr>
          <p:nvPr>
            <p:ph type="title"/>
          </p:nvPr>
        </p:nvSpPr>
        <p:spPr/>
        <p:txBody>
          <a:bodyPr/>
          <a:lstStyle/>
          <a:p>
            <a:pPr eaLnBrk="1" hangingPunct="1"/>
            <a:r>
              <a:rPr lang="tr-TR" sz="3200" b="1" i="1" smtClean="0">
                <a:latin typeface="Times New Roman" pitchFamily="18" charset="0"/>
                <a:cs typeface="Times New Roman" pitchFamily="18" charset="0"/>
              </a:rPr>
              <a:t>Nikotin yoksunluk belirtileri</a:t>
            </a:r>
          </a:p>
        </p:txBody>
      </p:sp>
      <p:sp>
        <p:nvSpPr>
          <p:cNvPr id="48130" name="4 Metin Yer Tutucusu"/>
          <p:cNvSpPr>
            <a:spLocks noGrp="1"/>
          </p:cNvSpPr>
          <p:nvPr>
            <p:ph type="body" idx="1"/>
          </p:nvPr>
        </p:nvSpPr>
        <p:spPr>
          <a:xfrm>
            <a:off x="457200" y="1357313"/>
            <a:ext cx="7186613" cy="571500"/>
          </a:xfrm>
        </p:spPr>
        <p:txBody>
          <a:bodyPr/>
          <a:lstStyle/>
          <a:p>
            <a:pPr eaLnBrk="1" hangingPunct="1"/>
            <a:r>
              <a:rPr lang="tr-TR" b="0" smtClean="0">
                <a:latin typeface="Times New Roman" pitchFamily="18" charset="0"/>
                <a:cs typeface="Times New Roman" pitchFamily="18" charset="0"/>
              </a:rPr>
              <a:t>İlk 2-3 haftada yaşanması muhtemeldir, geçicidir.</a:t>
            </a:r>
          </a:p>
        </p:txBody>
      </p:sp>
      <p:sp>
        <p:nvSpPr>
          <p:cNvPr id="48131" name="5 İçerik Yer Tutucusu"/>
          <p:cNvSpPr>
            <a:spLocks noGrp="1"/>
          </p:cNvSpPr>
          <p:nvPr>
            <p:ph sz="half" idx="2"/>
          </p:nvPr>
        </p:nvSpPr>
        <p:spPr>
          <a:xfrm>
            <a:off x="357188" y="2174875"/>
            <a:ext cx="4572000" cy="3951288"/>
          </a:xfrm>
        </p:spPr>
        <p:txBody>
          <a:bodyPr/>
          <a:lstStyle/>
          <a:p>
            <a:pPr eaLnBrk="1" hangingPunct="1"/>
            <a:r>
              <a:rPr lang="tr-TR" smtClean="0">
                <a:latin typeface="Times New Roman" pitchFamily="18" charset="0"/>
                <a:cs typeface="Times New Roman" pitchFamily="18" charset="0"/>
              </a:rPr>
              <a:t>Huzursuzluk </a:t>
            </a:r>
          </a:p>
          <a:p>
            <a:pPr eaLnBrk="1" hangingPunct="1"/>
            <a:r>
              <a:rPr lang="tr-TR" smtClean="0">
                <a:latin typeface="Times New Roman" pitchFamily="18" charset="0"/>
                <a:cs typeface="Times New Roman" pitchFamily="18" charset="0"/>
              </a:rPr>
              <a:t>Uykusuzluk veya uykuya eğilim </a:t>
            </a:r>
          </a:p>
          <a:p>
            <a:pPr eaLnBrk="1" hangingPunct="1"/>
            <a:r>
              <a:rPr lang="tr-TR" smtClean="0">
                <a:latin typeface="Times New Roman" pitchFamily="18" charset="0"/>
                <a:cs typeface="Times New Roman" pitchFamily="18" charset="0"/>
              </a:rPr>
              <a:t>Gerginlik </a:t>
            </a:r>
          </a:p>
          <a:p>
            <a:pPr eaLnBrk="1" hangingPunct="1"/>
            <a:r>
              <a:rPr lang="tr-TR" smtClean="0">
                <a:latin typeface="Times New Roman" pitchFamily="18" charset="0"/>
                <a:cs typeface="Times New Roman" pitchFamily="18" charset="0"/>
              </a:rPr>
              <a:t>Dikkati toplamada güçlük </a:t>
            </a:r>
          </a:p>
          <a:p>
            <a:pPr eaLnBrk="1" hangingPunct="1"/>
            <a:r>
              <a:rPr lang="tr-TR" smtClean="0">
                <a:latin typeface="Times New Roman" pitchFamily="18" charset="0"/>
                <a:cs typeface="Times New Roman" pitchFamily="18" charset="0"/>
              </a:rPr>
              <a:t>Olaylara aşırı tepki verme eğilimi</a:t>
            </a:r>
          </a:p>
          <a:p>
            <a:pPr eaLnBrk="1" hangingPunct="1"/>
            <a:r>
              <a:rPr lang="tr-TR" smtClean="0">
                <a:latin typeface="Times New Roman" pitchFamily="18" charset="0"/>
                <a:cs typeface="Times New Roman" pitchFamily="18" charset="0"/>
              </a:rPr>
              <a:t>İştah artması</a:t>
            </a:r>
          </a:p>
          <a:p>
            <a:pPr eaLnBrk="1" hangingPunct="1"/>
            <a:r>
              <a:rPr lang="tr-TR" smtClean="0">
                <a:latin typeface="Times New Roman" pitchFamily="18" charset="0"/>
                <a:cs typeface="Times New Roman" pitchFamily="18" charset="0"/>
              </a:rPr>
              <a:t> Ağız kuruluğu, ağız yaraları</a:t>
            </a:r>
          </a:p>
        </p:txBody>
      </p:sp>
      <p:sp>
        <p:nvSpPr>
          <p:cNvPr id="48132" name="6 Metin Yer Tutucusu"/>
          <p:cNvSpPr>
            <a:spLocks noGrp="1"/>
          </p:cNvSpPr>
          <p:nvPr>
            <p:ph type="body" sz="quarter" idx="3"/>
          </p:nvPr>
        </p:nvSpPr>
        <p:spPr/>
        <p:txBody>
          <a:bodyPr/>
          <a:lstStyle/>
          <a:p>
            <a:pPr eaLnBrk="1" hangingPunct="1"/>
            <a:r>
              <a:rPr lang="tr-TR" smtClean="0"/>
              <a:t> </a:t>
            </a:r>
          </a:p>
        </p:txBody>
      </p:sp>
      <p:sp>
        <p:nvSpPr>
          <p:cNvPr id="48133" name="7 İçerik Yer Tutucusu"/>
          <p:cNvSpPr>
            <a:spLocks noGrp="1"/>
          </p:cNvSpPr>
          <p:nvPr>
            <p:ph sz="quarter" idx="4"/>
          </p:nvPr>
        </p:nvSpPr>
        <p:spPr>
          <a:xfrm>
            <a:off x="5000625" y="2214563"/>
            <a:ext cx="3929063" cy="3911600"/>
          </a:xfrm>
        </p:spPr>
        <p:txBody>
          <a:bodyPr/>
          <a:lstStyle/>
          <a:p>
            <a:pPr eaLnBrk="1" hangingPunct="1"/>
            <a:r>
              <a:rPr lang="tr-TR" smtClean="0">
                <a:latin typeface="Times New Roman" pitchFamily="18" charset="0"/>
                <a:cs typeface="Times New Roman" pitchFamily="18" charset="0"/>
              </a:rPr>
              <a:t>Sinirlilik </a:t>
            </a:r>
          </a:p>
          <a:p>
            <a:pPr eaLnBrk="1" hangingPunct="1"/>
            <a:r>
              <a:rPr lang="tr-TR" smtClean="0">
                <a:latin typeface="Times New Roman" pitchFamily="18" charset="0"/>
                <a:cs typeface="Times New Roman" pitchFamily="18" charset="0"/>
              </a:rPr>
              <a:t>Yorgunluk </a:t>
            </a:r>
          </a:p>
          <a:p>
            <a:pPr eaLnBrk="1" hangingPunct="1"/>
            <a:r>
              <a:rPr lang="tr-TR" smtClean="0">
                <a:latin typeface="Times New Roman" pitchFamily="18" charset="0"/>
                <a:cs typeface="Times New Roman" pitchFamily="18" charset="0"/>
              </a:rPr>
              <a:t>Titreme </a:t>
            </a:r>
          </a:p>
          <a:p>
            <a:pPr eaLnBrk="1" hangingPunct="1"/>
            <a:r>
              <a:rPr lang="tr-TR" smtClean="0">
                <a:latin typeface="Times New Roman" pitchFamily="18" charset="0"/>
                <a:cs typeface="Times New Roman" pitchFamily="18" charset="0"/>
              </a:rPr>
              <a:t>Baş ağrısı  </a:t>
            </a:r>
          </a:p>
          <a:p>
            <a:pPr eaLnBrk="1" hangingPunct="1"/>
            <a:r>
              <a:rPr lang="tr-TR" smtClean="0">
                <a:latin typeface="Times New Roman" pitchFamily="18" charset="0"/>
                <a:cs typeface="Times New Roman" pitchFamily="18" charset="0"/>
              </a:rPr>
              <a:t>Kabızlık  </a:t>
            </a:r>
          </a:p>
          <a:p>
            <a:pPr eaLnBrk="1" hangingPunct="1"/>
            <a:r>
              <a:rPr lang="tr-TR" smtClean="0">
                <a:latin typeface="Times New Roman" pitchFamily="18" charset="0"/>
                <a:cs typeface="Times New Roman" pitchFamily="18" charset="0"/>
              </a:rPr>
              <a:t>Hayattan zevk alamama veya aşırı neşelenme durumu</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Unvan 1"/>
          <p:cNvSpPr>
            <a:spLocks noGrp="1"/>
          </p:cNvSpPr>
          <p:nvPr>
            <p:ph type="title"/>
          </p:nvPr>
        </p:nvSpPr>
        <p:spPr/>
        <p:txBody>
          <a:bodyPr/>
          <a:lstStyle/>
          <a:p>
            <a:pPr eaLnBrk="1" hangingPunct="1"/>
            <a:r>
              <a:rPr lang="tr-TR" smtClean="0"/>
              <a:t> </a:t>
            </a:r>
          </a:p>
        </p:txBody>
      </p:sp>
      <p:sp>
        <p:nvSpPr>
          <p:cNvPr id="50178" name="İçerik Yer Tutucusu 2"/>
          <p:cNvSpPr>
            <a:spLocks noGrp="1"/>
          </p:cNvSpPr>
          <p:nvPr>
            <p:ph idx="1"/>
          </p:nvPr>
        </p:nvSpPr>
        <p:spPr/>
        <p:txBody>
          <a:bodyPr/>
          <a:lstStyle/>
          <a:p>
            <a:pPr marL="0" indent="0" eaLnBrk="1" hangingPunct="1">
              <a:buFont typeface="Arial" charset="0"/>
              <a:buNone/>
            </a:pPr>
            <a:r>
              <a:rPr lang="tr-TR" sz="2400" b="1" i="1" smtClean="0">
                <a:latin typeface="Times New Roman" pitchFamily="18" charset="0"/>
                <a:cs typeface="Times New Roman" pitchFamily="18" charset="0"/>
              </a:rPr>
              <a:t>(R5)</a:t>
            </a:r>
            <a:r>
              <a:rPr lang="en-US" sz="2400" i="1" smtClean="0">
                <a:latin typeface="Times New Roman" pitchFamily="18" charset="0"/>
                <a:cs typeface="Times New Roman" pitchFamily="18" charset="0"/>
              </a:rPr>
              <a:t> </a:t>
            </a:r>
            <a:r>
              <a:rPr lang="en-US" sz="2400" b="1" i="1" smtClean="0">
                <a:latin typeface="Times New Roman" pitchFamily="18" charset="0"/>
                <a:cs typeface="Times New Roman" pitchFamily="18" charset="0"/>
              </a:rPr>
              <a:t>R</a:t>
            </a:r>
            <a:r>
              <a:rPr lang="tr-TR" sz="2400" b="1" i="1" smtClean="0">
                <a:latin typeface="Times New Roman" pitchFamily="18" charset="0"/>
                <a:cs typeface="Times New Roman" pitchFamily="18" charset="0"/>
              </a:rPr>
              <a:t>epetıtıon(Tekrar) </a:t>
            </a:r>
            <a:r>
              <a:rPr lang="tr-TR" sz="2400" smtClean="0">
                <a:latin typeface="Times New Roman" pitchFamily="18" charset="0"/>
                <a:cs typeface="Times New Roman" pitchFamily="18" charset="0"/>
              </a:rPr>
              <a:t>İsteksiz hastalara her klinik başvurularında motivasyonel destek tekrar tekrar verilmelidir.</a:t>
            </a:r>
          </a:p>
          <a:p>
            <a:pPr marL="0" indent="0" eaLnBrk="1" hangingPunct="1">
              <a:buFont typeface="Arial" charset="0"/>
              <a:buNone/>
            </a:pPr>
            <a:endParaRPr lang="tr-TR" sz="2400" smtClean="0">
              <a:latin typeface="Times New Roman" pitchFamily="18" charset="0"/>
              <a:cs typeface="Times New Roman" pitchFamily="18" charset="0"/>
            </a:endParaRPr>
          </a:p>
          <a:p>
            <a:pPr marL="0" indent="0" eaLnBrk="1" hangingPunct="1">
              <a:buFont typeface="Arial" charset="0"/>
              <a:buNone/>
            </a:pPr>
            <a:r>
              <a:rPr lang="tr-TR" sz="2400" smtClean="0">
                <a:latin typeface="Times New Roman" pitchFamily="18" charset="0"/>
                <a:cs typeface="Times New Roman" pitchFamily="18" charset="0"/>
              </a:rPr>
              <a:t>Daha önce defalarca denemiş ve başarılı olamamış hastalara bunun bir sonraki denemesinde başarısız olacağı anlamına gelmediği, bırakmanın birkaç denemeden sonra olabileceği anlatılmalıdır.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rtlCol="0">
            <a:normAutofit fontScale="90000"/>
          </a:bodyPr>
          <a:lstStyle/>
          <a:p>
            <a:pPr eaLnBrk="1" fontAlgn="auto" hangingPunct="1">
              <a:spcAft>
                <a:spcPts val="0"/>
              </a:spcAft>
              <a:defRPr/>
            </a:pPr>
            <a:r>
              <a:rPr lang="tr-TR" i="1" dirty="0" smtClean="0">
                <a:latin typeface="Times New Roman" pitchFamily="18" charset="0"/>
                <a:cs typeface="Times New Roman" pitchFamily="18" charset="0"/>
              </a:rPr>
              <a:t/>
            </a:r>
            <a:br>
              <a:rPr lang="tr-TR" i="1" dirty="0" smtClean="0">
                <a:latin typeface="Times New Roman" pitchFamily="18" charset="0"/>
                <a:cs typeface="Times New Roman" pitchFamily="18" charset="0"/>
              </a:rPr>
            </a:br>
            <a:r>
              <a:rPr lang="tr-TR" dirty="0" smtClean="0"/>
              <a:t> </a:t>
            </a:r>
            <a:endParaRPr lang="tr-TR" dirty="0"/>
          </a:p>
        </p:txBody>
      </p:sp>
      <p:sp>
        <p:nvSpPr>
          <p:cNvPr id="52226" name="2 İçerik Yer Tutucusu"/>
          <p:cNvSpPr>
            <a:spLocks noGrp="1"/>
          </p:cNvSpPr>
          <p:nvPr>
            <p:ph idx="1"/>
          </p:nvPr>
        </p:nvSpPr>
        <p:spPr>
          <a:xfrm>
            <a:off x="468313" y="1125538"/>
            <a:ext cx="8229600" cy="4525962"/>
          </a:xfrm>
        </p:spPr>
        <p:txBody>
          <a:bodyPr/>
          <a:lstStyle/>
          <a:p>
            <a:pPr marL="0" indent="0" eaLnBrk="1" hangingPunct="1">
              <a:buFont typeface="Arial" charset="0"/>
              <a:buNone/>
            </a:pPr>
            <a:r>
              <a:rPr lang="tr-TR" sz="2400" i="1" smtClean="0">
                <a:solidFill>
                  <a:srgbClr val="FF0000"/>
                </a:solidFill>
                <a:latin typeface="Times New Roman" pitchFamily="18" charset="0"/>
                <a:cs typeface="Times New Roman" pitchFamily="18" charset="0"/>
              </a:rPr>
              <a:t>5R ;</a:t>
            </a:r>
          </a:p>
          <a:p>
            <a:pPr marL="0" indent="0" eaLnBrk="1" hangingPunct="1"/>
            <a:endParaRPr lang="tr-TR" sz="2400" i="1" smtClean="0">
              <a:latin typeface="Times New Roman" pitchFamily="18" charset="0"/>
              <a:cs typeface="Times New Roman" pitchFamily="18" charset="0"/>
            </a:endParaRPr>
          </a:p>
          <a:p>
            <a:pPr marL="0" indent="0" eaLnBrk="1" hangingPunct="1"/>
            <a:r>
              <a:rPr lang="tr-TR" sz="2400" smtClean="0">
                <a:latin typeface="Times New Roman" pitchFamily="18" charset="0"/>
                <a:cs typeface="Times New Roman" pitchFamily="18" charset="0"/>
              </a:rPr>
              <a:t>Sigara içmenin risklerinden, bırakmanın yararlarından söz etmek, </a:t>
            </a:r>
          </a:p>
          <a:p>
            <a:pPr marL="0" indent="0" eaLnBrk="1" hangingPunct="1"/>
            <a:r>
              <a:rPr lang="tr-TR" sz="2400" smtClean="0">
                <a:latin typeface="Times New Roman" pitchFamily="18" charset="0"/>
                <a:cs typeface="Times New Roman" pitchFamily="18" charset="0"/>
              </a:rPr>
              <a:t>Riskleri hastanın sağlığıyla ilişkilendirmek,</a:t>
            </a:r>
          </a:p>
          <a:p>
            <a:pPr marL="0" indent="0" eaLnBrk="1" hangingPunct="1"/>
            <a:r>
              <a:rPr lang="tr-TR" sz="2400" smtClean="0">
                <a:latin typeface="Times New Roman" pitchFamily="18" charset="0"/>
                <a:cs typeface="Times New Roman" pitchFamily="18" charset="0"/>
              </a:rPr>
              <a:t>Bırakmanın önündeki engelleri öğrenmek ve bu girişimi her fırsatta tekrarlamak olarak özetlenebilir.</a:t>
            </a:r>
          </a:p>
          <a:p>
            <a:pPr marL="0" indent="0" eaLnBrk="1" hangingPunct="1"/>
            <a:endParaRPr lang="tr-TR"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Başlık 1"/>
          <p:cNvSpPr>
            <a:spLocks noGrp="1"/>
          </p:cNvSpPr>
          <p:nvPr>
            <p:ph type="title"/>
          </p:nvPr>
        </p:nvSpPr>
        <p:spPr/>
        <p:txBody>
          <a:bodyPr/>
          <a:lstStyle/>
          <a:p>
            <a:pPr eaLnBrk="1" hangingPunct="1"/>
            <a:r>
              <a:rPr lang="tr-TR" sz="3200" smtClean="0">
                <a:latin typeface="Times New Roman" pitchFamily="18" charset="0"/>
              </a:rPr>
              <a:t>5A</a:t>
            </a:r>
          </a:p>
        </p:txBody>
      </p:sp>
      <p:sp>
        <p:nvSpPr>
          <p:cNvPr id="54274" name="İçerik Yer Tutucusu 2"/>
          <p:cNvSpPr>
            <a:spLocks noGrp="1"/>
          </p:cNvSpPr>
          <p:nvPr>
            <p:ph idx="1"/>
          </p:nvPr>
        </p:nvSpPr>
        <p:spPr>
          <a:xfrm>
            <a:off x="1403350" y="1773238"/>
            <a:ext cx="7283450" cy="4352925"/>
          </a:xfrm>
        </p:spPr>
        <p:txBody>
          <a:bodyPr/>
          <a:lstStyle/>
          <a:p>
            <a:pPr eaLnBrk="1" hangingPunct="1"/>
            <a:r>
              <a:rPr lang="tr-TR" sz="2400" smtClean="0">
                <a:latin typeface="Times New Roman" pitchFamily="18" charset="0"/>
                <a:cs typeface="Times New Roman" pitchFamily="18" charset="0"/>
              </a:rPr>
              <a:t>(A1) Ask (öğren)</a:t>
            </a:r>
          </a:p>
          <a:p>
            <a:pPr eaLnBrk="1" hangingPunct="1"/>
            <a:r>
              <a:rPr lang="tr-TR" sz="2400" smtClean="0">
                <a:latin typeface="Times New Roman" pitchFamily="18" charset="0"/>
                <a:cs typeface="Times New Roman" pitchFamily="18" charset="0"/>
              </a:rPr>
              <a:t>(A2) Advise(öner)</a:t>
            </a:r>
          </a:p>
          <a:p>
            <a:pPr eaLnBrk="1" hangingPunct="1"/>
            <a:r>
              <a:rPr lang="tr-TR" sz="2400" smtClean="0">
                <a:latin typeface="Times New Roman" pitchFamily="18" charset="0"/>
                <a:cs typeface="Times New Roman" pitchFamily="18" charset="0"/>
              </a:rPr>
              <a:t>(A3) Assess (ölç)</a:t>
            </a:r>
          </a:p>
          <a:p>
            <a:pPr eaLnBrk="1" hangingPunct="1"/>
            <a:r>
              <a:rPr lang="tr-TR" sz="2400" smtClean="0">
                <a:latin typeface="Times New Roman" pitchFamily="18" charset="0"/>
                <a:cs typeface="Times New Roman" pitchFamily="18" charset="0"/>
              </a:rPr>
              <a:t>(A4) Assıst (önderlik et)</a:t>
            </a:r>
          </a:p>
          <a:p>
            <a:pPr eaLnBrk="1" hangingPunct="1"/>
            <a:r>
              <a:rPr lang="tr-TR" sz="2400" smtClean="0">
                <a:latin typeface="Times New Roman" pitchFamily="18" charset="0"/>
                <a:cs typeface="Times New Roman" pitchFamily="18" charset="0"/>
              </a:rPr>
              <a:t>A5) Arrance(örgütle)</a:t>
            </a:r>
          </a:p>
          <a:p>
            <a:pPr eaLnBrk="1" hangingPunct="1"/>
            <a:endParaRPr lang="tr-TR" sz="24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1 Başlık"/>
          <p:cNvSpPr>
            <a:spLocks noGrp="1"/>
          </p:cNvSpPr>
          <p:nvPr>
            <p:ph type="title"/>
          </p:nvPr>
        </p:nvSpPr>
        <p:spPr/>
        <p:txBody>
          <a:bodyPr/>
          <a:lstStyle/>
          <a:p>
            <a:pPr eaLnBrk="1" hangingPunct="1"/>
            <a:r>
              <a:rPr lang="tr-TR" smtClean="0"/>
              <a:t> </a:t>
            </a:r>
          </a:p>
        </p:txBody>
      </p:sp>
      <p:sp>
        <p:nvSpPr>
          <p:cNvPr id="55298" name="2 İçerik Yer Tutucusu"/>
          <p:cNvSpPr>
            <a:spLocks noGrp="1"/>
          </p:cNvSpPr>
          <p:nvPr>
            <p:ph idx="1"/>
          </p:nvPr>
        </p:nvSpPr>
        <p:spPr/>
        <p:txBody>
          <a:bodyPr/>
          <a:lstStyle/>
          <a:p>
            <a:pPr eaLnBrk="1" hangingPunct="1">
              <a:buFont typeface="Arial" charset="0"/>
              <a:buNone/>
            </a:pPr>
            <a:r>
              <a:rPr lang="tr-TR" sz="2400" b="1" i="1" smtClean="0">
                <a:latin typeface="Times New Roman" pitchFamily="18" charset="0"/>
                <a:cs typeface="Times New Roman" pitchFamily="18" charset="0"/>
              </a:rPr>
              <a:t>(A1) Ask (öğren): </a:t>
            </a:r>
            <a:r>
              <a:rPr lang="tr-TR" sz="2400" smtClean="0">
                <a:latin typeface="Times New Roman" pitchFamily="18" charset="0"/>
                <a:cs typeface="Times New Roman" pitchFamily="18" charset="0"/>
              </a:rPr>
              <a:t>Her ne sebeple gelirse gelsin, her başvuruda hastanın tütün kullanım durumu mutlaka sorgulanmalı ve kayıt altına alınmalıdır. </a:t>
            </a:r>
          </a:p>
          <a:p>
            <a:pPr eaLnBrk="1" hangingPunct="1"/>
            <a:endParaRPr lang="tr-TR" sz="2400" smtClean="0">
              <a:latin typeface="Times New Roman" pitchFamily="18" charset="0"/>
              <a:cs typeface="Times New Roman" pitchFamily="18" charset="0"/>
            </a:endParaRPr>
          </a:p>
          <a:p>
            <a:pPr eaLnBrk="1" hangingPunct="1"/>
            <a:r>
              <a:rPr lang="tr-TR" sz="2400" smtClean="0">
                <a:latin typeface="Times New Roman" pitchFamily="18" charset="0"/>
                <a:cs typeface="Times New Roman" pitchFamily="18" charset="0"/>
              </a:rPr>
              <a:t>Ne zaman başlamış?</a:t>
            </a:r>
          </a:p>
          <a:p>
            <a:pPr eaLnBrk="1" hangingPunct="1"/>
            <a:r>
              <a:rPr lang="tr-TR" sz="2400" smtClean="0">
                <a:latin typeface="Times New Roman" pitchFamily="18" charset="0"/>
                <a:cs typeface="Times New Roman" pitchFamily="18" charset="0"/>
              </a:rPr>
              <a:t>Kaç yıldır içiyor? </a:t>
            </a:r>
          </a:p>
          <a:p>
            <a:pPr eaLnBrk="1" hangingPunct="1"/>
            <a:r>
              <a:rPr lang="tr-TR" sz="2400" smtClean="0">
                <a:latin typeface="Times New Roman" pitchFamily="18" charset="0"/>
                <a:cs typeface="Times New Roman" pitchFamily="18" charset="0"/>
              </a:rPr>
              <a:t>Günde içilen sigara sayısı?</a:t>
            </a:r>
          </a:p>
          <a:p>
            <a:pPr eaLnBrk="1" hangingPunct="1"/>
            <a:r>
              <a:rPr lang="tr-TR" sz="2400" smtClean="0">
                <a:latin typeface="Times New Roman" pitchFamily="18" charset="0"/>
                <a:cs typeface="Times New Roman" pitchFamily="18" charset="0"/>
              </a:rPr>
              <a:t>Sigara dışındaki tütün ürünleri</a:t>
            </a:r>
            <a:r>
              <a:rPr lang="it-IT" sz="2400" smtClean="0">
                <a:latin typeface="Times New Roman" pitchFamily="18" charset="0"/>
                <a:cs typeface="Times New Roman" pitchFamily="18" charset="0"/>
              </a:rPr>
              <a:t>(pipo, puro, nargile, Maraş otu gibi) </a:t>
            </a:r>
            <a:endParaRPr lang="tr-TR" sz="2400" smtClean="0">
              <a:latin typeface="Times New Roman" pitchFamily="18" charset="0"/>
              <a:cs typeface="Times New Roman" pitchFamily="18" charset="0"/>
            </a:endParaRPr>
          </a:p>
          <a:p>
            <a:pPr eaLnBrk="1" hangingPunct="1">
              <a:buFont typeface="Arial" charset="0"/>
              <a:buNone/>
            </a:pPr>
            <a:r>
              <a:rPr lang="tr-TR" sz="2400" smtClean="0">
                <a:latin typeface="Times New Roman" pitchFamily="18" charset="0"/>
                <a:cs typeface="Times New Roman" pitchFamily="18" charset="0"/>
              </a:rPr>
              <a:t>.</a:t>
            </a:r>
          </a:p>
          <a:p>
            <a:pPr eaLnBrk="1" hangingPunct="1"/>
            <a:endParaRPr lang="tr-TR" sz="2400" smtClean="0">
              <a:latin typeface="Times New Roman" pitchFamily="18" charset="0"/>
              <a:cs typeface="Times New Roman" pitchFamily="18" charset="0"/>
            </a:endParaRPr>
          </a:p>
          <a:p>
            <a:pPr eaLnBrk="1" hangingPunct="1"/>
            <a:endParaRPr lang="tr-TR" sz="2400" smtClean="0">
              <a:latin typeface="Times New Roman" pitchFamily="18" charset="0"/>
              <a:cs typeface="Times New Roman" pitchFamily="18" charset="0"/>
            </a:endParaRPr>
          </a:p>
          <a:p>
            <a:pPr eaLnBrk="1" hangingPunct="1"/>
            <a:endParaRPr lang="tr-TR"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1 Başlık"/>
          <p:cNvSpPr>
            <a:spLocks noGrp="1"/>
          </p:cNvSpPr>
          <p:nvPr>
            <p:ph type="title"/>
          </p:nvPr>
        </p:nvSpPr>
        <p:spPr/>
        <p:txBody>
          <a:bodyPr/>
          <a:lstStyle/>
          <a:p>
            <a:pPr eaLnBrk="1" hangingPunct="1"/>
            <a:r>
              <a:rPr lang="tr-TR" smtClean="0"/>
              <a:t> </a:t>
            </a:r>
          </a:p>
        </p:txBody>
      </p:sp>
      <p:sp>
        <p:nvSpPr>
          <p:cNvPr id="57346" name="2 İçerik Yer Tutucusu"/>
          <p:cNvSpPr>
            <a:spLocks noGrp="1"/>
          </p:cNvSpPr>
          <p:nvPr>
            <p:ph idx="1"/>
          </p:nvPr>
        </p:nvSpPr>
        <p:spPr>
          <a:xfrm>
            <a:off x="428625" y="1357313"/>
            <a:ext cx="8229600" cy="5500687"/>
          </a:xfrm>
        </p:spPr>
        <p:txBody>
          <a:bodyPr/>
          <a:lstStyle/>
          <a:p>
            <a:pPr eaLnBrk="1" hangingPunct="1">
              <a:buFont typeface="Arial" charset="0"/>
              <a:buNone/>
            </a:pPr>
            <a:r>
              <a:rPr lang="tr-TR" sz="2400" b="1" i="1" smtClean="0">
                <a:latin typeface="Times New Roman" pitchFamily="18" charset="0"/>
                <a:cs typeface="Times New Roman" pitchFamily="18" charset="0"/>
              </a:rPr>
              <a:t>(A2) Advise(öner):</a:t>
            </a:r>
            <a:r>
              <a:rPr lang="tr-TR" sz="2400" smtClean="0">
                <a:latin typeface="Times New Roman" pitchFamily="18" charset="0"/>
                <a:cs typeface="Times New Roman" pitchFamily="18" charset="0"/>
              </a:rPr>
              <a:t> Her sigara kullanıcısına mutlaka sigarayı bırakması önerilmelidir. Öneriler açık, net güçlü ve kişiye özel olmalıdır.</a:t>
            </a:r>
          </a:p>
          <a:p>
            <a:pPr eaLnBrk="1" hangingPunct="1">
              <a:buFont typeface="Arial" charset="0"/>
              <a:buNone/>
            </a:pPr>
            <a:endParaRPr lang="tr-TR" sz="2400" smtClean="0">
              <a:latin typeface="Times New Roman" pitchFamily="18" charset="0"/>
              <a:cs typeface="Times New Roman" pitchFamily="18" charset="0"/>
            </a:endParaRPr>
          </a:p>
          <a:p>
            <a:pPr eaLnBrk="1" hangingPunct="1">
              <a:buFont typeface="Arial" charset="0"/>
              <a:buNone/>
            </a:pPr>
            <a:r>
              <a:rPr lang="tr-TR" sz="2400" i="1" smtClean="0">
                <a:latin typeface="Times New Roman" pitchFamily="18" charset="0"/>
                <a:cs typeface="Times New Roman" pitchFamily="18" charset="0"/>
              </a:rPr>
              <a:t>( Sigarayı bırakmanızın sizin için çok önemli olduğunu düşünüyorum. Size bu konuda yardımcı olabilirim.)</a:t>
            </a:r>
          </a:p>
          <a:p>
            <a:pPr eaLnBrk="1" hangingPunct="1"/>
            <a:endParaRPr lang="tr-TR" sz="2400" i="1" smtClean="0">
              <a:latin typeface="Times New Roman" pitchFamily="18" charset="0"/>
              <a:cs typeface="Times New Roman" pitchFamily="18" charset="0"/>
            </a:endParaRPr>
          </a:p>
          <a:p>
            <a:pPr eaLnBrk="1" hangingPunct="1">
              <a:buFont typeface="Arial" charset="0"/>
              <a:buNone/>
            </a:pPr>
            <a:endParaRPr lang="tr-TR" sz="24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1 Başlık"/>
          <p:cNvSpPr>
            <a:spLocks noGrp="1"/>
          </p:cNvSpPr>
          <p:nvPr>
            <p:ph type="title"/>
          </p:nvPr>
        </p:nvSpPr>
        <p:spPr/>
        <p:txBody>
          <a:bodyPr/>
          <a:lstStyle/>
          <a:p>
            <a:r>
              <a:rPr lang="tr-TR" smtClean="0"/>
              <a:t> </a:t>
            </a:r>
          </a:p>
        </p:txBody>
      </p:sp>
      <p:sp>
        <p:nvSpPr>
          <p:cNvPr id="59394" name="2 İçerik Yer Tutucusu"/>
          <p:cNvSpPr>
            <a:spLocks noGrp="1"/>
          </p:cNvSpPr>
          <p:nvPr>
            <p:ph idx="1"/>
          </p:nvPr>
        </p:nvSpPr>
        <p:spPr/>
        <p:txBody>
          <a:bodyPr/>
          <a:lstStyle/>
          <a:p>
            <a:pPr>
              <a:buFont typeface="Arial" charset="0"/>
              <a:buNone/>
            </a:pPr>
            <a:r>
              <a:rPr lang="tr-TR" sz="2400" b="1" smtClean="0">
                <a:latin typeface="Times New Roman" pitchFamily="18" charset="0"/>
                <a:cs typeface="Times New Roman" pitchFamily="18" charset="0"/>
              </a:rPr>
              <a:t>(A3) Assess (ölç):</a:t>
            </a:r>
            <a:r>
              <a:rPr lang="tr-TR" sz="2400" smtClean="0"/>
              <a:t> </a:t>
            </a:r>
            <a:r>
              <a:rPr lang="tr-TR" sz="2400" smtClean="0">
                <a:latin typeface="Times New Roman" pitchFamily="18" charset="0"/>
                <a:cs typeface="Times New Roman" pitchFamily="18" charset="0"/>
              </a:rPr>
              <a:t>Her hastanın sigarayı bırakmak isteyip istemediği mutlaka sorgulanmalıdır. </a:t>
            </a:r>
          </a:p>
          <a:p>
            <a:pPr>
              <a:buFont typeface="Arial" charset="0"/>
              <a:buNone/>
            </a:pPr>
            <a:endParaRPr lang="tr-TR" sz="2400" smtClean="0">
              <a:latin typeface="Times New Roman" pitchFamily="18" charset="0"/>
              <a:cs typeface="Times New Roman" pitchFamily="18" charset="0"/>
            </a:endParaRPr>
          </a:p>
          <a:p>
            <a:r>
              <a:rPr lang="tr-TR" sz="2400" smtClean="0"/>
              <a:t> </a:t>
            </a:r>
            <a:r>
              <a:rPr lang="tr-TR" sz="2400" smtClean="0">
                <a:latin typeface="Times New Roman" pitchFamily="18" charset="0"/>
                <a:cs typeface="Times New Roman" pitchFamily="18" charset="0"/>
              </a:rPr>
              <a:t>Hastanın nikotin bağımlılığı ölçülmeli </a:t>
            </a:r>
          </a:p>
          <a:p>
            <a:pPr eaLnBrk="1" hangingPunct="1"/>
            <a:r>
              <a:rPr lang="tr-TR" sz="2400" smtClean="0">
                <a:latin typeface="Times New Roman" pitchFamily="18" charset="0"/>
                <a:cs typeface="Times New Roman" pitchFamily="18" charset="0"/>
              </a:rPr>
              <a:t>Daha önce bırakma deneyimi varsa bu dönemde yaşananlar, karşılaşılan güçlükler</a:t>
            </a:r>
          </a:p>
          <a:p>
            <a:pPr eaLnBrk="1" hangingPunct="1"/>
            <a:r>
              <a:rPr lang="tr-TR" sz="2400" smtClean="0">
                <a:latin typeface="Times New Roman" pitchFamily="18" charset="0"/>
                <a:cs typeface="Times New Roman" pitchFamily="18" charset="0"/>
              </a:rPr>
              <a:t>En uzun bırakılan süre</a:t>
            </a:r>
          </a:p>
          <a:p>
            <a:pPr eaLnBrk="1" hangingPunct="1"/>
            <a:r>
              <a:rPr lang="tr-TR" sz="2400" smtClean="0">
                <a:latin typeface="Times New Roman" pitchFamily="18" charset="0"/>
                <a:cs typeface="Times New Roman" pitchFamily="18" charset="0"/>
              </a:rPr>
              <a:t>Tedavi kullanılıp kullanılmadığı </a:t>
            </a:r>
          </a:p>
          <a:p>
            <a:endParaRPr lang="tr-TR" smtClean="0">
              <a:latin typeface="Times New Roman" pitchFamily="18" charset="0"/>
              <a:cs typeface="Times New Roman" pitchFamily="18" charset="0"/>
            </a:endParaRPr>
          </a:p>
          <a:p>
            <a:endParaRPr lang="tr-TR"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1 Başlık"/>
          <p:cNvSpPr>
            <a:spLocks noGrp="1"/>
          </p:cNvSpPr>
          <p:nvPr>
            <p:ph type="title"/>
          </p:nvPr>
        </p:nvSpPr>
        <p:spPr>
          <a:xfrm>
            <a:off x="457200" y="0"/>
            <a:ext cx="8229600" cy="714375"/>
          </a:xfrm>
        </p:spPr>
        <p:txBody>
          <a:bodyPr/>
          <a:lstStyle/>
          <a:p>
            <a:pPr eaLnBrk="1" hangingPunct="1"/>
            <a:r>
              <a:rPr lang="tr-TR" sz="3200" b="1" i="1" smtClean="0">
                <a:latin typeface="Times New Roman" pitchFamily="18" charset="0"/>
                <a:cs typeface="Times New Roman" pitchFamily="18" charset="0"/>
              </a:rPr>
              <a:t>Bağımlılığın Değerlendirilmesi</a:t>
            </a:r>
          </a:p>
        </p:txBody>
      </p:sp>
      <p:pic>
        <p:nvPicPr>
          <p:cNvPr id="60418" name="Picture 3"/>
          <p:cNvPicPr>
            <a:picLocks noGrp="1" noChangeAspect="1" noChangeArrowheads="1"/>
          </p:cNvPicPr>
          <p:nvPr>
            <p:ph idx="1"/>
          </p:nvPr>
        </p:nvPicPr>
        <p:blipFill>
          <a:blip r:embed="rId3"/>
          <a:srcRect/>
          <a:stretch>
            <a:fillRect/>
          </a:stretch>
        </p:blipFill>
        <p:spPr>
          <a:xfrm>
            <a:off x="0" y="642938"/>
            <a:ext cx="9144000" cy="6215062"/>
          </a:xfrm>
        </p:spPr>
      </p:pic>
      <p:pic>
        <p:nvPicPr>
          <p:cNvPr id="60419" name="Picture 4"/>
          <p:cNvPicPr>
            <a:picLocks noChangeAspect="1" noChangeArrowheads="1"/>
          </p:cNvPicPr>
          <p:nvPr/>
        </p:nvPicPr>
        <p:blipFill>
          <a:blip r:embed="rId4"/>
          <a:srcRect/>
          <a:stretch>
            <a:fillRect/>
          </a:stretch>
        </p:blipFill>
        <p:spPr bwMode="auto">
          <a:xfrm>
            <a:off x="5000625" y="6357938"/>
            <a:ext cx="4143375" cy="500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1 Başlık"/>
          <p:cNvSpPr>
            <a:spLocks noGrp="1"/>
          </p:cNvSpPr>
          <p:nvPr>
            <p:ph type="title"/>
          </p:nvPr>
        </p:nvSpPr>
        <p:spPr/>
        <p:txBody>
          <a:bodyPr/>
          <a:lstStyle/>
          <a:p>
            <a:pPr eaLnBrk="1" hangingPunct="1"/>
            <a:r>
              <a:rPr lang="tr-TR" smtClean="0"/>
              <a:t> </a:t>
            </a:r>
          </a:p>
        </p:txBody>
      </p:sp>
      <p:sp>
        <p:nvSpPr>
          <p:cNvPr id="62466" name="2 İçerik Yer Tutucusu"/>
          <p:cNvSpPr>
            <a:spLocks noGrp="1"/>
          </p:cNvSpPr>
          <p:nvPr>
            <p:ph idx="1"/>
          </p:nvPr>
        </p:nvSpPr>
        <p:spPr>
          <a:xfrm>
            <a:off x="457200" y="1000125"/>
            <a:ext cx="8229600" cy="5126038"/>
          </a:xfrm>
        </p:spPr>
        <p:txBody>
          <a:bodyPr/>
          <a:lstStyle/>
          <a:p>
            <a:pPr eaLnBrk="1" hangingPunct="1"/>
            <a:r>
              <a:rPr lang="tr-TR" sz="2400" b="1" smtClean="0">
                <a:latin typeface="Times New Roman" pitchFamily="18" charset="0"/>
                <a:cs typeface="Times New Roman" pitchFamily="18" charset="0"/>
              </a:rPr>
              <a:t>(A4) Assıst (önderlik et):</a:t>
            </a:r>
            <a:r>
              <a:rPr lang="tr-TR" sz="2400" smtClean="0">
                <a:latin typeface="Times New Roman" pitchFamily="18" charset="0"/>
                <a:cs typeface="Times New Roman" pitchFamily="18" charset="0"/>
              </a:rPr>
              <a:t> Hastayla birlikte bir bırakma planı hazırlanmalıdır. </a:t>
            </a:r>
          </a:p>
        </p:txBody>
      </p:sp>
      <p:pic>
        <p:nvPicPr>
          <p:cNvPr id="62467" name="Picture 2" descr="C:\Users\pc\Desktop\20160319_210421.jpg"/>
          <p:cNvPicPr>
            <a:picLocks noChangeAspect="1" noChangeArrowheads="1"/>
          </p:cNvPicPr>
          <p:nvPr/>
        </p:nvPicPr>
        <p:blipFill>
          <a:blip r:embed="rId3"/>
          <a:srcRect/>
          <a:stretch>
            <a:fillRect/>
          </a:stretch>
        </p:blipFill>
        <p:spPr bwMode="auto">
          <a:xfrm>
            <a:off x="0" y="2071688"/>
            <a:ext cx="9144000" cy="4786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1 Başlık"/>
          <p:cNvSpPr>
            <a:spLocks noGrp="1"/>
          </p:cNvSpPr>
          <p:nvPr>
            <p:ph type="title"/>
          </p:nvPr>
        </p:nvSpPr>
        <p:spPr/>
        <p:txBody>
          <a:bodyPr/>
          <a:lstStyle/>
          <a:p>
            <a:pPr eaLnBrk="1" hangingPunct="1"/>
            <a:r>
              <a:rPr lang="tr-TR" smtClean="0"/>
              <a:t> </a:t>
            </a:r>
          </a:p>
        </p:txBody>
      </p:sp>
      <p:sp>
        <p:nvSpPr>
          <p:cNvPr id="64514" name="2 İçerik Yer Tutucusu"/>
          <p:cNvSpPr>
            <a:spLocks noGrp="1"/>
          </p:cNvSpPr>
          <p:nvPr>
            <p:ph idx="1"/>
          </p:nvPr>
        </p:nvSpPr>
        <p:spPr>
          <a:xfrm>
            <a:off x="457200" y="1643063"/>
            <a:ext cx="8229600" cy="4286250"/>
          </a:xfrm>
        </p:spPr>
        <p:txBody>
          <a:bodyPr/>
          <a:lstStyle/>
          <a:p>
            <a:pPr eaLnBrk="1" hangingPunct="1"/>
            <a:r>
              <a:rPr lang="tr-TR" sz="2400" smtClean="0">
                <a:latin typeface="Times New Roman" pitchFamily="18" charset="0"/>
                <a:cs typeface="Times New Roman" pitchFamily="18" charset="0"/>
              </a:rPr>
              <a:t>Bırakma kararı aile, arkadaş ve işyerinde paylaşılmalı ve destek alınmalıdır.</a:t>
            </a:r>
          </a:p>
          <a:p>
            <a:pPr eaLnBrk="1" hangingPunct="1"/>
            <a:r>
              <a:rPr lang="tr-TR" sz="2400" smtClean="0">
                <a:latin typeface="Times New Roman" pitchFamily="18" charset="0"/>
                <a:cs typeface="Times New Roman" pitchFamily="18" charset="0"/>
              </a:rPr>
              <a:t>Bırakma döneminde yeni günlük aktiviteler geliştirilmelidir. </a:t>
            </a:r>
          </a:p>
          <a:p>
            <a:pPr eaLnBrk="1" hangingPunct="1"/>
            <a:r>
              <a:rPr lang="tr-TR" sz="2400" smtClean="0">
                <a:latin typeface="Times New Roman" pitchFamily="18" charset="0"/>
                <a:cs typeface="Times New Roman" pitchFamily="18" charset="0"/>
              </a:rPr>
              <a:t>Yaşa uygun egzersiz, yürüyüş yapmak, hobilere zaman ayrılması önerilmelidir. </a:t>
            </a:r>
          </a:p>
          <a:p>
            <a:pPr eaLnBrk="1" hangingPunct="1"/>
            <a:r>
              <a:rPr lang="tr-TR" sz="2400" smtClean="0">
                <a:latin typeface="Times New Roman" pitchFamily="18" charset="0"/>
                <a:cs typeface="Times New Roman" pitchFamily="18" charset="0"/>
              </a:rPr>
              <a:t>Hastalara bırakma konusunda etkili ilaçların olduğu anlatılmalıdır. </a:t>
            </a:r>
          </a:p>
          <a:p>
            <a:pPr eaLnBrk="1" hangingPunct="1"/>
            <a:endParaRPr lang="tr-TR" sz="2400" smtClean="0">
              <a:latin typeface="Times New Roman" pitchFamily="18" charset="0"/>
              <a:cs typeface="Times New Roman" pitchFamily="18" charset="0"/>
            </a:endParaRPr>
          </a:p>
          <a:p>
            <a:pPr eaLnBrk="1" hangingPunct="1"/>
            <a:endParaRPr lang="tr-TR" sz="2400" smtClean="0">
              <a:latin typeface="Times New Roman" pitchFamily="18" charset="0"/>
              <a:cs typeface="Times New Roman" pitchFamily="18" charset="0"/>
            </a:endParaRPr>
          </a:p>
          <a:p>
            <a:pPr eaLnBrk="1" hangingPunct="1"/>
            <a:endParaRPr lang="tr-TR" sz="2400" smtClean="0">
              <a:latin typeface="Times New Roman" pitchFamily="18" charset="0"/>
              <a:cs typeface="Times New Roman" pitchFamily="18" charset="0"/>
            </a:endParaRPr>
          </a:p>
          <a:p>
            <a:pPr eaLnBrk="1" hangingPunct="1"/>
            <a:endParaRPr lang="tr-TR" sz="2400" smtClean="0">
              <a:latin typeface="Times New Roman" pitchFamily="18" charset="0"/>
              <a:cs typeface="Times New Roman" pitchFamily="18" charset="0"/>
            </a:endParaRPr>
          </a:p>
        </p:txBody>
      </p:sp>
      <p:pic>
        <p:nvPicPr>
          <p:cNvPr id="64515" name="Picture 2"/>
          <p:cNvPicPr>
            <a:picLocks noChangeAspect="1" noChangeArrowheads="1"/>
          </p:cNvPicPr>
          <p:nvPr/>
        </p:nvPicPr>
        <p:blipFill>
          <a:blip r:embed="rId3"/>
          <a:srcRect/>
          <a:stretch>
            <a:fillRect/>
          </a:stretch>
        </p:blipFill>
        <p:spPr bwMode="auto">
          <a:xfrm>
            <a:off x="5786438" y="4071938"/>
            <a:ext cx="3357562" cy="2786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Başlık"/>
          <p:cNvSpPr>
            <a:spLocks noGrp="1"/>
          </p:cNvSpPr>
          <p:nvPr>
            <p:ph type="title"/>
          </p:nvPr>
        </p:nvSpPr>
        <p:spPr/>
        <p:txBody>
          <a:bodyPr/>
          <a:lstStyle/>
          <a:p>
            <a:pPr eaLnBrk="1" hangingPunct="1"/>
            <a:r>
              <a:rPr lang="tr-TR" sz="3200" b="1" i="1" smtClean="0">
                <a:latin typeface="Times New Roman" pitchFamily="18" charset="0"/>
                <a:cs typeface="Times New Roman" pitchFamily="18" charset="0"/>
              </a:rPr>
              <a:t>Öğrenim Hedefleri</a:t>
            </a:r>
          </a:p>
        </p:txBody>
      </p:sp>
      <p:sp>
        <p:nvSpPr>
          <p:cNvPr id="17410" name="2 İçerik Yer Tutucusu"/>
          <p:cNvSpPr>
            <a:spLocks noGrp="1"/>
          </p:cNvSpPr>
          <p:nvPr>
            <p:ph idx="1"/>
          </p:nvPr>
        </p:nvSpPr>
        <p:spPr/>
        <p:txBody>
          <a:bodyPr/>
          <a:lstStyle/>
          <a:p>
            <a:pPr eaLnBrk="1" hangingPunct="1">
              <a:spcAft>
                <a:spcPts val="1200"/>
              </a:spcAft>
            </a:pPr>
            <a:r>
              <a:rPr lang="tr-TR" sz="2400" smtClean="0">
                <a:latin typeface="Times New Roman" pitchFamily="18" charset="0"/>
                <a:cs typeface="Times New Roman" pitchFamily="18" charset="0"/>
              </a:rPr>
              <a:t>Nikotin bağımlılığını değerlendirebilmek.</a:t>
            </a:r>
          </a:p>
          <a:p>
            <a:pPr eaLnBrk="1" hangingPunct="1">
              <a:spcAft>
                <a:spcPts val="1200"/>
              </a:spcAft>
            </a:pPr>
            <a:r>
              <a:rPr lang="pt-BR" sz="2400" smtClean="0">
                <a:latin typeface="Times New Roman" pitchFamily="18" charset="0"/>
                <a:cs typeface="Times New Roman" pitchFamily="18" charset="0"/>
              </a:rPr>
              <a:t>Sigara </a:t>
            </a:r>
            <a:r>
              <a:rPr lang="tr-TR" sz="2400" smtClean="0">
                <a:latin typeface="Times New Roman" pitchFamily="18" charset="0"/>
                <a:cs typeface="Times New Roman" pitchFamily="18" charset="0"/>
              </a:rPr>
              <a:t>b</a:t>
            </a:r>
            <a:r>
              <a:rPr lang="pt-BR" sz="2400" smtClean="0">
                <a:latin typeface="Times New Roman" pitchFamily="18" charset="0"/>
                <a:cs typeface="Times New Roman" pitchFamily="18" charset="0"/>
              </a:rPr>
              <a:t>ırakma </a:t>
            </a:r>
            <a:r>
              <a:rPr lang="tr-TR" sz="2400" smtClean="0">
                <a:latin typeface="Times New Roman" pitchFamily="18" charset="0"/>
                <a:cs typeface="Times New Roman" pitchFamily="18" charset="0"/>
              </a:rPr>
              <a:t>t</a:t>
            </a:r>
            <a:r>
              <a:rPr lang="pt-BR" sz="2400" smtClean="0">
                <a:latin typeface="Times New Roman" pitchFamily="18" charset="0"/>
                <a:cs typeface="Times New Roman" pitchFamily="18" charset="0"/>
              </a:rPr>
              <a:t>edavisinde 5A 5R </a:t>
            </a:r>
            <a:r>
              <a:rPr lang="tr-TR" sz="2400" smtClean="0">
                <a:latin typeface="Times New Roman" pitchFamily="18" charset="0"/>
                <a:cs typeface="Times New Roman" pitchFamily="18" charset="0"/>
              </a:rPr>
              <a:t>k</a:t>
            </a:r>
            <a:r>
              <a:rPr lang="pt-BR" sz="2400" smtClean="0">
                <a:latin typeface="Times New Roman" pitchFamily="18" charset="0"/>
                <a:cs typeface="Times New Roman" pitchFamily="18" charset="0"/>
              </a:rPr>
              <a:t>avramları</a:t>
            </a:r>
            <a:r>
              <a:rPr lang="tr-TR" sz="2400" smtClean="0">
                <a:latin typeface="Times New Roman" pitchFamily="18" charset="0"/>
                <a:cs typeface="Times New Roman" pitchFamily="18" charset="0"/>
              </a:rPr>
              <a:t>nı tanımlayabilmek.</a:t>
            </a:r>
          </a:p>
          <a:p>
            <a:pPr eaLnBrk="1" hangingPunct="1">
              <a:spcAft>
                <a:spcPts val="1200"/>
              </a:spcAft>
            </a:pPr>
            <a:r>
              <a:rPr lang="tr-TR" sz="2400" smtClean="0">
                <a:latin typeface="Times New Roman" pitchFamily="18" charset="0"/>
                <a:cs typeface="Times New Roman" pitchFamily="18" charset="0"/>
              </a:rPr>
              <a:t>Sigara bırakma tedavisinde kullanılan birincil farmakolojik tedavi seçeneklerini sayabilmek.</a:t>
            </a:r>
          </a:p>
          <a:p>
            <a:pPr eaLnBrk="1" hangingPunct="1">
              <a:spcAft>
                <a:spcPts val="1200"/>
              </a:spcAft>
            </a:pPr>
            <a:r>
              <a:rPr lang="tr-TR" sz="2400" smtClean="0">
                <a:latin typeface="Times New Roman" pitchFamily="18" charset="0"/>
                <a:cs typeface="Times New Roman" pitchFamily="18" charset="0"/>
              </a:rPr>
              <a:t>Sigarayı bırakmanın önündeki olası engelleri açıklayabilmek. </a:t>
            </a:r>
          </a:p>
          <a:p>
            <a:pPr eaLnBrk="1" hangingPunct="1">
              <a:spcAft>
                <a:spcPts val="1200"/>
              </a:spcAft>
            </a:pPr>
            <a:r>
              <a:rPr lang="tr-TR" sz="2400" smtClean="0">
                <a:latin typeface="Times New Roman" pitchFamily="18" charset="0"/>
                <a:cs typeface="Times New Roman" pitchFamily="18" charset="0"/>
              </a:rPr>
              <a:t>Bu engelleri aşabilecek çözüm önerileri sunabilmek.</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071563"/>
            <a:ext cx="5186363" cy="1214437"/>
          </a:xfrm>
        </p:spPr>
        <p:txBody>
          <a:bodyPr rtlCol="0">
            <a:normAutofit fontScale="90000"/>
          </a:bodyPr>
          <a:lstStyle/>
          <a:p>
            <a:pPr eaLnBrk="1" fontAlgn="auto" hangingPunct="1">
              <a:spcAft>
                <a:spcPts val="0"/>
              </a:spcAft>
              <a:defRPr/>
            </a:pPr>
            <a:r>
              <a:rPr lang="tr-TR" sz="2700" i="1" dirty="0" smtClean="0">
                <a:latin typeface="Times New Roman" pitchFamily="18" charset="0"/>
                <a:cs typeface="Times New Roman" pitchFamily="18" charset="0"/>
              </a:rPr>
              <a:t>Bırakma sürecinde en sık kullanılacak davranışsal öneriler;</a:t>
            </a:r>
            <a:r>
              <a:rPr lang="tr-TR" i="1" dirty="0" smtClean="0"/>
              <a:t/>
            </a:r>
            <a:br>
              <a:rPr lang="tr-TR" i="1" dirty="0" smtClean="0"/>
            </a:br>
            <a:r>
              <a:rPr lang="tr-TR" dirty="0" smtClean="0"/>
              <a:t> </a:t>
            </a:r>
            <a:endParaRPr lang="tr-TR" dirty="0"/>
          </a:p>
        </p:txBody>
      </p:sp>
      <p:sp>
        <p:nvSpPr>
          <p:cNvPr id="66562" name="2 İçerik Yer Tutucusu"/>
          <p:cNvSpPr>
            <a:spLocks noGrp="1"/>
          </p:cNvSpPr>
          <p:nvPr>
            <p:ph idx="1"/>
          </p:nvPr>
        </p:nvSpPr>
        <p:spPr>
          <a:xfrm>
            <a:off x="457200" y="2214563"/>
            <a:ext cx="8229600" cy="4643437"/>
          </a:xfrm>
        </p:spPr>
        <p:txBody>
          <a:bodyPr/>
          <a:lstStyle/>
          <a:p>
            <a:pPr eaLnBrk="1" hangingPunct="1">
              <a:buFont typeface="Arial" charset="0"/>
              <a:buNone/>
            </a:pPr>
            <a:endParaRPr lang="tr-TR" sz="2400" smtClean="0">
              <a:latin typeface="Times New Roman" pitchFamily="18" charset="0"/>
              <a:cs typeface="Times New Roman" pitchFamily="18" charset="0"/>
            </a:endParaRPr>
          </a:p>
          <a:p>
            <a:pPr eaLnBrk="1" hangingPunct="1"/>
            <a:r>
              <a:rPr lang="tr-TR" sz="2400" smtClean="0">
                <a:latin typeface="Times New Roman" pitchFamily="18" charset="0"/>
                <a:cs typeface="Times New Roman" pitchFamily="18" charset="0"/>
              </a:rPr>
              <a:t>Duygusal faktörlere(öfke, neşe, üzüntü, stres) maruz kalındığında kısa süreli ortam değiştirme, su içme ve nefes egzersizleri uygulama</a:t>
            </a:r>
          </a:p>
          <a:p>
            <a:pPr eaLnBrk="1" hangingPunct="1"/>
            <a:endParaRPr lang="tr-TR" sz="2400" smtClean="0">
              <a:latin typeface="Times New Roman" pitchFamily="18" charset="0"/>
              <a:cs typeface="Times New Roman" pitchFamily="18" charset="0"/>
            </a:endParaRPr>
          </a:p>
          <a:p>
            <a:pPr eaLnBrk="1" hangingPunct="1"/>
            <a:r>
              <a:rPr lang="tr-TR" sz="2400" smtClean="0">
                <a:latin typeface="Times New Roman" pitchFamily="18" charset="0"/>
                <a:cs typeface="Times New Roman" pitchFamily="18" charset="0"/>
              </a:rPr>
              <a:t> Görsel faktörleri kontrol etmek için sigarayı hatırlatan objelerin(kül tablası, çakmak, sigara paketi, kibrit vb) ortadan kaldırılması </a:t>
            </a:r>
          </a:p>
        </p:txBody>
      </p:sp>
      <p:pic>
        <p:nvPicPr>
          <p:cNvPr id="66563" name="Picture 2"/>
          <p:cNvPicPr>
            <a:picLocks noChangeAspect="1" noChangeArrowheads="1"/>
          </p:cNvPicPr>
          <p:nvPr/>
        </p:nvPicPr>
        <p:blipFill>
          <a:blip r:embed="rId3"/>
          <a:srcRect/>
          <a:stretch>
            <a:fillRect/>
          </a:stretch>
        </p:blipFill>
        <p:spPr bwMode="auto">
          <a:xfrm>
            <a:off x="6357938" y="0"/>
            <a:ext cx="2786062" cy="2786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1 Başlık"/>
          <p:cNvSpPr>
            <a:spLocks noGrp="1"/>
          </p:cNvSpPr>
          <p:nvPr>
            <p:ph type="title"/>
          </p:nvPr>
        </p:nvSpPr>
        <p:spPr/>
        <p:txBody>
          <a:bodyPr/>
          <a:lstStyle/>
          <a:p>
            <a:r>
              <a:rPr lang="tr-TR" smtClean="0"/>
              <a:t> </a:t>
            </a:r>
          </a:p>
        </p:txBody>
      </p:sp>
      <p:sp>
        <p:nvSpPr>
          <p:cNvPr id="68610" name="2 İçerik Yer Tutucusu"/>
          <p:cNvSpPr>
            <a:spLocks noGrp="1"/>
          </p:cNvSpPr>
          <p:nvPr>
            <p:ph idx="1"/>
          </p:nvPr>
        </p:nvSpPr>
        <p:spPr>
          <a:xfrm>
            <a:off x="457200" y="2071688"/>
            <a:ext cx="8229600" cy="4054475"/>
          </a:xfrm>
        </p:spPr>
        <p:txBody>
          <a:bodyPr/>
          <a:lstStyle/>
          <a:p>
            <a:pPr eaLnBrk="1" hangingPunct="1"/>
            <a:r>
              <a:rPr lang="tr-TR" sz="2400" smtClean="0">
                <a:latin typeface="Times New Roman" pitchFamily="18" charset="0"/>
                <a:cs typeface="Times New Roman" pitchFamily="18" charset="0"/>
              </a:rPr>
              <a:t>Davranışsal faktörleri</a:t>
            </a:r>
          </a:p>
          <a:p>
            <a:pPr eaLnBrk="1" hangingPunct="1"/>
            <a:endParaRPr lang="tr-TR" sz="2400" smtClean="0">
              <a:latin typeface="Times New Roman" pitchFamily="18" charset="0"/>
              <a:cs typeface="Times New Roman" pitchFamily="18" charset="0"/>
            </a:endParaRPr>
          </a:p>
          <a:p>
            <a:pPr eaLnBrk="1" hangingPunct="1">
              <a:buFont typeface="Arial" charset="0"/>
              <a:buNone/>
            </a:pPr>
            <a:r>
              <a:rPr lang="tr-TR" sz="2400" smtClean="0">
                <a:latin typeface="Times New Roman" pitchFamily="18" charset="0"/>
                <a:cs typeface="Times New Roman" pitchFamily="18" charset="0"/>
              </a:rPr>
              <a:t>(çay, kahve, alkol,yemek sonrası) kontrol etmek için; </a:t>
            </a:r>
          </a:p>
          <a:p>
            <a:pPr eaLnBrk="1" hangingPunct="1">
              <a:buFont typeface="Arial" charset="0"/>
              <a:buNone/>
            </a:pPr>
            <a:endParaRPr lang="tr-TR" sz="2400" smtClean="0">
              <a:latin typeface="Times New Roman" pitchFamily="18" charset="0"/>
              <a:cs typeface="Times New Roman" pitchFamily="18" charset="0"/>
            </a:endParaRPr>
          </a:p>
          <a:p>
            <a:pPr eaLnBrk="1" hangingPunct="1">
              <a:buFont typeface="Arial" charset="0"/>
              <a:buNone/>
            </a:pPr>
            <a:r>
              <a:rPr lang="tr-TR" sz="2400" smtClean="0">
                <a:latin typeface="Times New Roman" pitchFamily="18" charset="0"/>
                <a:cs typeface="Times New Roman" pitchFamily="18" charset="0"/>
              </a:rPr>
              <a:t>Sigarayla bu maddelerin hazırlık döneminde ayrılması, </a:t>
            </a:r>
          </a:p>
          <a:p>
            <a:pPr eaLnBrk="1" hangingPunct="1">
              <a:buFont typeface="Arial" charset="0"/>
              <a:buNone/>
            </a:pPr>
            <a:r>
              <a:rPr lang="tr-TR" sz="2400" smtClean="0">
                <a:latin typeface="Times New Roman" pitchFamily="18" charset="0"/>
                <a:cs typeface="Times New Roman" pitchFamily="18" charset="0"/>
              </a:rPr>
              <a:t>Ağız pH sını nötre çekecek su içme, </a:t>
            </a:r>
          </a:p>
          <a:p>
            <a:pPr eaLnBrk="1" hangingPunct="1">
              <a:buFont typeface="Arial" charset="0"/>
              <a:buNone/>
            </a:pPr>
            <a:r>
              <a:rPr lang="tr-TR" sz="2400" smtClean="0">
                <a:latin typeface="Times New Roman" pitchFamily="18" charset="0"/>
                <a:cs typeface="Times New Roman" pitchFamily="18" charset="0"/>
              </a:rPr>
              <a:t>Şekersiz sakız çiğneme gibi yöntemlerin uygulanması</a:t>
            </a:r>
            <a:endParaRPr lang="tr-TR" sz="2400" smtClean="0"/>
          </a:p>
        </p:txBody>
      </p:sp>
      <p:pic>
        <p:nvPicPr>
          <p:cNvPr id="68611" name="Picture 2"/>
          <p:cNvPicPr>
            <a:picLocks noChangeAspect="1" noChangeArrowheads="1"/>
          </p:cNvPicPr>
          <p:nvPr/>
        </p:nvPicPr>
        <p:blipFill>
          <a:blip r:embed="rId2"/>
          <a:srcRect/>
          <a:stretch>
            <a:fillRect/>
          </a:stretch>
        </p:blipFill>
        <p:spPr bwMode="auto">
          <a:xfrm>
            <a:off x="5357813" y="0"/>
            <a:ext cx="3786187" cy="2928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1 Başlık"/>
          <p:cNvSpPr>
            <a:spLocks noGrp="1"/>
          </p:cNvSpPr>
          <p:nvPr>
            <p:ph type="title"/>
          </p:nvPr>
        </p:nvSpPr>
        <p:spPr/>
        <p:txBody>
          <a:bodyPr/>
          <a:lstStyle/>
          <a:p>
            <a:r>
              <a:rPr lang="tr-TR" smtClean="0"/>
              <a:t> </a:t>
            </a:r>
          </a:p>
        </p:txBody>
      </p:sp>
      <p:sp>
        <p:nvSpPr>
          <p:cNvPr id="69634" name="2 İçerik Yer Tutucusu"/>
          <p:cNvSpPr>
            <a:spLocks noGrp="1"/>
          </p:cNvSpPr>
          <p:nvPr>
            <p:ph idx="1"/>
          </p:nvPr>
        </p:nvSpPr>
        <p:spPr/>
        <p:txBody>
          <a:bodyPr/>
          <a:lstStyle/>
          <a:p>
            <a:r>
              <a:rPr lang="tr-TR" sz="2400" smtClean="0">
                <a:latin typeface="Times New Roman" pitchFamily="18" charset="0"/>
                <a:cs typeface="Times New Roman" pitchFamily="18" charset="0"/>
              </a:rPr>
              <a:t>Durumsal faktörleri kontrol etmek için;</a:t>
            </a:r>
          </a:p>
          <a:p>
            <a:endParaRPr lang="tr-TR" sz="2400" smtClean="0">
              <a:latin typeface="Times New Roman" pitchFamily="18" charset="0"/>
              <a:cs typeface="Times New Roman" pitchFamily="18" charset="0"/>
            </a:endParaRPr>
          </a:p>
          <a:p>
            <a:pPr eaLnBrk="1" hangingPunct="1">
              <a:buFont typeface="Arial" charset="0"/>
              <a:buNone/>
            </a:pPr>
            <a:r>
              <a:rPr lang="tr-TR" sz="2400" smtClean="0"/>
              <a:t> </a:t>
            </a:r>
            <a:r>
              <a:rPr lang="tr-TR" sz="2400" smtClean="0">
                <a:latin typeface="Times New Roman" pitchFamily="18" charset="0"/>
                <a:cs typeface="Times New Roman" pitchFamily="18" charset="0"/>
              </a:rPr>
              <a:t>Sigara içmeyle kodlanmış ortamların yeniden dizaynı (sigara içilen koltuğun ya da masanın yerinin değiştirilmesi, perdelerin yıkanması, arabanın temizletilmesi).</a:t>
            </a:r>
          </a:p>
          <a:p>
            <a:pPr eaLnBrk="1" hangingPunct="1">
              <a:buFont typeface="Arial" charset="0"/>
              <a:buNone/>
            </a:pPr>
            <a:endParaRPr lang="tr-TR" sz="2400" smtClean="0">
              <a:latin typeface="Times New Roman" pitchFamily="18" charset="0"/>
              <a:cs typeface="Times New Roman" pitchFamily="18" charset="0"/>
            </a:endParaRPr>
          </a:p>
          <a:p>
            <a:pPr eaLnBrk="1" hangingPunct="1">
              <a:buFont typeface="Arial" charset="0"/>
              <a:buNone/>
            </a:pPr>
            <a:r>
              <a:rPr lang="tr-TR" sz="2400" smtClean="0">
                <a:latin typeface="Times New Roman" pitchFamily="18" charset="0"/>
                <a:cs typeface="Times New Roman" pitchFamily="18" charset="0"/>
              </a:rPr>
              <a:t>Önceden birlikte sigara içilen kişilere bırakmayı denediğinin açıklanması ve anlayış beklediğinin belirtilmesi, kendisine sigara ikram edilmemesinin istenmesi.</a:t>
            </a:r>
            <a:endParaRPr lang="tr-TR" sz="240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1 Başlık"/>
          <p:cNvSpPr>
            <a:spLocks noGrp="1"/>
          </p:cNvSpPr>
          <p:nvPr>
            <p:ph type="title"/>
          </p:nvPr>
        </p:nvSpPr>
        <p:spPr/>
        <p:txBody>
          <a:bodyPr/>
          <a:lstStyle/>
          <a:p>
            <a:r>
              <a:rPr lang="tr-TR" smtClean="0"/>
              <a:t> </a:t>
            </a:r>
          </a:p>
        </p:txBody>
      </p:sp>
      <p:sp>
        <p:nvSpPr>
          <p:cNvPr id="71682" name="2 İçerik Yer Tutucusu"/>
          <p:cNvSpPr>
            <a:spLocks noGrp="1"/>
          </p:cNvSpPr>
          <p:nvPr>
            <p:ph idx="1"/>
          </p:nvPr>
        </p:nvSpPr>
        <p:spPr>
          <a:xfrm>
            <a:off x="457200" y="1928813"/>
            <a:ext cx="8229600" cy="4197350"/>
          </a:xfrm>
        </p:spPr>
        <p:txBody>
          <a:bodyPr/>
          <a:lstStyle/>
          <a:p>
            <a:r>
              <a:rPr lang="tr-TR" sz="2400" smtClean="0">
                <a:latin typeface="Times New Roman" pitchFamily="18" charset="0"/>
                <a:cs typeface="Times New Roman" pitchFamily="18" charset="0"/>
              </a:rPr>
              <a:t>Bırakma sürecinde korku ve çekinmelerin olup olmadığının belirlenmesi,</a:t>
            </a:r>
          </a:p>
          <a:p>
            <a:endParaRPr lang="tr-TR" sz="2400" smtClean="0">
              <a:latin typeface="Times New Roman" pitchFamily="18" charset="0"/>
              <a:cs typeface="Times New Roman" pitchFamily="18" charset="0"/>
            </a:endParaRPr>
          </a:p>
          <a:p>
            <a:r>
              <a:rPr lang="tr-TR" sz="2400" smtClean="0">
                <a:latin typeface="Times New Roman" pitchFamily="18" charset="0"/>
                <a:cs typeface="Times New Roman" pitchFamily="18" charset="0"/>
              </a:rPr>
              <a:t>Bu korkuların çözümlenmesi bırakma sürecinin konforlu geçmesini sağlayacaktır.</a:t>
            </a:r>
          </a:p>
          <a:p>
            <a:pPr>
              <a:buFont typeface="Arial" charset="0"/>
              <a:buNone/>
            </a:pPr>
            <a:endParaRPr lang="tr-TR" sz="2400" smtClean="0">
              <a:latin typeface="Times New Roman" pitchFamily="18" charset="0"/>
              <a:cs typeface="Times New Roman" pitchFamily="18" charset="0"/>
            </a:endParaRPr>
          </a:p>
          <a:p>
            <a:endParaRPr lang="tr-TR" sz="2400" smtClean="0">
              <a:latin typeface="Times New Roman" pitchFamily="18" charset="0"/>
              <a:cs typeface="Times New Roman" pitchFamily="18" charset="0"/>
            </a:endParaRPr>
          </a:p>
          <a:p>
            <a:endParaRPr lang="tr-TR" sz="2400" smtClean="0">
              <a:latin typeface="Times New Roman" pitchFamily="18" charset="0"/>
              <a:cs typeface="Times New Roman" pitchFamily="18" charset="0"/>
            </a:endParaRPr>
          </a:p>
          <a:p>
            <a:endParaRPr lang="tr-TR" sz="2400" smtClean="0">
              <a:latin typeface="Times New Roman" pitchFamily="18" charset="0"/>
              <a:cs typeface="Times New Roman" pitchFamily="18" charset="0"/>
            </a:endParaRPr>
          </a:p>
          <a:p>
            <a:endParaRPr lang="tr-TR" sz="24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1 Başlık"/>
          <p:cNvSpPr>
            <a:spLocks noGrp="1"/>
          </p:cNvSpPr>
          <p:nvPr>
            <p:ph type="title"/>
          </p:nvPr>
        </p:nvSpPr>
        <p:spPr/>
        <p:txBody>
          <a:bodyPr/>
          <a:lstStyle/>
          <a:p>
            <a:pPr eaLnBrk="1" hangingPunct="1"/>
            <a:r>
              <a:rPr lang="tr-TR" smtClean="0"/>
              <a:t> </a:t>
            </a:r>
          </a:p>
        </p:txBody>
      </p:sp>
      <p:sp>
        <p:nvSpPr>
          <p:cNvPr id="72706" name="2 İçerik Yer Tutucusu"/>
          <p:cNvSpPr>
            <a:spLocks noGrp="1"/>
          </p:cNvSpPr>
          <p:nvPr>
            <p:ph idx="1"/>
          </p:nvPr>
        </p:nvSpPr>
        <p:spPr>
          <a:xfrm>
            <a:off x="457200" y="1785938"/>
            <a:ext cx="8229600" cy="4340225"/>
          </a:xfrm>
        </p:spPr>
        <p:txBody>
          <a:bodyPr/>
          <a:lstStyle/>
          <a:p>
            <a:pPr eaLnBrk="1" hangingPunct="1">
              <a:buFont typeface="Arial" charset="0"/>
              <a:buNone/>
            </a:pPr>
            <a:r>
              <a:rPr lang="tr-TR" sz="2400" smtClean="0">
                <a:latin typeface="Times New Roman" pitchFamily="18" charset="0"/>
                <a:cs typeface="Times New Roman" pitchFamily="18" charset="0"/>
              </a:rPr>
              <a:t>İçme isteği kişiyi zorladığında; </a:t>
            </a:r>
          </a:p>
          <a:p>
            <a:pPr eaLnBrk="1" hangingPunct="1"/>
            <a:r>
              <a:rPr lang="tr-TR" sz="2400" smtClean="0">
                <a:latin typeface="Times New Roman" pitchFamily="18" charset="0"/>
                <a:cs typeface="Times New Roman" pitchFamily="18" charset="0"/>
              </a:rPr>
              <a:t> Bir meyve ya da çiğ sebze soyup yemek </a:t>
            </a:r>
          </a:p>
          <a:p>
            <a:pPr eaLnBrk="1" hangingPunct="1"/>
            <a:r>
              <a:rPr lang="tr-TR" sz="2400" smtClean="0">
                <a:latin typeface="Times New Roman" pitchFamily="18" charset="0"/>
                <a:cs typeface="Times New Roman" pitchFamily="18" charset="0"/>
              </a:rPr>
              <a:t>10 kez derin nefes alıp verme </a:t>
            </a:r>
          </a:p>
          <a:p>
            <a:pPr eaLnBrk="1" hangingPunct="1"/>
            <a:r>
              <a:rPr lang="tr-TR" sz="2400" smtClean="0">
                <a:latin typeface="Times New Roman" pitchFamily="18" charset="0"/>
                <a:cs typeface="Times New Roman" pitchFamily="18" charset="0"/>
              </a:rPr>
              <a:t>Duş alma </a:t>
            </a:r>
          </a:p>
          <a:p>
            <a:pPr eaLnBrk="1" hangingPunct="1"/>
            <a:r>
              <a:rPr lang="tr-TR" sz="2400" smtClean="0">
                <a:latin typeface="Times New Roman" pitchFamily="18" charset="0"/>
                <a:cs typeface="Times New Roman" pitchFamily="18" charset="0"/>
              </a:rPr>
              <a:t>Yemekten oyalanmadan kalkma gibi önerilerde bulunulabilir.</a:t>
            </a:r>
          </a:p>
        </p:txBody>
      </p:sp>
      <p:pic>
        <p:nvPicPr>
          <p:cNvPr id="72707" name="Picture 3"/>
          <p:cNvPicPr>
            <a:picLocks noChangeAspect="1" noChangeArrowheads="1"/>
          </p:cNvPicPr>
          <p:nvPr/>
        </p:nvPicPr>
        <p:blipFill>
          <a:blip r:embed="rId2"/>
          <a:srcRect/>
          <a:stretch>
            <a:fillRect/>
          </a:stretch>
        </p:blipFill>
        <p:spPr bwMode="auto">
          <a:xfrm>
            <a:off x="6357938" y="0"/>
            <a:ext cx="2786062" cy="2643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1 Başlık"/>
          <p:cNvSpPr>
            <a:spLocks noGrp="1"/>
          </p:cNvSpPr>
          <p:nvPr>
            <p:ph type="title"/>
          </p:nvPr>
        </p:nvSpPr>
        <p:spPr/>
        <p:txBody>
          <a:bodyPr/>
          <a:lstStyle/>
          <a:p>
            <a:r>
              <a:rPr lang="tr-TR" smtClean="0"/>
              <a:t> </a:t>
            </a:r>
          </a:p>
        </p:txBody>
      </p:sp>
      <p:sp>
        <p:nvSpPr>
          <p:cNvPr id="73730" name="2 İçerik Yer Tutucusu"/>
          <p:cNvSpPr>
            <a:spLocks noGrp="1"/>
          </p:cNvSpPr>
          <p:nvPr>
            <p:ph idx="1"/>
          </p:nvPr>
        </p:nvSpPr>
        <p:spPr>
          <a:xfrm>
            <a:off x="457200" y="1714500"/>
            <a:ext cx="8229600" cy="4411663"/>
          </a:xfrm>
        </p:spPr>
        <p:txBody>
          <a:bodyPr/>
          <a:lstStyle/>
          <a:p>
            <a:r>
              <a:rPr lang="tr-TR" sz="2400" smtClean="0">
                <a:latin typeface="Times New Roman" pitchFamily="18" charset="0"/>
                <a:cs typeface="Times New Roman" pitchFamily="18" charset="0"/>
              </a:rPr>
              <a:t>Bırakma gününden sonra hiç sigara içilmemesi esastır. “Bir taneden bir şey olmaz” düşüncesine kapılmanın sigaraya yeniden başlamaya neden olacağı vurgulanmalıdır.</a:t>
            </a:r>
          </a:p>
          <a:p>
            <a:endParaRPr lang="tr-TR" sz="2400" smtClean="0">
              <a:latin typeface="Times New Roman" pitchFamily="18" charset="0"/>
              <a:cs typeface="Times New Roman" pitchFamily="18" charset="0"/>
            </a:endParaRPr>
          </a:p>
          <a:p>
            <a:r>
              <a:rPr lang="tr-TR" sz="2400" smtClean="0">
                <a:latin typeface="Times New Roman" pitchFamily="18" charset="0"/>
                <a:cs typeface="Times New Roman" pitchFamily="18" charset="0"/>
              </a:rPr>
              <a:t>Ayrıca sigara içenlerin risklerinin devam ettiği, kendisinin bu risklerinin azaldığı algısını sürekli kişiye vurgulanmalıdır.</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1 Başlık"/>
          <p:cNvSpPr>
            <a:spLocks noGrp="1"/>
          </p:cNvSpPr>
          <p:nvPr>
            <p:ph type="title"/>
          </p:nvPr>
        </p:nvSpPr>
        <p:spPr/>
        <p:txBody>
          <a:bodyPr/>
          <a:lstStyle/>
          <a:p>
            <a:pPr eaLnBrk="1" hangingPunct="1"/>
            <a:r>
              <a:rPr lang="tr-TR" smtClean="0"/>
              <a:t> </a:t>
            </a:r>
          </a:p>
        </p:txBody>
      </p:sp>
      <p:sp>
        <p:nvSpPr>
          <p:cNvPr id="74754" name="2 İçerik Yer Tutucusu"/>
          <p:cNvSpPr>
            <a:spLocks noGrp="1"/>
          </p:cNvSpPr>
          <p:nvPr>
            <p:ph idx="1"/>
          </p:nvPr>
        </p:nvSpPr>
        <p:spPr/>
        <p:txBody>
          <a:bodyPr/>
          <a:lstStyle/>
          <a:p>
            <a:pPr eaLnBrk="1" hangingPunct="1"/>
            <a:r>
              <a:rPr lang="tr-TR" smtClean="0"/>
              <a:t> </a:t>
            </a:r>
            <a:r>
              <a:rPr lang="tr-TR" sz="2400" smtClean="0">
                <a:latin typeface="Times New Roman" pitchFamily="18" charset="0"/>
                <a:cs typeface="Times New Roman" pitchFamily="18" charset="0"/>
              </a:rPr>
              <a:t>Kişinin yaşına, kültürüne ve eğitimine uygun yazılı materyal sağlanmalıdır. </a:t>
            </a:r>
          </a:p>
          <a:p>
            <a:pPr eaLnBrk="1" hangingPunct="1">
              <a:buFont typeface="Arial" charset="0"/>
              <a:buNone/>
            </a:pPr>
            <a:endParaRPr lang="tr-TR" sz="2400" smtClean="0">
              <a:latin typeface="Times New Roman" pitchFamily="18" charset="0"/>
              <a:cs typeface="Times New Roman" pitchFamily="18" charset="0"/>
            </a:endParaRPr>
          </a:p>
          <a:p>
            <a:pPr eaLnBrk="1" hangingPunct="1">
              <a:buFont typeface="Arial" charset="0"/>
              <a:buNone/>
            </a:pPr>
            <a:r>
              <a:rPr lang="tr-TR" sz="2400" i="1" smtClean="0">
                <a:latin typeface="Times New Roman" pitchFamily="18" charset="0"/>
                <a:cs typeface="Times New Roman" pitchFamily="18" charset="0"/>
              </a:rPr>
              <a:t>Ülkemizde Türk Toraks Dernegi Tütün Kontrolü Çalışma Grubu tarafından hazırlanan kitapçıklar ve www.dumansizhayat.org internet sitesi bu amaç için uygundur.</a:t>
            </a:r>
            <a:r>
              <a:rPr lang="tr-TR" sz="2400" smtClean="0">
                <a:latin typeface="Times New Roman" pitchFamily="18" charset="0"/>
                <a:cs typeface="Times New Roman" pitchFamily="18" charset="0"/>
              </a:rPr>
              <a:t> </a:t>
            </a:r>
            <a:endParaRPr lang="tr-TR" sz="2600" smtClean="0">
              <a:latin typeface="Times New Roman" pitchFamily="18" charset="0"/>
              <a:cs typeface="Times New Roman" pitchFamily="18" charset="0"/>
            </a:endParaRPr>
          </a:p>
          <a:p>
            <a:pPr eaLnBrk="1" hangingPunct="1">
              <a:buFont typeface="Arial" charset="0"/>
              <a:buNone/>
            </a:pPr>
            <a:endParaRPr lang="tr-TR" sz="2400" i="1" smtClean="0">
              <a:latin typeface="Times New Roman" pitchFamily="18" charset="0"/>
              <a:cs typeface="Times New Roman" pitchFamily="18" charset="0"/>
            </a:endParaRPr>
          </a:p>
          <a:p>
            <a:pPr eaLnBrk="1" hangingPunct="1">
              <a:buFont typeface="Arial" charset="0"/>
              <a:buNone/>
            </a:pPr>
            <a:endParaRPr lang="tr-TR" sz="2400" i="1" smtClean="0">
              <a:latin typeface="Times New Roman" pitchFamily="18" charset="0"/>
              <a:cs typeface="Times New Roman" pitchFamily="18" charset="0"/>
            </a:endParaRPr>
          </a:p>
          <a:p>
            <a:pPr eaLnBrk="1" hangingPunct="1">
              <a:buFont typeface="Arial" charset="0"/>
              <a:buNone/>
            </a:pPr>
            <a:r>
              <a:rPr lang="tr-TR" sz="2400" b="1" smtClean="0">
                <a:latin typeface="Times New Roman" pitchFamily="18" charset="0"/>
                <a:cs typeface="Times New Roman" pitchFamily="18" charset="0"/>
              </a:rPr>
              <a:t> </a:t>
            </a:r>
          </a:p>
          <a:p>
            <a:pPr eaLnBrk="1" hangingPunct="1">
              <a:buFont typeface="Arial" charset="0"/>
              <a:buNone/>
            </a:pPr>
            <a:endParaRPr lang="tr-TR" sz="2400" i="1" smtClean="0">
              <a:latin typeface="Times New Roman" pitchFamily="18" charset="0"/>
              <a:cs typeface="Times New Roman" pitchFamily="18" charset="0"/>
            </a:endParaRPr>
          </a:p>
          <a:p>
            <a:pPr eaLnBrk="1" hangingPunct="1"/>
            <a:endParaRPr lang="tr-TR"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1 Başlık"/>
          <p:cNvSpPr>
            <a:spLocks noGrp="1"/>
          </p:cNvSpPr>
          <p:nvPr>
            <p:ph type="title"/>
          </p:nvPr>
        </p:nvSpPr>
        <p:spPr/>
        <p:txBody>
          <a:bodyPr/>
          <a:lstStyle/>
          <a:p>
            <a:r>
              <a:rPr lang="tr-TR" smtClean="0"/>
              <a:t> </a:t>
            </a:r>
          </a:p>
        </p:txBody>
      </p:sp>
      <p:sp>
        <p:nvSpPr>
          <p:cNvPr id="75778" name="2 İçerik Yer Tutucusu"/>
          <p:cNvSpPr>
            <a:spLocks noGrp="1"/>
          </p:cNvSpPr>
          <p:nvPr>
            <p:ph idx="1"/>
          </p:nvPr>
        </p:nvSpPr>
        <p:spPr>
          <a:xfrm>
            <a:off x="457200" y="1000125"/>
            <a:ext cx="8229600" cy="5126038"/>
          </a:xfrm>
        </p:spPr>
        <p:txBody>
          <a:bodyPr/>
          <a:lstStyle/>
          <a:p>
            <a:pPr>
              <a:buFont typeface="Arial" charset="0"/>
              <a:buNone/>
            </a:pPr>
            <a:r>
              <a:rPr lang="tr-TR" sz="2400" b="1" i="1" smtClean="0"/>
              <a:t>(</a:t>
            </a:r>
            <a:r>
              <a:rPr lang="tr-TR" sz="2400" b="1" i="1" smtClean="0">
                <a:latin typeface="Times New Roman" pitchFamily="18" charset="0"/>
                <a:cs typeface="Times New Roman" pitchFamily="18" charset="0"/>
              </a:rPr>
              <a:t>A5)Arrange(örgütle) </a:t>
            </a:r>
            <a:r>
              <a:rPr lang="tr-TR" sz="2400" smtClean="0">
                <a:latin typeface="Times New Roman" pitchFamily="18" charset="0"/>
                <a:cs typeface="Times New Roman" pitchFamily="18" charset="0"/>
              </a:rPr>
              <a:t>Hastalar yüz yüze ya da telefon görüşmeleri ile izlenmelidir.</a:t>
            </a:r>
          </a:p>
          <a:p>
            <a:pPr>
              <a:buFont typeface="Arial" charset="0"/>
              <a:buNone/>
            </a:pPr>
            <a:endParaRPr lang="tr-TR" sz="2400" smtClean="0">
              <a:latin typeface="Times New Roman" pitchFamily="18" charset="0"/>
              <a:cs typeface="Times New Roman" pitchFamily="18" charset="0"/>
            </a:endParaRPr>
          </a:p>
          <a:p>
            <a:pPr eaLnBrk="1" hangingPunct="1"/>
            <a:r>
              <a:rPr lang="tr-TR" sz="2400" smtClean="0">
                <a:latin typeface="Times New Roman" pitchFamily="18" charset="0"/>
                <a:cs typeface="Times New Roman" pitchFamily="18" charset="0"/>
              </a:rPr>
              <a:t>İlk görüşme bırakma tarihinden sonraki ilk hafta yapılmalıdır</a:t>
            </a:r>
          </a:p>
          <a:p>
            <a:pPr eaLnBrk="1" hangingPunct="1"/>
            <a:r>
              <a:rPr lang="tr-TR" sz="2400" smtClean="0">
                <a:latin typeface="Times New Roman" pitchFamily="18" charset="0"/>
                <a:cs typeface="Times New Roman" pitchFamily="18" charset="0"/>
              </a:rPr>
              <a:t>İlk iki haftanın yoğun nikotin çekilme semptomlarının yaşandığı dönem olmasından dolayı, bırakma sonrası 1. ayda iki hasta görüşmesi önerilmektedir.</a:t>
            </a:r>
          </a:p>
          <a:p>
            <a:pPr eaLnBrk="1" hangingPunct="1"/>
            <a:r>
              <a:rPr lang="tr-TR" sz="2400" smtClean="0">
                <a:latin typeface="Times New Roman" pitchFamily="18" charset="0"/>
                <a:cs typeface="Times New Roman" pitchFamily="18" charset="0"/>
              </a:rPr>
              <a:t>Sonraki görüşmeler her vaka kendine özel olduğundan hasta ihtiyaçlarına göre planlanmalıdır. </a:t>
            </a:r>
          </a:p>
          <a:p>
            <a:pPr eaLnBrk="1" hangingPunct="1"/>
            <a:endParaRPr lang="tr-TR" sz="24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00063" y="1143000"/>
            <a:ext cx="5429250" cy="1857375"/>
          </a:xfrm>
        </p:spPr>
        <p:txBody>
          <a:bodyPr rtlCol="0">
            <a:normAutofit fontScale="90000"/>
          </a:bodyPr>
          <a:lstStyle/>
          <a:p>
            <a:pPr algn="l" eaLnBrk="1" fontAlgn="auto" hangingPunct="1">
              <a:spcAft>
                <a:spcPts val="0"/>
              </a:spcAft>
              <a:defRPr/>
            </a:pPr>
            <a:r>
              <a:rPr lang="tr-TR" sz="2400" dirty="0" smtClean="0">
                <a:latin typeface="Times New Roman" panose="02020603050405020304" pitchFamily="18" charset="0"/>
                <a:cs typeface="Times New Roman" panose="02020603050405020304" pitchFamily="18" charset="0"/>
              </a:rPr>
              <a:t>    Takip kontrolleri esas olarak </a:t>
            </a:r>
            <a:r>
              <a:rPr lang="tr-TR" sz="2400" dirty="0" err="1" smtClean="0">
                <a:latin typeface="Times New Roman" panose="02020603050405020304" pitchFamily="18" charset="0"/>
                <a:cs typeface="Times New Roman" panose="02020603050405020304" pitchFamily="18" charset="0"/>
              </a:rPr>
              <a:t>nüksü</a:t>
            </a:r>
            <a:r>
              <a:rPr lang="tr-TR" sz="2400" dirty="0" smtClean="0">
                <a:latin typeface="Times New Roman" panose="02020603050405020304" pitchFamily="18" charset="0"/>
                <a:cs typeface="Times New Roman" panose="02020603050405020304" pitchFamily="18" charset="0"/>
              </a:rPr>
              <a:t>     engellemek için yapılsa da aşağıdaki şu gerekçeler için de yapılır;</a:t>
            </a:r>
            <a:r>
              <a:rPr lang="tr-TR" dirty="0" smtClean="0">
                <a:latin typeface="Times New Roman" panose="02020603050405020304" pitchFamily="18" charset="0"/>
                <a:cs typeface="Times New Roman" panose="02020603050405020304" pitchFamily="18" charset="0"/>
              </a:rPr>
              <a:t/>
            </a:r>
            <a:br>
              <a:rPr lang="tr-TR" dirty="0" smtClean="0">
                <a:latin typeface="Times New Roman" panose="02020603050405020304" pitchFamily="18" charset="0"/>
                <a:cs typeface="Times New Roman" panose="02020603050405020304" pitchFamily="18" charset="0"/>
              </a:rPr>
            </a:br>
            <a:r>
              <a:rPr lang="tr-TR" dirty="0" smtClean="0"/>
              <a:t> </a:t>
            </a:r>
            <a:endParaRPr lang="tr-TR" dirty="0"/>
          </a:p>
        </p:txBody>
      </p:sp>
      <p:sp>
        <p:nvSpPr>
          <p:cNvPr id="76802" name="İçerik Yer Tutucusu 2"/>
          <p:cNvSpPr>
            <a:spLocks noGrp="1"/>
          </p:cNvSpPr>
          <p:nvPr>
            <p:ph idx="1"/>
          </p:nvPr>
        </p:nvSpPr>
        <p:spPr>
          <a:xfrm>
            <a:off x="457200" y="3000375"/>
            <a:ext cx="8229600" cy="3857625"/>
          </a:xfrm>
        </p:spPr>
        <p:txBody>
          <a:bodyPr/>
          <a:lstStyle/>
          <a:p>
            <a:pPr eaLnBrk="1" hangingPunct="1"/>
            <a:r>
              <a:rPr lang="tr-TR" sz="2400" smtClean="0">
                <a:latin typeface="Times New Roman" pitchFamily="18" charset="0"/>
                <a:cs typeface="Times New Roman" pitchFamily="18" charset="0"/>
              </a:rPr>
              <a:t> Bırakma girişiminin takdir edilmesi </a:t>
            </a:r>
          </a:p>
          <a:p>
            <a:pPr eaLnBrk="1" hangingPunct="1"/>
            <a:r>
              <a:rPr lang="tr-TR" sz="2400" smtClean="0">
                <a:latin typeface="Times New Roman" pitchFamily="18" charset="0"/>
                <a:cs typeface="Times New Roman" pitchFamily="18" charset="0"/>
              </a:rPr>
              <a:t> Nikotin çekilme semptomlarının sorgulanması</a:t>
            </a:r>
          </a:p>
          <a:p>
            <a:pPr eaLnBrk="1" hangingPunct="1"/>
            <a:r>
              <a:rPr lang="tr-TR" sz="2400" smtClean="0">
                <a:latin typeface="Times New Roman" pitchFamily="18" charset="0"/>
                <a:cs typeface="Times New Roman" pitchFamily="18" charset="0"/>
              </a:rPr>
              <a:t> Farmakoterapinin yan etki ve etkinliğinin sorgulanması </a:t>
            </a:r>
          </a:p>
          <a:p>
            <a:pPr eaLnBrk="1" hangingPunct="1"/>
            <a:r>
              <a:rPr lang="tr-TR" sz="2400" smtClean="0">
                <a:latin typeface="Times New Roman" pitchFamily="18" charset="0"/>
                <a:cs typeface="Times New Roman" pitchFamily="18" charset="0"/>
              </a:rPr>
              <a:t> Nikotin çekilme semptomlarının dışında yaşadığı sorunların sorgulanması (depresyon, kilo artımı,alkol kullanımında artış..)</a:t>
            </a:r>
          </a:p>
          <a:p>
            <a:pPr eaLnBrk="1" hangingPunct="1"/>
            <a:r>
              <a:rPr lang="tr-TR" sz="2400" smtClean="0">
                <a:latin typeface="Times New Roman" pitchFamily="18" charset="0"/>
                <a:cs typeface="Times New Roman" pitchFamily="18" charset="0"/>
              </a:rPr>
              <a:t>Yapmış ise kaçakların derecelerinin sorgulanması </a:t>
            </a:r>
          </a:p>
          <a:p>
            <a:pPr eaLnBrk="1" hangingPunct="1"/>
            <a:endParaRPr lang="tr-TR" smtClean="0"/>
          </a:p>
        </p:txBody>
      </p:sp>
      <p:pic>
        <p:nvPicPr>
          <p:cNvPr id="76803" name="Picture 2"/>
          <p:cNvPicPr>
            <a:picLocks noChangeAspect="1" noChangeArrowheads="1"/>
          </p:cNvPicPr>
          <p:nvPr/>
        </p:nvPicPr>
        <p:blipFill>
          <a:blip r:embed="rId2"/>
          <a:srcRect/>
          <a:stretch>
            <a:fillRect/>
          </a:stretch>
        </p:blipFill>
        <p:spPr bwMode="auto">
          <a:xfrm>
            <a:off x="5572125" y="0"/>
            <a:ext cx="3571875"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1 Başlık"/>
          <p:cNvSpPr>
            <a:spLocks noGrp="1"/>
          </p:cNvSpPr>
          <p:nvPr>
            <p:ph type="title"/>
          </p:nvPr>
        </p:nvSpPr>
        <p:spPr/>
        <p:txBody>
          <a:bodyPr/>
          <a:lstStyle/>
          <a:p>
            <a:pPr eaLnBrk="1" hangingPunct="1"/>
            <a:r>
              <a:rPr lang="tr-TR" smtClean="0"/>
              <a:t> </a:t>
            </a:r>
          </a:p>
        </p:txBody>
      </p:sp>
      <p:sp>
        <p:nvSpPr>
          <p:cNvPr id="77826" name="2 İçerik Yer Tutucusu"/>
          <p:cNvSpPr>
            <a:spLocks noGrp="1"/>
          </p:cNvSpPr>
          <p:nvPr>
            <p:ph idx="1"/>
          </p:nvPr>
        </p:nvSpPr>
        <p:spPr>
          <a:xfrm>
            <a:off x="539750" y="1196975"/>
            <a:ext cx="8229600" cy="4525963"/>
          </a:xfrm>
        </p:spPr>
        <p:txBody>
          <a:bodyPr/>
          <a:lstStyle/>
          <a:p>
            <a:pPr eaLnBrk="1" hangingPunct="1">
              <a:buFont typeface="Arial" charset="0"/>
              <a:buNone/>
            </a:pPr>
            <a:r>
              <a:rPr lang="tr-TR" sz="2400" smtClean="0">
                <a:solidFill>
                  <a:srgbClr val="FF0000"/>
                </a:solidFill>
                <a:latin typeface="Times New Roman" pitchFamily="18" charset="0"/>
                <a:cs typeface="Times New Roman" pitchFamily="18" charset="0"/>
              </a:rPr>
              <a:t>5A;</a:t>
            </a:r>
            <a:endParaRPr lang="tr-TR" sz="2400" i="1" smtClean="0">
              <a:solidFill>
                <a:srgbClr val="FF0000"/>
              </a:solidFill>
              <a:latin typeface="Times New Roman" pitchFamily="18" charset="0"/>
              <a:cs typeface="Times New Roman" pitchFamily="18" charset="0"/>
            </a:endParaRPr>
          </a:p>
          <a:p>
            <a:pPr eaLnBrk="1" hangingPunct="1"/>
            <a:endParaRPr lang="tr-TR" sz="2400" i="1" smtClean="0">
              <a:latin typeface="Times New Roman" pitchFamily="18" charset="0"/>
              <a:cs typeface="Times New Roman" pitchFamily="18" charset="0"/>
            </a:endParaRPr>
          </a:p>
          <a:p>
            <a:pPr eaLnBrk="1" hangingPunct="1"/>
            <a:r>
              <a:rPr lang="tr-TR" sz="2400" smtClean="0">
                <a:latin typeface="Times New Roman" pitchFamily="18" charset="0"/>
                <a:cs typeface="Times New Roman" pitchFamily="18" charset="0"/>
              </a:rPr>
              <a:t>Tütün kullanıp kullanmadığını öğrenmek,</a:t>
            </a:r>
          </a:p>
          <a:p>
            <a:pPr eaLnBrk="1" hangingPunct="1"/>
            <a:r>
              <a:rPr lang="tr-TR" sz="2400" smtClean="0">
                <a:latin typeface="Times New Roman" pitchFamily="18" charset="0"/>
                <a:cs typeface="Times New Roman" pitchFamily="18" charset="0"/>
              </a:rPr>
              <a:t>Kullanıyorsa bırakmasını kendisiyle ilişkilendirerek net, güçlü bir şekilde önermek, </a:t>
            </a:r>
          </a:p>
          <a:p>
            <a:pPr eaLnBrk="1" hangingPunct="1"/>
            <a:r>
              <a:rPr lang="tr-TR" sz="2400" smtClean="0">
                <a:latin typeface="Times New Roman" pitchFamily="18" charset="0"/>
                <a:cs typeface="Times New Roman" pitchFamily="18" charset="0"/>
              </a:rPr>
              <a:t>Bırakma kararlılığını ve bağımlılık düzeyini ölçmek,</a:t>
            </a:r>
          </a:p>
          <a:p>
            <a:pPr eaLnBrk="1" hangingPunct="1"/>
            <a:r>
              <a:rPr lang="tr-TR" sz="2400" smtClean="0">
                <a:latin typeface="Times New Roman" pitchFamily="18" charset="0"/>
                <a:cs typeface="Times New Roman" pitchFamily="18" charset="0"/>
              </a:rPr>
              <a:t>Bırakma sürecinde karşılaşabileceği her türlü sorunda yanında olmak sorunların çözümleri konusunda yardımcı olarak önderlik etmek ve süreci örgütlemek şeklinde özetlenebilir</a:t>
            </a:r>
            <a:r>
              <a:rPr lang="tr-TR" sz="2400" smtClean="0"/>
              <a:t>. </a:t>
            </a:r>
            <a:endParaRPr lang="tr-TR" sz="2400" i="1"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1 Başlık"/>
          <p:cNvSpPr>
            <a:spLocks noGrp="1"/>
          </p:cNvSpPr>
          <p:nvPr>
            <p:ph type="title"/>
          </p:nvPr>
        </p:nvSpPr>
        <p:spPr/>
        <p:txBody>
          <a:bodyPr/>
          <a:lstStyle/>
          <a:p>
            <a:pPr eaLnBrk="1" hangingPunct="1"/>
            <a:r>
              <a:rPr lang="tr-TR" smtClean="0"/>
              <a:t> </a:t>
            </a:r>
          </a:p>
        </p:txBody>
      </p:sp>
      <p:sp>
        <p:nvSpPr>
          <p:cNvPr id="18434" name="2 İçerik Yer Tutucusu"/>
          <p:cNvSpPr>
            <a:spLocks noGrp="1"/>
          </p:cNvSpPr>
          <p:nvPr>
            <p:ph idx="1"/>
          </p:nvPr>
        </p:nvSpPr>
        <p:spPr>
          <a:xfrm>
            <a:off x="457200" y="2000250"/>
            <a:ext cx="8229600" cy="4125913"/>
          </a:xfrm>
        </p:spPr>
        <p:txBody>
          <a:bodyPr/>
          <a:lstStyle/>
          <a:p>
            <a:pPr algn="ctr" eaLnBrk="1" hangingPunct="1">
              <a:buFont typeface="Arial" charset="0"/>
              <a:buNone/>
            </a:pPr>
            <a:r>
              <a:rPr lang="tr-TR" i="1" smtClean="0">
                <a:latin typeface="Times New Roman" pitchFamily="18" charset="0"/>
                <a:cs typeface="Times New Roman" pitchFamily="18" charset="0"/>
              </a:rPr>
              <a:t>Sigarayı bırakmak kolaydır… Ben binlerce defa bıraktım!..</a:t>
            </a:r>
          </a:p>
          <a:p>
            <a:pPr algn="ctr" eaLnBrk="1" hangingPunct="1">
              <a:buFont typeface="Arial" charset="0"/>
              <a:buNone/>
            </a:pPr>
            <a:r>
              <a:rPr lang="tr-TR" i="1" smtClean="0">
                <a:latin typeface="Times New Roman" pitchFamily="18" charset="0"/>
                <a:cs typeface="Times New Roman" pitchFamily="18" charset="0"/>
              </a:rPr>
              <a:t>                                        -Mark Twain-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1 Başlık"/>
          <p:cNvSpPr>
            <a:spLocks noGrp="1"/>
          </p:cNvSpPr>
          <p:nvPr>
            <p:ph type="title"/>
          </p:nvPr>
        </p:nvSpPr>
        <p:spPr/>
        <p:txBody>
          <a:bodyPr/>
          <a:lstStyle/>
          <a:p>
            <a:pPr eaLnBrk="1" hangingPunct="1"/>
            <a:r>
              <a:rPr lang="tr-TR" sz="3200" b="1" i="1" smtClean="0">
                <a:latin typeface="Times New Roman" pitchFamily="18" charset="0"/>
                <a:cs typeface="Times New Roman" pitchFamily="18" charset="0"/>
              </a:rPr>
              <a:t>Sigaranın Bırakılmasında Farmakolojik Tedavi</a:t>
            </a:r>
          </a:p>
        </p:txBody>
      </p:sp>
      <p:sp>
        <p:nvSpPr>
          <p:cNvPr id="78850" name="2 İçerik Yer Tutucusu"/>
          <p:cNvSpPr>
            <a:spLocks noGrp="1"/>
          </p:cNvSpPr>
          <p:nvPr>
            <p:ph idx="1"/>
          </p:nvPr>
        </p:nvSpPr>
        <p:spPr>
          <a:xfrm>
            <a:off x="214313" y="1600200"/>
            <a:ext cx="8472487" cy="4525963"/>
          </a:xfrm>
        </p:spPr>
        <p:txBody>
          <a:bodyPr/>
          <a:lstStyle/>
          <a:p>
            <a:pPr eaLnBrk="1" hangingPunct="1">
              <a:buFont typeface="Arial" charset="0"/>
              <a:buNone/>
            </a:pPr>
            <a:r>
              <a:rPr lang="tr-TR" sz="2400" smtClean="0">
                <a:latin typeface="Times New Roman" pitchFamily="18" charset="0"/>
                <a:cs typeface="Times New Roman" pitchFamily="18" charset="0"/>
              </a:rPr>
              <a:t>    3 Grup birincil seçenek ilaç;</a:t>
            </a:r>
          </a:p>
          <a:p>
            <a:pPr eaLnBrk="1" hangingPunct="1"/>
            <a:endParaRPr lang="tr-TR" sz="2400" smtClean="0">
              <a:latin typeface="Times New Roman" pitchFamily="18" charset="0"/>
              <a:cs typeface="Times New Roman" pitchFamily="18" charset="0"/>
            </a:endParaRPr>
          </a:p>
          <a:p>
            <a:pPr eaLnBrk="1" hangingPunct="1"/>
            <a:endParaRPr lang="tr-TR" sz="2400" smtClean="0">
              <a:latin typeface="Times New Roman" pitchFamily="18" charset="0"/>
              <a:cs typeface="Times New Roman" pitchFamily="18" charset="0"/>
            </a:endParaRPr>
          </a:p>
          <a:p>
            <a:pPr eaLnBrk="1" hangingPunct="1"/>
            <a:r>
              <a:rPr lang="tr-TR" sz="2400" smtClean="0">
                <a:latin typeface="Times New Roman" pitchFamily="18" charset="0"/>
                <a:cs typeface="Times New Roman" pitchFamily="18" charset="0"/>
              </a:rPr>
              <a:t>Nikotin Yerine Koyma Tedavisi</a:t>
            </a:r>
          </a:p>
          <a:p>
            <a:pPr eaLnBrk="1" hangingPunct="1"/>
            <a:r>
              <a:rPr lang="tr-TR" sz="2400" smtClean="0">
                <a:latin typeface="Times New Roman" pitchFamily="18" charset="0"/>
                <a:cs typeface="Times New Roman" pitchFamily="18" charset="0"/>
              </a:rPr>
              <a:t>Bupropion</a:t>
            </a:r>
          </a:p>
          <a:p>
            <a:pPr eaLnBrk="1" hangingPunct="1"/>
            <a:r>
              <a:rPr lang="tr-TR" sz="2400" smtClean="0">
                <a:latin typeface="Times New Roman" pitchFamily="18" charset="0"/>
                <a:cs typeface="Times New Roman" pitchFamily="18" charset="0"/>
              </a:rPr>
              <a:t>Vareniklin</a:t>
            </a:r>
          </a:p>
        </p:txBody>
      </p:sp>
      <p:pic>
        <p:nvPicPr>
          <p:cNvPr id="78851" name="Picture 2"/>
          <p:cNvPicPr>
            <a:picLocks noChangeAspect="1" noChangeArrowheads="1"/>
          </p:cNvPicPr>
          <p:nvPr/>
        </p:nvPicPr>
        <p:blipFill>
          <a:blip r:embed="rId2"/>
          <a:srcRect/>
          <a:stretch>
            <a:fillRect/>
          </a:stretch>
        </p:blipFill>
        <p:spPr bwMode="auto">
          <a:xfrm>
            <a:off x="4643438" y="1785938"/>
            <a:ext cx="4500562" cy="5072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1 Başlık"/>
          <p:cNvSpPr>
            <a:spLocks noGrp="1"/>
          </p:cNvSpPr>
          <p:nvPr>
            <p:ph type="title"/>
          </p:nvPr>
        </p:nvSpPr>
        <p:spPr/>
        <p:txBody>
          <a:bodyPr/>
          <a:lstStyle/>
          <a:p>
            <a:pPr eaLnBrk="1" hangingPunct="1"/>
            <a:r>
              <a:rPr lang="tr-TR" smtClean="0"/>
              <a:t> </a:t>
            </a:r>
          </a:p>
        </p:txBody>
      </p:sp>
      <p:sp>
        <p:nvSpPr>
          <p:cNvPr id="79874" name="2 İçerik Yer Tutucusu"/>
          <p:cNvSpPr>
            <a:spLocks noGrp="1"/>
          </p:cNvSpPr>
          <p:nvPr>
            <p:ph idx="1"/>
          </p:nvPr>
        </p:nvSpPr>
        <p:spPr>
          <a:xfrm>
            <a:off x="457200" y="714375"/>
            <a:ext cx="8229600" cy="5738813"/>
          </a:xfrm>
        </p:spPr>
        <p:txBody>
          <a:bodyPr/>
          <a:lstStyle/>
          <a:p>
            <a:pPr marL="0" indent="0" eaLnBrk="1" hangingPunct="1">
              <a:buFont typeface="Arial" charset="0"/>
              <a:buNone/>
            </a:pPr>
            <a:endParaRPr lang="tr-TR" sz="2400" smtClean="0">
              <a:latin typeface="Times New Roman" pitchFamily="18" charset="0"/>
              <a:cs typeface="Times New Roman" pitchFamily="18" charset="0"/>
            </a:endParaRPr>
          </a:p>
          <a:p>
            <a:pPr marL="0" indent="0" eaLnBrk="1" hangingPunct="1">
              <a:buFont typeface="Arial" charset="0"/>
              <a:buNone/>
            </a:pPr>
            <a:r>
              <a:rPr lang="tr-TR" sz="2400" b="1" i="1" smtClean="0">
                <a:latin typeface="Times New Roman" pitchFamily="18" charset="0"/>
                <a:cs typeface="Times New Roman" pitchFamily="18" charset="0"/>
              </a:rPr>
              <a:t> </a:t>
            </a:r>
            <a:r>
              <a:rPr lang="tr-TR" b="1" i="1" smtClean="0">
                <a:latin typeface="Times New Roman" pitchFamily="18" charset="0"/>
                <a:cs typeface="Times New Roman" pitchFamily="18" charset="0"/>
              </a:rPr>
              <a:t>Nikotin Yerine Koyma Tedavisi :</a:t>
            </a:r>
          </a:p>
          <a:p>
            <a:pPr marL="0" indent="0" eaLnBrk="1" hangingPunct="1">
              <a:buFont typeface="Arial" charset="0"/>
              <a:buNone/>
            </a:pPr>
            <a:endParaRPr lang="tr-TR" sz="2400" smtClean="0">
              <a:latin typeface="Times New Roman" pitchFamily="18" charset="0"/>
              <a:cs typeface="Times New Roman" pitchFamily="18" charset="0"/>
            </a:endParaRPr>
          </a:p>
          <a:p>
            <a:pPr marL="0" indent="0" eaLnBrk="1" hangingPunct="1"/>
            <a:r>
              <a:rPr lang="tr-TR" sz="2400" smtClean="0">
                <a:latin typeface="Times New Roman" pitchFamily="18" charset="0"/>
                <a:cs typeface="Times New Roman" pitchFamily="18" charset="0"/>
              </a:rPr>
              <a:t>Sigaranın kesilmesini izleyen dönemde ortaya çıkan nikotin yoksunluk semptomlarını ortadan kaldırmak amacıyla,</a:t>
            </a:r>
          </a:p>
          <a:p>
            <a:pPr marL="0" indent="0" eaLnBrk="1" hangingPunct="1"/>
            <a:endParaRPr lang="tr-TR" sz="2400" smtClean="0">
              <a:latin typeface="Times New Roman" pitchFamily="18" charset="0"/>
              <a:cs typeface="Times New Roman" pitchFamily="18" charset="0"/>
            </a:endParaRPr>
          </a:p>
          <a:p>
            <a:pPr marL="0" indent="0" eaLnBrk="1" hangingPunct="1"/>
            <a:r>
              <a:rPr lang="tr-TR" sz="2400" i="1" smtClean="0">
                <a:latin typeface="Times New Roman" pitchFamily="18" charset="0"/>
                <a:cs typeface="Times New Roman" pitchFamily="18" charset="0"/>
              </a:rPr>
              <a:t>Yüksek veya orta derecede nikotin bağımlılığı saptanan, </a:t>
            </a:r>
          </a:p>
          <a:p>
            <a:pPr marL="0" indent="0" eaLnBrk="1" hangingPunct="1"/>
            <a:r>
              <a:rPr lang="tr-TR" sz="2400" i="1" smtClean="0">
                <a:latin typeface="Times New Roman" pitchFamily="18" charset="0"/>
                <a:cs typeface="Times New Roman" pitchFamily="18" charset="0"/>
              </a:rPr>
              <a:t>Günde 15 adetten fazla sigara içen,</a:t>
            </a:r>
          </a:p>
          <a:p>
            <a:pPr marL="0" indent="0" eaLnBrk="1" hangingPunct="1"/>
            <a:r>
              <a:rPr lang="tr-TR" sz="2400" i="1" smtClean="0">
                <a:latin typeface="Times New Roman" pitchFamily="18" charset="0"/>
                <a:cs typeface="Times New Roman" pitchFamily="18" charset="0"/>
              </a:rPr>
              <a:t>Hafif derecede bağımlı olmasına rağmen sigarayı bırakmak için kullandığı diğer yöntemlerden fayda görmediği saptanan kişilere hekim kontrolünde uygulanmalıdır.</a:t>
            </a:r>
          </a:p>
          <a:p>
            <a:pPr marL="0" indent="0" eaLnBrk="1" hangingPunct="1"/>
            <a:endParaRPr lang="tr-TR" sz="2400" i="1"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Unvan 1"/>
          <p:cNvSpPr>
            <a:spLocks noGrp="1"/>
          </p:cNvSpPr>
          <p:nvPr>
            <p:ph type="title"/>
          </p:nvPr>
        </p:nvSpPr>
        <p:spPr/>
        <p:txBody>
          <a:bodyPr/>
          <a:lstStyle/>
          <a:p>
            <a:pPr eaLnBrk="1" hangingPunct="1"/>
            <a:r>
              <a:rPr lang="tr-TR" smtClean="0"/>
              <a:t> </a:t>
            </a:r>
          </a:p>
        </p:txBody>
      </p:sp>
      <p:sp>
        <p:nvSpPr>
          <p:cNvPr id="81922" name="İçerik Yer Tutucusu 2"/>
          <p:cNvSpPr>
            <a:spLocks noGrp="1"/>
          </p:cNvSpPr>
          <p:nvPr>
            <p:ph idx="1"/>
          </p:nvPr>
        </p:nvSpPr>
        <p:spPr>
          <a:xfrm>
            <a:off x="457200" y="1782763"/>
            <a:ext cx="8229600" cy="5075237"/>
          </a:xfrm>
        </p:spPr>
        <p:txBody>
          <a:bodyPr/>
          <a:lstStyle/>
          <a:p>
            <a:pPr eaLnBrk="1" hangingPunct="1"/>
            <a:r>
              <a:rPr lang="tr-TR" sz="2400" smtClean="0">
                <a:latin typeface="Times New Roman" pitchFamily="18" charset="0"/>
                <a:cs typeface="Times New Roman" pitchFamily="18" charset="0"/>
              </a:rPr>
              <a:t>Nikotin replasman tedavisi ile vücuda verilen nikotin dozu sigara içimiyle alınan dozdan çok daha düşüktür.</a:t>
            </a:r>
          </a:p>
          <a:p>
            <a:pPr eaLnBrk="1" hangingPunct="1"/>
            <a:endParaRPr lang="tr-TR" sz="2400" smtClean="0">
              <a:latin typeface="Times New Roman" pitchFamily="18" charset="0"/>
              <a:cs typeface="Times New Roman" pitchFamily="18" charset="0"/>
            </a:endParaRPr>
          </a:p>
          <a:p>
            <a:pPr eaLnBrk="1" hangingPunct="1">
              <a:buFont typeface="Arial" charset="0"/>
              <a:buNone/>
            </a:pPr>
            <a:endParaRPr lang="tr-TR" sz="2400" smtClean="0">
              <a:latin typeface="Times New Roman" pitchFamily="18" charset="0"/>
              <a:cs typeface="Times New Roman" pitchFamily="18" charset="0"/>
            </a:endParaRPr>
          </a:p>
          <a:p>
            <a:pPr eaLnBrk="1" hangingPunct="1"/>
            <a:r>
              <a:rPr lang="tr-TR" sz="2400" smtClean="0">
                <a:latin typeface="Times New Roman" pitchFamily="18" charset="0"/>
                <a:cs typeface="Times New Roman" pitchFamily="18" charset="0"/>
              </a:rPr>
              <a:t>Tedavi sırasında sigara içiminin tamamen bırakılması gerekir. </a:t>
            </a:r>
          </a:p>
          <a:p>
            <a:pPr eaLnBrk="1" hangingPunct="1"/>
            <a:endParaRPr lang="tr-TR" sz="2400" smtClean="0">
              <a:latin typeface="Times New Roman" pitchFamily="18" charset="0"/>
              <a:cs typeface="Times New Roman" pitchFamily="18" charset="0"/>
            </a:endParaRPr>
          </a:p>
          <a:p>
            <a:pPr eaLnBrk="1" hangingPunct="1"/>
            <a:endParaRPr lang="tr-TR" sz="2400" smtClean="0">
              <a:latin typeface="Times New Roman" pitchFamily="18" charset="0"/>
              <a:cs typeface="Times New Roman" pitchFamily="18" charset="0"/>
            </a:endParaRPr>
          </a:p>
          <a:p>
            <a:pPr eaLnBrk="1" hangingPunct="1"/>
            <a:endParaRPr lang="tr-TR" sz="24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1 Başlık"/>
          <p:cNvSpPr>
            <a:spLocks noGrp="1"/>
          </p:cNvSpPr>
          <p:nvPr>
            <p:ph type="title"/>
          </p:nvPr>
        </p:nvSpPr>
        <p:spPr/>
        <p:txBody>
          <a:bodyPr/>
          <a:lstStyle/>
          <a:p>
            <a:pPr eaLnBrk="1" hangingPunct="1"/>
            <a:r>
              <a:rPr lang="tr-TR" smtClean="0"/>
              <a:t> </a:t>
            </a:r>
          </a:p>
        </p:txBody>
      </p:sp>
      <p:sp>
        <p:nvSpPr>
          <p:cNvPr id="83970" name="2 İçerik Yer Tutucusu"/>
          <p:cNvSpPr>
            <a:spLocks noGrp="1"/>
          </p:cNvSpPr>
          <p:nvPr>
            <p:ph idx="1"/>
          </p:nvPr>
        </p:nvSpPr>
        <p:spPr/>
        <p:txBody>
          <a:bodyPr/>
          <a:lstStyle/>
          <a:p>
            <a:pPr eaLnBrk="1" hangingPunct="1"/>
            <a:r>
              <a:rPr lang="tr-TR" sz="2400" smtClean="0">
                <a:latin typeface="Times New Roman" pitchFamily="18" charset="0"/>
                <a:cs typeface="Times New Roman" pitchFamily="18" charset="0"/>
              </a:rPr>
              <a:t>Günümüzde kullanılan nikotin formları, sakız, nazal sprey, oral inhaler ve transdermal bantdır.</a:t>
            </a:r>
          </a:p>
          <a:p>
            <a:pPr eaLnBrk="1" hangingPunct="1"/>
            <a:endParaRPr lang="tr-TR" sz="2400" smtClean="0">
              <a:latin typeface="Times New Roman" pitchFamily="18" charset="0"/>
              <a:cs typeface="Times New Roman" pitchFamily="18" charset="0"/>
            </a:endParaRPr>
          </a:p>
          <a:p>
            <a:pPr eaLnBrk="1" hangingPunct="1"/>
            <a:r>
              <a:rPr lang="tr-TR" sz="2400" smtClean="0">
                <a:latin typeface="Times New Roman" pitchFamily="18" charset="0"/>
                <a:cs typeface="Times New Roman" pitchFamily="18" charset="0"/>
              </a:rPr>
              <a:t> Ülkemizde transdermal bant ve sakız formları bulunmaktadır</a:t>
            </a:r>
          </a:p>
          <a:p>
            <a:pPr eaLnBrk="1" hangingPunct="1">
              <a:buFont typeface="Arial" charset="0"/>
              <a:buNone/>
            </a:pPr>
            <a:endParaRPr lang="tr-TR" sz="2400" smtClean="0">
              <a:latin typeface="Times New Roman" pitchFamily="18" charset="0"/>
              <a:cs typeface="Times New Roman" pitchFamily="18" charset="0"/>
            </a:endParaRPr>
          </a:p>
          <a:p>
            <a:pPr eaLnBrk="1" hangingPunct="1"/>
            <a:endParaRPr lang="tr-TR" sz="2400" smtClean="0">
              <a:latin typeface="Times New Roman" pitchFamily="18" charset="0"/>
              <a:cs typeface="Times New Roman" pitchFamily="18" charset="0"/>
            </a:endParaRPr>
          </a:p>
          <a:p>
            <a:pPr eaLnBrk="1" hangingPunct="1"/>
            <a:r>
              <a:rPr lang="tr-TR" sz="2400" smtClean="0">
                <a:latin typeface="Times New Roman" pitchFamily="18" charset="0"/>
                <a:cs typeface="Times New Roman" pitchFamily="18" charset="0"/>
              </a:rPr>
              <a:t> En çok tercih edilen, bant ve sakız kombinasyonudur.</a:t>
            </a:r>
          </a:p>
          <a:p>
            <a:pPr eaLnBrk="1" hangingPunct="1"/>
            <a:endParaRPr lang="tr-TR" sz="240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1 Başlık"/>
          <p:cNvSpPr>
            <a:spLocks noGrp="1"/>
          </p:cNvSpPr>
          <p:nvPr>
            <p:ph type="title"/>
          </p:nvPr>
        </p:nvSpPr>
        <p:spPr/>
        <p:txBody>
          <a:bodyPr/>
          <a:lstStyle/>
          <a:p>
            <a:pPr eaLnBrk="1" hangingPunct="1"/>
            <a:r>
              <a:rPr lang="tr-TR" smtClean="0"/>
              <a:t> </a:t>
            </a:r>
          </a:p>
        </p:txBody>
      </p:sp>
      <p:sp>
        <p:nvSpPr>
          <p:cNvPr id="3" name="2 İçerik Yer Tutucusu"/>
          <p:cNvSpPr>
            <a:spLocks noGrp="1"/>
          </p:cNvSpPr>
          <p:nvPr>
            <p:ph idx="1"/>
          </p:nvPr>
        </p:nvSpPr>
        <p:spPr>
          <a:xfrm>
            <a:off x="457200" y="1071563"/>
            <a:ext cx="8229600" cy="5670550"/>
          </a:xfrm>
        </p:spPr>
        <p:txBody>
          <a:bodyPr rtlCol="0">
            <a:normAutofit/>
          </a:bodyPr>
          <a:lstStyle/>
          <a:p>
            <a:pPr marL="0" indent="0" eaLnBrk="1" fontAlgn="auto" hangingPunct="1">
              <a:spcAft>
                <a:spcPts val="0"/>
              </a:spcAft>
              <a:buFont typeface="Arial" pitchFamily="34" charset="0"/>
              <a:buNone/>
              <a:defRPr/>
            </a:pPr>
            <a:r>
              <a:rPr lang="tr-TR" sz="2400" b="1" i="1" dirty="0" smtClean="0">
                <a:latin typeface="Times New Roman" panose="02020603050405020304" pitchFamily="18" charset="0"/>
                <a:cs typeface="Times New Roman" panose="02020603050405020304" pitchFamily="18" charset="0"/>
              </a:rPr>
              <a:t>Nikotin Bandı </a:t>
            </a:r>
          </a:p>
          <a:p>
            <a:pPr eaLnBrk="1" fontAlgn="auto" hangingPunct="1">
              <a:spcAft>
                <a:spcPts val="0"/>
              </a:spcAft>
              <a:buFont typeface="Arial" pitchFamily="34" charset="0"/>
              <a:buNone/>
              <a:defRPr/>
            </a:pPr>
            <a:endParaRPr lang="tr-TR" sz="2400" dirty="0">
              <a:latin typeface="Times New Roman" panose="02020603050405020304" pitchFamily="18" charset="0"/>
              <a:cs typeface="Times New Roman" panose="02020603050405020304" pitchFamily="18" charset="0"/>
            </a:endParaRPr>
          </a:p>
          <a:p>
            <a:pPr eaLnBrk="1" fontAlgn="auto" hangingPunct="1">
              <a:spcAft>
                <a:spcPts val="0"/>
              </a:spcAft>
              <a:buFont typeface="Arial" pitchFamily="34" charset="0"/>
              <a:buChar char="•"/>
              <a:defRPr/>
            </a:pPr>
            <a:r>
              <a:rPr lang="tr-TR" sz="2400" dirty="0" smtClean="0">
                <a:latin typeface="Times New Roman" panose="02020603050405020304" pitchFamily="18" charset="0"/>
                <a:cs typeface="Times New Roman" panose="02020603050405020304" pitchFamily="18" charset="0"/>
              </a:rPr>
              <a:t>24 ve 16  saatlik  iki form </a:t>
            </a:r>
          </a:p>
          <a:p>
            <a:pPr eaLnBrk="1" fontAlgn="auto" hangingPunct="1">
              <a:spcAft>
                <a:spcPts val="0"/>
              </a:spcAft>
              <a:buFont typeface="Arial" pitchFamily="34" charset="0"/>
              <a:buChar char="•"/>
              <a:defRPr/>
            </a:pPr>
            <a:endParaRPr lang="tr-TR" sz="2400" dirty="0" smtClean="0">
              <a:latin typeface="Times New Roman" panose="02020603050405020304" pitchFamily="18" charset="0"/>
              <a:cs typeface="Times New Roman" panose="02020603050405020304" pitchFamily="18" charset="0"/>
            </a:endParaRPr>
          </a:p>
          <a:p>
            <a:pPr eaLnBrk="1" fontAlgn="auto" hangingPunct="1">
              <a:spcAft>
                <a:spcPts val="0"/>
              </a:spcAft>
              <a:buFont typeface="Arial" pitchFamily="34" charset="0"/>
              <a:buChar char="•"/>
              <a:defRPr/>
            </a:pPr>
            <a:r>
              <a:rPr lang="tr-TR" sz="2400" dirty="0" smtClean="0">
                <a:latin typeface="Times New Roman" panose="02020603050405020304" pitchFamily="18" charset="0"/>
                <a:cs typeface="Times New Roman" panose="02020603050405020304" pitchFamily="18" charset="0"/>
              </a:rPr>
              <a:t>Ülkemizde 24 saatlik formu bulunan bantlar üç farklı boyutta olup, 21 mg, 14 mg, 7 mg nikotin vücuda alınmaktadır.</a:t>
            </a:r>
          </a:p>
          <a:p>
            <a:pPr eaLnBrk="1" fontAlgn="auto" hangingPunct="1">
              <a:spcAft>
                <a:spcPts val="0"/>
              </a:spcAft>
              <a:buFont typeface="Arial" pitchFamily="34" charset="0"/>
              <a:buChar char="•"/>
              <a:defRPr/>
            </a:pPr>
            <a:endParaRPr lang="tr-TR" sz="2400" dirty="0" smtClean="0">
              <a:latin typeface="Times New Roman" panose="02020603050405020304" pitchFamily="18" charset="0"/>
              <a:cs typeface="Times New Roman" panose="02020603050405020304" pitchFamily="18" charset="0"/>
            </a:endParaRPr>
          </a:p>
          <a:p>
            <a:pPr eaLnBrk="1" fontAlgn="auto" hangingPunct="1">
              <a:spcAft>
                <a:spcPts val="0"/>
              </a:spcAft>
              <a:buFont typeface="Arial" pitchFamily="34" charset="0"/>
              <a:buChar char="•"/>
              <a:defRPr/>
            </a:pPr>
            <a:r>
              <a:rPr lang="tr-TR" sz="2400" dirty="0" smtClean="0">
                <a:latin typeface="Times New Roman" panose="02020603050405020304" pitchFamily="18" charset="0"/>
                <a:cs typeface="Times New Roman" panose="02020603050405020304" pitchFamily="18" charset="0"/>
              </a:rPr>
              <a:t>Günde 15 adetten fazla sigara içenlerde 21 mg başlanması</a:t>
            </a:r>
          </a:p>
          <a:p>
            <a:pPr eaLnBrk="1" fontAlgn="auto" hangingPunct="1">
              <a:spcAft>
                <a:spcPts val="0"/>
              </a:spcAft>
              <a:buFont typeface="Arial" pitchFamily="34" charset="0"/>
              <a:buChar char="•"/>
              <a:defRPr/>
            </a:pPr>
            <a:endParaRPr lang="tr-TR" sz="2400" dirty="0" smtClean="0">
              <a:latin typeface="Times New Roman" panose="02020603050405020304" pitchFamily="18" charset="0"/>
              <a:cs typeface="Times New Roman" panose="02020603050405020304" pitchFamily="18" charset="0"/>
            </a:endParaRPr>
          </a:p>
          <a:p>
            <a:pPr eaLnBrk="1" fontAlgn="auto" hangingPunct="1">
              <a:spcAft>
                <a:spcPts val="0"/>
              </a:spcAft>
              <a:buFont typeface="Arial" pitchFamily="34" charset="0"/>
              <a:buChar char="•"/>
              <a:defRPr/>
            </a:pPr>
            <a:r>
              <a:rPr lang="tr-TR" sz="2400" dirty="0" smtClean="0">
                <a:latin typeface="Times New Roman" panose="02020603050405020304" pitchFamily="18" charset="0"/>
                <a:cs typeface="Times New Roman" panose="02020603050405020304" pitchFamily="18" charset="0"/>
              </a:rPr>
              <a:t>Sigaranın bırakılması aşamalarında 2-4 haftada bir doz azaltılarak,  tedavi 8-12 haftada sonlandırılır.</a:t>
            </a:r>
            <a:endParaRPr lang="tr-TR" sz="2400" dirty="0" smtClean="0"/>
          </a:p>
          <a:p>
            <a:pPr eaLnBrk="1" fontAlgn="auto" hangingPunct="1">
              <a:spcAft>
                <a:spcPts val="0"/>
              </a:spcAft>
              <a:buFont typeface="Arial" pitchFamily="34" charset="0"/>
              <a:buNone/>
              <a:defRPr/>
            </a:pPr>
            <a:endParaRPr lang="tr-TR" sz="2400" dirty="0" smtClean="0">
              <a:latin typeface="Times New Roman" panose="02020603050405020304" pitchFamily="18" charset="0"/>
              <a:cs typeface="Times New Roman" panose="02020603050405020304" pitchFamily="18" charset="0"/>
            </a:endParaRPr>
          </a:p>
          <a:p>
            <a:pPr eaLnBrk="1" fontAlgn="auto" hangingPunct="1">
              <a:spcAft>
                <a:spcPts val="0"/>
              </a:spcAft>
              <a:buFont typeface="Arial" pitchFamily="34" charset="0"/>
              <a:buChar char="•"/>
              <a:defRPr/>
            </a:pPr>
            <a:endParaRPr lang="tr-TR" sz="2400" dirty="0" smtClean="0">
              <a:latin typeface="Times New Roman" panose="02020603050405020304" pitchFamily="18" charset="0"/>
              <a:cs typeface="Times New Roman" panose="02020603050405020304" pitchFamily="18" charset="0"/>
            </a:endParaRPr>
          </a:p>
          <a:p>
            <a:pPr marL="0" indent="0" eaLnBrk="1" fontAlgn="auto" hangingPunct="1">
              <a:spcAft>
                <a:spcPts val="0"/>
              </a:spcAft>
              <a:buFont typeface="Arial" pitchFamily="34" charset="0"/>
              <a:buNone/>
              <a:defRPr/>
            </a:pPr>
            <a:endParaRPr lang="tr-TR" dirty="0">
              <a:latin typeface="Times New Roman" panose="02020603050405020304" pitchFamily="18" charset="0"/>
              <a:cs typeface="Times New Roman" panose="02020603050405020304" pitchFamily="18" charset="0"/>
            </a:endParaRPr>
          </a:p>
        </p:txBody>
      </p:sp>
      <p:pic>
        <p:nvPicPr>
          <p:cNvPr id="86019" name="Picture 4" descr="indir (2)"/>
          <p:cNvPicPr>
            <a:picLocks noChangeAspect="1" noChangeArrowheads="1"/>
          </p:cNvPicPr>
          <p:nvPr/>
        </p:nvPicPr>
        <p:blipFill>
          <a:blip r:embed="rId3"/>
          <a:srcRect/>
          <a:stretch>
            <a:fillRect/>
          </a:stretch>
        </p:blipFill>
        <p:spPr bwMode="auto">
          <a:xfrm>
            <a:off x="5940425" y="549275"/>
            <a:ext cx="2097088" cy="2127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Unvan 1"/>
          <p:cNvSpPr>
            <a:spLocks noGrp="1"/>
          </p:cNvSpPr>
          <p:nvPr>
            <p:ph type="title"/>
          </p:nvPr>
        </p:nvSpPr>
        <p:spPr>
          <a:xfrm>
            <a:off x="468313" y="260350"/>
            <a:ext cx="8229600" cy="1143000"/>
          </a:xfrm>
        </p:spPr>
        <p:txBody>
          <a:bodyPr/>
          <a:lstStyle/>
          <a:p>
            <a:pPr eaLnBrk="1" hangingPunct="1"/>
            <a:r>
              <a:rPr lang="tr-TR" smtClean="0"/>
              <a:t> </a:t>
            </a:r>
          </a:p>
        </p:txBody>
      </p:sp>
      <p:sp>
        <p:nvSpPr>
          <p:cNvPr id="88066" name="İçerik Yer Tutucusu 2"/>
          <p:cNvSpPr>
            <a:spLocks noGrp="1"/>
          </p:cNvSpPr>
          <p:nvPr>
            <p:ph idx="1"/>
          </p:nvPr>
        </p:nvSpPr>
        <p:spPr>
          <a:xfrm>
            <a:off x="457200" y="1052513"/>
            <a:ext cx="8686800" cy="5805487"/>
          </a:xfrm>
        </p:spPr>
        <p:txBody>
          <a:bodyPr/>
          <a:lstStyle/>
          <a:p>
            <a:pPr marL="0" indent="0" eaLnBrk="1" hangingPunct="1">
              <a:buFont typeface="Arial" charset="0"/>
              <a:buNone/>
            </a:pPr>
            <a:endParaRPr lang="tr-TR" sz="2400" smtClean="0">
              <a:latin typeface="Times New Roman" pitchFamily="18" charset="0"/>
              <a:cs typeface="Times New Roman" pitchFamily="18" charset="0"/>
            </a:endParaRPr>
          </a:p>
          <a:p>
            <a:pPr marL="0" indent="0" eaLnBrk="1" hangingPunct="1">
              <a:buFont typeface="Arial" charset="0"/>
              <a:buNone/>
            </a:pPr>
            <a:r>
              <a:rPr lang="tr-TR" sz="2400" smtClean="0">
                <a:latin typeface="Times New Roman" pitchFamily="18" charset="0"/>
                <a:cs typeface="Times New Roman" pitchFamily="18" charset="0"/>
              </a:rPr>
              <a:t>                                          Sabahleyin kuru, temiz ve kılsız deriye</a:t>
            </a:r>
          </a:p>
          <a:p>
            <a:pPr marL="0" indent="0" eaLnBrk="1" hangingPunct="1">
              <a:buFont typeface="Arial" charset="0"/>
              <a:buNone/>
            </a:pPr>
            <a:r>
              <a:rPr lang="tr-TR" sz="2400" smtClean="0">
                <a:latin typeface="Times New Roman" pitchFamily="18" charset="0"/>
                <a:cs typeface="Times New Roman" pitchFamily="18" charset="0"/>
              </a:rPr>
              <a:t>                                         (genellikle gövdenin üst kısmına, omuz  </a:t>
            </a:r>
          </a:p>
          <a:p>
            <a:pPr marL="0" indent="0" eaLnBrk="1" hangingPunct="1">
              <a:buFont typeface="Arial" charset="0"/>
              <a:buNone/>
            </a:pPr>
            <a:r>
              <a:rPr lang="tr-TR" sz="2400" smtClean="0">
                <a:latin typeface="Times New Roman" pitchFamily="18" charset="0"/>
                <a:cs typeface="Times New Roman" pitchFamily="18" charset="0"/>
              </a:rPr>
              <a:t>                                         etrafına ve üst kol bölgesine) yapıştırılır.</a:t>
            </a:r>
          </a:p>
          <a:p>
            <a:pPr marL="0" indent="0" eaLnBrk="1" hangingPunct="1"/>
            <a:endParaRPr lang="tr-TR" sz="2400" smtClean="0">
              <a:latin typeface="Times New Roman" pitchFamily="18" charset="0"/>
              <a:cs typeface="Times New Roman" pitchFamily="18" charset="0"/>
            </a:endParaRPr>
          </a:p>
          <a:p>
            <a:pPr marL="0" indent="0" eaLnBrk="1" hangingPunct="1"/>
            <a:r>
              <a:rPr lang="tr-TR" sz="2400" smtClean="0">
                <a:latin typeface="Times New Roman" pitchFamily="18" charset="0"/>
                <a:cs typeface="Times New Roman" pitchFamily="18" charset="0"/>
              </a:rPr>
              <a:t>Her gün farklı bir bölgeye yapıştırılır.Ancak dört gün sonra tekrar aynı yere yapıştırılması önerilir. </a:t>
            </a:r>
          </a:p>
          <a:p>
            <a:pPr marL="0" indent="0" eaLnBrk="1" hangingPunct="1"/>
            <a:endParaRPr lang="tr-TR" sz="2400" smtClean="0">
              <a:latin typeface="Times New Roman" pitchFamily="18" charset="0"/>
              <a:cs typeface="Times New Roman" pitchFamily="18" charset="0"/>
            </a:endParaRPr>
          </a:p>
          <a:p>
            <a:pPr marL="0" indent="0" eaLnBrk="1" hangingPunct="1"/>
            <a:r>
              <a:rPr lang="tr-TR" sz="2400" smtClean="0">
                <a:latin typeface="Times New Roman" pitchFamily="18" charset="0"/>
                <a:cs typeface="Times New Roman" pitchFamily="18" charset="0"/>
              </a:rPr>
              <a:t>Böylece deride oluşabilecek irritasyon eritem gibi yan etkilerin sıklığı azalır.</a:t>
            </a:r>
          </a:p>
          <a:p>
            <a:pPr marL="0" indent="0" eaLnBrk="1" hangingPunct="1"/>
            <a:endParaRPr lang="tr-TR" sz="2400" smtClean="0">
              <a:latin typeface="Times New Roman" pitchFamily="18" charset="0"/>
              <a:cs typeface="Times New Roman" pitchFamily="18" charset="0"/>
            </a:endParaRPr>
          </a:p>
        </p:txBody>
      </p:sp>
      <p:pic>
        <p:nvPicPr>
          <p:cNvPr id="88067" name="Picture 4" descr="nikotin-bandi-6351"/>
          <p:cNvPicPr>
            <a:picLocks noChangeAspect="1" noChangeArrowheads="1"/>
          </p:cNvPicPr>
          <p:nvPr/>
        </p:nvPicPr>
        <p:blipFill>
          <a:blip r:embed="rId3"/>
          <a:srcRect/>
          <a:stretch>
            <a:fillRect/>
          </a:stretch>
        </p:blipFill>
        <p:spPr bwMode="auto">
          <a:xfrm>
            <a:off x="0" y="188913"/>
            <a:ext cx="3563938" cy="2735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1 Başlık"/>
          <p:cNvSpPr>
            <a:spLocks noGrp="1"/>
          </p:cNvSpPr>
          <p:nvPr>
            <p:ph type="title"/>
          </p:nvPr>
        </p:nvSpPr>
        <p:spPr/>
        <p:txBody>
          <a:bodyPr/>
          <a:lstStyle/>
          <a:p>
            <a:pPr eaLnBrk="1" hangingPunct="1"/>
            <a:r>
              <a:rPr lang="tr-TR" smtClean="0"/>
              <a:t> </a:t>
            </a:r>
          </a:p>
        </p:txBody>
      </p:sp>
      <p:sp>
        <p:nvSpPr>
          <p:cNvPr id="90114" name="2 İçerik Yer Tutucusu"/>
          <p:cNvSpPr>
            <a:spLocks noGrp="1"/>
          </p:cNvSpPr>
          <p:nvPr>
            <p:ph idx="1"/>
          </p:nvPr>
        </p:nvSpPr>
        <p:spPr>
          <a:xfrm>
            <a:off x="457200" y="1357313"/>
            <a:ext cx="8229600" cy="4768850"/>
          </a:xfrm>
        </p:spPr>
        <p:txBody>
          <a:bodyPr/>
          <a:lstStyle/>
          <a:p>
            <a:pPr eaLnBrk="1" hangingPunct="1">
              <a:buFont typeface="Arial" charset="0"/>
              <a:buNone/>
            </a:pPr>
            <a:r>
              <a:rPr lang="tr-TR" sz="2400" b="1" i="1" smtClean="0">
                <a:latin typeface="Times New Roman" pitchFamily="18" charset="0"/>
                <a:cs typeface="Times New Roman" pitchFamily="18" charset="0"/>
              </a:rPr>
              <a:t>Nikotin Nazal Sprey </a:t>
            </a:r>
          </a:p>
          <a:p>
            <a:pPr eaLnBrk="1" hangingPunct="1">
              <a:buFont typeface="Arial" charset="0"/>
              <a:buNone/>
            </a:pPr>
            <a:endParaRPr lang="tr-TR" sz="2400" i="1" smtClean="0">
              <a:latin typeface="Times New Roman" pitchFamily="18" charset="0"/>
              <a:cs typeface="Times New Roman" pitchFamily="18" charset="0"/>
            </a:endParaRPr>
          </a:p>
          <a:p>
            <a:pPr eaLnBrk="1" hangingPunct="1"/>
            <a:r>
              <a:rPr lang="tr-TR" sz="2400" smtClean="0">
                <a:latin typeface="Times New Roman" pitchFamily="18" charset="0"/>
                <a:cs typeface="Times New Roman" pitchFamily="18" charset="0"/>
              </a:rPr>
              <a:t>Nikotinin vücuda en hızlı alınış şeklidir .</a:t>
            </a:r>
          </a:p>
          <a:p>
            <a:pPr eaLnBrk="1" hangingPunct="1"/>
            <a:r>
              <a:rPr lang="tr-TR" sz="2400" smtClean="0">
                <a:latin typeface="Times New Roman" pitchFamily="18" charset="0"/>
                <a:cs typeface="Times New Roman" pitchFamily="18" charset="0"/>
              </a:rPr>
              <a:t>Yüksek bağımlılığı olan olgular için uygun.</a:t>
            </a:r>
          </a:p>
          <a:p>
            <a:pPr eaLnBrk="1" hangingPunct="1"/>
            <a:r>
              <a:rPr lang="tr-TR" sz="2400" smtClean="0">
                <a:latin typeface="Times New Roman" pitchFamily="18" charset="0"/>
                <a:cs typeface="Times New Roman" pitchFamily="18" charset="0"/>
              </a:rPr>
              <a:t>Önerilen doz 10-40 püskürtme/ gündür. </a:t>
            </a:r>
          </a:p>
          <a:p>
            <a:pPr eaLnBrk="1" hangingPunct="1"/>
            <a:r>
              <a:rPr lang="tr-TR" sz="2400" smtClean="0">
                <a:latin typeface="Times New Roman" pitchFamily="18" charset="0"/>
                <a:cs typeface="Times New Roman" pitchFamily="18" charset="0"/>
              </a:rPr>
              <a:t>Tedavi süresi 3-12 ay arası değişmektedir. </a:t>
            </a:r>
          </a:p>
          <a:p>
            <a:pPr eaLnBrk="1" hangingPunct="1"/>
            <a:endParaRPr lang="tr-TR" sz="2400" smtClean="0">
              <a:latin typeface="Times New Roman" pitchFamily="18" charset="0"/>
              <a:cs typeface="Times New Roman" pitchFamily="18" charset="0"/>
            </a:endParaRPr>
          </a:p>
          <a:p>
            <a:pPr eaLnBrk="1" hangingPunct="1"/>
            <a:r>
              <a:rPr lang="tr-TR" sz="2400" i="1" smtClean="0">
                <a:latin typeface="Times New Roman" pitchFamily="18" charset="0"/>
                <a:cs typeface="Times New Roman" pitchFamily="18" charset="0"/>
              </a:rPr>
              <a:t>Yan etkisi; </a:t>
            </a:r>
            <a:r>
              <a:rPr lang="tr-TR" sz="2400" smtClean="0">
                <a:latin typeface="Times New Roman" pitchFamily="18" charset="0"/>
                <a:cs typeface="Times New Roman" pitchFamily="18" charset="0"/>
              </a:rPr>
              <a:t>mukozal irritasyona bağlı nazal sekresyonlarda artış, mukozada konjesyon, gözlerde yaşarma, öksürük, burun çekme ve aksırıktır. </a:t>
            </a:r>
            <a:endParaRPr lang="tr-TR" sz="2400" smtClean="0"/>
          </a:p>
        </p:txBody>
      </p:sp>
      <p:pic>
        <p:nvPicPr>
          <p:cNvPr id="90115" name="Picture 4" descr="img7"/>
          <p:cNvPicPr>
            <a:picLocks noChangeAspect="1" noChangeArrowheads="1"/>
          </p:cNvPicPr>
          <p:nvPr/>
        </p:nvPicPr>
        <p:blipFill>
          <a:blip r:embed="rId2"/>
          <a:srcRect/>
          <a:stretch>
            <a:fillRect/>
          </a:stretch>
        </p:blipFill>
        <p:spPr bwMode="auto">
          <a:xfrm>
            <a:off x="6659563" y="620713"/>
            <a:ext cx="1943100" cy="3313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1 Başlık"/>
          <p:cNvSpPr>
            <a:spLocks noGrp="1"/>
          </p:cNvSpPr>
          <p:nvPr>
            <p:ph type="title"/>
          </p:nvPr>
        </p:nvSpPr>
        <p:spPr/>
        <p:txBody>
          <a:bodyPr/>
          <a:lstStyle/>
          <a:p>
            <a:pPr eaLnBrk="1" hangingPunct="1"/>
            <a:r>
              <a:rPr lang="tr-TR" smtClean="0"/>
              <a:t> </a:t>
            </a:r>
          </a:p>
        </p:txBody>
      </p:sp>
      <p:sp>
        <p:nvSpPr>
          <p:cNvPr id="91138" name="2 İçerik Yer Tutucusu"/>
          <p:cNvSpPr>
            <a:spLocks noGrp="1"/>
          </p:cNvSpPr>
          <p:nvPr>
            <p:ph idx="1"/>
          </p:nvPr>
        </p:nvSpPr>
        <p:spPr>
          <a:xfrm>
            <a:off x="457200" y="1285875"/>
            <a:ext cx="8229600" cy="5214938"/>
          </a:xfrm>
        </p:spPr>
        <p:txBody>
          <a:bodyPr/>
          <a:lstStyle/>
          <a:p>
            <a:pPr eaLnBrk="1" hangingPunct="1">
              <a:buFont typeface="Arial" charset="0"/>
              <a:buNone/>
            </a:pPr>
            <a:r>
              <a:rPr lang="tr-TR" sz="2400" b="1" i="1" smtClean="0"/>
              <a:t>Nikotin Sakızı </a:t>
            </a:r>
          </a:p>
          <a:p>
            <a:pPr eaLnBrk="1" hangingPunct="1">
              <a:buFont typeface="Arial" charset="0"/>
              <a:buNone/>
            </a:pPr>
            <a:endParaRPr lang="tr-TR" sz="2400" i="1" smtClean="0">
              <a:latin typeface="Times New Roman" pitchFamily="18" charset="0"/>
              <a:cs typeface="Times New Roman" pitchFamily="18" charset="0"/>
            </a:endParaRPr>
          </a:p>
          <a:p>
            <a:pPr eaLnBrk="1" hangingPunct="1"/>
            <a:r>
              <a:rPr lang="tr-TR" sz="2400" smtClean="0">
                <a:latin typeface="Times New Roman" pitchFamily="18" charset="0"/>
                <a:cs typeface="Times New Roman" pitchFamily="18" charset="0"/>
              </a:rPr>
              <a:t>2 mg’lık ve 4mg’lık iki form </a:t>
            </a:r>
          </a:p>
          <a:p>
            <a:pPr eaLnBrk="1" hangingPunct="1"/>
            <a:endParaRPr lang="tr-TR" sz="2400" smtClean="0">
              <a:latin typeface="Times New Roman" pitchFamily="18" charset="0"/>
              <a:cs typeface="Times New Roman" pitchFamily="18" charset="0"/>
            </a:endParaRPr>
          </a:p>
          <a:p>
            <a:pPr eaLnBrk="1" hangingPunct="1"/>
            <a:r>
              <a:rPr lang="tr-TR" sz="2400" smtClean="0">
                <a:latin typeface="Times New Roman" pitchFamily="18" charset="0"/>
                <a:cs typeface="Times New Roman" pitchFamily="18" charset="0"/>
              </a:rPr>
              <a:t>Sakız yavaş çiğnenmelidir.</a:t>
            </a:r>
          </a:p>
          <a:p>
            <a:pPr eaLnBrk="1" hangingPunct="1"/>
            <a:endParaRPr lang="tr-TR" sz="2400" smtClean="0">
              <a:latin typeface="Times New Roman" pitchFamily="18" charset="0"/>
              <a:cs typeface="Times New Roman" pitchFamily="18" charset="0"/>
            </a:endParaRPr>
          </a:p>
          <a:p>
            <a:pPr eaLnBrk="1" hangingPunct="1"/>
            <a:r>
              <a:rPr lang="tr-TR" sz="2400" smtClean="0">
                <a:latin typeface="Times New Roman" pitchFamily="18" charset="0"/>
                <a:cs typeface="Times New Roman" pitchFamily="18" charset="0"/>
              </a:rPr>
              <a:t>Sigara içme isteği ortaya çıktığı zaman, nikotin tadını hissedene kadar sakızı 5-10 kez çiğneyip sonra bir kaç dakika yanak mukozasında bekletmeli, nikotin emilimini arttırabilir.</a:t>
            </a:r>
          </a:p>
        </p:txBody>
      </p:sp>
      <p:pic>
        <p:nvPicPr>
          <p:cNvPr id="91139" name="Picture 5" descr="8_buyuk_1__1"/>
          <p:cNvPicPr>
            <a:picLocks noChangeAspect="1" noChangeArrowheads="1"/>
          </p:cNvPicPr>
          <p:nvPr/>
        </p:nvPicPr>
        <p:blipFill>
          <a:blip r:embed="rId3"/>
          <a:srcRect/>
          <a:stretch>
            <a:fillRect/>
          </a:stretch>
        </p:blipFill>
        <p:spPr bwMode="auto">
          <a:xfrm>
            <a:off x="5786438" y="642938"/>
            <a:ext cx="2705100" cy="238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1 Başlık"/>
          <p:cNvSpPr>
            <a:spLocks noGrp="1"/>
          </p:cNvSpPr>
          <p:nvPr>
            <p:ph type="title"/>
          </p:nvPr>
        </p:nvSpPr>
        <p:spPr/>
        <p:txBody>
          <a:bodyPr/>
          <a:lstStyle/>
          <a:p>
            <a:pPr eaLnBrk="1" hangingPunct="1"/>
            <a:r>
              <a:rPr lang="tr-TR" smtClean="0"/>
              <a:t> </a:t>
            </a:r>
          </a:p>
        </p:txBody>
      </p:sp>
      <p:sp>
        <p:nvSpPr>
          <p:cNvPr id="93186" name="2 İçerik Yer Tutucusu"/>
          <p:cNvSpPr>
            <a:spLocks noGrp="1"/>
          </p:cNvSpPr>
          <p:nvPr>
            <p:ph idx="1"/>
          </p:nvPr>
        </p:nvSpPr>
        <p:spPr/>
        <p:txBody>
          <a:bodyPr/>
          <a:lstStyle/>
          <a:p>
            <a:pPr eaLnBrk="1" hangingPunct="1"/>
            <a:r>
              <a:rPr lang="tr-TR" sz="2400" smtClean="0">
                <a:latin typeface="Times New Roman" pitchFamily="18" charset="0"/>
                <a:cs typeface="Times New Roman" pitchFamily="18" charset="0"/>
              </a:rPr>
              <a:t>Çiğneme sıklığı ve miktarını kişiler kendi ihtiyaçlarına göre belirlemektedir. </a:t>
            </a:r>
          </a:p>
          <a:p>
            <a:pPr eaLnBrk="1" hangingPunct="1"/>
            <a:endParaRPr lang="tr-TR" sz="2400" smtClean="0">
              <a:latin typeface="Times New Roman" pitchFamily="18" charset="0"/>
              <a:cs typeface="Times New Roman" pitchFamily="18" charset="0"/>
            </a:endParaRPr>
          </a:p>
          <a:p>
            <a:pPr eaLnBrk="1" hangingPunct="1"/>
            <a:r>
              <a:rPr lang="tr-TR" sz="2400" smtClean="0">
                <a:latin typeface="Times New Roman" pitchFamily="18" charset="0"/>
                <a:cs typeface="Times New Roman" pitchFamily="18" charset="0"/>
              </a:rPr>
              <a:t>İki sakız arasında en az yarım saat ara bırakılmalıdır. </a:t>
            </a:r>
          </a:p>
          <a:p>
            <a:pPr eaLnBrk="1" hangingPunct="1">
              <a:buFont typeface="Arial" charset="0"/>
              <a:buNone/>
            </a:pPr>
            <a:endParaRPr lang="tr-TR" sz="2400" smtClean="0">
              <a:latin typeface="Times New Roman" pitchFamily="18" charset="0"/>
              <a:cs typeface="Times New Roman" pitchFamily="18" charset="0"/>
            </a:endParaRPr>
          </a:p>
          <a:p>
            <a:pPr eaLnBrk="1" hangingPunct="1"/>
            <a:r>
              <a:rPr lang="tr-TR" sz="2400" smtClean="0">
                <a:latin typeface="Times New Roman" pitchFamily="18" charset="0"/>
                <a:cs typeface="Times New Roman" pitchFamily="18" charset="0"/>
              </a:rPr>
              <a:t>Nikotin sakız tedavisinin 8-12 hafta kullanılması yeterlidir, ancak gerektiğinde bu süre uzatılabilir. Birçok çalışmada tedavinin bazen bir yıla kadar devam ettiği görülmüştür. </a:t>
            </a:r>
          </a:p>
          <a:p>
            <a:pPr eaLnBrk="1" hangingPunct="1"/>
            <a:endParaRPr lang="tr-TR"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1 Başlık"/>
          <p:cNvSpPr>
            <a:spLocks noGrp="1"/>
          </p:cNvSpPr>
          <p:nvPr>
            <p:ph type="title"/>
          </p:nvPr>
        </p:nvSpPr>
        <p:spPr/>
        <p:txBody>
          <a:bodyPr/>
          <a:lstStyle/>
          <a:p>
            <a:pPr eaLnBrk="1" hangingPunct="1"/>
            <a:r>
              <a:rPr lang="tr-TR" smtClean="0"/>
              <a:t> </a:t>
            </a:r>
          </a:p>
        </p:txBody>
      </p:sp>
      <p:sp>
        <p:nvSpPr>
          <p:cNvPr id="95234" name="2 İçerik Yer Tutucusu"/>
          <p:cNvSpPr>
            <a:spLocks noGrp="1"/>
          </p:cNvSpPr>
          <p:nvPr>
            <p:ph idx="1"/>
          </p:nvPr>
        </p:nvSpPr>
        <p:spPr>
          <a:xfrm>
            <a:off x="457200" y="1125538"/>
            <a:ext cx="8229600" cy="5000625"/>
          </a:xfrm>
        </p:spPr>
        <p:txBody>
          <a:bodyPr/>
          <a:lstStyle/>
          <a:p>
            <a:pPr eaLnBrk="1" hangingPunct="1"/>
            <a:r>
              <a:rPr lang="tr-TR" sz="2400" b="1" i="1" smtClean="0">
                <a:latin typeface="Times New Roman" pitchFamily="18" charset="0"/>
                <a:cs typeface="Times New Roman" pitchFamily="18" charset="0"/>
              </a:rPr>
              <a:t>Nikotin sublingual tablet:</a:t>
            </a:r>
          </a:p>
          <a:p>
            <a:pPr eaLnBrk="1" hangingPunct="1"/>
            <a:r>
              <a:rPr lang="tr-TR" sz="2400" smtClean="0">
                <a:latin typeface="Times New Roman" pitchFamily="18" charset="0"/>
                <a:cs typeface="Times New Roman" pitchFamily="18" charset="0"/>
              </a:rPr>
              <a:t> 2 mg’lık tabletler </a:t>
            </a:r>
          </a:p>
          <a:p>
            <a:pPr eaLnBrk="1" hangingPunct="1"/>
            <a:r>
              <a:rPr lang="tr-TR" sz="2400" smtClean="0">
                <a:latin typeface="Times New Roman" pitchFamily="18" charset="0"/>
                <a:cs typeface="Times New Roman" pitchFamily="18" charset="0"/>
              </a:rPr>
              <a:t>Saatte bir tablet kullanılması önerilmektedir. </a:t>
            </a:r>
          </a:p>
          <a:p>
            <a:pPr eaLnBrk="1" hangingPunct="1"/>
            <a:r>
              <a:rPr lang="tr-TR" sz="2400" smtClean="0">
                <a:latin typeface="Times New Roman" pitchFamily="18" charset="0"/>
                <a:cs typeface="Times New Roman" pitchFamily="18" charset="0"/>
              </a:rPr>
              <a:t>Tabletler 20 dakika kullanıldıktan sonra atılmalıdır.</a:t>
            </a:r>
          </a:p>
          <a:p>
            <a:pPr eaLnBrk="1" hangingPunct="1"/>
            <a:endParaRPr lang="tr-TR" sz="2400" smtClean="0">
              <a:latin typeface="Times New Roman" pitchFamily="18" charset="0"/>
              <a:cs typeface="Times New Roman" pitchFamily="18" charset="0"/>
            </a:endParaRPr>
          </a:p>
          <a:p>
            <a:pPr eaLnBrk="1" hangingPunct="1"/>
            <a:endParaRPr lang="tr-TR" sz="2400" smtClean="0">
              <a:latin typeface="Times New Roman" pitchFamily="18" charset="0"/>
              <a:cs typeface="Times New Roman" pitchFamily="18" charset="0"/>
            </a:endParaRPr>
          </a:p>
          <a:p>
            <a:pPr eaLnBrk="1" hangingPunct="1"/>
            <a:r>
              <a:rPr lang="tr-TR" sz="2400" smtClean="0">
                <a:latin typeface="Times New Roman" pitchFamily="18" charset="0"/>
                <a:cs typeface="Times New Roman" pitchFamily="18" charset="0"/>
              </a:rPr>
              <a:t> </a:t>
            </a:r>
            <a:r>
              <a:rPr lang="tr-TR" sz="2400" b="1" i="1" smtClean="0">
                <a:latin typeface="Times New Roman" pitchFamily="18" charset="0"/>
                <a:cs typeface="Times New Roman" pitchFamily="18" charset="0"/>
              </a:rPr>
              <a:t>Nikotin pastil: </a:t>
            </a:r>
          </a:p>
          <a:p>
            <a:pPr eaLnBrk="1" hangingPunct="1"/>
            <a:r>
              <a:rPr lang="tr-TR" sz="2400" smtClean="0">
                <a:latin typeface="Times New Roman" pitchFamily="18" charset="0"/>
                <a:cs typeface="Times New Roman" pitchFamily="18" charset="0"/>
              </a:rPr>
              <a:t>1mg, 2 mg ve 4 mg’lık formları mevcuttur. </a:t>
            </a:r>
          </a:p>
          <a:p>
            <a:pPr eaLnBrk="1" hangingPunct="1"/>
            <a:r>
              <a:rPr lang="tr-TR" sz="2400" smtClean="0">
                <a:latin typeface="Times New Roman" pitchFamily="18" charset="0"/>
                <a:cs typeface="Times New Roman" pitchFamily="18" charset="0"/>
              </a:rPr>
              <a:t>Pastil 30 dakikalık bir kullanımdan sonra atılmalıdır.</a:t>
            </a:r>
          </a:p>
          <a:p>
            <a:pPr eaLnBrk="1" hangingPunct="1"/>
            <a:r>
              <a:rPr lang="tr-TR" sz="2400" smtClean="0">
                <a:latin typeface="Times New Roman" pitchFamily="18" charset="0"/>
                <a:cs typeface="Times New Roman" pitchFamily="18" charset="0"/>
              </a:rPr>
              <a:t>Saatte bir pastil, günde 15 ve üstü pastil</a:t>
            </a:r>
          </a:p>
        </p:txBody>
      </p:sp>
      <p:pic>
        <p:nvPicPr>
          <p:cNvPr id="95235" name="Picture 4" descr="img12"/>
          <p:cNvPicPr>
            <a:picLocks noChangeAspect="1" noChangeArrowheads="1"/>
          </p:cNvPicPr>
          <p:nvPr/>
        </p:nvPicPr>
        <p:blipFill>
          <a:blip r:embed="rId3"/>
          <a:srcRect/>
          <a:stretch>
            <a:fillRect/>
          </a:stretch>
        </p:blipFill>
        <p:spPr bwMode="auto">
          <a:xfrm>
            <a:off x="7019925" y="620713"/>
            <a:ext cx="1655763" cy="1862137"/>
          </a:xfrm>
          <a:prstGeom prst="rect">
            <a:avLst/>
          </a:prstGeom>
          <a:noFill/>
          <a:ln w="9525">
            <a:noFill/>
            <a:miter lim="800000"/>
            <a:headEnd/>
            <a:tailEnd/>
          </a:ln>
        </p:spPr>
      </p:pic>
      <p:pic>
        <p:nvPicPr>
          <p:cNvPr id="95236" name="Picture 5" descr="img18"/>
          <p:cNvPicPr>
            <a:picLocks noChangeAspect="1" noChangeArrowheads="1"/>
          </p:cNvPicPr>
          <p:nvPr/>
        </p:nvPicPr>
        <p:blipFill>
          <a:blip r:embed="rId4"/>
          <a:srcRect/>
          <a:stretch>
            <a:fillRect/>
          </a:stretch>
        </p:blipFill>
        <p:spPr bwMode="auto">
          <a:xfrm>
            <a:off x="7164388" y="3357563"/>
            <a:ext cx="1584325" cy="1389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1 Başlık"/>
          <p:cNvSpPr>
            <a:spLocks noGrp="1"/>
          </p:cNvSpPr>
          <p:nvPr>
            <p:ph type="title"/>
          </p:nvPr>
        </p:nvSpPr>
        <p:spPr>
          <a:xfrm>
            <a:off x="214313" y="500063"/>
            <a:ext cx="6858000" cy="1500187"/>
          </a:xfrm>
        </p:spPr>
        <p:txBody>
          <a:bodyPr/>
          <a:lstStyle/>
          <a:p>
            <a:pPr eaLnBrk="1" hangingPunct="1"/>
            <a:r>
              <a:rPr lang="tr-TR" sz="3200" b="1" i="1" smtClean="0">
                <a:latin typeface="Times New Roman" pitchFamily="18" charset="0"/>
                <a:cs typeface="Times New Roman" pitchFamily="18" charset="0"/>
              </a:rPr>
              <a:t>   Nasıl Bir Sorunla Karşı Karşıyayız ?</a:t>
            </a:r>
          </a:p>
        </p:txBody>
      </p:sp>
      <p:sp>
        <p:nvSpPr>
          <p:cNvPr id="20482" name="2 İçerik Yer Tutucusu"/>
          <p:cNvSpPr>
            <a:spLocks noGrp="1"/>
          </p:cNvSpPr>
          <p:nvPr>
            <p:ph idx="1"/>
          </p:nvPr>
        </p:nvSpPr>
        <p:spPr>
          <a:xfrm>
            <a:off x="428625" y="2071688"/>
            <a:ext cx="8229600" cy="3954462"/>
          </a:xfrm>
        </p:spPr>
        <p:txBody>
          <a:bodyPr/>
          <a:lstStyle/>
          <a:p>
            <a:pPr algn="ctr" eaLnBrk="1" hangingPunct="1"/>
            <a:endParaRPr lang="tr-TR" sz="2400" smtClean="0">
              <a:latin typeface="Times New Roman" pitchFamily="18" charset="0"/>
              <a:cs typeface="Times New Roman" pitchFamily="18" charset="0"/>
            </a:endParaRPr>
          </a:p>
          <a:p>
            <a:pPr algn="ctr" eaLnBrk="1" hangingPunct="1"/>
            <a:endParaRPr lang="tr-TR" sz="2400" smtClean="0">
              <a:latin typeface="Times New Roman" pitchFamily="18" charset="0"/>
              <a:cs typeface="Times New Roman" pitchFamily="18" charset="0"/>
            </a:endParaRPr>
          </a:p>
          <a:p>
            <a:pPr algn="ctr" eaLnBrk="1" hangingPunct="1">
              <a:buFont typeface="Arial" charset="0"/>
              <a:buNone/>
            </a:pPr>
            <a:r>
              <a:rPr lang="tr-TR" sz="2400" smtClean="0">
                <a:latin typeface="Times New Roman" pitchFamily="18" charset="0"/>
                <a:cs typeface="Times New Roman" pitchFamily="18" charset="0"/>
              </a:rPr>
              <a:t>  Sigara kullanımı ve bağımlılığı, öldürücü hastalıklara neden olan ve beklenen yaşam süresini ortalama olarak 10 yıl kısaltan en zararlı etmenlerden biridir.</a:t>
            </a:r>
          </a:p>
        </p:txBody>
      </p:sp>
      <p:pic>
        <p:nvPicPr>
          <p:cNvPr id="20483" name="Picture 2"/>
          <p:cNvPicPr>
            <a:picLocks noChangeAspect="1" noChangeArrowheads="1"/>
          </p:cNvPicPr>
          <p:nvPr/>
        </p:nvPicPr>
        <p:blipFill>
          <a:blip r:embed="rId3"/>
          <a:srcRect/>
          <a:stretch>
            <a:fillRect/>
          </a:stretch>
        </p:blipFill>
        <p:spPr bwMode="auto">
          <a:xfrm>
            <a:off x="6858000" y="0"/>
            <a:ext cx="2286000"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1 Başlık"/>
          <p:cNvSpPr>
            <a:spLocks noGrp="1"/>
          </p:cNvSpPr>
          <p:nvPr>
            <p:ph type="title"/>
          </p:nvPr>
        </p:nvSpPr>
        <p:spPr/>
        <p:txBody>
          <a:bodyPr/>
          <a:lstStyle/>
          <a:p>
            <a:pPr eaLnBrk="1" hangingPunct="1"/>
            <a:r>
              <a:rPr lang="tr-TR" smtClean="0"/>
              <a:t> </a:t>
            </a:r>
          </a:p>
        </p:txBody>
      </p:sp>
      <p:sp>
        <p:nvSpPr>
          <p:cNvPr id="97282" name="2 İçerik Yer Tutucusu"/>
          <p:cNvSpPr>
            <a:spLocks noGrp="1"/>
          </p:cNvSpPr>
          <p:nvPr>
            <p:ph idx="1"/>
          </p:nvPr>
        </p:nvSpPr>
        <p:spPr>
          <a:xfrm>
            <a:off x="457200" y="1214438"/>
            <a:ext cx="8229600" cy="5383212"/>
          </a:xfrm>
        </p:spPr>
        <p:txBody>
          <a:bodyPr/>
          <a:lstStyle/>
          <a:p>
            <a:pPr eaLnBrk="1" hangingPunct="1">
              <a:buFont typeface="Arial" charset="0"/>
              <a:buNone/>
            </a:pPr>
            <a:r>
              <a:rPr lang="tr-TR" sz="2400" b="1" i="1" smtClean="0">
                <a:latin typeface="Times New Roman" pitchFamily="18" charset="0"/>
                <a:cs typeface="Times New Roman" pitchFamily="18" charset="0"/>
              </a:rPr>
              <a:t>Nikotin inhalatör:</a:t>
            </a:r>
          </a:p>
          <a:p>
            <a:pPr eaLnBrk="1" hangingPunct="1">
              <a:buFont typeface="Arial" charset="0"/>
              <a:buNone/>
            </a:pPr>
            <a:endParaRPr lang="tr-TR" sz="2400" smtClean="0">
              <a:latin typeface="Times New Roman" pitchFamily="18" charset="0"/>
              <a:cs typeface="Times New Roman" pitchFamily="18" charset="0"/>
            </a:endParaRPr>
          </a:p>
          <a:p>
            <a:pPr eaLnBrk="1" hangingPunct="1"/>
            <a:r>
              <a:rPr lang="tr-TR" sz="2400" smtClean="0">
                <a:latin typeface="Times New Roman" pitchFamily="18" charset="0"/>
                <a:cs typeface="Times New Roman" pitchFamily="18" charset="0"/>
              </a:rPr>
              <a:t>Nikotin inhalatör sigara ağızlığına benzer şekilde olduğu için sigara ile ilgili el ve ağız alışkanlığının yerini doldurması açısından yararlı olabilir.</a:t>
            </a:r>
          </a:p>
          <a:p>
            <a:pPr eaLnBrk="1" hangingPunct="1"/>
            <a:endParaRPr lang="tr-TR" sz="2400" smtClean="0">
              <a:latin typeface="Times New Roman" pitchFamily="18" charset="0"/>
              <a:cs typeface="Times New Roman" pitchFamily="18" charset="0"/>
            </a:endParaRPr>
          </a:p>
          <a:p>
            <a:pPr eaLnBrk="1" hangingPunct="1"/>
            <a:r>
              <a:rPr lang="tr-TR" sz="2400" i="1" smtClean="0">
                <a:latin typeface="Times New Roman" pitchFamily="18" charset="0"/>
                <a:cs typeface="Times New Roman" pitchFamily="18" charset="0"/>
              </a:rPr>
              <a:t>Yan etkileri; </a:t>
            </a:r>
            <a:r>
              <a:rPr lang="tr-TR" sz="2400" smtClean="0">
                <a:latin typeface="Times New Roman" pitchFamily="18" charset="0"/>
                <a:cs typeface="Times New Roman" pitchFamily="18" charset="0"/>
              </a:rPr>
              <a:t>ağız ve boğaz irritasyonu ve öksürüktür.</a:t>
            </a:r>
          </a:p>
          <a:p>
            <a:pPr eaLnBrk="1" hangingPunct="1"/>
            <a:endParaRPr lang="tr-TR" sz="2400" smtClean="0">
              <a:latin typeface="Times New Roman" pitchFamily="18" charset="0"/>
              <a:cs typeface="Times New Roman" pitchFamily="18" charset="0"/>
            </a:endParaRPr>
          </a:p>
          <a:p>
            <a:pPr eaLnBrk="1" hangingPunct="1"/>
            <a:r>
              <a:rPr lang="tr-TR" sz="2400" smtClean="0">
                <a:latin typeface="Times New Roman" pitchFamily="18" charset="0"/>
                <a:cs typeface="Times New Roman" pitchFamily="18" charset="0"/>
              </a:rPr>
              <a:t> Günde en az dört inhalatör kullanılması (4-10 inhaler/gün) ve bu tedaviye 3 ay devam edilmesi, bunu takip eden üç ayda dozun azaltılması önerilmektedir.</a:t>
            </a:r>
          </a:p>
        </p:txBody>
      </p:sp>
      <p:pic>
        <p:nvPicPr>
          <p:cNvPr id="97283" name="Picture 4" descr="img20"/>
          <p:cNvPicPr>
            <a:picLocks noChangeAspect="1" noChangeArrowheads="1"/>
          </p:cNvPicPr>
          <p:nvPr/>
        </p:nvPicPr>
        <p:blipFill>
          <a:blip r:embed="rId2"/>
          <a:srcRect/>
          <a:stretch>
            <a:fillRect/>
          </a:stretch>
        </p:blipFill>
        <p:spPr bwMode="auto">
          <a:xfrm>
            <a:off x="6659563" y="0"/>
            <a:ext cx="1962150"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1 Başlık"/>
          <p:cNvSpPr>
            <a:spLocks noGrp="1"/>
          </p:cNvSpPr>
          <p:nvPr>
            <p:ph type="title"/>
          </p:nvPr>
        </p:nvSpPr>
        <p:spPr/>
        <p:txBody>
          <a:bodyPr/>
          <a:lstStyle/>
          <a:p>
            <a:pPr eaLnBrk="1" hangingPunct="1"/>
            <a:r>
              <a:rPr lang="tr-TR" smtClean="0"/>
              <a:t> </a:t>
            </a:r>
          </a:p>
        </p:txBody>
      </p:sp>
      <p:sp>
        <p:nvSpPr>
          <p:cNvPr id="98306" name="2 İçerik Yer Tutucusu"/>
          <p:cNvSpPr>
            <a:spLocks noGrp="1"/>
          </p:cNvSpPr>
          <p:nvPr>
            <p:ph idx="1"/>
          </p:nvPr>
        </p:nvSpPr>
        <p:spPr>
          <a:xfrm>
            <a:off x="457200" y="1000125"/>
            <a:ext cx="8229600" cy="5126038"/>
          </a:xfrm>
        </p:spPr>
        <p:txBody>
          <a:bodyPr/>
          <a:lstStyle/>
          <a:p>
            <a:pPr eaLnBrk="1" hangingPunct="1">
              <a:buFont typeface="Arial" charset="0"/>
              <a:buNone/>
            </a:pPr>
            <a:r>
              <a:rPr lang="tr-TR" sz="2400" b="1" i="1" smtClean="0">
                <a:latin typeface="Times New Roman" pitchFamily="18" charset="0"/>
                <a:cs typeface="Times New Roman" pitchFamily="18" charset="0"/>
              </a:rPr>
              <a:t>Bupropion </a:t>
            </a:r>
          </a:p>
          <a:p>
            <a:pPr eaLnBrk="1" hangingPunct="1">
              <a:buFont typeface="Arial" charset="0"/>
              <a:buNone/>
            </a:pPr>
            <a:endParaRPr lang="tr-TR" sz="2400" b="1" i="1" smtClean="0">
              <a:latin typeface="Times New Roman" pitchFamily="18" charset="0"/>
              <a:cs typeface="Times New Roman" pitchFamily="18" charset="0"/>
            </a:endParaRPr>
          </a:p>
          <a:p>
            <a:pPr eaLnBrk="1" hangingPunct="1"/>
            <a:r>
              <a:rPr lang="tr-TR" sz="2400" smtClean="0">
                <a:latin typeface="Times New Roman" pitchFamily="18" charset="0"/>
                <a:cs typeface="Times New Roman" pitchFamily="18" charset="0"/>
              </a:rPr>
              <a:t>Non trisiklik, aminoketon bir antidepresan ajan</a:t>
            </a:r>
          </a:p>
          <a:p>
            <a:pPr eaLnBrk="1" hangingPunct="1"/>
            <a:endParaRPr lang="tr-TR" sz="2400" smtClean="0">
              <a:latin typeface="Times New Roman" pitchFamily="18" charset="0"/>
              <a:cs typeface="Times New Roman" pitchFamily="18" charset="0"/>
            </a:endParaRPr>
          </a:p>
          <a:p>
            <a:pPr eaLnBrk="1" hangingPunct="1"/>
            <a:r>
              <a:rPr lang="tr-TR" sz="2400" smtClean="0">
                <a:latin typeface="Times New Roman" pitchFamily="18" charset="0"/>
                <a:cs typeface="Times New Roman" pitchFamily="18" charset="0"/>
              </a:rPr>
              <a:t>Nikotin yoksunluk belirtilerinin azalmasına neden olur.</a:t>
            </a:r>
          </a:p>
          <a:p>
            <a:pPr eaLnBrk="1" hangingPunct="1"/>
            <a:endParaRPr lang="tr-TR" sz="2400" smtClean="0">
              <a:latin typeface="Times New Roman" pitchFamily="18" charset="0"/>
              <a:cs typeface="Times New Roman" pitchFamily="18" charset="0"/>
            </a:endParaRPr>
          </a:p>
          <a:p>
            <a:pPr eaLnBrk="1" hangingPunct="1"/>
            <a:r>
              <a:rPr lang="tr-TR" sz="2400" smtClean="0">
                <a:latin typeface="Times New Roman" pitchFamily="18" charset="0"/>
                <a:cs typeface="Times New Roman" pitchFamily="18" charset="0"/>
              </a:rPr>
              <a:t> Depresyon anamnezi olan ve olmayan olgularda eşit etkili olması, bu etkisinin antidepresan özelliğinden kaynaklanmadığını desteklemektedir. </a:t>
            </a:r>
          </a:p>
        </p:txBody>
      </p:sp>
      <p:pic>
        <p:nvPicPr>
          <p:cNvPr id="98307" name="Picture 5" descr="indir (1)"/>
          <p:cNvPicPr>
            <a:picLocks noChangeAspect="1" noChangeArrowheads="1"/>
          </p:cNvPicPr>
          <p:nvPr/>
        </p:nvPicPr>
        <p:blipFill>
          <a:blip r:embed="rId3"/>
          <a:srcRect/>
          <a:stretch>
            <a:fillRect/>
          </a:stretch>
        </p:blipFill>
        <p:spPr bwMode="auto">
          <a:xfrm>
            <a:off x="5643563" y="4500563"/>
            <a:ext cx="3311525" cy="1897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Unvan 1"/>
          <p:cNvSpPr>
            <a:spLocks noGrp="1"/>
          </p:cNvSpPr>
          <p:nvPr>
            <p:ph type="title"/>
          </p:nvPr>
        </p:nvSpPr>
        <p:spPr/>
        <p:txBody>
          <a:bodyPr/>
          <a:lstStyle/>
          <a:p>
            <a:pPr eaLnBrk="1" hangingPunct="1"/>
            <a:r>
              <a:rPr lang="tr-TR" smtClean="0"/>
              <a:t> </a:t>
            </a:r>
          </a:p>
        </p:txBody>
      </p:sp>
      <p:sp>
        <p:nvSpPr>
          <p:cNvPr id="100354" name="İçerik Yer Tutucusu 2"/>
          <p:cNvSpPr>
            <a:spLocks noGrp="1"/>
          </p:cNvSpPr>
          <p:nvPr>
            <p:ph idx="1"/>
          </p:nvPr>
        </p:nvSpPr>
        <p:spPr/>
        <p:txBody>
          <a:bodyPr/>
          <a:lstStyle/>
          <a:p>
            <a:pPr eaLnBrk="1" hangingPunct="1"/>
            <a:r>
              <a:rPr lang="tr-TR" sz="2400" smtClean="0">
                <a:latin typeface="Times New Roman" pitchFamily="18" charset="0"/>
                <a:cs typeface="Times New Roman" pitchFamily="18" charset="0"/>
              </a:rPr>
              <a:t>Bupropion tedavisine sigara bırakılmadan önce başlanır,</a:t>
            </a:r>
          </a:p>
          <a:p>
            <a:pPr eaLnBrk="1" hangingPunct="1"/>
            <a:endParaRPr lang="tr-TR" sz="2400" smtClean="0">
              <a:latin typeface="Times New Roman" pitchFamily="18" charset="0"/>
              <a:cs typeface="Times New Roman" pitchFamily="18" charset="0"/>
            </a:endParaRPr>
          </a:p>
          <a:p>
            <a:pPr eaLnBrk="1" hangingPunct="1"/>
            <a:r>
              <a:rPr lang="tr-TR" sz="2400" smtClean="0">
                <a:latin typeface="Times New Roman" pitchFamily="18" charset="0"/>
                <a:cs typeface="Times New Roman" pitchFamily="18" charset="0"/>
              </a:rPr>
              <a:t>Tedavi başlangıcından 7-14 gün içinde bir sürede hedef bırakma günü belirlenir. Olgu tedavi alırken sigarayı bırakır ve tedavi aynı dozda sürdürülür.</a:t>
            </a:r>
          </a:p>
          <a:p>
            <a:pPr eaLnBrk="1" hangingPunct="1"/>
            <a:endParaRPr lang="tr-TR" sz="2400" smtClean="0">
              <a:latin typeface="Times New Roman" pitchFamily="18" charset="0"/>
              <a:cs typeface="Times New Roman" pitchFamily="18" charset="0"/>
            </a:endParaRPr>
          </a:p>
          <a:p>
            <a:pPr eaLnBrk="1" hangingPunct="1"/>
            <a:r>
              <a:rPr lang="tr-TR" sz="2400" smtClean="0">
                <a:latin typeface="Times New Roman" pitchFamily="18" charset="0"/>
                <a:cs typeface="Times New Roman" pitchFamily="18" charset="0"/>
              </a:rPr>
              <a:t> 8 hafta sürer ancak 6 ay kadar sürdürülebileceği bildirilmektedir. </a:t>
            </a:r>
          </a:p>
          <a:p>
            <a:pPr eaLnBrk="1" hangingPunct="1"/>
            <a:endParaRPr lang="tr-TR" sz="24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1 Başlık"/>
          <p:cNvSpPr>
            <a:spLocks noGrp="1"/>
          </p:cNvSpPr>
          <p:nvPr>
            <p:ph type="title"/>
          </p:nvPr>
        </p:nvSpPr>
        <p:spPr/>
        <p:txBody>
          <a:bodyPr/>
          <a:lstStyle/>
          <a:p>
            <a:pPr eaLnBrk="1" hangingPunct="1"/>
            <a:r>
              <a:rPr lang="tr-TR" smtClean="0"/>
              <a:t> </a:t>
            </a:r>
          </a:p>
        </p:txBody>
      </p:sp>
      <p:sp>
        <p:nvSpPr>
          <p:cNvPr id="102402" name="2 İçerik Yer Tutucusu"/>
          <p:cNvSpPr>
            <a:spLocks noGrp="1"/>
          </p:cNvSpPr>
          <p:nvPr>
            <p:ph idx="1"/>
          </p:nvPr>
        </p:nvSpPr>
        <p:spPr>
          <a:xfrm>
            <a:off x="457200" y="857250"/>
            <a:ext cx="8229600" cy="5268913"/>
          </a:xfrm>
        </p:spPr>
        <p:txBody>
          <a:bodyPr/>
          <a:lstStyle/>
          <a:p>
            <a:pPr eaLnBrk="1" hangingPunct="1">
              <a:lnSpc>
                <a:spcPct val="90000"/>
              </a:lnSpc>
              <a:buFont typeface="Arial" charset="0"/>
              <a:buNone/>
            </a:pPr>
            <a:r>
              <a:rPr lang="tr-TR" sz="2400" b="1" i="1" smtClean="0">
                <a:latin typeface="Times New Roman" pitchFamily="18" charset="0"/>
                <a:cs typeface="Times New Roman" pitchFamily="18" charset="0"/>
              </a:rPr>
              <a:t>Vareniklin </a:t>
            </a:r>
          </a:p>
          <a:p>
            <a:pPr eaLnBrk="1" hangingPunct="1">
              <a:lnSpc>
                <a:spcPct val="90000"/>
              </a:lnSpc>
              <a:buFont typeface="Arial" charset="0"/>
              <a:buNone/>
            </a:pPr>
            <a:endParaRPr lang="tr-TR" sz="2400" b="1" i="1" smtClean="0">
              <a:latin typeface="Times New Roman" pitchFamily="18" charset="0"/>
              <a:cs typeface="Times New Roman" pitchFamily="18" charset="0"/>
            </a:endParaRPr>
          </a:p>
          <a:p>
            <a:pPr eaLnBrk="1" hangingPunct="1">
              <a:lnSpc>
                <a:spcPct val="90000"/>
              </a:lnSpc>
            </a:pPr>
            <a:r>
              <a:rPr lang="tr-TR" sz="2400" smtClean="0">
                <a:latin typeface="Times New Roman" pitchFamily="18" charset="0"/>
                <a:cs typeface="Times New Roman" pitchFamily="18" charset="0"/>
              </a:rPr>
              <a:t>Merkezi sinir sisteminde, </a:t>
            </a:r>
            <a:r>
              <a:rPr lang="el-GR" sz="2400" smtClean="0">
                <a:latin typeface="Times New Roman" pitchFamily="18" charset="0"/>
                <a:cs typeface="Times New Roman" pitchFamily="18" charset="0"/>
              </a:rPr>
              <a:t>α4 β2 </a:t>
            </a:r>
            <a:r>
              <a:rPr lang="tr-TR" sz="2400" smtClean="0">
                <a:latin typeface="Times New Roman" pitchFamily="18" charset="0"/>
                <a:cs typeface="Times New Roman" pitchFamily="18" charset="0"/>
              </a:rPr>
              <a:t>nikotinik reseptörlerine bağlanarak nikotin çekilmesine bağlı oluşan semptomları hafifletir, sigara içme arzusunu, sigara içmekten duyulan zevki ve psikolojik ödül duygusunu azaltır.</a:t>
            </a:r>
          </a:p>
          <a:p>
            <a:pPr eaLnBrk="1" hangingPunct="1">
              <a:lnSpc>
                <a:spcPct val="90000"/>
              </a:lnSpc>
            </a:pPr>
            <a:endParaRPr lang="tr-TR" sz="2400" smtClean="0">
              <a:latin typeface="Times New Roman" pitchFamily="18" charset="0"/>
              <a:cs typeface="Times New Roman" pitchFamily="18" charset="0"/>
            </a:endParaRPr>
          </a:p>
          <a:p>
            <a:pPr eaLnBrk="1" hangingPunct="1">
              <a:lnSpc>
                <a:spcPct val="90000"/>
              </a:lnSpc>
            </a:pPr>
            <a:r>
              <a:rPr lang="tr-TR" sz="2400" smtClean="0">
                <a:latin typeface="Times New Roman" pitchFamily="18" charset="0"/>
                <a:cs typeface="Times New Roman" pitchFamily="18" charset="0"/>
              </a:rPr>
              <a:t>Kullanıma belirlenen bırakma tarihinden 1 hafta önce başlanır.</a:t>
            </a:r>
          </a:p>
          <a:p>
            <a:pPr eaLnBrk="1" hangingPunct="1">
              <a:lnSpc>
                <a:spcPct val="90000"/>
              </a:lnSpc>
            </a:pPr>
            <a:endParaRPr lang="tr-TR" sz="2400" smtClean="0">
              <a:latin typeface="Times New Roman" pitchFamily="18" charset="0"/>
              <a:cs typeface="Times New Roman" pitchFamily="18" charset="0"/>
            </a:endParaRPr>
          </a:p>
          <a:p>
            <a:pPr eaLnBrk="1" hangingPunct="1">
              <a:lnSpc>
                <a:spcPct val="90000"/>
              </a:lnSpc>
            </a:pPr>
            <a:r>
              <a:rPr lang="tr-TR" sz="2400" smtClean="0">
                <a:latin typeface="Times New Roman" pitchFamily="18" charset="0"/>
                <a:cs typeface="Times New Roman" pitchFamily="18" charset="0"/>
              </a:rPr>
              <a:t>Vareniklin uyku hali yapabilmektedir.Hastalara araba ve iş makinesi kullanırken dikkatli olunması ile ilgili danışmanlık verilmelidir.</a:t>
            </a:r>
          </a:p>
          <a:p>
            <a:pPr eaLnBrk="1" hangingPunct="1">
              <a:lnSpc>
                <a:spcPct val="90000"/>
              </a:lnSpc>
            </a:pPr>
            <a:endParaRPr lang="tr-TR" sz="2400" smtClean="0">
              <a:latin typeface="Times New Roman" pitchFamily="18" charset="0"/>
              <a:cs typeface="Times New Roman" pitchFamily="18" charset="0"/>
            </a:endParaRPr>
          </a:p>
          <a:p>
            <a:pPr eaLnBrk="1" hangingPunct="1">
              <a:lnSpc>
                <a:spcPct val="90000"/>
              </a:lnSpc>
            </a:pPr>
            <a:endParaRPr lang="tr-TR" sz="2400" smtClean="0">
              <a:latin typeface="Times New Roman" pitchFamily="18" charset="0"/>
              <a:cs typeface="Times New Roman" pitchFamily="18" charset="0"/>
            </a:endParaRPr>
          </a:p>
          <a:p>
            <a:pPr eaLnBrk="1" hangingPunct="1">
              <a:lnSpc>
                <a:spcPct val="90000"/>
              </a:lnSpc>
            </a:pPr>
            <a:endParaRPr lang="tr-TR"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1 Başlık"/>
          <p:cNvSpPr>
            <a:spLocks noGrp="1"/>
          </p:cNvSpPr>
          <p:nvPr>
            <p:ph type="title"/>
          </p:nvPr>
        </p:nvSpPr>
        <p:spPr/>
        <p:txBody>
          <a:bodyPr/>
          <a:lstStyle/>
          <a:p>
            <a:pPr eaLnBrk="1" hangingPunct="1"/>
            <a:r>
              <a:rPr lang="tr-TR" sz="3200" b="1" i="1" smtClean="0">
                <a:latin typeface="Times New Roman" pitchFamily="18" charset="0"/>
                <a:cs typeface="Times New Roman" pitchFamily="18" charset="0"/>
              </a:rPr>
              <a:t>Sigara bırakma tedavisinde kullanılan birincil farmakolojik tedavi seçenekleri</a:t>
            </a:r>
          </a:p>
        </p:txBody>
      </p:sp>
      <p:pic>
        <p:nvPicPr>
          <p:cNvPr id="103426" name="Picture 2"/>
          <p:cNvPicPr>
            <a:picLocks noGrp="1" noChangeAspect="1" noChangeArrowheads="1"/>
          </p:cNvPicPr>
          <p:nvPr>
            <p:ph idx="1"/>
          </p:nvPr>
        </p:nvPicPr>
        <p:blipFill>
          <a:blip r:embed="rId2"/>
          <a:srcRect/>
          <a:stretch>
            <a:fillRect/>
          </a:stretch>
        </p:blipFill>
        <p:spPr>
          <a:xfrm>
            <a:off x="0" y="1600200"/>
            <a:ext cx="9144000" cy="5257800"/>
          </a:xfr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1 Başlık"/>
          <p:cNvSpPr>
            <a:spLocks noGrp="1"/>
          </p:cNvSpPr>
          <p:nvPr>
            <p:ph type="title"/>
          </p:nvPr>
        </p:nvSpPr>
        <p:spPr/>
        <p:txBody>
          <a:bodyPr/>
          <a:lstStyle/>
          <a:p>
            <a:pPr eaLnBrk="1" hangingPunct="1"/>
            <a:r>
              <a:rPr lang="tr-TR" smtClean="0"/>
              <a:t> </a:t>
            </a:r>
          </a:p>
        </p:txBody>
      </p:sp>
      <p:pic>
        <p:nvPicPr>
          <p:cNvPr id="104450" name="Picture 2"/>
          <p:cNvPicPr>
            <a:picLocks noGrp="1" noChangeAspect="1" noChangeArrowheads="1"/>
          </p:cNvPicPr>
          <p:nvPr>
            <p:ph idx="1"/>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1 Başlık"/>
          <p:cNvSpPr>
            <a:spLocks noGrp="1"/>
          </p:cNvSpPr>
          <p:nvPr>
            <p:ph type="title"/>
          </p:nvPr>
        </p:nvSpPr>
        <p:spPr/>
        <p:txBody>
          <a:bodyPr/>
          <a:lstStyle/>
          <a:p>
            <a:r>
              <a:rPr lang="tr-TR" sz="3200" b="1" i="1" smtClean="0">
                <a:latin typeface="Times New Roman" pitchFamily="18" charset="0"/>
                <a:cs typeface="Times New Roman" pitchFamily="18" charset="0"/>
              </a:rPr>
              <a:t>Nüks Olgulara Yaklaşım</a:t>
            </a:r>
          </a:p>
        </p:txBody>
      </p:sp>
      <p:sp>
        <p:nvSpPr>
          <p:cNvPr id="105474" name="2 İçerik Yer Tutucusu"/>
          <p:cNvSpPr>
            <a:spLocks noGrp="1"/>
          </p:cNvSpPr>
          <p:nvPr>
            <p:ph idx="1"/>
          </p:nvPr>
        </p:nvSpPr>
        <p:spPr/>
        <p:txBody>
          <a:bodyPr/>
          <a:lstStyle/>
          <a:p>
            <a:r>
              <a:rPr lang="tr-TR" sz="2400" smtClean="0">
                <a:latin typeface="Times New Roman" pitchFamily="18" charset="0"/>
                <a:cs typeface="Times New Roman" pitchFamily="18" charset="0"/>
              </a:rPr>
              <a:t>Nükslerin önlenmesi için takip ve kontrollerin sürekliliği gerekmektedir.</a:t>
            </a:r>
          </a:p>
          <a:p>
            <a:r>
              <a:rPr lang="tr-TR" sz="2400" smtClean="0">
                <a:latin typeface="Times New Roman" pitchFamily="18" charset="0"/>
                <a:cs typeface="Times New Roman" pitchFamily="18" charset="0"/>
              </a:rPr>
              <a:t>Nükse neden olacak durumların hastalara çok iyi açıklanması gerekmektedir. </a:t>
            </a:r>
          </a:p>
          <a:p>
            <a:r>
              <a:rPr lang="tr-TR" sz="2400" smtClean="0">
                <a:latin typeface="Times New Roman" pitchFamily="18" charset="0"/>
                <a:cs typeface="Times New Roman" pitchFamily="18" charset="0"/>
              </a:rPr>
              <a:t>Yüksek riskli gruplar, </a:t>
            </a:r>
          </a:p>
          <a:p>
            <a:r>
              <a:rPr lang="tr-TR" sz="2400" smtClean="0">
                <a:latin typeface="Times New Roman" pitchFamily="18" charset="0"/>
                <a:cs typeface="Times New Roman" pitchFamily="18" charset="0"/>
              </a:rPr>
              <a:t>Yüksek riskli durumlar iyi bilinmeli </a:t>
            </a:r>
          </a:p>
          <a:p>
            <a:r>
              <a:rPr lang="tr-TR" sz="2400" smtClean="0">
                <a:latin typeface="Times New Roman" pitchFamily="18" charset="0"/>
                <a:cs typeface="Times New Roman" pitchFamily="18" charset="0"/>
              </a:rPr>
              <a:t>Kişinin bunlarla başedebilme becerileri, motivasyon düzeyi, kendine güveninin artırılması için gerekli çaba gösterilmelidir.</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1 Başlık"/>
          <p:cNvSpPr>
            <a:spLocks noGrp="1"/>
          </p:cNvSpPr>
          <p:nvPr>
            <p:ph type="title"/>
          </p:nvPr>
        </p:nvSpPr>
        <p:spPr/>
        <p:txBody>
          <a:bodyPr/>
          <a:lstStyle/>
          <a:p>
            <a:r>
              <a:rPr lang="tr-TR" smtClean="0"/>
              <a:t> </a:t>
            </a:r>
          </a:p>
        </p:txBody>
      </p:sp>
      <p:sp>
        <p:nvSpPr>
          <p:cNvPr id="106498" name="2 İçerik Yer Tutucusu"/>
          <p:cNvSpPr>
            <a:spLocks noGrp="1"/>
          </p:cNvSpPr>
          <p:nvPr>
            <p:ph idx="1"/>
          </p:nvPr>
        </p:nvSpPr>
        <p:spPr/>
        <p:txBody>
          <a:bodyPr/>
          <a:lstStyle/>
          <a:p>
            <a:pPr>
              <a:buFont typeface="Arial" charset="0"/>
              <a:buNone/>
            </a:pPr>
            <a:r>
              <a:rPr lang="tr-TR" sz="2400" b="1" i="1" smtClean="0">
                <a:latin typeface="Times New Roman" pitchFamily="18" charset="0"/>
                <a:cs typeface="Times New Roman" pitchFamily="18" charset="0"/>
              </a:rPr>
              <a:t>Nüks riskinin yüksek olduğu gruplar  :</a:t>
            </a:r>
          </a:p>
          <a:p>
            <a:pPr>
              <a:buFont typeface="Arial" charset="0"/>
              <a:buNone/>
            </a:pPr>
            <a:endParaRPr lang="tr-TR" sz="2400" b="1" i="1" smtClean="0">
              <a:latin typeface="Times New Roman" pitchFamily="18" charset="0"/>
              <a:cs typeface="Times New Roman" pitchFamily="18" charset="0"/>
            </a:endParaRPr>
          </a:p>
          <a:p>
            <a:r>
              <a:rPr lang="tr-TR" sz="2400" smtClean="0">
                <a:latin typeface="Times New Roman" pitchFamily="18" charset="0"/>
                <a:cs typeface="Times New Roman" pitchFamily="18" charset="0"/>
              </a:rPr>
              <a:t>Gençler  </a:t>
            </a:r>
          </a:p>
          <a:p>
            <a:r>
              <a:rPr lang="tr-TR" sz="2400" smtClean="0">
                <a:latin typeface="Times New Roman" pitchFamily="18" charset="0"/>
                <a:cs typeface="Times New Roman" pitchFamily="18" charset="0"/>
              </a:rPr>
              <a:t>Eğitim düzeyi daha düşük olanlar </a:t>
            </a:r>
          </a:p>
          <a:p>
            <a:r>
              <a:rPr lang="tr-TR" sz="2400" smtClean="0">
                <a:latin typeface="Times New Roman" pitchFamily="18" charset="0"/>
                <a:cs typeface="Times New Roman" pitchFamily="18" charset="0"/>
              </a:rPr>
              <a:t>Sağlık bilinci daha az olanlar  </a:t>
            </a:r>
          </a:p>
          <a:p>
            <a:r>
              <a:rPr lang="tr-TR" sz="2400" smtClean="0">
                <a:latin typeface="Times New Roman" pitchFamily="18" charset="0"/>
                <a:cs typeface="Times New Roman" pitchFamily="18" charset="0"/>
              </a:rPr>
              <a:t>Sigarayı daha fazla içenler  </a:t>
            </a:r>
          </a:p>
          <a:p>
            <a:r>
              <a:rPr lang="tr-TR" sz="2400" smtClean="0">
                <a:latin typeface="Times New Roman" pitchFamily="18" charset="0"/>
                <a:cs typeface="Times New Roman" pitchFamily="18" charset="0"/>
              </a:rPr>
              <a:t>Alkol kullanımı daha fazla olanlar</a:t>
            </a:r>
          </a:p>
          <a:p>
            <a:r>
              <a:rPr lang="tr-TR" sz="2400" smtClean="0">
                <a:latin typeface="Times New Roman" pitchFamily="18" charset="0"/>
                <a:cs typeface="Times New Roman" pitchFamily="18" charset="0"/>
              </a:rPr>
              <a:t>Aile veya arkadaş çevresinde sigara içenlerin çok olma</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1 Başlık"/>
          <p:cNvSpPr>
            <a:spLocks noGrp="1"/>
          </p:cNvSpPr>
          <p:nvPr>
            <p:ph type="title"/>
          </p:nvPr>
        </p:nvSpPr>
        <p:spPr/>
        <p:txBody>
          <a:bodyPr/>
          <a:lstStyle/>
          <a:p>
            <a:r>
              <a:rPr lang="tr-TR" smtClean="0"/>
              <a:t> </a:t>
            </a:r>
          </a:p>
        </p:txBody>
      </p:sp>
      <p:sp>
        <p:nvSpPr>
          <p:cNvPr id="107522" name="2 İçerik Yer Tutucusu"/>
          <p:cNvSpPr>
            <a:spLocks noGrp="1"/>
          </p:cNvSpPr>
          <p:nvPr>
            <p:ph idx="1"/>
          </p:nvPr>
        </p:nvSpPr>
        <p:spPr/>
        <p:txBody>
          <a:bodyPr/>
          <a:lstStyle/>
          <a:p>
            <a:pPr>
              <a:buFont typeface="Arial" charset="0"/>
              <a:buNone/>
            </a:pPr>
            <a:r>
              <a:rPr lang="tr-TR" sz="2400" smtClean="0">
                <a:latin typeface="Times New Roman" pitchFamily="18" charset="0"/>
                <a:cs typeface="Times New Roman" pitchFamily="18" charset="0"/>
              </a:rPr>
              <a:t>Nüks olgularda tedavi düzenlerken; </a:t>
            </a:r>
          </a:p>
          <a:p>
            <a:pPr>
              <a:buFont typeface="Arial" charset="0"/>
              <a:buNone/>
            </a:pPr>
            <a:endParaRPr lang="tr-TR" sz="2400" smtClean="0">
              <a:latin typeface="Times New Roman" pitchFamily="18" charset="0"/>
              <a:cs typeface="Times New Roman" pitchFamily="18" charset="0"/>
            </a:endParaRPr>
          </a:p>
          <a:p>
            <a:r>
              <a:rPr lang="tr-TR" sz="2400" smtClean="0">
                <a:latin typeface="Times New Roman" pitchFamily="18" charset="0"/>
                <a:cs typeface="Times New Roman" pitchFamily="18" charset="0"/>
              </a:rPr>
              <a:t>Hastanın daha önce tedavide kullanmadığı ilaçları tercih etmek,</a:t>
            </a:r>
          </a:p>
          <a:p>
            <a:r>
              <a:rPr lang="tr-TR" sz="2400" smtClean="0">
                <a:latin typeface="Times New Roman" pitchFamily="18" charset="0"/>
                <a:cs typeface="Times New Roman" pitchFamily="18" charset="0"/>
              </a:rPr>
              <a:t>İlaçları kombine ederek kullanmak,</a:t>
            </a:r>
          </a:p>
          <a:p>
            <a:r>
              <a:rPr lang="tr-TR" sz="2400" smtClean="0">
                <a:latin typeface="Times New Roman" pitchFamily="18" charset="0"/>
                <a:cs typeface="Times New Roman" pitchFamily="18" charset="0"/>
              </a:rPr>
              <a:t>Tedavi süresini daha uzun tutmak gibi seçenekler üzerinde düşünülebilir.</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1 Başlık"/>
          <p:cNvSpPr>
            <a:spLocks noGrp="1"/>
          </p:cNvSpPr>
          <p:nvPr>
            <p:ph type="title"/>
          </p:nvPr>
        </p:nvSpPr>
        <p:spPr/>
        <p:txBody>
          <a:bodyPr/>
          <a:lstStyle/>
          <a:p>
            <a:pPr eaLnBrk="1" hangingPunct="1"/>
            <a:r>
              <a:rPr lang="tr-TR" smtClean="0"/>
              <a:t> </a:t>
            </a:r>
          </a:p>
        </p:txBody>
      </p:sp>
      <p:pic>
        <p:nvPicPr>
          <p:cNvPr id="108546" name="Picture 2"/>
          <p:cNvPicPr>
            <a:picLocks noGrp="1" noChangeAspect="1" noChangeArrowheads="1"/>
          </p:cNvPicPr>
          <p:nvPr>
            <p:ph idx="1"/>
          </p:nvPr>
        </p:nvPicPr>
        <p:blipFill>
          <a:blip r:embed="rId2"/>
          <a:srcRect/>
          <a:stretch>
            <a:fillRect/>
          </a:stretch>
        </p:blipFill>
        <p:spPr>
          <a:xfrm>
            <a:off x="714375" y="3348038"/>
            <a:ext cx="7715250" cy="1028700"/>
          </a:xfrm>
        </p:spPr>
      </p:pic>
      <p:pic>
        <p:nvPicPr>
          <p:cNvPr id="108547" name="Picture 4" descr="images (2)"/>
          <p:cNvPicPr>
            <a:picLocks noChangeAspect="1" noChangeArrowheads="1"/>
          </p:cNvPicPr>
          <p:nvPr/>
        </p:nvPicPr>
        <p:blipFill>
          <a:blip r:embed="rId3"/>
          <a:srcRect/>
          <a:stretch>
            <a:fillRect/>
          </a:stretch>
        </p:blipFill>
        <p:spPr bwMode="auto">
          <a:xfrm>
            <a:off x="3059113" y="981075"/>
            <a:ext cx="2808287" cy="1944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1 Başlık"/>
          <p:cNvSpPr>
            <a:spLocks noGrp="1"/>
          </p:cNvSpPr>
          <p:nvPr>
            <p:ph type="title"/>
          </p:nvPr>
        </p:nvSpPr>
        <p:spPr/>
        <p:txBody>
          <a:bodyPr/>
          <a:lstStyle/>
          <a:p>
            <a:pPr eaLnBrk="1" hangingPunct="1"/>
            <a:r>
              <a:rPr lang="tr-TR" smtClean="0"/>
              <a:t> </a:t>
            </a:r>
          </a:p>
        </p:txBody>
      </p:sp>
      <p:sp>
        <p:nvSpPr>
          <p:cNvPr id="22530" name="2 İçerik Yer Tutucusu"/>
          <p:cNvSpPr>
            <a:spLocks noGrp="1"/>
          </p:cNvSpPr>
          <p:nvPr>
            <p:ph idx="1"/>
          </p:nvPr>
        </p:nvSpPr>
        <p:spPr>
          <a:xfrm>
            <a:off x="457200" y="2349500"/>
            <a:ext cx="8229600" cy="3776663"/>
          </a:xfrm>
        </p:spPr>
        <p:txBody>
          <a:bodyPr/>
          <a:lstStyle/>
          <a:p>
            <a:pPr eaLnBrk="1" hangingPunct="1"/>
            <a:r>
              <a:rPr lang="tr-TR" sz="2400" smtClean="0">
                <a:latin typeface="Times New Roman" pitchFamily="18" charset="0"/>
                <a:cs typeface="Times New Roman" pitchFamily="18" charset="0"/>
              </a:rPr>
              <a:t>Sigara endüstrisinin özellikleri ve aldatıcı stratejiler,</a:t>
            </a:r>
          </a:p>
          <a:p>
            <a:pPr eaLnBrk="1" hangingPunct="1"/>
            <a:endParaRPr lang="tr-TR" sz="2400" smtClean="0">
              <a:latin typeface="Times New Roman" pitchFamily="18" charset="0"/>
              <a:cs typeface="Times New Roman" pitchFamily="18" charset="0"/>
            </a:endParaRPr>
          </a:p>
          <a:p>
            <a:pPr eaLnBrk="1" hangingPunct="1"/>
            <a:r>
              <a:rPr lang="tr-TR" sz="2400" smtClean="0">
                <a:latin typeface="Times New Roman" pitchFamily="18" charset="0"/>
                <a:cs typeface="Times New Roman" pitchFamily="18" charset="0"/>
              </a:rPr>
              <a:t>Sigara kontrol çalışmalarının yetersizliği nedeniyle Türkiye’de sigara önemli bir toplum sağlığı sorunu olarak önümüzde</a:t>
            </a:r>
          </a:p>
          <a:p>
            <a:pPr eaLnBrk="1" hangingPunct="1">
              <a:buFont typeface="Arial" charset="0"/>
              <a:buNone/>
            </a:pPr>
            <a:endParaRPr lang="tr-TR" sz="2400" smtClean="0">
              <a:latin typeface="Times New Roman" pitchFamily="18" charset="0"/>
              <a:cs typeface="Times New Roman" pitchFamily="18" charset="0"/>
            </a:endParaRPr>
          </a:p>
          <a:p>
            <a:pPr eaLnBrk="1" hangingPunct="1"/>
            <a:endParaRPr lang="tr-TR" smtClean="0"/>
          </a:p>
        </p:txBody>
      </p:sp>
      <p:pic>
        <p:nvPicPr>
          <p:cNvPr id="22531" name="Picture 4" descr="images"/>
          <p:cNvPicPr>
            <a:picLocks noChangeAspect="1" noChangeArrowheads="1"/>
          </p:cNvPicPr>
          <p:nvPr/>
        </p:nvPicPr>
        <p:blipFill>
          <a:blip r:embed="rId3"/>
          <a:srcRect/>
          <a:stretch>
            <a:fillRect/>
          </a:stretch>
        </p:blipFill>
        <p:spPr bwMode="auto">
          <a:xfrm>
            <a:off x="6143625" y="0"/>
            <a:ext cx="3000375" cy="2428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1 Başlık"/>
          <p:cNvSpPr>
            <a:spLocks noGrp="1"/>
          </p:cNvSpPr>
          <p:nvPr>
            <p:ph type="title"/>
          </p:nvPr>
        </p:nvSpPr>
        <p:spPr/>
        <p:txBody>
          <a:bodyPr/>
          <a:lstStyle/>
          <a:p>
            <a:pPr eaLnBrk="1" hangingPunct="1"/>
            <a:r>
              <a:rPr lang="tr-TR" sz="3200" b="1" i="1" smtClean="0">
                <a:latin typeface="Times New Roman" pitchFamily="18" charset="0"/>
                <a:cs typeface="Times New Roman" pitchFamily="18" charset="0"/>
              </a:rPr>
              <a:t>Kaynaklar  </a:t>
            </a:r>
          </a:p>
        </p:txBody>
      </p:sp>
      <p:sp>
        <p:nvSpPr>
          <p:cNvPr id="109570" name="2 İçerik Yer Tutucusu"/>
          <p:cNvSpPr>
            <a:spLocks noGrp="1"/>
          </p:cNvSpPr>
          <p:nvPr>
            <p:ph idx="1"/>
          </p:nvPr>
        </p:nvSpPr>
        <p:spPr/>
        <p:txBody>
          <a:bodyPr/>
          <a:lstStyle/>
          <a:p>
            <a:pPr eaLnBrk="1" hangingPunct="1"/>
            <a:r>
              <a:rPr lang="tr-TR" sz="2400" smtClean="0">
                <a:latin typeface="Times New Roman" pitchFamily="18" charset="0"/>
                <a:cs typeface="Times New Roman" pitchFamily="18" charset="0"/>
              </a:rPr>
              <a:t>Türk Toraks Derneği SİGARA BIRAKMA TANI VE TEDAVİ UZLAŞI RAPORU Tütün Kontrolü Çalışma Grubu tarafından hazırlanmış-2014</a:t>
            </a:r>
          </a:p>
          <a:p>
            <a:pPr eaLnBrk="1" hangingPunct="1"/>
            <a:r>
              <a:rPr lang="tr-TR" sz="2400" smtClean="0">
                <a:latin typeface="Times New Roman" pitchFamily="18" charset="0"/>
                <a:cs typeface="Times New Roman" pitchFamily="18" charset="0"/>
              </a:rPr>
              <a:t>Lange aile hekimliği tanı ve tedavi 2014</a:t>
            </a:r>
          </a:p>
          <a:p>
            <a:pPr eaLnBrk="1" hangingPunct="1"/>
            <a:r>
              <a:rPr lang="tr-TR" sz="2400" smtClean="0">
                <a:latin typeface="Times New Roman" pitchFamily="18" charset="0"/>
                <a:cs typeface="Times New Roman" pitchFamily="18" charset="0"/>
              </a:rPr>
              <a:t>Birinci basamakta tanı tedavi N. Bozdemir- İ.H. Kara</a:t>
            </a:r>
          </a:p>
          <a:p>
            <a:pPr eaLnBrk="1" hangingPunct="1"/>
            <a:r>
              <a:rPr lang="tr-TR" sz="2400" smtClean="0">
                <a:latin typeface="Times New Roman" pitchFamily="18" charset="0"/>
                <a:cs typeface="Times New Roman" pitchFamily="18" charset="0"/>
              </a:rPr>
              <a:t>Türk Toraks Derneği Eğitim Kitapları Serisi Sigarayı Bırakıyoruz</a:t>
            </a:r>
          </a:p>
          <a:p>
            <a:pPr eaLnBrk="1" hangingPunct="1"/>
            <a:r>
              <a:rPr lang="tr-TR" sz="2400" smtClean="0">
                <a:latin typeface="Times New Roman" pitchFamily="18" charset="0"/>
                <a:cs typeface="Times New Roman" pitchFamily="18" charset="0"/>
              </a:rPr>
              <a:t>Sigarayı neden nasıl bırakmalıyız?  N.Arık -OMÜ </a:t>
            </a:r>
          </a:p>
          <a:p>
            <a:pPr eaLnBrk="1" hangingPunct="1"/>
            <a:endParaRPr lang="tr-TR" sz="24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1 Başlık"/>
          <p:cNvSpPr>
            <a:spLocks noGrp="1"/>
          </p:cNvSpPr>
          <p:nvPr>
            <p:ph type="title"/>
          </p:nvPr>
        </p:nvSpPr>
        <p:spPr/>
        <p:txBody>
          <a:bodyPr/>
          <a:lstStyle/>
          <a:p>
            <a:pPr eaLnBrk="1" hangingPunct="1"/>
            <a:r>
              <a:rPr lang="tr-TR" smtClean="0"/>
              <a:t> </a:t>
            </a:r>
          </a:p>
        </p:txBody>
      </p:sp>
      <p:sp>
        <p:nvSpPr>
          <p:cNvPr id="24578" name="2 İçerik Yer Tutucusu"/>
          <p:cNvSpPr>
            <a:spLocks noGrp="1"/>
          </p:cNvSpPr>
          <p:nvPr>
            <p:ph idx="1"/>
          </p:nvPr>
        </p:nvSpPr>
        <p:spPr/>
        <p:txBody>
          <a:bodyPr/>
          <a:lstStyle/>
          <a:p>
            <a:pPr algn="ctr" eaLnBrk="1" hangingPunct="1">
              <a:buFont typeface="Arial" charset="0"/>
              <a:buNone/>
            </a:pPr>
            <a:endParaRPr lang="tr-TR" sz="2400" smtClean="0">
              <a:latin typeface="Times New Roman" pitchFamily="18" charset="0"/>
              <a:cs typeface="Times New Roman" pitchFamily="18" charset="0"/>
            </a:endParaRPr>
          </a:p>
          <a:p>
            <a:pPr algn="ctr" eaLnBrk="1" hangingPunct="1">
              <a:buFont typeface="Arial" charset="0"/>
              <a:buNone/>
            </a:pPr>
            <a:endParaRPr lang="tr-TR" sz="2400" smtClean="0">
              <a:latin typeface="Times New Roman" pitchFamily="18" charset="0"/>
              <a:cs typeface="Times New Roman" pitchFamily="18" charset="0"/>
            </a:endParaRPr>
          </a:p>
          <a:p>
            <a:pPr algn="ctr" eaLnBrk="1" hangingPunct="1">
              <a:buFont typeface="Arial" charset="0"/>
              <a:buNone/>
            </a:pPr>
            <a:r>
              <a:rPr lang="tr-TR" sz="2400" smtClean="0">
                <a:latin typeface="Times New Roman" pitchFamily="18" charset="0"/>
                <a:cs typeface="Times New Roman" pitchFamily="18" charset="0"/>
              </a:rPr>
              <a:t>Sigara bırakma, sağladığı sağlık yararları açısından eşine az rastlanır ve maliyet etkin bir sağlık müdahalesidir.</a:t>
            </a:r>
          </a:p>
          <a:p>
            <a:pPr eaLnBrk="1" hangingPunct="1"/>
            <a:endParaRPr lang="tr-TR"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3 Başlık"/>
          <p:cNvSpPr>
            <a:spLocks noGrp="1"/>
          </p:cNvSpPr>
          <p:nvPr>
            <p:ph type="title"/>
          </p:nvPr>
        </p:nvSpPr>
        <p:spPr>
          <a:xfrm>
            <a:off x="457200" y="274638"/>
            <a:ext cx="7758113" cy="1143000"/>
          </a:xfrm>
        </p:spPr>
        <p:txBody>
          <a:bodyPr/>
          <a:lstStyle/>
          <a:p>
            <a:pPr eaLnBrk="1" hangingPunct="1"/>
            <a:r>
              <a:rPr lang="tr-TR" sz="3200" b="1" i="1" smtClean="0">
                <a:latin typeface="Times New Roman" pitchFamily="18" charset="0"/>
                <a:cs typeface="Times New Roman" pitchFamily="18" charset="0"/>
              </a:rPr>
              <a:t>Sigaranın sağlığa zararları </a:t>
            </a:r>
            <a:endParaRPr lang="tr-TR" sz="3200" smtClean="0"/>
          </a:p>
        </p:txBody>
      </p:sp>
      <p:sp>
        <p:nvSpPr>
          <p:cNvPr id="26626" name="4 İçerik Yer Tutucusu"/>
          <p:cNvSpPr>
            <a:spLocks noGrp="1"/>
          </p:cNvSpPr>
          <p:nvPr>
            <p:ph sz="half" idx="1"/>
          </p:nvPr>
        </p:nvSpPr>
        <p:spPr>
          <a:xfrm>
            <a:off x="142875" y="2276475"/>
            <a:ext cx="4352925" cy="4581525"/>
          </a:xfrm>
        </p:spPr>
        <p:txBody>
          <a:bodyPr/>
          <a:lstStyle/>
          <a:p>
            <a:pPr eaLnBrk="1" hangingPunct="1">
              <a:lnSpc>
                <a:spcPct val="80000"/>
              </a:lnSpc>
            </a:pPr>
            <a:r>
              <a:rPr lang="tr-TR" sz="2000" smtClean="0">
                <a:latin typeface="Times New Roman" pitchFamily="18" charset="0"/>
                <a:cs typeface="Times New Roman" pitchFamily="18" charset="0"/>
              </a:rPr>
              <a:t>Koroner kalp hastalığı </a:t>
            </a:r>
          </a:p>
          <a:p>
            <a:pPr eaLnBrk="1" hangingPunct="1">
              <a:lnSpc>
                <a:spcPct val="80000"/>
              </a:lnSpc>
            </a:pPr>
            <a:r>
              <a:rPr lang="tr-TR" sz="2000" smtClean="0">
                <a:latin typeface="Times New Roman" pitchFamily="18" charset="0"/>
                <a:cs typeface="Times New Roman" pitchFamily="18" charset="0"/>
              </a:rPr>
              <a:t>Serebrovasküler hastalık</a:t>
            </a:r>
          </a:p>
          <a:p>
            <a:pPr eaLnBrk="1" hangingPunct="1">
              <a:lnSpc>
                <a:spcPct val="80000"/>
              </a:lnSpc>
            </a:pPr>
            <a:r>
              <a:rPr lang="tr-TR" sz="2000" smtClean="0">
                <a:latin typeface="Times New Roman" pitchFamily="18" charset="0"/>
                <a:cs typeface="Times New Roman" pitchFamily="18" charset="0"/>
              </a:rPr>
              <a:t>Kronik obstruktif akciğer hastalığı</a:t>
            </a:r>
          </a:p>
          <a:p>
            <a:pPr eaLnBrk="1" hangingPunct="1">
              <a:lnSpc>
                <a:spcPct val="80000"/>
              </a:lnSpc>
            </a:pPr>
            <a:r>
              <a:rPr lang="tr-TR" sz="2000" smtClean="0">
                <a:latin typeface="Times New Roman" pitchFamily="18" charset="0"/>
                <a:cs typeface="Times New Roman" pitchFamily="18" charset="0"/>
              </a:rPr>
              <a:t>Akciğer kanseri</a:t>
            </a:r>
          </a:p>
          <a:p>
            <a:pPr eaLnBrk="1" hangingPunct="1">
              <a:lnSpc>
                <a:spcPct val="80000"/>
              </a:lnSpc>
            </a:pPr>
            <a:r>
              <a:rPr lang="tr-TR" sz="2000" smtClean="0">
                <a:latin typeface="Times New Roman" pitchFamily="18" charset="0"/>
                <a:cs typeface="Times New Roman" pitchFamily="18" charset="0"/>
              </a:rPr>
              <a:t>Ağız, larinks, özefagus,mide, pankreas,böbrek, mesane, serviks kanserleri,akut myeloid lösemi</a:t>
            </a:r>
          </a:p>
          <a:p>
            <a:pPr eaLnBrk="1" hangingPunct="1">
              <a:lnSpc>
                <a:spcPct val="80000"/>
              </a:lnSpc>
            </a:pPr>
            <a:r>
              <a:rPr lang="tr-TR" sz="2000" smtClean="0">
                <a:latin typeface="Times New Roman" pitchFamily="18" charset="0"/>
                <a:cs typeface="Times New Roman" pitchFamily="18" charset="0"/>
              </a:rPr>
              <a:t>Periferik arter hastalığı </a:t>
            </a:r>
          </a:p>
          <a:p>
            <a:pPr eaLnBrk="1" hangingPunct="1">
              <a:lnSpc>
                <a:spcPct val="80000"/>
              </a:lnSpc>
            </a:pPr>
            <a:r>
              <a:rPr lang="tr-TR" sz="2000" smtClean="0">
                <a:latin typeface="Times New Roman" pitchFamily="18" charset="0"/>
                <a:cs typeface="Times New Roman" pitchFamily="18" charset="0"/>
              </a:rPr>
              <a:t>Abdominal aort anevrizması</a:t>
            </a:r>
          </a:p>
          <a:p>
            <a:pPr eaLnBrk="1" hangingPunct="1">
              <a:lnSpc>
                <a:spcPct val="80000"/>
              </a:lnSpc>
            </a:pPr>
            <a:r>
              <a:rPr lang="tr-TR" sz="2000" smtClean="0">
                <a:latin typeface="Times New Roman" pitchFamily="18" charset="0"/>
                <a:cs typeface="Times New Roman" pitchFamily="18" charset="0"/>
              </a:rPr>
              <a:t>Pnomoni dahil akut ve kronik solunum yolu hastalıkları</a:t>
            </a:r>
          </a:p>
          <a:p>
            <a:pPr eaLnBrk="1" hangingPunct="1">
              <a:lnSpc>
                <a:spcPct val="80000"/>
              </a:lnSpc>
            </a:pPr>
            <a:r>
              <a:rPr lang="tr-TR" sz="2000" smtClean="0">
                <a:latin typeface="Times New Roman" pitchFamily="18" charset="0"/>
                <a:cs typeface="Times New Roman" pitchFamily="18" charset="0"/>
              </a:rPr>
              <a:t>Astım benzeri belirtiler</a:t>
            </a:r>
            <a:br>
              <a:rPr lang="tr-TR" sz="2000" smtClean="0">
                <a:latin typeface="Times New Roman" pitchFamily="18" charset="0"/>
                <a:cs typeface="Times New Roman" pitchFamily="18" charset="0"/>
              </a:rPr>
            </a:br>
            <a:endParaRPr lang="tr-TR" sz="2000" smtClean="0"/>
          </a:p>
        </p:txBody>
      </p:sp>
      <p:sp>
        <p:nvSpPr>
          <p:cNvPr id="26627" name="5 İçerik Yer Tutucusu"/>
          <p:cNvSpPr>
            <a:spLocks noGrp="1"/>
          </p:cNvSpPr>
          <p:nvPr>
            <p:ph sz="half" idx="2"/>
          </p:nvPr>
        </p:nvSpPr>
        <p:spPr>
          <a:xfrm>
            <a:off x="4857750" y="2276475"/>
            <a:ext cx="4286250" cy="4581525"/>
          </a:xfrm>
        </p:spPr>
        <p:txBody>
          <a:bodyPr/>
          <a:lstStyle/>
          <a:p>
            <a:pPr eaLnBrk="1" hangingPunct="1">
              <a:lnSpc>
                <a:spcPct val="80000"/>
              </a:lnSpc>
            </a:pPr>
            <a:r>
              <a:rPr lang="tr-TR" sz="2000" smtClean="0">
                <a:latin typeface="Times New Roman" pitchFamily="18" charset="0"/>
                <a:cs typeface="Times New Roman" pitchFamily="18" charset="0"/>
              </a:rPr>
              <a:t>Katarakt</a:t>
            </a:r>
          </a:p>
          <a:p>
            <a:pPr eaLnBrk="1" hangingPunct="1">
              <a:lnSpc>
                <a:spcPct val="80000"/>
              </a:lnSpc>
            </a:pPr>
            <a:r>
              <a:rPr lang="tr-TR" sz="2000" smtClean="0">
                <a:latin typeface="Times New Roman" pitchFamily="18" charset="0"/>
                <a:cs typeface="Times New Roman" pitchFamily="18" charset="0"/>
              </a:rPr>
              <a:t>Kalça kırığı</a:t>
            </a:r>
          </a:p>
          <a:p>
            <a:pPr eaLnBrk="1" hangingPunct="1">
              <a:lnSpc>
                <a:spcPct val="80000"/>
              </a:lnSpc>
            </a:pPr>
            <a:r>
              <a:rPr lang="tr-TR" sz="2000" smtClean="0">
                <a:latin typeface="Times New Roman" pitchFamily="18" charset="0"/>
                <a:cs typeface="Times New Roman" pitchFamily="18" charset="0"/>
              </a:rPr>
              <a:t>Peptik ülser</a:t>
            </a:r>
          </a:p>
          <a:p>
            <a:pPr eaLnBrk="1" hangingPunct="1">
              <a:lnSpc>
                <a:spcPct val="80000"/>
              </a:lnSpc>
            </a:pPr>
            <a:r>
              <a:rPr lang="tr-TR" sz="2000" smtClean="0">
                <a:latin typeface="Times New Roman" pitchFamily="18" charset="0"/>
                <a:cs typeface="Times New Roman" pitchFamily="18" charset="0"/>
              </a:rPr>
              <a:t>Fertilite azalması</a:t>
            </a:r>
          </a:p>
          <a:p>
            <a:pPr eaLnBrk="1" hangingPunct="1">
              <a:lnSpc>
                <a:spcPct val="80000"/>
              </a:lnSpc>
            </a:pPr>
            <a:r>
              <a:rPr lang="tr-TR" sz="2000" smtClean="0">
                <a:latin typeface="Times New Roman" pitchFamily="18" charset="0"/>
                <a:cs typeface="Times New Roman" pitchFamily="18" charset="0"/>
              </a:rPr>
              <a:t>Diş eti hastalıkları</a:t>
            </a:r>
          </a:p>
          <a:p>
            <a:pPr eaLnBrk="1" hangingPunct="1">
              <a:lnSpc>
                <a:spcPct val="80000"/>
              </a:lnSpc>
            </a:pPr>
            <a:r>
              <a:rPr lang="tr-TR" sz="2000" smtClean="0">
                <a:latin typeface="Times New Roman" pitchFamily="18" charset="0"/>
                <a:cs typeface="Times New Roman" pitchFamily="18" charset="0"/>
              </a:rPr>
              <a:t>Postmenapozal kadınlarda kemik mineral yoğunluğunda azalma</a:t>
            </a:r>
          </a:p>
          <a:p>
            <a:pPr eaLnBrk="1" hangingPunct="1">
              <a:lnSpc>
                <a:spcPct val="80000"/>
              </a:lnSpc>
            </a:pPr>
            <a:r>
              <a:rPr lang="tr-TR" sz="2000" smtClean="0">
                <a:latin typeface="Times New Roman" pitchFamily="18" charset="0"/>
                <a:cs typeface="Times New Roman" pitchFamily="18" charset="0"/>
              </a:rPr>
              <a:t>Ameliyat sonrası yara iyileşmesinde gecikme</a:t>
            </a:r>
          </a:p>
          <a:p>
            <a:pPr eaLnBrk="1" hangingPunct="1">
              <a:lnSpc>
                <a:spcPct val="80000"/>
              </a:lnSpc>
            </a:pPr>
            <a:r>
              <a:rPr lang="tr-TR" sz="2000" smtClean="0">
                <a:latin typeface="Times New Roman" pitchFamily="18" charset="0"/>
                <a:cs typeface="Times New Roman" pitchFamily="18" charset="0"/>
              </a:rPr>
              <a:t>Ameliyat sonrası solunum yolu sorunları</a:t>
            </a:r>
          </a:p>
          <a:p>
            <a:pPr eaLnBrk="1" hangingPunct="1">
              <a:lnSpc>
                <a:spcPct val="80000"/>
              </a:lnSpc>
            </a:pPr>
            <a:r>
              <a:rPr lang="tr-TR" sz="2000" smtClean="0">
                <a:latin typeface="Times New Roman" pitchFamily="18" charset="0"/>
                <a:cs typeface="Times New Roman" pitchFamily="18" charset="0"/>
              </a:rPr>
              <a:t>Cildin erken yaşlanması</a:t>
            </a:r>
          </a:p>
          <a:p>
            <a:pPr eaLnBrk="1" hangingPunct="1">
              <a:lnSpc>
                <a:spcPct val="80000"/>
              </a:lnSpc>
            </a:pPr>
            <a:endParaRPr lang="tr-TR" sz="2000" smtClean="0">
              <a:latin typeface="Times New Roman" pitchFamily="18" charset="0"/>
              <a:cs typeface="Times New Roman" pitchFamily="18" charset="0"/>
            </a:endParaRPr>
          </a:p>
          <a:p>
            <a:pPr eaLnBrk="1" hangingPunct="1">
              <a:lnSpc>
                <a:spcPct val="80000"/>
              </a:lnSpc>
            </a:pPr>
            <a:endParaRPr lang="tr-TR" sz="2400" smtClean="0"/>
          </a:p>
        </p:txBody>
      </p:sp>
      <p:pic>
        <p:nvPicPr>
          <p:cNvPr id="26628" name="Picture 2"/>
          <p:cNvPicPr>
            <a:picLocks noChangeAspect="1" noChangeArrowheads="1"/>
          </p:cNvPicPr>
          <p:nvPr/>
        </p:nvPicPr>
        <p:blipFill>
          <a:blip r:embed="rId3"/>
          <a:srcRect/>
          <a:stretch>
            <a:fillRect/>
          </a:stretch>
        </p:blipFill>
        <p:spPr bwMode="auto">
          <a:xfrm>
            <a:off x="6786563" y="0"/>
            <a:ext cx="2357437" cy="3071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3 Başlık"/>
          <p:cNvSpPr>
            <a:spLocks noGrp="1"/>
          </p:cNvSpPr>
          <p:nvPr>
            <p:ph type="title"/>
          </p:nvPr>
        </p:nvSpPr>
        <p:spPr/>
        <p:txBody>
          <a:bodyPr/>
          <a:lstStyle/>
          <a:p>
            <a:pPr eaLnBrk="1" hangingPunct="1"/>
            <a:r>
              <a:rPr lang="tr-TR" sz="3200" b="1" i="1" smtClean="0">
                <a:latin typeface="Times New Roman" pitchFamily="18" charset="0"/>
                <a:cs typeface="Times New Roman" pitchFamily="18" charset="0"/>
              </a:rPr>
              <a:t>Hamilelikte içilen sigara</a:t>
            </a:r>
          </a:p>
        </p:txBody>
      </p:sp>
      <p:sp>
        <p:nvSpPr>
          <p:cNvPr id="28674" name="4 İçerik Yer Tutucusu"/>
          <p:cNvSpPr>
            <a:spLocks noGrp="1"/>
          </p:cNvSpPr>
          <p:nvPr>
            <p:ph sz="half" idx="1"/>
          </p:nvPr>
        </p:nvSpPr>
        <p:spPr/>
        <p:txBody>
          <a:bodyPr/>
          <a:lstStyle/>
          <a:p>
            <a:pPr eaLnBrk="1" hangingPunct="1"/>
            <a:r>
              <a:rPr lang="tr-TR" sz="2000" smtClean="0">
                <a:latin typeface="Times New Roman" pitchFamily="18" charset="0"/>
                <a:cs typeface="Times New Roman" pitchFamily="18" charset="0"/>
              </a:rPr>
              <a:t>Ani bebek ölümü</a:t>
            </a:r>
          </a:p>
          <a:p>
            <a:pPr eaLnBrk="1" hangingPunct="1"/>
            <a:r>
              <a:rPr lang="tr-TR" sz="2000" smtClean="0">
                <a:latin typeface="Times New Roman" pitchFamily="18" charset="0"/>
                <a:cs typeface="Times New Roman" pitchFamily="18" charset="0"/>
              </a:rPr>
              <a:t>Düşük doğum ağırlığı</a:t>
            </a:r>
          </a:p>
          <a:p>
            <a:pPr eaLnBrk="1" hangingPunct="1"/>
            <a:r>
              <a:rPr lang="tr-TR" sz="2000" smtClean="0">
                <a:latin typeface="Times New Roman" pitchFamily="18" charset="0"/>
                <a:cs typeface="Times New Roman" pitchFamily="18" charset="0"/>
              </a:rPr>
              <a:t>Miadından önce doğum</a:t>
            </a:r>
          </a:p>
          <a:p>
            <a:pPr eaLnBrk="1" hangingPunct="1"/>
            <a:r>
              <a:rPr lang="tr-TR" sz="2000" smtClean="0">
                <a:latin typeface="Times New Roman" pitchFamily="18" charset="0"/>
                <a:cs typeface="Times New Roman" pitchFamily="18" charset="0"/>
              </a:rPr>
              <a:t>Erken membran rüptürü</a:t>
            </a:r>
          </a:p>
          <a:p>
            <a:pPr eaLnBrk="1" hangingPunct="1"/>
            <a:r>
              <a:rPr lang="tr-TR" sz="2000" smtClean="0">
                <a:latin typeface="Times New Roman" pitchFamily="18" charset="0"/>
                <a:cs typeface="Times New Roman" pitchFamily="18" charset="0"/>
              </a:rPr>
              <a:t>Plasenta previa</a:t>
            </a:r>
          </a:p>
          <a:p>
            <a:pPr eaLnBrk="1" hangingPunct="1"/>
            <a:r>
              <a:rPr lang="tr-TR" sz="2000" smtClean="0">
                <a:latin typeface="Times New Roman" pitchFamily="18" charset="0"/>
                <a:cs typeface="Times New Roman" pitchFamily="18" charset="0"/>
              </a:rPr>
              <a:t>Plasenta dekolmanı</a:t>
            </a:r>
          </a:p>
          <a:p>
            <a:pPr eaLnBrk="1" hangingPunct="1"/>
            <a:r>
              <a:rPr lang="tr-TR" sz="2000" smtClean="0">
                <a:latin typeface="Times New Roman" pitchFamily="18" charset="0"/>
                <a:cs typeface="Times New Roman" pitchFamily="18" charset="0"/>
              </a:rPr>
              <a:t>Bebeklikte akciğer fonksiyonlarının düşüklüğü</a:t>
            </a:r>
          </a:p>
          <a:p>
            <a:pPr eaLnBrk="1" hangingPunct="1"/>
            <a:r>
              <a:rPr lang="tr-TR" sz="2000" smtClean="0">
                <a:latin typeface="Times New Roman" pitchFamily="18" charset="0"/>
                <a:cs typeface="Times New Roman" pitchFamily="18" charset="0"/>
              </a:rPr>
              <a:t>Çocuklukta astım</a:t>
            </a:r>
          </a:p>
          <a:p>
            <a:pPr eaLnBrk="1" hangingPunct="1"/>
            <a:endParaRPr lang="tr-TR" sz="2000" smtClean="0"/>
          </a:p>
        </p:txBody>
      </p:sp>
      <p:sp>
        <p:nvSpPr>
          <p:cNvPr id="28675" name="5 İçerik Yer Tutucusu"/>
          <p:cNvSpPr>
            <a:spLocks noGrp="1"/>
          </p:cNvSpPr>
          <p:nvPr>
            <p:ph sz="half" idx="2"/>
          </p:nvPr>
        </p:nvSpPr>
        <p:spPr/>
        <p:txBody>
          <a:bodyPr/>
          <a:lstStyle/>
          <a:p>
            <a:pPr eaLnBrk="1" hangingPunct="1"/>
            <a:r>
              <a:rPr lang="tr-TR" sz="2000" smtClean="0">
                <a:latin typeface="Times New Roman" pitchFamily="18" charset="0"/>
                <a:cs typeface="Times New Roman" pitchFamily="18" charset="0"/>
              </a:rPr>
              <a:t>Spontan düşük</a:t>
            </a:r>
          </a:p>
          <a:p>
            <a:pPr eaLnBrk="1" hangingPunct="1"/>
            <a:r>
              <a:rPr lang="tr-TR" sz="2000" smtClean="0">
                <a:latin typeface="Times New Roman" pitchFamily="18" charset="0"/>
                <a:cs typeface="Times New Roman" pitchFamily="18" charset="0"/>
              </a:rPr>
              <a:t>Ölü doğum</a:t>
            </a:r>
          </a:p>
          <a:p>
            <a:pPr eaLnBrk="1" hangingPunct="1"/>
            <a:r>
              <a:rPr lang="tr-TR" sz="2000" smtClean="0">
                <a:latin typeface="Times New Roman" pitchFamily="18" charset="0"/>
                <a:cs typeface="Times New Roman" pitchFamily="18" charset="0"/>
              </a:rPr>
              <a:t>Dış gebelik</a:t>
            </a:r>
          </a:p>
          <a:p>
            <a:pPr eaLnBrk="1" hangingPunct="1"/>
            <a:r>
              <a:rPr lang="tr-TR" sz="2000" smtClean="0">
                <a:latin typeface="Times New Roman" pitchFamily="18" charset="0"/>
                <a:cs typeface="Times New Roman" pitchFamily="18" charset="0"/>
              </a:rPr>
              <a:t>Yarık damak-dudak</a:t>
            </a:r>
          </a:p>
          <a:p>
            <a:pPr eaLnBrk="1" hangingPunct="1"/>
            <a:r>
              <a:rPr lang="tr-TR" sz="2000" smtClean="0">
                <a:latin typeface="Times New Roman" pitchFamily="18" charset="0"/>
                <a:cs typeface="Times New Roman" pitchFamily="18" charset="0"/>
              </a:rPr>
              <a:t>Dikkat eksikliği ve hiperaktivite bozukluğu</a:t>
            </a:r>
          </a:p>
          <a:p>
            <a:pPr eaLnBrk="1" hangingPunct="1"/>
            <a:r>
              <a:rPr lang="tr-TR" sz="2000" smtClean="0">
                <a:latin typeface="Times New Roman" pitchFamily="18" charset="0"/>
                <a:cs typeface="Times New Roman" pitchFamily="18" charset="0"/>
              </a:rPr>
              <a:t>Anti sosyal davranış</a:t>
            </a:r>
          </a:p>
          <a:p>
            <a:pPr eaLnBrk="1" hangingPunct="1"/>
            <a:r>
              <a:rPr lang="tr-TR" sz="2000" smtClean="0">
                <a:latin typeface="Times New Roman" pitchFamily="18" charset="0"/>
                <a:cs typeface="Times New Roman" pitchFamily="18" charset="0"/>
              </a:rPr>
              <a:t>İntrauterin kemik kitlesi oluşumunda zayıflık</a:t>
            </a:r>
          </a:p>
          <a:p>
            <a:pPr eaLnBrk="1" hangingPunct="1"/>
            <a:r>
              <a:rPr lang="tr-TR" sz="2000" smtClean="0">
                <a:latin typeface="Times New Roman" pitchFamily="18" charset="0"/>
                <a:cs typeface="Times New Roman" pitchFamily="18" charset="0"/>
              </a:rPr>
              <a:t>Sözel öğrenme güçlüğü</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3527</TotalTime>
  <Words>3362</Words>
  <Application>Microsoft Office PowerPoint</Application>
  <PresentationFormat>Ekran Gösterisi (4:3)</PresentationFormat>
  <Paragraphs>473</Paragraphs>
  <Slides>60</Slides>
  <Notes>33</Notes>
  <HiddenSlides>0</HiddenSlides>
  <MMClips>0</MMClips>
  <ScaleCrop>false</ScaleCrop>
  <HeadingPairs>
    <vt:vector size="4" baseType="variant">
      <vt:variant>
        <vt:lpstr>Tema</vt:lpstr>
      </vt:variant>
      <vt:variant>
        <vt:i4>1</vt:i4>
      </vt:variant>
      <vt:variant>
        <vt:lpstr>Slayt Başlıkları</vt:lpstr>
      </vt:variant>
      <vt:variant>
        <vt:i4>60</vt:i4>
      </vt:variant>
    </vt:vector>
  </HeadingPairs>
  <TitlesOfParts>
    <vt:vector size="61" baseType="lpstr">
      <vt:lpstr>Ofis Teması</vt:lpstr>
      <vt:lpstr>Sigara Bırakma</vt:lpstr>
      <vt:lpstr>Amaç</vt:lpstr>
      <vt:lpstr>Öğrenim Hedefleri</vt:lpstr>
      <vt:lpstr> </vt:lpstr>
      <vt:lpstr>   Nasıl Bir Sorunla Karşı Karşıyayız ?</vt:lpstr>
      <vt:lpstr> </vt:lpstr>
      <vt:lpstr> </vt:lpstr>
      <vt:lpstr>Sigaranın sağlığa zararları </vt:lpstr>
      <vt:lpstr>Hamilelikte içilen sigara</vt:lpstr>
      <vt:lpstr> </vt:lpstr>
      <vt:lpstr>Olguların Evrelendirilmesi</vt:lpstr>
      <vt:lpstr>Değişim Evreleri</vt:lpstr>
      <vt:lpstr>Sigara Bırakma Tedavisinde Davranışçı ve Bilişsel Yöntemler</vt:lpstr>
      <vt:lpstr> </vt:lpstr>
      <vt:lpstr>5R</vt:lpstr>
      <vt:lpstr> </vt:lpstr>
      <vt:lpstr>(R2) Risks (Riskler) </vt:lpstr>
      <vt:lpstr> </vt:lpstr>
      <vt:lpstr> </vt:lpstr>
      <vt:lpstr>Nikotin yoksunluk belirtileri</vt:lpstr>
      <vt:lpstr> </vt:lpstr>
      <vt:lpstr>  </vt:lpstr>
      <vt:lpstr>5A</vt:lpstr>
      <vt:lpstr> </vt:lpstr>
      <vt:lpstr> </vt:lpstr>
      <vt:lpstr> </vt:lpstr>
      <vt:lpstr>Bağımlılığın Değerlendirilmesi</vt:lpstr>
      <vt:lpstr> </vt:lpstr>
      <vt:lpstr> </vt:lpstr>
      <vt:lpstr>Bırakma sürecinde en sık kullanılacak davranışsal öneriler;  </vt:lpstr>
      <vt:lpstr> </vt:lpstr>
      <vt:lpstr> </vt:lpstr>
      <vt:lpstr> </vt:lpstr>
      <vt:lpstr> </vt:lpstr>
      <vt:lpstr> </vt:lpstr>
      <vt:lpstr> </vt:lpstr>
      <vt:lpstr> </vt:lpstr>
      <vt:lpstr>    Takip kontrolleri esas olarak nüksü     engellemek için yapılsa da aşağıdaki şu gerekçeler için de yapılır;  </vt:lpstr>
      <vt:lpstr> </vt:lpstr>
      <vt:lpstr>Sigaranın Bırakılmasında Farmakolojik Tedavi</vt:lpstr>
      <vt:lpstr> </vt:lpstr>
      <vt:lpstr> </vt:lpstr>
      <vt:lpstr> </vt:lpstr>
      <vt:lpstr> </vt:lpstr>
      <vt:lpstr> </vt:lpstr>
      <vt:lpstr> </vt:lpstr>
      <vt:lpstr> </vt:lpstr>
      <vt:lpstr> </vt:lpstr>
      <vt:lpstr> </vt:lpstr>
      <vt:lpstr> </vt:lpstr>
      <vt:lpstr> </vt:lpstr>
      <vt:lpstr> </vt:lpstr>
      <vt:lpstr> </vt:lpstr>
      <vt:lpstr>Sigara bırakma tedavisinde kullanılan birincil farmakolojik tedavi seçenekleri</vt:lpstr>
      <vt:lpstr> </vt:lpstr>
      <vt:lpstr>Nüks Olgulara Yaklaşım</vt:lpstr>
      <vt:lpstr> </vt:lpstr>
      <vt:lpstr> </vt:lpstr>
      <vt:lpstr> </vt:lpstr>
      <vt:lpstr>Kaynaklar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Sigara bırakma</dc:title>
  <dc:creator>pc</dc:creator>
  <cp:lastModifiedBy>Win7</cp:lastModifiedBy>
  <cp:revision>73</cp:revision>
  <dcterms:created xsi:type="dcterms:W3CDTF">2016-03-04T19:35:51Z</dcterms:created>
  <dcterms:modified xsi:type="dcterms:W3CDTF">2016-03-22T14:14:39Z</dcterms:modified>
</cp:coreProperties>
</file>