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278" r:id="rId14"/>
    <p:sldId id="267" r:id="rId15"/>
    <p:sldId id="268" r:id="rId16"/>
    <p:sldId id="269" r:id="rId17"/>
    <p:sldId id="270" r:id="rId18"/>
    <p:sldId id="279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58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8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72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64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99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61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36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27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64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29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49FF-E8D4-49D3-956D-64888DE04D6B}" type="datetimeFigureOut">
              <a:rPr lang="tr-TR" smtClean="0"/>
              <a:t>8.04.2021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9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BİRLEŞİK KRALLIK’TA BİRİNCİ BASAMAKTA DEPRESYON İÇİN İŞBİRLİKÇİ BAKIM: RANDOMİZE KONTROLLÜ ÇALIŞMA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DR ÖNDER YILMAZ </a:t>
            </a:r>
          </a:p>
          <a:p>
            <a:r>
              <a:rPr lang="tr-TR" dirty="0" smtClean="0"/>
              <a:t>KTÜ AİLE HEKİMİLİĞİ ABD</a:t>
            </a:r>
          </a:p>
          <a:p>
            <a:r>
              <a:rPr lang="tr-TR" smtClean="0"/>
              <a:t>08</a:t>
            </a:r>
            <a:r>
              <a:rPr lang="tr-TR" smtClean="0"/>
              <a:t>.04.2021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2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950" y="990600"/>
            <a:ext cx="10610850" cy="51863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Tahsis, araştırmacılardan gizlenen ve hastalar araştırma görüşmecileri tarafından çalışmaya kaydedildikten sonra bağımsız olarak gerçekleştirilen, uzaktan bilgisayar tarafından oluşturulan bir sayı dizisi ile yapıldı.</a:t>
            </a:r>
          </a:p>
          <a:p>
            <a:endParaRPr lang="tr-TR" dirty="0" smtClean="0"/>
          </a:p>
          <a:p>
            <a:r>
              <a:rPr lang="tr-TR" dirty="0" smtClean="0"/>
              <a:t>Deneme ünitesindeki </a:t>
            </a:r>
            <a:r>
              <a:rPr lang="tr-TR" dirty="0" err="1" smtClean="0"/>
              <a:t>randomizasyon</a:t>
            </a:r>
            <a:r>
              <a:rPr lang="tr-TR" dirty="0" smtClean="0"/>
              <a:t> ekibi, hastaları, pratisyen hekimleri ve uygun olduğunda vaka yöneticilerini katılımcı tahsisi konusunda bilgilendirdi.</a:t>
            </a:r>
          </a:p>
          <a:p>
            <a:endParaRPr lang="tr-TR" dirty="0" smtClean="0"/>
          </a:p>
          <a:p>
            <a:r>
              <a:rPr lang="tr-TR" dirty="0" smtClean="0"/>
              <a:t>Bu, üç çalışma grubu oluşturdu (küme-</a:t>
            </a:r>
            <a:r>
              <a:rPr lang="tr-TR" dirty="0" err="1" smtClean="0"/>
              <a:t>randomize</a:t>
            </a:r>
            <a:r>
              <a:rPr lang="tr-TR" dirty="0" smtClean="0"/>
              <a:t> kontroller, bireysel </a:t>
            </a:r>
            <a:r>
              <a:rPr lang="tr-TR" dirty="0" err="1" smtClean="0"/>
              <a:t>randomize</a:t>
            </a:r>
            <a:r>
              <a:rPr lang="tr-TR" dirty="0" smtClean="0"/>
              <a:t> müdahale hastaları ve bireysel olarak </a:t>
            </a:r>
            <a:r>
              <a:rPr lang="tr-TR" dirty="0" err="1" smtClean="0"/>
              <a:t>randomize</a:t>
            </a:r>
            <a:r>
              <a:rPr lang="tr-TR" dirty="0" smtClean="0"/>
              <a:t> kontrol hastaları).</a:t>
            </a:r>
          </a:p>
          <a:p>
            <a:endParaRPr lang="tr-TR" dirty="0" smtClean="0"/>
          </a:p>
          <a:p>
            <a:r>
              <a:rPr lang="tr-TR" dirty="0" smtClean="0"/>
              <a:t>Önyargı olasılığını azaltmaya çalışmak için pratisyen hekimlere muayenehanelerinin dağılımı hakkında bilgi verilmedi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58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Birinci basamaktan DSM-IV ‘e göre depresyon skoru &gt;5 olan,&gt;18 yaş hastalar alındı</a:t>
            </a:r>
          </a:p>
          <a:p>
            <a:endParaRPr lang="tr-TR" dirty="0" smtClean="0"/>
          </a:p>
          <a:p>
            <a:r>
              <a:rPr lang="tr-TR" dirty="0" smtClean="0"/>
              <a:t>Doğum </a:t>
            </a:r>
            <a:r>
              <a:rPr lang="tr-TR" dirty="0" err="1" smtClean="0"/>
              <a:t>sonrası,yas</a:t>
            </a:r>
            <a:r>
              <a:rPr lang="tr-TR" dirty="0" smtClean="0"/>
              <a:t> ve fiziksel nedenli depresyonu olan hastalar çıkarıldı.</a:t>
            </a:r>
          </a:p>
          <a:p>
            <a:endParaRPr lang="tr-TR" dirty="0" smtClean="0"/>
          </a:p>
          <a:p>
            <a:r>
              <a:rPr lang="tr-TR" dirty="0" smtClean="0"/>
              <a:t>Yeni tanı almış, pratisyen hekim tarafından 1 aydan az süredir tedavi edilen hastalar alındı.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İntihar </a:t>
            </a:r>
            <a:r>
              <a:rPr lang="tr-TR" dirty="0" err="1" smtClean="0"/>
              <a:t>düşüncesi,alkol</a:t>
            </a:r>
            <a:r>
              <a:rPr lang="tr-TR" dirty="0" smtClean="0"/>
              <a:t> ve uyuşturucu bağımlılığı olan hastalar çıkarıldı.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134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879" y="-29678"/>
            <a:ext cx="6259971" cy="688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47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1237" y="3996531"/>
            <a:ext cx="9526" cy="9526"/>
          </a:xfrm>
        </p:spPr>
      </p:pic>
      <p:pic>
        <p:nvPicPr>
          <p:cNvPr id="5" name="Resim 4" descr="Ekran Kırpm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761" y="3381368"/>
            <a:ext cx="3248478" cy="95263"/>
          </a:xfrm>
          <a:prstGeom prst="rect">
            <a:avLst/>
          </a:prstGeom>
        </p:spPr>
      </p:pic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782" y="219068"/>
            <a:ext cx="5391618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3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Müdahele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Karmaşık müdahaleler denememizin modelleme aşamasında </a:t>
            </a:r>
            <a:r>
              <a:rPr lang="tr-TR" dirty="0" err="1" smtClean="0"/>
              <a:t>organizasyonel</a:t>
            </a:r>
            <a:r>
              <a:rPr lang="tr-TR" dirty="0" smtClean="0"/>
              <a:t>, sistem düzeyinde bir müdahale için dört kriteri karşılayan Birleşik </a:t>
            </a:r>
            <a:r>
              <a:rPr lang="tr-TR" dirty="0" err="1" smtClean="0"/>
              <a:t>Krallık'a</a:t>
            </a:r>
            <a:r>
              <a:rPr lang="tr-TR" dirty="0" smtClean="0"/>
              <a:t> özgü bir işbirliğine dayalı bakım protokolü geliştirildi.</a:t>
            </a:r>
          </a:p>
          <a:p>
            <a:endParaRPr lang="tr-TR" dirty="0" smtClean="0"/>
          </a:p>
          <a:p>
            <a:r>
              <a:rPr lang="tr-TR" dirty="0" smtClean="0"/>
              <a:t>(1) uzman akıl sağlığı tıbbi ve psikolojik terapiler </a:t>
            </a:r>
            <a:r>
              <a:rPr lang="tr-TR" dirty="0" err="1" smtClean="0"/>
              <a:t>klinisyenlerinin</a:t>
            </a:r>
            <a:r>
              <a:rPr lang="tr-TR" dirty="0" smtClean="0"/>
              <a:t> haftalık telefon gözetimi altında pratisyen ile çalışan bir vaka yöneticisi tarafından sağlanan hasta bakımına çok profesyonel bir yaklaşım;</a:t>
            </a:r>
          </a:p>
          <a:p>
            <a:endParaRPr lang="tr-TR" dirty="0" smtClean="0"/>
          </a:p>
          <a:p>
            <a:r>
              <a:rPr lang="tr-TR" dirty="0" smtClean="0"/>
              <a:t>(2) ilaç desteği ve davranışsal aktivasyon için yapılandırılmış bir yönetim planı - diğer daha karmaşık BDT müdahalelerine eşdeğer etkinliğe sahip  ancak daha basit olan, yapılandırılmış bir bilişsel-davranışsal tabanlı, depresyona özgü psikolojik müdahale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19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Müdahele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(3) 3 aylık bir süre içinde en fazla on planlanmış kişi aracılığıyla, ağırlıklı olarak telefon kullanılarak planlanmış hasta takipleri</a:t>
            </a:r>
          </a:p>
          <a:p>
            <a:endParaRPr lang="tr-TR" dirty="0" smtClean="0"/>
          </a:p>
          <a:p>
            <a:r>
              <a:rPr lang="tr-TR" dirty="0" smtClean="0"/>
              <a:t>(4)İyileştirilmiş profesyoneller arası iletişim elektronik kayıtlar ve kişisel iletişim yoluyla pratisyen hekimlere hastalara özel yazılı geri bildirimde bulunulması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1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Kontrol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Pratisyen hekimler tarafından uygulanan olağan vaka yönetimi alındı.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09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Ölçütleri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Birincil sonuç, Hasta Sağlık Anketi-9 ile ölçülen depresyon belirtileriydi.</a:t>
            </a:r>
          </a:p>
          <a:p>
            <a:endParaRPr lang="tr-TR" dirty="0" smtClean="0"/>
          </a:p>
          <a:p>
            <a:r>
              <a:rPr lang="tr-TR" dirty="0" smtClean="0"/>
              <a:t>İkincil sonuçlar genel iyilik durumunu ölçen Rutin Değerlendirmede Klinik Sonuçlar ve sağlıkla ilgili yaşam kalitesini ölçen kısa form sağlık araştırmasından alındı</a:t>
            </a:r>
          </a:p>
          <a:p>
            <a:endParaRPr lang="tr-TR" dirty="0" smtClean="0"/>
          </a:p>
          <a:p>
            <a:r>
              <a:rPr lang="tr-TR" dirty="0" smtClean="0"/>
              <a:t>Bütün sonuçlar temelde ve 3 aylık post </a:t>
            </a:r>
            <a:r>
              <a:rPr lang="tr-TR" dirty="0" err="1" smtClean="0"/>
              <a:t>randomizasyonla,katılımcıların</a:t>
            </a:r>
            <a:r>
              <a:rPr lang="tr-TR" dirty="0" smtClean="0"/>
              <a:t> katıldıkları yer bakılmaksızın değerlendirildi.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86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919" y="3934609"/>
            <a:ext cx="3134162" cy="133369"/>
          </a:xfrm>
        </p:spPr>
      </p:pic>
      <p:pic>
        <p:nvPicPr>
          <p:cNvPr id="5" name="Resim 4" descr="Ekran Kırpm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9" y="150718"/>
            <a:ext cx="7147437" cy="65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7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Şubat 2005 mart 2006 arasında 114 hasta alındı.</a:t>
            </a:r>
          </a:p>
          <a:p>
            <a:endParaRPr lang="tr-TR" dirty="0" smtClean="0"/>
          </a:p>
          <a:p>
            <a:r>
              <a:rPr lang="tr-TR" dirty="0" smtClean="0"/>
              <a:t>41 kişi </a:t>
            </a:r>
            <a:r>
              <a:rPr lang="tr-TR" dirty="0" err="1" smtClean="0"/>
              <a:t>müdahele</a:t>
            </a:r>
            <a:r>
              <a:rPr lang="tr-TR" dirty="0" smtClean="0"/>
              <a:t> grubu,38 kişi hasta </a:t>
            </a:r>
            <a:r>
              <a:rPr lang="tr-TR" dirty="0" err="1" smtClean="0"/>
              <a:t>randomize</a:t>
            </a:r>
            <a:r>
              <a:rPr lang="tr-TR" dirty="0" smtClean="0"/>
              <a:t> kontrol grubu ve 35 kişi küme </a:t>
            </a:r>
            <a:r>
              <a:rPr lang="tr-TR" dirty="0" err="1" smtClean="0"/>
              <a:t>randomize</a:t>
            </a:r>
            <a:r>
              <a:rPr lang="tr-TR" dirty="0" smtClean="0"/>
              <a:t> kontrol grubu</a:t>
            </a:r>
          </a:p>
          <a:p>
            <a:endParaRPr lang="tr-TR" dirty="0" smtClean="0"/>
          </a:p>
          <a:p>
            <a:r>
              <a:rPr lang="tr-TR" dirty="0" smtClean="0"/>
              <a:t>Ortalama vaka yöneticisi/hasta görüşmesi 6.46 (SD 1.9),ortalama görüşme 191.3 dakika(SD 70.68)</a:t>
            </a:r>
          </a:p>
          <a:p>
            <a:endParaRPr lang="tr-TR" dirty="0" smtClean="0"/>
          </a:p>
          <a:p>
            <a:r>
              <a:rPr lang="tr-TR" dirty="0" smtClean="0"/>
              <a:t>Müdahale grubunda küme kontrol grubuna </a:t>
            </a:r>
            <a:r>
              <a:rPr lang="tr-TR" dirty="0" err="1" smtClean="0"/>
              <a:t>kıyasla,Hasta</a:t>
            </a:r>
            <a:r>
              <a:rPr lang="tr-TR" dirty="0" smtClean="0"/>
              <a:t> Sağlık Anketi 9’a göre  depresyon semptomları  etki büyüklüğü 0.63 bulundu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94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Depresyon dünyada maluliyete ikinci  en sık sebep olan sağlık sorunudur</a:t>
            </a:r>
          </a:p>
          <a:p>
            <a:r>
              <a:rPr lang="tr-TR" dirty="0" smtClean="0"/>
              <a:t>İngiltere’de depresyon ve </a:t>
            </a:r>
            <a:r>
              <a:rPr lang="tr-TR" dirty="0" err="1" smtClean="0"/>
              <a:t>anksiyete</a:t>
            </a:r>
            <a:r>
              <a:rPr lang="tr-TR" dirty="0" smtClean="0"/>
              <a:t> 17 milyar pound kayba sebep olmaktadır</a:t>
            </a:r>
          </a:p>
          <a:p>
            <a:r>
              <a:rPr lang="tr-TR" dirty="0" smtClean="0"/>
              <a:t>Bunun 9 milyarı yardım ödemeleri ve vergi kayıplarıdır.</a:t>
            </a:r>
          </a:p>
          <a:p>
            <a:r>
              <a:rPr lang="tr-TR" dirty="0" smtClean="0"/>
              <a:t>Depresyondaki insanların sadece dörtte biri etkili bir ilaç tedavisi ve yüzde ondan azı konuşma terapisi almaktadır.</a:t>
            </a:r>
          </a:p>
          <a:p>
            <a:r>
              <a:rPr lang="tr-TR" dirty="0" smtClean="0"/>
              <a:t>Bu durumları düzeltmek için 4 çeşit strateji geliştirilmiştir.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8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Rutin Değerlendirmede Klinik </a:t>
            </a:r>
            <a:r>
              <a:rPr lang="tr-TR" dirty="0" err="1" smtClean="0"/>
              <a:t>Sonuçlar’a</a:t>
            </a:r>
            <a:r>
              <a:rPr lang="tr-TR" dirty="0" smtClean="0"/>
              <a:t> göre müdahale grubu küme kontrol grubuna göre daha etkin bulundu.</a:t>
            </a:r>
          </a:p>
          <a:p>
            <a:endParaRPr lang="tr-TR" dirty="0" smtClean="0"/>
          </a:p>
          <a:p>
            <a:r>
              <a:rPr lang="tr-TR" dirty="0" smtClean="0"/>
              <a:t>Hiçbir grupta yan etki rapor edilmedi.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75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Depresyonda işbirlikçi bakımın orta büyük bir etkisi bulundu.</a:t>
            </a:r>
          </a:p>
          <a:p>
            <a:endParaRPr lang="tr-TR" dirty="0" smtClean="0"/>
          </a:p>
          <a:p>
            <a:r>
              <a:rPr lang="tr-TR" dirty="0" smtClean="0"/>
              <a:t>Bu etki sistematik incelemelerde belirlenenden daha büyüktür.</a:t>
            </a:r>
          </a:p>
          <a:p>
            <a:endParaRPr lang="tr-TR" dirty="0" smtClean="0"/>
          </a:p>
          <a:p>
            <a:r>
              <a:rPr lang="tr-TR" dirty="0" smtClean="0"/>
              <a:t>Bu etki hasta sağlık anketi 9’a </a:t>
            </a:r>
            <a:r>
              <a:rPr lang="tr-TR" dirty="0" err="1" smtClean="0"/>
              <a:t>göre,tedavi</a:t>
            </a:r>
            <a:r>
              <a:rPr lang="tr-TR" dirty="0" smtClean="0"/>
              <a:t> alan ve olağan bakım alan hastalar arasındaki  5 puanlık ortalama farka eşittir.</a:t>
            </a:r>
          </a:p>
          <a:p>
            <a:endParaRPr lang="tr-TR" dirty="0" smtClean="0"/>
          </a:p>
          <a:p>
            <a:r>
              <a:rPr lang="tr-TR" dirty="0" smtClean="0"/>
              <a:t>5 puan hafif ve orta dereceli semptomlar arasındaki farktır.</a:t>
            </a:r>
          </a:p>
          <a:p>
            <a:endParaRPr lang="tr-TR" dirty="0" smtClean="0"/>
          </a:p>
          <a:p>
            <a:r>
              <a:rPr lang="tr-TR" dirty="0"/>
              <a:t>Ayrıca, müdahale hastalarının başlangıçtan takibe kadar elde ettiği </a:t>
            </a:r>
            <a:r>
              <a:rPr lang="tr-TR" dirty="0" smtClean="0"/>
              <a:t>Hasta Sağlık Anketi-9 </a:t>
            </a:r>
            <a:r>
              <a:rPr lang="tr-TR" dirty="0"/>
              <a:t>skorlarındaki değişiklik, neredeyse iki depresyon şiddeti kategorisinin </a:t>
            </a:r>
            <a:r>
              <a:rPr lang="tr-TR" dirty="0" smtClean="0"/>
              <a:t>değişime </a:t>
            </a:r>
            <a:r>
              <a:rPr lang="tr-TR" dirty="0"/>
              <a:t>eşittir</a:t>
            </a:r>
          </a:p>
        </p:txBody>
      </p:sp>
    </p:spTree>
    <p:extLst>
      <p:ext uri="{BB962C8B-B14F-4D97-AF65-F5344CB8AC3E}">
        <p14:creationId xmlns:p14="http://schemas.microsoft.com/office/powerpoint/2010/main" val="9181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Bireysel olarak </a:t>
            </a:r>
            <a:r>
              <a:rPr lang="tr-TR" dirty="0" err="1"/>
              <a:t>randomize</a:t>
            </a:r>
            <a:r>
              <a:rPr lang="tr-TR" dirty="0"/>
              <a:t> edilmiş kontroller, müdahale hastalarına küme </a:t>
            </a:r>
            <a:r>
              <a:rPr lang="tr-TR" dirty="0" err="1"/>
              <a:t>randomize</a:t>
            </a:r>
            <a:r>
              <a:rPr lang="tr-TR" dirty="0"/>
              <a:t> kontrollere göre daha </a:t>
            </a:r>
            <a:r>
              <a:rPr lang="tr-TR" dirty="0" smtClean="0"/>
              <a:t>yakındı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Kontaminasyonun</a:t>
            </a:r>
            <a:r>
              <a:rPr lang="tr-TR" dirty="0" smtClean="0"/>
              <a:t> </a:t>
            </a:r>
            <a:r>
              <a:rPr lang="tr-TR" dirty="0"/>
              <a:t>kesin mekanizması belirsizdir, ancak vaka yöneticisi ve </a:t>
            </a:r>
            <a:r>
              <a:rPr lang="tr-TR" dirty="0" smtClean="0"/>
              <a:t>pratisyen hekim </a:t>
            </a:r>
            <a:r>
              <a:rPr lang="tr-TR" dirty="0"/>
              <a:t>arasındaki bilgi paylaşımıyla ilgili olabilir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/>
              <a:t>Bu mekanizmanın incelenmesi, müdahalelerin daha da geliştirilmesi için verimli olabilir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/>
              <a:t>Bununla birlikte, herhangi bir küme-</a:t>
            </a:r>
            <a:r>
              <a:rPr lang="tr-TR" dirty="0" err="1"/>
              <a:t>randomize</a:t>
            </a:r>
            <a:r>
              <a:rPr lang="tr-TR" dirty="0"/>
              <a:t> çalışmada olduğu gibi, doktorlar arasındaki ölçülmemiş farklılıklar da sonuçlardaki bazı farklılıkları açıklayabilir, ancak bu önyargı kaynağına karşı koruma sağlamak için dört klinik </a:t>
            </a:r>
            <a:r>
              <a:rPr lang="tr-TR" dirty="0" smtClean="0"/>
              <a:t>merkez tarafından </a:t>
            </a:r>
            <a:r>
              <a:rPr lang="tr-TR" dirty="0"/>
              <a:t>küme </a:t>
            </a:r>
            <a:r>
              <a:rPr lang="tr-TR" dirty="0" err="1"/>
              <a:t>randomizasyonunu</a:t>
            </a:r>
            <a:r>
              <a:rPr lang="tr-TR" dirty="0"/>
              <a:t> katmanlara ayırmaya özen </a:t>
            </a:r>
            <a:r>
              <a:rPr lang="tr-TR" dirty="0" smtClean="0"/>
              <a:t>gösterildi.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36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Sonuç olarak, sonuçların ortalama etrafında geniş güven aralıkları vardır ve elde </a:t>
            </a:r>
            <a:r>
              <a:rPr lang="tr-TR" dirty="0" smtClean="0"/>
              <a:t>edilen </a:t>
            </a:r>
            <a:r>
              <a:rPr lang="tr-TR" dirty="0"/>
              <a:t>etki büyüklüğü tam bir denemede onay gerektirir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Analizde ortak </a:t>
            </a:r>
            <a:r>
              <a:rPr lang="tr-TR" dirty="0"/>
              <a:t>değişken olarak temel depresyon şiddetini kontrol etmemize rağmen, küçük sayılar aynı zamanda sonuçlarımızı etkilemiş olabilecek </a:t>
            </a:r>
            <a:r>
              <a:rPr lang="tr-TR" dirty="0" smtClean="0"/>
              <a:t> </a:t>
            </a:r>
            <a:r>
              <a:rPr lang="tr-TR" dirty="0"/>
              <a:t>etnik köken, medeni durum ve cinsiyet gibi potansiyel olarak önemli değişkenleri dengelememizi </a:t>
            </a:r>
            <a:r>
              <a:rPr lang="tr-TR" dirty="0" smtClean="0"/>
              <a:t>engelledi</a:t>
            </a:r>
          </a:p>
          <a:p>
            <a:endParaRPr lang="tr-TR" dirty="0" smtClean="0"/>
          </a:p>
          <a:p>
            <a:r>
              <a:rPr lang="tr-TR" dirty="0"/>
              <a:t>Ayrıca, gruplar arasında pratisyen hekimlerle yapılan konsültasyonlarda herhangi bir farklılık olmamasına rağmen, kontrol gruplarında olağan bakımı neyin oluşturduğuna dair tam detaylı bilgiye sahip değiliz, </a:t>
            </a:r>
            <a:r>
              <a:rPr lang="tr-TR" dirty="0" smtClean="0"/>
              <a:t>bu </a:t>
            </a:r>
            <a:r>
              <a:rPr lang="tr-TR" smtClean="0"/>
              <a:t>durum sonuçları </a:t>
            </a:r>
            <a:r>
              <a:rPr lang="tr-TR" dirty="0"/>
              <a:t>etkilemiş olabilir.</a:t>
            </a:r>
          </a:p>
        </p:txBody>
      </p:sp>
    </p:spTree>
    <p:extLst>
      <p:ext uri="{BB962C8B-B14F-4D97-AF65-F5344CB8AC3E}">
        <p14:creationId xmlns:p14="http://schemas.microsoft.com/office/powerpoint/2010/main" val="2953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van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İçerik Yer Tutucus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4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1671" y="779929"/>
            <a:ext cx="10762129" cy="539703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Pratisyen hekimler ve birinci basamak sağlık hizmetleri personeli için eğitim ve kılavuzların kullanımı</a:t>
            </a:r>
          </a:p>
          <a:p>
            <a:endParaRPr lang="tr-TR" dirty="0" smtClean="0"/>
          </a:p>
          <a:p>
            <a:r>
              <a:rPr lang="tr-TR" dirty="0" smtClean="0"/>
              <a:t>Akıl sağlığı uzmanlarının birinci basamakta bireysel hastaların bakımı konusunda tavsiyelerde bulunduğu konsültasyon irtibat</a:t>
            </a:r>
          </a:p>
          <a:p>
            <a:endParaRPr lang="tr-TR" dirty="0" smtClean="0"/>
          </a:p>
          <a:p>
            <a:r>
              <a:rPr lang="tr-TR" dirty="0" smtClean="0"/>
              <a:t>Pratisyen </a:t>
            </a:r>
            <a:r>
              <a:rPr lang="tr-TR" dirty="0" err="1" smtClean="0"/>
              <a:t>hekim,uzman</a:t>
            </a:r>
            <a:r>
              <a:rPr lang="tr-TR" dirty="0" smtClean="0"/>
              <a:t> ve hasta arasında bakım ve irtibat sağlamak için bir vaka yöneticisini de içeren gelişmiş bir irtibat biçimi olan işbirliğine dayalı bakım</a:t>
            </a:r>
          </a:p>
          <a:p>
            <a:endParaRPr lang="tr-TR" dirty="0" smtClean="0"/>
          </a:p>
          <a:p>
            <a:r>
              <a:rPr lang="tr-TR" dirty="0" smtClean="0"/>
              <a:t>Birinci ve ikinci basamakta pratisyen hekimlerin danışabileceği uzmanların görevlendirilmesi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20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9664" y="1232807"/>
            <a:ext cx="10774137" cy="494415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Bu tür 36 örgütsel çalışmanın sistematik bir incelemesi etkili stratejilerin sistem düzeyinde karmaşık müdahaleler gerektirdiği sonucuna varmıştır</a:t>
            </a:r>
          </a:p>
          <a:p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Hasta bakımına çoklu </a:t>
            </a:r>
            <a:r>
              <a:rPr lang="tr-TR" dirty="0" err="1" smtClean="0"/>
              <a:t>yaklaşım,yapılandırılmış</a:t>
            </a:r>
            <a:r>
              <a:rPr lang="tr-TR" dirty="0" smtClean="0"/>
              <a:t> bir hasta yönetim </a:t>
            </a:r>
            <a:r>
              <a:rPr lang="tr-TR" dirty="0" err="1" smtClean="0"/>
              <a:t>planı,planlanmış</a:t>
            </a:r>
            <a:r>
              <a:rPr lang="tr-TR" dirty="0" smtClean="0"/>
              <a:t> hasta </a:t>
            </a:r>
            <a:r>
              <a:rPr lang="tr-TR" dirty="0" err="1" smtClean="0"/>
              <a:t>takipleri,meslekler</a:t>
            </a:r>
            <a:r>
              <a:rPr lang="tr-TR" dirty="0" smtClean="0"/>
              <a:t> arası gelişmiş iletişim gerektirir</a:t>
            </a:r>
          </a:p>
          <a:p>
            <a:endParaRPr lang="tr-TR" dirty="0" smtClean="0"/>
          </a:p>
          <a:p>
            <a:r>
              <a:rPr lang="tr-TR" dirty="0" smtClean="0"/>
              <a:t>En etkili olanın işbirlikçi bakım olduğu bulunmuştur.</a:t>
            </a:r>
          </a:p>
          <a:p>
            <a:endParaRPr lang="tr-TR" dirty="0" smtClean="0"/>
          </a:p>
          <a:p>
            <a:r>
              <a:rPr lang="tr-TR" dirty="0" smtClean="0"/>
              <a:t>İşbirlikçi bakım olağan bakıma göre daha etkili bulunmuşsa da iki yeni çalışma ikisinin ortalama  etki büyüklüklerini küçük ve orta olarak bulmuştur.0.24 ve 0.40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6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933450"/>
            <a:ext cx="10744200" cy="5243513"/>
          </a:xfrm>
        </p:spPr>
        <p:txBody>
          <a:bodyPr/>
          <a:lstStyle/>
          <a:p>
            <a:r>
              <a:rPr lang="tr-TR" dirty="0" smtClean="0"/>
              <a:t>Birleşik </a:t>
            </a:r>
            <a:r>
              <a:rPr lang="tr-TR" dirty="0" err="1" smtClean="0"/>
              <a:t>Krallık’ta</a:t>
            </a:r>
            <a:r>
              <a:rPr lang="tr-TR" dirty="0" smtClean="0"/>
              <a:t> işbirlikçi bakımın uygulanması için çağrılar yapılmış olsa da bunlar klinik kılavuzlar tarafından desteklenmemiştir.</a:t>
            </a:r>
          </a:p>
          <a:p>
            <a:endParaRPr lang="tr-TR" dirty="0" smtClean="0"/>
          </a:p>
          <a:p>
            <a:r>
              <a:rPr lang="tr-TR" dirty="0" smtClean="0"/>
              <a:t>Bunun sebebi hangi yöntemin daha iyi olduğu ve bütün ülkede uygulanabilirliği sorunudur.</a:t>
            </a:r>
          </a:p>
          <a:p>
            <a:endParaRPr lang="tr-TR" dirty="0" smtClean="0"/>
          </a:p>
          <a:p>
            <a:r>
              <a:rPr lang="tr-TR" dirty="0" smtClean="0"/>
              <a:t>Uluslararası/ABD kökenli girişken toplum tedavisi gibi başka yöntemler İngiltere’de  denenmişlerse de etkili sonuç vermemişlerdir.</a:t>
            </a:r>
          </a:p>
          <a:p>
            <a:endParaRPr lang="tr-TR" dirty="0" smtClean="0"/>
          </a:p>
          <a:p>
            <a:r>
              <a:rPr lang="tr-TR" dirty="0" smtClean="0"/>
              <a:t>Karmaşık müdahaleleri araştırmak için Tıbbi Araştırma Konseyi tarafından önerilen aşamalı yaklaşım benimsemiştir.</a:t>
            </a:r>
          </a:p>
        </p:txBody>
      </p:sp>
    </p:spTree>
    <p:extLst>
      <p:ext uri="{BB962C8B-B14F-4D97-AF65-F5344CB8AC3E}">
        <p14:creationId xmlns:p14="http://schemas.microsoft.com/office/powerpoint/2010/main" val="10557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0550" y="1276350"/>
            <a:ext cx="10763250" cy="490061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İngiltere’ye özgü depresyonu önlemek için işbirlikçi bakım yöntemi geliştirildi.</a:t>
            </a:r>
          </a:p>
          <a:p>
            <a:endParaRPr lang="tr-TR" dirty="0" smtClean="0"/>
          </a:p>
          <a:p>
            <a:r>
              <a:rPr lang="tr-TR" dirty="0" smtClean="0"/>
              <a:t>Daha sonra keşif amaçlı bir Faz II </a:t>
            </a:r>
            <a:r>
              <a:rPr lang="tr-TR" dirty="0" err="1" smtClean="0"/>
              <a:t>randomize</a:t>
            </a:r>
            <a:r>
              <a:rPr lang="tr-TR" dirty="0" smtClean="0"/>
              <a:t> kontrollü çalışmada test edildi.</a:t>
            </a:r>
          </a:p>
          <a:p>
            <a:endParaRPr lang="tr-TR" dirty="0" smtClean="0"/>
          </a:p>
          <a:p>
            <a:r>
              <a:rPr lang="tr-TR" dirty="0" smtClean="0"/>
              <a:t>Hasta </a:t>
            </a:r>
            <a:r>
              <a:rPr lang="tr-TR" dirty="0" err="1" smtClean="0"/>
              <a:t>randomize</a:t>
            </a:r>
            <a:r>
              <a:rPr lang="tr-TR" dirty="0" smtClean="0"/>
              <a:t> denemeler </a:t>
            </a:r>
            <a:r>
              <a:rPr lang="tr-TR" dirty="0" err="1" smtClean="0"/>
              <a:t>kontaminasyona</a:t>
            </a:r>
            <a:r>
              <a:rPr lang="tr-TR" dirty="0" smtClean="0"/>
              <a:t> açık olabileceğinden işbirlikçi bakım gibi sistem düzeyinde müdahalelerin test edilmesi için küme </a:t>
            </a:r>
            <a:r>
              <a:rPr lang="tr-TR" dirty="0" smtClean="0"/>
              <a:t> </a:t>
            </a:r>
            <a:r>
              <a:rPr lang="tr-TR" dirty="0" err="1" smtClean="0"/>
              <a:t>randomize</a:t>
            </a:r>
            <a:r>
              <a:rPr lang="tr-TR" dirty="0" smtClean="0"/>
              <a:t> kontrollü denemeler önerilir.</a:t>
            </a:r>
          </a:p>
          <a:p>
            <a:endParaRPr lang="tr-TR" dirty="0" smtClean="0"/>
          </a:p>
          <a:p>
            <a:r>
              <a:rPr lang="tr-TR" dirty="0" smtClean="0"/>
              <a:t>Kontrol grubundaki hastalar uzmanlardan alınan tavsiyeler ve bakım sürecindeki değişiklikler gibi sistem düzeyindeki değişikliklerden etkilenebilir.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3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500" y="990600"/>
            <a:ext cx="10782300" cy="518636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Hastaya göre </a:t>
            </a:r>
            <a:r>
              <a:rPr lang="tr-TR" dirty="0" err="1" smtClean="0"/>
              <a:t>randomize</a:t>
            </a:r>
            <a:r>
              <a:rPr lang="tr-TR" dirty="0" smtClean="0"/>
              <a:t> bir çalışmada </a:t>
            </a:r>
            <a:r>
              <a:rPr lang="tr-TR" dirty="0" err="1" smtClean="0"/>
              <a:t>kontaminasyon</a:t>
            </a:r>
            <a:r>
              <a:rPr lang="tr-TR" dirty="0" smtClean="0"/>
              <a:t> işbirliğine dayalı bakımın gerçek etki boyutunun az tahmin edilmesine neden olabilir.</a:t>
            </a:r>
          </a:p>
          <a:p>
            <a:endParaRPr lang="tr-TR" dirty="0" smtClean="0"/>
          </a:p>
          <a:p>
            <a:r>
              <a:rPr lang="tr-TR" dirty="0" smtClean="0"/>
              <a:t>Ancak </a:t>
            </a:r>
            <a:r>
              <a:rPr lang="tr-TR" dirty="0" err="1" smtClean="0"/>
              <a:t>randomize</a:t>
            </a:r>
            <a:r>
              <a:rPr lang="tr-TR" dirty="0" smtClean="0"/>
              <a:t> küme denemeleri daha büyük hasta örnekleri ve genellikle daha fazla kaynak gerektirir.</a:t>
            </a:r>
          </a:p>
          <a:p>
            <a:endParaRPr lang="tr-TR" dirty="0" smtClean="0"/>
          </a:p>
          <a:p>
            <a:r>
              <a:rPr lang="tr-TR" dirty="0" smtClean="0"/>
              <a:t>Bu nedenle Faz II denemede </a:t>
            </a:r>
            <a:r>
              <a:rPr lang="tr-TR" dirty="0" err="1" smtClean="0"/>
              <a:t>kontaminasyonun</a:t>
            </a:r>
            <a:r>
              <a:rPr lang="tr-TR" dirty="0" smtClean="0"/>
              <a:t> varlığını ve büyüklüğünü araştırmak için küme </a:t>
            </a:r>
            <a:r>
              <a:rPr lang="tr-TR" dirty="0" err="1" smtClean="0"/>
              <a:t>randomize</a:t>
            </a:r>
            <a:r>
              <a:rPr lang="tr-TR" dirty="0" smtClean="0"/>
              <a:t> kontrollü bir çalışma içinde hasta düzeyinde </a:t>
            </a:r>
            <a:r>
              <a:rPr lang="tr-TR" dirty="0" err="1" smtClean="0"/>
              <a:t>randomizasyon</a:t>
            </a:r>
            <a:r>
              <a:rPr lang="tr-TR" dirty="0" smtClean="0"/>
              <a:t> yerleştiren alışılmadık bir tasarım kullanıldı.</a:t>
            </a:r>
          </a:p>
          <a:p>
            <a:endParaRPr lang="tr-TR" dirty="0" smtClean="0"/>
          </a:p>
          <a:p>
            <a:r>
              <a:rPr lang="tr-TR" dirty="0" smtClean="0"/>
              <a:t>Birleşik </a:t>
            </a:r>
            <a:r>
              <a:rPr lang="tr-TR" dirty="0" err="1" smtClean="0"/>
              <a:t>Krallık’ın</a:t>
            </a:r>
            <a:r>
              <a:rPr lang="tr-TR" dirty="0" smtClean="0"/>
              <a:t> ilk işbirlikçi bakım sonuçlarını ve Tıbbi Araştırma Konseyi’nin karmaşık müdahaleler çerçevesinin faydaları burada rapor </a:t>
            </a:r>
            <a:r>
              <a:rPr lang="tr-TR" dirty="0" smtClean="0"/>
              <a:t>edilmiştir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465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UK’a</a:t>
            </a:r>
            <a:r>
              <a:rPr lang="tr-TR" dirty="0" smtClean="0"/>
              <a:t> özgü bir işbirlikçi bakım </a:t>
            </a:r>
            <a:r>
              <a:rPr lang="tr-TR" dirty="0" err="1" smtClean="0"/>
              <a:t>protokülü</a:t>
            </a:r>
            <a:r>
              <a:rPr lang="tr-TR" dirty="0" smtClean="0"/>
              <a:t> için bir etki büyüklüğünü tahmin etmek.</a:t>
            </a:r>
          </a:p>
          <a:p>
            <a:endParaRPr lang="tr-TR" dirty="0" smtClean="0"/>
          </a:p>
          <a:p>
            <a:r>
              <a:rPr lang="tr-TR" dirty="0" smtClean="0"/>
              <a:t>Faz III çalışma için küme ya da hasta </a:t>
            </a:r>
            <a:r>
              <a:rPr lang="tr-TR" dirty="0" err="1" smtClean="0"/>
              <a:t>randomizasyonunun</a:t>
            </a:r>
            <a:r>
              <a:rPr lang="tr-TR" dirty="0" smtClean="0"/>
              <a:t> en uygun tasarım olduğunu anlamak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23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Genel muayenehaneler </a:t>
            </a:r>
            <a:r>
              <a:rPr lang="tr-TR" dirty="0" err="1" smtClean="0"/>
              <a:t>UK’ın</a:t>
            </a:r>
            <a:r>
              <a:rPr lang="tr-TR" dirty="0" smtClean="0"/>
              <a:t> kuzeyindeki dört birinci basamak sağlık kuruluşundan tedavi veya küme kontrol koşullarına rasgele tahsis edilmiştir</a:t>
            </a:r>
          </a:p>
          <a:p>
            <a:endParaRPr lang="tr-TR" dirty="0" smtClean="0"/>
          </a:p>
          <a:p>
            <a:r>
              <a:rPr lang="tr-TR" dirty="0" smtClean="0"/>
              <a:t>Hemen hemen tüm uygulamaların İngiltere ulusal ortalamasından daha yüksek bir yoksunluk düzeyi vardı ve bir kısmı siyah ve azınlık etnik grupların güçlü bir şekilde temsil edildiği bölgelerden geliyordu</a:t>
            </a:r>
          </a:p>
          <a:p>
            <a:r>
              <a:rPr lang="tr-TR" dirty="0" smtClean="0"/>
              <a:t>.</a:t>
            </a:r>
          </a:p>
          <a:p>
            <a:r>
              <a:rPr lang="tr-TR" dirty="0" smtClean="0"/>
              <a:t>Tedavi küme grubundaki hastalar daha sonra işbirlikçi bakım veya olağan bakım kontrolüne ayrı ayrı </a:t>
            </a:r>
            <a:r>
              <a:rPr lang="tr-TR" dirty="0" err="1" smtClean="0"/>
              <a:t>randomize</a:t>
            </a:r>
            <a:r>
              <a:rPr lang="tr-TR" dirty="0" smtClean="0"/>
              <a:t> edildi.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8420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</TotalTime>
  <Words>1127</Words>
  <Application>Microsoft Office PowerPoint</Application>
  <PresentationFormat>Geniş ekran</PresentationFormat>
  <Paragraphs>126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Teması</vt:lpstr>
      <vt:lpstr>BİRLEŞİK KRALLIK’TA BİRİNCİ BASAMAKTA DEPRESYON İÇİN İŞBİRLİKÇİ BAKIM: RANDOMİZE KONTROLLÜ ÇALIŞMA</vt:lpstr>
      <vt:lpstr>GİRİŞ</vt:lpstr>
      <vt:lpstr>PowerPoint Sunusu</vt:lpstr>
      <vt:lpstr>PowerPoint Sunusu</vt:lpstr>
      <vt:lpstr>PowerPoint Sunusu</vt:lpstr>
      <vt:lpstr>PowerPoint Sunusu</vt:lpstr>
      <vt:lpstr>PowerPoint Sunusu</vt:lpstr>
      <vt:lpstr>Hedefler</vt:lpstr>
      <vt:lpstr>Metod</vt:lpstr>
      <vt:lpstr>PowerPoint Sunusu</vt:lpstr>
      <vt:lpstr>Örneklem</vt:lpstr>
      <vt:lpstr>PowerPoint Sunusu</vt:lpstr>
      <vt:lpstr>PowerPoint Sunusu</vt:lpstr>
      <vt:lpstr>Müdahele</vt:lpstr>
      <vt:lpstr>Müdahele</vt:lpstr>
      <vt:lpstr>Kontrol</vt:lpstr>
      <vt:lpstr>Sonuç Ölçütleri</vt:lpstr>
      <vt:lpstr>PowerPoint Sunusu</vt:lpstr>
      <vt:lpstr>Sonuçlar</vt:lpstr>
      <vt:lpstr>Sonuçlar</vt:lpstr>
      <vt:lpstr>Tartışma</vt:lpstr>
      <vt:lpstr>  Tartışma</vt:lpstr>
      <vt:lpstr>Tartışma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BİRLEŞİK KRALLIK’TA BİRİNCİ BASAMAKTA DEPRESYON İÇİN İŞBİRLİKÇİ BAKIM RANDOMİZE KONTROLLÜ ÇALIŞMA</dc:title>
  <dc:creator>Toshiba</dc:creator>
  <cp:lastModifiedBy>Toshiba</cp:lastModifiedBy>
  <cp:revision>83</cp:revision>
  <dcterms:created xsi:type="dcterms:W3CDTF">2021-03-20T20:18:00Z</dcterms:created>
  <dcterms:modified xsi:type="dcterms:W3CDTF">2021-04-08T10:32:14Z</dcterms:modified>
</cp:coreProperties>
</file>