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54"/>
  </p:notesMasterIdLst>
  <p:sldIdLst>
    <p:sldId id="316" r:id="rId2"/>
    <p:sldId id="403" r:id="rId3"/>
    <p:sldId id="404" r:id="rId4"/>
    <p:sldId id="406" r:id="rId5"/>
    <p:sldId id="407" r:id="rId6"/>
    <p:sldId id="408" r:id="rId7"/>
    <p:sldId id="409" r:id="rId8"/>
    <p:sldId id="410" r:id="rId9"/>
    <p:sldId id="413" r:id="rId10"/>
    <p:sldId id="412" r:id="rId11"/>
    <p:sldId id="415" r:id="rId12"/>
    <p:sldId id="418" r:id="rId13"/>
    <p:sldId id="450" r:id="rId14"/>
    <p:sldId id="451" r:id="rId15"/>
    <p:sldId id="470" r:id="rId16"/>
    <p:sldId id="459" r:id="rId17"/>
    <p:sldId id="462" r:id="rId18"/>
    <p:sldId id="460" r:id="rId19"/>
    <p:sldId id="461" r:id="rId20"/>
    <p:sldId id="463" r:id="rId21"/>
    <p:sldId id="419" r:id="rId22"/>
    <p:sldId id="421" r:id="rId23"/>
    <p:sldId id="420" r:id="rId24"/>
    <p:sldId id="422" r:id="rId25"/>
    <p:sldId id="423" r:id="rId26"/>
    <p:sldId id="424" r:id="rId27"/>
    <p:sldId id="426" r:id="rId28"/>
    <p:sldId id="427" r:id="rId29"/>
    <p:sldId id="429" r:id="rId30"/>
    <p:sldId id="428" r:id="rId31"/>
    <p:sldId id="432" r:id="rId32"/>
    <p:sldId id="433" r:id="rId33"/>
    <p:sldId id="434" r:id="rId34"/>
    <p:sldId id="436" r:id="rId35"/>
    <p:sldId id="438" r:id="rId36"/>
    <p:sldId id="440" r:id="rId37"/>
    <p:sldId id="439" r:id="rId38"/>
    <p:sldId id="441" r:id="rId39"/>
    <p:sldId id="443" r:id="rId40"/>
    <p:sldId id="444" r:id="rId41"/>
    <p:sldId id="447" r:id="rId42"/>
    <p:sldId id="475" r:id="rId43"/>
    <p:sldId id="472" r:id="rId44"/>
    <p:sldId id="449" r:id="rId45"/>
    <p:sldId id="476" r:id="rId46"/>
    <p:sldId id="448" r:id="rId47"/>
    <p:sldId id="471" r:id="rId48"/>
    <p:sldId id="477" r:id="rId49"/>
    <p:sldId id="478" r:id="rId50"/>
    <p:sldId id="479" r:id="rId51"/>
    <p:sldId id="473" r:id="rId52"/>
    <p:sldId id="474" r:id="rId5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08"/>
    <a:srgbClr val="9966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2240" autoAdjust="0"/>
  </p:normalViewPr>
  <p:slideViewPr>
    <p:cSldViewPr>
      <p:cViewPr varScale="1">
        <p:scale>
          <a:sx n="67" d="100"/>
          <a:sy n="67" d="100"/>
        </p:scale>
        <p:origin x="148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FE3E39-DE42-446E-A156-525DBE493090}" type="doc">
      <dgm:prSet loTypeId="urn:microsoft.com/office/officeart/2005/8/layout/cycle3" loCatId="cycle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375354B-DBB8-4275-94DB-20A049D502C2}">
      <dgm:prSet phldrT="[Metin]"/>
      <dgm:spPr/>
      <dgm:t>
        <a:bodyPr/>
        <a:lstStyle/>
        <a:p>
          <a:r>
            <a:rPr lang="tr-TR" dirty="0" err="1"/>
            <a:t>Hemogram</a:t>
          </a:r>
          <a:endParaRPr lang="tr-TR" dirty="0"/>
        </a:p>
      </dgm:t>
    </dgm:pt>
    <dgm:pt modelId="{12BA219B-6988-4657-9A2D-9F0248C5A085}" type="parTrans" cxnId="{DC9EFC4A-271A-4644-8803-FC399AB43F45}">
      <dgm:prSet/>
      <dgm:spPr/>
      <dgm:t>
        <a:bodyPr/>
        <a:lstStyle/>
        <a:p>
          <a:endParaRPr lang="tr-TR"/>
        </a:p>
      </dgm:t>
    </dgm:pt>
    <dgm:pt modelId="{3EA2F24C-63CD-4140-8E2F-0E532FD2C812}" type="sibTrans" cxnId="{DC9EFC4A-271A-4644-8803-FC399AB43F45}">
      <dgm:prSet/>
      <dgm:spPr/>
      <dgm:t>
        <a:bodyPr/>
        <a:lstStyle/>
        <a:p>
          <a:endParaRPr lang="tr-TR"/>
        </a:p>
      </dgm:t>
    </dgm:pt>
    <dgm:pt modelId="{5A4CBA73-002F-4778-B573-8DA94B5048A1}">
      <dgm:prSet phldrT="[Metin]"/>
      <dgm:spPr/>
      <dgm:t>
        <a:bodyPr/>
        <a:lstStyle/>
        <a:p>
          <a:r>
            <a:rPr lang="tr-TR" dirty="0" err="1"/>
            <a:t>Periferik</a:t>
          </a:r>
          <a:r>
            <a:rPr lang="tr-TR" dirty="0"/>
            <a:t> yayma</a:t>
          </a:r>
        </a:p>
      </dgm:t>
    </dgm:pt>
    <dgm:pt modelId="{580AEEA7-49E2-4B2B-9226-9F814EB01B1F}" type="parTrans" cxnId="{7862C3FC-1FA5-4D4F-BBC8-030D27429A6B}">
      <dgm:prSet/>
      <dgm:spPr/>
      <dgm:t>
        <a:bodyPr/>
        <a:lstStyle/>
        <a:p>
          <a:endParaRPr lang="tr-TR"/>
        </a:p>
      </dgm:t>
    </dgm:pt>
    <dgm:pt modelId="{202D9FF4-FCC6-4572-B2B1-38DADA2780C0}" type="sibTrans" cxnId="{7862C3FC-1FA5-4D4F-BBC8-030D27429A6B}">
      <dgm:prSet/>
      <dgm:spPr/>
      <dgm:t>
        <a:bodyPr/>
        <a:lstStyle/>
        <a:p>
          <a:endParaRPr lang="tr-TR"/>
        </a:p>
      </dgm:t>
    </dgm:pt>
    <dgm:pt modelId="{85332B9D-2F93-4607-B2F7-363897066E0B}">
      <dgm:prSet phldrT="[Metin]"/>
      <dgm:spPr/>
      <dgm:t>
        <a:bodyPr/>
        <a:lstStyle/>
        <a:p>
          <a:r>
            <a:rPr lang="tr-TR" dirty="0" err="1"/>
            <a:t>Seroloji</a:t>
          </a:r>
          <a:endParaRPr lang="tr-TR" dirty="0"/>
        </a:p>
      </dgm:t>
    </dgm:pt>
    <dgm:pt modelId="{B8AD8C5E-9F21-48E2-842D-1800FFE03C98}" type="parTrans" cxnId="{8A61B7C4-AB2B-4B90-B443-44C18E49E862}">
      <dgm:prSet/>
      <dgm:spPr/>
      <dgm:t>
        <a:bodyPr/>
        <a:lstStyle/>
        <a:p>
          <a:endParaRPr lang="tr-TR"/>
        </a:p>
      </dgm:t>
    </dgm:pt>
    <dgm:pt modelId="{B61B8116-648F-4224-ADA4-69C786BA0A68}" type="sibTrans" cxnId="{8A61B7C4-AB2B-4B90-B443-44C18E49E862}">
      <dgm:prSet/>
      <dgm:spPr/>
      <dgm:t>
        <a:bodyPr/>
        <a:lstStyle/>
        <a:p>
          <a:endParaRPr lang="tr-TR"/>
        </a:p>
      </dgm:t>
    </dgm:pt>
    <dgm:pt modelId="{0B0A6A03-6ECE-4E4F-B21B-A155E6162099}">
      <dgm:prSet phldrT="[Metin]"/>
      <dgm:spPr/>
      <dgm:t>
        <a:bodyPr/>
        <a:lstStyle/>
        <a:p>
          <a:r>
            <a:rPr lang="tr-TR" dirty="0"/>
            <a:t>Kültür </a:t>
          </a:r>
        </a:p>
      </dgm:t>
    </dgm:pt>
    <dgm:pt modelId="{930F6848-A009-4C0D-92F5-85D08EF7D863}" type="parTrans" cxnId="{26E5D003-AAC3-43EE-B33D-713FBDFE1A3B}">
      <dgm:prSet/>
      <dgm:spPr/>
      <dgm:t>
        <a:bodyPr/>
        <a:lstStyle/>
        <a:p>
          <a:endParaRPr lang="tr-TR"/>
        </a:p>
      </dgm:t>
    </dgm:pt>
    <dgm:pt modelId="{616E85E2-7324-4C27-B517-6B5C3C9AF7FA}" type="sibTrans" cxnId="{26E5D003-AAC3-43EE-B33D-713FBDFE1A3B}">
      <dgm:prSet/>
      <dgm:spPr/>
      <dgm:t>
        <a:bodyPr/>
        <a:lstStyle/>
        <a:p>
          <a:endParaRPr lang="tr-TR"/>
        </a:p>
      </dgm:t>
    </dgm:pt>
    <dgm:pt modelId="{F5BEC998-47D8-412A-8B18-A5524E651509}" type="pres">
      <dgm:prSet presAssocID="{B1FE3E39-DE42-446E-A156-525DBE493090}" presName="Name0" presStyleCnt="0">
        <dgm:presLayoutVars>
          <dgm:dir/>
          <dgm:resizeHandles val="exact"/>
        </dgm:presLayoutVars>
      </dgm:prSet>
      <dgm:spPr/>
    </dgm:pt>
    <dgm:pt modelId="{B9D596C7-5251-47AC-AAEC-9BC6BCF46949}" type="pres">
      <dgm:prSet presAssocID="{B1FE3E39-DE42-446E-A156-525DBE493090}" presName="cycle" presStyleCnt="0"/>
      <dgm:spPr/>
    </dgm:pt>
    <dgm:pt modelId="{CC647E5B-81E9-4F2C-9784-2138F9264264}" type="pres">
      <dgm:prSet presAssocID="{7375354B-DBB8-4275-94DB-20A049D502C2}" presName="nodeFirstNode" presStyleLbl="node1" presStyleIdx="0" presStyleCnt="4">
        <dgm:presLayoutVars>
          <dgm:bulletEnabled val="1"/>
        </dgm:presLayoutVars>
      </dgm:prSet>
      <dgm:spPr/>
    </dgm:pt>
    <dgm:pt modelId="{25E8E36B-5903-4677-8DB6-BED9AC3F461E}" type="pres">
      <dgm:prSet presAssocID="{3EA2F24C-63CD-4140-8E2F-0E532FD2C812}" presName="sibTransFirstNode" presStyleLbl="bgShp" presStyleIdx="0" presStyleCnt="1"/>
      <dgm:spPr/>
    </dgm:pt>
    <dgm:pt modelId="{9CD65328-DDA1-4665-BF50-60C063FEA50A}" type="pres">
      <dgm:prSet presAssocID="{5A4CBA73-002F-4778-B573-8DA94B5048A1}" presName="nodeFollowingNodes" presStyleLbl="node1" presStyleIdx="1" presStyleCnt="4">
        <dgm:presLayoutVars>
          <dgm:bulletEnabled val="1"/>
        </dgm:presLayoutVars>
      </dgm:prSet>
      <dgm:spPr/>
    </dgm:pt>
    <dgm:pt modelId="{E6665850-D39F-4544-A8BE-4379B1D84541}" type="pres">
      <dgm:prSet presAssocID="{85332B9D-2F93-4607-B2F7-363897066E0B}" presName="nodeFollowingNodes" presStyleLbl="node1" presStyleIdx="2" presStyleCnt="4">
        <dgm:presLayoutVars>
          <dgm:bulletEnabled val="1"/>
        </dgm:presLayoutVars>
      </dgm:prSet>
      <dgm:spPr/>
    </dgm:pt>
    <dgm:pt modelId="{598BBB35-3E1E-4446-9BB5-B5654DD9C763}" type="pres">
      <dgm:prSet presAssocID="{0B0A6A03-6ECE-4E4F-B21B-A155E6162099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26E5D003-AAC3-43EE-B33D-713FBDFE1A3B}" srcId="{B1FE3E39-DE42-446E-A156-525DBE493090}" destId="{0B0A6A03-6ECE-4E4F-B21B-A155E6162099}" srcOrd="3" destOrd="0" parTransId="{930F6848-A009-4C0D-92F5-85D08EF7D863}" sibTransId="{616E85E2-7324-4C27-B517-6B5C3C9AF7FA}"/>
    <dgm:cxn modelId="{EE08355F-E5AA-418A-8CA3-FFF322A489B5}" type="presOf" srcId="{5A4CBA73-002F-4778-B573-8DA94B5048A1}" destId="{9CD65328-DDA1-4665-BF50-60C063FEA50A}" srcOrd="0" destOrd="0" presId="urn:microsoft.com/office/officeart/2005/8/layout/cycle3"/>
    <dgm:cxn modelId="{DC9EFC4A-271A-4644-8803-FC399AB43F45}" srcId="{B1FE3E39-DE42-446E-A156-525DBE493090}" destId="{7375354B-DBB8-4275-94DB-20A049D502C2}" srcOrd="0" destOrd="0" parTransId="{12BA219B-6988-4657-9A2D-9F0248C5A085}" sibTransId="{3EA2F24C-63CD-4140-8E2F-0E532FD2C812}"/>
    <dgm:cxn modelId="{62E3268A-156E-444A-A656-9BBFD6121D73}" type="presOf" srcId="{3EA2F24C-63CD-4140-8E2F-0E532FD2C812}" destId="{25E8E36B-5903-4677-8DB6-BED9AC3F461E}" srcOrd="0" destOrd="0" presId="urn:microsoft.com/office/officeart/2005/8/layout/cycle3"/>
    <dgm:cxn modelId="{318C1A93-9D7C-45CF-AD85-896BB42A1D41}" type="presOf" srcId="{0B0A6A03-6ECE-4E4F-B21B-A155E6162099}" destId="{598BBB35-3E1E-4446-9BB5-B5654DD9C763}" srcOrd="0" destOrd="0" presId="urn:microsoft.com/office/officeart/2005/8/layout/cycle3"/>
    <dgm:cxn modelId="{8A61B7C4-AB2B-4B90-B443-44C18E49E862}" srcId="{B1FE3E39-DE42-446E-A156-525DBE493090}" destId="{85332B9D-2F93-4607-B2F7-363897066E0B}" srcOrd="2" destOrd="0" parTransId="{B8AD8C5E-9F21-48E2-842D-1800FFE03C98}" sibTransId="{B61B8116-648F-4224-ADA4-69C786BA0A68}"/>
    <dgm:cxn modelId="{3DB6C7E4-0E3D-4863-8F5E-32D9D976DF92}" type="presOf" srcId="{7375354B-DBB8-4275-94DB-20A049D502C2}" destId="{CC647E5B-81E9-4F2C-9784-2138F9264264}" srcOrd="0" destOrd="0" presId="urn:microsoft.com/office/officeart/2005/8/layout/cycle3"/>
    <dgm:cxn modelId="{08F986F0-ACC3-491C-A2D8-68EDAD991BEA}" type="presOf" srcId="{85332B9D-2F93-4607-B2F7-363897066E0B}" destId="{E6665850-D39F-4544-A8BE-4379B1D84541}" srcOrd="0" destOrd="0" presId="urn:microsoft.com/office/officeart/2005/8/layout/cycle3"/>
    <dgm:cxn modelId="{589258F4-5C4B-439F-A6C0-DCE14C173F60}" type="presOf" srcId="{B1FE3E39-DE42-446E-A156-525DBE493090}" destId="{F5BEC998-47D8-412A-8B18-A5524E651509}" srcOrd="0" destOrd="0" presId="urn:microsoft.com/office/officeart/2005/8/layout/cycle3"/>
    <dgm:cxn modelId="{7862C3FC-1FA5-4D4F-BBC8-030D27429A6B}" srcId="{B1FE3E39-DE42-446E-A156-525DBE493090}" destId="{5A4CBA73-002F-4778-B573-8DA94B5048A1}" srcOrd="1" destOrd="0" parTransId="{580AEEA7-49E2-4B2B-9226-9F814EB01B1F}" sibTransId="{202D9FF4-FCC6-4572-B2B1-38DADA2780C0}"/>
    <dgm:cxn modelId="{14D4DD25-D54D-45F2-A53E-48B1DEFE1897}" type="presParOf" srcId="{F5BEC998-47D8-412A-8B18-A5524E651509}" destId="{B9D596C7-5251-47AC-AAEC-9BC6BCF46949}" srcOrd="0" destOrd="0" presId="urn:microsoft.com/office/officeart/2005/8/layout/cycle3"/>
    <dgm:cxn modelId="{C1965A16-6452-4CA6-A24C-076A4273AB85}" type="presParOf" srcId="{B9D596C7-5251-47AC-AAEC-9BC6BCF46949}" destId="{CC647E5B-81E9-4F2C-9784-2138F9264264}" srcOrd="0" destOrd="0" presId="urn:microsoft.com/office/officeart/2005/8/layout/cycle3"/>
    <dgm:cxn modelId="{203F09B8-7B33-4985-8080-58A01DC4256F}" type="presParOf" srcId="{B9D596C7-5251-47AC-AAEC-9BC6BCF46949}" destId="{25E8E36B-5903-4677-8DB6-BED9AC3F461E}" srcOrd="1" destOrd="0" presId="urn:microsoft.com/office/officeart/2005/8/layout/cycle3"/>
    <dgm:cxn modelId="{1FB78217-09A7-46B4-AB42-6D52BE211C23}" type="presParOf" srcId="{B9D596C7-5251-47AC-AAEC-9BC6BCF46949}" destId="{9CD65328-DDA1-4665-BF50-60C063FEA50A}" srcOrd="2" destOrd="0" presId="urn:microsoft.com/office/officeart/2005/8/layout/cycle3"/>
    <dgm:cxn modelId="{D2FA9C84-D142-4CC4-B635-E865C86B7796}" type="presParOf" srcId="{B9D596C7-5251-47AC-AAEC-9BC6BCF46949}" destId="{E6665850-D39F-4544-A8BE-4379B1D84541}" srcOrd="3" destOrd="0" presId="urn:microsoft.com/office/officeart/2005/8/layout/cycle3"/>
    <dgm:cxn modelId="{3AE1F060-674B-4E9F-812E-9DAC01687FBC}" type="presParOf" srcId="{B9D596C7-5251-47AC-AAEC-9BC6BCF46949}" destId="{598BBB35-3E1E-4446-9BB5-B5654DD9C763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8E36B-5903-4677-8DB6-BED9AC3F461E}">
      <dsp:nvSpPr>
        <dsp:cNvPr id="0" name=""/>
        <dsp:cNvSpPr/>
      </dsp:nvSpPr>
      <dsp:spPr>
        <a:xfrm>
          <a:off x="1862769" y="-98634"/>
          <a:ext cx="4161160" cy="4161160"/>
        </a:xfrm>
        <a:prstGeom prst="circularArrow">
          <a:avLst>
            <a:gd name="adj1" fmla="val 4668"/>
            <a:gd name="adj2" fmla="val 272909"/>
            <a:gd name="adj3" fmla="val 12899876"/>
            <a:gd name="adj4" fmla="val 17984307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647E5B-81E9-4F2C-9784-2138F9264264}">
      <dsp:nvSpPr>
        <dsp:cNvPr id="0" name=""/>
        <dsp:cNvSpPr/>
      </dsp:nvSpPr>
      <dsp:spPr>
        <a:xfrm>
          <a:off x="2582047" y="884"/>
          <a:ext cx="2722605" cy="13613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400" kern="1200" dirty="0" err="1"/>
            <a:t>Hemogram</a:t>
          </a:r>
          <a:endParaRPr lang="tr-TR" sz="3400" kern="1200" dirty="0"/>
        </a:p>
      </dsp:txBody>
      <dsp:txXfrm>
        <a:off x="2648500" y="67337"/>
        <a:ext cx="2589699" cy="1228396"/>
      </dsp:txXfrm>
    </dsp:sp>
    <dsp:sp modelId="{9CD65328-DDA1-4665-BF50-60C063FEA50A}">
      <dsp:nvSpPr>
        <dsp:cNvPr id="0" name=""/>
        <dsp:cNvSpPr/>
      </dsp:nvSpPr>
      <dsp:spPr>
        <a:xfrm>
          <a:off x="4076179" y="1495017"/>
          <a:ext cx="2722605" cy="13613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400" kern="1200" dirty="0" err="1"/>
            <a:t>Periferik</a:t>
          </a:r>
          <a:r>
            <a:rPr lang="tr-TR" sz="3400" kern="1200" dirty="0"/>
            <a:t> yayma</a:t>
          </a:r>
        </a:p>
      </dsp:txBody>
      <dsp:txXfrm>
        <a:off x="4142632" y="1561470"/>
        <a:ext cx="2589699" cy="1228396"/>
      </dsp:txXfrm>
    </dsp:sp>
    <dsp:sp modelId="{E6665850-D39F-4544-A8BE-4379B1D84541}">
      <dsp:nvSpPr>
        <dsp:cNvPr id="0" name=""/>
        <dsp:cNvSpPr/>
      </dsp:nvSpPr>
      <dsp:spPr>
        <a:xfrm>
          <a:off x="2582047" y="2989150"/>
          <a:ext cx="2722605" cy="13613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400" kern="1200" dirty="0" err="1"/>
            <a:t>Seroloji</a:t>
          </a:r>
          <a:endParaRPr lang="tr-TR" sz="3400" kern="1200" dirty="0"/>
        </a:p>
      </dsp:txBody>
      <dsp:txXfrm>
        <a:off x="2648500" y="3055603"/>
        <a:ext cx="2589699" cy="1228396"/>
      </dsp:txXfrm>
    </dsp:sp>
    <dsp:sp modelId="{598BBB35-3E1E-4446-9BB5-B5654DD9C763}">
      <dsp:nvSpPr>
        <dsp:cNvPr id="0" name=""/>
        <dsp:cNvSpPr/>
      </dsp:nvSpPr>
      <dsp:spPr>
        <a:xfrm>
          <a:off x="1087914" y="1495017"/>
          <a:ext cx="2722605" cy="13613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400" kern="1200" dirty="0"/>
            <a:t>Kültür </a:t>
          </a:r>
        </a:p>
      </dsp:txBody>
      <dsp:txXfrm>
        <a:off x="1154367" y="1561470"/>
        <a:ext cx="2589699" cy="1228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71A31199-05FA-4703-B58D-AAE20DBAF152}" type="datetimeFigureOut">
              <a:rPr lang="tr-TR"/>
              <a:pPr>
                <a:defRPr/>
              </a:pPr>
              <a:t>05.12.2023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EDF20B32-DD4D-41DE-9387-C6782FBB3E9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1962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F20B32-DD4D-41DE-9387-C6782FBB3E92}" type="slidenum">
              <a:rPr lang="tr-TR" smtClean="0"/>
              <a:pPr>
                <a:defRPr/>
              </a:pPr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7612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ctr" latinLnBrk="0" hangingPunct="1"/>
            <a:r>
              <a:rPr lang="tr-T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EGZANTEMLER</a:t>
            </a:r>
            <a:endParaRPr lang="tr-T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tr-T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Farklı renk ve karakterde ki deri lezyonların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genel adıdır.</a:t>
            </a:r>
            <a:endParaRPr lang="tr-T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F20B32-DD4D-41DE-9387-C6782FBB3E92}" type="slidenum">
              <a:rPr lang="tr-TR" smtClean="0"/>
              <a:pPr>
                <a:defRPr/>
              </a:pPr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4347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58B91AE-2A36-CED3-FCA6-0454045FCA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A6D0539-019C-FBE2-7859-F78DF7755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6B16012-0AC5-9D70-C879-C0245E6BF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D25F723-B2D8-5AF9-687A-6226F6E50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FN.ÖZ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198FDCB-892C-95B8-5A1F-F7C1FD061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E5C558-74D4-455D-8D4A-FB2CA0D4D0C3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727824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2122F2-EF2F-97B3-B594-F805EA359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910064B-AC46-C40A-9D35-F63FEBF43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23618C3-2CC4-5AC6-6DA6-605EEA4C4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DEE1C30-977D-772D-82B0-820CE79A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FN.ÖZ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F7A3451-372A-19EB-26EE-423B28B33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B5A876-DAB4-40B9-ACAA-F9ABC046F6F1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801404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5EEF62E4-F101-76FE-0B3E-32EAD8E0B8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C959038-B6EA-79D4-2061-951489F11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6299B46-F7C2-94E6-93FA-23700195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6C6F2D2-CB76-C4EA-72A5-99B2F4B9A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FN.ÖZ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F43ACC6-17DE-CAA8-F995-79158A077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66B91-43B5-42BA-B751-904F3B6B9136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344342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3928620-9FCC-F0BC-FDD8-A53AD7567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5424F83-E373-3864-74DC-5F42C3FF1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C6D2BF2-FD84-23EC-A083-E92725146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D395B7B-05B6-4D7B-099E-EA4E59F8C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FN.ÖZ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B12DE83-14E8-970D-DCC4-C077A801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B96CA-949B-4D14-9D74-7A3B6999A164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664273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D3131C9-5574-C36A-6376-415271919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49902D5-7316-AF7E-A509-B8AB78A97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7C0196C-2BD0-ED7D-F712-6A90AE2C2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D42821D-8732-E639-9DD9-3993A5016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FN.ÖZ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B09CA7C-3BCC-56AA-CB94-F6438D7F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B5A876-DAB4-40B9-ACAA-F9ABC046F6F1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774561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EC60FD5-31F3-FFC6-1A60-EABB148B3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12A76D8-1E7F-8995-9419-7DD04E9AB2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2507E38-68A3-CDD9-C251-BA99CCEB4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5D89156-6274-4EC7-1821-9DB9DD471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81021FB-C459-D7C1-2D87-28D1791D3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FN.ÖZ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8793CEE-7999-B198-7C6C-88A04560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703352-1104-4F0C-8658-F3924114867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196340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6CBE509-F6EA-24C0-329F-8A8DAD4BE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CF7C2B4-EA8C-5B73-057D-59E90414B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4F0EACA-5437-9912-78F9-7A6979C59C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F36D8195-A992-66BF-4578-E9BE55DFF4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AC81F56-2937-5A01-4543-FD936040D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E0654AD-D908-07AD-D736-DF650239E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CCCE214A-CC68-D359-11E6-CA75D30CF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FN.ÖZ</a:t>
            </a: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3A9D2FA-2424-7064-1F5A-FAB1740A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29F8C-8D65-4A4C-A203-689B2BAF6201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504731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AA4C494-7793-5FB2-C173-CFE2EFFDE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FDC56126-5203-475A-9252-19BEDE09E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0665B77-4293-B597-FC8E-A9E14BAE7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FN.ÖZ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1B788C0-291D-7F92-108A-E1E2AC4CE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676AB-F15C-4192-A7CC-5F8943FE445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925112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C0A7B3F0-37BE-AE3F-1E09-D75253E88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220C6AFE-6007-A8F2-CAA9-C46DEEC64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FN.ÖZ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30520C4-5FAE-D3B8-C705-AE16EA534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2D10BB-8FD1-4C25-AE4A-099A7A7ECB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231932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18B679-9C87-75C8-5BB6-747BA26E1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00145A6-8D00-E714-3381-5E2A7AAE4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F267271-062D-AC31-E448-4E9B6B19C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57FA888-DC2B-C02B-E083-C02DB064C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7BB6D26-33EE-5AD3-1146-71CF10AF0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FN.ÖZ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8166007-EA03-484D-810A-6809354DE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538E26-ACBF-4EAF-8ECF-CF6A856C5DB3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500157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15D72AD-3D77-861A-6200-1A90CD83F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92ED5FAF-1E30-DA79-3FDF-2A1C8EE86B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D2004F8-D697-8AAB-83F7-ACB0DEEF1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1844C03-565F-6083-C5B6-79B86C4B5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85A46A7-061F-D431-9476-64BA9AA57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FN.ÖZ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F1952B2-7713-6723-351D-216FE7144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15792-5893-492F-A7BC-8003466743A4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230371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1074D119-FA88-6F46-7D5E-CAF7DA801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31B7FD0-8092-610F-7363-E73917E7A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9F98D0E-4A38-34AB-BBBA-A674D1BDCB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77D900D-2FA8-CE44-C64A-0264F505D8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tr-TR"/>
              <a:t>FN.ÖZ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C1D1F9E-A120-553C-F025-806A5F45E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BB5A876-DAB4-40B9-ACAA-F9ABC046F6F1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8179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ransition spd="slow">
    <p:push dir="u"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1C23862-FBE6-AF1F-FCB3-9C17529E5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9B04AA4-9FF3-C2AF-3944-04D62B688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3600" dirty="0"/>
              <a:t>DÖKÜNTÜLÜ HASTALIKLARA YAKLAŞIM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 algn="r">
              <a:buNone/>
            </a:pPr>
            <a:r>
              <a:rPr lang="tr-TR" dirty="0" err="1"/>
              <a:t>Dr.Ferhat</a:t>
            </a:r>
            <a:r>
              <a:rPr lang="tr-TR" dirty="0"/>
              <a:t> FIRAT</a:t>
            </a:r>
          </a:p>
          <a:p>
            <a:pPr marL="0" indent="0" algn="r">
              <a:buNone/>
            </a:pPr>
            <a:r>
              <a:rPr lang="tr-TR" dirty="0"/>
              <a:t>06.12.2023</a:t>
            </a: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E5C558-74D4-455D-8D4A-FB2CA0D4D0C3}" type="slidenum">
              <a:rPr lang="tr-TR" smtClean="0"/>
              <a:pPr>
                <a:defRPr/>
              </a:pPr>
              <a:t>1</a:t>
            </a:fld>
            <a:endParaRPr lang="tr-TR"/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71480"/>
            <a:ext cx="8329642" cy="1275608"/>
          </a:xfrm>
        </p:spPr>
        <p:txBody>
          <a:bodyPr>
            <a:normAutofit/>
          </a:bodyPr>
          <a:lstStyle/>
          <a:p>
            <a:pPr algn="ctr"/>
            <a:br>
              <a:rPr lang="tr-TR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2700" b="1" dirty="0">
                <a:latin typeface="Calibri" panose="020F0502020204030204" pitchFamily="34" charset="0"/>
                <a:cs typeface="Calibri" panose="020F0502020204030204" pitchFamily="34" charset="0"/>
              </a:rPr>
              <a:t>Çocukta ateş ve döküntü/ hızlı tanı ve tedavi önemli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tr-TR" sz="2000" dirty="0">
              <a:latin typeface="Comic Sans MS" pitchFamily="66" charset="0"/>
            </a:endParaRPr>
          </a:p>
          <a:p>
            <a:pPr algn="ctr">
              <a:buNone/>
            </a:pPr>
            <a:endParaRPr lang="tr-TR" sz="2000" dirty="0">
              <a:latin typeface="Comic Sans MS" pitchFamily="66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1201-8219-4E3E-87DC-C6588B8E7EE9}" type="slidenum">
              <a:rPr lang="tr-TR" smtClean="0"/>
              <a:pPr/>
              <a:t>10</a:t>
            </a:fld>
            <a:endParaRPr lang="tr-TR"/>
          </a:p>
        </p:txBody>
      </p:sp>
      <p:pic>
        <p:nvPicPr>
          <p:cNvPr id="5" name="Picture 2" descr="C:\Documents and Settings\pc\Desktop\meningok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180678"/>
            <a:ext cx="2493432" cy="2362200"/>
          </a:xfrm>
          <a:prstGeom prst="rect">
            <a:avLst/>
          </a:prstGeom>
          <a:noFill/>
        </p:spPr>
      </p:pic>
      <p:pic>
        <p:nvPicPr>
          <p:cNvPr id="7" name="6 Resim" descr="6hastal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444" y="2872847"/>
            <a:ext cx="1571636" cy="2571768"/>
          </a:xfrm>
          <a:prstGeom prst="rect">
            <a:avLst/>
          </a:prstGeom>
        </p:spPr>
      </p:pic>
      <p:sp>
        <p:nvSpPr>
          <p:cNvPr id="4" name="Sol Ok 3"/>
          <p:cNvSpPr/>
          <p:nvPr/>
        </p:nvSpPr>
        <p:spPr bwMode="auto">
          <a:xfrm>
            <a:off x="1678543" y="4114800"/>
            <a:ext cx="2028836" cy="939279"/>
          </a:xfrm>
          <a:prstGeom prst="lef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8" name="Sağ Ok 7"/>
          <p:cNvSpPr/>
          <p:nvPr/>
        </p:nvSpPr>
        <p:spPr bwMode="auto">
          <a:xfrm>
            <a:off x="4572000" y="4158731"/>
            <a:ext cx="1828800" cy="8382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9" name="Bulut Belirtme Çizgisi 8"/>
          <p:cNvSpPr/>
          <p:nvPr/>
        </p:nvSpPr>
        <p:spPr bwMode="auto">
          <a:xfrm>
            <a:off x="2958865" y="2228026"/>
            <a:ext cx="3356192" cy="1905305"/>
          </a:xfrm>
          <a:prstGeom prst="cloud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Hafif seyirli bir hastalıktan yaşamı tehdit eden ciddi bir hastalığa kadar değişebilir</a:t>
            </a:r>
            <a:endParaRPr kumimoji="1" 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9897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1295400"/>
          </a:xfrm>
        </p:spPr>
        <p:txBody>
          <a:bodyPr>
            <a:normAutofit/>
          </a:bodyPr>
          <a:lstStyle/>
          <a:p>
            <a:r>
              <a:rPr lang="tr-TR" b="1" dirty="0" err="1"/>
              <a:t>Makülopapüler</a:t>
            </a:r>
            <a:r>
              <a:rPr lang="tr-TR" b="1" dirty="0"/>
              <a:t> Döküntülü Enfeksiyon Hastalıklarının Tarihsel Adlandırılması</a:t>
            </a: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1447432"/>
              </p:ext>
            </p:extLst>
          </p:nvPr>
        </p:nvGraphicFramePr>
        <p:xfrm>
          <a:off x="626533" y="2438400"/>
          <a:ext cx="7772400" cy="259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Sıra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Hastalık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Birinci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Kızamık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İkinci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Kızıl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Üçüncü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err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Kızamıkcık</a:t>
                      </a:r>
                      <a:endParaRPr lang="tr-TR" b="1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Dördüncü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err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Dukes</a:t>
                      </a:r>
                      <a:r>
                        <a:rPr lang="tr-TR" b="1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 hastalığı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Beşinci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err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Eritema</a:t>
                      </a:r>
                      <a:r>
                        <a:rPr lang="tr-TR" b="1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tr-TR" b="1" dirty="0" err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enfeksiyozum</a:t>
                      </a:r>
                      <a:endParaRPr lang="tr-TR" b="1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Altıncı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err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Roseola</a:t>
                      </a:r>
                      <a:r>
                        <a:rPr lang="tr-TR" b="1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tr-TR" b="1" dirty="0" err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infantum</a:t>
                      </a:r>
                      <a:r>
                        <a:rPr lang="tr-TR" b="1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B96CA-949B-4D14-9D74-7A3B6999A164}" type="slidenum">
              <a:rPr lang="tr-TR" smtClean="0"/>
              <a:pPr>
                <a:defRPr/>
              </a:pPr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99881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Kızamık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B96CA-949B-4D14-9D74-7A3B6999A164}" type="slidenum">
              <a:rPr lang="tr-TR" smtClean="0"/>
              <a:pPr>
                <a:defRPr/>
              </a:pPr>
              <a:t>12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55" y="1870077"/>
            <a:ext cx="583882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40450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95300" y="365127"/>
            <a:ext cx="8020050" cy="615602"/>
          </a:xfrm>
        </p:spPr>
        <p:txBody>
          <a:bodyPr/>
          <a:lstStyle/>
          <a:p>
            <a:r>
              <a:rPr lang="tr-TR" b="1" dirty="0"/>
              <a:t>Kızamık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altLang="tr-TR" sz="2000" dirty="0">
              <a:solidFill>
                <a:srgbClr val="000099"/>
              </a:solidFill>
              <a:cs typeface="Arial" panose="020B0604020202020204" pitchFamily="34" charset="0"/>
            </a:endParaRPr>
          </a:p>
          <a:p>
            <a:endParaRPr lang="tr-TR" sz="20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B96CA-949B-4D14-9D74-7A3B6999A164}" type="slidenum">
              <a:rPr lang="tr-TR" smtClean="0"/>
              <a:pPr>
                <a:defRPr/>
              </a:pPr>
              <a:t>13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585267"/>
              </p:ext>
            </p:extLst>
          </p:nvPr>
        </p:nvGraphicFramePr>
        <p:xfrm>
          <a:off x="495300" y="1124744"/>
          <a:ext cx="7772400" cy="3291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41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0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2560"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+mn-lt"/>
                        </a:rPr>
                        <a:t>Etken</a:t>
                      </a:r>
                    </a:p>
                  </a:txBody>
                  <a:tcP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dirty="0" err="1">
                          <a:latin typeface="+mn-lt"/>
                        </a:rPr>
                        <a:t>Paramyxoviridea</a:t>
                      </a:r>
                      <a:r>
                        <a:rPr lang="tr-TR" sz="1800" b="0" dirty="0">
                          <a:latin typeface="+mn-lt"/>
                        </a:rPr>
                        <a:t> ailesinden bir RNA virüsüdür</a:t>
                      </a:r>
                    </a:p>
                  </a:txBody>
                  <a:tcP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r>
                        <a:rPr lang="tr-TR" sz="1800" b="1" dirty="0">
                          <a:latin typeface="+mn-lt"/>
                        </a:rPr>
                        <a:t>En sık yaş/</a:t>
                      </a:r>
                      <a:r>
                        <a:rPr lang="tr-TR" sz="1800" b="1" baseline="0" dirty="0">
                          <a:latin typeface="+mn-lt"/>
                        </a:rPr>
                        <a:t> Mevsim </a:t>
                      </a:r>
                      <a:endParaRPr lang="tr-TR" sz="1800" b="1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>
                          <a:latin typeface="+mn-lt"/>
                        </a:rPr>
                        <a:t>&lt;15 yaş / </a:t>
                      </a:r>
                      <a:r>
                        <a:rPr lang="tr-TR" sz="1800" dirty="0">
                          <a:latin typeface="+mn-lt"/>
                          <a:cs typeface="Arial" panose="020B0604020202020204" pitchFamily="34" charset="0"/>
                        </a:rPr>
                        <a:t>Kış- ilkbahar (Mart- Nisan)</a:t>
                      </a:r>
                    </a:p>
                    <a:p>
                      <a:endParaRPr lang="tr-TR" sz="1800" b="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r>
                        <a:rPr lang="tr-TR" sz="1800" b="1" dirty="0">
                          <a:latin typeface="+mn-lt"/>
                        </a:rPr>
                        <a:t>Bulaş yolu </a:t>
                      </a:r>
                    </a:p>
                  </a:txBody>
                  <a:tcP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+mn-lt"/>
                        </a:rPr>
                        <a:t>Damlacık çekirdeği</a:t>
                      </a:r>
                    </a:p>
                  </a:txBody>
                  <a:tcP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r>
                        <a:rPr lang="tr-TR" sz="1800" b="1" dirty="0" err="1">
                          <a:latin typeface="+mn-lt"/>
                        </a:rPr>
                        <a:t>İnkübasyon</a:t>
                      </a:r>
                      <a:r>
                        <a:rPr lang="tr-TR" sz="1800" b="1" dirty="0">
                          <a:latin typeface="+mn-lt"/>
                        </a:rPr>
                        <a:t> süresi</a:t>
                      </a:r>
                    </a:p>
                  </a:txBody>
                  <a:tcP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+mn-lt"/>
                        </a:rPr>
                        <a:t>8-12 gün</a:t>
                      </a:r>
                    </a:p>
                  </a:txBody>
                  <a:tcP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r>
                        <a:rPr lang="tr-TR" sz="1800" b="1" dirty="0" err="1">
                          <a:latin typeface="+mn-lt"/>
                        </a:rPr>
                        <a:t>Prodrom</a:t>
                      </a:r>
                      <a:r>
                        <a:rPr lang="tr-TR" sz="1800" b="1" dirty="0">
                          <a:latin typeface="+mn-lt"/>
                        </a:rPr>
                        <a:t> </a:t>
                      </a:r>
                    </a:p>
                  </a:txBody>
                  <a:tcP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+mn-lt"/>
                        </a:rPr>
                        <a:t>3-4</a:t>
                      </a:r>
                      <a:r>
                        <a:rPr lang="tr-TR" sz="1800" baseline="0" dirty="0">
                          <a:latin typeface="+mn-lt"/>
                        </a:rPr>
                        <a:t> gün sürer</a:t>
                      </a:r>
                    </a:p>
                    <a:p>
                      <a:r>
                        <a:rPr lang="tr-TR" sz="1800" dirty="0">
                          <a:latin typeface="+mn-lt"/>
                          <a:cs typeface="Arial" panose="020B0604020202020204" pitchFamily="34" charset="0"/>
                        </a:rPr>
                        <a:t>Yüksek ateş, kuru öksürük, nezle, </a:t>
                      </a:r>
                      <a:r>
                        <a:rPr lang="tr-TR" sz="1800" dirty="0" err="1">
                          <a:latin typeface="+mn-lt"/>
                          <a:cs typeface="Arial" panose="020B0604020202020204" pitchFamily="34" charset="0"/>
                        </a:rPr>
                        <a:t>konjunktivit</a:t>
                      </a:r>
                      <a:r>
                        <a:rPr lang="tr-TR" sz="1800" dirty="0">
                          <a:latin typeface="+mn-lt"/>
                          <a:cs typeface="Arial" panose="020B0604020202020204" pitchFamily="34" charset="0"/>
                        </a:rPr>
                        <a:t>, </a:t>
                      </a:r>
                      <a:r>
                        <a:rPr lang="tr-TR" sz="1800" b="1" dirty="0" err="1">
                          <a:latin typeface="+mn-lt"/>
                          <a:cs typeface="Arial" panose="020B0604020202020204" pitchFamily="34" charset="0"/>
                        </a:rPr>
                        <a:t>fotofobi</a:t>
                      </a:r>
                      <a:r>
                        <a:rPr lang="tr-TR" sz="1800" dirty="0">
                          <a:latin typeface="+mn-lt"/>
                          <a:cs typeface="Arial" panose="020B0604020202020204" pitchFamily="34" charset="0"/>
                        </a:rPr>
                        <a:t> ile  2. - 3. günde </a:t>
                      </a:r>
                      <a:r>
                        <a:rPr lang="tr-TR" sz="1800" dirty="0" err="1">
                          <a:latin typeface="+mn-lt"/>
                          <a:cs typeface="Arial" panose="020B0604020202020204" pitchFamily="34" charset="0"/>
                        </a:rPr>
                        <a:t>patognomonik</a:t>
                      </a:r>
                      <a:r>
                        <a:rPr lang="tr-TR" sz="180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800" b="1" dirty="0" err="1">
                          <a:latin typeface="+mn-lt"/>
                          <a:cs typeface="Arial" panose="020B0604020202020204" pitchFamily="34" charset="0"/>
                        </a:rPr>
                        <a:t>Koplik</a:t>
                      </a:r>
                      <a:r>
                        <a:rPr lang="tr-TR" sz="1800" b="1" dirty="0">
                          <a:latin typeface="+mn-lt"/>
                          <a:cs typeface="Arial" panose="020B0604020202020204" pitchFamily="34" charset="0"/>
                        </a:rPr>
                        <a:t> lekesi </a:t>
                      </a:r>
                      <a:r>
                        <a:rPr lang="tr-TR" sz="1800" dirty="0">
                          <a:latin typeface="+mn-lt"/>
                          <a:cs typeface="Arial" panose="020B0604020202020204" pitchFamily="34" charset="0"/>
                        </a:rPr>
                        <a:t>görülür</a:t>
                      </a:r>
                      <a:endParaRPr lang="tr-TR" sz="18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r>
                        <a:rPr lang="tr-TR" sz="1800" b="1" dirty="0">
                          <a:latin typeface="+mn-lt"/>
                        </a:rPr>
                        <a:t>Bulaştırıcılık</a:t>
                      </a:r>
                    </a:p>
                  </a:txBody>
                  <a:tcP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dirty="0">
                          <a:latin typeface="+mn-lt"/>
                        </a:rPr>
                        <a:t>              -4 gün   </a:t>
                      </a:r>
                      <a:r>
                        <a:rPr lang="tr-TR" sz="1800" dirty="0">
                          <a:latin typeface="+mn-lt"/>
                        </a:rPr>
                        <a:t>Döküntü    </a:t>
                      </a:r>
                      <a:r>
                        <a:rPr lang="tr-TR" sz="1800" b="1" dirty="0">
                          <a:latin typeface="+mn-lt"/>
                        </a:rPr>
                        <a:t>+4 gün </a:t>
                      </a:r>
                    </a:p>
                    <a:p>
                      <a:r>
                        <a:rPr lang="tr-TR" sz="1800" dirty="0">
                          <a:latin typeface="+mn-lt"/>
                          <a:cs typeface="Arial" panose="020B0604020202020204" pitchFamily="34" charset="0"/>
                        </a:rPr>
                        <a:t>Havada veya zeminlerde iki saat canlı kalır</a:t>
                      </a:r>
                      <a:endParaRPr lang="tr-TR" sz="18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Oval Belirtme Çizgisi 5"/>
          <p:cNvSpPr/>
          <p:nvPr/>
        </p:nvSpPr>
        <p:spPr bwMode="auto">
          <a:xfrm>
            <a:off x="5727774" y="4386955"/>
            <a:ext cx="2952328" cy="2016224"/>
          </a:xfrm>
          <a:prstGeom prst="wedgeEllipseCallou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tr-TR" sz="18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charset="0"/>
              </a:rPr>
              <a:t>C</a:t>
            </a:r>
            <a:r>
              <a:rPr kumimoji="1" 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oryza</a:t>
            </a:r>
            <a:endParaRPr kumimoji="1" 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b="1" dirty="0" err="1">
                <a:solidFill>
                  <a:srgbClr val="C00000"/>
                </a:solidFill>
                <a:cs typeface="Arial" charset="0"/>
              </a:rPr>
              <a:t>C</a:t>
            </a:r>
            <a:r>
              <a:rPr lang="tr-TR" dirty="0" err="1">
                <a:cs typeface="Arial" charset="0"/>
              </a:rPr>
              <a:t>ough</a:t>
            </a:r>
            <a:r>
              <a:rPr lang="tr-TR" dirty="0">
                <a:cs typeface="Arial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tr-TR" sz="18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charset="0"/>
              </a:rPr>
              <a:t>C</a:t>
            </a:r>
            <a:r>
              <a:rPr kumimoji="1" 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onjunctivitis</a:t>
            </a:r>
            <a:r>
              <a:rPr kumimoji="1" 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b="1" dirty="0" err="1">
                <a:solidFill>
                  <a:srgbClr val="C00000"/>
                </a:solidFill>
                <a:cs typeface="Arial" charset="0"/>
              </a:rPr>
              <a:t>K</a:t>
            </a:r>
            <a:r>
              <a:rPr lang="tr-TR" dirty="0" err="1">
                <a:cs typeface="Arial" charset="0"/>
              </a:rPr>
              <a:t>oplik</a:t>
            </a:r>
            <a:r>
              <a:rPr lang="tr-TR" dirty="0">
                <a:cs typeface="Arial" charset="0"/>
              </a:rPr>
              <a:t> </a:t>
            </a:r>
            <a:endParaRPr kumimoji="1" 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9" name="Dikdörtgen 8"/>
          <p:cNvSpPr/>
          <p:nvPr/>
        </p:nvSpPr>
        <p:spPr bwMode="auto">
          <a:xfrm>
            <a:off x="495300" y="4653136"/>
            <a:ext cx="4868788" cy="122413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tr-T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Koplik</a:t>
            </a:r>
            <a:r>
              <a:rPr lang="tr-TR" b="1" dirty="0">
                <a:latin typeface="+mn-lt"/>
                <a:cs typeface="Arial" charset="0"/>
              </a:rPr>
              <a:t>: </a:t>
            </a:r>
            <a:r>
              <a:rPr lang="tr-TR" dirty="0" err="1">
                <a:latin typeface="+mn-lt"/>
                <a:cs typeface="Arial" charset="0"/>
              </a:rPr>
              <a:t>Patognomonik</a:t>
            </a:r>
            <a:r>
              <a:rPr lang="tr-TR" dirty="0">
                <a:latin typeface="+mn-lt"/>
                <a:cs typeface="Arial" charset="0"/>
              </a:rPr>
              <a:t> </a:t>
            </a:r>
          </a:p>
          <a:p>
            <a:r>
              <a:rPr lang="tr-TR" dirty="0">
                <a:latin typeface="+mn-lt"/>
              </a:rPr>
              <a:t>Süresi bir günden kısadır </a:t>
            </a:r>
          </a:p>
          <a:p>
            <a:r>
              <a:rPr lang="tr-TR" dirty="0">
                <a:latin typeface="+mn-lt"/>
              </a:rPr>
              <a:t>2. </a:t>
            </a:r>
            <a:r>
              <a:rPr lang="tr-TR" dirty="0" err="1">
                <a:latin typeface="+mn-lt"/>
              </a:rPr>
              <a:t>molar</a:t>
            </a:r>
            <a:r>
              <a:rPr lang="tr-TR" dirty="0">
                <a:latin typeface="+mn-lt"/>
              </a:rPr>
              <a:t> diş hizasında yanak mukozasında  </a:t>
            </a:r>
          </a:p>
          <a:p>
            <a:r>
              <a:rPr lang="tr-TR" dirty="0" err="1">
                <a:latin typeface="+mn-lt"/>
              </a:rPr>
              <a:t>enantemdir</a:t>
            </a:r>
            <a:endParaRPr kumimoji="1" 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5636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Kızamık- </a:t>
            </a:r>
            <a:r>
              <a:rPr lang="tr-TR" dirty="0" err="1"/>
              <a:t>Koplik</a:t>
            </a:r>
            <a:r>
              <a:rPr lang="tr-TR" dirty="0"/>
              <a:t> 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4539" y="1825625"/>
            <a:ext cx="7014921" cy="4351338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B96CA-949B-4D14-9D74-7A3B6999A164}" type="slidenum">
              <a:rPr lang="tr-TR" smtClean="0"/>
              <a:pPr>
                <a:defRPr/>
              </a:pPr>
              <a:t>14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6012160" y="1556792"/>
            <a:ext cx="2592288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tr-TR" dirty="0">
                <a:latin typeface="Comic Sans MS" pitchFamily="66" charset="0"/>
              </a:rPr>
              <a:t>Yanakta, </a:t>
            </a:r>
            <a:r>
              <a:rPr lang="tr-TR" dirty="0" err="1">
                <a:latin typeface="Comic Sans MS" pitchFamily="66" charset="0"/>
              </a:rPr>
              <a:t>premolarlar</a:t>
            </a:r>
            <a:r>
              <a:rPr lang="tr-TR" dirty="0">
                <a:latin typeface="Comic Sans MS" pitchFamily="66" charset="0"/>
              </a:rPr>
              <a:t>  hizasında başlayan mavi-beyaz renkte tuz tanesi büyüklüğünde etrafı kırmızı halka ile çevrili lekelerdir.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tr-TR" dirty="0">
                <a:latin typeface="Comic Sans MS" pitchFamily="66" charset="0"/>
              </a:rPr>
              <a:t>Döküntüden 1-4 gün içinde (%50-70) belirir, 24 saat içinde kaybolur.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8031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Sekizgen"/>
          <p:cNvSpPr/>
          <p:nvPr/>
        </p:nvSpPr>
        <p:spPr>
          <a:xfrm>
            <a:off x="4714876" y="1571612"/>
            <a:ext cx="571504" cy="357190"/>
          </a:xfrm>
          <a:prstGeom prst="oc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6" name="25 Sekizgen"/>
          <p:cNvSpPr/>
          <p:nvPr/>
        </p:nvSpPr>
        <p:spPr>
          <a:xfrm>
            <a:off x="214282" y="1571612"/>
            <a:ext cx="571504" cy="357190"/>
          </a:xfrm>
          <a:prstGeom prst="oc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7" name="26 Sekizgen"/>
          <p:cNvSpPr/>
          <p:nvPr/>
        </p:nvSpPr>
        <p:spPr>
          <a:xfrm>
            <a:off x="928662" y="1571612"/>
            <a:ext cx="571504" cy="357190"/>
          </a:xfrm>
          <a:prstGeom prst="oc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27 Sekizgen"/>
          <p:cNvSpPr/>
          <p:nvPr/>
        </p:nvSpPr>
        <p:spPr>
          <a:xfrm>
            <a:off x="1785918" y="1571612"/>
            <a:ext cx="571504" cy="357190"/>
          </a:xfrm>
          <a:prstGeom prst="oc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9" name="28 Sekizgen"/>
          <p:cNvSpPr/>
          <p:nvPr/>
        </p:nvSpPr>
        <p:spPr>
          <a:xfrm>
            <a:off x="2571736" y="1571612"/>
            <a:ext cx="571504" cy="357190"/>
          </a:xfrm>
          <a:prstGeom prst="oc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0" name="29 Sekizgen"/>
          <p:cNvSpPr/>
          <p:nvPr/>
        </p:nvSpPr>
        <p:spPr>
          <a:xfrm>
            <a:off x="3357554" y="1571612"/>
            <a:ext cx="571504" cy="357190"/>
          </a:xfrm>
          <a:prstGeom prst="oc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1" name="30 Sekizgen"/>
          <p:cNvSpPr/>
          <p:nvPr/>
        </p:nvSpPr>
        <p:spPr>
          <a:xfrm>
            <a:off x="4143372" y="1571612"/>
            <a:ext cx="571504" cy="357190"/>
          </a:xfrm>
          <a:prstGeom prst="oc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2" name="31 Dikdörtgen"/>
          <p:cNvSpPr/>
          <p:nvPr/>
        </p:nvSpPr>
        <p:spPr>
          <a:xfrm>
            <a:off x="1214414" y="2000240"/>
            <a:ext cx="785818" cy="11430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>
                <a:solidFill>
                  <a:schemeClr val="tx1"/>
                </a:solidFill>
              </a:rPr>
              <a:t>Bölgesel  LAP</a:t>
            </a:r>
          </a:p>
        </p:txBody>
      </p:sp>
      <p:sp>
        <p:nvSpPr>
          <p:cNvPr id="33" name="32 Dikdörtgen"/>
          <p:cNvSpPr/>
          <p:nvPr/>
        </p:nvSpPr>
        <p:spPr>
          <a:xfrm>
            <a:off x="2071670" y="2000240"/>
            <a:ext cx="785818" cy="11430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>
                <a:solidFill>
                  <a:schemeClr val="tx1"/>
                </a:solidFill>
              </a:rPr>
              <a:t>1⁰ </a:t>
            </a:r>
            <a:r>
              <a:rPr lang="tr-TR" sz="1200" b="1" dirty="0" err="1">
                <a:solidFill>
                  <a:schemeClr val="tx1"/>
                </a:solidFill>
              </a:rPr>
              <a:t>viremi</a:t>
            </a:r>
            <a:endParaRPr lang="tr-TR" sz="1200" b="1" dirty="0">
              <a:solidFill>
                <a:schemeClr val="tx1"/>
              </a:solidFill>
            </a:endParaRPr>
          </a:p>
        </p:txBody>
      </p:sp>
      <p:sp>
        <p:nvSpPr>
          <p:cNvPr id="34" name="33 Dikdörtgen"/>
          <p:cNvSpPr/>
          <p:nvPr/>
        </p:nvSpPr>
        <p:spPr>
          <a:xfrm>
            <a:off x="2857488" y="2000240"/>
            <a:ext cx="785818" cy="11430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tr-TR" sz="1100" b="1" dirty="0" err="1">
                <a:solidFill>
                  <a:schemeClr val="tx1"/>
                </a:solidFill>
              </a:rPr>
              <a:t>Resp</a:t>
            </a:r>
            <a:r>
              <a:rPr lang="tr-TR" sz="1100" b="1" dirty="0">
                <a:solidFill>
                  <a:schemeClr val="tx1"/>
                </a:solidFill>
              </a:rPr>
              <a:t>. </a:t>
            </a:r>
            <a:r>
              <a:rPr lang="tr-TR" sz="1100" b="1" dirty="0" err="1">
                <a:solidFill>
                  <a:schemeClr val="tx1"/>
                </a:solidFill>
              </a:rPr>
              <a:t>Epit</a:t>
            </a:r>
            <a:endParaRPr lang="tr-TR" sz="11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tr-TR" sz="1100" b="1" dirty="0">
                <a:solidFill>
                  <a:schemeClr val="tx1"/>
                </a:solidFill>
              </a:rPr>
              <a:t>RES</a:t>
            </a:r>
          </a:p>
        </p:txBody>
      </p:sp>
      <p:sp>
        <p:nvSpPr>
          <p:cNvPr id="35" name="34 Dikdörtgen"/>
          <p:cNvSpPr/>
          <p:nvPr/>
        </p:nvSpPr>
        <p:spPr>
          <a:xfrm>
            <a:off x="3643306" y="2000240"/>
            <a:ext cx="785818" cy="11430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>
                <a:solidFill>
                  <a:schemeClr val="tx1"/>
                </a:solidFill>
              </a:rPr>
              <a:t>2⁰ </a:t>
            </a:r>
            <a:r>
              <a:rPr lang="tr-TR" sz="1200" b="1" dirty="0" err="1">
                <a:solidFill>
                  <a:schemeClr val="tx1"/>
                </a:solidFill>
              </a:rPr>
              <a:t>viremi</a:t>
            </a:r>
            <a:endParaRPr lang="tr-TR" sz="1200" b="1" dirty="0">
              <a:solidFill>
                <a:schemeClr val="tx1"/>
              </a:solidFill>
            </a:endParaRPr>
          </a:p>
        </p:txBody>
      </p:sp>
      <p:sp>
        <p:nvSpPr>
          <p:cNvPr id="25" name="24 Dikdörtgen"/>
          <p:cNvSpPr/>
          <p:nvPr/>
        </p:nvSpPr>
        <p:spPr>
          <a:xfrm>
            <a:off x="5000628" y="2000240"/>
            <a:ext cx="1643074" cy="11430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200" b="1" dirty="0">
                <a:solidFill>
                  <a:schemeClr val="tx1"/>
                </a:solidFill>
              </a:rPr>
              <a:t>Deri</a:t>
            </a:r>
          </a:p>
          <a:p>
            <a:r>
              <a:rPr lang="tr-TR" sz="1200" b="1" dirty="0" err="1">
                <a:solidFill>
                  <a:schemeClr val="tx1"/>
                </a:solidFill>
              </a:rPr>
              <a:t>Resp</a:t>
            </a:r>
            <a:r>
              <a:rPr lang="tr-TR" sz="1200" b="1" dirty="0">
                <a:solidFill>
                  <a:schemeClr val="tx1"/>
                </a:solidFill>
              </a:rPr>
              <a:t> </a:t>
            </a:r>
            <a:r>
              <a:rPr lang="tr-TR" sz="1200" b="1" dirty="0" err="1">
                <a:solidFill>
                  <a:schemeClr val="tx1"/>
                </a:solidFill>
              </a:rPr>
              <a:t>sist</a:t>
            </a:r>
            <a:endParaRPr lang="tr-TR" sz="1200" b="1" dirty="0">
              <a:solidFill>
                <a:schemeClr val="tx1"/>
              </a:solidFill>
            </a:endParaRPr>
          </a:p>
          <a:p>
            <a:r>
              <a:rPr lang="tr-TR" sz="1200" b="1" dirty="0">
                <a:solidFill>
                  <a:schemeClr val="tx1"/>
                </a:solidFill>
              </a:rPr>
              <a:t>Diğer </a:t>
            </a:r>
            <a:r>
              <a:rPr lang="tr-TR" sz="1200" b="1" dirty="0" err="1">
                <a:solidFill>
                  <a:schemeClr val="tx1"/>
                </a:solidFill>
              </a:rPr>
              <a:t>viremik</a:t>
            </a:r>
            <a:r>
              <a:rPr lang="tr-TR" sz="1200" b="1" dirty="0">
                <a:solidFill>
                  <a:schemeClr val="tx1"/>
                </a:solidFill>
              </a:rPr>
              <a:t> alanlarda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40"/>
            <a:ext cx="1000132" cy="7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35 Yuvarlatılmış Dikdörtgen"/>
          <p:cNvSpPr/>
          <p:nvPr/>
        </p:nvSpPr>
        <p:spPr>
          <a:xfrm>
            <a:off x="6786578" y="1643050"/>
            <a:ext cx="1571636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Gün </a:t>
            </a:r>
          </a:p>
        </p:txBody>
      </p:sp>
      <p:sp>
        <p:nvSpPr>
          <p:cNvPr id="37" name="36 Dikdörtgen"/>
          <p:cNvSpPr/>
          <p:nvPr/>
        </p:nvSpPr>
        <p:spPr>
          <a:xfrm>
            <a:off x="4286248" y="3571876"/>
            <a:ext cx="3214710" cy="192882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err="1"/>
              <a:t>Prodromal</a:t>
            </a:r>
            <a:r>
              <a:rPr lang="tr-TR" b="1" dirty="0"/>
              <a:t> dönem </a:t>
            </a:r>
          </a:p>
          <a:p>
            <a:r>
              <a:rPr lang="tr-TR" b="1" dirty="0"/>
              <a:t>(2-4 gün)</a:t>
            </a:r>
          </a:p>
          <a:p>
            <a:pPr>
              <a:buFont typeface="Arial" pitchFamily="34" charset="0"/>
              <a:buChar char="•"/>
            </a:pPr>
            <a:r>
              <a:rPr lang="tr-TR" b="1" dirty="0"/>
              <a:t>Halsizlik </a:t>
            </a:r>
          </a:p>
          <a:p>
            <a:pPr>
              <a:buFont typeface="Arial" pitchFamily="34" charset="0"/>
              <a:buChar char="•"/>
            </a:pPr>
            <a:r>
              <a:rPr lang="tr-TR" b="1" dirty="0"/>
              <a:t>Ateş</a:t>
            </a:r>
          </a:p>
          <a:p>
            <a:pPr>
              <a:buFont typeface="Arial" pitchFamily="34" charset="0"/>
              <a:buChar char="•"/>
            </a:pPr>
            <a:r>
              <a:rPr lang="tr-TR" b="1" dirty="0" err="1">
                <a:solidFill>
                  <a:srgbClr val="FF0000"/>
                </a:solidFill>
              </a:rPr>
              <a:t>C</a:t>
            </a:r>
            <a:r>
              <a:rPr lang="tr-TR" b="1" dirty="0" err="1"/>
              <a:t>oryza</a:t>
            </a:r>
            <a:r>
              <a:rPr lang="tr-TR" b="1" dirty="0"/>
              <a:t>-</a:t>
            </a:r>
            <a:r>
              <a:rPr lang="tr-TR" b="1" dirty="0" err="1">
                <a:solidFill>
                  <a:srgbClr val="FF0000"/>
                </a:solidFill>
              </a:rPr>
              <a:t>C</a:t>
            </a:r>
            <a:r>
              <a:rPr lang="tr-TR" b="1" dirty="0" err="1"/>
              <a:t>onjunktivitis</a:t>
            </a:r>
            <a:r>
              <a:rPr lang="tr-TR" b="1" dirty="0"/>
              <a:t>-</a:t>
            </a:r>
            <a:r>
              <a:rPr lang="tr-TR" b="1" dirty="0" err="1">
                <a:solidFill>
                  <a:srgbClr val="FF0000"/>
                </a:solidFill>
              </a:rPr>
              <a:t>C</a:t>
            </a:r>
            <a:r>
              <a:rPr lang="tr-TR" b="1" dirty="0" err="1"/>
              <a:t>ough</a:t>
            </a:r>
            <a:r>
              <a:rPr lang="tr-TR" b="1" dirty="0"/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0950" y="3571876"/>
            <a:ext cx="15430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285860"/>
            <a:ext cx="7762875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18 Dikdörtgen"/>
          <p:cNvSpPr/>
          <p:nvPr/>
        </p:nvSpPr>
        <p:spPr bwMode="auto">
          <a:xfrm>
            <a:off x="357158" y="428604"/>
            <a:ext cx="7072362" cy="71438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tr-TR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Kızamık </a:t>
            </a:r>
            <a:r>
              <a:rPr kumimoji="1" lang="tr-TR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Patogenezi</a:t>
            </a:r>
            <a:r>
              <a:rPr kumimoji="1" lang="tr-TR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25" grpId="0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Kızamık Döküntü Özellikleri</a:t>
            </a: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58487" y="381000"/>
            <a:ext cx="2628532" cy="2532600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B96CA-949B-4D14-9D74-7A3B6999A164}" type="slidenum">
              <a:rPr lang="tr-TR" smtClean="0"/>
              <a:pPr>
                <a:defRPr/>
              </a:pPr>
              <a:t>16</a:t>
            </a:fld>
            <a:endParaRPr lang="tr-TR"/>
          </a:p>
        </p:txBody>
      </p:sp>
      <p:sp>
        <p:nvSpPr>
          <p:cNvPr id="5" name="Yuvarlatılmış Dikdörtgen 4"/>
          <p:cNvSpPr/>
          <p:nvPr/>
        </p:nvSpPr>
        <p:spPr bwMode="auto">
          <a:xfrm>
            <a:off x="467544" y="1295400"/>
            <a:ext cx="4320480" cy="52299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r-TR" dirty="0"/>
              <a:t>*</a:t>
            </a:r>
            <a:r>
              <a:rPr lang="tr-TR" sz="2000" b="1" dirty="0">
                <a:latin typeface="+mn-lt"/>
              </a:rPr>
              <a:t>Alın, saç çizgisi, kulak arkasından başlar </a:t>
            </a:r>
          </a:p>
          <a:p>
            <a:r>
              <a:rPr lang="tr-TR" sz="2000" b="1" dirty="0">
                <a:latin typeface="+mn-lt"/>
              </a:rPr>
              <a:t>*Yüz, boyun, gövde ve </a:t>
            </a:r>
            <a:r>
              <a:rPr lang="tr-TR" sz="2000" b="1" dirty="0" err="1">
                <a:latin typeface="+mn-lt"/>
              </a:rPr>
              <a:t>ekstremitelere</a:t>
            </a:r>
            <a:r>
              <a:rPr lang="tr-TR" sz="2000" b="1" dirty="0">
                <a:latin typeface="+mn-lt"/>
              </a:rPr>
              <a:t> yayılır </a:t>
            </a:r>
          </a:p>
          <a:p>
            <a:r>
              <a:rPr lang="tr-TR" sz="2000" b="1" dirty="0">
                <a:latin typeface="+mn-lt"/>
              </a:rPr>
              <a:t>*Üçüncü günde tüm vücuda yayılmıştır</a:t>
            </a:r>
          </a:p>
          <a:p>
            <a:r>
              <a:rPr lang="tr-TR" sz="2000" b="1" dirty="0">
                <a:latin typeface="+mn-lt"/>
              </a:rPr>
              <a:t> *Döküntüler birbiriyle birleşebilir, *Başladığı sıra ile solar </a:t>
            </a:r>
          </a:p>
          <a:p>
            <a:r>
              <a:rPr lang="tr-TR" sz="2000" b="1" dirty="0">
                <a:latin typeface="+mn-lt"/>
              </a:rPr>
              <a:t>*Solarken hafif </a:t>
            </a:r>
            <a:r>
              <a:rPr lang="tr-TR" sz="2000" b="1" dirty="0" err="1">
                <a:latin typeface="+mn-lt"/>
              </a:rPr>
              <a:t>deskuamasyon</a:t>
            </a:r>
            <a:r>
              <a:rPr lang="tr-TR" sz="2000" b="1" dirty="0">
                <a:latin typeface="+mn-lt"/>
              </a:rPr>
              <a:t> görülür </a:t>
            </a:r>
          </a:p>
          <a:p>
            <a:r>
              <a:rPr lang="tr-TR" sz="2000" b="1" dirty="0">
                <a:latin typeface="+mn-lt"/>
              </a:rPr>
              <a:t>*Yerinde esmerimsi </a:t>
            </a:r>
            <a:r>
              <a:rPr lang="tr-TR" sz="2000" b="1" dirty="0" err="1">
                <a:latin typeface="+mn-lt"/>
              </a:rPr>
              <a:t>pigmentasyon</a:t>
            </a:r>
            <a:r>
              <a:rPr lang="tr-TR" sz="2000" b="1" dirty="0">
                <a:latin typeface="+mn-lt"/>
              </a:rPr>
              <a:t> bırakır </a:t>
            </a:r>
          </a:p>
          <a:p>
            <a:r>
              <a:rPr lang="tr-TR" sz="2000" b="1" dirty="0">
                <a:latin typeface="+mn-lt"/>
              </a:rPr>
              <a:t>*El ve ayaktaki döküntüler </a:t>
            </a:r>
            <a:r>
              <a:rPr lang="tr-TR" sz="2000" b="1" dirty="0" err="1">
                <a:latin typeface="+mn-lt"/>
              </a:rPr>
              <a:t>deskuame</a:t>
            </a:r>
            <a:r>
              <a:rPr lang="tr-TR" sz="2000" b="1" dirty="0">
                <a:latin typeface="+mn-lt"/>
              </a:rPr>
              <a:t> olmaz</a:t>
            </a:r>
            <a:endParaRPr kumimoji="1" lang="tr-T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7" name="Dikdörtgen 6"/>
          <p:cNvSpPr/>
          <p:nvPr/>
        </p:nvSpPr>
        <p:spPr bwMode="auto">
          <a:xfrm>
            <a:off x="7308304" y="2564904"/>
            <a:ext cx="1073696" cy="34869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1. gün 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4347" y="2913601"/>
            <a:ext cx="3074607" cy="2232248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 bwMode="auto">
          <a:xfrm>
            <a:off x="7575259" y="4797152"/>
            <a:ext cx="1073696" cy="34869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dirty="0">
                <a:cs typeface="Arial" charset="0"/>
              </a:rPr>
              <a:t>2</a:t>
            </a:r>
            <a:r>
              <a:rPr kumimoji="1" 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. gün 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834" y="5038286"/>
            <a:ext cx="2906660" cy="1575338"/>
          </a:xfrm>
          <a:prstGeom prst="rect">
            <a:avLst/>
          </a:prstGeom>
        </p:spPr>
      </p:pic>
      <p:sp>
        <p:nvSpPr>
          <p:cNvPr id="13" name="Dikdörtgen 12"/>
          <p:cNvSpPr/>
          <p:nvPr/>
        </p:nvSpPr>
        <p:spPr bwMode="auto">
          <a:xfrm>
            <a:off x="6446550" y="6243638"/>
            <a:ext cx="1073696" cy="34869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dirty="0">
                <a:cs typeface="Arial" charset="0"/>
              </a:rPr>
              <a:t>3</a:t>
            </a:r>
            <a:r>
              <a:rPr kumimoji="1" 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. gün </a:t>
            </a:r>
          </a:p>
        </p:txBody>
      </p:sp>
    </p:spTree>
    <p:extLst>
      <p:ext uri="{BB962C8B-B14F-4D97-AF65-F5344CB8AC3E}">
        <p14:creationId xmlns:p14="http://schemas.microsoft.com/office/powerpoint/2010/main" val="2379670463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55299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52388"/>
            <a:ext cx="8867775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848553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Kızamık Komplikasyonları</a:t>
            </a:r>
          </a:p>
        </p:txBody>
      </p:sp>
      <p:pic>
        <p:nvPicPr>
          <p:cNvPr id="5" name="4 İçerik Yer Tutucusu" descr="kızamık va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29064" y="1764804"/>
            <a:ext cx="3233936" cy="3233936"/>
          </a:xfr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B96CA-949B-4D14-9D74-7A3B6999A164}" type="slidenum">
              <a:rPr lang="tr-TR" smtClean="0"/>
              <a:pPr>
                <a:defRPr/>
              </a:pPr>
              <a:t>18</a:t>
            </a:fld>
            <a:endParaRPr lang="tr-TR"/>
          </a:p>
        </p:txBody>
      </p:sp>
      <p:sp>
        <p:nvSpPr>
          <p:cNvPr id="6" name="Yuvarlatılmış Dikdörtgen 5"/>
          <p:cNvSpPr/>
          <p:nvPr/>
        </p:nvSpPr>
        <p:spPr bwMode="auto">
          <a:xfrm>
            <a:off x="611560" y="1988840"/>
            <a:ext cx="4392488" cy="278586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r-TR" sz="2000" b="1" dirty="0">
                <a:latin typeface="+mn-lt"/>
              </a:rPr>
              <a:t>*</a:t>
            </a:r>
            <a:r>
              <a:rPr lang="tr-TR" sz="2000" b="1" dirty="0" err="1">
                <a:latin typeface="+mn-lt"/>
              </a:rPr>
              <a:t>Otitis</a:t>
            </a:r>
            <a:r>
              <a:rPr lang="tr-TR" sz="2000" b="1" dirty="0">
                <a:latin typeface="+mn-lt"/>
              </a:rPr>
              <a:t> </a:t>
            </a:r>
            <a:r>
              <a:rPr lang="tr-TR" sz="2000" b="1" dirty="0" err="1">
                <a:latin typeface="+mn-lt"/>
              </a:rPr>
              <a:t>media</a:t>
            </a:r>
            <a:r>
              <a:rPr lang="tr-TR" sz="2000" b="1" dirty="0">
                <a:latin typeface="+mn-lt"/>
              </a:rPr>
              <a:t> (EN SIK)</a:t>
            </a:r>
          </a:p>
          <a:p>
            <a:r>
              <a:rPr lang="tr-TR" sz="2000" b="1" dirty="0">
                <a:latin typeface="+mn-lt"/>
              </a:rPr>
              <a:t>*</a:t>
            </a:r>
            <a:r>
              <a:rPr lang="tr-TR" sz="2000" b="1" dirty="0" err="1">
                <a:latin typeface="+mn-lt"/>
              </a:rPr>
              <a:t>Pnömoni</a:t>
            </a:r>
            <a:r>
              <a:rPr lang="tr-TR" sz="2000" b="1" dirty="0">
                <a:latin typeface="+mn-lt"/>
              </a:rPr>
              <a:t> </a:t>
            </a:r>
          </a:p>
          <a:p>
            <a:r>
              <a:rPr lang="tr-TR" sz="2000" b="1" dirty="0">
                <a:latin typeface="+mn-lt"/>
              </a:rPr>
              <a:t>*</a:t>
            </a:r>
            <a:r>
              <a:rPr lang="tr-TR" sz="2000" b="1" dirty="0" err="1">
                <a:latin typeface="+mn-lt"/>
              </a:rPr>
              <a:t>Krup</a:t>
            </a:r>
            <a:r>
              <a:rPr lang="tr-TR" sz="2000" b="1" dirty="0">
                <a:latin typeface="+mn-lt"/>
              </a:rPr>
              <a:t> </a:t>
            </a:r>
          </a:p>
          <a:p>
            <a:r>
              <a:rPr lang="tr-TR" sz="2000" b="1" dirty="0">
                <a:latin typeface="+mn-lt"/>
              </a:rPr>
              <a:t>*İshal </a:t>
            </a:r>
          </a:p>
          <a:p>
            <a:r>
              <a:rPr lang="tr-TR" sz="2000" b="1" dirty="0">
                <a:latin typeface="+mn-lt"/>
              </a:rPr>
              <a:t>*</a:t>
            </a:r>
            <a:r>
              <a:rPr lang="tr-TR" sz="2000" b="1" dirty="0" err="1">
                <a:latin typeface="+mn-lt"/>
              </a:rPr>
              <a:t>Ensefalit</a:t>
            </a:r>
            <a:r>
              <a:rPr lang="tr-TR" sz="2000" b="1" dirty="0">
                <a:latin typeface="+mn-lt"/>
              </a:rPr>
              <a:t> (1/1000) </a:t>
            </a:r>
          </a:p>
          <a:p>
            <a:r>
              <a:rPr lang="tr-TR" sz="2000" b="1" dirty="0">
                <a:latin typeface="+mn-lt"/>
              </a:rPr>
              <a:t>*</a:t>
            </a:r>
            <a:r>
              <a:rPr lang="tr-TR" sz="2000" b="1" dirty="0" err="1">
                <a:latin typeface="+mn-lt"/>
              </a:rPr>
              <a:t>Subakut</a:t>
            </a:r>
            <a:r>
              <a:rPr lang="tr-TR" sz="2000" b="1" dirty="0">
                <a:latin typeface="+mn-lt"/>
              </a:rPr>
              <a:t> </a:t>
            </a:r>
            <a:r>
              <a:rPr lang="tr-TR" sz="2000" b="1" dirty="0" err="1">
                <a:latin typeface="+mn-lt"/>
              </a:rPr>
              <a:t>sklerozan</a:t>
            </a:r>
            <a:r>
              <a:rPr lang="tr-TR" sz="2000" b="1" dirty="0">
                <a:latin typeface="+mn-lt"/>
              </a:rPr>
              <a:t> </a:t>
            </a:r>
            <a:r>
              <a:rPr lang="tr-TR" sz="2000" b="1" dirty="0" err="1">
                <a:latin typeface="+mn-lt"/>
              </a:rPr>
              <a:t>panensefalit</a:t>
            </a:r>
            <a:r>
              <a:rPr lang="tr-TR" sz="2000" b="1" dirty="0">
                <a:latin typeface="+mn-lt"/>
              </a:rPr>
              <a:t> (SSPE) (1/100.000)</a:t>
            </a:r>
            <a:endParaRPr kumimoji="1" lang="tr-T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060744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6826" y="365127"/>
            <a:ext cx="8098524" cy="608000"/>
          </a:xfrm>
        </p:spPr>
        <p:txBody>
          <a:bodyPr/>
          <a:lstStyle/>
          <a:p>
            <a:r>
              <a:rPr lang="tr-TR" b="1" dirty="0"/>
              <a:t>Kızamık Tedavi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B96CA-949B-4D14-9D74-7A3B6999A164}" type="slidenum">
              <a:rPr lang="tr-TR" smtClean="0"/>
              <a:pPr>
                <a:defRPr/>
              </a:pPr>
              <a:t>19</a:t>
            </a:fld>
            <a:endParaRPr lang="tr-TR"/>
          </a:p>
        </p:txBody>
      </p:sp>
      <p:sp>
        <p:nvSpPr>
          <p:cNvPr id="6" name="Yuvarlatılmış Dikdörtgen 5"/>
          <p:cNvSpPr/>
          <p:nvPr/>
        </p:nvSpPr>
        <p:spPr bwMode="auto">
          <a:xfrm>
            <a:off x="380834" y="973126"/>
            <a:ext cx="8077365" cy="151216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tr-TR" altLang="tr-TR" sz="2000" b="1" dirty="0">
                <a:latin typeface="+mn-lt"/>
                <a:cs typeface="Times New Roman" panose="02020603050405020304" pitchFamily="18" charset="0"/>
              </a:rPr>
              <a:t>Tedavi </a:t>
            </a:r>
          </a:p>
          <a:p>
            <a:pPr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tr-TR" sz="2000" b="1" dirty="0">
                <a:latin typeface="+mn-lt"/>
                <a:cs typeface="Times New Roman" panose="02020603050405020304" pitchFamily="18" charset="0"/>
              </a:rPr>
              <a:t>Vitamin A (200.000 IU,oral,2 gün)</a:t>
            </a:r>
            <a:r>
              <a:rPr lang="tr-TR" altLang="tr-TR" sz="2000" b="1" u="sng" dirty="0">
                <a:latin typeface="+mn-lt"/>
                <a:cs typeface="Times New Roman" panose="02020603050405020304" pitchFamily="18" charset="0"/>
              </a:rPr>
              <a:t>&gt;</a:t>
            </a:r>
            <a:r>
              <a:rPr lang="tr-TR" altLang="tr-TR" sz="2000" b="1" dirty="0">
                <a:latin typeface="+mn-lt"/>
                <a:cs typeface="Times New Roman" panose="02020603050405020304" pitchFamily="18" charset="0"/>
              </a:rPr>
              <a:t>12 ay</a:t>
            </a:r>
          </a:p>
          <a:p>
            <a:pPr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tr-TR" sz="2000" b="1" dirty="0">
                <a:latin typeface="+mn-lt"/>
                <a:cs typeface="Times New Roman" panose="02020603050405020304" pitchFamily="18" charset="0"/>
              </a:rPr>
              <a:t>100.000 IU (6 ay-11 ay)</a:t>
            </a:r>
          </a:p>
          <a:p>
            <a:pPr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tr-TR" sz="2000" b="1" dirty="0">
                <a:latin typeface="+mn-lt"/>
                <a:cs typeface="Times New Roman" panose="02020603050405020304" pitchFamily="18" charset="0"/>
              </a:rPr>
              <a:t>50.000 IU (&lt;6 ay)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tr-TR" altLang="tr-TR" sz="16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7" name="Yuvarlatılmış Dikdörtgen 6"/>
          <p:cNvSpPr/>
          <p:nvPr/>
        </p:nvSpPr>
        <p:spPr bwMode="auto">
          <a:xfrm>
            <a:off x="416826" y="2665116"/>
            <a:ext cx="8187622" cy="4004244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r-TR" altLang="tr-TR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Kızamık temas sonrası </a:t>
            </a:r>
            <a:r>
              <a:rPr lang="tr-TR" altLang="tr-TR" sz="2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profilaksi</a:t>
            </a:r>
            <a:r>
              <a:rPr lang="tr-TR" altLang="tr-TR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nasıl olmalı?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tr-TR" sz="2000" b="1" dirty="0">
                <a:solidFill>
                  <a:srgbClr val="0000CC"/>
                </a:solidFill>
                <a:latin typeface="+mn-lt"/>
              </a:rPr>
              <a:t>Temas Sonrası Aşı Uygulaması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tr-TR" sz="2000" b="1" dirty="0">
                <a:latin typeface="+mn-lt"/>
              </a:rPr>
              <a:t>Olası ve/veya kesin kızamık vakasıyla temas etmiş olan ve iki doz aşılandığını belgeleyemeyen ve/veya hastalığı geçirmemiş olan </a:t>
            </a:r>
            <a:r>
              <a:rPr lang="tr-TR" sz="2000" b="1" dirty="0">
                <a:solidFill>
                  <a:srgbClr val="FF0000"/>
                </a:solidFill>
                <a:latin typeface="+mn-lt"/>
              </a:rPr>
              <a:t>9 ayın üzerindeki </a:t>
            </a:r>
            <a:r>
              <a:rPr lang="tr-TR" sz="2000" b="1" dirty="0">
                <a:latin typeface="+mn-lt"/>
              </a:rPr>
              <a:t>herkese </a:t>
            </a:r>
            <a:r>
              <a:rPr lang="tr-TR" sz="2000" b="1" dirty="0">
                <a:solidFill>
                  <a:srgbClr val="FF0000"/>
                </a:solidFill>
                <a:latin typeface="+mn-lt"/>
              </a:rPr>
              <a:t>KKK aşısı </a:t>
            </a:r>
            <a:r>
              <a:rPr lang="tr-TR" sz="2000" b="1" dirty="0">
                <a:latin typeface="+mn-lt"/>
              </a:rPr>
              <a:t>uygulanmalıdır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tr-TR" sz="2000" b="1" dirty="0">
                <a:solidFill>
                  <a:srgbClr val="FF0000"/>
                </a:solidFill>
                <a:latin typeface="+mn-lt"/>
              </a:rPr>
              <a:t>6-9 ay </a:t>
            </a:r>
            <a:r>
              <a:rPr lang="tr-TR" sz="2000" b="1" dirty="0">
                <a:latin typeface="+mn-lt"/>
              </a:rPr>
              <a:t>bebeklere Sağlık Müdürlüğü ile iletişime geçilerek sadece </a:t>
            </a:r>
            <a:r>
              <a:rPr lang="tr-TR" sz="2000" b="1" dirty="0">
                <a:solidFill>
                  <a:srgbClr val="FF0000"/>
                </a:solidFill>
                <a:latin typeface="+mn-lt"/>
              </a:rPr>
              <a:t>kızamık </a:t>
            </a:r>
            <a:r>
              <a:rPr lang="tr-TR" sz="2000" b="1" dirty="0">
                <a:latin typeface="+mn-lt"/>
              </a:rPr>
              <a:t>içeren aşı uygulanmalıdır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tr-TR" sz="2000" b="1" dirty="0">
                <a:latin typeface="+mn-lt"/>
              </a:rPr>
              <a:t>İlk 72 saatte aşı yapılmalı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tr-TR" altLang="tr-TR" sz="2000" b="1" dirty="0">
                <a:solidFill>
                  <a:srgbClr val="FF0000"/>
                </a:solidFill>
                <a:latin typeface="+mn-lt"/>
              </a:rPr>
              <a:t>Aşı </a:t>
            </a:r>
            <a:r>
              <a:rPr lang="tr-TR" altLang="tr-TR" sz="2000" b="1" dirty="0" err="1">
                <a:solidFill>
                  <a:srgbClr val="FF0000"/>
                </a:solidFill>
                <a:latin typeface="+mn-lt"/>
              </a:rPr>
              <a:t>kontrendike</a:t>
            </a:r>
            <a:r>
              <a:rPr lang="tr-TR" altLang="tr-TR" sz="2000" b="1" dirty="0">
                <a:solidFill>
                  <a:srgbClr val="FF0000"/>
                </a:solidFill>
                <a:latin typeface="+mn-lt"/>
              </a:rPr>
              <a:t> olan olgulara;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tr-TR" sz="2000" b="1" dirty="0">
                <a:latin typeface="+mn-lt"/>
              </a:rPr>
              <a:t>İlk 6 günde standart </a:t>
            </a:r>
            <a:r>
              <a:rPr lang="tr-TR" altLang="tr-TR" sz="2000" b="1" dirty="0" err="1">
                <a:latin typeface="+mn-lt"/>
              </a:rPr>
              <a:t>immunglobulin</a:t>
            </a:r>
            <a:endParaRPr lang="tr-TR" altLang="tr-TR" sz="2000" b="1" dirty="0">
              <a:latin typeface="+mn-lt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tr-TR" sz="2000" b="1" dirty="0">
                <a:latin typeface="+mn-lt"/>
              </a:rPr>
              <a:t>Sağlıklı kişilere: 0.25 ml/kg (im)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tr-TR" sz="2000" b="1" dirty="0" err="1">
                <a:latin typeface="+mn-lt"/>
              </a:rPr>
              <a:t>İmmunsuprese</a:t>
            </a:r>
            <a:r>
              <a:rPr lang="tr-TR" altLang="tr-TR" sz="2000" b="1" dirty="0">
                <a:latin typeface="+mn-lt"/>
              </a:rPr>
              <a:t> kişilere:0.5 ml/kg (im)</a:t>
            </a:r>
          </a:p>
          <a:p>
            <a:pPr eaLnBrk="1" hangingPunct="1"/>
            <a:endParaRPr lang="tr-TR" altLang="tr-TR" b="1" dirty="0">
              <a:solidFill>
                <a:srgbClr val="0000CC"/>
              </a:solidFill>
              <a:latin typeface="+mn-lt"/>
            </a:endParaRPr>
          </a:p>
          <a:p>
            <a:pPr eaLnBrk="1" hangingPunct="1"/>
            <a:endParaRPr lang="tr-TR" altLang="tr-TR" dirty="0">
              <a:solidFill>
                <a:srgbClr val="0000CC"/>
              </a:solidFill>
              <a:latin typeface="+mn-lt"/>
            </a:endParaRPr>
          </a:p>
          <a:p>
            <a:pPr lvl="1">
              <a:buClr>
                <a:srgbClr val="FF0000"/>
              </a:buClr>
              <a:defRPr/>
            </a:pPr>
            <a:endParaRPr lang="tr-TR" dirty="0">
              <a:latin typeface="+mn-lt"/>
            </a:endParaRPr>
          </a:p>
          <a:p>
            <a:br>
              <a:rPr lang="tr-TR" altLang="tr-TR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kumimoji="1" 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77261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Tanım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ctr" hangingPunct="1"/>
            <a:r>
              <a:rPr lang="tr-TR" sz="2400" b="1" dirty="0"/>
              <a:t>Döküntü </a:t>
            </a:r>
            <a:r>
              <a:rPr lang="tr-TR" sz="2400" dirty="0"/>
              <a:t>enfeksiyon/enfeksiyon dışı hastalıklarının seyri sırasında derideki lezyonlardır</a:t>
            </a:r>
          </a:p>
          <a:p>
            <a:pPr eaLnBrk="1" fontAlgn="ctr" hangingPunct="1"/>
            <a:r>
              <a:rPr lang="tr-TR" sz="2400" b="1" dirty="0" err="1"/>
              <a:t>Egzantem</a:t>
            </a:r>
            <a:r>
              <a:rPr lang="tr-TR" sz="2400" b="1" dirty="0"/>
              <a:t> </a:t>
            </a:r>
            <a:r>
              <a:rPr lang="tr-TR" sz="2400" dirty="0"/>
              <a:t>farklı renk ve karakterdeki deri lezyonların genel adıdır</a:t>
            </a:r>
          </a:p>
          <a:p>
            <a:pPr eaLnBrk="1" fontAlgn="ctr" hangingPunct="1"/>
            <a:r>
              <a:rPr lang="tr-TR" sz="2400" b="1" dirty="0" err="1"/>
              <a:t>Enantem</a:t>
            </a:r>
            <a:r>
              <a:rPr lang="tr-TR" sz="2400" dirty="0"/>
              <a:t> </a:t>
            </a:r>
            <a:r>
              <a:rPr lang="tr-TR" sz="2400" dirty="0">
                <a:cs typeface="Arial" panose="020B0604020202020204" pitchFamily="34" charset="0"/>
              </a:rPr>
              <a:t>farklı renk ve karakterdeki </a:t>
            </a:r>
            <a:r>
              <a:rPr lang="tr-TR" sz="2400" dirty="0" err="1">
                <a:cs typeface="Arial" panose="020B0604020202020204" pitchFamily="34" charset="0"/>
              </a:rPr>
              <a:t>mukozal</a:t>
            </a:r>
            <a:r>
              <a:rPr lang="tr-TR" sz="2400" dirty="0">
                <a:cs typeface="Arial" panose="020B0604020202020204" pitchFamily="34" charset="0"/>
              </a:rPr>
              <a:t> döküntülerin genel adıdır</a:t>
            </a:r>
          </a:p>
          <a:p>
            <a:pPr eaLnBrk="1" fontAlgn="ctr" hangingPunct="1"/>
            <a:r>
              <a:rPr lang="tr-TR" sz="2400" dirty="0">
                <a:cs typeface="Arial" panose="020B0604020202020204" pitchFamily="34" charset="0"/>
              </a:rPr>
              <a:t>Birleşme eğiliminde </a:t>
            </a:r>
            <a:r>
              <a:rPr lang="tr-TR" sz="2400" dirty="0" err="1">
                <a:cs typeface="Arial" panose="020B0604020202020204" pitchFamily="34" charset="0"/>
              </a:rPr>
              <a:t>makülopapüler</a:t>
            </a:r>
            <a:r>
              <a:rPr lang="tr-TR" sz="2400" dirty="0" err="1"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tr-TR" sz="2400" b="1" dirty="0" err="1">
                <a:cs typeface="Arial" panose="020B0604020202020204" pitchFamily="34" charset="0"/>
              </a:rPr>
              <a:t>Morbiliform</a:t>
            </a:r>
            <a:r>
              <a:rPr lang="tr-TR" sz="2400" dirty="0">
                <a:cs typeface="Arial" panose="020B0604020202020204" pitchFamily="34" charset="0"/>
              </a:rPr>
              <a:t> (kızamığa benzer)</a:t>
            </a:r>
          </a:p>
          <a:p>
            <a:pPr eaLnBrk="1" fontAlgn="ctr" hangingPunct="1"/>
            <a:r>
              <a:rPr lang="tr-TR" sz="2400" dirty="0">
                <a:cs typeface="Arial" panose="020B0604020202020204" pitchFamily="34" charset="0"/>
              </a:rPr>
              <a:t>Lezyonlar ayrı ayrı ise </a:t>
            </a:r>
            <a:r>
              <a:rPr lang="tr-TR" sz="2400" b="1" dirty="0" err="1">
                <a:cs typeface="Arial" panose="020B0604020202020204" pitchFamily="34" charset="0"/>
              </a:rPr>
              <a:t>rubelliform</a:t>
            </a:r>
            <a:r>
              <a:rPr lang="tr-TR" sz="2400" dirty="0">
                <a:cs typeface="Arial" panose="020B0604020202020204" pitchFamily="34" charset="0"/>
              </a:rPr>
              <a:t> (</a:t>
            </a:r>
            <a:r>
              <a:rPr lang="tr-TR" sz="2400" dirty="0" err="1">
                <a:cs typeface="Arial" panose="020B0604020202020204" pitchFamily="34" charset="0"/>
              </a:rPr>
              <a:t>rubelleya</a:t>
            </a:r>
            <a:r>
              <a:rPr lang="tr-TR" sz="2400" dirty="0">
                <a:cs typeface="Arial" panose="020B0604020202020204" pitchFamily="34" charset="0"/>
              </a:rPr>
              <a:t> benzer)</a:t>
            </a:r>
          </a:p>
          <a:p>
            <a:pPr eaLnBrk="1" fontAlgn="ctr" hangingPunct="1"/>
            <a:r>
              <a:rPr lang="tr-TR" sz="2400" dirty="0">
                <a:cs typeface="Arial" panose="020B0604020202020204" pitchFamily="34" charset="0"/>
              </a:rPr>
              <a:t>Zımpara kağıdı izlenimi veriyorsa </a:t>
            </a:r>
            <a:r>
              <a:rPr lang="tr-TR" sz="2400" b="1" dirty="0" err="1">
                <a:cs typeface="Arial" panose="020B0604020202020204" pitchFamily="34" charset="0"/>
              </a:rPr>
              <a:t>skarlatiniform</a:t>
            </a:r>
            <a:r>
              <a:rPr lang="tr-TR" sz="2400" dirty="0">
                <a:cs typeface="Arial" panose="020B0604020202020204" pitchFamily="34" charset="0"/>
              </a:rPr>
              <a:t> (kızıla benzer)</a:t>
            </a:r>
          </a:p>
          <a:p>
            <a:pPr fontAlgn="ctr"/>
            <a:endParaRPr lang="tr-T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ctr" hangingPunct="1"/>
            <a:endParaRPr lang="tr-TR" dirty="0"/>
          </a:p>
          <a:p>
            <a:pPr eaLnBrk="1" fontAlgn="ctr" hangingPunct="1"/>
            <a:endParaRPr lang="tr-TR" dirty="0"/>
          </a:p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B96CA-949B-4D14-9D74-7A3B6999A164}" type="slidenum">
              <a:rPr lang="tr-TR" smtClean="0"/>
              <a:pPr>
                <a:defRPr/>
              </a:pPr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569466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Başlık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4"/>
          </a:xfrm>
        </p:spPr>
        <p:txBody>
          <a:bodyPr/>
          <a:lstStyle/>
          <a:p>
            <a:r>
              <a:rPr lang="tr-TR" altLang="tr-TR" b="1" dirty="0"/>
              <a:t>Kızamık Korunma 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B588E604-88B5-F80F-764D-F60160115C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36" y="951798"/>
            <a:ext cx="7886700" cy="5933611"/>
          </a:xfrm>
        </p:spPr>
      </p:pic>
    </p:spTree>
    <p:extLst>
      <p:ext uri="{BB962C8B-B14F-4D97-AF65-F5344CB8AC3E}">
        <p14:creationId xmlns:p14="http://schemas.microsoft.com/office/powerpoint/2010/main" val="2791568045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Kızamıkçık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000" dirty="0">
                <a:cs typeface="Arial" panose="020B0604020202020204" pitchFamily="34" charset="0"/>
              </a:rPr>
              <a:t>Döküntüler kızamığa benzediği ve ilk kez Almanya’dan bildirildiği için</a:t>
            </a:r>
            <a:r>
              <a:rPr lang="tr-TR" altLang="tr-TR" sz="20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tr-TR" altLang="tr-TR" sz="2000" b="1" dirty="0">
                <a:solidFill>
                  <a:srgbClr val="000099"/>
                </a:solidFill>
                <a:cs typeface="Arial" panose="020B0604020202020204" pitchFamily="34" charset="0"/>
              </a:rPr>
              <a:t>Alman kızamığı  </a:t>
            </a:r>
            <a:r>
              <a:rPr lang="tr-TR" altLang="tr-TR" sz="2000" dirty="0">
                <a:solidFill>
                  <a:srgbClr val="000099"/>
                </a:solidFill>
                <a:cs typeface="Arial" panose="020B0604020202020204" pitchFamily="34" charset="0"/>
              </a:rPr>
              <a:t>ismini almıştır. </a:t>
            </a:r>
          </a:p>
          <a:p>
            <a:endParaRPr lang="tr-TR" sz="20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B96CA-949B-4D14-9D74-7A3B6999A164}" type="slidenum">
              <a:rPr lang="tr-TR" smtClean="0"/>
              <a:pPr>
                <a:defRPr/>
              </a:pPr>
              <a:t>21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55708"/>
              </p:ext>
            </p:extLst>
          </p:nvPr>
        </p:nvGraphicFramePr>
        <p:xfrm>
          <a:off x="762000" y="2636912"/>
          <a:ext cx="7772400" cy="331236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088">
                <a:tc>
                  <a:txBody>
                    <a:bodyPr/>
                    <a:lstStyle/>
                    <a:p>
                      <a:r>
                        <a:rPr lang="tr-TR" dirty="0"/>
                        <a:t>Etken</a:t>
                      </a:r>
                    </a:p>
                  </a:txBody>
                  <a:tcP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0" dirty="0" err="1"/>
                        <a:t>Togaviridae</a:t>
                      </a:r>
                      <a:r>
                        <a:rPr lang="tr-TR" b="0" dirty="0"/>
                        <a:t> ailesinden RNA virüsü</a:t>
                      </a:r>
                    </a:p>
                  </a:txBody>
                  <a:tcP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088">
                <a:tc>
                  <a:txBody>
                    <a:bodyPr/>
                    <a:lstStyle/>
                    <a:p>
                      <a:r>
                        <a:rPr lang="tr-TR" b="1" dirty="0"/>
                        <a:t>En sık yaş </a:t>
                      </a:r>
                    </a:p>
                  </a:txBody>
                  <a:tcP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0" dirty="0"/>
                        <a:t>5-14 yaş</a:t>
                      </a:r>
                    </a:p>
                  </a:txBody>
                  <a:tcP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455">
                <a:tc>
                  <a:txBody>
                    <a:bodyPr/>
                    <a:lstStyle/>
                    <a:p>
                      <a:r>
                        <a:rPr lang="tr-TR" b="1" dirty="0"/>
                        <a:t>Bulaş yolu </a:t>
                      </a:r>
                    </a:p>
                  </a:txBody>
                  <a:tcP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Postnatal</a:t>
                      </a:r>
                      <a:r>
                        <a:rPr lang="tr-TR" dirty="0"/>
                        <a:t> kızamıkçık damlacıkla</a:t>
                      </a:r>
                    </a:p>
                    <a:p>
                      <a:r>
                        <a:rPr lang="tr-TR" dirty="0" err="1"/>
                        <a:t>Konjenital</a:t>
                      </a:r>
                      <a:r>
                        <a:rPr lang="tr-TR" dirty="0"/>
                        <a:t> kızamıkçık </a:t>
                      </a:r>
                      <a:r>
                        <a:rPr lang="tr-TR" dirty="0" err="1"/>
                        <a:t>transplasental</a:t>
                      </a:r>
                      <a:r>
                        <a:rPr lang="tr-TR" dirty="0"/>
                        <a:t> </a:t>
                      </a:r>
                    </a:p>
                  </a:txBody>
                  <a:tcP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088">
                <a:tc>
                  <a:txBody>
                    <a:bodyPr/>
                    <a:lstStyle/>
                    <a:p>
                      <a:r>
                        <a:rPr lang="tr-TR" b="1" dirty="0" err="1"/>
                        <a:t>İnkübasyon</a:t>
                      </a:r>
                      <a:r>
                        <a:rPr lang="tr-TR" b="1" dirty="0"/>
                        <a:t> süresi</a:t>
                      </a:r>
                    </a:p>
                  </a:txBody>
                  <a:tcP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14-21 gün </a:t>
                      </a:r>
                    </a:p>
                  </a:txBody>
                  <a:tcP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9561">
                <a:tc>
                  <a:txBody>
                    <a:bodyPr/>
                    <a:lstStyle/>
                    <a:p>
                      <a:r>
                        <a:rPr lang="tr-TR" b="1" dirty="0" err="1"/>
                        <a:t>Prodrom</a:t>
                      </a:r>
                      <a:r>
                        <a:rPr lang="tr-TR" b="1" dirty="0"/>
                        <a:t> </a:t>
                      </a:r>
                    </a:p>
                  </a:txBody>
                  <a:tcP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*Genellikle</a:t>
                      </a:r>
                      <a:r>
                        <a:rPr lang="tr-TR" baseline="0" dirty="0"/>
                        <a:t> </a:t>
                      </a:r>
                      <a:r>
                        <a:rPr lang="tr-TR" baseline="0" dirty="0" err="1"/>
                        <a:t>prodrom</a:t>
                      </a:r>
                      <a:r>
                        <a:rPr lang="tr-TR" baseline="0" dirty="0"/>
                        <a:t> dönemi </a:t>
                      </a:r>
                      <a:r>
                        <a:rPr lang="tr-TR" baseline="0" dirty="0" err="1"/>
                        <a:t>farkedilmez</a:t>
                      </a:r>
                      <a:endParaRPr lang="tr-TR" baseline="0" dirty="0"/>
                    </a:p>
                    <a:p>
                      <a:r>
                        <a:rPr lang="tr-TR" baseline="0" dirty="0"/>
                        <a:t>*Nadiren hafif ateş, </a:t>
                      </a:r>
                      <a:r>
                        <a:rPr lang="tr-TR" baseline="0" dirty="0" err="1"/>
                        <a:t>başağrısı</a:t>
                      </a:r>
                      <a:r>
                        <a:rPr lang="tr-TR" baseline="0" dirty="0"/>
                        <a:t>, halsizlik, </a:t>
                      </a:r>
                      <a:r>
                        <a:rPr lang="tr-TR" i="1" baseline="0" dirty="0" err="1"/>
                        <a:t>fotofobisiz</a:t>
                      </a:r>
                      <a:r>
                        <a:rPr lang="tr-TR" i="1" baseline="0" dirty="0"/>
                        <a:t> </a:t>
                      </a:r>
                      <a:r>
                        <a:rPr lang="tr-TR" baseline="0" dirty="0" err="1"/>
                        <a:t>konjunktivit</a:t>
                      </a:r>
                      <a:endParaRPr lang="tr-TR" baseline="0" dirty="0"/>
                    </a:p>
                    <a:p>
                      <a:r>
                        <a:rPr lang="tr-TR" baseline="0" dirty="0"/>
                        <a:t>*Döküntüden 1 gün önce </a:t>
                      </a:r>
                      <a:r>
                        <a:rPr lang="tr-TR" baseline="0" dirty="0" err="1"/>
                        <a:t>lenfadenopatiler</a:t>
                      </a:r>
                      <a:r>
                        <a:rPr lang="tr-TR" baseline="0" dirty="0"/>
                        <a:t> </a:t>
                      </a:r>
                      <a:r>
                        <a:rPr lang="tr-TR" baseline="0" dirty="0" err="1"/>
                        <a:t>farkedilebilr</a:t>
                      </a:r>
                      <a:r>
                        <a:rPr lang="tr-TR" baseline="0" dirty="0"/>
                        <a:t> (</a:t>
                      </a:r>
                      <a:r>
                        <a:rPr lang="tr-TR" baseline="0" dirty="0" err="1"/>
                        <a:t>retroaurikular</a:t>
                      </a:r>
                      <a:r>
                        <a:rPr lang="tr-TR" baseline="0" dirty="0"/>
                        <a:t>, </a:t>
                      </a:r>
                      <a:r>
                        <a:rPr lang="tr-TR" baseline="0" dirty="0" err="1"/>
                        <a:t>suboksipital</a:t>
                      </a:r>
                      <a:r>
                        <a:rPr lang="tr-TR" baseline="0" dirty="0"/>
                        <a:t>, </a:t>
                      </a:r>
                      <a:r>
                        <a:rPr lang="tr-TR" baseline="0" dirty="0" err="1"/>
                        <a:t>posterior</a:t>
                      </a:r>
                      <a:r>
                        <a:rPr lang="tr-TR" baseline="0" dirty="0"/>
                        <a:t> </a:t>
                      </a:r>
                      <a:r>
                        <a:rPr lang="tr-TR" baseline="0" dirty="0" err="1"/>
                        <a:t>servikal</a:t>
                      </a:r>
                      <a:r>
                        <a:rPr lang="tr-TR" baseline="0" dirty="0"/>
                        <a:t>)</a:t>
                      </a:r>
                    </a:p>
                    <a:p>
                      <a:endParaRPr lang="tr-TR" dirty="0"/>
                    </a:p>
                  </a:txBody>
                  <a:tcP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088">
                <a:tc>
                  <a:txBody>
                    <a:bodyPr/>
                    <a:lstStyle/>
                    <a:p>
                      <a:r>
                        <a:rPr lang="tr-TR" b="1" dirty="0"/>
                        <a:t>Bulaştırıcılık</a:t>
                      </a:r>
                    </a:p>
                  </a:txBody>
                  <a:tcP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              -5 gün   Döküntü    +6 gün </a:t>
                      </a:r>
                    </a:p>
                  </a:txBody>
                  <a:tcP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0570242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Kızamıkçık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7113544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B96CA-949B-4D14-9D74-7A3B6999A164}" type="slidenum">
              <a:rPr lang="tr-TR" smtClean="0"/>
              <a:pPr>
                <a:defRPr/>
              </a:pPr>
              <a:t>22</a:t>
            </a:fld>
            <a:endParaRPr lang="tr-TR"/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Kızamıkçık Döküntü Özellikleri 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0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endParaRPr lang="tr-TR" sz="2000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B96CA-949B-4D14-9D74-7A3B6999A164}" type="slidenum">
              <a:rPr lang="tr-TR" smtClean="0"/>
              <a:pPr>
                <a:defRPr/>
              </a:pPr>
              <a:t>23</a:t>
            </a:fld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428604"/>
            <a:ext cx="162826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571744"/>
            <a:ext cx="2667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Yuvarlatılmış Dikdörtgen"/>
          <p:cNvSpPr/>
          <p:nvPr/>
        </p:nvSpPr>
        <p:spPr bwMode="auto">
          <a:xfrm>
            <a:off x="428596" y="1214422"/>
            <a:ext cx="5500726" cy="128588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r-TR" sz="2000" b="1" dirty="0" err="1">
                <a:latin typeface="+mn-lt"/>
              </a:rPr>
              <a:t>Enantem</a:t>
            </a:r>
            <a:r>
              <a:rPr lang="tr-TR" sz="2000" b="1" dirty="0">
                <a:latin typeface="+mn-lt"/>
              </a:rPr>
              <a:t>:</a:t>
            </a:r>
            <a:r>
              <a:rPr lang="tr-TR" sz="2000" dirty="0">
                <a:latin typeface="+mn-lt"/>
              </a:rPr>
              <a:t> Yumuşak damakta pembe </a:t>
            </a:r>
          </a:p>
          <a:p>
            <a:pPr marL="0" indent="0">
              <a:buNone/>
            </a:pPr>
            <a:r>
              <a:rPr lang="tr-TR" sz="2000" dirty="0">
                <a:latin typeface="+mn-lt"/>
              </a:rPr>
              <a:t>renkte </a:t>
            </a:r>
            <a:r>
              <a:rPr lang="tr-TR" sz="2000" b="1" dirty="0" err="1">
                <a:solidFill>
                  <a:srgbClr val="FF0000"/>
                </a:solidFill>
                <a:latin typeface="+mn-lt"/>
              </a:rPr>
              <a:t>Forchheimer</a:t>
            </a:r>
            <a:r>
              <a:rPr lang="tr-TR" sz="2000" b="1" dirty="0">
                <a:solidFill>
                  <a:srgbClr val="FF0000"/>
                </a:solidFill>
                <a:latin typeface="+mn-lt"/>
              </a:rPr>
              <a:t> lekeleri </a:t>
            </a:r>
            <a:r>
              <a:rPr lang="tr-TR" sz="2000" dirty="0">
                <a:latin typeface="+mn-lt"/>
              </a:rPr>
              <a:t>%20 hastada</a:t>
            </a:r>
          </a:p>
          <a:p>
            <a:pPr marL="0" indent="0">
              <a:buNone/>
            </a:pPr>
            <a:r>
              <a:rPr lang="tr-TR" sz="2000" dirty="0">
                <a:latin typeface="+mn-lt"/>
              </a:rPr>
              <a:t>görülür</a:t>
            </a:r>
            <a:r>
              <a:rPr lang="tr-TR" dirty="0"/>
              <a:t>.</a:t>
            </a:r>
          </a:p>
        </p:txBody>
      </p:sp>
      <p:sp>
        <p:nvSpPr>
          <p:cNvPr id="8" name="7 Yuvarlatılmış Dikdörtgen"/>
          <p:cNvSpPr/>
          <p:nvPr/>
        </p:nvSpPr>
        <p:spPr bwMode="auto">
          <a:xfrm>
            <a:off x="357158" y="2714620"/>
            <a:ext cx="5572164" cy="37862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r-TR" sz="2000" b="1" dirty="0">
                <a:latin typeface="+mn-lt"/>
              </a:rPr>
              <a:t>Döküntü </a:t>
            </a:r>
          </a:p>
          <a:p>
            <a:pPr marL="0" indent="0">
              <a:buNone/>
            </a:pPr>
            <a:r>
              <a:rPr lang="tr-TR" sz="2000" b="1" dirty="0">
                <a:latin typeface="+mn-lt"/>
              </a:rPr>
              <a:t>*</a:t>
            </a:r>
            <a:r>
              <a:rPr lang="tr-TR" sz="2000" dirty="0">
                <a:latin typeface="+mn-lt"/>
              </a:rPr>
              <a:t>Döküntüler yüzden başlar </a:t>
            </a:r>
          </a:p>
          <a:p>
            <a:pPr marL="0" indent="0">
              <a:buNone/>
            </a:pPr>
            <a:r>
              <a:rPr lang="tr-TR" sz="2000" dirty="0">
                <a:latin typeface="+mn-lt"/>
              </a:rPr>
              <a:t>*24 saatte tüm vücuda yayılan </a:t>
            </a:r>
            <a:r>
              <a:rPr lang="tr-TR" sz="2000" dirty="0" err="1">
                <a:latin typeface="+mn-lt"/>
              </a:rPr>
              <a:t>makülopapüler</a:t>
            </a:r>
            <a:r>
              <a:rPr lang="tr-TR" sz="2000" dirty="0">
                <a:latin typeface="+mn-lt"/>
              </a:rPr>
              <a:t>, birleşme eğilimi olmayan </a:t>
            </a:r>
          </a:p>
          <a:p>
            <a:pPr marL="0" indent="0">
              <a:buNone/>
            </a:pPr>
            <a:r>
              <a:rPr lang="tr-TR" sz="2000" dirty="0">
                <a:latin typeface="+mn-lt"/>
              </a:rPr>
              <a:t>*Döküntü ikinci günde özellikle gövdede kızıl döküntüsünü andırır</a:t>
            </a:r>
          </a:p>
          <a:p>
            <a:pPr marL="0" indent="0">
              <a:buNone/>
            </a:pPr>
            <a:r>
              <a:rPr lang="tr-TR" sz="2000" dirty="0">
                <a:latin typeface="+mn-lt"/>
              </a:rPr>
              <a:t> *Üçüncü gün döküntülerin tümü kaybolur. Ateş genellikle yüksek değildir</a:t>
            </a:r>
          </a:p>
          <a:p>
            <a:pPr marL="0" indent="0">
              <a:buNone/>
            </a:pPr>
            <a:r>
              <a:rPr lang="tr-TR" sz="2000" b="1" dirty="0">
                <a:solidFill>
                  <a:srgbClr val="0000CC"/>
                </a:solidFill>
                <a:latin typeface="+mn-lt"/>
              </a:rPr>
              <a:t>*İyileşirken soyulma  veya  </a:t>
            </a:r>
            <a:r>
              <a:rPr lang="tr-TR" sz="2000" b="1" dirty="0" err="1">
                <a:solidFill>
                  <a:srgbClr val="0000CC"/>
                </a:solidFill>
                <a:latin typeface="+mn-lt"/>
              </a:rPr>
              <a:t>hiperpigmentasyon</a:t>
            </a:r>
            <a:r>
              <a:rPr lang="tr-TR" sz="2000" b="1" dirty="0">
                <a:solidFill>
                  <a:srgbClr val="0000CC"/>
                </a:solidFill>
                <a:latin typeface="+mn-lt"/>
              </a:rPr>
              <a:t> göstermez</a:t>
            </a:r>
            <a:endParaRPr kumimoji="1" lang="tr-T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286256"/>
            <a:ext cx="226287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34374503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Kızamıkçık Komplikasyonları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err="1"/>
              <a:t>Ensefalit</a:t>
            </a:r>
            <a:r>
              <a:rPr lang="tr-TR" sz="2400" dirty="0"/>
              <a:t> (1/6000) </a:t>
            </a:r>
          </a:p>
          <a:p>
            <a:r>
              <a:rPr lang="tr-TR" sz="2400" dirty="0" err="1"/>
              <a:t>Progressif</a:t>
            </a:r>
            <a:r>
              <a:rPr lang="tr-TR" sz="2400" dirty="0"/>
              <a:t> </a:t>
            </a:r>
            <a:r>
              <a:rPr lang="tr-TR" sz="2400" dirty="0" err="1"/>
              <a:t>rubella</a:t>
            </a:r>
            <a:r>
              <a:rPr lang="tr-TR" sz="2400" dirty="0"/>
              <a:t> </a:t>
            </a:r>
            <a:r>
              <a:rPr lang="tr-TR" sz="2400" dirty="0" err="1"/>
              <a:t>panensefaliti</a:t>
            </a:r>
            <a:endParaRPr lang="tr-TR" sz="2400" dirty="0"/>
          </a:p>
          <a:p>
            <a:r>
              <a:rPr lang="tr-TR" sz="2400" dirty="0" err="1"/>
              <a:t>Trombositopeni</a:t>
            </a:r>
            <a:r>
              <a:rPr lang="tr-TR" sz="2400" dirty="0"/>
              <a:t> </a:t>
            </a:r>
          </a:p>
          <a:p>
            <a:r>
              <a:rPr lang="tr-TR" sz="2400" dirty="0" err="1"/>
              <a:t>Artralji</a:t>
            </a:r>
            <a:r>
              <a:rPr lang="tr-TR" sz="2400" dirty="0"/>
              <a:t>, </a:t>
            </a:r>
            <a:r>
              <a:rPr lang="tr-TR" sz="2400" dirty="0" err="1"/>
              <a:t>artrit</a:t>
            </a:r>
            <a:r>
              <a:rPr lang="tr-TR" sz="2400" dirty="0"/>
              <a:t>  </a:t>
            </a:r>
            <a:r>
              <a:rPr lang="tr-TR" altLang="tr-TR" sz="2400" dirty="0">
                <a:cs typeface="Arial" panose="020B0604020202020204" pitchFamily="34" charset="0"/>
              </a:rPr>
              <a:t>(genç kadınların 1/3  de, 2.-3. günde parmak, bilek ve diz </a:t>
            </a:r>
            <a:r>
              <a:rPr lang="tr-TR" altLang="tr-TR" sz="2400" b="1" dirty="0" err="1">
                <a:cs typeface="Arial" panose="020B0604020202020204" pitchFamily="34" charset="0"/>
              </a:rPr>
              <a:t>artralji</a:t>
            </a:r>
            <a:r>
              <a:rPr lang="tr-TR" altLang="tr-TR" sz="2400" dirty="0">
                <a:cs typeface="Arial" panose="020B0604020202020204" pitchFamily="34" charset="0"/>
              </a:rPr>
              <a:t> ve </a:t>
            </a:r>
            <a:r>
              <a:rPr lang="tr-TR" altLang="tr-TR" sz="2400" b="1" dirty="0" err="1">
                <a:cs typeface="Arial" panose="020B0604020202020204" pitchFamily="34" charset="0"/>
              </a:rPr>
              <a:t>poliartrit</a:t>
            </a:r>
            <a:r>
              <a:rPr lang="tr-TR" altLang="tr-TR" sz="2400" b="1" dirty="0">
                <a:cs typeface="Arial" panose="020B0604020202020204" pitchFamily="34" charset="0"/>
              </a:rPr>
              <a:t>)</a:t>
            </a:r>
            <a:endParaRPr lang="tr-TR" sz="2400" dirty="0"/>
          </a:p>
          <a:p>
            <a:r>
              <a:rPr lang="tr-TR" sz="2400" dirty="0" err="1"/>
              <a:t>Konjenital</a:t>
            </a:r>
            <a:r>
              <a:rPr lang="tr-TR" sz="2400" dirty="0"/>
              <a:t> </a:t>
            </a:r>
            <a:r>
              <a:rPr lang="tr-TR" sz="2400" dirty="0" err="1"/>
              <a:t>rubella</a:t>
            </a:r>
            <a:r>
              <a:rPr lang="tr-TR" sz="2400" dirty="0"/>
              <a:t> sendromu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B96CA-949B-4D14-9D74-7A3B6999A164}" type="slidenum">
              <a:rPr lang="tr-TR" smtClean="0"/>
              <a:pPr>
                <a:defRPr/>
              </a:pPr>
              <a:t>24</a:t>
            </a:fld>
            <a:endParaRPr lang="tr-TR"/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Konjenital</a:t>
            </a:r>
            <a:r>
              <a:rPr lang="tr-TR" b="1" dirty="0"/>
              <a:t> </a:t>
            </a:r>
            <a:r>
              <a:rPr lang="tr-TR" b="1" dirty="0" err="1"/>
              <a:t>Rubella</a:t>
            </a:r>
            <a:r>
              <a:rPr lang="tr-TR" b="1" dirty="0"/>
              <a:t> Sendromu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Gebelik dönemi önemli </a:t>
            </a:r>
          </a:p>
          <a:p>
            <a:r>
              <a:rPr lang="tr-TR" sz="2400" dirty="0"/>
              <a:t>Erken dönemde enfeksiyon hasarı arttırır </a:t>
            </a:r>
          </a:p>
          <a:p>
            <a:pPr>
              <a:buFont typeface="Wingdings" pitchFamily="2" charset="2"/>
              <a:buChar char="Ø"/>
            </a:pPr>
            <a:r>
              <a:rPr lang="tr-TR" sz="2000" dirty="0"/>
              <a:t>1.</a:t>
            </a:r>
            <a:r>
              <a:rPr lang="tr-TR" sz="2000" dirty="0" err="1"/>
              <a:t>Trimesterde</a:t>
            </a:r>
            <a:r>
              <a:rPr lang="tr-TR" sz="2000" dirty="0"/>
              <a:t>: </a:t>
            </a:r>
            <a:r>
              <a:rPr lang="tr-TR" sz="2000" b="1" dirty="0"/>
              <a:t>% 90 </a:t>
            </a:r>
          </a:p>
          <a:p>
            <a:pPr>
              <a:buFont typeface="Wingdings" pitchFamily="2" charset="2"/>
              <a:buChar char="Ø"/>
            </a:pPr>
            <a:r>
              <a:rPr lang="tr-TR" sz="2000" dirty="0"/>
              <a:t>13-16. haftada: %50 </a:t>
            </a:r>
          </a:p>
          <a:p>
            <a:pPr>
              <a:buFont typeface="Wingdings" pitchFamily="2" charset="2"/>
              <a:buChar char="Ø"/>
            </a:pPr>
            <a:r>
              <a:rPr lang="tr-TR" sz="2000" dirty="0"/>
              <a:t>16. haftada: % 11-24 </a:t>
            </a:r>
          </a:p>
          <a:p>
            <a:pPr>
              <a:buFont typeface="Wingdings" pitchFamily="2" charset="2"/>
              <a:buChar char="Ø"/>
            </a:pPr>
            <a:r>
              <a:rPr lang="tr-TR" sz="2000" dirty="0"/>
              <a:t>20. haftada: % 6 </a:t>
            </a:r>
          </a:p>
          <a:p>
            <a:pPr>
              <a:buFont typeface="Wingdings" pitchFamily="2" charset="2"/>
              <a:buChar char="Ø"/>
            </a:pPr>
            <a:r>
              <a:rPr lang="tr-TR" sz="2000" dirty="0"/>
              <a:t>5. aydan sonra belirgin risk yoktur.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B96CA-949B-4D14-9D74-7A3B6999A164}" type="slidenum">
              <a:rPr lang="tr-TR" smtClean="0"/>
              <a:pPr>
                <a:defRPr/>
              </a:pPr>
              <a:t>25</a:t>
            </a:fld>
            <a:endParaRPr lang="tr-TR"/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Konjenital</a:t>
            </a:r>
            <a:r>
              <a:rPr lang="tr-TR" b="1" dirty="0"/>
              <a:t> </a:t>
            </a:r>
            <a:r>
              <a:rPr lang="tr-TR" b="1" dirty="0" err="1"/>
              <a:t>Rubella</a:t>
            </a:r>
            <a:r>
              <a:rPr lang="tr-TR" b="1" dirty="0"/>
              <a:t> Sendromu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74625" indent="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altLang="tr-TR" sz="2000" b="1" dirty="0">
                <a:cs typeface="Arial" panose="020B0604020202020204" pitchFamily="34" charset="0"/>
              </a:rPr>
              <a:t>Ahududulu kek görünümü cilt</a:t>
            </a:r>
          </a:p>
          <a:p>
            <a:pPr marL="174625" indent="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altLang="tr-TR" sz="2000" dirty="0">
                <a:cs typeface="Arial" panose="020B0604020202020204" pitchFamily="34" charset="0"/>
              </a:rPr>
              <a:t>Kalp anomalileri (PDA,</a:t>
            </a:r>
            <a:r>
              <a:rPr lang="tr-TR" altLang="tr-TR" sz="2000" dirty="0" err="1">
                <a:cs typeface="Arial" panose="020B0604020202020204" pitchFamily="34" charset="0"/>
              </a:rPr>
              <a:t>pulmoner</a:t>
            </a:r>
            <a:r>
              <a:rPr lang="tr-TR" altLang="tr-TR" sz="2000" dirty="0">
                <a:cs typeface="Arial" panose="020B0604020202020204" pitchFamily="34" charset="0"/>
              </a:rPr>
              <a:t> darlık)</a:t>
            </a:r>
          </a:p>
          <a:p>
            <a:pPr marL="174625" indent="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altLang="tr-TR" sz="2000" dirty="0">
                <a:cs typeface="Arial" panose="020B0604020202020204" pitchFamily="34" charset="0"/>
              </a:rPr>
              <a:t>Sağırlık</a:t>
            </a:r>
          </a:p>
          <a:p>
            <a:pPr marL="174625" indent="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altLang="tr-TR" sz="2000" dirty="0">
                <a:cs typeface="Arial" panose="020B0604020202020204" pitchFamily="34" charset="0"/>
              </a:rPr>
              <a:t>IUGR </a:t>
            </a:r>
          </a:p>
          <a:p>
            <a:pPr marL="174625" indent="0">
              <a:buFont typeface="Wingdings" panose="05000000000000000000" pitchFamily="2" charset="2"/>
              <a:buChar char="ü"/>
              <a:tabLst>
                <a:tab pos="177800" algn="l"/>
              </a:tabLst>
            </a:pPr>
            <a:r>
              <a:rPr lang="tr-TR" altLang="tr-TR" sz="2000" dirty="0">
                <a:cs typeface="Arial" panose="020B0604020202020204" pitchFamily="34" charset="0"/>
              </a:rPr>
              <a:t>Göz ( </a:t>
            </a:r>
            <a:r>
              <a:rPr lang="tr-TR" altLang="tr-TR" sz="2000" b="1" dirty="0">
                <a:cs typeface="Arial" panose="020B0604020202020204" pitchFamily="34" charset="0"/>
              </a:rPr>
              <a:t>Katarakt, glokom</a:t>
            </a:r>
            <a:r>
              <a:rPr lang="tr-TR" altLang="tr-TR" sz="2000" dirty="0">
                <a:cs typeface="Arial" panose="020B0604020202020204" pitchFamily="34" charset="0"/>
              </a:rPr>
              <a:t>, </a:t>
            </a:r>
            <a:r>
              <a:rPr lang="tr-TR" altLang="tr-TR" sz="2000" dirty="0" err="1">
                <a:cs typeface="Arial" panose="020B0604020202020204" pitchFamily="34" charset="0"/>
              </a:rPr>
              <a:t>retinopati</a:t>
            </a:r>
            <a:r>
              <a:rPr lang="tr-TR" altLang="tr-TR" sz="2000" dirty="0">
                <a:cs typeface="Arial" panose="020B0604020202020204" pitchFamily="34" charset="0"/>
              </a:rPr>
              <a:t>.)</a:t>
            </a:r>
          </a:p>
          <a:p>
            <a:pPr marL="174625" indent="0">
              <a:buFont typeface="Wingdings" panose="05000000000000000000" pitchFamily="2" charset="2"/>
              <a:buChar char="ü"/>
              <a:tabLst>
                <a:tab pos="177800" algn="l"/>
              </a:tabLst>
            </a:pPr>
            <a:r>
              <a:rPr lang="tr-TR" altLang="tr-TR" sz="2000" dirty="0">
                <a:cs typeface="Arial" panose="020B0604020202020204" pitchFamily="34" charset="0"/>
              </a:rPr>
              <a:t>Nörolojik bozukluk</a:t>
            </a:r>
          </a:p>
          <a:p>
            <a:pPr marL="174625" indent="0">
              <a:buFont typeface="Wingdings" panose="05000000000000000000" pitchFamily="2" charset="2"/>
              <a:buChar char="ü"/>
              <a:tabLst>
                <a:tab pos="177800" algn="l"/>
              </a:tabLst>
            </a:pPr>
            <a:r>
              <a:rPr lang="tr-TR" altLang="tr-TR" sz="2000" dirty="0" err="1">
                <a:cs typeface="Arial" panose="020B0604020202020204" pitchFamily="34" charset="0"/>
              </a:rPr>
              <a:t>Hepatomegali</a:t>
            </a:r>
            <a:endParaRPr lang="tr-TR" altLang="tr-TR" sz="2000" dirty="0">
              <a:cs typeface="Arial" panose="020B0604020202020204" pitchFamily="34" charset="0"/>
            </a:endParaRPr>
          </a:p>
          <a:p>
            <a:pPr marL="174625" indent="0">
              <a:buFont typeface="Wingdings" panose="05000000000000000000" pitchFamily="2" charset="2"/>
              <a:buChar char="ü"/>
              <a:tabLst>
                <a:tab pos="177800" algn="l"/>
              </a:tabLst>
            </a:pPr>
            <a:r>
              <a:rPr lang="tr-TR" altLang="tr-TR" sz="2000" dirty="0" err="1">
                <a:cs typeface="Arial" panose="020B0604020202020204" pitchFamily="34" charset="0"/>
              </a:rPr>
              <a:t>Trombositopenik</a:t>
            </a:r>
            <a:r>
              <a:rPr lang="tr-TR" altLang="tr-TR" sz="2000" dirty="0">
                <a:cs typeface="Arial" panose="020B0604020202020204" pitchFamily="34" charset="0"/>
              </a:rPr>
              <a:t> </a:t>
            </a:r>
            <a:r>
              <a:rPr lang="tr-TR" altLang="tr-TR" sz="2000" dirty="0" err="1">
                <a:cs typeface="Arial" panose="020B0604020202020204" pitchFamily="34" charset="0"/>
              </a:rPr>
              <a:t>purpura</a:t>
            </a:r>
            <a:endParaRPr lang="tr-TR" altLang="tr-TR" sz="2000" dirty="0">
              <a:cs typeface="Arial" panose="020B0604020202020204" pitchFamily="34" charset="0"/>
            </a:endParaRPr>
          </a:p>
          <a:p>
            <a:pPr marL="174625" indent="0">
              <a:buFont typeface="Wingdings" panose="05000000000000000000" pitchFamily="2" charset="2"/>
              <a:buChar char="ü"/>
              <a:tabLst>
                <a:tab pos="177800" algn="l"/>
              </a:tabLst>
            </a:pPr>
            <a:r>
              <a:rPr lang="tr-TR" altLang="tr-TR" sz="2000" dirty="0" err="1">
                <a:cs typeface="Arial" panose="020B0604020202020204" pitchFamily="34" charset="0"/>
              </a:rPr>
              <a:t>İnterstisyel</a:t>
            </a:r>
            <a:r>
              <a:rPr lang="tr-TR" altLang="tr-TR" sz="2000" dirty="0">
                <a:cs typeface="Arial" panose="020B0604020202020204" pitchFamily="34" charset="0"/>
              </a:rPr>
              <a:t> </a:t>
            </a:r>
            <a:r>
              <a:rPr lang="tr-TR" altLang="tr-TR" sz="2000" dirty="0" err="1">
                <a:cs typeface="Arial" panose="020B0604020202020204" pitchFamily="34" charset="0"/>
              </a:rPr>
              <a:t>pnömoni</a:t>
            </a:r>
            <a:r>
              <a:rPr lang="tr-TR" altLang="tr-TR" sz="2000" dirty="0">
                <a:cs typeface="Arial" panose="020B0604020202020204" pitchFamily="34" charset="0"/>
              </a:rPr>
              <a:t>.</a:t>
            </a:r>
          </a:p>
          <a:p>
            <a:endParaRPr lang="tr-TR" sz="2000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688" y="1381118"/>
            <a:ext cx="3028554" cy="235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703352-1104-4F0C-8658-F39241148678}" type="slidenum">
              <a:rPr lang="tr-TR" smtClean="0"/>
              <a:pPr>
                <a:defRPr/>
              </a:pPr>
              <a:t>26</a:t>
            </a:fld>
            <a:endParaRPr lang="tr-TR"/>
          </a:p>
        </p:txBody>
      </p:sp>
      <p:pic>
        <p:nvPicPr>
          <p:cNvPr id="9" name="8 Resim" descr="indir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282" y="3748270"/>
            <a:ext cx="1592629" cy="164307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Eritema</a:t>
            </a:r>
            <a:r>
              <a:rPr lang="tr-TR" b="1" dirty="0"/>
              <a:t> </a:t>
            </a:r>
            <a:r>
              <a:rPr lang="tr-TR" b="1" dirty="0" err="1"/>
              <a:t>Enfeksiyozum</a:t>
            </a:r>
            <a:r>
              <a:rPr lang="tr-TR" b="1" dirty="0"/>
              <a:t> (5. Hastalık)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20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B96CA-949B-4D14-9D74-7A3B6999A164}" type="slidenum">
              <a:rPr lang="tr-TR" smtClean="0"/>
              <a:pPr>
                <a:defRPr/>
              </a:pPr>
              <a:t>27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79345"/>
              </p:ext>
            </p:extLst>
          </p:nvPr>
        </p:nvGraphicFramePr>
        <p:xfrm>
          <a:off x="714348" y="1785926"/>
          <a:ext cx="7772400" cy="42062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2560">
                <a:tc>
                  <a:txBody>
                    <a:bodyPr/>
                    <a:lstStyle/>
                    <a:p>
                      <a:r>
                        <a:rPr lang="tr-TR" sz="2000" dirty="0"/>
                        <a:t>Etken</a:t>
                      </a:r>
                    </a:p>
                  </a:txBody>
                  <a:tcP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b="0" dirty="0" err="1"/>
                        <a:t>Parvovirus</a:t>
                      </a:r>
                      <a:r>
                        <a:rPr lang="tr-TR" sz="2000" b="0" dirty="0"/>
                        <a:t> B19 (DNA virüsü)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r>
                        <a:rPr lang="tr-TR" sz="2000" b="1" dirty="0"/>
                        <a:t>En sık yaş </a:t>
                      </a:r>
                    </a:p>
                  </a:txBody>
                  <a:tcP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b="0" dirty="0"/>
                        <a:t>5-15 yaş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r>
                        <a:rPr lang="tr-TR" sz="2000" b="1" dirty="0"/>
                        <a:t>Bulaş yolu </a:t>
                      </a:r>
                    </a:p>
                  </a:txBody>
                  <a:tcP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b="1" dirty="0" err="1"/>
                        <a:t>Postnatal</a:t>
                      </a:r>
                      <a:r>
                        <a:rPr lang="tr-TR" sz="2000" b="1" dirty="0"/>
                        <a:t> enfeksiyon </a:t>
                      </a:r>
                      <a:r>
                        <a:rPr lang="tr-TR" sz="2000" dirty="0"/>
                        <a:t>damlacıkla ve kanla </a:t>
                      </a:r>
                      <a:r>
                        <a:rPr lang="tr-TR" sz="2000" dirty="0" err="1"/>
                        <a:t>perkütan</a:t>
                      </a:r>
                      <a:r>
                        <a:rPr lang="tr-TR" sz="2000" dirty="0"/>
                        <a:t> temasla bulaşır </a:t>
                      </a:r>
                    </a:p>
                    <a:p>
                      <a:r>
                        <a:rPr lang="tr-TR" sz="2000" b="1" dirty="0" err="1"/>
                        <a:t>Konjenital</a:t>
                      </a:r>
                      <a:r>
                        <a:rPr lang="tr-TR" sz="2000" b="1" dirty="0"/>
                        <a:t> enfeksiyon </a:t>
                      </a:r>
                      <a:r>
                        <a:rPr lang="tr-TR" sz="2000" dirty="0" err="1"/>
                        <a:t>transplasental</a:t>
                      </a:r>
                      <a:r>
                        <a:rPr lang="tr-TR" sz="2000" dirty="0"/>
                        <a:t> bulaşır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r>
                        <a:rPr lang="tr-TR" sz="2000" b="1" dirty="0" err="1"/>
                        <a:t>İnkübasyon</a:t>
                      </a:r>
                      <a:r>
                        <a:rPr lang="tr-TR" sz="2000" b="1" dirty="0"/>
                        <a:t> süresi</a:t>
                      </a:r>
                    </a:p>
                  </a:txBody>
                  <a:tcP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4-28 gün (ortalama 16-17 gün)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r>
                        <a:rPr lang="tr-TR" sz="2000" b="1" dirty="0" err="1"/>
                        <a:t>Prodrom</a:t>
                      </a:r>
                      <a:r>
                        <a:rPr lang="tr-TR" sz="2000" b="1" dirty="0"/>
                        <a:t> </a:t>
                      </a:r>
                    </a:p>
                  </a:txBody>
                  <a:tcP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Genellikle </a:t>
                      </a:r>
                      <a:r>
                        <a:rPr lang="tr-TR" sz="2000" dirty="0" err="1"/>
                        <a:t>hafifdir</a:t>
                      </a:r>
                      <a:r>
                        <a:rPr lang="tr-TR" sz="2000" dirty="0"/>
                        <a:t> </a:t>
                      </a:r>
                    </a:p>
                    <a:p>
                      <a:r>
                        <a:rPr lang="tr-TR" sz="2000" dirty="0"/>
                        <a:t>*Hafif ateş (%15-30)</a:t>
                      </a:r>
                    </a:p>
                    <a:p>
                      <a:r>
                        <a:rPr lang="tr-TR" sz="2000" dirty="0"/>
                        <a:t>*Baş ağrısı, </a:t>
                      </a:r>
                      <a:r>
                        <a:rPr lang="tr-TR" sz="2000" dirty="0" err="1"/>
                        <a:t>artralji</a:t>
                      </a:r>
                      <a:r>
                        <a:rPr lang="tr-TR" sz="2000" dirty="0"/>
                        <a:t>, </a:t>
                      </a:r>
                      <a:r>
                        <a:rPr lang="tr-TR" sz="2000" dirty="0" err="1"/>
                        <a:t>myalji</a:t>
                      </a:r>
                      <a:endParaRPr lang="tr-TR" sz="20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r>
                        <a:rPr lang="tr-TR" sz="2000" b="1" dirty="0"/>
                        <a:t>Bulaştırıcılık</a:t>
                      </a:r>
                    </a:p>
                  </a:txBody>
                  <a:tcP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Döküntü</a:t>
                      </a:r>
                      <a:r>
                        <a:rPr lang="tr-TR" sz="2000" baseline="0" dirty="0"/>
                        <a:t> çıkınca biter</a:t>
                      </a:r>
                    </a:p>
                    <a:p>
                      <a:r>
                        <a:rPr lang="tr-TR" sz="2000" dirty="0" err="1"/>
                        <a:t>Aplastik</a:t>
                      </a:r>
                      <a:r>
                        <a:rPr lang="tr-TR" sz="2000" dirty="0"/>
                        <a:t> kriz olanlar bir hafta süreyle bulaşıcıdır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0570242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0635" y="365127"/>
            <a:ext cx="8264715" cy="736168"/>
          </a:xfrm>
        </p:spPr>
        <p:txBody>
          <a:bodyPr/>
          <a:lstStyle/>
          <a:p>
            <a:r>
              <a:rPr lang="tr-TR" b="1" dirty="0" err="1"/>
              <a:t>Eritema</a:t>
            </a:r>
            <a:r>
              <a:rPr lang="tr-TR" b="1" dirty="0"/>
              <a:t> </a:t>
            </a:r>
            <a:r>
              <a:rPr lang="tr-TR" b="1" dirty="0" err="1"/>
              <a:t>Enfeksiyozum</a:t>
            </a:r>
            <a:r>
              <a:rPr lang="tr-TR" b="1" dirty="0"/>
              <a:t> (5. Hastalık)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50635" y="1000108"/>
            <a:ext cx="5529274" cy="568645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r-TR" sz="2400" b="1" dirty="0"/>
              <a:t>Döküntü</a:t>
            </a:r>
          </a:p>
          <a:p>
            <a:endParaRPr lang="tr-TR" sz="2000" b="1" u="sng" dirty="0">
              <a:solidFill>
                <a:srgbClr val="000099"/>
              </a:solidFill>
              <a:cs typeface="Arial" panose="020B0604020202020204" pitchFamily="34" charset="0"/>
            </a:endParaRPr>
          </a:p>
          <a:p>
            <a:endParaRPr lang="tr-TR" sz="2000" b="1" u="sng" dirty="0">
              <a:solidFill>
                <a:srgbClr val="000099"/>
              </a:solidFill>
              <a:cs typeface="Arial" panose="020B0604020202020204" pitchFamily="34" charset="0"/>
            </a:endParaRPr>
          </a:p>
          <a:p>
            <a:endParaRPr lang="tr-TR" sz="2000" b="1" u="sng" dirty="0">
              <a:solidFill>
                <a:srgbClr val="000099"/>
              </a:solidFill>
              <a:cs typeface="Arial" panose="020B0604020202020204" pitchFamily="34" charset="0"/>
            </a:endParaRPr>
          </a:p>
          <a:p>
            <a:endParaRPr lang="tr-TR" sz="2000" b="1" u="sng" dirty="0">
              <a:solidFill>
                <a:srgbClr val="000099"/>
              </a:solidFill>
              <a:cs typeface="Arial" panose="020B0604020202020204" pitchFamily="34" charset="0"/>
            </a:endParaRPr>
          </a:p>
          <a:p>
            <a:endParaRPr lang="tr-TR" sz="2000" b="1" u="sng" dirty="0">
              <a:solidFill>
                <a:srgbClr val="000099"/>
              </a:solidFill>
              <a:cs typeface="Arial" panose="020B0604020202020204" pitchFamily="34" charset="0"/>
            </a:endParaRPr>
          </a:p>
          <a:p>
            <a:endParaRPr lang="tr-TR" sz="2000" b="1" u="sng" dirty="0">
              <a:solidFill>
                <a:srgbClr val="000099"/>
              </a:solidFill>
              <a:cs typeface="Arial" panose="020B0604020202020204" pitchFamily="34" charset="0"/>
            </a:endParaRPr>
          </a:p>
          <a:p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pPr>
              <a:buFont typeface="Arial" pitchFamily="34" charset="0"/>
              <a:buChar char="•"/>
            </a:pPr>
            <a:endParaRPr lang="tr-TR" sz="2000" dirty="0"/>
          </a:p>
          <a:p>
            <a:pPr>
              <a:buFont typeface="Arial" pitchFamily="34" charset="0"/>
              <a:buChar char="•"/>
            </a:pPr>
            <a:r>
              <a:rPr lang="tr-TR" sz="2000" dirty="0"/>
              <a:t>Daha nadir; </a:t>
            </a:r>
            <a:r>
              <a:rPr lang="tr-TR" sz="2000" dirty="0" err="1"/>
              <a:t>vaskülitik</a:t>
            </a:r>
            <a:r>
              <a:rPr lang="tr-TR" sz="2000" dirty="0"/>
              <a:t> karakterde </a:t>
            </a:r>
            <a:r>
              <a:rPr lang="tr-TR" sz="2000" dirty="0" err="1"/>
              <a:t>peteşiyel-purpurik</a:t>
            </a:r>
            <a:r>
              <a:rPr lang="tr-TR" sz="2000" dirty="0"/>
              <a:t> döküntü </a:t>
            </a:r>
          </a:p>
          <a:p>
            <a:r>
              <a:rPr lang="tr-TR" sz="2000" b="1" dirty="0" err="1">
                <a:solidFill>
                  <a:srgbClr val="C00000"/>
                </a:solidFill>
              </a:rPr>
              <a:t>Papüler</a:t>
            </a:r>
            <a:r>
              <a:rPr lang="tr-TR" sz="2000" b="1" dirty="0">
                <a:solidFill>
                  <a:srgbClr val="C00000"/>
                </a:solidFill>
              </a:rPr>
              <a:t>-</a:t>
            </a:r>
            <a:r>
              <a:rPr lang="tr-TR" sz="2000" b="1" dirty="0" err="1">
                <a:solidFill>
                  <a:srgbClr val="C00000"/>
                </a:solidFill>
              </a:rPr>
              <a:t>purpurik</a:t>
            </a:r>
            <a:r>
              <a:rPr lang="tr-TR" sz="2000" b="1" dirty="0">
                <a:solidFill>
                  <a:srgbClr val="C00000"/>
                </a:solidFill>
              </a:rPr>
              <a:t> eldiven- çorap sendromu : </a:t>
            </a:r>
            <a:r>
              <a:rPr lang="tr-TR" sz="2000" dirty="0"/>
              <a:t>ateş, kaşıntı,ağrılı ödem ve </a:t>
            </a:r>
            <a:r>
              <a:rPr lang="tr-TR" sz="2000" dirty="0" err="1"/>
              <a:t>eritem</a:t>
            </a:r>
            <a:r>
              <a:rPr lang="tr-TR" sz="2000" dirty="0"/>
              <a:t>, </a:t>
            </a:r>
            <a:r>
              <a:rPr lang="tr-TR" sz="2000" dirty="0" err="1"/>
              <a:t>peteşi</a:t>
            </a:r>
            <a:r>
              <a:rPr lang="tr-TR" sz="2000" dirty="0"/>
              <a:t> ve oral lezyonlar</a:t>
            </a:r>
          </a:p>
          <a:p>
            <a:endParaRPr lang="tr-TR" sz="2000" dirty="0">
              <a:cs typeface="Arial" panose="020B0604020202020204" pitchFamily="34" charset="0"/>
            </a:endParaRPr>
          </a:p>
          <a:p>
            <a:pPr>
              <a:buNone/>
            </a:pPr>
            <a:endParaRPr lang="tr-TR" sz="24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000108"/>
            <a:ext cx="2586057" cy="233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703352-1104-4F0C-8658-F39241148678}" type="slidenum">
              <a:rPr lang="tr-TR" smtClean="0"/>
              <a:pPr>
                <a:defRPr/>
              </a:pPr>
              <a:t>28</a:t>
            </a:fld>
            <a:endParaRPr lang="tr-T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429000"/>
            <a:ext cx="2648600" cy="3257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Yuvarlatılmış Dikdörtgen"/>
          <p:cNvSpPr/>
          <p:nvPr/>
        </p:nvSpPr>
        <p:spPr bwMode="auto">
          <a:xfrm>
            <a:off x="357158" y="1428736"/>
            <a:ext cx="5786478" cy="78581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r-TR" sz="2000" b="1" dirty="0">
                <a:solidFill>
                  <a:srgbClr val="000099"/>
                </a:solidFill>
                <a:latin typeface="+mn-lt"/>
              </a:rPr>
              <a:t>1. Evre: </a:t>
            </a:r>
            <a:r>
              <a:rPr lang="tr-TR" sz="2000" b="1" dirty="0">
                <a:latin typeface="+mn-lt"/>
              </a:rPr>
              <a:t>Yüzde tokat yemiş, kelebek  görünümü</a:t>
            </a:r>
            <a:r>
              <a:rPr lang="tr-TR" sz="2000" dirty="0">
                <a:latin typeface="+mn-lt"/>
              </a:rPr>
              <a:t>’ denilen </a:t>
            </a:r>
            <a:r>
              <a:rPr lang="tr-TR" altLang="tr-TR" sz="2000" dirty="0" err="1">
                <a:latin typeface="+mn-lt"/>
              </a:rPr>
              <a:t>eritematöz</a:t>
            </a:r>
            <a:r>
              <a:rPr lang="tr-TR" altLang="tr-TR" sz="2000" dirty="0">
                <a:latin typeface="+mn-lt"/>
              </a:rPr>
              <a:t> döküntü, </a:t>
            </a:r>
            <a:r>
              <a:rPr lang="tr-TR" altLang="tr-TR" sz="2000" b="1" dirty="0">
                <a:latin typeface="+mn-lt"/>
              </a:rPr>
              <a:t>ağız etrafı soluk</a:t>
            </a:r>
            <a:endParaRPr lang="tr-TR" sz="2000" dirty="0">
              <a:latin typeface="+mn-lt"/>
            </a:endParaRPr>
          </a:p>
        </p:txBody>
      </p:sp>
      <p:sp>
        <p:nvSpPr>
          <p:cNvPr id="10" name="9 Yuvarlatılmış Dikdörtgen"/>
          <p:cNvSpPr/>
          <p:nvPr/>
        </p:nvSpPr>
        <p:spPr bwMode="auto">
          <a:xfrm>
            <a:off x="357158" y="2214554"/>
            <a:ext cx="5786478" cy="13573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r-TR" sz="2000" b="1" dirty="0">
                <a:solidFill>
                  <a:srgbClr val="000099"/>
                </a:solidFill>
                <a:latin typeface="+mn-lt"/>
              </a:rPr>
              <a:t>2. Evre: </a:t>
            </a:r>
            <a:r>
              <a:rPr lang="tr-TR" sz="2000" dirty="0">
                <a:latin typeface="+mn-lt"/>
              </a:rPr>
              <a:t>Gövdede ve </a:t>
            </a:r>
            <a:r>
              <a:rPr lang="tr-TR" sz="2000" dirty="0" err="1">
                <a:latin typeface="+mn-lt"/>
              </a:rPr>
              <a:t>ekstremite</a:t>
            </a:r>
            <a:r>
              <a:rPr lang="tr-TR" sz="2000" dirty="0">
                <a:latin typeface="+mn-lt"/>
              </a:rPr>
              <a:t> </a:t>
            </a:r>
            <a:r>
              <a:rPr lang="tr-TR" sz="2000" dirty="0" err="1">
                <a:latin typeface="+mn-lt"/>
              </a:rPr>
              <a:t>proksimaline</a:t>
            </a:r>
            <a:r>
              <a:rPr lang="tr-TR" sz="2000" dirty="0">
                <a:latin typeface="+mn-lt"/>
              </a:rPr>
              <a:t> yerleşen ortadan solmaya başlayan, </a:t>
            </a:r>
            <a:r>
              <a:rPr lang="tr-TR" sz="2000" dirty="0" err="1">
                <a:latin typeface="+mn-lt"/>
              </a:rPr>
              <a:t>retiküler</a:t>
            </a:r>
            <a:r>
              <a:rPr lang="tr-TR" sz="2000" dirty="0">
                <a:latin typeface="+mn-lt"/>
              </a:rPr>
              <a:t>, ‘</a:t>
            </a:r>
            <a:r>
              <a:rPr lang="tr-TR" sz="2000" b="1" dirty="0">
                <a:latin typeface="+mn-lt"/>
              </a:rPr>
              <a:t>dantela tarzı’ döküntü olur</a:t>
            </a:r>
            <a:r>
              <a:rPr lang="tr-TR" sz="2000" dirty="0">
                <a:latin typeface="+mn-lt"/>
              </a:rPr>
              <a:t>. </a:t>
            </a:r>
            <a:r>
              <a:rPr lang="tr-TR" sz="2000" b="1" dirty="0">
                <a:latin typeface="+mn-lt"/>
              </a:rPr>
              <a:t>Döküntü kaşıntılıdır, soyulma olmaksızın </a:t>
            </a:r>
            <a:r>
              <a:rPr lang="tr-TR" sz="2000" dirty="0">
                <a:latin typeface="+mn-lt"/>
              </a:rPr>
              <a:t>iyileşir. </a:t>
            </a:r>
          </a:p>
        </p:txBody>
      </p:sp>
      <p:sp>
        <p:nvSpPr>
          <p:cNvPr id="11" name="10 Yuvarlatılmış Dikdörtgen"/>
          <p:cNvSpPr/>
          <p:nvPr/>
        </p:nvSpPr>
        <p:spPr bwMode="auto">
          <a:xfrm>
            <a:off x="357158" y="3571876"/>
            <a:ext cx="5786478" cy="14287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r-TR" sz="2000" b="1" dirty="0">
                <a:solidFill>
                  <a:srgbClr val="000099"/>
                </a:solidFill>
                <a:latin typeface="+mn-lt"/>
              </a:rPr>
              <a:t>3. Evre: </a:t>
            </a:r>
            <a:r>
              <a:rPr lang="tr-TR" sz="2000" b="1" dirty="0">
                <a:latin typeface="+mn-lt"/>
              </a:rPr>
              <a:t>Güneş, sıcak banyo, heyecan, egzersiz ve minör </a:t>
            </a:r>
            <a:r>
              <a:rPr lang="tr-TR" sz="2000" dirty="0">
                <a:latin typeface="+mn-lt"/>
              </a:rPr>
              <a:t>travmalar sonucu oluşan </a:t>
            </a:r>
            <a:r>
              <a:rPr lang="tr-TR" sz="2000" b="1" dirty="0" err="1">
                <a:latin typeface="+mn-lt"/>
              </a:rPr>
              <a:t>rekürren</a:t>
            </a:r>
            <a:r>
              <a:rPr lang="tr-TR" sz="2000" b="1" dirty="0">
                <a:latin typeface="+mn-lt"/>
              </a:rPr>
              <a:t> döküntüler alevlenme ve azalmalarla</a:t>
            </a:r>
            <a:r>
              <a:rPr lang="tr-TR" sz="2000" dirty="0">
                <a:latin typeface="+mn-lt"/>
              </a:rPr>
              <a:t>, ortalama </a:t>
            </a:r>
            <a:r>
              <a:rPr lang="tr-TR" sz="2000" b="1" dirty="0">
                <a:latin typeface="+mn-lt"/>
              </a:rPr>
              <a:t>11 gün (2-39 gün) </a:t>
            </a:r>
            <a:r>
              <a:rPr lang="tr-TR" sz="2000" dirty="0">
                <a:latin typeface="+mn-lt"/>
              </a:rPr>
              <a:t>sürer.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2D10BB-8FD1-4C25-AE4A-099A7A7ECB79}" type="slidenum">
              <a:rPr lang="tr-TR" smtClean="0"/>
              <a:pPr>
                <a:defRPr/>
              </a:pPr>
              <a:t>29</a:t>
            </a:fld>
            <a:endParaRPr lang="tr-TR"/>
          </a:p>
        </p:txBody>
      </p:sp>
      <p:pic>
        <p:nvPicPr>
          <p:cNvPr id="3" name="6 İçerik Yer Tutucusu" descr="parvohastalı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14480" y="714356"/>
            <a:ext cx="578647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</p:spPr>
        <p:txBody>
          <a:bodyPr/>
          <a:lstStyle/>
          <a:p>
            <a:r>
              <a:rPr lang="tr-TR" dirty="0"/>
              <a:t>Öykü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half" idx="1"/>
          </p:nvPr>
        </p:nvSpPr>
        <p:spPr>
          <a:xfrm>
            <a:off x="637118" y="992452"/>
            <a:ext cx="3810000" cy="5181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tr-TR" altLang="tr-TR" sz="2000" b="1" dirty="0">
                <a:cs typeface="Arial" panose="020B0604020202020204" pitchFamily="34" charset="0"/>
              </a:rPr>
              <a:t>Lezyona ait öykü </a:t>
            </a: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lang="tr-TR" altLang="tr-TR" sz="2000" b="1" dirty="0">
                <a:cs typeface="Arial" panose="020B0604020202020204" pitchFamily="34" charset="0"/>
              </a:rPr>
              <a:t> </a:t>
            </a:r>
            <a:r>
              <a:rPr lang="tr-TR" altLang="tr-TR" sz="2000" dirty="0">
                <a:cs typeface="Arial" panose="020B0604020202020204" pitchFamily="34" charset="0"/>
              </a:rPr>
              <a:t>Başlangıç süresi,</a:t>
            </a:r>
          </a:p>
          <a:p>
            <a:pPr indent="11113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tr-TR" altLang="tr-TR" sz="2000" dirty="0">
                <a:cs typeface="Arial" panose="020B0604020202020204" pitchFamily="34" charset="0"/>
              </a:rPr>
              <a:t>İlk görüldüğü bölge</a:t>
            </a:r>
          </a:p>
          <a:p>
            <a:pPr indent="11113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tr-TR" altLang="tr-TR" sz="2000" dirty="0">
                <a:cs typeface="Arial" panose="020B0604020202020204" pitchFamily="34" charset="0"/>
              </a:rPr>
              <a:t>Dağılımı, seyri, belirme ve kaybolma dönemleri</a:t>
            </a:r>
          </a:p>
          <a:p>
            <a:pPr indent="11113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tr-TR" altLang="tr-TR" sz="2000" dirty="0">
                <a:cs typeface="Arial" panose="020B0604020202020204" pitchFamily="34" charset="0"/>
              </a:rPr>
              <a:t>Kaşıntı, yanma, </a:t>
            </a:r>
            <a:r>
              <a:rPr lang="tr-TR" altLang="tr-TR" sz="2000" dirty="0" err="1">
                <a:cs typeface="Arial" panose="020B0604020202020204" pitchFamily="34" charset="0"/>
              </a:rPr>
              <a:t>parestezi</a:t>
            </a:r>
            <a:r>
              <a:rPr lang="tr-TR" altLang="tr-TR" sz="2000" dirty="0">
                <a:cs typeface="Arial" panose="020B0604020202020204" pitchFamily="34" charset="0"/>
              </a:rPr>
              <a:t> ve/veya ağrı olup olmadığı</a:t>
            </a:r>
          </a:p>
          <a:p>
            <a:pPr indent="11113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tr-TR" altLang="tr-TR" sz="2000" dirty="0">
                <a:cs typeface="Arial" panose="020B0604020202020204" pitchFamily="34" charset="0"/>
              </a:rPr>
              <a:t>Ateş ilişkisi</a:t>
            </a:r>
          </a:p>
          <a:p>
            <a:pPr>
              <a:buFont typeface="Wingdings" pitchFamily="2" charset="2"/>
              <a:buChar char="Ø"/>
            </a:pPr>
            <a:r>
              <a:rPr lang="tr-TR" sz="2000" b="1" dirty="0">
                <a:cs typeface="Calibri" panose="020F0502020204030204" pitchFamily="34" charset="0"/>
              </a:rPr>
              <a:t>Temas öyküsü</a:t>
            </a:r>
          </a:p>
          <a:p>
            <a:pPr>
              <a:buFont typeface="Wingdings" pitchFamily="2" charset="2"/>
              <a:buChar char="Ø"/>
            </a:pPr>
            <a:r>
              <a:rPr lang="tr-TR" sz="2000" b="1" dirty="0">
                <a:cs typeface="Calibri" panose="020F0502020204030204" pitchFamily="34" charset="0"/>
              </a:rPr>
              <a:t>Çevrede benzer hastalık</a:t>
            </a:r>
          </a:p>
          <a:p>
            <a:pPr>
              <a:buFont typeface="Wingdings" pitchFamily="2" charset="2"/>
              <a:buChar char="Ø"/>
            </a:pPr>
            <a:r>
              <a:rPr lang="tr-TR" sz="2000" b="1" dirty="0">
                <a:cs typeface="Calibri" panose="020F0502020204030204" pitchFamily="34" charset="0"/>
              </a:rPr>
              <a:t>Mevsim</a:t>
            </a:r>
          </a:p>
          <a:p>
            <a:pPr>
              <a:buFont typeface="Wingdings" pitchFamily="2" charset="2"/>
              <a:buChar char="Ø"/>
            </a:pPr>
            <a:r>
              <a:rPr lang="tr-TR" sz="2000" b="1" dirty="0" err="1">
                <a:cs typeface="Calibri" panose="020F0502020204030204" pitchFamily="34" charset="0"/>
              </a:rPr>
              <a:t>Prodromal</a:t>
            </a:r>
            <a:r>
              <a:rPr lang="tr-TR" sz="2000" b="1" dirty="0">
                <a:cs typeface="Calibri" panose="020F0502020204030204" pitchFamily="34" charset="0"/>
              </a:rPr>
              <a:t> dönem varlığı ve belirtileri</a:t>
            </a:r>
          </a:p>
          <a:p>
            <a:pPr>
              <a:buFont typeface="Wingdings" pitchFamily="2" charset="2"/>
              <a:buChar char="Ø"/>
            </a:pPr>
            <a:r>
              <a:rPr lang="tr-TR" altLang="tr-TR" sz="2000" b="1" dirty="0">
                <a:cs typeface="Arial" panose="020B0604020202020204" pitchFamily="34" charset="0"/>
              </a:rPr>
              <a:t>Geçirdiği döküntülü hastalıklar</a:t>
            </a:r>
          </a:p>
          <a:p>
            <a:pPr>
              <a:buFont typeface="Wingdings" pitchFamily="2" charset="2"/>
              <a:buChar char="Ø"/>
            </a:pPr>
            <a:r>
              <a:rPr lang="tr-TR" altLang="tr-TR" sz="2000" b="1" dirty="0">
                <a:cs typeface="Arial" panose="020B0604020202020204" pitchFamily="34" charset="0"/>
              </a:rPr>
              <a:t>Aşı kartı</a:t>
            </a:r>
          </a:p>
          <a:p>
            <a:endParaRPr lang="tr-TR" sz="2000" dirty="0"/>
          </a:p>
        </p:txBody>
      </p:sp>
      <p:sp>
        <p:nvSpPr>
          <p:cNvPr id="6" name="İçerik Yer Tutucusu 5"/>
          <p:cNvSpPr>
            <a:spLocks noGrp="1"/>
          </p:cNvSpPr>
          <p:nvPr>
            <p:ph sz="half" idx="2"/>
          </p:nvPr>
        </p:nvSpPr>
        <p:spPr>
          <a:xfrm>
            <a:off x="4651374" y="1070107"/>
            <a:ext cx="3810000" cy="525303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b="1" dirty="0">
                <a:cs typeface="Calibri" panose="020F0502020204030204" pitchFamily="34" charset="0"/>
              </a:rPr>
              <a:t>Medikal tedavi alıp almadığı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b="1" dirty="0">
                <a:cs typeface="Calibri" panose="020F0502020204030204" pitchFamily="34" charset="0"/>
              </a:rPr>
              <a:t>Seyahat öyküsü</a:t>
            </a:r>
          </a:p>
          <a:p>
            <a:pPr>
              <a:buFont typeface="Wingdings" pitchFamily="2" charset="2"/>
              <a:buChar char="Ø"/>
            </a:pPr>
            <a:r>
              <a:rPr lang="tr-TR" sz="2000" b="1" dirty="0" err="1">
                <a:cs typeface="Calibri" panose="020F0502020204030204" pitchFamily="34" charset="0"/>
              </a:rPr>
              <a:t>İmmün</a:t>
            </a:r>
            <a:r>
              <a:rPr lang="tr-TR" sz="2000" b="1" dirty="0">
                <a:cs typeface="Calibri" panose="020F0502020204030204" pitchFamily="34" charset="0"/>
              </a:rPr>
              <a:t> yetmezlik/</a:t>
            </a:r>
            <a:r>
              <a:rPr lang="tr-TR" sz="2000" b="1" dirty="0" err="1">
                <a:cs typeface="Calibri" panose="020F0502020204030204" pitchFamily="34" charset="0"/>
              </a:rPr>
              <a:t>süpresyon</a:t>
            </a:r>
            <a:r>
              <a:rPr lang="tr-TR" sz="2000" b="1" dirty="0">
                <a:cs typeface="Calibri" panose="020F0502020204030204" pitchFamily="34" charset="0"/>
              </a:rPr>
              <a:t> olup olmadığı </a:t>
            </a:r>
          </a:p>
          <a:p>
            <a:pPr>
              <a:buFont typeface="Wingdings" pitchFamily="2" charset="2"/>
              <a:buChar char="Ø"/>
            </a:pPr>
            <a:r>
              <a:rPr lang="tr-TR" sz="2000" b="1" dirty="0" err="1">
                <a:cs typeface="Calibri" panose="020F0502020204030204" pitchFamily="34" charset="0"/>
              </a:rPr>
              <a:t>Allerji</a:t>
            </a:r>
            <a:r>
              <a:rPr lang="tr-TR" sz="2000" b="1" dirty="0">
                <a:cs typeface="Calibri" panose="020F0502020204030204" pitchFamily="34" charset="0"/>
              </a:rPr>
              <a:t> varlığı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B96CA-949B-4D14-9D74-7A3B6999A164}" type="slidenum">
              <a:rPr lang="tr-TR" smtClean="0"/>
              <a:pPr>
                <a:defRPr/>
              </a:pPr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5166495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Eritema</a:t>
            </a:r>
            <a:r>
              <a:rPr lang="tr-TR" b="1" dirty="0"/>
              <a:t> </a:t>
            </a:r>
            <a:r>
              <a:rPr lang="tr-TR" b="1" dirty="0" err="1"/>
              <a:t>Enfeksiyozum</a:t>
            </a:r>
            <a:r>
              <a:rPr lang="tr-TR" b="1" dirty="0"/>
              <a:t> Komplikasyonları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5205434"/>
          </a:xfrm>
        </p:spPr>
        <p:txBody>
          <a:bodyPr>
            <a:normAutofit/>
          </a:bodyPr>
          <a:lstStyle/>
          <a:p>
            <a:r>
              <a:rPr lang="tr-TR" sz="2400" dirty="0" err="1"/>
              <a:t>Artrit</a:t>
            </a:r>
            <a:r>
              <a:rPr lang="tr-TR" sz="2400" dirty="0"/>
              <a:t> </a:t>
            </a:r>
          </a:p>
          <a:p>
            <a:r>
              <a:rPr lang="tr-TR" sz="2400" dirty="0"/>
              <a:t>Kronik anemi (</a:t>
            </a:r>
            <a:r>
              <a:rPr lang="tr-TR" sz="2400" b="1" dirty="0" err="1"/>
              <a:t>İmmün</a:t>
            </a:r>
            <a:r>
              <a:rPr lang="tr-TR" sz="2400" b="1" dirty="0"/>
              <a:t> yetmezliği olanlarda</a:t>
            </a:r>
            <a:r>
              <a:rPr lang="tr-TR" sz="2400" dirty="0"/>
              <a:t>)</a:t>
            </a:r>
          </a:p>
          <a:p>
            <a:r>
              <a:rPr lang="tr-TR" sz="2400" dirty="0" err="1"/>
              <a:t>Aplastik</a:t>
            </a:r>
            <a:r>
              <a:rPr lang="tr-TR" sz="2400" dirty="0"/>
              <a:t> kriz (</a:t>
            </a:r>
            <a:r>
              <a:rPr lang="tr-TR" sz="2400" b="1" dirty="0"/>
              <a:t>Kronik </a:t>
            </a:r>
            <a:r>
              <a:rPr lang="tr-TR" sz="2400" b="1" dirty="0" err="1"/>
              <a:t>hemolitik</a:t>
            </a:r>
            <a:r>
              <a:rPr lang="tr-TR" sz="2400" b="1" dirty="0"/>
              <a:t> anemilide</a:t>
            </a:r>
            <a:r>
              <a:rPr lang="tr-TR" sz="2400" dirty="0"/>
              <a:t>)</a:t>
            </a:r>
          </a:p>
          <a:p>
            <a:r>
              <a:rPr lang="tr-TR" sz="2400" dirty="0"/>
              <a:t>Aseptik menenjit </a:t>
            </a:r>
          </a:p>
          <a:p>
            <a:r>
              <a:rPr lang="tr-TR" sz="2400" dirty="0" err="1"/>
              <a:t>Trombositopenik</a:t>
            </a:r>
            <a:r>
              <a:rPr lang="tr-TR" sz="2400" dirty="0"/>
              <a:t> </a:t>
            </a:r>
            <a:r>
              <a:rPr lang="tr-TR" sz="2400" dirty="0" err="1"/>
              <a:t>purpura</a:t>
            </a:r>
            <a:r>
              <a:rPr lang="tr-TR" sz="2400" dirty="0"/>
              <a:t> </a:t>
            </a:r>
          </a:p>
          <a:p>
            <a:r>
              <a:rPr lang="tr-TR" sz="2400" b="1" dirty="0" err="1"/>
              <a:t>İntrauterin</a:t>
            </a:r>
            <a:r>
              <a:rPr lang="tr-TR" sz="2400" b="1" dirty="0"/>
              <a:t> enfeksiyon: </a:t>
            </a:r>
          </a:p>
          <a:p>
            <a:pPr>
              <a:buNone/>
            </a:pPr>
            <a:r>
              <a:rPr lang="tr-TR" sz="2400" dirty="0"/>
              <a:t>*</a:t>
            </a:r>
            <a:r>
              <a:rPr lang="tr-TR" sz="2400" dirty="0" err="1"/>
              <a:t>Abortus</a:t>
            </a:r>
            <a:r>
              <a:rPr lang="tr-TR" sz="2400" dirty="0"/>
              <a:t> </a:t>
            </a:r>
          </a:p>
          <a:p>
            <a:pPr>
              <a:buNone/>
            </a:pPr>
            <a:r>
              <a:rPr lang="tr-TR" sz="2400" dirty="0"/>
              <a:t>*Ciddi anemi </a:t>
            </a:r>
          </a:p>
          <a:p>
            <a:pPr>
              <a:buNone/>
            </a:pPr>
            <a:r>
              <a:rPr lang="tr-TR" sz="2400" dirty="0"/>
              <a:t>*</a:t>
            </a:r>
            <a:r>
              <a:rPr lang="tr-TR" sz="2400" dirty="0" err="1"/>
              <a:t>Hidrops</a:t>
            </a:r>
            <a:r>
              <a:rPr lang="tr-TR" sz="2400" dirty="0"/>
              <a:t> </a:t>
            </a:r>
            <a:r>
              <a:rPr lang="tr-TR" sz="2400" dirty="0" err="1"/>
              <a:t>fetalis</a:t>
            </a:r>
            <a:r>
              <a:rPr lang="tr-TR" sz="2400" dirty="0"/>
              <a:t> </a:t>
            </a:r>
          </a:p>
          <a:p>
            <a:pPr>
              <a:buNone/>
            </a:pPr>
            <a:r>
              <a:rPr lang="tr-TR" sz="2400" dirty="0"/>
              <a:t>*Kalp yetmezliği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B96CA-949B-4D14-9D74-7A3B6999A164}" type="slidenum">
              <a:rPr lang="tr-TR" smtClean="0"/>
              <a:pPr>
                <a:defRPr/>
              </a:pPr>
              <a:t>30</a:t>
            </a:fld>
            <a:endParaRPr lang="tr-TR"/>
          </a:p>
        </p:txBody>
      </p:sp>
      <p:sp>
        <p:nvSpPr>
          <p:cNvPr id="5" name="4 Yuvarlatılmış Dikdörtgen"/>
          <p:cNvSpPr/>
          <p:nvPr/>
        </p:nvSpPr>
        <p:spPr bwMode="auto">
          <a:xfrm>
            <a:off x="642910" y="4357694"/>
            <a:ext cx="7858180" cy="221457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r-TR" altLang="tr-TR" sz="2000" b="1" u="sng" dirty="0">
                <a:solidFill>
                  <a:srgbClr val="000099"/>
                </a:solidFill>
                <a:latin typeface="+mn-lt"/>
              </a:rPr>
              <a:t>TEDAVİ:</a:t>
            </a:r>
            <a:r>
              <a:rPr lang="tr-TR" altLang="tr-TR" sz="2000" dirty="0">
                <a:latin typeface="+mn-lt"/>
              </a:rPr>
              <a:t> Genellikle kendi kendine düzelir</a:t>
            </a:r>
            <a:endParaRPr lang="tr-TR" altLang="tr-TR" sz="2000" b="1" u="sng" dirty="0">
              <a:latin typeface="+mn-lt"/>
            </a:endParaRP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tr-TR" altLang="tr-TR" sz="2000" dirty="0">
                <a:latin typeface="+mn-lt"/>
              </a:rPr>
              <a:t>Nadiren </a:t>
            </a:r>
            <a:r>
              <a:rPr lang="tr-TR" altLang="tr-TR" sz="2000" dirty="0" err="1">
                <a:latin typeface="+mn-lt"/>
              </a:rPr>
              <a:t>semptomatik</a:t>
            </a:r>
            <a:r>
              <a:rPr lang="tr-TR" altLang="tr-TR" sz="2000" dirty="0">
                <a:latin typeface="+mn-lt"/>
              </a:rPr>
              <a:t> tedavi  gerekir. 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tr-TR" altLang="tr-TR" sz="2000" dirty="0">
                <a:latin typeface="+mn-lt"/>
              </a:rPr>
              <a:t>Anemi gelişen hastalara kan transfüzyonu,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tr-TR" altLang="tr-TR" sz="2000" dirty="0" err="1">
                <a:latin typeface="+mn-lt"/>
              </a:rPr>
              <a:t>İmmün</a:t>
            </a:r>
            <a:r>
              <a:rPr lang="tr-TR" altLang="tr-TR" sz="2000" dirty="0">
                <a:latin typeface="+mn-lt"/>
              </a:rPr>
              <a:t> yetmezlikli hastalara </a:t>
            </a:r>
            <a:r>
              <a:rPr lang="tr-TR" altLang="tr-TR" sz="2000" dirty="0" err="1">
                <a:latin typeface="+mn-lt"/>
              </a:rPr>
              <a:t>immünglobulin</a:t>
            </a:r>
            <a:r>
              <a:rPr lang="tr-TR" altLang="tr-TR" sz="2000" dirty="0">
                <a:latin typeface="+mn-lt"/>
              </a:rPr>
              <a:t> verilebilir.</a:t>
            </a:r>
            <a:endParaRPr lang="tr-TR" sz="2000" dirty="0">
              <a:latin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err="1">
                <a:solidFill>
                  <a:schemeClr val="tx2">
                    <a:lumMod val="75000"/>
                  </a:schemeClr>
                </a:solidFill>
              </a:rPr>
              <a:t>Roseola</a:t>
            </a:r>
            <a:r>
              <a:rPr lang="tr-TR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tx2">
                    <a:lumMod val="75000"/>
                  </a:schemeClr>
                </a:solidFill>
              </a:rPr>
              <a:t>İnfantum</a:t>
            </a:r>
            <a:r>
              <a:rPr lang="tr-TR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tr-TR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tr-TR" b="1" dirty="0">
                <a:solidFill>
                  <a:schemeClr val="tx2">
                    <a:lumMod val="75000"/>
                  </a:schemeClr>
                </a:solidFill>
              </a:rPr>
              <a:t>(6.hastalık, </a:t>
            </a:r>
            <a:r>
              <a:rPr lang="tr-TR" b="1" dirty="0" err="1">
                <a:solidFill>
                  <a:schemeClr val="tx2">
                    <a:lumMod val="75000"/>
                  </a:schemeClr>
                </a:solidFill>
              </a:rPr>
              <a:t>Ekzantem</a:t>
            </a:r>
            <a:r>
              <a:rPr lang="tr-TR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tx2">
                    <a:lumMod val="75000"/>
                  </a:schemeClr>
                </a:solidFill>
              </a:rPr>
              <a:t>Subitum</a:t>
            </a:r>
            <a:r>
              <a:rPr lang="tr-TR" b="1" dirty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20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B96CA-949B-4D14-9D74-7A3B6999A164}" type="slidenum">
              <a:rPr lang="tr-TR" smtClean="0"/>
              <a:pPr>
                <a:defRPr/>
              </a:pPr>
              <a:t>31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79345"/>
              </p:ext>
            </p:extLst>
          </p:nvPr>
        </p:nvGraphicFramePr>
        <p:xfrm>
          <a:off x="714348" y="1785926"/>
          <a:ext cx="7772400" cy="43113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2560">
                <a:tc>
                  <a:txBody>
                    <a:bodyPr/>
                    <a:lstStyle/>
                    <a:p>
                      <a:r>
                        <a:rPr lang="tr-TR" sz="2000" dirty="0"/>
                        <a:t>Etken</a:t>
                      </a:r>
                    </a:p>
                  </a:txBody>
                  <a:tcP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err="1"/>
                        <a:t>Human</a:t>
                      </a:r>
                      <a:r>
                        <a:rPr lang="tr-TR" sz="2000" dirty="0"/>
                        <a:t> </a:t>
                      </a:r>
                      <a:r>
                        <a:rPr lang="tr-TR" sz="2000" dirty="0" err="1"/>
                        <a:t>Herpesvirus</a:t>
                      </a:r>
                      <a:r>
                        <a:rPr lang="tr-TR" sz="2000" dirty="0"/>
                        <a:t>-6 ve 7</a:t>
                      </a:r>
                      <a:endParaRPr lang="tr-TR" sz="2000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r>
                        <a:rPr lang="tr-TR" sz="2000" b="1" dirty="0"/>
                        <a:t>En sık yaş </a:t>
                      </a:r>
                    </a:p>
                  </a:txBody>
                  <a:tcP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6-36 Ay</a:t>
                      </a:r>
                      <a:endParaRPr lang="tr-TR" sz="2000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r>
                        <a:rPr lang="tr-TR" sz="2000" b="1" dirty="0"/>
                        <a:t>Bulaş yolu </a:t>
                      </a:r>
                    </a:p>
                  </a:txBody>
                  <a:tcP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err="1"/>
                        <a:t>Asemptomatik</a:t>
                      </a:r>
                      <a:r>
                        <a:rPr lang="tr-TR" sz="2000" dirty="0"/>
                        <a:t> kişilerin </a:t>
                      </a:r>
                      <a:r>
                        <a:rPr lang="tr-TR" sz="2000" dirty="0" err="1"/>
                        <a:t>sekresyonlarıyla</a:t>
                      </a:r>
                      <a:r>
                        <a:rPr lang="tr-TR" sz="2000" dirty="0"/>
                        <a:t> yakın temasla bulaşır. Sağlıklı erişkinlerin 3/4 ü virüs taşır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r>
                        <a:rPr lang="tr-TR" sz="2000" b="1" dirty="0" err="1"/>
                        <a:t>İnkübasyon</a:t>
                      </a:r>
                      <a:r>
                        <a:rPr lang="tr-TR" sz="2000" b="1" dirty="0"/>
                        <a:t> süresi</a:t>
                      </a:r>
                    </a:p>
                  </a:txBody>
                  <a:tcP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5-15 gün (ortalama 10 gün)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r>
                        <a:rPr lang="tr-TR" sz="2000" b="1" dirty="0" err="1"/>
                        <a:t>Prodrom</a:t>
                      </a:r>
                      <a:r>
                        <a:rPr lang="tr-TR" sz="2000" b="1" dirty="0"/>
                        <a:t> </a:t>
                      </a:r>
                    </a:p>
                  </a:txBody>
                  <a:tcP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*3-5 gün süren yüksek ateş</a:t>
                      </a:r>
                    </a:p>
                    <a:p>
                      <a:r>
                        <a:rPr lang="tr-TR" sz="2000" dirty="0"/>
                        <a:t>*Huzursuzluk </a:t>
                      </a:r>
                    </a:p>
                    <a:p>
                      <a:r>
                        <a:rPr lang="tr-TR" sz="2000" dirty="0"/>
                        <a:t>*</a:t>
                      </a:r>
                      <a:r>
                        <a:rPr lang="tr-TR" sz="2000" dirty="0" err="1"/>
                        <a:t>Febril</a:t>
                      </a:r>
                      <a:r>
                        <a:rPr lang="tr-TR" sz="2000" dirty="0"/>
                        <a:t> </a:t>
                      </a:r>
                      <a:r>
                        <a:rPr lang="tr-TR" sz="2000" dirty="0" err="1"/>
                        <a:t>konvülsiyon</a:t>
                      </a:r>
                      <a:r>
                        <a:rPr lang="tr-TR" sz="2000" dirty="0"/>
                        <a:t> (%6-15)</a:t>
                      </a:r>
                    </a:p>
                    <a:p>
                      <a:r>
                        <a:rPr lang="tr-TR" sz="2000" dirty="0"/>
                        <a:t>*Öksürük (%50)</a:t>
                      </a:r>
                    </a:p>
                    <a:p>
                      <a:r>
                        <a:rPr lang="tr-TR" sz="2000" dirty="0"/>
                        <a:t>*İshal (%68)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r>
                        <a:rPr lang="tr-TR" sz="2000" b="1" dirty="0"/>
                        <a:t>Bulaştırıcılık</a:t>
                      </a:r>
                    </a:p>
                  </a:txBody>
                  <a:tcP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000" b="0" dirty="0">
                          <a:latin typeface="+mn-lt"/>
                          <a:cs typeface="Arial" panose="020B0604020202020204" pitchFamily="34" charset="0"/>
                        </a:rPr>
                        <a:t>Bulaştırıcılığı bilinmemektedir.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0570242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chemeClr val="tx2">
                    <a:lumMod val="75000"/>
                  </a:schemeClr>
                </a:solidFill>
              </a:rPr>
              <a:t>Roseola</a:t>
            </a:r>
            <a:r>
              <a:rPr lang="tr-TR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tx2">
                    <a:lumMod val="75000"/>
                  </a:schemeClr>
                </a:solidFill>
              </a:rPr>
              <a:t>İnfantum</a:t>
            </a:r>
            <a:r>
              <a:rPr lang="tr-TR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28596" y="1142984"/>
            <a:ext cx="4067204" cy="4800616"/>
          </a:xfrm>
        </p:spPr>
        <p:txBody>
          <a:bodyPr>
            <a:normAutofit/>
          </a:bodyPr>
          <a:lstStyle/>
          <a:p>
            <a:r>
              <a:rPr lang="tr-TR" b="1" u="sng" dirty="0"/>
              <a:t>Döküntü</a:t>
            </a:r>
          </a:p>
          <a:p>
            <a:pPr marL="174625" indent="-174625">
              <a:buFont typeface="Wingdings" panose="05000000000000000000" pitchFamily="2" charset="2"/>
              <a:buChar char="ü"/>
            </a:pPr>
            <a:r>
              <a:rPr lang="tr-TR" sz="2000" dirty="0">
                <a:cs typeface="Arial" panose="020B0604020202020204" pitchFamily="34" charset="0"/>
              </a:rPr>
              <a:t>Ateş düşünce hemen veya bir gün </a:t>
            </a:r>
            <a:r>
              <a:rPr lang="tr-TR" sz="2000" b="1" dirty="0">
                <a:cs typeface="Arial" panose="020B0604020202020204" pitchFamily="34" charset="0"/>
              </a:rPr>
              <a:t>sonra gövdeden başlayıp </a:t>
            </a:r>
            <a:r>
              <a:rPr lang="tr-TR" sz="2000" b="1" dirty="0" err="1">
                <a:cs typeface="Arial" panose="020B0604020202020204" pitchFamily="34" charset="0"/>
              </a:rPr>
              <a:t>ekstremitelere</a:t>
            </a:r>
            <a:r>
              <a:rPr lang="tr-TR" sz="2000" b="1" dirty="0">
                <a:cs typeface="Arial" panose="020B0604020202020204" pitchFamily="34" charset="0"/>
              </a:rPr>
              <a:t> yayılan, </a:t>
            </a:r>
            <a:r>
              <a:rPr lang="tr-TR" sz="2000" dirty="0">
                <a:cs typeface="Arial" panose="020B0604020202020204" pitchFamily="34" charset="0"/>
              </a:rPr>
              <a:t>2-3 mm çaplı,</a:t>
            </a:r>
            <a:r>
              <a:rPr lang="tr-TR" altLang="tr-TR" sz="2000" dirty="0">
                <a:cs typeface="Arial" panose="020B0604020202020204" pitchFamily="34" charset="0"/>
              </a:rPr>
              <a:t> toplu iğne başı büyüklüğünde, </a:t>
            </a:r>
            <a:r>
              <a:rPr lang="tr-TR" sz="2000" dirty="0" err="1">
                <a:cs typeface="Arial" panose="020B0604020202020204" pitchFamily="34" charset="0"/>
              </a:rPr>
              <a:t>makulopapüler</a:t>
            </a:r>
            <a:r>
              <a:rPr lang="tr-TR" sz="2000" dirty="0">
                <a:cs typeface="Arial" panose="020B0604020202020204" pitchFamily="34" charset="0"/>
              </a:rPr>
              <a:t>  döküntüler  </a:t>
            </a:r>
          </a:p>
          <a:p>
            <a:pPr marL="174625" indent="-174625">
              <a:buFont typeface="Wingdings" panose="05000000000000000000" pitchFamily="2" charset="2"/>
              <a:buChar char="ü"/>
            </a:pPr>
            <a:r>
              <a:rPr lang="tr-TR" sz="2000" b="1" dirty="0">
                <a:cs typeface="Arial" panose="020B0604020202020204" pitchFamily="34" charset="0"/>
              </a:rPr>
              <a:t>Döküntü 1-2 gün sürer,  </a:t>
            </a:r>
            <a:r>
              <a:rPr lang="tr-TR" sz="2000" dirty="0">
                <a:cs typeface="Arial" panose="020B0604020202020204" pitchFamily="34" charset="0"/>
              </a:rPr>
              <a:t>bazen sadece yüz ve gövdede oluşur, basmakla solar, </a:t>
            </a:r>
            <a:r>
              <a:rPr lang="tr-TR" sz="2000" b="1" u="sng" dirty="0">
                <a:cs typeface="Arial" panose="020B0604020202020204" pitchFamily="34" charset="0"/>
              </a:rPr>
              <a:t>soyulma ve </a:t>
            </a:r>
            <a:r>
              <a:rPr lang="tr-TR" sz="2000" b="1" u="sng" dirty="0" err="1">
                <a:cs typeface="Arial" panose="020B0604020202020204" pitchFamily="34" charset="0"/>
              </a:rPr>
              <a:t>hiperpigmentasyon</a:t>
            </a:r>
            <a:r>
              <a:rPr lang="tr-TR" sz="2000" b="1" u="sng" dirty="0">
                <a:cs typeface="Arial" panose="020B0604020202020204" pitchFamily="34" charset="0"/>
              </a:rPr>
              <a:t> olmaksızın iyileşir</a:t>
            </a:r>
          </a:p>
          <a:p>
            <a:pPr marL="174625" indent="-174625">
              <a:buFont typeface="Wingdings" panose="05000000000000000000" pitchFamily="2" charset="2"/>
              <a:buChar char="ü"/>
            </a:pPr>
            <a:r>
              <a:rPr lang="tr-TR" sz="2000" b="1" dirty="0" err="1">
                <a:cs typeface="Arial" panose="020B0604020202020204" pitchFamily="34" charset="0"/>
              </a:rPr>
              <a:t>Enantem</a:t>
            </a:r>
            <a:r>
              <a:rPr lang="tr-TR" sz="2000" b="1" dirty="0">
                <a:cs typeface="Arial" panose="020B0604020202020204" pitchFamily="34" charset="0"/>
              </a:rPr>
              <a:t> : </a:t>
            </a:r>
            <a:r>
              <a:rPr lang="tr-TR" sz="2000" b="1" dirty="0" err="1">
                <a:solidFill>
                  <a:srgbClr val="0070C0"/>
                </a:solidFill>
              </a:rPr>
              <a:t>Nagayama</a:t>
            </a:r>
            <a:r>
              <a:rPr lang="tr-TR" sz="2000" b="1" dirty="0">
                <a:solidFill>
                  <a:srgbClr val="0070C0"/>
                </a:solidFill>
              </a:rPr>
              <a:t> </a:t>
            </a:r>
            <a:r>
              <a:rPr lang="tr-TR" sz="2000" b="1" dirty="0" err="1">
                <a:solidFill>
                  <a:srgbClr val="0070C0"/>
                </a:solidFill>
              </a:rPr>
              <a:t>spots</a:t>
            </a:r>
            <a:r>
              <a:rPr lang="tr-TR" sz="2000" b="1" dirty="0">
                <a:solidFill>
                  <a:srgbClr val="0070C0"/>
                </a:solidFill>
              </a:rPr>
              <a:t> </a:t>
            </a:r>
            <a:r>
              <a:rPr lang="tr-TR" sz="2000" dirty="0"/>
              <a:t>(</a:t>
            </a:r>
            <a:r>
              <a:rPr lang="tr-TR" sz="2000" dirty="0" err="1"/>
              <a:t>uvulopalatoglossal</a:t>
            </a:r>
            <a:r>
              <a:rPr lang="tr-TR" sz="2000" dirty="0"/>
              <a:t> bileşkede ülserler)</a:t>
            </a:r>
            <a:endParaRPr lang="tr-TR" sz="2000" b="1" dirty="0">
              <a:cs typeface="Arial" panose="020B0604020202020204" pitchFamily="34" charset="0"/>
            </a:endParaRPr>
          </a:p>
          <a:p>
            <a:pPr>
              <a:buNone/>
            </a:pPr>
            <a:r>
              <a:rPr lang="tr-TR" sz="2000" dirty="0"/>
              <a:t> </a:t>
            </a: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357166"/>
            <a:ext cx="3041089" cy="271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703352-1104-4F0C-8658-F39241148678}" type="slidenum">
              <a:rPr lang="tr-TR" smtClean="0"/>
              <a:pPr>
                <a:defRPr/>
              </a:pPr>
              <a:t>32</a:t>
            </a:fld>
            <a:endParaRPr lang="tr-TR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3143248"/>
            <a:ext cx="3040294" cy="242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7858"/>
          </a:xfrm>
        </p:spPr>
        <p:txBody>
          <a:bodyPr/>
          <a:lstStyle/>
          <a:p>
            <a:r>
              <a:rPr lang="tr-TR" b="1" dirty="0" err="1">
                <a:solidFill>
                  <a:schemeClr val="tx2">
                    <a:lumMod val="75000"/>
                  </a:schemeClr>
                </a:solidFill>
              </a:rPr>
              <a:t>Roseola</a:t>
            </a:r>
            <a:r>
              <a:rPr lang="tr-TR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tx2">
                    <a:lumMod val="75000"/>
                  </a:schemeClr>
                </a:solidFill>
              </a:rPr>
              <a:t>İnfantum</a:t>
            </a:r>
            <a:r>
              <a:rPr lang="tr-TR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tr-T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6929454" cy="349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B96CA-949B-4D14-9D74-7A3B6999A164}" type="slidenum">
              <a:rPr lang="tr-TR" smtClean="0"/>
              <a:pPr>
                <a:defRPr/>
              </a:pPr>
              <a:t>33</a:t>
            </a:fld>
            <a:endParaRPr lang="tr-T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4" y="214290"/>
            <a:ext cx="1517118" cy="200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kdörtgen 3"/>
          <p:cNvSpPr/>
          <p:nvPr/>
        </p:nvSpPr>
        <p:spPr>
          <a:xfrm>
            <a:off x="361225" y="4429132"/>
            <a:ext cx="8497055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LABORATUVAR:</a:t>
            </a:r>
          </a:p>
          <a:p>
            <a:r>
              <a:rPr lang="tr-TR" b="1" dirty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PY da; ilk 24-36 saat </a:t>
            </a:r>
            <a:r>
              <a:rPr lang="tr-TR" b="1" dirty="0" err="1">
                <a:solidFill>
                  <a:srgbClr val="0000CC"/>
                </a:solidFill>
                <a:latin typeface="+mn-lt"/>
              </a:rPr>
              <a:t>p</a:t>
            </a:r>
            <a:r>
              <a:rPr lang="tr-TR" b="1" dirty="0" err="1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olimorfonükleer</a:t>
            </a:r>
            <a:r>
              <a:rPr lang="tr-TR" b="1" dirty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 lökosit hakimiyeti </a:t>
            </a:r>
            <a:r>
              <a:rPr lang="tr-TR" dirty="0">
                <a:latin typeface="+mn-lt"/>
                <a:cs typeface="Arial" panose="020B0604020202020204" pitchFamily="34" charset="0"/>
              </a:rPr>
              <a:t>ile birlikte </a:t>
            </a:r>
            <a:r>
              <a:rPr lang="tr-TR" b="1" dirty="0" err="1">
                <a:solidFill>
                  <a:srgbClr val="0000CC"/>
                </a:solidFill>
                <a:latin typeface="+mn-lt"/>
              </a:rPr>
              <a:t>l</a:t>
            </a:r>
            <a:r>
              <a:rPr lang="tr-TR" b="1" dirty="0" err="1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ökositoz</a:t>
            </a:r>
            <a:r>
              <a:rPr lang="tr-TR" dirty="0">
                <a:latin typeface="+mn-lt"/>
                <a:cs typeface="Arial" panose="020B0604020202020204" pitchFamily="34" charset="0"/>
              </a:rPr>
              <a:t> , </a:t>
            </a:r>
          </a:p>
          <a:p>
            <a:r>
              <a:rPr lang="tr-TR" b="1" dirty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2. günden sonra </a:t>
            </a:r>
            <a:r>
              <a:rPr lang="tr-TR" b="1" dirty="0" err="1">
                <a:solidFill>
                  <a:srgbClr val="0000CC"/>
                </a:solidFill>
                <a:latin typeface="+mn-lt"/>
              </a:rPr>
              <a:t>m</a:t>
            </a:r>
            <a:r>
              <a:rPr lang="tr-TR" b="1" dirty="0" err="1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ononükleer</a:t>
            </a:r>
            <a:r>
              <a:rPr lang="tr-TR" b="1" dirty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 lökosit hakimiyeti ile birlikte </a:t>
            </a:r>
            <a:r>
              <a:rPr lang="tr-TR" b="1" dirty="0" err="1">
                <a:solidFill>
                  <a:srgbClr val="0000CC"/>
                </a:solidFill>
                <a:latin typeface="+mn-lt"/>
              </a:rPr>
              <a:t>l</a:t>
            </a:r>
            <a:r>
              <a:rPr lang="tr-TR" b="1" dirty="0" err="1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ökopeni</a:t>
            </a:r>
            <a:r>
              <a:rPr lang="tr-TR" b="1" dirty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  görülür. </a:t>
            </a:r>
          </a:p>
        </p:txBody>
      </p:sp>
      <p:sp>
        <p:nvSpPr>
          <p:cNvPr id="8" name="Dikdörtgen 5"/>
          <p:cNvSpPr/>
          <p:nvPr/>
        </p:nvSpPr>
        <p:spPr>
          <a:xfrm>
            <a:off x="357158" y="5429264"/>
            <a:ext cx="8501123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tr-TR" b="1" dirty="0">
                <a:latin typeface="+mn-lt"/>
                <a:cs typeface="Arial" panose="020B0604020202020204" pitchFamily="34" charset="0"/>
              </a:rPr>
              <a:t>TANI : </a:t>
            </a:r>
            <a:r>
              <a:rPr lang="tr-TR" dirty="0">
                <a:latin typeface="+mn-lt"/>
                <a:cs typeface="Arial" panose="020B0604020202020204" pitchFamily="34" charset="0"/>
              </a:rPr>
              <a:t>Klinik tanı, </a:t>
            </a:r>
            <a:r>
              <a:rPr lang="tr-TR" dirty="0" err="1">
                <a:latin typeface="+mn-lt"/>
                <a:cs typeface="Arial" panose="020B0604020202020204" pitchFamily="34" charset="0"/>
              </a:rPr>
              <a:t>serolojik</a:t>
            </a:r>
            <a:r>
              <a:rPr lang="tr-TR" dirty="0">
                <a:latin typeface="+mn-lt"/>
                <a:cs typeface="Arial" panose="020B0604020202020204" pitchFamily="34" charset="0"/>
              </a:rPr>
              <a:t> tanı mümkün. </a:t>
            </a:r>
          </a:p>
          <a:p>
            <a:r>
              <a:rPr lang="tr-TR" b="1" dirty="0">
                <a:latin typeface="+mn-lt"/>
                <a:cs typeface="Arial" panose="020B0604020202020204" pitchFamily="34" charset="0"/>
              </a:rPr>
              <a:t>TEDAVİ; </a:t>
            </a:r>
            <a:r>
              <a:rPr lang="tr-TR" dirty="0">
                <a:latin typeface="+mn-lt"/>
                <a:cs typeface="Arial" panose="020B0604020202020204" pitchFamily="34" charset="0"/>
              </a:rPr>
              <a:t>Ateşi düşürmek yeterlidir. </a:t>
            </a:r>
          </a:p>
          <a:p>
            <a:r>
              <a:rPr lang="tr-TR" altLang="tr-TR" b="1" dirty="0">
                <a:latin typeface="+mn-lt"/>
                <a:cs typeface="Arial" panose="020B0604020202020204" pitchFamily="34" charset="0"/>
              </a:rPr>
              <a:t>Koruma; Aşısı </a:t>
            </a:r>
            <a:r>
              <a:rPr lang="tr-TR" altLang="tr-TR" dirty="0">
                <a:latin typeface="+mn-lt"/>
                <a:cs typeface="Arial" panose="020B0604020202020204" pitchFamily="34" charset="0"/>
              </a:rPr>
              <a:t>yok</a:t>
            </a:r>
            <a:endParaRPr lang="tr-TR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8 Yuvarlatılmış Dikdörtgen"/>
          <p:cNvSpPr/>
          <p:nvPr/>
        </p:nvSpPr>
        <p:spPr bwMode="auto">
          <a:xfrm>
            <a:off x="6786578" y="2214554"/>
            <a:ext cx="2357422" cy="214314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r-TR" b="1" u="sng" dirty="0"/>
              <a:t>Komplikasyonlar</a:t>
            </a:r>
          </a:p>
          <a:p>
            <a:r>
              <a:rPr lang="tr-TR" dirty="0"/>
              <a:t>*Hepatit </a:t>
            </a:r>
          </a:p>
          <a:p>
            <a:r>
              <a:rPr lang="tr-TR" dirty="0"/>
              <a:t> *</a:t>
            </a:r>
            <a:r>
              <a:rPr lang="tr-TR" dirty="0" err="1"/>
              <a:t>Ensefalit</a:t>
            </a:r>
            <a:r>
              <a:rPr lang="tr-TR" dirty="0"/>
              <a:t>  </a:t>
            </a:r>
          </a:p>
          <a:p>
            <a:r>
              <a:rPr lang="tr-TR" dirty="0"/>
              <a:t>*</a:t>
            </a:r>
            <a:r>
              <a:rPr lang="tr-TR" dirty="0" err="1"/>
              <a:t>Pnömoni</a:t>
            </a:r>
            <a:r>
              <a:rPr lang="tr-TR" dirty="0"/>
              <a:t>  *</a:t>
            </a:r>
            <a:r>
              <a:rPr lang="tr-TR" dirty="0" err="1"/>
              <a:t>Hemofagositik</a:t>
            </a:r>
            <a:r>
              <a:rPr lang="tr-TR" dirty="0"/>
              <a:t> sendrom</a:t>
            </a:r>
            <a:endParaRPr kumimoji="1" 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001000" cy="838200"/>
          </a:xfrm>
        </p:spPr>
        <p:txBody>
          <a:bodyPr/>
          <a:lstStyle/>
          <a:p>
            <a:r>
              <a:rPr lang="tr-TR" b="1" dirty="0">
                <a:solidFill>
                  <a:schemeClr val="tx2">
                    <a:lumMod val="75000"/>
                  </a:schemeClr>
                </a:solidFill>
              </a:rPr>
              <a:t>Suçiçeği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20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B96CA-949B-4D14-9D74-7A3B6999A164}" type="slidenum">
              <a:rPr lang="tr-TR" smtClean="0"/>
              <a:pPr>
                <a:defRPr/>
              </a:pPr>
              <a:t>34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79345"/>
              </p:ext>
            </p:extLst>
          </p:nvPr>
        </p:nvGraphicFramePr>
        <p:xfrm>
          <a:off x="571472" y="2214554"/>
          <a:ext cx="7772400" cy="42062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2560">
                <a:tc>
                  <a:txBody>
                    <a:bodyPr/>
                    <a:lstStyle/>
                    <a:p>
                      <a:r>
                        <a:rPr lang="tr-TR" sz="2000" dirty="0"/>
                        <a:t>Etken</a:t>
                      </a:r>
                    </a:p>
                  </a:txBody>
                  <a:tcP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err="1"/>
                        <a:t>Varicella</a:t>
                      </a:r>
                      <a:r>
                        <a:rPr lang="tr-TR" sz="2000" dirty="0"/>
                        <a:t> </a:t>
                      </a:r>
                      <a:r>
                        <a:rPr lang="tr-TR" sz="2000" dirty="0" err="1"/>
                        <a:t>Zoster</a:t>
                      </a:r>
                      <a:r>
                        <a:rPr lang="tr-TR" sz="2000" dirty="0"/>
                        <a:t> virüs </a:t>
                      </a:r>
                      <a:endParaRPr lang="tr-TR" sz="2000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r>
                        <a:rPr lang="tr-TR" sz="2000" b="1" dirty="0"/>
                        <a:t>En sık yaş </a:t>
                      </a:r>
                    </a:p>
                  </a:txBody>
                  <a:tcP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&lt;15</a:t>
                      </a:r>
                      <a:r>
                        <a:rPr lang="tr-TR" sz="2000" baseline="0" dirty="0"/>
                        <a:t> yaş</a:t>
                      </a:r>
                      <a:endParaRPr lang="tr-TR" sz="2000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r>
                        <a:rPr lang="tr-TR" sz="2000" b="1" dirty="0"/>
                        <a:t>Bulaş yolu </a:t>
                      </a:r>
                    </a:p>
                  </a:txBody>
                  <a:tcP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b="1" dirty="0" err="1"/>
                        <a:t>Postnatal</a:t>
                      </a:r>
                      <a:r>
                        <a:rPr lang="tr-TR" sz="2000" b="1" dirty="0"/>
                        <a:t> enfeksiyon </a:t>
                      </a:r>
                      <a:r>
                        <a:rPr lang="tr-TR" sz="2000" dirty="0"/>
                        <a:t>damlacık</a:t>
                      </a:r>
                      <a:r>
                        <a:rPr lang="tr-TR" sz="2000" baseline="0" dirty="0"/>
                        <a:t> çekirdeği </a:t>
                      </a:r>
                      <a:r>
                        <a:rPr lang="tr-TR" sz="2000" dirty="0"/>
                        <a:t>ve lezyonla direkt temas</a:t>
                      </a:r>
                    </a:p>
                    <a:p>
                      <a:r>
                        <a:rPr lang="tr-TR" sz="2000" b="1" dirty="0" err="1"/>
                        <a:t>Konjenital</a:t>
                      </a:r>
                      <a:r>
                        <a:rPr lang="tr-TR" sz="2000" b="1" dirty="0"/>
                        <a:t> enfeksiyon</a:t>
                      </a:r>
                      <a:r>
                        <a:rPr lang="tr-TR" sz="2000" dirty="0"/>
                        <a:t> </a:t>
                      </a:r>
                      <a:r>
                        <a:rPr lang="tr-TR" sz="2000" dirty="0" err="1"/>
                        <a:t>transplasental</a:t>
                      </a:r>
                      <a:r>
                        <a:rPr lang="tr-TR" sz="2000" dirty="0"/>
                        <a:t> bulaşır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r>
                        <a:rPr lang="tr-TR" sz="2000" b="1" dirty="0" err="1"/>
                        <a:t>İnkübasyon</a:t>
                      </a:r>
                      <a:r>
                        <a:rPr lang="tr-TR" sz="2000" b="1" dirty="0"/>
                        <a:t> süresi</a:t>
                      </a:r>
                    </a:p>
                  </a:txBody>
                  <a:tcP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10-21 gün (ortalama 14-16 gün)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r>
                        <a:rPr lang="tr-TR" sz="2000" b="1" dirty="0" err="1"/>
                        <a:t>Prodrom</a:t>
                      </a:r>
                      <a:r>
                        <a:rPr lang="tr-TR" sz="2000" b="1" dirty="0"/>
                        <a:t> </a:t>
                      </a:r>
                    </a:p>
                  </a:txBody>
                  <a:tcP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*Döküntüden 24 saat önce hafif ateş</a:t>
                      </a:r>
                    </a:p>
                    <a:p>
                      <a:r>
                        <a:rPr lang="tr-TR" sz="2000" dirty="0"/>
                        <a:t>*Halsizlik</a:t>
                      </a:r>
                    </a:p>
                    <a:p>
                      <a:r>
                        <a:rPr lang="tr-TR" sz="2000" dirty="0"/>
                        <a:t>*İştahsızlık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r>
                        <a:rPr lang="tr-TR" sz="2000" b="1" dirty="0"/>
                        <a:t>Bulaştırıcılık</a:t>
                      </a:r>
                    </a:p>
                  </a:txBody>
                  <a:tcP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2000" dirty="0"/>
                        <a:t>*Döküntüden 1-2 gün önce başlar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2000" dirty="0"/>
                        <a:t>*Döküntülerin hepsi kabuklanana kadar sürer</a:t>
                      </a:r>
                      <a:endParaRPr lang="tr-TR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0570242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tr-TR" b="1" dirty="0">
                <a:latin typeface="+mn-lt"/>
              </a:rPr>
              <a:t>Suçiçeği (</a:t>
            </a:r>
            <a:r>
              <a:rPr lang="tr-TR" b="1" dirty="0" err="1">
                <a:latin typeface="+mn-lt"/>
              </a:rPr>
              <a:t>Varicella</a:t>
            </a:r>
            <a:r>
              <a:rPr lang="tr-TR" b="1" dirty="0">
                <a:latin typeface="+mn-lt"/>
              </a:rPr>
              <a:t>)</a:t>
            </a:r>
            <a:endParaRPr lang="tr-TR" dirty="0">
              <a:latin typeface="+mn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9" name="Picture 2" descr="C:\Documents and Settings\pc\Desktop\s.ç.p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29150" y="2908834"/>
            <a:ext cx="3886200" cy="2184920"/>
          </a:xfrm>
          <a:prstGeom prst="rect">
            <a:avLst/>
          </a:prstGeom>
          <a:noFill/>
        </p:spPr>
      </p:pic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1201-8219-4E3E-87DC-C6588B8E7EE9}" type="slidenum">
              <a:rPr lang="tr-TR" smtClean="0"/>
              <a:pPr/>
              <a:t>35</a:t>
            </a:fld>
            <a:endParaRPr lang="tr-TR" dirty="0"/>
          </a:p>
        </p:txBody>
      </p:sp>
      <p:sp>
        <p:nvSpPr>
          <p:cNvPr id="5" name="4 Yuvarlatılmış Dikdörtgen"/>
          <p:cNvSpPr/>
          <p:nvPr/>
        </p:nvSpPr>
        <p:spPr>
          <a:xfrm>
            <a:off x="539552" y="1857364"/>
            <a:ext cx="3960440" cy="178766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r-TR" sz="2000" dirty="0" err="1">
                <a:solidFill>
                  <a:srgbClr val="FF0000"/>
                </a:solidFill>
              </a:rPr>
              <a:t>Primer</a:t>
            </a:r>
            <a:r>
              <a:rPr lang="tr-TR" sz="2000" dirty="0">
                <a:solidFill>
                  <a:srgbClr val="FF0000"/>
                </a:solidFill>
              </a:rPr>
              <a:t> enfeksiyon </a:t>
            </a:r>
            <a:r>
              <a:rPr lang="tr-TR" sz="2000" dirty="0" err="1">
                <a:solidFill>
                  <a:schemeClr val="bg2">
                    <a:lumMod val="10000"/>
                  </a:schemeClr>
                </a:solidFill>
              </a:rPr>
              <a:t>Waldeyer</a:t>
            </a:r>
            <a:r>
              <a:rPr lang="tr-TR" sz="2000" dirty="0">
                <a:solidFill>
                  <a:schemeClr val="bg2">
                    <a:lumMod val="10000"/>
                  </a:schemeClr>
                </a:solidFill>
              </a:rPr>
              <a:t> halkasını kapsayan </a:t>
            </a:r>
            <a:r>
              <a:rPr lang="tr-TR" sz="2000" dirty="0" err="1">
                <a:solidFill>
                  <a:schemeClr val="bg2">
                    <a:lumMod val="10000"/>
                  </a:schemeClr>
                </a:solidFill>
              </a:rPr>
              <a:t>tonsiller</a:t>
            </a:r>
            <a:r>
              <a:rPr lang="tr-TR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tr-TR" sz="2000" dirty="0" err="1">
                <a:solidFill>
                  <a:schemeClr val="bg2">
                    <a:lumMod val="10000"/>
                  </a:schemeClr>
                </a:solidFill>
              </a:rPr>
              <a:t>lenfoid</a:t>
            </a:r>
            <a:r>
              <a:rPr lang="tr-TR" sz="2000" dirty="0">
                <a:solidFill>
                  <a:schemeClr val="bg2">
                    <a:lumMod val="10000"/>
                  </a:schemeClr>
                </a:solidFill>
              </a:rPr>
              <a:t> dokuda  </a:t>
            </a:r>
            <a:r>
              <a:rPr lang="tr-TR" sz="2000" dirty="0" err="1">
                <a:solidFill>
                  <a:schemeClr val="bg2">
                    <a:lumMod val="10000"/>
                  </a:schemeClr>
                </a:solidFill>
              </a:rPr>
              <a:t>resp</a:t>
            </a:r>
            <a:r>
              <a:rPr lang="tr-TR" sz="2000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tr-TR" sz="2000" dirty="0" err="1">
                <a:solidFill>
                  <a:schemeClr val="bg2">
                    <a:lumMod val="10000"/>
                  </a:schemeClr>
                </a:solidFill>
              </a:rPr>
              <a:t>epitelyal</a:t>
            </a:r>
            <a:r>
              <a:rPr lang="tr-TR" sz="2000" dirty="0">
                <a:solidFill>
                  <a:schemeClr val="bg2">
                    <a:lumMod val="10000"/>
                  </a:schemeClr>
                </a:solidFill>
              </a:rPr>
              <a:t> hücrelerde </a:t>
            </a:r>
            <a:r>
              <a:rPr lang="tr-TR" sz="2000" dirty="0" err="1">
                <a:solidFill>
                  <a:schemeClr val="bg2">
                    <a:lumMod val="10000"/>
                  </a:schemeClr>
                </a:solidFill>
              </a:rPr>
              <a:t>inokulasyon</a:t>
            </a:r>
            <a:r>
              <a:rPr lang="tr-TR" sz="2000" dirty="0">
                <a:solidFill>
                  <a:schemeClr val="bg2">
                    <a:lumMod val="10000"/>
                  </a:schemeClr>
                </a:solidFill>
              </a:rPr>
              <a:t> ile başlar</a:t>
            </a:r>
          </a:p>
          <a:p>
            <a:pPr lvl="0"/>
            <a:r>
              <a:rPr lang="tr-TR" sz="2000" dirty="0">
                <a:solidFill>
                  <a:schemeClr val="bg2">
                    <a:lumMod val="10000"/>
                  </a:schemeClr>
                </a:solidFill>
              </a:rPr>
              <a:t>1⁰ </a:t>
            </a:r>
            <a:r>
              <a:rPr lang="tr-TR" sz="2000" dirty="0" err="1">
                <a:solidFill>
                  <a:schemeClr val="bg2">
                    <a:lumMod val="10000"/>
                  </a:schemeClr>
                </a:solidFill>
              </a:rPr>
              <a:t>viremi</a:t>
            </a:r>
            <a:r>
              <a:rPr lang="tr-TR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algn="ctr"/>
            <a:endParaRPr lang="tr-TR" sz="2000" dirty="0">
              <a:latin typeface="Comic Sans MS" pitchFamily="66" charset="0"/>
            </a:endParaRPr>
          </a:p>
        </p:txBody>
      </p:sp>
      <p:sp>
        <p:nvSpPr>
          <p:cNvPr id="6" name="5 Yuvarlatılmış Dikdörtgen"/>
          <p:cNvSpPr/>
          <p:nvPr/>
        </p:nvSpPr>
        <p:spPr>
          <a:xfrm>
            <a:off x="571472" y="3643314"/>
            <a:ext cx="3960440" cy="20717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r-TR" sz="2000" dirty="0" err="1">
                <a:solidFill>
                  <a:schemeClr val="tx1"/>
                </a:solidFill>
              </a:rPr>
              <a:t>İnkubasyon</a:t>
            </a:r>
            <a:r>
              <a:rPr lang="tr-TR" sz="2000" dirty="0">
                <a:solidFill>
                  <a:schemeClr val="tx1"/>
                </a:solidFill>
              </a:rPr>
              <a:t> dönemi boyunca (10-21 gün) cilt bölgelerine transfer olur </a:t>
            </a:r>
          </a:p>
          <a:p>
            <a:pPr lvl="0"/>
            <a:r>
              <a:rPr lang="tr-TR" sz="2000" dirty="0" err="1">
                <a:solidFill>
                  <a:schemeClr val="tx1"/>
                </a:solidFill>
              </a:rPr>
              <a:t>Epidermal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hclerde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replikasyon</a:t>
            </a:r>
            <a:endParaRPr lang="tr-TR" sz="2000" dirty="0">
              <a:solidFill>
                <a:schemeClr val="tx1"/>
              </a:solidFill>
            </a:endParaRPr>
          </a:p>
          <a:p>
            <a:pPr lvl="0"/>
            <a:r>
              <a:rPr lang="tr-TR" altLang="tr-TR" sz="2000" b="1" dirty="0" err="1">
                <a:solidFill>
                  <a:schemeClr val="tx1"/>
                </a:solidFill>
                <a:cs typeface="Arial" panose="020B0604020202020204" pitchFamily="34" charset="0"/>
              </a:rPr>
              <a:t>Epidermis</a:t>
            </a:r>
            <a:r>
              <a:rPr lang="tr-TR" altLang="tr-TR" sz="2000" b="1" dirty="0">
                <a:solidFill>
                  <a:schemeClr val="tx1"/>
                </a:solidFill>
                <a:cs typeface="Arial" panose="020B0604020202020204" pitchFamily="34" charset="0"/>
              </a:rPr>
              <a:t> ile </a:t>
            </a:r>
            <a:r>
              <a:rPr lang="tr-TR" altLang="tr-TR" sz="2000" b="1" dirty="0" err="1">
                <a:solidFill>
                  <a:schemeClr val="tx1"/>
                </a:solidFill>
                <a:cs typeface="Arial" panose="020B0604020202020204" pitchFamily="34" charset="0"/>
              </a:rPr>
              <a:t>Str</a:t>
            </a:r>
            <a:r>
              <a:rPr lang="tr-TR" altLang="tr-TR" sz="2000" b="1" dirty="0">
                <a:solidFill>
                  <a:schemeClr val="tx1"/>
                </a:solidFill>
                <a:cs typeface="Arial" panose="020B0604020202020204" pitchFamily="34" charset="0"/>
              </a:rPr>
              <a:t>. </a:t>
            </a:r>
            <a:r>
              <a:rPr lang="tr-TR" altLang="tr-TR" sz="2000" b="1" dirty="0" err="1">
                <a:solidFill>
                  <a:schemeClr val="tx1"/>
                </a:solidFill>
                <a:cs typeface="Arial" panose="020B0604020202020204" pitchFamily="34" charset="0"/>
              </a:rPr>
              <a:t>Corneum</a:t>
            </a:r>
            <a:r>
              <a:rPr lang="tr-TR" altLang="tr-TR" sz="2000" b="1" dirty="0">
                <a:solidFill>
                  <a:schemeClr val="tx1"/>
                </a:solidFill>
                <a:cs typeface="Arial" panose="020B0604020202020204" pitchFamily="34" charset="0"/>
              </a:rPr>
              <a:t> arasında  sıvı</a:t>
            </a:r>
            <a:endParaRPr lang="tr-TR" sz="2000" dirty="0">
              <a:solidFill>
                <a:schemeClr val="tx1"/>
              </a:solidFill>
            </a:endParaRPr>
          </a:p>
          <a:p>
            <a:pPr algn="ctr"/>
            <a:endParaRPr lang="tr-TR" dirty="0"/>
          </a:p>
        </p:txBody>
      </p:sp>
      <p:sp>
        <p:nvSpPr>
          <p:cNvPr id="7" name="6 Yuvarlatılmış Dikdörtgen"/>
          <p:cNvSpPr/>
          <p:nvPr/>
        </p:nvSpPr>
        <p:spPr>
          <a:xfrm>
            <a:off x="642910" y="5715016"/>
            <a:ext cx="4032448" cy="9361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Tipik döküntü</a:t>
            </a:r>
          </a:p>
        </p:txBody>
      </p:sp>
      <p:sp>
        <p:nvSpPr>
          <p:cNvPr id="8" name="7 Aşağı Ok"/>
          <p:cNvSpPr/>
          <p:nvPr/>
        </p:nvSpPr>
        <p:spPr>
          <a:xfrm>
            <a:off x="2500298" y="5572140"/>
            <a:ext cx="288032" cy="4320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63544"/>
          </a:xfrm>
        </p:spPr>
        <p:txBody>
          <a:bodyPr>
            <a:normAutofit/>
          </a:bodyPr>
          <a:lstStyle/>
          <a:p>
            <a:r>
              <a:rPr lang="tr-TR" b="1" dirty="0">
                <a:latin typeface="+mn-lt"/>
              </a:rPr>
              <a:t>Suçiçeği</a:t>
            </a:r>
            <a:endParaRPr lang="tr-TR" dirty="0">
              <a:latin typeface="+mn-lt"/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" name="6 İçerik Yer Tutucusu" descr="suçiçe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7158" y="3071810"/>
            <a:ext cx="3279002" cy="3341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1201-8219-4E3E-87DC-C6588B8E7EE9}" type="slidenum">
              <a:rPr lang="tr-TR" smtClean="0"/>
              <a:pPr/>
              <a:t>36</a:t>
            </a:fld>
            <a:endParaRPr lang="tr-T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857233"/>
            <a:ext cx="6500858" cy="20717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3286124"/>
            <a:ext cx="3067300" cy="250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4143380"/>
            <a:ext cx="2370023" cy="228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365127"/>
            <a:ext cx="8158192" cy="720732"/>
          </a:xfrm>
        </p:spPr>
        <p:txBody>
          <a:bodyPr/>
          <a:lstStyle/>
          <a:p>
            <a:r>
              <a:rPr lang="tr-TR" b="1" dirty="0"/>
              <a:t>Suçiçeği Döküntüsü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357158" y="1071546"/>
            <a:ext cx="4929222" cy="5572164"/>
          </a:xfrm>
        </p:spPr>
        <p:txBody>
          <a:bodyPr/>
          <a:lstStyle/>
          <a:p>
            <a:endParaRPr lang="tr-TR" sz="2000" dirty="0"/>
          </a:p>
        </p:txBody>
      </p:sp>
      <p:pic>
        <p:nvPicPr>
          <p:cNvPr id="6" name="5 İçerik Yer Tutucusu" descr="b-384517-su_damlası_gül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91440" y="0"/>
            <a:ext cx="1352560" cy="1014420"/>
          </a:xfrm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703352-1104-4F0C-8658-F39241148678}" type="slidenum">
              <a:rPr lang="tr-TR" smtClean="0"/>
              <a:pPr>
                <a:defRPr/>
              </a:pPr>
              <a:t>37</a:t>
            </a:fld>
            <a:endParaRPr lang="tr-TR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285728"/>
            <a:ext cx="2411760" cy="239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714620"/>
            <a:ext cx="2462392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IMAGE0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4500570"/>
            <a:ext cx="2987824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Yuvarlatılmış Dikdörtgen"/>
          <p:cNvSpPr/>
          <p:nvPr/>
        </p:nvSpPr>
        <p:spPr bwMode="auto">
          <a:xfrm>
            <a:off x="428596" y="1142984"/>
            <a:ext cx="4857784" cy="5429288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tr-TR" sz="2000" dirty="0">
                <a:latin typeface="+mn-lt"/>
              </a:rPr>
              <a:t>Önce gövdede,  saçlı deri, yüzde başlar ve tüm vücuda yayılır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tr-TR" sz="2000" dirty="0">
                <a:latin typeface="+mn-lt"/>
              </a:rPr>
              <a:t>İçi berrak su dolu vezikülleri çevreleyen düzensiz kenarlı </a:t>
            </a:r>
            <a:r>
              <a:rPr lang="tr-TR" sz="2000" dirty="0" err="1">
                <a:latin typeface="+mn-lt"/>
              </a:rPr>
              <a:t>eritematöz</a:t>
            </a:r>
            <a:r>
              <a:rPr lang="tr-TR" sz="2000" dirty="0">
                <a:latin typeface="+mn-lt"/>
              </a:rPr>
              <a:t> </a:t>
            </a:r>
            <a:r>
              <a:rPr lang="tr-TR" sz="2000" dirty="0" err="1">
                <a:latin typeface="+mn-lt"/>
              </a:rPr>
              <a:t>maküller</a:t>
            </a:r>
            <a:r>
              <a:rPr lang="tr-TR" sz="2000" dirty="0">
                <a:latin typeface="+mn-lt"/>
              </a:rPr>
              <a:t> </a:t>
            </a:r>
            <a:r>
              <a:rPr lang="tr-TR" sz="2000" b="1" dirty="0">
                <a:solidFill>
                  <a:srgbClr val="C00000"/>
                </a:solidFill>
                <a:latin typeface="+mn-lt"/>
              </a:rPr>
              <a:t> ‘’gül yaprağı üzerinde çiğ tanesi’’ </a:t>
            </a:r>
            <a:r>
              <a:rPr lang="tr-TR" sz="2000" dirty="0">
                <a:latin typeface="+mn-lt"/>
              </a:rPr>
              <a:t>görünümü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tr-TR" sz="2000" dirty="0">
                <a:latin typeface="+mn-lt"/>
              </a:rPr>
              <a:t>Kaşıntılı                                                 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tr-TR" sz="2000" dirty="0">
                <a:latin typeface="+mn-lt"/>
              </a:rPr>
              <a:t>Lezyon yaşları farklı (</a:t>
            </a:r>
            <a:r>
              <a:rPr lang="tr-TR" sz="2000" dirty="0" err="1">
                <a:latin typeface="+mn-lt"/>
              </a:rPr>
              <a:t>polimorfik</a:t>
            </a:r>
            <a:r>
              <a:rPr lang="tr-TR" sz="2000" dirty="0">
                <a:latin typeface="+mn-lt"/>
              </a:rPr>
              <a:t>) 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tr-TR" sz="2000" dirty="0" err="1">
                <a:latin typeface="+mn-lt"/>
              </a:rPr>
              <a:t>Orofarenks</a:t>
            </a:r>
            <a:r>
              <a:rPr lang="tr-TR" sz="2000" dirty="0">
                <a:latin typeface="+mn-lt"/>
              </a:rPr>
              <a:t>, </a:t>
            </a:r>
            <a:r>
              <a:rPr lang="tr-TR" sz="2000" dirty="0" err="1">
                <a:latin typeface="+mn-lt"/>
              </a:rPr>
              <a:t>mukoz</a:t>
            </a:r>
            <a:r>
              <a:rPr lang="tr-TR" sz="2000" dirty="0">
                <a:latin typeface="+mn-lt"/>
              </a:rPr>
              <a:t> </a:t>
            </a:r>
            <a:r>
              <a:rPr lang="tr-TR" sz="2000" dirty="0" err="1">
                <a:latin typeface="+mn-lt"/>
              </a:rPr>
              <a:t>membranlarda</a:t>
            </a:r>
            <a:r>
              <a:rPr lang="tr-TR" sz="2000" dirty="0">
                <a:latin typeface="+mn-lt"/>
              </a:rPr>
              <a:t>, </a:t>
            </a:r>
            <a:r>
              <a:rPr lang="tr-TR" sz="2000" dirty="0" err="1">
                <a:latin typeface="+mn-lt"/>
              </a:rPr>
              <a:t>konjuktivada</a:t>
            </a:r>
            <a:r>
              <a:rPr lang="tr-TR" sz="2000" dirty="0">
                <a:latin typeface="+mn-lt"/>
              </a:rPr>
              <a:t> ve </a:t>
            </a:r>
            <a:r>
              <a:rPr lang="tr-TR" sz="2000" dirty="0" err="1">
                <a:latin typeface="+mn-lt"/>
              </a:rPr>
              <a:t>vajende</a:t>
            </a:r>
            <a:r>
              <a:rPr lang="tr-TR" sz="2000" dirty="0">
                <a:latin typeface="+mn-lt"/>
              </a:rPr>
              <a:t> vezikül veya küçük ülser sık görülür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365127"/>
            <a:ext cx="8515350" cy="849296"/>
          </a:xfrm>
        </p:spPr>
        <p:txBody>
          <a:bodyPr/>
          <a:lstStyle/>
          <a:p>
            <a:r>
              <a:rPr lang="tr-TR" b="1" dirty="0"/>
              <a:t>Suçiçeği Komplikasyonları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B96CA-949B-4D14-9D74-7A3B6999A164}" type="slidenum">
              <a:rPr lang="tr-TR" smtClean="0"/>
              <a:pPr>
                <a:defRPr/>
              </a:pPr>
              <a:t>38</a:t>
            </a:fld>
            <a:endParaRPr lang="tr-TR"/>
          </a:p>
        </p:txBody>
      </p:sp>
      <p:sp>
        <p:nvSpPr>
          <p:cNvPr id="5" name="4 Yuvarlatılmış Dikdörtgen"/>
          <p:cNvSpPr/>
          <p:nvPr/>
        </p:nvSpPr>
        <p:spPr bwMode="auto">
          <a:xfrm>
            <a:off x="755576" y="1122354"/>
            <a:ext cx="7786742" cy="1857388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tr-T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Sekonder</a:t>
            </a:r>
            <a:r>
              <a:rPr kumimoji="1" lang="tr-T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 bakteriyel enfeksiyonlar: EN SIK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000" b="1" dirty="0">
                <a:latin typeface="+mn-lt"/>
                <a:cs typeface="Arial" charset="0"/>
              </a:rPr>
              <a:t>*</a:t>
            </a:r>
            <a:r>
              <a:rPr lang="tr-TR" sz="2000" dirty="0">
                <a:latin typeface="+mn-lt"/>
                <a:cs typeface="Arial" charset="0"/>
              </a:rPr>
              <a:t>Deri</a:t>
            </a:r>
          </a:p>
          <a:p>
            <a:r>
              <a:rPr lang="tr-TR" sz="2000" b="1" dirty="0">
                <a:latin typeface="+mn-lt"/>
                <a:cs typeface="Arial" charset="0"/>
              </a:rPr>
              <a:t>*GAS, </a:t>
            </a:r>
            <a:r>
              <a:rPr lang="tr-TR" sz="2000" i="1" dirty="0">
                <a:latin typeface="+mn-lt"/>
              </a:rPr>
              <a:t>S. </a:t>
            </a:r>
            <a:r>
              <a:rPr lang="tr-TR" sz="2000" i="1" dirty="0" err="1">
                <a:latin typeface="+mn-lt"/>
              </a:rPr>
              <a:t>aureus</a:t>
            </a:r>
            <a:endParaRPr lang="tr-TR" sz="2000" i="1" dirty="0">
              <a:latin typeface="+mn-lt"/>
            </a:endParaRPr>
          </a:p>
          <a:p>
            <a:r>
              <a:rPr lang="tr-TR" sz="2000" dirty="0">
                <a:latin typeface="+mn-lt"/>
              </a:rPr>
              <a:t>*</a:t>
            </a:r>
            <a:r>
              <a:rPr lang="tr-TR" sz="2000" dirty="0" err="1">
                <a:latin typeface="+mn-lt"/>
              </a:rPr>
              <a:t>Selülit</a:t>
            </a:r>
            <a:r>
              <a:rPr lang="tr-TR" sz="2000" dirty="0">
                <a:latin typeface="+mn-lt"/>
              </a:rPr>
              <a:t>, </a:t>
            </a:r>
            <a:r>
              <a:rPr lang="tr-TR" sz="2000" dirty="0" err="1">
                <a:latin typeface="+mn-lt"/>
              </a:rPr>
              <a:t>lenfadenit</a:t>
            </a:r>
            <a:r>
              <a:rPr lang="tr-TR" sz="2000" dirty="0">
                <a:latin typeface="+mn-lt"/>
              </a:rPr>
              <a:t>, </a:t>
            </a:r>
            <a:r>
              <a:rPr lang="tr-TR" sz="2000" dirty="0" err="1">
                <a:latin typeface="+mn-lt"/>
              </a:rPr>
              <a:t>subkutan</a:t>
            </a:r>
            <a:r>
              <a:rPr lang="tr-TR" sz="2000" dirty="0">
                <a:latin typeface="+mn-lt"/>
              </a:rPr>
              <a:t> apse, </a:t>
            </a:r>
            <a:r>
              <a:rPr lang="tr-TR" sz="2000" dirty="0" err="1">
                <a:latin typeface="+mn-lt"/>
              </a:rPr>
              <a:t>nekrotizan</a:t>
            </a:r>
            <a:r>
              <a:rPr lang="tr-TR" sz="2000" dirty="0">
                <a:latin typeface="+mn-lt"/>
              </a:rPr>
              <a:t> </a:t>
            </a:r>
            <a:r>
              <a:rPr lang="tr-TR" sz="2000" dirty="0" err="1">
                <a:latin typeface="+mn-lt"/>
              </a:rPr>
              <a:t>fasiit</a:t>
            </a:r>
            <a:endParaRPr lang="tr-TR" sz="2000" dirty="0">
              <a:latin typeface="+mn-lt"/>
            </a:endParaRPr>
          </a:p>
          <a:p>
            <a:r>
              <a:rPr lang="tr-TR" sz="2000" dirty="0">
                <a:latin typeface="+mn-lt"/>
              </a:rPr>
              <a:t>*Döküntüden 3-4 gün sonra ateşi tekrar yükselmesi</a:t>
            </a:r>
          </a:p>
          <a:p>
            <a:pPr>
              <a:buFont typeface="Arial" charset="0"/>
              <a:buChar char="•"/>
            </a:pPr>
            <a:endParaRPr lang="tr-TR" sz="2000" dirty="0"/>
          </a:p>
        </p:txBody>
      </p:sp>
      <p:sp>
        <p:nvSpPr>
          <p:cNvPr id="7" name="6 Yuvarlatılmış Dikdörtgen"/>
          <p:cNvSpPr/>
          <p:nvPr/>
        </p:nvSpPr>
        <p:spPr bwMode="auto">
          <a:xfrm>
            <a:off x="728608" y="3071810"/>
            <a:ext cx="7786742" cy="12858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r-TR" sz="2000" b="1" dirty="0" err="1">
                <a:latin typeface="+mn-lt"/>
              </a:rPr>
              <a:t>Ensefalit</a:t>
            </a:r>
            <a:r>
              <a:rPr lang="tr-TR" sz="2000" b="1" dirty="0">
                <a:latin typeface="+mn-lt"/>
              </a:rPr>
              <a:t> ve </a:t>
            </a:r>
            <a:r>
              <a:rPr lang="tr-TR" sz="2000" b="1" dirty="0" err="1">
                <a:latin typeface="+mn-lt"/>
              </a:rPr>
              <a:t>serebellar</a:t>
            </a:r>
            <a:r>
              <a:rPr lang="tr-TR" sz="2000" b="1" dirty="0">
                <a:latin typeface="+mn-lt"/>
              </a:rPr>
              <a:t> </a:t>
            </a:r>
            <a:r>
              <a:rPr lang="tr-TR" sz="2000" b="1" dirty="0" err="1">
                <a:latin typeface="+mn-lt"/>
              </a:rPr>
              <a:t>ataksi</a:t>
            </a:r>
            <a:endParaRPr lang="tr-TR" sz="2000" b="1" dirty="0">
              <a:latin typeface="+mn-lt"/>
            </a:endParaRPr>
          </a:p>
          <a:p>
            <a:r>
              <a:rPr lang="tr-TR" sz="2000" b="1" dirty="0">
                <a:latin typeface="+mn-lt"/>
              </a:rPr>
              <a:t>*</a:t>
            </a:r>
            <a:r>
              <a:rPr lang="tr-TR" sz="2000" dirty="0" err="1">
                <a:latin typeface="+mn-lt"/>
              </a:rPr>
              <a:t>Ensefalit</a:t>
            </a:r>
            <a:r>
              <a:rPr lang="tr-TR" sz="2000" dirty="0">
                <a:latin typeface="+mn-lt"/>
              </a:rPr>
              <a:t> 1/50000</a:t>
            </a:r>
          </a:p>
          <a:p>
            <a:r>
              <a:rPr lang="tr-TR" sz="2000" dirty="0">
                <a:latin typeface="+mn-lt"/>
              </a:rPr>
              <a:t>*</a:t>
            </a:r>
            <a:r>
              <a:rPr lang="tr-TR" sz="2000" dirty="0" err="1">
                <a:latin typeface="+mn-lt"/>
              </a:rPr>
              <a:t>Serebellar</a:t>
            </a:r>
            <a:r>
              <a:rPr lang="tr-TR" sz="2000" dirty="0">
                <a:latin typeface="+mn-lt"/>
              </a:rPr>
              <a:t> </a:t>
            </a:r>
            <a:r>
              <a:rPr lang="tr-TR" sz="2000" dirty="0" err="1">
                <a:latin typeface="+mn-lt"/>
              </a:rPr>
              <a:t>ataksi</a:t>
            </a:r>
            <a:r>
              <a:rPr lang="tr-TR" sz="2000" dirty="0">
                <a:latin typeface="+mn-lt"/>
              </a:rPr>
              <a:t> 1/4000</a:t>
            </a:r>
          </a:p>
        </p:txBody>
      </p:sp>
      <p:sp>
        <p:nvSpPr>
          <p:cNvPr id="9" name="8 Yuvarlatılmış Dikdörtgen"/>
          <p:cNvSpPr/>
          <p:nvPr/>
        </p:nvSpPr>
        <p:spPr bwMode="auto">
          <a:xfrm>
            <a:off x="723523" y="4393413"/>
            <a:ext cx="7786742" cy="1071570"/>
          </a:xfrm>
          <a:prstGeom prst="roundRect">
            <a:avLst/>
          </a:prstGeom>
          <a:solidFill>
            <a:schemeClr val="accent4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tr-T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Pnömoni</a:t>
            </a:r>
            <a:endParaRPr kumimoji="1" lang="tr-T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000" b="1" dirty="0">
                <a:latin typeface="+mn-lt"/>
                <a:cs typeface="Arial" charset="0"/>
              </a:rPr>
              <a:t>*</a:t>
            </a:r>
            <a:r>
              <a:rPr lang="tr-TR" sz="2000" dirty="0">
                <a:latin typeface="+mn-lt"/>
                <a:cs typeface="Arial" charset="0"/>
              </a:rPr>
              <a:t>Yüksek riskli hastalarda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tr-TR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*</a:t>
            </a:r>
            <a:r>
              <a:rPr kumimoji="1" lang="tr-TR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Morbidite</a:t>
            </a:r>
            <a:r>
              <a:rPr kumimoji="1" lang="tr-TR" sz="20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 ve </a:t>
            </a:r>
            <a:r>
              <a:rPr kumimoji="1" lang="tr-TR" sz="200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mortalitesi</a:t>
            </a:r>
            <a:r>
              <a:rPr kumimoji="1" lang="tr-TR" sz="20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 yüksek</a:t>
            </a:r>
            <a:r>
              <a:rPr kumimoji="1" lang="tr-TR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 </a:t>
            </a:r>
            <a:endParaRPr lang="tr-TR" sz="2000" dirty="0">
              <a:latin typeface="+mn-lt"/>
            </a:endParaRPr>
          </a:p>
          <a:p>
            <a:pPr>
              <a:buFont typeface="Arial" charset="0"/>
              <a:buChar char="•"/>
            </a:pPr>
            <a:endParaRPr lang="tr-TR" sz="2000" dirty="0"/>
          </a:p>
        </p:txBody>
      </p:sp>
      <p:sp>
        <p:nvSpPr>
          <p:cNvPr id="11" name="10 Yuvarlatılmış Dikdörtgen"/>
          <p:cNvSpPr/>
          <p:nvPr/>
        </p:nvSpPr>
        <p:spPr bwMode="auto">
          <a:xfrm>
            <a:off x="708231" y="5518562"/>
            <a:ext cx="7858148" cy="1143008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4625" indent="-174625"/>
            <a:r>
              <a:rPr lang="tr-TR" altLang="tr-TR" sz="2000" b="1" dirty="0">
                <a:latin typeface="+mn-lt"/>
              </a:rPr>
              <a:t>Diğer :</a:t>
            </a:r>
          </a:p>
          <a:p>
            <a:pPr marL="174625" indent="-174625"/>
            <a:r>
              <a:rPr lang="tr-TR" altLang="tr-TR" sz="2000" b="1" dirty="0">
                <a:latin typeface="+mn-lt"/>
              </a:rPr>
              <a:t>*</a:t>
            </a:r>
            <a:r>
              <a:rPr lang="tr-TR" altLang="tr-TR" sz="2000" dirty="0" err="1">
                <a:latin typeface="+mn-lt"/>
              </a:rPr>
              <a:t>Myokardit</a:t>
            </a:r>
            <a:r>
              <a:rPr lang="tr-TR" altLang="tr-TR" sz="2000" dirty="0">
                <a:latin typeface="+mn-lt"/>
              </a:rPr>
              <a:t>          *Hepatit                         *</a:t>
            </a:r>
            <a:r>
              <a:rPr lang="tr-TR" altLang="tr-TR" sz="2000" dirty="0" err="1">
                <a:latin typeface="+mn-lt"/>
              </a:rPr>
              <a:t>Trombositopeni</a:t>
            </a:r>
            <a:r>
              <a:rPr lang="tr-TR" altLang="tr-TR" sz="2000" dirty="0">
                <a:latin typeface="+mn-lt"/>
              </a:rPr>
              <a:t> </a:t>
            </a:r>
          </a:p>
          <a:p>
            <a:pPr marL="174625" indent="-174625"/>
            <a:r>
              <a:rPr lang="tr-TR" altLang="tr-TR" sz="2000" dirty="0">
                <a:latin typeface="+mn-lt"/>
              </a:rPr>
              <a:t>*</a:t>
            </a:r>
            <a:r>
              <a:rPr lang="tr-TR" altLang="tr-TR" sz="2000" dirty="0" err="1">
                <a:latin typeface="+mn-lt"/>
              </a:rPr>
              <a:t>Orşit</a:t>
            </a:r>
            <a:r>
              <a:rPr lang="tr-TR" altLang="tr-TR" sz="2000" dirty="0">
                <a:latin typeface="+mn-lt"/>
              </a:rPr>
              <a:t>                    *Reye sendromu</a:t>
            </a:r>
          </a:p>
          <a:p>
            <a:pPr marL="174625" indent="-174625"/>
            <a:r>
              <a:rPr lang="tr-TR" altLang="tr-TR" sz="2000" b="1" dirty="0">
                <a:latin typeface="+mn-lt"/>
              </a:rPr>
              <a:t> </a:t>
            </a:r>
          </a:p>
          <a:p>
            <a:pPr marL="174625" indent="-174625"/>
            <a:endParaRPr lang="tr-TR" altLang="tr-TR" sz="2000" b="1" dirty="0">
              <a:latin typeface="+mn-lt"/>
            </a:endParaRPr>
          </a:p>
        </p:txBody>
      </p:sp>
      <p:sp>
        <p:nvSpPr>
          <p:cNvPr id="8" name="İçerik Yer Tutucusu 7">
            <a:extLst>
              <a:ext uri="{FF2B5EF4-FFF2-40B4-BE49-F238E27FC236}">
                <a16:creationId xmlns:a16="http://schemas.microsoft.com/office/drawing/2014/main" id="{F8D9F713-6D67-9EDB-A75C-374F02CF5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720868"/>
            <a:ext cx="7886700" cy="4351338"/>
          </a:xfrm>
        </p:spPr>
        <p:txBody>
          <a:bodyPr/>
          <a:lstStyle/>
          <a:p>
            <a:endParaRPr lang="tr-TR" dirty="0"/>
          </a:p>
        </p:txBody>
      </p:sp>
    </p:spTree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b="1" dirty="0" err="1">
                <a:latin typeface="+mn-lt"/>
              </a:rPr>
              <a:t>Herpes</a:t>
            </a:r>
            <a:r>
              <a:rPr lang="tr-TR" b="1" dirty="0">
                <a:latin typeface="+mn-lt"/>
              </a:rPr>
              <a:t> </a:t>
            </a:r>
            <a:r>
              <a:rPr lang="tr-TR" b="1" dirty="0" err="1">
                <a:latin typeface="+mn-lt"/>
              </a:rPr>
              <a:t>zoster</a:t>
            </a:r>
            <a:br>
              <a:rPr lang="tr-TR" b="1" dirty="0">
                <a:latin typeface="+mn-lt"/>
              </a:rPr>
            </a:br>
            <a:endParaRPr lang="tr-TR" b="1" dirty="0">
              <a:latin typeface="+mn-lt"/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dirty="0" err="1"/>
              <a:t>Herpes</a:t>
            </a:r>
            <a:r>
              <a:rPr lang="tr-TR" sz="2000" dirty="0"/>
              <a:t> </a:t>
            </a:r>
            <a:r>
              <a:rPr lang="tr-TR" sz="2000" dirty="0" err="1"/>
              <a:t>zosteri</a:t>
            </a:r>
            <a:r>
              <a:rPr lang="tr-TR" sz="2000" dirty="0"/>
              <a:t> olan erişkinler bulaş kaynağı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dirty="0" err="1"/>
              <a:t>Herpes</a:t>
            </a:r>
            <a:r>
              <a:rPr lang="tr-TR" sz="2000" dirty="0"/>
              <a:t> </a:t>
            </a:r>
            <a:r>
              <a:rPr lang="tr-TR" sz="2000" dirty="0" err="1"/>
              <a:t>zoster</a:t>
            </a:r>
            <a:r>
              <a:rPr lang="tr-TR" sz="2000" dirty="0"/>
              <a:t> mevsimsel değişkenlik göstermez, &lt;10 yaş nadir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dirty="0"/>
              <a:t> Suçiçeğini </a:t>
            </a:r>
            <a:r>
              <a:rPr lang="tr-TR" sz="2000" dirty="0" err="1"/>
              <a:t>immünsüpresif</a:t>
            </a:r>
            <a:r>
              <a:rPr lang="tr-TR" sz="2000" dirty="0"/>
              <a:t> dönemde, </a:t>
            </a:r>
            <a:r>
              <a:rPr lang="tr-TR" sz="2000" dirty="0" err="1"/>
              <a:t>intrauterin</a:t>
            </a:r>
            <a:r>
              <a:rPr lang="tr-TR" sz="2000" dirty="0"/>
              <a:t>  ve ilk 1 yaş altında geçirenlerde erken dönemde gelişme açısından riskli</a:t>
            </a:r>
          </a:p>
          <a:p>
            <a:endParaRPr lang="tr-T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571480"/>
            <a:ext cx="3209948" cy="227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1201-8219-4E3E-87DC-C6588B8E7EE9}" type="slidenum">
              <a:rPr lang="tr-TR" smtClean="0"/>
              <a:pPr/>
              <a:t>39</a:t>
            </a:fld>
            <a:endParaRPr lang="tr-TR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857496"/>
            <a:ext cx="3286148" cy="221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390023"/>
            <a:ext cx="2227705" cy="23124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r>
              <a:rPr lang="tr-TR" b="1" dirty="0">
                <a:latin typeface="+mn-lt"/>
                <a:cs typeface="Calibri" panose="020F0502020204030204" pitchFamily="34" charset="0"/>
              </a:rPr>
              <a:t>Fizik İnceleme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200" dirty="0">
                <a:cs typeface="Calibri" panose="020F0502020204030204" pitchFamily="34" charset="0"/>
              </a:rPr>
              <a:t>Aydınlık ortamda muayene yapılmalı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200" dirty="0">
                <a:cs typeface="Calibri" panose="020F0502020204030204" pitchFamily="34" charset="0"/>
              </a:rPr>
              <a:t>Eldiven ile yapılmalı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200" dirty="0" err="1">
                <a:cs typeface="Calibri" panose="020F0502020204030204" pitchFamily="34" charset="0"/>
              </a:rPr>
              <a:t>Vital</a:t>
            </a:r>
            <a:r>
              <a:rPr lang="tr-TR" sz="2200" dirty="0">
                <a:cs typeface="Calibri" panose="020F0502020204030204" pitchFamily="34" charset="0"/>
              </a:rPr>
              <a:t> bulgular                                                                         </a:t>
            </a:r>
          </a:p>
          <a:p>
            <a:pPr>
              <a:lnSpc>
                <a:spcPct val="150000"/>
              </a:lnSpc>
              <a:buNone/>
            </a:pPr>
            <a:r>
              <a:rPr lang="tr-TR" sz="2200" dirty="0">
                <a:cs typeface="Calibri" panose="020F0502020204030204" pitchFamily="34" charset="0"/>
              </a:rPr>
              <a:t>	(ateş, nabız, solunum, </a:t>
            </a:r>
            <a:r>
              <a:rPr lang="tr-TR" sz="2200" dirty="0" err="1">
                <a:cs typeface="Calibri" panose="020F0502020204030204" pitchFamily="34" charset="0"/>
              </a:rPr>
              <a:t>hidrasyon</a:t>
            </a:r>
            <a:r>
              <a:rPr lang="tr-TR" sz="2200" dirty="0">
                <a:cs typeface="Calibri" panose="020F0502020204030204" pitchFamily="34" charset="0"/>
              </a:rPr>
              <a:t>) değerlendirilmelidir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200" dirty="0">
                <a:cs typeface="Calibri" panose="020F0502020204030204" pitchFamily="34" charset="0"/>
              </a:rPr>
              <a:t>Bilinç durumu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200" dirty="0" err="1">
                <a:cs typeface="Calibri" panose="020F0502020204030204" pitchFamily="34" charset="0"/>
              </a:rPr>
              <a:t>Muköz</a:t>
            </a:r>
            <a:r>
              <a:rPr lang="tr-TR" sz="2200" dirty="0">
                <a:cs typeface="Calibri" panose="020F0502020204030204" pitchFamily="34" charset="0"/>
              </a:rPr>
              <a:t> </a:t>
            </a:r>
            <a:r>
              <a:rPr lang="tr-TR" sz="2200" dirty="0" err="1">
                <a:cs typeface="Calibri" panose="020F0502020204030204" pitchFamily="34" charset="0"/>
              </a:rPr>
              <a:t>membran</a:t>
            </a:r>
            <a:r>
              <a:rPr lang="tr-TR" sz="2200" dirty="0">
                <a:cs typeface="Calibri" panose="020F0502020204030204" pitchFamily="34" charset="0"/>
              </a:rPr>
              <a:t> tutulumu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200" dirty="0" err="1">
                <a:cs typeface="Calibri" panose="020F0502020204030204" pitchFamily="34" charset="0"/>
              </a:rPr>
              <a:t>Multiorgan</a:t>
            </a:r>
            <a:r>
              <a:rPr lang="tr-TR" sz="2200" dirty="0">
                <a:cs typeface="Calibri" panose="020F0502020204030204" pitchFamily="34" charset="0"/>
              </a:rPr>
              <a:t> tutulumuna ait bulgular (LAP, </a:t>
            </a:r>
            <a:r>
              <a:rPr lang="tr-TR" sz="2200" dirty="0" err="1">
                <a:cs typeface="Calibri" panose="020F0502020204030204" pitchFamily="34" charset="0"/>
              </a:rPr>
              <a:t>organomegali</a:t>
            </a:r>
            <a:r>
              <a:rPr lang="tr-TR" sz="2200" dirty="0">
                <a:cs typeface="Calibri" panose="020F0502020204030204" pitchFamily="34" charset="0"/>
              </a:rPr>
              <a:t>, yeni üfürüm, nörolojik </a:t>
            </a:r>
            <a:r>
              <a:rPr lang="tr-TR" sz="2200" dirty="0" err="1">
                <a:cs typeface="Calibri" panose="020F0502020204030204" pitchFamily="34" charset="0"/>
              </a:rPr>
              <a:t>defisit</a:t>
            </a:r>
            <a:r>
              <a:rPr lang="tr-TR" sz="2200" dirty="0">
                <a:cs typeface="Calibri" panose="020F0502020204030204" pitchFamily="34" charset="0"/>
              </a:rPr>
              <a:t>, </a:t>
            </a:r>
            <a:r>
              <a:rPr lang="tr-TR" sz="2200" dirty="0" err="1">
                <a:cs typeface="Calibri" panose="020F0502020204030204" pitchFamily="34" charset="0"/>
              </a:rPr>
              <a:t>mental</a:t>
            </a:r>
            <a:r>
              <a:rPr lang="tr-TR" sz="2200" dirty="0">
                <a:cs typeface="Calibri" panose="020F0502020204030204" pitchFamily="34" charset="0"/>
              </a:rPr>
              <a:t> durum değişikliği)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200" dirty="0">
                <a:cs typeface="Calibri" panose="020F0502020204030204" pitchFamily="34" charset="0"/>
              </a:rPr>
              <a:t>Saçlı deri, mukozalar, kasıklar, tırnaklar, koltuk altları, oral-</a:t>
            </a:r>
            <a:r>
              <a:rPr lang="tr-TR" sz="2200" dirty="0" err="1">
                <a:cs typeface="Calibri" panose="020F0502020204030204" pitchFamily="34" charset="0"/>
              </a:rPr>
              <a:t>genital</a:t>
            </a:r>
            <a:r>
              <a:rPr lang="tr-TR" sz="2200" dirty="0">
                <a:cs typeface="Calibri" panose="020F0502020204030204" pitchFamily="34" charset="0"/>
              </a:rPr>
              <a:t> muayenede yapılmalıdır</a:t>
            </a:r>
          </a:p>
          <a:p>
            <a:pPr>
              <a:lnSpc>
                <a:spcPct val="150000"/>
              </a:lnSpc>
              <a:buNone/>
            </a:pPr>
            <a:endParaRPr lang="tr-TR" sz="2000" dirty="0">
              <a:cs typeface="Calibri" panose="020F050202020403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1201-8219-4E3E-87DC-C6588B8E7EE9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0654250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Suçiçeği korunma 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596556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B96CA-949B-4D14-9D74-7A3B6999A164}" type="slidenum">
              <a:rPr lang="tr-TR" smtClean="0"/>
              <a:pPr>
                <a:defRPr/>
              </a:pPr>
              <a:t>40</a:t>
            </a:fld>
            <a:endParaRPr lang="tr-TR"/>
          </a:p>
        </p:txBody>
      </p:sp>
      <p:sp>
        <p:nvSpPr>
          <p:cNvPr id="6" name="5 5-Nokta Yıldız"/>
          <p:cNvSpPr/>
          <p:nvPr/>
        </p:nvSpPr>
        <p:spPr bwMode="auto">
          <a:xfrm>
            <a:off x="3786182" y="3357562"/>
            <a:ext cx="500066" cy="285752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7" name="6 Yuvarlatılmış Dikdörtgen"/>
          <p:cNvSpPr/>
          <p:nvPr/>
        </p:nvSpPr>
        <p:spPr bwMode="auto">
          <a:xfrm>
            <a:off x="500034" y="374304"/>
            <a:ext cx="2714644" cy="35719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tr-TR" sz="1800" b="1" i="0" u="none" strike="noStrike" cap="none" normalizeH="0" baseline="0" dirty="0">
                <a:ln>
                  <a:noFill/>
                </a:ln>
                <a:effectLst/>
                <a:latin typeface="+mn-lt"/>
                <a:cs typeface="Arial" charset="0"/>
              </a:rPr>
              <a:t>Aktif  </a:t>
            </a:r>
            <a:r>
              <a:rPr kumimoji="1" lang="tr-TR" sz="1800" b="1" i="0" u="none" strike="noStrike" cap="none" normalizeH="0" baseline="0" dirty="0" err="1">
                <a:ln>
                  <a:noFill/>
                </a:ln>
                <a:effectLst/>
                <a:latin typeface="+mn-lt"/>
                <a:cs typeface="Arial" charset="0"/>
              </a:rPr>
              <a:t>Bağışıklama</a:t>
            </a:r>
            <a:endParaRPr kumimoji="1" lang="tr-TR" sz="1800" b="1" i="0" u="none" strike="noStrike" cap="none" normalizeH="0" baseline="0" dirty="0">
              <a:ln>
                <a:noFill/>
              </a:ln>
              <a:effectLst/>
              <a:latin typeface="+mn-lt"/>
              <a:cs typeface="Arial" charset="0"/>
            </a:endParaRPr>
          </a:p>
        </p:txBody>
      </p:sp>
      <p:sp>
        <p:nvSpPr>
          <p:cNvPr id="8" name="7 Yuvarlatılmış Dikdörtgen"/>
          <p:cNvSpPr/>
          <p:nvPr/>
        </p:nvSpPr>
        <p:spPr bwMode="auto">
          <a:xfrm>
            <a:off x="6286512" y="1214422"/>
            <a:ext cx="2000264" cy="278608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kumimoji="1" 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&gt;1 yaş suçiçeği temas 3-5 gün içinde aşı önerilir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lang="tr-TR" dirty="0">
                <a:latin typeface="+mn-lt"/>
                <a:cs typeface="Arial" charset="0"/>
              </a:rPr>
              <a:t> Önerilen 2 doz, &lt;12yaş doz arası 3 ay, &gt;12yaş 1 ay olmalı </a:t>
            </a:r>
            <a:endParaRPr kumimoji="1" 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9" name="8 Yuvarlatılmış Dikdörtgen"/>
          <p:cNvSpPr/>
          <p:nvPr/>
        </p:nvSpPr>
        <p:spPr bwMode="auto">
          <a:xfrm>
            <a:off x="214282" y="3929066"/>
            <a:ext cx="3000396" cy="35719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tr-T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Pasif </a:t>
            </a:r>
            <a:r>
              <a:rPr kumimoji="1" lang="tr-T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Bağışıklama</a:t>
            </a:r>
            <a:r>
              <a:rPr kumimoji="1" lang="tr-T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 (VZIG) </a:t>
            </a:r>
          </a:p>
        </p:txBody>
      </p:sp>
      <p:sp>
        <p:nvSpPr>
          <p:cNvPr id="10" name="9 Yuvarlatılmış Dikdörtgen"/>
          <p:cNvSpPr/>
          <p:nvPr/>
        </p:nvSpPr>
        <p:spPr bwMode="auto">
          <a:xfrm>
            <a:off x="0" y="4357694"/>
            <a:ext cx="9144000" cy="2500306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r-TR" dirty="0"/>
              <a:t>*</a:t>
            </a:r>
            <a:r>
              <a:rPr lang="tr-TR" dirty="0">
                <a:latin typeface="+mn-lt"/>
              </a:rPr>
              <a:t>Suçiçeği geçirme öyküsü bulunmayan, </a:t>
            </a:r>
            <a:r>
              <a:rPr lang="tr-TR" dirty="0" err="1">
                <a:latin typeface="+mn-lt"/>
              </a:rPr>
              <a:t>immun</a:t>
            </a:r>
            <a:r>
              <a:rPr lang="tr-TR" dirty="0">
                <a:latin typeface="+mn-lt"/>
              </a:rPr>
              <a:t> yetmezliği olanlar</a:t>
            </a:r>
            <a:br>
              <a:rPr lang="tr-TR" dirty="0">
                <a:latin typeface="+mn-lt"/>
              </a:rPr>
            </a:br>
            <a:r>
              <a:rPr lang="tr-TR" dirty="0">
                <a:latin typeface="+mn-lt"/>
              </a:rPr>
              <a:t>*Hastalık geçirebilecek durumda olan gebe kadınlar</a:t>
            </a:r>
            <a:br>
              <a:rPr lang="tr-TR" dirty="0">
                <a:latin typeface="+mn-lt"/>
              </a:rPr>
            </a:br>
            <a:r>
              <a:rPr lang="tr-TR" dirty="0">
                <a:latin typeface="+mn-lt"/>
              </a:rPr>
              <a:t>*Annesinde doğumdan önceki 5 günde ya da doğumdan sonraki 48 saatte suçiçeği ortaya çıkan </a:t>
            </a:r>
            <a:r>
              <a:rPr lang="tr-TR" dirty="0" err="1">
                <a:latin typeface="+mn-lt"/>
              </a:rPr>
              <a:t>yenidoğan</a:t>
            </a:r>
            <a:r>
              <a:rPr lang="tr-TR" dirty="0">
                <a:latin typeface="+mn-lt"/>
              </a:rPr>
              <a:t> bebekler</a:t>
            </a:r>
            <a:br>
              <a:rPr lang="tr-TR" dirty="0">
                <a:latin typeface="+mn-lt"/>
              </a:rPr>
            </a:br>
            <a:r>
              <a:rPr lang="tr-TR" dirty="0">
                <a:latin typeface="+mn-lt"/>
              </a:rPr>
              <a:t>*Annedeki suçiçeği öyküsü ya da VZV </a:t>
            </a:r>
            <a:r>
              <a:rPr lang="tr-TR" dirty="0" err="1">
                <a:latin typeface="+mn-lt"/>
              </a:rPr>
              <a:t>serolojisi</a:t>
            </a:r>
            <a:r>
              <a:rPr lang="tr-TR" dirty="0">
                <a:latin typeface="+mn-lt"/>
              </a:rPr>
              <a:t> durumundan bağımsız olmak kaydıyla, hastaneye yatırılan erken doğan (&lt;28 haftalık </a:t>
            </a:r>
            <a:r>
              <a:rPr lang="tr-TR" dirty="0" err="1">
                <a:latin typeface="+mn-lt"/>
              </a:rPr>
              <a:t>gestasyon</a:t>
            </a:r>
            <a:r>
              <a:rPr lang="tr-TR" dirty="0">
                <a:latin typeface="+mn-lt"/>
              </a:rPr>
              <a:t> ya da ≤1000 gr )bebekler</a:t>
            </a:r>
            <a:endParaRPr kumimoji="1" 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42870" y="365127"/>
            <a:ext cx="8172480" cy="706420"/>
          </a:xfrm>
        </p:spPr>
        <p:txBody>
          <a:bodyPr/>
          <a:lstStyle/>
          <a:p>
            <a:r>
              <a:rPr lang="tr-TR" b="1" dirty="0">
                <a:latin typeface="+mn-lt"/>
                <a:cs typeface="Arial" panose="020B0604020202020204" pitchFamily="34" charset="0"/>
              </a:rPr>
              <a:t>El-ayak-ağız hastalığı</a:t>
            </a:r>
            <a:endParaRPr lang="tr-TR" dirty="0">
              <a:latin typeface="+mn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1071546"/>
            <a:ext cx="8172480" cy="4872054"/>
          </a:xfrm>
        </p:spPr>
        <p:txBody>
          <a:bodyPr/>
          <a:lstStyle/>
          <a:p>
            <a:pPr marL="174625" indent="-174625">
              <a:buFont typeface="Wingdings" panose="05000000000000000000" pitchFamily="2" charset="2"/>
              <a:buChar char="§"/>
            </a:pPr>
            <a:r>
              <a:rPr lang="tr-TR" sz="2000" b="1" dirty="0">
                <a:cs typeface="Arial" panose="020B0604020202020204" pitchFamily="34" charset="0"/>
              </a:rPr>
              <a:t>Etken: </a:t>
            </a:r>
            <a:r>
              <a:rPr lang="tr-TR" sz="2000" dirty="0" err="1">
                <a:cs typeface="Arial" panose="020B0604020202020204" pitchFamily="34" charset="0"/>
              </a:rPr>
              <a:t>Picornaviridea</a:t>
            </a:r>
            <a:r>
              <a:rPr lang="tr-TR" sz="2000" dirty="0">
                <a:cs typeface="Arial" panose="020B0604020202020204" pitchFamily="34" charset="0"/>
              </a:rPr>
              <a:t> ailesinden</a:t>
            </a:r>
            <a:r>
              <a:rPr lang="tr-TR" sz="2000" b="1" dirty="0"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srgbClr val="0000CC"/>
                </a:solidFill>
                <a:cs typeface="Arial" panose="020B0604020202020204" pitchFamily="34" charset="0"/>
              </a:rPr>
              <a:t>Enterovirüsler</a:t>
            </a:r>
            <a:endParaRPr lang="tr-TR" sz="2000" dirty="0">
              <a:cs typeface="Arial" panose="020B0604020202020204" pitchFamily="34" charset="0"/>
            </a:endParaRP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tr-TR" sz="2000" dirty="0">
                <a:cs typeface="Arial" panose="020B0604020202020204" pitchFamily="34" charset="0"/>
              </a:rPr>
              <a:t>En sık  </a:t>
            </a:r>
            <a:r>
              <a:rPr lang="tr-TR" sz="2000" b="1" dirty="0" err="1">
                <a:cs typeface="Arial" panose="020B0604020202020204" pitchFamily="34" charset="0"/>
              </a:rPr>
              <a:t>Coksaki</a:t>
            </a:r>
            <a:r>
              <a:rPr lang="tr-TR" sz="2000" b="1" dirty="0">
                <a:cs typeface="Arial" panose="020B0604020202020204" pitchFamily="34" charset="0"/>
              </a:rPr>
              <a:t> V- A16, </a:t>
            </a:r>
            <a:r>
              <a:rPr lang="tr-TR" sz="2000" b="1" dirty="0" err="1">
                <a:cs typeface="Arial" panose="020B0604020202020204" pitchFamily="34" charset="0"/>
              </a:rPr>
              <a:t>Coksaki</a:t>
            </a:r>
            <a:r>
              <a:rPr lang="tr-TR" sz="2000" b="1" dirty="0">
                <a:cs typeface="Arial" panose="020B0604020202020204" pitchFamily="34" charset="0"/>
              </a:rPr>
              <a:t> V- B ve </a:t>
            </a:r>
            <a:r>
              <a:rPr lang="tr-TR" sz="2000" b="1" dirty="0" err="1">
                <a:cs typeface="Arial" panose="020B0604020202020204" pitchFamily="34" charset="0"/>
              </a:rPr>
              <a:t>Enterovirus</a:t>
            </a:r>
            <a:r>
              <a:rPr lang="tr-TR" sz="2000" b="1" dirty="0">
                <a:cs typeface="Arial" panose="020B0604020202020204" pitchFamily="34" charset="0"/>
              </a:rPr>
              <a:t> – 71 </a:t>
            </a:r>
            <a:r>
              <a:rPr lang="tr-TR" sz="2000" b="1" dirty="0" err="1">
                <a:cs typeface="Arial" panose="020B0604020202020204" pitchFamily="34" charset="0"/>
              </a:rPr>
              <a:t>dir</a:t>
            </a:r>
            <a:r>
              <a:rPr lang="tr-TR" sz="2000" b="1" dirty="0">
                <a:cs typeface="Arial" panose="020B0604020202020204" pitchFamily="34" charset="0"/>
              </a:rPr>
              <a:t>.</a:t>
            </a:r>
            <a:endParaRPr lang="tr-TR" sz="2000" dirty="0">
              <a:cs typeface="Arial" panose="020B0604020202020204" pitchFamily="34" charset="0"/>
            </a:endParaRP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tr-TR" sz="2000" b="1" dirty="0">
                <a:solidFill>
                  <a:srgbClr val="0000CC"/>
                </a:solidFill>
                <a:cs typeface="Arial" panose="020B0604020202020204" pitchFamily="34" charset="0"/>
              </a:rPr>
              <a:t>Genellikle yaz ve sonbahar aylarında salgınlar yapar 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tr-TR" sz="2000" b="1" dirty="0" err="1">
                <a:cs typeface="Arial" panose="020B0604020202020204" pitchFamily="34" charset="0"/>
              </a:rPr>
              <a:t>Prodromal</a:t>
            </a:r>
            <a:r>
              <a:rPr lang="tr-TR" sz="2000" b="1" dirty="0">
                <a:cs typeface="Arial" panose="020B0604020202020204" pitchFamily="34" charset="0"/>
              </a:rPr>
              <a:t> dönemde</a:t>
            </a:r>
            <a:r>
              <a:rPr lang="tr-TR" sz="2000" dirty="0">
                <a:cs typeface="Arial" panose="020B0604020202020204" pitchFamily="34" charset="0"/>
              </a:rPr>
              <a:t>: yüksek ateş ve oral mukozada aft benzeri </a:t>
            </a:r>
            <a:r>
              <a:rPr lang="tr-TR" sz="2000" dirty="0" err="1">
                <a:cs typeface="Arial" panose="020B0604020202020204" pitchFamily="34" charset="0"/>
              </a:rPr>
              <a:t>enantemler</a:t>
            </a:r>
            <a:r>
              <a:rPr lang="tr-TR" sz="2000" dirty="0">
                <a:cs typeface="Arial" panose="020B0604020202020204" pitchFamily="34" charset="0"/>
              </a:rPr>
              <a:t>  görülür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tr-TR" sz="2000" dirty="0">
                <a:cs typeface="Arial" panose="020B0604020202020204" pitchFamily="34" charset="0"/>
              </a:rPr>
              <a:t>Sonra El ve ayakların </a:t>
            </a:r>
            <a:r>
              <a:rPr lang="tr-TR" sz="2000" dirty="0" err="1">
                <a:cs typeface="Arial" panose="020B0604020202020204" pitchFamily="34" charset="0"/>
              </a:rPr>
              <a:t>dorsal</a:t>
            </a:r>
            <a:r>
              <a:rPr lang="tr-TR" sz="2000" dirty="0">
                <a:cs typeface="Arial" panose="020B0604020202020204" pitchFamily="34" charset="0"/>
              </a:rPr>
              <a:t> kısımları ve parmak kenarlarında oval şekilde deri çizgilerine paralel  2-10 mm çaplı el, ayak ve ağız çevresinde  </a:t>
            </a:r>
            <a:r>
              <a:rPr lang="tr-TR" sz="2000" dirty="0" err="1">
                <a:cs typeface="Arial" panose="020B0604020202020204" pitchFamily="34" charset="0"/>
              </a:rPr>
              <a:t>vezikülo</a:t>
            </a:r>
            <a:r>
              <a:rPr lang="tr-TR" sz="2000" dirty="0">
                <a:cs typeface="Arial" panose="020B0604020202020204" pitchFamily="34" charset="0"/>
              </a:rPr>
              <a:t>-püstüler lezyonlar görülür. 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tr-TR" sz="2000" dirty="0">
                <a:cs typeface="Arial" panose="020B0604020202020204" pitchFamily="34" charset="0"/>
              </a:rPr>
              <a:t>Her zaman üç yerleşim yerinin üçünü de birden tutmayabilir 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tr-TR" sz="2000" dirty="0">
                <a:cs typeface="Arial" panose="020B0604020202020204" pitchFamily="34" charset="0"/>
              </a:rPr>
              <a:t>Nadiren tüm vücuda yayılıp </a:t>
            </a:r>
            <a:r>
              <a:rPr lang="tr-TR" sz="2000" b="1" dirty="0">
                <a:solidFill>
                  <a:srgbClr val="0000CC"/>
                </a:solidFill>
                <a:cs typeface="Arial" panose="020B0604020202020204" pitchFamily="34" charset="0"/>
              </a:rPr>
              <a:t>5-7 günde </a:t>
            </a:r>
            <a:r>
              <a:rPr lang="tr-TR" sz="2000" b="1" dirty="0" err="1">
                <a:solidFill>
                  <a:srgbClr val="0000CC"/>
                </a:solidFill>
                <a:cs typeface="Arial" panose="020B0604020202020204" pitchFamily="34" charset="0"/>
              </a:rPr>
              <a:t>skarsız</a:t>
            </a:r>
            <a:r>
              <a:rPr lang="tr-TR" sz="2000" b="1" dirty="0">
                <a:solidFill>
                  <a:srgbClr val="0000CC"/>
                </a:solidFill>
                <a:cs typeface="Arial" panose="020B0604020202020204" pitchFamily="34" charset="0"/>
              </a:rPr>
              <a:t> iyileşirler</a:t>
            </a:r>
          </a:p>
          <a:p>
            <a:endParaRPr lang="tr-TR" sz="20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B96CA-949B-4D14-9D74-7A3B6999A164}" type="slidenum">
              <a:rPr lang="tr-TR" smtClean="0"/>
              <a:pPr>
                <a:defRPr/>
              </a:pPr>
              <a:t>41</a:t>
            </a:fld>
            <a:endParaRPr lang="tr-T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4714884"/>
            <a:ext cx="2428892" cy="183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4714884"/>
            <a:ext cx="2357454" cy="177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4714884"/>
            <a:ext cx="2246938" cy="17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4714884"/>
            <a:ext cx="2143108" cy="127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239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4000" b="1" dirty="0">
                <a:latin typeface="Comic Sans MS" pitchFamily="66" charset="0"/>
              </a:rPr>
              <a:t>  </a:t>
            </a:r>
            <a:r>
              <a:rPr lang="tr-TR" sz="40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EBV</a:t>
            </a:r>
          </a:p>
        </p:txBody>
      </p:sp>
      <p:sp>
        <p:nvSpPr>
          <p:cNvPr id="45059" name="4 İçerik Yer Tutucusu"/>
          <p:cNvSpPr>
            <a:spLocks noGrp="1"/>
          </p:cNvSpPr>
          <p:nvPr>
            <p:ph sz="half" idx="1"/>
          </p:nvPr>
        </p:nvSpPr>
        <p:spPr>
          <a:xfrm>
            <a:off x="457200" y="1928813"/>
            <a:ext cx="4757738" cy="44259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1800" b="1" dirty="0" err="1">
                <a:solidFill>
                  <a:srgbClr val="C00000"/>
                </a:solidFill>
                <a:latin typeface="Comic Sans MS" pitchFamily="66" charset="0"/>
              </a:rPr>
              <a:t>İnkubasyon</a:t>
            </a:r>
            <a:r>
              <a:rPr lang="tr-TR" sz="1800" b="1" dirty="0">
                <a:solidFill>
                  <a:srgbClr val="C00000"/>
                </a:solidFill>
                <a:latin typeface="Comic Sans MS" pitchFamily="66" charset="0"/>
              </a:rPr>
              <a:t>:</a:t>
            </a:r>
            <a:r>
              <a:rPr lang="tr-TR" sz="18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tr-TR" sz="1800" dirty="0">
                <a:latin typeface="Comic Sans MS" pitchFamily="66" charset="0"/>
              </a:rPr>
              <a:t>4-6 hafta (çocuklarda daha kısa)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1800" b="1" dirty="0">
                <a:solidFill>
                  <a:srgbClr val="C00000"/>
                </a:solidFill>
                <a:latin typeface="Comic Sans MS" pitchFamily="66" charset="0"/>
              </a:rPr>
              <a:t>Klinik: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tr-TR" sz="1800" dirty="0">
                <a:latin typeface="Comic Sans MS" pitchFamily="66" charset="0"/>
              </a:rPr>
              <a:t>  Ateş, halsizlik, </a:t>
            </a:r>
            <a:r>
              <a:rPr lang="tr-TR" sz="1800" dirty="0" err="1">
                <a:latin typeface="Comic Sans MS" pitchFamily="66" charset="0"/>
              </a:rPr>
              <a:t>membranöz</a:t>
            </a:r>
            <a:r>
              <a:rPr lang="tr-TR" sz="1800" dirty="0">
                <a:latin typeface="Comic Sans MS" pitchFamily="66" charset="0"/>
              </a:rPr>
              <a:t> </a:t>
            </a:r>
            <a:r>
              <a:rPr lang="tr-TR" sz="1800" dirty="0" err="1">
                <a:latin typeface="Comic Sans MS" pitchFamily="66" charset="0"/>
              </a:rPr>
              <a:t>tonsillit</a:t>
            </a:r>
            <a:r>
              <a:rPr lang="tr-TR" sz="1800" dirty="0">
                <a:latin typeface="Comic Sans MS" pitchFamily="66" charset="0"/>
              </a:rPr>
              <a:t>, </a:t>
            </a:r>
            <a:r>
              <a:rPr lang="tr-TR" sz="1800" dirty="0" err="1">
                <a:latin typeface="Comic Sans MS" pitchFamily="66" charset="0"/>
              </a:rPr>
              <a:t>generalize</a:t>
            </a:r>
            <a:r>
              <a:rPr lang="tr-TR" sz="1800" dirty="0">
                <a:latin typeface="Comic Sans MS" pitchFamily="66" charset="0"/>
              </a:rPr>
              <a:t> LAP, HSM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tr-TR" sz="1800" dirty="0">
                <a:latin typeface="Comic Sans MS" pitchFamily="66" charset="0"/>
              </a:rPr>
              <a:t>  </a:t>
            </a:r>
            <a:r>
              <a:rPr lang="tr-TR" sz="1800" dirty="0" err="1">
                <a:latin typeface="Comic Sans MS" pitchFamily="66" charset="0"/>
              </a:rPr>
              <a:t>Jeneralize</a:t>
            </a:r>
            <a:r>
              <a:rPr lang="tr-TR" sz="1800" dirty="0">
                <a:latin typeface="Comic Sans MS" pitchFamily="66" charset="0"/>
              </a:rPr>
              <a:t> LAP (%90), </a:t>
            </a:r>
            <a:r>
              <a:rPr lang="tr-TR" sz="1800" dirty="0" err="1">
                <a:latin typeface="Comic Sans MS" pitchFamily="66" charset="0"/>
              </a:rPr>
              <a:t>splenomegali</a:t>
            </a:r>
            <a:r>
              <a:rPr lang="tr-TR" sz="1800" dirty="0">
                <a:latin typeface="Comic Sans MS" pitchFamily="66" charset="0"/>
              </a:rPr>
              <a:t> (%50), </a:t>
            </a:r>
            <a:r>
              <a:rPr lang="tr-TR" sz="1800" dirty="0" err="1">
                <a:latin typeface="Comic Sans MS" pitchFamily="66" charset="0"/>
              </a:rPr>
              <a:t>hepatomegali</a:t>
            </a:r>
            <a:r>
              <a:rPr lang="tr-TR" sz="1800" dirty="0">
                <a:latin typeface="Comic Sans MS" pitchFamily="66" charset="0"/>
              </a:rPr>
              <a:t> (%10)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tr-TR" sz="1800" dirty="0">
                <a:latin typeface="Comic Sans MS" pitchFamily="66" charset="0"/>
              </a:rPr>
              <a:t>  Yumuşak damakta </a:t>
            </a:r>
            <a:r>
              <a:rPr lang="tr-TR" sz="1800" dirty="0" err="1">
                <a:latin typeface="Comic Sans MS" pitchFamily="66" charset="0"/>
              </a:rPr>
              <a:t>peteşi</a:t>
            </a:r>
            <a:endParaRPr lang="tr-TR" sz="1800" dirty="0">
              <a:latin typeface="Comic Sans MS" pitchFamily="66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tr-TR" sz="1800" dirty="0">
                <a:latin typeface="Comic Sans MS" pitchFamily="66" charset="0"/>
              </a:rPr>
              <a:t>  </a:t>
            </a:r>
            <a:r>
              <a:rPr lang="tr-TR" sz="1800" dirty="0" err="1">
                <a:latin typeface="Comic Sans MS" pitchFamily="66" charset="0"/>
              </a:rPr>
              <a:t>Periorbital</a:t>
            </a:r>
            <a:r>
              <a:rPr lang="tr-TR" sz="1800" dirty="0">
                <a:latin typeface="Comic Sans MS" pitchFamily="66" charset="0"/>
              </a:rPr>
              <a:t> ödem (%50)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tr-TR" sz="1800" dirty="0">
                <a:latin typeface="Comic Sans MS" pitchFamily="66" charset="0"/>
              </a:rPr>
              <a:t>  Döküntü </a:t>
            </a:r>
          </a:p>
        </p:txBody>
      </p:sp>
      <p:pic>
        <p:nvPicPr>
          <p:cNvPr id="45060" name="8 İçerik Yer Tutucusu" descr="ebvvvvv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5" y="1910556"/>
            <a:ext cx="2381250" cy="4181475"/>
          </a:xfrm>
        </p:spPr>
      </p:pic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E66EEB-2985-4EEF-A0DA-0F1CA7ED4D1F}" type="slidenum">
              <a:rPr lang="tr-TR"/>
              <a:pPr>
                <a:defRPr/>
              </a:pPr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4952221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642942"/>
          </a:xfrm>
        </p:spPr>
        <p:txBody>
          <a:bodyPr>
            <a:noAutofit/>
          </a:bodyPr>
          <a:lstStyle/>
          <a:p>
            <a:r>
              <a:rPr lang="tr-TR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EBV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467544" y="1714488"/>
            <a:ext cx="8229600" cy="45914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000" b="1" dirty="0">
                <a:solidFill>
                  <a:srgbClr val="C00000"/>
                </a:solidFill>
              </a:rPr>
              <a:t>Döküntü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000" dirty="0"/>
              <a:t>%3-15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000" dirty="0"/>
              <a:t>Sıklıkla </a:t>
            </a:r>
            <a:r>
              <a:rPr lang="tr-TR" sz="2000" dirty="0" err="1"/>
              <a:t>makülopapüler</a:t>
            </a:r>
            <a:r>
              <a:rPr lang="tr-TR" sz="2000" dirty="0"/>
              <a:t>, genellikle gövde ve kollarda, nadiren </a:t>
            </a:r>
            <a:r>
              <a:rPr lang="tr-TR" sz="2000" dirty="0" err="1"/>
              <a:t>palmar</a:t>
            </a:r>
            <a:r>
              <a:rPr lang="tr-TR" sz="2000" dirty="0"/>
              <a:t> dermatit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000" b="1" dirty="0" err="1">
                <a:solidFill>
                  <a:schemeClr val="accent1">
                    <a:lumMod val="75000"/>
                  </a:schemeClr>
                </a:solidFill>
              </a:rPr>
              <a:t>Ampisilin</a:t>
            </a:r>
            <a:r>
              <a:rPr lang="tr-TR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000" b="1" dirty="0" err="1">
                <a:solidFill>
                  <a:schemeClr val="accent1">
                    <a:lumMod val="75000"/>
                  </a:schemeClr>
                </a:solidFill>
              </a:rPr>
              <a:t>raşı</a:t>
            </a:r>
            <a:r>
              <a:rPr lang="tr-TR" sz="20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tr-TR" sz="2000" dirty="0"/>
              <a:t>bakır renkli, kaşıntılı </a:t>
            </a:r>
            <a:r>
              <a:rPr lang="tr-TR" sz="2000" dirty="0" err="1"/>
              <a:t>makülopapüler</a:t>
            </a:r>
            <a:r>
              <a:rPr lang="tr-TR" sz="2000" dirty="0"/>
              <a:t> </a:t>
            </a:r>
            <a:r>
              <a:rPr lang="tr-TR" sz="2000" dirty="0" err="1"/>
              <a:t>erüpsiyon</a:t>
            </a:r>
            <a:r>
              <a:rPr lang="tr-TR" sz="2000" dirty="0"/>
              <a:t>, olasılıkla </a:t>
            </a:r>
            <a:r>
              <a:rPr lang="tr-TR" sz="2000" dirty="0" err="1"/>
              <a:t>immun</a:t>
            </a:r>
            <a:r>
              <a:rPr lang="tr-TR" sz="2000" dirty="0"/>
              <a:t> aracılı, antibiyotik kesimi ile geriler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000" b="1" dirty="0" err="1">
                <a:solidFill>
                  <a:schemeClr val="accent1">
                    <a:lumMod val="75000"/>
                  </a:schemeClr>
                </a:solidFill>
              </a:rPr>
              <a:t>Gianotti</a:t>
            </a:r>
            <a:r>
              <a:rPr lang="tr-TR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000" b="1" dirty="0" err="1">
                <a:solidFill>
                  <a:schemeClr val="accent1">
                    <a:lumMod val="75000"/>
                  </a:schemeClr>
                </a:solidFill>
              </a:rPr>
              <a:t>crosti</a:t>
            </a:r>
            <a:r>
              <a:rPr lang="tr-TR" sz="2000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tr-TR" sz="2000" dirty="0" err="1"/>
              <a:t>atopik</a:t>
            </a:r>
            <a:r>
              <a:rPr lang="tr-TR" sz="2000" dirty="0"/>
              <a:t> görünümde simetrik döküntü</a:t>
            </a:r>
          </a:p>
          <a:p>
            <a:pPr>
              <a:lnSpc>
                <a:spcPct val="150000"/>
              </a:lnSpc>
              <a:buClr>
                <a:srgbClr val="C00000"/>
              </a:buClr>
              <a:buNone/>
            </a:pPr>
            <a:r>
              <a:rPr lang="tr-TR" sz="2000" dirty="0"/>
              <a:t>    yanaklarda, </a:t>
            </a:r>
            <a:r>
              <a:rPr lang="tr-TR" sz="2000" dirty="0" err="1"/>
              <a:t>ext</a:t>
            </a:r>
            <a:r>
              <a:rPr lang="tr-TR" sz="2000" dirty="0"/>
              <a:t>.</a:t>
            </a:r>
            <a:r>
              <a:rPr lang="tr-TR" sz="2000" dirty="0" err="1"/>
              <a:t>lerde</a:t>
            </a:r>
            <a:r>
              <a:rPr lang="tr-TR" sz="2000" dirty="0"/>
              <a:t> ve kalçalarda plaklara ilerleyebilen </a:t>
            </a:r>
            <a:r>
              <a:rPr lang="tr-TR" sz="2000" dirty="0" err="1"/>
              <a:t>multipl</a:t>
            </a:r>
            <a:r>
              <a:rPr lang="tr-TR" sz="2000" dirty="0"/>
              <a:t> soluk pembe saydam renkli </a:t>
            </a:r>
            <a:r>
              <a:rPr lang="tr-TR" sz="2000" dirty="0" err="1"/>
              <a:t>papüller</a:t>
            </a:r>
            <a:r>
              <a:rPr lang="tr-TR" sz="2000" dirty="0"/>
              <a:t>, 15-50 güne kadar devam edebilir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1201-8219-4E3E-87DC-C6588B8E7EE9}" type="slidenum">
              <a:rPr lang="tr-TR" smtClean="0"/>
              <a:pPr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4768727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/>
          </a:bodyPr>
          <a:lstStyle/>
          <a:p>
            <a:r>
              <a:rPr lang="tr-TR" b="1" dirty="0">
                <a:latin typeface="+mn-lt"/>
              </a:rPr>
              <a:t>KIZIL</a:t>
            </a:r>
          </a:p>
        </p:txBody>
      </p:sp>
      <p:sp>
        <p:nvSpPr>
          <p:cNvPr id="7" name="6 İçerik Yer Tutucusu"/>
          <p:cNvSpPr>
            <a:spLocks noGrp="1"/>
          </p:cNvSpPr>
          <p:nvPr>
            <p:ph sz="half" idx="1"/>
          </p:nvPr>
        </p:nvSpPr>
        <p:spPr>
          <a:xfrm>
            <a:off x="457200" y="1358814"/>
            <a:ext cx="4400552" cy="4568999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000" b="1" dirty="0">
                <a:solidFill>
                  <a:srgbClr val="C00000"/>
                </a:solidFill>
              </a:rPr>
              <a:t>Etken: </a:t>
            </a:r>
            <a:r>
              <a:rPr lang="tr-TR" sz="2000" dirty="0"/>
              <a:t>A grubu beta </a:t>
            </a:r>
            <a:r>
              <a:rPr lang="tr-TR" sz="2000" dirty="0" err="1"/>
              <a:t>hemolitik</a:t>
            </a:r>
            <a:r>
              <a:rPr lang="tr-TR" sz="2000" dirty="0"/>
              <a:t> streptokok  (</a:t>
            </a:r>
            <a:r>
              <a:rPr lang="tr-TR" sz="2000" dirty="0" err="1"/>
              <a:t>eritrojenik</a:t>
            </a:r>
            <a:r>
              <a:rPr lang="tr-TR" sz="2000" dirty="0"/>
              <a:t> toksin)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000" b="1" dirty="0" err="1">
                <a:solidFill>
                  <a:srgbClr val="C00000"/>
                </a:solidFill>
              </a:rPr>
              <a:t>İnkubasyon</a:t>
            </a:r>
            <a:r>
              <a:rPr lang="tr-TR" sz="2000" b="1" dirty="0">
                <a:solidFill>
                  <a:srgbClr val="C00000"/>
                </a:solidFill>
              </a:rPr>
              <a:t>:</a:t>
            </a:r>
            <a:r>
              <a:rPr lang="tr-TR" sz="2000" dirty="0">
                <a:solidFill>
                  <a:srgbClr val="C00000"/>
                </a:solidFill>
              </a:rPr>
              <a:t> </a:t>
            </a:r>
            <a:r>
              <a:rPr lang="tr-TR" sz="2000" dirty="0"/>
              <a:t>1-7 gün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000" b="1" dirty="0" err="1">
                <a:solidFill>
                  <a:srgbClr val="C00000"/>
                </a:solidFill>
              </a:rPr>
              <a:t>Prodrom</a:t>
            </a:r>
            <a:r>
              <a:rPr lang="tr-TR" sz="2000" b="1" dirty="0">
                <a:solidFill>
                  <a:srgbClr val="C00000"/>
                </a:solidFill>
              </a:rPr>
              <a:t>: </a:t>
            </a:r>
            <a:r>
              <a:rPr lang="tr-TR" sz="2000" dirty="0"/>
              <a:t>12-24 saat süren ateş, boğaz ağrısı, </a:t>
            </a:r>
            <a:r>
              <a:rPr lang="tr-TR" sz="2000" dirty="0" err="1"/>
              <a:t>başağrısı</a:t>
            </a:r>
            <a:r>
              <a:rPr lang="tr-TR" sz="2000" dirty="0"/>
              <a:t>, kusma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000" b="1" dirty="0">
                <a:solidFill>
                  <a:srgbClr val="C00000"/>
                </a:solidFill>
              </a:rPr>
              <a:t>Klinik: 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000" dirty="0" err="1"/>
              <a:t>Orofarenks</a:t>
            </a:r>
            <a:r>
              <a:rPr lang="tr-TR" sz="2000" dirty="0"/>
              <a:t> GAS </a:t>
            </a:r>
            <a:r>
              <a:rPr lang="tr-TR" sz="2000" dirty="0" err="1"/>
              <a:t>farenjiti</a:t>
            </a:r>
            <a:r>
              <a:rPr lang="tr-TR" sz="2000" dirty="0"/>
              <a:t> ile aynı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000" dirty="0"/>
              <a:t>Dil önce beyaz, </a:t>
            </a:r>
            <a:r>
              <a:rPr lang="tr-TR" sz="2000" dirty="0" err="1"/>
              <a:t>deskuamasyonla</a:t>
            </a:r>
            <a:r>
              <a:rPr lang="tr-TR" sz="2000" dirty="0"/>
              <a:t> birlikte kırmızı dil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000" b="1" dirty="0">
                <a:solidFill>
                  <a:srgbClr val="C00000"/>
                </a:solidFill>
              </a:rPr>
              <a:t>Bulaştırıcılık: </a:t>
            </a:r>
            <a:r>
              <a:rPr lang="tr-TR" sz="2000" dirty="0"/>
              <a:t>AB tedavisi başlandıktan sonra 24 saat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endParaRPr lang="tr-TR" sz="1800" dirty="0">
              <a:latin typeface="Comic Sans MS" pitchFamily="66" charset="0"/>
            </a:endParaRP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133975" y="2520156"/>
            <a:ext cx="287655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1201-8219-4E3E-87DC-C6588B8E7EE9}" type="slidenum">
              <a:rPr lang="tr-TR" smtClean="0"/>
              <a:pPr/>
              <a:t>44</a:t>
            </a:fld>
            <a:endParaRPr lang="tr-T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9131" y="2928934"/>
            <a:ext cx="2186827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571480"/>
            <a:ext cx="2419354" cy="236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4500570"/>
            <a:ext cx="2786082" cy="181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Başlık"/>
          <p:cNvSpPr>
            <a:spLocks noGrp="1"/>
          </p:cNvSpPr>
          <p:nvPr>
            <p:ph type="title"/>
          </p:nvPr>
        </p:nvSpPr>
        <p:spPr>
          <a:xfrm>
            <a:off x="611188" y="333375"/>
            <a:ext cx="8229600" cy="1143000"/>
          </a:xfrm>
        </p:spPr>
        <p:txBody>
          <a:bodyPr/>
          <a:lstStyle/>
          <a:p>
            <a:pPr algn="ctr"/>
            <a:r>
              <a:rPr lang="tr-TR" sz="4000" b="1">
                <a:latin typeface="Comic Sans MS" pitchFamily="66" charset="0"/>
              </a:rPr>
              <a:t>KIZIL</a:t>
            </a:r>
            <a:endParaRPr lang="tr-TR" sz="400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785938"/>
            <a:ext cx="4038600" cy="4714875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tr-TR" sz="2000" b="1" dirty="0">
                <a:solidFill>
                  <a:srgbClr val="C00000"/>
                </a:solidFill>
                <a:latin typeface="Comic Sans MS" pitchFamily="66" charset="0"/>
              </a:rPr>
              <a:t>Döküntü:</a:t>
            </a:r>
          </a:p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tr-TR" sz="1800" dirty="0">
                <a:latin typeface="Comic Sans MS" pitchFamily="66" charset="0"/>
              </a:rPr>
              <a:t>Sıklıkla boyunda başlayıp gövde ve </a:t>
            </a:r>
            <a:r>
              <a:rPr lang="tr-TR" sz="1800" dirty="0" err="1">
                <a:latin typeface="Comic Sans MS" pitchFamily="66" charset="0"/>
              </a:rPr>
              <a:t>extremitelere</a:t>
            </a:r>
            <a:r>
              <a:rPr lang="tr-TR" sz="1800" dirty="0">
                <a:latin typeface="Comic Sans MS" pitchFamily="66" charset="0"/>
              </a:rPr>
              <a:t> yayılır</a:t>
            </a:r>
          </a:p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tr-TR" sz="1800" dirty="0">
                <a:latin typeface="Comic Sans MS" pitchFamily="66" charset="0"/>
              </a:rPr>
              <a:t>Yaygın, </a:t>
            </a:r>
            <a:r>
              <a:rPr lang="tr-TR" sz="1800" dirty="0" err="1">
                <a:latin typeface="Comic Sans MS" pitchFamily="66" charset="0"/>
              </a:rPr>
              <a:t>papüler</a:t>
            </a:r>
            <a:r>
              <a:rPr lang="tr-TR" sz="1800" dirty="0">
                <a:latin typeface="Comic Sans MS" pitchFamily="66" charset="0"/>
              </a:rPr>
              <a:t>, cilde parlak kırmızı veren </a:t>
            </a:r>
            <a:r>
              <a:rPr lang="tr-TR" sz="1800" dirty="0" err="1">
                <a:latin typeface="Comic Sans MS" pitchFamily="66" charset="0"/>
              </a:rPr>
              <a:t>eritematöz</a:t>
            </a:r>
            <a:r>
              <a:rPr lang="tr-TR" sz="1800" dirty="0">
                <a:latin typeface="Comic Sans MS" pitchFamily="66" charset="0"/>
              </a:rPr>
              <a:t> döküntü</a:t>
            </a:r>
          </a:p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tr-TR" sz="1800" dirty="0">
                <a:latin typeface="Comic Sans MS" pitchFamily="66" charset="0"/>
              </a:rPr>
              <a:t>Dirsek,</a:t>
            </a:r>
            <a:r>
              <a:rPr lang="tr-TR" sz="1800" dirty="0" err="1">
                <a:latin typeface="Comic Sans MS" pitchFamily="66" charset="0"/>
              </a:rPr>
              <a:t>aksilla</a:t>
            </a:r>
            <a:r>
              <a:rPr lang="tr-TR" sz="1800" dirty="0">
                <a:latin typeface="Comic Sans MS" pitchFamily="66" charset="0"/>
              </a:rPr>
              <a:t>, kasıklarda yoğun olma eğiliminde </a:t>
            </a:r>
            <a:r>
              <a:rPr lang="tr-TR" sz="1800" b="1" i="1" dirty="0" err="1">
                <a:solidFill>
                  <a:srgbClr val="C00000"/>
                </a:solidFill>
                <a:latin typeface="Comic Sans MS" pitchFamily="66" charset="0"/>
                <a:sym typeface="Wingdings" pitchFamily="2" charset="2"/>
              </a:rPr>
              <a:t>pastia</a:t>
            </a:r>
            <a:r>
              <a:rPr lang="tr-TR" sz="1800" b="1" i="1" dirty="0">
                <a:solidFill>
                  <a:srgbClr val="C00000"/>
                </a:solidFill>
                <a:latin typeface="Comic Sans MS" pitchFamily="66" charset="0"/>
                <a:sym typeface="Wingdings" pitchFamily="2" charset="2"/>
              </a:rPr>
              <a:t> çizgileri</a:t>
            </a:r>
          </a:p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tr-TR" sz="1800" dirty="0">
                <a:latin typeface="Comic Sans MS" pitchFamily="66" charset="0"/>
                <a:sym typeface="Wingdings" pitchFamily="2" charset="2"/>
              </a:rPr>
              <a:t>Genelde yüz korunur, ağız çevresinin soluk kaldığı yanaklarda döküntü olabilir.</a:t>
            </a:r>
          </a:p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tr-TR" sz="1800" dirty="0">
                <a:latin typeface="Comic Sans MS" pitchFamily="66" charset="0"/>
                <a:sym typeface="Wingdings" pitchFamily="2" charset="2"/>
              </a:rPr>
              <a:t>3-4 gün içinde solar, ardından </a:t>
            </a:r>
            <a:r>
              <a:rPr lang="tr-TR" sz="1800" dirty="0" err="1">
                <a:latin typeface="Comic Sans MS" pitchFamily="66" charset="0"/>
                <a:sym typeface="Wingdings" pitchFamily="2" charset="2"/>
              </a:rPr>
              <a:t>deskuamasyon</a:t>
            </a:r>
            <a:r>
              <a:rPr lang="tr-TR" sz="1800" dirty="0">
                <a:latin typeface="Comic Sans MS" pitchFamily="66" charset="0"/>
                <a:sym typeface="Wingdings" pitchFamily="2" charset="2"/>
              </a:rPr>
              <a:t> </a:t>
            </a:r>
            <a:endParaRPr lang="tr-TR" sz="1800" dirty="0">
              <a:latin typeface="Comic Sans MS" pitchFamily="66" charset="0"/>
            </a:endParaRPr>
          </a:p>
        </p:txBody>
      </p:sp>
      <p:pic>
        <p:nvPicPr>
          <p:cNvPr id="5" name="4 İçerik Yer Tutucusu" descr="kızıl döküntü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077244"/>
            <a:ext cx="3848100" cy="3848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DA71B1-FA22-4D7B-A605-FA98AA226E94}" type="slidenum">
              <a:rPr lang="tr-TR"/>
              <a:pPr>
                <a:defRPr/>
              </a:pPr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4362600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251930"/>
            <a:ext cx="3602525" cy="4648200"/>
          </a:xfrm>
          <a:prstGeom prst="rect">
            <a:avLst/>
          </a:prstGeom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B96CA-949B-4D14-9D74-7A3B6999A164}" type="slidenum">
              <a:rPr lang="tr-TR" smtClean="0"/>
              <a:pPr>
                <a:defRPr/>
              </a:pPr>
              <a:t>46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391" y="1193552"/>
            <a:ext cx="4213812" cy="4764956"/>
          </a:xfrm>
          <a:prstGeom prst="rect">
            <a:avLst/>
          </a:prstGeom>
        </p:spPr>
      </p:pic>
      <p:sp>
        <p:nvSpPr>
          <p:cNvPr id="7" name="Yuvarlatılmış Dikdörtgen 6"/>
          <p:cNvSpPr/>
          <p:nvPr/>
        </p:nvSpPr>
        <p:spPr bwMode="auto">
          <a:xfrm>
            <a:off x="899592" y="5958508"/>
            <a:ext cx="2376264" cy="35081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Pastia</a:t>
            </a:r>
            <a:r>
              <a:rPr kumimoji="1" 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 çizgileri</a:t>
            </a:r>
          </a:p>
        </p:txBody>
      </p:sp>
    </p:spTree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928694"/>
          </a:xfrm>
        </p:spPr>
        <p:txBody>
          <a:bodyPr>
            <a:normAutofit/>
          </a:bodyPr>
          <a:lstStyle/>
          <a:p>
            <a:r>
              <a:rPr lang="tr-TR" b="1" dirty="0" err="1">
                <a:latin typeface="+mn-lt"/>
              </a:rPr>
              <a:t>Meningokoksemi</a:t>
            </a:r>
            <a:r>
              <a:rPr lang="tr-TR" b="1" dirty="0">
                <a:latin typeface="+mn-lt"/>
              </a:rPr>
              <a:t>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857364"/>
            <a:ext cx="4257676" cy="449756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000" b="1" dirty="0">
                <a:solidFill>
                  <a:srgbClr val="C00000"/>
                </a:solidFill>
              </a:rPr>
              <a:t>Etken: </a:t>
            </a:r>
            <a:r>
              <a:rPr lang="tr-TR" sz="2000" i="1" dirty="0"/>
              <a:t>N. </a:t>
            </a:r>
            <a:r>
              <a:rPr lang="tr-TR" sz="2000" i="1" dirty="0" err="1"/>
              <a:t>meningitidis</a:t>
            </a:r>
            <a:r>
              <a:rPr lang="tr-TR" sz="2000" dirty="0"/>
              <a:t>, gr (-) </a:t>
            </a:r>
            <a:r>
              <a:rPr lang="tr-TR" sz="2000" dirty="0" err="1"/>
              <a:t>oksidaz</a:t>
            </a:r>
            <a:r>
              <a:rPr lang="tr-TR" sz="2000" dirty="0"/>
              <a:t> + </a:t>
            </a:r>
            <a:r>
              <a:rPr lang="tr-TR" sz="2000" dirty="0" err="1"/>
              <a:t>diplokok</a:t>
            </a:r>
            <a:endParaRPr lang="tr-TR" sz="2000" dirty="0"/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000" b="1" dirty="0">
                <a:solidFill>
                  <a:srgbClr val="C00000"/>
                </a:solidFill>
              </a:rPr>
              <a:t>Klinik: </a:t>
            </a:r>
            <a:r>
              <a:rPr lang="tr-TR" sz="2000" dirty="0"/>
              <a:t>ateş</a:t>
            </a:r>
            <a:r>
              <a:rPr lang="tr-TR" sz="2000" dirty="0">
                <a:sym typeface="Wingdings" pitchFamily="2" charset="2"/>
              </a:rPr>
              <a:t> </a:t>
            </a:r>
            <a:r>
              <a:rPr lang="tr-TR" sz="2000" dirty="0" err="1">
                <a:sym typeface="Wingdings" pitchFamily="2" charset="2"/>
              </a:rPr>
              <a:t>okult</a:t>
            </a:r>
            <a:r>
              <a:rPr lang="tr-TR" sz="2000" dirty="0">
                <a:sym typeface="Wingdings" pitchFamily="2" charset="2"/>
              </a:rPr>
              <a:t> </a:t>
            </a:r>
            <a:r>
              <a:rPr lang="tr-TR" sz="2000" dirty="0" err="1">
                <a:sym typeface="Wingdings" pitchFamily="2" charset="2"/>
              </a:rPr>
              <a:t>bakteriyemi</a:t>
            </a:r>
            <a:r>
              <a:rPr lang="tr-TR" sz="2000" dirty="0">
                <a:sym typeface="Wingdings" pitchFamily="2" charset="2"/>
              </a:rPr>
              <a:t> menenjit </a:t>
            </a:r>
            <a:r>
              <a:rPr lang="tr-TR" sz="2000" dirty="0" err="1">
                <a:sym typeface="Wingdings" pitchFamily="2" charset="2"/>
              </a:rPr>
              <a:t>sepsis</a:t>
            </a:r>
            <a:endParaRPr lang="tr-TR" sz="2000" dirty="0">
              <a:sym typeface="Wingdings" pitchFamily="2" charset="2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000" b="1" dirty="0">
                <a:solidFill>
                  <a:srgbClr val="C00000"/>
                </a:solidFill>
                <a:sym typeface="Wingdings" pitchFamily="2" charset="2"/>
              </a:rPr>
              <a:t>Klasik bulgular: </a:t>
            </a:r>
            <a:r>
              <a:rPr lang="tr-TR" sz="2000" dirty="0" err="1">
                <a:sym typeface="Wingdings" pitchFamily="2" charset="2"/>
              </a:rPr>
              <a:t>hemorajik</a:t>
            </a:r>
            <a:r>
              <a:rPr lang="tr-TR" sz="2000" dirty="0">
                <a:sym typeface="Wingdings" pitchFamily="2" charset="2"/>
              </a:rPr>
              <a:t> döküntü, ense sertliği, </a:t>
            </a:r>
            <a:r>
              <a:rPr lang="tr-TR" sz="2000" dirty="0" err="1">
                <a:sym typeface="Wingdings" pitchFamily="2" charset="2"/>
              </a:rPr>
              <a:t>fotofobi</a:t>
            </a:r>
            <a:r>
              <a:rPr lang="tr-TR" sz="2000" dirty="0">
                <a:sym typeface="Wingdings" pitchFamily="2" charset="2"/>
              </a:rPr>
              <a:t>, </a:t>
            </a:r>
            <a:r>
              <a:rPr lang="tr-TR" sz="2000" dirty="0" err="1">
                <a:sym typeface="Wingdings" pitchFamily="2" charset="2"/>
              </a:rPr>
              <a:t>pulsatil</a:t>
            </a:r>
            <a:r>
              <a:rPr lang="tr-TR" sz="2000" dirty="0">
                <a:sym typeface="Wingdings" pitchFamily="2" charset="2"/>
              </a:rPr>
              <a:t> </a:t>
            </a:r>
            <a:r>
              <a:rPr lang="tr-TR" sz="2000" dirty="0" err="1">
                <a:sym typeface="Wingdings" pitchFamily="2" charset="2"/>
              </a:rPr>
              <a:t>fontanel</a:t>
            </a:r>
            <a:endParaRPr lang="tr-TR" sz="2000" dirty="0">
              <a:sym typeface="Wingdings" pitchFamily="2" charset="2"/>
            </a:endParaRPr>
          </a:p>
        </p:txBody>
      </p:sp>
      <p:pic>
        <p:nvPicPr>
          <p:cNvPr id="5" name="Picture 6" descr="meningococcemia_1_031001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57752" y="2071678"/>
            <a:ext cx="4038600" cy="28847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1201-8219-4E3E-87DC-C6588B8E7EE9}" type="slidenum">
              <a:rPr lang="tr-TR" smtClean="0"/>
              <a:pPr/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1716220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Başlık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algn="ctr"/>
            <a:r>
              <a:rPr lang="tr-TR" sz="4000" b="1">
                <a:latin typeface="Comic Sans MS" pitchFamily="66" charset="0"/>
              </a:rPr>
              <a:t>Kawasaki hastalığı</a:t>
            </a:r>
          </a:p>
        </p:txBody>
      </p:sp>
      <p:sp>
        <p:nvSpPr>
          <p:cNvPr id="53251" name="10 Metin Yer Tutucusu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r>
              <a:rPr lang="tr-TR" sz="2000">
                <a:solidFill>
                  <a:srgbClr val="C00000"/>
                </a:solidFill>
                <a:latin typeface="Comic Sans MS" pitchFamily="66" charset="0"/>
              </a:rPr>
              <a:t>Tanı Kriterleri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4257675" cy="3846513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tr-TR" dirty="0">
                <a:latin typeface="Comic Sans MS" pitchFamily="66" charset="0"/>
              </a:rPr>
              <a:t>En az 5 gündür süren ateş +aşağıdakilerden dördü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tr-TR" dirty="0" err="1">
                <a:latin typeface="Comic Sans MS" pitchFamily="66" charset="0"/>
              </a:rPr>
              <a:t>Bilateral</a:t>
            </a:r>
            <a:r>
              <a:rPr lang="tr-TR" dirty="0">
                <a:latin typeface="Comic Sans MS" pitchFamily="66" charset="0"/>
              </a:rPr>
              <a:t> </a:t>
            </a:r>
            <a:r>
              <a:rPr lang="tr-TR" dirty="0" err="1">
                <a:latin typeface="Comic Sans MS" pitchFamily="66" charset="0"/>
              </a:rPr>
              <a:t>nonpürülan</a:t>
            </a:r>
            <a:r>
              <a:rPr lang="tr-TR" dirty="0">
                <a:latin typeface="Comic Sans MS" pitchFamily="66" charset="0"/>
              </a:rPr>
              <a:t> </a:t>
            </a:r>
            <a:r>
              <a:rPr lang="tr-TR" dirty="0" err="1">
                <a:latin typeface="Comic Sans MS" pitchFamily="66" charset="0"/>
              </a:rPr>
              <a:t>konjunktivit</a:t>
            </a:r>
            <a:r>
              <a:rPr lang="tr-TR" dirty="0">
                <a:latin typeface="Comic Sans MS" pitchFamily="66" charset="0"/>
              </a:rPr>
              <a:t> (%80-90)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tr-TR" dirty="0">
                <a:latin typeface="Comic Sans MS" pitchFamily="66" charset="0"/>
              </a:rPr>
              <a:t>Ağız boşluğu ve dudaklarda değişiklikler(dudaklarda </a:t>
            </a:r>
            <a:r>
              <a:rPr lang="tr-TR" dirty="0" err="1">
                <a:latin typeface="Comic Sans MS" pitchFamily="66" charset="0"/>
              </a:rPr>
              <a:t>eritem</a:t>
            </a:r>
            <a:r>
              <a:rPr lang="tr-TR" dirty="0">
                <a:latin typeface="Comic Sans MS" pitchFamily="66" charset="0"/>
              </a:rPr>
              <a:t> ve çatlaklar, </a:t>
            </a:r>
            <a:r>
              <a:rPr lang="tr-TR" dirty="0" err="1">
                <a:latin typeface="Comic Sans MS" pitchFamily="66" charset="0"/>
              </a:rPr>
              <a:t>orofarenkste</a:t>
            </a:r>
            <a:r>
              <a:rPr lang="tr-TR" dirty="0">
                <a:latin typeface="Comic Sans MS" pitchFamily="66" charset="0"/>
              </a:rPr>
              <a:t> </a:t>
            </a:r>
            <a:r>
              <a:rPr lang="tr-TR" dirty="0" err="1">
                <a:latin typeface="Comic Sans MS" pitchFamily="66" charset="0"/>
              </a:rPr>
              <a:t>hiperemi</a:t>
            </a:r>
            <a:r>
              <a:rPr lang="tr-TR" dirty="0">
                <a:latin typeface="Comic Sans MS" pitchFamily="66" charset="0"/>
              </a:rPr>
              <a:t>, çilek dili)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tr-TR" dirty="0">
                <a:latin typeface="Comic Sans MS" pitchFamily="66" charset="0"/>
              </a:rPr>
              <a:t>El ve ayaklarda </a:t>
            </a:r>
            <a:r>
              <a:rPr lang="tr-TR" dirty="0" err="1">
                <a:latin typeface="Comic Sans MS" pitchFamily="66" charset="0"/>
              </a:rPr>
              <a:t>eritem</a:t>
            </a:r>
            <a:r>
              <a:rPr lang="tr-TR" dirty="0">
                <a:latin typeface="Comic Sans MS" pitchFamily="66" charset="0"/>
              </a:rPr>
              <a:t>-şişlik, parmak </a:t>
            </a:r>
            <a:r>
              <a:rPr lang="tr-TR" dirty="0" err="1">
                <a:latin typeface="Comic Sans MS" pitchFamily="66" charset="0"/>
              </a:rPr>
              <a:t>uçlraında</a:t>
            </a:r>
            <a:r>
              <a:rPr lang="tr-TR" dirty="0">
                <a:latin typeface="Comic Sans MS" pitchFamily="66" charset="0"/>
              </a:rPr>
              <a:t> soyulma (%80)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tr-TR" dirty="0" err="1">
                <a:latin typeface="Comic Sans MS" pitchFamily="66" charset="0"/>
              </a:rPr>
              <a:t>Polimorf</a:t>
            </a:r>
            <a:r>
              <a:rPr lang="tr-TR" dirty="0">
                <a:latin typeface="Comic Sans MS" pitchFamily="66" charset="0"/>
              </a:rPr>
              <a:t> döküntü (%90)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tr-TR" dirty="0">
                <a:latin typeface="Comic Sans MS" pitchFamily="66" charset="0"/>
              </a:rPr>
              <a:t>&gt;1.5 cm </a:t>
            </a:r>
            <a:r>
              <a:rPr lang="tr-TR" dirty="0" err="1">
                <a:latin typeface="Comic Sans MS" pitchFamily="66" charset="0"/>
              </a:rPr>
              <a:t>servikal</a:t>
            </a:r>
            <a:r>
              <a:rPr lang="tr-TR" dirty="0">
                <a:latin typeface="Comic Sans MS" pitchFamily="66" charset="0"/>
              </a:rPr>
              <a:t> LAP (%50)</a:t>
            </a:r>
          </a:p>
        </p:txBody>
      </p:sp>
      <p:sp>
        <p:nvSpPr>
          <p:cNvPr id="53252" name="11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endParaRPr lang="tr-TR"/>
          </a:p>
        </p:txBody>
      </p:sp>
      <p:pic>
        <p:nvPicPr>
          <p:cNvPr id="13" name="12 İçerik Yer Tutucusu" descr="kawaski4.jpe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29150" y="2687459"/>
            <a:ext cx="3887788" cy="33198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AD3AC0-405D-4E65-A619-DE4687F79CC9}" type="slidenum">
              <a:rPr lang="tr-TR"/>
              <a:pPr>
                <a:defRPr/>
              </a:pPr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6291198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Başlık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1214437"/>
          </a:xfrm>
        </p:spPr>
        <p:txBody>
          <a:bodyPr/>
          <a:lstStyle/>
          <a:p>
            <a:pPr algn="ctr"/>
            <a:r>
              <a:rPr lang="tr-TR" sz="4000" b="1">
                <a:latin typeface="Comic Sans MS" pitchFamily="66" charset="0"/>
              </a:rPr>
              <a:t>Eritema multiforme</a:t>
            </a:r>
            <a:endParaRPr lang="tr-TR" sz="4000"/>
          </a:p>
        </p:txBody>
      </p:sp>
      <p:sp>
        <p:nvSpPr>
          <p:cNvPr id="58371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 2" pitchFamily="18" charset="2"/>
              <a:buNone/>
            </a:pPr>
            <a:r>
              <a:rPr lang="tr-TR" sz="2400" b="1">
                <a:solidFill>
                  <a:srgbClr val="C00000"/>
                </a:solidFill>
                <a:latin typeface="Comic Sans MS" pitchFamily="66" charset="0"/>
              </a:rPr>
              <a:t>Klinik: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400">
                <a:latin typeface="Comic Sans MS" pitchFamily="66" charset="0"/>
              </a:rPr>
              <a:t>Akut, kendini sınırlayıcı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400">
                <a:latin typeface="Comic Sans MS" pitchFamily="66" charset="0"/>
              </a:rPr>
              <a:t>Mukozal tutulum çok az veya yok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 2" pitchFamily="18" charset="2"/>
              <a:buNone/>
            </a:pPr>
            <a:r>
              <a:rPr lang="tr-TR" sz="2400" b="1">
                <a:solidFill>
                  <a:srgbClr val="C00000"/>
                </a:solidFill>
                <a:latin typeface="Comic Sans MS" pitchFamily="66" charset="0"/>
              </a:rPr>
              <a:t>Etyoloji: </a:t>
            </a:r>
            <a:r>
              <a:rPr lang="tr-TR" sz="2400">
                <a:latin typeface="Comic Sans MS" pitchFamily="66" charset="0"/>
              </a:rPr>
              <a:t>HSV, mikoplazma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 2" pitchFamily="18" charset="2"/>
              <a:buNone/>
            </a:pPr>
            <a:r>
              <a:rPr lang="tr-TR" sz="2400" b="1">
                <a:solidFill>
                  <a:srgbClr val="C00000"/>
                </a:solidFill>
                <a:latin typeface="Comic Sans MS" pitchFamily="66" charset="0"/>
              </a:rPr>
              <a:t>Tedavi: </a:t>
            </a:r>
            <a:r>
              <a:rPr lang="tr-TR" sz="2400">
                <a:latin typeface="Comic Sans MS" pitchFamily="66" charset="0"/>
              </a:rPr>
              <a:t>HSV</a:t>
            </a:r>
            <a:r>
              <a:rPr lang="tr-TR" sz="2400">
                <a:latin typeface="Comic Sans MS" pitchFamily="66" charset="0"/>
                <a:sym typeface="Wingdings" pitchFamily="2" charset="2"/>
              </a:rPr>
              <a:t>asiklovir                                                            topikal steroid, antihistaminik, steroid??</a:t>
            </a:r>
            <a:endParaRPr lang="tr-TR" sz="240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672E0E-247A-448A-8EA0-75E2179EB89C}" type="slidenum">
              <a:rPr lang="tr-TR"/>
              <a:pPr>
                <a:defRPr/>
              </a:pPr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485105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r>
              <a:rPr lang="tr-TR" b="1" dirty="0">
                <a:latin typeface="+mn-lt"/>
                <a:cs typeface="Calibri" panose="020F0502020204030204" pitchFamily="34" charset="0"/>
              </a:rPr>
              <a:t>Fizik muayene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tr-TR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Makül</a:t>
            </a:r>
            <a:r>
              <a:rPr lang="tr-TR" sz="28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000" dirty="0">
                <a:cs typeface="Calibri" panose="020F0502020204030204" pitchFamily="34" charset="0"/>
              </a:rPr>
              <a:t>Çevresindeki normal deri alanından renk olarak farklı olan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000" dirty="0">
                <a:cs typeface="Calibri" panose="020F0502020204030204" pitchFamily="34" charset="0"/>
              </a:rPr>
              <a:t>Sınırları belirli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000" dirty="0">
                <a:cs typeface="Calibri" panose="020F0502020204030204" pitchFamily="34" charset="0"/>
              </a:rPr>
              <a:t>Deriden kabarık veya çökük </a:t>
            </a:r>
            <a:r>
              <a:rPr lang="tr-TR" sz="2000" b="1" dirty="0">
                <a:cs typeface="Calibri" panose="020F0502020204030204" pitchFamily="34" charset="0"/>
              </a:rPr>
              <a:t>olmayan</a:t>
            </a:r>
            <a:r>
              <a:rPr lang="tr-TR" sz="2000" dirty="0">
                <a:cs typeface="Calibri" panose="020F0502020204030204" pitchFamily="34" charset="0"/>
              </a:rPr>
              <a:t> alan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000" dirty="0">
                <a:cs typeface="Calibri" panose="020F0502020204030204" pitchFamily="34" charset="0"/>
              </a:rPr>
              <a:t>Herhangi bir boyutta olabilir</a:t>
            </a:r>
          </a:p>
          <a:p>
            <a:pPr>
              <a:buFont typeface="Wingdings" pitchFamily="2" charset="2"/>
              <a:buChar char="Ø"/>
            </a:pPr>
            <a:endParaRPr lang="tr-TR" sz="2000" dirty="0">
              <a:cs typeface="Calibri" panose="020F0502020204030204" pitchFamily="34" charset="0"/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1201-8219-4E3E-87DC-C6588B8E7EE9}" type="slidenum">
              <a:rPr lang="tr-TR" smtClean="0"/>
              <a:pPr/>
              <a:t>5</a:t>
            </a:fld>
            <a:endParaRPr lang="tr-TR"/>
          </a:p>
        </p:txBody>
      </p:sp>
      <p:pic>
        <p:nvPicPr>
          <p:cNvPr id="9" name="9 İçerik Yer Tutucusu" descr="cafeaula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32412" y="2643182"/>
            <a:ext cx="2667000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64533888"/>
      </p:ext>
    </p:extLst>
  </p:cSld>
  <p:clrMapOvr>
    <a:masterClrMapping/>
  </p:clrMapOvr>
  <p:transition spd="slow">
    <p:push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Başlık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66775"/>
          </a:xfrm>
        </p:spPr>
        <p:txBody>
          <a:bodyPr/>
          <a:lstStyle/>
          <a:p>
            <a:pPr algn="ctr"/>
            <a:r>
              <a:rPr lang="tr-TR" sz="4000" b="1">
                <a:latin typeface="Comic Sans MS" pitchFamily="66" charset="0"/>
              </a:rPr>
              <a:t>Eritema multiforme</a:t>
            </a:r>
          </a:p>
        </p:txBody>
      </p:sp>
      <p:sp>
        <p:nvSpPr>
          <p:cNvPr id="59395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785938"/>
            <a:ext cx="4257675" cy="45688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FF3300"/>
              </a:buClr>
              <a:buFont typeface="Wingdings 2" pitchFamily="18" charset="2"/>
              <a:buNone/>
            </a:pPr>
            <a:r>
              <a:rPr lang="tr-TR" sz="2000" b="1">
                <a:solidFill>
                  <a:srgbClr val="C00000"/>
                </a:solidFill>
                <a:latin typeface="Comic Sans MS" pitchFamily="66" charset="0"/>
              </a:rPr>
              <a:t>Döküntü: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000">
                <a:latin typeface="Comic Sans MS" pitchFamily="66" charset="0"/>
              </a:rPr>
              <a:t>Target lezyon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000">
                <a:latin typeface="Comic Sans MS" pitchFamily="66" charset="0"/>
              </a:rPr>
              <a:t>Periferik olarak dağılmış simetrik maküllerdir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000">
                <a:latin typeface="Comic Sans MS" pitchFamily="66" charset="0"/>
              </a:rPr>
              <a:t>Akral dağılım; el ve ayak sırtları, el bilekleri, dizler, ön kolun ve bacakların ekstansör yüzleri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000">
                <a:latin typeface="Comic Sans MS" pitchFamily="66" charset="0"/>
              </a:rPr>
              <a:t>Yer değiştirir,fiks değil!</a:t>
            </a:r>
          </a:p>
        </p:txBody>
      </p:sp>
      <p:pic>
        <p:nvPicPr>
          <p:cNvPr id="59396" name="7 İçerik Yer Tutucusu" descr="eritema mull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77244"/>
            <a:ext cx="3848100" cy="3848100"/>
          </a:xfrm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C8325-82E4-4FF4-A500-4A05A0A6C583}" type="slidenum">
              <a:rPr lang="tr-TR"/>
              <a:pPr>
                <a:defRPr/>
              </a:pPr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4248428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71480"/>
            <a:ext cx="8329642" cy="1275608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000" b="1" dirty="0">
                <a:latin typeface="+mn-lt"/>
              </a:rPr>
              <a:t>Sonuç olarak</a:t>
            </a:r>
            <a:br>
              <a:rPr lang="tr-TR" sz="4000" b="1" dirty="0">
                <a:latin typeface="+mn-lt"/>
              </a:rPr>
            </a:br>
            <a:r>
              <a:rPr lang="tr-TR" sz="2700" b="1" dirty="0">
                <a:latin typeface="Comic Sans MS" pitchFamily="66" charset="0"/>
              </a:rPr>
              <a:t>Çocukta ateş ve döküntü/ hızlı tanı ve tedavi önemli, çünkü: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tr-TR" sz="2000" dirty="0">
              <a:latin typeface="Comic Sans MS" pitchFamily="66" charset="0"/>
            </a:endParaRPr>
          </a:p>
          <a:p>
            <a:pPr algn="ctr">
              <a:buNone/>
            </a:pPr>
            <a:endParaRPr lang="tr-TR" sz="2000" dirty="0">
              <a:latin typeface="Comic Sans MS" pitchFamily="66" charset="0"/>
            </a:endParaRPr>
          </a:p>
          <a:p>
            <a:pPr algn="ctr">
              <a:buNone/>
            </a:pPr>
            <a:endParaRPr lang="tr-TR" sz="2000" dirty="0">
              <a:latin typeface="Comic Sans MS" pitchFamily="66" charset="0"/>
            </a:endParaRPr>
          </a:p>
          <a:p>
            <a:pPr algn="ctr">
              <a:buNone/>
            </a:pPr>
            <a:endParaRPr lang="tr-TR" sz="2000" dirty="0">
              <a:latin typeface="Comic Sans MS" pitchFamily="66" charset="0"/>
            </a:endParaRPr>
          </a:p>
          <a:p>
            <a:pPr algn="ctr">
              <a:buNone/>
            </a:pPr>
            <a:endParaRPr lang="tr-TR" sz="2000" dirty="0">
              <a:latin typeface="Comic Sans MS" pitchFamily="66" charset="0"/>
            </a:endParaRPr>
          </a:p>
          <a:p>
            <a:pPr algn="ctr">
              <a:buNone/>
            </a:pPr>
            <a:endParaRPr lang="tr-TR" sz="2000" dirty="0">
              <a:latin typeface="Comic Sans MS" pitchFamily="66" charset="0"/>
            </a:endParaRPr>
          </a:p>
          <a:p>
            <a:pPr algn="ctr">
              <a:buNone/>
            </a:pPr>
            <a:endParaRPr lang="tr-TR" sz="2000" dirty="0">
              <a:latin typeface="Comic Sans MS" pitchFamily="66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1201-8219-4E3E-87DC-C6588B8E7EE9}" type="slidenum">
              <a:rPr lang="tr-TR" smtClean="0"/>
              <a:pPr/>
              <a:t>51</a:t>
            </a:fld>
            <a:endParaRPr lang="tr-TR"/>
          </a:p>
        </p:txBody>
      </p:sp>
      <p:sp>
        <p:nvSpPr>
          <p:cNvPr id="4" name="Yuvarlatılmış Dikdörtgen 3"/>
          <p:cNvSpPr/>
          <p:nvPr/>
        </p:nvSpPr>
        <p:spPr bwMode="auto">
          <a:xfrm>
            <a:off x="694124" y="2572588"/>
            <a:ext cx="7272808" cy="200853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tr-TR" sz="2400" b="1" dirty="0">
                <a:latin typeface="+mn-lt"/>
              </a:rPr>
              <a:t>Döküntülü hastalığın şiddeti, hafif seyirli bir hastalıktan yaşamı tehdit eden ciddi bir hastalığa kadar değişebilir, </a:t>
            </a:r>
            <a:r>
              <a:rPr lang="tr-TR" sz="2400" b="1" dirty="0" err="1">
                <a:latin typeface="+mn-lt"/>
              </a:rPr>
              <a:t>meningokoksemi</a:t>
            </a:r>
            <a:r>
              <a:rPr lang="tr-TR" sz="2400" b="1" dirty="0">
                <a:latin typeface="+mn-lt"/>
              </a:rPr>
              <a:t> şüphesinde ampirik tedavi ile ilgili kararlar hızla alınmalıdır!!</a:t>
            </a:r>
          </a:p>
        </p:txBody>
      </p:sp>
    </p:spTree>
    <p:extLst>
      <p:ext uri="{BB962C8B-B14F-4D97-AF65-F5344CB8AC3E}">
        <p14:creationId xmlns:p14="http://schemas.microsoft.com/office/powerpoint/2010/main" val="1376094456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BCD22FED-60FB-4F84-D7FD-E6F6DF3D5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1C0766C0-A499-A285-AE2B-DE02A766D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TEŞEKKÜRLER</a:t>
            </a:r>
          </a:p>
        </p:txBody>
      </p:sp>
      <p:sp>
        <p:nvSpPr>
          <p:cNvPr id="2" name="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2D10BB-8FD1-4C25-AE4A-099A7A7ECB79}" type="slidenum">
              <a:rPr lang="tr-TR" smtClean="0"/>
              <a:pPr>
                <a:defRPr/>
              </a:pPr>
              <a:t>52</a:t>
            </a:fld>
            <a:endParaRPr lang="tr-TR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cs typeface="Calibri" panose="020F0502020204030204" pitchFamily="34" charset="0"/>
              </a:rPr>
              <a:t>Fizik İnceleme</a:t>
            </a:r>
            <a:endParaRPr lang="tr-TR" sz="4000" dirty="0">
              <a:latin typeface="Comic Sans MS" pitchFamily="66" charset="0"/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829180" cy="4434840"/>
          </a:xfrm>
        </p:spPr>
        <p:txBody>
          <a:bodyPr/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Char char="Ø"/>
            </a:pPr>
            <a:endParaRPr lang="tr-TR" sz="2000" b="1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Papül</a:t>
            </a:r>
            <a:r>
              <a:rPr lang="tr-TR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Solid, deriden kabarık, en geniş çapı 0.5 cm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Makülopapüler</a:t>
            </a:r>
            <a:r>
              <a:rPr lang="tr-TR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döküntü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Nodül: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Papüle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benzer fakat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dermis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veya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subkutan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dokuda daha derin yerleşimli </a:t>
            </a:r>
          </a:p>
          <a:p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7 İçerik Yer Tutucusu" descr="papülnodü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3504" y="2428868"/>
            <a:ext cx="3848100" cy="2357454"/>
          </a:xfrm>
        </p:spPr>
      </p:pic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1201-8219-4E3E-87DC-C6588B8E7EE9}" type="slidenum">
              <a:rPr lang="tr-TR" smtClean="0"/>
              <a:pPr/>
              <a:t>6</a:t>
            </a:fld>
            <a:endParaRPr lang="tr-TR"/>
          </a:p>
        </p:txBody>
      </p:sp>
      <p:pic>
        <p:nvPicPr>
          <p:cNvPr id="6" name="5 Resim" descr="maculopapul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4786322"/>
            <a:ext cx="2857520" cy="1838664"/>
          </a:xfrm>
          <a:prstGeom prst="rect">
            <a:avLst/>
          </a:prstGeom>
          <a:solidFill>
            <a:schemeClr val="tx1"/>
          </a:solidFill>
          <a:ln w="952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887619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tr-TR" sz="4000" b="1" dirty="0">
                <a:cs typeface="Calibri" panose="020F0502020204030204" pitchFamily="34" charset="0"/>
              </a:rPr>
              <a:t>Fizik İnceleme</a:t>
            </a:r>
            <a:endParaRPr lang="tr-TR" sz="4000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Comic Sans MS" pitchFamily="66" charset="0"/>
              </a:rPr>
              <a:t> </a:t>
            </a:r>
            <a:r>
              <a:rPr lang="tr-T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Plak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Deride daha fazla yer işgal eden kabarıklık,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Sıklıkla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papüllerin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birleşmesi ile oluşur</a:t>
            </a:r>
          </a:p>
          <a:p>
            <a:endParaRPr lang="tr-TR" sz="200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7 Resim Yer Tutucusu" descr="ürtikelyalplak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564904"/>
            <a:ext cx="3814645" cy="2859360"/>
          </a:xfrm>
          <a:ln w="85725">
            <a:solidFill>
              <a:schemeClr val="tx1"/>
            </a:solidFill>
          </a:ln>
        </p:spPr>
      </p:pic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1201-8219-4E3E-87DC-C6588B8E7EE9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537442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r>
              <a:rPr lang="tr-TR" sz="4000" b="1" dirty="0">
                <a:cs typeface="Calibri" panose="020F0502020204030204" pitchFamily="34" charset="0"/>
              </a:rPr>
              <a:t>Fizik İnceleme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85800" y="1436415"/>
            <a:ext cx="3810000" cy="46482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000" dirty="0">
                <a:solidFill>
                  <a:srgbClr val="FF3300"/>
                </a:solidFill>
              </a:rPr>
              <a:t> </a:t>
            </a:r>
            <a:r>
              <a:rPr lang="tr-TR" sz="2000" b="1" dirty="0">
                <a:solidFill>
                  <a:srgbClr val="C00000"/>
                </a:solidFill>
              </a:rPr>
              <a:t>Vezikül: </a:t>
            </a:r>
            <a:r>
              <a:rPr lang="tr-TR" sz="2000" dirty="0"/>
              <a:t>Sınırları belirgin, deriden kabarık, </a:t>
            </a:r>
            <a:r>
              <a:rPr lang="tr-TR" sz="2000" dirty="0">
                <a:cs typeface="Calibri" panose="020F0502020204030204" pitchFamily="34" charset="0"/>
              </a:rPr>
              <a:t>sıvı</a:t>
            </a:r>
            <a:r>
              <a:rPr lang="tr-TR" sz="2000" dirty="0"/>
              <a:t> içeren, en geniş çapında &lt;0.5 cm </a:t>
            </a:r>
          </a:p>
          <a:p>
            <a:pPr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000" b="1" dirty="0">
                <a:solidFill>
                  <a:srgbClr val="FF3300"/>
                </a:solidFill>
              </a:rPr>
              <a:t> </a:t>
            </a:r>
            <a:r>
              <a:rPr lang="tr-TR" sz="2000" b="1" dirty="0" err="1">
                <a:solidFill>
                  <a:srgbClr val="C00000"/>
                </a:solidFill>
              </a:rPr>
              <a:t>Bül</a:t>
            </a:r>
            <a:r>
              <a:rPr lang="tr-TR" sz="2000" b="1" dirty="0">
                <a:solidFill>
                  <a:srgbClr val="C00000"/>
                </a:solidFill>
              </a:rPr>
              <a:t>: </a:t>
            </a:r>
            <a:r>
              <a:rPr lang="tr-TR" sz="2000" dirty="0"/>
              <a:t>Vezikül ile aynı, ancak en geniş yerinde çapı &gt;0.5 cm</a:t>
            </a:r>
          </a:p>
          <a:p>
            <a:pPr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000" b="1" dirty="0">
                <a:solidFill>
                  <a:srgbClr val="C00000"/>
                </a:solidFill>
              </a:rPr>
              <a:t>Püstül: </a:t>
            </a:r>
            <a:r>
              <a:rPr lang="tr-TR" sz="2000" dirty="0"/>
              <a:t>Çeşitli özellikte </a:t>
            </a:r>
          </a:p>
          <a:p>
            <a:pPr>
              <a:lnSpc>
                <a:spcPct val="120000"/>
              </a:lnSpc>
              <a:buClr>
                <a:srgbClr val="C00000"/>
              </a:buClr>
              <a:buNone/>
            </a:pPr>
            <a:r>
              <a:rPr lang="tr-TR" sz="2000" dirty="0"/>
              <a:t>	( beyaz, sarı, yeşilimsi veya </a:t>
            </a:r>
            <a:r>
              <a:rPr lang="tr-TR" sz="2000" dirty="0" err="1"/>
              <a:t>hemorajik</a:t>
            </a:r>
            <a:r>
              <a:rPr lang="tr-TR" sz="2000" dirty="0"/>
              <a:t> vb.) </a:t>
            </a:r>
            <a:r>
              <a:rPr lang="tr-TR" sz="2000" dirty="0" err="1"/>
              <a:t>pürülan</a:t>
            </a:r>
            <a:r>
              <a:rPr lang="tr-TR" sz="2000" dirty="0"/>
              <a:t> sıvı içeren deriden kabarık lezyon</a:t>
            </a:r>
          </a:p>
          <a:p>
            <a:pPr>
              <a:buClr>
                <a:srgbClr val="C00000"/>
              </a:buClr>
            </a:pPr>
            <a:endParaRPr lang="tr-TR" sz="2000" dirty="0"/>
          </a:p>
        </p:txBody>
      </p:sp>
      <p:pic>
        <p:nvPicPr>
          <p:cNvPr id="8" name="7 İçerik Yer Tutucusu" descr="VBP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41333" y="1676400"/>
            <a:ext cx="3848100" cy="3848100"/>
          </a:xfrm>
          <a:ln w="101600">
            <a:solidFill>
              <a:schemeClr val="tx1"/>
            </a:solidFill>
          </a:ln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1201-8219-4E3E-87DC-C6588B8E7EE9}" type="slidenum">
              <a:rPr lang="tr-TR" smtClean="0"/>
              <a:pPr/>
              <a:t>8</a:t>
            </a:fld>
            <a:endParaRPr lang="tr-TR"/>
          </a:p>
        </p:txBody>
      </p:sp>
      <p:pic>
        <p:nvPicPr>
          <p:cNvPr id="1026" name="Picture 2" descr="http://www.bilgiustam.com/resimler/2013/04/3763_bul3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817" y="5041669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34849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Laboratuvar</a:t>
            </a: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1711339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B96CA-949B-4D14-9D74-7A3B6999A164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93745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6691</TotalTime>
  <Words>2351</Words>
  <Application>Microsoft Office PowerPoint</Application>
  <PresentationFormat>Ekran Gösterisi (4:3)</PresentationFormat>
  <Paragraphs>488</Paragraphs>
  <Slides>52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52</vt:i4>
      </vt:variant>
    </vt:vector>
  </HeadingPairs>
  <TitlesOfParts>
    <vt:vector size="60" baseType="lpstr">
      <vt:lpstr>Arial</vt:lpstr>
      <vt:lpstr>Calibri</vt:lpstr>
      <vt:lpstr>Calibri Light</vt:lpstr>
      <vt:lpstr>Comic Sans MS</vt:lpstr>
      <vt:lpstr>Times New Roman</vt:lpstr>
      <vt:lpstr>Wingdings</vt:lpstr>
      <vt:lpstr>Wingdings 2</vt:lpstr>
      <vt:lpstr>Office Teması</vt:lpstr>
      <vt:lpstr>PowerPoint Sunusu</vt:lpstr>
      <vt:lpstr>Tanım</vt:lpstr>
      <vt:lpstr>Öykü</vt:lpstr>
      <vt:lpstr>Fizik İnceleme</vt:lpstr>
      <vt:lpstr>Fizik muayene</vt:lpstr>
      <vt:lpstr>Fizik İnceleme</vt:lpstr>
      <vt:lpstr>Fizik İnceleme</vt:lpstr>
      <vt:lpstr>Fizik İnceleme</vt:lpstr>
      <vt:lpstr>Laboratuvar</vt:lpstr>
      <vt:lpstr> Çocukta ateş ve döküntü/ hızlı tanı ve tedavi önemli</vt:lpstr>
      <vt:lpstr>Makülopapüler Döküntülü Enfeksiyon Hastalıklarının Tarihsel Adlandırılması</vt:lpstr>
      <vt:lpstr>Kızamık</vt:lpstr>
      <vt:lpstr>Kızamık </vt:lpstr>
      <vt:lpstr>Kızamık- Koplik </vt:lpstr>
      <vt:lpstr>PowerPoint Sunusu</vt:lpstr>
      <vt:lpstr>Kızamık Döküntü Özellikleri</vt:lpstr>
      <vt:lpstr>PowerPoint Sunusu</vt:lpstr>
      <vt:lpstr>Kızamık Komplikasyonları</vt:lpstr>
      <vt:lpstr>Kızamık Tedavi </vt:lpstr>
      <vt:lpstr>Kızamık Korunma </vt:lpstr>
      <vt:lpstr>Kızamıkçık </vt:lpstr>
      <vt:lpstr>Kızamıkçık</vt:lpstr>
      <vt:lpstr>Kızamıkçık Döküntü Özellikleri  </vt:lpstr>
      <vt:lpstr>Kızamıkçık Komplikasyonları</vt:lpstr>
      <vt:lpstr>Konjenital Rubella Sendromu</vt:lpstr>
      <vt:lpstr>Konjenital Rubella Sendromu</vt:lpstr>
      <vt:lpstr>Eritema Enfeksiyozum (5. Hastalık)</vt:lpstr>
      <vt:lpstr>Eritema Enfeksiyozum (5. Hastalık)</vt:lpstr>
      <vt:lpstr>PowerPoint Sunusu</vt:lpstr>
      <vt:lpstr>Eritema Enfeksiyozum Komplikasyonları</vt:lpstr>
      <vt:lpstr>Roseola İnfantum  (6.hastalık, Ekzantem Subitum)</vt:lpstr>
      <vt:lpstr>Roseola İnfantum </vt:lpstr>
      <vt:lpstr>Roseola İnfantum </vt:lpstr>
      <vt:lpstr>Suçiçeği</vt:lpstr>
      <vt:lpstr>Suçiçeği (Varicella)</vt:lpstr>
      <vt:lpstr>Suçiçeği</vt:lpstr>
      <vt:lpstr>Suçiçeği Döküntüsü </vt:lpstr>
      <vt:lpstr>Suçiçeği Komplikasyonları</vt:lpstr>
      <vt:lpstr>Herpes zoster </vt:lpstr>
      <vt:lpstr>Suçiçeği korunma </vt:lpstr>
      <vt:lpstr>El-ayak-ağız hastalığı</vt:lpstr>
      <vt:lpstr>  EBV</vt:lpstr>
      <vt:lpstr>EBV</vt:lpstr>
      <vt:lpstr>KIZIL</vt:lpstr>
      <vt:lpstr>KIZIL</vt:lpstr>
      <vt:lpstr>PowerPoint Sunusu</vt:lpstr>
      <vt:lpstr>Meningokoksemi </vt:lpstr>
      <vt:lpstr>Kawasaki hastalığı</vt:lpstr>
      <vt:lpstr>Eritema multiforme</vt:lpstr>
      <vt:lpstr>Eritema multiforme</vt:lpstr>
      <vt:lpstr>Sonuç olarak Çocukta ateş ve döküntü/ hızlı tanı ve tedavi önemli, çünkü: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</dc:creator>
  <cp:lastModifiedBy>Ferhat Fırat</cp:lastModifiedBy>
  <cp:revision>426</cp:revision>
  <cp:lastPrinted>1601-01-01T00:00:00Z</cp:lastPrinted>
  <dcterms:created xsi:type="dcterms:W3CDTF">1601-01-01T00:00:00Z</dcterms:created>
  <dcterms:modified xsi:type="dcterms:W3CDTF">2023-12-05T09:02:56Z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