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9" r:id="rId3"/>
    <p:sldId id="270" r:id="rId4"/>
    <p:sldId id="309" r:id="rId5"/>
    <p:sldId id="318" r:id="rId6"/>
    <p:sldId id="310" r:id="rId7"/>
    <p:sldId id="311" r:id="rId8"/>
    <p:sldId id="312" r:id="rId9"/>
    <p:sldId id="313" r:id="rId10"/>
    <p:sldId id="280" r:id="rId11"/>
    <p:sldId id="375" r:id="rId12"/>
    <p:sldId id="337" r:id="rId13"/>
    <p:sldId id="281" r:id="rId14"/>
    <p:sldId id="282" r:id="rId15"/>
    <p:sldId id="283" r:id="rId16"/>
    <p:sldId id="284" r:id="rId17"/>
    <p:sldId id="355" r:id="rId18"/>
    <p:sldId id="288" r:id="rId19"/>
    <p:sldId id="259" r:id="rId20"/>
    <p:sldId id="336" r:id="rId21"/>
    <p:sldId id="339" r:id="rId22"/>
    <p:sldId id="340" r:id="rId23"/>
    <p:sldId id="260" r:id="rId24"/>
    <p:sldId id="342" r:id="rId25"/>
    <p:sldId id="338" r:id="rId26"/>
    <p:sldId id="343" r:id="rId27"/>
    <p:sldId id="273" r:id="rId28"/>
    <p:sldId id="289" r:id="rId29"/>
    <p:sldId id="274" r:id="rId30"/>
    <p:sldId id="291" r:id="rId31"/>
    <p:sldId id="298" r:id="rId32"/>
    <p:sldId id="294" r:id="rId33"/>
    <p:sldId id="305" r:id="rId34"/>
    <p:sldId id="316" r:id="rId35"/>
    <p:sldId id="307" r:id="rId36"/>
    <p:sldId id="296" r:id="rId37"/>
    <p:sldId id="297" r:id="rId38"/>
    <p:sldId id="367" r:id="rId39"/>
    <p:sldId id="319" r:id="rId40"/>
    <p:sldId id="351" r:id="rId41"/>
    <p:sldId id="322" r:id="rId42"/>
    <p:sldId id="353" r:id="rId43"/>
    <p:sldId id="366" r:id="rId44"/>
    <p:sldId id="321" r:id="rId45"/>
    <p:sldId id="261" r:id="rId46"/>
    <p:sldId id="265" r:id="rId47"/>
    <p:sldId id="352" r:id="rId48"/>
    <p:sldId id="324" r:id="rId49"/>
    <p:sldId id="278" r:id="rId50"/>
    <p:sldId id="325" r:id="rId51"/>
    <p:sldId id="327" r:id="rId52"/>
    <p:sldId id="328" r:id="rId53"/>
    <p:sldId id="354" r:id="rId54"/>
    <p:sldId id="362" r:id="rId55"/>
    <p:sldId id="330" r:id="rId56"/>
    <p:sldId id="329" r:id="rId57"/>
    <p:sldId id="279" r:id="rId58"/>
    <p:sldId id="357" r:id="rId59"/>
    <p:sldId id="363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3369" autoAdjust="0"/>
  </p:normalViewPr>
  <p:slideViewPr>
    <p:cSldViewPr>
      <p:cViewPr>
        <p:scale>
          <a:sx n="73" d="100"/>
          <a:sy n="73" d="100"/>
        </p:scale>
        <p:origin x="-10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88FE9-039E-4B2C-A3AA-5A8CE8C5F4AD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A7EC0-C24F-4BAB-8CC4-04709BCC9DD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33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E9DD9-16C0-4406-82F6-B535510A4B14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913E-465A-44D7-B9EC-CB2F9CCBEE0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7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L4 uyluk ve bacak ön</a:t>
            </a:r>
          </a:p>
          <a:p>
            <a:r>
              <a:rPr lang="tr-TR" dirty="0" smtClean="0"/>
              <a:t>L5</a:t>
            </a:r>
            <a:r>
              <a:rPr lang="tr-TR" baseline="0" dirty="0" smtClean="0"/>
              <a:t> uyluk ve bacak </a:t>
            </a:r>
            <a:r>
              <a:rPr lang="tr-TR" baseline="0" dirty="0" err="1" smtClean="0"/>
              <a:t>lateral</a:t>
            </a:r>
            <a:endParaRPr lang="tr-TR" baseline="0" dirty="0" smtClean="0"/>
          </a:p>
          <a:p>
            <a:r>
              <a:rPr lang="tr-TR" baseline="0" dirty="0" smtClean="0"/>
              <a:t>S1 uyluk ve bacak arkasına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sacroileit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ankilozan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spondilitsubkondral</a:t>
            </a:r>
            <a:r>
              <a:rPr lang="tr-TR" baseline="0" dirty="0" smtClean="0"/>
              <a:t> kemik </a:t>
            </a:r>
            <a:r>
              <a:rPr lang="tr-TR" baseline="0" dirty="0" err="1" smtClean="0"/>
              <a:t>siklerozu</a:t>
            </a:r>
            <a:r>
              <a:rPr lang="tr-TR" baseline="0" dirty="0" smtClean="0"/>
              <a:t>,eklem yüzeylerinde düzensizlik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Sakroileit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genellikle çift taraflıdır ve en erken ortaya çıkan radyografik bulgudur.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Ankilozan</a:t>
            </a:r>
            <a:r>
              <a:rPr lang="tr-TR" dirty="0" smtClean="0"/>
              <a:t> </a:t>
            </a:r>
            <a:r>
              <a:rPr lang="tr-TR" dirty="0" err="1" smtClean="0"/>
              <a:t>spondilit</a:t>
            </a:r>
            <a:r>
              <a:rPr lang="tr-TR" dirty="0" smtClean="0"/>
              <a:t>, </a:t>
            </a:r>
            <a:r>
              <a:rPr lang="tr-TR" dirty="0" err="1" smtClean="0"/>
              <a:t>lumbosakral</a:t>
            </a:r>
            <a:r>
              <a:rPr lang="tr-TR" baseline="0" dirty="0" smtClean="0"/>
              <a:t> </a:t>
            </a:r>
            <a:r>
              <a:rPr lang="tr-TR" baseline="0" smtClean="0"/>
              <a:t>MR görünümü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913E-465A-44D7-B9EC-CB2F9CCBEE0A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F527-DE20-44B0-8BA9-A84DBEF76893}" type="datetimeFigureOut">
              <a:rPr lang="tr-TR" smtClean="0"/>
              <a:pPr/>
              <a:t>7.3.2019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03BC-1E1C-442A-98EA-0B93C96C6C3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28728" y="1357298"/>
            <a:ext cx="6357982" cy="189436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Bel Ağrısına Yaklaşım</a:t>
            </a:r>
            <a:endParaRPr lang="tr-T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Dr. Tuğçe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Nur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Burnaz</a:t>
            </a:r>
          </a:p>
          <a:p>
            <a:pPr algn="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KTÜ Tıp Fakültesi</a:t>
            </a:r>
          </a:p>
          <a:p>
            <a:pPr algn="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Aile Hekimliği Stajı</a:t>
            </a:r>
          </a:p>
          <a:p>
            <a:pPr algn="r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07.03.2019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Anamnez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Hastanın yaşı;                         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20 yaş altı hastalarda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kemik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anomaliler 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kifoz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spondilolistezis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50 yaş üstü hastalarda        kırıklar,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stenoz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karın içi nedenler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20 yaş altı ve 50 yaş üstü hastalarda, 20-50 yaş grubundan farklı olarak, tümör veya enfeksiyon nedenli bel ağrısı olasılığı daha yüksektir.</a:t>
            </a:r>
          </a:p>
        </p:txBody>
      </p:sp>
      <p:sp>
        <p:nvSpPr>
          <p:cNvPr id="11" name="10 Sol Köşeli Ayraç"/>
          <p:cNvSpPr/>
          <p:nvPr/>
        </p:nvSpPr>
        <p:spPr>
          <a:xfrm>
            <a:off x="4429124" y="2928934"/>
            <a:ext cx="71438" cy="84296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Köşeli Ayraç"/>
          <p:cNvSpPr/>
          <p:nvPr/>
        </p:nvSpPr>
        <p:spPr>
          <a:xfrm>
            <a:off x="6572264" y="2928934"/>
            <a:ext cx="142876" cy="92869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Köşeli Çift Ayraç"/>
          <p:cNvSpPr/>
          <p:nvPr/>
        </p:nvSpPr>
        <p:spPr>
          <a:xfrm>
            <a:off x="3428992" y="207167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17 Köşeli Çift Ayraç"/>
          <p:cNvSpPr/>
          <p:nvPr/>
        </p:nvSpPr>
        <p:spPr>
          <a:xfrm>
            <a:off x="3500430" y="385762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1247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Osteid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osteoma;13-19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myeloma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; 70-80y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Spondilartropatiler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; 20-40y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Abdominal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anevrizma; 70- 80y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ağrısı nedeniyle birinci basamak sağlık kuruluşlarında görülen hastaların çoğunda, altta yatan ciddi bir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patolojiye ait hiçbir kanıt yoktur ve tanısal testler bu hastaların başlangıç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muaynelerinin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rutin bir parçası olmamalıdır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ağrısı olan hastaların %70’i klinik olarak 2 haftada,%90 ı ise 4-6 haftada iyileşir.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Klinik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öykü almak ve fizik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muayne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yapmak,ciddi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hastalıklar açısından risk faktörlerini tespit etmek için önemlidir ve ileri değerlendirme gerektirir.</a:t>
            </a:r>
          </a:p>
        </p:txBody>
      </p:sp>
    </p:spTree>
    <p:extLst>
      <p:ext uri="{BB962C8B-B14F-4D97-AF65-F5344CB8AC3E}">
        <p14:creationId xmlns:p14="http://schemas.microsoft.com/office/powerpoint/2010/main" val="38945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Cinsiyet;</a:t>
            </a:r>
          </a:p>
          <a:p>
            <a:pPr>
              <a:buNone/>
            </a:pP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r-TR" sz="24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400" b="1" i="1" u="sng" dirty="0" smtClean="0">
                <a:latin typeface="Times New Roman" pitchFamily="18" charset="0"/>
                <a:cs typeface="Times New Roman" pitchFamily="18" charset="0"/>
              </a:rPr>
              <a:t>Kadınlar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Fibromiyalji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Osteoporoz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Skolyoz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Polimiyaljia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romatika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i="1" u="sng" dirty="0" smtClean="0">
                <a:latin typeface="Times New Roman" pitchFamily="18" charset="0"/>
                <a:cs typeface="Times New Roman" pitchFamily="18" charset="0"/>
              </a:rPr>
              <a:t>                Erkekler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spondilit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Reaktif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osteomiyelit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Neoplazmlar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Okronozis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Mesleğe bağlı mekanik nedenler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Ağrı başlangıcı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Kompresyon kırığında ağrı akut ani başlangıçlıdır.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İnflamasyon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, kanser, yansıyan ağrı genel olarak daha yavaş, kademeli olarak ortaya çıkar.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Ağrının yeri ve yayılımı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Mekanik bozuklukların çoğu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lumbosakral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bölge ve civarına yerleşen ağrı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Sinir kökü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irritasyonu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(fıtıklaşmış disk,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darlık veya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spondilolistezis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); sırttan başlayıp alt seviyeye doğru yayılan veya özellikle bacaklarda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Anatomik yolakların dışında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92500" lnSpcReduction="10000"/>
          </a:bodyPr>
          <a:lstStyle/>
          <a:p>
            <a:r>
              <a:rPr lang="tr-TR" sz="2600" b="1" i="1" dirty="0" smtClean="0">
                <a:latin typeface="Times New Roman" pitchFamily="18" charset="0"/>
                <a:cs typeface="Times New Roman" pitchFamily="18" charset="0"/>
              </a:rPr>
              <a:t>Ağrının özellikleri;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Hareketle kötüleşen, istirahat            mekanik nedenler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ve yatmayla düzelen ağrı</a:t>
            </a: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Gece oluşan ağrı   - ısrarlı ağrı        tümör- enfeksiyon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Öksürük,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valsalva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, oturmayla kötüleşen         disk fıtığı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Sırtüstü pozisyonda yatmayla hafifleyen </a:t>
            </a:r>
          </a:p>
          <a:p>
            <a:pPr>
              <a:buNone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Sabahları ve uzun istirahat sonrası                                                                           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ağrının artması.                                           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Egzersiz ile düzelmesi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Sağ Ayraç"/>
          <p:cNvSpPr/>
          <p:nvPr/>
        </p:nvSpPr>
        <p:spPr>
          <a:xfrm>
            <a:off x="4357686" y="4857760"/>
            <a:ext cx="1143008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Ayraç"/>
          <p:cNvSpPr/>
          <p:nvPr/>
        </p:nvSpPr>
        <p:spPr>
          <a:xfrm>
            <a:off x="5286380" y="3714752"/>
            <a:ext cx="785818" cy="857256"/>
          </a:xfrm>
          <a:prstGeom prst="rightBrace">
            <a:avLst>
              <a:gd name="adj1" fmla="val 19746"/>
              <a:gd name="adj2" fmla="val 335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Ayraç"/>
          <p:cNvSpPr/>
          <p:nvPr/>
        </p:nvSpPr>
        <p:spPr>
          <a:xfrm>
            <a:off x="4143372" y="2786058"/>
            <a:ext cx="584076" cy="500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Ayraç"/>
          <p:cNvSpPr/>
          <p:nvPr/>
        </p:nvSpPr>
        <p:spPr>
          <a:xfrm>
            <a:off x="4071934" y="1571612"/>
            <a:ext cx="857256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Sistemik şikayetler;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Ateş, gece terlemesi,              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kırgınlık,                                     enfeksiyon, kanseri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istenmeyen kilo kaybı vb                      düşündür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Travma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 Ağır travma öyküsü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Yaşlılarda minör travma, osteoporoz risk faktörleri varlığı kompresyon kırıklarının sıklığını artırır.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Sağ Ayraç"/>
          <p:cNvSpPr/>
          <p:nvPr/>
        </p:nvSpPr>
        <p:spPr>
          <a:xfrm>
            <a:off x="3428992" y="2143116"/>
            <a:ext cx="726952" cy="1214446"/>
          </a:xfrm>
          <a:prstGeom prst="rightBrace">
            <a:avLst>
              <a:gd name="adj1" fmla="val 5181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Nörolojik kusurlar;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Parestesi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hissizlik, güçsüzlük ve yürüme bozuklukları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Barsak ve mesane     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bası sendromları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inkontinansı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Omurilik basısı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Kauda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ekuina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sendromu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Konus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medullaris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sendromu </a:t>
            </a:r>
          </a:p>
          <a:p>
            <a:pPr>
              <a:buNone/>
            </a:pPr>
            <a:endParaRPr lang="tr-TR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Geçmiş tıbbi öykü;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ağ Ayraç"/>
          <p:cNvSpPr/>
          <p:nvPr/>
        </p:nvSpPr>
        <p:spPr>
          <a:xfrm>
            <a:off x="2714612" y="2500306"/>
            <a:ext cx="857256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ol Köşeli Ayraç"/>
          <p:cNvSpPr/>
          <p:nvPr/>
        </p:nvSpPr>
        <p:spPr>
          <a:xfrm>
            <a:off x="4000496" y="3071810"/>
            <a:ext cx="287466" cy="120015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Köşeli Ayraç"/>
          <p:cNvSpPr/>
          <p:nvPr/>
        </p:nvSpPr>
        <p:spPr>
          <a:xfrm>
            <a:off x="7358082" y="3071810"/>
            <a:ext cx="285752" cy="120015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28612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Kanser öyküsü kemik metastazı açısından risk faktörüdür</a:t>
            </a:r>
            <a:r>
              <a:rPr lang="tr-TR" b="1" dirty="0" smtClean="0"/>
              <a:t>. </a:t>
            </a:r>
            <a:r>
              <a:rPr lang="tr-TR" b="1" dirty="0"/>
              <a:t>K</a:t>
            </a:r>
            <a:r>
              <a:rPr lang="tr-TR" b="1" dirty="0" smtClean="0"/>
              <a:t>anser </a:t>
            </a:r>
            <a:r>
              <a:rPr lang="tr-TR" b="1" dirty="0"/>
              <a:t>öyküsü olan hastada ani, şiddetli ağrı patolojik kırık için endişe uyandırmaktadır.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582858"/>
          </a:xfrm>
        </p:spPr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bel ağrısını mutlaka tanıyalım!!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26971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2123728" y="2332037"/>
            <a:ext cx="4038600" cy="4525963"/>
          </a:xfrm>
        </p:spPr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Başlama 40 yaş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altı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Ağrının süresi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˃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3ay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Sinsi başlangıç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Sabah sertliği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Egzersizle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düzelme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Kalıtım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Hastaya ne gibi sorular sorulması gerekir?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 ağrısının başlama şekli , sıklık ve süresi,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Ağrının yerleşimi,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Başlatan, artıran, azaltan faktörler,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Sabah tutukluğu,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Öksürme, hapşırma veya zorlamanın bel ağrısı üzerine etkisi,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 içindeki zamanlaması,Gece ağrısının varlığı,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Eşlik eden bacak belirtileri(ağrı,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parestezi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uyuşukluk, kuvvetsizlik,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atrofi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vb )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Mesane ve bağırsak problemleri,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 cerrahisi hikayesi,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Önceki tedaviler ayrıntılı sorgulanmalıdır,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Fizik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Muayne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2922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Vital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bulgular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İnspeksiyon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Palpasyon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(Lokal hassasiyet,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müsküler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spazm )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Eklem hareket açıklığı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 hareketleri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Nörolojik değerlendirme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Provokasyon testleri yapılır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Abdominal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rektal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pelvik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muayne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Ekstremiteler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 ağrısı,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arkus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kostarum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altında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katlantıların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üstündeki bölgede ağrı, kas gerginliği veya hareket zorluğunu ifade eder.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Schober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testi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539552" y="4653136"/>
            <a:ext cx="8280920" cy="178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Belin 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fleksibilitesi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için iyi bir göstergedir.</a:t>
            </a:r>
          </a:p>
          <a:p>
            <a:pPr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iliaka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süperiorları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birleştiren çizginin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orta noktası ve 10 cm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üzeri işaretlenir.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astanın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öne eğilmesi istenir ve noktalar arası mesafe tekrar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ölçülür.Bu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mesafenin 5 cm altında olması patolojiktir.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latin typeface="Times New Roman" pitchFamily="18" charset="0"/>
                <a:cs typeface="Times New Roman" pitchFamily="18" charset="0"/>
              </a:rPr>
              <a:t>spondilit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 tanısında oldukça önemli bir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testtir.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\Desktop\indir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643050"/>
            <a:ext cx="4714908" cy="285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Düz bacak kaldırma testi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Hareket esnasında bel / alt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ekstremiteye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yayılan ağrı olması durumunda test pozitiftir.L5-S1 kök basılarında pozitiftir.</a:t>
            </a:r>
          </a:p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Kontrlateral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DBK testi;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Karşı</a:t>
            </a:r>
            <a:r>
              <a:rPr lang="tr-T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taraf sinir kökünde traksiyona neden olan geniş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herniasyonu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düşündürür.</a:t>
            </a:r>
          </a:p>
          <a:p>
            <a:endParaRPr lang="tr-TR" sz="2400" dirty="0" smtClean="0"/>
          </a:p>
          <a:p>
            <a:r>
              <a:rPr lang="tr-TR" sz="2400" dirty="0" smtClean="0"/>
              <a:t>Sırt </a:t>
            </a:r>
            <a:r>
              <a:rPr lang="tr-TR" sz="2400" dirty="0"/>
              <a:t>üstü yatan hastanın diz </a:t>
            </a:r>
            <a:r>
              <a:rPr lang="tr-TR" sz="2400" dirty="0" err="1"/>
              <a:t>ekstansiyonda</a:t>
            </a:r>
            <a:r>
              <a:rPr lang="tr-TR" sz="2400" dirty="0"/>
              <a:t> iken topuğundan tutularak bacağın kaldırılarak bacak kalçadan </a:t>
            </a:r>
            <a:r>
              <a:rPr lang="tr-TR" sz="2400" dirty="0" err="1"/>
              <a:t>fleksiyona</a:t>
            </a:r>
            <a:r>
              <a:rPr lang="tr-TR" sz="2400" dirty="0"/>
              <a:t> </a:t>
            </a:r>
            <a:r>
              <a:rPr lang="tr-TR" sz="2400" dirty="0" err="1"/>
              <a:t>getirilir.her</a:t>
            </a:r>
            <a:r>
              <a:rPr lang="tr-TR" sz="2400" dirty="0"/>
              <a:t> iki bacak ayrı ayrı 70 derece kaldırılır.</a:t>
            </a:r>
          </a:p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Etkilenmeyen bacakta DBKT uygulandığında etkilenen tarafta diz altına yayılan ağrı olursa test pozitiftir.</a:t>
            </a:r>
            <a:endParaRPr lang="tr-TR" sz="2400" dirty="0"/>
          </a:p>
          <a:p>
            <a:endParaRPr lang="tr-T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Bragard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testi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DBKT’nde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bacak ağrının ilk başladığı konumdan hafifçe  aşağıya indirilir.Ayak bileğine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dorsifleksiyon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yaptırılır, bel/ bacakta ağrı olması DBKT’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pozitifliğini teyit eder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Femoral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sinir germe testi;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 yüzüstü yatarken bacağa kalçadan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ekstansiyon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yaptırılır.Uyluk önyüzünde ağrı olması L4 kök basısını gösterir.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Çift bacak kaldırma testi;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Sırt üstü yatan hastanın dizlerini bükmeden bacaklarını 30 dereceye kadar kaldırılır ve hastadan pozisyonu koruması istenir.Belde ağrı olursa test pozitiftir.Bu test omurganın arka elemanlarındaki patolojiyi (faset sendromu,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spondilolistezis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 gösterir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Patrick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Fabere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) testi</a:t>
            </a:r>
            <a:endParaRPr lang="tr-TR" sz="3200" b="1" i="1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428596" y="1357298"/>
            <a:ext cx="5500726" cy="4525963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Kalça ağrısını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sakroiliak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eklem ağrısından ayırmada kullanılır.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Test edilecek bacağın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malleolu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karşı bacak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patellası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üzerine konulur ve dizin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yüzeyine aşağı doğru basınç uygulanır.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omurganın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yüzeyinde lokalize ağrı oluşturulursa ağrı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sakroiliyak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eklem kökenlidir,kasık ağrısı oluşuyorsa kalça eklemi patolojisi vardır</a:t>
            </a:r>
            <a:endParaRPr lang="tr-TR" sz="2400" dirty="0"/>
          </a:p>
        </p:txBody>
      </p:sp>
      <p:pic>
        <p:nvPicPr>
          <p:cNvPr id="1026" name="Picture 2" descr="C:\Users\pc\Desktop\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142984"/>
            <a:ext cx="335755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Waddel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testleri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Abartılı bulguları ve psikosomatik hastalık öğesini ortaya çıkarmaya yarar.5 bulgudan 3’ ü varsa anlamlıdır.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Yüzeyel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dokunma ile hassasiyet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Stimülasyon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testleri ile normalde ağrı oluşturmayan hareketlerin ağrı oluşturması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Stimülasyon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testleri ile doğrulayıcı testlerde çelişkili sonuçlar elde edilmesi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_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Nöroanatomik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yapılara uymayan bölgesel duyusal ve motor bozukluklar.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_ Aşırı reaksiyon (sıçrama, büzülme gibi orantısız reaksiyonlar görülmesi)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3857620" cy="1143000"/>
          </a:xfrm>
        </p:spPr>
        <p:txBody>
          <a:bodyPr/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Nörolojik Muayene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3429024" cy="2714645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bir özgül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sinir köklerindeki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kusurları tespit etmeye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yönelik olmalıdır;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duyu , motor, refleks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muayenesi</a:t>
            </a:r>
            <a:endParaRPr lang="tr-TR" sz="2400" dirty="0"/>
          </a:p>
        </p:txBody>
      </p:sp>
      <p:pic>
        <p:nvPicPr>
          <p:cNvPr id="1026" name="Picture 2" descr="C:\Users\pc\Desktop\20160115_232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244" y="0"/>
            <a:ext cx="50967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Laboratuvar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testler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Akut bel ağrılı çoğu hasta için röntgen  çekimi, görüntüleme teknikleri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laboratuvar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testleri gereksizdir.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Akut bel ağrısı olan hastalarda erken görüntüleme gereksinimi düşündüren belirti ve bulgular;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travma, yaş ≥ 50, kanser öyküsü, açıklanamayan kilo kaybı, ateş,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immünsupresyon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HIV, IV veya enjeksiyon ilaç alımı, mesane veya bağırsak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inkontinansı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ağır veya ilerleyici nörolojik hasar…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2 ile 4 haftalık bir koruyucu  tedavi  sürecinde bariz bir iyileşme görülmeyen hastaların bel ağrısı için görüntüleme yapılmalıdır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Laboratuvar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testleri: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Tam kan sayımı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Eritrosit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sedimentasyon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hızı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C-reaktif protein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İdrar tahlili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Radyolojik değerlendirme:</a:t>
            </a:r>
          </a:p>
          <a:p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Kırık, tümör veya enfeksiyondan şüphelenildiğinde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düz omurga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grafisi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düşünülebilir ama duyarlılığı tümörler için %83 ve enfeksiyon için de çok zayıftır.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Semptomların süresine bağlı olarak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Akut 	  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≤ 6 hafta 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Subakut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≥ 6 hafta  ˂ 3 ay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Kronik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≥ 3 ay</a:t>
            </a:r>
          </a:p>
          <a:p>
            <a:endParaRPr lang="tr-TR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MRG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Düz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grafileri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normal, ama yakınmaları devam edenler ve 6 haftalık tedaviye rağmen yakınmalarında iyileşme göstermeyen risk altındaki hastalar için düşünülebilir.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enfeksiyon, kanser veya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bası sendromlarından şüphelenilen vakalarda altın standart çalışmadır.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kırıkları, faset eklemler, ve omurganın arka yapılarını değerlendirmede yararlı.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MRG ile kıyaslandığında omurga kanalı ve omurilik çözünürlüğü zayıf.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Ayırıcı tanı ve yönetim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Nonspesifik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bel ağrısı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Birinci basamak sağlık kuruluşuna bel ağrısı ile gelen hastaların çoğu (%85 den fazlası )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nonspesifik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bel ağrısıdır.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Tanı klinik ile konur,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Risk faktörü yoktur, eğer varsa tanısal değerlendirme normaldir.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Fiziksel aktivite ile artan, istirahat ile azalan bel ağrısı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Genellikle zorlayıcı günlük aktiviteler, ağır kaldırma veya uzun süre ayakta durma sonrasında oturmayla ortaya çıkar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i="1" dirty="0" smtClean="0">
                <a:latin typeface="Times New Roman" pitchFamily="18" charset="0"/>
                <a:cs typeface="Times New Roman" pitchFamily="18" charset="0"/>
              </a:rPr>
              <a:t>Tedavi (aktivite, egzersiz ve hasta eğitimi)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Ağrının izin verdiği sınırlarda aktiviteye devam etmek yatak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istirahatine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göre daha hızlı iyileşme sağlar.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Uzun oturma periyotları ve sırtta stres oluşturacak aktivitelerden kaçınmak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Hasta, aktif şikayetleri geçtikten sonra uzun dönemde, hafif aerobik egzersizler yapmaya cesaretlendirilmedir .(örn. kısa mesafeli yürüyüş, yüzme, bisiklet)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Akut bel ağrısı olan hastaların %80den fazlasının 4-6 haftada  iyileşeceği hastaya anlatılmalıdır.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Hastaların %75inde kilo vermek, egzersiz,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Mesleki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maruziyet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;uygun duruş,kaldırma, taşıma,iş dizaynı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8" name="Picture 4" descr="C:\Documents and Settings\SALIH INAL\Belgelerim\Taramalarım\2008-11 (Kas)\tar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3643338" cy="561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SALIH INAL\Belgelerim\Taramalarım\2008-11 (Kas)\tar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57686" y="500042"/>
            <a:ext cx="3786214" cy="567957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2" descr="C:\Documents and Settings\SALIH INAL\Belgelerim\Taramalarım\2008-11 (Kas)\tar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857232"/>
            <a:ext cx="3571900" cy="4929222"/>
          </a:xfrm>
          <a:noFill/>
        </p:spPr>
      </p:pic>
      <p:pic>
        <p:nvPicPr>
          <p:cNvPr id="2050" name="Picture 2" descr="C:\Users\pc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928670"/>
            <a:ext cx="430983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2" descr="C:\Documents and Settings\SALIH INAL\Belgelerim\Taramalarım\2008-11 (Kas)\tar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933450" y="1928802"/>
            <a:ext cx="40671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SALIH INAL\Belgelerim\Taramalarım\2008-11 (Kas)\tara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857752" y="1928802"/>
            <a:ext cx="3300220" cy="37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İlaç tedavisi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NSAİİ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(ibuprofen1600mg/gün)</a:t>
            </a:r>
          </a:p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Parasetamol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(NSAİİ ile kombine veya NSAİİ için yüksek riskli hastalarda tek ilaç olarak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Tek olarak;4-6 saatte bir 650-975mg(4gr/gün geçmeyecek)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İbuprofen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ile kombine; Günde 2 kere 800mg</a:t>
            </a:r>
          </a:p>
          <a:p>
            <a:pPr>
              <a:buNone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Naproksen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ile kombine; Günde 2 kere 250-500mg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Kas gevşeticiler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(siklobenzaprin10-20mg/gün )</a:t>
            </a:r>
          </a:p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Opioid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;sınırlı bir süre(1-2 hafta) için önerilmeli. </a:t>
            </a:r>
          </a:p>
          <a:p>
            <a:pPr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(5-10mg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hidrokodon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dozunun 325-500mg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asetaminofen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veya 200mg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ibuprofen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kombinasyonu)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İlaç tedavisi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Trisiklik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antidepresanlar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klinik depresyon yokluğunda düşük doz 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nortripilin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25-50mg yatarken),uykuyu kolaylaştırarak ve diğer analjeziklere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adjuvan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olarak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subakut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kronik bel ağrısı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Sistemik alınan veya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enjekte edilen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kortikosteroid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lerin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nonspesifik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bel ağrısı tedavisinde yeri yoktur.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Botulinin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 toksini; Kronik bel ağrılı hastaların bir kısmında güvenilir ve etkin olduğu gösterilmiştir.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Fizik tedavi uygulamaları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Sıcak, soğuk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elektroterapi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Diğer fiziksel modeller;traksiyon,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kutanöz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lazer tedavi,egzersiz,ultrason tedavisi,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transkutanöz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eletriksel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sinir uyarılmasıdır(etkinliği kanıtlanmamış)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hernisi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Anulus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fibrozusta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bir yırtık olması,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nukleus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pulposusun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kanala taşması ve genellikle sinir kökü veya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kordu sıkıştırması ile ortaya çıkan tablodur</a:t>
            </a:r>
          </a:p>
          <a:p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%95’i L4-L5 seviyesinde veya L5-S1 disk aralığında</a:t>
            </a:r>
          </a:p>
          <a:p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Belde ve etkilenen sinir kökünün anatomik dağılımına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   uygun olarak bacağa yayılan ağrı vardır.</a:t>
            </a:r>
          </a:p>
          <a:p>
            <a:pPr>
              <a:lnSpc>
                <a:spcPct val="70000"/>
              </a:lnSpc>
              <a:buNone/>
              <a:defRPr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Ağrı oturmakla, ayakta durmakla, öksürmekle,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   ıkınmakla, omurganın öne eğilme hareketi ile artar.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   Yatmakla,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lordozun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desteklenmesiyle, omurganın </a:t>
            </a:r>
          </a:p>
          <a:p>
            <a:pPr>
              <a:lnSpc>
                <a:spcPct val="70000"/>
              </a:lnSpc>
              <a:buNone/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   arkaya hareketi ile hafifler.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Bel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ğrısı Nedenleri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Mekanik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Enfeksiyöz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Kırıklar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Neoplastik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Viseral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kaynaklı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Metabolik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Nörolojik/psikiyatrik</a:t>
            </a:r>
          </a:p>
          <a:p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c\Desktop\38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Muayene sırasında sıklıkla belde kas spazmı olduğu,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lordozun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kaybolduğu, belde eklem hareket açıklığının azaldığı görülür.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Antaljik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yürüyüş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Muayenede DBKT ile sinir kökü duyarlılığı saptanabilir. </a:t>
            </a:r>
          </a:p>
          <a:p>
            <a:pPr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 ile birlikte etkilenen sinir köküne göre bacaklarda uyuşma karıncalanma,kuvvetsizlik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atrofi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izlenebilir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389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55112"/>
            <a:ext cx="7143800" cy="544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Tedavi:</a:t>
            </a: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NSAİİ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Parasetamol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Kas gevşetici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Opioid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Sistemik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prednizon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20-30mg/gün, 5-7 gün)akut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herniasyonunda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akut ağrıyı iyileştir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Fizik tedavi uygulamaları: Sıcak, soğuk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elektroterapi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Cerrahi </a:t>
            </a:r>
          </a:p>
          <a:p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Disk fıtığı olan çoğu hasta, uzman sevki gerekmeden aile hekimleri tarafından tedavi ve takip edilebilirler.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Hastaların %50 den fazlası 6 hafta içinde iyileşir,yaklaşık %80’i cerrahi dışı tedaviyle tamamen iyileşir.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Çoğu beyin cerrahı aşağıdaki üç kriterden tümünün varlığında cerrahinin uygun olduğu kanısındadır;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Görüntüleme ile gösterilmiş, kesin fıtık kanıtları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kanıtın, klinik tablo ve nörolojik kusur ile uyumlu varlığı</a:t>
            </a:r>
          </a:p>
          <a:p>
            <a:pPr>
              <a:buFontTx/>
              <a:buChar char="-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4-6 hafta konservatif tedavi ile iyileştirmede başarısızlık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anomaliler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Transisyonel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vertebra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;son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vertebranın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hem de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sakral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özelliklerini taşımasıdır.</a:t>
            </a:r>
          </a:p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arkusun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arkada birleşmemesi olarak tanımlanır.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Faset tropizmi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;aynı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hareket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segmentindeki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fasetlerin farklı planlarda olmasıdır.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Stenoz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kanalın, tek veya çoklu seviyede daralmasıdır.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Bulgular genellikle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bilateraldir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50006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Spondilolizis</a:t>
            </a:r>
            <a:endParaRPr lang="tr-TR" sz="3200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Kayma olmaksızın, pars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interartikülaris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istmusun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tek veya çift taraflı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defekti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olarak tanımlanır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1026" name="Picture 2" descr="C:\Users\pc\Desktop\spndlz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00200"/>
            <a:ext cx="3857652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i="1" dirty="0" err="1" smtClean="0">
                <a:latin typeface="Times New Roman" pitchFamily="18" charset="0"/>
                <a:cs typeface="Times New Roman" pitchFamily="18" charset="0"/>
              </a:rPr>
              <a:t>Spondilolistezis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vertebranın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alttaki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vertebra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üzerinde öne doğru kaymasıdır.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Kayma özellikle öne doğrudur, arkaya doğru olursa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retrolistezis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denir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71546"/>
            <a:ext cx="3643338" cy="52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bası sendromları 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Omurilik basısı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Kauda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ekuina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sendromu </a:t>
            </a:r>
          </a:p>
          <a:p>
            <a:pPr>
              <a:buFont typeface="Wingdings" pitchFamily="2" charset="2"/>
              <a:buChar char="q"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Konus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medullaris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sendromu </a:t>
            </a:r>
          </a:p>
          <a:p>
            <a:pPr>
              <a:buFont typeface="Wingdings" pitchFamily="2" charset="2"/>
              <a:buChar char="q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Tümörler,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apse,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hematom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masif disk fıtıkları,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 genellikle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kord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basısının ilk semptomudur, fakat motor ve duyusal bulgular da tanı anında hastaların çoğunda mevcuttur.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Bağırsak ve veya mesane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disfonksiyonu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genellikle geç bulgulardır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Mekanik 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edenler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71487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b="1" u="sng" dirty="0" smtClean="0">
                <a:latin typeface="Times New Roman" pitchFamily="18" charset="0"/>
                <a:cs typeface="Times New Roman" pitchFamily="18" charset="0"/>
              </a:rPr>
              <a:t>KAS İSKELET SİSTEMİNE AİT NEDENLER</a:t>
            </a: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strain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Postür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anomalileri</a:t>
            </a:r>
          </a:p>
          <a:p>
            <a:pPr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hernisi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Miyofasial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ağrı sendromu </a:t>
            </a:r>
          </a:p>
          <a:p>
            <a:pPr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Fibromiyalji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tr-TR" sz="2000" b="1" u="sng" dirty="0" smtClean="0">
                <a:latin typeface="Times New Roman" pitchFamily="18" charset="0"/>
                <a:cs typeface="Times New Roman" pitchFamily="18" charset="0"/>
              </a:rPr>
              <a:t>DEJENERATİF NEDENLER</a:t>
            </a:r>
            <a:endParaRPr lang="tr-TR" sz="2000" b="1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Osteoartroz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Faset eklem hastalığı</a:t>
            </a:r>
          </a:p>
          <a:p>
            <a:pPr marL="609600" indent="-609600"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stenoz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Dejeneratif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spondilolistezis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spondilolizis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Dejeneratif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disk hastalığı(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spondiloz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>
              <a:buNone/>
              <a:defRPr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Diffüz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idiopatik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skeletal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hiperostozis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214842" cy="5286412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buNone/>
              <a:defRPr/>
            </a:pPr>
            <a:r>
              <a:rPr lang="tr-TR" sz="8000" b="1" u="sng" dirty="0" smtClean="0">
                <a:latin typeface="Times New Roman" pitchFamily="18" charset="0"/>
                <a:cs typeface="Times New Roman" pitchFamily="18" charset="0"/>
              </a:rPr>
              <a:t>TRAVMATİK NEDENLER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strain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sprain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Fraktür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dislokasyonlar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Spondilolizis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Spondilolistezis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8000" b="1" u="sng" dirty="0" smtClean="0">
                <a:latin typeface="Times New Roman" pitchFamily="18" charset="0"/>
                <a:cs typeface="Times New Roman" pitchFamily="18" charset="0"/>
              </a:rPr>
              <a:t>KONJENİTAL  VEYA GELİŞİMSEL NEDENLER</a:t>
            </a: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Transizyonel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vertebra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bifida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buNone/>
              <a:defRPr/>
            </a:pP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Faset tropizmi</a:t>
            </a: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Hemivertebra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, blok 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vertebra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Displastik</a:t>
            </a:r>
            <a:r>
              <a:rPr lang="tr-T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spondiloliztezi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8000" dirty="0" err="1" smtClean="0">
                <a:latin typeface="Times New Roman" pitchFamily="18" charset="0"/>
                <a:cs typeface="Times New Roman" pitchFamily="18" charset="0"/>
              </a:rPr>
              <a:t>Skolyoz</a:t>
            </a:r>
            <a:endParaRPr lang="tr-TR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i="1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i="1" dirty="0" err="1" smtClean="0">
                <a:latin typeface="Times New Roman" pitchFamily="18" charset="0"/>
                <a:cs typeface="Times New Roman" pitchFamily="18" charset="0"/>
              </a:rPr>
              <a:t>spondilit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Özellikle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sakroiliak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eklemleri ve omurgayı tutan kronik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inflamatuvar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hastalıktır.</a:t>
            </a:r>
          </a:p>
          <a:p>
            <a:pPr>
              <a:lnSpc>
                <a:spcPct val="8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15-40 yaş erkek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spondilitli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hastaların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çoğunda ilk başvuru yakınması, genç yaşta gelişen </a:t>
            </a:r>
            <a:r>
              <a:rPr lang="tr-TR" sz="2400" i="1" dirty="0" err="1" smtClean="0">
                <a:latin typeface="Times New Roman" pitchFamily="18" charset="0"/>
                <a:cs typeface="Times New Roman" pitchFamily="18" charset="0"/>
              </a:rPr>
              <a:t>inflamatuvar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 bel ağrısıdır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Omurgadaki eklem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ligamanların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ankilozundan dolayı esneklik kaybolur.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tr-TR" dirty="0" smtClean="0"/>
          </a:p>
          <a:p>
            <a:endParaRPr lang="tr-TR" dirty="0" smtClean="0"/>
          </a:p>
          <a:p>
            <a:pPr>
              <a:lnSpc>
                <a:spcPct val="80000"/>
              </a:lnSpc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Muayenede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omurga hareketleri genellikle kısıtlıdır, erken dönemde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lordoz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azalır. </a:t>
            </a:r>
          </a:p>
          <a:p>
            <a:pPr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Schober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testi  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Hastalığın ilerlemesi ile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lomber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lordoz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kaybolur,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dorsal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kifoz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artar, göğüs ön duvarı düzleşir, karın öne doğru çıkar,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anterofleksiyon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postürü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gelişi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Aktif dönemde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sedimentasyon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hızı ve CRP sıklıkla yükselmiştir.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Spondilit’li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hastaların %90’ında </a:t>
            </a:r>
            <a:r>
              <a:rPr lang="tr-TR" sz="2600" i="1" dirty="0" smtClean="0">
                <a:latin typeface="Times New Roman" pitchFamily="18" charset="0"/>
                <a:cs typeface="Times New Roman" pitchFamily="18" charset="0"/>
              </a:rPr>
              <a:t>HLA B27(+)’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tir.</a:t>
            </a:r>
          </a:p>
          <a:p>
            <a:pPr>
              <a:lnSpc>
                <a:spcPct val="90000"/>
              </a:lnSpc>
              <a:defRPr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Sakroileit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genellikle çift taraflıdır ve en erken ortaya çıkan radyografik bulgudur. </a:t>
            </a:r>
          </a:p>
          <a:p>
            <a:pPr>
              <a:lnSpc>
                <a:spcPct val="90000"/>
              </a:lnSpc>
              <a:defRPr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Spondilit’de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omurlarda tipik radyolojik görünüm kareleşmedir.</a:t>
            </a:r>
          </a:p>
          <a:p>
            <a:pPr>
              <a:lnSpc>
                <a:spcPct val="90000"/>
              </a:lnSpc>
              <a:defRPr/>
            </a:pP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Anulus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fibrosusun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ligamanların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kalsifikasyonu ile omur cisimleri arasında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bilateral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simetrik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sindesmofit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 adı verilen köprüleşmeler olur (marjinal </a:t>
            </a:r>
            <a:r>
              <a:rPr lang="tr-TR" sz="2600" dirty="0" err="1" smtClean="0">
                <a:latin typeface="Times New Roman" pitchFamily="18" charset="0"/>
                <a:cs typeface="Times New Roman" pitchFamily="18" charset="0"/>
              </a:rPr>
              <a:t>sindesmofit</a:t>
            </a:r>
            <a:r>
              <a:rPr lang="tr-TR" dirty="0" smtClean="0"/>
              <a:t>).</a:t>
            </a:r>
          </a:p>
          <a:p>
            <a:pPr>
              <a:lnSpc>
                <a:spcPct val="90000"/>
              </a:lnSpc>
              <a:defRPr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pc\Desktop\3929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15370" cy="592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392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42928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Spondilit’de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Egzersiz Tedavisi</a:t>
            </a:r>
            <a:endParaRPr lang="tr-T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Sırt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ekstansör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kaslarını güçlendirme egzersizleri;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Göğüs hareketlerini korumak için solunum egzersizleri;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Omurga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eklemlere hareket açıklığını koruma egzersizleri;</a:t>
            </a:r>
          </a:p>
          <a:p>
            <a:pPr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Vücut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postürünü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korumaya yönelik olarak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postür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egzersizleri önerilmelidir.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  <a:defRPr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Tedavi;</a:t>
            </a:r>
          </a:p>
          <a:p>
            <a:pPr>
              <a:lnSpc>
                <a:spcPct val="120000"/>
              </a:lnSpc>
              <a:buNone/>
              <a:defRPr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Nonsteroid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antiinflamatuvar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ilaçlar  </a:t>
            </a:r>
          </a:p>
          <a:p>
            <a:pPr>
              <a:lnSpc>
                <a:spcPct val="12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Düşük doz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tedavisi</a:t>
            </a:r>
          </a:p>
          <a:p>
            <a:pPr>
              <a:lnSpc>
                <a:spcPct val="12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Hastalık seyrini değiştiren ilaçlar 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Sulfasalazin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gibi) </a:t>
            </a:r>
          </a:p>
          <a:p>
            <a:pPr>
              <a:lnSpc>
                <a:spcPct val="12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Biyolojik ajanlar </a:t>
            </a:r>
          </a:p>
          <a:p>
            <a:pPr>
              <a:lnSpc>
                <a:spcPct val="120000"/>
              </a:lnSpc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İleri yönetim için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romatoloğa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yada fizik tedavi uzmanına yönlendirilir.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Ağrının kanser veya enfeksiyon kaynaklı olduğu tespit edilmişse </a:t>
            </a:r>
          </a:p>
          <a:p>
            <a:pPr algn="ctr"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tedavi altta yatan hastalığa yönelik olmalı.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Bel ağrısında alarm belirtiler</a:t>
            </a:r>
            <a:endParaRPr lang="tr-T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Yaş  ˂ 20 , ˃ 50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Travma, kompresyon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fraktürü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ntikoagulan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kullanım öyküsü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Kanser hikayesi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Ateş, kilo kaybı, gece terlemesi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Şiddetli ve istirahat ile azalmayan ağrı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Gece uykudan uyandıran ağrı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Öksürme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valsalva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manevrası ile artan ağrı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Nörolojik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defisit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varlığı (alt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ekstremitede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kas gücü kaybı,duyu kaybı,anal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sifinkter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laksisitesi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anal duyu kaybı)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Pozitif düz bacak kaldırma testi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Bele yönelik operasyon hikayesi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Kaynaklar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Aile Hekimliği Ayaktan Tedavi ve Koruma,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Lange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Temel Aile Hekimliği,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Tintinalli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Acil Tıp</a:t>
            </a: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adults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Medscape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i="1" dirty="0" err="1" smtClean="0"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sz="3600" b="1" i="1" dirty="0" smtClean="0">
                <a:latin typeface="Times New Roman" pitchFamily="18" charset="0"/>
                <a:cs typeface="Times New Roman" pitchFamily="18" charset="0"/>
              </a:rPr>
              <a:t> nedenler</a:t>
            </a:r>
            <a:br>
              <a:rPr lang="tr-TR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tr-T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 marL="914400" lvl="1" indent="-514350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Ankilozan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spondilit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Diğer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seronegatif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spondilartropatiler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(Reaktif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Reiter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sendromu) 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Psoriatik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Enteropatik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Juvenil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, Belirlenemeyen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514350"/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Romatoid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Viseral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Kaynaklı Nedenler</a:t>
            </a: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Vasküler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dirty="0" err="1"/>
              <a:t>Abdominal</a:t>
            </a:r>
            <a:r>
              <a:rPr lang="tr-TR" sz="2400" dirty="0"/>
              <a:t> aort anevrizması veya </a:t>
            </a:r>
            <a:r>
              <a:rPr lang="tr-TR" sz="2400" dirty="0" err="1"/>
              <a:t>diseksiyonu</a:t>
            </a:r>
            <a:r>
              <a:rPr lang="tr-TR" sz="2400" dirty="0"/>
              <a:t> </a:t>
            </a:r>
            <a:r>
              <a:rPr lang="tr-TR" sz="2400" dirty="0" err="1"/>
              <a:t>Renal</a:t>
            </a:r>
            <a:r>
              <a:rPr lang="tr-TR" sz="2400" dirty="0"/>
              <a:t> arter </a:t>
            </a:r>
            <a:r>
              <a:rPr lang="tr-TR" sz="2400" dirty="0" err="1" smtClean="0"/>
              <a:t>trombozu</a:t>
            </a:r>
            <a:r>
              <a:rPr lang="tr-TR" sz="2400" dirty="0" smtClean="0"/>
              <a:t>)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Gastrointestinal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Neoplastik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Nedenler</a:t>
            </a:r>
          </a:p>
          <a:p>
            <a:pPr>
              <a:buNone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Benign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Menengiom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hemangiom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nörinom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Malign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Multipl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miyelom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metastazlar</a:t>
            </a:r>
          </a:p>
          <a:p>
            <a:pPr marL="609600" indent="-609600">
              <a:buNone/>
              <a:defRPr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Enfeksiyonlar</a:t>
            </a:r>
          </a:p>
          <a:p>
            <a:pPr marL="609600" indent="-609600">
              <a:buNone/>
              <a:defRPr/>
            </a:pPr>
            <a:endParaRPr lang="tr-TR" sz="2400" b="1" i="1" dirty="0" smtClean="0"/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Diskitis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Epidural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abse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Osteomiyelit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Pott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hastalığı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09600" indent="-609600" algn="ctr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Metabolik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Nedenler</a:t>
            </a:r>
          </a:p>
          <a:p>
            <a:pPr marL="609600" indent="-609600"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Osteoporoz</a:t>
            </a: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Osteomalazi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Paget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hastalığı,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okronozis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Psikojenik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Nedenler</a:t>
            </a: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Nöropatiler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defRPr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Somatizasyon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buNone/>
              <a:defRPr/>
            </a:pPr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Postoperatif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 ve Birden Fazla Bel Operasyonları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2310</Words>
  <Application>Microsoft Office PowerPoint</Application>
  <PresentationFormat>Ekran Gösterisi (4:3)</PresentationFormat>
  <Paragraphs>453</Paragraphs>
  <Slides>59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Ofis Teması</vt:lpstr>
      <vt:lpstr>Bel Ağrısına Yaklaşım</vt:lpstr>
      <vt:lpstr> </vt:lpstr>
      <vt:lpstr> </vt:lpstr>
      <vt:lpstr> Bel Ağrısı Nedenleri</vt:lpstr>
      <vt:lpstr>Mekanik Nedenler</vt:lpstr>
      <vt:lpstr> İnflamatuar nedenler </vt:lpstr>
      <vt:lpstr> </vt:lpstr>
      <vt:lpstr> </vt:lpstr>
      <vt:lpstr> </vt:lpstr>
      <vt:lpstr>Anamnez</vt:lpstr>
      <vt:lpstr>PowerPoint Sunusu</vt:lpstr>
      <vt:lpstr> </vt:lpstr>
      <vt:lpstr> </vt:lpstr>
      <vt:lpstr> </vt:lpstr>
      <vt:lpstr> </vt:lpstr>
      <vt:lpstr> </vt:lpstr>
      <vt:lpstr>İnflamatuar bel ağrısını mutlaka tanıyalım!!</vt:lpstr>
      <vt:lpstr>Hastaya ne gibi sorular sorulması gerekir?</vt:lpstr>
      <vt:lpstr>Fizik Muayne</vt:lpstr>
      <vt:lpstr>Schober testi</vt:lpstr>
      <vt:lpstr>Düz bacak kaldırma testi</vt:lpstr>
      <vt:lpstr> Bragard testi</vt:lpstr>
      <vt:lpstr> </vt:lpstr>
      <vt:lpstr>Patrick (Fabere ) testi</vt:lpstr>
      <vt:lpstr>Waddel testleri  </vt:lpstr>
      <vt:lpstr>Nörolojik Muayene</vt:lpstr>
      <vt:lpstr>Laboratuvar testler</vt:lpstr>
      <vt:lpstr> </vt:lpstr>
      <vt:lpstr> </vt:lpstr>
      <vt:lpstr> </vt:lpstr>
      <vt:lpstr>Ayırıcı tanı ve yönetim</vt:lpstr>
      <vt:lpstr>Tedavi (aktivite, egzersiz ve hasta eğitimi) </vt:lpstr>
      <vt:lpstr> </vt:lpstr>
      <vt:lpstr> </vt:lpstr>
      <vt:lpstr> </vt:lpstr>
      <vt:lpstr>İlaç tedavisi</vt:lpstr>
      <vt:lpstr>İlaç tedavisi</vt:lpstr>
      <vt:lpstr> </vt:lpstr>
      <vt:lpstr>Lomber disk hernisi</vt:lpstr>
      <vt:lpstr>PowerPoint Sunusu</vt:lpstr>
      <vt:lpstr> </vt:lpstr>
      <vt:lpstr>PowerPoint Sunusu</vt:lpstr>
      <vt:lpstr> </vt:lpstr>
      <vt:lpstr> </vt:lpstr>
      <vt:lpstr>Konjenital anomaliler</vt:lpstr>
      <vt:lpstr>Spinal Stenoz</vt:lpstr>
      <vt:lpstr>Spondilolizis</vt:lpstr>
      <vt:lpstr>Spondilolistezis </vt:lpstr>
      <vt:lpstr>Epidural bası sendromları </vt:lpstr>
      <vt:lpstr> Ankilozan spondilit </vt:lpstr>
      <vt:lpstr> </vt:lpstr>
      <vt:lpstr> </vt:lpstr>
      <vt:lpstr>PowerPoint Sunusu</vt:lpstr>
      <vt:lpstr>PowerPoint Sunusu</vt:lpstr>
      <vt:lpstr>Ankilozan Spondilit’de Egzersiz Tedavisi</vt:lpstr>
      <vt:lpstr> </vt:lpstr>
      <vt:lpstr> </vt:lpstr>
      <vt:lpstr>Bel ağrısında alarm belirtiler</vt:lpstr>
      <vt:lpstr>Kaynaklar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ağrısına yaklaşım</dc:title>
  <dc:creator>pc</dc:creator>
  <cp:lastModifiedBy>Turan S</cp:lastModifiedBy>
  <cp:revision>72</cp:revision>
  <dcterms:created xsi:type="dcterms:W3CDTF">2016-01-03T17:52:45Z</dcterms:created>
  <dcterms:modified xsi:type="dcterms:W3CDTF">2019-03-07T12:30:44Z</dcterms:modified>
</cp:coreProperties>
</file>