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94" r:id="rId3"/>
    <p:sldId id="292" r:id="rId4"/>
    <p:sldId id="297" r:id="rId5"/>
    <p:sldId id="355" r:id="rId6"/>
    <p:sldId id="361" r:id="rId7"/>
    <p:sldId id="354" r:id="rId8"/>
    <p:sldId id="261" r:id="rId9"/>
    <p:sldId id="340" r:id="rId10"/>
    <p:sldId id="260" r:id="rId11"/>
    <p:sldId id="267" r:id="rId12"/>
    <p:sldId id="275" r:id="rId13"/>
    <p:sldId id="271" r:id="rId14"/>
    <p:sldId id="272" r:id="rId15"/>
    <p:sldId id="274" r:id="rId16"/>
    <p:sldId id="276" r:id="rId17"/>
    <p:sldId id="277" r:id="rId18"/>
    <p:sldId id="372" r:id="rId19"/>
    <p:sldId id="377" r:id="rId20"/>
    <p:sldId id="357" r:id="rId21"/>
    <p:sldId id="358" r:id="rId22"/>
    <p:sldId id="320" r:id="rId23"/>
    <p:sldId id="343" r:id="rId24"/>
    <p:sldId id="281" r:id="rId25"/>
    <p:sldId id="310" r:id="rId26"/>
    <p:sldId id="323" r:id="rId27"/>
    <p:sldId id="288" r:id="rId28"/>
    <p:sldId id="283" r:id="rId29"/>
    <p:sldId id="289" r:id="rId30"/>
    <p:sldId id="346" r:id="rId31"/>
    <p:sldId id="347" r:id="rId32"/>
    <p:sldId id="279" r:id="rId33"/>
    <p:sldId id="369" r:id="rId34"/>
    <p:sldId id="370" r:id="rId35"/>
    <p:sldId id="371" r:id="rId36"/>
    <p:sldId id="312" r:id="rId37"/>
    <p:sldId id="351" r:id="rId38"/>
    <p:sldId id="302" r:id="rId39"/>
    <p:sldId id="304" r:id="rId40"/>
    <p:sldId id="303" r:id="rId41"/>
    <p:sldId id="338" r:id="rId42"/>
    <p:sldId id="306" r:id="rId43"/>
    <p:sldId id="381" r:id="rId44"/>
    <p:sldId id="378" r:id="rId45"/>
    <p:sldId id="379" r:id="rId46"/>
    <p:sldId id="368" r:id="rId47"/>
    <p:sldId id="365" r:id="rId48"/>
    <p:sldId id="362" r:id="rId49"/>
    <p:sldId id="366" r:id="rId50"/>
    <p:sldId id="373" r:id="rId51"/>
    <p:sldId id="364" r:id="rId52"/>
    <p:sldId id="345" r:id="rId53"/>
    <p:sldId id="350" r:id="rId54"/>
    <p:sldId id="308" r:id="rId55"/>
    <p:sldId id="360" r:id="rId56"/>
    <p:sldId id="383" r:id="rId57"/>
    <p:sldId id="330" r:id="rId5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309" autoAdjust="0"/>
    <p:restoredTop sz="92294" autoAdjust="0"/>
  </p:normalViewPr>
  <p:slideViewPr>
    <p:cSldViewPr>
      <p:cViewPr>
        <p:scale>
          <a:sx n="71" d="100"/>
          <a:sy n="71" d="100"/>
        </p:scale>
        <p:origin x="-1446" y="-12"/>
      </p:cViewPr>
      <p:guideLst>
        <p:guide orient="horz" pos="2160"/>
        <p:guide pos="2880"/>
      </p:guideLst>
    </p:cSldViewPr>
  </p:slideViewPr>
  <p:outlineViewPr>
    <p:cViewPr>
      <p:scale>
        <a:sx n="33" d="100"/>
        <a:sy n="33" d="100"/>
      </p:scale>
      <p:origin x="0" y="530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1DB83-E48C-4A5C-83F9-EF38B0144179}" type="datetimeFigureOut">
              <a:rPr lang="tr-TR" smtClean="0"/>
              <a:pPr/>
              <a:t>21.01.2021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BE85BE-26BE-4D81-B513-7CC1A303B7BE}" type="slidenum">
              <a:rPr lang="tr-TR" smtClean="0"/>
              <a:pPr/>
              <a:t>‹#›</a:t>
            </a:fld>
            <a:endParaRPr lang="tr-TR"/>
          </a:p>
        </p:txBody>
      </p:sp>
    </p:spTree>
    <p:extLst>
      <p:ext uri="{BB962C8B-B14F-4D97-AF65-F5344CB8AC3E}">
        <p14:creationId xmlns:p14="http://schemas.microsoft.com/office/powerpoint/2010/main" xmlns="" val="279796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rgbClr val="002060"/>
                </a:solidFill>
              </a:rPr>
              <a:t>Birincil</a:t>
            </a:r>
            <a:r>
              <a:rPr lang="tr-TR" baseline="0" dirty="0" smtClean="0">
                <a:solidFill>
                  <a:srgbClr val="002060"/>
                </a:solidFill>
              </a:rPr>
              <a:t> koruma : </a:t>
            </a:r>
            <a:r>
              <a:rPr lang="tr-TR" dirty="0" err="1" smtClean="0">
                <a:solidFill>
                  <a:srgbClr val="002060"/>
                </a:solidFill>
              </a:rPr>
              <a:t>Bağışıklama</a:t>
            </a:r>
            <a:r>
              <a:rPr lang="tr-TR" dirty="0" smtClean="0">
                <a:solidFill>
                  <a:srgbClr val="002060"/>
                </a:solidFill>
              </a:rPr>
              <a:t>, Aile Planlaması, Genetik Danışma, </a:t>
            </a:r>
            <a:r>
              <a:rPr lang="tr-TR" dirty="0" err="1" smtClean="0">
                <a:solidFill>
                  <a:srgbClr val="002060"/>
                </a:solidFill>
              </a:rPr>
              <a:t>Kemoprofilaksi</a:t>
            </a:r>
            <a:r>
              <a:rPr lang="tr-TR" dirty="0" smtClean="0">
                <a:solidFill>
                  <a:srgbClr val="002060"/>
                </a:solidFill>
              </a:rPr>
              <a:t>, Sağlık Eğitimi Hizmetleri </a:t>
            </a:r>
            <a:r>
              <a:rPr lang="tr-TR" baseline="0" dirty="0" smtClean="0">
                <a:solidFill>
                  <a:srgbClr val="002060"/>
                </a:solidFill>
              </a:rPr>
              <a:t> ,hedef kitle: sağlıklı bireyler</a:t>
            </a:r>
            <a:endParaRPr lang="tr-TR" dirty="0" smtClean="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rgbClr val="002060"/>
                </a:solidFill>
              </a:rPr>
              <a:t>İkincil</a:t>
            </a:r>
            <a:r>
              <a:rPr lang="tr-TR" baseline="0" dirty="0" smtClean="0">
                <a:solidFill>
                  <a:srgbClr val="002060"/>
                </a:solidFill>
              </a:rPr>
              <a:t> koruma  : </a:t>
            </a:r>
            <a:r>
              <a:rPr lang="tr-TR" sz="1200" dirty="0" smtClean="0">
                <a:solidFill>
                  <a:srgbClr val="002060"/>
                </a:solidFill>
              </a:rPr>
              <a:t>Taramalar , hedef</a:t>
            </a:r>
            <a:r>
              <a:rPr lang="tr-TR" sz="1200" baseline="0" dirty="0" smtClean="0">
                <a:solidFill>
                  <a:srgbClr val="002060"/>
                </a:solidFill>
              </a:rPr>
              <a:t> kitle: </a:t>
            </a:r>
            <a:r>
              <a:rPr lang="tr-TR" sz="1200" baseline="0" dirty="0" err="1" smtClean="0">
                <a:solidFill>
                  <a:srgbClr val="002060"/>
                </a:solidFill>
              </a:rPr>
              <a:t>asemptomatik</a:t>
            </a:r>
            <a:r>
              <a:rPr lang="tr-TR" sz="1200" baseline="0" dirty="0" smtClean="0">
                <a:solidFill>
                  <a:srgbClr val="002060"/>
                </a:solidFill>
              </a:rPr>
              <a:t> bireyler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aseline="0" dirty="0" smtClean="0">
                <a:solidFill>
                  <a:srgbClr val="002060"/>
                </a:solidFill>
              </a:rPr>
              <a:t>Üçüncül koruma : hastaların takibi hedef kitler: </a:t>
            </a:r>
            <a:r>
              <a:rPr lang="tr-TR" sz="1200" baseline="0" smtClean="0">
                <a:solidFill>
                  <a:srgbClr val="002060"/>
                </a:solidFill>
              </a:rPr>
              <a:t>hasta bireyler</a:t>
            </a:r>
            <a:endParaRPr lang="tr-TR" dirty="0" smtClean="0">
              <a:solidFill>
                <a:srgbClr val="002060"/>
              </a:solidFill>
            </a:endParaRPr>
          </a:p>
          <a:p>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6</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framingham</a:t>
            </a:r>
            <a:r>
              <a:rPr lang="tr-TR" dirty="0" smtClean="0"/>
              <a:t> </a:t>
            </a:r>
            <a:r>
              <a:rPr lang="tr-TR" dirty="0" err="1" smtClean="0"/>
              <a:t>skorlaması</a:t>
            </a:r>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32</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TÜRK</a:t>
            </a:r>
            <a:r>
              <a:rPr lang="tr-TR" baseline="0" dirty="0" smtClean="0"/>
              <a:t> KARDİYOLOJİ DERNEĞİ</a:t>
            </a:r>
          </a:p>
          <a:p>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33</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USPSTF;</a:t>
            </a:r>
          </a:p>
          <a:p>
            <a:r>
              <a:rPr lang="tr-TR" sz="1200" b="0" i="0" kern="1200" dirty="0" smtClean="0">
                <a:solidFill>
                  <a:schemeClr val="tx1"/>
                </a:solidFill>
                <a:latin typeface="+mn-lt"/>
                <a:ea typeface="+mn-ea"/>
                <a:cs typeface="+mn-cs"/>
              </a:rPr>
              <a:t>Hiç sigara içmeyenlerde net yarar küçük C kategori</a:t>
            </a:r>
          </a:p>
          <a:p>
            <a:r>
              <a:rPr lang="tr-TR" sz="1200" b="0" i="0" kern="1200" dirty="0" smtClean="0">
                <a:solidFill>
                  <a:schemeClr val="tx1"/>
                </a:solidFill>
                <a:latin typeface="+mn-lt"/>
                <a:ea typeface="+mn-ea"/>
                <a:cs typeface="+mn-cs"/>
              </a:rPr>
              <a:t>65-75 yaşları arasında sigara içmiş veya ailesinde AAA olan kadınlarda AAA taramasının yararları ve zararları arasındaki dengeyi değerlendirmek için mevcut kanıtların yetersiz olduğu sonucuna varmıştır.</a:t>
            </a:r>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37</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USPSTF, </a:t>
            </a:r>
            <a:r>
              <a:rPr lang="tr-TR" sz="1200" b="0" i="0" kern="1200" dirty="0" err="1" smtClean="0">
                <a:solidFill>
                  <a:schemeClr val="tx1"/>
                </a:solidFill>
                <a:latin typeface="+mn-lt"/>
                <a:ea typeface="+mn-ea"/>
                <a:cs typeface="+mn-cs"/>
              </a:rPr>
              <a:t>klinisyenlerin</a:t>
            </a:r>
            <a:r>
              <a:rPr lang="tr-TR" sz="1200" b="0" i="0" kern="1200" dirty="0" smtClean="0">
                <a:solidFill>
                  <a:schemeClr val="tx1"/>
                </a:solidFill>
                <a:latin typeface="+mn-lt"/>
                <a:ea typeface="+mn-ea"/>
                <a:cs typeface="+mn-cs"/>
              </a:rPr>
              <a:t>, meme kanseri riski yüksek ve ilaçların yan etkileri açısından düşük risk altında olan kadınlara </a:t>
            </a:r>
            <a:r>
              <a:rPr lang="tr-TR" sz="1200" b="0" i="0" kern="1200" dirty="0" err="1" smtClean="0">
                <a:solidFill>
                  <a:schemeClr val="tx1"/>
                </a:solidFill>
                <a:latin typeface="+mn-lt"/>
                <a:ea typeface="+mn-ea"/>
                <a:cs typeface="+mn-cs"/>
              </a:rPr>
              <a:t>tamoksifen</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raloksifen</a:t>
            </a:r>
            <a:r>
              <a:rPr lang="tr-TR" sz="1200" b="0" i="0" kern="1200" dirty="0" smtClean="0">
                <a:solidFill>
                  <a:schemeClr val="tx1"/>
                </a:solidFill>
                <a:latin typeface="+mn-lt"/>
                <a:ea typeface="+mn-ea"/>
                <a:cs typeface="+mn-cs"/>
              </a:rPr>
              <a:t> veya </a:t>
            </a:r>
            <a:r>
              <a:rPr lang="tr-TR" sz="1200" b="0" i="0" kern="1200" dirty="0" err="1" smtClean="0">
                <a:solidFill>
                  <a:schemeClr val="tx1"/>
                </a:solidFill>
                <a:latin typeface="+mn-lt"/>
                <a:ea typeface="+mn-ea"/>
                <a:cs typeface="+mn-cs"/>
              </a:rPr>
              <a:t>aromataz</a:t>
            </a:r>
            <a:r>
              <a:rPr lang="tr-TR" sz="1200" b="0" i="0" kern="1200" dirty="0" smtClean="0">
                <a:solidFill>
                  <a:schemeClr val="tx1"/>
                </a:solidFill>
                <a:latin typeface="+mn-lt"/>
                <a:ea typeface="+mn-ea"/>
                <a:cs typeface="+mn-cs"/>
              </a:rPr>
              <a:t> inhibitörleri gibi risk azaltıcı ilaçlar reçete etmelerini önermektedir. B</a:t>
            </a:r>
            <a:r>
              <a:rPr lang="tr-TR" sz="1200" b="0" i="0" kern="1200" baseline="0" dirty="0" smtClean="0">
                <a:solidFill>
                  <a:schemeClr val="tx1"/>
                </a:solidFill>
                <a:latin typeface="+mn-lt"/>
                <a:ea typeface="+mn-ea"/>
                <a:cs typeface="+mn-cs"/>
              </a:rPr>
              <a:t> kategori 2019</a:t>
            </a:r>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38</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AAFP, 76-85 yaşlarındaki yetişkinlerde </a:t>
            </a:r>
            <a:r>
              <a:rPr lang="tr-TR" sz="1200" b="0" i="0" kern="1200" dirty="0" err="1" smtClean="0">
                <a:solidFill>
                  <a:schemeClr val="tx1"/>
                </a:solidFill>
                <a:latin typeface="+mn-lt"/>
                <a:ea typeface="+mn-ea"/>
                <a:cs typeface="+mn-cs"/>
              </a:rPr>
              <a:t>kolorektal</a:t>
            </a:r>
            <a:r>
              <a:rPr lang="tr-TR" sz="1200" b="0" i="0" kern="1200" dirty="0" smtClean="0">
                <a:solidFill>
                  <a:schemeClr val="tx1"/>
                </a:solidFill>
                <a:latin typeface="+mn-lt"/>
                <a:ea typeface="+mn-ea"/>
                <a:cs typeface="+mn-cs"/>
              </a:rPr>
              <a:t> kanseri tarama kararının, hastanın genel sağlığı ve önceki tarama geçmişi dikkate alınarak bireysel bir karar olmasını  85 yaşından büyük yetişkinlerde </a:t>
            </a:r>
            <a:r>
              <a:rPr lang="tr-TR" sz="1200" b="0" i="0" kern="1200" dirty="0" err="1" smtClean="0">
                <a:solidFill>
                  <a:schemeClr val="tx1"/>
                </a:solidFill>
                <a:latin typeface="+mn-lt"/>
                <a:ea typeface="+mn-ea"/>
                <a:cs typeface="+mn-cs"/>
              </a:rPr>
              <a:t>kolorektal</a:t>
            </a:r>
            <a:r>
              <a:rPr lang="tr-TR" sz="1200" b="0" i="0" kern="1200" dirty="0" smtClean="0">
                <a:solidFill>
                  <a:schemeClr val="tx1"/>
                </a:solidFill>
                <a:latin typeface="+mn-lt"/>
                <a:ea typeface="+mn-ea"/>
                <a:cs typeface="+mn-cs"/>
              </a:rPr>
              <a:t> kanser taraması yapılmamasını</a:t>
            </a:r>
            <a:r>
              <a:rPr lang="tr-TR" sz="1200" b="0" i="0" kern="1200" smtClean="0">
                <a:solidFill>
                  <a:schemeClr val="tx1"/>
                </a:solidFill>
                <a:latin typeface="+mn-lt"/>
                <a:ea typeface="+mn-ea"/>
                <a:cs typeface="+mn-cs"/>
              </a:rPr>
              <a:t> </a:t>
            </a:r>
            <a:r>
              <a:rPr lang="tr-TR" sz="1200" b="0" i="1" kern="1200" smtClean="0">
                <a:solidFill>
                  <a:schemeClr val="tx1"/>
                </a:solidFill>
                <a:latin typeface="+mn-lt"/>
                <a:ea typeface="+mn-ea"/>
                <a:cs typeface="+mn-cs"/>
              </a:rPr>
              <a:t>önermektedir</a:t>
            </a:r>
            <a:r>
              <a:rPr lang="tr-TR" sz="1200" b="0" i="0" kern="1200" dirty="0" smtClean="0">
                <a:solidFill>
                  <a:schemeClr val="tx1"/>
                </a:solidFill>
                <a:latin typeface="+mn-lt"/>
                <a:ea typeface="+mn-ea"/>
                <a:cs typeface="+mn-cs"/>
              </a:rPr>
              <a:t>  (2016)</a:t>
            </a:r>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40</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Geniş kapsamlı ve büyük tarama çalışmalarının </a:t>
            </a:r>
            <a:r>
              <a:rPr lang="tr-TR" dirty="0" err="1" smtClean="0"/>
              <a:t>mortalite</a:t>
            </a:r>
            <a:r>
              <a:rPr lang="tr-TR" dirty="0" smtClean="0"/>
              <a:t> sonuçları şu an için çelişkilidir.Prostat kanseri (</a:t>
            </a:r>
            <a:r>
              <a:rPr lang="tr-TR" dirty="0" err="1" smtClean="0"/>
              <a:t>PCa</a:t>
            </a:r>
            <a:r>
              <a:rPr lang="tr-TR" dirty="0" smtClean="0"/>
              <a:t>) taraması için çeşitli meslek örgütleri farklı görüşler belirtmektedir.</a:t>
            </a:r>
            <a:r>
              <a:rPr lang="tr-TR" sz="1200" b="0" i="0" kern="1200" dirty="0" smtClean="0">
                <a:solidFill>
                  <a:schemeClr val="tx1"/>
                </a:solidFill>
                <a:latin typeface="+mn-lt"/>
                <a:ea typeface="+mn-ea"/>
                <a:cs typeface="+mn-cs"/>
              </a:rPr>
              <a:t>USPSTF ve AAFP prostat kanseri için rutin prostata özgü antijen (PSA) tabanlı taramayı önermemektedir. 55-69 Yaş Arası C</a:t>
            </a:r>
            <a:r>
              <a:rPr lang="tr-TR" sz="1200" b="0" i="0" kern="1200" baseline="0" dirty="0" smtClean="0">
                <a:solidFill>
                  <a:schemeClr val="tx1"/>
                </a:solidFill>
                <a:latin typeface="+mn-lt"/>
                <a:ea typeface="+mn-ea"/>
                <a:cs typeface="+mn-cs"/>
              </a:rPr>
              <a:t> , </a:t>
            </a:r>
            <a:r>
              <a:rPr lang="tr-TR" sz="1200" b="0" i="0" kern="1200" dirty="0" smtClean="0">
                <a:solidFill>
                  <a:schemeClr val="tx1"/>
                </a:solidFill>
                <a:latin typeface="+mn-lt"/>
                <a:ea typeface="+mn-ea"/>
                <a:cs typeface="+mn-cs"/>
              </a:rPr>
              <a:t> 70 yaş ve üstü için D kategori </a:t>
            </a:r>
          </a:p>
          <a:p>
            <a:endParaRPr lang="tr-TR" b="0"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42</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000" b="0" i="0" kern="1200" dirty="0" smtClean="0">
                <a:solidFill>
                  <a:schemeClr val="tx1"/>
                </a:solidFill>
                <a:latin typeface="+mn-lt"/>
                <a:ea typeface="+mn-ea"/>
                <a:cs typeface="+mn-cs"/>
              </a:rPr>
              <a:t>Taranmaya karar vermeden önce, erkekler taramanın potansiyel yararlarını ve zararlarını </a:t>
            </a:r>
            <a:r>
              <a:rPr lang="tr-TR" sz="1000" b="0" i="0" kern="1200" dirty="0" err="1" smtClean="0">
                <a:solidFill>
                  <a:schemeClr val="tx1"/>
                </a:solidFill>
                <a:latin typeface="+mn-lt"/>
                <a:ea typeface="+mn-ea"/>
                <a:cs typeface="+mn-cs"/>
              </a:rPr>
              <a:t>klinisyenleriyle</a:t>
            </a:r>
            <a:r>
              <a:rPr lang="tr-TR" sz="1000" b="0" i="0" kern="1200" dirty="0" smtClean="0">
                <a:solidFill>
                  <a:schemeClr val="tx1"/>
                </a:solidFill>
                <a:latin typeface="+mn-lt"/>
                <a:ea typeface="+mn-ea"/>
                <a:cs typeface="+mn-cs"/>
              </a:rPr>
              <a:t> tartışma ve karara kendi değerlerini ve tercihlerini dahil etme fırsatına sahip olmalıdır. Tarama, bazı erkeklerde prostat kanserinden ölüm olasılığını azaltmak için küçük bir potansiyel fayda sunar. Bununla birlikte, birçok erkek, ek test ve olası prostat biyopsisi gerektiren yanlış pozitif sonuçlar dahil olmak üzere, taramanın potansiyel zararlarıyla karşılaşacaktır; aşırı tanı ve aşırı tedavi; ve idrar tutamama ve </a:t>
            </a:r>
            <a:r>
              <a:rPr lang="tr-TR" sz="1000" b="0" i="0" kern="1200" dirty="0" err="1" smtClean="0">
                <a:solidFill>
                  <a:schemeClr val="tx1"/>
                </a:solidFill>
                <a:latin typeface="+mn-lt"/>
                <a:ea typeface="+mn-ea"/>
                <a:cs typeface="+mn-cs"/>
              </a:rPr>
              <a:t>erektil</a:t>
            </a:r>
            <a:r>
              <a:rPr lang="tr-TR" sz="1000" b="0" i="0" kern="1200" dirty="0" smtClean="0">
                <a:solidFill>
                  <a:schemeClr val="tx1"/>
                </a:solidFill>
                <a:latin typeface="+mn-lt"/>
                <a:ea typeface="+mn-ea"/>
                <a:cs typeface="+mn-cs"/>
              </a:rPr>
              <a:t> </a:t>
            </a:r>
            <a:r>
              <a:rPr lang="tr-TR" sz="1000" b="0" i="0" kern="1200" dirty="0" err="1" smtClean="0">
                <a:solidFill>
                  <a:schemeClr val="tx1"/>
                </a:solidFill>
                <a:latin typeface="+mn-lt"/>
                <a:ea typeface="+mn-ea"/>
                <a:cs typeface="+mn-cs"/>
              </a:rPr>
              <a:t>disfonksiyon</a:t>
            </a:r>
            <a:r>
              <a:rPr lang="tr-TR" sz="1000" b="0" i="0" kern="1200" dirty="0" smtClean="0">
                <a:solidFill>
                  <a:schemeClr val="tx1"/>
                </a:solidFill>
                <a:latin typeface="+mn-lt"/>
                <a:ea typeface="+mn-ea"/>
                <a:cs typeface="+mn-cs"/>
              </a:rPr>
              <a:t> gibi tedavi komplikasyonları. Bu hizmetin münferit durumlarda uygun olup olmadığının belirlenmesinde, hastalar ve </a:t>
            </a:r>
            <a:r>
              <a:rPr lang="tr-TR" sz="1000" b="0" i="0" kern="1200" dirty="0" err="1" smtClean="0">
                <a:solidFill>
                  <a:schemeClr val="tx1"/>
                </a:solidFill>
                <a:latin typeface="+mn-lt"/>
                <a:ea typeface="+mn-ea"/>
                <a:cs typeface="+mn-cs"/>
              </a:rPr>
              <a:t>klinisyenler</a:t>
            </a:r>
            <a:r>
              <a:rPr lang="tr-TR" sz="1000" b="0" i="0" kern="1200" dirty="0" smtClean="0">
                <a:solidFill>
                  <a:schemeClr val="tx1"/>
                </a:solidFill>
                <a:latin typeface="+mn-lt"/>
                <a:ea typeface="+mn-ea"/>
                <a:cs typeface="+mn-cs"/>
              </a:rPr>
              <a:t>, aile öyküsü, ırk / etnik köken, eşlik eden tıbbi durumlar, taramanın ve tedaviye özgü sonuçların yararları ve zararları hakkındaki hasta değerleri ve diğer sağlık gereksinimleri temelinde fayda ve zarar dengesini göz önünde bulundurmalıdır. </a:t>
            </a:r>
            <a:r>
              <a:rPr lang="tr-TR" sz="1000" b="0" i="0" kern="1200" dirty="0" err="1" smtClean="0">
                <a:solidFill>
                  <a:schemeClr val="tx1"/>
                </a:solidFill>
                <a:latin typeface="+mn-lt"/>
                <a:ea typeface="+mn-ea"/>
                <a:cs typeface="+mn-cs"/>
              </a:rPr>
              <a:t>Klinisyenler</a:t>
            </a:r>
            <a:r>
              <a:rPr lang="tr-TR" sz="1000" b="0" i="0" kern="1200" dirty="0" smtClean="0">
                <a:solidFill>
                  <a:schemeClr val="tx1"/>
                </a:solidFill>
                <a:latin typeface="+mn-lt"/>
                <a:ea typeface="+mn-ea"/>
                <a:cs typeface="+mn-cs"/>
              </a:rPr>
              <a:t>, tarama tercihini belirtmeyen erkekleri taramamalıdır.</a:t>
            </a:r>
            <a:endParaRPr lang="tr-TR" sz="1000"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43</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Daha önceden bilinen diyabeti olmayan tüm </a:t>
            </a:r>
            <a:r>
              <a:rPr lang="tr-TR" dirty="0" err="1" smtClean="0"/>
              <a:t>asemptomatik</a:t>
            </a:r>
            <a:r>
              <a:rPr lang="tr-TR" dirty="0" smtClean="0"/>
              <a:t> gebelerde, ilk </a:t>
            </a:r>
            <a:r>
              <a:rPr lang="tr-TR" dirty="0" err="1" smtClean="0"/>
              <a:t>prenatal</a:t>
            </a:r>
            <a:r>
              <a:rPr lang="tr-TR" dirty="0" smtClean="0"/>
              <a:t> muayeneden itibaren risk değerlendirmesi yapılmalı ve APG ölçülmelidir. </a:t>
            </a:r>
          </a:p>
          <a:p>
            <a:r>
              <a:rPr lang="tr-TR" dirty="0" smtClean="0"/>
              <a:t>APG ≥126 mg/</a:t>
            </a:r>
            <a:r>
              <a:rPr lang="tr-TR" dirty="0" err="1" smtClean="0"/>
              <a:t>dl</a:t>
            </a:r>
            <a:r>
              <a:rPr lang="tr-TR" dirty="0" smtClean="0"/>
              <a:t> olan gebelerde daha sonraki gün APG tekrarlanmalı ya da A1C veya OGTT ile tanı doğrulanmalıdır. Eğer APG veya OGTT 2.</a:t>
            </a:r>
            <a:r>
              <a:rPr lang="tr-TR" dirty="0" err="1" smtClean="0"/>
              <a:t>st</a:t>
            </a:r>
            <a:r>
              <a:rPr lang="tr-TR" dirty="0" smtClean="0"/>
              <a:t> PG ya da A1C ile tanı doğrulanırsa daha önceden mevcut ancak tanı almamış diyabet (</a:t>
            </a:r>
            <a:r>
              <a:rPr lang="tr-TR" dirty="0" err="1" smtClean="0"/>
              <a:t>pregestasyonel</a:t>
            </a:r>
            <a:r>
              <a:rPr lang="tr-TR" dirty="0" smtClean="0"/>
              <a:t> DM) olarak kabul edilmeli ve tedavi edilmelidir.</a:t>
            </a:r>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45</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Risk faktörleri</a:t>
            </a:r>
            <a:r>
              <a:rPr lang="tr-TR" sz="1200" b="0" i="0" kern="1200" baseline="0" dirty="0" smtClean="0">
                <a:solidFill>
                  <a:schemeClr val="tx1"/>
                </a:solidFill>
                <a:latin typeface="+mn-lt"/>
                <a:ea typeface="+mn-ea"/>
                <a:cs typeface="+mn-cs"/>
              </a:rPr>
              <a:t> : </a:t>
            </a:r>
            <a:r>
              <a:rPr lang="tr-TR" sz="1200" b="0" i="0" kern="1200" dirty="0" err="1" smtClean="0">
                <a:solidFill>
                  <a:schemeClr val="tx1"/>
                </a:solidFill>
                <a:latin typeface="+mn-lt"/>
                <a:ea typeface="+mn-ea"/>
                <a:cs typeface="+mn-cs"/>
              </a:rPr>
              <a:t>preeklampsi</a:t>
            </a:r>
            <a:r>
              <a:rPr lang="tr-TR" sz="1200" b="0" i="0" kern="1200" dirty="0" smtClean="0">
                <a:solidFill>
                  <a:schemeClr val="tx1"/>
                </a:solidFill>
                <a:latin typeface="+mn-lt"/>
                <a:ea typeface="+mn-ea"/>
                <a:cs typeface="+mn-cs"/>
              </a:rPr>
              <a:t> öyküsü, belirli kronik tıbbi durumlar (örn., Diyabet, kronik hipertansiyon, böbrek hastalığı ve sistemik </a:t>
            </a:r>
            <a:r>
              <a:rPr lang="tr-TR" sz="1200" b="0" i="0" kern="1200" dirty="0" err="1" smtClean="0">
                <a:solidFill>
                  <a:schemeClr val="tx1"/>
                </a:solidFill>
                <a:latin typeface="+mn-lt"/>
                <a:ea typeface="+mn-ea"/>
                <a:cs typeface="+mn-cs"/>
              </a:rPr>
              <a:t>lupus</a:t>
            </a:r>
            <a:r>
              <a:rPr lang="tr-TR" sz="1200" b="0" i="0" kern="1200" dirty="0" smtClean="0">
                <a:solidFill>
                  <a:schemeClr val="tx1"/>
                </a:solidFill>
                <a:latin typeface="+mn-lt"/>
                <a:ea typeface="+mn-ea"/>
                <a:cs typeface="+mn-cs"/>
              </a:rPr>
              <a:t> </a:t>
            </a:r>
            <a:r>
              <a:rPr lang="tr-TR" sz="1200" b="0" i="0" kern="1200" dirty="0" err="1" smtClean="0">
                <a:solidFill>
                  <a:schemeClr val="tx1"/>
                </a:solidFill>
                <a:latin typeface="+mn-lt"/>
                <a:ea typeface="+mn-ea"/>
                <a:cs typeface="+mn-cs"/>
              </a:rPr>
              <a:t>eritematozus</a:t>
            </a:r>
            <a:r>
              <a:rPr lang="tr-TR" sz="1200" b="0" i="0" kern="1200" dirty="0" smtClean="0">
                <a:solidFill>
                  <a:schemeClr val="tx1"/>
                </a:solidFill>
                <a:latin typeface="+mn-lt"/>
                <a:ea typeface="+mn-ea"/>
                <a:cs typeface="+mn-cs"/>
              </a:rPr>
              <a:t> ve </a:t>
            </a:r>
            <a:r>
              <a:rPr lang="tr-TR" sz="1200" b="0" i="0" kern="1200" dirty="0" err="1" smtClean="0">
                <a:solidFill>
                  <a:schemeClr val="tx1"/>
                </a:solidFill>
                <a:latin typeface="+mn-lt"/>
                <a:ea typeface="+mn-ea"/>
                <a:cs typeface="+mn-cs"/>
              </a:rPr>
              <a:t>antifosfolipid</a:t>
            </a:r>
            <a:r>
              <a:rPr lang="tr-TR" sz="1200" b="0" i="0" kern="1200" dirty="0" smtClean="0">
                <a:solidFill>
                  <a:schemeClr val="tx1"/>
                </a:solidFill>
                <a:latin typeface="+mn-lt"/>
                <a:ea typeface="+mn-ea"/>
                <a:cs typeface="+mn-cs"/>
              </a:rPr>
              <a:t> sendromu gibi </a:t>
            </a:r>
            <a:r>
              <a:rPr lang="tr-TR" sz="1200" b="0" i="0" kern="1200" dirty="0" err="1" smtClean="0">
                <a:solidFill>
                  <a:schemeClr val="tx1"/>
                </a:solidFill>
                <a:latin typeface="+mn-lt"/>
                <a:ea typeface="+mn-ea"/>
                <a:cs typeface="+mn-cs"/>
              </a:rPr>
              <a:t>otoimmün</a:t>
            </a:r>
            <a:r>
              <a:rPr lang="tr-TR" sz="1200" b="0" i="0" kern="1200" dirty="0" smtClean="0">
                <a:solidFill>
                  <a:schemeClr val="tx1"/>
                </a:solidFill>
                <a:latin typeface="+mn-lt"/>
                <a:ea typeface="+mn-ea"/>
                <a:cs typeface="+mn-cs"/>
              </a:rPr>
              <a:t> hastalıklar,ileri anne yaşı</a:t>
            </a:r>
            <a:r>
              <a:rPr lang="tr-TR" sz="1200" b="0" i="0" kern="1200" baseline="0" dirty="0" smtClean="0">
                <a:solidFill>
                  <a:schemeClr val="tx1"/>
                </a:solidFill>
                <a:latin typeface="+mn-lt"/>
                <a:ea typeface="+mn-ea"/>
                <a:cs typeface="+mn-cs"/>
              </a:rPr>
              <a:t> , </a:t>
            </a:r>
            <a:r>
              <a:rPr lang="tr-TR" sz="1200" b="0" i="0" kern="1200" baseline="0" dirty="0" err="1" smtClean="0">
                <a:solidFill>
                  <a:schemeClr val="tx1"/>
                </a:solidFill>
                <a:latin typeface="+mn-lt"/>
                <a:ea typeface="+mn-ea"/>
                <a:cs typeface="+mn-cs"/>
              </a:rPr>
              <a:t>obezite</a:t>
            </a:r>
            <a:r>
              <a:rPr lang="tr-TR" sz="1200" b="0" i="0" kern="1200" baseline="0" dirty="0" smtClean="0">
                <a:solidFill>
                  <a:schemeClr val="tx1"/>
                </a:solidFill>
                <a:latin typeface="+mn-lt"/>
                <a:ea typeface="+mn-ea"/>
                <a:cs typeface="+mn-cs"/>
              </a:rPr>
              <a:t> , </a:t>
            </a:r>
            <a:r>
              <a:rPr lang="tr-TR" sz="1200" b="0" i="0" kern="1200" dirty="0" smtClean="0">
                <a:solidFill>
                  <a:schemeClr val="tx1"/>
                </a:solidFill>
                <a:latin typeface="+mn-lt"/>
                <a:ea typeface="+mn-ea"/>
                <a:cs typeface="+mn-cs"/>
              </a:rPr>
              <a:t>ailede </a:t>
            </a:r>
            <a:r>
              <a:rPr lang="tr-TR" sz="1200" b="0" i="0" kern="1200" dirty="0" err="1" smtClean="0">
                <a:solidFill>
                  <a:schemeClr val="tx1"/>
                </a:solidFill>
                <a:latin typeface="+mn-lt"/>
                <a:ea typeface="+mn-ea"/>
                <a:cs typeface="+mn-cs"/>
              </a:rPr>
              <a:t>preeklampsi</a:t>
            </a:r>
            <a:r>
              <a:rPr lang="tr-TR" sz="1200" b="0" i="0" kern="1200" dirty="0" smtClean="0">
                <a:solidFill>
                  <a:schemeClr val="tx1"/>
                </a:solidFill>
                <a:latin typeface="+mn-lt"/>
                <a:ea typeface="+mn-ea"/>
                <a:cs typeface="+mn-cs"/>
              </a:rPr>
              <a:t> öyküsü </a:t>
            </a:r>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47</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i="1" dirty="0" smtClean="0">
                <a:latin typeface="Times New Roman" pitchFamily="18" charset="0"/>
                <a:cs typeface="Times New Roman" pitchFamily="18" charset="0"/>
              </a:rPr>
              <a:t>Amerika Birleşik Devletleri Koruyucu Hizmetler Çalışma Grubu, USPSTF,2019  B kategori</a:t>
            </a:r>
            <a:endParaRPr lang="tr-TR" sz="1200" dirty="0" smtClean="0"/>
          </a:p>
          <a:p>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51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800" dirty="0" smtClean="0"/>
              <a:t>İlköğretim 1. ve 8.sınıf okul çağı aşılamalarının 3 Haziran 2020 tarihinde değiştirilerek Aile Hekimliği Birimlerinde uygulanmasına karar verildi.İlköğretim 8.sınıfta okullarda uygulanan </a:t>
            </a:r>
            <a:r>
              <a:rPr lang="tr-TR" sz="800" dirty="0" err="1" smtClean="0"/>
              <a:t>Td</a:t>
            </a:r>
            <a:r>
              <a:rPr lang="tr-TR" sz="800" dirty="0" smtClean="0"/>
              <a:t> aşısı 1 Temmuz 2007 tarihinde doğanlardan başlamak üzere 13 yaşına (156.ay) girmiş olan tüm çocuklara Aile Hekimliği Birimlerinde uygulanacaktır. </a:t>
            </a:r>
            <a:endParaRPr lang="tr-TR" sz="800"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8</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Referans:</a:t>
            </a:r>
          </a:p>
          <a:p>
            <a:r>
              <a:rPr lang="tr-TR" dirty="0" smtClean="0"/>
              <a:t> 1. Demir Gibi Türkiye Projesi Genelgesi (2004/21),</a:t>
            </a:r>
          </a:p>
          <a:p>
            <a:r>
              <a:rPr lang="tr-TR" dirty="0" smtClean="0"/>
              <a:t> 2. Bebeklerde D Vitamini Yetersizliğinin Önlenmesi ve Kemik Sağlığının Korunması Genelgesi (2005/71)</a:t>
            </a:r>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9</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2400" dirty="0" smtClean="0"/>
              <a:t>Çocuk ve </a:t>
            </a:r>
            <a:r>
              <a:rPr lang="tr-TR" sz="2400" dirty="0" err="1" smtClean="0"/>
              <a:t>adolesanlarda</a:t>
            </a:r>
            <a:r>
              <a:rPr lang="tr-TR" sz="2400" dirty="0" smtClean="0"/>
              <a:t>; </a:t>
            </a:r>
          </a:p>
          <a:p>
            <a:endParaRPr lang="tr-TR" sz="2400" dirty="0" smtClean="0"/>
          </a:p>
          <a:p>
            <a:pPr lvl="1">
              <a:buNone/>
            </a:pPr>
            <a:r>
              <a:rPr lang="tr-TR" sz="2400" dirty="0" smtClean="0"/>
              <a:t>Total kolesterol</a:t>
            </a:r>
          </a:p>
          <a:p>
            <a:pPr lvl="1">
              <a:buFont typeface="Arial" pitchFamily="34" charset="0"/>
              <a:buChar char="•"/>
            </a:pPr>
            <a:r>
              <a:rPr lang="tr-TR" sz="2400" dirty="0" smtClean="0"/>
              <a:t>&lt; 170 mg/</a:t>
            </a:r>
            <a:r>
              <a:rPr lang="tr-TR" sz="2400" dirty="0" err="1" smtClean="0"/>
              <a:t>dl</a:t>
            </a:r>
            <a:r>
              <a:rPr lang="tr-TR" sz="2400" dirty="0" smtClean="0"/>
              <a:t> normal</a:t>
            </a:r>
          </a:p>
          <a:p>
            <a:pPr lvl="1">
              <a:buFont typeface="Arial" pitchFamily="34" charset="0"/>
              <a:buChar char="•"/>
            </a:pPr>
            <a:r>
              <a:rPr lang="tr-TR" sz="2400" dirty="0" smtClean="0"/>
              <a:t>170-199 mg/</a:t>
            </a:r>
            <a:r>
              <a:rPr lang="tr-TR" sz="2400" dirty="0" err="1" smtClean="0"/>
              <a:t>dl</a:t>
            </a:r>
            <a:r>
              <a:rPr lang="tr-TR" sz="2400" dirty="0" smtClean="0"/>
              <a:t> sınırda yüksek</a:t>
            </a:r>
          </a:p>
          <a:p>
            <a:pPr lvl="1">
              <a:buFont typeface="Arial" pitchFamily="34" charset="0"/>
              <a:buChar char="•"/>
            </a:pPr>
            <a:r>
              <a:rPr lang="tr-TR" sz="2400" dirty="0" smtClean="0"/>
              <a:t>200 mg/</a:t>
            </a:r>
            <a:r>
              <a:rPr lang="tr-TR" sz="2400" dirty="0" err="1" smtClean="0"/>
              <a:t>dl</a:t>
            </a:r>
            <a:r>
              <a:rPr lang="tr-TR" sz="2400" dirty="0" smtClean="0"/>
              <a:t> yüksek</a:t>
            </a:r>
          </a:p>
          <a:p>
            <a:pPr lvl="1"/>
            <a:endParaRPr lang="tr-TR" sz="2400" dirty="0" smtClean="0"/>
          </a:p>
          <a:p>
            <a:pPr>
              <a:buNone/>
            </a:pPr>
            <a:r>
              <a:rPr lang="tr-TR" sz="2400" dirty="0" smtClean="0"/>
              <a:t>      LDL-kolesterol</a:t>
            </a:r>
          </a:p>
          <a:p>
            <a:pPr lvl="1">
              <a:buFont typeface="Arial" pitchFamily="34" charset="0"/>
              <a:buChar char="•"/>
            </a:pPr>
            <a:r>
              <a:rPr lang="tr-TR" sz="2400" dirty="0" smtClean="0"/>
              <a:t>&lt;110 mg/</a:t>
            </a:r>
            <a:r>
              <a:rPr lang="tr-TR" sz="2400" dirty="0" err="1" smtClean="0"/>
              <a:t>dl</a:t>
            </a:r>
            <a:r>
              <a:rPr lang="tr-TR" sz="2400" dirty="0" smtClean="0"/>
              <a:t> normal </a:t>
            </a:r>
          </a:p>
          <a:p>
            <a:pPr lvl="1">
              <a:buFont typeface="Arial" pitchFamily="34" charset="0"/>
              <a:buChar char="•"/>
            </a:pPr>
            <a:r>
              <a:rPr lang="tr-TR" sz="2400" dirty="0" smtClean="0"/>
              <a:t>110-129 mg/</a:t>
            </a:r>
            <a:r>
              <a:rPr lang="tr-TR" sz="2400" dirty="0" err="1" smtClean="0"/>
              <a:t>dl</a:t>
            </a:r>
            <a:r>
              <a:rPr lang="tr-TR" sz="2400" dirty="0" smtClean="0"/>
              <a:t>  sınırda yüksek </a:t>
            </a:r>
          </a:p>
          <a:p>
            <a:pPr lvl="1">
              <a:buFont typeface="Arial" pitchFamily="34" charset="0"/>
              <a:buChar char="•"/>
            </a:pPr>
            <a:r>
              <a:rPr lang="tr-TR" sz="2400" dirty="0" smtClean="0"/>
              <a:t>&gt;130 mg/</a:t>
            </a:r>
            <a:r>
              <a:rPr lang="tr-TR" sz="2400" dirty="0" err="1" smtClean="0"/>
              <a:t>dl</a:t>
            </a:r>
            <a:r>
              <a:rPr lang="tr-TR" sz="2400" dirty="0" smtClean="0"/>
              <a:t> yüksek</a:t>
            </a:r>
          </a:p>
          <a:p>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14</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16</a:t>
            </a:fld>
            <a:endParaRPr lang="tr-TR"/>
          </a:p>
        </p:txBody>
      </p:sp>
    </p:spTree>
    <p:extLst>
      <p:ext uri="{BB962C8B-B14F-4D97-AF65-F5344CB8AC3E}">
        <p14:creationId xmlns:p14="http://schemas.microsoft.com/office/powerpoint/2010/main" xmlns="" val="1170872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20</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0" i="0" kern="1200" dirty="0" smtClean="0">
                <a:solidFill>
                  <a:schemeClr val="tx1"/>
                </a:solidFill>
                <a:latin typeface="+mn-lt"/>
                <a:ea typeface="+mn-ea"/>
                <a:cs typeface="+mn-cs"/>
              </a:rPr>
              <a:t>USPSTF, 18 ila 79 yaşları arasındaki yetişkinlerde hepatit C virüsü (HCV) enfeksiyonunun taranmasını önermektedir.B kategori</a:t>
            </a:r>
          </a:p>
          <a:p>
            <a:r>
              <a:rPr lang="tr-TR" sz="1200" b="0" i="0" kern="1200" dirty="0" smtClean="0">
                <a:solidFill>
                  <a:schemeClr val="tx1"/>
                </a:solidFill>
                <a:latin typeface="+mn-lt"/>
                <a:ea typeface="+mn-ea"/>
                <a:cs typeface="+mn-cs"/>
              </a:rPr>
              <a:t>USPSTF ,15ila 65 yaşları arasındaki yetişkinlerde ve gebelerde</a:t>
            </a:r>
            <a:r>
              <a:rPr lang="tr-TR" sz="1200" b="0" i="0" kern="1200" baseline="0" dirty="0" smtClean="0">
                <a:solidFill>
                  <a:schemeClr val="tx1"/>
                </a:solidFill>
                <a:latin typeface="+mn-lt"/>
                <a:ea typeface="+mn-ea"/>
                <a:cs typeface="+mn-cs"/>
              </a:rPr>
              <a:t> HIV </a:t>
            </a:r>
            <a:r>
              <a:rPr lang="tr-TR" sz="1200" b="0" i="0" kern="1200" dirty="0" smtClean="0">
                <a:solidFill>
                  <a:schemeClr val="tx1"/>
                </a:solidFill>
                <a:latin typeface="+mn-lt"/>
                <a:ea typeface="+mn-ea"/>
                <a:cs typeface="+mn-cs"/>
              </a:rPr>
              <a:t>enfeksiyonunun taranmasını önermektedir.A</a:t>
            </a:r>
            <a:r>
              <a:rPr lang="tr-TR" sz="1200" b="0" i="0" kern="1200" baseline="0" dirty="0" smtClean="0">
                <a:solidFill>
                  <a:schemeClr val="tx1"/>
                </a:solidFill>
                <a:latin typeface="+mn-lt"/>
                <a:ea typeface="+mn-ea"/>
                <a:cs typeface="+mn-cs"/>
              </a:rPr>
              <a:t> kategori</a:t>
            </a:r>
            <a:endParaRPr lang="tr-TR" sz="1200" b="0" i="0" kern="1200" dirty="0" smtClean="0">
              <a:solidFill>
                <a:schemeClr val="tx1"/>
              </a:solidFill>
              <a:latin typeface="+mn-lt"/>
              <a:ea typeface="+mn-ea"/>
              <a:cs typeface="+mn-cs"/>
            </a:endParaRPr>
          </a:p>
          <a:p>
            <a:r>
              <a:rPr lang="tr-TR" sz="1200" b="0" i="0" kern="1200" dirty="0" smtClean="0">
                <a:solidFill>
                  <a:schemeClr val="tx1"/>
                </a:solidFill>
                <a:latin typeface="+mn-lt"/>
                <a:ea typeface="+mn-ea"/>
                <a:cs typeface="+mn-cs"/>
              </a:rPr>
              <a:t>USPSTF, hamile kadınlarda ilk doğum öncesi ziyaretlerinde hepatit B virüsü (HBV) enfeksiyonunun taranmasını önermektedir.2019</a:t>
            </a:r>
            <a:endParaRPr lang="tr-TR" dirty="0"/>
          </a:p>
        </p:txBody>
      </p:sp>
      <p:sp>
        <p:nvSpPr>
          <p:cNvPr id="4" name="3 Slayt Numarası Yer Tutucusu"/>
          <p:cNvSpPr>
            <a:spLocks noGrp="1"/>
          </p:cNvSpPr>
          <p:nvPr>
            <p:ph type="sldNum" sz="quarter" idx="10"/>
          </p:nvPr>
        </p:nvSpPr>
        <p:spPr/>
        <p:txBody>
          <a:bodyPr/>
          <a:lstStyle/>
          <a:p>
            <a:fld id="{20BE85BE-26BE-4D81-B513-7CC1A303B7BE}" type="slidenum">
              <a:rPr lang="tr-TR" smtClean="0"/>
              <a:pPr/>
              <a:t>22</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20BE85BE-26BE-4D81-B513-7CC1A303B7BE}" type="slidenum">
              <a:rPr lang="tr-TR" smtClean="0"/>
              <a:pPr/>
              <a:t>29</a:t>
            </a:fld>
            <a:endParaRPr lang="tr-TR"/>
          </a:p>
        </p:txBody>
      </p:sp>
    </p:spTree>
    <p:extLst>
      <p:ext uri="{BB962C8B-B14F-4D97-AF65-F5344CB8AC3E}">
        <p14:creationId xmlns:p14="http://schemas.microsoft.com/office/powerpoint/2010/main" xmlns="" val="389462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7E62F4C-DD9E-4217-91D8-232BD8A40E8B}" type="datetimeFigureOut">
              <a:rPr lang="tr-TR" smtClean="0"/>
              <a:pPr/>
              <a:t>21.01.2021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42F1CCD-B814-47FC-8BB0-10EE1016EAF7}"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E62F4C-DD9E-4217-91D8-232BD8A40E8B}" type="datetimeFigureOut">
              <a:rPr lang="tr-TR" smtClean="0"/>
              <a:pPr/>
              <a:t>21.01.2021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F1CCD-B814-47FC-8BB0-10EE1016EAF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ahrq.gov/clinic/uspstfix.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857224" y="500042"/>
            <a:ext cx="7772400" cy="1428760"/>
          </a:xfrm>
        </p:spPr>
        <p:txBody>
          <a:bodyPr/>
          <a:lstStyle/>
          <a:p>
            <a:r>
              <a:rPr lang="tr-TR" dirty="0" smtClean="0"/>
              <a:t>Periyodik Sağlık Muayeneleri </a:t>
            </a:r>
            <a:endParaRPr lang="tr-TR" dirty="0"/>
          </a:p>
        </p:txBody>
      </p:sp>
      <p:sp>
        <p:nvSpPr>
          <p:cNvPr id="3" name="2 Alt Başlık"/>
          <p:cNvSpPr>
            <a:spLocks noGrp="1"/>
          </p:cNvSpPr>
          <p:nvPr>
            <p:ph type="subTitle" idx="1"/>
          </p:nvPr>
        </p:nvSpPr>
        <p:spPr>
          <a:xfrm>
            <a:off x="2743200" y="5105400"/>
            <a:ext cx="6400800" cy="1752600"/>
          </a:xfrm>
        </p:spPr>
        <p:txBody>
          <a:bodyPr>
            <a:normAutofit/>
          </a:bodyPr>
          <a:lstStyle/>
          <a:p>
            <a:r>
              <a:rPr lang="tr-TR" sz="2400" dirty="0" smtClean="0">
                <a:solidFill>
                  <a:schemeClr val="tx1"/>
                </a:solidFill>
              </a:rPr>
              <a:t>Dr. </a:t>
            </a:r>
            <a:r>
              <a:rPr lang="tr-TR" sz="2400" dirty="0" err="1" smtClean="0">
                <a:solidFill>
                  <a:schemeClr val="tx1"/>
                </a:solidFill>
              </a:rPr>
              <a:t>Fatıma</a:t>
            </a:r>
            <a:r>
              <a:rPr lang="tr-TR" sz="2400" dirty="0" smtClean="0">
                <a:solidFill>
                  <a:schemeClr val="tx1"/>
                </a:solidFill>
              </a:rPr>
              <a:t> YILDIZ</a:t>
            </a:r>
          </a:p>
          <a:p>
            <a:r>
              <a:rPr lang="tr-TR" sz="2400" dirty="0" smtClean="0">
                <a:solidFill>
                  <a:schemeClr val="tx1"/>
                </a:solidFill>
              </a:rPr>
              <a:t>KTÜ Aile Hekimliği Anabilim Dalı</a:t>
            </a:r>
          </a:p>
          <a:p>
            <a:r>
              <a:rPr lang="tr-TR" sz="2400" dirty="0" smtClean="0">
                <a:solidFill>
                  <a:schemeClr val="tx1"/>
                </a:solidFill>
              </a:rPr>
              <a:t>21.01.2020</a:t>
            </a:r>
            <a:endParaRPr lang="tr-TR" sz="2400" dirty="0">
              <a:solidFill>
                <a:schemeClr val="tx1"/>
              </a:solidFill>
            </a:endParaRPr>
          </a:p>
        </p:txBody>
      </p:sp>
      <p:sp>
        <p:nvSpPr>
          <p:cNvPr id="80898" name="AutoShape 2" descr="Asgari ücret ve aile hekimliği | Medimagazin Sağlık Haber Portalı | Sağlık  Personeli Haber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0900" name="AutoShape 4" descr="Asgari ücret ve aile hekimliği | Medimagazin Sağlık Haber Portalı | Sağlık  Personeli Haber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0902" name="AutoShape 6" descr="Asgari ücret ve aile hekimliği | Medimagazin Sağlık Haber Portalı | Sağlık  Personeli Haber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0904" name="Picture 8" descr="Asgari ücret ve aile hekimliği | Medimagazin Sağlık Haber Portalı | Sağlık  Personeli Haberleri"/>
          <p:cNvPicPr>
            <a:picLocks noChangeAspect="1" noChangeArrowheads="1"/>
          </p:cNvPicPr>
          <p:nvPr/>
        </p:nvPicPr>
        <p:blipFill>
          <a:blip r:embed="rId2"/>
          <a:srcRect/>
          <a:stretch>
            <a:fillRect/>
          </a:stretch>
        </p:blipFill>
        <p:spPr bwMode="auto">
          <a:xfrm>
            <a:off x="2071670" y="1857364"/>
            <a:ext cx="5072098" cy="315872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Bebeklik ve Çocukluk Dönemi</a:t>
            </a:r>
            <a:endParaRPr lang="tr-TR" sz="3600" dirty="0"/>
          </a:p>
        </p:txBody>
      </p:sp>
      <p:sp>
        <p:nvSpPr>
          <p:cNvPr id="3" name="2 İçerik Yer Tutucusu"/>
          <p:cNvSpPr>
            <a:spLocks noGrp="1"/>
          </p:cNvSpPr>
          <p:nvPr>
            <p:ph idx="1"/>
          </p:nvPr>
        </p:nvSpPr>
        <p:spPr>
          <a:xfrm>
            <a:off x="428596" y="2000240"/>
            <a:ext cx="5543560" cy="4114816"/>
          </a:xfrm>
        </p:spPr>
        <p:txBody>
          <a:bodyPr>
            <a:normAutofit fontScale="77500" lnSpcReduction="20000"/>
          </a:bodyPr>
          <a:lstStyle/>
          <a:p>
            <a:endParaRPr lang="tr-TR" sz="2400" b="1" dirty="0" smtClean="0"/>
          </a:p>
          <a:p>
            <a:endParaRPr lang="tr-TR" sz="2800" dirty="0" smtClean="0"/>
          </a:p>
          <a:p>
            <a:r>
              <a:rPr lang="tr-TR" sz="2800" dirty="0" smtClean="0"/>
              <a:t>Prematüre </a:t>
            </a:r>
            <a:r>
              <a:rPr lang="tr-TR" sz="2800" dirty="0" err="1" smtClean="0"/>
              <a:t>retinopatisi</a:t>
            </a:r>
            <a:r>
              <a:rPr lang="tr-TR" sz="2800" dirty="0" smtClean="0"/>
              <a:t> muayenesi </a:t>
            </a:r>
            <a:r>
              <a:rPr lang="tr-TR" sz="2800" u="sng" dirty="0" smtClean="0"/>
              <a:t>açısından 32. hafta ve/veya 1500 gr. altı doğan bütün bebekler </a:t>
            </a:r>
            <a:r>
              <a:rPr lang="tr-TR" sz="2800" dirty="0" smtClean="0"/>
              <a:t>göz hekimine yönlendirilmeli</a:t>
            </a:r>
          </a:p>
          <a:p>
            <a:endParaRPr lang="tr-TR" sz="2800" dirty="0" smtClean="0"/>
          </a:p>
          <a:p>
            <a:endParaRPr lang="tr-TR" sz="2800" dirty="0" smtClean="0"/>
          </a:p>
          <a:p>
            <a:r>
              <a:rPr lang="tr-TR" sz="2800" dirty="0" err="1" smtClean="0"/>
              <a:t>Yenidoğanın</a:t>
            </a:r>
            <a:r>
              <a:rPr lang="tr-TR" sz="2800" dirty="0" smtClean="0"/>
              <a:t> 15. gün izlemi ve sonrasında her izlemde görmesi değerlendirilmeli</a:t>
            </a:r>
          </a:p>
          <a:p>
            <a:endParaRPr lang="tr-TR" sz="2800" dirty="0" smtClean="0"/>
          </a:p>
          <a:p>
            <a:endParaRPr lang="tr-TR" sz="2800" dirty="0" smtClean="0"/>
          </a:p>
          <a:p>
            <a:r>
              <a:rPr lang="tr-TR" sz="2800" dirty="0" smtClean="0"/>
              <a:t>36-42 aylık çocuklara kırmızı </a:t>
            </a:r>
            <a:r>
              <a:rPr lang="tr-TR" sz="2800" dirty="0" err="1" smtClean="0"/>
              <a:t>refle</a:t>
            </a:r>
            <a:r>
              <a:rPr lang="tr-TR" sz="2800" dirty="0" smtClean="0"/>
              <a:t> testi yapılmalı </a:t>
            </a:r>
          </a:p>
          <a:p>
            <a:pPr>
              <a:buNone/>
            </a:pPr>
            <a:endParaRPr lang="tr-TR" sz="2400" b="1" dirty="0" smtClean="0"/>
          </a:p>
          <a:p>
            <a:pPr>
              <a:buNone/>
            </a:pPr>
            <a:endParaRPr lang="tr-TR" sz="2400" b="1" dirty="0" smtClean="0"/>
          </a:p>
          <a:p>
            <a:pPr>
              <a:buNone/>
            </a:pPr>
            <a:endParaRPr lang="tr-TR" sz="2400" b="1" dirty="0" smtClean="0"/>
          </a:p>
          <a:p>
            <a:pPr>
              <a:buNone/>
            </a:pPr>
            <a:endParaRPr lang="tr-TR" b="1" dirty="0" smtClean="0"/>
          </a:p>
          <a:p>
            <a:endParaRPr lang="tr-TR" dirty="0"/>
          </a:p>
        </p:txBody>
      </p:sp>
      <p:sp>
        <p:nvSpPr>
          <p:cNvPr id="40962" name="AutoShape 2" descr="Prof.Dr. E.Cumhur ŞENER | Göz Hastalıkları Uzman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0964" name="AutoShape 4" descr="Prof.Dr. E.Cumhur ŞENER | Göz Hastalıkları Uzman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6 Dikdörtgen"/>
          <p:cNvSpPr/>
          <p:nvPr/>
        </p:nvSpPr>
        <p:spPr>
          <a:xfrm>
            <a:off x="3286116" y="6304002"/>
            <a:ext cx="5857884" cy="553998"/>
          </a:xfrm>
          <a:prstGeom prst="rect">
            <a:avLst/>
          </a:prstGeom>
        </p:spPr>
        <p:txBody>
          <a:bodyPr wrap="square">
            <a:spAutoFit/>
          </a:bodyPr>
          <a:lstStyle/>
          <a:p>
            <a:pPr>
              <a:buNone/>
            </a:pPr>
            <a:endParaRPr lang="tr-TR" sz="1000" b="1" dirty="0" smtClean="0"/>
          </a:p>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8" name="7 Metin kutusu"/>
          <p:cNvSpPr txBox="1"/>
          <p:nvPr/>
        </p:nvSpPr>
        <p:spPr>
          <a:xfrm>
            <a:off x="714348" y="1643050"/>
            <a:ext cx="4786346" cy="461665"/>
          </a:xfrm>
          <a:prstGeom prst="rect">
            <a:avLst/>
          </a:prstGeom>
          <a:noFill/>
        </p:spPr>
        <p:txBody>
          <a:bodyPr wrap="square" rtlCol="0">
            <a:spAutoFit/>
          </a:bodyPr>
          <a:lstStyle/>
          <a:p>
            <a:r>
              <a:rPr lang="tr-TR" sz="2400" b="1" dirty="0" smtClean="0"/>
              <a:t>Görme Muayenesi</a:t>
            </a:r>
            <a:endParaRPr lang="tr-TR" sz="2400" b="1" dirty="0"/>
          </a:p>
        </p:txBody>
      </p:sp>
      <p:pic>
        <p:nvPicPr>
          <p:cNvPr id="46082" name="Picture 2" descr="Kampanya · ROP Muayenehanesi ayrı bir kata alınsın! · Change.org"/>
          <p:cNvPicPr>
            <a:picLocks noChangeAspect="1" noChangeArrowheads="1"/>
          </p:cNvPicPr>
          <p:nvPr/>
        </p:nvPicPr>
        <p:blipFill>
          <a:blip r:embed="rId2"/>
          <a:srcRect/>
          <a:stretch>
            <a:fillRect/>
          </a:stretch>
        </p:blipFill>
        <p:spPr bwMode="auto">
          <a:xfrm>
            <a:off x="6000760" y="3071810"/>
            <a:ext cx="2905146" cy="2178859"/>
          </a:xfrm>
          <a:prstGeom prst="rect">
            <a:avLst/>
          </a:prstGeom>
          <a:noFill/>
        </p:spPr>
      </p:pic>
      <p:sp>
        <p:nvSpPr>
          <p:cNvPr id="46084" name="AutoShape 4" descr="Community Eye Health Journal » Testing the red refle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6086" name="AutoShape 6" descr="Community Eye Health Journal » Testing the red refle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Bebeklik ve Çocukluk Dönemi</a:t>
            </a:r>
            <a:endParaRPr lang="tr-TR" sz="3600" dirty="0"/>
          </a:p>
        </p:txBody>
      </p:sp>
      <p:sp>
        <p:nvSpPr>
          <p:cNvPr id="3" name="2 İçerik Yer Tutucusu"/>
          <p:cNvSpPr>
            <a:spLocks noGrp="1"/>
          </p:cNvSpPr>
          <p:nvPr>
            <p:ph idx="1"/>
          </p:nvPr>
        </p:nvSpPr>
        <p:spPr>
          <a:xfrm>
            <a:off x="457200" y="1600200"/>
            <a:ext cx="4972056" cy="4525963"/>
          </a:xfrm>
        </p:spPr>
        <p:txBody>
          <a:bodyPr>
            <a:normAutofit/>
          </a:bodyPr>
          <a:lstStyle/>
          <a:p>
            <a:pPr>
              <a:buNone/>
            </a:pPr>
            <a:r>
              <a:rPr lang="tr-TR" sz="2400" b="1" dirty="0" smtClean="0"/>
              <a:t>İnmemiş Testis – Diş Muayenesi</a:t>
            </a:r>
          </a:p>
          <a:p>
            <a:pPr>
              <a:buNone/>
            </a:pPr>
            <a:endParaRPr lang="tr-TR" sz="2400" b="1" dirty="0" smtClean="0"/>
          </a:p>
          <a:p>
            <a:r>
              <a:rPr lang="tr-TR" sz="2400" dirty="0" smtClean="0"/>
              <a:t>6 ay-1 yaş arası bebek takiplerinde </a:t>
            </a:r>
            <a:r>
              <a:rPr lang="tr-TR" sz="2400" u="sng" dirty="0" smtClean="0"/>
              <a:t>en az bir kez </a:t>
            </a:r>
            <a:r>
              <a:rPr lang="tr-TR" sz="2400" dirty="0" smtClean="0"/>
              <a:t>inmemiş testis muayenesi yapılmalı</a:t>
            </a:r>
          </a:p>
          <a:p>
            <a:endParaRPr lang="tr-TR" sz="2400" dirty="0" smtClean="0"/>
          </a:p>
          <a:p>
            <a:r>
              <a:rPr lang="tr-TR" sz="2400" dirty="0" smtClean="0"/>
              <a:t>Ağız diş sağlığının korunması amacıyla bebekte ilk süt dişinin çıkmasıyla birlikte başlayan diş hekimi kontrolleri, altı aylık </a:t>
            </a:r>
            <a:r>
              <a:rPr lang="tr-TR" sz="2400" dirty="0" err="1" smtClean="0"/>
              <a:t>periyodlarla</a:t>
            </a:r>
            <a:r>
              <a:rPr lang="tr-TR" sz="2400" dirty="0" smtClean="0"/>
              <a:t> tekrarlanmalı</a:t>
            </a:r>
          </a:p>
          <a:p>
            <a:endParaRPr lang="tr-TR" sz="2400" b="1" dirty="0" smtClean="0"/>
          </a:p>
          <a:p>
            <a:endParaRPr lang="tr-TR" sz="2400" dirty="0"/>
          </a:p>
        </p:txBody>
      </p:sp>
      <p:sp>
        <p:nvSpPr>
          <p:cNvPr id="4" name="3 Metin kutusu"/>
          <p:cNvSpPr txBox="1"/>
          <p:nvPr/>
        </p:nvSpPr>
        <p:spPr>
          <a:xfrm>
            <a:off x="4071902" y="6304002"/>
            <a:ext cx="5072098" cy="553998"/>
          </a:xfrm>
          <a:prstGeom prst="rect">
            <a:avLst/>
          </a:prstGeom>
          <a:noFill/>
        </p:spPr>
        <p:txBody>
          <a:bodyPr wrap="square" rtlCol="0">
            <a:spAutoFit/>
          </a:bodyPr>
          <a:lstStyle/>
          <a:p>
            <a:endParaRPr lang="tr-TR" sz="1000" b="1" i="1" dirty="0" smtClean="0"/>
          </a:p>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45060" name="AutoShape 4" descr="Sorularla Çocuk Diş Sağlığı - Erdem Hastane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45062" name="AutoShape 6" descr="Sorularla Çocuk Diş Sağlığı - Erdem Hastanes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5064" name="Picture 8" descr="Sorularla Çocuk Diş Sağlığı - Erdem Hastanesi"/>
          <p:cNvPicPr>
            <a:picLocks noChangeAspect="1" noChangeArrowheads="1"/>
          </p:cNvPicPr>
          <p:nvPr/>
        </p:nvPicPr>
        <p:blipFill>
          <a:blip r:embed="rId2" cstate="print"/>
          <a:srcRect/>
          <a:stretch>
            <a:fillRect/>
          </a:stretch>
        </p:blipFill>
        <p:spPr bwMode="auto">
          <a:xfrm>
            <a:off x="5857884" y="3786190"/>
            <a:ext cx="2786082" cy="18481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r>
              <a:rPr lang="tr-TR" sz="3600" dirty="0" smtClean="0"/>
              <a:t>Bebeklik ve Çocukluk Dönemi</a:t>
            </a:r>
            <a:endParaRPr lang="tr-TR" sz="3600" dirty="0"/>
          </a:p>
        </p:txBody>
      </p:sp>
      <p:sp>
        <p:nvSpPr>
          <p:cNvPr id="3" name="2 İçerik Yer Tutucusu"/>
          <p:cNvSpPr>
            <a:spLocks noGrp="1"/>
          </p:cNvSpPr>
          <p:nvPr>
            <p:ph idx="1"/>
          </p:nvPr>
        </p:nvSpPr>
        <p:spPr>
          <a:xfrm>
            <a:off x="457200" y="1600200"/>
            <a:ext cx="4329114" cy="4472006"/>
          </a:xfrm>
        </p:spPr>
        <p:txBody>
          <a:bodyPr>
            <a:normAutofit fontScale="92500" lnSpcReduction="10000"/>
          </a:bodyPr>
          <a:lstStyle/>
          <a:p>
            <a:pPr>
              <a:buNone/>
            </a:pPr>
            <a:endParaRPr lang="tr-TR" sz="2600" b="1" dirty="0" smtClean="0"/>
          </a:p>
          <a:p>
            <a:pPr>
              <a:buNone/>
            </a:pPr>
            <a:r>
              <a:rPr lang="tr-TR" sz="2600" dirty="0" smtClean="0"/>
              <a:t>0-6 yaş döneminde bebek ve çocuğun;</a:t>
            </a:r>
          </a:p>
          <a:p>
            <a:pPr lvl="1"/>
            <a:r>
              <a:rPr lang="tr-TR" sz="2600" dirty="0" smtClean="0"/>
              <a:t>bilişsel gelişimi</a:t>
            </a:r>
          </a:p>
          <a:p>
            <a:pPr lvl="1"/>
            <a:r>
              <a:rPr lang="tr-TR" sz="2600" dirty="0" smtClean="0"/>
              <a:t>dil gelişimi</a:t>
            </a:r>
          </a:p>
          <a:p>
            <a:pPr lvl="1"/>
            <a:r>
              <a:rPr lang="tr-TR" sz="2600" dirty="0" smtClean="0"/>
              <a:t>sosyal ve duygusal gelişimi </a:t>
            </a:r>
          </a:p>
          <a:p>
            <a:pPr lvl="1"/>
            <a:r>
              <a:rPr lang="tr-TR" sz="2600" dirty="0" smtClean="0"/>
              <a:t>kaba-motor ve ince-motor gelişimi</a:t>
            </a:r>
          </a:p>
          <a:p>
            <a:pPr>
              <a:buNone/>
            </a:pPr>
            <a:r>
              <a:rPr lang="tr-TR" sz="2600" dirty="0" smtClean="0"/>
              <a:t> ile ilgili izlemler yapılarak gelişimsel sorunları değerlendirilmeli</a:t>
            </a:r>
          </a:p>
          <a:p>
            <a:endParaRPr lang="tr-TR" sz="2400" b="1" dirty="0" smtClean="0"/>
          </a:p>
          <a:p>
            <a:endParaRPr lang="tr-TR" sz="2400" b="1" dirty="0" smtClean="0"/>
          </a:p>
          <a:p>
            <a:endParaRPr lang="tr-TR" sz="1600" b="1" i="1" dirty="0" smtClean="0"/>
          </a:p>
          <a:p>
            <a:endParaRPr lang="tr-TR" sz="2400" dirty="0"/>
          </a:p>
        </p:txBody>
      </p:sp>
      <p:pic>
        <p:nvPicPr>
          <p:cNvPr id="38914" name="Picture 2" descr="JEAN PIAGET'NİN BİLİŞSEL GELİŞİM KURAMI"/>
          <p:cNvPicPr>
            <a:picLocks noChangeAspect="1" noChangeArrowheads="1"/>
          </p:cNvPicPr>
          <p:nvPr/>
        </p:nvPicPr>
        <p:blipFill>
          <a:blip r:embed="rId2"/>
          <a:srcRect/>
          <a:stretch>
            <a:fillRect/>
          </a:stretch>
        </p:blipFill>
        <p:spPr bwMode="auto">
          <a:xfrm>
            <a:off x="4857752" y="3214686"/>
            <a:ext cx="3946172" cy="1500198"/>
          </a:xfrm>
          <a:prstGeom prst="rect">
            <a:avLst/>
          </a:prstGeom>
          <a:noFill/>
        </p:spPr>
      </p:pic>
      <p:sp>
        <p:nvSpPr>
          <p:cNvPr id="5" name="4 Dikdörtgen"/>
          <p:cNvSpPr/>
          <p:nvPr/>
        </p:nvSpPr>
        <p:spPr>
          <a:xfrm>
            <a:off x="4214778" y="6143644"/>
            <a:ext cx="4929222" cy="400110"/>
          </a:xfrm>
          <a:prstGeom prst="rect">
            <a:avLst/>
          </a:prstGeom>
        </p:spPr>
        <p:txBody>
          <a:bodyPr wrap="square">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6" name="5 Dikdörtgen"/>
          <p:cNvSpPr/>
          <p:nvPr/>
        </p:nvSpPr>
        <p:spPr>
          <a:xfrm>
            <a:off x="500034" y="1285860"/>
            <a:ext cx="2857520" cy="400110"/>
          </a:xfrm>
          <a:prstGeom prst="rect">
            <a:avLst/>
          </a:prstGeom>
        </p:spPr>
        <p:txBody>
          <a:bodyPr wrap="square">
            <a:spAutoFit/>
          </a:bodyPr>
          <a:lstStyle/>
          <a:p>
            <a:r>
              <a:rPr lang="tr-TR" sz="2000" b="1" dirty="0" err="1" smtClean="0"/>
              <a:t>Nörobilişsel</a:t>
            </a:r>
            <a:r>
              <a:rPr lang="tr-TR" sz="2000" b="1" dirty="0" smtClean="0"/>
              <a:t> Gelişim</a:t>
            </a:r>
            <a:endParaRPr lang="tr-TR"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143000"/>
          </a:xfrm>
        </p:spPr>
        <p:txBody>
          <a:bodyPr>
            <a:normAutofit/>
          </a:bodyPr>
          <a:lstStyle/>
          <a:p>
            <a:r>
              <a:rPr lang="tr-TR" sz="3600" dirty="0" smtClean="0"/>
              <a:t>Bebeklik ve Çocukluk Dönemi</a:t>
            </a:r>
            <a:endParaRPr lang="tr-TR" sz="3600" dirty="0"/>
          </a:p>
        </p:txBody>
      </p:sp>
      <p:sp>
        <p:nvSpPr>
          <p:cNvPr id="3" name="2 İçerik Yer Tutucusu"/>
          <p:cNvSpPr>
            <a:spLocks noGrp="1"/>
          </p:cNvSpPr>
          <p:nvPr>
            <p:ph idx="1"/>
          </p:nvPr>
        </p:nvSpPr>
        <p:spPr>
          <a:xfrm>
            <a:off x="457200" y="1600200"/>
            <a:ext cx="4114800" cy="4829196"/>
          </a:xfrm>
        </p:spPr>
        <p:txBody>
          <a:bodyPr>
            <a:normAutofit/>
          </a:bodyPr>
          <a:lstStyle/>
          <a:p>
            <a:pPr>
              <a:buNone/>
            </a:pPr>
            <a:endParaRPr lang="tr-TR" sz="2400" b="1" dirty="0" smtClean="0"/>
          </a:p>
          <a:p>
            <a:pPr>
              <a:buNone/>
            </a:pPr>
            <a:endParaRPr lang="tr-TR" sz="2400" b="1" dirty="0" smtClean="0"/>
          </a:p>
          <a:p>
            <a:r>
              <a:rPr lang="tr-TR" sz="2400" dirty="0" smtClean="0"/>
              <a:t>Hipertansiyon tanısının erken tespiti ve </a:t>
            </a:r>
            <a:r>
              <a:rPr lang="tr-TR" sz="2400" dirty="0" err="1" smtClean="0"/>
              <a:t>kardiyovasküler</a:t>
            </a:r>
            <a:r>
              <a:rPr lang="tr-TR" sz="2400" dirty="0" smtClean="0"/>
              <a:t> olayların önlenmesi amacıyla;</a:t>
            </a:r>
          </a:p>
          <a:p>
            <a:pPr lvl="1"/>
            <a:r>
              <a:rPr lang="tr-TR" sz="2000" dirty="0" smtClean="0"/>
              <a:t>3 yaşından sonra ömür boyu </a:t>
            </a:r>
            <a:r>
              <a:rPr lang="tr-TR" sz="2000" u="sng" dirty="0" smtClean="0"/>
              <a:t>yılda en az bir kez </a:t>
            </a:r>
            <a:r>
              <a:rPr lang="tr-TR" sz="2000" dirty="0" err="1" smtClean="0"/>
              <a:t>arteriyel</a:t>
            </a:r>
            <a:r>
              <a:rPr lang="tr-TR" sz="2000" dirty="0" smtClean="0"/>
              <a:t> kan basıncı ölçümü yapılmalı</a:t>
            </a:r>
            <a:endParaRPr lang="tr-TR" dirty="0" smtClean="0"/>
          </a:p>
          <a:p>
            <a:endParaRPr lang="tr-TR" b="1" dirty="0" smtClean="0"/>
          </a:p>
          <a:p>
            <a:endParaRPr lang="tr-TR" b="1" dirty="0" smtClean="0"/>
          </a:p>
          <a:p>
            <a:endParaRPr lang="tr-TR" b="1" dirty="0" smtClean="0"/>
          </a:p>
          <a:p>
            <a:endParaRPr lang="tr-TR" b="1" dirty="0" smtClean="0"/>
          </a:p>
          <a:p>
            <a:endParaRPr lang="tr-TR" dirty="0"/>
          </a:p>
        </p:txBody>
      </p:sp>
      <p:pic>
        <p:nvPicPr>
          <p:cNvPr id="37890" name="Picture 2" descr="Çocukların tansiyonu ölçtürülür mü?"/>
          <p:cNvPicPr>
            <a:picLocks noChangeAspect="1" noChangeArrowheads="1"/>
          </p:cNvPicPr>
          <p:nvPr/>
        </p:nvPicPr>
        <p:blipFill>
          <a:blip r:embed="rId2"/>
          <a:srcRect/>
          <a:stretch>
            <a:fillRect/>
          </a:stretch>
        </p:blipFill>
        <p:spPr bwMode="auto">
          <a:xfrm>
            <a:off x="5072066" y="2786058"/>
            <a:ext cx="3214710" cy="2125857"/>
          </a:xfrm>
          <a:prstGeom prst="rect">
            <a:avLst/>
          </a:prstGeom>
          <a:noFill/>
        </p:spPr>
      </p:pic>
      <p:sp>
        <p:nvSpPr>
          <p:cNvPr id="5" name="4 Dikdörtgen"/>
          <p:cNvSpPr/>
          <p:nvPr/>
        </p:nvSpPr>
        <p:spPr>
          <a:xfrm>
            <a:off x="4572000" y="6215082"/>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6" name="5 Dikdörtgen"/>
          <p:cNvSpPr/>
          <p:nvPr/>
        </p:nvSpPr>
        <p:spPr>
          <a:xfrm>
            <a:off x="642910" y="1571612"/>
            <a:ext cx="2689454" cy="461665"/>
          </a:xfrm>
          <a:prstGeom prst="rect">
            <a:avLst/>
          </a:prstGeom>
        </p:spPr>
        <p:txBody>
          <a:bodyPr wrap="none">
            <a:spAutoFit/>
          </a:bodyPr>
          <a:lstStyle/>
          <a:p>
            <a:r>
              <a:rPr lang="tr-TR" sz="2400" b="1" dirty="0" smtClean="0"/>
              <a:t>Kan Basıncı Ölçümü</a:t>
            </a:r>
            <a:endParaRPr lang="tr-T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Bebeklik ve Çocukluk Dönemi</a:t>
            </a:r>
            <a:endParaRPr lang="tr-TR" sz="3600" dirty="0"/>
          </a:p>
        </p:txBody>
      </p:sp>
      <p:sp>
        <p:nvSpPr>
          <p:cNvPr id="3" name="2 İçerik Yer Tutucusu"/>
          <p:cNvSpPr>
            <a:spLocks noGrp="1"/>
          </p:cNvSpPr>
          <p:nvPr>
            <p:ph idx="1"/>
          </p:nvPr>
        </p:nvSpPr>
        <p:spPr>
          <a:xfrm>
            <a:off x="428596" y="1500174"/>
            <a:ext cx="4400552" cy="4429156"/>
          </a:xfrm>
        </p:spPr>
        <p:txBody>
          <a:bodyPr>
            <a:normAutofit/>
          </a:bodyPr>
          <a:lstStyle/>
          <a:p>
            <a:pPr>
              <a:buNone/>
            </a:pPr>
            <a:endParaRPr lang="tr-TR" sz="2400" b="1" dirty="0" smtClean="0"/>
          </a:p>
          <a:p>
            <a:r>
              <a:rPr lang="tr-TR" sz="2000" dirty="0" smtClean="0"/>
              <a:t>Her dönemde en az bir kez sağlıklı beslenme</a:t>
            </a:r>
          </a:p>
          <a:p>
            <a:endParaRPr lang="tr-TR" sz="2000" dirty="0" smtClean="0"/>
          </a:p>
          <a:p>
            <a:r>
              <a:rPr lang="tr-TR" sz="2000" dirty="0" smtClean="0"/>
              <a:t>6-18 yaş arası okul döneminde </a:t>
            </a:r>
            <a:r>
              <a:rPr lang="tr-TR" sz="2000" dirty="0" err="1" smtClean="0"/>
              <a:t>obezitenin</a:t>
            </a:r>
            <a:r>
              <a:rPr lang="tr-TR" sz="2000" dirty="0" smtClean="0"/>
              <a:t> önlenmesi amacıyla </a:t>
            </a:r>
            <a:r>
              <a:rPr lang="tr-TR" sz="2000" u="sng" dirty="0" smtClean="0"/>
              <a:t>yılda bir kez </a:t>
            </a:r>
            <a:r>
              <a:rPr lang="tr-TR" sz="2000" dirty="0" smtClean="0"/>
              <a:t>ağırlık, boy, beden kitle indeksi ölçümleri yapılmalı</a:t>
            </a:r>
          </a:p>
          <a:p>
            <a:pPr lvl="1"/>
            <a:r>
              <a:rPr lang="tr-TR" sz="2000" dirty="0" smtClean="0"/>
              <a:t>Fazla tartılı veya </a:t>
            </a:r>
            <a:r>
              <a:rPr lang="tr-TR" sz="2000" dirty="0" err="1" smtClean="0"/>
              <a:t>obez</a:t>
            </a:r>
            <a:r>
              <a:rPr lang="tr-TR" sz="2000" dirty="0" smtClean="0"/>
              <a:t> ise ;</a:t>
            </a:r>
          </a:p>
          <a:p>
            <a:pPr lvl="2"/>
            <a:r>
              <a:rPr lang="tr-TR" sz="2000" dirty="0" smtClean="0"/>
              <a:t>açlık kan şekeri, kan </a:t>
            </a:r>
            <a:r>
              <a:rPr lang="tr-TR" sz="2000" dirty="0" err="1" smtClean="0"/>
              <a:t>lipid</a:t>
            </a:r>
            <a:r>
              <a:rPr lang="tr-TR" sz="2000" dirty="0" smtClean="0"/>
              <a:t> profili, ALT, AST değerleri bakılmalı</a:t>
            </a:r>
          </a:p>
          <a:p>
            <a:pPr lvl="2"/>
            <a:endParaRPr lang="tr-TR" sz="2000" dirty="0" smtClean="0"/>
          </a:p>
          <a:p>
            <a:endParaRPr lang="tr-TR" sz="2400" dirty="0" smtClean="0"/>
          </a:p>
          <a:p>
            <a:endParaRPr lang="tr-TR" sz="2400" dirty="0" smtClean="0"/>
          </a:p>
          <a:p>
            <a:endParaRPr lang="tr-TR" sz="2400" b="1" dirty="0" smtClean="0"/>
          </a:p>
          <a:p>
            <a:endParaRPr lang="tr-TR" sz="2400" b="1" dirty="0" smtClean="0"/>
          </a:p>
          <a:p>
            <a:endParaRPr lang="tr-TR" sz="2400" dirty="0"/>
          </a:p>
        </p:txBody>
      </p:sp>
      <p:pic>
        <p:nvPicPr>
          <p:cNvPr id="36868" name="Picture 4" descr="Çocuklar İçin Dengeli ve Sağlıklı Beslenme Nasıl Olmalı? Antalya Cityzone"/>
          <p:cNvPicPr>
            <a:picLocks noChangeAspect="1" noChangeArrowheads="1"/>
          </p:cNvPicPr>
          <p:nvPr/>
        </p:nvPicPr>
        <p:blipFill>
          <a:blip r:embed="rId3" cstate="print"/>
          <a:srcRect/>
          <a:stretch>
            <a:fillRect/>
          </a:stretch>
        </p:blipFill>
        <p:spPr bwMode="auto">
          <a:xfrm>
            <a:off x="5643570" y="3214686"/>
            <a:ext cx="2891792" cy="1928826"/>
          </a:xfrm>
          <a:prstGeom prst="rect">
            <a:avLst/>
          </a:prstGeom>
          <a:noFill/>
        </p:spPr>
      </p:pic>
      <p:sp>
        <p:nvSpPr>
          <p:cNvPr id="5" name="4 Dikdörtgen"/>
          <p:cNvSpPr/>
          <p:nvPr/>
        </p:nvSpPr>
        <p:spPr>
          <a:xfrm>
            <a:off x="4572000" y="6286520"/>
            <a:ext cx="4572000" cy="400110"/>
          </a:xfrm>
          <a:prstGeom prst="rect">
            <a:avLst/>
          </a:prstGeom>
        </p:spPr>
        <p:txBody>
          <a:bodyPr>
            <a:spAutoFit/>
          </a:bodyPr>
          <a:lstStyle/>
          <a:p>
            <a:pPr>
              <a:buNone/>
            </a:pPr>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6" name="5 Dikdörtgen"/>
          <p:cNvSpPr/>
          <p:nvPr/>
        </p:nvSpPr>
        <p:spPr>
          <a:xfrm>
            <a:off x="785786" y="1428736"/>
            <a:ext cx="1166923" cy="461665"/>
          </a:xfrm>
          <a:prstGeom prst="rect">
            <a:avLst/>
          </a:prstGeom>
        </p:spPr>
        <p:txBody>
          <a:bodyPr wrap="none">
            <a:spAutoFit/>
          </a:bodyPr>
          <a:lstStyle/>
          <a:p>
            <a:r>
              <a:rPr lang="tr-TR" sz="2400" b="1" dirty="0" err="1" smtClean="0"/>
              <a:t>Obezite</a:t>
            </a:r>
            <a:endParaRPr lang="tr-TR" sz="2400" dirty="0"/>
          </a:p>
        </p:txBody>
      </p:sp>
      <p:pic>
        <p:nvPicPr>
          <p:cNvPr id="7" name="Picture 4"/>
          <p:cNvPicPr>
            <a:picLocks noChangeAspect="1" noChangeArrowheads="1"/>
          </p:cNvPicPr>
          <p:nvPr/>
        </p:nvPicPr>
        <p:blipFill>
          <a:blip r:embed="rId4"/>
          <a:srcRect/>
          <a:stretch>
            <a:fillRect/>
          </a:stretch>
        </p:blipFill>
        <p:spPr bwMode="auto">
          <a:xfrm>
            <a:off x="857224" y="5786454"/>
            <a:ext cx="5033888" cy="357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857232"/>
            <a:ext cx="8229600" cy="1143000"/>
          </a:xfrm>
        </p:spPr>
        <p:txBody>
          <a:bodyPr/>
          <a:lstStyle/>
          <a:p>
            <a:r>
              <a:rPr lang="tr-TR" sz="3600" dirty="0" smtClean="0"/>
              <a:t>Bebeklik ve Çocukluk Dönemi</a:t>
            </a:r>
            <a:endParaRPr lang="tr-TR" sz="3600" dirty="0"/>
          </a:p>
        </p:txBody>
      </p:sp>
      <p:sp>
        <p:nvSpPr>
          <p:cNvPr id="3" name="2 İçerik Yer Tutucusu"/>
          <p:cNvSpPr>
            <a:spLocks noGrp="1"/>
          </p:cNvSpPr>
          <p:nvPr>
            <p:ph idx="1"/>
          </p:nvPr>
        </p:nvSpPr>
        <p:spPr>
          <a:xfrm>
            <a:off x="457200" y="1600200"/>
            <a:ext cx="3757610" cy="4614882"/>
          </a:xfrm>
        </p:spPr>
        <p:txBody>
          <a:bodyPr>
            <a:normAutofit/>
          </a:bodyPr>
          <a:lstStyle/>
          <a:p>
            <a:endParaRPr lang="tr-TR" b="1" dirty="0" smtClean="0"/>
          </a:p>
          <a:p>
            <a:endParaRPr lang="tr-TR" sz="2400" b="1" dirty="0" smtClean="0"/>
          </a:p>
          <a:p>
            <a:r>
              <a:rPr lang="tr-TR" sz="2400" dirty="0" smtClean="0"/>
              <a:t>13-18 yaş grubu çocuklara her klinik karşılaşmada, tütün ve diğer bağımlılık yapıcı madde kullanım durumu sorgulanarak bilgilendirme yapılmalı </a:t>
            </a:r>
          </a:p>
          <a:p>
            <a:endParaRPr lang="tr-TR" sz="2400" b="1" i="1" dirty="0" smtClean="0"/>
          </a:p>
          <a:p>
            <a:endParaRPr lang="tr-TR" sz="1600" b="1" i="1" dirty="0" smtClean="0">
              <a:solidFill>
                <a:srgbClr val="231F20"/>
              </a:solidFill>
              <a:latin typeface="Times New Roman"/>
              <a:cs typeface="Times New Roman"/>
            </a:endParaRPr>
          </a:p>
          <a:p>
            <a:endParaRPr lang="tr-TR" sz="1600" b="1" i="1" dirty="0" smtClean="0">
              <a:solidFill>
                <a:srgbClr val="231F20"/>
              </a:solidFill>
              <a:latin typeface="Times New Roman"/>
              <a:cs typeface="Times New Roman"/>
            </a:endParaRPr>
          </a:p>
          <a:p>
            <a:endParaRPr lang="tr-TR" sz="1600" b="1" i="1" dirty="0" smtClean="0">
              <a:solidFill>
                <a:srgbClr val="231F20"/>
              </a:solidFill>
              <a:latin typeface="Times New Roman"/>
              <a:cs typeface="Times New Roman"/>
            </a:endParaRPr>
          </a:p>
          <a:p>
            <a:endParaRPr lang="tr-TR" sz="1600" b="1" i="1" dirty="0" smtClean="0">
              <a:solidFill>
                <a:srgbClr val="231F20"/>
              </a:solidFill>
              <a:latin typeface="Times New Roman"/>
              <a:cs typeface="Times New Roman"/>
            </a:endParaRPr>
          </a:p>
          <a:p>
            <a:endParaRPr lang="tr-TR" sz="1600" b="1" i="1" dirty="0" smtClean="0">
              <a:solidFill>
                <a:srgbClr val="231F20"/>
              </a:solidFill>
              <a:latin typeface="Times New Roman"/>
              <a:cs typeface="Times New Roman"/>
            </a:endParaRPr>
          </a:p>
          <a:p>
            <a:endParaRPr lang="tr-TR" sz="1600" b="1" i="1" dirty="0" smtClean="0">
              <a:solidFill>
                <a:srgbClr val="231F20"/>
              </a:solidFill>
              <a:latin typeface="Times New Roman"/>
              <a:cs typeface="Times New Roman"/>
            </a:endParaRPr>
          </a:p>
          <a:p>
            <a:endParaRPr lang="tr-TR" sz="2400" b="1" dirty="0"/>
          </a:p>
        </p:txBody>
      </p:sp>
      <p:pic>
        <p:nvPicPr>
          <p:cNvPr id="4" name="Picture 2" descr="Dünyanın En Pahalı İntihar Yöntemi: Sigara Bağımlılığı - Ekşi Şeyler"/>
          <p:cNvPicPr>
            <a:picLocks noChangeAspect="1" noChangeArrowheads="1"/>
          </p:cNvPicPr>
          <p:nvPr/>
        </p:nvPicPr>
        <p:blipFill>
          <a:blip r:embed="rId2"/>
          <a:srcRect/>
          <a:stretch>
            <a:fillRect/>
          </a:stretch>
        </p:blipFill>
        <p:spPr bwMode="auto">
          <a:xfrm>
            <a:off x="4429124" y="4786322"/>
            <a:ext cx="2643174" cy="1466961"/>
          </a:xfrm>
          <a:prstGeom prst="rect">
            <a:avLst/>
          </a:prstGeom>
          <a:noFill/>
        </p:spPr>
      </p:pic>
      <p:sp>
        <p:nvSpPr>
          <p:cNvPr id="5" name="4 Dikdörtgen"/>
          <p:cNvSpPr/>
          <p:nvPr/>
        </p:nvSpPr>
        <p:spPr>
          <a:xfrm>
            <a:off x="4572000" y="6286520"/>
            <a:ext cx="4572000" cy="400110"/>
          </a:xfrm>
          <a:prstGeom prst="rect">
            <a:avLst/>
          </a:prstGeom>
        </p:spPr>
        <p:txBody>
          <a:bodyPr>
            <a:spAutoFit/>
          </a:bodyPr>
          <a:lstStyle/>
          <a:p>
            <a:pPr>
              <a:buNone/>
            </a:pPr>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6" name="5 Dikdörtgen"/>
          <p:cNvSpPr/>
          <p:nvPr/>
        </p:nvSpPr>
        <p:spPr>
          <a:xfrm>
            <a:off x="928662" y="1928802"/>
            <a:ext cx="1430200" cy="461665"/>
          </a:xfrm>
          <a:prstGeom prst="rect">
            <a:avLst/>
          </a:prstGeom>
        </p:spPr>
        <p:txBody>
          <a:bodyPr wrap="none">
            <a:spAutoFit/>
          </a:bodyPr>
          <a:lstStyle/>
          <a:p>
            <a:r>
              <a:rPr lang="tr-TR" sz="2400" b="1" dirty="0" smtClean="0"/>
              <a:t>Bağımlılık</a:t>
            </a:r>
            <a:endParaRPr lang="tr-TR" sz="2400" dirty="0"/>
          </a:p>
        </p:txBody>
      </p:sp>
      <p:pic>
        <p:nvPicPr>
          <p:cNvPr id="64514" name="Picture 2" descr="Amsterdam Belediyesi kendi esrarını üretecek!"/>
          <p:cNvPicPr>
            <a:picLocks noChangeAspect="1" noChangeArrowheads="1"/>
          </p:cNvPicPr>
          <p:nvPr/>
        </p:nvPicPr>
        <p:blipFill>
          <a:blip r:embed="rId3"/>
          <a:srcRect/>
          <a:stretch>
            <a:fillRect/>
          </a:stretch>
        </p:blipFill>
        <p:spPr bwMode="auto">
          <a:xfrm>
            <a:off x="6548415" y="1845454"/>
            <a:ext cx="2595586" cy="1297794"/>
          </a:xfrm>
          <a:prstGeom prst="rect">
            <a:avLst/>
          </a:prstGeom>
          <a:noFill/>
        </p:spPr>
      </p:pic>
      <p:sp>
        <p:nvSpPr>
          <p:cNvPr id="64516" name="AutoShape 4" descr="Eroin Bağımlılığı | Psikiyatrist Dr. Ali GÖ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4518" name="AutoShape 6" descr="BM raporu: Uyuşturucu tüketiminde rekor artış | DÜNYA | DW | 26.06.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4520" name="AutoShape 8" descr="BM raporu: Uyuşturucu tüketiminde rekor artış | DÜNYA | DW | 26.06.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4522" name="AutoShape 10" descr="BM raporu: Uyuşturucu tüketiminde rekor artış | DÜNYA | DW | 26.06.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4524" name="AutoShape 12" descr="BM raporu: Uyuşturucu tüketiminde rekor artış | DÜNYA | DW | 26.06.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4526" name="AutoShape 14" descr="BM raporu: Uyuşturucu tüketiminde rekor artış | DÜNYA | DW | 26.06.20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64530" name="AutoShape 18" descr="Alkol Bağımlılığ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64532" name="Picture 20" descr="Alkol Bağımlılığı"/>
          <p:cNvPicPr>
            <a:picLocks noChangeAspect="1" noChangeArrowheads="1"/>
          </p:cNvPicPr>
          <p:nvPr/>
        </p:nvPicPr>
        <p:blipFill>
          <a:blip r:embed="rId4" cstate="print"/>
          <a:srcRect/>
          <a:stretch>
            <a:fillRect/>
          </a:stretch>
        </p:blipFill>
        <p:spPr bwMode="auto">
          <a:xfrm>
            <a:off x="5572132" y="3143248"/>
            <a:ext cx="2369603" cy="164203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00042"/>
            <a:ext cx="8229600" cy="1143000"/>
          </a:xfrm>
        </p:spPr>
        <p:txBody>
          <a:bodyPr>
            <a:normAutofit/>
          </a:bodyPr>
          <a:lstStyle/>
          <a:p>
            <a:r>
              <a:rPr lang="tr-TR" sz="3600" dirty="0" smtClean="0"/>
              <a:t>Bebeklik ve Çocukluk Dönemi</a:t>
            </a:r>
            <a:endParaRPr lang="tr-TR" sz="3600" dirty="0"/>
          </a:p>
        </p:txBody>
      </p:sp>
      <p:sp>
        <p:nvSpPr>
          <p:cNvPr id="3" name="2 İçerik Yer Tutucusu"/>
          <p:cNvSpPr>
            <a:spLocks noGrp="1"/>
          </p:cNvSpPr>
          <p:nvPr>
            <p:ph idx="1"/>
          </p:nvPr>
        </p:nvSpPr>
        <p:spPr>
          <a:xfrm>
            <a:off x="395536" y="2428868"/>
            <a:ext cx="4819406" cy="3653887"/>
          </a:xfrm>
        </p:spPr>
        <p:txBody>
          <a:bodyPr>
            <a:normAutofit/>
          </a:bodyPr>
          <a:lstStyle/>
          <a:p>
            <a:pPr>
              <a:buNone/>
            </a:pPr>
            <a:endParaRPr lang="tr-TR" sz="2400" b="1" dirty="0" smtClean="0"/>
          </a:p>
          <a:p>
            <a:r>
              <a:rPr lang="tr-TR" sz="2400" dirty="0" smtClean="0"/>
              <a:t>18-36 aylar arasında bir kez otizm </a:t>
            </a:r>
          </a:p>
          <a:p>
            <a:endParaRPr lang="tr-TR" sz="2400" dirty="0" smtClean="0"/>
          </a:p>
          <a:p>
            <a:r>
              <a:rPr lang="tr-TR" sz="2400" dirty="0" smtClean="0"/>
              <a:t>4-5 yaş arasında bir kez dikkat eksikliği, </a:t>
            </a:r>
            <a:r>
              <a:rPr lang="tr-TR" sz="2400" dirty="0" err="1" smtClean="0"/>
              <a:t>hiperaktivite</a:t>
            </a:r>
            <a:r>
              <a:rPr lang="tr-TR" sz="2400" dirty="0" smtClean="0"/>
              <a:t> ve özgül öğrenme güçlüğü açısından değerlendirilmeli </a:t>
            </a:r>
          </a:p>
          <a:p>
            <a:endParaRPr lang="tr-TR" sz="2400" b="1" dirty="0" smtClean="0"/>
          </a:p>
          <a:p>
            <a:endParaRPr lang="tr-TR" sz="2400" dirty="0"/>
          </a:p>
        </p:txBody>
      </p:sp>
      <p:pic>
        <p:nvPicPr>
          <p:cNvPr id="33794" name="Picture 2" descr="Çocuk dikkat eksikliği hiperaktivite bozukluğu sorunu. Sınıf vektör Illustration. Okuyan çocuklar. Düz erkek ve kız. - Royalty-free Dikkat Eksikliği Hiperaktivite Bozukluğu Stock Illustration"/>
          <p:cNvPicPr>
            <a:picLocks noChangeAspect="1" noChangeArrowheads="1"/>
          </p:cNvPicPr>
          <p:nvPr/>
        </p:nvPicPr>
        <p:blipFill>
          <a:blip r:embed="rId3" cstate="print"/>
          <a:srcRect/>
          <a:stretch>
            <a:fillRect/>
          </a:stretch>
        </p:blipFill>
        <p:spPr bwMode="auto">
          <a:xfrm>
            <a:off x="5286380" y="3286124"/>
            <a:ext cx="3429024" cy="1928826"/>
          </a:xfrm>
          <a:prstGeom prst="rect">
            <a:avLst/>
          </a:prstGeom>
          <a:noFill/>
        </p:spPr>
      </p:pic>
      <p:sp>
        <p:nvSpPr>
          <p:cNvPr id="5" name="4 Dikdörtgen"/>
          <p:cNvSpPr/>
          <p:nvPr/>
        </p:nvSpPr>
        <p:spPr>
          <a:xfrm>
            <a:off x="4572000" y="6143644"/>
            <a:ext cx="4572000" cy="400110"/>
          </a:xfrm>
          <a:prstGeom prst="rect">
            <a:avLst/>
          </a:prstGeom>
        </p:spPr>
        <p:txBody>
          <a:bodyPr>
            <a:spAutoFit/>
          </a:bodyPr>
          <a:lstStyle/>
          <a:p>
            <a:pPr>
              <a:buNone/>
            </a:pPr>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6" name="5 Dikdörtgen"/>
          <p:cNvSpPr/>
          <p:nvPr/>
        </p:nvSpPr>
        <p:spPr>
          <a:xfrm>
            <a:off x="571472" y="1714488"/>
            <a:ext cx="6715172" cy="461665"/>
          </a:xfrm>
          <a:prstGeom prst="rect">
            <a:avLst/>
          </a:prstGeom>
        </p:spPr>
        <p:txBody>
          <a:bodyPr wrap="square">
            <a:spAutoFit/>
          </a:bodyPr>
          <a:lstStyle/>
          <a:p>
            <a:r>
              <a:rPr lang="tr-TR" sz="2400" b="1" dirty="0" smtClean="0"/>
              <a:t>Otizm-Dikkat Eksikliği </a:t>
            </a:r>
            <a:r>
              <a:rPr lang="tr-TR" sz="2400" b="1" dirty="0" err="1" smtClean="0"/>
              <a:t>Hiperaktivite</a:t>
            </a:r>
            <a:r>
              <a:rPr lang="tr-TR" sz="2400" b="1" dirty="0" smtClean="0"/>
              <a:t> Bozukluğu </a:t>
            </a:r>
            <a:endParaRPr lang="tr-T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85794"/>
            <a:ext cx="8229600" cy="1143000"/>
          </a:xfrm>
        </p:spPr>
        <p:txBody>
          <a:bodyPr/>
          <a:lstStyle/>
          <a:p>
            <a:r>
              <a:rPr lang="tr-TR" sz="3600" dirty="0" smtClean="0"/>
              <a:t>Bebeklik ve Çocukluk Dönemi</a:t>
            </a:r>
            <a:endParaRPr lang="tr-TR" sz="3600" dirty="0"/>
          </a:p>
        </p:txBody>
      </p:sp>
      <p:sp>
        <p:nvSpPr>
          <p:cNvPr id="3" name="2 İçerik Yer Tutucusu"/>
          <p:cNvSpPr>
            <a:spLocks noGrp="1"/>
          </p:cNvSpPr>
          <p:nvPr>
            <p:ph idx="1"/>
          </p:nvPr>
        </p:nvSpPr>
        <p:spPr>
          <a:xfrm>
            <a:off x="457200" y="1600200"/>
            <a:ext cx="5900750" cy="4472006"/>
          </a:xfrm>
        </p:spPr>
        <p:txBody>
          <a:bodyPr>
            <a:normAutofit/>
          </a:bodyPr>
          <a:lstStyle/>
          <a:p>
            <a:endParaRPr lang="tr-TR" sz="2400" b="1" dirty="0" smtClean="0"/>
          </a:p>
          <a:p>
            <a:endParaRPr lang="tr-TR" sz="2400" b="1" dirty="0" smtClean="0"/>
          </a:p>
          <a:p>
            <a:r>
              <a:rPr lang="tr-TR" sz="2400" dirty="0" smtClean="0"/>
              <a:t>0-6 yaş çocuklarda her muayenede</a:t>
            </a:r>
          </a:p>
          <a:p>
            <a:endParaRPr lang="tr-TR" sz="2400" dirty="0" smtClean="0"/>
          </a:p>
          <a:p>
            <a:r>
              <a:rPr lang="tr-TR" sz="2400" dirty="0" smtClean="0"/>
              <a:t>7-18 yaş çocuklarda ise yılda bir kez çocuk ihmali ve istismarı ile çocuğa kötü muamele olup olmadığı yönünden sorgulama, gözlem ve muayene yapılmalı </a:t>
            </a:r>
          </a:p>
          <a:p>
            <a:endParaRPr lang="tr-TR" sz="2400" b="1" dirty="0" smtClean="0"/>
          </a:p>
          <a:p>
            <a:endParaRPr lang="tr-TR" sz="2400" b="1" dirty="0" smtClean="0"/>
          </a:p>
          <a:p>
            <a:endParaRPr lang="tr-TR" sz="2400" dirty="0"/>
          </a:p>
        </p:txBody>
      </p:sp>
      <p:sp>
        <p:nvSpPr>
          <p:cNvPr id="31746" name="AutoShape 2" descr="Çocuk İhmalİ ve İstİsm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1748" name="AutoShape 4" descr="Çocuk İhmalİ ve İstİsm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1750" name="AutoShape 6" descr="Çocuk İhmalİ ve İstİsm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1752" name="AutoShape 8" descr="Çocuk İhmalİ ve İstİsm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1754" name="Picture 10" descr="Çocuk İhmal ve İstismarı - Aktif Sınıf"/>
          <p:cNvPicPr>
            <a:picLocks noChangeAspect="1" noChangeArrowheads="1"/>
          </p:cNvPicPr>
          <p:nvPr/>
        </p:nvPicPr>
        <p:blipFill>
          <a:blip r:embed="rId2" cstate="print"/>
          <a:srcRect/>
          <a:stretch>
            <a:fillRect/>
          </a:stretch>
        </p:blipFill>
        <p:spPr bwMode="auto">
          <a:xfrm>
            <a:off x="6643702" y="2357430"/>
            <a:ext cx="1785950" cy="1318523"/>
          </a:xfrm>
          <a:prstGeom prst="rect">
            <a:avLst/>
          </a:prstGeom>
          <a:noFill/>
        </p:spPr>
      </p:pic>
      <p:pic>
        <p:nvPicPr>
          <p:cNvPr id="31756" name="Picture 12"/>
          <p:cNvPicPr>
            <a:picLocks noChangeAspect="1" noChangeArrowheads="1"/>
          </p:cNvPicPr>
          <p:nvPr/>
        </p:nvPicPr>
        <p:blipFill>
          <a:blip r:embed="rId3"/>
          <a:srcRect/>
          <a:stretch>
            <a:fillRect/>
          </a:stretch>
        </p:blipFill>
        <p:spPr bwMode="auto">
          <a:xfrm>
            <a:off x="6715140" y="3857628"/>
            <a:ext cx="1670650" cy="1376362"/>
          </a:xfrm>
          <a:prstGeom prst="rect">
            <a:avLst/>
          </a:prstGeom>
          <a:noFill/>
          <a:ln w="9525">
            <a:noFill/>
            <a:miter lim="800000"/>
            <a:headEnd/>
            <a:tailEnd/>
          </a:ln>
          <a:effectLst/>
        </p:spPr>
      </p:pic>
      <p:sp>
        <p:nvSpPr>
          <p:cNvPr id="10" name="9 Dikdörtgen"/>
          <p:cNvSpPr/>
          <p:nvPr/>
        </p:nvSpPr>
        <p:spPr>
          <a:xfrm>
            <a:off x="4572000" y="6215082"/>
            <a:ext cx="4572000" cy="400110"/>
          </a:xfrm>
          <a:prstGeom prst="rect">
            <a:avLst/>
          </a:prstGeom>
        </p:spPr>
        <p:txBody>
          <a:bodyPr>
            <a:spAutoFit/>
          </a:bodyPr>
          <a:lstStyle/>
          <a:p>
            <a:pPr>
              <a:buNone/>
            </a:pPr>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11" name="10 Dikdörtgen"/>
          <p:cNvSpPr/>
          <p:nvPr/>
        </p:nvSpPr>
        <p:spPr>
          <a:xfrm>
            <a:off x="642910" y="1785926"/>
            <a:ext cx="3571900" cy="461665"/>
          </a:xfrm>
          <a:prstGeom prst="rect">
            <a:avLst/>
          </a:prstGeom>
        </p:spPr>
        <p:txBody>
          <a:bodyPr wrap="square">
            <a:spAutoFit/>
          </a:bodyPr>
          <a:lstStyle/>
          <a:p>
            <a:r>
              <a:rPr lang="tr-TR" sz="2400" b="1" dirty="0" smtClean="0"/>
              <a:t>İstismar</a:t>
            </a:r>
            <a:endParaRPr lang="tr-TR"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Bebeklik ve Çocukluk Dönemi</a:t>
            </a:r>
            <a:endParaRPr lang="tr-TR" dirty="0"/>
          </a:p>
        </p:txBody>
      </p:sp>
      <p:sp>
        <p:nvSpPr>
          <p:cNvPr id="3" name="2 İçerik Yer Tutucusu"/>
          <p:cNvSpPr>
            <a:spLocks noGrp="1"/>
          </p:cNvSpPr>
          <p:nvPr>
            <p:ph idx="1"/>
          </p:nvPr>
        </p:nvSpPr>
        <p:spPr>
          <a:xfrm>
            <a:off x="457200" y="1600200"/>
            <a:ext cx="3971924" cy="4525963"/>
          </a:xfrm>
        </p:spPr>
        <p:txBody>
          <a:bodyPr>
            <a:normAutofit/>
          </a:bodyPr>
          <a:lstStyle/>
          <a:p>
            <a:endParaRPr lang="tr-TR" sz="2400" dirty="0" smtClean="0"/>
          </a:p>
          <a:p>
            <a:endParaRPr lang="tr-TR" sz="2400" dirty="0" smtClean="0"/>
          </a:p>
          <a:p>
            <a:r>
              <a:rPr lang="tr-TR" sz="2400" dirty="0" smtClean="0"/>
              <a:t>12 ila 18 yaşları arasındaki ergenlerde majör </a:t>
            </a:r>
            <a:r>
              <a:rPr lang="tr-TR" sz="2400" dirty="0" err="1" smtClean="0"/>
              <a:t>depresif</a:t>
            </a:r>
            <a:r>
              <a:rPr lang="tr-TR" sz="2400" dirty="0" smtClean="0"/>
              <a:t> bozukluk taraması önerilmekte</a:t>
            </a:r>
            <a:endParaRPr lang="tr-TR" sz="2400" dirty="0"/>
          </a:p>
        </p:txBody>
      </p:sp>
      <p:sp>
        <p:nvSpPr>
          <p:cNvPr id="4" name="3 Dikdörtgen"/>
          <p:cNvSpPr/>
          <p:nvPr/>
        </p:nvSpPr>
        <p:spPr>
          <a:xfrm>
            <a:off x="4572000" y="6215082"/>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USPSTF,2016</a:t>
            </a:r>
            <a:endParaRPr lang="tr-TR" sz="1000" dirty="0"/>
          </a:p>
        </p:txBody>
      </p:sp>
      <p:sp>
        <p:nvSpPr>
          <p:cNvPr id="87042" name="AutoShape 2" descr="Çocuklarda depresyon belirtileri – Kim Psikoloji Psikolojik Danışmanlık  Merkez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7044" name="AutoShape 4" descr="Çocuklarda depresyon belirtileri – Kim Psikoloji Psikolojik Danışmanlık  Merkez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7046" name="AutoShape 6" descr="Çocuklarda depresyon belirtileri – Kim Psikoloji Psikolojik Danışmanlık  Merkez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7048" name="Picture 8" descr="Çocuklarda depresyon belirtileri – Kim Psikoloji Psikolojik Danışmanlık  Merkezi"/>
          <p:cNvPicPr>
            <a:picLocks noChangeAspect="1" noChangeArrowheads="1"/>
          </p:cNvPicPr>
          <p:nvPr/>
        </p:nvPicPr>
        <p:blipFill>
          <a:blip r:embed="rId2"/>
          <a:srcRect/>
          <a:stretch>
            <a:fillRect/>
          </a:stretch>
        </p:blipFill>
        <p:spPr bwMode="auto">
          <a:xfrm>
            <a:off x="4357686" y="2714620"/>
            <a:ext cx="4440390" cy="249078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Bebeklik ve Çocukluk Dönemi</a:t>
            </a:r>
            <a:endParaRPr lang="tr-TR" dirty="0"/>
          </a:p>
        </p:txBody>
      </p:sp>
      <p:sp>
        <p:nvSpPr>
          <p:cNvPr id="3" name="2 İçerik Yer Tutucusu"/>
          <p:cNvSpPr>
            <a:spLocks noGrp="1"/>
          </p:cNvSpPr>
          <p:nvPr>
            <p:ph idx="1"/>
          </p:nvPr>
        </p:nvSpPr>
        <p:spPr>
          <a:xfrm>
            <a:off x="457200" y="1600200"/>
            <a:ext cx="4329114" cy="4525963"/>
          </a:xfrm>
        </p:spPr>
        <p:txBody>
          <a:bodyPr>
            <a:normAutofit/>
          </a:bodyPr>
          <a:lstStyle/>
          <a:p>
            <a:endParaRPr lang="tr-TR" sz="2400" dirty="0" smtClean="0"/>
          </a:p>
          <a:p>
            <a:endParaRPr lang="tr-TR" sz="2400" dirty="0" smtClean="0"/>
          </a:p>
          <a:p>
            <a:r>
              <a:rPr lang="tr-TR" sz="2400" dirty="0" smtClean="0"/>
              <a:t>&lt; 18 yaş kişilerde ailenin talebi üzerine gerekli bilgilendirme yapılarak ve onayları alınarak</a:t>
            </a:r>
          </a:p>
          <a:p>
            <a:pPr lvl="1"/>
            <a:r>
              <a:rPr lang="tr-TR" sz="2000" dirty="0" smtClean="0"/>
              <a:t> Hepatit B, hepatit C, </a:t>
            </a:r>
            <a:r>
              <a:rPr lang="tr-TR" sz="2000" dirty="0" err="1" smtClean="0"/>
              <a:t>HIV’in</a:t>
            </a:r>
            <a:r>
              <a:rPr lang="tr-TR" sz="2000" dirty="0" smtClean="0"/>
              <a:t> erken tespitine yönelik testler yapılmalı</a:t>
            </a:r>
            <a:endParaRPr lang="tr-TR" sz="2000" dirty="0"/>
          </a:p>
        </p:txBody>
      </p:sp>
      <p:sp>
        <p:nvSpPr>
          <p:cNvPr id="4" name="3 Dikdörtgen"/>
          <p:cNvSpPr/>
          <p:nvPr/>
        </p:nvSpPr>
        <p:spPr>
          <a:xfrm>
            <a:off x="500034" y="1500174"/>
            <a:ext cx="4071966" cy="400110"/>
          </a:xfrm>
          <a:prstGeom prst="rect">
            <a:avLst/>
          </a:prstGeom>
        </p:spPr>
        <p:txBody>
          <a:bodyPr wrap="square">
            <a:spAutoFit/>
          </a:bodyPr>
          <a:lstStyle/>
          <a:p>
            <a:r>
              <a:rPr lang="tr-TR" sz="2000" b="1" dirty="0" smtClean="0"/>
              <a:t>Kan Yolu İle Bulaşan Hastalıklar</a:t>
            </a:r>
            <a:endParaRPr lang="tr-TR" sz="2000" b="1" dirty="0"/>
          </a:p>
        </p:txBody>
      </p:sp>
      <p:pic>
        <p:nvPicPr>
          <p:cNvPr id="5" name="Picture 2" descr="Hepatit Nedir? Hepatit Çeşitleri Nelerdir? - CENTRAL HOSPITAL"/>
          <p:cNvPicPr>
            <a:picLocks noChangeAspect="1" noChangeArrowheads="1"/>
          </p:cNvPicPr>
          <p:nvPr/>
        </p:nvPicPr>
        <p:blipFill>
          <a:blip r:embed="rId2"/>
          <a:srcRect/>
          <a:stretch>
            <a:fillRect/>
          </a:stretch>
        </p:blipFill>
        <p:spPr bwMode="auto">
          <a:xfrm>
            <a:off x="5006857" y="2571744"/>
            <a:ext cx="3649973" cy="24288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Amaç</a:t>
            </a:r>
            <a:endParaRPr lang="tr-TR" sz="3600" dirty="0"/>
          </a:p>
        </p:txBody>
      </p:sp>
      <p:sp>
        <p:nvSpPr>
          <p:cNvPr id="3" name="2 İçerik Yer Tutucusu"/>
          <p:cNvSpPr>
            <a:spLocks noGrp="1"/>
          </p:cNvSpPr>
          <p:nvPr>
            <p:ph idx="1"/>
          </p:nvPr>
        </p:nvSpPr>
        <p:spPr/>
        <p:txBody>
          <a:bodyPr>
            <a:normAutofit/>
          </a:bodyPr>
          <a:lstStyle/>
          <a:p>
            <a:endParaRPr lang="tr-TR" sz="2400" dirty="0" smtClean="0"/>
          </a:p>
          <a:p>
            <a:endParaRPr lang="tr-TR" sz="2400" dirty="0" smtClean="0"/>
          </a:p>
          <a:p>
            <a:r>
              <a:rPr lang="tr-TR" sz="2400" dirty="0" smtClean="0"/>
              <a:t>Sağlıklı veya sağlıklı görünen bireyler için periyodik sağlık muayenesi kavramı ve gerekleri hakkında bilgi edinmek</a:t>
            </a:r>
            <a:endParaRPr lang="tr-TR" sz="2400" dirty="0"/>
          </a:p>
        </p:txBody>
      </p:sp>
      <p:pic>
        <p:nvPicPr>
          <p:cNvPr id="57346" name="Picture 2" descr="Aile hekimi kimdir? Toplum Sağlığı Merkezi nedir?"/>
          <p:cNvPicPr>
            <a:picLocks noChangeAspect="1" noChangeArrowheads="1"/>
          </p:cNvPicPr>
          <p:nvPr/>
        </p:nvPicPr>
        <p:blipFill>
          <a:blip r:embed="rId2"/>
          <a:srcRect/>
          <a:stretch>
            <a:fillRect/>
          </a:stretch>
        </p:blipFill>
        <p:spPr bwMode="auto">
          <a:xfrm>
            <a:off x="2714612" y="3929066"/>
            <a:ext cx="4286260" cy="214313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Erişkinlik Dönemi</a:t>
            </a:r>
            <a:endParaRPr lang="tr-TR" dirty="0"/>
          </a:p>
        </p:txBody>
      </p:sp>
      <p:sp>
        <p:nvSpPr>
          <p:cNvPr id="3" name="2 İçerik Yer Tutucusu"/>
          <p:cNvSpPr>
            <a:spLocks noGrp="1"/>
          </p:cNvSpPr>
          <p:nvPr>
            <p:ph idx="1"/>
          </p:nvPr>
        </p:nvSpPr>
        <p:spPr>
          <a:xfrm>
            <a:off x="428596" y="2143117"/>
            <a:ext cx="8229600" cy="3571900"/>
          </a:xfrm>
        </p:spPr>
        <p:txBody>
          <a:bodyPr>
            <a:normAutofit/>
          </a:bodyPr>
          <a:lstStyle/>
          <a:p>
            <a:endParaRPr lang="tr-TR" i="1" dirty="0" smtClean="0"/>
          </a:p>
          <a:p>
            <a:endParaRPr lang="tr-TR" i="1" dirty="0" smtClean="0"/>
          </a:p>
          <a:p>
            <a:endParaRPr lang="tr-TR" i="1" dirty="0" smtClean="0"/>
          </a:p>
          <a:p>
            <a:endParaRPr lang="tr-TR" i="1" dirty="0" smtClean="0"/>
          </a:p>
          <a:p>
            <a:endParaRPr lang="tr-TR" i="1" dirty="0" smtClean="0"/>
          </a:p>
          <a:p>
            <a:endParaRPr lang="tr-TR" i="1" dirty="0" smtClean="0"/>
          </a:p>
          <a:p>
            <a:endParaRPr lang="tr-TR" i="1" dirty="0" smtClean="0"/>
          </a:p>
          <a:p>
            <a:endParaRPr lang="tr-TR" i="1" dirty="0" smtClean="0"/>
          </a:p>
          <a:p>
            <a:pPr>
              <a:buNone/>
            </a:pPr>
            <a:endParaRPr lang="tr-TR" sz="1300" b="1" i="1" dirty="0" smtClean="0"/>
          </a:p>
        </p:txBody>
      </p:sp>
      <p:pic>
        <p:nvPicPr>
          <p:cNvPr id="4" name="Picture 2"/>
          <p:cNvPicPr>
            <a:picLocks noChangeAspect="1" noChangeArrowheads="1"/>
          </p:cNvPicPr>
          <p:nvPr/>
        </p:nvPicPr>
        <p:blipFill>
          <a:blip r:embed="rId3"/>
          <a:srcRect/>
          <a:stretch>
            <a:fillRect/>
          </a:stretch>
        </p:blipFill>
        <p:spPr bwMode="auto">
          <a:xfrm>
            <a:off x="357158" y="1857364"/>
            <a:ext cx="8420100" cy="4114800"/>
          </a:xfrm>
          <a:prstGeom prst="rect">
            <a:avLst/>
          </a:prstGeom>
          <a:noFill/>
          <a:ln w="9525">
            <a:noFill/>
            <a:miter lim="800000"/>
            <a:headEnd/>
            <a:tailEnd/>
          </a:ln>
          <a:effectLst/>
        </p:spPr>
      </p:pic>
      <p:sp>
        <p:nvSpPr>
          <p:cNvPr id="5" name="4 Dikdörtgen"/>
          <p:cNvSpPr/>
          <p:nvPr/>
        </p:nvSpPr>
        <p:spPr>
          <a:xfrm>
            <a:off x="4572000" y="6286520"/>
            <a:ext cx="4572000" cy="400110"/>
          </a:xfrm>
          <a:prstGeom prst="rect">
            <a:avLst/>
          </a:prstGeom>
        </p:spPr>
        <p:txBody>
          <a:bodyPr>
            <a:spAutoFit/>
          </a:bodyPr>
          <a:lstStyle/>
          <a:p>
            <a:pPr>
              <a:buNone/>
            </a:pPr>
            <a:r>
              <a:rPr lang="tr-TR" sz="1000" b="1" i="1" dirty="0" smtClean="0"/>
              <a:t>TÜRKİYE ENFEKSİYON HASTALIKLARI VE KLİNİK MİKROBİYOLOJİ UZMANLIK DERNEĞİ , ERİŞKİN BAĞIŞIKLAMA REHBERİ , 2019 </a:t>
            </a:r>
            <a:endParaRPr lang="tr-TR" sz="1000" i="1" dirty="0"/>
          </a:p>
        </p:txBody>
      </p:sp>
      <p:sp>
        <p:nvSpPr>
          <p:cNvPr id="6" name="5 Dikdörtgen"/>
          <p:cNvSpPr/>
          <p:nvPr/>
        </p:nvSpPr>
        <p:spPr>
          <a:xfrm>
            <a:off x="571472" y="1214422"/>
            <a:ext cx="1571636" cy="461665"/>
          </a:xfrm>
          <a:prstGeom prst="rect">
            <a:avLst/>
          </a:prstGeom>
        </p:spPr>
        <p:txBody>
          <a:bodyPr wrap="square">
            <a:spAutoFit/>
          </a:bodyPr>
          <a:lstStyle/>
          <a:p>
            <a:r>
              <a:rPr lang="tr-TR" sz="2400" b="1" dirty="0" smtClean="0"/>
              <a:t>Aşılama</a:t>
            </a:r>
            <a:endParaRPr lang="tr-T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Erişkinlik Dönemi</a:t>
            </a:r>
            <a:endParaRPr lang="tr-TR" dirty="0"/>
          </a:p>
        </p:txBody>
      </p:sp>
      <p:sp>
        <p:nvSpPr>
          <p:cNvPr id="3" name="2 İçerik Yer Tutucusu"/>
          <p:cNvSpPr>
            <a:spLocks noGrp="1"/>
          </p:cNvSpPr>
          <p:nvPr>
            <p:ph idx="1"/>
          </p:nvPr>
        </p:nvSpPr>
        <p:spPr>
          <a:xfrm>
            <a:off x="428596" y="1571612"/>
            <a:ext cx="8229600" cy="4786346"/>
          </a:xfrm>
        </p:spPr>
        <p:txBody>
          <a:bodyPr/>
          <a:lstStyle/>
          <a:p>
            <a:endParaRPr lang="tr-TR" i="1" dirty="0" smtClean="0"/>
          </a:p>
          <a:p>
            <a:endParaRPr lang="tr-TR" i="1" dirty="0" smtClean="0"/>
          </a:p>
          <a:p>
            <a:endParaRPr lang="tr-TR" i="1" dirty="0" smtClean="0"/>
          </a:p>
          <a:p>
            <a:endParaRPr lang="tr-TR" i="1" dirty="0" smtClean="0"/>
          </a:p>
          <a:p>
            <a:endParaRPr lang="tr-TR" i="1" dirty="0" smtClean="0"/>
          </a:p>
          <a:p>
            <a:endParaRPr lang="tr-TR" i="1" dirty="0" smtClean="0"/>
          </a:p>
          <a:p>
            <a:endParaRPr lang="tr-TR" i="1" dirty="0" smtClean="0"/>
          </a:p>
          <a:p>
            <a:pPr>
              <a:buNone/>
            </a:pPr>
            <a:endParaRPr lang="tr-TR" sz="1200" i="1" dirty="0" smtClean="0"/>
          </a:p>
          <a:p>
            <a:endParaRPr lang="tr-TR" sz="1200" b="1" i="1" dirty="0" smtClean="0"/>
          </a:p>
          <a:p>
            <a:endParaRPr lang="tr-TR" sz="1200" b="1" i="1" dirty="0" smtClean="0"/>
          </a:p>
        </p:txBody>
      </p:sp>
      <p:pic>
        <p:nvPicPr>
          <p:cNvPr id="2050" name="Picture 2"/>
          <p:cNvPicPr>
            <a:picLocks noChangeAspect="1" noChangeArrowheads="1"/>
          </p:cNvPicPr>
          <p:nvPr/>
        </p:nvPicPr>
        <p:blipFill>
          <a:blip r:embed="rId2"/>
          <a:srcRect/>
          <a:stretch>
            <a:fillRect/>
          </a:stretch>
        </p:blipFill>
        <p:spPr bwMode="auto">
          <a:xfrm>
            <a:off x="714348" y="2071678"/>
            <a:ext cx="7715304" cy="4253986"/>
          </a:xfrm>
          <a:prstGeom prst="rect">
            <a:avLst/>
          </a:prstGeom>
          <a:noFill/>
          <a:ln w="9525">
            <a:noFill/>
            <a:miter lim="800000"/>
            <a:headEnd/>
            <a:tailEnd/>
          </a:ln>
          <a:effectLst/>
        </p:spPr>
      </p:pic>
      <p:sp>
        <p:nvSpPr>
          <p:cNvPr id="5" name="4 Dikdörtgen"/>
          <p:cNvSpPr/>
          <p:nvPr/>
        </p:nvSpPr>
        <p:spPr>
          <a:xfrm>
            <a:off x="4572000" y="6286520"/>
            <a:ext cx="4572000" cy="400110"/>
          </a:xfrm>
          <a:prstGeom prst="rect">
            <a:avLst/>
          </a:prstGeom>
        </p:spPr>
        <p:txBody>
          <a:bodyPr>
            <a:spAutoFit/>
          </a:bodyPr>
          <a:lstStyle/>
          <a:p>
            <a:pPr>
              <a:buNone/>
            </a:pPr>
            <a:r>
              <a:rPr lang="tr-TR" sz="1000" b="1" i="1" dirty="0" smtClean="0"/>
              <a:t>TÜRKİYE ENFEKSİYON HASTALIKLARI VE KLİNİK MİKROBİYOLOJİ UZMANLIK DERNEĞİ , ERİŞKİN BAĞIŞIKLAMA REHBERİ , 2019 </a:t>
            </a:r>
            <a:endParaRPr lang="tr-TR" sz="1000" i="1" dirty="0" smtClean="0"/>
          </a:p>
        </p:txBody>
      </p:sp>
      <p:sp>
        <p:nvSpPr>
          <p:cNvPr id="6" name="5 Dikdörtgen"/>
          <p:cNvSpPr/>
          <p:nvPr/>
        </p:nvSpPr>
        <p:spPr>
          <a:xfrm>
            <a:off x="500034" y="1285860"/>
            <a:ext cx="1199367" cy="461665"/>
          </a:xfrm>
          <a:prstGeom prst="rect">
            <a:avLst/>
          </a:prstGeom>
        </p:spPr>
        <p:txBody>
          <a:bodyPr wrap="none">
            <a:spAutoFit/>
          </a:bodyPr>
          <a:lstStyle/>
          <a:p>
            <a:r>
              <a:rPr lang="tr-TR" sz="2400" b="1" dirty="0" smtClean="0"/>
              <a:t>Aşılama</a:t>
            </a:r>
            <a:endParaRPr lang="tr-T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57200" y="1857364"/>
            <a:ext cx="5972188" cy="5000636"/>
          </a:xfrm>
        </p:spPr>
        <p:txBody>
          <a:bodyPr>
            <a:noAutofit/>
          </a:bodyPr>
          <a:lstStyle/>
          <a:p>
            <a:pPr indent="-255588">
              <a:lnSpc>
                <a:spcPct val="80000"/>
              </a:lnSpc>
              <a:defRPr/>
            </a:pPr>
            <a:endParaRPr lang="tr-TR" sz="2000" dirty="0" smtClean="0"/>
          </a:p>
          <a:p>
            <a:pPr indent="-255588">
              <a:lnSpc>
                <a:spcPct val="80000"/>
              </a:lnSpc>
              <a:defRPr/>
            </a:pPr>
            <a:r>
              <a:rPr lang="tr-TR" sz="2000" dirty="0" smtClean="0"/>
              <a:t>&gt;18 ve cinsel aktif kişilerde </a:t>
            </a:r>
          </a:p>
          <a:p>
            <a:pPr lvl="1" indent="-255588">
              <a:lnSpc>
                <a:spcPct val="80000"/>
              </a:lnSpc>
              <a:defRPr/>
            </a:pPr>
            <a:r>
              <a:rPr lang="tr-TR" sz="1800" dirty="0" smtClean="0"/>
              <a:t>kişiden talep gelmesi durumunda </a:t>
            </a:r>
          </a:p>
          <a:p>
            <a:pPr lvl="1" indent="-255588">
              <a:lnSpc>
                <a:spcPct val="80000"/>
              </a:lnSpc>
              <a:defRPr/>
            </a:pPr>
            <a:r>
              <a:rPr lang="tr-TR" sz="1800" dirty="0" smtClean="0"/>
              <a:t>risk faktörlerinin varlığında</a:t>
            </a:r>
          </a:p>
          <a:p>
            <a:pPr indent="-255588">
              <a:lnSpc>
                <a:spcPct val="80000"/>
              </a:lnSpc>
              <a:defRPr/>
            </a:pPr>
            <a:endParaRPr lang="tr-TR" sz="2400" dirty="0" smtClean="0"/>
          </a:p>
          <a:p>
            <a:pPr indent="-255588">
              <a:lnSpc>
                <a:spcPct val="80000"/>
              </a:lnSpc>
              <a:defRPr/>
            </a:pPr>
            <a:r>
              <a:rPr lang="tr-TR" sz="2000" dirty="0" smtClean="0"/>
              <a:t>HBV, HCV ve HIV için tarama yapılmalı</a:t>
            </a:r>
          </a:p>
          <a:p>
            <a:pPr lvl="1" indent="-255588">
              <a:lnSpc>
                <a:spcPct val="80000"/>
              </a:lnSpc>
              <a:defRPr/>
            </a:pPr>
            <a:r>
              <a:rPr lang="tr-TR" sz="1800" dirty="0" smtClean="0"/>
              <a:t>uyuşturucu madde kullanımı</a:t>
            </a:r>
          </a:p>
          <a:p>
            <a:pPr lvl="1" indent="-255588">
              <a:lnSpc>
                <a:spcPct val="80000"/>
              </a:lnSpc>
              <a:defRPr/>
            </a:pPr>
            <a:r>
              <a:rPr lang="tr-TR" sz="1800" dirty="0" smtClean="0"/>
              <a:t>danışmanlık hizmeti </a:t>
            </a:r>
          </a:p>
          <a:p>
            <a:pPr lvl="1" indent="-255588">
              <a:lnSpc>
                <a:spcPct val="80000"/>
              </a:lnSpc>
              <a:defRPr/>
            </a:pPr>
            <a:r>
              <a:rPr lang="tr-TR" sz="1800" dirty="0" smtClean="0"/>
              <a:t>ilgili merkezlere yönlendirilme</a:t>
            </a:r>
          </a:p>
          <a:p>
            <a:pPr indent="-255588">
              <a:lnSpc>
                <a:spcPct val="80000"/>
              </a:lnSpc>
              <a:defRPr/>
            </a:pPr>
            <a:endParaRPr lang="tr-TR" sz="2400" dirty="0" smtClean="0"/>
          </a:p>
          <a:p>
            <a:pPr indent="-255588">
              <a:lnSpc>
                <a:spcPct val="80000"/>
              </a:lnSpc>
              <a:defRPr/>
            </a:pPr>
            <a:r>
              <a:rPr lang="tr-TR" sz="2000" dirty="0" smtClean="0"/>
              <a:t> </a:t>
            </a:r>
            <a:r>
              <a:rPr lang="tr-TR" sz="2000" dirty="0" err="1" smtClean="0"/>
              <a:t>Gonore</a:t>
            </a:r>
            <a:r>
              <a:rPr lang="tr-TR" sz="2000" dirty="0" smtClean="0"/>
              <a:t> ve </a:t>
            </a:r>
            <a:r>
              <a:rPr lang="tr-TR" sz="2000" dirty="0" err="1" smtClean="0"/>
              <a:t>klamidyanın</a:t>
            </a:r>
            <a:r>
              <a:rPr lang="tr-TR" sz="2000" dirty="0" smtClean="0"/>
              <a:t> erken tespiti için ilgili uzmanlık alanına yönlendirilmeli</a:t>
            </a:r>
          </a:p>
          <a:p>
            <a:pPr indent="-255588">
              <a:lnSpc>
                <a:spcPct val="80000"/>
              </a:lnSpc>
              <a:defRPr/>
            </a:pPr>
            <a:endParaRPr lang="tr-TR" sz="2000" dirty="0" smtClean="0"/>
          </a:p>
          <a:p>
            <a:pPr indent="-255588">
              <a:lnSpc>
                <a:spcPct val="80000"/>
              </a:lnSpc>
              <a:defRPr/>
            </a:pPr>
            <a:r>
              <a:rPr lang="tr-TR" sz="2000" dirty="0" smtClean="0"/>
              <a:t>Yüksek riskli kişilerde </a:t>
            </a:r>
            <a:r>
              <a:rPr lang="tr-TR" sz="2000" dirty="0" err="1" smtClean="0"/>
              <a:t>sifiliz</a:t>
            </a:r>
            <a:r>
              <a:rPr lang="tr-TR" sz="2000" dirty="0" smtClean="0"/>
              <a:t> taraması yapılmalı</a:t>
            </a:r>
          </a:p>
          <a:p>
            <a:pPr indent="-255588">
              <a:lnSpc>
                <a:spcPct val="80000"/>
              </a:lnSpc>
              <a:buNone/>
              <a:defRPr/>
            </a:pPr>
            <a:endParaRPr lang="tr-TR" sz="2400" b="1" dirty="0" smtClean="0"/>
          </a:p>
        </p:txBody>
      </p:sp>
      <p:sp>
        <p:nvSpPr>
          <p:cNvPr id="5" name="4 Dikdörtgen"/>
          <p:cNvSpPr/>
          <p:nvPr/>
        </p:nvSpPr>
        <p:spPr>
          <a:xfrm>
            <a:off x="5000628" y="6000768"/>
            <a:ext cx="4143372" cy="584775"/>
          </a:xfrm>
          <a:prstGeom prst="rect">
            <a:avLst/>
          </a:prstGeom>
        </p:spPr>
        <p:txBody>
          <a:bodyPr wrap="square">
            <a:spAutoFit/>
          </a:bodyPr>
          <a:lstStyle/>
          <a:p>
            <a:pPr indent="-255588">
              <a:lnSpc>
                <a:spcPct val="80000"/>
              </a:lnSpc>
              <a:defRPr/>
            </a:pPr>
            <a:endParaRPr lang="tr-TR" sz="1000" b="1" dirty="0" smtClean="0"/>
          </a:p>
          <a:p>
            <a:pPr indent="-255588">
              <a:lnSpc>
                <a:spcPct val="80000"/>
              </a:lnSpc>
              <a:buNone/>
              <a:defRPr/>
            </a:pPr>
            <a:endParaRPr lang="tr-TR" sz="1000" b="1" dirty="0" smtClean="0"/>
          </a:p>
          <a:p>
            <a:pPr indent="-255588">
              <a:lnSpc>
                <a:spcPct val="80000"/>
              </a:lnSpc>
              <a:buNone/>
              <a:defRPr/>
            </a:pPr>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6" name="5 Dikdörtgen"/>
          <p:cNvSpPr/>
          <p:nvPr/>
        </p:nvSpPr>
        <p:spPr>
          <a:xfrm>
            <a:off x="571472" y="1428736"/>
            <a:ext cx="2579489" cy="461665"/>
          </a:xfrm>
          <a:prstGeom prst="rect">
            <a:avLst/>
          </a:prstGeom>
        </p:spPr>
        <p:txBody>
          <a:bodyPr wrap="none">
            <a:spAutoFit/>
          </a:bodyPr>
          <a:lstStyle/>
          <a:p>
            <a:r>
              <a:rPr lang="tr-TR" sz="2400" b="1" dirty="0" smtClean="0"/>
              <a:t>Bulaşıcı Hastalıklar</a:t>
            </a:r>
            <a:endParaRPr lang="tr-TR" sz="2400" b="1" dirty="0"/>
          </a:p>
        </p:txBody>
      </p:sp>
      <p:pic>
        <p:nvPicPr>
          <p:cNvPr id="51202" name="Picture 2" descr="Hepatit Nedir? Hepatit Çeşitleri Nelerdir? - CENTRAL HOSPITAL"/>
          <p:cNvPicPr>
            <a:picLocks noChangeAspect="1" noChangeArrowheads="1"/>
          </p:cNvPicPr>
          <p:nvPr/>
        </p:nvPicPr>
        <p:blipFill>
          <a:blip r:embed="rId3"/>
          <a:srcRect/>
          <a:stretch>
            <a:fillRect/>
          </a:stretch>
        </p:blipFill>
        <p:spPr bwMode="auto">
          <a:xfrm>
            <a:off x="5500694" y="2571744"/>
            <a:ext cx="3156136" cy="2100266"/>
          </a:xfrm>
          <a:prstGeom prst="rect">
            <a:avLst/>
          </a:prstGeom>
          <a:noFill/>
        </p:spPr>
      </p:pic>
      <p:sp>
        <p:nvSpPr>
          <p:cNvPr id="7" name="6 Dikdörtgen"/>
          <p:cNvSpPr/>
          <p:nvPr/>
        </p:nvSpPr>
        <p:spPr>
          <a:xfrm>
            <a:off x="4929190" y="6611779"/>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a:t>
            </a:r>
            <a:endParaRPr lang="tr-TR"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28596" y="2000240"/>
            <a:ext cx="8143932" cy="4214842"/>
          </a:xfrm>
        </p:spPr>
        <p:txBody>
          <a:bodyPr>
            <a:normAutofit fontScale="47500" lnSpcReduction="20000"/>
          </a:bodyPr>
          <a:lstStyle/>
          <a:p>
            <a:pPr>
              <a:buNone/>
            </a:pPr>
            <a:r>
              <a:rPr lang="tr-TR" sz="4200" dirty="0" smtClean="0"/>
              <a:t>Tüberküloz açısından riskli kişiler </a:t>
            </a:r>
          </a:p>
          <a:p>
            <a:pPr lvl="1"/>
            <a:r>
              <a:rPr lang="tr-TR" sz="3800" dirty="0" smtClean="0"/>
              <a:t>tüberküloz hastası temaslıları</a:t>
            </a:r>
          </a:p>
          <a:p>
            <a:pPr lvl="1"/>
            <a:r>
              <a:rPr lang="tr-TR" sz="3800" dirty="0" smtClean="0"/>
              <a:t>tutuklu ve hükümlüler</a:t>
            </a:r>
          </a:p>
          <a:p>
            <a:pPr lvl="1"/>
            <a:r>
              <a:rPr lang="tr-TR" sz="3800" dirty="0" smtClean="0"/>
              <a:t>HIV enfeksiyonu olanlar</a:t>
            </a:r>
          </a:p>
          <a:p>
            <a:pPr lvl="1"/>
            <a:r>
              <a:rPr lang="tr-TR" sz="3800" dirty="0" smtClean="0"/>
              <a:t>bağışıklığı baskılayan tedavi alanlar</a:t>
            </a:r>
          </a:p>
          <a:p>
            <a:pPr lvl="1"/>
            <a:r>
              <a:rPr lang="tr-TR" sz="3800" dirty="0" err="1" smtClean="0"/>
              <a:t>Silikozis</a:t>
            </a:r>
            <a:endParaRPr lang="tr-TR" sz="3800" dirty="0" smtClean="0"/>
          </a:p>
          <a:p>
            <a:pPr lvl="1"/>
            <a:r>
              <a:rPr lang="tr-TR" sz="3800" dirty="0" err="1" smtClean="0"/>
              <a:t>diabetes</a:t>
            </a:r>
            <a:r>
              <a:rPr lang="tr-TR" sz="3800" dirty="0" smtClean="0"/>
              <a:t> </a:t>
            </a:r>
            <a:r>
              <a:rPr lang="tr-TR" sz="3800" dirty="0" err="1" smtClean="0"/>
              <a:t>mellitus</a:t>
            </a:r>
            <a:endParaRPr lang="tr-TR" sz="3800" dirty="0" smtClean="0"/>
          </a:p>
          <a:p>
            <a:pPr lvl="1"/>
            <a:r>
              <a:rPr lang="tr-TR" sz="3800" dirty="0" smtClean="0"/>
              <a:t>kronik böbrek yetmezliği</a:t>
            </a:r>
          </a:p>
          <a:p>
            <a:pPr lvl="1"/>
            <a:r>
              <a:rPr lang="tr-TR" sz="3800" dirty="0" smtClean="0"/>
              <a:t>lösemi, </a:t>
            </a:r>
            <a:r>
              <a:rPr lang="tr-TR" sz="3800" dirty="0" err="1" smtClean="0"/>
              <a:t>lenfoma</a:t>
            </a:r>
            <a:r>
              <a:rPr lang="tr-TR" sz="3800" dirty="0" smtClean="0"/>
              <a:t> kanseri olanlar, </a:t>
            </a:r>
          </a:p>
          <a:p>
            <a:pPr lvl="1"/>
            <a:r>
              <a:rPr lang="tr-TR" sz="3800" dirty="0" smtClean="0"/>
              <a:t>düşük vücut ağırlıklı kişiler (ideal vücut ağırlığından yüzde 10 daha az kilo) </a:t>
            </a:r>
          </a:p>
          <a:p>
            <a:pPr lvl="1"/>
            <a:r>
              <a:rPr lang="tr-TR" sz="3800" dirty="0" smtClean="0"/>
              <a:t>sigara, alkol ya da ilaç bağımlılığı olanlar</a:t>
            </a:r>
          </a:p>
          <a:p>
            <a:pPr lvl="1"/>
            <a:endParaRPr lang="tr-TR" sz="3800" dirty="0" smtClean="0"/>
          </a:p>
          <a:p>
            <a:pPr lvl="1">
              <a:buNone/>
            </a:pPr>
            <a:r>
              <a:rPr lang="tr-TR" sz="3800" dirty="0" smtClean="0"/>
              <a:t> </a:t>
            </a:r>
            <a:r>
              <a:rPr lang="tr-TR" sz="3800" dirty="0" err="1" smtClean="0"/>
              <a:t>Mantoux</a:t>
            </a:r>
            <a:r>
              <a:rPr lang="tr-TR" sz="3800" dirty="0" smtClean="0"/>
              <a:t> testi (Tüberkülin deri testi) yapılmak üzere verem savaşı dispanserlerine  yönlendirilmeli</a:t>
            </a:r>
          </a:p>
          <a:p>
            <a:endParaRPr lang="tr-TR" dirty="0" smtClean="0"/>
          </a:p>
          <a:p>
            <a:endParaRPr lang="tr-TR" dirty="0" smtClean="0"/>
          </a:p>
          <a:p>
            <a:pPr>
              <a:buNone/>
            </a:pPr>
            <a:endParaRPr lang="tr-TR" dirty="0" smtClean="0"/>
          </a:p>
          <a:p>
            <a:endParaRPr lang="tr-TR" dirty="0"/>
          </a:p>
        </p:txBody>
      </p:sp>
      <p:sp>
        <p:nvSpPr>
          <p:cNvPr id="27650" name="AutoShape 2" descr="Tüberkülin Testi Nedir uygulanması | SağlıkBilgileri.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7652" name="AutoShape 4" descr="Tüberkülin Testi Nedir uygulanması | SağlıkBilgileri.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7654" name="AutoShape 6" descr="Tüberkülin Testi Nedir uygulanması | SağlıkBilgileri.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7656" name="AutoShape 8" descr="Tüberkülin Testi Nedir uygulanması | SağlıkBilgileri.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7658" name="AutoShape 10" descr="Tüberkülin Testi Nedir uygulanması | SağlıkBilgileri.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 name="8 Dikdörtgen"/>
          <p:cNvSpPr/>
          <p:nvPr/>
        </p:nvSpPr>
        <p:spPr>
          <a:xfrm>
            <a:off x="4572000" y="6215082"/>
            <a:ext cx="4572000" cy="338554"/>
          </a:xfrm>
          <a:prstGeom prst="rect">
            <a:avLst/>
          </a:prstGeom>
        </p:spPr>
        <p:txBody>
          <a:bodyPr>
            <a:spAutoFit/>
          </a:bodyPr>
          <a:lstStyle/>
          <a:p>
            <a:pPr indent="-255588">
              <a:lnSpc>
                <a:spcPct val="80000"/>
              </a:lnSpc>
              <a:buNone/>
              <a:defRPr/>
            </a:pPr>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endParaRPr lang="tr-TR" sz="1000" b="1" i="1" spc="-100" dirty="0" smtClean="0">
              <a:solidFill>
                <a:srgbClr val="231F20"/>
              </a:solidFill>
              <a:latin typeface="Times New Roman"/>
              <a:cs typeface="Times New Roman"/>
            </a:endParaRPr>
          </a:p>
          <a:p>
            <a:pPr indent="-255588">
              <a:lnSpc>
                <a:spcPct val="80000"/>
              </a:lnSpc>
              <a:buNone/>
              <a:defRPr/>
            </a:pP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10" name="9 Dikdörtgen"/>
          <p:cNvSpPr/>
          <p:nvPr/>
        </p:nvSpPr>
        <p:spPr>
          <a:xfrm>
            <a:off x="428596" y="1357298"/>
            <a:ext cx="1587614" cy="461665"/>
          </a:xfrm>
          <a:prstGeom prst="rect">
            <a:avLst/>
          </a:prstGeom>
        </p:spPr>
        <p:txBody>
          <a:bodyPr wrap="none">
            <a:spAutoFit/>
          </a:bodyPr>
          <a:lstStyle/>
          <a:p>
            <a:r>
              <a:rPr lang="tr-TR" sz="2400" b="1" dirty="0" smtClean="0"/>
              <a:t>Tüberküloz</a:t>
            </a:r>
            <a:endParaRPr lang="tr-TR" sz="2400" dirty="0"/>
          </a:p>
        </p:txBody>
      </p:sp>
      <p:pic>
        <p:nvPicPr>
          <p:cNvPr id="11" name="Picture 2" descr="Acaba verem mikrobu ile daha önce karşılaşmış olabilir misiniz? Peki bu  nasıl anlaşılır? &quot;TÜBERKÜLİN DERİ TESTİ&quot;"/>
          <p:cNvPicPr>
            <a:picLocks noChangeAspect="1" noChangeArrowheads="1"/>
          </p:cNvPicPr>
          <p:nvPr/>
        </p:nvPicPr>
        <p:blipFill>
          <a:blip r:embed="rId2"/>
          <a:srcRect/>
          <a:stretch>
            <a:fillRect/>
          </a:stretch>
        </p:blipFill>
        <p:spPr bwMode="auto">
          <a:xfrm>
            <a:off x="5429256" y="2214554"/>
            <a:ext cx="3176610" cy="207170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57200" y="1285860"/>
            <a:ext cx="4972056" cy="4840303"/>
          </a:xfrm>
        </p:spPr>
        <p:txBody>
          <a:bodyPr>
            <a:normAutofit/>
          </a:bodyPr>
          <a:lstStyle/>
          <a:p>
            <a:pPr>
              <a:buNone/>
            </a:pPr>
            <a:endParaRPr lang="tr-TR" sz="2400" b="1" dirty="0" smtClean="0"/>
          </a:p>
          <a:p>
            <a:pPr>
              <a:buNone/>
            </a:pPr>
            <a:endParaRPr lang="tr-TR" sz="2400" b="1" dirty="0" smtClean="0"/>
          </a:p>
          <a:p>
            <a:pPr>
              <a:buNone/>
            </a:pPr>
            <a:r>
              <a:rPr lang="tr-TR" sz="2400" dirty="0" smtClean="0"/>
              <a:t>18 yaş ve üzeri bireyin</a:t>
            </a:r>
          </a:p>
          <a:p>
            <a:r>
              <a:rPr lang="tr-TR" sz="2400" dirty="0" smtClean="0">
                <a:cs typeface="Times New Roman"/>
              </a:rPr>
              <a:t>Tütün,alkol ve uyuşturucu madde</a:t>
            </a:r>
          </a:p>
          <a:p>
            <a:pPr lvl="1"/>
            <a:r>
              <a:rPr lang="tr-TR" sz="2000" spc="5" dirty="0" smtClean="0">
                <a:cs typeface="Times New Roman"/>
              </a:rPr>
              <a:t>kullanım durumu </a:t>
            </a:r>
          </a:p>
          <a:p>
            <a:pPr lvl="1"/>
            <a:r>
              <a:rPr lang="tr-TR" sz="2000" dirty="0" smtClean="0">
                <a:cs typeface="Times New Roman"/>
              </a:rPr>
              <a:t>bilgi verilmeli</a:t>
            </a:r>
          </a:p>
          <a:p>
            <a:pPr lvl="1"/>
            <a:r>
              <a:rPr lang="tr-TR" sz="2000" dirty="0" smtClean="0"/>
              <a:t>ilgili merkezlere yönlendirilmeli</a:t>
            </a:r>
            <a:endParaRPr lang="tr-TR" sz="2000" dirty="0" smtClean="0">
              <a:cs typeface="Times New Roman"/>
            </a:endParaRPr>
          </a:p>
          <a:p>
            <a:endParaRPr lang="tr-TR" sz="2400" dirty="0" smtClean="0">
              <a:cs typeface="Times New Roman"/>
            </a:endParaRPr>
          </a:p>
          <a:p>
            <a:pPr>
              <a:buNone/>
            </a:pPr>
            <a:endParaRPr lang="tr-TR" sz="2400" dirty="0" smtClean="0"/>
          </a:p>
          <a:p>
            <a:pPr>
              <a:buNone/>
            </a:pPr>
            <a:endParaRPr lang="tr-TR" sz="2400" b="1" dirty="0" smtClean="0"/>
          </a:p>
          <a:p>
            <a:endParaRPr lang="tr-TR" sz="2400" b="1" dirty="0" smtClean="0"/>
          </a:p>
          <a:p>
            <a:endParaRPr lang="tr-TR" sz="2400" b="1" dirty="0" smtClean="0"/>
          </a:p>
          <a:p>
            <a:endParaRPr lang="tr-TR" sz="2400" b="1" dirty="0" smtClean="0"/>
          </a:p>
          <a:p>
            <a:endParaRPr lang="tr-TR" sz="2400" b="1" dirty="0" smtClean="0"/>
          </a:p>
          <a:p>
            <a:endParaRPr lang="tr-TR" sz="2400" dirty="0"/>
          </a:p>
        </p:txBody>
      </p:sp>
      <p:sp>
        <p:nvSpPr>
          <p:cNvPr id="4" name="3 Dikdörtgen"/>
          <p:cNvSpPr/>
          <p:nvPr/>
        </p:nvSpPr>
        <p:spPr>
          <a:xfrm>
            <a:off x="4572000" y="6215082"/>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5" name="4 Dikdörtgen"/>
          <p:cNvSpPr/>
          <p:nvPr/>
        </p:nvSpPr>
        <p:spPr>
          <a:xfrm>
            <a:off x="428596" y="1285860"/>
            <a:ext cx="4478790" cy="461665"/>
          </a:xfrm>
          <a:prstGeom prst="rect">
            <a:avLst/>
          </a:prstGeom>
        </p:spPr>
        <p:txBody>
          <a:bodyPr wrap="none">
            <a:spAutoFit/>
          </a:bodyPr>
          <a:lstStyle/>
          <a:p>
            <a:r>
              <a:rPr lang="tr-TR" sz="2400" b="1" dirty="0" smtClean="0"/>
              <a:t>Bağımlılık Yapıcı Madde Kullanımı</a:t>
            </a:r>
            <a:endParaRPr lang="tr-TR" sz="2400" dirty="0"/>
          </a:p>
        </p:txBody>
      </p:sp>
      <p:pic>
        <p:nvPicPr>
          <p:cNvPr id="21506" name="Picture 2" descr="SİGARA VE ALKOL KULLANIMININ ZARARLARI - Mehmet Tekinalp Anadolu Lisesi"/>
          <p:cNvPicPr>
            <a:picLocks noChangeAspect="1" noChangeArrowheads="1"/>
          </p:cNvPicPr>
          <p:nvPr/>
        </p:nvPicPr>
        <p:blipFill>
          <a:blip r:embed="rId2"/>
          <a:srcRect/>
          <a:stretch>
            <a:fillRect/>
          </a:stretch>
        </p:blipFill>
        <p:spPr bwMode="auto">
          <a:xfrm>
            <a:off x="5572132" y="2643182"/>
            <a:ext cx="3086093" cy="1928809"/>
          </a:xfrm>
          <a:prstGeom prst="rect">
            <a:avLst/>
          </a:prstGeom>
          <a:noFill/>
        </p:spPr>
      </p:pic>
      <p:pic>
        <p:nvPicPr>
          <p:cNvPr id="1026" name="Picture 2"/>
          <p:cNvPicPr>
            <a:picLocks noChangeAspect="1" noChangeArrowheads="1"/>
          </p:cNvPicPr>
          <p:nvPr/>
        </p:nvPicPr>
        <p:blipFill>
          <a:blip r:embed="rId3"/>
          <a:srcRect/>
          <a:stretch>
            <a:fillRect/>
          </a:stretch>
        </p:blipFill>
        <p:spPr bwMode="auto">
          <a:xfrm>
            <a:off x="5286380" y="4929198"/>
            <a:ext cx="3627200" cy="7048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67544" y="1844825"/>
            <a:ext cx="5176026" cy="3798754"/>
          </a:xfrm>
        </p:spPr>
        <p:txBody>
          <a:bodyPr>
            <a:normAutofit/>
          </a:bodyPr>
          <a:lstStyle/>
          <a:p>
            <a:pPr>
              <a:buNone/>
            </a:pPr>
            <a:r>
              <a:rPr lang="tr-TR" sz="2400" dirty="0" smtClean="0">
                <a:solidFill>
                  <a:srgbClr val="231F20"/>
                </a:solidFill>
                <a:cs typeface="Times New Roman"/>
              </a:rPr>
              <a:t>18-65 yaş </a:t>
            </a:r>
            <a:r>
              <a:rPr lang="tr-TR" sz="2400" spc="-5" dirty="0" smtClean="0">
                <a:solidFill>
                  <a:srgbClr val="231F20"/>
                </a:solidFill>
                <a:cs typeface="Times New Roman"/>
              </a:rPr>
              <a:t>aralığındaki </a:t>
            </a:r>
            <a:r>
              <a:rPr lang="tr-TR" sz="2400" dirty="0" smtClean="0">
                <a:solidFill>
                  <a:srgbClr val="231F20"/>
                </a:solidFill>
                <a:cs typeface="Times New Roman"/>
              </a:rPr>
              <a:t>yetişkinlerde;</a:t>
            </a:r>
          </a:p>
          <a:p>
            <a:pPr>
              <a:buNone/>
            </a:pPr>
            <a:endParaRPr lang="tr-TR" sz="2800" dirty="0" smtClean="0">
              <a:solidFill>
                <a:srgbClr val="231F20"/>
              </a:solidFill>
              <a:cs typeface="Times New Roman"/>
            </a:endParaRPr>
          </a:p>
          <a:p>
            <a:r>
              <a:rPr lang="tr-TR" sz="1500" dirty="0" smtClean="0">
                <a:solidFill>
                  <a:srgbClr val="231F20"/>
                </a:solidFill>
                <a:cs typeface="Times New Roman"/>
              </a:rPr>
              <a:t>“</a:t>
            </a:r>
            <a:r>
              <a:rPr lang="tr-TR" sz="2000" dirty="0" smtClean="0">
                <a:solidFill>
                  <a:srgbClr val="231F20"/>
                </a:solidFill>
                <a:cs typeface="Times New Roman"/>
              </a:rPr>
              <a:t>Son  iki hafta içinde hemen her gün kendinizi çökkün  ya da umutsuz hissettiğiniz oldu mu?” </a:t>
            </a:r>
          </a:p>
          <a:p>
            <a:endParaRPr lang="tr-TR" sz="2000" dirty="0" smtClean="0">
              <a:solidFill>
                <a:srgbClr val="231F20"/>
              </a:solidFill>
              <a:cs typeface="Times New Roman"/>
            </a:endParaRPr>
          </a:p>
          <a:p>
            <a:r>
              <a:rPr lang="tr-TR" sz="2000" dirty="0" smtClean="0">
                <a:solidFill>
                  <a:srgbClr val="231F20"/>
                </a:solidFill>
                <a:cs typeface="Times New Roman"/>
              </a:rPr>
              <a:t>“Son iki  haftadır</a:t>
            </a:r>
            <a:r>
              <a:rPr lang="tr-TR" sz="2000" spc="-110" dirty="0" smtClean="0">
                <a:solidFill>
                  <a:srgbClr val="231F20"/>
                </a:solidFill>
                <a:cs typeface="Times New Roman"/>
              </a:rPr>
              <a:t> </a:t>
            </a:r>
            <a:r>
              <a:rPr lang="tr-TR" sz="2000" dirty="0" smtClean="0">
                <a:solidFill>
                  <a:srgbClr val="231F20"/>
                </a:solidFill>
                <a:cs typeface="Times New Roman"/>
              </a:rPr>
              <a:t>ilgi</a:t>
            </a:r>
            <a:r>
              <a:rPr lang="tr-TR" sz="2000" spc="-110" dirty="0" smtClean="0">
                <a:solidFill>
                  <a:srgbClr val="231F20"/>
                </a:solidFill>
                <a:cs typeface="Times New Roman"/>
              </a:rPr>
              <a:t> </a:t>
            </a:r>
            <a:r>
              <a:rPr lang="tr-TR" sz="2000" dirty="0" smtClean="0">
                <a:solidFill>
                  <a:srgbClr val="231F20"/>
                </a:solidFill>
                <a:cs typeface="Times New Roman"/>
              </a:rPr>
              <a:t>kaybı</a:t>
            </a:r>
            <a:r>
              <a:rPr lang="tr-TR" sz="2000" spc="-110" dirty="0" smtClean="0">
                <a:solidFill>
                  <a:srgbClr val="231F20"/>
                </a:solidFill>
                <a:cs typeface="Times New Roman"/>
              </a:rPr>
              <a:t> </a:t>
            </a:r>
            <a:r>
              <a:rPr lang="tr-TR" sz="2000" dirty="0" smtClean="0">
                <a:solidFill>
                  <a:srgbClr val="231F20"/>
                </a:solidFill>
                <a:cs typeface="Times New Roman"/>
              </a:rPr>
              <a:t>ya</a:t>
            </a:r>
            <a:r>
              <a:rPr lang="tr-TR" sz="2000" spc="-110" dirty="0" smtClean="0">
                <a:solidFill>
                  <a:srgbClr val="231F20"/>
                </a:solidFill>
                <a:cs typeface="Times New Roman"/>
              </a:rPr>
              <a:t> </a:t>
            </a:r>
            <a:r>
              <a:rPr lang="tr-TR" sz="2000" dirty="0" smtClean="0">
                <a:solidFill>
                  <a:srgbClr val="231F20"/>
                </a:solidFill>
                <a:cs typeface="Times New Roman"/>
              </a:rPr>
              <a:t>da</a:t>
            </a:r>
            <a:r>
              <a:rPr lang="tr-TR" sz="2000" spc="-105" dirty="0" smtClean="0">
                <a:solidFill>
                  <a:srgbClr val="231F20"/>
                </a:solidFill>
                <a:cs typeface="Times New Roman"/>
              </a:rPr>
              <a:t> </a:t>
            </a:r>
            <a:r>
              <a:rPr lang="tr-TR" sz="2000" dirty="0" smtClean="0">
                <a:solidFill>
                  <a:srgbClr val="231F20"/>
                </a:solidFill>
                <a:cs typeface="Times New Roman"/>
              </a:rPr>
              <a:t>hayattan</a:t>
            </a:r>
            <a:r>
              <a:rPr lang="tr-TR" sz="2000" spc="-110" dirty="0" smtClean="0">
                <a:solidFill>
                  <a:srgbClr val="231F20"/>
                </a:solidFill>
                <a:cs typeface="Times New Roman"/>
              </a:rPr>
              <a:t> </a:t>
            </a:r>
            <a:r>
              <a:rPr lang="tr-TR" sz="2000" dirty="0" smtClean="0">
                <a:solidFill>
                  <a:srgbClr val="231F20"/>
                </a:solidFill>
                <a:cs typeface="Times New Roman"/>
              </a:rPr>
              <a:t>zevk</a:t>
            </a:r>
            <a:r>
              <a:rPr lang="tr-TR" sz="2000" spc="-110" dirty="0" smtClean="0">
                <a:solidFill>
                  <a:srgbClr val="231F20"/>
                </a:solidFill>
                <a:cs typeface="Times New Roman"/>
              </a:rPr>
              <a:t> </a:t>
            </a:r>
            <a:r>
              <a:rPr lang="tr-TR" sz="2000" dirty="0" smtClean="0">
                <a:solidFill>
                  <a:srgbClr val="231F20"/>
                </a:solidFill>
                <a:cs typeface="Times New Roman"/>
              </a:rPr>
              <a:t>alamama</a:t>
            </a:r>
            <a:r>
              <a:rPr lang="tr-TR" sz="2000" spc="-105" dirty="0" smtClean="0">
                <a:solidFill>
                  <a:srgbClr val="231F20"/>
                </a:solidFill>
                <a:cs typeface="Times New Roman"/>
              </a:rPr>
              <a:t> </a:t>
            </a:r>
            <a:r>
              <a:rPr lang="tr-TR" sz="2000" dirty="0" smtClean="0">
                <a:solidFill>
                  <a:srgbClr val="231F20"/>
                </a:solidFill>
                <a:cs typeface="Times New Roman"/>
              </a:rPr>
              <a:t>gibi yakınmalarınız oldu mu?” </a:t>
            </a:r>
          </a:p>
          <a:p>
            <a:endParaRPr lang="tr-TR" sz="2800" b="1" dirty="0" smtClean="0">
              <a:solidFill>
                <a:srgbClr val="231F20"/>
              </a:solidFill>
              <a:cs typeface="Times New Roman"/>
            </a:endParaRPr>
          </a:p>
          <a:p>
            <a:pPr>
              <a:buNone/>
            </a:pPr>
            <a:endParaRPr lang="tr-TR" sz="2800" spc="-10" dirty="0" smtClean="0">
              <a:solidFill>
                <a:srgbClr val="231F20"/>
              </a:solidFill>
              <a:cs typeface="Times New Roman"/>
            </a:endParaRPr>
          </a:p>
          <a:p>
            <a:pPr>
              <a:buNone/>
            </a:pPr>
            <a:endParaRPr lang="tr-TR" sz="2800" dirty="0" smtClean="0">
              <a:cs typeface="Times New Roman"/>
            </a:endParaRPr>
          </a:p>
          <a:p>
            <a:endParaRPr lang="tr-TR" dirty="0"/>
          </a:p>
        </p:txBody>
      </p:sp>
      <p:pic>
        <p:nvPicPr>
          <p:cNvPr id="13314" name="Picture 2" descr="Depresyon - Home | Facebook"/>
          <p:cNvPicPr>
            <a:picLocks noChangeAspect="1" noChangeArrowheads="1"/>
          </p:cNvPicPr>
          <p:nvPr/>
        </p:nvPicPr>
        <p:blipFill>
          <a:blip r:embed="rId2"/>
          <a:srcRect/>
          <a:stretch>
            <a:fillRect/>
          </a:stretch>
        </p:blipFill>
        <p:spPr bwMode="auto">
          <a:xfrm>
            <a:off x="6072198" y="2143116"/>
            <a:ext cx="2714644" cy="2714644"/>
          </a:xfrm>
          <a:prstGeom prst="rect">
            <a:avLst/>
          </a:prstGeom>
          <a:noFill/>
        </p:spPr>
      </p:pic>
      <p:sp>
        <p:nvSpPr>
          <p:cNvPr id="5" name="4 Dikdörtgen"/>
          <p:cNvSpPr/>
          <p:nvPr/>
        </p:nvSpPr>
        <p:spPr>
          <a:xfrm>
            <a:off x="4572000" y="6143644"/>
            <a:ext cx="4572000" cy="400110"/>
          </a:xfrm>
          <a:prstGeom prst="rect">
            <a:avLst/>
          </a:prstGeom>
        </p:spPr>
        <p:txBody>
          <a:bodyPr>
            <a:spAutoFit/>
          </a:bodyPr>
          <a:lstStyle/>
          <a:p>
            <a:pPr>
              <a:buNone/>
            </a:pPr>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6" name="5 Dikdörtgen"/>
          <p:cNvSpPr/>
          <p:nvPr/>
        </p:nvSpPr>
        <p:spPr>
          <a:xfrm>
            <a:off x="428596" y="1214422"/>
            <a:ext cx="1620700" cy="461665"/>
          </a:xfrm>
          <a:prstGeom prst="rect">
            <a:avLst/>
          </a:prstGeom>
        </p:spPr>
        <p:txBody>
          <a:bodyPr wrap="none">
            <a:spAutoFit/>
          </a:bodyPr>
          <a:lstStyle/>
          <a:p>
            <a:r>
              <a:rPr lang="tr-TR" sz="2400" b="1" dirty="0" smtClean="0"/>
              <a:t>Depresyon </a:t>
            </a:r>
            <a:endParaRPr lang="tr-T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00042"/>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p:txBody>
          <a:bodyPr>
            <a:normAutofit/>
          </a:bodyPr>
          <a:lstStyle/>
          <a:p>
            <a:pPr>
              <a:lnSpc>
                <a:spcPct val="90000"/>
              </a:lnSpc>
            </a:pPr>
            <a:endParaRPr lang="tr-TR" sz="2800" b="1" dirty="0" smtClean="0"/>
          </a:p>
          <a:p>
            <a:pPr>
              <a:lnSpc>
                <a:spcPct val="90000"/>
              </a:lnSpc>
            </a:pPr>
            <a:endParaRPr lang="tr-TR" sz="2400" dirty="0" smtClean="0"/>
          </a:p>
          <a:p>
            <a:pPr>
              <a:lnSpc>
                <a:spcPct val="90000"/>
              </a:lnSpc>
            </a:pPr>
            <a:r>
              <a:rPr lang="tr-TR" sz="2400" dirty="0" smtClean="0"/>
              <a:t>Tüm yaş gruplarında deride sonradan oluşan </a:t>
            </a:r>
          </a:p>
          <a:p>
            <a:pPr lvl="1">
              <a:lnSpc>
                <a:spcPct val="90000"/>
              </a:lnSpc>
            </a:pPr>
            <a:r>
              <a:rPr lang="tr-TR" sz="2400" dirty="0" smtClean="0"/>
              <a:t>Leke, yara</a:t>
            </a:r>
          </a:p>
          <a:p>
            <a:pPr lvl="1">
              <a:lnSpc>
                <a:spcPct val="90000"/>
              </a:lnSpc>
            </a:pPr>
            <a:r>
              <a:rPr lang="tr-TR" sz="2400" dirty="0" smtClean="0"/>
              <a:t>Hızla büyüyen lezyon</a:t>
            </a:r>
          </a:p>
          <a:p>
            <a:pPr lvl="1">
              <a:lnSpc>
                <a:spcPct val="90000"/>
              </a:lnSpc>
            </a:pPr>
            <a:r>
              <a:rPr lang="tr-TR" sz="2400" dirty="0" smtClean="0"/>
              <a:t>Deride mevcut </a:t>
            </a:r>
            <a:r>
              <a:rPr lang="tr-TR" sz="2400" dirty="0" err="1" smtClean="0"/>
              <a:t>nevüslerin</a:t>
            </a:r>
            <a:r>
              <a:rPr lang="tr-TR" sz="2400" dirty="0" smtClean="0"/>
              <a:t> ABCDE kuralı ile takibi yapılmalı</a:t>
            </a:r>
          </a:p>
          <a:p>
            <a:pPr>
              <a:lnSpc>
                <a:spcPct val="80000"/>
              </a:lnSpc>
              <a:buNone/>
            </a:pPr>
            <a:endParaRPr lang="tr-TR" sz="2400" dirty="0" smtClean="0"/>
          </a:p>
          <a:p>
            <a:pPr>
              <a:lnSpc>
                <a:spcPct val="80000"/>
              </a:lnSpc>
            </a:pPr>
            <a:r>
              <a:rPr lang="tr-TR" sz="1700" b="1" dirty="0" err="1" smtClean="0"/>
              <a:t>A</a:t>
            </a:r>
            <a:r>
              <a:rPr lang="tr-TR" sz="1700" dirty="0" err="1" smtClean="0"/>
              <a:t>symmetrical</a:t>
            </a:r>
            <a:r>
              <a:rPr lang="tr-TR" sz="1700" dirty="0" smtClean="0"/>
              <a:t> skin </a:t>
            </a:r>
            <a:r>
              <a:rPr lang="tr-TR" sz="1700" dirty="0" err="1" smtClean="0"/>
              <a:t>lesion</a:t>
            </a:r>
            <a:endParaRPr lang="tr-TR" sz="1700" dirty="0" smtClean="0"/>
          </a:p>
          <a:p>
            <a:pPr>
              <a:lnSpc>
                <a:spcPct val="80000"/>
              </a:lnSpc>
            </a:pPr>
            <a:r>
              <a:rPr lang="tr-TR" sz="1700" b="1" dirty="0" err="1" smtClean="0"/>
              <a:t>B</a:t>
            </a:r>
            <a:r>
              <a:rPr lang="tr-TR" sz="1700" dirty="0" err="1" smtClean="0"/>
              <a:t>order</a:t>
            </a:r>
            <a:r>
              <a:rPr lang="tr-TR" sz="1700" dirty="0" smtClean="0"/>
              <a:t> of </a:t>
            </a:r>
            <a:r>
              <a:rPr lang="tr-TR" sz="1700" dirty="0" err="1" smtClean="0"/>
              <a:t>the</a:t>
            </a:r>
            <a:r>
              <a:rPr lang="tr-TR" sz="1700" dirty="0" smtClean="0"/>
              <a:t> </a:t>
            </a:r>
            <a:r>
              <a:rPr lang="tr-TR" sz="1700" dirty="0" err="1" smtClean="0"/>
              <a:t>lesion</a:t>
            </a:r>
            <a:r>
              <a:rPr lang="tr-TR" sz="1700" dirty="0" smtClean="0"/>
              <a:t> is </a:t>
            </a:r>
            <a:r>
              <a:rPr lang="tr-TR" sz="1700" dirty="0" err="1" smtClean="0"/>
              <a:t>irregular</a:t>
            </a:r>
            <a:r>
              <a:rPr lang="tr-TR" sz="1700" dirty="0" smtClean="0"/>
              <a:t> </a:t>
            </a:r>
          </a:p>
          <a:p>
            <a:pPr>
              <a:lnSpc>
                <a:spcPct val="80000"/>
              </a:lnSpc>
            </a:pPr>
            <a:r>
              <a:rPr lang="tr-TR" sz="1700" b="1" dirty="0" err="1" smtClean="0"/>
              <a:t>C</a:t>
            </a:r>
            <a:r>
              <a:rPr lang="tr-TR" sz="1700" dirty="0" err="1" smtClean="0"/>
              <a:t>olor</a:t>
            </a:r>
            <a:endParaRPr lang="tr-TR" sz="1700" dirty="0" smtClean="0"/>
          </a:p>
          <a:p>
            <a:pPr>
              <a:lnSpc>
                <a:spcPct val="80000"/>
              </a:lnSpc>
            </a:pPr>
            <a:r>
              <a:rPr lang="tr-TR" sz="1700" b="1" dirty="0" err="1" smtClean="0"/>
              <a:t>D</a:t>
            </a:r>
            <a:r>
              <a:rPr lang="tr-TR" sz="1700" dirty="0" err="1" smtClean="0"/>
              <a:t>iameter</a:t>
            </a:r>
            <a:endParaRPr lang="tr-TR" sz="1700" dirty="0" smtClean="0"/>
          </a:p>
          <a:p>
            <a:pPr>
              <a:lnSpc>
                <a:spcPct val="80000"/>
              </a:lnSpc>
            </a:pPr>
            <a:r>
              <a:rPr lang="tr-TR" sz="1700" b="1" dirty="0" err="1" smtClean="0"/>
              <a:t>E</a:t>
            </a:r>
            <a:r>
              <a:rPr lang="tr-TR" sz="1700" dirty="0" err="1" smtClean="0"/>
              <a:t>volution</a:t>
            </a:r>
            <a:endParaRPr lang="tr-TR" sz="1700" dirty="0" smtClean="0"/>
          </a:p>
          <a:p>
            <a:pPr lvl="1">
              <a:lnSpc>
                <a:spcPct val="90000"/>
              </a:lnSpc>
            </a:pPr>
            <a:endParaRPr lang="tr-TR" b="1" dirty="0" smtClean="0"/>
          </a:p>
          <a:p>
            <a:endParaRPr lang="tr-TR" dirty="0"/>
          </a:p>
        </p:txBody>
      </p:sp>
      <p:pic>
        <p:nvPicPr>
          <p:cNvPr id="26626" name="Picture 2" descr="Kanserli ben nasıl anlaşılır? - UZMANTV"/>
          <p:cNvPicPr>
            <a:picLocks noChangeAspect="1" noChangeArrowheads="1"/>
          </p:cNvPicPr>
          <p:nvPr/>
        </p:nvPicPr>
        <p:blipFill>
          <a:blip r:embed="rId2"/>
          <a:srcRect/>
          <a:stretch>
            <a:fillRect/>
          </a:stretch>
        </p:blipFill>
        <p:spPr bwMode="auto">
          <a:xfrm>
            <a:off x="6929454" y="1714488"/>
            <a:ext cx="1906615" cy="1523996"/>
          </a:xfrm>
          <a:prstGeom prst="rect">
            <a:avLst/>
          </a:prstGeom>
          <a:noFill/>
        </p:spPr>
      </p:pic>
      <p:sp>
        <p:nvSpPr>
          <p:cNvPr id="5" name="4 Dikdörtgen"/>
          <p:cNvSpPr/>
          <p:nvPr/>
        </p:nvSpPr>
        <p:spPr>
          <a:xfrm>
            <a:off x="642910" y="1714488"/>
            <a:ext cx="2142959" cy="461665"/>
          </a:xfrm>
          <a:prstGeom prst="rect">
            <a:avLst/>
          </a:prstGeom>
        </p:spPr>
        <p:txBody>
          <a:bodyPr wrap="none">
            <a:spAutoFit/>
          </a:bodyPr>
          <a:lstStyle/>
          <a:p>
            <a:r>
              <a:rPr lang="tr-TR" sz="2400" b="1" dirty="0" smtClean="0"/>
              <a:t>Deri Lezyonları </a:t>
            </a:r>
            <a:endParaRPr lang="tr-TR"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188640"/>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57200" y="1600200"/>
            <a:ext cx="4400552" cy="4525963"/>
          </a:xfrm>
        </p:spPr>
        <p:txBody>
          <a:bodyPr>
            <a:normAutofit/>
          </a:bodyPr>
          <a:lstStyle/>
          <a:p>
            <a:endParaRPr lang="tr-TR" sz="2400" b="1" dirty="0" smtClean="0"/>
          </a:p>
          <a:p>
            <a:endParaRPr lang="tr-TR" sz="2400" dirty="0" smtClean="0"/>
          </a:p>
          <a:p>
            <a:r>
              <a:rPr lang="tr-TR" sz="2400" dirty="0" smtClean="0"/>
              <a:t>Ailesinde </a:t>
            </a:r>
            <a:r>
              <a:rPr lang="tr-TR" sz="2400" dirty="0" err="1" smtClean="0"/>
              <a:t>tiroid</a:t>
            </a:r>
            <a:r>
              <a:rPr lang="tr-TR" sz="2400" dirty="0" smtClean="0"/>
              <a:t> hastalığı öyküsü bulunanlara ilk muayenede </a:t>
            </a:r>
          </a:p>
          <a:p>
            <a:r>
              <a:rPr lang="tr-TR" sz="2400" dirty="0" smtClean="0"/>
              <a:t> 35 yaşın üzerindeki tüm erişkinlere </a:t>
            </a:r>
            <a:r>
              <a:rPr lang="tr-TR" sz="2400" u="sng" dirty="0" smtClean="0"/>
              <a:t>beş yılda bir </a:t>
            </a:r>
            <a:r>
              <a:rPr lang="tr-TR" sz="2400" dirty="0" err="1" smtClean="0"/>
              <a:t>Tiroid</a:t>
            </a:r>
            <a:r>
              <a:rPr lang="tr-TR" sz="2400" dirty="0" smtClean="0"/>
              <a:t> Fonksiyon Testleri yapılmalı</a:t>
            </a:r>
          </a:p>
          <a:p>
            <a:endParaRPr lang="tr-TR" sz="2400" b="1" dirty="0" smtClean="0"/>
          </a:p>
          <a:p>
            <a:endParaRPr lang="tr-TR" sz="2400" b="1" dirty="0" smtClean="0"/>
          </a:p>
          <a:p>
            <a:endParaRPr lang="tr-TR" sz="2400" b="1" dirty="0" smtClean="0"/>
          </a:p>
          <a:p>
            <a:endParaRPr lang="tr-TR" sz="2400" b="1" dirty="0" smtClean="0"/>
          </a:p>
          <a:p>
            <a:endParaRPr lang="tr-TR" sz="1200" b="1" dirty="0" smtClean="0"/>
          </a:p>
          <a:p>
            <a:endParaRPr lang="tr-TR" sz="2400" b="1" dirty="0" smtClean="0"/>
          </a:p>
          <a:p>
            <a:endParaRPr lang="tr-TR" sz="2400" b="1" dirty="0" smtClean="0"/>
          </a:p>
          <a:p>
            <a:endParaRPr lang="tr-TR" sz="2400" b="1" dirty="0" smtClean="0"/>
          </a:p>
          <a:p>
            <a:endParaRPr lang="tr-TR" sz="2400" b="1" dirty="0" smtClean="0"/>
          </a:p>
          <a:p>
            <a:endParaRPr lang="tr-TR" sz="2400" b="1" dirty="0"/>
          </a:p>
        </p:txBody>
      </p:sp>
      <p:sp>
        <p:nvSpPr>
          <p:cNvPr id="4" name="3 Dikdörtgen"/>
          <p:cNvSpPr/>
          <p:nvPr/>
        </p:nvSpPr>
        <p:spPr>
          <a:xfrm>
            <a:off x="4572000" y="6286520"/>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5" name="4 Dikdörtgen"/>
          <p:cNvSpPr/>
          <p:nvPr/>
        </p:nvSpPr>
        <p:spPr>
          <a:xfrm>
            <a:off x="428596" y="1500174"/>
            <a:ext cx="2086790" cy="461665"/>
          </a:xfrm>
          <a:prstGeom prst="rect">
            <a:avLst/>
          </a:prstGeom>
        </p:spPr>
        <p:txBody>
          <a:bodyPr wrap="none">
            <a:spAutoFit/>
          </a:bodyPr>
          <a:lstStyle/>
          <a:p>
            <a:r>
              <a:rPr lang="tr-TR" sz="2400" b="1" dirty="0" err="1" smtClean="0"/>
              <a:t>Tiroid</a:t>
            </a:r>
            <a:r>
              <a:rPr lang="tr-TR" sz="2400" b="1" dirty="0" smtClean="0"/>
              <a:t> Hastalığı</a:t>
            </a:r>
            <a:endParaRPr lang="tr-TR" sz="2400" dirty="0"/>
          </a:p>
        </p:txBody>
      </p:sp>
      <p:pic>
        <p:nvPicPr>
          <p:cNvPr id="22530" name="Picture 2" descr="Tiroid Bezi Hastalıkları - Ameliyat.com"/>
          <p:cNvPicPr>
            <a:picLocks noChangeAspect="1" noChangeArrowheads="1"/>
          </p:cNvPicPr>
          <p:nvPr/>
        </p:nvPicPr>
        <p:blipFill>
          <a:blip r:embed="rId2"/>
          <a:srcRect/>
          <a:stretch>
            <a:fillRect/>
          </a:stretch>
        </p:blipFill>
        <p:spPr bwMode="auto">
          <a:xfrm>
            <a:off x="5572132" y="2714620"/>
            <a:ext cx="2976583" cy="223243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57200" y="1600200"/>
            <a:ext cx="4400552" cy="4525963"/>
          </a:xfrm>
        </p:spPr>
        <p:txBody>
          <a:bodyPr>
            <a:normAutofit/>
          </a:bodyPr>
          <a:lstStyle/>
          <a:p>
            <a:endParaRPr lang="tr-TR" sz="2400" b="1" dirty="0" smtClean="0"/>
          </a:p>
          <a:p>
            <a:endParaRPr lang="tr-TR" sz="2400" b="1" dirty="0" smtClean="0"/>
          </a:p>
          <a:p>
            <a:pPr>
              <a:buNone/>
            </a:pPr>
            <a:r>
              <a:rPr lang="tr-TR" sz="2400" dirty="0" smtClean="0"/>
              <a:t>&gt; 18 yaş yetişkinlerde ; </a:t>
            </a:r>
          </a:p>
          <a:p>
            <a:r>
              <a:rPr lang="tr-TR" sz="2400" u="sng" dirty="0" smtClean="0"/>
              <a:t>yılda en az bir kez </a:t>
            </a:r>
            <a:r>
              <a:rPr lang="tr-TR" sz="2400" u="sng" dirty="0" err="1" smtClean="0"/>
              <a:t>arteriyel</a:t>
            </a:r>
            <a:r>
              <a:rPr lang="tr-TR" sz="2400" u="sng" dirty="0" smtClean="0"/>
              <a:t> </a:t>
            </a:r>
            <a:r>
              <a:rPr lang="tr-TR" sz="2400" dirty="0" smtClean="0"/>
              <a:t>kan basıncı ölçülmeli</a:t>
            </a:r>
          </a:p>
          <a:p>
            <a:endParaRPr lang="tr-TR" sz="2400" b="1" dirty="0" smtClean="0"/>
          </a:p>
          <a:p>
            <a:endParaRPr lang="tr-TR" sz="2400" b="1" dirty="0" smtClean="0"/>
          </a:p>
          <a:p>
            <a:endParaRPr lang="tr-TR" sz="2400" b="1" dirty="0" smtClean="0"/>
          </a:p>
          <a:p>
            <a:endParaRPr lang="tr-TR" sz="2400" b="1" dirty="0"/>
          </a:p>
        </p:txBody>
      </p:sp>
      <p:sp>
        <p:nvSpPr>
          <p:cNvPr id="4" name="3 Dikdörtgen"/>
          <p:cNvSpPr/>
          <p:nvPr/>
        </p:nvSpPr>
        <p:spPr>
          <a:xfrm>
            <a:off x="4572000" y="6000768"/>
            <a:ext cx="4572000" cy="553998"/>
          </a:xfrm>
          <a:prstGeom prst="rect">
            <a:avLst/>
          </a:prstGeom>
        </p:spPr>
        <p:txBody>
          <a:bodyPr>
            <a:spAutoFit/>
          </a:bodyPr>
          <a:lstStyle/>
          <a:p>
            <a:endParaRPr lang="tr-TR" sz="1000" b="1" dirty="0" smtClean="0"/>
          </a:p>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p>
        </p:txBody>
      </p:sp>
      <p:sp>
        <p:nvSpPr>
          <p:cNvPr id="5" name="4 Dikdörtgen"/>
          <p:cNvSpPr/>
          <p:nvPr/>
        </p:nvSpPr>
        <p:spPr>
          <a:xfrm>
            <a:off x="571472" y="1500174"/>
            <a:ext cx="2045816" cy="461665"/>
          </a:xfrm>
          <a:prstGeom prst="rect">
            <a:avLst/>
          </a:prstGeom>
        </p:spPr>
        <p:txBody>
          <a:bodyPr wrap="none">
            <a:spAutoFit/>
          </a:bodyPr>
          <a:lstStyle/>
          <a:p>
            <a:r>
              <a:rPr lang="tr-TR" sz="2400" b="1" dirty="0" smtClean="0"/>
              <a:t>Hipertansiyon </a:t>
            </a:r>
            <a:endParaRPr lang="tr-TR" sz="2400" dirty="0"/>
          </a:p>
        </p:txBody>
      </p:sp>
      <p:pic>
        <p:nvPicPr>
          <p:cNvPr id="26626" name="Picture 2" descr="Hipertansiyon neden olur? Hipertansiyona ne iyi gelir? Hipertansiyon  belirtileri nelerdir, nasıl tedavi edilir | Sağlık Haberleri"/>
          <p:cNvPicPr>
            <a:picLocks noChangeAspect="1" noChangeArrowheads="1"/>
          </p:cNvPicPr>
          <p:nvPr/>
        </p:nvPicPr>
        <p:blipFill>
          <a:blip r:embed="rId2"/>
          <a:srcRect/>
          <a:stretch>
            <a:fillRect/>
          </a:stretch>
        </p:blipFill>
        <p:spPr bwMode="auto">
          <a:xfrm>
            <a:off x="5000628" y="2786058"/>
            <a:ext cx="3699437" cy="209178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67544" y="1357298"/>
            <a:ext cx="4533084" cy="4437425"/>
          </a:xfrm>
        </p:spPr>
        <p:txBody>
          <a:bodyPr>
            <a:normAutofit/>
          </a:bodyPr>
          <a:lstStyle/>
          <a:p>
            <a:endParaRPr lang="tr-TR" sz="2400" b="1" dirty="0" smtClean="0"/>
          </a:p>
          <a:p>
            <a:endParaRPr lang="tr-TR" sz="2400" b="1" dirty="0" smtClean="0"/>
          </a:p>
          <a:p>
            <a:endParaRPr lang="tr-TR" sz="2400" dirty="0" smtClean="0"/>
          </a:p>
          <a:p>
            <a:pPr>
              <a:buNone/>
            </a:pPr>
            <a:r>
              <a:rPr lang="tr-TR" sz="2400" dirty="0" smtClean="0"/>
              <a:t>18-65 yaş grubu yetişkinlerde;</a:t>
            </a:r>
          </a:p>
          <a:p>
            <a:r>
              <a:rPr lang="tr-TR" sz="2400" u="sng" dirty="0" smtClean="0"/>
              <a:t>yılda bir kez </a:t>
            </a:r>
            <a:r>
              <a:rPr lang="tr-TR" sz="2400" dirty="0" smtClean="0"/>
              <a:t>ağırlık, boy, beden kitle indeksi (BKİ) ve bel çevresi ölçümleri  yapılmalı </a:t>
            </a:r>
          </a:p>
          <a:p>
            <a:endParaRPr lang="tr-TR" sz="2400" b="1" dirty="0" smtClean="0"/>
          </a:p>
          <a:p>
            <a:endParaRPr lang="tr-TR" sz="2400" b="1" dirty="0" smtClean="0"/>
          </a:p>
          <a:p>
            <a:endParaRPr lang="tr-TR" sz="2400" b="1" dirty="0" smtClean="0"/>
          </a:p>
          <a:p>
            <a:endParaRPr lang="tr-TR" sz="1600" b="1" dirty="0" smtClean="0"/>
          </a:p>
          <a:p>
            <a:endParaRPr lang="tr-TR" sz="2400" dirty="0"/>
          </a:p>
        </p:txBody>
      </p:sp>
      <p:sp>
        <p:nvSpPr>
          <p:cNvPr id="4" name="3 Dikdörtgen"/>
          <p:cNvSpPr/>
          <p:nvPr/>
        </p:nvSpPr>
        <p:spPr>
          <a:xfrm>
            <a:off x="4572000" y="6143644"/>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5" name="4 Dikdörtgen"/>
          <p:cNvSpPr/>
          <p:nvPr/>
        </p:nvSpPr>
        <p:spPr>
          <a:xfrm>
            <a:off x="714348" y="1785926"/>
            <a:ext cx="1235851" cy="461665"/>
          </a:xfrm>
          <a:prstGeom prst="rect">
            <a:avLst/>
          </a:prstGeom>
        </p:spPr>
        <p:txBody>
          <a:bodyPr wrap="none">
            <a:spAutoFit/>
          </a:bodyPr>
          <a:lstStyle/>
          <a:p>
            <a:r>
              <a:rPr lang="tr-TR" sz="2400" b="1" dirty="0" err="1" smtClean="0"/>
              <a:t>Obezite</a:t>
            </a:r>
            <a:r>
              <a:rPr lang="tr-TR" sz="2400" b="1" dirty="0" smtClean="0"/>
              <a:t> </a:t>
            </a:r>
            <a:endParaRPr lang="tr-TR" sz="2400" dirty="0"/>
          </a:p>
        </p:txBody>
      </p:sp>
      <p:sp>
        <p:nvSpPr>
          <p:cNvPr id="19458" name="AutoShape 2" descr="Obezite hastalığına neden olan beslenme hata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0" name="AutoShape 4" descr="Obezite hastalığına neden olan beslenme hata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2" name="AutoShape 6" descr="Obezite hastalığına neden olan beslenme hata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4" name="AutoShape 8" descr="Obezite hastalığına neden olan beslenme hata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66" name="AutoShape 10" descr="Obezite hastalığına neden olan beslenme hata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9470" name="AutoShape 14" descr="Obezite hastalığına neden olan beslenme hatalar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9474" name="Picture 18" descr="Obezite bir beyin hastalığı"/>
          <p:cNvPicPr>
            <a:picLocks noChangeAspect="1" noChangeArrowheads="1"/>
          </p:cNvPicPr>
          <p:nvPr/>
        </p:nvPicPr>
        <p:blipFill>
          <a:blip r:embed="rId3"/>
          <a:srcRect/>
          <a:stretch>
            <a:fillRect/>
          </a:stretch>
        </p:blipFill>
        <p:spPr bwMode="auto">
          <a:xfrm>
            <a:off x="5286380" y="2786058"/>
            <a:ext cx="3548155" cy="181927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sz="4000" dirty="0" smtClean="0"/>
              <a:t>Öğrenim hedefleri</a:t>
            </a:r>
            <a:r>
              <a:rPr lang="tr-TR" dirty="0" smtClean="0"/>
              <a:t/>
            </a:r>
            <a:br>
              <a:rPr lang="tr-TR" dirty="0" smtClean="0"/>
            </a:br>
            <a:endParaRPr lang="tr-TR" dirty="0"/>
          </a:p>
        </p:txBody>
      </p:sp>
      <p:sp>
        <p:nvSpPr>
          <p:cNvPr id="3" name="2 İçerik Yer Tutucusu"/>
          <p:cNvSpPr>
            <a:spLocks noGrp="1"/>
          </p:cNvSpPr>
          <p:nvPr>
            <p:ph idx="1"/>
          </p:nvPr>
        </p:nvSpPr>
        <p:spPr/>
        <p:txBody>
          <a:bodyPr>
            <a:normAutofit/>
          </a:bodyPr>
          <a:lstStyle/>
          <a:p>
            <a:endParaRPr lang="tr-TR" sz="2400" dirty="0" smtClean="0"/>
          </a:p>
          <a:p>
            <a:r>
              <a:rPr lang="tr-TR" sz="2400" dirty="0" smtClean="0"/>
              <a:t>Periyodik sağlık muayenesinin tanımını yapabilmek</a:t>
            </a:r>
          </a:p>
          <a:p>
            <a:endParaRPr lang="tr-TR" sz="2400" dirty="0" smtClean="0"/>
          </a:p>
          <a:p>
            <a:r>
              <a:rPr lang="tr-TR" sz="2400" dirty="0" smtClean="0"/>
              <a:t>Koruma düzeylerini kategorize edebilmek ve her kategoriye uygun örnek verebilmek</a:t>
            </a:r>
          </a:p>
          <a:p>
            <a:endParaRPr lang="tr-TR" sz="2400" dirty="0" smtClean="0"/>
          </a:p>
          <a:p>
            <a:r>
              <a:rPr lang="tr-TR" sz="2400" dirty="0" smtClean="0"/>
              <a:t>Sağlıklı veya sağlıklı görünen çocuk ve erişkin periyodik sağlık muayenesinde kullanılan tarama metotlarını sayabilmek</a:t>
            </a:r>
          </a:p>
          <a:p>
            <a:pPr>
              <a:buNone/>
            </a:pPr>
            <a:r>
              <a:rPr lang="tr-TR" sz="2400" dirty="0" smtClean="0"/>
              <a:t> </a:t>
            </a:r>
          </a:p>
          <a:p>
            <a:endParaRPr lang="tr-TR"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Erişkinlik Dönemi</a:t>
            </a:r>
            <a:endParaRPr lang="tr-TR" sz="4000" dirty="0"/>
          </a:p>
        </p:txBody>
      </p:sp>
      <p:pic>
        <p:nvPicPr>
          <p:cNvPr id="2050" name="Picture 2"/>
          <p:cNvPicPr>
            <a:picLocks noChangeAspect="1" noChangeArrowheads="1"/>
          </p:cNvPicPr>
          <p:nvPr/>
        </p:nvPicPr>
        <p:blipFill>
          <a:blip r:embed="rId2"/>
          <a:srcRect/>
          <a:stretch>
            <a:fillRect/>
          </a:stretch>
        </p:blipFill>
        <p:spPr bwMode="auto">
          <a:xfrm>
            <a:off x="1142976" y="2571744"/>
            <a:ext cx="7055138" cy="3964315"/>
          </a:xfrm>
          <a:prstGeom prst="rect">
            <a:avLst/>
          </a:prstGeom>
          <a:noFill/>
          <a:ln w="9525">
            <a:noFill/>
            <a:miter lim="800000"/>
            <a:headEnd/>
            <a:tailEnd/>
          </a:ln>
          <a:effectLst/>
        </p:spPr>
      </p:pic>
      <p:sp>
        <p:nvSpPr>
          <p:cNvPr id="5" name="4 Dikdörtgen"/>
          <p:cNvSpPr/>
          <p:nvPr/>
        </p:nvSpPr>
        <p:spPr>
          <a:xfrm>
            <a:off x="5072066" y="6457890"/>
            <a:ext cx="4572000" cy="400110"/>
          </a:xfrm>
          <a:prstGeom prst="rect">
            <a:avLst/>
          </a:prstGeom>
        </p:spPr>
        <p:txBody>
          <a:bodyPr wrap="square">
            <a:spAutoFit/>
          </a:bodyPr>
          <a:lstStyle/>
          <a:p>
            <a:endParaRPr lang="tr-TR" sz="1000" i="1" dirty="0" smtClean="0"/>
          </a:p>
          <a:p>
            <a:r>
              <a:rPr lang="tr-TR" sz="1000" i="1" dirty="0" smtClean="0"/>
              <a:t>                                          TEMD DİSLİPİDEMİ TANI ve TEDAVİ KILAVUZU-2019 </a:t>
            </a:r>
            <a:endParaRPr lang="tr-TR" sz="1000" i="1" dirty="0" smtClean="0">
              <a:latin typeface="Times New Roman" pitchFamily="18" charset="0"/>
              <a:cs typeface="Times New Roman" pitchFamily="18" charset="0"/>
            </a:endParaRPr>
          </a:p>
        </p:txBody>
      </p:sp>
      <p:sp>
        <p:nvSpPr>
          <p:cNvPr id="7" name="6 Dikdörtgen"/>
          <p:cNvSpPr/>
          <p:nvPr/>
        </p:nvSpPr>
        <p:spPr>
          <a:xfrm>
            <a:off x="857224" y="1643050"/>
            <a:ext cx="1614545" cy="461665"/>
          </a:xfrm>
          <a:prstGeom prst="rect">
            <a:avLst/>
          </a:prstGeom>
        </p:spPr>
        <p:txBody>
          <a:bodyPr wrap="none">
            <a:spAutoFit/>
          </a:bodyPr>
          <a:lstStyle/>
          <a:p>
            <a:r>
              <a:rPr lang="tr-TR" sz="2400" b="1" dirty="0" err="1" smtClean="0"/>
              <a:t>Dislipidemi</a:t>
            </a:r>
            <a:endParaRPr lang="tr-TR" sz="2400" dirty="0"/>
          </a:p>
        </p:txBody>
      </p:sp>
      <p:pic>
        <p:nvPicPr>
          <p:cNvPr id="25602" name="Picture 2" descr="Dislipidemi Karmaşası | KonAHED - Konya Aile Hekimliği Etkinlik Derneği"/>
          <p:cNvPicPr>
            <a:picLocks noChangeAspect="1" noChangeArrowheads="1"/>
          </p:cNvPicPr>
          <p:nvPr/>
        </p:nvPicPr>
        <p:blipFill>
          <a:blip r:embed="rId3"/>
          <a:srcRect/>
          <a:stretch>
            <a:fillRect/>
          </a:stretch>
        </p:blipFill>
        <p:spPr bwMode="auto">
          <a:xfrm>
            <a:off x="7000892" y="1000108"/>
            <a:ext cx="1924029" cy="144302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Erişkinlik Dönemi</a:t>
            </a:r>
            <a:endParaRPr lang="tr-TR" sz="4000" dirty="0"/>
          </a:p>
        </p:txBody>
      </p:sp>
      <p:pic>
        <p:nvPicPr>
          <p:cNvPr id="3074" name="Picture 2"/>
          <p:cNvPicPr>
            <a:picLocks noGrp="1" noChangeAspect="1" noChangeArrowheads="1"/>
          </p:cNvPicPr>
          <p:nvPr>
            <p:ph idx="1"/>
          </p:nvPr>
        </p:nvPicPr>
        <p:blipFill>
          <a:blip r:embed="rId2"/>
          <a:srcRect/>
          <a:stretch>
            <a:fillRect/>
          </a:stretch>
        </p:blipFill>
        <p:spPr bwMode="auto">
          <a:xfrm>
            <a:off x="1643042" y="2071678"/>
            <a:ext cx="5615618" cy="3999488"/>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1643042" y="6072206"/>
            <a:ext cx="5643602" cy="461603"/>
          </a:xfrm>
          <a:prstGeom prst="rect">
            <a:avLst/>
          </a:prstGeom>
          <a:noFill/>
          <a:ln w="9525">
            <a:noFill/>
            <a:miter lim="800000"/>
            <a:headEnd/>
            <a:tailEnd/>
          </a:ln>
          <a:effectLst/>
        </p:spPr>
      </p:pic>
      <p:sp>
        <p:nvSpPr>
          <p:cNvPr id="6" name="5 Dikdörtgen"/>
          <p:cNvSpPr/>
          <p:nvPr/>
        </p:nvSpPr>
        <p:spPr>
          <a:xfrm>
            <a:off x="4071934" y="6611779"/>
            <a:ext cx="5214942" cy="246221"/>
          </a:xfrm>
          <a:prstGeom prst="rect">
            <a:avLst/>
          </a:prstGeom>
        </p:spPr>
        <p:txBody>
          <a:bodyPr wrap="square">
            <a:spAutoFit/>
          </a:bodyPr>
          <a:lstStyle/>
          <a:p>
            <a:r>
              <a:rPr lang="tr-TR" sz="1000" i="1" dirty="0" smtClean="0"/>
              <a:t>TEMD DİABETES MELLİTUS VE KOMPLİKASYONLARININ TANI, TEDAVİ VE İZLEM KILAVUZU-2020</a:t>
            </a:r>
          </a:p>
        </p:txBody>
      </p:sp>
      <p:sp>
        <p:nvSpPr>
          <p:cNvPr id="7" name="6 Dikdörtgen"/>
          <p:cNvSpPr/>
          <p:nvPr/>
        </p:nvSpPr>
        <p:spPr>
          <a:xfrm>
            <a:off x="714348" y="1500174"/>
            <a:ext cx="1173335" cy="461665"/>
          </a:xfrm>
          <a:prstGeom prst="rect">
            <a:avLst/>
          </a:prstGeom>
        </p:spPr>
        <p:txBody>
          <a:bodyPr wrap="none">
            <a:spAutoFit/>
          </a:bodyPr>
          <a:lstStyle/>
          <a:p>
            <a:r>
              <a:rPr lang="tr-TR" sz="2400" b="1" dirty="0" smtClean="0"/>
              <a:t>Diyabet</a:t>
            </a:r>
            <a:endParaRPr lang="tr-TR" sz="2400" dirty="0"/>
          </a:p>
        </p:txBody>
      </p:sp>
      <p:pic>
        <p:nvPicPr>
          <p:cNvPr id="23554" name="Picture 2" descr="Tip 2 Diyabet ile baş etmenin 7 kuralı nedir? - Sağlık"/>
          <p:cNvPicPr>
            <a:picLocks noChangeAspect="1" noChangeArrowheads="1"/>
          </p:cNvPicPr>
          <p:nvPr/>
        </p:nvPicPr>
        <p:blipFill>
          <a:blip r:embed="rId4"/>
          <a:srcRect/>
          <a:stretch>
            <a:fillRect/>
          </a:stretch>
        </p:blipFill>
        <p:spPr bwMode="auto">
          <a:xfrm>
            <a:off x="6750578" y="642918"/>
            <a:ext cx="2393422" cy="130967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642910" y="2000240"/>
            <a:ext cx="4786346" cy="4472006"/>
          </a:xfrm>
        </p:spPr>
        <p:txBody>
          <a:bodyPr>
            <a:normAutofit/>
          </a:bodyPr>
          <a:lstStyle/>
          <a:p>
            <a:pPr>
              <a:buNone/>
            </a:pPr>
            <a:endParaRPr lang="tr-TR" sz="2400" dirty="0" smtClean="0"/>
          </a:p>
          <a:p>
            <a:r>
              <a:rPr lang="tr-TR" sz="2400" dirty="0" smtClean="0"/>
              <a:t>&lt;40 yaş bireylerde ailesinde erken yaşta </a:t>
            </a:r>
            <a:r>
              <a:rPr lang="tr-TR" sz="2400" dirty="0" err="1" smtClean="0"/>
              <a:t>aterosklerotik</a:t>
            </a:r>
            <a:r>
              <a:rPr lang="tr-TR" sz="2400" dirty="0" smtClean="0"/>
              <a:t> hastalık</a:t>
            </a:r>
          </a:p>
          <a:p>
            <a:endParaRPr lang="tr-TR" sz="2400" dirty="0" smtClean="0"/>
          </a:p>
          <a:p>
            <a:r>
              <a:rPr lang="tr-TR" sz="2400" dirty="0" smtClean="0"/>
              <a:t>&gt;40 yaş bireylerde ise başvuru sebebinden bağımsız olarak</a:t>
            </a:r>
            <a:r>
              <a:rPr lang="tr-TR" sz="2400" u="sng" dirty="0" smtClean="0"/>
              <a:t> </a:t>
            </a:r>
            <a:r>
              <a:rPr lang="tr-TR" sz="2400" dirty="0" err="1" smtClean="0"/>
              <a:t>kardiyovasküler</a:t>
            </a:r>
            <a:r>
              <a:rPr lang="tr-TR" sz="2400" dirty="0" smtClean="0"/>
              <a:t> risk değerlendirmesi yapılmalı</a:t>
            </a:r>
          </a:p>
          <a:p>
            <a:endParaRPr lang="tr-TR" sz="2400" b="1" dirty="0" smtClean="0"/>
          </a:p>
          <a:p>
            <a:pPr>
              <a:buNone/>
            </a:pPr>
            <a:endParaRPr lang="tr-TR" sz="1200" b="1" dirty="0" smtClean="0"/>
          </a:p>
          <a:p>
            <a:pPr>
              <a:buNone/>
            </a:pPr>
            <a:endParaRPr lang="tr-TR" sz="1200" b="1" dirty="0" smtClean="0"/>
          </a:p>
          <a:p>
            <a:pPr>
              <a:buNone/>
            </a:pPr>
            <a:endParaRPr lang="tr-TR" sz="1200" b="1" dirty="0" smtClean="0"/>
          </a:p>
          <a:p>
            <a:pPr>
              <a:buNone/>
            </a:pPr>
            <a:endParaRPr lang="tr-TR" sz="1200" b="1" dirty="0" smtClean="0"/>
          </a:p>
          <a:p>
            <a:pPr>
              <a:buNone/>
            </a:pPr>
            <a:endParaRPr lang="tr-TR" sz="1200" b="1" dirty="0" smtClean="0"/>
          </a:p>
          <a:p>
            <a:pPr>
              <a:buNone/>
            </a:pPr>
            <a:endParaRPr lang="tr-TR" sz="1200" b="1" dirty="0" smtClean="0"/>
          </a:p>
          <a:p>
            <a:pPr>
              <a:buNone/>
            </a:pPr>
            <a:endParaRPr lang="tr-TR" sz="1200" b="1" dirty="0" smtClean="0"/>
          </a:p>
          <a:p>
            <a:pPr>
              <a:buNone/>
            </a:pPr>
            <a:endParaRPr lang="tr-TR" sz="1200" b="1" dirty="0" smtClean="0"/>
          </a:p>
          <a:p>
            <a:pPr>
              <a:buNone/>
            </a:pPr>
            <a:endParaRPr lang="tr-TR" sz="1200" b="1" dirty="0" smtClean="0"/>
          </a:p>
          <a:p>
            <a:pPr>
              <a:buNone/>
            </a:pPr>
            <a:endParaRPr lang="tr-TR" sz="1200" b="1" dirty="0" smtClean="0"/>
          </a:p>
          <a:p>
            <a:endParaRPr lang="tr-TR" sz="2400" b="1" dirty="0" smtClean="0"/>
          </a:p>
        </p:txBody>
      </p:sp>
      <p:pic>
        <p:nvPicPr>
          <p:cNvPr id="5" name="Picture 2"/>
          <p:cNvPicPr>
            <a:picLocks noChangeAspect="1" noChangeArrowheads="1"/>
          </p:cNvPicPr>
          <p:nvPr/>
        </p:nvPicPr>
        <p:blipFill>
          <a:blip r:embed="rId3" cstate="print"/>
          <a:srcRect/>
          <a:stretch>
            <a:fillRect/>
          </a:stretch>
        </p:blipFill>
        <p:spPr bwMode="auto">
          <a:xfrm>
            <a:off x="5323730" y="2643182"/>
            <a:ext cx="3539281" cy="2857520"/>
          </a:xfrm>
          <a:prstGeom prst="rect">
            <a:avLst/>
          </a:prstGeom>
          <a:noFill/>
          <a:ln w="9525">
            <a:noFill/>
            <a:miter lim="800000"/>
            <a:headEnd/>
            <a:tailEnd/>
          </a:ln>
        </p:spPr>
      </p:pic>
      <p:sp>
        <p:nvSpPr>
          <p:cNvPr id="6" name="5 Dikdörtgen"/>
          <p:cNvSpPr/>
          <p:nvPr/>
        </p:nvSpPr>
        <p:spPr>
          <a:xfrm>
            <a:off x="4572000" y="6215082"/>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7" name="6 Dikdörtgen"/>
          <p:cNvSpPr/>
          <p:nvPr/>
        </p:nvSpPr>
        <p:spPr>
          <a:xfrm>
            <a:off x="857224" y="1643050"/>
            <a:ext cx="5137432" cy="461665"/>
          </a:xfrm>
          <a:prstGeom prst="rect">
            <a:avLst/>
          </a:prstGeom>
        </p:spPr>
        <p:txBody>
          <a:bodyPr wrap="none">
            <a:spAutoFit/>
          </a:bodyPr>
          <a:lstStyle/>
          <a:p>
            <a:r>
              <a:rPr lang="tr-TR" sz="2400" b="1" dirty="0" err="1" smtClean="0"/>
              <a:t>Kardiyovasküler</a:t>
            </a:r>
            <a:r>
              <a:rPr lang="tr-TR" sz="2400" b="1" dirty="0" smtClean="0"/>
              <a:t> Risk Değerlendirilmesi</a:t>
            </a:r>
            <a:endParaRPr lang="tr-TR"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Erişkinlik Dönemi</a:t>
            </a:r>
            <a:endParaRPr lang="tr-TR" dirty="0"/>
          </a:p>
        </p:txBody>
      </p:sp>
      <p:sp>
        <p:nvSpPr>
          <p:cNvPr id="3" name="2 İçerik Yer Tutucusu"/>
          <p:cNvSpPr>
            <a:spLocks noGrp="1"/>
          </p:cNvSpPr>
          <p:nvPr>
            <p:ph idx="1"/>
          </p:nvPr>
        </p:nvSpPr>
        <p:spPr>
          <a:xfrm>
            <a:off x="457200" y="1600200"/>
            <a:ext cx="4329114" cy="4614882"/>
          </a:xfrm>
        </p:spPr>
        <p:txBody>
          <a:bodyPr>
            <a:noAutofit/>
          </a:bodyPr>
          <a:lstStyle/>
          <a:p>
            <a:pPr>
              <a:buNone/>
            </a:pPr>
            <a:endParaRPr lang="tr-TR" sz="2400" dirty="0" smtClean="0"/>
          </a:p>
          <a:p>
            <a:pPr>
              <a:buNone/>
            </a:pPr>
            <a:r>
              <a:rPr lang="tr-TR" sz="2400" dirty="0" smtClean="0"/>
              <a:t>10 yıllık KVH riski &gt; % 10 olan</a:t>
            </a:r>
          </a:p>
          <a:p>
            <a:endParaRPr lang="tr-TR" sz="2400" dirty="0" smtClean="0"/>
          </a:p>
          <a:p>
            <a:r>
              <a:rPr lang="tr-TR" sz="2400" dirty="0" smtClean="0"/>
              <a:t>50 ila 59 yaş arası yetişkinlere</a:t>
            </a:r>
          </a:p>
          <a:p>
            <a:pPr>
              <a:buNone/>
            </a:pPr>
            <a:r>
              <a:rPr lang="tr-TR" sz="2400" dirty="0" err="1" smtClean="0"/>
              <a:t>kardiyovasküler</a:t>
            </a:r>
            <a:r>
              <a:rPr lang="tr-TR" sz="2400" dirty="0" smtClean="0"/>
              <a:t> hastalıkların</a:t>
            </a:r>
          </a:p>
          <a:p>
            <a:pPr>
              <a:buNone/>
            </a:pPr>
            <a:r>
              <a:rPr lang="tr-TR" sz="2400" dirty="0" smtClean="0"/>
              <a:t>(KVH)ve </a:t>
            </a:r>
            <a:r>
              <a:rPr lang="tr-TR" sz="2400" dirty="0" err="1" smtClean="0"/>
              <a:t>kolorektal</a:t>
            </a:r>
            <a:r>
              <a:rPr lang="tr-TR" sz="2400" dirty="0" smtClean="0"/>
              <a:t> kanserin (KRK)</a:t>
            </a:r>
          </a:p>
          <a:p>
            <a:pPr>
              <a:buNone/>
            </a:pPr>
            <a:r>
              <a:rPr lang="tr-TR" sz="2400" dirty="0" smtClean="0"/>
              <a:t>birincil önlenmesi için düşük doz</a:t>
            </a:r>
          </a:p>
          <a:p>
            <a:pPr>
              <a:buNone/>
            </a:pPr>
            <a:r>
              <a:rPr lang="tr-TR" sz="2400" dirty="0" smtClean="0"/>
              <a:t>aspirin başlanması önerilmekte</a:t>
            </a:r>
          </a:p>
        </p:txBody>
      </p:sp>
      <p:pic>
        <p:nvPicPr>
          <p:cNvPr id="47108" name="Picture 4" descr="Coronary artery disease - Wikipedia"/>
          <p:cNvPicPr>
            <a:picLocks noChangeAspect="1" noChangeArrowheads="1"/>
          </p:cNvPicPr>
          <p:nvPr/>
        </p:nvPicPr>
        <p:blipFill>
          <a:blip r:embed="rId3"/>
          <a:srcRect/>
          <a:stretch>
            <a:fillRect/>
          </a:stretch>
        </p:blipFill>
        <p:spPr bwMode="auto">
          <a:xfrm>
            <a:off x="5572132" y="2571744"/>
            <a:ext cx="2552700" cy="1790701"/>
          </a:xfrm>
          <a:prstGeom prst="rect">
            <a:avLst/>
          </a:prstGeom>
          <a:noFill/>
        </p:spPr>
      </p:pic>
      <p:sp>
        <p:nvSpPr>
          <p:cNvPr id="6" name="5 Dikdörtgen"/>
          <p:cNvSpPr/>
          <p:nvPr/>
        </p:nvSpPr>
        <p:spPr>
          <a:xfrm>
            <a:off x="4357686" y="6143644"/>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USPSTF,2016</a:t>
            </a:r>
            <a:endParaRPr lang="tr-TR" sz="1000" dirty="0"/>
          </a:p>
        </p:txBody>
      </p:sp>
      <p:sp>
        <p:nvSpPr>
          <p:cNvPr id="7" name="6 Dikdörtgen"/>
          <p:cNvSpPr/>
          <p:nvPr/>
        </p:nvSpPr>
        <p:spPr>
          <a:xfrm>
            <a:off x="500034" y="1428736"/>
            <a:ext cx="3286148" cy="400110"/>
          </a:xfrm>
          <a:prstGeom prst="rect">
            <a:avLst/>
          </a:prstGeom>
        </p:spPr>
        <p:txBody>
          <a:bodyPr wrap="square">
            <a:spAutoFit/>
          </a:bodyPr>
          <a:lstStyle/>
          <a:p>
            <a:r>
              <a:rPr lang="tr-TR" sz="2000" b="1" dirty="0" err="1" smtClean="0"/>
              <a:t>Kardiyovasküler</a:t>
            </a:r>
            <a:r>
              <a:rPr lang="tr-TR" sz="2000" b="1" dirty="0" smtClean="0"/>
              <a:t> Hastalık</a:t>
            </a:r>
            <a:endParaRPr lang="tr-T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Erişkinlik Dönemi</a:t>
            </a:r>
            <a:endParaRPr lang="tr-TR" dirty="0"/>
          </a:p>
        </p:txBody>
      </p:sp>
      <p:sp>
        <p:nvSpPr>
          <p:cNvPr id="3" name="2 İçerik Yer Tutucusu"/>
          <p:cNvSpPr>
            <a:spLocks noGrp="1"/>
          </p:cNvSpPr>
          <p:nvPr>
            <p:ph idx="1"/>
          </p:nvPr>
        </p:nvSpPr>
        <p:spPr>
          <a:xfrm>
            <a:off x="457200" y="1600200"/>
            <a:ext cx="4186238" cy="4257692"/>
          </a:xfrm>
        </p:spPr>
        <p:txBody>
          <a:bodyPr>
            <a:normAutofit/>
          </a:bodyPr>
          <a:lstStyle/>
          <a:p>
            <a:pPr>
              <a:buNone/>
            </a:pPr>
            <a:endParaRPr lang="tr-TR" sz="2400" dirty="0" smtClean="0"/>
          </a:p>
          <a:p>
            <a:pPr>
              <a:buNone/>
            </a:pPr>
            <a:r>
              <a:rPr lang="tr-TR" sz="2400" dirty="0" smtClean="0"/>
              <a:t>10 yıllık KVH riski &gt;%10 olan</a:t>
            </a:r>
          </a:p>
          <a:p>
            <a:pPr>
              <a:buNone/>
            </a:pPr>
            <a:endParaRPr lang="tr-TR" sz="2400" dirty="0" smtClean="0"/>
          </a:p>
          <a:p>
            <a:r>
              <a:rPr lang="tr-TR" sz="2400" dirty="0" smtClean="0"/>
              <a:t>60 ila 69 yaşlarındaki yetişkinlerde potansiyel faydaları ve zararları gözetilerek düşük doz aspirin kullanımına başlama kararı verilmeli</a:t>
            </a:r>
          </a:p>
        </p:txBody>
      </p:sp>
      <p:sp>
        <p:nvSpPr>
          <p:cNvPr id="5" name="4 Dikdörtgen"/>
          <p:cNvSpPr/>
          <p:nvPr/>
        </p:nvSpPr>
        <p:spPr>
          <a:xfrm>
            <a:off x="4357686" y="6000768"/>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USPSTF,2016</a:t>
            </a:r>
            <a:endParaRPr lang="tr-TR" sz="1000" dirty="0"/>
          </a:p>
        </p:txBody>
      </p:sp>
      <p:pic>
        <p:nvPicPr>
          <p:cNvPr id="46082" name="Picture 2" descr="Ischemic Strokes (Clots) | American Stroke Association"/>
          <p:cNvPicPr>
            <a:picLocks noChangeAspect="1" noChangeArrowheads="1"/>
          </p:cNvPicPr>
          <p:nvPr/>
        </p:nvPicPr>
        <p:blipFill>
          <a:blip r:embed="rId2"/>
          <a:srcRect/>
          <a:stretch>
            <a:fillRect/>
          </a:stretch>
        </p:blipFill>
        <p:spPr bwMode="auto">
          <a:xfrm>
            <a:off x="5000628" y="2357430"/>
            <a:ext cx="3543325" cy="2214578"/>
          </a:xfrm>
          <a:prstGeom prst="rect">
            <a:avLst/>
          </a:prstGeom>
          <a:noFill/>
        </p:spPr>
      </p:pic>
      <p:sp>
        <p:nvSpPr>
          <p:cNvPr id="6" name="5 Dikdörtgen"/>
          <p:cNvSpPr/>
          <p:nvPr/>
        </p:nvSpPr>
        <p:spPr>
          <a:xfrm>
            <a:off x="500034" y="1500174"/>
            <a:ext cx="3143272" cy="400110"/>
          </a:xfrm>
          <a:prstGeom prst="rect">
            <a:avLst/>
          </a:prstGeom>
        </p:spPr>
        <p:txBody>
          <a:bodyPr wrap="square">
            <a:spAutoFit/>
          </a:bodyPr>
          <a:lstStyle/>
          <a:p>
            <a:r>
              <a:rPr lang="tr-TR" sz="2000" b="1" dirty="0" err="1" smtClean="0"/>
              <a:t>Kardiyovasküler</a:t>
            </a:r>
            <a:r>
              <a:rPr lang="tr-TR" sz="2000" b="1" dirty="0" smtClean="0"/>
              <a:t> Hastalık</a:t>
            </a:r>
            <a:endParaRPr lang="tr-TR"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Erişkinlik Dönemi</a:t>
            </a:r>
            <a:endParaRPr lang="tr-TR" dirty="0"/>
          </a:p>
        </p:txBody>
      </p:sp>
      <p:sp>
        <p:nvSpPr>
          <p:cNvPr id="3" name="2 İçerik Yer Tutucusu"/>
          <p:cNvSpPr>
            <a:spLocks noGrp="1"/>
          </p:cNvSpPr>
          <p:nvPr>
            <p:ph idx="1"/>
          </p:nvPr>
        </p:nvSpPr>
        <p:spPr>
          <a:xfrm>
            <a:off x="457200" y="1600201"/>
            <a:ext cx="3900486" cy="4400568"/>
          </a:xfrm>
        </p:spPr>
        <p:txBody>
          <a:bodyPr>
            <a:normAutofit/>
          </a:bodyPr>
          <a:lstStyle/>
          <a:p>
            <a:endParaRPr lang="tr-TR" sz="2400" dirty="0" smtClean="0"/>
          </a:p>
          <a:p>
            <a:r>
              <a:rPr lang="tr-TR" sz="2400" dirty="0" smtClean="0"/>
              <a:t>&lt;50 yaş ve &gt;70 yaş yetişkinlerde KVH ve </a:t>
            </a:r>
            <a:r>
              <a:rPr lang="tr-TR" sz="2400" dirty="0" err="1" smtClean="0"/>
              <a:t>KRK'in</a:t>
            </a:r>
            <a:r>
              <a:rPr lang="tr-TR" sz="2400" dirty="0" smtClean="0"/>
              <a:t> birincil önlenmesi için aspirin kullanımına başlamanın yararları ve zararları konusundaki kanıtlar yetersiz</a:t>
            </a:r>
            <a:endParaRPr lang="tr-TR" sz="2400" dirty="0"/>
          </a:p>
        </p:txBody>
      </p:sp>
      <p:sp>
        <p:nvSpPr>
          <p:cNvPr id="4" name="3 Dikdörtgen"/>
          <p:cNvSpPr/>
          <p:nvPr/>
        </p:nvSpPr>
        <p:spPr>
          <a:xfrm>
            <a:off x="4572000" y="6286520"/>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USPSTF,2016</a:t>
            </a:r>
            <a:endParaRPr lang="tr-TR" sz="1000" dirty="0"/>
          </a:p>
        </p:txBody>
      </p:sp>
      <p:pic>
        <p:nvPicPr>
          <p:cNvPr id="45059" name="Picture 3"/>
          <p:cNvPicPr>
            <a:picLocks noChangeAspect="1" noChangeArrowheads="1"/>
          </p:cNvPicPr>
          <p:nvPr/>
        </p:nvPicPr>
        <p:blipFill>
          <a:blip r:embed="rId2"/>
          <a:srcRect/>
          <a:stretch>
            <a:fillRect/>
          </a:stretch>
        </p:blipFill>
        <p:spPr bwMode="auto">
          <a:xfrm>
            <a:off x="5357818" y="2071678"/>
            <a:ext cx="2139525" cy="3005134"/>
          </a:xfrm>
          <a:prstGeom prst="rect">
            <a:avLst/>
          </a:prstGeom>
          <a:noFill/>
          <a:ln w="9525">
            <a:noFill/>
            <a:miter lim="800000"/>
            <a:headEnd/>
            <a:tailEnd/>
          </a:ln>
          <a:effectLst/>
        </p:spPr>
      </p:pic>
      <p:sp>
        <p:nvSpPr>
          <p:cNvPr id="7" name="6 Dikdörtgen"/>
          <p:cNvSpPr/>
          <p:nvPr/>
        </p:nvSpPr>
        <p:spPr>
          <a:xfrm>
            <a:off x="642910" y="1500174"/>
            <a:ext cx="3500462" cy="400110"/>
          </a:xfrm>
          <a:prstGeom prst="rect">
            <a:avLst/>
          </a:prstGeom>
        </p:spPr>
        <p:txBody>
          <a:bodyPr wrap="square">
            <a:spAutoFit/>
          </a:bodyPr>
          <a:lstStyle/>
          <a:p>
            <a:r>
              <a:rPr lang="tr-TR" sz="2000" b="1" dirty="0" err="1" smtClean="0"/>
              <a:t>Kardiyovasküler</a:t>
            </a:r>
            <a:r>
              <a:rPr lang="tr-TR" sz="2000" b="1" dirty="0" smtClean="0"/>
              <a:t> Hastalık</a:t>
            </a:r>
            <a:endParaRPr lang="tr-TR" sz="2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357166"/>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571472" y="1571612"/>
            <a:ext cx="4429156" cy="4643470"/>
          </a:xfrm>
        </p:spPr>
        <p:txBody>
          <a:bodyPr>
            <a:normAutofit/>
          </a:bodyPr>
          <a:lstStyle/>
          <a:p>
            <a:pPr>
              <a:lnSpc>
                <a:spcPct val="90000"/>
              </a:lnSpc>
            </a:pPr>
            <a:endParaRPr lang="tr-TR" sz="2400" b="1" dirty="0" smtClean="0"/>
          </a:p>
          <a:p>
            <a:pPr>
              <a:lnSpc>
                <a:spcPct val="90000"/>
              </a:lnSpc>
            </a:pPr>
            <a:endParaRPr lang="tr-TR" sz="2400" dirty="0" smtClean="0"/>
          </a:p>
          <a:p>
            <a:pPr>
              <a:lnSpc>
                <a:spcPct val="90000"/>
              </a:lnSpc>
            </a:pPr>
            <a:r>
              <a:rPr lang="tr-TR" sz="2400" dirty="0" smtClean="0"/>
              <a:t>Yürüme sırasında bacak semptomları olan kişilerde</a:t>
            </a:r>
          </a:p>
          <a:p>
            <a:pPr>
              <a:lnSpc>
                <a:spcPct val="90000"/>
              </a:lnSpc>
            </a:pPr>
            <a:endParaRPr lang="tr-TR" sz="2400" dirty="0" smtClean="0"/>
          </a:p>
          <a:p>
            <a:pPr>
              <a:lnSpc>
                <a:spcPct val="90000"/>
              </a:lnSpc>
            </a:pPr>
            <a:r>
              <a:rPr lang="tr-TR" sz="2400" dirty="0" smtClean="0"/>
              <a:t>50 yaş üstü riskli kişilerde</a:t>
            </a:r>
          </a:p>
          <a:p>
            <a:pPr>
              <a:lnSpc>
                <a:spcPct val="90000"/>
              </a:lnSpc>
            </a:pPr>
            <a:endParaRPr lang="tr-TR" sz="2400" dirty="0" smtClean="0"/>
          </a:p>
          <a:p>
            <a:pPr>
              <a:lnSpc>
                <a:spcPct val="90000"/>
              </a:lnSpc>
            </a:pPr>
            <a:r>
              <a:rPr lang="tr-TR" sz="2400" dirty="0" smtClean="0"/>
              <a:t>70 yaş üzerindeki tüm bireylerde</a:t>
            </a:r>
          </a:p>
          <a:p>
            <a:pPr>
              <a:lnSpc>
                <a:spcPct val="90000"/>
              </a:lnSpc>
              <a:buNone/>
            </a:pPr>
            <a:r>
              <a:rPr lang="tr-TR" sz="2400" dirty="0" err="1" smtClean="0"/>
              <a:t>periferik</a:t>
            </a:r>
            <a:r>
              <a:rPr lang="tr-TR" sz="2400" dirty="0" smtClean="0"/>
              <a:t> nabızlara bakılmalı</a:t>
            </a:r>
          </a:p>
          <a:p>
            <a:endParaRPr lang="tr-TR" dirty="0" smtClean="0"/>
          </a:p>
          <a:p>
            <a:endParaRPr lang="tr-TR" dirty="0" smtClean="0"/>
          </a:p>
          <a:p>
            <a:endParaRPr lang="tr-TR" sz="1600" b="1" dirty="0" smtClean="0"/>
          </a:p>
          <a:p>
            <a:endParaRPr lang="tr-TR" dirty="0"/>
          </a:p>
        </p:txBody>
      </p:sp>
      <p:sp>
        <p:nvSpPr>
          <p:cNvPr id="4" name="3 Dikdörtgen"/>
          <p:cNvSpPr/>
          <p:nvPr/>
        </p:nvSpPr>
        <p:spPr>
          <a:xfrm>
            <a:off x="4572000" y="6143644"/>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b="1"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b="1" i="1" dirty="0" smtClean="0">
              <a:latin typeface="Times New Roman"/>
              <a:cs typeface="Times New Roman"/>
            </a:endParaRPr>
          </a:p>
        </p:txBody>
      </p:sp>
      <p:sp>
        <p:nvSpPr>
          <p:cNvPr id="5" name="4 Dikdörtgen"/>
          <p:cNvSpPr/>
          <p:nvPr/>
        </p:nvSpPr>
        <p:spPr>
          <a:xfrm>
            <a:off x="428596" y="1571612"/>
            <a:ext cx="3158493" cy="461665"/>
          </a:xfrm>
          <a:prstGeom prst="rect">
            <a:avLst/>
          </a:prstGeom>
        </p:spPr>
        <p:txBody>
          <a:bodyPr wrap="none">
            <a:spAutoFit/>
          </a:bodyPr>
          <a:lstStyle/>
          <a:p>
            <a:r>
              <a:rPr lang="tr-TR" sz="2400" b="1" dirty="0" err="1" smtClean="0"/>
              <a:t>Periferik</a:t>
            </a:r>
            <a:r>
              <a:rPr lang="tr-TR" sz="2400" b="1" dirty="0" smtClean="0"/>
              <a:t> Arter Hastalığı</a:t>
            </a:r>
            <a:endParaRPr lang="tr-TR" sz="2400" dirty="0"/>
          </a:p>
        </p:txBody>
      </p:sp>
      <p:pic>
        <p:nvPicPr>
          <p:cNvPr id="27650" name="Picture 2" descr="Periferik arter hastalığı (Atardamar tıkanıklığı) nedir? - Akademi Hastanesi"/>
          <p:cNvPicPr>
            <a:picLocks noChangeAspect="1" noChangeArrowheads="1"/>
          </p:cNvPicPr>
          <p:nvPr/>
        </p:nvPicPr>
        <p:blipFill>
          <a:blip r:embed="rId2"/>
          <a:srcRect/>
          <a:stretch>
            <a:fillRect/>
          </a:stretch>
        </p:blipFill>
        <p:spPr bwMode="auto">
          <a:xfrm>
            <a:off x="5000628" y="3071810"/>
            <a:ext cx="3592278" cy="216098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57364"/>
            <a:ext cx="4114800" cy="4268799"/>
          </a:xfrm>
        </p:spPr>
        <p:txBody>
          <a:bodyPr>
            <a:normAutofit/>
          </a:bodyPr>
          <a:lstStyle/>
          <a:p>
            <a:pPr>
              <a:buNone/>
            </a:pPr>
            <a:endParaRPr lang="tr-TR" dirty="0" smtClean="0"/>
          </a:p>
          <a:p>
            <a:r>
              <a:rPr lang="tr-TR" sz="2400" dirty="0" smtClean="0"/>
              <a:t>Sigara içmiş olan 65-75 yaşları arası erkek hastalar </a:t>
            </a:r>
            <a:r>
              <a:rPr lang="tr-TR" sz="2400" dirty="0" err="1" smtClean="0"/>
              <a:t>abdominal</a:t>
            </a:r>
            <a:r>
              <a:rPr lang="tr-TR" sz="2400" dirty="0" smtClean="0"/>
              <a:t> aort anevrizması için bir kez ultrasonografi ile taranmalı</a:t>
            </a:r>
          </a:p>
          <a:p>
            <a:endParaRPr lang="tr-TR" dirty="0" smtClean="0"/>
          </a:p>
          <a:p>
            <a:endParaRPr lang="tr-TR" dirty="0" smtClean="0"/>
          </a:p>
          <a:p>
            <a:endParaRPr lang="tr-TR" dirty="0"/>
          </a:p>
        </p:txBody>
      </p:sp>
      <p:sp>
        <p:nvSpPr>
          <p:cNvPr id="4" name="3 Başlık"/>
          <p:cNvSpPr>
            <a:spLocks noGrp="1"/>
          </p:cNvSpPr>
          <p:nvPr>
            <p:ph type="title"/>
          </p:nvPr>
        </p:nvSpPr>
        <p:spPr/>
        <p:txBody>
          <a:bodyPr>
            <a:normAutofit/>
          </a:bodyPr>
          <a:lstStyle/>
          <a:p>
            <a:r>
              <a:rPr lang="tr-TR" sz="4000" dirty="0" smtClean="0"/>
              <a:t>Erişkinlik Dönemi</a:t>
            </a:r>
            <a:endParaRPr lang="tr-TR" sz="4000" dirty="0"/>
          </a:p>
        </p:txBody>
      </p:sp>
      <p:sp>
        <p:nvSpPr>
          <p:cNvPr id="6" name="5 Dikdörtgen"/>
          <p:cNvSpPr/>
          <p:nvPr/>
        </p:nvSpPr>
        <p:spPr>
          <a:xfrm>
            <a:off x="571472" y="1714488"/>
            <a:ext cx="3847656" cy="461665"/>
          </a:xfrm>
          <a:prstGeom prst="rect">
            <a:avLst/>
          </a:prstGeom>
        </p:spPr>
        <p:txBody>
          <a:bodyPr wrap="none">
            <a:spAutoFit/>
          </a:bodyPr>
          <a:lstStyle/>
          <a:p>
            <a:r>
              <a:rPr lang="tr-TR" sz="2400" b="1" dirty="0" err="1" smtClean="0"/>
              <a:t>Abdominal</a:t>
            </a:r>
            <a:r>
              <a:rPr lang="tr-TR" sz="2400" b="1" dirty="0" smtClean="0"/>
              <a:t> Aort Anevrizması</a:t>
            </a:r>
            <a:endParaRPr lang="tr-TR" sz="2400" dirty="0"/>
          </a:p>
        </p:txBody>
      </p:sp>
      <p:pic>
        <p:nvPicPr>
          <p:cNvPr id="24578" name="Picture 2" descr="Türkiye Sağlık Vakfı | Abdominal Aort Anevrizması Nedir? Belirtileri ve  Tedavisi"/>
          <p:cNvPicPr>
            <a:picLocks noChangeAspect="1" noChangeArrowheads="1"/>
          </p:cNvPicPr>
          <p:nvPr/>
        </p:nvPicPr>
        <p:blipFill>
          <a:blip r:embed="rId3"/>
          <a:srcRect/>
          <a:stretch>
            <a:fillRect/>
          </a:stretch>
        </p:blipFill>
        <p:spPr bwMode="auto">
          <a:xfrm>
            <a:off x="4714876" y="2500306"/>
            <a:ext cx="4145377" cy="2452681"/>
          </a:xfrm>
          <a:prstGeom prst="rect">
            <a:avLst/>
          </a:prstGeom>
          <a:noFill/>
        </p:spPr>
      </p:pic>
      <p:sp>
        <p:nvSpPr>
          <p:cNvPr id="7" name="6 Dikdörtgen"/>
          <p:cNvSpPr/>
          <p:nvPr/>
        </p:nvSpPr>
        <p:spPr>
          <a:xfrm>
            <a:off x="4572000" y="6286520"/>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USPSTF,2019 </a:t>
            </a:r>
            <a:endParaRPr lang="tr-TR" sz="1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16632"/>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67544" y="2143116"/>
            <a:ext cx="5318902" cy="4286280"/>
          </a:xfrm>
        </p:spPr>
        <p:txBody>
          <a:bodyPr>
            <a:normAutofit fontScale="77500" lnSpcReduction="20000"/>
          </a:bodyPr>
          <a:lstStyle/>
          <a:p>
            <a:r>
              <a:rPr lang="tr-TR" sz="2800" dirty="0" smtClean="0">
                <a:solidFill>
                  <a:srgbClr val="231F20"/>
                </a:solidFill>
                <a:cs typeface="Times New Roman"/>
              </a:rPr>
              <a:t>&gt; 20 kadınlara </a:t>
            </a:r>
          </a:p>
          <a:p>
            <a:pPr lvl="1"/>
            <a:r>
              <a:rPr lang="tr-TR" sz="2400" u="sng" dirty="0" smtClean="0">
                <a:cs typeface="Times New Roman"/>
              </a:rPr>
              <a:t>ayda bir kez </a:t>
            </a:r>
            <a:r>
              <a:rPr lang="tr-TR" sz="2400" dirty="0" smtClean="0">
                <a:solidFill>
                  <a:srgbClr val="231F20"/>
                </a:solidFill>
                <a:cs typeface="Times New Roman"/>
              </a:rPr>
              <a:t>kendi kendine meme muayenesi</a:t>
            </a:r>
            <a:endParaRPr lang="tr-TR" dirty="0" smtClean="0"/>
          </a:p>
          <a:p>
            <a:endParaRPr lang="tr-TR" sz="2800" dirty="0" smtClean="0">
              <a:solidFill>
                <a:srgbClr val="231F20"/>
              </a:solidFill>
              <a:cs typeface="Times New Roman"/>
            </a:endParaRPr>
          </a:p>
          <a:p>
            <a:r>
              <a:rPr lang="tr-TR" sz="2800" dirty="0" smtClean="0">
                <a:solidFill>
                  <a:srgbClr val="231F20"/>
                </a:solidFill>
                <a:cs typeface="Times New Roman"/>
              </a:rPr>
              <a:t>20-40</a:t>
            </a:r>
            <a:r>
              <a:rPr lang="tr-TR" sz="2800" spc="-105" dirty="0" smtClean="0">
                <a:solidFill>
                  <a:srgbClr val="231F20"/>
                </a:solidFill>
                <a:cs typeface="Times New Roman"/>
              </a:rPr>
              <a:t> </a:t>
            </a:r>
            <a:r>
              <a:rPr lang="tr-TR" sz="2800" dirty="0" smtClean="0">
                <a:solidFill>
                  <a:srgbClr val="231F20"/>
                </a:solidFill>
                <a:cs typeface="Times New Roman"/>
              </a:rPr>
              <a:t>yaş</a:t>
            </a:r>
            <a:r>
              <a:rPr lang="tr-TR" sz="2800" spc="-105" dirty="0" smtClean="0">
                <a:solidFill>
                  <a:srgbClr val="231F20"/>
                </a:solidFill>
                <a:cs typeface="Times New Roman"/>
              </a:rPr>
              <a:t> </a:t>
            </a:r>
            <a:r>
              <a:rPr lang="tr-TR" sz="2800" dirty="0" smtClean="0">
                <a:solidFill>
                  <a:srgbClr val="231F20"/>
                </a:solidFill>
                <a:cs typeface="Times New Roman"/>
              </a:rPr>
              <a:t>arası</a:t>
            </a:r>
            <a:r>
              <a:rPr lang="tr-TR" sz="2800" spc="-105" dirty="0" smtClean="0">
                <a:solidFill>
                  <a:srgbClr val="231F20"/>
                </a:solidFill>
                <a:cs typeface="Times New Roman"/>
              </a:rPr>
              <a:t> </a:t>
            </a:r>
            <a:r>
              <a:rPr lang="tr-TR" sz="2800" dirty="0" smtClean="0">
                <a:solidFill>
                  <a:srgbClr val="231F20"/>
                </a:solidFill>
                <a:cs typeface="Times New Roman"/>
              </a:rPr>
              <a:t>kadınlara</a:t>
            </a:r>
          </a:p>
          <a:p>
            <a:pPr lvl="1"/>
            <a:r>
              <a:rPr lang="tr-TR" sz="2000" dirty="0" smtClean="0"/>
              <a:t>birinci derece akrabalarında meme kanseri öyküsü</a:t>
            </a:r>
          </a:p>
          <a:p>
            <a:pPr lvl="2"/>
            <a:r>
              <a:rPr lang="tr-TR" sz="1900" dirty="0" smtClean="0"/>
              <a:t>Bulunanlara </a:t>
            </a:r>
            <a:r>
              <a:rPr lang="tr-TR" sz="1900" u="sng" dirty="0" smtClean="0"/>
              <a:t>yılda bir</a:t>
            </a:r>
          </a:p>
          <a:p>
            <a:pPr lvl="2"/>
            <a:r>
              <a:rPr lang="tr-TR" sz="1900" dirty="0" smtClean="0"/>
              <a:t>Bulunmayanlara ise </a:t>
            </a:r>
            <a:r>
              <a:rPr lang="tr-TR" sz="1900" u="sng" dirty="0" smtClean="0"/>
              <a:t>iki yılda bir </a:t>
            </a:r>
            <a:r>
              <a:rPr lang="tr-TR" sz="1900" dirty="0" smtClean="0"/>
              <a:t>hekim tarafından rutin klinik muayenenin yapılması</a:t>
            </a:r>
          </a:p>
          <a:p>
            <a:pPr lvl="2">
              <a:buNone/>
            </a:pPr>
            <a:endParaRPr lang="tr-TR" sz="2000" dirty="0" smtClean="0">
              <a:solidFill>
                <a:srgbClr val="231F20"/>
              </a:solidFill>
              <a:cs typeface="Times New Roman"/>
            </a:endParaRPr>
          </a:p>
          <a:p>
            <a:r>
              <a:rPr lang="tr-TR" sz="2800" dirty="0" smtClean="0">
                <a:solidFill>
                  <a:srgbClr val="231F20"/>
                </a:solidFill>
                <a:cs typeface="Times New Roman"/>
              </a:rPr>
              <a:t>40-69 yaş arası </a:t>
            </a:r>
            <a:r>
              <a:rPr lang="tr-TR" sz="2800" dirty="0" smtClean="0">
                <a:cs typeface="Times New Roman"/>
              </a:rPr>
              <a:t>kadınlara</a:t>
            </a:r>
          </a:p>
          <a:p>
            <a:pPr lvl="1"/>
            <a:r>
              <a:rPr lang="tr-TR" sz="2400" u="sng" dirty="0" smtClean="0">
                <a:cs typeface="Times New Roman"/>
              </a:rPr>
              <a:t>yılda bir </a:t>
            </a:r>
            <a:r>
              <a:rPr lang="tr-TR" sz="2400" dirty="0" smtClean="0">
                <a:solidFill>
                  <a:srgbClr val="231F20"/>
                </a:solidFill>
                <a:cs typeface="Times New Roman"/>
              </a:rPr>
              <a:t>hekim </a:t>
            </a:r>
            <a:r>
              <a:rPr lang="tr-TR" sz="2400" spc="-5" dirty="0" smtClean="0">
                <a:solidFill>
                  <a:srgbClr val="231F20"/>
                </a:solidFill>
                <a:cs typeface="Times New Roman"/>
              </a:rPr>
              <a:t>tarafından </a:t>
            </a:r>
            <a:r>
              <a:rPr lang="tr-TR" sz="2400" dirty="0" smtClean="0">
                <a:solidFill>
                  <a:srgbClr val="231F20"/>
                </a:solidFill>
                <a:cs typeface="Times New Roman"/>
              </a:rPr>
              <a:t>rutin klinik muayene</a:t>
            </a:r>
          </a:p>
          <a:p>
            <a:pPr lvl="1"/>
            <a:r>
              <a:rPr lang="tr-TR" sz="2400" u="sng" dirty="0" smtClean="0">
                <a:cs typeface="Times New Roman"/>
              </a:rPr>
              <a:t>iki yılda bir </a:t>
            </a:r>
            <a:r>
              <a:rPr lang="tr-TR" sz="2400" dirty="0" smtClean="0">
                <a:solidFill>
                  <a:srgbClr val="231F20"/>
                </a:solidFill>
                <a:cs typeface="Times New Roman"/>
              </a:rPr>
              <a:t>dijital/konvansiyonel mamografi  yapılmalı</a:t>
            </a:r>
            <a:endParaRPr lang="tr-TR" sz="2800" b="1" spc="-10" dirty="0" smtClean="0">
              <a:solidFill>
                <a:srgbClr val="231F20"/>
              </a:solidFill>
              <a:cs typeface="Times New Roman"/>
            </a:endParaRPr>
          </a:p>
          <a:p>
            <a:endParaRPr lang="tr-TR" sz="2100" b="1" i="1" dirty="0" smtClean="0">
              <a:solidFill>
                <a:srgbClr val="231F20"/>
              </a:solidFill>
              <a:latin typeface="Times New Roman"/>
              <a:cs typeface="Times New Roman"/>
            </a:endParaRPr>
          </a:p>
          <a:p>
            <a:endParaRPr lang="tr-TR" sz="2800" dirty="0" smtClean="0">
              <a:cs typeface="Times New Roman"/>
            </a:endParaRPr>
          </a:p>
          <a:p>
            <a:endParaRPr lang="tr-TR" sz="2800" dirty="0" smtClean="0">
              <a:cs typeface="Times New Roman"/>
            </a:endParaRPr>
          </a:p>
          <a:p>
            <a:endParaRPr lang="tr-TR" dirty="0"/>
          </a:p>
        </p:txBody>
      </p:sp>
      <p:sp>
        <p:nvSpPr>
          <p:cNvPr id="4" name="3 Dikdörtgen"/>
          <p:cNvSpPr/>
          <p:nvPr/>
        </p:nvSpPr>
        <p:spPr>
          <a:xfrm>
            <a:off x="4572000" y="6215082"/>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b="1"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b="1" i="1" dirty="0" smtClean="0">
              <a:latin typeface="Times New Roman"/>
              <a:cs typeface="Times New Roman"/>
            </a:endParaRPr>
          </a:p>
        </p:txBody>
      </p:sp>
      <p:sp>
        <p:nvSpPr>
          <p:cNvPr id="5" name="4 Dikdörtgen"/>
          <p:cNvSpPr/>
          <p:nvPr/>
        </p:nvSpPr>
        <p:spPr>
          <a:xfrm>
            <a:off x="500034" y="1500174"/>
            <a:ext cx="2097947" cy="461665"/>
          </a:xfrm>
          <a:prstGeom prst="rect">
            <a:avLst/>
          </a:prstGeom>
        </p:spPr>
        <p:txBody>
          <a:bodyPr wrap="none">
            <a:spAutoFit/>
          </a:bodyPr>
          <a:lstStyle/>
          <a:p>
            <a:r>
              <a:rPr lang="tr-TR" sz="2400" b="1" dirty="0" smtClean="0"/>
              <a:t>Meme Kanseri </a:t>
            </a:r>
            <a:endParaRPr lang="tr-TR" sz="2400" dirty="0"/>
          </a:p>
        </p:txBody>
      </p:sp>
      <p:sp>
        <p:nvSpPr>
          <p:cNvPr id="17410" name="AutoShape 2" descr="Meme Kanseri - Meme Kanseri Tedavisi - Genel Cerrahi » BHT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2" name="AutoShape 4" descr="Meme Kanseri - Meme Kanseri Tedavisi - Genel Cerrahi » BHT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4" name="AutoShape 6" descr="Meme Kanseri - Meme Kanseri Tedavisi - Genel Cerrahi » BHT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6" name="AutoShape 8" descr="Meme Kanseri - Meme Kanseri Tedavisi - Genel Cerrahi » BHT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8" name="AutoShape 10" descr="Meme Kanseri - Meme Kanseri Tedavisi - Genel Cerrahi » BHT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20" name="Picture 12" descr="Meme kanseri ne kadar ÖNLENEBİLİR? İşte bilmeniz gerekenler"/>
          <p:cNvPicPr>
            <a:picLocks noChangeAspect="1" noChangeArrowheads="1"/>
          </p:cNvPicPr>
          <p:nvPr/>
        </p:nvPicPr>
        <p:blipFill>
          <a:blip r:embed="rId3"/>
          <a:srcRect/>
          <a:stretch>
            <a:fillRect/>
          </a:stretch>
        </p:blipFill>
        <p:spPr bwMode="auto">
          <a:xfrm>
            <a:off x="6000760" y="2928934"/>
            <a:ext cx="2638425" cy="1733551"/>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57200" y="2000240"/>
            <a:ext cx="3971924" cy="4125923"/>
          </a:xfrm>
        </p:spPr>
        <p:txBody>
          <a:bodyPr>
            <a:normAutofit/>
          </a:bodyPr>
          <a:lstStyle/>
          <a:p>
            <a:pPr>
              <a:buNone/>
            </a:pPr>
            <a:endParaRPr lang="tr-TR" sz="2400" b="1" dirty="0" smtClean="0">
              <a:solidFill>
                <a:srgbClr val="231F20"/>
              </a:solidFill>
              <a:cs typeface="Times New Roman"/>
            </a:endParaRPr>
          </a:p>
          <a:p>
            <a:r>
              <a:rPr lang="tr-TR" sz="2400" dirty="0" smtClean="0">
                <a:solidFill>
                  <a:srgbClr val="231F20"/>
                </a:solidFill>
                <a:cs typeface="Times New Roman"/>
              </a:rPr>
              <a:t>30-65 yaş arası kadınlarda </a:t>
            </a:r>
            <a:r>
              <a:rPr lang="tr-TR" sz="2400" u="sng" dirty="0" smtClean="0">
                <a:cs typeface="Times New Roman"/>
              </a:rPr>
              <a:t>her beş yılda bir </a:t>
            </a:r>
            <a:r>
              <a:rPr lang="tr-TR" sz="2400" spc="-40" dirty="0" smtClean="0">
                <a:solidFill>
                  <a:srgbClr val="231F20"/>
                </a:solidFill>
                <a:cs typeface="Times New Roman"/>
              </a:rPr>
              <a:t>PAP </a:t>
            </a:r>
            <a:r>
              <a:rPr lang="tr-TR" sz="2400" dirty="0" err="1" smtClean="0">
                <a:solidFill>
                  <a:srgbClr val="231F20"/>
                </a:solidFill>
                <a:cs typeface="Times New Roman"/>
              </a:rPr>
              <a:t>Smear</a:t>
            </a:r>
            <a:r>
              <a:rPr lang="tr-TR" sz="2400" dirty="0" smtClean="0">
                <a:solidFill>
                  <a:srgbClr val="231F20"/>
                </a:solidFill>
                <a:cs typeface="Times New Roman"/>
              </a:rPr>
              <a:t> </a:t>
            </a:r>
            <a:r>
              <a:rPr lang="tr-TR" sz="2400" spc="-5" dirty="0" smtClean="0">
                <a:solidFill>
                  <a:srgbClr val="231F20"/>
                </a:solidFill>
                <a:cs typeface="Times New Roman"/>
              </a:rPr>
              <a:t>testi </a:t>
            </a:r>
            <a:r>
              <a:rPr lang="tr-TR" sz="2400" i="1" spc="-5" dirty="0" smtClean="0">
                <a:solidFill>
                  <a:srgbClr val="231F20"/>
                </a:solidFill>
                <a:cs typeface="Times New Roman"/>
              </a:rPr>
              <a:t>v</a:t>
            </a:r>
            <a:r>
              <a:rPr lang="tr-TR" sz="2400" dirty="0" smtClean="0">
                <a:solidFill>
                  <a:srgbClr val="231F20"/>
                </a:solidFill>
                <a:cs typeface="Times New Roman"/>
              </a:rPr>
              <a:t>eya </a:t>
            </a:r>
            <a:r>
              <a:rPr lang="tr-TR" sz="2400" dirty="0" err="1" smtClean="0">
                <a:solidFill>
                  <a:srgbClr val="231F20"/>
                </a:solidFill>
                <a:cs typeface="Times New Roman"/>
              </a:rPr>
              <a:t>Human</a:t>
            </a:r>
            <a:r>
              <a:rPr lang="tr-TR" sz="2400" dirty="0" smtClean="0">
                <a:solidFill>
                  <a:srgbClr val="231F20"/>
                </a:solidFill>
                <a:cs typeface="Times New Roman"/>
              </a:rPr>
              <a:t> </a:t>
            </a:r>
            <a:r>
              <a:rPr lang="tr-TR" sz="2400" dirty="0" err="1" smtClean="0">
                <a:solidFill>
                  <a:srgbClr val="231F20"/>
                </a:solidFill>
                <a:cs typeface="Times New Roman"/>
              </a:rPr>
              <a:t>Papilloma</a:t>
            </a:r>
            <a:r>
              <a:rPr lang="tr-TR" sz="2400" dirty="0" smtClean="0">
                <a:solidFill>
                  <a:srgbClr val="231F20"/>
                </a:solidFill>
                <a:cs typeface="Times New Roman"/>
              </a:rPr>
              <a:t> Virüs testi  (HPV </a:t>
            </a:r>
            <a:r>
              <a:rPr lang="tr-TR" sz="2400" spc="-5" dirty="0" smtClean="0">
                <a:solidFill>
                  <a:srgbClr val="231F20"/>
                </a:solidFill>
                <a:cs typeface="Times New Roman"/>
              </a:rPr>
              <a:t>testi)</a:t>
            </a:r>
            <a:r>
              <a:rPr lang="tr-TR" sz="2400" spc="-95" dirty="0" smtClean="0">
                <a:solidFill>
                  <a:srgbClr val="231F20"/>
                </a:solidFill>
                <a:cs typeface="Times New Roman"/>
              </a:rPr>
              <a:t> </a:t>
            </a:r>
            <a:r>
              <a:rPr lang="tr-TR" sz="2400" spc="-5" dirty="0" smtClean="0">
                <a:solidFill>
                  <a:srgbClr val="231F20"/>
                </a:solidFill>
                <a:cs typeface="Times New Roman"/>
              </a:rPr>
              <a:t>yapılmalı</a:t>
            </a:r>
          </a:p>
          <a:p>
            <a:endParaRPr lang="tr-TR" sz="2800" spc="-5" dirty="0" smtClean="0">
              <a:solidFill>
                <a:srgbClr val="231F20"/>
              </a:solidFill>
              <a:cs typeface="Times New Roman"/>
            </a:endParaRPr>
          </a:p>
          <a:p>
            <a:endParaRPr lang="tr-TR" sz="2800" spc="-5" dirty="0" smtClean="0">
              <a:solidFill>
                <a:srgbClr val="231F20"/>
              </a:solidFill>
              <a:cs typeface="Times New Roman"/>
            </a:endParaRPr>
          </a:p>
          <a:p>
            <a:endParaRPr lang="tr-TR" sz="2800" spc="-5" dirty="0" smtClean="0">
              <a:solidFill>
                <a:srgbClr val="231F20"/>
              </a:solidFill>
              <a:cs typeface="Times New Roman"/>
            </a:endParaRPr>
          </a:p>
          <a:p>
            <a:endParaRPr lang="tr-TR" sz="2800" dirty="0" smtClean="0">
              <a:cs typeface="Times New Roman"/>
            </a:endParaRPr>
          </a:p>
          <a:p>
            <a:endParaRPr lang="tr-TR" dirty="0"/>
          </a:p>
        </p:txBody>
      </p:sp>
      <p:sp>
        <p:nvSpPr>
          <p:cNvPr id="4" name="3 Dikdörtgen"/>
          <p:cNvSpPr/>
          <p:nvPr/>
        </p:nvSpPr>
        <p:spPr>
          <a:xfrm>
            <a:off x="4572000" y="6143644"/>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5" name="4 Dikdörtgen"/>
          <p:cNvSpPr/>
          <p:nvPr/>
        </p:nvSpPr>
        <p:spPr>
          <a:xfrm>
            <a:off x="785786" y="1643050"/>
            <a:ext cx="2928958" cy="461665"/>
          </a:xfrm>
          <a:prstGeom prst="rect">
            <a:avLst/>
          </a:prstGeom>
        </p:spPr>
        <p:txBody>
          <a:bodyPr wrap="square">
            <a:spAutoFit/>
          </a:bodyPr>
          <a:lstStyle/>
          <a:p>
            <a:r>
              <a:rPr lang="tr-TR" sz="2400" b="1" dirty="0" err="1" smtClean="0"/>
              <a:t>Serviks</a:t>
            </a:r>
            <a:r>
              <a:rPr lang="tr-TR" sz="2400" b="1" dirty="0" smtClean="0"/>
              <a:t> Kanseri</a:t>
            </a:r>
            <a:endParaRPr lang="tr-TR" sz="2400" dirty="0"/>
          </a:p>
        </p:txBody>
      </p:sp>
      <p:sp>
        <p:nvSpPr>
          <p:cNvPr id="14338" name="AutoShape 2" descr="Rahim Ağzı (Serviks) Kanseri Nedir? | Prof. Dr. Fatih Güç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4340" name="AutoShape 4" descr="Rahim Ağzı (Serviks) Kanseri Nedir? | Prof. Dr. Fatih Güç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4342" name="Picture 6" descr="Rahim Ağzı Kanseri Nedir? Nasıl Bulaşır? Belirtileri - Dr. Sait Halil"/>
          <p:cNvPicPr>
            <a:picLocks noChangeAspect="1" noChangeArrowheads="1"/>
          </p:cNvPicPr>
          <p:nvPr/>
        </p:nvPicPr>
        <p:blipFill>
          <a:blip r:embed="rId2"/>
          <a:srcRect/>
          <a:stretch>
            <a:fillRect/>
          </a:stretch>
        </p:blipFill>
        <p:spPr bwMode="auto">
          <a:xfrm>
            <a:off x="5214942" y="2714620"/>
            <a:ext cx="3000396" cy="193384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dirty="0" smtClean="0"/>
              <a:t/>
            </a:r>
            <a:br>
              <a:rPr lang="tr-TR" sz="4000" dirty="0" smtClean="0"/>
            </a:br>
            <a:r>
              <a:rPr lang="tr-TR" sz="4000" dirty="0" smtClean="0"/>
              <a:t>Periyodik Sağlık Muayenesi</a:t>
            </a:r>
            <a:br>
              <a:rPr lang="tr-TR" sz="4000" dirty="0" smtClean="0"/>
            </a:br>
            <a:endParaRPr lang="tr-TR" sz="4000" dirty="0"/>
          </a:p>
        </p:txBody>
      </p:sp>
      <p:sp>
        <p:nvSpPr>
          <p:cNvPr id="3" name="2 İçerik Yer Tutucusu"/>
          <p:cNvSpPr>
            <a:spLocks noGrp="1"/>
          </p:cNvSpPr>
          <p:nvPr>
            <p:ph idx="1"/>
          </p:nvPr>
        </p:nvSpPr>
        <p:spPr>
          <a:xfrm>
            <a:off x="457200" y="1600200"/>
            <a:ext cx="8507288" cy="4781128"/>
          </a:xfrm>
        </p:spPr>
        <p:txBody>
          <a:bodyPr>
            <a:normAutofit/>
          </a:bodyPr>
          <a:lstStyle/>
          <a:p>
            <a:pPr indent="-255588">
              <a:spcAft>
                <a:spcPct val="0"/>
              </a:spcAft>
            </a:pPr>
            <a:endParaRPr lang="tr-TR" sz="2000" dirty="0" smtClean="0"/>
          </a:p>
          <a:p>
            <a:pPr indent="-255588">
              <a:spcAft>
                <a:spcPct val="0"/>
              </a:spcAft>
              <a:buNone/>
            </a:pPr>
            <a:r>
              <a:rPr lang="tr-TR" sz="2400" dirty="0" smtClean="0"/>
              <a:t>TANIM </a:t>
            </a:r>
          </a:p>
          <a:p>
            <a:pPr indent="-255588">
              <a:spcAft>
                <a:spcPct val="0"/>
              </a:spcAft>
              <a:buNone/>
            </a:pPr>
            <a:endParaRPr lang="tr-TR" sz="2100" dirty="0" smtClean="0"/>
          </a:p>
          <a:p>
            <a:pPr indent="-255588">
              <a:spcAft>
                <a:spcPct val="0"/>
              </a:spcAft>
            </a:pPr>
            <a:r>
              <a:rPr lang="tr-TR" sz="2100" dirty="0" smtClean="0"/>
              <a:t>Sağlıklı  veya sağlıklı görünen kişilerin görüşme ,fizik muayene ve laboratuar tetkikleri gibi bir dizi standart işlemlerle danışmanlık ve sağlık eğitimi yoluyla risk faktörlerine göre biçimlendirilmiş, kanıta dayalı olarak yapılandırılmış, spesifik, etkin, uygulanabilir ve kabul edilebilir bir izlem programı</a:t>
            </a:r>
          </a:p>
          <a:p>
            <a:pPr indent="-255588">
              <a:spcAft>
                <a:spcPct val="0"/>
              </a:spcAft>
            </a:pPr>
            <a:endParaRPr lang="tr-TR" sz="2000" dirty="0" smtClean="0"/>
          </a:p>
          <a:p>
            <a:pPr indent="-255588">
              <a:spcAft>
                <a:spcPct val="0"/>
              </a:spcAft>
            </a:pPr>
            <a:endParaRPr lang="tr-TR" sz="2000" dirty="0" smtClean="0"/>
          </a:p>
          <a:p>
            <a:pPr indent="-255588">
              <a:spcAft>
                <a:spcPct val="0"/>
              </a:spcAft>
            </a:pPr>
            <a:endParaRPr lang="tr-TR" sz="2000" dirty="0" smtClean="0"/>
          </a:p>
          <a:p>
            <a:pPr indent="-255588">
              <a:spcAft>
                <a:spcPct val="0"/>
              </a:spcAft>
            </a:pPr>
            <a:endParaRPr lang="tr-TR" sz="2000" dirty="0" smtClean="0"/>
          </a:p>
          <a:p>
            <a:pPr indent="-255588">
              <a:spcAft>
                <a:spcPct val="0"/>
              </a:spcAft>
            </a:pPr>
            <a:endParaRPr lang="tr-TR" sz="2000" dirty="0" smtClean="0"/>
          </a:p>
        </p:txBody>
      </p:sp>
      <p:sp>
        <p:nvSpPr>
          <p:cNvPr id="55298" name="AutoShape 2" descr="Aile Hekimliği Dairesi Başkanlığ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5300" name="AutoShape 4" descr="Aile Hekimliği Dairesi Başkanlığ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5302" name="AutoShape 6" descr="Aile Hekimliği Dairesi Başkanlığ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5304" name="AutoShape 8" descr="Aile Hekimliği Dairesi Başkanlığ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5306" name="AutoShape 10" descr="Aile Hekimliği Dairesi Başkanlığ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5308" name="Picture 12" descr="Aile Hekimliği Dairesi Başkanlığı"/>
          <p:cNvPicPr>
            <a:picLocks noChangeAspect="1" noChangeArrowheads="1"/>
          </p:cNvPicPr>
          <p:nvPr/>
        </p:nvPicPr>
        <p:blipFill>
          <a:blip r:embed="rId2" cstate="print"/>
          <a:srcRect/>
          <a:stretch>
            <a:fillRect/>
          </a:stretch>
        </p:blipFill>
        <p:spPr bwMode="auto">
          <a:xfrm>
            <a:off x="857224" y="4643446"/>
            <a:ext cx="2666987" cy="2000240"/>
          </a:xfrm>
          <a:prstGeom prst="rect">
            <a:avLst/>
          </a:prstGeom>
          <a:noFill/>
        </p:spPr>
      </p:pic>
      <p:sp>
        <p:nvSpPr>
          <p:cNvPr id="10" name="9 Dikdörtgen"/>
          <p:cNvSpPr/>
          <p:nvPr/>
        </p:nvSpPr>
        <p:spPr>
          <a:xfrm>
            <a:off x="4572000" y="6215082"/>
            <a:ext cx="4572000" cy="400110"/>
          </a:xfrm>
          <a:prstGeom prst="rect">
            <a:avLst/>
          </a:prstGeom>
        </p:spPr>
        <p:txBody>
          <a:bodyPr>
            <a:spAutoFit/>
          </a:bodyPr>
          <a:lstStyle/>
          <a:p>
            <a:pPr indent="-255588">
              <a:spcAft>
                <a:spcPct val="0"/>
              </a:spcAft>
            </a:pPr>
            <a:r>
              <a:rPr lang="tr-TR" sz="1000" dirty="0" smtClean="0"/>
              <a:t>Periyodik sağlık muayenelerine genel bakış,</a:t>
            </a:r>
            <a:r>
              <a:rPr lang="de-DE" sz="1000" dirty="0" smtClean="0"/>
              <a:t> Türk </a:t>
            </a:r>
            <a:r>
              <a:rPr lang="de-DE" sz="1000" dirty="0" err="1" smtClean="0"/>
              <a:t>Aile</a:t>
            </a:r>
            <a:r>
              <a:rPr lang="de-DE" sz="1000" dirty="0" smtClean="0"/>
              <a:t> </a:t>
            </a:r>
            <a:r>
              <a:rPr lang="de-DE" sz="1000" dirty="0" err="1" smtClean="0"/>
              <a:t>Hek</a:t>
            </a:r>
            <a:r>
              <a:rPr lang="de-DE" sz="1000" dirty="0" smtClean="0"/>
              <a:t> </a:t>
            </a:r>
            <a:r>
              <a:rPr lang="de-DE" sz="1000" dirty="0" err="1" smtClean="0"/>
              <a:t>Derg</a:t>
            </a:r>
            <a:r>
              <a:rPr lang="de-DE" sz="1000" dirty="0" smtClean="0"/>
              <a:t> 2017; 21 (2): 82-89 © TAHUD 2017</a:t>
            </a:r>
            <a:endParaRPr lang="tr-TR"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188640"/>
            <a:ext cx="8229600" cy="1143000"/>
          </a:xfrm>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57200" y="1857364"/>
            <a:ext cx="4043362" cy="4500594"/>
          </a:xfrm>
        </p:spPr>
        <p:txBody>
          <a:bodyPr>
            <a:normAutofit/>
          </a:bodyPr>
          <a:lstStyle/>
          <a:p>
            <a:endParaRPr lang="tr-TR" sz="2400" b="1" dirty="0" smtClean="0">
              <a:solidFill>
                <a:srgbClr val="231F20"/>
              </a:solidFill>
              <a:cs typeface="Times New Roman"/>
            </a:endParaRPr>
          </a:p>
          <a:p>
            <a:endParaRPr lang="tr-TR" sz="2400" b="1" dirty="0" smtClean="0">
              <a:solidFill>
                <a:srgbClr val="231F20"/>
              </a:solidFill>
              <a:cs typeface="Times New Roman"/>
            </a:endParaRPr>
          </a:p>
          <a:p>
            <a:r>
              <a:rPr lang="tr-TR" sz="2400" dirty="0" smtClean="0">
                <a:solidFill>
                  <a:srgbClr val="231F20"/>
                </a:solidFill>
                <a:cs typeface="Times New Roman"/>
              </a:rPr>
              <a:t>50-70 yaş yetişkinler; </a:t>
            </a:r>
          </a:p>
          <a:p>
            <a:pPr lvl="1"/>
            <a:r>
              <a:rPr lang="tr-TR" sz="2000" u="sng" dirty="0" smtClean="0">
                <a:cs typeface="Times New Roman"/>
              </a:rPr>
              <a:t>yılda  bir </a:t>
            </a:r>
            <a:r>
              <a:rPr lang="tr-TR" sz="2000" dirty="0" smtClean="0">
                <a:solidFill>
                  <a:srgbClr val="231F20"/>
                </a:solidFill>
                <a:cs typeface="Times New Roman"/>
              </a:rPr>
              <a:t>gaitada gizli kan testi </a:t>
            </a:r>
          </a:p>
          <a:p>
            <a:pPr lvl="1"/>
            <a:r>
              <a:rPr lang="tr-TR" sz="2000" dirty="0" smtClean="0">
                <a:solidFill>
                  <a:srgbClr val="231F20"/>
                </a:solidFill>
                <a:cs typeface="Times New Roman"/>
              </a:rPr>
              <a:t>her </a:t>
            </a:r>
            <a:r>
              <a:rPr lang="tr-TR" sz="2000" u="sng" dirty="0" smtClean="0">
                <a:cs typeface="Times New Roman"/>
              </a:rPr>
              <a:t>on</a:t>
            </a:r>
            <a:r>
              <a:rPr lang="tr-TR" sz="2000" u="sng" spc="-185" dirty="0" smtClean="0">
                <a:cs typeface="Times New Roman"/>
              </a:rPr>
              <a:t> </a:t>
            </a:r>
            <a:r>
              <a:rPr lang="tr-TR" sz="2000" u="sng" dirty="0" smtClean="0">
                <a:cs typeface="Times New Roman"/>
              </a:rPr>
              <a:t>yılda bir </a:t>
            </a:r>
            <a:r>
              <a:rPr lang="tr-TR" sz="2000" dirty="0" err="1" smtClean="0">
                <a:solidFill>
                  <a:srgbClr val="231F20"/>
                </a:solidFill>
                <a:cs typeface="Times New Roman"/>
              </a:rPr>
              <a:t>kolonoskopi</a:t>
            </a:r>
            <a:r>
              <a:rPr lang="tr-TR" sz="2000" dirty="0" smtClean="0">
                <a:solidFill>
                  <a:srgbClr val="231F20"/>
                </a:solidFill>
                <a:cs typeface="Times New Roman"/>
              </a:rPr>
              <a:t> yapılması için</a:t>
            </a:r>
            <a:r>
              <a:rPr lang="tr-TR" sz="2000" spc="-70" dirty="0" smtClean="0">
                <a:solidFill>
                  <a:srgbClr val="231F20"/>
                </a:solidFill>
                <a:cs typeface="Times New Roman"/>
              </a:rPr>
              <a:t> </a:t>
            </a:r>
            <a:r>
              <a:rPr lang="tr-TR" sz="2000" spc="-5" dirty="0" smtClean="0">
                <a:solidFill>
                  <a:srgbClr val="231F20"/>
                </a:solidFill>
                <a:cs typeface="Times New Roman"/>
              </a:rPr>
              <a:t>yönlendirilmeli</a:t>
            </a:r>
          </a:p>
          <a:p>
            <a:endParaRPr lang="tr-TR" sz="2800" spc="-5" dirty="0" smtClean="0">
              <a:solidFill>
                <a:srgbClr val="231F20"/>
              </a:solidFill>
              <a:cs typeface="Times New Roman"/>
            </a:endParaRPr>
          </a:p>
          <a:p>
            <a:endParaRPr lang="tr-TR" sz="2800" spc="-5" dirty="0" smtClean="0">
              <a:solidFill>
                <a:srgbClr val="231F20"/>
              </a:solidFill>
              <a:cs typeface="Times New Roman"/>
            </a:endParaRPr>
          </a:p>
          <a:p>
            <a:endParaRPr lang="tr-TR" sz="1300" spc="-5" dirty="0" smtClean="0">
              <a:solidFill>
                <a:srgbClr val="231F20"/>
              </a:solidFill>
              <a:cs typeface="Times New Roman"/>
            </a:endParaRPr>
          </a:p>
          <a:p>
            <a:endParaRPr lang="tr-TR" sz="2800" spc="-5" dirty="0" smtClean="0">
              <a:solidFill>
                <a:srgbClr val="231F20"/>
              </a:solidFill>
              <a:cs typeface="Times New Roman"/>
            </a:endParaRPr>
          </a:p>
          <a:p>
            <a:endParaRPr lang="tr-TR" sz="2800" dirty="0" smtClean="0">
              <a:cs typeface="Times New Roman"/>
            </a:endParaRPr>
          </a:p>
          <a:p>
            <a:endParaRPr lang="tr-TR" dirty="0"/>
          </a:p>
        </p:txBody>
      </p:sp>
      <p:sp>
        <p:nvSpPr>
          <p:cNvPr id="4" name="3 Dikdörtgen"/>
          <p:cNvSpPr/>
          <p:nvPr/>
        </p:nvSpPr>
        <p:spPr>
          <a:xfrm>
            <a:off x="4572000" y="6072206"/>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b="1"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b="1" i="1" dirty="0" smtClean="0">
              <a:latin typeface="Times New Roman"/>
              <a:cs typeface="Times New Roman"/>
            </a:endParaRPr>
          </a:p>
        </p:txBody>
      </p:sp>
      <p:sp>
        <p:nvSpPr>
          <p:cNvPr id="5" name="4 Dikdörtgen"/>
          <p:cNvSpPr/>
          <p:nvPr/>
        </p:nvSpPr>
        <p:spPr>
          <a:xfrm>
            <a:off x="642910" y="1643050"/>
            <a:ext cx="2431307" cy="461665"/>
          </a:xfrm>
          <a:prstGeom prst="rect">
            <a:avLst/>
          </a:prstGeom>
        </p:spPr>
        <p:txBody>
          <a:bodyPr wrap="none">
            <a:spAutoFit/>
          </a:bodyPr>
          <a:lstStyle/>
          <a:p>
            <a:r>
              <a:rPr lang="tr-TR" sz="2400" b="1" dirty="0" err="1" smtClean="0"/>
              <a:t>Kolorektal</a:t>
            </a:r>
            <a:r>
              <a:rPr lang="tr-TR" sz="2400" b="1" dirty="0" smtClean="0"/>
              <a:t> Kanser</a:t>
            </a:r>
            <a:endParaRPr lang="tr-TR" sz="2400" dirty="0"/>
          </a:p>
        </p:txBody>
      </p:sp>
      <p:sp>
        <p:nvSpPr>
          <p:cNvPr id="16388" name="AutoShape 4" descr="Kolon Kanseri Nedir? Kolon Kanseri Belirtileri ve Tedavi Yöntemleri  Nelerdir? - Memor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0" name="AutoShape 6" descr="Kolon Kanseri Nedir? Kolon Kanseri Belirtileri ve Tedavi Yöntemleri  Nelerdir? - Memor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2" name="AutoShape 8" descr="Kolon Kanseri Nedir? Kolon Kanseri Belirtileri ve Tedavi Yöntemleri  Nelerdir? - Memor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4" name="AutoShape 10" descr="Kolon Kanseri Nedir? Kolon Kanseri Belirtileri ve Tedavi Yöntemleri  Nelerdir? - Memor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6398" name="Picture 14" descr="Kolonoskopi nedir? - Doç. Dr. Musa Aydınlı (Gastroenteroloji Uz.) - YouTube"/>
          <p:cNvPicPr>
            <a:picLocks noChangeAspect="1" noChangeArrowheads="1"/>
          </p:cNvPicPr>
          <p:nvPr/>
        </p:nvPicPr>
        <p:blipFill>
          <a:blip r:embed="rId3"/>
          <a:srcRect/>
          <a:stretch>
            <a:fillRect/>
          </a:stretch>
        </p:blipFill>
        <p:spPr bwMode="auto">
          <a:xfrm>
            <a:off x="5214942" y="3214686"/>
            <a:ext cx="3556024" cy="200026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57200" y="1928802"/>
            <a:ext cx="4757742" cy="4197361"/>
          </a:xfrm>
        </p:spPr>
        <p:txBody>
          <a:bodyPr>
            <a:normAutofit fontScale="92500" lnSpcReduction="10000"/>
          </a:bodyPr>
          <a:lstStyle/>
          <a:p>
            <a:endParaRPr lang="tr-TR" sz="2400" b="1" dirty="0" smtClean="0"/>
          </a:p>
          <a:p>
            <a:endParaRPr lang="tr-TR" sz="2400" b="1" dirty="0" smtClean="0"/>
          </a:p>
          <a:p>
            <a:r>
              <a:rPr lang="en-US" sz="2400" dirty="0" err="1" smtClean="0"/>
              <a:t>Birinci</a:t>
            </a:r>
            <a:r>
              <a:rPr lang="en-US" sz="2400" dirty="0" smtClean="0"/>
              <a:t> </a:t>
            </a:r>
            <a:r>
              <a:rPr lang="en-US" sz="2400" dirty="0" err="1" smtClean="0"/>
              <a:t>derece</a:t>
            </a:r>
            <a:r>
              <a:rPr lang="en-US" sz="2400" dirty="0" smtClean="0"/>
              <a:t> </a:t>
            </a:r>
            <a:r>
              <a:rPr lang="en-US" sz="2400" dirty="0" err="1" smtClean="0"/>
              <a:t>akrabalarında</a:t>
            </a:r>
            <a:endParaRPr lang="tr-TR" sz="2400" dirty="0" smtClean="0"/>
          </a:p>
          <a:p>
            <a:pPr lvl="1"/>
            <a:r>
              <a:rPr lang="en-US" sz="2000" dirty="0" err="1" smtClean="0"/>
              <a:t>kolorektal</a:t>
            </a:r>
            <a:r>
              <a:rPr lang="en-US" sz="2000" dirty="0" smtClean="0"/>
              <a:t> </a:t>
            </a:r>
            <a:r>
              <a:rPr lang="en-US" sz="2000" dirty="0" err="1" smtClean="0"/>
              <a:t>kanser</a:t>
            </a:r>
            <a:endParaRPr lang="tr-TR" sz="2000" dirty="0" smtClean="0"/>
          </a:p>
          <a:p>
            <a:pPr lvl="1"/>
            <a:r>
              <a:rPr lang="en-US" sz="2000" dirty="0" err="1" smtClean="0"/>
              <a:t>adenomatöz</a:t>
            </a:r>
            <a:r>
              <a:rPr lang="en-US" sz="2000" dirty="0" smtClean="0"/>
              <a:t> </a:t>
            </a:r>
            <a:r>
              <a:rPr lang="en-US" sz="2000" dirty="0" err="1" smtClean="0"/>
              <a:t>polip</a:t>
            </a:r>
            <a:r>
              <a:rPr lang="en-US" sz="2000" dirty="0" smtClean="0"/>
              <a:t> </a:t>
            </a:r>
            <a:r>
              <a:rPr lang="tr-TR" sz="2000" dirty="0" smtClean="0"/>
              <a:t>         </a:t>
            </a:r>
          </a:p>
          <a:p>
            <a:pPr lvl="1">
              <a:buNone/>
            </a:pPr>
            <a:r>
              <a:rPr lang="en-US" sz="2400" dirty="0" smtClean="0"/>
              <a:t>40 </a:t>
            </a:r>
            <a:r>
              <a:rPr lang="en-US" sz="2400" dirty="0" err="1" smtClean="0"/>
              <a:t>yaşında</a:t>
            </a:r>
            <a:r>
              <a:rPr lang="en-US" sz="2400" dirty="0" smtClean="0"/>
              <a:t> </a:t>
            </a:r>
            <a:r>
              <a:rPr lang="en-US" sz="2400" dirty="0" err="1" smtClean="0"/>
              <a:t>başla</a:t>
            </a:r>
            <a:r>
              <a:rPr lang="tr-TR" sz="2400" dirty="0" smtClean="0"/>
              <a:t>n</a:t>
            </a:r>
            <a:r>
              <a:rPr lang="en-US" sz="2400" dirty="0" smtClean="0"/>
              <a:t>m</a:t>
            </a:r>
            <a:r>
              <a:rPr lang="tr-TR" sz="2400" dirty="0" smtClean="0"/>
              <a:t>alı</a:t>
            </a:r>
          </a:p>
          <a:p>
            <a:endParaRPr lang="tr-TR" sz="2400" dirty="0" smtClean="0"/>
          </a:p>
          <a:p>
            <a:r>
              <a:rPr lang="tr-TR" sz="2400" dirty="0" smtClean="0"/>
              <a:t>B</a:t>
            </a:r>
            <a:r>
              <a:rPr lang="en-US" sz="2400" dirty="0" err="1" smtClean="0"/>
              <a:t>irinci</a:t>
            </a:r>
            <a:r>
              <a:rPr lang="en-US" sz="2400" dirty="0" smtClean="0"/>
              <a:t> </a:t>
            </a:r>
            <a:r>
              <a:rPr lang="en-US" sz="2400" dirty="0" err="1" smtClean="0"/>
              <a:t>derece</a:t>
            </a:r>
            <a:r>
              <a:rPr lang="en-US" sz="2400" dirty="0" smtClean="0"/>
              <a:t> </a:t>
            </a:r>
            <a:r>
              <a:rPr lang="en-US" sz="2400" dirty="0" err="1" smtClean="0"/>
              <a:t>akrabalarında</a:t>
            </a:r>
            <a:r>
              <a:rPr lang="en-US" sz="2400" dirty="0" smtClean="0"/>
              <a:t> </a:t>
            </a:r>
            <a:endParaRPr lang="tr-TR" sz="2400" dirty="0" smtClean="0"/>
          </a:p>
          <a:p>
            <a:pPr lvl="1"/>
            <a:r>
              <a:rPr lang="en-US" sz="2000" dirty="0" err="1" smtClean="0"/>
              <a:t>erken</a:t>
            </a:r>
            <a:r>
              <a:rPr lang="en-US" sz="2000" dirty="0" smtClean="0"/>
              <a:t> </a:t>
            </a:r>
            <a:r>
              <a:rPr lang="en-US" sz="2000" dirty="0" err="1" smtClean="0"/>
              <a:t>yaşta</a:t>
            </a:r>
            <a:r>
              <a:rPr lang="en-US" sz="2000" dirty="0" smtClean="0"/>
              <a:t> </a:t>
            </a:r>
            <a:r>
              <a:rPr lang="en-US" sz="2000" dirty="0" err="1" smtClean="0"/>
              <a:t>kolorektal</a:t>
            </a:r>
            <a:r>
              <a:rPr lang="en-US" sz="2000" dirty="0" smtClean="0"/>
              <a:t> </a:t>
            </a:r>
            <a:r>
              <a:rPr lang="en-US" sz="2000" dirty="0" err="1" smtClean="0"/>
              <a:t>kanser</a:t>
            </a:r>
            <a:endParaRPr lang="tr-TR" sz="2000" dirty="0" smtClean="0"/>
          </a:p>
          <a:p>
            <a:pPr>
              <a:buNone/>
            </a:pPr>
            <a:r>
              <a:rPr lang="tr-TR" sz="2400" dirty="0" smtClean="0"/>
              <a:t>      </a:t>
            </a:r>
            <a:r>
              <a:rPr lang="en-US" sz="2400" dirty="0" smtClean="0"/>
              <a:t>40 </a:t>
            </a:r>
            <a:r>
              <a:rPr lang="en-US" sz="2400" dirty="0" err="1" smtClean="0"/>
              <a:t>yaşından</a:t>
            </a:r>
            <a:r>
              <a:rPr lang="en-US" sz="2400" dirty="0" smtClean="0"/>
              <a:t> </a:t>
            </a:r>
            <a:r>
              <a:rPr lang="en-US" sz="2400" dirty="0" err="1" smtClean="0"/>
              <a:t>bağımsız</a:t>
            </a:r>
            <a:r>
              <a:rPr lang="en-US" sz="2400" dirty="0" smtClean="0"/>
              <a:t> </a:t>
            </a:r>
            <a:r>
              <a:rPr lang="en-US" sz="2400" dirty="0" err="1" smtClean="0"/>
              <a:t>olarak</a:t>
            </a:r>
            <a:r>
              <a:rPr lang="en-US" sz="2400" dirty="0" smtClean="0"/>
              <a:t> </a:t>
            </a:r>
            <a:r>
              <a:rPr lang="en-US" sz="2400" dirty="0" err="1" smtClean="0"/>
              <a:t>kanserin</a:t>
            </a:r>
            <a:r>
              <a:rPr lang="en-US" sz="2400" dirty="0" smtClean="0"/>
              <a:t> </a:t>
            </a:r>
            <a:r>
              <a:rPr lang="en-US" sz="2400" dirty="0" err="1" smtClean="0"/>
              <a:t>çıkış</a:t>
            </a:r>
            <a:r>
              <a:rPr lang="en-US" sz="2400" dirty="0" smtClean="0"/>
              <a:t> </a:t>
            </a:r>
            <a:r>
              <a:rPr lang="en-US" sz="2400" dirty="0" err="1" smtClean="0"/>
              <a:t>yaşından</a:t>
            </a:r>
            <a:r>
              <a:rPr lang="en-US" sz="2400" dirty="0" smtClean="0"/>
              <a:t> </a:t>
            </a:r>
            <a:r>
              <a:rPr lang="en-US" sz="2400" dirty="0" err="1" smtClean="0"/>
              <a:t>beş</a:t>
            </a:r>
            <a:r>
              <a:rPr lang="en-US" sz="2400" dirty="0" smtClean="0"/>
              <a:t> </a:t>
            </a:r>
            <a:r>
              <a:rPr lang="en-US" sz="2400" dirty="0" err="1" smtClean="0"/>
              <a:t>yıl</a:t>
            </a:r>
            <a:r>
              <a:rPr lang="en-US" sz="2400" dirty="0" smtClean="0"/>
              <a:t> </a:t>
            </a:r>
            <a:r>
              <a:rPr lang="en-US" sz="2400" dirty="0" err="1" smtClean="0"/>
              <a:t>önce</a:t>
            </a:r>
            <a:r>
              <a:rPr lang="en-US" sz="2400" dirty="0" smtClean="0"/>
              <a:t> </a:t>
            </a:r>
            <a:r>
              <a:rPr lang="en-US" sz="2400" dirty="0" err="1" smtClean="0"/>
              <a:t>başla</a:t>
            </a:r>
            <a:r>
              <a:rPr lang="tr-TR" sz="2400" dirty="0" err="1" smtClean="0"/>
              <a:t>nmalı</a:t>
            </a:r>
            <a:endParaRPr lang="tr-TR" sz="2400" dirty="0" smtClean="0"/>
          </a:p>
          <a:p>
            <a:endParaRPr lang="tr-TR" sz="2400" b="1" dirty="0" smtClean="0"/>
          </a:p>
          <a:p>
            <a:endParaRPr lang="tr-TR" sz="1600" b="1" i="1" dirty="0" smtClean="0">
              <a:solidFill>
                <a:srgbClr val="231F20"/>
              </a:solidFill>
              <a:latin typeface="Times New Roman"/>
              <a:cs typeface="Times New Roman"/>
            </a:endParaRPr>
          </a:p>
          <a:p>
            <a:endParaRPr lang="tr-TR" sz="2400" dirty="0"/>
          </a:p>
        </p:txBody>
      </p:sp>
      <p:sp>
        <p:nvSpPr>
          <p:cNvPr id="4" name="3 Dikdörtgen"/>
          <p:cNvSpPr/>
          <p:nvPr/>
        </p:nvSpPr>
        <p:spPr>
          <a:xfrm>
            <a:off x="4572000" y="6143644"/>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5" name="4 Dikdörtgen"/>
          <p:cNvSpPr/>
          <p:nvPr/>
        </p:nvSpPr>
        <p:spPr>
          <a:xfrm>
            <a:off x="714348" y="1428736"/>
            <a:ext cx="2928958" cy="461665"/>
          </a:xfrm>
          <a:prstGeom prst="rect">
            <a:avLst/>
          </a:prstGeom>
        </p:spPr>
        <p:txBody>
          <a:bodyPr wrap="square">
            <a:spAutoFit/>
          </a:bodyPr>
          <a:lstStyle/>
          <a:p>
            <a:r>
              <a:rPr lang="tr-TR" sz="2400" b="1" dirty="0" err="1" smtClean="0"/>
              <a:t>Kolorektal</a:t>
            </a:r>
            <a:r>
              <a:rPr lang="tr-TR" sz="2400" b="1" dirty="0" smtClean="0"/>
              <a:t> Kanser</a:t>
            </a:r>
            <a:endParaRPr lang="tr-TR" sz="2400" dirty="0"/>
          </a:p>
        </p:txBody>
      </p:sp>
      <p:pic>
        <p:nvPicPr>
          <p:cNvPr id="6" name="Picture 12" descr="Colorectal cancer (CRC)"/>
          <p:cNvPicPr>
            <a:picLocks noChangeAspect="1" noChangeArrowheads="1"/>
          </p:cNvPicPr>
          <p:nvPr/>
        </p:nvPicPr>
        <p:blipFill>
          <a:blip r:embed="rId2"/>
          <a:srcRect/>
          <a:stretch>
            <a:fillRect/>
          </a:stretch>
        </p:blipFill>
        <p:spPr bwMode="auto">
          <a:xfrm>
            <a:off x="5786446" y="3286124"/>
            <a:ext cx="2325478" cy="1928779"/>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Erişkinlik Dönemi</a:t>
            </a:r>
            <a:endParaRPr lang="tr-TR" sz="4000" dirty="0"/>
          </a:p>
        </p:txBody>
      </p:sp>
      <p:sp>
        <p:nvSpPr>
          <p:cNvPr id="3" name="2 İçerik Yer Tutucusu"/>
          <p:cNvSpPr>
            <a:spLocks noGrp="1"/>
          </p:cNvSpPr>
          <p:nvPr>
            <p:ph idx="1"/>
          </p:nvPr>
        </p:nvSpPr>
        <p:spPr>
          <a:xfrm>
            <a:off x="457200" y="1857364"/>
            <a:ext cx="4543428" cy="4268799"/>
          </a:xfrm>
        </p:spPr>
        <p:txBody>
          <a:bodyPr>
            <a:normAutofit fontScale="92500"/>
          </a:bodyPr>
          <a:lstStyle/>
          <a:p>
            <a:endParaRPr lang="tr-TR" sz="2400" b="1" dirty="0" smtClean="0">
              <a:solidFill>
                <a:srgbClr val="231F20"/>
              </a:solidFill>
              <a:cs typeface="Times New Roman"/>
            </a:endParaRPr>
          </a:p>
          <a:p>
            <a:endParaRPr lang="tr-TR" sz="2400" b="1" dirty="0" smtClean="0">
              <a:solidFill>
                <a:srgbClr val="231F20"/>
              </a:solidFill>
              <a:cs typeface="Times New Roman"/>
            </a:endParaRPr>
          </a:p>
          <a:p>
            <a:r>
              <a:rPr lang="tr-TR" sz="2400" dirty="0" smtClean="0">
                <a:solidFill>
                  <a:srgbClr val="231F20"/>
                </a:solidFill>
                <a:cs typeface="Times New Roman"/>
              </a:rPr>
              <a:t>Ailesinde prostat kanseri hikayesi olan 40 yaşından büyük erkekler </a:t>
            </a:r>
          </a:p>
          <a:p>
            <a:endParaRPr lang="tr-TR" sz="2400" dirty="0" smtClean="0">
              <a:solidFill>
                <a:srgbClr val="231F20"/>
              </a:solidFill>
              <a:cs typeface="Times New Roman"/>
            </a:endParaRPr>
          </a:p>
          <a:p>
            <a:r>
              <a:rPr lang="tr-TR" sz="2400" dirty="0" smtClean="0">
                <a:solidFill>
                  <a:srgbClr val="231F20"/>
                </a:solidFill>
                <a:cs typeface="Times New Roman"/>
              </a:rPr>
              <a:t>Aile hikayesi olmayan 50</a:t>
            </a:r>
            <a:r>
              <a:rPr lang="tr-TR" sz="2400" spc="-35" dirty="0" smtClean="0">
                <a:solidFill>
                  <a:srgbClr val="231F20"/>
                </a:solidFill>
                <a:cs typeface="Times New Roman"/>
              </a:rPr>
              <a:t> </a:t>
            </a:r>
            <a:r>
              <a:rPr lang="tr-TR" sz="2400" dirty="0" smtClean="0">
                <a:solidFill>
                  <a:srgbClr val="231F20"/>
                </a:solidFill>
                <a:cs typeface="Times New Roman"/>
              </a:rPr>
              <a:t>yaşından</a:t>
            </a:r>
            <a:r>
              <a:rPr lang="tr-TR" sz="2400" spc="-35" dirty="0" smtClean="0">
                <a:solidFill>
                  <a:srgbClr val="231F20"/>
                </a:solidFill>
                <a:cs typeface="Times New Roman"/>
              </a:rPr>
              <a:t> </a:t>
            </a:r>
            <a:r>
              <a:rPr lang="tr-TR" sz="2400" dirty="0" smtClean="0">
                <a:solidFill>
                  <a:srgbClr val="231F20"/>
                </a:solidFill>
                <a:cs typeface="Times New Roman"/>
              </a:rPr>
              <a:t>büyük</a:t>
            </a:r>
            <a:r>
              <a:rPr lang="tr-TR" sz="2400" spc="-35" dirty="0" smtClean="0">
                <a:solidFill>
                  <a:srgbClr val="231F20"/>
                </a:solidFill>
                <a:cs typeface="Times New Roman"/>
              </a:rPr>
              <a:t> </a:t>
            </a:r>
            <a:r>
              <a:rPr lang="tr-TR" sz="2400" dirty="0" smtClean="0">
                <a:solidFill>
                  <a:srgbClr val="231F20"/>
                </a:solidFill>
                <a:cs typeface="Times New Roman"/>
              </a:rPr>
              <a:t>erkeklerde</a:t>
            </a:r>
            <a:r>
              <a:rPr lang="tr-TR" sz="2400" spc="-35" dirty="0" smtClean="0">
                <a:solidFill>
                  <a:srgbClr val="231F20"/>
                </a:solidFill>
                <a:cs typeface="Times New Roman"/>
              </a:rPr>
              <a:t> </a:t>
            </a:r>
            <a:r>
              <a:rPr lang="tr-TR" sz="2400" dirty="0" smtClean="0">
                <a:solidFill>
                  <a:srgbClr val="231F20"/>
                </a:solidFill>
                <a:cs typeface="Times New Roman"/>
              </a:rPr>
              <a:t>erken</a:t>
            </a:r>
            <a:r>
              <a:rPr lang="tr-TR" sz="2400" spc="-35" dirty="0" smtClean="0">
                <a:solidFill>
                  <a:srgbClr val="231F20"/>
                </a:solidFill>
                <a:cs typeface="Times New Roman"/>
              </a:rPr>
              <a:t> </a:t>
            </a:r>
            <a:r>
              <a:rPr lang="tr-TR" sz="2400" dirty="0" smtClean="0">
                <a:solidFill>
                  <a:srgbClr val="231F20"/>
                </a:solidFill>
                <a:cs typeface="Times New Roman"/>
              </a:rPr>
              <a:t>tanı</a:t>
            </a:r>
            <a:r>
              <a:rPr lang="tr-TR" sz="2400" spc="-35" dirty="0" smtClean="0">
                <a:solidFill>
                  <a:srgbClr val="231F20"/>
                </a:solidFill>
                <a:cs typeface="Times New Roman"/>
              </a:rPr>
              <a:t> </a:t>
            </a:r>
            <a:r>
              <a:rPr lang="tr-TR" sz="2400" dirty="0" smtClean="0">
                <a:solidFill>
                  <a:srgbClr val="231F20"/>
                </a:solidFill>
                <a:cs typeface="Times New Roman"/>
              </a:rPr>
              <a:t>ve</a:t>
            </a:r>
            <a:r>
              <a:rPr lang="tr-TR" sz="2400" spc="-35" dirty="0" smtClean="0">
                <a:solidFill>
                  <a:srgbClr val="231F20"/>
                </a:solidFill>
                <a:cs typeface="Times New Roman"/>
              </a:rPr>
              <a:t> </a:t>
            </a:r>
            <a:r>
              <a:rPr lang="tr-TR" sz="2400" dirty="0" smtClean="0">
                <a:solidFill>
                  <a:srgbClr val="231F20"/>
                </a:solidFill>
                <a:cs typeface="Times New Roman"/>
              </a:rPr>
              <a:t>önleme amaçlı hasta </a:t>
            </a:r>
            <a:r>
              <a:rPr lang="tr-TR" sz="2400" spc="-5" dirty="0" smtClean="0">
                <a:solidFill>
                  <a:srgbClr val="231F20"/>
                </a:solidFill>
                <a:cs typeface="Times New Roman"/>
              </a:rPr>
              <a:t>bilgilendirilmeli </a:t>
            </a:r>
            <a:r>
              <a:rPr lang="tr-TR" sz="2400" dirty="0" smtClean="0">
                <a:solidFill>
                  <a:srgbClr val="231F20"/>
                </a:solidFill>
                <a:cs typeface="Times New Roman"/>
              </a:rPr>
              <a:t>ve bir üroloji  uzmanına yönlendirilmeli</a:t>
            </a:r>
            <a:endParaRPr lang="tr-TR" sz="2400" spc="-10" dirty="0" smtClean="0">
              <a:solidFill>
                <a:srgbClr val="231F20"/>
              </a:solidFill>
              <a:cs typeface="Times New Roman"/>
            </a:endParaRPr>
          </a:p>
          <a:p>
            <a:endParaRPr lang="tr-TR" sz="2800" spc="-10" dirty="0" smtClean="0">
              <a:solidFill>
                <a:srgbClr val="231F20"/>
              </a:solidFill>
              <a:cs typeface="Times New Roman"/>
            </a:endParaRPr>
          </a:p>
          <a:p>
            <a:endParaRPr lang="tr-TR" sz="2800" spc="-10" dirty="0" smtClean="0">
              <a:solidFill>
                <a:srgbClr val="231F20"/>
              </a:solidFill>
              <a:cs typeface="Times New Roman"/>
            </a:endParaRPr>
          </a:p>
          <a:p>
            <a:endParaRPr lang="tr-TR" sz="1700" spc="-10" dirty="0" smtClean="0">
              <a:solidFill>
                <a:srgbClr val="231F20"/>
              </a:solidFill>
              <a:cs typeface="Times New Roman"/>
            </a:endParaRPr>
          </a:p>
          <a:p>
            <a:endParaRPr lang="tr-TR" sz="2800" dirty="0" smtClean="0">
              <a:cs typeface="Times New Roman"/>
            </a:endParaRPr>
          </a:p>
          <a:p>
            <a:endParaRPr lang="tr-TR" dirty="0"/>
          </a:p>
        </p:txBody>
      </p:sp>
      <p:sp>
        <p:nvSpPr>
          <p:cNvPr id="4" name="3 Dikdörtgen"/>
          <p:cNvSpPr/>
          <p:nvPr/>
        </p:nvSpPr>
        <p:spPr>
          <a:xfrm>
            <a:off x="4572000" y="5934670"/>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5" name="4 Dikdörtgen"/>
          <p:cNvSpPr/>
          <p:nvPr/>
        </p:nvSpPr>
        <p:spPr>
          <a:xfrm>
            <a:off x="785786" y="1857364"/>
            <a:ext cx="2113656" cy="461665"/>
          </a:xfrm>
          <a:prstGeom prst="rect">
            <a:avLst/>
          </a:prstGeom>
        </p:spPr>
        <p:txBody>
          <a:bodyPr wrap="none">
            <a:spAutoFit/>
          </a:bodyPr>
          <a:lstStyle/>
          <a:p>
            <a:r>
              <a:rPr lang="tr-TR" sz="2400" b="1" dirty="0" smtClean="0"/>
              <a:t>Prostat Kanseri</a:t>
            </a:r>
            <a:endParaRPr lang="tr-TR" sz="2400" dirty="0"/>
          </a:p>
        </p:txBody>
      </p:sp>
      <p:pic>
        <p:nvPicPr>
          <p:cNvPr id="13314" name="Picture 2" descr="Prostat kanseri nasıl tedavi edilir?"/>
          <p:cNvPicPr>
            <a:picLocks noChangeAspect="1" noChangeArrowheads="1"/>
          </p:cNvPicPr>
          <p:nvPr/>
        </p:nvPicPr>
        <p:blipFill>
          <a:blip r:embed="rId3"/>
          <a:srcRect/>
          <a:stretch>
            <a:fillRect/>
          </a:stretch>
        </p:blipFill>
        <p:spPr bwMode="auto">
          <a:xfrm>
            <a:off x="5143504" y="3429000"/>
            <a:ext cx="3334852" cy="187641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Erişkinlik Dönemi</a:t>
            </a:r>
            <a:endParaRPr lang="tr-TR" dirty="0"/>
          </a:p>
        </p:txBody>
      </p:sp>
      <p:sp>
        <p:nvSpPr>
          <p:cNvPr id="3" name="2 İçerik Yer Tutucusu"/>
          <p:cNvSpPr>
            <a:spLocks noGrp="1"/>
          </p:cNvSpPr>
          <p:nvPr>
            <p:ph idx="1"/>
          </p:nvPr>
        </p:nvSpPr>
        <p:spPr>
          <a:xfrm>
            <a:off x="457200" y="1600200"/>
            <a:ext cx="4186238" cy="4525963"/>
          </a:xfrm>
        </p:spPr>
        <p:txBody>
          <a:bodyPr>
            <a:normAutofit/>
          </a:bodyPr>
          <a:lstStyle/>
          <a:p>
            <a:endParaRPr lang="tr-TR" sz="2400" dirty="0" smtClean="0"/>
          </a:p>
          <a:p>
            <a:r>
              <a:rPr lang="tr-TR" sz="2400" dirty="0" smtClean="0"/>
              <a:t>55 ila 69 yaş erkeklerde periyodik prostat spesifik antijen (PSA) ile tarama kararı bireysel olmalı</a:t>
            </a:r>
          </a:p>
          <a:p>
            <a:endParaRPr lang="tr-TR" sz="2400" dirty="0" smtClean="0"/>
          </a:p>
          <a:p>
            <a:r>
              <a:rPr lang="tr-TR" sz="2400" dirty="0" smtClean="0"/>
              <a:t>70 yaş ve üstü erkeklerde prostat kanseri için PSA taramasına karşı </a:t>
            </a:r>
            <a:endParaRPr lang="tr-TR" sz="2400" dirty="0"/>
          </a:p>
        </p:txBody>
      </p:sp>
      <p:sp>
        <p:nvSpPr>
          <p:cNvPr id="4" name="3 Dikdörtgen"/>
          <p:cNvSpPr/>
          <p:nvPr/>
        </p:nvSpPr>
        <p:spPr>
          <a:xfrm>
            <a:off x="4572000" y="6429396"/>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USPSTF,2016 </a:t>
            </a:r>
            <a:endParaRPr lang="tr-TR" sz="1000" dirty="0"/>
          </a:p>
        </p:txBody>
      </p:sp>
      <p:sp>
        <p:nvSpPr>
          <p:cNvPr id="6" name="5 Dikdörtgen"/>
          <p:cNvSpPr/>
          <p:nvPr/>
        </p:nvSpPr>
        <p:spPr>
          <a:xfrm>
            <a:off x="642910" y="1428736"/>
            <a:ext cx="2714644" cy="400110"/>
          </a:xfrm>
          <a:prstGeom prst="rect">
            <a:avLst/>
          </a:prstGeom>
        </p:spPr>
        <p:txBody>
          <a:bodyPr wrap="square">
            <a:spAutoFit/>
          </a:bodyPr>
          <a:lstStyle/>
          <a:p>
            <a:r>
              <a:rPr lang="tr-TR" sz="2000" b="1" dirty="0" smtClean="0"/>
              <a:t>Prostat Kanseri</a:t>
            </a:r>
            <a:endParaRPr lang="tr-TR" sz="2000" dirty="0"/>
          </a:p>
        </p:txBody>
      </p:sp>
      <p:pic>
        <p:nvPicPr>
          <p:cNvPr id="7" name="Picture 2" descr="Prostat kanseri nasıl tedavi edilir?"/>
          <p:cNvPicPr>
            <a:picLocks noChangeAspect="1" noChangeArrowheads="1"/>
          </p:cNvPicPr>
          <p:nvPr/>
        </p:nvPicPr>
        <p:blipFill>
          <a:blip r:embed="rId3"/>
          <a:srcRect/>
          <a:stretch>
            <a:fillRect/>
          </a:stretch>
        </p:blipFill>
        <p:spPr bwMode="auto">
          <a:xfrm>
            <a:off x="5072066" y="2714620"/>
            <a:ext cx="3334852" cy="187641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Gebelik Dönemi</a:t>
            </a:r>
            <a:endParaRPr lang="tr-TR" dirty="0"/>
          </a:p>
        </p:txBody>
      </p:sp>
      <p:sp>
        <p:nvSpPr>
          <p:cNvPr id="3" name="2 İçerik Yer Tutucusu"/>
          <p:cNvSpPr>
            <a:spLocks noGrp="1"/>
          </p:cNvSpPr>
          <p:nvPr>
            <p:ph idx="1"/>
          </p:nvPr>
        </p:nvSpPr>
        <p:spPr>
          <a:xfrm>
            <a:off x="457200" y="1643050"/>
            <a:ext cx="4972056" cy="4483113"/>
          </a:xfrm>
        </p:spPr>
        <p:txBody>
          <a:bodyPr>
            <a:noAutofit/>
          </a:bodyPr>
          <a:lstStyle/>
          <a:p>
            <a:pPr>
              <a:buNone/>
            </a:pPr>
            <a:endParaRPr lang="tr-TR" sz="2400" dirty="0" smtClean="0"/>
          </a:p>
          <a:p>
            <a:r>
              <a:rPr lang="tr-TR" sz="2400" dirty="0" smtClean="0"/>
              <a:t>Gebelik planlayan veya gebe olan bireylerin kan grubu, </a:t>
            </a:r>
            <a:r>
              <a:rPr lang="tr-TR" sz="2400" dirty="0" err="1" smtClean="0"/>
              <a:t>Rh</a:t>
            </a:r>
            <a:r>
              <a:rPr lang="tr-TR" sz="2400" dirty="0" smtClean="0"/>
              <a:t> (D) tipi ve anti-D antikor testi</a:t>
            </a:r>
          </a:p>
          <a:p>
            <a:r>
              <a:rPr lang="tr-TR" sz="2400" dirty="0" smtClean="0"/>
              <a:t>Demir eksikliğinin taranması amacıyla hemoglobin, demir bağlama parametreleri</a:t>
            </a:r>
          </a:p>
          <a:p>
            <a:r>
              <a:rPr lang="tr-TR" sz="2400" dirty="0" smtClean="0"/>
              <a:t>Kan ve doğum yolu ile bulaşan hastalıkların önlenmesi amacıyla hepatit B testi</a:t>
            </a:r>
            <a:endParaRPr lang="tr-TR" sz="2400" dirty="0"/>
          </a:p>
        </p:txBody>
      </p:sp>
      <p:sp>
        <p:nvSpPr>
          <p:cNvPr id="4" name="3 Dikdörtgen"/>
          <p:cNvSpPr/>
          <p:nvPr/>
        </p:nvSpPr>
        <p:spPr>
          <a:xfrm>
            <a:off x="428596" y="1428736"/>
            <a:ext cx="4500594" cy="400110"/>
          </a:xfrm>
          <a:prstGeom prst="rect">
            <a:avLst/>
          </a:prstGeom>
        </p:spPr>
        <p:txBody>
          <a:bodyPr wrap="square">
            <a:spAutoFit/>
          </a:bodyPr>
          <a:lstStyle/>
          <a:p>
            <a:r>
              <a:rPr lang="tr-TR" sz="2000" b="1" dirty="0" smtClean="0"/>
              <a:t>Doğum Öncesi Bakım İzlem Protokolü</a:t>
            </a:r>
            <a:endParaRPr lang="tr-TR" sz="2000" b="1" dirty="0"/>
          </a:p>
        </p:txBody>
      </p:sp>
      <p:pic>
        <p:nvPicPr>
          <p:cNvPr id="5" name="Picture 2"/>
          <p:cNvPicPr>
            <a:picLocks noChangeAspect="1" noChangeArrowheads="1"/>
          </p:cNvPicPr>
          <p:nvPr/>
        </p:nvPicPr>
        <p:blipFill>
          <a:blip r:embed="rId2"/>
          <a:srcRect/>
          <a:stretch>
            <a:fillRect/>
          </a:stretch>
        </p:blipFill>
        <p:spPr bwMode="auto">
          <a:xfrm>
            <a:off x="5929322" y="2643182"/>
            <a:ext cx="2357454" cy="2120126"/>
          </a:xfrm>
          <a:prstGeom prst="rect">
            <a:avLst/>
          </a:prstGeom>
          <a:noFill/>
          <a:ln w="9525">
            <a:noFill/>
            <a:miter lim="800000"/>
            <a:headEnd/>
            <a:tailEnd/>
          </a:ln>
          <a:effectLst/>
        </p:spPr>
      </p:pic>
      <p:sp>
        <p:nvSpPr>
          <p:cNvPr id="6" name="5 Dikdörtgen"/>
          <p:cNvSpPr/>
          <p:nvPr/>
        </p:nvSpPr>
        <p:spPr>
          <a:xfrm>
            <a:off x="4286248" y="6143644"/>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Gebelik Dönemi</a:t>
            </a:r>
            <a:endParaRPr lang="tr-TR" dirty="0"/>
          </a:p>
        </p:txBody>
      </p:sp>
      <p:sp>
        <p:nvSpPr>
          <p:cNvPr id="3" name="2 İçerik Yer Tutucusu"/>
          <p:cNvSpPr>
            <a:spLocks noGrp="1"/>
          </p:cNvSpPr>
          <p:nvPr>
            <p:ph idx="1"/>
          </p:nvPr>
        </p:nvSpPr>
        <p:spPr>
          <a:xfrm>
            <a:off x="457200" y="1600200"/>
            <a:ext cx="5186370" cy="4686320"/>
          </a:xfrm>
        </p:spPr>
        <p:txBody>
          <a:bodyPr>
            <a:normAutofit/>
          </a:bodyPr>
          <a:lstStyle/>
          <a:p>
            <a:r>
              <a:rPr lang="tr-TR" sz="2400" dirty="0" smtClean="0"/>
              <a:t>Daha önceden bilinen diyabeti olmayan tüm </a:t>
            </a:r>
            <a:r>
              <a:rPr lang="tr-TR" sz="2400" dirty="0" err="1" smtClean="0"/>
              <a:t>asemptomatik</a:t>
            </a:r>
            <a:r>
              <a:rPr lang="tr-TR" sz="2400" dirty="0" smtClean="0"/>
              <a:t> gebelerde, ilk </a:t>
            </a:r>
            <a:r>
              <a:rPr lang="tr-TR" sz="2400" dirty="0" err="1" smtClean="0"/>
              <a:t>prenatal</a:t>
            </a:r>
            <a:r>
              <a:rPr lang="tr-TR" sz="2400" dirty="0" smtClean="0"/>
              <a:t> muayeneden itibaren risk değerlendirmesi yapılmalı ve APG ölçülmeli</a:t>
            </a:r>
          </a:p>
          <a:p>
            <a:endParaRPr lang="tr-TR" sz="2400" dirty="0" smtClean="0"/>
          </a:p>
          <a:p>
            <a:r>
              <a:rPr lang="tr-TR" sz="2400" dirty="0" err="1" smtClean="0"/>
              <a:t>Asemptomatik</a:t>
            </a:r>
            <a:r>
              <a:rPr lang="tr-TR" sz="2400" dirty="0" smtClean="0"/>
              <a:t> gebelerde 24-28. haftaları arasında </a:t>
            </a:r>
            <a:r>
              <a:rPr lang="tr-TR" sz="2400" dirty="0" err="1" smtClean="0"/>
              <a:t>gestasyonel</a:t>
            </a:r>
            <a:r>
              <a:rPr lang="tr-TR" sz="2400" dirty="0" smtClean="0"/>
              <a:t> </a:t>
            </a:r>
            <a:r>
              <a:rPr lang="tr-TR" sz="2400" dirty="0" err="1" smtClean="0"/>
              <a:t>diabetes</a:t>
            </a:r>
            <a:r>
              <a:rPr lang="tr-TR" sz="2400" dirty="0" smtClean="0"/>
              <a:t> </a:t>
            </a:r>
            <a:r>
              <a:rPr lang="tr-TR" sz="2400" dirty="0" err="1" smtClean="0"/>
              <a:t>mellitus</a:t>
            </a:r>
            <a:r>
              <a:rPr lang="tr-TR" sz="2400" dirty="0" smtClean="0"/>
              <a:t> (GDM) taraması yapılmalı</a:t>
            </a:r>
          </a:p>
          <a:p>
            <a:endParaRPr lang="tr-TR" dirty="0" smtClean="0"/>
          </a:p>
        </p:txBody>
      </p:sp>
      <p:sp>
        <p:nvSpPr>
          <p:cNvPr id="21506" name="AutoShape 2" descr="Gestasyonel diyabet (gebelik şekeri) hamilelikte ortaya çık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08" name="AutoShape 4" descr="Gestasyonel diyabet (gebelik şekeri) hamilelikte ortaya çık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10" name="AutoShape 6" descr="Gestasyonel diyabet (gebelik şekeri) hamilelikte ortaya çık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12" name="AutoShape 8" descr="Gestasyonel diyabet (gebelik şekeri) hamilelikte ortaya çık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14" name="AutoShape 10" descr="Gestasyonel diyabet (gebelik şekeri) hamilelikte ortaya çık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16" name="AutoShape 12" descr="Gestasyonel diyabet (gebelik şekeri) hamilelikte ortaya çık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18" name="AutoShape 14" descr="Gestasyonel diyabet (gebelik şekeri) hamilelikte ortaya çık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20" name="AutoShape 16" descr="Gestasyonel diyabet (gebelik şekeri) hamilelikte ortaya çık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22" name="AutoShape 18" descr="Gestasyonel diyabet (gebelik şekeri) hamilelikte ortaya çık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24" name="AutoShape 20" descr="Gestasyonel Diyabet Nedir? Tanısı Nasıl Konulur? - BirB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26" name="AutoShape 22" descr="Gestasyonel Diyabet Nedir? Tanısı Nasıl Konulur? - BirB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28" name="AutoShape 24" descr="Gestasyonel Diyabet Nedir? Tanısı Nasıl Konulur? - BirB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30" name="AutoShape 26" descr="The truth about gestational diabetes | Edward-Elmhurst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32" name="AutoShape 28" descr="The truth about gestational diabetes | Edward-Elmhurst Heal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1534" name="AutoShape 30" descr="Gestational Diabetes | Risk Factors, Complications, Treatment, Preven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1536" name="Picture 32" descr="Gestational Diabetes | Risk Factors, Complications, Treatment, Prevention"/>
          <p:cNvPicPr>
            <a:picLocks noChangeAspect="1" noChangeArrowheads="1"/>
          </p:cNvPicPr>
          <p:nvPr/>
        </p:nvPicPr>
        <p:blipFill>
          <a:blip r:embed="rId3" cstate="print"/>
          <a:srcRect/>
          <a:stretch>
            <a:fillRect/>
          </a:stretch>
        </p:blipFill>
        <p:spPr bwMode="auto">
          <a:xfrm>
            <a:off x="5715322" y="2857496"/>
            <a:ext cx="3217061" cy="214314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Gebelik Dönemi</a:t>
            </a:r>
            <a:endParaRPr lang="tr-TR" dirty="0"/>
          </a:p>
        </p:txBody>
      </p:sp>
      <p:sp>
        <p:nvSpPr>
          <p:cNvPr id="3" name="2 İçerik Yer Tutucusu"/>
          <p:cNvSpPr>
            <a:spLocks noGrp="1"/>
          </p:cNvSpPr>
          <p:nvPr>
            <p:ph idx="1"/>
          </p:nvPr>
        </p:nvSpPr>
        <p:spPr>
          <a:xfrm>
            <a:off x="457200" y="1600200"/>
            <a:ext cx="4257676" cy="5043510"/>
          </a:xfrm>
        </p:spPr>
        <p:txBody>
          <a:bodyPr>
            <a:normAutofit/>
          </a:bodyPr>
          <a:lstStyle/>
          <a:p>
            <a:pPr lvl="1">
              <a:buNone/>
            </a:pPr>
            <a:endParaRPr lang="tr-TR" sz="2400" dirty="0" smtClean="0"/>
          </a:p>
          <a:p>
            <a:pPr lvl="1">
              <a:buNone/>
            </a:pPr>
            <a:endParaRPr lang="tr-TR" sz="2400" dirty="0" smtClean="0"/>
          </a:p>
          <a:p>
            <a:pPr lvl="1">
              <a:buNone/>
            </a:pPr>
            <a:r>
              <a:rPr lang="tr-TR" sz="2400" dirty="0" smtClean="0"/>
              <a:t>Emzirmeyi desteklemek için</a:t>
            </a:r>
          </a:p>
          <a:p>
            <a:pPr lvl="1">
              <a:buNone/>
            </a:pPr>
            <a:r>
              <a:rPr lang="tr-TR" sz="2400" dirty="0" smtClean="0"/>
              <a:t>hamilelik sırasında ve</a:t>
            </a:r>
          </a:p>
          <a:p>
            <a:pPr lvl="1">
              <a:buNone/>
            </a:pPr>
            <a:r>
              <a:rPr lang="tr-TR" sz="2400" dirty="0" smtClean="0"/>
              <a:t>doğumdan sonra bireylere</a:t>
            </a:r>
          </a:p>
          <a:p>
            <a:pPr lvl="1">
              <a:buNone/>
            </a:pPr>
            <a:r>
              <a:rPr lang="tr-TR" sz="2400" dirty="0" smtClean="0"/>
              <a:t>danışmanlık verilmeli</a:t>
            </a:r>
            <a:endParaRPr lang="tr-TR" sz="2400" dirty="0"/>
          </a:p>
        </p:txBody>
      </p:sp>
      <p:pic>
        <p:nvPicPr>
          <p:cNvPr id="83970" name="Picture 2" descr="Anne Sütünün Akmasını Kolaylaştıracak İpuçları - Bebek.com"/>
          <p:cNvPicPr>
            <a:picLocks noChangeAspect="1" noChangeArrowheads="1"/>
          </p:cNvPicPr>
          <p:nvPr/>
        </p:nvPicPr>
        <p:blipFill>
          <a:blip r:embed="rId2"/>
          <a:srcRect/>
          <a:stretch>
            <a:fillRect/>
          </a:stretch>
        </p:blipFill>
        <p:spPr bwMode="auto">
          <a:xfrm>
            <a:off x="5000628" y="2571744"/>
            <a:ext cx="3885023" cy="2033567"/>
          </a:xfrm>
          <a:prstGeom prst="rect">
            <a:avLst/>
          </a:prstGeom>
          <a:noFill/>
        </p:spPr>
      </p:pic>
      <p:sp>
        <p:nvSpPr>
          <p:cNvPr id="5" name="4 Dikdörtgen"/>
          <p:cNvSpPr/>
          <p:nvPr/>
        </p:nvSpPr>
        <p:spPr>
          <a:xfrm>
            <a:off x="4286248" y="6215082"/>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USPSTF,2016 </a:t>
            </a:r>
            <a:endParaRPr lang="tr-TR" sz="1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Gebelik Dönemi</a:t>
            </a:r>
            <a:endParaRPr lang="tr-TR" dirty="0"/>
          </a:p>
        </p:txBody>
      </p:sp>
      <p:sp>
        <p:nvSpPr>
          <p:cNvPr id="3" name="2 İçerik Yer Tutucusu"/>
          <p:cNvSpPr>
            <a:spLocks noGrp="1"/>
          </p:cNvSpPr>
          <p:nvPr>
            <p:ph idx="1"/>
          </p:nvPr>
        </p:nvSpPr>
        <p:spPr>
          <a:xfrm>
            <a:off x="457200" y="1600200"/>
            <a:ext cx="3971924" cy="4543444"/>
          </a:xfrm>
        </p:spPr>
        <p:txBody>
          <a:bodyPr>
            <a:normAutofit/>
          </a:bodyPr>
          <a:lstStyle/>
          <a:p>
            <a:endParaRPr lang="tr-TR" sz="2400" dirty="0" smtClean="0"/>
          </a:p>
          <a:p>
            <a:pPr>
              <a:buNone/>
            </a:pPr>
            <a:r>
              <a:rPr lang="tr-TR" sz="2400" dirty="0" smtClean="0"/>
              <a:t>Hamilelik boyunca</a:t>
            </a:r>
          </a:p>
          <a:p>
            <a:r>
              <a:rPr lang="tr-TR" sz="2400" dirty="0" smtClean="0"/>
              <a:t>kan basıncı ölçümleriyle </a:t>
            </a:r>
            <a:r>
              <a:rPr lang="tr-TR" sz="2400" dirty="0" err="1" smtClean="0"/>
              <a:t>preeklampsi</a:t>
            </a:r>
            <a:r>
              <a:rPr lang="tr-TR" sz="2400" dirty="0" smtClean="0"/>
              <a:t> taraması yapılmalı</a:t>
            </a:r>
          </a:p>
          <a:p>
            <a:r>
              <a:rPr lang="tr-TR" sz="2400" dirty="0" smtClean="0"/>
              <a:t>yüksek risk altında olanlara 12. haftadan sonra düşük doz aspirin (81 mg / gün) kullanması önerilmeli</a:t>
            </a:r>
            <a:endParaRPr lang="tr-TR" sz="2400" dirty="0"/>
          </a:p>
        </p:txBody>
      </p:sp>
      <p:sp>
        <p:nvSpPr>
          <p:cNvPr id="4" name="3 Dikdörtgen"/>
          <p:cNvSpPr/>
          <p:nvPr/>
        </p:nvSpPr>
        <p:spPr>
          <a:xfrm>
            <a:off x="4286248" y="6286520"/>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USPSTF,2017</a:t>
            </a:r>
            <a:endParaRPr lang="tr-TR" sz="1000" dirty="0"/>
          </a:p>
        </p:txBody>
      </p:sp>
      <p:pic>
        <p:nvPicPr>
          <p:cNvPr id="80898" name="Picture 2" descr="An Introduction to Preeclampsia | Vascular Aston"/>
          <p:cNvPicPr>
            <a:picLocks noChangeAspect="1" noChangeArrowheads="1"/>
          </p:cNvPicPr>
          <p:nvPr/>
        </p:nvPicPr>
        <p:blipFill>
          <a:blip r:embed="rId3"/>
          <a:srcRect/>
          <a:stretch>
            <a:fillRect/>
          </a:stretch>
        </p:blipFill>
        <p:spPr bwMode="auto">
          <a:xfrm>
            <a:off x="5286380" y="2643182"/>
            <a:ext cx="3429000" cy="228600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Gebelik Dönemi</a:t>
            </a:r>
            <a:endParaRPr lang="tr-TR" dirty="0"/>
          </a:p>
        </p:txBody>
      </p:sp>
      <p:sp>
        <p:nvSpPr>
          <p:cNvPr id="3" name="2 İçerik Yer Tutucusu"/>
          <p:cNvSpPr>
            <a:spLocks noGrp="1"/>
          </p:cNvSpPr>
          <p:nvPr>
            <p:ph idx="1"/>
          </p:nvPr>
        </p:nvSpPr>
        <p:spPr>
          <a:xfrm>
            <a:off x="457200" y="1600200"/>
            <a:ext cx="4543428" cy="4525963"/>
          </a:xfrm>
        </p:spPr>
        <p:txBody>
          <a:bodyPr>
            <a:normAutofit/>
          </a:bodyPr>
          <a:lstStyle/>
          <a:p>
            <a:pPr>
              <a:buNone/>
            </a:pPr>
            <a:endParaRPr lang="tr-TR" sz="2400" dirty="0" smtClean="0"/>
          </a:p>
          <a:p>
            <a:endParaRPr lang="tr-TR" sz="2400" dirty="0" smtClean="0"/>
          </a:p>
          <a:p>
            <a:endParaRPr lang="tr-TR" sz="2400" dirty="0" smtClean="0"/>
          </a:p>
          <a:p>
            <a:r>
              <a:rPr lang="tr-TR" sz="2400" dirty="0" smtClean="0"/>
              <a:t>Hamile kişilerin idrar kültürü ile </a:t>
            </a:r>
            <a:r>
              <a:rPr lang="tr-TR" sz="2400" dirty="0" err="1" smtClean="0"/>
              <a:t>asemptomatik</a:t>
            </a:r>
            <a:r>
              <a:rPr lang="tr-TR" sz="2400" dirty="0" smtClean="0"/>
              <a:t> </a:t>
            </a:r>
            <a:r>
              <a:rPr lang="tr-TR" sz="2400" dirty="0" err="1" smtClean="0"/>
              <a:t>bakteriüri</a:t>
            </a:r>
            <a:r>
              <a:rPr lang="tr-TR" sz="2400" dirty="0" smtClean="0"/>
              <a:t> taraması yapılmalı</a:t>
            </a:r>
          </a:p>
        </p:txBody>
      </p:sp>
      <p:sp>
        <p:nvSpPr>
          <p:cNvPr id="4" name="3 Dikdörtgen"/>
          <p:cNvSpPr/>
          <p:nvPr/>
        </p:nvSpPr>
        <p:spPr>
          <a:xfrm>
            <a:off x="4357686" y="6215082"/>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USPSTF,2019 </a:t>
            </a:r>
            <a:endParaRPr lang="tr-TR" sz="1000" dirty="0"/>
          </a:p>
        </p:txBody>
      </p:sp>
      <p:pic>
        <p:nvPicPr>
          <p:cNvPr id="1026" name="Picture 2" descr="Bakteriüri pyüri 4.jpg"/>
          <p:cNvPicPr>
            <a:picLocks noChangeAspect="1" noChangeArrowheads="1"/>
          </p:cNvPicPr>
          <p:nvPr/>
        </p:nvPicPr>
        <p:blipFill>
          <a:blip r:embed="rId2"/>
          <a:srcRect/>
          <a:stretch>
            <a:fillRect/>
          </a:stretch>
        </p:blipFill>
        <p:spPr bwMode="auto">
          <a:xfrm>
            <a:off x="5357818" y="3214686"/>
            <a:ext cx="2857500" cy="213360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Gebelik Dönemi</a:t>
            </a:r>
            <a:endParaRPr lang="tr-TR" dirty="0"/>
          </a:p>
        </p:txBody>
      </p:sp>
      <p:sp>
        <p:nvSpPr>
          <p:cNvPr id="3" name="2 İçerik Yer Tutucusu"/>
          <p:cNvSpPr>
            <a:spLocks noGrp="1"/>
          </p:cNvSpPr>
          <p:nvPr>
            <p:ph idx="1"/>
          </p:nvPr>
        </p:nvSpPr>
        <p:spPr>
          <a:xfrm>
            <a:off x="457200" y="1600200"/>
            <a:ext cx="3686172" cy="4614882"/>
          </a:xfrm>
        </p:spPr>
        <p:txBody>
          <a:bodyPr>
            <a:normAutofit/>
          </a:bodyPr>
          <a:lstStyle/>
          <a:p>
            <a:pPr>
              <a:buNone/>
            </a:pPr>
            <a:endParaRPr lang="tr-TR" sz="2400" dirty="0" smtClean="0"/>
          </a:p>
          <a:p>
            <a:pPr>
              <a:buNone/>
            </a:pPr>
            <a:r>
              <a:rPr lang="tr-TR" sz="2400" dirty="0" smtClean="0"/>
              <a:t>Hamileliği planlayan veya hamileliğin başında olan kadınlara günlük; </a:t>
            </a:r>
          </a:p>
          <a:p>
            <a:pPr lvl="1"/>
            <a:r>
              <a:rPr lang="tr-TR" sz="2000" dirty="0" smtClean="0"/>
              <a:t>0.4-0.8 mg (400 ila 800 µg)</a:t>
            </a:r>
          </a:p>
          <a:p>
            <a:pPr>
              <a:buNone/>
            </a:pPr>
            <a:r>
              <a:rPr lang="tr-TR" sz="2400" dirty="0" smtClean="0"/>
              <a:t> </a:t>
            </a:r>
            <a:r>
              <a:rPr lang="tr-TR" sz="2400" dirty="0" err="1" smtClean="0"/>
              <a:t>folik</a:t>
            </a:r>
            <a:r>
              <a:rPr lang="tr-TR" sz="2400" dirty="0" smtClean="0"/>
              <a:t> asit içeren  takviye verilmeli</a:t>
            </a:r>
          </a:p>
        </p:txBody>
      </p:sp>
      <p:pic>
        <p:nvPicPr>
          <p:cNvPr id="82946" name="Picture 2" descr="Folik asit nedir? Folik asitin faydaları nelerdir? - Son Dakika Haberler"/>
          <p:cNvPicPr>
            <a:picLocks noChangeAspect="1" noChangeArrowheads="1"/>
          </p:cNvPicPr>
          <p:nvPr/>
        </p:nvPicPr>
        <p:blipFill>
          <a:blip r:embed="rId2"/>
          <a:srcRect/>
          <a:stretch>
            <a:fillRect/>
          </a:stretch>
        </p:blipFill>
        <p:spPr bwMode="auto">
          <a:xfrm>
            <a:off x="4714876" y="2857496"/>
            <a:ext cx="3914552" cy="2071702"/>
          </a:xfrm>
          <a:prstGeom prst="rect">
            <a:avLst/>
          </a:prstGeom>
          <a:noFill/>
        </p:spPr>
      </p:pic>
      <p:sp>
        <p:nvSpPr>
          <p:cNvPr id="5" name="4 Dikdörtgen"/>
          <p:cNvSpPr/>
          <p:nvPr/>
        </p:nvSpPr>
        <p:spPr>
          <a:xfrm>
            <a:off x="3714744" y="6215082"/>
            <a:ext cx="5429256" cy="246221"/>
          </a:xfrm>
          <a:prstGeom prst="rect">
            <a:avLst/>
          </a:prstGeom>
        </p:spPr>
        <p:txBody>
          <a:bodyPr wrap="square">
            <a:spAutoFit/>
          </a:bodyPr>
          <a:lstStyle/>
          <a:p>
            <a:r>
              <a:rPr lang="tr-TR" sz="1000" i="1" dirty="0" smtClean="0">
                <a:latin typeface="Times New Roman" pitchFamily="18" charset="0"/>
                <a:cs typeface="Times New Roman" pitchFamily="18" charset="0"/>
              </a:rPr>
              <a:t>Amerika Birleşik Devletleri Koruyucu Hizmetler Çalışma Grubu, USPSTF,2017 </a:t>
            </a:r>
            <a:endParaRPr lang="tr-TR"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Periyodik Sağlık Muayenesi</a:t>
            </a:r>
            <a:br>
              <a:rPr lang="tr-TR" dirty="0" smtClean="0"/>
            </a:br>
            <a:endParaRPr lang="tr-TR" dirty="0"/>
          </a:p>
        </p:txBody>
      </p:sp>
      <p:sp>
        <p:nvSpPr>
          <p:cNvPr id="3" name="2 İçerik Yer Tutucusu"/>
          <p:cNvSpPr>
            <a:spLocks noGrp="1"/>
          </p:cNvSpPr>
          <p:nvPr>
            <p:ph idx="1"/>
          </p:nvPr>
        </p:nvSpPr>
        <p:spPr/>
        <p:txBody>
          <a:bodyPr>
            <a:normAutofit/>
          </a:bodyPr>
          <a:lstStyle/>
          <a:p>
            <a:pPr>
              <a:buNone/>
            </a:pPr>
            <a:r>
              <a:rPr lang="tr-TR" sz="2600" dirty="0" smtClean="0"/>
              <a:t>AİLE HEKİMLİĞİ UYGULAMA YÖNETMELİĞİ</a:t>
            </a:r>
          </a:p>
          <a:p>
            <a:pPr>
              <a:buNone/>
            </a:pPr>
            <a:r>
              <a:rPr lang="tr-TR" sz="1900" dirty="0" smtClean="0"/>
              <a:t>Aile hekiminin görev, yetki ve sorumlulukları 4. madde </a:t>
            </a:r>
          </a:p>
          <a:p>
            <a:pPr>
              <a:buNone/>
            </a:pPr>
            <a:endParaRPr lang="tr-TR" sz="1900" dirty="0" smtClean="0"/>
          </a:p>
          <a:p>
            <a:r>
              <a:rPr lang="tr-TR" sz="2400" dirty="0" smtClean="0"/>
              <a:t>Periyodik sağlık muayenesi yapar.</a:t>
            </a:r>
          </a:p>
          <a:p>
            <a:endParaRPr lang="tr-TR" sz="2400" dirty="0" smtClean="0"/>
          </a:p>
          <a:p>
            <a:r>
              <a:rPr lang="tr-TR" sz="2400" dirty="0" smtClean="0"/>
              <a:t>Kayıtlı kişilerin yaş, cinsiyet ve hastalık gruplarına yönelik izlem ve taramaları (</a:t>
            </a:r>
            <a:r>
              <a:rPr lang="tr-TR" sz="2400" dirty="0" err="1" smtClean="0"/>
              <a:t>yenidoğan</a:t>
            </a:r>
            <a:r>
              <a:rPr lang="tr-TR" sz="2400" dirty="0" smtClean="0"/>
              <a:t>, bebek, çocuk sağlığı, </a:t>
            </a:r>
            <a:r>
              <a:rPr lang="tr-TR" sz="2400" dirty="0" err="1" smtClean="0"/>
              <a:t>adölesan</a:t>
            </a:r>
            <a:r>
              <a:rPr lang="tr-TR" sz="2400" dirty="0" smtClean="0"/>
              <a:t>, erişkin, yaşlı sağlığı,gebe, loğusa, kanser, kronik hastalıklar vb) yapar.</a:t>
            </a:r>
          </a:p>
          <a:p>
            <a:endParaRPr lang="tr-TR" dirty="0"/>
          </a:p>
        </p:txBody>
      </p:sp>
      <p:pic>
        <p:nvPicPr>
          <p:cNvPr id="54274" name="Picture 2" descr="SAĞLIK HIZMETLERININ YÜRÜTÜLMESI HAKKINDA YÖNERGE"/>
          <p:cNvPicPr>
            <a:picLocks noChangeAspect="1" noChangeArrowheads="1"/>
          </p:cNvPicPr>
          <p:nvPr/>
        </p:nvPicPr>
        <p:blipFill>
          <a:blip r:embed="rId2"/>
          <a:srcRect/>
          <a:stretch>
            <a:fillRect/>
          </a:stretch>
        </p:blipFill>
        <p:spPr bwMode="auto">
          <a:xfrm>
            <a:off x="4714876" y="5143512"/>
            <a:ext cx="4063963" cy="150017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Gebelik Dönemi</a:t>
            </a:r>
            <a:endParaRPr lang="tr-TR" dirty="0"/>
          </a:p>
        </p:txBody>
      </p:sp>
      <p:sp>
        <p:nvSpPr>
          <p:cNvPr id="3" name="2 İçerik Yer Tutucusu"/>
          <p:cNvSpPr>
            <a:spLocks noGrp="1"/>
          </p:cNvSpPr>
          <p:nvPr>
            <p:ph idx="1"/>
          </p:nvPr>
        </p:nvSpPr>
        <p:spPr>
          <a:xfrm>
            <a:off x="428596" y="2000240"/>
            <a:ext cx="3543296" cy="4543444"/>
          </a:xfrm>
        </p:spPr>
        <p:txBody>
          <a:bodyPr>
            <a:normAutofit fontScale="92500" lnSpcReduction="20000"/>
          </a:bodyPr>
          <a:lstStyle/>
          <a:p>
            <a:r>
              <a:rPr lang="tr-TR" sz="2600" dirty="0" smtClean="0"/>
              <a:t>Tüm gebelere gebeliğin</a:t>
            </a:r>
          </a:p>
          <a:p>
            <a:pPr>
              <a:buNone/>
            </a:pPr>
            <a:r>
              <a:rPr lang="tr-TR" sz="2600" dirty="0" smtClean="0"/>
              <a:t>2. yarısında 60 mg/gün</a:t>
            </a:r>
          </a:p>
          <a:p>
            <a:pPr>
              <a:buNone/>
            </a:pPr>
            <a:r>
              <a:rPr lang="tr-TR" sz="2600" dirty="0" smtClean="0"/>
              <a:t>demir başlanmalı  ve</a:t>
            </a:r>
          </a:p>
          <a:p>
            <a:pPr>
              <a:buNone/>
            </a:pPr>
            <a:r>
              <a:rPr lang="tr-TR" sz="2600" dirty="0" smtClean="0"/>
              <a:t>doğumdan sonra 6-12.</a:t>
            </a:r>
          </a:p>
          <a:p>
            <a:pPr>
              <a:buNone/>
            </a:pPr>
            <a:r>
              <a:rPr lang="tr-TR" sz="2600" dirty="0" smtClean="0"/>
              <a:t>haftaya dek sürdürülmeli</a:t>
            </a:r>
          </a:p>
          <a:p>
            <a:pPr>
              <a:buNone/>
            </a:pPr>
            <a:endParaRPr lang="tr-TR" sz="2600" dirty="0" smtClean="0"/>
          </a:p>
          <a:p>
            <a:r>
              <a:rPr lang="tr-TR" sz="2600" dirty="0" smtClean="0"/>
              <a:t>Demir eksikliği anemisi</a:t>
            </a:r>
          </a:p>
          <a:p>
            <a:pPr>
              <a:buNone/>
            </a:pPr>
            <a:r>
              <a:rPr lang="tr-TR" sz="2600" dirty="0" smtClean="0"/>
              <a:t>saptanırsa dozu artırılıp</a:t>
            </a:r>
          </a:p>
          <a:p>
            <a:pPr>
              <a:buNone/>
            </a:pPr>
            <a:r>
              <a:rPr lang="tr-TR" sz="2600" dirty="0" smtClean="0"/>
              <a:t>(120 mg/gün) hemoglobin</a:t>
            </a:r>
          </a:p>
          <a:p>
            <a:pPr>
              <a:buNone/>
            </a:pPr>
            <a:r>
              <a:rPr lang="tr-TR" sz="2600" dirty="0" smtClean="0"/>
              <a:t>düzeyi normale çıktığında</a:t>
            </a:r>
          </a:p>
          <a:p>
            <a:pPr>
              <a:buNone/>
            </a:pPr>
            <a:r>
              <a:rPr lang="tr-TR" sz="2600" dirty="0" err="1" smtClean="0"/>
              <a:t>profilaktik</a:t>
            </a:r>
            <a:r>
              <a:rPr lang="tr-TR" sz="2600" dirty="0" smtClean="0"/>
              <a:t> dozlarla devam</a:t>
            </a:r>
          </a:p>
          <a:p>
            <a:pPr>
              <a:buNone/>
            </a:pPr>
            <a:r>
              <a:rPr lang="tr-TR" sz="2600" dirty="0" smtClean="0"/>
              <a:t>edilmeli</a:t>
            </a:r>
          </a:p>
          <a:p>
            <a:pPr>
              <a:buNone/>
            </a:pPr>
            <a:endParaRPr lang="tr-TR" sz="2400" dirty="0" smtClean="0"/>
          </a:p>
          <a:p>
            <a:pPr>
              <a:buNone/>
            </a:pPr>
            <a:endParaRPr lang="tr-TR" sz="2400" dirty="0" smtClean="0"/>
          </a:p>
        </p:txBody>
      </p:sp>
      <p:sp>
        <p:nvSpPr>
          <p:cNvPr id="4" name="3 Metin kutusu"/>
          <p:cNvSpPr txBox="1"/>
          <p:nvPr/>
        </p:nvSpPr>
        <p:spPr>
          <a:xfrm>
            <a:off x="428596" y="1428736"/>
            <a:ext cx="4572032" cy="400110"/>
          </a:xfrm>
          <a:prstGeom prst="rect">
            <a:avLst/>
          </a:prstGeom>
          <a:noFill/>
        </p:spPr>
        <p:txBody>
          <a:bodyPr wrap="square" rtlCol="0">
            <a:spAutoFit/>
          </a:bodyPr>
          <a:lstStyle/>
          <a:p>
            <a:r>
              <a:rPr lang="tr-TR" sz="2000" b="1" dirty="0" smtClean="0"/>
              <a:t>Gebe ve Emziren Kadınlarda </a:t>
            </a:r>
            <a:r>
              <a:rPr lang="tr-TR" sz="2000" b="1" dirty="0" err="1" smtClean="0"/>
              <a:t>Profilaksi</a:t>
            </a:r>
            <a:r>
              <a:rPr lang="tr-TR" sz="2000" b="1" dirty="0" smtClean="0"/>
              <a:t> </a:t>
            </a:r>
            <a:endParaRPr lang="tr-TR" sz="2000" b="1" dirty="0"/>
          </a:p>
        </p:txBody>
      </p:sp>
      <p:sp>
        <p:nvSpPr>
          <p:cNvPr id="5" name="4 Dikdörtgen"/>
          <p:cNvSpPr/>
          <p:nvPr/>
        </p:nvSpPr>
        <p:spPr>
          <a:xfrm>
            <a:off x="4286248" y="6215082"/>
            <a:ext cx="4572000" cy="400110"/>
          </a:xfrm>
          <a:prstGeom prst="rect">
            <a:avLst/>
          </a:prstGeom>
        </p:spPr>
        <p:txBody>
          <a:bodyPr>
            <a:spAutoFit/>
          </a:bodyPr>
          <a:lstStyle/>
          <a:p>
            <a:r>
              <a:rPr lang="tr-TR" sz="1000" dirty="0" smtClean="0"/>
              <a:t>T.C. Sağlık Bakanlığı Sağlık Hizmetleri Genel Müdürlüğü ,Demir Eksikliği ve Demir Eksikliği Anemisi Klinik Protokolü , 2020 </a:t>
            </a:r>
            <a:endParaRPr lang="tr-TR" sz="1000" dirty="0"/>
          </a:p>
        </p:txBody>
      </p:sp>
      <p:pic>
        <p:nvPicPr>
          <p:cNvPr id="12289" name="Picture 1"/>
          <p:cNvPicPr>
            <a:picLocks noChangeAspect="1" noChangeArrowheads="1"/>
          </p:cNvPicPr>
          <p:nvPr/>
        </p:nvPicPr>
        <p:blipFill>
          <a:blip r:embed="rId2"/>
          <a:srcRect/>
          <a:stretch>
            <a:fillRect/>
          </a:stretch>
        </p:blipFill>
        <p:spPr bwMode="auto">
          <a:xfrm>
            <a:off x="5500694" y="2285992"/>
            <a:ext cx="2771775" cy="3267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Gebelik Dönemi</a:t>
            </a:r>
            <a:endParaRPr lang="tr-TR" dirty="0"/>
          </a:p>
        </p:txBody>
      </p:sp>
      <p:sp>
        <p:nvSpPr>
          <p:cNvPr id="3" name="2 İçerik Yer Tutucusu"/>
          <p:cNvSpPr>
            <a:spLocks noGrp="1"/>
          </p:cNvSpPr>
          <p:nvPr>
            <p:ph idx="1"/>
          </p:nvPr>
        </p:nvSpPr>
        <p:spPr>
          <a:xfrm>
            <a:off x="457200" y="1600200"/>
            <a:ext cx="4686304" cy="4525963"/>
          </a:xfrm>
        </p:spPr>
        <p:txBody>
          <a:bodyPr>
            <a:normAutofit/>
          </a:bodyPr>
          <a:lstStyle/>
          <a:p>
            <a:pPr>
              <a:buNone/>
            </a:pPr>
            <a:endParaRPr lang="tr-TR" sz="2400" dirty="0" smtClean="0"/>
          </a:p>
          <a:p>
            <a:pPr>
              <a:buNone/>
            </a:pPr>
            <a:endParaRPr lang="tr-TR" sz="2400" dirty="0" smtClean="0"/>
          </a:p>
          <a:p>
            <a:pPr>
              <a:buNone/>
            </a:pPr>
            <a:r>
              <a:rPr lang="tr-TR" sz="2400" dirty="0" smtClean="0"/>
              <a:t>Depresyonda veya depresyon riski yüksek olan ;</a:t>
            </a:r>
          </a:p>
          <a:p>
            <a:r>
              <a:rPr lang="tr-TR" sz="2400" dirty="0" smtClean="0"/>
              <a:t>hamile ve loğusa kişiler danışmanlık ve tedavi amacıyla ilgili bölüme yönlendirilmeli</a:t>
            </a:r>
            <a:endParaRPr lang="tr-TR" sz="2400" dirty="0"/>
          </a:p>
        </p:txBody>
      </p:sp>
      <p:sp>
        <p:nvSpPr>
          <p:cNvPr id="4" name="3 Dikdörtgen"/>
          <p:cNvSpPr/>
          <p:nvPr/>
        </p:nvSpPr>
        <p:spPr>
          <a:xfrm>
            <a:off x="4357686" y="6286520"/>
            <a:ext cx="4572000" cy="246221"/>
          </a:xfrm>
          <a:prstGeom prst="rect">
            <a:avLst/>
          </a:prstGeom>
        </p:spPr>
        <p:txBody>
          <a:bodyPr>
            <a:spAutoFit/>
          </a:bodyPr>
          <a:lstStyle/>
          <a:p>
            <a:r>
              <a:rPr lang="tr-TR" sz="1000" i="1" dirty="0" smtClean="0">
                <a:latin typeface="Times New Roman" pitchFamily="18" charset="0"/>
                <a:cs typeface="Times New Roman" pitchFamily="18" charset="0"/>
              </a:rPr>
              <a:t>Amerika Birleşik Devletleri Koruyucu Hizmetler Çalışma Grubu, USPSTF,2019 </a:t>
            </a:r>
            <a:endParaRPr lang="tr-TR" sz="1000" dirty="0"/>
          </a:p>
        </p:txBody>
      </p:sp>
      <p:sp>
        <p:nvSpPr>
          <p:cNvPr id="5" name="4 Metin kutusu"/>
          <p:cNvSpPr txBox="1"/>
          <p:nvPr/>
        </p:nvSpPr>
        <p:spPr>
          <a:xfrm>
            <a:off x="357158" y="1857364"/>
            <a:ext cx="2643206" cy="400110"/>
          </a:xfrm>
          <a:prstGeom prst="rect">
            <a:avLst/>
          </a:prstGeom>
          <a:noFill/>
        </p:spPr>
        <p:txBody>
          <a:bodyPr wrap="square" rtlCol="0">
            <a:spAutoFit/>
          </a:bodyPr>
          <a:lstStyle/>
          <a:p>
            <a:r>
              <a:rPr lang="tr-TR" sz="2000" b="1" dirty="0" err="1" smtClean="0"/>
              <a:t>Postpartum</a:t>
            </a:r>
            <a:r>
              <a:rPr lang="tr-TR" sz="2000" b="1" dirty="0" smtClean="0"/>
              <a:t> Depresyon</a:t>
            </a:r>
            <a:endParaRPr lang="tr-TR" sz="2000" b="1" dirty="0"/>
          </a:p>
        </p:txBody>
      </p:sp>
      <p:pic>
        <p:nvPicPr>
          <p:cNvPr id="1026" name="Picture 2" descr="Police Called on New Mom Who Revealed Post-Partum Depression | The Mary Sue"/>
          <p:cNvPicPr>
            <a:picLocks noChangeAspect="1" noChangeArrowheads="1"/>
          </p:cNvPicPr>
          <p:nvPr/>
        </p:nvPicPr>
        <p:blipFill>
          <a:blip r:embed="rId3"/>
          <a:srcRect/>
          <a:stretch>
            <a:fillRect/>
          </a:stretch>
        </p:blipFill>
        <p:spPr bwMode="auto">
          <a:xfrm>
            <a:off x="6000760" y="2571744"/>
            <a:ext cx="2463531" cy="2656824"/>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err="1" smtClean="0"/>
              <a:t>Geriatrik</a:t>
            </a:r>
            <a:r>
              <a:rPr lang="tr-TR" sz="4000" dirty="0" smtClean="0"/>
              <a:t> Dönem</a:t>
            </a:r>
            <a:endParaRPr lang="tr-TR" sz="4000" dirty="0"/>
          </a:p>
        </p:txBody>
      </p:sp>
      <p:sp>
        <p:nvSpPr>
          <p:cNvPr id="3" name="2 İçerik Yer Tutucusu"/>
          <p:cNvSpPr>
            <a:spLocks noGrp="1"/>
          </p:cNvSpPr>
          <p:nvPr>
            <p:ph idx="1"/>
          </p:nvPr>
        </p:nvSpPr>
        <p:spPr>
          <a:xfrm>
            <a:off x="457200" y="2071678"/>
            <a:ext cx="5472122" cy="4071966"/>
          </a:xfrm>
        </p:spPr>
        <p:txBody>
          <a:bodyPr>
            <a:normAutofit fontScale="85000" lnSpcReduction="20000"/>
          </a:bodyPr>
          <a:lstStyle/>
          <a:p>
            <a:r>
              <a:rPr lang="tr-TR" sz="2400" dirty="0" smtClean="0"/>
              <a:t>65 yaş üstü tüm kişilerde </a:t>
            </a:r>
            <a:r>
              <a:rPr lang="tr-TR" sz="2400" u="sng" dirty="0" smtClean="0"/>
              <a:t>yılda bir kez</a:t>
            </a:r>
            <a:endParaRPr lang="tr-TR" sz="2400" dirty="0" smtClean="0"/>
          </a:p>
          <a:p>
            <a:pPr lvl="1"/>
            <a:r>
              <a:rPr lang="tr-TR" sz="2400" dirty="0" smtClean="0"/>
              <a:t>iyonize kalsiyum</a:t>
            </a:r>
          </a:p>
          <a:p>
            <a:pPr lvl="1"/>
            <a:r>
              <a:rPr lang="tr-TR" sz="2400" dirty="0" smtClean="0"/>
              <a:t>tam kan sayımı</a:t>
            </a:r>
          </a:p>
          <a:p>
            <a:pPr lvl="1"/>
            <a:r>
              <a:rPr lang="tr-TR" sz="2400" dirty="0" err="1" smtClean="0"/>
              <a:t>Kreatinin</a:t>
            </a:r>
            <a:endParaRPr lang="tr-TR" sz="2400" dirty="0" smtClean="0"/>
          </a:p>
          <a:p>
            <a:pPr lvl="1"/>
            <a:r>
              <a:rPr lang="tr-TR" sz="2400" dirty="0" err="1" smtClean="0"/>
              <a:t>alkalen</a:t>
            </a:r>
            <a:r>
              <a:rPr lang="tr-TR" sz="2400" dirty="0" smtClean="0"/>
              <a:t> </a:t>
            </a:r>
            <a:r>
              <a:rPr lang="tr-TR" sz="2400" dirty="0" err="1" smtClean="0"/>
              <a:t>fosfataz</a:t>
            </a:r>
            <a:endParaRPr lang="tr-TR" sz="2400" dirty="0" smtClean="0"/>
          </a:p>
          <a:p>
            <a:pPr lvl="1"/>
            <a:r>
              <a:rPr lang="tr-TR" sz="2400" dirty="0" smtClean="0"/>
              <a:t>TSH</a:t>
            </a:r>
          </a:p>
          <a:p>
            <a:pPr lvl="1"/>
            <a:r>
              <a:rPr lang="tr-TR" sz="2400" dirty="0" smtClean="0"/>
              <a:t>25-</a:t>
            </a:r>
            <a:r>
              <a:rPr lang="tr-TR" sz="2400" dirty="0" err="1" smtClean="0"/>
              <a:t>hidroksivitamin</a:t>
            </a:r>
            <a:r>
              <a:rPr lang="tr-TR" sz="2400" dirty="0" smtClean="0"/>
              <a:t> D ölçümleri </a:t>
            </a:r>
          </a:p>
          <a:p>
            <a:pPr lvl="1"/>
            <a:r>
              <a:rPr lang="tr-TR" sz="2400" dirty="0" err="1" smtClean="0"/>
              <a:t>vertebral</a:t>
            </a:r>
            <a:r>
              <a:rPr lang="tr-TR" sz="2400" dirty="0" smtClean="0"/>
              <a:t> kırığı olanlarda protein </a:t>
            </a:r>
            <a:r>
              <a:rPr lang="tr-TR" sz="2400" dirty="0" err="1" smtClean="0"/>
              <a:t>elektroforezi</a:t>
            </a:r>
            <a:endParaRPr lang="tr-TR" sz="2400" dirty="0" smtClean="0"/>
          </a:p>
          <a:p>
            <a:pPr lvl="1"/>
            <a:endParaRPr lang="tr-TR" sz="2400" dirty="0" smtClean="0"/>
          </a:p>
          <a:p>
            <a:r>
              <a:rPr lang="tr-TR" sz="2400" dirty="0" smtClean="0"/>
              <a:t>65 yaş üstü kadınlara ve 70 yaş üstü erkeklere hayatlarında en az bir kez DEXA ölçümü yapılmalı</a:t>
            </a:r>
          </a:p>
          <a:p>
            <a:endParaRPr lang="tr-TR" sz="1400" dirty="0" smtClean="0"/>
          </a:p>
          <a:p>
            <a:endParaRPr lang="tr-TR" sz="2400" dirty="0"/>
          </a:p>
        </p:txBody>
      </p:sp>
      <p:sp>
        <p:nvSpPr>
          <p:cNvPr id="5" name="4 Dikdörtgen"/>
          <p:cNvSpPr/>
          <p:nvPr/>
        </p:nvSpPr>
        <p:spPr>
          <a:xfrm>
            <a:off x="4572000" y="6215082"/>
            <a:ext cx="4572000" cy="400110"/>
          </a:xfrm>
          <a:prstGeom prst="rect">
            <a:avLst/>
          </a:prstGeom>
        </p:spPr>
        <p:txBody>
          <a:bodyPr>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6" name="5 Dikdörtgen"/>
          <p:cNvSpPr/>
          <p:nvPr/>
        </p:nvSpPr>
        <p:spPr>
          <a:xfrm>
            <a:off x="571472" y="1428736"/>
            <a:ext cx="1656479" cy="461665"/>
          </a:xfrm>
          <a:prstGeom prst="rect">
            <a:avLst/>
          </a:prstGeom>
        </p:spPr>
        <p:txBody>
          <a:bodyPr wrap="none">
            <a:spAutoFit/>
          </a:bodyPr>
          <a:lstStyle/>
          <a:p>
            <a:r>
              <a:rPr lang="tr-TR" sz="2400" b="1" dirty="0" smtClean="0"/>
              <a:t>Osteoporoz</a:t>
            </a:r>
            <a:endParaRPr lang="tr-TR" sz="2400" dirty="0"/>
          </a:p>
        </p:txBody>
      </p:sp>
      <p:pic>
        <p:nvPicPr>
          <p:cNvPr id="12290" name="Picture 2" descr="OSTEOPOROZ - Biga İlçe Sağlık Müdürlüğü"/>
          <p:cNvPicPr>
            <a:picLocks noChangeAspect="1" noChangeArrowheads="1"/>
          </p:cNvPicPr>
          <p:nvPr/>
        </p:nvPicPr>
        <p:blipFill>
          <a:blip r:embed="rId2"/>
          <a:srcRect/>
          <a:stretch>
            <a:fillRect/>
          </a:stretch>
        </p:blipFill>
        <p:spPr bwMode="auto">
          <a:xfrm>
            <a:off x="5500694" y="2643182"/>
            <a:ext cx="3492762" cy="2076453"/>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err="1" smtClean="0"/>
              <a:t>Geriatrik</a:t>
            </a:r>
            <a:r>
              <a:rPr lang="tr-TR" sz="4000" dirty="0" smtClean="0"/>
              <a:t> Dönem</a:t>
            </a:r>
            <a:endParaRPr lang="tr-TR" sz="4000" dirty="0"/>
          </a:p>
        </p:txBody>
      </p:sp>
      <p:pic>
        <p:nvPicPr>
          <p:cNvPr id="4" name="Picture 1">
            <a:extLst>
              <a:ext uri="{FF2B5EF4-FFF2-40B4-BE49-F238E27FC236}">
                <a16:creationId xmlns:a16="http://schemas.microsoft.com/office/drawing/2014/main" xmlns="" id="{A916483A-6E37-4815-B24F-AC22A0DFF1A3}"/>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t="10141"/>
          <a:stretch>
            <a:fillRect/>
          </a:stretch>
        </p:blipFill>
        <p:spPr bwMode="auto">
          <a:xfrm>
            <a:off x="357158" y="2571744"/>
            <a:ext cx="7153916" cy="3357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5 Dikdörtgen"/>
          <p:cNvSpPr/>
          <p:nvPr/>
        </p:nvSpPr>
        <p:spPr>
          <a:xfrm>
            <a:off x="3929058" y="6429396"/>
            <a:ext cx="7358114" cy="246221"/>
          </a:xfrm>
          <a:prstGeom prst="rect">
            <a:avLst/>
          </a:prstGeom>
        </p:spPr>
        <p:txBody>
          <a:bodyPr wrap="square">
            <a:spAutoFit/>
          </a:bodyPr>
          <a:lstStyle/>
          <a:p>
            <a:r>
              <a:rPr lang="tr-TR" sz="1000" i="1" dirty="0" smtClean="0"/>
              <a:t>TEMD OSTEOPOROZ ve METABOLİK KEMİK HASTALIKLARI TANI ve TEDAVİ KILAVUZU-2019</a:t>
            </a:r>
            <a:endParaRPr lang="tr-TR" sz="1000" i="1" dirty="0" smtClean="0">
              <a:latin typeface="Times New Roman" pitchFamily="18" charset="0"/>
              <a:cs typeface="Times New Roman" pitchFamily="18" charset="0"/>
            </a:endParaRPr>
          </a:p>
        </p:txBody>
      </p:sp>
      <p:sp>
        <p:nvSpPr>
          <p:cNvPr id="5" name="4 Dikdörtgen"/>
          <p:cNvSpPr/>
          <p:nvPr/>
        </p:nvSpPr>
        <p:spPr>
          <a:xfrm>
            <a:off x="857224" y="1643050"/>
            <a:ext cx="1656479" cy="461665"/>
          </a:xfrm>
          <a:prstGeom prst="rect">
            <a:avLst/>
          </a:prstGeom>
        </p:spPr>
        <p:txBody>
          <a:bodyPr wrap="none">
            <a:spAutoFit/>
          </a:bodyPr>
          <a:lstStyle/>
          <a:p>
            <a:r>
              <a:rPr lang="tr-TR" sz="2400" b="1" dirty="0" smtClean="0"/>
              <a:t>Osteoporoz</a:t>
            </a:r>
            <a:endParaRPr lang="tr-TR" sz="2400" dirty="0"/>
          </a:p>
        </p:txBody>
      </p:sp>
      <p:sp>
        <p:nvSpPr>
          <p:cNvPr id="11266" name="AutoShape 2" descr="Kemik erimesine karşı kemik suyu tüketin - Sağlık Haberle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1268" name="Picture 4" descr="Kemik erimesine karşı kemik suyu tüketin - Sağlık Haberleri"/>
          <p:cNvPicPr>
            <a:picLocks noChangeAspect="1" noChangeArrowheads="1"/>
          </p:cNvPicPr>
          <p:nvPr/>
        </p:nvPicPr>
        <p:blipFill>
          <a:blip r:embed="rId3"/>
          <a:srcRect/>
          <a:stretch>
            <a:fillRect/>
          </a:stretch>
        </p:blipFill>
        <p:spPr bwMode="auto">
          <a:xfrm>
            <a:off x="6858016" y="4857760"/>
            <a:ext cx="2065219" cy="116203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57166"/>
            <a:ext cx="8229600" cy="1143000"/>
          </a:xfrm>
        </p:spPr>
        <p:txBody>
          <a:bodyPr>
            <a:normAutofit/>
          </a:bodyPr>
          <a:lstStyle/>
          <a:p>
            <a:r>
              <a:rPr lang="tr-TR" sz="4000" dirty="0" err="1" smtClean="0"/>
              <a:t>Geriatrik</a:t>
            </a:r>
            <a:r>
              <a:rPr lang="tr-TR" sz="4000" dirty="0" smtClean="0"/>
              <a:t> Dönem</a:t>
            </a:r>
            <a:endParaRPr lang="tr-TR" sz="4000" dirty="0"/>
          </a:p>
        </p:txBody>
      </p:sp>
      <p:sp>
        <p:nvSpPr>
          <p:cNvPr id="3" name="2 İçerik Yer Tutucusu"/>
          <p:cNvSpPr>
            <a:spLocks noGrp="1"/>
          </p:cNvSpPr>
          <p:nvPr>
            <p:ph idx="1"/>
          </p:nvPr>
        </p:nvSpPr>
        <p:spPr>
          <a:xfrm>
            <a:off x="457200" y="2143116"/>
            <a:ext cx="4043362" cy="3983047"/>
          </a:xfrm>
        </p:spPr>
        <p:txBody>
          <a:bodyPr>
            <a:normAutofit/>
          </a:bodyPr>
          <a:lstStyle/>
          <a:p>
            <a:pPr>
              <a:buNone/>
            </a:pPr>
            <a:endParaRPr lang="tr-TR" sz="2400" dirty="0" smtClean="0">
              <a:solidFill>
                <a:srgbClr val="231F20"/>
              </a:solidFill>
              <a:cs typeface="Times New Roman"/>
            </a:endParaRPr>
          </a:p>
          <a:p>
            <a:r>
              <a:rPr lang="tr-TR" sz="2400" dirty="0" smtClean="0">
                <a:solidFill>
                  <a:srgbClr val="231F20"/>
                </a:solidFill>
                <a:cs typeface="Times New Roman"/>
              </a:rPr>
              <a:t>&gt; 65 yaş yetişkinler</a:t>
            </a:r>
            <a:r>
              <a:rPr lang="tr-TR" sz="2400" dirty="0" smtClean="0">
                <a:cs typeface="Times New Roman"/>
              </a:rPr>
              <a:t> hayatlarında  </a:t>
            </a:r>
            <a:r>
              <a:rPr lang="tr-TR" sz="2400" u="sng" dirty="0" smtClean="0">
                <a:cs typeface="Times New Roman"/>
              </a:rPr>
              <a:t>en az bir kez </a:t>
            </a:r>
            <a:r>
              <a:rPr lang="tr-TR" sz="2400" dirty="0" smtClean="0">
                <a:cs typeface="Times New Roman"/>
              </a:rPr>
              <a:t>mümkünse  </a:t>
            </a:r>
            <a:r>
              <a:rPr lang="tr-TR" sz="2400" u="sng" dirty="0" smtClean="0">
                <a:cs typeface="Times New Roman"/>
              </a:rPr>
              <a:t>her beş yılda bir </a:t>
            </a:r>
            <a:r>
              <a:rPr lang="tr-TR" sz="2400" u="sng" dirty="0" err="1" smtClean="0">
                <a:solidFill>
                  <a:srgbClr val="231F20"/>
                </a:solidFill>
                <a:cs typeface="Times New Roman"/>
              </a:rPr>
              <a:t>g</a:t>
            </a:r>
            <a:r>
              <a:rPr lang="tr-TR" sz="2400" dirty="0" err="1" smtClean="0">
                <a:solidFill>
                  <a:srgbClr val="231F20"/>
                </a:solidFill>
                <a:cs typeface="Times New Roman"/>
              </a:rPr>
              <a:t>eriatrik</a:t>
            </a:r>
            <a:r>
              <a:rPr lang="tr-TR" sz="2400" dirty="0" smtClean="0">
                <a:solidFill>
                  <a:srgbClr val="231F20"/>
                </a:solidFill>
                <a:cs typeface="Times New Roman"/>
              </a:rPr>
              <a:t> açıdan değerlendirilmeli  </a:t>
            </a:r>
            <a:endParaRPr lang="tr-TR" sz="1700" spc="-10" dirty="0" smtClean="0">
              <a:solidFill>
                <a:srgbClr val="231F20"/>
              </a:solidFill>
              <a:cs typeface="Times New Roman"/>
            </a:endParaRPr>
          </a:p>
          <a:p>
            <a:pPr>
              <a:buNone/>
            </a:pPr>
            <a:endParaRPr lang="tr-TR" sz="1700" b="1" i="1" dirty="0" smtClean="0">
              <a:solidFill>
                <a:srgbClr val="231F20"/>
              </a:solidFill>
              <a:latin typeface="Times New Roman"/>
              <a:cs typeface="Times New Roman"/>
            </a:endParaRPr>
          </a:p>
          <a:p>
            <a:pPr>
              <a:buNone/>
            </a:pPr>
            <a:endParaRPr lang="tr-TR" sz="1700" b="1" i="1" dirty="0" smtClean="0">
              <a:solidFill>
                <a:srgbClr val="231F20"/>
              </a:solidFill>
              <a:latin typeface="Times New Roman"/>
              <a:cs typeface="Times New Roman"/>
            </a:endParaRPr>
          </a:p>
          <a:p>
            <a:pPr>
              <a:buNone/>
            </a:pPr>
            <a:endParaRPr lang="tr-TR" sz="1700" b="1" i="1" dirty="0" smtClean="0">
              <a:solidFill>
                <a:srgbClr val="231F20"/>
              </a:solidFill>
              <a:latin typeface="Times New Roman"/>
              <a:cs typeface="Times New Roman"/>
            </a:endParaRPr>
          </a:p>
          <a:p>
            <a:pPr>
              <a:buNone/>
            </a:pPr>
            <a:endParaRPr lang="tr-TR" sz="1700" b="1" i="1" dirty="0" smtClean="0">
              <a:solidFill>
                <a:srgbClr val="231F20"/>
              </a:solidFill>
              <a:latin typeface="Times New Roman"/>
              <a:cs typeface="Times New Roman"/>
            </a:endParaRPr>
          </a:p>
          <a:p>
            <a:pPr>
              <a:buNone/>
            </a:pPr>
            <a:endParaRPr lang="tr-TR" sz="1700" b="1" i="1" dirty="0" smtClean="0">
              <a:solidFill>
                <a:srgbClr val="231F20"/>
              </a:solidFill>
              <a:latin typeface="Times New Roman"/>
              <a:cs typeface="Times New Roman"/>
            </a:endParaRPr>
          </a:p>
          <a:p>
            <a:pPr>
              <a:buNone/>
            </a:pPr>
            <a:endParaRPr lang="tr-TR" sz="1700" b="1" i="1" dirty="0" smtClean="0">
              <a:solidFill>
                <a:srgbClr val="231F20"/>
              </a:solidFill>
              <a:latin typeface="Times New Roman"/>
              <a:cs typeface="Times New Roman"/>
            </a:endParaRPr>
          </a:p>
          <a:p>
            <a:pPr>
              <a:buNone/>
            </a:pPr>
            <a:endParaRPr lang="tr-TR" dirty="0" smtClean="0">
              <a:cs typeface="Times New Roman"/>
            </a:endParaRPr>
          </a:p>
          <a:p>
            <a:pPr>
              <a:buNone/>
            </a:pPr>
            <a:endParaRPr lang="tr-TR" dirty="0"/>
          </a:p>
        </p:txBody>
      </p:sp>
      <p:sp>
        <p:nvSpPr>
          <p:cNvPr id="5" name="4 Dikdörtgen"/>
          <p:cNvSpPr/>
          <p:nvPr/>
        </p:nvSpPr>
        <p:spPr>
          <a:xfrm>
            <a:off x="4000496" y="6215082"/>
            <a:ext cx="5143504" cy="400110"/>
          </a:xfrm>
          <a:prstGeom prst="rect">
            <a:avLst/>
          </a:prstGeom>
        </p:spPr>
        <p:txBody>
          <a:bodyPr wrap="square">
            <a:spAutoFit/>
          </a:bodyPr>
          <a:lstStyle/>
          <a:p>
            <a:pPr>
              <a:buNone/>
            </a:pPr>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p>
          <a:p>
            <a:pPr>
              <a:buNone/>
            </a:pP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6" name="5 Dikdörtgen"/>
          <p:cNvSpPr/>
          <p:nvPr/>
        </p:nvSpPr>
        <p:spPr>
          <a:xfrm>
            <a:off x="785786" y="1785926"/>
            <a:ext cx="4612225" cy="461665"/>
          </a:xfrm>
          <a:prstGeom prst="rect">
            <a:avLst/>
          </a:prstGeom>
        </p:spPr>
        <p:txBody>
          <a:bodyPr wrap="none">
            <a:spAutoFit/>
          </a:bodyPr>
          <a:lstStyle/>
          <a:p>
            <a:r>
              <a:rPr lang="tr-TR" sz="2400" b="1" dirty="0" smtClean="0">
                <a:solidFill>
                  <a:srgbClr val="231F20"/>
                </a:solidFill>
                <a:cs typeface="Times New Roman"/>
              </a:rPr>
              <a:t>Çok yönlü </a:t>
            </a:r>
            <a:r>
              <a:rPr lang="tr-TR" sz="2400" b="1" dirty="0" err="1" smtClean="0">
                <a:solidFill>
                  <a:srgbClr val="231F20"/>
                </a:solidFill>
                <a:cs typeface="Times New Roman"/>
              </a:rPr>
              <a:t>Geriatrik</a:t>
            </a:r>
            <a:r>
              <a:rPr lang="tr-TR" sz="2400" b="1" dirty="0" smtClean="0">
                <a:solidFill>
                  <a:srgbClr val="231F20"/>
                </a:solidFill>
                <a:cs typeface="Times New Roman"/>
              </a:rPr>
              <a:t> Değerlendirme</a:t>
            </a:r>
            <a:endParaRPr lang="tr-TR" sz="2400" b="1" dirty="0"/>
          </a:p>
        </p:txBody>
      </p:sp>
      <p:pic>
        <p:nvPicPr>
          <p:cNvPr id="8194" name="Picture 2" descr="Dünya nüfusunun yüzde 20'sini 65 yaş üstü bireyler oluşturacak - Son Dakika  Sağlık Haberleri"/>
          <p:cNvPicPr>
            <a:picLocks noChangeAspect="1" noChangeArrowheads="1"/>
          </p:cNvPicPr>
          <p:nvPr/>
        </p:nvPicPr>
        <p:blipFill>
          <a:blip r:embed="rId2"/>
          <a:srcRect/>
          <a:stretch>
            <a:fillRect/>
          </a:stretch>
        </p:blipFill>
        <p:spPr bwMode="auto">
          <a:xfrm>
            <a:off x="5357818" y="3286124"/>
            <a:ext cx="2752725" cy="166687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4000" dirty="0" smtClean="0"/>
              <a:t>Periyodik Sağlık Muayeneleri</a:t>
            </a:r>
            <a:endParaRPr lang="tr-TR" sz="4000" dirty="0"/>
          </a:p>
        </p:txBody>
      </p:sp>
      <p:sp>
        <p:nvSpPr>
          <p:cNvPr id="3" name="2 İçerik Yer Tutucusu"/>
          <p:cNvSpPr>
            <a:spLocks noGrp="1"/>
          </p:cNvSpPr>
          <p:nvPr>
            <p:ph idx="1"/>
          </p:nvPr>
        </p:nvSpPr>
        <p:spPr/>
        <p:txBody>
          <a:bodyPr/>
          <a:lstStyle/>
          <a:p>
            <a:r>
              <a:rPr lang="tr-TR" dirty="0" smtClean="0"/>
              <a:t>Örnek Vaka 1</a:t>
            </a:r>
          </a:p>
          <a:p>
            <a:endParaRPr lang="tr-TR" dirty="0" smtClean="0"/>
          </a:p>
          <a:p>
            <a:r>
              <a:rPr lang="tr-TR" dirty="0" smtClean="0"/>
              <a:t>Aşılarını yaptırmak amacıyla size getirilen 4 aylık bebeğe periyodik sağlık muayeneleri kapsamında neler yaparsınız?</a:t>
            </a:r>
          </a:p>
          <a:p>
            <a:endParaRPr lang="tr-TR"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Vaka </a:t>
            </a:r>
            <a:r>
              <a:rPr lang="tr-TR" smtClean="0"/>
              <a:t>Örneği </a:t>
            </a:r>
            <a:r>
              <a:rPr lang="tr-TR" smtClean="0"/>
              <a:t>2</a:t>
            </a:r>
            <a:endParaRPr lang="tr-TR" dirty="0" smtClean="0"/>
          </a:p>
          <a:p>
            <a:endParaRPr lang="tr-TR" dirty="0" smtClean="0"/>
          </a:p>
          <a:p>
            <a:r>
              <a:rPr lang="tr-TR" dirty="0" smtClean="0"/>
              <a:t>46 yaşında kadın midesinde yanma şikayeti ile başvurdu.Hastanın şikayetine yönelik gerekenleri yaptıktan sonra hastaya periyodik sağlık muayeneleri kapsamında neler yaparsınız?</a:t>
            </a:r>
            <a:endParaRPr lang="tr-T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smtClean="0"/>
              <a:t>Kaynakça</a:t>
            </a:r>
            <a:endParaRPr lang="tr-TR" sz="3600" dirty="0"/>
          </a:p>
        </p:txBody>
      </p:sp>
      <p:sp>
        <p:nvSpPr>
          <p:cNvPr id="3" name="2 İçerik Yer Tutucusu"/>
          <p:cNvSpPr>
            <a:spLocks noGrp="1"/>
          </p:cNvSpPr>
          <p:nvPr>
            <p:ph idx="1"/>
          </p:nvPr>
        </p:nvSpPr>
        <p:spPr/>
        <p:txBody>
          <a:bodyPr>
            <a:normAutofit fontScale="85000" lnSpcReduction="10000"/>
          </a:bodyPr>
          <a:lstStyle/>
          <a:p>
            <a:r>
              <a:rPr lang="tr-TR" sz="2000" i="1" dirty="0" smtClean="0">
                <a:solidFill>
                  <a:srgbClr val="231F20"/>
                </a:solidFill>
                <a:latin typeface="Times New Roman"/>
                <a:cs typeface="Times New Roman"/>
              </a:rPr>
              <a:t>Sağlık Bakanlığı Aile Hekimliği Uygulamasında</a:t>
            </a:r>
            <a:r>
              <a:rPr lang="tr-TR" sz="2000" i="1" spc="-100" dirty="0" smtClean="0">
                <a:solidFill>
                  <a:srgbClr val="231F20"/>
                </a:solidFill>
                <a:latin typeface="Times New Roman"/>
                <a:cs typeface="Times New Roman"/>
              </a:rPr>
              <a:t> </a:t>
            </a:r>
            <a:r>
              <a:rPr lang="tr-TR" sz="2000" i="1" dirty="0" smtClean="0">
                <a:solidFill>
                  <a:srgbClr val="231F20"/>
                </a:solidFill>
                <a:latin typeface="Times New Roman"/>
                <a:cs typeface="Times New Roman"/>
              </a:rPr>
              <a:t>Önerilen  Periyodik </a:t>
            </a:r>
            <a:r>
              <a:rPr lang="tr-TR" sz="2000" i="1" dirty="0" smtClean="0">
                <a:solidFill>
                  <a:srgbClr val="231F20"/>
                </a:solidFill>
                <a:latin typeface="Times New Roman" pitchFamily="18" charset="0"/>
                <a:cs typeface="Times New Roman" pitchFamily="18" charset="0"/>
              </a:rPr>
              <a:t>Sağlık</a:t>
            </a:r>
            <a:r>
              <a:rPr lang="tr-TR" sz="2000" i="1" spc="-100" dirty="0" smtClean="0">
                <a:solidFill>
                  <a:srgbClr val="231F20"/>
                </a:solidFill>
                <a:latin typeface="Times New Roman" pitchFamily="18" charset="0"/>
                <a:cs typeface="Times New Roman" pitchFamily="18" charset="0"/>
              </a:rPr>
              <a:t> </a:t>
            </a:r>
            <a:r>
              <a:rPr lang="tr-TR" sz="2000" i="1" dirty="0" smtClean="0">
                <a:solidFill>
                  <a:srgbClr val="231F20"/>
                </a:solidFill>
                <a:latin typeface="Times New Roman" pitchFamily="18" charset="0"/>
                <a:cs typeface="Times New Roman" pitchFamily="18" charset="0"/>
              </a:rPr>
              <a:t>Muayeneleri</a:t>
            </a:r>
            <a:r>
              <a:rPr lang="tr-TR" sz="2000" i="1" dirty="0" smtClean="0">
                <a:latin typeface="Times New Roman" pitchFamily="18" charset="0"/>
                <a:cs typeface="Times New Roman" pitchFamily="18" charset="0"/>
              </a:rPr>
              <a:t> </a:t>
            </a:r>
            <a:r>
              <a:rPr lang="tr-TR" sz="2000" i="1" dirty="0" smtClean="0">
                <a:solidFill>
                  <a:srgbClr val="231F20"/>
                </a:solidFill>
                <a:latin typeface="Times New Roman" pitchFamily="18" charset="0"/>
                <a:cs typeface="Times New Roman" pitchFamily="18" charset="0"/>
              </a:rPr>
              <a:t>ve  </a:t>
            </a:r>
            <a:r>
              <a:rPr lang="tr-TR" sz="2000" i="1" spc="-25" dirty="0" smtClean="0">
                <a:solidFill>
                  <a:srgbClr val="231F20"/>
                </a:solidFill>
                <a:latin typeface="Times New Roman" pitchFamily="18" charset="0"/>
                <a:cs typeface="Times New Roman" pitchFamily="18" charset="0"/>
              </a:rPr>
              <a:t>Tarama</a:t>
            </a:r>
            <a:r>
              <a:rPr lang="tr-TR" sz="2000" i="1" spc="-80" dirty="0" smtClean="0">
                <a:solidFill>
                  <a:srgbClr val="231F20"/>
                </a:solidFill>
                <a:latin typeface="Times New Roman" pitchFamily="18" charset="0"/>
                <a:cs typeface="Times New Roman" pitchFamily="18" charset="0"/>
              </a:rPr>
              <a:t> </a:t>
            </a:r>
            <a:r>
              <a:rPr lang="tr-TR" sz="2000" i="1" spc="-20" dirty="0" smtClean="0">
                <a:solidFill>
                  <a:srgbClr val="231F20"/>
                </a:solidFill>
                <a:latin typeface="Times New Roman" pitchFamily="18" charset="0"/>
                <a:cs typeface="Times New Roman" pitchFamily="18" charset="0"/>
              </a:rPr>
              <a:t>Testleri Rehberi  2015</a:t>
            </a:r>
          </a:p>
          <a:p>
            <a:endParaRPr lang="tr-TR" sz="2000" i="1" spc="-20" dirty="0" smtClean="0">
              <a:solidFill>
                <a:srgbClr val="231F20"/>
              </a:solidFill>
              <a:latin typeface="Times New Roman" pitchFamily="18" charset="0"/>
              <a:cs typeface="Times New Roman" pitchFamily="18" charset="0"/>
            </a:endParaRPr>
          </a:p>
          <a:p>
            <a:r>
              <a:rPr lang="tr-TR" sz="2000" i="1" dirty="0" smtClean="0">
                <a:latin typeface="Times New Roman" pitchFamily="18" charset="0"/>
                <a:cs typeface="Times New Roman" pitchFamily="18" charset="0"/>
              </a:rPr>
              <a:t>Amerika Birleşik Devletleri Koruyucu Hizmetler Çalışma Grubu, USPSTF </a:t>
            </a:r>
            <a:r>
              <a:rPr lang="tr-TR" sz="2000" i="1" dirty="0" smtClean="0">
                <a:latin typeface="Times New Roman" pitchFamily="18" charset="0"/>
                <a:cs typeface="Times New Roman" pitchFamily="18" charset="0"/>
                <a:hlinkClick r:id="rId2"/>
              </a:rPr>
              <a:t>www.</a:t>
            </a:r>
            <a:r>
              <a:rPr lang="tr-TR" sz="2000" i="1" dirty="0" err="1" smtClean="0">
                <a:latin typeface="Times New Roman" pitchFamily="18" charset="0"/>
                <a:cs typeface="Times New Roman" pitchFamily="18" charset="0"/>
                <a:hlinkClick r:id="rId2"/>
              </a:rPr>
              <a:t>ahrq</a:t>
            </a:r>
            <a:r>
              <a:rPr lang="tr-TR" sz="2000" i="1" dirty="0" smtClean="0">
                <a:latin typeface="Times New Roman" pitchFamily="18" charset="0"/>
                <a:cs typeface="Times New Roman" pitchFamily="18" charset="0"/>
                <a:hlinkClick r:id="rId2"/>
              </a:rPr>
              <a:t>.gov/</a:t>
            </a:r>
            <a:r>
              <a:rPr lang="tr-TR" sz="2000" i="1" dirty="0" err="1" smtClean="0">
                <a:latin typeface="Times New Roman" pitchFamily="18" charset="0"/>
                <a:cs typeface="Times New Roman" pitchFamily="18" charset="0"/>
                <a:hlinkClick r:id="rId2"/>
              </a:rPr>
              <a:t>clinic</a:t>
            </a:r>
            <a:r>
              <a:rPr lang="tr-TR" sz="2000" i="1" dirty="0" smtClean="0">
                <a:latin typeface="Times New Roman" pitchFamily="18" charset="0"/>
                <a:cs typeface="Times New Roman" pitchFamily="18" charset="0"/>
                <a:hlinkClick r:id="rId2"/>
              </a:rPr>
              <a:t>/</a:t>
            </a:r>
            <a:r>
              <a:rPr lang="tr-TR" sz="2000" i="1" dirty="0" err="1" smtClean="0">
                <a:latin typeface="Times New Roman" pitchFamily="18" charset="0"/>
                <a:cs typeface="Times New Roman" pitchFamily="18" charset="0"/>
                <a:hlinkClick r:id="rId2"/>
              </a:rPr>
              <a:t>uspstfix</a:t>
            </a:r>
            <a:r>
              <a:rPr lang="tr-TR" sz="2000" i="1" dirty="0" smtClean="0">
                <a:latin typeface="Times New Roman" pitchFamily="18" charset="0"/>
                <a:cs typeface="Times New Roman" pitchFamily="18" charset="0"/>
                <a:hlinkClick r:id="rId2"/>
              </a:rPr>
              <a:t>.html</a:t>
            </a:r>
            <a:endParaRPr lang="tr-TR" sz="2000" i="1" dirty="0" smtClean="0">
              <a:latin typeface="Times New Roman" pitchFamily="18" charset="0"/>
              <a:cs typeface="Times New Roman" pitchFamily="18" charset="0"/>
            </a:endParaRPr>
          </a:p>
          <a:p>
            <a:endParaRPr lang="tr-TR" sz="2000" i="1" dirty="0" smtClean="0">
              <a:latin typeface="Times New Roman" pitchFamily="18" charset="0"/>
              <a:cs typeface="Times New Roman" pitchFamily="18" charset="0"/>
            </a:endParaRPr>
          </a:p>
          <a:p>
            <a:r>
              <a:rPr lang="tr-TR" sz="2000" i="1" dirty="0" smtClean="0">
                <a:latin typeface="Times New Roman" pitchFamily="18" charset="0"/>
                <a:cs typeface="Times New Roman" pitchFamily="18" charset="0"/>
              </a:rPr>
              <a:t>Periyodik sağlık muayenelerine genel bakış, Türk Aile </a:t>
            </a:r>
            <a:r>
              <a:rPr lang="tr-TR" sz="2000" i="1" dirty="0" err="1" smtClean="0">
                <a:latin typeface="Times New Roman" pitchFamily="18" charset="0"/>
                <a:cs typeface="Times New Roman" pitchFamily="18" charset="0"/>
              </a:rPr>
              <a:t>Hek</a:t>
            </a:r>
            <a:r>
              <a:rPr lang="tr-TR" sz="2000" i="1" dirty="0" smtClean="0">
                <a:latin typeface="Times New Roman" pitchFamily="18" charset="0"/>
                <a:cs typeface="Times New Roman" pitchFamily="18" charset="0"/>
              </a:rPr>
              <a:t> </a:t>
            </a:r>
            <a:r>
              <a:rPr lang="tr-TR" sz="2000" i="1" dirty="0" err="1" smtClean="0">
                <a:latin typeface="Times New Roman" pitchFamily="18" charset="0"/>
                <a:cs typeface="Times New Roman" pitchFamily="18" charset="0"/>
              </a:rPr>
              <a:t>Derg</a:t>
            </a:r>
            <a:r>
              <a:rPr lang="tr-TR" sz="2000" i="1" dirty="0" smtClean="0">
                <a:latin typeface="Times New Roman" pitchFamily="18" charset="0"/>
                <a:cs typeface="Times New Roman" pitchFamily="18" charset="0"/>
              </a:rPr>
              <a:t> 2017;21(2):82-89</a:t>
            </a:r>
          </a:p>
          <a:p>
            <a:endParaRPr lang="tr-TR" sz="2000" i="1" dirty="0" smtClean="0">
              <a:latin typeface="Times New Roman" pitchFamily="18" charset="0"/>
              <a:cs typeface="Times New Roman" pitchFamily="18" charset="0"/>
            </a:endParaRPr>
          </a:p>
          <a:p>
            <a:r>
              <a:rPr lang="tr-TR" sz="2000" i="1" dirty="0" smtClean="0">
                <a:latin typeface="Times New Roman" pitchFamily="18" charset="0"/>
                <a:cs typeface="Times New Roman" pitchFamily="18" charset="0"/>
              </a:rPr>
              <a:t>Amerikan Aile Hekimliği Akademisi, AAFP www.</a:t>
            </a:r>
            <a:r>
              <a:rPr lang="tr-TR" sz="2000" i="1" dirty="0" err="1" smtClean="0">
                <a:latin typeface="Times New Roman" pitchFamily="18" charset="0"/>
                <a:cs typeface="Times New Roman" pitchFamily="18" charset="0"/>
              </a:rPr>
              <a:t>aafp</a:t>
            </a:r>
            <a:r>
              <a:rPr lang="tr-TR" sz="2000" i="1" dirty="0" smtClean="0">
                <a:latin typeface="Times New Roman" pitchFamily="18" charset="0"/>
                <a:cs typeface="Times New Roman" pitchFamily="18" charset="0"/>
              </a:rPr>
              <a:t>.org </a:t>
            </a:r>
          </a:p>
          <a:p>
            <a:endParaRPr lang="tr-TR" sz="2000" i="1" dirty="0" smtClean="0">
              <a:latin typeface="Times New Roman" pitchFamily="18" charset="0"/>
              <a:cs typeface="Times New Roman" pitchFamily="18" charset="0"/>
            </a:endParaRPr>
          </a:p>
          <a:p>
            <a:r>
              <a:rPr lang="tr-TR" sz="1900" i="1" dirty="0" smtClean="0"/>
              <a:t>TEMD DİABETES MELLİTUS VE KOMPLİKASYONLARININ TANI, TEDAVİ VE İZLEM KILAVUZU-2020</a:t>
            </a:r>
          </a:p>
          <a:p>
            <a:endParaRPr lang="tr-TR" sz="1900" i="1" dirty="0" smtClean="0"/>
          </a:p>
          <a:p>
            <a:r>
              <a:rPr lang="tr-TR" sz="1900" i="1" dirty="0" smtClean="0"/>
              <a:t>TEMD DİSLİPİDEMİ TANI ve TEDAVİ KILAVUZU-2019 </a:t>
            </a:r>
            <a:endParaRPr lang="tr-TR" sz="1900" i="1" dirty="0" smtClean="0">
              <a:latin typeface="Times New Roman" pitchFamily="18" charset="0"/>
              <a:cs typeface="Times New Roman" pitchFamily="18" charset="0"/>
            </a:endParaRPr>
          </a:p>
          <a:p>
            <a:endParaRPr lang="tr-TR" sz="1900" i="1" dirty="0" smtClean="0">
              <a:latin typeface="Times New Roman" pitchFamily="18" charset="0"/>
              <a:cs typeface="Times New Roman" pitchFamily="18" charset="0"/>
            </a:endParaRPr>
          </a:p>
          <a:p>
            <a:r>
              <a:rPr lang="tr-TR" sz="1900" i="1" dirty="0" smtClean="0"/>
              <a:t>TEMD OSTEOPOROZ ve METABOLİK KEMİK HASTALIKLARI TANI ve TEDAVİ KILAVUZU-2019</a:t>
            </a:r>
            <a:endParaRPr lang="tr-TR" sz="1900" i="1" dirty="0" smtClean="0">
              <a:latin typeface="Times New Roman" pitchFamily="18" charset="0"/>
              <a:cs typeface="Times New Roman" pitchFamily="18" charset="0"/>
            </a:endParaRPr>
          </a:p>
          <a:p>
            <a:endParaRPr lang="tr-TR" sz="2000" b="1" i="1" dirty="0" smtClean="0">
              <a:latin typeface="Times New Roman" pitchFamily="18" charset="0"/>
              <a:cs typeface="Times New Roman" pitchFamily="18" charset="0"/>
            </a:endParaRPr>
          </a:p>
          <a:p>
            <a:endParaRPr lang="tr-TR" sz="2000" b="1" i="1" dirty="0" smtClean="0">
              <a:latin typeface="Times New Roman" pitchFamily="18" charset="0"/>
              <a:cs typeface="Times New Roman" pitchFamily="18" charset="0"/>
            </a:endParaRPr>
          </a:p>
          <a:p>
            <a:endParaRPr lang="tr-TR" sz="2000" b="1" i="1" dirty="0" smtClean="0">
              <a:latin typeface="Times New Roman" pitchFamily="18" charset="0"/>
              <a:cs typeface="Times New Roman" pitchFamily="18" charset="0"/>
            </a:endParaRPr>
          </a:p>
          <a:p>
            <a:endParaRPr lang="tr-TR" sz="2000" i="1" dirty="0" smtClean="0">
              <a:latin typeface="Times New Roman"/>
              <a:cs typeface="Times New Roman"/>
            </a:endParaRPr>
          </a:p>
          <a:p>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t>Periyodik Sağlık Muayenesi</a:t>
            </a:r>
            <a:br>
              <a:rPr lang="tr-TR" dirty="0" smtClean="0"/>
            </a:br>
            <a:endParaRPr lang="tr-TR" dirty="0"/>
          </a:p>
        </p:txBody>
      </p:sp>
      <p:sp>
        <p:nvSpPr>
          <p:cNvPr id="3" name="2 İçerik Yer Tutucusu"/>
          <p:cNvSpPr>
            <a:spLocks noGrp="1"/>
          </p:cNvSpPr>
          <p:nvPr>
            <p:ph idx="1"/>
          </p:nvPr>
        </p:nvSpPr>
        <p:spPr/>
        <p:txBody>
          <a:bodyPr/>
          <a:lstStyle/>
          <a:p>
            <a:pPr>
              <a:buNone/>
            </a:pPr>
            <a:r>
              <a:rPr lang="tr-TR" sz="2000" b="1" dirty="0" smtClean="0">
                <a:latin typeface="Times New Roman" panose="02020603050405020304" pitchFamily="18" charset="0"/>
                <a:cs typeface="Times New Roman" panose="02020603050405020304" pitchFamily="18" charset="0"/>
              </a:rPr>
              <a:t>Hastalıkların Doğal Gidişi</a:t>
            </a:r>
          </a:p>
          <a:p>
            <a:endParaRPr lang="tr-TR" dirty="0"/>
          </a:p>
        </p:txBody>
      </p:sp>
      <p:pic>
        <p:nvPicPr>
          <p:cNvPr id="4" name="Picture 1"/>
          <p:cNvPicPr>
            <a:picLocks noChangeAspect="1" noChangeArrowheads="1"/>
          </p:cNvPicPr>
          <p:nvPr/>
        </p:nvPicPr>
        <p:blipFill>
          <a:blip r:embed="rId3"/>
          <a:srcRect/>
          <a:stretch>
            <a:fillRect/>
          </a:stretch>
        </p:blipFill>
        <p:spPr bwMode="auto">
          <a:xfrm>
            <a:off x="1000100" y="2285992"/>
            <a:ext cx="7220290" cy="25908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Bebeklik ve Çocukluk Dönemi</a:t>
            </a:r>
            <a:endParaRPr lang="tr-TR" dirty="0"/>
          </a:p>
        </p:txBody>
      </p:sp>
      <p:pic>
        <p:nvPicPr>
          <p:cNvPr id="1026" name="Picture 2"/>
          <p:cNvPicPr>
            <a:picLocks noChangeAspect="1" noChangeArrowheads="1"/>
          </p:cNvPicPr>
          <p:nvPr/>
        </p:nvPicPr>
        <p:blipFill>
          <a:blip r:embed="rId3"/>
          <a:srcRect/>
          <a:stretch>
            <a:fillRect/>
          </a:stretch>
        </p:blipFill>
        <p:spPr bwMode="auto">
          <a:xfrm>
            <a:off x="1357290" y="1785926"/>
            <a:ext cx="6572296" cy="4973403"/>
          </a:xfrm>
          <a:prstGeom prst="rect">
            <a:avLst/>
          </a:prstGeom>
          <a:noFill/>
          <a:ln w="9525">
            <a:noFill/>
            <a:miter lim="800000"/>
            <a:headEnd/>
            <a:tailEnd/>
          </a:ln>
          <a:effectLst/>
        </p:spPr>
      </p:pic>
      <p:sp>
        <p:nvSpPr>
          <p:cNvPr id="4" name="3 Metin kutusu"/>
          <p:cNvSpPr txBox="1"/>
          <p:nvPr/>
        </p:nvSpPr>
        <p:spPr>
          <a:xfrm>
            <a:off x="785786" y="1285860"/>
            <a:ext cx="2286016" cy="461665"/>
          </a:xfrm>
          <a:prstGeom prst="rect">
            <a:avLst/>
          </a:prstGeom>
          <a:noFill/>
        </p:spPr>
        <p:txBody>
          <a:bodyPr wrap="square" rtlCol="0">
            <a:spAutoFit/>
          </a:bodyPr>
          <a:lstStyle/>
          <a:p>
            <a:r>
              <a:rPr lang="tr-TR" sz="2400" b="1" dirty="0" smtClean="0"/>
              <a:t>Aşılama</a:t>
            </a:r>
            <a:endParaRPr lang="tr-TR"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357298"/>
          </a:xfrm>
        </p:spPr>
        <p:txBody>
          <a:bodyPr>
            <a:normAutofit/>
          </a:bodyPr>
          <a:lstStyle/>
          <a:p>
            <a:r>
              <a:rPr lang="tr-TR" sz="3600" dirty="0" smtClean="0"/>
              <a:t>Bebeklik ve Çocukluk Dönemi</a:t>
            </a:r>
            <a:endParaRPr lang="tr-TR" sz="3600" dirty="0"/>
          </a:p>
        </p:txBody>
      </p:sp>
      <p:sp>
        <p:nvSpPr>
          <p:cNvPr id="3" name="2 İçerik Yer Tutucusu"/>
          <p:cNvSpPr>
            <a:spLocks noGrp="1"/>
          </p:cNvSpPr>
          <p:nvPr>
            <p:ph idx="1"/>
          </p:nvPr>
        </p:nvSpPr>
        <p:spPr>
          <a:xfrm>
            <a:off x="457200" y="1600200"/>
            <a:ext cx="8435280" cy="4525963"/>
          </a:xfrm>
        </p:spPr>
        <p:txBody>
          <a:bodyPr>
            <a:normAutofit/>
          </a:bodyPr>
          <a:lstStyle/>
          <a:p>
            <a:r>
              <a:rPr lang="tr-TR" sz="2400" dirty="0" smtClean="0"/>
              <a:t>3 ila 5 günlük yeni doğanda;</a:t>
            </a:r>
          </a:p>
          <a:p>
            <a:pPr>
              <a:buNone/>
            </a:pPr>
            <a:endParaRPr lang="tr-TR" sz="2400" dirty="0" smtClean="0"/>
          </a:p>
          <a:p>
            <a:r>
              <a:rPr lang="tr-TR" sz="2400" dirty="0" err="1" smtClean="0"/>
              <a:t>Fenilketonüri</a:t>
            </a:r>
            <a:endParaRPr lang="tr-TR" sz="2400" dirty="0" smtClean="0"/>
          </a:p>
          <a:p>
            <a:r>
              <a:rPr lang="tr-TR" sz="2400" dirty="0" err="1" smtClean="0"/>
              <a:t>Konjenital</a:t>
            </a:r>
            <a:r>
              <a:rPr lang="tr-TR" sz="2400" dirty="0" smtClean="0"/>
              <a:t> </a:t>
            </a:r>
            <a:r>
              <a:rPr lang="tr-TR" sz="2400" dirty="0" err="1" smtClean="0"/>
              <a:t>hipotroidi</a:t>
            </a:r>
            <a:endParaRPr lang="tr-TR" sz="2400" dirty="0" smtClean="0"/>
          </a:p>
          <a:p>
            <a:r>
              <a:rPr lang="tr-TR" sz="2400" dirty="0" err="1" smtClean="0"/>
              <a:t>Biotinidaz</a:t>
            </a:r>
            <a:r>
              <a:rPr lang="tr-TR" sz="2400" dirty="0" smtClean="0"/>
              <a:t> eksikliği</a:t>
            </a:r>
          </a:p>
          <a:p>
            <a:r>
              <a:rPr lang="tr-TR" sz="2400" dirty="0" err="1" smtClean="0"/>
              <a:t>Kistik</a:t>
            </a:r>
            <a:r>
              <a:rPr lang="tr-TR" sz="2400" dirty="0" smtClean="0"/>
              <a:t> </a:t>
            </a:r>
            <a:r>
              <a:rPr lang="tr-TR" sz="2400" dirty="0" err="1" smtClean="0"/>
              <a:t>fibrozis</a:t>
            </a:r>
            <a:endParaRPr lang="tr-TR" sz="2400" dirty="0" smtClean="0"/>
          </a:p>
          <a:p>
            <a:endParaRPr lang="tr-TR" sz="2400" i="1" dirty="0" smtClean="0">
              <a:solidFill>
                <a:srgbClr val="FF0000"/>
              </a:solidFill>
              <a:latin typeface="Times New Roman"/>
              <a:cs typeface="Times New Roman"/>
            </a:endParaRPr>
          </a:p>
          <a:p>
            <a:r>
              <a:rPr lang="tr-TR" sz="2400" dirty="0" smtClean="0"/>
              <a:t>İşitme taraması</a:t>
            </a:r>
          </a:p>
          <a:p>
            <a:r>
              <a:rPr lang="tr-TR" sz="2400" dirty="0" smtClean="0"/>
              <a:t>Gelişimsel Kalça </a:t>
            </a:r>
            <a:r>
              <a:rPr lang="tr-TR" sz="2400" dirty="0" err="1" smtClean="0"/>
              <a:t>Displazisi</a:t>
            </a:r>
            <a:r>
              <a:rPr lang="tr-TR" sz="2400" dirty="0" smtClean="0"/>
              <a:t> (GKD) </a:t>
            </a:r>
            <a:r>
              <a:rPr lang="tr-TR" sz="1900" dirty="0" smtClean="0"/>
              <a:t>taraması yapılması</a:t>
            </a:r>
            <a:endParaRPr lang="tr-TR" sz="2400" b="1" i="1" dirty="0" smtClean="0">
              <a:solidFill>
                <a:srgbClr val="231F20"/>
              </a:solidFill>
              <a:latin typeface="Times New Roman"/>
              <a:cs typeface="Times New Roman"/>
            </a:endParaRPr>
          </a:p>
          <a:p>
            <a:pPr marL="405130" marR="5080" indent="-393065">
              <a:lnSpc>
                <a:spcPct val="107100"/>
              </a:lnSpc>
            </a:pPr>
            <a:endParaRPr lang="tr-TR" sz="1700" b="1" i="1" dirty="0" smtClean="0">
              <a:solidFill>
                <a:srgbClr val="231F20"/>
              </a:solidFill>
              <a:latin typeface="Times New Roman"/>
              <a:cs typeface="Times New Roman"/>
            </a:endParaRPr>
          </a:p>
          <a:p>
            <a:pPr marL="405130" marR="5080" indent="-393065">
              <a:lnSpc>
                <a:spcPct val="107100"/>
              </a:lnSpc>
            </a:pPr>
            <a:endParaRPr lang="tr-TR" sz="1700" b="1" i="1" dirty="0" smtClean="0">
              <a:solidFill>
                <a:srgbClr val="231F20"/>
              </a:solidFill>
              <a:latin typeface="Times New Roman"/>
              <a:cs typeface="Times New Roman"/>
            </a:endParaRPr>
          </a:p>
          <a:p>
            <a:pPr marL="405130" marR="5080" indent="-393065">
              <a:lnSpc>
                <a:spcPct val="107100"/>
              </a:lnSpc>
            </a:pPr>
            <a:endParaRPr lang="tr-TR" sz="1700" b="1" i="1" dirty="0" smtClean="0">
              <a:solidFill>
                <a:srgbClr val="231F20"/>
              </a:solidFill>
              <a:latin typeface="Times New Roman"/>
              <a:cs typeface="Times New Roman"/>
            </a:endParaRPr>
          </a:p>
        </p:txBody>
      </p:sp>
      <p:pic>
        <p:nvPicPr>
          <p:cNvPr id="44034" name="Picture 2" descr="Bebeklerde topuk kanı testi hakkında bilinmesi gerekenler"/>
          <p:cNvPicPr>
            <a:picLocks noChangeAspect="1" noChangeArrowheads="1"/>
          </p:cNvPicPr>
          <p:nvPr/>
        </p:nvPicPr>
        <p:blipFill>
          <a:blip r:embed="rId3"/>
          <a:srcRect/>
          <a:stretch>
            <a:fillRect/>
          </a:stretch>
        </p:blipFill>
        <p:spPr bwMode="auto">
          <a:xfrm>
            <a:off x="5572132" y="1214422"/>
            <a:ext cx="2793192" cy="1571636"/>
          </a:xfrm>
          <a:prstGeom prst="rect">
            <a:avLst/>
          </a:prstGeom>
          <a:noFill/>
        </p:spPr>
      </p:pic>
      <p:pic>
        <p:nvPicPr>
          <p:cNvPr id="44036" name="Picture 4" descr="Bebek Kalça Ultrasonu Nerede çekilir"/>
          <p:cNvPicPr>
            <a:picLocks noChangeAspect="1" noChangeArrowheads="1"/>
          </p:cNvPicPr>
          <p:nvPr/>
        </p:nvPicPr>
        <p:blipFill>
          <a:blip r:embed="rId4"/>
          <a:srcRect/>
          <a:stretch>
            <a:fillRect/>
          </a:stretch>
        </p:blipFill>
        <p:spPr bwMode="auto">
          <a:xfrm>
            <a:off x="6429388" y="3214686"/>
            <a:ext cx="2143140" cy="1071570"/>
          </a:xfrm>
          <a:prstGeom prst="rect">
            <a:avLst/>
          </a:prstGeom>
          <a:noFill/>
        </p:spPr>
      </p:pic>
      <p:sp>
        <p:nvSpPr>
          <p:cNvPr id="6" name="5 Metin kutusu"/>
          <p:cNvSpPr txBox="1"/>
          <p:nvPr/>
        </p:nvSpPr>
        <p:spPr>
          <a:xfrm>
            <a:off x="2500298" y="6429396"/>
            <a:ext cx="7858148" cy="245901"/>
          </a:xfrm>
          <a:prstGeom prst="rect">
            <a:avLst/>
          </a:prstGeom>
          <a:noFill/>
        </p:spPr>
        <p:txBody>
          <a:bodyPr wrap="square" rtlCol="0">
            <a:spAutoFit/>
          </a:bodyPr>
          <a:lstStyle/>
          <a:p>
            <a:pPr marL="405130" marR="5080" indent="-393065">
              <a:lnSpc>
                <a:spcPct val="107100"/>
              </a:lnSpc>
            </a:pPr>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7" name="6 Metin kutusu"/>
          <p:cNvSpPr txBox="1"/>
          <p:nvPr/>
        </p:nvSpPr>
        <p:spPr>
          <a:xfrm>
            <a:off x="428596" y="1142984"/>
            <a:ext cx="3000396" cy="461665"/>
          </a:xfrm>
          <a:prstGeom prst="rect">
            <a:avLst/>
          </a:prstGeom>
          <a:noFill/>
        </p:spPr>
        <p:txBody>
          <a:bodyPr wrap="square" rtlCol="0">
            <a:spAutoFit/>
          </a:bodyPr>
          <a:lstStyle/>
          <a:p>
            <a:r>
              <a:rPr lang="tr-TR" sz="2400" b="1" dirty="0" smtClean="0"/>
              <a:t>Taramalar</a:t>
            </a:r>
            <a:endParaRPr lang="tr-TR" sz="2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600" dirty="0" smtClean="0"/>
              <a:t>Bebeklik ve Çocukluk Dönemi</a:t>
            </a:r>
            <a:endParaRPr lang="tr-TR" sz="3600" dirty="0"/>
          </a:p>
        </p:txBody>
      </p:sp>
      <p:sp>
        <p:nvSpPr>
          <p:cNvPr id="3" name="2 İçerik Yer Tutucusu"/>
          <p:cNvSpPr>
            <a:spLocks noGrp="1"/>
          </p:cNvSpPr>
          <p:nvPr>
            <p:ph idx="1"/>
          </p:nvPr>
        </p:nvSpPr>
        <p:spPr>
          <a:xfrm>
            <a:off x="457200" y="2000240"/>
            <a:ext cx="8229600" cy="4572032"/>
          </a:xfrm>
        </p:spPr>
        <p:txBody>
          <a:bodyPr>
            <a:normAutofit/>
          </a:bodyPr>
          <a:lstStyle/>
          <a:p>
            <a:r>
              <a:rPr lang="tr-TR" sz="2400" dirty="0" smtClean="0"/>
              <a:t>4-12 ay arası bebeklerde demir </a:t>
            </a:r>
            <a:r>
              <a:rPr lang="tr-TR" sz="2400" dirty="0" err="1" smtClean="0"/>
              <a:t>proflaksisi</a:t>
            </a:r>
            <a:r>
              <a:rPr lang="tr-TR" sz="2400" dirty="0" smtClean="0"/>
              <a:t> yapılmalı </a:t>
            </a:r>
          </a:p>
          <a:p>
            <a:endParaRPr lang="tr-TR" sz="2400" dirty="0" smtClean="0"/>
          </a:p>
          <a:p>
            <a:r>
              <a:rPr lang="tr-TR" sz="2400" dirty="0" smtClean="0"/>
              <a:t>9 ay, 5 yaş, erken orta ve geç </a:t>
            </a:r>
            <a:r>
              <a:rPr lang="tr-TR" sz="2400" dirty="0" err="1" smtClean="0"/>
              <a:t>adolesan</a:t>
            </a:r>
            <a:r>
              <a:rPr lang="tr-TR" sz="2400" dirty="0" smtClean="0"/>
              <a:t>  olduklarında hemoglobin değerleri bakılmalı</a:t>
            </a:r>
          </a:p>
          <a:p>
            <a:pPr>
              <a:buNone/>
            </a:pPr>
            <a:endParaRPr lang="tr-TR" sz="2400" dirty="0" smtClean="0"/>
          </a:p>
          <a:p>
            <a:r>
              <a:rPr lang="tr-TR" sz="2400" dirty="0" smtClean="0"/>
              <a:t>15 günlükten 1 yaşına kadar tüm bebeklere günde 400 IU D vitamini verilmeli</a:t>
            </a:r>
          </a:p>
          <a:p>
            <a:pPr>
              <a:buNone/>
            </a:pPr>
            <a:endParaRPr lang="tr-TR" b="1" dirty="0" smtClean="0"/>
          </a:p>
          <a:p>
            <a:pPr>
              <a:buNone/>
            </a:pPr>
            <a:endParaRPr lang="tr-TR" b="1" dirty="0" smtClean="0"/>
          </a:p>
          <a:p>
            <a:pPr>
              <a:buNone/>
            </a:pPr>
            <a:endParaRPr lang="tr-TR" b="1" dirty="0" smtClean="0"/>
          </a:p>
          <a:p>
            <a:endParaRPr lang="tr-TR" dirty="0"/>
          </a:p>
        </p:txBody>
      </p:sp>
      <p:pic>
        <p:nvPicPr>
          <p:cNvPr id="43010" name="Picture 2" descr="Kansızlık (anemi) nedir? Kansızlığın nedenleri, belirtileri ve tedavisi… -  Sağlık son dakika haberler"/>
          <p:cNvPicPr>
            <a:picLocks noChangeAspect="1" noChangeArrowheads="1"/>
          </p:cNvPicPr>
          <p:nvPr/>
        </p:nvPicPr>
        <p:blipFill>
          <a:blip r:embed="rId3"/>
          <a:srcRect/>
          <a:stretch>
            <a:fillRect/>
          </a:stretch>
        </p:blipFill>
        <p:spPr bwMode="auto">
          <a:xfrm>
            <a:off x="5214942" y="4500570"/>
            <a:ext cx="2428892" cy="1364673"/>
          </a:xfrm>
          <a:prstGeom prst="rect">
            <a:avLst/>
          </a:prstGeom>
          <a:noFill/>
        </p:spPr>
      </p:pic>
      <p:sp>
        <p:nvSpPr>
          <p:cNvPr id="5" name="4 Metin kutusu"/>
          <p:cNvSpPr txBox="1"/>
          <p:nvPr/>
        </p:nvSpPr>
        <p:spPr>
          <a:xfrm>
            <a:off x="3929026" y="6457890"/>
            <a:ext cx="5214974" cy="400110"/>
          </a:xfrm>
          <a:prstGeom prst="rect">
            <a:avLst/>
          </a:prstGeom>
          <a:noFill/>
        </p:spPr>
        <p:txBody>
          <a:bodyPr wrap="square" rtlCol="0">
            <a:spAutoFit/>
          </a:bodyPr>
          <a:lstStyle/>
          <a:p>
            <a:r>
              <a:rPr lang="tr-TR" sz="1000" b="1" i="1" dirty="0" smtClean="0">
                <a:solidFill>
                  <a:srgbClr val="231F20"/>
                </a:solidFill>
                <a:latin typeface="Times New Roman"/>
                <a:cs typeface="Times New Roman"/>
              </a:rPr>
              <a:t>Sağlık Bakanlığı Aile Hekimliği Uygulamasında</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Önerilen  Periyodik Sağlık</a:t>
            </a:r>
            <a:r>
              <a:rPr lang="tr-TR" sz="1000" b="1" i="1" spc="-100" dirty="0" smtClean="0">
                <a:solidFill>
                  <a:srgbClr val="231F20"/>
                </a:solidFill>
                <a:latin typeface="Times New Roman"/>
                <a:cs typeface="Times New Roman"/>
              </a:rPr>
              <a:t> </a:t>
            </a:r>
            <a:r>
              <a:rPr lang="tr-TR" sz="1000" b="1" i="1" dirty="0" smtClean="0">
                <a:solidFill>
                  <a:srgbClr val="231F20"/>
                </a:solidFill>
                <a:latin typeface="Times New Roman"/>
                <a:cs typeface="Times New Roman"/>
              </a:rPr>
              <a:t>Muayeneleri</a:t>
            </a:r>
            <a:r>
              <a:rPr lang="tr-TR" sz="1000" i="1" dirty="0" smtClean="0">
                <a:latin typeface="Times New Roman"/>
                <a:cs typeface="Times New Roman"/>
              </a:rPr>
              <a:t> </a:t>
            </a:r>
            <a:r>
              <a:rPr lang="tr-TR" sz="1000" b="1" i="1" dirty="0" smtClean="0">
                <a:solidFill>
                  <a:srgbClr val="231F20"/>
                </a:solidFill>
                <a:latin typeface="Times New Roman"/>
                <a:cs typeface="Times New Roman"/>
              </a:rPr>
              <a:t>ve </a:t>
            </a:r>
            <a:r>
              <a:rPr lang="tr-TR" sz="1000" b="1" i="1" spc="-25" dirty="0" smtClean="0">
                <a:solidFill>
                  <a:srgbClr val="231F20"/>
                </a:solidFill>
                <a:latin typeface="Times New Roman"/>
                <a:cs typeface="Times New Roman"/>
              </a:rPr>
              <a:t>Tarama</a:t>
            </a:r>
            <a:r>
              <a:rPr lang="tr-TR" sz="1000" b="1" i="1" spc="-80" dirty="0" smtClean="0">
                <a:solidFill>
                  <a:srgbClr val="231F20"/>
                </a:solidFill>
                <a:latin typeface="Times New Roman"/>
                <a:cs typeface="Times New Roman"/>
              </a:rPr>
              <a:t> </a:t>
            </a:r>
            <a:r>
              <a:rPr lang="tr-TR" sz="1000" b="1" i="1" spc="-20" dirty="0" smtClean="0">
                <a:solidFill>
                  <a:srgbClr val="231F20"/>
                </a:solidFill>
                <a:latin typeface="Times New Roman"/>
                <a:cs typeface="Times New Roman"/>
              </a:rPr>
              <a:t>Testleri Rehberi  2015</a:t>
            </a:r>
            <a:endParaRPr lang="tr-TR" sz="1000" i="1" dirty="0" smtClean="0">
              <a:latin typeface="Times New Roman"/>
              <a:cs typeface="Times New Roman"/>
            </a:endParaRPr>
          </a:p>
        </p:txBody>
      </p:sp>
      <p:sp>
        <p:nvSpPr>
          <p:cNvPr id="6" name="5 Metin kutusu"/>
          <p:cNvSpPr txBox="1"/>
          <p:nvPr/>
        </p:nvSpPr>
        <p:spPr>
          <a:xfrm>
            <a:off x="500034" y="1357298"/>
            <a:ext cx="2571768" cy="461665"/>
          </a:xfrm>
          <a:prstGeom prst="rect">
            <a:avLst/>
          </a:prstGeom>
          <a:noFill/>
        </p:spPr>
        <p:txBody>
          <a:bodyPr wrap="square" rtlCol="0">
            <a:spAutoFit/>
          </a:bodyPr>
          <a:lstStyle/>
          <a:p>
            <a:r>
              <a:rPr lang="tr-TR" sz="2400" b="1" dirty="0" smtClean="0"/>
              <a:t>Demir - D vitamini </a:t>
            </a:r>
            <a:endParaRPr lang="tr-TR"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9218</TotalTime>
  <Words>2787</Words>
  <Application>Microsoft Office PowerPoint</Application>
  <PresentationFormat>Ekran Gösterisi (4:3)</PresentationFormat>
  <Paragraphs>590</Paragraphs>
  <Slides>57</Slides>
  <Notes>19</Notes>
  <HiddenSlides>0</HiddenSlides>
  <MMClips>0</MMClips>
  <ScaleCrop>false</ScaleCrop>
  <HeadingPairs>
    <vt:vector size="4" baseType="variant">
      <vt:variant>
        <vt:lpstr>Tema</vt:lpstr>
      </vt:variant>
      <vt:variant>
        <vt:i4>1</vt:i4>
      </vt:variant>
      <vt:variant>
        <vt:lpstr>Slayt Başlıkları</vt:lpstr>
      </vt:variant>
      <vt:variant>
        <vt:i4>57</vt:i4>
      </vt:variant>
    </vt:vector>
  </HeadingPairs>
  <TitlesOfParts>
    <vt:vector size="58" baseType="lpstr">
      <vt:lpstr>Ofis Teması</vt:lpstr>
      <vt:lpstr>Periyodik Sağlık Muayeneleri </vt:lpstr>
      <vt:lpstr>Amaç</vt:lpstr>
      <vt:lpstr> Öğrenim hedefleri </vt:lpstr>
      <vt:lpstr> Periyodik Sağlık Muayenesi </vt:lpstr>
      <vt:lpstr> Periyodik Sağlık Muayenesi </vt:lpstr>
      <vt:lpstr> Periyodik Sağlık Muayenesi </vt:lpstr>
      <vt:lpstr>Bebeklik ve Çocukluk Dönemi</vt:lpstr>
      <vt:lpstr>Bebeklik ve Çocukluk Dönemi</vt:lpstr>
      <vt:lpstr>Bebeklik ve Çocukluk Dönemi</vt:lpstr>
      <vt:lpstr>Bebeklik ve Çocukluk Dönemi</vt:lpstr>
      <vt:lpstr>Bebeklik ve Çocukluk Dönemi</vt:lpstr>
      <vt:lpstr>Bebeklik ve Çocukluk Dönemi</vt:lpstr>
      <vt:lpstr>Bebeklik ve Çocukluk Dönemi</vt:lpstr>
      <vt:lpstr>Bebeklik ve Çocukluk Dönemi</vt:lpstr>
      <vt:lpstr>Bebeklik ve Çocukluk Dönemi</vt:lpstr>
      <vt:lpstr>Bebeklik ve Çocukluk Dönemi</vt:lpstr>
      <vt:lpstr>Bebeklik ve Çocukluk Dönemi</vt:lpstr>
      <vt:lpstr>Bebeklik ve Çocukluk Dönemi</vt:lpstr>
      <vt:lpstr>Bebeklik ve Çocukluk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Erişkinlik Dönemi</vt:lpstr>
      <vt:lpstr>Gebelik Dönemi</vt:lpstr>
      <vt:lpstr>Gebelik Dönemi</vt:lpstr>
      <vt:lpstr>Gebelik Dönemi</vt:lpstr>
      <vt:lpstr>Gebelik Dönemi</vt:lpstr>
      <vt:lpstr>Gebelik Dönemi</vt:lpstr>
      <vt:lpstr>Gebelik Dönemi</vt:lpstr>
      <vt:lpstr>Gebelik Dönemi</vt:lpstr>
      <vt:lpstr>Gebelik Dönemi</vt:lpstr>
      <vt:lpstr>Geriatrik Dönem</vt:lpstr>
      <vt:lpstr>Geriatrik Dönem</vt:lpstr>
      <vt:lpstr>Geriatrik Dönem</vt:lpstr>
      <vt:lpstr>Periyodik Sağlık Muayeneleri</vt:lpstr>
      <vt:lpstr>Slayt 56</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Windows Kullanıcısı</dc:creator>
  <cp:lastModifiedBy>pc</cp:lastModifiedBy>
  <cp:revision>460</cp:revision>
  <dcterms:created xsi:type="dcterms:W3CDTF">2018-09-19T07:16:07Z</dcterms:created>
  <dcterms:modified xsi:type="dcterms:W3CDTF">2021-01-21T10:26:20Z</dcterms:modified>
</cp:coreProperties>
</file>