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79"/>
  </p:notesMasterIdLst>
  <p:sldIdLst>
    <p:sldId id="256" r:id="rId2"/>
    <p:sldId id="257" r:id="rId3"/>
    <p:sldId id="373" r:id="rId4"/>
    <p:sldId id="370" r:id="rId5"/>
    <p:sldId id="371" r:id="rId6"/>
    <p:sldId id="374" r:id="rId7"/>
    <p:sldId id="375" r:id="rId8"/>
    <p:sldId id="376" r:id="rId9"/>
    <p:sldId id="264" r:id="rId10"/>
    <p:sldId id="377" r:id="rId11"/>
    <p:sldId id="378" r:id="rId12"/>
    <p:sldId id="379" r:id="rId13"/>
    <p:sldId id="277" r:id="rId14"/>
    <p:sldId id="271" r:id="rId15"/>
    <p:sldId id="382" r:id="rId16"/>
    <p:sldId id="380" r:id="rId17"/>
    <p:sldId id="273" r:id="rId18"/>
    <p:sldId id="381" r:id="rId19"/>
    <p:sldId id="278" r:id="rId20"/>
    <p:sldId id="384" r:id="rId21"/>
    <p:sldId id="385" r:id="rId22"/>
    <p:sldId id="386" r:id="rId23"/>
    <p:sldId id="387" r:id="rId24"/>
    <p:sldId id="438" r:id="rId25"/>
    <p:sldId id="390" r:id="rId26"/>
    <p:sldId id="391" r:id="rId27"/>
    <p:sldId id="388" r:id="rId28"/>
    <p:sldId id="389" r:id="rId29"/>
    <p:sldId id="282" r:id="rId30"/>
    <p:sldId id="392" r:id="rId31"/>
    <p:sldId id="287" r:id="rId32"/>
    <p:sldId id="426" r:id="rId33"/>
    <p:sldId id="427" r:id="rId34"/>
    <p:sldId id="428" r:id="rId35"/>
    <p:sldId id="429" r:id="rId36"/>
    <p:sldId id="395" r:id="rId37"/>
    <p:sldId id="396" r:id="rId38"/>
    <p:sldId id="397" r:id="rId39"/>
    <p:sldId id="398" r:id="rId40"/>
    <p:sldId id="399" r:id="rId41"/>
    <p:sldId id="400" r:id="rId42"/>
    <p:sldId id="401" r:id="rId43"/>
    <p:sldId id="402" r:id="rId44"/>
    <p:sldId id="403" r:id="rId45"/>
    <p:sldId id="404" r:id="rId46"/>
    <p:sldId id="405" r:id="rId47"/>
    <p:sldId id="319" r:id="rId48"/>
    <p:sldId id="320" r:id="rId49"/>
    <p:sldId id="327" r:id="rId50"/>
    <p:sldId id="322" r:id="rId51"/>
    <p:sldId id="323" r:id="rId52"/>
    <p:sldId id="408" r:id="rId53"/>
    <p:sldId id="331" r:id="rId54"/>
    <p:sldId id="409" r:id="rId55"/>
    <p:sldId id="338" r:id="rId56"/>
    <p:sldId id="340" r:id="rId57"/>
    <p:sldId id="342" r:id="rId58"/>
    <p:sldId id="341" r:id="rId59"/>
    <p:sldId id="412" r:id="rId60"/>
    <p:sldId id="413" r:id="rId61"/>
    <p:sldId id="414" r:id="rId62"/>
    <p:sldId id="415" r:id="rId63"/>
    <p:sldId id="416" r:id="rId64"/>
    <p:sldId id="417" r:id="rId65"/>
    <p:sldId id="418" r:id="rId66"/>
    <p:sldId id="419" r:id="rId67"/>
    <p:sldId id="420" r:id="rId68"/>
    <p:sldId id="421" r:id="rId69"/>
    <p:sldId id="423" r:id="rId70"/>
    <p:sldId id="431" r:id="rId71"/>
    <p:sldId id="434" r:id="rId72"/>
    <p:sldId id="432" r:id="rId73"/>
    <p:sldId id="435" r:id="rId74"/>
    <p:sldId id="436" r:id="rId75"/>
    <p:sldId id="437" r:id="rId76"/>
    <p:sldId id="360" r:id="rId77"/>
    <p:sldId id="439" r:id="rId7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39" autoAdjust="0"/>
  </p:normalViewPr>
  <p:slideViewPr>
    <p:cSldViewPr>
      <p:cViewPr>
        <p:scale>
          <a:sx n="70" d="100"/>
          <a:sy n="70" d="100"/>
        </p:scale>
        <p:origin x="-1386"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7BF696-B3A8-465B-8E79-D076C3501842}" type="datetimeFigureOut">
              <a:rPr lang="tr-TR" smtClean="0"/>
              <a:t>25.10.2022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96B64-1718-4153-829C-B77BF4EEC443}" type="slidenum">
              <a:rPr lang="tr-TR" smtClean="0"/>
              <a:t>‹#›</a:t>
            </a:fld>
            <a:endParaRPr lang="tr-TR"/>
          </a:p>
        </p:txBody>
      </p:sp>
    </p:spTree>
    <p:extLst>
      <p:ext uri="{BB962C8B-B14F-4D97-AF65-F5344CB8AC3E}">
        <p14:creationId xmlns:p14="http://schemas.microsoft.com/office/powerpoint/2010/main" val="191291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-Amaç: </a:t>
            </a:r>
            <a:r>
              <a:rPr lang="tr-TR" dirty="0" smtClean="0"/>
              <a:t>Çalışmamızda aile hekimliği disiplininde farklı akademik aşamalardaki hekimlerin kardiyovasküler hastalıkların en önemli risk faktörlerinden dislipideminin tedavisine yaklaşımını göstermeyi amaçladık. </a:t>
            </a:r>
          </a:p>
          <a:p>
            <a:r>
              <a:rPr lang="tr-TR" b="1" dirty="0" smtClean="0"/>
              <a:t>-Yöntem: </a:t>
            </a:r>
            <a:r>
              <a:rPr lang="tr-TR" dirty="0" smtClean="0"/>
              <a:t>189'una ulaşılarak 01.01.2019 - 01.03.2019 tarihleri arasında yüz yüze görüşme veya online anket doldurma yöntemiyle gerçekleştirildi. Çalışma bulguları, katılan hekimlerin dislipidemi ve statin tedavisi ile ilgili görüşleri, dislipidemik hastaların demografik verileri, tanı ve takibi, statin tedavisi hakkındaki bilgi ve deneyimleri hakkında 32 sorudan oluşan bir anket ile elde edilmiştir. </a:t>
            </a:r>
          </a:p>
          <a:p>
            <a:r>
              <a:rPr lang="tr-TR" b="1" dirty="0" smtClean="0"/>
              <a:t>-bulgular:  </a:t>
            </a:r>
            <a:r>
              <a:rPr lang="tr-TR" dirty="0" smtClean="0"/>
              <a:t>Bu aile hekimlerinin %44.4’ü (n=84) pratisyen aile hekimlerinden,%34.9’ü (n=64) asistan aile hekimlerinden, %21.7’si (n=41) ise uzman aile hekimlerinden oluşmaktadır. </a:t>
            </a:r>
            <a:endParaRPr lang="tr-TR" b="1" dirty="0" smtClean="0"/>
          </a:p>
          <a:p>
            <a:r>
              <a:rPr lang="tr-TR" dirty="0" smtClean="0"/>
              <a:t>Pratisyen aile hekimlerinin %29.8'i (n=25), asistan aile hekimlerinin %50.8'i (n=31) ve uzman aile hekimlerinin %68.3'ü (n=28) en son çıkan tanı ve tedavi kılavuzlarına uyduklarını belirtti.</a:t>
            </a:r>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4</a:t>
            </a:fld>
            <a:endParaRPr lang="tr-TR"/>
          </a:p>
        </p:txBody>
      </p:sp>
    </p:spTree>
    <p:extLst>
      <p:ext uri="{BB962C8B-B14F-4D97-AF65-F5344CB8AC3E}">
        <p14:creationId xmlns:p14="http://schemas.microsoft.com/office/powerpoint/2010/main" val="3496828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-Gelişmiş ve gelişmekte olan ulkelerde olumlerin başlıca nedeni aterosklerotik kardiyovaskuler hastalık (ASKVH)’dır (1). Dislipidemi ise ASKVH riskini arttıran en onemli onlenebilir risk faktorlerinden birisidir (2). Dislipidemi ateroskleroz patogenezindeki temel faktordur. Avrupa ve Kuzey Amerika’da yaşayan her iki yetişkinden birinde dislipidemi mevcuttur (3,4). Turkiye’de de erişkin nufusun yaklaşık %80’inde dislipideminin bulunduğu gorulmuştur.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13</a:t>
            </a:fld>
            <a:endParaRPr lang="tr-TR"/>
          </a:p>
        </p:txBody>
      </p:sp>
    </p:spTree>
    <p:extLst>
      <p:ext uri="{BB962C8B-B14F-4D97-AF65-F5344CB8AC3E}">
        <p14:creationId xmlns:p14="http://schemas.microsoft.com/office/powerpoint/2010/main" val="2718695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-Bir hastalıkla ilgili tarama yapmak için o hastalığın toplumda yaygın olarak görülmesi, tedavisinin mümkün olması, kolay uygulanan ve ucuz bir tarama testinin olması gerekir. Bu kriterler dislipideminin neden taranması gerekli bir hastalık olduğunu ortaya koymaktadır. Dislipidemi neredeyse her zaman asemptomatik seyreder ve erken ateroskleroza yol açar. Erken tanınması ve zamanında önlem alınması sayesinde ASKVH gelişme riskini azaltmak mümkündür.</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--Hiperlipidemi, kardiyovasküler olay, diabetes mellitus ve komplikasyonlarının gerek erken tanısı gerekse yan etkilerinin önlenmesi amacıyla 18 yasından büyük olup risk faktörlerinden en az birini taşıyanlarda ve 35 yaşından büyük bütün kişilerde beş yılda bir serum lipit profili taramasının yapılması (en az 12 saat açlıktan sonra) önemlidir. (2015-Aile Hekimliği Uygulamasında Önerilen Periyodik Sağlık Muayeneleri ve Tarama Testleri)</a:t>
            </a:r>
          </a:p>
          <a:p>
            <a:endParaRPr lang="tr-TR" dirty="0" smtClean="0"/>
          </a:p>
          <a:p>
            <a:endParaRPr lang="tr-TR" dirty="0" smtClean="0"/>
          </a:p>
          <a:p>
            <a:r>
              <a:rPr lang="tr-TR" dirty="0" smtClean="0"/>
              <a:t>--Avrupa Kalp Cemiyeti/Avrupa Ateroskleroz Cemiyeti (ESC/EAS) 2016 kılavuzu[8] 40 yaş ve üzeri erkekler ile 50 yaş ve üzeri kadınların dislipidemi açısından taranması gerektiğini belirtirken, Amerikan Endokrinologlar Birliği (AACE) 2017 kılavuzu[6] ise 20 yaş üzeri yetişkinler için 5 yılda bir, orta yaşlı yetişkinler için (45 yaş ve üzeri erkekler ile 55 yaş ve üzeri kadınlar) 1-2 yılda bir, 65 yaş ve üzeri yetişkinler için ise yıllık taramayı uygun görmektedir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16</a:t>
            </a:fld>
            <a:endParaRPr lang="tr-TR"/>
          </a:p>
        </p:txBody>
      </p:sp>
    </p:spTree>
    <p:extLst>
      <p:ext uri="{BB962C8B-B14F-4D97-AF65-F5344CB8AC3E}">
        <p14:creationId xmlns:p14="http://schemas.microsoft.com/office/powerpoint/2010/main" val="2934062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Cocukluktan başlayarak kardiyovaskuler hastalıklar icin ris faktorlerinin ozellikle taramalar ile azaltılması hastalık onleme stratejilerinin başında gelmektedir. Cocuklarda dislipidemi taraması başlıca uc başlık altında incelenir.</a:t>
            </a:r>
          </a:p>
          <a:p>
            <a:r>
              <a:rPr lang="tr-TR" dirty="0" smtClean="0"/>
              <a:t>1. Genel tarama: Herhangi bir risk faktorune bakılmaksızın onerilen yaştaki tum cocukların taranması</a:t>
            </a:r>
          </a:p>
          <a:p>
            <a:r>
              <a:rPr lang="tr-TR" dirty="0" smtClean="0"/>
              <a:t>2. Seçici tarama: Bir risk faktoru gozeterek yapılan tarama</a:t>
            </a:r>
          </a:p>
          <a:p>
            <a:r>
              <a:rPr lang="tr-TR" dirty="0" smtClean="0"/>
              <a:t>3. Kaskad tarama: Dislipidemi saptanmış bireyin ailesinde yapılan tarama</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17</a:t>
            </a:fld>
            <a:endParaRPr lang="tr-TR"/>
          </a:p>
        </p:txBody>
      </p:sp>
    </p:spTree>
    <p:extLst>
      <p:ext uri="{BB962C8B-B14F-4D97-AF65-F5344CB8AC3E}">
        <p14:creationId xmlns:p14="http://schemas.microsoft.com/office/powerpoint/2010/main" val="384804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-Dislipidemi taramasında; total kolesterol (Total-K), TG, yuksek yoğunluklu lipoprotein-kolesterol (HDL-K), LDL-K ve HDL-dışı kolesterol (non-HDL-K) yer almalıdır. Total kolesterol ölçümünün kardiyovaskuler risk hesaplanması için önemi vardır. Bunun dışında tek başına kullanılmaz.</a:t>
            </a:r>
          </a:p>
          <a:p>
            <a:r>
              <a:rPr lang="tr-TR" dirty="0" smtClean="0"/>
              <a:t>-Hatta tek başına kullanılması bazı durumlarda yanıltıcı olabilir. Örneğin kadınlarda genellikle HDL-K değerleri yüksek olduğu için, Total-K değeri yüksek bulunabilir. Diabetes Mellitus ve metabolik sendrom olgularında ise HDL-K düşüklüğü nedeniyle Total-K ölçümleri beklenenden daha düşük çıkabilir.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-İnsanda Total-K esas olarak uc buyuk lipoprotein sınıfı olan VLDL, LDL ve HDL-K’de, daha azı ise IDL-K ve Lipoprotein (Lp) (a) olarak dağılır. Standart lipid profili Total-K, HDL-K ve beraberinde TG konsantrasyonunu olcer. Bu değerlerle LDL-K hesaplanabilir.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19</a:t>
            </a:fld>
            <a:endParaRPr lang="tr-TR"/>
          </a:p>
        </p:txBody>
      </p:sp>
    </p:spTree>
    <p:extLst>
      <p:ext uri="{BB962C8B-B14F-4D97-AF65-F5344CB8AC3E}">
        <p14:creationId xmlns:p14="http://schemas.microsoft.com/office/powerpoint/2010/main" val="784314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-Toplum taramaları, olağan yağ içeriğin</a:t>
            </a:r>
            <a:r>
              <a:rPr lang="tr-TR" baseline="0" dirty="0" smtClean="0"/>
              <a:t> </a:t>
            </a:r>
            <a:r>
              <a:rPr lang="tr-TR" dirty="0" smtClean="0"/>
              <a:t>sahip bir yemek sonrasında TG düzeylerinin en fazla %20 arttığını, LDL-K düzeylerini</a:t>
            </a:r>
            <a:r>
              <a:rPr lang="tr-TR" baseline="0" dirty="0" smtClean="0"/>
              <a:t> </a:t>
            </a:r>
            <a:r>
              <a:rPr lang="tr-TR" dirty="0" smtClean="0"/>
              <a:t>yaklaşık %10 azaldığını, Total-K, HDL-K, non-HDL-K ve apo B-100 düzeylerinin ise değişmediğin</a:t>
            </a:r>
            <a:r>
              <a:rPr lang="tr-TR" baseline="0" dirty="0" smtClean="0"/>
              <a:t> </a:t>
            </a:r>
            <a:r>
              <a:rPr lang="tr-TR" dirty="0" smtClean="0"/>
              <a:t>göstermiştir (18,19</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-Ancak özellikle TG yüksekliği nedeniyle takip edilmekte olan kişilerde, tokluk TG &gt;500 mg/dL ölçüldüyse bir defa da açlık ölçümü yapılarak sonucun doğrulanması uygun olacaktır.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-Lipid paneli tayini sırasında ortaya çıkabilecek söz konusu değişkenlikler nedeniyle, tedavi kararı vermeden önce ölçümleri bir defa daha tekrarlamak uygun bir yaklaşımdır.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20</a:t>
            </a:fld>
            <a:endParaRPr lang="tr-TR"/>
          </a:p>
        </p:txBody>
      </p:sp>
    </p:spTree>
    <p:extLst>
      <p:ext uri="{BB962C8B-B14F-4D97-AF65-F5344CB8AC3E}">
        <p14:creationId xmlns:p14="http://schemas.microsoft.com/office/powerpoint/2010/main" val="329084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-Dislipidemisi olan bir olgu coğu zaman asemptomatiktir. Uygun takip ve tedaviye karar vermek icin her hastaya sistematik olarak yaklaşmak gereklidir. Anamnezde hastaların yaşı ve cinsiyeti onemlidir, bu faktorler primer korunmada tedavi kararını belirleyen toplam risk skorunu etkilerler. Anamnez alırken sekonder dislipidemiye yol acan hastalıklar ve ilaclar detaylı olarak sorgulanmalı, ailesel dislipidemiler, dislipideminin komplikasyonları ve dislipidemiye sıklıkla eşlik eden diğer hastalıklar ve karidyovaskuler risk faktorleri oğrenilmeye calışılmalıdır.</a:t>
            </a:r>
          </a:p>
          <a:p>
            <a:r>
              <a:rPr lang="tr-TR" dirty="0" smtClean="0"/>
              <a:t>-Hastanın beslenme ve egzersiz alışkanlıkları sorgulanmalı, sigara ve alkol tüketimi incelenmelidir. </a:t>
            </a:r>
            <a:r>
              <a:rPr lang="tr-TR" baseline="0" dirty="0" smtClean="0"/>
              <a:t> </a:t>
            </a:r>
          </a:p>
          <a:p>
            <a:r>
              <a:rPr lang="tr-TR" baseline="0" dirty="0" smtClean="0"/>
              <a:t>-</a:t>
            </a:r>
            <a:r>
              <a:rPr lang="tr-TR" dirty="0" smtClean="0"/>
              <a:t>Yaşam Bicimi ve Alışkanlıkların Sorgulanması</a:t>
            </a:r>
          </a:p>
          <a:p>
            <a:r>
              <a:rPr lang="tr-TR" dirty="0" smtClean="0"/>
              <a:t>Hastanın beslenme ve egzersiz alışkanlıkları sorgulanmalı, sigara ve alkol tuketimi incelenmelidir.</a:t>
            </a:r>
          </a:p>
          <a:p>
            <a:r>
              <a:rPr lang="tr-TR" dirty="0" smtClean="0"/>
              <a:t>Aile Oykusunun Onemi Hastanın birinci derece akrabalarında dislipidemi, DM, KBH, hipotiroidi, nefrotik sendrom, romatizmal ve kolestatik hastalıklar ve genc yaşta (kadınlarda &lt;60 yaş, erkeklerde &lt;50 yaş) KVH varlığı araştırılmalıdır. Eşlik eden sorunların tespiti Obezite, DM, HT, hipotiroidi, KBH, romatizmal hastalıklar, kolestatik karaciğer hastalıkları, gebelik ve ilac kullanımı sorgulanmalıdır. </a:t>
            </a:r>
          </a:p>
          <a:p>
            <a:r>
              <a:rPr lang="tr-TR" dirty="0" smtClean="0"/>
              <a:t>Ekg!! Kah bulguları saptanabilir.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21</a:t>
            </a:fld>
            <a:endParaRPr lang="tr-TR"/>
          </a:p>
        </p:txBody>
      </p:sp>
    </p:spTree>
    <p:extLst>
      <p:ext uri="{BB962C8B-B14F-4D97-AF65-F5344CB8AC3E}">
        <p14:creationId xmlns:p14="http://schemas.microsoft.com/office/powerpoint/2010/main" val="406361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-Fizik muayenede hastanın boyu, kilosu ve bel cevresi olcumleri kayıt edilmeli, BKI hesaplanmalıdır. Arteryal kan basıncı olculmelidir. Sistem muayeneleri (kalp ve periferik damar, norolojik ve gastrointestinal sistem, goz muayenesi, vb.). tam olarak yapılmalıdır. Ayrıca sekonder dislipidemi nedenlerine ait (hipotiroidi, Cushing hastalığı, nefrotik sendrom, akromegali, kronik karaciğer hastalıkları, romatolojik hastalıklar, vb.) fizik muayene bulgularının varlığı araştırılmalıdır.</a:t>
            </a:r>
          </a:p>
          <a:p>
            <a:endParaRPr lang="tr-TR" dirty="0" smtClean="0"/>
          </a:p>
          <a:p>
            <a:r>
              <a:rPr lang="tr-TR" dirty="0" smtClean="0"/>
              <a:t>-Ateroskleroza bağlı olarak periferik nabızlar zayıf olarak alınabilir veya hiç alınamayabilir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-Dokularda lipid birikiminin uzun süre devam etmesi sonucunda yağlı karaciğer hastalığı ve buna bağlı hepatosplenomegali saptanabilir. Şiddetli TG yüksekliği</a:t>
            </a:r>
            <a:r>
              <a:rPr lang="tr-TR" baseline="0" dirty="0" smtClean="0"/>
              <a:t> </a:t>
            </a:r>
            <a:r>
              <a:rPr lang="tr-TR" dirty="0" smtClean="0"/>
              <a:t>nedeniyle akut pankreatit geçiren hastalar şiddetli karın ağrısı ile acil servise başvurabilir</a:t>
            </a:r>
            <a:r>
              <a:rPr lang="tr-TR"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e erkeklerde ≥100 cm, kadınlarda ≥90 cm olması abdominal obezite kriteri olarak önerilmiştir</a:t>
            </a:r>
            <a:endParaRPr lang="tr-TR" dirty="0" smtClean="0"/>
          </a:p>
          <a:p>
            <a:endParaRPr lang="tr-TR" dirty="0" smtClean="0"/>
          </a:p>
          <a:p>
            <a:r>
              <a:rPr lang="tr-TR" dirty="0" smtClean="0"/>
              <a:t>*TURDEP</a:t>
            </a:r>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22</a:t>
            </a:fld>
            <a:endParaRPr lang="tr-TR"/>
          </a:p>
        </p:txBody>
      </p:sp>
    </p:spTree>
    <p:extLst>
      <p:ext uri="{BB962C8B-B14F-4D97-AF65-F5344CB8AC3E}">
        <p14:creationId xmlns:p14="http://schemas.microsoft.com/office/powerpoint/2010/main" val="3664324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Deri: </a:t>
            </a:r>
            <a:r>
              <a:rPr lang="tr-TR" dirty="0" smtClean="0"/>
              <a:t>Bazı ailesel hiperlipidemili olgularda LDL-K yuksekliğine bağlı olarak aşil tendonu, el bileği ve dirsek tendonlarında ve metakarpofalangeal eklemlerde ksantomlar oluşabilir.</a:t>
            </a:r>
          </a:p>
        </p:txBody>
      </p:sp>
      <p:sp>
        <p:nvSpPr>
          <p:cNvPr id="4" name="Slayt Numarası Yer Tutucusu 3"/>
          <p:cNvSpPr>
            <a:spLocks noGrp="1"/>
          </p:cNvSpPr>
          <p:nvPr>
            <p:ph type="sldNum" sz="quarter" idx="10"/>
          </p:nvPr>
        </p:nvSpPr>
        <p:spPr/>
        <p:txBody>
          <a:bodyPr/>
          <a:lstStyle/>
          <a:p>
            <a:fld id="{63796B64-1718-4153-829C-B77BF4EEC443}" type="slidenum">
              <a:rPr lang="tr-TR" smtClean="0"/>
              <a:t>23</a:t>
            </a:fld>
            <a:endParaRPr lang="tr-TR"/>
          </a:p>
        </p:txBody>
      </p:sp>
    </p:spTree>
    <p:extLst>
      <p:ext uri="{BB962C8B-B14F-4D97-AF65-F5344CB8AC3E}">
        <p14:creationId xmlns:p14="http://schemas.microsoft.com/office/powerpoint/2010/main" val="1600253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b="1" dirty="0" smtClean="0"/>
              <a:t>Goz</a:t>
            </a:r>
            <a:r>
              <a:rPr lang="tr-TR" dirty="0" smtClean="0"/>
              <a:t>: Yuksek LDL-K duzeyine bağlı olarak kornea etrafında halka gorunumlu beyaz renkli lipid deposu ortaya cıkar. Arkus kornea adı verilen bu bulgu 45 yaşının altındaki kişilerde dislipidemi acısından anlamlı olarak kabul edilir. Goz kapakları ve cevresinde yer alan sınırları belirsiz gri sarı renkteki cilt altı lipid birikimlerine ise ksantelezma adı verilir.</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24</a:t>
            </a:fld>
            <a:endParaRPr lang="tr-TR"/>
          </a:p>
        </p:txBody>
      </p:sp>
    </p:spTree>
    <p:extLst>
      <p:ext uri="{BB962C8B-B14F-4D97-AF65-F5344CB8AC3E}">
        <p14:creationId xmlns:p14="http://schemas.microsoft.com/office/powerpoint/2010/main" val="1572549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Dislipidemili hastaların yonetiminin doğru yapılabilmesi icin dislipidemiye neden olan hastalıkların ve ilacların araştırılması onemlidir</a:t>
            </a:r>
            <a:endParaRPr lang="tr-TR" dirty="0" smtClean="0"/>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25</a:t>
            </a:fld>
            <a:endParaRPr lang="tr-TR"/>
          </a:p>
        </p:txBody>
      </p:sp>
    </p:spTree>
    <p:extLst>
      <p:ext uri="{BB962C8B-B14F-4D97-AF65-F5344CB8AC3E}">
        <p14:creationId xmlns:p14="http://schemas.microsoft.com/office/powerpoint/2010/main" val="24141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-Kolesterol düzeyleri yüksek olan hastalara tedavi başlar mısınız?’ sorusuna en fazla uzman aile hekimleri ‘tedavi başlarım’ yanıtını vermişlerdir. ’Sevk ederim’ cevabını verenlerin %73.9’u pratisyen hekim olup ‘Tedaviye başlar kontrol için üst merkeze sevk ederim’ cevabını verenlerin ise %70.4’ü asistan aile hekimleridir</a:t>
            </a:r>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5</a:t>
            </a:fld>
            <a:endParaRPr lang="tr-TR"/>
          </a:p>
        </p:txBody>
      </p:sp>
    </p:spTree>
    <p:extLst>
      <p:ext uri="{BB962C8B-B14F-4D97-AF65-F5344CB8AC3E}">
        <p14:creationId xmlns:p14="http://schemas.microsoft.com/office/powerpoint/2010/main" val="2830152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none" strike="noStrike" kern="1200" baseline="0" dirty="0" smtClean="0">
                <a:solidFill>
                  <a:schemeClr val="tx1"/>
                </a:solidFill>
                <a:latin typeface="+mn-lt"/>
                <a:ea typeface="+mn-ea"/>
                <a:cs typeface="+mn-cs"/>
              </a:rPr>
              <a:t>Şekil 1. </a:t>
            </a:r>
            <a:r>
              <a:rPr lang="tr-TR" sz="1200" b="0" i="0" u="none" strike="noStrike" kern="1200" baseline="0" dirty="0" smtClean="0">
                <a:solidFill>
                  <a:schemeClr val="tx1"/>
                </a:solidFill>
                <a:latin typeface="+mn-lt"/>
                <a:ea typeface="+mn-ea"/>
                <a:cs typeface="+mn-cs"/>
              </a:rPr>
              <a:t>Dislipidemili bir hastaya genel yaklaşım algoritması</a:t>
            </a:r>
          </a:p>
          <a:p>
            <a:r>
              <a:rPr lang="tr-TR" sz="1200" b="0" i="0" u="none" strike="noStrike" kern="1200" baseline="0" dirty="0" smtClean="0">
                <a:solidFill>
                  <a:schemeClr val="tx1"/>
                </a:solidFill>
                <a:latin typeface="+mn-lt"/>
                <a:ea typeface="+mn-ea"/>
                <a:cs typeface="+mn-cs"/>
              </a:rPr>
              <a:t>**Yaş, cinsiyet, gebelik, enfeksiyon, cerrahi girişimler, MI gibi akut strese yol açan durumlar ve ilaçlar, diyet ve fiziksel aktivite gibi çevresel nedenler ve mevsimsel faktörler, kan alımı sırasında gelişen venoz staz gibi)</a:t>
            </a:r>
            <a:endParaRPr lang="tr-TR" dirty="0" smtClean="0"/>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-Primer Korunma: Hastalarda gecirilmiş bir KVH veya KVH riskini onemli olcude arttıran kronik bobrek yetmezliği ve DM gibi bir hastalığı yokken statin tedavisi ile gelecekte gelişmesi olası KVO’ları onleme amacıyla tedavi başlanmasına primer korunma amaclı tedavi denir </a:t>
            </a:r>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27</a:t>
            </a:fld>
            <a:endParaRPr lang="tr-TR"/>
          </a:p>
        </p:txBody>
      </p:sp>
    </p:spTree>
    <p:extLst>
      <p:ext uri="{BB962C8B-B14F-4D97-AF65-F5344CB8AC3E}">
        <p14:creationId xmlns:p14="http://schemas.microsoft.com/office/powerpoint/2010/main" val="3086556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--Kırk yaşın üzerindeki bir kişi için SCORE risk hesaplayıcısı üzerinde cinsiyet, yaş, sigara içme durumu, Total-K ve sistolik kan basıncı bilgilerinin kesiştiği yerde erkek ve kadınlar icin ayrı ayrı görülen sayı on yıl içinde kardiyovaskuler nedenli ölüm riskini gosterir.</a:t>
            </a:r>
          </a:p>
          <a:p>
            <a:r>
              <a:rPr lang="tr-TR" dirty="0" smtClean="0"/>
              <a:t>--Yüksek kardiyovaskuler riski olan toplumlara uygun hazırlanmış bu tablolar sadece 10 yıllık ölüm riskini gosterir. SCORE ile ölçülen ölüm riski üzerinden toplam olay riskini tahmin etmek istenirse erkeklerde bu risk puanının 3 katını, kadınlarda 4 katını almak gerekir. Yani eğer bir erkekte SCORE ile hesaplanan risk %5 ise, toplam KVO oranı yaklaşık %15’e yükselmektedir.</a:t>
            </a:r>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28</a:t>
            </a:fld>
            <a:endParaRPr lang="tr-TR"/>
          </a:p>
        </p:txBody>
      </p:sp>
    </p:spTree>
    <p:extLst>
      <p:ext uri="{BB962C8B-B14F-4D97-AF65-F5344CB8AC3E}">
        <p14:creationId xmlns:p14="http://schemas.microsoft.com/office/powerpoint/2010/main" val="1692418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dirty="0" smtClean="0"/>
              <a:t>Çeşitli ASKVH risk faktörlerine sahip bir kişinin risk yaşı, aynı düzeyde risk taşıyan ancak ideal risk faktörleri seviyesine sahip bir kişinin yaşıdır. Dolayısıyla yüksek riskli 40 yaşındaki bir kişinin, risk yaşı ≥60 olabilir. Risk yaşı, önleyici tedbirler alınmazsa ASKVH riskine sahip genç bir kişinin ömür beklentisini azaltmanın kolayca anlaşılan bir yoludur. </a:t>
            </a:r>
            <a:r>
              <a:rPr lang="tr-TR" sz="1200" b="1" i="0" u="none" strike="noStrike" kern="1200" baseline="0" dirty="0" smtClean="0">
                <a:solidFill>
                  <a:schemeClr val="tx1"/>
                </a:solidFill>
                <a:latin typeface="+mn-lt"/>
                <a:ea typeface="+mn-ea"/>
                <a:cs typeface="+mn-cs"/>
              </a:rPr>
              <a:t>Risk faktorleri bulunan ve sigara kullanan 40 yaşındaki erkek hastanın taşıdığı risk (%5), risk faktor duzeyleri ideal olan bir erkeğin taşıdığı riske eşittir yani bu kişinin risk yaşı 60’tır.</a:t>
            </a:r>
            <a:endParaRPr lang="tr-TR" dirty="0" smtClean="0"/>
          </a:p>
          <a:p>
            <a:pPr algn="l"/>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29</a:t>
            </a:fld>
            <a:endParaRPr lang="tr-TR"/>
          </a:p>
        </p:txBody>
      </p:sp>
    </p:spTree>
    <p:extLst>
      <p:ext uri="{BB962C8B-B14F-4D97-AF65-F5344CB8AC3E}">
        <p14:creationId xmlns:p14="http://schemas.microsoft.com/office/powerpoint/2010/main" val="1027728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-Toplam kardiyovaskuler risk hesabı 40 yaş üzerindeki kişiler için planlanmıştır. Bu nedenle gençlerde kullanılmaları sorunludur. Gençlerde kendi mutlak riskleri duşuk bile olsa, beklenen yaşam süreleri nedeniyle gorece riskleri yuksektir. Oysa bu kişiler kendi yaşlarındaki kişilerle karşılaştırıldıklarında görece olarak çok yüksek riskli durumdadırlar.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 sorunu gidermek ve gençlerdeki kardiyovaskuler riski hesaplamak için ESC/ EAS kılavuzu gençlerdeki kardiyovaskuler risk durumunu kendi yaş gruplarına göre karşılaştırmalı olarak veren bir tabloyu önermiştir (4). Böylece ASKVH açısından genç bir insanı, kendi yaşında risk faktorleri düşük (sigara icmeyen, sistolik kan basıncı ≤120 mmHg ve Total-K ≤150 mg/dL olan) genç biri ile karşılaştırıp 10 yıllık topla kardiyovaskuler görece riskini ortaya koymak mümkün olmaktadır.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30</a:t>
            </a:fld>
            <a:endParaRPr lang="tr-TR"/>
          </a:p>
        </p:txBody>
      </p:sp>
    </p:spTree>
    <p:extLst>
      <p:ext uri="{BB962C8B-B14F-4D97-AF65-F5344CB8AC3E}">
        <p14:creationId xmlns:p14="http://schemas.microsoft.com/office/powerpoint/2010/main" val="436648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-Primer Korunma: Hastalarda gecirilmiş bir KVH veya KVH riskini onemli olcude arttıran kronik bobrek yetmezliği ve DM gibi bir hastalığı yokken statin tedavisi ile gelecekte gelişmesi olası KVO’ları onleme amacıyla tedavi başlanmasına primer korunma amaclı tedavi denir.</a:t>
            </a:r>
          </a:p>
          <a:p>
            <a:r>
              <a:rPr lang="tr-TR" dirty="0" smtClean="0"/>
              <a:t>-Dislipidemi olgusu oncelikle sağlıklı bir yaşam surmelidir. Hedefler sorgulanırken yukarıda belirtilen lipid hedeflerine bakmadan once, sağlıklı beslenip beslenmediği, duzenli egzersiz yapıp yapmadığı, sigara icip icmediği sorgulanmalı, fizik muayenesinde normal kan basıncı, BKİ ve bel cevresi değerlerine sahip olup olmadıkları tespit edilmelidir. </a:t>
            </a:r>
          </a:p>
          <a:p>
            <a:endParaRPr lang="tr-TR" dirty="0" smtClean="0"/>
          </a:p>
          <a:p>
            <a:r>
              <a:rPr lang="tr-TR" dirty="0" smtClean="0"/>
              <a:t>-- Riski ne olursa olsun LDL-K ≥190 mg/dl olan bireyler</a:t>
            </a:r>
          </a:p>
          <a:p>
            <a:r>
              <a:rPr lang="tr-TR" dirty="0" smtClean="0"/>
              <a:t>- SCORE riski &gt;5 ve &lt;10 olan LDL-K değeri ≥100 mg/dl olan bireyler</a:t>
            </a:r>
          </a:p>
          <a:p>
            <a:r>
              <a:rPr lang="tr-TR" dirty="0" smtClean="0"/>
              <a:t>- SCORE riski ≥%10 olan ve LDL-K ≥70 mg/dl olan bireylere yaşam</a:t>
            </a:r>
            <a:r>
              <a:rPr lang="tr-TR" baseline="0" dirty="0" smtClean="0"/>
              <a:t> </a:t>
            </a:r>
            <a:r>
              <a:rPr lang="tr-TR" dirty="0" smtClean="0"/>
              <a:t>tarzı değişiklikleri ile birlikte statin tedavisinin başlanmasında yarar vardır</a:t>
            </a:r>
          </a:p>
          <a:p>
            <a:r>
              <a:rPr lang="tr-TR" dirty="0" smtClean="0"/>
              <a:t>- Diğer durumlar icin oncelik yaşam tarzı değişikliğidir.</a:t>
            </a:r>
          </a:p>
          <a:p>
            <a:r>
              <a:rPr lang="tr-TR" dirty="0" smtClean="0"/>
              <a:t> </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
            </a:r>
            <a:r>
              <a:rPr lang="tr-TR" b="1" dirty="0" smtClean="0"/>
              <a:t>LDL kolesterol hedefleri: </a:t>
            </a:r>
            <a:r>
              <a:rPr lang="tr-TR" dirty="0" smtClean="0"/>
              <a:t>Cok yuksek riskli hastalarda LDL-K &lt;55 mg/dL ve tedavi oncesi değere gore %50’den fazla duşuş hedeflenir. Yuksek riskli hastalarda ise hedef LDL-K &lt;70 mg/dL ve tedavi oncesi değere gore %50’den fazla duşuş olmalıdır. Orta derece riskli kişiler icin &lt;100 mg/dL, duşuk riskli kişiler icin ise &lt;115 mg/dL LDL-K duzeyleri hedeflenmelidir.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31</a:t>
            </a:fld>
            <a:endParaRPr lang="tr-TR"/>
          </a:p>
        </p:txBody>
      </p:sp>
    </p:spTree>
    <p:extLst>
      <p:ext uri="{BB962C8B-B14F-4D97-AF65-F5344CB8AC3E}">
        <p14:creationId xmlns:p14="http://schemas.microsoft.com/office/powerpoint/2010/main" val="3205772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Bir olguda HTG saptandığında oncelikle sekonder nedenler acısından değerlendirme onerilir.</a:t>
            </a:r>
          </a:p>
          <a:p>
            <a:r>
              <a:rPr lang="tr-TR" dirty="0" smtClean="0"/>
              <a:t>Eğer sekonder bir neden saptanırsa oncelikle bu nedenin tedavisine odaklanmalıdır. Sekonder bir neden tespit edilemezse hastada primer (ailesel) dislipidemi olduğu duşunulebilir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33</a:t>
            </a:fld>
            <a:endParaRPr lang="tr-TR"/>
          </a:p>
        </p:txBody>
      </p:sp>
    </p:spTree>
    <p:extLst>
      <p:ext uri="{BB962C8B-B14F-4D97-AF65-F5344CB8AC3E}">
        <p14:creationId xmlns:p14="http://schemas.microsoft.com/office/powerpoint/2010/main" val="1256120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-Kardiyovaskuler riskin azaltılması amacı ile yayınlanan beslenme kılavuzlarında meyve, sebze, tam tahıl, baklagiller, yuksek cozunurluğu olan lifli gıdalarla beslenilmesi, gunluk alınan total kalorinin azaltılması ve işlenmiş gıdalardan (tuzlanmış, fume edilmiş, tutsulenmiş et, balık gibi gıdalar tavuk veya salam, sosis, sucuk) kacınılması onerilmektedir. </a:t>
            </a:r>
          </a:p>
          <a:p>
            <a:r>
              <a:rPr lang="tr-TR" dirty="0" smtClean="0"/>
              <a:t>-Yağı azaltılmış sut urunleri, balık, yağsız et, derisi cıkartılmış kumes hayvanları tercih edilmeli, tuz tuketimi azaltılmalıdır.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36</a:t>
            </a:fld>
            <a:endParaRPr lang="tr-TR"/>
          </a:p>
        </p:txBody>
      </p:sp>
    </p:spTree>
    <p:extLst>
      <p:ext uri="{BB962C8B-B14F-4D97-AF65-F5344CB8AC3E}">
        <p14:creationId xmlns:p14="http://schemas.microsoft.com/office/powerpoint/2010/main" val="3793249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-Hayvansal proteinlerin bitkisel proteinler ile değiştirilmesi ise kardiyovaskuler mortalite oranını azaltmaktadır.</a:t>
            </a:r>
          </a:p>
          <a:p>
            <a:r>
              <a:rPr lang="tr-TR" dirty="0" smtClean="0"/>
              <a:t>-Et ve sut urunlerinin yoğun tuketimi ile yuksek duzeyde ortaya cıkan trimethylamine N-oxide duzeyleri ayrıca ateroskleroza yol acmaktadır.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37</a:t>
            </a:fld>
            <a:endParaRPr lang="tr-TR"/>
          </a:p>
        </p:txBody>
      </p:sp>
    </p:spTree>
    <p:extLst>
      <p:ext uri="{BB962C8B-B14F-4D97-AF65-F5344CB8AC3E}">
        <p14:creationId xmlns:p14="http://schemas.microsoft.com/office/powerpoint/2010/main" val="3109539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-Karbonhidrat ağırlıklı beslenmenin TG ve HDL-K duzeyi uzerinde olumsuz etkileri varken, LDL-K uzerindeki etkileri notraldir. Bu etkiyi azaltmak icin total enerji alımının karbonhidrat oranını %45-55 duzeylerinde sınırlamak ve hızlı emilen rafine karbonhidratlar yerine glisemik indeksi duşuk, lifden zengin karbonhidrat alımını tercih etmek gerekir.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-düşük glisemik indeks: Rafine edilmemiş, posa içeriği yüksek olan tam tahılların glisemik indeksi düşüktür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-Yuksek lifli gıdalar (ozellikle cozunebilir tip); baklagillerde, meyvelerde, sebzelerde ve tam taneli tahıllarda (yulaf, arpa, kepek) bulunur.</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38</a:t>
            </a:fld>
            <a:endParaRPr lang="tr-TR"/>
          </a:p>
        </p:txBody>
      </p:sp>
    </p:spTree>
    <p:extLst>
      <p:ext uri="{BB962C8B-B14F-4D97-AF65-F5344CB8AC3E}">
        <p14:creationId xmlns:p14="http://schemas.microsoft.com/office/powerpoint/2010/main" val="1615013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-Diyette trans yağlardan kacınılması kardiyovaskuler hastalığın diyet ile onlenmesinde anahtar noktadır. Doymuş yağlar total kalori alımının &lt;%10 olmalı, hiperkolesterolemi varlığında enerjinin &lt; %7’den azını oluşturmalıdır.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-duşuk yağ iceriği olan diyetler esansiyel yağ asiti ve vitamin E yetersiz alımına yol acacak, ozellikle basit karbonhidrat ve alkol tuketimi de soz konusu ise TG duzeyini yukseltirken, HDL-K duzeyini duşurecektir.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39</a:t>
            </a:fld>
            <a:endParaRPr lang="tr-TR"/>
          </a:p>
        </p:txBody>
      </p:sp>
    </p:spTree>
    <p:extLst>
      <p:ext uri="{BB962C8B-B14F-4D97-AF65-F5344CB8AC3E}">
        <p14:creationId xmlns:p14="http://schemas.microsoft.com/office/powerpoint/2010/main" val="2167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-Tüm insan besinlerinde vardır.</a:t>
            </a:r>
          </a:p>
          <a:p>
            <a:r>
              <a:rPr lang="tr-TR" dirty="0" smtClean="0"/>
              <a:t>-Lipofiliktir. Suda çözünmez.</a:t>
            </a:r>
          </a:p>
          <a:p>
            <a:r>
              <a:rPr lang="tr-TR" dirty="0" smtClean="0"/>
              <a:t>-Plazma lipoproteinlerinde bulunan kolesterolün %70’i kolesterol esteri şeklindedir.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-Ana yapısı bir sterol çekirdeğidir.  Bu bir çok asetil-Coa moleküllerinden sentez edilir.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--Her gün sindirim siteminden alınan ekzojen kolesterol olarak isimlendirilen kolesterolden başka, hücrelerde de daha büyük miktarda endojen kolesterol oluşur.  Yapılan endojen kolesterolün tamamına yakını karaciğerde yapılır. </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6</a:t>
            </a:fld>
            <a:endParaRPr lang="tr-TR"/>
          </a:p>
        </p:txBody>
      </p:sp>
    </p:spTree>
    <p:extLst>
      <p:ext uri="{BB962C8B-B14F-4D97-AF65-F5344CB8AC3E}">
        <p14:creationId xmlns:p14="http://schemas.microsoft.com/office/powerpoint/2010/main" val="73094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-Fitosteroller;</a:t>
            </a:r>
          </a:p>
          <a:p>
            <a:r>
              <a:rPr lang="tr-TR" dirty="0" smtClean="0"/>
              <a:t>Bitkisel steroller bitkisel sıvı yağlarda, daha duşuk miktarlarda olmak uzere sebze, taze meyve, fındık, tahıllar ve baklagillerde bulunurlar. Fitosteroller bağırsaklardan emilim icin kolesterolle rekabete girerek Total-K duzeylerini duşurmektedirler. Diyetteki stanol esterlerinin artışının LDL-K duzeylerinde %12-20 azalmaya yol actığı bilinmektedir.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40</a:t>
            </a:fld>
            <a:endParaRPr lang="tr-TR"/>
          </a:p>
        </p:txBody>
      </p:sp>
    </p:spTree>
    <p:extLst>
      <p:ext uri="{BB962C8B-B14F-4D97-AF65-F5344CB8AC3E}">
        <p14:creationId xmlns:p14="http://schemas.microsoft.com/office/powerpoint/2010/main" val="3122076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-Mayalı kırmızı pirinc (MKP) monakolin gibi onemli lipid duşurucu etkinliği olan maddeler acısından zengindir. Mayalı kırmızı pirincin kolesterol duşurucu etkisi monakolinin statin benzeri bir mekanizma ile HMG-CoA reduktaz enzimini inhibe etmesi ile ilişkilidir.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-Yapılan calışmalarda, 2.5-10 mg monakolin K iceren MKP preparatı ile %20’ye kadar olan kolesterol duşuşu sağlanabildiği gozlensede Total-K ve LDL-K duzeyleri uzerine etkisi değişkendir.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41</a:t>
            </a:fld>
            <a:endParaRPr lang="tr-TR"/>
          </a:p>
        </p:txBody>
      </p:sp>
    </p:spTree>
    <p:extLst>
      <p:ext uri="{BB962C8B-B14F-4D97-AF65-F5344CB8AC3E}">
        <p14:creationId xmlns:p14="http://schemas.microsoft.com/office/powerpoint/2010/main" val="2493242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-Diyet lifi</a:t>
            </a:r>
          </a:p>
          <a:p>
            <a:r>
              <a:rPr lang="tr-TR" dirty="0" smtClean="0"/>
              <a:t>Yulaf ve arpa kaynaklı viskoz bir lif olan </a:t>
            </a:r>
            <a:r>
              <a:rPr lang="el-GR" dirty="0" smtClean="0"/>
              <a:t>β-</a:t>
            </a:r>
            <a:r>
              <a:rPr lang="tr-TR" dirty="0" smtClean="0"/>
              <a:t>glukan ile yapılan calışmalarda Total-K ve LDL-K duşurucu etkisi kanıtlanmıştır. Bu liflerle zenginleştirilmiş yiyecekler iyi tolere edilir ve LDL- K duşurmede tavsiye edilir.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42</a:t>
            </a:fld>
            <a:endParaRPr lang="tr-TR"/>
          </a:p>
        </p:txBody>
      </p:sp>
    </p:spTree>
    <p:extLst>
      <p:ext uri="{BB962C8B-B14F-4D97-AF65-F5344CB8AC3E}">
        <p14:creationId xmlns:p14="http://schemas.microsoft.com/office/powerpoint/2010/main" val="1734367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-Sigara iciciliği plazma LDL-K, TG ve VLDL duzeyini arttırırken, HDL-K duzeyini duşurur. En belirgin etkisi HDL-K duşuşu uzerinedir ve sigara iciciliğinin bırakılmasıyla hem HDL-K duzeyi hem de partikul buyukluğu artar ve bu sigara iciciliğinin bırakılmasıyla azalan KVH riskiyle ilişkilendirilmiştir. Sigara dislipidemiye yol acmadan da damar duvarında geri donuşumlu kolesterol akımını inhibe ederek ateroskleroza neden olur. LDL oksidasyonunun artmasına ve hiperkoagubiliteye ne olur. Alkol kullanımının dislipidemi tedavisinde etkinliğini gosteren randomize kontrollu calışma yoktur.</a:t>
            </a:r>
          </a:p>
          <a:p>
            <a:r>
              <a:rPr lang="tr-TR" dirty="0" smtClean="0"/>
              <a:t>Potansiyel zararlı etkileri nedeniyle dislipidemi tedavisinde alkol alımı onerilmez.</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43</a:t>
            </a:fld>
            <a:endParaRPr lang="tr-TR"/>
          </a:p>
        </p:txBody>
      </p:sp>
    </p:spTree>
    <p:extLst>
      <p:ext uri="{BB962C8B-B14F-4D97-AF65-F5344CB8AC3E}">
        <p14:creationId xmlns:p14="http://schemas.microsoft.com/office/powerpoint/2010/main" val="147316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-Duzenli Fizik aktivite ve diyet ile kilo kontrolu sağlanmasının lipid profili uzerindeki etkileri: • Vucut ağırlığında her 10 kg kayıp ile LDL-K duzeyinde 8 mg/dL’lik bir azalma olabilmektedir Tek başına duzenli fizik aktivitenin kilo kaybına kıyasla LDL-K duzeyini azaltılmasına katkısının bir miktar daha az olduğu gorulmektedir (42,43). Kilo kaybı, insulin duyarlılığını arttırmakta ve TG duzeyinde duşuşe sebep olmaktadır. Duzenli fizik aktivitenin TG duzeyi duşurucu etkisinin, kilo kaybının TG duzeyi duşurucu etkisinden cok daha fazla olduğu gorulmektedir </a:t>
            </a:r>
          </a:p>
          <a:p>
            <a:r>
              <a:rPr lang="tr-TR" dirty="0" smtClean="0"/>
              <a:t>Kilo kaybının TG ve LDL-K duzeylerini azaltıcı etkisinin yanı sıra HDL-K arttırıcı etkisi de bulunmaktadır. Her 1 kg kayıp ile HDL-K duzeyinde ortalama 0.4 mg/dL’lik artış olmaktadır. </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44</a:t>
            </a:fld>
            <a:endParaRPr lang="tr-TR"/>
          </a:p>
        </p:txBody>
      </p:sp>
    </p:spTree>
    <p:extLst>
      <p:ext uri="{BB962C8B-B14F-4D97-AF65-F5344CB8AC3E}">
        <p14:creationId xmlns:p14="http://schemas.microsoft.com/office/powerpoint/2010/main" val="1608435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Egzersiz yoğunluğunun değerlendirilmesinde maksimum kalp hızı hesabı kullanılabilir.</a:t>
            </a:r>
          </a:p>
          <a:p>
            <a:r>
              <a:rPr lang="tr-TR" sz="1200" dirty="0" smtClean="0"/>
              <a:t>Maksimum kalp hızı, 220-yaş olarak bulunur. Maksimum kalp hızının %40-50’a ulaşıldığı egzersizler duşuk yoğunlukta egzersiz, %50-70’e ulaşıldığı egzersizler orta yoğunlukta ve maksimum kalp hızının &gt;%70 uzerinde olduğu egzersizlerin de ağır yoğunlukta egzersizler olduğu acıklanabilir.</a:t>
            </a:r>
          </a:p>
          <a:p>
            <a:r>
              <a:rPr lang="tr-TR" sz="1200" dirty="0" smtClean="0"/>
              <a:t>Orta hızlı yurume (postacı yuruyuşu), bisiklet binme, dans, tenis, tırmanma, bahcede cim bicme aerobik egzersize ornek olarak verilebilir.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Aerobik egzersiz programının en ideali gunde en az 20-30 dakika, haftada 3-6 defa tekrarlanabilen olcude olmalıdır. Hastalar egzersiz sıklığını zamanla artırmaları yonunde cesaretlendirilmelidir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45</a:t>
            </a:fld>
            <a:endParaRPr lang="tr-TR"/>
          </a:p>
        </p:txBody>
      </p:sp>
    </p:spTree>
    <p:extLst>
      <p:ext uri="{BB962C8B-B14F-4D97-AF65-F5344CB8AC3E}">
        <p14:creationId xmlns:p14="http://schemas.microsoft.com/office/powerpoint/2010/main" val="345792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46</a:t>
            </a:fld>
            <a:endParaRPr lang="tr-TR"/>
          </a:p>
        </p:txBody>
      </p:sp>
    </p:spTree>
    <p:extLst>
      <p:ext uri="{BB962C8B-B14F-4D97-AF65-F5344CB8AC3E}">
        <p14:creationId xmlns:p14="http://schemas.microsoft.com/office/powerpoint/2010/main" val="4173523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Statinler;</a:t>
            </a:r>
          </a:p>
          <a:p>
            <a:pPr lvl="1"/>
            <a:r>
              <a:rPr lang="tr-TR" dirty="0" smtClean="0"/>
              <a:t>-HMG-CoA reduktaz enzimini yarışmacı bir şekilde inhibe ederek karaciğerde kolesterol sentezini azaltır. Hucre ici kolesteroldeki azalma, hepatositlerin yuzeyinde LDL reseptoru (LDLR) ekspresyonunu arttırır, bu da LDLK’nın kandan daha fazla alınmasına ve plazma LDL-K ve TG den zengin partikuller dahil olmak uzere tum Apo B iceren lipoprotein duzeylerinde azalmaya neden olur.</a:t>
            </a:r>
          </a:p>
          <a:p>
            <a:r>
              <a:rPr lang="tr-TR" baseline="0" dirty="0" smtClean="0"/>
              <a:t>         </a:t>
            </a:r>
            <a:r>
              <a:rPr lang="tr-TR" dirty="0" smtClean="0"/>
              <a:t>-LDL-K duzeyinde her 1 mmol/L (38,6 mg/dL</a:t>
            </a:r>
            <a:r>
              <a:rPr lang="tr-TR" baseline="0" dirty="0" smtClean="0"/>
              <a:t> </a:t>
            </a:r>
            <a:r>
              <a:rPr lang="tr-TR" dirty="0" smtClean="0"/>
              <a:t>koroner olayları %23, KAH’a bağlı olum oranını %20, total inmeyi %17 ve total mortaliteyi %10 azalttığını tespit etmişlerdir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-LDL kolesterol duşurucu etkileri 1-2 hafta icinde başlamakta olup 4-6 hafta icinde stabil hale gelmektedir.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-Statinler TG duzeylerini, genellikle bazal değerlerine gore %10-20 oranında azaltır.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-Pravastatin, rosuvastain ve pitavastatin haric tum statinler buyuk oranda karaciğerde metabolize olurlar</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-Statin: kolesterol sentezi başlıca gece gercekleştirildiğinden yatmadan önce alınmaları onerilir.</a:t>
            </a:r>
          </a:p>
          <a:p>
            <a:endParaRPr lang="tr-TR" dirty="0" smtClean="0"/>
          </a:p>
          <a:p>
            <a:pPr lvl="1"/>
            <a:endParaRPr lang="tr-TR" dirty="0" smtClean="0"/>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48</a:t>
            </a:fld>
            <a:endParaRPr lang="tr-TR"/>
          </a:p>
        </p:txBody>
      </p:sp>
    </p:spTree>
    <p:extLst>
      <p:ext uri="{BB962C8B-B14F-4D97-AF65-F5344CB8AC3E}">
        <p14:creationId xmlns:p14="http://schemas.microsoft.com/office/powerpoint/2010/main" val="585864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Yüksekcyoğunluklu statin td</a:t>
            </a:r>
          </a:p>
          <a:p>
            <a:r>
              <a:rPr lang="tr-TR" dirty="0" smtClean="0"/>
              <a:t>Orta yogunluklu stattin ted</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--Atorvastatin ve rosuvastatin ile beklenen kolesterol duşuşu diğer statinlerden daha yuksektir. Fluvastatin 40 mg/ gun dozunda diğer statinlere gore daha az potent olmakla birlikte, ilac etkileşimi ve kas-iskelet yan etkisi en duşuk olan statindir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49</a:t>
            </a:fld>
            <a:endParaRPr lang="tr-TR"/>
          </a:p>
        </p:txBody>
      </p:sp>
    </p:spTree>
    <p:extLst>
      <p:ext uri="{BB962C8B-B14F-4D97-AF65-F5344CB8AC3E}">
        <p14:creationId xmlns:p14="http://schemas.microsoft.com/office/powerpoint/2010/main" val="2051391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-Statin kullanan bir hastada, ilaca bağlı bir yan etki ortaya cıkması, karaciğer veya kas enzimlerindeki artış nedeniyle statin kullanımına devam edilememesi statin intoleransı olarak tanımlanır ve hastalarının %10-15’inde statin intoleransı olduğu tahmin edilmektedir (18-20). Statin intoleransı parsiyel (sadece bazı statinlerin belli dozlarına karşı) veya komplet (tum statinlerin tum dozlarına karşı) olabilir.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-Yan etkilerin %75’i tedavi başladıktan veya doz arttırdıktan sonraki 10-12 haftada, %90’ı ilk 6 ay icinde gorulmektedir (22). Bazı hastalar statin intoleransı gelişimi acısından daha risklidir. Statin intoleransı riskini arttırdığı bilinen faktorler </a:t>
            </a:r>
            <a:r>
              <a:rPr lang="tr-TR" b="1" dirty="0" smtClean="0"/>
              <a:t>Tablo 4</a:t>
            </a:r>
            <a:r>
              <a:rPr lang="tr-TR" dirty="0" smtClean="0"/>
              <a:t>’de ozetlenmiştir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52</a:t>
            </a:fld>
            <a:endParaRPr lang="tr-TR"/>
          </a:p>
        </p:txBody>
      </p:sp>
    </p:spTree>
    <p:extLst>
      <p:ext uri="{BB962C8B-B14F-4D97-AF65-F5344CB8AC3E}">
        <p14:creationId xmlns:p14="http://schemas.microsoft.com/office/powerpoint/2010/main" val="76477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-1) hergün besinlerle alınan kolesterol miktarındaki artış plazma kolesterolünü hafifçe yükseltir.  (genellikle %15’den fazla değişmez)</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-2) doymuş yağlardan oluşan diyet kandaki kolesterolü %15-25 kadar yükseltir. Bu, karaciğerde yağ deposunun artması ile sonuçlanır ve daha sonra karacieğr hücrelerine kolesterol yapımı için bol miktarda asetil-CoA temin eder.  Bu nedenşe kandaki koelsterol miktarını azaltmak için diyetteki kolesterol konsantrasyonu kadar , doymuş yağ konsantrasyonunu da azaltmak önemlidir.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-3) yüksek düzeyde doymamış yağ asitlerini içeren yağ alınması, genellikle kan kolesterol düzeyini hafif derecede düşürür. Bu etki mekanizması bilinmemektedir. </a:t>
            </a:r>
          </a:p>
          <a:p>
            <a:r>
              <a:rPr lang="tr-TR" dirty="0" smtClean="0"/>
              <a:t>-4)insülin ya da tiroid hormon eksikliği kan kolesterolü düzeyini yükseltir. </a:t>
            </a:r>
          </a:p>
          <a:p>
            <a:r>
              <a:rPr lang="tr-TR" dirty="0" smtClean="0"/>
              <a:t>-5)genetik bozukluklar büyük ölçüden kan kolesterol düzeyini artırabilir.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7</a:t>
            </a:fld>
            <a:endParaRPr lang="tr-TR"/>
          </a:p>
        </p:txBody>
      </p:sp>
    </p:spTree>
    <p:extLst>
      <p:ext uri="{BB962C8B-B14F-4D97-AF65-F5344CB8AC3E}">
        <p14:creationId xmlns:p14="http://schemas.microsoft.com/office/powerpoint/2010/main" val="32372767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Statin intoleransı riskini arttırdığı bilinen faktorler </a:t>
            </a:r>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53</a:t>
            </a:fld>
            <a:endParaRPr lang="tr-TR"/>
          </a:p>
        </p:txBody>
      </p:sp>
    </p:spTree>
    <p:extLst>
      <p:ext uri="{BB962C8B-B14F-4D97-AF65-F5344CB8AC3E}">
        <p14:creationId xmlns:p14="http://schemas.microsoft.com/office/powerpoint/2010/main" val="38653610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-Miyopati, statinlerin klinik olarak en onemli yan etkisidir. Acıklanamayan kas ağrısı ve gucsuzluğu ile birlikte CK duzeyinde normalden 10 kat fazla artış demektir. Miyopatinin en ciddi formu rabdomiyoliz olup kas dokusunun yıkımı ile karakterizedir. Rabdomiyolizde CK duzeyinde sıklıkla normalden &gt;40 kat artış bulunmakta olup, renal hasar ve miyoglobinuri gorulmektedir.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54</a:t>
            </a:fld>
            <a:endParaRPr lang="tr-TR"/>
          </a:p>
        </p:txBody>
      </p:sp>
    </p:spTree>
    <p:extLst>
      <p:ext uri="{BB962C8B-B14F-4D97-AF65-F5344CB8AC3E}">
        <p14:creationId xmlns:p14="http://schemas.microsoft.com/office/powerpoint/2010/main" val="2539470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0" i="0" u="none" strike="noStrike" kern="1200" baseline="0" dirty="0" smtClean="0">
                <a:solidFill>
                  <a:schemeClr val="tx1"/>
                </a:solidFill>
                <a:latin typeface="+mn-lt"/>
                <a:ea typeface="+mn-ea"/>
                <a:cs typeface="+mn-cs"/>
              </a:rPr>
              <a:t>Statin Tedavisi Esnasında Karşılaşılan Kas Problemlerine Yaklaşım Şeması</a:t>
            </a:r>
          </a:p>
          <a:p>
            <a:r>
              <a:rPr lang="tr-TR" sz="1200" b="0" i="0" u="none" strike="noStrike" kern="1200" baseline="0" dirty="0" smtClean="0">
                <a:solidFill>
                  <a:schemeClr val="tx1"/>
                </a:solidFill>
                <a:latin typeface="+mn-lt"/>
                <a:ea typeface="+mn-ea"/>
                <a:cs typeface="+mn-cs"/>
              </a:rPr>
              <a:t>-Bu aşamadan sonra statin intoleransının yonetiminde ilac değişimi, gun atlayarak ilac kullanımı, statin dışı</a:t>
            </a:r>
          </a:p>
          <a:p>
            <a:r>
              <a:rPr lang="tr-TR" sz="1200" b="0" i="0" u="none" strike="noStrike" kern="1200" baseline="0" dirty="0" smtClean="0">
                <a:solidFill>
                  <a:schemeClr val="tx1"/>
                </a:solidFill>
                <a:latin typeface="+mn-lt"/>
                <a:ea typeface="+mn-ea"/>
                <a:cs typeface="+mn-cs"/>
              </a:rPr>
              <a:t>lipid duşurucu tedaviler veya lipid duşurucu ilac dışı tedavi secenekleri denenebilir (14).</a:t>
            </a:r>
          </a:p>
          <a:p>
            <a:r>
              <a:rPr lang="tr-TR" sz="1200" b="0" i="0" u="none" strike="noStrike" kern="1200" baseline="0" dirty="0" smtClean="0">
                <a:solidFill>
                  <a:schemeClr val="tx1"/>
                </a:solidFill>
                <a:latin typeface="+mn-lt"/>
                <a:ea typeface="+mn-ea"/>
                <a:cs typeface="+mn-cs"/>
              </a:rPr>
              <a:t>-Statin intoleransı tespit edilen bir hastada lipofilik statinlerden hidrofilik statinlere geciş (pravastatin,</a:t>
            </a:r>
          </a:p>
          <a:p>
            <a:r>
              <a:rPr lang="tr-TR" sz="1200" b="0" i="0" u="none" strike="noStrike" kern="1200" baseline="0" dirty="0" smtClean="0">
                <a:solidFill>
                  <a:schemeClr val="tx1"/>
                </a:solidFill>
                <a:latin typeface="+mn-lt"/>
                <a:ea typeface="+mn-ea"/>
                <a:cs typeface="+mn-cs"/>
              </a:rPr>
              <a:t>fluvastatin), CYPP450 ile metabolize olan statinler yerine CYP450 yolağı ile metabolize olmayan statinlere (pravastatin, rosuvastatin ve pitavastatin) geciş veya daha potent bir statinin</a:t>
            </a:r>
          </a:p>
          <a:p>
            <a:r>
              <a:rPr lang="tr-TR" sz="1200" b="0" i="0" u="none" strike="noStrike" kern="1200" baseline="0" dirty="0" smtClean="0">
                <a:solidFill>
                  <a:schemeClr val="tx1"/>
                </a:solidFill>
                <a:latin typeface="+mn-lt"/>
                <a:ea typeface="+mn-ea"/>
                <a:cs typeface="+mn-cs"/>
              </a:rPr>
              <a:t>duşuk dozuna geciş denenebilir</a:t>
            </a:r>
          </a:p>
          <a:p>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a:t>
            </a:r>
            <a:r>
              <a:rPr lang="tr-TR" dirty="0" smtClean="0"/>
              <a:t>Statin ilişkili miyalji ve miyopatide tedavinin kesilmesi ile semptomlar kaybolur. Tekrar başlandığında semptomlar geri döner. Bu durum klinik tanıyı koymak icin onemlidir.</a:t>
            </a:r>
          </a:p>
          <a:p>
            <a:r>
              <a:rPr lang="tr-TR" dirty="0" smtClean="0"/>
              <a:t>Statin ilişkili kas semptomları olan ve CK değeri normalin ust sınırına gore 4 kattan az yukseldiği durumda statin tedavisine 2-4 hafta ara verilerek değerlendirilmesi</a:t>
            </a:r>
          </a:p>
          <a:p>
            <a:r>
              <a:rPr lang="tr-TR" dirty="0" smtClean="0"/>
              <a:t>CK değerinin normalin ust sınırını 4 kat ve daha fazla aşması durumunda ise semptomlar duzelip CK duzeyi normale gelene kadar 6 hafta sureyle tedavinin kesilmesi ve hastanın değerlendirilmesi onerilmektedir.</a:t>
            </a:r>
          </a:p>
          <a:p>
            <a:endParaRPr lang="tr-TR" dirty="0" smtClean="0"/>
          </a:p>
          <a:p>
            <a:r>
              <a:rPr lang="tr-TR" dirty="0" smtClean="0"/>
              <a:t>-Çalışmalar farklı statine gecildiğinde ya da doz azaltıldığında problemin kaybolabildiğini ya da tekrarlamadığını gostermektedir.</a:t>
            </a:r>
          </a:p>
          <a:p>
            <a:r>
              <a:rPr lang="tr-TR" dirty="0" smtClean="0"/>
              <a:t>Statin kullanan ve şikayetleri bulunmayan bir hastada rutin CK takibi onerilmez. Ama statin başlanmadan once CK duzeyinin gorulmesi ileride gelişebilecek miyaljinin ayırıcı tanısında yardımcı olacaktır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55</a:t>
            </a:fld>
            <a:endParaRPr lang="tr-TR"/>
          </a:p>
        </p:txBody>
      </p:sp>
    </p:spTree>
    <p:extLst>
      <p:ext uri="{BB962C8B-B14F-4D97-AF65-F5344CB8AC3E}">
        <p14:creationId xmlns:p14="http://schemas.microsoft.com/office/powerpoint/2010/main" val="2089489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dirty="0" smtClean="0"/>
              <a:t>Ezetimib:</a:t>
            </a:r>
          </a:p>
          <a:p>
            <a:r>
              <a:rPr lang="tr-TR" sz="1200" dirty="0" smtClean="0"/>
              <a:t>Ezetimib bir kolesterol emilim inhibitorudur. Yağda eriyen vitamin emilimini bozmaksızın diyetle alınan kolesterolun ve biliyer kolesterolun intestinal emilimini bloke eder.</a:t>
            </a:r>
          </a:p>
          <a:p>
            <a:r>
              <a:rPr lang="tr-TR" sz="1200" dirty="0" smtClean="0"/>
              <a:t>Onerilen doz gunde tek sefer 10 mg’dır.</a:t>
            </a:r>
          </a:p>
          <a:p>
            <a:r>
              <a:rPr lang="tr-TR" sz="1200" dirty="0" smtClean="0"/>
              <a:t>Yapılan calışmalarda ezetimib tedavisi ile LDL-K duzeyinde %18.5 duşuş sağlanmıştır (62).</a:t>
            </a:r>
          </a:p>
          <a:p>
            <a:r>
              <a:rPr lang="tr-TR" sz="1200" dirty="0" smtClean="0"/>
              <a:t>Ezetimib gerek tek başına gerekse statin tedavisi ile beraber kullanıldığında LDL-K duşuşu yanı sıra HDL-K seviyesini artırır, TG seviyesini duşurur. Statin-ezetimib kombinasyon tedavisi ile tek başına statin kullanan hastalara kıyasla LDL-K duzeyinde %15 ilave duşuş sağlanır.</a:t>
            </a:r>
          </a:p>
        </p:txBody>
      </p:sp>
      <p:sp>
        <p:nvSpPr>
          <p:cNvPr id="4" name="Slayt Numarası Yer Tutucusu 3"/>
          <p:cNvSpPr>
            <a:spLocks noGrp="1"/>
          </p:cNvSpPr>
          <p:nvPr>
            <p:ph type="sldNum" sz="quarter" idx="10"/>
          </p:nvPr>
        </p:nvSpPr>
        <p:spPr/>
        <p:txBody>
          <a:bodyPr/>
          <a:lstStyle/>
          <a:p>
            <a:fld id="{63796B64-1718-4153-829C-B77BF4EEC443}" type="slidenum">
              <a:rPr lang="tr-TR" smtClean="0"/>
              <a:t>59</a:t>
            </a:fld>
            <a:endParaRPr lang="tr-TR"/>
          </a:p>
        </p:txBody>
      </p:sp>
    </p:spTree>
    <p:extLst>
      <p:ext uri="{BB962C8B-B14F-4D97-AF65-F5344CB8AC3E}">
        <p14:creationId xmlns:p14="http://schemas.microsoft.com/office/powerpoint/2010/main" val="3780495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dirty="0" smtClean="0"/>
              <a:t>Major bir yan etkisi bulunmayan ezetimib diyareye, ozellikle statinlerle birlikte kullanıldığında orta dereceli transaminaz yuksekliğine, baş ağrısına ve kas ağrısına neden olabilir. Karın ağrısı, ishal, karında şişkinlik ve yorgunluk, tek başına ezetimib kullanımında yaygın gorulen yan etkiler olarak bildirilmiştir. Gebelik ve ciddi karaciğer hastalığında kontrendikedir. Statin intoleransı olanlarda ve statin tam dozla yeterli lipid kontrolu sağlanamayan hastalarda ikinci ilac olarak tercih edilmesini oneriyoruz.</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60</a:t>
            </a:fld>
            <a:endParaRPr lang="tr-TR"/>
          </a:p>
        </p:txBody>
      </p:sp>
    </p:spTree>
    <p:extLst>
      <p:ext uri="{BB962C8B-B14F-4D97-AF65-F5344CB8AC3E}">
        <p14:creationId xmlns:p14="http://schemas.microsoft.com/office/powerpoint/2010/main" val="2977223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dirty="0" smtClean="0"/>
              <a:t>Safra Asidi Bağlayıcıları</a:t>
            </a:r>
          </a:p>
          <a:p>
            <a:r>
              <a:rPr lang="tr-TR" sz="1200" dirty="0" smtClean="0"/>
              <a:t>Etki mekanizması Safra asidi bağlayıcılar olan kolesevelam, kolestiramin ve kolestipol safra asidini bağlayıcı recinelerdir. Safra asidi bağlayıcılar, bağırsaktan emilmezler ve sindirim enzimlerinden etkilenmezler. Safra asitlerine bağlanarak enterohepatik donguyu bozarlar, boylece kolesterolun bağırsaktan emilimi engellenir. Safra asidinden yoksun kalan karaciğer kendi kolesterol havuzunu kullanarak safra asidi sentezler ve boylece LDLR ekspresyonu artar. Bu da kanda LDL-K duzeylerinde duşuşe yol acar.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61</a:t>
            </a:fld>
            <a:endParaRPr lang="tr-TR"/>
          </a:p>
        </p:txBody>
      </p:sp>
    </p:spTree>
    <p:extLst>
      <p:ext uri="{BB962C8B-B14F-4D97-AF65-F5344CB8AC3E}">
        <p14:creationId xmlns:p14="http://schemas.microsoft.com/office/powerpoint/2010/main" val="884259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dirty="0" smtClean="0"/>
              <a:t>Emziren ve gebe kadınlarda sistemik emilim olmadığı icin lipid duşurucu ilac olarak safra asidi bağlayıcıları tercih edilmelidir. Gaz, kabızlık ve bulantı sık izlenen yan etkileri olup hastalar tarafından bu ilacların kullanımı onundeki en sık engeller arasında yer alırlar. Yağda eriyen vitaminlerde eksikliğe yol acabilirler. amiadoron, digoksin, warfarin, tiyazidler, beta blokerler ve levotiroksin gibi pek cok ilacın emilimini bozarlar. irlikte kullanılan ilacların emilimlerinin etkilenmemesi icin safra asit sekestranlarından ya 4 saat once ya da en az 1 saat sonra alınması uygundur.</a:t>
            </a:r>
          </a:p>
          <a:p>
            <a:r>
              <a:rPr lang="tr-TR" sz="1200" dirty="0" smtClean="0"/>
              <a:t>Trigliserid duzeylerinde artışa neden olabildikleri icin yuksek TG varlığında kullanımlarından kacınılmalıdır.</a:t>
            </a:r>
          </a:p>
          <a:p>
            <a:r>
              <a:rPr lang="tr-TR" sz="1200" dirty="0" smtClean="0"/>
              <a:t>Serum TG duzeyi 300 mg/dL’i aşan durumlarda safra asidi sekestranlarının kullanılmaması ve tedavi sırasında serum TG duzeyi 400 mg/dL’i aştığında kesilmesi onerilir.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62</a:t>
            </a:fld>
            <a:endParaRPr lang="tr-TR"/>
          </a:p>
        </p:txBody>
      </p:sp>
    </p:spTree>
    <p:extLst>
      <p:ext uri="{BB962C8B-B14F-4D97-AF65-F5344CB8AC3E}">
        <p14:creationId xmlns:p14="http://schemas.microsoft.com/office/powerpoint/2010/main" val="711382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-Fibratlar</a:t>
            </a:r>
          </a:p>
          <a:p>
            <a:r>
              <a:rPr lang="tr-TR" dirty="0" smtClean="0"/>
              <a:t>Fibratlar orta ve şiddetli HTG varlığında (TG &gt;500 mg/dL) pankreatit riskini onlemek icin, hafif HTG olgularında ise (TG = 150-500 mg/dL) aterosklerotik kardiyovaskuler hastalık riskini azaltmak icin uygun hastalarda kullanılabilen ajanlardır (70). Fibratlar, bir nukleer transkripsiyon faktoru olan peroksizom proliferator aktive edici reseptor (PPAR)-</a:t>
            </a:r>
            <a:r>
              <a:rPr lang="el-GR" dirty="0" smtClean="0"/>
              <a:t>α </a:t>
            </a:r>
            <a:r>
              <a:rPr lang="tr-TR" dirty="0" smtClean="0"/>
              <a:t>agonistidirler.</a:t>
            </a:r>
          </a:p>
          <a:p>
            <a:r>
              <a:rPr lang="tr-TR" dirty="0" smtClean="0"/>
              <a:t>HDL-K duzeylerinde ise orta duzeyde %6-18 oranında artışa neden olurlar (71,72). Ayrıca fibrat tedavisi LDL-K konsantrasyonunu anlamlı bir şekilde değiştirmeksizin Kullanımda olan fibrat molekulleri fenofibrat ve gemfibrozildir.</a:t>
            </a:r>
          </a:p>
          <a:p>
            <a:r>
              <a:rPr lang="tr-TR" dirty="0" smtClean="0"/>
              <a:t>-Gastrointestinal rahatsızlık</a:t>
            </a:r>
          </a:p>
          <a:p>
            <a:r>
              <a:rPr lang="tr-TR" dirty="0" smtClean="0"/>
              <a:t>(%5) ve deri dokuntuleri (%2) nispeten daha sık bildirilmiştir. Ancak fibrat tedavisinin en iyi bilinen yan etkileri miyopati, karaciğer enzim yuksekliği ve safra kesesi taşıdır (84). Fibrat</a:t>
            </a:r>
          </a:p>
          <a:p>
            <a:r>
              <a:rPr lang="tr-TR" dirty="0" smtClean="0"/>
              <a:t>monoterapisi ile (ozellikle gemfibrozil) miyopati riski statinlerden 5.5 kat daha fazladır ve bu</a:t>
            </a:r>
          </a:p>
          <a:p>
            <a:r>
              <a:rPr lang="tr-TR" dirty="0" smtClean="0"/>
              <a:t>oran farklı fibratlar veya statin kombinasyonları ile değişkenlik gosterir.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63</a:t>
            </a:fld>
            <a:endParaRPr lang="tr-TR"/>
          </a:p>
        </p:txBody>
      </p:sp>
    </p:spTree>
    <p:extLst>
      <p:ext uri="{BB962C8B-B14F-4D97-AF65-F5344CB8AC3E}">
        <p14:creationId xmlns:p14="http://schemas.microsoft.com/office/powerpoint/2010/main" val="35774447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sz="1200" b="1" dirty="0" smtClean="0"/>
              <a:t>Nikotinik Asit (Niasin)</a:t>
            </a:r>
          </a:p>
          <a:p>
            <a:r>
              <a:rPr lang="tr-TR" sz="1200" dirty="0" smtClean="0"/>
              <a:t>Niasin; HDL-K duzeyini artırıp LDL-K ve TG duzeylerini etkili bir şekilde duşuren, kuvvetli bir ajandır. Karaciğere yağ asidi akımını ve karaciğer tarafından VLDL sekresyonunu azaltır. Bu etki kısmen adipoz dokuda hormon duyarlı lipazın etkisi aracılığı ile ortaya cıkmaktadır. Nikotinik asidin hem karaciğer hem adipoz dokuda anahtar etki bolgeleri vardır. Karaciğerde diacilgliserol transferaz (DGAT)-2’i inhibe eder ve karaciğerden VLDL partikul sekresyonunda azalma ortaya cıkar, boylece hem IDL hem de LDL partikulleri azalmış olur. Ayrıca karaciğerde apo A1 uretimini uyararak HDL-K ve apo A1 duzeylerini yukseltir. Sonuc olarak lipid metabolizması uzerindeki etkinlikleri aşağıdaki gibi ozetlenmiştir:</a:t>
            </a:r>
          </a:p>
          <a:p>
            <a:r>
              <a:rPr lang="tr-TR" sz="1200" b="1" dirty="0" smtClean="0"/>
              <a:t>- </a:t>
            </a:r>
            <a:r>
              <a:rPr lang="tr-TR" sz="1200" dirty="0" smtClean="0"/>
              <a:t>Lipolizin baskılanması</a:t>
            </a:r>
          </a:p>
          <a:p>
            <a:r>
              <a:rPr lang="tr-TR" sz="1200" b="1" dirty="0" smtClean="0"/>
              <a:t>- </a:t>
            </a:r>
            <a:r>
              <a:rPr lang="tr-TR" sz="1200" dirty="0" smtClean="0"/>
              <a:t>TG ve VLDL-K sekresyonunda hepatik sentezde azalma</a:t>
            </a:r>
          </a:p>
          <a:p>
            <a:r>
              <a:rPr lang="tr-TR" sz="1200" b="1" dirty="0" smtClean="0"/>
              <a:t>- </a:t>
            </a:r>
            <a:r>
              <a:rPr lang="tr-TR" sz="1200" dirty="0" smtClean="0"/>
              <a:t>Apo B parcalanmasında artma</a:t>
            </a:r>
          </a:p>
          <a:p>
            <a:r>
              <a:rPr lang="tr-TR" sz="1200" b="1" dirty="0" smtClean="0"/>
              <a:t>- </a:t>
            </a:r>
            <a:r>
              <a:rPr lang="tr-TR" sz="1200" dirty="0" smtClean="0"/>
              <a:t>HDL-K katabolizmasında azalma</a:t>
            </a:r>
          </a:p>
          <a:p>
            <a:r>
              <a:rPr lang="tr-TR" sz="1200" dirty="0" smtClean="0"/>
              <a:t>HDL-K duzeyi %25 kadar yukseltir, LDL-K duzeyi %15-18 azaltır, TG duzeyi %20-40 azaltır. ozellikle hiperkolesterolemi ve duşuk HDL-K seviyeleri ile ilişkili kombine dislipidemisi olan hastalarda etkindir. Sonuc olarak nikotitik asitin KAH veya KAH eşdeğeri olan hastalarda kardiyovaskuler sonlanım noktaları uzerine faydalı etkisi buyuk randomize calışmalarda saptanmamıştır, bu yuzden gunumuzde kullanımı fibrat tedavisine rağmen TG duzeyi &gt; 500 mg/dL olan hastalarda sınırlı kalmıştır.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64</a:t>
            </a:fld>
            <a:endParaRPr lang="tr-TR"/>
          </a:p>
        </p:txBody>
      </p:sp>
    </p:spTree>
    <p:extLst>
      <p:ext uri="{BB962C8B-B14F-4D97-AF65-F5344CB8AC3E}">
        <p14:creationId xmlns:p14="http://schemas.microsoft.com/office/powerpoint/2010/main" val="1657574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Hiperglisemi</a:t>
            </a:r>
            <a:r>
              <a:rPr lang="tr-TR" dirty="0" smtClean="0"/>
              <a:t>: Nikotinik asit, duyarlı hastalarda daha fazla olmak uzere plazma gukoz seviyelerini</a:t>
            </a:r>
          </a:p>
          <a:p>
            <a:r>
              <a:rPr lang="tr-TR" dirty="0" smtClean="0"/>
              <a:t>yukseltebilir. Diyabetiklerde ise kan şekeri regulasyonunu bozabilmektedir.</a:t>
            </a:r>
          </a:p>
          <a:p>
            <a:r>
              <a:rPr lang="tr-TR" b="1" dirty="0" smtClean="0"/>
              <a:t>Ateş basması: </a:t>
            </a:r>
            <a:r>
              <a:rPr lang="tr-TR" dirty="0" smtClean="0"/>
              <a:t>Standart dozlarda (1.5-4.5 gr/g) %80 oranında ateş basması gorulebilmektedir</a:t>
            </a:r>
          </a:p>
          <a:p>
            <a:r>
              <a:rPr lang="tr-TR" b="1" dirty="0" smtClean="0"/>
              <a:t>Hepatoselluler enzim artışı: </a:t>
            </a:r>
            <a:r>
              <a:rPr lang="tr-TR" dirty="0" smtClean="0"/>
              <a:t>Şiddetli hepatotoksisite, fulminan hepatit ve sarılık bildirilmiştir.</a:t>
            </a:r>
          </a:p>
          <a:p>
            <a:r>
              <a:rPr lang="tr-TR" b="1" dirty="0" smtClean="0"/>
              <a:t>Hiperurisemi</a:t>
            </a:r>
            <a:r>
              <a:rPr lang="tr-TR" dirty="0" smtClean="0"/>
              <a:t>:</a:t>
            </a:r>
          </a:p>
          <a:p>
            <a:r>
              <a:rPr lang="tr-TR" b="1" dirty="0" smtClean="0"/>
              <a:t>Gastrointestinal semptomlar: </a:t>
            </a:r>
            <a:r>
              <a:rPr lang="tr-TR" dirty="0" smtClean="0"/>
              <a:t>Ozellikle bulantı %20 oranında gorulebilmekte</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65</a:t>
            </a:fld>
            <a:endParaRPr lang="tr-TR"/>
          </a:p>
        </p:txBody>
      </p:sp>
    </p:spTree>
    <p:extLst>
      <p:ext uri="{BB962C8B-B14F-4D97-AF65-F5344CB8AC3E}">
        <p14:creationId xmlns:p14="http://schemas.microsoft.com/office/powerpoint/2010/main" val="193966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-Arterlerin duvarlarının iç yüzeyinde gelişen ateromatöz plaklar adı verilen yağlı lezyonlar oluşturan bir hastalıktır. </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8</a:t>
            </a:fld>
            <a:endParaRPr lang="tr-TR"/>
          </a:p>
        </p:txBody>
      </p:sp>
    </p:spTree>
    <p:extLst>
      <p:ext uri="{BB962C8B-B14F-4D97-AF65-F5344CB8AC3E}">
        <p14:creationId xmlns:p14="http://schemas.microsoft.com/office/powerpoint/2010/main" val="17018030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r>
            <a:r>
              <a:rPr lang="tr-TR" b="1" dirty="0" smtClean="0"/>
              <a:t>Omega-3 Yağ Asitleri</a:t>
            </a:r>
          </a:p>
          <a:p>
            <a:r>
              <a:rPr lang="tr-TR" dirty="0" smtClean="0"/>
              <a:t>Uzun zincirli omega-3 poliansature yağ asitleri olan eikosapentaenoik asit (EPA) ve dokosaheksaenoik asit (DHA), HTG tedavisinde kullanılmakta olan ilaclardandır. Omega-3 poliansature yağ asitleri, balık sıvı yağları icinde fazla miktarlarda bulunmaları nedeniyle balık yağı olarak Bilinmektedir.</a:t>
            </a:r>
          </a:p>
          <a:p>
            <a:r>
              <a:rPr lang="tr-TR" dirty="0" smtClean="0"/>
              <a:t>TG ve kolesterol seviyesini duşurur. Ek olarak Omega-3 yağ asidinin daha</a:t>
            </a:r>
          </a:p>
          <a:p>
            <a:r>
              <a:rPr lang="tr-TR" dirty="0" smtClean="0"/>
              <a:t>aterojenik olan kucuk-yoğun LDL yapısını buyuttuğu ve LDL duzeylerini etkilemeden LDL alt gruplarının aterojenik etkisini azalttığı. Ancak gunde 3 g’dan fazla EPA+DHA alan hastalar icin kanama eğilimi riskinden dolayı doktor kontrolunde tedaviye devam edilmelidir. Antitrombotik etkilerinden dolayı ozellikle aspirin/klopidogrel alan hastalara ilave olarak verildiğinde kanama riski artabilir. gebelikte kullanımı guvenilir</a:t>
            </a:r>
          </a:p>
          <a:p>
            <a:r>
              <a:rPr lang="tr-TR" dirty="0" smtClean="0"/>
              <a:t>Hipertrigliseridemi fibrat ya da statinlerle kontrol edilemiyorsa TG duşurmek icin tedaviye omega-3 yağ asitleri eklenebilir.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66</a:t>
            </a:fld>
            <a:endParaRPr lang="tr-TR"/>
          </a:p>
        </p:txBody>
      </p:sp>
    </p:spTree>
    <p:extLst>
      <p:ext uri="{BB962C8B-B14F-4D97-AF65-F5344CB8AC3E}">
        <p14:creationId xmlns:p14="http://schemas.microsoft.com/office/powerpoint/2010/main" val="11455500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-Afarez :Dislipidemi acısından aferez kullanımın gerektiren iki onemli hasta grubu mevcuttur. Birinci hasta grubu LDL-K yuksekliği olup medikal tedavi ile tedavi hedefine ulaşılamayan belirlenmiş ASKVH veya kardiyovaskuler acıdan yuksek riskli hastalardır. İkinci grup ise HTG’e bağlı akut pankreatit tanılı veya medikal tedavi ile kontrol altına alınamayan ve daha once pankreatit oykusu olan ciddi TG yuksekliği olan vakalardır.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67</a:t>
            </a:fld>
            <a:endParaRPr lang="tr-TR"/>
          </a:p>
        </p:txBody>
      </p:sp>
    </p:spTree>
    <p:extLst>
      <p:ext uri="{BB962C8B-B14F-4D97-AF65-F5344CB8AC3E}">
        <p14:creationId xmlns:p14="http://schemas.microsoft.com/office/powerpoint/2010/main" val="26998938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-Bircok hastada LDL-K hedefleri monoterapi ile sağlanabilmesine rağmen, yuksek riskli veya cok yuksek riskli hastaların onemli bir kısmında ek tedavi gerekir. Bu vakalarda kombinasyon tedavisi mantıklıdır. Cok yuksek riskli ve maksimum tolere edilebilen statin tedavisine rağmen hedef LDL-K duzeyine ulaşamayan hastalarda ezetimib ile kombinasyon ve hala hedef sağlanmazsa PCSK9 inhibitoru eklenmesi onerilir.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68</a:t>
            </a:fld>
            <a:endParaRPr lang="tr-TR"/>
          </a:p>
        </p:txBody>
      </p:sp>
    </p:spTree>
    <p:extLst>
      <p:ext uri="{BB962C8B-B14F-4D97-AF65-F5344CB8AC3E}">
        <p14:creationId xmlns:p14="http://schemas.microsoft.com/office/powerpoint/2010/main" val="2449204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-Hipertrigliseridemi coğu defa potansiyel olarak duzeltilebilir bir neden yuzunden şiddetlenir. Bu yuzden bir HTG olgusunda yaşam tarzı yonetimi pek cok defa etkili olur. Obeziteli olgularda ağırlık kontrolu, konsantre şeker ve alkolden kacınılması ve aerobik egzersizde artış, TG duzeylerini arttıran ilaclardan kacınmak ve diyabetlilerde iyi glisemik kontrol TG duzeylerini etkin bicimde duşurur.</a:t>
            </a:r>
          </a:p>
          <a:p>
            <a:r>
              <a:rPr lang="tr-TR" dirty="0" smtClean="0"/>
              <a:t>Bir HTG olgusuna ilac tedavisi başlansa da başlanmasa da yaşam tarzı değişikliği mutlaka gerektiği gibi yerine getirilmelidir.</a:t>
            </a:r>
          </a:p>
          <a:p>
            <a:endParaRPr lang="tr-TR" dirty="0" smtClean="0"/>
          </a:p>
          <a:p>
            <a:r>
              <a:rPr lang="tr-TR" dirty="0" smtClean="0"/>
              <a:t>-Şiddetli HTG olgularında ise gunluk yağ alımında ciddi kısıtlamaya gidilmesi gerekir.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69</a:t>
            </a:fld>
            <a:endParaRPr lang="tr-TR"/>
          </a:p>
        </p:txBody>
      </p:sp>
    </p:spTree>
    <p:extLst>
      <p:ext uri="{BB962C8B-B14F-4D97-AF65-F5344CB8AC3E}">
        <p14:creationId xmlns:p14="http://schemas.microsoft.com/office/powerpoint/2010/main" val="557909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-Hafif ve orta duzeydeki HTG olgularında kalori kısıtlaması ve ağırlık kontrolu esasına dayanan ve fazla karbonhidrat alımının kısıtlandığı, konsantre şeker ve fruktoz alımının engellendiği bir beslenme bicimi esastır. Karaciğerde TG uretiminin esas nedeni diyetle alınan yağlar değil karbonhidratlardır. Boyle olgularda rafine karbonhidrat, meyve suyu gibi glisemik indeksi yuksek besinlerin kısıtlanması, yuksek miktarda omega-3 yağ asitleri iceren balıkların tuketimi ve aerobik egzersiz yapmak tıbbi beslenme tedavisinin temelini oluşturur.</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-düşük glisemik indeks: Rafine edilmemiş, posa içeriği yüksek olan tam tahılların glisemik indeksi düşüktür. Diyet posasının en iyi kaynakları taze sebze ve meyveler, tam tahıllı ürünler ve kurubaklagillerdir.</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70</a:t>
            </a:fld>
            <a:endParaRPr lang="tr-TR"/>
          </a:p>
        </p:txBody>
      </p:sp>
    </p:spTree>
    <p:extLst>
      <p:ext uri="{BB962C8B-B14F-4D97-AF65-F5344CB8AC3E}">
        <p14:creationId xmlns:p14="http://schemas.microsoft.com/office/powerpoint/2010/main" val="38158599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--Hafif ve orta duzeydeki HTG olgularında, sağlıklı yaşam bicimine ve uygun tıbbi beslenme tedavisine karşın TG &gt;200 mg/dL olan, yuksek ASKVH riskli olgularda ilac tedavisi duşunulmelidir.</a:t>
            </a:r>
          </a:p>
          <a:p>
            <a:r>
              <a:rPr lang="tr-TR" dirty="0" smtClean="0"/>
              <a:t>Bu olgularda tedavinin temel amacı ASKVH gelişmesini onlemek olduğu icin, etkinliği en iyi bilinen ilaclar olan statinler oncelikle tercih edilmelidirler. Statinler TG duzeylerinde %10–20 oranında duşme sağlarlar.</a:t>
            </a:r>
          </a:p>
          <a:p>
            <a:endParaRPr lang="tr-TR" dirty="0" smtClean="0"/>
          </a:p>
          <a:p>
            <a:r>
              <a:rPr lang="tr-TR" dirty="0" smtClean="0"/>
              <a:t>-HTG’si olan hastalarda genel tedavi önerisi;</a:t>
            </a:r>
          </a:p>
          <a:p>
            <a:pPr lvl="1">
              <a:buFont typeface="Courier New" pitchFamily="49" charset="0"/>
              <a:buChar char="o"/>
            </a:pPr>
            <a:r>
              <a:rPr lang="tr-TR" dirty="0" smtClean="0"/>
              <a:t>Yüksek riskli hastalarda KVH riskini azaltmak için TG &gt;200 mg/dL olunca statin başlanması</a:t>
            </a:r>
          </a:p>
          <a:p>
            <a:pPr lvl="1">
              <a:buFont typeface="Courier New" pitchFamily="49" charset="0"/>
              <a:buChar char="o"/>
            </a:pPr>
            <a:r>
              <a:rPr lang="tr-TR" dirty="0" smtClean="0"/>
              <a:t>Statin tedavisine rağmen TG duzeyleri 135-499 mg/dL arasında olan yüksek riskli hastalarda bir omega-3 (ikozapent etil 2x2 gr/gun dozunda) statinle beraber kombine verilebilir.</a:t>
            </a:r>
          </a:p>
          <a:p>
            <a:pPr lvl="1">
              <a:buFont typeface="Courier New" pitchFamily="49" charset="0"/>
              <a:buChar char="o"/>
            </a:pPr>
            <a:r>
              <a:rPr lang="tr-TR" dirty="0" smtClean="0"/>
              <a:t>Omega 3 olmaması halinde fenofibratla kombinasyon düşünülebilir. </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71</a:t>
            </a:fld>
            <a:endParaRPr lang="tr-TR"/>
          </a:p>
        </p:txBody>
      </p:sp>
    </p:spTree>
    <p:extLst>
      <p:ext uri="{BB962C8B-B14F-4D97-AF65-F5344CB8AC3E}">
        <p14:creationId xmlns:p14="http://schemas.microsoft.com/office/powerpoint/2010/main" val="13877349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-Hipertrigliseridemili olgularda TG &gt;500 mg/dL’de ilk sırada kullanılması onerilen ilaclar fibratlardır.</a:t>
            </a:r>
          </a:p>
          <a:p>
            <a:r>
              <a:rPr lang="tr-TR" dirty="0" smtClean="0"/>
              <a:t>Fibratların etkisi 2 hafta icinde başlar ve 6-8 hafta icinde maksimal duzeye ulaşır. Bu nedenle fibrat tedavisine yanıt acısından hastaların tedavi başlandıktan 6-8 hafta sonra değerlendirilmeleri uygun olacaktır. Yeterli TG duşuşu sağlanamayan olgularda tedaviye omega-3 yağ asitleri ve/ veya niasin eklenmesi duşunulebilir.</a:t>
            </a:r>
          </a:p>
          <a:p>
            <a:r>
              <a:rPr lang="tr-TR" dirty="0" smtClean="0"/>
              <a:t>Omega-3 yağ asitleri, 2-4 g/gun dozunda</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72</a:t>
            </a:fld>
            <a:endParaRPr lang="tr-TR"/>
          </a:p>
        </p:txBody>
      </p:sp>
    </p:spTree>
    <p:extLst>
      <p:ext uri="{BB962C8B-B14F-4D97-AF65-F5344CB8AC3E}">
        <p14:creationId xmlns:p14="http://schemas.microsoft.com/office/powerpoint/2010/main" val="2676952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-Damar endotelinde oluşan hasar , endotel hücrelerinde adezyon moleküllerinin sayısını artırır ve makromoleküllerin, trombositlerin, monositlerin damar endoteline adezyonunu önlemeye yardım eden nitrik oksidi ve diğer moleküllerin salgılama yeteneğini azaltır.  Damar endotelinde hasar olduktan sonra dolaşımdaki monosit ve lipitler (çoğu ldl) hasarlı yerde toplanmaya başlar. Monositler endoteli geçerek intima tabakasına girer ve sonra biriken lipoproteinleri  sindirecek ve oksitleyecek köpük görünümlü makrofajları oluşturmak üzere farklılaşırlar. Bu makrofaj köpük hücreleri kan damarına çökelir ve görünebilen bir yağ tabakası oluşturur. </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-Aterosklerotik plak gelişimi; bir arterin hasarlı endotel hücresindeki adezyon molekülüne bir monositin tutunması. Monosit endoteli geçerek</a:t>
            </a:r>
            <a:r>
              <a:rPr lang="tr-TR" baseline="0" dirty="0" smtClean="0"/>
              <a:t> arter duvarı intimasına göç eder ve maktofaja dönüşür. Makrofaj lipoproteinleri sindirip oksitleyerek makrofaj köpük hücresine dönüşür. Köpük hücreleri intima tabakasında inflamasyona neden olan maddeler salgılar</a:t>
            </a:r>
            <a:endParaRPr lang="tr-TR" dirty="0" smtClean="0"/>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9</a:t>
            </a:fld>
            <a:endParaRPr lang="tr-TR"/>
          </a:p>
        </p:txBody>
      </p:sp>
    </p:spTree>
    <p:extLst>
      <p:ext uri="{BB962C8B-B14F-4D97-AF65-F5344CB8AC3E}">
        <p14:creationId xmlns:p14="http://schemas.microsoft.com/office/powerpoint/2010/main" val="4063152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-Zamanla yağ tabakaları büyür. Bunu çevreleyen fibröz doku ve düz kas dokuları giderek büyük plaklar oluturmak üzere çoğalırlar. Ayrıca makrofajlar inflamasyona neden olan ve artre duvarı iç yüzünde düz kas ve fibröz doku çoğalmasına neden olan maddeler de salgılarlar. Hücresel çoğalma ile birlikte lipit toplanması o kadar büyük olur ki plak arter lümeni içine doğru uzar ve kan akımını büyük oranda azaltır. Plakta fibrozis gelişir ve arter duvarları sertleşir.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-Aterosklerotik arterler genişleyebilme yeteneklerini büyük ölçüde kaybederler ve duvarlarındaki dejeneratif alanlar nedeniyle de kolayca yırtılabilirler.  Ateromatöz plaklar lümene doğru çıkıntılar yaparlar.  Damar yüzeyi pürtüklü olduğundan kanın pıhtılaşmasını kolaylaştırarak  trombüs veya emboli oluşumuna yol açarlar.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-Makrofajların daha da birikimi ve intima gekişimi plakların daha da büyümesine ve lipitlerin birikmesine neden olur. Sonuç olarak plak damarı tıkayarak</a:t>
            </a:r>
            <a:r>
              <a:rPr lang="tr-TR" baseline="0" dirty="0" smtClean="0"/>
              <a:t> ya da parçalayarak arterdeki kanın koagülasyonuna ve trombüs oluşmasına yol açar </a:t>
            </a:r>
            <a:endParaRPr lang="tr-TR" dirty="0" smtClean="0"/>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10</a:t>
            </a:fld>
            <a:endParaRPr lang="tr-TR"/>
          </a:p>
        </p:txBody>
      </p:sp>
    </p:spTree>
    <p:extLst>
      <p:ext uri="{BB962C8B-B14F-4D97-AF65-F5344CB8AC3E}">
        <p14:creationId xmlns:p14="http://schemas.microsoft.com/office/powerpoint/2010/main" val="26588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-Artmış düşük dansiteli lipoproteinler:</a:t>
            </a:r>
          </a:p>
          <a:p>
            <a:pPr lvl="1"/>
            <a:r>
              <a:rPr lang="tr-TR" dirty="0" smtClean="0"/>
              <a:t>Ateroskleroz oluşumundaki en önemli etken, kolesterolün LDL şeklinde kanda yüksek konsantrasyonda bulunmasınıdır. LDL plazma konsantrasyonu günlük diyetle alınan yüksek derecede doymuş yağ miktarı, obezite ve fiziksel hareketsizlik gibi bazı etkenlerle artar. </a:t>
            </a:r>
          </a:p>
          <a:p>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11</a:t>
            </a:fld>
            <a:endParaRPr lang="tr-TR"/>
          </a:p>
        </p:txBody>
      </p:sp>
    </p:spTree>
    <p:extLst>
      <p:ext uri="{BB962C8B-B14F-4D97-AF65-F5344CB8AC3E}">
        <p14:creationId xmlns:p14="http://schemas.microsoft.com/office/powerpoint/2010/main" val="65464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-Hayvan deneyleri HDL’nin kan damarında inflamasyonu engelleyerek ve oksidatif stresi azaltarak ateroskleroza karşı koruyucu rol oynadığı gösterilmiştir. Epidemiyolojik çalışmalar da  HDL’nin ateroskleroz gelişminie karşı korunmaya yardım ettiğini gmstermektedir. </a:t>
            </a:r>
          </a:p>
          <a:p>
            <a:r>
              <a:rPr lang="tr-TR" dirty="0" smtClean="0"/>
              <a:t>HDL düzeylerini ilaçla artırmak yapılan klinik çalşmalarda kardiyovasküler hastalık riskini azaltmada başarısız olduğunu göstermiştir. </a:t>
            </a:r>
          </a:p>
          <a:p>
            <a:r>
              <a:rPr lang="tr-TR" dirty="0" smtClean="0"/>
              <a:t>Aterosklerozu kolaylaştırdığı bilinen faktörler; fiziksel hareketsizlik, obezite, dm, ht, hiperlipidemi, sigara kullanımı</a:t>
            </a:r>
            <a:endParaRPr lang="tr-TR" dirty="0"/>
          </a:p>
        </p:txBody>
      </p:sp>
      <p:sp>
        <p:nvSpPr>
          <p:cNvPr id="4" name="Slayt Numarası Yer Tutucusu 3"/>
          <p:cNvSpPr>
            <a:spLocks noGrp="1"/>
          </p:cNvSpPr>
          <p:nvPr>
            <p:ph type="sldNum" sz="quarter" idx="10"/>
          </p:nvPr>
        </p:nvSpPr>
        <p:spPr/>
        <p:txBody>
          <a:bodyPr/>
          <a:lstStyle/>
          <a:p>
            <a:fld id="{63796B64-1718-4153-829C-B77BF4EEC443}" type="slidenum">
              <a:rPr lang="tr-TR" smtClean="0"/>
              <a:t>12</a:t>
            </a:fld>
            <a:endParaRPr lang="tr-TR"/>
          </a:p>
        </p:txBody>
      </p:sp>
    </p:spTree>
    <p:extLst>
      <p:ext uri="{BB962C8B-B14F-4D97-AF65-F5344CB8AC3E}">
        <p14:creationId xmlns:p14="http://schemas.microsoft.com/office/powerpoint/2010/main" val="1674842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Yuvarlatılmış Dikdörtgen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A23720DD-5B6D-40BF-8493-A6B52D484E6B}" type="datetimeFigureOut">
              <a:rPr lang="tr-TR" smtClean="0"/>
              <a:t>25.10.2022</a:t>
            </a:fld>
            <a:endParaRPr lang="tr-TR"/>
          </a:p>
        </p:txBody>
      </p:sp>
      <p:sp>
        <p:nvSpPr>
          <p:cNvPr id="17" name="Altbilgi Yer Tutucusu 16"/>
          <p:cNvSpPr>
            <a:spLocks noGrp="1"/>
          </p:cNvSpPr>
          <p:nvPr>
            <p:ph type="ftr" sz="quarter" idx="11"/>
          </p:nvPr>
        </p:nvSpPr>
        <p:spPr/>
        <p:txBody>
          <a:bodyPr/>
          <a:lstStyle/>
          <a:p>
            <a:endParaRPr lang="tr-T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F302176B-0E47-46AC-8F43-DAB4B8A37D06}" type="slidenum">
              <a:rPr lang="tr-TR" smtClean="0"/>
              <a:t>‹#›</a:t>
            </a:fld>
            <a:endParaRPr lang="tr-TR"/>
          </a:p>
        </p:txBody>
      </p:sp>
      <p:sp>
        <p:nvSpPr>
          <p:cNvPr id="7" name="Dikdörtgen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25.10.2022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lvl1pPr>
              <a:defRPr sz="3000">
                <a:solidFill>
                  <a:schemeClr val="accent1"/>
                </a:solidFill>
                <a:latin typeface="Calibri" pitchFamily="34" charset="0"/>
                <a:cs typeface="Calibri" pitchFamily="34" charset="0"/>
              </a:defRPr>
            </a:lvl1pPr>
          </a:lstStyle>
          <a:p>
            <a:r>
              <a:rPr kumimoji="0" lang="tr-TR" dirty="0" smtClean="0"/>
              <a:t>Asıl başlık stili için tıklatın</a:t>
            </a:r>
            <a:endParaRPr kumimoji="0" lang="en-US" dirty="0"/>
          </a:p>
        </p:txBody>
      </p:sp>
      <p:sp>
        <p:nvSpPr>
          <p:cNvPr id="4" name="Veri Yer Tutucusu 3"/>
          <p:cNvSpPr>
            <a:spLocks noGrp="1"/>
          </p:cNvSpPr>
          <p:nvPr>
            <p:ph type="dt" sz="half" idx="10"/>
          </p:nvPr>
        </p:nvSpPr>
        <p:spPr/>
        <p:txBody>
          <a:bodyPr/>
          <a:lstStyle/>
          <a:p>
            <a:fld id="{A23720DD-5B6D-40BF-8493-A6B52D484E6B}" type="datetimeFigureOut">
              <a:rPr lang="tr-TR" smtClean="0"/>
              <a:t>25.10.2022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8" name="İçerik Yer Tutucusu 7"/>
          <p:cNvSpPr>
            <a:spLocks noGrp="1"/>
          </p:cNvSpPr>
          <p:nvPr>
            <p:ph sz="quarter" idx="1"/>
          </p:nvPr>
        </p:nvSpPr>
        <p:spPr>
          <a:xfrm>
            <a:off x="914400" y="1447800"/>
            <a:ext cx="7772400" cy="4572000"/>
          </a:xfrm>
        </p:spPr>
        <p:txBody>
          <a:bodyPr vert="horz"/>
          <a:lstStyle>
            <a:lvl1pPr>
              <a:defRPr>
                <a:solidFill>
                  <a:schemeClr val="tx1"/>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stStyle>
          <a:p>
            <a:pPr lvl="0" eaLnBrk="1" latinLnBrk="0" hangingPunct="1"/>
            <a:r>
              <a:rPr lang="tr-TR" dirty="0" smtClean="0"/>
              <a:t>Asıl metin stillerini düzenlemek için tıklatın</a:t>
            </a:r>
          </a:p>
          <a:p>
            <a:pPr lvl="1" eaLnBrk="1" latinLnBrk="0" hangingPunct="1"/>
            <a:r>
              <a:rPr lang="tr-TR" dirty="0" smtClean="0"/>
              <a:t>İkinci düzey</a:t>
            </a:r>
          </a:p>
          <a:p>
            <a:pPr lvl="2" eaLnBrk="1" latinLnBrk="0" hangingPunct="1"/>
            <a:r>
              <a:rPr lang="tr-TR" dirty="0" smtClean="0"/>
              <a:t>Üçüncü düzey</a:t>
            </a:r>
          </a:p>
          <a:p>
            <a:pPr lvl="3" eaLnBrk="1" latinLnBrk="0" hangingPunct="1"/>
            <a:r>
              <a:rPr lang="tr-TR" dirty="0" smtClean="0"/>
              <a:t>Dördüncü düzey</a:t>
            </a:r>
          </a:p>
          <a:p>
            <a:pPr lvl="4" eaLnBrk="1" latinLnBrk="0" hangingPunct="1"/>
            <a:r>
              <a:rPr lang="tr-TR" dirty="0" smtClean="0"/>
              <a:t>Beşinci düzey</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Yuvarlatılmış Dikdörtgen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25.10.2022</a:t>
            </a:fld>
            <a:endParaRPr lang="tr-TR"/>
          </a:p>
        </p:txBody>
      </p:sp>
      <p:sp>
        <p:nvSpPr>
          <p:cNvPr id="5" name="Altbilgi Yer Tutucusu 4"/>
          <p:cNvSpPr>
            <a:spLocks noGrp="1"/>
          </p:cNvSpPr>
          <p:nvPr>
            <p:ph type="ftr" sz="quarter" idx="11"/>
          </p:nvPr>
        </p:nvSpPr>
        <p:spPr>
          <a:xfrm>
            <a:off x="800100" y="6172200"/>
            <a:ext cx="4000500" cy="457200"/>
          </a:xfrm>
        </p:spPr>
        <p:txBody>
          <a:bodyPr/>
          <a:lstStyle/>
          <a:p>
            <a:endParaRPr lang="tr-TR"/>
          </a:p>
        </p:txBody>
      </p:sp>
      <p:sp>
        <p:nvSpPr>
          <p:cNvPr id="7" name="Dikdörtgen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146304" y="6208776"/>
            <a:ext cx="457200" cy="457200"/>
          </a:xfrm>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25.10.2022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9" name="İçerik Yer Tutucusu 8"/>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A23720DD-5B6D-40BF-8493-A6B52D484E6B}" type="datetimeFigureOut">
              <a:rPr lang="tr-TR" smtClean="0"/>
              <a:t>25.10.2022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25.10.2022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25.10.2022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Yuvarlatılmış Dikdörtgen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25.10.2022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11" name="İçerik Yer Tutucusu 10"/>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25.10.2022</a:t>
            </a:fld>
            <a:endParaRPr lang="tr-TR"/>
          </a:p>
        </p:txBody>
      </p:sp>
      <p:sp>
        <p:nvSpPr>
          <p:cNvPr id="6" name="Altbilgi Yer Tutucusu 5"/>
          <p:cNvSpPr>
            <a:spLocks noGrp="1"/>
          </p:cNvSpPr>
          <p:nvPr>
            <p:ph type="ftr" sz="quarter" idx="11"/>
          </p:nvPr>
        </p:nvSpPr>
        <p:spPr>
          <a:xfrm>
            <a:off x="914400" y="6172200"/>
            <a:ext cx="3886200" cy="457200"/>
          </a:xfrm>
        </p:spPr>
        <p:txBody>
          <a:bodyPr/>
          <a:lstStyle/>
          <a:p>
            <a:endParaRPr lang="tr-TR"/>
          </a:p>
        </p:txBody>
      </p:sp>
      <p:sp>
        <p:nvSpPr>
          <p:cNvPr id="7" name="Slayt Numarası Yer Tutucusu 6"/>
          <p:cNvSpPr>
            <a:spLocks noGrp="1"/>
          </p:cNvSpPr>
          <p:nvPr>
            <p:ph type="sldNum" sz="quarter" idx="12"/>
          </p:nvPr>
        </p:nvSpPr>
        <p:spPr>
          <a:xfrm>
            <a:off x="146304" y="6208776"/>
            <a:ext cx="457200" cy="457200"/>
          </a:xfrm>
        </p:spPr>
        <p:txBody>
          <a:bodyPr/>
          <a:lstStyle/>
          <a:p>
            <a:fld id="{F302176B-0E47-46AC-8F43-DAB4B8A37D06}" type="slidenum">
              <a:rPr lang="tr-TR" smtClean="0"/>
              <a:t>‹#›</a:t>
            </a:fld>
            <a:endParaRPr lang="tr-TR"/>
          </a:p>
        </p:txBody>
      </p:sp>
      <p:sp>
        <p:nvSpPr>
          <p:cNvPr id="11" name="Dikdörtgen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Yuvarlatılmış Dikdörtgen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Başlık Yer Tutucus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23720DD-5B6D-40BF-8493-A6B52D484E6B}" type="datetimeFigureOut">
              <a:rPr lang="tr-TR" smtClean="0"/>
              <a:t>25.10.2022</a:t>
            </a:fld>
            <a:endParaRPr lang="tr-TR"/>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Slayt Numarası Yer Tutucus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www.uptodate.com/contents/pathogenesis-of-atherosclerosis?search=ateroskleroz&amp;source=search_result&amp;selectedTitle=1~150&amp;usage_type=default&amp;display_rank=1"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a:bodyPr>
          <a:lstStyle/>
          <a:p>
            <a:r>
              <a:rPr lang="tr-TR" sz="1800" dirty="0" smtClean="0">
                <a:solidFill>
                  <a:schemeClr val="tx1"/>
                </a:solidFill>
                <a:latin typeface="Calibri" pitchFamily="34" charset="0"/>
                <a:cs typeface="Calibri" pitchFamily="34" charset="0"/>
              </a:rPr>
              <a:t>KTÜ Tıp Fakültesi</a:t>
            </a:r>
          </a:p>
          <a:p>
            <a:r>
              <a:rPr lang="tr-TR" sz="1800" dirty="0" smtClean="0">
                <a:solidFill>
                  <a:schemeClr val="tx1"/>
                </a:solidFill>
                <a:latin typeface="Calibri" pitchFamily="34" charset="0"/>
                <a:cs typeface="Calibri" pitchFamily="34" charset="0"/>
              </a:rPr>
              <a:t>Aile Hekimliği Anabilim Dalı</a:t>
            </a:r>
          </a:p>
          <a:p>
            <a:r>
              <a:rPr lang="tr-TR" sz="1800" dirty="0" smtClean="0">
                <a:solidFill>
                  <a:schemeClr val="tx1"/>
                </a:solidFill>
                <a:latin typeface="Calibri" pitchFamily="34" charset="0"/>
                <a:cs typeface="Calibri" pitchFamily="34" charset="0"/>
              </a:rPr>
              <a:t>Araş. Gör. Dr. Ömer Faruk Özceylan</a:t>
            </a:r>
          </a:p>
          <a:p>
            <a:r>
              <a:rPr lang="tr-TR" sz="1800" dirty="0" smtClean="0">
                <a:solidFill>
                  <a:schemeClr val="tx1"/>
                </a:solidFill>
                <a:latin typeface="Calibri" pitchFamily="34" charset="0"/>
                <a:cs typeface="Calibri" pitchFamily="34" charset="0"/>
              </a:rPr>
              <a:t>25.10.2022</a:t>
            </a:r>
            <a:endParaRPr lang="tr-TR" sz="1800" dirty="0">
              <a:solidFill>
                <a:schemeClr val="tx1"/>
              </a:solidFill>
              <a:latin typeface="Calibri" pitchFamily="34" charset="0"/>
              <a:cs typeface="Calibri" pitchFamily="34" charset="0"/>
            </a:endParaRPr>
          </a:p>
        </p:txBody>
      </p:sp>
      <p:sp>
        <p:nvSpPr>
          <p:cNvPr id="2" name="Başlık 1"/>
          <p:cNvSpPr>
            <a:spLocks noGrp="1"/>
          </p:cNvSpPr>
          <p:nvPr>
            <p:ph type="ctrTitle"/>
          </p:nvPr>
        </p:nvSpPr>
        <p:spPr/>
        <p:txBody>
          <a:bodyPr/>
          <a:lstStyle/>
          <a:p>
            <a:r>
              <a:rPr lang="tr-TR" dirty="0" smtClean="0">
                <a:latin typeface="Calibri" pitchFamily="34" charset="0"/>
                <a:cs typeface="Calibri" pitchFamily="34" charset="0"/>
              </a:rPr>
              <a:t>Dislipidemiler</a:t>
            </a:r>
            <a:r>
              <a:rPr lang="tr-TR" dirty="0" smtClean="0"/>
              <a:t> </a:t>
            </a:r>
            <a:endParaRPr lang="tr-TR"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86916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830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Ateroskleroz </a:t>
            </a:r>
            <a:endParaRPr lang="tr-TR" dirty="0"/>
          </a:p>
        </p:txBody>
      </p:sp>
      <p:pic>
        <p:nvPicPr>
          <p:cNvPr id="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627784" y="1412776"/>
            <a:ext cx="6233878" cy="524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066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Ateroskleroz</a:t>
            </a:r>
          </a:p>
        </p:txBody>
      </p:sp>
      <p:sp>
        <p:nvSpPr>
          <p:cNvPr id="3" name="İçerik Yer Tutucusu 2"/>
          <p:cNvSpPr>
            <a:spLocks noGrp="1"/>
          </p:cNvSpPr>
          <p:nvPr>
            <p:ph sz="quarter" idx="1"/>
          </p:nvPr>
        </p:nvSpPr>
        <p:spPr/>
        <p:txBody>
          <a:bodyPr/>
          <a:lstStyle/>
          <a:p>
            <a:r>
              <a:rPr lang="tr-TR" dirty="0" smtClean="0"/>
              <a:t>LDL;</a:t>
            </a:r>
          </a:p>
          <a:p>
            <a:pPr lvl="1">
              <a:buFont typeface="Courier New" pitchFamily="49" charset="0"/>
              <a:buChar char="o"/>
            </a:pPr>
            <a:r>
              <a:rPr lang="tr-TR" dirty="0"/>
              <a:t>Ateroskleroz oluşumundaki en önemli </a:t>
            </a:r>
            <a:r>
              <a:rPr lang="tr-TR" dirty="0" smtClean="0"/>
              <a:t>etken</a:t>
            </a:r>
          </a:p>
          <a:p>
            <a:pPr lvl="1">
              <a:buFont typeface="Courier New" pitchFamily="49" charset="0"/>
              <a:buChar char="o"/>
            </a:pPr>
            <a:r>
              <a:rPr lang="tr-TR" dirty="0" smtClean="0"/>
              <a:t>Günlük diyetle alınan yüksek derecede doymuş yağ miktarı</a:t>
            </a:r>
          </a:p>
          <a:p>
            <a:pPr lvl="1">
              <a:buFont typeface="Courier New" pitchFamily="49" charset="0"/>
              <a:buChar char="o"/>
            </a:pPr>
            <a:r>
              <a:rPr lang="tr-TR" dirty="0" smtClean="0"/>
              <a:t>Obezite</a:t>
            </a:r>
          </a:p>
          <a:p>
            <a:pPr lvl="1">
              <a:buFont typeface="Courier New" pitchFamily="49" charset="0"/>
              <a:buChar char="o"/>
            </a:pPr>
            <a:r>
              <a:rPr lang="tr-TR" dirty="0" smtClean="0"/>
              <a:t>Fiziksel inaktivite</a:t>
            </a:r>
            <a:endParaRPr lang="tr-TR" dirty="0"/>
          </a:p>
        </p:txBody>
      </p:sp>
    </p:spTree>
    <p:extLst>
      <p:ext uri="{BB962C8B-B14F-4D97-AF65-F5344CB8AC3E}">
        <p14:creationId xmlns:p14="http://schemas.microsoft.com/office/powerpoint/2010/main" val="2078681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Ateroskleroz </a:t>
            </a:r>
            <a:endParaRPr lang="tr-TR" dirty="0"/>
          </a:p>
        </p:txBody>
      </p:sp>
      <p:sp>
        <p:nvSpPr>
          <p:cNvPr id="3" name="İçerik Yer Tutucusu 2"/>
          <p:cNvSpPr>
            <a:spLocks noGrp="1"/>
          </p:cNvSpPr>
          <p:nvPr>
            <p:ph sz="quarter" idx="1"/>
          </p:nvPr>
        </p:nvSpPr>
        <p:spPr/>
        <p:txBody>
          <a:bodyPr/>
          <a:lstStyle/>
          <a:p>
            <a:r>
              <a:rPr lang="tr-TR" dirty="0" smtClean="0"/>
              <a:t>HDL;</a:t>
            </a:r>
          </a:p>
          <a:p>
            <a:pPr lvl="1">
              <a:buFont typeface="Courier New" pitchFamily="49" charset="0"/>
              <a:buChar char="o"/>
            </a:pPr>
            <a:r>
              <a:rPr lang="tr-TR" dirty="0" smtClean="0"/>
              <a:t>Ateroskleroz gelişimine </a:t>
            </a:r>
            <a:r>
              <a:rPr lang="tr-TR" dirty="0"/>
              <a:t>karşı </a:t>
            </a:r>
            <a:r>
              <a:rPr lang="tr-TR" dirty="0" smtClean="0"/>
              <a:t>koruyucu</a:t>
            </a:r>
          </a:p>
          <a:p>
            <a:pPr lvl="1">
              <a:buFont typeface="Courier New" pitchFamily="49" charset="0"/>
              <a:buChar char="o"/>
            </a:pPr>
            <a:r>
              <a:rPr lang="tr-TR" dirty="0" smtClean="0"/>
              <a:t>İlaçla </a:t>
            </a:r>
            <a:r>
              <a:rPr lang="tr-TR" dirty="0"/>
              <a:t>artırmak yapılan klinik </a:t>
            </a:r>
            <a:r>
              <a:rPr lang="tr-TR" dirty="0" smtClean="0"/>
              <a:t>çalışmalarda </a:t>
            </a:r>
            <a:r>
              <a:rPr lang="tr-TR" dirty="0"/>
              <a:t>kardiyovasküler hastalık riskini azaltmada başarısız</a:t>
            </a:r>
          </a:p>
        </p:txBody>
      </p:sp>
    </p:spTree>
    <p:extLst>
      <p:ext uri="{BB962C8B-B14F-4D97-AF65-F5344CB8AC3E}">
        <p14:creationId xmlns:p14="http://schemas.microsoft.com/office/powerpoint/2010/main" val="32597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Dislipidemi</a:t>
            </a:r>
            <a:endParaRPr lang="tr-TR" dirty="0"/>
          </a:p>
        </p:txBody>
      </p:sp>
      <p:sp>
        <p:nvSpPr>
          <p:cNvPr id="3" name="İçerik Yer Tutucusu 2"/>
          <p:cNvSpPr>
            <a:spLocks noGrp="1"/>
          </p:cNvSpPr>
          <p:nvPr>
            <p:ph sz="quarter" idx="1"/>
          </p:nvPr>
        </p:nvSpPr>
        <p:spPr/>
        <p:txBody>
          <a:bodyPr>
            <a:normAutofit/>
          </a:bodyPr>
          <a:lstStyle/>
          <a:p>
            <a:r>
              <a:rPr lang="tr-TR" dirty="0"/>
              <a:t>Dislipidemi; </a:t>
            </a:r>
            <a:r>
              <a:rPr lang="tr-TR" dirty="0" smtClean="0"/>
              <a:t>lipoproteinlerin fazlalık/azlık</a:t>
            </a:r>
          </a:p>
          <a:p>
            <a:r>
              <a:rPr lang="tr-TR" dirty="0" smtClean="0"/>
              <a:t>Dislipidemi         </a:t>
            </a:r>
            <a:r>
              <a:rPr lang="tr-TR" dirty="0"/>
              <a:t>ASKVH riskini arttıran </a:t>
            </a:r>
            <a:r>
              <a:rPr lang="tr-TR" dirty="0" smtClean="0"/>
              <a:t>en önemli önlenebilir risk faktörü</a:t>
            </a:r>
          </a:p>
          <a:p>
            <a:r>
              <a:rPr lang="tr-TR" dirty="0" smtClean="0"/>
              <a:t>Türkiye’de erişkin nüfusun </a:t>
            </a:r>
            <a:r>
              <a:rPr lang="tr-TR" dirty="0"/>
              <a:t>yaklaşık %</a:t>
            </a:r>
            <a:r>
              <a:rPr lang="tr-TR" dirty="0" smtClean="0"/>
              <a:t>80’i dislipidemi</a:t>
            </a:r>
            <a:endParaRPr lang="tr-TR" dirty="0"/>
          </a:p>
        </p:txBody>
      </p:sp>
      <p:sp>
        <p:nvSpPr>
          <p:cNvPr id="5" name="Sağ Ok 4"/>
          <p:cNvSpPr/>
          <p:nvPr/>
        </p:nvSpPr>
        <p:spPr>
          <a:xfrm>
            <a:off x="2940906" y="2060848"/>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9764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Dislipidemi-Erişkin Lipid Değerleri</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847610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389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000" dirty="0" smtClean="0">
                <a:solidFill>
                  <a:schemeClr val="accent1"/>
                </a:solidFill>
              </a:rPr>
              <a:t>Dislipidemi-Çocuklarda Lipid </a:t>
            </a:r>
            <a:r>
              <a:rPr lang="tr-TR" sz="3000" dirty="0">
                <a:solidFill>
                  <a:schemeClr val="accent1"/>
                </a:solidFill>
              </a:rPr>
              <a:t>Değerleri</a:t>
            </a:r>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746035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6667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Dislipidemi-Tarama</a:t>
            </a:r>
            <a:endParaRPr lang="tr-TR" dirty="0"/>
          </a:p>
        </p:txBody>
      </p:sp>
      <p:pic>
        <p:nvPicPr>
          <p:cNvPr id="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11560" y="1340768"/>
            <a:ext cx="8208912" cy="525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ulut 4"/>
          <p:cNvSpPr/>
          <p:nvPr/>
        </p:nvSpPr>
        <p:spPr>
          <a:xfrm>
            <a:off x="4932040" y="260648"/>
            <a:ext cx="2016224" cy="13681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600" dirty="0"/>
              <a:t>35 yaşından büyük bütün </a:t>
            </a:r>
            <a:r>
              <a:rPr lang="tr-TR" sz="1600" dirty="0" smtClean="0"/>
              <a:t>kişilerde 5 yılda bir  </a:t>
            </a:r>
            <a:endParaRPr lang="tr-TR" sz="1600" dirty="0">
              <a:solidFill>
                <a:schemeClr val="bg1"/>
              </a:solidFill>
            </a:endParaRPr>
          </a:p>
        </p:txBody>
      </p:sp>
      <p:sp>
        <p:nvSpPr>
          <p:cNvPr id="6" name="Metin kutusu 5"/>
          <p:cNvSpPr txBox="1"/>
          <p:nvPr/>
        </p:nvSpPr>
        <p:spPr>
          <a:xfrm>
            <a:off x="6948264" y="294001"/>
            <a:ext cx="1440160" cy="738664"/>
          </a:xfrm>
          <a:prstGeom prst="rect">
            <a:avLst/>
          </a:prstGeom>
          <a:noFill/>
        </p:spPr>
        <p:txBody>
          <a:bodyPr wrap="square" rtlCol="0">
            <a:spAutoFit/>
          </a:bodyPr>
          <a:lstStyle/>
          <a:p>
            <a:pPr algn="ctr"/>
            <a:r>
              <a:rPr lang="tr-TR" sz="1400" dirty="0" smtClean="0"/>
              <a:t>Aile hekimliği periyodik sağlık muayeneleri</a:t>
            </a:r>
            <a:endParaRPr lang="tr-TR" sz="1400" dirty="0"/>
          </a:p>
        </p:txBody>
      </p:sp>
      <p:cxnSp>
        <p:nvCxnSpPr>
          <p:cNvPr id="8" name="Düz Bağlayıcı 7"/>
          <p:cNvCxnSpPr/>
          <p:nvPr/>
        </p:nvCxnSpPr>
        <p:spPr>
          <a:xfrm flipV="1">
            <a:off x="4211960" y="1412776"/>
            <a:ext cx="1080120" cy="72008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845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Dislipidemi-Çocuklarda Tarama</a:t>
            </a:r>
            <a:endParaRPr lang="tr-TR" dirty="0"/>
          </a:p>
        </p:txBody>
      </p:sp>
      <p:pic>
        <p:nvPicPr>
          <p:cNvPr id="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187624" y="1484784"/>
            <a:ext cx="6774256" cy="522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334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Dislipidemi-Çocuklarda Tarama</a:t>
            </a:r>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7327253" cy="334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074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Dislipidemi-Tarama</a:t>
            </a:r>
            <a:endParaRPr lang="tr-TR" dirty="0"/>
          </a:p>
        </p:txBody>
      </p:sp>
      <p:sp>
        <p:nvSpPr>
          <p:cNvPr id="3" name="İçerik Yer Tutucusu 2"/>
          <p:cNvSpPr>
            <a:spLocks noGrp="1"/>
          </p:cNvSpPr>
          <p:nvPr>
            <p:ph sz="quarter" idx="1"/>
          </p:nvPr>
        </p:nvSpPr>
        <p:spPr/>
        <p:txBody>
          <a:bodyPr>
            <a:normAutofit/>
          </a:bodyPr>
          <a:lstStyle/>
          <a:p>
            <a:r>
              <a:rPr lang="tr-TR" sz="2800" dirty="0" smtClean="0"/>
              <a:t>Total-K, TG, HDL-K, LDL-K, non-HDL-K </a:t>
            </a:r>
          </a:p>
          <a:p>
            <a:pPr marL="0" indent="0">
              <a:buNone/>
            </a:pPr>
            <a:r>
              <a:rPr lang="tr-TR" dirty="0"/>
              <a:t> </a:t>
            </a:r>
            <a:r>
              <a:rPr lang="tr-TR" dirty="0" smtClean="0"/>
              <a:t>     	    KV risk hesaplaması dışında kullanılmaz.</a:t>
            </a:r>
          </a:p>
          <a:p>
            <a:pPr marL="0" indent="0">
              <a:buNone/>
            </a:pPr>
            <a:r>
              <a:rPr lang="tr-TR" dirty="0"/>
              <a:t> </a:t>
            </a:r>
            <a:r>
              <a:rPr lang="tr-TR" dirty="0" smtClean="0"/>
              <a:t>                           (DM, Metabolik sendrom) </a:t>
            </a:r>
          </a:p>
        </p:txBody>
      </p:sp>
      <p:sp>
        <p:nvSpPr>
          <p:cNvPr id="4" name="Bükülü Ok 3"/>
          <p:cNvSpPr/>
          <p:nvPr/>
        </p:nvSpPr>
        <p:spPr>
          <a:xfrm rot="10800000" flipH="1">
            <a:off x="1715676" y="1855338"/>
            <a:ext cx="480060" cy="421533"/>
          </a:xfrm>
          <a:prstGeom prst="bentArrow">
            <a:avLst>
              <a:gd name="adj1" fmla="val 21422"/>
              <a:gd name="adj2" fmla="val 1674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721257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Amaç </a:t>
            </a:r>
            <a:endParaRPr lang="tr-TR" dirty="0"/>
          </a:p>
        </p:txBody>
      </p:sp>
      <p:sp>
        <p:nvSpPr>
          <p:cNvPr id="3" name="İçerik Yer Tutucusu 2"/>
          <p:cNvSpPr>
            <a:spLocks noGrp="1"/>
          </p:cNvSpPr>
          <p:nvPr>
            <p:ph sz="quarter" idx="1"/>
          </p:nvPr>
        </p:nvSpPr>
        <p:spPr/>
        <p:txBody>
          <a:bodyPr/>
          <a:lstStyle/>
          <a:p>
            <a:r>
              <a:rPr lang="tr-TR" dirty="0" smtClean="0"/>
              <a:t>Dislipidemiye yaklaşım hakkında bilgi vermek</a:t>
            </a:r>
            <a:endParaRPr lang="tr-TR" dirty="0"/>
          </a:p>
        </p:txBody>
      </p:sp>
    </p:spTree>
    <p:extLst>
      <p:ext uri="{BB962C8B-B14F-4D97-AF65-F5344CB8AC3E}">
        <p14:creationId xmlns:p14="http://schemas.microsoft.com/office/powerpoint/2010/main" val="693802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Dislipidemi-Kan </a:t>
            </a:r>
            <a:r>
              <a:rPr lang="tr-TR" dirty="0"/>
              <a:t>alım vakti</a:t>
            </a:r>
          </a:p>
        </p:txBody>
      </p:sp>
      <p:sp>
        <p:nvSpPr>
          <p:cNvPr id="3" name="İçerik Yer Tutucusu 2"/>
          <p:cNvSpPr>
            <a:spLocks noGrp="1"/>
          </p:cNvSpPr>
          <p:nvPr>
            <p:ph sz="quarter" idx="1"/>
          </p:nvPr>
        </p:nvSpPr>
        <p:spPr/>
        <p:txBody>
          <a:bodyPr/>
          <a:lstStyle/>
          <a:p>
            <a:r>
              <a:rPr lang="tr-TR" dirty="0" smtClean="0"/>
              <a:t>Lipid profili tok olarak da değerlendirilebilir.</a:t>
            </a:r>
          </a:p>
          <a:p>
            <a:r>
              <a:rPr lang="tr-TR" dirty="0" smtClean="0"/>
              <a:t>TG         %20  </a:t>
            </a:r>
          </a:p>
          <a:p>
            <a:r>
              <a:rPr lang="tr-TR" dirty="0" smtClean="0"/>
              <a:t>LDL         %10 </a:t>
            </a:r>
          </a:p>
          <a:p>
            <a:r>
              <a:rPr lang="tr-TR" dirty="0" smtClean="0"/>
              <a:t>Total-K ve HDL-K </a:t>
            </a:r>
          </a:p>
          <a:p>
            <a:endParaRPr lang="tr-TR" dirty="0"/>
          </a:p>
          <a:p>
            <a:r>
              <a:rPr lang="tr-TR" dirty="0" smtClean="0"/>
              <a:t>Tokluk TG </a:t>
            </a:r>
            <a:r>
              <a:rPr lang="tr-TR" dirty="0"/>
              <a:t>&gt;500 </a:t>
            </a:r>
            <a:r>
              <a:rPr lang="tr-TR" dirty="0" smtClean="0"/>
              <a:t>mg/dL ise açlık ölçümü</a:t>
            </a:r>
          </a:p>
          <a:p>
            <a:r>
              <a:rPr lang="tr-TR" dirty="0" smtClean="0"/>
              <a:t>Tedavi kararını vermeden önce bir kez tekrarla</a:t>
            </a:r>
            <a:endParaRPr lang="tr-TR" dirty="0"/>
          </a:p>
        </p:txBody>
      </p:sp>
      <p:sp>
        <p:nvSpPr>
          <p:cNvPr id="4" name="Sağ Ok 3"/>
          <p:cNvSpPr/>
          <p:nvPr/>
        </p:nvSpPr>
        <p:spPr>
          <a:xfrm>
            <a:off x="1790600" y="2027479"/>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Ok Bağlayıcısı 5"/>
          <p:cNvCxnSpPr/>
          <p:nvPr/>
        </p:nvCxnSpPr>
        <p:spPr>
          <a:xfrm flipV="1">
            <a:off x="2987824" y="1982000"/>
            <a:ext cx="0"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Sağ Ok 6"/>
          <p:cNvSpPr/>
          <p:nvPr/>
        </p:nvSpPr>
        <p:spPr>
          <a:xfrm>
            <a:off x="1943000" y="2476950"/>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Ok Bağlayıcısı 8"/>
          <p:cNvCxnSpPr/>
          <p:nvPr/>
        </p:nvCxnSpPr>
        <p:spPr>
          <a:xfrm>
            <a:off x="3131840" y="2476950"/>
            <a:ext cx="0" cy="288032"/>
          </a:xfrm>
          <a:prstGeom prst="straightConnector1">
            <a:avLst/>
          </a:prstGeom>
          <a:ln>
            <a:solidFill>
              <a:srgbClr val="0070C0"/>
            </a:solidFill>
            <a:tailEnd type="arrow"/>
          </a:ln>
        </p:spPr>
        <p:style>
          <a:lnRef idx="3">
            <a:schemeClr val="dk1"/>
          </a:lnRef>
          <a:fillRef idx="0">
            <a:schemeClr val="dk1"/>
          </a:fillRef>
          <a:effectRef idx="2">
            <a:schemeClr val="dk1"/>
          </a:effectRef>
          <a:fontRef idx="minor">
            <a:schemeClr val="tx1"/>
          </a:fontRef>
        </p:style>
      </p:cxnSp>
      <p:sp>
        <p:nvSpPr>
          <p:cNvPr id="10" name="Simge &quot;Yok&quot; 9"/>
          <p:cNvSpPr/>
          <p:nvPr/>
        </p:nvSpPr>
        <p:spPr>
          <a:xfrm>
            <a:off x="3607048" y="2948309"/>
            <a:ext cx="288032" cy="288032"/>
          </a:xfrm>
          <a:prstGeom prst="noSmoking">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30900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Anamnez/Fizik muayene</a:t>
            </a:r>
            <a:endParaRPr lang="tr-TR" dirty="0"/>
          </a:p>
        </p:txBody>
      </p:sp>
      <p:sp>
        <p:nvSpPr>
          <p:cNvPr id="3" name="İçerik Yer Tutucusu 2"/>
          <p:cNvSpPr>
            <a:spLocks noGrp="1"/>
          </p:cNvSpPr>
          <p:nvPr>
            <p:ph sz="quarter" idx="1"/>
          </p:nvPr>
        </p:nvSpPr>
        <p:spPr/>
        <p:txBody>
          <a:bodyPr/>
          <a:lstStyle/>
          <a:p>
            <a:r>
              <a:rPr lang="tr-TR" dirty="0" smtClean="0"/>
              <a:t>Çoğu zaman asemptomatik</a:t>
            </a:r>
          </a:p>
          <a:p>
            <a:r>
              <a:rPr lang="tr-TR" dirty="0" smtClean="0"/>
              <a:t>Yaşam biçimi, Beslenme, Fiziksel aktivite</a:t>
            </a:r>
          </a:p>
          <a:p>
            <a:r>
              <a:rPr lang="tr-TR" dirty="0" smtClean="0"/>
              <a:t>Sekonder dislipidemi; obezite, hipotiroidi, KBH, nefrotik sendrom, romatolojik hastalıklar, ilaçlar</a:t>
            </a:r>
          </a:p>
          <a:p>
            <a:r>
              <a:rPr lang="tr-TR" dirty="0" smtClean="0"/>
              <a:t>Sigara, Alkol</a:t>
            </a:r>
          </a:p>
          <a:p>
            <a:r>
              <a:rPr lang="tr-TR" dirty="0" smtClean="0"/>
              <a:t>Aile öyküsü</a:t>
            </a:r>
          </a:p>
          <a:p>
            <a:endParaRPr lang="tr-TR" dirty="0"/>
          </a:p>
        </p:txBody>
      </p:sp>
    </p:spTree>
    <p:extLst>
      <p:ext uri="{BB962C8B-B14F-4D97-AF65-F5344CB8AC3E}">
        <p14:creationId xmlns:p14="http://schemas.microsoft.com/office/powerpoint/2010/main" val="2030233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Anamnez/Fizik muayene</a:t>
            </a:r>
          </a:p>
        </p:txBody>
      </p:sp>
      <p:sp>
        <p:nvSpPr>
          <p:cNvPr id="3" name="İçerik Yer Tutucusu 2"/>
          <p:cNvSpPr>
            <a:spLocks noGrp="1"/>
          </p:cNvSpPr>
          <p:nvPr>
            <p:ph sz="quarter" idx="1"/>
          </p:nvPr>
        </p:nvSpPr>
        <p:spPr/>
        <p:txBody>
          <a:bodyPr/>
          <a:lstStyle/>
          <a:p>
            <a:r>
              <a:rPr lang="tr-TR" dirty="0" smtClean="0"/>
              <a:t>Boy, kilo, bel çevresi</a:t>
            </a:r>
          </a:p>
          <a:p>
            <a:r>
              <a:rPr lang="tr-TR" dirty="0" smtClean="0"/>
              <a:t>Kan basıncı, periferik nabızlar</a:t>
            </a:r>
          </a:p>
          <a:p>
            <a:r>
              <a:rPr lang="tr-TR" dirty="0" smtClean="0"/>
              <a:t>Sekonder dislipidemi</a:t>
            </a:r>
          </a:p>
          <a:p>
            <a:r>
              <a:rPr lang="tr-TR" dirty="0" smtClean="0"/>
              <a:t>HSM, pankreatit</a:t>
            </a:r>
          </a:p>
          <a:p>
            <a:r>
              <a:rPr lang="tr-TR" dirty="0" smtClean="0"/>
              <a:t>EKG</a:t>
            </a:r>
          </a:p>
          <a:p>
            <a:endParaRPr lang="tr-TR" dirty="0"/>
          </a:p>
          <a:p>
            <a:endParaRPr lang="tr-TR" dirty="0"/>
          </a:p>
        </p:txBody>
      </p:sp>
      <p:cxnSp>
        <p:nvCxnSpPr>
          <p:cNvPr id="5" name="Düz Ok Bağlayıcısı 4"/>
          <p:cNvCxnSpPr/>
          <p:nvPr/>
        </p:nvCxnSpPr>
        <p:spPr>
          <a:xfrm>
            <a:off x="4067944" y="1700808"/>
            <a:ext cx="1512168" cy="0"/>
          </a:xfrm>
          <a:prstGeom prst="straightConnector1">
            <a:avLst/>
          </a:prstGeom>
          <a:ln>
            <a:solidFill>
              <a:srgbClr val="0070C0"/>
            </a:solidFill>
            <a:tailEnd type="arrow"/>
          </a:ln>
        </p:spPr>
        <p:style>
          <a:lnRef idx="3">
            <a:schemeClr val="accent5"/>
          </a:lnRef>
          <a:fillRef idx="0">
            <a:schemeClr val="accent5"/>
          </a:fillRef>
          <a:effectRef idx="2">
            <a:schemeClr val="accent5"/>
          </a:effectRef>
          <a:fontRef idx="minor">
            <a:schemeClr val="tx1"/>
          </a:fontRef>
        </p:style>
      </p:cxnSp>
      <p:sp>
        <p:nvSpPr>
          <p:cNvPr id="6" name="Metin kutusu 5"/>
          <p:cNvSpPr txBox="1"/>
          <p:nvPr/>
        </p:nvSpPr>
        <p:spPr>
          <a:xfrm>
            <a:off x="5796136" y="1340768"/>
            <a:ext cx="2422482" cy="1200329"/>
          </a:xfrm>
          <a:prstGeom prst="rect">
            <a:avLst/>
          </a:prstGeom>
          <a:noFill/>
          <a:ln>
            <a:solidFill>
              <a:schemeClr val="tx1"/>
            </a:solidFill>
          </a:ln>
        </p:spPr>
        <p:txBody>
          <a:bodyPr wrap="square" rtlCol="0">
            <a:spAutoFit/>
          </a:bodyPr>
          <a:lstStyle/>
          <a:p>
            <a:pPr algn="ctr"/>
            <a:r>
              <a:rPr lang="tr-TR" b="1" u="sng" dirty="0" smtClean="0"/>
              <a:t>Kadınlar</a:t>
            </a:r>
          </a:p>
          <a:p>
            <a:pPr algn="ctr"/>
            <a:r>
              <a:rPr lang="tr-TR" dirty="0" smtClean="0"/>
              <a:t>A.Obez&gt;90 </a:t>
            </a:r>
            <a:r>
              <a:rPr lang="tr-TR" dirty="0"/>
              <a:t>cm </a:t>
            </a:r>
            <a:r>
              <a:rPr lang="tr-TR" b="1" u="sng" dirty="0" smtClean="0"/>
              <a:t>Erkekler</a:t>
            </a:r>
            <a:endParaRPr lang="tr-TR" dirty="0"/>
          </a:p>
          <a:p>
            <a:pPr algn="ctr"/>
            <a:r>
              <a:rPr lang="tr-TR" dirty="0" smtClean="0"/>
              <a:t>A.Obez&gt;100 </a:t>
            </a:r>
            <a:r>
              <a:rPr lang="tr-TR" dirty="0" smtClean="0"/>
              <a:t>cm (*96)</a:t>
            </a:r>
            <a:endParaRPr lang="tr-TR" dirty="0"/>
          </a:p>
        </p:txBody>
      </p:sp>
      <p:sp>
        <p:nvSpPr>
          <p:cNvPr id="7" name="Metin kutusu 6"/>
          <p:cNvSpPr txBox="1"/>
          <p:nvPr/>
        </p:nvSpPr>
        <p:spPr>
          <a:xfrm>
            <a:off x="5796136" y="2673175"/>
            <a:ext cx="2422482" cy="2308324"/>
          </a:xfrm>
          <a:prstGeom prst="rect">
            <a:avLst/>
          </a:prstGeom>
          <a:noFill/>
          <a:ln>
            <a:solidFill>
              <a:schemeClr val="tx1"/>
            </a:solidFill>
          </a:ln>
        </p:spPr>
        <p:txBody>
          <a:bodyPr wrap="square" rtlCol="0">
            <a:spAutoFit/>
          </a:bodyPr>
          <a:lstStyle/>
          <a:p>
            <a:pPr algn="ctr"/>
            <a:r>
              <a:rPr lang="tr-TR" dirty="0"/>
              <a:t>Bel çevresi ölçümü ayaktayken süperior iliak kristalar hizasından yapılmalıdır (BKİ &gt; 35 kg/m2 olanlarda BÇ’nin tanısal önemi yoktur)</a:t>
            </a:r>
          </a:p>
        </p:txBody>
      </p:sp>
      <p:sp>
        <p:nvSpPr>
          <p:cNvPr id="9" name="AutoShape 2" descr="Batın Muayenesi Nasıl Yapılı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78" y="5067686"/>
            <a:ext cx="1591345" cy="116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832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Anamnez/Fizik muayene</a:t>
            </a:r>
          </a:p>
        </p:txBody>
      </p:sp>
      <p:pic>
        <p:nvPicPr>
          <p:cNvPr id="4" name="Resim 3">
            <a:extLst>
              <a:ext uri="{FF2B5EF4-FFF2-40B4-BE49-F238E27FC236}">
                <a16:creationId xmlns:a16="http://schemas.microsoft.com/office/drawing/2014/main" xmlns="" id="{A9661F2B-152A-43C5-8744-C3DDC5EDD901}"/>
              </a:ext>
            </a:extLst>
          </p:cNvPr>
          <p:cNvPicPr>
            <a:picLocks noChangeAspect="1"/>
          </p:cNvPicPr>
          <p:nvPr/>
        </p:nvPicPr>
        <p:blipFill>
          <a:blip r:embed="rId3"/>
          <a:stretch>
            <a:fillRect/>
          </a:stretch>
        </p:blipFill>
        <p:spPr>
          <a:xfrm>
            <a:off x="827584" y="4149080"/>
            <a:ext cx="3091358" cy="2371818"/>
          </a:xfrm>
          <a:prstGeom prst="rect">
            <a:avLst/>
          </a:prstGeom>
        </p:spPr>
      </p:pic>
      <p:pic>
        <p:nvPicPr>
          <p:cNvPr id="5" name="Resim 4">
            <a:extLst>
              <a:ext uri="{FF2B5EF4-FFF2-40B4-BE49-F238E27FC236}">
                <a16:creationId xmlns:a16="http://schemas.microsoft.com/office/drawing/2014/main" xmlns="" id="{1BE5074D-AE19-4FE8-AAF0-6A3E805BC934}"/>
              </a:ext>
            </a:extLst>
          </p:cNvPr>
          <p:cNvPicPr>
            <a:picLocks noChangeAspect="1"/>
          </p:cNvPicPr>
          <p:nvPr/>
        </p:nvPicPr>
        <p:blipFill>
          <a:blip r:embed="rId4"/>
          <a:stretch>
            <a:fillRect/>
          </a:stretch>
        </p:blipFill>
        <p:spPr>
          <a:xfrm>
            <a:off x="827584" y="1538413"/>
            <a:ext cx="3091358" cy="2451097"/>
          </a:xfrm>
          <a:prstGeom prst="rect">
            <a:avLst/>
          </a:prstGeom>
        </p:spPr>
      </p:pic>
      <p:pic>
        <p:nvPicPr>
          <p:cNvPr id="6" name="Resim 5">
            <a:extLst>
              <a:ext uri="{FF2B5EF4-FFF2-40B4-BE49-F238E27FC236}">
                <a16:creationId xmlns:a16="http://schemas.microsoft.com/office/drawing/2014/main" xmlns="" id="{2CF0D38D-B3A8-43A8-964D-26BE8F14C7DE}"/>
              </a:ext>
            </a:extLst>
          </p:cNvPr>
          <p:cNvPicPr>
            <a:picLocks noChangeAspect="1"/>
          </p:cNvPicPr>
          <p:nvPr/>
        </p:nvPicPr>
        <p:blipFill>
          <a:blip r:embed="rId5"/>
          <a:stretch>
            <a:fillRect/>
          </a:stretch>
        </p:blipFill>
        <p:spPr>
          <a:xfrm>
            <a:off x="5004048" y="2763961"/>
            <a:ext cx="3212806" cy="2376264"/>
          </a:xfrm>
          <a:prstGeom prst="rect">
            <a:avLst/>
          </a:prstGeom>
        </p:spPr>
      </p:pic>
    </p:spTree>
    <p:extLst>
      <p:ext uri="{BB962C8B-B14F-4D97-AF65-F5344CB8AC3E}">
        <p14:creationId xmlns:p14="http://schemas.microsoft.com/office/powerpoint/2010/main" val="1862271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Anamnez/Fizik muayene</a:t>
            </a:r>
          </a:p>
        </p:txBody>
      </p:sp>
      <p:pic>
        <p:nvPicPr>
          <p:cNvPr id="4" name="Resim 3">
            <a:extLst>
              <a:ext uri="{FF2B5EF4-FFF2-40B4-BE49-F238E27FC236}">
                <a16:creationId xmlns:a16="http://schemas.microsoft.com/office/drawing/2014/main" xmlns="" id="{30CC5021-BD1C-4FA2-9B82-6A8D9A20EB72}"/>
              </a:ext>
            </a:extLst>
          </p:cNvPr>
          <p:cNvPicPr>
            <a:picLocks noChangeAspect="1"/>
          </p:cNvPicPr>
          <p:nvPr/>
        </p:nvPicPr>
        <p:blipFill>
          <a:blip r:embed="rId3"/>
          <a:stretch>
            <a:fillRect/>
          </a:stretch>
        </p:blipFill>
        <p:spPr>
          <a:xfrm>
            <a:off x="683568" y="2132856"/>
            <a:ext cx="4224470" cy="2595716"/>
          </a:xfrm>
          <a:prstGeom prst="rect">
            <a:avLst/>
          </a:prstGeom>
        </p:spPr>
      </p:pic>
      <p:pic>
        <p:nvPicPr>
          <p:cNvPr id="5" name="Resim 4">
            <a:extLst>
              <a:ext uri="{FF2B5EF4-FFF2-40B4-BE49-F238E27FC236}">
                <a16:creationId xmlns:a16="http://schemas.microsoft.com/office/drawing/2014/main" xmlns="" id="{6EFC9F11-D94A-4FA8-BEB1-A2F33C52CE61}"/>
              </a:ext>
            </a:extLst>
          </p:cNvPr>
          <p:cNvPicPr>
            <a:picLocks noChangeAspect="1"/>
          </p:cNvPicPr>
          <p:nvPr/>
        </p:nvPicPr>
        <p:blipFill>
          <a:blip r:embed="rId4"/>
          <a:stretch>
            <a:fillRect/>
          </a:stretch>
        </p:blipFill>
        <p:spPr>
          <a:xfrm>
            <a:off x="5004048" y="2348880"/>
            <a:ext cx="3552394" cy="2379692"/>
          </a:xfrm>
          <a:prstGeom prst="rect">
            <a:avLst/>
          </a:prstGeom>
        </p:spPr>
      </p:pic>
    </p:spTree>
    <p:extLst>
      <p:ext uri="{BB962C8B-B14F-4D97-AF65-F5344CB8AC3E}">
        <p14:creationId xmlns:p14="http://schemas.microsoft.com/office/powerpoint/2010/main" val="2359800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Anamnez/Fizik muayene</a:t>
            </a:r>
          </a:p>
        </p:txBody>
      </p:sp>
      <p:pic>
        <p:nvPicPr>
          <p:cNvPr id="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763688" y="1412776"/>
            <a:ext cx="5517718" cy="50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285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Laboratuvar</a:t>
            </a:r>
            <a:endParaRPr lang="tr-TR" dirty="0"/>
          </a:p>
        </p:txBody>
      </p:sp>
      <p:sp>
        <p:nvSpPr>
          <p:cNvPr id="3" name="İçerik Yer Tutucusu 2"/>
          <p:cNvSpPr>
            <a:spLocks noGrp="1"/>
          </p:cNvSpPr>
          <p:nvPr>
            <p:ph sz="quarter" idx="1"/>
          </p:nvPr>
        </p:nvSpPr>
        <p:spPr/>
        <p:txBody>
          <a:bodyPr/>
          <a:lstStyle/>
          <a:p>
            <a:r>
              <a:rPr lang="tr-TR" dirty="0" smtClean="0"/>
              <a:t>Sekonder nedenler ve eşlik eden hastalıklar için temel testler;</a:t>
            </a:r>
          </a:p>
          <a:p>
            <a:pPr lvl="1">
              <a:buFont typeface="Courier New" pitchFamily="49" charset="0"/>
              <a:buChar char="o"/>
            </a:pPr>
            <a:r>
              <a:rPr lang="tr-TR" dirty="0" smtClean="0"/>
              <a:t>AKŞ</a:t>
            </a:r>
          </a:p>
          <a:p>
            <a:pPr lvl="1">
              <a:buFont typeface="Courier New" pitchFamily="49" charset="0"/>
              <a:buChar char="o"/>
            </a:pPr>
            <a:r>
              <a:rPr lang="tr-TR" dirty="0" smtClean="0"/>
              <a:t>TSH</a:t>
            </a:r>
          </a:p>
          <a:p>
            <a:pPr lvl="1">
              <a:buFont typeface="Courier New" pitchFamily="49" charset="0"/>
              <a:buChar char="o"/>
            </a:pPr>
            <a:r>
              <a:rPr lang="tr-TR" dirty="0" smtClean="0"/>
              <a:t>Kreatinin</a:t>
            </a:r>
          </a:p>
          <a:p>
            <a:pPr lvl="1">
              <a:buFont typeface="Courier New" pitchFamily="49" charset="0"/>
              <a:buChar char="o"/>
            </a:pPr>
            <a:r>
              <a:rPr lang="tr-TR" dirty="0" smtClean="0"/>
              <a:t>Ürik asit</a:t>
            </a:r>
          </a:p>
          <a:p>
            <a:pPr lvl="1">
              <a:buFont typeface="Courier New" pitchFamily="49" charset="0"/>
              <a:buChar char="o"/>
            </a:pPr>
            <a:r>
              <a:rPr lang="tr-TR" dirty="0" smtClean="0"/>
              <a:t>TİT        proteinüri</a:t>
            </a:r>
          </a:p>
          <a:p>
            <a:pPr lvl="1">
              <a:buFont typeface="Courier New" pitchFamily="49" charset="0"/>
              <a:buChar char="o"/>
            </a:pPr>
            <a:r>
              <a:rPr lang="tr-TR" dirty="0" smtClean="0"/>
              <a:t>KCFT ve Bilirubin</a:t>
            </a:r>
            <a:endParaRPr lang="tr-TR" dirty="0"/>
          </a:p>
        </p:txBody>
      </p:sp>
      <p:sp>
        <p:nvSpPr>
          <p:cNvPr id="5" name="Sağ Ok 4"/>
          <p:cNvSpPr/>
          <p:nvPr/>
        </p:nvSpPr>
        <p:spPr>
          <a:xfrm>
            <a:off x="2051720" y="4057695"/>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95865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547664" y="188640"/>
            <a:ext cx="5976664" cy="642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17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Kardiyovasküler Risk Değerlendirmesi-SCORE</a:t>
            </a:r>
            <a:endParaRPr lang="tr-TR" dirty="0"/>
          </a:p>
        </p:txBody>
      </p:sp>
      <p:sp>
        <p:nvSpPr>
          <p:cNvPr id="3" name="İçerik Yer Tutucusu 2"/>
          <p:cNvSpPr>
            <a:spLocks noGrp="1"/>
          </p:cNvSpPr>
          <p:nvPr>
            <p:ph sz="quarter" idx="1"/>
          </p:nvPr>
        </p:nvSpPr>
        <p:spPr/>
        <p:txBody>
          <a:bodyPr/>
          <a:lstStyle/>
          <a:p>
            <a:r>
              <a:rPr lang="tr-TR" dirty="0"/>
              <a:t>Kırk yaşın üzerindeki bir kişi iç</a:t>
            </a:r>
            <a:r>
              <a:rPr lang="tr-TR" dirty="0" smtClean="0"/>
              <a:t>in; </a:t>
            </a:r>
          </a:p>
          <a:p>
            <a:pPr lvl="1">
              <a:buFont typeface="Courier New" pitchFamily="49" charset="0"/>
              <a:buChar char="o"/>
            </a:pPr>
            <a:r>
              <a:rPr lang="tr-TR" dirty="0" smtClean="0"/>
              <a:t>Cinsiyet </a:t>
            </a:r>
          </a:p>
          <a:p>
            <a:pPr lvl="1">
              <a:buFont typeface="Courier New" pitchFamily="49" charset="0"/>
              <a:buChar char="o"/>
            </a:pPr>
            <a:r>
              <a:rPr lang="tr-TR" dirty="0"/>
              <a:t>Y</a:t>
            </a:r>
            <a:r>
              <a:rPr lang="tr-TR" dirty="0" smtClean="0"/>
              <a:t>aş </a:t>
            </a:r>
          </a:p>
          <a:p>
            <a:pPr lvl="1">
              <a:buFont typeface="Courier New" pitchFamily="49" charset="0"/>
              <a:buChar char="o"/>
            </a:pPr>
            <a:r>
              <a:rPr lang="tr-TR" dirty="0"/>
              <a:t>S</a:t>
            </a:r>
            <a:r>
              <a:rPr lang="tr-TR" dirty="0" smtClean="0"/>
              <a:t>igara </a:t>
            </a:r>
            <a:r>
              <a:rPr lang="tr-TR" dirty="0"/>
              <a:t>içme </a:t>
            </a:r>
            <a:r>
              <a:rPr lang="tr-TR" dirty="0" smtClean="0"/>
              <a:t>durumu </a:t>
            </a:r>
          </a:p>
          <a:p>
            <a:pPr lvl="1">
              <a:buFont typeface="Courier New" pitchFamily="49" charset="0"/>
              <a:buChar char="o"/>
            </a:pPr>
            <a:r>
              <a:rPr lang="tr-TR" dirty="0" smtClean="0"/>
              <a:t>Total-K </a:t>
            </a:r>
          </a:p>
          <a:p>
            <a:pPr lvl="1">
              <a:buFont typeface="Courier New" pitchFamily="49" charset="0"/>
              <a:buChar char="o"/>
            </a:pPr>
            <a:r>
              <a:rPr lang="tr-TR" dirty="0" smtClean="0"/>
              <a:t>Sistolik </a:t>
            </a:r>
            <a:r>
              <a:rPr lang="tr-TR" dirty="0"/>
              <a:t>kan </a:t>
            </a:r>
            <a:r>
              <a:rPr lang="tr-TR" dirty="0" smtClean="0"/>
              <a:t>basıncı</a:t>
            </a:r>
          </a:p>
          <a:p>
            <a:r>
              <a:rPr lang="tr-TR" dirty="0" smtClean="0"/>
              <a:t>On yıl içinde kardiyovasküler nedenli ölüm riski</a:t>
            </a:r>
            <a:endParaRPr lang="tr-TR" dirty="0"/>
          </a:p>
          <a:p>
            <a:pPr marL="502920" indent="-457200">
              <a:buFont typeface="Courier New" pitchFamily="49" charset="0"/>
              <a:buChar char="o"/>
            </a:pPr>
            <a:r>
              <a:rPr lang="tr-TR" sz="2400" dirty="0" smtClean="0"/>
              <a:t>Toplam olay risk tahmini için erkekte 3 katı, kadınlarda 4 katını almak gerekir.</a:t>
            </a:r>
          </a:p>
          <a:p>
            <a:pPr lvl="1">
              <a:buFont typeface="Courier New" pitchFamily="49" charset="0"/>
              <a:buChar char="o"/>
            </a:pPr>
            <a:endParaRPr lang="tr-TR" dirty="0"/>
          </a:p>
        </p:txBody>
      </p:sp>
    </p:spTree>
    <p:extLst>
      <p:ext uri="{BB962C8B-B14F-4D97-AF65-F5344CB8AC3E}">
        <p14:creationId xmlns:p14="http://schemas.microsoft.com/office/powerpoint/2010/main" val="3667100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870" y="404664"/>
            <a:ext cx="5600965"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13186" y="143054"/>
            <a:ext cx="3121367" cy="523220"/>
          </a:xfrm>
          <a:prstGeom prst="rect">
            <a:avLst/>
          </a:prstGeom>
          <a:noFill/>
        </p:spPr>
        <p:txBody>
          <a:bodyPr wrap="none" rtlCol="0">
            <a:spAutoFit/>
          </a:bodyPr>
          <a:lstStyle/>
          <a:p>
            <a:pPr algn="ctr"/>
            <a:r>
              <a:rPr lang="tr-TR" sz="1400" b="1" dirty="0" smtClean="0"/>
              <a:t>Score kardiyovasküler risk şeması</a:t>
            </a:r>
          </a:p>
          <a:p>
            <a:pPr algn="ctr"/>
            <a:r>
              <a:rPr lang="tr-TR" sz="1400" b="1" dirty="0" smtClean="0"/>
              <a:t>10 yıllık ölümcül kvh</a:t>
            </a:r>
            <a:endParaRPr lang="tr-TR" sz="1400" b="1" dirty="0"/>
          </a:p>
        </p:txBody>
      </p:sp>
      <p:sp>
        <p:nvSpPr>
          <p:cNvPr id="7" name="Metin kutusu 6"/>
          <p:cNvSpPr txBox="1"/>
          <p:nvPr/>
        </p:nvSpPr>
        <p:spPr>
          <a:xfrm>
            <a:off x="7387888" y="3557323"/>
            <a:ext cx="960520" cy="307777"/>
          </a:xfrm>
          <a:prstGeom prst="rect">
            <a:avLst/>
          </a:prstGeom>
          <a:noFill/>
        </p:spPr>
        <p:txBody>
          <a:bodyPr wrap="none" rtlCol="0">
            <a:spAutoFit/>
          </a:bodyPr>
          <a:lstStyle/>
          <a:p>
            <a:pPr algn="ctr"/>
            <a:r>
              <a:rPr lang="tr-TR" sz="1400" b="1" dirty="0" smtClean="0"/>
              <a:t>Risk yaşı</a:t>
            </a:r>
            <a:endParaRPr lang="tr-TR" sz="1400" b="1" dirty="0"/>
          </a:p>
        </p:txBody>
      </p:sp>
      <p:sp>
        <p:nvSpPr>
          <p:cNvPr id="2" name="Oval 1"/>
          <p:cNvSpPr/>
          <p:nvPr/>
        </p:nvSpPr>
        <p:spPr>
          <a:xfrm>
            <a:off x="6710999" y="3789040"/>
            <a:ext cx="216024" cy="21197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noFill/>
            </a:endParaRPr>
          </a:p>
        </p:txBody>
      </p:sp>
      <p:sp>
        <p:nvSpPr>
          <p:cNvPr id="6" name="Oval 5"/>
          <p:cNvSpPr/>
          <p:nvPr/>
        </p:nvSpPr>
        <p:spPr>
          <a:xfrm>
            <a:off x="5110336" y="2391946"/>
            <a:ext cx="216024" cy="211972"/>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noFill/>
            </a:endParaRPr>
          </a:p>
        </p:txBody>
      </p:sp>
    </p:spTree>
    <p:extLst>
      <p:ext uri="{BB962C8B-B14F-4D97-AF65-F5344CB8AC3E}">
        <p14:creationId xmlns:p14="http://schemas.microsoft.com/office/powerpoint/2010/main" val="1580676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Hedefler </a:t>
            </a:r>
            <a:endParaRPr lang="tr-TR" dirty="0"/>
          </a:p>
        </p:txBody>
      </p:sp>
      <p:sp>
        <p:nvSpPr>
          <p:cNvPr id="3" name="İçerik Yer Tutucusu 2"/>
          <p:cNvSpPr>
            <a:spLocks noGrp="1"/>
          </p:cNvSpPr>
          <p:nvPr>
            <p:ph sz="quarter" idx="1"/>
          </p:nvPr>
        </p:nvSpPr>
        <p:spPr/>
        <p:txBody>
          <a:bodyPr>
            <a:noAutofit/>
          </a:bodyPr>
          <a:lstStyle/>
          <a:p>
            <a:r>
              <a:rPr lang="tr-TR" dirty="0"/>
              <a:t>Dislipidemi tanımını </a:t>
            </a:r>
            <a:r>
              <a:rPr lang="tr-TR" dirty="0" smtClean="0"/>
              <a:t>yapabilmek</a:t>
            </a:r>
            <a:endParaRPr lang="tr-TR" dirty="0"/>
          </a:p>
          <a:p>
            <a:r>
              <a:rPr lang="tr-TR" dirty="0"/>
              <a:t>Dislipidemi taramasında hedef kitleyi </a:t>
            </a:r>
            <a:r>
              <a:rPr lang="tr-TR" dirty="0" smtClean="0"/>
              <a:t>tanımlayabilmek</a:t>
            </a:r>
            <a:endParaRPr lang="tr-TR" dirty="0"/>
          </a:p>
          <a:p>
            <a:r>
              <a:rPr lang="tr-TR" dirty="0"/>
              <a:t>Risk hesaplaması </a:t>
            </a:r>
            <a:r>
              <a:rPr lang="tr-TR" dirty="0" smtClean="0"/>
              <a:t>yapabilmek</a:t>
            </a:r>
            <a:endParaRPr lang="tr-TR" dirty="0"/>
          </a:p>
          <a:p>
            <a:r>
              <a:rPr lang="tr-TR" dirty="0"/>
              <a:t>Tedavi yaklaşımını </a:t>
            </a:r>
            <a:r>
              <a:rPr lang="tr-TR" dirty="0" smtClean="0"/>
              <a:t>açıklayabilmek</a:t>
            </a:r>
            <a:endParaRPr lang="tr-TR" dirty="0"/>
          </a:p>
          <a:p>
            <a:r>
              <a:rPr lang="tr-TR" dirty="0"/>
              <a:t>Tedavi hedeflerini </a:t>
            </a:r>
            <a:r>
              <a:rPr lang="tr-TR" dirty="0" smtClean="0"/>
              <a:t>sayabilmek</a:t>
            </a:r>
            <a:endParaRPr lang="tr-TR" dirty="0"/>
          </a:p>
          <a:p>
            <a:r>
              <a:rPr lang="tr-TR" dirty="0"/>
              <a:t>İlaç yan etkilerini açıklayabilmek</a:t>
            </a:r>
          </a:p>
          <a:p>
            <a:endParaRPr lang="tr-TR" dirty="0"/>
          </a:p>
        </p:txBody>
      </p:sp>
    </p:spTree>
    <p:extLst>
      <p:ext uri="{BB962C8B-B14F-4D97-AF65-F5344CB8AC3E}">
        <p14:creationId xmlns:p14="http://schemas.microsoft.com/office/powerpoint/2010/main" val="31483609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Gençlerde Kardiyovasküler Risk Hesaplaması</a:t>
            </a:r>
            <a:endParaRPr lang="tr-TR" dirty="0"/>
          </a:p>
        </p:txBody>
      </p:sp>
      <p:pic>
        <p:nvPicPr>
          <p:cNvPr id="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259632" y="1844824"/>
            <a:ext cx="682468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498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85549"/>
            <a:ext cx="6768752" cy="656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915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Hipertrigliseridemi </a:t>
            </a:r>
            <a:endParaRPr lang="tr-TR" dirty="0"/>
          </a:p>
        </p:txBody>
      </p:sp>
      <p:sp>
        <p:nvSpPr>
          <p:cNvPr id="3" name="İçerik Yer Tutucusu 2"/>
          <p:cNvSpPr>
            <a:spLocks noGrp="1"/>
          </p:cNvSpPr>
          <p:nvPr>
            <p:ph sz="quarter" idx="1"/>
          </p:nvPr>
        </p:nvSpPr>
        <p:spPr/>
        <p:txBody>
          <a:bodyPr/>
          <a:lstStyle/>
          <a:p>
            <a:r>
              <a:rPr lang="tr-TR" dirty="0" smtClean="0"/>
              <a:t>Trigliseritler vücudumuzun temel enerji kaynaklarından biri</a:t>
            </a:r>
          </a:p>
          <a:p>
            <a:r>
              <a:rPr lang="tr-TR" dirty="0"/>
              <a:t>Karaciğerde TG </a:t>
            </a:r>
            <a:r>
              <a:rPr lang="tr-TR" dirty="0" smtClean="0"/>
              <a:t>üretiminin </a:t>
            </a:r>
            <a:r>
              <a:rPr lang="tr-TR" dirty="0"/>
              <a:t>esas nedeni diyetle alınan yağlar değil </a:t>
            </a:r>
            <a:r>
              <a:rPr lang="tr-TR" dirty="0" smtClean="0"/>
              <a:t>karbonhidratlar</a:t>
            </a:r>
          </a:p>
          <a:p>
            <a:r>
              <a:rPr lang="tr-TR" dirty="0" smtClean="0"/>
              <a:t> Yüksek </a:t>
            </a:r>
            <a:r>
              <a:rPr lang="tr-TR" dirty="0"/>
              <a:t>TG </a:t>
            </a:r>
            <a:r>
              <a:rPr lang="tr-TR" dirty="0" smtClean="0"/>
              <a:t>düzeyleri</a:t>
            </a:r>
            <a:r>
              <a:rPr lang="tr-TR" dirty="0"/>
              <a:t>; artmış ASKVH, hepatik steatoz ve pankreatit riski ile </a:t>
            </a:r>
            <a:r>
              <a:rPr lang="tr-TR" dirty="0" smtClean="0"/>
              <a:t>ilişkili</a:t>
            </a:r>
            <a:endParaRPr lang="tr-TR" dirty="0"/>
          </a:p>
          <a:p>
            <a:r>
              <a:rPr lang="tr-TR" dirty="0" smtClean="0"/>
              <a:t>Normal &lt;150mg/dl</a:t>
            </a:r>
          </a:p>
          <a:p>
            <a:r>
              <a:rPr lang="tr-TR" dirty="0" smtClean="0"/>
              <a:t>Her üç kişiden biri &gt;150mg/dl</a:t>
            </a:r>
          </a:p>
        </p:txBody>
      </p:sp>
    </p:spTree>
    <p:extLst>
      <p:ext uri="{BB962C8B-B14F-4D97-AF65-F5344CB8AC3E}">
        <p14:creationId xmlns:p14="http://schemas.microsoft.com/office/powerpoint/2010/main" val="1840115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Hipertrigliseridemi </a:t>
            </a:r>
          </a:p>
        </p:txBody>
      </p:sp>
      <p:sp>
        <p:nvSpPr>
          <p:cNvPr id="3" name="İçerik Yer Tutucusu 2"/>
          <p:cNvSpPr>
            <a:spLocks noGrp="1"/>
          </p:cNvSpPr>
          <p:nvPr>
            <p:ph sz="quarter" idx="1"/>
          </p:nvPr>
        </p:nvSpPr>
        <p:spPr/>
        <p:txBody>
          <a:bodyPr>
            <a:normAutofit/>
          </a:bodyPr>
          <a:lstStyle/>
          <a:p>
            <a:r>
              <a:rPr lang="tr-TR" dirty="0" smtClean="0"/>
              <a:t>TG düzeyleri;</a:t>
            </a:r>
          </a:p>
          <a:p>
            <a:pPr lvl="1">
              <a:buFont typeface="Courier New" pitchFamily="49" charset="0"/>
              <a:buChar char="o"/>
            </a:pPr>
            <a:r>
              <a:rPr lang="tr-TR" dirty="0" smtClean="0"/>
              <a:t>150-499 mg/dl     hafif HTG</a:t>
            </a:r>
          </a:p>
          <a:p>
            <a:pPr lvl="1">
              <a:buFont typeface="Courier New" pitchFamily="49" charset="0"/>
              <a:buChar char="o"/>
            </a:pPr>
            <a:r>
              <a:rPr lang="tr-TR" dirty="0" smtClean="0"/>
              <a:t>500-1000 mg/dl      orta HTG</a:t>
            </a:r>
          </a:p>
          <a:p>
            <a:pPr lvl="1">
              <a:buFont typeface="Courier New" pitchFamily="49" charset="0"/>
              <a:buChar char="o"/>
            </a:pPr>
            <a:r>
              <a:rPr lang="tr-TR" dirty="0" smtClean="0"/>
              <a:t>&gt;1000 mg/dl      şiddetli HTG</a:t>
            </a:r>
          </a:p>
          <a:p>
            <a:r>
              <a:rPr lang="tr-TR" dirty="0" smtClean="0"/>
              <a:t>Gün içinde en düşük düzeyleri </a:t>
            </a:r>
            <a:r>
              <a:rPr lang="tr-TR" dirty="0"/>
              <a:t>saat 03:00’de, en </a:t>
            </a:r>
            <a:r>
              <a:rPr lang="tr-TR" dirty="0" smtClean="0"/>
              <a:t>yüksek düzeyleri </a:t>
            </a:r>
            <a:r>
              <a:rPr lang="tr-TR" dirty="0"/>
              <a:t>ise </a:t>
            </a:r>
            <a:r>
              <a:rPr lang="tr-TR" dirty="0" smtClean="0"/>
              <a:t>öğleden </a:t>
            </a:r>
            <a:r>
              <a:rPr lang="tr-TR" dirty="0"/>
              <a:t>sonra </a:t>
            </a:r>
            <a:r>
              <a:rPr lang="tr-TR" dirty="0" smtClean="0"/>
              <a:t>ölçülür.</a:t>
            </a:r>
          </a:p>
          <a:p>
            <a:endParaRPr lang="tr-TR" dirty="0" smtClean="0"/>
          </a:p>
          <a:p>
            <a:r>
              <a:rPr lang="tr-TR" dirty="0" smtClean="0"/>
              <a:t>HTG saptanırsa     sekonder nedenleri araştır  </a:t>
            </a:r>
            <a:endParaRPr lang="tr-TR" dirty="0"/>
          </a:p>
          <a:p>
            <a:pPr lvl="1"/>
            <a:endParaRPr lang="tr-TR" dirty="0"/>
          </a:p>
        </p:txBody>
      </p:sp>
      <p:sp>
        <p:nvSpPr>
          <p:cNvPr id="4" name="Sağ Ok 3"/>
          <p:cNvSpPr/>
          <p:nvPr/>
        </p:nvSpPr>
        <p:spPr>
          <a:xfrm>
            <a:off x="3455876" y="2051005"/>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3608276" y="2492896"/>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3242844" y="2915619"/>
            <a:ext cx="21602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ağ Ok 6"/>
          <p:cNvSpPr/>
          <p:nvPr/>
        </p:nvSpPr>
        <p:spPr>
          <a:xfrm>
            <a:off x="3350856" y="4725144"/>
            <a:ext cx="213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94553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Hipertrigliseridemi </a:t>
            </a:r>
          </a:p>
        </p:txBody>
      </p:sp>
      <p:sp>
        <p:nvSpPr>
          <p:cNvPr id="3" name="İçerik Yer Tutucusu 2"/>
          <p:cNvSpPr>
            <a:spLocks noGrp="1"/>
          </p:cNvSpPr>
          <p:nvPr>
            <p:ph sz="quarter" idx="1"/>
          </p:nvPr>
        </p:nvSpPr>
        <p:spPr/>
        <p:txBody>
          <a:bodyPr>
            <a:normAutofit/>
          </a:bodyPr>
          <a:lstStyle/>
          <a:p>
            <a:r>
              <a:rPr lang="tr-TR" dirty="0" smtClean="0"/>
              <a:t>Sekonder HTG nedenleri;</a:t>
            </a:r>
          </a:p>
          <a:p>
            <a:pPr lvl="1">
              <a:buFont typeface="Courier New" pitchFamily="49" charset="0"/>
              <a:buChar char="o"/>
            </a:pPr>
            <a:r>
              <a:rPr lang="tr-TR" dirty="0" smtClean="0"/>
              <a:t>Obezite</a:t>
            </a:r>
            <a:endParaRPr lang="tr-TR" dirty="0"/>
          </a:p>
          <a:p>
            <a:pPr lvl="1">
              <a:buFont typeface="Courier New" pitchFamily="49" charset="0"/>
              <a:buChar char="o"/>
            </a:pPr>
            <a:r>
              <a:rPr lang="tr-TR" dirty="0" smtClean="0"/>
              <a:t>Tip </a:t>
            </a:r>
            <a:r>
              <a:rPr lang="tr-TR" dirty="0"/>
              <a:t>2 DM</a:t>
            </a:r>
          </a:p>
          <a:p>
            <a:pPr lvl="1">
              <a:buFont typeface="Courier New" pitchFamily="49" charset="0"/>
              <a:buChar char="o"/>
            </a:pPr>
            <a:r>
              <a:rPr lang="tr-TR" dirty="0" smtClean="0"/>
              <a:t>Kronik </a:t>
            </a:r>
            <a:r>
              <a:rPr lang="tr-TR" dirty="0"/>
              <a:t>bobrek yetmezliği</a:t>
            </a:r>
          </a:p>
          <a:p>
            <a:pPr lvl="1">
              <a:buFont typeface="Courier New" pitchFamily="49" charset="0"/>
              <a:buChar char="o"/>
            </a:pPr>
            <a:r>
              <a:rPr lang="tr-TR" dirty="0" smtClean="0"/>
              <a:t>Gebelik</a:t>
            </a:r>
            <a:endParaRPr lang="tr-TR" dirty="0"/>
          </a:p>
          <a:p>
            <a:pPr lvl="1">
              <a:buFont typeface="Courier New" pitchFamily="49" charset="0"/>
              <a:buChar char="o"/>
            </a:pPr>
            <a:r>
              <a:rPr lang="tr-TR" dirty="0"/>
              <a:t>Aşırı alkol kullanımı</a:t>
            </a:r>
          </a:p>
          <a:p>
            <a:pPr lvl="1">
              <a:buFont typeface="Courier New" pitchFamily="49" charset="0"/>
              <a:buChar char="o"/>
            </a:pPr>
            <a:r>
              <a:rPr lang="tr-TR" dirty="0" smtClean="0"/>
              <a:t>Hipotiroidi</a:t>
            </a:r>
            <a:endParaRPr lang="tr-TR" dirty="0"/>
          </a:p>
        </p:txBody>
      </p:sp>
    </p:spTree>
    <p:extLst>
      <p:ext uri="{BB962C8B-B14F-4D97-AF65-F5344CB8AC3E}">
        <p14:creationId xmlns:p14="http://schemas.microsoft.com/office/powerpoint/2010/main" val="734418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Hipertrigliseridemi </a:t>
            </a:r>
          </a:p>
        </p:txBody>
      </p:sp>
      <p:sp>
        <p:nvSpPr>
          <p:cNvPr id="3" name="İçerik Yer Tutucusu 2"/>
          <p:cNvSpPr>
            <a:spLocks noGrp="1"/>
          </p:cNvSpPr>
          <p:nvPr>
            <p:ph sz="quarter" idx="1"/>
          </p:nvPr>
        </p:nvSpPr>
        <p:spPr/>
        <p:txBody>
          <a:bodyPr>
            <a:normAutofit/>
          </a:bodyPr>
          <a:lstStyle/>
          <a:p>
            <a:r>
              <a:rPr lang="tr-TR" dirty="0"/>
              <a:t>Sekonder HTG nedenleri</a:t>
            </a:r>
            <a:r>
              <a:rPr lang="tr-TR" dirty="0" smtClean="0"/>
              <a:t>;</a:t>
            </a:r>
          </a:p>
          <a:p>
            <a:pPr lvl="1">
              <a:buFont typeface="Courier New" pitchFamily="49" charset="0"/>
              <a:buChar char="o"/>
            </a:pPr>
            <a:r>
              <a:rPr lang="tr-TR" dirty="0"/>
              <a:t>Antihipertansif ilaclardan karvedilol dışındaki </a:t>
            </a:r>
            <a:r>
              <a:rPr lang="el-GR" dirty="0" smtClean="0"/>
              <a:t>β-</a:t>
            </a:r>
            <a:r>
              <a:rPr lang="tr-TR" dirty="0" smtClean="0"/>
              <a:t>B ve </a:t>
            </a:r>
            <a:r>
              <a:rPr lang="tr-TR" dirty="0"/>
              <a:t>yüksek doz tiyazid </a:t>
            </a:r>
            <a:r>
              <a:rPr lang="tr-TR" dirty="0" smtClean="0"/>
              <a:t>diuretikler</a:t>
            </a:r>
          </a:p>
          <a:p>
            <a:pPr lvl="1">
              <a:buFont typeface="Courier New" pitchFamily="49" charset="0"/>
              <a:buChar char="o"/>
            </a:pPr>
            <a:r>
              <a:rPr lang="tr-TR" dirty="0"/>
              <a:t>Kortikosteroid tedavisi ya da endojen kortizol artışına </a:t>
            </a:r>
            <a:r>
              <a:rPr lang="tr-TR" dirty="0" smtClean="0"/>
              <a:t>sebep olabilecek </a:t>
            </a:r>
            <a:r>
              <a:rPr lang="tr-TR" dirty="0"/>
              <a:t>aşırı stress durumları ya da </a:t>
            </a:r>
            <a:r>
              <a:rPr lang="tr-TR" dirty="0" smtClean="0"/>
              <a:t>Cushing Sendromu</a:t>
            </a:r>
            <a:endParaRPr lang="tr-TR" dirty="0"/>
          </a:p>
          <a:p>
            <a:pPr lvl="1">
              <a:buFont typeface="Courier New" pitchFamily="49" charset="0"/>
              <a:buChar char="o"/>
            </a:pPr>
            <a:r>
              <a:rPr lang="tr-TR" dirty="0" smtClean="0"/>
              <a:t>Östrojen </a:t>
            </a:r>
            <a:r>
              <a:rPr lang="tr-TR" dirty="0"/>
              <a:t>tedavisi, oral kontraseptif </a:t>
            </a:r>
            <a:r>
              <a:rPr lang="tr-TR" dirty="0" smtClean="0"/>
              <a:t>ilaçlar</a:t>
            </a:r>
            <a:endParaRPr lang="tr-TR" dirty="0"/>
          </a:p>
          <a:p>
            <a:pPr lvl="1">
              <a:buFont typeface="Courier New" pitchFamily="49" charset="0"/>
              <a:buChar char="o"/>
            </a:pPr>
            <a:r>
              <a:rPr lang="tr-TR" dirty="0" smtClean="0"/>
              <a:t>Proteaz </a:t>
            </a:r>
            <a:r>
              <a:rPr lang="tr-TR" dirty="0"/>
              <a:t>inhibitorleri</a:t>
            </a:r>
          </a:p>
          <a:p>
            <a:pPr lvl="1">
              <a:buFont typeface="Courier New" pitchFamily="49" charset="0"/>
              <a:buChar char="o"/>
            </a:pPr>
            <a:r>
              <a:rPr lang="tr-TR" dirty="0" smtClean="0"/>
              <a:t>Romatoid </a:t>
            </a:r>
            <a:r>
              <a:rPr lang="tr-TR" dirty="0"/>
              <a:t>artrit, sistemik lupus </a:t>
            </a:r>
            <a:r>
              <a:rPr lang="tr-TR" dirty="0" smtClean="0"/>
              <a:t>eritematozus</a:t>
            </a:r>
            <a:endParaRPr lang="tr-TR" dirty="0"/>
          </a:p>
        </p:txBody>
      </p:sp>
    </p:spTree>
    <p:extLst>
      <p:ext uri="{BB962C8B-B14F-4D97-AF65-F5344CB8AC3E}">
        <p14:creationId xmlns:p14="http://schemas.microsoft.com/office/powerpoint/2010/main" val="1166505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İlaç dışı tedaviler</a:t>
            </a:r>
            <a:endParaRPr lang="tr-TR" dirty="0"/>
          </a:p>
        </p:txBody>
      </p:sp>
      <p:sp>
        <p:nvSpPr>
          <p:cNvPr id="3" name="İçerik Yer Tutucusu 2"/>
          <p:cNvSpPr>
            <a:spLocks noGrp="1"/>
          </p:cNvSpPr>
          <p:nvPr>
            <p:ph sz="quarter" idx="1"/>
          </p:nvPr>
        </p:nvSpPr>
        <p:spPr/>
        <p:txBody>
          <a:bodyPr/>
          <a:lstStyle/>
          <a:p>
            <a:r>
              <a:rPr lang="tr-TR" dirty="0" smtClean="0"/>
              <a:t>Kardiyovasküler riskin azaltılması amacıyla; </a:t>
            </a:r>
            <a:r>
              <a:rPr lang="tr-TR" dirty="0"/>
              <a:t>meyve, sebze, tam tahıl, baklagiller, </a:t>
            </a:r>
            <a:r>
              <a:rPr lang="tr-TR" dirty="0" smtClean="0"/>
              <a:t>yüksek çözünürlüğü olan </a:t>
            </a:r>
            <a:r>
              <a:rPr lang="tr-TR" dirty="0"/>
              <a:t>lifli gıdalarla beslenilmesi, </a:t>
            </a:r>
            <a:r>
              <a:rPr lang="tr-TR" dirty="0" smtClean="0"/>
              <a:t>günlük alınan </a:t>
            </a:r>
            <a:r>
              <a:rPr lang="tr-TR" dirty="0"/>
              <a:t>total kalorinin azaltılması ve işlenmiş gıdalardan (tuzlanmış, </a:t>
            </a:r>
            <a:r>
              <a:rPr lang="tr-TR" dirty="0" smtClean="0"/>
              <a:t>füme </a:t>
            </a:r>
            <a:r>
              <a:rPr lang="tr-TR" dirty="0"/>
              <a:t>edilmiş, </a:t>
            </a:r>
            <a:r>
              <a:rPr lang="tr-TR" dirty="0" smtClean="0"/>
              <a:t>tütsülenmiş </a:t>
            </a:r>
            <a:r>
              <a:rPr lang="tr-TR" dirty="0"/>
              <a:t>et, balık gibi </a:t>
            </a:r>
            <a:r>
              <a:rPr lang="tr-TR" dirty="0" smtClean="0"/>
              <a:t>gıdalar, salam</a:t>
            </a:r>
            <a:r>
              <a:rPr lang="tr-TR" dirty="0"/>
              <a:t>, sosis, sucuk) </a:t>
            </a:r>
            <a:r>
              <a:rPr lang="tr-TR" dirty="0" smtClean="0"/>
              <a:t>kaçınılmalı</a:t>
            </a:r>
          </a:p>
          <a:p>
            <a:r>
              <a:rPr lang="tr-TR" dirty="0"/>
              <a:t>Yağı azaltılmış </a:t>
            </a:r>
            <a:r>
              <a:rPr lang="tr-TR" dirty="0" smtClean="0"/>
              <a:t>süt ürünleri</a:t>
            </a:r>
            <a:r>
              <a:rPr lang="tr-TR" dirty="0"/>
              <a:t>, balık, yağsız et, derisi </a:t>
            </a:r>
            <a:r>
              <a:rPr lang="tr-TR" dirty="0" smtClean="0"/>
              <a:t>çıkartılmış kümes </a:t>
            </a:r>
            <a:r>
              <a:rPr lang="tr-TR" dirty="0"/>
              <a:t>hayvanları tercih edilmeli, tuz </a:t>
            </a:r>
            <a:r>
              <a:rPr lang="tr-TR" dirty="0" smtClean="0"/>
              <a:t>tüketimi azaltılmalı</a:t>
            </a:r>
            <a:endParaRPr lang="tr-TR" dirty="0"/>
          </a:p>
        </p:txBody>
      </p:sp>
    </p:spTree>
    <p:extLst>
      <p:ext uri="{BB962C8B-B14F-4D97-AF65-F5344CB8AC3E}">
        <p14:creationId xmlns:p14="http://schemas.microsoft.com/office/powerpoint/2010/main" val="4268612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dışı tedaviler</a:t>
            </a:r>
          </a:p>
        </p:txBody>
      </p:sp>
      <p:sp>
        <p:nvSpPr>
          <p:cNvPr id="3" name="İçerik Yer Tutucusu 2"/>
          <p:cNvSpPr>
            <a:spLocks noGrp="1"/>
          </p:cNvSpPr>
          <p:nvPr>
            <p:ph sz="quarter" idx="1"/>
          </p:nvPr>
        </p:nvSpPr>
        <p:spPr/>
        <p:txBody>
          <a:bodyPr/>
          <a:lstStyle/>
          <a:p>
            <a:r>
              <a:rPr lang="tr-TR" dirty="0" smtClean="0"/>
              <a:t>Hayvansal </a:t>
            </a:r>
            <a:r>
              <a:rPr lang="tr-TR" dirty="0"/>
              <a:t>proteinlerin bitkisel proteinler ile </a:t>
            </a:r>
            <a:r>
              <a:rPr lang="tr-TR" dirty="0" smtClean="0"/>
              <a:t>değiştirilmeli        kardiyovaskuler mortalite</a:t>
            </a:r>
          </a:p>
          <a:p>
            <a:r>
              <a:rPr lang="tr-TR" dirty="0" smtClean="0"/>
              <a:t>Et </a:t>
            </a:r>
            <a:r>
              <a:rPr lang="tr-TR" dirty="0"/>
              <a:t>ve </a:t>
            </a:r>
            <a:r>
              <a:rPr lang="tr-TR" dirty="0" smtClean="0"/>
              <a:t>süt ürünlerinin </a:t>
            </a:r>
            <a:r>
              <a:rPr lang="tr-TR" dirty="0"/>
              <a:t>yoğun </a:t>
            </a:r>
            <a:r>
              <a:rPr lang="tr-TR" dirty="0" smtClean="0"/>
              <a:t>tüketimi </a:t>
            </a:r>
            <a:r>
              <a:rPr lang="tr-TR" dirty="0"/>
              <a:t>ile </a:t>
            </a:r>
            <a:r>
              <a:rPr lang="tr-TR" dirty="0" smtClean="0"/>
              <a:t>yüksek düzeyde </a:t>
            </a:r>
            <a:r>
              <a:rPr lang="tr-TR" dirty="0"/>
              <a:t>ortaya </a:t>
            </a:r>
            <a:r>
              <a:rPr lang="tr-TR" dirty="0" smtClean="0"/>
              <a:t>çıkan </a:t>
            </a:r>
            <a:r>
              <a:rPr lang="tr-TR" dirty="0"/>
              <a:t>trimethylamine N-oxide </a:t>
            </a:r>
            <a:r>
              <a:rPr lang="tr-TR" dirty="0" smtClean="0"/>
              <a:t>düzeyleri </a:t>
            </a:r>
            <a:r>
              <a:rPr lang="tr-TR" dirty="0"/>
              <a:t>ayrıca ateroskleroza yol </a:t>
            </a:r>
            <a:r>
              <a:rPr lang="tr-TR" dirty="0" smtClean="0"/>
              <a:t>açmakta</a:t>
            </a:r>
            <a:endParaRPr lang="tr-TR" dirty="0"/>
          </a:p>
          <a:p>
            <a:endParaRPr lang="tr-TR" dirty="0"/>
          </a:p>
        </p:txBody>
      </p:sp>
      <p:sp>
        <p:nvSpPr>
          <p:cNvPr id="4" name="Sağ Ok 3"/>
          <p:cNvSpPr/>
          <p:nvPr/>
        </p:nvSpPr>
        <p:spPr>
          <a:xfrm>
            <a:off x="3135620" y="193051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Ok Bağlayıcısı 5"/>
          <p:cNvCxnSpPr/>
          <p:nvPr/>
        </p:nvCxnSpPr>
        <p:spPr>
          <a:xfrm>
            <a:off x="7164288" y="1930516"/>
            <a:ext cx="0" cy="288032"/>
          </a:xfrm>
          <a:prstGeom prst="straightConnector1">
            <a:avLst/>
          </a:prstGeom>
          <a:ln>
            <a:solidFill>
              <a:srgbClr val="0070C0"/>
            </a:solidFill>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839943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dışı tedaviler</a:t>
            </a:r>
          </a:p>
        </p:txBody>
      </p:sp>
      <p:sp>
        <p:nvSpPr>
          <p:cNvPr id="3" name="İçerik Yer Tutucusu 2"/>
          <p:cNvSpPr>
            <a:spLocks noGrp="1"/>
          </p:cNvSpPr>
          <p:nvPr>
            <p:ph sz="quarter" idx="1"/>
          </p:nvPr>
        </p:nvSpPr>
        <p:spPr/>
        <p:txBody>
          <a:bodyPr/>
          <a:lstStyle/>
          <a:p>
            <a:r>
              <a:rPr lang="tr-TR" dirty="0"/>
              <a:t>Karbonhidrat ağırlıklı </a:t>
            </a:r>
            <a:r>
              <a:rPr lang="tr-TR" dirty="0" smtClean="0"/>
              <a:t>beslenme    TG      HDL-K </a:t>
            </a:r>
          </a:p>
          <a:p>
            <a:pPr lvl="1">
              <a:buFont typeface="Courier New" pitchFamily="49" charset="0"/>
              <a:buChar char="o"/>
            </a:pPr>
            <a:r>
              <a:rPr lang="tr-TR" dirty="0" smtClean="0"/>
              <a:t>Bu etkiyi azaltmak için </a:t>
            </a:r>
            <a:r>
              <a:rPr lang="tr-TR" dirty="0"/>
              <a:t>icin total enerji alımının karbonhidrat oranını %45-55 duzeylerinde sınırlamak ve hızlı emilen rafine karbonhidratlar yerine glisemik indeksi duşuk, lifden zengin karbonhidrat alımını tercih </a:t>
            </a:r>
            <a:r>
              <a:rPr lang="tr-TR" dirty="0" smtClean="0"/>
              <a:t>edilmeli</a:t>
            </a:r>
            <a:endParaRPr lang="tr-TR" dirty="0"/>
          </a:p>
          <a:p>
            <a:pPr marL="320040" lvl="1" indent="0">
              <a:buNone/>
            </a:pPr>
            <a:r>
              <a:rPr lang="tr-TR" dirty="0" smtClean="0"/>
              <a:t> </a:t>
            </a:r>
            <a:endParaRPr lang="tr-TR" dirty="0"/>
          </a:p>
        </p:txBody>
      </p:sp>
      <p:cxnSp>
        <p:nvCxnSpPr>
          <p:cNvPr id="5" name="Düz Ok Bağlayıcısı 4"/>
          <p:cNvCxnSpPr/>
          <p:nvPr/>
        </p:nvCxnSpPr>
        <p:spPr>
          <a:xfrm flipV="1">
            <a:off x="6228184" y="1537032"/>
            <a:ext cx="0"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Düz Ok Bağlayıcısı 8"/>
          <p:cNvCxnSpPr/>
          <p:nvPr/>
        </p:nvCxnSpPr>
        <p:spPr>
          <a:xfrm>
            <a:off x="7528504" y="1537032"/>
            <a:ext cx="0" cy="288032"/>
          </a:xfrm>
          <a:prstGeom prst="straightConnector1">
            <a:avLst/>
          </a:prstGeom>
          <a:ln>
            <a:solidFill>
              <a:srgbClr val="0070C0"/>
            </a:solidFill>
            <a:tailEnd type="arrow"/>
          </a:ln>
        </p:spPr>
        <p:style>
          <a:lnRef idx="3">
            <a:schemeClr val="accent5"/>
          </a:lnRef>
          <a:fillRef idx="0">
            <a:schemeClr val="accent5"/>
          </a:fillRef>
          <a:effectRef idx="2">
            <a:schemeClr val="accent5"/>
          </a:effectRef>
          <a:fontRef idx="minor">
            <a:schemeClr val="tx1"/>
          </a:fontRef>
        </p:style>
      </p:cxnSp>
      <p:sp>
        <p:nvSpPr>
          <p:cNvPr id="11" name="Sağ Ok 10"/>
          <p:cNvSpPr/>
          <p:nvPr/>
        </p:nvSpPr>
        <p:spPr>
          <a:xfrm>
            <a:off x="5482511" y="1546935"/>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92344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dışı tedaviler</a:t>
            </a:r>
          </a:p>
        </p:txBody>
      </p:sp>
      <p:sp>
        <p:nvSpPr>
          <p:cNvPr id="3" name="İçerik Yer Tutucusu 2"/>
          <p:cNvSpPr>
            <a:spLocks noGrp="1"/>
          </p:cNvSpPr>
          <p:nvPr>
            <p:ph sz="quarter" idx="1"/>
          </p:nvPr>
        </p:nvSpPr>
        <p:spPr/>
        <p:txBody>
          <a:bodyPr/>
          <a:lstStyle/>
          <a:p>
            <a:r>
              <a:rPr lang="tr-TR" dirty="0"/>
              <a:t>Diyette trans yağlardan </a:t>
            </a:r>
            <a:r>
              <a:rPr lang="tr-TR" dirty="0" smtClean="0"/>
              <a:t>kaçınılması </a:t>
            </a:r>
            <a:r>
              <a:rPr lang="tr-TR" dirty="0"/>
              <a:t>kardiyovaskuler hastalığın diyet ile </a:t>
            </a:r>
            <a:r>
              <a:rPr lang="tr-TR" dirty="0" smtClean="0"/>
              <a:t>önlenmesinde </a:t>
            </a:r>
            <a:r>
              <a:rPr lang="tr-TR" dirty="0"/>
              <a:t>anahtar noktadır. </a:t>
            </a:r>
            <a:endParaRPr lang="tr-TR" dirty="0" smtClean="0"/>
          </a:p>
          <a:p>
            <a:r>
              <a:rPr lang="tr-TR" dirty="0" smtClean="0"/>
              <a:t>Doymuş </a:t>
            </a:r>
            <a:r>
              <a:rPr lang="tr-TR" dirty="0"/>
              <a:t>yağlar total kalori alımının &lt;%10 olmalı, hiperkolesterolemi varlığında enerjinin &lt; %7’den azını oluşturmalıdır.</a:t>
            </a:r>
          </a:p>
          <a:p>
            <a:endParaRPr lang="tr-TR" dirty="0" smtClean="0"/>
          </a:p>
          <a:p>
            <a:r>
              <a:rPr lang="tr-TR" dirty="0" smtClean="0"/>
              <a:t>Düşük yağ içeriği olan diyetlerde; yağda çözünen vitamin eksikliklerine dikkat edilmeli</a:t>
            </a:r>
            <a:endParaRPr lang="tr-TR" dirty="0"/>
          </a:p>
        </p:txBody>
      </p:sp>
    </p:spTree>
    <p:extLst>
      <p:ext uri="{BB962C8B-B14F-4D97-AF65-F5344CB8AC3E}">
        <p14:creationId xmlns:p14="http://schemas.microsoft.com/office/powerpoint/2010/main" val="4182773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77797"/>
            <a:ext cx="8859235"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5030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dışı tedaviler</a:t>
            </a:r>
          </a:p>
        </p:txBody>
      </p:sp>
      <p:sp>
        <p:nvSpPr>
          <p:cNvPr id="3" name="İçerik Yer Tutucusu 2"/>
          <p:cNvSpPr>
            <a:spLocks noGrp="1"/>
          </p:cNvSpPr>
          <p:nvPr>
            <p:ph sz="quarter" idx="1"/>
          </p:nvPr>
        </p:nvSpPr>
        <p:spPr/>
        <p:txBody>
          <a:bodyPr/>
          <a:lstStyle/>
          <a:p>
            <a:r>
              <a:rPr lang="tr-TR" dirty="0" smtClean="0"/>
              <a:t>Fitosteroller; </a:t>
            </a:r>
          </a:p>
          <a:p>
            <a:pPr lvl="1">
              <a:buFont typeface="Courier New" pitchFamily="49" charset="0"/>
              <a:buChar char="o"/>
            </a:pPr>
            <a:r>
              <a:rPr lang="tr-TR" dirty="0" smtClean="0"/>
              <a:t>Bitkisel sıvı yağlarda ve düşük miktarda sebze, meyve, fındık, tahıl, baklagil</a:t>
            </a:r>
          </a:p>
          <a:p>
            <a:pPr lvl="1">
              <a:buFont typeface="Courier New" pitchFamily="49" charset="0"/>
              <a:buChar char="o"/>
            </a:pPr>
            <a:r>
              <a:rPr lang="tr-TR" dirty="0" smtClean="0"/>
              <a:t>Bağırsaklardan </a:t>
            </a:r>
            <a:r>
              <a:rPr lang="tr-TR" dirty="0"/>
              <a:t>emilim </a:t>
            </a:r>
            <a:r>
              <a:rPr lang="tr-TR" dirty="0" smtClean="0"/>
              <a:t>için </a:t>
            </a:r>
            <a:r>
              <a:rPr lang="tr-TR" dirty="0"/>
              <a:t>kolesterolle rekabete girerek Total-K duzeylerini </a:t>
            </a:r>
            <a:r>
              <a:rPr lang="tr-TR" dirty="0" smtClean="0"/>
              <a:t>düşürmektedir. </a:t>
            </a:r>
          </a:p>
          <a:p>
            <a:pPr lvl="1">
              <a:buFont typeface="Courier New" pitchFamily="49" charset="0"/>
              <a:buChar char="o"/>
            </a:pPr>
            <a:r>
              <a:rPr lang="tr-TR" dirty="0" smtClean="0"/>
              <a:t>Diyetteki fitosterol artışının </a:t>
            </a:r>
            <a:r>
              <a:rPr lang="tr-TR" dirty="0"/>
              <a:t>LDL-K duzeylerinde %12-20 azalmaya yol </a:t>
            </a:r>
            <a:r>
              <a:rPr lang="tr-TR" dirty="0" smtClean="0"/>
              <a:t>açtığı </a:t>
            </a:r>
            <a:r>
              <a:rPr lang="tr-TR" dirty="0"/>
              <a:t>bilinmektedir.</a:t>
            </a:r>
          </a:p>
          <a:p>
            <a:pPr lvl="1"/>
            <a:endParaRPr lang="tr-TR" dirty="0" smtClean="0"/>
          </a:p>
          <a:p>
            <a:pPr lvl="1"/>
            <a:endParaRPr lang="tr-TR" dirty="0"/>
          </a:p>
        </p:txBody>
      </p:sp>
    </p:spTree>
    <p:extLst>
      <p:ext uri="{BB962C8B-B14F-4D97-AF65-F5344CB8AC3E}">
        <p14:creationId xmlns:p14="http://schemas.microsoft.com/office/powerpoint/2010/main" val="493051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dışı tedaviler</a:t>
            </a:r>
          </a:p>
        </p:txBody>
      </p:sp>
      <p:sp>
        <p:nvSpPr>
          <p:cNvPr id="3" name="İçerik Yer Tutucusu 2"/>
          <p:cNvSpPr>
            <a:spLocks noGrp="1"/>
          </p:cNvSpPr>
          <p:nvPr>
            <p:ph sz="quarter" idx="1"/>
          </p:nvPr>
        </p:nvSpPr>
        <p:spPr/>
        <p:txBody>
          <a:bodyPr/>
          <a:lstStyle/>
          <a:p>
            <a:r>
              <a:rPr lang="tr-TR" dirty="0"/>
              <a:t>Monakolin ve mayalı kırmızı </a:t>
            </a:r>
            <a:r>
              <a:rPr lang="tr-TR" dirty="0" smtClean="0"/>
              <a:t>pirinç;</a:t>
            </a:r>
          </a:p>
          <a:p>
            <a:pPr lvl="1"/>
            <a:r>
              <a:rPr lang="tr-TR" dirty="0"/>
              <a:t>HMG-CoA reduktaz enzimini </a:t>
            </a:r>
            <a:r>
              <a:rPr lang="tr-TR" dirty="0" smtClean="0"/>
              <a:t>inhibe eder</a:t>
            </a:r>
          </a:p>
          <a:p>
            <a:pPr lvl="1"/>
            <a:r>
              <a:rPr lang="tr-TR" dirty="0" smtClean="0"/>
              <a:t>Yan etkileri statin ile benzer</a:t>
            </a:r>
          </a:p>
          <a:p>
            <a:pPr lvl="1"/>
            <a:r>
              <a:rPr lang="tr-TR" dirty="0"/>
              <a:t>Yapılan </a:t>
            </a:r>
            <a:r>
              <a:rPr lang="tr-TR" dirty="0" smtClean="0"/>
              <a:t>çalışmalarda</a:t>
            </a:r>
            <a:r>
              <a:rPr lang="tr-TR" dirty="0"/>
              <a:t>, 2.5-10 mg </a:t>
            </a:r>
            <a:r>
              <a:rPr lang="tr-TR" dirty="0" smtClean="0"/>
              <a:t>monakolin </a:t>
            </a:r>
            <a:r>
              <a:rPr lang="tr-TR" dirty="0"/>
              <a:t>iceren MKP preparatı ile %20’ye kadar olan kolesterol </a:t>
            </a:r>
            <a:r>
              <a:rPr lang="tr-TR" dirty="0" smtClean="0"/>
              <a:t>düşüşü sağlanabildiği gözlensede </a:t>
            </a:r>
            <a:r>
              <a:rPr lang="tr-TR" dirty="0"/>
              <a:t>Total-K ve LDL-K </a:t>
            </a:r>
            <a:r>
              <a:rPr lang="tr-TR" dirty="0" smtClean="0"/>
              <a:t>düzeyleri üzerine </a:t>
            </a:r>
            <a:r>
              <a:rPr lang="tr-TR" dirty="0"/>
              <a:t>etkisi </a:t>
            </a:r>
            <a:r>
              <a:rPr lang="tr-TR" dirty="0" smtClean="0"/>
              <a:t>değişken</a:t>
            </a:r>
            <a:endParaRPr lang="tr-TR"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659" y="5212295"/>
            <a:ext cx="33147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878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dışı tedaviler</a:t>
            </a:r>
          </a:p>
        </p:txBody>
      </p:sp>
      <p:sp>
        <p:nvSpPr>
          <p:cNvPr id="3" name="İçerik Yer Tutucusu 2"/>
          <p:cNvSpPr>
            <a:spLocks noGrp="1"/>
          </p:cNvSpPr>
          <p:nvPr>
            <p:ph sz="quarter" idx="1"/>
          </p:nvPr>
        </p:nvSpPr>
        <p:spPr/>
        <p:txBody>
          <a:bodyPr/>
          <a:lstStyle/>
          <a:p>
            <a:r>
              <a:rPr lang="tr-TR" dirty="0" smtClean="0"/>
              <a:t>Diyet lifi;</a:t>
            </a:r>
          </a:p>
          <a:p>
            <a:pPr lvl="1">
              <a:buFont typeface="Courier New" pitchFamily="49" charset="0"/>
              <a:buChar char="o"/>
            </a:pPr>
            <a:r>
              <a:rPr lang="tr-TR" dirty="0"/>
              <a:t>Yulaf ve arpa kaynaklı viskoz bir lif olan </a:t>
            </a:r>
            <a:r>
              <a:rPr lang="el-GR" dirty="0"/>
              <a:t>β-</a:t>
            </a:r>
            <a:r>
              <a:rPr lang="tr-TR" dirty="0"/>
              <a:t>glukan ile yapılan </a:t>
            </a:r>
            <a:r>
              <a:rPr lang="tr-TR" dirty="0" smtClean="0"/>
              <a:t>çalışmalarda </a:t>
            </a:r>
            <a:r>
              <a:rPr lang="tr-TR" dirty="0"/>
              <a:t>Total-K ve LDL-K </a:t>
            </a:r>
            <a:r>
              <a:rPr lang="tr-TR" dirty="0" smtClean="0"/>
              <a:t>düşürücü etkisi </a:t>
            </a:r>
            <a:r>
              <a:rPr lang="tr-TR" dirty="0"/>
              <a:t>kanıtlanmıştır. Bu liflerle zenginleştirilmiş yiyecekler iyi tolere edilir ve LDL- K </a:t>
            </a:r>
            <a:r>
              <a:rPr lang="tr-TR" dirty="0" smtClean="0"/>
              <a:t>düşürmede tavsiye edilmekte</a:t>
            </a:r>
            <a:endParaRPr lang="tr-TR" dirty="0"/>
          </a:p>
          <a:p>
            <a:pPr lvl="1"/>
            <a:endParaRPr lang="tr-TR" dirty="0"/>
          </a:p>
        </p:txBody>
      </p:sp>
    </p:spTree>
    <p:extLst>
      <p:ext uri="{BB962C8B-B14F-4D97-AF65-F5344CB8AC3E}">
        <p14:creationId xmlns:p14="http://schemas.microsoft.com/office/powerpoint/2010/main" val="1148674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dışı tedaviler</a:t>
            </a:r>
          </a:p>
        </p:txBody>
      </p:sp>
      <p:sp>
        <p:nvSpPr>
          <p:cNvPr id="3" name="İçerik Yer Tutucusu 2"/>
          <p:cNvSpPr>
            <a:spLocks noGrp="1"/>
          </p:cNvSpPr>
          <p:nvPr>
            <p:ph sz="quarter" idx="1"/>
          </p:nvPr>
        </p:nvSpPr>
        <p:spPr/>
        <p:txBody>
          <a:bodyPr/>
          <a:lstStyle/>
          <a:p>
            <a:r>
              <a:rPr lang="tr-TR" dirty="0" smtClean="0"/>
              <a:t>Sigara bırakılması;</a:t>
            </a:r>
          </a:p>
          <a:p>
            <a:pPr lvl="1">
              <a:buFont typeface="Courier New" pitchFamily="49" charset="0"/>
              <a:buChar char="o"/>
            </a:pPr>
            <a:r>
              <a:rPr lang="tr-TR" dirty="0" smtClean="0"/>
              <a:t>LDL-K, TG       HDL-K</a:t>
            </a:r>
          </a:p>
          <a:p>
            <a:pPr lvl="1">
              <a:buFont typeface="Courier New" pitchFamily="49" charset="0"/>
              <a:buChar char="o"/>
            </a:pPr>
            <a:r>
              <a:rPr lang="tr-TR" dirty="0" smtClean="0"/>
              <a:t>İçiciliğin bırakılması ile HDL-K  </a:t>
            </a:r>
          </a:p>
          <a:p>
            <a:pPr lvl="1">
              <a:buFont typeface="Courier New" pitchFamily="49" charset="0"/>
              <a:buChar char="o"/>
            </a:pPr>
            <a:endParaRPr lang="tr-TR" dirty="0"/>
          </a:p>
          <a:p>
            <a:r>
              <a:rPr lang="tr-TR" dirty="0"/>
              <a:t>Potansiyel zararlı etkileri nedeniyle dislipidemi tedavisinde alkol alımı </a:t>
            </a:r>
          </a:p>
          <a:p>
            <a:endParaRPr lang="tr-TR" dirty="0"/>
          </a:p>
        </p:txBody>
      </p:sp>
      <p:cxnSp>
        <p:nvCxnSpPr>
          <p:cNvPr id="5" name="Düz Ok Bağlayıcısı 4"/>
          <p:cNvCxnSpPr/>
          <p:nvPr/>
        </p:nvCxnSpPr>
        <p:spPr>
          <a:xfrm flipV="1">
            <a:off x="2913401" y="1984481"/>
            <a:ext cx="0"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Düz Ok Bağlayıcısı 6"/>
          <p:cNvCxnSpPr/>
          <p:nvPr/>
        </p:nvCxnSpPr>
        <p:spPr>
          <a:xfrm>
            <a:off x="4139952" y="1984481"/>
            <a:ext cx="0"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Düz Ok Bağlayıcısı 8"/>
          <p:cNvCxnSpPr/>
          <p:nvPr/>
        </p:nvCxnSpPr>
        <p:spPr>
          <a:xfrm flipV="1">
            <a:off x="5292080" y="2272513"/>
            <a:ext cx="0" cy="436407"/>
          </a:xfrm>
          <a:prstGeom prst="straightConnector1">
            <a:avLst/>
          </a:prstGeom>
          <a:ln>
            <a:solidFill>
              <a:srgbClr val="0070C0"/>
            </a:solidFill>
            <a:tailEnd type="arrow"/>
          </a:ln>
        </p:spPr>
        <p:style>
          <a:lnRef idx="3">
            <a:schemeClr val="accent5"/>
          </a:lnRef>
          <a:fillRef idx="0">
            <a:schemeClr val="accent5"/>
          </a:fillRef>
          <a:effectRef idx="2">
            <a:schemeClr val="accent5"/>
          </a:effectRef>
          <a:fontRef idx="minor">
            <a:schemeClr val="tx1"/>
          </a:fontRef>
        </p:style>
      </p:cxnSp>
      <p:sp>
        <p:nvSpPr>
          <p:cNvPr id="14" name="Simge &quot;Yok&quot; 13"/>
          <p:cNvSpPr/>
          <p:nvPr/>
        </p:nvSpPr>
        <p:spPr>
          <a:xfrm>
            <a:off x="4283968" y="3699763"/>
            <a:ext cx="288032" cy="288032"/>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2448470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dışı tedaviler</a:t>
            </a:r>
          </a:p>
        </p:txBody>
      </p:sp>
      <p:sp>
        <p:nvSpPr>
          <p:cNvPr id="3" name="İçerik Yer Tutucusu 2"/>
          <p:cNvSpPr>
            <a:spLocks noGrp="1"/>
          </p:cNvSpPr>
          <p:nvPr>
            <p:ph sz="quarter" idx="1"/>
          </p:nvPr>
        </p:nvSpPr>
        <p:spPr/>
        <p:txBody>
          <a:bodyPr/>
          <a:lstStyle/>
          <a:p>
            <a:r>
              <a:rPr lang="tr-TR" dirty="0" smtClean="0"/>
              <a:t>Düzenli fiziksel aktivite;</a:t>
            </a:r>
          </a:p>
          <a:p>
            <a:pPr lvl="1">
              <a:buFont typeface="Courier New" pitchFamily="49" charset="0"/>
              <a:buChar char="o"/>
            </a:pPr>
            <a:r>
              <a:rPr lang="tr-TR" dirty="0" smtClean="0"/>
              <a:t>Bireyler </a:t>
            </a:r>
            <a:r>
              <a:rPr lang="tr-TR" dirty="0"/>
              <a:t>aşırı kilolu olmasalar bile ≥ 30 dk/g </a:t>
            </a:r>
            <a:r>
              <a:rPr lang="tr-TR" dirty="0" smtClean="0"/>
              <a:t>düzenli </a:t>
            </a:r>
            <a:r>
              <a:rPr lang="tr-TR" dirty="0"/>
              <a:t>fiziksel aktivite dislipidemi ile mucadelede önemli bir katkı </a:t>
            </a:r>
            <a:r>
              <a:rPr lang="tr-TR" dirty="0" smtClean="0"/>
              <a:t>sağlamakta</a:t>
            </a:r>
          </a:p>
          <a:p>
            <a:pPr lvl="1">
              <a:buFont typeface="Courier New" pitchFamily="49" charset="0"/>
              <a:buChar char="o"/>
            </a:pPr>
            <a:r>
              <a:rPr lang="tr-TR" dirty="0" smtClean="0"/>
              <a:t>Her </a:t>
            </a:r>
            <a:r>
              <a:rPr lang="tr-TR" dirty="0"/>
              <a:t>10 kg kayıp ile LDL-K duzeyinde 8 mg/dL’lik bir </a:t>
            </a:r>
            <a:r>
              <a:rPr lang="tr-TR" dirty="0" smtClean="0"/>
              <a:t>azalma</a:t>
            </a:r>
          </a:p>
          <a:p>
            <a:pPr lvl="1">
              <a:buFont typeface="Courier New" pitchFamily="49" charset="0"/>
              <a:buChar char="o"/>
            </a:pPr>
            <a:r>
              <a:rPr lang="tr-TR" dirty="0"/>
              <a:t>Her 1 kg kayıp ile HDL-K duzeyinde ortalama 0.4 mg/dL’lik artış</a:t>
            </a:r>
          </a:p>
        </p:txBody>
      </p:sp>
    </p:spTree>
    <p:extLst>
      <p:ext uri="{BB962C8B-B14F-4D97-AF65-F5344CB8AC3E}">
        <p14:creationId xmlns:p14="http://schemas.microsoft.com/office/powerpoint/2010/main" val="10852566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dışı tedaviler</a:t>
            </a:r>
          </a:p>
        </p:txBody>
      </p:sp>
      <p:sp>
        <p:nvSpPr>
          <p:cNvPr id="3" name="İçerik Yer Tutucusu 2"/>
          <p:cNvSpPr>
            <a:spLocks noGrp="1"/>
          </p:cNvSpPr>
          <p:nvPr>
            <p:ph sz="quarter" idx="1"/>
          </p:nvPr>
        </p:nvSpPr>
        <p:spPr/>
        <p:txBody>
          <a:bodyPr/>
          <a:lstStyle/>
          <a:p>
            <a:r>
              <a:rPr lang="tr-TR" dirty="0"/>
              <a:t>Düzenli fiziksel aktivite;</a:t>
            </a:r>
          </a:p>
          <a:p>
            <a:pPr lvl="1">
              <a:buFont typeface="Courier New" pitchFamily="49" charset="0"/>
              <a:buChar char="o"/>
            </a:pPr>
            <a:r>
              <a:rPr lang="tr-TR" dirty="0" smtClean="0"/>
              <a:t>Maksimum kalp hızı: 220-yaş</a:t>
            </a:r>
          </a:p>
          <a:p>
            <a:pPr lvl="2"/>
            <a:r>
              <a:rPr lang="tr-TR" dirty="0">
                <a:latin typeface="Calibri" pitchFamily="34" charset="0"/>
                <a:cs typeface="Calibri" pitchFamily="34" charset="0"/>
              </a:rPr>
              <a:t>Maksimum kalp hızının %40-50’a ulaşıldığı egzersizler </a:t>
            </a:r>
            <a:r>
              <a:rPr lang="tr-TR" dirty="0" smtClean="0">
                <a:latin typeface="Calibri" pitchFamily="34" charset="0"/>
                <a:cs typeface="Calibri" pitchFamily="34" charset="0"/>
              </a:rPr>
              <a:t>düşük </a:t>
            </a:r>
            <a:r>
              <a:rPr lang="tr-TR" dirty="0">
                <a:latin typeface="Calibri" pitchFamily="34" charset="0"/>
                <a:cs typeface="Calibri" pitchFamily="34" charset="0"/>
              </a:rPr>
              <a:t>yoğunlukta </a:t>
            </a:r>
            <a:r>
              <a:rPr lang="tr-TR" dirty="0" smtClean="0">
                <a:latin typeface="Calibri" pitchFamily="34" charset="0"/>
                <a:cs typeface="Calibri" pitchFamily="34" charset="0"/>
              </a:rPr>
              <a:t>egzersiz</a:t>
            </a:r>
          </a:p>
          <a:p>
            <a:pPr lvl="2"/>
            <a:r>
              <a:rPr lang="tr-TR" dirty="0" smtClean="0">
                <a:latin typeface="Calibri" pitchFamily="34" charset="0"/>
                <a:cs typeface="Calibri" pitchFamily="34" charset="0"/>
              </a:rPr>
              <a:t>%50-70’e </a:t>
            </a:r>
            <a:r>
              <a:rPr lang="tr-TR" dirty="0">
                <a:latin typeface="Calibri" pitchFamily="34" charset="0"/>
                <a:cs typeface="Calibri" pitchFamily="34" charset="0"/>
              </a:rPr>
              <a:t>ulaşıldığı egzersizler orta </a:t>
            </a:r>
            <a:r>
              <a:rPr lang="tr-TR" dirty="0" smtClean="0">
                <a:latin typeface="Calibri" pitchFamily="34" charset="0"/>
                <a:cs typeface="Calibri" pitchFamily="34" charset="0"/>
              </a:rPr>
              <a:t>yoğunlukta</a:t>
            </a:r>
          </a:p>
          <a:p>
            <a:pPr lvl="2"/>
            <a:r>
              <a:rPr lang="tr-TR" dirty="0">
                <a:latin typeface="Calibri" pitchFamily="34" charset="0"/>
                <a:cs typeface="Calibri" pitchFamily="34" charset="0"/>
              </a:rPr>
              <a:t>maksimum kalp hızının &gt;%70 uzerinde olduğu egzersizlerin de ağır yoğunlukta egzersizler </a:t>
            </a:r>
            <a:endParaRPr lang="tr-TR" dirty="0" smtClean="0">
              <a:latin typeface="Calibri" pitchFamily="34" charset="0"/>
              <a:cs typeface="Calibri" pitchFamily="34" charset="0"/>
            </a:endParaRPr>
          </a:p>
          <a:p>
            <a:pPr lvl="1">
              <a:buFont typeface="Courier New" pitchFamily="49" charset="0"/>
              <a:buChar char="o"/>
            </a:pPr>
            <a:r>
              <a:rPr lang="tr-TR" dirty="0" smtClean="0"/>
              <a:t>Gün </a:t>
            </a:r>
            <a:r>
              <a:rPr lang="tr-TR" dirty="0"/>
              <a:t>boyunca 90 dakikayı gecen fiziksel inaktiviteden </a:t>
            </a:r>
            <a:r>
              <a:rPr lang="tr-TR" dirty="0" smtClean="0"/>
              <a:t>kaçınılmalı</a:t>
            </a:r>
            <a:endParaRPr lang="tr-TR" dirty="0"/>
          </a:p>
          <a:p>
            <a:pPr lvl="1"/>
            <a:endParaRPr lang="tr-TR" dirty="0"/>
          </a:p>
        </p:txBody>
      </p:sp>
    </p:spTree>
    <p:extLst>
      <p:ext uri="{BB962C8B-B14F-4D97-AF65-F5344CB8AC3E}">
        <p14:creationId xmlns:p14="http://schemas.microsoft.com/office/powerpoint/2010/main" val="167675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dışı tedaviler</a:t>
            </a:r>
          </a:p>
        </p:txBody>
      </p:sp>
      <p:pic>
        <p:nvPicPr>
          <p:cNvPr id="4"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971600" y="1772815"/>
            <a:ext cx="7416824" cy="368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4858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dışı tedaviler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402" y="1900568"/>
            <a:ext cx="7460038" cy="478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85" y="1332675"/>
            <a:ext cx="7511671" cy="56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8181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İlaç Tedavisi-Statin</a:t>
            </a:r>
            <a:endParaRPr lang="tr-TR" dirty="0"/>
          </a:p>
        </p:txBody>
      </p:sp>
      <p:sp>
        <p:nvSpPr>
          <p:cNvPr id="3" name="İçerik Yer Tutucusu 2"/>
          <p:cNvSpPr>
            <a:spLocks noGrp="1"/>
          </p:cNvSpPr>
          <p:nvPr>
            <p:ph sz="quarter" idx="1"/>
          </p:nvPr>
        </p:nvSpPr>
        <p:spPr/>
        <p:txBody>
          <a:bodyPr>
            <a:normAutofit/>
          </a:bodyPr>
          <a:lstStyle/>
          <a:p>
            <a:r>
              <a:rPr lang="tr-TR" dirty="0" smtClean="0"/>
              <a:t>Statinler;</a:t>
            </a:r>
          </a:p>
          <a:p>
            <a:pPr lvl="1">
              <a:buFont typeface="Courier New" pitchFamily="49" charset="0"/>
              <a:buChar char="o"/>
            </a:pPr>
            <a:r>
              <a:rPr lang="tr-TR" dirty="0" smtClean="0"/>
              <a:t>HMG-CoA </a:t>
            </a:r>
            <a:r>
              <a:rPr lang="tr-TR" dirty="0"/>
              <a:t>reduktaz </a:t>
            </a:r>
            <a:r>
              <a:rPr lang="tr-TR" dirty="0" smtClean="0"/>
              <a:t>enzimini</a:t>
            </a:r>
          </a:p>
          <a:p>
            <a:pPr lvl="1">
              <a:buFont typeface="Courier New" pitchFamily="49" charset="0"/>
              <a:buChar char="o"/>
            </a:pPr>
            <a:r>
              <a:rPr lang="tr-TR" dirty="0"/>
              <a:t>LDL-K </a:t>
            </a:r>
            <a:r>
              <a:rPr lang="tr-TR" dirty="0" smtClean="0"/>
              <a:t>düzeyinde her 38,6 </a:t>
            </a:r>
            <a:r>
              <a:rPr lang="tr-TR" dirty="0"/>
              <a:t>mg/dL </a:t>
            </a:r>
            <a:r>
              <a:rPr lang="tr-TR" dirty="0" smtClean="0"/>
              <a:t>düşüş; koroner </a:t>
            </a:r>
            <a:r>
              <a:rPr lang="tr-TR" dirty="0"/>
              <a:t>olayları %23, KAH’a bağlı </a:t>
            </a:r>
            <a:r>
              <a:rPr lang="tr-TR" dirty="0" smtClean="0"/>
              <a:t>ölüm </a:t>
            </a:r>
            <a:r>
              <a:rPr lang="tr-TR" dirty="0"/>
              <a:t>oranını %20, total inmeyi %17 ve total mortaliteyi %10 azalttığını tespit </a:t>
            </a:r>
            <a:r>
              <a:rPr lang="tr-TR" dirty="0" smtClean="0"/>
              <a:t>edilmiş.</a:t>
            </a:r>
            <a:endParaRPr lang="tr-TR" dirty="0"/>
          </a:p>
          <a:p>
            <a:pPr lvl="1">
              <a:buFont typeface="Courier New" pitchFamily="49" charset="0"/>
              <a:buChar char="o"/>
            </a:pPr>
            <a:r>
              <a:rPr lang="tr-TR" dirty="0" smtClean="0"/>
              <a:t>LDL-K düşürücü etkisi 1-2 hafta içerisinde başlamakta</a:t>
            </a:r>
          </a:p>
          <a:p>
            <a:pPr lvl="1">
              <a:buFont typeface="Courier New" pitchFamily="49" charset="0"/>
              <a:buChar char="o"/>
            </a:pPr>
            <a:r>
              <a:rPr lang="tr-TR" dirty="0" smtClean="0"/>
              <a:t>TG düzeylerini de %10-20 </a:t>
            </a:r>
          </a:p>
          <a:p>
            <a:pPr lvl="1">
              <a:buFont typeface="Courier New" pitchFamily="49" charset="0"/>
              <a:buChar char="o"/>
            </a:pPr>
            <a:r>
              <a:rPr lang="tr-TR" dirty="0" smtClean="0"/>
              <a:t>Çoğu karaciğerden metabolize olmakta (CYP3A)</a:t>
            </a:r>
          </a:p>
          <a:p>
            <a:r>
              <a:rPr lang="tr-TR" dirty="0" smtClean="0"/>
              <a:t>Gece alınmalı</a:t>
            </a:r>
            <a:endParaRPr lang="tr-TR" dirty="0"/>
          </a:p>
        </p:txBody>
      </p:sp>
      <p:sp>
        <p:nvSpPr>
          <p:cNvPr id="4" name="Simge &quot;Yok&quot; 3"/>
          <p:cNvSpPr/>
          <p:nvPr/>
        </p:nvSpPr>
        <p:spPr>
          <a:xfrm>
            <a:off x="5111408" y="2000184"/>
            <a:ext cx="288032" cy="288032"/>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6" name="Düz Ok Bağlayıcısı 5"/>
          <p:cNvCxnSpPr/>
          <p:nvPr/>
        </p:nvCxnSpPr>
        <p:spPr>
          <a:xfrm>
            <a:off x="4788024" y="4005064"/>
            <a:ext cx="0" cy="288032"/>
          </a:xfrm>
          <a:prstGeom prst="straightConnector1">
            <a:avLst/>
          </a:prstGeom>
          <a:ln>
            <a:solidFill>
              <a:srgbClr val="0070C0"/>
            </a:solidFill>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37151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a:t>
            </a:r>
            <a:r>
              <a:rPr lang="tr-TR" dirty="0" smtClean="0"/>
              <a:t>Tedavisi-Statin</a:t>
            </a:r>
            <a:endParaRPr lang="tr-T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6" y="2060848"/>
            <a:ext cx="853407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81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23" y="476672"/>
            <a:ext cx="8651993" cy="626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02783" y="1860848"/>
            <a:ext cx="1383749"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02782" y="5229200"/>
            <a:ext cx="1383749"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738931" y="5229200"/>
            <a:ext cx="7148985"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11" name="Dikdörtgen 10"/>
          <p:cNvSpPr/>
          <p:nvPr/>
        </p:nvSpPr>
        <p:spPr>
          <a:xfrm>
            <a:off x="1738931" y="5661248"/>
            <a:ext cx="7148985"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12" name="Dikdörtgen 11"/>
          <p:cNvSpPr/>
          <p:nvPr/>
        </p:nvSpPr>
        <p:spPr>
          <a:xfrm>
            <a:off x="1738931" y="6099909"/>
            <a:ext cx="7148985" cy="64542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13" name="Dikdörtgen 12"/>
          <p:cNvSpPr/>
          <p:nvPr/>
        </p:nvSpPr>
        <p:spPr>
          <a:xfrm>
            <a:off x="1738930" y="1916832"/>
            <a:ext cx="7148985"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14" name="Dikdörtgen 13"/>
          <p:cNvSpPr/>
          <p:nvPr/>
        </p:nvSpPr>
        <p:spPr>
          <a:xfrm>
            <a:off x="1738929" y="2249207"/>
            <a:ext cx="7148985" cy="31969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15" name="Dikdörtgen 14"/>
          <p:cNvSpPr/>
          <p:nvPr/>
        </p:nvSpPr>
        <p:spPr>
          <a:xfrm>
            <a:off x="1738931" y="2629462"/>
            <a:ext cx="7148985" cy="79953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5" name="Metin kutusu 4"/>
          <p:cNvSpPr txBox="1"/>
          <p:nvPr/>
        </p:nvSpPr>
        <p:spPr>
          <a:xfrm>
            <a:off x="3296755" y="246132"/>
            <a:ext cx="1423788" cy="369332"/>
          </a:xfrm>
          <a:prstGeom prst="rect">
            <a:avLst/>
          </a:prstGeom>
          <a:noFill/>
        </p:spPr>
        <p:txBody>
          <a:bodyPr wrap="none" rtlCol="0">
            <a:spAutoFit/>
          </a:bodyPr>
          <a:lstStyle/>
          <a:p>
            <a:r>
              <a:rPr lang="tr-TR" dirty="0" smtClean="0"/>
              <a:t>%44.4 (n=84)</a:t>
            </a:r>
            <a:endParaRPr lang="tr-TR" dirty="0"/>
          </a:p>
        </p:txBody>
      </p:sp>
      <p:sp>
        <p:nvSpPr>
          <p:cNvPr id="17" name="Metin kutusu 16"/>
          <p:cNvSpPr txBox="1"/>
          <p:nvPr/>
        </p:nvSpPr>
        <p:spPr>
          <a:xfrm>
            <a:off x="6305787" y="246132"/>
            <a:ext cx="1423788" cy="369332"/>
          </a:xfrm>
          <a:prstGeom prst="rect">
            <a:avLst/>
          </a:prstGeom>
          <a:noFill/>
        </p:spPr>
        <p:txBody>
          <a:bodyPr wrap="none" rtlCol="0">
            <a:spAutoFit/>
          </a:bodyPr>
          <a:lstStyle/>
          <a:p>
            <a:r>
              <a:rPr lang="tr-TR" dirty="0" smtClean="0"/>
              <a:t>%21.7 (n=41)</a:t>
            </a:r>
            <a:endParaRPr lang="tr-TR" dirty="0"/>
          </a:p>
        </p:txBody>
      </p:sp>
      <p:sp>
        <p:nvSpPr>
          <p:cNvPr id="18" name="Metin kutusu 17"/>
          <p:cNvSpPr txBox="1"/>
          <p:nvPr/>
        </p:nvSpPr>
        <p:spPr>
          <a:xfrm>
            <a:off x="4874298" y="258191"/>
            <a:ext cx="1423788" cy="369332"/>
          </a:xfrm>
          <a:prstGeom prst="rect">
            <a:avLst/>
          </a:prstGeom>
          <a:noFill/>
        </p:spPr>
        <p:txBody>
          <a:bodyPr wrap="none" rtlCol="0">
            <a:spAutoFit/>
          </a:bodyPr>
          <a:lstStyle/>
          <a:p>
            <a:r>
              <a:rPr lang="tr-TR" dirty="0" smtClean="0"/>
              <a:t>%34.9 (n=64)</a:t>
            </a:r>
            <a:endParaRPr lang="tr-TR" dirty="0"/>
          </a:p>
        </p:txBody>
      </p:sp>
      <p:sp>
        <p:nvSpPr>
          <p:cNvPr id="6" name="Aşağı Ok 5"/>
          <p:cNvSpPr/>
          <p:nvPr/>
        </p:nvSpPr>
        <p:spPr>
          <a:xfrm rot="10800000">
            <a:off x="3864632" y="642080"/>
            <a:ext cx="28803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Aşağı Ok 19"/>
          <p:cNvSpPr/>
          <p:nvPr/>
        </p:nvSpPr>
        <p:spPr>
          <a:xfrm rot="10800000">
            <a:off x="5442175" y="658794"/>
            <a:ext cx="28803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Aşağı Ok 20"/>
          <p:cNvSpPr/>
          <p:nvPr/>
        </p:nvSpPr>
        <p:spPr>
          <a:xfrm rot="10800000">
            <a:off x="6729647" y="662652"/>
            <a:ext cx="28803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188692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Tedavisi-Statin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8060665" cy="305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7603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Statin-Yan Etki</a:t>
            </a:r>
            <a:endParaRPr lang="tr-TR" dirty="0"/>
          </a:p>
        </p:txBody>
      </p:sp>
      <p:sp>
        <p:nvSpPr>
          <p:cNvPr id="3" name="İçerik Yer Tutucusu 2"/>
          <p:cNvSpPr>
            <a:spLocks noGrp="1"/>
          </p:cNvSpPr>
          <p:nvPr>
            <p:ph sz="quarter" idx="1"/>
          </p:nvPr>
        </p:nvSpPr>
        <p:spPr/>
        <p:txBody>
          <a:bodyPr>
            <a:normAutofit/>
          </a:bodyPr>
          <a:lstStyle/>
          <a:p>
            <a:r>
              <a:rPr lang="tr-TR" dirty="0" smtClean="0"/>
              <a:t>Statinlerin en </a:t>
            </a:r>
            <a:r>
              <a:rPr lang="tr-TR" dirty="0"/>
              <a:t>sık </a:t>
            </a:r>
            <a:r>
              <a:rPr lang="tr-TR" dirty="0" smtClean="0"/>
              <a:t>görülen </a:t>
            </a:r>
            <a:r>
              <a:rPr lang="tr-TR" dirty="0"/>
              <a:t>yan </a:t>
            </a:r>
            <a:r>
              <a:rPr lang="tr-TR" dirty="0" smtClean="0"/>
              <a:t>etkileri;</a:t>
            </a:r>
          </a:p>
          <a:p>
            <a:pPr lvl="1">
              <a:buFont typeface="Courier New" pitchFamily="49" charset="0"/>
              <a:buChar char="o"/>
            </a:pPr>
            <a:r>
              <a:rPr lang="tr-TR" dirty="0"/>
              <a:t>B</a:t>
            </a:r>
            <a:r>
              <a:rPr lang="tr-TR" dirty="0" smtClean="0"/>
              <a:t>aş ağrısı </a:t>
            </a:r>
          </a:p>
          <a:p>
            <a:pPr lvl="1">
              <a:buFont typeface="Courier New" pitchFamily="49" charset="0"/>
              <a:buChar char="o"/>
            </a:pPr>
            <a:r>
              <a:rPr lang="tr-TR" dirty="0"/>
              <a:t>K</a:t>
            </a:r>
            <a:r>
              <a:rPr lang="tr-TR" dirty="0" smtClean="0"/>
              <a:t>arın ağrısı</a:t>
            </a:r>
          </a:p>
          <a:p>
            <a:pPr lvl="1">
              <a:buFont typeface="Courier New" pitchFamily="49" charset="0"/>
              <a:buChar char="o"/>
            </a:pPr>
            <a:r>
              <a:rPr lang="tr-TR" dirty="0" smtClean="0"/>
              <a:t>Konstipasyon</a:t>
            </a:r>
          </a:p>
          <a:p>
            <a:pPr lvl="1">
              <a:buFont typeface="Courier New" pitchFamily="49" charset="0"/>
              <a:buChar char="o"/>
            </a:pPr>
            <a:r>
              <a:rPr lang="tr-TR" dirty="0" smtClean="0"/>
              <a:t>Bulantı</a:t>
            </a:r>
          </a:p>
          <a:p>
            <a:pPr lvl="1">
              <a:buFont typeface="Courier New" pitchFamily="49" charset="0"/>
              <a:buChar char="o"/>
            </a:pPr>
            <a:r>
              <a:rPr lang="tr-TR" dirty="0"/>
              <a:t>İ</a:t>
            </a:r>
            <a:r>
              <a:rPr lang="tr-TR" dirty="0" smtClean="0"/>
              <a:t>ştahsızlık</a:t>
            </a:r>
            <a:endParaRPr lang="tr-TR" dirty="0"/>
          </a:p>
          <a:p>
            <a:pPr lvl="1">
              <a:buFont typeface="Courier New" pitchFamily="49" charset="0"/>
              <a:buChar char="o"/>
            </a:pPr>
            <a:r>
              <a:rPr lang="tr-TR" dirty="0"/>
              <a:t>D</a:t>
            </a:r>
            <a:r>
              <a:rPr lang="tr-TR" dirty="0" smtClean="0"/>
              <a:t>iyare </a:t>
            </a:r>
          </a:p>
          <a:p>
            <a:pPr lvl="1">
              <a:buFont typeface="Courier New" pitchFamily="49" charset="0"/>
              <a:buChar char="o"/>
            </a:pPr>
            <a:r>
              <a:rPr lang="tr-TR" dirty="0"/>
              <a:t>M</a:t>
            </a:r>
            <a:r>
              <a:rPr lang="tr-TR" dirty="0" smtClean="0"/>
              <a:t>uskuler problemler </a:t>
            </a:r>
          </a:p>
          <a:p>
            <a:pPr lvl="1">
              <a:buFont typeface="Courier New" pitchFamily="49" charset="0"/>
              <a:buChar char="o"/>
            </a:pPr>
            <a:r>
              <a:rPr lang="tr-TR" dirty="0" smtClean="0"/>
              <a:t>Hepatotoksisite </a:t>
            </a:r>
            <a:endParaRPr lang="tr-TR" dirty="0"/>
          </a:p>
        </p:txBody>
      </p:sp>
    </p:spTree>
    <p:extLst>
      <p:ext uri="{BB962C8B-B14F-4D97-AF65-F5344CB8AC3E}">
        <p14:creationId xmlns:p14="http://schemas.microsoft.com/office/powerpoint/2010/main" val="8551733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Statin-Yan Etki</a:t>
            </a:r>
          </a:p>
        </p:txBody>
      </p:sp>
      <p:sp>
        <p:nvSpPr>
          <p:cNvPr id="3" name="İçerik Yer Tutucusu 2"/>
          <p:cNvSpPr>
            <a:spLocks noGrp="1"/>
          </p:cNvSpPr>
          <p:nvPr>
            <p:ph sz="quarter" idx="1"/>
          </p:nvPr>
        </p:nvSpPr>
        <p:spPr/>
        <p:txBody>
          <a:bodyPr/>
          <a:lstStyle/>
          <a:p>
            <a:r>
              <a:rPr lang="tr-TR" dirty="0"/>
              <a:t>Statin kullanan bir hastada, ilaca bağlı bir yan etki ortaya cıkması, karaciğer veya kas enzimlerindeki artış nedeniyle statin kullanımına devam edilememesi statin intoleransı olarak </a:t>
            </a:r>
            <a:r>
              <a:rPr lang="tr-TR" dirty="0" smtClean="0"/>
              <a:t>tanımlanır.</a:t>
            </a:r>
          </a:p>
          <a:p>
            <a:pPr lvl="1">
              <a:buFont typeface="Courier New" pitchFamily="49" charset="0"/>
              <a:buChar char="o"/>
            </a:pPr>
            <a:r>
              <a:rPr lang="tr-TR" dirty="0" smtClean="0"/>
              <a:t>Parsiyel</a:t>
            </a:r>
          </a:p>
          <a:p>
            <a:pPr lvl="1">
              <a:buFont typeface="Courier New" pitchFamily="49" charset="0"/>
              <a:buChar char="o"/>
            </a:pPr>
            <a:r>
              <a:rPr lang="tr-TR" dirty="0" smtClean="0"/>
              <a:t>Komplet </a:t>
            </a:r>
          </a:p>
        </p:txBody>
      </p:sp>
    </p:spTree>
    <p:extLst>
      <p:ext uri="{BB962C8B-B14F-4D97-AF65-F5344CB8AC3E}">
        <p14:creationId xmlns:p14="http://schemas.microsoft.com/office/powerpoint/2010/main" val="1007024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Statin-Yan Etki</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46273"/>
            <a:ext cx="8691822" cy="481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2849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Statin-Yan Etki</a:t>
            </a:r>
          </a:p>
        </p:txBody>
      </p:sp>
      <p:sp>
        <p:nvSpPr>
          <p:cNvPr id="3" name="İçerik Yer Tutucusu 2"/>
          <p:cNvSpPr>
            <a:spLocks noGrp="1"/>
          </p:cNvSpPr>
          <p:nvPr>
            <p:ph sz="quarter" idx="1"/>
          </p:nvPr>
        </p:nvSpPr>
        <p:spPr/>
        <p:txBody>
          <a:bodyPr/>
          <a:lstStyle/>
          <a:p>
            <a:r>
              <a:rPr lang="tr-TR" dirty="0" smtClean="0"/>
              <a:t>Miyopati; statinlerin </a:t>
            </a:r>
            <a:r>
              <a:rPr lang="tr-TR" dirty="0"/>
              <a:t>klinik olarak en </a:t>
            </a:r>
            <a:r>
              <a:rPr lang="tr-TR" dirty="0" smtClean="0"/>
              <a:t>önemli </a:t>
            </a:r>
            <a:r>
              <a:rPr lang="tr-TR" dirty="0"/>
              <a:t>yan etkisidir. </a:t>
            </a:r>
            <a:endParaRPr lang="tr-TR" dirty="0" smtClean="0"/>
          </a:p>
          <a:p>
            <a:r>
              <a:rPr lang="tr-TR" dirty="0" smtClean="0"/>
              <a:t>Acıklanamayan </a:t>
            </a:r>
            <a:r>
              <a:rPr lang="tr-TR" dirty="0"/>
              <a:t>kas ağrısı ve </a:t>
            </a:r>
            <a:r>
              <a:rPr lang="tr-TR" dirty="0" smtClean="0"/>
              <a:t>güçsüzlüğü ile </a:t>
            </a:r>
            <a:r>
              <a:rPr lang="tr-TR" dirty="0"/>
              <a:t>birlikte CK &gt;</a:t>
            </a:r>
            <a:r>
              <a:rPr lang="tr-TR" dirty="0" smtClean="0"/>
              <a:t>10 </a:t>
            </a:r>
            <a:r>
              <a:rPr lang="tr-TR" dirty="0"/>
              <a:t>kat fazla artış </a:t>
            </a:r>
            <a:r>
              <a:rPr lang="tr-TR" dirty="0" smtClean="0"/>
              <a:t> </a:t>
            </a:r>
          </a:p>
          <a:p>
            <a:r>
              <a:rPr lang="tr-TR" dirty="0" smtClean="0"/>
              <a:t>Rabdomiyolizde </a:t>
            </a:r>
            <a:r>
              <a:rPr lang="tr-TR" dirty="0"/>
              <a:t>CK </a:t>
            </a:r>
            <a:r>
              <a:rPr lang="tr-TR" dirty="0" smtClean="0"/>
              <a:t>&gt;</a:t>
            </a:r>
            <a:r>
              <a:rPr lang="tr-TR" dirty="0"/>
              <a:t>40 kat artış bulunmakta olup, renal hasar ve </a:t>
            </a:r>
            <a:r>
              <a:rPr lang="tr-TR" dirty="0" smtClean="0"/>
              <a:t>miyoglobinüri</a:t>
            </a:r>
            <a:endParaRPr lang="tr-TR" dirty="0"/>
          </a:p>
          <a:p>
            <a:endParaRPr lang="tr-TR" dirty="0"/>
          </a:p>
        </p:txBody>
      </p:sp>
    </p:spTree>
    <p:extLst>
      <p:ext uri="{BB962C8B-B14F-4D97-AF65-F5344CB8AC3E}">
        <p14:creationId xmlns:p14="http://schemas.microsoft.com/office/powerpoint/2010/main" val="10107020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185" y="742950"/>
            <a:ext cx="6248203" cy="563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5477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Statin-Yan Etki</a:t>
            </a:r>
          </a:p>
        </p:txBody>
      </p:sp>
      <p:sp>
        <p:nvSpPr>
          <p:cNvPr id="3" name="İçerik Yer Tutucusu 2"/>
          <p:cNvSpPr>
            <a:spLocks noGrp="1"/>
          </p:cNvSpPr>
          <p:nvPr>
            <p:ph sz="quarter" idx="1"/>
          </p:nvPr>
        </p:nvSpPr>
        <p:spPr/>
        <p:txBody>
          <a:bodyPr>
            <a:normAutofit/>
          </a:bodyPr>
          <a:lstStyle/>
          <a:p>
            <a:r>
              <a:rPr lang="tr-TR" dirty="0"/>
              <a:t>Gebelik </a:t>
            </a:r>
            <a:r>
              <a:rPr lang="tr-TR" dirty="0" smtClean="0"/>
              <a:t>ve emzirme döneminde </a:t>
            </a:r>
            <a:r>
              <a:rPr lang="tr-TR" dirty="0"/>
              <a:t>statin </a:t>
            </a:r>
            <a:endParaRPr lang="tr-TR" dirty="0" smtClean="0"/>
          </a:p>
          <a:p>
            <a:r>
              <a:rPr lang="tr-TR" dirty="0" smtClean="0"/>
              <a:t>Renal </a:t>
            </a:r>
            <a:r>
              <a:rPr lang="tr-TR" dirty="0"/>
              <a:t>yetmezliği olanlarda atorvastatin </a:t>
            </a:r>
            <a:r>
              <a:rPr lang="tr-TR" dirty="0" smtClean="0"/>
              <a:t>ve fluvastatin </a:t>
            </a:r>
            <a:r>
              <a:rPr lang="tr-TR" dirty="0"/>
              <a:t>doz ayarına gerek olmaksızın kullanılabilir. </a:t>
            </a:r>
            <a:endParaRPr lang="tr-TR" dirty="0" smtClean="0"/>
          </a:p>
          <a:p>
            <a:r>
              <a:rPr lang="tr-TR" dirty="0" smtClean="0"/>
              <a:t>Kronik </a:t>
            </a:r>
            <a:r>
              <a:rPr lang="tr-TR" dirty="0"/>
              <a:t>karaciğer hastalığı ve </a:t>
            </a:r>
            <a:r>
              <a:rPr lang="tr-TR" dirty="0" smtClean="0"/>
              <a:t>yüksek kardiyovaskuler </a:t>
            </a:r>
            <a:r>
              <a:rPr lang="tr-TR" dirty="0"/>
              <a:t>riski bulunanlarda </a:t>
            </a:r>
            <a:r>
              <a:rPr lang="tr-TR" dirty="0" smtClean="0"/>
              <a:t>düşük </a:t>
            </a:r>
            <a:r>
              <a:rPr lang="tr-TR" dirty="0"/>
              <a:t>doz pravastatin </a:t>
            </a:r>
            <a:r>
              <a:rPr lang="tr-TR" dirty="0" smtClean="0"/>
              <a:t>tercih edilmelidir.</a:t>
            </a:r>
            <a:endParaRPr lang="tr-TR" dirty="0"/>
          </a:p>
        </p:txBody>
      </p:sp>
      <p:sp>
        <p:nvSpPr>
          <p:cNvPr id="4" name="Simge &quot;Yok&quot; 3"/>
          <p:cNvSpPr/>
          <p:nvPr/>
        </p:nvSpPr>
        <p:spPr>
          <a:xfrm>
            <a:off x="6444208" y="1556792"/>
            <a:ext cx="360040" cy="36004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5354991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Statin-Yan Etki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56" y="1841670"/>
            <a:ext cx="8539223" cy="4518327"/>
          </a:xfrm>
          <a:prstGeom prst="rect">
            <a:avLst/>
          </a:prstGeom>
          <a:noFill/>
          <a:ln>
            <a:noFill/>
          </a:ln>
          <a:effectLst/>
        </p:spPr>
      </p:pic>
      <p:sp>
        <p:nvSpPr>
          <p:cNvPr id="4" name="Akış Çizelgesi: İşlem 3"/>
          <p:cNvSpPr/>
          <p:nvPr/>
        </p:nvSpPr>
        <p:spPr>
          <a:xfrm>
            <a:off x="683568" y="4437112"/>
            <a:ext cx="2304256" cy="216024"/>
          </a:xfrm>
          <a:prstGeom prst="flowChartProcess">
            <a:avLst/>
          </a:prstGeom>
          <a:ln w="12700">
            <a:solidFill>
              <a:srgbClr val="FF00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688595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Statin-Yan Etki</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841342"/>
            <a:ext cx="8427519" cy="4539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kış Çizelgesi: İşlem 4"/>
          <p:cNvSpPr/>
          <p:nvPr/>
        </p:nvSpPr>
        <p:spPr>
          <a:xfrm>
            <a:off x="827584" y="5589240"/>
            <a:ext cx="1584176" cy="216024"/>
          </a:xfrm>
          <a:prstGeom prst="flowChartProcess">
            <a:avLst/>
          </a:prstGeom>
          <a:ln w="12700">
            <a:solidFill>
              <a:srgbClr val="FF000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569452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İlaç tedavisi-Ezetimib </a:t>
            </a:r>
            <a:endParaRPr lang="tr-TR" dirty="0"/>
          </a:p>
        </p:txBody>
      </p:sp>
      <p:sp>
        <p:nvSpPr>
          <p:cNvPr id="3" name="İçerik Yer Tutucusu 2"/>
          <p:cNvSpPr>
            <a:spLocks noGrp="1"/>
          </p:cNvSpPr>
          <p:nvPr>
            <p:ph sz="quarter" idx="1"/>
          </p:nvPr>
        </p:nvSpPr>
        <p:spPr/>
        <p:txBody>
          <a:bodyPr>
            <a:normAutofit/>
          </a:bodyPr>
          <a:lstStyle/>
          <a:p>
            <a:r>
              <a:rPr lang="tr-TR" dirty="0" smtClean="0"/>
              <a:t>Kolesterol emilim inhibitörüdür.</a:t>
            </a:r>
          </a:p>
          <a:p>
            <a:r>
              <a:rPr lang="tr-TR" dirty="0"/>
              <a:t>Yağda eriyen vitamin emilimini bozmaksızın diyetle alınan kolesterolun ve biliyer kolesterolun intestinal emilimini bloke eder.</a:t>
            </a:r>
          </a:p>
          <a:p>
            <a:r>
              <a:rPr lang="tr-TR" dirty="0" smtClean="0"/>
              <a:t>Doz: 1x10mg</a:t>
            </a:r>
          </a:p>
          <a:p>
            <a:r>
              <a:rPr lang="tr-TR" dirty="0" smtClean="0"/>
              <a:t>LDL-K %18 </a:t>
            </a:r>
          </a:p>
          <a:p>
            <a:r>
              <a:rPr lang="tr-TR" dirty="0"/>
              <a:t>Statin-ezetimib kombinasyon tedavisi ile tek başına statin kullanan hastalara kıyasla LDL-K </a:t>
            </a:r>
            <a:r>
              <a:rPr lang="tr-TR" dirty="0" smtClean="0"/>
              <a:t> %15</a:t>
            </a:r>
            <a:endParaRPr lang="tr-TR" dirty="0"/>
          </a:p>
        </p:txBody>
      </p:sp>
      <p:cxnSp>
        <p:nvCxnSpPr>
          <p:cNvPr id="5" name="Düz Ok Bağlayıcısı 4"/>
          <p:cNvCxnSpPr/>
          <p:nvPr/>
        </p:nvCxnSpPr>
        <p:spPr>
          <a:xfrm>
            <a:off x="2800400" y="3720437"/>
            <a:ext cx="0" cy="360040"/>
          </a:xfrm>
          <a:prstGeom prst="straightConnector1">
            <a:avLst/>
          </a:prstGeom>
          <a:ln>
            <a:solidFill>
              <a:srgbClr val="0070C0"/>
            </a:solidFill>
            <a:tailEnd type="arrow"/>
          </a:ln>
        </p:spPr>
        <p:style>
          <a:lnRef idx="3">
            <a:schemeClr val="accent5"/>
          </a:lnRef>
          <a:fillRef idx="0">
            <a:schemeClr val="accent5"/>
          </a:fillRef>
          <a:effectRef idx="2">
            <a:schemeClr val="accent5"/>
          </a:effectRef>
          <a:fontRef idx="minor">
            <a:schemeClr val="tx1"/>
          </a:fontRef>
        </p:style>
      </p:cxnSp>
      <p:cxnSp>
        <p:nvCxnSpPr>
          <p:cNvPr id="6" name="Düz Ok Bağlayıcısı 5"/>
          <p:cNvCxnSpPr/>
          <p:nvPr/>
        </p:nvCxnSpPr>
        <p:spPr>
          <a:xfrm>
            <a:off x="7236296" y="4641805"/>
            <a:ext cx="0" cy="360040"/>
          </a:xfrm>
          <a:prstGeom prst="straightConnector1">
            <a:avLst/>
          </a:prstGeom>
          <a:ln>
            <a:solidFill>
              <a:srgbClr val="0070C0"/>
            </a:solidFill>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85215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Kolesterol </a:t>
            </a:r>
            <a:endParaRPr lang="tr-TR" dirty="0"/>
          </a:p>
        </p:txBody>
      </p:sp>
      <p:sp>
        <p:nvSpPr>
          <p:cNvPr id="3" name="İçerik Yer Tutucusu 2"/>
          <p:cNvSpPr>
            <a:spLocks noGrp="1"/>
          </p:cNvSpPr>
          <p:nvPr>
            <p:ph sz="quarter" idx="1"/>
          </p:nvPr>
        </p:nvSpPr>
        <p:spPr/>
        <p:txBody>
          <a:bodyPr/>
          <a:lstStyle/>
          <a:p>
            <a:r>
              <a:rPr lang="tr-TR" dirty="0" smtClean="0"/>
              <a:t>Tüm besinlerde bulunmakta</a:t>
            </a:r>
            <a:endParaRPr lang="tr-TR" dirty="0"/>
          </a:p>
          <a:p>
            <a:r>
              <a:rPr lang="tr-TR" dirty="0" smtClean="0"/>
              <a:t>Lipofilik</a:t>
            </a:r>
          </a:p>
          <a:p>
            <a:r>
              <a:rPr lang="tr-TR" dirty="0" smtClean="0"/>
              <a:t>Ana yapısı sterol çekirdeği        Asetil-Coa</a:t>
            </a:r>
          </a:p>
          <a:p>
            <a:endParaRPr lang="tr-TR" dirty="0"/>
          </a:p>
          <a:p>
            <a:r>
              <a:rPr lang="tr-TR" dirty="0" smtClean="0"/>
              <a:t>Ekzojen kolesterol ve endojen kolesterol </a:t>
            </a:r>
            <a:endParaRPr lang="tr-TR"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18" y="4365104"/>
            <a:ext cx="322983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ağ Ok 3"/>
          <p:cNvSpPr/>
          <p:nvPr/>
        </p:nvSpPr>
        <p:spPr>
          <a:xfrm>
            <a:off x="4788024" y="2495790"/>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115913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tedavisi-Ezetimib </a:t>
            </a:r>
          </a:p>
        </p:txBody>
      </p:sp>
      <p:sp>
        <p:nvSpPr>
          <p:cNvPr id="3" name="İçerik Yer Tutucusu 2"/>
          <p:cNvSpPr>
            <a:spLocks noGrp="1"/>
          </p:cNvSpPr>
          <p:nvPr>
            <p:ph sz="quarter" idx="1"/>
          </p:nvPr>
        </p:nvSpPr>
        <p:spPr/>
        <p:txBody>
          <a:bodyPr>
            <a:normAutofit/>
          </a:bodyPr>
          <a:lstStyle/>
          <a:p>
            <a:r>
              <a:rPr lang="tr-TR" dirty="0" smtClean="0"/>
              <a:t>Yan etki;</a:t>
            </a:r>
          </a:p>
          <a:p>
            <a:pPr lvl="1">
              <a:buFont typeface="Courier New" pitchFamily="49" charset="0"/>
              <a:buChar char="o"/>
            </a:pPr>
            <a:r>
              <a:rPr lang="tr-TR" dirty="0" smtClean="0"/>
              <a:t>Major bir yan etkisi yoktur.</a:t>
            </a:r>
          </a:p>
          <a:p>
            <a:pPr lvl="1">
              <a:buFont typeface="Courier New" pitchFamily="49" charset="0"/>
              <a:buChar char="o"/>
            </a:pPr>
            <a:r>
              <a:rPr lang="tr-TR" dirty="0" smtClean="0"/>
              <a:t>Diyare </a:t>
            </a:r>
          </a:p>
          <a:p>
            <a:pPr lvl="1">
              <a:buFont typeface="Courier New" pitchFamily="49" charset="0"/>
              <a:buChar char="o"/>
            </a:pPr>
            <a:r>
              <a:rPr lang="tr-TR" dirty="0" smtClean="0"/>
              <a:t>Karında şişkinlik</a:t>
            </a:r>
          </a:p>
          <a:p>
            <a:pPr lvl="1">
              <a:buFont typeface="Courier New" pitchFamily="49" charset="0"/>
              <a:buChar char="o"/>
            </a:pPr>
            <a:r>
              <a:rPr lang="tr-TR" dirty="0" smtClean="0"/>
              <a:t>Karın ağrısı</a:t>
            </a:r>
          </a:p>
          <a:p>
            <a:pPr lvl="1">
              <a:buFont typeface="Courier New" pitchFamily="49" charset="0"/>
              <a:buChar char="o"/>
            </a:pPr>
            <a:r>
              <a:rPr lang="tr-TR" dirty="0" smtClean="0"/>
              <a:t>Yorgunluk </a:t>
            </a:r>
          </a:p>
          <a:p>
            <a:r>
              <a:rPr lang="tr-TR" dirty="0" smtClean="0"/>
              <a:t>Gebelik </a:t>
            </a:r>
            <a:r>
              <a:rPr lang="tr-TR" dirty="0"/>
              <a:t>ve ciddi karaciğer hastalıklarında kontraendike</a:t>
            </a:r>
          </a:p>
          <a:p>
            <a:r>
              <a:rPr lang="tr-TR" dirty="0"/>
              <a:t>Statin intoleransı olanlarda </a:t>
            </a:r>
          </a:p>
          <a:p>
            <a:r>
              <a:rPr lang="tr-TR" dirty="0"/>
              <a:t>Yeterli lipid kontrolü sağlanamamışsa</a:t>
            </a:r>
          </a:p>
          <a:p>
            <a:pPr marL="45720" indent="0">
              <a:buNone/>
            </a:pPr>
            <a:endParaRPr lang="tr-TR" dirty="0" smtClean="0"/>
          </a:p>
          <a:p>
            <a:pPr marL="45720" indent="0">
              <a:buNone/>
            </a:pPr>
            <a:endParaRPr lang="tr-TR" dirty="0"/>
          </a:p>
          <a:p>
            <a:pPr marL="45720" indent="0">
              <a:buNone/>
            </a:pPr>
            <a:endParaRPr lang="tr-TR" dirty="0"/>
          </a:p>
        </p:txBody>
      </p:sp>
    </p:spTree>
    <p:extLst>
      <p:ext uri="{BB962C8B-B14F-4D97-AF65-F5344CB8AC3E}">
        <p14:creationId xmlns:p14="http://schemas.microsoft.com/office/powerpoint/2010/main" val="9420241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İlaç tedavisi-Safra Asidi Bağlayıcıları </a:t>
            </a:r>
            <a:endParaRPr lang="tr-TR" dirty="0"/>
          </a:p>
        </p:txBody>
      </p:sp>
      <p:sp>
        <p:nvSpPr>
          <p:cNvPr id="3" name="İçerik Yer Tutucusu 2"/>
          <p:cNvSpPr>
            <a:spLocks noGrp="1"/>
          </p:cNvSpPr>
          <p:nvPr>
            <p:ph sz="quarter" idx="1"/>
          </p:nvPr>
        </p:nvSpPr>
        <p:spPr/>
        <p:txBody>
          <a:bodyPr>
            <a:normAutofit/>
          </a:bodyPr>
          <a:lstStyle/>
          <a:p>
            <a:r>
              <a:rPr lang="tr-TR" dirty="0" smtClean="0"/>
              <a:t>Kolesevelam</a:t>
            </a:r>
            <a:r>
              <a:rPr lang="tr-TR" dirty="0"/>
              <a:t>, kolestiramin ve kolestipol </a:t>
            </a:r>
            <a:endParaRPr lang="tr-TR" dirty="0" smtClean="0"/>
          </a:p>
          <a:p>
            <a:r>
              <a:rPr lang="tr-TR" dirty="0" smtClean="0"/>
              <a:t>Emilemez ve sindirilemez</a:t>
            </a:r>
          </a:p>
          <a:p>
            <a:r>
              <a:rPr lang="tr-TR" dirty="0" smtClean="0"/>
              <a:t>Enterohepatik döngü </a:t>
            </a:r>
          </a:p>
          <a:p>
            <a:r>
              <a:rPr lang="tr-TR" dirty="0" smtClean="0"/>
              <a:t>Kolesterolün emilimi engellenir.</a:t>
            </a:r>
          </a:p>
          <a:p>
            <a:r>
              <a:rPr lang="tr-TR" dirty="0" smtClean="0"/>
              <a:t>Safra asidi sentezi </a:t>
            </a:r>
          </a:p>
          <a:p>
            <a:r>
              <a:rPr lang="tr-TR" dirty="0" smtClean="0"/>
              <a:t>LDL-K </a:t>
            </a:r>
          </a:p>
          <a:p>
            <a:r>
              <a:rPr lang="tr-TR" dirty="0"/>
              <a:t>Emziren ve gebelerde</a:t>
            </a:r>
          </a:p>
          <a:p>
            <a:endParaRPr lang="tr-TR" dirty="0"/>
          </a:p>
        </p:txBody>
      </p:sp>
      <p:sp>
        <p:nvSpPr>
          <p:cNvPr id="4" name="Simge &quot;Yok&quot; 3"/>
          <p:cNvSpPr/>
          <p:nvPr/>
        </p:nvSpPr>
        <p:spPr>
          <a:xfrm>
            <a:off x="4180649" y="2474823"/>
            <a:ext cx="288032" cy="36004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6" name="Düz Ok Bağlayıcısı 5"/>
          <p:cNvCxnSpPr/>
          <p:nvPr/>
        </p:nvCxnSpPr>
        <p:spPr>
          <a:xfrm>
            <a:off x="2204470" y="3910653"/>
            <a:ext cx="0" cy="360040"/>
          </a:xfrm>
          <a:prstGeom prst="straightConnector1">
            <a:avLst/>
          </a:prstGeom>
          <a:ln>
            <a:solidFill>
              <a:srgbClr val="0070C0"/>
            </a:solidFill>
            <a:tailEnd type="arrow"/>
          </a:ln>
        </p:spPr>
        <p:style>
          <a:lnRef idx="3">
            <a:schemeClr val="accent5"/>
          </a:lnRef>
          <a:fillRef idx="0">
            <a:schemeClr val="accent5"/>
          </a:fillRef>
          <a:effectRef idx="2">
            <a:schemeClr val="accent5"/>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198685"/>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Düz Ok Bağlayıcısı 8"/>
          <p:cNvCxnSpPr/>
          <p:nvPr/>
        </p:nvCxnSpPr>
        <p:spPr>
          <a:xfrm flipV="1">
            <a:off x="3779912" y="3356992"/>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91974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tedavisi-Safra Asidi Bağlayıcıları </a:t>
            </a:r>
          </a:p>
        </p:txBody>
      </p:sp>
      <p:sp>
        <p:nvSpPr>
          <p:cNvPr id="3" name="İçerik Yer Tutucusu 2"/>
          <p:cNvSpPr>
            <a:spLocks noGrp="1"/>
          </p:cNvSpPr>
          <p:nvPr>
            <p:ph sz="quarter" idx="1"/>
          </p:nvPr>
        </p:nvSpPr>
        <p:spPr/>
        <p:txBody>
          <a:bodyPr/>
          <a:lstStyle/>
          <a:p>
            <a:r>
              <a:rPr lang="tr-TR" dirty="0" smtClean="0"/>
              <a:t>Yan etkiler;</a:t>
            </a:r>
          </a:p>
          <a:p>
            <a:pPr lvl="1">
              <a:buFont typeface="Courier New" pitchFamily="49" charset="0"/>
              <a:buChar char="o"/>
            </a:pPr>
            <a:r>
              <a:rPr lang="tr-TR" dirty="0" smtClean="0"/>
              <a:t>Yağda eriyen vitamin eksikliği</a:t>
            </a:r>
          </a:p>
          <a:p>
            <a:pPr lvl="1">
              <a:buFont typeface="Courier New" pitchFamily="49" charset="0"/>
              <a:buChar char="o"/>
            </a:pPr>
            <a:r>
              <a:rPr lang="tr-TR" dirty="0" smtClean="0"/>
              <a:t>Gaz</a:t>
            </a:r>
          </a:p>
          <a:p>
            <a:pPr lvl="1">
              <a:buFont typeface="Courier New" pitchFamily="49" charset="0"/>
              <a:buChar char="o"/>
            </a:pPr>
            <a:r>
              <a:rPr lang="tr-TR" dirty="0" smtClean="0"/>
              <a:t>Kabızlık</a:t>
            </a:r>
          </a:p>
          <a:p>
            <a:pPr lvl="1">
              <a:buFont typeface="Courier New" pitchFamily="49" charset="0"/>
              <a:buChar char="o"/>
            </a:pPr>
            <a:r>
              <a:rPr lang="tr-TR" dirty="0" smtClean="0"/>
              <a:t>Bulantı</a:t>
            </a:r>
          </a:p>
          <a:p>
            <a:pPr lvl="1">
              <a:buFont typeface="Courier New" pitchFamily="49" charset="0"/>
              <a:buChar char="o"/>
            </a:pPr>
            <a:r>
              <a:rPr lang="tr-TR" dirty="0" smtClean="0"/>
              <a:t>İlaç emilimini engeller!     4 saat önce veya 1 saat sonra alınmalı </a:t>
            </a:r>
          </a:p>
          <a:p>
            <a:r>
              <a:rPr lang="tr-TR" dirty="0" smtClean="0"/>
              <a:t>TG </a:t>
            </a:r>
            <a:endParaRPr lang="tr-TR" dirty="0"/>
          </a:p>
          <a:p>
            <a:pPr lvl="1">
              <a:buFont typeface="Courier New" pitchFamily="49" charset="0"/>
              <a:buChar char="o"/>
            </a:pPr>
            <a:r>
              <a:rPr lang="tr-TR" dirty="0" smtClean="0"/>
              <a:t>TG &gt;300mg/dl ise kullanılmamalı</a:t>
            </a:r>
          </a:p>
          <a:p>
            <a:pPr lvl="1">
              <a:buFont typeface="Courier New" pitchFamily="49" charset="0"/>
              <a:buChar char="o"/>
            </a:pPr>
            <a:r>
              <a:rPr lang="tr-TR" dirty="0" smtClean="0"/>
              <a:t>Tedavi sırasında TG&gt;400mg/dl olduğunda kesilmeli</a:t>
            </a:r>
          </a:p>
        </p:txBody>
      </p:sp>
      <p:sp>
        <p:nvSpPr>
          <p:cNvPr id="4" name="Sağ Ok 3"/>
          <p:cNvSpPr/>
          <p:nvPr/>
        </p:nvSpPr>
        <p:spPr>
          <a:xfrm>
            <a:off x="4404264" y="3717032"/>
            <a:ext cx="2520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Ok Bağlayıcısı 7"/>
          <p:cNvCxnSpPr/>
          <p:nvPr/>
        </p:nvCxnSpPr>
        <p:spPr>
          <a:xfrm flipV="1">
            <a:off x="1763688" y="4365104"/>
            <a:ext cx="0" cy="3600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7799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İlaç Tedavisi-Fibratlar</a:t>
            </a:r>
            <a:endParaRPr lang="tr-TR" dirty="0"/>
          </a:p>
        </p:txBody>
      </p:sp>
      <p:sp>
        <p:nvSpPr>
          <p:cNvPr id="3" name="İçerik Yer Tutucusu 2"/>
          <p:cNvSpPr>
            <a:spLocks noGrp="1"/>
          </p:cNvSpPr>
          <p:nvPr>
            <p:ph sz="quarter" idx="1"/>
          </p:nvPr>
        </p:nvSpPr>
        <p:spPr/>
        <p:txBody>
          <a:bodyPr/>
          <a:lstStyle/>
          <a:p>
            <a:r>
              <a:rPr lang="tr-TR" dirty="0" smtClean="0"/>
              <a:t>Fenofibrat ve gemfibrozil</a:t>
            </a:r>
          </a:p>
          <a:p>
            <a:r>
              <a:rPr lang="tr-TR" dirty="0" smtClean="0"/>
              <a:t>PPAR-</a:t>
            </a:r>
            <a:r>
              <a:rPr lang="el-GR" dirty="0"/>
              <a:t>α </a:t>
            </a:r>
            <a:r>
              <a:rPr lang="tr-TR" dirty="0" smtClean="0"/>
              <a:t>agonisti</a:t>
            </a:r>
          </a:p>
          <a:p>
            <a:r>
              <a:rPr lang="tr-TR" dirty="0" smtClean="0"/>
              <a:t>Hipertrigliseridemi varlığında</a:t>
            </a:r>
          </a:p>
          <a:p>
            <a:endParaRPr lang="tr-TR" dirty="0"/>
          </a:p>
          <a:p>
            <a:r>
              <a:rPr lang="tr-TR" dirty="0" smtClean="0"/>
              <a:t>Yan etki;</a:t>
            </a:r>
          </a:p>
          <a:p>
            <a:pPr lvl="1">
              <a:buFont typeface="Courier New" pitchFamily="49" charset="0"/>
              <a:buChar char="o"/>
            </a:pPr>
            <a:r>
              <a:rPr lang="tr-TR" dirty="0" smtClean="0"/>
              <a:t>GİS problemleri</a:t>
            </a:r>
          </a:p>
          <a:p>
            <a:pPr lvl="1">
              <a:buFont typeface="Courier New" pitchFamily="49" charset="0"/>
              <a:buChar char="o"/>
            </a:pPr>
            <a:r>
              <a:rPr lang="tr-TR" dirty="0" smtClean="0"/>
              <a:t>Döküntü</a:t>
            </a:r>
          </a:p>
          <a:p>
            <a:pPr lvl="1">
              <a:buFont typeface="Courier New" pitchFamily="49" charset="0"/>
              <a:buChar char="o"/>
            </a:pPr>
            <a:r>
              <a:rPr lang="tr-TR" dirty="0" smtClean="0"/>
              <a:t>Miyopati       statinlerden 5,5 kat fazla</a:t>
            </a:r>
          </a:p>
          <a:p>
            <a:pPr lvl="1">
              <a:buFont typeface="Courier New" pitchFamily="49" charset="0"/>
              <a:buChar char="o"/>
            </a:pPr>
            <a:r>
              <a:rPr lang="tr-TR" dirty="0" smtClean="0"/>
              <a:t>Safra taşı</a:t>
            </a:r>
          </a:p>
          <a:p>
            <a:pPr lvl="1">
              <a:buFont typeface="Courier New" pitchFamily="49" charset="0"/>
              <a:buChar char="o"/>
            </a:pPr>
            <a:r>
              <a:rPr lang="tr-TR" dirty="0" smtClean="0"/>
              <a:t>KCFT yüksekliği</a:t>
            </a:r>
          </a:p>
          <a:p>
            <a:endParaRPr lang="tr-TR" dirty="0"/>
          </a:p>
        </p:txBody>
      </p:sp>
      <p:sp>
        <p:nvSpPr>
          <p:cNvPr id="4" name="Sağ Ok 3"/>
          <p:cNvSpPr/>
          <p:nvPr/>
        </p:nvSpPr>
        <p:spPr>
          <a:xfrm>
            <a:off x="2723699" y="4725144"/>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236583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İlaç Tedavisi-Niasin </a:t>
            </a:r>
            <a:endParaRPr lang="tr-TR" dirty="0"/>
          </a:p>
        </p:txBody>
      </p:sp>
      <p:sp>
        <p:nvSpPr>
          <p:cNvPr id="3" name="İçerik Yer Tutucusu 2"/>
          <p:cNvSpPr>
            <a:spLocks noGrp="1"/>
          </p:cNvSpPr>
          <p:nvPr>
            <p:ph sz="quarter" idx="1"/>
          </p:nvPr>
        </p:nvSpPr>
        <p:spPr/>
        <p:txBody>
          <a:bodyPr/>
          <a:lstStyle/>
          <a:p>
            <a:r>
              <a:rPr lang="tr-TR" dirty="0" smtClean="0"/>
              <a:t>Karaciğerde VLDL sekresyonunu</a:t>
            </a:r>
          </a:p>
          <a:p>
            <a:pPr marL="320040" lvl="1" indent="0">
              <a:buNone/>
            </a:pPr>
            <a:r>
              <a:rPr lang="tr-TR" dirty="0" smtClean="0"/>
              <a:t>        IDL ve LDL azalmış olur. (%15)</a:t>
            </a:r>
          </a:p>
          <a:p>
            <a:r>
              <a:rPr lang="tr-TR" dirty="0" smtClean="0"/>
              <a:t>Karaciğerde apo A1 </a:t>
            </a:r>
          </a:p>
          <a:p>
            <a:pPr marL="0" indent="0">
              <a:buNone/>
            </a:pPr>
            <a:r>
              <a:rPr lang="tr-TR" dirty="0"/>
              <a:t> </a:t>
            </a:r>
            <a:r>
              <a:rPr lang="tr-TR" dirty="0" smtClean="0"/>
              <a:t>          HDL-K     (%25)</a:t>
            </a:r>
          </a:p>
          <a:p>
            <a:r>
              <a:rPr lang="tr-TR" dirty="0" smtClean="0"/>
              <a:t>TG düzeylerini %20-40</a:t>
            </a:r>
          </a:p>
          <a:p>
            <a:endParaRPr lang="tr-TR" dirty="0"/>
          </a:p>
          <a:p>
            <a:r>
              <a:rPr lang="tr-TR" dirty="0" smtClean="0"/>
              <a:t>Fibrat tedavisine rağmen TG &gt;500mg/dl olanlarda</a:t>
            </a:r>
          </a:p>
          <a:p>
            <a:endParaRPr lang="tr-TR" dirty="0"/>
          </a:p>
          <a:p>
            <a:endParaRPr lang="tr-TR" dirty="0"/>
          </a:p>
        </p:txBody>
      </p:sp>
      <p:cxnSp>
        <p:nvCxnSpPr>
          <p:cNvPr id="5" name="Düz Ok Bağlayıcısı 4"/>
          <p:cNvCxnSpPr/>
          <p:nvPr/>
        </p:nvCxnSpPr>
        <p:spPr>
          <a:xfrm>
            <a:off x="5626527" y="1540691"/>
            <a:ext cx="0" cy="360040"/>
          </a:xfrm>
          <a:prstGeom prst="straightConnector1">
            <a:avLst/>
          </a:prstGeom>
          <a:ln>
            <a:solidFill>
              <a:srgbClr val="0070C0"/>
            </a:solidFill>
            <a:tailEnd type="arrow"/>
          </a:ln>
        </p:spPr>
        <p:style>
          <a:lnRef idx="3">
            <a:schemeClr val="accent5"/>
          </a:lnRef>
          <a:fillRef idx="0">
            <a:schemeClr val="accent5"/>
          </a:fillRef>
          <a:effectRef idx="2">
            <a:schemeClr val="accent5"/>
          </a:effectRef>
          <a:fontRef idx="minor">
            <a:schemeClr val="tx1"/>
          </a:fontRef>
        </p:style>
      </p:cxnSp>
      <p:sp>
        <p:nvSpPr>
          <p:cNvPr id="7" name="Bükülü Ok 6"/>
          <p:cNvSpPr/>
          <p:nvPr/>
        </p:nvSpPr>
        <p:spPr>
          <a:xfrm rot="10800000" flipH="1">
            <a:off x="1344261" y="1900731"/>
            <a:ext cx="360040" cy="3346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10" name="Düz Ok Bağlayıcısı 9"/>
          <p:cNvCxnSpPr/>
          <p:nvPr/>
        </p:nvCxnSpPr>
        <p:spPr>
          <a:xfrm flipV="1">
            <a:off x="4037735" y="2396875"/>
            <a:ext cx="0"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Bükülü Ok 10"/>
          <p:cNvSpPr/>
          <p:nvPr/>
        </p:nvSpPr>
        <p:spPr>
          <a:xfrm rot="10800000" flipH="1">
            <a:off x="1344261" y="2861958"/>
            <a:ext cx="360040" cy="3346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12" name="Düz Ok Bağlayıcısı 11"/>
          <p:cNvCxnSpPr/>
          <p:nvPr/>
        </p:nvCxnSpPr>
        <p:spPr>
          <a:xfrm flipV="1">
            <a:off x="2771800" y="2899505"/>
            <a:ext cx="0" cy="28803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Düz Ok Bağlayıcısı 12"/>
          <p:cNvCxnSpPr/>
          <p:nvPr/>
        </p:nvCxnSpPr>
        <p:spPr>
          <a:xfrm>
            <a:off x="4427984" y="3356992"/>
            <a:ext cx="0" cy="360040"/>
          </a:xfrm>
          <a:prstGeom prst="straightConnector1">
            <a:avLst/>
          </a:prstGeom>
          <a:ln>
            <a:solidFill>
              <a:srgbClr val="0070C0"/>
            </a:solidFill>
            <a:tailEnd type="arrow"/>
          </a:ln>
        </p:spPr>
        <p:style>
          <a:lnRef idx="3">
            <a:schemeClr val="accent5"/>
          </a:lnRef>
          <a:fillRef idx="0">
            <a:schemeClr val="accent5"/>
          </a:fillRef>
          <a:effectRef idx="2">
            <a:schemeClr val="accent5"/>
          </a:effectRef>
          <a:fontRef idx="minor">
            <a:schemeClr val="tx1"/>
          </a:fontRef>
        </p:style>
      </p:cxnSp>
      <p:sp>
        <p:nvSpPr>
          <p:cNvPr id="14" name="Dikdörtgen 13"/>
          <p:cNvSpPr/>
          <p:nvPr/>
        </p:nvSpPr>
        <p:spPr>
          <a:xfrm>
            <a:off x="1013686" y="5229200"/>
            <a:ext cx="727280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t>Niasin ile kardiyovaskuler korumada net bir yarar </a:t>
            </a:r>
            <a:r>
              <a:rPr lang="tr-TR" sz="2000" b="1" dirty="0" smtClean="0"/>
              <a:t>gösterilemediği için </a:t>
            </a:r>
            <a:r>
              <a:rPr lang="tr-TR" sz="2000" b="1" dirty="0"/>
              <a:t>bu </a:t>
            </a:r>
            <a:r>
              <a:rPr lang="tr-TR" sz="2000" b="1" dirty="0" smtClean="0"/>
              <a:t>amaçla </a:t>
            </a:r>
            <a:r>
              <a:rPr lang="tr-TR" sz="2000" b="1" dirty="0"/>
              <a:t>rutin olarak</a:t>
            </a:r>
          </a:p>
          <a:p>
            <a:pPr algn="ctr"/>
            <a:r>
              <a:rPr lang="tr-TR" sz="2000" b="1" dirty="0"/>
              <a:t>k</a:t>
            </a:r>
            <a:r>
              <a:rPr lang="tr-TR" sz="2000" b="1" dirty="0" smtClean="0"/>
              <a:t>ullanılmamalıdır.</a:t>
            </a:r>
            <a:endParaRPr lang="tr-TR" sz="2000" b="1" dirty="0"/>
          </a:p>
        </p:txBody>
      </p:sp>
    </p:spTree>
    <p:extLst>
      <p:ext uri="{BB962C8B-B14F-4D97-AF65-F5344CB8AC3E}">
        <p14:creationId xmlns:p14="http://schemas.microsoft.com/office/powerpoint/2010/main" val="34156483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İlaç Tedavisi-Niasin </a:t>
            </a:r>
          </a:p>
        </p:txBody>
      </p:sp>
      <p:sp>
        <p:nvSpPr>
          <p:cNvPr id="3" name="İçerik Yer Tutucusu 2"/>
          <p:cNvSpPr>
            <a:spLocks noGrp="1"/>
          </p:cNvSpPr>
          <p:nvPr>
            <p:ph sz="quarter" idx="1"/>
          </p:nvPr>
        </p:nvSpPr>
        <p:spPr/>
        <p:txBody>
          <a:bodyPr/>
          <a:lstStyle/>
          <a:p>
            <a:r>
              <a:rPr lang="tr-TR" dirty="0" smtClean="0"/>
              <a:t>Yan etki;</a:t>
            </a:r>
          </a:p>
          <a:p>
            <a:pPr lvl="1">
              <a:buFont typeface="Courier New" pitchFamily="49" charset="0"/>
              <a:buChar char="o"/>
            </a:pPr>
            <a:r>
              <a:rPr lang="tr-TR" dirty="0" smtClean="0"/>
              <a:t>Hiperglisemi     DM’de dikkat!</a:t>
            </a:r>
          </a:p>
          <a:p>
            <a:pPr lvl="1">
              <a:buFont typeface="Courier New" pitchFamily="49" charset="0"/>
              <a:buChar char="o"/>
            </a:pPr>
            <a:r>
              <a:rPr lang="tr-TR" dirty="0" smtClean="0"/>
              <a:t>Ateş basması</a:t>
            </a:r>
          </a:p>
          <a:p>
            <a:pPr lvl="1">
              <a:buFont typeface="Courier New" pitchFamily="49" charset="0"/>
              <a:buChar char="o"/>
            </a:pPr>
            <a:r>
              <a:rPr lang="tr-TR" dirty="0" smtClean="0"/>
              <a:t>Hepatotoksisite, fulminan hepatit</a:t>
            </a:r>
          </a:p>
          <a:p>
            <a:pPr lvl="1">
              <a:buFont typeface="Courier New" pitchFamily="49" charset="0"/>
              <a:buChar char="o"/>
            </a:pPr>
            <a:r>
              <a:rPr lang="tr-TR" dirty="0" smtClean="0"/>
              <a:t>Hiperürisemi</a:t>
            </a:r>
          </a:p>
          <a:p>
            <a:pPr lvl="1">
              <a:buFont typeface="Courier New" pitchFamily="49" charset="0"/>
              <a:buChar char="o"/>
            </a:pPr>
            <a:r>
              <a:rPr lang="tr-TR" dirty="0" smtClean="0"/>
              <a:t>Gastrointestinal semptomlar (%20 bulantı)</a:t>
            </a:r>
          </a:p>
          <a:p>
            <a:pPr lvl="1"/>
            <a:endParaRPr lang="tr-TR" dirty="0" smtClean="0"/>
          </a:p>
          <a:p>
            <a:pPr lvl="1"/>
            <a:endParaRPr lang="tr-TR" dirty="0" smtClean="0"/>
          </a:p>
          <a:p>
            <a:pPr lvl="1"/>
            <a:endParaRPr lang="tr-TR" dirty="0"/>
          </a:p>
        </p:txBody>
      </p:sp>
      <p:sp>
        <p:nvSpPr>
          <p:cNvPr id="4" name="Sağ Ok 3"/>
          <p:cNvSpPr/>
          <p:nvPr/>
        </p:nvSpPr>
        <p:spPr>
          <a:xfrm>
            <a:off x="3144090" y="2040648"/>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385043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İlaç Tedavisi-Omega 3 Yağ Asitleri </a:t>
            </a:r>
            <a:endParaRPr lang="tr-TR" dirty="0"/>
          </a:p>
        </p:txBody>
      </p:sp>
      <p:sp>
        <p:nvSpPr>
          <p:cNvPr id="3" name="İçerik Yer Tutucusu 2"/>
          <p:cNvSpPr>
            <a:spLocks noGrp="1"/>
          </p:cNvSpPr>
          <p:nvPr>
            <p:ph sz="quarter" idx="1"/>
          </p:nvPr>
        </p:nvSpPr>
        <p:spPr>
          <a:xfrm>
            <a:off x="914400" y="1447800"/>
            <a:ext cx="7906072" cy="4572000"/>
          </a:xfrm>
        </p:spPr>
        <p:txBody>
          <a:bodyPr/>
          <a:lstStyle/>
          <a:p>
            <a:r>
              <a:rPr lang="tr-TR" dirty="0"/>
              <a:t>Uzun zincirli omega-3 poliansature yağ </a:t>
            </a:r>
            <a:r>
              <a:rPr lang="tr-TR" dirty="0" smtClean="0"/>
              <a:t>asitleri; eikosapentaenoik </a:t>
            </a:r>
            <a:r>
              <a:rPr lang="tr-TR" dirty="0"/>
              <a:t>asit (EPA) ve dokosaheksaenoik asit (DHA</a:t>
            </a:r>
            <a:r>
              <a:rPr lang="tr-TR" dirty="0" smtClean="0"/>
              <a:t>)</a:t>
            </a:r>
          </a:p>
          <a:p>
            <a:r>
              <a:rPr lang="tr-TR" dirty="0" smtClean="0"/>
              <a:t>Balık yağı</a:t>
            </a:r>
          </a:p>
          <a:p>
            <a:r>
              <a:rPr lang="tr-TR" dirty="0" smtClean="0"/>
              <a:t>Trigliserit </a:t>
            </a:r>
          </a:p>
          <a:p>
            <a:r>
              <a:rPr lang="tr-TR" dirty="0" smtClean="0"/>
              <a:t>LDL düzeyini etkilemeden aterojenik etkisi</a:t>
            </a:r>
          </a:p>
          <a:p>
            <a:r>
              <a:rPr lang="tr-TR" dirty="0" smtClean="0"/>
              <a:t>Günde </a:t>
            </a:r>
            <a:r>
              <a:rPr lang="tr-TR" dirty="0"/>
              <a:t>3 g’dan fazla EPA+DHA </a:t>
            </a:r>
            <a:r>
              <a:rPr lang="tr-TR" dirty="0" smtClean="0"/>
              <a:t>alanlarda     Kanama riski</a:t>
            </a:r>
          </a:p>
          <a:p>
            <a:r>
              <a:rPr lang="tr-TR" dirty="0" smtClean="0"/>
              <a:t>Gebelikte </a:t>
            </a:r>
            <a:endParaRPr lang="tr-TR" dirty="0"/>
          </a:p>
        </p:txBody>
      </p:sp>
      <p:cxnSp>
        <p:nvCxnSpPr>
          <p:cNvPr id="5" name="Düz Ok Bağlayıcısı 4"/>
          <p:cNvCxnSpPr/>
          <p:nvPr/>
        </p:nvCxnSpPr>
        <p:spPr>
          <a:xfrm>
            <a:off x="2687915" y="3284984"/>
            <a:ext cx="0" cy="360040"/>
          </a:xfrm>
          <a:prstGeom prst="straightConnector1">
            <a:avLst/>
          </a:prstGeom>
          <a:ln>
            <a:solidFill>
              <a:srgbClr val="0070C0"/>
            </a:solidFill>
            <a:tailEnd type="arrow"/>
          </a:ln>
        </p:spPr>
        <p:style>
          <a:lnRef idx="3">
            <a:schemeClr val="accent5"/>
          </a:lnRef>
          <a:fillRef idx="0">
            <a:schemeClr val="accent5"/>
          </a:fillRef>
          <a:effectRef idx="2">
            <a:schemeClr val="accent5"/>
          </a:effectRef>
          <a:fontRef idx="minor">
            <a:schemeClr val="tx1"/>
          </a:fontRef>
        </p:style>
      </p:cxnSp>
      <p:cxnSp>
        <p:nvCxnSpPr>
          <p:cNvPr id="6" name="Düz Ok Bağlayıcısı 5"/>
          <p:cNvCxnSpPr/>
          <p:nvPr/>
        </p:nvCxnSpPr>
        <p:spPr>
          <a:xfrm>
            <a:off x="7020272" y="3754661"/>
            <a:ext cx="0" cy="360040"/>
          </a:xfrm>
          <a:prstGeom prst="straightConnector1">
            <a:avLst/>
          </a:prstGeom>
          <a:ln>
            <a:solidFill>
              <a:srgbClr val="0070C0"/>
            </a:solidFill>
            <a:tailEnd type="arrow"/>
          </a:ln>
        </p:spPr>
        <p:style>
          <a:lnRef idx="3">
            <a:schemeClr val="accent5"/>
          </a:lnRef>
          <a:fillRef idx="0">
            <a:schemeClr val="accent5"/>
          </a:fillRef>
          <a:effectRef idx="2">
            <a:schemeClr val="accent5"/>
          </a:effectRef>
          <a:fontRef idx="minor">
            <a:schemeClr val="tx1"/>
          </a:fontRef>
        </p:style>
      </p:cxnSp>
      <p:sp>
        <p:nvSpPr>
          <p:cNvPr id="7" name="Sağ Ok 6"/>
          <p:cNvSpPr/>
          <p:nvPr/>
        </p:nvSpPr>
        <p:spPr>
          <a:xfrm>
            <a:off x="6622466" y="4264094"/>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407" y="4493572"/>
            <a:ext cx="5040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9625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İlaç Tedavisi</a:t>
            </a:r>
            <a:endParaRPr lang="tr-TR" dirty="0"/>
          </a:p>
        </p:txBody>
      </p:sp>
      <p:sp>
        <p:nvSpPr>
          <p:cNvPr id="3" name="İçerik Yer Tutucusu 2"/>
          <p:cNvSpPr>
            <a:spLocks noGrp="1"/>
          </p:cNvSpPr>
          <p:nvPr>
            <p:ph sz="quarter" idx="1"/>
          </p:nvPr>
        </p:nvSpPr>
        <p:spPr/>
        <p:txBody>
          <a:bodyPr/>
          <a:lstStyle/>
          <a:p>
            <a:r>
              <a:rPr lang="tr-TR" dirty="0" smtClean="0"/>
              <a:t>Afarez; </a:t>
            </a:r>
          </a:p>
          <a:p>
            <a:pPr lvl="1">
              <a:buFont typeface="Courier New" pitchFamily="49" charset="0"/>
              <a:buChar char="o"/>
            </a:pPr>
            <a:r>
              <a:rPr lang="tr-TR" dirty="0"/>
              <a:t>LDL-K </a:t>
            </a:r>
            <a:r>
              <a:rPr lang="tr-TR" dirty="0" smtClean="0"/>
              <a:t>yüksekliği </a:t>
            </a:r>
            <a:r>
              <a:rPr lang="tr-TR" dirty="0"/>
              <a:t>olup medikal tedavi ile tedavi hedefine ulaşılamayan belirlenmiş ASKVH veya kardiyovaskuler </a:t>
            </a:r>
            <a:r>
              <a:rPr lang="tr-TR" dirty="0" smtClean="0"/>
              <a:t>açıdan yüksek </a:t>
            </a:r>
            <a:r>
              <a:rPr lang="tr-TR" dirty="0"/>
              <a:t>riskli </a:t>
            </a:r>
            <a:r>
              <a:rPr lang="tr-TR" dirty="0" smtClean="0"/>
              <a:t>hastalar</a:t>
            </a:r>
          </a:p>
          <a:p>
            <a:pPr lvl="1">
              <a:buFont typeface="Courier New" pitchFamily="49" charset="0"/>
              <a:buChar char="o"/>
            </a:pPr>
            <a:r>
              <a:rPr lang="tr-TR" dirty="0"/>
              <a:t>HTG’e bağlı akut pankreatit tanılı veya medikal tedavi ile kontrol altına alınamayan ve daha </a:t>
            </a:r>
            <a:r>
              <a:rPr lang="tr-TR" dirty="0" smtClean="0"/>
              <a:t>önce </a:t>
            </a:r>
            <a:r>
              <a:rPr lang="tr-TR" dirty="0"/>
              <a:t>pankreatit </a:t>
            </a:r>
            <a:r>
              <a:rPr lang="tr-TR" dirty="0" smtClean="0"/>
              <a:t>öykusu </a:t>
            </a:r>
            <a:r>
              <a:rPr lang="tr-TR" dirty="0"/>
              <a:t>olan ciddi TG </a:t>
            </a:r>
            <a:r>
              <a:rPr lang="tr-TR" dirty="0" smtClean="0"/>
              <a:t>yüksekliği</a:t>
            </a:r>
          </a:p>
          <a:p>
            <a:endParaRPr lang="tr-TR" dirty="0" smtClean="0"/>
          </a:p>
          <a:p>
            <a:r>
              <a:rPr lang="tr-TR" dirty="0"/>
              <a:t>PCSK9 İnhibitörleri (Evolocumab)</a:t>
            </a:r>
          </a:p>
          <a:p>
            <a:endParaRPr lang="tr-TR" dirty="0"/>
          </a:p>
        </p:txBody>
      </p:sp>
    </p:spTree>
    <p:extLst>
      <p:ext uri="{BB962C8B-B14F-4D97-AF65-F5344CB8AC3E}">
        <p14:creationId xmlns:p14="http://schemas.microsoft.com/office/powerpoint/2010/main" val="26030145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Kombinasyon Tedavisi</a:t>
            </a:r>
            <a:endParaRPr lang="tr-TR" dirty="0"/>
          </a:p>
        </p:txBody>
      </p:sp>
      <p:pic>
        <p:nvPicPr>
          <p:cNvPr id="4"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403648" y="1340768"/>
            <a:ext cx="5328592" cy="531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8041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Hipertrigliseridemi Tedavisi</a:t>
            </a:r>
            <a:endParaRPr lang="tr-TR" dirty="0"/>
          </a:p>
        </p:txBody>
      </p:sp>
      <p:sp>
        <p:nvSpPr>
          <p:cNvPr id="3" name="İçerik Yer Tutucusu 2"/>
          <p:cNvSpPr>
            <a:spLocks noGrp="1"/>
          </p:cNvSpPr>
          <p:nvPr>
            <p:ph sz="quarter" idx="1"/>
          </p:nvPr>
        </p:nvSpPr>
        <p:spPr/>
        <p:txBody>
          <a:bodyPr/>
          <a:lstStyle/>
          <a:p>
            <a:r>
              <a:rPr lang="tr-TR" dirty="0" smtClean="0"/>
              <a:t>Sekonder nedenlerin tedavisi</a:t>
            </a:r>
          </a:p>
          <a:p>
            <a:r>
              <a:rPr lang="tr-TR" dirty="0" smtClean="0"/>
              <a:t>Yaşam tarzı yönetimi!</a:t>
            </a:r>
          </a:p>
          <a:p>
            <a:endParaRPr lang="tr-TR" dirty="0"/>
          </a:p>
          <a:p>
            <a:r>
              <a:rPr lang="tr-TR" dirty="0" smtClean="0"/>
              <a:t>Şiddetli HTG; günlük yağ alımında ciddi kısıtlama</a:t>
            </a:r>
          </a:p>
        </p:txBody>
      </p:sp>
    </p:spTree>
    <p:extLst>
      <p:ext uri="{BB962C8B-B14F-4D97-AF65-F5344CB8AC3E}">
        <p14:creationId xmlns:p14="http://schemas.microsoft.com/office/powerpoint/2010/main" val="2924876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Kolesterol</a:t>
            </a:r>
            <a:endParaRPr lang="tr-TR" dirty="0"/>
          </a:p>
        </p:txBody>
      </p:sp>
      <p:sp>
        <p:nvSpPr>
          <p:cNvPr id="3" name="İçerik Yer Tutucusu 2"/>
          <p:cNvSpPr>
            <a:spLocks noGrp="1"/>
          </p:cNvSpPr>
          <p:nvPr>
            <p:ph sz="quarter" idx="1"/>
          </p:nvPr>
        </p:nvSpPr>
        <p:spPr/>
        <p:txBody>
          <a:bodyPr/>
          <a:lstStyle/>
          <a:p>
            <a:r>
              <a:rPr lang="tr-TR" dirty="0" smtClean="0"/>
              <a:t>Besinlerle alınan kolesterol          %15’den az</a:t>
            </a:r>
          </a:p>
          <a:p>
            <a:r>
              <a:rPr lang="tr-TR" dirty="0" smtClean="0"/>
              <a:t>Doymuş yağlardan oluşan diyet         %15-25</a:t>
            </a:r>
          </a:p>
          <a:p>
            <a:pPr lvl="1">
              <a:buFont typeface="Courier New" pitchFamily="49" charset="0"/>
              <a:buChar char="o"/>
            </a:pPr>
            <a:r>
              <a:rPr lang="tr-TR" dirty="0" smtClean="0"/>
              <a:t>Karaciğerde yağ deposu artar. </a:t>
            </a:r>
          </a:p>
          <a:p>
            <a:pPr lvl="1">
              <a:buFont typeface="Courier New" pitchFamily="49" charset="0"/>
              <a:buChar char="o"/>
            </a:pPr>
            <a:r>
              <a:rPr lang="tr-TR" dirty="0" smtClean="0"/>
              <a:t>Doymuş yağ konsantrasyonunu azalt! </a:t>
            </a:r>
          </a:p>
          <a:p>
            <a:r>
              <a:rPr lang="tr-TR" dirty="0" smtClean="0"/>
              <a:t>Yüksek düzeyde doymamış yağ asitlerinin alınması   	hafif düşürür </a:t>
            </a:r>
          </a:p>
          <a:p>
            <a:r>
              <a:rPr lang="tr-TR" dirty="0"/>
              <a:t>İnsülin veya Tirodi hormon eksikliği </a:t>
            </a:r>
            <a:endParaRPr lang="tr-TR" dirty="0" smtClean="0"/>
          </a:p>
          <a:p>
            <a:r>
              <a:rPr lang="tr-TR" dirty="0" smtClean="0"/>
              <a:t>Genetik bozukluklar</a:t>
            </a:r>
            <a:endParaRPr lang="tr-TR" dirty="0"/>
          </a:p>
          <a:p>
            <a:pPr marL="0" indent="0">
              <a:buNone/>
            </a:pPr>
            <a:endParaRPr lang="tr-TR" dirty="0"/>
          </a:p>
          <a:p>
            <a:pPr marL="502920" indent="-457200"/>
            <a:endParaRPr lang="tr-TR" dirty="0" smtClean="0"/>
          </a:p>
        </p:txBody>
      </p:sp>
      <p:sp>
        <p:nvSpPr>
          <p:cNvPr id="4" name="Sağ Ok 3"/>
          <p:cNvSpPr/>
          <p:nvPr/>
        </p:nvSpPr>
        <p:spPr>
          <a:xfrm>
            <a:off x="5004048" y="155679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5583750" y="1997224"/>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1403648" y="3708940"/>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593433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Hipertrigliseridemi Tedavisi</a:t>
            </a:r>
          </a:p>
        </p:txBody>
      </p:sp>
      <p:sp>
        <p:nvSpPr>
          <p:cNvPr id="3" name="İçerik Yer Tutucusu 2"/>
          <p:cNvSpPr>
            <a:spLocks noGrp="1"/>
          </p:cNvSpPr>
          <p:nvPr>
            <p:ph sz="quarter" idx="1"/>
          </p:nvPr>
        </p:nvSpPr>
        <p:spPr/>
        <p:txBody>
          <a:bodyPr/>
          <a:lstStyle/>
          <a:p>
            <a:r>
              <a:rPr lang="tr-TR" dirty="0"/>
              <a:t>Hafif ve Orta düzeydeki HTG;</a:t>
            </a:r>
          </a:p>
          <a:p>
            <a:pPr lvl="1">
              <a:buFont typeface="Courier New" pitchFamily="49" charset="0"/>
              <a:buChar char="o"/>
            </a:pPr>
            <a:r>
              <a:rPr lang="tr-TR" dirty="0"/>
              <a:t>Kalori kısıtlaması</a:t>
            </a:r>
          </a:p>
          <a:p>
            <a:pPr lvl="1">
              <a:buFont typeface="Courier New" pitchFamily="49" charset="0"/>
              <a:buChar char="o"/>
            </a:pPr>
            <a:r>
              <a:rPr lang="tr-TR" dirty="0"/>
              <a:t>Ağırlık kontrolü</a:t>
            </a:r>
          </a:p>
          <a:p>
            <a:pPr lvl="1">
              <a:buFont typeface="Courier New" pitchFamily="49" charset="0"/>
              <a:buChar char="o"/>
            </a:pPr>
            <a:r>
              <a:rPr lang="tr-TR" dirty="0"/>
              <a:t>Fazla karbonhidrat alımının kısıtlanması</a:t>
            </a:r>
          </a:p>
          <a:p>
            <a:pPr lvl="1">
              <a:buFont typeface="Courier New" pitchFamily="49" charset="0"/>
              <a:buChar char="o"/>
            </a:pPr>
            <a:r>
              <a:rPr lang="tr-TR" dirty="0"/>
              <a:t>Konsantre şeker ve fruktoz alımının engellenmesi</a:t>
            </a:r>
          </a:p>
          <a:p>
            <a:pPr lvl="1">
              <a:buFont typeface="Courier New" pitchFamily="49" charset="0"/>
              <a:buChar char="o"/>
            </a:pPr>
            <a:r>
              <a:rPr lang="tr-TR" dirty="0"/>
              <a:t>Glisemik indeksi </a:t>
            </a:r>
            <a:r>
              <a:rPr lang="tr-TR" dirty="0" smtClean="0"/>
              <a:t>yüksek besinlerin </a:t>
            </a:r>
            <a:r>
              <a:rPr lang="tr-TR" dirty="0"/>
              <a:t>kısıtlanması</a:t>
            </a:r>
          </a:p>
          <a:p>
            <a:pPr lvl="1">
              <a:buFont typeface="Courier New" pitchFamily="49" charset="0"/>
              <a:buChar char="o"/>
            </a:pPr>
            <a:r>
              <a:rPr lang="tr-TR" dirty="0"/>
              <a:t>Omega 3 tüketiminin artması</a:t>
            </a:r>
          </a:p>
          <a:p>
            <a:pPr lvl="1">
              <a:buFont typeface="Courier New" pitchFamily="49" charset="0"/>
              <a:buChar char="o"/>
            </a:pPr>
            <a:r>
              <a:rPr lang="tr-TR" dirty="0"/>
              <a:t>Egzersiz </a:t>
            </a:r>
          </a:p>
          <a:p>
            <a:endParaRPr lang="tr-TR" dirty="0"/>
          </a:p>
        </p:txBody>
      </p:sp>
    </p:spTree>
    <p:extLst>
      <p:ext uri="{BB962C8B-B14F-4D97-AF65-F5344CB8AC3E}">
        <p14:creationId xmlns:p14="http://schemas.microsoft.com/office/powerpoint/2010/main" val="22876356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Hipertrigliseridemi Tedavisi</a:t>
            </a:r>
          </a:p>
        </p:txBody>
      </p:sp>
      <p:sp>
        <p:nvSpPr>
          <p:cNvPr id="3" name="İçerik Yer Tutucusu 2"/>
          <p:cNvSpPr>
            <a:spLocks noGrp="1"/>
          </p:cNvSpPr>
          <p:nvPr>
            <p:ph sz="quarter" idx="1"/>
          </p:nvPr>
        </p:nvSpPr>
        <p:spPr/>
        <p:txBody>
          <a:bodyPr/>
          <a:lstStyle/>
          <a:p>
            <a:r>
              <a:rPr lang="tr-TR" dirty="0" smtClean="0"/>
              <a:t>Hafif ve Orta düzeydeki HTG; yaşam tarzı değişikliği ve uygun tıbbi beslenme tedavisine rağmen TG&gt;200mg/dl olan yüksek ASKVH </a:t>
            </a:r>
            <a:r>
              <a:rPr lang="tr-TR" dirty="0"/>
              <a:t>riskli </a:t>
            </a:r>
            <a:r>
              <a:rPr lang="tr-TR" dirty="0" smtClean="0"/>
              <a:t> olgularda ilaç tedavisi olarak öncelikle statinler tercih edilmelidir.</a:t>
            </a:r>
          </a:p>
          <a:p>
            <a:r>
              <a:rPr lang="tr-TR" dirty="0" smtClean="0"/>
              <a:t>Neden statin ? </a:t>
            </a:r>
            <a:endParaRPr lang="tr-TR" dirty="0"/>
          </a:p>
          <a:p>
            <a:endParaRPr lang="tr-TR" dirty="0" smtClean="0"/>
          </a:p>
          <a:p>
            <a:r>
              <a:rPr lang="tr-TR" dirty="0"/>
              <a:t>Statin tedavisine rağmen TG duzeyleri 135-499 mg/dL arasında olan yüksek riskli hastalarda bir omega-3 </a:t>
            </a:r>
            <a:r>
              <a:rPr lang="tr-TR" dirty="0" smtClean="0"/>
              <a:t>/ Fibrat</a:t>
            </a:r>
          </a:p>
        </p:txBody>
      </p:sp>
    </p:spTree>
    <p:extLst>
      <p:ext uri="{BB962C8B-B14F-4D97-AF65-F5344CB8AC3E}">
        <p14:creationId xmlns:p14="http://schemas.microsoft.com/office/powerpoint/2010/main" val="25624138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Hipertrigliseridemi Tedavisi</a:t>
            </a:r>
          </a:p>
        </p:txBody>
      </p:sp>
      <p:sp>
        <p:nvSpPr>
          <p:cNvPr id="3" name="İçerik Yer Tutucusu 2"/>
          <p:cNvSpPr>
            <a:spLocks noGrp="1"/>
          </p:cNvSpPr>
          <p:nvPr>
            <p:ph sz="quarter" idx="1"/>
          </p:nvPr>
        </p:nvSpPr>
        <p:spPr/>
        <p:txBody>
          <a:bodyPr/>
          <a:lstStyle/>
          <a:p>
            <a:r>
              <a:rPr lang="tr-TR" dirty="0"/>
              <a:t>TG &gt;500 mg/dL’de ilk sırada kullanılması </a:t>
            </a:r>
            <a:r>
              <a:rPr lang="tr-TR" dirty="0" smtClean="0"/>
              <a:t>önerilen ilaçlar fibratlar</a:t>
            </a:r>
          </a:p>
          <a:p>
            <a:r>
              <a:rPr lang="tr-TR" dirty="0" smtClean="0"/>
              <a:t>Etkisi 2 hafta içinde başlar ve 6-8 hafta içinde maksimal düzeye ulaşır      kontrol</a:t>
            </a:r>
          </a:p>
          <a:p>
            <a:r>
              <a:rPr lang="tr-TR" dirty="0" smtClean="0"/>
              <a:t>Yeterli düşüş yoksa      omega3/Niasin</a:t>
            </a:r>
            <a:endParaRPr lang="tr-TR" dirty="0"/>
          </a:p>
        </p:txBody>
      </p:sp>
      <p:sp>
        <p:nvSpPr>
          <p:cNvPr id="4" name="Sağ Ok 3"/>
          <p:cNvSpPr/>
          <p:nvPr/>
        </p:nvSpPr>
        <p:spPr>
          <a:xfrm>
            <a:off x="4444592" y="2888940"/>
            <a:ext cx="27696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rtı 4"/>
          <p:cNvSpPr/>
          <p:nvPr/>
        </p:nvSpPr>
        <p:spPr>
          <a:xfrm>
            <a:off x="3883010" y="3293890"/>
            <a:ext cx="288032" cy="28803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244424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Olgu </a:t>
            </a:r>
            <a:endParaRPr lang="tr-TR" dirty="0"/>
          </a:p>
        </p:txBody>
      </p:sp>
      <p:sp>
        <p:nvSpPr>
          <p:cNvPr id="3" name="İçerik Yer Tutucusu 2"/>
          <p:cNvSpPr>
            <a:spLocks noGrp="1"/>
          </p:cNvSpPr>
          <p:nvPr>
            <p:ph sz="quarter" idx="1"/>
          </p:nvPr>
        </p:nvSpPr>
        <p:spPr>
          <a:xfrm>
            <a:off x="914400" y="1447800"/>
            <a:ext cx="3297560" cy="4572000"/>
          </a:xfrm>
          <a:ln>
            <a:solidFill>
              <a:schemeClr val="tx1"/>
            </a:solidFill>
          </a:ln>
        </p:spPr>
        <p:txBody>
          <a:bodyPr>
            <a:normAutofit lnSpcReduction="10000"/>
          </a:bodyPr>
          <a:lstStyle/>
          <a:p>
            <a:pPr marL="0" indent="0">
              <a:buNone/>
            </a:pPr>
            <a:r>
              <a:rPr lang="tr-TR" sz="2400" b="1" u="sng" dirty="0" smtClean="0">
                <a:solidFill>
                  <a:srgbClr val="00B0F0"/>
                </a:solidFill>
              </a:rPr>
              <a:t>Olgu 1</a:t>
            </a:r>
          </a:p>
          <a:p>
            <a:r>
              <a:rPr lang="tr-TR" sz="2000" dirty="0" smtClean="0"/>
              <a:t>55 yaş erkek</a:t>
            </a:r>
          </a:p>
          <a:p>
            <a:r>
              <a:rPr lang="tr-TR" sz="2000" dirty="0"/>
              <a:t>Aktif şikayeti yok. Rutin tetkik yaptırmak için </a:t>
            </a:r>
            <a:r>
              <a:rPr lang="tr-TR" sz="2000" dirty="0" smtClean="0"/>
              <a:t>başvurmuş.</a:t>
            </a:r>
          </a:p>
          <a:p>
            <a:r>
              <a:rPr lang="tr-TR" sz="2000" dirty="0" smtClean="0"/>
              <a:t>Sigara içmiyor.</a:t>
            </a:r>
          </a:p>
          <a:p>
            <a:r>
              <a:rPr lang="tr-TR" sz="2000" dirty="0" smtClean="0"/>
              <a:t>Vki: 23 kg/m2</a:t>
            </a:r>
          </a:p>
          <a:p>
            <a:r>
              <a:rPr lang="tr-TR" sz="2000" dirty="0" smtClean="0"/>
              <a:t>Haftanın 3 günü egzersiz yapmakta</a:t>
            </a:r>
          </a:p>
          <a:p>
            <a:r>
              <a:rPr lang="tr-TR" sz="2000" dirty="0" smtClean="0"/>
              <a:t>Bel çevresi 90cm</a:t>
            </a:r>
          </a:p>
          <a:p>
            <a:r>
              <a:rPr lang="tr-TR" sz="2000" dirty="0" smtClean="0"/>
              <a:t>TA: 140/85 mmhg</a:t>
            </a:r>
          </a:p>
          <a:p>
            <a:r>
              <a:rPr lang="tr-TR" sz="2000" dirty="0" smtClean="0"/>
              <a:t>Total-K: 202mg/dl</a:t>
            </a:r>
          </a:p>
          <a:p>
            <a:r>
              <a:rPr lang="tr-TR" sz="2000" dirty="0" smtClean="0"/>
              <a:t>LDL: 108mg/dl</a:t>
            </a:r>
          </a:p>
        </p:txBody>
      </p:sp>
      <p:sp>
        <p:nvSpPr>
          <p:cNvPr id="4" name="İçerik Yer Tutucusu 2"/>
          <p:cNvSpPr txBox="1">
            <a:spLocks/>
          </p:cNvSpPr>
          <p:nvPr/>
        </p:nvSpPr>
        <p:spPr>
          <a:xfrm>
            <a:off x="4766759" y="1429201"/>
            <a:ext cx="3081536" cy="4572000"/>
          </a:xfrm>
          <a:prstGeom prst="rect">
            <a:avLst/>
          </a:prstGeom>
          <a:ln>
            <a:solidFill>
              <a:schemeClr val="tx1"/>
            </a:solid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Calibri" pitchFamily="34" charset="0"/>
                <a:ea typeface="+mn-ea"/>
                <a:cs typeface="Calibri" pitchFamily="34" charset="0"/>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Calibri" pitchFamily="34" charset="0"/>
                <a:ea typeface="+mn-ea"/>
                <a:cs typeface="Calibri" pitchFamily="34" charset="0"/>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tr-TR" sz="2400" b="1" u="sng" dirty="0" smtClean="0">
                <a:solidFill>
                  <a:srgbClr val="7030A0"/>
                </a:solidFill>
              </a:rPr>
              <a:t>Olgu 2</a:t>
            </a:r>
          </a:p>
          <a:p>
            <a:r>
              <a:rPr lang="tr-TR" sz="2000" dirty="0" smtClean="0"/>
              <a:t>55 </a:t>
            </a:r>
            <a:r>
              <a:rPr lang="tr-TR" sz="2000" dirty="0"/>
              <a:t>yaş erkek</a:t>
            </a:r>
          </a:p>
          <a:p>
            <a:r>
              <a:rPr lang="tr-TR" sz="2000" dirty="0"/>
              <a:t>Aktif şikayeti yok. Rutin tetkik yaptırmak için başvurmuş.</a:t>
            </a:r>
          </a:p>
          <a:p>
            <a:r>
              <a:rPr lang="tr-TR" sz="2000" dirty="0" smtClean="0"/>
              <a:t>20p/y sigara içmekte.</a:t>
            </a:r>
          </a:p>
          <a:p>
            <a:r>
              <a:rPr lang="tr-TR" sz="2000" dirty="0" smtClean="0"/>
              <a:t>Vki: 23kg/m2</a:t>
            </a:r>
          </a:p>
          <a:p>
            <a:r>
              <a:rPr lang="tr-TR" sz="2000" dirty="0" smtClean="0"/>
              <a:t>Egzersiz yapmamakta</a:t>
            </a:r>
          </a:p>
          <a:p>
            <a:r>
              <a:rPr lang="tr-TR" sz="2000" dirty="0" smtClean="0"/>
              <a:t>Bel çevresi 90 cm</a:t>
            </a:r>
          </a:p>
          <a:p>
            <a:r>
              <a:rPr lang="tr-TR" sz="2000" dirty="0" smtClean="0"/>
              <a:t>TA: </a:t>
            </a:r>
            <a:r>
              <a:rPr lang="tr-TR" sz="2000" dirty="0"/>
              <a:t>140/85 mmhg</a:t>
            </a:r>
          </a:p>
          <a:p>
            <a:r>
              <a:rPr lang="tr-TR" sz="2000" dirty="0"/>
              <a:t>Total-K: 202mg/dl</a:t>
            </a:r>
          </a:p>
          <a:p>
            <a:r>
              <a:rPr lang="tr-TR" sz="2000" dirty="0" smtClean="0"/>
              <a:t>LDL: 108 mg/dl</a:t>
            </a:r>
            <a:endParaRPr lang="tr-TR" sz="2000" dirty="0"/>
          </a:p>
        </p:txBody>
      </p:sp>
    </p:spTree>
    <p:extLst>
      <p:ext uri="{BB962C8B-B14F-4D97-AF65-F5344CB8AC3E}">
        <p14:creationId xmlns:p14="http://schemas.microsoft.com/office/powerpoint/2010/main" val="27260771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19672" y="188640"/>
            <a:ext cx="5832648" cy="653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436096" y="3687567"/>
            <a:ext cx="288032" cy="288032"/>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6578922" y="3687567"/>
            <a:ext cx="288032" cy="288032"/>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7030A0"/>
              </a:solidFill>
            </a:endParaRPr>
          </a:p>
        </p:txBody>
      </p:sp>
    </p:spTree>
    <p:extLst>
      <p:ext uri="{BB962C8B-B14F-4D97-AF65-F5344CB8AC3E}">
        <p14:creationId xmlns:p14="http://schemas.microsoft.com/office/powerpoint/2010/main" val="9468379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979712" y="1484784"/>
            <a:ext cx="5158909" cy="500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0153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Kaynaklar </a:t>
            </a:r>
            <a:endParaRPr lang="tr-TR" dirty="0"/>
          </a:p>
        </p:txBody>
      </p:sp>
      <p:sp>
        <p:nvSpPr>
          <p:cNvPr id="3" name="İçerik Yer Tutucusu 2"/>
          <p:cNvSpPr>
            <a:spLocks noGrp="1"/>
          </p:cNvSpPr>
          <p:nvPr>
            <p:ph sz="quarter" idx="1"/>
          </p:nvPr>
        </p:nvSpPr>
        <p:spPr/>
        <p:txBody>
          <a:bodyPr>
            <a:normAutofit/>
          </a:bodyPr>
          <a:lstStyle/>
          <a:p>
            <a:r>
              <a:rPr lang="tr-TR" sz="1600" dirty="0"/>
              <a:t>Pathogenesis of </a:t>
            </a:r>
            <a:r>
              <a:rPr lang="tr-TR" sz="1600" dirty="0" smtClean="0"/>
              <a:t>atherosclerosis</a:t>
            </a:r>
            <a:r>
              <a:rPr lang="tr-TR" sz="1100" dirty="0" smtClean="0"/>
              <a:t>: </a:t>
            </a:r>
            <a:r>
              <a:rPr lang="tr-TR" sz="1100" dirty="0" smtClean="0">
                <a:hlinkClick r:id="rId2"/>
              </a:rPr>
              <a:t>https</a:t>
            </a:r>
            <a:r>
              <a:rPr lang="tr-TR" sz="1100" dirty="0">
                <a:hlinkClick r:id="rId2"/>
              </a:rPr>
              <a:t>://</a:t>
            </a:r>
            <a:r>
              <a:rPr lang="tr-TR" sz="1100" dirty="0" smtClean="0">
                <a:hlinkClick r:id="rId2"/>
              </a:rPr>
              <a:t>www.uptodate.com/contents/pathogenesis-of-atherosclerosis?search=ateroskleroz&amp;source=search_result&amp;selectedTitle=1~150&amp;usage_type=default&amp;display_rank=1</a:t>
            </a:r>
            <a:endParaRPr lang="tr-TR" sz="1100" dirty="0" smtClean="0"/>
          </a:p>
          <a:p>
            <a:r>
              <a:rPr lang="tr-TR" sz="1600" dirty="0" smtClean="0"/>
              <a:t>Guyton ve Hall tıbbi fizyoloji 13. baskı</a:t>
            </a:r>
          </a:p>
          <a:p>
            <a:r>
              <a:rPr lang="tr-TR" sz="1600" dirty="0" smtClean="0"/>
              <a:t>TEMD dislipidemi tanı tedavi klavuzu 2021</a:t>
            </a:r>
          </a:p>
          <a:p>
            <a:r>
              <a:rPr lang="tr-TR" sz="1600" dirty="0"/>
              <a:t>Güncel kılavuzlar ışığında dislipidemi yönetiminin ilk basamağı: Yaşam tarzı değişiklikleri- Türk Aile Hek Derg </a:t>
            </a:r>
            <a:r>
              <a:rPr lang="tr-TR" sz="1600" dirty="0" smtClean="0"/>
              <a:t>2019</a:t>
            </a:r>
          </a:p>
          <a:p>
            <a:r>
              <a:rPr lang="tr-TR" altLang="tr-TR" sz="1600" dirty="0"/>
              <a:t>Current Aile Hekimliği Tanı ve </a:t>
            </a:r>
            <a:r>
              <a:rPr lang="tr-TR" altLang="tr-TR" sz="1600" dirty="0" smtClean="0"/>
              <a:t>Tedavi</a:t>
            </a:r>
            <a:endParaRPr lang="tr-TR" sz="1600" dirty="0">
              <a:solidFill>
                <a:srgbClr val="5F6368"/>
              </a:solidFill>
            </a:endParaRPr>
          </a:p>
          <a:p>
            <a:r>
              <a:rPr lang="en-US" sz="1600" dirty="0">
                <a:solidFill>
                  <a:schemeClr val="tx1">
                    <a:lumMod val="95000"/>
                    <a:lumOff val="5000"/>
                  </a:schemeClr>
                </a:solidFill>
              </a:rPr>
              <a:t>Cecil Essentials of </a:t>
            </a:r>
            <a:r>
              <a:rPr lang="en-US" sz="1600" dirty="0" smtClean="0">
                <a:solidFill>
                  <a:schemeClr val="tx1">
                    <a:lumMod val="95000"/>
                    <a:lumOff val="5000"/>
                  </a:schemeClr>
                </a:solidFill>
              </a:rPr>
              <a:t>Medicine</a:t>
            </a:r>
            <a:endParaRPr lang="tr-TR" sz="1600" dirty="0" smtClean="0">
              <a:solidFill>
                <a:schemeClr val="tx1">
                  <a:lumMod val="95000"/>
                  <a:lumOff val="5000"/>
                </a:schemeClr>
              </a:solidFill>
            </a:endParaRPr>
          </a:p>
          <a:p>
            <a:r>
              <a:rPr lang="tr-TR" sz="1600" dirty="0" smtClean="0">
                <a:solidFill>
                  <a:schemeClr val="tx1">
                    <a:lumMod val="95000"/>
                    <a:lumOff val="5000"/>
                  </a:schemeClr>
                </a:solidFill>
              </a:rPr>
              <a:t>Temd obezite tanı tedavi klavuzu-2019</a:t>
            </a:r>
            <a:endParaRPr lang="tr-TR" sz="1600" dirty="0" smtClean="0"/>
          </a:p>
          <a:p>
            <a:endParaRPr lang="tr-TR" sz="1600" dirty="0" smtClean="0"/>
          </a:p>
          <a:p>
            <a:endParaRPr lang="tr-TR" sz="1600" dirty="0"/>
          </a:p>
        </p:txBody>
      </p:sp>
    </p:spTree>
    <p:extLst>
      <p:ext uri="{BB962C8B-B14F-4D97-AF65-F5344CB8AC3E}">
        <p14:creationId xmlns:p14="http://schemas.microsoft.com/office/powerpoint/2010/main" val="141817232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a:bodyPr>
          <a:lstStyle/>
          <a:p>
            <a:pPr marL="0" indent="0" algn="ctr">
              <a:buNone/>
            </a:pPr>
            <a:r>
              <a:rPr lang="tr-TR" sz="3200" dirty="0" smtClean="0"/>
              <a:t>Dinlediğiniz için teşekkürler</a:t>
            </a:r>
            <a:endParaRPr lang="tr-TR" sz="3200" dirty="0"/>
          </a:p>
        </p:txBody>
      </p:sp>
      <p:pic>
        <p:nvPicPr>
          <p:cNvPr id="37890" name="Picture 2" descr="Kars Köy Tereyağ 1 Kg Fiyatları, Özellikleri ve Yorumları | En Ucuzu Akakç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52936"/>
            <a:ext cx="24003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Organik Zeytinyağı Nedir - Nasıl Anlaşılır? - Biokent Organik Ürünler  Marke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048198"/>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494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Ateroskleroz </a:t>
            </a:r>
            <a:endParaRPr lang="tr-TR" dirty="0"/>
          </a:p>
        </p:txBody>
      </p:sp>
      <p:sp>
        <p:nvSpPr>
          <p:cNvPr id="3" name="İçerik Yer Tutucusu 2"/>
          <p:cNvSpPr>
            <a:spLocks noGrp="1"/>
          </p:cNvSpPr>
          <p:nvPr>
            <p:ph sz="quarter" idx="1"/>
          </p:nvPr>
        </p:nvSpPr>
        <p:spPr/>
        <p:txBody>
          <a:bodyPr/>
          <a:lstStyle/>
          <a:p>
            <a:r>
              <a:rPr lang="tr-TR" dirty="0"/>
              <a:t>Arterlerin duvarlarının iç yüzeyinde gelişen ateromatöz plaklar adı verilen yağlı lezyonlar oluşturan </a:t>
            </a:r>
            <a:r>
              <a:rPr lang="tr-TR" dirty="0" smtClean="0"/>
              <a:t>hastalık</a:t>
            </a:r>
          </a:p>
          <a:p>
            <a:r>
              <a:rPr lang="tr-TR" dirty="0"/>
              <a:t>Gelişmiş ve gelişmekte olan </a:t>
            </a:r>
            <a:r>
              <a:rPr lang="tr-TR" dirty="0" smtClean="0"/>
              <a:t>ülkelerde </a:t>
            </a:r>
            <a:r>
              <a:rPr lang="tr-TR" dirty="0"/>
              <a:t>ölümlerin başlıca nedeni       ASKVH</a:t>
            </a:r>
          </a:p>
          <a:p>
            <a:endParaRPr lang="tr-TR" dirty="0"/>
          </a:p>
          <a:p>
            <a:endParaRPr lang="tr-TR" dirty="0"/>
          </a:p>
        </p:txBody>
      </p:sp>
      <p:sp>
        <p:nvSpPr>
          <p:cNvPr id="4" name="Sağ Ok 3"/>
          <p:cNvSpPr/>
          <p:nvPr/>
        </p:nvSpPr>
        <p:spPr>
          <a:xfrm>
            <a:off x="3283557" y="3286267"/>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4583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Ateroskleroz </a:t>
            </a:r>
            <a:endParaRPr lang="tr-TR" dirty="0"/>
          </a:p>
        </p:txBody>
      </p:sp>
      <p:pic>
        <p:nvPicPr>
          <p:cNvPr id="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411760" y="1412776"/>
            <a:ext cx="658924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7530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6780</TotalTime>
  <Words>7290</Words>
  <Application>Microsoft Office PowerPoint</Application>
  <PresentationFormat>Ekran Gösterisi (4:3)</PresentationFormat>
  <Paragraphs>599</Paragraphs>
  <Slides>77</Slides>
  <Notes>56</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Hisse Senedi</vt:lpstr>
      <vt:lpstr>Dislipidemiler </vt:lpstr>
      <vt:lpstr>Amaç </vt:lpstr>
      <vt:lpstr>Hedefler </vt:lpstr>
      <vt:lpstr>PowerPoint Sunusu</vt:lpstr>
      <vt:lpstr>PowerPoint Sunusu</vt:lpstr>
      <vt:lpstr>Kolesterol </vt:lpstr>
      <vt:lpstr>Kolesterol</vt:lpstr>
      <vt:lpstr>Ateroskleroz </vt:lpstr>
      <vt:lpstr>Ateroskleroz </vt:lpstr>
      <vt:lpstr>Ateroskleroz </vt:lpstr>
      <vt:lpstr>Ateroskleroz</vt:lpstr>
      <vt:lpstr>Ateroskleroz </vt:lpstr>
      <vt:lpstr>Dislipidemi</vt:lpstr>
      <vt:lpstr>Dislipidemi-Erişkin Lipid Değerleri</vt:lpstr>
      <vt:lpstr>Dislipidemi-Çocuklarda Lipid Değerleri</vt:lpstr>
      <vt:lpstr>Dislipidemi-Tarama</vt:lpstr>
      <vt:lpstr>Dislipidemi-Çocuklarda Tarama</vt:lpstr>
      <vt:lpstr>Dislipidemi-Çocuklarda Tarama</vt:lpstr>
      <vt:lpstr>Dislipidemi-Tarama</vt:lpstr>
      <vt:lpstr>Dislipidemi-Kan alım vakti</vt:lpstr>
      <vt:lpstr>Anamnez/Fizik muayene</vt:lpstr>
      <vt:lpstr>Anamnez/Fizik muayene</vt:lpstr>
      <vt:lpstr>Anamnez/Fizik muayene</vt:lpstr>
      <vt:lpstr>Anamnez/Fizik muayene</vt:lpstr>
      <vt:lpstr>Anamnez/Fizik muayene</vt:lpstr>
      <vt:lpstr>Laboratuvar</vt:lpstr>
      <vt:lpstr>PowerPoint Sunusu</vt:lpstr>
      <vt:lpstr>Kardiyovasküler Risk Değerlendirmesi-SCORE</vt:lpstr>
      <vt:lpstr>PowerPoint Sunusu</vt:lpstr>
      <vt:lpstr>Gençlerde Kardiyovasküler Risk Hesaplaması</vt:lpstr>
      <vt:lpstr>PowerPoint Sunusu</vt:lpstr>
      <vt:lpstr>Hipertrigliseridemi </vt:lpstr>
      <vt:lpstr>Hipertrigliseridemi </vt:lpstr>
      <vt:lpstr>Hipertrigliseridemi </vt:lpstr>
      <vt:lpstr>Hipertrigliseridemi </vt:lpstr>
      <vt:lpstr>İlaç dışı tedaviler</vt:lpstr>
      <vt:lpstr>İlaç dışı tedaviler</vt:lpstr>
      <vt:lpstr>İlaç dışı tedaviler</vt:lpstr>
      <vt:lpstr>İlaç dışı tedaviler</vt:lpstr>
      <vt:lpstr>İlaç dışı tedaviler</vt:lpstr>
      <vt:lpstr>İlaç dışı tedaviler</vt:lpstr>
      <vt:lpstr>İlaç dışı tedaviler</vt:lpstr>
      <vt:lpstr>İlaç dışı tedaviler</vt:lpstr>
      <vt:lpstr>İlaç dışı tedaviler</vt:lpstr>
      <vt:lpstr>İlaç dışı tedaviler</vt:lpstr>
      <vt:lpstr>İlaç dışı tedaviler</vt:lpstr>
      <vt:lpstr>İlaç dışı tedaviler</vt:lpstr>
      <vt:lpstr>İlaç Tedavisi-Statin</vt:lpstr>
      <vt:lpstr>İlaç Tedavisi-Statin</vt:lpstr>
      <vt:lpstr>İlaç Tedavisi-Statin</vt:lpstr>
      <vt:lpstr>Statin-Yan Etki</vt:lpstr>
      <vt:lpstr>Statin-Yan Etki</vt:lpstr>
      <vt:lpstr>Statin-Yan Etki</vt:lpstr>
      <vt:lpstr>Statin-Yan Etki</vt:lpstr>
      <vt:lpstr>PowerPoint Sunusu</vt:lpstr>
      <vt:lpstr>Statin-Yan Etki</vt:lpstr>
      <vt:lpstr>Statin-Yan Etki</vt:lpstr>
      <vt:lpstr>Statin-Yan Etki</vt:lpstr>
      <vt:lpstr>İlaç tedavisi-Ezetimib </vt:lpstr>
      <vt:lpstr>İlaç tedavisi-Ezetimib </vt:lpstr>
      <vt:lpstr>İlaç tedavisi-Safra Asidi Bağlayıcıları </vt:lpstr>
      <vt:lpstr>İlaç tedavisi-Safra Asidi Bağlayıcıları </vt:lpstr>
      <vt:lpstr>İlaç Tedavisi-Fibratlar</vt:lpstr>
      <vt:lpstr>İlaç Tedavisi-Niasin </vt:lpstr>
      <vt:lpstr>İlaç Tedavisi-Niasin </vt:lpstr>
      <vt:lpstr>İlaç Tedavisi-Omega 3 Yağ Asitleri </vt:lpstr>
      <vt:lpstr>İlaç Tedavisi</vt:lpstr>
      <vt:lpstr>Kombinasyon Tedavisi</vt:lpstr>
      <vt:lpstr>Hipertrigliseridemi Tedavisi</vt:lpstr>
      <vt:lpstr>Hipertrigliseridemi Tedavisi</vt:lpstr>
      <vt:lpstr>Hipertrigliseridemi Tedavisi</vt:lpstr>
      <vt:lpstr>Hipertrigliseridemi Tedavisi</vt:lpstr>
      <vt:lpstr>Olgu </vt:lpstr>
      <vt:lpstr>PowerPoint Sunusu</vt:lpstr>
      <vt:lpstr>PowerPoint Sunusu</vt:lpstr>
      <vt:lpstr>Kaynaklar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 Faruk</dc:creator>
  <cp:lastModifiedBy>ronaldinho424</cp:lastModifiedBy>
  <cp:revision>258</cp:revision>
  <dcterms:created xsi:type="dcterms:W3CDTF">2022-09-22T16:09:35Z</dcterms:created>
  <dcterms:modified xsi:type="dcterms:W3CDTF">2022-10-24T21:30:06Z</dcterms:modified>
</cp:coreProperties>
</file>