
<file path=[Content_Types].xml><?xml version="1.0" encoding="utf-8"?>
<Types xmlns="http://schemas.openxmlformats.org/package/2006/content-types"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1"/>
  </p:sldMasterIdLst>
  <p:sldIdLst>
    <p:sldId id="321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322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323" r:id="rId26"/>
    <p:sldId id="278" r:id="rId27"/>
    <p:sldId id="283" r:id="rId28"/>
    <p:sldId id="280" r:id="rId29"/>
    <p:sldId id="281" r:id="rId30"/>
    <p:sldId id="285" r:id="rId31"/>
    <p:sldId id="284" r:id="rId32"/>
    <p:sldId id="279" r:id="rId33"/>
    <p:sldId id="286" r:id="rId34"/>
    <p:sldId id="287" r:id="rId35"/>
    <p:sldId id="291" r:id="rId36"/>
    <p:sldId id="288" r:id="rId37"/>
    <p:sldId id="289" r:id="rId38"/>
    <p:sldId id="290" r:id="rId39"/>
    <p:sldId id="282" r:id="rId40"/>
    <p:sldId id="292" r:id="rId41"/>
    <p:sldId id="293" r:id="rId42"/>
    <p:sldId id="324" r:id="rId43"/>
    <p:sldId id="294" r:id="rId44"/>
    <p:sldId id="297" r:id="rId45"/>
    <p:sldId id="295" r:id="rId46"/>
    <p:sldId id="296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25" r:id="rId57"/>
    <p:sldId id="307" r:id="rId58"/>
    <p:sldId id="308" r:id="rId59"/>
    <p:sldId id="315" r:id="rId60"/>
    <p:sldId id="316" r:id="rId61"/>
    <p:sldId id="309" r:id="rId62"/>
    <p:sldId id="311" r:id="rId63"/>
    <p:sldId id="310" r:id="rId64"/>
    <p:sldId id="313" r:id="rId65"/>
    <p:sldId id="312" r:id="rId66"/>
    <p:sldId id="314" r:id="rId67"/>
    <p:sldId id="326" r:id="rId68"/>
    <p:sldId id="327" r:id="rId69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4D7F"/>
    <a:srgbClr val="796A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16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1B15FF-D24E-44A2-81D7-02ECC1A02C6B}" type="doc">
      <dgm:prSet loTypeId="urn:microsoft.com/office/officeart/2005/8/layout/vList5" loCatId="list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tr-TR"/>
        </a:p>
      </dgm:t>
    </dgm:pt>
    <dgm:pt modelId="{B12493A6-C350-4012-9762-A6091D552368}">
      <dgm:prSet phldrT="[Metin]" custT="1"/>
      <dgm:spPr/>
      <dgm:t>
        <a:bodyPr/>
        <a:lstStyle/>
        <a:p>
          <a:r>
            <a:rPr lang="tr-TR" sz="2000" dirty="0" err="1"/>
            <a:t>Mediastinal</a:t>
          </a:r>
          <a:r>
            <a:rPr lang="tr-TR" sz="2000" dirty="0"/>
            <a:t> </a:t>
          </a:r>
        </a:p>
        <a:p>
          <a:r>
            <a:rPr lang="tr-TR" sz="2000" dirty="0"/>
            <a:t> yer değiştirme</a:t>
          </a:r>
        </a:p>
      </dgm:t>
    </dgm:pt>
    <dgm:pt modelId="{23C67CA0-85E8-4A31-8D26-736488893A21}" type="parTrans" cxnId="{7932AD77-9794-401F-A281-B8F4A7626C37}">
      <dgm:prSet/>
      <dgm:spPr/>
      <dgm:t>
        <a:bodyPr/>
        <a:lstStyle/>
        <a:p>
          <a:endParaRPr lang="tr-TR"/>
        </a:p>
      </dgm:t>
    </dgm:pt>
    <dgm:pt modelId="{C0375D90-8669-4B89-847E-0CCEBB4B85EE}" type="sibTrans" cxnId="{7932AD77-9794-401F-A281-B8F4A7626C37}">
      <dgm:prSet/>
      <dgm:spPr/>
      <dgm:t>
        <a:bodyPr/>
        <a:lstStyle/>
        <a:p>
          <a:endParaRPr lang="tr-TR"/>
        </a:p>
      </dgm:t>
    </dgm:pt>
    <dgm:pt modelId="{C14083C8-5B92-4845-830D-A42608C74F94}">
      <dgm:prSet phldrT="[Metin]"/>
      <dgm:spPr/>
      <dgm:t>
        <a:bodyPr/>
        <a:lstStyle/>
        <a:p>
          <a:r>
            <a:rPr lang="tr-TR" spc="-5" dirty="0">
              <a:latin typeface="Calibri" panose="020F0502020204030204" pitchFamily="34" charset="0"/>
              <a:cs typeface="Calibri" panose="020F0502020204030204" pitchFamily="34" charset="0"/>
            </a:rPr>
            <a:t>Tansiyon</a:t>
          </a:r>
          <a:r>
            <a:rPr lang="tr-TR" spc="-65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tr-TR" spc="-5" dirty="0" err="1">
              <a:latin typeface="Calibri" panose="020F0502020204030204" pitchFamily="34" charset="0"/>
              <a:cs typeface="Calibri" panose="020F0502020204030204" pitchFamily="34" charset="0"/>
            </a:rPr>
            <a:t>pnömotoraks</a:t>
          </a:r>
          <a:endParaRPr lang="tr-TR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FEFF5F6-9461-4157-8DD8-4FFEE87AA525}" type="parTrans" cxnId="{ED04AFDB-D3BF-4D02-B9CA-B6BD776365F9}">
      <dgm:prSet/>
      <dgm:spPr/>
      <dgm:t>
        <a:bodyPr/>
        <a:lstStyle/>
        <a:p>
          <a:endParaRPr lang="tr-TR"/>
        </a:p>
      </dgm:t>
    </dgm:pt>
    <dgm:pt modelId="{5946D009-B7C5-4BCD-99C1-015EB4A0B8A8}" type="sibTrans" cxnId="{ED04AFDB-D3BF-4D02-B9CA-B6BD776365F9}">
      <dgm:prSet/>
      <dgm:spPr/>
      <dgm:t>
        <a:bodyPr/>
        <a:lstStyle/>
        <a:p>
          <a:endParaRPr lang="tr-TR"/>
        </a:p>
      </dgm:t>
    </dgm:pt>
    <dgm:pt modelId="{29A5D2F3-5BAC-4F88-8743-98D2D759FE21}">
      <dgm:prSet phldrT="[Metin]"/>
      <dgm:spPr/>
      <dgm:t>
        <a:bodyPr/>
        <a:lstStyle/>
        <a:p>
          <a:r>
            <a:rPr lang="tr-TR" spc="-5" dirty="0" err="1">
              <a:latin typeface="Constantia"/>
              <a:cs typeface="Constantia"/>
            </a:rPr>
            <a:t>Pnömomediastinum</a:t>
          </a:r>
          <a:endParaRPr lang="tr-TR" dirty="0"/>
        </a:p>
      </dgm:t>
    </dgm:pt>
    <dgm:pt modelId="{D893DB73-E4C5-443A-940F-D9BCB8D901A1}" type="parTrans" cxnId="{A46B45E4-DE50-48AB-A52C-5C12CBF8C908}">
      <dgm:prSet/>
      <dgm:spPr/>
      <dgm:t>
        <a:bodyPr/>
        <a:lstStyle/>
        <a:p>
          <a:endParaRPr lang="tr-TR"/>
        </a:p>
      </dgm:t>
    </dgm:pt>
    <dgm:pt modelId="{9213DCE0-3F90-4DAC-BD7A-28D6E55C83CF}" type="sibTrans" cxnId="{A46B45E4-DE50-48AB-A52C-5C12CBF8C908}">
      <dgm:prSet/>
      <dgm:spPr/>
      <dgm:t>
        <a:bodyPr/>
        <a:lstStyle/>
        <a:p>
          <a:endParaRPr lang="tr-TR"/>
        </a:p>
      </dgm:t>
    </dgm:pt>
    <dgm:pt modelId="{F9E52606-D5ED-4223-8D23-B0FCFACB77AA}">
      <dgm:prSet phldrT="[Metin]"/>
      <dgm:spPr/>
      <dgm:t>
        <a:bodyPr/>
        <a:lstStyle/>
        <a:p>
          <a:r>
            <a:rPr lang="tr-TR" spc="-5" dirty="0" err="1">
              <a:latin typeface="Calibri" panose="020F0502020204030204" pitchFamily="34" charset="0"/>
              <a:cs typeface="Calibri" panose="020F0502020204030204" pitchFamily="34" charset="0"/>
            </a:rPr>
            <a:t>Özefagus</a:t>
          </a:r>
          <a:r>
            <a:rPr lang="tr-TR" spc="-5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tr-TR" spc="-5" dirty="0" err="1">
              <a:latin typeface="Calibri" panose="020F0502020204030204" pitchFamily="34" charset="0"/>
              <a:cs typeface="Calibri" panose="020F0502020204030204" pitchFamily="34" charset="0"/>
            </a:rPr>
            <a:t>rüptürü</a:t>
          </a:r>
          <a:r>
            <a:rPr lang="tr-TR" spc="-5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tr-TR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B2755E3-08E2-46C6-A561-3C95C71A3860}" type="parTrans" cxnId="{5DB00BF3-7945-4770-B6C8-77E1A683E906}">
      <dgm:prSet/>
      <dgm:spPr/>
      <dgm:t>
        <a:bodyPr/>
        <a:lstStyle/>
        <a:p>
          <a:endParaRPr lang="tr-TR"/>
        </a:p>
      </dgm:t>
    </dgm:pt>
    <dgm:pt modelId="{DC53C354-7AB4-484F-91FD-EFC8ACBB9317}" type="sibTrans" cxnId="{5DB00BF3-7945-4770-B6C8-77E1A683E906}">
      <dgm:prSet/>
      <dgm:spPr/>
      <dgm:t>
        <a:bodyPr/>
        <a:lstStyle/>
        <a:p>
          <a:endParaRPr lang="tr-TR"/>
        </a:p>
      </dgm:t>
    </dgm:pt>
    <dgm:pt modelId="{4EE9716F-785E-4E18-97C4-3ACF5CC964D6}">
      <dgm:prSet phldrT="[Metin]" custT="1"/>
      <dgm:spPr/>
      <dgm:t>
        <a:bodyPr/>
        <a:lstStyle/>
        <a:p>
          <a:r>
            <a:rPr lang="tr-TR" sz="2000" b="0" dirty="0"/>
            <a:t>Geniş </a:t>
          </a:r>
          <a:r>
            <a:rPr lang="tr-TR" sz="2000" b="0" dirty="0" err="1"/>
            <a:t>mediastinum</a:t>
          </a:r>
          <a:endParaRPr lang="tr-TR" sz="2000" b="0" dirty="0"/>
        </a:p>
      </dgm:t>
    </dgm:pt>
    <dgm:pt modelId="{E68ADAE9-3EC5-4C7A-AEC2-4937DBFD0411}" type="parTrans" cxnId="{3E89612C-20E4-4A1A-B756-A20E01960B30}">
      <dgm:prSet/>
      <dgm:spPr/>
      <dgm:t>
        <a:bodyPr/>
        <a:lstStyle/>
        <a:p>
          <a:endParaRPr lang="tr-TR"/>
        </a:p>
      </dgm:t>
    </dgm:pt>
    <dgm:pt modelId="{19B63127-A38C-4B08-8B4F-10B930EC07E2}" type="sibTrans" cxnId="{3E89612C-20E4-4A1A-B756-A20E01960B30}">
      <dgm:prSet/>
      <dgm:spPr/>
      <dgm:t>
        <a:bodyPr/>
        <a:lstStyle/>
        <a:p>
          <a:endParaRPr lang="tr-TR"/>
        </a:p>
      </dgm:t>
    </dgm:pt>
    <dgm:pt modelId="{E99946D8-CC84-406C-B7D9-700F23536540}">
      <dgm:prSet phldrT="[Metin]"/>
      <dgm:spPr/>
      <dgm:t>
        <a:bodyPr/>
        <a:lstStyle/>
        <a:p>
          <a:r>
            <a:rPr lang="tr-TR" dirty="0"/>
            <a:t>Aort </a:t>
          </a:r>
          <a:r>
            <a:rPr lang="tr-TR" dirty="0" err="1"/>
            <a:t>Diseksiyonu</a:t>
          </a:r>
          <a:endParaRPr lang="tr-TR" dirty="0"/>
        </a:p>
      </dgm:t>
    </dgm:pt>
    <dgm:pt modelId="{E9AD5F1D-ABD3-4323-8B84-B3A554E28E7D}" type="parTrans" cxnId="{88F1BDA6-B375-4929-9B33-40F8FC03755D}">
      <dgm:prSet/>
      <dgm:spPr/>
      <dgm:t>
        <a:bodyPr/>
        <a:lstStyle/>
        <a:p>
          <a:endParaRPr lang="tr-TR"/>
        </a:p>
      </dgm:t>
    </dgm:pt>
    <dgm:pt modelId="{28D03C95-9953-4AF2-BEDB-EB4E8291EA9F}" type="sibTrans" cxnId="{88F1BDA6-B375-4929-9B33-40F8FC03755D}">
      <dgm:prSet/>
      <dgm:spPr/>
      <dgm:t>
        <a:bodyPr/>
        <a:lstStyle/>
        <a:p>
          <a:endParaRPr lang="tr-TR"/>
        </a:p>
      </dgm:t>
    </dgm:pt>
    <dgm:pt modelId="{CC1689D9-19C6-49BC-B612-5ECB768A1194}">
      <dgm:prSet/>
      <dgm:spPr/>
      <dgm:t>
        <a:bodyPr/>
        <a:lstStyle/>
        <a:p>
          <a:r>
            <a:rPr lang="tr-TR" spc="-5" dirty="0" err="1">
              <a:latin typeface="Calibri" panose="020F0502020204030204" pitchFamily="34" charset="0"/>
              <a:cs typeface="Calibri" panose="020F0502020204030204" pitchFamily="34" charset="0"/>
            </a:rPr>
            <a:t>Mediastinit</a:t>
          </a:r>
          <a:endParaRPr lang="tr-TR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049E724-C7B6-4C22-9F20-A896F8717E50}" type="parTrans" cxnId="{1C8D2312-5617-41EF-A7DE-C6CE466FE2D7}">
      <dgm:prSet/>
      <dgm:spPr/>
      <dgm:t>
        <a:bodyPr/>
        <a:lstStyle/>
        <a:p>
          <a:endParaRPr lang="tr-TR"/>
        </a:p>
      </dgm:t>
    </dgm:pt>
    <dgm:pt modelId="{9C0309A0-0E40-4F45-87F2-23F55CF48890}" type="sibTrans" cxnId="{1C8D2312-5617-41EF-A7DE-C6CE466FE2D7}">
      <dgm:prSet/>
      <dgm:spPr/>
      <dgm:t>
        <a:bodyPr/>
        <a:lstStyle/>
        <a:p>
          <a:endParaRPr lang="tr-TR"/>
        </a:p>
      </dgm:t>
    </dgm:pt>
    <dgm:pt modelId="{FDDC0226-DAA0-4107-81EC-D90A3D780450}" type="pres">
      <dgm:prSet presAssocID="{7E1B15FF-D24E-44A2-81D7-02ECC1A02C6B}" presName="Name0" presStyleCnt="0">
        <dgm:presLayoutVars>
          <dgm:dir/>
          <dgm:animLvl val="lvl"/>
          <dgm:resizeHandles val="exact"/>
        </dgm:presLayoutVars>
      </dgm:prSet>
      <dgm:spPr/>
    </dgm:pt>
    <dgm:pt modelId="{5C036FD0-4D2B-47C7-AB0E-CEAC14DF5F7C}" type="pres">
      <dgm:prSet presAssocID="{B12493A6-C350-4012-9762-A6091D552368}" presName="linNode" presStyleCnt="0"/>
      <dgm:spPr/>
    </dgm:pt>
    <dgm:pt modelId="{F537CBCC-D81E-4C72-A8E0-001A03109BFE}" type="pres">
      <dgm:prSet presAssocID="{B12493A6-C350-4012-9762-A6091D552368}" presName="parentText" presStyleLbl="node1" presStyleIdx="0" presStyleCnt="3" custScaleX="61353">
        <dgm:presLayoutVars>
          <dgm:chMax val="1"/>
          <dgm:bulletEnabled val="1"/>
        </dgm:presLayoutVars>
      </dgm:prSet>
      <dgm:spPr/>
    </dgm:pt>
    <dgm:pt modelId="{6C7B8727-BA08-478B-93D3-72C61599BC59}" type="pres">
      <dgm:prSet presAssocID="{B12493A6-C350-4012-9762-A6091D552368}" presName="descendantText" presStyleLbl="alignAccFollowNode1" presStyleIdx="0" presStyleCnt="3">
        <dgm:presLayoutVars>
          <dgm:bulletEnabled val="1"/>
        </dgm:presLayoutVars>
      </dgm:prSet>
      <dgm:spPr/>
    </dgm:pt>
    <dgm:pt modelId="{1FA9F07B-8BBF-47B0-9BBC-50795A9C5685}" type="pres">
      <dgm:prSet presAssocID="{C0375D90-8669-4B89-847E-0CCEBB4B85EE}" presName="sp" presStyleCnt="0"/>
      <dgm:spPr/>
    </dgm:pt>
    <dgm:pt modelId="{694B2AA8-50FA-44D1-A82B-5E6917ECDC70}" type="pres">
      <dgm:prSet presAssocID="{29A5D2F3-5BAC-4F88-8743-98D2D759FE21}" presName="linNode" presStyleCnt="0"/>
      <dgm:spPr/>
    </dgm:pt>
    <dgm:pt modelId="{A2F31068-02B2-45AD-B907-54241142C6FD}" type="pres">
      <dgm:prSet presAssocID="{29A5D2F3-5BAC-4F88-8743-98D2D759FE21}" presName="parentText" presStyleLbl="node1" presStyleIdx="1" presStyleCnt="3" custScaleX="60686">
        <dgm:presLayoutVars>
          <dgm:chMax val="1"/>
          <dgm:bulletEnabled val="1"/>
        </dgm:presLayoutVars>
      </dgm:prSet>
      <dgm:spPr/>
    </dgm:pt>
    <dgm:pt modelId="{0477FBC0-5683-4B54-8EF3-A54A77BC5233}" type="pres">
      <dgm:prSet presAssocID="{29A5D2F3-5BAC-4F88-8743-98D2D759FE21}" presName="descendantText" presStyleLbl="alignAccFollowNode1" presStyleIdx="1" presStyleCnt="3">
        <dgm:presLayoutVars>
          <dgm:bulletEnabled val="1"/>
        </dgm:presLayoutVars>
      </dgm:prSet>
      <dgm:spPr/>
    </dgm:pt>
    <dgm:pt modelId="{E194A111-5D87-448B-9B99-D25DE7726938}" type="pres">
      <dgm:prSet presAssocID="{9213DCE0-3F90-4DAC-BD7A-28D6E55C83CF}" presName="sp" presStyleCnt="0"/>
      <dgm:spPr/>
    </dgm:pt>
    <dgm:pt modelId="{05E25D11-9A3B-4209-B196-6851FA66C302}" type="pres">
      <dgm:prSet presAssocID="{4EE9716F-785E-4E18-97C4-3ACF5CC964D6}" presName="linNode" presStyleCnt="0"/>
      <dgm:spPr/>
    </dgm:pt>
    <dgm:pt modelId="{AF22BAEB-F12F-43D5-8F02-8F9C0484C12F}" type="pres">
      <dgm:prSet presAssocID="{4EE9716F-785E-4E18-97C4-3ACF5CC964D6}" presName="parentText" presStyleLbl="node1" presStyleIdx="2" presStyleCnt="3" custScaleX="59995" custLinFactNeighborX="-194" custLinFactNeighborY="-1247">
        <dgm:presLayoutVars>
          <dgm:chMax val="1"/>
          <dgm:bulletEnabled val="1"/>
        </dgm:presLayoutVars>
      </dgm:prSet>
      <dgm:spPr/>
    </dgm:pt>
    <dgm:pt modelId="{7CA33967-7594-41CA-A6A0-D4C09C1B042A}" type="pres">
      <dgm:prSet presAssocID="{4EE9716F-785E-4E18-97C4-3ACF5CC964D6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1C8D2312-5617-41EF-A7DE-C6CE466FE2D7}" srcId="{29A5D2F3-5BAC-4F88-8743-98D2D759FE21}" destId="{CC1689D9-19C6-49BC-B612-5ECB768A1194}" srcOrd="1" destOrd="0" parTransId="{3049E724-C7B6-4C22-9F20-A896F8717E50}" sibTransId="{9C0309A0-0E40-4F45-87F2-23F55CF48890}"/>
    <dgm:cxn modelId="{3E89612C-20E4-4A1A-B756-A20E01960B30}" srcId="{7E1B15FF-D24E-44A2-81D7-02ECC1A02C6B}" destId="{4EE9716F-785E-4E18-97C4-3ACF5CC964D6}" srcOrd="2" destOrd="0" parTransId="{E68ADAE9-3EC5-4C7A-AEC2-4937DBFD0411}" sibTransId="{19B63127-A38C-4B08-8B4F-10B930EC07E2}"/>
    <dgm:cxn modelId="{3B9B015F-CC04-4F5D-A2E0-DF2572BEA9AA}" type="presOf" srcId="{CC1689D9-19C6-49BC-B612-5ECB768A1194}" destId="{0477FBC0-5683-4B54-8EF3-A54A77BC5233}" srcOrd="0" destOrd="1" presId="urn:microsoft.com/office/officeart/2005/8/layout/vList5"/>
    <dgm:cxn modelId="{DC470C6B-D658-4131-821F-DB402D1AA72D}" type="presOf" srcId="{29A5D2F3-5BAC-4F88-8743-98D2D759FE21}" destId="{A2F31068-02B2-45AD-B907-54241142C6FD}" srcOrd="0" destOrd="0" presId="urn:microsoft.com/office/officeart/2005/8/layout/vList5"/>
    <dgm:cxn modelId="{8E8D306C-0EE9-4247-A96D-10F2DB1CC225}" type="presOf" srcId="{7E1B15FF-D24E-44A2-81D7-02ECC1A02C6B}" destId="{FDDC0226-DAA0-4107-81EC-D90A3D780450}" srcOrd="0" destOrd="0" presId="urn:microsoft.com/office/officeart/2005/8/layout/vList5"/>
    <dgm:cxn modelId="{01032B6D-1FF2-4739-9464-041521C16684}" type="presOf" srcId="{B12493A6-C350-4012-9762-A6091D552368}" destId="{F537CBCC-D81E-4C72-A8E0-001A03109BFE}" srcOrd="0" destOrd="0" presId="urn:microsoft.com/office/officeart/2005/8/layout/vList5"/>
    <dgm:cxn modelId="{7932AD77-9794-401F-A281-B8F4A7626C37}" srcId="{7E1B15FF-D24E-44A2-81D7-02ECC1A02C6B}" destId="{B12493A6-C350-4012-9762-A6091D552368}" srcOrd="0" destOrd="0" parTransId="{23C67CA0-85E8-4A31-8D26-736488893A21}" sibTransId="{C0375D90-8669-4B89-847E-0CCEBB4B85EE}"/>
    <dgm:cxn modelId="{60F78387-27B3-4A38-AF64-CF8C76934DBE}" type="presOf" srcId="{F9E52606-D5ED-4223-8D23-B0FCFACB77AA}" destId="{0477FBC0-5683-4B54-8EF3-A54A77BC5233}" srcOrd="0" destOrd="0" presId="urn:microsoft.com/office/officeart/2005/8/layout/vList5"/>
    <dgm:cxn modelId="{88F1BDA6-B375-4929-9B33-40F8FC03755D}" srcId="{4EE9716F-785E-4E18-97C4-3ACF5CC964D6}" destId="{E99946D8-CC84-406C-B7D9-700F23536540}" srcOrd="0" destOrd="0" parTransId="{E9AD5F1D-ABD3-4323-8B84-B3A554E28E7D}" sibTransId="{28D03C95-9953-4AF2-BEDB-EB4E8291EA9F}"/>
    <dgm:cxn modelId="{1591CBAD-6E3B-4081-A3AC-A798DC6778DB}" type="presOf" srcId="{4EE9716F-785E-4E18-97C4-3ACF5CC964D6}" destId="{AF22BAEB-F12F-43D5-8F02-8F9C0484C12F}" srcOrd="0" destOrd="0" presId="urn:microsoft.com/office/officeart/2005/8/layout/vList5"/>
    <dgm:cxn modelId="{921096C8-13D8-4FD5-9FBA-16C32A3436E9}" type="presOf" srcId="{E99946D8-CC84-406C-B7D9-700F23536540}" destId="{7CA33967-7594-41CA-A6A0-D4C09C1B042A}" srcOrd="0" destOrd="0" presId="urn:microsoft.com/office/officeart/2005/8/layout/vList5"/>
    <dgm:cxn modelId="{ED04AFDB-D3BF-4D02-B9CA-B6BD776365F9}" srcId="{B12493A6-C350-4012-9762-A6091D552368}" destId="{C14083C8-5B92-4845-830D-A42608C74F94}" srcOrd="0" destOrd="0" parTransId="{5FEFF5F6-9461-4157-8DD8-4FFEE87AA525}" sibTransId="{5946D009-B7C5-4BCD-99C1-015EB4A0B8A8}"/>
    <dgm:cxn modelId="{A46B45E4-DE50-48AB-A52C-5C12CBF8C908}" srcId="{7E1B15FF-D24E-44A2-81D7-02ECC1A02C6B}" destId="{29A5D2F3-5BAC-4F88-8743-98D2D759FE21}" srcOrd="1" destOrd="0" parTransId="{D893DB73-E4C5-443A-940F-D9BCB8D901A1}" sibTransId="{9213DCE0-3F90-4DAC-BD7A-28D6E55C83CF}"/>
    <dgm:cxn modelId="{941C67F0-3767-455D-8991-D0438ACF2659}" type="presOf" srcId="{C14083C8-5B92-4845-830D-A42608C74F94}" destId="{6C7B8727-BA08-478B-93D3-72C61599BC59}" srcOrd="0" destOrd="0" presId="urn:microsoft.com/office/officeart/2005/8/layout/vList5"/>
    <dgm:cxn modelId="{5DB00BF3-7945-4770-B6C8-77E1A683E906}" srcId="{29A5D2F3-5BAC-4F88-8743-98D2D759FE21}" destId="{F9E52606-D5ED-4223-8D23-B0FCFACB77AA}" srcOrd="0" destOrd="0" parTransId="{BB2755E3-08E2-46C6-A561-3C95C71A3860}" sibTransId="{DC53C354-7AB4-484F-91FD-EFC8ACBB9317}"/>
    <dgm:cxn modelId="{43B5D48A-6776-4B19-8698-EEFAB7A19B11}" type="presParOf" srcId="{FDDC0226-DAA0-4107-81EC-D90A3D780450}" destId="{5C036FD0-4D2B-47C7-AB0E-CEAC14DF5F7C}" srcOrd="0" destOrd="0" presId="urn:microsoft.com/office/officeart/2005/8/layout/vList5"/>
    <dgm:cxn modelId="{A5EE730A-78C9-4C69-8EA8-E417CE61F97D}" type="presParOf" srcId="{5C036FD0-4D2B-47C7-AB0E-CEAC14DF5F7C}" destId="{F537CBCC-D81E-4C72-A8E0-001A03109BFE}" srcOrd="0" destOrd="0" presId="urn:microsoft.com/office/officeart/2005/8/layout/vList5"/>
    <dgm:cxn modelId="{9DAB98FF-1F60-4BAF-98A9-F18293E4017D}" type="presParOf" srcId="{5C036FD0-4D2B-47C7-AB0E-CEAC14DF5F7C}" destId="{6C7B8727-BA08-478B-93D3-72C61599BC59}" srcOrd="1" destOrd="0" presId="urn:microsoft.com/office/officeart/2005/8/layout/vList5"/>
    <dgm:cxn modelId="{8AFE44F5-ED1E-447E-B204-83AC319E19CD}" type="presParOf" srcId="{FDDC0226-DAA0-4107-81EC-D90A3D780450}" destId="{1FA9F07B-8BBF-47B0-9BBC-50795A9C5685}" srcOrd="1" destOrd="0" presId="urn:microsoft.com/office/officeart/2005/8/layout/vList5"/>
    <dgm:cxn modelId="{C3BBCD8A-C2CA-46E9-8F8F-1DB97F36D270}" type="presParOf" srcId="{FDDC0226-DAA0-4107-81EC-D90A3D780450}" destId="{694B2AA8-50FA-44D1-A82B-5E6917ECDC70}" srcOrd="2" destOrd="0" presId="urn:microsoft.com/office/officeart/2005/8/layout/vList5"/>
    <dgm:cxn modelId="{E73DF8F6-F597-4079-9912-603C726F9C11}" type="presParOf" srcId="{694B2AA8-50FA-44D1-A82B-5E6917ECDC70}" destId="{A2F31068-02B2-45AD-B907-54241142C6FD}" srcOrd="0" destOrd="0" presId="urn:microsoft.com/office/officeart/2005/8/layout/vList5"/>
    <dgm:cxn modelId="{A2941286-40D4-450E-BC6B-025AD583CECE}" type="presParOf" srcId="{694B2AA8-50FA-44D1-A82B-5E6917ECDC70}" destId="{0477FBC0-5683-4B54-8EF3-A54A77BC5233}" srcOrd="1" destOrd="0" presId="urn:microsoft.com/office/officeart/2005/8/layout/vList5"/>
    <dgm:cxn modelId="{97ECEAD8-829E-4A2F-AD68-9FB6F655B06F}" type="presParOf" srcId="{FDDC0226-DAA0-4107-81EC-D90A3D780450}" destId="{E194A111-5D87-448B-9B99-D25DE7726938}" srcOrd="3" destOrd="0" presId="urn:microsoft.com/office/officeart/2005/8/layout/vList5"/>
    <dgm:cxn modelId="{C1FB6857-A03D-4E0B-B4FF-152AF925C1F5}" type="presParOf" srcId="{FDDC0226-DAA0-4107-81EC-D90A3D780450}" destId="{05E25D11-9A3B-4209-B196-6851FA66C302}" srcOrd="4" destOrd="0" presId="urn:microsoft.com/office/officeart/2005/8/layout/vList5"/>
    <dgm:cxn modelId="{44272720-41BF-4FA3-810D-7E2A1FA48DE1}" type="presParOf" srcId="{05E25D11-9A3B-4209-B196-6851FA66C302}" destId="{AF22BAEB-F12F-43D5-8F02-8F9C0484C12F}" srcOrd="0" destOrd="0" presId="urn:microsoft.com/office/officeart/2005/8/layout/vList5"/>
    <dgm:cxn modelId="{75B8F9C4-8AF7-47BE-9A95-9D5553E7EEB8}" type="presParOf" srcId="{05E25D11-9A3B-4209-B196-6851FA66C302}" destId="{7CA33967-7594-41CA-A6A0-D4C09C1B042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7B8727-BA08-478B-93D3-72C61599BC59}">
      <dsp:nvSpPr>
        <dsp:cNvPr id="0" name=""/>
        <dsp:cNvSpPr/>
      </dsp:nvSpPr>
      <dsp:spPr>
        <a:xfrm rot="5400000">
          <a:off x="5689049" y="-2614973"/>
          <a:ext cx="1006940" cy="6492436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600" kern="1200" spc="-5" dirty="0">
              <a:latin typeface="Calibri" panose="020F0502020204030204" pitchFamily="34" charset="0"/>
              <a:cs typeface="Calibri" panose="020F0502020204030204" pitchFamily="34" charset="0"/>
            </a:rPr>
            <a:t>Tansiyon</a:t>
          </a:r>
          <a:r>
            <a:rPr lang="tr-TR" sz="2600" kern="1200" spc="-65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tr-TR" sz="2600" kern="1200" spc="-5" dirty="0" err="1">
              <a:latin typeface="Calibri" panose="020F0502020204030204" pitchFamily="34" charset="0"/>
              <a:cs typeface="Calibri" panose="020F0502020204030204" pitchFamily="34" charset="0"/>
            </a:rPr>
            <a:t>pnömotoraks</a:t>
          </a:r>
          <a:endParaRPr lang="tr-TR" sz="2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2946302" y="176929"/>
        <a:ext cx="6443281" cy="908630"/>
      </dsp:txXfrm>
    </dsp:sp>
    <dsp:sp modelId="{F537CBCC-D81E-4C72-A8E0-001A03109BFE}">
      <dsp:nvSpPr>
        <dsp:cNvPr id="0" name=""/>
        <dsp:cNvSpPr/>
      </dsp:nvSpPr>
      <dsp:spPr>
        <a:xfrm>
          <a:off x="705693" y="1907"/>
          <a:ext cx="2240608" cy="125867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 err="1"/>
            <a:t>Mediastinal</a:t>
          </a:r>
          <a:r>
            <a:rPr lang="tr-TR" sz="2000" kern="1200" dirty="0"/>
            <a:t>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/>
            <a:t> yer değiştirme</a:t>
          </a:r>
        </a:p>
      </dsp:txBody>
      <dsp:txXfrm>
        <a:off x="767136" y="63350"/>
        <a:ext cx="2117722" cy="1135790"/>
      </dsp:txXfrm>
    </dsp:sp>
    <dsp:sp modelId="{0477FBC0-5683-4B54-8EF3-A54A77BC5233}">
      <dsp:nvSpPr>
        <dsp:cNvPr id="0" name=""/>
        <dsp:cNvSpPr/>
      </dsp:nvSpPr>
      <dsp:spPr>
        <a:xfrm rot="5400000">
          <a:off x="5664691" y="-1293363"/>
          <a:ext cx="1006940" cy="6492436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600" kern="1200" spc="-5" dirty="0" err="1">
              <a:latin typeface="Calibri" panose="020F0502020204030204" pitchFamily="34" charset="0"/>
              <a:cs typeface="Calibri" panose="020F0502020204030204" pitchFamily="34" charset="0"/>
            </a:rPr>
            <a:t>Özefagus</a:t>
          </a:r>
          <a:r>
            <a:rPr lang="tr-TR" sz="2600" kern="1200" spc="-5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tr-TR" sz="2600" kern="1200" spc="-5" dirty="0" err="1">
              <a:latin typeface="Calibri" panose="020F0502020204030204" pitchFamily="34" charset="0"/>
              <a:cs typeface="Calibri" panose="020F0502020204030204" pitchFamily="34" charset="0"/>
            </a:rPr>
            <a:t>rüptürü</a:t>
          </a:r>
          <a:r>
            <a:rPr lang="tr-TR" sz="2600" kern="1200" spc="-5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tr-TR" sz="26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600" kern="1200" spc="-5" dirty="0" err="1">
              <a:latin typeface="Calibri" panose="020F0502020204030204" pitchFamily="34" charset="0"/>
              <a:cs typeface="Calibri" panose="020F0502020204030204" pitchFamily="34" charset="0"/>
            </a:rPr>
            <a:t>Mediastinit</a:t>
          </a:r>
          <a:endParaRPr lang="tr-TR" sz="2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2921944" y="1498539"/>
        <a:ext cx="6443281" cy="908630"/>
      </dsp:txXfrm>
    </dsp:sp>
    <dsp:sp modelId="{A2F31068-02B2-45AD-B907-54241142C6FD}">
      <dsp:nvSpPr>
        <dsp:cNvPr id="0" name=""/>
        <dsp:cNvSpPr/>
      </dsp:nvSpPr>
      <dsp:spPr>
        <a:xfrm>
          <a:off x="705693" y="1323516"/>
          <a:ext cx="2216250" cy="125867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 spc="-5" dirty="0" err="1">
              <a:latin typeface="Constantia"/>
              <a:cs typeface="Constantia"/>
            </a:rPr>
            <a:t>Pnömomediastinum</a:t>
          </a:r>
          <a:endParaRPr lang="tr-TR" sz="1600" kern="1200" dirty="0"/>
        </a:p>
      </dsp:txBody>
      <dsp:txXfrm>
        <a:off x="767136" y="1384959"/>
        <a:ext cx="2093364" cy="1135790"/>
      </dsp:txXfrm>
    </dsp:sp>
    <dsp:sp modelId="{7CA33967-7594-41CA-A6A0-D4C09C1B042A}">
      <dsp:nvSpPr>
        <dsp:cNvPr id="0" name=""/>
        <dsp:cNvSpPr/>
      </dsp:nvSpPr>
      <dsp:spPr>
        <a:xfrm rot="5400000">
          <a:off x="5639455" y="28246"/>
          <a:ext cx="1006940" cy="6492436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600" kern="1200" dirty="0"/>
            <a:t>Aort </a:t>
          </a:r>
          <a:r>
            <a:rPr lang="tr-TR" sz="2600" kern="1200" dirty="0" err="1"/>
            <a:t>Diseksiyonu</a:t>
          </a:r>
          <a:endParaRPr lang="tr-TR" sz="2600" kern="1200" dirty="0"/>
        </a:p>
      </dsp:txBody>
      <dsp:txXfrm rot="-5400000">
        <a:off x="2896708" y="2820149"/>
        <a:ext cx="6443281" cy="908630"/>
      </dsp:txXfrm>
    </dsp:sp>
    <dsp:sp modelId="{AF22BAEB-F12F-43D5-8F02-8F9C0484C12F}">
      <dsp:nvSpPr>
        <dsp:cNvPr id="0" name=""/>
        <dsp:cNvSpPr/>
      </dsp:nvSpPr>
      <dsp:spPr>
        <a:xfrm>
          <a:off x="693098" y="2629431"/>
          <a:ext cx="2191014" cy="125867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b="0" kern="1200" dirty="0"/>
            <a:t>Geniş </a:t>
          </a:r>
          <a:r>
            <a:rPr lang="tr-TR" sz="2000" b="0" kern="1200" dirty="0" err="1"/>
            <a:t>mediastinum</a:t>
          </a:r>
          <a:endParaRPr lang="tr-TR" sz="2000" b="0" kern="1200" dirty="0"/>
        </a:p>
      </dsp:txBody>
      <dsp:txXfrm>
        <a:off x="754541" y="2690874"/>
        <a:ext cx="2068128" cy="11357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EEE0DBF-34A4-7BCB-D564-7A460BEA92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B866CB9E-F392-7CB1-D746-4A9348D3DC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0AD0572-771F-ABAF-8806-73F6D7EFF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2/19/2024</a:t>
            </a:fld>
            <a:endParaRPr lang="en-US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5326A2B-C63F-B4E1-9418-CBB57AC97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33CA5AC-C5F1-009C-AA15-AF3313683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883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4F83686-18FB-E87D-AF33-B87353DE5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99498304-1E60-8CE5-B470-05FFE05BA8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E7CE277-7614-176C-FF10-1AC74B4F6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2/19/2024</a:t>
            </a:fld>
            <a:endParaRPr lang="en-US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FA78223-5980-10F5-D4F0-7FA788650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0353E66-D278-10A4-C929-3C4A29A3C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248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AFD92193-D847-899A-9E72-BA3BC2EAB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9B8F7726-DE12-1D8C-4FF4-AE33AA55C4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60D29AB-4E7E-0F3A-1E77-5042437B6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2/19/2024</a:t>
            </a:fld>
            <a:endParaRPr lang="en-US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420B0B8-0481-275A-766E-C48331F69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AB5F9EE-1ED4-C929-A3AA-80F03DB20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771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A21DD14-EC9C-FBC0-7DE9-49CDDBE4A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9B3FCEB-0921-FDAA-A872-7C95D73A4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7B8A633-ACAB-0950-08A8-81B006C4A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2/19/2024</a:t>
            </a:fld>
            <a:endParaRPr lang="en-US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8847DF0-7FD5-6DDC-817B-C0EA16F06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2E59439-2213-B3DE-DC1A-3E5000991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428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B34874B-AACB-CBA4-314C-AC1EF57B5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E405B7E-D20A-D0CD-A565-919D2BBB42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45B970A-7FCF-A07E-A1E3-D3A8D8905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2/19/2024</a:t>
            </a:fld>
            <a:endParaRPr lang="en-US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10D6644-E3E4-4369-7645-0A9D9D805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C33E814-F710-B2F3-E9DA-1A0150DCB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795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C7D824E-88C7-3E48-236D-DD762E51D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87AFAB4-9E92-86E0-542F-0EB295FE1A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7CD8FB35-3E08-0156-8ACF-1EDE6EC0B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A284E15F-AA95-AA60-855C-54A0525E1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2/19/2024</a:t>
            </a:fld>
            <a:endParaRPr lang="en-US" dirty="0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B3DB3425-2512-DACD-177B-3BD6719D5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4AC6D375-4C4B-9D2F-872F-BED7DCD71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872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2D46A66-F438-96C5-8FBA-003555798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45167CDA-487D-B962-CB91-15F934EF4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81F9A7D4-3ACC-118E-AC23-CAACB03DAA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9F0D224E-9B18-5E3D-52C7-783E937F61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9703FC45-A707-9EB8-9A38-DC3C2383DE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E058391D-930A-22A7-E295-ED9B04FDB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2/19/2024</a:t>
            </a:fld>
            <a:endParaRPr lang="en-US" dirty="0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A2063C3B-D035-9136-B812-AADC0D522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09534300-BA90-49BC-08E3-57E9F08E8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11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7C568B7-1BC7-4A19-D24E-A477CE68C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47C167DC-0262-45CD-A17B-1AE5D4726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2/19/2024</a:t>
            </a:fld>
            <a:endParaRPr lang="en-US" dirty="0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AC9DC550-3676-70C8-4A26-1D5D56BAF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89F5830C-E04B-0B67-B207-2B469D8B7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631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74726BCA-BC1D-65E0-B7B7-BDB36AC7B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2/19/2024</a:t>
            </a:fld>
            <a:endParaRPr lang="en-US" dirty="0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D5632CEF-1A49-2DAF-79A5-4B4100F79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3C256A80-BC90-58A0-9E2A-2F86208A6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758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018DA81-2F10-3F9D-1558-E7BF6CC4B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5371C69-BA61-5F83-CD9A-46D95728A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F8DC492B-E8D5-1418-E709-C0DAD23772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9AFBBE93-6FDA-D674-C51B-82A34CC62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2/19/2024</a:t>
            </a:fld>
            <a:endParaRPr lang="en-US" dirty="0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0795066A-AF9D-A0F0-E108-EBF550215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DAE90A8-3CA1-51F4-428F-558B21884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811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D54B7DD-438E-3168-4561-AAEE03371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84AC11EE-ADA5-9CEF-F5D7-B39B59258E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17014D14-4E68-4C99-F0A5-33E9673B6A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BD2B8DA5-86E5-DCB0-1317-EA25D6B7E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2/19/2024</a:t>
            </a:fld>
            <a:endParaRPr lang="en-US" dirty="0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E93D3E4B-AC2F-B9F5-00A7-EDBEAB933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C5CBCD4D-B149-D5CB-0CFD-34118E09B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837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601456F1-F648-8DD4-FD2A-2EA67225C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8C38749F-2104-A97F-71FA-0982FE215A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1FE12EA-2B57-5A4A-C7BF-2FBBC03EBA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2/19/2024</a:t>
            </a:fld>
            <a:endParaRPr lang="en-US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C7CA808-0BB2-405E-BF7E-C3618B0E2A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E9699CE-6156-0CC9-6DCF-E86887C9D1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48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hyperlink" Target="https://reference.medscape.com/viewarticle/881361_1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818F90-89A0-E4FE-D0BA-38F41AFC1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027879"/>
          </a:xfrm>
        </p:spPr>
        <p:txBody>
          <a:bodyPr>
            <a:normAutofit/>
          </a:bodyPr>
          <a:lstStyle/>
          <a:p>
            <a:r>
              <a:rPr lang="tr-TR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GÖĞÜS AĞRISI </a:t>
            </a:r>
            <a:r>
              <a:rPr lang="tr-TR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İLE GELEN </a:t>
            </a:r>
            <a:br>
              <a:rPr lang="tr-TR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HASTAYA   YAKLAŞIM</a:t>
            </a:r>
          </a:p>
        </p:txBody>
      </p:sp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7B300647-1ED5-E3BD-60B1-C45E0A6390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5548" y="2782529"/>
            <a:ext cx="8888362" cy="29595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</a:p>
          <a:p>
            <a:pPr marL="0" indent="0">
              <a:buNone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Arş. Gör.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Ayşe Arzu GÜLDİKEN TOPKAYA</a:t>
            </a:r>
          </a:p>
          <a:p>
            <a:pPr marL="0" indent="0">
              <a:buNone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K.T.Ü. Tıp Fakültesi</a:t>
            </a:r>
          </a:p>
          <a:p>
            <a:pPr marL="0" indent="0">
              <a:buNone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Aile Hekimliği Anabilim Dalı</a:t>
            </a:r>
          </a:p>
          <a:p>
            <a:pPr marL="0" indent="0">
              <a:buNone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22.02.2024</a:t>
            </a:r>
          </a:p>
          <a:p>
            <a:pPr marL="0" indent="0">
              <a:buNone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0DBF32B-193A-DBC9-2B5C-16C75D0A5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361" y="3789003"/>
            <a:ext cx="4048432" cy="295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96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42C9408-22A8-A977-9499-36B60571F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Ağrı </a:t>
            </a:r>
            <a:r>
              <a:rPr lang="tr-T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Patofizyolojisi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9FF13E8-688D-7AF8-DEA4-D61E8440EE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tr-TR" sz="32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tr-TR" sz="3200" b="1" dirty="0" err="1">
                <a:latin typeface="Times New Roman" pitchFamily="18" charset="0"/>
                <a:cs typeface="Times New Roman" pitchFamily="18" charset="0"/>
              </a:rPr>
              <a:t>Visseral</a:t>
            </a:r>
            <a:r>
              <a:rPr lang="tr-TR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None/>
            </a:pPr>
            <a:endParaRPr lang="tr-TR" sz="32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tr-TR" sz="32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tr-TR" sz="2800" dirty="0">
                <a:latin typeface="Times New Roman" pitchFamily="18" charset="0"/>
                <a:cs typeface="Times New Roman" pitchFamily="18" charset="0"/>
              </a:rPr>
              <a:t>İç organları </a:t>
            </a:r>
            <a:r>
              <a:rPr lang="tr-TR" sz="2800" dirty="0" err="1">
                <a:latin typeface="Times New Roman" pitchFamily="18" charset="0"/>
                <a:cs typeface="Times New Roman" pitchFamily="18" charset="0"/>
              </a:rPr>
              <a:t>innerve</a:t>
            </a:r>
            <a:r>
              <a:rPr lang="tr-TR" sz="2800" dirty="0">
                <a:latin typeface="Times New Roman" pitchFamily="18" charset="0"/>
                <a:cs typeface="Times New Roman" pitchFamily="18" charset="0"/>
              </a:rPr>
              <a:t> eder</a:t>
            </a:r>
          </a:p>
          <a:p>
            <a:pPr>
              <a:buNone/>
            </a:pPr>
            <a:r>
              <a:rPr lang="tr-TR" sz="28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tr-TR" sz="2800" dirty="0" err="1">
                <a:latin typeface="Times New Roman" pitchFamily="18" charset="0"/>
                <a:cs typeface="Times New Roman" pitchFamily="18" charset="0"/>
              </a:rPr>
              <a:t>Spinal</a:t>
            </a:r>
            <a:r>
              <a:rPr lang="tr-TR" sz="2800" dirty="0">
                <a:latin typeface="Times New Roman" pitchFamily="18" charset="0"/>
                <a:cs typeface="Times New Roman" pitchFamily="18" charset="0"/>
              </a:rPr>
              <a:t> korda farklı birçok seviyelerden girer</a:t>
            </a:r>
          </a:p>
          <a:p>
            <a:pPr>
              <a:buNone/>
            </a:pPr>
            <a:r>
              <a:rPr lang="tr-TR" sz="28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tr-TR" sz="2800" b="1" dirty="0">
                <a:latin typeface="Times New Roman" pitchFamily="18" charset="0"/>
                <a:cs typeface="Times New Roman" pitchFamily="18" charset="0"/>
              </a:rPr>
              <a:t>Ağrı zor tanımlanır ve lokalize edilemezler, sınırları net değildir</a:t>
            </a:r>
          </a:p>
          <a:p>
            <a:pPr>
              <a:buNone/>
            </a:pPr>
            <a:r>
              <a:rPr lang="tr-TR" sz="2800" dirty="0">
                <a:latin typeface="Times New Roman" pitchFamily="18" charset="0"/>
                <a:cs typeface="Times New Roman" pitchFamily="18" charset="0"/>
              </a:rPr>
              <a:t>– Bu nedenle </a:t>
            </a:r>
            <a:r>
              <a:rPr lang="tr-TR" sz="2800" dirty="0" err="1">
                <a:latin typeface="Times New Roman" pitchFamily="18" charset="0"/>
                <a:cs typeface="Times New Roman" pitchFamily="18" charset="0"/>
              </a:rPr>
              <a:t>viseral</a:t>
            </a:r>
            <a:r>
              <a:rPr lang="tr-TR" sz="2800" dirty="0">
                <a:latin typeface="Times New Roman" pitchFamily="18" charset="0"/>
                <a:cs typeface="Times New Roman" pitchFamily="18" charset="0"/>
              </a:rPr>
              <a:t> ağrısı olanlar </a:t>
            </a:r>
            <a:r>
              <a:rPr lang="tr-TR" sz="2800" i="1" dirty="0">
                <a:latin typeface="Times New Roman" pitchFamily="18" charset="0"/>
                <a:cs typeface="Times New Roman" pitchFamily="18" charset="0"/>
              </a:rPr>
              <a:t>rahatsızlık hissi, ağırlık, sancı </a:t>
            </a:r>
            <a:r>
              <a:rPr lang="tr-TR" sz="2800" dirty="0">
                <a:latin typeface="Times New Roman" pitchFamily="18" charset="0"/>
                <a:cs typeface="Times New Roman" pitchFamily="18" charset="0"/>
              </a:rPr>
              <a:t>gibi terimleri daha çok kullanırlar.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18627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C8675E7-618A-76D4-30C0-A389A9F15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Ağrı </a:t>
            </a:r>
            <a:r>
              <a:rPr lang="tr-T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Patofizyolojisi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E267993-1A18-5C66-7A95-5B6D9121C0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8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tr-TR" sz="2800" dirty="0" err="1">
                <a:latin typeface="Times New Roman" pitchFamily="18" charset="0"/>
                <a:cs typeface="Times New Roman" pitchFamily="18" charset="0"/>
              </a:rPr>
              <a:t>Viseral</a:t>
            </a:r>
            <a:r>
              <a:rPr lang="tr-TR" sz="2800" dirty="0">
                <a:latin typeface="Times New Roman" pitchFamily="18" charset="0"/>
                <a:cs typeface="Times New Roman" pitchFamily="18" charset="0"/>
              </a:rPr>
              <a:t> ağrı komşu somatik sinirlerle farklı bir bölgeye yansıdığından hastalar sıklıkla ağrının kaynaklandığı yeri yanlış yorumlarlar.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Örneğin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diafram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irritasyonu</a:t>
            </a:r>
            <a:r>
              <a:rPr lang="tr-TR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omuz ağrısı olarak anlatılabilir ya da kol ağrısı aslında </a:t>
            </a:r>
            <a:r>
              <a:rPr lang="tr-TR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miyokard</a:t>
            </a:r>
            <a:r>
              <a:rPr lang="tr-TR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iskemisinden</a:t>
            </a:r>
            <a:r>
              <a:rPr lang="tr-TR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kaynaklanabilir.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232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A552FAA-74E5-7BC4-5560-F4FFEFC23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Ağrı </a:t>
            </a:r>
            <a:r>
              <a:rPr lang="tr-T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Patofizyolojisi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8257794-34EA-9C62-79B3-213E0EA5C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9472"/>
            <a:ext cx="10515600" cy="3116826"/>
          </a:xfrm>
        </p:spPr>
        <p:txBody>
          <a:bodyPr>
            <a:normAutofit fontScale="92500" lnSpcReduction="20000"/>
          </a:bodyPr>
          <a:lstStyle/>
          <a:p>
            <a:r>
              <a:rPr lang="tr-TR" sz="2800" dirty="0">
                <a:latin typeface="Times New Roman" panose="02020603050405020304" pitchFamily="18" charset="0"/>
                <a:cs typeface="Times New Roman" pitchFamily="18" charset="0"/>
              </a:rPr>
              <a:t> Fizyolojik, psikolojik, kültürel faktörler, yaş , cinsiyet, kullanılan ilaçlar ve alkol ağrının hasta tarafından algılanma ve tanımlanma biçimi üzerinde etki oluşturur.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Yaşlı</a:t>
            </a:r>
            <a:r>
              <a:rPr lang="tr-TR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hastaların </a:t>
            </a:r>
            <a:r>
              <a:rPr lang="tr-TR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miyokardiyal</a:t>
            </a:r>
            <a:r>
              <a:rPr lang="tr-TR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iskemi</a:t>
            </a:r>
            <a:r>
              <a:rPr lang="tr-TR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durumunda </a:t>
            </a:r>
            <a:r>
              <a:rPr lang="tr-TR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atipik</a:t>
            </a:r>
            <a:r>
              <a:rPr lang="tr-TR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semtomlarla</a:t>
            </a:r>
            <a:r>
              <a:rPr lang="tr-TR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gelme olasılığı daha yüksektir. </a:t>
            </a:r>
          </a:p>
          <a:p>
            <a:endParaRPr lang="tr-TR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Diyabetik olguların ise ağrıyı doğru şekilde algılayıp tanımlayamayabileceği bilinmektedir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79717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8B1FFA6-4F09-8D91-35BB-9DADBD5CB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Sınıflandırma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E4E4DFD-9881-D443-BDA6-6D9E8FF978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127000" indent="-114300">
              <a:spcBef>
                <a:spcPts val="1095"/>
              </a:spcBef>
              <a:buFont typeface="Times New Roman"/>
              <a:buChar char="•"/>
              <a:tabLst>
                <a:tab pos="127000" algn="l"/>
              </a:tabLst>
            </a:pPr>
            <a:r>
              <a:rPr lang="tr-TR" sz="2800" b="1" dirty="0">
                <a:latin typeface="Times New Roman"/>
                <a:cs typeface="Times New Roman"/>
              </a:rPr>
              <a:t>G</a:t>
            </a:r>
            <a:r>
              <a:rPr lang="tr-TR" sz="2800" b="1" spc="-10" dirty="0">
                <a:latin typeface="Times New Roman"/>
                <a:cs typeface="Times New Roman"/>
              </a:rPr>
              <a:t>ö</a:t>
            </a:r>
            <a:r>
              <a:rPr lang="tr-TR" sz="2800" b="1" dirty="0">
                <a:latin typeface="Times New Roman"/>
                <a:cs typeface="Times New Roman"/>
              </a:rPr>
              <a:t>ğ</a:t>
            </a:r>
            <a:r>
              <a:rPr lang="tr-TR" sz="2800" b="1" spc="-10" dirty="0">
                <a:latin typeface="Times New Roman"/>
                <a:cs typeface="Times New Roman"/>
              </a:rPr>
              <a:t>ü</a:t>
            </a:r>
            <a:r>
              <a:rPr lang="tr-TR" sz="2800" b="1" dirty="0">
                <a:latin typeface="Times New Roman"/>
                <a:cs typeface="Times New Roman"/>
              </a:rPr>
              <a:t>s </a:t>
            </a:r>
            <a:r>
              <a:rPr lang="tr-TR" sz="2800" b="1" spc="-10" dirty="0">
                <a:latin typeface="Times New Roman"/>
                <a:cs typeface="Times New Roman"/>
              </a:rPr>
              <a:t>d</a:t>
            </a:r>
            <a:r>
              <a:rPr lang="tr-TR" sz="2800" b="1" spc="-5" dirty="0">
                <a:latin typeface="Times New Roman"/>
                <a:cs typeface="Times New Roman"/>
              </a:rPr>
              <a:t>u</a:t>
            </a:r>
            <a:r>
              <a:rPr lang="tr-TR" sz="2800" b="1" spc="-200" dirty="0">
                <a:latin typeface="Times New Roman"/>
                <a:cs typeface="Times New Roman"/>
              </a:rPr>
              <a:t>v</a:t>
            </a:r>
            <a:r>
              <a:rPr lang="tr-TR" sz="2800" b="1" spc="-5" dirty="0">
                <a:latin typeface="Times New Roman"/>
                <a:cs typeface="Times New Roman"/>
              </a:rPr>
              <a:t>a</a:t>
            </a:r>
            <a:r>
              <a:rPr lang="tr-TR" sz="2800" b="1" spc="-10" dirty="0">
                <a:latin typeface="Times New Roman"/>
                <a:cs typeface="Times New Roman"/>
              </a:rPr>
              <a:t>r</a:t>
            </a:r>
            <a:r>
              <a:rPr lang="tr-TR" sz="2800" b="1" dirty="0">
                <a:latin typeface="Times New Roman"/>
                <a:cs typeface="Times New Roman"/>
              </a:rPr>
              <a:t>ı</a:t>
            </a:r>
            <a:r>
              <a:rPr lang="tr-TR" sz="2800" b="1" spc="-35" dirty="0">
                <a:latin typeface="Times New Roman"/>
                <a:cs typeface="Times New Roman"/>
              </a:rPr>
              <a:t> </a:t>
            </a:r>
            <a:r>
              <a:rPr lang="tr-TR" sz="2800" b="1" spc="-5" dirty="0">
                <a:latin typeface="Times New Roman"/>
                <a:cs typeface="Times New Roman"/>
              </a:rPr>
              <a:t>a</a:t>
            </a:r>
            <a:r>
              <a:rPr lang="tr-TR" sz="2800" b="1" spc="-10" dirty="0">
                <a:latin typeface="Times New Roman"/>
                <a:cs typeface="Times New Roman"/>
              </a:rPr>
              <a:t>ğ</a:t>
            </a:r>
            <a:r>
              <a:rPr lang="tr-TR" sz="2800" b="1" spc="-5" dirty="0">
                <a:latin typeface="Times New Roman"/>
                <a:cs typeface="Times New Roman"/>
              </a:rPr>
              <a:t>rı</a:t>
            </a:r>
            <a:r>
              <a:rPr lang="tr-TR" sz="2800" b="1" spc="5" dirty="0">
                <a:latin typeface="Times New Roman"/>
                <a:cs typeface="Times New Roman"/>
              </a:rPr>
              <a:t>s</a:t>
            </a:r>
            <a:r>
              <a:rPr lang="tr-TR" sz="2800" b="1" dirty="0">
                <a:latin typeface="Times New Roman"/>
                <a:cs typeface="Times New Roman"/>
              </a:rPr>
              <a:t>ı</a:t>
            </a:r>
            <a:endParaRPr lang="tr-TR" sz="2800" dirty="0">
              <a:latin typeface="Times New Roman"/>
              <a:cs typeface="Times New Roman"/>
            </a:endParaRPr>
          </a:p>
          <a:p>
            <a:pPr marL="155575" indent="-143510">
              <a:spcBef>
                <a:spcPts val="994"/>
              </a:spcBef>
              <a:buChar char="–"/>
              <a:tabLst>
                <a:tab pos="156210" algn="l"/>
              </a:tabLst>
            </a:pPr>
            <a:r>
              <a:rPr lang="tr-TR" sz="2800" spc="-5" dirty="0">
                <a:latin typeface="Times New Roman"/>
                <a:cs typeface="Times New Roman"/>
              </a:rPr>
              <a:t>Keskin bir</a:t>
            </a:r>
            <a:r>
              <a:rPr lang="tr-TR" sz="2800" spc="-85" dirty="0">
                <a:latin typeface="Times New Roman"/>
                <a:cs typeface="Times New Roman"/>
              </a:rPr>
              <a:t> </a:t>
            </a:r>
            <a:r>
              <a:rPr lang="tr-TR" sz="2800" spc="-5" dirty="0">
                <a:latin typeface="Times New Roman"/>
                <a:cs typeface="Times New Roman"/>
              </a:rPr>
              <a:t>ağrıdır</a:t>
            </a:r>
            <a:r>
              <a:rPr lang="tr-TR" sz="2800" spc="-15" dirty="0">
                <a:latin typeface="Times New Roman"/>
                <a:cs typeface="Times New Roman"/>
              </a:rPr>
              <a:t> </a:t>
            </a:r>
            <a:r>
              <a:rPr lang="tr-TR" sz="2800" spc="-5" dirty="0">
                <a:latin typeface="Times New Roman"/>
                <a:cs typeface="Times New Roman"/>
              </a:rPr>
              <a:t>ve</a:t>
            </a:r>
            <a:r>
              <a:rPr lang="tr-TR" sz="2800" spc="-10" dirty="0">
                <a:latin typeface="Times New Roman"/>
                <a:cs typeface="Times New Roman"/>
              </a:rPr>
              <a:t> </a:t>
            </a:r>
            <a:r>
              <a:rPr lang="tr-TR" sz="2800" dirty="0">
                <a:latin typeface="Times New Roman"/>
                <a:cs typeface="Times New Roman"/>
              </a:rPr>
              <a:t>iyi</a:t>
            </a:r>
            <a:r>
              <a:rPr lang="tr-TR" sz="2800" spc="-10" dirty="0">
                <a:latin typeface="Times New Roman"/>
                <a:cs typeface="Times New Roman"/>
              </a:rPr>
              <a:t> </a:t>
            </a:r>
            <a:r>
              <a:rPr lang="tr-TR" sz="2800" spc="-5" dirty="0">
                <a:latin typeface="Times New Roman"/>
                <a:cs typeface="Times New Roman"/>
              </a:rPr>
              <a:t>lokalize</a:t>
            </a:r>
            <a:r>
              <a:rPr lang="tr-TR" sz="2800" spc="5" dirty="0">
                <a:latin typeface="Times New Roman"/>
                <a:cs typeface="Times New Roman"/>
              </a:rPr>
              <a:t> </a:t>
            </a:r>
            <a:r>
              <a:rPr lang="tr-TR" sz="2800" spc="-5" dirty="0">
                <a:latin typeface="Times New Roman"/>
                <a:cs typeface="Times New Roman"/>
              </a:rPr>
              <a:t>edilir</a:t>
            </a:r>
            <a:endParaRPr lang="tr-TR" sz="2800" dirty="0">
              <a:latin typeface="Times New Roman"/>
              <a:cs typeface="Times New Roman"/>
            </a:endParaRPr>
          </a:p>
          <a:p>
            <a:pPr marL="155575" indent="-143510">
              <a:spcBef>
                <a:spcPts val="994"/>
              </a:spcBef>
              <a:buFont typeface="Times New Roman"/>
              <a:buChar char="–"/>
              <a:tabLst>
                <a:tab pos="156210" algn="l"/>
              </a:tabLst>
            </a:pPr>
            <a:r>
              <a:rPr lang="tr-TR" sz="2800" i="1" spc="-50" dirty="0" err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Palpasyon</a:t>
            </a:r>
            <a:r>
              <a:rPr lang="tr-TR" sz="2800" i="1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ve</a:t>
            </a:r>
            <a:r>
              <a:rPr lang="tr-TR" sz="2800" i="1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lang="tr-TR" sz="2800" i="1" spc="-5" dirty="0" err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ekstremite</a:t>
            </a:r>
            <a:r>
              <a:rPr lang="tr-TR" sz="2800" i="1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lang="tr-TR" sz="2800" i="1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hareketiyle</a:t>
            </a:r>
            <a:r>
              <a:rPr lang="tr-TR" sz="2800" i="1" spc="-3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lang="tr-TR" sz="2800" i="1" spc="-2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artar</a:t>
            </a:r>
            <a:endParaRPr lang="tr-TR" sz="2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lang="tr-TR" sz="2800" dirty="0">
              <a:latin typeface="Times New Roman"/>
              <a:cs typeface="Times New Roman"/>
            </a:endParaRPr>
          </a:p>
          <a:p>
            <a:pPr>
              <a:spcBef>
                <a:spcPts val="10"/>
              </a:spcBef>
            </a:pPr>
            <a:endParaRPr lang="tr-TR" sz="2800" dirty="0">
              <a:latin typeface="Times New Roman"/>
              <a:cs typeface="Times New Roman"/>
            </a:endParaRPr>
          </a:p>
          <a:p>
            <a:pPr marL="127000" indent="-114300">
              <a:spcBef>
                <a:spcPts val="5"/>
              </a:spcBef>
              <a:buFont typeface="Times New Roman"/>
              <a:buChar char="•"/>
              <a:tabLst>
                <a:tab pos="127000" algn="l"/>
              </a:tabLst>
            </a:pPr>
            <a:r>
              <a:rPr lang="tr-TR" sz="2800" b="1" spc="-5" dirty="0" err="1">
                <a:latin typeface="Times New Roman"/>
                <a:cs typeface="Times New Roman"/>
              </a:rPr>
              <a:t>Pl</a:t>
            </a:r>
            <a:r>
              <a:rPr lang="tr-TR" sz="2800" b="1" dirty="0" err="1">
                <a:latin typeface="Times New Roman"/>
                <a:cs typeface="Times New Roman"/>
              </a:rPr>
              <a:t>ö</a:t>
            </a:r>
            <a:r>
              <a:rPr lang="tr-TR" sz="2800" b="1" spc="-10" dirty="0" err="1">
                <a:latin typeface="Times New Roman"/>
                <a:cs typeface="Times New Roman"/>
              </a:rPr>
              <a:t>r</a:t>
            </a:r>
            <a:r>
              <a:rPr lang="tr-TR" sz="2800" b="1" spc="-5" dirty="0" err="1">
                <a:latin typeface="Times New Roman"/>
                <a:cs typeface="Times New Roman"/>
              </a:rPr>
              <a:t>eti</a:t>
            </a:r>
            <a:r>
              <a:rPr lang="tr-TR" sz="2800" b="1" dirty="0" err="1">
                <a:latin typeface="Times New Roman"/>
                <a:cs typeface="Times New Roman"/>
              </a:rPr>
              <a:t>k</a:t>
            </a:r>
            <a:r>
              <a:rPr lang="tr-TR" sz="2800" b="1" spc="20" dirty="0">
                <a:latin typeface="Times New Roman"/>
                <a:cs typeface="Times New Roman"/>
              </a:rPr>
              <a:t> </a:t>
            </a:r>
            <a:r>
              <a:rPr lang="tr-TR" sz="2800" b="1" dirty="0">
                <a:latin typeface="Times New Roman"/>
                <a:cs typeface="Times New Roman"/>
              </a:rPr>
              <a:t>göğüs</a:t>
            </a:r>
            <a:r>
              <a:rPr lang="tr-TR" sz="2800" b="1" spc="-85" dirty="0">
                <a:latin typeface="Times New Roman"/>
                <a:cs typeface="Times New Roman"/>
              </a:rPr>
              <a:t> </a:t>
            </a:r>
            <a:r>
              <a:rPr lang="tr-TR" sz="2800" b="1" spc="-5" dirty="0">
                <a:latin typeface="Times New Roman"/>
                <a:cs typeface="Times New Roman"/>
              </a:rPr>
              <a:t>ağr</a:t>
            </a:r>
            <a:r>
              <a:rPr lang="tr-TR" sz="2800" b="1" dirty="0">
                <a:latin typeface="Times New Roman"/>
                <a:cs typeface="Times New Roman"/>
              </a:rPr>
              <a:t>ı</a:t>
            </a:r>
            <a:r>
              <a:rPr lang="tr-TR" sz="2800" b="1" spc="5" dirty="0">
                <a:latin typeface="Times New Roman"/>
                <a:cs typeface="Times New Roman"/>
              </a:rPr>
              <a:t>s</a:t>
            </a:r>
            <a:r>
              <a:rPr lang="tr-TR" sz="2800" b="1" dirty="0">
                <a:latin typeface="Times New Roman"/>
                <a:cs typeface="Times New Roman"/>
              </a:rPr>
              <a:t>ı</a:t>
            </a:r>
            <a:endParaRPr lang="tr-TR" sz="2800" dirty="0">
              <a:latin typeface="Times New Roman"/>
              <a:cs typeface="Times New Roman"/>
            </a:endParaRPr>
          </a:p>
          <a:p>
            <a:pPr marL="155575" indent="-143510">
              <a:spcBef>
                <a:spcPts val="994"/>
              </a:spcBef>
              <a:buChar char="–"/>
              <a:tabLst>
                <a:tab pos="156210" algn="l"/>
              </a:tabLst>
            </a:pPr>
            <a:r>
              <a:rPr lang="tr-TR" sz="2800" spc="-5" dirty="0" err="1">
                <a:latin typeface="Times New Roman"/>
                <a:cs typeface="Times New Roman"/>
              </a:rPr>
              <a:t>Keskın</a:t>
            </a:r>
            <a:r>
              <a:rPr lang="tr-TR" sz="2800" spc="-25" dirty="0">
                <a:latin typeface="Times New Roman"/>
                <a:cs typeface="Times New Roman"/>
              </a:rPr>
              <a:t> </a:t>
            </a:r>
            <a:r>
              <a:rPr lang="tr-TR" sz="2800" spc="-5" dirty="0">
                <a:latin typeface="Times New Roman"/>
                <a:cs typeface="Times New Roman"/>
              </a:rPr>
              <a:t>ve </a:t>
            </a:r>
            <a:r>
              <a:rPr lang="tr-TR" sz="2800" spc="-5" dirty="0" err="1">
                <a:latin typeface="Times New Roman"/>
                <a:cs typeface="Times New Roman"/>
              </a:rPr>
              <a:t>ıyı</a:t>
            </a:r>
            <a:r>
              <a:rPr lang="tr-TR" sz="2800" spc="-5" dirty="0">
                <a:latin typeface="Times New Roman"/>
                <a:cs typeface="Times New Roman"/>
              </a:rPr>
              <a:t> </a:t>
            </a:r>
            <a:r>
              <a:rPr lang="tr-TR" sz="2800" spc="-5" dirty="0" err="1">
                <a:latin typeface="Times New Roman"/>
                <a:cs typeface="Times New Roman"/>
              </a:rPr>
              <a:t>lokalıze</a:t>
            </a:r>
            <a:r>
              <a:rPr lang="tr-TR" sz="2800" spc="10" dirty="0">
                <a:latin typeface="Times New Roman"/>
                <a:cs typeface="Times New Roman"/>
              </a:rPr>
              <a:t> </a:t>
            </a:r>
            <a:r>
              <a:rPr lang="tr-TR" sz="2800" spc="-5" dirty="0" err="1">
                <a:latin typeface="Times New Roman"/>
                <a:cs typeface="Times New Roman"/>
              </a:rPr>
              <a:t>edılır</a:t>
            </a:r>
            <a:endParaRPr lang="tr-TR" sz="2800" dirty="0">
              <a:latin typeface="Times New Roman"/>
              <a:cs typeface="Times New Roman"/>
            </a:endParaRPr>
          </a:p>
          <a:p>
            <a:pPr marL="155575" indent="-143510">
              <a:spcBef>
                <a:spcPts val="1005"/>
              </a:spcBef>
              <a:buFont typeface="Times New Roman"/>
              <a:buChar char="–"/>
              <a:tabLst>
                <a:tab pos="156210" algn="l"/>
              </a:tabLst>
            </a:pPr>
            <a:r>
              <a:rPr lang="tr-TR" sz="2800" i="1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Solunum</a:t>
            </a:r>
            <a:r>
              <a:rPr lang="tr-TR" sz="2800" i="1" spc="-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lang="tr-TR" sz="2800" i="1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ve</a:t>
            </a:r>
            <a:r>
              <a:rPr lang="tr-TR" sz="2800" i="1" spc="-2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lang="tr-TR" sz="2800" i="1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öksürükle</a:t>
            </a:r>
            <a:r>
              <a:rPr lang="tr-TR" sz="2800" i="1" spc="-2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artar</a:t>
            </a:r>
            <a:endParaRPr lang="tr-TR" sz="2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lang="tr-TR" sz="2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lang="tr-TR" sz="2800" dirty="0">
              <a:latin typeface="Times New Roman"/>
              <a:cs typeface="Times New Roman"/>
            </a:endParaRPr>
          </a:p>
          <a:p>
            <a:pPr marL="127000" indent="-114300">
              <a:buFont typeface="Times New Roman"/>
              <a:buChar char="•"/>
              <a:tabLst>
                <a:tab pos="127000" algn="l"/>
              </a:tabLst>
            </a:pPr>
            <a:r>
              <a:rPr lang="tr-TR" sz="2800" b="1" spc="-5" dirty="0" err="1">
                <a:latin typeface="Times New Roman"/>
                <a:cs typeface="Times New Roman"/>
              </a:rPr>
              <a:t>Visseral</a:t>
            </a:r>
            <a:r>
              <a:rPr lang="tr-TR" sz="2800" b="1" spc="-85" dirty="0">
                <a:latin typeface="Times New Roman"/>
                <a:cs typeface="Times New Roman"/>
              </a:rPr>
              <a:t> </a:t>
            </a:r>
            <a:r>
              <a:rPr lang="tr-TR" sz="2800" b="1" dirty="0">
                <a:latin typeface="Times New Roman"/>
                <a:cs typeface="Times New Roman"/>
              </a:rPr>
              <a:t>göğüs</a:t>
            </a:r>
            <a:r>
              <a:rPr lang="tr-TR" sz="2800" b="1" spc="-95" dirty="0">
                <a:latin typeface="Times New Roman"/>
                <a:cs typeface="Times New Roman"/>
              </a:rPr>
              <a:t> </a:t>
            </a:r>
            <a:r>
              <a:rPr lang="tr-TR" sz="2800" b="1" spc="-5" dirty="0">
                <a:latin typeface="Times New Roman"/>
                <a:cs typeface="Times New Roman"/>
              </a:rPr>
              <a:t>ağrısı</a:t>
            </a:r>
            <a:endParaRPr lang="tr-TR" sz="2800" dirty="0">
              <a:latin typeface="Times New Roman"/>
              <a:cs typeface="Times New Roman"/>
            </a:endParaRPr>
          </a:p>
          <a:p>
            <a:pPr marL="12700">
              <a:spcBef>
                <a:spcPts val="1010"/>
              </a:spcBef>
            </a:pPr>
            <a:r>
              <a:rPr lang="tr-TR" sz="2800" dirty="0">
                <a:latin typeface="Times New Roman"/>
                <a:cs typeface="Times New Roman"/>
              </a:rPr>
              <a:t>– </a:t>
            </a:r>
            <a:r>
              <a:rPr lang="tr-TR" sz="2800" spc="-5" dirty="0">
                <a:latin typeface="Times New Roman"/>
                <a:cs typeface="Times New Roman"/>
              </a:rPr>
              <a:t>Z</a:t>
            </a:r>
            <a:r>
              <a:rPr lang="tr-TR" sz="2800" spc="-140" dirty="0">
                <a:latin typeface="Times New Roman"/>
                <a:cs typeface="Times New Roman"/>
              </a:rPr>
              <a:t>a</a:t>
            </a:r>
            <a:r>
              <a:rPr lang="tr-TR" sz="2800" spc="-5" dirty="0">
                <a:latin typeface="Times New Roman"/>
                <a:cs typeface="Times New Roman"/>
              </a:rPr>
              <a:t>yı</a:t>
            </a:r>
            <a:r>
              <a:rPr lang="tr-TR" sz="2800" dirty="0">
                <a:latin typeface="Times New Roman"/>
                <a:cs typeface="Times New Roman"/>
              </a:rPr>
              <a:t>f</a:t>
            </a:r>
            <a:r>
              <a:rPr lang="tr-TR" sz="2800" spc="5" dirty="0">
                <a:latin typeface="Times New Roman"/>
                <a:cs typeface="Times New Roman"/>
              </a:rPr>
              <a:t> </a:t>
            </a:r>
            <a:r>
              <a:rPr lang="tr-TR" sz="2800" spc="-10" dirty="0">
                <a:latin typeface="Times New Roman"/>
                <a:cs typeface="Times New Roman"/>
              </a:rPr>
              <a:t>l</a:t>
            </a:r>
            <a:r>
              <a:rPr lang="tr-TR" sz="2800" spc="-5" dirty="0">
                <a:latin typeface="Times New Roman"/>
                <a:cs typeface="Times New Roman"/>
              </a:rPr>
              <a:t>o</a:t>
            </a:r>
            <a:r>
              <a:rPr lang="tr-TR" sz="2800" spc="-10" dirty="0">
                <a:latin typeface="Times New Roman"/>
                <a:cs typeface="Times New Roman"/>
              </a:rPr>
              <a:t>k</a:t>
            </a:r>
            <a:r>
              <a:rPr lang="tr-TR" sz="2800" spc="-5" dirty="0">
                <a:latin typeface="Times New Roman"/>
                <a:cs typeface="Times New Roman"/>
              </a:rPr>
              <a:t>a</a:t>
            </a:r>
            <a:r>
              <a:rPr lang="tr-TR" sz="2800" spc="-10" dirty="0">
                <a:latin typeface="Times New Roman"/>
                <a:cs typeface="Times New Roman"/>
              </a:rPr>
              <a:t>l</a:t>
            </a:r>
            <a:r>
              <a:rPr lang="tr-TR" sz="2800" dirty="0">
                <a:latin typeface="Times New Roman"/>
                <a:cs typeface="Times New Roman"/>
              </a:rPr>
              <a:t>ize</a:t>
            </a:r>
            <a:r>
              <a:rPr lang="tr-TR" sz="2800" spc="-70" dirty="0">
                <a:latin typeface="Times New Roman"/>
                <a:cs typeface="Times New Roman"/>
              </a:rPr>
              <a:t> </a:t>
            </a:r>
            <a:r>
              <a:rPr lang="tr-TR" sz="2800" spc="-5" dirty="0">
                <a:latin typeface="Times New Roman"/>
                <a:cs typeface="Times New Roman"/>
              </a:rPr>
              <a:t>a</a:t>
            </a:r>
            <a:r>
              <a:rPr lang="tr-TR" sz="2800" spc="-10" dirty="0">
                <a:latin typeface="Times New Roman"/>
                <a:cs typeface="Times New Roman"/>
              </a:rPr>
              <a:t>c</a:t>
            </a:r>
            <a:r>
              <a:rPr lang="tr-TR" sz="2800" dirty="0">
                <a:latin typeface="Times New Roman"/>
                <a:cs typeface="Times New Roman"/>
              </a:rPr>
              <a:t>ı,</a:t>
            </a:r>
            <a:r>
              <a:rPr lang="tr-TR" sz="2800" spc="-65" dirty="0">
                <a:latin typeface="Times New Roman"/>
                <a:cs typeface="Times New Roman"/>
              </a:rPr>
              <a:t> </a:t>
            </a:r>
            <a:r>
              <a:rPr lang="tr-TR" sz="2800" spc="-5" dirty="0">
                <a:latin typeface="Times New Roman"/>
                <a:cs typeface="Times New Roman"/>
              </a:rPr>
              <a:t>a</a:t>
            </a:r>
            <a:r>
              <a:rPr lang="tr-TR" sz="2800" spc="-10" dirty="0">
                <a:latin typeface="Times New Roman"/>
                <a:cs typeface="Times New Roman"/>
              </a:rPr>
              <a:t>ğ</a:t>
            </a:r>
            <a:r>
              <a:rPr lang="tr-TR" sz="2800" dirty="0">
                <a:latin typeface="Times New Roman"/>
                <a:cs typeface="Times New Roman"/>
              </a:rPr>
              <a:t>ır</a:t>
            </a:r>
            <a:r>
              <a:rPr lang="tr-TR" sz="2800" spc="-5" dirty="0">
                <a:latin typeface="Times New Roman"/>
                <a:cs typeface="Times New Roman"/>
              </a:rPr>
              <a:t>l</a:t>
            </a:r>
            <a:r>
              <a:rPr lang="tr-TR" sz="2800" dirty="0">
                <a:latin typeface="Times New Roman"/>
                <a:cs typeface="Times New Roman"/>
              </a:rPr>
              <a:t>ık</a:t>
            </a:r>
            <a:r>
              <a:rPr lang="tr-TR" sz="2800" spc="-15" dirty="0">
                <a:latin typeface="Times New Roman"/>
                <a:cs typeface="Times New Roman"/>
              </a:rPr>
              <a:t> </a:t>
            </a:r>
            <a:r>
              <a:rPr lang="tr-TR" sz="2800" spc="-5" dirty="0">
                <a:latin typeface="Times New Roman"/>
                <a:cs typeface="Times New Roman"/>
              </a:rPr>
              <a:t>v</a:t>
            </a:r>
            <a:r>
              <a:rPr lang="tr-TR" sz="2800" spc="-10" dirty="0">
                <a:latin typeface="Times New Roman"/>
                <a:cs typeface="Times New Roman"/>
              </a:rPr>
              <a:t>e</a:t>
            </a:r>
            <a:r>
              <a:rPr lang="tr-TR" sz="2800" spc="-175" dirty="0">
                <a:latin typeface="Times New Roman"/>
                <a:cs typeface="Times New Roman"/>
              </a:rPr>
              <a:t>y</a:t>
            </a:r>
            <a:r>
              <a:rPr lang="tr-TR" sz="2800" dirty="0">
                <a:latin typeface="Times New Roman"/>
                <a:cs typeface="Times New Roman"/>
              </a:rPr>
              <a:t>a</a:t>
            </a:r>
            <a:r>
              <a:rPr lang="tr-TR" sz="2800" spc="-60" dirty="0">
                <a:latin typeface="Times New Roman"/>
                <a:cs typeface="Times New Roman"/>
              </a:rPr>
              <a:t> </a:t>
            </a:r>
            <a:r>
              <a:rPr lang="tr-TR" sz="2800" spc="-5" dirty="0">
                <a:latin typeface="Times New Roman"/>
                <a:cs typeface="Times New Roman"/>
              </a:rPr>
              <a:t>bas</a:t>
            </a:r>
            <a:r>
              <a:rPr lang="tr-TR" sz="2800" spc="5" dirty="0">
                <a:latin typeface="Times New Roman"/>
                <a:cs typeface="Times New Roman"/>
              </a:rPr>
              <a:t>ı</a:t>
            </a:r>
            <a:r>
              <a:rPr lang="tr-TR" sz="2800" spc="-5" dirty="0">
                <a:latin typeface="Times New Roman"/>
                <a:cs typeface="Times New Roman"/>
              </a:rPr>
              <a:t>n</a:t>
            </a:r>
            <a:r>
              <a:rPr lang="tr-TR" sz="2800" dirty="0">
                <a:latin typeface="Times New Roman"/>
                <a:cs typeface="Times New Roman"/>
              </a:rPr>
              <a:t>ç</a:t>
            </a:r>
            <a:r>
              <a:rPr lang="tr-TR" sz="2800" spc="-5" dirty="0">
                <a:latin typeface="Times New Roman"/>
                <a:cs typeface="Times New Roman"/>
              </a:rPr>
              <a:t> hi</a:t>
            </a:r>
            <a:r>
              <a:rPr lang="tr-TR" sz="2800" spc="5" dirty="0">
                <a:latin typeface="Times New Roman"/>
                <a:cs typeface="Times New Roman"/>
              </a:rPr>
              <a:t>s</a:t>
            </a:r>
            <a:r>
              <a:rPr lang="tr-TR" sz="2800" dirty="0">
                <a:latin typeface="Times New Roman"/>
                <a:cs typeface="Times New Roman"/>
              </a:rPr>
              <a:t>si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56150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EAE2757-5AB5-4221-07D6-54DD6081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5584"/>
          </a:xfrm>
        </p:spPr>
        <p:txBody>
          <a:bodyPr/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Sınıflandırma</a:t>
            </a:r>
          </a:p>
        </p:txBody>
      </p:sp>
      <p:pic>
        <p:nvPicPr>
          <p:cNvPr id="13" name="İçerik Yer Tutucusu 12">
            <a:extLst>
              <a:ext uri="{FF2B5EF4-FFF2-40B4-BE49-F238E27FC236}">
                <a16:creationId xmlns:a16="http://schemas.microsoft.com/office/drawing/2014/main" id="{90E5A9C1-DAEF-226F-7325-D3AB7689D9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282438"/>
            <a:ext cx="7902677" cy="521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0988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8AE2E3A-DC58-922C-5FCE-95859B24C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İlk Yaklaşım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9FC374A-3261-D299-73BC-344BA1E58A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Vital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parametreler 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Damar yolu 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Oksijen ihtiyacı (pO2 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%95 ve altı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ise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Monitörizasyon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EKG(İlk 10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dk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içinde çekilmeli)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184997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B007AEA-702B-7AC0-1756-9806962B4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İlk Yaklaşım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E51490E-D6B4-8CF1-F4CC-0CC1A4981C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105"/>
              </a:spcBef>
              <a:buNone/>
            </a:pPr>
            <a:r>
              <a:rPr lang="tr-TR" sz="2000" b="1" spc="-5" dirty="0">
                <a:latin typeface="Times New Roman"/>
                <a:cs typeface="Times New Roman"/>
              </a:rPr>
              <a:t>Öykü</a:t>
            </a:r>
            <a:endParaRPr lang="tr-TR" sz="2000" b="1" dirty="0">
              <a:latin typeface="Times New Roman"/>
              <a:cs typeface="Times New Roman"/>
            </a:endParaRPr>
          </a:p>
          <a:p>
            <a:pPr marL="96520" indent="-84455">
              <a:spcBef>
                <a:spcPts val="995"/>
              </a:spcBef>
              <a:buChar char="•"/>
              <a:tabLst>
                <a:tab pos="97155" algn="l"/>
              </a:tabLst>
            </a:pPr>
            <a:r>
              <a:rPr lang="tr-TR" sz="2000" spc="-10" dirty="0">
                <a:latin typeface="Times New Roman"/>
                <a:cs typeface="Times New Roman"/>
              </a:rPr>
              <a:t>Ağrının</a:t>
            </a:r>
            <a:endParaRPr lang="tr-TR" sz="2000" dirty="0">
              <a:latin typeface="Times New Roman"/>
              <a:cs typeface="Times New Roman"/>
            </a:endParaRPr>
          </a:p>
          <a:p>
            <a:pPr marL="355600" indent="-342900">
              <a:spcBef>
                <a:spcPts val="994"/>
              </a:spcBef>
              <a:buFont typeface="Wingdings" panose="05000000000000000000" pitchFamily="2" charset="2"/>
              <a:buChar char="ü"/>
            </a:pPr>
            <a:r>
              <a:rPr lang="tr-TR" sz="2000" spc="-5" dirty="0">
                <a:latin typeface="Times New Roman"/>
                <a:cs typeface="Times New Roman"/>
              </a:rPr>
              <a:t>Başlama</a:t>
            </a:r>
            <a:r>
              <a:rPr lang="tr-TR" sz="2000" spc="-10" dirty="0">
                <a:latin typeface="Times New Roman"/>
                <a:cs typeface="Times New Roman"/>
              </a:rPr>
              <a:t> </a:t>
            </a:r>
            <a:r>
              <a:rPr lang="tr-TR" sz="2000" spc="-5" dirty="0">
                <a:latin typeface="Times New Roman"/>
                <a:cs typeface="Times New Roman"/>
              </a:rPr>
              <a:t>zamanı</a:t>
            </a:r>
          </a:p>
          <a:p>
            <a:pPr marL="355600" indent="-342900">
              <a:spcBef>
                <a:spcPts val="994"/>
              </a:spcBef>
              <a:buFont typeface="Wingdings" panose="05000000000000000000" pitchFamily="2" charset="2"/>
              <a:buChar char="ü"/>
            </a:pPr>
            <a:r>
              <a:rPr lang="tr-TR" sz="2000" dirty="0">
                <a:latin typeface="Times New Roman"/>
                <a:cs typeface="Times New Roman"/>
              </a:rPr>
              <a:t>Karakteri</a:t>
            </a:r>
          </a:p>
          <a:p>
            <a:pPr marL="355600" indent="-342900">
              <a:spcBef>
                <a:spcPts val="994"/>
              </a:spcBef>
              <a:buFont typeface="Wingdings" panose="05000000000000000000" pitchFamily="2" charset="2"/>
              <a:buChar char="ü"/>
            </a:pPr>
            <a:r>
              <a:rPr lang="tr-TR" sz="2000" spc="-5" dirty="0">
                <a:latin typeface="Times New Roman"/>
                <a:cs typeface="Times New Roman"/>
              </a:rPr>
              <a:t>Lokalizasyonu</a:t>
            </a:r>
            <a:r>
              <a:rPr lang="tr-TR" sz="2000" spc="25" dirty="0">
                <a:latin typeface="Times New Roman"/>
                <a:cs typeface="Times New Roman"/>
              </a:rPr>
              <a:t> </a:t>
            </a:r>
            <a:r>
              <a:rPr lang="tr-TR" sz="2000" spc="5" dirty="0">
                <a:latin typeface="Times New Roman"/>
                <a:cs typeface="Times New Roman"/>
              </a:rPr>
              <a:t>ve</a:t>
            </a:r>
            <a:r>
              <a:rPr lang="tr-TR" sz="2000" spc="-15" dirty="0">
                <a:latin typeface="Times New Roman"/>
                <a:cs typeface="Times New Roman"/>
              </a:rPr>
              <a:t> </a:t>
            </a:r>
            <a:r>
              <a:rPr lang="tr-TR" sz="2000" spc="-10" dirty="0">
                <a:latin typeface="Times New Roman"/>
                <a:cs typeface="Times New Roman"/>
              </a:rPr>
              <a:t>yayılımı</a:t>
            </a:r>
            <a:endParaRPr lang="tr-TR" sz="2000" dirty="0">
              <a:latin typeface="Times New Roman"/>
              <a:cs typeface="Times New Roman"/>
            </a:endParaRPr>
          </a:p>
          <a:p>
            <a:pPr marL="355600" indent="-342900">
              <a:spcBef>
                <a:spcPts val="994"/>
              </a:spcBef>
              <a:buFont typeface="Wingdings" panose="05000000000000000000" pitchFamily="2" charset="2"/>
              <a:buChar char="ü"/>
            </a:pPr>
            <a:r>
              <a:rPr lang="tr-TR" sz="2000" spc="-5" dirty="0">
                <a:latin typeface="Times New Roman"/>
                <a:cs typeface="Times New Roman"/>
              </a:rPr>
              <a:t>Şiddeti</a:t>
            </a:r>
            <a:r>
              <a:rPr lang="tr-TR" sz="2000" spc="-10" dirty="0">
                <a:latin typeface="Times New Roman"/>
                <a:cs typeface="Times New Roman"/>
              </a:rPr>
              <a:t> </a:t>
            </a:r>
            <a:r>
              <a:rPr lang="tr-TR" sz="2000" spc="5" dirty="0">
                <a:latin typeface="Times New Roman"/>
                <a:cs typeface="Times New Roman"/>
              </a:rPr>
              <a:t>ve</a:t>
            </a:r>
            <a:r>
              <a:rPr lang="tr-TR" sz="2000" spc="-15" dirty="0">
                <a:latin typeface="Times New Roman"/>
                <a:cs typeface="Times New Roman"/>
              </a:rPr>
              <a:t> </a:t>
            </a:r>
            <a:r>
              <a:rPr lang="tr-TR" sz="2000" spc="-10" dirty="0">
                <a:latin typeface="Times New Roman"/>
                <a:cs typeface="Times New Roman"/>
              </a:rPr>
              <a:t>sıklığı</a:t>
            </a:r>
            <a:endParaRPr lang="tr-TR" sz="2000" dirty="0">
              <a:latin typeface="Times New Roman"/>
              <a:cs typeface="Times New Roman"/>
            </a:endParaRPr>
          </a:p>
          <a:p>
            <a:pPr marL="355600" indent="-342900">
              <a:spcBef>
                <a:spcPts val="994"/>
              </a:spcBef>
              <a:buFont typeface="Wingdings" panose="05000000000000000000" pitchFamily="2" charset="2"/>
              <a:buChar char="ü"/>
            </a:pPr>
            <a:r>
              <a:rPr lang="tr-TR" sz="2000" spc="-5" dirty="0">
                <a:latin typeface="Times New Roman"/>
                <a:cs typeface="Times New Roman"/>
              </a:rPr>
              <a:t>Artıran</a:t>
            </a:r>
            <a:r>
              <a:rPr lang="tr-TR" sz="2000" spc="25" dirty="0">
                <a:latin typeface="Times New Roman"/>
                <a:cs typeface="Times New Roman"/>
              </a:rPr>
              <a:t> </a:t>
            </a:r>
            <a:r>
              <a:rPr lang="tr-TR" sz="2000" spc="5" dirty="0">
                <a:latin typeface="Times New Roman"/>
                <a:cs typeface="Times New Roman"/>
              </a:rPr>
              <a:t>ve</a:t>
            </a:r>
            <a:r>
              <a:rPr lang="tr-TR" sz="2000" spc="-30" dirty="0">
                <a:latin typeface="Times New Roman"/>
                <a:cs typeface="Times New Roman"/>
              </a:rPr>
              <a:t> </a:t>
            </a:r>
            <a:r>
              <a:rPr lang="tr-TR" sz="2000" spc="-5" dirty="0">
                <a:latin typeface="Times New Roman"/>
                <a:cs typeface="Times New Roman"/>
              </a:rPr>
              <a:t>azaltan</a:t>
            </a:r>
            <a:r>
              <a:rPr lang="tr-TR" sz="2000" spc="25" dirty="0">
                <a:latin typeface="Times New Roman"/>
                <a:cs typeface="Times New Roman"/>
              </a:rPr>
              <a:t> </a:t>
            </a:r>
            <a:r>
              <a:rPr lang="tr-TR" sz="2000" spc="-5" dirty="0">
                <a:latin typeface="Times New Roman"/>
                <a:cs typeface="Times New Roman"/>
              </a:rPr>
              <a:t>nedenler</a:t>
            </a:r>
            <a:endParaRPr lang="tr-TR" sz="2000" dirty="0">
              <a:latin typeface="Times New Roman"/>
              <a:cs typeface="Times New Roman"/>
            </a:endParaRPr>
          </a:p>
          <a:p>
            <a:pPr marL="355600" indent="-342900">
              <a:spcBef>
                <a:spcPts val="994"/>
              </a:spcBef>
              <a:buFont typeface="Wingdings" panose="05000000000000000000" pitchFamily="2" charset="2"/>
              <a:buChar char="ü"/>
            </a:pPr>
            <a:r>
              <a:rPr lang="tr-TR" sz="2000" spc="-5" dirty="0">
                <a:latin typeface="Times New Roman"/>
                <a:cs typeface="Times New Roman"/>
              </a:rPr>
              <a:t>Önceki</a:t>
            </a:r>
            <a:r>
              <a:rPr lang="tr-TR" sz="2000" spc="-20" dirty="0">
                <a:latin typeface="Times New Roman"/>
                <a:cs typeface="Times New Roman"/>
              </a:rPr>
              <a:t> </a:t>
            </a:r>
            <a:r>
              <a:rPr lang="tr-TR" sz="2000" spc="-5" dirty="0">
                <a:latin typeface="Times New Roman"/>
                <a:cs typeface="Times New Roman"/>
              </a:rPr>
              <a:t>epizotların</a:t>
            </a:r>
            <a:r>
              <a:rPr lang="tr-TR" sz="2000" spc="35" dirty="0">
                <a:latin typeface="Times New Roman"/>
                <a:cs typeface="Times New Roman"/>
              </a:rPr>
              <a:t> </a:t>
            </a:r>
            <a:r>
              <a:rPr lang="tr-TR" sz="2000" spc="-5" dirty="0">
                <a:latin typeface="Times New Roman"/>
                <a:cs typeface="Times New Roman"/>
              </a:rPr>
              <a:t>varlığı</a:t>
            </a:r>
            <a:endParaRPr lang="tr-TR" sz="2000" dirty="0">
              <a:latin typeface="Times New Roman"/>
              <a:cs typeface="Times New Roman"/>
            </a:endParaRPr>
          </a:p>
          <a:p>
            <a:pPr marL="355600" indent="-342900">
              <a:spcBef>
                <a:spcPts val="994"/>
              </a:spcBef>
              <a:buFont typeface="Wingdings" panose="05000000000000000000" pitchFamily="2" charset="2"/>
              <a:buChar char="ü"/>
            </a:pPr>
            <a:r>
              <a:rPr lang="tr-TR" sz="2000" spc="-10" dirty="0">
                <a:latin typeface="Times New Roman"/>
                <a:cs typeface="Times New Roman"/>
              </a:rPr>
              <a:t>Ağrının</a:t>
            </a:r>
            <a:r>
              <a:rPr lang="tr-TR" sz="2000" spc="45" dirty="0">
                <a:latin typeface="Times New Roman"/>
                <a:cs typeface="Times New Roman"/>
              </a:rPr>
              <a:t> </a:t>
            </a:r>
            <a:r>
              <a:rPr lang="tr-TR" sz="2000" spc="-5" dirty="0">
                <a:latin typeface="Times New Roman"/>
                <a:cs typeface="Times New Roman"/>
              </a:rPr>
              <a:t>şiddeti</a:t>
            </a:r>
            <a:r>
              <a:rPr lang="tr-TR" sz="2000" spc="15" dirty="0">
                <a:latin typeface="Times New Roman"/>
                <a:cs typeface="Times New Roman"/>
              </a:rPr>
              <a:t> </a:t>
            </a:r>
            <a:r>
              <a:rPr lang="tr-TR" sz="2000" dirty="0">
                <a:latin typeface="Times New Roman"/>
                <a:cs typeface="Times New Roman"/>
              </a:rPr>
              <a:t>1 </a:t>
            </a:r>
            <a:r>
              <a:rPr lang="tr-TR" sz="2000" spc="-5" dirty="0">
                <a:latin typeface="Times New Roman"/>
                <a:cs typeface="Times New Roman"/>
              </a:rPr>
              <a:t>ile</a:t>
            </a:r>
            <a:r>
              <a:rPr lang="tr-TR" sz="2000" spc="5" dirty="0">
                <a:latin typeface="Times New Roman"/>
                <a:cs typeface="Times New Roman"/>
              </a:rPr>
              <a:t> </a:t>
            </a:r>
            <a:r>
              <a:rPr lang="tr-TR" sz="2000" dirty="0">
                <a:latin typeface="Times New Roman"/>
                <a:cs typeface="Times New Roman"/>
              </a:rPr>
              <a:t>10</a:t>
            </a:r>
            <a:r>
              <a:rPr lang="tr-TR" sz="2000" spc="-5" dirty="0">
                <a:latin typeface="Times New Roman"/>
                <a:cs typeface="Times New Roman"/>
              </a:rPr>
              <a:t> arası</a:t>
            </a:r>
            <a:r>
              <a:rPr lang="tr-TR" sz="2000" spc="15" dirty="0">
                <a:latin typeface="Times New Roman"/>
                <a:cs typeface="Times New Roman"/>
              </a:rPr>
              <a:t> </a:t>
            </a:r>
            <a:r>
              <a:rPr lang="tr-TR" sz="2000" spc="-5" dirty="0">
                <a:latin typeface="Times New Roman"/>
                <a:cs typeface="Times New Roman"/>
              </a:rPr>
              <a:t>skalada</a:t>
            </a:r>
            <a:r>
              <a:rPr lang="tr-TR" sz="2000" spc="15" dirty="0">
                <a:latin typeface="Times New Roman"/>
                <a:cs typeface="Times New Roman"/>
              </a:rPr>
              <a:t> </a:t>
            </a:r>
            <a:r>
              <a:rPr lang="tr-TR" sz="2000" spc="-5" dirty="0">
                <a:latin typeface="Times New Roman"/>
                <a:cs typeface="Times New Roman"/>
              </a:rPr>
              <a:t>gösterilmeli</a:t>
            </a:r>
            <a:endParaRPr lang="tr-TR" sz="2000" dirty="0">
              <a:latin typeface="Times New Roman"/>
              <a:cs typeface="Times New Roman"/>
            </a:endParaRPr>
          </a:p>
          <a:p>
            <a:pPr marL="355600" indent="-342900">
              <a:spcBef>
                <a:spcPts val="994"/>
              </a:spcBef>
              <a:buFont typeface="Wingdings" panose="05000000000000000000" pitchFamily="2" charset="2"/>
              <a:buChar char="ü"/>
            </a:pPr>
            <a:r>
              <a:rPr lang="tr-TR" sz="2000" spc="-10" dirty="0">
                <a:latin typeface="Times New Roman"/>
                <a:cs typeface="Times New Roman"/>
              </a:rPr>
              <a:t>Göğüs</a:t>
            </a:r>
            <a:r>
              <a:rPr lang="tr-TR" sz="2000" spc="25" dirty="0">
                <a:latin typeface="Times New Roman"/>
                <a:cs typeface="Times New Roman"/>
              </a:rPr>
              <a:t> </a:t>
            </a:r>
            <a:r>
              <a:rPr lang="tr-TR" sz="2000" spc="-10" dirty="0">
                <a:latin typeface="Times New Roman"/>
                <a:cs typeface="Times New Roman"/>
              </a:rPr>
              <a:t>ağrısına</a:t>
            </a:r>
            <a:r>
              <a:rPr lang="tr-TR" sz="2000" spc="50" dirty="0">
                <a:latin typeface="Times New Roman"/>
                <a:cs typeface="Times New Roman"/>
              </a:rPr>
              <a:t> </a:t>
            </a:r>
            <a:r>
              <a:rPr lang="tr-TR" sz="2000" spc="-5" dirty="0">
                <a:latin typeface="Times New Roman"/>
                <a:cs typeface="Times New Roman"/>
              </a:rPr>
              <a:t>eşlik</a:t>
            </a:r>
            <a:r>
              <a:rPr lang="tr-TR" sz="2000" spc="25" dirty="0">
                <a:latin typeface="Times New Roman"/>
                <a:cs typeface="Times New Roman"/>
              </a:rPr>
              <a:t> </a:t>
            </a:r>
            <a:r>
              <a:rPr lang="tr-TR" sz="2000" dirty="0">
                <a:latin typeface="Times New Roman"/>
                <a:cs typeface="Times New Roman"/>
              </a:rPr>
              <a:t>eden </a:t>
            </a:r>
            <a:r>
              <a:rPr lang="tr-TR" sz="2000" spc="-5" dirty="0">
                <a:latin typeface="Times New Roman"/>
                <a:cs typeface="Times New Roman"/>
              </a:rPr>
              <a:t>semptomlar (bulantı,</a:t>
            </a:r>
            <a:r>
              <a:rPr lang="tr-TR" sz="2000" spc="35" dirty="0">
                <a:latin typeface="Times New Roman"/>
                <a:cs typeface="Times New Roman"/>
              </a:rPr>
              <a:t> </a:t>
            </a:r>
            <a:r>
              <a:rPr lang="tr-TR" sz="2000" dirty="0" err="1">
                <a:latin typeface="Times New Roman"/>
                <a:cs typeface="Times New Roman"/>
              </a:rPr>
              <a:t>kusma,terleme,nefes</a:t>
            </a:r>
            <a:r>
              <a:rPr lang="tr-TR" sz="2000" dirty="0">
                <a:latin typeface="Times New Roman"/>
                <a:cs typeface="Times New Roman"/>
              </a:rPr>
              <a:t> </a:t>
            </a:r>
            <a:r>
              <a:rPr lang="tr-TR" sz="2000" spc="-260" dirty="0">
                <a:latin typeface="Times New Roman"/>
                <a:cs typeface="Times New Roman"/>
              </a:rPr>
              <a:t> </a:t>
            </a:r>
            <a:r>
              <a:rPr lang="tr-TR" sz="2000" spc="-5" dirty="0" err="1">
                <a:latin typeface="Times New Roman"/>
                <a:cs typeface="Times New Roman"/>
              </a:rPr>
              <a:t>darlığı,öksürük,bayılma,çarpıntı,psikiyatrik</a:t>
            </a:r>
            <a:r>
              <a:rPr lang="tr-TR" sz="2000" spc="105" dirty="0">
                <a:latin typeface="Times New Roman"/>
                <a:cs typeface="Times New Roman"/>
              </a:rPr>
              <a:t> </a:t>
            </a:r>
            <a:r>
              <a:rPr lang="tr-TR" sz="2000" spc="-5" dirty="0" err="1">
                <a:latin typeface="Times New Roman"/>
                <a:cs typeface="Times New Roman"/>
              </a:rPr>
              <a:t>semptomlar,ateş</a:t>
            </a:r>
            <a:r>
              <a:rPr lang="tr-TR" sz="2000" spc="35" dirty="0">
                <a:latin typeface="Times New Roman"/>
                <a:cs typeface="Times New Roman"/>
              </a:rPr>
              <a:t> </a:t>
            </a:r>
            <a:r>
              <a:rPr lang="tr-TR" sz="2000" spc="-5" dirty="0">
                <a:latin typeface="Times New Roman"/>
                <a:cs typeface="Times New Roman"/>
              </a:rPr>
              <a:t>gibi)</a:t>
            </a:r>
            <a:endParaRPr lang="tr-TR" sz="2000" dirty="0">
              <a:latin typeface="Times New Roman"/>
              <a:cs typeface="Times New Roman"/>
            </a:endParaRPr>
          </a:p>
          <a:p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9E78D109-C155-5DA2-9C40-9B6E4FAFB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1714" y="806245"/>
            <a:ext cx="5446244" cy="371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7257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ADBAB00-720A-9EA8-B4C2-9091F19E8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06359"/>
          </a:xfrm>
        </p:spPr>
        <p:txBody>
          <a:bodyPr/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İlk Yaklaşım</a:t>
            </a:r>
            <a:endParaRPr lang="tr-TR" b="1" dirty="0"/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E0CA4890-ADF5-AD0E-7A96-F4B2660579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i="1" dirty="0"/>
              <a:t>Öykü-Ağrının Karakteri ve Lokalizasyonu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10090E84-9D35-A693-E91E-B37EF1C01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179" y="2315061"/>
            <a:ext cx="10976621" cy="337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7442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4FE2569-799F-DC8B-DCD8-974FFBBB3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İlk Yaklaşım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7EDA430-082D-5ACE-01A3-08D62FB648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i="1" dirty="0"/>
              <a:t>Öykü-Ağrının Karakteri ve Lokalizasyonu</a:t>
            </a:r>
          </a:p>
          <a:p>
            <a:endParaRPr lang="tr-TR"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C376C8BF-1F92-6672-53E2-E3F67918A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103" y="2267324"/>
            <a:ext cx="9271820" cy="416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2964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1253D2B-F39C-A150-2A68-3D4F75D92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İlk Yaklaşım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3932498-CFD6-995C-FC8E-EDDD4D2125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26364" indent="-114300">
              <a:spcBef>
                <a:spcPts val="1095"/>
              </a:spcBef>
              <a:buChar char="•"/>
              <a:tabLst>
                <a:tab pos="127000" algn="l"/>
              </a:tabLst>
            </a:pPr>
            <a:r>
              <a:rPr lang="tr-TR" sz="2800" b="1" dirty="0">
                <a:latin typeface="Times New Roman"/>
                <a:cs typeface="Times New Roman"/>
              </a:rPr>
              <a:t>Fizik</a:t>
            </a:r>
            <a:r>
              <a:rPr lang="tr-TR" sz="2800" b="1" spc="-40" dirty="0">
                <a:latin typeface="Times New Roman"/>
                <a:cs typeface="Times New Roman"/>
              </a:rPr>
              <a:t> </a:t>
            </a:r>
            <a:r>
              <a:rPr lang="tr-TR" b="1" spc="-25" dirty="0">
                <a:latin typeface="Times New Roman"/>
                <a:cs typeface="Times New Roman"/>
              </a:rPr>
              <a:t>m</a:t>
            </a:r>
            <a:r>
              <a:rPr lang="tr-TR" sz="2800" b="1" spc="-25" dirty="0">
                <a:latin typeface="Times New Roman"/>
                <a:cs typeface="Times New Roman"/>
              </a:rPr>
              <a:t>uayene</a:t>
            </a:r>
          </a:p>
          <a:p>
            <a:pPr marL="469264" indent="-457200">
              <a:spcBef>
                <a:spcPts val="1095"/>
              </a:spcBef>
              <a:buFont typeface="Wingdings" panose="05000000000000000000" pitchFamily="2" charset="2"/>
              <a:buChar char="ü"/>
              <a:tabLst>
                <a:tab pos="127000" algn="l"/>
              </a:tabLst>
            </a:pPr>
            <a:r>
              <a:rPr lang="tr-TR" sz="2800" spc="-20" dirty="0">
                <a:latin typeface="Times New Roman"/>
                <a:cs typeface="Times New Roman"/>
              </a:rPr>
              <a:t>Hastanın</a:t>
            </a:r>
            <a:r>
              <a:rPr lang="tr-TR" sz="2800" spc="25" dirty="0">
                <a:latin typeface="Times New Roman"/>
                <a:cs typeface="Times New Roman"/>
              </a:rPr>
              <a:t> </a:t>
            </a:r>
            <a:r>
              <a:rPr lang="tr-TR" sz="2800" spc="-10" dirty="0">
                <a:latin typeface="Times New Roman"/>
                <a:cs typeface="Times New Roman"/>
              </a:rPr>
              <a:t>genel</a:t>
            </a:r>
            <a:r>
              <a:rPr lang="tr-TR" sz="2800" spc="-50" dirty="0">
                <a:latin typeface="Times New Roman"/>
                <a:cs typeface="Times New Roman"/>
              </a:rPr>
              <a:t> </a:t>
            </a:r>
            <a:r>
              <a:rPr lang="tr-TR" sz="2800" spc="-10" dirty="0">
                <a:latin typeface="Times New Roman"/>
                <a:cs typeface="Times New Roman"/>
              </a:rPr>
              <a:t>görünümü</a:t>
            </a:r>
            <a:r>
              <a:rPr lang="tr-TR" sz="2800" spc="45" dirty="0">
                <a:latin typeface="Times New Roman"/>
                <a:cs typeface="Times New Roman"/>
              </a:rPr>
              <a:t> </a:t>
            </a:r>
            <a:r>
              <a:rPr lang="tr-TR" sz="2800" spc="-10" dirty="0">
                <a:latin typeface="Times New Roman"/>
                <a:cs typeface="Times New Roman"/>
              </a:rPr>
              <a:t>önemli</a:t>
            </a:r>
          </a:p>
          <a:p>
            <a:pPr marL="469264" indent="-457200">
              <a:spcBef>
                <a:spcPts val="1095"/>
              </a:spcBef>
              <a:buFont typeface="Wingdings" panose="05000000000000000000" pitchFamily="2" charset="2"/>
              <a:buChar char="ü"/>
              <a:tabLst>
                <a:tab pos="127000" algn="l"/>
              </a:tabLst>
            </a:pPr>
            <a:r>
              <a:rPr lang="tr-TR" sz="2800" spc="-20" dirty="0">
                <a:latin typeface="Times New Roman"/>
                <a:cs typeface="Times New Roman"/>
              </a:rPr>
              <a:t>Hastanın</a:t>
            </a:r>
            <a:r>
              <a:rPr lang="tr-TR" sz="2800" spc="10" dirty="0">
                <a:latin typeface="Times New Roman"/>
                <a:cs typeface="Times New Roman"/>
              </a:rPr>
              <a:t> </a:t>
            </a:r>
            <a:r>
              <a:rPr lang="tr-TR" sz="2800" spc="-30" dirty="0" err="1">
                <a:latin typeface="Times New Roman"/>
                <a:cs typeface="Times New Roman"/>
              </a:rPr>
              <a:t>vital</a:t>
            </a:r>
            <a:r>
              <a:rPr lang="tr-TR" sz="2800" spc="-45" dirty="0">
                <a:latin typeface="Times New Roman"/>
                <a:cs typeface="Times New Roman"/>
              </a:rPr>
              <a:t> </a:t>
            </a:r>
            <a:r>
              <a:rPr lang="tr-TR" sz="2800" spc="-10" dirty="0">
                <a:latin typeface="Times New Roman"/>
                <a:cs typeface="Times New Roman"/>
              </a:rPr>
              <a:t>bulguları</a:t>
            </a:r>
            <a:r>
              <a:rPr lang="tr-TR" sz="2800" spc="35" dirty="0">
                <a:latin typeface="Times New Roman"/>
                <a:cs typeface="Times New Roman"/>
              </a:rPr>
              <a:t> </a:t>
            </a:r>
            <a:r>
              <a:rPr lang="tr-TR" sz="2800" spc="-10" dirty="0">
                <a:latin typeface="Times New Roman"/>
                <a:cs typeface="Times New Roman"/>
              </a:rPr>
              <a:t>kontrol</a:t>
            </a:r>
            <a:r>
              <a:rPr lang="tr-TR" sz="2800" spc="-35" dirty="0">
                <a:latin typeface="Times New Roman"/>
                <a:cs typeface="Times New Roman"/>
              </a:rPr>
              <a:t> </a:t>
            </a:r>
            <a:r>
              <a:rPr lang="tr-TR" sz="2800" spc="-5" dirty="0">
                <a:latin typeface="Times New Roman"/>
                <a:cs typeface="Times New Roman"/>
              </a:rPr>
              <a:t>edilmeli,</a:t>
            </a:r>
            <a:r>
              <a:rPr lang="tr-TR" sz="2800" spc="5" dirty="0">
                <a:latin typeface="Times New Roman"/>
                <a:cs typeface="Times New Roman"/>
              </a:rPr>
              <a:t> </a:t>
            </a:r>
            <a:r>
              <a:rPr lang="tr-TR" sz="2800" spc="-5" dirty="0">
                <a:latin typeface="Times New Roman"/>
                <a:cs typeface="Times New Roman"/>
              </a:rPr>
              <a:t>her</a:t>
            </a:r>
            <a:r>
              <a:rPr lang="tr-TR" sz="2800" spc="20" dirty="0">
                <a:latin typeface="Times New Roman"/>
                <a:cs typeface="Times New Roman"/>
              </a:rPr>
              <a:t> </a:t>
            </a:r>
            <a:r>
              <a:rPr lang="tr-TR" sz="2800" dirty="0">
                <a:latin typeface="Times New Roman"/>
                <a:cs typeface="Times New Roman"/>
              </a:rPr>
              <a:t>iki </a:t>
            </a:r>
            <a:r>
              <a:rPr lang="tr-TR" sz="2800" spc="-10" dirty="0">
                <a:latin typeface="Times New Roman"/>
                <a:cs typeface="Times New Roman"/>
              </a:rPr>
              <a:t>koldan</a:t>
            </a:r>
            <a:r>
              <a:rPr lang="tr-TR" sz="2800" spc="30" dirty="0">
                <a:latin typeface="Times New Roman"/>
                <a:cs typeface="Times New Roman"/>
              </a:rPr>
              <a:t> </a:t>
            </a:r>
            <a:r>
              <a:rPr lang="tr-TR" sz="2800" spc="-5" dirty="0">
                <a:latin typeface="Times New Roman"/>
                <a:cs typeface="Times New Roman"/>
              </a:rPr>
              <a:t>nabız </a:t>
            </a:r>
            <a:r>
              <a:rPr lang="tr-TR" sz="2800" spc="-360" dirty="0">
                <a:latin typeface="Times New Roman"/>
                <a:cs typeface="Times New Roman"/>
              </a:rPr>
              <a:t> </a:t>
            </a:r>
            <a:r>
              <a:rPr lang="tr-TR" sz="2800" spc="-30" dirty="0">
                <a:latin typeface="Times New Roman"/>
                <a:cs typeface="Times New Roman"/>
              </a:rPr>
              <a:t>alınıp,</a:t>
            </a:r>
            <a:r>
              <a:rPr lang="tr-TR" sz="2800" spc="-5" dirty="0">
                <a:latin typeface="Times New Roman"/>
                <a:cs typeface="Times New Roman"/>
              </a:rPr>
              <a:t> kan</a:t>
            </a:r>
            <a:r>
              <a:rPr lang="tr-TR" sz="2800" spc="15" dirty="0">
                <a:latin typeface="Times New Roman"/>
                <a:cs typeface="Times New Roman"/>
              </a:rPr>
              <a:t> </a:t>
            </a:r>
            <a:r>
              <a:rPr lang="tr-TR" sz="2800" spc="-5" dirty="0">
                <a:latin typeface="Times New Roman"/>
                <a:cs typeface="Times New Roman"/>
              </a:rPr>
              <a:t>basıncı</a:t>
            </a:r>
            <a:r>
              <a:rPr lang="tr-TR" sz="2800" spc="10" dirty="0">
                <a:latin typeface="Times New Roman"/>
                <a:cs typeface="Times New Roman"/>
              </a:rPr>
              <a:t> </a:t>
            </a:r>
            <a:r>
              <a:rPr lang="tr-TR" sz="2800" spc="-5" dirty="0">
                <a:latin typeface="Times New Roman"/>
                <a:cs typeface="Times New Roman"/>
              </a:rPr>
              <a:t>ölçülmelidir.</a:t>
            </a:r>
          </a:p>
          <a:p>
            <a:pPr marL="469264" indent="-457200">
              <a:spcBef>
                <a:spcPts val="1095"/>
              </a:spcBef>
              <a:buFont typeface="Wingdings" panose="05000000000000000000" pitchFamily="2" charset="2"/>
              <a:buChar char="ü"/>
              <a:tabLst>
                <a:tab pos="127000" algn="l"/>
              </a:tabLst>
            </a:pPr>
            <a:r>
              <a:rPr lang="tr-TR" sz="2800" spc="-5" dirty="0" err="1">
                <a:latin typeface="Times New Roman"/>
                <a:cs typeface="Times New Roman"/>
              </a:rPr>
              <a:t>Pulmoner</a:t>
            </a:r>
            <a:r>
              <a:rPr lang="tr-TR" sz="2800" spc="-5" dirty="0">
                <a:latin typeface="Times New Roman"/>
                <a:cs typeface="Times New Roman"/>
              </a:rPr>
              <a:t> </a:t>
            </a:r>
            <a:r>
              <a:rPr lang="tr-TR" sz="2800" spc="-30" dirty="0" err="1">
                <a:latin typeface="Times New Roman"/>
                <a:cs typeface="Times New Roman"/>
              </a:rPr>
              <a:t>oskültasyon</a:t>
            </a:r>
            <a:r>
              <a:rPr lang="tr-TR" sz="2800" spc="-30" dirty="0">
                <a:latin typeface="Times New Roman"/>
                <a:cs typeface="Times New Roman"/>
              </a:rPr>
              <a:t> </a:t>
            </a:r>
            <a:r>
              <a:rPr lang="tr-TR" sz="2800" spc="-360" dirty="0">
                <a:latin typeface="Times New Roman"/>
                <a:cs typeface="Times New Roman"/>
              </a:rPr>
              <a:t> </a:t>
            </a:r>
          </a:p>
          <a:p>
            <a:pPr marL="469264" indent="-457200">
              <a:spcBef>
                <a:spcPts val="1095"/>
              </a:spcBef>
              <a:buFont typeface="Wingdings" panose="05000000000000000000" pitchFamily="2" charset="2"/>
              <a:buChar char="ü"/>
              <a:tabLst>
                <a:tab pos="127000" algn="l"/>
              </a:tabLst>
            </a:pPr>
            <a:r>
              <a:rPr lang="tr-TR" sz="2800" spc="-30" dirty="0">
                <a:latin typeface="Times New Roman"/>
                <a:cs typeface="Times New Roman"/>
              </a:rPr>
              <a:t>Kardiyak</a:t>
            </a:r>
            <a:r>
              <a:rPr lang="tr-TR" sz="2800" spc="15" dirty="0">
                <a:latin typeface="Times New Roman"/>
                <a:cs typeface="Times New Roman"/>
              </a:rPr>
              <a:t> </a:t>
            </a:r>
            <a:r>
              <a:rPr lang="tr-TR" sz="2800" spc="-30" dirty="0" err="1">
                <a:latin typeface="Times New Roman"/>
                <a:cs typeface="Times New Roman"/>
              </a:rPr>
              <a:t>oskültasyon</a:t>
            </a:r>
            <a:endParaRPr lang="tr-TR" dirty="0">
              <a:latin typeface="Times New Roman"/>
              <a:cs typeface="Times New Roman"/>
            </a:endParaRPr>
          </a:p>
          <a:p>
            <a:pPr marL="469264" indent="-457200">
              <a:spcBef>
                <a:spcPts val="1095"/>
              </a:spcBef>
              <a:buFont typeface="Wingdings" panose="05000000000000000000" pitchFamily="2" charset="2"/>
              <a:buChar char="ü"/>
              <a:tabLst>
                <a:tab pos="127000" algn="l"/>
              </a:tabLst>
            </a:pPr>
            <a:r>
              <a:rPr lang="tr-TR" sz="2800" spc="-40" dirty="0">
                <a:latin typeface="Times New Roman"/>
                <a:cs typeface="Times New Roman"/>
              </a:rPr>
              <a:t>Batın</a:t>
            </a:r>
            <a:r>
              <a:rPr lang="tr-TR" sz="2800" spc="-20" dirty="0">
                <a:latin typeface="Times New Roman"/>
                <a:cs typeface="Times New Roman"/>
              </a:rPr>
              <a:t> muayenesi</a:t>
            </a:r>
            <a:endParaRPr lang="tr-TR" dirty="0">
              <a:latin typeface="Times New Roman"/>
              <a:cs typeface="Times New Roman"/>
            </a:endParaRPr>
          </a:p>
          <a:p>
            <a:pPr marL="469264" indent="-457200">
              <a:spcBef>
                <a:spcPts val="1095"/>
              </a:spcBef>
              <a:buFont typeface="Wingdings" panose="05000000000000000000" pitchFamily="2" charset="2"/>
              <a:buChar char="ü"/>
              <a:tabLst>
                <a:tab pos="127000" algn="l"/>
              </a:tabLst>
            </a:pPr>
            <a:r>
              <a:rPr lang="tr-TR" sz="2800" spc="-10" dirty="0" err="1">
                <a:latin typeface="Times New Roman"/>
                <a:cs typeface="Times New Roman"/>
              </a:rPr>
              <a:t>Toraks</a:t>
            </a:r>
            <a:r>
              <a:rPr lang="tr-TR" sz="2800" spc="25" dirty="0">
                <a:latin typeface="Times New Roman"/>
                <a:cs typeface="Times New Roman"/>
              </a:rPr>
              <a:t> </a:t>
            </a:r>
            <a:r>
              <a:rPr lang="tr-TR" sz="2800" spc="-5" dirty="0">
                <a:latin typeface="Times New Roman"/>
                <a:cs typeface="Times New Roman"/>
              </a:rPr>
              <a:t>cildinin</a:t>
            </a:r>
            <a:r>
              <a:rPr lang="tr-TR" sz="2800" spc="20" dirty="0">
                <a:latin typeface="Times New Roman"/>
                <a:cs typeface="Times New Roman"/>
              </a:rPr>
              <a:t> </a:t>
            </a:r>
            <a:r>
              <a:rPr lang="tr-TR" sz="2800" spc="-25" dirty="0">
                <a:latin typeface="Times New Roman"/>
                <a:cs typeface="Times New Roman"/>
              </a:rPr>
              <a:t>muayenesi</a:t>
            </a:r>
            <a:r>
              <a:rPr lang="tr-TR" sz="2800" dirty="0">
                <a:latin typeface="Times New Roman"/>
                <a:cs typeface="Times New Roman"/>
              </a:rPr>
              <a:t> </a:t>
            </a:r>
            <a:r>
              <a:rPr lang="tr-TR" sz="2800" spc="-5" dirty="0">
                <a:latin typeface="Times New Roman"/>
                <a:cs typeface="Times New Roman"/>
              </a:rPr>
              <a:t>ve</a:t>
            </a:r>
            <a:r>
              <a:rPr lang="tr-TR" sz="2800" spc="-10" dirty="0">
                <a:latin typeface="Times New Roman"/>
                <a:cs typeface="Times New Roman"/>
              </a:rPr>
              <a:t> </a:t>
            </a:r>
            <a:r>
              <a:rPr lang="tr-TR" sz="2800" spc="-30" dirty="0" err="1">
                <a:latin typeface="Times New Roman"/>
                <a:cs typeface="Times New Roman"/>
              </a:rPr>
              <a:t>palpasyonu</a:t>
            </a:r>
            <a:endParaRPr lang="tr-TR" sz="2800" dirty="0">
              <a:latin typeface="Times New Roman"/>
              <a:cs typeface="Times New Roman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89716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5E3EBA1-9918-859F-BCF0-EC1DDD565A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802299"/>
            <a:ext cx="6027173" cy="797901"/>
          </a:xfrm>
        </p:spPr>
        <p:txBody>
          <a:bodyPr>
            <a:normAutofit fontScale="90000"/>
          </a:bodyPr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Sunum Planı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3256086A-AD4A-8C0A-09C7-814D5AECAD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30478"/>
            <a:ext cx="6371303" cy="4906296"/>
          </a:xfrm>
        </p:spPr>
        <p:txBody>
          <a:bodyPr>
            <a:normAutofit lnSpcReduction="10000"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Amaç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Öğrenim hedefleri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Tanım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Etiyoloji-Epidemiyoloji	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Ağrı </a:t>
            </a:r>
            <a:r>
              <a:rPr lang="tr-T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fizyopatolojisi</a:t>
            </a:r>
            <a:endParaRPr lang="tr-T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Sınıflandırma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İlk yaklaşım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Ayırıcı tanılar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Kaynakça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042702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F364069-E38B-B7CC-7D61-0CDC49624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İlk Yaklaşım</a:t>
            </a:r>
            <a:endParaRPr lang="tr-TR" dirty="0"/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6D6B3EEC-58CA-41FB-0244-57D794ABA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5510"/>
            <a:ext cx="10515600" cy="4741453"/>
          </a:xfrm>
        </p:spPr>
        <p:txBody>
          <a:bodyPr/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Fizik Muayene Bulguları</a:t>
            </a:r>
          </a:p>
          <a:p>
            <a:pPr>
              <a:buFont typeface="Wingdings" panose="05000000000000000000" pitchFamily="2" charset="2"/>
              <a:buChar char="ü"/>
            </a:pPr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5F39A7A1-27CC-7FFB-F4F5-96B7B6B2A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85" y="1945533"/>
            <a:ext cx="6720179" cy="4231430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0BE5E7D1-4429-73D8-00F8-73FE377A3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08281"/>
            <a:ext cx="5586184" cy="436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116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BA00969-2925-7122-2D77-04DD773CC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İlk Yaklaşım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707108C-049A-2A97-FD33-5918D5C3F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43" y="1347020"/>
            <a:ext cx="10829957" cy="4829944"/>
          </a:xfrm>
        </p:spPr>
        <p:txBody>
          <a:bodyPr/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Fizik Muayene Bulguları</a:t>
            </a:r>
          </a:p>
          <a:p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F0C5256D-46EA-00EE-242E-56DBB3CFC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816" y="1837350"/>
            <a:ext cx="6354065" cy="4549566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B80B46A7-E7F0-FB07-277C-8D2AEA6A7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3597" y="1935853"/>
            <a:ext cx="6054560" cy="435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9696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85E3DBC-C7C2-F599-7852-20A33DC2F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2230"/>
          </a:xfrm>
        </p:spPr>
        <p:txBody>
          <a:bodyPr/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İlk Yaklaşım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87D17DF-1CD1-AEE5-65E0-3D3149EEF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4503"/>
            <a:ext cx="10515600" cy="4682460"/>
          </a:xfrm>
        </p:spPr>
        <p:txBody>
          <a:bodyPr/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Fizik Muayene Bulguları</a:t>
            </a:r>
          </a:p>
          <a:p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B5CBE99A-F71F-16DA-AB03-28E6E2D8F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779" y="2282375"/>
            <a:ext cx="5981221" cy="4130561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73AEA41-0649-E81D-B251-358FF1E71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104" y="2400222"/>
            <a:ext cx="6802897" cy="401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2389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07FC43E-BBDA-64AE-CAEF-D7CC76186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5081"/>
          </a:xfrm>
        </p:spPr>
        <p:txBody>
          <a:bodyPr/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İlk Yaklaşım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470380A-7A7C-5F4C-3286-4F7D72CDA1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7355"/>
            <a:ext cx="10515600" cy="5165519"/>
          </a:xfrm>
        </p:spPr>
        <p:txBody>
          <a:bodyPr>
            <a:normAutofit/>
          </a:bodyPr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Laboratuvar Bulguları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CK-MB</a:t>
            </a:r>
          </a:p>
          <a:p>
            <a:pPr marL="0" indent="0">
              <a:buNone/>
            </a:pP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Ağrının başladığı ilk 3. saatten sonra yükselmeye başlar,8-12. saatte pik yapar.</a:t>
            </a:r>
          </a:p>
          <a:p>
            <a:pPr marL="0" indent="0">
              <a:buNone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Ağrı başlayalı 8-12 saati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geçmişse,CK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-MB negatif ve EKG normalse MI dışlanır.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Troponin</a:t>
            </a: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</a:p>
          <a:p>
            <a:pPr marL="0" indent="0">
              <a:buNone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9-12 saatten sonra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sensitivitesi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%</a:t>
            </a:r>
            <a:r>
              <a:rPr lang="tr-TR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100’e ulaşır.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b="1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Myoglobin</a:t>
            </a:r>
            <a:endParaRPr lang="tr-TR" b="1" i="0" dirty="0">
              <a:solidFill>
                <a:srgbClr val="2021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hızlı yükselen ancak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spesifitesi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 düşük olan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markerdır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259056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5900CCD-CFB7-F177-4CB5-6CFFCFE85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İlk Yaklaşım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579CAA8-3A7C-99CA-3D70-6FBF11A8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/>
              <a:t> EKG Bulguları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5DE6B6AC-4F59-6D89-7B97-329B1CCA7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111" y="2291256"/>
            <a:ext cx="9545121" cy="410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7960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FE2B4B4-57F0-0901-1DD1-7A3C135FB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İlk Yaklaşım</a:t>
            </a:r>
            <a:endParaRPr lang="tr-TR" dirty="0"/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1D920362-5BDD-80EF-DBBB-D73A57DF55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/>
              <a:t>Akciğer </a:t>
            </a:r>
            <a:r>
              <a:rPr lang="tr-TR" b="1" dirty="0" err="1"/>
              <a:t>grafisi</a:t>
            </a:r>
            <a:endParaRPr lang="tr-TR" b="1" dirty="0"/>
          </a:p>
        </p:txBody>
      </p:sp>
      <p:graphicFrame>
        <p:nvGraphicFramePr>
          <p:cNvPr id="7" name="İçerik Yer Tutucusu 5">
            <a:extLst>
              <a:ext uri="{FF2B5EF4-FFF2-40B4-BE49-F238E27FC236}">
                <a16:creationId xmlns:a16="http://schemas.microsoft.com/office/drawing/2014/main" id="{D20FFA82-38D6-69FB-FDFA-C8FB313786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2289474"/>
              </p:ext>
            </p:extLst>
          </p:nvPr>
        </p:nvGraphicFramePr>
        <p:xfrm>
          <a:off x="838200" y="2271253"/>
          <a:ext cx="10144432" cy="3905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305721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İçerik Yer Tutucusu 2">
            <a:extLst>
              <a:ext uri="{FF2B5EF4-FFF2-40B4-BE49-F238E27FC236}">
                <a16:creationId xmlns:a16="http://schemas.microsoft.com/office/drawing/2014/main" id="{4BAA9787-0DC8-EE2C-C918-BF42BB6D8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b="1" spc="-3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tr-TR" sz="40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yı</a:t>
            </a:r>
            <a:r>
              <a:rPr lang="tr-TR" sz="4000" b="1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tr-TR" sz="40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ıc</a:t>
            </a:r>
            <a:r>
              <a:rPr lang="tr-T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ı</a:t>
            </a:r>
            <a:r>
              <a:rPr lang="tr-TR" sz="4000" b="1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000" b="1" spc="-2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tr-TR" sz="40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tr-TR" sz="4000" b="1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tr-TR" sz="40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ıd</a:t>
            </a:r>
            <a:r>
              <a:rPr lang="tr-T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tr-TR" sz="4000" b="1" spc="-2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Ön</a:t>
            </a:r>
            <a:r>
              <a:rPr lang="tr-TR" sz="4000" b="1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tr-T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elikli  Durumlar</a:t>
            </a:r>
          </a:p>
        </p:txBody>
      </p:sp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65236B26-A39B-47E5-9DE3-19A09D3E5F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44145" marR="192405" indent="-144145">
              <a:spcBef>
                <a:spcPts val="105"/>
              </a:spcBef>
              <a:buChar char="•"/>
              <a:tabLst>
                <a:tab pos="144145" algn="l"/>
              </a:tabLst>
            </a:pPr>
            <a:r>
              <a:rPr lang="tr-TR" sz="2800" dirty="0">
                <a:latin typeface="Times New Roman"/>
                <a:cs typeface="Times New Roman"/>
              </a:rPr>
              <a:t>Göğ</a:t>
            </a:r>
            <a:r>
              <a:rPr lang="tr-TR" sz="2800" spc="-10" dirty="0">
                <a:latin typeface="Times New Roman"/>
                <a:cs typeface="Times New Roman"/>
              </a:rPr>
              <a:t>ü</a:t>
            </a:r>
            <a:r>
              <a:rPr lang="tr-TR" sz="2800" dirty="0">
                <a:latin typeface="Times New Roman"/>
                <a:cs typeface="Times New Roman"/>
              </a:rPr>
              <a:t>s</a:t>
            </a:r>
            <a:r>
              <a:rPr lang="tr-TR" sz="2800" spc="-130" dirty="0">
                <a:latin typeface="Times New Roman"/>
                <a:cs typeface="Times New Roman"/>
              </a:rPr>
              <a:t> </a:t>
            </a:r>
            <a:r>
              <a:rPr lang="tr-TR" sz="2800" dirty="0">
                <a:latin typeface="Times New Roman"/>
                <a:cs typeface="Times New Roman"/>
              </a:rPr>
              <a:t>ağrısı</a:t>
            </a:r>
            <a:r>
              <a:rPr lang="tr-TR" sz="2800" spc="-35" dirty="0">
                <a:latin typeface="Times New Roman"/>
                <a:cs typeface="Times New Roman"/>
              </a:rPr>
              <a:t> </a:t>
            </a:r>
            <a:r>
              <a:rPr lang="tr-TR" sz="2800" dirty="0">
                <a:latin typeface="Times New Roman"/>
                <a:cs typeface="Times New Roman"/>
              </a:rPr>
              <a:t>ile</a:t>
            </a:r>
            <a:r>
              <a:rPr lang="tr-TR" sz="2800" spc="-15" dirty="0">
                <a:latin typeface="Times New Roman"/>
                <a:cs typeface="Times New Roman"/>
              </a:rPr>
              <a:t> </a:t>
            </a:r>
            <a:r>
              <a:rPr lang="tr-TR" sz="2800" dirty="0">
                <a:latin typeface="Times New Roman"/>
                <a:cs typeface="Times New Roman"/>
              </a:rPr>
              <a:t>gelen</a:t>
            </a:r>
            <a:r>
              <a:rPr lang="tr-TR" sz="2800" spc="-35" dirty="0">
                <a:latin typeface="Times New Roman"/>
                <a:cs typeface="Times New Roman"/>
              </a:rPr>
              <a:t> </a:t>
            </a:r>
            <a:r>
              <a:rPr lang="tr-TR" sz="2800" dirty="0">
                <a:latin typeface="Times New Roman"/>
                <a:cs typeface="Times New Roman"/>
              </a:rPr>
              <a:t>ha</a:t>
            </a:r>
            <a:r>
              <a:rPr lang="tr-TR" sz="2800" spc="-5" dirty="0">
                <a:latin typeface="Times New Roman"/>
                <a:cs typeface="Times New Roman"/>
              </a:rPr>
              <a:t>s</a:t>
            </a:r>
            <a:r>
              <a:rPr lang="tr-TR" sz="2800" spc="-130" dirty="0">
                <a:latin typeface="Times New Roman"/>
                <a:cs typeface="Times New Roman"/>
              </a:rPr>
              <a:t>t</a:t>
            </a:r>
            <a:r>
              <a:rPr lang="tr-TR" sz="2800" dirty="0">
                <a:latin typeface="Times New Roman"/>
                <a:cs typeface="Times New Roman"/>
              </a:rPr>
              <a:t>a</a:t>
            </a:r>
            <a:r>
              <a:rPr lang="tr-TR" sz="2800" spc="-10" dirty="0">
                <a:latin typeface="Times New Roman"/>
                <a:cs typeface="Times New Roman"/>
              </a:rPr>
              <a:t>la</a:t>
            </a:r>
            <a:r>
              <a:rPr lang="tr-TR" sz="2800" dirty="0">
                <a:latin typeface="Times New Roman"/>
                <a:cs typeface="Times New Roman"/>
              </a:rPr>
              <a:t>rda</a:t>
            </a:r>
            <a:r>
              <a:rPr lang="tr-TR" sz="2800" spc="-235" dirty="0">
                <a:latin typeface="Times New Roman"/>
                <a:cs typeface="Times New Roman"/>
              </a:rPr>
              <a:t>   </a:t>
            </a:r>
            <a:r>
              <a:rPr lang="tr-TR" sz="2800" dirty="0">
                <a:latin typeface="Times New Roman"/>
                <a:cs typeface="Times New Roman"/>
              </a:rPr>
              <a:t>akut</a:t>
            </a:r>
            <a:r>
              <a:rPr lang="tr-TR" sz="2800" spc="-65" dirty="0">
                <a:latin typeface="Times New Roman"/>
                <a:cs typeface="Times New Roman"/>
              </a:rPr>
              <a:t> </a:t>
            </a:r>
            <a:r>
              <a:rPr lang="tr-TR" sz="2800" dirty="0">
                <a:latin typeface="Times New Roman"/>
                <a:cs typeface="Times New Roman"/>
              </a:rPr>
              <a:t>kor</a:t>
            </a:r>
            <a:r>
              <a:rPr lang="tr-TR" sz="2800" spc="5" dirty="0">
                <a:latin typeface="Times New Roman"/>
                <a:cs typeface="Times New Roman"/>
              </a:rPr>
              <a:t>o</a:t>
            </a:r>
            <a:r>
              <a:rPr lang="tr-TR" sz="2800" spc="-10" dirty="0">
                <a:latin typeface="Times New Roman"/>
                <a:cs typeface="Times New Roman"/>
              </a:rPr>
              <a:t>ne</a:t>
            </a:r>
            <a:r>
              <a:rPr lang="tr-TR" sz="2800" dirty="0">
                <a:latin typeface="Times New Roman"/>
                <a:cs typeface="Times New Roman"/>
              </a:rPr>
              <a:t>r  sendromlar, </a:t>
            </a:r>
            <a:r>
              <a:rPr lang="tr-TR" sz="2800" spc="-25" dirty="0">
                <a:latin typeface="Times New Roman"/>
                <a:cs typeface="Times New Roman"/>
              </a:rPr>
              <a:t>aort </a:t>
            </a:r>
            <a:r>
              <a:rPr lang="tr-TR" sz="2800" spc="-5" dirty="0" err="1">
                <a:latin typeface="Times New Roman"/>
                <a:cs typeface="Times New Roman"/>
              </a:rPr>
              <a:t>diseksiyonu</a:t>
            </a:r>
            <a:r>
              <a:rPr lang="tr-TR" sz="2800" spc="-5" dirty="0">
                <a:latin typeface="Times New Roman"/>
                <a:cs typeface="Times New Roman"/>
              </a:rPr>
              <a:t>, </a:t>
            </a:r>
            <a:r>
              <a:rPr lang="tr-TR" sz="2800" dirty="0" err="1">
                <a:latin typeface="Times New Roman"/>
                <a:cs typeface="Times New Roman"/>
              </a:rPr>
              <a:t>pulmoner</a:t>
            </a:r>
            <a:r>
              <a:rPr lang="tr-TR" sz="2800" dirty="0">
                <a:latin typeface="Times New Roman"/>
                <a:cs typeface="Times New Roman"/>
              </a:rPr>
              <a:t> </a:t>
            </a:r>
            <a:r>
              <a:rPr lang="tr-TR" sz="2800" dirty="0" err="1">
                <a:latin typeface="Times New Roman"/>
                <a:cs typeface="Times New Roman"/>
              </a:rPr>
              <a:t>emboli</a:t>
            </a:r>
            <a:r>
              <a:rPr lang="tr-TR" sz="2800" dirty="0">
                <a:latin typeface="Times New Roman"/>
                <a:cs typeface="Times New Roman"/>
              </a:rPr>
              <a:t>, </a:t>
            </a:r>
            <a:r>
              <a:rPr lang="tr-TR" sz="2800" spc="5" dirty="0">
                <a:latin typeface="Times New Roman"/>
                <a:cs typeface="Times New Roman"/>
              </a:rPr>
              <a:t> </a:t>
            </a:r>
            <a:r>
              <a:rPr lang="tr-TR" sz="2800" spc="-5" dirty="0" err="1">
                <a:latin typeface="Times New Roman"/>
                <a:cs typeface="Times New Roman"/>
              </a:rPr>
              <a:t>p</a:t>
            </a:r>
            <a:r>
              <a:rPr lang="tr-TR" sz="2800" dirty="0" err="1">
                <a:latin typeface="Times New Roman"/>
                <a:cs typeface="Times New Roman"/>
              </a:rPr>
              <a:t>nö</a:t>
            </a:r>
            <a:r>
              <a:rPr lang="tr-TR" sz="2800" spc="-5" dirty="0" err="1">
                <a:latin typeface="Times New Roman"/>
                <a:cs typeface="Times New Roman"/>
              </a:rPr>
              <a:t>mo</a:t>
            </a:r>
            <a:r>
              <a:rPr lang="tr-TR" sz="2800" spc="-35" dirty="0" err="1">
                <a:latin typeface="Times New Roman"/>
                <a:cs typeface="Times New Roman"/>
              </a:rPr>
              <a:t>t</a:t>
            </a:r>
            <a:r>
              <a:rPr lang="tr-TR" sz="2800" spc="-10" dirty="0" err="1">
                <a:latin typeface="Times New Roman"/>
                <a:cs typeface="Times New Roman"/>
              </a:rPr>
              <a:t>o</a:t>
            </a:r>
            <a:r>
              <a:rPr lang="tr-TR" sz="2800" dirty="0" err="1">
                <a:latin typeface="Times New Roman"/>
                <a:cs typeface="Times New Roman"/>
              </a:rPr>
              <a:t>ra</a:t>
            </a:r>
            <a:r>
              <a:rPr lang="tr-TR" sz="2800" spc="-10" dirty="0" err="1">
                <a:latin typeface="Times New Roman"/>
                <a:cs typeface="Times New Roman"/>
              </a:rPr>
              <a:t>k</a:t>
            </a:r>
            <a:r>
              <a:rPr lang="tr-TR" sz="2800" dirty="0" err="1">
                <a:latin typeface="Times New Roman"/>
                <a:cs typeface="Times New Roman"/>
              </a:rPr>
              <a:t>s</a:t>
            </a:r>
            <a:r>
              <a:rPr lang="tr-TR" sz="2800" spc="-60" dirty="0">
                <a:latin typeface="Times New Roman"/>
                <a:cs typeface="Times New Roman"/>
              </a:rPr>
              <a:t> </a:t>
            </a:r>
            <a:r>
              <a:rPr lang="tr-TR" sz="2800" dirty="0">
                <a:latin typeface="Times New Roman"/>
                <a:cs typeface="Times New Roman"/>
              </a:rPr>
              <a:t>ve</a:t>
            </a:r>
            <a:r>
              <a:rPr lang="tr-TR" sz="2800" spc="-15" dirty="0">
                <a:latin typeface="Times New Roman"/>
                <a:cs typeface="Times New Roman"/>
              </a:rPr>
              <a:t> </a:t>
            </a:r>
            <a:r>
              <a:rPr lang="tr-TR" sz="2800" dirty="0" err="1">
                <a:latin typeface="Times New Roman"/>
                <a:cs typeface="Times New Roman"/>
              </a:rPr>
              <a:t>öz</a:t>
            </a:r>
            <a:r>
              <a:rPr lang="tr-TR" sz="2800" spc="5" dirty="0" err="1">
                <a:latin typeface="Times New Roman"/>
                <a:cs typeface="Times New Roman"/>
              </a:rPr>
              <a:t>o</a:t>
            </a:r>
            <a:r>
              <a:rPr lang="tr-TR" sz="2800" spc="-120" dirty="0" err="1">
                <a:latin typeface="Times New Roman"/>
                <a:cs typeface="Times New Roman"/>
              </a:rPr>
              <a:t>f</a:t>
            </a:r>
            <a:r>
              <a:rPr lang="tr-TR" sz="2800" dirty="0" err="1">
                <a:latin typeface="Times New Roman"/>
                <a:cs typeface="Times New Roman"/>
              </a:rPr>
              <a:t>a</a:t>
            </a:r>
            <a:r>
              <a:rPr lang="tr-TR" sz="2800" spc="-10" dirty="0" err="1">
                <a:latin typeface="Times New Roman"/>
                <a:cs typeface="Times New Roman"/>
              </a:rPr>
              <a:t>gea</a:t>
            </a:r>
            <a:r>
              <a:rPr lang="tr-TR" sz="2800" dirty="0" err="1">
                <a:latin typeface="Times New Roman"/>
                <a:cs typeface="Times New Roman"/>
              </a:rPr>
              <a:t>l</a:t>
            </a:r>
            <a:r>
              <a:rPr lang="tr-TR" sz="2800" spc="-90" dirty="0">
                <a:latin typeface="Times New Roman"/>
                <a:cs typeface="Times New Roman"/>
              </a:rPr>
              <a:t> </a:t>
            </a:r>
            <a:r>
              <a:rPr lang="tr-TR" sz="2800" dirty="0" err="1">
                <a:latin typeface="Times New Roman"/>
                <a:cs typeface="Times New Roman"/>
              </a:rPr>
              <a:t>r</a:t>
            </a:r>
            <a:r>
              <a:rPr lang="tr-TR" sz="2800" spc="5" dirty="0" err="1">
                <a:latin typeface="Times New Roman"/>
                <a:cs typeface="Times New Roman"/>
              </a:rPr>
              <a:t>ü</a:t>
            </a:r>
            <a:r>
              <a:rPr lang="tr-TR" sz="2800" spc="-5" dirty="0" err="1">
                <a:latin typeface="Times New Roman"/>
                <a:cs typeface="Times New Roman"/>
              </a:rPr>
              <a:t>pt</a:t>
            </a:r>
            <a:r>
              <a:rPr lang="tr-TR" sz="2800" spc="5" dirty="0" err="1">
                <a:latin typeface="Times New Roman"/>
                <a:cs typeface="Times New Roman"/>
              </a:rPr>
              <a:t>ü</a:t>
            </a:r>
            <a:r>
              <a:rPr lang="tr-TR" sz="2800" dirty="0" err="1">
                <a:latin typeface="Times New Roman"/>
                <a:cs typeface="Times New Roman"/>
              </a:rPr>
              <a:t>r</a:t>
            </a:r>
            <a:r>
              <a:rPr lang="tr-TR" sz="2800" spc="-120" dirty="0">
                <a:latin typeface="Times New Roman"/>
                <a:cs typeface="Times New Roman"/>
              </a:rPr>
              <a:t> </a:t>
            </a:r>
            <a:r>
              <a:rPr lang="tr-TR" sz="2800" spc="-150" dirty="0">
                <a:latin typeface="Times New Roman"/>
                <a:cs typeface="Times New Roman"/>
              </a:rPr>
              <a:t>a</a:t>
            </a:r>
            <a:r>
              <a:rPr lang="tr-TR" sz="2800" dirty="0">
                <a:latin typeface="Times New Roman"/>
                <a:cs typeface="Times New Roman"/>
              </a:rPr>
              <a:t>yırıcı</a:t>
            </a:r>
            <a:r>
              <a:rPr lang="tr-TR" sz="2800" spc="-70" dirty="0">
                <a:latin typeface="Times New Roman"/>
                <a:cs typeface="Times New Roman"/>
              </a:rPr>
              <a:t> </a:t>
            </a:r>
            <a:r>
              <a:rPr lang="tr-TR" sz="2800" spc="-130" dirty="0">
                <a:latin typeface="Times New Roman"/>
                <a:cs typeface="Times New Roman"/>
              </a:rPr>
              <a:t>t</a:t>
            </a:r>
            <a:r>
              <a:rPr lang="tr-TR" sz="2800" dirty="0">
                <a:latin typeface="Times New Roman"/>
                <a:cs typeface="Times New Roman"/>
              </a:rPr>
              <a:t>anıda</a:t>
            </a:r>
            <a:r>
              <a:rPr lang="tr-TR" sz="2800" spc="-145" dirty="0">
                <a:latin typeface="Times New Roman"/>
                <a:cs typeface="Times New Roman"/>
              </a:rPr>
              <a:t> </a:t>
            </a:r>
            <a:r>
              <a:rPr lang="tr-TR" sz="2800" dirty="0">
                <a:latin typeface="Times New Roman"/>
                <a:cs typeface="Times New Roman"/>
              </a:rPr>
              <a:t>mutl</a:t>
            </a:r>
            <a:r>
              <a:rPr lang="tr-TR" sz="2800" spc="5" dirty="0">
                <a:latin typeface="Times New Roman"/>
                <a:cs typeface="Times New Roman"/>
              </a:rPr>
              <a:t>a</a:t>
            </a:r>
            <a:r>
              <a:rPr lang="tr-TR" sz="2800" spc="-10" dirty="0">
                <a:latin typeface="Times New Roman"/>
                <a:cs typeface="Times New Roman"/>
              </a:rPr>
              <a:t>k</a:t>
            </a:r>
            <a:r>
              <a:rPr lang="tr-TR" sz="2800" dirty="0">
                <a:latin typeface="Times New Roman"/>
                <a:cs typeface="Times New Roman"/>
              </a:rPr>
              <a:t>a  </a:t>
            </a:r>
            <a:r>
              <a:rPr lang="tr-TR" sz="2800" spc="-5" dirty="0">
                <a:latin typeface="Times New Roman"/>
                <a:cs typeface="Times New Roman"/>
              </a:rPr>
              <a:t>dışla</a:t>
            </a:r>
            <a:r>
              <a:rPr lang="tr-TR" sz="2800" spc="5" dirty="0">
                <a:latin typeface="Times New Roman"/>
                <a:cs typeface="Times New Roman"/>
              </a:rPr>
              <a:t>n</a:t>
            </a:r>
            <a:r>
              <a:rPr lang="tr-TR" sz="2800" dirty="0">
                <a:latin typeface="Times New Roman"/>
                <a:cs typeface="Times New Roman"/>
              </a:rPr>
              <a:t>m</a:t>
            </a:r>
            <a:r>
              <a:rPr lang="tr-TR" sz="2800" spc="-15" dirty="0">
                <a:latin typeface="Times New Roman"/>
                <a:cs typeface="Times New Roman"/>
              </a:rPr>
              <a:t>a</a:t>
            </a:r>
            <a:r>
              <a:rPr lang="tr-TR" sz="2800" spc="-5" dirty="0">
                <a:latin typeface="Times New Roman"/>
                <a:cs typeface="Times New Roman"/>
              </a:rPr>
              <a:t>s</a:t>
            </a:r>
            <a:r>
              <a:rPr lang="tr-TR" sz="2800" dirty="0">
                <a:latin typeface="Times New Roman"/>
                <a:cs typeface="Times New Roman"/>
              </a:rPr>
              <a:t>ı</a:t>
            </a:r>
            <a:r>
              <a:rPr lang="tr-TR" sz="2800" spc="-50" dirty="0">
                <a:latin typeface="Times New Roman"/>
                <a:cs typeface="Times New Roman"/>
              </a:rPr>
              <a:t> </a:t>
            </a:r>
            <a:r>
              <a:rPr lang="tr-TR" sz="2800" spc="-5" dirty="0">
                <a:latin typeface="Times New Roman"/>
                <a:cs typeface="Times New Roman"/>
              </a:rPr>
              <a:t>g</a:t>
            </a:r>
            <a:r>
              <a:rPr lang="tr-TR" sz="2800" dirty="0">
                <a:latin typeface="Times New Roman"/>
                <a:cs typeface="Times New Roman"/>
              </a:rPr>
              <a:t>ere</a:t>
            </a:r>
            <a:r>
              <a:rPr lang="tr-TR" sz="2800" spc="5" dirty="0">
                <a:latin typeface="Times New Roman"/>
                <a:cs typeface="Times New Roman"/>
              </a:rPr>
              <a:t>k</a:t>
            </a:r>
            <a:r>
              <a:rPr lang="tr-TR" sz="2800" dirty="0">
                <a:latin typeface="Times New Roman"/>
                <a:cs typeface="Times New Roman"/>
              </a:rPr>
              <a:t>en</a:t>
            </a:r>
            <a:r>
              <a:rPr lang="tr-TR" sz="2800" spc="-145" dirty="0">
                <a:latin typeface="Times New Roman"/>
                <a:cs typeface="Times New Roman"/>
              </a:rPr>
              <a:t> </a:t>
            </a:r>
            <a:r>
              <a:rPr lang="tr-TR" sz="2800" b="1" spc="-5" dirty="0">
                <a:latin typeface="Times New Roman"/>
                <a:cs typeface="Times New Roman"/>
              </a:rPr>
              <a:t>a</a:t>
            </a:r>
            <a:r>
              <a:rPr lang="tr-TR" sz="2800" b="1" dirty="0">
                <a:latin typeface="Times New Roman"/>
                <a:cs typeface="Times New Roman"/>
              </a:rPr>
              <a:t>cil</a:t>
            </a:r>
            <a:r>
              <a:rPr lang="tr-TR" sz="2800" b="1" spc="-85" dirty="0">
                <a:latin typeface="Times New Roman"/>
                <a:cs typeface="Times New Roman"/>
              </a:rPr>
              <a:t> </a:t>
            </a:r>
            <a:r>
              <a:rPr lang="tr-TR" sz="2800" b="1" spc="-5" dirty="0">
                <a:latin typeface="Times New Roman"/>
                <a:cs typeface="Times New Roman"/>
              </a:rPr>
              <a:t>d</a:t>
            </a:r>
            <a:r>
              <a:rPr lang="tr-TR" sz="2800" b="1" spc="5" dirty="0">
                <a:latin typeface="Times New Roman"/>
                <a:cs typeface="Times New Roman"/>
              </a:rPr>
              <a:t>u</a:t>
            </a:r>
            <a:r>
              <a:rPr lang="tr-TR" sz="2800" b="1" dirty="0">
                <a:latin typeface="Times New Roman"/>
                <a:cs typeface="Times New Roman"/>
              </a:rPr>
              <a:t>rum</a:t>
            </a:r>
            <a:r>
              <a:rPr lang="tr-TR" sz="2800" b="1" spc="-20" dirty="0">
                <a:latin typeface="Times New Roman"/>
                <a:cs typeface="Times New Roman"/>
              </a:rPr>
              <a:t>l</a:t>
            </a:r>
            <a:r>
              <a:rPr lang="tr-TR" sz="2800" b="1" spc="-10" dirty="0">
                <a:latin typeface="Times New Roman"/>
                <a:cs typeface="Times New Roman"/>
              </a:rPr>
              <a:t>a</a:t>
            </a:r>
            <a:r>
              <a:rPr lang="tr-TR" sz="2800" b="1" dirty="0">
                <a:latin typeface="Times New Roman"/>
                <a:cs typeface="Times New Roman"/>
              </a:rPr>
              <a:t>r</a:t>
            </a:r>
            <a:r>
              <a:rPr lang="tr-TR" sz="2800" b="1" spc="-10" dirty="0">
                <a:latin typeface="Times New Roman"/>
                <a:cs typeface="Times New Roman"/>
              </a:rPr>
              <a:t>d</a:t>
            </a:r>
            <a:r>
              <a:rPr lang="tr-TR" sz="2800" b="1" dirty="0">
                <a:latin typeface="Times New Roman"/>
                <a:cs typeface="Times New Roman"/>
              </a:rPr>
              <a:t>ır.</a:t>
            </a:r>
          </a:p>
          <a:p>
            <a:pPr marL="144145" marR="192405" indent="-144145">
              <a:spcBef>
                <a:spcPts val="105"/>
              </a:spcBef>
              <a:buChar char="•"/>
              <a:tabLst>
                <a:tab pos="144145" algn="l"/>
              </a:tabLst>
            </a:pPr>
            <a:endParaRPr lang="tr-TR" sz="2800" dirty="0">
              <a:latin typeface="Times New Roman"/>
              <a:cs typeface="Times New Roman"/>
            </a:endParaRPr>
          </a:p>
          <a:p>
            <a:pPr marL="144145" marR="5080" indent="-144145">
              <a:spcBef>
                <a:spcPts val="1005"/>
              </a:spcBef>
              <a:buChar char="•"/>
              <a:tabLst>
                <a:tab pos="144145" algn="l"/>
              </a:tabLst>
            </a:pPr>
            <a:r>
              <a:rPr lang="tr-TR" sz="2800" dirty="0">
                <a:latin typeface="Times New Roman"/>
                <a:cs typeface="Times New Roman"/>
              </a:rPr>
              <a:t>Eğer bu </a:t>
            </a:r>
            <a:r>
              <a:rPr lang="tr-TR" sz="2800" spc="-10" dirty="0">
                <a:latin typeface="Times New Roman"/>
                <a:cs typeface="Times New Roman"/>
              </a:rPr>
              <a:t>hastalıkların </a:t>
            </a:r>
            <a:r>
              <a:rPr lang="tr-TR" sz="2800" spc="-20" dirty="0">
                <a:latin typeface="Times New Roman"/>
                <a:cs typeface="Times New Roman"/>
              </a:rPr>
              <a:t>tanısı </a:t>
            </a:r>
            <a:r>
              <a:rPr lang="tr-TR" sz="2800" dirty="0">
                <a:latin typeface="Times New Roman"/>
                <a:cs typeface="Times New Roman"/>
              </a:rPr>
              <a:t>konur </a:t>
            </a:r>
            <a:r>
              <a:rPr lang="tr-TR" sz="2800" spc="-45" dirty="0">
                <a:latin typeface="Times New Roman"/>
                <a:cs typeface="Times New Roman"/>
              </a:rPr>
              <a:t>veya </a:t>
            </a:r>
            <a:r>
              <a:rPr lang="tr-TR" sz="2800" spc="-5" dirty="0">
                <a:latin typeface="Times New Roman"/>
                <a:cs typeface="Times New Roman"/>
              </a:rPr>
              <a:t>şüphelenilir </a:t>
            </a:r>
            <a:r>
              <a:rPr lang="tr-TR" sz="2800" dirty="0">
                <a:latin typeface="Times New Roman"/>
                <a:cs typeface="Times New Roman"/>
              </a:rPr>
              <a:t>ise </a:t>
            </a:r>
            <a:r>
              <a:rPr lang="tr-TR" sz="2800" spc="5" dirty="0">
                <a:latin typeface="Times New Roman"/>
                <a:cs typeface="Times New Roman"/>
              </a:rPr>
              <a:t> </a:t>
            </a:r>
            <a:r>
              <a:rPr lang="tr-TR" sz="2800" spc="-25" dirty="0">
                <a:latin typeface="Times New Roman"/>
                <a:cs typeface="Times New Roman"/>
              </a:rPr>
              <a:t>hasta</a:t>
            </a:r>
            <a:r>
              <a:rPr lang="tr-TR" sz="2800" spc="-130" dirty="0">
                <a:latin typeface="Times New Roman"/>
                <a:cs typeface="Times New Roman"/>
              </a:rPr>
              <a:t> </a:t>
            </a:r>
            <a:r>
              <a:rPr lang="tr-TR" sz="2800" dirty="0">
                <a:latin typeface="Times New Roman"/>
                <a:cs typeface="Times New Roman"/>
              </a:rPr>
              <a:t>uygun</a:t>
            </a:r>
            <a:r>
              <a:rPr lang="tr-TR" sz="2800" spc="-30" dirty="0">
                <a:latin typeface="Times New Roman"/>
                <a:cs typeface="Times New Roman"/>
              </a:rPr>
              <a:t> </a:t>
            </a:r>
            <a:r>
              <a:rPr lang="tr-TR" sz="2800" spc="-5" dirty="0">
                <a:latin typeface="Times New Roman"/>
                <a:cs typeface="Times New Roman"/>
              </a:rPr>
              <a:t>koşullar</a:t>
            </a:r>
            <a:r>
              <a:rPr lang="tr-TR" sz="2800" spc="-114" dirty="0">
                <a:latin typeface="Times New Roman"/>
                <a:cs typeface="Times New Roman"/>
              </a:rPr>
              <a:t> </a:t>
            </a:r>
            <a:r>
              <a:rPr lang="tr-TR" sz="2800" spc="-25" dirty="0">
                <a:latin typeface="Times New Roman"/>
                <a:cs typeface="Times New Roman"/>
              </a:rPr>
              <a:t>altında </a:t>
            </a:r>
            <a:r>
              <a:rPr lang="tr-TR" sz="2800" spc="-135" dirty="0">
                <a:latin typeface="Times New Roman"/>
                <a:cs typeface="Times New Roman"/>
              </a:rPr>
              <a:t> </a:t>
            </a:r>
            <a:r>
              <a:rPr lang="tr-TR" sz="2800" spc="-5" dirty="0">
                <a:latin typeface="Times New Roman"/>
                <a:cs typeface="Times New Roman"/>
              </a:rPr>
              <a:t>donanımlı</a:t>
            </a:r>
            <a:r>
              <a:rPr lang="tr-TR" sz="2800" spc="-25" dirty="0">
                <a:latin typeface="Times New Roman"/>
                <a:cs typeface="Times New Roman"/>
              </a:rPr>
              <a:t> </a:t>
            </a:r>
            <a:r>
              <a:rPr lang="tr-TR" sz="2800" spc="-15" dirty="0">
                <a:latin typeface="Times New Roman"/>
                <a:cs typeface="Times New Roman"/>
              </a:rPr>
              <a:t>hastanelerin</a:t>
            </a:r>
            <a:r>
              <a:rPr lang="tr-TR" sz="2800" spc="-130" dirty="0">
                <a:latin typeface="Times New Roman"/>
                <a:cs typeface="Times New Roman"/>
              </a:rPr>
              <a:t> </a:t>
            </a:r>
            <a:r>
              <a:rPr lang="tr-TR" sz="2800" dirty="0">
                <a:latin typeface="Times New Roman"/>
                <a:cs typeface="Times New Roman"/>
              </a:rPr>
              <a:t>acil </a:t>
            </a:r>
            <a:r>
              <a:rPr lang="tr-TR" sz="2800" spc="-409" dirty="0">
                <a:latin typeface="Times New Roman"/>
                <a:cs typeface="Times New Roman"/>
              </a:rPr>
              <a:t> </a:t>
            </a:r>
            <a:r>
              <a:rPr lang="tr-TR" sz="2800" dirty="0">
                <a:latin typeface="Times New Roman"/>
                <a:cs typeface="Times New Roman"/>
              </a:rPr>
              <a:t>merkezlerine</a:t>
            </a:r>
            <a:r>
              <a:rPr lang="tr-TR" sz="2800" spc="-45" dirty="0">
                <a:latin typeface="Times New Roman"/>
                <a:cs typeface="Times New Roman"/>
              </a:rPr>
              <a:t> </a:t>
            </a:r>
            <a:r>
              <a:rPr lang="tr-TR" sz="2800" dirty="0">
                <a:latin typeface="Times New Roman"/>
                <a:cs typeface="Times New Roman"/>
              </a:rPr>
              <a:t>nakil</a:t>
            </a:r>
            <a:r>
              <a:rPr lang="tr-TR" sz="2800" spc="-105" dirty="0">
                <a:latin typeface="Times New Roman"/>
                <a:cs typeface="Times New Roman"/>
              </a:rPr>
              <a:t> </a:t>
            </a:r>
            <a:r>
              <a:rPr lang="tr-TR" sz="2800" dirty="0">
                <a:latin typeface="Times New Roman"/>
                <a:cs typeface="Times New Roman"/>
              </a:rPr>
              <a:t>edilmelidir.</a:t>
            </a:r>
          </a:p>
          <a:p>
            <a:pPr marL="144145" marR="5080" indent="-144145">
              <a:spcBef>
                <a:spcPts val="1005"/>
              </a:spcBef>
              <a:buChar char="•"/>
              <a:tabLst>
                <a:tab pos="144145" algn="l"/>
              </a:tabLst>
            </a:pPr>
            <a:endParaRPr lang="tr-TR" sz="2800" dirty="0">
              <a:latin typeface="Times New Roman"/>
              <a:cs typeface="Times New Roman"/>
            </a:endParaRPr>
          </a:p>
          <a:p>
            <a:pPr marL="143510" indent="-131445">
              <a:spcBef>
                <a:spcPts val="1000"/>
              </a:spcBef>
              <a:buChar char="•"/>
              <a:tabLst>
                <a:tab pos="144145" algn="l"/>
              </a:tabLst>
            </a:pPr>
            <a:r>
              <a:rPr lang="tr-TR" sz="2800" dirty="0">
                <a:latin typeface="Times New Roman"/>
                <a:cs typeface="Times New Roman"/>
              </a:rPr>
              <a:t>Bu</a:t>
            </a:r>
            <a:r>
              <a:rPr lang="tr-TR" sz="2800" spc="-110" dirty="0">
                <a:latin typeface="Times New Roman"/>
                <a:cs typeface="Times New Roman"/>
              </a:rPr>
              <a:t> </a:t>
            </a:r>
            <a:r>
              <a:rPr lang="tr-TR" sz="2800" spc="-5" dirty="0">
                <a:latin typeface="Times New Roman"/>
                <a:cs typeface="Times New Roman"/>
              </a:rPr>
              <a:t>a</a:t>
            </a:r>
            <a:r>
              <a:rPr lang="tr-TR" sz="2800" dirty="0">
                <a:latin typeface="Times New Roman"/>
                <a:cs typeface="Times New Roman"/>
              </a:rPr>
              <a:t>cil</a:t>
            </a:r>
            <a:r>
              <a:rPr lang="tr-TR" sz="2800" spc="-85" dirty="0">
                <a:latin typeface="Times New Roman"/>
                <a:cs typeface="Times New Roman"/>
              </a:rPr>
              <a:t> </a:t>
            </a:r>
            <a:r>
              <a:rPr lang="tr-TR" sz="2800" spc="-5" dirty="0">
                <a:latin typeface="Times New Roman"/>
                <a:cs typeface="Times New Roman"/>
              </a:rPr>
              <a:t>d</a:t>
            </a:r>
            <a:r>
              <a:rPr lang="tr-TR" sz="2800" spc="5" dirty="0">
                <a:latin typeface="Times New Roman"/>
                <a:cs typeface="Times New Roman"/>
              </a:rPr>
              <a:t>u</a:t>
            </a:r>
            <a:r>
              <a:rPr lang="tr-TR" sz="2800" dirty="0">
                <a:latin typeface="Times New Roman"/>
                <a:cs typeface="Times New Roman"/>
              </a:rPr>
              <a:t>rum</a:t>
            </a:r>
            <a:r>
              <a:rPr lang="tr-TR" sz="2800" spc="-20" dirty="0">
                <a:latin typeface="Times New Roman"/>
                <a:cs typeface="Times New Roman"/>
              </a:rPr>
              <a:t>l</a:t>
            </a:r>
            <a:r>
              <a:rPr lang="tr-TR" sz="2800" spc="-10" dirty="0">
                <a:latin typeface="Times New Roman"/>
                <a:cs typeface="Times New Roman"/>
              </a:rPr>
              <a:t>a</a:t>
            </a:r>
            <a:r>
              <a:rPr lang="tr-TR" sz="2800" dirty="0">
                <a:latin typeface="Times New Roman"/>
                <a:cs typeface="Times New Roman"/>
              </a:rPr>
              <a:t>r</a:t>
            </a:r>
            <a:r>
              <a:rPr lang="tr-TR" sz="2800" spc="-10" dirty="0">
                <a:latin typeface="Times New Roman"/>
                <a:cs typeface="Times New Roman"/>
              </a:rPr>
              <a:t>d</a:t>
            </a:r>
            <a:r>
              <a:rPr lang="tr-TR" sz="2800" dirty="0">
                <a:latin typeface="Times New Roman"/>
                <a:cs typeface="Times New Roman"/>
              </a:rPr>
              <a:t>a</a:t>
            </a:r>
            <a:r>
              <a:rPr lang="tr-TR" sz="2800" spc="-135" dirty="0">
                <a:latin typeface="Times New Roman"/>
                <a:cs typeface="Times New Roman"/>
              </a:rPr>
              <a:t> </a:t>
            </a:r>
            <a:r>
              <a:rPr lang="tr-TR" sz="2800" spc="-5" dirty="0">
                <a:latin typeface="Times New Roman"/>
                <a:cs typeface="Times New Roman"/>
              </a:rPr>
              <a:t>d</a:t>
            </a:r>
            <a:r>
              <a:rPr lang="tr-TR" sz="2800" spc="5" dirty="0">
                <a:latin typeface="Times New Roman"/>
                <a:cs typeface="Times New Roman"/>
              </a:rPr>
              <a:t>o</a:t>
            </a:r>
            <a:r>
              <a:rPr lang="tr-TR" sz="2800" spc="-5" dirty="0">
                <a:latin typeface="Times New Roman"/>
                <a:cs typeface="Times New Roman"/>
              </a:rPr>
              <a:t>ğ</a:t>
            </a:r>
            <a:r>
              <a:rPr lang="tr-TR" sz="2800" dirty="0">
                <a:latin typeface="Times New Roman"/>
                <a:cs typeface="Times New Roman"/>
              </a:rPr>
              <a:t>ru</a:t>
            </a:r>
            <a:r>
              <a:rPr lang="tr-TR" sz="2800" spc="-75" dirty="0">
                <a:latin typeface="Times New Roman"/>
                <a:cs typeface="Times New Roman"/>
              </a:rPr>
              <a:t> </a:t>
            </a:r>
            <a:r>
              <a:rPr lang="tr-TR" sz="2800" spc="-135" dirty="0">
                <a:latin typeface="Times New Roman"/>
                <a:cs typeface="Times New Roman"/>
              </a:rPr>
              <a:t>t</a:t>
            </a:r>
            <a:r>
              <a:rPr lang="tr-TR" sz="2800" spc="-5" dirty="0">
                <a:latin typeface="Times New Roman"/>
                <a:cs typeface="Times New Roman"/>
              </a:rPr>
              <a:t>a</a:t>
            </a:r>
            <a:r>
              <a:rPr lang="tr-TR" sz="2800" spc="5" dirty="0">
                <a:latin typeface="Times New Roman"/>
                <a:cs typeface="Times New Roman"/>
              </a:rPr>
              <a:t>n</a:t>
            </a:r>
            <a:r>
              <a:rPr lang="tr-TR" sz="2800" dirty="0">
                <a:latin typeface="Times New Roman"/>
                <a:cs typeface="Times New Roman"/>
              </a:rPr>
              <a:t>ı</a:t>
            </a:r>
            <a:r>
              <a:rPr lang="tr-TR" sz="2800" spc="-45" dirty="0">
                <a:latin typeface="Times New Roman"/>
                <a:cs typeface="Times New Roman"/>
              </a:rPr>
              <a:t> </a:t>
            </a:r>
            <a:r>
              <a:rPr lang="tr-TR" sz="2800" spc="-5" dirty="0">
                <a:latin typeface="Times New Roman"/>
                <a:cs typeface="Times New Roman"/>
              </a:rPr>
              <a:t>k</a:t>
            </a:r>
            <a:r>
              <a:rPr lang="tr-TR" sz="2800" spc="5" dirty="0">
                <a:latin typeface="Times New Roman"/>
                <a:cs typeface="Times New Roman"/>
              </a:rPr>
              <a:t>o</a:t>
            </a:r>
            <a:r>
              <a:rPr lang="tr-TR" sz="2800" spc="-5" dirty="0">
                <a:latin typeface="Times New Roman"/>
                <a:cs typeface="Times New Roman"/>
              </a:rPr>
              <a:t>n</a:t>
            </a:r>
            <a:r>
              <a:rPr lang="tr-TR" sz="2800" spc="5" dirty="0">
                <a:latin typeface="Times New Roman"/>
                <a:cs typeface="Times New Roman"/>
              </a:rPr>
              <a:t>u</a:t>
            </a:r>
            <a:r>
              <a:rPr lang="tr-TR" sz="2800" spc="-10" dirty="0">
                <a:latin typeface="Times New Roman"/>
                <a:cs typeface="Times New Roman"/>
              </a:rPr>
              <a:t>l</a:t>
            </a:r>
            <a:r>
              <a:rPr lang="tr-TR" sz="2800" dirty="0">
                <a:latin typeface="Times New Roman"/>
                <a:cs typeface="Times New Roman"/>
              </a:rPr>
              <a:t>m</a:t>
            </a:r>
            <a:r>
              <a:rPr lang="tr-TR" sz="2800" spc="-15" dirty="0">
                <a:latin typeface="Times New Roman"/>
                <a:cs typeface="Times New Roman"/>
              </a:rPr>
              <a:t>a</a:t>
            </a:r>
            <a:r>
              <a:rPr lang="tr-TR" sz="2800" spc="-5" dirty="0">
                <a:latin typeface="Times New Roman"/>
                <a:cs typeface="Times New Roman"/>
              </a:rPr>
              <a:t>s</a:t>
            </a:r>
            <a:r>
              <a:rPr lang="tr-TR" sz="2800" dirty="0">
                <a:latin typeface="Times New Roman"/>
                <a:cs typeface="Times New Roman"/>
              </a:rPr>
              <a:t>ı</a:t>
            </a:r>
            <a:r>
              <a:rPr lang="tr-TR" sz="2800" spc="-35" dirty="0">
                <a:latin typeface="Times New Roman"/>
                <a:cs typeface="Times New Roman"/>
              </a:rPr>
              <a:t> </a:t>
            </a:r>
            <a:r>
              <a:rPr lang="tr-TR" sz="2800" spc="-5" dirty="0">
                <a:latin typeface="Times New Roman"/>
                <a:cs typeface="Times New Roman"/>
              </a:rPr>
              <a:t>k</a:t>
            </a:r>
            <a:r>
              <a:rPr lang="tr-TR" sz="2800" spc="5" dirty="0">
                <a:latin typeface="Times New Roman"/>
                <a:cs typeface="Times New Roman"/>
              </a:rPr>
              <a:t>a</a:t>
            </a:r>
            <a:r>
              <a:rPr lang="tr-TR" sz="2800" spc="-5" dirty="0">
                <a:latin typeface="Times New Roman"/>
                <a:cs typeface="Times New Roman"/>
              </a:rPr>
              <a:t>da</a:t>
            </a:r>
            <a:r>
              <a:rPr lang="tr-TR" sz="2800" dirty="0">
                <a:latin typeface="Times New Roman"/>
                <a:cs typeface="Times New Roman"/>
              </a:rPr>
              <a:t>r</a:t>
            </a:r>
            <a:r>
              <a:rPr lang="tr-TR" sz="2800" spc="-70" dirty="0">
                <a:latin typeface="Times New Roman"/>
                <a:cs typeface="Times New Roman"/>
              </a:rPr>
              <a:t> </a:t>
            </a:r>
            <a:r>
              <a:rPr lang="tr-TR" sz="2800" spc="-135" dirty="0">
                <a:latin typeface="Times New Roman"/>
                <a:cs typeface="Times New Roman"/>
              </a:rPr>
              <a:t>t</a:t>
            </a:r>
            <a:r>
              <a:rPr lang="tr-TR" sz="2800" spc="-5" dirty="0">
                <a:latin typeface="Times New Roman"/>
                <a:cs typeface="Times New Roman"/>
              </a:rPr>
              <a:t>a</a:t>
            </a:r>
            <a:r>
              <a:rPr lang="tr-TR" sz="2800" spc="5" dirty="0">
                <a:latin typeface="Times New Roman"/>
                <a:cs typeface="Times New Roman"/>
              </a:rPr>
              <a:t>n</a:t>
            </a:r>
            <a:r>
              <a:rPr lang="tr-TR" sz="2800" dirty="0">
                <a:latin typeface="Times New Roman"/>
                <a:cs typeface="Times New Roman"/>
              </a:rPr>
              <a:t>ı</a:t>
            </a:r>
            <a:r>
              <a:rPr lang="tr-TR" sz="2800" spc="-15" dirty="0">
                <a:latin typeface="Times New Roman"/>
                <a:cs typeface="Times New Roman"/>
              </a:rPr>
              <a:t>n</a:t>
            </a:r>
            <a:r>
              <a:rPr lang="tr-TR" sz="2800" dirty="0">
                <a:latin typeface="Times New Roman"/>
                <a:cs typeface="Times New Roman"/>
              </a:rPr>
              <a:t>ın hızlı</a:t>
            </a:r>
            <a:r>
              <a:rPr lang="tr-TR" sz="2800" spc="-30" dirty="0">
                <a:latin typeface="Times New Roman"/>
                <a:cs typeface="Times New Roman"/>
              </a:rPr>
              <a:t> </a:t>
            </a:r>
            <a:r>
              <a:rPr lang="tr-TR" sz="2800" dirty="0">
                <a:latin typeface="Times New Roman"/>
                <a:cs typeface="Times New Roman"/>
              </a:rPr>
              <a:t>kon</a:t>
            </a:r>
            <a:r>
              <a:rPr lang="tr-TR" sz="2800" spc="-10" dirty="0">
                <a:latin typeface="Times New Roman"/>
                <a:cs typeface="Times New Roman"/>
              </a:rPr>
              <a:t>u</a:t>
            </a:r>
            <a:r>
              <a:rPr lang="tr-TR" sz="2800" dirty="0">
                <a:latin typeface="Times New Roman"/>
                <a:cs typeface="Times New Roman"/>
              </a:rPr>
              <a:t>lm</a:t>
            </a:r>
            <a:r>
              <a:rPr lang="tr-TR" sz="2800" spc="-10" dirty="0">
                <a:latin typeface="Times New Roman"/>
                <a:cs typeface="Times New Roman"/>
              </a:rPr>
              <a:t>a</a:t>
            </a:r>
            <a:r>
              <a:rPr lang="tr-TR" sz="2800" spc="-5" dirty="0">
                <a:latin typeface="Times New Roman"/>
                <a:cs typeface="Times New Roman"/>
              </a:rPr>
              <a:t>s</a:t>
            </a:r>
            <a:r>
              <a:rPr lang="tr-TR" sz="2800" dirty="0">
                <a:latin typeface="Times New Roman"/>
                <a:cs typeface="Times New Roman"/>
              </a:rPr>
              <a:t>ı</a:t>
            </a:r>
            <a:r>
              <a:rPr lang="tr-TR" sz="2800" spc="-35" dirty="0">
                <a:latin typeface="Times New Roman"/>
                <a:cs typeface="Times New Roman"/>
              </a:rPr>
              <a:t> </a:t>
            </a:r>
            <a:r>
              <a:rPr lang="tr-TR" sz="2800" dirty="0">
                <a:latin typeface="Times New Roman"/>
                <a:cs typeface="Times New Roman"/>
              </a:rPr>
              <a:t>da</a:t>
            </a:r>
            <a:r>
              <a:rPr lang="tr-TR" sz="2800" spc="-125" dirty="0">
                <a:latin typeface="Times New Roman"/>
                <a:cs typeface="Times New Roman"/>
              </a:rPr>
              <a:t> </a:t>
            </a:r>
            <a:r>
              <a:rPr lang="tr-TR" sz="2800" dirty="0">
                <a:latin typeface="Times New Roman"/>
                <a:cs typeface="Times New Roman"/>
              </a:rPr>
              <a:t>önemli</a:t>
            </a:r>
            <a:r>
              <a:rPr lang="tr-TR" sz="2800" spc="-10" dirty="0">
                <a:latin typeface="Times New Roman"/>
                <a:cs typeface="Times New Roman"/>
              </a:rPr>
              <a:t>d</a:t>
            </a:r>
            <a:r>
              <a:rPr lang="tr-TR" sz="2800" dirty="0">
                <a:latin typeface="Times New Roman"/>
                <a:cs typeface="Times New Roman"/>
              </a:rPr>
              <a:t>ir.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730749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A2CDF21-F37E-94A5-E374-6C4453A7A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Akut Koroner Sendromlar(AKS)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45F073B-6B2D-9619-CB5E-CC03D00E7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0489"/>
            <a:ext cx="10515600" cy="2471072"/>
          </a:xfrm>
        </p:spPr>
        <p:txBody>
          <a:bodyPr>
            <a:normAutofit fontScale="85000" lnSpcReduction="20000"/>
          </a:bodyPr>
          <a:lstStyle/>
          <a:p>
            <a:endParaRPr lang="tr-TR" sz="1800" dirty="0">
              <a:latin typeface="Times New Roman" pitchFamily="18" charset="0"/>
              <a:cs typeface="Times New Roman" pitchFamily="18" charset="0"/>
            </a:endParaRPr>
          </a:p>
          <a:p>
            <a:endParaRPr lang="tr-TR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tr-TR" sz="2800" dirty="0">
                <a:latin typeface="Times New Roman" pitchFamily="18" charset="0"/>
                <a:cs typeface="Times New Roman" pitchFamily="18" charset="0"/>
              </a:rPr>
              <a:t>Acil servise başvuran 30 yaş üstü, </a:t>
            </a:r>
            <a:r>
              <a:rPr lang="tr-TR" sz="2800" i="1" dirty="0" err="1">
                <a:latin typeface="Times New Roman" pitchFamily="18" charset="0"/>
                <a:cs typeface="Times New Roman" pitchFamily="18" charset="0"/>
              </a:rPr>
              <a:t>visseral</a:t>
            </a:r>
            <a:r>
              <a:rPr lang="tr-TR" sz="2800" i="1" dirty="0">
                <a:latin typeface="Times New Roman" pitchFamily="18" charset="0"/>
                <a:cs typeface="Times New Roman" pitchFamily="18" charset="0"/>
              </a:rPr>
              <a:t> göğüs </a:t>
            </a:r>
            <a:r>
              <a:rPr lang="tr-TR" sz="2800" dirty="0">
                <a:latin typeface="Times New Roman" pitchFamily="18" charset="0"/>
                <a:cs typeface="Times New Roman" pitchFamily="18" charset="0"/>
              </a:rPr>
              <a:t>ağrılı hastaların %15’inde mı, %25-30’unda </a:t>
            </a:r>
            <a:r>
              <a:rPr lang="tr-TR" sz="2800" dirty="0" err="1">
                <a:latin typeface="Times New Roman" pitchFamily="18" charset="0"/>
                <a:cs typeface="Times New Roman" pitchFamily="18" charset="0"/>
              </a:rPr>
              <a:t>usap</a:t>
            </a:r>
            <a:r>
              <a:rPr lang="tr-TR" sz="2800" dirty="0">
                <a:latin typeface="Times New Roman" pitchFamily="18" charset="0"/>
                <a:cs typeface="Times New Roman" pitchFamily="18" charset="0"/>
              </a:rPr>
              <a:t> görülür,</a:t>
            </a:r>
          </a:p>
          <a:p>
            <a:endParaRPr lang="tr-TR" i="1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tr-TR" i="1" dirty="0">
                <a:latin typeface="Times New Roman" pitchFamily="18" charset="0"/>
                <a:cs typeface="Times New Roman" pitchFamily="18" charset="0"/>
              </a:rPr>
              <a:t>• 	</a:t>
            </a:r>
            <a:r>
              <a:rPr lang="tr-TR" sz="2800" b="1" i="1" dirty="0">
                <a:latin typeface="Times New Roman" pitchFamily="18" charset="0"/>
                <a:cs typeface="Times New Roman" pitchFamily="18" charset="0"/>
              </a:rPr>
              <a:t>Tipik </a:t>
            </a:r>
            <a:r>
              <a:rPr lang="tr-TR" sz="2800" b="1" i="1" dirty="0" err="1">
                <a:latin typeface="Times New Roman" pitchFamily="18" charset="0"/>
                <a:cs typeface="Times New Roman" pitchFamily="18" charset="0"/>
              </a:rPr>
              <a:t>iskemik</a:t>
            </a:r>
            <a:r>
              <a:rPr lang="tr-TR" sz="2800" b="1" i="1" dirty="0">
                <a:latin typeface="Times New Roman" pitchFamily="18" charset="0"/>
                <a:cs typeface="Times New Roman" pitchFamily="18" charset="0"/>
              </a:rPr>
              <a:t> ağrı genellikle </a:t>
            </a:r>
            <a:r>
              <a:rPr lang="tr-TR" sz="2800" b="1" i="1" dirty="0" err="1">
                <a:latin typeface="Times New Roman" pitchFamily="18" charset="0"/>
                <a:cs typeface="Times New Roman" pitchFamily="18" charset="0"/>
              </a:rPr>
              <a:t>retrosternal</a:t>
            </a:r>
            <a:r>
              <a:rPr lang="tr-TR" sz="2800" b="1" i="1" dirty="0">
                <a:latin typeface="Times New Roman" pitchFamily="18" charset="0"/>
                <a:cs typeface="Times New Roman" pitchFamily="18" charset="0"/>
              </a:rPr>
              <a:t>, sol ön göğüs veya </a:t>
            </a:r>
            <a:r>
              <a:rPr lang="tr-TR" sz="2800" b="1" i="1" dirty="0" err="1">
                <a:latin typeface="Times New Roman" pitchFamily="18" charset="0"/>
                <a:cs typeface="Times New Roman" pitchFamily="18" charset="0"/>
              </a:rPr>
              <a:t>epigastrik</a:t>
            </a:r>
            <a:r>
              <a:rPr lang="tr-TR" sz="2800" b="1" i="1" dirty="0">
                <a:latin typeface="Times New Roman" pitchFamily="18" charset="0"/>
                <a:cs typeface="Times New Roman" pitchFamily="18" charset="0"/>
              </a:rPr>
              <a:t> bölgede </a:t>
            </a:r>
            <a:r>
              <a:rPr lang="tr-TR" sz="2800" b="1" i="1" dirty="0" err="1">
                <a:latin typeface="Times New Roman" pitchFamily="18" charset="0"/>
                <a:cs typeface="Times New Roman" pitchFamily="18" charset="0"/>
              </a:rPr>
              <a:t>yaygın,ezici,sıkışma</a:t>
            </a:r>
            <a:r>
              <a:rPr lang="tr-TR" sz="2800" b="1" i="1" dirty="0">
                <a:latin typeface="Times New Roman" pitchFamily="18" charset="0"/>
                <a:cs typeface="Times New Roman" pitchFamily="18" charset="0"/>
              </a:rPr>
              <a:t> veya basınç şeklinde anlatılan, boyuna ve sol kola yayılan karakterdedir.</a:t>
            </a:r>
          </a:p>
          <a:p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2833936-6D18-FFF0-6EBE-54464BBAB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916" y="6331317"/>
            <a:ext cx="10242168" cy="323116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66FA5E4E-6B45-1C88-5102-DBAB91AFB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999" y="4216812"/>
            <a:ext cx="10358002" cy="194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9475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1A08164-BE49-8D22-F613-C5CF65982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183761" cy="1119546"/>
          </a:xfrm>
        </p:spPr>
        <p:txBody>
          <a:bodyPr>
            <a:normAutofit/>
          </a:bodyPr>
          <a:lstStyle/>
          <a:p>
            <a:r>
              <a:rPr lang="tr-T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AKUT </a:t>
            </a:r>
            <a:r>
              <a:rPr lang="tr-TR" sz="28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KORONER SENDROM ŞÜPHESİ OLAN </a:t>
            </a:r>
            <a:r>
              <a:rPr lang="tr-TR" sz="28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HASTALARA </a:t>
            </a:r>
            <a:r>
              <a:rPr lang="tr-T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tr-TR" sz="2800" b="1" spc="-6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BASAMAK</a:t>
            </a:r>
            <a:r>
              <a:rPr lang="tr-TR" sz="28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HEKİMLİĞİNDE</a:t>
            </a:r>
            <a:r>
              <a:rPr lang="tr-TR" sz="2800" b="1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b="1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YAKLAŞIM</a:t>
            </a:r>
            <a:endParaRPr lang="tr-T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608582E2-2441-ECCB-4371-54381A78A5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871" y="1602197"/>
            <a:ext cx="10294375" cy="4802187"/>
          </a:xfrm>
        </p:spPr>
        <p:txBody>
          <a:bodyPr>
            <a:normAutofit fontScale="92500" lnSpcReduction="20000"/>
          </a:bodyPr>
          <a:lstStyle/>
          <a:p>
            <a:pPr marL="548005" indent="0" algn="just">
              <a:spcBef>
                <a:spcPts val="65"/>
              </a:spcBef>
              <a:buNone/>
              <a:tabLst>
                <a:tab pos="776605" algn="l"/>
                <a:tab pos="777240" algn="l"/>
              </a:tabLst>
            </a:pPr>
            <a:r>
              <a:rPr lang="tr-TR" sz="2600" b="1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AKS</a:t>
            </a:r>
            <a:r>
              <a:rPr lang="tr-TR" sz="2600" b="1" spc="-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600" b="1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Düşündüren</a:t>
            </a:r>
            <a:r>
              <a:rPr lang="tr-TR" sz="2600" b="1" spc="-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Semptomlar:</a:t>
            </a:r>
          </a:p>
          <a:p>
            <a:pPr marL="548005" indent="0" algn="just">
              <a:spcBef>
                <a:spcPts val="65"/>
              </a:spcBef>
              <a:buNone/>
              <a:tabLst>
                <a:tab pos="776605" algn="l"/>
                <a:tab pos="777240" algn="l"/>
              </a:tabLst>
            </a:pPr>
            <a:endParaRPr lang="tr-TR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8005" marR="523240" indent="-457200" algn="just">
              <a:lnSpc>
                <a:spcPts val="1510"/>
              </a:lnSpc>
              <a:spcBef>
                <a:spcPts val="1105"/>
              </a:spcBef>
              <a:buFont typeface="Wingdings" panose="05000000000000000000" pitchFamily="2" charset="2"/>
              <a:buChar char="ü"/>
              <a:tabLst>
                <a:tab pos="319405" algn="l"/>
                <a:tab pos="320040" algn="l"/>
              </a:tabLst>
            </a:pPr>
            <a:r>
              <a:rPr lang="tr-TR" sz="2600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Boyuna, </a:t>
            </a:r>
            <a:r>
              <a:rPr lang="tr-TR" sz="2600" spc="-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omuzlara,</a:t>
            </a:r>
            <a:r>
              <a:rPr lang="tr-TR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600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sırta,</a:t>
            </a:r>
            <a:r>
              <a:rPr lang="tr-TR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600" spc="-1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kollara,</a:t>
            </a:r>
            <a:r>
              <a:rPr lang="tr-TR" sz="2600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çeneye </a:t>
            </a:r>
          </a:p>
          <a:p>
            <a:pPr marL="90805" marR="523240" indent="0" algn="just">
              <a:lnSpc>
                <a:spcPts val="1510"/>
              </a:lnSpc>
              <a:spcBef>
                <a:spcPts val="1105"/>
              </a:spcBef>
              <a:buNone/>
              <a:tabLst>
                <a:tab pos="319405" algn="l"/>
                <a:tab pos="320040" algn="l"/>
              </a:tabLst>
            </a:pPr>
            <a:r>
              <a:rPr lang="tr-TR" sz="2600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yayılabilen </a:t>
            </a:r>
            <a:r>
              <a:rPr lang="tr-TR" sz="2600" spc="-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600" spc="-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retrosternal</a:t>
            </a:r>
            <a:r>
              <a:rPr lang="tr-TR" sz="2600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ağrı, </a:t>
            </a:r>
            <a:r>
              <a:rPr lang="tr-TR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baskı,</a:t>
            </a:r>
            <a:r>
              <a:rPr lang="tr-TR" sz="2600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dolgunluk </a:t>
            </a:r>
          </a:p>
          <a:p>
            <a:pPr marL="90805" marR="523240" indent="0" algn="just">
              <a:lnSpc>
                <a:spcPts val="1510"/>
              </a:lnSpc>
              <a:spcBef>
                <a:spcPts val="1105"/>
              </a:spcBef>
              <a:buNone/>
              <a:tabLst>
                <a:tab pos="319405" algn="l"/>
                <a:tab pos="320040" algn="l"/>
              </a:tabLst>
            </a:pPr>
            <a:r>
              <a:rPr lang="tr-TR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Hissi</a:t>
            </a:r>
            <a:endParaRPr lang="tr-TR" sz="2600" spc="-5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8005" marR="568960" indent="-457200" algn="just">
              <a:lnSpc>
                <a:spcPts val="1490"/>
              </a:lnSpc>
              <a:spcBef>
                <a:spcPts val="1000"/>
              </a:spcBef>
              <a:buFont typeface="Wingdings" panose="05000000000000000000" pitchFamily="2" charset="2"/>
              <a:buChar char="ü"/>
              <a:tabLst>
                <a:tab pos="319405" algn="l"/>
                <a:tab pos="320040" algn="l"/>
              </a:tabLst>
            </a:pPr>
            <a:r>
              <a:rPr lang="tr-TR" sz="2600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Göğüste huzursuzlukla</a:t>
            </a:r>
            <a:r>
              <a:rPr lang="tr-TR" sz="2600" spc="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600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birlikte</a:t>
            </a:r>
            <a:r>
              <a:rPr lang="tr-TR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600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hazımsızlık, </a:t>
            </a:r>
          </a:p>
          <a:p>
            <a:pPr marL="90805" marR="568960" indent="0" algn="just">
              <a:lnSpc>
                <a:spcPts val="1490"/>
              </a:lnSpc>
              <a:spcBef>
                <a:spcPts val="1000"/>
              </a:spcBef>
              <a:buNone/>
              <a:tabLst>
                <a:tab pos="319405" algn="l"/>
                <a:tab pos="320040" algn="l"/>
              </a:tabLst>
            </a:pPr>
            <a:r>
              <a:rPr lang="tr-TR" sz="2600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bulantı, </a:t>
            </a:r>
            <a:r>
              <a:rPr lang="tr-TR" sz="2600" spc="-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600" spc="-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kusma</a:t>
            </a:r>
          </a:p>
          <a:p>
            <a:pPr marL="90805" marR="568960" indent="0" algn="just">
              <a:lnSpc>
                <a:spcPts val="1490"/>
              </a:lnSpc>
              <a:spcBef>
                <a:spcPts val="1000"/>
              </a:spcBef>
              <a:buNone/>
              <a:tabLst>
                <a:tab pos="319405" algn="l"/>
                <a:tab pos="320040" algn="l"/>
              </a:tabLst>
            </a:pPr>
            <a:endParaRPr lang="tr-TR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8640" indent="-457200" algn="just">
              <a:spcBef>
                <a:spcPts val="800"/>
              </a:spcBef>
              <a:buFont typeface="Wingdings" panose="05000000000000000000" pitchFamily="2" charset="2"/>
              <a:buChar char="ü"/>
              <a:tabLst>
                <a:tab pos="319405" algn="l"/>
                <a:tab pos="320040" algn="l"/>
              </a:tabLst>
            </a:pPr>
            <a:r>
              <a:rPr lang="tr-TR" sz="2600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Şiddetli</a:t>
            </a:r>
            <a:r>
              <a:rPr lang="tr-TR" sz="2600" spc="-1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600" spc="-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nefes</a:t>
            </a:r>
            <a:r>
              <a:rPr lang="tr-TR" sz="2600" spc="-1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600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darlığı</a:t>
            </a:r>
          </a:p>
          <a:p>
            <a:pPr marL="548640" indent="-457200" algn="just">
              <a:spcBef>
                <a:spcPts val="800"/>
              </a:spcBef>
              <a:buFont typeface="Wingdings" panose="05000000000000000000" pitchFamily="2" charset="2"/>
              <a:buChar char="ü"/>
              <a:tabLst>
                <a:tab pos="319405" algn="l"/>
                <a:tab pos="320040" algn="l"/>
              </a:tabLst>
            </a:pPr>
            <a:endParaRPr lang="tr-TR" sz="2600" spc="-5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8640" indent="-457200" algn="just">
              <a:spcBef>
                <a:spcPts val="840"/>
              </a:spcBef>
              <a:buFont typeface="Wingdings" panose="05000000000000000000" pitchFamily="2" charset="2"/>
              <a:buChar char="ü"/>
              <a:tabLst>
                <a:tab pos="319405" algn="l"/>
                <a:tab pos="320040" algn="l"/>
              </a:tabLst>
            </a:pPr>
            <a:r>
              <a:rPr lang="tr-TR" sz="2600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Aşırı</a:t>
            </a:r>
            <a:r>
              <a:rPr lang="tr-TR" sz="2600" spc="-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600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halsizlik, b</a:t>
            </a:r>
            <a:r>
              <a:rPr lang="tr-TR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aş</a:t>
            </a:r>
            <a:r>
              <a:rPr lang="tr-TR" sz="2600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dönmesi,  b</a:t>
            </a:r>
            <a:r>
              <a:rPr lang="tr-TR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ilinç</a:t>
            </a:r>
            <a:r>
              <a:rPr lang="tr-TR" sz="2600" spc="-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kaybı</a:t>
            </a:r>
          </a:p>
          <a:p>
            <a:pPr marL="548640" indent="-457200" algn="just">
              <a:spcBef>
                <a:spcPts val="840"/>
              </a:spcBef>
              <a:buFont typeface="Wingdings" panose="05000000000000000000" pitchFamily="2" charset="2"/>
              <a:buChar char="ü"/>
              <a:tabLst>
                <a:tab pos="319405" algn="l"/>
                <a:tab pos="320040" algn="l"/>
              </a:tabLst>
            </a:pPr>
            <a:endParaRPr lang="tr-TR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8005" marR="299085" indent="-457200" algn="just">
              <a:lnSpc>
                <a:spcPts val="1490"/>
              </a:lnSpc>
              <a:spcBef>
                <a:spcPts val="1019"/>
              </a:spcBef>
              <a:buFont typeface="Wingdings" panose="05000000000000000000" pitchFamily="2" charset="2"/>
              <a:buChar char="ü"/>
              <a:tabLst>
                <a:tab pos="319405" algn="l"/>
                <a:tab pos="320040" algn="l"/>
              </a:tabLst>
            </a:pPr>
            <a:r>
              <a:rPr lang="tr-TR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 </a:t>
            </a:r>
            <a:r>
              <a:rPr lang="tr-TR" sz="2600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bulgulara </a:t>
            </a:r>
            <a:r>
              <a:rPr lang="tr-TR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sıklıkla aşırı </a:t>
            </a:r>
            <a:r>
              <a:rPr lang="tr-TR" sz="2600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terleme (sempatik </a:t>
            </a:r>
          </a:p>
          <a:p>
            <a:pPr marL="90805" marR="299085" indent="0" algn="just">
              <a:lnSpc>
                <a:spcPts val="1490"/>
              </a:lnSpc>
              <a:spcBef>
                <a:spcPts val="1019"/>
              </a:spcBef>
              <a:buNone/>
              <a:tabLst>
                <a:tab pos="319405" algn="l"/>
                <a:tab pos="320040" algn="l"/>
              </a:tabLst>
            </a:pPr>
            <a:r>
              <a:rPr lang="tr-TR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deşarj) de </a:t>
            </a:r>
            <a:r>
              <a:rPr lang="tr-TR" sz="2600" spc="-30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eşlik</a:t>
            </a:r>
            <a:r>
              <a:rPr lang="tr-TR" sz="2600" spc="-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600" spc="-3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eder.</a:t>
            </a:r>
            <a:endParaRPr lang="tr-TR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176755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21B5180-0D3A-F33B-6F20-5E3DEAB1F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14399"/>
            <a:ext cx="10515600" cy="4542503"/>
          </a:xfrm>
        </p:spPr>
        <p:txBody>
          <a:bodyPr>
            <a:normAutofit/>
          </a:bodyPr>
          <a:lstStyle/>
          <a:p>
            <a:pPr marL="456565" algn="ctr">
              <a:spcBef>
                <a:spcPts val="254"/>
              </a:spcBef>
            </a:pPr>
            <a:r>
              <a:rPr lang="tr-TR" sz="2800" b="1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ANAMNEZ</a:t>
            </a:r>
            <a:r>
              <a:rPr lang="tr-TR" sz="2800" b="1" spc="-1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tr-TR" sz="2800" b="1" spc="-1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FİZİK</a:t>
            </a:r>
            <a:r>
              <a:rPr lang="tr-TR" sz="2800" b="1" spc="-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b="1" spc="-2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MUAYENE</a:t>
            </a:r>
          </a:p>
          <a:p>
            <a:pPr marL="227965" indent="0" algn="ctr">
              <a:spcBef>
                <a:spcPts val="254"/>
              </a:spcBef>
              <a:buNone/>
            </a:pPr>
            <a:endParaRPr lang="tr-TR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100455">
              <a:lnSpc>
                <a:spcPct val="105000"/>
              </a:lnSpc>
              <a:spcBef>
                <a:spcPts val="5"/>
              </a:spcBef>
              <a:buFont typeface="Wingdings" panose="05000000000000000000" pitchFamily="2" charset="2"/>
              <a:buChar char="ü"/>
            </a:pPr>
            <a:r>
              <a:rPr lang="tr-TR" sz="2800" spc="-10" dirty="0">
                <a:solidFill>
                  <a:prstClr val="black"/>
                </a:solidFill>
                <a:cs typeface="Calibri"/>
              </a:rPr>
              <a:t>Hastanın</a:t>
            </a:r>
            <a:r>
              <a:rPr lang="tr-TR" sz="2800" dirty="0">
                <a:solidFill>
                  <a:prstClr val="black"/>
                </a:solidFill>
                <a:cs typeface="Calibri"/>
              </a:rPr>
              <a:t> </a:t>
            </a:r>
            <a:r>
              <a:rPr lang="tr-TR" sz="2800" spc="-10" dirty="0">
                <a:solidFill>
                  <a:prstClr val="black"/>
                </a:solidFill>
                <a:cs typeface="Calibri"/>
              </a:rPr>
              <a:t>koroner</a:t>
            </a:r>
            <a:r>
              <a:rPr lang="tr-TR" sz="2800" spc="5" dirty="0">
                <a:solidFill>
                  <a:prstClr val="black"/>
                </a:solidFill>
                <a:cs typeface="Calibri"/>
              </a:rPr>
              <a:t> </a:t>
            </a:r>
            <a:r>
              <a:rPr lang="tr-TR" sz="2800" spc="-5" dirty="0">
                <a:solidFill>
                  <a:prstClr val="black"/>
                </a:solidFill>
                <a:cs typeface="Calibri"/>
              </a:rPr>
              <a:t>arter</a:t>
            </a:r>
            <a:r>
              <a:rPr lang="tr-TR" sz="2800" spc="5" dirty="0">
                <a:solidFill>
                  <a:prstClr val="black"/>
                </a:solidFill>
                <a:cs typeface="Calibri"/>
              </a:rPr>
              <a:t> </a:t>
            </a:r>
            <a:r>
              <a:rPr lang="tr-TR" sz="2800" spc="-5" dirty="0">
                <a:solidFill>
                  <a:prstClr val="black"/>
                </a:solidFill>
                <a:cs typeface="Calibri"/>
              </a:rPr>
              <a:t>hastalığı</a:t>
            </a:r>
            <a:r>
              <a:rPr lang="tr-TR" sz="2800" spc="5" dirty="0">
                <a:solidFill>
                  <a:prstClr val="black"/>
                </a:solidFill>
                <a:cs typeface="Calibri"/>
              </a:rPr>
              <a:t> </a:t>
            </a:r>
            <a:r>
              <a:rPr lang="tr-TR" sz="2800" spc="-5" dirty="0">
                <a:solidFill>
                  <a:prstClr val="black"/>
                </a:solidFill>
                <a:cs typeface="Calibri"/>
              </a:rPr>
              <a:t>açısından</a:t>
            </a:r>
            <a:r>
              <a:rPr lang="tr-TR" sz="2800" spc="5" dirty="0">
                <a:solidFill>
                  <a:prstClr val="black"/>
                </a:solidFill>
                <a:cs typeface="Calibri"/>
              </a:rPr>
              <a:t> </a:t>
            </a:r>
            <a:r>
              <a:rPr lang="tr-TR" sz="2800" spc="-5" dirty="0">
                <a:solidFill>
                  <a:prstClr val="black"/>
                </a:solidFill>
                <a:cs typeface="Calibri"/>
              </a:rPr>
              <a:t>risk</a:t>
            </a:r>
            <a:r>
              <a:rPr lang="tr-TR" sz="2800" spc="15" dirty="0">
                <a:solidFill>
                  <a:prstClr val="black"/>
                </a:solidFill>
                <a:cs typeface="Calibri"/>
              </a:rPr>
              <a:t> </a:t>
            </a:r>
            <a:r>
              <a:rPr lang="tr-TR" sz="2800" spc="-10" dirty="0">
                <a:solidFill>
                  <a:prstClr val="black"/>
                </a:solidFill>
                <a:cs typeface="Calibri"/>
              </a:rPr>
              <a:t>faktörleri</a:t>
            </a:r>
            <a:r>
              <a:rPr lang="tr-TR" sz="2800" spc="5" dirty="0">
                <a:solidFill>
                  <a:prstClr val="black"/>
                </a:solidFill>
                <a:cs typeface="Calibri"/>
              </a:rPr>
              <a:t> </a:t>
            </a:r>
            <a:r>
              <a:rPr lang="tr-TR" sz="2800" spc="-20" dirty="0">
                <a:solidFill>
                  <a:prstClr val="black"/>
                </a:solidFill>
                <a:cs typeface="Calibri"/>
              </a:rPr>
              <a:t>sorgulanır. </a:t>
            </a:r>
            <a:r>
              <a:rPr lang="tr-TR" sz="2800" spc="-254" dirty="0">
                <a:solidFill>
                  <a:prstClr val="black"/>
                </a:solidFill>
                <a:cs typeface="Calibri"/>
              </a:rPr>
              <a:t> </a:t>
            </a:r>
          </a:p>
          <a:p>
            <a:pPr marR="1100455">
              <a:lnSpc>
                <a:spcPct val="105000"/>
              </a:lnSpc>
              <a:spcBef>
                <a:spcPts val="5"/>
              </a:spcBef>
              <a:buFont typeface="Wingdings" panose="05000000000000000000" pitchFamily="2" charset="2"/>
              <a:buChar char="ü"/>
            </a:pPr>
            <a:endParaRPr lang="tr-TR" sz="2800" spc="-254" dirty="0">
              <a:solidFill>
                <a:prstClr val="black"/>
              </a:solidFill>
              <a:cs typeface="Calibri"/>
            </a:endParaRPr>
          </a:p>
          <a:p>
            <a:pPr marR="1100455">
              <a:lnSpc>
                <a:spcPct val="105000"/>
              </a:lnSpc>
              <a:spcBef>
                <a:spcPts val="5"/>
              </a:spcBef>
              <a:buFont typeface="Wingdings" panose="05000000000000000000" pitchFamily="2" charset="2"/>
              <a:buChar char="ü"/>
            </a:pPr>
            <a:r>
              <a:rPr lang="tr-TR" sz="2800" spc="-10" dirty="0">
                <a:solidFill>
                  <a:prstClr val="black"/>
                </a:solidFill>
                <a:cs typeface="Calibri"/>
              </a:rPr>
              <a:t>Hastanın</a:t>
            </a:r>
            <a:r>
              <a:rPr lang="tr-TR" sz="2800" spc="-5" dirty="0">
                <a:solidFill>
                  <a:prstClr val="black"/>
                </a:solidFill>
                <a:cs typeface="Calibri"/>
              </a:rPr>
              <a:t> </a:t>
            </a:r>
            <a:r>
              <a:rPr lang="tr-TR" sz="2800" spc="-10" dirty="0">
                <a:solidFill>
                  <a:prstClr val="black"/>
                </a:solidFill>
                <a:cs typeface="Calibri"/>
              </a:rPr>
              <a:t>kan</a:t>
            </a:r>
            <a:r>
              <a:rPr lang="tr-TR" sz="2800" spc="-5" dirty="0">
                <a:solidFill>
                  <a:prstClr val="black"/>
                </a:solidFill>
                <a:cs typeface="Calibri"/>
              </a:rPr>
              <a:t> basıncı,</a:t>
            </a:r>
            <a:r>
              <a:rPr lang="tr-TR" sz="2800" dirty="0">
                <a:solidFill>
                  <a:prstClr val="black"/>
                </a:solidFill>
                <a:cs typeface="Calibri"/>
              </a:rPr>
              <a:t> </a:t>
            </a:r>
            <a:r>
              <a:rPr lang="tr-TR" sz="2800" spc="-5" dirty="0">
                <a:solidFill>
                  <a:prstClr val="black"/>
                </a:solidFill>
                <a:cs typeface="Calibri"/>
              </a:rPr>
              <a:t>nabız</a:t>
            </a:r>
            <a:r>
              <a:rPr lang="tr-TR" sz="2800" dirty="0">
                <a:solidFill>
                  <a:prstClr val="black"/>
                </a:solidFill>
                <a:cs typeface="Calibri"/>
              </a:rPr>
              <a:t> </a:t>
            </a:r>
            <a:r>
              <a:rPr lang="tr-TR" sz="2800" spc="-10" dirty="0">
                <a:solidFill>
                  <a:prstClr val="black"/>
                </a:solidFill>
                <a:cs typeface="Calibri"/>
              </a:rPr>
              <a:t>ve</a:t>
            </a:r>
            <a:r>
              <a:rPr lang="tr-TR" sz="2800" spc="5" dirty="0">
                <a:solidFill>
                  <a:prstClr val="black"/>
                </a:solidFill>
                <a:cs typeface="Calibri"/>
              </a:rPr>
              <a:t> </a:t>
            </a:r>
            <a:r>
              <a:rPr lang="tr-TR" sz="2800" spc="-5" dirty="0">
                <a:solidFill>
                  <a:prstClr val="black"/>
                </a:solidFill>
                <a:cs typeface="Calibri"/>
              </a:rPr>
              <a:t>solunum</a:t>
            </a:r>
            <a:r>
              <a:rPr lang="tr-TR" sz="2800" spc="5" dirty="0">
                <a:solidFill>
                  <a:prstClr val="black"/>
                </a:solidFill>
                <a:cs typeface="Calibri"/>
              </a:rPr>
              <a:t> </a:t>
            </a:r>
            <a:r>
              <a:rPr lang="tr-TR" sz="2800" spc="-10" dirty="0">
                <a:solidFill>
                  <a:prstClr val="black"/>
                </a:solidFill>
                <a:cs typeface="Calibri"/>
              </a:rPr>
              <a:t>sayısına</a:t>
            </a:r>
            <a:r>
              <a:rPr lang="tr-TR" sz="2800" dirty="0">
                <a:solidFill>
                  <a:prstClr val="black"/>
                </a:solidFill>
                <a:cs typeface="Calibri"/>
              </a:rPr>
              <a:t> </a:t>
            </a:r>
            <a:r>
              <a:rPr lang="tr-TR" sz="2800" spc="-20" dirty="0">
                <a:solidFill>
                  <a:prstClr val="black"/>
                </a:solidFill>
                <a:cs typeface="Calibri"/>
              </a:rPr>
              <a:t>bakılır.</a:t>
            </a:r>
          </a:p>
          <a:p>
            <a:pPr marR="1100455">
              <a:lnSpc>
                <a:spcPct val="105000"/>
              </a:lnSpc>
              <a:spcBef>
                <a:spcPts val="5"/>
              </a:spcBef>
              <a:buFont typeface="Wingdings" panose="05000000000000000000" pitchFamily="2" charset="2"/>
              <a:buChar char="ü"/>
            </a:pPr>
            <a:endParaRPr lang="tr-TR" sz="2800" dirty="0">
              <a:solidFill>
                <a:prstClr val="black"/>
              </a:solidFill>
              <a:cs typeface="Calibri"/>
            </a:endParaRPr>
          </a:p>
          <a:p>
            <a:pPr marL="90805" marR="95885">
              <a:lnSpc>
                <a:spcPts val="1390"/>
              </a:lnSpc>
              <a:spcBef>
                <a:spcPts val="40"/>
              </a:spcBef>
            </a:pPr>
            <a:endParaRPr lang="tr-TR" sz="2800" spc="-5" dirty="0">
              <a:solidFill>
                <a:prstClr val="black"/>
              </a:solidFill>
              <a:cs typeface="Calibri"/>
            </a:endParaRPr>
          </a:p>
          <a:p>
            <a:pPr marR="95885">
              <a:lnSpc>
                <a:spcPts val="1390"/>
              </a:lnSpc>
              <a:spcBef>
                <a:spcPts val="40"/>
              </a:spcBef>
              <a:buFont typeface="Wingdings" panose="05000000000000000000" pitchFamily="2" charset="2"/>
              <a:buChar char="ü"/>
            </a:pPr>
            <a:r>
              <a:rPr lang="tr-TR" sz="2800" spc="-5" dirty="0">
                <a:solidFill>
                  <a:prstClr val="black"/>
                </a:solidFill>
                <a:cs typeface="Calibri"/>
              </a:rPr>
              <a:t>Bilinç</a:t>
            </a:r>
            <a:r>
              <a:rPr lang="tr-TR" sz="2800" spc="10" dirty="0">
                <a:solidFill>
                  <a:prstClr val="black"/>
                </a:solidFill>
                <a:cs typeface="Calibri"/>
              </a:rPr>
              <a:t> </a:t>
            </a:r>
            <a:r>
              <a:rPr lang="tr-TR" sz="2800" spc="-5" dirty="0">
                <a:solidFill>
                  <a:prstClr val="black"/>
                </a:solidFill>
                <a:cs typeface="Calibri"/>
              </a:rPr>
              <a:t>değişikliği</a:t>
            </a:r>
            <a:r>
              <a:rPr lang="tr-TR" sz="2800" spc="10" dirty="0">
                <a:solidFill>
                  <a:prstClr val="black"/>
                </a:solidFill>
                <a:cs typeface="Calibri"/>
              </a:rPr>
              <a:t> </a:t>
            </a:r>
            <a:r>
              <a:rPr lang="tr-TR" sz="2800" dirty="0">
                <a:solidFill>
                  <a:prstClr val="black"/>
                </a:solidFill>
                <a:cs typeface="Calibri"/>
              </a:rPr>
              <a:t>olan</a:t>
            </a:r>
            <a:r>
              <a:rPr lang="tr-TR" sz="2800" spc="5" dirty="0">
                <a:solidFill>
                  <a:prstClr val="black"/>
                </a:solidFill>
                <a:cs typeface="Calibri"/>
              </a:rPr>
              <a:t> </a:t>
            </a:r>
            <a:r>
              <a:rPr lang="tr-TR" sz="2800" spc="-10" dirty="0">
                <a:solidFill>
                  <a:prstClr val="black"/>
                </a:solidFill>
                <a:cs typeface="Calibri"/>
              </a:rPr>
              <a:t>hastalarda</a:t>
            </a:r>
            <a:r>
              <a:rPr lang="tr-TR" sz="2800" spc="10" dirty="0">
                <a:solidFill>
                  <a:prstClr val="black"/>
                </a:solidFill>
                <a:cs typeface="Calibri"/>
              </a:rPr>
              <a:t> </a:t>
            </a:r>
            <a:r>
              <a:rPr lang="tr-TR" sz="2800" spc="-5" dirty="0">
                <a:solidFill>
                  <a:prstClr val="black"/>
                </a:solidFill>
                <a:cs typeface="Calibri"/>
              </a:rPr>
              <a:t>parmak</a:t>
            </a:r>
            <a:r>
              <a:rPr lang="tr-TR" sz="2800" spc="15" dirty="0">
                <a:solidFill>
                  <a:prstClr val="black"/>
                </a:solidFill>
                <a:cs typeface="Calibri"/>
              </a:rPr>
              <a:t> </a:t>
            </a:r>
            <a:r>
              <a:rPr lang="tr-TR" sz="2800" spc="-5" dirty="0">
                <a:solidFill>
                  <a:prstClr val="black"/>
                </a:solidFill>
                <a:cs typeface="Calibri"/>
              </a:rPr>
              <a:t>ucu</a:t>
            </a:r>
            <a:r>
              <a:rPr lang="tr-TR" sz="2800" spc="-15" dirty="0">
                <a:solidFill>
                  <a:prstClr val="black"/>
                </a:solidFill>
                <a:cs typeface="Calibri"/>
              </a:rPr>
              <a:t> </a:t>
            </a:r>
            <a:r>
              <a:rPr lang="tr-TR" sz="2800" spc="-5" dirty="0" err="1">
                <a:solidFill>
                  <a:prstClr val="black"/>
                </a:solidFill>
                <a:cs typeface="Calibri"/>
              </a:rPr>
              <a:t>kapiller</a:t>
            </a:r>
            <a:r>
              <a:rPr lang="tr-TR" sz="2800" dirty="0">
                <a:solidFill>
                  <a:prstClr val="black"/>
                </a:solidFill>
                <a:cs typeface="Calibri"/>
              </a:rPr>
              <a:t> </a:t>
            </a:r>
            <a:r>
              <a:rPr lang="tr-TR" sz="2800" spc="-10" dirty="0">
                <a:solidFill>
                  <a:prstClr val="black"/>
                </a:solidFill>
                <a:cs typeface="Calibri"/>
              </a:rPr>
              <a:t>kan</a:t>
            </a:r>
            <a:r>
              <a:rPr lang="tr-TR" sz="2800" spc="5" dirty="0">
                <a:solidFill>
                  <a:prstClr val="black"/>
                </a:solidFill>
                <a:cs typeface="Calibri"/>
              </a:rPr>
              <a:t> </a:t>
            </a:r>
          </a:p>
          <a:p>
            <a:pPr marL="0" marR="95885" indent="0">
              <a:lnSpc>
                <a:spcPts val="1390"/>
              </a:lnSpc>
              <a:spcBef>
                <a:spcPts val="40"/>
              </a:spcBef>
              <a:buNone/>
            </a:pPr>
            <a:endParaRPr lang="tr-TR" spc="5" dirty="0">
              <a:solidFill>
                <a:prstClr val="black"/>
              </a:solidFill>
              <a:cs typeface="Calibri"/>
            </a:endParaRPr>
          </a:p>
          <a:p>
            <a:pPr marL="0" marR="95885" indent="0">
              <a:lnSpc>
                <a:spcPts val="1390"/>
              </a:lnSpc>
              <a:spcBef>
                <a:spcPts val="40"/>
              </a:spcBef>
              <a:buNone/>
            </a:pPr>
            <a:endParaRPr lang="tr-TR" sz="2800" spc="5" dirty="0">
              <a:solidFill>
                <a:prstClr val="black"/>
              </a:solidFill>
              <a:cs typeface="Calibri"/>
            </a:endParaRPr>
          </a:p>
          <a:p>
            <a:pPr marL="0" marR="95885" indent="0">
              <a:lnSpc>
                <a:spcPts val="1390"/>
              </a:lnSpc>
              <a:spcBef>
                <a:spcPts val="40"/>
              </a:spcBef>
              <a:buNone/>
            </a:pPr>
            <a:r>
              <a:rPr lang="tr-TR" sz="2800" spc="-10" dirty="0">
                <a:solidFill>
                  <a:prstClr val="black"/>
                </a:solidFill>
                <a:cs typeface="Calibri"/>
              </a:rPr>
              <a:t>şekeri</a:t>
            </a:r>
            <a:r>
              <a:rPr lang="tr-TR" sz="2800" spc="-5" dirty="0">
                <a:solidFill>
                  <a:prstClr val="black"/>
                </a:solidFill>
                <a:cs typeface="Calibri"/>
              </a:rPr>
              <a:t>(Hipoglisemi</a:t>
            </a:r>
            <a:r>
              <a:rPr lang="tr-TR" sz="2800" spc="5" dirty="0">
                <a:solidFill>
                  <a:prstClr val="black"/>
                </a:solidFill>
                <a:cs typeface="Calibri"/>
              </a:rPr>
              <a:t> </a:t>
            </a:r>
            <a:r>
              <a:rPr lang="tr-TR" sz="2800" spc="-10" dirty="0">
                <a:solidFill>
                  <a:prstClr val="black"/>
                </a:solidFill>
                <a:cs typeface="Calibri"/>
              </a:rPr>
              <a:t>ekarte </a:t>
            </a:r>
            <a:r>
              <a:rPr lang="tr-TR" sz="2800" spc="-254" dirty="0">
                <a:solidFill>
                  <a:prstClr val="black"/>
                </a:solidFill>
                <a:cs typeface="Calibri"/>
              </a:rPr>
              <a:t> </a:t>
            </a:r>
            <a:r>
              <a:rPr lang="tr-TR" sz="2800" spc="-5" dirty="0">
                <a:solidFill>
                  <a:prstClr val="black"/>
                </a:solidFill>
                <a:cs typeface="Calibri"/>
              </a:rPr>
              <a:t>edilmeli) </a:t>
            </a:r>
            <a:r>
              <a:rPr lang="tr-TR" sz="2800" spc="-20" dirty="0">
                <a:solidFill>
                  <a:prstClr val="black"/>
                </a:solidFill>
                <a:cs typeface="Calibri"/>
              </a:rPr>
              <a:t>ölçülür.</a:t>
            </a:r>
            <a:endParaRPr lang="tr-TR" sz="2800" dirty="0">
              <a:solidFill>
                <a:prstClr val="black"/>
              </a:solidFill>
              <a:cs typeface="Calibri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98683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9F0CDCF-8B6C-05C5-AF2B-0D666030E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Amaç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2AD4310-17C8-DDB6-7B67-F22B9BF159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832690" cy="4870143"/>
          </a:xfrm>
        </p:spPr>
        <p:txBody>
          <a:bodyPr/>
          <a:lstStyle/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Göğüs ağrısı ile gelen hastaya yaklaşım konusunda bilgi vermek</a:t>
            </a:r>
          </a:p>
          <a:p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BF94BF85-99B0-770A-EC4E-DEDF72396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68" y="2602447"/>
            <a:ext cx="5545394" cy="389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257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CD4F45C-A1A4-8D14-D98B-8D6D4C596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pc="-5" dirty="0">
                <a:latin typeface="Impact"/>
                <a:cs typeface="Impact"/>
              </a:rPr>
              <a:t>LEVİNE</a:t>
            </a:r>
            <a:r>
              <a:rPr lang="tr-TR" spc="-85" dirty="0">
                <a:latin typeface="Impact"/>
                <a:cs typeface="Impact"/>
              </a:rPr>
              <a:t> </a:t>
            </a:r>
            <a:r>
              <a:rPr lang="tr-TR" spc="-10" dirty="0">
                <a:latin typeface="Impact"/>
                <a:cs typeface="Impact"/>
              </a:rPr>
              <a:t>BULGUSU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7540E83-39E7-7F96-5341-BFD9C6291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2553" y="2336902"/>
            <a:ext cx="5582265" cy="2677549"/>
          </a:xfrm>
        </p:spPr>
        <p:txBody>
          <a:bodyPr/>
          <a:lstStyle/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Hastanın bir veya iki  eli ile yumruk  yaparak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sternumun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önünü işaret etmesi  kardiyak kökenli göğüs ağrısını göstermede çok  tipiktir.</a:t>
            </a:r>
          </a:p>
          <a:p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759CF357-757C-1970-B42B-655FDD42D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8801" y="1911444"/>
            <a:ext cx="3773751" cy="346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6033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66C8481-AED3-0AF0-813E-4D8351EF4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Akut Koroner Sendromlar(AKS)</a:t>
            </a:r>
            <a:endParaRPr lang="tr-TR" dirty="0"/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C84F03E2-8AE0-336F-A3DA-0F6259A824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7721" y="1905190"/>
            <a:ext cx="9699577" cy="394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8498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1B8D6F30-CF53-304D-FB6F-9A4052BA6186}"/>
              </a:ext>
            </a:extLst>
          </p:cNvPr>
          <p:cNvSpPr/>
          <p:nvPr/>
        </p:nvSpPr>
        <p:spPr>
          <a:xfrm>
            <a:off x="838200" y="1587670"/>
            <a:ext cx="3441291" cy="43513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marR="5080" algn="ctr">
              <a:lnSpc>
                <a:spcPct val="90200"/>
              </a:lnSpc>
              <a:spcBef>
                <a:spcPts val="805"/>
              </a:spcBef>
            </a:pPr>
            <a:r>
              <a:rPr lang="tr-TR" sz="44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Stabil </a:t>
            </a:r>
            <a:r>
              <a:rPr lang="tr-TR" sz="44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Angina</a:t>
            </a:r>
            <a:r>
              <a:rPr lang="tr-TR" sz="44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tr-TR" sz="44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Pektoris</a:t>
            </a:r>
            <a:r>
              <a:rPr lang="tr-TR" sz="44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Tanımı</a:t>
            </a:r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BD3868F6-EC8C-53C1-5E67-7E8B449A3447}"/>
              </a:ext>
            </a:extLst>
          </p:cNvPr>
          <p:cNvSpPr/>
          <p:nvPr/>
        </p:nvSpPr>
        <p:spPr>
          <a:xfrm>
            <a:off x="5486399" y="1533212"/>
            <a:ext cx="5515897" cy="135931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Göğüs</a:t>
            </a:r>
            <a:r>
              <a:rPr lang="tr-TR" sz="2400" b="1" spc="-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b="1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bölgesinde</a:t>
            </a:r>
            <a:r>
              <a:rPr lang="tr-TR" sz="2400" b="1" spc="-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b="1" spc="-1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tr-TR" sz="2400" b="1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b="1" spc="-2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</a:t>
            </a:r>
            <a:r>
              <a:rPr lang="tr-TR" sz="2400" b="1" spc="-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b="1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çenede, </a:t>
            </a:r>
            <a:r>
              <a:rPr lang="tr-TR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b="1" spc="-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omuzlarda,</a:t>
            </a:r>
            <a:r>
              <a:rPr lang="tr-TR" sz="2400" b="1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b="1" spc="-2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kollarda,</a:t>
            </a:r>
            <a:r>
              <a:rPr lang="tr-TR" sz="2400" b="1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b="1" spc="-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ellerde</a:t>
            </a:r>
            <a:r>
              <a:rPr lang="tr-TR" sz="2400" b="1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sıkıştırıcı </a:t>
            </a:r>
            <a:r>
              <a:rPr lang="tr-TR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b="1" spc="-2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karakterde</a:t>
            </a:r>
            <a:r>
              <a:rPr lang="tr-TR" sz="2400" b="1" spc="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b="1" spc="-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ağrı/huzursuzluk/baskı</a:t>
            </a:r>
            <a:r>
              <a:rPr lang="tr-TR" sz="2400" b="1" spc="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b="1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hissi</a:t>
            </a:r>
            <a:endParaRPr lang="tr-TR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17446D34-4FC3-A9B7-A796-2691B3245A73}"/>
              </a:ext>
            </a:extLst>
          </p:cNvPr>
          <p:cNvSpPr/>
          <p:nvPr/>
        </p:nvSpPr>
        <p:spPr>
          <a:xfrm>
            <a:off x="5486399" y="3204258"/>
            <a:ext cx="5604387" cy="123246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>
              <a:spcBef>
                <a:spcPts val="100"/>
              </a:spcBef>
            </a:pPr>
            <a:r>
              <a:rPr lang="tr-TR" sz="2400" b="1" spc="-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Fiziksel</a:t>
            </a:r>
            <a:r>
              <a:rPr lang="tr-TR" sz="2400" b="1" spc="-1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aktivite/stres</a:t>
            </a:r>
            <a:r>
              <a:rPr lang="tr-TR" sz="2400" b="1" spc="-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ile</a:t>
            </a:r>
            <a:r>
              <a:rPr lang="tr-TR" sz="2400" b="1" spc="-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b="1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artması</a:t>
            </a:r>
            <a:endParaRPr lang="tr-TR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Dikdörtgen: Köşeleri Yuvarlatılmış 19">
            <a:extLst>
              <a:ext uri="{FF2B5EF4-FFF2-40B4-BE49-F238E27FC236}">
                <a16:creationId xmlns:a16="http://schemas.microsoft.com/office/drawing/2014/main" id="{A0F78F77-5978-7A35-05C8-0BB3ACD664DD}"/>
              </a:ext>
            </a:extLst>
          </p:cNvPr>
          <p:cNvSpPr/>
          <p:nvPr/>
        </p:nvSpPr>
        <p:spPr>
          <a:xfrm>
            <a:off x="5486399" y="4608870"/>
            <a:ext cx="5604387" cy="12324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marR="5080">
              <a:lnSpc>
                <a:spcPts val="3220"/>
              </a:lnSpc>
              <a:spcBef>
                <a:spcPts val="420"/>
              </a:spcBef>
            </a:pPr>
            <a:r>
              <a:rPr lang="tr-TR" sz="2400" b="1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Dinlenmekle </a:t>
            </a:r>
            <a:r>
              <a:rPr lang="tr-TR" sz="2400" b="1" spc="-2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veya</a:t>
            </a:r>
            <a:r>
              <a:rPr lang="tr-TR" sz="2400" b="1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b="1" spc="-2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nitrat</a:t>
            </a:r>
            <a:r>
              <a:rPr lang="tr-TR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b="1" spc="-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kullanımı</a:t>
            </a:r>
            <a:r>
              <a:rPr lang="tr-TR" sz="2400" b="1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ile</a:t>
            </a:r>
            <a:r>
              <a:rPr lang="tr-TR" sz="2400" b="1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tr-TR" sz="2400" b="1" spc="-64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b="1" spc="-4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dk’da</a:t>
            </a:r>
            <a:r>
              <a:rPr lang="tr-TR" sz="2400" b="1" spc="-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geçmesi</a:t>
            </a:r>
            <a:endParaRPr lang="tr-TR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466DCA55-3D57-4D97-8CE3-4A2456977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4335"/>
          </a:xfrm>
        </p:spPr>
        <p:txBody>
          <a:bodyPr>
            <a:normAutofit fontScale="90000"/>
          </a:bodyPr>
          <a:lstStyle/>
          <a:p>
            <a:r>
              <a:rPr lang="tr-TR" b="1">
                <a:latin typeface="Times New Roman" panose="02020603050405020304" pitchFamily="18" charset="0"/>
                <a:cs typeface="Times New Roman" panose="02020603050405020304" pitchFamily="18" charset="0"/>
              </a:rPr>
              <a:t>Akut Koroner Sendromlar(AKS)</a:t>
            </a:r>
            <a:endParaRPr lang="tr-TR" dirty="0"/>
          </a:p>
        </p:txBody>
      </p:sp>
      <p:sp>
        <p:nvSpPr>
          <p:cNvPr id="4" name="Sol Ayraç 3">
            <a:extLst>
              <a:ext uri="{FF2B5EF4-FFF2-40B4-BE49-F238E27FC236}">
                <a16:creationId xmlns:a16="http://schemas.microsoft.com/office/drawing/2014/main" id="{727A07BA-6BD0-4F8C-8977-AC10432922F4}"/>
              </a:ext>
            </a:extLst>
          </p:cNvPr>
          <p:cNvSpPr/>
          <p:nvPr/>
        </p:nvSpPr>
        <p:spPr>
          <a:xfrm>
            <a:off x="4699591" y="1533212"/>
            <a:ext cx="612000" cy="4308121"/>
          </a:xfrm>
          <a:prstGeom prst="leftBrac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35001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BAAD2F4-C19A-5E21-DED7-838C6A704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Akut Koroner Sendromlar(AKS)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898719A-0E15-1925-3527-223206D997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27000" indent="-114300">
              <a:spcBef>
                <a:spcPts val="100"/>
              </a:spcBef>
              <a:buFont typeface="Times New Roman"/>
              <a:buChar char="•"/>
              <a:tabLst>
                <a:tab pos="127000" algn="l"/>
              </a:tabLst>
            </a:pPr>
            <a:r>
              <a:rPr lang="tr-TR" sz="2800" b="1" spc="-5" dirty="0" err="1">
                <a:latin typeface="Times New Roman"/>
                <a:cs typeface="Times New Roman"/>
              </a:rPr>
              <a:t>U</a:t>
            </a:r>
            <a:r>
              <a:rPr lang="tr-TR" sz="2800" b="1" spc="-10" dirty="0" err="1">
                <a:latin typeface="Times New Roman"/>
                <a:cs typeface="Times New Roman"/>
              </a:rPr>
              <a:t>n</a:t>
            </a:r>
            <a:r>
              <a:rPr lang="tr-TR" sz="2800" b="1" dirty="0" err="1">
                <a:latin typeface="Times New Roman"/>
                <a:cs typeface="Times New Roman"/>
              </a:rPr>
              <a:t>s</a:t>
            </a:r>
            <a:r>
              <a:rPr lang="tr-TR" sz="2800" b="1" spc="-114" dirty="0" err="1">
                <a:latin typeface="Times New Roman"/>
                <a:cs typeface="Times New Roman"/>
              </a:rPr>
              <a:t>t</a:t>
            </a:r>
            <a:r>
              <a:rPr lang="tr-TR" sz="2800" b="1" spc="-5" dirty="0" err="1">
                <a:latin typeface="Times New Roman"/>
                <a:cs typeface="Times New Roman"/>
              </a:rPr>
              <a:t>a</a:t>
            </a:r>
            <a:r>
              <a:rPr lang="tr-TR" sz="2800" b="1" spc="-10" dirty="0" err="1">
                <a:latin typeface="Times New Roman"/>
                <a:cs typeface="Times New Roman"/>
              </a:rPr>
              <a:t>b</a:t>
            </a:r>
            <a:r>
              <a:rPr lang="tr-TR" sz="2800" b="1" spc="-5" dirty="0" err="1">
                <a:latin typeface="Times New Roman"/>
                <a:cs typeface="Times New Roman"/>
              </a:rPr>
              <a:t>i</a:t>
            </a:r>
            <a:r>
              <a:rPr lang="tr-TR" sz="2800" b="1" dirty="0" err="1">
                <a:latin typeface="Times New Roman"/>
                <a:cs typeface="Times New Roman"/>
              </a:rPr>
              <a:t>l</a:t>
            </a:r>
            <a:r>
              <a:rPr lang="tr-TR" sz="2800" b="1" dirty="0">
                <a:latin typeface="Times New Roman"/>
                <a:cs typeface="Times New Roman"/>
              </a:rPr>
              <a:t> </a:t>
            </a:r>
            <a:r>
              <a:rPr lang="tr-TR" sz="2800" b="1" spc="-135" dirty="0">
                <a:latin typeface="Times New Roman"/>
                <a:cs typeface="Times New Roman"/>
              </a:rPr>
              <a:t> </a:t>
            </a:r>
            <a:r>
              <a:rPr lang="tr-TR" b="1" spc="-5" dirty="0" err="1">
                <a:latin typeface="Times New Roman"/>
                <a:cs typeface="Times New Roman"/>
              </a:rPr>
              <a:t>A</a:t>
            </a:r>
            <a:r>
              <a:rPr lang="tr-TR" sz="2800" b="1" spc="-5" dirty="0" err="1">
                <a:latin typeface="Times New Roman"/>
                <a:cs typeface="Times New Roman"/>
              </a:rPr>
              <a:t>n</a:t>
            </a:r>
            <a:r>
              <a:rPr lang="tr-TR" sz="2800" b="1" spc="5" dirty="0" err="1">
                <a:latin typeface="Times New Roman"/>
                <a:cs typeface="Times New Roman"/>
              </a:rPr>
              <a:t>ji</a:t>
            </a:r>
            <a:r>
              <a:rPr lang="tr-TR" sz="2800" b="1" spc="-5" dirty="0" err="1">
                <a:latin typeface="Times New Roman"/>
                <a:cs typeface="Times New Roman"/>
              </a:rPr>
              <a:t>n</a:t>
            </a:r>
            <a:r>
              <a:rPr lang="tr-TR" sz="2800" b="1" dirty="0" err="1">
                <a:latin typeface="Times New Roman"/>
                <a:cs typeface="Times New Roman"/>
              </a:rPr>
              <a:t>a</a:t>
            </a:r>
            <a:r>
              <a:rPr lang="tr-TR" sz="2800" b="1" spc="-75" dirty="0">
                <a:latin typeface="Times New Roman"/>
                <a:cs typeface="Times New Roman"/>
              </a:rPr>
              <a:t> </a:t>
            </a:r>
            <a:r>
              <a:rPr lang="tr-TR" sz="2800" b="1" spc="-5" dirty="0">
                <a:latin typeface="Times New Roman"/>
                <a:cs typeface="Times New Roman"/>
              </a:rPr>
              <a:t>(U</a:t>
            </a:r>
            <a:r>
              <a:rPr lang="tr-TR" sz="2800" b="1" dirty="0">
                <a:latin typeface="Times New Roman"/>
                <a:cs typeface="Times New Roman"/>
              </a:rPr>
              <a:t>S</a:t>
            </a:r>
            <a:r>
              <a:rPr lang="tr-TR" sz="2800" b="1" spc="-5" dirty="0">
                <a:latin typeface="Times New Roman"/>
                <a:cs typeface="Times New Roman"/>
              </a:rPr>
              <a:t>A</a:t>
            </a:r>
            <a:r>
              <a:rPr lang="tr-TR" sz="2800" b="1" spc="-15" dirty="0">
                <a:latin typeface="Times New Roman"/>
                <a:cs typeface="Times New Roman"/>
              </a:rPr>
              <a:t>P</a:t>
            </a:r>
            <a:r>
              <a:rPr lang="tr-TR" sz="2800" b="1" dirty="0">
                <a:latin typeface="Times New Roman"/>
                <a:cs typeface="Times New Roman"/>
              </a:rPr>
              <a:t>):</a:t>
            </a:r>
          </a:p>
          <a:p>
            <a:pPr>
              <a:lnSpc>
                <a:spcPct val="100000"/>
              </a:lnSpc>
            </a:pPr>
            <a:endParaRPr lang="tr-TR" sz="1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lang="tr-TR" sz="2000" dirty="0">
              <a:latin typeface="Times New Roman"/>
              <a:cs typeface="Times New Roman"/>
            </a:endParaRPr>
          </a:p>
          <a:p>
            <a:pPr marL="155575" indent="-143510">
              <a:buChar char="–"/>
              <a:tabLst>
                <a:tab pos="156210" algn="l"/>
              </a:tabLst>
            </a:pPr>
            <a:r>
              <a:rPr lang="tr-TR" sz="2400" spc="-5" dirty="0">
                <a:latin typeface="Times New Roman"/>
                <a:cs typeface="Times New Roman"/>
              </a:rPr>
              <a:t>Son</a:t>
            </a:r>
            <a:r>
              <a:rPr lang="tr-TR" sz="2400" dirty="0">
                <a:latin typeface="Times New Roman"/>
                <a:cs typeface="Times New Roman"/>
              </a:rPr>
              <a:t> iki</a:t>
            </a:r>
            <a:r>
              <a:rPr lang="tr-TR" sz="2400" spc="-85" dirty="0">
                <a:latin typeface="Times New Roman"/>
                <a:cs typeface="Times New Roman"/>
              </a:rPr>
              <a:t> </a:t>
            </a:r>
            <a:r>
              <a:rPr lang="tr-TR" sz="2400" spc="-70" dirty="0">
                <a:latin typeface="Times New Roman"/>
                <a:cs typeface="Times New Roman"/>
              </a:rPr>
              <a:t>ay</a:t>
            </a:r>
            <a:r>
              <a:rPr lang="tr-TR" sz="2400" spc="-40" dirty="0">
                <a:latin typeface="Times New Roman"/>
                <a:cs typeface="Times New Roman"/>
              </a:rPr>
              <a:t> </a:t>
            </a:r>
            <a:r>
              <a:rPr lang="tr-TR" sz="2400" spc="-5" dirty="0">
                <a:latin typeface="Times New Roman"/>
                <a:cs typeface="Times New Roman"/>
              </a:rPr>
              <a:t>içinde</a:t>
            </a:r>
            <a:r>
              <a:rPr lang="tr-TR" sz="2400" spc="-60" dirty="0">
                <a:latin typeface="Times New Roman"/>
                <a:cs typeface="Times New Roman"/>
              </a:rPr>
              <a:t> </a:t>
            </a:r>
            <a:r>
              <a:rPr lang="tr-TR" sz="2400" spc="-5" dirty="0">
                <a:latin typeface="Times New Roman"/>
                <a:cs typeface="Times New Roman"/>
              </a:rPr>
              <a:t>yeni</a:t>
            </a:r>
            <a:r>
              <a:rPr lang="tr-TR" sz="2400" spc="25" dirty="0">
                <a:latin typeface="Times New Roman"/>
                <a:cs typeface="Times New Roman"/>
              </a:rPr>
              <a:t> </a:t>
            </a:r>
            <a:r>
              <a:rPr lang="tr-TR" sz="2400" spc="-5" dirty="0">
                <a:latin typeface="Times New Roman"/>
                <a:cs typeface="Times New Roman"/>
              </a:rPr>
              <a:t>başlangıçlı,</a:t>
            </a:r>
            <a:r>
              <a:rPr lang="tr-TR" sz="2400" spc="20" dirty="0">
                <a:latin typeface="Times New Roman"/>
                <a:cs typeface="Times New Roman"/>
              </a:rPr>
              <a:t> </a:t>
            </a:r>
            <a:r>
              <a:rPr lang="tr-TR" sz="2400" spc="-10" dirty="0">
                <a:latin typeface="Times New Roman"/>
                <a:cs typeface="Times New Roman"/>
              </a:rPr>
              <a:t>günlük</a:t>
            </a:r>
            <a:r>
              <a:rPr lang="tr-TR" sz="2400" spc="-50" dirty="0">
                <a:latin typeface="Times New Roman"/>
                <a:cs typeface="Times New Roman"/>
              </a:rPr>
              <a:t> </a:t>
            </a:r>
            <a:r>
              <a:rPr lang="tr-TR" sz="2400" spc="-5" dirty="0">
                <a:latin typeface="Times New Roman"/>
                <a:cs typeface="Times New Roman"/>
              </a:rPr>
              <a:t>aktiviteyi</a:t>
            </a:r>
            <a:r>
              <a:rPr lang="tr-TR" sz="2400" spc="25" dirty="0">
                <a:latin typeface="Times New Roman"/>
                <a:cs typeface="Times New Roman"/>
              </a:rPr>
              <a:t> </a:t>
            </a:r>
            <a:r>
              <a:rPr lang="tr-TR" sz="2400" spc="-35" dirty="0">
                <a:latin typeface="Times New Roman"/>
                <a:cs typeface="Times New Roman"/>
              </a:rPr>
              <a:t>sınırlayan</a:t>
            </a:r>
            <a:endParaRPr lang="tr-TR" sz="2400" dirty="0">
              <a:latin typeface="Times New Roman"/>
              <a:cs typeface="Times New Roman"/>
            </a:endParaRPr>
          </a:p>
          <a:p>
            <a:pPr marL="155575" indent="-143510">
              <a:spcBef>
                <a:spcPts val="1005"/>
              </a:spcBef>
              <a:buChar char="–"/>
              <a:tabLst>
                <a:tab pos="156210" algn="l"/>
              </a:tabLst>
            </a:pPr>
            <a:r>
              <a:rPr lang="tr-TR" sz="2400" spc="-25" dirty="0">
                <a:latin typeface="Times New Roman"/>
                <a:cs typeface="Times New Roman"/>
              </a:rPr>
              <a:t>İstirahat</a:t>
            </a:r>
            <a:r>
              <a:rPr lang="tr-TR" sz="2400" spc="-30" dirty="0">
                <a:latin typeface="Times New Roman"/>
                <a:cs typeface="Times New Roman"/>
              </a:rPr>
              <a:t> </a:t>
            </a:r>
            <a:r>
              <a:rPr lang="tr-TR" sz="2400" spc="-5" dirty="0">
                <a:latin typeface="Times New Roman"/>
                <a:cs typeface="Times New Roman"/>
              </a:rPr>
              <a:t>esnasında</a:t>
            </a:r>
            <a:r>
              <a:rPr lang="tr-TR" sz="2400" spc="-60" dirty="0">
                <a:latin typeface="Times New Roman"/>
                <a:cs typeface="Times New Roman"/>
              </a:rPr>
              <a:t> </a:t>
            </a:r>
            <a:r>
              <a:rPr lang="tr-TR" sz="2400" spc="-5" dirty="0">
                <a:latin typeface="Times New Roman"/>
                <a:cs typeface="Times New Roman"/>
              </a:rPr>
              <a:t>gelen</a:t>
            </a:r>
            <a:r>
              <a:rPr lang="tr-TR" sz="2400" spc="-20" dirty="0">
                <a:latin typeface="Times New Roman"/>
                <a:cs typeface="Times New Roman"/>
              </a:rPr>
              <a:t> </a:t>
            </a:r>
            <a:r>
              <a:rPr lang="tr-TR" sz="2400" spc="-5" dirty="0">
                <a:latin typeface="Times New Roman"/>
                <a:cs typeface="Times New Roman"/>
              </a:rPr>
              <a:t>ve</a:t>
            </a:r>
            <a:r>
              <a:rPr lang="tr-TR" sz="2400" spc="-10" dirty="0">
                <a:latin typeface="Times New Roman"/>
                <a:cs typeface="Times New Roman"/>
              </a:rPr>
              <a:t> </a:t>
            </a:r>
            <a:r>
              <a:rPr lang="tr-TR" sz="2400" dirty="0">
                <a:latin typeface="Times New Roman"/>
                <a:cs typeface="Times New Roman"/>
              </a:rPr>
              <a:t>20 </a:t>
            </a:r>
            <a:r>
              <a:rPr lang="tr-TR" sz="2400" spc="-5" dirty="0">
                <a:latin typeface="Times New Roman"/>
                <a:cs typeface="Times New Roman"/>
              </a:rPr>
              <a:t>dakikadan</a:t>
            </a:r>
            <a:r>
              <a:rPr lang="tr-TR" sz="2400" spc="40" dirty="0">
                <a:latin typeface="Times New Roman"/>
                <a:cs typeface="Times New Roman"/>
              </a:rPr>
              <a:t> </a:t>
            </a:r>
            <a:r>
              <a:rPr lang="tr-TR" sz="2400" spc="-5" dirty="0">
                <a:latin typeface="Times New Roman"/>
                <a:cs typeface="Times New Roman"/>
              </a:rPr>
              <a:t>uzun</a:t>
            </a:r>
            <a:r>
              <a:rPr lang="tr-TR" sz="2400" spc="10" dirty="0">
                <a:latin typeface="Times New Roman"/>
                <a:cs typeface="Times New Roman"/>
              </a:rPr>
              <a:t> </a:t>
            </a:r>
            <a:r>
              <a:rPr lang="tr-TR" sz="2400" spc="-5" dirty="0">
                <a:latin typeface="Times New Roman"/>
                <a:cs typeface="Times New Roman"/>
              </a:rPr>
              <a:t>süren</a:t>
            </a:r>
            <a:endParaRPr lang="tr-TR" sz="2400" dirty="0">
              <a:latin typeface="Times New Roman"/>
              <a:cs typeface="Times New Roman"/>
            </a:endParaRPr>
          </a:p>
          <a:p>
            <a:pPr marL="156210" marR="120014" indent="-156210">
              <a:spcBef>
                <a:spcPts val="1000"/>
              </a:spcBef>
              <a:buChar char="–"/>
              <a:tabLst>
                <a:tab pos="156210" algn="l"/>
              </a:tabLst>
            </a:pPr>
            <a:r>
              <a:rPr lang="tr-TR" sz="2400" spc="-5" dirty="0">
                <a:latin typeface="Times New Roman"/>
                <a:cs typeface="Times New Roman"/>
              </a:rPr>
              <a:t>Daha</a:t>
            </a:r>
            <a:r>
              <a:rPr lang="tr-TR" sz="2400" spc="-65" dirty="0">
                <a:latin typeface="Times New Roman"/>
                <a:cs typeface="Times New Roman"/>
              </a:rPr>
              <a:t> </a:t>
            </a:r>
            <a:r>
              <a:rPr lang="tr-TR" sz="2400" dirty="0">
                <a:latin typeface="Times New Roman"/>
                <a:cs typeface="Times New Roman"/>
              </a:rPr>
              <a:t>sık,</a:t>
            </a:r>
            <a:r>
              <a:rPr lang="tr-TR" sz="2400" spc="-5" dirty="0">
                <a:latin typeface="Times New Roman"/>
                <a:cs typeface="Times New Roman"/>
              </a:rPr>
              <a:t> daha</a:t>
            </a:r>
            <a:r>
              <a:rPr lang="tr-TR" sz="2400" spc="-60" dirty="0">
                <a:latin typeface="Times New Roman"/>
                <a:cs typeface="Times New Roman"/>
              </a:rPr>
              <a:t> </a:t>
            </a:r>
            <a:r>
              <a:rPr lang="tr-TR" sz="2400" spc="-10" dirty="0">
                <a:latin typeface="Times New Roman"/>
                <a:cs typeface="Times New Roman"/>
              </a:rPr>
              <a:t>uzun,</a:t>
            </a:r>
            <a:r>
              <a:rPr lang="tr-TR" sz="2400" spc="15" dirty="0">
                <a:latin typeface="Times New Roman"/>
                <a:cs typeface="Times New Roman"/>
              </a:rPr>
              <a:t> </a:t>
            </a:r>
            <a:r>
              <a:rPr lang="tr-TR" sz="2400" spc="-5" dirty="0">
                <a:latin typeface="Times New Roman"/>
                <a:cs typeface="Times New Roman"/>
              </a:rPr>
              <a:t>daha</a:t>
            </a:r>
            <a:r>
              <a:rPr lang="tr-TR" sz="2400" spc="-60" dirty="0">
                <a:latin typeface="Times New Roman"/>
                <a:cs typeface="Times New Roman"/>
              </a:rPr>
              <a:t> </a:t>
            </a:r>
            <a:r>
              <a:rPr lang="tr-TR" sz="2400" spc="-5" dirty="0">
                <a:latin typeface="Times New Roman"/>
                <a:cs typeface="Times New Roman"/>
              </a:rPr>
              <a:t>ciddi,</a:t>
            </a:r>
            <a:r>
              <a:rPr lang="tr-TR" sz="2400" spc="10" dirty="0">
                <a:latin typeface="Times New Roman"/>
                <a:cs typeface="Times New Roman"/>
              </a:rPr>
              <a:t> </a:t>
            </a:r>
            <a:r>
              <a:rPr lang="tr-TR" sz="2400" spc="-5" dirty="0">
                <a:latin typeface="Times New Roman"/>
                <a:cs typeface="Times New Roman"/>
              </a:rPr>
              <a:t>daha</a:t>
            </a:r>
            <a:r>
              <a:rPr lang="tr-TR" sz="2400" spc="-60" dirty="0">
                <a:latin typeface="Times New Roman"/>
                <a:cs typeface="Times New Roman"/>
              </a:rPr>
              <a:t> </a:t>
            </a:r>
            <a:r>
              <a:rPr lang="tr-TR" sz="2400" spc="-35" dirty="0">
                <a:latin typeface="Times New Roman"/>
                <a:cs typeface="Times New Roman"/>
              </a:rPr>
              <a:t>kolay</a:t>
            </a:r>
            <a:r>
              <a:rPr lang="tr-TR" sz="2400" spc="-45" dirty="0">
                <a:latin typeface="Times New Roman"/>
                <a:cs typeface="Times New Roman"/>
              </a:rPr>
              <a:t> başlayan</a:t>
            </a:r>
            <a:r>
              <a:rPr lang="tr-TR" sz="2400" dirty="0">
                <a:latin typeface="Times New Roman"/>
                <a:cs typeface="Times New Roman"/>
              </a:rPr>
              <a:t> </a:t>
            </a:r>
            <a:r>
              <a:rPr lang="tr-TR" sz="2400" spc="-5" dirty="0">
                <a:latin typeface="Times New Roman"/>
                <a:cs typeface="Times New Roman"/>
              </a:rPr>
              <a:t>ve daha</a:t>
            </a:r>
            <a:r>
              <a:rPr lang="tr-TR" sz="2400" spc="-60" dirty="0">
                <a:latin typeface="Times New Roman"/>
                <a:cs typeface="Times New Roman"/>
              </a:rPr>
              <a:t> </a:t>
            </a:r>
            <a:r>
              <a:rPr lang="tr-TR" sz="2400" spc="5" dirty="0">
                <a:latin typeface="Times New Roman"/>
                <a:cs typeface="Times New Roman"/>
              </a:rPr>
              <a:t>zor </a:t>
            </a:r>
            <a:r>
              <a:rPr lang="tr-TR" sz="2400" spc="-360" dirty="0">
                <a:latin typeface="Times New Roman"/>
                <a:cs typeface="Times New Roman"/>
              </a:rPr>
              <a:t> </a:t>
            </a:r>
            <a:r>
              <a:rPr lang="tr-TR" sz="2400" spc="-55" dirty="0">
                <a:latin typeface="Times New Roman"/>
                <a:cs typeface="Times New Roman"/>
              </a:rPr>
              <a:t>rahatlayan</a:t>
            </a:r>
          </a:p>
          <a:p>
            <a:pPr marR="120014">
              <a:spcBef>
                <a:spcPts val="1000"/>
              </a:spcBef>
              <a:tabLst>
                <a:tab pos="156210" algn="l"/>
              </a:tabLst>
            </a:pPr>
            <a:endParaRPr lang="tr-TR" sz="2400" dirty="0">
              <a:latin typeface="Times New Roman"/>
              <a:cs typeface="Times New Roman"/>
            </a:endParaRPr>
          </a:p>
          <a:p>
            <a:pPr marL="116839" marR="5080" indent="-116839">
              <a:spcBef>
                <a:spcPts val="994"/>
              </a:spcBef>
              <a:buChar char="•"/>
              <a:tabLst>
                <a:tab pos="116839" algn="l"/>
              </a:tabLst>
            </a:pPr>
            <a:r>
              <a:rPr lang="tr-TR" sz="2400" spc="-5" dirty="0">
                <a:latin typeface="Times New Roman"/>
                <a:cs typeface="Times New Roman"/>
              </a:rPr>
              <a:t>Acile</a:t>
            </a:r>
            <a:r>
              <a:rPr lang="tr-TR" sz="2400" dirty="0">
                <a:latin typeface="Times New Roman"/>
                <a:cs typeface="Times New Roman"/>
              </a:rPr>
              <a:t> </a:t>
            </a:r>
            <a:r>
              <a:rPr lang="tr-TR" sz="2400" spc="-5" dirty="0">
                <a:latin typeface="Times New Roman"/>
                <a:cs typeface="Times New Roman"/>
              </a:rPr>
              <a:t>başvuran</a:t>
            </a:r>
            <a:r>
              <a:rPr lang="tr-TR" sz="2400" spc="10" dirty="0">
                <a:latin typeface="Times New Roman"/>
                <a:cs typeface="Times New Roman"/>
              </a:rPr>
              <a:t> </a:t>
            </a:r>
            <a:r>
              <a:rPr lang="tr-TR" sz="2400" spc="-5" dirty="0">
                <a:latin typeface="Times New Roman"/>
                <a:cs typeface="Times New Roman"/>
              </a:rPr>
              <a:t>tüm</a:t>
            </a:r>
            <a:r>
              <a:rPr lang="tr-TR" sz="2400" spc="10" dirty="0">
                <a:latin typeface="Times New Roman"/>
                <a:cs typeface="Times New Roman"/>
              </a:rPr>
              <a:t> </a:t>
            </a:r>
            <a:r>
              <a:rPr lang="tr-TR" sz="2400" spc="-40" dirty="0" err="1">
                <a:latin typeface="Times New Roman"/>
                <a:cs typeface="Times New Roman"/>
              </a:rPr>
              <a:t>nontravmatik</a:t>
            </a:r>
            <a:r>
              <a:rPr lang="tr-TR" sz="2400" spc="65" dirty="0">
                <a:latin typeface="Times New Roman"/>
                <a:cs typeface="Times New Roman"/>
              </a:rPr>
              <a:t> </a:t>
            </a:r>
            <a:r>
              <a:rPr lang="tr-TR" sz="2400" spc="-10" dirty="0">
                <a:latin typeface="Times New Roman"/>
                <a:cs typeface="Times New Roman"/>
              </a:rPr>
              <a:t>göğüs</a:t>
            </a:r>
            <a:r>
              <a:rPr lang="tr-TR" sz="2400" spc="-50" dirty="0">
                <a:latin typeface="Times New Roman"/>
                <a:cs typeface="Times New Roman"/>
              </a:rPr>
              <a:t> </a:t>
            </a:r>
            <a:r>
              <a:rPr lang="tr-TR" sz="2400" spc="-5" dirty="0">
                <a:latin typeface="Times New Roman"/>
                <a:cs typeface="Times New Roman"/>
              </a:rPr>
              <a:t>ağrısı</a:t>
            </a:r>
            <a:r>
              <a:rPr lang="tr-TR" sz="2400" spc="10" dirty="0">
                <a:latin typeface="Times New Roman"/>
                <a:cs typeface="Times New Roman"/>
              </a:rPr>
              <a:t> </a:t>
            </a:r>
            <a:r>
              <a:rPr lang="tr-TR" sz="2400" spc="-5" dirty="0">
                <a:latin typeface="Times New Roman"/>
                <a:cs typeface="Times New Roman"/>
              </a:rPr>
              <a:t>olan</a:t>
            </a:r>
            <a:r>
              <a:rPr lang="tr-TR" sz="2400" spc="10" dirty="0">
                <a:latin typeface="Times New Roman"/>
                <a:cs typeface="Times New Roman"/>
              </a:rPr>
              <a:t> </a:t>
            </a:r>
            <a:r>
              <a:rPr lang="tr-TR" sz="2400" spc="-20" dirty="0">
                <a:latin typeface="Times New Roman"/>
                <a:cs typeface="Times New Roman"/>
              </a:rPr>
              <a:t>hastalar</a:t>
            </a:r>
            <a:r>
              <a:rPr lang="tr-TR" sz="2400" spc="-60" dirty="0">
                <a:latin typeface="Times New Roman"/>
                <a:cs typeface="Times New Roman"/>
              </a:rPr>
              <a:t> </a:t>
            </a:r>
            <a:r>
              <a:rPr lang="tr-TR" sz="2400" spc="-5" dirty="0">
                <a:latin typeface="Times New Roman"/>
                <a:cs typeface="Times New Roman"/>
              </a:rPr>
              <a:t>aksi </a:t>
            </a:r>
            <a:r>
              <a:rPr lang="tr-TR" sz="2400" spc="-360" dirty="0">
                <a:latin typeface="Times New Roman"/>
                <a:cs typeface="Times New Roman"/>
              </a:rPr>
              <a:t> </a:t>
            </a:r>
            <a:r>
              <a:rPr lang="tr-TR" sz="2400" spc="-60" dirty="0">
                <a:latin typeface="Times New Roman"/>
                <a:cs typeface="Times New Roman"/>
              </a:rPr>
              <a:t>ispat</a:t>
            </a:r>
            <a:r>
              <a:rPr lang="tr-TR" sz="2400" spc="-35" dirty="0">
                <a:latin typeface="Times New Roman"/>
                <a:cs typeface="Times New Roman"/>
              </a:rPr>
              <a:t> </a:t>
            </a:r>
            <a:r>
              <a:rPr lang="tr-TR" sz="2400" spc="-10" dirty="0">
                <a:latin typeface="Times New Roman"/>
                <a:cs typeface="Times New Roman"/>
              </a:rPr>
              <a:t>edilene</a:t>
            </a:r>
            <a:r>
              <a:rPr lang="tr-TR" sz="2400" spc="-5" dirty="0">
                <a:latin typeface="Times New Roman"/>
                <a:cs typeface="Times New Roman"/>
              </a:rPr>
              <a:t> </a:t>
            </a:r>
            <a:r>
              <a:rPr lang="tr-TR" sz="2400" spc="-10" dirty="0">
                <a:latin typeface="Times New Roman"/>
                <a:cs typeface="Times New Roman"/>
              </a:rPr>
              <a:t>kadar</a:t>
            </a:r>
            <a:r>
              <a:rPr lang="tr-TR" sz="2400" spc="25" dirty="0">
                <a:latin typeface="Times New Roman"/>
                <a:cs typeface="Times New Roman"/>
              </a:rPr>
              <a:t> </a:t>
            </a:r>
            <a:r>
              <a:rPr lang="tr-TR" sz="2400" spc="-5" dirty="0" err="1">
                <a:latin typeface="Times New Roman"/>
                <a:cs typeface="Times New Roman"/>
              </a:rPr>
              <a:t>usap</a:t>
            </a:r>
            <a:r>
              <a:rPr lang="tr-TR" sz="2400" spc="-50" dirty="0">
                <a:latin typeface="Times New Roman"/>
                <a:cs typeface="Times New Roman"/>
              </a:rPr>
              <a:t> </a:t>
            </a:r>
            <a:r>
              <a:rPr lang="tr-TR" sz="2400" spc="-10" dirty="0">
                <a:latin typeface="Times New Roman"/>
                <a:cs typeface="Times New Roman"/>
              </a:rPr>
              <a:t>olarak</a:t>
            </a:r>
            <a:r>
              <a:rPr lang="tr-TR" sz="2400" spc="35" dirty="0">
                <a:latin typeface="Times New Roman"/>
                <a:cs typeface="Times New Roman"/>
              </a:rPr>
              <a:t> </a:t>
            </a:r>
            <a:r>
              <a:rPr lang="tr-TR" sz="2400" spc="-5" dirty="0">
                <a:latin typeface="Times New Roman"/>
                <a:cs typeface="Times New Roman"/>
              </a:rPr>
              <a:t>kabul</a:t>
            </a:r>
            <a:r>
              <a:rPr lang="tr-TR" sz="2400" spc="-50" dirty="0">
                <a:latin typeface="Times New Roman"/>
                <a:cs typeface="Times New Roman"/>
              </a:rPr>
              <a:t> </a:t>
            </a:r>
            <a:r>
              <a:rPr lang="tr-TR" sz="2400" spc="-5" dirty="0">
                <a:latin typeface="Times New Roman"/>
                <a:cs typeface="Times New Roman"/>
              </a:rPr>
              <a:t>edilir.</a:t>
            </a:r>
            <a:endParaRPr lang="tr-TR" sz="2400" dirty="0">
              <a:latin typeface="Times New Roman"/>
              <a:cs typeface="Times New Roman"/>
            </a:endParaRPr>
          </a:p>
          <a:p>
            <a:pPr marL="126364" indent="-114300">
              <a:spcBef>
                <a:spcPts val="1010"/>
              </a:spcBef>
              <a:buChar char="•"/>
              <a:tabLst>
                <a:tab pos="127000" algn="l"/>
              </a:tabLst>
            </a:pPr>
            <a:r>
              <a:rPr lang="tr-TR" sz="2400" spc="-5" dirty="0">
                <a:latin typeface="Times New Roman"/>
                <a:cs typeface="Times New Roman"/>
              </a:rPr>
              <a:t>Erken</a:t>
            </a:r>
            <a:r>
              <a:rPr lang="tr-TR" sz="2400" spc="5" dirty="0">
                <a:latin typeface="Times New Roman"/>
                <a:cs typeface="Times New Roman"/>
              </a:rPr>
              <a:t> </a:t>
            </a:r>
            <a:r>
              <a:rPr lang="tr-TR" sz="2400" spc="-10" dirty="0">
                <a:latin typeface="Times New Roman"/>
                <a:cs typeface="Times New Roman"/>
              </a:rPr>
              <a:t>dönem</a:t>
            </a:r>
            <a:r>
              <a:rPr lang="tr-TR" sz="2400" spc="20" dirty="0">
                <a:latin typeface="Times New Roman"/>
                <a:cs typeface="Times New Roman"/>
              </a:rPr>
              <a:t> MI </a:t>
            </a:r>
            <a:r>
              <a:rPr lang="tr-TR" sz="2400" spc="-5" dirty="0">
                <a:latin typeface="Times New Roman"/>
                <a:cs typeface="Times New Roman"/>
              </a:rPr>
              <a:t>ve</a:t>
            </a:r>
            <a:r>
              <a:rPr lang="tr-TR" sz="2400" spc="-15" dirty="0">
                <a:latin typeface="Times New Roman"/>
                <a:cs typeface="Times New Roman"/>
              </a:rPr>
              <a:t> </a:t>
            </a:r>
            <a:r>
              <a:rPr lang="tr-TR" sz="2400" spc="-5" dirty="0">
                <a:latin typeface="Times New Roman"/>
                <a:cs typeface="Times New Roman"/>
              </a:rPr>
              <a:t>ölüm</a:t>
            </a:r>
            <a:r>
              <a:rPr lang="tr-TR" sz="2400" spc="5" dirty="0">
                <a:latin typeface="Times New Roman"/>
                <a:cs typeface="Times New Roman"/>
              </a:rPr>
              <a:t> </a:t>
            </a:r>
            <a:r>
              <a:rPr lang="tr-TR" sz="2400" spc="-5" dirty="0">
                <a:latin typeface="Times New Roman"/>
                <a:cs typeface="Times New Roman"/>
              </a:rPr>
              <a:t>riski</a:t>
            </a:r>
            <a:r>
              <a:rPr lang="tr-TR" sz="2400" spc="-70" dirty="0">
                <a:latin typeface="Times New Roman"/>
                <a:cs typeface="Times New Roman"/>
              </a:rPr>
              <a:t> </a:t>
            </a:r>
            <a:r>
              <a:rPr lang="tr-TR" sz="2400" spc="-5" dirty="0">
                <a:latin typeface="Times New Roman"/>
                <a:cs typeface="Times New Roman"/>
              </a:rPr>
              <a:t>yüksektir</a:t>
            </a:r>
            <a:endParaRPr lang="tr-TR" sz="2400" dirty="0">
              <a:latin typeface="Times New Roman"/>
              <a:cs typeface="Times New Roman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546478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772BB53-B10D-4B92-3B4F-BA83E78E8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Akut Koroner Sendromlar(AKS)</a:t>
            </a:r>
            <a:endParaRPr lang="tr-TR" dirty="0"/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7D93699A-4E00-BFC3-B905-0120A69E8CA4}"/>
              </a:ext>
            </a:extLst>
          </p:cNvPr>
          <p:cNvSpPr/>
          <p:nvPr/>
        </p:nvSpPr>
        <p:spPr>
          <a:xfrm>
            <a:off x="727589" y="2142330"/>
            <a:ext cx="5909187" cy="350028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tr-TR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HİPOTANSİYON,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tr-TR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TERLEME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tr-TR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SİSTOLİK KALP YETMEZLİĞİ (S3 GALLOP)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tr-TR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MİTRAL KAPAK YETMEZLİĞİ (YENİ VEYA KÖTÜLEŞEN)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tr-TR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PULMONER ÖDEM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tr-TR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JUGULER VENÖZ DİSTANSİYON</a:t>
            </a:r>
          </a:p>
        </p:txBody>
      </p:sp>
      <p:sp>
        <p:nvSpPr>
          <p:cNvPr id="5" name="Ok: Sağ 4">
            <a:extLst>
              <a:ext uri="{FF2B5EF4-FFF2-40B4-BE49-F238E27FC236}">
                <a16:creationId xmlns:a16="http://schemas.microsoft.com/office/drawing/2014/main" id="{1924A1D8-6B22-6961-0737-64374B991176}"/>
              </a:ext>
            </a:extLst>
          </p:cNvPr>
          <p:cNvSpPr/>
          <p:nvPr/>
        </p:nvSpPr>
        <p:spPr>
          <a:xfrm>
            <a:off x="7108723" y="3631917"/>
            <a:ext cx="1140542" cy="471948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AFD84A7A-A79E-6510-7603-B242753542C1}"/>
              </a:ext>
            </a:extLst>
          </p:cNvPr>
          <p:cNvSpPr/>
          <p:nvPr/>
        </p:nvSpPr>
        <p:spPr>
          <a:xfrm>
            <a:off x="8502445" y="2220988"/>
            <a:ext cx="2851355" cy="301087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FİZİK MUAYENE BULGULARININ VALIĞI AKS İHTİMALİNİ YÜKSELTİR</a:t>
            </a:r>
          </a:p>
        </p:txBody>
      </p:sp>
    </p:spTree>
    <p:extLst>
      <p:ext uri="{BB962C8B-B14F-4D97-AF65-F5344CB8AC3E}">
        <p14:creationId xmlns:p14="http://schemas.microsoft.com/office/powerpoint/2010/main" val="16894327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FC012F5-A7C6-043B-EE93-C673E6C0C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Akut Koroner Sendromlar(AKS)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FCD8C51-CC44-8B1C-DC39-EBEF7496C9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tr-TR" sz="2800" b="1" dirty="0" err="1">
                <a:latin typeface="Times New Roman" pitchFamily="18" charset="0"/>
                <a:cs typeface="Times New Roman" pitchFamily="18" charset="0"/>
              </a:rPr>
              <a:t>AKS’lerin</a:t>
            </a:r>
            <a:r>
              <a:rPr lang="tr-TR" sz="2800" b="1" dirty="0">
                <a:latin typeface="Times New Roman" pitchFamily="18" charset="0"/>
                <a:cs typeface="Times New Roman" pitchFamily="18" charset="0"/>
              </a:rPr>
              <a:t> %40’ında göğüs ağrısı baskın semptom değil!!!!</a:t>
            </a:r>
          </a:p>
          <a:p>
            <a:pPr>
              <a:buNone/>
            </a:pPr>
            <a:endParaRPr lang="tr-TR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tr-TR" sz="2800" dirty="0">
                <a:latin typeface="Times New Roman" pitchFamily="18" charset="0"/>
                <a:cs typeface="Times New Roman" pitchFamily="18" charset="0"/>
              </a:rPr>
              <a:t>• İstirahatte ve daha az hareketle artan nefes darlığı</a:t>
            </a:r>
          </a:p>
          <a:p>
            <a:pPr>
              <a:buNone/>
            </a:pPr>
            <a:endParaRPr lang="tr-TR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tr-TR" sz="2800" dirty="0">
                <a:latin typeface="Times New Roman" pitchFamily="18" charset="0"/>
                <a:cs typeface="Times New Roman" pitchFamily="18" charset="0"/>
              </a:rPr>
              <a:t>• Omuz, kol ve çenede ağrı</a:t>
            </a:r>
            <a:r>
              <a:rPr lang="tr-TR" dirty="0">
                <a:latin typeface="Times New Roman" pitchFamily="18" charset="0"/>
                <a:cs typeface="Times New Roman" pitchFamily="18" charset="0"/>
              </a:rPr>
              <a:t>-yanma hissi</a:t>
            </a:r>
            <a:endParaRPr lang="tr-TR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tr-TR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tr-TR" sz="2800" dirty="0">
                <a:latin typeface="Times New Roman" pitchFamily="18" charset="0"/>
                <a:cs typeface="Times New Roman" pitchFamily="18" charset="0"/>
              </a:rPr>
              <a:t>• Bulantı, kusma, sersemlik, terleme</a:t>
            </a:r>
          </a:p>
          <a:p>
            <a:pPr>
              <a:buNone/>
            </a:pPr>
            <a:endParaRPr lang="tr-TR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tr-TR" sz="2800" dirty="0">
                <a:latin typeface="Times New Roman" pitchFamily="18" charset="0"/>
                <a:cs typeface="Times New Roman" pitchFamily="18" charset="0"/>
              </a:rPr>
              <a:t>• Bilinç durumunda ani değişiklik</a:t>
            </a:r>
          </a:p>
          <a:p>
            <a:pPr>
              <a:buNone/>
            </a:pPr>
            <a:endParaRPr lang="tr-TR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tr-TR" sz="2800" dirty="0">
                <a:latin typeface="Times New Roman" pitchFamily="18" charset="0"/>
                <a:cs typeface="Times New Roman" pitchFamily="18" charset="0"/>
              </a:rPr>
              <a:t>• Dm, ileri yaş, kadın cinsiyet, psikiyatrik rahatsızlıklarda </a:t>
            </a:r>
            <a:r>
              <a:rPr lang="tr-TR" sz="2800" dirty="0" err="1">
                <a:latin typeface="Times New Roman" pitchFamily="18" charset="0"/>
                <a:cs typeface="Times New Roman" pitchFamily="18" charset="0"/>
              </a:rPr>
              <a:t>atipik</a:t>
            </a:r>
            <a:r>
              <a:rPr lang="tr-TR" sz="2800" dirty="0">
                <a:latin typeface="Times New Roman" pitchFamily="18" charset="0"/>
                <a:cs typeface="Times New Roman" pitchFamily="18" charset="0"/>
              </a:rPr>
              <a:t> seyredebilir (%30)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247082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D949604-2D04-9CF1-7722-A1C77AA0F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Akut Koroner Sendromlar(AKS)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8A09346-D827-B553-E491-A0A1951E4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884" y="1530657"/>
            <a:ext cx="10515600" cy="4693162"/>
          </a:xfrm>
        </p:spPr>
        <p:txBody>
          <a:bodyPr>
            <a:normAutofit lnSpcReduction="10000"/>
          </a:bodyPr>
          <a:lstStyle/>
          <a:p>
            <a:pPr marL="12700">
              <a:spcBef>
                <a:spcPts val="100"/>
              </a:spcBef>
            </a:pPr>
            <a:r>
              <a:rPr lang="tr-TR" sz="2400" b="1" spc="-5" dirty="0">
                <a:latin typeface="Times New Roman"/>
                <a:cs typeface="Times New Roman"/>
              </a:rPr>
              <a:t>Akut</a:t>
            </a:r>
            <a:r>
              <a:rPr lang="tr-TR" sz="2400" b="1" spc="-40" dirty="0">
                <a:latin typeface="Times New Roman"/>
                <a:cs typeface="Times New Roman"/>
              </a:rPr>
              <a:t> </a:t>
            </a:r>
            <a:r>
              <a:rPr lang="tr-TR" sz="2400" b="1" spc="-5" dirty="0" err="1">
                <a:latin typeface="Times New Roman"/>
                <a:cs typeface="Times New Roman"/>
              </a:rPr>
              <a:t>Miyokard</a:t>
            </a:r>
            <a:r>
              <a:rPr lang="tr-TR" sz="2400" b="1" spc="15" dirty="0">
                <a:latin typeface="Times New Roman"/>
                <a:cs typeface="Times New Roman"/>
              </a:rPr>
              <a:t> </a:t>
            </a:r>
            <a:r>
              <a:rPr lang="tr-TR" sz="2400" b="1" spc="-20" dirty="0" err="1">
                <a:latin typeface="Times New Roman"/>
                <a:cs typeface="Times New Roman"/>
              </a:rPr>
              <a:t>İnfarktüsü</a:t>
            </a:r>
            <a:endParaRPr lang="tr-TR" sz="2400" b="1" spc="-20" dirty="0">
              <a:latin typeface="Times New Roman"/>
              <a:cs typeface="Times New Roman"/>
            </a:endParaRPr>
          </a:p>
          <a:p>
            <a:pPr marL="12700">
              <a:spcBef>
                <a:spcPts val="100"/>
              </a:spcBef>
            </a:pPr>
            <a:endParaRPr lang="tr-TR" sz="2400" dirty="0">
              <a:latin typeface="Times New Roman"/>
              <a:cs typeface="Times New Roman"/>
            </a:endParaRPr>
          </a:p>
          <a:p>
            <a:pPr marL="354966" indent="-342900">
              <a:buFont typeface="Wingdings" panose="05000000000000000000" pitchFamily="2" charset="2"/>
              <a:buChar char="Ø"/>
              <a:tabLst>
                <a:tab pos="116839" algn="l"/>
              </a:tabLst>
            </a:pPr>
            <a:r>
              <a:rPr lang="tr-TR" sz="2400" spc="-5" dirty="0">
                <a:latin typeface="Times New Roman"/>
                <a:cs typeface="Times New Roman"/>
              </a:rPr>
              <a:t>Ağrı</a:t>
            </a:r>
            <a:r>
              <a:rPr lang="tr-TR" sz="2400" spc="15" dirty="0">
                <a:latin typeface="Times New Roman"/>
                <a:cs typeface="Times New Roman"/>
              </a:rPr>
              <a:t> </a:t>
            </a:r>
            <a:r>
              <a:rPr lang="tr-TR" sz="2400" dirty="0">
                <a:latin typeface="Times New Roman"/>
                <a:cs typeface="Times New Roman"/>
              </a:rPr>
              <a:t>20</a:t>
            </a:r>
            <a:r>
              <a:rPr lang="tr-TR" sz="2400" spc="-20" dirty="0">
                <a:latin typeface="Times New Roman"/>
                <a:cs typeface="Times New Roman"/>
              </a:rPr>
              <a:t> </a:t>
            </a:r>
            <a:r>
              <a:rPr lang="tr-TR" sz="2400" spc="-10" dirty="0" err="1">
                <a:latin typeface="Times New Roman"/>
                <a:cs typeface="Times New Roman"/>
              </a:rPr>
              <a:t>dakıkadan</a:t>
            </a:r>
            <a:r>
              <a:rPr lang="tr-TR" sz="2400" spc="50" dirty="0">
                <a:latin typeface="Times New Roman"/>
                <a:cs typeface="Times New Roman"/>
              </a:rPr>
              <a:t> </a:t>
            </a:r>
            <a:r>
              <a:rPr lang="tr-TR" sz="2400" spc="-5" dirty="0">
                <a:latin typeface="Times New Roman"/>
                <a:cs typeface="Times New Roman"/>
              </a:rPr>
              <a:t>uzun</a:t>
            </a:r>
            <a:r>
              <a:rPr lang="tr-TR" sz="2400" spc="-15" dirty="0">
                <a:latin typeface="Times New Roman"/>
                <a:cs typeface="Times New Roman"/>
              </a:rPr>
              <a:t> </a:t>
            </a:r>
            <a:r>
              <a:rPr lang="tr-TR" sz="2400" spc="-5" dirty="0">
                <a:latin typeface="Times New Roman"/>
                <a:cs typeface="Times New Roman"/>
              </a:rPr>
              <a:t>ve </a:t>
            </a:r>
            <a:r>
              <a:rPr lang="tr-TR" sz="2400" spc="-5" dirty="0" err="1">
                <a:latin typeface="Times New Roman"/>
                <a:cs typeface="Times New Roman"/>
              </a:rPr>
              <a:t>ciddidir.Nefes</a:t>
            </a:r>
            <a:r>
              <a:rPr lang="tr-TR" sz="2400" spc="5" dirty="0">
                <a:latin typeface="Times New Roman"/>
                <a:cs typeface="Times New Roman"/>
              </a:rPr>
              <a:t> </a:t>
            </a:r>
            <a:r>
              <a:rPr lang="tr-TR" sz="2400" spc="-5" dirty="0">
                <a:latin typeface="Times New Roman"/>
                <a:cs typeface="Times New Roman"/>
              </a:rPr>
              <a:t>darlığı,</a:t>
            </a:r>
            <a:r>
              <a:rPr lang="tr-TR" sz="2400" spc="-20" dirty="0">
                <a:latin typeface="Times New Roman"/>
                <a:cs typeface="Times New Roman"/>
              </a:rPr>
              <a:t> </a:t>
            </a:r>
            <a:r>
              <a:rPr lang="tr-TR" sz="2400" spc="-5" dirty="0">
                <a:latin typeface="Times New Roman"/>
                <a:cs typeface="Times New Roman"/>
              </a:rPr>
              <a:t>terleme</a:t>
            </a:r>
            <a:r>
              <a:rPr lang="tr-TR" sz="2400" spc="-30" dirty="0">
                <a:latin typeface="Times New Roman"/>
                <a:cs typeface="Times New Roman"/>
              </a:rPr>
              <a:t> </a:t>
            </a:r>
            <a:r>
              <a:rPr lang="tr-TR" sz="2400" spc="-5" dirty="0">
                <a:latin typeface="Times New Roman"/>
                <a:cs typeface="Times New Roman"/>
              </a:rPr>
              <a:t>ve </a:t>
            </a:r>
            <a:r>
              <a:rPr lang="tr-TR" sz="2400" spc="-10" dirty="0">
                <a:latin typeface="Times New Roman"/>
                <a:cs typeface="Times New Roman"/>
              </a:rPr>
              <a:t>bulantı</a:t>
            </a:r>
            <a:r>
              <a:rPr lang="tr-TR" sz="2400" spc="30" dirty="0">
                <a:latin typeface="Times New Roman"/>
                <a:cs typeface="Times New Roman"/>
              </a:rPr>
              <a:t> </a:t>
            </a:r>
            <a:r>
              <a:rPr lang="tr-TR" sz="2400" spc="-5" dirty="0">
                <a:latin typeface="Times New Roman"/>
                <a:cs typeface="Times New Roman"/>
              </a:rPr>
              <a:t>eşlik</a:t>
            </a:r>
            <a:r>
              <a:rPr lang="tr-TR" sz="2400" dirty="0">
                <a:latin typeface="Times New Roman"/>
                <a:cs typeface="Times New Roman"/>
              </a:rPr>
              <a:t> </a:t>
            </a:r>
            <a:r>
              <a:rPr lang="tr-TR" sz="2400" spc="-5" dirty="0">
                <a:latin typeface="Times New Roman"/>
                <a:cs typeface="Times New Roman"/>
              </a:rPr>
              <a:t>edebilir.</a:t>
            </a:r>
          </a:p>
          <a:p>
            <a:pPr marL="354966" indent="-342900">
              <a:buFont typeface="Wingdings" panose="05000000000000000000" pitchFamily="2" charset="2"/>
              <a:buChar char="Ø"/>
              <a:tabLst>
                <a:tab pos="116839" algn="l"/>
              </a:tabLst>
            </a:pPr>
            <a:endParaRPr lang="tr-TR" sz="2400" dirty="0">
              <a:latin typeface="Times New Roman"/>
              <a:cs typeface="Times New Roman"/>
            </a:endParaRPr>
          </a:p>
          <a:p>
            <a:pPr marR="395605">
              <a:spcBef>
                <a:spcPts val="1000"/>
              </a:spcBef>
              <a:buFont typeface="Wingdings" panose="05000000000000000000" pitchFamily="2" charset="2"/>
              <a:buChar char="Ø"/>
              <a:tabLst>
                <a:tab pos="127000" algn="l"/>
              </a:tabLst>
            </a:pPr>
            <a:r>
              <a:rPr lang="tr-TR" sz="2400" dirty="0">
                <a:latin typeface="Times New Roman"/>
                <a:cs typeface="Times New Roman"/>
              </a:rPr>
              <a:t>Risk</a:t>
            </a:r>
            <a:r>
              <a:rPr lang="tr-TR" sz="2400" spc="5" dirty="0">
                <a:latin typeface="Times New Roman"/>
                <a:cs typeface="Times New Roman"/>
              </a:rPr>
              <a:t> </a:t>
            </a:r>
            <a:r>
              <a:rPr lang="tr-TR" sz="2400" spc="-5" dirty="0">
                <a:latin typeface="Times New Roman"/>
                <a:cs typeface="Times New Roman"/>
              </a:rPr>
              <a:t>sınıflaması</a:t>
            </a:r>
            <a:r>
              <a:rPr lang="tr-TR" sz="2400" spc="-20" dirty="0">
                <a:latin typeface="Times New Roman"/>
                <a:cs typeface="Times New Roman"/>
              </a:rPr>
              <a:t> </a:t>
            </a:r>
            <a:r>
              <a:rPr lang="tr-TR" sz="2400" spc="-5" dirty="0">
                <a:latin typeface="Times New Roman"/>
                <a:cs typeface="Times New Roman"/>
              </a:rPr>
              <a:t>ve</a:t>
            </a:r>
            <a:r>
              <a:rPr lang="tr-TR" sz="2400" spc="20" dirty="0">
                <a:latin typeface="Times New Roman"/>
                <a:cs typeface="Times New Roman"/>
              </a:rPr>
              <a:t> </a:t>
            </a:r>
            <a:r>
              <a:rPr lang="tr-TR" sz="2400" spc="-10" dirty="0" err="1">
                <a:latin typeface="Times New Roman"/>
                <a:cs typeface="Times New Roman"/>
              </a:rPr>
              <a:t>miyokard</a:t>
            </a:r>
            <a:r>
              <a:rPr lang="tr-TR" sz="2400" spc="45" dirty="0">
                <a:latin typeface="Times New Roman"/>
                <a:cs typeface="Times New Roman"/>
              </a:rPr>
              <a:t> </a:t>
            </a:r>
            <a:r>
              <a:rPr lang="tr-TR" sz="2400" spc="-5" dirty="0" err="1">
                <a:latin typeface="Times New Roman"/>
                <a:cs typeface="Times New Roman"/>
              </a:rPr>
              <a:t>iskemisini</a:t>
            </a:r>
            <a:r>
              <a:rPr lang="tr-TR" sz="2400" spc="10" dirty="0">
                <a:latin typeface="Times New Roman"/>
                <a:cs typeface="Times New Roman"/>
              </a:rPr>
              <a:t> </a:t>
            </a:r>
            <a:r>
              <a:rPr lang="tr-TR" sz="2400" spc="-5" dirty="0">
                <a:latin typeface="Times New Roman"/>
                <a:cs typeface="Times New Roman"/>
              </a:rPr>
              <a:t>gösterme</a:t>
            </a:r>
            <a:r>
              <a:rPr lang="tr-TR" sz="2400" spc="-55" dirty="0">
                <a:latin typeface="Times New Roman"/>
                <a:cs typeface="Times New Roman"/>
              </a:rPr>
              <a:t> </a:t>
            </a:r>
            <a:r>
              <a:rPr lang="tr-TR" sz="2400" spc="-5" dirty="0">
                <a:latin typeface="Times New Roman"/>
                <a:cs typeface="Times New Roman"/>
              </a:rPr>
              <a:t>açısından</a:t>
            </a:r>
            <a:r>
              <a:rPr lang="tr-TR" sz="2400" spc="30" dirty="0">
                <a:latin typeface="Times New Roman"/>
                <a:cs typeface="Times New Roman"/>
              </a:rPr>
              <a:t> </a:t>
            </a:r>
            <a:r>
              <a:rPr lang="tr-TR" sz="2400" spc="-5" dirty="0">
                <a:latin typeface="Times New Roman"/>
                <a:cs typeface="Times New Roman"/>
              </a:rPr>
              <a:t>EKG </a:t>
            </a:r>
            <a:r>
              <a:rPr lang="tr-TR" sz="2400" spc="-360" dirty="0">
                <a:latin typeface="Times New Roman"/>
                <a:cs typeface="Times New Roman"/>
              </a:rPr>
              <a:t> </a:t>
            </a:r>
            <a:r>
              <a:rPr lang="tr-TR" sz="2400" spc="-10" dirty="0">
                <a:latin typeface="Times New Roman"/>
                <a:cs typeface="Times New Roman"/>
              </a:rPr>
              <a:t>oldukça</a:t>
            </a:r>
            <a:r>
              <a:rPr lang="tr-TR" sz="2400" spc="-50" dirty="0">
                <a:latin typeface="Times New Roman"/>
                <a:cs typeface="Times New Roman"/>
              </a:rPr>
              <a:t> </a:t>
            </a:r>
            <a:r>
              <a:rPr lang="tr-TR" sz="2400" spc="-30" dirty="0">
                <a:latin typeface="Times New Roman"/>
                <a:cs typeface="Times New Roman"/>
              </a:rPr>
              <a:t>faydalıdır.</a:t>
            </a:r>
          </a:p>
          <a:p>
            <a:pPr marR="395605">
              <a:spcBef>
                <a:spcPts val="1000"/>
              </a:spcBef>
              <a:buFont typeface="Wingdings" panose="05000000000000000000" pitchFamily="2" charset="2"/>
              <a:buChar char="Ø"/>
              <a:tabLst>
                <a:tab pos="127000" algn="l"/>
              </a:tabLst>
            </a:pPr>
            <a:endParaRPr lang="tr-TR" sz="2400" spc="-30" dirty="0">
              <a:latin typeface="Times New Roman"/>
              <a:cs typeface="Times New Roman"/>
            </a:endParaRPr>
          </a:p>
          <a:p>
            <a:pPr marL="354964" indent="-342900">
              <a:spcBef>
                <a:spcPts val="994"/>
              </a:spcBef>
              <a:buFont typeface="Wingdings" panose="05000000000000000000" pitchFamily="2" charset="2"/>
              <a:buChar char="Ø"/>
              <a:tabLst>
                <a:tab pos="127000" algn="l"/>
              </a:tabLst>
            </a:pPr>
            <a:r>
              <a:rPr lang="tr-TR" sz="2400" spc="-5" dirty="0">
                <a:latin typeface="Times New Roman"/>
                <a:cs typeface="Times New Roman"/>
              </a:rPr>
              <a:t>Tipik göğüs</a:t>
            </a:r>
            <a:r>
              <a:rPr lang="tr-TR" sz="2400" spc="-50" dirty="0">
                <a:latin typeface="Times New Roman"/>
                <a:cs typeface="Times New Roman"/>
              </a:rPr>
              <a:t> </a:t>
            </a:r>
            <a:r>
              <a:rPr lang="tr-TR" sz="2400" spc="-5" dirty="0">
                <a:latin typeface="Times New Roman"/>
                <a:cs typeface="Times New Roman"/>
              </a:rPr>
              <a:t>ağrısı,</a:t>
            </a:r>
            <a:r>
              <a:rPr lang="tr-TR" sz="2400" spc="10" dirty="0">
                <a:latin typeface="Times New Roman"/>
                <a:cs typeface="Times New Roman"/>
              </a:rPr>
              <a:t> </a:t>
            </a:r>
            <a:r>
              <a:rPr lang="tr-TR" sz="2400" spc="-5" dirty="0">
                <a:latin typeface="Times New Roman"/>
                <a:cs typeface="Times New Roman"/>
              </a:rPr>
              <a:t>EKG</a:t>
            </a:r>
            <a:r>
              <a:rPr lang="tr-TR" sz="2400" spc="5" dirty="0">
                <a:latin typeface="Times New Roman"/>
                <a:cs typeface="Times New Roman"/>
              </a:rPr>
              <a:t> </a:t>
            </a:r>
            <a:r>
              <a:rPr lang="tr-TR" sz="2400" spc="-5" dirty="0">
                <a:latin typeface="Times New Roman"/>
                <a:cs typeface="Times New Roman"/>
              </a:rPr>
              <a:t>bulgusu</a:t>
            </a:r>
            <a:r>
              <a:rPr lang="tr-TR" sz="2400" spc="5" dirty="0">
                <a:latin typeface="Times New Roman"/>
                <a:cs typeface="Times New Roman"/>
              </a:rPr>
              <a:t> </a:t>
            </a:r>
            <a:r>
              <a:rPr lang="tr-TR" sz="2400" spc="-5" dirty="0">
                <a:latin typeface="Times New Roman"/>
                <a:cs typeface="Times New Roman"/>
              </a:rPr>
              <a:t>ve</a:t>
            </a:r>
            <a:r>
              <a:rPr lang="tr-TR" sz="2400" spc="5" dirty="0">
                <a:latin typeface="Times New Roman"/>
                <a:cs typeface="Times New Roman"/>
              </a:rPr>
              <a:t> </a:t>
            </a:r>
            <a:r>
              <a:rPr lang="tr-TR" sz="2400" spc="-5" dirty="0">
                <a:latin typeface="Times New Roman"/>
                <a:cs typeface="Times New Roman"/>
              </a:rPr>
              <a:t>enzim</a:t>
            </a:r>
            <a:r>
              <a:rPr lang="tr-TR" sz="2400" spc="5" dirty="0">
                <a:latin typeface="Times New Roman"/>
                <a:cs typeface="Times New Roman"/>
              </a:rPr>
              <a:t> </a:t>
            </a:r>
            <a:r>
              <a:rPr lang="tr-TR" sz="2400" spc="-5" dirty="0">
                <a:latin typeface="Times New Roman"/>
                <a:cs typeface="Times New Roman"/>
              </a:rPr>
              <a:t>değişikliklerinden</a:t>
            </a:r>
            <a:r>
              <a:rPr lang="tr-TR" sz="2400" spc="40" dirty="0">
                <a:latin typeface="Times New Roman"/>
                <a:cs typeface="Times New Roman"/>
              </a:rPr>
              <a:t> </a:t>
            </a:r>
            <a:r>
              <a:rPr lang="tr-TR" sz="2400" dirty="0">
                <a:latin typeface="Times New Roman"/>
                <a:cs typeface="Times New Roman"/>
              </a:rPr>
              <a:t>iki</a:t>
            </a:r>
            <a:r>
              <a:rPr lang="tr-TR" sz="2400" spc="-20" dirty="0">
                <a:latin typeface="Times New Roman"/>
                <a:cs typeface="Times New Roman"/>
              </a:rPr>
              <a:t> </a:t>
            </a:r>
            <a:r>
              <a:rPr lang="tr-TR" sz="2400" spc="-15" dirty="0">
                <a:latin typeface="Times New Roman"/>
                <a:cs typeface="Times New Roman"/>
              </a:rPr>
              <a:t>tanesinin</a:t>
            </a:r>
            <a:r>
              <a:rPr lang="tr-TR" sz="2400" dirty="0">
                <a:latin typeface="Times New Roman"/>
                <a:cs typeface="Times New Roman"/>
              </a:rPr>
              <a:t> </a:t>
            </a:r>
            <a:r>
              <a:rPr lang="tr-TR" sz="2400" spc="-5" dirty="0">
                <a:latin typeface="Times New Roman"/>
                <a:cs typeface="Times New Roman"/>
              </a:rPr>
              <a:t>pozitif</a:t>
            </a:r>
            <a:r>
              <a:rPr lang="tr-TR" sz="2400" spc="-15" dirty="0">
                <a:latin typeface="Times New Roman"/>
                <a:cs typeface="Times New Roman"/>
              </a:rPr>
              <a:t> </a:t>
            </a:r>
            <a:r>
              <a:rPr lang="tr-TR" sz="2400" spc="-5" dirty="0">
                <a:latin typeface="Times New Roman"/>
                <a:cs typeface="Times New Roman"/>
              </a:rPr>
              <a:t>olması</a:t>
            </a:r>
            <a:r>
              <a:rPr lang="tr-TR" sz="2400" spc="-25" dirty="0">
                <a:latin typeface="Times New Roman"/>
                <a:cs typeface="Times New Roman"/>
              </a:rPr>
              <a:t> </a:t>
            </a:r>
            <a:r>
              <a:rPr lang="tr-TR" sz="2400" spc="-35" dirty="0">
                <a:latin typeface="Times New Roman"/>
                <a:cs typeface="Times New Roman"/>
              </a:rPr>
              <a:t>tanı</a:t>
            </a:r>
            <a:r>
              <a:rPr lang="tr-TR" sz="2400" dirty="0">
                <a:latin typeface="Times New Roman"/>
                <a:cs typeface="Times New Roman"/>
              </a:rPr>
              <a:t> için</a:t>
            </a:r>
            <a:r>
              <a:rPr lang="tr-TR" sz="2400" spc="-65" dirty="0">
                <a:latin typeface="Times New Roman"/>
                <a:cs typeface="Times New Roman"/>
              </a:rPr>
              <a:t> </a:t>
            </a:r>
            <a:r>
              <a:rPr lang="tr-TR" sz="2400" spc="-5" dirty="0">
                <a:latin typeface="Times New Roman"/>
                <a:cs typeface="Times New Roman"/>
              </a:rPr>
              <a:t>yeterlidir.</a:t>
            </a:r>
          </a:p>
          <a:p>
            <a:pPr marL="354964" indent="-342900">
              <a:spcBef>
                <a:spcPts val="994"/>
              </a:spcBef>
              <a:buFont typeface="Wingdings" panose="05000000000000000000" pitchFamily="2" charset="2"/>
              <a:buChar char="Ø"/>
              <a:tabLst>
                <a:tab pos="127000" algn="l"/>
              </a:tabLst>
            </a:pPr>
            <a:endParaRPr lang="tr-TR" sz="2400" dirty="0">
              <a:latin typeface="Times New Roman"/>
              <a:cs typeface="Times New Roman"/>
            </a:endParaRPr>
          </a:p>
          <a:p>
            <a:pPr marL="354964" indent="-342900">
              <a:spcBef>
                <a:spcPts val="1010"/>
              </a:spcBef>
              <a:buFont typeface="Wingdings" panose="05000000000000000000" pitchFamily="2" charset="2"/>
              <a:buChar char="Ø"/>
              <a:tabLst>
                <a:tab pos="127000" algn="l"/>
              </a:tabLst>
            </a:pPr>
            <a:r>
              <a:rPr lang="tr-TR" sz="2400" spc="-5" dirty="0">
                <a:latin typeface="Times New Roman"/>
                <a:cs typeface="Times New Roman"/>
              </a:rPr>
              <a:t>Normal</a:t>
            </a:r>
            <a:r>
              <a:rPr lang="tr-TR" sz="2400" spc="-40" dirty="0">
                <a:latin typeface="Times New Roman"/>
                <a:cs typeface="Times New Roman"/>
              </a:rPr>
              <a:t> </a:t>
            </a:r>
            <a:r>
              <a:rPr lang="tr-TR" sz="2400" spc="-5" dirty="0">
                <a:latin typeface="Times New Roman"/>
                <a:cs typeface="Times New Roman"/>
              </a:rPr>
              <a:t>EKG</a:t>
            </a:r>
            <a:r>
              <a:rPr lang="tr-TR" sz="2400" spc="-15" dirty="0">
                <a:latin typeface="Times New Roman"/>
                <a:cs typeface="Times New Roman"/>
              </a:rPr>
              <a:t> </a:t>
            </a:r>
            <a:r>
              <a:rPr lang="tr-TR" sz="2400" spc="-5" dirty="0">
                <a:latin typeface="Times New Roman"/>
                <a:cs typeface="Times New Roman"/>
              </a:rPr>
              <a:t>ve</a:t>
            </a:r>
            <a:r>
              <a:rPr lang="tr-TR" sz="2400" spc="5" dirty="0">
                <a:latin typeface="Times New Roman"/>
                <a:cs typeface="Times New Roman"/>
              </a:rPr>
              <a:t> </a:t>
            </a:r>
            <a:r>
              <a:rPr lang="tr-TR" sz="2400" spc="-5" dirty="0" err="1">
                <a:latin typeface="Times New Roman"/>
                <a:cs typeface="Times New Roman"/>
              </a:rPr>
              <a:t>kardiak</a:t>
            </a:r>
            <a:r>
              <a:rPr lang="tr-TR" sz="2400" spc="20" dirty="0">
                <a:latin typeface="Times New Roman"/>
                <a:cs typeface="Times New Roman"/>
              </a:rPr>
              <a:t> </a:t>
            </a:r>
            <a:r>
              <a:rPr lang="tr-TR" sz="2400" spc="-5" dirty="0">
                <a:latin typeface="Times New Roman"/>
                <a:cs typeface="Times New Roman"/>
              </a:rPr>
              <a:t>enzimleri</a:t>
            </a:r>
            <a:r>
              <a:rPr lang="tr-TR" sz="2400" spc="5" dirty="0">
                <a:latin typeface="Times New Roman"/>
                <a:cs typeface="Times New Roman"/>
              </a:rPr>
              <a:t> </a:t>
            </a:r>
            <a:r>
              <a:rPr lang="tr-TR" sz="2400" spc="-5" dirty="0">
                <a:latin typeface="Times New Roman"/>
                <a:cs typeface="Times New Roman"/>
              </a:rPr>
              <a:t>olup</a:t>
            </a:r>
            <a:r>
              <a:rPr lang="tr-TR" sz="2400" spc="-65" dirty="0">
                <a:latin typeface="Times New Roman"/>
                <a:cs typeface="Times New Roman"/>
              </a:rPr>
              <a:t> </a:t>
            </a:r>
            <a:r>
              <a:rPr lang="tr-TR" sz="2400" spc="-25" dirty="0">
                <a:latin typeface="Times New Roman"/>
                <a:cs typeface="Times New Roman"/>
              </a:rPr>
              <a:t>taburcu</a:t>
            </a:r>
            <a:r>
              <a:rPr lang="tr-TR" sz="2400" spc="20" dirty="0">
                <a:latin typeface="Times New Roman"/>
                <a:cs typeface="Times New Roman"/>
              </a:rPr>
              <a:t> </a:t>
            </a:r>
            <a:r>
              <a:rPr lang="tr-TR" sz="2400" spc="-5" dirty="0">
                <a:latin typeface="Times New Roman"/>
                <a:cs typeface="Times New Roman"/>
              </a:rPr>
              <a:t>edilen </a:t>
            </a:r>
            <a:r>
              <a:rPr lang="tr-TR" sz="2400" spc="-20" dirty="0">
                <a:latin typeface="Times New Roman"/>
                <a:cs typeface="Times New Roman"/>
              </a:rPr>
              <a:t>hastaların </a:t>
            </a:r>
            <a:r>
              <a:rPr lang="tr-TR" sz="2400" dirty="0">
                <a:latin typeface="Times New Roman"/>
                <a:cs typeface="Times New Roman"/>
              </a:rPr>
              <a:t>%2.2</a:t>
            </a:r>
            <a:r>
              <a:rPr lang="tr-TR" sz="2400" spc="5" dirty="0">
                <a:latin typeface="Times New Roman"/>
                <a:cs typeface="Times New Roman"/>
              </a:rPr>
              <a:t>6</a:t>
            </a:r>
            <a:r>
              <a:rPr lang="tr-TR" sz="2400" dirty="0">
                <a:latin typeface="Times New Roman"/>
                <a:cs typeface="Times New Roman"/>
              </a:rPr>
              <a:t>’</a:t>
            </a:r>
            <a:r>
              <a:rPr lang="tr-TR" sz="2400" spc="5" dirty="0">
                <a:latin typeface="Times New Roman"/>
                <a:cs typeface="Times New Roman"/>
              </a:rPr>
              <a:t>s</a:t>
            </a:r>
            <a:r>
              <a:rPr lang="tr-TR" sz="2400" dirty="0">
                <a:latin typeface="Times New Roman"/>
                <a:cs typeface="Times New Roman"/>
              </a:rPr>
              <a:t>ı akut MI!!!!!</a:t>
            </a: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086223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İçerik Yer Tutucusu 8">
            <a:extLst>
              <a:ext uri="{FF2B5EF4-FFF2-40B4-BE49-F238E27FC236}">
                <a16:creationId xmlns:a16="http://schemas.microsoft.com/office/drawing/2014/main" id="{07D9624D-3340-1817-0941-2ADA4CCEA7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4576" y="331121"/>
            <a:ext cx="8478922" cy="5994697"/>
          </a:xfrm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id="{EA2ABEDF-83E5-622F-0604-8E7B3C64D521}"/>
              </a:ext>
            </a:extLst>
          </p:cNvPr>
          <p:cNvSpPr txBox="1"/>
          <p:nvPr/>
        </p:nvSpPr>
        <p:spPr>
          <a:xfrm>
            <a:off x="7954297" y="632581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© 2024 UpToDate, Inc. All rights reserved.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327555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C82CAD47-2128-2F03-97AF-672F1B790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393" y="188695"/>
            <a:ext cx="8872852" cy="648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091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028E0F8-8909-EA93-DC35-B1DB7245D0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7330" indent="0" algn="ctr">
              <a:buNone/>
            </a:pPr>
            <a:r>
              <a:rPr lang="tr-TR" sz="2800" b="1" spc="-5" dirty="0">
                <a:solidFill>
                  <a:prstClr val="black"/>
                </a:solidFill>
                <a:cs typeface="Calibri"/>
              </a:rPr>
              <a:t>AKS</a:t>
            </a:r>
            <a:r>
              <a:rPr lang="tr-TR" sz="2800" b="1" spc="-20" dirty="0">
                <a:solidFill>
                  <a:prstClr val="black"/>
                </a:solidFill>
                <a:cs typeface="Calibri"/>
              </a:rPr>
              <a:t> </a:t>
            </a:r>
            <a:r>
              <a:rPr lang="tr-TR" sz="2800" b="1" spc="-15" dirty="0">
                <a:solidFill>
                  <a:prstClr val="black"/>
                </a:solidFill>
                <a:cs typeface="Calibri"/>
              </a:rPr>
              <a:t>HASTASININ </a:t>
            </a:r>
            <a:r>
              <a:rPr lang="tr-TR" sz="2800" b="1" spc="-5" dirty="0">
                <a:solidFill>
                  <a:prstClr val="black"/>
                </a:solidFill>
                <a:cs typeface="Calibri"/>
              </a:rPr>
              <a:t>YÖNLENDİRİLMESİ</a:t>
            </a:r>
          </a:p>
          <a:p>
            <a:pPr marL="227330" indent="0" algn="ctr">
              <a:buNone/>
            </a:pPr>
            <a:endParaRPr lang="tr-TR" sz="2800" dirty="0">
              <a:solidFill>
                <a:prstClr val="black"/>
              </a:solidFill>
              <a:cs typeface="Calibri"/>
            </a:endParaRPr>
          </a:p>
          <a:p>
            <a:pPr marL="548005" marR="303530" indent="-457200">
              <a:lnSpc>
                <a:spcPts val="1390"/>
              </a:lnSpc>
              <a:spcBef>
                <a:spcPts val="160"/>
              </a:spcBef>
              <a:buFont typeface="Wingdings" panose="05000000000000000000" pitchFamily="2" charset="2"/>
              <a:buChar char="Ø"/>
              <a:tabLst>
                <a:tab pos="320040" algn="l"/>
              </a:tabLst>
            </a:pPr>
            <a:r>
              <a:rPr lang="tr-TR" sz="2800" spc="-5" dirty="0">
                <a:solidFill>
                  <a:prstClr val="black"/>
                </a:solidFill>
                <a:cs typeface="Calibri"/>
              </a:rPr>
              <a:t>AKS</a:t>
            </a:r>
            <a:r>
              <a:rPr lang="tr-TR" sz="2800" spc="10" dirty="0">
                <a:solidFill>
                  <a:prstClr val="black"/>
                </a:solidFill>
                <a:cs typeface="Calibri"/>
              </a:rPr>
              <a:t> </a:t>
            </a:r>
            <a:r>
              <a:rPr lang="tr-TR" sz="2800" spc="-10" dirty="0">
                <a:solidFill>
                  <a:prstClr val="black"/>
                </a:solidFill>
                <a:cs typeface="Calibri"/>
              </a:rPr>
              <a:t>belirtilerini</a:t>
            </a:r>
            <a:r>
              <a:rPr lang="tr-TR" sz="2800" spc="10" dirty="0">
                <a:solidFill>
                  <a:prstClr val="black"/>
                </a:solidFill>
                <a:cs typeface="Calibri"/>
              </a:rPr>
              <a:t> </a:t>
            </a:r>
            <a:r>
              <a:rPr lang="tr-TR" sz="2800" spc="-5" dirty="0">
                <a:solidFill>
                  <a:prstClr val="black"/>
                </a:solidFill>
                <a:cs typeface="Calibri"/>
              </a:rPr>
              <a:t>taklit</a:t>
            </a:r>
            <a:r>
              <a:rPr lang="tr-TR" sz="2800" spc="10" dirty="0">
                <a:solidFill>
                  <a:prstClr val="black"/>
                </a:solidFill>
                <a:cs typeface="Calibri"/>
              </a:rPr>
              <a:t> </a:t>
            </a:r>
            <a:r>
              <a:rPr lang="tr-TR" sz="2800" spc="-5" dirty="0">
                <a:solidFill>
                  <a:prstClr val="black"/>
                </a:solidFill>
                <a:cs typeface="Calibri"/>
              </a:rPr>
              <a:t>eden</a:t>
            </a:r>
            <a:r>
              <a:rPr lang="tr-TR" sz="2800" spc="5" dirty="0">
                <a:solidFill>
                  <a:prstClr val="black"/>
                </a:solidFill>
                <a:cs typeface="Calibri"/>
              </a:rPr>
              <a:t> </a:t>
            </a:r>
            <a:r>
              <a:rPr lang="tr-TR" sz="2800" spc="-10" dirty="0">
                <a:solidFill>
                  <a:prstClr val="black"/>
                </a:solidFill>
                <a:cs typeface="Calibri"/>
              </a:rPr>
              <a:t>durumların</a:t>
            </a:r>
            <a:r>
              <a:rPr lang="tr-TR" sz="2800" spc="5" dirty="0">
                <a:solidFill>
                  <a:prstClr val="black"/>
                </a:solidFill>
                <a:cs typeface="Calibri"/>
              </a:rPr>
              <a:t> </a:t>
            </a:r>
            <a:r>
              <a:rPr lang="tr-TR" sz="2800" spc="-10" dirty="0">
                <a:solidFill>
                  <a:prstClr val="black"/>
                </a:solidFill>
                <a:cs typeface="Calibri"/>
              </a:rPr>
              <a:t>ayrılması</a:t>
            </a:r>
            <a:r>
              <a:rPr lang="tr-TR" sz="2800" spc="10" dirty="0">
                <a:solidFill>
                  <a:prstClr val="black"/>
                </a:solidFill>
                <a:cs typeface="Calibri"/>
              </a:rPr>
              <a:t> </a:t>
            </a:r>
            <a:r>
              <a:rPr lang="tr-TR" sz="2800" spc="-5" dirty="0">
                <a:solidFill>
                  <a:prstClr val="black"/>
                </a:solidFill>
                <a:cs typeface="Calibri"/>
              </a:rPr>
              <a:t>(panik</a:t>
            </a:r>
            <a:r>
              <a:rPr lang="tr-TR" sz="2800" spc="15" dirty="0">
                <a:solidFill>
                  <a:prstClr val="black"/>
                </a:solidFill>
                <a:cs typeface="Calibri"/>
              </a:rPr>
              <a:t> </a:t>
            </a:r>
            <a:r>
              <a:rPr lang="tr-TR" sz="2800" spc="-10" dirty="0">
                <a:solidFill>
                  <a:prstClr val="black"/>
                </a:solidFill>
                <a:cs typeface="Calibri"/>
              </a:rPr>
              <a:t>atak,</a:t>
            </a:r>
            <a:r>
              <a:rPr lang="tr-TR" sz="2800" spc="10" dirty="0">
                <a:solidFill>
                  <a:prstClr val="black"/>
                </a:solidFill>
                <a:cs typeface="Calibri"/>
              </a:rPr>
              <a:t> </a:t>
            </a:r>
          </a:p>
          <a:p>
            <a:pPr marL="90805" marR="303530" indent="0">
              <a:lnSpc>
                <a:spcPts val="1390"/>
              </a:lnSpc>
              <a:spcBef>
                <a:spcPts val="160"/>
              </a:spcBef>
              <a:buNone/>
              <a:tabLst>
                <a:tab pos="320040" algn="l"/>
              </a:tabLst>
            </a:pPr>
            <a:endParaRPr lang="tr-TR" spc="10" dirty="0">
              <a:solidFill>
                <a:prstClr val="black"/>
              </a:solidFill>
              <a:cs typeface="Calibri"/>
            </a:endParaRPr>
          </a:p>
          <a:p>
            <a:pPr marL="90805" marR="303530" indent="0">
              <a:lnSpc>
                <a:spcPts val="1390"/>
              </a:lnSpc>
              <a:spcBef>
                <a:spcPts val="160"/>
              </a:spcBef>
              <a:buNone/>
              <a:tabLst>
                <a:tab pos="320040" algn="l"/>
              </a:tabLst>
            </a:pPr>
            <a:r>
              <a:rPr lang="tr-TR" sz="2800" spc="-5" dirty="0">
                <a:solidFill>
                  <a:prstClr val="black"/>
                </a:solidFill>
                <a:cs typeface="Calibri"/>
              </a:rPr>
              <a:t>hipoglisemi</a:t>
            </a:r>
            <a:r>
              <a:rPr lang="tr-TR" sz="2800" spc="15" dirty="0">
                <a:solidFill>
                  <a:prstClr val="black"/>
                </a:solidFill>
                <a:cs typeface="Calibri"/>
              </a:rPr>
              <a:t> </a:t>
            </a:r>
            <a:r>
              <a:rPr lang="tr-TR" sz="2800" spc="-5" dirty="0" err="1">
                <a:solidFill>
                  <a:prstClr val="black"/>
                </a:solidFill>
                <a:cs typeface="Calibri"/>
              </a:rPr>
              <a:t>vs</a:t>
            </a:r>
            <a:r>
              <a:rPr lang="tr-TR" sz="2800" spc="-5" dirty="0">
                <a:solidFill>
                  <a:prstClr val="black"/>
                </a:solidFill>
                <a:cs typeface="Calibri"/>
              </a:rPr>
              <a:t>) </a:t>
            </a:r>
            <a:r>
              <a:rPr lang="tr-TR" sz="2800" spc="-260" dirty="0">
                <a:solidFill>
                  <a:prstClr val="black"/>
                </a:solidFill>
                <a:cs typeface="Calibri"/>
              </a:rPr>
              <a:t> </a:t>
            </a:r>
            <a:r>
              <a:rPr lang="tr-TR" sz="2800" spc="-25" dirty="0">
                <a:solidFill>
                  <a:prstClr val="black"/>
                </a:solidFill>
                <a:cs typeface="Calibri"/>
              </a:rPr>
              <a:t>gerekir.</a:t>
            </a:r>
            <a:r>
              <a:rPr lang="tr-TR" sz="2800" spc="-10" dirty="0">
                <a:solidFill>
                  <a:prstClr val="black"/>
                </a:solidFill>
                <a:cs typeface="Calibri"/>
              </a:rPr>
              <a:t> </a:t>
            </a:r>
          </a:p>
          <a:p>
            <a:pPr marL="90805" marR="303530" indent="0">
              <a:lnSpc>
                <a:spcPts val="1390"/>
              </a:lnSpc>
              <a:spcBef>
                <a:spcPts val="160"/>
              </a:spcBef>
              <a:buNone/>
              <a:tabLst>
                <a:tab pos="320040" algn="l"/>
              </a:tabLst>
            </a:pPr>
            <a:endParaRPr lang="tr-TR" spc="-10" dirty="0">
              <a:solidFill>
                <a:prstClr val="black"/>
              </a:solidFill>
              <a:cs typeface="Calibri"/>
            </a:endParaRPr>
          </a:p>
          <a:p>
            <a:pPr marL="548005" marR="303530" indent="-457200">
              <a:lnSpc>
                <a:spcPts val="1390"/>
              </a:lnSpc>
              <a:spcBef>
                <a:spcPts val="160"/>
              </a:spcBef>
              <a:buFont typeface="Wingdings" panose="05000000000000000000" pitchFamily="2" charset="2"/>
              <a:buChar char="Ø"/>
              <a:tabLst>
                <a:tab pos="320040" algn="l"/>
              </a:tabLst>
            </a:pPr>
            <a:r>
              <a:rPr lang="tr-TR" sz="2800" spc="-10" dirty="0">
                <a:solidFill>
                  <a:prstClr val="black"/>
                </a:solidFill>
                <a:cs typeface="Calibri"/>
              </a:rPr>
              <a:t>Kan</a:t>
            </a:r>
            <a:r>
              <a:rPr lang="tr-TR" sz="2800" spc="-5" dirty="0">
                <a:solidFill>
                  <a:prstClr val="black"/>
                </a:solidFill>
                <a:cs typeface="Calibri"/>
              </a:rPr>
              <a:t> basıncının</a:t>
            </a:r>
            <a:r>
              <a:rPr lang="tr-TR" sz="2800" dirty="0">
                <a:solidFill>
                  <a:prstClr val="black"/>
                </a:solidFill>
                <a:cs typeface="Calibri"/>
              </a:rPr>
              <a:t> </a:t>
            </a:r>
            <a:r>
              <a:rPr lang="tr-TR" sz="2800" spc="-5" dirty="0">
                <a:solidFill>
                  <a:prstClr val="black"/>
                </a:solidFill>
                <a:cs typeface="Calibri"/>
              </a:rPr>
              <a:t>ani</a:t>
            </a:r>
            <a:r>
              <a:rPr lang="tr-TR" sz="2800" spc="5" dirty="0">
                <a:solidFill>
                  <a:prstClr val="black"/>
                </a:solidFill>
                <a:cs typeface="Calibri"/>
              </a:rPr>
              <a:t> </a:t>
            </a:r>
            <a:r>
              <a:rPr lang="tr-TR" sz="2800" spc="-5" dirty="0">
                <a:solidFill>
                  <a:prstClr val="black"/>
                </a:solidFill>
                <a:cs typeface="Calibri"/>
              </a:rPr>
              <a:t>düşürülmesinden</a:t>
            </a:r>
            <a:r>
              <a:rPr lang="tr-TR" sz="2800" dirty="0">
                <a:solidFill>
                  <a:prstClr val="black"/>
                </a:solidFill>
                <a:cs typeface="Calibri"/>
              </a:rPr>
              <a:t> </a:t>
            </a:r>
          </a:p>
          <a:p>
            <a:pPr marL="90805" marR="303530" indent="0">
              <a:lnSpc>
                <a:spcPts val="1390"/>
              </a:lnSpc>
              <a:spcBef>
                <a:spcPts val="160"/>
              </a:spcBef>
              <a:buNone/>
              <a:tabLst>
                <a:tab pos="320040" algn="l"/>
              </a:tabLst>
            </a:pPr>
            <a:endParaRPr lang="tr-TR" dirty="0">
              <a:solidFill>
                <a:prstClr val="black"/>
              </a:solidFill>
              <a:cs typeface="Calibri"/>
            </a:endParaRPr>
          </a:p>
          <a:p>
            <a:pPr marL="90805" marR="303530" indent="0">
              <a:lnSpc>
                <a:spcPts val="1390"/>
              </a:lnSpc>
              <a:spcBef>
                <a:spcPts val="160"/>
              </a:spcBef>
              <a:buNone/>
              <a:tabLst>
                <a:tab pos="320040" algn="l"/>
              </a:tabLst>
            </a:pPr>
            <a:r>
              <a:rPr lang="tr-TR" sz="2800" dirty="0">
                <a:solidFill>
                  <a:prstClr val="black"/>
                </a:solidFill>
                <a:cs typeface="Calibri"/>
              </a:rPr>
              <a:t> </a:t>
            </a:r>
            <a:r>
              <a:rPr lang="tr-TR" sz="2800" spc="-15" dirty="0">
                <a:solidFill>
                  <a:prstClr val="black"/>
                </a:solidFill>
                <a:cs typeface="Calibri"/>
              </a:rPr>
              <a:t>kaçınılmalıdır.</a:t>
            </a:r>
            <a:endParaRPr lang="tr-TR" sz="2800" dirty="0">
              <a:solidFill>
                <a:prstClr val="black"/>
              </a:solidFill>
              <a:cs typeface="Calibri"/>
            </a:endParaRPr>
          </a:p>
          <a:p>
            <a:pPr marL="90805" indent="0">
              <a:lnSpc>
                <a:spcPts val="1415"/>
              </a:lnSpc>
              <a:spcBef>
                <a:spcPts val="40"/>
              </a:spcBef>
              <a:buNone/>
              <a:tabLst>
                <a:tab pos="320040" algn="l"/>
              </a:tabLst>
            </a:pPr>
            <a:endParaRPr lang="tr-TR" sz="2800" spc="-10" dirty="0">
              <a:solidFill>
                <a:prstClr val="black"/>
              </a:solidFill>
              <a:cs typeface="Calibri"/>
            </a:endParaRPr>
          </a:p>
          <a:p>
            <a:pPr marL="548005" marR="424180" indent="-457200">
              <a:lnSpc>
                <a:spcPts val="1390"/>
              </a:lnSpc>
              <a:spcBef>
                <a:spcPts val="60"/>
              </a:spcBef>
              <a:buFont typeface="Wingdings" panose="05000000000000000000" pitchFamily="2" charset="2"/>
              <a:buChar char="Ø"/>
              <a:tabLst>
                <a:tab pos="320040" algn="l"/>
              </a:tabLst>
            </a:pPr>
            <a:r>
              <a:rPr lang="tr-TR" sz="2800" spc="-15" dirty="0">
                <a:solidFill>
                  <a:prstClr val="black"/>
                </a:solidFill>
                <a:cs typeface="Calibri"/>
              </a:rPr>
              <a:t>Hava</a:t>
            </a:r>
            <a:r>
              <a:rPr lang="tr-TR" sz="2800" spc="5" dirty="0">
                <a:solidFill>
                  <a:prstClr val="black"/>
                </a:solidFill>
                <a:cs typeface="Calibri"/>
              </a:rPr>
              <a:t> </a:t>
            </a:r>
            <a:r>
              <a:rPr lang="tr-TR" sz="2800" spc="-10" dirty="0">
                <a:solidFill>
                  <a:prstClr val="black"/>
                </a:solidFill>
                <a:cs typeface="Calibri"/>
              </a:rPr>
              <a:t>yolu</a:t>
            </a:r>
            <a:r>
              <a:rPr lang="tr-TR" sz="2800" dirty="0">
                <a:solidFill>
                  <a:prstClr val="black"/>
                </a:solidFill>
                <a:cs typeface="Calibri"/>
              </a:rPr>
              <a:t> </a:t>
            </a:r>
            <a:r>
              <a:rPr lang="tr-TR" sz="2800" spc="-15" dirty="0">
                <a:solidFill>
                  <a:prstClr val="black"/>
                </a:solidFill>
                <a:cs typeface="Calibri"/>
              </a:rPr>
              <a:t>kontrolü,</a:t>
            </a:r>
            <a:r>
              <a:rPr lang="tr-TR" sz="2800" spc="10" dirty="0">
                <a:solidFill>
                  <a:prstClr val="black"/>
                </a:solidFill>
                <a:cs typeface="Calibri"/>
              </a:rPr>
              <a:t> </a:t>
            </a:r>
            <a:r>
              <a:rPr lang="tr-TR" sz="2800" spc="-5" dirty="0">
                <a:solidFill>
                  <a:prstClr val="black"/>
                </a:solidFill>
                <a:cs typeface="Calibri"/>
              </a:rPr>
              <a:t>damar</a:t>
            </a:r>
            <a:r>
              <a:rPr lang="tr-TR" sz="2800" dirty="0">
                <a:solidFill>
                  <a:prstClr val="black"/>
                </a:solidFill>
                <a:cs typeface="Calibri"/>
              </a:rPr>
              <a:t> </a:t>
            </a:r>
            <a:r>
              <a:rPr lang="tr-TR" sz="2800" spc="-10" dirty="0">
                <a:solidFill>
                  <a:prstClr val="black"/>
                </a:solidFill>
                <a:cs typeface="Calibri"/>
              </a:rPr>
              <a:t>yolu</a:t>
            </a:r>
            <a:r>
              <a:rPr lang="tr-TR" sz="2800" spc="5" dirty="0">
                <a:solidFill>
                  <a:prstClr val="black"/>
                </a:solidFill>
                <a:cs typeface="Calibri"/>
              </a:rPr>
              <a:t> </a:t>
            </a:r>
            <a:r>
              <a:rPr lang="tr-TR" sz="2800" spc="-5" dirty="0">
                <a:solidFill>
                  <a:prstClr val="black"/>
                </a:solidFill>
                <a:cs typeface="Calibri"/>
              </a:rPr>
              <a:t>sağlanması</a:t>
            </a:r>
            <a:r>
              <a:rPr lang="tr-TR" sz="2800" spc="5" dirty="0">
                <a:solidFill>
                  <a:prstClr val="black"/>
                </a:solidFill>
                <a:cs typeface="Calibri"/>
              </a:rPr>
              <a:t> </a:t>
            </a:r>
            <a:r>
              <a:rPr lang="tr-TR" sz="2800" spc="-15" dirty="0">
                <a:solidFill>
                  <a:prstClr val="black"/>
                </a:solidFill>
                <a:cs typeface="Calibri"/>
              </a:rPr>
              <a:t>veya</a:t>
            </a:r>
            <a:r>
              <a:rPr lang="tr-TR" sz="2800" spc="10" dirty="0">
                <a:solidFill>
                  <a:prstClr val="black"/>
                </a:solidFill>
                <a:cs typeface="Calibri"/>
              </a:rPr>
              <a:t> </a:t>
            </a:r>
            <a:r>
              <a:rPr lang="tr-TR" sz="2800" spc="-15" dirty="0">
                <a:solidFill>
                  <a:prstClr val="black"/>
                </a:solidFill>
                <a:cs typeface="Calibri"/>
              </a:rPr>
              <a:t>kontrolü,</a:t>
            </a:r>
            <a:r>
              <a:rPr lang="tr-TR" sz="2800" spc="5" dirty="0">
                <a:solidFill>
                  <a:prstClr val="black"/>
                </a:solidFill>
                <a:cs typeface="Calibri"/>
              </a:rPr>
              <a:t> </a:t>
            </a:r>
            <a:r>
              <a:rPr lang="tr-TR" sz="2800" spc="-10" dirty="0">
                <a:solidFill>
                  <a:prstClr val="black"/>
                </a:solidFill>
                <a:cs typeface="Calibri"/>
              </a:rPr>
              <a:t>uygun</a:t>
            </a:r>
            <a:endParaRPr lang="tr-TR" spc="-10" dirty="0">
              <a:solidFill>
                <a:prstClr val="black"/>
              </a:solidFill>
              <a:cs typeface="Calibri"/>
            </a:endParaRPr>
          </a:p>
          <a:p>
            <a:pPr marL="319405" marR="424180" indent="-228600">
              <a:lnSpc>
                <a:spcPts val="1390"/>
              </a:lnSpc>
              <a:spcBef>
                <a:spcPts val="60"/>
              </a:spcBef>
              <a:buFontTx/>
              <a:buAutoNum type="arabicPeriod"/>
              <a:tabLst>
                <a:tab pos="320040" algn="l"/>
              </a:tabLst>
            </a:pPr>
            <a:endParaRPr lang="tr-TR" sz="2800" spc="-10" dirty="0">
              <a:solidFill>
                <a:prstClr val="black"/>
              </a:solidFill>
              <a:cs typeface="Calibri"/>
            </a:endParaRPr>
          </a:p>
          <a:p>
            <a:pPr marL="90805" marR="424180" indent="0">
              <a:lnSpc>
                <a:spcPts val="1390"/>
              </a:lnSpc>
              <a:spcBef>
                <a:spcPts val="60"/>
              </a:spcBef>
              <a:buNone/>
              <a:tabLst>
                <a:tab pos="320040" algn="l"/>
              </a:tabLst>
            </a:pPr>
            <a:r>
              <a:rPr lang="tr-TR" sz="2800" spc="-10" dirty="0">
                <a:solidFill>
                  <a:prstClr val="black"/>
                </a:solidFill>
                <a:cs typeface="Calibri"/>
              </a:rPr>
              <a:t>pozisyon </a:t>
            </a:r>
            <a:r>
              <a:rPr lang="tr-TR" sz="2800" spc="-254" dirty="0">
                <a:solidFill>
                  <a:prstClr val="black"/>
                </a:solidFill>
                <a:cs typeface="Calibri"/>
              </a:rPr>
              <a:t> </a:t>
            </a:r>
            <a:r>
              <a:rPr lang="tr-TR" sz="2800" spc="-15" dirty="0">
                <a:solidFill>
                  <a:prstClr val="black"/>
                </a:solidFill>
                <a:cs typeface="Calibri"/>
              </a:rPr>
              <a:t>verilmelidir.</a:t>
            </a:r>
            <a:endParaRPr lang="tr-TR" sz="2800" dirty="0">
              <a:solidFill>
                <a:prstClr val="black"/>
              </a:solidFill>
              <a:cs typeface="Calibri"/>
            </a:endParaRPr>
          </a:p>
          <a:p>
            <a:pPr marL="320040" indent="-229235">
              <a:lnSpc>
                <a:spcPts val="1415"/>
              </a:lnSpc>
              <a:spcBef>
                <a:spcPts val="40"/>
              </a:spcBef>
              <a:buFontTx/>
              <a:buAutoNum type="arabicPeriod"/>
              <a:tabLst>
                <a:tab pos="320040" algn="l"/>
              </a:tabLst>
            </a:pPr>
            <a:endParaRPr lang="tr-TR" sz="2800" dirty="0">
              <a:solidFill>
                <a:prstClr val="black"/>
              </a:solidFill>
              <a:cs typeface="Calibri"/>
            </a:endParaRPr>
          </a:p>
          <a:p>
            <a:pPr marL="548005" indent="-457200">
              <a:lnSpc>
                <a:spcPts val="1415"/>
              </a:lnSpc>
              <a:spcBef>
                <a:spcPts val="40"/>
              </a:spcBef>
              <a:buFont typeface="Wingdings" panose="05000000000000000000" pitchFamily="2" charset="2"/>
              <a:buChar char="Ø"/>
              <a:tabLst>
                <a:tab pos="320040" algn="l"/>
              </a:tabLst>
            </a:pPr>
            <a:r>
              <a:rPr lang="tr-TR" sz="2800" dirty="0" err="1">
                <a:solidFill>
                  <a:prstClr val="black"/>
                </a:solidFill>
                <a:cs typeface="Calibri"/>
              </a:rPr>
              <a:t>Non</a:t>
            </a:r>
            <a:r>
              <a:rPr lang="tr-TR" sz="2800" spc="-5" dirty="0">
                <a:solidFill>
                  <a:prstClr val="black"/>
                </a:solidFill>
                <a:cs typeface="Calibri"/>
              </a:rPr>
              <a:t> </a:t>
            </a:r>
            <a:r>
              <a:rPr lang="tr-TR" sz="2800" spc="-10" dirty="0" err="1">
                <a:solidFill>
                  <a:prstClr val="black"/>
                </a:solidFill>
                <a:cs typeface="Calibri"/>
              </a:rPr>
              <a:t>enterik</a:t>
            </a:r>
            <a:r>
              <a:rPr lang="tr-TR" sz="2800" spc="5" dirty="0">
                <a:solidFill>
                  <a:prstClr val="black"/>
                </a:solidFill>
                <a:cs typeface="Calibri"/>
              </a:rPr>
              <a:t> </a:t>
            </a:r>
            <a:r>
              <a:rPr lang="tr-TR" sz="2800" spc="-10" dirty="0">
                <a:solidFill>
                  <a:prstClr val="black"/>
                </a:solidFill>
                <a:cs typeface="Calibri"/>
              </a:rPr>
              <a:t>kaplı</a:t>
            </a:r>
            <a:r>
              <a:rPr lang="tr-TR" sz="2800" dirty="0">
                <a:solidFill>
                  <a:prstClr val="black"/>
                </a:solidFill>
                <a:cs typeface="Calibri"/>
              </a:rPr>
              <a:t> </a:t>
            </a:r>
            <a:r>
              <a:rPr lang="tr-TR" sz="2800" spc="-5" dirty="0">
                <a:solidFill>
                  <a:prstClr val="black"/>
                </a:solidFill>
                <a:cs typeface="Calibri"/>
              </a:rPr>
              <a:t>aspirin</a:t>
            </a:r>
            <a:r>
              <a:rPr lang="tr-TR" sz="2800" dirty="0">
                <a:solidFill>
                  <a:prstClr val="black"/>
                </a:solidFill>
                <a:cs typeface="Calibri"/>
              </a:rPr>
              <a:t> </a:t>
            </a:r>
            <a:r>
              <a:rPr lang="tr-TR" sz="2800" spc="-5" dirty="0">
                <a:solidFill>
                  <a:prstClr val="black"/>
                </a:solidFill>
                <a:cs typeface="Calibri"/>
              </a:rPr>
              <a:t>çiğnetilir </a:t>
            </a:r>
            <a:r>
              <a:rPr lang="tr-TR" sz="2800" spc="-10" dirty="0">
                <a:solidFill>
                  <a:prstClr val="black"/>
                </a:solidFill>
                <a:cs typeface="Calibri"/>
              </a:rPr>
              <a:t>(kronik</a:t>
            </a:r>
            <a:r>
              <a:rPr lang="tr-TR" sz="2800" spc="5" dirty="0">
                <a:solidFill>
                  <a:prstClr val="black"/>
                </a:solidFill>
                <a:cs typeface="Calibri"/>
              </a:rPr>
              <a:t> </a:t>
            </a:r>
            <a:r>
              <a:rPr lang="tr-TR" sz="2800" spc="-5" dirty="0">
                <a:solidFill>
                  <a:prstClr val="black"/>
                </a:solidFill>
                <a:cs typeface="Calibri"/>
              </a:rPr>
              <a:t>kullanım</a:t>
            </a:r>
            <a:r>
              <a:rPr lang="tr-TR" sz="2800" spc="10" dirty="0">
                <a:solidFill>
                  <a:prstClr val="black"/>
                </a:solidFill>
                <a:cs typeface="Calibri"/>
              </a:rPr>
              <a:t> </a:t>
            </a:r>
            <a:r>
              <a:rPr lang="tr-TR" sz="2800" spc="-5" dirty="0">
                <a:solidFill>
                  <a:prstClr val="black"/>
                </a:solidFill>
                <a:cs typeface="Calibri"/>
              </a:rPr>
              <a:t>öyküsü yoksa).</a:t>
            </a:r>
            <a:endParaRPr lang="tr-TR" sz="2800" dirty="0">
              <a:solidFill>
                <a:prstClr val="black"/>
              </a:solidFill>
              <a:cs typeface="Calibri"/>
            </a:endParaRPr>
          </a:p>
          <a:p>
            <a:pPr marL="548005" indent="-457200">
              <a:lnSpc>
                <a:spcPts val="1415"/>
              </a:lnSpc>
              <a:buFont typeface="Wingdings" panose="05000000000000000000" pitchFamily="2" charset="2"/>
              <a:buChar char="Ø"/>
              <a:tabLst>
                <a:tab pos="320040" algn="l"/>
              </a:tabLst>
            </a:pPr>
            <a:endParaRPr lang="tr-TR" sz="2800" dirty="0">
              <a:solidFill>
                <a:prstClr val="black"/>
              </a:solidFill>
              <a:cs typeface="Calibri"/>
            </a:endParaRPr>
          </a:p>
          <a:p>
            <a:pPr marL="548005" indent="-457200">
              <a:lnSpc>
                <a:spcPts val="1415"/>
              </a:lnSpc>
              <a:buFont typeface="Wingdings" panose="05000000000000000000" pitchFamily="2" charset="2"/>
              <a:buChar char="Ø"/>
              <a:tabLst>
                <a:tab pos="320040" algn="l"/>
              </a:tabLst>
            </a:pPr>
            <a:r>
              <a:rPr lang="tr-TR" sz="2800" dirty="0">
                <a:solidFill>
                  <a:prstClr val="black"/>
                </a:solidFill>
                <a:cs typeface="Calibri"/>
              </a:rPr>
              <a:t>112</a:t>
            </a:r>
            <a:r>
              <a:rPr lang="tr-TR" sz="2800" spc="-5" dirty="0">
                <a:solidFill>
                  <a:prstClr val="black"/>
                </a:solidFill>
                <a:cs typeface="Calibri"/>
              </a:rPr>
              <a:t> </a:t>
            </a:r>
            <a:r>
              <a:rPr lang="tr-TR" sz="2800" spc="-10" dirty="0">
                <a:solidFill>
                  <a:prstClr val="black"/>
                </a:solidFill>
                <a:cs typeface="Calibri"/>
              </a:rPr>
              <a:t>aranarak</a:t>
            </a:r>
            <a:r>
              <a:rPr lang="tr-TR" sz="2800" dirty="0">
                <a:solidFill>
                  <a:prstClr val="black"/>
                </a:solidFill>
                <a:cs typeface="Calibri"/>
              </a:rPr>
              <a:t> en</a:t>
            </a:r>
            <a:r>
              <a:rPr lang="tr-TR" sz="2800" spc="-10" dirty="0">
                <a:solidFill>
                  <a:prstClr val="black"/>
                </a:solidFill>
                <a:cs typeface="Calibri"/>
              </a:rPr>
              <a:t> </a:t>
            </a:r>
            <a:r>
              <a:rPr lang="tr-TR" sz="2800" spc="-5" dirty="0">
                <a:solidFill>
                  <a:prstClr val="black"/>
                </a:solidFill>
                <a:cs typeface="Calibri"/>
              </a:rPr>
              <a:t>yakın</a:t>
            </a:r>
            <a:r>
              <a:rPr lang="tr-TR" sz="2800" spc="-10" dirty="0">
                <a:solidFill>
                  <a:prstClr val="black"/>
                </a:solidFill>
                <a:cs typeface="Calibri"/>
              </a:rPr>
              <a:t> kardiyoloji</a:t>
            </a:r>
            <a:r>
              <a:rPr lang="tr-TR" sz="2800" spc="-5" dirty="0">
                <a:solidFill>
                  <a:prstClr val="black"/>
                </a:solidFill>
                <a:cs typeface="Calibri"/>
              </a:rPr>
              <a:t> </a:t>
            </a:r>
            <a:r>
              <a:rPr lang="tr-TR" sz="2800" spc="-10" dirty="0">
                <a:solidFill>
                  <a:prstClr val="black"/>
                </a:solidFill>
                <a:cs typeface="Calibri"/>
              </a:rPr>
              <a:t>merkezine</a:t>
            </a:r>
            <a:r>
              <a:rPr lang="tr-TR" sz="2800" spc="-5" dirty="0">
                <a:solidFill>
                  <a:prstClr val="black"/>
                </a:solidFill>
                <a:cs typeface="Calibri"/>
              </a:rPr>
              <a:t> sevk edilmelidir.</a:t>
            </a:r>
            <a:endParaRPr lang="tr-TR" sz="2800" dirty="0">
              <a:solidFill>
                <a:prstClr val="black"/>
              </a:solidFill>
              <a:cs typeface="Calibri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68663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CCB1BCA-3044-5E91-F2E3-46DABF62B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Öğrenim Hedefleri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0DCC02A-0F8C-C33C-5EBC-777C794C8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63301"/>
            <a:ext cx="10515600" cy="3326478"/>
          </a:xfrm>
        </p:spPr>
        <p:txBody>
          <a:bodyPr/>
          <a:lstStyle/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Göğüs ağrısının nedenlerini sayabilmek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Somatik-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visseral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tipte göğüs ağrısının özelliklerini sayabilmek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Tipik-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atipik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göğüs ağrısının özelliklerini sayabilmek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Göğüs ağrısına sebep olan hayatı tehdit eden durumlar ve diğer tanıların ayırıcı tanısını yapabilmek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746427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FE5CFC1-C591-6A58-558B-796F642DA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Akut Koroner Sendromlar(AKS)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3DC14D0-7EF1-6D46-1FFD-1354FF085F6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Risk faktörleri</a:t>
            </a:r>
          </a:p>
          <a:p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Erkek cinsiyet</a:t>
            </a:r>
          </a:p>
          <a:p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Yaş (</a:t>
            </a:r>
            <a:r>
              <a:rPr lang="tr-TR" dirty="0"/>
              <a:t>Erkekte &gt;45</a:t>
            </a:r>
            <a:r>
              <a:rPr lang="tr-TR" baseline="0" dirty="0"/>
              <a:t> yaş</a:t>
            </a:r>
          </a:p>
          <a:p>
            <a:r>
              <a:rPr lang="tr-TR" baseline="0" dirty="0"/>
              <a:t>Kadında &gt;55 yaş veya menopoza girmiş olmak)</a:t>
            </a:r>
          </a:p>
          <a:p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Pozitif koroner arter hastalığı öyküsü</a:t>
            </a:r>
          </a:p>
          <a:p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Hipertansiyon</a:t>
            </a:r>
          </a:p>
          <a:p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HDL&lt;35,  LDL&gt;130 </a:t>
            </a:r>
          </a:p>
          <a:p>
            <a:endParaRPr lang="tr-TR" dirty="0"/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C66B15A7-A094-873F-CD88-A0B31729586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</a:p>
          <a:p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Sigara (</a:t>
            </a:r>
            <a:r>
              <a:rPr lang="tr-TR" baseline="0" dirty="0"/>
              <a:t>Risk bıraktıktan 3 yıl sonra azalmakta)</a:t>
            </a:r>
            <a:endParaRPr lang="tr-T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Stres</a:t>
            </a:r>
          </a:p>
          <a:p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Yüksek duyarlı CRP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artışı </a:t>
            </a:r>
          </a:p>
          <a:p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Ürik asit yüksekliği</a:t>
            </a:r>
          </a:p>
          <a:p>
            <a:r>
              <a:rPr lang="tr-T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Hipertrigiliseridemi</a:t>
            </a:r>
            <a:endParaRPr lang="tr-T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Obezite</a:t>
            </a:r>
            <a:endParaRPr lang="tr-T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24680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855BC18-F9CF-A128-EA5C-6FEB0E7B2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2901"/>
          </a:xfrm>
        </p:spPr>
        <p:txBody>
          <a:bodyPr/>
          <a:lstStyle/>
          <a:p>
            <a:r>
              <a:rPr lang="tr-T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Perikardit</a:t>
            </a:r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Medya1">
            <a:hlinkClick r:id="" action="ppaction://media"/>
            <a:extLst>
              <a:ext uri="{FF2B5EF4-FFF2-40B4-BE49-F238E27FC236}">
                <a16:creationId xmlns:a16="http://schemas.microsoft.com/office/drawing/2014/main" id="{CB94AE30-2950-F2DA-FCB8-B4FD8CD4243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30031" y="1089390"/>
            <a:ext cx="2123769" cy="1974623"/>
          </a:xfr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4F0B60D9-CA7D-7334-BCF3-0113B3E92199}"/>
              </a:ext>
            </a:extLst>
          </p:cNvPr>
          <p:cNvSpPr txBox="1"/>
          <p:nvPr/>
        </p:nvSpPr>
        <p:spPr>
          <a:xfrm>
            <a:off x="658760" y="1309687"/>
            <a:ext cx="663677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Ağrı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retrosternal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bölgede sırta, boyuna  ve omuza yayılım gösterir.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Batıcı, bıçak saplanır 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tarzdadır,keskin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 şiddetlidir.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Nefes almak ve yatmakla artar, oturmak ve öne eğilmekle hafifler.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Fizik muayenede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perikardiyal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frotman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duyulabilir.Perikardit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için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patagonamiktir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Ekg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telegrafi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  ekokardiyografi tanıya yardımcıdır.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5F95F021-568A-C5E6-43F1-BA82F1D8849F}"/>
              </a:ext>
            </a:extLst>
          </p:cNvPr>
          <p:cNvSpPr txBox="1"/>
          <p:nvPr/>
        </p:nvSpPr>
        <p:spPr>
          <a:xfrm>
            <a:off x="5948515" y="4948149"/>
            <a:ext cx="56928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4945" indent="-182880">
              <a:spcBef>
                <a:spcPts val="100"/>
              </a:spcBef>
              <a:buChar char="•"/>
              <a:tabLst>
                <a:tab pos="195580" algn="l"/>
              </a:tabLst>
            </a:pPr>
            <a:r>
              <a:rPr lang="tr-TR" sz="1800" b="1" dirty="0">
                <a:latin typeface="Times New Roman"/>
                <a:cs typeface="Times New Roman"/>
              </a:rPr>
              <a:t>EKG:</a:t>
            </a:r>
            <a:endParaRPr lang="tr-TR" sz="1800" dirty="0">
              <a:latin typeface="Times New Roman"/>
              <a:cs typeface="Times New Roman"/>
            </a:endParaRPr>
          </a:p>
          <a:p>
            <a:pPr marL="230504" indent="-218440">
              <a:buChar char="–"/>
              <a:tabLst>
                <a:tab pos="231140" algn="l"/>
              </a:tabLst>
            </a:pPr>
            <a:r>
              <a:rPr lang="tr-TR" sz="1800" spc="-45" dirty="0">
                <a:latin typeface="Times New Roman"/>
                <a:cs typeface="Times New Roman"/>
              </a:rPr>
              <a:t>Yaygın</a:t>
            </a:r>
            <a:r>
              <a:rPr lang="tr-TR" sz="1800" spc="-25" dirty="0">
                <a:latin typeface="Times New Roman"/>
                <a:cs typeface="Times New Roman"/>
              </a:rPr>
              <a:t> </a:t>
            </a:r>
            <a:r>
              <a:rPr lang="tr-TR" sz="1800" spc="-5" dirty="0" err="1">
                <a:latin typeface="Times New Roman"/>
                <a:cs typeface="Times New Roman"/>
              </a:rPr>
              <a:t>st</a:t>
            </a:r>
            <a:r>
              <a:rPr lang="tr-TR" sz="1800" spc="-65" dirty="0">
                <a:latin typeface="Times New Roman"/>
                <a:cs typeface="Times New Roman"/>
              </a:rPr>
              <a:t> </a:t>
            </a:r>
            <a:r>
              <a:rPr lang="tr-TR" sz="1800" dirty="0" err="1">
                <a:latin typeface="Times New Roman"/>
                <a:cs typeface="Times New Roman"/>
              </a:rPr>
              <a:t>elevasyonu</a:t>
            </a:r>
            <a:endParaRPr lang="tr-TR" sz="1800" dirty="0">
              <a:latin typeface="Times New Roman"/>
              <a:cs typeface="Times New Roman"/>
            </a:endParaRPr>
          </a:p>
          <a:p>
            <a:pPr marL="234950" indent="-222885">
              <a:buChar char="–"/>
              <a:tabLst>
                <a:tab pos="235585" algn="l"/>
              </a:tabLst>
            </a:pPr>
            <a:r>
              <a:rPr lang="tr-TR" sz="1800" dirty="0">
                <a:latin typeface="Times New Roman"/>
                <a:cs typeface="Times New Roman"/>
              </a:rPr>
              <a:t>T</a:t>
            </a:r>
            <a:r>
              <a:rPr lang="tr-TR" sz="1800" spc="-70" dirty="0">
                <a:latin typeface="Times New Roman"/>
                <a:cs typeface="Times New Roman"/>
              </a:rPr>
              <a:t> </a:t>
            </a:r>
            <a:r>
              <a:rPr lang="tr-TR" sz="1800" dirty="0">
                <a:latin typeface="Times New Roman"/>
                <a:cs typeface="Times New Roman"/>
              </a:rPr>
              <a:t>dalga</a:t>
            </a:r>
            <a:r>
              <a:rPr lang="tr-TR" sz="1800" spc="-45" dirty="0">
                <a:latin typeface="Times New Roman"/>
                <a:cs typeface="Times New Roman"/>
              </a:rPr>
              <a:t> </a:t>
            </a:r>
            <a:r>
              <a:rPr lang="tr-TR" sz="1800" dirty="0" err="1">
                <a:latin typeface="Times New Roman"/>
                <a:cs typeface="Times New Roman"/>
              </a:rPr>
              <a:t>inversiyonu</a:t>
            </a:r>
            <a:endParaRPr lang="tr-TR" sz="1800" dirty="0">
              <a:latin typeface="Times New Roman"/>
              <a:cs typeface="Times New Roman"/>
            </a:endParaRPr>
          </a:p>
          <a:p>
            <a:pPr marL="241300" indent="-228600">
              <a:buChar char="–"/>
              <a:tabLst>
                <a:tab pos="241300" algn="l"/>
              </a:tabLst>
            </a:pPr>
            <a:r>
              <a:rPr lang="tr-TR" sz="1800" spc="-5" dirty="0">
                <a:latin typeface="Times New Roman"/>
                <a:cs typeface="Times New Roman"/>
              </a:rPr>
              <a:t>Pr</a:t>
            </a:r>
            <a:r>
              <a:rPr lang="tr-TR" sz="1800" spc="-15" dirty="0">
                <a:latin typeface="Times New Roman"/>
                <a:cs typeface="Times New Roman"/>
              </a:rPr>
              <a:t> </a:t>
            </a:r>
            <a:r>
              <a:rPr lang="tr-TR" sz="1800" spc="-5" dirty="0" err="1">
                <a:latin typeface="Times New Roman"/>
                <a:cs typeface="Times New Roman"/>
              </a:rPr>
              <a:t>segment</a:t>
            </a:r>
            <a:r>
              <a:rPr lang="tr-TR" sz="1800" spc="-20" dirty="0">
                <a:latin typeface="Times New Roman"/>
                <a:cs typeface="Times New Roman"/>
              </a:rPr>
              <a:t> </a:t>
            </a:r>
            <a:r>
              <a:rPr lang="tr-TR" sz="1800" dirty="0">
                <a:latin typeface="Times New Roman"/>
                <a:cs typeface="Times New Roman"/>
              </a:rPr>
              <a:t>depresyonu</a:t>
            </a:r>
            <a:r>
              <a:rPr lang="tr-TR" sz="1800" spc="-25" dirty="0">
                <a:latin typeface="Times New Roman"/>
                <a:cs typeface="Times New Roman"/>
              </a:rPr>
              <a:t> </a:t>
            </a:r>
            <a:r>
              <a:rPr lang="tr-TR" sz="1800" dirty="0">
                <a:latin typeface="Times New Roman"/>
                <a:cs typeface="Times New Roman"/>
              </a:rPr>
              <a:t>(spesifik)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7F6B61AD-5DFD-F5B4-6F2D-34688F2CFC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927" y="3203254"/>
            <a:ext cx="5387953" cy="206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874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746CE86-6646-29CD-8D6E-BCDB0E936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615813" cy="1325563"/>
          </a:xfrm>
        </p:spPr>
        <p:txBody>
          <a:bodyPr/>
          <a:lstStyle/>
          <a:p>
            <a:r>
              <a:rPr lang="tr-TR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Perikardit</a:t>
            </a:r>
            <a:endParaRPr lang="tr-TR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İçerik Yer Tutucusu 3" descr="Ekran Kırpma">
            <a:extLst>
              <a:ext uri="{FF2B5EF4-FFF2-40B4-BE49-F238E27FC236}">
                <a16:creationId xmlns:a16="http://schemas.microsoft.com/office/drawing/2014/main" id="{A106B361-C568-B2A9-0ABB-95FD85A724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3" y="1602198"/>
            <a:ext cx="4619177" cy="4351338"/>
          </a:xfrm>
          <a:prstGeom prst="rect">
            <a:avLst/>
          </a:prstGeom>
        </p:spPr>
      </p:pic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F9011547-258E-49EA-A214-35F9E2765DA5}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597" y="816077"/>
            <a:ext cx="6299429" cy="5521749"/>
          </a:xfrm>
          <a:prstGeom prst="rect">
            <a:avLst/>
          </a:prstGeom>
        </p:spPr>
      </p:pic>
      <p:sp>
        <p:nvSpPr>
          <p:cNvPr id="6" name="Ok: Aşağı 5">
            <a:extLst>
              <a:ext uri="{FF2B5EF4-FFF2-40B4-BE49-F238E27FC236}">
                <a16:creationId xmlns:a16="http://schemas.microsoft.com/office/drawing/2014/main" id="{0AEDDD79-6149-E799-8F39-D41B0791BBEC}"/>
              </a:ext>
            </a:extLst>
          </p:cNvPr>
          <p:cNvSpPr/>
          <p:nvPr/>
        </p:nvSpPr>
        <p:spPr>
          <a:xfrm>
            <a:off x="2647335" y="3429000"/>
            <a:ext cx="45719" cy="1696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Ok: Aşağı 6">
            <a:extLst>
              <a:ext uri="{FF2B5EF4-FFF2-40B4-BE49-F238E27FC236}">
                <a16:creationId xmlns:a16="http://schemas.microsoft.com/office/drawing/2014/main" id="{C2713F9B-9EFB-124A-B507-B2B5ABE676DB}"/>
              </a:ext>
            </a:extLst>
          </p:cNvPr>
          <p:cNvSpPr/>
          <p:nvPr/>
        </p:nvSpPr>
        <p:spPr>
          <a:xfrm>
            <a:off x="4208207" y="1809136"/>
            <a:ext cx="45719" cy="1671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127151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5B861A8-6947-FEDC-4383-E95B9EAA4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Pulmoner</a:t>
            </a:r>
            <a:r>
              <a:rPr lang="tr-T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Emboli</a:t>
            </a:r>
            <a:endParaRPr lang="tr-TR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188F698-F5DA-83BF-51C9-DADA9BB53A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65100" indent="-152400">
              <a:spcBef>
                <a:spcPts val="105"/>
              </a:spcBef>
              <a:buFont typeface="Times New Roman"/>
              <a:buChar char="•"/>
              <a:tabLst>
                <a:tab pos="165100" algn="l"/>
              </a:tabLst>
            </a:pP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Solunumla</a:t>
            </a:r>
            <a:r>
              <a:rPr lang="tr-TR" sz="28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artan,</a:t>
            </a:r>
            <a:r>
              <a:rPr lang="tr-TR" sz="2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plöretik</a:t>
            </a:r>
            <a:r>
              <a:rPr lang="tr-TR" sz="2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 keskin bir</a:t>
            </a:r>
            <a:r>
              <a:rPr lang="tr-TR" sz="28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spc="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ağrı</a:t>
            </a:r>
          </a:p>
          <a:p>
            <a:pPr marL="165100" indent="-152400">
              <a:spcBef>
                <a:spcPts val="105"/>
              </a:spcBef>
              <a:buFont typeface="Times New Roman"/>
              <a:buChar char="•"/>
              <a:tabLst>
                <a:tab pos="165100" algn="l"/>
              </a:tabLst>
            </a:pPr>
            <a:endParaRPr lang="tr-T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246379">
              <a:lnSpc>
                <a:spcPct val="110000"/>
              </a:lnSpc>
              <a:tabLst>
                <a:tab pos="165735" algn="l"/>
              </a:tabLst>
            </a:pPr>
            <a:r>
              <a:rPr lang="tr-TR" sz="2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Nefe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tr-TR" sz="2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arlığ</a:t>
            </a:r>
            <a:r>
              <a:rPr lang="tr-TR" sz="28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ı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tr-TR" sz="28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spc="-2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teş,</a:t>
            </a:r>
            <a:r>
              <a:rPr lang="tr-TR" sz="2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</a:t>
            </a:r>
            <a:r>
              <a:rPr lang="tr-TR" sz="28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tr-TR" sz="2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ürük,</a:t>
            </a:r>
            <a:r>
              <a:rPr lang="tr-TR" sz="28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hemopt</a:t>
            </a:r>
            <a:r>
              <a:rPr lang="tr-TR" sz="2800" spc="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tr-T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tr-TR" sz="2800" spc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tr-TR" sz="2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tr-TR" sz="2800" spc="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tr-TR" sz="28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tr-T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tr-TR" sz="28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tr-T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sem</a:t>
            </a:r>
            <a:r>
              <a:rPr lang="tr-TR" sz="2800" spc="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tr-TR" sz="2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taşikardi</a:t>
            </a:r>
            <a:r>
              <a:rPr lang="tr-TR" sz="28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tr-TR" sz="2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spc="-2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takipne</a:t>
            </a:r>
            <a:r>
              <a:rPr lang="tr-TR" sz="2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görülebilir.</a:t>
            </a:r>
          </a:p>
          <a:p>
            <a:pPr marL="0" indent="0">
              <a:spcBef>
                <a:spcPts val="45"/>
              </a:spcBef>
              <a:buNone/>
            </a:pPr>
            <a:endParaRPr lang="tr-T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5100" indent="-153035">
              <a:tabLst>
                <a:tab pos="165735" algn="l"/>
              </a:tabLst>
            </a:pP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Klasik</a:t>
            </a:r>
            <a:r>
              <a:rPr lang="tr-TR" sz="28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triadı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(&lt;%20);</a:t>
            </a:r>
            <a:r>
              <a:rPr lang="tr-TR" sz="2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hemoptizi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tr-TR" sz="2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dispne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tr-TR" sz="2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göğüs</a:t>
            </a:r>
            <a:r>
              <a:rPr lang="tr-TR" sz="28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ağrısıdır.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165782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6230599-AD69-B229-E8B6-42C5CB5E0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Pulmoner</a:t>
            </a:r>
            <a:r>
              <a:rPr lang="tr-TR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Emboli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536F68B-F4D8-B986-EC0E-81E0D2DE17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65100" indent="-153035">
              <a:tabLst>
                <a:tab pos="165735" algn="l"/>
              </a:tabLst>
            </a:pPr>
            <a:r>
              <a:rPr lang="tr-TR" sz="2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Şiddetli PE ile hastalar şok, aritmi veya </a:t>
            </a:r>
            <a:r>
              <a:rPr lang="tr-TR" sz="2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senkop</a:t>
            </a:r>
            <a:r>
              <a:rPr lang="tr-TR" sz="2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ile başvurabilir. </a:t>
            </a:r>
          </a:p>
          <a:p>
            <a:pPr marL="165100" indent="-153035">
              <a:tabLst>
                <a:tab pos="165735" algn="l"/>
              </a:tabLst>
            </a:pPr>
            <a:endParaRPr lang="tr-TR" sz="28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65100" indent="-153035">
              <a:tabLst>
                <a:tab pos="165735" algn="l"/>
              </a:tabLst>
            </a:pPr>
            <a:r>
              <a:rPr lang="tr-TR" dirty="0"/>
              <a:t>B</a:t>
            </a:r>
            <a:r>
              <a:rPr lang="tr-TR" sz="2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irçok hasta (bazıları şiddetli </a:t>
            </a:r>
            <a:r>
              <a:rPr lang="tr-TR" sz="2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PE'li</a:t>
            </a:r>
            <a:r>
              <a:rPr lang="tr-TR" sz="2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olanlar da dahil olmak üzere) </a:t>
            </a:r>
            <a:r>
              <a:rPr lang="tr-TR" sz="2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asemptomatiktir</a:t>
            </a:r>
            <a:r>
              <a:rPr lang="tr-TR" sz="2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veya hafif veya spesifik olmayan semptomlara sahiptir.</a:t>
            </a:r>
          </a:p>
          <a:p>
            <a:pPr marL="165100" indent="-153035">
              <a:tabLst>
                <a:tab pos="165735" algn="l"/>
              </a:tabLst>
            </a:pPr>
            <a:endParaRPr lang="tr-TR" dirty="0"/>
          </a:p>
          <a:p>
            <a:pPr marL="165100" indent="-153035">
              <a:buChar char="•"/>
              <a:tabLst>
                <a:tab pos="165735" algn="l"/>
              </a:tabLst>
            </a:pP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Tanıya</a:t>
            </a:r>
            <a:r>
              <a:rPr lang="tr-TR" sz="2800" spc="-2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yardımcı</a:t>
            </a:r>
            <a:r>
              <a:rPr lang="tr-TR" sz="2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olması</a:t>
            </a:r>
            <a:r>
              <a:rPr lang="tr-TR" sz="2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için</a:t>
            </a:r>
            <a:r>
              <a:rPr lang="tr-TR" sz="2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WELLS</a:t>
            </a:r>
            <a:r>
              <a:rPr lang="tr-TR" sz="2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skoru</a:t>
            </a:r>
            <a:r>
              <a:rPr lang="tr-TR" sz="28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kullanılır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425309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189DBD6F-0BD6-C0B0-9D6F-F8FDB8C5C5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5908" y="635922"/>
            <a:ext cx="8339034" cy="591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0371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ABB915B-A03E-6789-604B-0F19871D8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Pulmoner</a:t>
            </a:r>
            <a:r>
              <a:rPr lang="tr-TR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Emboli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D30142A-188B-5A78-B926-62A319E0A7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pPr marL="104139" indent="-91440">
              <a:spcBef>
                <a:spcPts val="5"/>
              </a:spcBef>
              <a:buFont typeface="Times New Roman"/>
              <a:buChar char="•"/>
              <a:tabLst>
                <a:tab pos="104139" algn="l"/>
              </a:tabLst>
            </a:pPr>
            <a:r>
              <a:rPr lang="tr-TR" sz="2800" b="1" i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Risk</a:t>
            </a:r>
            <a:r>
              <a:rPr lang="tr-TR" sz="2800" b="1" i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b="1" i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faktörleri:</a:t>
            </a:r>
            <a:endParaRPr lang="tr-T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30"/>
              </a:spcBef>
            </a:pPr>
            <a:endParaRPr lang="tr-T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0" indent="-114300">
              <a:buChar char="–"/>
              <a:tabLst>
                <a:tab pos="127000" algn="l"/>
              </a:tabLst>
            </a:pPr>
            <a:r>
              <a:rPr lang="tr-TR" sz="29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Hiperkuagulobilite</a:t>
            </a:r>
            <a:r>
              <a:rPr lang="tr-TR" sz="290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900" spc="-2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diatezi</a:t>
            </a:r>
            <a:endParaRPr lang="tr-TR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0" indent="-114300">
              <a:spcBef>
                <a:spcPts val="5"/>
              </a:spcBef>
              <a:buChar char="–"/>
              <a:tabLst>
                <a:tab pos="127000" algn="l"/>
              </a:tabLst>
            </a:pPr>
            <a:r>
              <a:rPr lang="tr-TR" sz="29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Malignite</a:t>
            </a:r>
            <a:endParaRPr lang="tr-TR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650" indent="-108585">
              <a:buChar char="–"/>
              <a:tabLst>
                <a:tab pos="121285" algn="l"/>
              </a:tabLst>
            </a:pPr>
            <a:r>
              <a:rPr lang="tr-TR" sz="29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Yeni</a:t>
            </a:r>
            <a:r>
              <a:rPr lang="tr-TR" sz="29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9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immobilizasyon</a:t>
            </a:r>
            <a:r>
              <a:rPr lang="tr-TR" sz="29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tr-TR" sz="290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9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cerrahi</a:t>
            </a:r>
            <a:endParaRPr lang="tr-TR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3825" indent="-111760">
              <a:buChar char="–"/>
              <a:tabLst>
                <a:tab pos="124460" algn="l"/>
              </a:tabLst>
            </a:pPr>
            <a:r>
              <a:rPr lang="tr-TR" sz="29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Travma</a:t>
            </a:r>
            <a:endParaRPr lang="tr-TR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0" indent="-114300">
              <a:buChar char="–"/>
              <a:tabLst>
                <a:tab pos="127000" algn="l"/>
              </a:tabLst>
            </a:pPr>
            <a:r>
              <a:rPr lang="tr-TR" sz="29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Dah</a:t>
            </a:r>
            <a:r>
              <a:rPr lang="tr-TR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tr-TR" sz="29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9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ön</a:t>
            </a:r>
            <a:r>
              <a:rPr lang="tr-TR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tr-TR" sz="29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tr-TR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tr-TR" sz="29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DV</a:t>
            </a:r>
            <a:r>
              <a:rPr lang="tr-TR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tr-TR" sz="29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9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tr-TR" sz="29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tr-TR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tr-TR" sz="29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 </a:t>
            </a:r>
            <a:r>
              <a:rPr lang="tr-TR" sz="29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öyküsü</a:t>
            </a:r>
            <a:endParaRPr lang="tr-TR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0" indent="-114300">
              <a:buChar char="–"/>
              <a:tabLst>
                <a:tab pos="127000" algn="l"/>
              </a:tabLst>
            </a:pPr>
            <a:r>
              <a:rPr lang="tr-TR" sz="29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</a:t>
            </a:r>
            <a:endParaRPr lang="tr-TR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0" indent="-114300">
              <a:buChar char="–"/>
              <a:tabLst>
                <a:tab pos="127000" algn="l"/>
              </a:tabLst>
            </a:pPr>
            <a:r>
              <a:rPr lang="tr-TR" sz="29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tr-TR" sz="29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tr-TR" sz="29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tr-TR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tr-TR" sz="29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9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tr-TR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tr-TR" sz="29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9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tr-TR" sz="29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tr-TR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tr-TR" sz="2900" spc="-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tr-TR" sz="29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tr-TR" sz="2900" spc="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tr-TR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tr-TR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090862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D8F86C5-A41E-C19C-64FA-7C073DBE6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Pulmoner</a:t>
            </a:r>
            <a:r>
              <a:rPr lang="tr-TR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Emboli</a:t>
            </a:r>
            <a:endParaRPr lang="tr-TR" dirty="0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D15354C0-2426-036B-E6A3-BAFBF734C1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03473" y="1850639"/>
            <a:ext cx="4852254" cy="4351338"/>
          </a:xfrm>
          <a:prstGeom prst="rect">
            <a:avLst/>
          </a:prstGeom>
        </p:spPr>
      </p:pic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DF65C29B-41C9-1EBC-3558-5A4DA0EDB916}"/>
              </a:ext>
            </a:extLst>
          </p:cNvPr>
          <p:cNvSpPr/>
          <p:nvPr/>
        </p:nvSpPr>
        <p:spPr>
          <a:xfrm>
            <a:off x="1455174" y="2467895"/>
            <a:ext cx="3736258" cy="31168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marR="84455">
              <a:spcBef>
                <a:spcPts val="100"/>
              </a:spcBef>
              <a:buChar char="•"/>
              <a:tabLst>
                <a:tab pos="149860" algn="l"/>
              </a:tabLst>
            </a:pPr>
            <a:r>
              <a:rPr lang="tr-TR" spc="-175" dirty="0">
                <a:latin typeface="Times New Roman"/>
                <a:cs typeface="Times New Roman"/>
              </a:rPr>
              <a:t>P</a:t>
            </a:r>
            <a:r>
              <a:rPr lang="tr-TR" dirty="0">
                <a:latin typeface="Times New Roman"/>
                <a:cs typeface="Times New Roman"/>
              </a:rPr>
              <a:t>A</a:t>
            </a:r>
            <a:r>
              <a:rPr lang="tr-TR" spc="-204" dirty="0">
                <a:latin typeface="Times New Roman"/>
                <a:cs typeface="Times New Roman"/>
              </a:rPr>
              <a:t> </a:t>
            </a:r>
            <a:r>
              <a:rPr lang="tr-TR" spc="-5" dirty="0">
                <a:latin typeface="Times New Roman"/>
                <a:cs typeface="Times New Roman"/>
              </a:rPr>
              <a:t>Akciğ</a:t>
            </a:r>
            <a:r>
              <a:rPr lang="tr-TR" spc="5" dirty="0">
                <a:latin typeface="Times New Roman"/>
                <a:cs typeface="Times New Roman"/>
              </a:rPr>
              <a:t>e</a:t>
            </a:r>
            <a:r>
              <a:rPr lang="tr-TR" dirty="0">
                <a:latin typeface="Times New Roman"/>
                <a:cs typeface="Times New Roman"/>
              </a:rPr>
              <a:t>r </a:t>
            </a:r>
            <a:r>
              <a:rPr lang="tr-TR" dirty="0" err="1">
                <a:latin typeface="Times New Roman"/>
                <a:cs typeface="Times New Roman"/>
              </a:rPr>
              <a:t>gra</a:t>
            </a:r>
            <a:r>
              <a:rPr lang="tr-TR" spc="-5" dirty="0" err="1">
                <a:latin typeface="Times New Roman"/>
                <a:cs typeface="Times New Roman"/>
              </a:rPr>
              <a:t>fisi</a:t>
            </a:r>
            <a:r>
              <a:rPr lang="tr-TR" dirty="0">
                <a:latin typeface="Times New Roman"/>
                <a:cs typeface="Times New Roman"/>
              </a:rPr>
              <a:t> –</a:t>
            </a:r>
            <a:r>
              <a:rPr lang="tr-TR" spc="5" dirty="0">
                <a:latin typeface="Times New Roman"/>
                <a:cs typeface="Times New Roman"/>
              </a:rPr>
              <a:t> </a:t>
            </a:r>
            <a:r>
              <a:rPr lang="tr-TR" spc="-5" dirty="0">
                <a:latin typeface="Times New Roman"/>
                <a:cs typeface="Times New Roman"/>
              </a:rPr>
              <a:t>Sağ  </a:t>
            </a:r>
            <a:r>
              <a:rPr lang="tr-TR" dirty="0">
                <a:latin typeface="Times New Roman"/>
                <a:cs typeface="Times New Roman"/>
              </a:rPr>
              <a:t>alt lobda </a:t>
            </a:r>
            <a:r>
              <a:rPr lang="tr-TR" dirty="0" err="1">
                <a:latin typeface="Times New Roman"/>
                <a:cs typeface="Times New Roman"/>
              </a:rPr>
              <a:t>fokal</a:t>
            </a:r>
            <a:r>
              <a:rPr lang="tr-TR" dirty="0">
                <a:latin typeface="Times New Roman"/>
                <a:cs typeface="Times New Roman"/>
              </a:rPr>
              <a:t> </a:t>
            </a:r>
            <a:r>
              <a:rPr lang="tr-TR" dirty="0" err="1">
                <a:latin typeface="Times New Roman"/>
                <a:cs typeface="Times New Roman"/>
              </a:rPr>
              <a:t>periferal</a:t>
            </a:r>
            <a:r>
              <a:rPr lang="tr-TR" dirty="0">
                <a:latin typeface="Times New Roman"/>
                <a:cs typeface="Times New Roman"/>
              </a:rPr>
              <a:t> </a:t>
            </a:r>
            <a:r>
              <a:rPr lang="tr-TR" spc="5" dirty="0">
                <a:latin typeface="Times New Roman"/>
                <a:cs typeface="Times New Roman"/>
              </a:rPr>
              <a:t> </a:t>
            </a:r>
            <a:r>
              <a:rPr lang="tr-TR" dirty="0">
                <a:latin typeface="Times New Roman"/>
                <a:cs typeface="Times New Roman"/>
              </a:rPr>
              <a:t>konsolidasyon</a:t>
            </a:r>
            <a:r>
              <a:rPr lang="tr-TR" spc="-45" dirty="0">
                <a:latin typeface="Times New Roman"/>
                <a:cs typeface="Times New Roman"/>
              </a:rPr>
              <a:t> </a:t>
            </a:r>
            <a:r>
              <a:rPr lang="tr-TR" dirty="0">
                <a:latin typeface="Times New Roman"/>
                <a:cs typeface="Times New Roman"/>
              </a:rPr>
              <a:t>(ok).</a:t>
            </a:r>
          </a:p>
          <a:p>
            <a:pPr marL="12700" marR="497840">
              <a:buChar char="•"/>
              <a:tabLst>
                <a:tab pos="149225" algn="l"/>
              </a:tabLst>
            </a:pPr>
            <a:r>
              <a:rPr lang="tr-TR" spc="-5" dirty="0">
                <a:latin typeface="Times New Roman"/>
                <a:cs typeface="Times New Roman"/>
              </a:rPr>
              <a:t>PE </a:t>
            </a:r>
            <a:r>
              <a:rPr lang="tr-TR" dirty="0">
                <a:latin typeface="Times New Roman"/>
                <a:cs typeface="Times New Roman"/>
              </a:rPr>
              <a:t>hastalarının çok </a:t>
            </a:r>
            <a:r>
              <a:rPr lang="tr-TR" spc="-434" dirty="0">
                <a:latin typeface="Times New Roman"/>
                <a:cs typeface="Times New Roman"/>
              </a:rPr>
              <a:t> </a:t>
            </a:r>
            <a:r>
              <a:rPr lang="tr-TR" dirty="0">
                <a:latin typeface="Times New Roman"/>
                <a:cs typeface="Times New Roman"/>
              </a:rPr>
              <a:t>azında görülen </a:t>
            </a:r>
            <a:r>
              <a:rPr lang="tr-TR" spc="-5" dirty="0">
                <a:latin typeface="Times New Roman"/>
                <a:cs typeface="Times New Roman"/>
              </a:rPr>
              <a:t>klasik </a:t>
            </a:r>
            <a:r>
              <a:rPr lang="tr-TR" spc="-434" dirty="0">
                <a:latin typeface="Times New Roman"/>
                <a:cs typeface="Times New Roman"/>
              </a:rPr>
              <a:t> </a:t>
            </a:r>
            <a:r>
              <a:rPr lang="tr-TR" spc="-5" dirty="0">
                <a:latin typeface="Times New Roman"/>
                <a:cs typeface="Times New Roman"/>
              </a:rPr>
              <a:t>“</a:t>
            </a:r>
            <a:r>
              <a:rPr lang="tr-TR" spc="-5" dirty="0" err="1">
                <a:latin typeface="Times New Roman"/>
                <a:cs typeface="Times New Roman"/>
              </a:rPr>
              <a:t>Hampton</a:t>
            </a:r>
            <a:r>
              <a:rPr lang="tr-TR" spc="-5" dirty="0">
                <a:latin typeface="Times New Roman"/>
                <a:cs typeface="Times New Roman"/>
              </a:rPr>
              <a:t> hörgücü” </a:t>
            </a:r>
            <a:r>
              <a:rPr lang="tr-TR" dirty="0">
                <a:latin typeface="Times New Roman"/>
                <a:cs typeface="Times New Roman"/>
              </a:rPr>
              <a:t> bulgusu</a:t>
            </a:r>
            <a:r>
              <a:rPr lang="tr-TR" spc="-45" dirty="0">
                <a:latin typeface="Times New Roman"/>
                <a:cs typeface="Times New Roman"/>
              </a:rPr>
              <a:t> </a:t>
            </a:r>
            <a:r>
              <a:rPr lang="tr-TR" dirty="0">
                <a:latin typeface="Times New Roman"/>
                <a:cs typeface="Times New Roman"/>
              </a:rPr>
              <a:t>ve</a:t>
            </a:r>
            <a:r>
              <a:rPr lang="tr-TR" spc="-25" dirty="0">
                <a:latin typeface="Times New Roman"/>
                <a:cs typeface="Times New Roman"/>
              </a:rPr>
              <a:t> </a:t>
            </a:r>
            <a:r>
              <a:rPr lang="tr-TR" dirty="0" err="1">
                <a:latin typeface="Times New Roman"/>
                <a:cs typeface="Times New Roman"/>
              </a:rPr>
              <a:t>emboli</a:t>
            </a:r>
            <a:r>
              <a:rPr lang="tr-TR" dirty="0">
                <a:latin typeface="Times New Roman"/>
                <a:cs typeface="Times New Roman"/>
              </a:rPr>
              <a:t> ile tıkanan</a:t>
            </a:r>
            <a:r>
              <a:rPr lang="tr-TR" spc="-50" dirty="0">
                <a:latin typeface="Times New Roman"/>
                <a:cs typeface="Times New Roman"/>
              </a:rPr>
              <a:t> </a:t>
            </a:r>
            <a:r>
              <a:rPr lang="tr-TR" dirty="0">
                <a:latin typeface="Times New Roman"/>
                <a:cs typeface="Times New Roman"/>
              </a:rPr>
              <a:t>artere</a:t>
            </a:r>
            <a:r>
              <a:rPr lang="tr-TR" spc="-35" dirty="0">
                <a:latin typeface="Times New Roman"/>
                <a:cs typeface="Times New Roman"/>
              </a:rPr>
              <a:t> </a:t>
            </a:r>
            <a:r>
              <a:rPr lang="tr-TR" dirty="0">
                <a:latin typeface="Times New Roman"/>
                <a:cs typeface="Times New Roman"/>
              </a:rPr>
              <a:t>bağlı</a:t>
            </a:r>
            <a:r>
              <a:rPr lang="tr-TR" spc="-25" dirty="0">
                <a:latin typeface="Times New Roman"/>
                <a:cs typeface="Times New Roman"/>
              </a:rPr>
              <a:t> </a:t>
            </a:r>
            <a:r>
              <a:rPr lang="tr-TR" dirty="0">
                <a:latin typeface="Times New Roman"/>
                <a:cs typeface="Times New Roman"/>
              </a:rPr>
              <a:t>gelişen </a:t>
            </a:r>
            <a:r>
              <a:rPr lang="tr-TR" spc="-434" dirty="0">
                <a:latin typeface="Times New Roman"/>
                <a:cs typeface="Times New Roman"/>
              </a:rPr>
              <a:t> </a:t>
            </a:r>
            <a:r>
              <a:rPr lang="tr-TR" dirty="0" err="1">
                <a:latin typeface="Times New Roman"/>
                <a:cs typeface="Times New Roman"/>
              </a:rPr>
              <a:t>pulmoner</a:t>
            </a:r>
            <a:r>
              <a:rPr lang="tr-TR" dirty="0">
                <a:latin typeface="Times New Roman"/>
                <a:cs typeface="Times New Roman"/>
              </a:rPr>
              <a:t> </a:t>
            </a:r>
            <a:r>
              <a:rPr lang="tr-TR" dirty="0" err="1">
                <a:latin typeface="Times New Roman"/>
                <a:cs typeface="Times New Roman"/>
              </a:rPr>
              <a:t>infarktı</a:t>
            </a:r>
            <a:r>
              <a:rPr lang="tr-TR" dirty="0">
                <a:latin typeface="Times New Roman"/>
                <a:cs typeface="Times New Roman"/>
              </a:rPr>
              <a:t> </a:t>
            </a:r>
            <a:r>
              <a:rPr lang="tr-TR" spc="5" dirty="0">
                <a:latin typeface="Times New Roman"/>
                <a:cs typeface="Times New Roman"/>
              </a:rPr>
              <a:t> </a:t>
            </a:r>
            <a:r>
              <a:rPr lang="tr-TR" spc="-10" dirty="0">
                <a:latin typeface="Times New Roman"/>
                <a:cs typeface="Times New Roman"/>
              </a:rPr>
              <a:t>düşündürür.</a:t>
            </a:r>
            <a:endParaRPr lang="tr-TR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562852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7E49A89-A488-F7C0-41BC-DB5CC0325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Pulmoner</a:t>
            </a:r>
            <a:r>
              <a:rPr lang="tr-TR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Emboli</a:t>
            </a:r>
            <a:endParaRPr lang="tr-TR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7EF23536-E877-9351-0A34-40C1606CDCBF}"/>
              </a:ext>
            </a:extLst>
          </p:cNvPr>
          <p:cNvSpPr txBox="1"/>
          <p:nvPr/>
        </p:nvSpPr>
        <p:spPr>
          <a:xfrm>
            <a:off x="838200" y="2130661"/>
            <a:ext cx="7364362" cy="2949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1100"/>
              </a:spcBef>
            </a:pPr>
            <a:r>
              <a:rPr lang="tr-T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EKG:</a:t>
            </a: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9230" indent="-177165">
              <a:spcBef>
                <a:spcPts val="994"/>
              </a:spcBef>
              <a:buChar char="–"/>
              <a:tabLst>
                <a:tab pos="189865" algn="l"/>
              </a:tabLst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S1Q3T3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paterni,akut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kor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pulmonale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bulguları</a:t>
            </a:r>
          </a:p>
          <a:p>
            <a:pPr marL="203200" indent="-190500">
              <a:spcBef>
                <a:spcPts val="1010"/>
              </a:spcBef>
              <a:buChar char="–"/>
              <a:tabLst>
                <a:tab pos="203200" algn="l"/>
              </a:tabLst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%46</a:t>
            </a:r>
            <a:r>
              <a:rPr lang="tr-TR"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tr-TR" sz="2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tr-TR" sz="240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tr-TR" sz="2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tr-TR" sz="24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tr-TR" sz="2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tr-TR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</a:p>
          <a:p>
            <a:pPr marL="198120" indent="-186055">
              <a:spcBef>
                <a:spcPts val="994"/>
              </a:spcBef>
              <a:buChar char="–"/>
              <a:tabLst>
                <a:tab pos="198755" algn="l"/>
              </a:tabLst>
            </a:pPr>
            <a:r>
              <a:rPr lang="tr-TR" sz="24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tr-TR"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şi</a:t>
            </a:r>
            <a:r>
              <a:rPr lang="tr-TR" sz="2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tr-TR"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ard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tr-TR"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ve/ve</a:t>
            </a:r>
            <a:r>
              <a:rPr lang="tr-TR" sz="2400" spc="-2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tr-TR"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tr-TR" sz="2400" spc="-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tr-TR" sz="2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tr-TR"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tr-TR" sz="2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ğ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işi</a:t>
            </a:r>
            <a:r>
              <a:rPr lang="tr-TR" sz="2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r>
              <a:rPr lang="tr-TR" sz="2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ğ</a:t>
            </a:r>
            <a:r>
              <a:rPr lang="tr-TR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tr-TR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  <a:p>
            <a:pPr marL="203200" indent="-190500">
              <a:spcBef>
                <a:spcPts val="1000"/>
              </a:spcBef>
              <a:buChar char="–"/>
              <a:tabLst>
                <a:tab pos="203200" algn="l"/>
              </a:tabLst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Sağ dal bloğu</a:t>
            </a:r>
          </a:p>
          <a:p>
            <a:pPr marL="203200" indent="-190500">
              <a:spcBef>
                <a:spcPts val="994"/>
              </a:spcBef>
              <a:buChar char="–"/>
              <a:tabLst>
                <a:tab pos="203200" algn="l"/>
              </a:tabLst>
            </a:pPr>
            <a:r>
              <a:rPr lang="tr-TR"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Masif</a:t>
            </a:r>
            <a:r>
              <a:rPr lang="tr-TR"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PE’de</a:t>
            </a:r>
            <a:r>
              <a:rPr lang="tr-TR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miyokard</a:t>
            </a:r>
            <a:r>
              <a:rPr lang="tr-TR"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iskemi</a:t>
            </a:r>
            <a:r>
              <a:rPr lang="tr-TR"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bulguları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E44E06AB-F6EF-E0AD-C7A1-7A99502FF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0762" y="3305978"/>
            <a:ext cx="3371380" cy="27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9251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C1C7D6D-C6FD-1205-5AA7-FA5F4BA86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Pulmoner</a:t>
            </a:r>
            <a:r>
              <a:rPr lang="tr-TR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Emboli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F86E763-8B83-B5C5-F813-ACB21DA125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994"/>
              </a:spcBef>
              <a:buNone/>
              <a:tabLst>
                <a:tab pos="203200" algn="l"/>
              </a:tabLst>
            </a:pPr>
            <a:r>
              <a:rPr lang="tr-TR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Biyobelirteçler</a:t>
            </a:r>
            <a:endParaRPr lang="tr-T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42900">
              <a:spcBef>
                <a:spcPts val="994"/>
              </a:spcBef>
              <a:tabLst>
                <a:tab pos="203200" algn="l"/>
              </a:tabLst>
            </a:pP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Yüksek D-</a:t>
            </a:r>
            <a:r>
              <a:rPr lang="tr-T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dimer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seviyeleri,venöz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tromboz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 </a:t>
            </a:r>
            <a:r>
              <a:rPr lang="tr-T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pulmoner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emboli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göstergesi olabilir</a:t>
            </a:r>
          </a:p>
          <a:p>
            <a:pPr marL="355600" indent="-342900">
              <a:spcBef>
                <a:spcPts val="994"/>
              </a:spcBef>
              <a:tabLst>
                <a:tab pos="203200" algn="l"/>
              </a:tabLst>
            </a:pP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Yüksek kardiyak </a:t>
            </a:r>
            <a:r>
              <a:rPr lang="tr-T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troponin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 BNP seviyeleri</a:t>
            </a:r>
          </a:p>
          <a:p>
            <a:pPr marL="355600" indent="-342900">
              <a:spcBef>
                <a:spcPts val="994"/>
              </a:spcBef>
              <a:tabLst>
                <a:tab pos="203200" algn="l"/>
              </a:tabLst>
            </a:pPr>
            <a:endParaRPr lang="tr-T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994"/>
              </a:spcBef>
              <a:buNone/>
            </a:pPr>
            <a:r>
              <a:rPr lang="tr-TR" sz="2000" b="1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tr-TR" sz="2000" b="1" spc="-7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tr-TR" sz="2000" b="1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tr-TR" sz="2000" b="1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tr-TR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tr-TR" sz="2000" b="1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tr-TR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tr-TR" sz="2000" b="1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kan ga</a:t>
            </a:r>
            <a:r>
              <a:rPr lang="tr-TR" sz="20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tr-T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ı:</a:t>
            </a:r>
            <a:endParaRPr lang="tr-T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6700" lvl="1" indent="-191135">
              <a:spcBef>
                <a:spcPts val="1010"/>
              </a:spcBef>
              <a:buChar char="–"/>
              <a:tabLst>
                <a:tab pos="267335" algn="l"/>
              </a:tabLst>
            </a:pPr>
            <a:r>
              <a:rPr lang="tr-T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Hipoksemi</a:t>
            </a:r>
            <a:endParaRPr lang="tr-T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6700" lvl="1" indent="-191135">
              <a:spcBef>
                <a:spcPts val="994"/>
              </a:spcBef>
              <a:buChar char="–"/>
              <a:tabLst>
                <a:tab pos="267335" algn="l"/>
              </a:tabLst>
            </a:pPr>
            <a:r>
              <a:rPr lang="tr-T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Hipokarbi</a:t>
            </a:r>
            <a:endParaRPr lang="tr-T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6700" lvl="1" indent="-191135">
              <a:spcBef>
                <a:spcPts val="994"/>
              </a:spcBef>
              <a:buChar char="–"/>
              <a:tabLst>
                <a:tab pos="267335" algn="l"/>
              </a:tabLst>
            </a:pPr>
            <a:r>
              <a:rPr lang="tr-TR" sz="20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tr-T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espir</a:t>
            </a:r>
            <a:r>
              <a:rPr lang="tr-TR" sz="2000" spc="-2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tr-T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tr-TR" sz="2000" spc="-2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tr-TR" sz="20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tr-T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tr-TR" sz="20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alk</a:t>
            </a:r>
            <a:r>
              <a:rPr lang="tr-TR" sz="2000" spc="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tr-T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loz</a:t>
            </a:r>
            <a:endParaRPr lang="tr-T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DC2F8517-9D72-3288-E400-A516B7869C43}"/>
              </a:ext>
            </a:extLst>
          </p:cNvPr>
          <p:cNvSpPr/>
          <p:nvPr/>
        </p:nvSpPr>
        <p:spPr>
          <a:xfrm>
            <a:off x="5722374" y="4014275"/>
            <a:ext cx="5014452" cy="216268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8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 şüphesi olan ve </a:t>
            </a:r>
            <a:r>
              <a:rPr lang="tr-TR" sz="1800" b="0" i="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hemodinamik</a:t>
            </a:r>
            <a:r>
              <a:rPr lang="tr-TR" sz="18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olarak stabil olan çoğu hasta için, klinik ve test öncesi olasılık değerlendirmesi (</a:t>
            </a:r>
            <a:r>
              <a:rPr lang="tr-TR" sz="1800" b="0" i="0" kern="1200" baseline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WELLS</a:t>
            </a:r>
            <a:r>
              <a:rPr lang="tr-TR" sz="18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), D-</a:t>
            </a:r>
            <a:r>
              <a:rPr lang="tr-TR" sz="1800" b="0" i="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dimer</a:t>
            </a:r>
            <a:r>
              <a:rPr lang="tr-TR" sz="18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testi ve kesin tanısal görüntülemeyi birleştiren bir yaklaşım önerilir.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Yıldız: 5 Nokta 5">
            <a:extLst>
              <a:ext uri="{FF2B5EF4-FFF2-40B4-BE49-F238E27FC236}">
                <a16:creationId xmlns:a16="http://schemas.microsoft.com/office/drawing/2014/main" id="{1F30F74F-EEE7-43C2-831F-906E4FF74DE9}"/>
              </a:ext>
            </a:extLst>
          </p:cNvPr>
          <p:cNvSpPr/>
          <p:nvPr/>
        </p:nvSpPr>
        <p:spPr>
          <a:xfrm>
            <a:off x="5507665" y="3891516"/>
            <a:ext cx="588335" cy="786810"/>
          </a:xfrm>
          <a:prstGeom prst="star5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95403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A64D6BF-FF0E-0607-520D-74D860826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Tanım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D0D009F-E492-8A3B-145F-5D85CBA57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Vücudun ön bölümünde, boyun ile karın bölgesinin üst kısmı arasında herhangi bir yerde hissedilen ağrıdır.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Göğüs ağrısı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süre açısından akut(72 saatten kısa),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subakut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(3 gün-1 ay),kronik(1 aydan uzun) veya akut alevlenmeli kronik olabilir.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Göğüs ağrısı;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multidisipliner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yaklaşım gerektiren, hayatı tehdit eden durumlarla seyredebilen önemli bir bulgudur.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919474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2D35E6D-D183-AB37-5906-F3788610C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Aort </a:t>
            </a:r>
            <a:r>
              <a:rPr lang="tr-T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Diseksiyonu</a:t>
            </a:r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0326CDF-BFC7-456E-C584-408A182D61C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134620" marR="150495" indent="-134620">
              <a:lnSpc>
                <a:spcPct val="120000"/>
              </a:lnSpc>
              <a:spcBef>
                <a:spcPts val="1010"/>
              </a:spcBef>
              <a:buFont typeface="Times New Roman"/>
              <a:buChar char="•"/>
              <a:tabLst>
                <a:tab pos="134620" algn="l"/>
              </a:tabLst>
            </a:pPr>
            <a:r>
              <a:rPr lang="tr-TR" sz="2800" spc="-35" dirty="0">
                <a:latin typeface="Times New Roman"/>
                <a:cs typeface="Times New Roman"/>
              </a:rPr>
              <a:t>Orta </a:t>
            </a:r>
            <a:r>
              <a:rPr lang="tr-TR" sz="2800" spc="-30" dirty="0">
                <a:latin typeface="Times New Roman"/>
                <a:cs typeface="Times New Roman"/>
              </a:rPr>
              <a:t>hat </a:t>
            </a:r>
            <a:r>
              <a:rPr lang="tr-TR" sz="2800" spc="-5" dirty="0" err="1">
                <a:latin typeface="Times New Roman"/>
                <a:cs typeface="Times New Roman"/>
              </a:rPr>
              <a:t>substernal</a:t>
            </a:r>
            <a:r>
              <a:rPr lang="tr-TR" sz="2800" spc="-5" dirty="0">
                <a:latin typeface="Times New Roman"/>
                <a:cs typeface="Times New Roman"/>
              </a:rPr>
              <a:t> bölgede, </a:t>
            </a:r>
            <a:r>
              <a:rPr lang="tr-TR" sz="2800" spc="-30" dirty="0">
                <a:latin typeface="Times New Roman"/>
                <a:cs typeface="Times New Roman"/>
              </a:rPr>
              <a:t>sırta </a:t>
            </a:r>
            <a:r>
              <a:rPr lang="tr-TR" sz="2800" spc="-5" dirty="0">
                <a:latin typeface="Times New Roman"/>
                <a:cs typeface="Times New Roman"/>
              </a:rPr>
              <a:t>ve karına </a:t>
            </a:r>
            <a:r>
              <a:rPr lang="tr-TR" sz="2800" spc="-30" dirty="0">
                <a:latin typeface="Times New Roman"/>
                <a:cs typeface="Times New Roman"/>
              </a:rPr>
              <a:t>yayılan </a:t>
            </a:r>
            <a:r>
              <a:rPr lang="tr-TR" sz="2800" spc="-5" dirty="0">
                <a:latin typeface="Times New Roman"/>
                <a:cs typeface="Times New Roman"/>
              </a:rPr>
              <a:t>yırtıcı, kesici, </a:t>
            </a:r>
            <a:r>
              <a:rPr lang="tr-TR" sz="2800" spc="-385" dirty="0">
                <a:latin typeface="Times New Roman"/>
                <a:cs typeface="Times New Roman"/>
              </a:rPr>
              <a:t> </a:t>
            </a:r>
            <a:r>
              <a:rPr lang="tr-TR" sz="2800" spc="-20" dirty="0">
                <a:latin typeface="Times New Roman"/>
                <a:cs typeface="Times New Roman"/>
              </a:rPr>
              <a:t>yakıcı</a:t>
            </a:r>
            <a:r>
              <a:rPr lang="tr-TR" sz="2800" spc="-15" dirty="0">
                <a:latin typeface="Times New Roman"/>
                <a:cs typeface="Times New Roman"/>
              </a:rPr>
              <a:t> </a:t>
            </a:r>
            <a:r>
              <a:rPr lang="tr-TR" sz="2800" spc="-10">
                <a:latin typeface="Times New Roman"/>
                <a:cs typeface="Times New Roman"/>
              </a:rPr>
              <a:t>bir</a:t>
            </a:r>
            <a:r>
              <a:rPr lang="tr-TR" sz="2800" spc="-20">
                <a:latin typeface="Times New Roman"/>
                <a:cs typeface="Times New Roman"/>
              </a:rPr>
              <a:t> </a:t>
            </a:r>
            <a:r>
              <a:rPr lang="tr-TR" sz="2800" spc="35">
                <a:latin typeface="Times New Roman"/>
                <a:cs typeface="Times New Roman"/>
              </a:rPr>
              <a:t>ağrı</a:t>
            </a:r>
            <a:endParaRPr lang="tr-TR" sz="2800" dirty="0">
              <a:latin typeface="Times New Roman"/>
              <a:cs typeface="Times New Roman"/>
            </a:endParaRPr>
          </a:p>
          <a:p>
            <a:pPr marL="134620" indent="-122555">
              <a:spcBef>
                <a:spcPts val="1380"/>
              </a:spcBef>
              <a:buChar char="•"/>
              <a:tabLst>
                <a:tab pos="135255" algn="l"/>
              </a:tabLst>
            </a:pPr>
            <a:r>
              <a:rPr lang="tr-TR" sz="2800" spc="-15" dirty="0">
                <a:latin typeface="Times New Roman"/>
                <a:cs typeface="Times New Roman"/>
              </a:rPr>
              <a:t>Başlangıçta</a:t>
            </a:r>
            <a:r>
              <a:rPr lang="tr-TR" sz="2800" spc="-55" dirty="0">
                <a:latin typeface="Times New Roman"/>
                <a:cs typeface="Times New Roman"/>
              </a:rPr>
              <a:t> </a:t>
            </a:r>
            <a:r>
              <a:rPr lang="tr-TR" sz="2800" spc="35" dirty="0">
                <a:latin typeface="Times New Roman"/>
                <a:cs typeface="Times New Roman"/>
              </a:rPr>
              <a:t>ağrı</a:t>
            </a:r>
            <a:r>
              <a:rPr lang="tr-TR" sz="2800" spc="15" dirty="0">
                <a:latin typeface="Times New Roman"/>
                <a:cs typeface="Times New Roman"/>
              </a:rPr>
              <a:t> </a:t>
            </a:r>
            <a:r>
              <a:rPr lang="tr-TR" sz="2800" spc="-10" dirty="0">
                <a:latin typeface="Times New Roman"/>
                <a:cs typeface="Times New Roman"/>
              </a:rPr>
              <a:t>tipik</a:t>
            </a:r>
            <a:r>
              <a:rPr lang="tr-TR" sz="2800" spc="10" dirty="0">
                <a:latin typeface="Times New Roman"/>
                <a:cs typeface="Times New Roman"/>
              </a:rPr>
              <a:t> </a:t>
            </a:r>
            <a:r>
              <a:rPr lang="tr-TR" sz="2800" spc="-10" dirty="0">
                <a:latin typeface="Times New Roman"/>
                <a:cs typeface="Times New Roman"/>
              </a:rPr>
              <a:t>olarak</a:t>
            </a:r>
            <a:r>
              <a:rPr lang="tr-TR" sz="2800" spc="-25" dirty="0">
                <a:latin typeface="Times New Roman"/>
                <a:cs typeface="Times New Roman"/>
              </a:rPr>
              <a:t> </a:t>
            </a:r>
            <a:r>
              <a:rPr lang="tr-TR" sz="2800" spc="-5" dirty="0">
                <a:latin typeface="Times New Roman"/>
                <a:cs typeface="Times New Roman"/>
              </a:rPr>
              <a:t>ani</a:t>
            </a:r>
            <a:r>
              <a:rPr lang="tr-TR" sz="2800" spc="5" dirty="0">
                <a:latin typeface="Times New Roman"/>
                <a:cs typeface="Times New Roman"/>
              </a:rPr>
              <a:t> </a:t>
            </a:r>
            <a:r>
              <a:rPr lang="tr-TR" sz="2800" spc="-5" dirty="0">
                <a:latin typeface="Times New Roman"/>
                <a:cs typeface="Times New Roman"/>
              </a:rPr>
              <a:t>ve</a:t>
            </a:r>
            <a:r>
              <a:rPr lang="tr-TR" sz="2800" dirty="0">
                <a:latin typeface="Times New Roman"/>
                <a:cs typeface="Times New Roman"/>
              </a:rPr>
              <a:t> </a:t>
            </a:r>
            <a:r>
              <a:rPr lang="tr-TR" sz="2800" spc="-5" dirty="0">
                <a:latin typeface="Times New Roman"/>
                <a:cs typeface="Times New Roman"/>
              </a:rPr>
              <a:t>çok</a:t>
            </a:r>
            <a:r>
              <a:rPr lang="tr-TR" sz="2800" spc="-10" dirty="0">
                <a:latin typeface="Times New Roman"/>
                <a:cs typeface="Times New Roman"/>
              </a:rPr>
              <a:t> şiddetlidir</a:t>
            </a:r>
            <a:endParaRPr lang="tr-TR" sz="2800" dirty="0">
              <a:latin typeface="Times New Roman"/>
              <a:cs typeface="Times New Roman"/>
            </a:endParaRPr>
          </a:p>
          <a:p>
            <a:pPr marL="124460" marR="151130" indent="-124460">
              <a:lnSpc>
                <a:spcPct val="120100"/>
              </a:lnSpc>
              <a:spcBef>
                <a:spcPts val="995"/>
              </a:spcBef>
              <a:buChar char="•"/>
              <a:tabLst>
                <a:tab pos="124460" algn="l"/>
              </a:tabLst>
            </a:pPr>
            <a:r>
              <a:rPr lang="tr-TR" sz="2800" spc="-10" dirty="0" err="1">
                <a:latin typeface="Times New Roman"/>
                <a:cs typeface="Times New Roman"/>
              </a:rPr>
              <a:t>A</a:t>
            </a:r>
            <a:r>
              <a:rPr lang="tr-TR" sz="2800" spc="-100" dirty="0" err="1">
                <a:latin typeface="Times New Roman"/>
                <a:cs typeface="Times New Roman"/>
              </a:rPr>
              <a:t>r</a:t>
            </a:r>
            <a:r>
              <a:rPr lang="tr-TR" sz="2800" spc="-5" dirty="0" err="1">
                <a:latin typeface="Times New Roman"/>
                <a:cs typeface="Times New Roman"/>
              </a:rPr>
              <a:t>t</a:t>
            </a:r>
            <a:r>
              <a:rPr lang="tr-TR" sz="2800" spc="-15" dirty="0" err="1">
                <a:latin typeface="Times New Roman"/>
                <a:cs typeface="Times New Roman"/>
              </a:rPr>
              <a:t>e</a:t>
            </a:r>
            <a:r>
              <a:rPr lang="tr-TR" sz="2800" spc="-5" dirty="0" err="1">
                <a:latin typeface="Times New Roman"/>
                <a:cs typeface="Times New Roman"/>
              </a:rPr>
              <a:t>riyel</a:t>
            </a:r>
            <a:r>
              <a:rPr lang="tr-TR" sz="2800" spc="-60" dirty="0">
                <a:latin typeface="Times New Roman"/>
                <a:cs typeface="Times New Roman"/>
              </a:rPr>
              <a:t> </a:t>
            </a:r>
            <a:r>
              <a:rPr lang="tr-TR" sz="2800" spc="-5" dirty="0">
                <a:latin typeface="Times New Roman"/>
                <a:cs typeface="Times New Roman"/>
              </a:rPr>
              <a:t>dal</a:t>
            </a:r>
            <a:r>
              <a:rPr lang="tr-TR" sz="2800" spc="-15" dirty="0">
                <a:latin typeface="Times New Roman"/>
                <a:cs typeface="Times New Roman"/>
              </a:rPr>
              <a:t>l</a:t>
            </a:r>
            <a:r>
              <a:rPr lang="tr-TR" sz="2800" spc="-5" dirty="0">
                <a:latin typeface="Times New Roman"/>
                <a:cs typeface="Times New Roman"/>
              </a:rPr>
              <a:t>arın </a:t>
            </a:r>
            <a:r>
              <a:rPr lang="tr-TR" sz="2800" spc="-10" dirty="0" err="1">
                <a:latin typeface="Times New Roman"/>
                <a:cs typeface="Times New Roman"/>
              </a:rPr>
              <a:t>oklü</a:t>
            </a:r>
            <a:r>
              <a:rPr lang="tr-TR" sz="2800" spc="-15" dirty="0" err="1">
                <a:latin typeface="Times New Roman"/>
                <a:cs typeface="Times New Roman"/>
              </a:rPr>
              <a:t>z</a:t>
            </a:r>
            <a:r>
              <a:rPr lang="tr-TR" sz="2800" spc="-10" dirty="0" err="1">
                <a:latin typeface="Times New Roman"/>
                <a:cs typeface="Times New Roman"/>
              </a:rPr>
              <a:t>yonun</a:t>
            </a:r>
            <a:r>
              <a:rPr lang="tr-TR" sz="2800" spc="-5" dirty="0" err="1">
                <a:latin typeface="Times New Roman"/>
                <a:cs typeface="Times New Roman"/>
              </a:rPr>
              <a:t>a</a:t>
            </a:r>
            <a:r>
              <a:rPr lang="tr-TR" sz="2800" spc="-100" dirty="0">
                <a:latin typeface="Times New Roman"/>
                <a:cs typeface="Times New Roman"/>
              </a:rPr>
              <a:t> </a:t>
            </a:r>
            <a:r>
              <a:rPr lang="tr-TR" sz="2800" spc="-5" dirty="0">
                <a:latin typeface="Times New Roman"/>
                <a:cs typeface="Times New Roman"/>
              </a:rPr>
              <a:t>bağlı</a:t>
            </a:r>
            <a:r>
              <a:rPr lang="tr-TR" sz="2800" dirty="0">
                <a:latin typeface="Times New Roman"/>
                <a:cs typeface="Times New Roman"/>
              </a:rPr>
              <a:t> </a:t>
            </a:r>
            <a:r>
              <a:rPr lang="tr-TR" sz="2800" spc="-5" dirty="0" err="1">
                <a:latin typeface="Times New Roman"/>
                <a:cs typeface="Times New Roman"/>
              </a:rPr>
              <a:t>strok</a:t>
            </a:r>
            <a:r>
              <a:rPr lang="tr-TR" sz="2800" spc="-10" dirty="0" err="1">
                <a:latin typeface="Times New Roman"/>
                <a:cs typeface="Times New Roman"/>
              </a:rPr>
              <a:t>e</a:t>
            </a:r>
            <a:r>
              <a:rPr lang="tr-TR" sz="2800" spc="-5" dirty="0">
                <a:latin typeface="Times New Roman"/>
                <a:cs typeface="Times New Roman"/>
              </a:rPr>
              <a:t>,</a:t>
            </a:r>
            <a:r>
              <a:rPr lang="tr-TR" sz="2800" spc="-95" dirty="0">
                <a:latin typeface="Times New Roman"/>
                <a:cs typeface="Times New Roman"/>
              </a:rPr>
              <a:t> </a:t>
            </a:r>
            <a:r>
              <a:rPr lang="tr-TR" sz="2800" spc="-5" dirty="0">
                <a:latin typeface="Times New Roman"/>
                <a:cs typeface="Times New Roman"/>
              </a:rPr>
              <a:t>am</a:t>
            </a:r>
            <a:r>
              <a:rPr lang="tr-TR" sz="2800" spc="-15" dirty="0">
                <a:latin typeface="Times New Roman"/>
                <a:cs typeface="Times New Roman"/>
              </a:rPr>
              <a:t>ı</a:t>
            </a:r>
            <a:r>
              <a:rPr lang="tr-TR" sz="2800" spc="-5" dirty="0">
                <a:latin typeface="Times New Roman"/>
                <a:cs typeface="Times New Roman"/>
              </a:rPr>
              <a:t>,</a:t>
            </a:r>
            <a:r>
              <a:rPr lang="tr-TR" sz="2800" spc="15" dirty="0">
                <a:latin typeface="Times New Roman"/>
                <a:cs typeface="Times New Roman"/>
              </a:rPr>
              <a:t> </a:t>
            </a:r>
            <a:r>
              <a:rPr lang="tr-TR" sz="2800" spc="-5" dirty="0" err="1">
                <a:latin typeface="Times New Roman"/>
                <a:cs typeface="Times New Roman"/>
              </a:rPr>
              <a:t>eks</a:t>
            </a:r>
            <a:r>
              <a:rPr lang="tr-TR" sz="2800" spc="-15" dirty="0" err="1">
                <a:latin typeface="Times New Roman"/>
                <a:cs typeface="Times New Roman"/>
              </a:rPr>
              <a:t>t</a:t>
            </a:r>
            <a:r>
              <a:rPr lang="tr-TR" sz="2800" spc="-5" dirty="0" err="1">
                <a:latin typeface="Times New Roman"/>
                <a:cs typeface="Times New Roman"/>
              </a:rPr>
              <a:t>rem</a:t>
            </a:r>
            <a:r>
              <a:rPr lang="tr-TR" sz="2800" spc="-15" dirty="0" err="1">
                <a:latin typeface="Times New Roman"/>
                <a:cs typeface="Times New Roman"/>
              </a:rPr>
              <a:t>i</a:t>
            </a:r>
            <a:r>
              <a:rPr lang="tr-TR" sz="2800" spc="-5" dirty="0" err="1">
                <a:latin typeface="Times New Roman"/>
                <a:cs typeface="Times New Roman"/>
              </a:rPr>
              <a:t>te</a:t>
            </a:r>
            <a:r>
              <a:rPr lang="tr-TR" sz="2800" spc="-5" dirty="0">
                <a:latin typeface="Times New Roman"/>
                <a:cs typeface="Times New Roman"/>
              </a:rPr>
              <a:t>  </a:t>
            </a:r>
            <a:r>
              <a:rPr lang="tr-TR" sz="2800" spc="-10" dirty="0" err="1">
                <a:latin typeface="Times New Roman"/>
                <a:cs typeface="Times New Roman"/>
              </a:rPr>
              <a:t>iskemileri</a:t>
            </a:r>
            <a:r>
              <a:rPr lang="tr-TR" sz="2800" spc="40" dirty="0">
                <a:latin typeface="Times New Roman"/>
                <a:cs typeface="Times New Roman"/>
              </a:rPr>
              <a:t> </a:t>
            </a:r>
            <a:r>
              <a:rPr lang="tr-TR" sz="2800" spc="-10" dirty="0">
                <a:latin typeface="Times New Roman"/>
                <a:cs typeface="Times New Roman"/>
              </a:rPr>
              <a:t>görülür</a:t>
            </a:r>
            <a:endParaRPr lang="tr-TR" sz="2800" dirty="0">
              <a:latin typeface="Times New Roman"/>
              <a:cs typeface="Times New Roman"/>
            </a:endParaRPr>
          </a:p>
          <a:p>
            <a:pPr marL="133985" indent="-121920">
              <a:spcBef>
                <a:spcPts val="1390"/>
              </a:spcBef>
              <a:buChar char="•"/>
              <a:tabLst>
                <a:tab pos="134620" algn="l"/>
              </a:tabLst>
            </a:pPr>
            <a:r>
              <a:rPr lang="tr-TR" sz="2800" spc="-30" dirty="0">
                <a:latin typeface="Times New Roman"/>
                <a:cs typeface="Times New Roman"/>
              </a:rPr>
              <a:t>Kardiyak</a:t>
            </a:r>
            <a:r>
              <a:rPr lang="tr-TR" sz="2800" spc="-25" dirty="0">
                <a:latin typeface="Times New Roman"/>
                <a:cs typeface="Times New Roman"/>
              </a:rPr>
              <a:t> </a:t>
            </a:r>
            <a:r>
              <a:rPr lang="tr-TR" sz="2800" spc="-20" dirty="0" err="1">
                <a:latin typeface="Times New Roman"/>
                <a:cs typeface="Times New Roman"/>
              </a:rPr>
              <a:t>tamponad</a:t>
            </a:r>
            <a:r>
              <a:rPr lang="tr-TR" sz="2800" spc="-20" dirty="0">
                <a:latin typeface="Times New Roman"/>
                <a:cs typeface="Times New Roman"/>
              </a:rPr>
              <a:t>,</a:t>
            </a:r>
            <a:r>
              <a:rPr lang="tr-TR" sz="2800" dirty="0">
                <a:latin typeface="Times New Roman"/>
                <a:cs typeface="Times New Roman"/>
              </a:rPr>
              <a:t> </a:t>
            </a:r>
            <a:r>
              <a:rPr lang="tr-TR" sz="2800" spc="-10" dirty="0">
                <a:latin typeface="Times New Roman"/>
                <a:cs typeface="Times New Roman"/>
              </a:rPr>
              <a:t>ses</a:t>
            </a:r>
            <a:r>
              <a:rPr lang="tr-TR" sz="2800" spc="-5" dirty="0">
                <a:latin typeface="Times New Roman"/>
                <a:cs typeface="Times New Roman"/>
              </a:rPr>
              <a:t> </a:t>
            </a:r>
            <a:r>
              <a:rPr lang="tr-TR" sz="2800" spc="-10" dirty="0">
                <a:latin typeface="Times New Roman"/>
                <a:cs typeface="Times New Roman"/>
              </a:rPr>
              <a:t>kısıklığı</a:t>
            </a:r>
            <a:r>
              <a:rPr lang="tr-TR" sz="2800" dirty="0">
                <a:latin typeface="Times New Roman"/>
                <a:cs typeface="Times New Roman"/>
              </a:rPr>
              <a:t> </a:t>
            </a:r>
            <a:r>
              <a:rPr lang="tr-TR" sz="2800" spc="-10" dirty="0">
                <a:latin typeface="Times New Roman"/>
                <a:cs typeface="Times New Roman"/>
              </a:rPr>
              <a:t>ve</a:t>
            </a:r>
            <a:r>
              <a:rPr lang="tr-TR" sz="2800" spc="15" dirty="0">
                <a:latin typeface="Times New Roman"/>
                <a:cs typeface="Times New Roman"/>
              </a:rPr>
              <a:t> </a:t>
            </a:r>
            <a:r>
              <a:rPr lang="tr-TR" sz="2800" spc="-5" dirty="0" err="1">
                <a:latin typeface="Times New Roman"/>
                <a:cs typeface="Times New Roman"/>
              </a:rPr>
              <a:t>horner</a:t>
            </a:r>
            <a:r>
              <a:rPr lang="tr-TR" sz="2800" spc="-15" dirty="0">
                <a:latin typeface="Times New Roman"/>
                <a:cs typeface="Times New Roman"/>
              </a:rPr>
              <a:t> </a:t>
            </a:r>
            <a:r>
              <a:rPr lang="tr-TR" sz="2800" spc="-10" dirty="0">
                <a:latin typeface="Times New Roman"/>
                <a:cs typeface="Times New Roman"/>
              </a:rPr>
              <a:t>sendromu</a:t>
            </a:r>
            <a:r>
              <a:rPr lang="tr-TR" sz="2800" spc="-5" dirty="0">
                <a:latin typeface="Times New Roman"/>
                <a:cs typeface="Times New Roman"/>
              </a:rPr>
              <a:t> </a:t>
            </a:r>
            <a:r>
              <a:rPr lang="tr-TR" sz="2800" spc="-10" dirty="0">
                <a:latin typeface="Times New Roman"/>
                <a:cs typeface="Times New Roman"/>
              </a:rPr>
              <a:t>olabilir</a:t>
            </a:r>
          </a:p>
          <a:p>
            <a:pPr marL="133985" indent="-121920">
              <a:spcBef>
                <a:spcPts val="1390"/>
              </a:spcBef>
              <a:buChar char="•"/>
              <a:tabLst>
                <a:tab pos="134620" algn="l"/>
              </a:tabLst>
            </a:pPr>
            <a:endParaRPr lang="tr-TR" sz="2800" spc="-10" dirty="0">
              <a:latin typeface="Times New Roman"/>
              <a:cs typeface="Times New Roman"/>
            </a:endParaRPr>
          </a:p>
          <a:p>
            <a:endParaRPr lang="tr-TR" dirty="0"/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B046B159-A026-6A07-4D91-8CB7507BA51D}"/>
              </a:ext>
            </a:extLst>
          </p:cNvPr>
          <p:cNvSpPr/>
          <p:nvPr/>
        </p:nvSpPr>
        <p:spPr>
          <a:xfrm>
            <a:off x="6577779" y="658760"/>
            <a:ext cx="4267201" cy="559455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95580" indent="-182880">
              <a:spcBef>
                <a:spcPts val="95"/>
              </a:spcBef>
              <a:buSzPct val="150000"/>
              <a:buChar char="•"/>
              <a:tabLst>
                <a:tab pos="195580" algn="l"/>
              </a:tabLst>
            </a:pPr>
            <a:r>
              <a:rPr lang="tr-TR" sz="1800" spc="-5" dirty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RİSK</a:t>
            </a:r>
            <a:r>
              <a:rPr lang="tr-TR" sz="1800" spc="-35" dirty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tr-TR" sz="1800" spc="-20" dirty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FAKTÖRLERİ:</a:t>
            </a:r>
          </a:p>
          <a:p>
            <a:pPr marL="195580" indent="-182880">
              <a:spcBef>
                <a:spcPts val="95"/>
              </a:spcBef>
              <a:buSzPct val="150000"/>
              <a:buChar char="•"/>
              <a:tabLst>
                <a:tab pos="195580" algn="l"/>
              </a:tabLst>
            </a:pPr>
            <a:endParaRPr lang="tr-TR" dirty="0">
              <a:solidFill>
                <a:schemeClr val="tx2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marL="298450" indent="-285750">
              <a:spcBef>
                <a:spcPts val="95"/>
              </a:spcBef>
              <a:buSzPct val="150000"/>
              <a:buFont typeface="Courier New" panose="02070309020205020404" pitchFamily="49" charset="0"/>
              <a:buChar char="o"/>
              <a:tabLst>
                <a:tab pos="195580" algn="l"/>
              </a:tabLst>
            </a:pPr>
            <a:r>
              <a:rPr lang="tr-TR" sz="1800" spc="-10" dirty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Kontrolsüz HT</a:t>
            </a:r>
            <a:endParaRPr lang="tr-TR" sz="1800" spc="-50" dirty="0">
              <a:solidFill>
                <a:schemeClr val="tx2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marL="298450" marR="5080" indent="-285750">
              <a:lnSpc>
                <a:spcPct val="120000"/>
              </a:lnSpc>
              <a:spcBef>
                <a:spcPts val="1290"/>
              </a:spcBef>
              <a:buFont typeface="Courier New" panose="02070309020205020404" pitchFamily="49" charset="0"/>
              <a:buChar char="o"/>
            </a:pPr>
            <a:r>
              <a:rPr lang="tr-TR" sz="1800" spc="-15" dirty="0" err="1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Koarktasyon</a:t>
            </a:r>
            <a:endParaRPr lang="tr-TR" sz="1800" spc="-15" dirty="0">
              <a:solidFill>
                <a:schemeClr val="tx2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marL="298450" marR="5080" indent="-285750">
              <a:lnSpc>
                <a:spcPct val="120000"/>
              </a:lnSpc>
              <a:spcBef>
                <a:spcPts val="1290"/>
              </a:spcBef>
              <a:buFont typeface="Courier New" panose="02070309020205020404" pitchFamily="49" charset="0"/>
              <a:buChar char="o"/>
            </a:pPr>
            <a:r>
              <a:rPr lang="tr-TR" spc="-5" dirty="0" err="1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B</a:t>
            </a:r>
            <a:r>
              <a:rPr lang="tr-TR" sz="1800" spc="-5" dirty="0" err="1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ikuspid</a:t>
            </a:r>
            <a:r>
              <a:rPr lang="tr-TR" sz="1800" spc="-5" dirty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tr-TR" sz="1800" spc="-30" dirty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kapak</a:t>
            </a:r>
          </a:p>
          <a:p>
            <a:pPr marL="298450" marR="5080" indent="-285750">
              <a:lnSpc>
                <a:spcPct val="120000"/>
              </a:lnSpc>
              <a:spcBef>
                <a:spcPts val="1290"/>
              </a:spcBef>
              <a:buFont typeface="Courier New" panose="02070309020205020404" pitchFamily="49" charset="0"/>
              <a:buChar char="o"/>
            </a:pPr>
            <a:r>
              <a:rPr lang="tr-TR" spc="-30" dirty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lang="tr-TR" sz="1800" spc="-30" dirty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ort </a:t>
            </a:r>
            <a:r>
              <a:rPr lang="tr-TR" sz="1800" spc="-5" dirty="0" err="1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stenozu</a:t>
            </a:r>
            <a:endParaRPr lang="tr-TR" sz="1800" dirty="0">
              <a:solidFill>
                <a:schemeClr val="tx2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marL="298450" marR="5080" indent="-285750">
              <a:lnSpc>
                <a:spcPct val="120000"/>
              </a:lnSpc>
              <a:spcBef>
                <a:spcPts val="1290"/>
              </a:spcBef>
              <a:buFont typeface="Courier New" panose="02070309020205020404" pitchFamily="49" charset="0"/>
              <a:buChar char="o"/>
            </a:pPr>
            <a:r>
              <a:rPr lang="tr-TR" spc="-25" dirty="0" err="1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M</a:t>
            </a:r>
            <a:r>
              <a:rPr lang="tr-TR" sz="1800" spc="-25" dirty="0" err="1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arfan</a:t>
            </a:r>
            <a:r>
              <a:rPr lang="tr-TR" sz="1800" spc="-25" dirty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tr-TR" sz="1800" spc="-5" dirty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ve </a:t>
            </a:r>
            <a:r>
              <a:rPr lang="tr-TR" spc="-5" dirty="0" err="1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lang="tr-TR" sz="1800" spc="-5" dirty="0" err="1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hler</a:t>
            </a:r>
            <a:r>
              <a:rPr lang="tr-TR" sz="1800" spc="-5" dirty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tr-TR" spc="-5" dirty="0" err="1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D</a:t>
            </a:r>
            <a:r>
              <a:rPr lang="tr-TR" sz="1800" spc="-5" dirty="0" err="1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anlos</a:t>
            </a:r>
            <a:r>
              <a:rPr lang="tr-TR" sz="1800" spc="-5" dirty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 sendromu </a:t>
            </a:r>
          </a:p>
          <a:p>
            <a:pPr marL="298450" marR="5080" indent="-285750">
              <a:lnSpc>
                <a:spcPct val="120000"/>
              </a:lnSpc>
              <a:spcBef>
                <a:spcPts val="1290"/>
              </a:spcBef>
              <a:buFont typeface="Courier New" panose="02070309020205020404" pitchFamily="49" charset="0"/>
              <a:buChar char="o"/>
            </a:pPr>
            <a:r>
              <a:rPr lang="tr-TR" spc="-20" dirty="0" err="1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lang="tr-TR" sz="1800" spc="-20" dirty="0" err="1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teroskleroz</a:t>
            </a:r>
            <a:endParaRPr lang="tr-TR" sz="1800" spc="-20" dirty="0">
              <a:solidFill>
                <a:schemeClr val="tx2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marL="298450" marR="5080" indent="-285750">
              <a:lnSpc>
                <a:spcPct val="120000"/>
              </a:lnSpc>
              <a:spcBef>
                <a:spcPts val="1290"/>
              </a:spcBef>
              <a:buFont typeface="Courier New" panose="02070309020205020404" pitchFamily="49" charset="0"/>
              <a:buChar char="o"/>
            </a:pPr>
            <a:r>
              <a:rPr lang="tr-TR" spc="-10" dirty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G</a:t>
            </a:r>
            <a:r>
              <a:rPr lang="tr-TR" sz="1800" spc="-10" dirty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ebelik</a:t>
            </a:r>
          </a:p>
          <a:p>
            <a:pPr marL="298450" marR="5080" indent="-285750">
              <a:lnSpc>
                <a:spcPct val="120000"/>
              </a:lnSpc>
              <a:spcBef>
                <a:spcPts val="1290"/>
              </a:spcBef>
              <a:buFont typeface="Courier New" panose="02070309020205020404" pitchFamily="49" charset="0"/>
              <a:buChar char="o"/>
            </a:pPr>
            <a:r>
              <a:rPr lang="tr-TR" sz="1800" spc="-10" dirty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tr-TR" spc="-65" dirty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O</a:t>
            </a:r>
            <a:r>
              <a:rPr lang="tr-TR" sz="1800" spc="-65" dirty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rta </a:t>
            </a:r>
            <a:r>
              <a:rPr lang="tr-TR" sz="1800" spc="-385" dirty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tr-TR" sz="1800" spc="-5" dirty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ileri</a:t>
            </a:r>
            <a:r>
              <a:rPr lang="tr-TR" sz="1800" spc="-50" dirty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tr-TR" sz="1800" spc="-55" dirty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yaş</a:t>
            </a:r>
            <a:endParaRPr lang="tr-TR" sz="1800" spc="-10" dirty="0">
              <a:solidFill>
                <a:schemeClr val="tx2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marL="298450" marR="5080" indent="-285750">
              <a:lnSpc>
                <a:spcPct val="120000"/>
              </a:lnSpc>
              <a:spcBef>
                <a:spcPts val="1290"/>
              </a:spcBef>
              <a:buFont typeface="Courier New" panose="02070309020205020404" pitchFamily="49" charset="0"/>
              <a:buChar char="o"/>
            </a:pPr>
            <a:r>
              <a:rPr lang="tr-TR" spc="-5" dirty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lang="tr-TR" sz="1800" spc="-5" dirty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rkek</a:t>
            </a:r>
            <a:r>
              <a:rPr lang="tr-TR" sz="1800" dirty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tr-TR" sz="1800" spc="-5" dirty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cinsiyet</a:t>
            </a:r>
            <a:endParaRPr lang="tr-TR" sz="1800" dirty="0">
              <a:solidFill>
                <a:schemeClr val="tx2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880065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CF556D7-A5F9-F295-5B8C-35B849F76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/>
              <a:t>Pnömotoraks</a:t>
            </a:r>
            <a:endParaRPr lang="tr-TR" b="1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41626EA-BA2D-7DF7-2F34-4B6BB63D28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127000" marR="198755" indent="-127000">
              <a:spcBef>
                <a:spcPts val="1005"/>
              </a:spcBef>
              <a:buChar char="•"/>
              <a:tabLst>
                <a:tab pos="127000" algn="l"/>
              </a:tabLst>
            </a:pPr>
            <a:r>
              <a:rPr lang="tr-TR" b="1" spc="25" dirty="0">
                <a:latin typeface="Times New Roman"/>
                <a:cs typeface="Times New Roman"/>
              </a:rPr>
              <a:t>Göğüs</a:t>
            </a:r>
            <a:r>
              <a:rPr lang="tr-TR" b="1" dirty="0">
                <a:latin typeface="Times New Roman"/>
                <a:cs typeface="Times New Roman"/>
              </a:rPr>
              <a:t> </a:t>
            </a:r>
            <a:r>
              <a:rPr lang="tr-TR" b="1" spc="20" dirty="0">
                <a:latin typeface="Times New Roman"/>
                <a:cs typeface="Times New Roman"/>
              </a:rPr>
              <a:t>ağrısı</a:t>
            </a:r>
            <a:r>
              <a:rPr lang="tr-TR" b="1" spc="-25" dirty="0">
                <a:latin typeface="Times New Roman"/>
                <a:cs typeface="Times New Roman"/>
              </a:rPr>
              <a:t> </a:t>
            </a:r>
            <a:r>
              <a:rPr lang="tr-TR" b="1" spc="-5" dirty="0">
                <a:latin typeface="Times New Roman"/>
                <a:cs typeface="Times New Roman"/>
              </a:rPr>
              <a:t>ani</a:t>
            </a:r>
            <a:r>
              <a:rPr lang="tr-TR" b="1" spc="5" dirty="0">
                <a:latin typeface="Times New Roman"/>
                <a:cs typeface="Times New Roman"/>
              </a:rPr>
              <a:t> </a:t>
            </a:r>
            <a:r>
              <a:rPr lang="tr-TR" b="1" spc="-5" dirty="0">
                <a:latin typeface="Times New Roman"/>
                <a:cs typeface="Times New Roman"/>
              </a:rPr>
              <a:t>başlangıçlı,</a:t>
            </a:r>
            <a:r>
              <a:rPr lang="tr-TR" b="1" spc="-10" dirty="0">
                <a:latin typeface="Times New Roman"/>
                <a:cs typeface="Times New Roman"/>
              </a:rPr>
              <a:t> </a:t>
            </a:r>
            <a:r>
              <a:rPr lang="tr-TR" b="1" spc="-5" dirty="0">
                <a:latin typeface="Times New Roman"/>
                <a:cs typeface="Times New Roman"/>
              </a:rPr>
              <a:t>keskin,</a:t>
            </a:r>
            <a:r>
              <a:rPr lang="tr-TR" b="1" spc="5" dirty="0">
                <a:latin typeface="Times New Roman"/>
                <a:cs typeface="Times New Roman"/>
              </a:rPr>
              <a:t> </a:t>
            </a:r>
            <a:r>
              <a:rPr lang="tr-TR" b="1" spc="-10" dirty="0">
                <a:latin typeface="Times New Roman"/>
                <a:cs typeface="Times New Roman"/>
              </a:rPr>
              <a:t>batıcı,</a:t>
            </a:r>
            <a:r>
              <a:rPr lang="tr-TR" b="1" spc="10" dirty="0">
                <a:latin typeface="Times New Roman"/>
                <a:cs typeface="Times New Roman"/>
              </a:rPr>
              <a:t> </a:t>
            </a:r>
            <a:r>
              <a:rPr lang="tr-TR" b="1" spc="-5" dirty="0" err="1">
                <a:latin typeface="Times New Roman"/>
                <a:cs typeface="Times New Roman"/>
              </a:rPr>
              <a:t>plöretik</a:t>
            </a:r>
            <a:r>
              <a:rPr lang="tr-TR" b="1" spc="15" dirty="0">
                <a:latin typeface="Times New Roman"/>
                <a:cs typeface="Times New Roman"/>
              </a:rPr>
              <a:t> </a:t>
            </a:r>
            <a:r>
              <a:rPr lang="tr-TR" b="1" spc="-5" dirty="0">
                <a:latin typeface="Times New Roman"/>
                <a:cs typeface="Times New Roman"/>
              </a:rPr>
              <a:t>karakterdedir</a:t>
            </a:r>
            <a:r>
              <a:rPr lang="tr-TR" b="1" spc="20" dirty="0">
                <a:latin typeface="Times New Roman"/>
                <a:cs typeface="Times New Roman"/>
              </a:rPr>
              <a:t> </a:t>
            </a:r>
            <a:r>
              <a:rPr lang="tr-TR" spc="-5" dirty="0">
                <a:latin typeface="Times New Roman"/>
                <a:cs typeface="Times New Roman"/>
              </a:rPr>
              <a:t>ve </a:t>
            </a:r>
            <a:r>
              <a:rPr lang="tr-TR" spc="-360" dirty="0">
                <a:latin typeface="Times New Roman"/>
                <a:cs typeface="Times New Roman"/>
              </a:rPr>
              <a:t> </a:t>
            </a:r>
            <a:r>
              <a:rPr lang="tr-TR" spc="-5" dirty="0">
                <a:latin typeface="Times New Roman"/>
                <a:cs typeface="Times New Roman"/>
              </a:rPr>
              <a:t>nefes</a:t>
            </a:r>
            <a:r>
              <a:rPr lang="tr-TR" spc="5" dirty="0">
                <a:latin typeface="Times New Roman"/>
                <a:cs typeface="Times New Roman"/>
              </a:rPr>
              <a:t> </a:t>
            </a:r>
            <a:r>
              <a:rPr lang="tr-TR" spc="-5" dirty="0">
                <a:latin typeface="Times New Roman"/>
                <a:cs typeface="Times New Roman"/>
              </a:rPr>
              <a:t>darlığı</a:t>
            </a:r>
            <a:r>
              <a:rPr lang="tr-TR" spc="10" dirty="0">
                <a:latin typeface="Times New Roman"/>
                <a:cs typeface="Times New Roman"/>
              </a:rPr>
              <a:t> </a:t>
            </a:r>
            <a:r>
              <a:rPr lang="tr-TR" spc="-10" dirty="0">
                <a:latin typeface="Times New Roman"/>
                <a:cs typeface="Times New Roman"/>
              </a:rPr>
              <a:t>semptomu</a:t>
            </a:r>
            <a:r>
              <a:rPr lang="tr-TR" spc="15" dirty="0">
                <a:latin typeface="Times New Roman"/>
                <a:cs typeface="Times New Roman"/>
              </a:rPr>
              <a:t> </a:t>
            </a:r>
            <a:r>
              <a:rPr lang="tr-TR" spc="-5" dirty="0">
                <a:latin typeface="Times New Roman"/>
                <a:cs typeface="Times New Roman"/>
              </a:rPr>
              <a:t>eşlik</a:t>
            </a:r>
            <a:r>
              <a:rPr lang="tr-TR" spc="5" dirty="0">
                <a:latin typeface="Times New Roman"/>
                <a:cs typeface="Times New Roman"/>
              </a:rPr>
              <a:t> </a:t>
            </a:r>
            <a:r>
              <a:rPr lang="tr-TR" spc="-5" dirty="0">
                <a:latin typeface="Times New Roman"/>
                <a:cs typeface="Times New Roman"/>
              </a:rPr>
              <a:t>eder.</a:t>
            </a:r>
          </a:p>
          <a:p>
            <a:pPr marL="127000" marR="198755" indent="-127000">
              <a:spcBef>
                <a:spcPts val="1005"/>
              </a:spcBef>
              <a:buChar char="•"/>
              <a:tabLst>
                <a:tab pos="127000" algn="l"/>
              </a:tabLst>
            </a:pPr>
            <a:endParaRPr lang="tr-TR" dirty="0">
              <a:latin typeface="Times New Roman"/>
              <a:cs typeface="Times New Roman"/>
            </a:endParaRPr>
          </a:p>
          <a:p>
            <a:pPr marL="127000" marR="5080" indent="-127000">
              <a:spcBef>
                <a:spcPts val="1000"/>
              </a:spcBef>
              <a:buChar char="•"/>
              <a:tabLst>
                <a:tab pos="127000" algn="l"/>
              </a:tabLst>
            </a:pPr>
            <a:r>
              <a:rPr lang="tr-TR" dirty="0">
                <a:latin typeface="Times New Roman"/>
                <a:cs typeface="Times New Roman"/>
              </a:rPr>
              <a:t>Fizik</a:t>
            </a:r>
            <a:r>
              <a:rPr lang="tr-TR" spc="-10" dirty="0">
                <a:latin typeface="Times New Roman"/>
                <a:cs typeface="Times New Roman"/>
              </a:rPr>
              <a:t> </a:t>
            </a:r>
            <a:r>
              <a:rPr lang="tr-TR" spc="-25" dirty="0">
                <a:latin typeface="Times New Roman"/>
                <a:cs typeface="Times New Roman"/>
              </a:rPr>
              <a:t>muayenede</a:t>
            </a:r>
            <a:r>
              <a:rPr lang="tr-TR" spc="40" dirty="0">
                <a:latin typeface="Times New Roman"/>
                <a:cs typeface="Times New Roman"/>
              </a:rPr>
              <a:t> göğüsün aynı tarafında solunuma katılma </a:t>
            </a:r>
            <a:r>
              <a:rPr lang="tr-TR" spc="40" dirty="0" err="1">
                <a:latin typeface="Times New Roman"/>
                <a:cs typeface="Times New Roman"/>
              </a:rPr>
              <a:t>da,göğüs</a:t>
            </a:r>
            <a:r>
              <a:rPr lang="tr-TR" spc="40" dirty="0">
                <a:latin typeface="Times New Roman"/>
                <a:cs typeface="Times New Roman"/>
              </a:rPr>
              <a:t> </a:t>
            </a:r>
            <a:r>
              <a:rPr lang="tr-TR" spc="40" dirty="0" err="1">
                <a:latin typeface="Times New Roman"/>
                <a:cs typeface="Times New Roman"/>
              </a:rPr>
              <a:t>ekspansiyonunda,vibrasyon</a:t>
            </a:r>
            <a:r>
              <a:rPr lang="tr-TR" spc="40" dirty="0">
                <a:latin typeface="Times New Roman"/>
                <a:cs typeface="Times New Roman"/>
              </a:rPr>
              <a:t> </a:t>
            </a:r>
            <a:r>
              <a:rPr lang="tr-TR" spc="40" dirty="0" err="1">
                <a:latin typeface="Times New Roman"/>
                <a:cs typeface="Times New Roman"/>
              </a:rPr>
              <a:t>torasikte</a:t>
            </a:r>
            <a:r>
              <a:rPr lang="tr-TR" spc="40" dirty="0">
                <a:latin typeface="Times New Roman"/>
                <a:cs typeface="Times New Roman"/>
              </a:rPr>
              <a:t> </a:t>
            </a:r>
            <a:r>
              <a:rPr lang="tr-TR" spc="40" dirty="0" err="1">
                <a:latin typeface="Times New Roman"/>
                <a:cs typeface="Times New Roman"/>
              </a:rPr>
              <a:t>azalma,hipersonarite</a:t>
            </a:r>
            <a:endParaRPr lang="tr-TR" spc="40" dirty="0">
              <a:latin typeface="Times New Roman"/>
              <a:cs typeface="Times New Roman"/>
            </a:endParaRPr>
          </a:p>
          <a:p>
            <a:pPr marL="127000" marR="5080" indent="-127000">
              <a:spcBef>
                <a:spcPts val="1000"/>
              </a:spcBef>
              <a:buChar char="•"/>
              <a:tabLst>
                <a:tab pos="127000" algn="l"/>
              </a:tabLst>
            </a:pPr>
            <a:endParaRPr lang="tr-TR" spc="40" dirty="0">
              <a:latin typeface="Times New Roman"/>
              <a:cs typeface="Times New Roman"/>
            </a:endParaRPr>
          </a:p>
          <a:p>
            <a:pPr marL="127000" marR="5080" indent="-127000">
              <a:spcBef>
                <a:spcPts val="1000"/>
              </a:spcBef>
              <a:buChar char="•"/>
              <a:tabLst>
                <a:tab pos="127000" algn="l"/>
              </a:tabLst>
            </a:pPr>
            <a:r>
              <a:rPr lang="tr-TR" spc="40" dirty="0" err="1">
                <a:latin typeface="Times New Roman"/>
                <a:cs typeface="Times New Roman"/>
              </a:rPr>
              <a:t>Pnömotoraksın</a:t>
            </a:r>
            <a:r>
              <a:rPr lang="tr-TR" spc="40" dirty="0">
                <a:latin typeface="Times New Roman"/>
                <a:cs typeface="Times New Roman"/>
              </a:rPr>
              <a:t> büyüklüğüne bağlı </a:t>
            </a:r>
            <a:r>
              <a:rPr lang="tr-TR" spc="40" dirty="0" err="1">
                <a:latin typeface="Times New Roman"/>
                <a:cs typeface="Times New Roman"/>
              </a:rPr>
              <a:t>trakeada</a:t>
            </a:r>
            <a:r>
              <a:rPr lang="tr-TR" spc="40" dirty="0">
                <a:latin typeface="Times New Roman"/>
                <a:cs typeface="Times New Roman"/>
              </a:rPr>
              <a:t> karşı tarafa itilme</a:t>
            </a:r>
          </a:p>
          <a:p>
            <a:pPr marL="127000" marR="5080" indent="-127000">
              <a:spcBef>
                <a:spcPts val="1000"/>
              </a:spcBef>
              <a:buChar char="•"/>
              <a:tabLst>
                <a:tab pos="127000" algn="l"/>
              </a:tabLst>
            </a:pPr>
            <a:endParaRPr lang="tr-TR" spc="40" dirty="0">
              <a:latin typeface="Times New Roman"/>
              <a:cs typeface="Times New Roman"/>
            </a:endParaRPr>
          </a:p>
          <a:p>
            <a:pPr marL="127000" marR="5080" indent="-127000">
              <a:spcBef>
                <a:spcPts val="1000"/>
              </a:spcBef>
              <a:buChar char="•"/>
              <a:tabLst>
                <a:tab pos="127000" algn="l"/>
              </a:tabLst>
            </a:pPr>
            <a:r>
              <a:rPr lang="tr-TR" spc="40" dirty="0">
                <a:latin typeface="Times New Roman"/>
                <a:cs typeface="Times New Roman"/>
              </a:rPr>
              <a:t>Cilt altı amfizem bulguları(</a:t>
            </a:r>
            <a:r>
              <a:rPr lang="tr-TR" spc="40" dirty="0" err="1">
                <a:latin typeface="Times New Roman"/>
                <a:cs typeface="Times New Roman"/>
              </a:rPr>
              <a:t>travmatik</a:t>
            </a:r>
            <a:r>
              <a:rPr lang="tr-TR" spc="40" dirty="0">
                <a:latin typeface="Times New Roman"/>
                <a:cs typeface="Times New Roman"/>
              </a:rPr>
              <a:t> </a:t>
            </a:r>
            <a:r>
              <a:rPr lang="tr-TR" spc="40" dirty="0" err="1">
                <a:latin typeface="Times New Roman"/>
                <a:cs typeface="Times New Roman"/>
              </a:rPr>
              <a:t>pnömotoraksa</a:t>
            </a:r>
            <a:r>
              <a:rPr lang="tr-TR" spc="40" dirty="0">
                <a:latin typeface="Times New Roman"/>
                <a:cs typeface="Times New Roman"/>
              </a:rPr>
              <a:t> bağlı)</a:t>
            </a:r>
          </a:p>
          <a:p>
            <a:pPr marL="127000" marR="5080" indent="-127000">
              <a:spcBef>
                <a:spcPts val="1000"/>
              </a:spcBef>
              <a:buChar char="•"/>
              <a:tabLst>
                <a:tab pos="127000" algn="l"/>
              </a:tabLst>
            </a:pPr>
            <a:endParaRPr lang="tr-TR" spc="40" dirty="0">
              <a:latin typeface="Times New Roman"/>
              <a:cs typeface="Times New Roman"/>
            </a:endParaRPr>
          </a:p>
          <a:p>
            <a:pPr marL="127000" marR="5080" indent="-127000">
              <a:spcBef>
                <a:spcPts val="1000"/>
              </a:spcBef>
              <a:buChar char="•"/>
              <a:tabLst>
                <a:tab pos="127000" algn="l"/>
              </a:tabLst>
            </a:pPr>
            <a:r>
              <a:rPr lang="tr-TR" spc="40" dirty="0">
                <a:latin typeface="Times New Roman"/>
                <a:cs typeface="Times New Roman"/>
              </a:rPr>
              <a:t>Tansiyon </a:t>
            </a:r>
            <a:r>
              <a:rPr lang="tr-TR" spc="40" dirty="0" err="1">
                <a:latin typeface="Times New Roman"/>
                <a:cs typeface="Times New Roman"/>
              </a:rPr>
              <a:t>pnömotoraksta,taşikardi,takipne,hipotansiyon</a:t>
            </a:r>
            <a:r>
              <a:rPr lang="tr-TR" spc="40" dirty="0">
                <a:latin typeface="Times New Roman"/>
                <a:cs typeface="Times New Roman"/>
              </a:rPr>
              <a:t> ve </a:t>
            </a:r>
            <a:r>
              <a:rPr lang="tr-TR" spc="40" dirty="0" err="1">
                <a:latin typeface="Times New Roman"/>
                <a:cs typeface="Times New Roman"/>
              </a:rPr>
              <a:t>kardiyovasküler</a:t>
            </a:r>
            <a:r>
              <a:rPr lang="tr-TR" spc="40" dirty="0">
                <a:latin typeface="Times New Roman"/>
                <a:cs typeface="Times New Roman"/>
              </a:rPr>
              <a:t> </a:t>
            </a:r>
            <a:r>
              <a:rPr lang="tr-TR" spc="40" dirty="0" err="1">
                <a:latin typeface="Times New Roman"/>
                <a:cs typeface="Times New Roman"/>
              </a:rPr>
              <a:t>kollaps</a:t>
            </a:r>
            <a:r>
              <a:rPr lang="tr-TR" spc="40" dirty="0">
                <a:latin typeface="Times New Roman"/>
                <a:cs typeface="Times New Roman"/>
              </a:rPr>
              <a:t> bulguları görülebilir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385767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B916690E-AA1E-A181-B76E-FB78F59DE9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8702" y="508101"/>
            <a:ext cx="4896361" cy="621716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AEAC811-7D48-4BEB-2A17-D5473FEFE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212" y="337930"/>
            <a:ext cx="4896361" cy="637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5126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12C5AA8-AFF7-3BAA-7B0C-13A5E9002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Pnömotoraks</a:t>
            </a:r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38F5CAD-B403-C755-3E91-2BB446562C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12064" indent="0">
              <a:spcBef>
                <a:spcPts val="994"/>
              </a:spcBef>
              <a:buNone/>
              <a:tabLst>
                <a:tab pos="127000" algn="l"/>
              </a:tabLst>
            </a:pPr>
            <a:r>
              <a:rPr lang="tr-TR" sz="2800" dirty="0">
                <a:latin typeface="Times New Roman"/>
                <a:cs typeface="Times New Roman"/>
              </a:rPr>
              <a:t>Risk</a:t>
            </a:r>
            <a:r>
              <a:rPr lang="tr-TR" sz="2800" spc="-40" dirty="0">
                <a:latin typeface="Times New Roman"/>
                <a:cs typeface="Times New Roman"/>
              </a:rPr>
              <a:t> </a:t>
            </a:r>
            <a:r>
              <a:rPr lang="tr-TR" sz="2800" spc="-15" dirty="0">
                <a:latin typeface="Times New Roman"/>
                <a:cs typeface="Times New Roman"/>
              </a:rPr>
              <a:t>faktörleri:</a:t>
            </a:r>
            <a:endParaRPr lang="tr-TR" sz="2800" dirty="0">
              <a:latin typeface="Times New Roman"/>
              <a:cs typeface="Times New Roman"/>
            </a:endParaRPr>
          </a:p>
          <a:p>
            <a:pPr marL="241300" marR="297815"/>
            <a:r>
              <a:rPr lang="tr-TR" sz="2800" spc="-5" dirty="0">
                <a:latin typeface="Times New Roman"/>
                <a:cs typeface="Times New Roman"/>
              </a:rPr>
              <a:t>Sigara,</a:t>
            </a:r>
          </a:p>
          <a:p>
            <a:pPr marL="241300" marR="297815"/>
            <a:r>
              <a:rPr lang="tr-TR" sz="2800" spc="10" dirty="0">
                <a:latin typeface="Times New Roman"/>
                <a:cs typeface="Times New Roman"/>
              </a:rPr>
              <a:t> </a:t>
            </a:r>
            <a:r>
              <a:rPr lang="tr-TR" sz="2800" spc="-10" dirty="0" err="1">
                <a:latin typeface="Times New Roman"/>
                <a:cs typeface="Times New Roman"/>
              </a:rPr>
              <a:t>Koah</a:t>
            </a:r>
            <a:r>
              <a:rPr lang="tr-TR" sz="2800" spc="-10" dirty="0">
                <a:latin typeface="Times New Roman"/>
                <a:cs typeface="Times New Roman"/>
              </a:rPr>
              <a:t>,</a:t>
            </a:r>
          </a:p>
          <a:p>
            <a:pPr marL="241300" marR="297815"/>
            <a:r>
              <a:rPr lang="tr-TR" sz="2800" spc="-10" dirty="0">
                <a:latin typeface="Times New Roman"/>
                <a:cs typeface="Times New Roman"/>
              </a:rPr>
              <a:t> Travma</a:t>
            </a:r>
          </a:p>
          <a:p>
            <a:pPr marL="241300" marR="297815"/>
            <a:r>
              <a:rPr lang="tr-TR" sz="2800" spc="35" dirty="0">
                <a:latin typeface="Times New Roman"/>
                <a:cs typeface="Times New Roman"/>
              </a:rPr>
              <a:t> </a:t>
            </a:r>
            <a:r>
              <a:rPr lang="tr-TR" sz="2800" spc="-35" dirty="0" err="1">
                <a:latin typeface="Times New Roman"/>
                <a:cs typeface="Times New Roman"/>
              </a:rPr>
              <a:t>İdiopatik</a:t>
            </a:r>
            <a:r>
              <a:rPr lang="tr-TR" sz="2800" spc="15" dirty="0">
                <a:latin typeface="Times New Roman"/>
                <a:cs typeface="Times New Roman"/>
              </a:rPr>
              <a:t> </a:t>
            </a:r>
            <a:r>
              <a:rPr lang="tr-TR" sz="2800" spc="-5" dirty="0" err="1">
                <a:latin typeface="Times New Roman"/>
                <a:cs typeface="Times New Roman"/>
              </a:rPr>
              <a:t>pulmoner</a:t>
            </a:r>
            <a:r>
              <a:rPr lang="tr-TR" sz="2800" spc="30" dirty="0">
                <a:latin typeface="Times New Roman"/>
                <a:cs typeface="Times New Roman"/>
              </a:rPr>
              <a:t> </a:t>
            </a:r>
            <a:r>
              <a:rPr lang="tr-TR" sz="2800" spc="-5" dirty="0" err="1">
                <a:latin typeface="Times New Roman"/>
                <a:cs typeface="Times New Roman"/>
              </a:rPr>
              <a:t>fleb</a:t>
            </a:r>
            <a:r>
              <a:rPr lang="tr-TR" sz="2800" spc="10" dirty="0">
                <a:latin typeface="Times New Roman"/>
                <a:cs typeface="Times New Roman"/>
              </a:rPr>
              <a:t> </a:t>
            </a:r>
            <a:r>
              <a:rPr lang="tr-TR" sz="2800" spc="-20" dirty="0">
                <a:latin typeface="Times New Roman"/>
                <a:cs typeface="Times New Roman"/>
              </a:rPr>
              <a:t>hastalığı</a:t>
            </a:r>
            <a:r>
              <a:rPr lang="tr-TR" sz="2800" spc="-15" dirty="0">
                <a:latin typeface="Times New Roman"/>
                <a:cs typeface="Times New Roman"/>
              </a:rPr>
              <a:t> </a:t>
            </a:r>
            <a:r>
              <a:rPr lang="tr-TR" sz="2800" spc="-50" dirty="0">
                <a:latin typeface="Times New Roman"/>
                <a:cs typeface="Times New Roman"/>
              </a:rPr>
              <a:t>veya</a:t>
            </a:r>
            <a:r>
              <a:rPr lang="tr-TR" sz="2800" spc="-55" dirty="0">
                <a:latin typeface="Times New Roman"/>
                <a:cs typeface="Times New Roman"/>
              </a:rPr>
              <a:t> </a:t>
            </a:r>
            <a:r>
              <a:rPr lang="tr-TR" sz="2800" spc="-5" dirty="0">
                <a:latin typeface="Times New Roman"/>
                <a:cs typeface="Times New Roman"/>
              </a:rPr>
              <a:t>başka</a:t>
            </a:r>
            <a:r>
              <a:rPr lang="tr-TR" sz="2800" spc="-155" dirty="0">
                <a:latin typeface="Times New Roman"/>
                <a:cs typeface="Times New Roman"/>
              </a:rPr>
              <a:t> </a:t>
            </a:r>
            <a:r>
              <a:rPr lang="tr-TR" sz="2800" spc="-5" dirty="0">
                <a:latin typeface="Times New Roman"/>
                <a:cs typeface="Times New Roman"/>
              </a:rPr>
              <a:t>akciğer </a:t>
            </a:r>
            <a:r>
              <a:rPr lang="tr-TR" sz="2800" spc="-35" dirty="0">
                <a:latin typeface="Times New Roman"/>
                <a:cs typeface="Times New Roman"/>
              </a:rPr>
              <a:t>patolojileri</a:t>
            </a:r>
          </a:p>
          <a:p>
            <a:pPr marL="12700" marR="297815" indent="0">
              <a:buNone/>
            </a:pPr>
            <a:endParaRPr lang="tr-TR" sz="2800" spc="-35" dirty="0">
              <a:latin typeface="Times New Roman"/>
              <a:cs typeface="Times New Roman"/>
            </a:endParaRPr>
          </a:p>
          <a:p>
            <a:pPr marL="12700" marR="297815" indent="0">
              <a:buNone/>
            </a:pPr>
            <a:r>
              <a:rPr lang="tr-TR" sz="2800" spc="-35" dirty="0">
                <a:latin typeface="Times New Roman"/>
                <a:cs typeface="Times New Roman"/>
              </a:rPr>
              <a:t>Tanı</a:t>
            </a:r>
            <a:r>
              <a:rPr lang="tr-TR" sz="2800" spc="5" dirty="0">
                <a:latin typeface="Times New Roman"/>
                <a:cs typeface="Times New Roman"/>
              </a:rPr>
              <a:t> </a:t>
            </a:r>
            <a:r>
              <a:rPr lang="tr-TR" sz="2800" dirty="0">
                <a:latin typeface="Times New Roman"/>
                <a:cs typeface="Times New Roman"/>
              </a:rPr>
              <a:t>fizik</a:t>
            </a:r>
            <a:r>
              <a:rPr lang="tr-TR" sz="2800" spc="-15" dirty="0">
                <a:latin typeface="Times New Roman"/>
                <a:cs typeface="Times New Roman"/>
              </a:rPr>
              <a:t> </a:t>
            </a:r>
            <a:r>
              <a:rPr lang="tr-TR" sz="2800" spc="-25" dirty="0">
                <a:latin typeface="Times New Roman"/>
                <a:cs typeface="Times New Roman"/>
              </a:rPr>
              <a:t>muayene</a:t>
            </a:r>
            <a:r>
              <a:rPr lang="tr-TR" sz="2800" spc="-10" dirty="0">
                <a:latin typeface="Times New Roman"/>
                <a:cs typeface="Times New Roman"/>
              </a:rPr>
              <a:t> </a:t>
            </a:r>
            <a:r>
              <a:rPr lang="tr-TR" sz="2800" spc="-5" dirty="0">
                <a:latin typeface="Times New Roman"/>
                <a:cs typeface="Times New Roman"/>
              </a:rPr>
              <a:t>ve</a:t>
            </a:r>
            <a:r>
              <a:rPr lang="tr-TR" sz="2800" spc="-90" dirty="0">
                <a:latin typeface="Times New Roman"/>
                <a:cs typeface="Times New Roman"/>
              </a:rPr>
              <a:t> </a:t>
            </a:r>
            <a:r>
              <a:rPr lang="tr-TR" sz="2800" spc="-5" dirty="0">
                <a:latin typeface="Times New Roman"/>
                <a:cs typeface="Times New Roman"/>
              </a:rPr>
              <a:t>akciğer</a:t>
            </a:r>
            <a:r>
              <a:rPr lang="tr-TR" sz="2800" spc="15" dirty="0">
                <a:latin typeface="Times New Roman"/>
                <a:cs typeface="Times New Roman"/>
              </a:rPr>
              <a:t> </a:t>
            </a:r>
            <a:r>
              <a:rPr lang="tr-TR" sz="2800" spc="-5" dirty="0" err="1">
                <a:latin typeface="Times New Roman"/>
                <a:cs typeface="Times New Roman"/>
              </a:rPr>
              <a:t>grafısi</a:t>
            </a:r>
            <a:r>
              <a:rPr lang="tr-TR" sz="2800" spc="5" dirty="0">
                <a:latin typeface="Times New Roman"/>
                <a:cs typeface="Times New Roman"/>
              </a:rPr>
              <a:t> </a:t>
            </a:r>
            <a:r>
              <a:rPr lang="tr-TR" spc="5" dirty="0">
                <a:latin typeface="Times New Roman"/>
                <a:cs typeface="Times New Roman"/>
              </a:rPr>
              <a:t>i</a:t>
            </a:r>
            <a:r>
              <a:rPr lang="tr-TR" sz="2800" dirty="0">
                <a:latin typeface="Times New Roman"/>
                <a:cs typeface="Times New Roman"/>
              </a:rPr>
              <a:t>le</a:t>
            </a:r>
            <a:r>
              <a:rPr lang="tr-TR" sz="2800" spc="-10" dirty="0">
                <a:latin typeface="Times New Roman"/>
                <a:cs typeface="Times New Roman"/>
              </a:rPr>
              <a:t> </a:t>
            </a:r>
            <a:r>
              <a:rPr lang="tr-TR" sz="2800" spc="-5" dirty="0">
                <a:latin typeface="Times New Roman"/>
                <a:cs typeface="Times New Roman"/>
              </a:rPr>
              <a:t>konur.</a:t>
            </a:r>
          </a:p>
          <a:p>
            <a:pPr marL="12700" marR="297815" indent="0">
              <a:buNone/>
            </a:pPr>
            <a:endParaRPr lang="tr-TR" sz="2800" spc="-5" dirty="0">
              <a:latin typeface="Times New Roman"/>
              <a:cs typeface="Times New Roman"/>
            </a:endParaRPr>
          </a:p>
          <a:p>
            <a:pPr marL="12700" marR="297815" indent="0">
              <a:buNone/>
            </a:pPr>
            <a:r>
              <a:rPr lang="tr-TR" sz="2800" spc="-5" dirty="0">
                <a:latin typeface="Times New Roman"/>
                <a:cs typeface="Times New Roman"/>
              </a:rPr>
              <a:t>Minimal </a:t>
            </a:r>
            <a:r>
              <a:rPr lang="tr-TR" sz="2800" spc="-5" dirty="0" err="1">
                <a:latin typeface="Times New Roman"/>
                <a:cs typeface="Times New Roman"/>
              </a:rPr>
              <a:t>pnömotoraks</a:t>
            </a:r>
            <a:r>
              <a:rPr lang="tr-TR" sz="2800" spc="-5" dirty="0">
                <a:latin typeface="Times New Roman"/>
                <a:cs typeface="Times New Roman"/>
              </a:rPr>
              <a:t> </a:t>
            </a:r>
            <a:r>
              <a:rPr lang="tr-TR" sz="2800" spc="-5" dirty="0" err="1">
                <a:latin typeface="Times New Roman"/>
                <a:cs typeface="Times New Roman"/>
              </a:rPr>
              <a:t>olgularında,ekspiryum</a:t>
            </a:r>
            <a:r>
              <a:rPr lang="tr-TR" sz="2800" spc="-5" dirty="0">
                <a:latin typeface="Times New Roman"/>
                <a:cs typeface="Times New Roman"/>
              </a:rPr>
              <a:t> sonu </a:t>
            </a:r>
            <a:r>
              <a:rPr lang="tr-TR" sz="2800" spc="-5" dirty="0" err="1">
                <a:latin typeface="Times New Roman"/>
                <a:cs typeface="Times New Roman"/>
              </a:rPr>
              <a:t>grafiler</a:t>
            </a:r>
            <a:r>
              <a:rPr lang="tr-TR" sz="2800" spc="-5" dirty="0">
                <a:latin typeface="Times New Roman"/>
                <a:cs typeface="Times New Roman"/>
              </a:rPr>
              <a:t> tanı olasılığını arttır.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837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FC5F7C3-9F8C-7D11-14AB-92D0EDA10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Özefagus</a:t>
            </a: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Rüptürü</a:t>
            </a:r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71437E2-B1F3-270F-114B-BBDDF43E65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65100" marR="136525" indent="-165100">
              <a:spcBef>
                <a:spcPts val="105"/>
              </a:spcBef>
              <a:buFont typeface="Times New Roman"/>
              <a:buChar char="•"/>
              <a:tabLst>
                <a:tab pos="165100" algn="l"/>
              </a:tabLst>
            </a:pPr>
            <a:r>
              <a:rPr lang="tr-TR" sz="2800" dirty="0">
                <a:latin typeface="Times New Roman"/>
                <a:cs typeface="Times New Roman"/>
              </a:rPr>
              <a:t>Güçlü</a:t>
            </a:r>
            <a:r>
              <a:rPr lang="tr-TR" sz="2800" spc="-5" dirty="0">
                <a:latin typeface="Times New Roman"/>
                <a:cs typeface="Times New Roman"/>
              </a:rPr>
              <a:t> </a:t>
            </a:r>
            <a:r>
              <a:rPr lang="tr-TR" sz="2800" dirty="0">
                <a:latin typeface="Times New Roman"/>
                <a:cs typeface="Times New Roman"/>
              </a:rPr>
              <a:t>bir kusma</a:t>
            </a:r>
            <a:r>
              <a:rPr lang="tr-TR" sz="2800" spc="-45" dirty="0">
                <a:latin typeface="Times New Roman"/>
                <a:cs typeface="Times New Roman"/>
              </a:rPr>
              <a:t> </a:t>
            </a:r>
            <a:r>
              <a:rPr lang="tr-TR" sz="2800" dirty="0" err="1">
                <a:latin typeface="Times New Roman"/>
                <a:cs typeface="Times New Roman"/>
              </a:rPr>
              <a:t>epizotundan</a:t>
            </a:r>
            <a:r>
              <a:rPr lang="tr-TR" sz="2800" spc="-10" dirty="0">
                <a:latin typeface="Times New Roman"/>
                <a:cs typeface="Times New Roman"/>
              </a:rPr>
              <a:t> </a:t>
            </a:r>
            <a:r>
              <a:rPr lang="tr-TR" sz="2800" dirty="0">
                <a:latin typeface="Times New Roman"/>
                <a:cs typeface="Times New Roman"/>
              </a:rPr>
              <a:t>sonra</a:t>
            </a:r>
            <a:r>
              <a:rPr lang="tr-TR" sz="2800" spc="-75" dirty="0">
                <a:latin typeface="Times New Roman"/>
                <a:cs typeface="Times New Roman"/>
              </a:rPr>
              <a:t> </a:t>
            </a:r>
            <a:r>
              <a:rPr lang="tr-TR" sz="2800" dirty="0">
                <a:latin typeface="Times New Roman"/>
                <a:cs typeface="Times New Roman"/>
              </a:rPr>
              <a:t>ani</a:t>
            </a:r>
            <a:r>
              <a:rPr lang="tr-TR" sz="2800" spc="-10" dirty="0">
                <a:latin typeface="Times New Roman"/>
                <a:cs typeface="Times New Roman"/>
              </a:rPr>
              <a:t> </a:t>
            </a:r>
            <a:r>
              <a:rPr lang="tr-TR" sz="2800" dirty="0">
                <a:latin typeface="Times New Roman"/>
                <a:cs typeface="Times New Roman"/>
              </a:rPr>
              <a:t>başlangıçlı, </a:t>
            </a:r>
            <a:r>
              <a:rPr lang="tr-TR" sz="2800" spc="-484" dirty="0">
                <a:latin typeface="Times New Roman"/>
                <a:cs typeface="Times New Roman"/>
              </a:rPr>
              <a:t> </a:t>
            </a:r>
            <a:r>
              <a:rPr lang="tr-TR" sz="2800" dirty="0" err="1">
                <a:latin typeface="Times New Roman"/>
                <a:cs typeface="Times New Roman"/>
              </a:rPr>
              <a:t>substernal</a:t>
            </a:r>
            <a:r>
              <a:rPr lang="tr-TR" sz="2800" dirty="0">
                <a:latin typeface="Times New Roman"/>
                <a:cs typeface="Times New Roman"/>
              </a:rPr>
              <a:t>,</a:t>
            </a:r>
            <a:r>
              <a:rPr lang="tr-TR" sz="2800" spc="-25" dirty="0">
                <a:latin typeface="Times New Roman"/>
                <a:cs typeface="Times New Roman"/>
              </a:rPr>
              <a:t> </a:t>
            </a:r>
            <a:r>
              <a:rPr lang="tr-TR" sz="2800" dirty="0">
                <a:latin typeface="Times New Roman"/>
                <a:cs typeface="Times New Roman"/>
              </a:rPr>
              <a:t>keskin </a:t>
            </a:r>
            <a:r>
              <a:rPr lang="tr-TR" sz="2800" spc="45" dirty="0">
                <a:latin typeface="Times New Roman"/>
                <a:cs typeface="Times New Roman"/>
              </a:rPr>
              <a:t>göğüs</a:t>
            </a:r>
            <a:r>
              <a:rPr lang="tr-TR" sz="2800" spc="-50" dirty="0">
                <a:latin typeface="Times New Roman"/>
                <a:cs typeface="Times New Roman"/>
              </a:rPr>
              <a:t> </a:t>
            </a:r>
            <a:r>
              <a:rPr lang="tr-TR" sz="2800" spc="40" dirty="0">
                <a:latin typeface="Times New Roman"/>
                <a:cs typeface="Times New Roman"/>
              </a:rPr>
              <a:t>ağrısı</a:t>
            </a:r>
            <a:r>
              <a:rPr lang="tr-TR" sz="2800" spc="-25" dirty="0">
                <a:latin typeface="Times New Roman"/>
                <a:cs typeface="Times New Roman"/>
              </a:rPr>
              <a:t> </a:t>
            </a:r>
            <a:r>
              <a:rPr lang="tr-TR" sz="2800" spc="-20" dirty="0">
                <a:latin typeface="Times New Roman"/>
                <a:cs typeface="Times New Roman"/>
              </a:rPr>
              <a:t>vardır.</a:t>
            </a:r>
            <a:endParaRPr lang="tr-TR" sz="2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Font typeface="Times New Roman"/>
              <a:buChar char="•"/>
            </a:pPr>
            <a:endParaRPr lang="tr-TR" sz="2800" dirty="0">
              <a:latin typeface="Times New Roman"/>
              <a:cs typeface="Times New Roman"/>
            </a:endParaRPr>
          </a:p>
          <a:p>
            <a:pPr marL="165100" indent="-153035">
              <a:spcBef>
                <a:spcPts val="1875"/>
              </a:spcBef>
              <a:buChar char="•"/>
              <a:tabLst>
                <a:tab pos="165735" algn="l"/>
              </a:tabLst>
            </a:pPr>
            <a:r>
              <a:rPr lang="tr-TR" sz="2800" spc="-5" dirty="0">
                <a:latin typeface="Times New Roman"/>
                <a:cs typeface="Times New Roman"/>
              </a:rPr>
              <a:t>H</a:t>
            </a:r>
            <a:r>
              <a:rPr lang="tr-TR" sz="2800" spc="5" dirty="0">
                <a:latin typeface="Times New Roman"/>
                <a:cs typeface="Times New Roman"/>
              </a:rPr>
              <a:t>a</a:t>
            </a:r>
            <a:r>
              <a:rPr lang="tr-TR" sz="2800" spc="-5" dirty="0">
                <a:latin typeface="Times New Roman"/>
                <a:cs typeface="Times New Roman"/>
              </a:rPr>
              <a:t>s</a:t>
            </a:r>
            <a:r>
              <a:rPr lang="tr-TR" sz="2800" spc="-155" dirty="0">
                <a:latin typeface="Times New Roman"/>
                <a:cs typeface="Times New Roman"/>
              </a:rPr>
              <a:t>t</a:t>
            </a:r>
            <a:r>
              <a:rPr lang="tr-TR" sz="2800" dirty="0">
                <a:latin typeface="Times New Roman"/>
                <a:cs typeface="Times New Roman"/>
              </a:rPr>
              <a:t>a</a:t>
            </a:r>
            <a:r>
              <a:rPr lang="tr-TR" sz="2800" spc="-160" dirty="0">
                <a:latin typeface="Times New Roman"/>
                <a:cs typeface="Times New Roman"/>
              </a:rPr>
              <a:t> </a:t>
            </a:r>
            <a:r>
              <a:rPr lang="tr-TR" sz="2800" dirty="0">
                <a:latin typeface="Times New Roman"/>
                <a:cs typeface="Times New Roman"/>
              </a:rPr>
              <a:t>terli,</a:t>
            </a:r>
            <a:r>
              <a:rPr lang="tr-TR" sz="2800" spc="5" dirty="0">
                <a:latin typeface="Times New Roman"/>
                <a:cs typeface="Times New Roman"/>
              </a:rPr>
              <a:t> </a:t>
            </a:r>
            <a:r>
              <a:rPr lang="tr-TR" sz="2800" spc="-5" dirty="0" err="1">
                <a:latin typeface="Times New Roman"/>
                <a:cs typeface="Times New Roman"/>
              </a:rPr>
              <a:t>d</a:t>
            </a:r>
            <a:r>
              <a:rPr lang="tr-TR" sz="2800" spc="5" dirty="0" err="1">
                <a:latin typeface="Times New Roman"/>
                <a:cs typeface="Times New Roman"/>
              </a:rPr>
              <a:t>i</a:t>
            </a:r>
            <a:r>
              <a:rPr lang="tr-TR" sz="2800" spc="-5" dirty="0" err="1">
                <a:latin typeface="Times New Roman"/>
                <a:cs typeface="Times New Roman"/>
              </a:rPr>
              <a:t>sp</a:t>
            </a:r>
            <a:r>
              <a:rPr lang="tr-TR" sz="2800" spc="5" dirty="0" err="1">
                <a:latin typeface="Times New Roman"/>
                <a:cs typeface="Times New Roman"/>
              </a:rPr>
              <a:t>n</a:t>
            </a:r>
            <a:r>
              <a:rPr lang="tr-TR" sz="2800" dirty="0" err="1">
                <a:latin typeface="Times New Roman"/>
                <a:cs typeface="Times New Roman"/>
              </a:rPr>
              <a:t>eik</a:t>
            </a:r>
            <a:r>
              <a:rPr lang="tr-TR" sz="2800" spc="-55" dirty="0">
                <a:latin typeface="Times New Roman"/>
                <a:cs typeface="Times New Roman"/>
              </a:rPr>
              <a:t> </a:t>
            </a:r>
            <a:r>
              <a:rPr lang="tr-TR" sz="2800" spc="-5" dirty="0">
                <a:latin typeface="Times New Roman"/>
                <a:cs typeface="Times New Roman"/>
              </a:rPr>
              <a:t>v</a:t>
            </a:r>
            <a:r>
              <a:rPr lang="tr-TR" sz="2800" dirty="0">
                <a:latin typeface="Times New Roman"/>
                <a:cs typeface="Times New Roman"/>
              </a:rPr>
              <a:t>e </a:t>
            </a:r>
            <a:r>
              <a:rPr lang="tr-TR" sz="2800" spc="-5" dirty="0">
                <a:latin typeface="Times New Roman"/>
                <a:cs typeface="Times New Roman"/>
              </a:rPr>
              <a:t>köt</a:t>
            </a:r>
            <a:r>
              <a:rPr lang="tr-TR" sz="2800" dirty="0">
                <a:latin typeface="Times New Roman"/>
                <a:cs typeface="Times New Roman"/>
              </a:rPr>
              <a:t>ü</a:t>
            </a:r>
            <a:r>
              <a:rPr lang="tr-TR" sz="2800" spc="5" dirty="0">
                <a:latin typeface="Times New Roman"/>
                <a:cs typeface="Times New Roman"/>
              </a:rPr>
              <a:t> g</a:t>
            </a:r>
            <a:r>
              <a:rPr lang="tr-TR" sz="2800" spc="-5" dirty="0">
                <a:latin typeface="Times New Roman"/>
                <a:cs typeface="Times New Roman"/>
              </a:rPr>
              <a:t>örü</a:t>
            </a:r>
            <a:r>
              <a:rPr lang="tr-TR" sz="2800" spc="5" dirty="0">
                <a:latin typeface="Times New Roman"/>
                <a:cs typeface="Times New Roman"/>
              </a:rPr>
              <a:t>n</a:t>
            </a:r>
            <a:r>
              <a:rPr lang="tr-TR" sz="2800" spc="-5" dirty="0">
                <a:latin typeface="Times New Roman"/>
                <a:cs typeface="Times New Roman"/>
              </a:rPr>
              <a:t>ümlü</a:t>
            </a:r>
            <a:r>
              <a:rPr lang="tr-TR" sz="2800" spc="5" dirty="0">
                <a:latin typeface="Times New Roman"/>
                <a:cs typeface="Times New Roman"/>
              </a:rPr>
              <a:t>d</a:t>
            </a:r>
            <a:r>
              <a:rPr lang="tr-TR" sz="2800" spc="-5" dirty="0">
                <a:latin typeface="Times New Roman"/>
                <a:cs typeface="Times New Roman"/>
              </a:rPr>
              <a:t>ür.</a:t>
            </a:r>
            <a:endParaRPr lang="tr-TR" sz="2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Font typeface="Times New Roman"/>
              <a:buChar char="•"/>
            </a:pPr>
            <a:endParaRPr lang="tr-TR" sz="2800" dirty="0">
              <a:latin typeface="Times New Roman"/>
              <a:cs typeface="Times New Roman"/>
            </a:endParaRPr>
          </a:p>
          <a:p>
            <a:pPr marL="165100" indent="-153035">
              <a:spcBef>
                <a:spcPts val="1875"/>
              </a:spcBef>
              <a:buChar char="•"/>
              <a:tabLst>
                <a:tab pos="165735" algn="l"/>
              </a:tabLst>
            </a:pPr>
            <a:r>
              <a:rPr lang="tr-TR" sz="2800" dirty="0" err="1">
                <a:latin typeface="Times New Roman"/>
                <a:cs typeface="Times New Roman"/>
              </a:rPr>
              <a:t>Fm</a:t>
            </a:r>
            <a:r>
              <a:rPr lang="tr-TR" sz="2800" spc="-20" dirty="0">
                <a:latin typeface="Times New Roman"/>
                <a:cs typeface="Times New Roman"/>
              </a:rPr>
              <a:t> </a:t>
            </a:r>
            <a:r>
              <a:rPr lang="tr-TR" sz="2800" dirty="0">
                <a:latin typeface="Times New Roman"/>
                <a:cs typeface="Times New Roman"/>
              </a:rPr>
              <a:t>genelde normaldir;</a:t>
            </a:r>
            <a:r>
              <a:rPr lang="tr-TR" sz="2800" spc="-125" dirty="0">
                <a:latin typeface="Times New Roman"/>
                <a:cs typeface="Times New Roman"/>
              </a:rPr>
              <a:t> </a:t>
            </a:r>
            <a:r>
              <a:rPr lang="tr-TR" sz="2800" dirty="0">
                <a:latin typeface="Times New Roman"/>
                <a:cs typeface="Times New Roman"/>
              </a:rPr>
              <a:t>ancak</a:t>
            </a:r>
            <a:r>
              <a:rPr lang="tr-TR" sz="2800" spc="5" dirty="0">
                <a:latin typeface="Times New Roman"/>
                <a:cs typeface="Times New Roman"/>
              </a:rPr>
              <a:t> </a:t>
            </a:r>
            <a:r>
              <a:rPr lang="tr-TR" sz="2800" spc="-5" dirty="0" err="1">
                <a:latin typeface="Times New Roman"/>
                <a:cs typeface="Times New Roman"/>
              </a:rPr>
              <a:t>pnömotoraks</a:t>
            </a:r>
            <a:r>
              <a:rPr lang="tr-TR" sz="2800" spc="-40" dirty="0">
                <a:latin typeface="Times New Roman"/>
                <a:cs typeface="Times New Roman"/>
              </a:rPr>
              <a:t> </a:t>
            </a:r>
            <a:r>
              <a:rPr lang="tr-TR" sz="2800" dirty="0">
                <a:latin typeface="Times New Roman"/>
                <a:cs typeface="Times New Roman"/>
              </a:rPr>
              <a:t>ve</a:t>
            </a:r>
            <a:r>
              <a:rPr lang="tr-TR" sz="2800" spc="-5" dirty="0">
                <a:latin typeface="Times New Roman"/>
                <a:cs typeface="Times New Roman"/>
              </a:rPr>
              <a:t> </a:t>
            </a:r>
            <a:r>
              <a:rPr lang="tr-TR" sz="2800" spc="-50" dirty="0">
                <a:latin typeface="Times New Roman"/>
                <a:cs typeface="Times New Roman"/>
              </a:rPr>
              <a:t>cilt</a:t>
            </a:r>
            <a:r>
              <a:rPr lang="tr-TR" dirty="0">
                <a:latin typeface="Times New Roman"/>
                <a:cs typeface="Times New Roman"/>
              </a:rPr>
              <a:t> </a:t>
            </a:r>
            <a:r>
              <a:rPr lang="tr-TR" spc="-5" dirty="0">
                <a:latin typeface="Times New Roman"/>
                <a:cs typeface="Times New Roman"/>
              </a:rPr>
              <a:t>a</a:t>
            </a:r>
            <a:r>
              <a:rPr lang="tr-TR" sz="2800" spc="-180" dirty="0">
                <a:latin typeface="Times New Roman"/>
                <a:cs typeface="Times New Roman"/>
              </a:rPr>
              <a:t>l</a:t>
            </a:r>
            <a:r>
              <a:rPr lang="tr-TR" sz="2800" dirty="0">
                <a:latin typeface="Times New Roman"/>
                <a:cs typeface="Times New Roman"/>
              </a:rPr>
              <a:t>tı</a:t>
            </a:r>
            <a:r>
              <a:rPr lang="tr-TR" sz="2800" spc="-10" dirty="0">
                <a:latin typeface="Times New Roman"/>
                <a:cs typeface="Times New Roman"/>
              </a:rPr>
              <a:t> </a:t>
            </a:r>
            <a:r>
              <a:rPr lang="tr-TR" sz="2800" spc="-5" dirty="0">
                <a:latin typeface="Times New Roman"/>
                <a:cs typeface="Times New Roman"/>
              </a:rPr>
              <a:t>h</a:t>
            </a:r>
            <a:r>
              <a:rPr lang="tr-TR" sz="2800" spc="-250" dirty="0">
                <a:latin typeface="Times New Roman"/>
                <a:cs typeface="Times New Roman"/>
              </a:rPr>
              <a:t>av</a:t>
            </a:r>
            <a:r>
              <a:rPr lang="tr-TR" sz="2800" dirty="0">
                <a:latin typeface="Times New Roman"/>
                <a:cs typeface="Times New Roman"/>
              </a:rPr>
              <a:t>a</a:t>
            </a:r>
            <a:r>
              <a:rPr lang="tr-TR" sz="2800" spc="-140" dirty="0">
                <a:latin typeface="Times New Roman"/>
                <a:cs typeface="Times New Roman"/>
              </a:rPr>
              <a:t> </a:t>
            </a:r>
            <a:r>
              <a:rPr lang="tr-TR" sz="2800" spc="-10" dirty="0">
                <a:latin typeface="Times New Roman"/>
                <a:cs typeface="Times New Roman"/>
              </a:rPr>
              <a:t>b</a:t>
            </a:r>
            <a:r>
              <a:rPr lang="tr-TR" sz="2800" spc="-5" dirty="0">
                <a:latin typeface="Times New Roman"/>
                <a:cs typeface="Times New Roman"/>
              </a:rPr>
              <a:t>ulg</a:t>
            </a:r>
            <a:r>
              <a:rPr lang="tr-TR" sz="2800" spc="5" dirty="0">
                <a:latin typeface="Times New Roman"/>
                <a:cs typeface="Times New Roman"/>
              </a:rPr>
              <a:t>u</a:t>
            </a:r>
            <a:r>
              <a:rPr lang="tr-TR" sz="2800" dirty="0">
                <a:latin typeface="Times New Roman"/>
                <a:cs typeface="Times New Roman"/>
              </a:rPr>
              <a:t>ları </a:t>
            </a:r>
            <a:r>
              <a:rPr lang="tr-TR" sz="2800" spc="-5" dirty="0">
                <a:latin typeface="Times New Roman"/>
                <a:cs typeface="Times New Roman"/>
              </a:rPr>
              <a:t>ol</a:t>
            </a:r>
            <a:r>
              <a:rPr lang="tr-TR" sz="2800" dirty="0">
                <a:latin typeface="Times New Roman"/>
                <a:cs typeface="Times New Roman"/>
              </a:rPr>
              <a:t>a</a:t>
            </a:r>
            <a:r>
              <a:rPr lang="tr-TR" sz="2800" spc="-10" dirty="0">
                <a:latin typeface="Times New Roman"/>
                <a:cs typeface="Times New Roman"/>
              </a:rPr>
              <a:t>b</a:t>
            </a:r>
            <a:r>
              <a:rPr lang="tr-TR" sz="2800" dirty="0">
                <a:latin typeface="Times New Roman"/>
                <a:cs typeface="Times New Roman"/>
              </a:rPr>
              <a:t>ilir.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871932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23CB7A7-AFE2-ED43-2FFC-519EAA837C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4839" y="737419"/>
            <a:ext cx="6892413" cy="543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0774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5B1461C-0FAB-8BCF-BA31-9F7909C79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Ayırıcı tanıda düşünülmesi gereken diğer durumlar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F172AFD-165A-ECC1-8BC1-36FF7AF74A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Hayati tehlikesi daha düşük olan ve birinci basamakta sıklıkla görebileceğimiz diğer göğüs ağrısı nedenleri arasında: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b="1" i="1" dirty="0" err="1"/>
              <a:t>Pnömoni</a:t>
            </a:r>
            <a:r>
              <a:rPr lang="tr-TR" b="1" i="1" dirty="0"/>
              <a:t>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b="1" i="1" dirty="0"/>
              <a:t>GÖRH,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b="1" i="1" dirty="0"/>
              <a:t>Mitral </a:t>
            </a:r>
            <a:r>
              <a:rPr lang="tr-TR" b="1" i="1" dirty="0" err="1"/>
              <a:t>valv</a:t>
            </a:r>
            <a:r>
              <a:rPr lang="tr-TR" b="1" i="1" dirty="0"/>
              <a:t> </a:t>
            </a:r>
            <a:r>
              <a:rPr lang="tr-TR" b="1" i="1" dirty="0" err="1"/>
              <a:t>prolapsusu</a:t>
            </a:r>
            <a:r>
              <a:rPr lang="tr-TR" b="1" i="1" dirty="0"/>
              <a:t>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b="1" i="1" dirty="0" err="1"/>
              <a:t>Herpes</a:t>
            </a:r>
            <a:r>
              <a:rPr lang="tr-TR" b="1" i="1" dirty="0"/>
              <a:t> </a:t>
            </a:r>
            <a:r>
              <a:rPr lang="tr-TR" b="1" i="1" dirty="0" err="1"/>
              <a:t>zoster</a:t>
            </a:r>
            <a:r>
              <a:rPr lang="tr-TR" b="1" i="1" dirty="0"/>
              <a:t> enfeksiyonu,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b="1" i="1" dirty="0"/>
              <a:t>Kas-iskelet sistemi kaynaklı hastalıklar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b="1" i="1" dirty="0" err="1"/>
              <a:t>Psikojenik</a:t>
            </a:r>
            <a:r>
              <a:rPr lang="tr-TR" b="1" i="1" dirty="0"/>
              <a:t> kaynaklı hastalıklar 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yer alır.</a:t>
            </a:r>
            <a:endParaRPr lang="tr-TR" b="1" i="1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754651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65D0A17-C61C-938E-7CFF-232B5EDE1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Pnömoni</a:t>
            </a:r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7E71BE7-EE72-0CE7-D9E5-F64BB08A8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127000" indent="-114300">
              <a:spcBef>
                <a:spcPts val="100"/>
              </a:spcBef>
              <a:buFont typeface="Times New Roman"/>
              <a:buChar char="•"/>
              <a:tabLst>
                <a:tab pos="127000" algn="l"/>
              </a:tabLst>
            </a:pPr>
            <a:r>
              <a:rPr lang="tr-TR" sz="2800" b="1" spc="-5" dirty="0">
                <a:solidFill>
                  <a:prstClr val="black"/>
                </a:solidFill>
                <a:latin typeface="Times New Roman"/>
                <a:cs typeface="Times New Roman"/>
              </a:rPr>
              <a:t>Keskin,</a:t>
            </a:r>
            <a:r>
              <a:rPr lang="tr-TR" sz="2800" b="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tr-TR" sz="2800" b="1" spc="-15" dirty="0">
                <a:solidFill>
                  <a:prstClr val="black"/>
                </a:solidFill>
                <a:latin typeface="Times New Roman"/>
                <a:cs typeface="Times New Roman"/>
              </a:rPr>
              <a:t>batıcı</a:t>
            </a:r>
            <a:r>
              <a:rPr lang="tr-TR" sz="2800" b="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tr-TR" sz="2800" b="1" spc="-5" dirty="0">
                <a:solidFill>
                  <a:prstClr val="black"/>
                </a:solidFill>
                <a:latin typeface="Times New Roman"/>
                <a:cs typeface="Times New Roman"/>
              </a:rPr>
              <a:t>ve</a:t>
            </a:r>
            <a:r>
              <a:rPr lang="tr-TR" sz="2800" b="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tr-TR" sz="2800" b="1" spc="-5" dirty="0" err="1">
                <a:solidFill>
                  <a:prstClr val="black"/>
                </a:solidFill>
                <a:latin typeface="Times New Roman"/>
                <a:cs typeface="Times New Roman"/>
              </a:rPr>
              <a:t>plöretik</a:t>
            </a:r>
            <a:r>
              <a:rPr lang="tr-TR" sz="2800" b="1" spc="1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tr-TR" sz="2800" b="1" dirty="0">
                <a:solidFill>
                  <a:prstClr val="black"/>
                </a:solidFill>
                <a:latin typeface="Times New Roman"/>
                <a:cs typeface="Times New Roman"/>
              </a:rPr>
              <a:t>tipte</a:t>
            </a:r>
            <a:r>
              <a:rPr lang="tr-TR" sz="2800" b="1" spc="-2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tr-TR" sz="2800" b="1" spc="25" dirty="0">
                <a:solidFill>
                  <a:prstClr val="black"/>
                </a:solidFill>
                <a:latin typeface="Times New Roman"/>
                <a:cs typeface="Times New Roman"/>
              </a:rPr>
              <a:t>göğüs</a:t>
            </a:r>
            <a:r>
              <a:rPr lang="tr-TR" sz="2800" b="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tr-TR" sz="2800" b="1" spc="20" dirty="0">
                <a:solidFill>
                  <a:prstClr val="black"/>
                </a:solidFill>
                <a:latin typeface="Times New Roman"/>
                <a:cs typeface="Times New Roman"/>
              </a:rPr>
              <a:t>ağrısı</a:t>
            </a:r>
            <a:r>
              <a:rPr lang="tr-TR" sz="2800" b="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tr-TR" sz="2800" b="1" spc="-65" dirty="0">
                <a:solidFill>
                  <a:prstClr val="black"/>
                </a:solidFill>
                <a:latin typeface="Times New Roman"/>
                <a:cs typeface="Times New Roman"/>
              </a:rPr>
              <a:t>yapar</a:t>
            </a:r>
            <a:endParaRPr lang="tr-TR" sz="2800" b="1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>
              <a:buFont typeface="Times New Roman"/>
              <a:buChar char="•"/>
            </a:pPr>
            <a:endParaRPr lang="tr-TR" sz="28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>
              <a:spcBef>
                <a:spcPts val="10"/>
              </a:spcBef>
              <a:buFont typeface="Times New Roman"/>
              <a:buChar char="•"/>
            </a:pPr>
            <a:endParaRPr lang="tr-TR" sz="28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16205" indent="-104139">
              <a:buFontTx/>
              <a:buChar char="•"/>
              <a:tabLst>
                <a:tab pos="116839" algn="l"/>
              </a:tabLst>
            </a:pPr>
            <a:r>
              <a:rPr lang="tr-TR" sz="2800" spc="-40" dirty="0">
                <a:solidFill>
                  <a:prstClr val="black"/>
                </a:solidFill>
                <a:latin typeface="Times New Roman"/>
                <a:cs typeface="Times New Roman"/>
              </a:rPr>
              <a:t>Ateş,</a:t>
            </a:r>
            <a:r>
              <a:rPr lang="tr-TR" sz="2800" spc="-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tr-TR" sz="2800" spc="-10" dirty="0">
                <a:solidFill>
                  <a:prstClr val="black"/>
                </a:solidFill>
                <a:latin typeface="Times New Roman"/>
                <a:cs typeface="Times New Roman"/>
              </a:rPr>
              <a:t>öksürük,</a:t>
            </a:r>
            <a:r>
              <a:rPr lang="tr-TR" sz="2800" spc="4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tr-TR" sz="2800" spc="-10" dirty="0">
                <a:solidFill>
                  <a:prstClr val="black"/>
                </a:solidFill>
                <a:latin typeface="Times New Roman"/>
                <a:cs typeface="Times New Roman"/>
              </a:rPr>
              <a:t>balgam,</a:t>
            </a:r>
            <a:r>
              <a:rPr lang="tr-TR" sz="2800" spc="3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tr-TR" sz="2800" spc="-5" dirty="0" err="1">
                <a:solidFill>
                  <a:prstClr val="black"/>
                </a:solidFill>
                <a:latin typeface="Times New Roman"/>
                <a:cs typeface="Times New Roman"/>
              </a:rPr>
              <a:t>hipoksi</a:t>
            </a:r>
            <a:endParaRPr lang="tr-TR" sz="28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>
              <a:buFont typeface="Times New Roman"/>
              <a:buChar char="•"/>
            </a:pPr>
            <a:endParaRPr lang="tr-TR" sz="28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>
              <a:spcBef>
                <a:spcPts val="55"/>
              </a:spcBef>
              <a:buFont typeface="Times New Roman"/>
              <a:buChar char="•"/>
            </a:pPr>
            <a:endParaRPr lang="tr-TR" sz="28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16839" marR="5080" indent="-116839">
              <a:buFontTx/>
              <a:buChar char="•"/>
              <a:tabLst>
                <a:tab pos="116839" algn="l"/>
              </a:tabLst>
            </a:pPr>
            <a:r>
              <a:rPr lang="tr-TR" sz="2800" spc="-5" dirty="0">
                <a:solidFill>
                  <a:prstClr val="black"/>
                </a:solidFill>
                <a:latin typeface="Times New Roman"/>
                <a:cs typeface="Times New Roman"/>
              </a:rPr>
              <a:t>Akciğer </a:t>
            </a:r>
            <a:r>
              <a:rPr lang="tr-TR" sz="2800" spc="-25" dirty="0" err="1">
                <a:solidFill>
                  <a:prstClr val="black"/>
                </a:solidFill>
                <a:latin typeface="Times New Roman"/>
                <a:cs typeface="Times New Roman"/>
              </a:rPr>
              <a:t>oskültasyonunda</a:t>
            </a:r>
            <a:r>
              <a:rPr lang="tr-TR" sz="2800" spc="-2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tr-TR" sz="2800" spc="-5" dirty="0" err="1">
                <a:solidFill>
                  <a:prstClr val="black"/>
                </a:solidFill>
                <a:latin typeface="Times New Roman"/>
                <a:cs typeface="Times New Roman"/>
              </a:rPr>
              <a:t>ral</a:t>
            </a:r>
            <a:r>
              <a:rPr lang="tr-TR" sz="2800" spc="-5" dirty="0">
                <a:solidFill>
                  <a:prstClr val="black"/>
                </a:solidFill>
                <a:latin typeface="Times New Roman"/>
                <a:cs typeface="Times New Roman"/>
              </a:rPr>
              <a:t>, solunum seslerinde </a:t>
            </a:r>
            <a:r>
              <a:rPr lang="tr-TR" sz="2800" spc="-10" dirty="0">
                <a:solidFill>
                  <a:prstClr val="black"/>
                </a:solidFill>
                <a:latin typeface="Times New Roman"/>
                <a:cs typeface="Times New Roman"/>
              </a:rPr>
              <a:t>azalma </a:t>
            </a:r>
            <a:r>
              <a:rPr lang="tr-TR" sz="2800" spc="-5" dirty="0">
                <a:solidFill>
                  <a:prstClr val="black"/>
                </a:solidFill>
                <a:latin typeface="Times New Roman"/>
                <a:cs typeface="Times New Roman"/>
              </a:rPr>
              <a:t>ve </a:t>
            </a:r>
            <a:r>
              <a:rPr lang="tr-TR" sz="2800" spc="-36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tr-TR" sz="2800" spc="-5" dirty="0" err="1">
                <a:solidFill>
                  <a:prstClr val="black"/>
                </a:solidFill>
                <a:latin typeface="Times New Roman"/>
                <a:cs typeface="Times New Roman"/>
              </a:rPr>
              <a:t>bronşial</a:t>
            </a:r>
            <a:r>
              <a:rPr lang="tr-TR" sz="2800" spc="-3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tr-TR" sz="2800" spc="-5" dirty="0">
                <a:solidFill>
                  <a:prstClr val="black"/>
                </a:solidFill>
                <a:latin typeface="Times New Roman"/>
                <a:cs typeface="Times New Roman"/>
              </a:rPr>
              <a:t>solunum</a:t>
            </a:r>
            <a:r>
              <a:rPr lang="tr-TR" sz="2800" spc="2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tr-TR" sz="2800" spc="-5" dirty="0">
                <a:solidFill>
                  <a:prstClr val="black"/>
                </a:solidFill>
                <a:latin typeface="Times New Roman"/>
                <a:cs typeface="Times New Roman"/>
              </a:rPr>
              <a:t>sesleri</a:t>
            </a:r>
            <a:r>
              <a:rPr lang="tr-TR" sz="2800" spc="-8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tr-TR" sz="2800" spc="-5" dirty="0">
                <a:solidFill>
                  <a:prstClr val="black"/>
                </a:solidFill>
                <a:latin typeface="Times New Roman"/>
                <a:cs typeface="Times New Roman"/>
              </a:rPr>
              <a:t>alınır.</a:t>
            </a:r>
            <a:endParaRPr lang="tr-TR" sz="28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>
              <a:buFont typeface="Times New Roman"/>
              <a:buChar char="•"/>
            </a:pPr>
            <a:endParaRPr lang="tr-TR" sz="28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>
              <a:spcBef>
                <a:spcPts val="10"/>
              </a:spcBef>
              <a:buFont typeface="Times New Roman"/>
              <a:buChar char="•"/>
            </a:pPr>
            <a:endParaRPr lang="tr-TR" sz="28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16205" indent="-104139">
              <a:buFontTx/>
              <a:buChar char="•"/>
              <a:tabLst>
                <a:tab pos="116839" algn="l"/>
              </a:tabLst>
            </a:pPr>
            <a:r>
              <a:rPr lang="tr-TR" sz="2800" spc="-5" dirty="0">
                <a:solidFill>
                  <a:prstClr val="black"/>
                </a:solidFill>
                <a:latin typeface="Times New Roman"/>
                <a:cs typeface="Times New Roman"/>
              </a:rPr>
              <a:t>Akciğer</a:t>
            </a:r>
            <a:r>
              <a:rPr lang="tr-TR" sz="2800" spc="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tr-TR" sz="2800" spc="-5" dirty="0" err="1">
                <a:solidFill>
                  <a:prstClr val="black"/>
                </a:solidFill>
                <a:latin typeface="Times New Roman"/>
                <a:cs typeface="Times New Roman"/>
              </a:rPr>
              <a:t>grafisi</a:t>
            </a:r>
            <a:r>
              <a:rPr lang="tr-TR" sz="2800" spc="-1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tr-TR" sz="2800" spc="-5" dirty="0">
                <a:solidFill>
                  <a:prstClr val="black"/>
                </a:solidFill>
                <a:latin typeface="Times New Roman"/>
                <a:cs typeface="Times New Roman"/>
              </a:rPr>
              <a:t>istenir.</a:t>
            </a:r>
            <a:endParaRPr lang="tr-TR" sz="28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818279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0EFA93A-E9A0-365D-AAEE-4218C5BF8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Pnömoni</a:t>
            </a:r>
            <a:r>
              <a:rPr lang="tr-T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PAAG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063B672E-054D-0699-189B-A72DB52DBB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3768" y="1825625"/>
            <a:ext cx="7118555" cy="4351338"/>
          </a:xfrm>
        </p:spPr>
      </p:pic>
    </p:spTree>
    <p:extLst>
      <p:ext uri="{BB962C8B-B14F-4D97-AF65-F5344CB8AC3E}">
        <p14:creationId xmlns:p14="http://schemas.microsoft.com/office/powerpoint/2010/main" val="37438078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8C1466F-3ABE-EEB0-13A9-7E15C7773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Gastro-özefageal</a:t>
            </a: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Reflü</a:t>
            </a: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Hastalığı(GÖRH)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850A7BC1-DBA0-EAA4-F08F-BF2DB5356F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69077" cy="4351338"/>
          </a:xfrm>
        </p:spPr>
        <p:txBody>
          <a:bodyPr>
            <a:normAutofit/>
          </a:bodyPr>
          <a:lstStyle/>
          <a:p>
            <a:pPr marL="111760" marR="125730" indent="-111760">
              <a:spcBef>
                <a:spcPts val="95"/>
              </a:spcBef>
              <a:buFontTx/>
              <a:buChar char="•"/>
              <a:tabLst>
                <a:tab pos="111760" algn="l"/>
              </a:tabLst>
            </a:pPr>
            <a:r>
              <a:rPr lang="tr-TR" spc="-10" dirty="0" err="1">
                <a:solidFill>
                  <a:prstClr val="black"/>
                </a:solidFill>
                <a:latin typeface="Times New Roman"/>
                <a:cs typeface="Times New Roman"/>
              </a:rPr>
              <a:t>Gastroözefageal</a:t>
            </a:r>
            <a:r>
              <a:rPr lang="tr-TR" spc="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tr-TR" spc="-10" dirty="0" err="1">
                <a:solidFill>
                  <a:prstClr val="black"/>
                </a:solidFill>
                <a:latin typeface="Times New Roman"/>
                <a:cs typeface="Times New Roman"/>
              </a:rPr>
              <a:t>reflüyü</a:t>
            </a:r>
            <a:r>
              <a:rPr lang="tr-TR" spc="1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tr-TR" spc="-10" dirty="0">
                <a:solidFill>
                  <a:prstClr val="black"/>
                </a:solidFill>
                <a:latin typeface="Times New Roman"/>
                <a:cs typeface="Times New Roman"/>
              </a:rPr>
              <a:t>de</a:t>
            </a:r>
            <a:r>
              <a:rPr lang="tr-TR" spc="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tr-TR" spc="-5" dirty="0">
                <a:solidFill>
                  <a:prstClr val="black"/>
                </a:solidFill>
                <a:latin typeface="Times New Roman"/>
                <a:cs typeface="Times New Roman"/>
              </a:rPr>
              <a:t>içeren </a:t>
            </a:r>
            <a:r>
              <a:rPr lang="tr-TR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tr-TR" spc="-5" dirty="0" err="1">
                <a:solidFill>
                  <a:prstClr val="black"/>
                </a:solidFill>
                <a:latin typeface="Times New Roman"/>
                <a:cs typeface="Times New Roman"/>
              </a:rPr>
              <a:t>dispepsi</a:t>
            </a:r>
            <a:r>
              <a:rPr lang="tr-TR" spc="2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tr-TR" spc="-10" dirty="0">
                <a:solidFill>
                  <a:prstClr val="black"/>
                </a:solidFill>
                <a:latin typeface="Times New Roman"/>
                <a:cs typeface="Times New Roman"/>
              </a:rPr>
              <a:t>sendromları</a:t>
            </a:r>
            <a:r>
              <a:rPr lang="tr-TR" spc="3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tr-TR" spc="-10" dirty="0">
                <a:solidFill>
                  <a:prstClr val="black"/>
                </a:solidFill>
                <a:latin typeface="Times New Roman"/>
                <a:cs typeface="Times New Roman"/>
              </a:rPr>
              <a:t>sıklıkla </a:t>
            </a:r>
            <a:r>
              <a:rPr lang="tr-TR" spc="-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tr-TR" spc="15" dirty="0">
                <a:solidFill>
                  <a:prstClr val="black"/>
                </a:solidFill>
                <a:latin typeface="Times New Roman"/>
                <a:cs typeface="Times New Roman"/>
              </a:rPr>
              <a:t>göğsün</a:t>
            </a:r>
            <a:r>
              <a:rPr lang="tr-TR" spc="-2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tr-TR" spc="-15" dirty="0">
                <a:solidFill>
                  <a:prstClr val="black"/>
                </a:solidFill>
                <a:latin typeface="Times New Roman"/>
                <a:cs typeface="Times New Roman"/>
              </a:rPr>
              <a:t>alt</a:t>
            </a:r>
            <a:r>
              <a:rPr lang="tr-TR" spc="-2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tr-TR" spc="-15" dirty="0">
                <a:solidFill>
                  <a:prstClr val="black"/>
                </a:solidFill>
                <a:latin typeface="Times New Roman"/>
                <a:cs typeface="Times New Roman"/>
              </a:rPr>
              <a:t>yarısında</a:t>
            </a:r>
            <a:r>
              <a:rPr lang="tr-TR" spc="1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tr-TR" spc="-20" dirty="0">
                <a:solidFill>
                  <a:prstClr val="black"/>
                </a:solidFill>
                <a:latin typeface="Times New Roman"/>
                <a:cs typeface="Times New Roman"/>
              </a:rPr>
              <a:t>yanma</a:t>
            </a:r>
            <a:r>
              <a:rPr lang="tr-TR" spc="-10" dirty="0">
                <a:solidFill>
                  <a:prstClr val="black"/>
                </a:solidFill>
                <a:latin typeface="Times New Roman"/>
                <a:cs typeface="Times New Roman"/>
              </a:rPr>
              <a:t> hissi</a:t>
            </a:r>
            <a:r>
              <a:rPr lang="tr-TR" spc="1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tr-TR" spc="-25" dirty="0">
                <a:solidFill>
                  <a:prstClr val="black"/>
                </a:solidFill>
                <a:latin typeface="Times New Roman"/>
                <a:cs typeface="Times New Roman"/>
              </a:rPr>
              <a:t>veya </a:t>
            </a:r>
            <a:r>
              <a:rPr lang="tr-TR" spc="-31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tr-TR" spc="-10" dirty="0">
                <a:solidFill>
                  <a:prstClr val="black"/>
                </a:solidFill>
                <a:latin typeface="Times New Roman"/>
                <a:cs typeface="Times New Roman"/>
              </a:rPr>
              <a:t>delinme</a:t>
            </a:r>
            <a:r>
              <a:rPr lang="tr-TR" spc="2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tr-TR" spc="-5" dirty="0">
                <a:solidFill>
                  <a:prstClr val="black"/>
                </a:solidFill>
                <a:latin typeface="Times New Roman"/>
                <a:cs typeface="Times New Roman"/>
              </a:rPr>
              <a:t>şeklinde</a:t>
            </a:r>
            <a:r>
              <a:rPr lang="tr-TR" spc="1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tr-TR" spc="-15" dirty="0">
                <a:solidFill>
                  <a:prstClr val="black"/>
                </a:solidFill>
                <a:latin typeface="Times New Roman"/>
                <a:cs typeface="Times New Roman"/>
              </a:rPr>
              <a:t>tanımlanan,</a:t>
            </a:r>
            <a:r>
              <a:rPr lang="tr-TR" spc="-2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tr-TR" spc="-10" dirty="0">
                <a:solidFill>
                  <a:prstClr val="black"/>
                </a:solidFill>
                <a:latin typeface="Times New Roman"/>
                <a:cs typeface="Times New Roman"/>
              </a:rPr>
              <a:t>ağızda </a:t>
            </a:r>
            <a:r>
              <a:rPr lang="tr-TR" spc="-31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tr-TR" spc="-10" dirty="0">
                <a:solidFill>
                  <a:prstClr val="black"/>
                </a:solidFill>
                <a:latin typeface="Times New Roman"/>
                <a:cs typeface="Times New Roman"/>
              </a:rPr>
              <a:t>asidik</a:t>
            </a:r>
            <a:r>
              <a:rPr lang="tr-TR" spc="2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tr-TR" spc="-5" dirty="0">
                <a:solidFill>
                  <a:prstClr val="black"/>
                </a:solidFill>
                <a:latin typeface="Times New Roman"/>
                <a:cs typeface="Times New Roman"/>
              </a:rPr>
              <a:t>bir</a:t>
            </a:r>
            <a:r>
              <a:rPr lang="tr-TR" spc="-30" dirty="0">
                <a:solidFill>
                  <a:prstClr val="black"/>
                </a:solidFill>
                <a:latin typeface="Times New Roman"/>
                <a:cs typeface="Times New Roman"/>
              </a:rPr>
              <a:t> tadın</a:t>
            </a:r>
            <a:r>
              <a:rPr lang="tr-TR" spc="2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tr-TR" spc="-5" dirty="0">
                <a:solidFill>
                  <a:prstClr val="black"/>
                </a:solidFill>
                <a:latin typeface="Times New Roman"/>
                <a:cs typeface="Times New Roman"/>
              </a:rPr>
              <a:t>eşlik</a:t>
            </a:r>
            <a:r>
              <a:rPr lang="tr-TR" spc="2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tr-TR" spc="-5" dirty="0">
                <a:solidFill>
                  <a:prstClr val="black"/>
                </a:solidFill>
                <a:latin typeface="Times New Roman"/>
                <a:cs typeface="Times New Roman"/>
              </a:rPr>
              <a:t>ettiği</a:t>
            </a:r>
            <a:r>
              <a:rPr lang="tr-TR" spc="-2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tr-TR" spc="-35" dirty="0">
                <a:solidFill>
                  <a:prstClr val="black"/>
                </a:solidFill>
                <a:latin typeface="Times New Roman"/>
                <a:cs typeface="Times New Roman"/>
              </a:rPr>
              <a:t>ağrıya </a:t>
            </a:r>
            <a:r>
              <a:rPr lang="tr-TR" spc="-3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tr-TR" spc="-10" dirty="0">
                <a:solidFill>
                  <a:prstClr val="black"/>
                </a:solidFill>
                <a:latin typeface="Times New Roman"/>
                <a:cs typeface="Times New Roman"/>
              </a:rPr>
              <a:t>yo</a:t>
            </a:r>
            <a:r>
              <a:rPr lang="tr-TR" spc="-5" dirty="0">
                <a:solidFill>
                  <a:prstClr val="black"/>
                </a:solidFill>
                <a:latin typeface="Times New Roman"/>
                <a:cs typeface="Times New Roman"/>
              </a:rPr>
              <a:t>l</a:t>
            </a:r>
            <a:r>
              <a:rPr lang="tr-TR" spc="-11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tr-TR" spc="-10" dirty="0">
                <a:solidFill>
                  <a:prstClr val="black"/>
                </a:solidFill>
                <a:latin typeface="Times New Roman"/>
                <a:cs typeface="Times New Roman"/>
              </a:rPr>
              <a:t>açar.</a:t>
            </a:r>
          </a:p>
          <a:p>
            <a:pPr marL="111760" marR="125730" indent="-111760">
              <a:spcBef>
                <a:spcPts val="95"/>
              </a:spcBef>
              <a:buFontTx/>
              <a:buChar char="•"/>
              <a:tabLst>
                <a:tab pos="111760" algn="l"/>
              </a:tabLst>
            </a:pPr>
            <a:endParaRPr lang="tr-TR" spc="-1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11760" marR="125730" indent="-111760">
              <a:spcBef>
                <a:spcPts val="95"/>
              </a:spcBef>
              <a:buFontTx/>
              <a:buChar char="•"/>
              <a:tabLst>
                <a:tab pos="111760" algn="l"/>
              </a:tabLst>
            </a:pPr>
            <a:r>
              <a:rPr lang="tr-TR" spc="-10" dirty="0">
                <a:solidFill>
                  <a:prstClr val="black"/>
                </a:solidFill>
                <a:latin typeface="Times New Roman"/>
                <a:cs typeface="Times New Roman"/>
              </a:rPr>
              <a:t>Semptomlar</a:t>
            </a:r>
            <a:r>
              <a:rPr lang="tr-TR" spc="55" dirty="0">
                <a:solidFill>
                  <a:prstClr val="black"/>
                </a:solidFill>
                <a:latin typeface="Times New Roman"/>
                <a:cs typeface="Times New Roman"/>
              </a:rPr>
              <a:t> genellikle gece/sabah </a:t>
            </a:r>
            <a:r>
              <a:rPr lang="tr-TR" spc="55" dirty="0" err="1">
                <a:solidFill>
                  <a:prstClr val="black"/>
                </a:solidFill>
                <a:latin typeface="Times New Roman"/>
                <a:cs typeface="Times New Roman"/>
              </a:rPr>
              <a:t>öksürüğü,mide</a:t>
            </a:r>
            <a:r>
              <a:rPr lang="tr-TR" spc="5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tr-TR" spc="55" dirty="0" err="1">
                <a:solidFill>
                  <a:prstClr val="black"/>
                </a:solidFill>
                <a:latin typeface="Times New Roman"/>
                <a:cs typeface="Times New Roman"/>
              </a:rPr>
              <a:t>gazı,disfajive</a:t>
            </a:r>
            <a:r>
              <a:rPr lang="tr-TR" spc="5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tr-TR" spc="55" dirty="0" err="1">
                <a:solidFill>
                  <a:prstClr val="black"/>
                </a:solidFill>
                <a:latin typeface="Times New Roman"/>
                <a:cs typeface="Times New Roman"/>
              </a:rPr>
              <a:t>odinofaji</a:t>
            </a:r>
            <a:r>
              <a:rPr lang="tr-TR" spc="55" dirty="0">
                <a:solidFill>
                  <a:prstClr val="black"/>
                </a:solidFill>
                <a:latin typeface="Times New Roman"/>
                <a:cs typeface="Times New Roman"/>
              </a:rPr>
              <a:t> ile bağlantılıdır.</a:t>
            </a:r>
          </a:p>
          <a:p>
            <a:pPr marL="111760" marR="125730" indent="-111760">
              <a:spcBef>
                <a:spcPts val="95"/>
              </a:spcBef>
              <a:buFontTx/>
              <a:buChar char="•"/>
              <a:tabLst>
                <a:tab pos="111760" algn="l"/>
              </a:tabLst>
            </a:pPr>
            <a:endParaRPr lang="tr-TR" spc="55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11760" marR="125730" indent="-111760">
              <a:spcBef>
                <a:spcPts val="95"/>
              </a:spcBef>
              <a:buFontTx/>
              <a:buChar char="•"/>
              <a:tabLst>
                <a:tab pos="111760" algn="l"/>
              </a:tabLst>
            </a:pPr>
            <a:endParaRPr lang="tr-TR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lang="tr-TR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F9FE81B6-397E-8E09-9142-F37F64F69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7277" y="2065711"/>
            <a:ext cx="4505334" cy="359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26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00C6008-5383-6EED-B39C-54A6CD2FD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Etiyoloji-Epidemiyoloji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17DD220-D24A-FA51-2E58-9016A868E8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Etiyolojik </a:t>
            </a:r>
            <a:r>
              <a:rPr lang="tr-T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açıdan,birinci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basamak sağlık hizmet sunumunda göğüs ağrısı nedeniyle </a:t>
            </a:r>
            <a:r>
              <a:rPr lang="tr-T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müraacatta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sıklık sırası çoktan aza doğru;</a:t>
            </a:r>
          </a:p>
          <a:p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Kas-iskelet ve </a:t>
            </a:r>
            <a:r>
              <a:rPr lang="tr-T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gastrointestinal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sistemlere bağlı ağrı,</a:t>
            </a:r>
          </a:p>
          <a:p>
            <a:r>
              <a:rPr lang="tr-T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Kardiyovasküler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sistem,non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-spesifik ve psikiyatrik nedenli etiyolojiler yer almaktadır.</a:t>
            </a:r>
          </a:p>
          <a:p>
            <a:pPr marL="0" indent="0">
              <a:buNone/>
            </a:pPr>
            <a:endParaRPr lang="tr-T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Göğüs ağrısının %36-38’ i </a:t>
            </a:r>
            <a:r>
              <a:rPr lang="tr-T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göğüs duvarı ağrısı(kas-iskelet sistemi) kaynaklıdır. 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Bunların;</a:t>
            </a:r>
          </a:p>
          <a:p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%20 si kas ağrısından,</a:t>
            </a:r>
          </a:p>
          <a:p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%13 Ü </a:t>
            </a:r>
            <a:r>
              <a:rPr lang="tr-T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kostokondritten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%2 kaburga kırığından ve </a:t>
            </a:r>
          </a:p>
          <a:p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 birinin %1 den daha az olmak kaydıyla da </a:t>
            </a:r>
            <a:r>
              <a:rPr lang="tr-T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fibrokistik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meme, orak hücre krizi, </a:t>
            </a:r>
            <a:r>
              <a:rPr lang="tr-T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herpes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zoster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 göğüs duvarı travmasından kaynaklanmaktadır.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5563375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şlık 9">
            <a:extLst>
              <a:ext uri="{FF2B5EF4-FFF2-40B4-BE49-F238E27FC236}">
                <a16:creationId xmlns:a16="http://schemas.microsoft.com/office/drawing/2014/main" id="{09D54F0F-B513-B469-9B3A-001B6DCF2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Gastro-özefageal</a:t>
            </a: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Reflü</a:t>
            </a: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Hastalığı(GÖRH)</a:t>
            </a:r>
            <a:endParaRPr lang="tr-TR" dirty="0"/>
          </a:p>
        </p:txBody>
      </p:sp>
      <p:sp>
        <p:nvSpPr>
          <p:cNvPr id="11" name="İçerik Yer Tutucusu 10">
            <a:extLst>
              <a:ext uri="{FF2B5EF4-FFF2-40B4-BE49-F238E27FC236}">
                <a16:creationId xmlns:a16="http://schemas.microsoft.com/office/drawing/2014/main" id="{1D935516-846E-5501-22CE-D503408DB4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614" y="1825625"/>
            <a:ext cx="4650658" cy="4351338"/>
          </a:xfrm>
        </p:spPr>
        <p:txBody>
          <a:bodyPr>
            <a:normAutofit lnSpcReduction="10000"/>
          </a:bodyPr>
          <a:lstStyle/>
          <a:p>
            <a:pPr marL="111760" marR="125730" indent="-111760">
              <a:spcBef>
                <a:spcPts val="95"/>
              </a:spcBef>
              <a:buFontTx/>
              <a:buChar char="•"/>
              <a:tabLst>
                <a:tab pos="111760" algn="l"/>
              </a:tabLst>
            </a:pPr>
            <a:r>
              <a:rPr lang="tr-TR" spc="5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Semptomlar </a:t>
            </a:r>
            <a:r>
              <a:rPr lang="tr-TR" spc="-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yatar</a:t>
            </a:r>
            <a:r>
              <a:rPr lang="tr-TR" spc="2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pozisyonda</a:t>
            </a:r>
            <a:r>
              <a:rPr lang="tr-TR" spc="-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artar</a:t>
            </a:r>
            <a:r>
              <a:rPr lang="tr-TR" spc="3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ve </a:t>
            </a:r>
            <a:r>
              <a:rPr lang="tr-TR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antiasitlerle</a:t>
            </a:r>
            <a:r>
              <a:rPr lang="tr-TR" spc="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azalır.</a:t>
            </a:r>
          </a:p>
          <a:p>
            <a:pPr marL="0" indent="0">
              <a:spcBef>
                <a:spcPts val="5"/>
              </a:spcBef>
              <a:buNone/>
            </a:pPr>
            <a:endParaRPr lang="tr-TR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120" marR="568960" indent="-71120">
              <a:buFontTx/>
              <a:buChar char="•"/>
              <a:tabLst>
                <a:tab pos="71120" algn="l"/>
              </a:tabLst>
            </a:pPr>
            <a:r>
              <a:rPr lang="tr-TR" spc="-2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Özefageal</a:t>
            </a:r>
            <a:r>
              <a:rPr lang="tr-TR" spc="-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pc="-3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spazm</a:t>
            </a:r>
            <a:r>
              <a:rPr lang="tr-TR" spc="1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sıklıkla</a:t>
            </a:r>
            <a:r>
              <a:rPr lang="tr-TR" spc="-4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pc="-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reflü</a:t>
            </a:r>
            <a:r>
              <a:rPr lang="tr-TR" spc="-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pc="-2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hastalığı</a:t>
            </a:r>
            <a:r>
              <a:rPr lang="tr-TR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ile</a:t>
            </a:r>
            <a:r>
              <a:rPr lang="tr-TR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birliktedir</a:t>
            </a:r>
            <a:r>
              <a:rPr lang="tr-TR" spc="1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pc="-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tr-TR" spc="-7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pc="-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ani</a:t>
            </a:r>
            <a:r>
              <a:rPr lang="tr-TR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pc="-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başlayan,</a:t>
            </a:r>
            <a:r>
              <a:rPr lang="tr-TR" spc="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sıklıkla sıcak</a:t>
            </a:r>
            <a:r>
              <a:rPr lang="tr-TR" spc="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pc="-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veya</a:t>
            </a:r>
            <a:r>
              <a:rPr lang="tr-TR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pc="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soğuk </a:t>
            </a:r>
            <a:r>
              <a:rPr lang="tr-TR" spc="3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içeceklerle,</a:t>
            </a:r>
            <a:r>
              <a:rPr lang="tr-TR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pc="-4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fazla</a:t>
            </a:r>
            <a:r>
              <a:rPr lang="tr-TR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pc="-1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miktarda</a:t>
            </a:r>
            <a:r>
              <a:rPr lang="tr-TR" spc="2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yemekle </a:t>
            </a:r>
            <a:r>
              <a:rPr lang="tr-TR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pc="-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tetiklenen,</a:t>
            </a:r>
            <a:r>
              <a:rPr lang="tr-TR" spc="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pc="-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künt</a:t>
            </a:r>
            <a:r>
              <a:rPr lang="tr-TR" spc="-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tr-TR" spc="-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sıkıştırıcı</a:t>
            </a:r>
            <a:r>
              <a:rPr lang="tr-TR" spc="4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pc="-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substernal</a:t>
            </a:r>
            <a:r>
              <a:rPr lang="tr-TR" spc="1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pc="2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göğüs</a:t>
            </a:r>
            <a:r>
              <a:rPr lang="tr-TR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pc="2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ağrısı</a:t>
            </a:r>
            <a:r>
              <a:rPr lang="tr-TR" spc="3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ile</a:t>
            </a:r>
            <a:r>
              <a:rPr lang="tr-TR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karakterizedir.</a:t>
            </a:r>
            <a:endParaRPr lang="tr-TR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5AC2EE98-880B-D85C-4D26-C9E6BD590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3316" y="2104103"/>
            <a:ext cx="5270091" cy="3688249"/>
          </a:xfrm>
          <a:prstGeom prst="rect">
            <a:avLst/>
          </a:prstGeom>
        </p:spPr>
      </p:pic>
      <p:sp>
        <p:nvSpPr>
          <p:cNvPr id="16" name="Metin kutusu 15">
            <a:extLst>
              <a:ext uri="{FF2B5EF4-FFF2-40B4-BE49-F238E27FC236}">
                <a16:creationId xmlns:a16="http://schemas.microsoft.com/office/drawing/2014/main" id="{6B8E1561-63A1-327D-0B94-801A577602C5}"/>
              </a:ext>
            </a:extLst>
          </p:cNvPr>
          <p:cNvSpPr txBox="1"/>
          <p:nvPr/>
        </p:nvSpPr>
        <p:spPr>
          <a:xfrm>
            <a:off x="5388078" y="1908397"/>
            <a:ext cx="3323303" cy="1797928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marL="87630" marR="5080" indent="-75565">
              <a:lnSpc>
                <a:spcPts val="1939"/>
              </a:lnSpc>
              <a:spcBef>
                <a:spcPts val="345"/>
              </a:spcBef>
              <a:buChar char="•"/>
              <a:tabLst>
                <a:tab pos="191770" algn="l"/>
              </a:tabLst>
            </a:pPr>
            <a:r>
              <a:rPr lang="tr-TR" spc="160" dirty="0">
                <a:latin typeface="Cambria"/>
                <a:cs typeface="Cambria"/>
              </a:rPr>
              <a:t>İSKEMİK</a:t>
            </a:r>
            <a:r>
              <a:rPr lang="tr-TR" spc="105" dirty="0">
                <a:latin typeface="Cambria"/>
                <a:cs typeface="Cambria"/>
              </a:rPr>
              <a:t> </a:t>
            </a:r>
            <a:r>
              <a:rPr lang="tr-TR" spc="160" dirty="0">
                <a:latin typeface="Cambria"/>
                <a:cs typeface="Cambria"/>
              </a:rPr>
              <a:t>DURUMLARIN </a:t>
            </a:r>
            <a:r>
              <a:rPr lang="tr-TR" spc="-385" dirty="0">
                <a:latin typeface="Cambria"/>
                <a:cs typeface="Cambria"/>
              </a:rPr>
              <a:t> </a:t>
            </a:r>
            <a:r>
              <a:rPr lang="tr-TR" spc="95" dirty="0">
                <a:latin typeface="Cambria"/>
                <a:cs typeface="Cambria"/>
              </a:rPr>
              <a:t>ANTİASİT</a:t>
            </a:r>
            <a:r>
              <a:rPr lang="tr-TR" spc="120" dirty="0">
                <a:latin typeface="Cambria"/>
                <a:cs typeface="Cambria"/>
              </a:rPr>
              <a:t> </a:t>
            </a:r>
            <a:r>
              <a:rPr lang="tr-TR" spc="150" dirty="0">
                <a:latin typeface="Cambria"/>
                <a:cs typeface="Cambria"/>
              </a:rPr>
              <a:t>TEDAVİYE</a:t>
            </a:r>
            <a:r>
              <a:rPr lang="tr-TR" spc="145" dirty="0">
                <a:latin typeface="Cambria"/>
                <a:cs typeface="Cambria"/>
              </a:rPr>
              <a:t> </a:t>
            </a:r>
            <a:r>
              <a:rPr lang="tr-TR" spc="210" dirty="0">
                <a:latin typeface="Cambria"/>
                <a:cs typeface="Cambria"/>
              </a:rPr>
              <a:t>VE</a:t>
            </a:r>
            <a:endParaRPr lang="tr-TR" dirty="0">
              <a:latin typeface="Cambria"/>
              <a:cs typeface="Cambria"/>
            </a:endParaRPr>
          </a:p>
          <a:p>
            <a:pPr marL="516890" marR="509905" indent="1270" algn="ctr">
              <a:lnSpc>
                <a:spcPts val="1939"/>
              </a:lnSpc>
              <a:spcBef>
                <a:spcPts val="10"/>
              </a:spcBef>
            </a:pPr>
            <a:r>
              <a:rPr lang="tr-TR" spc="200" dirty="0">
                <a:latin typeface="Cambria"/>
                <a:cs typeface="Cambria"/>
              </a:rPr>
              <a:t>ÖZEFAGEAL </a:t>
            </a:r>
            <a:r>
              <a:rPr lang="tr-TR" spc="204" dirty="0">
                <a:latin typeface="Cambria"/>
                <a:cs typeface="Cambria"/>
              </a:rPr>
              <a:t> </a:t>
            </a:r>
            <a:r>
              <a:rPr lang="tr-TR" spc="160" dirty="0">
                <a:latin typeface="Cambria"/>
                <a:cs typeface="Cambria"/>
              </a:rPr>
              <a:t>HAS</a:t>
            </a:r>
            <a:r>
              <a:rPr lang="tr-TR" spc="145" dirty="0">
                <a:latin typeface="Cambria"/>
                <a:cs typeface="Cambria"/>
              </a:rPr>
              <a:t>T</a:t>
            </a:r>
            <a:r>
              <a:rPr lang="tr-TR" spc="90" dirty="0">
                <a:latin typeface="Cambria"/>
                <a:cs typeface="Cambria"/>
              </a:rPr>
              <a:t>AL</a:t>
            </a:r>
            <a:r>
              <a:rPr lang="tr-TR" spc="70" dirty="0">
                <a:latin typeface="Cambria"/>
                <a:cs typeface="Cambria"/>
              </a:rPr>
              <a:t>I</a:t>
            </a:r>
            <a:r>
              <a:rPr lang="tr-TR" spc="120" dirty="0">
                <a:latin typeface="Cambria"/>
                <a:cs typeface="Cambria"/>
              </a:rPr>
              <a:t>KLAR</a:t>
            </a:r>
            <a:r>
              <a:rPr lang="tr-TR" spc="85" dirty="0">
                <a:latin typeface="Cambria"/>
                <a:cs typeface="Cambria"/>
              </a:rPr>
              <a:t>I</a:t>
            </a:r>
            <a:r>
              <a:rPr lang="tr-TR" spc="55" dirty="0">
                <a:latin typeface="Cambria"/>
                <a:cs typeface="Cambria"/>
              </a:rPr>
              <a:t>N  </a:t>
            </a:r>
            <a:r>
              <a:rPr lang="tr-TR" spc="85" dirty="0">
                <a:latin typeface="Cambria"/>
                <a:cs typeface="Cambria"/>
              </a:rPr>
              <a:t>NİTRATA</a:t>
            </a:r>
            <a:r>
              <a:rPr lang="tr-TR" spc="145" dirty="0">
                <a:latin typeface="Cambria"/>
                <a:cs typeface="Cambria"/>
              </a:rPr>
              <a:t> </a:t>
            </a:r>
            <a:r>
              <a:rPr lang="tr-TR" spc="80" dirty="0">
                <a:latin typeface="Cambria"/>
                <a:cs typeface="Cambria"/>
              </a:rPr>
              <a:t>YANIT</a:t>
            </a:r>
            <a:endParaRPr lang="tr-TR" dirty="0">
              <a:latin typeface="Cambria"/>
              <a:cs typeface="Cambria"/>
            </a:endParaRPr>
          </a:p>
          <a:p>
            <a:pPr marL="454659" marR="447040" indent="-5715" algn="ctr">
              <a:lnSpc>
                <a:spcPts val="1939"/>
              </a:lnSpc>
              <a:spcBef>
                <a:spcPts val="15"/>
              </a:spcBef>
            </a:pPr>
            <a:r>
              <a:rPr lang="tr-TR" spc="204" dirty="0">
                <a:latin typeface="Cambria"/>
                <a:cs typeface="Cambria"/>
              </a:rPr>
              <a:t>VEREBİLECEČİ </a:t>
            </a:r>
            <a:r>
              <a:rPr lang="tr-TR" spc="210" dirty="0">
                <a:latin typeface="Cambria"/>
                <a:cs typeface="Cambria"/>
              </a:rPr>
              <a:t> </a:t>
            </a:r>
            <a:r>
              <a:rPr lang="tr-TR" spc="160" dirty="0">
                <a:latin typeface="Cambria"/>
                <a:cs typeface="Cambria"/>
              </a:rPr>
              <a:t>UNU</a:t>
            </a:r>
            <a:r>
              <a:rPr lang="tr-TR" spc="130" dirty="0">
                <a:latin typeface="Cambria"/>
                <a:cs typeface="Cambria"/>
              </a:rPr>
              <a:t>T</a:t>
            </a:r>
            <a:r>
              <a:rPr lang="tr-TR" spc="140" dirty="0">
                <a:latin typeface="Cambria"/>
                <a:cs typeface="Cambria"/>
              </a:rPr>
              <a:t>ULMAMAL</a:t>
            </a:r>
            <a:r>
              <a:rPr lang="tr-TR" spc="90" dirty="0">
                <a:latin typeface="Cambria"/>
                <a:cs typeface="Cambria"/>
              </a:rPr>
              <a:t>I</a:t>
            </a:r>
            <a:r>
              <a:rPr lang="tr-TR" spc="25" dirty="0">
                <a:latin typeface="Cambria"/>
                <a:cs typeface="Cambria"/>
              </a:rPr>
              <a:t>!</a:t>
            </a:r>
            <a:endParaRPr lang="tr-TR" dirty="0">
              <a:latin typeface="Cambria"/>
              <a:cs typeface="Cambria"/>
            </a:endParaRPr>
          </a:p>
        </p:txBody>
      </p:sp>
      <p:sp>
        <p:nvSpPr>
          <p:cNvPr id="2" name="Yıldız: 5 Nokta 1">
            <a:extLst>
              <a:ext uri="{FF2B5EF4-FFF2-40B4-BE49-F238E27FC236}">
                <a16:creationId xmlns:a16="http://schemas.microsoft.com/office/drawing/2014/main" id="{E658FB64-68B7-4C04-BD2B-D1AA01C89792}"/>
              </a:ext>
            </a:extLst>
          </p:cNvPr>
          <p:cNvSpPr/>
          <p:nvPr/>
        </p:nvSpPr>
        <p:spPr>
          <a:xfrm>
            <a:off x="4965406" y="1690688"/>
            <a:ext cx="584790" cy="563414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3521034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7B9C0A7-E183-FDC2-EB23-D410DA9D2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Mitral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Valv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Prolapsusu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4642823-90B1-9D81-1462-F5C44F38AC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6283"/>
            <a:ext cx="5592097" cy="3942735"/>
          </a:xfrm>
        </p:spPr>
        <p:txBody>
          <a:bodyPr>
            <a:normAutofit/>
          </a:bodyPr>
          <a:lstStyle/>
          <a:p>
            <a:pPr marL="126364" indent="-114300">
              <a:spcBef>
                <a:spcPts val="100"/>
              </a:spcBef>
              <a:buChar char="•"/>
              <a:tabLst>
                <a:tab pos="127000" algn="l"/>
              </a:tabLst>
            </a:pPr>
            <a:r>
              <a:rPr lang="tr-TR" sz="2800" spc="-10" dirty="0">
                <a:latin typeface="Times New Roman"/>
                <a:cs typeface="Times New Roman"/>
              </a:rPr>
              <a:t>Kadınlarda</a:t>
            </a:r>
            <a:r>
              <a:rPr lang="tr-TR" sz="2800" spc="-45" dirty="0">
                <a:latin typeface="Times New Roman"/>
                <a:cs typeface="Times New Roman"/>
              </a:rPr>
              <a:t> </a:t>
            </a:r>
            <a:r>
              <a:rPr lang="tr-TR" sz="2800" spc="-5" dirty="0">
                <a:latin typeface="Times New Roman"/>
                <a:cs typeface="Times New Roman"/>
              </a:rPr>
              <a:t>daha</a:t>
            </a:r>
            <a:r>
              <a:rPr lang="tr-TR" sz="2800" spc="-65" dirty="0">
                <a:latin typeface="Times New Roman"/>
                <a:cs typeface="Times New Roman"/>
              </a:rPr>
              <a:t> </a:t>
            </a:r>
            <a:r>
              <a:rPr lang="tr-TR" sz="2800" dirty="0">
                <a:latin typeface="Times New Roman"/>
                <a:cs typeface="Times New Roman"/>
              </a:rPr>
              <a:t>sık</a:t>
            </a:r>
            <a:r>
              <a:rPr lang="tr-TR" sz="2800" spc="-10" dirty="0">
                <a:latin typeface="Times New Roman"/>
                <a:cs typeface="Times New Roman"/>
              </a:rPr>
              <a:t> görülür.</a:t>
            </a:r>
            <a:endParaRPr lang="tr-TR" sz="2800" dirty="0">
              <a:latin typeface="Times New Roman"/>
              <a:cs typeface="Times New Roman"/>
            </a:endParaRPr>
          </a:p>
          <a:p>
            <a:pPr marL="123825" indent="-111760">
              <a:buChar char="•"/>
              <a:tabLst>
                <a:tab pos="124460" algn="l"/>
              </a:tabLst>
            </a:pPr>
            <a:r>
              <a:rPr lang="tr-TR" sz="2800" spc="35" dirty="0">
                <a:latin typeface="Times New Roman"/>
                <a:cs typeface="Times New Roman"/>
              </a:rPr>
              <a:t>Ağrı</a:t>
            </a:r>
            <a:r>
              <a:rPr lang="tr-TR" sz="2800" spc="-10" dirty="0">
                <a:latin typeface="Times New Roman"/>
                <a:cs typeface="Times New Roman"/>
              </a:rPr>
              <a:t> </a:t>
            </a:r>
            <a:r>
              <a:rPr lang="tr-TR" sz="2800" dirty="0">
                <a:latin typeface="Times New Roman"/>
                <a:cs typeface="Times New Roman"/>
              </a:rPr>
              <a:t>sıklıkla</a:t>
            </a:r>
            <a:r>
              <a:rPr lang="tr-TR" sz="2800" spc="-50" dirty="0">
                <a:latin typeface="Times New Roman"/>
                <a:cs typeface="Times New Roman"/>
              </a:rPr>
              <a:t> </a:t>
            </a:r>
            <a:r>
              <a:rPr lang="tr-TR" sz="2800" spc="-10" dirty="0">
                <a:latin typeface="Times New Roman"/>
                <a:cs typeface="Times New Roman"/>
              </a:rPr>
              <a:t>istirahatte</a:t>
            </a:r>
            <a:r>
              <a:rPr lang="tr-TR" sz="2800" spc="-15" dirty="0">
                <a:latin typeface="Times New Roman"/>
                <a:cs typeface="Times New Roman"/>
              </a:rPr>
              <a:t> </a:t>
            </a:r>
            <a:r>
              <a:rPr lang="tr-TR" sz="2800" spc="-5" dirty="0">
                <a:latin typeface="Times New Roman"/>
                <a:cs typeface="Times New Roman"/>
              </a:rPr>
              <a:t>gelir.</a:t>
            </a:r>
            <a:endParaRPr lang="tr-TR" sz="2800" dirty="0">
              <a:latin typeface="Times New Roman"/>
              <a:cs typeface="Times New Roman"/>
            </a:endParaRPr>
          </a:p>
          <a:p>
            <a:pPr marL="116839" marR="5080" indent="-116839">
              <a:buChar char="•"/>
              <a:tabLst>
                <a:tab pos="116839" algn="l"/>
              </a:tabLst>
            </a:pPr>
            <a:r>
              <a:rPr lang="tr-TR" sz="2800" spc="-175" dirty="0" err="1">
                <a:latin typeface="Times New Roman"/>
                <a:cs typeface="Times New Roman"/>
              </a:rPr>
              <a:t>A</a:t>
            </a:r>
            <a:r>
              <a:rPr lang="tr-TR" sz="2800" spc="-5" dirty="0" err="1">
                <a:latin typeface="Times New Roman"/>
                <a:cs typeface="Times New Roman"/>
              </a:rPr>
              <a:t>t</a:t>
            </a:r>
            <a:r>
              <a:rPr lang="tr-TR" sz="2800" dirty="0" err="1">
                <a:latin typeface="Times New Roman"/>
                <a:cs typeface="Times New Roman"/>
              </a:rPr>
              <a:t>i</a:t>
            </a:r>
            <a:r>
              <a:rPr lang="tr-TR" sz="2800" spc="5" dirty="0" err="1">
                <a:latin typeface="Times New Roman"/>
                <a:cs typeface="Times New Roman"/>
              </a:rPr>
              <a:t>p</a:t>
            </a:r>
            <a:r>
              <a:rPr lang="tr-TR" sz="2800" dirty="0" err="1">
                <a:latin typeface="Times New Roman"/>
                <a:cs typeface="Times New Roman"/>
              </a:rPr>
              <a:t>ik</a:t>
            </a:r>
            <a:r>
              <a:rPr lang="tr-TR" sz="2800" spc="-75" dirty="0">
                <a:latin typeface="Times New Roman"/>
                <a:cs typeface="Times New Roman"/>
              </a:rPr>
              <a:t> </a:t>
            </a:r>
            <a:r>
              <a:rPr lang="tr-TR" sz="2800" spc="-5" dirty="0">
                <a:latin typeface="Times New Roman"/>
                <a:cs typeface="Times New Roman"/>
              </a:rPr>
              <a:t>a</a:t>
            </a:r>
            <a:r>
              <a:rPr lang="tr-TR" sz="2800" spc="-10" dirty="0">
                <a:latin typeface="Times New Roman"/>
                <a:cs typeface="Times New Roman"/>
              </a:rPr>
              <a:t>ğ</a:t>
            </a:r>
            <a:r>
              <a:rPr lang="tr-TR" sz="2800" spc="-5" dirty="0">
                <a:latin typeface="Times New Roman"/>
                <a:cs typeface="Times New Roman"/>
              </a:rPr>
              <a:t>r</a:t>
            </a:r>
            <a:r>
              <a:rPr lang="tr-TR" sz="2800" dirty="0">
                <a:latin typeface="Times New Roman"/>
                <a:cs typeface="Times New Roman"/>
              </a:rPr>
              <a:t>ı</a:t>
            </a:r>
            <a:r>
              <a:rPr lang="tr-TR" sz="2800" spc="-15" dirty="0">
                <a:latin typeface="Times New Roman"/>
                <a:cs typeface="Times New Roman"/>
              </a:rPr>
              <a:t> </a:t>
            </a:r>
            <a:r>
              <a:rPr lang="tr-TR" sz="2800" spc="-125" dirty="0">
                <a:latin typeface="Times New Roman"/>
                <a:cs typeface="Times New Roman"/>
              </a:rPr>
              <a:t>t</a:t>
            </a:r>
            <a:r>
              <a:rPr lang="tr-TR" sz="2800" spc="-5" dirty="0">
                <a:latin typeface="Times New Roman"/>
                <a:cs typeface="Times New Roman"/>
              </a:rPr>
              <a:t>a</a:t>
            </a:r>
            <a:r>
              <a:rPr lang="tr-TR" sz="2800" spc="-10" dirty="0">
                <a:latin typeface="Times New Roman"/>
                <a:cs typeface="Times New Roman"/>
              </a:rPr>
              <a:t>r</a:t>
            </a:r>
            <a:r>
              <a:rPr lang="tr-TR" sz="2800" dirty="0">
                <a:latin typeface="Times New Roman"/>
                <a:cs typeface="Times New Roman"/>
              </a:rPr>
              <a:t>i</a:t>
            </a:r>
            <a:r>
              <a:rPr lang="tr-TR" sz="2800" spc="5" dirty="0">
                <a:latin typeface="Times New Roman"/>
                <a:cs typeface="Times New Roman"/>
              </a:rPr>
              <a:t>f</a:t>
            </a:r>
            <a:r>
              <a:rPr lang="tr-TR" sz="2800" spc="-5" dirty="0">
                <a:latin typeface="Times New Roman"/>
                <a:cs typeface="Times New Roman"/>
              </a:rPr>
              <a:t>ler</a:t>
            </a:r>
            <a:r>
              <a:rPr lang="tr-TR" sz="2800" dirty="0">
                <a:latin typeface="Times New Roman"/>
                <a:cs typeface="Times New Roman"/>
              </a:rPr>
              <a:t>;</a:t>
            </a:r>
            <a:r>
              <a:rPr lang="tr-TR" sz="2800" spc="10" dirty="0">
                <a:latin typeface="Times New Roman"/>
                <a:cs typeface="Times New Roman"/>
              </a:rPr>
              <a:t> </a:t>
            </a:r>
            <a:r>
              <a:rPr lang="tr-TR" sz="2800" spc="-5" dirty="0">
                <a:latin typeface="Times New Roman"/>
                <a:cs typeface="Times New Roman"/>
              </a:rPr>
              <a:t>ba</a:t>
            </a:r>
            <a:r>
              <a:rPr lang="tr-TR" sz="2800" dirty="0">
                <a:latin typeface="Times New Roman"/>
                <a:cs typeface="Times New Roman"/>
              </a:rPr>
              <a:t>ş</a:t>
            </a:r>
            <a:r>
              <a:rPr lang="tr-TR" sz="2800" spc="10" dirty="0">
                <a:latin typeface="Times New Roman"/>
                <a:cs typeface="Times New Roman"/>
              </a:rPr>
              <a:t> </a:t>
            </a:r>
            <a:r>
              <a:rPr lang="tr-TR" sz="2800" spc="-5" dirty="0">
                <a:latin typeface="Times New Roman"/>
                <a:cs typeface="Times New Roman"/>
              </a:rPr>
              <a:t>d</a:t>
            </a:r>
            <a:r>
              <a:rPr lang="tr-TR" sz="2800" spc="-10" dirty="0">
                <a:latin typeface="Times New Roman"/>
                <a:cs typeface="Times New Roman"/>
              </a:rPr>
              <a:t>ö</a:t>
            </a:r>
            <a:r>
              <a:rPr lang="tr-TR" sz="2800" spc="-5" dirty="0">
                <a:latin typeface="Times New Roman"/>
                <a:cs typeface="Times New Roman"/>
              </a:rPr>
              <a:t>nme</a:t>
            </a:r>
            <a:r>
              <a:rPr lang="tr-TR" sz="2800" dirty="0">
                <a:latin typeface="Times New Roman"/>
                <a:cs typeface="Times New Roman"/>
              </a:rPr>
              <a:t>si,</a:t>
            </a:r>
            <a:r>
              <a:rPr lang="tr-TR" sz="2800" spc="30" dirty="0">
                <a:latin typeface="Times New Roman"/>
                <a:cs typeface="Times New Roman"/>
              </a:rPr>
              <a:t> </a:t>
            </a:r>
            <a:r>
              <a:rPr lang="tr-TR" sz="2800" spc="-5" dirty="0" err="1">
                <a:latin typeface="Times New Roman"/>
                <a:cs typeface="Times New Roman"/>
              </a:rPr>
              <a:t>hi</a:t>
            </a:r>
            <a:r>
              <a:rPr lang="tr-TR" sz="2800" spc="5" dirty="0" err="1">
                <a:latin typeface="Times New Roman"/>
                <a:cs typeface="Times New Roman"/>
              </a:rPr>
              <a:t>p</a:t>
            </a:r>
            <a:r>
              <a:rPr lang="tr-TR" sz="2800" spc="-5" dirty="0" err="1">
                <a:latin typeface="Times New Roman"/>
                <a:cs typeface="Times New Roman"/>
              </a:rPr>
              <a:t>e</a:t>
            </a:r>
            <a:r>
              <a:rPr lang="tr-TR" sz="2800" spc="-125" dirty="0" err="1">
                <a:latin typeface="Times New Roman"/>
                <a:cs typeface="Times New Roman"/>
              </a:rPr>
              <a:t>r</a:t>
            </a:r>
            <a:r>
              <a:rPr lang="tr-TR" sz="2800" spc="-5" dirty="0" err="1">
                <a:latin typeface="Times New Roman"/>
                <a:cs typeface="Times New Roman"/>
              </a:rPr>
              <a:t>v</a:t>
            </a:r>
            <a:r>
              <a:rPr lang="tr-TR" sz="2800" spc="-10" dirty="0" err="1">
                <a:latin typeface="Times New Roman"/>
                <a:cs typeface="Times New Roman"/>
              </a:rPr>
              <a:t>e</a:t>
            </a:r>
            <a:r>
              <a:rPr lang="tr-TR" sz="2800" spc="-5" dirty="0" err="1">
                <a:latin typeface="Times New Roman"/>
                <a:cs typeface="Times New Roman"/>
              </a:rPr>
              <a:t>n</a:t>
            </a:r>
            <a:r>
              <a:rPr lang="tr-TR" sz="2800" spc="-10" dirty="0" err="1">
                <a:latin typeface="Times New Roman"/>
                <a:cs typeface="Times New Roman"/>
              </a:rPr>
              <a:t>t</a:t>
            </a:r>
            <a:r>
              <a:rPr lang="tr-TR" sz="2800" dirty="0" err="1">
                <a:latin typeface="Times New Roman"/>
                <a:cs typeface="Times New Roman"/>
              </a:rPr>
              <a:t>ilasyo</a:t>
            </a:r>
            <a:r>
              <a:rPr lang="tr-TR" sz="2800" spc="-5" dirty="0" err="1">
                <a:latin typeface="Times New Roman"/>
                <a:cs typeface="Times New Roman"/>
              </a:rPr>
              <a:t>n</a:t>
            </a:r>
            <a:r>
              <a:rPr lang="tr-TR" sz="2800" dirty="0">
                <a:latin typeface="Times New Roman"/>
                <a:cs typeface="Times New Roman"/>
              </a:rPr>
              <a:t>,  </a:t>
            </a:r>
            <a:r>
              <a:rPr lang="tr-TR" sz="2800" spc="-5" dirty="0" err="1">
                <a:latin typeface="Times New Roman"/>
                <a:cs typeface="Times New Roman"/>
              </a:rPr>
              <a:t>anksiyöz</a:t>
            </a:r>
            <a:r>
              <a:rPr lang="tr-TR" sz="2800" spc="-5" dirty="0">
                <a:latin typeface="Times New Roman"/>
                <a:cs typeface="Times New Roman"/>
              </a:rPr>
              <a:t>/depresyon</a:t>
            </a:r>
            <a:r>
              <a:rPr lang="tr-TR" sz="2800" spc="30" dirty="0">
                <a:latin typeface="Times New Roman"/>
                <a:cs typeface="Times New Roman"/>
              </a:rPr>
              <a:t> </a:t>
            </a:r>
            <a:r>
              <a:rPr lang="tr-TR" sz="2800" spc="-5" dirty="0">
                <a:latin typeface="Times New Roman"/>
                <a:cs typeface="Times New Roman"/>
              </a:rPr>
              <a:t>ve</a:t>
            </a:r>
            <a:r>
              <a:rPr lang="tr-TR" sz="2800" spc="-55" dirty="0">
                <a:latin typeface="Times New Roman"/>
                <a:cs typeface="Times New Roman"/>
              </a:rPr>
              <a:t> </a:t>
            </a:r>
            <a:r>
              <a:rPr lang="tr-TR" sz="2800" spc="-10" dirty="0">
                <a:latin typeface="Times New Roman"/>
                <a:cs typeface="Times New Roman"/>
              </a:rPr>
              <a:t>yorgunluk</a:t>
            </a:r>
            <a:r>
              <a:rPr lang="tr-TR" sz="2800" spc="55" dirty="0">
                <a:latin typeface="Times New Roman"/>
                <a:cs typeface="Times New Roman"/>
              </a:rPr>
              <a:t> </a:t>
            </a:r>
            <a:r>
              <a:rPr lang="tr-TR" sz="2800" dirty="0">
                <a:latin typeface="Times New Roman"/>
                <a:cs typeface="Times New Roman"/>
              </a:rPr>
              <a:t>ile </a:t>
            </a:r>
            <a:r>
              <a:rPr lang="tr-TR" sz="2800" spc="-10" dirty="0">
                <a:latin typeface="Times New Roman"/>
                <a:cs typeface="Times New Roman"/>
              </a:rPr>
              <a:t>karakterizedir</a:t>
            </a:r>
            <a:endParaRPr lang="tr-TR" sz="2800" dirty="0">
              <a:latin typeface="Times New Roman"/>
              <a:cs typeface="Times New Roman"/>
            </a:endParaRPr>
          </a:p>
          <a:p>
            <a:pPr marL="126364" indent="-114300">
              <a:buChar char="•"/>
              <a:tabLst>
                <a:tab pos="127000" algn="l"/>
              </a:tabLst>
            </a:pPr>
            <a:r>
              <a:rPr lang="tr-TR" sz="2800" spc="-5" dirty="0">
                <a:latin typeface="Times New Roman"/>
                <a:cs typeface="Times New Roman"/>
              </a:rPr>
              <a:t>Çarpıntı,</a:t>
            </a:r>
            <a:r>
              <a:rPr lang="tr-TR" sz="2800" spc="5" dirty="0">
                <a:latin typeface="Times New Roman"/>
                <a:cs typeface="Times New Roman"/>
              </a:rPr>
              <a:t> </a:t>
            </a:r>
            <a:r>
              <a:rPr lang="tr-TR" sz="2800" spc="-35" dirty="0">
                <a:latin typeface="Times New Roman"/>
                <a:cs typeface="Times New Roman"/>
              </a:rPr>
              <a:t>SVT,</a:t>
            </a:r>
            <a:r>
              <a:rPr lang="tr-TR" sz="2800" spc="-30" dirty="0">
                <a:latin typeface="Times New Roman"/>
                <a:cs typeface="Times New Roman"/>
              </a:rPr>
              <a:t> </a:t>
            </a:r>
            <a:r>
              <a:rPr lang="tr-TR" sz="2800" spc="-5" dirty="0" err="1">
                <a:latin typeface="Times New Roman"/>
                <a:cs typeface="Times New Roman"/>
              </a:rPr>
              <a:t>ventriküler</a:t>
            </a:r>
            <a:r>
              <a:rPr lang="tr-TR" sz="2800" spc="20" dirty="0">
                <a:latin typeface="Times New Roman"/>
                <a:cs typeface="Times New Roman"/>
              </a:rPr>
              <a:t> </a:t>
            </a:r>
            <a:r>
              <a:rPr lang="tr-TR" sz="2800" dirty="0" err="1">
                <a:latin typeface="Times New Roman"/>
                <a:cs typeface="Times New Roman"/>
              </a:rPr>
              <a:t>disritmiler</a:t>
            </a:r>
            <a:r>
              <a:rPr lang="tr-TR" sz="2800" spc="-30" dirty="0">
                <a:latin typeface="Times New Roman"/>
                <a:cs typeface="Times New Roman"/>
              </a:rPr>
              <a:t> </a:t>
            </a:r>
            <a:r>
              <a:rPr lang="tr-TR" sz="2800" spc="-5" dirty="0">
                <a:latin typeface="Times New Roman"/>
                <a:cs typeface="Times New Roman"/>
              </a:rPr>
              <a:t>eşlik</a:t>
            </a:r>
            <a:r>
              <a:rPr lang="tr-TR" sz="2800" dirty="0">
                <a:latin typeface="Times New Roman"/>
                <a:cs typeface="Times New Roman"/>
              </a:rPr>
              <a:t> </a:t>
            </a:r>
            <a:r>
              <a:rPr lang="tr-TR" sz="2800" spc="-5" dirty="0">
                <a:latin typeface="Times New Roman"/>
                <a:cs typeface="Times New Roman"/>
              </a:rPr>
              <a:t>eder</a:t>
            </a:r>
            <a:endParaRPr lang="tr-TR" sz="2800" dirty="0">
              <a:latin typeface="Times New Roman"/>
              <a:cs typeface="Times New Roman"/>
            </a:endParaRPr>
          </a:p>
          <a:p>
            <a:endParaRPr lang="tr-TR" dirty="0"/>
          </a:p>
        </p:txBody>
      </p:sp>
      <p:pic>
        <p:nvPicPr>
          <p:cNvPr id="4" name="object 2">
            <a:extLst>
              <a:ext uri="{FF2B5EF4-FFF2-40B4-BE49-F238E27FC236}">
                <a16:creationId xmlns:a16="http://schemas.microsoft.com/office/drawing/2014/main" id="{ACA06425-B35D-9EA8-C2D9-5B8FB2573C8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77548" y="1316932"/>
            <a:ext cx="4465122" cy="422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12333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02CA5FD-3764-CEA0-086F-7C340B707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Herpes</a:t>
            </a: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Zoster</a:t>
            </a:r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40127C8-C574-B918-7361-E1A6CE20B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372897" cy="280536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Dermatom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alanı boyunca tek taraflı ağrı olması,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FM’de tipik </a:t>
            </a:r>
            <a:r>
              <a:rPr lang="tr-T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veziküler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döküntü varlığının saptanması tanıyı düşündürür.</a:t>
            </a:r>
          </a:p>
          <a:p>
            <a:endParaRPr lang="tr-TR" dirty="0"/>
          </a:p>
        </p:txBody>
      </p:sp>
      <p:pic>
        <p:nvPicPr>
          <p:cNvPr id="4" name="İçerik Yer Tutucusu 6">
            <a:extLst>
              <a:ext uri="{FF2B5EF4-FFF2-40B4-BE49-F238E27FC236}">
                <a16:creationId xmlns:a16="http://schemas.microsoft.com/office/drawing/2014/main" id="{B7C69501-68FF-4BC2-A7BC-BD2897C0BB12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134" y="1563329"/>
            <a:ext cx="5133911" cy="3372083"/>
          </a:xfrm>
          <a:prstGeom prst="rect">
            <a:avLst/>
          </a:prstGeom>
        </p:spPr>
      </p:pic>
      <p:sp>
        <p:nvSpPr>
          <p:cNvPr id="5" name="Metin kutusu 7">
            <a:extLst>
              <a:ext uri="{FF2B5EF4-FFF2-40B4-BE49-F238E27FC236}">
                <a16:creationId xmlns:a16="http://schemas.microsoft.com/office/drawing/2014/main" id="{4D09BC44-FED3-4D2C-885F-BCDB6AC1FC35}"/>
              </a:ext>
            </a:extLst>
          </p:cNvPr>
          <p:cNvSpPr txBox="1"/>
          <p:nvPr/>
        </p:nvSpPr>
        <p:spPr>
          <a:xfrm>
            <a:off x="1932822" y="5879700"/>
            <a:ext cx="1088274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050" dirty="0"/>
              <a:t>https://www.uptodate.com/contents/image?topicKey=ID%2F8327&amp;view=machineLearning&amp;search=zona,%20chest&amp;section</a:t>
            </a:r>
          </a:p>
        </p:txBody>
      </p:sp>
    </p:spTree>
    <p:extLst>
      <p:ext uri="{BB962C8B-B14F-4D97-AF65-F5344CB8AC3E}">
        <p14:creationId xmlns:p14="http://schemas.microsoft.com/office/powerpoint/2010/main" val="38788297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F262368-AA58-ECFA-7761-E3172B4A7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Kas-</a:t>
            </a:r>
            <a:r>
              <a:rPr lang="tr-TR" sz="36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iskelet</a:t>
            </a:r>
            <a:r>
              <a:rPr lang="tr-TR" sz="36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6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Sistemi </a:t>
            </a:r>
            <a:r>
              <a:rPr lang="tr-TR" sz="3600" b="1" spc="-8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600" b="1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Kaynaklı </a:t>
            </a:r>
            <a:r>
              <a:rPr lang="tr-TR" sz="3600" b="1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6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Hastalıklar</a:t>
            </a:r>
            <a:endParaRPr lang="tr-TR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E58EE9B-7A2D-0B8D-2677-71A46F7AEC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27000" indent="-114300">
              <a:spcBef>
                <a:spcPts val="100"/>
              </a:spcBef>
              <a:buFont typeface="Times New Roman"/>
              <a:buChar char="•"/>
              <a:tabLst>
                <a:tab pos="127000" algn="l"/>
              </a:tabLst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İyi</a:t>
            </a:r>
            <a:r>
              <a:rPr lang="tr-TR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lokalize</a:t>
            </a:r>
            <a:r>
              <a:rPr lang="tr-TR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edilen,</a:t>
            </a:r>
            <a:r>
              <a:rPr lang="tr-TR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keskin,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pozisyona</a:t>
            </a:r>
            <a:r>
              <a:rPr lang="tr-TR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bağlı</a:t>
            </a:r>
            <a:r>
              <a:rPr lang="tr-TR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değişen</a:t>
            </a:r>
            <a:r>
              <a:rPr lang="tr-TR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karakterdedir.</a:t>
            </a:r>
          </a:p>
          <a:p>
            <a:pPr>
              <a:spcBef>
                <a:spcPts val="5"/>
              </a:spcBef>
            </a:pP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0" marR="5080" indent="-127000">
              <a:spcBef>
                <a:spcPts val="5"/>
              </a:spcBef>
              <a:buChar char="•"/>
              <a:tabLst>
                <a:tab pos="127000" algn="l"/>
              </a:tabLst>
            </a:pPr>
            <a:r>
              <a:rPr lang="tr-TR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Göğsün</a:t>
            </a:r>
            <a:r>
              <a:rPr lang="tr-TR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belirli</a:t>
            </a:r>
            <a:r>
              <a:rPr lang="tr-TR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bir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bölgesinin</a:t>
            </a:r>
            <a:r>
              <a:rPr lang="tr-TR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hafif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veya</a:t>
            </a:r>
            <a:r>
              <a:rPr lang="tr-TR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ılımlı</a:t>
            </a:r>
            <a:r>
              <a:rPr lang="tr-TR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u="sng" spc="-35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palpasyonuyla</a:t>
            </a:r>
            <a:r>
              <a:rPr lang="tr-TR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yeniden oluşturulabilen </a:t>
            </a:r>
            <a:r>
              <a:rPr lang="tr-TR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ağrı sıklıkla kas iskelet </a:t>
            </a:r>
            <a:r>
              <a:rPr lang="tr-TR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kaynaklı </a:t>
            </a:r>
            <a:r>
              <a:rPr lang="tr-TR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ağrıyı 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temsil </a:t>
            </a:r>
            <a:r>
              <a:rPr lang="tr-TR" spc="-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etmektedir.</a:t>
            </a:r>
          </a:p>
          <a:p>
            <a:pPr marL="127000" marR="5080" indent="-127000">
              <a:spcBef>
                <a:spcPts val="5"/>
              </a:spcBef>
              <a:buChar char="•"/>
              <a:tabLst>
                <a:tab pos="127000" algn="l"/>
              </a:tabLst>
            </a:pPr>
            <a:endParaRPr lang="tr-TR" spc="-1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0" marR="5080" indent="-127000">
              <a:spcBef>
                <a:spcPts val="5"/>
              </a:spcBef>
              <a:buChar char="•"/>
              <a:tabLst>
                <a:tab pos="127000" algn="l"/>
              </a:tabLst>
            </a:pPr>
            <a:r>
              <a:rPr lang="tr-TR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Özellikle göğüs travması veya  tekrarlayıcı  üst </a:t>
            </a:r>
            <a:r>
              <a:rPr lang="tr-TR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ekstremite</a:t>
            </a:r>
            <a:r>
              <a:rPr lang="tr-TR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hareketleri,kaldırma</a:t>
            </a:r>
            <a:r>
              <a:rPr lang="tr-TR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veya bir dizi aşırı hareket geçmişi </a:t>
            </a:r>
            <a:r>
              <a:rPr lang="tr-TR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bulunan,en</a:t>
            </a:r>
            <a:r>
              <a:rPr lang="tr-TR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sık olarak da aktif genç erkek ve kadınlarda görülür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Font typeface="Times New Roman"/>
              <a:buChar char="•"/>
            </a:pP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252110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59E9478-CFF5-1A56-5011-81C291958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Psikojenik</a:t>
            </a: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Göğüs Ağrısı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899B135-20BC-497B-CD1B-D927EC71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Göğüs ağrısını açıklayacak herhangi bir organik patolojinin bulunamaması,</a:t>
            </a:r>
          </a:p>
          <a:p>
            <a:r>
              <a:rPr lang="tr-TR" dirty="0" err="1"/>
              <a:t>Atipik</a:t>
            </a:r>
            <a:r>
              <a:rPr lang="tr-TR" dirty="0"/>
              <a:t> göğüs ağrısı tanımlaması, </a:t>
            </a:r>
          </a:p>
          <a:p>
            <a:r>
              <a:rPr lang="tr-TR" dirty="0" err="1"/>
              <a:t>Otonomik</a:t>
            </a:r>
            <a:r>
              <a:rPr lang="tr-TR" dirty="0"/>
              <a:t> semptomların göğüs ağrısına eşlik etmesi ,</a:t>
            </a:r>
          </a:p>
          <a:p>
            <a:r>
              <a:rPr lang="tr-TR" dirty="0"/>
              <a:t>Tekrarlayan göğüs ağrısı öyküsünün varlığı  ,</a:t>
            </a:r>
          </a:p>
          <a:p>
            <a:r>
              <a:rPr lang="tr-TR" dirty="0"/>
              <a:t>Aynı anda birçok fiziksel şikayetin bulunması ,</a:t>
            </a:r>
          </a:p>
          <a:p>
            <a:r>
              <a:rPr lang="tr-TR" dirty="0"/>
              <a:t>Hastaların genç olması,  </a:t>
            </a:r>
          </a:p>
          <a:p>
            <a:r>
              <a:rPr lang="tr-TR" dirty="0"/>
              <a:t>Kadın cinsiyet </a:t>
            </a:r>
            <a:r>
              <a:rPr lang="tr-TR" dirty="0" err="1"/>
              <a:t>psikojenik</a:t>
            </a:r>
            <a:r>
              <a:rPr lang="tr-TR" dirty="0"/>
              <a:t> göğüs ağrısını düşündürür.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6126919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1234614-B059-1DD0-FEF5-C8F97743E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Psikojenik</a:t>
            </a: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Göğüs Ağrısı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7E968F8-CE37-F7CF-532F-9F2B73C58D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Göğüs ağrısı olan hastalarda yapılan çalışmada;167 kalple ilişkili olmayan göğüs ağrısı olan hastanın;</a:t>
            </a:r>
          </a:p>
          <a:p>
            <a: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%41.3'ünde panik bozukluğu, </a:t>
            </a:r>
          </a:p>
          <a:p>
            <a: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%18.6 </a:t>
            </a:r>
            <a:r>
              <a:rPr lang="tr-T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somatoform</a:t>
            </a:r>
            <a: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bozukluk, </a:t>
            </a:r>
          </a:p>
          <a:p>
            <a: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%9.0 sosyal fobi, </a:t>
            </a:r>
          </a:p>
          <a:p>
            <a: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%7.2 </a:t>
            </a:r>
            <a:r>
              <a:rPr lang="tr-T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major</a:t>
            </a:r>
            <a: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depresif bozukluk</a:t>
            </a:r>
          </a:p>
          <a:p>
            <a: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%6.6 özgül fobi, </a:t>
            </a:r>
          </a:p>
          <a:p>
            <a: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%6.0 yaygın </a:t>
            </a:r>
            <a:r>
              <a:rPr lang="tr-T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anksiyete</a:t>
            </a:r>
            <a: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bozukluğu, </a:t>
            </a:r>
          </a:p>
          <a:p>
            <a: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%3.0 </a:t>
            </a:r>
            <a:r>
              <a:rPr lang="tr-T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hipokondriyazis</a:t>
            </a:r>
            <a: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 </a:t>
            </a:r>
          </a:p>
          <a:p>
            <a: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%2.4 oranında alkol kullanım bozukluğu saptanmış(</a:t>
            </a:r>
            <a:r>
              <a:rPr lang="tr-TR" sz="26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Dammen</a:t>
            </a:r>
            <a:r>
              <a:rPr lang="tr-TR" sz="2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 ark. 2004).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7784538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şlık 7">
            <a:extLst>
              <a:ext uri="{FF2B5EF4-FFF2-40B4-BE49-F238E27FC236}">
                <a16:creationId xmlns:a16="http://schemas.microsoft.com/office/drawing/2014/main" id="{B397D12C-BF72-59C9-C769-981F1F513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Psikojenik</a:t>
            </a: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Göğüs Ağrısı</a:t>
            </a:r>
            <a:endParaRPr lang="tr-TR" dirty="0"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96549C44-B20D-4A69-CE7A-DCF6524D7792}"/>
              </a:ext>
            </a:extLst>
          </p:cNvPr>
          <p:cNvSpPr txBox="1">
            <a:spLocks/>
          </p:cNvSpPr>
          <p:nvPr/>
        </p:nvSpPr>
        <p:spPr>
          <a:xfrm>
            <a:off x="868400" y="1786905"/>
            <a:ext cx="4612101" cy="481350"/>
          </a:xfrm>
          <a:prstGeom prst="rect">
            <a:avLst/>
          </a:prstGeom>
        </p:spPr>
        <p:txBody>
          <a:bodyPr vert="horz" wrap="square" lIns="0" tIns="3937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1730"/>
              </a:lnSpc>
              <a:spcBef>
                <a:spcPts val="310"/>
              </a:spcBef>
            </a:pPr>
            <a:r>
              <a:rPr lang="tr-TR" sz="2000" b="1" i="1" spc="-5" dirty="0">
                <a:solidFill>
                  <a:srgbClr val="000000"/>
                </a:solidFill>
                <a:latin typeface="Times New Roman"/>
                <a:cs typeface="Times New Roman"/>
              </a:rPr>
              <a:t>Panik </a:t>
            </a:r>
            <a:r>
              <a:rPr lang="tr-TR" sz="2000" b="1" i="1" spc="-10" dirty="0">
                <a:solidFill>
                  <a:srgbClr val="000000"/>
                </a:solidFill>
                <a:latin typeface="Times New Roman"/>
                <a:cs typeface="Times New Roman"/>
              </a:rPr>
              <a:t>atak </a:t>
            </a:r>
            <a:r>
              <a:rPr lang="tr-TR" sz="2000" b="1" i="1" spc="-95" dirty="0">
                <a:solidFill>
                  <a:srgbClr val="000000"/>
                </a:solidFill>
                <a:latin typeface="Times New Roman"/>
                <a:cs typeface="Times New Roman"/>
              </a:rPr>
              <a:t>ve </a:t>
            </a:r>
            <a:r>
              <a:rPr lang="tr-TR" sz="2000" b="1" i="1" spc="-5" dirty="0">
                <a:solidFill>
                  <a:srgbClr val="000000"/>
                </a:solidFill>
                <a:latin typeface="Times New Roman"/>
                <a:cs typeface="Times New Roman"/>
              </a:rPr>
              <a:t>diğer </a:t>
            </a:r>
            <a:r>
              <a:rPr lang="tr-TR" sz="2000" b="1" i="1" spc="-5" dirty="0" err="1">
                <a:solidFill>
                  <a:srgbClr val="000000"/>
                </a:solidFill>
                <a:latin typeface="Times New Roman"/>
                <a:cs typeface="Times New Roman"/>
              </a:rPr>
              <a:t>anksiyete</a:t>
            </a:r>
            <a:r>
              <a:rPr lang="tr-TR" sz="2000" b="1" i="1" spc="-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tr-TR" sz="2000" b="1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tr-TR" sz="2000" b="1" i="1" spc="-5" dirty="0">
                <a:solidFill>
                  <a:srgbClr val="000000"/>
                </a:solidFill>
                <a:latin typeface="Times New Roman"/>
                <a:cs typeface="Times New Roman"/>
              </a:rPr>
              <a:t>rahatsızlıklarında</a:t>
            </a:r>
            <a:r>
              <a:rPr lang="tr-TR" sz="2000" b="1" i="1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tr-TR" sz="2000" b="1" i="1" spc="-10" dirty="0">
                <a:solidFill>
                  <a:srgbClr val="000000"/>
                </a:solidFill>
                <a:latin typeface="Times New Roman"/>
                <a:cs typeface="Times New Roman"/>
              </a:rPr>
              <a:t>sempatik</a:t>
            </a:r>
            <a:r>
              <a:rPr lang="tr-TR" sz="2000" b="1" i="1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tr-TR" sz="2000" b="1" i="1" spc="-30" dirty="0" err="1">
                <a:solidFill>
                  <a:srgbClr val="000000"/>
                </a:solidFill>
                <a:latin typeface="Times New Roman"/>
                <a:cs typeface="Times New Roman"/>
              </a:rPr>
              <a:t>tonus</a:t>
            </a:r>
            <a:r>
              <a:rPr lang="tr-TR" sz="2000" b="1" i="1" dirty="0">
                <a:latin typeface="Times New Roman"/>
                <a:cs typeface="Times New Roman"/>
              </a:rPr>
              <a:t>  </a:t>
            </a:r>
            <a:r>
              <a:rPr lang="tr-TR" sz="2000" b="1" i="1" spc="-5" dirty="0">
                <a:solidFill>
                  <a:srgbClr val="000000"/>
                </a:solidFill>
                <a:latin typeface="Times New Roman"/>
                <a:cs typeface="Times New Roman"/>
              </a:rPr>
              <a:t>artar</a:t>
            </a:r>
            <a:endParaRPr lang="tr-TR" sz="2000" b="1" i="1" dirty="0">
              <a:latin typeface="Times New Roman"/>
              <a:cs typeface="Times New Roman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3D3C22E9-35BE-B605-3097-A3C15C8E81EB}"/>
              </a:ext>
            </a:extLst>
          </p:cNvPr>
          <p:cNvSpPr txBox="1"/>
          <p:nvPr/>
        </p:nvSpPr>
        <p:spPr>
          <a:xfrm>
            <a:off x="7190437" y="2013170"/>
            <a:ext cx="4163363" cy="2032416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285750" indent="-285750" algn="ctr">
              <a:spcBef>
                <a:spcPts val="265"/>
              </a:spcBef>
              <a:buFont typeface="Wingdings" panose="05000000000000000000" pitchFamily="2" charset="2"/>
              <a:buChar char="ü"/>
            </a:pPr>
            <a:r>
              <a:rPr lang="tr-TR" b="1" spc="65" dirty="0">
                <a:latin typeface="Cambria"/>
                <a:cs typeface="Cambria"/>
              </a:rPr>
              <a:t>Davranışçı-bilişsel</a:t>
            </a:r>
            <a:r>
              <a:rPr lang="tr-TR" b="1" spc="120" dirty="0">
                <a:latin typeface="Cambria"/>
                <a:cs typeface="Cambria"/>
              </a:rPr>
              <a:t> </a:t>
            </a:r>
            <a:r>
              <a:rPr lang="tr-TR" b="1" spc="55" dirty="0">
                <a:latin typeface="Cambria"/>
                <a:cs typeface="Cambria"/>
              </a:rPr>
              <a:t>tedaviler</a:t>
            </a:r>
            <a:r>
              <a:rPr lang="tr-TR" b="1" spc="130" dirty="0">
                <a:latin typeface="Cambria"/>
                <a:cs typeface="Cambria"/>
              </a:rPr>
              <a:t> </a:t>
            </a:r>
            <a:r>
              <a:rPr lang="tr-TR" b="1" spc="90" dirty="0">
                <a:latin typeface="Cambria"/>
                <a:cs typeface="Cambria"/>
              </a:rPr>
              <a:t>ve </a:t>
            </a:r>
            <a:r>
              <a:rPr lang="tr-TR" b="1" spc="80" dirty="0">
                <a:latin typeface="Cambria"/>
                <a:cs typeface="Cambria"/>
              </a:rPr>
              <a:t>grup</a:t>
            </a:r>
            <a:r>
              <a:rPr lang="tr-TR" b="1" spc="130" dirty="0">
                <a:latin typeface="Cambria"/>
                <a:cs typeface="Cambria"/>
              </a:rPr>
              <a:t> </a:t>
            </a:r>
            <a:r>
              <a:rPr lang="tr-TR" b="1" spc="60" dirty="0">
                <a:latin typeface="Cambria"/>
                <a:cs typeface="Cambria"/>
              </a:rPr>
              <a:t>tedavileri</a:t>
            </a:r>
            <a:r>
              <a:rPr lang="tr-TR" b="1" spc="120" dirty="0">
                <a:latin typeface="Cambria"/>
                <a:cs typeface="Cambria"/>
              </a:rPr>
              <a:t> </a:t>
            </a:r>
            <a:r>
              <a:rPr lang="tr-TR" b="1" spc="75" dirty="0">
                <a:latin typeface="Cambria"/>
                <a:cs typeface="Cambria"/>
              </a:rPr>
              <a:t>panik</a:t>
            </a:r>
            <a:r>
              <a:rPr lang="tr-TR" dirty="0">
                <a:latin typeface="Cambria"/>
                <a:cs typeface="Cambria"/>
              </a:rPr>
              <a:t> </a:t>
            </a:r>
            <a:r>
              <a:rPr lang="tr-TR" b="1" spc="85" dirty="0">
                <a:latin typeface="Cambria"/>
                <a:cs typeface="Cambria"/>
              </a:rPr>
              <a:t>bozuklukta</a:t>
            </a:r>
            <a:r>
              <a:rPr lang="tr-TR" b="1" spc="150" dirty="0">
                <a:latin typeface="Cambria"/>
                <a:cs typeface="Cambria"/>
              </a:rPr>
              <a:t> </a:t>
            </a:r>
            <a:r>
              <a:rPr lang="tr-TR" b="1" spc="65" dirty="0">
                <a:latin typeface="Cambria"/>
                <a:cs typeface="Cambria"/>
              </a:rPr>
              <a:t>tedavide</a:t>
            </a:r>
            <a:r>
              <a:rPr lang="tr-TR" b="1" spc="150" dirty="0">
                <a:latin typeface="Cambria"/>
                <a:cs typeface="Cambria"/>
              </a:rPr>
              <a:t> </a:t>
            </a:r>
            <a:r>
              <a:rPr lang="tr-TR" b="1" spc="65" dirty="0">
                <a:latin typeface="Cambria"/>
                <a:cs typeface="Cambria"/>
              </a:rPr>
              <a:t>başarıyı artırmaktadırlar.</a:t>
            </a:r>
            <a:endParaRPr lang="tr-TR" dirty="0">
              <a:latin typeface="Cambria"/>
              <a:cs typeface="Cambria"/>
            </a:endParaRPr>
          </a:p>
          <a:p>
            <a:pPr marL="661670" marR="147320" indent="-50800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tr-TR" b="1" spc="60" dirty="0" err="1">
                <a:latin typeface="Cambria"/>
                <a:cs typeface="Cambria"/>
              </a:rPr>
              <a:t>Trisiklik</a:t>
            </a:r>
            <a:r>
              <a:rPr lang="tr-TR" b="1" spc="125" dirty="0">
                <a:latin typeface="Cambria"/>
                <a:cs typeface="Cambria"/>
              </a:rPr>
              <a:t> </a:t>
            </a:r>
            <a:r>
              <a:rPr lang="tr-TR" b="1" spc="65" dirty="0" err="1">
                <a:latin typeface="Cambria"/>
                <a:cs typeface="Cambria"/>
              </a:rPr>
              <a:t>antidepresanlar</a:t>
            </a:r>
            <a:r>
              <a:rPr lang="tr-TR" b="1" spc="120" dirty="0">
                <a:latin typeface="Cambria"/>
                <a:cs typeface="Cambria"/>
              </a:rPr>
              <a:t> </a:t>
            </a:r>
            <a:r>
              <a:rPr lang="tr-TR" b="1" spc="90" dirty="0">
                <a:latin typeface="Cambria"/>
                <a:cs typeface="Cambria"/>
              </a:rPr>
              <a:t>ve </a:t>
            </a:r>
            <a:r>
              <a:rPr lang="tr-TR" b="1" spc="-295" dirty="0">
                <a:latin typeface="Cambria"/>
                <a:cs typeface="Cambria"/>
              </a:rPr>
              <a:t> </a:t>
            </a:r>
            <a:r>
              <a:rPr lang="tr-TR" b="1" spc="70" dirty="0" err="1">
                <a:latin typeface="Cambria"/>
                <a:cs typeface="Cambria"/>
              </a:rPr>
              <a:t>benzodiazepinler</a:t>
            </a:r>
            <a:r>
              <a:rPr lang="tr-TR" dirty="0">
                <a:latin typeface="Cambria"/>
                <a:cs typeface="Cambria"/>
              </a:rPr>
              <a:t> </a:t>
            </a:r>
            <a:r>
              <a:rPr lang="tr-TR" b="1" spc="90" dirty="0">
                <a:latin typeface="Cambria"/>
                <a:cs typeface="Cambria"/>
              </a:rPr>
              <a:t>bu</a:t>
            </a:r>
            <a:r>
              <a:rPr lang="tr-TR" b="1" spc="155" dirty="0">
                <a:latin typeface="Cambria"/>
                <a:cs typeface="Cambria"/>
              </a:rPr>
              <a:t> hastalıkta </a:t>
            </a:r>
            <a:r>
              <a:rPr lang="tr-TR" b="1" spc="50" dirty="0">
                <a:latin typeface="Cambria"/>
                <a:cs typeface="Cambria"/>
              </a:rPr>
              <a:t>yararlıdırlar.</a:t>
            </a:r>
            <a:endParaRPr lang="tr-TR" dirty="0">
              <a:latin typeface="Cambria"/>
              <a:cs typeface="Cambria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DE36A583-D886-8D85-EC7E-87DF69FA067D}"/>
              </a:ext>
            </a:extLst>
          </p:cNvPr>
          <p:cNvSpPr txBox="1"/>
          <p:nvPr/>
        </p:nvSpPr>
        <p:spPr>
          <a:xfrm>
            <a:off x="7274948" y="4421988"/>
            <a:ext cx="4178846" cy="5985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7815" marR="5080" indent="-285750">
              <a:lnSpc>
                <a:spcPct val="110000"/>
              </a:lnSpc>
              <a:spcBef>
                <a:spcPts val="100"/>
              </a:spcBef>
              <a:buFont typeface="Wingdings" panose="05000000000000000000" pitchFamily="2" charset="2"/>
              <a:buChar char="ü"/>
            </a:pPr>
            <a:r>
              <a:rPr lang="tr-TR" b="1" spc="75" dirty="0" err="1">
                <a:latin typeface="Cambria"/>
                <a:cs typeface="Cambria"/>
              </a:rPr>
              <a:t>Serotonerjik</a:t>
            </a:r>
            <a:r>
              <a:rPr lang="tr-TR" b="1" spc="120" dirty="0">
                <a:latin typeface="Cambria"/>
                <a:cs typeface="Cambria"/>
              </a:rPr>
              <a:t> </a:t>
            </a:r>
            <a:r>
              <a:rPr lang="tr-TR" b="1" spc="114" dirty="0">
                <a:latin typeface="Cambria"/>
                <a:cs typeface="Cambria"/>
              </a:rPr>
              <a:t>sistem</a:t>
            </a:r>
            <a:r>
              <a:rPr lang="tr-TR" b="1" spc="140" dirty="0">
                <a:latin typeface="Cambria"/>
                <a:cs typeface="Cambria"/>
              </a:rPr>
              <a:t> </a:t>
            </a:r>
            <a:r>
              <a:rPr lang="tr-TR" b="1" spc="70" dirty="0">
                <a:latin typeface="Cambria"/>
                <a:cs typeface="Cambria"/>
              </a:rPr>
              <a:t>üzerinden </a:t>
            </a:r>
            <a:r>
              <a:rPr lang="tr-TR" b="1" spc="-290" dirty="0">
                <a:latin typeface="Cambria"/>
                <a:cs typeface="Cambria"/>
              </a:rPr>
              <a:t> </a:t>
            </a:r>
            <a:r>
              <a:rPr lang="tr-TR" b="1" spc="120" dirty="0">
                <a:latin typeface="Cambria"/>
                <a:cs typeface="Cambria"/>
              </a:rPr>
              <a:t>etki</a:t>
            </a:r>
            <a:r>
              <a:rPr lang="tr-TR" b="1" spc="150" dirty="0">
                <a:latin typeface="Cambria"/>
                <a:cs typeface="Cambria"/>
              </a:rPr>
              <a:t> </a:t>
            </a:r>
            <a:r>
              <a:rPr lang="tr-TR" b="1" spc="90" dirty="0">
                <a:latin typeface="Cambria"/>
                <a:cs typeface="Cambria"/>
              </a:rPr>
              <a:t>gösteren</a:t>
            </a:r>
            <a:r>
              <a:rPr lang="tr-TR" b="1" spc="120" dirty="0">
                <a:latin typeface="Cambria"/>
                <a:cs typeface="Cambria"/>
              </a:rPr>
              <a:t> </a:t>
            </a:r>
            <a:r>
              <a:rPr lang="tr-TR" b="1" spc="60" dirty="0" err="1">
                <a:latin typeface="Cambria"/>
                <a:cs typeface="Cambria"/>
              </a:rPr>
              <a:t>trisiklik</a:t>
            </a:r>
            <a:r>
              <a:rPr lang="tr-TR" b="1" spc="120" dirty="0">
                <a:latin typeface="Cambria"/>
                <a:cs typeface="Cambria"/>
              </a:rPr>
              <a:t> </a:t>
            </a:r>
            <a:r>
              <a:rPr lang="tr-TR" b="1" spc="60" dirty="0">
                <a:latin typeface="Cambria"/>
                <a:cs typeface="Cambria"/>
              </a:rPr>
              <a:t>ajanlar:</a:t>
            </a:r>
            <a:endParaRPr lang="tr-TR" dirty="0">
              <a:latin typeface="Cambria"/>
              <a:cs typeface="Cambria"/>
            </a:endParaRP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2F3F5E67-C9A9-A7FF-6434-B7CD576CDBC7}"/>
              </a:ext>
            </a:extLst>
          </p:cNvPr>
          <p:cNvSpPr txBox="1"/>
          <p:nvPr/>
        </p:nvSpPr>
        <p:spPr>
          <a:xfrm>
            <a:off x="7897794" y="5149364"/>
            <a:ext cx="3556000" cy="561564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484505" marR="43180" indent="-434340">
              <a:lnSpc>
                <a:spcPct val="98300"/>
              </a:lnSpc>
              <a:spcBef>
                <a:spcPts val="145"/>
              </a:spcBef>
            </a:pPr>
            <a:r>
              <a:rPr lang="tr-TR" b="1" spc="75" dirty="0">
                <a:latin typeface="Cambria"/>
                <a:cs typeface="Cambria"/>
              </a:rPr>
              <a:t>Özellikle</a:t>
            </a:r>
            <a:r>
              <a:rPr lang="tr-TR" b="1" spc="125" dirty="0">
                <a:latin typeface="Cambria"/>
                <a:cs typeface="Cambria"/>
              </a:rPr>
              <a:t> </a:t>
            </a:r>
            <a:r>
              <a:rPr lang="tr-TR" b="1" spc="-15" dirty="0" err="1">
                <a:latin typeface="Cambria"/>
                <a:cs typeface="Cambria"/>
              </a:rPr>
              <a:t>imipramin</a:t>
            </a:r>
            <a:r>
              <a:rPr lang="tr-TR" b="1" spc="125" dirty="0">
                <a:latin typeface="Cambria"/>
                <a:cs typeface="Cambria"/>
              </a:rPr>
              <a:t> </a:t>
            </a:r>
            <a:r>
              <a:rPr lang="tr-TR" b="1" spc="90" dirty="0">
                <a:latin typeface="Cambria"/>
                <a:cs typeface="Cambria"/>
              </a:rPr>
              <a:t>ve </a:t>
            </a:r>
            <a:r>
              <a:rPr lang="tr-TR" b="1" spc="-295" dirty="0">
                <a:latin typeface="Cambria"/>
                <a:cs typeface="Cambria"/>
              </a:rPr>
              <a:t> </a:t>
            </a:r>
            <a:r>
              <a:rPr lang="tr-TR" b="1" spc="95" dirty="0" err="1">
                <a:latin typeface="Cambria"/>
                <a:cs typeface="Cambria"/>
              </a:rPr>
              <a:t>clomipramindir</a:t>
            </a:r>
            <a:r>
              <a:rPr lang="tr-TR" b="1" spc="95" dirty="0">
                <a:latin typeface="Cambria"/>
                <a:cs typeface="Cambria"/>
              </a:rPr>
              <a:t>.</a:t>
            </a:r>
            <a:endParaRPr lang="tr-TR" dirty="0">
              <a:latin typeface="Cambria"/>
              <a:cs typeface="Cambria"/>
            </a:endParaRP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88C4E630-DFCA-F411-CE92-55D4776DF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206" y="2364472"/>
            <a:ext cx="4612101" cy="3714084"/>
          </a:xfrm>
          <a:prstGeom prst="rect">
            <a:avLst/>
          </a:prstGeom>
        </p:spPr>
      </p:pic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694F06F9-C9A1-497C-82A4-7AF76B88DEE2}"/>
              </a:ext>
            </a:extLst>
          </p:cNvPr>
          <p:cNvSpPr/>
          <p:nvPr/>
        </p:nvSpPr>
        <p:spPr>
          <a:xfrm>
            <a:off x="6943060" y="1520456"/>
            <a:ext cx="4510734" cy="4710223"/>
          </a:xfrm>
          <a:prstGeom prst="round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n w="7620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6038586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A5BE9FE-4AB9-3347-000B-9C7EFB345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Kaynakça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142AEEB-2247-101B-C64B-7992ECA836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tr-T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Rakel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Aile Hekimliği</a:t>
            </a:r>
          </a:p>
          <a:p>
            <a:r>
              <a:rPr lang="tr-T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Lange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Aile Hekimliği </a:t>
            </a:r>
            <a:r>
              <a:rPr lang="tr-T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Current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Diagnosis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Treatment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Serisi</a:t>
            </a:r>
          </a:p>
          <a:p>
            <a:r>
              <a:rPr lang="tr-TR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Https://Reference.Medscape.Com/Viewarticle/881361_1</a:t>
            </a:r>
            <a:endParaRPr lang="tr-TR" sz="28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Https://Www.Uptodate.Com/Contents/Outpatient-evaluation-of-the-adult-with-chest-pain?Search=the%20approach%20to%20chest%20paın%20ın%20prımary%20care&amp;source=search_result&amp;selectedtitle=2~150&amp;usage_type=default&amp;display_rank=2#</a:t>
            </a:r>
          </a:p>
          <a:p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Https://Www.Uptodate.Com/Contents/Outpatient-evaluation-of-the-adult-with-chest-pain?Search=chest%20paın%20referral%20crıterıa%20ın%20prımary%20care&amp;source=search_result&amp;selectedtitle=5~150&amp;usage_type=default&amp;display_rank=5</a:t>
            </a:r>
          </a:p>
          <a:p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Temel Aile Hekimliği </a:t>
            </a:r>
          </a:p>
          <a:p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Aile Hekimliği Akıl Notları 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Türk Kardiyoloji Derneği </a:t>
            </a:r>
            <a:r>
              <a:rPr lang="tr-T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Esc</a:t>
            </a:r>
            <a:r>
              <a:rPr lang="tr-T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Klavuzları</a:t>
            </a:r>
            <a:endParaRPr lang="tr-TR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Https://Www.Aafp.Org/Afp/2011/0301/P603.Html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Yelland</a:t>
            </a:r>
            <a:r>
              <a:rPr lang="tr-T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M, </a:t>
            </a:r>
            <a:r>
              <a:rPr lang="tr-T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Cayley</a:t>
            </a:r>
            <a:r>
              <a:rPr lang="tr-T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WE, </a:t>
            </a:r>
            <a:r>
              <a:rPr lang="tr-T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Vach</a:t>
            </a:r>
            <a:r>
              <a:rPr lang="tr-T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W. An </a:t>
            </a:r>
            <a:r>
              <a:rPr lang="tr-T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Algorithm</a:t>
            </a:r>
            <a:r>
              <a:rPr lang="tr-T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Fort He </a:t>
            </a:r>
            <a:r>
              <a:rPr lang="tr-T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Diagnosis</a:t>
            </a:r>
            <a:r>
              <a:rPr lang="tr-T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tr-T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Management Of </a:t>
            </a:r>
            <a:r>
              <a:rPr lang="tr-T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Chestpain</a:t>
            </a:r>
            <a:r>
              <a:rPr lang="tr-T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İn </a:t>
            </a:r>
            <a:r>
              <a:rPr lang="tr-T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Primary</a:t>
            </a:r>
            <a:r>
              <a:rPr lang="tr-T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tr-T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Braunwald's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Heart Disease: A Textbook Of Cardiovascular Medicine.</a:t>
            </a:r>
            <a:endParaRPr lang="tr-TR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Kahrilas</a:t>
            </a:r>
            <a:r>
              <a:rPr lang="tr-T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P. </a:t>
            </a:r>
            <a:r>
              <a:rPr lang="tr-T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Clinical</a:t>
            </a:r>
            <a:r>
              <a:rPr lang="tr-T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Manifestations</a:t>
            </a:r>
            <a:r>
              <a:rPr lang="tr-T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tr-T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Diagnosis</a:t>
            </a:r>
            <a:r>
              <a:rPr lang="tr-T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tr-T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Gastroesophageal</a:t>
            </a:r>
            <a:r>
              <a:rPr lang="tr-T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Reflux</a:t>
            </a:r>
            <a:r>
              <a:rPr lang="tr-T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İn </a:t>
            </a:r>
            <a:r>
              <a:rPr lang="tr-T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Adults</a:t>
            </a:r>
            <a:r>
              <a:rPr lang="tr-T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tr-T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tr-T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tr-T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Talley</a:t>
            </a:r>
            <a:r>
              <a:rPr lang="tr-T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NJ, Ed. </a:t>
            </a:r>
            <a:r>
              <a:rPr lang="tr-T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Uptodate</a:t>
            </a:r>
            <a:endParaRPr lang="tr-TR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Huffman JC, Pollack MH. Predicting Panic Disorder Among Patients With Chest Pain: An Analysis Of The Literature. </a:t>
            </a:r>
            <a:endParaRPr lang="tr-TR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Https://Reference.Medscape.Com/Viewarticle/881361_1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755468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21D9DD52-0D60-330F-7772-446BBC4CA1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1252" y="911225"/>
            <a:ext cx="7393857" cy="5312594"/>
          </a:xfrm>
        </p:spPr>
      </p:pic>
    </p:spTree>
    <p:extLst>
      <p:ext uri="{BB962C8B-B14F-4D97-AF65-F5344CB8AC3E}">
        <p14:creationId xmlns:p14="http://schemas.microsoft.com/office/powerpoint/2010/main" val="1917914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9D7BCC4-0AFE-C513-1180-C8E17E466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Etiyoloji-Epidemiyoloji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8997CB1-FC9C-AE39-4FB2-2DC71889A6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GÖRH ve </a:t>
            </a:r>
            <a:r>
              <a:rPr lang="tr-T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özefajit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(%13)</a:t>
            </a:r>
          </a:p>
          <a:p>
            <a:r>
              <a:rPr lang="tr-T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Akalazya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 </a:t>
            </a:r>
            <a:r>
              <a:rPr lang="tr-T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özefegeal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spazm (%4),</a:t>
            </a:r>
          </a:p>
          <a:p>
            <a:r>
              <a:rPr lang="tr-T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Dispepsi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(%1-2),</a:t>
            </a:r>
          </a:p>
          <a:p>
            <a:r>
              <a:rPr lang="tr-T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Peptik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ülser hastalığı ve safra kesesi hastalığı (her biri %1) ve </a:t>
            </a:r>
            <a:r>
              <a:rPr lang="tr-T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hiatal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herni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dahil </a:t>
            </a:r>
            <a:r>
              <a:rPr lang="tr-T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GİS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kaynaklı 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bozukluklar göğüs ağrısının %20-30’lük bölümünden sorumludur.</a:t>
            </a:r>
          </a:p>
          <a:p>
            <a:endParaRPr lang="tr-T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Kardiyovasküler</a:t>
            </a:r>
            <a:r>
              <a:rPr lang="tr-T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(KV) </a:t>
            </a:r>
            <a:r>
              <a:rPr lang="tr-T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durumların</a:t>
            </a:r>
            <a:r>
              <a:rPr lang="tr-T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,tüm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göğüs ağrıları içerisinde payı yaklaşık %20’dir.</a:t>
            </a:r>
          </a:p>
          <a:p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yaygın KV sebepler içerisinde; </a:t>
            </a:r>
            <a:r>
              <a:rPr lang="tr-T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Anjina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(%10),MI (%2-3),</a:t>
            </a:r>
            <a:r>
              <a:rPr lang="tr-T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unstabil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anjina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(%1.5),</a:t>
            </a:r>
            <a:r>
              <a:rPr lang="tr-T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aritmiler,mitral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kapak </a:t>
            </a:r>
            <a:r>
              <a:rPr lang="tr-T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prolapsusu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,aort </a:t>
            </a:r>
            <a:r>
              <a:rPr lang="tr-T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diseksiyonu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aort anevrizması ve </a:t>
            </a:r>
            <a:r>
              <a:rPr lang="tr-T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perikardit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(her biri %1 in altındadır) yer almaktadır.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76096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47FC04F3-5C63-AA88-8D98-11B89110B2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7859" y="629943"/>
            <a:ext cx="9156520" cy="4817127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4C7EFB69-E896-9621-956C-559E595B50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217" y="5850072"/>
            <a:ext cx="1091888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460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5D7A10A-CA77-98DD-1A66-86671270E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Ağrı </a:t>
            </a:r>
            <a:r>
              <a:rPr lang="tr-T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Patofizyolojisi</a:t>
            </a:r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D3B577A-7D76-23E1-4F48-32FC27648F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endParaRPr lang="tr-TR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tr-TR" sz="2800" dirty="0" err="1">
                <a:latin typeface="Times New Roman" pitchFamily="18" charset="0"/>
                <a:cs typeface="Times New Roman" pitchFamily="18" charset="0"/>
              </a:rPr>
              <a:t>Afferent</a:t>
            </a:r>
            <a:r>
              <a:rPr lang="tr-TR" sz="2800" dirty="0">
                <a:latin typeface="Times New Roman" pitchFamily="18" charset="0"/>
                <a:cs typeface="Times New Roman" pitchFamily="18" charset="0"/>
              </a:rPr>
              <a:t> ağrı lifleri somatik ve </a:t>
            </a:r>
            <a:r>
              <a:rPr lang="tr-TR" sz="2800" dirty="0" err="1">
                <a:latin typeface="Times New Roman" pitchFamily="18" charset="0"/>
                <a:cs typeface="Times New Roman" pitchFamily="18" charset="0"/>
              </a:rPr>
              <a:t>viseral</a:t>
            </a:r>
            <a:r>
              <a:rPr lang="tr-TR" sz="2800" dirty="0">
                <a:latin typeface="Times New Roman" pitchFamily="18" charset="0"/>
                <a:cs typeface="Times New Roman" pitchFamily="18" charset="0"/>
              </a:rPr>
              <a:t> olarak ikiye ayrılır;</a:t>
            </a:r>
          </a:p>
          <a:p>
            <a:pPr>
              <a:buNone/>
            </a:pPr>
            <a:endParaRPr lang="tr-TR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tr-TR" sz="28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tr-TR" sz="2800" b="1" dirty="0">
                <a:latin typeface="Times New Roman" pitchFamily="18" charset="0"/>
                <a:cs typeface="Times New Roman" pitchFamily="18" charset="0"/>
              </a:rPr>
              <a:t>Somatik:</a:t>
            </a:r>
          </a:p>
          <a:p>
            <a:pPr>
              <a:buNone/>
            </a:pPr>
            <a:endParaRPr lang="tr-TR" sz="28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tr-TR" sz="28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tr-TR" sz="2800" dirty="0" err="1">
                <a:latin typeface="Times New Roman" pitchFamily="18" charset="0"/>
                <a:cs typeface="Times New Roman" pitchFamily="18" charset="0"/>
              </a:rPr>
              <a:t>Dermis</a:t>
            </a:r>
            <a:r>
              <a:rPr lang="tr-TR" sz="2800" dirty="0">
                <a:latin typeface="Times New Roman" pitchFamily="18" charset="0"/>
                <a:cs typeface="Times New Roman" pitchFamily="18" charset="0"/>
              </a:rPr>
              <a:t> ve </a:t>
            </a:r>
            <a:r>
              <a:rPr lang="tr-TR" sz="2800" dirty="0" err="1">
                <a:latin typeface="Times New Roman" pitchFamily="18" charset="0"/>
                <a:cs typeface="Times New Roman" pitchFamily="18" charset="0"/>
              </a:rPr>
              <a:t>parietal</a:t>
            </a:r>
            <a:r>
              <a:rPr lang="tr-TR" sz="2800" dirty="0">
                <a:latin typeface="Times New Roman" pitchFamily="18" charset="0"/>
                <a:cs typeface="Times New Roman" pitchFamily="18" charset="0"/>
              </a:rPr>
              <a:t> plevrayı </a:t>
            </a:r>
            <a:r>
              <a:rPr lang="tr-TR" sz="2800" dirty="0" err="1">
                <a:latin typeface="Times New Roman" pitchFamily="18" charset="0"/>
                <a:cs typeface="Times New Roman" pitchFamily="18" charset="0"/>
              </a:rPr>
              <a:t>innerve</a:t>
            </a:r>
            <a:r>
              <a:rPr lang="tr-TR" sz="2800" dirty="0">
                <a:latin typeface="Times New Roman" pitchFamily="18" charset="0"/>
                <a:cs typeface="Times New Roman" pitchFamily="18" charset="0"/>
              </a:rPr>
              <a:t> eder.</a:t>
            </a:r>
          </a:p>
          <a:p>
            <a:pPr>
              <a:buNone/>
            </a:pPr>
            <a:r>
              <a:rPr lang="tr-TR" sz="28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tr-TR" sz="2800" dirty="0" err="1">
                <a:latin typeface="Times New Roman" pitchFamily="18" charset="0"/>
                <a:cs typeface="Times New Roman" pitchFamily="18" charset="0"/>
              </a:rPr>
              <a:t>Spinal</a:t>
            </a:r>
            <a:r>
              <a:rPr lang="tr-TR" sz="2800" dirty="0">
                <a:latin typeface="Times New Roman" pitchFamily="18" charset="0"/>
                <a:cs typeface="Times New Roman" pitchFamily="18" charset="0"/>
              </a:rPr>
              <a:t> korda kendilerine ait seviyelerden girer.</a:t>
            </a:r>
          </a:p>
          <a:p>
            <a:pPr>
              <a:buNone/>
            </a:pPr>
            <a:r>
              <a:rPr lang="tr-TR" sz="2800" b="1" dirty="0">
                <a:latin typeface="Times New Roman" pitchFamily="18" charset="0"/>
                <a:cs typeface="Times New Roman" pitchFamily="18" charset="0"/>
              </a:rPr>
              <a:t>– İyi tanımlanır ve yeri net gösterilebilir.</a:t>
            </a:r>
          </a:p>
          <a:p>
            <a:pPr>
              <a:buNone/>
            </a:pPr>
            <a:r>
              <a:rPr lang="tr-TR" sz="2800" dirty="0">
                <a:latin typeface="Times New Roman" pitchFamily="18" charset="0"/>
                <a:cs typeface="Times New Roman" pitchFamily="18" charset="0"/>
              </a:rPr>
              <a:t>– Keskin bir ağrı </a:t>
            </a:r>
            <a:r>
              <a:rPr lang="tr-TR" sz="2800" dirty="0" err="1">
                <a:latin typeface="Times New Roman" pitchFamily="18" charset="0"/>
                <a:cs typeface="Times New Roman" pitchFamily="18" charset="0"/>
              </a:rPr>
              <a:t>paterni</a:t>
            </a:r>
            <a:r>
              <a:rPr lang="tr-TR" sz="2800" dirty="0">
                <a:latin typeface="Times New Roman" pitchFamily="18" charset="0"/>
                <a:cs typeface="Times New Roman" pitchFamily="18" charset="0"/>
              </a:rPr>
              <a:t> vardır.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873608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418</TotalTime>
  <Words>2700</Words>
  <Application>Microsoft Office PowerPoint</Application>
  <PresentationFormat>Geniş ekran</PresentationFormat>
  <Paragraphs>447</Paragraphs>
  <Slides>68</Slides>
  <Notes>0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9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68</vt:i4>
      </vt:variant>
    </vt:vector>
  </HeadingPairs>
  <TitlesOfParts>
    <vt:vector size="78" baseType="lpstr">
      <vt:lpstr>Arial</vt:lpstr>
      <vt:lpstr>Calibri</vt:lpstr>
      <vt:lpstr>Calibri Light</vt:lpstr>
      <vt:lpstr>Cambria</vt:lpstr>
      <vt:lpstr>Constantia</vt:lpstr>
      <vt:lpstr>Courier New</vt:lpstr>
      <vt:lpstr>Impact</vt:lpstr>
      <vt:lpstr>Times New Roman</vt:lpstr>
      <vt:lpstr>Wingdings</vt:lpstr>
      <vt:lpstr>Office Teması</vt:lpstr>
      <vt:lpstr>           GÖĞÜS AĞRISI İLE GELEN                 HASTAYA   YAKLAŞIM</vt:lpstr>
      <vt:lpstr>Sunum Planı</vt:lpstr>
      <vt:lpstr>Amaç</vt:lpstr>
      <vt:lpstr>Öğrenim Hedefleri</vt:lpstr>
      <vt:lpstr>Tanım</vt:lpstr>
      <vt:lpstr>Etiyoloji-Epidemiyoloji</vt:lpstr>
      <vt:lpstr>Etiyoloji-Epidemiyoloji</vt:lpstr>
      <vt:lpstr>PowerPoint Sunusu</vt:lpstr>
      <vt:lpstr>Ağrı Patofizyolojisi</vt:lpstr>
      <vt:lpstr>Ağrı Patofizyolojisi</vt:lpstr>
      <vt:lpstr>Ağrı Patofizyolojisi</vt:lpstr>
      <vt:lpstr>Ağrı Patofizyolojisi</vt:lpstr>
      <vt:lpstr>Sınıflandırma</vt:lpstr>
      <vt:lpstr>Sınıflandırma</vt:lpstr>
      <vt:lpstr>İlk Yaklaşım</vt:lpstr>
      <vt:lpstr>İlk Yaklaşım</vt:lpstr>
      <vt:lpstr>İlk Yaklaşım</vt:lpstr>
      <vt:lpstr>İlk Yaklaşım</vt:lpstr>
      <vt:lpstr>İlk Yaklaşım</vt:lpstr>
      <vt:lpstr>İlk Yaklaşım</vt:lpstr>
      <vt:lpstr>İlk Yaklaşım</vt:lpstr>
      <vt:lpstr>İlk Yaklaşım</vt:lpstr>
      <vt:lpstr>İlk Yaklaşım</vt:lpstr>
      <vt:lpstr>İlk Yaklaşım</vt:lpstr>
      <vt:lpstr>İlk Yaklaşım</vt:lpstr>
      <vt:lpstr>Ayırıcı Tanıda Öncelikli  Durumlar</vt:lpstr>
      <vt:lpstr>Akut Koroner Sendromlar(AKS)</vt:lpstr>
      <vt:lpstr>AKUT KORONER SENDROM ŞÜPHESİ OLAN HASTALARA 1.  BASAMAK HEKİMLİĞİNDE YAKLAŞIM</vt:lpstr>
      <vt:lpstr>PowerPoint Sunusu</vt:lpstr>
      <vt:lpstr>LEVİNE BULGUSU</vt:lpstr>
      <vt:lpstr>Akut Koroner Sendromlar(AKS)</vt:lpstr>
      <vt:lpstr>Akut Koroner Sendromlar(AKS)</vt:lpstr>
      <vt:lpstr>Akut Koroner Sendromlar(AKS)</vt:lpstr>
      <vt:lpstr>Akut Koroner Sendromlar(AKS)</vt:lpstr>
      <vt:lpstr>Akut Koroner Sendromlar(AKS)</vt:lpstr>
      <vt:lpstr>Akut Koroner Sendromlar(AKS)</vt:lpstr>
      <vt:lpstr>PowerPoint Sunusu</vt:lpstr>
      <vt:lpstr>PowerPoint Sunusu</vt:lpstr>
      <vt:lpstr>PowerPoint Sunusu</vt:lpstr>
      <vt:lpstr>Akut Koroner Sendromlar(AKS)</vt:lpstr>
      <vt:lpstr>Perikardit</vt:lpstr>
      <vt:lpstr>Perikardit</vt:lpstr>
      <vt:lpstr>Pulmoner Emboli</vt:lpstr>
      <vt:lpstr>Pulmoner Emboli</vt:lpstr>
      <vt:lpstr>PowerPoint Sunusu</vt:lpstr>
      <vt:lpstr>Pulmoner Emboli</vt:lpstr>
      <vt:lpstr>Pulmoner Emboli</vt:lpstr>
      <vt:lpstr>Pulmoner Emboli</vt:lpstr>
      <vt:lpstr>Pulmoner Emboli</vt:lpstr>
      <vt:lpstr>Aort Diseksiyonu</vt:lpstr>
      <vt:lpstr>Pnömotoraks</vt:lpstr>
      <vt:lpstr>PowerPoint Sunusu</vt:lpstr>
      <vt:lpstr>Pnömotoraks</vt:lpstr>
      <vt:lpstr>Özefagus Rüptürü</vt:lpstr>
      <vt:lpstr>PowerPoint Sunusu</vt:lpstr>
      <vt:lpstr>Ayırıcı tanıda düşünülmesi gereken diğer durumlar</vt:lpstr>
      <vt:lpstr>Pnömoni</vt:lpstr>
      <vt:lpstr>Pnömoni PAAG</vt:lpstr>
      <vt:lpstr>Gastro-özefageal Reflü Hastalığı(GÖRH)</vt:lpstr>
      <vt:lpstr>Gastro-özefageal Reflü Hastalığı(GÖRH)</vt:lpstr>
      <vt:lpstr>Mitral Valv Prolapsusu</vt:lpstr>
      <vt:lpstr>Herpes Zoster</vt:lpstr>
      <vt:lpstr>Kas-iskelet Sistemi  Kaynaklı  Hastalıklar</vt:lpstr>
      <vt:lpstr>Psikojenik Göğüs Ağrısı</vt:lpstr>
      <vt:lpstr>Psikojenik Göğüs Ağrısı</vt:lpstr>
      <vt:lpstr>Psikojenik Göğüs Ağrısı</vt:lpstr>
      <vt:lpstr>Kaynakça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Ayşe Arzu GÜLDİKEN TOPKAYA</dc:creator>
  <cp:lastModifiedBy>FUJITSU</cp:lastModifiedBy>
  <cp:revision>64</cp:revision>
  <dcterms:created xsi:type="dcterms:W3CDTF">2024-02-11T11:10:44Z</dcterms:created>
  <dcterms:modified xsi:type="dcterms:W3CDTF">2024-02-19T15:47:58Z</dcterms:modified>
</cp:coreProperties>
</file>