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2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000CF060-B92D-4DFF-832A-07B9D7381963}" type="datetimeFigureOut">
              <a:rPr lang="tr-TR" smtClean="0"/>
              <a:t>07.07.2017</a:t>
            </a:fld>
            <a:endParaRPr lang="tr-T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8B390A69-5C6C-4ACB-A7A8-F8E16C11AE6B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F060-B92D-4DFF-832A-07B9D7381963}" type="datetimeFigureOut">
              <a:rPr lang="tr-TR" smtClean="0"/>
              <a:t>07.07.2017</a:t>
            </a:fld>
            <a:endParaRPr lang="tr-T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390A69-5C6C-4ACB-A7A8-F8E16C11AE6B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F060-B92D-4DFF-832A-07B9D7381963}" type="datetimeFigureOut">
              <a:rPr lang="tr-TR" smtClean="0"/>
              <a:t>07.07.2017</a:t>
            </a:fld>
            <a:endParaRPr lang="tr-T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390A69-5C6C-4ACB-A7A8-F8E16C11AE6B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F060-B92D-4DFF-832A-07B9D7381963}" type="datetimeFigureOut">
              <a:rPr lang="tr-TR" smtClean="0"/>
              <a:t>07.07.2017</a:t>
            </a:fld>
            <a:endParaRPr lang="tr-T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390A69-5C6C-4ACB-A7A8-F8E16C11AE6B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000CF060-B92D-4DFF-832A-07B9D7381963}" type="datetimeFigureOut">
              <a:rPr lang="tr-TR" smtClean="0"/>
              <a:t>07.07.2017</a:t>
            </a:fld>
            <a:endParaRPr lang="tr-T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8B390A69-5C6C-4ACB-A7A8-F8E16C11AE6B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tr-TR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F060-B92D-4DFF-832A-07B9D7381963}" type="datetimeFigureOut">
              <a:rPr lang="tr-TR" smtClean="0"/>
              <a:t>07.07.2017</a:t>
            </a:fld>
            <a:endParaRPr lang="tr-T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390A69-5C6C-4ACB-A7A8-F8E16C11AE6B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F060-B92D-4DFF-832A-07B9D7381963}" type="datetimeFigureOut">
              <a:rPr lang="tr-TR" smtClean="0"/>
              <a:t>07.07.2017</a:t>
            </a:fld>
            <a:endParaRPr lang="tr-T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390A69-5C6C-4ACB-A7A8-F8E16C11AE6B}" type="slidenum">
              <a:rPr lang="tr-TR" smtClean="0"/>
              <a:t>‹#›</a:t>
            </a:fld>
            <a:endParaRPr lang="tr-T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F060-B92D-4DFF-832A-07B9D7381963}" type="datetimeFigureOut">
              <a:rPr lang="tr-TR" smtClean="0"/>
              <a:t>07.07.2017</a:t>
            </a:fld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390A69-5C6C-4ACB-A7A8-F8E16C11AE6B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F060-B92D-4DFF-832A-07B9D7381963}" type="datetimeFigureOut">
              <a:rPr lang="tr-TR" smtClean="0"/>
              <a:t>07.07.2017</a:t>
            </a:fld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390A69-5C6C-4ACB-A7A8-F8E16C11AE6B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F060-B92D-4DFF-832A-07B9D7381963}" type="datetimeFigureOut">
              <a:rPr lang="tr-TR" smtClean="0"/>
              <a:t>07.07.2017</a:t>
            </a:fld>
            <a:endParaRPr lang="tr-T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390A69-5C6C-4ACB-A7A8-F8E16C11AE6B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F060-B92D-4DFF-832A-07B9D7381963}" type="datetimeFigureOut">
              <a:rPr lang="tr-TR" smtClean="0"/>
              <a:t>07.07.2017</a:t>
            </a:fld>
            <a:endParaRPr lang="tr-T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390A69-5C6C-4ACB-A7A8-F8E16C11AE6B}" type="slidenum">
              <a:rPr lang="tr-TR" smtClean="0"/>
              <a:t>‹#›</a:t>
            </a:fld>
            <a:endParaRPr lang="tr-T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390A69-5C6C-4ACB-A7A8-F8E16C11AE6B}" type="slidenum">
              <a:rPr lang="tr-TR" smtClean="0"/>
              <a:t>‹#›</a:t>
            </a:fld>
            <a:endParaRPr lang="tr-TR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0CF060-B92D-4DFF-832A-07B9D7381963}" type="datetimeFigureOut">
              <a:rPr lang="tr-TR" smtClean="0"/>
              <a:t>07.07.2017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861426" y="980728"/>
            <a:ext cx="3219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TRANSVERS MİYELİT</a:t>
            </a:r>
            <a:endParaRPr lang="tr-TR" sz="2800" b="1" dirty="0"/>
          </a:p>
        </p:txBody>
      </p:sp>
      <p:pic>
        <p:nvPicPr>
          <p:cNvPr id="1026" name="Picture 2" descr="C:\Users\Karakas\Desktop\TMT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348880"/>
            <a:ext cx="6439799" cy="176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3779912" y="5157192"/>
            <a:ext cx="3032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>
                <a:solidFill>
                  <a:srgbClr val="002060"/>
                </a:solidFill>
              </a:rPr>
              <a:t>İnt</a:t>
            </a:r>
            <a:r>
              <a:rPr lang="tr-TR" b="1" dirty="0" smtClean="0">
                <a:solidFill>
                  <a:srgbClr val="002060"/>
                </a:solidFill>
              </a:rPr>
              <a:t>. Dr. Serap </a:t>
            </a:r>
            <a:r>
              <a:rPr lang="tr-TR" b="1" dirty="0" smtClean="0">
                <a:solidFill>
                  <a:srgbClr val="002060"/>
                </a:solidFill>
              </a:rPr>
              <a:t>KARAKAŞ</a:t>
            </a:r>
          </a:p>
          <a:p>
            <a:r>
              <a:rPr lang="tr-TR" b="1" dirty="0" smtClean="0">
                <a:solidFill>
                  <a:srgbClr val="002060"/>
                </a:solidFill>
              </a:rPr>
              <a:t>KTÜ Tıp Fakültesi </a:t>
            </a:r>
          </a:p>
          <a:p>
            <a:r>
              <a:rPr lang="tr-TR" b="1" dirty="0" smtClean="0">
                <a:solidFill>
                  <a:srgbClr val="002060"/>
                </a:solidFill>
              </a:rPr>
              <a:t>Aile Hekimliği Anabilim Dalı </a:t>
            </a:r>
          </a:p>
          <a:p>
            <a:r>
              <a:rPr lang="tr-TR" b="1" dirty="0" smtClean="0">
                <a:solidFill>
                  <a:srgbClr val="002060"/>
                </a:solidFill>
              </a:rPr>
              <a:t>05.07.2017</a:t>
            </a:r>
            <a:endParaRPr lang="tr-T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36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23528" y="357321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Comic Sans MS" pitchFamily="66" charset="0"/>
              </a:rPr>
              <a:t>Olguların yarısında BOS </a:t>
            </a:r>
            <a:r>
              <a:rPr lang="tr-TR" dirty="0" smtClean="0">
                <a:latin typeface="Comic Sans MS" pitchFamily="66" charset="0"/>
              </a:rPr>
              <a:t>ta     →  </a:t>
            </a:r>
            <a:r>
              <a:rPr lang="tr-TR" dirty="0" err="1" smtClean="0">
                <a:latin typeface="Comic Sans MS" pitchFamily="66" charset="0"/>
              </a:rPr>
              <a:t>pleositoz</a:t>
            </a:r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                                              →  protein artışı</a:t>
            </a:r>
          </a:p>
          <a:p>
            <a:endParaRPr lang="tr-TR" dirty="0">
              <a:latin typeface="Comic Sans MS" pitchFamily="66" charset="0"/>
            </a:endParaRPr>
          </a:p>
          <a:p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EMG    → </a:t>
            </a:r>
            <a:r>
              <a:rPr lang="tr-TR" dirty="0">
                <a:latin typeface="Comic Sans MS" pitchFamily="66" charset="0"/>
              </a:rPr>
              <a:t>normal </a:t>
            </a:r>
            <a:r>
              <a:rPr lang="tr-TR" dirty="0" smtClean="0">
                <a:latin typeface="Comic Sans MS" pitchFamily="66" charset="0"/>
              </a:rPr>
              <a:t>veya</a:t>
            </a:r>
            <a:endParaRPr lang="tr-TR" dirty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           → tutulan </a:t>
            </a:r>
            <a:r>
              <a:rPr lang="tr-TR" dirty="0" err="1">
                <a:latin typeface="Comic Sans MS" pitchFamily="66" charset="0"/>
              </a:rPr>
              <a:t>segmentlere</a:t>
            </a:r>
            <a:r>
              <a:rPr lang="tr-TR" dirty="0">
                <a:latin typeface="Comic Sans MS" pitchFamily="66" charset="0"/>
              </a:rPr>
              <a:t> uyacak şekilde ön boynuz </a:t>
            </a:r>
            <a:r>
              <a:rPr lang="tr-TR" dirty="0" smtClean="0">
                <a:latin typeface="Comic Sans MS" pitchFamily="66" charset="0"/>
              </a:rPr>
              <a:t>tutulumu</a:t>
            </a:r>
          </a:p>
          <a:p>
            <a:endParaRPr lang="tr-TR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  <a:p>
            <a:r>
              <a:rPr lang="tr-TR" dirty="0" err="1" smtClean="0">
                <a:latin typeface="Comic Sans MS" pitchFamily="66" charset="0"/>
              </a:rPr>
              <a:t>Spinal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>
                <a:latin typeface="Comic Sans MS" pitchFamily="66" charset="0"/>
              </a:rPr>
              <a:t>MR da </a:t>
            </a:r>
            <a:r>
              <a:rPr lang="tr-TR" dirty="0" smtClean="0">
                <a:latin typeface="Comic Sans MS" pitchFamily="66" charset="0"/>
              </a:rPr>
              <a:t>→ </a:t>
            </a:r>
            <a:r>
              <a:rPr lang="tr-TR" dirty="0" err="1" smtClean="0">
                <a:latin typeface="Comic Sans MS" pitchFamily="66" charset="0"/>
              </a:rPr>
              <a:t>medullada</a:t>
            </a:r>
            <a:r>
              <a:rPr lang="tr-TR" dirty="0" smtClean="0">
                <a:latin typeface="Comic Sans MS" pitchFamily="66" charset="0"/>
              </a:rPr>
              <a:t> genişleme</a:t>
            </a:r>
          </a:p>
          <a:p>
            <a:r>
              <a:rPr lang="tr-TR" dirty="0" smtClean="0">
                <a:latin typeface="Comic Sans MS" pitchFamily="66" charset="0"/>
              </a:rPr>
              <a:t>                     → T2 </a:t>
            </a:r>
            <a:r>
              <a:rPr lang="tr-TR" dirty="0">
                <a:latin typeface="Comic Sans MS" pitchFamily="66" charset="0"/>
              </a:rPr>
              <a:t>ağırlıklı sekanslarda tutulan </a:t>
            </a:r>
            <a:r>
              <a:rPr lang="tr-TR" dirty="0" err="1">
                <a:latin typeface="Comic Sans MS" pitchFamily="66" charset="0"/>
              </a:rPr>
              <a:t>segmentlerde</a:t>
            </a:r>
            <a:r>
              <a:rPr lang="tr-TR" dirty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hiperintensite</a:t>
            </a:r>
            <a:endParaRPr lang="tr-TR" dirty="0">
              <a:latin typeface="Comic Sans MS" pitchFamily="66" charset="0"/>
            </a:endParaRPr>
          </a:p>
        </p:txBody>
      </p:sp>
      <p:pic>
        <p:nvPicPr>
          <p:cNvPr id="8194" name="Picture 2" descr="C:\Users\Karakas\Desktop\tm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29000"/>
            <a:ext cx="4471285" cy="336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408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66" y="470101"/>
            <a:ext cx="8088899" cy="606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59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907704" y="18864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Comic Sans MS" pitchFamily="66" charset="0"/>
              </a:rPr>
              <a:t>TM TANI KRİTERLERİ</a:t>
            </a:r>
          </a:p>
        </p:txBody>
      </p:sp>
      <p:pic>
        <p:nvPicPr>
          <p:cNvPr id="10242" name="Picture 2" descr="C:\Users\Karakas\Desktop\TM TANI KRİTERLER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83" y="711860"/>
            <a:ext cx="8510681" cy="595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681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00"/>
            <a:ext cx="8964488" cy="684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432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53511" y="1732746"/>
            <a:ext cx="81509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dirty="0" smtClean="0">
                <a:latin typeface="Comic Sans MS" pitchFamily="66" charset="0"/>
              </a:rPr>
              <a:t>Akut </a:t>
            </a:r>
            <a:r>
              <a:rPr lang="tr-TR" dirty="0" err="1" smtClean="0">
                <a:latin typeface="Comic Sans MS" pitchFamily="66" charset="0"/>
              </a:rPr>
              <a:t>Transvers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Miyelit</a:t>
            </a:r>
            <a:r>
              <a:rPr lang="tr-TR" dirty="0" smtClean="0">
                <a:latin typeface="Comic Sans MS" pitchFamily="66" charset="0"/>
              </a:rPr>
              <a:t> tanısı koymak için akut </a:t>
            </a:r>
            <a:r>
              <a:rPr lang="tr-TR" dirty="0" err="1" smtClean="0">
                <a:latin typeface="Comic Sans MS" pitchFamily="66" charset="0"/>
              </a:rPr>
              <a:t>miyelopatinin</a:t>
            </a:r>
            <a:r>
              <a:rPr lang="tr-TR" dirty="0" smtClean="0">
                <a:latin typeface="Comic Sans MS" pitchFamily="66" charset="0"/>
              </a:rPr>
              <a:t> diğer tüm nedenleri </a:t>
            </a:r>
            <a:r>
              <a:rPr lang="tr-TR" b="1" dirty="0" smtClean="0">
                <a:latin typeface="Comic Sans MS" pitchFamily="66" charset="0"/>
              </a:rPr>
              <a:t>dışlanmalıdır</a:t>
            </a:r>
            <a:r>
              <a:rPr lang="tr-TR" dirty="0" smtClean="0">
                <a:latin typeface="Comic Sans MS" pitchFamily="66" charset="0"/>
              </a:rPr>
              <a:t>!!!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dirty="0" smtClean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 err="1" smtClean="0">
                <a:latin typeface="Comic Sans MS" pitchFamily="66" charset="0"/>
              </a:rPr>
              <a:t>Kord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infarktı</a:t>
            </a:r>
            <a:r>
              <a:rPr lang="tr-TR" dirty="0" smtClean="0">
                <a:latin typeface="Comic Sans MS" pitchFamily="66" charset="0"/>
              </a:rPr>
              <a:t> veya </a:t>
            </a:r>
            <a:r>
              <a:rPr lang="tr-TR" dirty="0" err="1" smtClean="0">
                <a:latin typeface="Comic Sans MS" pitchFamily="66" charset="0"/>
              </a:rPr>
              <a:t>hemorajisi</a:t>
            </a:r>
            <a:r>
              <a:rPr lang="tr-TR" dirty="0" smtClean="0">
                <a:latin typeface="Comic Sans MS" pitchFamily="66" charset="0"/>
              </a:rPr>
              <a:t> gibi →  </a:t>
            </a:r>
            <a:r>
              <a:rPr lang="tr-TR" dirty="0" err="1" smtClean="0">
                <a:latin typeface="Comic Sans MS" pitchFamily="66" charset="0"/>
              </a:rPr>
              <a:t>vasküler</a:t>
            </a:r>
            <a:r>
              <a:rPr lang="tr-TR" dirty="0" smtClean="0">
                <a:latin typeface="Comic Sans MS" pitchFamily="66" charset="0"/>
              </a:rPr>
              <a:t> olaylar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dirty="0" smtClean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 err="1" smtClean="0">
                <a:latin typeface="Comic Sans MS" pitchFamily="66" charset="0"/>
              </a:rPr>
              <a:t>Epidural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abse</a:t>
            </a:r>
            <a:r>
              <a:rPr lang="tr-TR" dirty="0" smtClean="0">
                <a:latin typeface="Comic Sans MS" pitchFamily="66" charset="0"/>
              </a:rPr>
              <a:t>, metastaz, tümör içine kanama gibi → acil cerrahi müdahale gerektirecek olaylar düşünülmeli</a:t>
            </a:r>
          </a:p>
          <a:p>
            <a:endParaRPr lang="tr-TR" dirty="0" smtClean="0">
              <a:latin typeface="Comic Sans MS" pitchFamily="66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267745" y="70547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Comic Sans MS" pitchFamily="66" charset="0"/>
              </a:rPr>
              <a:t>TM AYIRICI TANI</a:t>
            </a:r>
          </a:p>
        </p:txBody>
      </p:sp>
      <p:sp>
        <p:nvSpPr>
          <p:cNvPr id="6" name="Aşağı Ok 5"/>
          <p:cNvSpPr/>
          <p:nvPr/>
        </p:nvSpPr>
        <p:spPr>
          <a:xfrm>
            <a:off x="4033394" y="4149082"/>
            <a:ext cx="234993" cy="824024"/>
          </a:xfrm>
          <a:prstGeom prst="down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2411761" y="5333146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002060"/>
                </a:solidFill>
                <a:latin typeface="Comic Sans MS" pitchFamily="66" charset="0"/>
              </a:rPr>
              <a:t>Acil </a:t>
            </a:r>
            <a:r>
              <a:rPr lang="tr-TR" sz="2000" dirty="0" err="1" smtClean="0">
                <a:solidFill>
                  <a:srgbClr val="002060"/>
                </a:solidFill>
                <a:latin typeface="Comic Sans MS" pitchFamily="66" charset="0"/>
              </a:rPr>
              <a:t>spinal</a:t>
            </a:r>
            <a:r>
              <a:rPr lang="tr-TR" sz="2000" dirty="0" smtClean="0">
                <a:solidFill>
                  <a:srgbClr val="002060"/>
                </a:solidFill>
                <a:latin typeface="Comic Sans MS" pitchFamily="66" charset="0"/>
              </a:rPr>
              <a:t> MR ile dışlanmalı !!!</a:t>
            </a:r>
            <a:endParaRPr lang="tr-TR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405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Karakas\Desktop\TM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9859"/>
            <a:ext cx="1993339" cy="270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Karakas\Desktop\NM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7" y="4787255"/>
            <a:ext cx="3003640" cy="207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23528" y="1628800"/>
            <a:ext cx="799288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latin typeface="Comic Sans MS" pitchFamily="66" charset="0"/>
              </a:rPr>
              <a:t> </a:t>
            </a:r>
            <a:r>
              <a:rPr lang="tr-TR" sz="2800" b="1" dirty="0" smtClean="0">
                <a:latin typeface="Comic Sans MS" pitchFamily="66" charset="0"/>
              </a:rPr>
              <a:t>3 ana kategoriye ayrılır </a:t>
            </a:r>
          </a:p>
          <a:p>
            <a:endParaRPr lang="tr-TR" sz="2000" b="1" dirty="0"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tr-TR" b="1" dirty="0" err="1">
                <a:latin typeface="Comic Sans MS" pitchFamily="66" charset="0"/>
              </a:rPr>
              <a:t>D</a:t>
            </a:r>
            <a:r>
              <a:rPr lang="tr-TR" b="1" dirty="0" err="1" smtClean="0">
                <a:latin typeface="Comic Sans MS" pitchFamily="66" charset="0"/>
              </a:rPr>
              <a:t>emiyelinizan</a:t>
            </a:r>
            <a:r>
              <a:rPr lang="tr-TR" b="1" dirty="0" smtClean="0">
                <a:latin typeface="Comic Sans MS" pitchFamily="66" charset="0"/>
              </a:rPr>
              <a:t> hastalıklar  </a:t>
            </a:r>
            <a:r>
              <a:rPr lang="tr-TR" dirty="0" smtClean="0">
                <a:latin typeface="Comic Sans MS" pitchFamily="66" charset="0"/>
              </a:rPr>
              <a:t>→ </a:t>
            </a:r>
            <a:r>
              <a:rPr lang="tr-TR" dirty="0" err="1" smtClean="0">
                <a:latin typeface="Comic Sans MS" pitchFamily="66" charset="0"/>
              </a:rPr>
              <a:t>multipl</a:t>
            </a:r>
            <a:r>
              <a:rPr lang="tr-TR" dirty="0" smtClean="0">
                <a:latin typeface="Comic Sans MS" pitchFamily="66" charset="0"/>
              </a:rPr>
              <a:t> skleroz, </a:t>
            </a:r>
            <a:r>
              <a:rPr lang="tr-TR" dirty="0" err="1" smtClean="0">
                <a:latin typeface="Comic Sans MS" pitchFamily="66" charset="0"/>
              </a:rPr>
              <a:t>nöromiyelitis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optika</a:t>
            </a:r>
            <a:r>
              <a:rPr lang="tr-TR" dirty="0" smtClean="0">
                <a:latin typeface="Comic Sans MS" pitchFamily="66" charset="0"/>
              </a:rPr>
              <a:t> ve </a:t>
            </a:r>
            <a:r>
              <a:rPr lang="tr-TR" dirty="0" err="1" smtClean="0">
                <a:latin typeface="Comic Sans MS" pitchFamily="66" charset="0"/>
              </a:rPr>
              <a:t>idiyopatik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Transvers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Miyelit</a:t>
            </a:r>
            <a:r>
              <a:rPr lang="tr-TR" dirty="0" smtClean="0">
                <a:latin typeface="Comic Sans MS" pitchFamily="66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endParaRPr lang="tr-TR" dirty="0"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tr-TR" b="1" dirty="0">
                <a:latin typeface="Comic Sans MS" pitchFamily="66" charset="0"/>
              </a:rPr>
              <a:t>E</a:t>
            </a:r>
            <a:r>
              <a:rPr lang="tr-TR" b="1" dirty="0" smtClean="0">
                <a:latin typeface="Comic Sans MS" pitchFamily="66" charset="0"/>
              </a:rPr>
              <a:t>nfeksiyonlar </a:t>
            </a:r>
            <a:r>
              <a:rPr lang="tr-TR" dirty="0" smtClean="0">
                <a:latin typeface="Comic Sans MS" pitchFamily="66" charset="0"/>
              </a:rPr>
              <a:t>→ VZV, HSV vb.</a:t>
            </a:r>
            <a:endParaRPr lang="tr-TR" dirty="0"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endParaRPr lang="tr-TR" dirty="0" smtClean="0"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tr-TR" b="1" dirty="0" err="1">
                <a:latin typeface="Comic Sans MS" pitchFamily="66" charset="0"/>
              </a:rPr>
              <a:t>İ</a:t>
            </a:r>
            <a:r>
              <a:rPr lang="tr-TR" b="1" dirty="0" err="1" smtClean="0">
                <a:latin typeface="Comic Sans MS" pitchFamily="66" charset="0"/>
              </a:rPr>
              <a:t>nflamatuar</a:t>
            </a:r>
            <a:r>
              <a:rPr lang="tr-TR" b="1" dirty="0" smtClean="0">
                <a:latin typeface="Comic Sans MS" pitchFamily="66" charset="0"/>
              </a:rPr>
              <a:t> hastalıklar </a:t>
            </a:r>
            <a:r>
              <a:rPr lang="tr-TR" dirty="0" smtClean="0">
                <a:latin typeface="Comic Sans MS" pitchFamily="66" charset="0"/>
              </a:rPr>
              <a:t>→ SLE, SS, </a:t>
            </a:r>
            <a:r>
              <a:rPr lang="tr-TR" dirty="0" err="1" smtClean="0">
                <a:latin typeface="Comic Sans MS" pitchFamily="66" charset="0"/>
              </a:rPr>
              <a:t>nörosarkoidoz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vb</a:t>
            </a:r>
            <a:endParaRPr lang="tr-T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924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691680" y="260648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latin typeface="Comic Sans MS" pitchFamily="66" charset="0"/>
              </a:rPr>
              <a:t>MULTİPL SKLEROZ</a:t>
            </a:r>
            <a:endParaRPr lang="tr-TR" sz="3600" b="1" dirty="0">
              <a:latin typeface="Comic Sans MS" pitchFamily="66" charset="0"/>
            </a:endParaRPr>
          </a:p>
        </p:txBody>
      </p:sp>
      <p:pic>
        <p:nvPicPr>
          <p:cNvPr id="12290" name="Picture 2" descr="C:\Users\Karakas\Desktop\M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45024"/>
            <a:ext cx="2468795" cy="194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Karakas\Desktop\MS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30963"/>
            <a:ext cx="5694479" cy="425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Karakas\Desktop\MS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30963"/>
            <a:ext cx="2505425" cy="212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658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123728" y="18864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latin typeface="Comic Sans MS" pitchFamily="66" charset="0"/>
              </a:rPr>
              <a:t>TM TEDAVİSİ</a:t>
            </a:r>
            <a:endParaRPr lang="tr-TR" sz="3600" b="1" dirty="0">
              <a:latin typeface="Comic Sans MS" pitchFamily="66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11560" y="1052736"/>
            <a:ext cx="748883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dirty="0">
                <a:latin typeface="Comic Sans MS" pitchFamily="66" charset="0"/>
              </a:rPr>
              <a:t>1990 </a:t>
            </a:r>
            <a:r>
              <a:rPr lang="tr-TR" dirty="0" err="1">
                <a:latin typeface="Comic Sans MS" pitchFamily="66" charset="0"/>
              </a:rPr>
              <a:t>lı</a:t>
            </a:r>
            <a:r>
              <a:rPr lang="tr-TR" dirty="0">
                <a:latin typeface="Comic Sans MS" pitchFamily="66" charset="0"/>
              </a:rPr>
              <a:t> yıllardan </a:t>
            </a:r>
            <a:r>
              <a:rPr lang="tr-TR" dirty="0" smtClean="0">
                <a:latin typeface="Comic Sans MS" pitchFamily="66" charset="0"/>
              </a:rPr>
              <a:t>önce yalnız </a:t>
            </a:r>
            <a:r>
              <a:rPr lang="tr-TR" dirty="0" err="1">
                <a:latin typeface="Comic Sans MS" pitchFamily="66" charset="0"/>
              </a:rPr>
              <a:t>semptomatik</a:t>
            </a:r>
            <a:r>
              <a:rPr lang="tr-TR" dirty="0">
                <a:latin typeface="Comic Sans MS" pitchFamily="66" charset="0"/>
              </a:rPr>
              <a:t> tedavi </a:t>
            </a:r>
            <a:endParaRPr lang="tr-TR" dirty="0" smtClean="0">
              <a:latin typeface="Comic Sans MS" pitchFamily="66" charset="0"/>
            </a:endParaRPr>
          </a:p>
          <a:p>
            <a:r>
              <a:rPr lang="tr-TR" dirty="0">
                <a:latin typeface="Comic Sans MS" pitchFamily="66" charset="0"/>
              </a:rPr>
              <a:t> </a:t>
            </a:r>
            <a:endParaRPr lang="tr-TR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>
                <a:latin typeface="Comic Sans MS" pitchFamily="66" charset="0"/>
              </a:rPr>
              <a:t>İlk </a:t>
            </a:r>
            <a:r>
              <a:rPr lang="tr-TR" dirty="0">
                <a:latin typeface="Comic Sans MS" pitchFamily="66" charset="0"/>
              </a:rPr>
              <a:t>kez </a:t>
            </a:r>
            <a:r>
              <a:rPr lang="tr-TR" dirty="0" err="1">
                <a:latin typeface="Comic Sans MS" pitchFamily="66" charset="0"/>
              </a:rPr>
              <a:t>Sebire</a:t>
            </a:r>
            <a:r>
              <a:rPr lang="tr-TR" dirty="0">
                <a:latin typeface="Comic Sans MS" pitchFamily="66" charset="0"/>
              </a:rPr>
              <a:t> ve ark IV yüksek doz </a:t>
            </a:r>
            <a:r>
              <a:rPr lang="tr-TR" dirty="0" err="1">
                <a:latin typeface="Comic Sans MS" pitchFamily="66" charset="0"/>
              </a:rPr>
              <a:t>metilprednisolon</a:t>
            </a:r>
            <a:r>
              <a:rPr lang="tr-TR" dirty="0">
                <a:latin typeface="Comic Sans MS" pitchFamily="66" charset="0"/>
              </a:rPr>
              <a:t> tedavisi </a:t>
            </a:r>
            <a:r>
              <a:rPr lang="tr-TR" dirty="0" smtClean="0">
                <a:latin typeface="Comic Sans MS" pitchFamily="66" charset="0"/>
              </a:rPr>
              <a:t>uygulamışlar</a:t>
            </a:r>
          </a:p>
          <a:p>
            <a:r>
              <a:rPr lang="tr-TR" dirty="0">
                <a:latin typeface="Comic Sans MS" pitchFamily="66" charset="0"/>
              </a:rPr>
              <a:t> </a:t>
            </a:r>
            <a:endParaRPr lang="tr-TR" dirty="0" smtClean="0">
              <a:latin typeface="Comic Sans MS" pitchFamily="66" charset="0"/>
            </a:endParaRPr>
          </a:p>
          <a:p>
            <a:r>
              <a:rPr lang="tr-TR" sz="2400" b="1" dirty="0" smtClean="0">
                <a:latin typeface="Comic Sans MS" pitchFamily="66" charset="0"/>
              </a:rPr>
              <a:t>Ana tedavi ilkeleri:</a:t>
            </a:r>
          </a:p>
          <a:p>
            <a:endParaRPr lang="tr-TR" sz="2400" b="1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-</a:t>
            </a:r>
            <a:r>
              <a:rPr lang="tr-TR" dirty="0" err="1" smtClean="0">
                <a:latin typeface="Comic Sans MS" pitchFamily="66" charset="0"/>
              </a:rPr>
              <a:t>Kortikosteroid</a:t>
            </a:r>
            <a:endParaRPr lang="tr-TR" dirty="0" smtClean="0">
              <a:latin typeface="Comic Sans MS" pitchFamily="66" charset="0"/>
            </a:endParaRPr>
          </a:p>
          <a:p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-</a:t>
            </a:r>
            <a:r>
              <a:rPr lang="tr-TR" dirty="0" err="1" smtClean="0">
                <a:latin typeface="Comic Sans MS" pitchFamily="66" charset="0"/>
              </a:rPr>
              <a:t>Plasmaferez</a:t>
            </a:r>
            <a:r>
              <a:rPr lang="tr-TR" dirty="0" smtClean="0">
                <a:latin typeface="Comic Sans MS" pitchFamily="66" charset="0"/>
              </a:rPr>
              <a:t>: Orta-Şiddetli vakalarda, veya </a:t>
            </a:r>
            <a:r>
              <a:rPr lang="tr-TR" dirty="0" err="1" smtClean="0">
                <a:latin typeface="Comic Sans MS" pitchFamily="66" charset="0"/>
              </a:rPr>
              <a:t>steroid</a:t>
            </a:r>
            <a:r>
              <a:rPr lang="tr-TR" dirty="0" smtClean="0">
                <a:latin typeface="Comic Sans MS" pitchFamily="66" charset="0"/>
              </a:rPr>
              <a:t> uygulamasından sonra 3-5 gün yanıt alınamayan hastalar </a:t>
            </a:r>
          </a:p>
          <a:p>
            <a:r>
              <a:rPr lang="tr-TR" dirty="0" smtClean="0">
                <a:latin typeface="Comic Sans MS" pitchFamily="66" charset="0"/>
              </a:rPr>
              <a:t> </a:t>
            </a:r>
          </a:p>
          <a:p>
            <a:r>
              <a:rPr lang="tr-TR" dirty="0" smtClean="0">
                <a:latin typeface="Comic Sans MS" pitchFamily="66" charset="0"/>
              </a:rPr>
              <a:t>-</a:t>
            </a:r>
            <a:r>
              <a:rPr lang="tr-TR" dirty="0" err="1" smtClean="0">
                <a:latin typeface="Comic Sans MS" pitchFamily="66" charset="0"/>
              </a:rPr>
              <a:t>Pulse</a:t>
            </a:r>
            <a:r>
              <a:rPr lang="tr-TR" dirty="0" smtClean="0">
                <a:latin typeface="Comic Sans MS" pitchFamily="66" charset="0"/>
              </a:rPr>
              <a:t> doz IV </a:t>
            </a:r>
            <a:r>
              <a:rPr lang="tr-TR" dirty="0" err="1" smtClean="0">
                <a:latin typeface="Comic Sans MS" pitchFamily="66" charset="0"/>
              </a:rPr>
              <a:t>siklofosfamid</a:t>
            </a:r>
            <a:endParaRPr lang="tr-TR" dirty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 </a:t>
            </a:r>
          </a:p>
          <a:p>
            <a:r>
              <a:rPr lang="tr-TR" dirty="0" smtClean="0">
                <a:latin typeface="Comic Sans MS" pitchFamily="66" charset="0"/>
              </a:rPr>
              <a:t>-BOS </a:t>
            </a:r>
            <a:r>
              <a:rPr lang="tr-TR" dirty="0" err="1" smtClean="0">
                <a:latin typeface="Comic Sans MS" pitchFamily="66" charset="0"/>
              </a:rPr>
              <a:t>filtrasyon</a:t>
            </a:r>
            <a:r>
              <a:rPr lang="tr-TR" dirty="0" smtClean="0">
                <a:latin typeface="Comic Sans MS" pitchFamily="66" charset="0"/>
              </a:rPr>
              <a:t> tedavisi: omurilik sıvısı </a:t>
            </a:r>
            <a:r>
              <a:rPr lang="tr-TR" dirty="0" err="1" smtClean="0">
                <a:latin typeface="Comic Sans MS" pitchFamily="66" charset="0"/>
              </a:rPr>
              <a:t>inflamatuar</a:t>
            </a:r>
            <a:r>
              <a:rPr lang="tr-TR" dirty="0" smtClean="0">
                <a:latin typeface="Comic Sans MS" pitchFamily="66" charset="0"/>
              </a:rPr>
              <a:t> faktörlerinin süzülmesi </a:t>
            </a:r>
          </a:p>
          <a:p>
            <a:r>
              <a:rPr lang="tr-TR" dirty="0" smtClean="0">
                <a:latin typeface="Comic Sans MS" pitchFamily="66" charset="0"/>
              </a:rPr>
              <a:t> </a:t>
            </a:r>
          </a:p>
          <a:p>
            <a:r>
              <a:rPr lang="tr-TR" dirty="0" smtClean="0">
                <a:latin typeface="Comic Sans MS" pitchFamily="66" charset="0"/>
              </a:rPr>
              <a:t>-Ciddi ve dirençli olgularda: 2 yıl </a:t>
            </a:r>
            <a:r>
              <a:rPr lang="tr-TR" dirty="0" err="1" smtClean="0">
                <a:latin typeface="Comic Sans MS" pitchFamily="66" charset="0"/>
              </a:rPr>
              <a:t>azothioprine</a:t>
            </a:r>
            <a:r>
              <a:rPr lang="tr-TR" dirty="0" smtClean="0">
                <a:latin typeface="Comic Sans MS" pitchFamily="66" charset="0"/>
              </a:rPr>
              <a:t>, </a:t>
            </a:r>
            <a:r>
              <a:rPr lang="tr-TR" dirty="0" err="1" smtClean="0">
                <a:latin typeface="Comic Sans MS" pitchFamily="66" charset="0"/>
              </a:rPr>
              <a:t>methotrexate</a:t>
            </a:r>
            <a:r>
              <a:rPr lang="tr-TR" dirty="0" smtClean="0">
                <a:latin typeface="Comic Sans MS" pitchFamily="66" charset="0"/>
              </a:rPr>
              <a:t>, </a:t>
            </a:r>
            <a:r>
              <a:rPr lang="tr-TR" dirty="0" err="1" smtClean="0">
                <a:latin typeface="Comic Sans MS" pitchFamily="66" charset="0"/>
              </a:rPr>
              <a:t>mycophenolate</a:t>
            </a:r>
            <a:r>
              <a:rPr lang="tr-TR" dirty="0" smtClean="0">
                <a:latin typeface="Comic Sans MS" pitchFamily="66" charset="0"/>
              </a:rPr>
              <a:t>, veya oral </a:t>
            </a:r>
            <a:r>
              <a:rPr lang="tr-TR" dirty="0" err="1" smtClean="0">
                <a:latin typeface="Comic Sans MS" pitchFamily="66" charset="0"/>
              </a:rPr>
              <a:t>cyclophosphamide</a:t>
            </a:r>
            <a:endParaRPr lang="tr-T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396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" y="138305"/>
            <a:ext cx="8136904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420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051720" y="29109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latin typeface="Comic Sans MS" pitchFamily="66" charset="0"/>
              </a:rPr>
              <a:t>PROGNOZ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349896" y="1124744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>
                <a:latin typeface="Comic Sans MS" pitchFamily="66" charset="0"/>
              </a:rPr>
              <a:t>Prognoz</a:t>
            </a:r>
            <a:r>
              <a:rPr lang="tr-TR" dirty="0">
                <a:latin typeface="Comic Sans MS" pitchFamily="66" charset="0"/>
              </a:rPr>
              <a:t> </a:t>
            </a:r>
            <a:r>
              <a:rPr lang="tr-TR" u="sng" dirty="0">
                <a:latin typeface="Comic Sans MS" pitchFamily="66" charset="0"/>
              </a:rPr>
              <a:t>çocukluk çağı </a:t>
            </a:r>
            <a:r>
              <a:rPr lang="tr-TR" u="sng" dirty="0" smtClean="0">
                <a:latin typeface="Comic Sans MS" pitchFamily="66" charset="0"/>
              </a:rPr>
              <a:t>TM </a:t>
            </a:r>
            <a:r>
              <a:rPr lang="tr-TR" u="sng" dirty="0">
                <a:latin typeface="Comic Sans MS" pitchFamily="66" charset="0"/>
              </a:rPr>
              <a:t>olguları</a:t>
            </a:r>
            <a:r>
              <a:rPr lang="tr-TR" dirty="0">
                <a:latin typeface="Comic Sans MS" pitchFamily="66" charset="0"/>
              </a:rPr>
              <a:t>nda genelde </a:t>
            </a:r>
            <a:r>
              <a:rPr lang="tr-TR" dirty="0" smtClean="0">
                <a:latin typeface="Comic Sans MS" pitchFamily="66" charset="0"/>
              </a:rPr>
              <a:t>iyi</a:t>
            </a:r>
            <a:endParaRPr lang="tr-TR" dirty="0">
              <a:latin typeface="Comic Sans MS" pitchFamily="66" charset="0"/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3419872" y="1494076"/>
            <a:ext cx="1152128" cy="4572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 flipH="1">
            <a:off x="2051720" y="1494076"/>
            <a:ext cx="1127867" cy="4572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tin kutusu 13"/>
          <p:cNvSpPr txBox="1"/>
          <p:nvPr/>
        </p:nvSpPr>
        <p:spPr>
          <a:xfrm>
            <a:off x="179512" y="2204864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u="sng" dirty="0" smtClean="0">
                <a:latin typeface="Comic Sans MS" pitchFamily="66" charset="0"/>
              </a:rPr>
              <a:t>%60</a:t>
            </a:r>
          </a:p>
          <a:p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-</a:t>
            </a:r>
            <a:r>
              <a:rPr lang="es-ES" dirty="0" smtClean="0">
                <a:latin typeface="Comic Sans MS" pitchFamily="66" charset="0"/>
              </a:rPr>
              <a:t>tam </a:t>
            </a:r>
            <a:r>
              <a:rPr lang="es-ES" dirty="0">
                <a:latin typeface="Comic Sans MS" pitchFamily="66" charset="0"/>
              </a:rPr>
              <a:t>ve tama yakın </a:t>
            </a:r>
            <a:r>
              <a:rPr lang="es-ES" dirty="0" smtClean="0">
                <a:latin typeface="Comic Sans MS" pitchFamily="66" charset="0"/>
              </a:rPr>
              <a:t>iyileşme</a:t>
            </a:r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*</a:t>
            </a:r>
            <a:r>
              <a:rPr lang="tr-TR" dirty="0">
                <a:latin typeface="Comic Sans MS" pitchFamily="66" charset="0"/>
              </a:rPr>
              <a:t>ilk hafta içinde </a:t>
            </a:r>
            <a:r>
              <a:rPr lang="tr-TR" dirty="0" smtClean="0">
                <a:latin typeface="Comic Sans MS" pitchFamily="66" charset="0"/>
              </a:rPr>
              <a:t>başlar</a:t>
            </a:r>
          </a:p>
          <a:p>
            <a:r>
              <a:rPr lang="tr-TR" dirty="0" smtClean="0">
                <a:latin typeface="Comic Sans MS" pitchFamily="66" charset="0"/>
              </a:rPr>
              <a:t>*</a:t>
            </a:r>
            <a:r>
              <a:rPr lang="tr-TR" dirty="0">
                <a:latin typeface="Comic Sans MS" pitchFamily="66" charset="0"/>
              </a:rPr>
              <a:t>çoğu olguda altı ayda </a:t>
            </a:r>
            <a:r>
              <a:rPr lang="tr-TR" dirty="0" smtClean="0">
                <a:latin typeface="Comic Sans MS" pitchFamily="66" charset="0"/>
              </a:rPr>
              <a:t>tamamlanır</a:t>
            </a:r>
          </a:p>
          <a:p>
            <a:r>
              <a:rPr lang="tr-TR" dirty="0" smtClean="0">
                <a:latin typeface="Comic Sans MS" pitchFamily="66" charset="0"/>
              </a:rPr>
              <a:t>*</a:t>
            </a:r>
            <a:r>
              <a:rPr lang="tr-TR" dirty="0">
                <a:latin typeface="Comic Sans MS" pitchFamily="66" charset="0"/>
              </a:rPr>
              <a:t>tam iyileşme için bir yıl beklenmelidir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4716016" y="2204864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u="sng" dirty="0" smtClean="0">
                <a:latin typeface="Comic Sans MS" pitchFamily="66" charset="0"/>
              </a:rPr>
              <a:t>%15</a:t>
            </a:r>
          </a:p>
          <a:p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-ağır sekel</a:t>
            </a:r>
          </a:p>
          <a:p>
            <a:r>
              <a:rPr lang="tr-TR" dirty="0">
                <a:latin typeface="Comic Sans MS" pitchFamily="66" charset="0"/>
              </a:rPr>
              <a:t>*</a:t>
            </a:r>
            <a:r>
              <a:rPr lang="tr-TR" dirty="0" smtClean="0">
                <a:latin typeface="Comic Sans MS" pitchFamily="66" charset="0"/>
              </a:rPr>
              <a:t>motor bozukluk</a:t>
            </a:r>
          </a:p>
          <a:p>
            <a:r>
              <a:rPr lang="tr-TR" dirty="0">
                <a:latin typeface="Comic Sans MS" pitchFamily="66" charset="0"/>
              </a:rPr>
              <a:t>*</a:t>
            </a:r>
            <a:r>
              <a:rPr lang="tr-TR" dirty="0" err="1" smtClean="0">
                <a:latin typeface="Comic Sans MS" pitchFamily="66" charset="0"/>
              </a:rPr>
              <a:t>sfinkter</a:t>
            </a:r>
            <a:r>
              <a:rPr lang="tr-TR" dirty="0" smtClean="0">
                <a:latin typeface="Comic Sans MS" pitchFamily="66" charset="0"/>
              </a:rPr>
              <a:t> kusuru</a:t>
            </a:r>
          </a:p>
          <a:p>
            <a:endParaRPr lang="tr-TR" u="sng" dirty="0">
              <a:latin typeface="Comic Sans MS" pitchFamily="66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200681" y="449155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Comic Sans MS" pitchFamily="66" charset="0"/>
              </a:rPr>
              <a:t>Tam </a:t>
            </a:r>
            <a:r>
              <a:rPr lang="tr-TR" dirty="0" err="1">
                <a:latin typeface="Comic Sans MS" pitchFamily="66" charset="0"/>
              </a:rPr>
              <a:t>paraplejinin</a:t>
            </a:r>
            <a:r>
              <a:rPr lang="tr-TR" dirty="0">
                <a:latin typeface="Comic Sans MS" pitchFamily="66" charset="0"/>
              </a:rPr>
              <a:t> </a:t>
            </a:r>
            <a:r>
              <a:rPr lang="tr-TR" dirty="0" smtClean="0">
                <a:latin typeface="Comic Sans MS" pitchFamily="66" charset="0"/>
              </a:rPr>
              <a:t>olması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 smtClean="0">
                <a:latin typeface="Comic Sans MS" pitchFamily="66" charset="0"/>
              </a:rPr>
              <a:t>Maksimum </a:t>
            </a:r>
            <a:r>
              <a:rPr lang="tr-TR" dirty="0" err="1">
                <a:latin typeface="Comic Sans MS" pitchFamily="66" charset="0"/>
              </a:rPr>
              <a:t>defisitin</a:t>
            </a:r>
            <a:r>
              <a:rPr lang="tr-TR" dirty="0">
                <a:latin typeface="Comic Sans MS" pitchFamily="66" charset="0"/>
              </a:rPr>
              <a:t> 24 </a:t>
            </a:r>
            <a:r>
              <a:rPr lang="tr-TR" dirty="0" smtClean="0">
                <a:latin typeface="Comic Sans MS" pitchFamily="66" charset="0"/>
              </a:rPr>
              <a:t>saatten </a:t>
            </a:r>
            <a:r>
              <a:rPr lang="tr-TR" dirty="0">
                <a:latin typeface="Comic Sans MS" pitchFamily="66" charset="0"/>
              </a:rPr>
              <a:t>kısa süre içinde gelişmesi</a:t>
            </a:r>
          </a:p>
        </p:txBody>
      </p:sp>
      <p:sp>
        <p:nvSpPr>
          <p:cNvPr id="18" name="Sağ Köşeli Ayraç 17"/>
          <p:cNvSpPr/>
          <p:nvPr/>
        </p:nvSpPr>
        <p:spPr>
          <a:xfrm>
            <a:off x="6624228" y="4409889"/>
            <a:ext cx="216024" cy="809656"/>
          </a:xfrm>
          <a:prstGeom prst="rightBracke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Metin kutusu 18"/>
          <p:cNvSpPr txBox="1"/>
          <p:nvPr/>
        </p:nvSpPr>
        <p:spPr>
          <a:xfrm>
            <a:off x="6948264" y="4630051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2060"/>
                </a:solidFill>
                <a:latin typeface="Comic Sans MS" pitchFamily="66" charset="0"/>
              </a:rPr>
              <a:t>Kötü </a:t>
            </a:r>
            <a:r>
              <a:rPr lang="tr-TR" b="1" dirty="0" err="1" smtClean="0">
                <a:solidFill>
                  <a:srgbClr val="002060"/>
                </a:solidFill>
                <a:latin typeface="Comic Sans MS" pitchFamily="66" charset="0"/>
              </a:rPr>
              <a:t>prognoz</a:t>
            </a:r>
            <a:r>
              <a:rPr lang="tr-TR" b="1" dirty="0" smtClean="0">
                <a:solidFill>
                  <a:srgbClr val="002060"/>
                </a:solidFill>
                <a:latin typeface="Comic Sans MS" pitchFamily="66" charset="0"/>
              </a:rPr>
              <a:t>!</a:t>
            </a:r>
            <a:endParaRPr lang="tr-TR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200681" y="5517232"/>
            <a:ext cx="8043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latin typeface="Comic Sans MS" pitchFamily="66" charset="0"/>
              </a:rPr>
              <a:t>Erişkin </a:t>
            </a:r>
            <a:r>
              <a:rPr lang="tr-TR" dirty="0" err="1">
                <a:latin typeface="Comic Sans MS" pitchFamily="66" charset="0"/>
              </a:rPr>
              <a:t>transvers</a:t>
            </a:r>
            <a:r>
              <a:rPr lang="tr-TR" dirty="0">
                <a:latin typeface="Comic Sans MS" pitchFamily="66" charset="0"/>
              </a:rPr>
              <a:t> </a:t>
            </a:r>
            <a:r>
              <a:rPr lang="tr-TR" dirty="0" err="1">
                <a:latin typeface="Comic Sans MS" pitchFamily="66" charset="0"/>
              </a:rPr>
              <a:t>myelitli</a:t>
            </a:r>
            <a:r>
              <a:rPr lang="tr-TR" dirty="0">
                <a:latin typeface="Comic Sans MS" pitchFamily="66" charset="0"/>
              </a:rPr>
              <a:t> olgularda sonuçta MS gelişim oranı </a:t>
            </a:r>
            <a:r>
              <a:rPr lang="tr-TR" dirty="0" smtClean="0">
                <a:latin typeface="Comic Sans MS" pitchFamily="66" charset="0"/>
              </a:rPr>
              <a:t>→ %</a:t>
            </a:r>
            <a:r>
              <a:rPr lang="tr-TR" dirty="0">
                <a:latin typeface="Comic Sans MS" pitchFamily="66" charset="0"/>
              </a:rPr>
              <a:t>20 </a:t>
            </a:r>
          </a:p>
          <a:p>
            <a:r>
              <a:rPr lang="tr-TR" dirty="0" smtClean="0">
                <a:latin typeface="Comic Sans MS" pitchFamily="66" charset="0"/>
              </a:rPr>
              <a:t>    Çocuklarda </a:t>
            </a:r>
            <a:r>
              <a:rPr lang="tr-TR" dirty="0">
                <a:latin typeface="Comic Sans MS" pitchFamily="66" charset="0"/>
              </a:rPr>
              <a:t>aynı oran </a:t>
            </a:r>
            <a:r>
              <a:rPr lang="tr-TR" dirty="0" smtClean="0">
                <a:latin typeface="Comic Sans MS" pitchFamily="66" charset="0"/>
              </a:rPr>
              <a:t>→ %</a:t>
            </a:r>
            <a:r>
              <a:rPr lang="tr-TR" dirty="0">
                <a:latin typeface="Comic Sans MS" pitchFamily="66" charset="0"/>
              </a:rPr>
              <a:t>3‘tür </a:t>
            </a:r>
          </a:p>
        </p:txBody>
      </p:sp>
    </p:spTree>
    <p:extLst>
      <p:ext uri="{BB962C8B-B14F-4D97-AF65-F5344CB8AC3E}">
        <p14:creationId xmlns:p14="http://schemas.microsoft.com/office/powerpoint/2010/main" val="39392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rakas\Desktop\T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7919" y="3068961"/>
            <a:ext cx="499255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251520" y="620688"/>
            <a:ext cx="626469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Comic Sans MS" pitchFamily="66" charset="0"/>
              </a:rPr>
              <a:t>SUNUM</a:t>
            </a:r>
            <a:r>
              <a:rPr lang="tr-TR" sz="2800" dirty="0" smtClean="0">
                <a:latin typeface="Comic Sans MS" pitchFamily="66" charset="0"/>
              </a:rPr>
              <a:t> </a:t>
            </a:r>
            <a:r>
              <a:rPr lang="tr-TR" sz="2800" b="1" dirty="0" smtClean="0">
                <a:latin typeface="Comic Sans MS" pitchFamily="66" charset="0"/>
              </a:rPr>
              <a:t>PLANI</a:t>
            </a:r>
          </a:p>
          <a:p>
            <a:endParaRPr lang="tr-TR" sz="2400" b="1" dirty="0" smtClean="0">
              <a:latin typeface="Comic Sans MS" pitchFamily="66" charset="0"/>
            </a:endParaRPr>
          </a:p>
          <a:p>
            <a:pPr marL="457200" indent="-457200">
              <a:buAutoNum type="arabicPeriod"/>
            </a:pPr>
            <a:r>
              <a:rPr lang="tr-TR" sz="2400" b="1" dirty="0" err="1" smtClean="0">
                <a:latin typeface="Comic Sans MS" pitchFamily="66" charset="0"/>
              </a:rPr>
              <a:t>Tm</a:t>
            </a:r>
            <a:r>
              <a:rPr lang="tr-TR" sz="2400" b="1" dirty="0" smtClean="0">
                <a:latin typeface="Comic Sans MS" pitchFamily="66" charset="0"/>
              </a:rPr>
              <a:t> Tanımı </a:t>
            </a:r>
          </a:p>
          <a:p>
            <a:pPr marL="457200" indent="-457200">
              <a:buAutoNum type="arabicPeriod"/>
            </a:pPr>
            <a:r>
              <a:rPr lang="tr-TR" sz="2400" b="1" dirty="0" err="1" smtClean="0">
                <a:latin typeface="Comic Sans MS" pitchFamily="66" charset="0"/>
              </a:rPr>
              <a:t>Tm</a:t>
            </a:r>
            <a:r>
              <a:rPr lang="tr-TR" sz="2400" b="1" dirty="0" smtClean="0">
                <a:latin typeface="Comic Sans MS" pitchFamily="66" charset="0"/>
              </a:rPr>
              <a:t> </a:t>
            </a:r>
            <a:r>
              <a:rPr lang="tr-TR" sz="2400" b="1" dirty="0" err="1" smtClean="0">
                <a:latin typeface="Comic Sans MS" pitchFamily="66" charset="0"/>
              </a:rPr>
              <a:t>Etyolojisi</a:t>
            </a:r>
            <a:endParaRPr lang="tr-TR" sz="2400" b="1" dirty="0" smtClean="0">
              <a:latin typeface="Comic Sans MS" pitchFamily="66" charset="0"/>
            </a:endParaRPr>
          </a:p>
          <a:p>
            <a:pPr marL="457200" indent="-457200">
              <a:buAutoNum type="arabicPeriod"/>
            </a:pPr>
            <a:r>
              <a:rPr lang="tr-TR" sz="2400" b="1" dirty="0" err="1" smtClean="0">
                <a:latin typeface="Comic Sans MS" pitchFamily="66" charset="0"/>
              </a:rPr>
              <a:t>Tm</a:t>
            </a:r>
            <a:r>
              <a:rPr lang="tr-TR" sz="2400" b="1" dirty="0" smtClean="0">
                <a:latin typeface="Comic Sans MS" pitchFamily="66" charset="0"/>
              </a:rPr>
              <a:t> </a:t>
            </a:r>
            <a:r>
              <a:rPr lang="tr-TR" sz="2400" b="1" dirty="0" err="1" smtClean="0">
                <a:latin typeface="Comic Sans MS" pitchFamily="66" charset="0"/>
              </a:rPr>
              <a:t>Patogenezi</a:t>
            </a:r>
            <a:endParaRPr lang="tr-TR" sz="2400" b="1" dirty="0" smtClean="0">
              <a:latin typeface="Comic Sans MS" pitchFamily="66" charset="0"/>
            </a:endParaRPr>
          </a:p>
          <a:p>
            <a:pPr marL="457200" indent="-457200">
              <a:buAutoNum type="arabicPeriod"/>
            </a:pPr>
            <a:r>
              <a:rPr lang="tr-TR" sz="2400" b="1" dirty="0" err="1" smtClean="0">
                <a:latin typeface="Comic Sans MS" pitchFamily="66" charset="0"/>
              </a:rPr>
              <a:t>Tm</a:t>
            </a:r>
            <a:r>
              <a:rPr lang="tr-TR" sz="2400" b="1" dirty="0" smtClean="0">
                <a:latin typeface="Comic Sans MS" pitchFamily="66" charset="0"/>
              </a:rPr>
              <a:t> Kliniği</a:t>
            </a:r>
          </a:p>
          <a:p>
            <a:pPr marL="457200" indent="-457200">
              <a:buAutoNum type="arabicPeriod"/>
            </a:pPr>
            <a:r>
              <a:rPr lang="tr-TR" sz="2400" b="1" dirty="0" err="1" smtClean="0">
                <a:latin typeface="Comic Sans MS" pitchFamily="66" charset="0"/>
              </a:rPr>
              <a:t>Tm</a:t>
            </a:r>
            <a:r>
              <a:rPr lang="tr-TR" sz="2400" b="1" dirty="0" smtClean="0">
                <a:latin typeface="Comic Sans MS" pitchFamily="66" charset="0"/>
              </a:rPr>
              <a:t> Tanı Kriterleri</a:t>
            </a:r>
          </a:p>
          <a:p>
            <a:pPr marL="457200" indent="-457200">
              <a:buAutoNum type="arabicPeriod"/>
            </a:pPr>
            <a:r>
              <a:rPr lang="tr-TR" sz="2400" b="1" dirty="0" err="1" smtClean="0">
                <a:latin typeface="Comic Sans MS" pitchFamily="66" charset="0"/>
              </a:rPr>
              <a:t>Tm</a:t>
            </a:r>
            <a:r>
              <a:rPr lang="tr-TR" sz="2400" b="1" dirty="0" smtClean="0">
                <a:latin typeface="Comic Sans MS" pitchFamily="66" charset="0"/>
              </a:rPr>
              <a:t> Ayırıcı Tanısı</a:t>
            </a:r>
          </a:p>
          <a:p>
            <a:pPr marL="457200" indent="-457200">
              <a:buAutoNum type="arabicPeriod"/>
            </a:pPr>
            <a:r>
              <a:rPr lang="tr-TR" sz="2400" b="1" dirty="0" err="1" smtClean="0">
                <a:latin typeface="Comic Sans MS" pitchFamily="66" charset="0"/>
              </a:rPr>
              <a:t>Tm</a:t>
            </a:r>
            <a:r>
              <a:rPr lang="tr-TR" sz="2400" b="1" dirty="0" smtClean="0">
                <a:latin typeface="Comic Sans MS" pitchFamily="66" charset="0"/>
              </a:rPr>
              <a:t> Tedavisi</a:t>
            </a:r>
          </a:p>
          <a:p>
            <a:pPr marL="457200" indent="-457200">
              <a:buAutoNum type="arabicPeriod"/>
            </a:pPr>
            <a:r>
              <a:rPr lang="tr-TR" sz="2400" b="1" dirty="0" err="1" smtClean="0">
                <a:latin typeface="Comic Sans MS" pitchFamily="66" charset="0"/>
              </a:rPr>
              <a:t>Tm</a:t>
            </a:r>
            <a:r>
              <a:rPr lang="tr-TR" sz="2400" b="1" dirty="0" smtClean="0">
                <a:latin typeface="Comic Sans MS" pitchFamily="66" charset="0"/>
              </a:rPr>
              <a:t> </a:t>
            </a:r>
            <a:r>
              <a:rPr lang="tr-TR" sz="2400" b="1" dirty="0" err="1" smtClean="0">
                <a:latin typeface="Comic Sans MS" pitchFamily="66" charset="0"/>
              </a:rPr>
              <a:t>Prognozu</a:t>
            </a:r>
            <a:endParaRPr lang="tr-TR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62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8"/>
            <a:ext cx="9144000" cy="6841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79512" y="5980637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Teşekkürler</a:t>
            </a:r>
            <a:r>
              <a:rPr lang="tr-TR" sz="36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…</a:t>
            </a:r>
            <a:endParaRPr lang="tr-TR" sz="3600" i="1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33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267744" y="454563"/>
            <a:ext cx="4174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latin typeface="Comic Sans MS" pitchFamily="66" charset="0"/>
              </a:rPr>
              <a:t>TRANSVERS MİYELİT</a:t>
            </a:r>
            <a:endParaRPr lang="tr-TR" sz="2800" b="1" dirty="0">
              <a:latin typeface="Comic Sans MS" pitchFamily="66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11560" y="1268760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dirty="0">
                <a:latin typeface="Comic Sans MS" pitchFamily="66" charset="0"/>
              </a:rPr>
              <a:t>Akut, </a:t>
            </a:r>
            <a:r>
              <a:rPr lang="tr-TR" dirty="0" err="1">
                <a:latin typeface="Comic Sans MS" pitchFamily="66" charset="0"/>
              </a:rPr>
              <a:t>subakut</a:t>
            </a:r>
            <a:r>
              <a:rPr lang="tr-TR" dirty="0">
                <a:latin typeface="Comic Sans MS" pitchFamily="66" charset="0"/>
              </a:rPr>
              <a:t>  </a:t>
            </a:r>
            <a:r>
              <a:rPr lang="tr-TR" dirty="0" err="1" smtClean="0">
                <a:latin typeface="Comic Sans MS" pitchFamily="66" charset="0"/>
              </a:rPr>
              <a:t>gelişimli</a:t>
            </a:r>
            <a:endParaRPr lang="tr-TR" dirty="0" smtClean="0">
              <a:latin typeface="Comic Sans MS" pitchFamily="66" charset="0"/>
            </a:endParaRPr>
          </a:p>
          <a:p>
            <a:endParaRPr lang="tr-TR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dirty="0" err="1" smtClean="0">
                <a:latin typeface="Comic Sans MS" pitchFamily="66" charset="0"/>
              </a:rPr>
              <a:t>Spinal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kordda</a:t>
            </a:r>
            <a:r>
              <a:rPr lang="tr-TR" dirty="0" smtClean="0">
                <a:latin typeface="Comic Sans MS" pitchFamily="66" charset="0"/>
              </a:rPr>
              <a:t> lokal </a:t>
            </a:r>
            <a:r>
              <a:rPr lang="tr-TR" dirty="0" err="1" smtClean="0">
                <a:latin typeface="Comic Sans MS" pitchFamily="66" charset="0"/>
              </a:rPr>
              <a:t>inflamasyon</a:t>
            </a:r>
            <a:r>
              <a:rPr lang="tr-TR" dirty="0" smtClean="0">
                <a:latin typeface="Comic Sans MS" pitchFamily="66" charset="0"/>
              </a:rPr>
              <a:t> sonucunda  motor, duyusal ve </a:t>
            </a:r>
            <a:r>
              <a:rPr lang="tr-TR" dirty="0" err="1" smtClean="0">
                <a:latin typeface="Comic Sans MS" pitchFamily="66" charset="0"/>
              </a:rPr>
              <a:t>otonomik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disfonksiyonla</a:t>
            </a:r>
            <a:r>
              <a:rPr lang="tr-TR" dirty="0" smtClean="0">
                <a:latin typeface="Comic Sans MS" pitchFamily="66" charset="0"/>
              </a:rPr>
              <a:t> karakterize</a:t>
            </a:r>
          </a:p>
          <a:p>
            <a:pPr marL="285750" indent="-285750">
              <a:buFont typeface="Arial" pitchFamily="34" charset="0"/>
              <a:buChar char="•"/>
            </a:pPr>
            <a:endParaRPr lang="tr-TR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>
                <a:latin typeface="Comic Sans MS" pitchFamily="66" charset="0"/>
              </a:rPr>
              <a:t>10-19 yaş ve 30-39 yaş arasında daha sık</a:t>
            </a:r>
          </a:p>
          <a:p>
            <a:pPr marL="285750" indent="-285750">
              <a:buFont typeface="Arial" pitchFamily="34" charset="0"/>
              <a:buChar char="•"/>
            </a:pPr>
            <a:endParaRPr lang="tr-TR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>
                <a:latin typeface="Comic Sans MS" pitchFamily="66" charset="0"/>
              </a:rPr>
              <a:t>Cinsiyet ve ailesel eğilim yok</a:t>
            </a:r>
          </a:p>
          <a:p>
            <a:pPr marL="285750" indent="-285750">
              <a:buFont typeface="Arial" pitchFamily="34" charset="0"/>
              <a:buChar char="•"/>
            </a:pPr>
            <a:endParaRPr lang="tr-TR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tr-TR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tr-TR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tr-TR" dirty="0" smtClean="0">
              <a:latin typeface="Comic Sans MS" pitchFamily="66" charset="0"/>
            </a:endParaRPr>
          </a:p>
        </p:txBody>
      </p:sp>
      <p:pic>
        <p:nvPicPr>
          <p:cNvPr id="2050" name="Picture 2" descr="C:\Users\Karakas\Desktop\T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285" y="2780928"/>
            <a:ext cx="292917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569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843808" y="454563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latin typeface="Comic Sans MS" pitchFamily="66" charset="0"/>
              </a:rPr>
              <a:t>ETYOLOJİ</a:t>
            </a:r>
            <a:endParaRPr lang="tr-TR" sz="3200" b="1" dirty="0">
              <a:latin typeface="Comic Sans MS" pitchFamily="66" charset="0"/>
            </a:endParaRPr>
          </a:p>
        </p:txBody>
      </p:sp>
      <p:pic>
        <p:nvPicPr>
          <p:cNvPr id="4098" name="Picture 2" descr="C:\Users\Karakas\Desktop\tm e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290067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429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699792" y="139361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Comic Sans MS" pitchFamily="66" charset="0"/>
              </a:rPr>
              <a:t>PATOGENEZ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395536" y="2798926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dirty="0" err="1" smtClean="0">
                <a:latin typeface="Comic Sans MS" pitchFamily="66" charset="0"/>
              </a:rPr>
              <a:t>Patogenezi</a:t>
            </a:r>
            <a:r>
              <a:rPr lang="tr-TR" dirty="0" smtClean="0">
                <a:latin typeface="Comic Sans MS" pitchFamily="66" charset="0"/>
              </a:rPr>
              <a:t> tam bilinmemekte </a:t>
            </a:r>
          </a:p>
          <a:p>
            <a:pPr marL="285750" indent="-285750">
              <a:buFont typeface="Arial" pitchFamily="34" charset="0"/>
              <a:buChar char="•"/>
            </a:pPr>
            <a:endParaRPr lang="tr-TR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>
                <a:latin typeface="Comic Sans MS" pitchFamily="66" charset="0"/>
              </a:rPr>
              <a:t>T hücre aracılı </a:t>
            </a:r>
            <a:r>
              <a:rPr lang="tr-TR" dirty="0" err="1" smtClean="0">
                <a:latin typeface="Comic Sans MS" pitchFamily="66" charset="0"/>
              </a:rPr>
              <a:t>otoimmunitenin</a:t>
            </a:r>
            <a:r>
              <a:rPr lang="tr-TR" dirty="0" smtClean="0">
                <a:latin typeface="Comic Sans MS" pitchFamily="66" charset="0"/>
              </a:rPr>
              <a:t> sorumlu olduğu düşünülmekte</a:t>
            </a:r>
          </a:p>
          <a:p>
            <a:pPr marL="285750" indent="-285750">
              <a:buFont typeface="Arial" pitchFamily="34" charset="0"/>
              <a:buChar char="•"/>
            </a:pPr>
            <a:endParaRPr lang="tr-TR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>
                <a:latin typeface="Comic Sans MS" pitchFamily="66" charset="0"/>
              </a:rPr>
              <a:t>Hastalardan </a:t>
            </a:r>
            <a:r>
              <a:rPr lang="tr-TR" dirty="0">
                <a:latin typeface="Comic Sans MS" pitchFamily="66" charset="0"/>
              </a:rPr>
              <a:t>alınan lenfositlerin, sığır MBP ve insan </a:t>
            </a:r>
            <a:r>
              <a:rPr lang="tr-TR" dirty="0" err="1">
                <a:latin typeface="Comic Sans MS" pitchFamily="66" charset="0"/>
              </a:rPr>
              <a:t>periferik</a:t>
            </a:r>
            <a:r>
              <a:rPr lang="tr-TR" dirty="0">
                <a:latin typeface="Comic Sans MS" pitchFamily="66" charset="0"/>
              </a:rPr>
              <a:t> </a:t>
            </a:r>
            <a:r>
              <a:rPr lang="tr-TR" dirty="0" err="1">
                <a:latin typeface="Comic Sans MS" pitchFamily="66" charset="0"/>
              </a:rPr>
              <a:t>myelin</a:t>
            </a:r>
            <a:r>
              <a:rPr lang="tr-TR" dirty="0">
                <a:latin typeface="Comic Sans MS" pitchFamily="66" charset="0"/>
              </a:rPr>
              <a:t> </a:t>
            </a:r>
            <a:r>
              <a:rPr lang="tr-TR" dirty="0" smtClean="0">
                <a:latin typeface="Comic Sans MS" pitchFamily="66" charset="0"/>
              </a:rPr>
              <a:t>P2 proteinlerine </a:t>
            </a:r>
            <a:r>
              <a:rPr lang="tr-TR" dirty="0">
                <a:latin typeface="Comic Sans MS" pitchFamily="66" charset="0"/>
              </a:rPr>
              <a:t>karşı reaksiyon gösterdiği </a:t>
            </a:r>
            <a:r>
              <a:rPr lang="tr-TR" dirty="0" smtClean="0">
                <a:latin typeface="Comic Sans MS" pitchFamily="66" charset="0"/>
              </a:rPr>
              <a:t>bildirilmiş</a:t>
            </a:r>
          </a:p>
          <a:p>
            <a:pPr marL="285750" indent="-285750">
              <a:buFont typeface="Arial" pitchFamily="34" charset="0"/>
              <a:buChar char="•"/>
            </a:pPr>
            <a:endParaRPr lang="tr-TR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dirty="0">
                <a:latin typeface="Comic Sans MS" pitchFamily="66" charset="0"/>
              </a:rPr>
              <a:t>Bazı olgularda </a:t>
            </a:r>
            <a:r>
              <a:rPr lang="tr-TR" dirty="0" err="1">
                <a:latin typeface="Comic Sans MS" pitchFamily="66" charset="0"/>
              </a:rPr>
              <a:t>anterior</a:t>
            </a:r>
            <a:r>
              <a:rPr lang="tr-TR" dirty="0">
                <a:latin typeface="Comic Sans MS" pitchFamily="66" charset="0"/>
              </a:rPr>
              <a:t> </a:t>
            </a:r>
            <a:r>
              <a:rPr lang="tr-TR" dirty="0" err="1">
                <a:latin typeface="Comic Sans MS" pitchFamily="66" charset="0"/>
              </a:rPr>
              <a:t>spinal</a:t>
            </a:r>
            <a:r>
              <a:rPr lang="tr-TR" dirty="0">
                <a:latin typeface="Comic Sans MS" pitchFamily="66" charset="0"/>
              </a:rPr>
              <a:t> arterde </a:t>
            </a:r>
            <a:r>
              <a:rPr lang="tr-TR" dirty="0" err="1">
                <a:latin typeface="Comic Sans MS" pitchFamily="66" charset="0"/>
              </a:rPr>
              <a:t>otoimmun</a:t>
            </a:r>
            <a:r>
              <a:rPr lang="tr-TR" dirty="0">
                <a:latin typeface="Comic Sans MS" pitchFamily="66" charset="0"/>
              </a:rPr>
              <a:t> veya </a:t>
            </a:r>
            <a:r>
              <a:rPr lang="tr-TR" dirty="0" err="1">
                <a:latin typeface="Comic Sans MS" pitchFamily="66" charset="0"/>
              </a:rPr>
              <a:t>postenfeksiyöz</a:t>
            </a:r>
            <a:r>
              <a:rPr lang="tr-TR" dirty="0">
                <a:latin typeface="Comic Sans MS" pitchFamily="66" charset="0"/>
              </a:rPr>
              <a:t> kaynaklı </a:t>
            </a:r>
            <a:r>
              <a:rPr lang="tr-TR" dirty="0" err="1">
                <a:latin typeface="Comic Sans MS" pitchFamily="66" charset="0"/>
              </a:rPr>
              <a:t>vaskülit</a:t>
            </a:r>
            <a:r>
              <a:rPr lang="tr-TR" dirty="0">
                <a:latin typeface="Comic Sans MS" pitchFamily="66" charset="0"/>
              </a:rPr>
              <a:t> söz </a:t>
            </a:r>
            <a:r>
              <a:rPr lang="tr-TR" dirty="0" smtClean="0">
                <a:latin typeface="Comic Sans MS" pitchFamily="66" charset="0"/>
              </a:rPr>
              <a:t>konusudur</a:t>
            </a:r>
            <a:r>
              <a:rPr lang="tr-TR" dirty="0">
                <a:latin typeface="Comic Sans MS" pitchFamily="66" charset="0"/>
              </a:rPr>
              <a:t> </a:t>
            </a:r>
            <a:endParaRPr lang="tr-TR" dirty="0" smtClean="0">
              <a:latin typeface="Comic Sans MS" pitchFamily="66" charset="0"/>
            </a:endParaRPr>
          </a:p>
          <a:p>
            <a:endParaRPr lang="tr-TR" dirty="0"/>
          </a:p>
        </p:txBody>
      </p:sp>
      <p:pic>
        <p:nvPicPr>
          <p:cNvPr id="5122" name="Picture 2" descr="C:\Users\Karakas\Desktop\SİNİR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663" y="188640"/>
            <a:ext cx="256779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191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arakas\Desktop\tm pa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110852"/>
            <a:ext cx="6678613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251520" y="5013176"/>
            <a:ext cx="84969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Comic Sans MS" pitchFamily="66" charset="0"/>
              </a:rPr>
              <a:t>Patolojisi:</a:t>
            </a:r>
          </a:p>
          <a:p>
            <a:endParaRPr lang="tr-TR" dirty="0" smtClean="0">
              <a:latin typeface="Comic Sans MS" pitchFamily="66" charset="0"/>
            </a:endParaRPr>
          </a:p>
          <a:p>
            <a:pPr marL="285750" indent="-285750">
              <a:buFontTx/>
              <a:buChar char="-"/>
            </a:pPr>
            <a:r>
              <a:rPr lang="tr-TR" dirty="0" err="1" smtClean="0">
                <a:latin typeface="Comic Sans MS" pitchFamily="66" charset="0"/>
              </a:rPr>
              <a:t>medullada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>
                <a:latin typeface="Comic Sans MS" pitchFamily="66" charset="0"/>
              </a:rPr>
              <a:t>birkaç </a:t>
            </a:r>
            <a:r>
              <a:rPr lang="tr-TR" dirty="0" err="1">
                <a:latin typeface="Comic Sans MS" pitchFamily="66" charset="0"/>
              </a:rPr>
              <a:t>segment</a:t>
            </a:r>
            <a:r>
              <a:rPr lang="tr-TR" dirty="0">
                <a:latin typeface="Comic Sans MS" pitchFamily="66" charset="0"/>
              </a:rPr>
              <a:t> boyunca </a:t>
            </a:r>
            <a:r>
              <a:rPr lang="tr-TR" dirty="0" smtClean="0">
                <a:latin typeface="Comic Sans MS" pitchFamily="66" charset="0"/>
              </a:rPr>
              <a:t>nekroz</a:t>
            </a:r>
          </a:p>
          <a:p>
            <a:pPr marL="285750" indent="-285750">
              <a:buFontTx/>
              <a:buChar char="-"/>
            </a:pPr>
            <a:r>
              <a:rPr lang="tr-TR" dirty="0" err="1" smtClean="0">
                <a:latin typeface="Comic Sans MS" pitchFamily="66" charset="0"/>
              </a:rPr>
              <a:t>perivenüler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>
                <a:latin typeface="Comic Sans MS" pitchFamily="66" charset="0"/>
              </a:rPr>
              <a:t>inflamasyon</a:t>
            </a:r>
            <a:r>
              <a:rPr lang="tr-TR" dirty="0">
                <a:latin typeface="Comic Sans MS" pitchFamily="66" charset="0"/>
              </a:rPr>
              <a:t> ve </a:t>
            </a:r>
            <a:r>
              <a:rPr lang="tr-TR" dirty="0" err="1" smtClean="0">
                <a:latin typeface="Comic Sans MS" pitchFamily="66" charset="0"/>
              </a:rPr>
              <a:t>demyelinizasyon</a:t>
            </a:r>
            <a:endParaRPr lang="tr-T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785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026474" y="16947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Comic Sans MS" pitchFamily="66" charset="0"/>
              </a:rPr>
              <a:t>KLİNİK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395536" y="764704"/>
            <a:ext cx="85689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dirty="0"/>
              <a:t>Olguların %70inde öncül veya eşlik eden bir enfeksiyon </a:t>
            </a:r>
            <a:r>
              <a:rPr lang="tr-TR" dirty="0" smtClean="0"/>
              <a:t>öyküsü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dirty="0"/>
              <a:t>Hastalığa daha çok yaz aylarında </a:t>
            </a:r>
            <a:r>
              <a:rPr lang="tr-TR" dirty="0" smtClean="0"/>
              <a:t>rastlanır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dirty="0"/>
              <a:t>Olguların çoğu 5 yaşın </a:t>
            </a:r>
            <a:r>
              <a:rPr lang="tr-TR" dirty="0" smtClean="0"/>
              <a:t>altında</a:t>
            </a:r>
          </a:p>
          <a:p>
            <a:pPr marL="285750" indent="-285750">
              <a:buFont typeface="Arial" pitchFamily="34" charset="0"/>
              <a:buChar char="•"/>
            </a:pPr>
            <a:endParaRPr lang="tr-TR" dirty="0"/>
          </a:p>
          <a:p>
            <a:pPr marL="285750" indent="-285750">
              <a:buFont typeface="Arial" pitchFamily="34" charset="0"/>
              <a:buChar char="•"/>
            </a:pPr>
            <a:endParaRPr lang="tr-TR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tr-TR" dirty="0"/>
              <a:t>Lezyona uyacak şekilde sırt </a:t>
            </a:r>
            <a:r>
              <a:rPr lang="tr-TR" dirty="0" smtClean="0"/>
              <a:t>ağrısı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tr-TR" dirty="0"/>
              <a:t>B</a:t>
            </a:r>
            <a:r>
              <a:rPr lang="tr-TR" dirty="0" smtClean="0"/>
              <a:t>acaklarda </a:t>
            </a:r>
            <a:r>
              <a:rPr lang="tr-TR" dirty="0"/>
              <a:t>ağrı, </a:t>
            </a:r>
            <a:r>
              <a:rPr lang="tr-TR" dirty="0" err="1" smtClean="0"/>
              <a:t>parestezi</a:t>
            </a:r>
            <a:endParaRPr lang="tr-TR" dirty="0" smtClean="0"/>
          </a:p>
          <a:p>
            <a:pPr marL="285750" indent="-285750">
              <a:buFont typeface="Wingdings" pitchFamily="2" charset="2"/>
              <a:buChar char="§"/>
            </a:pPr>
            <a:endParaRPr lang="tr-TR" dirty="0"/>
          </a:p>
          <a:p>
            <a:endParaRPr lang="tr-TR" dirty="0" smtClean="0"/>
          </a:p>
          <a:p>
            <a:pPr marL="285750" indent="-285750">
              <a:buFont typeface="Wingdings" pitchFamily="2" charset="2"/>
              <a:buChar char="§"/>
            </a:pPr>
            <a:endParaRPr lang="tr-TR" dirty="0"/>
          </a:p>
          <a:p>
            <a:pPr marL="285750" indent="-285750">
              <a:buFont typeface="Wingdings" pitchFamily="2" charset="2"/>
              <a:buChar char="§"/>
            </a:pPr>
            <a:endParaRPr lang="tr-TR" dirty="0" smtClean="0"/>
          </a:p>
          <a:p>
            <a:pPr marL="285750" indent="-285750">
              <a:buFont typeface="Wingdings" pitchFamily="2" charset="2"/>
              <a:buChar char="§"/>
            </a:pPr>
            <a:endParaRPr lang="tr-TR" dirty="0"/>
          </a:p>
          <a:p>
            <a:pPr marL="285750" indent="-285750">
              <a:buFont typeface="Wingdings" pitchFamily="2" charset="2"/>
              <a:buChar char="§"/>
            </a:pPr>
            <a:endParaRPr lang="tr-TR" dirty="0" smtClean="0"/>
          </a:p>
          <a:p>
            <a:pPr marL="285750" indent="-285750">
              <a:buFont typeface="Wingdings" pitchFamily="2" charset="2"/>
              <a:buChar char="§"/>
            </a:pPr>
            <a:endParaRPr lang="tr-TR" dirty="0"/>
          </a:p>
          <a:p>
            <a:pPr marL="285750" indent="-285750">
              <a:buFont typeface="Wingdings" pitchFamily="2" charset="2"/>
              <a:buChar char="§"/>
            </a:pPr>
            <a:endParaRPr lang="tr-TR" dirty="0" smtClean="0"/>
          </a:p>
          <a:p>
            <a:pPr marL="285750" indent="-285750">
              <a:buFont typeface="Wingdings" pitchFamily="2" charset="2"/>
              <a:buChar char="§"/>
            </a:pPr>
            <a:endParaRPr lang="tr-TR" dirty="0"/>
          </a:p>
          <a:p>
            <a:pPr marL="285750" indent="-285750">
              <a:buFont typeface="Wingdings" pitchFamily="2" charset="2"/>
              <a:buChar char="§"/>
            </a:pPr>
            <a:endParaRPr lang="tr-TR" dirty="0" smtClean="0"/>
          </a:p>
          <a:p>
            <a:pPr marL="285750" indent="-285750">
              <a:buFont typeface="Wingdings" pitchFamily="2" charset="2"/>
              <a:buChar char="§"/>
            </a:pPr>
            <a:endParaRPr lang="tr-TR" dirty="0" smtClean="0"/>
          </a:p>
          <a:p>
            <a:endParaRPr lang="tr-TR" dirty="0"/>
          </a:p>
          <a:p>
            <a:pPr marL="285750" indent="-285750">
              <a:buFont typeface="Wingdings" pitchFamily="2" charset="2"/>
              <a:buChar char="§"/>
            </a:pPr>
            <a:r>
              <a:rPr lang="tr-TR" dirty="0"/>
              <a:t>Düzey veren duyu kusuru, </a:t>
            </a:r>
            <a:r>
              <a:rPr lang="tr-TR" dirty="0" err="1"/>
              <a:t>sfinkter</a:t>
            </a:r>
            <a:r>
              <a:rPr lang="tr-TR" dirty="0"/>
              <a:t> kontrol kaybı hızla tabloya </a:t>
            </a:r>
            <a:r>
              <a:rPr lang="tr-TR" dirty="0" smtClean="0"/>
              <a:t>eklenir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tr-TR" dirty="0" err="1"/>
              <a:t>Servikal</a:t>
            </a:r>
            <a:r>
              <a:rPr lang="tr-TR" dirty="0"/>
              <a:t> </a:t>
            </a:r>
            <a:r>
              <a:rPr lang="tr-TR" dirty="0" err="1"/>
              <a:t>meduller</a:t>
            </a:r>
            <a:r>
              <a:rPr lang="tr-TR" dirty="0"/>
              <a:t> tutulum, olguların %20’ sinde </a:t>
            </a:r>
            <a:r>
              <a:rPr lang="tr-TR" dirty="0" smtClean="0"/>
              <a:t>gözlenir → solunum yetmezliği</a:t>
            </a:r>
            <a:endParaRPr lang="tr-TR" dirty="0"/>
          </a:p>
        </p:txBody>
      </p:sp>
      <p:sp>
        <p:nvSpPr>
          <p:cNvPr id="4" name="Sağ Ayraç 3"/>
          <p:cNvSpPr/>
          <p:nvPr/>
        </p:nvSpPr>
        <p:spPr>
          <a:xfrm>
            <a:off x="4067944" y="2060848"/>
            <a:ext cx="213378" cy="792088"/>
          </a:xfrm>
          <a:prstGeom prst="rightBrace">
            <a:avLst/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4427984" y="2276872"/>
            <a:ext cx="284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İlk gelişen bulgular</a:t>
            </a:r>
            <a:endParaRPr lang="tr-TR" dirty="0"/>
          </a:p>
        </p:txBody>
      </p:sp>
      <p:sp>
        <p:nvSpPr>
          <p:cNvPr id="6" name="Aşağı Ok 5"/>
          <p:cNvSpPr/>
          <p:nvPr/>
        </p:nvSpPr>
        <p:spPr>
          <a:xfrm>
            <a:off x="5220072" y="2708920"/>
            <a:ext cx="242410" cy="576064"/>
          </a:xfrm>
          <a:prstGeom prst="down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3455876" y="3356992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 </a:t>
            </a:r>
            <a:r>
              <a:rPr lang="tr-TR" dirty="0" smtClean="0"/>
              <a:t>Bacaklarda </a:t>
            </a:r>
            <a:r>
              <a:rPr lang="tr-TR" dirty="0"/>
              <a:t>hızla gelişen güçsüzlük</a:t>
            </a:r>
          </a:p>
        </p:txBody>
      </p:sp>
      <p:cxnSp>
        <p:nvCxnSpPr>
          <p:cNvPr id="9" name="Düz Ok Bağlayıcısı 8"/>
          <p:cNvCxnSpPr>
            <a:stCxn id="7" idx="2"/>
          </p:cNvCxnSpPr>
          <p:nvPr/>
        </p:nvCxnSpPr>
        <p:spPr>
          <a:xfrm flipH="1">
            <a:off x="4427984" y="3726324"/>
            <a:ext cx="882098" cy="36004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etin kutusu 9"/>
          <p:cNvSpPr txBox="1"/>
          <p:nvPr/>
        </p:nvSpPr>
        <p:spPr>
          <a:xfrm>
            <a:off x="2915816" y="4230380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Başlangıçta</a:t>
            </a:r>
          </a:p>
          <a:p>
            <a:endParaRPr lang="tr-TR" dirty="0" smtClean="0"/>
          </a:p>
          <a:p>
            <a:pPr marL="285750" indent="-285750">
              <a:buFontTx/>
              <a:buChar char="-"/>
            </a:pPr>
            <a:r>
              <a:rPr lang="tr-TR" dirty="0" err="1" smtClean="0"/>
              <a:t>Flask</a:t>
            </a:r>
            <a:r>
              <a:rPr lang="tr-TR" dirty="0" smtClean="0"/>
              <a:t> tipte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DTR alınamaz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5580112" y="4254187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2.Haftanın sonuna doğru</a:t>
            </a:r>
          </a:p>
          <a:p>
            <a:pPr marL="285750" indent="-285750">
              <a:buFontTx/>
              <a:buChar char="-"/>
            </a:pPr>
            <a:r>
              <a:rPr lang="tr-TR" dirty="0" err="1" smtClean="0"/>
              <a:t>Spastisite</a:t>
            </a:r>
            <a:endParaRPr lang="tr-TR" dirty="0" smtClean="0"/>
          </a:p>
          <a:p>
            <a:pPr marL="285750" indent="-285750">
              <a:buFontTx/>
              <a:buChar char="-"/>
            </a:pPr>
            <a:r>
              <a:rPr lang="tr-TR" dirty="0" smtClean="0"/>
              <a:t>DTR artışı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Anormal </a:t>
            </a:r>
            <a:r>
              <a:rPr lang="tr-TR" dirty="0" err="1" smtClean="0"/>
              <a:t>yüzeyel</a:t>
            </a:r>
            <a:r>
              <a:rPr lang="tr-TR" dirty="0" smtClean="0"/>
              <a:t> refleksler</a:t>
            </a:r>
            <a:endParaRPr lang="tr-TR" dirty="0"/>
          </a:p>
        </p:txBody>
      </p:sp>
      <p:cxnSp>
        <p:nvCxnSpPr>
          <p:cNvPr id="13" name="Düz Ok Bağlayıcısı 12"/>
          <p:cNvCxnSpPr/>
          <p:nvPr/>
        </p:nvCxnSpPr>
        <p:spPr>
          <a:xfrm>
            <a:off x="5462482" y="3726324"/>
            <a:ext cx="837710" cy="36004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113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548680"/>
            <a:ext cx="67687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latin typeface="Comic Sans MS" pitchFamily="66" charset="0"/>
              </a:rPr>
              <a:t>En sık görülen semptomlar </a:t>
            </a:r>
          </a:p>
          <a:p>
            <a:r>
              <a:rPr lang="tr-TR" sz="2400" b="1" dirty="0" smtClean="0">
                <a:latin typeface="Comic Sans MS" pitchFamily="66" charset="0"/>
              </a:rPr>
              <a:t> </a:t>
            </a:r>
          </a:p>
          <a:p>
            <a:r>
              <a:rPr lang="tr-TR" dirty="0" smtClean="0">
                <a:latin typeface="Comic Sans MS" pitchFamily="66" charset="0"/>
              </a:rPr>
              <a:t>   • Sırt ağrısı (%30-50), </a:t>
            </a:r>
          </a:p>
          <a:p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   • Alt </a:t>
            </a:r>
            <a:r>
              <a:rPr lang="tr-TR" dirty="0" err="1" smtClean="0">
                <a:latin typeface="Comic Sans MS" pitchFamily="66" charset="0"/>
              </a:rPr>
              <a:t>ekstremitelerde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paresteziler</a:t>
            </a:r>
            <a:r>
              <a:rPr lang="tr-TR" dirty="0" smtClean="0">
                <a:latin typeface="Comic Sans MS" pitchFamily="66" charset="0"/>
              </a:rPr>
              <a:t> (%80-95), </a:t>
            </a:r>
          </a:p>
          <a:p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   • </a:t>
            </a:r>
            <a:r>
              <a:rPr lang="tr-TR" dirty="0" err="1" smtClean="0">
                <a:latin typeface="Comic Sans MS" pitchFamily="66" charset="0"/>
              </a:rPr>
              <a:t>Allodini</a:t>
            </a:r>
            <a:r>
              <a:rPr lang="tr-TR" dirty="0" smtClean="0">
                <a:latin typeface="Comic Sans MS" pitchFamily="66" charset="0"/>
              </a:rPr>
              <a:t> (%80), </a:t>
            </a:r>
          </a:p>
          <a:p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   • Mesane semptomları (yaklaşık %100) </a:t>
            </a:r>
          </a:p>
          <a:p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   • Seviye veren duyu değişiklikleri (%80)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39552" y="5157192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dirty="0" smtClean="0">
                <a:latin typeface="Comic Sans MS" pitchFamily="66" charset="0"/>
              </a:rPr>
              <a:t> Nörolojik bulgular birkaç gün içinde maksimum düzeye ulaşır </a:t>
            </a:r>
          </a:p>
          <a:p>
            <a:endParaRPr lang="tr-TR" dirty="0" smtClean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 smtClean="0">
                <a:latin typeface="Comic Sans MS" pitchFamily="66" charset="0"/>
              </a:rPr>
              <a:t> Nörolojik bulguların tam olarak gelişmesi için geçen süre → 1-7 gün </a:t>
            </a:r>
            <a:endParaRPr lang="tr-TR" dirty="0">
              <a:latin typeface="Comic Sans MS" pitchFamily="66" charset="0"/>
            </a:endParaRPr>
          </a:p>
        </p:txBody>
      </p:sp>
      <p:pic>
        <p:nvPicPr>
          <p:cNvPr id="7170" name="Picture 2" descr="C:\Users\Karakas\Desktop\T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6632"/>
            <a:ext cx="255658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96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835696" y="529516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Comic Sans MS" pitchFamily="66" charset="0"/>
              </a:rPr>
              <a:t>Laboratuvar ve Görüntüleme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755576" y="1701963"/>
            <a:ext cx="74888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tr-TR" dirty="0">
                <a:latin typeface="Comic Sans MS" pitchFamily="66" charset="0"/>
              </a:rPr>
              <a:t>Hastalar enfeksiyon </a:t>
            </a:r>
            <a:r>
              <a:rPr lang="tr-TR" dirty="0" smtClean="0">
                <a:latin typeface="Comic Sans MS" pitchFamily="66" charset="0"/>
              </a:rPr>
              <a:t>açısından sorgulanmalı</a:t>
            </a:r>
          </a:p>
          <a:p>
            <a:pPr marL="285750" indent="-285750">
              <a:buFont typeface="Wingdings" pitchFamily="2" charset="2"/>
              <a:buChar char="ü"/>
            </a:pPr>
            <a:endParaRPr lang="tr-TR" dirty="0" smtClean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tr-TR" dirty="0" smtClean="0">
                <a:latin typeface="Comic Sans MS" pitchFamily="66" charset="0"/>
              </a:rPr>
              <a:t>Laboratuvar belirteçleri </a:t>
            </a:r>
            <a:r>
              <a:rPr lang="tr-TR" dirty="0">
                <a:latin typeface="Comic Sans MS" pitchFamily="66" charset="0"/>
              </a:rPr>
              <a:t>ile var </a:t>
            </a:r>
            <a:r>
              <a:rPr lang="tr-TR" dirty="0" smtClean="0">
                <a:latin typeface="Comic Sans MS" pitchFamily="66" charset="0"/>
              </a:rPr>
              <a:t>olabilecek enfeksiyonlar ayırt </a:t>
            </a:r>
            <a:r>
              <a:rPr lang="tr-TR" dirty="0">
                <a:latin typeface="Comic Sans MS" pitchFamily="66" charset="0"/>
              </a:rPr>
              <a:t>edilmeye </a:t>
            </a:r>
            <a:r>
              <a:rPr lang="tr-TR" dirty="0" smtClean="0">
                <a:latin typeface="Comic Sans MS" pitchFamily="66" charset="0"/>
              </a:rPr>
              <a:t>çalışılmalı</a:t>
            </a:r>
          </a:p>
          <a:p>
            <a:endParaRPr lang="tr-TR" dirty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tr-TR" dirty="0" smtClean="0">
                <a:latin typeface="Comic Sans MS" pitchFamily="66" charset="0"/>
              </a:rPr>
              <a:t>Öykü </a:t>
            </a:r>
            <a:r>
              <a:rPr lang="tr-TR" dirty="0">
                <a:latin typeface="Comic Sans MS" pitchFamily="66" charset="0"/>
              </a:rPr>
              <a:t>ve fizik muayenesi </a:t>
            </a:r>
            <a:r>
              <a:rPr lang="tr-TR" dirty="0" err="1">
                <a:latin typeface="Comic Sans MS" pitchFamily="66" charset="0"/>
              </a:rPr>
              <a:t>spinal</a:t>
            </a:r>
            <a:r>
              <a:rPr lang="tr-TR" dirty="0">
                <a:latin typeface="Comic Sans MS" pitchFamily="66" charset="0"/>
              </a:rPr>
              <a:t> </a:t>
            </a:r>
            <a:r>
              <a:rPr lang="tr-TR" dirty="0" err="1">
                <a:latin typeface="Comic Sans MS" pitchFamily="66" charset="0"/>
              </a:rPr>
              <a:t>kord</a:t>
            </a:r>
            <a:r>
              <a:rPr lang="tr-TR" dirty="0">
                <a:latin typeface="Comic Sans MS" pitchFamily="66" charset="0"/>
              </a:rPr>
              <a:t> patolojisini </a:t>
            </a:r>
            <a:r>
              <a:rPr lang="tr-TR" dirty="0" smtClean="0">
                <a:latin typeface="Comic Sans MS" pitchFamily="66" charset="0"/>
              </a:rPr>
              <a:t>düşündüren hastalarda </a:t>
            </a:r>
            <a:r>
              <a:rPr lang="tr-TR" dirty="0">
                <a:latin typeface="Comic Sans MS" pitchFamily="66" charset="0"/>
              </a:rPr>
              <a:t>korda </a:t>
            </a:r>
            <a:r>
              <a:rPr lang="tr-TR" dirty="0" smtClean="0">
                <a:latin typeface="Comic Sans MS" pitchFamily="66" charset="0"/>
              </a:rPr>
              <a:t>bası </a:t>
            </a:r>
            <a:r>
              <a:rPr lang="tr-TR" dirty="0">
                <a:latin typeface="Comic Sans MS" pitchFamily="66" charset="0"/>
              </a:rPr>
              <a:t>etkisi yapacak etkenler (</a:t>
            </a:r>
            <a:r>
              <a:rPr lang="tr-TR" dirty="0" smtClean="0">
                <a:latin typeface="Comic Sans MS" pitchFamily="66" charset="0"/>
              </a:rPr>
              <a:t>tümör</a:t>
            </a:r>
            <a:r>
              <a:rPr lang="tr-TR" dirty="0">
                <a:latin typeface="Comic Sans MS" pitchFamily="66" charset="0"/>
              </a:rPr>
              <a:t>, </a:t>
            </a:r>
            <a:r>
              <a:rPr lang="tr-TR" dirty="0" err="1" smtClean="0">
                <a:latin typeface="Comic Sans MS" pitchFamily="66" charset="0"/>
              </a:rPr>
              <a:t>herni</a:t>
            </a:r>
            <a:r>
              <a:rPr lang="tr-TR" dirty="0" smtClean="0">
                <a:latin typeface="Comic Sans MS" pitchFamily="66" charset="0"/>
              </a:rPr>
              <a:t>) dışlanmalıdır</a:t>
            </a:r>
          </a:p>
          <a:p>
            <a:pPr marL="285750" indent="-285750">
              <a:buFont typeface="Wingdings" pitchFamily="2" charset="2"/>
              <a:buChar char="ü"/>
            </a:pPr>
            <a:endParaRPr lang="tr-TR" dirty="0" smtClean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tr-TR" dirty="0" smtClean="0">
                <a:latin typeface="Comic Sans MS" pitchFamily="66" charset="0"/>
              </a:rPr>
              <a:t>Bu amaçla yapılacak </a:t>
            </a:r>
            <a:r>
              <a:rPr lang="tr-TR" dirty="0">
                <a:latin typeface="Comic Sans MS" pitchFamily="66" charset="0"/>
              </a:rPr>
              <a:t>MRG hem </a:t>
            </a:r>
            <a:r>
              <a:rPr lang="tr-TR" dirty="0" smtClean="0">
                <a:latin typeface="Comic Sans MS" pitchFamily="66" charset="0"/>
              </a:rPr>
              <a:t>olası bası  etkisi yaratacak </a:t>
            </a:r>
            <a:r>
              <a:rPr lang="tr-TR" dirty="0">
                <a:latin typeface="Comic Sans MS" pitchFamily="66" charset="0"/>
              </a:rPr>
              <a:t>patolojileri </a:t>
            </a:r>
            <a:r>
              <a:rPr lang="tr-TR" dirty="0" smtClean="0">
                <a:latin typeface="Comic Sans MS" pitchFamily="66" charset="0"/>
              </a:rPr>
              <a:t>dışlayacak</a:t>
            </a:r>
            <a:r>
              <a:rPr lang="tr-TR" dirty="0">
                <a:latin typeface="Comic Sans MS" pitchFamily="66" charset="0"/>
              </a:rPr>
              <a:t>, hem de </a:t>
            </a:r>
            <a:r>
              <a:rPr lang="tr-TR" dirty="0" err="1">
                <a:latin typeface="Comic Sans MS" pitchFamily="66" charset="0"/>
              </a:rPr>
              <a:t>spinal</a:t>
            </a:r>
            <a:r>
              <a:rPr lang="tr-TR" dirty="0">
                <a:latin typeface="Comic Sans MS" pitchFamily="66" charset="0"/>
              </a:rPr>
              <a:t> </a:t>
            </a:r>
            <a:r>
              <a:rPr lang="tr-TR" dirty="0" smtClean="0">
                <a:latin typeface="Comic Sans MS" pitchFamily="66" charset="0"/>
              </a:rPr>
              <a:t>kordaki </a:t>
            </a:r>
            <a:r>
              <a:rPr lang="tr-TR" dirty="0" err="1" smtClean="0">
                <a:latin typeface="Comic Sans MS" pitchFamily="66" charset="0"/>
              </a:rPr>
              <a:t>inflamasyonu</a:t>
            </a:r>
            <a:r>
              <a:rPr lang="tr-TR" dirty="0" smtClean="0">
                <a:latin typeface="Comic Sans MS" pitchFamily="66" charset="0"/>
              </a:rPr>
              <a:t> görüntülememizi sağlayacaktır</a:t>
            </a:r>
          </a:p>
          <a:p>
            <a:pPr marL="285750" indent="-285750">
              <a:buFont typeface="Wingdings" pitchFamily="2" charset="2"/>
              <a:buChar char="ü"/>
            </a:pPr>
            <a:endParaRPr lang="tr-TR" dirty="0" smtClean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tr-TR" dirty="0" err="1" smtClean="0">
                <a:latin typeface="Comic Sans MS" pitchFamily="66" charset="0"/>
              </a:rPr>
              <a:t>Spinal</a:t>
            </a:r>
            <a:r>
              <a:rPr lang="tr-TR" dirty="0" smtClean="0">
                <a:latin typeface="Comic Sans MS" pitchFamily="66" charset="0"/>
              </a:rPr>
              <a:t> kordaki </a:t>
            </a:r>
            <a:r>
              <a:rPr lang="it-IT" dirty="0" smtClean="0">
                <a:latin typeface="Comic Sans MS" pitchFamily="66" charset="0"/>
              </a:rPr>
              <a:t>inflamatuar </a:t>
            </a:r>
            <a:r>
              <a:rPr lang="it-IT" dirty="0">
                <a:latin typeface="Comic Sans MS" pitchFamily="66" charset="0"/>
              </a:rPr>
              <a:t>sureci </a:t>
            </a:r>
            <a:r>
              <a:rPr lang="it-IT" dirty="0" smtClean="0">
                <a:latin typeface="Comic Sans MS" pitchFamily="66" charset="0"/>
              </a:rPr>
              <a:t>d</a:t>
            </a:r>
            <a:r>
              <a:rPr lang="tr-TR" dirty="0" smtClean="0">
                <a:latin typeface="Comic Sans MS" pitchFamily="66" charset="0"/>
              </a:rPr>
              <a:t>eğ</a:t>
            </a:r>
            <a:r>
              <a:rPr lang="it-IT" dirty="0" smtClean="0">
                <a:latin typeface="Comic Sans MS" pitchFamily="66" charset="0"/>
              </a:rPr>
              <a:t>erlendirmenin di</a:t>
            </a:r>
            <a:r>
              <a:rPr lang="tr-TR" dirty="0" smtClean="0">
                <a:latin typeface="Comic Sans MS" pitchFamily="66" charset="0"/>
              </a:rPr>
              <a:t>ğ</a:t>
            </a:r>
            <a:r>
              <a:rPr lang="it-IT" dirty="0" smtClean="0">
                <a:latin typeface="Comic Sans MS" pitchFamily="66" charset="0"/>
              </a:rPr>
              <a:t>er </a:t>
            </a:r>
            <a:r>
              <a:rPr lang="it-IT" dirty="0">
                <a:latin typeface="Comic Sans MS" pitchFamily="66" charset="0"/>
              </a:rPr>
              <a:t>bir yolu da </a:t>
            </a:r>
            <a:r>
              <a:rPr lang="it-IT" dirty="0" smtClean="0">
                <a:latin typeface="Comic Sans MS" pitchFamily="66" charset="0"/>
              </a:rPr>
              <a:t>lomber</a:t>
            </a:r>
            <a:r>
              <a:rPr lang="tr-TR" dirty="0" smtClean="0">
                <a:latin typeface="Comic Sans MS" pitchFamily="66" charset="0"/>
              </a:rPr>
              <a:t> ponksiyondur</a:t>
            </a:r>
            <a:endParaRPr lang="tr-T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4366"/>
      </p:ext>
    </p:extLst>
  </p:cSld>
  <p:clrMapOvr>
    <a:masterClrMapping/>
  </p:clrMapOvr>
</p:sld>
</file>

<file path=ppt/theme/theme1.xml><?xml version="1.0" encoding="utf-8"?>
<a:theme xmlns:a="http://schemas.openxmlformats.org/drawingml/2006/main" name="Bileşik">
  <a:themeElements>
    <a:clrScheme name="Bileşik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Bileşik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ileşi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567</TotalTime>
  <Words>520</Words>
  <Application>Microsoft Office PowerPoint</Application>
  <PresentationFormat>Ekran Gösterisi (4:3)</PresentationFormat>
  <Paragraphs>155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Bileşik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Karakas</dc:creator>
  <cp:lastModifiedBy>Win7</cp:lastModifiedBy>
  <cp:revision>51</cp:revision>
  <dcterms:created xsi:type="dcterms:W3CDTF">2017-07-03T12:08:02Z</dcterms:created>
  <dcterms:modified xsi:type="dcterms:W3CDTF">2017-07-07T10:56:03Z</dcterms:modified>
</cp:coreProperties>
</file>