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2" r:id="rId1"/>
  </p:sldMasterIdLst>
  <p:notesMasterIdLst>
    <p:notesMasterId r:id="rId70"/>
  </p:notesMasterIdLst>
  <p:sldIdLst>
    <p:sldId id="256" r:id="rId2"/>
    <p:sldId id="318" r:id="rId3"/>
    <p:sldId id="325" r:id="rId4"/>
    <p:sldId id="326" r:id="rId5"/>
    <p:sldId id="341" r:id="rId6"/>
    <p:sldId id="343" r:id="rId7"/>
    <p:sldId id="342" r:id="rId8"/>
    <p:sldId id="340" r:id="rId9"/>
    <p:sldId id="344" r:id="rId10"/>
    <p:sldId id="323" r:id="rId11"/>
    <p:sldId id="320" r:id="rId12"/>
    <p:sldId id="345" r:id="rId13"/>
    <p:sldId id="321" r:id="rId14"/>
    <p:sldId id="351" r:id="rId15"/>
    <p:sldId id="324" r:id="rId16"/>
    <p:sldId id="278" r:id="rId17"/>
    <p:sldId id="346" r:id="rId18"/>
    <p:sldId id="400" r:id="rId19"/>
    <p:sldId id="347" r:id="rId20"/>
    <p:sldId id="349" r:id="rId21"/>
    <p:sldId id="350" r:id="rId22"/>
    <p:sldId id="348" r:id="rId23"/>
    <p:sldId id="398" r:id="rId24"/>
    <p:sldId id="397" r:id="rId25"/>
    <p:sldId id="399" r:id="rId26"/>
    <p:sldId id="401" r:id="rId27"/>
    <p:sldId id="286" r:id="rId28"/>
    <p:sldId id="281" r:id="rId29"/>
    <p:sldId id="289" r:id="rId30"/>
    <p:sldId id="290" r:id="rId31"/>
    <p:sldId id="302" r:id="rId32"/>
    <p:sldId id="384" r:id="rId33"/>
    <p:sldId id="395" r:id="rId34"/>
    <p:sldId id="386" r:id="rId35"/>
    <p:sldId id="387" r:id="rId36"/>
    <p:sldId id="388" r:id="rId37"/>
    <p:sldId id="389" r:id="rId38"/>
    <p:sldId id="390" r:id="rId39"/>
    <p:sldId id="396" r:id="rId40"/>
    <p:sldId id="391" r:id="rId41"/>
    <p:sldId id="392" r:id="rId42"/>
    <p:sldId id="393" r:id="rId43"/>
    <p:sldId id="353" r:id="rId44"/>
    <p:sldId id="354" r:id="rId45"/>
    <p:sldId id="380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5" r:id="rId56"/>
    <p:sldId id="364" r:id="rId57"/>
    <p:sldId id="367" r:id="rId58"/>
    <p:sldId id="368" r:id="rId59"/>
    <p:sldId id="369" r:id="rId60"/>
    <p:sldId id="370" r:id="rId61"/>
    <p:sldId id="371" r:id="rId62"/>
    <p:sldId id="374" r:id="rId63"/>
    <p:sldId id="375" r:id="rId64"/>
    <p:sldId id="376" r:id="rId65"/>
    <p:sldId id="377" r:id="rId66"/>
    <p:sldId id="378" r:id="rId67"/>
    <p:sldId id="381" r:id="rId68"/>
    <p:sldId id="40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08" autoAdjust="0"/>
  </p:normalViewPr>
  <p:slideViewPr>
    <p:cSldViewPr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61115-71EC-4241-897C-3D5C689ADE0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FC45B-5AE6-4060-A1B4-813E3FA6F9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94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Sabahın erken saatlerinde TSH değeri en yüksek bulunurken, gece TSH konsantrasyonu düşme eğilimi gösterir</a:t>
            </a:r>
          </a:p>
          <a:p>
            <a:r>
              <a:rPr lang="tr-TR" dirty="0"/>
              <a:t>Bu durum tedavi kararlarını etkileyebilecek kadar önemlidir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67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Gebelerde ve </a:t>
            </a:r>
            <a:r>
              <a:rPr lang="tr-TR" dirty="0" err="1"/>
              <a:t>fertilite</a:t>
            </a:r>
            <a:r>
              <a:rPr lang="tr-TR" dirty="0"/>
              <a:t> beklentisi olanlarda bu süreç beklenmez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94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13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 doz değiştirildikten sonra yeni ölçüm için 6-8 hafta beklenmesi uygundur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07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Böylece, düşük </a:t>
            </a:r>
            <a:r>
              <a:rPr lang="tr-TR" dirty="0" err="1"/>
              <a:t>tutulumlu</a:t>
            </a:r>
            <a:r>
              <a:rPr lang="tr-TR" dirty="0"/>
              <a:t> </a:t>
            </a:r>
            <a:r>
              <a:rPr lang="tr-TR" dirty="0" err="1"/>
              <a:t>tirotoksikozu</a:t>
            </a:r>
            <a:r>
              <a:rPr lang="tr-TR" dirty="0"/>
              <a:t> (</a:t>
            </a:r>
            <a:r>
              <a:rPr lang="tr-TR" dirty="0" err="1"/>
              <a:t>tiroiditler</a:t>
            </a:r>
            <a:r>
              <a:rPr lang="tr-TR" dirty="0"/>
              <a:t>, </a:t>
            </a:r>
            <a:r>
              <a:rPr lang="tr-TR" dirty="0" err="1"/>
              <a:t>egzojen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hormon kullanımı) normal- yüksek </a:t>
            </a:r>
            <a:r>
              <a:rPr lang="tr-TR" dirty="0" err="1"/>
              <a:t>tutulumlu</a:t>
            </a:r>
            <a:r>
              <a:rPr lang="tr-TR" dirty="0"/>
              <a:t> </a:t>
            </a:r>
            <a:r>
              <a:rPr lang="tr-TR" dirty="0" err="1"/>
              <a:t>hipertiroididen</a:t>
            </a:r>
            <a:r>
              <a:rPr lang="tr-TR" dirty="0"/>
              <a:t> (</a:t>
            </a:r>
            <a:r>
              <a:rPr lang="tr-TR" dirty="0" err="1"/>
              <a:t>Graves</a:t>
            </a:r>
            <a:r>
              <a:rPr lang="tr-TR" dirty="0"/>
              <a:t> hastalığı, TMNG, TA) ayırmak mümkün olabilir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63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Erkek cinsiyet, ileri yaş çocukluk dönemi ve &lt;30 yaş </a:t>
            </a:r>
            <a:r>
              <a:rPr lang="tr-TR" dirty="0" err="1"/>
              <a:t>malignite</a:t>
            </a:r>
            <a:r>
              <a:rPr lang="tr-TR" dirty="0"/>
              <a:t> için risk faktörleri  </a:t>
            </a:r>
          </a:p>
          <a:p>
            <a:r>
              <a:rPr lang="tr-TR" dirty="0"/>
              <a:t>Ailede </a:t>
            </a:r>
            <a:r>
              <a:rPr lang="tr-TR" dirty="0" err="1"/>
              <a:t>medüller</a:t>
            </a:r>
            <a:r>
              <a:rPr lang="tr-TR" dirty="0"/>
              <a:t> veya </a:t>
            </a:r>
            <a:r>
              <a:rPr lang="tr-TR" dirty="0" err="1"/>
              <a:t>diferansiye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ca</a:t>
            </a:r>
            <a:r>
              <a:rPr lang="tr-TR" dirty="0"/>
              <a:t> öyküsü veya ailede MEN gibi </a:t>
            </a:r>
            <a:r>
              <a:rPr lang="tr-TR" dirty="0" err="1"/>
              <a:t>tiroid</a:t>
            </a:r>
            <a:r>
              <a:rPr lang="tr-TR" dirty="0"/>
              <a:t> kanser sendromu öyküsü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76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Sert, çevre dokulara fiske nodül, vokal </a:t>
            </a:r>
            <a:r>
              <a:rPr lang="tr-TR" sz="1200" dirty="0" err="1"/>
              <a:t>kord</a:t>
            </a:r>
            <a:r>
              <a:rPr lang="tr-TR" sz="1200" dirty="0"/>
              <a:t> paralizisi, </a:t>
            </a:r>
            <a:r>
              <a:rPr lang="tr-TR" sz="1200" dirty="0" err="1"/>
              <a:t>servikal</a:t>
            </a:r>
            <a:r>
              <a:rPr lang="tr-TR" sz="1200" dirty="0"/>
              <a:t> </a:t>
            </a:r>
            <a:r>
              <a:rPr lang="tr-TR" sz="1200" dirty="0" err="1"/>
              <a:t>lateral</a:t>
            </a:r>
            <a:r>
              <a:rPr lang="tr-TR" sz="1200" dirty="0"/>
              <a:t> </a:t>
            </a:r>
            <a:r>
              <a:rPr lang="tr-TR" sz="1200" dirty="0" err="1"/>
              <a:t>lenfadenopati</a:t>
            </a:r>
            <a:r>
              <a:rPr lang="tr-TR" sz="1200" dirty="0"/>
              <a:t> (LAP) varlığı, bası bulguları </a:t>
            </a:r>
            <a:r>
              <a:rPr lang="tr-TR" sz="1200" dirty="0" err="1"/>
              <a:t>maligniteyi</a:t>
            </a:r>
            <a:r>
              <a:rPr lang="tr-TR" sz="1200" dirty="0"/>
              <a:t> düşündürmelidir</a:t>
            </a:r>
            <a:endParaRPr lang="tr-TR" sz="1200" dirty="0">
              <a:latin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Malign</a:t>
            </a:r>
            <a:r>
              <a:rPr lang="tr-TR" dirty="0"/>
              <a:t> nodül nadiren ağrılı olabilirse de </a:t>
            </a:r>
            <a:r>
              <a:rPr lang="tr-TR" dirty="0" err="1"/>
              <a:t>tiroidde</a:t>
            </a:r>
            <a:r>
              <a:rPr lang="tr-TR" dirty="0"/>
              <a:t> ağrı ve hassasiyetin sık nedenleri, </a:t>
            </a:r>
            <a:r>
              <a:rPr lang="tr-TR" dirty="0" err="1"/>
              <a:t>benign</a:t>
            </a:r>
            <a:r>
              <a:rPr lang="tr-TR" dirty="0"/>
              <a:t> nodüller içine kanama ve </a:t>
            </a:r>
            <a:r>
              <a:rPr lang="tr-TR" dirty="0" err="1"/>
              <a:t>subakut</a:t>
            </a:r>
            <a:r>
              <a:rPr lang="tr-TR" dirty="0"/>
              <a:t> </a:t>
            </a:r>
            <a:r>
              <a:rPr lang="tr-TR" dirty="0" err="1"/>
              <a:t>tiroiditlerdir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C45B-5AE6-4060-A1B4-813E3FA6F90D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87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24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07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0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21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49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2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31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48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70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56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29462A-DD3D-4657-A784-E4981AD7978F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96AEC5-2320-46EE-A499-35E5C2FB7FF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0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iagnostic-approach-to-and-treatment-of-thyroid-nodules/abstract/84" TargetMode="External"/><Relationship Id="rId2" Type="http://schemas.openxmlformats.org/officeDocument/2006/relationships/hyperlink" Target="https://www.uptodate.com/contents/diagnostic-approach-to-and-treat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diagnostic-approach-to-and-treatment-of-thyroid-nodules/abstract/8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1124743"/>
            <a:ext cx="7175351" cy="1368153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Tiroid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Hastalıklarına Yaklaşım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8712" cy="115212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KTÜ TIP FAKÜLTESİ AİLE HEKİMLİĞİ ABD.</a:t>
            </a:r>
          </a:p>
          <a:p>
            <a:r>
              <a:rPr lang="tr-TR" dirty="0"/>
              <a:t>ARAŞ. GÖR. DR. KEVSER AYAR</a:t>
            </a:r>
          </a:p>
          <a:p>
            <a:r>
              <a:rPr lang="tr-TR" dirty="0"/>
              <a:t>26.03.2019</a:t>
            </a:r>
          </a:p>
        </p:txBody>
      </p:sp>
    </p:spTree>
    <p:extLst>
      <p:ext uri="{BB962C8B-B14F-4D97-AF65-F5344CB8AC3E}">
        <p14:creationId xmlns:p14="http://schemas.microsoft.com/office/powerpoint/2010/main" val="15253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59" y="286605"/>
            <a:ext cx="7543801" cy="1342196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Primer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Hipotiroidi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dirty="0"/>
              <a:t>Kronik </a:t>
            </a:r>
            <a:r>
              <a:rPr lang="tr-TR" dirty="0" err="1"/>
              <a:t>otoimmün</a:t>
            </a:r>
            <a:r>
              <a:rPr lang="tr-TR" dirty="0"/>
              <a:t> </a:t>
            </a:r>
            <a:r>
              <a:rPr lang="tr-TR" dirty="0" err="1"/>
              <a:t>tiroidit</a:t>
            </a:r>
            <a:r>
              <a:rPr lang="tr-TR" dirty="0"/>
              <a:t> (</a:t>
            </a:r>
            <a:r>
              <a:rPr lang="tr-TR" dirty="0" err="1"/>
              <a:t>Hashimoto</a:t>
            </a:r>
            <a:r>
              <a:rPr lang="tr-TR" dirty="0"/>
              <a:t> </a:t>
            </a:r>
            <a:r>
              <a:rPr lang="tr-TR" dirty="0" err="1"/>
              <a:t>tirodit</a:t>
            </a:r>
            <a:r>
              <a:rPr lang="tr-TR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</a:t>
            </a:r>
            <a:r>
              <a:rPr lang="tr-TR" dirty="0" err="1"/>
              <a:t>Tiroid</a:t>
            </a:r>
            <a:r>
              <a:rPr lang="tr-TR" dirty="0"/>
              <a:t> cerrahisi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RAI veya boyuna radyasyon tedavisi sonrası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Ciddi İE veya iyot fazlalığı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İlaçlar(</a:t>
            </a:r>
            <a:r>
              <a:rPr lang="tr-TR" dirty="0" err="1"/>
              <a:t>Tiyonamidler</a:t>
            </a:r>
            <a:r>
              <a:rPr lang="tr-TR" dirty="0"/>
              <a:t>, lityum, </a:t>
            </a:r>
            <a:r>
              <a:rPr lang="tr-TR" dirty="0" err="1"/>
              <a:t>amiodaron</a:t>
            </a:r>
            <a:r>
              <a:rPr lang="tr-TR" dirty="0"/>
              <a:t> vb.)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</a:t>
            </a:r>
            <a:r>
              <a:rPr lang="tr-TR" dirty="0" err="1"/>
              <a:t>Tiroidit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 Doğumsal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agenezisi</a:t>
            </a:r>
            <a:r>
              <a:rPr lang="tr-TR" dirty="0"/>
              <a:t>, </a:t>
            </a:r>
            <a:r>
              <a:rPr lang="tr-TR" dirty="0" err="1"/>
              <a:t>disgenezisi</a:t>
            </a:r>
            <a:r>
              <a:rPr lang="tr-TR" dirty="0"/>
              <a:t> veya </a:t>
            </a:r>
            <a:r>
              <a:rPr lang="tr-TR" dirty="0" err="1"/>
              <a:t>tiroid</a:t>
            </a:r>
            <a:r>
              <a:rPr lang="tr-TR" dirty="0"/>
              <a:t> hormon sentezinde kusurlar</a:t>
            </a:r>
          </a:p>
        </p:txBody>
      </p:sp>
    </p:spTree>
    <p:extLst>
      <p:ext uri="{BB962C8B-B14F-4D97-AF65-F5344CB8AC3E}">
        <p14:creationId xmlns:p14="http://schemas.microsoft.com/office/powerpoint/2010/main" val="209754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01752" y="286605"/>
            <a:ext cx="8065008" cy="119818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Hipotiroidi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/Klinik/Belirtiler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77240" y="1196752"/>
            <a:ext cx="3563112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Halsizlik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Yorgunluk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Kolay üşüme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Efor </a:t>
            </a:r>
            <a:r>
              <a:rPr lang="tr-TR" sz="2400" dirty="0" err="1"/>
              <a:t>dispnesi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Kilo alma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Algılama zorluğu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Unutkanlık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Kabızlık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Büyüme gecikmesi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El ve ayak içlerinin portakal rengi görünüm alması</a:t>
            </a:r>
          </a:p>
          <a:p>
            <a:endParaRPr lang="tr-TR" sz="3100" dirty="0">
              <a:solidFill>
                <a:schemeClr val="tx1"/>
              </a:solidFill>
            </a:endParaRPr>
          </a:p>
          <a:p>
            <a:pPr lvl="1"/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5004048" y="1196752"/>
            <a:ext cx="3835152" cy="5184576"/>
          </a:xfrm>
        </p:spPr>
        <p:txBody>
          <a:bodyPr>
            <a:normAutofit fontScale="85000" lnSpcReduction="20000"/>
          </a:bodyPr>
          <a:lstStyle/>
          <a:p>
            <a:pPr marL="252000" indent="252000">
              <a:buNone/>
            </a:pP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Cilt kuruluğu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Ses kısıklığı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Ödem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İşitmede azalma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Kas ağrıları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Kramplar, uyuşmalar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Depresyon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/>
              <a:t>Menoraji</a:t>
            </a:r>
            <a:r>
              <a:rPr lang="tr-T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Eklem ağrısı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err="1"/>
              <a:t>Puberte</a:t>
            </a:r>
            <a:r>
              <a:rPr lang="tr-TR" sz="2400" dirty="0"/>
              <a:t> gecikmesi</a:t>
            </a:r>
          </a:p>
        </p:txBody>
      </p:sp>
    </p:spTree>
    <p:extLst>
      <p:ext uri="{BB962C8B-B14F-4D97-AF65-F5344CB8AC3E}">
        <p14:creationId xmlns:p14="http://schemas.microsoft.com/office/powerpoint/2010/main" val="408554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7AF8BC-7853-4E23-BB61-EDB779CA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05"/>
            <a:ext cx="7738110" cy="1270188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Hipotiroidi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/Klinik/Bulgular</a:t>
            </a:r>
            <a:endParaRPr lang="tr-TR" sz="32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41590D-CAC7-4179-9057-3D4F9A7C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4755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Hareketlerde ve konuşmada yavaşlama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Tendon</a:t>
            </a:r>
            <a:r>
              <a:rPr lang="tr-TR" dirty="0"/>
              <a:t> reflekslerinin gevşeme süresinde uzama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Bradikardi</a:t>
            </a:r>
            <a:r>
              <a:rPr lang="tr-T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Karotenemi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Kalın kaba deri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Yüzde şişme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892A7A-CB4F-47AA-B887-CF31519F7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4755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Kaşlarda dökülme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Göz çevresinde ödem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Dilde büyüme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Diastolik</a:t>
            </a:r>
            <a:r>
              <a:rPr lang="tr-TR" dirty="0"/>
              <a:t> hipertansiyon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Pleural</a:t>
            </a:r>
            <a:r>
              <a:rPr lang="tr-TR" dirty="0"/>
              <a:t> ve </a:t>
            </a:r>
            <a:r>
              <a:rPr lang="tr-TR" dirty="0" err="1"/>
              <a:t>perikardiyal</a:t>
            </a:r>
            <a:r>
              <a:rPr lang="tr-TR" dirty="0"/>
              <a:t> </a:t>
            </a:r>
            <a:r>
              <a:rPr lang="tr-TR" dirty="0" err="1"/>
              <a:t>efüzyon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Galaktore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317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808763" y="1628988"/>
            <a:ext cx="4088720" cy="569926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Hipotiroidi</a:t>
            </a:r>
            <a:endParaRPr lang="tr-TR" sz="3200" b="1" dirty="0"/>
          </a:p>
        </p:txBody>
      </p:sp>
      <p:pic>
        <p:nvPicPr>
          <p:cNvPr id="7" name="Resim 6" descr="kişi içeren bir resim&#10;&#10;Açıklama otomatik olarak oluşturuldu">
            <a:extLst>
              <a:ext uri="{FF2B5EF4-FFF2-40B4-BE49-F238E27FC236}">
                <a16:creationId xmlns:a16="http://schemas.microsoft.com/office/drawing/2014/main" id="{CBA72204-5001-425F-889C-5BB492132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1745931"/>
            <a:ext cx="4088720" cy="304609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Hipotiroidi</a:t>
            </a:r>
            <a:r>
              <a:rPr lang="tr-TR" dirty="0"/>
              <a:t>/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, tanısı konmuş vakalarda etiyolojiye yönelik tanı için, Anti-TPO antikoru ölçülmelidir</a:t>
            </a:r>
          </a:p>
          <a:p>
            <a:r>
              <a:rPr lang="tr-TR" dirty="0" err="1"/>
              <a:t>Prognozu</a:t>
            </a:r>
            <a:r>
              <a:rPr lang="tr-TR" dirty="0"/>
              <a:t> belirlemede faydalı olur.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043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C7FADFD-1F12-4840-97D6-06E1D7653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3" y="643466"/>
            <a:ext cx="685577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Hipotiroidi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/>
          </a:p>
          <a:p>
            <a:r>
              <a:rPr lang="tr-TR" dirty="0" err="1"/>
              <a:t>Tiroid</a:t>
            </a:r>
            <a:r>
              <a:rPr lang="tr-TR" dirty="0"/>
              <a:t> muayenesinde patolojik bulgu saptanmışsa USG ile değerlendirme önerilir. </a:t>
            </a:r>
          </a:p>
          <a:p>
            <a:r>
              <a:rPr lang="tr-TR" dirty="0" err="1"/>
              <a:t>Hipotiroidi</a:t>
            </a:r>
            <a:r>
              <a:rPr lang="tr-TR" dirty="0"/>
              <a:t> tanısında USG ve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sintigafisinin</a:t>
            </a:r>
            <a:r>
              <a:rPr lang="tr-TR" dirty="0"/>
              <a:t> yeri yoktur. </a:t>
            </a:r>
          </a:p>
          <a:p>
            <a:r>
              <a:rPr lang="tr-TR" dirty="0"/>
              <a:t>Laboratuvar bulgusu olarak, </a:t>
            </a:r>
            <a:r>
              <a:rPr lang="tr-TR" dirty="0" err="1"/>
              <a:t>hiponatremi</a:t>
            </a:r>
            <a:r>
              <a:rPr lang="tr-TR" dirty="0"/>
              <a:t> (uygunsuz ADH) , </a:t>
            </a:r>
            <a:r>
              <a:rPr lang="tr-TR" dirty="0" err="1"/>
              <a:t>kreatinin</a:t>
            </a:r>
            <a:r>
              <a:rPr lang="tr-TR" dirty="0"/>
              <a:t> yükselmesi, </a:t>
            </a:r>
            <a:r>
              <a:rPr lang="tr-TR" dirty="0" err="1"/>
              <a:t>hiperlipidemi</a:t>
            </a:r>
            <a:r>
              <a:rPr lang="tr-TR" dirty="0"/>
              <a:t>, CPK yüksekliği AST /ALT yüksekliği tabloya eşlik edebilir.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43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Subklinik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Hipotiroidi</a:t>
            </a:r>
            <a:endParaRPr lang="tr-T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 </a:t>
            </a:r>
            <a:r>
              <a:rPr lang="tr-TR" dirty="0" err="1"/>
              <a:t>prevelansı</a:t>
            </a:r>
            <a:r>
              <a:rPr lang="tr-TR" dirty="0"/>
              <a:t>, toplum çalışmalarında %4-15 tir.</a:t>
            </a:r>
          </a:p>
          <a:p>
            <a:r>
              <a:rPr lang="tr-TR" dirty="0"/>
              <a:t>TSH (≥4-5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) </a:t>
            </a:r>
            <a:r>
              <a:rPr lang="tr-TR"/>
              <a:t>ve normal sT4 </a:t>
            </a:r>
            <a:r>
              <a:rPr lang="tr-TR" dirty="0"/>
              <a:t>değerleri varlığında konur.</a:t>
            </a:r>
          </a:p>
          <a:p>
            <a:r>
              <a:rPr lang="tr-TR" dirty="0"/>
              <a:t>TSH değeri 1-3 aylık dönem içinde ölçüm tekrarlanarak TSH yüksekliğinin kalıcı olduğuna karar verilmelidir.</a:t>
            </a:r>
          </a:p>
          <a:p>
            <a:r>
              <a:rPr lang="tr-TR" dirty="0"/>
              <a:t>35 yaş üstü kişilerde her </a:t>
            </a:r>
            <a:r>
              <a:rPr lang="tr-TR" dirty="0">
                <a:solidFill>
                  <a:schemeClr val="accent1"/>
                </a:solidFill>
              </a:rPr>
              <a:t>5 yılda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bir TSH ölçülmelidir.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8512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E6CE2B-3D98-4522-9909-A9869506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605"/>
            <a:ext cx="7738110" cy="1198180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Subklinik</a:t>
            </a:r>
            <a:r>
              <a:rPr lang="tr-TR" sz="3200" b="1" dirty="0"/>
              <a:t> </a:t>
            </a:r>
            <a:r>
              <a:rPr lang="tr-TR" sz="3200" b="1" dirty="0" err="1"/>
              <a:t>Hipotiroidi</a:t>
            </a:r>
            <a:r>
              <a:rPr lang="tr-TR" sz="3200" b="1" dirty="0"/>
              <a:t>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8D333-20FA-4D6A-AD6A-C6AA326F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4863"/>
            <a:ext cx="8515350" cy="39720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Kronik </a:t>
            </a:r>
            <a:r>
              <a:rPr lang="tr-TR" dirty="0" err="1"/>
              <a:t>Tiroidit</a:t>
            </a:r>
            <a:r>
              <a:rPr lang="tr-TR" dirty="0"/>
              <a:t>(</a:t>
            </a:r>
            <a:r>
              <a:rPr lang="tr-TR" dirty="0" err="1"/>
              <a:t>Hashimato</a:t>
            </a:r>
            <a:r>
              <a:rPr lang="tr-TR" dirty="0"/>
              <a:t> </a:t>
            </a:r>
            <a:r>
              <a:rPr lang="tr-TR" dirty="0" err="1"/>
              <a:t>Tiroiditi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Geçirilmiş veya geçirilmekte olan diğer </a:t>
            </a:r>
            <a:r>
              <a:rPr lang="tr-TR" dirty="0" err="1"/>
              <a:t>tiroiditler</a:t>
            </a:r>
            <a:r>
              <a:rPr lang="tr-TR" dirty="0"/>
              <a:t>(</a:t>
            </a:r>
            <a:r>
              <a:rPr lang="tr-TR" dirty="0" err="1"/>
              <a:t>subakut,sessiz,postpartum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bezi hasarı (cerrahi, </a:t>
            </a:r>
            <a:r>
              <a:rPr lang="tr-TR" dirty="0" err="1"/>
              <a:t>postablatif,radyoterapi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İlaçlar (</a:t>
            </a:r>
            <a:r>
              <a:rPr lang="tr-TR" dirty="0" err="1"/>
              <a:t>amiodaron</a:t>
            </a:r>
            <a:r>
              <a:rPr lang="tr-TR" dirty="0"/>
              <a:t>, </a:t>
            </a:r>
            <a:r>
              <a:rPr lang="tr-TR" dirty="0" err="1"/>
              <a:t>radyokontrast</a:t>
            </a:r>
            <a:r>
              <a:rPr lang="tr-TR" dirty="0"/>
              <a:t> ajanlar gibi)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Aşikâr </a:t>
            </a:r>
            <a:r>
              <a:rPr lang="tr-TR" dirty="0" err="1"/>
              <a:t>hipotiroidinin</a:t>
            </a:r>
            <a:r>
              <a:rPr lang="tr-TR" dirty="0"/>
              <a:t> yetersiz </a:t>
            </a:r>
            <a:r>
              <a:rPr lang="tr-TR" dirty="0" err="1"/>
              <a:t>replasmanı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İnfiltratif</a:t>
            </a:r>
            <a:r>
              <a:rPr lang="tr-TR" dirty="0"/>
              <a:t> hastalıklar(</a:t>
            </a:r>
            <a:r>
              <a:rPr lang="tr-TR" dirty="0" err="1"/>
              <a:t>Amiloidoz,Sarkoidoz</a:t>
            </a:r>
            <a:r>
              <a:rPr lang="tr-TR" dirty="0"/>
              <a:t> </a:t>
            </a:r>
            <a:r>
              <a:rPr lang="tr-TR" dirty="0" err="1"/>
              <a:t>vs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Toksik</a:t>
            </a:r>
            <a:r>
              <a:rPr lang="tr-TR" dirty="0"/>
              <a:t> ajanlar(Çevresel)</a:t>
            </a:r>
          </a:p>
        </p:txBody>
      </p:sp>
    </p:spTree>
    <p:extLst>
      <p:ext uri="{BB962C8B-B14F-4D97-AF65-F5344CB8AC3E}">
        <p14:creationId xmlns:p14="http://schemas.microsoft.com/office/powerpoint/2010/main" val="22292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06D936-652B-4BB4-BB76-94B3127A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22D12AD-D701-45B3-8E7F-9C97E8542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543800" cy="3528392"/>
          </a:xfrm>
        </p:spPr>
      </p:pic>
    </p:spTree>
    <p:extLst>
      <p:ext uri="{BB962C8B-B14F-4D97-AF65-F5344CB8AC3E}">
        <p14:creationId xmlns:p14="http://schemas.microsoft.com/office/powerpoint/2010/main" val="303537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A334F3-230B-449A-9488-3253A66A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Subklinik</a:t>
            </a:r>
            <a:r>
              <a:rPr lang="tr-TR" sz="3200" b="1" dirty="0"/>
              <a:t> </a:t>
            </a:r>
            <a:r>
              <a:rPr lang="tr-TR" sz="3200" b="1" dirty="0" err="1"/>
              <a:t>Hipotiroidide</a:t>
            </a:r>
            <a:r>
              <a:rPr lang="tr-TR" sz="3200" b="1" dirty="0"/>
              <a:t> Tedavi Yaklaşımı</a:t>
            </a:r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D65B357-8B4A-446B-A2DB-8BAF185B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886699" cy="4474615"/>
          </a:xfrm>
        </p:spPr>
      </p:pic>
    </p:spTree>
    <p:extLst>
      <p:ext uri="{BB962C8B-B14F-4D97-AF65-F5344CB8AC3E}">
        <p14:creationId xmlns:p14="http://schemas.microsoft.com/office/powerpoint/2010/main" val="14981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tr-TR" dirty="0"/>
              <a:t>Amaç</a:t>
            </a:r>
          </a:p>
          <a:p>
            <a:r>
              <a:rPr lang="tr-TR" dirty="0"/>
              <a:t>Öğrenim Hedefleri</a:t>
            </a:r>
          </a:p>
          <a:p>
            <a:r>
              <a:rPr lang="tr-TR" dirty="0" err="1"/>
              <a:t>Hipotiroidi</a:t>
            </a:r>
            <a:r>
              <a:rPr lang="tr-TR" dirty="0"/>
              <a:t>(Tanı/Klinik/Tedavi)</a:t>
            </a:r>
          </a:p>
          <a:p>
            <a:r>
              <a:rPr lang="tr-TR" dirty="0" err="1">
                <a:solidFill>
                  <a:schemeClr val="tx1"/>
                </a:solidFill>
              </a:rPr>
              <a:t>Hipertiroidi</a:t>
            </a:r>
            <a:r>
              <a:rPr lang="tr-TR" dirty="0">
                <a:solidFill>
                  <a:schemeClr val="tx1"/>
                </a:solidFill>
              </a:rPr>
              <a:t>(Tanı/Klinik/Tedavi)</a:t>
            </a:r>
          </a:p>
          <a:p>
            <a:r>
              <a:rPr lang="tr-TR" dirty="0" err="1"/>
              <a:t>Tiroid</a:t>
            </a:r>
            <a:r>
              <a:rPr lang="tr-TR" dirty="0"/>
              <a:t> Nodülü(</a:t>
            </a:r>
            <a:r>
              <a:rPr lang="tr-TR" dirty="0" err="1"/>
              <a:t>Anamnez</a:t>
            </a:r>
            <a:r>
              <a:rPr lang="tr-TR" dirty="0"/>
              <a:t>/Fizik Muayene/Tanısal Testler)</a:t>
            </a:r>
          </a:p>
          <a:p>
            <a:r>
              <a:rPr lang="tr-TR" dirty="0" err="1"/>
              <a:t>Tiroid</a:t>
            </a:r>
            <a:r>
              <a:rPr lang="tr-TR" dirty="0"/>
              <a:t> Hastalıklarında Sevk Kriterleri</a:t>
            </a:r>
          </a:p>
        </p:txBody>
      </p:sp>
    </p:spTree>
    <p:extLst>
      <p:ext uri="{BB962C8B-B14F-4D97-AF65-F5344CB8AC3E}">
        <p14:creationId xmlns:p14="http://schemas.microsoft.com/office/powerpoint/2010/main" val="187349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DE188B-BCDE-40A5-AE29-AE86C9B3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Subklinik</a:t>
            </a:r>
            <a:r>
              <a:rPr lang="tr-TR" sz="3200" b="1" dirty="0"/>
              <a:t> </a:t>
            </a:r>
            <a:r>
              <a:rPr lang="tr-TR" sz="3200" b="1" dirty="0" err="1"/>
              <a:t>Hipotiroidi</a:t>
            </a:r>
            <a:r>
              <a:rPr lang="tr-TR" sz="3200" b="1" dirty="0"/>
              <a:t> 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912E54-CD62-439F-B575-5958E5B4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LT4 tedavi dozu TSH düzeyi, yaş ve </a:t>
            </a:r>
            <a:r>
              <a:rPr lang="tr-TR" dirty="0" err="1"/>
              <a:t>komorbid</a:t>
            </a:r>
            <a:r>
              <a:rPr lang="tr-TR" dirty="0"/>
              <a:t> hastalık varlığına göre başlanmalıdır. Genellikle 25-75 </a:t>
            </a:r>
            <a:r>
              <a:rPr lang="tr-TR" dirty="0" err="1"/>
              <a:t>mcg</a:t>
            </a:r>
            <a:r>
              <a:rPr lang="tr-TR" dirty="0"/>
              <a:t>/günlük dozlar yeterli olur.</a:t>
            </a:r>
          </a:p>
          <a:p>
            <a:r>
              <a:rPr lang="tr-TR" dirty="0"/>
              <a:t>TSH hedefi yaşa, </a:t>
            </a:r>
            <a:r>
              <a:rPr lang="tr-TR" dirty="0" err="1"/>
              <a:t>komorbid</a:t>
            </a:r>
            <a:r>
              <a:rPr lang="tr-TR" dirty="0"/>
              <a:t> durumlara göre belirlenmelidir.</a:t>
            </a:r>
          </a:p>
          <a:p>
            <a:r>
              <a:rPr lang="tr-TR" dirty="0"/>
              <a:t>Hastaların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hipotiroidilerini</a:t>
            </a:r>
            <a:r>
              <a:rPr lang="tr-TR" dirty="0"/>
              <a:t> tedavi ederken </a:t>
            </a:r>
            <a:r>
              <a:rPr lang="tr-TR" dirty="0" err="1"/>
              <a:t>TSH’lerini</a:t>
            </a:r>
            <a:r>
              <a:rPr lang="tr-TR" dirty="0"/>
              <a:t> baskılamamak gerekir.</a:t>
            </a:r>
          </a:p>
        </p:txBody>
      </p:sp>
    </p:spTree>
    <p:extLst>
      <p:ext uri="{BB962C8B-B14F-4D97-AF65-F5344CB8AC3E}">
        <p14:creationId xmlns:p14="http://schemas.microsoft.com/office/powerpoint/2010/main" val="61081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2AC16A-48E0-4D0C-A932-A9598B6A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6604"/>
            <a:ext cx="7683192" cy="145075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Subklinik</a:t>
            </a:r>
            <a:r>
              <a:rPr lang="tr-TR" sz="3200" b="1" dirty="0"/>
              <a:t> </a:t>
            </a:r>
            <a:r>
              <a:rPr lang="tr-TR" sz="3200" b="1" dirty="0" err="1"/>
              <a:t>Hipotiroidi</a:t>
            </a:r>
            <a:r>
              <a:rPr lang="tr-TR" sz="3200" b="1" dirty="0"/>
              <a:t> Tedavi  Takibi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E6ABFC-3C0D-4260-B824-6F511A13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348880"/>
            <a:ext cx="7543801" cy="352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Genel olarak laboratuvarlar TSH için normal değerlerin sınırlarını 0.35-4.5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arasında vermektedir.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Genç ve orta yaşlılarda 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hedef </a:t>
            </a:r>
            <a:r>
              <a:rPr lang="tr-TR" dirty="0"/>
              <a:t>TSH  0,5-2,5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≥65-70 yaş </a:t>
            </a:r>
            <a:r>
              <a:rPr lang="tr-TR" dirty="0"/>
              <a:t>hedef TSH 3-6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&gt;80-85 yaş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hedef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TSH ≤10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 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Gebelerde ve gebelik planlayanlarda </a:t>
            </a:r>
            <a:r>
              <a:rPr lang="tr-TR" dirty="0"/>
              <a:t>TSH hedefi 0.4-2.5 </a:t>
            </a:r>
            <a:r>
              <a:rPr lang="tr-TR" dirty="0" err="1"/>
              <a:t>mU</a:t>
            </a:r>
            <a:r>
              <a:rPr lang="tr-TR" dirty="0"/>
              <a:t>/ml</a:t>
            </a:r>
          </a:p>
          <a:p>
            <a:pPr marL="0" indent="0">
              <a:buNone/>
            </a:pPr>
            <a:r>
              <a:rPr lang="tr-TR" dirty="0"/>
              <a:t>LT4 başlandıktan sonra hedef değerlere ulaşılıncaya kadar 6-8 haftalık   aralıklarla TSH ölçümü yapılmalı, ardından 6-12 aylık kontroller önerilmelidir.</a:t>
            </a:r>
          </a:p>
        </p:txBody>
      </p:sp>
    </p:spTree>
    <p:extLst>
      <p:ext uri="{BB962C8B-B14F-4D97-AF65-F5344CB8AC3E}">
        <p14:creationId xmlns:p14="http://schemas.microsoft.com/office/powerpoint/2010/main" val="313826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A60A76-FFAC-4E86-9716-D1EE95AB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C5B14A-43EE-43C6-ADC1-DC8C1E61F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45 y kadın hasta</a:t>
            </a:r>
          </a:p>
          <a:p>
            <a:r>
              <a:rPr lang="tr-TR" dirty="0"/>
              <a:t>Aktif şikayeti yok</a:t>
            </a:r>
          </a:p>
          <a:p>
            <a:r>
              <a:rPr lang="tr-TR" dirty="0"/>
              <a:t>Bilinen hastalık yok</a:t>
            </a:r>
          </a:p>
          <a:p>
            <a:r>
              <a:rPr lang="tr-TR" dirty="0"/>
              <a:t>Semptom ve bulgusu yok</a:t>
            </a:r>
          </a:p>
          <a:p>
            <a:pPr marL="0" indent="0">
              <a:buNone/>
            </a:pPr>
            <a:r>
              <a:rPr lang="tr-TR" dirty="0"/>
              <a:t>  TSH:6.5 mu/ml   s T4: 1.1 </a:t>
            </a:r>
            <a:r>
              <a:rPr lang="tr-TR" dirty="0" err="1"/>
              <a:t>ng</a:t>
            </a:r>
            <a:r>
              <a:rPr lang="tr-TR" dirty="0"/>
              <a:t> /dl(N)</a:t>
            </a:r>
          </a:p>
          <a:p>
            <a:r>
              <a:rPr lang="tr-TR" dirty="0"/>
              <a:t>FM: KB:110 /70 </a:t>
            </a:r>
            <a:r>
              <a:rPr lang="tr-TR" dirty="0" err="1"/>
              <a:t>mmhg</a:t>
            </a:r>
            <a:r>
              <a:rPr lang="tr-TR" dirty="0"/>
              <a:t>   VKI : 24 kg/m2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042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8A015A-D692-4CD9-BC49-ACFA5183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57FD9C-AE8D-4361-B925-EB055A5B5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dirty="0"/>
              <a:t>Tanı:???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/>
              <a:t>Ne yaparsınız???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50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3DB907-0181-4ECF-A600-BD991EE3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36711"/>
            <a:ext cx="7543800" cy="64807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9A1EDD-4B0D-4811-8FA9-6EA48343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 ay sonra yapılan kontrol testlerinde</a:t>
            </a:r>
          </a:p>
          <a:p>
            <a:r>
              <a:rPr lang="tr-TR" dirty="0"/>
              <a:t>TSH:7.8 </a:t>
            </a:r>
            <a:r>
              <a:rPr lang="tr-TR" dirty="0" err="1"/>
              <a:t>mU</a:t>
            </a:r>
            <a:r>
              <a:rPr lang="tr-TR" dirty="0"/>
              <a:t>/ml</a:t>
            </a:r>
          </a:p>
          <a:p>
            <a:r>
              <a:rPr lang="tr-TR" dirty="0"/>
              <a:t>sT4: 1 </a:t>
            </a:r>
            <a:r>
              <a:rPr lang="tr-TR" dirty="0" err="1"/>
              <a:t>ng</a:t>
            </a:r>
            <a:r>
              <a:rPr lang="tr-TR" dirty="0"/>
              <a:t>/dl(N)</a:t>
            </a:r>
          </a:p>
          <a:p>
            <a:r>
              <a:rPr lang="tr-TR" dirty="0"/>
              <a:t>Aktif şikayeti yok</a:t>
            </a:r>
          </a:p>
          <a:p>
            <a:r>
              <a:rPr lang="tr-TR" dirty="0"/>
              <a:t>Semptom sorgusunda </a:t>
            </a:r>
            <a:r>
              <a:rPr lang="tr-TR" dirty="0" err="1"/>
              <a:t>halsizlik,yorgunluk</a:t>
            </a:r>
            <a:r>
              <a:rPr lang="tr-TR" dirty="0"/>
              <a:t> mevcut</a:t>
            </a:r>
          </a:p>
          <a:p>
            <a:r>
              <a:rPr lang="tr-TR" dirty="0"/>
              <a:t>Anti TPO(+)</a:t>
            </a:r>
          </a:p>
          <a:p>
            <a:r>
              <a:rPr lang="tr-TR" dirty="0"/>
              <a:t>Ne yaparsınız???</a:t>
            </a:r>
          </a:p>
        </p:txBody>
      </p:sp>
    </p:spTree>
    <p:extLst>
      <p:ext uri="{BB962C8B-B14F-4D97-AF65-F5344CB8AC3E}">
        <p14:creationId xmlns:p14="http://schemas.microsoft.com/office/powerpoint/2010/main" val="54121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9D6028-98B5-4441-8675-A590D823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FC13E2-8E7C-4C01-899E-4AE78FF7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endParaRPr lang="tr-TR" dirty="0"/>
          </a:p>
          <a:p>
            <a:r>
              <a:rPr lang="tr-TR" dirty="0"/>
              <a:t>+</a:t>
            </a:r>
          </a:p>
          <a:p>
            <a:r>
              <a:rPr lang="tr-TR" dirty="0"/>
              <a:t>Semptom varlığı</a:t>
            </a:r>
          </a:p>
          <a:p>
            <a:r>
              <a:rPr lang="tr-TR" dirty="0"/>
              <a:t>+</a:t>
            </a:r>
          </a:p>
          <a:p>
            <a:r>
              <a:rPr lang="tr-TR" dirty="0" err="1"/>
              <a:t>Antitiroid</a:t>
            </a:r>
            <a:r>
              <a:rPr lang="tr-TR" dirty="0"/>
              <a:t> antikor pozitif</a:t>
            </a:r>
          </a:p>
          <a:p>
            <a:endParaRPr lang="tr-TR" dirty="0"/>
          </a:p>
          <a:p>
            <a:r>
              <a:rPr lang="tr-TR" dirty="0" err="1"/>
              <a:t>Levotiroksin</a:t>
            </a:r>
            <a:r>
              <a:rPr lang="tr-TR" dirty="0"/>
              <a:t> </a:t>
            </a:r>
            <a:r>
              <a:rPr lang="tr-TR" dirty="0" err="1"/>
              <a:t>replasman</a:t>
            </a:r>
            <a:r>
              <a:rPr lang="tr-TR" dirty="0"/>
              <a:t> tedavisi başlanmalıdır.</a:t>
            </a:r>
          </a:p>
        </p:txBody>
      </p:sp>
    </p:spTree>
    <p:extLst>
      <p:ext uri="{BB962C8B-B14F-4D97-AF65-F5344CB8AC3E}">
        <p14:creationId xmlns:p14="http://schemas.microsoft.com/office/powerpoint/2010/main" val="33059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7C0EB6-858B-4D9A-97E9-90437796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E70DF7-72E7-45FD-AA67-C138246AC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51 Y erkek hasta</a:t>
            </a:r>
          </a:p>
          <a:p>
            <a:pPr marL="0" indent="0">
              <a:buNone/>
            </a:pPr>
            <a:r>
              <a:rPr lang="tr-TR" dirty="0"/>
              <a:t>Kilo alımı ve halsizlik yakınması mevcut</a:t>
            </a:r>
          </a:p>
          <a:p>
            <a:pPr marL="0" indent="0">
              <a:buNone/>
            </a:pPr>
            <a:r>
              <a:rPr lang="tr-TR" dirty="0"/>
              <a:t>Son 1 yıl içinde iştah artışı ve beslenmesinde değişiklik olmadığı halde 7 kg kilo aldığını ve kilo vermeye direnci olduğunu belirtiyor.</a:t>
            </a:r>
          </a:p>
          <a:p>
            <a:pPr marL="0" indent="0">
              <a:buNone/>
            </a:pPr>
            <a:r>
              <a:rPr lang="tr-TR" dirty="0"/>
              <a:t>Bilinen hastalık yok</a:t>
            </a:r>
          </a:p>
          <a:p>
            <a:pPr marL="0" indent="0">
              <a:buNone/>
            </a:pPr>
            <a:r>
              <a:rPr lang="tr-TR" dirty="0"/>
              <a:t>FM:VKI 31 kg/m2 KB:145/90 </a:t>
            </a:r>
            <a:r>
              <a:rPr lang="tr-TR" dirty="0" err="1"/>
              <a:t>mmhg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TSH 11.3 </a:t>
            </a:r>
            <a:r>
              <a:rPr lang="tr-TR" dirty="0" err="1"/>
              <a:t>mU</a:t>
            </a:r>
            <a:r>
              <a:rPr lang="tr-TR" dirty="0"/>
              <a:t>/ml  sT4:0.9 </a:t>
            </a:r>
            <a:r>
              <a:rPr lang="tr-TR" dirty="0" err="1"/>
              <a:t>ng</a:t>
            </a:r>
            <a:r>
              <a:rPr lang="tr-TR" dirty="0"/>
              <a:t>/dl(N)</a:t>
            </a:r>
          </a:p>
          <a:p>
            <a:pPr marL="0" indent="0">
              <a:buNone/>
            </a:pPr>
            <a:r>
              <a:rPr lang="tr-TR" dirty="0"/>
              <a:t>Anti TPO (-)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Tedavi </a:t>
            </a:r>
            <a:r>
              <a:rPr lang="tr-TR" dirty="0" err="1"/>
              <a:t>başlarmısınız</a:t>
            </a:r>
            <a:r>
              <a:rPr lang="tr-TR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8402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Primer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Aşikar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Hipotirodi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/Tedavi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59" y="2276872"/>
            <a:ext cx="7543801" cy="3592222"/>
          </a:xfrm>
        </p:spPr>
        <p:txBody>
          <a:bodyPr>
            <a:normAutofit/>
          </a:bodyPr>
          <a:lstStyle/>
          <a:p>
            <a:r>
              <a:rPr lang="tr-TR" dirty="0"/>
              <a:t>Ortalama yerine koyma LT4 dozu</a:t>
            </a:r>
            <a:r>
              <a:rPr lang="tr-TR" dirty="0">
                <a:sym typeface="Wingdings" pitchFamily="2" charset="2"/>
              </a:rPr>
              <a:t></a:t>
            </a:r>
            <a:r>
              <a:rPr lang="tr-TR" dirty="0"/>
              <a:t> 1,6 </a:t>
            </a:r>
            <a:r>
              <a:rPr lang="el-GR" dirty="0"/>
              <a:t>μ</a:t>
            </a:r>
            <a:r>
              <a:rPr lang="tr-TR" dirty="0"/>
              <a:t>g/kg </a:t>
            </a:r>
          </a:p>
          <a:p>
            <a:r>
              <a:rPr lang="tr-TR" dirty="0"/>
              <a:t>Başlangıç dozu, hastanın yaşına, </a:t>
            </a:r>
            <a:r>
              <a:rPr lang="tr-TR" dirty="0" err="1"/>
              <a:t>hipotiroidinin</a:t>
            </a:r>
            <a:r>
              <a:rPr lang="tr-TR" dirty="0"/>
              <a:t> süresine, ciddiyetine, birlikte bulunan diğer hastalıklara bağlıdır. </a:t>
            </a:r>
          </a:p>
          <a:p>
            <a:r>
              <a:rPr lang="tr-TR" dirty="0"/>
              <a:t>Yaşı 60 üzerindeki </a:t>
            </a:r>
            <a:r>
              <a:rPr lang="tr-TR" dirty="0" err="1"/>
              <a:t>hipotiroidililerde</a:t>
            </a:r>
            <a:r>
              <a:rPr lang="tr-TR" dirty="0"/>
              <a:t>, koroner kalp hastalığı öyküsü olmayan olgularda başlangıç dozu 50 µg/gün</a:t>
            </a:r>
          </a:p>
          <a:p>
            <a:r>
              <a:rPr lang="tr-TR" dirty="0"/>
              <a:t>Koroner kalp hastalığı varsa başlangıç dozu 12,5-25 µg/gün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964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1368152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Primer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Hipotiroidi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Tedavi Takibi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Doz arttırmak gerekiyorsa 6–8 haftada bir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12.5–25 µg/gün arttırılabilir.</a:t>
            </a:r>
          </a:p>
          <a:p>
            <a:r>
              <a:rPr lang="tr-TR" dirty="0"/>
              <a:t>Hedeflenen TSH ulaşıldıktan sonra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6–12 ayda bir TSH bakılır.</a:t>
            </a:r>
          </a:p>
          <a:p>
            <a:r>
              <a:rPr lang="tr-TR" dirty="0">
                <a:solidFill>
                  <a:schemeClr val="tx1"/>
                </a:solidFill>
              </a:rPr>
              <a:t>Erken TSH takibi yapılması gereken durumlar: </a:t>
            </a:r>
          </a:p>
          <a:p>
            <a:pPr lvl="1"/>
            <a:r>
              <a:rPr lang="tr-TR" dirty="0">
                <a:solidFill>
                  <a:schemeClr val="accent1"/>
                </a:solidFill>
              </a:rPr>
              <a:t>Cerrahi</a:t>
            </a:r>
          </a:p>
          <a:p>
            <a:pPr lvl="1"/>
            <a:r>
              <a:rPr lang="tr-TR" dirty="0">
                <a:solidFill>
                  <a:schemeClr val="accent1"/>
                </a:solidFill>
              </a:rPr>
              <a:t>Gebelik</a:t>
            </a:r>
          </a:p>
          <a:p>
            <a:pPr lvl="1"/>
            <a:r>
              <a:rPr lang="tr-TR" dirty="0">
                <a:solidFill>
                  <a:schemeClr val="accent1"/>
                </a:solidFill>
              </a:rPr>
              <a:t>Araya giren hastalıklar</a:t>
            </a:r>
          </a:p>
          <a:p>
            <a:pPr lvl="1"/>
            <a:r>
              <a:rPr lang="tr-TR" dirty="0">
                <a:solidFill>
                  <a:schemeClr val="accent1"/>
                </a:solidFill>
              </a:rPr>
              <a:t>İlaç değişimi</a:t>
            </a:r>
          </a:p>
          <a:p>
            <a:pPr lvl="1"/>
            <a:r>
              <a:rPr lang="tr-TR" dirty="0" err="1">
                <a:solidFill>
                  <a:schemeClr val="accent1"/>
                </a:solidFill>
              </a:rPr>
              <a:t>Tiroid</a:t>
            </a:r>
            <a:r>
              <a:rPr lang="tr-TR" dirty="0">
                <a:solidFill>
                  <a:schemeClr val="accent1"/>
                </a:solidFill>
              </a:rPr>
              <a:t> metabolizmasını etkileyen ilaçların kullanımı, </a:t>
            </a:r>
          </a:p>
          <a:p>
            <a:pPr lvl="1"/>
            <a:r>
              <a:rPr lang="tr-TR" dirty="0" err="1">
                <a:solidFill>
                  <a:schemeClr val="accent1"/>
                </a:solidFill>
              </a:rPr>
              <a:t>VKI’de</a:t>
            </a:r>
            <a:r>
              <a:rPr lang="tr-TR" dirty="0">
                <a:solidFill>
                  <a:schemeClr val="accent1"/>
                </a:solidFill>
              </a:rPr>
              <a:t> hızlı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192562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tr-TR" b="1" err="1"/>
              <a:t>Levotiroksin</a:t>
            </a:r>
            <a:r>
              <a:rPr lang="tr-TR" b="1"/>
              <a:t> Kullanımı</a:t>
            </a:r>
          </a:p>
        </p:txBody>
      </p:sp>
      <p:pic>
        <p:nvPicPr>
          <p:cNvPr id="5" name="Resim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9F4C0199-2E0A-4245-A8A8-1B278E313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19797" b="1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>
            <a:extLst>
              <a:ext uri="{FF2B5EF4-FFF2-40B4-BE49-F238E27FC236}">
                <a16:creationId xmlns:a16="http://schemas.microsoft.com/office/drawing/2014/main" id="{388D0A8C-C7D0-4FED-856D-70EED136B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2" b="-4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 err="1"/>
              <a:t>Levotiroksin</a:t>
            </a:r>
            <a:r>
              <a:rPr lang="tr-TR" dirty="0"/>
              <a:t> sabah aç karnına(yemekten en erken 30dk önce) günde tek seferde ezilmeden alınmalıdır. </a:t>
            </a:r>
          </a:p>
          <a:p>
            <a:r>
              <a:rPr lang="tr-TR" dirty="0" err="1"/>
              <a:t>Levotiroksin</a:t>
            </a:r>
            <a:r>
              <a:rPr lang="tr-TR" dirty="0"/>
              <a:t> </a:t>
            </a:r>
            <a:r>
              <a:rPr lang="tr-TR" dirty="0" err="1"/>
              <a:t>prepatları</a:t>
            </a:r>
            <a:r>
              <a:rPr lang="tr-TR" dirty="0"/>
              <a:t> aynı dozlarda, ayni tedavi edici etkinliği göstermediği için, tedaviye ayni preparatla devam etmek önemlidir.</a:t>
            </a:r>
          </a:p>
          <a:p>
            <a:r>
              <a:rPr lang="tr-TR" dirty="0"/>
              <a:t>Ticari Preparat değişikliğinde dozun yeterli olup olmadığı 6–8 hafta içinde kontrol edilmelidir. </a:t>
            </a:r>
          </a:p>
          <a:p>
            <a:endParaRPr lang="tr-T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924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Tiroid</a:t>
            </a:r>
            <a:r>
              <a:rPr lang="tr-TR" dirty="0"/>
              <a:t> Hastalıklarına yaklaşım konusunda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2551084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Levotiroksin</a:t>
            </a:r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 Kullanımı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Tiroid</a:t>
            </a:r>
            <a:r>
              <a:rPr lang="tr-TR" dirty="0"/>
              <a:t> hormonu ile birlikte demir sülfat, kalsiyum karbonat gibi ilaçlar kullanılacaksa en az 4 saat ara bırakılmalıdır. </a:t>
            </a:r>
          </a:p>
          <a:p>
            <a:r>
              <a:rPr lang="tr-TR" dirty="0"/>
              <a:t>Santral </a:t>
            </a:r>
            <a:r>
              <a:rPr lang="tr-TR" dirty="0" err="1"/>
              <a:t>hipotiroidili</a:t>
            </a:r>
            <a:r>
              <a:rPr lang="tr-TR" dirty="0"/>
              <a:t> olgularda, adrenal yetmezlik de tabloya eşlik ediyorsa önce mutlaka </a:t>
            </a:r>
            <a:r>
              <a:rPr lang="tr-TR" dirty="0" err="1"/>
              <a:t>glukokortikoid</a:t>
            </a:r>
            <a:r>
              <a:rPr lang="tr-TR" dirty="0"/>
              <a:t> </a:t>
            </a:r>
            <a:r>
              <a:rPr lang="tr-TR" dirty="0" err="1"/>
              <a:t>replasmanı</a:t>
            </a:r>
            <a:r>
              <a:rPr lang="tr-TR" dirty="0"/>
              <a:t> verilmeli, sonra </a:t>
            </a:r>
            <a:r>
              <a:rPr lang="tr-TR" dirty="0" err="1"/>
              <a:t>tiroid</a:t>
            </a:r>
            <a:r>
              <a:rPr lang="tr-TR" dirty="0"/>
              <a:t> hormonu başlanmalıdır.</a:t>
            </a:r>
          </a:p>
        </p:txBody>
      </p:sp>
    </p:spTree>
    <p:extLst>
      <p:ext uri="{BB962C8B-B14F-4D97-AF65-F5344CB8AC3E}">
        <p14:creationId xmlns:p14="http://schemas.microsoft.com/office/powerpoint/2010/main" val="3909516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86604"/>
            <a:ext cx="7899216" cy="1450757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Hipertiroidi</a:t>
            </a:r>
            <a:endParaRPr lang="tr-T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916832"/>
            <a:ext cx="8194112" cy="4680520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 err="1"/>
              <a:t>Subklinik</a:t>
            </a:r>
            <a:r>
              <a:rPr lang="tr-TR" b="1" dirty="0"/>
              <a:t> </a:t>
            </a:r>
            <a:r>
              <a:rPr lang="tr-TR" b="1" dirty="0" err="1"/>
              <a:t>hipertiroidi</a:t>
            </a:r>
            <a:r>
              <a:rPr lang="tr-TR" dirty="0" err="1"/>
              <a:t>:Baskılanmış</a:t>
            </a:r>
            <a:r>
              <a:rPr lang="tr-TR" dirty="0"/>
              <a:t> TSH(&lt;0.4 </a:t>
            </a:r>
            <a:r>
              <a:rPr lang="tr-TR" dirty="0" err="1"/>
              <a:t>mU</a:t>
            </a:r>
            <a:r>
              <a:rPr lang="tr-TR" dirty="0"/>
              <a:t>/ml)ile birlikte  normal sT3 ve sT4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/>
              <a:t>Aşikar </a:t>
            </a:r>
            <a:r>
              <a:rPr lang="tr-TR" b="1" dirty="0" err="1"/>
              <a:t>hipertiroidi</a:t>
            </a:r>
            <a:r>
              <a:rPr lang="tr-TR" dirty="0"/>
              <a:t>: Baskılanmış TSH, yüksek sT4 ve/veya sT3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dirty="0" err="1"/>
              <a:t>Tirotoksikoz</a:t>
            </a:r>
            <a:r>
              <a:rPr lang="tr-TR" b="1" dirty="0"/>
              <a:t>: </a:t>
            </a:r>
            <a:r>
              <a:rPr lang="tr-TR" dirty="0"/>
              <a:t>Baskılı</a:t>
            </a:r>
            <a:r>
              <a:rPr lang="tr-TR" b="1" dirty="0"/>
              <a:t> </a:t>
            </a:r>
            <a:r>
              <a:rPr lang="tr-TR" dirty="0"/>
              <a:t>TSH (&lt;0.1mU/ml) </a:t>
            </a:r>
            <a:r>
              <a:rPr lang="en-US" dirty="0" err="1"/>
              <a:t>yüksek</a:t>
            </a:r>
            <a:r>
              <a:rPr lang="en-US" dirty="0"/>
              <a:t> sT4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sT3</a:t>
            </a:r>
            <a:r>
              <a:rPr lang="tr-TR" dirty="0"/>
              <a:t> durumudur.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332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B7947C-B791-455C-A3DB-DF740786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6605"/>
            <a:ext cx="7683192" cy="910148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Hipertiroidi</a:t>
            </a:r>
            <a:r>
              <a:rPr lang="tr-TR" sz="3200" b="1" dirty="0"/>
              <a:t> Nedenleri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141CBC-89F9-4E17-9B38-CE48C98C0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46051"/>
            <a:ext cx="3720942" cy="659023"/>
          </a:xfrm>
        </p:spPr>
        <p:txBody>
          <a:bodyPr>
            <a:normAutofit lnSpcReduction="10000"/>
          </a:bodyPr>
          <a:lstStyle/>
          <a:p>
            <a:r>
              <a:rPr lang="tr-TR" cap="none" dirty="0">
                <a:solidFill>
                  <a:schemeClr val="accent1">
                    <a:lumMod val="75000"/>
                  </a:schemeClr>
                </a:solidFill>
              </a:rPr>
              <a:t>Normal veya artmış RAI tutulumu ile ilişkili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1D186C-7E8C-4F59-B1D3-ABFCF7958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582970"/>
          </a:xfrm>
        </p:spPr>
        <p:txBody>
          <a:bodyPr>
            <a:normAutofit fontScale="47500" lnSpcReduction="20000"/>
          </a:bodyPr>
          <a:lstStyle/>
          <a:p>
            <a:r>
              <a:rPr lang="tr-TR" sz="4200" dirty="0" err="1"/>
              <a:t>Graves</a:t>
            </a:r>
            <a:r>
              <a:rPr lang="tr-TR" sz="4200" dirty="0"/>
              <a:t> hastalığı  </a:t>
            </a:r>
          </a:p>
          <a:p>
            <a:r>
              <a:rPr lang="tr-TR" sz="4200" dirty="0" err="1"/>
              <a:t>Toksik</a:t>
            </a:r>
            <a:r>
              <a:rPr lang="tr-TR" sz="4200" dirty="0"/>
              <a:t> </a:t>
            </a:r>
            <a:r>
              <a:rPr lang="tr-TR" sz="4200" dirty="0" err="1"/>
              <a:t>mul</a:t>
            </a:r>
            <a:r>
              <a:rPr lang="tr-TR" sz="4200" dirty="0"/>
              <a:t>= </a:t>
            </a:r>
            <a:r>
              <a:rPr lang="tr-TR" sz="4200" dirty="0" err="1"/>
              <a:t>nodüler</a:t>
            </a:r>
            <a:r>
              <a:rPr lang="tr-TR" sz="4200" dirty="0"/>
              <a:t> guatr (TMNG)</a:t>
            </a:r>
          </a:p>
          <a:p>
            <a:r>
              <a:rPr lang="tr-TR" sz="4200" dirty="0" err="1"/>
              <a:t>Toksik</a:t>
            </a:r>
            <a:r>
              <a:rPr lang="tr-TR" sz="4200" dirty="0"/>
              <a:t> adenom (TA) </a:t>
            </a:r>
          </a:p>
          <a:p>
            <a:r>
              <a:rPr lang="tr-TR" sz="4200" dirty="0" err="1"/>
              <a:t>Koriyonik</a:t>
            </a:r>
            <a:r>
              <a:rPr lang="tr-TR" sz="4200" dirty="0"/>
              <a:t> </a:t>
            </a:r>
            <a:r>
              <a:rPr lang="tr-TR" sz="4200" dirty="0" err="1"/>
              <a:t>gonodotropin</a:t>
            </a:r>
            <a:r>
              <a:rPr lang="tr-TR" sz="4200" dirty="0"/>
              <a:t> hormon artışına bağlı nedenler </a:t>
            </a:r>
          </a:p>
          <a:p>
            <a:r>
              <a:rPr lang="tr-TR" sz="4200" dirty="0" err="1"/>
              <a:t>Trofoblastik</a:t>
            </a:r>
            <a:r>
              <a:rPr lang="tr-TR" sz="4200" dirty="0"/>
              <a:t> hastalıklar (</a:t>
            </a:r>
            <a:r>
              <a:rPr lang="tr-TR" sz="4200" dirty="0" err="1"/>
              <a:t>koriyokarsinom</a:t>
            </a:r>
            <a:r>
              <a:rPr lang="tr-TR" sz="4200" dirty="0"/>
              <a:t>, </a:t>
            </a:r>
            <a:r>
              <a:rPr lang="tr-TR" sz="4200" dirty="0" err="1"/>
              <a:t>mol</a:t>
            </a:r>
            <a:r>
              <a:rPr lang="tr-TR" sz="4200" dirty="0"/>
              <a:t> </a:t>
            </a:r>
            <a:r>
              <a:rPr lang="tr-TR" sz="4200" dirty="0" err="1"/>
              <a:t>hidatiform</a:t>
            </a:r>
            <a:r>
              <a:rPr lang="tr-TR" sz="4200" dirty="0"/>
              <a:t>) </a:t>
            </a:r>
          </a:p>
          <a:p>
            <a:r>
              <a:rPr lang="tr-TR" sz="4200" dirty="0" err="1"/>
              <a:t>Gestasyonel</a:t>
            </a:r>
            <a:r>
              <a:rPr lang="tr-TR" sz="4200" dirty="0"/>
              <a:t> </a:t>
            </a:r>
            <a:r>
              <a:rPr lang="tr-TR" sz="4200" dirty="0" err="1"/>
              <a:t>hipertiroidizm</a:t>
            </a:r>
            <a:r>
              <a:rPr lang="tr-TR" sz="4200" dirty="0"/>
              <a:t> </a:t>
            </a:r>
          </a:p>
          <a:p>
            <a:r>
              <a:rPr lang="tr-TR" sz="4200" dirty="0"/>
              <a:t>TSH salgılayan hipofiz adenomu </a:t>
            </a:r>
          </a:p>
          <a:p>
            <a:r>
              <a:rPr lang="tr-TR" sz="4200" dirty="0" err="1"/>
              <a:t>Tiroid</a:t>
            </a:r>
            <a:r>
              <a:rPr lang="tr-TR" sz="4200" dirty="0"/>
              <a:t> hormon direnci</a:t>
            </a:r>
          </a:p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EF614E9-0653-4248-AE71-F0DFD01EF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358812"/>
          </a:xfrm>
        </p:spPr>
        <p:txBody>
          <a:bodyPr>
            <a:normAutofit lnSpcReduction="10000"/>
          </a:bodyPr>
          <a:lstStyle/>
          <a:p>
            <a:r>
              <a:rPr lang="tr-TR" cap="none" dirty="0">
                <a:solidFill>
                  <a:schemeClr val="accent1">
                    <a:lumMod val="75000"/>
                  </a:schemeClr>
                </a:solidFill>
              </a:rPr>
              <a:t>Azalmış RAI tutulumu ile ilişkili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E266E3-DA27-4ED2-A55B-EE5509C28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8024" y="2505074"/>
            <a:ext cx="3578736" cy="3804246"/>
          </a:xfrm>
        </p:spPr>
        <p:txBody>
          <a:bodyPr>
            <a:noAutofit/>
          </a:bodyPr>
          <a:lstStyle/>
          <a:p>
            <a:r>
              <a:rPr lang="tr-TR" dirty="0"/>
              <a:t>Sessiz </a:t>
            </a:r>
            <a:r>
              <a:rPr lang="tr-TR" dirty="0" err="1"/>
              <a:t>tiroidit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/>
              <a:t>Hashitoksikozis</a:t>
            </a:r>
            <a:r>
              <a:rPr lang="tr-TR" dirty="0"/>
              <a:t> </a:t>
            </a:r>
          </a:p>
          <a:p>
            <a:r>
              <a:rPr lang="tr-TR" dirty="0" err="1"/>
              <a:t>Subakut</a:t>
            </a:r>
            <a:r>
              <a:rPr lang="tr-TR" dirty="0"/>
              <a:t> </a:t>
            </a:r>
            <a:r>
              <a:rPr lang="tr-TR" dirty="0" err="1"/>
              <a:t>tiroidit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/>
              <a:t>Palpasyon</a:t>
            </a:r>
            <a:r>
              <a:rPr lang="tr-TR" dirty="0"/>
              <a:t> </a:t>
            </a:r>
            <a:r>
              <a:rPr lang="tr-TR" dirty="0" err="1"/>
              <a:t>tiroiditi</a:t>
            </a:r>
            <a:r>
              <a:rPr lang="tr-TR" dirty="0"/>
              <a:t> </a:t>
            </a:r>
          </a:p>
          <a:p>
            <a:r>
              <a:rPr lang="tr-TR" dirty="0" err="1"/>
              <a:t>İatrojenik</a:t>
            </a:r>
            <a:r>
              <a:rPr lang="tr-TR" dirty="0"/>
              <a:t> </a:t>
            </a:r>
            <a:r>
              <a:rPr lang="tr-TR" dirty="0" err="1"/>
              <a:t>tirotoksikoz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/>
              <a:t>Egzojen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hormon kullanımı </a:t>
            </a:r>
          </a:p>
          <a:p>
            <a:r>
              <a:rPr lang="tr-TR" dirty="0"/>
              <a:t>Akut </a:t>
            </a:r>
            <a:r>
              <a:rPr lang="tr-TR" dirty="0" err="1"/>
              <a:t>tiroidit</a:t>
            </a:r>
            <a:r>
              <a:rPr lang="tr-TR" dirty="0"/>
              <a:t> </a:t>
            </a:r>
          </a:p>
          <a:p>
            <a:r>
              <a:rPr lang="tr-TR" dirty="0" err="1"/>
              <a:t>Folliküler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kanseri yaygın metastazları</a:t>
            </a:r>
          </a:p>
        </p:txBody>
      </p:sp>
    </p:spTree>
    <p:extLst>
      <p:ext uri="{BB962C8B-B14F-4D97-AF65-F5344CB8AC3E}">
        <p14:creationId xmlns:p14="http://schemas.microsoft.com/office/powerpoint/2010/main" val="378541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970E39-273C-4C3B-9425-7ECA98C8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Hipertiroidi</a:t>
            </a:r>
            <a:r>
              <a:rPr lang="tr-TR" sz="3200" b="1" dirty="0"/>
              <a:t>-Belirtiler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4B8973-9BEE-4824-A6E5-F59181B0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2276872"/>
            <a:ext cx="3703320" cy="35922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Hâlsizlik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Sinirlilik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Çarpıntı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Kilo kaybı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Nefes darlığı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Sıcağa tahammülsüzlük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A538AA8-0F49-4FCD-A567-D1C2CD294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2276872"/>
            <a:ext cx="3703320" cy="35922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</a:t>
            </a:r>
            <a:r>
              <a:rPr lang="tr-TR" dirty="0"/>
              <a:t>İştah artışı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Oligomenore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Terleme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Göz belirtileri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Yumuşak </a:t>
            </a:r>
            <a:r>
              <a:rPr lang="tr-TR" dirty="0" err="1"/>
              <a:t>defekasyon</a:t>
            </a:r>
            <a:r>
              <a:rPr lang="tr-TR" dirty="0"/>
              <a:t> veya  </a:t>
            </a:r>
            <a:r>
              <a:rPr lang="tr-TR" dirty="0" err="1"/>
              <a:t>diyare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3723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00D004-E273-42FF-8C96-970A987F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286604"/>
            <a:ext cx="7550834" cy="145075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Hipertiroidi</a:t>
            </a:r>
            <a:r>
              <a:rPr lang="tr-TR" sz="3200" b="1" dirty="0"/>
              <a:t>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0D829C-C30F-4BB5-B21D-9F7E0F70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88840"/>
            <a:ext cx="7543801" cy="3880254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 İlk yapılacak laboratuvar testi TSH ve sT4 olmalıdır</a:t>
            </a:r>
          </a:p>
          <a:p>
            <a:r>
              <a:rPr lang="tr-TR" dirty="0"/>
              <a:t> sT4 normal bulunduğunda sT3 bakılmalıdır</a:t>
            </a:r>
          </a:p>
          <a:p>
            <a:r>
              <a:rPr lang="tr-TR" dirty="0"/>
              <a:t> Laboratuvar olarak </a:t>
            </a:r>
            <a:r>
              <a:rPr lang="tr-TR" dirty="0" err="1"/>
              <a:t>hipertiroidi</a:t>
            </a:r>
            <a:r>
              <a:rPr lang="tr-TR" dirty="0"/>
              <a:t> tanısının doğrulanması sonrası 99mTc  veya RAI tutulum ölçülmeli ve/veya sintigrafi  yapılmalıdır. </a:t>
            </a:r>
          </a:p>
          <a:p>
            <a:r>
              <a:rPr lang="tr-TR" dirty="0"/>
              <a:t> OİHT düşünüldüğünde anti TPO ölçülmelidir. 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055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AA1AF4-D708-45F4-A95F-05931A34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Hipertiroidi</a:t>
            </a:r>
            <a:r>
              <a:rPr lang="tr-TR" sz="3200" b="1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3E37A0-933A-45CC-BFB8-B49C0791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/>
          <a:lstStyle/>
          <a:p>
            <a:r>
              <a:rPr lang="tr-TR" dirty="0" err="1"/>
              <a:t>Graves</a:t>
            </a:r>
            <a:r>
              <a:rPr lang="tr-TR" dirty="0"/>
              <a:t> hastalığına bağlı </a:t>
            </a:r>
            <a:r>
              <a:rPr lang="tr-TR" dirty="0" err="1"/>
              <a:t>hipertiroidi</a:t>
            </a:r>
            <a:r>
              <a:rPr lang="tr-TR" dirty="0"/>
              <a:t> tedavisinde ATİ, RAI ve cerrahi mevcuttur.</a:t>
            </a:r>
          </a:p>
          <a:p>
            <a:r>
              <a:rPr lang="tr-TR" dirty="0"/>
              <a:t>Her tedavi seçeneğinin olumlu ve olumsuz yanları vardır.</a:t>
            </a:r>
          </a:p>
          <a:p>
            <a:r>
              <a:rPr lang="tr-TR" dirty="0"/>
              <a:t>Bu yöntemler hasta bazında düşünülmeli ve hasta yaşı, ailenin gebelik planlarıyla birlikte düşünülerek hasta ile beraber karar verilmelidir.</a:t>
            </a:r>
          </a:p>
        </p:txBody>
      </p:sp>
    </p:spTree>
    <p:extLst>
      <p:ext uri="{BB962C8B-B14F-4D97-AF65-F5344CB8AC3E}">
        <p14:creationId xmlns:p14="http://schemas.microsoft.com/office/powerpoint/2010/main" val="2875823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CE4D80-FD57-4FA5-92A6-25C6B36E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Antitiroid</a:t>
            </a:r>
            <a:r>
              <a:rPr lang="tr-TR" sz="3200" b="1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14D735-B372-4AAD-8BD1-F9B3D201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ATİ olarak </a:t>
            </a:r>
            <a:r>
              <a:rPr lang="tr-TR" dirty="0" err="1"/>
              <a:t>metimazol</a:t>
            </a:r>
            <a:r>
              <a:rPr lang="tr-TR" dirty="0"/>
              <a:t> (MMI), özel durumlarda PTU kullanılmalıdır. </a:t>
            </a:r>
          </a:p>
          <a:p>
            <a:r>
              <a:rPr lang="tr-TR" dirty="0"/>
              <a:t>PTU gebelikte veya gebelik planlayanlarda tercih edilir.</a:t>
            </a:r>
          </a:p>
          <a:p>
            <a:endParaRPr lang="tr-TR" dirty="0"/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MMI 10-40 mg/gün, </a:t>
            </a:r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PTU 150-300 mg/gün</a:t>
            </a:r>
          </a:p>
          <a:p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000" dirty="0"/>
              <a:t> Başlangıçta </a:t>
            </a:r>
            <a:r>
              <a:rPr lang="tr-TR" sz="2000" dirty="0">
                <a:solidFill>
                  <a:schemeClr val="accent2"/>
                </a:solidFill>
              </a:rPr>
              <a:t>3–6 hafta </a:t>
            </a:r>
            <a:r>
              <a:rPr lang="tr-TR" sz="2000" dirty="0"/>
              <a:t>aralıklarla kontrol </a:t>
            </a:r>
          </a:p>
          <a:p>
            <a:pPr marL="0" indent="0">
              <a:buNone/>
            </a:pPr>
            <a:r>
              <a:rPr lang="tr-TR" sz="2000" dirty="0"/>
              <a:t> En etkin en ufak doz bulunmaya çalışılır.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sz="2000" dirty="0"/>
              <a:t>Daha sonra </a:t>
            </a:r>
            <a:r>
              <a:rPr lang="tr-TR" sz="2000" dirty="0">
                <a:solidFill>
                  <a:schemeClr val="accent2"/>
                </a:solidFill>
              </a:rPr>
              <a:t>1.5–2 aylık </a:t>
            </a:r>
            <a:r>
              <a:rPr lang="tr-TR" sz="2000" dirty="0"/>
              <a:t>aralıklarla takip</a:t>
            </a:r>
            <a:endParaRPr lang="tr-TR" sz="2000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1041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FC83D3-D743-47FE-B9AB-182E37D3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Antitiroid</a:t>
            </a:r>
            <a:r>
              <a:rPr lang="tr-TR" sz="3200" b="1" dirty="0"/>
              <a:t> Tedavi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09569B-95CB-47F2-9558-E80AEA94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Kaşıntı, deri döküntüsü, </a:t>
            </a:r>
            <a:r>
              <a:rPr lang="tr-TR" dirty="0" err="1"/>
              <a:t>artralji</a:t>
            </a:r>
            <a:r>
              <a:rPr lang="tr-TR" dirty="0"/>
              <a:t> gibi minör yan etkiler </a:t>
            </a:r>
          </a:p>
          <a:p>
            <a:r>
              <a:rPr lang="tr-TR" dirty="0" err="1"/>
              <a:t>Agranülositoz</a:t>
            </a:r>
            <a:r>
              <a:rPr lang="tr-TR" dirty="0"/>
              <a:t>, </a:t>
            </a:r>
            <a:r>
              <a:rPr lang="tr-TR" dirty="0" err="1"/>
              <a:t>toksik</a:t>
            </a:r>
            <a:r>
              <a:rPr lang="tr-TR" dirty="0"/>
              <a:t> hepatit (PTU), </a:t>
            </a:r>
            <a:r>
              <a:rPr lang="tr-TR" dirty="0" err="1"/>
              <a:t>kolestatik</a:t>
            </a:r>
            <a:r>
              <a:rPr lang="tr-TR" dirty="0"/>
              <a:t> sarılık (MMI), </a:t>
            </a:r>
            <a:r>
              <a:rPr lang="tr-TR" dirty="0" err="1"/>
              <a:t>vaskülit</a:t>
            </a:r>
            <a:r>
              <a:rPr lang="tr-TR" dirty="0"/>
              <a:t> gibi  önemli yan etkiler ortaya çıkabilir.</a:t>
            </a:r>
          </a:p>
          <a:p>
            <a:r>
              <a:rPr lang="tr-TR" dirty="0"/>
              <a:t>Hastalara olası yan etkiler konusunda bilgi verilmeli, bazı belirtiler için uyarılmalıdır. </a:t>
            </a:r>
          </a:p>
          <a:p>
            <a:r>
              <a:rPr lang="tr-TR" dirty="0"/>
              <a:t>Boğaz ağrısı, </a:t>
            </a:r>
            <a:r>
              <a:rPr lang="tr-TR" dirty="0" err="1"/>
              <a:t>ateş,sarılık</a:t>
            </a:r>
            <a:r>
              <a:rPr lang="tr-TR" dirty="0"/>
              <a:t>, karın ağrısı, mide bulantısı ve idrar renginde koyulaşma olduğunda ilacını keserek hekimine başvurması söylenmelidir.</a:t>
            </a:r>
          </a:p>
        </p:txBody>
      </p:sp>
    </p:spTree>
    <p:extLst>
      <p:ext uri="{BB962C8B-B14F-4D97-AF65-F5344CB8AC3E}">
        <p14:creationId xmlns:p14="http://schemas.microsoft.com/office/powerpoint/2010/main" val="2244549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E1B35B-9ED9-4473-925A-CB29D071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Antitiroid</a:t>
            </a:r>
            <a:r>
              <a:rPr lang="tr-TR" sz="3200" b="1" dirty="0"/>
              <a:t> Tedavi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E3388C-AE2A-4393-B142-951399A4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>
            <a:normAutofit/>
          </a:bodyPr>
          <a:lstStyle/>
          <a:p>
            <a:r>
              <a:rPr lang="tr-TR" dirty="0"/>
              <a:t>ATİ ile uzun süreli tedavi yapılan hastalarda ortalama ilaç kullanım süresi 12-24 aydır.</a:t>
            </a:r>
          </a:p>
          <a:p>
            <a:pPr marL="0" indent="0">
              <a:buNone/>
            </a:pPr>
            <a:r>
              <a:rPr lang="tr-TR" dirty="0"/>
              <a:t> (aktif </a:t>
            </a:r>
            <a:r>
              <a:rPr lang="tr-TR" dirty="0" err="1"/>
              <a:t>oftalmopatisi</a:t>
            </a:r>
            <a:r>
              <a:rPr lang="tr-TR" dirty="0"/>
              <a:t> olanlar, genç hastalar (&lt;20 yaş),yaşlı hastalar, ablatif tedaviyi kabul etmeyenler gibi] bu süre uzatılabilir.)</a:t>
            </a:r>
          </a:p>
          <a:p>
            <a:r>
              <a:rPr lang="tr-TR" dirty="0"/>
              <a:t>ATİ kesildikten sonra ilk 3 ay 4-6 haftada bir, daha sonra 3-6 ayda bir </a:t>
            </a:r>
            <a:r>
              <a:rPr lang="tr-TR" dirty="0" err="1"/>
              <a:t>tiroid</a:t>
            </a:r>
            <a:r>
              <a:rPr lang="tr-TR" dirty="0"/>
              <a:t> hormonları takip edilmelidir.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114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800A13-C2C8-4379-8611-51949681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Antitiroid</a:t>
            </a:r>
            <a:r>
              <a:rPr lang="tr-TR" sz="3200" b="1" dirty="0"/>
              <a:t> Tedavi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E69A0A-0F12-45B3-BEC6-5BF98322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348880"/>
            <a:ext cx="7543801" cy="3520214"/>
          </a:xfrm>
        </p:spPr>
        <p:txBody>
          <a:bodyPr/>
          <a:lstStyle/>
          <a:p>
            <a:r>
              <a:rPr lang="tr-TR" dirty="0"/>
              <a:t>ATİ ile tedavinin en önemli dezavantajı, </a:t>
            </a:r>
            <a:r>
              <a:rPr lang="tr-TR" dirty="0" err="1"/>
              <a:t>nüks</a:t>
            </a:r>
            <a:r>
              <a:rPr lang="tr-TR" dirty="0"/>
              <a:t> olasılığının yüksek oluşudur. </a:t>
            </a:r>
          </a:p>
          <a:p>
            <a:r>
              <a:rPr lang="tr-TR" dirty="0"/>
              <a:t> Yeterli süre ve dozda ATİ kullanımı sonrası </a:t>
            </a:r>
            <a:r>
              <a:rPr lang="tr-TR" dirty="0" err="1"/>
              <a:t>nüks</a:t>
            </a:r>
            <a:r>
              <a:rPr lang="tr-TR" dirty="0"/>
              <a:t> geliştiğinde veya ciddi yan etki çıktığında beklemeden RAI veya cerrahi gibi ablatif bir tedavi yöntemi tavsiye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463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3" y="286605"/>
            <a:ext cx="8187248" cy="1126172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060848"/>
            <a:ext cx="8820471" cy="380824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200" dirty="0" err="1"/>
              <a:t>Tiroid</a:t>
            </a:r>
            <a:r>
              <a:rPr lang="tr-TR" sz="2200" dirty="0"/>
              <a:t> fonksiyon testlerini değerlendirebilmek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/>
              <a:t>Primer</a:t>
            </a:r>
            <a:r>
              <a:rPr lang="tr-TR" sz="2200" dirty="0"/>
              <a:t>  </a:t>
            </a:r>
            <a:r>
              <a:rPr lang="tr-TR" sz="2200" dirty="0" err="1"/>
              <a:t>hipotiroidi</a:t>
            </a:r>
            <a:r>
              <a:rPr lang="tr-TR" sz="2200" dirty="0"/>
              <a:t> ve </a:t>
            </a:r>
            <a:r>
              <a:rPr lang="tr-TR" sz="2200" dirty="0" err="1"/>
              <a:t>subklinik</a:t>
            </a:r>
            <a:r>
              <a:rPr lang="tr-TR" sz="2200" dirty="0"/>
              <a:t> </a:t>
            </a:r>
            <a:r>
              <a:rPr lang="tr-TR" sz="2200" dirty="0" err="1"/>
              <a:t>hipotiroidi</a:t>
            </a:r>
            <a:r>
              <a:rPr lang="tr-TR" sz="2200" dirty="0"/>
              <a:t> tanısı koyabilmek ve tedavisini planlayabilmek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/>
              <a:t>Aşikar </a:t>
            </a:r>
            <a:r>
              <a:rPr lang="tr-TR" sz="2200" dirty="0" err="1"/>
              <a:t>hipertiroidi</a:t>
            </a:r>
            <a:r>
              <a:rPr lang="tr-TR" sz="2200" dirty="0"/>
              <a:t> ve </a:t>
            </a:r>
            <a:r>
              <a:rPr lang="tr-TR" sz="2200" dirty="0" err="1"/>
              <a:t>subklinik</a:t>
            </a:r>
            <a:r>
              <a:rPr lang="tr-TR" sz="2200" dirty="0"/>
              <a:t> </a:t>
            </a:r>
            <a:r>
              <a:rPr lang="tr-TR" sz="2200" dirty="0" err="1"/>
              <a:t>hipertiroidi</a:t>
            </a:r>
            <a:r>
              <a:rPr lang="tr-TR" sz="2200" dirty="0"/>
              <a:t> tanısı koyabilmek ve tedavisini planlayabilmek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/>
              <a:t>Levotiroksin</a:t>
            </a:r>
            <a:r>
              <a:rPr lang="tr-TR" sz="2200" dirty="0"/>
              <a:t> kullanımı hakkında bilgi sahibi olmak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/>
              <a:t>Tiroid</a:t>
            </a:r>
            <a:r>
              <a:rPr lang="tr-TR" sz="2200" dirty="0"/>
              <a:t> nodülünde </a:t>
            </a:r>
            <a:r>
              <a:rPr lang="tr-TR" sz="2200" dirty="0" err="1"/>
              <a:t>malignite</a:t>
            </a:r>
            <a:r>
              <a:rPr lang="tr-TR" sz="2200" dirty="0"/>
              <a:t> düşündürebilecek </a:t>
            </a:r>
            <a:r>
              <a:rPr lang="tr-TR" sz="2200" dirty="0" err="1"/>
              <a:t>anamnez</a:t>
            </a:r>
            <a:r>
              <a:rPr lang="tr-TR" sz="2200" dirty="0"/>
              <a:t> ve fizik muayene bulgularını sayabilmek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/>
              <a:t>Tiroid</a:t>
            </a:r>
            <a:r>
              <a:rPr lang="tr-TR" sz="2200" dirty="0"/>
              <a:t> nodüllerinin </a:t>
            </a:r>
            <a:r>
              <a:rPr lang="tr-TR" sz="2200" dirty="0" err="1"/>
              <a:t>ultrasonografik</a:t>
            </a:r>
            <a:r>
              <a:rPr lang="tr-TR" sz="2200" dirty="0"/>
              <a:t> karakterlerine göre </a:t>
            </a:r>
            <a:r>
              <a:rPr lang="tr-TR" sz="2200" dirty="0" err="1"/>
              <a:t>malignite</a:t>
            </a:r>
            <a:r>
              <a:rPr lang="tr-TR" sz="2200" dirty="0"/>
              <a:t> belirteçlerini sayabilmek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/>
              <a:t>Tiroid</a:t>
            </a:r>
            <a:r>
              <a:rPr lang="tr-TR" sz="2200" dirty="0"/>
              <a:t> hastalıklarında sevk kriterlerini sayabilmek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1259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99B9EC-3870-4879-8EEE-A2534EFF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Subklinik</a:t>
            </a:r>
            <a:r>
              <a:rPr lang="tr-TR" sz="3200" b="1" dirty="0"/>
              <a:t> </a:t>
            </a:r>
            <a:r>
              <a:rPr lang="tr-TR" sz="3200" b="1" dirty="0" err="1"/>
              <a:t>Hipertiroidi</a:t>
            </a:r>
            <a:endParaRPr lang="tr-TR" sz="32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E60BF3-BB26-4995-B2A9-5E4D9EF2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/>
          <a:lstStyle/>
          <a:p>
            <a:r>
              <a:rPr lang="tr-TR" dirty="0"/>
              <a:t>En sık neden; </a:t>
            </a:r>
          </a:p>
          <a:p>
            <a:r>
              <a:rPr lang="tr-TR" dirty="0" err="1"/>
              <a:t>Tiroid</a:t>
            </a:r>
            <a:r>
              <a:rPr lang="tr-TR" dirty="0"/>
              <a:t> hormon tedavisinde doz aşımıdır.</a:t>
            </a:r>
          </a:p>
          <a:p>
            <a:r>
              <a:rPr lang="tr-TR" dirty="0" err="1"/>
              <a:t>Tiroid</a:t>
            </a:r>
            <a:r>
              <a:rPr lang="tr-TR" dirty="0"/>
              <a:t> adenom, TMNG ve </a:t>
            </a:r>
            <a:r>
              <a:rPr lang="tr-TR" dirty="0" err="1"/>
              <a:t>Graves</a:t>
            </a:r>
            <a:r>
              <a:rPr lang="tr-TR" dirty="0"/>
              <a:t> hastalığı</a:t>
            </a:r>
          </a:p>
          <a:p>
            <a:r>
              <a:rPr lang="tr-TR" dirty="0" err="1"/>
              <a:t>Reprodüktif</a:t>
            </a:r>
            <a:r>
              <a:rPr lang="tr-TR" dirty="0"/>
              <a:t> çağdaki kadınlarda gebelik mutlaka akla getirilmelidir.</a:t>
            </a:r>
          </a:p>
          <a:p>
            <a:r>
              <a:rPr lang="tr-TR" dirty="0"/>
              <a:t>Geçici durumlardan ayırt etmek için 1-3 ay sonra TFT tekrarlanmalıdır.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6272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4AAD10-6CBF-4A7B-9053-4F49837F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Subklinik</a:t>
            </a:r>
            <a:r>
              <a:rPr lang="tr-TR" sz="3200" b="1" dirty="0"/>
              <a:t> </a:t>
            </a:r>
            <a:r>
              <a:rPr lang="tr-TR" sz="3200" b="1" dirty="0" err="1"/>
              <a:t>Hipertiroidi</a:t>
            </a:r>
            <a:r>
              <a:rPr lang="tr-TR" sz="3200" b="1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D3F6BD-379A-44C3-A73A-DA816B67E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04864"/>
            <a:ext cx="7543801" cy="3664230"/>
          </a:xfrm>
        </p:spPr>
        <p:txBody>
          <a:bodyPr/>
          <a:lstStyle/>
          <a:p>
            <a:r>
              <a:rPr lang="tr-TR" dirty="0"/>
              <a:t>Düşük risk grubundaki hastalarda TSH 0,1-0,5 </a:t>
            </a:r>
            <a:r>
              <a:rPr lang="tr-TR" dirty="0" err="1"/>
              <a:t>mU</a:t>
            </a:r>
            <a:r>
              <a:rPr lang="tr-TR" dirty="0"/>
              <a:t>/L ise tedavisiz gözlem ve 6 aylık aralarla TSH, sT3 ve sT4 ölçümleri yapılmalıdır.</a:t>
            </a:r>
          </a:p>
          <a:p>
            <a:r>
              <a:rPr lang="tr-TR" dirty="0"/>
              <a:t>TSH 0,1- 0,5 </a:t>
            </a:r>
            <a:r>
              <a:rPr lang="tr-TR" dirty="0" err="1"/>
              <a:t>mU</a:t>
            </a:r>
            <a:r>
              <a:rPr lang="tr-TR" dirty="0"/>
              <a:t>/L ise altta yatan </a:t>
            </a:r>
            <a:r>
              <a:rPr lang="tr-TR" dirty="0" err="1"/>
              <a:t>kardiyovasküler</a:t>
            </a:r>
            <a:r>
              <a:rPr lang="tr-TR" dirty="0"/>
              <a:t> hastalık, osteoporoz varsa ve/veya </a:t>
            </a:r>
            <a:r>
              <a:rPr lang="tr-TR" dirty="0" err="1"/>
              <a:t>tiroid</a:t>
            </a:r>
            <a:r>
              <a:rPr lang="tr-TR" dirty="0"/>
              <a:t> sintigrafisinde </a:t>
            </a:r>
            <a:r>
              <a:rPr lang="tr-TR" dirty="0" err="1"/>
              <a:t>fokal</a:t>
            </a:r>
            <a:r>
              <a:rPr lang="tr-TR" dirty="0"/>
              <a:t> artmış tutulum alanları varsa tedavi edilmelidir.</a:t>
            </a:r>
          </a:p>
          <a:p>
            <a:pPr marL="0" indent="0">
              <a:buNone/>
            </a:pPr>
            <a:r>
              <a:rPr lang="tr-TR" dirty="0"/>
              <a:t>  TSH &lt;0.1 </a:t>
            </a:r>
            <a:r>
              <a:rPr lang="tr-TR" dirty="0" err="1"/>
              <a:t>mU</a:t>
            </a:r>
            <a:r>
              <a:rPr lang="tr-TR" dirty="0"/>
              <a:t>/L olarak sebat eden hastalar tedavi edilmelidir. </a:t>
            </a:r>
          </a:p>
          <a:p>
            <a:r>
              <a:rPr lang="tr-TR" dirty="0"/>
              <a:t>Klinik bulguları olan, komplikasyon ve/veya komplikasyon riski yüksek olan hastalar mutlaka tedavi edilmelidir.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36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461DFF-CBBC-4EFD-A6E7-961C9619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A1AD06B-F406-4AA4-9D6D-039ECB642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40768"/>
            <a:ext cx="7886700" cy="4248471"/>
          </a:xfrm>
        </p:spPr>
      </p:pic>
    </p:spTree>
    <p:extLst>
      <p:ext uri="{BB962C8B-B14F-4D97-AF65-F5344CB8AC3E}">
        <p14:creationId xmlns:p14="http://schemas.microsoft.com/office/powerpoint/2010/main" val="4239281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930A4D-1199-413C-BA5B-AB5A4D07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000000"/>
                </a:solidFill>
              </a:rPr>
              <a:t>Tiroid nodülü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FB538B-F299-462E-965D-CE88C1299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0" y="1459467"/>
            <a:ext cx="3733184" cy="39435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tr-TR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tr-TR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tr-TR" sz="1500" dirty="0">
              <a:solidFill>
                <a:srgbClr val="000000"/>
              </a:solidFill>
            </a:endParaRPr>
          </a:p>
          <a:p>
            <a:pPr lvl="1"/>
            <a:r>
              <a:rPr lang="tr-TR" sz="2000" dirty="0" err="1">
                <a:solidFill>
                  <a:srgbClr val="000000"/>
                </a:solidFill>
              </a:rPr>
              <a:t>Tiroid</a:t>
            </a:r>
            <a:r>
              <a:rPr lang="tr-TR" sz="2000" dirty="0">
                <a:solidFill>
                  <a:srgbClr val="000000"/>
                </a:solidFill>
              </a:rPr>
              <a:t> bezinde yer kaplayan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</a:rPr>
              <a:t>Çevresindeki normal </a:t>
            </a:r>
            <a:r>
              <a:rPr lang="tr-TR" sz="2000" dirty="0" err="1">
                <a:solidFill>
                  <a:srgbClr val="000000"/>
                </a:solidFill>
              </a:rPr>
              <a:t>tiroid</a:t>
            </a:r>
            <a:r>
              <a:rPr lang="tr-TR" sz="2000" dirty="0">
                <a:solidFill>
                  <a:srgbClr val="000000"/>
                </a:solidFill>
              </a:rPr>
              <a:t> dokusundan kıvam olarak farklı 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</a:rPr>
              <a:t>Radyolojik olarak sınırları ayrılabilen</a:t>
            </a:r>
          </a:p>
          <a:p>
            <a:pPr lvl="1"/>
            <a:r>
              <a:rPr lang="tr-TR" sz="2000" dirty="0">
                <a:solidFill>
                  <a:srgbClr val="000000"/>
                </a:solidFill>
              </a:rPr>
              <a:t>Küresel veya </a:t>
            </a:r>
            <a:r>
              <a:rPr lang="tr-TR" sz="2000" dirty="0" err="1">
                <a:solidFill>
                  <a:srgbClr val="000000"/>
                </a:solidFill>
              </a:rPr>
              <a:t>ovoid</a:t>
            </a:r>
            <a:r>
              <a:rPr lang="tr-TR" sz="2000" dirty="0">
                <a:solidFill>
                  <a:srgbClr val="000000"/>
                </a:solidFill>
              </a:rPr>
              <a:t> şekilli lezyonlar</a:t>
            </a:r>
          </a:p>
          <a:p>
            <a:endParaRPr lang="tr-TR" sz="1500" dirty="0">
              <a:solidFill>
                <a:srgbClr val="000000"/>
              </a:solidFill>
            </a:endParaRPr>
          </a:p>
        </p:txBody>
      </p:sp>
      <p:pic>
        <p:nvPicPr>
          <p:cNvPr id="5" name="Resim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6C4B0C0C-F365-4102-A3A2-99FEF36D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3003" b="-2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0133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ADFA41-EAD8-4CD5-B11A-5A008A15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Tiroid</a:t>
            </a:r>
            <a:r>
              <a:rPr lang="tr-TR" sz="3200" b="1" dirty="0"/>
              <a:t> Nodülü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32F3A8-009C-40FF-9928-FF3E2946A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/>
          <a:lstStyle/>
          <a:p>
            <a:r>
              <a:rPr lang="tr-TR" dirty="0"/>
              <a:t> Tek olabilse de sıklıkla birden fazla</a:t>
            </a:r>
          </a:p>
          <a:p>
            <a:r>
              <a:rPr lang="tr-TR" dirty="0"/>
              <a:t> Solid, </a:t>
            </a:r>
            <a:r>
              <a:rPr lang="tr-TR" dirty="0" err="1"/>
              <a:t>kistik</a:t>
            </a:r>
            <a:r>
              <a:rPr lang="tr-TR" dirty="0"/>
              <a:t> veya karışık yapıda </a:t>
            </a:r>
          </a:p>
          <a:p>
            <a:r>
              <a:rPr lang="tr-TR" dirty="0"/>
              <a:t> Fonksiyonlu ya da fonksiyonsuz</a:t>
            </a:r>
          </a:p>
          <a:p>
            <a:r>
              <a:rPr lang="tr-TR" dirty="0"/>
              <a:t> Boyutları değişken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2054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C5A987-C85E-4421-B128-61B54553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6604"/>
            <a:ext cx="7683192" cy="145075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Tiroid</a:t>
            </a:r>
            <a:r>
              <a:rPr lang="tr-TR" sz="3200" b="1" dirty="0"/>
              <a:t> Nodülü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F77982-719E-4A5C-87D0-56F51C5E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88840"/>
            <a:ext cx="7543801" cy="3880254"/>
          </a:xfrm>
        </p:spPr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nodülleri erişkinlerin% 4 ila% 7'si </a:t>
            </a:r>
            <a:r>
              <a:rPr lang="tr-TR" dirty="0" err="1"/>
              <a:t>palpe</a:t>
            </a:r>
            <a:r>
              <a:rPr lang="tr-TR" dirty="0"/>
              <a:t> edilebilir.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USG ile tesadüfen tespit edilen %40’tır</a:t>
            </a:r>
          </a:p>
          <a:p>
            <a:endParaRPr lang="tr-TR" dirty="0"/>
          </a:p>
          <a:p>
            <a:pPr>
              <a:lnSpc>
                <a:spcPct val="70000"/>
              </a:lnSpc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Nodüllerde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malignite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riski %4-6.5</a:t>
            </a:r>
          </a:p>
          <a:p>
            <a:pPr>
              <a:lnSpc>
                <a:spcPct val="70000"/>
              </a:lnSpc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Çoğu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tr-TR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takip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4483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459317-4539-4FBF-8E10-80EF9CB2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Tiroid</a:t>
            </a:r>
            <a:r>
              <a:rPr lang="tr-TR" sz="3200" b="1" dirty="0"/>
              <a:t> Nodülü</a:t>
            </a:r>
          </a:p>
        </p:txBody>
      </p:sp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CC3D575-FE28-45C3-96CA-4FFE4F82E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988840"/>
            <a:ext cx="7709480" cy="3169129"/>
          </a:xfrm>
        </p:spPr>
      </p:pic>
    </p:spTree>
    <p:extLst>
      <p:ext uri="{BB962C8B-B14F-4D97-AF65-F5344CB8AC3E}">
        <p14:creationId xmlns:p14="http://schemas.microsoft.com/office/powerpoint/2010/main" val="494432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9324FC-1AAA-4DF6-9B1E-CABF7F9F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Tiroid</a:t>
            </a:r>
            <a:r>
              <a:rPr lang="tr-TR" sz="3200" b="1" dirty="0"/>
              <a:t> Nodülü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F7BDD9-39F8-43FA-8C50-4CD65E1EF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Nodülde </a:t>
            </a:r>
            <a:r>
              <a:rPr lang="tr-TR" dirty="0" err="1"/>
              <a:t>hiperfonksiyon-hipofonksiyon</a:t>
            </a:r>
            <a:r>
              <a:rPr lang="tr-TR" dirty="0"/>
              <a:t> var mı?</a:t>
            </a:r>
          </a:p>
          <a:p>
            <a:r>
              <a:rPr lang="tr-TR" dirty="0"/>
              <a:t>2. Kanser riski var mı? </a:t>
            </a:r>
          </a:p>
          <a:p>
            <a:r>
              <a:rPr lang="tr-TR" dirty="0"/>
              <a:t>3. Bası semptom ve bulguları var mı?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758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D10E8F-9266-42ED-9F3D-7C5ACAA8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Tiroid</a:t>
            </a:r>
            <a:r>
              <a:rPr lang="tr-TR" sz="3200" b="1" dirty="0"/>
              <a:t> Nodülünde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4FFD1B-FF83-4670-BEF4-97F617DF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r>
              <a:rPr lang="tr-TR" dirty="0"/>
              <a:t> </a:t>
            </a:r>
          </a:p>
          <a:p>
            <a:r>
              <a:rPr lang="tr-TR" dirty="0"/>
              <a:t>Fizik muayene</a:t>
            </a:r>
          </a:p>
          <a:p>
            <a:r>
              <a:rPr lang="tr-TR" dirty="0"/>
              <a:t>TSH</a:t>
            </a:r>
          </a:p>
          <a:p>
            <a:r>
              <a:rPr lang="tr-TR" dirty="0"/>
              <a:t>Ultrasonografi</a:t>
            </a:r>
          </a:p>
          <a:p>
            <a:r>
              <a:rPr lang="tr-TR" dirty="0" err="1"/>
              <a:t>Tiroid</a:t>
            </a:r>
            <a:r>
              <a:rPr lang="tr-TR" dirty="0"/>
              <a:t> ince iğne </a:t>
            </a:r>
            <a:r>
              <a:rPr lang="tr-TR" dirty="0" err="1"/>
              <a:t>aspirasyon</a:t>
            </a:r>
            <a:r>
              <a:rPr lang="tr-TR" dirty="0"/>
              <a:t> </a:t>
            </a:r>
            <a:r>
              <a:rPr lang="tr-TR" dirty="0" err="1"/>
              <a:t>biopsisi</a:t>
            </a:r>
            <a:r>
              <a:rPr lang="tr-TR" dirty="0"/>
              <a:t> (TİİAB) (riskli </a:t>
            </a:r>
            <a:r>
              <a:rPr lang="tr-TR" dirty="0" err="1"/>
              <a:t>nodullere</a:t>
            </a:r>
            <a:r>
              <a:rPr lang="tr-TR" dirty="0"/>
              <a:t>)</a:t>
            </a:r>
          </a:p>
          <a:p>
            <a:r>
              <a:rPr lang="tr-TR" dirty="0" err="1"/>
              <a:t>Tiroid</a:t>
            </a:r>
            <a:r>
              <a:rPr lang="tr-TR" dirty="0"/>
              <a:t> sintigrafisi (yalnızca TSH baskılı olanlarda (özellikle &gt;1,3 cm nodül))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9995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9D8DE1-870F-401D-8A2C-79366F6A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6604"/>
            <a:ext cx="7395160" cy="1450757"/>
          </a:xfrm>
        </p:spPr>
        <p:txBody>
          <a:bodyPr>
            <a:normAutofit/>
          </a:bodyPr>
          <a:lstStyle/>
          <a:p>
            <a:r>
              <a:rPr lang="tr-TR" sz="3200" b="1" dirty="0"/>
              <a:t>Tanı- </a:t>
            </a:r>
            <a:r>
              <a:rPr lang="tr-TR" sz="3200" b="1" dirty="0" err="1"/>
              <a:t>Anamnez</a:t>
            </a:r>
            <a:endParaRPr lang="tr-TR" sz="32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E9C6AF-A9E2-4D5E-AE85-B05FED7F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lvl="1" indent="-273050">
              <a:lnSpc>
                <a:spcPct val="80000"/>
              </a:lnSpc>
            </a:pPr>
            <a:r>
              <a:rPr lang="tr-TR" dirty="0">
                <a:latin typeface="Times New Roman" pitchFamily="18" charset="0"/>
              </a:rPr>
              <a:t>Cinsiyet</a:t>
            </a:r>
          </a:p>
          <a:p>
            <a:pPr marL="274638" lvl="1" indent="0">
              <a:lnSpc>
                <a:spcPct val="80000"/>
              </a:lnSpc>
              <a:buNone/>
            </a:pPr>
            <a:endParaRPr lang="tr-TR" dirty="0"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latin typeface="Times New Roman" pitchFamily="18" charset="0"/>
              </a:rPr>
              <a:t>Yaş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latin typeface="Times New Roman" pitchFamily="18" charset="0"/>
              </a:rPr>
              <a:t>Ailede </a:t>
            </a:r>
            <a:r>
              <a:rPr lang="tr-TR" dirty="0" err="1">
                <a:latin typeface="Times New Roman" pitchFamily="18" charset="0"/>
              </a:rPr>
              <a:t>tiroid</a:t>
            </a:r>
            <a:r>
              <a:rPr lang="tr-TR" dirty="0">
                <a:latin typeface="Times New Roman" pitchFamily="18" charset="0"/>
              </a:rPr>
              <a:t> kanser öyküsü 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latin typeface="Times New Roman" pitchFamily="18" charset="0"/>
              </a:rPr>
              <a:t>Baş-boyun bölgesine radyoterapi öyküsü 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latin typeface="Times New Roman" pitchFamily="18" charset="0"/>
              </a:rPr>
              <a:t>İyonize radyasyona maruz kalma (nükleer kazalar)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latin typeface="Times New Roman" pitchFamily="18" charset="0"/>
              </a:rPr>
              <a:t>Bası bulguları</a:t>
            </a:r>
            <a:r>
              <a:rPr lang="tr-TR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tr-TR" dirty="0">
                <a:latin typeface="Times New Roman" pitchFamily="18" charset="0"/>
              </a:rPr>
              <a:t> ses kısıklığı, nefes darlığı, yutma güçlüğü ve öksürük</a:t>
            </a:r>
          </a:p>
          <a:p>
            <a:pPr marL="547688" lvl="1" indent="-273050">
              <a:lnSpc>
                <a:spcPct val="80000"/>
              </a:lnSpc>
            </a:pPr>
            <a:endParaRPr lang="tr-TR" sz="1900" dirty="0">
              <a:latin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61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347441-2EE3-42B1-AFFB-ABBFFE04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Tiroid</a:t>
            </a:r>
            <a:r>
              <a:rPr lang="tr-TR" sz="3200" b="1" dirty="0"/>
              <a:t> Fonksiyon Testleri Değerlendirmesi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0C545C-8B2D-4439-AAD8-42AED05EE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TFT’nin</a:t>
            </a:r>
            <a:r>
              <a:rPr lang="tr-TR" dirty="0"/>
              <a:t> değerlendirilmesinde sT3, sT4 ve TSH kullanılmasını önerilmektedir.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TSH Üst Sınırları</a:t>
            </a:r>
          </a:p>
          <a:p>
            <a:pPr marL="0" indent="0">
              <a:buNone/>
            </a:pPr>
            <a:r>
              <a:rPr lang="tr-TR" dirty="0"/>
              <a:t>   20-29 yaş : 3.5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50-70 yaş arası: 4.5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80 yaş üzeri :7.5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mL’dir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sz="2000" dirty="0"/>
              <a:t>   Gebelik planlayanlarda ve gebelerde 1.trimesterde: 2,5 </a:t>
            </a:r>
            <a:r>
              <a:rPr lang="tr-TR" sz="2000" dirty="0" err="1"/>
              <a:t>mU</a:t>
            </a:r>
            <a:r>
              <a:rPr lang="tr-TR" sz="2000" dirty="0"/>
              <a:t>/ml</a:t>
            </a:r>
          </a:p>
          <a:p>
            <a:pPr marL="0" indent="0">
              <a:buNone/>
            </a:pPr>
            <a:r>
              <a:rPr lang="tr-TR" sz="2000" dirty="0"/>
              <a:t>   Gebelerde ikinci ve üçüncü </a:t>
            </a:r>
            <a:r>
              <a:rPr lang="tr-TR" sz="2000" dirty="0" err="1"/>
              <a:t>trimester</a:t>
            </a:r>
            <a:r>
              <a:rPr lang="tr-TR" sz="2000" dirty="0"/>
              <a:t> için 3.0 </a:t>
            </a:r>
            <a:r>
              <a:rPr lang="tr-TR" sz="2000" dirty="0" err="1"/>
              <a:t>mU</a:t>
            </a:r>
            <a:r>
              <a:rPr lang="tr-TR" sz="2000" dirty="0"/>
              <a:t>/</a:t>
            </a:r>
            <a:r>
              <a:rPr lang="tr-TR" sz="2000" dirty="0" err="1"/>
              <a:t>mL</a:t>
            </a: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2235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7E26C4-EF52-461A-A5A1-13B04F51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 -Fizik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0AD3FA-7806-409B-8A44-E7F605FAF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err="1">
                <a:latin typeface="Times New Roman" pitchFamily="18" charset="0"/>
              </a:rPr>
              <a:t>Tiroid</a:t>
            </a:r>
            <a:r>
              <a:rPr lang="tr-TR" sz="2000" dirty="0">
                <a:latin typeface="Times New Roman" pitchFamily="18" charset="0"/>
              </a:rPr>
              <a:t> bezi + </a:t>
            </a:r>
            <a:r>
              <a:rPr lang="tr-TR" sz="2000" dirty="0" err="1">
                <a:latin typeface="Times New Roman" pitchFamily="18" charset="0"/>
              </a:rPr>
              <a:t>Servikal</a:t>
            </a:r>
            <a:r>
              <a:rPr lang="tr-TR" sz="2000" dirty="0">
                <a:latin typeface="Times New Roman" pitchFamily="18" charset="0"/>
              </a:rPr>
              <a:t> lenf </a:t>
            </a:r>
            <a:r>
              <a:rPr lang="tr-TR" sz="2000" dirty="0" err="1">
                <a:latin typeface="Times New Roman" pitchFamily="18" charset="0"/>
              </a:rPr>
              <a:t>nodları</a:t>
            </a:r>
            <a:r>
              <a:rPr lang="tr-TR" sz="2000" dirty="0">
                <a:latin typeface="Times New Roman" pitchFamily="18" charset="0"/>
              </a:rPr>
              <a:t> </a:t>
            </a:r>
          </a:p>
          <a:p>
            <a:endParaRPr lang="tr-TR" sz="2000" dirty="0">
              <a:latin typeface="Times New Roman" pitchFamily="18" charset="0"/>
            </a:endParaRPr>
          </a:p>
          <a:p>
            <a:r>
              <a:rPr lang="tr-TR" sz="2000" dirty="0">
                <a:latin typeface="Times New Roman" pitchFamily="18" charset="0"/>
              </a:rPr>
              <a:t>Nodül ya da nodüllerin kıvamı, yeri,  boyutları , çevre dokulara </a:t>
            </a:r>
            <a:r>
              <a:rPr lang="tr-TR" sz="2000" dirty="0" err="1">
                <a:latin typeface="Times New Roman" pitchFamily="18" charset="0"/>
              </a:rPr>
              <a:t>fikse</a:t>
            </a:r>
            <a:r>
              <a:rPr lang="tr-TR" sz="2000" dirty="0">
                <a:latin typeface="Times New Roman" pitchFamily="18" charset="0"/>
              </a:rPr>
              <a:t> olup olmadığı </a:t>
            </a:r>
          </a:p>
          <a:p>
            <a:endParaRPr lang="tr-TR" sz="2000" dirty="0">
              <a:latin typeface="Times New Roman" pitchFamily="18" charset="0"/>
            </a:endParaRPr>
          </a:p>
          <a:p>
            <a:r>
              <a:rPr lang="tr-TR" sz="2000" dirty="0">
                <a:latin typeface="Times New Roman" pitchFamily="18" charset="0"/>
              </a:rPr>
              <a:t>Nodül veya </a:t>
            </a:r>
            <a:r>
              <a:rPr lang="tr-TR" sz="2000" dirty="0" err="1">
                <a:latin typeface="Times New Roman" pitchFamily="18" charset="0"/>
              </a:rPr>
              <a:t>tiroidde</a:t>
            </a:r>
            <a:r>
              <a:rPr lang="tr-TR" sz="2000" dirty="0">
                <a:latin typeface="Times New Roman" pitchFamily="18" charset="0"/>
              </a:rPr>
              <a:t> ağrı </a:t>
            </a:r>
          </a:p>
          <a:p>
            <a:endParaRPr lang="tr-TR" sz="2000" dirty="0">
              <a:latin typeface="Times New Roman" pitchFamily="18" charset="0"/>
            </a:endParaRPr>
          </a:p>
          <a:p>
            <a:r>
              <a:rPr lang="tr-TR" sz="2000" dirty="0" err="1">
                <a:latin typeface="Times New Roman" pitchFamily="18" charset="0"/>
              </a:rPr>
              <a:t>Mukozal</a:t>
            </a:r>
            <a:r>
              <a:rPr lang="tr-TR" sz="2000" dirty="0">
                <a:latin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</a:rPr>
              <a:t>nörinomlar</a:t>
            </a:r>
            <a:r>
              <a:rPr lang="tr-TR" sz="2000" dirty="0">
                <a:latin typeface="Times New Roman" pitchFamily="18" charset="0"/>
              </a:rPr>
              <a:t> ve </a:t>
            </a:r>
            <a:r>
              <a:rPr lang="tr-TR" sz="2000" dirty="0" err="1">
                <a:latin typeface="Times New Roman" pitchFamily="18" charset="0"/>
              </a:rPr>
              <a:t>marfanoid</a:t>
            </a:r>
            <a:r>
              <a:rPr lang="tr-TR" sz="2000" dirty="0">
                <a:latin typeface="Times New Roman" pitchFamily="18" charset="0"/>
              </a:rPr>
              <a:t> yapı gibi bulgular MEN 2B’yi akla getirmelidir.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3633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087D9D-10BC-43ED-B39F-E0F4A71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Tanı-Laboratuvar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B45E63-6C44-41D4-9486-0912D5DF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>
                <a:latin typeface="Times New Roman" pitchFamily="18" charset="0"/>
                <a:sym typeface="Wingdings" pitchFamily="2" charset="2"/>
              </a:rPr>
              <a:t>TSH düşük veya normal düşükse, özellikle </a:t>
            </a:r>
            <a:r>
              <a:rPr lang="tr-TR" sz="2000" dirty="0"/>
              <a:t>nodül &gt;1,3 cm </a:t>
            </a:r>
            <a:r>
              <a:rPr lang="tr-TR" sz="2000" dirty="0">
                <a:latin typeface="Times New Roman" pitchFamily="18" charset="0"/>
                <a:sym typeface="Wingdings" pitchFamily="2" charset="2"/>
              </a:rPr>
              <a:t>Sintigrafi</a:t>
            </a:r>
          </a:p>
          <a:p>
            <a:r>
              <a:rPr lang="tr-TR" sz="2000" dirty="0">
                <a:latin typeface="Times New Roman" pitchFamily="18" charset="0"/>
                <a:sym typeface="Wingdings" pitchFamily="2" charset="2"/>
              </a:rPr>
              <a:t>TSH normal veya yüksek </a:t>
            </a:r>
            <a:r>
              <a:rPr lang="tr-TR" sz="2000" dirty="0" err="1">
                <a:latin typeface="Times New Roman" pitchFamily="18" charset="0"/>
                <a:sym typeface="Wingdings" pitchFamily="2" charset="2"/>
              </a:rPr>
              <a:t>ultrasonografik</a:t>
            </a:r>
            <a:r>
              <a:rPr lang="tr-TR" sz="2000" dirty="0">
                <a:latin typeface="Times New Roman" pitchFamily="18" charset="0"/>
                <a:sym typeface="Wingdings" pitchFamily="2" charset="2"/>
              </a:rPr>
              <a:t> kriterleri karşılarsa TİİAB</a:t>
            </a:r>
          </a:p>
          <a:p>
            <a:r>
              <a:rPr lang="tr-TR" sz="2000" dirty="0"/>
              <a:t>Nodülün sıcak olması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 err="1"/>
              <a:t>malignite</a:t>
            </a:r>
            <a:r>
              <a:rPr lang="tr-TR" sz="2000" dirty="0"/>
              <a:t> riski ihmal edilebilecek kadar düşük 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TİİAB gerekmez. </a:t>
            </a:r>
          </a:p>
          <a:p>
            <a:r>
              <a:rPr lang="tr-TR" sz="2000" dirty="0" err="1"/>
              <a:t>Tg</a:t>
            </a:r>
            <a:r>
              <a:rPr lang="tr-TR" sz="2000" dirty="0"/>
              <a:t> </a:t>
            </a:r>
            <a:r>
              <a:rPr lang="tr-TR" sz="2000" dirty="0">
                <a:sym typeface="Wingdings" panose="05000000000000000000" pitchFamily="2" charset="2"/>
              </a:rPr>
              <a:t></a:t>
            </a:r>
            <a:r>
              <a:rPr lang="tr-TR" sz="2000" dirty="0"/>
              <a:t>tümör belirteci olarak kullanılmamalı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2947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7A5187-72FD-4E52-9E9C-CEB11ED5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Tanı-Laboratuvar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B3BEC8-EC7B-4CA2-87FD-7062AD9D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Tiroid</a:t>
            </a:r>
            <a:r>
              <a:rPr lang="tr-TR" dirty="0"/>
              <a:t> nodüllerinin takibinde </a:t>
            </a:r>
            <a:r>
              <a:rPr lang="tr-TR" dirty="0" err="1"/>
              <a:t>kalsitonin</a:t>
            </a:r>
            <a:r>
              <a:rPr lang="tr-TR" dirty="0"/>
              <a:t> ölçümü </a:t>
            </a:r>
          </a:p>
          <a:p>
            <a:pPr lvl="1"/>
            <a:r>
              <a:rPr lang="tr-TR" dirty="0"/>
              <a:t>şüpheli biyopsilerde </a:t>
            </a:r>
          </a:p>
          <a:p>
            <a:pPr lvl="1"/>
            <a:r>
              <a:rPr lang="tr-TR" dirty="0"/>
              <a:t>tekrarlayan yetersiz biyopsilerde </a:t>
            </a:r>
          </a:p>
          <a:p>
            <a:pPr lvl="1"/>
            <a:r>
              <a:rPr lang="tr-TR" dirty="0" err="1"/>
              <a:t>tiroid</a:t>
            </a:r>
            <a:r>
              <a:rPr lang="tr-TR" dirty="0"/>
              <a:t> cerrahisi öncesinde  </a:t>
            </a:r>
            <a:r>
              <a:rPr lang="tr-TR" dirty="0" err="1"/>
              <a:t>sitolojik</a:t>
            </a:r>
            <a:r>
              <a:rPr lang="tr-TR" dirty="0"/>
              <a:t> tanı bilinmiyorsa yararlı</a:t>
            </a:r>
          </a:p>
          <a:p>
            <a:pPr lvl="1"/>
            <a:endParaRPr lang="tr-TR" dirty="0"/>
          </a:p>
          <a:p>
            <a:r>
              <a:rPr lang="tr-TR" dirty="0"/>
              <a:t>MTK veya MEN2 şüphesi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Kalsitonin</a:t>
            </a:r>
            <a:r>
              <a:rPr lang="tr-TR" dirty="0"/>
              <a:t> ölçümü mutlaka yapılmalı</a:t>
            </a:r>
          </a:p>
          <a:p>
            <a:endParaRPr lang="tr-TR" dirty="0"/>
          </a:p>
          <a:p>
            <a:r>
              <a:rPr lang="tr-TR" dirty="0" err="1"/>
              <a:t>Kalsitonin</a:t>
            </a:r>
            <a:r>
              <a:rPr lang="tr-TR" dirty="0"/>
              <a:t> düzeyi yüksek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tekrarlanmalı</a:t>
            </a:r>
          </a:p>
          <a:p>
            <a:endParaRPr lang="tr-TR" dirty="0"/>
          </a:p>
          <a:p>
            <a:r>
              <a:rPr lang="tr-TR" dirty="0" err="1"/>
              <a:t>Kalsitonin</a:t>
            </a:r>
            <a:r>
              <a:rPr lang="tr-TR" dirty="0"/>
              <a:t> düzeyinin anlamlı olarak yüksek bulunması MTK açısından tanısal öneme sahiptir.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838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756E57-9A8D-46FD-AA2C-68A02900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Tanı-Görüntüleme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8A380F-54C8-4C90-AA88-FAAA82A89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USG 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Toplumda tarama amaçlı önerilmez.</a:t>
            </a:r>
          </a:p>
          <a:p>
            <a:pPr lvl="1"/>
            <a:r>
              <a:rPr lang="tr-TR" dirty="0" err="1"/>
              <a:t>Tiroid</a:t>
            </a:r>
            <a:r>
              <a:rPr lang="tr-TR" dirty="0"/>
              <a:t> nodülünden şüphelenilen </a:t>
            </a:r>
          </a:p>
          <a:p>
            <a:pPr lvl="1"/>
            <a:r>
              <a:rPr lang="tr-TR" dirty="0" err="1"/>
              <a:t>Nodüler</a:t>
            </a:r>
            <a:r>
              <a:rPr lang="tr-TR" dirty="0"/>
              <a:t> guatrı veya </a:t>
            </a:r>
          </a:p>
          <a:p>
            <a:pPr lvl="1"/>
            <a:r>
              <a:rPr lang="tr-TR" dirty="0"/>
              <a:t>Radyolojik bulgusu (BT, MRG veya 18 FDG </a:t>
            </a:r>
            <a:r>
              <a:rPr lang="tr-TR" dirty="0" err="1"/>
              <a:t>PET’de</a:t>
            </a:r>
            <a:r>
              <a:rPr lang="tr-TR" dirty="0"/>
              <a:t> saptanan </a:t>
            </a:r>
            <a:r>
              <a:rPr lang="tr-TR" dirty="0" err="1"/>
              <a:t>insidental</a:t>
            </a:r>
            <a:r>
              <a:rPr lang="tr-TR" dirty="0"/>
              <a:t> nodülleri) olan tüm hastalara tanısal </a:t>
            </a:r>
            <a:r>
              <a:rPr lang="tr-TR" dirty="0" err="1"/>
              <a:t>tiroid</a:t>
            </a:r>
            <a:r>
              <a:rPr lang="tr-TR" dirty="0"/>
              <a:t> USG yapılmalıdır.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5573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2F8469-DCEC-440E-9160-0983CC4F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42D9992-CF16-444B-9B90-64C624AD0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992888" cy="3987554"/>
          </a:xfrm>
        </p:spPr>
      </p:pic>
    </p:spTree>
    <p:extLst>
      <p:ext uri="{BB962C8B-B14F-4D97-AF65-F5344CB8AC3E}">
        <p14:creationId xmlns:p14="http://schemas.microsoft.com/office/powerpoint/2010/main" val="3301075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769D97-50E5-4958-9C6F-AA1E17D9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86605"/>
            <a:ext cx="7899216" cy="1270188"/>
          </a:xfrm>
        </p:spPr>
        <p:txBody>
          <a:bodyPr>
            <a:normAutofit/>
          </a:bodyPr>
          <a:lstStyle/>
          <a:p>
            <a:r>
              <a:rPr lang="tr-TR" sz="3200" b="1" dirty="0"/>
              <a:t>Tanı 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059A33-E2E6-488D-B66B-FA8E39601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5625"/>
            <a:ext cx="8676456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TİİAB</a:t>
            </a:r>
          </a:p>
          <a:p>
            <a:endParaRPr lang="tr-TR" dirty="0"/>
          </a:p>
          <a:p>
            <a:pPr lvl="1"/>
            <a:r>
              <a:rPr lang="tr-TR" dirty="0" err="1"/>
              <a:t>Tiroid</a:t>
            </a:r>
            <a:r>
              <a:rPr lang="tr-TR" dirty="0"/>
              <a:t> nodüllerini değerlendirmek</a:t>
            </a:r>
          </a:p>
          <a:p>
            <a:pPr lvl="1"/>
            <a:r>
              <a:rPr lang="tr-TR" dirty="0"/>
              <a:t>Cerrahi rezeksiyon gerektiren hastaları tanımlamak için en doğru yöntemdir</a:t>
            </a:r>
          </a:p>
          <a:p>
            <a:pPr lvl="1"/>
            <a:r>
              <a:rPr lang="tr-TR" dirty="0"/>
              <a:t>Cerrahi sırasında daha yüksek </a:t>
            </a:r>
            <a:r>
              <a:rPr lang="tr-TR" dirty="0" err="1"/>
              <a:t>malignite</a:t>
            </a:r>
            <a:r>
              <a:rPr lang="tr-TR" dirty="0"/>
              <a:t> ve daha düşük maliyet ile sonuçlanmıştır.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marL="342900" lvl="1" indent="0">
              <a:buNone/>
            </a:pPr>
            <a:endParaRPr lang="tr-TR" dirty="0"/>
          </a:p>
          <a:p>
            <a:pPr lvl="1"/>
            <a:endParaRPr lang="tr-TR" dirty="0"/>
          </a:p>
          <a:p>
            <a:pPr marL="342900" lvl="1" indent="0">
              <a:buNone/>
            </a:pPr>
            <a:r>
              <a:rPr lang="tr-TR" sz="1100" dirty="0"/>
              <a:t>https://www.uptodate.com/contents/diagnostic-approach-to-and-treatment-of-thyroid-nodules?search=throid%20nodule&amp;source=search_result&amp;selectedTitle=1~150&amp;usage_type=default&amp;display_rank=1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marL="342900" lvl="1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6524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4B28DB-C723-4424-A2F9-02E37214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128C82-F0D9-4FA8-8F20-077F23512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9"/>
            <a:ext cx="7848872" cy="5248300"/>
          </a:xfrm>
        </p:spPr>
      </p:pic>
    </p:spTree>
    <p:extLst>
      <p:ext uri="{BB962C8B-B14F-4D97-AF65-F5344CB8AC3E}">
        <p14:creationId xmlns:p14="http://schemas.microsoft.com/office/powerpoint/2010/main" val="425958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3C3E68-EB1B-4A08-BF32-B14F6AB7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 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3914B8-A2B3-4543-8EDC-2AEEE822D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32856"/>
            <a:ext cx="7543800" cy="3736238"/>
          </a:xfrm>
        </p:spPr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Sintigraﬁsi</a:t>
            </a:r>
            <a:r>
              <a:rPr lang="tr-TR" dirty="0"/>
              <a:t> ve Radyoaktif İyot Yakalama(RAIU) Testi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131 I, 123 I ya da 99m </a:t>
            </a:r>
            <a:r>
              <a:rPr lang="tr-TR" dirty="0" err="1"/>
              <a:t>Tc</a:t>
            </a:r>
            <a:r>
              <a:rPr lang="tr-TR" dirty="0"/>
              <a:t> kullanılır</a:t>
            </a:r>
          </a:p>
          <a:p>
            <a:pPr lvl="1"/>
            <a:r>
              <a:rPr lang="tr-TR" dirty="0"/>
              <a:t>Rutinde yeri yok </a:t>
            </a:r>
          </a:p>
          <a:p>
            <a:pPr lvl="1"/>
            <a:r>
              <a:rPr lang="tr-TR" dirty="0"/>
              <a:t>TSH düşük veya düşük-normal bulunduğu vakalarda </a:t>
            </a:r>
            <a:r>
              <a:rPr lang="tr-TR" dirty="0" err="1"/>
              <a:t>hipertiroidi</a:t>
            </a:r>
            <a:r>
              <a:rPr lang="tr-TR" dirty="0"/>
              <a:t> ayırıcı tanısında kullanılabilir</a:t>
            </a:r>
          </a:p>
        </p:txBody>
      </p:sp>
    </p:spTree>
    <p:extLst>
      <p:ext uri="{BB962C8B-B14F-4D97-AF65-F5344CB8AC3E}">
        <p14:creationId xmlns:p14="http://schemas.microsoft.com/office/powerpoint/2010/main" val="1578387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83B7DB-6F95-4074-AEA5-DB7E76C4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 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80069C-2944-46F6-8558-110800614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88840"/>
            <a:ext cx="7543801" cy="3880254"/>
          </a:xfrm>
        </p:spPr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Sintigraﬁsi</a:t>
            </a:r>
            <a:r>
              <a:rPr lang="tr-TR" dirty="0"/>
              <a:t> ve Radyoaktif İyot Yakalama(RAIU) Testi</a:t>
            </a:r>
          </a:p>
          <a:p>
            <a:endParaRPr lang="tr-TR" dirty="0"/>
          </a:p>
          <a:p>
            <a:pPr lvl="1"/>
            <a:r>
              <a:rPr lang="tr-TR" dirty="0" err="1"/>
              <a:t>Malign</a:t>
            </a:r>
            <a:r>
              <a:rPr lang="tr-TR" dirty="0"/>
              <a:t> nodüllerin hemen hemen hepsi, </a:t>
            </a:r>
            <a:r>
              <a:rPr lang="tr-TR" dirty="0" err="1"/>
              <a:t>benign</a:t>
            </a:r>
            <a:r>
              <a:rPr lang="tr-TR" dirty="0"/>
              <a:t> nodüllerin çoğu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hipoaktif</a:t>
            </a:r>
            <a:r>
              <a:rPr lang="tr-TR" dirty="0">
                <a:sym typeface="Wingdings" panose="05000000000000000000" pitchFamily="2" charset="2"/>
              </a:rPr>
              <a:t> </a:t>
            </a:r>
            <a:endParaRPr lang="tr-TR" dirty="0"/>
          </a:p>
          <a:p>
            <a:pPr lvl="1"/>
            <a:r>
              <a:rPr lang="tr-TR" dirty="0" err="1"/>
              <a:t>Multinodüler</a:t>
            </a:r>
            <a:r>
              <a:rPr lang="tr-TR" dirty="0"/>
              <a:t> tiroidi olan hastalarda TİİAB gerektiren </a:t>
            </a:r>
            <a:r>
              <a:rPr lang="tr-TR" dirty="0" err="1"/>
              <a:t>hipofonksiyonel</a:t>
            </a:r>
            <a:r>
              <a:rPr lang="tr-TR" dirty="0"/>
              <a:t> nodülleri seçmek için yararlı olabilir.*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BF30996-0897-4F71-B3D7-8EFCD972AFD6}"/>
              </a:ext>
            </a:extLst>
          </p:cNvPr>
          <p:cNvSpPr txBox="1"/>
          <p:nvPr/>
        </p:nvSpPr>
        <p:spPr>
          <a:xfrm>
            <a:off x="611559" y="5971742"/>
            <a:ext cx="828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https://www.uptodate.com/contents/diagnostic-approach-to-and-treatment-of-thyroid-nodules?search=throid%20nodule&amp;source=search_result&amp;selectedTitle=1~150&amp;usage_type=default&amp;display_rank=1</a:t>
            </a:r>
          </a:p>
        </p:txBody>
      </p:sp>
    </p:spTree>
    <p:extLst>
      <p:ext uri="{BB962C8B-B14F-4D97-AF65-F5344CB8AC3E}">
        <p14:creationId xmlns:p14="http://schemas.microsoft.com/office/powerpoint/2010/main" val="3487430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64C62A-FDC8-4849-BA72-680A472B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 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6FEB6C-54C9-4B8F-AEA9-789780E9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348880"/>
            <a:ext cx="7543801" cy="3520214"/>
          </a:xfrm>
        </p:spPr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Sintigraﬁsi</a:t>
            </a:r>
            <a:r>
              <a:rPr lang="tr-TR" dirty="0"/>
              <a:t> ve Radyoaktif İyot Yakalama(RAIU) Testi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Sintigrafinin </a:t>
            </a:r>
            <a:r>
              <a:rPr lang="tr-TR" dirty="0" err="1"/>
              <a:t>maligniteyi</a:t>
            </a:r>
            <a:r>
              <a:rPr lang="tr-TR" dirty="0"/>
              <a:t> ekarte edebildiği tek durum </a:t>
            </a:r>
            <a:r>
              <a:rPr lang="tr-TR" dirty="0" err="1"/>
              <a:t>toksik</a:t>
            </a:r>
            <a:r>
              <a:rPr lang="tr-TR" dirty="0"/>
              <a:t> adenomlar</a:t>
            </a:r>
          </a:p>
          <a:p>
            <a:pPr lvl="1"/>
            <a:r>
              <a:rPr lang="tr-TR" dirty="0" err="1"/>
              <a:t>Toksik</a:t>
            </a:r>
            <a:r>
              <a:rPr lang="tr-TR" dirty="0"/>
              <a:t> adenomlarda nodülde anlamlı derecede artmış tutulum ve kalan dokuda belirgin </a:t>
            </a:r>
            <a:r>
              <a:rPr lang="tr-TR" dirty="0" err="1"/>
              <a:t>supresyon</a:t>
            </a:r>
            <a:r>
              <a:rPr lang="tr-TR" dirty="0"/>
              <a:t> izlenir. </a:t>
            </a:r>
          </a:p>
          <a:p>
            <a:pPr lvl="1"/>
            <a:r>
              <a:rPr lang="tr-TR" dirty="0" err="1"/>
              <a:t>Toksik</a:t>
            </a:r>
            <a:r>
              <a:rPr lang="tr-TR" dirty="0"/>
              <a:t> adenomlar</a:t>
            </a:r>
          </a:p>
          <a:p>
            <a:pPr lvl="2"/>
            <a:r>
              <a:rPr lang="tr-TR" dirty="0" err="1"/>
              <a:t>tiroid</a:t>
            </a:r>
            <a:r>
              <a:rPr lang="tr-TR" dirty="0"/>
              <a:t> nodüllerinin %3’ünden daha azı</a:t>
            </a:r>
          </a:p>
          <a:p>
            <a:pPr lvl="2"/>
            <a:r>
              <a:rPr lang="tr-TR" dirty="0"/>
              <a:t>hemen daima </a:t>
            </a:r>
            <a:r>
              <a:rPr lang="tr-TR" dirty="0" err="1"/>
              <a:t>benign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777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9D5918-5CAC-4725-BC78-E1D1BC9A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Hipotiroidi</a:t>
            </a:r>
            <a:r>
              <a:rPr lang="tr-TR" sz="3200" b="1" dirty="0"/>
              <a:t> Tanısında </a:t>
            </a:r>
            <a:r>
              <a:rPr lang="tr-TR" sz="3200" b="1" dirty="0" err="1"/>
              <a:t>Tiroid</a:t>
            </a:r>
            <a:r>
              <a:rPr lang="tr-TR" sz="3200" b="1" dirty="0"/>
              <a:t> Fonksiyon Testleri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2C1E4E-15B1-4F12-A214-ECA449C1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T3 hormonu ölçümü yararlı değildir</a:t>
            </a:r>
          </a:p>
          <a:p>
            <a:r>
              <a:rPr lang="tr-TR" dirty="0"/>
              <a:t>sT4 düşük, TSH yüksek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hipotiroidi</a:t>
            </a:r>
            <a:endParaRPr lang="tr-TR" dirty="0"/>
          </a:p>
          <a:p>
            <a:r>
              <a:rPr lang="tr-TR" dirty="0"/>
              <a:t>sT4 düşük, TSH normal veya düşük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hipotiroidi</a:t>
            </a:r>
            <a:endParaRPr lang="tr-TR" dirty="0"/>
          </a:p>
          <a:p>
            <a:r>
              <a:rPr lang="tr-TR" dirty="0"/>
              <a:t>st4 normal TSH yüksek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5691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8D4D60-9E6E-431F-8A7F-D6342EC9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Tanı 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840308-C694-4117-9A7A-9613DA50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3808246"/>
          </a:xfrm>
        </p:spPr>
        <p:txBody>
          <a:bodyPr/>
          <a:lstStyle/>
          <a:p>
            <a:r>
              <a:rPr lang="tr-TR" dirty="0"/>
              <a:t> MRG ve BT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 err="1"/>
              <a:t>Tiroid</a:t>
            </a:r>
            <a:r>
              <a:rPr lang="tr-TR" dirty="0"/>
              <a:t> nodülü değerlendirmesinde genellikle kullanılmaz. </a:t>
            </a:r>
          </a:p>
          <a:p>
            <a:pPr lvl="1"/>
            <a:r>
              <a:rPr lang="tr-TR" dirty="0"/>
              <a:t>Hava yolu basısı</a:t>
            </a:r>
          </a:p>
          <a:p>
            <a:pPr lvl="1"/>
            <a:r>
              <a:rPr lang="tr-TR" dirty="0"/>
              <a:t>Çevreye </a:t>
            </a:r>
            <a:r>
              <a:rPr lang="tr-TR" dirty="0" err="1"/>
              <a:t>invazyon</a:t>
            </a:r>
            <a:r>
              <a:rPr lang="tr-TR" dirty="0"/>
              <a:t> derecesinin değerlendirilmesi </a:t>
            </a:r>
          </a:p>
          <a:p>
            <a:pPr lvl="1"/>
            <a:r>
              <a:rPr lang="tr-TR" dirty="0" err="1"/>
              <a:t>Retrosternal</a:t>
            </a:r>
            <a:r>
              <a:rPr lang="tr-TR" dirty="0"/>
              <a:t> uzanım gösteren </a:t>
            </a:r>
            <a:r>
              <a:rPr lang="tr-TR" dirty="0" err="1"/>
              <a:t>tiroid</a:t>
            </a:r>
            <a:r>
              <a:rPr lang="tr-TR" dirty="0"/>
              <a:t> dokularının tanısında </a:t>
            </a:r>
          </a:p>
          <a:p>
            <a:pPr lvl="1"/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kanser takibinde yardımcı olurlar.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81230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62EEDC-4990-4BE2-81F5-3DF289D6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 </a:t>
            </a:r>
            <a:r>
              <a:rPr lang="tr-TR" sz="3200" b="1" dirty="0"/>
              <a:t>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0DE755-4C53-49E2-BE21-6DA1CF8B9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tr-TR" dirty="0" err="1"/>
              <a:t>Tiroid</a:t>
            </a:r>
            <a:r>
              <a:rPr lang="tr-TR" dirty="0"/>
              <a:t> nodüllerinde </a:t>
            </a:r>
            <a:r>
              <a:rPr lang="tr-TR" dirty="0" err="1"/>
              <a:t>maligniteden</a:t>
            </a:r>
            <a:r>
              <a:rPr lang="tr-TR" dirty="0"/>
              <a:t> USG ile şüphelenilir ve tanı TİİAB ile doğrulanır.</a:t>
            </a:r>
          </a:p>
          <a:p>
            <a:pPr marL="285750" indent="-285750"/>
            <a:r>
              <a:rPr lang="tr-TR" dirty="0" err="1"/>
              <a:t>Benign</a:t>
            </a:r>
            <a:r>
              <a:rPr lang="tr-TR" dirty="0"/>
              <a:t> </a:t>
            </a:r>
            <a:r>
              <a:rPr lang="tr-TR" dirty="0" err="1"/>
              <a:t>sitolojili</a:t>
            </a:r>
            <a:r>
              <a:rPr lang="tr-TR" dirty="0"/>
              <a:t> hastalarda atlanmış </a:t>
            </a:r>
            <a:r>
              <a:rPr lang="tr-TR" dirty="0" err="1"/>
              <a:t>malignitelerin</a:t>
            </a:r>
            <a:r>
              <a:rPr lang="tr-TR" dirty="0"/>
              <a:t> yakalanmasında “</a:t>
            </a:r>
            <a:r>
              <a:rPr lang="tr-TR" dirty="0" err="1"/>
              <a:t>sonografik</a:t>
            </a:r>
            <a:r>
              <a:rPr lang="tr-TR" dirty="0"/>
              <a:t> </a:t>
            </a:r>
            <a:r>
              <a:rPr lang="tr-TR" dirty="0" err="1"/>
              <a:t>patern</a:t>
            </a:r>
            <a:r>
              <a:rPr lang="tr-TR" dirty="0"/>
              <a:t>”, “nodül boyut artışından” daha önemlidir.</a:t>
            </a:r>
          </a:p>
          <a:p>
            <a:pPr marL="285750" indent="-285750"/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r>
              <a:rPr lang="tr-TR" sz="1800" dirty="0"/>
              <a:t> En az iki boyutta ve en az 2 mm olmak üzere </a:t>
            </a:r>
          </a:p>
          <a:p>
            <a:pPr marL="285750" indent="-285750"/>
            <a:r>
              <a:rPr lang="tr-TR" sz="1800" dirty="0"/>
              <a:t> Büyüme  ve volümde %50’den fazla artış                                                                       </a:t>
            </a:r>
          </a:p>
          <a:p>
            <a:pPr marL="285750" indent="-285750"/>
            <a:endParaRPr lang="tr-TR" dirty="0"/>
          </a:p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0808538-2DDB-4F27-81E3-07F69D7C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" t="53075" b="7698"/>
          <a:stretch/>
        </p:blipFill>
        <p:spPr>
          <a:xfrm>
            <a:off x="1007942" y="3036347"/>
            <a:ext cx="7242761" cy="1728192"/>
          </a:xfrm>
          <a:prstGeom prst="rect">
            <a:avLst/>
          </a:prstGeom>
        </p:spPr>
      </p:pic>
      <p:cxnSp>
        <p:nvCxnSpPr>
          <p:cNvPr id="10" name="Bağlayıcı: Dirsek 9">
            <a:extLst>
              <a:ext uri="{FF2B5EF4-FFF2-40B4-BE49-F238E27FC236}">
                <a16:creationId xmlns:a16="http://schemas.microsoft.com/office/drawing/2014/main" id="{5D7FE5DF-2F4F-48F0-981A-2FB697E654C2}"/>
              </a:ext>
            </a:extLst>
          </p:cNvPr>
          <p:cNvCxnSpPr/>
          <p:nvPr/>
        </p:nvCxnSpPr>
        <p:spPr>
          <a:xfrm rot="10800000" flipV="1">
            <a:off x="6012160" y="4404499"/>
            <a:ext cx="1440160" cy="720080"/>
          </a:xfrm>
          <a:prstGeom prst="bentConnector3">
            <a:avLst>
              <a:gd name="adj1" fmla="val 587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82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79593C-2E05-4380-A309-907198BA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5B6FCB-2A97-4BBE-9B8B-153C2B824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Levotiroksin</a:t>
            </a:r>
            <a:r>
              <a:rPr lang="tr-TR" dirty="0"/>
              <a:t> (LT4) </a:t>
            </a:r>
            <a:r>
              <a:rPr lang="tr-TR" dirty="0" err="1"/>
              <a:t>supresyon</a:t>
            </a:r>
            <a:r>
              <a:rPr lang="tr-TR" dirty="0"/>
              <a:t> tedavisi:</a:t>
            </a:r>
          </a:p>
          <a:p>
            <a:pPr marL="201168" lvl="1" indent="0">
              <a:buNone/>
            </a:pPr>
            <a:endParaRPr lang="tr-TR" dirty="0"/>
          </a:p>
          <a:p>
            <a:pPr marL="201168" lvl="1" indent="0">
              <a:buNone/>
            </a:pPr>
            <a:r>
              <a:rPr lang="tr-TR" dirty="0"/>
              <a:t>LT4 ile TSH baskılama tedavisi önerilmemektedir.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2293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385C41-A3D6-446C-9200-513D4BDD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Tedavi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87AADDB-3B97-40DB-B745-8B53BEA09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75" t="26621" r="4167" b="33036"/>
          <a:stretch/>
        </p:blipFill>
        <p:spPr>
          <a:xfrm>
            <a:off x="822324" y="2348880"/>
            <a:ext cx="7543801" cy="24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749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ACDD67-295B-42BD-9177-BF09E854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D3A4EF-436D-49FE-BFAE-47DDEC6D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/>
              <a:t>Girişimsel tedaviler </a:t>
            </a:r>
          </a:p>
          <a:p>
            <a:r>
              <a:rPr lang="tr-TR" dirty="0"/>
              <a:t>PEE (</a:t>
            </a:r>
            <a:r>
              <a:rPr lang="tr-TR" dirty="0" err="1"/>
              <a:t>perkutan</a:t>
            </a:r>
            <a:r>
              <a:rPr lang="tr-TR" dirty="0"/>
              <a:t> etanol enjeksiyonu):</a:t>
            </a:r>
          </a:p>
          <a:p>
            <a:pPr lvl="1"/>
            <a:r>
              <a:rPr lang="tr-TR" dirty="0"/>
              <a:t>Etanol uygulandığı nodüllerde </a:t>
            </a:r>
            <a:r>
              <a:rPr lang="tr-TR" dirty="0" err="1"/>
              <a:t>koagülasyon</a:t>
            </a:r>
            <a:r>
              <a:rPr lang="tr-TR" dirty="0"/>
              <a:t> nekrozu ile küçülmeye neden olmaktadır. </a:t>
            </a:r>
          </a:p>
          <a:p>
            <a:pPr lvl="1"/>
            <a:r>
              <a:rPr lang="tr-TR" dirty="0"/>
              <a:t>Tekrarlayan </a:t>
            </a:r>
            <a:r>
              <a:rPr lang="tr-TR" dirty="0" err="1"/>
              <a:t>kistik</a:t>
            </a:r>
            <a:r>
              <a:rPr lang="tr-TR" dirty="0"/>
              <a:t> nodüllerde uygulanabilir</a:t>
            </a:r>
          </a:p>
          <a:p>
            <a:pPr lvl="1"/>
            <a:r>
              <a:rPr lang="tr-TR" dirty="0"/>
              <a:t>Bu tedavi için aranan koşullar;</a:t>
            </a:r>
          </a:p>
          <a:p>
            <a:pPr lvl="2"/>
            <a:r>
              <a:rPr lang="tr-TR" dirty="0"/>
              <a:t>Nodülden en az iki yeterli </a:t>
            </a:r>
            <a:r>
              <a:rPr lang="tr-TR" dirty="0" err="1"/>
              <a:t>benign</a:t>
            </a:r>
            <a:r>
              <a:rPr lang="tr-TR" dirty="0"/>
              <a:t> biyopsi </a:t>
            </a:r>
          </a:p>
          <a:p>
            <a:pPr lvl="2"/>
            <a:r>
              <a:rPr lang="tr-TR" dirty="0"/>
              <a:t>Hasta uyumu</a:t>
            </a:r>
          </a:p>
          <a:p>
            <a:pPr lvl="2"/>
            <a:r>
              <a:rPr lang="tr-TR" dirty="0"/>
              <a:t>Nodülün alkolü tutacak yapıda olması </a:t>
            </a:r>
          </a:p>
          <a:p>
            <a:pPr lvl="2"/>
            <a:r>
              <a:rPr lang="tr-TR" dirty="0" err="1"/>
              <a:t>Posteriorda</a:t>
            </a:r>
            <a:r>
              <a:rPr lang="tr-TR" dirty="0"/>
              <a:t> sızıntıyı engelleyecek yeterli </a:t>
            </a:r>
            <a:r>
              <a:rPr lang="tr-TR" dirty="0" err="1"/>
              <a:t>tiroid</a:t>
            </a:r>
            <a:r>
              <a:rPr lang="tr-TR" dirty="0"/>
              <a:t> dokusu bulunmasıdır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35198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5C6DC0-229A-41A3-8274-B4595871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Tedavi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B94031-2446-460A-A6FB-BD79260E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/>
              <a:t>Girişimsel tedaviler </a:t>
            </a:r>
          </a:p>
          <a:p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ablasyon</a:t>
            </a:r>
            <a:r>
              <a:rPr lang="tr-TR" dirty="0"/>
              <a:t>, </a:t>
            </a:r>
            <a:r>
              <a:rPr lang="tr-TR" dirty="0" err="1"/>
              <a:t>radyofrekans</a:t>
            </a:r>
            <a:r>
              <a:rPr lang="tr-TR" dirty="0"/>
              <a:t> </a:t>
            </a:r>
            <a:r>
              <a:rPr lang="tr-TR" dirty="0" err="1"/>
              <a:t>ablasyon</a:t>
            </a:r>
            <a:r>
              <a:rPr lang="tr-TR" dirty="0"/>
              <a:t>, HIFU: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Enerjinin nodül içerisinde ısıya dönüşmesi ile ağrı lifleri içermeyen nodüllerde kapsülle sınırlanmak üzere bir nekroz oluşturmaktadır. </a:t>
            </a:r>
          </a:p>
          <a:p>
            <a:pPr lvl="1"/>
            <a:r>
              <a:rPr lang="tr-TR" dirty="0"/>
              <a:t>Seçilmiş vakalarda ve deneyimli ellerde kitle küçültmek amacıyla başarı ile kullanılabilir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705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33F6F8-B722-4903-A20E-1EA5C18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Tedavi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4BD997-5350-4D8B-B643-40CBEBE24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/>
              <a:t>Girişimsel tedaviler </a:t>
            </a:r>
          </a:p>
          <a:p>
            <a:r>
              <a:rPr lang="tr-TR" dirty="0"/>
              <a:t>RAİ tedavisi:</a:t>
            </a:r>
          </a:p>
          <a:p>
            <a:endParaRPr lang="tr-TR" dirty="0"/>
          </a:p>
          <a:p>
            <a:pPr lvl="1"/>
            <a:r>
              <a:rPr lang="tr-TR" dirty="0"/>
              <a:t>Tek sıcak nodülü olan hastalarda seçilebilecek tedavi yöntemidir.</a:t>
            </a:r>
          </a:p>
          <a:p>
            <a:pPr lvl="1"/>
            <a:r>
              <a:rPr lang="tr-TR" dirty="0" err="1"/>
              <a:t>Multinodüler</a:t>
            </a:r>
            <a:r>
              <a:rPr lang="tr-TR" dirty="0"/>
              <a:t> vakalarda da hasta özellikle </a:t>
            </a:r>
            <a:r>
              <a:rPr lang="tr-TR" dirty="0" err="1"/>
              <a:t>toksik</a:t>
            </a:r>
            <a:r>
              <a:rPr lang="tr-TR" dirty="0"/>
              <a:t> ise RAİ ile başarıyla tedavi edilebilmekte ve anlamlı volüm küçülmeleri ile bası bulguları da kısmen giderilebilmektedir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75718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DA756D-D57A-47A5-8DC5-225B2C4E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6604"/>
            <a:ext cx="7683192" cy="1450757"/>
          </a:xfrm>
        </p:spPr>
        <p:txBody>
          <a:bodyPr>
            <a:normAutofit/>
          </a:bodyPr>
          <a:lstStyle/>
          <a:p>
            <a:r>
              <a:rPr lang="tr-TR" sz="3600" b="1" dirty="0"/>
              <a:t>SEVK ENDİKASYONLARI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E1CAFC-C02E-4146-AFD6-3EC959F2D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Hipotiroidi</a:t>
            </a:r>
            <a:r>
              <a:rPr lang="tr-TR" dirty="0"/>
              <a:t> şüphesi olan bebekler ve çocuklar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Tedavi dozunun ayarlanamadığı olgular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Gebelik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Gebelik planlayanlar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Kalp hastalığı olanlar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bezinde nodül bulunması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Hipofizer</a:t>
            </a:r>
            <a:r>
              <a:rPr lang="tr-TR" dirty="0"/>
              <a:t> hastalık veya adrenal yetmezlik gibi endokrinolojik hastalıkların olması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testlerinde uyumsuzluk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İlaçlarla oluşan </a:t>
            </a:r>
            <a:r>
              <a:rPr lang="tr-TR" dirty="0" err="1"/>
              <a:t>hipotiroidiler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8505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AB91DE-46D2-40EF-950D-98769244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2F6BB0-E90E-407D-B93D-0415A50F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accent1"/>
                </a:solidFill>
              </a:rPr>
              <a:t>Türkiye Endokrinoloji ve Metabolizma Derneği-</a:t>
            </a:r>
            <a:r>
              <a:rPr lang="tr-TR" dirty="0" err="1">
                <a:solidFill>
                  <a:schemeClr val="accent1"/>
                </a:solidFill>
              </a:rPr>
              <a:t>Tiroid</a:t>
            </a:r>
            <a:r>
              <a:rPr lang="tr-TR" dirty="0">
                <a:solidFill>
                  <a:schemeClr val="accent1"/>
                </a:solidFill>
              </a:rPr>
              <a:t> Hastalıkları Tanı ve Tedavi Kılavuzu-2017</a:t>
            </a:r>
          </a:p>
          <a:p>
            <a:r>
              <a:rPr lang="tr-TR" u="sng" dirty="0">
                <a:solidFill>
                  <a:schemeClr val="accent1"/>
                </a:solidFill>
                <a:hlinkClick r:id="rId2"/>
              </a:rPr>
              <a:t>https://www.uptodate.com/contents/diagnostic-approach-to-and-treatment</a:t>
            </a:r>
            <a:r>
              <a:rPr lang="tr-TR" u="sng" dirty="0">
                <a:solidFill>
                  <a:schemeClr val="accent1"/>
                </a:solidFill>
              </a:rPr>
              <a:t> </a:t>
            </a:r>
            <a:r>
              <a:rPr lang="tr-TR" u="sng" dirty="0" err="1">
                <a:solidFill>
                  <a:schemeClr val="accent1"/>
                </a:solidFill>
              </a:rPr>
              <a:t>ofthyroidnodules?search</a:t>
            </a:r>
            <a:r>
              <a:rPr lang="tr-TR" u="sng" dirty="0">
                <a:solidFill>
                  <a:schemeClr val="accent1"/>
                </a:solidFill>
              </a:rPr>
              <a:t>=throid%20nodule&amp;source=</a:t>
            </a:r>
            <a:r>
              <a:rPr lang="tr-TR" u="sng" dirty="0" err="1">
                <a:solidFill>
                  <a:schemeClr val="accent1"/>
                </a:solidFill>
              </a:rPr>
              <a:t>search_result&amp;selectedTitle</a:t>
            </a:r>
            <a:r>
              <a:rPr lang="tr-TR" u="sng" dirty="0">
                <a:solidFill>
                  <a:schemeClr val="accent1"/>
                </a:solidFill>
              </a:rPr>
              <a:t>=1~150&amp;usage_type=</a:t>
            </a:r>
            <a:r>
              <a:rPr lang="tr-TR" u="sng" dirty="0" err="1">
                <a:solidFill>
                  <a:schemeClr val="accent1"/>
                </a:solidFill>
              </a:rPr>
              <a:t>default&amp;display_rank</a:t>
            </a:r>
            <a:r>
              <a:rPr lang="tr-TR" u="sng" dirty="0">
                <a:solidFill>
                  <a:schemeClr val="accent1"/>
                </a:solidFill>
              </a:rPr>
              <a:t>=1</a:t>
            </a:r>
          </a:p>
          <a:p>
            <a:r>
              <a:rPr lang="tr-TR" dirty="0">
                <a:solidFill>
                  <a:schemeClr val="accent1"/>
                </a:solidFill>
                <a:hlinkClick r:id="rId3"/>
              </a:rPr>
              <a:t>Kuma K,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Matsuzuka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F,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Yokozawa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T, et al.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Fate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of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untreated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benign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nodules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: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results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of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long-term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follow-up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. World J </a:t>
            </a:r>
            <a:r>
              <a:rPr lang="tr-TR" dirty="0" err="1">
                <a:solidFill>
                  <a:schemeClr val="accent1"/>
                </a:solidFill>
                <a:hlinkClick r:id="rId3"/>
              </a:rPr>
              <a:t>Surg</a:t>
            </a:r>
            <a:r>
              <a:rPr lang="tr-TR" dirty="0">
                <a:solidFill>
                  <a:schemeClr val="accent1"/>
                </a:solidFill>
                <a:hlinkClick r:id="rId3"/>
              </a:rPr>
              <a:t> 1994; 18:495.</a:t>
            </a:r>
            <a:endParaRPr lang="tr-TR" dirty="0">
              <a:solidFill>
                <a:schemeClr val="accent1"/>
              </a:solidFill>
            </a:endParaRPr>
          </a:p>
          <a:p>
            <a:r>
              <a:rPr lang="tr-TR" dirty="0" err="1">
                <a:solidFill>
                  <a:schemeClr val="accent1"/>
                </a:solidFill>
              </a:rPr>
              <a:t>Lucas</a:t>
            </a:r>
            <a:r>
              <a:rPr lang="tr-TR" dirty="0">
                <a:solidFill>
                  <a:schemeClr val="accent1"/>
                </a:solidFill>
              </a:rPr>
              <a:t> A, </a:t>
            </a:r>
            <a:r>
              <a:rPr lang="tr-TR" dirty="0" err="1">
                <a:solidFill>
                  <a:schemeClr val="accent1"/>
                </a:solidFill>
              </a:rPr>
              <a:t>Llatjós</a:t>
            </a:r>
            <a:r>
              <a:rPr lang="tr-TR" dirty="0">
                <a:solidFill>
                  <a:schemeClr val="accent1"/>
                </a:solidFill>
              </a:rPr>
              <a:t> M, </a:t>
            </a:r>
            <a:r>
              <a:rPr lang="tr-TR" dirty="0" err="1">
                <a:solidFill>
                  <a:schemeClr val="accent1"/>
                </a:solidFill>
              </a:rPr>
              <a:t>Salinas</a:t>
            </a:r>
            <a:r>
              <a:rPr lang="tr-TR" dirty="0">
                <a:solidFill>
                  <a:schemeClr val="accent1"/>
                </a:solidFill>
              </a:rPr>
              <a:t> I, et al. </a:t>
            </a:r>
            <a:r>
              <a:rPr lang="tr-TR" dirty="0" err="1">
                <a:solidFill>
                  <a:schemeClr val="accent1"/>
                </a:solidFill>
              </a:rPr>
              <a:t>Fine-needle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aspiration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cytology</a:t>
            </a:r>
            <a:r>
              <a:rPr lang="tr-TR" dirty="0">
                <a:solidFill>
                  <a:schemeClr val="accent1"/>
                </a:solidFill>
              </a:rPr>
              <a:t> of </a:t>
            </a:r>
            <a:r>
              <a:rPr lang="tr-TR" dirty="0" err="1">
                <a:solidFill>
                  <a:schemeClr val="accent1"/>
                </a:solidFill>
              </a:rPr>
              <a:t>benign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nodular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thyroid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disease</a:t>
            </a:r>
            <a:r>
              <a:rPr lang="tr-TR" dirty="0">
                <a:solidFill>
                  <a:schemeClr val="accent1"/>
                </a:solidFill>
              </a:rPr>
              <a:t>. Value of re-</a:t>
            </a:r>
            <a:r>
              <a:rPr lang="tr-TR" dirty="0" err="1">
                <a:solidFill>
                  <a:schemeClr val="accent1"/>
                </a:solidFill>
              </a:rPr>
              <a:t>aspiration</a:t>
            </a:r>
            <a:r>
              <a:rPr lang="tr-TR" dirty="0">
                <a:solidFill>
                  <a:schemeClr val="accent1"/>
                </a:solidFill>
              </a:rPr>
              <a:t>. </a:t>
            </a:r>
            <a:r>
              <a:rPr lang="tr-TR" dirty="0" err="1">
                <a:solidFill>
                  <a:schemeClr val="accent1"/>
                </a:solidFill>
              </a:rPr>
              <a:t>Eur</a:t>
            </a:r>
            <a:r>
              <a:rPr lang="tr-TR" dirty="0">
                <a:solidFill>
                  <a:schemeClr val="accent1"/>
                </a:solidFill>
              </a:rPr>
              <a:t> J </a:t>
            </a:r>
            <a:r>
              <a:rPr lang="tr-TR" dirty="0" err="1">
                <a:solidFill>
                  <a:schemeClr val="accent1"/>
                </a:solidFill>
              </a:rPr>
              <a:t>Endocrinol</a:t>
            </a:r>
            <a:r>
              <a:rPr lang="tr-TR" dirty="0">
                <a:solidFill>
                  <a:schemeClr val="accent1"/>
                </a:solidFill>
              </a:rPr>
              <a:t> 1995; 132:677</a:t>
            </a:r>
          </a:p>
          <a:p>
            <a:r>
              <a:rPr lang="tr-TR" dirty="0">
                <a:solidFill>
                  <a:schemeClr val="accent1"/>
                </a:solidFill>
                <a:hlinkClick r:id="rId4"/>
              </a:rPr>
              <a:t>Erdoğan MF,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Kamel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N, Aras D, et al. Value of re-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aspirations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in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benign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nodular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disease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. </a:t>
            </a:r>
            <a:r>
              <a:rPr lang="tr-TR" dirty="0" err="1">
                <a:solidFill>
                  <a:schemeClr val="accent1"/>
                </a:solidFill>
                <a:hlinkClick r:id="rId4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4"/>
              </a:rPr>
              <a:t> 1998; 8:1087.</a:t>
            </a:r>
            <a:endParaRPr lang="tr-TR" dirty="0">
              <a:solidFill>
                <a:schemeClr val="accent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30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A30EEE1-D05B-4A6A-BE9A-71829C83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86604"/>
            <a:ext cx="7886700" cy="1450757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Hipertiroidi</a:t>
            </a:r>
            <a:r>
              <a:rPr lang="tr-TR" sz="3200" b="1" dirty="0"/>
              <a:t> tanısında </a:t>
            </a:r>
            <a:r>
              <a:rPr lang="tr-TR" sz="3200" b="1" dirty="0" err="1"/>
              <a:t>tiroid</a:t>
            </a:r>
            <a:r>
              <a:rPr lang="tr-TR" sz="3200" b="1" dirty="0"/>
              <a:t> fonksiyon testleri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845FD0-3D24-4266-8888-4F53B839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Hipertiroidi</a:t>
            </a:r>
            <a:r>
              <a:rPr lang="tr-TR" dirty="0"/>
              <a:t> tanısında en hassas yöntem TSH ölçümü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Baskılanmış TSH ile birlikte </a:t>
            </a: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Normal sT3 ve sT4 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Subklinik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hipertiroidİ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sT4 ve/veya sT3 Aşikar (klinik)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hipertiroidi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Normal TSH </a:t>
            </a: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st4 TSH adenomu veya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tiroid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hormon direnci</a:t>
            </a:r>
          </a:p>
          <a:p>
            <a:endParaRPr lang="tr-TR" sz="22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282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4B4EAF-F4B0-40E4-8FD5-7FDC56D9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Tiroid</a:t>
            </a:r>
            <a:r>
              <a:rPr lang="tr-TR" sz="3200" b="1" dirty="0"/>
              <a:t> Fonksiyon Testleri Değerlendirme</a:t>
            </a:r>
          </a:p>
        </p:txBody>
      </p:sp>
      <p:pic>
        <p:nvPicPr>
          <p:cNvPr id="5" name="İçerik Yer Tutucusu 4" descr="harita içeren bir resim&#10;&#10;Açıklama otomatik olarak oluşturuldu">
            <a:extLst>
              <a:ext uri="{FF2B5EF4-FFF2-40B4-BE49-F238E27FC236}">
                <a16:creationId xmlns:a16="http://schemas.microsoft.com/office/drawing/2014/main" id="{EE38AC08-9E9E-4453-943E-9484E581C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060848"/>
            <a:ext cx="6917392" cy="3808140"/>
          </a:xfrm>
        </p:spPr>
      </p:pic>
    </p:spTree>
    <p:extLst>
      <p:ext uri="{BB962C8B-B14F-4D97-AF65-F5344CB8AC3E}">
        <p14:creationId xmlns:p14="http://schemas.microsoft.com/office/powerpoint/2010/main" val="337529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A31306A-746E-4A70-92CC-44FFD367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692696"/>
            <a:ext cx="3915950" cy="98853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/>
              <a:t>Hipotiroidi</a:t>
            </a:r>
            <a:endParaRPr lang="tr-TR" sz="32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6D7B42-6051-4F04-92F5-33FA6802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21763"/>
            <a:ext cx="4320479" cy="3773010"/>
          </a:xfrm>
        </p:spPr>
        <p:txBody>
          <a:bodyPr>
            <a:normAutofit/>
          </a:bodyPr>
          <a:lstStyle/>
          <a:p>
            <a:r>
              <a:rPr lang="tr-TR" dirty="0"/>
              <a:t>Doku düzeyinde </a:t>
            </a:r>
            <a:r>
              <a:rPr lang="tr-TR" dirty="0" err="1"/>
              <a:t>tiroid</a:t>
            </a:r>
            <a:r>
              <a:rPr lang="tr-TR" dirty="0"/>
              <a:t> hormonu yetersizliği veya nadiren etkisizliği sonucu ortaya çıkan, </a:t>
            </a:r>
            <a:r>
              <a:rPr lang="tr-TR" dirty="0" err="1"/>
              <a:t>metabolik</a:t>
            </a:r>
            <a:r>
              <a:rPr lang="tr-TR" dirty="0"/>
              <a:t> yavaşlama ile giden bir hastalıktır.</a:t>
            </a:r>
          </a:p>
          <a:p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Primer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Hipotiroidi</a:t>
            </a:r>
            <a:r>
              <a:rPr lang="tr-TR" dirty="0"/>
              <a:t>: </a:t>
            </a:r>
            <a:r>
              <a:rPr lang="tr-TR" dirty="0" err="1"/>
              <a:t>Tiroid</a:t>
            </a:r>
            <a:r>
              <a:rPr lang="tr-TR" dirty="0"/>
              <a:t> bezi yetersizliğinden kaynaklanan nedenlere bağlı </a:t>
            </a:r>
          </a:p>
          <a:p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Sekonder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Hipotiroidi</a:t>
            </a:r>
            <a:r>
              <a:rPr lang="tr-TR" dirty="0"/>
              <a:t>: TSH yetersizliğine bağlı </a:t>
            </a:r>
            <a:r>
              <a:rPr lang="tr-TR" dirty="0" err="1"/>
              <a:t>hipotiroidi</a:t>
            </a:r>
            <a:r>
              <a:rPr lang="tr-TR" dirty="0"/>
              <a:t> </a:t>
            </a:r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Tersiyer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Hipotiroidi</a:t>
            </a:r>
            <a:r>
              <a:rPr lang="tr-TR" dirty="0"/>
              <a:t>: TRH yetersizliğine bağlı </a:t>
            </a:r>
            <a:r>
              <a:rPr lang="tr-TR" dirty="0" err="1"/>
              <a:t>hipotiroidi</a:t>
            </a:r>
            <a:r>
              <a:rPr lang="tr-TR" dirty="0"/>
              <a:t> </a:t>
            </a:r>
          </a:p>
          <a:p>
            <a:endParaRPr lang="tr-TR" sz="1700" dirty="0"/>
          </a:p>
          <a:p>
            <a:endParaRPr lang="tr-TR" sz="1700" dirty="0"/>
          </a:p>
        </p:txBody>
      </p:sp>
      <p:pic>
        <p:nvPicPr>
          <p:cNvPr id="4" name="Resim 3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95EE5C0A-B5B3-418A-8D48-706CC3ACA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21764"/>
            <a:ext cx="3308934" cy="35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2775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2818</Words>
  <Application>Microsoft Office PowerPoint</Application>
  <PresentationFormat>Ekran Gösterisi (4:3)</PresentationFormat>
  <Paragraphs>476</Paragraphs>
  <Slides>68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Times New Roman</vt:lpstr>
      <vt:lpstr>Geçmişe bakış</vt:lpstr>
      <vt:lpstr>Tiroid Hastalıklarına Yaklaşım</vt:lpstr>
      <vt:lpstr>Sunum Planı</vt:lpstr>
      <vt:lpstr>Amaç</vt:lpstr>
      <vt:lpstr>Öğrenim Hedefleri</vt:lpstr>
      <vt:lpstr>Tiroid Fonksiyon Testleri Değerlendirmesi</vt:lpstr>
      <vt:lpstr>Hipotiroidi Tanısında Tiroid Fonksiyon Testleri</vt:lpstr>
      <vt:lpstr>Hipertiroidi tanısında tiroid fonksiyon testleri</vt:lpstr>
      <vt:lpstr>Tiroid Fonksiyon Testleri Değerlendirme</vt:lpstr>
      <vt:lpstr>Hipotiroidi</vt:lpstr>
      <vt:lpstr>Primer Hipotiroidi Nedenleri</vt:lpstr>
      <vt:lpstr>    Hipotiroidi/Klinik/Belirtiler</vt:lpstr>
      <vt:lpstr>Hipotiroidi/Klinik/Bulgular</vt:lpstr>
      <vt:lpstr>Hipotiroidi</vt:lpstr>
      <vt:lpstr>PowerPoint Sunusu</vt:lpstr>
      <vt:lpstr>Hipotiroidi</vt:lpstr>
      <vt:lpstr>Subklinik Hipotiroidi</vt:lpstr>
      <vt:lpstr>Subklinik Hipotiroidi Nedenleri</vt:lpstr>
      <vt:lpstr>PowerPoint Sunusu</vt:lpstr>
      <vt:lpstr>Subklinik Hipotiroidide Tedavi Yaklaşımı</vt:lpstr>
      <vt:lpstr>Subklinik Hipotiroidi Tedavi </vt:lpstr>
      <vt:lpstr>Subklinik Hipotiroidi Tedavi  Takibi</vt:lpstr>
      <vt:lpstr>Vaka</vt:lpstr>
      <vt:lpstr>PowerPoint Sunusu</vt:lpstr>
      <vt:lpstr> Vaka</vt:lpstr>
      <vt:lpstr>Vaka</vt:lpstr>
      <vt:lpstr>Vaka</vt:lpstr>
      <vt:lpstr>Primer Aşikar Hipotirodi/Tedavi</vt:lpstr>
      <vt:lpstr>Primer Hipotiroidi Tedavi Takibi</vt:lpstr>
      <vt:lpstr>Levotiroksin Kullanımı</vt:lpstr>
      <vt:lpstr>Levotiroksin Kullanımı</vt:lpstr>
      <vt:lpstr>Hipertiroidi</vt:lpstr>
      <vt:lpstr>Hipertiroidi Nedenleri</vt:lpstr>
      <vt:lpstr>Hipertiroidi-Belirtiler</vt:lpstr>
      <vt:lpstr>Hipertiroidi Tanı</vt:lpstr>
      <vt:lpstr>Hipertiroidi Tedavi</vt:lpstr>
      <vt:lpstr>Antitiroid Tedavi</vt:lpstr>
      <vt:lpstr>Antitiroid Tedavi</vt:lpstr>
      <vt:lpstr>Antitiroid Tedavi</vt:lpstr>
      <vt:lpstr>Antitiroid Tedavi</vt:lpstr>
      <vt:lpstr>Subklinik Hipertiroidi</vt:lpstr>
      <vt:lpstr>Subklinik Hipertiroidi Tedavi</vt:lpstr>
      <vt:lpstr>PowerPoint Sunusu</vt:lpstr>
      <vt:lpstr>Tiroid nodülü</vt:lpstr>
      <vt:lpstr>Tiroid Nodülü</vt:lpstr>
      <vt:lpstr>Tiroid Nodülü</vt:lpstr>
      <vt:lpstr>Tiroid Nodülü</vt:lpstr>
      <vt:lpstr>Tiroid Nodülü</vt:lpstr>
      <vt:lpstr>Tiroid Nodülünde Tanı</vt:lpstr>
      <vt:lpstr>Tanı- Anamnez</vt:lpstr>
      <vt:lpstr>Tanı -Fizik muayene</vt:lpstr>
      <vt:lpstr>Tanı-Laboratuvar</vt:lpstr>
      <vt:lpstr>Tanı-Laboratuvar</vt:lpstr>
      <vt:lpstr>Tanı-Görüntüleme</vt:lpstr>
      <vt:lpstr>PowerPoint Sunusu</vt:lpstr>
      <vt:lpstr>Tanı Görüntüleme</vt:lpstr>
      <vt:lpstr>PowerPoint Sunusu</vt:lpstr>
      <vt:lpstr>Tanı Görüntüleme</vt:lpstr>
      <vt:lpstr>Tanı Görüntüleme</vt:lpstr>
      <vt:lpstr>Tanı görüntüleme</vt:lpstr>
      <vt:lpstr>Tanı Görüntüleme</vt:lpstr>
      <vt:lpstr> Takip</vt:lpstr>
      <vt:lpstr>Tedavi</vt:lpstr>
      <vt:lpstr>Tedavi</vt:lpstr>
      <vt:lpstr>Tedavi</vt:lpstr>
      <vt:lpstr>Tedavi</vt:lpstr>
      <vt:lpstr>Tedavi</vt:lpstr>
      <vt:lpstr>SEVK ENDİKASYONLARI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Tiroid Hastalıklarına Yaklaşım</dc:title>
  <dc:creator>Kevser Ayar</dc:creator>
  <cp:lastModifiedBy>Kevser Ayar</cp:lastModifiedBy>
  <cp:revision>25</cp:revision>
  <dcterms:created xsi:type="dcterms:W3CDTF">2019-03-25T07:52:52Z</dcterms:created>
  <dcterms:modified xsi:type="dcterms:W3CDTF">2019-03-26T07:09:59Z</dcterms:modified>
</cp:coreProperties>
</file>