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68" r:id="rId3"/>
    <p:sldId id="262" r:id="rId4"/>
    <p:sldId id="263" r:id="rId5"/>
    <p:sldId id="264" r:id="rId6"/>
    <p:sldId id="265" r:id="rId7"/>
    <p:sldId id="269" r:id="rId8"/>
    <p:sldId id="270" r:id="rId9"/>
    <p:sldId id="271" r:id="rId10"/>
    <p:sldId id="272" r:id="rId11"/>
    <p:sldId id="273" r:id="rId12"/>
    <p:sldId id="274" r:id="rId13"/>
    <p:sldId id="275" r:id="rId14"/>
    <p:sldId id="276" r:id="rId15"/>
    <p:sldId id="277" r:id="rId16"/>
    <p:sldId id="279" r:id="rId17"/>
    <p:sldId id="278" r:id="rId18"/>
    <p:sldId id="280" r:id="rId19"/>
    <p:sldId id="281" r:id="rId20"/>
    <p:sldId id="282" r:id="rId21"/>
    <p:sldId id="283" r:id="rId22"/>
    <p:sldId id="284" r:id="rId23"/>
    <p:sldId id="285" r:id="rId24"/>
    <p:sldId id="286" r:id="rId25"/>
    <p:sldId id="289" r:id="rId26"/>
    <p:sldId id="290" r:id="rId27"/>
    <p:sldId id="287" r:id="rId28"/>
    <p:sldId id="261" r:id="rId29"/>
    <p:sldId id="291" r:id="rId30"/>
    <p:sldId id="292" r:id="rId31"/>
    <p:sldId id="293" r:id="rId32"/>
    <p:sldId id="294" r:id="rId33"/>
    <p:sldId id="295" r:id="rId34"/>
    <p:sldId id="296" r:id="rId35"/>
    <p:sldId id="297" r:id="rId36"/>
    <p:sldId id="299" r:id="rId37"/>
    <p:sldId id="300" r:id="rId38"/>
    <p:sldId id="298" r:id="rId39"/>
    <p:sldId id="301" r:id="rId40"/>
    <p:sldId id="309" r:id="rId41"/>
    <p:sldId id="302" r:id="rId42"/>
    <p:sldId id="303" r:id="rId43"/>
    <p:sldId id="310" r:id="rId44"/>
    <p:sldId id="267" r:id="rId45"/>
    <p:sldId id="304" r:id="rId46"/>
    <p:sldId id="305" r:id="rId47"/>
    <p:sldId id="306" r:id="rId48"/>
    <p:sldId id="308" r:id="rId49"/>
    <p:sldId id="307" r:id="rId50"/>
    <p:sldId id="312" r:id="rId51"/>
    <p:sldId id="311" r:id="rId52"/>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9" autoAdjust="0"/>
    <p:restoredTop sz="94665"/>
  </p:normalViewPr>
  <p:slideViewPr>
    <p:cSldViewPr snapToGrid="0" snapToObjects="1">
      <p:cViewPr varScale="1">
        <p:scale>
          <a:sx n="85" d="100"/>
          <a:sy n="85" d="100"/>
        </p:scale>
        <p:origin x="-1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6384A1-7508-4B61-9704-AC9A90B7D062}" type="datetimeFigureOut">
              <a:rPr lang="tr-TR"/>
              <a:pPr>
                <a:defRPr/>
              </a:pPr>
              <a:t>2/13/2018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Ana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253533-95B7-4D9D-9078-011190AABB2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lvl1pPr>
              <a:defRPr/>
            </a:lvl1pPr>
          </a:lstStyle>
          <a:p>
            <a:pPr>
              <a:defRPr/>
            </a:pPr>
            <a:fld id="{58EB4678-7914-4BF4-8558-3D8B4E59B316}" type="datetimeFigureOut">
              <a:rPr lang="tr-TR"/>
              <a:pPr>
                <a:defRPr/>
              </a:pPr>
              <a:t>2/13/2018</a:t>
            </a:fld>
            <a:endParaRPr lang="tr-TR"/>
          </a:p>
        </p:txBody>
      </p:sp>
      <p:sp>
        <p:nvSpPr>
          <p:cNvPr id="5" name="Alt 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0A3EB83-B95D-4B09-BED8-1611C73A3FE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09F78789-539B-4DB0-BC3F-647642A39E75}" type="datetimeFigureOut">
              <a:rPr lang="tr-TR"/>
              <a:pPr>
                <a:defRPr/>
              </a:pPr>
              <a:t>2/13/2018</a:t>
            </a:fld>
            <a:endParaRPr lang="tr-TR"/>
          </a:p>
        </p:txBody>
      </p:sp>
      <p:sp>
        <p:nvSpPr>
          <p:cNvPr id="5" name="Alt 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9BEC643-D6C5-48AE-89B2-A62C2866312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1505AEEB-5763-402F-80C4-E24076DF98C7}" type="datetimeFigureOut">
              <a:rPr lang="tr-TR"/>
              <a:pPr>
                <a:defRPr/>
              </a:pPr>
              <a:t>2/13/2018</a:t>
            </a:fld>
            <a:endParaRPr lang="tr-TR"/>
          </a:p>
        </p:txBody>
      </p:sp>
      <p:sp>
        <p:nvSpPr>
          <p:cNvPr id="5" name="Alt 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852FEF5-405E-4886-BBD9-0102075E4D9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A435A2EA-3179-4A95-A4A1-F210196648F6}" type="datetimeFigureOut">
              <a:rPr lang="tr-TR"/>
              <a:pPr>
                <a:defRPr/>
              </a:pPr>
              <a:t>2/13/2018</a:t>
            </a:fld>
            <a:endParaRPr lang="tr-TR"/>
          </a:p>
        </p:txBody>
      </p:sp>
      <p:sp>
        <p:nvSpPr>
          <p:cNvPr id="5" name="Alt 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463AF86-98CA-4370-A86C-1A8C5416F3B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tıklayın</a:t>
            </a:r>
          </a:p>
        </p:txBody>
      </p:sp>
      <p:sp>
        <p:nvSpPr>
          <p:cNvPr id="4" name="Veri Yer Tutucusu 3"/>
          <p:cNvSpPr>
            <a:spLocks noGrp="1"/>
          </p:cNvSpPr>
          <p:nvPr>
            <p:ph type="dt" sz="half" idx="10"/>
          </p:nvPr>
        </p:nvSpPr>
        <p:spPr/>
        <p:txBody>
          <a:bodyPr/>
          <a:lstStyle>
            <a:lvl1pPr>
              <a:defRPr/>
            </a:lvl1pPr>
          </a:lstStyle>
          <a:p>
            <a:pPr>
              <a:defRPr/>
            </a:pPr>
            <a:fld id="{E0FB1C16-18D0-4046-90AE-30F871B3E21F}" type="datetimeFigureOut">
              <a:rPr lang="tr-TR"/>
              <a:pPr>
                <a:defRPr/>
              </a:pPr>
              <a:t>2/13/2018</a:t>
            </a:fld>
            <a:endParaRPr lang="tr-TR"/>
          </a:p>
        </p:txBody>
      </p:sp>
      <p:sp>
        <p:nvSpPr>
          <p:cNvPr id="5" name="Alt 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6C54606-50A6-4073-82C6-674CA39A518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7DBFE28C-422A-47FD-B9E1-44DC7F09C71C}" type="datetimeFigureOut">
              <a:rPr lang="tr-TR"/>
              <a:pPr>
                <a:defRPr/>
              </a:pPr>
              <a:t>2/13/2018</a:t>
            </a:fld>
            <a:endParaRPr lang="tr-TR"/>
          </a:p>
        </p:txBody>
      </p:sp>
      <p:sp>
        <p:nvSpPr>
          <p:cNvPr id="6" name="Alt 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B114C7A-7E4D-4DEB-A794-0E1C3375078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272C5B2A-4E06-4D4D-914A-D96F003FC74E}" type="datetimeFigureOut">
              <a:rPr lang="tr-TR"/>
              <a:pPr>
                <a:defRPr/>
              </a:pPr>
              <a:t>2/13/2018</a:t>
            </a:fld>
            <a:endParaRPr lang="tr-TR"/>
          </a:p>
        </p:txBody>
      </p:sp>
      <p:sp>
        <p:nvSpPr>
          <p:cNvPr id="8" name="Alt 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AD6D9F1-A4AA-49C7-9996-940BA061C13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Veri Yer Tutucusu 3"/>
          <p:cNvSpPr>
            <a:spLocks noGrp="1"/>
          </p:cNvSpPr>
          <p:nvPr>
            <p:ph type="dt" sz="half" idx="10"/>
          </p:nvPr>
        </p:nvSpPr>
        <p:spPr/>
        <p:txBody>
          <a:bodyPr/>
          <a:lstStyle>
            <a:lvl1pPr>
              <a:defRPr/>
            </a:lvl1pPr>
          </a:lstStyle>
          <a:p>
            <a:pPr>
              <a:defRPr/>
            </a:pPr>
            <a:fld id="{389E794B-0A47-4E3D-AFBD-06D6951527AD}" type="datetimeFigureOut">
              <a:rPr lang="tr-TR"/>
              <a:pPr>
                <a:defRPr/>
              </a:pPr>
              <a:t>2/13/2018</a:t>
            </a:fld>
            <a:endParaRPr lang="tr-TR"/>
          </a:p>
        </p:txBody>
      </p:sp>
      <p:sp>
        <p:nvSpPr>
          <p:cNvPr id="4" name="Alt 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A2C1EBB-DAFF-49A2-8A21-FC19A7C8F48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1C45E142-449A-46A3-8DE3-C247D9345C5F}" type="datetimeFigureOut">
              <a:rPr lang="tr-TR"/>
              <a:pPr>
                <a:defRPr/>
              </a:pPr>
              <a:t>2/13/2018</a:t>
            </a:fld>
            <a:endParaRPr lang="tr-TR"/>
          </a:p>
        </p:txBody>
      </p:sp>
      <p:sp>
        <p:nvSpPr>
          <p:cNvPr id="3" name="Alt 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106237DC-9029-44E6-AC13-17C083A04B8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3"/>
          <p:cNvSpPr>
            <a:spLocks noGrp="1"/>
          </p:cNvSpPr>
          <p:nvPr>
            <p:ph type="dt" sz="half" idx="10"/>
          </p:nvPr>
        </p:nvSpPr>
        <p:spPr/>
        <p:txBody>
          <a:bodyPr/>
          <a:lstStyle>
            <a:lvl1pPr>
              <a:defRPr/>
            </a:lvl1pPr>
          </a:lstStyle>
          <a:p>
            <a:pPr>
              <a:defRPr/>
            </a:pPr>
            <a:fld id="{1646CAC2-6B5F-446D-96C1-95E45AF2222B}" type="datetimeFigureOut">
              <a:rPr lang="tr-TR"/>
              <a:pPr>
                <a:defRPr/>
              </a:pPr>
              <a:t>2/13/2018</a:t>
            </a:fld>
            <a:endParaRPr lang="tr-TR"/>
          </a:p>
        </p:txBody>
      </p:sp>
      <p:sp>
        <p:nvSpPr>
          <p:cNvPr id="6" name="Alt 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ABF0AA6-6ACC-4658-857E-99DC66513DF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3"/>
          <p:cNvSpPr>
            <a:spLocks noGrp="1"/>
          </p:cNvSpPr>
          <p:nvPr>
            <p:ph type="dt" sz="half" idx="10"/>
          </p:nvPr>
        </p:nvSpPr>
        <p:spPr/>
        <p:txBody>
          <a:bodyPr/>
          <a:lstStyle>
            <a:lvl1pPr>
              <a:defRPr/>
            </a:lvl1pPr>
          </a:lstStyle>
          <a:p>
            <a:pPr>
              <a:defRPr/>
            </a:pPr>
            <a:fld id="{A9241FEF-B1FC-4A40-A61F-DCA6EDD3926E}" type="datetimeFigureOut">
              <a:rPr lang="tr-TR"/>
              <a:pPr>
                <a:defRPr/>
              </a:pPr>
              <a:t>2/13/2018</a:t>
            </a:fld>
            <a:endParaRPr lang="tr-TR"/>
          </a:p>
        </p:txBody>
      </p:sp>
      <p:sp>
        <p:nvSpPr>
          <p:cNvPr id="6" name="Alt 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1FB3EB3-29DD-4C14-B2CA-719E9A8296F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tıklayın</a:t>
            </a:r>
          </a:p>
        </p:txBody>
      </p:sp>
      <p:sp>
        <p:nvSpPr>
          <p:cNvPr id="1027" name="Metin Yer Tutucus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E9A84DE-C30E-49FE-A073-FCD003DD9D8B}" type="datetimeFigureOut">
              <a:rPr lang="tr-TR"/>
              <a:pPr>
                <a:defRPr/>
              </a:pPr>
              <a:t>2/13/2018</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8B1A6F-4C12-4570-BE55-D95967094F0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ctrTitle"/>
          </p:nvPr>
        </p:nvSpPr>
        <p:spPr/>
        <p:txBody>
          <a:bodyPr/>
          <a:lstStyle/>
          <a:p>
            <a:pPr eaLnBrk="1" hangingPunct="1"/>
            <a:r>
              <a:rPr lang="tr-TR" sz="3600" smtClean="0"/>
              <a:t>ANORMAL KARACİĞER KAN TESTLERİNİN YÖNETİMİ KILAVUZU</a:t>
            </a:r>
          </a:p>
        </p:txBody>
      </p:sp>
      <p:sp>
        <p:nvSpPr>
          <p:cNvPr id="14338" name="Alt Konu Başlığı 2"/>
          <p:cNvSpPr>
            <a:spLocks noGrp="1"/>
          </p:cNvSpPr>
          <p:nvPr>
            <p:ph type="subTitle" idx="1"/>
          </p:nvPr>
        </p:nvSpPr>
        <p:spPr/>
        <p:txBody>
          <a:bodyPr/>
          <a:lstStyle/>
          <a:p>
            <a:pPr eaLnBrk="1" hangingPunct="1"/>
            <a:r>
              <a:rPr lang="tr-TR" smtClean="0"/>
              <a:t>Araş.Gör.Dr. Hatice Alkaya Kol</a:t>
            </a:r>
          </a:p>
          <a:p>
            <a:pPr eaLnBrk="1" hangingPunct="1"/>
            <a:r>
              <a:rPr lang="tr-TR" smtClean="0"/>
              <a:t>Aile Hekimliği AD</a:t>
            </a:r>
          </a:p>
          <a:p>
            <a:pPr eaLnBrk="1" hangingPunct="1"/>
            <a:r>
              <a:rPr lang="tr-TR" smtClean="0"/>
              <a:t>13.02.2018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p:txBody>
          <a:bodyPr/>
          <a:lstStyle/>
          <a:p>
            <a:pPr eaLnBrk="1" hangingPunct="1"/>
            <a:endParaRPr lang="tr-TR" smtClean="0"/>
          </a:p>
        </p:txBody>
      </p:sp>
      <p:sp>
        <p:nvSpPr>
          <p:cNvPr id="23554" name="İçerik Yer Tutucusu 2"/>
          <p:cNvSpPr>
            <a:spLocks noGrp="1"/>
          </p:cNvSpPr>
          <p:nvPr>
            <p:ph idx="1"/>
          </p:nvPr>
        </p:nvSpPr>
        <p:spPr/>
        <p:txBody>
          <a:bodyPr/>
          <a:lstStyle/>
          <a:p>
            <a:pPr eaLnBrk="1" hangingPunct="1"/>
            <a:r>
              <a:rPr lang="tr-TR" smtClean="0"/>
              <a:t>ALT karaciğer hastalığının daha spesifik bir göstergesi olarak görülse de, AST konsantrasyonu, alkol ile ilişkili karaciğer hastalığı ve  otoimmün hepatit (AIH) gibi durumlarda karaciğer hasarının daha duyarlı bir göstergesi olabilir.</a:t>
            </a:r>
          </a:p>
          <a:p>
            <a:pPr eaLnBrk="1" hangingPunct="1"/>
            <a:endParaRPr lang="tr-TR" smtClean="0"/>
          </a:p>
          <a:p>
            <a:pPr eaLnBrk="1" hangingPunct="1"/>
            <a:r>
              <a:rPr lang="tr-TR" smtClean="0"/>
              <a:t>Çocuklarda, kreatin kinaz ölçümü, ALT veya AST'de izole bir artışın, kas distrofisi gibi altta yatan bir iskelet kası bozukluğundan kaynaklanıp kaynaklanmadığını belirlemeye yardımcı olabilir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tr-TR" dirty="0"/>
              <a:t>GGT, </a:t>
            </a:r>
            <a:r>
              <a:rPr lang="tr-TR" dirty="0" err="1"/>
              <a:t>obezite</a:t>
            </a:r>
            <a:r>
              <a:rPr lang="tr-TR" dirty="0"/>
              <a:t>, aşırı alkol tüketimi veya uyuşturucu tarafından indüklenebileceği için genellikle yükselir. </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Yüksek bir GGT karaciğer hastalığı için düşük </a:t>
            </a:r>
            <a:r>
              <a:rPr lang="tr-TR" dirty="0" err="1"/>
              <a:t>spesifitesi</a:t>
            </a:r>
            <a:r>
              <a:rPr lang="tr-TR" dirty="0"/>
              <a:t> olsa da, karaciğer </a:t>
            </a:r>
            <a:r>
              <a:rPr lang="tr-TR" dirty="0" err="1"/>
              <a:t>mortalitesinin</a:t>
            </a:r>
            <a:r>
              <a:rPr lang="tr-TR" dirty="0"/>
              <a:t> en iyi </a:t>
            </a:r>
            <a:r>
              <a:rPr lang="tr-TR" dirty="0" err="1"/>
              <a:t>prediktörlerinden</a:t>
            </a:r>
            <a:r>
              <a:rPr lang="tr-TR" dirty="0"/>
              <a:t> biridir.</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err="1"/>
              <a:t>GGT'nin</a:t>
            </a:r>
            <a:r>
              <a:rPr lang="tr-TR" dirty="0"/>
              <a:t> karaciğer kan testlerine rutin olarak eklenmesi duyarlılıkta artışa yol </a:t>
            </a:r>
            <a:r>
              <a:rPr lang="tr-TR" dirty="0" smtClean="0"/>
              <a:t>açmış olup </a:t>
            </a:r>
            <a:r>
              <a:rPr lang="tr-TR" dirty="0" err="1"/>
              <a:t>AST’nin</a:t>
            </a:r>
            <a:r>
              <a:rPr lang="tr-TR" dirty="0"/>
              <a:t> rutin olarak eklenmesi duyarlılıkta artış </a:t>
            </a:r>
            <a:r>
              <a:rPr lang="tr-TR" dirty="0" smtClean="0"/>
              <a:t>sağlamamıştır.</a:t>
            </a:r>
            <a:r>
              <a:rPr lang="tr-TR" dirty="0"/>
              <a:t/>
            </a:r>
            <a:br>
              <a:rPr lang="tr-TR" dirty="0"/>
            </a:b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sz="3200" dirty="0">
                <a:latin typeface="+mn-lt"/>
              </a:rPr>
              <a:t>OPTİMAL KARACİĞER KAN TESTİ PANELİ NELERİ İÇERMELİDİR</a:t>
            </a:r>
            <a:r>
              <a:rPr lang="tr-TR" sz="3200" dirty="0"/>
              <a:t>?</a:t>
            </a:r>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1: </a:t>
            </a:r>
          </a:p>
          <a:p>
            <a:pPr marL="0" indent="0" eaLnBrk="1" fontAlgn="auto" hangingPunct="1">
              <a:spcAft>
                <a:spcPts val="0"/>
              </a:spcAft>
              <a:buFont typeface="Arial"/>
              <a:buNone/>
              <a:defRPr/>
            </a:pPr>
            <a:r>
              <a:rPr lang="tr-TR" dirty="0"/>
              <a:t>   Potansiyel karaciğer hastalığı için başlangıç araştırması </a:t>
            </a:r>
            <a:r>
              <a:rPr lang="tr-TR" dirty="0" err="1"/>
              <a:t>bilirubin</a:t>
            </a:r>
            <a:r>
              <a:rPr lang="tr-TR" dirty="0"/>
              <a:t>, albümin, ALT, ALP ve </a:t>
            </a:r>
            <a:r>
              <a:rPr lang="tr-TR" dirty="0" err="1"/>
              <a:t>GGT'yi</a:t>
            </a:r>
            <a:r>
              <a:rPr lang="tr-TR" dirty="0"/>
              <a:t>, daha önceki 12 ay içinde yapılmamışsa tam kan sayımı ile birlikte içermelidir. </a:t>
            </a:r>
          </a:p>
          <a:p>
            <a:pPr marL="0" indent="0" eaLnBrk="1" fontAlgn="auto" hangingPunct="1">
              <a:spcAft>
                <a:spcPts val="0"/>
              </a:spcAft>
              <a:buFont typeface="Arial"/>
              <a:buNone/>
              <a:defRPr/>
            </a:pPr>
            <a:r>
              <a:rPr lang="tr-TR" dirty="0"/>
              <a:t>                                                          </a:t>
            </a:r>
          </a:p>
          <a:p>
            <a:pPr marL="0" indent="0" eaLnBrk="1" fontAlgn="auto" hangingPunct="1">
              <a:spcAft>
                <a:spcPts val="0"/>
              </a:spcAft>
              <a:buFont typeface="Arial"/>
              <a:buNone/>
              <a:defRPr/>
            </a:pPr>
            <a:r>
              <a:rPr lang="tr-TR" dirty="0"/>
              <a:t>						Kanıt düzeyi 2b, derece B</a:t>
            </a:r>
          </a:p>
          <a:p>
            <a:pPr eaLnBrk="1" fontAlgn="auto" hangingPunct="1">
              <a:spcAft>
                <a:spcPts val="0"/>
              </a:spcAft>
              <a:buFont typeface="Arial"/>
              <a:buChar char="•"/>
              <a:defRPr/>
            </a:pP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Başlık 1"/>
          <p:cNvSpPr>
            <a:spLocks noGrp="1"/>
          </p:cNvSpPr>
          <p:nvPr>
            <p:ph type="title"/>
          </p:nvPr>
        </p:nvSpPr>
        <p:spPr/>
        <p:txBody>
          <a:bodyPr/>
          <a:lstStyle/>
          <a:p>
            <a:pPr eaLnBrk="1" hangingPunct="1"/>
            <a:endParaRPr lang="tr-TR" smtClean="0"/>
          </a:p>
        </p:txBody>
      </p:sp>
      <p:sp>
        <p:nvSpPr>
          <p:cNvPr id="26626" name="İçerik Yer Tutucusu 2"/>
          <p:cNvSpPr>
            <a:spLocks noGrp="1"/>
          </p:cNvSpPr>
          <p:nvPr>
            <p:ph idx="1"/>
          </p:nvPr>
        </p:nvSpPr>
        <p:spPr/>
        <p:txBody>
          <a:bodyPr/>
          <a:lstStyle/>
          <a:p>
            <a:pPr eaLnBrk="1" hangingPunct="1"/>
            <a:r>
              <a:rPr lang="tr-TR" smtClean="0"/>
              <a:t>Belirli klinik riskin açıkça belirtilmesi durumunda örneğin uyuşturucu kullanıcıları, yüksek prevalanslı yerlerden göç edenler ve mahkumlarda ikinci basamak testleri aynı anda istenebilir. </a:t>
            </a:r>
          </a:p>
          <a:p>
            <a:pPr eaLnBrk="1" hangingPunct="1"/>
            <a:endParaRPr lang="tr-TR" smtClean="0"/>
          </a:p>
          <a:p>
            <a:pPr eaLnBrk="1" hangingPunct="1"/>
            <a:r>
              <a:rPr lang="tr-TR" smtClean="0"/>
              <a:t>AST: ALT oranı&gt; 1 ise ilerlemiş fibrozis / siroz gösterir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p:nvPr>
        </p:nvSpPr>
        <p:spPr/>
        <p:txBody>
          <a:bodyPr/>
          <a:lstStyle/>
          <a:p>
            <a:pPr eaLnBrk="1" hangingPunct="1"/>
            <a:r>
              <a:rPr lang="tr-TR" smtClean="0"/>
              <a:t>Karaciğer kan testleri ne zaman kontrol edilmeli?-1</a:t>
            </a:r>
          </a:p>
        </p:txBody>
      </p:sp>
      <p:sp>
        <p:nvSpPr>
          <p:cNvPr id="27650" name="İçerik Yer Tutucusu 2"/>
          <p:cNvSpPr>
            <a:spLocks noGrp="1"/>
          </p:cNvSpPr>
          <p:nvPr>
            <p:ph idx="1"/>
          </p:nvPr>
        </p:nvSpPr>
        <p:spPr/>
        <p:txBody>
          <a:bodyPr/>
          <a:lstStyle/>
          <a:p>
            <a:pPr eaLnBrk="1" hangingPunct="1"/>
            <a:r>
              <a:rPr lang="tr-TR" u="sng" smtClean="0"/>
              <a:t>Nonspesifik semptomlar</a:t>
            </a:r>
          </a:p>
          <a:p>
            <a:pPr eaLnBrk="1" hangingPunct="1"/>
            <a:endParaRPr lang="tr-TR" smtClean="0"/>
          </a:p>
          <a:p>
            <a:pPr lvl="1" eaLnBrk="1" hangingPunct="1"/>
            <a:r>
              <a:rPr lang="tr-TR" smtClean="0"/>
              <a:t>Karaciğer hastalığı hiçbir belirti veya semptom göstermeden sessizce gelişme eğilimi gösterir. </a:t>
            </a:r>
          </a:p>
          <a:p>
            <a:pPr lvl="1" eaLnBrk="1" hangingPunct="1"/>
            <a:endParaRPr lang="tr-TR" smtClean="0"/>
          </a:p>
          <a:p>
            <a:pPr lvl="1" eaLnBrk="1" hangingPunct="1"/>
            <a:r>
              <a:rPr lang="tr-TR" smtClean="0"/>
              <a:t>Yorgunluk, mide bulantısı veya anoreksi gibi bir veya daha fazla spesifik olmayan semptom, otoimmün karaciğer hastalığı ve viral hepatit gibi inflamatuar karaciğer hastalıkları ile ilişkili olabilir. </a:t>
            </a:r>
          </a:p>
          <a:p>
            <a:pPr lvl="1" eaLnBrk="1" hangingPunct="1"/>
            <a:endParaRPr lang="tr-TR" smtClean="0"/>
          </a:p>
          <a:p>
            <a:pPr lvl="1" eaLnBrk="1" hangingPunct="1"/>
            <a:r>
              <a:rPr lang="tr-TR" smtClean="0"/>
              <a:t>Spesifik olmayan semptomların varlığı rutin karaciğer kan testlerini kontrol etmek için bir gösterge olabilir.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p:nvPr>
        </p:nvSpPr>
        <p:spPr/>
        <p:txBody>
          <a:bodyPr/>
          <a:lstStyle/>
          <a:p>
            <a:pPr eaLnBrk="1" hangingPunct="1"/>
            <a:r>
              <a:rPr lang="tr-TR" smtClean="0"/>
              <a:t>Karaciğer kan testleri ne zaman kontrol edilmeli?-2</a:t>
            </a:r>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u="sng" dirty="0"/>
              <a:t>Kronik karaciğer hastalığının kanıtı </a:t>
            </a:r>
          </a:p>
          <a:p>
            <a:pPr marL="0" indent="0" eaLnBrk="1" fontAlgn="auto" hangingPunct="1">
              <a:spcAft>
                <a:spcPts val="0"/>
              </a:spcAft>
              <a:buFont typeface="Arial"/>
              <a:buNone/>
              <a:defRPr/>
            </a:pPr>
            <a:endParaRPr lang="tr-TR" u="sng" dirty="0"/>
          </a:p>
          <a:p>
            <a:pPr lvl="1" eaLnBrk="1" fontAlgn="auto" hangingPunct="1">
              <a:spcAft>
                <a:spcPts val="0"/>
              </a:spcAft>
              <a:buFont typeface="Arial"/>
              <a:buChar char="•"/>
              <a:defRPr/>
            </a:pPr>
            <a:r>
              <a:rPr lang="tr-TR" dirty="0"/>
              <a:t>Asit, </a:t>
            </a:r>
            <a:r>
              <a:rPr lang="tr-TR" dirty="0" err="1"/>
              <a:t>periferik</a:t>
            </a:r>
            <a:r>
              <a:rPr lang="tr-TR" dirty="0"/>
              <a:t> ödem, </a:t>
            </a:r>
            <a:r>
              <a:rPr lang="tr-TR" dirty="0" err="1"/>
              <a:t>spider</a:t>
            </a:r>
            <a:r>
              <a:rPr lang="tr-TR" dirty="0"/>
              <a:t> anjiyom ve </a:t>
            </a:r>
            <a:r>
              <a:rPr lang="tr-TR" dirty="0" err="1"/>
              <a:t>hepatosplenomegali</a:t>
            </a:r>
            <a:r>
              <a:rPr lang="tr-TR" dirty="0"/>
              <a:t> gibi siroz, portal hipertansiyon veya karaciğer yetmezliği semptomları veya bulguları olan hastalar, karaciğer işlevlerini izlemek için karaciğer kan testlerine ihtiyaç duyar</a:t>
            </a:r>
            <a:r>
              <a:rPr lang="tr-TR" dirty="0" smtClean="0"/>
              <a:t>.</a:t>
            </a:r>
          </a:p>
          <a:p>
            <a:pPr lvl="1" eaLnBrk="1" fontAlgn="auto" hangingPunct="1">
              <a:spcAft>
                <a:spcPts val="0"/>
              </a:spcAft>
              <a:buFont typeface="Arial"/>
              <a:buChar char="•"/>
              <a:defRPr/>
            </a:pPr>
            <a:r>
              <a:rPr lang="tr-TR" dirty="0" smtClean="0"/>
              <a:t> </a:t>
            </a:r>
            <a:endParaRPr lang="tr-TR" dirty="0"/>
          </a:p>
          <a:p>
            <a:pPr lvl="1" eaLnBrk="1" fontAlgn="auto" hangingPunct="1">
              <a:spcAft>
                <a:spcPts val="0"/>
              </a:spcAft>
              <a:buFont typeface="Arial"/>
              <a:buChar char="•"/>
              <a:defRPr/>
            </a:pPr>
            <a:r>
              <a:rPr lang="tr-TR" dirty="0"/>
              <a:t>Bu bağlamda, </a:t>
            </a:r>
            <a:r>
              <a:rPr lang="tr-TR" dirty="0" err="1"/>
              <a:t>INR'nin</a:t>
            </a:r>
            <a:r>
              <a:rPr lang="tr-TR" dirty="0"/>
              <a:t> dahil edilmesi sentez fonksiyonlarını tam olarak tanımlamak için önemlidir.</a:t>
            </a:r>
          </a:p>
          <a:p>
            <a:pPr eaLnBrk="1" fontAlgn="auto" hangingPunct="1">
              <a:spcAft>
                <a:spcPts val="0"/>
              </a:spcAft>
              <a:buFont typeface="Arial"/>
              <a:buChar char="•"/>
              <a:defRPr/>
            </a:pP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p:txBody>
          <a:bodyPr/>
          <a:lstStyle/>
          <a:p>
            <a:pPr eaLnBrk="1" hangingPunct="1"/>
            <a:r>
              <a:rPr lang="tr-TR" smtClean="0"/>
              <a:t>Karaciğer kan testleri ne zaman kontrol edilmeli?-3</a:t>
            </a:r>
          </a:p>
        </p:txBody>
      </p:sp>
      <p:sp>
        <p:nvSpPr>
          <p:cNvPr id="29698" name="İçerik Yer Tutucusu 2"/>
          <p:cNvSpPr>
            <a:spLocks noGrp="1"/>
          </p:cNvSpPr>
          <p:nvPr>
            <p:ph idx="1"/>
          </p:nvPr>
        </p:nvSpPr>
        <p:spPr/>
        <p:txBody>
          <a:bodyPr/>
          <a:lstStyle/>
          <a:p>
            <a:pPr eaLnBrk="1" hangingPunct="1"/>
            <a:r>
              <a:rPr lang="tr-TR" u="sng" smtClean="0"/>
              <a:t>Karaciğer hastalığı gelişme riski yüksek olan durumlar</a:t>
            </a:r>
            <a:r>
              <a:rPr lang="tr-TR" smtClean="0"/>
              <a:t>:</a:t>
            </a:r>
          </a:p>
          <a:p>
            <a:pPr eaLnBrk="1" hangingPunct="1"/>
            <a:endParaRPr lang="tr-TR" smtClean="0"/>
          </a:p>
          <a:p>
            <a:pPr lvl="1" eaLnBrk="1" hangingPunct="1"/>
            <a:r>
              <a:rPr lang="tr-TR" smtClean="0"/>
              <a:t>Mevcut otoimmün hastalıkları olan hastalarda otoimmün karaciğer hastalığı daha sıktır.</a:t>
            </a:r>
          </a:p>
          <a:p>
            <a:pPr eaLnBrk="1" hangingPunct="1"/>
            <a:endParaRPr lang="tr-TR" smtClean="0"/>
          </a:p>
          <a:p>
            <a:pPr lvl="1" eaLnBrk="1" hangingPunct="1"/>
            <a:r>
              <a:rPr lang="tr-TR" smtClean="0"/>
              <a:t>İnflamatuvar bağırsak hastalığı (ülseratif kolit ve Crohn hastalığı dahil) olan hastalarda otoimmün kolestatik karaciğer hastalığının, primer sklerozan kolanjitin gelişme riski vardır.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1"/>
          <p:cNvSpPr>
            <a:spLocks noGrp="1"/>
          </p:cNvSpPr>
          <p:nvPr>
            <p:ph type="title"/>
          </p:nvPr>
        </p:nvSpPr>
        <p:spPr/>
        <p:txBody>
          <a:bodyPr/>
          <a:lstStyle/>
          <a:p>
            <a:pPr eaLnBrk="1" hangingPunct="1"/>
            <a:r>
              <a:rPr lang="tr-TR" smtClean="0"/>
              <a:t>Karaciğer kan testleri ne zaman kontrol edilmeli?-4</a:t>
            </a:r>
          </a:p>
        </p:txBody>
      </p:sp>
      <p:sp>
        <p:nvSpPr>
          <p:cNvPr id="30722" name="İçerik Yer Tutucusu 2"/>
          <p:cNvSpPr>
            <a:spLocks noGrp="1"/>
          </p:cNvSpPr>
          <p:nvPr>
            <p:ph idx="1"/>
          </p:nvPr>
        </p:nvSpPr>
        <p:spPr/>
        <p:txBody>
          <a:bodyPr/>
          <a:lstStyle/>
          <a:p>
            <a:pPr eaLnBrk="1" hangingPunct="1"/>
            <a:r>
              <a:rPr lang="tr-TR" sz="2400" u="sng" smtClean="0"/>
              <a:t>Hepatotoksik ilaçların kullanımı</a:t>
            </a:r>
          </a:p>
          <a:p>
            <a:pPr eaLnBrk="1" hangingPunct="1"/>
            <a:endParaRPr lang="tr-TR" sz="2400" u="sng" smtClean="0"/>
          </a:p>
          <a:p>
            <a:pPr lvl="1" eaLnBrk="1" hangingPunct="1"/>
            <a:r>
              <a:rPr lang="tr-TR" sz="2000" smtClean="0"/>
              <a:t>Karaciğer hastalıklarıyla ilişkili olabilen ilaçlar:</a:t>
            </a:r>
          </a:p>
          <a:p>
            <a:pPr lvl="2" eaLnBrk="1" hangingPunct="1"/>
            <a:r>
              <a:rPr lang="tr-TR" sz="1600" smtClean="0"/>
              <a:t>Karbamazepin, metildopa, minosiklin, makrolitler, nitrofurantoin, statinler, sülfonamitler, terbinafin, klorpromazin ve metotreksat. </a:t>
            </a:r>
          </a:p>
          <a:p>
            <a:pPr lvl="1" eaLnBrk="1" hangingPunct="1"/>
            <a:endParaRPr lang="tr-TR" sz="2000" smtClean="0"/>
          </a:p>
          <a:p>
            <a:pPr lvl="1" eaLnBrk="1" hangingPunct="1"/>
            <a:r>
              <a:rPr lang="tr-TR" sz="2000" smtClean="0"/>
              <a:t>Metotreksat tedavisi doza bağımlı karaciğer fibrozu yapabilir. Bunu önlemek için dikkatli olunmalı ve non-invaziv fibroz belirteçleri izlenmelidir.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p:nvPr>
        </p:nvSpPr>
        <p:spPr/>
        <p:txBody>
          <a:bodyPr/>
          <a:lstStyle/>
          <a:p>
            <a:pPr eaLnBrk="1" hangingPunct="1"/>
            <a:r>
              <a:rPr lang="tr-TR" smtClean="0"/>
              <a:t>Karaciğer kan testleri ne zaman kontrol edilmeli?-5</a:t>
            </a:r>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u="sng" dirty="0"/>
              <a:t>Ailesel karaciğer hastalıkları öyküsü</a:t>
            </a:r>
          </a:p>
          <a:p>
            <a:pPr marL="0" indent="0" eaLnBrk="1" fontAlgn="auto" hangingPunct="1">
              <a:spcAft>
                <a:spcPts val="0"/>
              </a:spcAft>
              <a:buFont typeface="Arial"/>
              <a:buNone/>
              <a:defRPr/>
            </a:pPr>
            <a:endParaRPr lang="tr-TR" u="sng" dirty="0"/>
          </a:p>
          <a:p>
            <a:pPr lvl="1" eaLnBrk="1" fontAlgn="auto" hangingPunct="1">
              <a:spcAft>
                <a:spcPts val="0"/>
              </a:spcAft>
              <a:buFont typeface="Arial"/>
              <a:buChar char="•"/>
              <a:defRPr/>
            </a:pPr>
            <a:r>
              <a:rPr lang="tr-TR" dirty="0" err="1"/>
              <a:t>Hemokromatozis</a:t>
            </a:r>
            <a:r>
              <a:rPr lang="tr-TR" dirty="0"/>
              <a:t> veya Wilson hastalığı da dahil olmak üzere ailesel hastalıkları olan hastaların akrabalarını araştırmak için </a:t>
            </a:r>
            <a:r>
              <a:rPr lang="tr-TR" dirty="0" err="1"/>
              <a:t>ferritin</a:t>
            </a:r>
            <a:r>
              <a:rPr lang="tr-TR" dirty="0"/>
              <a:t> ve </a:t>
            </a:r>
            <a:r>
              <a:rPr lang="tr-TR" dirty="0" err="1"/>
              <a:t>transferrin</a:t>
            </a:r>
            <a:r>
              <a:rPr lang="tr-TR" dirty="0"/>
              <a:t> </a:t>
            </a:r>
            <a:r>
              <a:rPr lang="tr-TR" dirty="0" err="1"/>
              <a:t>saturasyonu</a:t>
            </a:r>
            <a:r>
              <a:rPr lang="tr-TR" dirty="0"/>
              <a:t>, </a:t>
            </a:r>
            <a:r>
              <a:rPr lang="tr-TR" dirty="0" err="1"/>
              <a:t>hemokromatoz</a:t>
            </a:r>
            <a:r>
              <a:rPr lang="tr-TR" dirty="0"/>
              <a:t> </a:t>
            </a:r>
            <a:r>
              <a:rPr lang="tr-TR" dirty="0" err="1"/>
              <a:t>genotipi</a:t>
            </a:r>
            <a:r>
              <a:rPr lang="tr-TR" dirty="0"/>
              <a:t>, </a:t>
            </a:r>
            <a:r>
              <a:rPr lang="tr-TR" dirty="0" err="1"/>
              <a:t>seruloplazmin</a:t>
            </a:r>
            <a:r>
              <a:rPr lang="tr-TR" dirty="0"/>
              <a:t> ve </a:t>
            </a:r>
            <a:r>
              <a:rPr lang="tr-TR" dirty="0" err="1"/>
              <a:t>üriner</a:t>
            </a:r>
            <a:r>
              <a:rPr lang="tr-TR" dirty="0"/>
              <a:t> bakır gibi spesifik testler yapmak uygun olacaktır.</a:t>
            </a:r>
          </a:p>
          <a:p>
            <a:pPr marL="0" indent="0" eaLnBrk="1" fontAlgn="auto" hangingPunct="1">
              <a:spcAft>
                <a:spcPts val="0"/>
              </a:spcAft>
              <a:buFont typeface="Arial"/>
              <a:buNone/>
              <a:defRPr/>
            </a:pPr>
            <a:r>
              <a:rPr lang="tr-TR" dirty="0"/>
              <a:t> </a:t>
            </a:r>
          </a:p>
          <a:p>
            <a:pPr lvl="1" eaLnBrk="1" fontAlgn="auto" hangingPunct="1">
              <a:spcAft>
                <a:spcPts val="0"/>
              </a:spcAft>
              <a:buFont typeface="Arial"/>
              <a:buChar char="•"/>
              <a:defRPr/>
            </a:pPr>
            <a:r>
              <a:rPr lang="tr-TR" dirty="0"/>
              <a:t>Karaciğer enzimleri, alkol ile ilişkili karaciğer hastalığında karaciğer </a:t>
            </a:r>
            <a:r>
              <a:rPr lang="tr-TR" dirty="0" err="1"/>
              <a:t>fibrozisinin</a:t>
            </a:r>
            <a:r>
              <a:rPr lang="tr-TR" dirty="0"/>
              <a:t> gelişimi için zayıf bir kılavuzdur, ancak </a:t>
            </a:r>
            <a:r>
              <a:rPr lang="tr-TR" dirty="0" err="1"/>
              <a:t>GGT'nin</a:t>
            </a:r>
            <a:r>
              <a:rPr lang="tr-TR" dirty="0"/>
              <a:t> </a:t>
            </a:r>
            <a:r>
              <a:rPr lang="tr-TR" dirty="0" err="1"/>
              <a:t>mortalitenin</a:t>
            </a:r>
            <a:r>
              <a:rPr lang="tr-TR" dirty="0"/>
              <a:t> en iyi öngörücüsü olduğu yüksek enzimler, davranış değişikliği için yararlı yardımcı olabilir. </a:t>
            </a:r>
          </a:p>
          <a:p>
            <a:pPr eaLnBrk="1" fontAlgn="auto" hangingPunct="1">
              <a:spcAft>
                <a:spcPts val="0"/>
              </a:spcAft>
              <a:buFont typeface="Arial"/>
              <a:buChar char="•"/>
              <a:defRPr/>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p:nvPr>
        </p:nvSpPr>
        <p:spPr/>
        <p:txBody>
          <a:bodyPr/>
          <a:lstStyle/>
          <a:p>
            <a:pPr eaLnBrk="1" hangingPunct="1"/>
            <a:r>
              <a:rPr lang="tr-TR" smtClean="0"/>
              <a:t>Karaciğer kan testleri ne zaman kontrol edilmeli?-6</a:t>
            </a:r>
          </a:p>
        </p:txBody>
      </p:sp>
      <p:sp>
        <p:nvSpPr>
          <p:cNvPr id="32770" name="İçerik Yer Tutucusu 2"/>
          <p:cNvSpPr>
            <a:spLocks noGrp="1"/>
          </p:cNvSpPr>
          <p:nvPr>
            <p:ph idx="1"/>
          </p:nvPr>
        </p:nvSpPr>
        <p:spPr/>
        <p:txBody>
          <a:bodyPr/>
          <a:lstStyle/>
          <a:p>
            <a:pPr eaLnBrk="1" hangingPunct="1"/>
            <a:r>
              <a:rPr lang="tr-TR" u="sng" smtClean="0"/>
              <a:t>Viral hepatit </a:t>
            </a:r>
          </a:p>
          <a:p>
            <a:pPr eaLnBrk="1" hangingPunct="1"/>
            <a:endParaRPr lang="tr-TR" u="sng" smtClean="0"/>
          </a:p>
          <a:p>
            <a:pPr lvl="1" eaLnBrk="1" hangingPunct="1"/>
            <a:r>
              <a:rPr lang="tr-TR" smtClean="0"/>
              <a:t>Viral hepatit, yorgunluk da dahil olmak üzere, şiddetli olabilen spesifik olmayan semptomlarla ilişkili olabilir, ancak hastaların çoğunluğu asemptomatiktir. </a:t>
            </a:r>
          </a:p>
          <a:p>
            <a:pPr lvl="1" eaLnBrk="1" hangingPunct="1"/>
            <a:endParaRPr lang="tr-TR" smtClean="0"/>
          </a:p>
          <a:p>
            <a:pPr lvl="1" eaLnBrk="1" hangingPunct="1"/>
            <a:r>
              <a:rPr lang="tr-TR" smtClean="0"/>
              <a:t>Karaciğer kan testleri normal olsa da uyuşturucu bağımlıları, yüksek prevalanslı yerlerden göç edenler, mahkumlar gibi yüksek risk grubundaki bireylerde seroloji testi viral hepatitler için kilit olabilir.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p:nvPr>
        </p:nvSpPr>
        <p:spPr/>
        <p:txBody>
          <a:bodyPr/>
          <a:lstStyle/>
          <a:p>
            <a:pPr eaLnBrk="1" hangingPunct="1"/>
            <a:endParaRPr lang="tr-TR" smtClean="0"/>
          </a:p>
        </p:txBody>
      </p:sp>
      <p:pic>
        <p:nvPicPr>
          <p:cNvPr id="15362" name="Picture 2"/>
          <p:cNvPicPr>
            <a:picLocks noGrp="1" noChangeAspect="1" noChangeArrowheads="1"/>
          </p:cNvPicPr>
          <p:nvPr>
            <p:ph idx="1"/>
          </p:nvPr>
        </p:nvPicPr>
        <p:blipFill>
          <a:blip r:embed="rId2"/>
          <a:srcRect l="2188" t="12865" r="20155" b="4460"/>
          <a:stretch>
            <a:fillRect/>
          </a:stretch>
        </p:blipFill>
        <p:spPr>
          <a:xfrm>
            <a:off x="542925" y="301625"/>
            <a:ext cx="10472738" cy="5969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p:txBody>
          <a:bodyPr/>
          <a:lstStyle/>
          <a:p>
            <a:pPr eaLnBrk="1" hangingPunct="1"/>
            <a:r>
              <a:rPr lang="tr-TR" smtClean="0"/>
              <a:t>Karaciğer kan testleri ne zaman kontrol edilmeli?-7</a:t>
            </a:r>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sz="2400" u="sng" dirty="0"/>
              <a:t>NAFLD gelişimiyle ilişkili yaşam tarzı risk faktörlerinin varlığı: </a:t>
            </a:r>
            <a:r>
              <a:rPr lang="tr-TR" sz="2400" u="sng" dirty="0" err="1"/>
              <a:t>obezite</a:t>
            </a:r>
            <a:r>
              <a:rPr lang="tr-TR" sz="2400" u="sng" dirty="0"/>
              <a:t> / tip 2 diyabet</a:t>
            </a:r>
          </a:p>
          <a:p>
            <a:pPr eaLnBrk="1" fontAlgn="auto" hangingPunct="1">
              <a:spcAft>
                <a:spcPts val="0"/>
              </a:spcAft>
              <a:buFont typeface="Arial"/>
              <a:buChar char="•"/>
              <a:defRPr/>
            </a:pPr>
            <a:endParaRPr lang="tr-TR" sz="2400" u="sng" dirty="0"/>
          </a:p>
          <a:p>
            <a:pPr lvl="1" eaLnBrk="1" fontAlgn="auto" hangingPunct="1">
              <a:spcAft>
                <a:spcPts val="0"/>
              </a:spcAft>
              <a:buFont typeface="Arial"/>
              <a:buChar char="•"/>
              <a:defRPr/>
            </a:pPr>
            <a:r>
              <a:rPr lang="tr-TR" sz="2000" dirty="0"/>
              <a:t>Genelde, alkolik olmayan yağlı karaciğer, anormal karaciğer kan testlerinin tesadüfen gözlemlenmesine veya bir USG taramasında bir </a:t>
            </a:r>
            <a:r>
              <a:rPr lang="tr-TR" sz="2000" dirty="0" err="1"/>
              <a:t>ekojenite</a:t>
            </a:r>
            <a:r>
              <a:rPr lang="tr-TR" sz="2000" dirty="0"/>
              <a:t> artışı olan karaciğer saptanmasıyla ortaya çıkar. </a:t>
            </a:r>
          </a:p>
          <a:p>
            <a:pPr eaLnBrk="1" fontAlgn="auto" hangingPunct="1">
              <a:spcAft>
                <a:spcPts val="0"/>
              </a:spcAft>
              <a:buFont typeface="Arial"/>
              <a:buChar char="•"/>
              <a:defRPr/>
            </a:pPr>
            <a:endParaRPr lang="tr-TR" sz="2400" dirty="0"/>
          </a:p>
          <a:p>
            <a:pPr eaLnBrk="1" fontAlgn="auto" hangingPunct="1">
              <a:spcAft>
                <a:spcPts val="0"/>
              </a:spcAft>
              <a:buFont typeface="Arial"/>
              <a:buChar char="•"/>
              <a:defRPr/>
            </a:pPr>
            <a:r>
              <a:rPr lang="tr-TR" sz="2400" dirty="0"/>
              <a:t>Araştırma Önerisi 1: NAFLD için yüksek riskli gruplarda taramanın  önerilebilmesinin maliyet etkinliğini belirlemek için daha fazla kanıt gereklidir.																                               Kanıt düzeyi 5, derece D</a:t>
            </a:r>
          </a:p>
          <a:p>
            <a:pPr marL="0" indent="0" eaLnBrk="1" fontAlgn="auto" hangingPunct="1">
              <a:spcAft>
                <a:spcPts val="0"/>
              </a:spcAft>
              <a:buFont typeface="Arial"/>
              <a:buNone/>
              <a:defRPr/>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2: </a:t>
            </a:r>
          </a:p>
          <a:p>
            <a:pPr marL="0" indent="0" eaLnBrk="1" fontAlgn="auto" hangingPunct="1">
              <a:spcAft>
                <a:spcPts val="0"/>
              </a:spcAft>
              <a:buFont typeface="Arial"/>
              <a:buNone/>
              <a:defRPr/>
            </a:pPr>
            <a:r>
              <a:rPr lang="tr-TR" dirty="0" smtClean="0"/>
              <a:t>	Anormal </a:t>
            </a:r>
            <a:r>
              <a:rPr lang="tr-TR" dirty="0"/>
              <a:t>karaciğer kan testi sonuçları, hastanın geçmiş sonuçları, geçmiş tıbbi öykü ve güncel tıbbi durumun gözden geçirilmesinden sonra yorumlanmalıdır. 																							Kanıt düzeyi 5, derece D</a:t>
            </a:r>
          </a:p>
          <a:p>
            <a:pPr marL="0" indent="0" eaLnBrk="1" fontAlgn="auto" hangingPunct="1">
              <a:spcAft>
                <a:spcPts val="0"/>
              </a:spcAft>
              <a:buFont typeface="Arial"/>
              <a:buNone/>
              <a:defRPr/>
            </a:pPr>
            <a:endParaRPr lang="tr-TR" dirty="0"/>
          </a:p>
          <a:p>
            <a:pPr eaLnBrk="1" fontAlgn="auto" hangingPunct="1">
              <a:spcAft>
                <a:spcPts val="0"/>
              </a:spcAft>
              <a:buFont typeface="Arial"/>
              <a:buChar char="•"/>
              <a:defRPr/>
            </a:pPr>
            <a:r>
              <a:rPr lang="tr-TR" dirty="0" err="1"/>
              <a:t>Statin</a:t>
            </a:r>
            <a:r>
              <a:rPr lang="tr-TR" dirty="0"/>
              <a:t> kullanan hasta, </a:t>
            </a:r>
            <a:r>
              <a:rPr lang="tr-TR" dirty="0" err="1"/>
              <a:t>sirotik</a:t>
            </a:r>
            <a:r>
              <a:rPr lang="tr-TR" dirty="0"/>
              <a:t> hasta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3: </a:t>
            </a:r>
            <a:endParaRPr lang="tr-TR" dirty="0" smtClean="0"/>
          </a:p>
          <a:p>
            <a:pPr marL="0" indent="0" eaLnBrk="1" fontAlgn="auto" hangingPunct="1">
              <a:spcAft>
                <a:spcPts val="0"/>
              </a:spcAft>
              <a:buFont typeface="Arial"/>
              <a:buNone/>
              <a:defRPr/>
            </a:pPr>
            <a:r>
              <a:rPr lang="tr-TR" dirty="0"/>
              <a:t>	</a:t>
            </a:r>
            <a:r>
              <a:rPr lang="tr-TR" dirty="0" smtClean="0"/>
              <a:t>Karaciğer </a:t>
            </a:r>
            <a:r>
              <a:rPr lang="tr-TR" dirty="0"/>
              <a:t>kan testi anormallik derecesi mutlaka klinik önemi gösteren bir kılavuz değildir. Bu, anormal olan (referans aralığının dışındaki) değer ile klinik bağlam tarafından belirlenir.																				 Kanıt düzeyi 5, derece D</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Hepatit A, Hepatit 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4: </a:t>
            </a:r>
          </a:p>
          <a:p>
            <a:pPr marL="0" indent="0" eaLnBrk="1" fontAlgn="auto" hangingPunct="1">
              <a:spcAft>
                <a:spcPts val="0"/>
              </a:spcAft>
              <a:buFont typeface="Arial"/>
              <a:buNone/>
              <a:defRPr/>
            </a:pPr>
            <a:r>
              <a:rPr lang="tr-TR" dirty="0" smtClean="0"/>
              <a:t>	Anormal </a:t>
            </a:r>
            <a:r>
              <a:rPr lang="tr-TR" dirty="0"/>
              <a:t>karaciğer kan testleri olan hastalar anormallik seviyesine ve süresine bakılmaksızın karaciğer </a:t>
            </a:r>
            <a:r>
              <a:rPr lang="tr-TR" dirty="0" smtClean="0"/>
              <a:t>hastalığı </a:t>
            </a:r>
            <a:r>
              <a:rPr lang="tr-TR" dirty="0" err="1" smtClean="0"/>
              <a:t>etyolojisi</a:t>
            </a:r>
            <a:r>
              <a:rPr lang="tr-TR" dirty="0" smtClean="0"/>
              <a:t> </a:t>
            </a:r>
            <a:r>
              <a:rPr lang="tr-TR" dirty="0"/>
              <a:t>araştırılmak üzere düşünülmelidir. Anormal, laboratuvar referans aralığının dışındaki bir değer anlamına gelir. 																					Kanıt düzeyi 2b, derece B</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Ancak araştırmanın tüm maliyetleri akılda tutulmalıdır</a:t>
            </a:r>
          </a:p>
          <a:p>
            <a:pPr eaLnBrk="1" fontAlgn="auto" hangingPunct="1">
              <a:spcAft>
                <a:spcPts val="0"/>
              </a:spcAft>
              <a:buFont typeface="Arial"/>
              <a:buChar char="•"/>
              <a:defRPr/>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963613"/>
          </a:xfrm>
        </p:spPr>
        <p:txBody>
          <a:bodyPr rtlCol="0">
            <a:normAutofit fontScale="90000"/>
          </a:bodyPr>
          <a:lstStyle/>
          <a:p>
            <a:pPr eaLnBrk="1" fontAlgn="auto" hangingPunct="1">
              <a:spcAft>
                <a:spcPts val="0"/>
              </a:spcAft>
              <a:defRPr/>
            </a:pPr>
            <a:r>
              <a:rPr lang="tr-TR" dirty="0"/>
              <a:t>Karaciğer kan testleri için klinik model tanıma-1 </a:t>
            </a:r>
          </a:p>
        </p:txBody>
      </p:sp>
      <p:sp>
        <p:nvSpPr>
          <p:cNvPr id="3" name="İçerik Yer Tutucusu 2"/>
          <p:cNvSpPr>
            <a:spLocks noGrp="1"/>
          </p:cNvSpPr>
          <p:nvPr>
            <p:ph idx="1"/>
          </p:nvPr>
        </p:nvSpPr>
        <p:spPr>
          <a:xfrm>
            <a:off x="838200" y="1620838"/>
            <a:ext cx="10515600" cy="4556125"/>
          </a:xfrm>
        </p:spPr>
        <p:txBody>
          <a:bodyPr rtlCol="0">
            <a:normAutofit fontScale="70000" lnSpcReduction="20000"/>
          </a:bodyPr>
          <a:lstStyle/>
          <a:p>
            <a:pPr marL="0" indent="0" eaLnBrk="1" fontAlgn="auto" hangingPunct="1">
              <a:spcAft>
                <a:spcPts val="0"/>
              </a:spcAft>
              <a:buFont typeface="Arial"/>
              <a:buNone/>
              <a:defRPr/>
            </a:pPr>
            <a:r>
              <a:rPr lang="tr-TR" u="sng" dirty="0"/>
              <a:t>1) İzole </a:t>
            </a:r>
            <a:r>
              <a:rPr lang="tr-TR" u="sng" dirty="0" err="1"/>
              <a:t>bilirubin</a:t>
            </a:r>
            <a:r>
              <a:rPr lang="tr-TR" u="sng" dirty="0"/>
              <a:t> yüksekliği </a:t>
            </a:r>
          </a:p>
          <a:p>
            <a:pPr eaLnBrk="1" fontAlgn="auto" hangingPunct="1">
              <a:spcAft>
                <a:spcPts val="0"/>
              </a:spcAft>
              <a:buFont typeface="Arial"/>
              <a:buChar char="•"/>
              <a:defRPr/>
            </a:pPr>
            <a:endParaRPr lang="tr-TR" u="sng" dirty="0"/>
          </a:p>
          <a:p>
            <a:pPr eaLnBrk="1" fontAlgn="auto" hangingPunct="1">
              <a:spcAft>
                <a:spcPts val="0"/>
              </a:spcAft>
              <a:buFont typeface="Arial"/>
              <a:buChar char="•"/>
              <a:defRPr/>
            </a:pPr>
            <a:r>
              <a:rPr lang="tr-TR" dirty="0"/>
              <a:t>En yaygın </a:t>
            </a:r>
            <a:r>
              <a:rPr lang="tr-TR" dirty="0" err="1"/>
              <a:t>Gilbert</a:t>
            </a:r>
            <a:r>
              <a:rPr lang="tr-TR" dirty="0"/>
              <a:t> sendromu (% 5-8</a:t>
            </a:r>
            <a:r>
              <a:rPr lang="tr-TR" dirty="0" smtClean="0"/>
              <a:t>)</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Anemi bulunan hastalarda </a:t>
            </a:r>
            <a:r>
              <a:rPr lang="tr-TR" dirty="0" err="1"/>
              <a:t>hemoliz</a:t>
            </a:r>
            <a:r>
              <a:rPr lang="tr-TR" dirty="0"/>
              <a:t> </a:t>
            </a:r>
            <a:r>
              <a:rPr lang="tr-TR" dirty="0" smtClean="0"/>
              <a:t>düşünülmeli</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Açlık kan örneğinde tam kan sayımı, direkt ve </a:t>
            </a:r>
            <a:r>
              <a:rPr lang="tr-TR" dirty="0" err="1"/>
              <a:t>indirekt</a:t>
            </a:r>
            <a:r>
              <a:rPr lang="tr-TR" dirty="0"/>
              <a:t> </a:t>
            </a:r>
            <a:r>
              <a:rPr lang="tr-TR" dirty="0" err="1"/>
              <a:t>bilirubini</a:t>
            </a:r>
            <a:r>
              <a:rPr lang="tr-TR" dirty="0"/>
              <a:t> içeren karaciğer kan testlerini tekrarlayın; total </a:t>
            </a:r>
            <a:r>
              <a:rPr lang="tr-TR" dirty="0" err="1"/>
              <a:t>bilirubin</a:t>
            </a:r>
            <a:r>
              <a:rPr lang="tr-TR" dirty="0"/>
              <a:t> </a:t>
            </a:r>
            <a:r>
              <a:rPr lang="tr-TR" dirty="0" err="1"/>
              <a:t>indirekt</a:t>
            </a:r>
            <a:r>
              <a:rPr lang="tr-TR" dirty="0"/>
              <a:t> </a:t>
            </a:r>
            <a:r>
              <a:rPr lang="tr-TR" dirty="0" err="1"/>
              <a:t>bilirubin</a:t>
            </a:r>
            <a:r>
              <a:rPr lang="tr-TR" dirty="0"/>
              <a:t> hakimiyetinde yüksekse sebebi anemi olmayabilir</a:t>
            </a:r>
            <a:r>
              <a:rPr lang="tr-TR" dirty="0" smtClean="0"/>
              <a:t>.</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Hasta anemik ise, </a:t>
            </a:r>
            <a:r>
              <a:rPr lang="tr-TR" dirty="0" err="1"/>
              <a:t>retikülosit</a:t>
            </a:r>
            <a:r>
              <a:rPr lang="tr-TR" dirty="0"/>
              <a:t> sayısı / </a:t>
            </a:r>
            <a:r>
              <a:rPr lang="tr-TR" dirty="0" err="1"/>
              <a:t>laktat</a:t>
            </a:r>
            <a:r>
              <a:rPr lang="tr-TR" dirty="0"/>
              <a:t> </a:t>
            </a:r>
            <a:r>
              <a:rPr lang="tr-TR" dirty="0" err="1"/>
              <a:t>dehidrojenaz</a:t>
            </a:r>
            <a:r>
              <a:rPr lang="tr-TR" dirty="0"/>
              <a:t> / </a:t>
            </a:r>
            <a:r>
              <a:rPr lang="tr-TR" dirty="0" err="1"/>
              <a:t>haptoglobin</a:t>
            </a:r>
            <a:r>
              <a:rPr lang="tr-TR" dirty="0"/>
              <a:t> istemek suretiyle </a:t>
            </a:r>
            <a:r>
              <a:rPr lang="tr-TR" dirty="0" err="1"/>
              <a:t>hemoliz</a:t>
            </a:r>
            <a:r>
              <a:rPr lang="tr-TR" dirty="0"/>
              <a:t> dışlanmalıdır. </a:t>
            </a:r>
            <a:endParaRPr lang="tr-TR" dirty="0" smtClean="0"/>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Eğer </a:t>
            </a:r>
            <a:r>
              <a:rPr lang="tr-TR" dirty="0" err="1"/>
              <a:t>indirekt</a:t>
            </a:r>
            <a:r>
              <a:rPr lang="tr-TR" dirty="0"/>
              <a:t> </a:t>
            </a:r>
            <a:r>
              <a:rPr lang="tr-TR" dirty="0" err="1"/>
              <a:t>bilirubin</a:t>
            </a:r>
            <a:r>
              <a:rPr lang="tr-TR" dirty="0"/>
              <a:t> daha belirgin şekilde (&gt; 40 </a:t>
            </a:r>
            <a:r>
              <a:rPr lang="tr-TR" dirty="0" err="1"/>
              <a:t>μmol</a:t>
            </a:r>
            <a:r>
              <a:rPr lang="tr-TR" dirty="0"/>
              <a:t> / L) yükselirse, </a:t>
            </a:r>
            <a:r>
              <a:rPr lang="tr-TR" dirty="0" err="1"/>
              <a:t>Crigler-Najjar</a:t>
            </a:r>
            <a:r>
              <a:rPr lang="tr-TR" dirty="0"/>
              <a:t> sendromu gibi nadir nedenler dikkate alınmalı ve genetik test yapılmalıdır.</a:t>
            </a:r>
          </a:p>
          <a:p>
            <a:pPr eaLnBrk="1" fontAlgn="auto" hangingPunct="1">
              <a:spcAft>
                <a:spcPts val="0"/>
              </a:spcAft>
              <a:buFont typeface="Arial"/>
              <a:buChar char="•"/>
              <a:defRPr/>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Başlık 1"/>
          <p:cNvSpPr>
            <a:spLocks noGrp="1"/>
          </p:cNvSpPr>
          <p:nvPr>
            <p:ph type="title"/>
          </p:nvPr>
        </p:nvSpPr>
        <p:spPr/>
        <p:txBody>
          <a:bodyPr/>
          <a:lstStyle/>
          <a:p>
            <a:pPr eaLnBrk="1" hangingPunct="1"/>
            <a:r>
              <a:rPr lang="tr-TR" sz="4000" smtClean="0"/>
              <a:t>Karaciğer kan testleri için klinik model tanıma-2 </a:t>
            </a:r>
          </a:p>
        </p:txBody>
      </p:sp>
      <p:sp>
        <p:nvSpPr>
          <p:cNvPr id="3" name="İçerik Yer Tutucusu 2"/>
          <p:cNvSpPr>
            <a:spLocks noGrp="1"/>
          </p:cNvSpPr>
          <p:nvPr>
            <p:ph idx="1"/>
          </p:nvPr>
        </p:nvSpPr>
        <p:spPr/>
        <p:txBody>
          <a:bodyPr rtlCol="0">
            <a:noAutofit/>
          </a:bodyPr>
          <a:lstStyle/>
          <a:p>
            <a:pPr marL="0" indent="0" eaLnBrk="1" fontAlgn="auto" hangingPunct="1">
              <a:lnSpc>
                <a:spcPct val="100000"/>
              </a:lnSpc>
              <a:spcAft>
                <a:spcPts val="0"/>
              </a:spcAft>
              <a:buFont typeface="Arial"/>
              <a:buNone/>
              <a:defRPr/>
            </a:pPr>
            <a:r>
              <a:rPr lang="tr-TR" sz="2000" u="sng" dirty="0"/>
              <a:t>2) </a:t>
            </a:r>
            <a:r>
              <a:rPr lang="tr-TR" sz="2000" u="sng" dirty="0" err="1"/>
              <a:t>Kolestatik</a:t>
            </a:r>
            <a:r>
              <a:rPr lang="tr-TR" sz="2000" u="sng" dirty="0"/>
              <a:t> </a:t>
            </a:r>
          </a:p>
          <a:p>
            <a:pPr eaLnBrk="1" fontAlgn="auto" hangingPunct="1">
              <a:lnSpc>
                <a:spcPct val="100000"/>
              </a:lnSpc>
              <a:spcAft>
                <a:spcPts val="0"/>
              </a:spcAft>
              <a:buFont typeface="Arial"/>
              <a:buChar char="•"/>
              <a:defRPr/>
            </a:pPr>
            <a:r>
              <a:rPr lang="tr-TR" sz="2000" dirty="0"/>
              <a:t>ALP ve GGT</a:t>
            </a:r>
            <a:r>
              <a:rPr lang="tr-TR" sz="2000" dirty="0">
                <a:sym typeface="Wingdings" panose="05000000000000000000" pitchFamily="2" charset="2"/>
              </a:rPr>
              <a:t></a:t>
            </a:r>
            <a:r>
              <a:rPr lang="tr-TR" sz="2000" dirty="0"/>
              <a:t> </a:t>
            </a:r>
            <a:r>
              <a:rPr lang="tr-TR" sz="2000" dirty="0" err="1" smtClean="0"/>
              <a:t>kolestaz</a:t>
            </a:r>
            <a:endParaRPr lang="tr-TR" sz="2000" dirty="0"/>
          </a:p>
          <a:p>
            <a:pPr eaLnBrk="1" fontAlgn="auto" hangingPunct="1">
              <a:lnSpc>
                <a:spcPct val="100000"/>
              </a:lnSpc>
              <a:spcAft>
                <a:spcPts val="0"/>
              </a:spcAft>
              <a:buFont typeface="Arial"/>
              <a:buChar char="•"/>
              <a:defRPr/>
            </a:pPr>
            <a:r>
              <a:rPr lang="tr-TR" sz="2000" dirty="0" err="1"/>
              <a:t>Primer</a:t>
            </a:r>
            <a:r>
              <a:rPr lang="tr-TR" sz="2000" dirty="0"/>
              <a:t> </a:t>
            </a:r>
            <a:r>
              <a:rPr lang="tr-TR" sz="2000" dirty="0" err="1"/>
              <a:t>biliyer</a:t>
            </a:r>
            <a:r>
              <a:rPr lang="tr-TR" sz="2000" dirty="0"/>
              <a:t> siroz, PSK, safra yolları tıkanıklığı (taşlar, darlıklar, </a:t>
            </a:r>
            <a:r>
              <a:rPr lang="tr-TR" sz="2000" dirty="0" err="1"/>
              <a:t>neoplazi</a:t>
            </a:r>
            <a:r>
              <a:rPr lang="tr-TR" sz="2000" dirty="0"/>
              <a:t>, vb.), uyuşturucuya bağlı karaciğer hasarı </a:t>
            </a:r>
          </a:p>
          <a:p>
            <a:pPr eaLnBrk="1" fontAlgn="auto" hangingPunct="1">
              <a:lnSpc>
                <a:spcPct val="100000"/>
              </a:lnSpc>
              <a:spcAft>
                <a:spcPts val="0"/>
              </a:spcAft>
              <a:buFont typeface="Arial"/>
              <a:buChar char="•"/>
              <a:defRPr/>
            </a:pPr>
            <a:r>
              <a:rPr lang="tr-TR" sz="2000" dirty="0"/>
              <a:t>Çocuklarda</a:t>
            </a:r>
            <a:r>
              <a:rPr lang="tr-TR" sz="2000" dirty="0">
                <a:sym typeface="Wingdings" panose="05000000000000000000" pitchFamily="2" charset="2"/>
              </a:rPr>
              <a:t> </a:t>
            </a:r>
            <a:r>
              <a:rPr lang="tr-TR" sz="2000" dirty="0"/>
              <a:t>safra yolu anomalileri ve safra sentezi ve atılımının genetik </a:t>
            </a:r>
            <a:r>
              <a:rPr lang="tr-TR" sz="2000" dirty="0" smtClean="0"/>
              <a:t>bozuklukları</a:t>
            </a:r>
            <a:endParaRPr lang="tr-TR" sz="2000" dirty="0"/>
          </a:p>
          <a:p>
            <a:pPr eaLnBrk="1" fontAlgn="auto" hangingPunct="1">
              <a:lnSpc>
                <a:spcPct val="100000"/>
              </a:lnSpc>
              <a:spcAft>
                <a:spcPts val="0"/>
              </a:spcAft>
              <a:buFont typeface="Arial"/>
              <a:buChar char="•"/>
              <a:defRPr/>
            </a:pPr>
            <a:r>
              <a:rPr lang="tr-TR" sz="2000" dirty="0"/>
              <a:t>İzole yükselmiş ALP</a:t>
            </a:r>
            <a:r>
              <a:rPr lang="tr-TR" sz="2000" dirty="0">
                <a:sym typeface="Wingdings" panose="05000000000000000000" pitchFamily="2" charset="2"/>
              </a:rPr>
              <a:t></a:t>
            </a:r>
            <a:r>
              <a:rPr lang="tr-TR" sz="2000" dirty="0"/>
              <a:t> D vitamini eksikliği veya çocukluk çağında hızlı büyüme dönemleri </a:t>
            </a:r>
          </a:p>
          <a:p>
            <a:pPr eaLnBrk="1" fontAlgn="auto" hangingPunct="1">
              <a:lnSpc>
                <a:spcPct val="100000"/>
              </a:lnSpc>
              <a:spcAft>
                <a:spcPts val="0"/>
              </a:spcAft>
              <a:buFont typeface="Arial"/>
              <a:buChar char="•"/>
              <a:defRPr/>
            </a:pPr>
            <a:r>
              <a:rPr lang="tr-TR" sz="2000" dirty="0"/>
              <a:t>ALP ile eş zamanlı olarak yükselmiş GGT varlığı, karaciğer hastalığının nedenini doğrulamaya yardımcı olabilir. </a:t>
            </a:r>
          </a:p>
          <a:p>
            <a:pPr eaLnBrk="1" fontAlgn="auto" hangingPunct="1">
              <a:spcAft>
                <a:spcPts val="0"/>
              </a:spcAft>
              <a:buFont typeface="Arial"/>
              <a:buChar char="•"/>
              <a:defRPr/>
            </a:pPr>
            <a:r>
              <a:rPr lang="tr-TR" sz="2000" dirty="0"/>
              <a:t>Ancak, kalıtsal safra asidi sentezi ve transport bozuklukları olan çocuklarda, GGT karakteristik olarak düşük veya normaldir. Bu bozukluklarda, </a:t>
            </a:r>
            <a:r>
              <a:rPr lang="tr-TR" sz="2000" dirty="0" err="1"/>
              <a:t>kolestaz</a:t>
            </a:r>
            <a:r>
              <a:rPr lang="tr-TR" sz="2000" dirty="0"/>
              <a:t> GGT yükselmesi olmadan oluşur.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Başlık 1"/>
          <p:cNvSpPr>
            <a:spLocks noGrp="1"/>
          </p:cNvSpPr>
          <p:nvPr>
            <p:ph type="title"/>
          </p:nvPr>
        </p:nvSpPr>
        <p:spPr/>
        <p:txBody>
          <a:bodyPr/>
          <a:lstStyle/>
          <a:p>
            <a:pPr eaLnBrk="1" hangingPunct="1"/>
            <a:r>
              <a:rPr lang="tr-TR" sz="4000" smtClean="0"/>
              <a:t>Karaciğer kan testleri için klinik model tanıma-3 </a:t>
            </a:r>
          </a:p>
        </p:txBody>
      </p:sp>
      <p:sp>
        <p:nvSpPr>
          <p:cNvPr id="3" name="İçerik Yer Tutucusu 2"/>
          <p:cNvSpPr>
            <a:spLocks noGrp="1"/>
          </p:cNvSpPr>
          <p:nvPr>
            <p:ph idx="1"/>
          </p:nvPr>
        </p:nvSpPr>
        <p:spPr/>
        <p:txBody>
          <a:bodyPr rtlCol="0">
            <a:normAutofit/>
          </a:bodyPr>
          <a:lstStyle/>
          <a:p>
            <a:pPr marL="0" indent="0" eaLnBrk="1" fontAlgn="auto" hangingPunct="1">
              <a:spcAft>
                <a:spcPts val="0"/>
              </a:spcAft>
              <a:buFont typeface="Arial"/>
              <a:buNone/>
              <a:defRPr/>
            </a:pPr>
            <a:r>
              <a:rPr lang="tr-TR" u="sng" dirty="0"/>
              <a:t>3) </a:t>
            </a:r>
            <a:r>
              <a:rPr lang="tr-TR" u="sng" dirty="0" err="1"/>
              <a:t>Hepatik</a:t>
            </a:r>
            <a:endParaRPr lang="tr-TR" u="sng" dirty="0"/>
          </a:p>
          <a:p>
            <a:pPr eaLnBrk="1" fontAlgn="auto" hangingPunct="1">
              <a:spcAft>
                <a:spcPts val="0"/>
              </a:spcAft>
              <a:buFont typeface="Arial"/>
              <a:buChar char="•"/>
              <a:defRPr/>
            </a:pPr>
            <a:endParaRPr lang="tr-TR" u="sng" dirty="0"/>
          </a:p>
          <a:p>
            <a:pPr eaLnBrk="1" fontAlgn="auto" hangingPunct="1">
              <a:spcAft>
                <a:spcPts val="0"/>
              </a:spcAft>
              <a:buFont typeface="Arial"/>
              <a:buChar char="•"/>
              <a:defRPr/>
            </a:pPr>
            <a:r>
              <a:rPr lang="tr-TR" dirty="0"/>
              <a:t>ALT ve AST yüksekliği, </a:t>
            </a:r>
            <a:r>
              <a:rPr lang="tr-TR" dirty="0" err="1"/>
              <a:t>hepatoselüler</a:t>
            </a:r>
            <a:r>
              <a:rPr lang="tr-TR" dirty="0"/>
              <a:t> karaciğer hasarını (hepatit) gösterir. </a:t>
            </a:r>
            <a:endParaRPr lang="tr-TR" dirty="0" smtClean="0"/>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err="1"/>
              <a:t>Viral</a:t>
            </a:r>
            <a:r>
              <a:rPr lang="tr-TR" dirty="0"/>
              <a:t> hepatit, NAFLD, ARLD, AIH ve ilaca bağlı karaciğer hasarı</a:t>
            </a:r>
          </a:p>
          <a:p>
            <a:pPr marL="0" indent="0" eaLnBrk="1" fontAlgn="auto" hangingPunct="1">
              <a:spcAft>
                <a:spcPts val="0"/>
              </a:spcAft>
              <a:buFont typeface="Arial"/>
              <a:buNone/>
              <a:defRPr/>
            </a:pP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p:nvPr>
        </p:nvSpPr>
        <p:spPr/>
        <p:txBody>
          <a:bodyPr/>
          <a:lstStyle/>
          <a:p>
            <a:pPr eaLnBrk="1" hangingPunct="1"/>
            <a:r>
              <a:rPr lang="tr-TR" sz="3600" smtClean="0"/>
              <a:t>Anormal Karaciğer Kan Testlerinin Değerlendirilmesi</a:t>
            </a:r>
          </a:p>
        </p:txBody>
      </p:sp>
      <p:sp>
        <p:nvSpPr>
          <p:cNvPr id="3" name="İçerik Yer Tutucusu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tr-TR" dirty="0"/>
              <a:t>Açıklanamayan klinik sarılığı veya muhtemel karaciğer veya safra kanseri şüphesinin varlığı derhal sevk edilmelidir.</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Tesadüfen yükselmiş karaciğer enzimlerinin bulunduğu tüm yetişkinlerde, dikkatli bir öykü almak ve nedeni araştırmak için fizik muayene yapmak önemlidir. </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Anormal karaciğer kan testleri bulunan bir hastada, testleri tekrarlamak, geçici bir bulgu olduğu yönünde yüksek klinik bir  şüphe olmadığı sürece nedenini belirlemek için önerilmez (1 ay sonra - % 84, 2 yıl sonra -%75 anormal)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51263" y="0"/>
            <a:ext cx="4346575" cy="1168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ANAMNEZ</a:t>
            </a:r>
          </a:p>
          <a:p>
            <a:pPr algn="ctr" fontAlgn="auto">
              <a:spcBef>
                <a:spcPts val="0"/>
              </a:spcBef>
              <a:spcAft>
                <a:spcPts val="0"/>
              </a:spcAft>
              <a:defRPr/>
            </a:pPr>
            <a:r>
              <a:rPr lang="tr-TR" sz="1400" dirty="0"/>
              <a:t>Alkol, </a:t>
            </a:r>
            <a:r>
              <a:rPr lang="tr-TR" sz="1400" dirty="0" err="1"/>
              <a:t>Metabolik</a:t>
            </a:r>
            <a:r>
              <a:rPr lang="tr-TR" sz="1400" dirty="0"/>
              <a:t> sendrom- BKI, İlaç, </a:t>
            </a:r>
            <a:r>
              <a:rPr lang="tr-TR" sz="1400" dirty="0" err="1"/>
              <a:t>Viral</a:t>
            </a:r>
            <a:r>
              <a:rPr lang="tr-TR" sz="1400" dirty="0"/>
              <a:t> hepatit risk faktörleri, aile öyküsü, </a:t>
            </a:r>
            <a:r>
              <a:rPr lang="tr-TR" sz="1400" dirty="0" err="1"/>
              <a:t>komorbiditeler</a:t>
            </a:r>
            <a:endParaRPr lang="tr-TR" sz="1400" dirty="0"/>
          </a:p>
        </p:txBody>
      </p:sp>
      <p:sp>
        <p:nvSpPr>
          <p:cNvPr id="5" name="Dikdörtgen 4"/>
          <p:cNvSpPr/>
          <p:nvPr/>
        </p:nvSpPr>
        <p:spPr>
          <a:xfrm>
            <a:off x="9585325" y="0"/>
            <a:ext cx="2190750" cy="661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sz="1400">
                <a:solidFill>
                  <a:srgbClr val="FFFFFF"/>
                </a:solidFill>
                <a:cs typeface="Arial" charset="0"/>
              </a:rPr>
              <a:t>Şüpheli alkol durumu</a:t>
            </a:r>
          </a:p>
          <a:p>
            <a:pPr algn="ctr">
              <a:defRPr/>
            </a:pPr>
            <a:r>
              <a:rPr lang="tr-TR" sz="1400">
                <a:solidFill>
                  <a:srgbClr val="FFFFFF"/>
                </a:solidFill>
                <a:cs typeface="Arial" charset="0"/>
              </a:rPr>
              <a:t>ARLD</a:t>
            </a:r>
          </a:p>
        </p:txBody>
      </p:sp>
      <p:sp>
        <p:nvSpPr>
          <p:cNvPr id="6" name="Dikdörtgen 5"/>
          <p:cNvSpPr>
            <a:spLocks noRot="1" noChangeAspect="1" noMove="1" noResize="1" noEditPoints="1" noAdjustHandles="1" noChangeArrowheads="1" noChangeShapeType="1" noTextEdit="1"/>
          </p:cNvSpPr>
          <p:nvPr/>
        </p:nvSpPr>
        <p:spPr>
          <a:xfrm>
            <a:off x="212835" y="486478"/>
            <a:ext cx="2538248" cy="851338"/>
          </a:xfrm>
          <a:prstGeom prst="rect">
            <a:avLst/>
          </a:prstGeom>
          <a:blipFill rotWithShape="0">
            <a:blip r:embed="rId2"/>
            <a:stretch>
              <a:fillRect/>
            </a:stretch>
          </a:blipFill>
        </p:spPr>
        <p:txBody>
          <a:bodyPr/>
          <a:lstStyle/>
          <a:p>
            <a:pPr fontAlgn="auto">
              <a:spcBef>
                <a:spcPts val="0"/>
              </a:spcBef>
              <a:spcAft>
                <a:spcPts val="0"/>
              </a:spcAft>
              <a:defRPr/>
            </a:pPr>
            <a:r>
              <a:rPr lang="tr-TR">
                <a:noFill/>
                <a:latin typeface="+mn-lt"/>
                <a:cs typeface="+mn-cs"/>
              </a:rPr>
              <a:t> </a:t>
            </a:r>
          </a:p>
        </p:txBody>
      </p:sp>
      <p:sp>
        <p:nvSpPr>
          <p:cNvPr id="7" name="Dikdörtgen 6"/>
          <p:cNvSpPr/>
          <p:nvPr/>
        </p:nvSpPr>
        <p:spPr>
          <a:xfrm>
            <a:off x="3341688" y="1617663"/>
            <a:ext cx="2522537" cy="13890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tr-TR" sz="1400" b="1" i="1" u="sng" dirty="0"/>
              <a:t>Sentez bozukluğu </a:t>
            </a:r>
          </a:p>
          <a:p>
            <a:pPr algn="ctr" fontAlgn="auto">
              <a:spcBef>
                <a:spcPts val="0"/>
              </a:spcBef>
              <a:spcAft>
                <a:spcPts val="0"/>
              </a:spcAft>
              <a:defRPr/>
            </a:pPr>
            <a:r>
              <a:rPr lang="tr-TR" sz="1400" dirty="0"/>
              <a:t>sarılık, </a:t>
            </a:r>
            <a:r>
              <a:rPr lang="tr-TR" sz="1400" dirty="0" err="1"/>
              <a:t>hipoalbüminemi</a:t>
            </a:r>
            <a:r>
              <a:rPr lang="tr-TR" sz="1400" dirty="0"/>
              <a:t>, uzamış INR</a:t>
            </a:r>
          </a:p>
          <a:p>
            <a:pPr algn="ctr" fontAlgn="auto">
              <a:spcBef>
                <a:spcPts val="0"/>
              </a:spcBef>
              <a:spcAft>
                <a:spcPts val="0"/>
              </a:spcAft>
              <a:defRPr/>
            </a:pPr>
            <a:r>
              <a:rPr lang="tr-TR" sz="1400" b="1" i="1" u="sng" dirty="0"/>
              <a:t>Veya</a:t>
            </a:r>
          </a:p>
          <a:p>
            <a:pPr algn="ctr" fontAlgn="auto">
              <a:spcBef>
                <a:spcPts val="0"/>
              </a:spcBef>
              <a:spcAft>
                <a:spcPts val="0"/>
              </a:spcAft>
              <a:defRPr/>
            </a:pPr>
            <a:r>
              <a:rPr lang="tr-TR" sz="1400" b="1" i="1" u="sng" dirty="0"/>
              <a:t>Şüpheli  </a:t>
            </a:r>
            <a:r>
              <a:rPr lang="tr-TR" sz="1400" b="1" i="1" u="sng" dirty="0" err="1"/>
              <a:t>Malignite</a:t>
            </a:r>
            <a:r>
              <a:rPr lang="tr-TR" sz="1400" b="1" i="1" u="sng" dirty="0"/>
              <a:t> </a:t>
            </a:r>
          </a:p>
          <a:p>
            <a:pPr algn="ctr" fontAlgn="auto">
              <a:spcBef>
                <a:spcPts val="0"/>
              </a:spcBef>
              <a:spcAft>
                <a:spcPts val="0"/>
              </a:spcAft>
              <a:defRPr/>
            </a:pPr>
            <a:r>
              <a:rPr lang="tr-TR" sz="1400" dirty="0"/>
              <a:t>kilo kaybı, belirgin </a:t>
            </a:r>
            <a:r>
              <a:rPr lang="tr-TR" sz="1400" dirty="0" err="1"/>
              <a:t>kolestaz</a:t>
            </a:r>
            <a:endParaRPr lang="tr-TR" sz="1400" b="1" i="1" u="sng" dirty="0"/>
          </a:p>
        </p:txBody>
      </p:sp>
      <p:sp>
        <p:nvSpPr>
          <p:cNvPr id="8" name="Dikdörtgen 7"/>
          <p:cNvSpPr/>
          <p:nvPr/>
        </p:nvSpPr>
        <p:spPr>
          <a:xfrm>
            <a:off x="6180138" y="1619250"/>
            <a:ext cx="2176462" cy="7270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tr-TR" sz="1400" b="1" i="1" u="sng" dirty="0"/>
              <a:t>İzole </a:t>
            </a:r>
            <a:r>
              <a:rPr lang="tr-TR" sz="1400" b="1" i="1" u="sng" dirty="0" err="1"/>
              <a:t>bilirubin</a:t>
            </a:r>
            <a:r>
              <a:rPr lang="tr-TR" sz="1400" b="1" i="1" u="sng" dirty="0"/>
              <a:t> yüksekliği </a:t>
            </a:r>
            <a:r>
              <a:rPr lang="tr-TR" sz="1400" dirty="0"/>
              <a:t>diğer KCFT</a:t>
            </a:r>
            <a:r>
              <a:rPr lang="tr-TR" sz="1400" b="1" i="1" u="sng" dirty="0"/>
              <a:t> </a:t>
            </a:r>
            <a:r>
              <a:rPr lang="tr-TR" sz="1400" dirty="0"/>
              <a:t>normal </a:t>
            </a:r>
            <a:endParaRPr lang="tr-TR" sz="1400" b="1" i="1" u="sng" dirty="0"/>
          </a:p>
        </p:txBody>
      </p:sp>
      <p:sp>
        <p:nvSpPr>
          <p:cNvPr id="9" name="Dikdörtgen 8"/>
          <p:cNvSpPr>
            <a:spLocks noRot="1" noChangeAspect="1" noMove="1" noResize="1" noEditPoints="1" noAdjustHandles="1" noChangeArrowheads="1" noChangeShapeType="1" noTextEdit="1"/>
          </p:cNvSpPr>
          <p:nvPr/>
        </p:nvSpPr>
        <p:spPr>
          <a:xfrm>
            <a:off x="9501351" y="1045028"/>
            <a:ext cx="2275490" cy="770258"/>
          </a:xfrm>
          <a:prstGeom prst="rect">
            <a:avLst/>
          </a:prstGeom>
          <a:blipFill rotWithShape="0">
            <a:blip r:embed="rId3"/>
            <a:stretch>
              <a:fillRect/>
            </a:stretch>
          </a:blipFill>
        </p:spPr>
        <p:txBody>
          <a:bodyPr/>
          <a:lstStyle/>
          <a:p>
            <a:pPr fontAlgn="auto">
              <a:spcBef>
                <a:spcPts val="0"/>
              </a:spcBef>
              <a:spcAft>
                <a:spcPts val="0"/>
              </a:spcAft>
              <a:defRPr/>
            </a:pPr>
            <a:r>
              <a:rPr lang="tr-TR">
                <a:noFill/>
                <a:latin typeface="+mn-lt"/>
                <a:cs typeface="+mn-cs"/>
              </a:rPr>
              <a:t> </a:t>
            </a:r>
          </a:p>
        </p:txBody>
      </p:sp>
      <p:sp>
        <p:nvSpPr>
          <p:cNvPr id="10" name="Dikdörtgen 9"/>
          <p:cNvSpPr/>
          <p:nvPr/>
        </p:nvSpPr>
        <p:spPr>
          <a:xfrm>
            <a:off x="212725" y="1617663"/>
            <a:ext cx="2324100" cy="2335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KCFT( AST, GGT, CBC)</a:t>
            </a:r>
          </a:p>
          <a:p>
            <a:pPr algn="ctr" fontAlgn="auto">
              <a:spcBef>
                <a:spcPts val="0"/>
              </a:spcBef>
              <a:spcAft>
                <a:spcPts val="0"/>
              </a:spcAft>
              <a:defRPr/>
            </a:pPr>
            <a:r>
              <a:rPr lang="tr-TR" sz="1400" dirty="0"/>
              <a:t>+</a:t>
            </a:r>
          </a:p>
          <a:p>
            <a:pPr algn="ctr" fontAlgn="auto">
              <a:spcBef>
                <a:spcPts val="0"/>
              </a:spcBef>
              <a:spcAft>
                <a:spcPts val="0"/>
              </a:spcAft>
              <a:defRPr/>
            </a:pPr>
            <a:r>
              <a:rPr lang="tr-TR" sz="1400" dirty="0"/>
              <a:t>USG</a:t>
            </a:r>
          </a:p>
          <a:p>
            <a:pPr algn="ctr" fontAlgn="auto">
              <a:spcBef>
                <a:spcPts val="0"/>
              </a:spcBef>
              <a:spcAft>
                <a:spcPts val="0"/>
              </a:spcAft>
              <a:defRPr/>
            </a:pPr>
            <a:r>
              <a:rPr lang="tr-TR" sz="1400" dirty="0"/>
              <a:t>+</a:t>
            </a:r>
          </a:p>
          <a:p>
            <a:pPr algn="ctr" fontAlgn="auto">
              <a:spcBef>
                <a:spcPts val="0"/>
              </a:spcBef>
              <a:spcAft>
                <a:spcPts val="0"/>
              </a:spcAft>
              <a:defRPr/>
            </a:pPr>
            <a:r>
              <a:rPr lang="tr-TR" sz="1400" dirty="0"/>
              <a:t>KC </a:t>
            </a:r>
            <a:r>
              <a:rPr lang="tr-TR" sz="1400" dirty="0" err="1"/>
              <a:t>etyoloji</a:t>
            </a:r>
            <a:r>
              <a:rPr lang="tr-TR" sz="1400" dirty="0"/>
              <a:t> taraması (HBV, HCV, </a:t>
            </a:r>
            <a:r>
              <a:rPr lang="tr-TR" sz="1400" dirty="0" err="1"/>
              <a:t>otoantikorlar</a:t>
            </a:r>
            <a:r>
              <a:rPr lang="tr-TR" sz="1400" dirty="0"/>
              <a:t> ve </a:t>
            </a:r>
            <a:r>
              <a:rPr lang="tr-TR" sz="1400" dirty="0" err="1"/>
              <a:t>Igler</a:t>
            </a:r>
            <a:r>
              <a:rPr lang="tr-TR" sz="1400" dirty="0"/>
              <a:t>, </a:t>
            </a:r>
            <a:r>
              <a:rPr lang="tr-TR" sz="1400" dirty="0" err="1"/>
              <a:t>Ferritin</a:t>
            </a:r>
            <a:r>
              <a:rPr lang="tr-TR" sz="1400" dirty="0"/>
              <a:t>, </a:t>
            </a:r>
            <a:r>
              <a:rPr lang="tr-TR" sz="1400" dirty="0" err="1"/>
              <a:t>Transferrin</a:t>
            </a:r>
            <a:r>
              <a:rPr lang="tr-TR" sz="1400" dirty="0"/>
              <a:t> </a:t>
            </a:r>
            <a:r>
              <a:rPr lang="tr-TR" sz="1400" dirty="0" err="1"/>
              <a:t>saturasyonu</a:t>
            </a:r>
            <a:r>
              <a:rPr lang="tr-TR" sz="1400" dirty="0"/>
              <a:t>, HbA1c)</a:t>
            </a:r>
          </a:p>
        </p:txBody>
      </p:sp>
      <p:sp>
        <p:nvSpPr>
          <p:cNvPr id="11" name="Dikdörtgen 10"/>
          <p:cNvSpPr/>
          <p:nvPr/>
        </p:nvSpPr>
        <p:spPr>
          <a:xfrm>
            <a:off x="85725" y="4195763"/>
            <a:ext cx="1033463" cy="12922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tr-TR" sz="1400" b="1" i="1" u="sng">
                <a:solidFill>
                  <a:srgbClr val="FFFFFF"/>
                </a:solidFill>
                <a:cs typeface="Arial" charset="0"/>
              </a:rPr>
              <a:t>NAFLD </a:t>
            </a:r>
          </a:p>
          <a:p>
            <a:pPr algn="ctr">
              <a:defRPr/>
            </a:pPr>
            <a:r>
              <a:rPr lang="tr-TR" sz="1400">
                <a:solidFill>
                  <a:srgbClr val="FFFFFF"/>
                </a:solidFill>
                <a:cs typeface="Arial" charset="0"/>
              </a:rPr>
              <a:t>Tip 2 DM</a:t>
            </a:r>
          </a:p>
          <a:p>
            <a:pPr algn="ctr">
              <a:defRPr/>
            </a:pPr>
            <a:r>
              <a:rPr lang="tr-TR" sz="1400">
                <a:solidFill>
                  <a:srgbClr val="FFFFFF"/>
                </a:solidFill>
                <a:cs typeface="Arial" charset="0"/>
              </a:rPr>
              <a:t>BKI&gt; 25</a:t>
            </a:r>
          </a:p>
          <a:p>
            <a:pPr algn="ctr">
              <a:defRPr/>
            </a:pPr>
            <a:r>
              <a:rPr lang="tr-TR" sz="1400">
                <a:solidFill>
                  <a:srgbClr val="FFFFFF"/>
                </a:solidFill>
                <a:cs typeface="Arial" charset="0"/>
              </a:rPr>
              <a:t>Dislipidemi </a:t>
            </a:r>
          </a:p>
          <a:p>
            <a:pPr algn="ctr">
              <a:defRPr/>
            </a:pPr>
            <a:r>
              <a:rPr lang="tr-TR" sz="1400">
                <a:solidFill>
                  <a:srgbClr val="FFFFFF"/>
                </a:solidFill>
                <a:cs typeface="Arial" charset="0"/>
              </a:rPr>
              <a:t>HT</a:t>
            </a:r>
          </a:p>
        </p:txBody>
      </p:sp>
      <p:sp>
        <p:nvSpPr>
          <p:cNvPr id="12" name="Dikdörtgen 11"/>
          <p:cNvSpPr/>
          <p:nvPr/>
        </p:nvSpPr>
        <p:spPr>
          <a:xfrm>
            <a:off x="134938" y="5713413"/>
            <a:ext cx="1033462" cy="923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tr-TR" sz="1400">
                <a:solidFill>
                  <a:srgbClr val="FFFFFF"/>
                </a:solidFill>
                <a:cs typeface="Arial" charset="0"/>
              </a:rPr>
              <a:t>NAFLD</a:t>
            </a:r>
          </a:p>
          <a:p>
            <a:pPr algn="ctr">
              <a:defRPr/>
            </a:pPr>
            <a:r>
              <a:rPr lang="tr-TR" sz="1400">
                <a:solidFill>
                  <a:srgbClr val="FFFFFF"/>
                </a:solidFill>
                <a:cs typeface="Arial" charset="0"/>
              </a:rPr>
              <a:t>fibrozis algoritması</a:t>
            </a:r>
          </a:p>
        </p:txBody>
      </p:sp>
      <p:sp>
        <p:nvSpPr>
          <p:cNvPr id="14" name="Dikdörtgen 13"/>
          <p:cNvSpPr/>
          <p:nvPr/>
        </p:nvSpPr>
        <p:spPr>
          <a:xfrm>
            <a:off x="1295400" y="4176713"/>
            <a:ext cx="2266950" cy="868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Normal USG</a:t>
            </a:r>
          </a:p>
          <a:p>
            <a:pPr algn="ctr" fontAlgn="auto">
              <a:spcBef>
                <a:spcPts val="0"/>
              </a:spcBef>
              <a:spcAft>
                <a:spcPts val="0"/>
              </a:spcAft>
              <a:defRPr/>
            </a:pPr>
            <a:r>
              <a:rPr lang="tr-TR" sz="1400" dirty="0"/>
              <a:t>Negatif </a:t>
            </a:r>
            <a:r>
              <a:rPr lang="tr-TR" sz="1400" dirty="0" err="1"/>
              <a:t>kc</a:t>
            </a:r>
            <a:r>
              <a:rPr lang="tr-TR" sz="1400" dirty="0"/>
              <a:t> </a:t>
            </a:r>
            <a:r>
              <a:rPr lang="tr-TR" sz="1400" dirty="0" err="1"/>
              <a:t>etyoloji</a:t>
            </a:r>
            <a:r>
              <a:rPr lang="tr-TR" sz="1400" dirty="0"/>
              <a:t> taraması</a:t>
            </a:r>
          </a:p>
          <a:p>
            <a:pPr algn="ctr" fontAlgn="auto">
              <a:spcBef>
                <a:spcPts val="0"/>
              </a:spcBef>
              <a:spcAft>
                <a:spcPts val="0"/>
              </a:spcAft>
              <a:defRPr/>
            </a:pPr>
            <a:r>
              <a:rPr lang="tr-TR" sz="1400" dirty="0"/>
              <a:t>NASH risk faktörü olmaması </a:t>
            </a:r>
          </a:p>
        </p:txBody>
      </p:sp>
      <p:sp>
        <p:nvSpPr>
          <p:cNvPr id="15" name="Dikdörtgen 14"/>
          <p:cNvSpPr/>
          <p:nvPr/>
        </p:nvSpPr>
        <p:spPr>
          <a:xfrm>
            <a:off x="1352550" y="5184775"/>
            <a:ext cx="1441450" cy="64611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1400" dirty="0"/>
              <a:t>Devam eden ALT &amp; AST yüksekliği</a:t>
            </a:r>
          </a:p>
        </p:txBody>
      </p:sp>
      <p:sp>
        <p:nvSpPr>
          <p:cNvPr id="16" name="Dikdörtgen 15"/>
          <p:cNvSpPr/>
          <p:nvPr/>
        </p:nvSpPr>
        <p:spPr>
          <a:xfrm>
            <a:off x="1412875" y="6175375"/>
            <a:ext cx="1441450" cy="5365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tr-TR" sz="1400" dirty="0"/>
              <a:t>Daha ileri tanısal test için sevk</a:t>
            </a:r>
          </a:p>
        </p:txBody>
      </p:sp>
      <p:sp>
        <p:nvSpPr>
          <p:cNvPr id="17" name="Dikdörtgen 16"/>
          <p:cNvSpPr/>
          <p:nvPr/>
        </p:nvSpPr>
        <p:spPr>
          <a:xfrm>
            <a:off x="3624263" y="3262313"/>
            <a:ext cx="1943100" cy="6207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b="1" i="1" u="sng" dirty="0"/>
              <a:t>Acil sevk  </a:t>
            </a:r>
          </a:p>
          <a:p>
            <a:pPr algn="ctr" fontAlgn="auto">
              <a:spcBef>
                <a:spcPts val="0"/>
              </a:spcBef>
              <a:spcAft>
                <a:spcPts val="0"/>
              </a:spcAft>
              <a:defRPr/>
            </a:pPr>
            <a:r>
              <a:rPr lang="tr-TR" sz="1400" dirty="0"/>
              <a:t>Acil USG ve/veya acil sevk düşün</a:t>
            </a:r>
            <a:endParaRPr lang="tr-TR" sz="1400" b="1" i="1" u="sng" dirty="0"/>
          </a:p>
        </p:txBody>
      </p:sp>
      <p:sp>
        <p:nvSpPr>
          <p:cNvPr id="18" name="Dikdörtgen 17"/>
          <p:cNvSpPr/>
          <p:nvPr/>
        </p:nvSpPr>
        <p:spPr>
          <a:xfrm>
            <a:off x="6180138" y="2782888"/>
            <a:ext cx="2168525" cy="1081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Sıklıkla </a:t>
            </a:r>
            <a:r>
              <a:rPr lang="tr-TR" sz="1400" dirty="0" err="1"/>
              <a:t>Gilbert</a:t>
            </a:r>
            <a:r>
              <a:rPr lang="tr-TR" sz="1400" dirty="0"/>
              <a:t> sendromuna bağlı</a:t>
            </a:r>
          </a:p>
          <a:p>
            <a:pPr algn="ctr" fontAlgn="auto">
              <a:spcBef>
                <a:spcPts val="0"/>
              </a:spcBef>
              <a:spcAft>
                <a:spcPts val="0"/>
              </a:spcAft>
              <a:defRPr/>
            </a:pPr>
            <a:r>
              <a:rPr lang="tr-TR" sz="1400" dirty="0"/>
              <a:t>Daha az </a:t>
            </a:r>
            <a:r>
              <a:rPr lang="tr-TR" sz="1400" dirty="0" err="1"/>
              <a:t>sıklıklı</a:t>
            </a:r>
            <a:r>
              <a:rPr lang="tr-TR" sz="1400" dirty="0"/>
              <a:t> </a:t>
            </a:r>
            <a:r>
              <a:rPr lang="tr-TR" sz="1400" dirty="0" err="1"/>
              <a:t>hemolize</a:t>
            </a:r>
            <a:r>
              <a:rPr lang="tr-TR" sz="1400" dirty="0"/>
              <a:t> bağlı (</a:t>
            </a:r>
            <a:r>
              <a:rPr lang="tr-TR" sz="1400" dirty="0" err="1"/>
              <a:t>retikülosit</a:t>
            </a:r>
            <a:r>
              <a:rPr lang="tr-TR" sz="1400" dirty="0"/>
              <a:t>, LDH, </a:t>
            </a:r>
            <a:r>
              <a:rPr lang="tr-TR" sz="1400" dirty="0" err="1"/>
              <a:t>haptoglobulin</a:t>
            </a:r>
            <a:r>
              <a:rPr lang="tr-TR" sz="1400" dirty="0"/>
              <a:t> görülmeli)</a:t>
            </a:r>
          </a:p>
        </p:txBody>
      </p:sp>
      <p:sp>
        <p:nvSpPr>
          <p:cNvPr id="19" name="Dikdörtgen 18"/>
          <p:cNvSpPr/>
          <p:nvPr/>
        </p:nvSpPr>
        <p:spPr>
          <a:xfrm>
            <a:off x="6196013" y="4195763"/>
            <a:ext cx="2168525" cy="919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err="1"/>
              <a:t>Bilirübin</a:t>
            </a:r>
            <a:r>
              <a:rPr lang="tr-TR" sz="1400" dirty="0"/>
              <a:t> ve CBC dahil KCFT tekrarı</a:t>
            </a:r>
          </a:p>
          <a:p>
            <a:pPr algn="ctr" fontAlgn="auto">
              <a:spcBef>
                <a:spcPts val="0"/>
              </a:spcBef>
              <a:spcAft>
                <a:spcPts val="0"/>
              </a:spcAft>
              <a:defRPr/>
            </a:pPr>
            <a:r>
              <a:rPr lang="tr-TR" sz="1400" dirty="0" err="1"/>
              <a:t>Hemoliz</a:t>
            </a:r>
            <a:r>
              <a:rPr lang="tr-TR" sz="1400" dirty="0"/>
              <a:t> varsa </a:t>
            </a:r>
            <a:r>
              <a:rPr lang="tr-TR" sz="1400" dirty="0" err="1"/>
              <a:t>retikülosit</a:t>
            </a:r>
            <a:r>
              <a:rPr lang="tr-TR" sz="1400" dirty="0"/>
              <a:t> ve LDH tekrarı</a:t>
            </a:r>
          </a:p>
        </p:txBody>
      </p:sp>
      <p:sp>
        <p:nvSpPr>
          <p:cNvPr id="20" name="Dikdörtgen 19"/>
          <p:cNvSpPr/>
          <p:nvPr/>
        </p:nvSpPr>
        <p:spPr>
          <a:xfrm>
            <a:off x="6196013" y="5440363"/>
            <a:ext cx="2168525" cy="9175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tr-TR" sz="1400" b="1" i="1" u="sng" dirty="0" err="1"/>
              <a:t>Gilbert</a:t>
            </a:r>
            <a:r>
              <a:rPr lang="tr-TR" sz="1400" b="1" i="1" u="sng" dirty="0"/>
              <a:t> sendromu</a:t>
            </a:r>
          </a:p>
          <a:p>
            <a:pPr algn="ctr" fontAlgn="auto">
              <a:spcBef>
                <a:spcPts val="0"/>
              </a:spcBef>
              <a:spcAft>
                <a:spcPts val="0"/>
              </a:spcAft>
              <a:defRPr/>
            </a:pPr>
            <a:r>
              <a:rPr lang="tr-TR" sz="1400" dirty="0"/>
              <a:t>Hastayı bilgilendir</a:t>
            </a:r>
          </a:p>
        </p:txBody>
      </p:sp>
      <p:sp>
        <p:nvSpPr>
          <p:cNvPr id="21" name="Dikdörtgen 20"/>
          <p:cNvSpPr/>
          <p:nvPr/>
        </p:nvSpPr>
        <p:spPr>
          <a:xfrm>
            <a:off x="9610725" y="2187575"/>
            <a:ext cx="2168525" cy="1044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GGT içeren KCFT + USG + </a:t>
            </a:r>
            <a:r>
              <a:rPr lang="tr-TR" sz="1400" dirty="0" err="1"/>
              <a:t>kc</a:t>
            </a:r>
            <a:r>
              <a:rPr lang="tr-TR" sz="1400" dirty="0"/>
              <a:t> </a:t>
            </a:r>
            <a:r>
              <a:rPr lang="tr-TR" sz="1400" dirty="0" err="1"/>
              <a:t>etyoloji</a:t>
            </a:r>
            <a:r>
              <a:rPr lang="tr-TR" sz="1400" dirty="0"/>
              <a:t> taraması (</a:t>
            </a:r>
            <a:r>
              <a:rPr lang="tr-TR" sz="1400" dirty="0" err="1"/>
              <a:t>otoantikorlar</a:t>
            </a:r>
            <a:r>
              <a:rPr lang="tr-TR" sz="1400" dirty="0"/>
              <a:t> ve </a:t>
            </a:r>
            <a:r>
              <a:rPr lang="tr-TR" sz="1400" dirty="0" err="1"/>
              <a:t>Igler</a:t>
            </a:r>
            <a:r>
              <a:rPr lang="tr-TR" sz="1400" dirty="0"/>
              <a:t>, </a:t>
            </a:r>
            <a:r>
              <a:rPr lang="tr-TR" sz="1400" dirty="0" err="1"/>
              <a:t>Ferritin</a:t>
            </a:r>
            <a:r>
              <a:rPr lang="tr-TR" sz="1400" dirty="0"/>
              <a:t>, </a:t>
            </a:r>
            <a:r>
              <a:rPr lang="tr-TR" sz="1400" dirty="0" err="1"/>
              <a:t>Transferrin</a:t>
            </a:r>
            <a:r>
              <a:rPr lang="tr-TR" sz="1400" dirty="0"/>
              <a:t> </a:t>
            </a:r>
            <a:r>
              <a:rPr lang="tr-TR" sz="1400" dirty="0" err="1"/>
              <a:t>saturasyonu</a:t>
            </a:r>
            <a:r>
              <a:rPr lang="tr-TR" sz="1400" dirty="0"/>
              <a:t>,)</a:t>
            </a:r>
          </a:p>
        </p:txBody>
      </p:sp>
      <p:sp>
        <p:nvSpPr>
          <p:cNvPr id="22" name="Dikdörtgen 21"/>
          <p:cNvSpPr/>
          <p:nvPr/>
        </p:nvSpPr>
        <p:spPr>
          <a:xfrm>
            <a:off x="8905875" y="3670300"/>
            <a:ext cx="1628775" cy="779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Anormal USG ve /veya pozitif </a:t>
            </a:r>
            <a:r>
              <a:rPr lang="tr-TR" sz="1400" dirty="0" err="1"/>
              <a:t>kc</a:t>
            </a:r>
            <a:r>
              <a:rPr lang="tr-TR" sz="1400" dirty="0"/>
              <a:t> </a:t>
            </a:r>
            <a:r>
              <a:rPr lang="tr-TR" sz="1400" dirty="0" err="1"/>
              <a:t>etyoloji</a:t>
            </a:r>
            <a:r>
              <a:rPr lang="tr-TR" sz="1400" dirty="0"/>
              <a:t> taraması</a:t>
            </a:r>
          </a:p>
        </p:txBody>
      </p:sp>
      <p:sp>
        <p:nvSpPr>
          <p:cNvPr id="23" name="Dikdörtgen 22"/>
          <p:cNvSpPr/>
          <p:nvPr/>
        </p:nvSpPr>
        <p:spPr>
          <a:xfrm>
            <a:off x="8988425" y="5434013"/>
            <a:ext cx="1193800" cy="741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tr-TR" sz="1400" dirty="0"/>
              <a:t>sevk</a:t>
            </a:r>
          </a:p>
        </p:txBody>
      </p:sp>
      <p:sp>
        <p:nvSpPr>
          <p:cNvPr id="24" name="Dikdörtgen 23"/>
          <p:cNvSpPr/>
          <p:nvPr/>
        </p:nvSpPr>
        <p:spPr>
          <a:xfrm>
            <a:off x="10768013" y="3443288"/>
            <a:ext cx="1270000" cy="1358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1400" dirty="0"/>
              <a:t>Normal USG ve negatif </a:t>
            </a:r>
            <a:r>
              <a:rPr lang="tr-TR" sz="1400" dirty="0" err="1"/>
              <a:t>kc</a:t>
            </a:r>
            <a:r>
              <a:rPr lang="tr-TR" sz="1400" dirty="0"/>
              <a:t> </a:t>
            </a:r>
            <a:r>
              <a:rPr lang="tr-TR" sz="1400" dirty="0" err="1"/>
              <a:t>etyoloji</a:t>
            </a:r>
            <a:r>
              <a:rPr lang="tr-TR" sz="1400" dirty="0"/>
              <a:t> taraması</a:t>
            </a:r>
          </a:p>
        </p:txBody>
      </p:sp>
      <p:sp>
        <p:nvSpPr>
          <p:cNvPr id="25" name="Dikdörtgen 24"/>
          <p:cNvSpPr/>
          <p:nvPr/>
        </p:nvSpPr>
        <p:spPr>
          <a:xfrm>
            <a:off x="10694988" y="5434013"/>
            <a:ext cx="1357312" cy="7905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1400" dirty="0"/>
              <a:t>Devam eden ALP&amp; GGT anormalliği</a:t>
            </a:r>
          </a:p>
        </p:txBody>
      </p:sp>
      <p:cxnSp>
        <p:nvCxnSpPr>
          <p:cNvPr id="27" name="Düz Ok Bağlayıcısı 26"/>
          <p:cNvCxnSpPr/>
          <p:nvPr/>
        </p:nvCxnSpPr>
        <p:spPr>
          <a:xfrm flipH="1">
            <a:off x="2794000" y="485775"/>
            <a:ext cx="830263"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flipH="1">
            <a:off x="4792663" y="1168400"/>
            <a:ext cx="79375" cy="44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a:endCxn id="8" idx="0"/>
          </p:cNvCxnSpPr>
          <p:nvPr/>
        </p:nvCxnSpPr>
        <p:spPr>
          <a:xfrm>
            <a:off x="7010400" y="1168400"/>
            <a:ext cx="258763" cy="450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a:endCxn id="5" idx="1"/>
          </p:cNvCxnSpPr>
          <p:nvPr/>
        </p:nvCxnSpPr>
        <p:spPr>
          <a:xfrm>
            <a:off x="8097838" y="331788"/>
            <a:ext cx="1487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a:endCxn id="9" idx="1"/>
          </p:cNvCxnSpPr>
          <p:nvPr/>
        </p:nvCxnSpPr>
        <p:spPr>
          <a:xfrm>
            <a:off x="8097838" y="912813"/>
            <a:ext cx="1403350" cy="517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Düz Ok Bağlayıcısı 36"/>
          <p:cNvCxnSpPr/>
          <p:nvPr/>
        </p:nvCxnSpPr>
        <p:spPr>
          <a:xfrm>
            <a:off x="1295400" y="1374775"/>
            <a:ext cx="0" cy="242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p:nvPr/>
        </p:nvCxnSpPr>
        <p:spPr>
          <a:xfrm flipH="1">
            <a:off x="773113" y="3952875"/>
            <a:ext cx="109537" cy="22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p:nvPr/>
        </p:nvCxnSpPr>
        <p:spPr>
          <a:xfrm>
            <a:off x="1860550" y="3971925"/>
            <a:ext cx="157163" cy="20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a:stCxn id="11" idx="2"/>
            <a:endCxn id="12" idx="0"/>
          </p:cNvCxnSpPr>
          <p:nvPr/>
        </p:nvCxnSpPr>
        <p:spPr>
          <a:xfrm>
            <a:off x="603250" y="5487988"/>
            <a:ext cx="47625" cy="22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p:cNvCxnSpPr/>
          <p:nvPr/>
        </p:nvCxnSpPr>
        <p:spPr>
          <a:xfrm>
            <a:off x="2017713" y="5045075"/>
            <a:ext cx="0" cy="155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Düz Ok Bağlayıcısı 46"/>
          <p:cNvCxnSpPr>
            <a:stCxn id="15" idx="2"/>
          </p:cNvCxnSpPr>
          <p:nvPr/>
        </p:nvCxnSpPr>
        <p:spPr>
          <a:xfrm flipH="1">
            <a:off x="2017713" y="5830888"/>
            <a:ext cx="55562" cy="34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a:stCxn id="7" idx="2"/>
            <a:endCxn id="17" idx="0"/>
          </p:cNvCxnSpPr>
          <p:nvPr/>
        </p:nvCxnSpPr>
        <p:spPr>
          <a:xfrm flipH="1">
            <a:off x="4595813" y="3006725"/>
            <a:ext cx="7937" cy="255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Düz Ok Bağlayıcısı 50"/>
          <p:cNvCxnSpPr>
            <a:endCxn id="18" idx="0"/>
          </p:cNvCxnSpPr>
          <p:nvPr/>
        </p:nvCxnSpPr>
        <p:spPr>
          <a:xfrm>
            <a:off x="7165975" y="2449513"/>
            <a:ext cx="98425" cy="33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a:stCxn id="18" idx="2"/>
            <a:endCxn id="19" idx="0"/>
          </p:cNvCxnSpPr>
          <p:nvPr/>
        </p:nvCxnSpPr>
        <p:spPr>
          <a:xfrm>
            <a:off x="7264400" y="3863975"/>
            <a:ext cx="15875" cy="33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a:stCxn id="19" idx="2"/>
            <a:endCxn id="20" idx="0"/>
          </p:cNvCxnSpPr>
          <p:nvPr/>
        </p:nvCxnSpPr>
        <p:spPr>
          <a:xfrm>
            <a:off x="7280275" y="5114925"/>
            <a:ext cx="0" cy="325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Düz Ok Bağlayıcısı 56"/>
          <p:cNvCxnSpPr>
            <a:stCxn id="9" idx="2"/>
            <a:endCxn id="21" idx="0"/>
          </p:cNvCxnSpPr>
          <p:nvPr/>
        </p:nvCxnSpPr>
        <p:spPr>
          <a:xfrm>
            <a:off x="10639425" y="1814513"/>
            <a:ext cx="55563" cy="37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Düz Ok Bağlayıcısı 58"/>
          <p:cNvCxnSpPr/>
          <p:nvPr/>
        </p:nvCxnSpPr>
        <p:spPr>
          <a:xfrm>
            <a:off x="10182225" y="3262313"/>
            <a:ext cx="0" cy="407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Düz Ok Bağlayıcısı 60"/>
          <p:cNvCxnSpPr/>
          <p:nvPr/>
        </p:nvCxnSpPr>
        <p:spPr>
          <a:xfrm>
            <a:off x="11398250" y="3262313"/>
            <a:ext cx="157163"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p:nvPr/>
        </p:nvCxnSpPr>
        <p:spPr>
          <a:xfrm>
            <a:off x="11288713" y="4802188"/>
            <a:ext cx="109537" cy="63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Düz Ok Bağlayıcısı 64"/>
          <p:cNvCxnSpPr>
            <a:endCxn id="23" idx="0"/>
          </p:cNvCxnSpPr>
          <p:nvPr/>
        </p:nvCxnSpPr>
        <p:spPr>
          <a:xfrm>
            <a:off x="9585325" y="4449763"/>
            <a:ext cx="0" cy="98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Düz Ok Bağlayıcısı 66"/>
          <p:cNvCxnSpPr>
            <a:stCxn id="25" idx="1"/>
            <a:endCxn id="23" idx="3"/>
          </p:cNvCxnSpPr>
          <p:nvPr/>
        </p:nvCxnSpPr>
        <p:spPr>
          <a:xfrm flipH="1" flipV="1">
            <a:off x="10182225" y="5803900"/>
            <a:ext cx="512763" cy="2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Dirsek Bağlayıcısı 68"/>
          <p:cNvCxnSpPr>
            <a:endCxn id="22" idx="1"/>
          </p:cNvCxnSpPr>
          <p:nvPr/>
        </p:nvCxnSpPr>
        <p:spPr>
          <a:xfrm>
            <a:off x="2536825" y="3670300"/>
            <a:ext cx="6369050" cy="390525"/>
          </a:xfrm>
          <a:prstGeom prst="bentConnector3">
            <a:avLst>
              <a:gd name="adj1" fmla="val 1386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title"/>
          </p:nvPr>
        </p:nvSpPr>
        <p:spPr/>
        <p:txBody>
          <a:bodyPr/>
          <a:lstStyle/>
          <a:p>
            <a:pPr eaLnBrk="1" hangingPunct="1"/>
            <a:r>
              <a:rPr lang="tr-TR" smtClean="0"/>
              <a:t>Anamnez</a:t>
            </a:r>
          </a:p>
        </p:txBody>
      </p:sp>
      <p:sp>
        <p:nvSpPr>
          <p:cNvPr id="3" name="İçerik Yer Tutucusu 2"/>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tr-TR" dirty="0" smtClean="0"/>
              <a:t>Yaş </a:t>
            </a:r>
            <a:endParaRPr lang="tr-TR" dirty="0"/>
          </a:p>
          <a:p>
            <a:pPr eaLnBrk="1" fontAlgn="auto" hangingPunct="1">
              <a:spcAft>
                <a:spcPts val="0"/>
              </a:spcAft>
              <a:buFont typeface="Arial"/>
              <a:buChar char="•"/>
              <a:defRPr/>
            </a:pPr>
            <a:r>
              <a:rPr lang="tr-TR" dirty="0"/>
              <a:t>E</a:t>
            </a:r>
            <a:r>
              <a:rPr lang="tr-TR" dirty="0" smtClean="0"/>
              <a:t>tnik </a:t>
            </a:r>
            <a:r>
              <a:rPr lang="tr-TR" dirty="0"/>
              <a:t>köken / doğum ülkesi (olası hepatit B veya C riskini araştırmak için)</a:t>
            </a:r>
          </a:p>
          <a:p>
            <a:pPr eaLnBrk="1" fontAlgn="auto" hangingPunct="1">
              <a:spcAft>
                <a:spcPts val="0"/>
              </a:spcAft>
              <a:buFont typeface="Arial"/>
              <a:buChar char="•"/>
              <a:defRPr/>
            </a:pPr>
            <a:r>
              <a:rPr lang="tr-TR" dirty="0"/>
              <a:t>S</a:t>
            </a:r>
            <a:r>
              <a:rPr lang="tr-TR" dirty="0" smtClean="0"/>
              <a:t>pesifik </a:t>
            </a:r>
            <a:r>
              <a:rPr lang="tr-TR" dirty="0"/>
              <a:t>semptomlar (sarılık, karın ağrısı, kilo kaybı, </a:t>
            </a:r>
            <a:r>
              <a:rPr lang="tr-TR" dirty="0" err="1"/>
              <a:t>pruritus</a:t>
            </a:r>
            <a:r>
              <a:rPr lang="tr-TR" dirty="0"/>
              <a:t>, vb.)</a:t>
            </a:r>
          </a:p>
          <a:p>
            <a:pPr eaLnBrk="1" fontAlgn="auto" hangingPunct="1">
              <a:spcAft>
                <a:spcPts val="0"/>
              </a:spcAft>
              <a:buFont typeface="Arial"/>
              <a:buChar char="•"/>
              <a:defRPr/>
            </a:pPr>
            <a:r>
              <a:rPr lang="tr-TR" dirty="0"/>
              <a:t>E</a:t>
            </a:r>
            <a:r>
              <a:rPr lang="tr-TR" dirty="0" smtClean="0"/>
              <a:t>k </a:t>
            </a:r>
            <a:r>
              <a:rPr lang="tr-TR" dirty="0"/>
              <a:t>tanı</a:t>
            </a:r>
          </a:p>
          <a:p>
            <a:pPr eaLnBrk="1" fontAlgn="auto" hangingPunct="1">
              <a:spcAft>
                <a:spcPts val="0"/>
              </a:spcAft>
              <a:buFont typeface="Arial"/>
              <a:buChar char="•"/>
              <a:defRPr/>
            </a:pPr>
            <a:r>
              <a:rPr lang="tr-TR" dirty="0"/>
              <a:t>U</a:t>
            </a:r>
            <a:r>
              <a:rPr lang="tr-TR" dirty="0" smtClean="0"/>
              <a:t>yuşturucu </a:t>
            </a:r>
            <a:r>
              <a:rPr lang="tr-TR" dirty="0"/>
              <a:t>öyküsü (reçeteli, </a:t>
            </a:r>
            <a:r>
              <a:rPr lang="tr-TR" dirty="0" smtClean="0"/>
              <a:t>merdiven altı, enjekte uyuşturucu </a:t>
            </a:r>
            <a:r>
              <a:rPr lang="tr-TR" dirty="0"/>
              <a:t>kullanımı, yasadışı)</a:t>
            </a:r>
          </a:p>
          <a:p>
            <a:pPr eaLnBrk="1" fontAlgn="auto" hangingPunct="1">
              <a:spcAft>
                <a:spcPts val="0"/>
              </a:spcAft>
              <a:buFont typeface="Arial"/>
              <a:buChar char="•"/>
              <a:defRPr/>
            </a:pPr>
            <a:r>
              <a:rPr lang="tr-TR" dirty="0"/>
              <a:t>Seyahat geçmişi</a:t>
            </a:r>
          </a:p>
          <a:p>
            <a:pPr eaLnBrk="1" fontAlgn="auto" hangingPunct="1">
              <a:spcAft>
                <a:spcPts val="0"/>
              </a:spcAft>
              <a:buFont typeface="Arial"/>
              <a:buChar char="•"/>
              <a:defRPr/>
            </a:pPr>
            <a:r>
              <a:rPr lang="tr-TR" dirty="0"/>
              <a:t>M</a:t>
            </a:r>
            <a:r>
              <a:rPr lang="tr-TR" dirty="0" smtClean="0"/>
              <a:t>esleki </a:t>
            </a:r>
            <a:r>
              <a:rPr lang="tr-TR" dirty="0"/>
              <a:t>maruziyet</a:t>
            </a:r>
          </a:p>
          <a:p>
            <a:pPr eaLnBrk="1" fontAlgn="auto" hangingPunct="1">
              <a:spcAft>
                <a:spcPts val="0"/>
              </a:spcAft>
              <a:buFont typeface="Arial"/>
              <a:buChar char="•"/>
              <a:defRPr/>
            </a:pPr>
            <a:r>
              <a:rPr lang="tr-TR" dirty="0"/>
              <a:t>K</a:t>
            </a:r>
            <a:r>
              <a:rPr lang="tr-TR" dirty="0" smtClean="0"/>
              <a:t>ene </a:t>
            </a:r>
            <a:r>
              <a:rPr lang="tr-TR" dirty="0"/>
              <a:t>ısırıkları</a:t>
            </a:r>
          </a:p>
          <a:p>
            <a:pPr eaLnBrk="1" fontAlgn="auto" hangingPunct="1">
              <a:spcAft>
                <a:spcPts val="0"/>
              </a:spcAft>
              <a:buFont typeface="Arial"/>
              <a:buChar char="•"/>
              <a:defRPr/>
            </a:pPr>
            <a:r>
              <a:rPr lang="tr-TR" dirty="0"/>
              <a:t>K</a:t>
            </a:r>
            <a:r>
              <a:rPr lang="tr-TR" dirty="0" smtClean="0"/>
              <a:t>as </a:t>
            </a:r>
            <a:r>
              <a:rPr lang="tr-TR" dirty="0"/>
              <a:t>yaralanması</a:t>
            </a:r>
          </a:p>
          <a:p>
            <a:pPr eaLnBrk="1" fontAlgn="auto" hangingPunct="1">
              <a:spcAft>
                <a:spcPts val="0"/>
              </a:spcAft>
              <a:buFont typeface="Arial"/>
              <a:buChar char="•"/>
              <a:defRPr/>
            </a:pPr>
            <a:r>
              <a:rPr lang="tr-TR" dirty="0"/>
              <a:t>A</a:t>
            </a:r>
            <a:r>
              <a:rPr lang="tr-TR" dirty="0" smtClean="0"/>
              <a:t>lkol </a:t>
            </a:r>
            <a:r>
              <a:rPr lang="tr-TR" dirty="0"/>
              <a:t>öyküsü (haftalık ortalama birimdeki mevcut ve geçmiş alım miktarı, AUDIT C göz önüne alınırsa)</a:t>
            </a:r>
          </a:p>
          <a:p>
            <a:pPr eaLnBrk="1" fontAlgn="auto" hangingPunct="1">
              <a:spcAft>
                <a:spcPts val="0"/>
              </a:spcAft>
              <a:buFont typeface="Arial"/>
              <a:buChar char="•"/>
              <a:defRPr/>
            </a:pPr>
            <a:r>
              <a:rPr lang="tr-TR" dirty="0" err="1"/>
              <a:t>M</a:t>
            </a:r>
            <a:r>
              <a:rPr lang="tr-TR" dirty="0" err="1" smtClean="0"/>
              <a:t>etabolik</a:t>
            </a:r>
            <a:r>
              <a:rPr lang="tr-TR" dirty="0" smtClean="0"/>
              <a:t> </a:t>
            </a:r>
            <a:r>
              <a:rPr lang="tr-TR" dirty="0"/>
              <a:t>sendromun özellikleri (santral obezite, hipertansiyon, diyabet / insülin direnci ve </a:t>
            </a:r>
            <a:r>
              <a:rPr lang="tr-TR" dirty="0" err="1"/>
              <a:t>dislipidemi</a:t>
            </a:r>
            <a:r>
              <a:rPr lang="tr-TR" dirty="0"/>
              <a:t>)</a:t>
            </a:r>
          </a:p>
          <a:p>
            <a:pPr eaLnBrk="1" fontAlgn="auto" hangingPunct="1">
              <a:spcAft>
                <a:spcPts val="0"/>
              </a:spcAft>
              <a:buFont typeface="Arial"/>
              <a:buChar char="•"/>
              <a:defRPr/>
            </a:pPr>
            <a:r>
              <a:rPr lang="tr-TR" dirty="0"/>
              <a:t>A</a:t>
            </a:r>
            <a:r>
              <a:rPr lang="tr-TR" dirty="0" smtClean="0"/>
              <a:t>ile </a:t>
            </a:r>
            <a:r>
              <a:rPr lang="tr-TR" dirty="0"/>
              <a:t>öyküsü</a:t>
            </a:r>
          </a:p>
          <a:p>
            <a:pPr eaLnBrk="1" fontAlgn="auto" hangingPunct="1">
              <a:spcAft>
                <a:spcPts val="0"/>
              </a:spcAft>
              <a:buFont typeface="Arial"/>
              <a:buChar char="•"/>
              <a:defRPr/>
            </a:pPr>
            <a:r>
              <a:rPr lang="tr-TR" dirty="0"/>
              <a:t>Ç</a:t>
            </a:r>
            <a:r>
              <a:rPr lang="tr-TR" dirty="0" smtClean="0"/>
              <a:t>ocuklarda </a:t>
            </a:r>
            <a:r>
              <a:rPr lang="tr-TR" dirty="0"/>
              <a:t>ek olarak </a:t>
            </a:r>
            <a:r>
              <a:rPr lang="tr-TR" dirty="0" err="1"/>
              <a:t>maternal</a:t>
            </a:r>
            <a:r>
              <a:rPr lang="tr-TR" dirty="0"/>
              <a:t>, </a:t>
            </a:r>
            <a:r>
              <a:rPr lang="tr-TR" dirty="0" err="1"/>
              <a:t>yenidoğan</a:t>
            </a:r>
            <a:r>
              <a:rPr lang="tr-TR" dirty="0"/>
              <a:t>, beslenme ve gelişimsel geçmişi içerir. </a:t>
            </a:r>
          </a:p>
          <a:p>
            <a:pPr eaLnBrk="1" fontAlgn="auto" hangingPunct="1">
              <a:spcAft>
                <a:spcPts val="0"/>
              </a:spcAft>
              <a:buFont typeface="Arial"/>
              <a:buChar char="•"/>
              <a:defRPr/>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title"/>
          </p:nvPr>
        </p:nvSpPr>
        <p:spPr>
          <a:xfrm>
            <a:off x="838200" y="365125"/>
            <a:ext cx="10515600" cy="757238"/>
          </a:xfrm>
        </p:spPr>
        <p:txBody>
          <a:bodyPr/>
          <a:lstStyle/>
          <a:p>
            <a:pPr eaLnBrk="1" hangingPunct="1"/>
            <a:endParaRPr lang="tr-TR" smtClean="0"/>
          </a:p>
        </p:txBody>
      </p:sp>
      <p:sp>
        <p:nvSpPr>
          <p:cNvPr id="16386" name="İçerik Yer Tutucusu 2"/>
          <p:cNvSpPr>
            <a:spLocks noGrp="1"/>
          </p:cNvSpPr>
          <p:nvPr>
            <p:ph idx="1"/>
          </p:nvPr>
        </p:nvSpPr>
        <p:spPr>
          <a:xfrm>
            <a:off x="838200" y="1376363"/>
            <a:ext cx="10515600" cy="4800600"/>
          </a:xfrm>
        </p:spPr>
        <p:txBody>
          <a:bodyPr/>
          <a:lstStyle/>
          <a:p>
            <a:pPr eaLnBrk="1" hangingPunct="1"/>
            <a:r>
              <a:rPr lang="tr-TR" smtClean="0"/>
              <a:t>İngiltere’de karaciğer hastalığına bağlı ölümler 1970-2010 döneminde ölüm hızında % 400'lük bir artış ile belirgin biçimde artmaktadır. </a:t>
            </a:r>
          </a:p>
          <a:p>
            <a:pPr eaLnBrk="1" hangingPunct="1"/>
            <a:endParaRPr lang="tr-TR" smtClean="0"/>
          </a:p>
          <a:p>
            <a:pPr eaLnBrk="1" hangingPunct="1"/>
            <a:r>
              <a:rPr lang="tr-TR" smtClean="0"/>
              <a:t>Karaciğer hastalığına bağlı ölümler 65 yaşından erken ölümlerin en büyük 5. nedenini oluşturmaktadır. </a:t>
            </a:r>
          </a:p>
          <a:p>
            <a:pPr eaLnBrk="1" hangingPunct="1"/>
            <a:endParaRPr lang="tr-TR" smtClean="0"/>
          </a:p>
          <a:p>
            <a:pPr eaLnBrk="1" hangingPunct="1"/>
            <a:r>
              <a:rPr lang="tr-TR" smtClean="0"/>
              <a:t>Karaciğer hastalığının başlıca üç en yaygın nedeni vardır: </a:t>
            </a:r>
          </a:p>
          <a:p>
            <a:pPr lvl="1" eaLnBrk="1" hangingPunct="1"/>
            <a:r>
              <a:rPr lang="tr-TR" smtClean="0"/>
              <a:t>Alkol ile ilişkili karaciğer hastalığı </a:t>
            </a:r>
          </a:p>
          <a:p>
            <a:pPr lvl="1" eaLnBrk="1" hangingPunct="1"/>
            <a:r>
              <a:rPr lang="tr-TR" smtClean="0"/>
              <a:t>Non-alkolik yağlı karaciğer hastalığı  </a:t>
            </a:r>
          </a:p>
          <a:p>
            <a:pPr lvl="1" eaLnBrk="1" hangingPunct="1"/>
            <a:r>
              <a:rPr lang="tr-TR" smtClean="0"/>
              <a:t>Viral hepatit </a:t>
            </a:r>
          </a:p>
          <a:p>
            <a:pPr eaLnBrk="1" hangingPunct="1"/>
            <a:endParaRPr lang="tr-TR"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Başlık 1"/>
          <p:cNvSpPr>
            <a:spLocks noGrp="1"/>
          </p:cNvSpPr>
          <p:nvPr>
            <p:ph type="title"/>
          </p:nvPr>
        </p:nvSpPr>
        <p:spPr/>
        <p:txBody>
          <a:bodyPr/>
          <a:lstStyle/>
          <a:p>
            <a:pPr eaLnBrk="1" hangingPunct="1"/>
            <a:r>
              <a:rPr lang="tr-TR" smtClean="0"/>
              <a:t>Fizik Muayene</a:t>
            </a:r>
          </a:p>
        </p:txBody>
      </p:sp>
      <p:sp>
        <p:nvSpPr>
          <p:cNvPr id="44034" name="İçerik Yer Tutucusu 2"/>
          <p:cNvSpPr>
            <a:spLocks noGrp="1"/>
          </p:cNvSpPr>
          <p:nvPr>
            <p:ph idx="1"/>
          </p:nvPr>
        </p:nvSpPr>
        <p:spPr/>
        <p:txBody>
          <a:bodyPr/>
          <a:lstStyle/>
          <a:p>
            <a:pPr eaLnBrk="1" hangingPunct="1"/>
            <a:r>
              <a:rPr lang="tr-TR" smtClean="0"/>
              <a:t>Vücut kütle indeksi</a:t>
            </a:r>
          </a:p>
          <a:p>
            <a:pPr eaLnBrk="1" hangingPunct="1"/>
            <a:endParaRPr lang="tr-TR" smtClean="0"/>
          </a:p>
          <a:p>
            <a:pPr eaLnBrk="1" hangingPunct="1"/>
            <a:r>
              <a:rPr lang="tr-TR" smtClean="0"/>
              <a:t>Hepatosplenomegali</a:t>
            </a:r>
          </a:p>
          <a:p>
            <a:pPr eaLnBrk="1" hangingPunct="1"/>
            <a:endParaRPr lang="tr-TR" smtClean="0"/>
          </a:p>
          <a:p>
            <a:pPr eaLnBrk="1" hangingPunct="1"/>
            <a:r>
              <a:rPr lang="tr-TR" smtClean="0"/>
              <a:t>Asit </a:t>
            </a:r>
          </a:p>
          <a:p>
            <a:pPr eaLnBrk="1" hangingPunct="1"/>
            <a:endParaRPr lang="tr-TR" smtClean="0"/>
          </a:p>
          <a:p>
            <a:pPr eaLnBrk="1" hangingPunct="1"/>
            <a:r>
              <a:rPr lang="tr-TR" smtClean="0"/>
              <a:t>Diğer kronik karaciğer hastalık bulguları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p:nvPr>
        </p:nvSpPr>
        <p:spPr/>
        <p:txBody>
          <a:bodyPr/>
          <a:lstStyle/>
          <a:p>
            <a:pPr eaLnBrk="1" hangingPunct="1"/>
            <a:endParaRPr lang="tr-TR" smtClean="0"/>
          </a:p>
        </p:txBody>
      </p:sp>
      <p:sp>
        <p:nvSpPr>
          <p:cNvPr id="45058" name="İçerik Yer Tutucusu 2"/>
          <p:cNvSpPr>
            <a:spLocks noGrp="1"/>
          </p:cNvSpPr>
          <p:nvPr>
            <p:ph idx="1"/>
          </p:nvPr>
        </p:nvSpPr>
        <p:spPr/>
        <p:txBody>
          <a:bodyPr/>
          <a:lstStyle/>
          <a:p>
            <a:pPr eaLnBrk="1" hangingPunct="1"/>
            <a:endParaRPr lang="tr-TR" smtClean="0"/>
          </a:p>
        </p:txBody>
      </p:sp>
      <p:pic>
        <p:nvPicPr>
          <p:cNvPr id="45059" name="Picture 2"/>
          <p:cNvPicPr>
            <a:picLocks noChangeAspect="1" noChangeArrowheads="1"/>
          </p:cNvPicPr>
          <p:nvPr/>
        </p:nvPicPr>
        <p:blipFill>
          <a:blip r:embed="rId2"/>
          <a:srcRect/>
          <a:stretch>
            <a:fillRect/>
          </a:stretch>
        </p:blipFill>
        <p:spPr bwMode="auto">
          <a:xfrm>
            <a:off x="85725" y="1622425"/>
            <a:ext cx="11979275" cy="35099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5: </a:t>
            </a:r>
          </a:p>
          <a:p>
            <a:pPr marL="0" indent="0" eaLnBrk="1" fontAlgn="auto" hangingPunct="1">
              <a:spcAft>
                <a:spcPts val="0"/>
              </a:spcAft>
              <a:buFont typeface="Arial"/>
              <a:buNone/>
              <a:defRPr/>
            </a:pPr>
            <a:r>
              <a:rPr lang="tr-TR" dirty="0"/>
              <a:t>	Yetişkinlerde standart karaciğer </a:t>
            </a:r>
            <a:r>
              <a:rPr lang="tr-TR" dirty="0" err="1"/>
              <a:t>etyoloji</a:t>
            </a:r>
            <a:r>
              <a:rPr lang="tr-TR" dirty="0"/>
              <a:t> taraması </a:t>
            </a:r>
            <a:r>
              <a:rPr lang="tr-TR" dirty="0" err="1"/>
              <a:t>abdominal</a:t>
            </a:r>
            <a:r>
              <a:rPr lang="tr-TR" dirty="0"/>
              <a:t> USG, hepatit B yüzey antijeni, hepatit C antikoru (eğer pozitifse PCR), anti-</a:t>
            </a:r>
            <a:r>
              <a:rPr lang="tr-TR" dirty="0" err="1"/>
              <a:t>mitokondrial</a:t>
            </a:r>
            <a:r>
              <a:rPr lang="tr-TR" dirty="0"/>
              <a:t> antikor, anti-düz kas antikoru, </a:t>
            </a:r>
            <a:r>
              <a:rPr lang="tr-TR" dirty="0" err="1"/>
              <a:t>antinükleer</a:t>
            </a:r>
            <a:r>
              <a:rPr lang="tr-TR" dirty="0"/>
              <a:t> antikor, serum </a:t>
            </a:r>
            <a:r>
              <a:rPr lang="tr-TR" dirty="0" err="1"/>
              <a:t>immünglobülinler</a:t>
            </a:r>
            <a:r>
              <a:rPr lang="tr-TR" dirty="0"/>
              <a:t>, eşzamanlı serum </a:t>
            </a:r>
            <a:r>
              <a:rPr lang="tr-TR" dirty="0" err="1"/>
              <a:t>ferritin</a:t>
            </a:r>
            <a:r>
              <a:rPr lang="tr-TR" dirty="0"/>
              <a:t> ve </a:t>
            </a:r>
            <a:r>
              <a:rPr lang="tr-TR" dirty="0" err="1"/>
              <a:t>transferrin</a:t>
            </a:r>
            <a:r>
              <a:rPr lang="tr-TR" dirty="0"/>
              <a:t> </a:t>
            </a:r>
            <a:r>
              <a:rPr lang="tr-TR" dirty="0" err="1"/>
              <a:t>saturasyonu</a:t>
            </a:r>
            <a:r>
              <a:rPr lang="tr-TR" dirty="0"/>
              <a:t> içermelidir.</a:t>
            </a:r>
          </a:p>
          <a:p>
            <a:pPr marL="0" indent="0" eaLnBrk="1" fontAlgn="auto" hangingPunct="1">
              <a:spcAft>
                <a:spcPts val="0"/>
              </a:spcAft>
              <a:buFont typeface="Arial"/>
              <a:buNone/>
              <a:defRPr/>
            </a:pPr>
            <a:r>
              <a:rPr lang="tr-TR" dirty="0"/>
              <a:t>							</a:t>
            </a:r>
          </a:p>
          <a:p>
            <a:pPr marL="0" indent="0" eaLnBrk="1" fontAlgn="auto" hangingPunct="1">
              <a:spcAft>
                <a:spcPts val="0"/>
              </a:spcAft>
              <a:buFont typeface="Arial"/>
              <a:buNone/>
              <a:defRPr/>
            </a:pPr>
            <a:r>
              <a:rPr lang="tr-TR" dirty="0"/>
              <a:t>							Kanıt düzeyi 2b, derece C</a:t>
            </a:r>
          </a:p>
          <a:p>
            <a:pPr eaLnBrk="1" fontAlgn="auto" hangingPunct="1">
              <a:spcAft>
                <a:spcPts val="0"/>
              </a:spcAft>
              <a:buFont typeface="Arial"/>
              <a:buChar char="•"/>
              <a:defRPr/>
            </a:pP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6: </a:t>
            </a:r>
          </a:p>
          <a:p>
            <a:pPr marL="0" indent="0" eaLnBrk="1" fontAlgn="auto" hangingPunct="1">
              <a:spcAft>
                <a:spcPts val="0"/>
              </a:spcAft>
              <a:buFont typeface="Arial"/>
              <a:buNone/>
              <a:defRPr/>
            </a:pPr>
            <a:r>
              <a:rPr lang="tr-TR" dirty="0"/>
              <a:t>	Çocuklarda </a:t>
            </a:r>
            <a:r>
              <a:rPr lang="tr-TR" dirty="0" err="1"/>
              <a:t>ferritin</a:t>
            </a:r>
            <a:r>
              <a:rPr lang="tr-TR" dirty="0"/>
              <a:t> ve </a:t>
            </a:r>
            <a:r>
              <a:rPr lang="tr-TR" dirty="0" err="1"/>
              <a:t>transferrin</a:t>
            </a:r>
            <a:r>
              <a:rPr lang="tr-TR" dirty="0"/>
              <a:t> </a:t>
            </a:r>
            <a:r>
              <a:rPr lang="tr-TR" dirty="0" err="1"/>
              <a:t>saturasyonu</a:t>
            </a:r>
            <a:r>
              <a:rPr lang="tr-TR" dirty="0"/>
              <a:t> anlamlı olmayabilir, ancak </a:t>
            </a:r>
            <a:r>
              <a:rPr lang="tr-TR" dirty="0" err="1"/>
              <a:t>otoantikor</a:t>
            </a:r>
            <a:r>
              <a:rPr lang="tr-TR" dirty="0"/>
              <a:t> paneli anti-LKM ve </a:t>
            </a:r>
            <a:r>
              <a:rPr lang="tr-TR" dirty="0" err="1"/>
              <a:t>çölyak</a:t>
            </a:r>
            <a:r>
              <a:rPr lang="tr-TR" dirty="0"/>
              <a:t> antikorlarını içermelidir. Alfa-1-antitripsin seviyesi ve </a:t>
            </a:r>
            <a:r>
              <a:rPr lang="tr-TR" dirty="0" err="1"/>
              <a:t>seruloplazmin</a:t>
            </a:r>
            <a:r>
              <a:rPr lang="tr-TR" dirty="0"/>
              <a:t> (yaş&gt; 3 yıl) dahil edilmeli ve anormallikler uygun bir kalıtsal </a:t>
            </a:r>
            <a:r>
              <a:rPr lang="tr-TR" dirty="0" err="1"/>
              <a:t>metabolik</a:t>
            </a:r>
            <a:r>
              <a:rPr lang="tr-TR" dirty="0"/>
              <a:t> hastalık uzmanıyla tartışılmalıdır. </a:t>
            </a:r>
          </a:p>
          <a:p>
            <a:pPr marL="0" indent="0" eaLnBrk="1" fontAlgn="auto" hangingPunct="1">
              <a:spcAft>
                <a:spcPts val="0"/>
              </a:spcAft>
              <a:buFont typeface="Arial"/>
              <a:buNone/>
              <a:defRPr/>
            </a:pPr>
            <a:r>
              <a:rPr lang="tr-TR" dirty="0"/>
              <a:t>				</a:t>
            </a:r>
          </a:p>
          <a:p>
            <a:pPr marL="0" indent="0" eaLnBrk="1" fontAlgn="auto" hangingPunct="1">
              <a:spcAft>
                <a:spcPts val="0"/>
              </a:spcAft>
              <a:buFont typeface="Arial"/>
              <a:buNone/>
              <a:defRPr/>
            </a:pPr>
            <a:r>
              <a:rPr lang="tr-TR" dirty="0"/>
              <a:t>							 Kanıt düzeyi 2b, derece C</a:t>
            </a:r>
          </a:p>
          <a:p>
            <a:pPr eaLnBrk="1" fontAlgn="auto" hangingPunct="1">
              <a:spcAft>
                <a:spcPts val="0"/>
              </a:spcAft>
              <a:buFont typeface="Arial"/>
              <a:buChar char="•"/>
              <a:defRPr/>
            </a:pP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1"/>
          <p:cNvSpPr>
            <a:spLocks noGrp="1"/>
          </p:cNvSpPr>
          <p:nvPr>
            <p:ph type="title"/>
          </p:nvPr>
        </p:nvSpPr>
        <p:spPr/>
        <p:txBody>
          <a:bodyPr/>
          <a:lstStyle/>
          <a:p>
            <a:pPr eaLnBrk="1" hangingPunct="1"/>
            <a:r>
              <a:rPr lang="tr-TR" smtClean="0"/>
              <a:t>BALLETS</a:t>
            </a:r>
          </a:p>
        </p:txBody>
      </p:sp>
      <p:sp>
        <p:nvSpPr>
          <p:cNvPr id="48130" name="İçerik Yer Tutucusu 2"/>
          <p:cNvSpPr>
            <a:spLocks noGrp="1"/>
          </p:cNvSpPr>
          <p:nvPr>
            <p:ph idx="1"/>
          </p:nvPr>
        </p:nvSpPr>
        <p:spPr/>
        <p:txBody>
          <a:bodyPr/>
          <a:lstStyle/>
          <a:p>
            <a:pPr eaLnBrk="1" hangingPunct="1"/>
            <a:r>
              <a:rPr lang="tr-TR" sz="2400" smtClean="0"/>
              <a:t>10 yetişkinin yaklaşık 4'ünde USG’de 'yağlı karaciğer'</a:t>
            </a:r>
          </a:p>
          <a:p>
            <a:pPr eaLnBrk="1" hangingPunct="1"/>
            <a:r>
              <a:rPr lang="tr-TR" sz="2400" smtClean="0"/>
              <a:t>Anormal bir ALT konsantrasyonu bu bulgunun en güçlü öngörücüsü </a:t>
            </a:r>
          </a:p>
          <a:p>
            <a:pPr eaLnBrk="1" hangingPunct="1"/>
            <a:r>
              <a:rPr lang="tr-TR" sz="2400" smtClean="0"/>
              <a:t>Obezite aşırı alkol kullanımına oranla 'yağlı karaciğer' ile daha kuvvetli bir şekilde ilişkili</a:t>
            </a:r>
          </a:p>
          <a:p>
            <a:pPr eaLnBrk="1" hangingPunct="1"/>
            <a:r>
              <a:rPr lang="tr-TR" sz="2400" smtClean="0"/>
              <a:t>‘Yağlı karaciğer‘ olan yetişkinlerin dörtte biri aşırı kilolu olmayan ve aşırı alkol kullanmayan kişiler</a:t>
            </a:r>
          </a:p>
          <a:p>
            <a:pPr eaLnBrk="1" hangingPunct="1"/>
            <a:r>
              <a:rPr lang="tr-TR" sz="2400" smtClean="0"/>
              <a:t>Anormal karaciğer kan testleri olan erişkinlerin çoğunluğu NAFLD veya ARLD olarak tanımlanır ve çoğu uzmana sevk edilmesine gerek duyulmayarak, birinci basamakta yaşam tarzı tavsiyeleri ile değerlendirmeye devam edilmelidir.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1"/>
          <p:cNvSpPr>
            <a:spLocks noGrp="1"/>
          </p:cNvSpPr>
          <p:nvPr>
            <p:ph type="title"/>
          </p:nvPr>
        </p:nvSpPr>
        <p:spPr/>
        <p:txBody>
          <a:bodyPr/>
          <a:lstStyle/>
          <a:p>
            <a:pPr eaLnBrk="1" hangingPunct="1"/>
            <a:r>
              <a:rPr lang="tr-TR" smtClean="0"/>
              <a:t>Genel Koşullara Yaklaşım-NAFLD</a:t>
            </a:r>
            <a:br>
              <a:rPr lang="tr-TR" smtClean="0"/>
            </a:br>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err="1"/>
              <a:t>USG’de</a:t>
            </a:r>
            <a:r>
              <a:rPr lang="tr-TR" dirty="0"/>
              <a:t> karaciğerde </a:t>
            </a:r>
            <a:r>
              <a:rPr lang="tr-TR" dirty="0" err="1"/>
              <a:t>ekojenite</a:t>
            </a:r>
            <a:r>
              <a:rPr lang="tr-TR" dirty="0"/>
              <a:t> artışı  </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Fibrosis-4 (FIB-4) veya NAFLD </a:t>
            </a:r>
            <a:r>
              <a:rPr lang="tr-TR" dirty="0" err="1"/>
              <a:t>Fibroz</a:t>
            </a:r>
            <a:r>
              <a:rPr lang="tr-TR" dirty="0"/>
              <a:t> Skoru (NFS) </a:t>
            </a:r>
          </a:p>
          <a:p>
            <a:pPr marL="0" indent="0" eaLnBrk="1" fontAlgn="auto" hangingPunct="1">
              <a:spcAft>
                <a:spcPts val="0"/>
              </a:spcAft>
              <a:buFont typeface="Arial"/>
              <a:buNone/>
              <a:defRPr/>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Başlık 1"/>
          <p:cNvSpPr>
            <a:spLocks noGrp="1"/>
          </p:cNvSpPr>
          <p:nvPr>
            <p:ph type="title"/>
          </p:nvPr>
        </p:nvSpPr>
        <p:spPr/>
        <p:txBody>
          <a:bodyPr/>
          <a:lstStyle/>
          <a:p>
            <a:pPr eaLnBrk="1" hangingPunct="1"/>
            <a:endParaRPr lang="tr-TR" smtClean="0"/>
          </a:p>
        </p:txBody>
      </p:sp>
      <p:pic>
        <p:nvPicPr>
          <p:cNvPr id="50178" name="Picture 2"/>
          <p:cNvPicPr>
            <a:picLocks noGrp="1" noChangeAspect="1" noChangeArrowheads="1"/>
          </p:cNvPicPr>
          <p:nvPr>
            <p:ph idx="1"/>
          </p:nvPr>
        </p:nvPicPr>
        <p:blipFill>
          <a:blip r:embed="rId2"/>
          <a:srcRect/>
          <a:stretch>
            <a:fillRect/>
          </a:stretch>
        </p:blipFill>
        <p:spPr>
          <a:xfrm>
            <a:off x="1317625" y="1168400"/>
            <a:ext cx="9155113" cy="42640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Başlık 1"/>
          <p:cNvSpPr>
            <a:spLocks noGrp="1"/>
          </p:cNvSpPr>
          <p:nvPr>
            <p:ph type="title"/>
          </p:nvPr>
        </p:nvSpPr>
        <p:spPr/>
        <p:txBody>
          <a:bodyPr/>
          <a:lstStyle/>
          <a:p>
            <a:pPr eaLnBrk="1" hangingPunct="1"/>
            <a:endParaRPr lang="tr-TR" smtClean="0"/>
          </a:p>
        </p:txBody>
      </p:sp>
      <p:sp>
        <p:nvSpPr>
          <p:cNvPr id="51202" name="İçerik Yer Tutucusu 2"/>
          <p:cNvSpPr>
            <a:spLocks noGrp="1"/>
          </p:cNvSpPr>
          <p:nvPr>
            <p:ph idx="1"/>
          </p:nvPr>
        </p:nvSpPr>
        <p:spPr/>
        <p:txBody>
          <a:bodyPr/>
          <a:lstStyle/>
          <a:p>
            <a:pPr eaLnBrk="1" hangingPunct="1"/>
            <a:endParaRPr lang="tr-TR" smtClean="0"/>
          </a:p>
        </p:txBody>
      </p:sp>
      <p:pic>
        <p:nvPicPr>
          <p:cNvPr id="51203" name="Picture 2"/>
          <p:cNvPicPr>
            <a:picLocks noChangeAspect="1" noChangeArrowheads="1"/>
          </p:cNvPicPr>
          <p:nvPr/>
        </p:nvPicPr>
        <p:blipFill>
          <a:blip r:embed="rId2"/>
          <a:srcRect/>
          <a:stretch>
            <a:fillRect/>
          </a:stretch>
        </p:blipFill>
        <p:spPr bwMode="auto">
          <a:xfrm>
            <a:off x="1544638" y="196850"/>
            <a:ext cx="8172450" cy="64198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p:nvPr>
        </p:nvSpPr>
        <p:spPr>
          <a:xfrm>
            <a:off x="838200" y="365125"/>
            <a:ext cx="10515600" cy="803275"/>
          </a:xfrm>
        </p:spPr>
        <p:txBody>
          <a:bodyPr/>
          <a:lstStyle/>
          <a:p>
            <a:pPr eaLnBrk="1" hangingPunct="1"/>
            <a:endParaRPr lang="tr-TR" smtClean="0"/>
          </a:p>
        </p:txBody>
      </p:sp>
      <p:sp>
        <p:nvSpPr>
          <p:cNvPr id="3" name="İçerik Yer Tutucusu 2"/>
          <p:cNvSpPr>
            <a:spLocks noGrp="1"/>
          </p:cNvSpPr>
          <p:nvPr>
            <p:ph idx="1"/>
          </p:nvPr>
        </p:nvSpPr>
        <p:spPr>
          <a:xfrm>
            <a:off x="838200" y="1423988"/>
            <a:ext cx="10515600" cy="4752975"/>
          </a:xfrm>
        </p:spPr>
        <p:txBody>
          <a:bodyPr rtlCol="0">
            <a:normAutofit fontScale="92500" lnSpcReduction="10000"/>
          </a:bodyPr>
          <a:lstStyle/>
          <a:p>
            <a:pPr eaLnBrk="1" fontAlgn="auto" hangingPunct="1">
              <a:spcAft>
                <a:spcPts val="0"/>
              </a:spcAft>
              <a:buFont typeface="Arial"/>
              <a:buChar char="•"/>
              <a:defRPr/>
            </a:pPr>
            <a:r>
              <a:rPr lang="tr-TR" sz="2400" dirty="0"/>
              <a:t>Öneri 7: </a:t>
            </a:r>
            <a:endParaRPr lang="tr-TR" sz="2400" dirty="0" smtClean="0"/>
          </a:p>
          <a:p>
            <a:pPr marL="0" indent="0" eaLnBrk="1" fontAlgn="auto" hangingPunct="1">
              <a:spcAft>
                <a:spcPts val="0"/>
              </a:spcAft>
              <a:buFont typeface="Arial"/>
              <a:buNone/>
              <a:defRPr/>
            </a:pPr>
            <a:r>
              <a:rPr lang="tr-TR" sz="2400" dirty="0"/>
              <a:t>	</a:t>
            </a:r>
            <a:r>
              <a:rPr lang="tr-TR" sz="2400" dirty="0" smtClean="0"/>
              <a:t>NAFLD </a:t>
            </a:r>
            <a:r>
              <a:rPr lang="tr-TR" sz="2400" dirty="0"/>
              <a:t>olan erişkinler, karaciğer </a:t>
            </a:r>
            <a:r>
              <a:rPr lang="tr-TR" sz="2400" dirty="0" err="1"/>
              <a:t>fibrozlarının</a:t>
            </a:r>
            <a:r>
              <a:rPr lang="tr-TR" sz="2400" dirty="0"/>
              <a:t> derecelerini belirlemek için risk derecelendirmesine tabi tutulmalıdır. </a:t>
            </a:r>
          </a:p>
          <a:p>
            <a:pPr eaLnBrk="1" fontAlgn="auto" hangingPunct="1">
              <a:spcAft>
                <a:spcPts val="0"/>
              </a:spcAft>
              <a:buFont typeface="Arial"/>
              <a:buChar char="•"/>
              <a:defRPr/>
            </a:pPr>
            <a:endParaRPr lang="tr-TR" sz="2400" dirty="0"/>
          </a:p>
          <a:p>
            <a:pPr lvl="1" eaLnBrk="1" fontAlgn="auto" hangingPunct="1">
              <a:spcAft>
                <a:spcPts val="0"/>
              </a:spcAft>
              <a:buFont typeface="Arial"/>
              <a:buChar char="•"/>
              <a:defRPr/>
            </a:pPr>
            <a:r>
              <a:rPr lang="tr-TR" sz="2000" dirty="0" smtClean="0"/>
              <a:t>Birinci </a:t>
            </a:r>
            <a:r>
              <a:rPr lang="tr-TR" sz="2000" dirty="0"/>
              <a:t>basamak testinde FIB-4 veya NAFLD </a:t>
            </a:r>
            <a:r>
              <a:rPr lang="tr-TR" sz="2000" dirty="0" err="1"/>
              <a:t>Fibroz</a:t>
            </a:r>
            <a:r>
              <a:rPr lang="tr-TR" sz="2000" dirty="0"/>
              <a:t> Skoru kullanılmalıdır 						</a:t>
            </a:r>
            <a:r>
              <a:rPr lang="tr-TR" sz="2000" dirty="0" smtClean="0"/>
              <a:t>	Kanıt </a:t>
            </a:r>
            <a:r>
              <a:rPr lang="tr-TR" sz="2000" dirty="0"/>
              <a:t>düzeyi 2b, derece B </a:t>
            </a:r>
            <a:endParaRPr lang="tr-TR" sz="2000" dirty="0" smtClean="0"/>
          </a:p>
          <a:p>
            <a:pPr marL="0" indent="0" eaLnBrk="1" fontAlgn="auto" hangingPunct="1">
              <a:spcAft>
                <a:spcPts val="0"/>
              </a:spcAft>
              <a:buFont typeface="Arial"/>
              <a:buNone/>
              <a:defRPr/>
            </a:pPr>
            <a:endParaRPr lang="tr-TR" sz="2400" dirty="0" smtClean="0"/>
          </a:p>
          <a:p>
            <a:pPr lvl="1" eaLnBrk="1" fontAlgn="auto" hangingPunct="1">
              <a:spcAft>
                <a:spcPts val="0"/>
              </a:spcAft>
              <a:buFont typeface="Arial"/>
              <a:buChar char="•"/>
              <a:defRPr/>
            </a:pPr>
            <a:r>
              <a:rPr lang="tr-TR" sz="2000" dirty="0" smtClean="0"/>
              <a:t>FIB-4 </a:t>
            </a:r>
            <a:r>
              <a:rPr lang="tr-TR" sz="2000" dirty="0"/>
              <a:t>ve NFS için hesaplama olanakları tüm birinci basamak bilgisayar sistemlerine dahil edilmelidir. 													</a:t>
            </a:r>
            <a:r>
              <a:rPr lang="tr-TR" sz="2000" dirty="0" smtClean="0"/>
              <a:t>	Kanıt </a:t>
            </a:r>
            <a:r>
              <a:rPr lang="tr-TR" sz="2000" dirty="0"/>
              <a:t>düzeyi 5, derece </a:t>
            </a:r>
            <a:r>
              <a:rPr lang="tr-TR" sz="2000" dirty="0" smtClean="0"/>
              <a:t>D</a:t>
            </a:r>
          </a:p>
          <a:p>
            <a:pPr marL="0" indent="0" eaLnBrk="1" fontAlgn="auto" hangingPunct="1">
              <a:spcAft>
                <a:spcPts val="0"/>
              </a:spcAft>
              <a:buFont typeface="Arial"/>
              <a:buNone/>
              <a:defRPr/>
            </a:pPr>
            <a:endParaRPr lang="tr-TR" sz="2400" dirty="0"/>
          </a:p>
          <a:p>
            <a:pPr lvl="1" eaLnBrk="1" fontAlgn="auto" hangingPunct="1">
              <a:spcAft>
                <a:spcPts val="0"/>
              </a:spcAft>
              <a:buFont typeface="Arial"/>
              <a:buChar char="•"/>
              <a:defRPr/>
            </a:pPr>
            <a:r>
              <a:rPr lang="tr-TR" sz="2000" dirty="0" smtClean="0"/>
              <a:t>İkinci </a:t>
            </a:r>
            <a:r>
              <a:rPr lang="tr-TR" sz="2000" dirty="0"/>
              <a:t>basamak testleri, serum ELF ölçümleri veya </a:t>
            </a:r>
            <a:r>
              <a:rPr lang="tr-TR" sz="2000" dirty="0" err="1"/>
              <a:t>Fibroscan</a:t>
            </a:r>
            <a:r>
              <a:rPr lang="tr-TR" sz="2000" dirty="0"/>
              <a:t> / ARFI </a:t>
            </a:r>
            <a:r>
              <a:rPr lang="tr-TR" sz="2000" dirty="0" err="1"/>
              <a:t>elastografi</a:t>
            </a:r>
            <a:r>
              <a:rPr lang="tr-TR" sz="2000" dirty="0"/>
              <a:t> gibi testlerle </a:t>
            </a:r>
            <a:r>
              <a:rPr lang="tr-TR" sz="2000" dirty="0" err="1"/>
              <a:t>fibrozun</a:t>
            </a:r>
            <a:r>
              <a:rPr lang="tr-TR" sz="2000" dirty="0"/>
              <a:t> kantitatif olarak değerlendirilmesini gerektirir. 																		</a:t>
            </a:r>
            <a:r>
              <a:rPr lang="tr-TR" sz="2000" dirty="0" smtClean="0"/>
              <a:t>			Kanıt </a:t>
            </a:r>
            <a:r>
              <a:rPr lang="tr-TR" sz="2000" dirty="0"/>
              <a:t>düzeyi 2b, derece 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Başlık 1"/>
          <p:cNvSpPr>
            <a:spLocks noGrp="1"/>
          </p:cNvSpPr>
          <p:nvPr>
            <p:ph type="title"/>
          </p:nvPr>
        </p:nvSpPr>
        <p:spPr/>
        <p:txBody>
          <a:bodyPr/>
          <a:lstStyle/>
          <a:p>
            <a:pPr eaLnBrk="1" hangingPunct="1"/>
            <a:r>
              <a:rPr lang="tr-TR" smtClean="0"/>
              <a:t>Genel Koşullara Yaklaşım-ARLD</a:t>
            </a:r>
          </a:p>
        </p:txBody>
      </p:sp>
      <p:sp>
        <p:nvSpPr>
          <p:cNvPr id="53250" name="İçerik Yer Tutucusu 2"/>
          <p:cNvSpPr>
            <a:spLocks noGrp="1"/>
          </p:cNvSpPr>
          <p:nvPr>
            <p:ph idx="1"/>
          </p:nvPr>
        </p:nvSpPr>
        <p:spPr/>
        <p:txBody>
          <a:bodyPr/>
          <a:lstStyle/>
          <a:p>
            <a:pPr eaLnBrk="1" hangingPunct="1"/>
            <a:r>
              <a:rPr lang="tr-TR" smtClean="0"/>
              <a:t>Alkolle ilişkili sirozu olan hastaların ortalama alkol tüketimi yaklaşık 120 ünite / hafta civarındadır. </a:t>
            </a:r>
          </a:p>
          <a:p>
            <a:pPr eaLnBrk="1" hangingPunct="1"/>
            <a:endParaRPr lang="tr-TR" smtClean="0"/>
          </a:p>
          <a:p>
            <a:pPr eaLnBrk="1" hangingPunct="1"/>
            <a:r>
              <a:rPr lang="tr-TR" smtClean="0"/>
              <a:t>ARLD'de tedavinin amacı, hastanın zararlı miktarda alkol alımını durdurmasıdır(tamamen yoksun kalma) </a:t>
            </a:r>
          </a:p>
          <a:p>
            <a:pPr eaLnBrk="1" hangingPunct="1"/>
            <a:endParaRPr lang="tr-T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3"/>
          <p:cNvSpPr>
            <a:spLocks noGrp="1"/>
          </p:cNvSpPr>
          <p:nvPr>
            <p:ph type="title"/>
          </p:nvPr>
        </p:nvSpPr>
        <p:spPr/>
        <p:txBody>
          <a:bodyPr/>
          <a:lstStyle/>
          <a:p>
            <a:pPr eaLnBrk="1" hangingPunct="1"/>
            <a:endParaRPr lang="tr-TR" smtClean="0"/>
          </a:p>
        </p:txBody>
      </p:sp>
      <p:sp>
        <p:nvSpPr>
          <p:cNvPr id="17410" name="İçerik Yer Tutucusu 2"/>
          <p:cNvSpPr>
            <a:spLocks noGrp="1"/>
          </p:cNvSpPr>
          <p:nvPr>
            <p:ph idx="1"/>
          </p:nvPr>
        </p:nvSpPr>
        <p:spPr/>
        <p:txBody>
          <a:bodyPr/>
          <a:lstStyle/>
          <a:p>
            <a:pPr eaLnBrk="1" hangingPunct="1"/>
            <a:r>
              <a:rPr lang="tr-TR" smtClean="0"/>
              <a:t>Karaciğer hastalığı sessizce gelişir; </a:t>
            </a:r>
          </a:p>
          <a:p>
            <a:pPr lvl="1" eaLnBrk="1" hangingPunct="1"/>
            <a:r>
              <a:rPr lang="tr-TR" smtClean="0"/>
              <a:t>karaciğer yetmezliği veya portal hipertansiyonun komplikasyonları gelişene kadar hiçbir belirti veya semptom olmayabilir. </a:t>
            </a:r>
          </a:p>
          <a:p>
            <a:pPr eaLnBrk="1" hangingPunct="1"/>
            <a:endParaRPr lang="tr-TR" smtClean="0"/>
          </a:p>
          <a:p>
            <a:pPr eaLnBrk="1" hangingPunct="1"/>
            <a:r>
              <a:rPr lang="tr-TR" smtClean="0"/>
              <a:t>Geç dönemde, karaciğer fonksiyonları-bilirubin, albümin, INR ve trombosit sayısı anormal olabilir.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8: </a:t>
            </a:r>
          </a:p>
          <a:p>
            <a:pPr eaLnBrk="1" fontAlgn="auto" hangingPunct="1">
              <a:spcAft>
                <a:spcPts val="0"/>
              </a:spcAft>
              <a:buFont typeface="Arial"/>
              <a:buChar char="•"/>
              <a:defRPr/>
            </a:pPr>
            <a:endParaRPr lang="tr-TR" dirty="0"/>
          </a:p>
          <a:p>
            <a:pPr marL="0" indent="0" eaLnBrk="1" fontAlgn="auto" hangingPunct="1">
              <a:spcAft>
                <a:spcPts val="0"/>
              </a:spcAft>
              <a:buFont typeface="Arial"/>
              <a:buNone/>
              <a:defRPr/>
            </a:pPr>
            <a:r>
              <a:rPr lang="tr-TR" dirty="0"/>
              <a:t>	</a:t>
            </a:r>
            <a:r>
              <a:rPr lang="tr-TR" dirty="0" err="1"/>
              <a:t>ARLD'li</a:t>
            </a:r>
            <a:r>
              <a:rPr lang="tr-TR" dirty="0"/>
              <a:t> tüm erişkinler için AUDIT skoru&gt; 19 ile kanıtlanmış alkol bağımlılığı olan hastaları alkol bağımlılığı merkezlerine sevk etmeyi düşünün 																Kanıt düzeyi 3b, derece C</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
          <p:cNvSpPr>
            <a:spLocks noGrp="1"/>
          </p:cNvSpPr>
          <p:nvPr>
            <p:ph type="title"/>
          </p:nvPr>
        </p:nvSpPr>
        <p:spPr/>
        <p:txBody>
          <a:bodyPr/>
          <a:lstStyle/>
          <a:p>
            <a:pPr eaLnBrk="1" hangingPunct="1"/>
            <a:endParaRPr lang="tr-TR" smtClean="0"/>
          </a:p>
        </p:txBody>
      </p:sp>
      <p:sp>
        <p:nvSpPr>
          <p:cNvPr id="55298" name="İçerik Yer Tutucusu 2"/>
          <p:cNvSpPr>
            <a:spLocks noGrp="1"/>
          </p:cNvSpPr>
          <p:nvPr>
            <p:ph idx="1"/>
          </p:nvPr>
        </p:nvSpPr>
        <p:spPr/>
        <p:txBody>
          <a:bodyPr/>
          <a:lstStyle/>
          <a:p>
            <a:pPr eaLnBrk="1" hangingPunct="1"/>
            <a:endParaRPr lang="tr-TR" smtClean="0"/>
          </a:p>
        </p:txBody>
      </p:sp>
      <p:pic>
        <p:nvPicPr>
          <p:cNvPr id="55299" name="Picture 2"/>
          <p:cNvPicPr>
            <a:picLocks noChangeAspect="1" noChangeArrowheads="1"/>
          </p:cNvPicPr>
          <p:nvPr/>
        </p:nvPicPr>
        <p:blipFill>
          <a:blip r:embed="rId2"/>
          <a:srcRect/>
          <a:stretch>
            <a:fillRect/>
          </a:stretch>
        </p:blipFill>
        <p:spPr bwMode="auto">
          <a:xfrm>
            <a:off x="3957638" y="204788"/>
            <a:ext cx="4276725" cy="64484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tr-TR" dirty="0"/>
              <a:t>Normal karaciğer kan testleri, gelişmiş karaciğer </a:t>
            </a:r>
            <a:r>
              <a:rPr lang="tr-TR" dirty="0" err="1"/>
              <a:t>fibrozu</a:t>
            </a:r>
            <a:r>
              <a:rPr lang="tr-TR" dirty="0"/>
              <a:t> ve sirozu dışlamamıştır ve risk altındaki hastanın tanımlanması için farklı yaklaşımlar benimsenmiştir </a:t>
            </a:r>
            <a:r>
              <a:rPr lang="tr-TR" dirty="0" smtClean="0"/>
              <a:t>.</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err="1"/>
              <a:t>Lancet</a:t>
            </a:r>
            <a:r>
              <a:rPr lang="tr-TR" dirty="0"/>
              <a:t> Komisyonu, karaciğer hastalığı araştırırken AUDIT testini kullanmayı önermektedir. Yüksek riskli gruplarda ilk test olarak AUDIT-C önerilmektedir</a:t>
            </a:r>
            <a:r>
              <a:rPr lang="tr-TR" dirty="0" smtClean="0"/>
              <a:t>.</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Sirozlu hastalar </a:t>
            </a:r>
            <a:r>
              <a:rPr lang="tr-TR" dirty="0" err="1"/>
              <a:t>özofageal</a:t>
            </a:r>
            <a:r>
              <a:rPr lang="tr-TR" dirty="0"/>
              <a:t> varisler ve </a:t>
            </a:r>
            <a:r>
              <a:rPr lang="tr-TR" dirty="0" err="1"/>
              <a:t>hepatoselüler</a:t>
            </a:r>
            <a:r>
              <a:rPr lang="tr-TR" dirty="0"/>
              <a:t> </a:t>
            </a:r>
            <a:r>
              <a:rPr lang="tr-TR" dirty="0" err="1"/>
              <a:t>karsinom</a:t>
            </a:r>
            <a:r>
              <a:rPr lang="tr-TR" dirty="0"/>
              <a:t> için tarama gerektirir</a:t>
            </a:r>
            <a:r>
              <a:rPr lang="tr-TR" dirty="0" smtClean="0"/>
              <a:t>.</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9: </a:t>
            </a:r>
            <a:endParaRPr lang="tr-TR" dirty="0" smtClean="0"/>
          </a:p>
          <a:p>
            <a:pPr marL="0" indent="0" eaLnBrk="1" fontAlgn="auto" hangingPunct="1">
              <a:spcAft>
                <a:spcPts val="0"/>
              </a:spcAft>
              <a:buFont typeface="Arial"/>
              <a:buNone/>
              <a:defRPr/>
            </a:pPr>
            <a:r>
              <a:rPr lang="tr-TR" dirty="0"/>
              <a:t>	</a:t>
            </a:r>
            <a:r>
              <a:rPr lang="tr-TR" dirty="0" smtClean="0"/>
              <a:t>Zararlı </a:t>
            </a:r>
            <a:r>
              <a:rPr lang="tr-TR" dirty="0"/>
              <a:t>miktarda alkol kullanıcıları, klinik değerlendirme ve </a:t>
            </a:r>
            <a:r>
              <a:rPr lang="tr-TR" dirty="0" err="1"/>
              <a:t>Fibroscan</a:t>
            </a:r>
            <a:r>
              <a:rPr lang="tr-TR" dirty="0"/>
              <a:t> / ARFI </a:t>
            </a:r>
            <a:r>
              <a:rPr lang="tr-TR" dirty="0" err="1"/>
              <a:t>elastografi</a:t>
            </a:r>
            <a:r>
              <a:rPr lang="tr-TR" dirty="0"/>
              <a:t> ile risk sınıflandırmasına tabi tutulmalıdır. Gelişmiş karaciğer hastalığına (görüntüleme veya kan testlerinden siroz ya da portal hipertansiyon özellikleri) ve / veya </a:t>
            </a:r>
            <a:r>
              <a:rPr lang="tr-TR" dirty="0" err="1"/>
              <a:t>Fibroscan</a:t>
            </a:r>
            <a:r>
              <a:rPr lang="tr-TR" dirty="0"/>
              <a:t> </a:t>
            </a:r>
            <a:r>
              <a:rPr lang="tr-TR" dirty="0" err="1"/>
              <a:t>reading</a:t>
            </a:r>
            <a:r>
              <a:rPr lang="tr-TR" dirty="0"/>
              <a:t> (mümkünse) &gt; 16 </a:t>
            </a:r>
            <a:r>
              <a:rPr lang="tr-TR" dirty="0" err="1"/>
              <a:t>kPa</a:t>
            </a:r>
            <a:r>
              <a:rPr lang="tr-TR" dirty="0"/>
              <a:t> olması durumunda yetişkinler ikinci basamak tedavisine yönlendirilmelidir. 										Kanıt düzeyi 2b, derece B</a:t>
            </a:r>
          </a:p>
          <a:p>
            <a:pPr eaLnBrk="1" fontAlgn="auto" hangingPunct="1">
              <a:spcAft>
                <a:spcPts val="0"/>
              </a:spcAft>
              <a:buFont typeface="Arial"/>
              <a:buChar char="•"/>
              <a:defRPr/>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Unvan 1"/>
          <p:cNvSpPr>
            <a:spLocks noGrp="1"/>
          </p:cNvSpPr>
          <p:nvPr>
            <p:ph type="title"/>
          </p:nvPr>
        </p:nvSpPr>
        <p:spPr/>
        <p:txBody>
          <a:bodyPr/>
          <a:lstStyle/>
          <a:p>
            <a:pPr eaLnBrk="1" hangingPunct="1"/>
            <a:endParaRPr lang="tr-TR" smtClean="0"/>
          </a:p>
        </p:txBody>
      </p:sp>
      <p:pic>
        <p:nvPicPr>
          <p:cNvPr id="58370" name="İçerik Yer Tutucusu 3"/>
          <p:cNvPicPr>
            <a:picLocks noGrp="1" noChangeAspect="1"/>
          </p:cNvPicPr>
          <p:nvPr>
            <p:ph idx="1"/>
          </p:nvPr>
        </p:nvPicPr>
        <p:blipFill>
          <a:blip r:embed="rId2"/>
          <a:srcRect l="39073" t="30499" r="40556" b="7494"/>
          <a:stretch>
            <a:fillRect/>
          </a:stretch>
        </p:blipFill>
        <p:spPr>
          <a:xfrm>
            <a:off x="2757488" y="365125"/>
            <a:ext cx="5773737" cy="60277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Başlık 1"/>
          <p:cNvSpPr>
            <a:spLocks noGrp="1"/>
          </p:cNvSpPr>
          <p:nvPr>
            <p:ph type="title"/>
          </p:nvPr>
        </p:nvSpPr>
        <p:spPr/>
        <p:txBody>
          <a:bodyPr/>
          <a:lstStyle/>
          <a:p>
            <a:pPr eaLnBrk="1" hangingPunct="1"/>
            <a:endParaRPr lang="tr-TR" smtClean="0"/>
          </a:p>
        </p:txBody>
      </p:sp>
      <p:sp>
        <p:nvSpPr>
          <p:cNvPr id="59394" name="İçerik Yer Tutucusu 2"/>
          <p:cNvSpPr>
            <a:spLocks noGrp="1"/>
          </p:cNvSpPr>
          <p:nvPr>
            <p:ph idx="1"/>
          </p:nvPr>
        </p:nvSpPr>
        <p:spPr/>
        <p:txBody>
          <a:bodyPr/>
          <a:lstStyle/>
          <a:p>
            <a:pPr eaLnBrk="1" hangingPunct="1"/>
            <a:r>
              <a:rPr lang="tr-TR" smtClean="0"/>
              <a:t>AUDIT-C ile değerlendirilmiş fakat kadınlarda  &lt;35 ünite/hafta ve erkeklerde &lt;50 ünite/hafta içen hastalar, tam AUDIT anketine geçmelidir. </a:t>
            </a:r>
          </a:p>
          <a:p>
            <a:pPr eaLnBrk="1" hangingPunct="1"/>
            <a:endParaRPr lang="tr-TR" smtClean="0"/>
          </a:p>
          <a:p>
            <a:pPr eaLnBrk="1" hangingPunct="1"/>
            <a:r>
              <a:rPr lang="tr-TR" smtClean="0"/>
              <a:t>GGT yükselirse (&gt; 100 U / L) daha yüksek risk grubunda olduğu gibi karaciğer fibrozunun değerlendirilmesine de dikkat edilmelidir.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Başlık 1"/>
          <p:cNvSpPr>
            <a:spLocks noGrp="1"/>
          </p:cNvSpPr>
          <p:nvPr>
            <p:ph type="title"/>
          </p:nvPr>
        </p:nvSpPr>
        <p:spPr/>
        <p:txBody>
          <a:bodyPr/>
          <a:lstStyle/>
          <a:p>
            <a:pPr eaLnBrk="1" hangingPunct="1"/>
            <a:endParaRPr lang="tr-TR" smtClean="0"/>
          </a:p>
        </p:txBody>
      </p:sp>
      <p:pic>
        <p:nvPicPr>
          <p:cNvPr id="60418" name="Picture 2"/>
          <p:cNvPicPr>
            <a:picLocks noGrp="1" noChangeAspect="1" noChangeArrowheads="1"/>
          </p:cNvPicPr>
          <p:nvPr>
            <p:ph idx="1"/>
          </p:nvPr>
        </p:nvPicPr>
        <p:blipFill>
          <a:blip r:embed="rId2"/>
          <a:srcRect/>
          <a:stretch>
            <a:fillRect/>
          </a:stretch>
        </p:blipFill>
        <p:spPr>
          <a:xfrm>
            <a:off x="2286000" y="525463"/>
            <a:ext cx="6840538" cy="609123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Başlık 1"/>
          <p:cNvSpPr>
            <a:spLocks noGrp="1"/>
          </p:cNvSpPr>
          <p:nvPr>
            <p:ph type="title"/>
          </p:nvPr>
        </p:nvSpPr>
        <p:spPr>
          <a:xfrm>
            <a:off x="838200" y="681038"/>
            <a:ext cx="10515600" cy="752475"/>
          </a:xfrm>
        </p:spPr>
        <p:txBody>
          <a:bodyPr/>
          <a:lstStyle/>
          <a:p>
            <a:pPr eaLnBrk="1" hangingPunct="1"/>
            <a:r>
              <a:rPr lang="tr-TR" sz="3200" b="1" smtClean="0"/>
              <a:t>Karaciğer kan testleri anormal olan ve genişletilmiş karaciğer etyolojisi taraması negatif bir hastaya yaklaşım-1</a:t>
            </a:r>
            <a:r>
              <a:rPr lang="tr-TR" sz="3400" b="1" smtClean="0"/>
              <a:t> </a:t>
            </a:r>
            <a:endParaRPr lang="tr-TR" sz="3400" smtClean="0"/>
          </a:p>
        </p:txBody>
      </p:sp>
      <p:sp>
        <p:nvSpPr>
          <p:cNvPr id="61442" name="İçerik Yer Tutucusu 2"/>
          <p:cNvSpPr>
            <a:spLocks noGrp="1"/>
          </p:cNvSpPr>
          <p:nvPr>
            <p:ph idx="1"/>
          </p:nvPr>
        </p:nvSpPr>
        <p:spPr>
          <a:xfrm>
            <a:off x="838200" y="1839913"/>
            <a:ext cx="10515600" cy="4337050"/>
          </a:xfrm>
        </p:spPr>
        <p:txBody>
          <a:bodyPr/>
          <a:lstStyle/>
          <a:p>
            <a:pPr eaLnBrk="1" hangingPunct="1"/>
            <a:r>
              <a:rPr lang="tr-TR" sz="2400" smtClean="0"/>
              <a:t>Genişletilmiş karaciğer etyolojisi taraması abdominal bir USG de dahil olmak üzere negatif ise merdiven altı preparatlar ve potansiyel bitkisel ilaç kullanımı da dahil olmak üzere uyuşturucu kaynaklı etiyolojileri ekarte etmek için geçmişi yeniden incelemek önemlidir. </a:t>
            </a:r>
          </a:p>
          <a:p>
            <a:pPr eaLnBrk="1" hangingPunct="1"/>
            <a:endParaRPr lang="tr-TR" sz="2400" smtClean="0"/>
          </a:p>
          <a:p>
            <a:pPr eaLnBrk="1" hangingPunct="1"/>
            <a:r>
              <a:rPr lang="tr-TR" sz="2400" smtClean="0"/>
              <a:t>İngiltere'deki birincil basamak çalışmasında % 45 oranında neden bulunamamış, buna rağmen bu erişkinlerin çoğunda metabolik risk faktörleri tespit edilmiş ve NAFLD'ye gelişme olasılığı saptanmıştır. </a:t>
            </a:r>
          </a:p>
          <a:p>
            <a:pPr eaLnBrk="1" hangingPunct="1"/>
            <a:endParaRPr lang="tr-TR" sz="2400" smtClean="0"/>
          </a:p>
          <a:p>
            <a:pPr eaLnBrk="1" hangingPunct="1"/>
            <a:r>
              <a:rPr lang="tr-TR" sz="2400" smtClean="0"/>
              <a:t>USG, hepatositlerin % 30‘undan fazlasının steatotik olduğu durumlarda steatoz için duyarlıdır. Hafif steatozlu hastalarda normal USG bulguları olabilir.</a:t>
            </a:r>
          </a:p>
          <a:p>
            <a:pPr eaLnBrk="1" hangingPunct="1"/>
            <a:endParaRPr lang="tr-TR"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Unvan 1"/>
          <p:cNvSpPr>
            <a:spLocks noGrp="1"/>
          </p:cNvSpPr>
          <p:nvPr>
            <p:ph type="title"/>
          </p:nvPr>
        </p:nvSpPr>
        <p:spPr/>
        <p:txBody>
          <a:bodyPr/>
          <a:lstStyle/>
          <a:p>
            <a:pPr eaLnBrk="1" hangingPunct="1"/>
            <a:r>
              <a:rPr lang="tr-TR" sz="3400" b="1" smtClean="0"/>
              <a:t>Karaciğer kan testleri anormal olan ve genişletilmiş karaciğer etyolojisi taraması negatif bir hastaya yaklaşım-2</a:t>
            </a:r>
          </a:p>
        </p:txBody>
      </p:sp>
      <p:sp>
        <p:nvSpPr>
          <p:cNvPr id="62466" name="İçerik Yer Tutucusu 2"/>
          <p:cNvSpPr>
            <a:spLocks noGrp="1"/>
          </p:cNvSpPr>
          <p:nvPr>
            <p:ph idx="1"/>
          </p:nvPr>
        </p:nvSpPr>
        <p:spPr/>
        <p:txBody>
          <a:bodyPr/>
          <a:lstStyle/>
          <a:p>
            <a:pPr eaLnBrk="1" hangingPunct="1"/>
            <a:r>
              <a:rPr lang="tr-TR" sz="2400" smtClean="0"/>
              <a:t>Artmış ALT ve / veya GGT düzeyleri olan, obez ve / veya metabolik risk faktörlerine sahip olan hastalar normal USG'ye rağmen NAFLD'ye sahip olabilirler. Bu hastalar NAFLD fibroz algoritmasına göre değerlendirilmelidir.</a:t>
            </a:r>
          </a:p>
          <a:p>
            <a:pPr eaLnBrk="1" hangingPunct="1"/>
            <a:endParaRPr lang="tr-TR" sz="2400" smtClean="0"/>
          </a:p>
          <a:p>
            <a:pPr eaLnBrk="1" hangingPunct="1"/>
            <a:r>
              <a:rPr lang="tr-TR" sz="2400" smtClean="0"/>
              <a:t> NAFLD risk faktörleri (örn., Tip 2 diabetes mellitus (T2DM)) olmayan hastalar, , BMI&gt; 25, dislipidemi ve hipertansiyon) ve devamlı yükselmiş karaciğer enzimleri daha ileri değerlendirme amacıyla uzmana sevk için düşünülmelidir. </a:t>
            </a:r>
          </a:p>
          <a:p>
            <a:pPr eaLnBrk="1" hangingPunct="1"/>
            <a:endParaRPr lang="tr-TR" sz="2400" smtClean="0"/>
          </a:p>
          <a:p>
            <a:pPr eaLnBrk="1" hangingPunct="1"/>
            <a:r>
              <a:rPr lang="tr-TR" sz="2400" smtClean="0"/>
              <a:t>Çocuklar için, fibrozun değerlendirilmesi, ikinci basamak sağlık hizmetine yönlendirildikten sonra yapılacaktır.</a:t>
            </a:r>
          </a:p>
          <a:p>
            <a:pPr eaLnBrk="1" hangingPunct="1"/>
            <a:endParaRPr lang="tr-T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Başlık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a:bodyPr>
          <a:lstStyle/>
          <a:p>
            <a:pPr eaLnBrk="1" fontAlgn="auto" hangingPunct="1">
              <a:spcAft>
                <a:spcPts val="0"/>
              </a:spcAft>
              <a:buFont typeface="Arial"/>
              <a:buChar char="•"/>
              <a:defRPr/>
            </a:pPr>
            <a:r>
              <a:rPr lang="tr-TR" dirty="0"/>
              <a:t>Öneri </a:t>
            </a:r>
            <a:r>
              <a:rPr lang="tr-TR" dirty="0" smtClean="0"/>
              <a:t>10:</a:t>
            </a:r>
            <a:endParaRPr lang="tr-TR" dirty="0"/>
          </a:p>
          <a:p>
            <a:pPr marL="0" indent="0" eaLnBrk="1" fontAlgn="auto" hangingPunct="1">
              <a:spcAft>
                <a:spcPts val="0"/>
              </a:spcAft>
              <a:buFont typeface="Arial"/>
              <a:buNone/>
              <a:defRPr/>
            </a:pPr>
            <a:r>
              <a:rPr lang="tr-TR" dirty="0"/>
              <a:t>	</a:t>
            </a:r>
            <a:r>
              <a:rPr lang="tr-TR" dirty="0" smtClean="0"/>
              <a:t>Anormal </a:t>
            </a:r>
            <a:r>
              <a:rPr lang="tr-TR" dirty="0"/>
              <a:t>karaciğer kan testleri olan yetişkinler, negatif genişletilmiş karaciğer </a:t>
            </a:r>
            <a:r>
              <a:rPr lang="tr-TR" dirty="0" err="1"/>
              <a:t>etyolojisi</a:t>
            </a:r>
            <a:r>
              <a:rPr lang="tr-TR" dirty="0"/>
              <a:t> taraması ve NAFLD için risk faktörü bulunmasa dahi, daha ileri değerlendirme için </a:t>
            </a:r>
            <a:r>
              <a:rPr lang="tr-TR" dirty="0" err="1"/>
              <a:t>gastroenterologa</a:t>
            </a:r>
            <a:r>
              <a:rPr lang="tr-TR" dirty="0"/>
              <a:t> / </a:t>
            </a:r>
            <a:r>
              <a:rPr lang="tr-TR" dirty="0" err="1"/>
              <a:t>hepatologa</a:t>
            </a:r>
            <a:r>
              <a:rPr lang="tr-TR" dirty="0"/>
              <a:t> yönlendirilmelidir. 																							Kanıt düzeyi 4, derece C</a:t>
            </a:r>
          </a:p>
          <a:p>
            <a:pPr eaLnBrk="1" fontAlgn="auto" hangingPunct="1">
              <a:spcAft>
                <a:spcPts val="0"/>
              </a:spcAft>
              <a:buFont typeface="Arial"/>
              <a:buChar char="•"/>
              <a:defRPr/>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Unvan 1"/>
          <p:cNvSpPr>
            <a:spLocks noGrp="1"/>
          </p:cNvSpPr>
          <p:nvPr>
            <p:ph type="title"/>
          </p:nvPr>
        </p:nvSpPr>
        <p:spPr/>
        <p:txBody>
          <a:bodyPr/>
          <a:lstStyle/>
          <a:p>
            <a:pPr eaLnBrk="1" hangingPunct="1"/>
            <a:endParaRPr lang="tr-TR" smtClean="0"/>
          </a:p>
        </p:txBody>
      </p:sp>
      <p:sp>
        <p:nvSpPr>
          <p:cNvPr id="3" name="İçerik Yer Tutucusu 2">
            <a:extLst>
              <a:ext uri="{FF2B5EF4-FFF2-40B4-BE49-F238E27FC236}"/>
            </a:extLst>
          </p:cNvPr>
          <p:cNvSpPr>
            <a:spLocks noGrp="1"/>
          </p:cNvSpPr>
          <p:nvPr>
            <p:ph idx="1"/>
          </p:nvPr>
        </p:nvSpPr>
        <p:spPr/>
        <p:txBody>
          <a:bodyPr rtlCol="0">
            <a:normAutofit fontScale="92500"/>
          </a:bodyPr>
          <a:lstStyle/>
          <a:p>
            <a:pPr eaLnBrk="1" fontAlgn="auto" hangingPunct="1">
              <a:spcAft>
                <a:spcPts val="0"/>
              </a:spcAft>
              <a:buFont typeface="Arial"/>
              <a:buChar char="•"/>
              <a:defRPr/>
            </a:pPr>
            <a:r>
              <a:rPr lang="tr-TR" dirty="0"/>
              <a:t>Karaciğer fonksiyon testleri (KCFT</a:t>
            </a:r>
            <a:r>
              <a:rPr lang="tr-TR" dirty="0" smtClean="0"/>
              <a:t>), </a:t>
            </a:r>
            <a:r>
              <a:rPr lang="tr-TR" dirty="0"/>
              <a:t>birinci ve ikinci basamakta, </a:t>
            </a:r>
            <a:endParaRPr lang="tr-TR" dirty="0" smtClean="0"/>
          </a:p>
          <a:p>
            <a:pPr lvl="1" eaLnBrk="1" fontAlgn="auto" hangingPunct="1">
              <a:spcAft>
                <a:spcPts val="0"/>
              </a:spcAft>
              <a:buFont typeface="Arial"/>
              <a:buChar char="•"/>
              <a:defRPr/>
            </a:pPr>
            <a:r>
              <a:rPr lang="tr-TR" dirty="0" smtClean="0"/>
              <a:t>karaciğer </a:t>
            </a:r>
            <a:r>
              <a:rPr lang="tr-TR" dirty="0"/>
              <a:t>hastalıklarını dışlamak için, </a:t>
            </a:r>
          </a:p>
          <a:p>
            <a:pPr lvl="1" eaLnBrk="1" fontAlgn="auto" hangingPunct="1">
              <a:spcAft>
                <a:spcPts val="0"/>
              </a:spcAft>
              <a:buFont typeface="Arial"/>
              <a:buChar char="•"/>
              <a:defRPr/>
            </a:pPr>
            <a:r>
              <a:rPr lang="tr-TR" dirty="0" err="1" smtClean="0"/>
              <a:t>statin</a:t>
            </a:r>
            <a:r>
              <a:rPr lang="tr-TR" dirty="0" smtClean="0"/>
              <a:t> </a:t>
            </a:r>
            <a:r>
              <a:rPr lang="tr-TR" dirty="0"/>
              <a:t>gibi ilaçların karaciğer üzerindeki potansiyel </a:t>
            </a:r>
            <a:r>
              <a:rPr lang="tr-TR" dirty="0" err="1"/>
              <a:t>advers</a:t>
            </a:r>
            <a:r>
              <a:rPr lang="tr-TR" dirty="0"/>
              <a:t> etkilerin izlenmesi için ve </a:t>
            </a:r>
            <a:endParaRPr lang="tr-TR" dirty="0" smtClean="0"/>
          </a:p>
          <a:p>
            <a:pPr lvl="1" eaLnBrk="1" fontAlgn="auto" hangingPunct="1">
              <a:spcAft>
                <a:spcPts val="0"/>
              </a:spcAft>
              <a:buFont typeface="Arial"/>
              <a:buChar char="•"/>
              <a:defRPr/>
            </a:pPr>
            <a:r>
              <a:rPr lang="tr-TR" dirty="0" smtClean="0"/>
              <a:t>hastanın </a:t>
            </a:r>
            <a:r>
              <a:rPr lang="tr-TR" dirty="0"/>
              <a:t>araştırılması için sık kontrol edilir. </a:t>
            </a:r>
            <a:endParaRPr lang="tr-TR" dirty="0" smtClean="0"/>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Bu testler çoğunlukla anormal bir sonuç getirir, bunların klinik anlamı belirsizdir. </a:t>
            </a:r>
            <a:endParaRPr lang="tr-TR" dirty="0" smtClean="0"/>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a:t>Çoğu durumda </a:t>
            </a:r>
            <a:r>
              <a:rPr lang="tr-TR" dirty="0" err="1"/>
              <a:t>kc</a:t>
            </a:r>
            <a:r>
              <a:rPr lang="tr-TR" dirty="0"/>
              <a:t> hastalığı ile olası bağlantısı olan </a:t>
            </a:r>
            <a:r>
              <a:rPr lang="tr-TR" dirty="0" err="1"/>
              <a:t>nonspesifik</a:t>
            </a:r>
            <a:r>
              <a:rPr lang="tr-TR" dirty="0"/>
              <a:t> semptomlara karşılık olarak ya da kronik hastalıkların takibinde ilgisiz nedenlerle istenir.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endParaRPr lang="tr-TR" smtClean="0"/>
          </a:p>
        </p:txBody>
      </p:sp>
      <p:sp>
        <p:nvSpPr>
          <p:cNvPr id="66563" name="Rectangle 3"/>
          <p:cNvSpPr>
            <a:spLocks noGrp="1"/>
          </p:cNvSpPr>
          <p:nvPr>
            <p:ph type="body" idx="1"/>
          </p:nvPr>
        </p:nvSpPr>
        <p:spPr/>
        <p:txBody>
          <a:bodyPr/>
          <a:lstStyle/>
          <a:p>
            <a:pPr>
              <a:buFont typeface="Arial" charset="0"/>
              <a:buNone/>
            </a:pPr>
            <a:r>
              <a:rPr lang="tr-TR" smtClean="0"/>
              <a:t>																																					</a:t>
            </a:r>
            <a:r>
              <a:rPr lang="tr-TR" sz="4000" smtClean="0"/>
              <a:t>	         Teşekkürler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Başlık 1"/>
          <p:cNvSpPr>
            <a:spLocks noGrp="1"/>
          </p:cNvSpPr>
          <p:nvPr>
            <p:ph type="title"/>
          </p:nvPr>
        </p:nvSpPr>
        <p:spPr/>
        <p:txBody>
          <a:bodyPr/>
          <a:lstStyle/>
          <a:p>
            <a:pPr eaLnBrk="1" hangingPunct="1"/>
            <a:endParaRPr lang="tr-T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Unvan 1"/>
          <p:cNvSpPr>
            <a:spLocks noGrp="1"/>
          </p:cNvSpPr>
          <p:nvPr>
            <p:ph type="title"/>
          </p:nvPr>
        </p:nvSpPr>
        <p:spPr/>
        <p:txBody>
          <a:bodyPr/>
          <a:lstStyle/>
          <a:p>
            <a:pPr eaLnBrk="1" hangingPunct="1"/>
            <a:endParaRPr lang="tr-TR" smtClean="0"/>
          </a:p>
        </p:txBody>
      </p:sp>
      <p:sp>
        <p:nvSpPr>
          <p:cNvPr id="19458" name="İçerik Yer Tutucusu 2"/>
          <p:cNvSpPr>
            <a:spLocks noGrp="1"/>
          </p:cNvSpPr>
          <p:nvPr>
            <p:ph idx="1"/>
          </p:nvPr>
        </p:nvSpPr>
        <p:spPr/>
        <p:txBody>
          <a:bodyPr/>
          <a:lstStyle/>
          <a:p>
            <a:pPr eaLnBrk="1" hangingPunct="1"/>
            <a:r>
              <a:rPr lang="tr-TR" smtClean="0"/>
              <a:t>İskoçya’da 10 yılı aşkın bir sürede yapılan geniş çaplı bir çalışmada, 16 yaş üzerindeki bireylerin</a:t>
            </a:r>
          </a:p>
          <a:p>
            <a:pPr lvl="1" eaLnBrk="1" hangingPunct="1"/>
            <a:r>
              <a:rPr lang="tr-TR" smtClean="0"/>
              <a:t>% 25'inde karaciğer kan testleri yapılmış</a:t>
            </a:r>
          </a:p>
          <a:p>
            <a:pPr lvl="1" eaLnBrk="1" hangingPunct="1"/>
            <a:r>
              <a:rPr lang="tr-TR" smtClean="0"/>
              <a:t>Yaklaşık üçte birinde anormal değerler saptanmış</a:t>
            </a:r>
          </a:p>
          <a:p>
            <a:pPr lvl="1" eaLnBrk="1" hangingPunct="1"/>
            <a:endParaRPr lang="tr-TR" smtClean="0"/>
          </a:p>
          <a:p>
            <a:pPr eaLnBrk="1" hangingPunct="1"/>
            <a:r>
              <a:rPr lang="tr-TR" smtClean="0"/>
              <a:t>Anormal bir AST veya ALT seviyesi karaciğer hastalığını öngörüyorsa da, tespit oranları belirgin şekilde düşüktü ve anormal bir değere sahip olanların sadece % 3,9’una önemli karaciğer hastalığı teşhisi kondu.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p:cNvSpPr>
            <a:spLocks noGrp="1"/>
          </p:cNvSpPr>
          <p:nvPr>
            <p:ph type="title"/>
          </p:nvPr>
        </p:nvSpPr>
        <p:spPr/>
        <p:txBody>
          <a:bodyPr/>
          <a:lstStyle/>
          <a:p>
            <a:pPr eaLnBrk="1" hangingPunct="1"/>
            <a:endParaRPr lang="tr-TR" smtClean="0"/>
          </a:p>
        </p:txBody>
      </p:sp>
      <p:sp>
        <p:nvSpPr>
          <p:cNvPr id="20482" name="İçerik Yer Tutucusu 2"/>
          <p:cNvSpPr>
            <a:spLocks noGrp="1"/>
          </p:cNvSpPr>
          <p:nvPr>
            <p:ph idx="1"/>
          </p:nvPr>
        </p:nvSpPr>
        <p:spPr/>
        <p:txBody>
          <a:bodyPr/>
          <a:lstStyle/>
          <a:p>
            <a:pPr eaLnBrk="1" hangingPunct="1"/>
            <a:r>
              <a:rPr lang="tr-TR" smtClean="0"/>
              <a:t>Asemptomatik kişilerde anormal karaciğer kan testlerinin yönetimi ile ilgili herhangi bir meta-analiz veya randomize kontrollü çalışma yapılmamıştır ve bu nedenle yapılan tavsiyeleri desteklemek için bu kılavuzda hiçbir derecede A kanıt bulunmamaktadır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p:cNvSpPr>
            <a:spLocks noGrp="1"/>
          </p:cNvSpPr>
          <p:nvPr>
            <p:ph type="title"/>
          </p:nvPr>
        </p:nvSpPr>
        <p:spPr/>
        <p:txBody>
          <a:bodyPr/>
          <a:lstStyle/>
          <a:p>
            <a:pPr eaLnBrk="1" hangingPunct="1"/>
            <a:r>
              <a:rPr lang="tr-TR" smtClean="0"/>
              <a:t>Karaciğer kan testleri nelerdir?</a:t>
            </a:r>
          </a:p>
        </p:txBody>
      </p:sp>
      <p:sp>
        <p:nvSpPr>
          <p:cNvPr id="3" name="İçerik Yer Tutucusu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tr-TR" dirty="0" err="1"/>
              <a:t>Hepatobiliyer</a:t>
            </a:r>
            <a:r>
              <a:rPr lang="tr-TR" dirty="0"/>
              <a:t> enzimler: </a:t>
            </a:r>
            <a:r>
              <a:rPr lang="tr-TR" dirty="0" smtClean="0"/>
              <a:t>karaciğer </a:t>
            </a:r>
            <a:r>
              <a:rPr lang="tr-TR" dirty="0" smtClean="0">
                <a:solidFill>
                  <a:srgbClr val="FF0000"/>
                </a:solidFill>
              </a:rPr>
              <a:t>hasar </a:t>
            </a:r>
            <a:r>
              <a:rPr lang="tr-TR" dirty="0">
                <a:solidFill>
                  <a:srgbClr val="FF0000"/>
                </a:solidFill>
              </a:rPr>
              <a:t>seviyesi </a:t>
            </a:r>
            <a:r>
              <a:rPr lang="tr-TR" dirty="0"/>
              <a:t>	</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err="1"/>
              <a:t>Bilirubin</a:t>
            </a:r>
            <a:r>
              <a:rPr lang="tr-TR" dirty="0"/>
              <a:t>, </a:t>
            </a:r>
            <a:r>
              <a:rPr lang="tr-TR" dirty="0" err="1"/>
              <a:t>albumin</a:t>
            </a:r>
            <a:r>
              <a:rPr lang="tr-TR" dirty="0"/>
              <a:t> ve INR: karaciğer</a:t>
            </a:r>
            <a:r>
              <a:rPr lang="tr-TR" dirty="0">
                <a:solidFill>
                  <a:srgbClr val="FF0000"/>
                </a:solidFill>
              </a:rPr>
              <a:t> fonksiyonu </a:t>
            </a:r>
            <a:endParaRPr lang="tr-TR" dirty="0"/>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err="1"/>
              <a:t>Trombositler</a:t>
            </a:r>
            <a:r>
              <a:rPr lang="tr-TR" dirty="0"/>
              <a:t> </a:t>
            </a:r>
            <a:r>
              <a:rPr lang="tr-TR" dirty="0" err="1">
                <a:solidFill>
                  <a:srgbClr val="FF0000"/>
                </a:solidFill>
              </a:rPr>
              <a:t>fibrozun</a:t>
            </a:r>
            <a:r>
              <a:rPr lang="tr-TR" dirty="0">
                <a:solidFill>
                  <a:srgbClr val="FF0000"/>
                </a:solidFill>
              </a:rPr>
              <a:t> </a:t>
            </a:r>
            <a:r>
              <a:rPr lang="tr-TR" dirty="0" smtClean="0">
                <a:solidFill>
                  <a:srgbClr val="FF0000"/>
                </a:solidFill>
              </a:rPr>
              <a:t>seviyesi</a:t>
            </a:r>
          </a:p>
          <a:p>
            <a:pPr eaLnBrk="1" fontAlgn="auto" hangingPunct="1">
              <a:spcAft>
                <a:spcPts val="0"/>
              </a:spcAft>
              <a:buFont typeface="Arial"/>
              <a:buChar char="•"/>
              <a:defRPr/>
            </a:pPr>
            <a:endParaRPr lang="tr-TR" dirty="0"/>
          </a:p>
          <a:p>
            <a:pPr eaLnBrk="1" fontAlgn="auto" hangingPunct="1">
              <a:spcAft>
                <a:spcPts val="0"/>
              </a:spcAft>
              <a:buFont typeface="Arial"/>
              <a:buChar char="•"/>
              <a:defRPr/>
            </a:pPr>
            <a:r>
              <a:rPr lang="tr-TR" dirty="0" err="1"/>
              <a:t>İndirekt</a:t>
            </a:r>
            <a:r>
              <a:rPr lang="tr-TR" dirty="0"/>
              <a:t> </a:t>
            </a:r>
            <a:r>
              <a:rPr lang="tr-TR" dirty="0" err="1"/>
              <a:t>hiperbilirubinemi</a:t>
            </a:r>
            <a:r>
              <a:rPr lang="tr-TR" dirty="0"/>
              <a:t>: genellikle </a:t>
            </a:r>
            <a:r>
              <a:rPr lang="tr-TR" dirty="0" err="1">
                <a:solidFill>
                  <a:srgbClr val="FF0000"/>
                </a:solidFill>
              </a:rPr>
              <a:t>hemoliz</a:t>
            </a:r>
            <a:r>
              <a:rPr lang="tr-TR" dirty="0">
                <a:solidFill>
                  <a:srgbClr val="FF0000"/>
                </a:solidFill>
              </a:rPr>
              <a:t> veya </a:t>
            </a:r>
            <a:r>
              <a:rPr lang="tr-TR" dirty="0" err="1">
                <a:solidFill>
                  <a:srgbClr val="FF0000"/>
                </a:solidFill>
              </a:rPr>
              <a:t>konjugasyon</a:t>
            </a:r>
            <a:r>
              <a:rPr lang="tr-TR" dirty="0">
                <a:solidFill>
                  <a:srgbClr val="FF0000"/>
                </a:solidFill>
              </a:rPr>
              <a:t> bozukluğu</a:t>
            </a:r>
          </a:p>
          <a:p>
            <a:pPr eaLnBrk="1" fontAlgn="auto" hangingPunct="1">
              <a:spcAft>
                <a:spcPts val="0"/>
              </a:spcAft>
              <a:buFont typeface="Arial"/>
              <a:buChar char="•"/>
              <a:defRPr/>
            </a:pPr>
            <a:endParaRPr lang="tr-TR" dirty="0">
              <a:solidFill>
                <a:srgbClr val="FF0000"/>
              </a:solidFill>
            </a:endParaRPr>
          </a:p>
          <a:p>
            <a:pPr eaLnBrk="1" fontAlgn="auto" hangingPunct="1">
              <a:spcAft>
                <a:spcPts val="0"/>
              </a:spcAft>
              <a:buFont typeface="Arial"/>
              <a:buChar char="•"/>
              <a:defRPr/>
            </a:pPr>
            <a:r>
              <a:rPr lang="tr-TR" dirty="0"/>
              <a:t>Direkt </a:t>
            </a:r>
            <a:r>
              <a:rPr lang="tr-TR" dirty="0" err="1"/>
              <a:t>hiperbilirubinemi</a:t>
            </a:r>
            <a:r>
              <a:rPr lang="tr-TR" dirty="0"/>
              <a:t>, tipik olarak </a:t>
            </a:r>
            <a:r>
              <a:rPr lang="tr-TR" dirty="0" err="1">
                <a:solidFill>
                  <a:srgbClr val="FF0000"/>
                </a:solidFill>
              </a:rPr>
              <a:t>parankimal</a:t>
            </a:r>
            <a:r>
              <a:rPr lang="tr-TR" dirty="0">
                <a:solidFill>
                  <a:srgbClr val="FF0000"/>
                </a:solidFill>
              </a:rPr>
              <a:t> karaciğer hastalığı veya safra sistemi </a:t>
            </a:r>
            <a:r>
              <a:rPr lang="tr-TR" dirty="0" smtClean="0">
                <a:solidFill>
                  <a:srgbClr val="FF0000"/>
                </a:solidFill>
              </a:rPr>
              <a:t>tıkanıklığı </a:t>
            </a:r>
            <a:r>
              <a:rPr lang="tr-TR" dirty="0" smtClean="0"/>
              <a:t>hakkında </a:t>
            </a:r>
            <a:r>
              <a:rPr lang="tr-TR" dirty="0"/>
              <a:t>bilgi verir.</a:t>
            </a:r>
          </a:p>
          <a:p>
            <a:pPr eaLnBrk="1" fontAlgn="auto" hangingPunct="1">
              <a:spcAft>
                <a:spcPts val="0"/>
              </a:spcAft>
              <a:buFont typeface="Arial"/>
              <a:buChar char="•"/>
              <a:defRPr/>
            </a:pPr>
            <a:endParaRPr lang="tr-T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p:nvPr>
        </p:nvSpPr>
        <p:spPr/>
        <p:txBody>
          <a:bodyPr/>
          <a:lstStyle/>
          <a:p>
            <a:pPr eaLnBrk="1" hangingPunct="1"/>
            <a:endParaRPr lang="tr-TR" smtClean="0"/>
          </a:p>
        </p:txBody>
      </p:sp>
      <p:sp>
        <p:nvSpPr>
          <p:cNvPr id="22530" name="İçerik Yer Tutucusu 2"/>
          <p:cNvSpPr>
            <a:spLocks noGrp="1"/>
          </p:cNvSpPr>
          <p:nvPr>
            <p:ph idx="1"/>
          </p:nvPr>
        </p:nvSpPr>
        <p:spPr/>
        <p:txBody>
          <a:bodyPr/>
          <a:lstStyle/>
          <a:p>
            <a:pPr eaLnBrk="1" hangingPunct="1"/>
            <a:r>
              <a:rPr lang="tr-TR" smtClean="0"/>
              <a:t>ALP izole olarak yükseldiğinde, γ-glutamiltransferazın(GGT) ölçümü, ALP'nin hepatik veya hepatik olmayan orijinli olup olmadığını gösterebilir.</a:t>
            </a:r>
          </a:p>
          <a:p>
            <a:pPr eaLnBrk="1" hangingPunct="1"/>
            <a:endParaRPr lang="tr-TR" smtClean="0"/>
          </a:p>
          <a:p>
            <a:pPr eaLnBrk="1" hangingPunct="1"/>
            <a:r>
              <a:rPr lang="tr-TR" smtClean="0"/>
              <a:t>Asemptomatik bir popülasyondaki izole olarak yükselmiş ALP'nin en sık nedeni muhtemelen vitamin D eksikliğidir veya hızlı büyümeye bağlı olarak çocuklukta normal olabilir.</a:t>
            </a:r>
          </a:p>
          <a:p>
            <a:pPr eaLnBrk="1" hangingPunct="1"/>
            <a:endParaRPr lang="tr-TR" smtClean="0"/>
          </a:p>
        </p:txBody>
      </p:sp>
    </p:spTree>
  </p:cSld>
  <p:clrMapOvr>
    <a:masterClrMapping/>
  </p:clrMapOvr>
</p:sld>
</file>

<file path=ppt/theme/theme1.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4417</TotalTime>
  <Words>2115</Words>
  <Application>Microsoft Macintosh PowerPoint</Application>
  <PresentationFormat>Custom</PresentationFormat>
  <Paragraphs>268</Paragraphs>
  <Slides>51</Slides>
  <Notes>0</Notes>
  <HiddenSlides>0</HiddenSlides>
  <MMClips>0</MMClips>
  <ScaleCrop>false</ScaleCrop>
  <HeadingPairs>
    <vt:vector size="6" baseType="variant">
      <vt:variant>
        <vt:lpstr>Kullanılan Yazı Tipleri</vt:lpstr>
      </vt:variant>
      <vt:variant>
        <vt:i4>4</vt:i4>
      </vt:variant>
      <vt:variant>
        <vt:lpstr>Tasarım Şablonu</vt:lpstr>
      </vt:variant>
      <vt:variant>
        <vt:i4>1</vt:i4>
      </vt:variant>
      <vt:variant>
        <vt:lpstr>Slayt Başlıkları</vt:lpstr>
      </vt:variant>
      <vt:variant>
        <vt:i4>51</vt:i4>
      </vt:variant>
    </vt:vector>
  </HeadingPairs>
  <TitlesOfParts>
    <vt:vector size="56" baseType="lpstr">
      <vt:lpstr>Arial</vt:lpstr>
      <vt:lpstr>Calibri Light</vt:lpstr>
      <vt:lpstr>Calibri</vt:lpstr>
      <vt:lpstr>Wingdings</vt:lpstr>
      <vt:lpstr>Office Teması</vt:lpstr>
      <vt:lpstr>ANORMAL KARACİĞER KAN TESTLERİNİN YÖNETİMİ KILAVUZU</vt:lpstr>
      <vt:lpstr>Slayt 2</vt:lpstr>
      <vt:lpstr>Slayt 3</vt:lpstr>
      <vt:lpstr>Slayt 4</vt:lpstr>
      <vt:lpstr>Slayt 5</vt:lpstr>
      <vt:lpstr>Slayt 6</vt:lpstr>
      <vt:lpstr>Slayt 7</vt:lpstr>
      <vt:lpstr>Karaciğer kan testleri nelerdir?</vt:lpstr>
      <vt:lpstr>Slayt 9</vt:lpstr>
      <vt:lpstr>Slayt 10</vt:lpstr>
      <vt:lpstr>Slayt 11</vt:lpstr>
      <vt:lpstr>OPTİMAL KARACİĞER KAN TESTİ PANELİ NELERİ İÇERMELİDİR?</vt:lpstr>
      <vt:lpstr>Slayt 13</vt:lpstr>
      <vt:lpstr>Karaciğer kan testleri ne zaman kontrol edilmeli?-1</vt:lpstr>
      <vt:lpstr>Karaciğer kan testleri ne zaman kontrol edilmeli?-2</vt:lpstr>
      <vt:lpstr>Karaciğer kan testleri ne zaman kontrol edilmeli?-3</vt:lpstr>
      <vt:lpstr>Karaciğer kan testleri ne zaman kontrol edilmeli?-4</vt:lpstr>
      <vt:lpstr>Karaciğer kan testleri ne zaman kontrol edilmeli?-5</vt:lpstr>
      <vt:lpstr>Karaciğer kan testleri ne zaman kontrol edilmeli?-6</vt:lpstr>
      <vt:lpstr>Karaciğer kan testleri ne zaman kontrol edilmeli?-7</vt:lpstr>
      <vt:lpstr>Slayt 21</vt:lpstr>
      <vt:lpstr>Slayt 22</vt:lpstr>
      <vt:lpstr>Slayt 23</vt:lpstr>
      <vt:lpstr>Karaciğer kan testleri için klinik model tanıma-1 </vt:lpstr>
      <vt:lpstr>Karaciğer kan testleri için klinik model tanıma-2 </vt:lpstr>
      <vt:lpstr>Karaciğer kan testleri için klinik model tanıma-3 </vt:lpstr>
      <vt:lpstr>Anormal Karaciğer Kan Testlerinin Değerlendirilmesi</vt:lpstr>
      <vt:lpstr>Slayt 28</vt:lpstr>
      <vt:lpstr>Anamnez</vt:lpstr>
      <vt:lpstr>Fizik Muayene</vt:lpstr>
      <vt:lpstr>Slayt 31</vt:lpstr>
      <vt:lpstr>Slayt 32</vt:lpstr>
      <vt:lpstr>Slayt 33</vt:lpstr>
      <vt:lpstr>BALLETS</vt:lpstr>
      <vt:lpstr>Genel Koşullara Yaklaşım-NAFLD </vt:lpstr>
      <vt:lpstr>Slayt 36</vt:lpstr>
      <vt:lpstr>Slayt 37</vt:lpstr>
      <vt:lpstr>Slayt 38</vt:lpstr>
      <vt:lpstr>Genel Koşullara Yaklaşım-ARLD</vt:lpstr>
      <vt:lpstr>Slayt 40</vt:lpstr>
      <vt:lpstr>Slayt 41</vt:lpstr>
      <vt:lpstr>Slayt 42</vt:lpstr>
      <vt:lpstr>Slayt 43</vt:lpstr>
      <vt:lpstr>Slayt 44</vt:lpstr>
      <vt:lpstr>Slayt 45</vt:lpstr>
      <vt:lpstr>Slayt 46</vt:lpstr>
      <vt:lpstr>Karaciğer kan testleri anormal olan ve genişletilmiş karaciğer etyolojisi taraması negatif bir hastaya yaklaşım-1 </vt:lpstr>
      <vt:lpstr>Karaciğer kan testleri anormal olan ve genişletilmiş karaciğer etyolojisi taraması negatif bir hastaya yaklaşım-2</vt:lpstr>
      <vt:lpstr>Slayt 49</vt:lpstr>
      <vt:lpstr>Slayt 50</vt:lpstr>
      <vt:lpstr>Slayt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Zehra Aslan Aydoğdu</dc:creator>
  <cp:lastModifiedBy>DX6120MT</cp:lastModifiedBy>
  <cp:revision>59</cp:revision>
  <dcterms:created xsi:type="dcterms:W3CDTF">2018-02-08T13:21:14Z</dcterms:created>
  <dcterms:modified xsi:type="dcterms:W3CDTF">2018-02-13T12:53:25Z</dcterms:modified>
</cp:coreProperties>
</file>