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72" r:id="rId8"/>
    <p:sldId id="273" r:id="rId9"/>
    <p:sldId id="261" r:id="rId10"/>
    <p:sldId id="262" r:id="rId11"/>
    <p:sldId id="276" r:id="rId12"/>
    <p:sldId id="263" r:id="rId13"/>
    <p:sldId id="275" r:id="rId14"/>
    <p:sldId id="277" r:id="rId15"/>
    <p:sldId id="279" r:id="rId16"/>
    <p:sldId id="264" r:id="rId17"/>
    <p:sldId id="265" r:id="rId18"/>
    <p:sldId id="278" r:id="rId19"/>
    <p:sldId id="266" r:id="rId20"/>
    <p:sldId id="280" r:id="rId21"/>
    <p:sldId id="267" r:id="rId22"/>
    <p:sldId id="281" r:id="rId23"/>
    <p:sldId id="268" r:id="rId24"/>
    <p:sldId id="282" r:id="rId25"/>
    <p:sldId id="269" r:id="rId26"/>
    <p:sldId id="270" r:id="rId27"/>
    <p:sldId id="284" r:id="rId28"/>
    <p:sldId id="283" r:id="rId29"/>
    <p:sldId id="271" r:id="rId30"/>
    <p:sldId id="285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69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23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66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30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41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6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4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24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24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9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51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4C9A-99AA-498B-BDD3-891CC519EC3A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B08C-B6DF-4D54-A726-FAACA00C7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0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VAKA SUNUMU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Arş. Gör. Dr. Aydan Güzel</a:t>
            </a:r>
          </a:p>
          <a:p>
            <a:r>
              <a:rPr lang="tr-TR" dirty="0" smtClean="0"/>
              <a:t>KTÜ TIP FAKÜLTESİ AİLE HEKİMLİĞİ ABD.</a:t>
            </a:r>
          </a:p>
          <a:p>
            <a:r>
              <a:rPr lang="tr-TR" dirty="0" smtClean="0"/>
              <a:t>10.03.2020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40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öyküsü ve fizik muayene bulgularına göre, aşağıdaki hangi tedavi seçeneği en uygunudur?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a)</a:t>
            </a:r>
            <a:r>
              <a:rPr lang="tr-TR" dirty="0" err="1" smtClean="0"/>
              <a:t>Asiklovir</a:t>
            </a:r>
            <a:r>
              <a:rPr lang="tr-TR" dirty="0" smtClean="0"/>
              <a:t>(</a:t>
            </a:r>
            <a:r>
              <a:rPr lang="tr-TR" dirty="0" err="1" smtClean="0"/>
              <a:t>Zovirax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b)</a:t>
            </a:r>
            <a:r>
              <a:rPr lang="tr-TR" dirty="0" err="1" smtClean="0"/>
              <a:t>Flukonazol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c)</a:t>
            </a:r>
            <a:r>
              <a:rPr lang="tr-TR" dirty="0" err="1" smtClean="0"/>
              <a:t>Mupirosin</a:t>
            </a:r>
            <a:r>
              <a:rPr lang="tr-TR" dirty="0" smtClean="0"/>
              <a:t>(</a:t>
            </a:r>
            <a:r>
              <a:rPr lang="tr-TR" dirty="0" err="1" smtClean="0"/>
              <a:t>Bactroban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d)</a:t>
            </a:r>
            <a:r>
              <a:rPr lang="tr-TR" dirty="0" err="1" smtClean="0"/>
              <a:t>Vankomisin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e) Çinko oksit krem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19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öyküsü ve fizik muayene bulgularına göre, aşağıdaki hangi tedavi seçeneği en uygunudur?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a)</a:t>
            </a:r>
            <a:r>
              <a:rPr lang="tr-TR" b="1" i="1" dirty="0" err="1" smtClean="0">
                <a:solidFill>
                  <a:srgbClr val="FF0000"/>
                </a:solidFill>
              </a:rPr>
              <a:t>Asiklovir</a:t>
            </a:r>
            <a:r>
              <a:rPr lang="tr-TR" b="1" i="1" dirty="0" smtClean="0">
                <a:solidFill>
                  <a:srgbClr val="FF0000"/>
                </a:solidFill>
              </a:rPr>
              <a:t>(</a:t>
            </a:r>
            <a:r>
              <a:rPr lang="tr-TR" b="1" i="1" dirty="0" err="1" smtClean="0">
                <a:solidFill>
                  <a:srgbClr val="FF0000"/>
                </a:solidFill>
              </a:rPr>
              <a:t>Zovirax</a:t>
            </a:r>
            <a:r>
              <a:rPr lang="tr-TR" b="1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tr-TR" dirty="0" smtClean="0"/>
              <a:t>b)</a:t>
            </a:r>
            <a:r>
              <a:rPr lang="tr-TR" dirty="0" err="1" smtClean="0"/>
              <a:t>Flukonazol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c)</a:t>
            </a:r>
            <a:r>
              <a:rPr lang="tr-TR" dirty="0" err="1" smtClean="0"/>
              <a:t>Mupirosin</a:t>
            </a:r>
            <a:r>
              <a:rPr lang="tr-TR" dirty="0" smtClean="0"/>
              <a:t>(</a:t>
            </a:r>
            <a:r>
              <a:rPr lang="tr-TR" dirty="0" err="1" smtClean="0"/>
              <a:t>Bactroban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d)</a:t>
            </a:r>
            <a:r>
              <a:rPr lang="tr-TR" dirty="0" err="1" smtClean="0"/>
              <a:t>Vankomisin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e) Çinko oksit krem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60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  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infant</a:t>
            </a:r>
            <a:r>
              <a:rPr lang="tr-TR" dirty="0" smtClean="0"/>
              <a:t> HSV için karakteristik olan: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Eritematöz</a:t>
            </a:r>
            <a:r>
              <a:rPr lang="tr-TR" dirty="0" smtClean="0"/>
              <a:t> zemin üzerinde </a:t>
            </a:r>
            <a:r>
              <a:rPr lang="tr-TR" dirty="0" err="1" smtClean="0"/>
              <a:t>papül</a:t>
            </a:r>
            <a:r>
              <a:rPr lang="tr-TR" dirty="0" smtClean="0"/>
              <a:t> ve veziküller</a:t>
            </a:r>
          </a:p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Göbekleşebilen</a:t>
            </a:r>
            <a:r>
              <a:rPr lang="tr-TR" dirty="0" smtClean="0"/>
              <a:t> </a:t>
            </a:r>
            <a:r>
              <a:rPr lang="tr-TR" dirty="0" err="1" smtClean="0"/>
              <a:t>rüptüre</a:t>
            </a:r>
            <a:r>
              <a:rPr lang="tr-TR" dirty="0" smtClean="0"/>
              <a:t> ve ülsere olan lezyonlar</a:t>
            </a:r>
          </a:p>
          <a:p>
            <a:endParaRPr lang="tr-TR" dirty="0" smtClean="0"/>
          </a:p>
          <a:p>
            <a:r>
              <a:rPr lang="tr-TR" sz="2400" i="1" dirty="0" smtClean="0"/>
              <a:t>En olası etiyoloji aşınmış </a:t>
            </a:r>
            <a:r>
              <a:rPr lang="tr-TR" sz="2400" i="1" dirty="0" err="1" smtClean="0"/>
              <a:t>perineden</a:t>
            </a:r>
            <a:r>
              <a:rPr lang="tr-TR" sz="2400" i="1" dirty="0" smtClean="0"/>
              <a:t> annesinin HSV-1 </a:t>
            </a:r>
            <a:r>
              <a:rPr lang="tr-TR" sz="2400" i="1" dirty="0" err="1" smtClean="0"/>
              <a:t>lerini</a:t>
            </a:r>
            <a:r>
              <a:rPr lang="tr-TR" sz="2400" i="1" dirty="0" smtClean="0"/>
              <a:t> alıp </a:t>
            </a:r>
            <a:r>
              <a:rPr lang="tr-TR" sz="2400" i="1" dirty="0" err="1" smtClean="0"/>
              <a:t>enfekte</a:t>
            </a:r>
            <a:r>
              <a:rPr lang="tr-TR" sz="2400" i="1" dirty="0" smtClean="0"/>
              <a:t> olmasıydı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26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Tanı; vezikülden alınan örneklerden PCR ile konuldu.</a:t>
            </a:r>
          </a:p>
          <a:p>
            <a:r>
              <a:rPr lang="tr-TR" dirty="0" smtClean="0"/>
              <a:t>Direkt floresan antikor testi veya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seroloji</a:t>
            </a:r>
            <a:r>
              <a:rPr lang="tr-TR" dirty="0"/>
              <a:t> </a:t>
            </a:r>
            <a:r>
              <a:rPr lang="tr-TR" dirty="0" smtClean="0"/>
              <a:t>de tanı koymak için kullanılabilir.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37597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dirty="0" err="1" smtClean="0"/>
              <a:t>Asiklovir</a:t>
            </a:r>
            <a:r>
              <a:rPr lang="tr-TR" dirty="0" smtClean="0"/>
              <a:t> veya </a:t>
            </a:r>
            <a:r>
              <a:rPr lang="tr-TR" dirty="0" err="1" smtClean="0"/>
              <a:t>valasiklovir</a:t>
            </a:r>
            <a:r>
              <a:rPr lang="tr-TR" dirty="0" smtClean="0"/>
              <a:t> (</a:t>
            </a:r>
            <a:r>
              <a:rPr lang="tr-TR" dirty="0" err="1" smtClean="0"/>
              <a:t>Valtrex</a:t>
            </a:r>
            <a:r>
              <a:rPr lang="tr-TR" dirty="0" smtClean="0"/>
              <a:t>); </a:t>
            </a:r>
          </a:p>
          <a:p>
            <a:pPr marL="0" indent="0">
              <a:buNone/>
            </a:pPr>
            <a:r>
              <a:rPr lang="tr-TR" i="1" dirty="0"/>
              <a:t>        </a:t>
            </a:r>
            <a:endParaRPr lang="tr-TR" i="1" dirty="0" smtClean="0"/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            hastalık </a:t>
            </a:r>
            <a:r>
              <a:rPr lang="tr-TR" i="1" dirty="0"/>
              <a:t>süresini kısaltmak, </a:t>
            </a:r>
          </a:p>
          <a:p>
            <a:pPr marL="0" indent="0">
              <a:buNone/>
            </a:pPr>
            <a:r>
              <a:rPr lang="tr-TR" i="1" dirty="0"/>
              <a:t>        </a:t>
            </a:r>
            <a:r>
              <a:rPr lang="tr-TR" i="1" dirty="0" smtClean="0"/>
              <a:t>       semptomları </a:t>
            </a:r>
            <a:r>
              <a:rPr lang="tr-TR" i="1" dirty="0"/>
              <a:t>hafifletmek ve </a:t>
            </a:r>
          </a:p>
          <a:p>
            <a:pPr marL="0" indent="0">
              <a:buNone/>
            </a:pPr>
            <a:r>
              <a:rPr lang="tr-TR" i="1" dirty="0"/>
              <a:t>        </a:t>
            </a:r>
            <a:r>
              <a:rPr lang="tr-TR" i="1" dirty="0" smtClean="0"/>
              <a:t>       yeni </a:t>
            </a:r>
            <a:r>
              <a:rPr lang="tr-TR" i="1" dirty="0"/>
              <a:t>vezikül gelişimini önlemek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24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1417" y="509451"/>
            <a:ext cx="6305280" cy="58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HSV cilt veya mukoza yoluyla geçer.</a:t>
            </a:r>
          </a:p>
          <a:p>
            <a:r>
              <a:rPr lang="tr-TR" dirty="0" smtClean="0"/>
              <a:t>Önce </a:t>
            </a:r>
            <a:r>
              <a:rPr lang="tr-TR" dirty="0" err="1" smtClean="0"/>
              <a:t>epitelde</a:t>
            </a:r>
            <a:r>
              <a:rPr lang="tr-TR" dirty="0" smtClean="0"/>
              <a:t> çoğalır </a:t>
            </a:r>
          </a:p>
          <a:p>
            <a:r>
              <a:rPr lang="tr-TR" dirty="0"/>
              <a:t>S</a:t>
            </a:r>
            <a:r>
              <a:rPr lang="tr-TR" dirty="0" smtClean="0"/>
              <a:t>inir kökleriyle </a:t>
            </a:r>
            <a:r>
              <a:rPr lang="tr-TR" dirty="0" err="1" smtClean="0"/>
              <a:t>dorsal</a:t>
            </a:r>
            <a:r>
              <a:rPr lang="tr-TR" dirty="0" smtClean="0"/>
              <a:t> kök gangliyonlarına taşınır.</a:t>
            </a:r>
          </a:p>
          <a:p>
            <a:r>
              <a:rPr lang="tr-TR" dirty="0"/>
              <a:t>B</a:t>
            </a:r>
            <a:r>
              <a:rPr lang="tr-TR" dirty="0" smtClean="0"/>
              <a:t>urada bekler.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i="1" dirty="0" err="1" smtClean="0"/>
              <a:t>Reaktivasyon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mukokutanöz</a:t>
            </a:r>
            <a:r>
              <a:rPr lang="tr-TR" sz="2400" i="1" dirty="0" smtClean="0"/>
              <a:t> lezyonları başlatabilir; ancak lezyonsuz </a:t>
            </a:r>
            <a:r>
              <a:rPr lang="tr-TR" sz="2400" i="1" dirty="0" err="1" smtClean="0"/>
              <a:t>subklinik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viral</a:t>
            </a:r>
            <a:r>
              <a:rPr lang="tr-TR" sz="2400" i="1" dirty="0" smtClean="0"/>
              <a:t> dökülme de olabilir.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42812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Bulaş; çoğunlukla </a:t>
            </a:r>
            <a:r>
              <a:rPr lang="tr-TR" dirty="0" err="1" smtClean="0"/>
              <a:t>enfekte</a:t>
            </a:r>
            <a:r>
              <a:rPr lang="tr-TR" dirty="0" smtClean="0"/>
              <a:t> olmuş bireyin salgıları veya </a:t>
            </a:r>
            <a:r>
              <a:rPr lang="tr-TR" dirty="0" err="1" smtClean="0"/>
              <a:t>mukozal</a:t>
            </a:r>
            <a:r>
              <a:rPr lang="tr-TR" dirty="0" smtClean="0"/>
              <a:t> yüzeyleri ile temasla lezyonların varlığına bakılmaksızın gerçekleşir.</a:t>
            </a:r>
          </a:p>
          <a:p>
            <a:endParaRPr lang="tr-TR" dirty="0"/>
          </a:p>
          <a:p>
            <a:r>
              <a:rPr lang="tr-TR" dirty="0" err="1" smtClean="0"/>
              <a:t>Bulaşların</a:t>
            </a:r>
            <a:r>
              <a:rPr lang="tr-TR" dirty="0" smtClean="0"/>
              <a:t> % 70'i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viral</a:t>
            </a:r>
            <a:r>
              <a:rPr lang="tr-TR" dirty="0" smtClean="0"/>
              <a:t> dökülme yoluyla hastalığının farkında olmayan bir kişi tarafından olur.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1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İnfantlar</a:t>
            </a:r>
            <a:r>
              <a:rPr lang="tr-TR" dirty="0" smtClean="0"/>
              <a:t>, bebek bezi değişiklikleri ve banyo sırasında </a:t>
            </a:r>
            <a:r>
              <a:rPr lang="tr-TR" dirty="0" err="1" smtClean="0"/>
              <a:t>enfekte</a:t>
            </a:r>
            <a:r>
              <a:rPr lang="tr-TR" dirty="0" smtClean="0"/>
              <a:t> olmuş bir bakıcıdan </a:t>
            </a:r>
            <a:r>
              <a:rPr lang="tr-TR" dirty="0" err="1" smtClean="0"/>
              <a:t>viral</a:t>
            </a:r>
            <a:r>
              <a:rPr lang="tr-TR" dirty="0" smtClean="0"/>
              <a:t> bulaşa maruz kalabilir.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Cinsel bulaşma beş yaşından küçük çocuklarda daha az olasıdır.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Çocuklarda tüm </a:t>
            </a:r>
            <a:r>
              <a:rPr lang="tr-TR" b="1" dirty="0" err="1" smtClean="0"/>
              <a:t>genital</a:t>
            </a:r>
            <a:r>
              <a:rPr lang="tr-TR" b="1" dirty="0" smtClean="0"/>
              <a:t> </a:t>
            </a:r>
            <a:r>
              <a:rPr lang="tr-TR" b="1" dirty="0" err="1" smtClean="0"/>
              <a:t>herpes</a:t>
            </a:r>
            <a:r>
              <a:rPr lang="tr-TR" b="1" dirty="0" smtClean="0"/>
              <a:t> vakalarında, cinsel istismar düşün!!!!!</a:t>
            </a:r>
          </a:p>
          <a:p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5172892" y="3892730"/>
            <a:ext cx="1175657" cy="1136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1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HSV-1 enfeksiyonu normalde çocuklukta ve ergenlikte, genellikle oral mukozada ortaya çıkar.</a:t>
            </a:r>
          </a:p>
          <a:p>
            <a:r>
              <a:rPr lang="tr-TR" dirty="0" smtClean="0"/>
              <a:t>HSV-2 enfeksiyonu genellikle genç yaşlarda ortaya çıkar ve </a:t>
            </a:r>
            <a:r>
              <a:rPr lang="tr-TR" dirty="0" err="1" smtClean="0"/>
              <a:t>genital</a:t>
            </a:r>
            <a:r>
              <a:rPr lang="tr-TR" dirty="0" smtClean="0"/>
              <a:t> </a:t>
            </a:r>
            <a:r>
              <a:rPr lang="tr-TR" dirty="0" err="1" smtClean="0"/>
              <a:t>herpes'e</a:t>
            </a:r>
            <a:r>
              <a:rPr lang="tr-TR" dirty="0" smtClean="0"/>
              <a:t> neden olur, ancak nüfus yaşlandıkça </a:t>
            </a:r>
            <a:r>
              <a:rPr lang="tr-TR" dirty="0" err="1" smtClean="0"/>
              <a:t>prevalans</a:t>
            </a:r>
            <a:r>
              <a:rPr lang="tr-TR" dirty="0" smtClean="0"/>
              <a:t> artar</a:t>
            </a:r>
          </a:p>
        </p:txBody>
      </p:sp>
    </p:spTree>
    <p:extLst>
      <p:ext uri="{BB962C8B-B14F-4D97-AF65-F5344CB8AC3E}">
        <p14:creationId xmlns:p14="http://schemas.microsoft.com/office/powerpoint/2010/main" val="36972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10" y="1828801"/>
            <a:ext cx="10926997" cy="19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HERPES SİMPLEX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iki HSV alt tipi de ağızda ve cinsel organlarda lezyonlar üretebilir.</a:t>
            </a:r>
          </a:p>
          <a:p>
            <a:r>
              <a:rPr lang="tr-TR" dirty="0" smtClean="0"/>
              <a:t>Yeni HSV-1 enfeksiyonları </a:t>
            </a:r>
            <a:r>
              <a:rPr lang="tr-TR" i="1" u="sng" dirty="0" err="1" smtClean="0"/>
              <a:t>orolabial</a:t>
            </a:r>
            <a:r>
              <a:rPr lang="tr-TR" i="1" u="sng" dirty="0" smtClean="0"/>
              <a:t> alanları </a:t>
            </a:r>
            <a:r>
              <a:rPr lang="tr-TR" i="1" u="sng" dirty="0" err="1" smtClean="0"/>
              <a:t>enfekte</a:t>
            </a:r>
            <a:r>
              <a:rPr lang="tr-TR" i="1" u="sng" dirty="0" smtClean="0"/>
              <a:t> ettiği gibi </a:t>
            </a:r>
            <a:r>
              <a:rPr lang="tr-TR" i="1" u="sng" dirty="0" err="1" smtClean="0"/>
              <a:t>genital</a:t>
            </a:r>
            <a:r>
              <a:rPr lang="tr-TR" i="1" u="sng" dirty="0" smtClean="0"/>
              <a:t> </a:t>
            </a:r>
            <a:r>
              <a:rPr lang="tr-TR" i="1" u="sng" dirty="0" smtClean="0"/>
              <a:t>alanları</a:t>
            </a:r>
            <a:r>
              <a:rPr lang="tr-TR" dirty="0" smtClean="0"/>
              <a:t> da </a:t>
            </a:r>
            <a:r>
              <a:rPr lang="tr-TR" dirty="0" err="1" smtClean="0"/>
              <a:t>enfekte</a:t>
            </a:r>
            <a:r>
              <a:rPr lang="tr-TR" dirty="0" smtClean="0"/>
              <a:t> edebilir.</a:t>
            </a:r>
          </a:p>
          <a:p>
            <a:endParaRPr lang="tr-TR" dirty="0" smtClean="0"/>
          </a:p>
          <a:p>
            <a:r>
              <a:rPr lang="tr-TR" dirty="0" smtClean="0"/>
              <a:t>Dünya çapında, HSV alt tipleri;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</a:t>
            </a:r>
            <a:r>
              <a:rPr lang="tr-TR" sz="2000" dirty="0" err="1" smtClean="0"/>
              <a:t>prevalans</a:t>
            </a:r>
            <a:r>
              <a:rPr lang="tr-TR" sz="2000" dirty="0" smtClean="0"/>
              <a:t>,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nüfus,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cinsel uygulamalar ve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coğrafyaya                  </a:t>
            </a:r>
            <a:r>
              <a:rPr lang="tr-TR" dirty="0" smtClean="0"/>
              <a:t>göre çeşitlilik gösterir.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1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CANDIDIASIS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Flukonazol</a:t>
            </a:r>
            <a:r>
              <a:rPr lang="tr-TR" dirty="0" smtClean="0"/>
              <a:t>, </a:t>
            </a:r>
            <a:r>
              <a:rPr lang="tr-TR" dirty="0" err="1" smtClean="0"/>
              <a:t>kandidiyazı</a:t>
            </a:r>
            <a:r>
              <a:rPr lang="tr-TR" dirty="0" smtClean="0"/>
              <a:t> tedavi etmek için kullanılır; </a:t>
            </a:r>
          </a:p>
          <a:p>
            <a:r>
              <a:rPr lang="tr-TR" dirty="0" smtClean="0"/>
              <a:t>Kırmızı yaygın </a:t>
            </a:r>
            <a:r>
              <a:rPr lang="tr-TR" dirty="0" err="1" smtClean="0"/>
              <a:t>eritem</a:t>
            </a:r>
            <a:r>
              <a:rPr lang="tr-TR" dirty="0" smtClean="0"/>
              <a:t> ile mevcut plaklar, püstüller ve uydu lezyonlarıyla </a:t>
            </a:r>
            <a:r>
              <a:rPr lang="tr-TR" dirty="0" err="1" smtClean="0"/>
              <a:t>prezente</a:t>
            </a:r>
            <a:r>
              <a:rPr lang="tr-TR" dirty="0" smtClean="0"/>
              <a:t> olur.</a:t>
            </a:r>
          </a:p>
          <a:p>
            <a:r>
              <a:rPr lang="tr-TR" dirty="0"/>
              <a:t>C</a:t>
            </a:r>
            <a:r>
              <a:rPr lang="tr-TR" dirty="0" smtClean="0"/>
              <a:t>ilt kıvrımlarında beyaz kalıntılar söz konusu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8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312" y="783771"/>
            <a:ext cx="6972271" cy="52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İMPETİGO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Mupirosin</a:t>
            </a:r>
            <a:r>
              <a:rPr lang="tr-TR" dirty="0" smtClean="0"/>
              <a:t>; </a:t>
            </a:r>
            <a:r>
              <a:rPr lang="tr-TR" dirty="0" err="1" smtClean="0"/>
              <a:t>impetigo</a:t>
            </a:r>
            <a:r>
              <a:rPr lang="tr-TR" dirty="0" smtClean="0"/>
              <a:t> gibi küçük </a:t>
            </a:r>
            <a:r>
              <a:rPr lang="tr-TR" dirty="0" err="1" smtClean="0"/>
              <a:t>yüzeyel</a:t>
            </a:r>
            <a:r>
              <a:rPr lang="tr-TR" dirty="0" smtClean="0"/>
              <a:t> cilt enfeksiyonları için uygun </a:t>
            </a:r>
          </a:p>
          <a:p>
            <a:r>
              <a:rPr lang="tr-TR" dirty="0" err="1" smtClean="0"/>
              <a:t>Impetigo</a:t>
            </a:r>
            <a:r>
              <a:rPr lang="tr-TR" dirty="0" smtClean="0"/>
              <a:t> lokalize </a:t>
            </a:r>
            <a:r>
              <a:rPr lang="tr-TR" dirty="0" err="1" smtClean="0"/>
              <a:t>eritem</a:t>
            </a:r>
            <a:r>
              <a:rPr lang="tr-TR" dirty="0" smtClean="0"/>
              <a:t> ve kabuklanma, bal renkli lezyonlarla birlikte görülür.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35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871" y="1528434"/>
            <a:ext cx="4762258" cy="44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Vankomisin</a:t>
            </a:r>
            <a:r>
              <a:rPr lang="tr-TR" dirty="0" smtClean="0"/>
              <a:t>, </a:t>
            </a:r>
            <a:r>
              <a:rPr lang="tr-TR" dirty="0" err="1" smtClean="0"/>
              <a:t>metisiline</a:t>
            </a:r>
            <a:r>
              <a:rPr lang="tr-TR" dirty="0" smtClean="0"/>
              <a:t> dirençli </a:t>
            </a:r>
            <a:r>
              <a:rPr lang="tr-TR" dirty="0" err="1" smtClean="0"/>
              <a:t>Staphylococcus</a:t>
            </a:r>
            <a:r>
              <a:rPr lang="tr-TR" dirty="0" smtClean="0"/>
              <a:t> </a:t>
            </a:r>
            <a:r>
              <a:rPr lang="tr-TR" dirty="0" err="1" smtClean="0"/>
              <a:t>aureus</a:t>
            </a:r>
            <a:r>
              <a:rPr lang="tr-TR" dirty="0" smtClean="0"/>
              <a:t> cilt enfeksiyonlarını tedavi etmek için kullanılır.</a:t>
            </a:r>
          </a:p>
          <a:p>
            <a:r>
              <a:rPr lang="tr-TR" dirty="0" err="1" smtClean="0"/>
              <a:t>Eritematöz</a:t>
            </a:r>
            <a:r>
              <a:rPr lang="tr-TR" dirty="0" smtClean="0"/>
              <a:t> gergin ciltte, </a:t>
            </a:r>
            <a:r>
              <a:rPr lang="tr-TR" dirty="0" err="1" smtClean="0"/>
              <a:t>papül</a:t>
            </a:r>
            <a:r>
              <a:rPr lang="tr-TR" dirty="0" smtClean="0"/>
              <a:t> ve püstül olarak kendini gösterir.</a:t>
            </a:r>
          </a:p>
          <a:p>
            <a:r>
              <a:rPr lang="tr-TR" dirty="0" smtClean="0"/>
              <a:t>Bu küçük lezyonlar </a:t>
            </a:r>
            <a:r>
              <a:rPr lang="tr-TR" dirty="0" err="1" smtClean="0"/>
              <a:t>insizyon</a:t>
            </a:r>
            <a:r>
              <a:rPr lang="tr-TR" dirty="0" smtClean="0"/>
              <a:t> ve drenaj gerektiren merkezi nekroz ile apseye ilerleyebilir.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63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Çinko oksit kremi, </a:t>
            </a:r>
            <a:r>
              <a:rPr lang="tr-TR" dirty="0" err="1" smtClean="0"/>
              <a:t>eritematöz</a:t>
            </a:r>
            <a:r>
              <a:rPr lang="tr-TR" dirty="0" smtClean="0"/>
              <a:t>, pürüzsüz ve parlak </a:t>
            </a:r>
            <a:r>
              <a:rPr lang="tr-TR" dirty="0" err="1" smtClean="0"/>
              <a:t>perineal</a:t>
            </a:r>
            <a:r>
              <a:rPr lang="tr-TR" dirty="0" smtClean="0"/>
              <a:t> cilt ile </a:t>
            </a:r>
            <a:r>
              <a:rPr lang="tr-TR" dirty="0" err="1" smtClean="0"/>
              <a:t>prezente</a:t>
            </a:r>
            <a:r>
              <a:rPr lang="tr-TR" dirty="0" smtClean="0"/>
              <a:t> olabilen </a:t>
            </a:r>
            <a:r>
              <a:rPr lang="tr-TR" dirty="0" err="1" smtClean="0"/>
              <a:t>irritan</a:t>
            </a:r>
            <a:r>
              <a:rPr lang="tr-TR" dirty="0" smtClean="0"/>
              <a:t> dermatiti tedavi etmek için kullanılır.</a:t>
            </a:r>
          </a:p>
          <a:p>
            <a:r>
              <a:rPr lang="tr-TR" dirty="0" smtClean="0"/>
              <a:t> Daha ileri vakalarda seyrek bebek bezi değiştirme gibi durumlarda erozyonlar ve </a:t>
            </a:r>
            <a:r>
              <a:rPr lang="tr-TR" dirty="0" err="1" smtClean="0"/>
              <a:t>ülserasyonlar</a:t>
            </a:r>
            <a:r>
              <a:rPr lang="tr-TR" dirty="0" smtClean="0"/>
              <a:t> meydana gelebilir</a:t>
            </a:r>
          </a:p>
        </p:txBody>
      </p:sp>
    </p:spTree>
    <p:extLst>
      <p:ext uri="{BB962C8B-B14F-4D97-AF65-F5344CB8AC3E}">
        <p14:creationId xmlns:p14="http://schemas.microsoft.com/office/powerpoint/2010/main" val="36837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033" y="1027906"/>
            <a:ext cx="5882562" cy="44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540" y="749397"/>
            <a:ext cx="6104020" cy="54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89" y="274320"/>
            <a:ext cx="6552752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</a:t>
            </a:r>
            <a:r>
              <a:rPr lang="tr-TR" sz="2800" dirty="0" smtClean="0"/>
              <a:t>ANAMNEZ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14 aylık erkek çocuk</a:t>
            </a:r>
          </a:p>
          <a:p>
            <a:r>
              <a:rPr lang="tr-TR" dirty="0" smtClean="0"/>
              <a:t>Bez döküntüsü nedeniyle getirildi</a:t>
            </a:r>
          </a:p>
          <a:p>
            <a:r>
              <a:rPr lang="tr-TR" dirty="0" smtClean="0"/>
              <a:t>3 hafta önce acil servise;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 err="1" smtClean="0"/>
              <a:t>perianal</a:t>
            </a:r>
            <a:r>
              <a:rPr lang="tr-TR" dirty="0" smtClean="0"/>
              <a:t> bölgede </a:t>
            </a:r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eritematöz</a:t>
            </a:r>
            <a:r>
              <a:rPr lang="tr-TR" dirty="0" smtClean="0"/>
              <a:t> kırmızı plaklar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57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TEŞEKKÜRLER…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9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 </a:t>
            </a:r>
            <a:r>
              <a:rPr lang="tr-TR" sz="2800" dirty="0" smtClean="0"/>
              <a:t>  ANAMNEZ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Döküntü;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/>
              <a:t>T</a:t>
            </a:r>
            <a:r>
              <a:rPr lang="tr-TR" dirty="0" smtClean="0"/>
              <a:t>ezgah üstü kremler veya </a:t>
            </a:r>
            <a:r>
              <a:rPr lang="tr-TR" dirty="0" err="1" smtClean="0"/>
              <a:t>nistatinle</a:t>
            </a:r>
            <a:r>
              <a:rPr lang="tr-TR" dirty="0" smtClean="0"/>
              <a:t> tek başına iyileşme –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i="1" dirty="0" smtClean="0"/>
              <a:t>oral </a:t>
            </a:r>
            <a:r>
              <a:rPr lang="tr-TR" i="1" dirty="0" err="1" smtClean="0"/>
              <a:t>sefalexin</a:t>
            </a:r>
            <a:r>
              <a:rPr lang="tr-TR" i="1" dirty="0" smtClean="0"/>
              <a:t>(</a:t>
            </a:r>
            <a:r>
              <a:rPr lang="tr-TR" i="1" dirty="0" err="1" smtClean="0"/>
              <a:t>Keflex</a:t>
            </a:r>
            <a:r>
              <a:rPr lang="tr-TR" i="1" dirty="0" smtClean="0"/>
              <a:t>)+</a:t>
            </a:r>
            <a:r>
              <a:rPr lang="tr-TR" i="1" dirty="0" err="1" smtClean="0"/>
              <a:t>flukonazole</a:t>
            </a:r>
            <a:r>
              <a:rPr lang="tr-TR" i="1" dirty="0" smtClean="0"/>
              <a:t>(</a:t>
            </a:r>
            <a:r>
              <a:rPr lang="tr-TR" i="1" dirty="0" err="1" smtClean="0"/>
              <a:t>Diflucan</a:t>
            </a:r>
            <a:r>
              <a:rPr lang="tr-TR" i="1" dirty="0" smtClean="0"/>
              <a:t>)+</a:t>
            </a:r>
            <a:r>
              <a:rPr lang="tr-TR" i="1" dirty="0" err="1" smtClean="0"/>
              <a:t>topikal</a:t>
            </a:r>
            <a:r>
              <a:rPr lang="tr-TR" i="1" dirty="0" smtClean="0"/>
              <a:t> </a:t>
            </a:r>
            <a:r>
              <a:rPr lang="tr-TR" i="1" dirty="0" err="1" smtClean="0"/>
              <a:t>nistatin</a:t>
            </a:r>
            <a:r>
              <a:rPr lang="tr-TR" i="1" dirty="0" smtClean="0"/>
              <a:t>   </a:t>
            </a:r>
            <a:r>
              <a:rPr lang="tr-TR" sz="2000" dirty="0" smtClean="0"/>
              <a:t>hızlı cevap!!!</a:t>
            </a:r>
            <a:endParaRPr lang="tr-TR" sz="2000" b="1" i="1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8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sz="2800" dirty="0" smtClean="0"/>
              <a:t>ANAMNEZ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Hastada sonradan;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40.5⁰C ateşle beraber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</a:t>
            </a:r>
            <a:r>
              <a:rPr lang="tr-TR" dirty="0" err="1" smtClean="0"/>
              <a:t>diaper</a:t>
            </a:r>
            <a:r>
              <a:rPr lang="tr-TR" dirty="0" smtClean="0"/>
              <a:t> bölgesinde şişlik ve kabarcıklar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Annesinin dudağında yakın zamanda kabuklu lezyonlar mevcutmuş birkaç gün içinde çözülmüş.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0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r>
              <a:rPr lang="tr-TR" sz="2800" dirty="0" smtClean="0"/>
              <a:t>FİZİK MUAYENE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Kasık, perine ve </a:t>
            </a:r>
            <a:r>
              <a:rPr lang="tr-TR" dirty="0" err="1" smtClean="0"/>
              <a:t>skrotal</a:t>
            </a:r>
            <a:r>
              <a:rPr lang="tr-TR" dirty="0" smtClean="0"/>
              <a:t> bölgede 0.3 × 0.3 cm boyutunda çoklu </a:t>
            </a:r>
            <a:r>
              <a:rPr lang="tr-TR" dirty="0" err="1" smtClean="0"/>
              <a:t>rüptüre</a:t>
            </a:r>
            <a:r>
              <a:rPr lang="tr-TR" dirty="0" smtClean="0"/>
              <a:t> akıntılı ve  yer yer sağlam veziküller</a:t>
            </a:r>
          </a:p>
          <a:p>
            <a:r>
              <a:rPr lang="tr-TR" dirty="0" err="1" smtClean="0"/>
              <a:t>Gluteal</a:t>
            </a:r>
            <a:r>
              <a:rPr lang="tr-TR" dirty="0" smtClean="0"/>
              <a:t> yarık ve kıvrımlar arası alanlarda ülsere cilt</a:t>
            </a:r>
          </a:p>
        </p:txBody>
      </p:sp>
    </p:spTree>
    <p:extLst>
      <p:ext uri="{BB962C8B-B14F-4D97-AF65-F5344CB8AC3E}">
        <p14:creationId xmlns:p14="http://schemas.microsoft.com/office/powerpoint/2010/main" val="42205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6" y="229763"/>
            <a:ext cx="4193177" cy="61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86" y="91313"/>
            <a:ext cx="6448145" cy="62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Labaratuar</a:t>
            </a:r>
            <a:r>
              <a:rPr lang="tr-TR" dirty="0" smtClean="0"/>
              <a:t> testleri;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artmış CRP(2.08 mg/L (19.81nmol/L))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beyaz küre&gt;&gt;&gt;&gt;23.000 mm³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Veziküllerden bakteriyel ve </a:t>
            </a:r>
            <a:r>
              <a:rPr lang="tr-TR" dirty="0" err="1" smtClean="0"/>
              <a:t>viral</a:t>
            </a:r>
            <a:r>
              <a:rPr lang="tr-TR" dirty="0" smtClean="0"/>
              <a:t> testler için örnekler alındı.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20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616</Words>
  <Application>Microsoft Office PowerPoint</Application>
  <PresentationFormat>Geniş ekran</PresentationFormat>
  <Paragraphs>107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Teması</vt:lpstr>
      <vt:lpstr>VAKA SUNUMU</vt:lpstr>
      <vt:lpstr>PowerPoint Sunusu</vt:lpstr>
      <vt:lpstr>      ANAMNEZ</vt:lpstr>
      <vt:lpstr>   ANAMNEZ</vt:lpstr>
      <vt:lpstr> ANAMNEZ</vt:lpstr>
      <vt:lpstr>   FİZİK MUAYENE</vt:lpstr>
      <vt:lpstr>PowerPoint Sunusu</vt:lpstr>
      <vt:lpstr>PowerPoint Sunusu</vt:lpstr>
      <vt:lpstr>  </vt:lpstr>
      <vt:lpstr>PowerPoint Sunusu</vt:lpstr>
      <vt:lpstr>PowerPoint Sunusu</vt:lpstr>
      <vt:lpstr>  HERPES SİMPLEX</vt:lpstr>
      <vt:lpstr>HERPES SİMPLEX</vt:lpstr>
      <vt:lpstr>HERPES SİMPLEX</vt:lpstr>
      <vt:lpstr>PowerPoint Sunusu</vt:lpstr>
      <vt:lpstr>HERPES SİMPLEX</vt:lpstr>
      <vt:lpstr>HERPES SİMPLEX</vt:lpstr>
      <vt:lpstr>HERPES SİMPLEX</vt:lpstr>
      <vt:lpstr>HERPES SİMPLEX</vt:lpstr>
      <vt:lpstr>HERPES SİMPLEX</vt:lpstr>
      <vt:lpstr>CANDIDIASIS</vt:lpstr>
      <vt:lpstr>PowerPoint Sunusu</vt:lpstr>
      <vt:lpstr>İMPETİGO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 SUNUMU</dc:title>
  <dc:creator>user</dc:creator>
  <cp:lastModifiedBy>user</cp:lastModifiedBy>
  <cp:revision>22</cp:revision>
  <dcterms:created xsi:type="dcterms:W3CDTF">2020-03-09T18:36:49Z</dcterms:created>
  <dcterms:modified xsi:type="dcterms:W3CDTF">2020-03-10T07:27:11Z</dcterms:modified>
</cp:coreProperties>
</file>