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3" r:id="rId14"/>
    <p:sldId id="274" r:id="rId15"/>
    <p:sldId id="275" r:id="rId16"/>
    <p:sldId id="276" r:id="rId17"/>
    <p:sldId id="277" r:id="rId18"/>
    <p:sldId id="278" r:id="rId19"/>
    <p:sldId id="279" r:id="rId20"/>
    <p:sldId id="280" r:id="rId21"/>
    <p:sldId id="281" r:id="rId22"/>
    <p:sldId id="282" r:id="rId23"/>
    <p:sldId id="284" r:id="rId24"/>
    <p:sldId id="285" r:id="rId25"/>
    <p:sldId id="286" r:id="rId26"/>
    <p:sldId id="288" r:id="rId27"/>
    <p:sldId id="289" r:id="rId28"/>
    <p:sldId id="291" r:id="rId29"/>
    <p:sldId id="29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825" autoAdjust="0"/>
    <p:restoredTop sz="94660"/>
  </p:normalViewPr>
  <p:slideViewPr>
    <p:cSldViewPr snapToGrid="0">
      <p:cViewPr>
        <p:scale>
          <a:sx n="88" d="100"/>
          <a:sy n="88" d="100"/>
        </p:scale>
        <p:origin x="-672"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tr-TR"/>
              <a:t>Asıl başlık stili için tıklayın</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47765B7-45A0-42D1-80A3-E2D2285727AA}" type="datetimeFigureOut">
              <a:rPr lang="tr-TR" smtClean="0"/>
              <a:t>28.02.2017</a:t>
            </a:fld>
            <a:endParaRPr lang="tr-TR"/>
          </a:p>
        </p:txBody>
      </p:sp>
      <p:sp>
        <p:nvSpPr>
          <p:cNvPr id="5" name="Footer Placeholder 4"/>
          <p:cNvSpPr>
            <a:spLocks noGrp="1"/>
          </p:cNvSpPr>
          <p:nvPr>
            <p:ph type="ftr" sz="quarter" idx="11"/>
          </p:nvPr>
        </p:nvSpPr>
        <p:spPr>
          <a:xfrm>
            <a:off x="1127124" y="329307"/>
            <a:ext cx="5943668" cy="309201"/>
          </a:xfrm>
        </p:spPr>
        <p:txBody>
          <a:bodyPr/>
          <a:lstStyle/>
          <a:p>
            <a:endParaRPr lang="tr-TR"/>
          </a:p>
        </p:txBody>
      </p:sp>
      <p:sp>
        <p:nvSpPr>
          <p:cNvPr id="6" name="Slide Number Placeholder 5"/>
          <p:cNvSpPr>
            <a:spLocks noGrp="1"/>
          </p:cNvSpPr>
          <p:nvPr>
            <p:ph type="sldNum" sz="quarter" idx="12"/>
          </p:nvPr>
        </p:nvSpPr>
        <p:spPr>
          <a:xfrm>
            <a:off x="9924392" y="134930"/>
            <a:ext cx="811019" cy="503578"/>
          </a:xfrm>
        </p:spPr>
        <p:txBody>
          <a:bodyPr/>
          <a:lstStyle/>
          <a:p>
            <a:fld id="{11454E6C-8734-4EA5-9BBE-8F4EE8DB2DD4}"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4909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7765B7-45A0-42D1-80A3-E2D2285727AA}" type="datetimeFigureOut">
              <a:rPr lang="tr-TR" smtClean="0"/>
              <a:t>28.02.2017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454E6C-8734-4EA5-9BBE-8F4EE8DB2DD4}" type="slidenum">
              <a:rPr lang="tr-TR" smtClean="0"/>
              <a:t>‹#›</a:t>
            </a:fld>
            <a:endParaRPr lang="tr-TR"/>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60674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tr-TR"/>
              <a:t>Asıl başlık stili için tıklayın</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47765B7-45A0-42D1-80A3-E2D2285727AA}" type="datetimeFigureOut">
              <a:rPr lang="tr-TR" smtClean="0"/>
              <a:t>28.02.2017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454E6C-8734-4EA5-9BBE-8F4EE8DB2DD4}" type="slidenum">
              <a:rPr lang="tr-TR" smtClean="0"/>
              <a:t>‹#›</a:t>
            </a:fld>
            <a:endParaRPr lang="tr-TR"/>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3489214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lvl1pPr>
              <a:defRPr sz="1200"/>
            </a:lvl1pPr>
          </a:lstStyle>
          <a:p>
            <a:fld id="{B47765B7-45A0-42D1-80A3-E2D2285727AA}" type="datetimeFigureOut">
              <a:rPr lang="tr-TR" smtClean="0"/>
              <a:t>28.02.2017</a:t>
            </a:fld>
            <a:endParaRPr lang="tr-TR"/>
          </a:p>
        </p:txBody>
      </p:sp>
      <p:sp>
        <p:nvSpPr>
          <p:cNvPr id="5" name="Footer Placeholder 4"/>
          <p:cNvSpPr>
            <a:spLocks noGrp="1"/>
          </p:cNvSpPr>
          <p:nvPr>
            <p:ph type="ftr" sz="quarter" idx="11"/>
          </p:nvPr>
        </p:nvSpPr>
        <p:spPr/>
        <p:txBody>
          <a:bodyPr/>
          <a:lstStyle>
            <a:lvl1pPr>
              <a:defRPr sz="1200"/>
            </a:lvl1pPr>
          </a:lstStyle>
          <a:p>
            <a:endParaRPr lang="tr-TR"/>
          </a:p>
        </p:txBody>
      </p:sp>
      <p:sp>
        <p:nvSpPr>
          <p:cNvPr id="6" name="Slide Number Placeholder 5"/>
          <p:cNvSpPr>
            <a:spLocks noGrp="1"/>
          </p:cNvSpPr>
          <p:nvPr>
            <p:ph type="sldNum" sz="quarter" idx="12"/>
          </p:nvPr>
        </p:nvSpPr>
        <p:spPr/>
        <p:txBody>
          <a:bodyPr/>
          <a:lstStyle/>
          <a:p>
            <a:fld id="{11454E6C-8734-4EA5-9BBE-8F4EE8DB2DD4}" type="slidenum">
              <a:rPr lang="tr-TR" smtClean="0"/>
              <a:t>‹#›</a:t>
            </a:fld>
            <a:endParaRPr lang="tr-TR"/>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61448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tr-TR"/>
              <a:t>Asıl başlık stili için tıklayın</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47765B7-45A0-42D1-80A3-E2D2285727AA}" type="datetimeFigureOut">
              <a:rPr lang="tr-TR" smtClean="0"/>
              <a:t>28.02.2017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454E6C-8734-4EA5-9BBE-8F4EE8DB2DD4}"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774539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tr-TR"/>
              <a:t>Asıl başlık stili için tıklayın</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47765B7-45A0-42D1-80A3-E2D2285727AA}" type="datetimeFigureOut">
              <a:rPr lang="tr-TR" smtClean="0"/>
              <a:t>28.02.2017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454E6C-8734-4EA5-9BBE-8F4EE8DB2DD4}"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984720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29166" y="2974448"/>
            <a:ext cx="4645152" cy="2493876"/>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094337" y="2971669"/>
            <a:ext cx="4645152" cy="248719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47765B7-45A0-42D1-80A3-E2D2285727AA}" type="datetimeFigureOut">
              <a:rPr lang="tr-TR" smtClean="0"/>
              <a:t>28.02.2017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454E6C-8734-4EA5-9BBE-8F4EE8DB2DD4}" type="slidenum">
              <a:rPr lang="tr-TR" smtClean="0"/>
              <a:t>‹#›</a:t>
            </a:fld>
            <a:endParaRPr lang="tr-TR"/>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434944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B47765B7-45A0-42D1-80A3-E2D2285727AA}" type="datetimeFigureOut">
              <a:rPr lang="tr-TR" smtClean="0"/>
              <a:t>28.02.2017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454E6C-8734-4EA5-9BBE-8F4EE8DB2DD4}" type="slidenum">
              <a:rPr lang="tr-TR" smtClean="0"/>
              <a:t>‹#›</a:t>
            </a:fld>
            <a:endParaRPr lang="tr-TR"/>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73891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765B7-45A0-42D1-80A3-E2D2285727AA}" type="datetimeFigureOut">
              <a:rPr lang="tr-TR" smtClean="0"/>
              <a:t>28.02.2017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454E6C-8734-4EA5-9BBE-8F4EE8DB2DD4}" type="slidenum">
              <a:rPr lang="tr-TR" smtClean="0"/>
              <a:t>‹#›</a:t>
            </a:fld>
            <a:endParaRPr lang="tr-TR"/>
          </a:p>
        </p:txBody>
      </p:sp>
    </p:spTree>
    <p:extLst>
      <p:ext uri="{BB962C8B-B14F-4D97-AF65-F5344CB8AC3E}">
        <p14:creationId xmlns:p14="http://schemas.microsoft.com/office/powerpoint/2010/main" val="2535436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tr-TR"/>
              <a:t>Asıl başlık stili için tıklayın</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B47765B7-45A0-42D1-80A3-E2D2285727AA}" type="datetimeFigureOut">
              <a:rPr lang="tr-TR" smtClean="0"/>
              <a:t>28.02.2017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454E6C-8734-4EA5-9BBE-8F4EE8DB2DD4}" type="slidenum">
              <a:rPr lang="tr-TR" smtClean="0"/>
              <a:t>‹#›</a:t>
            </a:fld>
            <a:endParaRPr lang="tr-T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938160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B47765B7-45A0-42D1-80A3-E2D2285727AA}" type="datetimeFigureOut">
              <a:rPr lang="tr-TR" smtClean="0"/>
              <a:t>28.02.2017</a:t>
            </a:fld>
            <a:endParaRPr lang="tr-TR"/>
          </a:p>
        </p:txBody>
      </p:sp>
      <p:sp>
        <p:nvSpPr>
          <p:cNvPr id="6" name="Footer Placeholder 5"/>
          <p:cNvSpPr>
            <a:spLocks noGrp="1"/>
          </p:cNvSpPr>
          <p:nvPr>
            <p:ph type="ftr" sz="quarter" idx="11"/>
          </p:nvPr>
        </p:nvSpPr>
        <p:spPr>
          <a:xfrm>
            <a:off x="1125300" y="318640"/>
            <a:ext cx="4877818" cy="320931"/>
          </a:xfrm>
        </p:spPr>
        <p:txBody>
          <a:bodyPr/>
          <a:lstStyle/>
          <a:p>
            <a:endParaRPr lang="tr-TR"/>
          </a:p>
        </p:txBody>
      </p:sp>
      <p:sp>
        <p:nvSpPr>
          <p:cNvPr id="7" name="Slide Number Placeholder 6"/>
          <p:cNvSpPr>
            <a:spLocks noGrp="1"/>
          </p:cNvSpPr>
          <p:nvPr>
            <p:ph type="sldNum" sz="quarter" idx="12"/>
          </p:nvPr>
        </p:nvSpPr>
        <p:spPr>
          <a:xfrm>
            <a:off x="6176794" y="137408"/>
            <a:ext cx="811019" cy="503578"/>
          </a:xfrm>
        </p:spPr>
        <p:txBody>
          <a:bodyPr/>
          <a:lstStyle/>
          <a:p>
            <a:fld id="{11454E6C-8734-4EA5-9BBE-8F4EE8DB2DD4}" type="slidenum">
              <a:rPr lang="tr-TR" smtClean="0"/>
              <a:t>‹#›</a:t>
            </a:fld>
            <a:endParaRPr lang="tr-TR"/>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398528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47765B7-45A0-42D1-80A3-E2D2285727AA}" type="datetimeFigureOut">
              <a:rPr lang="tr-TR" smtClean="0"/>
              <a:t>28.02.2017</a:t>
            </a:fld>
            <a:endParaRPr lang="tr-TR"/>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11454E6C-8734-4EA5-9BBE-8F4EE8DB2DD4}" type="slidenum">
              <a:rPr lang="tr-TR" smtClean="0"/>
              <a:t>‹#›</a:t>
            </a:fld>
            <a:endParaRPr lang="tr-TR"/>
          </a:p>
        </p:txBody>
      </p:sp>
    </p:spTree>
    <p:extLst>
      <p:ext uri="{BB962C8B-B14F-4D97-AF65-F5344CB8AC3E}">
        <p14:creationId xmlns:p14="http://schemas.microsoft.com/office/powerpoint/2010/main" val="395334697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a:xfrm>
            <a:off x="1712844" y="4466742"/>
            <a:ext cx="9144000" cy="1655762"/>
          </a:xfrm>
        </p:spPr>
        <p:txBody>
          <a:bodyPr>
            <a:normAutofit/>
          </a:bodyPr>
          <a:lstStyle/>
          <a:p>
            <a:pPr algn="r"/>
            <a:r>
              <a:rPr lang="tr-TR" dirty="0"/>
              <a:t>Dr. Esranur Akbulut</a:t>
            </a:r>
          </a:p>
          <a:p>
            <a:pPr algn="r"/>
            <a:r>
              <a:rPr lang="tr-TR" dirty="0"/>
              <a:t>KTÜ Aile Hekimliği AD</a:t>
            </a:r>
          </a:p>
          <a:p>
            <a:pPr algn="r"/>
            <a:r>
              <a:rPr lang="tr-TR" dirty="0"/>
              <a:t>28.02.2017</a:t>
            </a: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2844" y="1014207"/>
            <a:ext cx="8220383" cy="3169865"/>
          </a:xfrm>
          <a:prstGeom prst="rect">
            <a:avLst/>
          </a:prstGeom>
        </p:spPr>
      </p:pic>
    </p:spTree>
    <p:extLst>
      <p:ext uri="{BB962C8B-B14F-4D97-AF65-F5344CB8AC3E}">
        <p14:creationId xmlns:p14="http://schemas.microsoft.com/office/powerpoint/2010/main" val="2999562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Klasik veya yeni jenerasyon </a:t>
            </a:r>
            <a:r>
              <a:rPr lang="tr-TR" dirty="0" err="1"/>
              <a:t>antihistaminiklerin</a:t>
            </a:r>
            <a:r>
              <a:rPr lang="tr-TR" dirty="0"/>
              <a:t> </a:t>
            </a:r>
            <a:r>
              <a:rPr lang="tr-TR" dirty="0" err="1"/>
              <a:t>herbirinin</a:t>
            </a:r>
            <a:r>
              <a:rPr lang="tr-TR" dirty="0"/>
              <a:t> tedavisi, bir ay boyunca düzenli olarak günde bir kez gerçekleştirildi ve ay sonunda hastalar ESS, PSQI, VDAS, POMS ve UKU ölçeği ile değerlendirildi.</a:t>
            </a:r>
          </a:p>
          <a:p>
            <a:pPr lvl="1"/>
            <a:r>
              <a:rPr lang="tr-TR" dirty="0"/>
              <a:t>15 hastaya günde 3 defa 22.7 mg </a:t>
            </a:r>
            <a:r>
              <a:rPr lang="tr-TR" dirty="0" err="1"/>
              <a:t>feniramin</a:t>
            </a:r>
            <a:r>
              <a:rPr lang="tr-TR" dirty="0"/>
              <a:t> </a:t>
            </a:r>
            <a:r>
              <a:rPr lang="tr-TR" dirty="0" err="1"/>
              <a:t>maleat</a:t>
            </a:r>
            <a:r>
              <a:rPr lang="tr-TR" dirty="0"/>
              <a:t>,</a:t>
            </a:r>
          </a:p>
          <a:p>
            <a:pPr lvl="1"/>
            <a:r>
              <a:rPr lang="tr-TR" dirty="0"/>
              <a:t>16 hastaya </a:t>
            </a:r>
            <a:r>
              <a:rPr lang="tr-TR" dirty="0" err="1"/>
              <a:t>hidroksizin</a:t>
            </a:r>
            <a:r>
              <a:rPr lang="tr-TR" dirty="0"/>
              <a:t> 25 mg / gün</a:t>
            </a:r>
          </a:p>
          <a:p>
            <a:pPr lvl="1"/>
            <a:r>
              <a:rPr lang="tr-TR" dirty="0"/>
              <a:t>15 hastaya </a:t>
            </a:r>
            <a:r>
              <a:rPr lang="tr-TR" dirty="0" err="1"/>
              <a:t>setirizin</a:t>
            </a:r>
            <a:r>
              <a:rPr lang="tr-TR" dirty="0"/>
              <a:t> 10 mg / gün</a:t>
            </a:r>
          </a:p>
          <a:p>
            <a:pPr lvl="1"/>
            <a:r>
              <a:rPr lang="tr-TR" dirty="0"/>
              <a:t>15 hastaya </a:t>
            </a:r>
            <a:r>
              <a:rPr lang="tr-TR" dirty="0" err="1"/>
              <a:t>desloratadin</a:t>
            </a:r>
            <a:r>
              <a:rPr lang="tr-TR" dirty="0"/>
              <a:t> 5 mg / gün</a:t>
            </a:r>
          </a:p>
          <a:p>
            <a:pPr lvl="1"/>
            <a:r>
              <a:rPr lang="tr-TR" dirty="0"/>
              <a:t>15 hastaya </a:t>
            </a:r>
            <a:r>
              <a:rPr lang="tr-TR" dirty="0" err="1"/>
              <a:t>levosetirizin</a:t>
            </a:r>
            <a:r>
              <a:rPr lang="tr-TR" dirty="0"/>
              <a:t> 5 mg / gün</a:t>
            </a:r>
          </a:p>
          <a:p>
            <a:pPr lvl="1"/>
            <a:r>
              <a:rPr lang="tr-TR" dirty="0"/>
              <a:t>16 hastaya </a:t>
            </a:r>
            <a:r>
              <a:rPr lang="tr-TR" dirty="0" err="1"/>
              <a:t>rupatadin</a:t>
            </a:r>
            <a:r>
              <a:rPr lang="tr-TR" dirty="0"/>
              <a:t> 10 mg/gün   şeklinde tedavi verildi.</a:t>
            </a:r>
          </a:p>
          <a:p>
            <a:endParaRPr lang="tr-TR" dirty="0"/>
          </a:p>
          <a:p>
            <a:endParaRPr lang="tr-TR" dirty="0"/>
          </a:p>
        </p:txBody>
      </p:sp>
    </p:spTree>
    <p:extLst>
      <p:ext uri="{BB962C8B-B14F-4D97-AF65-F5344CB8AC3E}">
        <p14:creationId xmlns:p14="http://schemas.microsoft.com/office/powerpoint/2010/main" val="1434311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6" name="İçerik Yer Tutucusu 5"/>
          <p:cNvSpPr>
            <a:spLocks noGrp="1"/>
          </p:cNvSpPr>
          <p:nvPr>
            <p:ph idx="1"/>
          </p:nvPr>
        </p:nvSpPr>
        <p:spPr/>
        <p:txBody>
          <a:bodyPr>
            <a:normAutofit/>
          </a:bodyPr>
          <a:lstStyle/>
          <a:p>
            <a:r>
              <a:rPr lang="tr-TR" b="1" dirty="0"/>
              <a:t>Pittsburgh uyku kalitesi endeksi (PSQI): </a:t>
            </a:r>
            <a:r>
              <a:rPr lang="tr-TR" dirty="0"/>
              <a:t>1 aylık dönemde uyku kalitesini ve rahatsızlıklarını değerlendiren bir ölçek. Öznel uyku kalitesi, uyku gecikmesi, uyku süresi, alışılagelmiş uyku etkinliği, uyku bozuklukları, uyku için ilaç kullanımı ve gündüz işlev bozukluğunu değerlendirir. PSQI skoru &gt;5  zayıf uyku kalitesinin hassas ve spesifik bir ölçümü olarak kabul edilir.</a:t>
            </a:r>
            <a:br>
              <a:rPr lang="tr-TR" dirty="0"/>
            </a:br>
            <a:endParaRPr lang="tr-TR" dirty="0"/>
          </a:p>
        </p:txBody>
      </p:sp>
    </p:spTree>
    <p:extLst>
      <p:ext uri="{BB962C8B-B14F-4D97-AF65-F5344CB8AC3E}">
        <p14:creationId xmlns:p14="http://schemas.microsoft.com/office/powerpoint/2010/main" val="1959351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The</a:t>
            </a:r>
            <a:r>
              <a:rPr lang="tr-TR" b="1" dirty="0"/>
              <a:t> Van </a:t>
            </a:r>
            <a:r>
              <a:rPr lang="tr-TR" b="1" dirty="0" err="1"/>
              <a:t>Dream</a:t>
            </a:r>
            <a:r>
              <a:rPr lang="tr-TR" b="1" dirty="0"/>
              <a:t> </a:t>
            </a:r>
            <a:r>
              <a:rPr lang="tr-TR" b="1" dirty="0" err="1"/>
              <a:t>Anxiety</a:t>
            </a:r>
            <a:r>
              <a:rPr lang="tr-TR" b="1" dirty="0"/>
              <a:t> </a:t>
            </a:r>
            <a:r>
              <a:rPr lang="tr-TR" b="1" dirty="0" err="1"/>
              <a:t>Scale</a:t>
            </a:r>
            <a:r>
              <a:rPr lang="tr-TR" b="1" dirty="0"/>
              <a:t> (VDAS)</a:t>
            </a:r>
            <a:r>
              <a:rPr lang="tr-TR" dirty="0"/>
              <a:t>: Son bir ayda kabus gören hastalarda kabus frekansı ve rüya </a:t>
            </a:r>
            <a:r>
              <a:rPr lang="tr-TR" dirty="0" err="1"/>
              <a:t>anksiyete</a:t>
            </a:r>
            <a:r>
              <a:rPr lang="tr-TR" dirty="0"/>
              <a:t> tedavisi yanıtını değerlendirir. </a:t>
            </a:r>
          </a:p>
          <a:p>
            <a:r>
              <a:rPr lang="tr-TR" b="1" dirty="0" err="1"/>
              <a:t>Epworth</a:t>
            </a:r>
            <a:r>
              <a:rPr lang="tr-TR" b="1" dirty="0"/>
              <a:t> Uykululuk Ölçeği (ESS):</a:t>
            </a:r>
            <a:r>
              <a:rPr lang="tr-TR" dirty="0"/>
              <a:t> Uyku hali semptomlarını değerlendirmek için kullanılan 8 soruluk bir ölçek. Hastaların hastalığı çözme olasılığını değerlendirmeleri istenir. &gt;10 puan aşırı uyku halini işaret etmektedir.</a:t>
            </a:r>
          </a:p>
          <a:p>
            <a:r>
              <a:rPr lang="tr-TR" b="1" dirty="0"/>
              <a:t>Duygu Durum Profili (POMS): </a:t>
            </a:r>
            <a:r>
              <a:rPr lang="tr-TR" dirty="0"/>
              <a:t>Gerginlik kaygısı, depresyon-moral bozukluğu, öfkeli tutum, yorulma-atalet, canlılık aktivitesi ve </a:t>
            </a:r>
            <a:r>
              <a:rPr lang="tr-TR" dirty="0" err="1"/>
              <a:t>konfüzyon</a:t>
            </a:r>
            <a:r>
              <a:rPr lang="tr-TR" dirty="0"/>
              <a:t>-şaşkınlık olarak 6 alt ölçekten oluşan ölçek.</a:t>
            </a:r>
          </a:p>
          <a:p>
            <a:endParaRPr lang="tr-TR" dirty="0"/>
          </a:p>
        </p:txBody>
      </p:sp>
    </p:spTree>
    <p:extLst>
      <p:ext uri="{BB962C8B-B14F-4D97-AF65-F5344CB8AC3E}">
        <p14:creationId xmlns:p14="http://schemas.microsoft.com/office/powerpoint/2010/main" val="25517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a:t>Antihistaminik</a:t>
            </a:r>
            <a:r>
              <a:rPr lang="tr-TR" dirty="0"/>
              <a:t> ilaçların yan etkilerinin değerlendirilmesi için UKU ölçeğinin Türkçe versiyonu kullanıldı.</a:t>
            </a:r>
            <a:endParaRPr lang="tr-TR" dirty="0"/>
          </a:p>
          <a:p>
            <a:r>
              <a:rPr lang="tr-TR" dirty="0"/>
              <a:t>POMS alt ölçek puanlarındaki zamansal değişiklikler tedavi öncesi, tedavinin 1. günü ve tedaviden bir ay sonra olmak üzere üç zaman diliminde değerlendirildi.</a:t>
            </a:r>
          </a:p>
          <a:p>
            <a:r>
              <a:rPr lang="tr-TR" dirty="0"/>
              <a:t> Klasik ve yeni nesil </a:t>
            </a:r>
            <a:r>
              <a:rPr lang="tr-TR" dirty="0" err="1"/>
              <a:t>antihistaminikler</a:t>
            </a:r>
            <a:r>
              <a:rPr lang="tr-TR" dirty="0"/>
              <a:t> arasındaki karşılaştırmalar POMS alt ölçekleri, PSQI, ESS ve VDAS skorlarının değerlendirilmesi ile tek yönlü ANOVA modelleri kullanılarak hesaplandı. İstatistiksel anlamlılık eşiği  p&lt;0.05'de tutulmuştur.</a:t>
            </a:r>
          </a:p>
        </p:txBody>
      </p:sp>
    </p:spTree>
    <p:extLst>
      <p:ext uri="{BB962C8B-B14F-4D97-AF65-F5344CB8AC3E}">
        <p14:creationId xmlns:p14="http://schemas.microsoft.com/office/powerpoint/2010/main" val="355716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TARTIŞMA</a:t>
            </a:r>
          </a:p>
        </p:txBody>
      </p:sp>
      <p:sp>
        <p:nvSpPr>
          <p:cNvPr id="3" name="İçerik Yer Tutucusu 2"/>
          <p:cNvSpPr>
            <a:spLocks noGrp="1"/>
          </p:cNvSpPr>
          <p:nvPr>
            <p:ph idx="1"/>
          </p:nvPr>
        </p:nvSpPr>
        <p:spPr/>
        <p:txBody>
          <a:bodyPr/>
          <a:lstStyle/>
          <a:p>
            <a:r>
              <a:rPr lang="tr-TR" dirty="0"/>
              <a:t>Çalışma 61 (% 66.3) kadın ve 31 (% 33.7) erkek 92 hasta ile yapıldı.</a:t>
            </a:r>
          </a:p>
          <a:p>
            <a:r>
              <a:rPr lang="tr-TR" dirty="0"/>
              <a:t>31 hastaya klasik </a:t>
            </a:r>
            <a:r>
              <a:rPr lang="tr-TR" dirty="0" err="1"/>
              <a:t>antihistaminik</a:t>
            </a:r>
            <a:r>
              <a:rPr lang="tr-TR" dirty="0"/>
              <a:t> ilaç tedavisi, 61 hastaya yeni nesil </a:t>
            </a:r>
            <a:r>
              <a:rPr lang="tr-TR" dirty="0" err="1"/>
              <a:t>antihistaminik</a:t>
            </a:r>
            <a:r>
              <a:rPr lang="tr-TR" dirty="0"/>
              <a:t> ilaç tedavisi uygulandı.</a:t>
            </a:r>
          </a:p>
        </p:txBody>
      </p:sp>
    </p:spTree>
    <p:extLst>
      <p:ext uri="{BB962C8B-B14F-4D97-AF65-F5344CB8AC3E}">
        <p14:creationId xmlns:p14="http://schemas.microsoft.com/office/powerpoint/2010/main" val="940590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b="1" dirty="0"/>
              <a:t>   </a:t>
            </a:r>
            <a:r>
              <a:rPr lang="tr-TR" b="1" dirty="0" err="1"/>
              <a:t>Antihistamin</a:t>
            </a:r>
            <a:r>
              <a:rPr lang="tr-TR" b="1" dirty="0"/>
              <a:t> tedavisi öncesi ve sonrasında uyku özellikleri</a:t>
            </a:r>
          </a:p>
          <a:p>
            <a:r>
              <a:rPr lang="tr-TR" dirty="0"/>
              <a:t>Yeni jenerasyon </a:t>
            </a:r>
            <a:r>
              <a:rPr lang="tr-TR" dirty="0" err="1"/>
              <a:t>antihistaminik</a:t>
            </a:r>
            <a:r>
              <a:rPr lang="tr-TR" dirty="0"/>
              <a:t> ilaçlarda uyku gecikmesi skorları tedaviden 1 ay sonra belirgin bir şekilde azaldı. Her grupta uyku bozuklukları belirgin olarak azaldı.</a:t>
            </a:r>
          </a:p>
          <a:p>
            <a:r>
              <a:rPr lang="tr-TR" dirty="0"/>
              <a:t>Küresel PSQI skorunun 1 ay sonra belirgin bir şekilde azalması iyi uyku kalitesi anlamına geliyordu.</a:t>
            </a:r>
          </a:p>
          <a:p>
            <a:r>
              <a:rPr lang="tr-TR" dirty="0"/>
              <a:t>ESS skorları her iki grupta da 1 ay sonra arttı.</a:t>
            </a:r>
          </a:p>
          <a:p>
            <a:r>
              <a:rPr lang="tr-TR" dirty="0"/>
              <a:t>Her iki grup için de küresel VDAS skorlarında belirgin farklılık yoktu.</a:t>
            </a:r>
          </a:p>
        </p:txBody>
      </p:sp>
    </p:spTree>
    <p:extLst>
      <p:ext uri="{BB962C8B-B14F-4D97-AF65-F5344CB8AC3E}">
        <p14:creationId xmlns:p14="http://schemas.microsoft.com/office/powerpoint/2010/main" val="2844292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63154" y="953324"/>
            <a:ext cx="8679629" cy="4364059"/>
          </a:xfrm>
        </p:spPr>
      </p:pic>
    </p:spTree>
    <p:extLst>
      <p:ext uri="{BB962C8B-B14F-4D97-AF65-F5344CB8AC3E}">
        <p14:creationId xmlns:p14="http://schemas.microsoft.com/office/powerpoint/2010/main" val="120469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buNone/>
            </a:pPr>
            <a:r>
              <a:rPr lang="tr-TR" b="1" dirty="0"/>
              <a:t>  Klasik ve yeni nesil </a:t>
            </a:r>
            <a:r>
              <a:rPr lang="tr-TR" b="1" dirty="0" err="1"/>
              <a:t>antihistaminik</a:t>
            </a:r>
            <a:r>
              <a:rPr lang="tr-TR" b="1" dirty="0"/>
              <a:t> ilaçların uykuya etkileri</a:t>
            </a:r>
          </a:p>
          <a:p>
            <a:r>
              <a:rPr lang="tr-TR" dirty="0"/>
              <a:t>Klasik </a:t>
            </a:r>
            <a:r>
              <a:rPr lang="tr-TR" dirty="0" err="1"/>
              <a:t>antihistaminik</a:t>
            </a:r>
            <a:r>
              <a:rPr lang="tr-TR" dirty="0"/>
              <a:t> ilaçlarla tedavi edilen hastaların PSQI alt ölçek puanlarının, yeni nesil </a:t>
            </a:r>
            <a:r>
              <a:rPr lang="tr-TR" dirty="0" err="1"/>
              <a:t>antihistaminik</a:t>
            </a:r>
            <a:r>
              <a:rPr lang="tr-TR" dirty="0"/>
              <a:t> ilaçlarla tedavi edilen hastaların skorlarından anlamlı olarak farklı olmadığı bulundu.</a:t>
            </a:r>
          </a:p>
          <a:p>
            <a:r>
              <a:rPr lang="tr-TR" dirty="0"/>
              <a:t>ESS skorunda anlamlı farklılık gözlenmedi.</a:t>
            </a:r>
          </a:p>
          <a:p>
            <a:r>
              <a:rPr lang="tr-TR" dirty="0"/>
              <a:t>Yeni nesil ilaçlarla tedavi edilen hastaların rüya </a:t>
            </a:r>
            <a:r>
              <a:rPr lang="tr-TR" dirty="0" err="1"/>
              <a:t>anksiyete</a:t>
            </a:r>
            <a:r>
              <a:rPr lang="tr-TR" dirty="0"/>
              <a:t> skorları, birinci nesil ilaçlarla tedavi edilen hastalarla karşılaştırıldığında belirgin olarak azalmıştır. (p&lt; 0.05)</a:t>
            </a:r>
          </a:p>
        </p:txBody>
      </p:sp>
    </p:spTree>
    <p:extLst>
      <p:ext uri="{BB962C8B-B14F-4D97-AF65-F5344CB8AC3E}">
        <p14:creationId xmlns:p14="http://schemas.microsoft.com/office/powerpoint/2010/main" val="1596855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30270" y="953324"/>
            <a:ext cx="9651363" cy="4746436"/>
          </a:xfrm>
        </p:spPr>
      </p:pic>
    </p:spTree>
    <p:extLst>
      <p:ext uri="{BB962C8B-B14F-4D97-AF65-F5344CB8AC3E}">
        <p14:creationId xmlns:p14="http://schemas.microsoft.com/office/powerpoint/2010/main" val="2193618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30270" y="2171769"/>
            <a:ext cx="9603275" cy="3294576"/>
          </a:xfrm>
        </p:spPr>
        <p:txBody>
          <a:bodyPr>
            <a:normAutofit lnSpcReduction="10000"/>
          </a:bodyPr>
          <a:lstStyle/>
          <a:p>
            <a:pPr marL="0" indent="0">
              <a:buNone/>
            </a:pPr>
            <a:r>
              <a:rPr lang="tr-TR" b="1" dirty="0"/>
              <a:t>   Duygu durum profili üzerine etkileri </a:t>
            </a:r>
          </a:p>
          <a:p>
            <a:r>
              <a:rPr lang="tr-TR" dirty="0"/>
              <a:t>Tedavi öncesi, tedavinin 1. günü ve </a:t>
            </a:r>
            <a:r>
              <a:rPr lang="tr-TR" dirty="0" err="1"/>
              <a:t>teaviden</a:t>
            </a:r>
            <a:r>
              <a:rPr lang="tr-TR" dirty="0"/>
              <a:t> 1 ay sonra </a:t>
            </a:r>
            <a:r>
              <a:rPr lang="tr-TR" dirty="0" err="1"/>
              <a:t>POMS'teki</a:t>
            </a:r>
            <a:r>
              <a:rPr lang="tr-TR" dirty="0"/>
              <a:t> zamansal değişiklikler değerlendirildi.</a:t>
            </a:r>
          </a:p>
          <a:p>
            <a:r>
              <a:rPr lang="tr-TR" dirty="0"/>
              <a:t>1 ay sonra  hastaların POMS, PSQI, ESS, VDAS ve UKU skorları, altı </a:t>
            </a:r>
            <a:r>
              <a:rPr lang="tr-TR" dirty="0" err="1"/>
              <a:t>antihistaminik</a:t>
            </a:r>
            <a:r>
              <a:rPr lang="tr-TR" dirty="0"/>
              <a:t> ilaç arasında karşılaştırıldı.</a:t>
            </a:r>
          </a:p>
          <a:p>
            <a:pPr lvl="1"/>
            <a:r>
              <a:rPr lang="tr-TR" dirty="0"/>
              <a:t>Depresyon-çökkün </a:t>
            </a:r>
            <a:r>
              <a:rPr lang="tr-TR" dirty="0" err="1"/>
              <a:t>duygudurum</a:t>
            </a:r>
            <a:r>
              <a:rPr lang="tr-TR" dirty="0"/>
              <a:t> p&lt;0.05</a:t>
            </a:r>
          </a:p>
          <a:p>
            <a:pPr lvl="1"/>
            <a:r>
              <a:rPr lang="tr-TR" dirty="0"/>
              <a:t>Gerginlik-</a:t>
            </a:r>
            <a:r>
              <a:rPr lang="tr-TR" dirty="0" err="1"/>
              <a:t>anksiyete</a:t>
            </a:r>
            <a:r>
              <a:rPr lang="tr-TR" dirty="0"/>
              <a:t> p&lt;0.05	</a:t>
            </a:r>
          </a:p>
          <a:p>
            <a:pPr lvl="1"/>
            <a:r>
              <a:rPr lang="tr-TR" dirty="0"/>
              <a:t>Yorgunluk- atalet p&lt;0.05   anlamlı bulunmuştur.</a:t>
            </a:r>
          </a:p>
        </p:txBody>
      </p:sp>
    </p:spTree>
    <p:extLst>
      <p:ext uri="{BB962C8B-B14F-4D97-AF65-F5344CB8AC3E}">
        <p14:creationId xmlns:p14="http://schemas.microsoft.com/office/powerpoint/2010/main" val="1536861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GİRİŞ</a:t>
            </a:r>
          </a:p>
        </p:txBody>
      </p:sp>
      <p:sp>
        <p:nvSpPr>
          <p:cNvPr id="3" name="İçerik Yer Tutucusu 2"/>
          <p:cNvSpPr>
            <a:spLocks noGrp="1"/>
          </p:cNvSpPr>
          <p:nvPr>
            <p:ph idx="1"/>
          </p:nvPr>
        </p:nvSpPr>
        <p:spPr/>
        <p:txBody>
          <a:bodyPr>
            <a:normAutofit/>
          </a:bodyPr>
          <a:lstStyle/>
          <a:p>
            <a:r>
              <a:rPr lang="tr-TR" dirty="0" err="1"/>
              <a:t>Histamin</a:t>
            </a:r>
            <a:r>
              <a:rPr lang="tr-TR" dirty="0"/>
              <a:t>, pek çok rahatsızlıkta kaşıntının ana </a:t>
            </a:r>
            <a:r>
              <a:rPr lang="tr-TR" dirty="0" err="1"/>
              <a:t>mediyatörüdür</a:t>
            </a:r>
            <a:r>
              <a:rPr lang="tr-TR" dirty="0"/>
              <a:t>.</a:t>
            </a:r>
          </a:p>
          <a:p>
            <a:r>
              <a:rPr lang="tr-TR" dirty="0"/>
              <a:t>6 haftadan uzun süren kronik kaşıntı  tedaviyi zorlaştırmakta ve hastanın yaşam kalitesini etkilemektedir.</a:t>
            </a:r>
          </a:p>
          <a:p>
            <a:r>
              <a:rPr lang="tr-TR" dirty="0"/>
              <a:t>Esas olarak kaşıntı tedavisinde kullanılan klasik ve yeni kuşak </a:t>
            </a:r>
            <a:r>
              <a:rPr lang="tr-TR" dirty="0" err="1"/>
              <a:t>antihistaminikler</a:t>
            </a:r>
            <a:r>
              <a:rPr lang="tr-TR" dirty="0"/>
              <a:t> eşit derecede etkilidir.</a:t>
            </a:r>
          </a:p>
          <a:p>
            <a:endParaRPr lang="tr-TR" dirty="0"/>
          </a:p>
        </p:txBody>
      </p:sp>
    </p:spTree>
    <p:extLst>
      <p:ext uri="{BB962C8B-B14F-4D97-AF65-F5344CB8AC3E}">
        <p14:creationId xmlns:p14="http://schemas.microsoft.com/office/powerpoint/2010/main" val="2229030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Setirizin</a:t>
            </a:r>
            <a:r>
              <a:rPr lang="tr-TR" dirty="0"/>
              <a:t> tedavisi alan hastalar depresyon-moral bozukluğu alt ölçeğinde;  </a:t>
            </a:r>
            <a:r>
              <a:rPr lang="tr-TR" dirty="0" err="1"/>
              <a:t>desloratadin</a:t>
            </a:r>
            <a:r>
              <a:rPr lang="tr-TR" dirty="0"/>
              <a:t>, </a:t>
            </a:r>
            <a:r>
              <a:rPr lang="tr-TR" dirty="0" err="1"/>
              <a:t>levosetirizin</a:t>
            </a:r>
            <a:r>
              <a:rPr lang="tr-TR" dirty="0"/>
              <a:t> ve </a:t>
            </a:r>
            <a:r>
              <a:rPr lang="tr-TR" dirty="0" err="1"/>
              <a:t>rupatadin</a:t>
            </a:r>
            <a:r>
              <a:rPr lang="tr-TR" dirty="0"/>
              <a:t> tedavisi alanlara göre yüksek puanlar aldığını bildirmişlerdir.</a:t>
            </a:r>
          </a:p>
          <a:p>
            <a:r>
              <a:rPr lang="tr-TR" dirty="0" err="1"/>
              <a:t>Feniramin</a:t>
            </a:r>
            <a:r>
              <a:rPr lang="tr-TR" dirty="0"/>
              <a:t> </a:t>
            </a:r>
            <a:r>
              <a:rPr lang="tr-TR" dirty="0" err="1"/>
              <a:t>maleat</a:t>
            </a:r>
            <a:r>
              <a:rPr lang="tr-TR" dirty="0"/>
              <a:t>, </a:t>
            </a:r>
            <a:r>
              <a:rPr lang="tr-TR" dirty="0" err="1"/>
              <a:t>hidroksizin</a:t>
            </a:r>
            <a:r>
              <a:rPr lang="tr-TR" dirty="0"/>
              <a:t> ve </a:t>
            </a:r>
            <a:r>
              <a:rPr lang="tr-TR" dirty="0" err="1"/>
              <a:t>setirizin</a:t>
            </a:r>
            <a:r>
              <a:rPr lang="tr-TR" dirty="0"/>
              <a:t> tedavileri arasındaki farklılıklar anlamlı değildi.</a:t>
            </a:r>
          </a:p>
          <a:p>
            <a:r>
              <a:rPr lang="tr-TR" dirty="0" err="1"/>
              <a:t>Setirizin</a:t>
            </a:r>
            <a:r>
              <a:rPr lang="tr-TR" dirty="0"/>
              <a:t> tedavisi alan hastalar, gerginlik-kaygı alt ölçeğinde; </a:t>
            </a:r>
            <a:r>
              <a:rPr lang="tr-TR" dirty="0" err="1"/>
              <a:t>desloratadin</a:t>
            </a:r>
            <a:r>
              <a:rPr lang="tr-TR" dirty="0"/>
              <a:t>, </a:t>
            </a:r>
            <a:r>
              <a:rPr lang="tr-TR" dirty="0" err="1"/>
              <a:t>levosetirizin</a:t>
            </a:r>
            <a:r>
              <a:rPr lang="tr-TR" dirty="0"/>
              <a:t>, </a:t>
            </a:r>
            <a:r>
              <a:rPr lang="tr-TR" dirty="0" err="1"/>
              <a:t>rupatadin</a:t>
            </a:r>
            <a:r>
              <a:rPr lang="tr-TR" dirty="0"/>
              <a:t> ve </a:t>
            </a:r>
            <a:r>
              <a:rPr lang="tr-TR" dirty="0" err="1"/>
              <a:t>feniramin</a:t>
            </a:r>
            <a:r>
              <a:rPr lang="tr-TR" dirty="0"/>
              <a:t> tedavisi alan hastalardan daha yüksek puanlar aldığını bildirdiler.</a:t>
            </a:r>
          </a:p>
        </p:txBody>
      </p:sp>
    </p:spTree>
    <p:extLst>
      <p:ext uri="{BB962C8B-B14F-4D97-AF65-F5344CB8AC3E}">
        <p14:creationId xmlns:p14="http://schemas.microsoft.com/office/powerpoint/2010/main" val="877166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endParaRPr lang="tr-TR" dirty="0"/>
          </a:p>
          <a:p>
            <a:endParaRPr lang="tr-TR" dirty="0"/>
          </a:p>
          <a:p>
            <a:endParaRPr lang="tr-TR" dirty="0"/>
          </a:p>
          <a:p>
            <a:endParaRPr lang="tr-TR" dirty="0"/>
          </a:p>
          <a:p>
            <a:endParaRPr lang="tr-TR" dirty="0"/>
          </a:p>
          <a:p>
            <a:endParaRPr lang="tr-TR" dirty="0"/>
          </a:p>
          <a:p>
            <a:endParaRPr lang="tr-TR" sz="1600" b="1" dirty="0"/>
          </a:p>
          <a:p>
            <a:endParaRPr lang="tr-TR" sz="1600" b="1" dirty="0"/>
          </a:p>
          <a:p>
            <a:r>
              <a:rPr lang="tr-TR" sz="1800" b="1" dirty="0" err="1"/>
              <a:t>Hidroksizin</a:t>
            </a:r>
            <a:r>
              <a:rPr lang="tr-TR" sz="1800" b="1" dirty="0"/>
              <a:t> ve </a:t>
            </a:r>
            <a:r>
              <a:rPr lang="tr-TR" sz="1800" b="1" dirty="0" err="1"/>
              <a:t>setirizin</a:t>
            </a:r>
            <a:r>
              <a:rPr lang="tr-TR" sz="1800" b="1" dirty="0"/>
              <a:t> tedavileri arasındaki fark anlamlı değildi.</a:t>
            </a:r>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4107" y="953324"/>
            <a:ext cx="7975600" cy="4069183"/>
          </a:xfrm>
          <a:prstGeom prst="rect">
            <a:avLst/>
          </a:prstGeom>
        </p:spPr>
      </p:pic>
    </p:spTree>
    <p:extLst>
      <p:ext uri="{BB962C8B-B14F-4D97-AF65-F5344CB8AC3E}">
        <p14:creationId xmlns:p14="http://schemas.microsoft.com/office/powerpoint/2010/main" val="22002068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Son olarak, </a:t>
            </a:r>
            <a:r>
              <a:rPr lang="tr-TR" dirty="0" err="1"/>
              <a:t>setirizin</a:t>
            </a:r>
            <a:r>
              <a:rPr lang="tr-TR" dirty="0"/>
              <a:t> ve </a:t>
            </a:r>
            <a:r>
              <a:rPr lang="tr-TR" dirty="0" err="1"/>
              <a:t>hidroksizin</a:t>
            </a:r>
            <a:r>
              <a:rPr lang="tr-TR" dirty="0"/>
              <a:t> tedavisi alan hastalar, </a:t>
            </a:r>
            <a:r>
              <a:rPr lang="tr-TR" dirty="0" err="1"/>
              <a:t>desloratadin</a:t>
            </a:r>
            <a:r>
              <a:rPr lang="tr-TR" dirty="0"/>
              <a:t>, </a:t>
            </a:r>
            <a:r>
              <a:rPr lang="tr-TR" dirty="0" err="1"/>
              <a:t>levosetirizin</a:t>
            </a:r>
            <a:r>
              <a:rPr lang="tr-TR" dirty="0"/>
              <a:t>, </a:t>
            </a:r>
            <a:r>
              <a:rPr lang="tr-TR" dirty="0" err="1"/>
              <a:t>rupatadin</a:t>
            </a:r>
            <a:r>
              <a:rPr lang="tr-TR" dirty="0"/>
              <a:t> ve </a:t>
            </a:r>
            <a:r>
              <a:rPr lang="tr-TR" dirty="0" err="1"/>
              <a:t>feniramin</a:t>
            </a:r>
            <a:r>
              <a:rPr lang="tr-TR" dirty="0"/>
              <a:t> tedavisi alan ayaktan hastalara göre yorgunluk atağı alt ölçeğinde daha yüksek skorlar bildirdiler.</a:t>
            </a:r>
          </a:p>
          <a:p>
            <a:r>
              <a:rPr lang="tr-TR" dirty="0"/>
              <a:t>UKU skoru </a:t>
            </a:r>
            <a:r>
              <a:rPr lang="tr-TR" dirty="0" err="1"/>
              <a:t>feniramin</a:t>
            </a:r>
            <a:r>
              <a:rPr lang="tr-TR" dirty="0"/>
              <a:t> alanlarda anlamlı derecede yüksekti (p&lt;0 .05). </a:t>
            </a:r>
          </a:p>
          <a:p>
            <a:r>
              <a:rPr lang="tr-TR" dirty="0"/>
              <a:t>Uyku </a:t>
            </a:r>
            <a:r>
              <a:rPr lang="tr-TR" dirty="0" err="1"/>
              <a:t>latansı</a:t>
            </a:r>
            <a:r>
              <a:rPr lang="tr-TR" dirty="0"/>
              <a:t>, </a:t>
            </a:r>
            <a:r>
              <a:rPr lang="tr-TR" dirty="0" err="1"/>
              <a:t>levosetirizin</a:t>
            </a:r>
            <a:r>
              <a:rPr lang="tr-TR" dirty="0"/>
              <a:t> alanlarda anlamlı derecede düzelmiştir (p&lt;0.05).</a:t>
            </a:r>
          </a:p>
          <a:p>
            <a:r>
              <a:rPr lang="tr-TR" dirty="0" err="1"/>
              <a:t>Rupatadin</a:t>
            </a:r>
            <a:r>
              <a:rPr lang="tr-TR" dirty="0"/>
              <a:t> PSQI skorlarında da anlamlı düzelme sağladı (p&lt;0.05).</a:t>
            </a:r>
          </a:p>
          <a:p>
            <a:r>
              <a:rPr lang="tr-TR" dirty="0"/>
              <a:t>Ayrıca </a:t>
            </a:r>
            <a:r>
              <a:rPr lang="tr-TR" dirty="0" err="1"/>
              <a:t>rupatadin</a:t>
            </a:r>
            <a:r>
              <a:rPr lang="tr-TR" dirty="0"/>
              <a:t> ve </a:t>
            </a:r>
            <a:r>
              <a:rPr lang="tr-TR" dirty="0" err="1"/>
              <a:t>feniramin</a:t>
            </a:r>
            <a:r>
              <a:rPr lang="tr-TR" dirty="0"/>
              <a:t> tedavileri ile gündüz uyku hali belirgin olarak arttı (p &lt;0.05).</a:t>
            </a:r>
          </a:p>
          <a:p>
            <a:endParaRPr lang="tr-TR" dirty="0"/>
          </a:p>
          <a:p>
            <a:endParaRPr lang="tr-TR" dirty="0"/>
          </a:p>
        </p:txBody>
      </p:sp>
    </p:spTree>
    <p:extLst>
      <p:ext uri="{BB962C8B-B14F-4D97-AF65-F5344CB8AC3E}">
        <p14:creationId xmlns:p14="http://schemas.microsoft.com/office/powerpoint/2010/main" val="776588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SONUÇ</a:t>
            </a:r>
          </a:p>
        </p:txBody>
      </p:sp>
      <p:sp>
        <p:nvSpPr>
          <p:cNvPr id="3" name="İçerik Yer Tutucusu 2"/>
          <p:cNvSpPr>
            <a:spLocks noGrp="1"/>
          </p:cNvSpPr>
          <p:nvPr>
            <p:ph idx="1"/>
          </p:nvPr>
        </p:nvSpPr>
        <p:spPr/>
        <p:txBody>
          <a:bodyPr/>
          <a:lstStyle/>
          <a:p>
            <a:r>
              <a:rPr lang="tr-TR" dirty="0"/>
              <a:t>Bu çalışmanın sonuçları, </a:t>
            </a:r>
            <a:r>
              <a:rPr lang="tr-TR" dirty="0" err="1"/>
              <a:t>antihistaminik</a:t>
            </a:r>
            <a:r>
              <a:rPr lang="tr-TR" dirty="0"/>
              <a:t> ilaçların belirgin uyku hali etkileri olduğunu gösterdi.</a:t>
            </a:r>
          </a:p>
          <a:p>
            <a:r>
              <a:rPr lang="tr-TR" dirty="0"/>
              <a:t>PSQI skorlarında bir ay sonra anlamlı bir azalma sağlandı.</a:t>
            </a:r>
          </a:p>
          <a:p>
            <a:r>
              <a:rPr lang="tr-TR" dirty="0"/>
              <a:t>Bulgularımız, her iki </a:t>
            </a:r>
            <a:r>
              <a:rPr lang="tr-TR" dirty="0" err="1"/>
              <a:t>antihistaminik</a:t>
            </a:r>
            <a:r>
              <a:rPr lang="tr-TR" dirty="0"/>
              <a:t> grubun da uyku hali için yüksek risk taşıdığını düşündürmektedir.</a:t>
            </a:r>
          </a:p>
        </p:txBody>
      </p:sp>
    </p:spTree>
    <p:extLst>
      <p:ext uri="{BB962C8B-B14F-4D97-AF65-F5344CB8AC3E}">
        <p14:creationId xmlns:p14="http://schemas.microsoft.com/office/powerpoint/2010/main" val="2864807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Altı ilaç ayrı ayrı karşılaştırıldığında, </a:t>
            </a:r>
            <a:r>
              <a:rPr lang="tr-TR" b="1" dirty="0" err="1"/>
              <a:t>setirizin</a:t>
            </a:r>
            <a:r>
              <a:rPr lang="tr-TR" dirty="0"/>
              <a:t> alan hastaların, </a:t>
            </a:r>
            <a:r>
              <a:rPr lang="tr-TR" dirty="0" err="1"/>
              <a:t>desloratadin</a:t>
            </a:r>
            <a:r>
              <a:rPr lang="tr-TR" dirty="0"/>
              <a:t>, </a:t>
            </a:r>
            <a:r>
              <a:rPr lang="tr-TR" dirty="0" err="1"/>
              <a:t>levosetirizin</a:t>
            </a:r>
            <a:r>
              <a:rPr lang="tr-TR" dirty="0"/>
              <a:t> ve </a:t>
            </a:r>
            <a:r>
              <a:rPr lang="tr-TR" dirty="0" err="1"/>
              <a:t>rupatadin</a:t>
            </a:r>
            <a:r>
              <a:rPr lang="tr-TR" dirty="0"/>
              <a:t> alan hastalara göre depresyon, </a:t>
            </a:r>
            <a:r>
              <a:rPr lang="tr-TR" dirty="0" err="1"/>
              <a:t>anksiyete</a:t>
            </a:r>
            <a:r>
              <a:rPr lang="tr-TR" dirty="0"/>
              <a:t> ve yorgunluk alt ölçeklerinde daha yüksek puanlar aldığını ortaya koymuştur.</a:t>
            </a:r>
          </a:p>
          <a:p>
            <a:r>
              <a:rPr lang="tr-TR" dirty="0"/>
              <a:t>Uyku </a:t>
            </a:r>
            <a:r>
              <a:rPr lang="tr-TR" dirty="0" err="1"/>
              <a:t>latansı</a:t>
            </a:r>
            <a:r>
              <a:rPr lang="tr-TR" dirty="0"/>
              <a:t> </a:t>
            </a:r>
            <a:r>
              <a:rPr lang="tr-TR" b="1" dirty="0" err="1"/>
              <a:t>levosetirizin</a:t>
            </a:r>
            <a:r>
              <a:rPr lang="tr-TR" dirty="0"/>
              <a:t> ile tedavi edilen hastalarda belirgin şekilde düzeldi.</a:t>
            </a:r>
          </a:p>
          <a:p>
            <a:r>
              <a:rPr lang="tr-TR" dirty="0"/>
              <a:t>Gündüz uyku hali </a:t>
            </a:r>
            <a:r>
              <a:rPr lang="tr-TR" b="1" dirty="0" err="1"/>
              <a:t>rupatadin</a:t>
            </a:r>
            <a:r>
              <a:rPr lang="tr-TR" b="1" dirty="0"/>
              <a:t> ve </a:t>
            </a:r>
            <a:r>
              <a:rPr lang="tr-TR" b="1" dirty="0" err="1"/>
              <a:t>feniramin</a:t>
            </a:r>
            <a:r>
              <a:rPr lang="tr-TR" dirty="0"/>
              <a:t> kullananlarda belirgin şekilde görülmüştür.</a:t>
            </a:r>
          </a:p>
          <a:p>
            <a:r>
              <a:rPr lang="tr-TR" dirty="0"/>
              <a:t>UKU puanları </a:t>
            </a:r>
            <a:r>
              <a:rPr lang="tr-TR" b="1" dirty="0" err="1"/>
              <a:t>feniramin</a:t>
            </a:r>
            <a:r>
              <a:rPr lang="tr-TR" dirty="0"/>
              <a:t> alan hastalarda belirgin şekilde yükselmiştir.</a:t>
            </a:r>
          </a:p>
        </p:txBody>
      </p:sp>
    </p:spTree>
    <p:extLst>
      <p:ext uri="{BB962C8B-B14F-4D97-AF65-F5344CB8AC3E}">
        <p14:creationId xmlns:p14="http://schemas.microsoft.com/office/powerpoint/2010/main" val="573293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Kronik </a:t>
            </a:r>
            <a:r>
              <a:rPr lang="tr-TR" dirty="0" err="1"/>
              <a:t>pruriteyi</a:t>
            </a:r>
            <a:r>
              <a:rPr lang="tr-TR" dirty="0"/>
              <a:t> yönetmek için en yaygın yaklaşım, </a:t>
            </a:r>
            <a:r>
              <a:rPr lang="tr-TR" dirty="0" err="1"/>
              <a:t>histamin</a:t>
            </a:r>
            <a:r>
              <a:rPr lang="tr-TR" dirty="0"/>
              <a:t> salınmasını önlemek veya sinirler üzerindeki reseptör bölgelerindeki etkilerini engellemektir. Bu nedenle H1 </a:t>
            </a:r>
            <a:r>
              <a:rPr lang="tr-TR" dirty="0" err="1"/>
              <a:t>antihistaminikler</a:t>
            </a:r>
            <a:r>
              <a:rPr lang="tr-TR" dirty="0"/>
              <a:t> </a:t>
            </a:r>
            <a:r>
              <a:rPr lang="tr-TR" dirty="0" err="1"/>
              <a:t>pruritus</a:t>
            </a:r>
            <a:r>
              <a:rPr lang="tr-TR" dirty="0"/>
              <a:t> tedavisinin temel taşıdır. Klasik ve yeni nesil </a:t>
            </a:r>
            <a:r>
              <a:rPr lang="tr-TR" dirty="0" err="1"/>
              <a:t>antihistaminikler</a:t>
            </a:r>
            <a:r>
              <a:rPr lang="tr-TR" dirty="0"/>
              <a:t> </a:t>
            </a:r>
            <a:r>
              <a:rPr lang="tr-TR" dirty="0" err="1"/>
              <a:t>pruritusun</a:t>
            </a:r>
            <a:r>
              <a:rPr lang="tr-TR" dirty="0"/>
              <a:t> giderilmesi için eşit derecede etkilidir. Yeni nesil </a:t>
            </a:r>
            <a:r>
              <a:rPr lang="tr-TR" dirty="0" err="1"/>
              <a:t>antihistaminikler</a:t>
            </a:r>
            <a:r>
              <a:rPr lang="tr-TR" dirty="0"/>
              <a:t>, kanıtlanmış </a:t>
            </a:r>
            <a:r>
              <a:rPr lang="tr-TR" dirty="0" err="1"/>
              <a:t>efektiflik</a:t>
            </a:r>
            <a:r>
              <a:rPr lang="tr-TR" dirty="0"/>
              <a:t> ve güvenlik profillerinden dolayı kronik </a:t>
            </a:r>
            <a:r>
              <a:rPr lang="tr-TR" dirty="0" err="1"/>
              <a:t>pruritus</a:t>
            </a:r>
            <a:r>
              <a:rPr lang="tr-TR" dirty="0"/>
              <a:t> için ilk seçenek ilaçlar olarak yaygın olarak tercih edilmektedir.</a:t>
            </a:r>
          </a:p>
        </p:txBody>
      </p:sp>
    </p:spTree>
    <p:extLst>
      <p:ext uri="{BB962C8B-B14F-4D97-AF65-F5344CB8AC3E}">
        <p14:creationId xmlns:p14="http://schemas.microsoft.com/office/powerpoint/2010/main" val="23329447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Klorfeniramin</a:t>
            </a:r>
            <a:r>
              <a:rPr lang="tr-TR" dirty="0"/>
              <a:t>, </a:t>
            </a:r>
            <a:r>
              <a:rPr lang="tr-TR" dirty="0" err="1"/>
              <a:t>siproheptadin</a:t>
            </a:r>
            <a:r>
              <a:rPr lang="tr-TR" dirty="0"/>
              <a:t>, </a:t>
            </a:r>
            <a:r>
              <a:rPr lang="tr-TR" dirty="0" err="1"/>
              <a:t>difenhidramin</a:t>
            </a:r>
            <a:r>
              <a:rPr lang="tr-TR" dirty="0"/>
              <a:t> ve </a:t>
            </a:r>
            <a:r>
              <a:rPr lang="tr-TR" dirty="0" err="1"/>
              <a:t>hidroksizin</a:t>
            </a:r>
            <a:r>
              <a:rPr lang="tr-TR" dirty="0"/>
              <a:t> gibi klasik </a:t>
            </a:r>
            <a:r>
              <a:rPr lang="tr-TR" dirty="0" err="1"/>
              <a:t>antihistaminikler</a:t>
            </a:r>
            <a:r>
              <a:rPr lang="tr-TR" dirty="0"/>
              <a:t> sadece H1 reseptörlerine değil aynı zamanda </a:t>
            </a:r>
            <a:r>
              <a:rPr lang="tr-TR" dirty="0" err="1"/>
              <a:t>muskarinik</a:t>
            </a:r>
            <a:r>
              <a:rPr lang="tr-TR" dirty="0"/>
              <a:t>,  alfa-</a:t>
            </a:r>
            <a:r>
              <a:rPr lang="tr-TR" dirty="0" err="1"/>
              <a:t>adrenerjik</a:t>
            </a:r>
            <a:r>
              <a:rPr lang="tr-TR" dirty="0"/>
              <a:t>, </a:t>
            </a:r>
            <a:r>
              <a:rPr lang="tr-TR" dirty="0" err="1"/>
              <a:t>dopamin</a:t>
            </a:r>
            <a:r>
              <a:rPr lang="tr-TR" dirty="0"/>
              <a:t> veya </a:t>
            </a:r>
            <a:r>
              <a:rPr lang="tr-TR" dirty="0" err="1"/>
              <a:t>serotonin</a:t>
            </a:r>
            <a:r>
              <a:rPr lang="tr-TR" dirty="0"/>
              <a:t> reseptörlerine bağlanır ve merkezi bir </a:t>
            </a:r>
            <a:r>
              <a:rPr lang="tr-TR" dirty="0" err="1"/>
              <a:t>sedatif</a:t>
            </a:r>
            <a:r>
              <a:rPr lang="tr-TR" dirty="0"/>
              <a:t> etkiye sahiptir.</a:t>
            </a:r>
          </a:p>
          <a:p>
            <a:r>
              <a:rPr lang="tr-TR" dirty="0" err="1"/>
              <a:t>Setirizin</a:t>
            </a:r>
            <a:r>
              <a:rPr lang="tr-TR" dirty="0"/>
              <a:t>, </a:t>
            </a:r>
            <a:r>
              <a:rPr lang="tr-TR" dirty="0" err="1"/>
              <a:t>levosetirizin</a:t>
            </a:r>
            <a:r>
              <a:rPr lang="tr-TR" dirty="0"/>
              <a:t>, </a:t>
            </a:r>
            <a:r>
              <a:rPr lang="tr-TR" dirty="0" err="1"/>
              <a:t>desloratadin</a:t>
            </a:r>
            <a:r>
              <a:rPr lang="tr-TR" dirty="0"/>
              <a:t>, </a:t>
            </a:r>
            <a:r>
              <a:rPr lang="tr-TR" dirty="0" err="1"/>
              <a:t>feksofenadin</a:t>
            </a:r>
            <a:r>
              <a:rPr lang="tr-TR" dirty="0"/>
              <a:t> ve </a:t>
            </a:r>
            <a:r>
              <a:rPr lang="tr-TR" dirty="0" err="1"/>
              <a:t>loratadin</a:t>
            </a:r>
            <a:r>
              <a:rPr lang="tr-TR" dirty="0"/>
              <a:t> gibi yeni jenerasyon </a:t>
            </a:r>
            <a:r>
              <a:rPr lang="tr-TR" dirty="0" err="1"/>
              <a:t>antihistaminikler</a:t>
            </a:r>
            <a:r>
              <a:rPr lang="tr-TR" dirty="0"/>
              <a:t>, </a:t>
            </a:r>
            <a:r>
              <a:rPr lang="tr-TR" dirty="0" err="1"/>
              <a:t>histaminik</a:t>
            </a:r>
            <a:r>
              <a:rPr lang="tr-TR" dirty="0"/>
              <a:t> olmayan reseptörler üzerinde daha az bir aktiviteye, daha az yan etkiye ve ilk nesillere kıyasla daha uzun bir etki süresine sahiptir.</a:t>
            </a:r>
          </a:p>
        </p:txBody>
      </p:sp>
    </p:spTree>
    <p:extLst>
      <p:ext uri="{BB962C8B-B14F-4D97-AF65-F5344CB8AC3E}">
        <p14:creationId xmlns:p14="http://schemas.microsoft.com/office/powerpoint/2010/main" val="754042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Çalışmanın sonuçlarına göre, yan etkiler açısından gruplar arasında bir farklılık yoktu. Ruh halini etkileyen klasik ve yeni nesil </a:t>
            </a:r>
            <a:r>
              <a:rPr lang="tr-TR" dirty="0" err="1"/>
              <a:t>antihistaminikler</a:t>
            </a:r>
            <a:r>
              <a:rPr lang="tr-TR" dirty="0"/>
              <a:t> arasında herhangi bir farklılık yoktu ancak </a:t>
            </a:r>
            <a:r>
              <a:rPr lang="tr-TR" dirty="0" err="1"/>
              <a:t>setirizinin</a:t>
            </a:r>
            <a:r>
              <a:rPr lang="tr-TR" dirty="0"/>
              <a:t>, ruh hali profili üzerinde klasik </a:t>
            </a:r>
            <a:r>
              <a:rPr lang="tr-TR" dirty="0" err="1"/>
              <a:t>antihistaminiklerden</a:t>
            </a:r>
            <a:r>
              <a:rPr lang="tr-TR" dirty="0"/>
              <a:t> daha güvenli olmadığı gösterildi.</a:t>
            </a:r>
          </a:p>
          <a:p>
            <a:r>
              <a:rPr lang="tr-TR" dirty="0"/>
              <a:t>Gündüz uyku hali </a:t>
            </a:r>
            <a:r>
              <a:rPr lang="tr-TR" dirty="0" err="1"/>
              <a:t>rupadatin</a:t>
            </a:r>
            <a:r>
              <a:rPr lang="tr-TR" dirty="0"/>
              <a:t> ve </a:t>
            </a:r>
            <a:r>
              <a:rPr lang="tr-TR" dirty="0" err="1"/>
              <a:t>feniramin</a:t>
            </a:r>
            <a:r>
              <a:rPr lang="tr-TR" dirty="0"/>
              <a:t> tedavileri altında belirgin şekilde öngörülmüştür.</a:t>
            </a:r>
          </a:p>
          <a:p>
            <a:endParaRPr lang="tr-TR" dirty="0"/>
          </a:p>
        </p:txBody>
      </p:sp>
    </p:spTree>
    <p:extLst>
      <p:ext uri="{BB962C8B-B14F-4D97-AF65-F5344CB8AC3E}">
        <p14:creationId xmlns:p14="http://schemas.microsoft.com/office/powerpoint/2010/main" val="2925628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Çalışmanın başlıca kısıtlamaları;</a:t>
            </a:r>
          </a:p>
          <a:p>
            <a:r>
              <a:rPr lang="tr-TR" dirty="0"/>
              <a:t>Tek merkezli, küçük örneklem boyutlu bir çalışma olması,</a:t>
            </a:r>
          </a:p>
          <a:p>
            <a:r>
              <a:rPr lang="tr-TR" dirty="0" err="1"/>
              <a:t>Plasebo</a:t>
            </a:r>
            <a:r>
              <a:rPr lang="tr-TR" dirty="0"/>
              <a:t> grubunun kontrollü olmaması,</a:t>
            </a:r>
          </a:p>
          <a:p>
            <a:r>
              <a:rPr lang="tr-TR" dirty="0"/>
              <a:t>Hastalara kronik </a:t>
            </a:r>
            <a:r>
              <a:rPr lang="tr-TR" dirty="0" err="1"/>
              <a:t>pruritus</a:t>
            </a:r>
            <a:r>
              <a:rPr lang="tr-TR" dirty="0"/>
              <a:t> teşhisinin  tek hekim tarafından konması,</a:t>
            </a:r>
          </a:p>
          <a:p>
            <a:r>
              <a:rPr lang="tr-TR" dirty="0"/>
              <a:t>İlaç doz artışı yapılmaması,</a:t>
            </a:r>
          </a:p>
          <a:p>
            <a:r>
              <a:rPr lang="tr-TR" dirty="0"/>
              <a:t>Uyku yapısı ve günlük uykuyu etkileyen karışıklığa sebep olabilecek faktörler olabilmesi nedeniyle gündüz uyku halinin objektif değerlendirilememesi.</a:t>
            </a:r>
          </a:p>
          <a:p>
            <a:endParaRPr lang="tr-TR" dirty="0"/>
          </a:p>
        </p:txBody>
      </p:sp>
    </p:spTree>
    <p:extLst>
      <p:ext uri="{BB962C8B-B14F-4D97-AF65-F5344CB8AC3E}">
        <p14:creationId xmlns:p14="http://schemas.microsoft.com/office/powerpoint/2010/main" val="9652266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Klasik ve yeni nesil </a:t>
            </a:r>
            <a:r>
              <a:rPr lang="tr-TR" dirty="0" err="1"/>
              <a:t>antihistaminikler</a:t>
            </a:r>
            <a:r>
              <a:rPr lang="tr-TR" dirty="0"/>
              <a:t> uyku halini önemli ölçüde artırır, ancak bu yan etki için aralarında önemli bir farklılık yoktur.</a:t>
            </a:r>
          </a:p>
          <a:p>
            <a:r>
              <a:rPr lang="tr-TR" dirty="0" err="1"/>
              <a:t>Setirizin</a:t>
            </a:r>
            <a:r>
              <a:rPr lang="tr-TR" dirty="0"/>
              <a:t> ve </a:t>
            </a:r>
            <a:r>
              <a:rPr lang="tr-TR" dirty="0" err="1"/>
              <a:t>hidroksizinin</a:t>
            </a:r>
            <a:r>
              <a:rPr lang="tr-TR" dirty="0"/>
              <a:t> ruh hali üzerinde olumsuz etkileri olduğu görülmektedir.</a:t>
            </a:r>
          </a:p>
          <a:p>
            <a:r>
              <a:rPr lang="tr-TR" dirty="0" err="1"/>
              <a:t>Feniramin</a:t>
            </a:r>
            <a:r>
              <a:rPr lang="tr-TR" dirty="0"/>
              <a:t> ve </a:t>
            </a:r>
            <a:r>
              <a:rPr lang="tr-TR" dirty="0" err="1"/>
              <a:t>rupatadin</a:t>
            </a:r>
            <a:r>
              <a:rPr lang="tr-TR" dirty="0"/>
              <a:t>, uykululuk ve gece daha iyi uyku kalitesi ile ilişkili görünmektedir.</a:t>
            </a:r>
          </a:p>
          <a:p>
            <a:r>
              <a:rPr lang="tr-TR" dirty="0"/>
              <a:t>Her ilaç grubunun örnek büyüklüğü küçük olduğu için, mevcut sonuçlar daha büyük hasta grupları arasında yeniden incelenmelidir.</a:t>
            </a:r>
          </a:p>
        </p:txBody>
      </p:sp>
    </p:spTree>
    <p:extLst>
      <p:ext uri="{BB962C8B-B14F-4D97-AF65-F5344CB8AC3E}">
        <p14:creationId xmlns:p14="http://schemas.microsoft.com/office/powerpoint/2010/main" val="10076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H1 reseptörlerinin uyanmayı tetikleyen etkisinin merkezi sinir sistemindeki </a:t>
            </a:r>
            <a:r>
              <a:rPr lang="tr-TR" dirty="0" err="1"/>
              <a:t>histamin</a:t>
            </a:r>
            <a:r>
              <a:rPr lang="tr-TR" dirty="0"/>
              <a:t> H1 reseptörleri aracılığıyla olduğuna inanılıyor. </a:t>
            </a:r>
          </a:p>
          <a:p>
            <a:r>
              <a:rPr lang="tr-TR" dirty="0"/>
              <a:t>Klasik H1 </a:t>
            </a:r>
            <a:r>
              <a:rPr lang="tr-TR" dirty="0" err="1"/>
              <a:t>antihistaminikler</a:t>
            </a:r>
            <a:r>
              <a:rPr lang="tr-TR" dirty="0"/>
              <a:t> geceleri REM uykusunun başlangıcını geciktirir ve REM uyku süresini azaltır, uyku hali, </a:t>
            </a:r>
            <a:r>
              <a:rPr lang="tr-TR" dirty="0" err="1"/>
              <a:t>sedasyon</a:t>
            </a:r>
            <a:r>
              <a:rPr lang="tr-TR" dirty="0"/>
              <a:t>, uyuşukluk, yorgunluk, hafıza ve </a:t>
            </a:r>
            <a:r>
              <a:rPr lang="tr-TR" dirty="0" err="1"/>
              <a:t>psikomotor</a:t>
            </a:r>
            <a:r>
              <a:rPr lang="tr-TR" dirty="0"/>
              <a:t> performans bozukluğuna yol açtığı bilinmektedir.</a:t>
            </a:r>
          </a:p>
          <a:p>
            <a:endParaRPr lang="tr-TR" dirty="0"/>
          </a:p>
          <a:p>
            <a:endParaRPr lang="tr-TR" dirty="0"/>
          </a:p>
        </p:txBody>
      </p:sp>
    </p:spTree>
    <p:extLst>
      <p:ext uri="{BB962C8B-B14F-4D97-AF65-F5344CB8AC3E}">
        <p14:creationId xmlns:p14="http://schemas.microsoft.com/office/powerpoint/2010/main" val="46709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Yeni nesil </a:t>
            </a:r>
            <a:r>
              <a:rPr lang="tr-TR" dirty="0" err="1"/>
              <a:t>antihistaminikler</a:t>
            </a:r>
            <a:r>
              <a:rPr lang="tr-TR" dirty="0"/>
              <a:t> H1 reseptörüne  klasik </a:t>
            </a:r>
            <a:r>
              <a:rPr lang="tr-TR" dirty="0" err="1"/>
              <a:t>antihistaminiklerden</a:t>
            </a:r>
            <a:r>
              <a:rPr lang="tr-TR" dirty="0"/>
              <a:t> daha </a:t>
            </a:r>
            <a:r>
              <a:rPr lang="tr-TR" dirty="0" err="1"/>
              <a:t>selektiftirler</a:t>
            </a:r>
            <a:r>
              <a:rPr lang="tr-TR" dirty="0"/>
              <a:t>, </a:t>
            </a:r>
            <a:r>
              <a:rPr lang="tr-TR" dirty="0" err="1"/>
              <a:t>antikolinerjik</a:t>
            </a:r>
            <a:r>
              <a:rPr lang="tr-TR" dirty="0"/>
              <a:t> etkilere sahip değildirler ve ayrıca daha az </a:t>
            </a:r>
            <a:r>
              <a:rPr lang="tr-TR" dirty="0" err="1"/>
              <a:t>sedasyon</a:t>
            </a:r>
            <a:r>
              <a:rPr lang="tr-TR" dirty="0"/>
              <a:t> ve daha az </a:t>
            </a:r>
            <a:r>
              <a:rPr lang="tr-TR" dirty="0" err="1"/>
              <a:t>antihistaminik</a:t>
            </a:r>
            <a:r>
              <a:rPr lang="tr-TR" dirty="0"/>
              <a:t> yan etki oluştururlar.</a:t>
            </a:r>
          </a:p>
          <a:p>
            <a:r>
              <a:rPr lang="tr-TR" dirty="0"/>
              <a:t>Deneysel çalışmalar, tek bir </a:t>
            </a:r>
            <a:r>
              <a:rPr lang="tr-TR" dirty="0" err="1"/>
              <a:t>terapötik</a:t>
            </a:r>
            <a:r>
              <a:rPr lang="tr-TR" dirty="0"/>
              <a:t> dozda yeni nesil </a:t>
            </a:r>
            <a:r>
              <a:rPr lang="tr-TR" dirty="0" err="1"/>
              <a:t>antihistaminiklerin</a:t>
            </a:r>
            <a:r>
              <a:rPr lang="tr-TR" dirty="0"/>
              <a:t> dikkat, bellek, uyanıklık, </a:t>
            </a:r>
            <a:r>
              <a:rPr lang="tr-TR" dirty="0" err="1"/>
              <a:t>psikomotor</a:t>
            </a:r>
            <a:r>
              <a:rPr lang="tr-TR" dirty="0"/>
              <a:t> performans veya sürüşü az etkilediği veya hiç etkilemediğini göstermiştir. </a:t>
            </a:r>
          </a:p>
          <a:p>
            <a:endParaRPr lang="tr-TR" dirty="0"/>
          </a:p>
        </p:txBody>
      </p:sp>
    </p:spTree>
    <p:extLst>
      <p:ext uri="{BB962C8B-B14F-4D97-AF65-F5344CB8AC3E}">
        <p14:creationId xmlns:p14="http://schemas.microsoft.com/office/powerpoint/2010/main" val="2503356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Hem klasik hem de yeni nesil </a:t>
            </a:r>
            <a:r>
              <a:rPr lang="tr-TR" dirty="0" err="1"/>
              <a:t>antihistaminiklerle</a:t>
            </a:r>
            <a:r>
              <a:rPr lang="tr-TR" dirty="0"/>
              <a:t> ilgili sınırlı ve ileriye dönük kapsamlı karşılaştırmalı çalışmalar var.  Bu çalışmanın amacı, klasik ve yeni nesil </a:t>
            </a:r>
            <a:r>
              <a:rPr lang="tr-TR" dirty="0" err="1"/>
              <a:t>antihistaminiklerin</a:t>
            </a:r>
            <a:r>
              <a:rPr lang="tr-TR" dirty="0"/>
              <a:t> kronik </a:t>
            </a:r>
            <a:r>
              <a:rPr lang="tr-TR" dirty="0" err="1"/>
              <a:t>prurituslu</a:t>
            </a:r>
            <a:r>
              <a:rPr lang="tr-TR" dirty="0"/>
              <a:t> hastalarda uyku kalitesi, gündüz uyku hali, rüya </a:t>
            </a:r>
            <a:r>
              <a:rPr lang="tr-TR" dirty="0" err="1"/>
              <a:t>anksiyetesi</a:t>
            </a:r>
            <a:r>
              <a:rPr lang="tr-TR" dirty="0"/>
              <a:t> ve ruhsal durum üzerine etkilerini belirlemek ve karşılaştırmaktı.</a:t>
            </a:r>
          </a:p>
        </p:txBody>
      </p:sp>
    </p:spTree>
    <p:extLst>
      <p:ext uri="{BB962C8B-B14F-4D97-AF65-F5344CB8AC3E}">
        <p14:creationId xmlns:p14="http://schemas.microsoft.com/office/powerpoint/2010/main" val="4032008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MATERYAL - METOD</a:t>
            </a:r>
          </a:p>
        </p:txBody>
      </p:sp>
      <p:sp>
        <p:nvSpPr>
          <p:cNvPr id="3" name="İçerik Yer Tutucusu 2"/>
          <p:cNvSpPr>
            <a:spLocks noGrp="1"/>
          </p:cNvSpPr>
          <p:nvPr>
            <p:ph idx="1"/>
          </p:nvPr>
        </p:nvSpPr>
        <p:spPr/>
        <p:txBody>
          <a:bodyPr>
            <a:normAutofit fontScale="92500" lnSpcReduction="10000"/>
          </a:bodyPr>
          <a:lstStyle/>
          <a:p>
            <a:r>
              <a:rPr lang="tr-TR" dirty="0"/>
              <a:t>Çalışma popülasyonu, bir üniversite hastanesi dermatoloji kliniğine başvuran 120 kronik </a:t>
            </a:r>
            <a:r>
              <a:rPr lang="tr-TR" dirty="0" err="1"/>
              <a:t>pruritus</a:t>
            </a:r>
            <a:r>
              <a:rPr lang="tr-TR" dirty="0"/>
              <a:t> olgusundan oluşmaktadır. </a:t>
            </a:r>
          </a:p>
          <a:p>
            <a:r>
              <a:rPr lang="tr-TR" dirty="0"/>
              <a:t>Bu çalışma Yüzüncü Yıl Üniversitesi Tıp Fakültesi Klinik Etik ve Araştırma Komisyonu tarafından onaylanmıştır. Tüm katılımcılar, araştırmanın amaçlarıyla ilgili olarak doğru bir şekilde bilgilendirildiğini bildiren bir onam formu imzaladılar.</a:t>
            </a:r>
            <a:endParaRPr lang="tr-TR" dirty="0"/>
          </a:p>
          <a:p>
            <a:r>
              <a:rPr lang="tr-TR" dirty="0"/>
              <a:t>Uluslararası Kaşıntı Çalışma Forumu (IFSI) tanı kriterlerine göre, 6 haftadır kaşıntısı olan veya daha uzun süredir  kronik </a:t>
            </a:r>
            <a:r>
              <a:rPr lang="tr-TR" dirty="0" err="1"/>
              <a:t>pruritus</a:t>
            </a:r>
            <a:r>
              <a:rPr lang="tr-TR" dirty="0"/>
              <a:t> teşhisi konulan hastalar çalışmaya alındı.</a:t>
            </a:r>
          </a:p>
          <a:p>
            <a:endParaRPr lang="tr-TR" dirty="0"/>
          </a:p>
        </p:txBody>
      </p:sp>
    </p:spTree>
    <p:extLst>
      <p:ext uri="{BB962C8B-B14F-4D97-AF65-F5344CB8AC3E}">
        <p14:creationId xmlns:p14="http://schemas.microsoft.com/office/powerpoint/2010/main" val="3747264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b="1" dirty="0"/>
              <a:t>   Dahil edilme kriterleri</a:t>
            </a:r>
          </a:p>
          <a:p>
            <a:r>
              <a:rPr lang="tr-TR" dirty="0"/>
              <a:t>18-60 yaş arası olmak ve  çalışmaya gönüllü katılmak,</a:t>
            </a:r>
          </a:p>
          <a:p>
            <a:r>
              <a:rPr lang="tr-TR" dirty="0"/>
              <a:t>Son 1 aydır kaşıntı şikayeti olması,</a:t>
            </a:r>
          </a:p>
          <a:p>
            <a:r>
              <a:rPr lang="tr-TR" dirty="0"/>
              <a:t>Kaşıntının organik bir nedeni olmaması,</a:t>
            </a:r>
          </a:p>
          <a:p>
            <a:r>
              <a:rPr lang="tr-TR" dirty="0"/>
              <a:t>Son 1 aydır </a:t>
            </a:r>
            <a:r>
              <a:rPr lang="tr-TR" dirty="0" err="1"/>
              <a:t>antihistaminik</a:t>
            </a:r>
            <a:r>
              <a:rPr lang="tr-TR" dirty="0"/>
              <a:t> ilaç kullanımı olmaması.</a:t>
            </a:r>
          </a:p>
        </p:txBody>
      </p:sp>
    </p:spTree>
    <p:extLst>
      <p:ext uri="{BB962C8B-B14F-4D97-AF65-F5344CB8AC3E}">
        <p14:creationId xmlns:p14="http://schemas.microsoft.com/office/powerpoint/2010/main" val="341087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b="1" dirty="0"/>
              <a:t>   Dışlama kriterleri</a:t>
            </a:r>
          </a:p>
          <a:p>
            <a:r>
              <a:rPr lang="tr-TR" dirty="0"/>
              <a:t>Ciddi nörolojik veya psikiyatrik bozukluk olması,</a:t>
            </a:r>
          </a:p>
          <a:p>
            <a:r>
              <a:rPr lang="tr-TR" dirty="0"/>
              <a:t>Gebelik veya emzirme,</a:t>
            </a:r>
          </a:p>
          <a:p>
            <a:r>
              <a:rPr lang="tr-TR" dirty="0"/>
              <a:t>Kronik </a:t>
            </a:r>
            <a:r>
              <a:rPr lang="tr-TR" dirty="0" err="1"/>
              <a:t>psikotrop</a:t>
            </a:r>
            <a:r>
              <a:rPr lang="tr-TR" dirty="0"/>
              <a:t> ilaç kullanımı olması.</a:t>
            </a:r>
          </a:p>
          <a:p>
            <a:endParaRPr lang="tr-TR" dirty="0"/>
          </a:p>
          <a:p>
            <a:endParaRPr lang="tr-TR" dirty="0"/>
          </a:p>
        </p:txBody>
      </p:sp>
    </p:spTree>
    <p:extLst>
      <p:ext uri="{BB962C8B-B14F-4D97-AF65-F5344CB8AC3E}">
        <p14:creationId xmlns:p14="http://schemas.microsoft.com/office/powerpoint/2010/main" val="65386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Katılımcılar rastgele örnekleme yöntemi ile seçildi. 28 hasta çalışmaya dahil edilmedi. 92 hasta ile çalışma tamamlandı.</a:t>
            </a:r>
          </a:p>
          <a:p>
            <a:r>
              <a:rPr lang="tr-TR" dirty="0"/>
              <a:t>Katılımcılara tedavi başlanmadan önce Pittsburgh Uyku Kalitesi İndeksi (PSQI), </a:t>
            </a:r>
            <a:r>
              <a:rPr lang="tr-TR" dirty="0" err="1"/>
              <a:t>Epworth</a:t>
            </a:r>
            <a:r>
              <a:rPr lang="tr-TR" dirty="0"/>
              <a:t> Uyku Ölçeği (ESS), Düşünce Kaygı Ölçeği (VDAS), </a:t>
            </a:r>
            <a:r>
              <a:rPr lang="tr-TR" dirty="0" err="1"/>
              <a:t>Duygudurum</a:t>
            </a:r>
            <a:r>
              <a:rPr lang="tr-TR" dirty="0"/>
              <a:t> Profili (POMS) ölçekleri ile anket yöneltildi ve hekimlerle görüşme sağlandı. Tedavi başlandıktan bir gün sonra </a:t>
            </a:r>
            <a:r>
              <a:rPr lang="tr-TR" dirty="0" err="1"/>
              <a:t>Udvalg</a:t>
            </a:r>
            <a:r>
              <a:rPr lang="tr-TR" dirty="0"/>
              <a:t> üfür </a:t>
            </a:r>
            <a:r>
              <a:rPr lang="tr-TR" dirty="0" err="1"/>
              <a:t>Kliniske</a:t>
            </a:r>
            <a:r>
              <a:rPr lang="tr-TR" dirty="0"/>
              <a:t> </a:t>
            </a:r>
            <a:r>
              <a:rPr lang="tr-TR" dirty="0" err="1"/>
              <a:t>Undersogelser</a:t>
            </a:r>
            <a:r>
              <a:rPr lang="tr-TR" dirty="0"/>
              <a:t> (UKU), ESS ve POMS ile psikolojik yan etkileri değerlendirildi.</a:t>
            </a:r>
          </a:p>
        </p:txBody>
      </p:sp>
    </p:spTree>
    <p:extLst>
      <p:ext uri="{BB962C8B-B14F-4D97-AF65-F5344CB8AC3E}">
        <p14:creationId xmlns:p14="http://schemas.microsoft.com/office/powerpoint/2010/main" val="3217480078"/>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i">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219</TotalTime>
  <Words>1434</Words>
  <Application>Microsoft Office PowerPoint</Application>
  <PresentationFormat>Geniş ekran</PresentationFormat>
  <Paragraphs>99</Paragraphs>
  <Slides>29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29</vt:i4>
      </vt:variant>
    </vt:vector>
  </HeadingPairs>
  <TitlesOfParts>
    <vt:vector size="32" baseType="lpstr">
      <vt:lpstr>Arial</vt:lpstr>
      <vt:lpstr>Century Gothic</vt:lpstr>
      <vt:lpstr>Galeri</vt:lpstr>
      <vt:lpstr>PowerPoint Sunusu</vt:lpstr>
      <vt:lpstr>GİRİŞ</vt:lpstr>
      <vt:lpstr>PowerPoint Sunusu</vt:lpstr>
      <vt:lpstr>PowerPoint Sunusu</vt:lpstr>
      <vt:lpstr>PowerPoint Sunusu</vt:lpstr>
      <vt:lpstr>MATERYAL - METOD</vt:lpstr>
      <vt:lpstr>PowerPoint Sunusu</vt:lpstr>
      <vt:lpstr>PowerPoint Sunusu</vt:lpstr>
      <vt:lpstr>PowerPoint Sunusu</vt:lpstr>
      <vt:lpstr>PowerPoint Sunusu</vt:lpstr>
      <vt:lpstr>PowerPoint Sunusu</vt:lpstr>
      <vt:lpstr>PowerPoint Sunusu</vt:lpstr>
      <vt:lpstr>PowerPoint Sunusu</vt:lpstr>
      <vt:lpstr>TARTIŞMA</vt:lpstr>
      <vt:lpstr>PowerPoint Sunusu</vt:lpstr>
      <vt:lpstr>PowerPoint Sunusu</vt:lpstr>
      <vt:lpstr>PowerPoint Sunusu</vt:lpstr>
      <vt:lpstr>PowerPoint Sunusu</vt:lpstr>
      <vt:lpstr>PowerPoint Sunusu</vt:lpstr>
      <vt:lpstr>PowerPoint Sunusu</vt:lpstr>
      <vt:lpstr>PowerPoint Sunusu</vt:lpstr>
      <vt:lpstr>PowerPoint Sunusu</vt:lpstr>
      <vt:lpstr>SONUÇ</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esranur0609@gmail.com</dc:creator>
  <cp:lastModifiedBy>esranur0609@gmail.com</cp:lastModifiedBy>
  <cp:revision>91</cp:revision>
  <dcterms:created xsi:type="dcterms:W3CDTF">2017-02-24T09:46:09Z</dcterms:created>
  <dcterms:modified xsi:type="dcterms:W3CDTF">2017-02-28T09:57:46Z</dcterms:modified>
</cp:coreProperties>
</file>