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Başlık">
    <p:spTree>
      <p:nvGrpSpPr>
        <p:cNvPr id="1" name=""/>
        <p:cNvGrpSpPr/>
        <p:nvPr/>
      </p:nvGrpSpPr>
      <p:grpSpPr>
        <a:xfrm>
          <a:off x="0" y="0"/>
          <a:ext cx="0" cy="0"/>
          <a:chOff x="0" y="0"/>
          <a:chExt cx="0" cy="0"/>
        </a:xfrm>
      </p:grpSpPr>
      <p:sp>
        <p:nvSpPr>
          <p:cNvPr id="11" name="Yazar ve Tarih"/>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Yazar ve Tarih</a:t>
            </a:r>
          </a:p>
        </p:txBody>
      </p:sp>
      <p:sp>
        <p:nvSpPr>
          <p:cNvPr id="12" name="Sunu Başlığı"/>
          <p:cNvSpPr txBox="1"/>
          <p:nvPr>
            <p:ph type="title" hasCustomPrompt="1"/>
          </p:nvPr>
        </p:nvSpPr>
        <p:spPr>
          <a:xfrm>
            <a:off x="698500" y="1854200"/>
            <a:ext cx="11609057" cy="3302000"/>
          </a:xfrm>
          <a:prstGeom prst="rect">
            <a:avLst/>
          </a:prstGeom>
        </p:spPr>
        <p:txBody>
          <a:bodyPr anchor="b"/>
          <a:lstStyle>
            <a:lvl1pPr>
              <a:defRPr spc="-164" sz="8200"/>
            </a:lvl1pPr>
          </a:lstStyle>
          <a:p>
            <a:pPr/>
            <a:r>
              <a:t>Sunu Başlığı</a:t>
            </a:r>
          </a:p>
        </p:txBody>
      </p:sp>
      <p:sp>
        <p:nvSpPr>
          <p:cNvPr id="13" name="Gövde Düzeyi Bir…"/>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Sunu Alt Başlığı</a:t>
            </a:r>
          </a:p>
          <a:p>
            <a:pPr lvl="1"/>
            <a:r>
              <a:t/>
            </a:r>
          </a:p>
          <a:p>
            <a:pPr lvl="2"/>
            <a:r>
              <a:t/>
            </a:r>
          </a:p>
          <a:p>
            <a:pPr lvl="3"/>
            <a:r>
              <a:t/>
            </a:r>
          </a:p>
          <a:p>
            <a:pPr lvl="4"/>
            <a:r>
              <a:t/>
            </a:r>
          </a:p>
        </p:txBody>
      </p:sp>
      <p:sp>
        <p:nvSpPr>
          <p:cNvPr id="14" name="Slayt Numarası"/>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apor">
    <p:spTree>
      <p:nvGrpSpPr>
        <p:cNvPr id="1" name=""/>
        <p:cNvGrpSpPr/>
        <p:nvPr/>
      </p:nvGrpSpPr>
      <p:grpSpPr>
        <a:xfrm>
          <a:off x="0" y="0"/>
          <a:ext cx="0" cy="0"/>
          <a:chOff x="0" y="0"/>
          <a:chExt cx="0" cy="0"/>
        </a:xfrm>
      </p:grpSpPr>
      <p:sp>
        <p:nvSpPr>
          <p:cNvPr id="98" name="Gövde Düzeyi Bir…"/>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latin typeface="Helvetica Neue Medium"/>
                <a:ea typeface="Helvetica Neue Medium"/>
                <a:cs typeface="Helvetica Neue Medium"/>
                <a:sym typeface="Helvetica Neue Medium"/>
              </a:defRPr>
            </a:lvl5pPr>
          </a:lstStyle>
          <a:p>
            <a:pPr/>
            <a:r>
              <a:t>Rapor</a:t>
            </a:r>
          </a:p>
          <a:p>
            <a:pPr lvl="1"/>
            <a:r>
              <a:t/>
            </a:r>
          </a:p>
          <a:p>
            <a:pPr lvl="2"/>
            <a:r>
              <a:t/>
            </a:r>
          </a:p>
          <a:p>
            <a:pPr lvl="3"/>
            <a:r>
              <a:t/>
            </a:r>
          </a:p>
          <a:p>
            <a:pPr lvl="4"/>
            <a:r>
              <a:t/>
            </a:r>
          </a:p>
        </p:txBody>
      </p:sp>
      <p:sp>
        <p:nvSpPr>
          <p:cNvPr id="99"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üyük Veri">
    <p:spTree>
      <p:nvGrpSpPr>
        <p:cNvPr id="1" name=""/>
        <p:cNvGrpSpPr/>
        <p:nvPr/>
      </p:nvGrpSpPr>
      <p:grpSpPr>
        <a:xfrm>
          <a:off x="0" y="0"/>
          <a:ext cx="0" cy="0"/>
          <a:chOff x="0" y="0"/>
          <a:chExt cx="0" cy="0"/>
        </a:xfrm>
      </p:grpSpPr>
      <p:sp>
        <p:nvSpPr>
          <p:cNvPr id="106" name="Veri bilgisi"/>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lvl1pPr>
          </a:lstStyle>
          <a:p>
            <a:pPr/>
            <a:r>
              <a:t>Veri bilgisi</a:t>
            </a:r>
          </a:p>
        </p:txBody>
      </p:sp>
      <p:sp>
        <p:nvSpPr>
          <p:cNvPr id="107" name="Gövde Düzeyi Bir…"/>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lvl1pPr>
            <a:lvl2pPr marL="0" indent="457200" algn="ctr">
              <a:lnSpc>
                <a:spcPct val="80000"/>
              </a:lnSpc>
              <a:spcBef>
                <a:spcPts val="0"/>
              </a:spcBef>
              <a:buSzTx/>
              <a:buNone/>
              <a:defRPr b="1" spc="-176" sz="17600"/>
            </a:lvl2pPr>
            <a:lvl3pPr marL="0" indent="914400" algn="ctr">
              <a:lnSpc>
                <a:spcPct val="80000"/>
              </a:lnSpc>
              <a:spcBef>
                <a:spcPts val="0"/>
              </a:spcBef>
              <a:buSzTx/>
              <a:buNone/>
              <a:defRPr b="1" spc="-176" sz="17600"/>
            </a:lvl3pPr>
            <a:lvl4pPr marL="0" indent="1371600" algn="ctr">
              <a:lnSpc>
                <a:spcPct val="80000"/>
              </a:lnSpc>
              <a:spcBef>
                <a:spcPts val="0"/>
              </a:spcBef>
              <a:buSzTx/>
              <a:buNone/>
              <a:defRPr b="1" spc="-176" sz="17600"/>
            </a:lvl4pPr>
            <a:lvl5pPr marL="0" indent="1828800" algn="ctr">
              <a:lnSpc>
                <a:spcPct val="80000"/>
              </a:lnSpc>
              <a:spcBef>
                <a:spcPts val="0"/>
              </a:spcBef>
              <a:buSzTx/>
              <a:buNone/>
              <a:defRPr b="1" spc="-176" sz="17600"/>
            </a:lvl5pPr>
          </a:lstStyle>
          <a:p>
            <a:pPr/>
            <a:r>
              <a:t>%100</a:t>
            </a:r>
          </a:p>
          <a:p>
            <a:pPr lvl="1"/>
            <a:r>
              <a:t/>
            </a:r>
          </a:p>
          <a:p>
            <a:pPr lvl="2"/>
            <a:r>
              <a:t/>
            </a:r>
          </a:p>
          <a:p>
            <a:pPr lvl="3"/>
            <a:r>
              <a:t/>
            </a:r>
          </a:p>
          <a:p>
            <a:pPr lvl="4"/>
            <a:r>
              <a:t/>
            </a:r>
          </a:p>
        </p:txBody>
      </p:sp>
      <p:sp>
        <p:nvSpPr>
          <p:cNvPr id="108"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lıntı">
    <p:spTree>
      <p:nvGrpSpPr>
        <p:cNvPr id="1" name=""/>
        <p:cNvGrpSpPr/>
        <p:nvPr/>
      </p:nvGrpSpPr>
      <p:grpSpPr>
        <a:xfrm>
          <a:off x="0" y="0"/>
          <a:ext cx="0" cy="0"/>
          <a:chOff x="0" y="0"/>
          <a:chExt cx="0" cy="0"/>
        </a:xfrm>
      </p:grpSpPr>
      <p:sp>
        <p:nvSpPr>
          <p:cNvPr id="115" name="Gövde Düzeyi Bir…"/>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latin typeface="Helvetica Neue Medium"/>
                <a:ea typeface="Helvetica Neue Medium"/>
                <a:cs typeface="Helvetica Neue Medium"/>
                <a:sym typeface="Helvetica Neue Medium"/>
              </a:defRPr>
            </a:lvl1pPr>
            <a:lvl2pPr marL="457200" indent="114300">
              <a:spcBef>
                <a:spcPts val="0"/>
              </a:spcBef>
              <a:buSzTx/>
              <a:buNone/>
              <a:defRPr spc="-119" sz="6000">
                <a:latin typeface="Helvetica Neue Medium"/>
                <a:ea typeface="Helvetica Neue Medium"/>
                <a:cs typeface="Helvetica Neue Medium"/>
                <a:sym typeface="Helvetica Neue Medium"/>
              </a:defRPr>
            </a:lvl2pPr>
            <a:lvl3pPr marL="457200" indent="571500">
              <a:spcBef>
                <a:spcPts val="0"/>
              </a:spcBef>
              <a:buSzTx/>
              <a:buNone/>
              <a:defRPr spc="-119" sz="6000">
                <a:latin typeface="Helvetica Neue Medium"/>
                <a:ea typeface="Helvetica Neue Medium"/>
                <a:cs typeface="Helvetica Neue Medium"/>
                <a:sym typeface="Helvetica Neue Medium"/>
              </a:defRPr>
            </a:lvl3pPr>
            <a:lvl4pPr marL="457200" indent="1028700">
              <a:spcBef>
                <a:spcPts val="0"/>
              </a:spcBef>
              <a:buSzTx/>
              <a:buNone/>
              <a:defRPr spc="-119" sz="6000">
                <a:latin typeface="Helvetica Neue Medium"/>
                <a:ea typeface="Helvetica Neue Medium"/>
                <a:cs typeface="Helvetica Neue Medium"/>
                <a:sym typeface="Helvetica Neue Medium"/>
              </a:defRPr>
            </a:lvl4pPr>
            <a:lvl5pPr marL="457200" indent="1485900">
              <a:spcBef>
                <a:spcPts val="0"/>
              </a:spcBef>
              <a:buSzTx/>
              <a:buNone/>
              <a:defRPr spc="-119" sz="6000">
                <a:latin typeface="Helvetica Neue Medium"/>
                <a:ea typeface="Helvetica Neue Medium"/>
                <a:cs typeface="Helvetica Neue Medium"/>
                <a:sym typeface="Helvetica Neue Medium"/>
              </a:defRPr>
            </a:lvl5pPr>
          </a:lstStyle>
          <a:p>
            <a:pPr/>
            <a:r>
              <a:t>“Ünlü Alıntı”</a:t>
            </a:r>
          </a:p>
          <a:p>
            <a:pPr lvl="1"/>
            <a:r>
              <a:t/>
            </a:r>
          </a:p>
          <a:p>
            <a:pPr lvl="2"/>
            <a:r>
              <a:t/>
            </a:r>
          </a:p>
          <a:p>
            <a:pPr lvl="3"/>
            <a:r>
              <a:t/>
            </a:r>
          </a:p>
          <a:p>
            <a:pPr lvl="4"/>
            <a:r>
              <a:t/>
            </a:r>
          </a:p>
        </p:txBody>
      </p:sp>
      <p:sp>
        <p:nvSpPr>
          <p:cNvPr id="116" name="İsim"/>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lvl1pPr>
          </a:lstStyle>
          <a:p>
            <a:pPr/>
            <a:r>
              <a:t>İsim</a:t>
            </a:r>
          </a:p>
        </p:txBody>
      </p:sp>
      <p:sp>
        <p:nvSpPr>
          <p:cNvPr id="117"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ğraf - 3 Yukarı">
    <p:spTree>
      <p:nvGrpSpPr>
        <p:cNvPr id="1" name=""/>
        <p:cNvGrpSpPr/>
        <p:nvPr/>
      </p:nvGrpSpPr>
      <p:grpSpPr>
        <a:xfrm>
          <a:off x="0" y="0"/>
          <a:ext cx="0" cy="0"/>
          <a:chOff x="0" y="0"/>
          <a:chExt cx="0" cy="0"/>
        </a:xfrm>
      </p:grpSpPr>
      <p:sp>
        <p:nvSpPr>
          <p:cNvPr id="124" name="Maydanozlu tereyağı, kavrulmuş fındık ve rendelenmiş parmesan peyniriyle bir kâse pappardelle makarna"/>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5" name="Kızarmış pilav, kaynamış yumurta ve salata ile dolu kâse ve yemek çubukları"/>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6" name="Somon balığı çöreği, salata ve humus ile dolu kâse"/>
          <p:cNvSpPr/>
          <p:nvPr>
            <p:ph type="pic" idx="23"/>
          </p:nvPr>
        </p:nvSpPr>
        <p:spPr>
          <a:xfrm>
            <a:off x="4984750" y="2749413"/>
            <a:ext cx="7937500" cy="9238277"/>
          </a:xfrm>
          <a:prstGeom prst="rect">
            <a:avLst/>
          </a:prstGeom>
        </p:spPr>
        <p:txBody>
          <a:bodyPr lIns="91439" tIns="45719" rIns="91439" bIns="45719">
            <a:noAutofit/>
          </a:bodyPr>
          <a:lstStyle/>
          <a:p>
            <a:pPr/>
          </a:p>
        </p:txBody>
      </p:sp>
      <p:sp>
        <p:nvSpPr>
          <p:cNvPr id="127"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ğraf">
    <p:spTree>
      <p:nvGrpSpPr>
        <p:cNvPr id="1" name=""/>
        <p:cNvGrpSpPr/>
        <p:nvPr/>
      </p:nvGrpSpPr>
      <p:grpSpPr>
        <a:xfrm>
          <a:off x="0" y="0"/>
          <a:ext cx="0" cy="0"/>
          <a:chOff x="0" y="0"/>
          <a:chExt cx="0" cy="0"/>
        </a:xfrm>
      </p:grpSpPr>
      <p:sp>
        <p:nvSpPr>
          <p:cNvPr id="134" name="Kızarmış pilav, kaynamış yumurta ve salata ile dolu kâse ve yemek çubukları"/>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5" name="Slayt Numarası"/>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oş">
    <p:spTree>
      <p:nvGrpSpPr>
        <p:cNvPr id="1" name=""/>
        <p:cNvGrpSpPr/>
        <p:nvPr/>
      </p:nvGrpSpPr>
      <p:grpSpPr>
        <a:xfrm>
          <a:off x="0" y="0"/>
          <a:ext cx="0" cy="0"/>
          <a:chOff x="0" y="0"/>
          <a:chExt cx="0" cy="0"/>
        </a:xfrm>
      </p:grpSpPr>
      <p:sp>
        <p:nvSpPr>
          <p:cNvPr id="142"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şlık ve Fotoğraf">
    <p:spTree>
      <p:nvGrpSpPr>
        <p:cNvPr id="1" name=""/>
        <p:cNvGrpSpPr/>
        <p:nvPr/>
      </p:nvGrpSpPr>
      <p:grpSpPr>
        <a:xfrm>
          <a:off x="0" y="0"/>
          <a:ext cx="0" cy="0"/>
          <a:chOff x="0" y="0"/>
          <a:chExt cx="0" cy="0"/>
        </a:xfrm>
      </p:grpSpPr>
      <p:sp>
        <p:nvSpPr>
          <p:cNvPr id="21" name="Avokadolar ve misket limonları"/>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2" name="Sunu Başlığı"/>
          <p:cNvSpPr txBox="1"/>
          <p:nvPr>
            <p:ph type="title" hasCustomPrompt="1"/>
          </p:nvPr>
        </p:nvSpPr>
        <p:spPr>
          <a:xfrm>
            <a:off x="698500" y="5181600"/>
            <a:ext cx="11607800" cy="3302000"/>
          </a:xfrm>
          <a:prstGeom prst="rect">
            <a:avLst/>
          </a:prstGeom>
        </p:spPr>
        <p:txBody>
          <a:bodyPr anchor="b"/>
          <a:lstStyle>
            <a:lvl1pPr>
              <a:defRPr spc="-164" sz="8200"/>
            </a:lvl1pPr>
          </a:lstStyle>
          <a:p>
            <a:pPr/>
            <a:r>
              <a:t>Sunu Başlığı</a:t>
            </a:r>
          </a:p>
        </p:txBody>
      </p:sp>
      <p:sp>
        <p:nvSpPr>
          <p:cNvPr id="23" name="Gövde Düzeyi Bir…"/>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Sunu Alt Başlığı</a:t>
            </a:r>
          </a:p>
          <a:p>
            <a:pPr lvl="1"/>
            <a:r>
              <a:t/>
            </a:r>
          </a:p>
          <a:p>
            <a:pPr lvl="2"/>
            <a:r>
              <a:t/>
            </a:r>
          </a:p>
          <a:p>
            <a:pPr lvl="3"/>
            <a:r>
              <a:t/>
            </a:r>
          </a:p>
          <a:p>
            <a:pPr lvl="4"/>
            <a:r>
              <a:t/>
            </a:r>
          </a:p>
        </p:txBody>
      </p:sp>
      <p:sp>
        <p:nvSpPr>
          <p:cNvPr id="24" name="Yazar ve Tarih"/>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lvl1pPr>
          </a:lstStyle>
          <a:p>
            <a:pPr/>
            <a:r>
              <a:t>Yazar ve Tarih</a:t>
            </a:r>
          </a:p>
        </p:txBody>
      </p:sp>
      <p:sp>
        <p:nvSpPr>
          <p:cNvPr id="25" name="Slayt Numarası"/>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lternatif Başlık ve Fotoğraf">
    <p:spTree>
      <p:nvGrpSpPr>
        <p:cNvPr id="1" name=""/>
        <p:cNvGrpSpPr/>
        <p:nvPr/>
      </p:nvGrpSpPr>
      <p:grpSpPr>
        <a:xfrm>
          <a:off x="0" y="0"/>
          <a:ext cx="0" cy="0"/>
          <a:chOff x="0" y="0"/>
          <a:chExt cx="0" cy="0"/>
        </a:xfrm>
      </p:grpSpPr>
      <p:sp>
        <p:nvSpPr>
          <p:cNvPr id="32" name="Somon balığı çöreği, salata ve humus ile dolu kâse "/>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3" name="Gövde Düzeyi Bir…"/>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Slayt Alt Başlığı</a:t>
            </a:r>
          </a:p>
          <a:p>
            <a:pPr lvl="1"/>
            <a:r>
              <a:t/>
            </a:r>
          </a:p>
          <a:p>
            <a:pPr lvl="2"/>
            <a:r>
              <a:t/>
            </a:r>
          </a:p>
          <a:p>
            <a:pPr lvl="3"/>
            <a:r>
              <a:t/>
            </a:r>
          </a:p>
          <a:p>
            <a:pPr lvl="4"/>
            <a:r>
              <a:t/>
            </a:r>
          </a:p>
        </p:txBody>
      </p:sp>
      <p:sp>
        <p:nvSpPr>
          <p:cNvPr id="34" name="Slayt Başlığı"/>
          <p:cNvSpPr txBox="1"/>
          <p:nvPr>
            <p:ph type="title" hasCustomPrompt="1"/>
          </p:nvPr>
        </p:nvSpPr>
        <p:spPr>
          <a:xfrm>
            <a:off x="698500" y="692534"/>
            <a:ext cx="5105400" cy="4387466"/>
          </a:xfrm>
          <a:prstGeom prst="rect">
            <a:avLst/>
          </a:prstGeom>
        </p:spPr>
        <p:txBody>
          <a:bodyPr anchor="b"/>
          <a:lstStyle/>
          <a:p>
            <a:pPr/>
            <a:r>
              <a:t>Slayt Başlığı</a:t>
            </a:r>
          </a:p>
        </p:txBody>
      </p:sp>
      <p:sp>
        <p:nvSpPr>
          <p:cNvPr id="35"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şlık ve Madde İşaretleri">
    <p:spTree>
      <p:nvGrpSpPr>
        <p:cNvPr id="1" name=""/>
        <p:cNvGrpSpPr/>
        <p:nvPr/>
      </p:nvGrpSpPr>
      <p:grpSpPr>
        <a:xfrm>
          <a:off x="0" y="0"/>
          <a:ext cx="0" cy="0"/>
          <a:chOff x="0" y="0"/>
          <a:chExt cx="0" cy="0"/>
        </a:xfrm>
      </p:grpSpPr>
      <p:sp>
        <p:nvSpPr>
          <p:cNvPr id="42" name="Gövde Düzeyi Bir…"/>
          <p:cNvSpPr txBox="1"/>
          <p:nvPr>
            <p:ph type="body" idx="1" hasCustomPrompt="1"/>
          </p:nvPr>
        </p:nvSpPr>
        <p:spPr>
          <a:prstGeom prst="rect">
            <a:avLst/>
          </a:prstGeom>
        </p:spPr>
        <p:txBody>
          <a:bodyPr/>
          <a:lstStyle/>
          <a:p>
            <a:pPr/>
            <a:r>
              <a:t>Slayt madde işareti metni</a:t>
            </a:r>
          </a:p>
          <a:p>
            <a:pPr lvl="1"/>
            <a:r>
              <a:t/>
            </a:r>
          </a:p>
          <a:p>
            <a:pPr lvl="2"/>
            <a:r>
              <a:t/>
            </a:r>
          </a:p>
          <a:p>
            <a:pPr lvl="3"/>
            <a:r>
              <a:t/>
            </a:r>
          </a:p>
          <a:p>
            <a:pPr lvl="4"/>
            <a:r>
              <a:t/>
            </a:r>
          </a:p>
        </p:txBody>
      </p:sp>
      <p:sp>
        <p:nvSpPr>
          <p:cNvPr id="43" name="Slayt Alt Başlığı"/>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Slayt Alt Başlığı</a:t>
            </a:r>
          </a:p>
        </p:txBody>
      </p:sp>
      <p:sp>
        <p:nvSpPr>
          <p:cNvPr id="44" name="Slayt Başlığı"/>
          <p:cNvSpPr txBox="1"/>
          <p:nvPr>
            <p:ph type="title" hasCustomPrompt="1"/>
          </p:nvPr>
        </p:nvSpPr>
        <p:spPr>
          <a:prstGeom prst="rect">
            <a:avLst/>
          </a:prstGeom>
        </p:spPr>
        <p:txBody>
          <a:bodyPr/>
          <a:lstStyle/>
          <a:p>
            <a:pPr/>
            <a:r>
              <a:t>Slayt Başlığı</a:t>
            </a:r>
          </a:p>
        </p:txBody>
      </p:sp>
      <p:sp>
        <p:nvSpPr>
          <p:cNvPr id="45"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dde İşaretleri">
    <p:spTree>
      <p:nvGrpSpPr>
        <p:cNvPr id="1" name=""/>
        <p:cNvGrpSpPr/>
        <p:nvPr/>
      </p:nvGrpSpPr>
      <p:grpSpPr>
        <a:xfrm>
          <a:off x="0" y="0"/>
          <a:ext cx="0" cy="0"/>
          <a:chOff x="0" y="0"/>
          <a:chExt cx="0" cy="0"/>
        </a:xfrm>
      </p:grpSpPr>
      <p:sp>
        <p:nvSpPr>
          <p:cNvPr id="52" name="Gövde Düzeyi Bir…"/>
          <p:cNvSpPr txBox="1"/>
          <p:nvPr>
            <p:ph type="body" idx="1" hasCustomPrompt="1"/>
          </p:nvPr>
        </p:nvSpPr>
        <p:spPr>
          <a:prstGeom prst="rect">
            <a:avLst/>
          </a:prstGeom>
        </p:spPr>
        <p:txBody>
          <a:bodyPr numCol="2" spcCol="589358"/>
          <a:lstStyle/>
          <a:p>
            <a:pPr/>
            <a:r>
              <a:t>Slayt madde işareti metni</a:t>
            </a:r>
          </a:p>
          <a:p>
            <a:pPr lvl="1"/>
            <a:r>
              <a:t/>
            </a:r>
          </a:p>
          <a:p>
            <a:pPr lvl="2"/>
            <a:r>
              <a:t/>
            </a:r>
          </a:p>
          <a:p>
            <a:pPr lvl="3"/>
            <a:r>
              <a:t/>
            </a:r>
          </a:p>
          <a:p>
            <a:pPr lvl="4"/>
            <a:r>
              <a:t/>
            </a:r>
          </a:p>
        </p:txBody>
      </p:sp>
      <p:sp>
        <p:nvSpPr>
          <p:cNvPr id="53"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şlık, Madde İşaretleri ve Fotoğraf">
    <p:spTree>
      <p:nvGrpSpPr>
        <p:cNvPr id="1" name=""/>
        <p:cNvGrpSpPr/>
        <p:nvPr/>
      </p:nvGrpSpPr>
      <p:grpSpPr>
        <a:xfrm>
          <a:off x="0" y="0"/>
          <a:ext cx="0" cy="0"/>
          <a:chOff x="0" y="0"/>
          <a:chExt cx="0" cy="0"/>
        </a:xfrm>
      </p:grpSpPr>
      <p:sp>
        <p:nvSpPr>
          <p:cNvPr id="60" name="Maydanozlu tereyağı, kavrulmuş fındık ve rendelenmiş parmesan peyniriyle bir kâse pappardelle makarna"/>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1" name="Slayt Başlığı"/>
          <p:cNvSpPr txBox="1"/>
          <p:nvPr>
            <p:ph type="title" hasCustomPrompt="1"/>
          </p:nvPr>
        </p:nvSpPr>
        <p:spPr>
          <a:xfrm>
            <a:off x="698500" y="444500"/>
            <a:ext cx="5105400" cy="1016000"/>
          </a:xfrm>
          <a:prstGeom prst="rect">
            <a:avLst/>
          </a:prstGeom>
        </p:spPr>
        <p:txBody>
          <a:bodyPr/>
          <a:lstStyle/>
          <a:p>
            <a:pPr/>
            <a:r>
              <a:t>Slayt Başlığı</a:t>
            </a:r>
          </a:p>
        </p:txBody>
      </p:sp>
      <p:sp>
        <p:nvSpPr>
          <p:cNvPr id="62" name="Slayt Alt Başlığı"/>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lvl1pPr>
          </a:lstStyle>
          <a:p>
            <a:pPr/>
            <a:r>
              <a:t>Slayt Alt Başlığı</a:t>
            </a:r>
          </a:p>
        </p:txBody>
      </p:sp>
      <p:sp>
        <p:nvSpPr>
          <p:cNvPr id="63" name="Gövde Düzeyi Bir…"/>
          <p:cNvSpPr txBox="1"/>
          <p:nvPr>
            <p:ph type="body" sz="half" idx="1" hasCustomPrompt="1"/>
          </p:nvPr>
        </p:nvSpPr>
        <p:spPr>
          <a:xfrm>
            <a:off x="698500" y="3480196"/>
            <a:ext cx="5105400" cy="5593161"/>
          </a:xfrm>
          <a:prstGeom prst="rect">
            <a:avLst/>
          </a:prstGeom>
        </p:spPr>
        <p:txBody>
          <a:bodyPr/>
          <a:lstStyle/>
          <a:p>
            <a:pPr/>
            <a:r>
              <a:t>Slayt madde işareti metni</a:t>
            </a:r>
          </a:p>
          <a:p>
            <a:pPr lvl="1"/>
            <a:r>
              <a:t/>
            </a:r>
          </a:p>
          <a:p>
            <a:pPr lvl="2"/>
            <a:r>
              <a:t/>
            </a:r>
          </a:p>
          <a:p>
            <a:pPr lvl="3"/>
            <a:r>
              <a:t/>
            </a:r>
          </a:p>
          <a:p>
            <a:pPr lvl="4"/>
            <a:r>
              <a:t/>
            </a:r>
          </a:p>
        </p:txBody>
      </p:sp>
      <p:sp>
        <p:nvSpPr>
          <p:cNvPr id="64"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ölüm">
    <p:spTree>
      <p:nvGrpSpPr>
        <p:cNvPr id="1" name=""/>
        <p:cNvGrpSpPr/>
        <p:nvPr/>
      </p:nvGrpSpPr>
      <p:grpSpPr>
        <a:xfrm>
          <a:off x="0" y="0"/>
          <a:ext cx="0" cy="0"/>
          <a:chOff x="0" y="0"/>
          <a:chExt cx="0" cy="0"/>
        </a:xfrm>
      </p:grpSpPr>
      <p:sp>
        <p:nvSpPr>
          <p:cNvPr id="71" name="Bölüm Başlığı"/>
          <p:cNvSpPr txBox="1"/>
          <p:nvPr>
            <p:ph type="title" hasCustomPrompt="1"/>
          </p:nvPr>
        </p:nvSpPr>
        <p:spPr>
          <a:xfrm>
            <a:off x="698500" y="3225800"/>
            <a:ext cx="11607800" cy="3302000"/>
          </a:xfrm>
          <a:prstGeom prst="rect">
            <a:avLst/>
          </a:prstGeom>
        </p:spPr>
        <p:txBody>
          <a:bodyPr anchor="ctr"/>
          <a:lstStyle>
            <a:lvl1pPr>
              <a:defRPr b="0" spc="-164" sz="8200">
                <a:latin typeface="Helvetica Neue Medium"/>
                <a:ea typeface="Helvetica Neue Medium"/>
                <a:cs typeface="Helvetica Neue Medium"/>
                <a:sym typeface="Helvetica Neue Medium"/>
              </a:defRPr>
            </a:lvl1pPr>
          </a:lstStyle>
          <a:p>
            <a:pPr/>
            <a:r>
              <a:t>Bölüm Başlığı</a:t>
            </a:r>
          </a:p>
        </p:txBody>
      </p:sp>
      <p:sp>
        <p:nvSpPr>
          <p:cNvPr id="72"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Yalnızca Başlık">
    <p:spTree>
      <p:nvGrpSpPr>
        <p:cNvPr id="1" name=""/>
        <p:cNvGrpSpPr/>
        <p:nvPr/>
      </p:nvGrpSpPr>
      <p:grpSpPr>
        <a:xfrm>
          <a:off x="0" y="0"/>
          <a:ext cx="0" cy="0"/>
          <a:chOff x="0" y="0"/>
          <a:chExt cx="0" cy="0"/>
        </a:xfrm>
      </p:grpSpPr>
      <p:sp>
        <p:nvSpPr>
          <p:cNvPr id="79" name="Slayt Başlığı"/>
          <p:cNvSpPr txBox="1"/>
          <p:nvPr>
            <p:ph type="title" hasCustomPrompt="1"/>
          </p:nvPr>
        </p:nvSpPr>
        <p:spPr>
          <a:prstGeom prst="rect">
            <a:avLst/>
          </a:prstGeom>
        </p:spPr>
        <p:txBody>
          <a:bodyPr/>
          <a:lstStyle/>
          <a:p>
            <a:pPr/>
            <a:r>
              <a:t>Slayt Başlığı</a:t>
            </a:r>
          </a:p>
        </p:txBody>
      </p:sp>
      <p:sp>
        <p:nvSpPr>
          <p:cNvPr id="80" name="Slayt Alt Başlığı"/>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lvl1pPr>
          </a:lstStyle>
          <a:p>
            <a:pPr/>
            <a:r>
              <a:t>Slayt Alt Başlığı</a:t>
            </a:r>
          </a:p>
        </p:txBody>
      </p:sp>
      <p:sp>
        <p:nvSpPr>
          <p:cNvPr id="81"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janda">
    <p:spTree>
      <p:nvGrpSpPr>
        <p:cNvPr id="1" name=""/>
        <p:cNvGrpSpPr/>
        <p:nvPr/>
      </p:nvGrpSpPr>
      <p:grpSpPr>
        <a:xfrm>
          <a:off x="0" y="0"/>
          <a:ext cx="0" cy="0"/>
          <a:chOff x="0" y="0"/>
          <a:chExt cx="0" cy="0"/>
        </a:xfrm>
      </p:grpSpPr>
      <p:sp>
        <p:nvSpPr>
          <p:cNvPr id="88" name="Ajanda Başlığı"/>
          <p:cNvSpPr txBox="1"/>
          <p:nvPr>
            <p:ph type="title" hasCustomPrompt="1"/>
          </p:nvPr>
        </p:nvSpPr>
        <p:spPr>
          <a:xfrm>
            <a:off x="698500" y="444500"/>
            <a:ext cx="11607800" cy="1016000"/>
          </a:xfrm>
          <a:prstGeom prst="rect">
            <a:avLst/>
          </a:prstGeom>
        </p:spPr>
        <p:txBody>
          <a:bodyPr/>
          <a:lstStyle/>
          <a:p>
            <a:pPr/>
            <a:r>
              <a:t>Ajanda Başlığı</a:t>
            </a:r>
          </a:p>
        </p:txBody>
      </p:sp>
      <p:sp>
        <p:nvSpPr>
          <p:cNvPr id="89" name="Ajanda Alt Başlığı"/>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lvl1pPr>
          </a:lstStyle>
          <a:p>
            <a:pPr/>
            <a:r>
              <a:t>Ajanda Alt Başlığı</a:t>
            </a:r>
          </a:p>
        </p:txBody>
      </p:sp>
      <p:sp>
        <p:nvSpPr>
          <p:cNvPr id="90" name="Gövde Düzeyi Bir…"/>
          <p:cNvSpPr txBox="1"/>
          <p:nvPr>
            <p:ph type="body" idx="1" hasCustomPrompt="1"/>
          </p:nvPr>
        </p:nvSpPr>
        <p:spPr>
          <a:prstGeom prst="rect">
            <a:avLst/>
          </a:prstGeom>
        </p:spPr>
        <p:txBody>
          <a:bodyPr/>
          <a:lstStyle>
            <a:lvl1pPr marL="0" indent="0">
              <a:spcBef>
                <a:spcPts val="1300"/>
              </a:spcBef>
              <a:buSzTx/>
              <a:buNone/>
              <a:defRPr spc="-38" sz="3800"/>
            </a:lvl1pPr>
            <a:lvl2pPr marL="0" indent="457200">
              <a:spcBef>
                <a:spcPts val="1300"/>
              </a:spcBef>
              <a:buSzTx/>
              <a:buNone/>
              <a:defRPr spc="-38" sz="3800"/>
            </a:lvl2pPr>
            <a:lvl3pPr marL="0" indent="914400">
              <a:spcBef>
                <a:spcPts val="1300"/>
              </a:spcBef>
              <a:buSzTx/>
              <a:buNone/>
              <a:defRPr spc="-38" sz="3800"/>
            </a:lvl3pPr>
            <a:lvl4pPr marL="0" indent="1371600">
              <a:spcBef>
                <a:spcPts val="1300"/>
              </a:spcBef>
              <a:buSzTx/>
              <a:buNone/>
              <a:defRPr spc="-38" sz="3800"/>
            </a:lvl4pPr>
            <a:lvl5pPr marL="0" indent="1828800">
              <a:spcBef>
                <a:spcPts val="1300"/>
              </a:spcBef>
              <a:buSzTx/>
              <a:buNone/>
              <a:defRPr spc="-38" sz="3800"/>
            </a:lvl5pPr>
          </a:lstStyle>
          <a:p>
            <a:pPr/>
            <a:r>
              <a:t>Ajanda Konuları</a:t>
            </a:r>
          </a:p>
          <a:p>
            <a:pPr lvl="1"/>
            <a:r>
              <a:t/>
            </a:r>
          </a:p>
          <a:p>
            <a:pPr lvl="2"/>
            <a:r>
              <a:t/>
            </a:r>
          </a:p>
          <a:p>
            <a:pPr lvl="3"/>
            <a:r>
              <a:t/>
            </a:r>
          </a:p>
          <a:p>
            <a:pPr lvl="4"/>
            <a:r>
              <a:t/>
            </a:r>
          </a:p>
        </p:txBody>
      </p:sp>
      <p:sp>
        <p:nvSpPr>
          <p:cNvPr id="91" name="Slayt Numarası"/>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Gövde Düzeyi Bir…"/>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Slayt madde işareti metni</a:t>
            </a:r>
          </a:p>
          <a:p>
            <a:pPr lvl="1"/>
            <a:r>
              <a:t/>
            </a:r>
          </a:p>
          <a:p>
            <a:pPr lvl="2"/>
            <a:r>
              <a:t/>
            </a:r>
          </a:p>
          <a:p>
            <a:pPr lvl="3"/>
            <a:r>
              <a:t/>
            </a:r>
          </a:p>
          <a:p>
            <a:pPr lvl="4"/>
            <a:r>
              <a:t/>
            </a:r>
          </a:p>
        </p:txBody>
      </p:sp>
      <p:sp>
        <p:nvSpPr>
          <p:cNvPr id="3" name="Slayt Başlığı"/>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Slayt Başlığı</a:t>
            </a:r>
          </a:p>
        </p:txBody>
      </p:sp>
      <p:sp>
        <p:nvSpPr>
          <p:cNvPr id="4" name="Slayt Numarası"/>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1pPr>
      <a:lvl2pPr marL="0" marR="0" indent="457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2pPr>
      <a:lvl3pPr marL="0" marR="0" indent="914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3pPr>
      <a:lvl4pPr marL="0" marR="0" indent="1371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4pPr>
      <a:lvl5pPr marL="0" marR="0" indent="18288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5pPr>
      <a:lvl6pPr marL="0" marR="0" indent="22860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6pPr>
      <a:lvl7pPr marL="0" marR="0" indent="27432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7pPr>
      <a:lvl8pPr marL="0" marR="0" indent="32004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8pPr>
      <a:lvl9pPr marL="0" marR="0" indent="3657600" algn="l" defTabSz="1733930" rtl="0" latinLnBrk="0">
        <a:lnSpc>
          <a:spcPct val="80000"/>
        </a:lnSpc>
        <a:spcBef>
          <a:spcPts val="0"/>
        </a:spcBef>
        <a:spcAft>
          <a:spcPts val="0"/>
        </a:spcAft>
        <a:buClrTx/>
        <a:buSzTx/>
        <a:buFontTx/>
        <a:buNone/>
        <a:tabLst/>
        <a:defRPr b="1" baseline="0" cap="none" i="0" spc="-119" strike="noStrike" sz="6000" u="none">
          <a:solidFill>
            <a:srgbClr val="000000"/>
          </a:solidFill>
          <a:uFillTx/>
          <a:latin typeface="+mn-lt"/>
          <a:ea typeface="+mn-ea"/>
          <a:cs typeface="+mn-cs"/>
          <a:sym typeface="Helvetica Neue"/>
        </a:defRPr>
      </a:lvl9pPr>
    </p:titleStyle>
    <p:bodyStyle>
      <a:lvl1pPr marL="381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1pPr>
      <a:lvl2pPr marL="762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2pPr>
      <a:lvl3pPr marL="1143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3pPr>
      <a:lvl4pPr marL="1524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4pPr>
      <a:lvl5pPr marL="1905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5pPr>
      <a:lvl6pPr marL="2286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6pPr>
      <a:lvl7pPr marL="2667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7pPr>
      <a:lvl8pPr marL="3048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8pPr>
      <a:lvl9pPr marL="3429000" marR="0" indent="-381000" algn="l" defTabSz="1733930" rtl="0" latinLnBrk="0">
        <a:lnSpc>
          <a:spcPct val="90000"/>
        </a:lnSpc>
        <a:spcBef>
          <a:spcPts val="3200"/>
        </a:spcBef>
        <a:spcAft>
          <a:spcPts val="0"/>
        </a:spcAft>
        <a:buClrTx/>
        <a:buSzPct val="123000"/>
        <a:buFontTx/>
        <a:buChar char="•"/>
        <a:tabLst/>
        <a:defRPr b="0" baseline="0" cap="none" i="0" spc="0" strike="noStrike" sz="30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Relationship Id="rId3" Type="http://schemas.openxmlformats.org/officeDocument/2006/relationships/image" Target="../media/image10.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tif"/><Relationship Id="rId3" Type="http://schemas.openxmlformats.org/officeDocument/2006/relationships/image" Target="../media/image21.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tif"/><Relationship Id="rId3" Type="http://schemas.openxmlformats.org/officeDocument/2006/relationships/image" Target="../media/image22.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t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tif"/><Relationship Id="rId3" Type="http://schemas.openxmlformats.org/officeDocument/2006/relationships/image" Target="../media/image28.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t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t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tif"/><Relationship Id="rId3" Type="http://schemas.openxmlformats.org/officeDocument/2006/relationships/image" Target="../media/image34.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hsgm.saglik.gov.tr/tr/obezite" TargetMode="External"/></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Yazar ve Tarih"/>
          <p:cNvSpPr txBox="1"/>
          <p:nvPr>
            <p:ph type="body" idx="21"/>
          </p:nvPr>
        </p:nvSpPr>
        <p:spPr>
          <a:prstGeom prst="rect">
            <a:avLst/>
          </a:prstGeom>
        </p:spPr>
        <p:txBody>
          <a:bodyPr/>
          <a:lstStyle/>
          <a:p>
            <a:pPr/>
          </a:p>
        </p:txBody>
      </p:sp>
      <p:sp>
        <p:nvSpPr>
          <p:cNvPr id="152" name="Obezitesi Olan Bireye Yaklaşım"/>
          <p:cNvSpPr txBox="1"/>
          <p:nvPr>
            <p:ph type="ctrTitle"/>
          </p:nvPr>
        </p:nvSpPr>
        <p:spPr>
          <a:prstGeom prst="rect">
            <a:avLst/>
          </a:prstGeom>
        </p:spPr>
        <p:txBody>
          <a:bodyPr/>
          <a:lstStyle>
            <a:lvl1pPr>
              <a:defRPr spc="-126" sz="6300"/>
            </a:lvl1pPr>
          </a:lstStyle>
          <a:p>
            <a:pPr/>
            <a:r>
              <a:t>Obezitesi Olan Bireye Yaklaşım</a:t>
            </a:r>
          </a:p>
        </p:txBody>
      </p:sp>
      <p:sp>
        <p:nvSpPr>
          <p:cNvPr id="153" name="Sunu Alt Başlığı"/>
          <p:cNvSpPr txBox="1"/>
          <p:nvPr>
            <p:ph type="subTitle" sz="quarter" idx="1"/>
          </p:nvPr>
        </p:nvSpPr>
        <p:spPr>
          <a:prstGeom prst="rect">
            <a:avLst/>
          </a:prstGeom>
        </p:spPr>
        <p:txBody>
          <a:bodyPr/>
          <a:lstStyle/>
          <a:p>
            <a:pPr/>
          </a:p>
        </p:txBody>
      </p:sp>
      <p:sp>
        <p:nvSpPr>
          <p:cNvPr id="154" name="Arş. Gör. Dr. Merve AYVAZ…"/>
          <p:cNvSpPr txBox="1"/>
          <p:nvPr/>
        </p:nvSpPr>
        <p:spPr>
          <a:xfrm>
            <a:off x="5096488" y="7965616"/>
            <a:ext cx="7237623" cy="1259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lvl="8" defTabSz="457200">
              <a:lnSpc>
                <a:spcPct val="120000"/>
              </a:lnSpc>
              <a:defRPr b="1" sz="2000">
                <a:solidFill>
                  <a:srgbClr val="09142A"/>
                </a:solidFill>
                <a:latin typeface="Helvetica"/>
                <a:ea typeface="Helvetica"/>
                <a:cs typeface="Helvetica"/>
                <a:sym typeface="Helvetica"/>
              </a:defRPr>
            </a:pPr>
            <a:r>
              <a:t>Arş. Gör. Dr. Merve AYVAZ</a:t>
            </a:r>
          </a:p>
          <a:p>
            <a:pPr lvl="8" defTabSz="457200">
              <a:lnSpc>
                <a:spcPct val="120000"/>
              </a:lnSpc>
              <a:defRPr b="1" sz="2000">
                <a:solidFill>
                  <a:srgbClr val="09142A"/>
                </a:solidFill>
                <a:latin typeface="Helvetica"/>
                <a:ea typeface="Helvetica"/>
                <a:cs typeface="Helvetica"/>
                <a:sym typeface="Helvetica"/>
              </a:defRPr>
            </a:pPr>
            <a:r>
              <a:t>KTÜ Aile Hekimliği ABD</a:t>
            </a:r>
          </a:p>
        </p:txBody>
      </p:sp>
      <p:sp>
        <p:nvSpPr>
          <p:cNvPr id="155" name="Çizgi"/>
          <p:cNvSpPr/>
          <p:nvPr/>
        </p:nvSpPr>
        <p:spPr>
          <a:xfrm>
            <a:off x="0" y="3390067"/>
            <a:ext cx="13007924" cy="1"/>
          </a:xfrm>
          <a:prstGeom prst="line">
            <a:avLst/>
          </a:prstGeom>
          <a:ln w="266700">
            <a:solidFill>
              <a:srgbClr val="0C5ABE"/>
            </a:solidFill>
            <a:miter lim="400000"/>
          </a:ln>
        </p:spPr>
        <p:txBody>
          <a:bodyPr lIns="45718" tIns="45718" rIns="45718" bIns="45718"/>
          <a:lstStyle/>
          <a:p>
            <a:pPr/>
          </a:p>
        </p:txBody>
      </p:sp>
      <p:sp>
        <p:nvSpPr>
          <p:cNvPr id="156" name="Çizgi"/>
          <p:cNvSpPr/>
          <p:nvPr/>
        </p:nvSpPr>
        <p:spPr>
          <a:xfrm>
            <a:off x="-207442" y="6090453"/>
            <a:ext cx="13212160"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Bel Çevresi…"/>
          <p:cNvSpPr txBox="1"/>
          <p:nvPr>
            <p:ph type="body" idx="1"/>
          </p:nvPr>
        </p:nvSpPr>
        <p:spPr>
          <a:xfrm>
            <a:off x="698500" y="2616992"/>
            <a:ext cx="11607800" cy="6096001"/>
          </a:xfrm>
          <a:prstGeom prst="rect">
            <a:avLst/>
          </a:prstGeom>
        </p:spPr>
        <p:txBody>
          <a:bodyPr/>
          <a:lstStyle/>
          <a:p>
            <a:pPr>
              <a:defRPr b="1"/>
            </a:pPr>
            <a:r>
              <a:t>Bel Çevresi </a:t>
            </a:r>
            <a:endParaRPr sz="1200"/>
          </a:p>
          <a:p>
            <a:pPr marL="380999" indent="-380999">
              <a:defRPr sz="2600"/>
            </a:pPr>
            <a:r>
              <a:t>Bel çevresi (BÇ) ölçümü obeziteyi, özellikle de visseral obeziteyi, tespit etmek, dolayısıyla kardiyovasküler hastalık morbiditesi ve mortalitesini öngörmek açısından daha duyarlıdır. </a:t>
            </a:r>
          </a:p>
        </p:txBody>
      </p:sp>
      <p:sp>
        <p:nvSpPr>
          <p:cNvPr id="203" name="Klinik olarak obezite taramasında kullanılan testler/antropometrik yöntemler nelerdir?"/>
          <p:cNvSpPr txBox="1"/>
          <p:nvPr>
            <p:ph type="body" idx="21"/>
          </p:nvPr>
        </p:nvSpPr>
        <p:spPr>
          <a:xfrm>
            <a:off x="698500" y="1412977"/>
            <a:ext cx="11607801" cy="1016001"/>
          </a:xfrm>
          <a:prstGeom prst="rect">
            <a:avLst/>
          </a:prstGeom>
          <a:extLst>
            <a:ext uri="{C572A759-6A51-4108-AA02-DFA0A04FC94B}">
              <ma14:wrappingTextBoxFlag xmlns:ma14="http://schemas.microsoft.com/office/mac/drawingml/2011/main" val="1"/>
            </a:ext>
          </a:extLst>
        </p:spPr>
        <p:txBody>
          <a:bodyPr/>
          <a:lstStyle>
            <a:lvl1pPr defTabSz="545930">
              <a:defRPr sz="2976"/>
            </a:lvl1pPr>
          </a:lstStyle>
          <a:p>
            <a:pPr/>
            <a:r>
              <a:t>Klinik olarak obezite taramasında kullanılan testler/antropometrik yöntemler nelerdir?</a:t>
            </a:r>
          </a:p>
        </p:txBody>
      </p:sp>
      <p:sp>
        <p:nvSpPr>
          <p:cNvPr id="204"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pic>
        <p:nvPicPr>
          <p:cNvPr id="205" name="Görüntü" descr="Görüntü"/>
          <p:cNvPicPr>
            <a:picLocks noChangeAspect="1"/>
          </p:cNvPicPr>
          <p:nvPr/>
        </p:nvPicPr>
        <p:blipFill>
          <a:blip r:embed="rId2">
            <a:extLst/>
          </a:blip>
          <a:stretch>
            <a:fillRect/>
          </a:stretch>
        </p:blipFill>
        <p:spPr>
          <a:xfrm>
            <a:off x="35193" y="4795038"/>
            <a:ext cx="5704398" cy="3540661"/>
          </a:xfrm>
          <a:prstGeom prst="rect">
            <a:avLst/>
          </a:prstGeom>
          <a:ln w="12700">
            <a:miter lim="400000"/>
          </a:ln>
        </p:spPr>
      </p:pic>
      <p:sp>
        <p:nvSpPr>
          <p:cNvPr id="206" name="Yaş, cinsiyet ve kas kitlesi gibi karıştırıcı faktörlerden etkilenmez.…"/>
          <p:cNvSpPr txBox="1"/>
          <p:nvPr/>
        </p:nvSpPr>
        <p:spPr>
          <a:xfrm>
            <a:off x="5358375" y="5125762"/>
            <a:ext cx="7306302" cy="3144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0999" indent="-380999" algn="l">
              <a:lnSpc>
                <a:spcPct val="90000"/>
              </a:lnSpc>
              <a:spcBef>
                <a:spcPts val="3200"/>
              </a:spcBef>
              <a:buSzPct val="123000"/>
              <a:buChar char="•"/>
              <a:defRPr sz="2600">
                <a:solidFill>
                  <a:srgbClr val="000000"/>
                </a:solidFill>
              </a:defRPr>
            </a:pPr>
            <a:r>
              <a:t>Yaş, cinsiyet ve kas kitlesi gibi karıştırıcı faktörlerden etkilenmez. </a:t>
            </a:r>
          </a:p>
          <a:p>
            <a:pPr algn="l">
              <a:lnSpc>
                <a:spcPct val="90000"/>
              </a:lnSpc>
              <a:spcBef>
                <a:spcPts val="3200"/>
              </a:spcBef>
              <a:defRPr sz="2600">
                <a:solidFill>
                  <a:srgbClr val="000000"/>
                </a:solidFill>
              </a:defRPr>
            </a:pPr>
          </a:p>
          <a:p>
            <a:pPr marL="380999" indent="-380999" algn="l">
              <a:lnSpc>
                <a:spcPct val="90000"/>
              </a:lnSpc>
              <a:spcBef>
                <a:spcPts val="3200"/>
              </a:spcBef>
              <a:buSzPct val="123000"/>
              <a:buChar char="•"/>
              <a:defRPr sz="2600">
                <a:solidFill>
                  <a:srgbClr val="000000"/>
                </a:solidFill>
              </a:defRPr>
            </a:pPr>
            <a:r>
              <a:t>Abdominal obezite için tanısal değeri BKİ’nin 25-35 kg/m2  arasındaki değerleri için geçerlidir. </a:t>
            </a:r>
          </a:p>
        </p:txBody>
      </p:sp>
      <p:sp>
        <p:nvSpPr>
          <p:cNvPr id="207"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layt madde işareti metni"/>
          <p:cNvSpPr txBox="1"/>
          <p:nvPr>
            <p:ph type="body" idx="1"/>
          </p:nvPr>
        </p:nvSpPr>
        <p:spPr>
          <a:prstGeom prst="rect">
            <a:avLst/>
          </a:prstGeom>
        </p:spPr>
        <p:txBody>
          <a:bodyPr/>
          <a:lstStyle/>
          <a:p>
            <a:pPr/>
          </a:p>
        </p:txBody>
      </p:sp>
      <p:sp>
        <p:nvSpPr>
          <p:cNvPr id="210" name="Klinik olarak obezite taramasında kullanılan testler/antropometrik yöntemler nelerdir?"/>
          <p:cNvSpPr txBox="1"/>
          <p:nvPr>
            <p:ph type="body" idx="21"/>
          </p:nvPr>
        </p:nvSpPr>
        <p:spPr>
          <a:xfrm>
            <a:off x="698500" y="1412977"/>
            <a:ext cx="11607801" cy="1016001"/>
          </a:xfrm>
          <a:prstGeom prst="rect">
            <a:avLst/>
          </a:prstGeom>
          <a:extLst>
            <a:ext uri="{C572A759-6A51-4108-AA02-DFA0A04FC94B}">
              <ma14:wrappingTextBoxFlag xmlns:ma14="http://schemas.microsoft.com/office/mac/drawingml/2011/main" val="1"/>
            </a:ext>
          </a:extLst>
        </p:spPr>
        <p:txBody>
          <a:bodyPr/>
          <a:lstStyle>
            <a:lvl1pPr defTabSz="545930">
              <a:defRPr sz="2976"/>
            </a:lvl1pPr>
          </a:lstStyle>
          <a:p>
            <a:pPr/>
            <a:r>
              <a:t>Klinik olarak obezite taramasında kullanılan testler/antropometrik yöntemler nelerdir?</a:t>
            </a:r>
          </a:p>
        </p:txBody>
      </p:sp>
      <p:sp>
        <p:nvSpPr>
          <p:cNvPr id="211"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pic>
        <p:nvPicPr>
          <p:cNvPr id="212" name="Görüntü" descr="Görüntü"/>
          <p:cNvPicPr>
            <a:picLocks noChangeAspect="1"/>
          </p:cNvPicPr>
          <p:nvPr/>
        </p:nvPicPr>
        <p:blipFill>
          <a:blip r:embed="rId2">
            <a:extLst/>
          </a:blip>
          <a:stretch>
            <a:fillRect/>
          </a:stretch>
        </p:blipFill>
        <p:spPr>
          <a:xfrm>
            <a:off x="698500" y="4488742"/>
            <a:ext cx="11607800" cy="2329496"/>
          </a:xfrm>
          <a:prstGeom prst="rect">
            <a:avLst/>
          </a:prstGeom>
          <a:ln w="12700">
            <a:miter lim="400000"/>
          </a:ln>
        </p:spPr>
      </p:pic>
      <p:sp>
        <p:nvSpPr>
          <p:cNvPr id="213"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Diğer Obezite Ölçütleri…"/>
          <p:cNvSpPr txBox="1"/>
          <p:nvPr>
            <p:ph type="body" idx="1"/>
          </p:nvPr>
        </p:nvSpPr>
        <p:spPr>
          <a:prstGeom prst="rect">
            <a:avLst/>
          </a:prstGeom>
        </p:spPr>
        <p:txBody>
          <a:bodyPr/>
          <a:lstStyle/>
          <a:p>
            <a:pPr marL="380999" indent="-380999">
              <a:defRPr b="1" sz="2600"/>
            </a:pPr>
            <a:r>
              <a:t>Diğer Obezite Ölçütleri </a:t>
            </a:r>
          </a:p>
          <a:p>
            <a:pPr marL="0" indent="762000">
              <a:buSzTx/>
              <a:buNone/>
              <a:defRPr sz="2600"/>
            </a:pPr>
            <a:r>
              <a:t>Bel-kalça oranı </a:t>
            </a:r>
          </a:p>
          <a:p>
            <a:pPr marL="0" indent="762000">
              <a:buSzTx/>
              <a:buNone/>
              <a:defRPr sz="2600"/>
            </a:pPr>
            <a:r>
              <a:t>Bel-boy oranı </a:t>
            </a:r>
          </a:p>
          <a:p>
            <a:pPr marL="0" indent="762000">
              <a:buSzTx/>
              <a:buNone/>
              <a:defRPr sz="2600"/>
            </a:pPr>
            <a:r>
              <a:t>Boyun çevresi </a:t>
            </a:r>
          </a:p>
          <a:p>
            <a:pPr marL="0" indent="762000">
              <a:buSzTx/>
              <a:buNone/>
              <a:defRPr sz="2600"/>
            </a:pPr>
            <a:r>
              <a:t>Deri kıvrımı kalınlığı</a:t>
            </a:r>
          </a:p>
          <a:p>
            <a:pPr marL="0" indent="762000">
              <a:buSzTx/>
              <a:buNone/>
              <a:defRPr sz="2600"/>
            </a:pPr>
            <a:r>
              <a:t>El bileği çevresi</a:t>
            </a:r>
          </a:p>
          <a:p>
            <a:pPr marL="380999" indent="-380999">
              <a:defRPr sz="2600"/>
            </a:pPr>
            <a:r>
              <a:t>Fakat tüm bu ölçümlerde gözlemciler arasında farklar olabilmekte ve belirli bir standardizasyonu sağlamak zorlaşmaktadır. </a:t>
            </a:r>
          </a:p>
        </p:txBody>
      </p:sp>
      <p:sp>
        <p:nvSpPr>
          <p:cNvPr id="216" name="Klinik olarak obezite taramasında kullanılan testler/antropometrik yöntemler nelerdir?"/>
          <p:cNvSpPr txBox="1"/>
          <p:nvPr>
            <p:ph type="body" idx="21"/>
          </p:nvPr>
        </p:nvSpPr>
        <p:spPr>
          <a:xfrm>
            <a:off x="698500" y="1412977"/>
            <a:ext cx="11607801" cy="1016001"/>
          </a:xfrm>
          <a:prstGeom prst="rect">
            <a:avLst/>
          </a:prstGeom>
          <a:extLst>
            <a:ext uri="{C572A759-6A51-4108-AA02-DFA0A04FC94B}">
              <ma14:wrappingTextBoxFlag xmlns:ma14="http://schemas.microsoft.com/office/mac/drawingml/2011/main" val="1"/>
            </a:ext>
          </a:extLst>
        </p:spPr>
        <p:txBody>
          <a:bodyPr/>
          <a:lstStyle>
            <a:lvl1pPr defTabSz="545930">
              <a:defRPr sz="2976"/>
            </a:lvl1pPr>
          </a:lstStyle>
          <a:p>
            <a:pPr/>
            <a:r>
              <a:t>Klinik olarak obezite taramasında kullanılan testler/antropometrik yöntemler nelerdir?</a:t>
            </a:r>
          </a:p>
        </p:txBody>
      </p:sp>
      <p:sp>
        <p:nvSpPr>
          <p:cNvPr id="217"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sp>
        <p:nvSpPr>
          <p:cNvPr id="218"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Görüntü" descr="Görüntü"/>
          <p:cNvPicPr>
            <a:picLocks noChangeAspect="1"/>
          </p:cNvPicPr>
          <p:nvPr/>
        </p:nvPicPr>
        <p:blipFill>
          <a:blip r:embed="rId2">
            <a:extLst/>
          </a:blip>
          <a:srcRect l="0" t="0" r="0" b="0"/>
          <a:stretch>
            <a:fillRect/>
          </a:stretch>
        </p:blipFill>
        <p:spPr>
          <a:xfrm>
            <a:off x="8362499" y="3727954"/>
            <a:ext cx="3636257" cy="6301624"/>
          </a:xfrm>
          <a:prstGeom prst="rect">
            <a:avLst/>
          </a:prstGeom>
          <a:ln w="12700">
            <a:miter lim="400000"/>
          </a:ln>
        </p:spPr>
      </p:pic>
      <p:sp>
        <p:nvSpPr>
          <p:cNvPr id="221" name="Vücut total yağ miktarını ölçmek için, antropometrik ölçümler dışında klinikte kullanılabilecek, daha net ölçümlere dayalı, uygulayıcılar arası farklılıkları yok edebilecek çeşitli teknikler de mevcuttur.…"/>
          <p:cNvSpPr txBox="1"/>
          <p:nvPr>
            <p:ph type="body" idx="1"/>
          </p:nvPr>
        </p:nvSpPr>
        <p:spPr>
          <a:prstGeom prst="rect">
            <a:avLst/>
          </a:prstGeom>
        </p:spPr>
        <p:txBody>
          <a:bodyPr/>
          <a:lstStyle/>
          <a:p>
            <a:pPr marL="361950" indent="-361950" defTabSz="1647233">
              <a:spcBef>
                <a:spcPts val="3000"/>
              </a:spcBef>
              <a:defRPr sz="2850"/>
            </a:pPr>
            <a:r>
              <a:t>Vücut total yağ miktarını ölçmek için, antropometrik ölçümler dışında klinikte kullanılabilecek, daha net ölçümlere dayalı, uygulayıcılar arası farklılıkları yok edebilecek çeşitli teknikler de mevcuttur. </a:t>
            </a:r>
          </a:p>
          <a:p>
            <a:pPr marL="361950" indent="-361950" defTabSz="1647233">
              <a:spcBef>
                <a:spcPts val="3000"/>
              </a:spcBef>
              <a:defRPr sz="2850"/>
            </a:pPr>
            <a:r>
              <a:t>Bu teknikler arasında;</a:t>
            </a:r>
          </a:p>
          <a:p>
            <a:pPr marL="361950" indent="-361950" defTabSz="1647233">
              <a:spcBef>
                <a:spcPts val="3000"/>
              </a:spcBef>
              <a:defRPr sz="2850"/>
            </a:pPr>
            <a:r>
              <a:t>MR </a:t>
            </a:r>
          </a:p>
          <a:p>
            <a:pPr marL="361950" indent="-361950" defTabSz="1647233">
              <a:spcBef>
                <a:spcPts val="3000"/>
              </a:spcBef>
              <a:defRPr sz="2850"/>
            </a:pPr>
            <a:r>
              <a:t>Bilgisayarlı tomografi</a:t>
            </a:r>
          </a:p>
          <a:p>
            <a:pPr marL="361950" indent="-361950" defTabSz="1647233">
              <a:spcBef>
                <a:spcPts val="3000"/>
              </a:spcBef>
              <a:defRPr sz="2850"/>
            </a:pPr>
            <a:r>
              <a:t>Döteryum oksit </a:t>
            </a:r>
          </a:p>
          <a:p>
            <a:pPr marL="361950" indent="-361950" defTabSz="1647233">
              <a:spcBef>
                <a:spcPts val="3000"/>
              </a:spcBef>
              <a:defRPr sz="2850"/>
            </a:pPr>
            <a:r>
              <a:t>Dual enerji x-ray absorpsiyometri (DEXA)</a:t>
            </a:r>
          </a:p>
          <a:p>
            <a:pPr marL="361950" indent="-361950" defTabSz="1647233">
              <a:spcBef>
                <a:spcPts val="3000"/>
              </a:spcBef>
              <a:defRPr sz="2850"/>
            </a:pPr>
            <a:r>
              <a:t>Biyoelektriksel impedans sayılabilir.</a:t>
            </a:r>
          </a:p>
        </p:txBody>
      </p:sp>
      <p:sp>
        <p:nvSpPr>
          <p:cNvPr id="222" name="Klinik olarak obezite taramasında kullanılan testler/antropometrik yöntemler nelerdir?"/>
          <p:cNvSpPr txBox="1"/>
          <p:nvPr>
            <p:ph type="body" idx="21"/>
          </p:nvPr>
        </p:nvSpPr>
        <p:spPr>
          <a:xfrm>
            <a:off x="698500" y="1412977"/>
            <a:ext cx="11607801" cy="1016001"/>
          </a:xfrm>
          <a:prstGeom prst="rect">
            <a:avLst/>
          </a:prstGeom>
          <a:extLst>
            <a:ext uri="{C572A759-6A51-4108-AA02-DFA0A04FC94B}">
              <ma14:wrappingTextBoxFlag xmlns:ma14="http://schemas.microsoft.com/office/mac/drawingml/2011/main" val="1"/>
            </a:ext>
          </a:extLst>
        </p:spPr>
        <p:txBody>
          <a:bodyPr/>
          <a:lstStyle>
            <a:lvl1pPr defTabSz="545930">
              <a:defRPr sz="2976"/>
            </a:lvl1pPr>
          </a:lstStyle>
          <a:p>
            <a:pPr/>
            <a:r>
              <a:t>Klinik olarak obezite taramasında kullanılan testler/antropometrik yöntemler nelerdir?</a:t>
            </a:r>
          </a:p>
        </p:txBody>
      </p:sp>
      <p:sp>
        <p:nvSpPr>
          <p:cNvPr id="223"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sp>
        <p:nvSpPr>
          <p:cNvPr id="224"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Obezitenin temel nedeni pozitif enerji dengesidir.…"/>
          <p:cNvSpPr txBox="1"/>
          <p:nvPr>
            <p:ph type="body" idx="1"/>
          </p:nvPr>
        </p:nvSpPr>
        <p:spPr>
          <a:xfrm>
            <a:off x="698500" y="2394175"/>
            <a:ext cx="11607801" cy="6096001"/>
          </a:xfrm>
          <a:prstGeom prst="rect">
            <a:avLst/>
          </a:prstGeom>
        </p:spPr>
        <p:txBody>
          <a:bodyPr/>
          <a:lstStyle/>
          <a:p>
            <a:pPr marL="380999" indent="-380999">
              <a:defRPr sz="2600"/>
            </a:pPr>
            <a:r>
              <a:t>Obezitenin temel nedeni pozitif enerji dengesidir.</a:t>
            </a:r>
          </a:p>
          <a:p>
            <a:pPr marL="380999" indent="-380999">
              <a:defRPr sz="2600"/>
            </a:pPr>
            <a:r>
              <a:t>Adipoz doku miktarının bir süre yüksek seyretmesi bu düzeyin vücut tarafından yeni bir normal düzey olarak algılanarak beynin bu yeni adipozite düzeyini korumasına neden olur. </a:t>
            </a:r>
          </a:p>
          <a:p>
            <a:pPr marL="380999" indent="-380999">
              <a:defRPr sz="2600"/>
            </a:pPr>
            <a:r>
              <a:t>Obezite, genetik yatkınlık zemininde, çevresel etmenlerin ve yaşam biçiminin etkisiyle ortaya çıkan kronik bir hastalıktır.</a:t>
            </a:r>
          </a:p>
        </p:txBody>
      </p:sp>
      <p:sp>
        <p:nvSpPr>
          <p:cNvPr id="227" name="Slayt Alt Başlığı"/>
          <p:cNvSpPr txBox="1"/>
          <p:nvPr>
            <p:ph type="body" idx="21"/>
          </p:nvPr>
        </p:nvSpPr>
        <p:spPr>
          <a:prstGeom prst="rect">
            <a:avLst/>
          </a:prstGeom>
        </p:spPr>
        <p:txBody>
          <a:bodyPr/>
          <a:lstStyle/>
          <a:p>
            <a:pPr/>
          </a:p>
        </p:txBody>
      </p:sp>
      <p:sp>
        <p:nvSpPr>
          <p:cNvPr id="228" name="Obezitenin Etyopatogenezi"/>
          <p:cNvSpPr txBox="1"/>
          <p:nvPr>
            <p:ph type="title"/>
          </p:nvPr>
        </p:nvSpPr>
        <p:spPr>
          <a:prstGeom prst="rect">
            <a:avLst/>
          </a:prstGeom>
        </p:spPr>
        <p:txBody>
          <a:bodyPr/>
          <a:lstStyle>
            <a:lvl1pPr defTabSz="1716590">
              <a:defRPr spc="-118" sz="5940"/>
            </a:lvl1pPr>
          </a:lstStyle>
          <a:p>
            <a:pPr/>
            <a:r>
              <a:t>Obezitenin Etyopatogenezi</a:t>
            </a:r>
          </a:p>
        </p:txBody>
      </p:sp>
      <p:sp>
        <p:nvSpPr>
          <p:cNvPr id="229"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230" name="Görüntü" descr="Görüntü"/>
          <p:cNvPicPr>
            <a:picLocks noChangeAspect="1"/>
          </p:cNvPicPr>
          <p:nvPr/>
        </p:nvPicPr>
        <p:blipFill>
          <a:blip r:embed="rId2">
            <a:extLst/>
          </a:blip>
          <a:srcRect l="1768" t="30960" r="1768" b="2935"/>
          <a:stretch>
            <a:fillRect/>
          </a:stretch>
        </p:blipFill>
        <p:spPr>
          <a:xfrm>
            <a:off x="2461021" y="6054470"/>
            <a:ext cx="8082748" cy="311562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Toplumsal genom çalışmalarında obezite ile ilgili 140’tan fazla kromozomal bölge tanımlanmıştır.…"/>
          <p:cNvSpPr txBox="1"/>
          <p:nvPr>
            <p:ph type="body" idx="1"/>
          </p:nvPr>
        </p:nvSpPr>
        <p:spPr>
          <a:xfrm>
            <a:off x="698500" y="2417233"/>
            <a:ext cx="11607800" cy="6774971"/>
          </a:xfrm>
          <a:prstGeom prst="rect">
            <a:avLst/>
          </a:prstGeom>
        </p:spPr>
        <p:txBody>
          <a:bodyPr/>
          <a:lstStyle/>
          <a:p>
            <a:pPr marL="312419" indent="-312419" defTabSz="1421822">
              <a:spcBef>
                <a:spcPts val="2600"/>
              </a:spcBef>
              <a:defRPr sz="2132"/>
            </a:pPr>
            <a:r>
              <a:t>Toplumsal genom çalışmalarında obezite ile ilgili 140’tan fazla kromozomal bölge tanımlanmıştır. </a:t>
            </a:r>
          </a:p>
          <a:p>
            <a:pPr marL="312419" indent="-312419" defTabSz="1421822">
              <a:spcBef>
                <a:spcPts val="2600"/>
              </a:spcBef>
              <a:defRPr sz="2132"/>
            </a:pPr>
            <a:r>
              <a:t>Obezitenin toplumda en sık görülen tipi bu genlerin çoklu kalıtımı nedeniyle ortaya çıkan ve poligenik obezite adı verilen tipidir. </a:t>
            </a:r>
          </a:p>
          <a:p>
            <a:pPr marL="312419" indent="-312419" defTabSz="1421822">
              <a:spcBef>
                <a:spcPts val="2600"/>
              </a:spcBef>
              <a:defRPr sz="2132"/>
            </a:pPr>
            <a:r>
              <a:t>Çok daha nadir gözüken bazı obezite tiplerindeyse hipotalamustaki iştah merkezinde yer alan, </a:t>
            </a:r>
          </a:p>
          <a:p>
            <a:pPr marL="0" indent="520700" defTabSz="1421822">
              <a:spcBef>
                <a:spcPts val="2600"/>
              </a:spcBef>
              <a:buSzTx/>
              <a:buNone/>
              <a:defRPr sz="2132"/>
            </a:pPr>
            <a:r>
              <a:t>LEPR </a:t>
            </a:r>
          </a:p>
          <a:p>
            <a:pPr marL="0" indent="520700" defTabSz="1421822">
              <a:spcBef>
                <a:spcPts val="2600"/>
              </a:spcBef>
              <a:buSzTx/>
              <a:buNone/>
              <a:defRPr sz="2132"/>
            </a:pPr>
            <a:r>
              <a:t>PCSK-1 </a:t>
            </a:r>
          </a:p>
          <a:p>
            <a:pPr marL="0" indent="520700" defTabSz="1421822">
              <a:spcBef>
                <a:spcPts val="2600"/>
              </a:spcBef>
              <a:buSzTx/>
              <a:buNone/>
              <a:defRPr sz="2132"/>
            </a:pPr>
            <a:r>
              <a:t>POMC</a:t>
            </a:r>
          </a:p>
          <a:p>
            <a:pPr marL="0" indent="520700" defTabSz="1421822">
              <a:spcBef>
                <a:spcPts val="2600"/>
              </a:spcBef>
              <a:buSzTx/>
              <a:buNone/>
              <a:defRPr sz="2132"/>
            </a:pPr>
            <a:r>
              <a:t>MC4R  mutasyonu gibi tek gen defektleri</a:t>
            </a:r>
          </a:p>
          <a:p>
            <a:pPr marL="0" indent="520700" defTabSz="1421822">
              <a:spcBef>
                <a:spcPts val="2600"/>
              </a:spcBef>
              <a:buSzTx/>
              <a:buNone/>
              <a:defRPr sz="2132"/>
            </a:pPr>
          </a:p>
          <a:p>
            <a:pPr marL="312419" indent="-312419" defTabSz="1421822">
              <a:spcBef>
                <a:spcPts val="2600"/>
              </a:spcBef>
              <a:defRPr sz="2132"/>
            </a:pPr>
            <a:r>
              <a:t>Alström Sendromu, Prader Willi Sendromu gibi kromozom anomalileri nedeniyle gelişen sendromik obezite formları rol oynayabilir. </a:t>
            </a:r>
          </a:p>
        </p:txBody>
      </p:sp>
      <p:sp>
        <p:nvSpPr>
          <p:cNvPr id="233" name="Slayt Alt Başlığı"/>
          <p:cNvSpPr txBox="1"/>
          <p:nvPr>
            <p:ph type="body" idx="21"/>
          </p:nvPr>
        </p:nvSpPr>
        <p:spPr>
          <a:prstGeom prst="rect">
            <a:avLst/>
          </a:prstGeom>
        </p:spPr>
        <p:txBody>
          <a:bodyPr/>
          <a:lstStyle/>
          <a:p>
            <a:pPr/>
          </a:p>
        </p:txBody>
      </p:sp>
      <p:sp>
        <p:nvSpPr>
          <p:cNvPr id="234" name="Obezitenin Etyopatogenezi"/>
          <p:cNvSpPr txBox="1"/>
          <p:nvPr>
            <p:ph type="title"/>
          </p:nvPr>
        </p:nvSpPr>
        <p:spPr>
          <a:prstGeom prst="rect">
            <a:avLst/>
          </a:prstGeom>
        </p:spPr>
        <p:txBody>
          <a:bodyPr/>
          <a:lstStyle>
            <a:lvl1pPr defTabSz="1716590">
              <a:defRPr spc="-118" sz="5940"/>
            </a:lvl1pPr>
          </a:lstStyle>
          <a:p>
            <a:pPr/>
            <a:r>
              <a:t>Obezitenin Etyopatogenezi</a:t>
            </a:r>
          </a:p>
        </p:txBody>
      </p:sp>
      <p:sp>
        <p:nvSpPr>
          <p:cNvPr id="235"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236" name="Görüntü" descr="Görüntü"/>
          <p:cNvPicPr>
            <a:picLocks noChangeAspect="1"/>
          </p:cNvPicPr>
          <p:nvPr/>
        </p:nvPicPr>
        <p:blipFill>
          <a:blip r:embed="rId2">
            <a:extLst/>
          </a:blip>
          <a:stretch>
            <a:fillRect/>
          </a:stretch>
        </p:blipFill>
        <p:spPr>
          <a:xfrm>
            <a:off x="7367474" y="4832397"/>
            <a:ext cx="4155505" cy="345352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layt madde işareti metni"/>
          <p:cNvSpPr txBox="1"/>
          <p:nvPr>
            <p:ph type="body" idx="1"/>
          </p:nvPr>
        </p:nvSpPr>
        <p:spPr>
          <a:prstGeom prst="rect">
            <a:avLst/>
          </a:prstGeom>
        </p:spPr>
        <p:txBody>
          <a:bodyPr/>
          <a:lstStyle/>
          <a:p>
            <a:pPr/>
          </a:p>
        </p:txBody>
      </p:sp>
      <p:sp>
        <p:nvSpPr>
          <p:cNvPr id="239" name="Kimlerde genetik obeziteden şüphelenilmelidi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Kimlerde genetik obeziteden şüphelenilmelidir?</a:t>
            </a:r>
          </a:p>
        </p:txBody>
      </p:sp>
      <p:sp>
        <p:nvSpPr>
          <p:cNvPr id="240" name="Obezitenin Etyopatogenezi"/>
          <p:cNvSpPr txBox="1"/>
          <p:nvPr>
            <p:ph type="title"/>
          </p:nvPr>
        </p:nvSpPr>
        <p:spPr>
          <a:prstGeom prst="rect">
            <a:avLst/>
          </a:prstGeom>
        </p:spPr>
        <p:txBody>
          <a:bodyPr/>
          <a:lstStyle>
            <a:lvl1pPr defTabSz="1716590">
              <a:defRPr spc="-118" sz="5940"/>
            </a:lvl1pPr>
          </a:lstStyle>
          <a:p>
            <a:pPr/>
            <a:r>
              <a:t>Obezitenin Etyopatogenezi</a:t>
            </a:r>
          </a:p>
        </p:txBody>
      </p:sp>
      <p:pic>
        <p:nvPicPr>
          <p:cNvPr id="241" name="Görüntü" descr="Görüntü"/>
          <p:cNvPicPr>
            <a:picLocks noChangeAspect="1"/>
          </p:cNvPicPr>
          <p:nvPr/>
        </p:nvPicPr>
        <p:blipFill>
          <a:blip r:embed="rId2">
            <a:extLst/>
          </a:blip>
          <a:stretch>
            <a:fillRect/>
          </a:stretch>
        </p:blipFill>
        <p:spPr>
          <a:xfrm>
            <a:off x="831726" y="5787932"/>
            <a:ext cx="11341348" cy="3987193"/>
          </a:xfrm>
          <a:prstGeom prst="rect">
            <a:avLst/>
          </a:prstGeom>
          <a:ln w="12700">
            <a:miter lim="400000"/>
          </a:ln>
        </p:spPr>
      </p:pic>
      <p:pic>
        <p:nvPicPr>
          <p:cNvPr id="242" name="Görüntü" descr="Görüntü"/>
          <p:cNvPicPr>
            <a:picLocks noChangeAspect="1"/>
          </p:cNvPicPr>
          <p:nvPr/>
        </p:nvPicPr>
        <p:blipFill>
          <a:blip r:embed="rId3">
            <a:extLst/>
          </a:blip>
          <a:stretch>
            <a:fillRect/>
          </a:stretch>
        </p:blipFill>
        <p:spPr>
          <a:xfrm>
            <a:off x="880209" y="2116885"/>
            <a:ext cx="11244382" cy="3727996"/>
          </a:xfrm>
          <a:prstGeom prst="rect">
            <a:avLst/>
          </a:prstGeom>
          <a:ln w="12700">
            <a:miter lim="400000"/>
          </a:ln>
        </p:spPr>
      </p:pic>
      <p:sp>
        <p:nvSpPr>
          <p:cNvPr id="243"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Obeziteye neden olan genetik faktörler arasında fetal gelişimin erken aşamalarından itibaren maruz kalınan çeşitli metabolik veya toksik etkilerin neden olduğu epigenetik değişimler de sayılabilir.…"/>
          <p:cNvSpPr txBox="1"/>
          <p:nvPr>
            <p:ph type="body" idx="1"/>
          </p:nvPr>
        </p:nvSpPr>
        <p:spPr>
          <a:prstGeom prst="rect">
            <a:avLst/>
          </a:prstGeom>
        </p:spPr>
        <p:txBody>
          <a:bodyPr/>
          <a:lstStyle/>
          <a:p>
            <a:pPr marL="380999" indent="-380999">
              <a:defRPr sz="2600"/>
            </a:pPr>
            <a:r>
              <a:t>Obeziteye neden olan genetik faktörler arasında fetal gelişimin erken aşamalarından itibaren maruz kalınan çeşitli metabolik veya toksik etkilerin neden olduğu epigenetik değişimler de sayılabilir. </a:t>
            </a:r>
          </a:p>
          <a:p>
            <a:pPr marL="380999" indent="-380999">
              <a:defRPr sz="2600"/>
            </a:pPr>
            <a:r>
              <a:t>Annedeki malnutrisyon, obezite veya diyabet bu epigenetik değişimlere en fazla neden olan faktörler arasındadır. </a:t>
            </a:r>
          </a:p>
          <a:p>
            <a:pPr marL="380999" indent="-380999">
              <a:defRPr sz="2600"/>
            </a:pPr>
            <a:r>
              <a:t>Benzer epigenetik etkileşim fetal gelişim sürecinden sonra da devam eder ve çevre kirleticilerden, endokrin bozuculara kadar pek çok etmen obezite gelişiminde rol oynar. </a:t>
            </a:r>
          </a:p>
        </p:txBody>
      </p:sp>
      <p:sp>
        <p:nvSpPr>
          <p:cNvPr id="246" name="Slayt Alt Başlığı"/>
          <p:cNvSpPr txBox="1"/>
          <p:nvPr>
            <p:ph type="body" idx="21"/>
          </p:nvPr>
        </p:nvSpPr>
        <p:spPr>
          <a:prstGeom prst="rect">
            <a:avLst/>
          </a:prstGeom>
        </p:spPr>
        <p:txBody>
          <a:bodyPr/>
          <a:lstStyle/>
          <a:p>
            <a:pPr/>
          </a:p>
        </p:txBody>
      </p:sp>
      <p:sp>
        <p:nvSpPr>
          <p:cNvPr id="247" name="Obezitenin Etyopatogenezi"/>
          <p:cNvSpPr txBox="1"/>
          <p:nvPr>
            <p:ph type="title"/>
          </p:nvPr>
        </p:nvSpPr>
        <p:spPr>
          <a:prstGeom prst="rect">
            <a:avLst/>
          </a:prstGeom>
        </p:spPr>
        <p:txBody>
          <a:bodyPr/>
          <a:lstStyle>
            <a:lvl1pPr defTabSz="1716590">
              <a:defRPr spc="-118" sz="5940"/>
            </a:lvl1pPr>
          </a:lstStyle>
          <a:p>
            <a:pPr/>
            <a:r>
              <a:t>Obezitenin Etyopatogenezi</a:t>
            </a:r>
          </a:p>
        </p:txBody>
      </p:sp>
      <p:sp>
        <p:nvSpPr>
          <p:cNvPr id="248"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Endokrin hastalıkların bir kısmı da obezite gelişiminde rol oynar. Nispeten nadir görülse de obeziteli bireyler değerlendirilirken endokrin hastalıklar sorgulanmalı, gerekirse biyokimyasal testlerle araştırılmalıdır.…"/>
          <p:cNvSpPr txBox="1"/>
          <p:nvPr>
            <p:ph type="body" idx="1"/>
          </p:nvPr>
        </p:nvSpPr>
        <p:spPr>
          <a:xfrm>
            <a:off x="698500" y="2188379"/>
            <a:ext cx="11607800" cy="6096001"/>
          </a:xfrm>
          <a:prstGeom prst="rect">
            <a:avLst/>
          </a:prstGeom>
        </p:spPr>
        <p:txBody>
          <a:bodyPr/>
          <a:lstStyle/>
          <a:p>
            <a:pPr marL="380999" indent="-380999">
              <a:defRPr sz="2600"/>
            </a:pPr>
            <a:r>
              <a:t>Endokrin hastalıkların bir kısmı da obezite gelişiminde rol oynar. Nispeten nadir görülse de obeziteli bireyler değerlendirilirken endokrin hastalıklar sorgulanmalı, gerekirse biyokimyasal testlerle araştırılmalıdır.</a:t>
            </a:r>
          </a:p>
          <a:p>
            <a:pPr marL="380999" indent="-380999">
              <a:defRPr sz="2600"/>
            </a:pPr>
            <a:r>
              <a:t>Ayrıca kronik hastalıkların tedavisi amacıyla kullanılan ilaçların bir kısmı kilo artışına neden olabilirler. </a:t>
            </a:r>
          </a:p>
        </p:txBody>
      </p:sp>
      <p:sp>
        <p:nvSpPr>
          <p:cNvPr id="251" name="Slayt Alt Başlığı"/>
          <p:cNvSpPr txBox="1"/>
          <p:nvPr>
            <p:ph type="body" idx="21"/>
          </p:nvPr>
        </p:nvSpPr>
        <p:spPr>
          <a:prstGeom prst="rect">
            <a:avLst/>
          </a:prstGeom>
        </p:spPr>
        <p:txBody>
          <a:bodyPr/>
          <a:lstStyle/>
          <a:p>
            <a:pPr/>
          </a:p>
        </p:txBody>
      </p:sp>
      <p:sp>
        <p:nvSpPr>
          <p:cNvPr id="252" name="Obezitenin Etyopatogenezi"/>
          <p:cNvSpPr txBox="1"/>
          <p:nvPr>
            <p:ph type="title"/>
          </p:nvPr>
        </p:nvSpPr>
        <p:spPr>
          <a:prstGeom prst="rect">
            <a:avLst/>
          </a:prstGeom>
        </p:spPr>
        <p:txBody>
          <a:bodyPr/>
          <a:lstStyle>
            <a:lvl1pPr defTabSz="1716590">
              <a:defRPr spc="-118" sz="5940"/>
            </a:lvl1pPr>
          </a:lstStyle>
          <a:p>
            <a:pPr/>
            <a:r>
              <a:t>Obezitenin Etyopatogenezi</a:t>
            </a:r>
          </a:p>
        </p:txBody>
      </p:sp>
      <p:pic>
        <p:nvPicPr>
          <p:cNvPr id="253" name="Görüntü" descr="Görüntü"/>
          <p:cNvPicPr>
            <a:picLocks noChangeAspect="1"/>
          </p:cNvPicPr>
          <p:nvPr/>
        </p:nvPicPr>
        <p:blipFill>
          <a:blip r:embed="rId2">
            <a:extLst/>
          </a:blip>
          <a:stretch>
            <a:fillRect/>
          </a:stretch>
        </p:blipFill>
        <p:spPr>
          <a:xfrm>
            <a:off x="1087918" y="5048003"/>
            <a:ext cx="10828964" cy="3775333"/>
          </a:xfrm>
          <a:prstGeom prst="rect">
            <a:avLst/>
          </a:prstGeom>
          <a:ln w="12700">
            <a:miter lim="400000"/>
          </a:ln>
        </p:spPr>
      </p:pic>
      <p:sp>
        <p:nvSpPr>
          <p:cNvPr id="254"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Obeziteye kilo fazlalığının şiddeti ve süresi ile doğru orantılı olarak kardiyometabolik, mental ve mekanik birçok hastalık ve sistemik problem eşlik edebilir."/>
          <p:cNvSpPr txBox="1"/>
          <p:nvPr>
            <p:ph type="body" idx="1"/>
          </p:nvPr>
        </p:nvSpPr>
        <p:spPr>
          <a:prstGeom prst="rect">
            <a:avLst/>
          </a:prstGeom>
        </p:spPr>
        <p:txBody>
          <a:bodyPr/>
          <a:lstStyle/>
          <a:p>
            <a:pPr marL="380999" indent="-380999">
              <a:defRPr sz="2600"/>
            </a:pPr>
            <a:r>
              <a:t>Obeziteye kilo fazlalığının şiddeti ve süresi ile doğru orantılı olarak kardiyometabolik, mental ve mekanik birçok hastalık ve sistemik problem eşlik edebilir</a:t>
            </a:r>
            <a:r>
              <a:rPr b="1"/>
              <a:t>. </a:t>
            </a:r>
          </a:p>
        </p:txBody>
      </p:sp>
      <p:sp>
        <p:nvSpPr>
          <p:cNvPr id="257" name="Slayt Alt Başlığı"/>
          <p:cNvSpPr txBox="1"/>
          <p:nvPr>
            <p:ph type="body" idx="21"/>
          </p:nvPr>
        </p:nvSpPr>
        <p:spPr>
          <a:prstGeom prst="rect">
            <a:avLst/>
          </a:prstGeom>
        </p:spPr>
        <p:txBody>
          <a:bodyPr/>
          <a:lstStyle/>
          <a:p>
            <a:pPr/>
          </a:p>
        </p:txBody>
      </p:sp>
      <p:sp>
        <p:nvSpPr>
          <p:cNvPr id="258" name="Obeziteye Eşlik Eden Hastalıklar"/>
          <p:cNvSpPr txBox="1"/>
          <p:nvPr>
            <p:ph type="title"/>
          </p:nvPr>
        </p:nvSpPr>
        <p:spPr>
          <a:prstGeom prst="rect">
            <a:avLst/>
          </a:prstGeom>
        </p:spPr>
        <p:txBody>
          <a:bodyPr/>
          <a:lstStyle>
            <a:lvl1pPr>
              <a:defRPr spc="-91" sz="4600"/>
            </a:lvl1pPr>
          </a:lstStyle>
          <a:p>
            <a:pPr/>
            <a:r>
              <a:t>Obeziteye Eşlik Eden Hastalıklar</a:t>
            </a:r>
          </a:p>
        </p:txBody>
      </p:sp>
      <p:pic>
        <p:nvPicPr>
          <p:cNvPr id="259" name="Görüntü" descr="Görüntü"/>
          <p:cNvPicPr>
            <a:picLocks noChangeAspect="1"/>
          </p:cNvPicPr>
          <p:nvPr/>
        </p:nvPicPr>
        <p:blipFill>
          <a:blip r:embed="rId2">
            <a:extLst/>
          </a:blip>
          <a:stretch>
            <a:fillRect/>
          </a:stretch>
        </p:blipFill>
        <p:spPr>
          <a:xfrm>
            <a:off x="586606" y="4573254"/>
            <a:ext cx="12034779" cy="4630569"/>
          </a:xfrm>
          <a:prstGeom prst="rect">
            <a:avLst/>
          </a:prstGeom>
          <a:ln w="12700">
            <a:miter lim="400000"/>
          </a:ln>
        </p:spPr>
      </p:pic>
      <p:sp>
        <p:nvSpPr>
          <p:cNvPr id="260"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Obezitenin Tanımı, Değerlendirilmesi ve Epidemiyolojik Veriler…"/>
          <p:cNvSpPr txBox="1"/>
          <p:nvPr>
            <p:ph type="body" idx="1"/>
          </p:nvPr>
        </p:nvSpPr>
        <p:spPr>
          <a:prstGeom prst="rect">
            <a:avLst/>
          </a:prstGeom>
        </p:spPr>
        <p:txBody>
          <a:bodyPr/>
          <a:lstStyle/>
          <a:p>
            <a:pPr/>
            <a:r>
              <a:t>Obezitenin Tanımı, Değerlendirilmesi ve Epidemiyolojik Veriler</a:t>
            </a:r>
          </a:p>
          <a:p>
            <a:pPr/>
            <a:r>
              <a:t>Obezitenin Etyopatogenezi</a:t>
            </a:r>
          </a:p>
          <a:p>
            <a:pPr/>
            <a:r>
              <a:t>Obeziteye Eşlik Eden Hastalıklar</a:t>
            </a:r>
          </a:p>
          <a:p>
            <a:pPr/>
            <a:r>
              <a:t>Obezite Hastasının Değerlendirilmesi</a:t>
            </a:r>
          </a:p>
          <a:p>
            <a:pPr/>
            <a:r>
              <a:t>Obezite Tedavisi</a:t>
            </a:r>
          </a:p>
        </p:txBody>
      </p:sp>
      <p:sp>
        <p:nvSpPr>
          <p:cNvPr id="159" name="Sunum Planı"/>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Sunum Planı</a:t>
            </a:r>
          </a:p>
        </p:txBody>
      </p:sp>
      <p:sp>
        <p:nvSpPr>
          <p:cNvPr id="160" name="Obezitesi Olan Bireye Yaklaşım"/>
          <p:cNvSpPr txBox="1"/>
          <p:nvPr>
            <p:ph type="title"/>
          </p:nvPr>
        </p:nvSpPr>
        <p:spPr>
          <a:prstGeom prst="rect">
            <a:avLst/>
          </a:prstGeom>
        </p:spPr>
        <p:txBody>
          <a:bodyPr/>
          <a:lstStyle>
            <a:lvl1pPr defTabSz="1716590">
              <a:defRPr spc="-118" sz="5940"/>
            </a:lvl1pPr>
          </a:lstStyle>
          <a:p>
            <a:pPr/>
            <a:r>
              <a:t>Obezitesi Olan Bireye Yaklaşım</a:t>
            </a:r>
          </a:p>
        </p:txBody>
      </p:sp>
      <p:sp>
        <p:nvSpPr>
          <p:cNvPr id="161"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Metabolik sendrom (MetS) terimi dislipidemi, abdominal obezite, HT ve prediyabet gibi bileşenlerin birden fazlasının bir arada bulunarak toplam kardiyometabolik riski arttırdığı metabolik disfonksiyonu tanımlamak için kullanılır."/>
          <p:cNvSpPr txBox="1"/>
          <p:nvPr>
            <p:ph type="body" idx="1"/>
          </p:nvPr>
        </p:nvSpPr>
        <p:spPr>
          <a:xfrm>
            <a:off x="698500" y="2480721"/>
            <a:ext cx="11607800" cy="6096001"/>
          </a:xfrm>
          <a:prstGeom prst="rect">
            <a:avLst/>
          </a:prstGeom>
        </p:spPr>
        <p:txBody>
          <a:bodyPr/>
          <a:lstStyle>
            <a:lvl1pPr>
              <a:defRPr sz="2800"/>
            </a:lvl1pPr>
          </a:lstStyle>
          <a:p>
            <a:pPr/>
            <a:r>
              <a:t>Metabolik sendrom (MetS) terimi dislipidemi, abdominal obezite, HT ve prediyabet gibi bileşenlerin birden fazlasının bir arada bulunarak toplam kardiyometabolik riski arttırdığı metabolik disfonksiyonu tanımlamak için kullanılır. </a:t>
            </a:r>
          </a:p>
        </p:txBody>
      </p:sp>
      <p:sp>
        <p:nvSpPr>
          <p:cNvPr id="263" name="Metabolik Sendro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Metabolik Sendrom</a:t>
            </a:r>
          </a:p>
        </p:txBody>
      </p:sp>
      <p:sp>
        <p:nvSpPr>
          <p:cNvPr id="264" name="Obeziteye Eşlik Eden Hastalıklar"/>
          <p:cNvSpPr txBox="1"/>
          <p:nvPr>
            <p:ph type="title"/>
          </p:nvPr>
        </p:nvSpPr>
        <p:spPr>
          <a:prstGeom prst="rect">
            <a:avLst/>
          </a:prstGeom>
        </p:spPr>
        <p:txBody>
          <a:bodyPr/>
          <a:lstStyle>
            <a:lvl1pPr>
              <a:defRPr spc="-91" sz="4600"/>
            </a:lvl1pPr>
          </a:lstStyle>
          <a:p>
            <a:pPr/>
            <a:r>
              <a:t>Obeziteye Eşlik Eden Hastalıklar</a:t>
            </a:r>
          </a:p>
        </p:txBody>
      </p:sp>
      <p:pic>
        <p:nvPicPr>
          <p:cNvPr id="265" name="Görüntü" descr="Görüntü"/>
          <p:cNvPicPr>
            <a:picLocks noChangeAspect="1"/>
          </p:cNvPicPr>
          <p:nvPr/>
        </p:nvPicPr>
        <p:blipFill>
          <a:blip r:embed="rId2">
            <a:extLst/>
          </a:blip>
          <a:stretch>
            <a:fillRect/>
          </a:stretch>
        </p:blipFill>
        <p:spPr>
          <a:xfrm>
            <a:off x="1011324" y="4335519"/>
            <a:ext cx="10982152" cy="4515124"/>
          </a:xfrm>
          <a:prstGeom prst="rect">
            <a:avLst/>
          </a:prstGeom>
          <a:ln w="12700">
            <a:miter lim="400000"/>
          </a:ln>
        </p:spPr>
      </p:pic>
      <p:sp>
        <p:nvSpPr>
          <p:cNvPr id="266"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Metabolik sendromun görülme sıklığı kilo fazlalığı ile doğru orantılı olarak artar.…"/>
          <p:cNvSpPr txBox="1"/>
          <p:nvPr>
            <p:ph type="body" idx="1"/>
          </p:nvPr>
        </p:nvSpPr>
        <p:spPr>
          <a:prstGeom prst="rect">
            <a:avLst/>
          </a:prstGeom>
        </p:spPr>
        <p:txBody>
          <a:bodyPr/>
          <a:lstStyle/>
          <a:p>
            <a:pPr marL="380999" indent="-380999">
              <a:defRPr sz="2600"/>
            </a:pPr>
            <a:r>
              <a:t>Metabolik sendromun görülme sıklığı kilo fazlalığı ile doğru orantılı olarak artar. </a:t>
            </a:r>
          </a:p>
          <a:p>
            <a:pPr marL="380999" indent="-380999">
              <a:defRPr sz="2600"/>
            </a:pPr>
            <a:r>
              <a:t>Vücut ağırlığı dışında ileri yaş, genetik özellikler, menopoz, sigara kullanımı, düşük gelir düzeyi, sağlıksız beslenme ve yetersiz fizik aktivite MetS gelişiminde rol oynayan diğer risk faktörleridir. </a:t>
            </a:r>
          </a:p>
          <a:p>
            <a:pPr marL="380999" indent="-380999">
              <a:defRPr sz="2600"/>
            </a:pPr>
            <a:r>
              <a:t>Kilo fazlalığı ya da obezite varlığında periyodik olarak BÇ ve kan basıncı ölçümü, AKŞ, HbA1c ve lipid panelinin değerlendirilmesi önerilir. </a:t>
            </a:r>
          </a:p>
          <a:p>
            <a:pPr marL="380999" indent="-380999">
              <a:defRPr sz="2600"/>
            </a:pPr>
            <a:r>
              <a:t>Metabolik sendromu olan obeziteli olgularda, vücut ağırlığının %5-10 kadarının azaltılması ile kan basıncı, kan glukozu ve lipid düzeylerinde önemli ölçüde düzelme görülür. </a:t>
            </a:r>
          </a:p>
        </p:txBody>
      </p:sp>
      <p:sp>
        <p:nvSpPr>
          <p:cNvPr id="269" name="Metabolik Sendro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Metabolik Sendrom</a:t>
            </a:r>
          </a:p>
        </p:txBody>
      </p:sp>
      <p:sp>
        <p:nvSpPr>
          <p:cNvPr id="270" name="Obeziteye Eşlik Eden Hastalıklar"/>
          <p:cNvSpPr txBox="1"/>
          <p:nvPr>
            <p:ph type="title"/>
          </p:nvPr>
        </p:nvSpPr>
        <p:spPr>
          <a:prstGeom prst="rect">
            <a:avLst/>
          </a:prstGeom>
        </p:spPr>
        <p:txBody>
          <a:bodyPr/>
          <a:lstStyle>
            <a:lvl1pPr>
              <a:defRPr spc="-91" sz="4600"/>
            </a:lvl1pPr>
          </a:lstStyle>
          <a:p>
            <a:pPr/>
            <a:r>
              <a:t>Obeziteye Eşlik Eden Hastalıklar</a:t>
            </a:r>
          </a:p>
        </p:txBody>
      </p:sp>
      <p:sp>
        <p:nvSpPr>
          <p:cNvPr id="271"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Görüntü" descr="Görüntü"/>
          <p:cNvPicPr>
            <a:picLocks noChangeAspect="1"/>
          </p:cNvPicPr>
          <p:nvPr/>
        </p:nvPicPr>
        <p:blipFill>
          <a:blip r:embed="rId2">
            <a:extLst/>
          </a:blip>
          <a:srcRect l="0" t="0" r="0" b="7981"/>
          <a:stretch>
            <a:fillRect/>
          </a:stretch>
        </p:blipFill>
        <p:spPr>
          <a:xfrm>
            <a:off x="5903067" y="3420019"/>
            <a:ext cx="7907227" cy="3983659"/>
          </a:xfrm>
          <a:prstGeom prst="rect">
            <a:avLst/>
          </a:prstGeom>
          <a:ln w="12700">
            <a:miter lim="400000"/>
          </a:ln>
        </p:spPr>
      </p:pic>
      <p:sp>
        <p:nvSpPr>
          <p:cNvPr id="274" name="Ayrıntılı Anamnez…"/>
          <p:cNvSpPr txBox="1"/>
          <p:nvPr>
            <p:ph type="body" idx="1"/>
          </p:nvPr>
        </p:nvSpPr>
        <p:spPr>
          <a:prstGeom prst="rect">
            <a:avLst/>
          </a:prstGeom>
        </p:spPr>
        <p:txBody>
          <a:bodyPr/>
          <a:lstStyle/>
          <a:p>
            <a:pPr/>
            <a:r>
              <a:t>Ayrıntılı Anamnez</a:t>
            </a:r>
          </a:p>
          <a:p>
            <a:pPr/>
            <a:r>
              <a:t>Fizik Muayene </a:t>
            </a:r>
          </a:p>
          <a:p>
            <a:pPr/>
            <a:r>
              <a:t>Laboratuvar Tetkikleri</a:t>
            </a:r>
          </a:p>
          <a:p>
            <a:pPr/>
            <a:r>
              <a:t>Gerçekçi Hedefler ve Yakın Takip</a:t>
            </a:r>
          </a:p>
          <a:p>
            <a:pPr/>
            <a:r>
              <a:t>Tedavi </a:t>
            </a:r>
          </a:p>
          <a:p>
            <a:pPr/>
            <a:r>
              <a:t>Ekip Çalışması ve Konsültasyonlar</a:t>
            </a:r>
          </a:p>
        </p:txBody>
      </p:sp>
      <p:sp>
        <p:nvSpPr>
          <p:cNvPr id="275" name="Slayt Alt Başlığı"/>
          <p:cNvSpPr txBox="1"/>
          <p:nvPr>
            <p:ph type="body" idx="21"/>
          </p:nvPr>
        </p:nvSpPr>
        <p:spPr>
          <a:prstGeom prst="rect">
            <a:avLst/>
          </a:prstGeom>
        </p:spPr>
        <p:txBody>
          <a:bodyPr/>
          <a:lstStyle/>
          <a:p>
            <a:pPr/>
          </a:p>
        </p:txBody>
      </p:sp>
      <p:sp>
        <p:nvSpPr>
          <p:cNvPr id="276"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277"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layt madde işareti metni"/>
          <p:cNvSpPr txBox="1"/>
          <p:nvPr>
            <p:ph type="body" idx="1"/>
          </p:nvPr>
        </p:nvSpPr>
        <p:spPr>
          <a:prstGeom prst="rect">
            <a:avLst/>
          </a:prstGeom>
        </p:spPr>
        <p:txBody>
          <a:bodyPr/>
          <a:lstStyle/>
          <a:p>
            <a:pPr/>
          </a:p>
        </p:txBody>
      </p:sp>
      <p:sp>
        <p:nvSpPr>
          <p:cNvPr id="280" name="Obeziteli bireylerde anamnez özellikler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Obeziteli bireylerde anamnez özellikleri</a:t>
            </a:r>
          </a:p>
        </p:txBody>
      </p:sp>
      <p:sp>
        <p:nvSpPr>
          <p:cNvPr id="281"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pic>
        <p:nvPicPr>
          <p:cNvPr id="282" name="Görüntü" descr="Görüntü"/>
          <p:cNvPicPr>
            <a:picLocks noChangeAspect="1"/>
          </p:cNvPicPr>
          <p:nvPr/>
        </p:nvPicPr>
        <p:blipFill>
          <a:blip r:embed="rId2">
            <a:extLst/>
          </a:blip>
          <a:srcRect l="9544" t="2679" r="8294" b="14092"/>
          <a:stretch>
            <a:fillRect/>
          </a:stretch>
        </p:blipFill>
        <p:spPr>
          <a:xfrm>
            <a:off x="269545" y="2572316"/>
            <a:ext cx="12658769" cy="5910745"/>
          </a:xfrm>
          <a:prstGeom prst="rect">
            <a:avLst/>
          </a:prstGeom>
          <a:ln w="12700">
            <a:miter lim="400000"/>
          </a:ln>
        </p:spPr>
      </p:pic>
      <p:sp>
        <p:nvSpPr>
          <p:cNvPr id="283"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layt madde işareti metni"/>
          <p:cNvSpPr txBox="1"/>
          <p:nvPr>
            <p:ph type="body" idx="1"/>
          </p:nvPr>
        </p:nvSpPr>
        <p:spPr>
          <a:prstGeom prst="rect">
            <a:avLst/>
          </a:prstGeom>
        </p:spPr>
        <p:txBody>
          <a:bodyPr/>
          <a:lstStyle/>
          <a:p>
            <a:pPr/>
          </a:p>
        </p:txBody>
      </p:sp>
      <p:sp>
        <p:nvSpPr>
          <p:cNvPr id="286" name="Obeziteli bireylerde anamnez özellikler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Obeziteli bireylerde anamnez özellikleri</a:t>
            </a:r>
          </a:p>
        </p:txBody>
      </p:sp>
      <p:sp>
        <p:nvSpPr>
          <p:cNvPr id="287"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pic>
        <p:nvPicPr>
          <p:cNvPr id="288" name="Görüntü" descr="Görüntü"/>
          <p:cNvPicPr>
            <a:picLocks noChangeAspect="1"/>
          </p:cNvPicPr>
          <p:nvPr/>
        </p:nvPicPr>
        <p:blipFill>
          <a:blip r:embed="rId2">
            <a:extLst/>
          </a:blip>
          <a:srcRect l="9660" t="18832" r="8903" b="5082"/>
          <a:stretch>
            <a:fillRect/>
          </a:stretch>
        </p:blipFill>
        <p:spPr>
          <a:xfrm>
            <a:off x="211137" y="2990117"/>
            <a:ext cx="12582684" cy="5418832"/>
          </a:xfrm>
          <a:prstGeom prst="rect">
            <a:avLst/>
          </a:prstGeom>
          <a:ln w="12700">
            <a:miter lim="400000"/>
          </a:ln>
        </p:spPr>
      </p:pic>
      <p:sp>
        <p:nvSpPr>
          <p:cNvPr id="289"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layt madde işareti metni"/>
          <p:cNvSpPr txBox="1"/>
          <p:nvPr>
            <p:ph type="body" idx="1"/>
          </p:nvPr>
        </p:nvSpPr>
        <p:spPr>
          <a:prstGeom prst="rect">
            <a:avLst/>
          </a:prstGeom>
        </p:spPr>
        <p:txBody>
          <a:bodyPr/>
          <a:lstStyle/>
          <a:p>
            <a:pPr/>
          </a:p>
        </p:txBody>
      </p:sp>
      <p:sp>
        <p:nvSpPr>
          <p:cNvPr id="292" name="Obeziteli bireylerde anamnez özellikler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Obeziteli bireylerde anamnez özellikleri</a:t>
            </a:r>
          </a:p>
        </p:txBody>
      </p:sp>
      <p:sp>
        <p:nvSpPr>
          <p:cNvPr id="293"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pic>
        <p:nvPicPr>
          <p:cNvPr id="294" name="Görüntü" descr="Görüntü"/>
          <p:cNvPicPr>
            <a:picLocks noChangeAspect="1"/>
          </p:cNvPicPr>
          <p:nvPr/>
        </p:nvPicPr>
        <p:blipFill>
          <a:blip r:embed="rId2">
            <a:extLst/>
          </a:blip>
          <a:srcRect l="2055" t="21943" r="4703" b="39512"/>
          <a:stretch>
            <a:fillRect/>
          </a:stretch>
        </p:blipFill>
        <p:spPr>
          <a:xfrm>
            <a:off x="2450306" y="2135358"/>
            <a:ext cx="8104183" cy="7268123"/>
          </a:xfrm>
          <a:prstGeom prst="rect">
            <a:avLst/>
          </a:prstGeom>
          <a:ln w="12700">
            <a:miter lim="400000"/>
          </a:ln>
        </p:spPr>
      </p:pic>
      <p:sp>
        <p:nvSpPr>
          <p:cNvPr id="295"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Arteriyel kan basıncı…"/>
          <p:cNvSpPr txBox="1"/>
          <p:nvPr>
            <p:ph type="body" sz="half" idx="1"/>
          </p:nvPr>
        </p:nvSpPr>
        <p:spPr>
          <a:xfrm>
            <a:off x="698500" y="2959100"/>
            <a:ext cx="5590152" cy="6096000"/>
          </a:xfrm>
          <a:prstGeom prst="rect">
            <a:avLst/>
          </a:prstGeom>
        </p:spPr>
        <p:txBody>
          <a:bodyPr/>
          <a:lstStyle/>
          <a:p>
            <a:pPr marL="380999" indent="-380999">
              <a:spcBef>
                <a:spcPts val="1500"/>
              </a:spcBef>
              <a:defRPr sz="2600"/>
            </a:pPr>
            <a:r>
              <a:t>Arteriyel kan basıncı</a:t>
            </a:r>
            <a:br/>
          </a:p>
          <a:p>
            <a:pPr marL="380999" indent="-380999">
              <a:spcBef>
                <a:spcPts val="1500"/>
              </a:spcBef>
              <a:defRPr sz="2600"/>
            </a:pPr>
            <a:r>
              <a:t>Nabız hızı </a:t>
            </a:r>
            <a:br/>
          </a:p>
          <a:p>
            <a:pPr marL="380999" indent="-380999">
              <a:spcBef>
                <a:spcPts val="1500"/>
              </a:spcBef>
              <a:defRPr sz="2600"/>
            </a:pPr>
            <a:r>
              <a:t>Boy ölçümü </a:t>
            </a:r>
            <a:br/>
          </a:p>
          <a:p>
            <a:pPr marL="380999" indent="-380999">
              <a:spcBef>
                <a:spcPts val="1500"/>
              </a:spcBef>
              <a:defRPr sz="2600"/>
            </a:pPr>
            <a:r>
              <a:t>Vücut ağırlığı ölçümü</a:t>
            </a:r>
            <a:br/>
          </a:p>
          <a:p>
            <a:pPr marL="330200" indent="-330200">
              <a:spcBef>
                <a:spcPts val="1500"/>
              </a:spcBef>
            </a:pPr>
            <a:r>
              <a:rPr sz="2600"/>
              <a:t>BKİ (her vizitte hesaplanmalıdır) </a:t>
            </a:r>
            <a:br/>
          </a:p>
        </p:txBody>
      </p:sp>
      <p:sp>
        <p:nvSpPr>
          <p:cNvPr id="298" name="Fizik Muayen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Fizik Muayene</a:t>
            </a:r>
          </a:p>
        </p:txBody>
      </p:sp>
      <p:sp>
        <p:nvSpPr>
          <p:cNvPr id="299"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00"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
        <p:nvSpPr>
          <p:cNvPr id="301" name="BÇ ölçümü…"/>
          <p:cNvSpPr txBox="1"/>
          <p:nvPr/>
        </p:nvSpPr>
        <p:spPr>
          <a:xfrm>
            <a:off x="6598220" y="2929209"/>
            <a:ext cx="5719963" cy="51990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0999" indent="-380999" algn="l">
              <a:lnSpc>
                <a:spcPct val="90000"/>
              </a:lnSpc>
              <a:spcBef>
                <a:spcPts val="1500"/>
              </a:spcBef>
              <a:buSzPct val="123000"/>
              <a:buChar char="•"/>
              <a:defRPr sz="2600">
                <a:solidFill>
                  <a:srgbClr val="000000"/>
                </a:solidFill>
              </a:defRPr>
            </a:pPr>
            <a:r>
              <a:t>BÇ ölçümü</a:t>
            </a:r>
            <a:br/>
          </a:p>
          <a:p>
            <a:pPr marL="380999" indent="-380999" algn="l">
              <a:lnSpc>
                <a:spcPct val="90000"/>
              </a:lnSpc>
              <a:spcBef>
                <a:spcPts val="1500"/>
              </a:spcBef>
              <a:buSzPct val="123000"/>
              <a:buChar char="•"/>
              <a:defRPr sz="2600">
                <a:solidFill>
                  <a:srgbClr val="000000"/>
                </a:solidFill>
              </a:defRPr>
            </a:pPr>
            <a:r>
              <a:t>Boyun çevresi ölçümü </a:t>
            </a:r>
            <a:br/>
          </a:p>
          <a:p>
            <a:pPr marL="380999" indent="-380999" algn="l">
              <a:lnSpc>
                <a:spcPct val="90000"/>
              </a:lnSpc>
              <a:spcBef>
                <a:spcPts val="1500"/>
              </a:spcBef>
              <a:buSzPct val="123000"/>
              <a:buChar char="•"/>
              <a:defRPr sz="2600">
                <a:solidFill>
                  <a:srgbClr val="000000"/>
                </a:solidFill>
              </a:defRPr>
            </a:pPr>
            <a:r>
              <a:t>Akantozis nigrikans gibi insülin direncinin periferik bulguları aranmalıdır </a:t>
            </a:r>
            <a:br/>
          </a:p>
          <a:p>
            <a:pPr marL="330200" indent="-330200" algn="l">
              <a:lnSpc>
                <a:spcPct val="90000"/>
              </a:lnSpc>
              <a:spcBef>
                <a:spcPts val="1500"/>
              </a:spcBef>
              <a:buSzPct val="123000"/>
              <a:buChar char="•"/>
              <a:defRPr sz="3000">
                <a:solidFill>
                  <a:srgbClr val="000000"/>
                </a:solidFill>
              </a:defRPr>
            </a:pPr>
            <a:r>
              <a:rPr sz="2600"/>
              <a:t>Sistemik fizik muayenede obezite ile ilişkili tüm hastalıklara ait bulgular değerlendirilmelidir </a:t>
            </a:r>
            <a:b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Obezite ile ilişkili kan tahlilleri…"/>
          <p:cNvSpPr txBox="1"/>
          <p:nvPr>
            <p:ph type="body" idx="1"/>
          </p:nvPr>
        </p:nvSpPr>
        <p:spPr>
          <a:prstGeom prst="rect">
            <a:avLst/>
          </a:prstGeom>
        </p:spPr>
        <p:txBody>
          <a:bodyPr/>
          <a:lstStyle/>
          <a:p>
            <a:pPr>
              <a:defRPr b="1"/>
            </a:pPr>
            <a:r>
              <a:t>Obezite ile ilişkili kan tahlilleri </a:t>
            </a:r>
          </a:p>
          <a:p>
            <a:pPr marL="0" indent="254000">
              <a:buSzTx/>
              <a:buNone/>
              <a:defRPr sz="2400"/>
            </a:pPr>
            <a:r>
              <a:t>AKŞ </a:t>
            </a:r>
          </a:p>
          <a:p>
            <a:pPr marL="0" indent="254000">
              <a:buSzTx/>
              <a:buNone/>
              <a:defRPr sz="2400"/>
            </a:pPr>
            <a:r>
              <a:t>Açlık lipid profili (TG, LDL-K, HDL-K ve non-HDL-K) </a:t>
            </a:r>
          </a:p>
          <a:p>
            <a:pPr marL="0" indent="254000">
              <a:buSzTx/>
              <a:buNone/>
              <a:defRPr sz="2400"/>
            </a:pPr>
            <a:r>
              <a:t>Karaciğer enzimleri (AST, ALT, ALP, GGT)</a:t>
            </a:r>
          </a:p>
          <a:p>
            <a:pPr marL="0" indent="254000">
              <a:buSzTx/>
              <a:buNone/>
              <a:defRPr sz="2400"/>
            </a:pPr>
            <a:r>
              <a:t>Böbrek fonksiyon testleri</a:t>
            </a:r>
          </a:p>
          <a:p>
            <a:pPr marL="0" indent="254000">
              <a:buSzTx/>
              <a:buNone/>
              <a:defRPr sz="2400"/>
            </a:pPr>
            <a:r>
              <a:t>Ürik asit </a:t>
            </a:r>
          </a:p>
          <a:p>
            <a:pPr marL="0" indent="254000">
              <a:buSzTx/>
              <a:buNone/>
              <a:defRPr sz="2400"/>
            </a:pPr>
            <a:r>
              <a:t>TSH</a:t>
            </a:r>
          </a:p>
          <a:p>
            <a:pPr marL="0" indent="254000">
              <a:buSzTx/>
              <a:buNone/>
              <a:defRPr sz="2400"/>
            </a:pPr>
            <a:r>
              <a:t>25-OH vitamin D düzeyi </a:t>
            </a:r>
            <a:br/>
          </a:p>
        </p:txBody>
      </p:sp>
      <p:sp>
        <p:nvSpPr>
          <p:cNvPr id="304" name="Laboratuvar Testler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Laboratuvar Testleri</a:t>
            </a:r>
          </a:p>
        </p:txBody>
      </p:sp>
      <p:sp>
        <p:nvSpPr>
          <p:cNvPr id="305"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06" name="Genel laboratuvar çalışmaları…"/>
          <p:cNvSpPr txBox="1"/>
          <p:nvPr/>
        </p:nvSpPr>
        <p:spPr>
          <a:xfrm>
            <a:off x="6547843" y="6193913"/>
            <a:ext cx="6110538" cy="2835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1000" indent="-381000" algn="l">
              <a:lnSpc>
                <a:spcPct val="60000"/>
              </a:lnSpc>
              <a:spcBef>
                <a:spcPts val="3200"/>
              </a:spcBef>
              <a:buSzPct val="123000"/>
              <a:buChar char="•"/>
              <a:defRPr b="1" sz="3000">
                <a:solidFill>
                  <a:srgbClr val="000000"/>
                </a:solidFill>
              </a:defRPr>
            </a:pPr>
            <a:r>
              <a:t>Genel laboratuvar çalışmaları </a:t>
            </a:r>
          </a:p>
          <a:p>
            <a:pPr algn="l">
              <a:lnSpc>
                <a:spcPct val="60000"/>
              </a:lnSpc>
              <a:spcBef>
                <a:spcPts val="3200"/>
              </a:spcBef>
              <a:defRPr sz="3000">
                <a:solidFill>
                  <a:srgbClr val="000000"/>
                </a:solidFill>
              </a:defRPr>
            </a:pPr>
            <a:r>
              <a:t>    </a:t>
            </a:r>
            <a:r>
              <a:rPr sz="2400"/>
              <a:t>Hemogram </a:t>
            </a:r>
            <a:endParaRPr sz="2400"/>
          </a:p>
          <a:p>
            <a:pPr algn="l">
              <a:lnSpc>
                <a:spcPct val="60000"/>
              </a:lnSpc>
              <a:spcBef>
                <a:spcPts val="3200"/>
              </a:spcBef>
              <a:defRPr sz="2400">
                <a:solidFill>
                  <a:srgbClr val="000000"/>
                </a:solidFill>
              </a:defRPr>
            </a:pPr>
            <a:r>
              <a:t>     İdrar analizi</a:t>
            </a:r>
          </a:p>
          <a:p>
            <a:pPr algn="l">
              <a:lnSpc>
                <a:spcPct val="60000"/>
              </a:lnSpc>
              <a:spcBef>
                <a:spcPts val="3200"/>
              </a:spcBef>
              <a:defRPr sz="3000">
                <a:solidFill>
                  <a:srgbClr val="000000"/>
                </a:solidFill>
              </a:defRPr>
            </a:pPr>
            <a:r>
              <a:rPr sz="2400"/>
              <a:t>     Spot idrarda mikroalbumin düzeyi </a:t>
            </a:r>
            <a:br/>
          </a:p>
        </p:txBody>
      </p:sp>
      <p:sp>
        <p:nvSpPr>
          <p:cNvPr id="307" name="Kilo fazlalığı ve obezitesi olan erişkinlerde İnsülin ve İnsülin Direnci ölçümünün tanı, tedavi planı ve takip açısından yararı yoktur."/>
          <p:cNvSpPr txBox="1"/>
          <p:nvPr/>
        </p:nvSpPr>
        <p:spPr>
          <a:xfrm>
            <a:off x="7566402" y="2528702"/>
            <a:ext cx="4830380" cy="1528759"/>
          </a:xfrm>
          <a:prstGeom prst="rect">
            <a:avLst/>
          </a:prstGeom>
          <a:ln w="63500">
            <a:solidFill>
              <a:schemeClr val="accent5">
                <a:hueOff val="-82419"/>
                <a:satOff val="-9513"/>
                <a:lumOff val="-16343"/>
              </a:schemeClr>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spcBef>
                <a:spcPts val="1200"/>
              </a:spcBef>
              <a:defRPr i="1" sz="2233">
                <a:solidFill>
                  <a:srgbClr val="000000"/>
                </a:solidFill>
              </a:defRPr>
            </a:lvl1pPr>
          </a:lstStyle>
          <a:p>
            <a:pPr/>
            <a:r>
              <a:t>Kilo fazlalığı ve obezitesi olan erişkinlerde İnsülin ve İnsülin Direnci ölçümünün tanı, tedavi planı ve takip açısından yararı yoktur. </a:t>
            </a:r>
          </a:p>
        </p:txBody>
      </p:sp>
      <p:sp>
        <p:nvSpPr>
          <p:cNvPr id="308"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Gerektiğinde istenebilecek diğer tetkikler…"/>
          <p:cNvSpPr txBox="1"/>
          <p:nvPr>
            <p:ph type="body" idx="1"/>
          </p:nvPr>
        </p:nvSpPr>
        <p:spPr>
          <a:prstGeom prst="rect">
            <a:avLst/>
          </a:prstGeom>
        </p:spPr>
        <p:txBody>
          <a:bodyPr/>
          <a:lstStyle/>
          <a:p>
            <a:pPr marL="243839" indent="-243839" defTabSz="1109715">
              <a:spcBef>
                <a:spcPts val="2000"/>
              </a:spcBef>
              <a:defRPr b="1" sz="2112"/>
            </a:pPr>
            <a:r>
              <a:t>Gerektiğinde istenebilecek diğer tetkikler </a:t>
            </a:r>
            <a:endParaRPr sz="768"/>
          </a:p>
          <a:p>
            <a:pPr marL="0" indent="162559" defTabSz="1109715">
              <a:spcBef>
                <a:spcPts val="1900"/>
              </a:spcBef>
              <a:buSzTx/>
              <a:buNone/>
              <a:defRPr sz="1919"/>
            </a:pPr>
            <a:r>
              <a:t>OGTT (özellikle açlık kan glukoz düzeyi yüksek olduğunda) </a:t>
            </a:r>
          </a:p>
          <a:p>
            <a:pPr marL="0" indent="162559" defTabSz="1109715">
              <a:spcBef>
                <a:spcPts val="1900"/>
              </a:spcBef>
              <a:buSzTx/>
              <a:buNone/>
              <a:defRPr sz="1919"/>
            </a:pPr>
            <a:r>
              <a:t>Üst batın ultrasonografisi (karaciğer enzim yüksekliği varsa karaciğer yağlanmasının tespiti için) </a:t>
            </a:r>
          </a:p>
          <a:p>
            <a:pPr marL="0" indent="162559" defTabSz="1109715">
              <a:spcBef>
                <a:spcPts val="1900"/>
              </a:spcBef>
              <a:buSzTx/>
              <a:buNone/>
              <a:defRPr sz="1919"/>
            </a:pPr>
            <a:r>
              <a:t>Deksametazon supresyon testi (gece 1 mg ile) veya 24 saatlik idrar kortizolü veya gece 23:00 tükrük kortizolü (endojen hiperkortizolemi düşünülüyorsa) </a:t>
            </a:r>
            <a:br/>
          </a:p>
          <a:p>
            <a:pPr marL="0" indent="162559" defTabSz="1109715">
              <a:spcBef>
                <a:spcPts val="1900"/>
              </a:spcBef>
              <a:buSzTx/>
              <a:buNone/>
              <a:defRPr sz="1919"/>
            </a:pPr>
            <a:r>
              <a:t>Prolaktin, östradiol, follikül stimulan hormon (FSH), LH ve gebelik testleri (açıklanamayan amenore veya oligomenoresi olan kadınlarda) </a:t>
            </a:r>
          </a:p>
          <a:p>
            <a:pPr marL="0" indent="162559" defTabSz="1109715">
              <a:spcBef>
                <a:spcPts val="1900"/>
              </a:spcBef>
              <a:buSzTx/>
              <a:buNone/>
              <a:defRPr sz="1919"/>
            </a:pPr>
            <a:r>
              <a:t>Testosteron ve dehidroepiandrosteron-sulfat (DHEA-S) gibi diğer androjenler (hirsutizm veya PCOS düşünülen kadınlarda) </a:t>
            </a:r>
          </a:p>
          <a:p>
            <a:pPr marL="0" indent="162559" defTabSz="1109715">
              <a:spcBef>
                <a:spcPts val="1900"/>
              </a:spcBef>
              <a:buSzTx/>
              <a:buNone/>
              <a:defRPr sz="1919"/>
            </a:pPr>
            <a:r>
              <a:t>Testosteron, FSH, LH (impotans tanımlayan veya diğer hipogonadizm bulguları sapta- nan erkeklerde) </a:t>
            </a:r>
          </a:p>
          <a:p>
            <a:pPr marL="0" indent="162559" defTabSz="1109715">
              <a:spcBef>
                <a:spcPts val="1900"/>
              </a:spcBef>
              <a:buSzTx/>
              <a:buNone/>
              <a:defRPr sz="1919"/>
            </a:pPr>
            <a:r>
              <a:t>Apolipoprotein B, lipoprotein partikül sayısı (özellikle TG seviyeleri yüksekse) </a:t>
            </a:r>
          </a:p>
          <a:p>
            <a:pPr marL="0" indent="162559" defTabSz="1109715">
              <a:spcBef>
                <a:spcPts val="1900"/>
              </a:spcBef>
              <a:buSzTx/>
              <a:buNone/>
              <a:defRPr sz="1919"/>
            </a:pPr>
            <a:r>
              <a:t>Yüksek duyarlıklı CRP (hs-CRP) (kardiyovasküler risk analizi için kullanılabilir) </a:t>
            </a:r>
            <a:br/>
          </a:p>
        </p:txBody>
      </p:sp>
      <p:sp>
        <p:nvSpPr>
          <p:cNvPr id="311" name="Laboratuvar Testler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Laboratuvar Testleri</a:t>
            </a:r>
          </a:p>
        </p:txBody>
      </p:sp>
      <p:sp>
        <p:nvSpPr>
          <p:cNvPr id="312"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13"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Gerektiğinde istenebilecek diğer tetkikler…"/>
          <p:cNvSpPr txBox="1"/>
          <p:nvPr>
            <p:ph type="body" idx="1"/>
          </p:nvPr>
        </p:nvSpPr>
        <p:spPr>
          <a:prstGeom prst="rect">
            <a:avLst/>
          </a:prstGeom>
        </p:spPr>
        <p:txBody>
          <a:bodyPr/>
          <a:lstStyle/>
          <a:p>
            <a:pPr marL="240029" indent="-240029" defTabSz="1092375">
              <a:spcBef>
                <a:spcPts val="2000"/>
              </a:spcBef>
              <a:defRPr b="1" sz="2079"/>
            </a:pPr>
            <a:r>
              <a:t>Gerektiğinde istenebilecek diğer tetkikler </a:t>
            </a:r>
          </a:p>
          <a:p>
            <a:pPr marL="0" indent="160020" defTabSz="1092375">
              <a:spcBef>
                <a:spcPts val="1800"/>
              </a:spcBef>
              <a:buSzTx/>
              <a:buNone/>
              <a:defRPr sz="1890"/>
            </a:pPr>
            <a:r>
              <a:t>Kraniyal bilgisayarlı tomografi (BT) veya MR görüntüleme (kraniofarengioma, hipofizer tümör gibi hipofiz veya hipotalamus hasarı düşünülüyor ise) </a:t>
            </a:r>
            <a:br/>
          </a:p>
          <a:p>
            <a:pPr marL="0" indent="160020" defTabSz="1092375">
              <a:spcBef>
                <a:spcPts val="1800"/>
              </a:spcBef>
              <a:buSzTx/>
              <a:buNone/>
              <a:defRPr sz="1890"/>
            </a:pPr>
            <a:r>
              <a:t>İstirahat elektrokardiyogramı (EKG) (KV riski bulunan hastalarda) </a:t>
            </a:r>
            <a:br/>
          </a:p>
          <a:p>
            <a:pPr marL="0" indent="160020" defTabSz="1092375">
              <a:spcBef>
                <a:spcPts val="1800"/>
              </a:spcBef>
              <a:buSzTx/>
              <a:buNone/>
              <a:defRPr sz="1890"/>
            </a:pPr>
            <a:r>
              <a:t>Kardiyak stres testleri, ekokardiyogram, koroner kalsiyum skorları, kardiyak BT görüntüleme (yüksek KV risk veya semptomatik hastalarda) </a:t>
            </a:r>
            <a:br/>
          </a:p>
          <a:p>
            <a:pPr marL="0" indent="160020" defTabSz="1092375">
              <a:spcBef>
                <a:spcPts val="1800"/>
              </a:spcBef>
              <a:buSzTx/>
              <a:buNone/>
              <a:defRPr sz="1890"/>
            </a:pPr>
            <a:r>
              <a:t>Ayak bileği-kol indeksi (ankle-brachial index: ABI) (diğer KV risklerin varlığında, periferik arter hastalığı tanısı için) </a:t>
            </a:r>
            <a:br/>
          </a:p>
          <a:p>
            <a:pPr marL="0" indent="160020" defTabSz="1092375">
              <a:spcBef>
                <a:spcPts val="1800"/>
              </a:spcBef>
              <a:buSzTx/>
              <a:buNone/>
              <a:defRPr sz="1890"/>
            </a:pPr>
            <a:r>
              <a:t>Uyku çalışmaları OSAS düşündüren klinik özellikler varsa </a:t>
            </a:r>
            <a:br/>
          </a:p>
          <a:p>
            <a:pPr marL="0" indent="160020" defTabSz="1092375">
              <a:spcBef>
                <a:spcPts val="1800"/>
              </a:spcBef>
              <a:buSzTx/>
              <a:buNone/>
              <a:defRPr sz="1890"/>
            </a:pPr>
            <a:r>
              <a:t>Vücut kompozisyon analizi (Rutin poliklinik pratiğinde gerekli değildir. Tedavi başlangıcında ve takip sırasında yağ oranı ve yağsız vücut kitlesinin tayini için kullanılabilir) </a:t>
            </a:r>
            <a:br/>
          </a:p>
        </p:txBody>
      </p:sp>
      <p:sp>
        <p:nvSpPr>
          <p:cNvPr id="316" name="Laboratuvar Testler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Laboratuvar Testleri</a:t>
            </a:r>
          </a:p>
        </p:txBody>
      </p:sp>
      <p:sp>
        <p:nvSpPr>
          <p:cNvPr id="317"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18"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Obezite anormal yağ dokusu birikimi nedeniyle sağlığı bozan, erken olay ve ölümlere neden olan kronik, tekrarlayıcı ve ilerleyici bir hastalıktır.…"/>
          <p:cNvSpPr txBox="1"/>
          <p:nvPr>
            <p:ph type="body" idx="1"/>
          </p:nvPr>
        </p:nvSpPr>
        <p:spPr>
          <a:xfrm>
            <a:off x="698500" y="2356736"/>
            <a:ext cx="11607800" cy="6698364"/>
          </a:xfrm>
          <a:prstGeom prst="rect">
            <a:avLst/>
          </a:prstGeom>
        </p:spPr>
        <p:txBody>
          <a:bodyPr/>
          <a:lstStyle/>
          <a:p>
            <a:pPr marL="335279" indent="-335279" defTabSz="1525858">
              <a:spcBef>
                <a:spcPts val="2800"/>
              </a:spcBef>
              <a:defRPr sz="2464"/>
            </a:pPr>
            <a:r>
              <a:t>Obezite anormal yağ dokusu birikimi nedeniyle sağlığı bozan, erken olay ve ölümlere neden olan kronik, tekrarlayıcı ve ilerleyici bir hastalıktır. </a:t>
            </a:r>
          </a:p>
          <a:p>
            <a:pPr marL="335279" indent="-335279" defTabSz="1525858">
              <a:spcBef>
                <a:spcPts val="2800"/>
              </a:spcBef>
              <a:defRPr sz="2464"/>
            </a:pPr>
            <a:r>
              <a:t>Normalin üzerinde yağ dokusu birikimi yaşam kalitesini bozar ve tüm sistemleri olumsuz yönde etkiler; </a:t>
            </a:r>
          </a:p>
          <a:p>
            <a:pPr marL="0" indent="0" defTabSz="1525858">
              <a:lnSpc>
                <a:spcPct val="70000"/>
              </a:lnSpc>
              <a:spcBef>
                <a:spcPts val="2800"/>
              </a:spcBef>
              <a:buSzTx/>
              <a:buNone/>
              <a:defRPr sz="2464"/>
            </a:pPr>
            <a:r>
              <a:t>        Tip 2 diabetes mellitus </a:t>
            </a:r>
          </a:p>
          <a:p>
            <a:pPr marL="0" indent="0" defTabSz="1525858">
              <a:lnSpc>
                <a:spcPct val="70000"/>
              </a:lnSpc>
              <a:spcBef>
                <a:spcPts val="2800"/>
              </a:spcBef>
              <a:buSzTx/>
              <a:buNone/>
              <a:defRPr sz="2464"/>
            </a:pPr>
            <a:r>
              <a:t>        Hipertansiyon </a:t>
            </a:r>
          </a:p>
          <a:p>
            <a:pPr marL="0" indent="0" defTabSz="1525858">
              <a:lnSpc>
                <a:spcPct val="70000"/>
              </a:lnSpc>
              <a:spcBef>
                <a:spcPts val="2800"/>
              </a:spcBef>
              <a:buSzTx/>
              <a:buNone/>
              <a:defRPr sz="2464"/>
            </a:pPr>
            <a:r>
              <a:t>        Dislipidemi </a:t>
            </a:r>
          </a:p>
          <a:p>
            <a:pPr marL="0" indent="0" defTabSz="1525858">
              <a:lnSpc>
                <a:spcPct val="70000"/>
              </a:lnSpc>
              <a:spcBef>
                <a:spcPts val="2800"/>
              </a:spcBef>
              <a:buSzTx/>
              <a:buNone/>
              <a:defRPr sz="2464"/>
            </a:pPr>
            <a:r>
              <a:t>        Aterosklerotik kardiyovasküler hastalıklar </a:t>
            </a:r>
          </a:p>
          <a:p>
            <a:pPr marL="0" indent="0" defTabSz="1525858">
              <a:lnSpc>
                <a:spcPct val="70000"/>
              </a:lnSpc>
              <a:spcBef>
                <a:spcPts val="2800"/>
              </a:spcBef>
              <a:buSzTx/>
              <a:buNone/>
              <a:defRPr sz="2464"/>
            </a:pPr>
            <a:r>
              <a:t>        Astım</a:t>
            </a:r>
          </a:p>
          <a:p>
            <a:pPr marL="0" indent="0" defTabSz="1525858">
              <a:lnSpc>
                <a:spcPct val="70000"/>
              </a:lnSpc>
              <a:spcBef>
                <a:spcPts val="2800"/>
              </a:spcBef>
              <a:buSzTx/>
              <a:buNone/>
              <a:defRPr sz="2464"/>
            </a:pPr>
            <a:r>
              <a:t>        Kanser</a:t>
            </a:r>
          </a:p>
          <a:p>
            <a:pPr marL="0" indent="0" defTabSz="1525858">
              <a:spcBef>
                <a:spcPts val="2800"/>
              </a:spcBef>
              <a:buSzTx/>
              <a:buNone/>
              <a:defRPr sz="2464"/>
            </a:pPr>
            <a:r>
              <a:t>        Osteoartrit  gibi  kronik bulaşıcı olmayan hastalıklara yakalanma riskini arttırır ve beklenen yaşam süresini kısaltır. </a:t>
            </a:r>
          </a:p>
        </p:txBody>
      </p:sp>
      <p:sp>
        <p:nvSpPr>
          <p:cNvPr id="164" name="Obezitenin tanımı ve önem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sz="3200"/>
            </a:lvl1pPr>
          </a:lstStyle>
          <a:p>
            <a:pPr/>
            <a:r>
              <a:t>Obezitenin tanımı ve önemi</a:t>
            </a:r>
          </a:p>
        </p:txBody>
      </p:sp>
      <p:sp>
        <p:nvSpPr>
          <p:cNvPr id="165"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sp>
        <p:nvSpPr>
          <p:cNvPr id="166"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Her obezite hastası, olası komorbid hastalıklar açısından sorgulanmalı ve mevcut hastalıkları açısından uygun tedaviyi alıp almadığı, hedefte olup olmadığı değerlendirilmelidir."/>
          <p:cNvSpPr txBox="1"/>
          <p:nvPr>
            <p:ph type="body" idx="1"/>
          </p:nvPr>
        </p:nvSpPr>
        <p:spPr>
          <a:prstGeom prst="rect">
            <a:avLst/>
          </a:prstGeom>
        </p:spPr>
        <p:txBody>
          <a:bodyPr/>
          <a:lstStyle>
            <a:lvl1pPr marL="380999" indent="-380999">
              <a:defRPr sz="2600"/>
            </a:lvl1pPr>
          </a:lstStyle>
          <a:p>
            <a:pPr/>
            <a:r>
              <a:t>Her obezite hastası, olası komorbid hastalıklar açısından sorgulanmalı ve mevcut hastalıkları açısından uygun tedaviyi alıp almadığı, hedefte olup olmadığı değerlendirilmelidir. </a:t>
            </a:r>
          </a:p>
        </p:txBody>
      </p:sp>
      <p:sp>
        <p:nvSpPr>
          <p:cNvPr id="321" name="Komorbid hastalıkların değerlendirilme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Komorbid hastalıkların değerlendirilmesi</a:t>
            </a:r>
          </a:p>
        </p:txBody>
      </p:sp>
      <p:sp>
        <p:nvSpPr>
          <p:cNvPr id="322"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23"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324" name="Görüntü" descr="Görüntü"/>
          <p:cNvPicPr>
            <a:picLocks noChangeAspect="1"/>
          </p:cNvPicPr>
          <p:nvPr/>
        </p:nvPicPr>
        <p:blipFill>
          <a:blip r:embed="rId2">
            <a:extLst/>
          </a:blip>
          <a:stretch>
            <a:fillRect/>
          </a:stretch>
        </p:blipFill>
        <p:spPr>
          <a:xfrm>
            <a:off x="2437407" y="4395902"/>
            <a:ext cx="8129790" cy="484294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Slayt madde işareti metni"/>
          <p:cNvSpPr txBox="1"/>
          <p:nvPr>
            <p:ph type="body" idx="1"/>
          </p:nvPr>
        </p:nvSpPr>
        <p:spPr>
          <a:prstGeom prst="rect">
            <a:avLst/>
          </a:prstGeom>
        </p:spPr>
        <p:txBody>
          <a:bodyPr/>
          <a:lstStyle/>
          <a:p>
            <a:pPr/>
          </a:p>
        </p:txBody>
      </p:sp>
      <p:sp>
        <p:nvSpPr>
          <p:cNvPr id="327" name="Motivasyon durumunun değerlendirilme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Motivasyon durumunun değerlendirilmesi</a:t>
            </a:r>
          </a:p>
        </p:txBody>
      </p:sp>
      <p:sp>
        <p:nvSpPr>
          <p:cNvPr id="328"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pic>
        <p:nvPicPr>
          <p:cNvPr id="329" name="Görüntü" descr="Görüntü"/>
          <p:cNvPicPr>
            <a:picLocks noChangeAspect="1"/>
          </p:cNvPicPr>
          <p:nvPr/>
        </p:nvPicPr>
        <p:blipFill>
          <a:blip r:embed="rId2">
            <a:extLst/>
          </a:blip>
          <a:srcRect l="14554" t="0" r="11709" b="0"/>
          <a:stretch>
            <a:fillRect/>
          </a:stretch>
        </p:blipFill>
        <p:spPr>
          <a:xfrm>
            <a:off x="992187" y="2473721"/>
            <a:ext cx="11020427" cy="6889050"/>
          </a:xfrm>
          <a:prstGeom prst="rect">
            <a:avLst/>
          </a:prstGeom>
          <a:ln w="12700">
            <a:miter lim="400000"/>
          </a:ln>
        </p:spPr>
      </p:pic>
      <p:sp>
        <p:nvSpPr>
          <p:cNvPr id="330"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Hedeflenen vücut ağırlığına inmek ve verilen kiloyu muhafaza edebilmek amacıyla tüm obeziteli bireylerde;…"/>
          <p:cNvSpPr txBox="1"/>
          <p:nvPr>
            <p:ph type="body" idx="1"/>
          </p:nvPr>
        </p:nvSpPr>
        <p:spPr>
          <a:prstGeom prst="rect">
            <a:avLst/>
          </a:prstGeom>
        </p:spPr>
        <p:txBody>
          <a:bodyPr/>
          <a:lstStyle/>
          <a:p>
            <a:pPr marL="380999" indent="-380999">
              <a:defRPr sz="2600"/>
            </a:pPr>
            <a:r>
              <a:t>Hedeflenen vücut ağırlığına inmek ve verilen kiloyu muhafaza edebilmek amacıyla tüm obeziteli bireylerde; </a:t>
            </a:r>
          </a:p>
          <a:p>
            <a:pPr marL="0" indent="508000">
              <a:buSzTx/>
              <a:buNone/>
              <a:defRPr sz="2600"/>
            </a:pPr>
            <a:r>
              <a:t>tıbbi beslenme </a:t>
            </a:r>
          </a:p>
          <a:p>
            <a:pPr marL="0" indent="508000">
              <a:buSzTx/>
              <a:buNone/>
              <a:defRPr sz="2600"/>
            </a:pPr>
            <a:r>
              <a:t>egzersiz tedavisi  </a:t>
            </a:r>
          </a:p>
          <a:p>
            <a:pPr marL="0" indent="508000">
              <a:buSzTx/>
              <a:buNone/>
              <a:defRPr sz="2600"/>
            </a:pPr>
            <a:r>
              <a:t>bilişsel davranışçı tedavi yöntemleri uygulanmalıdır. </a:t>
            </a:r>
          </a:p>
          <a:p>
            <a:pPr marL="380999" indent="-380999">
              <a:defRPr sz="2600"/>
            </a:pPr>
            <a:r>
              <a:t>Yukarıda anılan yöntemlere ilave olarak hastaların farmakolojik ve girişimsel tedavi yöntemlerine ihtiyaç duyup duymadıkları da değerlendirilmelidir. </a:t>
            </a:r>
          </a:p>
        </p:txBody>
      </p:sp>
      <p:sp>
        <p:nvSpPr>
          <p:cNvPr id="333" name="Obezite hastasında tedavi kararının verilme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Obezite hastasında tedavi kararının verilmesi</a:t>
            </a:r>
          </a:p>
        </p:txBody>
      </p:sp>
      <p:sp>
        <p:nvSpPr>
          <p:cNvPr id="334"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35"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layt madde işareti metni"/>
          <p:cNvSpPr txBox="1"/>
          <p:nvPr>
            <p:ph type="body" idx="1"/>
          </p:nvPr>
        </p:nvSpPr>
        <p:spPr>
          <a:prstGeom prst="rect">
            <a:avLst/>
          </a:prstGeom>
        </p:spPr>
        <p:txBody>
          <a:bodyPr/>
          <a:lstStyle/>
          <a:p>
            <a:pPr/>
          </a:p>
        </p:txBody>
      </p:sp>
      <p:sp>
        <p:nvSpPr>
          <p:cNvPr id="338" name="Obezite hastasında tedavi kararının verilme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Obezite hastasında tedavi kararının verilmesi</a:t>
            </a:r>
          </a:p>
        </p:txBody>
      </p:sp>
      <p:sp>
        <p:nvSpPr>
          <p:cNvPr id="339"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40"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341" name="Görüntü" descr="Görüntü"/>
          <p:cNvPicPr>
            <a:picLocks noChangeAspect="1"/>
          </p:cNvPicPr>
          <p:nvPr/>
        </p:nvPicPr>
        <p:blipFill>
          <a:blip r:embed="rId2">
            <a:extLst/>
          </a:blip>
          <a:srcRect l="9280" t="0" r="5821" b="4163"/>
          <a:stretch>
            <a:fillRect/>
          </a:stretch>
        </p:blipFill>
        <p:spPr>
          <a:xfrm>
            <a:off x="1582737" y="2190762"/>
            <a:ext cx="9839305" cy="5119683"/>
          </a:xfrm>
          <a:prstGeom prst="rect">
            <a:avLst/>
          </a:prstGeom>
          <a:ln w="12700">
            <a:miter lim="400000"/>
          </a:ln>
        </p:spPr>
      </p:pic>
      <p:pic>
        <p:nvPicPr>
          <p:cNvPr id="342" name="Görüntü" descr="Görüntü"/>
          <p:cNvPicPr>
            <a:picLocks noChangeAspect="1"/>
          </p:cNvPicPr>
          <p:nvPr/>
        </p:nvPicPr>
        <p:blipFill>
          <a:blip r:embed="rId3">
            <a:extLst/>
          </a:blip>
          <a:srcRect l="11449" t="653" r="8076" b="60524"/>
          <a:stretch>
            <a:fillRect/>
          </a:stretch>
        </p:blipFill>
        <p:spPr>
          <a:xfrm>
            <a:off x="1628378" y="7289613"/>
            <a:ext cx="9748110" cy="2167635"/>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layt madde işareti metni"/>
          <p:cNvSpPr txBox="1"/>
          <p:nvPr>
            <p:ph type="body" idx="1"/>
          </p:nvPr>
        </p:nvSpPr>
        <p:spPr>
          <a:prstGeom prst="rect">
            <a:avLst/>
          </a:prstGeom>
        </p:spPr>
        <p:txBody>
          <a:bodyPr/>
          <a:lstStyle/>
          <a:p>
            <a:pPr/>
          </a:p>
        </p:txBody>
      </p:sp>
      <p:sp>
        <p:nvSpPr>
          <p:cNvPr id="345" name="Obezite hastasında tedavi kararının verilme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Obezite hastasında tedavi kararının verilmesi</a:t>
            </a:r>
          </a:p>
        </p:txBody>
      </p:sp>
      <p:sp>
        <p:nvSpPr>
          <p:cNvPr id="346"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47"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348" name="Görüntü" descr="Görüntü"/>
          <p:cNvPicPr>
            <a:picLocks noChangeAspect="1"/>
          </p:cNvPicPr>
          <p:nvPr/>
        </p:nvPicPr>
        <p:blipFill>
          <a:blip r:embed="rId2">
            <a:extLst/>
          </a:blip>
          <a:srcRect l="11386" t="39190" r="7855" b="1768"/>
          <a:stretch>
            <a:fillRect/>
          </a:stretch>
        </p:blipFill>
        <p:spPr>
          <a:xfrm>
            <a:off x="1251148" y="2355879"/>
            <a:ext cx="10502392" cy="3539115"/>
          </a:xfrm>
          <a:prstGeom prst="rect">
            <a:avLst/>
          </a:prstGeom>
          <a:ln w="12700">
            <a:miter lim="400000"/>
          </a:ln>
        </p:spPr>
      </p:pic>
      <p:pic>
        <p:nvPicPr>
          <p:cNvPr id="349" name="Görüntü" descr="Görüntü"/>
          <p:cNvPicPr>
            <a:picLocks noChangeAspect="1"/>
          </p:cNvPicPr>
          <p:nvPr/>
        </p:nvPicPr>
        <p:blipFill>
          <a:blip r:embed="rId3">
            <a:extLst/>
          </a:blip>
          <a:srcRect l="12626" t="0" r="7367" b="5520"/>
          <a:stretch>
            <a:fillRect/>
          </a:stretch>
        </p:blipFill>
        <p:spPr>
          <a:xfrm>
            <a:off x="3380779" y="5952550"/>
            <a:ext cx="6243195" cy="339829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Başka bir risk faktörü olmayan kilolu kişilerde amaç daha fazla kilo alımının durdurulması olmalıdır.…"/>
          <p:cNvSpPr txBox="1"/>
          <p:nvPr>
            <p:ph type="body" idx="1"/>
          </p:nvPr>
        </p:nvSpPr>
        <p:spPr>
          <a:prstGeom prst="rect">
            <a:avLst/>
          </a:prstGeom>
        </p:spPr>
        <p:txBody>
          <a:bodyPr/>
          <a:lstStyle/>
          <a:p>
            <a:pPr marL="380999" indent="-380999">
              <a:defRPr sz="2600"/>
            </a:pPr>
            <a:r>
              <a:t>Başka bir risk faktörü olmayan kilolu kişilerde amaç daha fazla kilo alımının durdurulması olmalıdır. </a:t>
            </a:r>
          </a:p>
          <a:p>
            <a:pPr marL="380999" indent="-380999">
              <a:defRPr sz="2600"/>
            </a:pPr>
            <a:r>
              <a:t>İlave risk faktörleri olan kilo fazlalığı veya obezitesi bulunan kişilerde ise kilo kaybının sağlanması gereklidir. </a:t>
            </a:r>
          </a:p>
          <a:p>
            <a:pPr marL="380999" indent="-380999">
              <a:defRPr sz="2600"/>
            </a:pPr>
            <a:r>
              <a:t>Bu şekilde takip ve tedavi altına alınan hastalarda hedefler mutlaka gerçekçi olmalıdır.</a:t>
            </a:r>
          </a:p>
        </p:txBody>
      </p:sp>
      <p:sp>
        <p:nvSpPr>
          <p:cNvPr id="352" name="Hedefler ve takip"/>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Hedefler ve takip</a:t>
            </a:r>
          </a:p>
        </p:txBody>
      </p:sp>
      <p:sp>
        <p:nvSpPr>
          <p:cNvPr id="353"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54"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Obezite tedavisinde risk faktörlerinde klinik olarak anlamlı bir azalma sağlayabilmek için en az %5 düzeyinde kilo kaybı sağlanmalı ve bu kayıp uzun dönem muhafaza edilmelidir."/>
          <p:cNvSpPr txBox="1"/>
          <p:nvPr>
            <p:ph type="body" idx="1"/>
          </p:nvPr>
        </p:nvSpPr>
        <p:spPr>
          <a:xfrm>
            <a:off x="698500" y="2956892"/>
            <a:ext cx="11721184" cy="6096001"/>
          </a:xfrm>
          <a:prstGeom prst="rect">
            <a:avLst/>
          </a:prstGeom>
        </p:spPr>
        <p:txBody>
          <a:bodyPr/>
          <a:lstStyle>
            <a:lvl1pPr marL="380999" indent="-380999">
              <a:defRPr sz="2600"/>
            </a:lvl1pPr>
          </a:lstStyle>
          <a:p>
            <a:pPr/>
            <a:r>
              <a:t>Obezite tedavisinde risk faktörlerinde klinik olarak anlamlı bir azalma sağlayabilmek için en az %5 düzeyinde kilo kaybı sağlanmalı ve bu kayıp uzun dönem muhafaza edilmelidir.</a:t>
            </a:r>
          </a:p>
        </p:txBody>
      </p:sp>
      <p:sp>
        <p:nvSpPr>
          <p:cNvPr id="357" name="Hedefler ve takip"/>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Hedefler ve takip</a:t>
            </a:r>
          </a:p>
        </p:txBody>
      </p:sp>
      <p:sp>
        <p:nvSpPr>
          <p:cNvPr id="358"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pic>
        <p:nvPicPr>
          <p:cNvPr id="359" name="Görüntü" descr="Görüntü"/>
          <p:cNvPicPr>
            <a:picLocks noChangeAspect="1"/>
          </p:cNvPicPr>
          <p:nvPr/>
        </p:nvPicPr>
        <p:blipFill>
          <a:blip r:embed="rId2">
            <a:extLst/>
          </a:blip>
          <a:stretch>
            <a:fillRect/>
          </a:stretch>
        </p:blipFill>
        <p:spPr>
          <a:xfrm>
            <a:off x="3644044" y="4687037"/>
            <a:ext cx="5830162" cy="3100036"/>
          </a:xfrm>
          <a:prstGeom prst="rect">
            <a:avLst/>
          </a:prstGeom>
          <a:ln w="12700">
            <a:miter lim="400000"/>
          </a:ln>
        </p:spPr>
      </p:pic>
      <p:sp>
        <p:nvSpPr>
          <p:cNvPr id="360"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Obezite tedavi programına alınan hastalarda kontrolsüz kilo kaybı gelişmesini de engellemek gerekir.…"/>
          <p:cNvSpPr txBox="1"/>
          <p:nvPr>
            <p:ph type="body" idx="1"/>
          </p:nvPr>
        </p:nvSpPr>
        <p:spPr>
          <a:prstGeom prst="rect">
            <a:avLst/>
          </a:prstGeom>
        </p:spPr>
        <p:txBody>
          <a:bodyPr/>
          <a:lstStyle/>
          <a:p>
            <a:pPr marL="354329" indent="-354329" defTabSz="1612554">
              <a:spcBef>
                <a:spcPts val="2900"/>
              </a:spcBef>
              <a:defRPr sz="2418"/>
            </a:pPr>
            <a:r>
              <a:t>Obezite tedavi programına alınan hastalarda kontrolsüz kilo kaybı gelişmesini de engellemek gerekir. </a:t>
            </a:r>
          </a:p>
          <a:p>
            <a:pPr marL="354329" indent="-354329" defTabSz="1612554">
              <a:spcBef>
                <a:spcPts val="2900"/>
              </a:spcBef>
              <a:defRPr sz="2418"/>
            </a:pPr>
            <a:r>
              <a:t>Tedavide başarı kısa sürede hızla verilen ağırlık miktarı ile değil, kaybedilen ağırlığın uzun sürede korunmasıyla ölçülmelidir. Çok hızlı ve çok fazla kilo verme sonrası; </a:t>
            </a:r>
          </a:p>
          <a:p>
            <a:pPr marL="0" indent="472440" defTabSz="1612554">
              <a:spcBef>
                <a:spcPts val="2300"/>
              </a:spcBef>
              <a:buSzTx/>
              <a:buNone/>
              <a:defRPr sz="2418"/>
            </a:pPr>
            <a:r>
              <a:t>ritim bozuklukları, </a:t>
            </a:r>
          </a:p>
          <a:p>
            <a:pPr marL="0" indent="472440" defTabSz="1612554">
              <a:spcBef>
                <a:spcPts val="2300"/>
              </a:spcBef>
              <a:buSzTx/>
              <a:buNone/>
              <a:defRPr sz="2418"/>
            </a:pPr>
            <a:r>
              <a:t>elektrolit bozuklukları (en sık hipokalemi), </a:t>
            </a:r>
          </a:p>
          <a:p>
            <a:pPr marL="0" indent="472440" defTabSz="1612554">
              <a:spcBef>
                <a:spcPts val="2300"/>
              </a:spcBef>
              <a:buSzTx/>
              <a:buNone/>
              <a:defRPr sz="2418"/>
            </a:pPr>
            <a:r>
              <a:t>hiperürisemi, </a:t>
            </a:r>
          </a:p>
          <a:p>
            <a:pPr marL="0" indent="472440" defTabSz="1612554">
              <a:spcBef>
                <a:spcPts val="2300"/>
              </a:spcBef>
              <a:buSzTx/>
              <a:buNone/>
              <a:defRPr sz="2418"/>
            </a:pPr>
            <a:r>
              <a:t>safra taşları, </a:t>
            </a:r>
          </a:p>
          <a:p>
            <a:pPr marL="0" indent="472440" defTabSz="1612554">
              <a:spcBef>
                <a:spcPts val="2300"/>
              </a:spcBef>
              <a:buSzTx/>
              <a:buNone/>
              <a:defRPr sz="2418"/>
            </a:pPr>
            <a:r>
              <a:t>depresyon, </a:t>
            </a:r>
          </a:p>
          <a:p>
            <a:pPr marL="0" indent="472440" defTabSz="1612554">
              <a:spcBef>
                <a:spcPts val="2300"/>
              </a:spcBef>
              <a:buSzTx/>
              <a:buNone/>
              <a:defRPr sz="2418"/>
            </a:pPr>
            <a:r>
              <a:t>yeme bozuklukları (anoreksia nervoza vb.) gibi sağlık sorunları ortaya çıkabilir. </a:t>
            </a:r>
          </a:p>
        </p:txBody>
      </p:sp>
      <p:sp>
        <p:nvSpPr>
          <p:cNvPr id="363" name="Hedefler ve takip"/>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Hedefler ve takip</a:t>
            </a:r>
          </a:p>
        </p:txBody>
      </p:sp>
      <p:sp>
        <p:nvSpPr>
          <p:cNvPr id="364"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65"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Hastaların ilk 1-2 ay 15 günde bir, takip eden 6 ay içinde ayda en az bir kez görülmesi önerilmektedir.…"/>
          <p:cNvSpPr txBox="1"/>
          <p:nvPr>
            <p:ph type="body" idx="1"/>
          </p:nvPr>
        </p:nvSpPr>
        <p:spPr>
          <a:prstGeom prst="rect">
            <a:avLst/>
          </a:prstGeom>
        </p:spPr>
        <p:txBody>
          <a:bodyPr/>
          <a:lstStyle/>
          <a:p>
            <a:pPr marL="380999" indent="-380999">
              <a:defRPr sz="2600"/>
            </a:pPr>
            <a:r>
              <a:t>Hastaların ilk 1-2 ay 15 günde bir, takip eden 6 ay içinde ayda en az bir kez görülmesi önerilmektedir. </a:t>
            </a:r>
          </a:p>
          <a:p>
            <a:pPr marL="380999" indent="-380999">
              <a:defRPr sz="2600"/>
            </a:pPr>
            <a:r>
              <a:t>Her muayenede ne kadar kilo kaybettikleri, yaşam biçimlerinde ne türlü değişiklikler yaptıkları, kilo vermeyle ilgili karşılaştıkları güçlükler ve eğer farmakoterapi önerildiyse tedavide kullandıkları ilaçlar ve ilaçlara ait yan etkilerin sorgulanması ve kaydedilmesi gerekir. </a:t>
            </a:r>
          </a:p>
          <a:p>
            <a:pPr marL="380999" indent="-380999">
              <a:defRPr sz="2600"/>
            </a:pPr>
            <a:r>
              <a:t>Hedefleri gerçekleştirebilmek ve idame edebilmek için günlük 500 ila 1000 kilokalorilik (kkal) bir enerji açığı yakalanmalı ve egzersiz günlük rutin yaşam içine entegre edilmiş olmalıdır. </a:t>
            </a:r>
          </a:p>
        </p:txBody>
      </p:sp>
      <p:sp>
        <p:nvSpPr>
          <p:cNvPr id="368" name="Hedefler ve takip"/>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Hedefler ve takip</a:t>
            </a:r>
          </a:p>
        </p:txBody>
      </p:sp>
      <p:sp>
        <p:nvSpPr>
          <p:cNvPr id="369" name="Obezite Hastasının Değerlendirilmesi"/>
          <p:cNvSpPr txBox="1"/>
          <p:nvPr>
            <p:ph type="title"/>
          </p:nvPr>
        </p:nvSpPr>
        <p:spPr>
          <a:prstGeom prst="rect">
            <a:avLst/>
          </a:prstGeom>
        </p:spPr>
        <p:txBody>
          <a:bodyPr/>
          <a:lstStyle>
            <a:lvl1pPr defTabSz="1543197">
              <a:defRPr spc="-106" sz="5340"/>
            </a:lvl1pPr>
          </a:lstStyle>
          <a:p>
            <a:pPr/>
            <a:r>
              <a:t>Obezite Hastasının Değerlendirilmesi</a:t>
            </a:r>
          </a:p>
        </p:txBody>
      </p:sp>
      <p:sp>
        <p:nvSpPr>
          <p:cNvPr id="370"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Obezitenin tedavisinde beslenme tedavisi sağlıklı bir beslenme alışkanlığının yerleşmesi, kilo kaybının sağlanması ve kilo geri alımının önlenmesi açısından ilk ve en önemli basamaktır.…"/>
          <p:cNvSpPr txBox="1"/>
          <p:nvPr>
            <p:ph type="body" idx="1"/>
          </p:nvPr>
        </p:nvSpPr>
        <p:spPr>
          <a:xfrm>
            <a:off x="698500" y="2325000"/>
            <a:ext cx="11607800" cy="6096001"/>
          </a:xfrm>
          <a:prstGeom prst="rect">
            <a:avLst/>
          </a:prstGeom>
        </p:spPr>
        <p:txBody>
          <a:bodyPr/>
          <a:lstStyle/>
          <a:p>
            <a:pPr marL="380999" indent="-380999">
              <a:defRPr sz="2600"/>
            </a:pPr>
            <a:r>
              <a:t>Obezitenin tedavisinde beslenme tedavisi sağlıklı bir beslenme alışkanlığının yerleşmesi, kilo kaybının sağlanması ve kilo geri alımının önlenmesi açısından ilk ve en önemli basamaktır. </a:t>
            </a:r>
          </a:p>
          <a:p>
            <a:pPr marL="380999" indent="-380999">
              <a:defRPr sz="2600"/>
            </a:pPr>
            <a:r>
              <a:t>Tıbbi beslenme tedavisi ile ilgili önerilerde bulunmadan önce, sağlıksız vücut ağırlığı ile ilişkili olan bazı davranışların öyküde sorgulanıp, eğer varsa düzeltilmesi için önerilerde bulunmak sağlıklı bir yaşam tarzının yerleştirilmesi için önemlidir. </a:t>
            </a:r>
          </a:p>
        </p:txBody>
      </p:sp>
      <p:sp>
        <p:nvSpPr>
          <p:cNvPr id="373" name="Slayt Alt Başlığı"/>
          <p:cNvSpPr txBox="1"/>
          <p:nvPr>
            <p:ph type="body" idx="21"/>
          </p:nvPr>
        </p:nvSpPr>
        <p:spPr>
          <a:prstGeom prst="rect">
            <a:avLst/>
          </a:prstGeom>
        </p:spPr>
        <p:txBody>
          <a:bodyPr/>
          <a:lstStyle/>
          <a:p>
            <a:pPr/>
          </a:p>
        </p:txBody>
      </p:sp>
      <p:sp>
        <p:nvSpPr>
          <p:cNvPr id="374" name="Obezitede Tıbbi Beslenme Tedavisi"/>
          <p:cNvSpPr txBox="1"/>
          <p:nvPr>
            <p:ph type="title"/>
          </p:nvPr>
        </p:nvSpPr>
        <p:spPr>
          <a:prstGeom prst="rect">
            <a:avLst/>
          </a:prstGeom>
        </p:spPr>
        <p:txBody>
          <a:bodyPr/>
          <a:lstStyle>
            <a:lvl1pPr defTabSz="1629894">
              <a:defRPr spc="-112" sz="5640"/>
            </a:lvl1pPr>
          </a:lstStyle>
          <a:p>
            <a:pPr/>
            <a:r>
              <a:t>Obezitede Tıbbi Beslenme Tedavisi</a:t>
            </a:r>
          </a:p>
        </p:txBody>
      </p:sp>
      <p:sp>
        <p:nvSpPr>
          <p:cNvPr id="375"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376" name="Görüntü" descr="Görüntü"/>
          <p:cNvPicPr>
            <a:picLocks noChangeAspect="1"/>
          </p:cNvPicPr>
          <p:nvPr/>
        </p:nvPicPr>
        <p:blipFill>
          <a:blip r:embed="rId2">
            <a:extLst/>
          </a:blip>
          <a:stretch>
            <a:fillRect/>
          </a:stretch>
        </p:blipFill>
        <p:spPr>
          <a:xfrm>
            <a:off x="3589944" y="5680341"/>
            <a:ext cx="5824912" cy="381595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Yetişkinlerde obezitenin tanısı ve sınıflandırması için en sık kullanılan, en basit boy-ağırlık indeksi beden kitle indeksidir (BKİ).…"/>
          <p:cNvSpPr txBox="1"/>
          <p:nvPr>
            <p:ph type="body" idx="1"/>
          </p:nvPr>
        </p:nvSpPr>
        <p:spPr>
          <a:xfrm>
            <a:off x="698500" y="2480721"/>
            <a:ext cx="11607800" cy="6096001"/>
          </a:xfrm>
          <a:prstGeom prst="rect">
            <a:avLst/>
          </a:prstGeom>
        </p:spPr>
        <p:txBody>
          <a:bodyPr/>
          <a:lstStyle/>
          <a:p>
            <a:pPr>
              <a:defRPr sz="2800"/>
            </a:pPr>
            <a:r>
              <a:t>Yetişkinlerde obezitenin tanısı ve sınıflandırması için en sık kullanılan, en basit boy-ağırlık indeksi beden kitle indeksidir (BKİ).</a:t>
            </a:r>
          </a:p>
          <a:p>
            <a:pPr>
              <a:defRPr sz="2800"/>
            </a:pPr>
            <a:r>
              <a:t>BKİ, bir kişinin kilogram cinsinden vücut ağırlığının metre cinsinden boyunun karesine (kg/m2) bölünmesiyle hesaplanır. </a:t>
            </a:r>
          </a:p>
        </p:txBody>
      </p:sp>
      <p:sp>
        <p:nvSpPr>
          <p:cNvPr id="169" name="Obezitenin tanımı ve önem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sz="3200"/>
            </a:lvl1pPr>
          </a:lstStyle>
          <a:p>
            <a:pPr/>
            <a:r>
              <a:t>Obezitenin tanımı ve önemi</a:t>
            </a:r>
          </a:p>
        </p:txBody>
      </p:sp>
      <p:sp>
        <p:nvSpPr>
          <p:cNvPr id="170"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pic>
        <p:nvPicPr>
          <p:cNvPr id="171" name="Görüntü" descr="Görüntü"/>
          <p:cNvPicPr>
            <a:picLocks noChangeAspect="1"/>
          </p:cNvPicPr>
          <p:nvPr/>
        </p:nvPicPr>
        <p:blipFill>
          <a:blip r:embed="rId2">
            <a:extLst/>
          </a:blip>
          <a:stretch>
            <a:fillRect/>
          </a:stretch>
        </p:blipFill>
        <p:spPr>
          <a:xfrm>
            <a:off x="2588138" y="4578573"/>
            <a:ext cx="7828524" cy="4726332"/>
          </a:xfrm>
          <a:prstGeom prst="rect">
            <a:avLst/>
          </a:prstGeom>
          <a:ln w="12700">
            <a:miter lim="400000"/>
          </a:ln>
        </p:spPr>
      </p:pic>
      <p:sp>
        <p:nvSpPr>
          <p:cNvPr id="172"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layt madde işareti metni"/>
          <p:cNvSpPr txBox="1"/>
          <p:nvPr>
            <p:ph type="body" idx="1"/>
          </p:nvPr>
        </p:nvSpPr>
        <p:spPr>
          <a:prstGeom prst="rect">
            <a:avLst/>
          </a:prstGeom>
        </p:spPr>
        <p:txBody>
          <a:bodyPr/>
          <a:lstStyle/>
          <a:p>
            <a:pPr/>
          </a:p>
        </p:txBody>
      </p:sp>
      <p:sp>
        <p:nvSpPr>
          <p:cNvPr id="379" name="Slayt Alt Başlığı"/>
          <p:cNvSpPr txBox="1"/>
          <p:nvPr>
            <p:ph type="body" idx="21"/>
          </p:nvPr>
        </p:nvSpPr>
        <p:spPr>
          <a:prstGeom prst="rect">
            <a:avLst/>
          </a:prstGeom>
        </p:spPr>
        <p:txBody>
          <a:bodyPr/>
          <a:lstStyle/>
          <a:p>
            <a:pPr/>
          </a:p>
        </p:txBody>
      </p:sp>
      <p:sp>
        <p:nvSpPr>
          <p:cNvPr id="380" name="Obezitede Tıbbi Beslenme Tedavisi"/>
          <p:cNvSpPr txBox="1"/>
          <p:nvPr>
            <p:ph type="title"/>
          </p:nvPr>
        </p:nvSpPr>
        <p:spPr>
          <a:prstGeom prst="rect">
            <a:avLst/>
          </a:prstGeom>
        </p:spPr>
        <p:txBody>
          <a:bodyPr/>
          <a:lstStyle>
            <a:lvl1pPr defTabSz="1629894">
              <a:defRPr spc="-112" sz="5640"/>
            </a:lvl1pPr>
          </a:lstStyle>
          <a:p>
            <a:pPr/>
            <a:r>
              <a:t>Obezitede Tıbbi Beslenme Tedavisi</a:t>
            </a:r>
          </a:p>
        </p:txBody>
      </p:sp>
      <p:pic>
        <p:nvPicPr>
          <p:cNvPr id="381" name="Görüntü" descr="Görüntü"/>
          <p:cNvPicPr>
            <a:picLocks noChangeAspect="1"/>
          </p:cNvPicPr>
          <p:nvPr/>
        </p:nvPicPr>
        <p:blipFill>
          <a:blip r:embed="rId2">
            <a:extLst/>
          </a:blip>
          <a:srcRect l="0" t="24493" r="0" b="45430"/>
          <a:stretch>
            <a:fillRect/>
          </a:stretch>
        </p:blipFill>
        <p:spPr>
          <a:xfrm>
            <a:off x="1161653" y="2522140"/>
            <a:ext cx="10681484" cy="6969723"/>
          </a:xfrm>
          <a:prstGeom prst="rect">
            <a:avLst/>
          </a:prstGeom>
          <a:ln w="12700">
            <a:miter lim="400000"/>
          </a:ln>
        </p:spPr>
      </p:pic>
      <p:sp>
        <p:nvSpPr>
          <p:cNvPr id="382"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Obezitede tıbbi beslenme tedavisinin temel amaçları şunlardır:…"/>
          <p:cNvSpPr txBox="1"/>
          <p:nvPr>
            <p:ph type="body" idx="1"/>
          </p:nvPr>
        </p:nvSpPr>
        <p:spPr>
          <a:prstGeom prst="rect">
            <a:avLst/>
          </a:prstGeom>
        </p:spPr>
        <p:txBody>
          <a:bodyPr/>
          <a:lstStyle/>
          <a:p>
            <a:pPr marL="380999" indent="-380999">
              <a:defRPr sz="2600"/>
            </a:pPr>
            <a:r>
              <a:t>Obezitede tıbbi beslenme tedavisinin temel amaçları şunlardır: </a:t>
            </a:r>
          </a:p>
          <a:p>
            <a:pPr marL="0" indent="381000">
              <a:spcBef>
                <a:spcPts val="2000"/>
              </a:spcBef>
              <a:buSzTx/>
              <a:buNone/>
              <a:defRPr sz="2600"/>
            </a:pPr>
            <a:r>
              <a:t>Bireyin yaş, cinsiyet, fizik aktivite, yaşam biçimi ve fizyolojik durum gibi özelliklerine uygun tüm besin öğesi gereksinimlerini yeterli ve dengeli bir şekilde sağlamak, </a:t>
            </a:r>
          </a:p>
          <a:p>
            <a:pPr marL="0" indent="381000">
              <a:spcBef>
                <a:spcPts val="2000"/>
              </a:spcBef>
              <a:buSzTx/>
              <a:buNone/>
              <a:defRPr sz="2600"/>
            </a:pPr>
            <a:r>
              <a:t>Çocuklarda normal büyüme ve gelişmeyi sürdürmek</a:t>
            </a:r>
          </a:p>
          <a:p>
            <a:pPr marL="0" indent="381000">
              <a:spcBef>
                <a:spcPts val="2000"/>
              </a:spcBef>
              <a:buSzTx/>
              <a:buNone/>
              <a:defRPr sz="2600"/>
            </a:pPr>
            <a:r>
              <a:t>Bireyin sağlıksız vücut ağırlığına neden olan beslenme alışkanlıklarını yaşam boyu sürdürecek şekilde değiştirmek, </a:t>
            </a:r>
          </a:p>
          <a:p>
            <a:pPr marL="0" indent="381000">
              <a:spcBef>
                <a:spcPts val="2000"/>
              </a:spcBef>
              <a:buSzTx/>
              <a:buNone/>
              <a:defRPr sz="2600"/>
            </a:pPr>
            <a:r>
              <a:t>Vücut ağırlığını hedeflenen düzeye indirmek (hedef vücut ağırlığı bireyin ideal ağırlığı ya da ideal ağırlığın üzerinde bir ağırlık olabilir), </a:t>
            </a:r>
          </a:p>
          <a:p>
            <a:pPr marL="0" indent="381000">
              <a:spcBef>
                <a:spcPts val="2000"/>
              </a:spcBef>
              <a:buSzTx/>
              <a:buNone/>
              <a:defRPr sz="2600"/>
            </a:pPr>
            <a:r>
              <a:t>Vücut ağırlığı hedeflenen düzeye ulaştığında, yeniden ağırlık artışını önleyerek vücut ağırlığını korumaktır. </a:t>
            </a:r>
          </a:p>
        </p:txBody>
      </p:sp>
      <p:sp>
        <p:nvSpPr>
          <p:cNvPr id="385" name="Slayt Alt Başlığı"/>
          <p:cNvSpPr txBox="1"/>
          <p:nvPr>
            <p:ph type="body" idx="21"/>
          </p:nvPr>
        </p:nvSpPr>
        <p:spPr>
          <a:prstGeom prst="rect">
            <a:avLst/>
          </a:prstGeom>
        </p:spPr>
        <p:txBody>
          <a:bodyPr/>
          <a:lstStyle/>
          <a:p>
            <a:pPr/>
          </a:p>
        </p:txBody>
      </p:sp>
      <p:sp>
        <p:nvSpPr>
          <p:cNvPr id="386" name="Obezitede Tıbbi Beslenme Tedavisi"/>
          <p:cNvSpPr txBox="1"/>
          <p:nvPr>
            <p:ph type="title"/>
          </p:nvPr>
        </p:nvSpPr>
        <p:spPr>
          <a:prstGeom prst="rect">
            <a:avLst/>
          </a:prstGeom>
        </p:spPr>
        <p:txBody>
          <a:bodyPr/>
          <a:lstStyle>
            <a:lvl1pPr defTabSz="1629894">
              <a:defRPr spc="-112" sz="5640"/>
            </a:lvl1pPr>
          </a:lstStyle>
          <a:p>
            <a:pPr/>
            <a:r>
              <a:t>Obezitede Tıbbi Beslenme Tedavisi</a:t>
            </a:r>
          </a:p>
        </p:txBody>
      </p:sp>
      <p:sp>
        <p:nvSpPr>
          <p:cNvPr id="387"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Beslenme tedavisi düzenlenirken, özel bir diyet tipinde ısrarcı olmak yerine öncelikle günlük enerji ihtiyacının belirlenmesi ve bu enerji ihtiyacını karşılayacak sağlıklı karbonhidrat, protein ve esansiyel yağ asitlerini içerecek bir programın "/>
          <p:cNvSpPr txBox="1"/>
          <p:nvPr>
            <p:ph type="body" idx="1"/>
          </p:nvPr>
        </p:nvSpPr>
        <p:spPr>
          <a:xfrm>
            <a:off x="698500" y="2956892"/>
            <a:ext cx="11607801" cy="6096001"/>
          </a:xfrm>
          <a:prstGeom prst="rect">
            <a:avLst/>
          </a:prstGeom>
        </p:spPr>
        <p:txBody>
          <a:bodyPr/>
          <a:lstStyle/>
          <a:p>
            <a:pPr marL="380999" indent="-380999">
              <a:defRPr sz="2600"/>
            </a:pPr>
            <a:r>
              <a:t>Beslenme tedavisi düzenlenirken, özel bir diyet tipinde ısrarcı olmak yerine öncelikle günlük enerji ihtiyacının belirlenmesi ve bu enerji ihtiyacını karşılayacak sağlıklı karbonhidrat, protein ve esansiyel yağ asitlerini içerecek bir programın düzenlenmesi önerilir. </a:t>
            </a:r>
          </a:p>
          <a:p>
            <a:pPr marL="380999" indent="-380999">
              <a:defRPr sz="2600"/>
            </a:pPr>
            <a:r>
              <a:t>Akdeniz tipi diyet ve DASH diyeti hastanın tercihine göre modifiye edilerek önerilebilir. </a:t>
            </a:r>
          </a:p>
          <a:p>
            <a:pPr marL="380999" indent="-380999">
              <a:defRPr sz="2600"/>
            </a:pPr>
            <a:r>
              <a:t>Bireysel bir beslenme programının bir diyetisyen tarafından düzenlenmesi ve hastanın uyum açısından yakın takibi önemlidir. </a:t>
            </a:r>
          </a:p>
        </p:txBody>
      </p:sp>
      <p:sp>
        <p:nvSpPr>
          <p:cNvPr id="390" name="Slayt Alt Başlığı"/>
          <p:cNvSpPr txBox="1"/>
          <p:nvPr>
            <p:ph type="body" idx="21"/>
          </p:nvPr>
        </p:nvSpPr>
        <p:spPr>
          <a:prstGeom prst="rect">
            <a:avLst/>
          </a:prstGeom>
        </p:spPr>
        <p:txBody>
          <a:bodyPr/>
          <a:lstStyle/>
          <a:p>
            <a:pPr/>
          </a:p>
        </p:txBody>
      </p:sp>
      <p:sp>
        <p:nvSpPr>
          <p:cNvPr id="391" name="Obezitede Tıbbi Beslenme Tedavisi"/>
          <p:cNvSpPr txBox="1"/>
          <p:nvPr>
            <p:ph type="title"/>
          </p:nvPr>
        </p:nvSpPr>
        <p:spPr>
          <a:prstGeom prst="rect">
            <a:avLst/>
          </a:prstGeom>
        </p:spPr>
        <p:txBody>
          <a:bodyPr/>
          <a:lstStyle>
            <a:lvl1pPr defTabSz="1629894">
              <a:defRPr spc="-112" sz="5640"/>
            </a:lvl1pPr>
          </a:lstStyle>
          <a:p>
            <a:pPr/>
            <a:r>
              <a:t>Obezitede Tıbbi Beslenme Tedavisi</a:t>
            </a:r>
          </a:p>
        </p:txBody>
      </p:sp>
      <p:sp>
        <p:nvSpPr>
          <p:cNvPr id="392"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Enerji harcamayı gerektiren, iskelet kaslarının ürettiği herhangi bir bedensel hareket fiziksel aktivite olarak tanımlanır.…"/>
          <p:cNvSpPr txBox="1"/>
          <p:nvPr>
            <p:ph type="body" idx="1"/>
          </p:nvPr>
        </p:nvSpPr>
        <p:spPr>
          <a:prstGeom prst="rect">
            <a:avLst/>
          </a:prstGeom>
        </p:spPr>
        <p:txBody>
          <a:bodyPr/>
          <a:lstStyle/>
          <a:p>
            <a:pPr marL="380999" indent="-380999">
              <a:defRPr sz="2600"/>
            </a:pPr>
            <a:r>
              <a:t>Enerji harcamayı gerektiren, iskelet kaslarının ürettiği herhangi bir bedensel hareket fiziksel aktivite olarak tanımlanır. </a:t>
            </a:r>
          </a:p>
          <a:p>
            <a:pPr marL="380999" indent="-380999">
              <a:defRPr sz="2600"/>
            </a:pPr>
            <a:r>
              <a:t>Egzersiz ise, fiziksel uygunluğun bir ya da birkaç unsurunu geliştirmeyi amaçlayan planlı ve yapılandırılmış uygulamalardır. </a:t>
            </a:r>
          </a:p>
          <a:p>
            <a:pPr marL="380999" indent="-380999">
              <a:defRPr sz="2600"/>
            </a:pPr>
            <a:r>
              <a:t>Kardiyorespiratuvar zindeliği geliştirir, kas kitlesi ve dayanıklılığınını arttırır. </a:t>
            </a:r>
          </a:p>
          <a:p>
            <a:pPr marL="380999" indent="-380999">
              <a:defRPr sz="2600"/>
            </a:pPr>
            <a:r>
              <a:t>Obezite ile ilişkili kardiyometabolik sağlık kazanımları ile kilo vermedeki rolünün çok ötesine geçer. </a:t>
            </a:r>
          </a:p>
          <a:p>
            <a:pPr marL="380999" indent="-380999">
              <a:defRPr sz="2600"/>
            </a:pPr>
            <a:r>
              <a:t>Kaybedilen kilonun muhafaza edilmesini sağlar.</a:t>
            </a:r>
          </a:p>
        </p:txBody>
      </p:sp>
      <p:sp>
        <p:nvSpPr>
          <p:cNvPr id="395" name="Egzersizin obezite tedavisindeki yeri ve faydaları"/>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Egzersizin obezite tedavisindeki yeri ve faydaları</a:t>
            </a:r>
          </a:p>
        </p:txBody>
      </p:sp>
      <p:sp>
        <p:nvSpPr>
          <p:cNvPr id="396" name="Obezite Tedavisinde Egzersiz"/>
          <p:cNvSpPr txBox="1"/>
          <p:nvPr>
            <p:ph type="title"/>
          </p:nvPr>
        </p:nvSpPr>
        <p:spPr>
          <a:prstGeom prst="rect">
            <a:avLst/>
          </a:prstGeom>
        </p:spPr>
        <p:txBody>
          <a:bodyPr/>
          <a:lstStyle>
            <a:lvl1pPr defTabSz="1716590">
              <a:defRPr spc="-118" sz="5940"/>
            </a:lvl1pPr>
          </a:lstStyle>
          <a:p>
            <a:pPr/>
            <a:r>
              <a:t>Obezite Tedavisinde Egzersiz</a:t>
            </a:r>
          </a:p>
        </p:txBody>
      </p:sp>
      <p:sp>
        <p:nvSpPr>
          <p:cNvPr id="397"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Obezitesi olan bireylerde hedeflenen yaklaşık 500-1000 kcal/gün’ lük negatif enerji dengesini sağlamak için, minimum günde 100-250 kcal, haftada toplam 1000 kcal enerji harcatan egzersizler seçilmelidir.…"/>
          <p:cNvSpPr txBox="1"/>
          <p:nvPr>
            <p:ph type="body" idx="1"/>
          </p:nvPr>
        </p:nvSpPr>
        <p:spPr>
          <a:prstGeom prst="rect">
            <a:avLst/>
          </a:prstGeom>
        </p:spPr>
        <p:txBody>
          <a:bodyPr/>
          <a:lstStyle/>
          <a:p>
            <a:pPr marL="380999" indent="-380999">
              <a:defRPr sz="2600"/>
            </a:pPr>
            <a:r>
              <a:t>Obezitesi olan bireylerde hedeflenen yaklaşık 500-1000 kcal/gün’ lük negatif enerji dengesini sağlamak için, minimum günde 100-250 kcal, haftada toplam 1000 kcal enerji harcatan egzersizler seçilmelidir. </a:t>
            </a:r>
          </a:p>
          <a:p>
            <a:pPr marL="380999" indent="-380999">
              <a:defRPr sz="2600"/>
            </a:pPr>
            <a:r>
              <a:t>İdeal kilo kaybı, kayıp yağ dokusundan olmak üzere aylık 2-4 kilodur. </a:t>
            </a:r>
          </a:p>
        </p:txBody>
      </p:sp>
      <p:sp>
        <p:nvSpPr>
          <p:cNvPr id="400" name="Egzersizin obezite tedavisindeki yeri ve faydaları"/>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Egzersizin obezite tedavisindeki yeri ve faydaları</a:t>
            </a:r>
          </a:p>
        </p:txBody>
      </p:sp>
      <p:sp>
        <p:nvSpPr>
          <p:cNvPr id="401" name="Obezite Tedavisinde Egzersiz"/>
          <p:cNvSpPr txBox="1"/>
          <p:nvPr>
            <p:ph type="title"/>
          </p:nvPr>
        </p:nvSpPr>
        <p:spPr>
          <a:prstGeom prst="rect">
            <a:avLst/>
          </a:prstGeom>
        </p:spPr>
        <p:txBody>
          <a:bodyPr/>
          <a:lstStyle>
            <a:lvl1pPr defTabSz="1716590">
              <a:defRPr spc="-118" sz="5940"/>
            </a:lvl1pPr>
          </a:lstStyle>
          <a:p>
            <a:pPr/>
            <a:r>
              <a:t>Obezite Tedavisinde Egzersiz</a:t>
            </a:r>
          </a:p>
        </p:txBody>
      </p:sp>
      <p:sp>
        <p:nvSpPr>
          <p:cNvPr id="402"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403" name="Görüntü" descr="Görüntü"/>
          <p:cNvPicPr>
            <a:picLocks noChangeAspect="1"/>
          </p:cNvPicPr>
          <p:nvPr/>
        </p:nvPicPr>
        <p:blipFill>
          <a:blip r:embed="rId2">
            <a:extLst/>
          </a:blip>
          <a:stretch>
            <a:fillRect/>
          </a:stretch>
        </p:blipFill>
        <p:spPr>
          <a:xfrm>
            <a:off x="3891953" y="5052019"/>
            <a:ext cx="5220894" cy="448316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Obezitesi olan bireyin egzersiz programı oluşturulmadan önce egzersiz ile oluşabilecek riskler ve bireyin egzersize hazır bulunuşluğu gözden geçirilmelidir.…"/>
          <p:cNvSpPr txBox="1"/>
          <p:nvPr>
            <p:ph type="body" idx="1"/>
          </p:nvPr>
        </p:nvSpPr>
        <p:spPr>
          <a:prstGeom prst="rect">
            <a:avLst/>
          </a:prstGeom>
        </p:spPr>
        <p:txBody>
          <a:bodyPr/>
          <a:lstStyle/>
          <a:p>
            <a:pPr marL="380999" indent="-380999">
              <a:defRPr sz="2600"/>
            </a:pPr>
            <a:r>
              <a:t>Obezitesi olan bireyin egzersiz programı oluşturulmadan önce egzersiz ile oluşabilecek riskler ve bireyin egzersize hazır bulunuşluğu gözden geçirilmelidir. </a:t>
            </a:r>
          </a:p>
          <a:p>
            <a:pPr marL="380999" indent="-380999">
              <a:defRPr sz="2600"/>
            </a:pPr>
            <a:r>
              <a:t>45 yaşın üzerindeki erkek ve 55 yaşın üzerindeki kadınlarda iki ve daha fazla kardiyovasküler/metabolik risk faktörü var ise ya da tanısı konmuş kardiyopulmoner bir hastalığı mevcutsa bu bireylerden egzersiz stres testi istenmesi gerekebilir. </a:t>
            </a:r>
          </a:p>
          <a:p>
            <a:pPr marL="380999" indent="-380999">
              <a:defRPr sz="2600"/>
            </a:pPr>
            <a:r>
              <a:t>Hali hazırda egzersiz yapan ve kardiyometabolik komplikasyonu bulunmayan bireylerde egzersiz stres testi yapılmaksızın düşük-orta şiddetli egzersiz programına başlanabilir.</a:t>
            </a:r>
          </a:p>
        </p:txBody>
      </p:sp>
      <p:sp>
        <p:nvSpPr>
          <p:cNvPr id="406" name="Obezitesi olan bireyin egzersiz öncesi değerlendirilme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528319">
              <a:defRPr sz="3420"/>
            </a:lvl1pPr>
          </a:lstStyle>
          <a:p>
            <a:pPr/>
            <a:r>
              <a:t>Obezitesi olan bireyin egzersiz öncesi değerlendirilmesi</a:t>
            </a:r>
          </a:p>
        </p:txBody>
      </p:sp>
      <p:sp>
        <p:nvSpPr>
          <p:cNvPr id="407" name="Obezite Tedavisinde Egzersiz"/>
          <p:cNvSpPr txBox="1"/>
          <p:nvPr>
            <p:ph type="title"/>
          </p:nvPr>
        </p:nvSpPr>
        <p:spPr>
          <a:prstGeom prst="rect">
            <a:avLst/>
          </a:prstGeom>
        </p:spPr>
        <p:txBody>
          <a:bodyPr/>
          <a:lstStyle>
            <a:lvl1pPr defTabSz="1716590">
              <a:defRPr spc="-118" sz="5940"/>
            </a:lvl1pPr>
          </a:lstStyle>
          <a:p>
            <a:pPr/>
            <a:r>
              <a:t>Obezite Tedavisinde Egzersiz</a:t>
            </a:r>
          </a:p>
        </p:txBody>
      </p:sp>
      <p:sp>
        <p:nvSpPr>
          <p:cNvPr id="408"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Egzersiz reçetesi planlanırken egzersiz yapmaya ilişkin fiziksel kısıtlılıklar mevcut ise, ortopedi, fizik tedavi ve rehablilitasyon, fizyoterapi gibi branşların görüş ve önerilerine başvurulmalıdır.…"/>
          <p:cNvSpPr txBox="1"/>
          <p:nvPr>
            <p:ph type="body" idx="1"/>
          </p:nvPr>
        </p:nvSpPr>
        <p:spPr>
          <a:prstGeom prst="rect">
            <a:avLst/>
          </a:prstGeom>
        </p:spPr>
        <p:txBody>
          <a:bodyPr/>
          <a:lstStyle/>
          <a:p>
            <a:pPr marL="380999" indent="-380999">
              <a:defRPr sz="2600"/>
            </a:pPr>
            <a:r>
              <a:t>Egzersiz reçetesi planlanırken egzersiz yapmaya ilişkin fiziksel kısıtlılıklar mevcut ise, ortopedi, fizik tedavi ve rehablilitasyon, fizyoterapi gibi branşların görüş ve önerilerine başvurulmalıdır.</a:t>
            </a:r>
          </a:p>
          <a:p>
            <a:pPr marL="380999" indent="-380999">
              <a:defRPr sz="2600"/>
            </a:pPr>
            <a:r>
              <a:t>Egzersiz modeli vücut yağlarından kayıp sağlarken kas kitlesini koruyacak kombinasyonda olmalıdır. </a:t>
            </a:r>
          </a:p>
          <a:p>
            <a:pPr marL="380999" indent="-380999">
              <a:defRPr sz="2600"/>
            </a:pPr>
            <a:r>
              <a:t>Obezitesi olan bireylerde aerobik ve direnç egzersizlerinin birlikte uygulandığı kombine egzersiz modeli en etkili modeldir.</a:t>
            </a:r>
            <a:br/>
          </a:p>
        </p:txBody>
      </p:sp>
      <p:sp>
        <p:nvSpPr>
          <p:cNvPr id="411" name="Slayt Alt Başlığı"/>
          <p:cNvSpPr txBox="1"/>
          <p:nvPr>
            <p:ph type="body" idx="21"/>
          </p:nvPr>
        </p:nvSpPr>
        <p:spPr>
          <a:prstGeom prst="rect">
            <a:avLst/>
          </a:prstGeom>
        </p:spPr>
        <p:txBody>
          <a:bodyPr/>
          <a:lstStyle/>
          <a:p>
            <a:pPr/>
          </a:p>
        </p:txBody>
      </p:sp>
      <p:sp>
        <p:nvSpPr>
          <p:cNvPr id="412" name="Obezite Tedavisinde Egzersiz"/>
          <p:cNvSpPr txBox="1"/>
          <p:nvPr>
            <p:ph type="title"/>
          </p:nvPr>
        </p:nvSpPr>
        <p:spPr>
          <a:prstGeom prst="rect">
            <a:avLst/>
          </a:prstGeom>
        </p:spPr>
        <p:txBody>
          <a:bodyPr/>
          <a:lstStyle>
            <a:lvl1pPr defTabSz="1716590">
              <a:defRPr spc="-118" sz="5940"/>
            </a:lvl1pPr>
          </a:lstStyle>
          <a:p>
            <a:pPr/>
            <a:r>
              <a:t>Obezite Tedavisinde Egzersiz</a:t>
            </a:r>
          </a:p>
        </p:txBody>
      </p:sp>
      <p:sp>
        <p:nvSpPr>
          <p:cNvPr id="413"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Obezite tedavisinde uygulanan üç temel yöntem vardır. Bunlar; yaşam tarzı değişikliği, farmakoterapi ve bariyatrik cerrahi yöntemleridir.…"/>
          <p:cNvSpPr txBox="1"/>
          <p:nvPr>
            <p:ph type="body" idx="1"/>
          </p:nvPr>
        </p:nvSpPr>
        <p:spPr>
          <a:prstGeom prst="rect">
            <a:avLst/>
          </a:prstGeom>
        </p:spPr>
        <p:txBody>
          <a:bodyPr/>
          <a:lstStyle/>
          <a:p>
            <a:pPr marL="380999" indent="-380999">
              <a:defRPr sz="2600"/>
            </a:pPr>
            <a:r>
              <a:t>Obezite tedavisinde uygulanan üç temel yöntem vardır. Bunlar; yaşam tarzı değişikliği, farmakoterapi ve bariyatrik cerrahi yöntemleridir.</a:t>
            </a:r>
          </a:p>
          <a:p>
            <a:pPr lvl="8">
              <a:defRPr sz="2600"/>
            </a:pPr>
            <a:r>
              <a:t>Üç ila altı ay içinde %5 kilo kaybı sağlayan ilaçlar tedavide etkin olarak kabul edilmiş ve kronik obezite tedavisi için dünyadaki ilaç kurumları tarafından da onaylanmıştır. </a:t>
            </a:r>
          </a:p>
          <a:p>
            <a:pPr marL="380999" indent="-380999">
              <a:defRPr sz="2600"/>
            </a:pPr>
            <a:r>
              <a:t>Vücut ağırlığının azaltılmasına yönelik pek çok girişim bulunmasına rağmen kilo kaybı sağlamanın ve kaybedilen kiloyu korumanın zorluğu, hem hekimlerin hem de hastaların farmakoterapiye büyük ilgi duymasına yol açmıştır. Bu nedenle obezitenin ilaçla tedavisi, önemli bir sağlık konusu haline gelmiştir.</a:t>
            </a:r>
          </a:p>
        </p:txBody>
      </p:sp>
      <p:sp>
        <p:nvSpPr>
          <p:cNvPr id="416" name="Slayt Alt Başlığı"/>
          <p:cNvSpPr txBox="1"/>
          <p:nvPr>
            <p:ph type="body" idx="21"/>
          </p:nvPr>
        </p:nvSpPr>
        <p:spPr>
          <a:prstGeom prst="rect">
            <a:avLst/>
          </a:prstGeom>
        </p:spPr>
        <p:txBody>
          <a:bodyPr/>
          <a:lstStyle/>
          <a:p>
            <a:pPr/>
          </a:p>
        </p:txBody>
      </p:sp>
      <p:sp>
        <p:nvSpPr>
          <p:cNvPr id="417" name="Obezitede Farmakolojik Tedavi"/>
          <p:cNvSpPr txBox="1"/>
          <p:nvPr>
            <p:ph type="title"/>
          </p:nvPr>
        </p:nvSpPr>
        <p:spPr>
          <a:prstGeom prst="rect">
            <a:avLst/>
          </a:prstGeom>
        </p:spPr>
        <p:txBody>
          <a:bodyPr/>
          <a:lstStyle>
            <a:lvl1pPr defTabSz="1716590">
              <a:defRPr spc="-118" sz="5940"/>
            </a:lvl1pPr>
          </a:lstStyle>
          <a:p>
            <a:pPr/>
            <a:r>
              <a:t>Obezitede Farmakolojik Tedavi</a:t>
            </a:r>
          </a:p>
        </p:txBody>
      </p:sp>
      <p:sp>
        <p:nvSpPr>
          <p:cNvPr id="418"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419" name="Görüntü" descr="Görüntü"/>
          <p:cNvPicPr>
            <a:picLocks noChangeAspect="1"/>
          </p:cNvPicPr>
          <p:nvPr/>
        </p:nvPicPr>
        <p:blipFill>
          <a:blip r:embed="rId2">
            <a:extLst/>
          </a:blip>
          <a:srcRect l="0" t="28814" r="0" b="34318"/>
          <a:stretch>
            <a:fillRect/>
          </a:stretch>
        </p:blipFill>
        <p:spPr>
          <a:xfrm>
            <a:off x="6790807" y="7644012"/>
            <a:ext cx="5296589" cy="1952675"/>
          </a:xfrm>
          <a:prstGeom prst="rect">
            <a:avLst/>
          </a:prstGeom>
          <a:ln w="12700">
            <a:miter lim="400000"/>
          </a:ln>
        </p:spPr>
      </p:pic>
      <p:pic>
        <p:nvPicPr>
          <p:cNvPr id="420" name="Görüntü" descr="Görüntü"/>
          <p:cNvPicPr>
            <a:picLocks noChangeAspect="1"/>
          </p:cNvPicPr>
          <p:nvPr/>
        </p:nvPicPr>
        <p:blipFill>
          <a:blip r:embed="rId3">
            <a:extLst/>
          </a:blip>
          <a:stretch>
            <a:fillRect/>
          </a:stretch>
        </p:blipFill>
        <p:spPr>
          <a:xfrm>
            <a:off x="619597" y="3900487"/>
            <a:ext cx="3156945" cy="195266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Yaşam tarzı değişimi ile birlikte, tedavinin yaşam boyu süreceği ve kısa süreli ilaç tedavisinden ziyade yaşam boyu kontrolde olması gerekeceği hastaya anlatılmalıdır.…"/>
          <p:cNvSpPr txBox="1"/>
          <p:nvPr>
            <p:ph type="body" idx="1"/>
          </p:nvPr>
        </p:nvSpPr>
        <p:spPr>
          <a:prstGeom prst="rect">
            <a:avLst/>
          </a:prstGeom>
        </p:spPr>
        <p:txBody>
          <a:bodyPr/>
          <a:lstStyle/>
          <a:p>
            <a:pPr marL="380999" indent="-380999">
              <a:defRPr sz="2600"/>
            </a:pPr>
            <a:r>
              <a:t>Yaşam tarzı değişimi ile birlikte, tedavinin yaşam boyu süreceği ve kısa süreli ilaç tedavisinden ziyade yaşam boyu kontrolde olması gerekeceği hastaya anlatılmalıdır. </a:t>
            </a:r>
          </a:p>
          <a:p>
            <a:pPr marL="380999" indent="-380999">
              <a:defRPr sz="2600"/>
            </a:pPr>
            <a:r>
              <a:t>Bununla beraber kilo fazlalığı ve obezite tedavisi için farmakoterapi sadece yaşam tarzı değişikliklerinin bir parçası olarak kullanılmalıdır. </a:t>
            </a:r>
          </a:p>
          <a:p>
            <a:pPr marL="380999" indent="-380999">
              <a:defRPr sz="2600"/>
            </a:pPr>
            <a:r>
              <a:t>Tek başına medikal tedavi uygulanması doğru değildir. </a:t>
            </a:r>
          </a:p>
        </p:txBody>
      </p:sp>
      <p:sp>
        <p:nvSpPr>
          <p:cNvPr id="423" name="Slayt Alt Başlığı"/>
          <p:cNvSpPr txBox="1"/>
          <p:nvPr>
            <p:ph type="body" idx="21"/>
          </p:nvPr>
        </p:nvSpPr>
        <p:spPr>
          <a:prstGeom prst="rect">
            <a:avLst/>
          </a:prstGeom>
        </p:spPr>
        <p:txBody>
          <a:bodyPr/>
          <a:lstStyle/>
          <a:p>
            <a:pPr/>
          </a:p>
        </p:txBody>
      </p:sp>
      <p:sp>
        <p:nvSpPr>
          <p:cNvPr id="424" name="Obezitede Farmakolojik Tedavi"/>
          <p:cNvSpPr txBox="1"/>
          <p:nvPr>
            <p:ph type="title"/>
          </p:nvPr>
        </p:nvSpPr>
        <p:spPr>
          <a:prstGeom prst="rect">
            <a:avLst/>
          </a:prstGeom>
        </p:spPr>
        <p:txBody>
          <a:bodyPr/>
          <a:lstStyle>
            <a:lvl1pPr defTabSz="1716590">
              <a:defRPr spc="-118" sz="5940"/>
            </a:lvl1pPr>
          </a:lstStyle>
          <a:p>
            <a:pPr/>
            <a:r>
              <a:t>Obezitede Farmakolojik Tedavi</a:t>
            </a:r>
          </a:p>
        </p:txBody>
      </p:sp>
      <p:sp>
        <p:nvSpPr>
          <p:cNvPr id="425"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426" name="Görüntü" descr="Görüntü"/>
          <p:cNvPicPr>
            <a:picLocks noChangeAspect="1"/>
          </p:cNvPicPr>
          <p:nvPr/>
        </p:nvPicPr>
        <p:blipFill>
          <a:blip r:embed="rId2">
            <a:extLst/>
          </a:blip>
          <a:srcRect l="1168" t="28025" r="1168" b="23502"/>
          <a:stretch>
            <a:fillRect/>
          </a:stretch>
        </p:blipFill>
        <p:spPr>
          <a:xfrm>
            <a:off x="3736578" y="6461640"/>
            <a:ext cx="5531734" cy="2745541"/>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Yaşam tarzı değişikliklerine farmakoterapinin eklenmesi, tek başına yaşam tarzı değişikliğine göre daha fazla kilo vermeye ve kilo kaybının sürdürülmesine yardımcı olur.…"/>
          <p:cNvSpPr txBox="1"/>
          <p:nvPr>
            <p:ph type="body" idx="1"/>
          </p:nvPr>
        </p:nvSpPr>
        <p:spPr>
          <a:prstGeom prst="rect">
            <a:avLst/>
          </a:prstGeom>
        </p:spPr>
        <p:txBody>
          <a:bodyPr/>
          <a:lstStyle/>
          <a:p>
            <a:pPr marL="380999" indent="-380999">
              <a:defRPr sz="2600"/>
            </a:pPr>
            <a:r>
              <a:t>Yaşam tarzı değişikliklerine farmakoterapinin eklenmesi,</a:t>
            </a:r>
            <a:r>
              <a:rPr>
                <a:solidFill>
                  <a:srgbClr val="00B050"/>
                </a:solidFill>
              </a:rPr>
              <a:t> </a:t>
            </a:r>
            <a:r>
              <a:t>tek başına yaşam tarzı değişikliğine göre daha fazla kilo vermeye ve kilo kaybının sürdürülmesine yardımcı olur. </a:t>
            </a:r>
          </a:p>
          <a:p>
            <a:pPr marL="380999" indent="-380999">
              <a:defRPr sz="2600"/>
            </a:pPr>
            <a:r>
              <a:t>Hastaların tedaviye uyumunu kolaylaştırır ve obeziteye bağlı sağlık risklerinin azalmasını sağlar. Böylece yaşam kalitesinin artmasına da katkıda bulunur. İlaçlar, lisanslı endikasyonlarına ve kısıtlamalarına göre kullanılmalıdır.</a:t>
            </a:r>
            <a:br/>
          </a:p>
        </p:txBody>
      </p:sp>
      <p:sp>
        <p:nvSpPr>
          <p:cNvPr id="429" name="Slayt Alt Başlığı"/>
          <p:cNvSpPr txBox="1"/>
          <p:nvPr>
            <p:ph type="body" idx="21"/>
          </p:nvPr>
        </p:nvSpPr>
        <p:spPr>
          <a:prstGeom prst="rect">
            <a:avLst/>
          </a:prstGeom>
        </p:spPr>
        <p:txBody>
          <a:bodyPr/>
          <a:lstStyle/>
          <a:p>
            <a:pPr/>
          </a:p>
        </p:txBody>
      </p:sp>
      <p:sp>
        <p:nvSpPr>
          <p:cNvPr id="430" name="Obezitede Farmakolojik Tedavi"/>
          <p:cNvSpPr txBox="1"/>
          <p:nvPr>
            <p:ph type="title"/>
          </p:nvPr>
        </p:nvSpPr>
        <p:spPr>
          <a:prstGeom prst="rect">
            <a:avLst/>
          </a:prstGeom>
        </p:spPr>
        <p:txBody>
          <a:bodyPr/>
          <a:lstStyle>
            <a:lvl1pPr defTabSz="1716590">
              <a:defRPr spc="-118" sz="5940"/>
            </a:lvl1pPr>
          </a:lstStyle>
          <a:p>
            <a:pPr/>
            <a:r>
              <a:t>Obezitede Farmakolojik Tedavi</a:t>
            </a:r>
          </a:p>
        </p:txBody>
      </p:sp>
      <p:pic>
        <p:nvPicPr>
          <p:cNvPr id="431" name="Görüntü" descr="Görüntü"/>
          <p:cNvPicPr>
            <a:picLocks noChangeAspect="1"/>
          </p:cNvPicPr>
          <p:nvPr/>
        </p:nvPicPr>
        <p:blipFill>
          <a:blip r:embed="rId2">
            <a:extLst/>
          </a:blip>
          <a:srcRect l="1134" t="27269" r="1134" b="21427"/>
          <a:stretch>
            <a:fillRect/>
          </a:stretch>
        </p:blipFill>
        <p:spPr>
          <a:xfrm>
            <a:off x="587573" y="6273619"/>
            <a:ext cx="11829522" cy="2862295"/>
          </a:xfrm>
          <a:prstGeom prst="rect">
            <a:avLst/>
          </a:prstGeom>
          <a:ln w="12700">
            <a:miter lim="400000"/>
          </a:ln>
        </p:spPr>
      </p:pic>
      <p:sp>
        <p:nvSpPr>
          <p:cNvPr id="432"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Dünyada obezite…"/>
          <p:cNvSpPr txBox="1"/>
          <p:nvPr>
            <p:ph type="body" idx="1"/>
          </p:nvPr>
        </p:nvSpPr>
        <p:spPr>
          <a:prstGeom prst="rect">
            <a:avLst/>
          </a:prstGeom>
        </p:spPr>
        <p:txBody>
          <a:bodyPr/>
          <a:lstStyle/>
          <a:p>
            <a:pPr>
              <a:defRPr b="1"/>
            </a:pPr>
            <a:r>
              <a:t>Dünyada obezite</a:t>
            </a:r>
          </a:p>
          <a:p>
            <a:pPr>
              <a:defRPr b="1"/>
            </a:pPr>
          </a:p>
          <a:p>
            <a:pPr>
              <a:defRPr b="1"/>
            </a:pPr>
          </a:p>
          <a:p>
            <a:pPr marL="0" indent="0">
              <a:buSzTx/>
              <a:buNone/>
              <a:defRPr b="1"/>
            </a:pPr>
            <a:r>
              <a:t> </a:t>
            </a:r>
          </a:p>
          <a:p>
            <a:pPr marL="380999" indent="-380999">
              <a:defRPr sz="2600"/>
            </a:pPr>
            <a:r>
              <a:t>Bu sıklık rakamlarına göre dünya genelinde 650 milyar obeziteli ve 1,9 milyar fazla kilolu bireyin bulunduğu tahmin edilmektedir. </a:t>
            </a:r>
          </a:p>
          <a:p>
            <a:pPr marL="380999" indent="-380999">
              <a:defRPr sz="2600"/>
            </a:pPr>
            <a:r>
              <a:t>Obezite, yalnızca yüksek gelirli ya da üst-orta gelir grubundaki ülkelerin sorunu değildir. Gelişmekte olan ülkelerde de obezitenin hızla arttığı görülmektedir. </a:t>
            </a:r>
          </a:p>
        </p:txBody>
      </p:sp>
      <p:sp>
        <p:nvSpPr>
          <p:cNvPr id="175" name="Obezitenin epidemiyoloji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sz="3200"/>
            </a:lvl1pPr>
          </a:lstStyle>
          <a:p>
            <a:pPr/>
            <a:r>
              <a:t>Obezitenin epidemiyolojisi</a:t>
            </a:r>
          </a:p>
        </p:txBody>
      </p:sp>
      <p:sp>
        <p:nvSpPr>
          <p:cNvPr id="176"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sp>
        <p:nvSpPr>
          <p:cNvPr id="177"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178" name="Görüntü" descr="Görüntü"/>
          <p:cNvPicPr>
            <a:picLocks noChangeAspect="1"/>
          </p:cNvPicPr>
          <p:nvPr/>
        </p:nvPicPr>
        <p:blipFill>
          <a:blip r:embed="rId2">
            <a:extLst/>
          </a:blip>
          <a:stretch>
            <a:fillRect/>
          </a:stretch>
        </p:blipFill>
        <p:spPr>
          <a:xfrm>
            <a:off x="5262828" y="2578793"/>
            <a:ext cx="7375947" cy="3749440"/>
          </a:xfrm>
          <a:prstGeom prst="rect">
            <a:avLst/>
          </a:prstGeom>
          <a:ln w="12700">
            <a:miter lim="400000"/>
          </a:ln>
        </p:spPr>
      </p:pic>
      <p:sp>
        <p:nvSpPr>
          <p:cNvPr id="179" name="Yapılan tahminlere göre dünya genelinde 18 yaş ve üzeri yetişkin nüfusta, yaşa göre standardize edilmiş obezite prevalansı %13, fazla kiloluluk prevalansı ise %39’dur."/>
          <p:cNvSpPr txBox="1"/>
          <p:nvPr/>
        </p:nvSpPr>
        <p:spPr>
          <a:xfrm>
            <a:off x="711199" y="3721282"/>
            <a:ext cx="5249936" cy="31052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80999" indent="-380999" algn="l">
              <a:lnSpc>
                <a:spcPct val="90000"/>
              </a:lnSpc>
              <a:spcBef>
                <a:spcPts val="3200"/>
              </a:spcBef>
              <a:buSzPct val="123000"/>
              <a:buChar char="•"/>
              <a:defRPr sz="2600">
                <a:solidFill>
                  <a:srgbClr val="000000"/>
                </a:solidFill>
              </a:defRPr>
            </a:lvl1pPr>
          </a:lstStyle>
          <a:p>
            <a:pPr/>
            <a:r>
              <a:t>Yapılan tahminlere göre dünya genelinde 18 yaş ve üzeri yetişkin nüfusta, yaşa göre standardize edilmiş obezite prevalansı %13, fazla kiloluluk prevalansı ise %39’dur.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Farmakoterapinin etkinliği ilk 3 aydan sonra değerlendirilmelidir.…"/>
          <p:cNvSpPr txBox="1"/>
          <p:nvPr>
            <p:ph type="body" idx="1"/>
          </p:nvPr>
        </p:nvSpPr>
        <p:spPr>
          <a:prstGeom prst="rect">
            <a:avLst/>
          </a:prstGeom>
        </p:spPr>
        <p:txBody>
          <a:bodyPr/>
          <a:lstStyle/>
          <a:p>
            <a:pPr marL="380999" indent="-380999">
              <a:defRPr sz="2600"/>
            </a:pPr>
            <a:r>
              <a:t>Farmakoterapinin etkinliği ilk 3 aydan sonra değerlendirilmelidir. </a:t>
            </a:r>
          </a:p>
          <a:p>
            <a:pPr marL="380999" indent="-380999">
              <a:defRPr sz="2600"/>
            </a:pPr>
            <a:r>
              <a:t>Elde edilen kilo kaybı tatmin edici ise (&gt;%5 kilo kaybı) tedaviye devam edilmelidir. </a:t>
            </a:r>
          </a:p>
          <a:p>
            <a:pPr marL="380999" indent="-380999">
              <a:defRPr sz="2600"/>
            </a:pPr>
            <a:r>
              <a:t>Tedaviye gereken yanıt alınamayan kişilerde tedavi durdurulmalıdır. </a:t>
            </a:r>
          </a:p>
          <a:p>
            <a:pPr marL="380999" indent="-380999">
              <a:defRPr sz="2600"/>
            </a:pPr>
            <a:r>
              <a:t>Altı ayın sonunda %5-15’lik bir kilo kaybı pek çok komorbid hastalıkta iyileşme sağlayan gerçekçi ve uygun bir hedeftir. </a:t>
            </a:r>
          </a:p>
        </p:txBody>
      </p:sp>
      <p:sp>
        <p:nvSpPr>
          <p:cNvPr id="435" name="Slayt Alt Başlığı"/>
          <p:cNvSpPr txBox="1"/>
          <p:nvPr>
            <p:ph type="body" idx="21"/>
          </p:nvPr>
        </p:nvSpPr>
        <p:spPr>
          <a:prstGeom prst="rect">
            <a:avLst/>
          </a:prstGeom>
        </p:spPr>
        <p:txBody>
          <a:bodyPr/>
          <a:lstStyle/>
          <a:p>
            <a:pPr/>
          </a:p>
        </p:txBody>
      </p:sp>
      <p:sp>
        <p:nvSpPr>
          <p:cNvPr id="436" name="Obezitede Farmakolojik Tedavi"/>
          <p:cNvSpPr txBox="1"/>
          <p:nvPr>
            <p:ph type="title"/>
          </p:nvPr>
        </p:nvSpPr>
        <p:spPr>
          <a:prstGeom prst="rect">
            <a:avLst/>
          </a:prstGeom>
        </p:spPr>
        <p:txBody>
          <a:bodyPr/>
          <a:lstStyle>
            <a:lvl1pPr defTabSz="1716590">
              <a:defRPr spc="-118" sz="5940"/>
            </a:lvl1pPr>
          </a:lstStyle>
          <a:p>
            <a:pPr/>
            <a:r>
              <a:t>Obezitede Farmakolojik Tedavi</a:t>
            </a:r>
          </a:p>
        </p:txBody>
      </p:sp>
      <p:sp>
        <p:nvSpPr>
          <p:cNvPr id="437"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438" name="Görüntü" descr="Görüntü"/>
          <p:cNvPicPr>
            <a:picLocks noChangeAspect="1"/>
          </p:cNvPicPr>
          <p:nvPr/>
        </p:nvPicPr>
        <p:blipFill>
          <a:blip r:embed="rId2">
            <a:extLst/>
          </a:blip>
          <a:srcRect l="12839" t="28573" r="12839" b="28573"/>
          <a:stretch>
            <a:fillRect/>
          </a:stretch>
        </p:blipFill>
        <p:spPr>
          <a:xfrm>
            <a:off x="2746771" y="6786072"/>
            <a:ext cx="7511434" cy="2436268"/>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Çalışmalar 3-6 ay gibi kısa dönem ilaç tedavisinin uzun dönem sağlık faydası sağlamadığını göstermektedir.…"/>
          <p:cNvSpPr txBox="1"/>
          <p:nvPr>
            <p:ph type="body" idx="1"/>
          </p:nvPr>
        </p:nvSpPr>
        <p:spPr>
          <a:prstGeom prst="rect">
            <a:avLst/>
          </a:prstGeom>
        </p:spPr>
        <p:txBody>
          <a:bodyPr/>
          <a:lstStyle/>
          <a:p>
            <a:pPr marL="380999" indent="-380999">
              <a:defRPr sz="2600"/>
            </a:pPr>
            <a:r>
              <a:t>Çalışmalar 3-6 ay gibi kısa dönem ilaç tedavisinin uzun dönem sağlık faydası sağlamadığını göstermektedir. </a:t>
            </a:r>
          </a:p>
          <a:p>
            <a:pPr marL="380999" indent="-380999">
              <a:defRPr sz="2600"/>
            </a:pPr>
            <a:r>
              <a:t>Net bir ortak görüş olmamakla beraber farmakoterapinin en az 1 yıl sürdürülmesi, hastaların bireysel olarak değerlendirilerek yıllık %10’luk bir kilo kaybı varsa tedaviye devam edilmesi önerilir. </a:t>
            </a:r>
          </a:p>
          <a:p>
            <a:pPr marL="380999" indent="-380999">
              <a:defRPr sz="2600"/>
            </a:pPr>
            <a:r>
              <a:t>İki yıllık tedavi için %15’lik kilo kaybı etkin bir tedavidir.</a:t>
            </a:r>
          </a:p>
          <a:p>
            <a:pPr marL="380999" indent="-380999">
              <a:defRPr sz="2600"/>
            </a:pPr>
            <a:r>
              <a:t>İki yılın sonunda yaşam tarzı değişiklikleri ile kilo kaybı korunabilecekse farmakoterapiye ara verilir veya tedavi sonlandırılır. </a:t>
            </a:r>
          </a:p>
          <a:p>
            <a:pPr marL="380999" indent="-380999">
              <a:defRPr sz="2600"/>
            </a:pPr>
            <a:r>
              <a:t>Anti-obezite ilaçlarının sürekli kullanımı veya uzun dönem aralıklı kullanımı halen tartışma konusudur. </a:t>
            </a:r>
          </a:p>
        </p:txBody>
      </p:sp>
      <p:sp>
        <p:nvSpPr>
          <p:cNvPr id="441" name="Slayt Alt Başlığı"/>
          <p:cNvSpPr txBox="1"/>
          <p:nvPr>
            <p:ph type="body" idx="21"/>
          </p:nvPr>
        </p:nvSpPr>
        <p:spPr>
          <a:prstGeom prst="rect">
            <a:avLst/>
          </a:prstGeom>
        </p:spPr>
        <p:txBody>
          <a:bodyPr/>
          <a:lstStyle/>
          <a:p>
            <a:pPr/>
          </a:p>
        </p:txBody>
      </p:sp>
      <p:sp>
        <p:nvSpPr>
          <p:cNvPr id="442" name="Obezitede Farmakolojik Tedavi"/>
          <p:cNvSpPr txBox="1"/>
          <p:nvPr>
            <p:ph type="title"/>
          </p:nvPr>
        </p:nvSpPr>
        <p:spPr>
          <a:prstGeom prst="rect">
            <a:avLst/>
          </a:prstGeom>
        </p:spPr>
        <p:txBody>
          <a:bodyPr/>
          <a:lstStyle>
            <a:lvl1pPr defTabSz="1716590">
              <a:defRPr spc="-118" sz="5940"/>
            </a:lvl1pPr>
          </a:lstStyle>
          <a:p>
            <a:pPr/>
            <a:r>
              <a:t>Obezitede Farmakolojik Tedavi</a:t>
            </a:r>
          </a:p>
        </p:txBody>
      </p:sp>
      <p:sp>
        <p:nvSpPr>
          <p:cNvPr id="443"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Slayt madde işareti metni"/>
          <p:cNvSpPr txBox="1"/>
          <p:nvPr>
            <p:ph type="body" idx="1"/>
          </p:nvPr>
        </p:nvSpPr>
        <p:spPr>
          <a:prstGeom prst="rect">
            <a:avLst/>
          </a:prstGeom>
        </p:spPr>
        <p:txBody>
          <a:bodyPr/>
          <a:lstStyle/>
          <a:p>
            <a:pPr/>
          </a:p>
        </p:txBody>
      </p:sp>
      <p:sp>
        <p:nvSpPr>
          <p:cNvPr id="446" name="Slayt Alt Başlığı"/>
          <p:cNvSpPr txBox="1"/>
          <p:nvPr>
            <p:ph type="body" idx="21"/>
          </p:nvPr>
        </p:nvSpPr>
        <p:spPr>
          <a:prstGeom prst="rect">
            <a:avLst/>
          </a:prstGeom>
        </p:spPr>
        <p:txBody>
          <a:bodyPr/>
          <a:lstStyle/>
          <a:p>
            <a:pPr/>
          </a:p>
        </p:txBody>
      </p:sp>
      <p:sp>
        <p:nvSpPr>
          <p:cNvPr id="447" name="Obezitede Farmakolojik Tedavi"/>
          <p:cNvSpPr txBox="1"/>
          <p:nvPr>
            <p:ph type="title"/>
          </p:nvPr>
        </p:nvSpPr>
        <p:spPr>
          <a:prstGeom prst="rect">
            <a:avLst/>
          </a:prstGeom>
        </p:spPr>
        <p:txBody>
          <a:bodyPr/>
          <a:lstStyle>
            <a:lvl1pPr defTabSz="1716590">
              <a:defRPr spc="-118" sz="5940"/>
            </a:lvl1pPr>
          </a:lstStyle>
          <a:p>
            <a:pPr/>
            <a:r>
              <a:t>Obezitede Farmakolojik Tedavi</a:t>
            </a:r>
          </a:p>
        </p:txBody>
      </p:sp>
      <p:pic>
        <p:nvPicPr>
          <p:cNvPr id="448" name="Görüntü" descr="Görüntü"/>
          <p:cNvPicPr>
            <a:picLocks noChangeAspect="1"/>
          </p:cNvPicPr>
          <p:nvPr/>
        </p:nvPicPr>
        <p:blipFill>
          <a:blip r:embed="rId2">
            <a:extLst/>
          </a:blip>
          <a:srcRect l="16906" t="0" r="14196" b="0"/>
          <a:stretch>
            <a:fillRect/>
          </a:stretch>
        </p:blipFill>
        <p:spPr>
          <a:xfrm>
            <a:off x="1224359" y="1830001"/>
            <a:ext cx="10556022" cy="7062203"/>
          </a:xfrm>
          <a:prstGeom prst="rect">
            <a:avLst/>
          </a:prstGeom>
          <a:ln w="12700">
            <a:miter lim="400000"/>
          </a:ln>
        </p:spPr>
      </p:pic>
      <p:sp>
        <p:nvSpPr>
          <p:cNvPr id="449"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Slayt madde işareti metni"/>
          <p:cNvSpPr txBox="1"/>
          <p:nvPr>
            <p:ph type="body" idx="1"/>
          </p:nvPr>
        </p:nvSpPr>
        <p:spPr>
          <a:prstGeom prst="rect">
            <a:avLst/>
          </a:prstGeom>
        </p:spPr>
        <p:txBody>
          <a:bodyPr/>
          <a:lstStyle/>
          <a:p>
            <a:pPr/>
          </a:p>
        </p:txBody>
      </p:sp>
      <p:sp>
        <p:nvSpPr>
          <p:cNvPr id="452" name="Slayt Alt Başlığı"/>
          <p:cNvSpPr txBox="1"/>
          <p:nvPr>
            <p:ph type="body" idx="21"/>
          </p:nvPr>
        </p:nvSpPr>
        <p:spPr>
          <a:prstGeom prst="rect">
            <a:avLst/>
          </a:prstGeom>
        </p:spPr>
        <p:txBody>
          <a:bodyPr/>
          <a:lstStyle/>
          <a:p>
            <a:pPr/>
          </a:p>
        </p:txBody>
      </p:sp>
      <p:sp>
        <p:nvSpPr>
          <p:cNvPr id="453" name="Obezitede Farmakolojik Tedavi"/>
          <p:cNvSpPr txBox="1"/>
          <p:nvPr>
            <p:ph type="title"/>
          </p:nvPr>
        </p:nvSpPr>
        <p:spPr>
          <a:prstGeom prst="rect">
            <a:avLst/>
          </a:prstGeom>
        </p:spPr>
        <p:txBody>
          <a:bodyPr/>
          <a:lstStyle>
            <a:lvl1pPr defTabSz="1716590">
              <a:defRPr spc="-118" sz="5940"/>
            </a:lvl1pPr>
          </a:lstStyle>
          <a:p>
            <a:pPr/>
            <a:r>
              <a:t>Obezitede Farmakolojik Tedavi</a:t>
            </a:r>
          </a:p>
        </p:txBody>
      </p:sp>
      <p:pic>
        <p:nvPicPr>
          <p:cNvPr id="454" name="Görüntü" descr="Görüntü"/>
          <p:cNvPicPr>
            <a:picLocks noChangeAspect="1"/>
          </p:cNvPicPr>
          <p:nvPr/>
        </p:nvPicPr>
        <p:blipFill>
          <a:blip r:embed="rId2">
            <a:extLst/>
          </a:blip>
          <a:srcRect l="17091" t="1660" r="14731" b="34298"/>
          <a:stretch>
            <a:fillRect/>
          </a:stretch>
        </p:blipFill>
        <p:spPr>
          <a:xfrm>
            <a:off x="2028428" y="2052132"/>
            <a:ext cx="8947860" cy="3874169"/>
          </a:xfrm>
          <a:prstGeom prst="rect">
            <a:avLst/>
          </a:prstGeom>
          <a:ln w="12700">
            <a:miter lim="400000"/>
          </a:ln>
        </p:spPr>
      </p:pic>
      <p:pic>
        <p:nvPicPr>
          <p:cNvPr id="455" name="Görüntü" descr="Görüntü"/>
          <p:cNvPicPr>
            <a:picLocks noChangeAspect="1"/>
          </p:cNvPicPr>
          <p:nvPr/>
        </p:nvPicPr>
        <p:blipFill>
          <a:blip r:embed="rId3">
            <a:extLst/>
          </a:blip>
          <a:srcRect l="17055" t="40860" r="14771" b="6678"/>
          <a:stretch>
            <a:fillRect/>
          </a:stretch>
        </p:blipFill>
        <p:spPr>
          <a:xfrm>
            <a:off x="2032595" y="5919739"/>
            <a:ext cx="8939645" cy="3170872"/>
          </a:xfrm>
          <a:prstGeom prst="rect">
            <a:avLst/>
          </a:prstGeom>
          <a:ln w="12700">
            <a:miter lim="400000"/>
          </a:ln>
        </p:spPr>
      </p:pic>
      <p:sp>
        <p:nvSpPr>
          <p:cNvPr id="456"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Bariyatrik cerrahi yöntemler; mide hacmini küçültüp gıda alımını kısıtlayarak alınan gıdaların absorbe edileceği bağırsak segmentini kısaltarak veya bypass ederek ya da her iki yöntemin kombine edilmesiyle kilo vermeyi sağlayan cerrahi teknikler"/>
          <p:cNvSpPr txBox="1"/>
          <p:nvPr>
            <p:ph type="body" idx="1"/>
          </p:nvPr>
        </p:nvSpPr>
        <p:spPr>
          <a:prstGeom prst="rect">
            <a:avLst/>
          </a:prstGeom>
        </p:spPr>
        <p:txBody>
          <a:bodyPr/>
          <a:lstStyle/>
          <a:p>
            <a:pPr marL="380999" indent="-380999">
              <a:defRPr sz="2600"/>
            </a:pPr>
            <a:r>
              <a:t>Bariyatrik cerrahi yöntemler; mide hacmini küçültüp gıda alımını kısıtlayarak alınan gıdaların absorbe edileceği bağırsak segmentini kısaltarak veya bypass ederek ya da her iki yöntemin kombine edilmesiyle kilo vermeyi sağlayan cerrahi tekniklerdir. </a:t>
            </a:r>
          </a:p>
          <a:p>
            <a:pPr marL="380999" indent="-380999">
              <a:defRPr sz="2600"/>
            </a:pPr>
            <a:r>
              <a:t>BC prosedürler kilo kaybı sağlama mekanizmasına göre“restriktif yöntemler” ve“malabsorbtif yöntemler” olarak sınıflandırılmıştır. </a:t>
            </a:r>
          </a:p>
          <a:p>
            <a:pPr marL="380999" indent="-380999">
              <a:defRPr sz="2600"/>
            </a:pPr>
            <a:r>
              <a:t>Yapılan çalışmalar bu prosedürlerin inkretinler, bağırsak hormonları, safra asidi metabolizması ve mikrobiyota gibi pek çok metabolik etkilerinin de olduğunu göstermektedir. </a:t>
            </a:r>
          </a:p>
          <a:p>
            <a:pPr marL="380999" indent="-380999">
              <a:defRPr sz="2600"/>
            </a:pPr>
            <a:r>
              <a:t>Kilo kaybının yanı sıra obeziteli bireylerde diyabet, dislipidemi gibi metabolik hastalıkların sağaltımında etkisi olduğu gösterilen bu cerrahi prosedürler “metabolik cerrahi” olarak da adlandırılmaya başlamıştır. </a:t>
            </a:r>
          </a:p>
        </p:txBody>
      </p:sp>
      <p:sp>
        <p:nvSpPr>
          <p:cNvPr id="459" name="Slayt Alt Başlığı"/>
          <p:cNvSpPr txBox="1"/>
          <p:nvPr>
            <p:ph type="body" idx="21"/>
          </p:nvPr>
        </p:nvSpPr>
        <p:spPr>
          <a:prstGeom prst="rect">
            <a:avLst/>
          </a:prstGeom>
        </p:spPr>
        <p:txBody>
          <a:bodyPr/>
          <a:lstStyle/>
          <a:p>
            <a:pPr/>
          </a:p>
        </p:txBody>
      </p:sp>
      <p:sp>
        <p:nvSpPr>
          <p:cNvPr id="460" name="Obezitenin Cerrahi Tedavisi"/>
          <p:cNvSpPr txBox="1"/>
          <p:nvPr>
            <p:ph type="title"/>
          </p:nvPr>
        </p:nvSpPr>
        <p:spPr>
          <a:prstGeom prst="rect">
            <a:avLst/>
          </a:prstGeom>
        </p:spPr>
        <p:txBody>
          <a:bodyPr/>
          <a:lstStyle>
            <a:lvl1pPr defTabSz="1716590">
              <a:defRPr spc="-118" sz="5940"/>
            </a:lvl1pPr>
          </a:lstStyle>
          <a:p>
            <a:pPr/>
            <a:r>
              <a:t>Obezitenin Cerrahi Tedavisi</a:t>
            </a:r>
          </a:p>
        </p:txBody>
      </p:sp>
      <p:sp>
        <p:nvSpPr>
          <p:cNvPr id="461"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Ayarlanabilir gastrik band…"/>
          <p:cNvSpPr txBox="1"/>
          <p:nvPr>
            <p:ph type="body" idx="1"/>
          </p:nvPr>
        </p:nvSpPr>
        <p:spPr>
          <a:prstGeom prst="rect">
            <a:avLst/>
          </a:prstGeom>
        </p:spPr>
        <p:txBody>
          <a:bodyPr/>
          <a:lstStyle/>
          <a:p>
            <a:pPr/>
            <a:r>
              <a:t>Ayarlanabilir gastrik band </a:t>
            </a:r>
          </a:p>
          <a:p>
            <a:pPr/>
            <a:r>
              <a:t>Sleeve gastrektomi (tüp mide)</a:t>
            </a:r>
          </a:p>
          <a:p>
            <a:pPr/>
            <a:r>
              <a:t>Roux-en-Y gastrik bypass</a:t>
            </a:r>
          </a:p>
          <a:p>
            <a:pPr/>
            <a:r>
              <a:t>Biliopankreatik diversiyon ± duedonal switch</a:t>
            </a:r>
          </a:p>
          <a:p>
            <a:pPr/>
            <a:r>
              <a:t>Mini gastrik bypass</a:t>
            </a:r>
          </a:p>
          <a:p>
            <a:pPr/>
            <a:r>
              <a:t>Tek anastomozlu duodeno-ileal bypass ile sleeve gastrektomi </a:t>
            </a:r>
          </a:p>
        </p:txBody>
      </p:sp>
      <p:sp>
        <p:nvSpPr>
          <p:cNvPr id="464" name="Bariyatrik Cerrahi Yöntemle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Bariyatrik Cerrahi Yöntemler</a:t>
            </a:r>
          </a:p>
        </p:txBody>
      </p:sp>
      <p:sp>
        <p:nvSpPr>
          <p:cNvPr id="465" name="Obezitenin Cerrahi Tedavisi"/>
          <p:cNvSpPr txBox="1"/>
          <p:nvPr>
            <p:ph type="title"/>
          </p:nvPr>
        </p:nvSpPr>
        <p:spPr>
          <a:prstGeom prst="rect">
            <a:avLst/>
          </a:prstGeom>
        </p:spPr>
        <p:txBody>
          <a:bodyPr/>
          <a:lstStyle>
            <a:lvl1pPr defTabSz="1716590">
              <a:defRPr spc="-118" sz="5940"/>
            </a:lvl1pPr>
          </a:lstStyle>
          <a:p>
            <a:pPr/>
            <a:r>
              <a:t>Obezitenin Cerrahi Tedavisi</a:t>
            </a:r>
          </a:p>
        </p:txBody>
      </p:sp>
      <p:sp>
        <p:nvSpPr>
          <p:cNvPr id="466"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467" name="Görüntü" descr="Görüntü"/>
          <p:cNvPicPr>
            <a:picLocks noChangeAspect="1"/>
          </p:cNvPicPr>
          <p:nvPr/>
        </p:nvPicPr>
        <p:blipFill>
          <a:blip r:embed="rId2">
            <a:extLst/>
          </a:blip>
          <a:srcRect l="0" t="31032" r="0" b="0"/>
          <a:stretch>
            <a:fillRect/>
          </a:stretch>
        </p:blipFill>
        <p:spPr>
          <a:xfrm>
            <a:off x="6430296" y="2957631"/>
            <a:ext cx="6262124" cy="2429331"/>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Bariyatrik cerrahi günümüzde obezite tedavisindeki en etkili yöntemdir. Ancak kalıcı anatomik değişikliğe neden olduğu için bariyatrik cerrahinin obezite tedavisinde her zaman en son seçenek olarak değerlendirilmesi gerekir.…"/>
          <p:cNvSpPr txBox="1"/>
          <p:nvPr>
            <p:ph type="body" idx="1"/>
          </p:nvPr>
        </p:nvSpPr>
        <p:spPr>
          <a:prstGeom prst="rect">
            <a:avLst/>
          </a:prstGeom>
        </p:spPr>
        <p:txBody>
          <a:bodyPr/>
          <a:lstStyle/>
          <a:p>
            <a:pPr marL="327660" indent="-327660" defTabSz="1491179">
              <a:spcBef>
                <a:spcPts val="2700"/>
              </a:spcBef>
              <a:defRPr sz="2580"/>
            </a:pPr>
            <a:r>
              <a:t>Bariyatrik cerrahi günümüzde obezite tedavisindeki en etkili yöntemdir. Ancak kalıcı anatomik değişikliğe neden olduğu için bariyatrik cerrahinin obezite tedavisinde her zaman en son seçenek olarak değerlendirilmesi gerekir. </a:t>
            </a:r>
          </a:p>
          <a:p>
            <a:pPr marL="327660" indent="-327660" defTabSz="1491179">
              <a:spcBef>
                <a:spcPts val="2700"/>
              </a:spcBef>
              <a:defRPr sz="2580"/>
            </a:pPr>
            <a:r>
              <a:t>Yaşam biçimi yönetimi veya tıbbi tedavi girişimlerinin başarılı olamadığı hastalarda, aşağıdaki olgularda bariyatrik-metabolik cerrahi kararı verilebilir :</a:t>
            </a:r>
            <a:endParaRPr sz="1032"/>
          </a:p>
          <a:p>
            <a:pPr marL="0" indent="0" defTabSz="1491179">
              <a:spcBef>
                <a:spcPts val="2700"/>
              </a:spcBef>
              <a:buSzTx/>
              <a:buNone/>
              <a:defRPr sz="2580"/>
            </a:pPr>
            <a:r>
              <a:t>–  BKİ ≥40 kg/m</a:t>
            </a:r>
            <a:r>
              <a:rPr baseline="58139" sz="688"/>
              <a:t>2 </a:t>
            </a:r>
            <a:r>
              <a:t>olan bireyler </a:t>
            </a:r>
            <a:endParaRPr sz="1032"/>
          </a:p>
          <a:p>
            <a:pPr marL="0" indent="0" defTabSz="1491179">
              <a:spcBef>
                <a:spcPts val="2700"/>
              </a:spcBef>
              <a:buSzTx/>
              <a:buNone/>
              <a:defRPr sz="2580"/>
            </a:pPr>
            <a:r>
              <a:t>–  BKİ 35-39,9 kg/m</a:t>
            </a:r>
            <a:r>
              <a:rPr baseline="58139" sz="688"/>
              <a:t>2 </a:t>
            </a:r>
            <a:r>
              <a:t>olan olgularda Edmonton Evre 2 ve üzeri bireyler </a:t>
            </a:r>
            <a:br>
              <a:rPr sz="1032"/>
            </a:br>
            <a:endParaRPr sz="1032"/>
          </a:p>
          <a:p>
            <a:pPr marL="0" indent="0" defTabSz="1491179">
              <a:spcBef>
                <a:spcPts val="2700"/>
              </a:spcBef>
              <a:buSzTx/>
              <a:buNone/>
              <a:defRPr sz="2580"/>
            </a:pPr>
            <a:r>
              <a:t>–  BKİ 30-34,9 kg/m</a:t>
            </a:r>
            <a:r>
              <a:rPr baseline="58139" sz="688"/>
              <a:t>2 </a:t>
            </a:r>
            <a:r>
              <a:t>olan olgular içinde kan şekeri başka yöntemlerle regüle olmayan T2DM tanılı Edmonton Evre 3 ve üzeri aşamasındaki bireyler. </a:t>
            </a:r>
            <a:endParaRPr sz="1032"/>
          </a:p>
          <a:p>
            <a:pPr marL="0" indent="0" defTabSz="1491179">
              <a:spcBef>
                <a:spcPts val="2700"/>
              </a:spcBef>
              <a:buSzTx/>
              <a:buNone/>
              <a:defRPr sz="2580"/>
            </a:pPr>
            <a:r>
              <a:t>–  BKİ&lt;30 kg/m</a:t>
            </a:r>
            <a:r>
              <a:rPr baseline="58139" sz="688"/>
              <a:t>2 </a:t>
            </a:r>
            <a:r>
              <a:t>olan olgulara bariyatrik-metabolik cerrahi uygulanmaz. </a:t>
            </a:r>
            <a:br>
              <a:rPr sz="1032"/>
            </a:br>
          </a:p>
        </p:txBody>
      </p:sp>
      <p:sp>
        <p:nvSpPr>
          <p:cNvPr id="470" name="Bariyatrik cerrahi endikasyonları (Kime? Ne zama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557671">
              <a:defRPr sz="3609"/>
            </a:lvl1pPr>
          </a:lstStyle>
          <a:p>
            <a:pPr/>
            <a:r>
              <a:t>Bariyatrik cerrahi endikasyonları (Kime? Ne zaman?)</a:t>
            </a:r>
          </a:p>
        </p:txBody>
      </p:sp>
      <p:sp>
        <p:nvSpPr>
          <p:cNvPr id="471" name="Obezitenin Cerrahi Tedavisi"/>
          <p:cNvSpPr txBox="1"/>
          <p:nvPr>
            <p:ph type="title"/>
          </p:nvPr>
        </p:nvSpPr>
        <p:spPr>
          <a:prstGeom prst="rect">
            <a:avLst/>
          </a:prstGeom>
        </p:spPr>
        <p:txBody>
          <a:bodyPr/>
          <a:lstStyle>
            <a:lvl1pPr defTabSz="1716590">
              <a:defRPr spc="-118" sz="5940"/>
            </a:lvl1pPr>
          </a:lstStyle>
          <a:p>
            <a:pPr/>
            <a:r>
              <a:t>Obezitenin Cerrahi Tedavisi</a:t>
            </a:r>
          </a:p>
        </p:txBody>
      </p:sp>
      <p:sp>
        <p:nvSpPr>
          <p:cNvPr id="472"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Bariyatrik cerrahinin kontrendikasyonları arasında;…"/>
          <p:cNvSpPr txBox="1"/>
          <p:nvPr>
            <p:ph type="body" idx="1"/>
          </p:nvPr>
        </p:nvSpPr>
        <p:spPr>
          <a:prstGeom prst="rect">
            <a:avLst/>
          </a:prstGeom>
        </p:spPr>
        <p:txBody>
          <a:bodyPr/>
          <a:lstStyle/>
          <a:p>
            <a:pPr marL="281940" indent="-281940" defTabSz="1283108">
              <a:spcBef>
                <a:spcPts val="2300"/>
              </a:spcBef>
              <a:defRPr sz="2220"/>
            </a:pPr>
            <a:r>
              <a:t>Bariyatrik cerrahinin kontrendikasyonları arasında; </a:t>
            </a:r>
          </a:p>
          <a:p>
            <a:pPr marL="0" indent="281940" defTabSz="1283108">
              <a:spcBef>
                <a:spcPts val="1600"/>
              </a:spcBef>
              <a:buSzTx/>
              <a:buNone/>
              <a:defRPr sz="2220"/>
            </a:pPr>
            <a:r>
              <a:t>dekompanse kalp ve akciğer hastalıkları, </a:t>
            </a:r>
          </a:p>
          <a:p>
            <a:pPr marL="0" indent="281940" defTabSz="1283108">
              <a:spcBef>
                <a:spcPts val="1600"/>
              </a:spcBef>
              <a:buSzTx/>
              <a:buNone/>
              <a:defRPr sz="2220"/>
            </a:pPr>
            <a:r>
              <a:t>ileri evre karaciğer sirozu (Child B veya C), </a:t>
            </a:r>
          </a:p>
          <a:p>
            <a:pPr marL="0" indent="281940" defTabSz="1283108">
              <a:spcBef>
                <a:spcPts val="1600"/>
              </a:spcBef>
              <a:buSzTx/>
              <a:buNone/>
              <a:defRPr sz="2220"/>
            </a:pPr>
            <a:r>
              <a:t>ciddi koagülasyon bozuklukları, </a:t>
            </a:r>
          </a:p>
          <a:p>
            <a:pPr marL="0" indent="281940" defTabSz="1283108">
              <a:spcBef>
                <a:spcPts val="1600"/>
              </a:spcBef>
              <a:buSzTx/>
              <a:buNone/>
              <a:defRPr sz="2220"/>
            </a:pPr>
            <a:r>
              <a:t>kontrol altına alınamayan major depresyon veya psikoz, </a:t>
            </a:r>
          </a:p>
          <a:p>
            <a:pPr marL="0" indent="281940" defTabSz="1283108">
              <a:spcBef>
                <a:spcPts val="1600"/>
              </a:spcBef>
              <a:buSzTx/>
              <a:buNone/>
              <a:defRPr sz="2220"/>
            </a:pPr>
            <a:r>
              <a:t>uyuşturucu madde bağımlılığı ve alkolizm sayılabilir. </a:t>
            </a:r>
          </a:p>
          <a:p>
            <a:pPr marL="0" indent="281940" defTabSz="1283108">
              <a:spcBef>
                <a:spcPts val="1600"/>
              </a:spcBef>
              <a:buSzTx/>
              <a:buNone/>
              <a:defRPr sz="2220"/>
            </a:pPr>
            <a:r>
              <a:t>Hastanın yapılacak işlemi anlamaması, gerçekçi olmayan beklentiler ve yaşam boyu beslenme ihtiyacını gideremeyecek durumda olmak da kontrendikasyonlar arasındadır. </a:t>
            </a:r>
          </a:p>
          <a:p>
            <a:pPr marL="281940" indent="-281940" defTabSz="1283108">
              <a:spcBef>
                <a:spcPts val="2300"/>
              </a:spcBef>
              <a:defRPr sz="2220"/>
            </a:pPr>
            <a:r>
              <a:t>On sekiz yaş altı olgularda BC eskiden kontrendikasyon olarak görülmekteyken günümüzde giderek daha sık yapılmaktadır.</a:t>
            </a:r>
          </a:p>
          <a:p>
            <a:pPr marL="281940" indent="-281940" defTabSz="1283108">
              <a:spcBef>
                <a:spcPts val="2300"/>
              </a:spcBef>
              <a:defRPr sz="2220"/>
            </a:pPr>
            <a:r>
              <a:t>İleri yaşta cerrahi ile ilgili de bir kontrendikasyon oluşturacak yaş limiti yoktur. Seçilmiş olgularda kâr-zarar oranı gözetilerek ileri yaş gruplarında BC düşünülebilir.</a:t>
            </a:r>
            <a:br>
              <a:rPr sz="888"/>
            </a:br>
          </a:p>
        </p:txBody>
      </p:sp>
      <p:sp>
        <p:nvSpPr>
          <p:cNvPr id="475" name="Bariyatrik cerrahi endikasyonları (Kime? Ne zama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557671">
              <a:defRPr sz="3609"/>
            </a:lvl1pPr>
          </a:lstStyle>
          <a:p>
            <a:pPr/>
            <a:r>
              <a:t>Bariyatrik cerrahi endikasyonları (Kime? Ne zaman?)</a:t>
            </a:r>
          </a:p>
        </p:txBody>
      </p:sp>
      <p:sp>
        <p:nvSpPr>
          <p:cNvPr id="476" name="Obezitenin Cerrahi Tedavisi"/>
          <p:cNvSpPr txBox="1"/>
          <p:nvPr>
            <p:ph type="title"/>
          </p:nvPr>
        </p:nvSpPr>
        <p:spPr>
          <a:prstGeom prst="rect">
            <a:avLst/>
          </a:prstGeom>
        </p:spPr>
        <p:txBody>
          <a:bodyPr/>
          <a:lstStyle>
            <a:lvl1pPr defTabSz="1716590">
              <a:defRPr spc="-118" sz="5940"/>
            </a:lvl1pPr>
          </a:lstStyle>
          <a:p>
            <a:pPr/>
            <a:r>
              <a:t>Obezitenin Cerrahi Tedavisi</a:t>
            </a:r>
          </a:p>
        </p:txBody>
      </p:sp>
      <p:sp>
        <p:nvSpPr>
          <p:cNvPr id="477"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Endoskopik bariyatrik ve metabolik prosedürler, cerrahiye uygun olmayan veya cerrahi girişim istemeyen hastalarda Tıbbi Beslenme Tedavisine ek olarak kullanılabilecek alternatif tedavi seçenekleridir.…"/>
          <p:cNvSpPr txBox="1"/>
          <p:nvPr>
            <p:ph type="body" idx="1"/>
          </p:nvPr>
        </p:nvSpPr>
        <p:spPr>
          <a:prstGeom prst="rect">
            <a:avLst/>
          </a:prstGeom>
        </p:spPr>
        <p:txBody>
          <a:bodyPr/>
          <a:lstStyle/>
          <a:p>
            <a:pPr marL="380999" indent="-380999">
              <a:defRPr sz="2600"/>
            </a:pPr>
            <a:r>
              <a:t>Endoskopik bariyatrik ve metabolik prosedürler, cerrahiye uygun olmayan veya cerrahi girişim istemeyen hastalarda Tıbbi Beslenme Tedavisine ek olarak kullanılabilecek alternatif tedavi seçenekleridir. </a:t>
            </a:r>
          </a:p>
          <a:p>
            <a:pPr marL="380999" indent="-380999">
              <a:defRPr sz="2600"/>
            </a:pPr>
            <a:r>
              <a:t>Temel prensip, gastrik volümü küçültmek ve dolayısıyla alınan kaloriyi azaltarak kilo kaybı sağlamaktır. </a:t>
            </a:r>
          </a:p>
          <a:p>
            <a:pPr marL="380999" indent="-380999">
              <a:defRPr sz="2600"/>
            </a:pPr>
            <a:r>
              <a:t>Endoskopik teknikler, klasik BC yöntemlerine göre daha az girişimseldir ve daha az komplikasyon riskine sahiptir. </a:t>
            </a:r>
          </a:p>
        </p:txBody>
      </p:sp>
      <p:sp>
        <p:nvSpPr>
          <p:cNvPr id="480" name="Slayt Alt Başlığı"/>
          <p:cNvSpPr txBox="1"/>
          <p:nvPr>
            <p:ph type="body" idx="21"/>
          </p:nvPr>
        </p:nvSpPr>
        <p:spPr>
          <a:prstGeom prst="rect">
            <a:avLst/>
          </a:prstGeom>
        </p:spPr>
        <p:txBody>
          <a:bodyPr/>
          <a:lstStyle/>
          <a:p>
            <a:pPr/>
          </a:p>
        </p:txBody>
      </p:sp>
      <p:sp>
        <p:nvSpPr>
          <p:cNvPr id="481" name="Obezite Tedavisinde Endoskopik Girişimsel Yöntemler"/>
          <p:cNvSpPr txBox="1"/>
          <p:nvPr>
            <p:ph type="title"/>
          </p:nvPr>
        </p:nvSpPr>
        <p:spPr>
          <a:prstGeom prst="rect">
            <a:avLst/>
          </a:prstGeom>
        </p:spPr>
        <p:txBody>
          <a:bodyPr/>
          <a:lstStyle>
            <a:lvl1pPr defTabSz="1057697">
              <a:defRPr spc="-73" sz="3660"/>
            </a:lvl1pPr>
          </a:lstStyle>
          <a:p>
            <a:pPr/>
            <a:r>
              <a:t>Obezite Tedavisinde Endoskopik Girişimsel Yöntemler</a:t>
            </a:r>
          </a:p>
        </p:txBody>
      </p:sp>
      <p:sp>
        <p:nvSpPr>
          <p:cNvPr id="482"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Endoskopik bariyatrik yöntemler mide ve ince bağırsağı hedef alan tedaviler olarak ikiye ayrılırlar.…"/>
          <p:cNvSpPr txBox="1"/>
          <p:nvPr>
            <p:ph type="body" idx="1"/>
          </p:nvPr>
        </p:nvSpPr>
        <p:spPr>
          <a:xfrm>
            <a:off x="698500" y="2336800"/>
            <a:ext cx="11607800" cy="6096000"/>
          </a:xfrm>
          <a:prstGeom prst="rect">
            <a:avLst/>
          </a:prstGeom>
        </p:spPr>
        <p:txBody>
          <a:bodyPr/>
          <a:lstStyle/>
          <a:p>
            <a:pPr marL="380999" indent="-380999">
              <a:defRPr sz="2400"/>
            </a:pPr>
            <a:r>
              <a:t>Endoskopik bariyatrik yöntemler mide ve ince bağırsağı hedef alan tedaviler olarak ikiye ayrılırlar. </a:t>
            </a:r>
          </a:p>
          <a:p>
            <a:pPr marL="380999" indent="-380999">
              <a:defRPr sz="2400"/>
            </a:pPr>
            <a:r>
              <a:t>Gastrik yöntemlerde klinik tecrübe daha fazla olup daha sık kullanılır. Bununla birlikte mide ile beraber özellikle duodenum ve ince bağırsağı hedef alan bazı uygulamalar gelecek vaat etmektedir, çünkü gastrik hacmi azaltmanın yanı sıra nörohumoral değişikliklere de neden olup metabolik parametrelerde iyileşme sağlayabilirler. </a:t>
            </a:r>
          </a:p>
        </p:txBody>
      </p:sp>
      <p:sp>
        <p:nvSpPr>
          <p:cNvPr id="485" name="Slayt Alt Başlığı"/>
          <p:cNvSpPr txBox="1"/>
          <p:nvPr>
            <p:ph type="body" idx="21"/>
          </p:nvPr>
        </p:nvSpPr>
        <p:spPr>
          <a:prstGeom prst="rect">
            <a:avLst/>
          </a:prstGeom>
        </p:spPr>
        <p:txBody>
          <a:bodyPr/>
          <a:lstStyle/>
          <a:p>
            <a:pPr/>
          </a:p>
        </p:txBody>
      </p:sp>
      <p:sp>
        <p:nvSpPr>
          <p:cNvPr id="486" name="Obezite Tedavisinde Endoskopik Girişimsel Yöntemler"/>
          <p:cNvSpPr txBox="1"/>
          <p:nvPr>
            <p:ph type="title"/>
          </p:nvPr>
        </p:nvSpPr>
        <p:spPr>
          <a:prstGeom prst="rect">
            <a:avLst/>
          </a:prstGeom>
        </p:spPr>
        <p:txBody>
          <a:bodyPr/>
          <a:lstStyle>
            <a:lvl1pPr defTabSz="1057697">
              <a:defRPr spc="-73" sz="3660"/>
            </a:lvl1pPr>
          </a:lstStyle>
          <a:p>
            <a:pPr/>
            <a:r>
              <a:t>Obezite Tedavisinde Endoskopik Girişimsel Yöntemler</a:t>
            </a:r>
          </a:p>
        </p:txBody>
      </p:sp>
      <p:pic>
        <p:nvPicPr>
          <p:cNvPr id="487" name="Görüntü" descr="Görüntü"/>
          <p:cNvPicPr>
            <a:picLocks noChangeAspect="1"/>
          </p:cNvPicPr>
          <p:nvPr/>
        </p:nvPicPr>
        <p:blipFill>
          <a:blip r:embed="rId2">
            <a:extLst/>
          </a:blip>
          <a:stretch>
            <a:fillRect/>
          </a:stretch>
        </p:blipFill>
        <p:spPr>
          <a:xfrm>
            <a:off x="2717800" y="5216665"/>
            <a:ext cx="8186363" cy="4213032"/>
          </a:xfrm>
          <a:prstGeom prst="rect">
            <a:avLst/>
          </a:prstGeom>
          <a:ln w="12700">
            <a:miter lim="400000"/>
          </a:ln>
        </p:spPr>
      </p:pic>
      <p:sp>
        <p:nvSpPr>
          <p:cNvPr id="488"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Obezite prevalansı, 1975 yılında küresel olarak erkeklerde %3,2 ve kadınlarda %6,4 iken; bu sıklıklar 2016 yılında sırasıyla %11 ve %15’e yükselmiştir.…"/>
          <p:cNvSpPr txBox="1"/>
          <p:nvPr>
            <p:ph type="body" idx="1"/>
          </p:nvPr>
        </p:nvSpPr>
        <p:spPr>
          <a:xfrm>
            <a:off x="698499" y="2776346"/>
            <a:ext cx="11607801" cy="6096001"/>
          </a:xfrm>
          <a:prstGeom prst="rect">
            <a:avLst/>
          </a:prstGeom>
        </p:spPr>
        <p:txBody>
          <a:bodyPr/>
          <a:lstStyle/>
          <a:p>
            <a:pPr marL="380999" indent="-380999">
              <a:defRPr sz="2600"/>
            </a:pPr>
            <a:r>
              <a:t>Obezite prevalansı, 1975 yılında küresel olarak erkeklerde %3,2 ve kadınlarda %6,4 iken; bu sıklıklar 2016 yılında sırasıyla %11 ve %15’e yükselmiştir. </a:t>
            </a:r>
          </a:p>
          <a:p>
            <a:pPr marL="380999" indent="-380999">
              <a:defRPr sz="2600"/>
            </a:pPr>
            <a:r>
              <a:t>Tahminlere göre, 2030 yılında ABD’nin pek çok eyaletinde obezite sıklığı %50’ye ulaşacaktır. </a:t>
            </a:r>
          </a:p>
          <a:p>
            <a:pPr marL="330200" indent="-330200"/>
            <a:r>
              <a:rPr sz="2600"/>
              <a:t>DSÖ verilerine göre, 1975 yılında 5-19 yaş grubu çocuk ve adölesanların %1’den azı obeziteliyken, 2016 yılında kızların %6’sının ve erkeklerin de %8’inin obeziteli oldukları bildirilmiştir.</a:t>
            </a:r>
            <a:r>
              <a:t> </a:t>
            </a:r>
          </a:p>
        </p:txBody>
      </p:sp>
      <p:sp>
        <p:nvSpPr>
          <p:cNvPr id="182" name="Obezitenin epidemiyoloji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sz="3200"/>
            </a:lvl1pPr>
          </a:lstStyle>
          <a:p>
            <a:pPr/>
            <a:r>
              <a:t>Obezitenin epidemiyolojisi</a:t>
            </a:r>
          </a:p>
        </p:txBody>
      </p:sp>
      <p:sp>
        <p:nvSpPr>
          <p:cNvPr id="183"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sp>
        <p:nvSpPr>
          <p:cNvPr id="184"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0" name="TEMD Obezite Tanı ve Tedavi Kılavuzu 2024…"/>
          <p:cNvSpPr txBox="1"/>
          <p:nvPr>
            <p:ph type="body" idx="1"/>
          </p:nvPr>
        </p:nvSpPr>
        <p:spPr>
          <a:prstGeom prst="rect">
            <a:avLst/>
          </a:prstGeom>
        </p:spPr>
        <p:txBody>
          <a:bodyPr/>
          <a:lstStyle/>
          <a:p>
            <a:pPr/>
            <a:r>
              <a:t>TEMD Obezite Tanı ve Tedavi Kılavuzu 2024 </a:t>
            </a:r>
          </a:p>
          <a:p>
            <a:pPr/>
            <a:r>
              <a:t>Uptodate - Obesity in adults: Role of physical activity and exercise</a:t>
            </a:r>
          </a:p>
          <a:p>
            <a:pPr/>
            <a:r>
              <a:t>Uptodate - Obesity in adults: Etiologies and risk factors</a:t>
            </a:r>
          </a:p>
          <a:p>
            <a:pPr/>
            <a:r>
              <a:t>Uptodate - Definition, epidemiology, and etiology of obesity in children and adolescents</a:t>
            </a:r>
          </a:p>
          <a:p>
            <a:pPr/>
            <a:r>
              <a:rPr u="sng">
                <a:hlinkClick r:id="rId2" invalidUrl="" action="" tgtFrame="" tooltip="" history="1" highlightClick="0" endSnd="0"/>
              </a:rPr>
              <a:t>https://hsgm.saglik.gov.tr/tr/obezite</a:t>
            </a:r>
          </a:p>
          <a:p>
            <a:pPr/>
            <a:r>
              <a:t>https://www.who.int/health-topics/obesity#tab=tab_3</a:t>
            </a:r>
          </a:p>
        </p:txBody>
      </p:sp>
      <p:sp>
        <p:nvSpPr>
          <p:cNvPr id="491" name="Slayt Alt Başlığı"/>
          <p:cNvSpPr txBox="1"/>
          <p:nvPr>
            <p:ph type="body" idx="21"/>
          </p:nvPr>
        </p:nvSpPr>
        <p:spPr>
          <a:prstGeom prst="rect">
            <a:avLst/>
          </a:prstGeom>
        </p:spPr>
        <p:txBody>
          <a:bodyPr/>
          <a:lstStyle/>
          <a:p>
            <a:pPr/>
          </a:p>
        </p:txBody>
      </p:sp>
      <p:sp>
        <p:nvSpPr>
          <p:cNvPr id="492" name="Kaynakça"/>
          <p:cNvSpPr txBox="1"/>
          <p:nvPr>
            <p:ph type="title"/>
          </p:nvPr>
        </p:nvSpPr>
        <p:spPr>
          <a:prstGeom prst="rect">
            <a:avLst/>
          </a:prstGeom>
        </p:spPr>
        <p:txBody>
          <a:bodyPr/>
          <a:lstStyle>
            <a:lvl1pPr defTabSz="1716590">
              <a:defRPr spc="-118" sz="5940"/>
            </a:lvl1pPr>
          </a:lstStyle>
          <a:p>
            <a:pPr/>
            <a:r>
              <a:t>Kaynakça</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layt madde işareti metni"/>
          <p:cNvSpPr txBox="1"/>
          <p:nvPr>
            <p:ph type="body" idx="1"/>
          </p:nvPr>
        </p:nvSpPr>
        <p:spPr>
          <a:prstGeom prst="rect">
            <a:avLst/>
          </a:prstGeom>
        </p:spPr>
        <p:txBody>
          <a:bodyPr/>
          <a:lstStyle/>
          <a:p>
            <a:pPr/>
          </a:p>
        </p:txBody>
      </p:sp>
      <p:sp>
        <p:nvSpPr>
          <p:cNvPr id="495" name="Slayt Alt Başlığı"/>
          <p:cNvSpPr txBox="1"/>
          <p:nvPr>
            <p:ph type="body" idx="21"/>
          </p:nvPr>
        </p:nvSpPr>
        <p:spPr>
          <a:prstGeom prst="rect">
            <a:avLst/>
          </a:prstGeom>
        </p:spPr>
        <p:txBody>
          <a:bodyPr/>
          <a:lstStyle/>
          <a:p>
            <a:pPr/>
          </a:p>
        </p:txBody>
      </p:sp>
      <p:sp>
        <p:nvSpPr>
          <p:cNvPr id="496" name="Slayt Başlığı"/>
          <p:cNvSpPr txBox="1"/>
          <p:nvPr>
            <p:ph type="title"/>
          </p:nvPr>
        </p:nvSpPr>
        <p:spPr>
          <a:prstGeom prst="rect">
            <a:avLst/>
          </a:prstGeom>
        </p:spPr>
        <p:txBody>
          <a:bodyPr/>
          <a:lstStyle/>
          <a:p>
            <a:pPr defTabSz="1716590">
              <a:defRPr spc="-118" sz="5940"/>
            </a:pPr>
          </a:p>
        </p:txBody>
      </p:sp>
      <p:sp>
        <p:nvSpPr>
          <p:cNvPr id="497" name="Teşekkürler"/>
          <p:cNvSpPr txBox="1"/>
          <p:nvPr/>
        </p:nvSpPr>
        <p:spPr>
          <a:xfrm>
            <a:off x="3794771" y="4191351"/>
            <a:ext cx="5415260" cy="13708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i="1" spc="-200" sz="7700">
                <a:solidFill>
                  <a:srgbClr val="000000"/>
                </a:solidFill>
              </a:defRPr>
            </a:lvl1pPr>
          </a:lstStyle>
          <a:p>
            <a:pPr/>
            <a:r>
              <a:t>Teşekkürler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ürkiye’de obezite…"/>
          <p:cNvSpPr txBox="1"/>
          <p:nvPr>
            <p:ph type="body" idx="1"/>
          </p:nvPr>
        </p:nvSpPr>
        <p:spPr>
          <a:xfrm>
            <a:off x="698500" y="2578100"/>
            <a:ext cx="11607800" cy="6096000"/>
          </a:xfrm>
          <a:prstGeom prst="rect">
            <a:avLst/>
          </a:prstGeom>
        </p:spPr>
        <p:txBody>
          <a:bodyPr/>
          <a:lstStyle/>
          <a:p>
            <a:pPr marL="365759" indent="-365759" defTabSz="1664572">
              <a:spcBef>
                <a:spcPts val="3000"/>
              </a:spcBef>
              <a:defRPr b="1" sz="2880"/>
            </a:pPr>
            <a:r>
              <a:t>Türkiye’de obezite </a:t>
            </a:r>
            <a:endParaRPr sz="1152"/>
          </a:p>
          <a:p>
            <a:pPr marL="365759" indent="-365759" defTabSz="1664572">
              <a:spcBef>
                <a:spcPts val="3000"/>
              </a:spcBef>
              <a:defRPr sz="2880"/>
            </a:pPr>
            <a:r>
              <a:t>Obezite, dünyada olduğu gibi Türkiye’de de halk sağlığını önemli ölçüde tehdit eden ve sıklığı giderek artan bir sorundur.</a:t>
            </a:r>
          </a:p>
          <a:p>
            <a:pPr marL="365759" indent="-365759" defTabSz="1664572">
              <a:spcBef>
                <a:spcPts val="3000"/>
              </a:spcBef>
              <a:defRPr sz="2880"/>
            </a:pPr>
            <a:r>
              <a:t>Araştırmalar obezite prevalansının ülkemizde %30’un üzerine çıktığını ve Avrupa kıtasındaki en kilolu ülke konumuna geldiğimizi göstermektedir. </a:t>
            </a:r>
          </a:p>
          <a:p>
            <a:pPr marL="365759" indent="-365759" defTabSz="1664572">
              <a:spcBef>
                <a:spcPts val="3000"/>
              </a:spcBef>
              <a:defRPr sz="2880"/>
            </a:pPr>
            <a:r>
              <a:t>Yetişkin kadınlarda obezite sıklığı erkeklerden belirgin olarak daha yüksektir. </a:t>
            </a:r>
          </a:p>
          <a:p>
            <a:pPr marL="365759" indent="-365759" defTabSz="1664572">
              <a:spcBef>
                <a:spcPts val="3000"/>
              </a:spcBef>
              <a:defRPr sz="2880"/>
            </a:pPr>
            <a:r>
              <a:t>Özellikle ekonomik olarak daha az gelişmiş ve eğitim seviyesinin daha düşük olduğu bölgelerdeki kadınlar obezite açısından daha riskli durumdadır. </a:t>
            </a:r>
          </a:p>
        </p:txBody>
      </p:sp>
      <p:sp>
        <p:nvSpPr>
          <p:cNvPr id="187" name="Obezitenin epidemiyolojis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sz="3200"/>
            </a:lvl1pPr>
          </a:lstStyle>
          <a:p>
            <a:pPr/>
            <a:r>
              <a:t>Obezitenin epidemiyolojisi</a:t>
            </a:r>
          </a:p>
        </p:txBody>
      </p:sp>
      <p:sp>
        <p:nvSpPr>
          <p:cNvPr id="188"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sp>
        <p:nvSpPr>
          <p:cNvPr id="189"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Obezitenin metabolik sonuçları her yaştaki bireyi olumsuz etkilemektedir.…"/>
          <p:cNvSpPr txBox="1"/>
          <p:nvPr>
            <p:ph type="body" idx="1"/>
          </p:nvPr>
        </p:nvSpPr>
        <p:spPr>
          <a:xfrm>
            <a:off x="698499" y="2428762"/>
            <a:ext cx="11607801" cy="6096001"/>
          </a:xfrm>
          <a:prstGeom prst="rect">
            <a:avLst/>
          </a:prstGeom>
        </p:spPr>
        <p:txBody>
          <a:bodyPr/>
          <a:lstStyle/>
          <a:p>
            <a:pPr marL="380999" indent="-380999">
              <a:defRPr sz="2600"/>
            </a:pPr>
            <a:r>
              <a:t>Obezitenin metabolik sonuçları her yaştaki bireyi olumsuz etkilemektedir. </a:t>
            </a:r>
          </a:p>
          <a:p>
            <a:pPr marL="380999" indent="-380999">
              <a:defRPr sz="2600"/>
            </a:pPr>
            <a:r>
              <a:t>Bu nedenle yeni doğan döneminden geriatrik döneme kadar herkesin sağlıklı vücut ağırlığına sahip olması hedeflenmelidir. Bu hedefe ulaşmanın yolu toplumdaki tüm bireylere obezite taraması yapmaktır. </a:t>
            </a:r>
          </a:p>
          <a:p>
            <a:pPr marL="380999" indent="-380999">
              <a:defRPr sz="2600"/>
            </a:pPr>
            <a:r>
              <a:t>Obezite taraması bireylerin birinci basamak merkezlere her başvurusu sırasında yapılmalıdır. </a:t>
            </a:r>
          </a:p>
        </p:txBody>
      </p:sp>
      <p:sp>
        <p:nvSpPr>
          <p:cNvPr id="192" name="Kimler hangi yöntemle obezite için taranmalıdır?"/>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defRPr sz="3200"/>
            </a:lvl1pPr>
          </a:lstStyle>
          <a:p>
            <a:pPr/>
            <a:r>
              <a:t>Kimler hangi yöntemle obezite için taranmalıdır?</a:t>
            </a:r>
          </a:p>
        </p:txBody>
      </p:sp>
      <p:sp>
        <p:nvSpPr>
          <p:cNvPr id="193"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sp>
        <p:nvSpPr>
          <p:cNvPr id="194"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pic>
        <p:nvPicPr>
          <p:cNvPr id="195" name="Görüntü" descr="Görüntü"/>
          <p:cNvPicPr>
            <a:picLocks noChangeAspect="1"/>
          </p:cNvPicPr>
          <p:nvPr/>
        </p:nvPicPr>
        <p:blipFill>
          <a:blip r:embed="rId2">
            <a:extLst/>
          </a:blip>
          <a:stretch>
            <a:fillRect/>
          </a:stretch>
        </p:blipFill>
        <p:spPr>
          <a:xfrm>
            <a:off x="3564897" y="5609298"/>
            <a:ext cx="5875006" cy="391863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Beden Kitle İndeksi…"/>
          <p:cNvSpPr txBox="1"/>
          <p:nvPr>
            <p:ph type="body" idx="1"/>
          </p:nvPr>
        </p:nvSpPr>
        <p:spPr>
          <a:prstGeom prst="rect">
            <a:avLst/>
          </a:prstGeom>
        </p:spPr>
        <p:txBody>
          <a:bodyPr/>
          <a:lstStyle/>
          <a:p>
            <a:pPr marL="323850" indent="-323850" defTabSz="1473840">
              <a:spcBef>
                <a:spcPts val="2700"/>
              </a:spcBef>
              <a:defRPr b="1" sz="2550"/>
            </a:pPr>
            <a:r>
              <a:t>Beden Kitle İndeksi </a:t>
            </a:r>
            <a:endParaRPr sz="1020"/>
          </a:p>
          <a:p>
            <a:pPr marL="323850" indent="-323850" defTabSz="1473840">
              <a:spcBef>
                <a:spcPts val="2700"/>
              </a:spcBef>
              <a:defRPr sz="2550"/>
            </a:pPr>
            <a:r>
              <a:t>Kilo fazlalığı ve obezitenin değerlendirilmesinde en sık kullanılan, en pratik ve yararlı ölçüt BKİ’dir. </a:t>
            </a:r>
          </a:p>
          <a:p>
            <a:pPr marL="323850" indent="-323850" defTabSz="1473840">
              <a:spcBef>
                <a:spcPts val="2700"/>
              </a:spcBef>
              <a:defRPr sz="2550"/>
            </a:pPr>
            <a:r>
              <a:t>BKİ ölçütünde farklı cinsiyet, yaş ve vücut tipi için aynı kesme noktalarının kullanılması önemli bir dezavantajdır. </a:t>
            </a:r>
          </a:p>
          <a:p>
            <a:pPr marL="323850" indent="-323850" defTabSz="1473840">
              <a:spcBef>
                <a:spcPts val="2700"/>
              </a:spcBef>
              <a:defRPr sz="2550"/>
            </a:pPr>
            <a:r>
              <a:t>Bir başka yanıltıcı durum da kas kitlesi yüksek olan sporcular için söz konusudur. Bu kişilerde evre 1 obeziteye karşılık gelen BKİ değerlerine rağmen vücut yağ oranları normal düzeylerde olabilir. </a:t>
            </a:r>
          </a:p>
          <a:p>
            <a:pPr marL="323850" indent="-323850" defTabSz="1473840">
              <a:spcBef>
                <a:spcPts val="2700"/>
              </a:spcBef>
              <a:defRPr sz="2550"/>
            </a:pPr>
            <a:r>
              <a:t>Aynı şekilde zayıf ve çelimsiz bir kişide aslında visseral yağ dokusu fazla olduğu halde BKİ değeri obeziteyi işaret etmeyebilir. </a:t>
            </a:r>
          </a:p>
          <a:p>
            <a:pPr marL="323850" indent="-323850" defTabSz="1473840">
              <a:spcBef>
                <a:spcPts val="2700"/>
              </a:spcBef>
              <a:defRPr sz="2550"/>
            </a:pPr>
            <a:r>
              <a:t>Yaşla birlikte kısalan boy nedeniyle yaşlılarda BKİ değerleri olduğundan daha yüksek bulunur.</a:t>
            </a:r>
          </a:p>
        </p:txBody>
      </p:sp>
      <p:sp>
        <p:nvSpPr>
          <p:cNvPr id="198" name="Klinik olarak obezite taramasında kullanılan testler/antropometrik yöntemler nelerdir?"/>
          <p:cNvSpPr txBox="1"/>
          <p:nvPr>
            <p:ph type="body" idx="21"/>
          </p:nvPr>
        </p:nvSpPr>
        <p:spPr>
          <a:xfrm>
            <a:off x="698500" y="1412977"/>
            <a:ext cx="11607801" cy="1016001"/>
          </a:xfrm>
          <a:prstGeom prst="rect">
            <a:avLst/>
          </a:prstGeom>
          <a:extLst>
            <a:ext uri="{C572A759-6A51-4108-AA02-DFA0A04FC94B}">
              <ma14:wrappingTextBoxFlag xmlns:ma14="http://schemas.microsoft.com/office/mac/drawingml/2011/main" val="1"/>
            </a:ext>
          </a:extLst>
        </p:spPr>
        <p:txBody>
          <a:bodyPr/>
          <a:lstStyle>
            <a:lvl1pPr defTabSz="545930">
              <a:defRPr sz="2976"/>
            </a:lvl1pPr>
          </a:lstStyle>
          <a:p>
            <a:pPr/>
            <a:r>
              <a:t>Klinik olarak obezite taramasında kullanılan testler/antropometrik yöntemler nelerdir?</a:t>
            </a:r>
          </a:p>
        </p:txBody>
      </p:sp>
      <p:sp>
        <p:nvSpPr>
          <p:cNvPr id="199" name="Obezitenin Tanımı, Değerlendirilmesi ve Epidemiyolojik Veriler"/>
          <p:cNvSpPr txBox="1"/>
          <p:nvPr>
            <p:ph type="title"/>
          </p:nvPr>
        </p:nvSpPr>
        <p:spPr>
          <a:prstGeom prst="rect">
            <a:avLst/>
          </a:prstGeom>
        </p:spPr>
        <p:txBody>
          <a:bodyPr/>
          <a:lstStyle>
            <a:lvl1pPr>
              <a:defRPr spc="-64" sz="3200"/>
            </a:lvl1pPr>
          </a:lstStyle>
          <a:p>
            <a:pPr/>
            <a:r>
              <a:t>Obezitenin Tanımı, Değerlendirilmesi ve Epidemiyolojik Veriler</a:t>
            </a:r>
          </a:p>
        </p:txBody>
      </p:sp>
      <p:sp>
        <p:nvSpPr>
          <p:cNvPr id="200" name="Çizgi"/>
          <p:cNvSpPr/>
          <p:nvPr/>
        </p:nvSpPr>
        <p:spPr>
          <a:xfrm>
            <a:off x="-1562" y="277216"/>
            <a:ext cx="13007924" cy="1"/>
          </a:xfrm>
          <a:prstGeom prst="line">
            <a:avLst/>
          </a:prstGeom>
          <a:ln w="266700">
            <a:solidFill>
              <a:srgbClr val="0C5ABE"/>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