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5"/>
  </p:notesMasterIdLst>
  <p:sldIdLst>
    <p:sldId id="256" r:id="rId2"/>
    <p:sldId id="257" r:id="rId3"/>
    <p:sldId id="258" r:id="rId4"/>
    <p:sldId id="259" r:id="rId5"/>
    <p:sldId id="265" r:id="rId6"/>
    <p:sldId id="261" r:id="rId7"/>
    <p:sldId id="260" r:id="rId8"/>
    <p:sldId id="262" r:id="rId9"/>
    <p:sldId id="263" r:id="rId10"/>
    <p:sldId id="264" r:id="rId11"/>
    <p:sldId id="266" r:id="rId12"/>
    <p:sldId id="268" r:id="rId13"/>
    <p:sldId id="269" r:id="rId14"/>
    <p:sldId id="270" r:id="rId15"/>
    <p:sldId id="271" r:id="rId16"/>
    <p:sldId id="272" r:id="rId17"/>
    <p:sldId id="273" r:id="rId18"/>
    <p:sldId id="309" r:id="rId19"/>
    <p:sldId id="279" r:id="rId20"/>
    <p:sldId id="280" r:id="rId21"/>
    <p:sldId id="281" r:id="rId22"/>
    <p:sldId id="275" r:id="rId23"/>
    <p:sldId id="277" r:id="rId24"/>
    <p:sldId id="278" r:id="rId25"/>
    <p:sldId id="276" r:id="rId26"/>
    <p:sldId id="274"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37" autoAdjust="0"/>
  </p:normalViewPr>
  <p:slideViewPr>
    <p:cSldViewPr snapToGrid="0">
      <p:cViewPr varScale="1">
        <p:scale>
          <a:sx n="71" d="100"/>
          <a:sy n="71" d="100"/>
        </p:scale>
        <p:origin x="110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01C62-4158-47E9-9EB4-7ECEF1E34B02}" type="datetimeFigureOut">
              <a:rPr lang="tr-TR" smtClean="0"/>
              <a:t>22.04.2023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DF1348-FA5B-4647-9C03-F70C26637D90}" type="slidenum">
              <a:rPr lang="tr-TR" smtClean="0"/>
              <a:t>‹#›</a:t>
            </a:fld>
            <a:endParaRPr lang="tr-TR"/>
          </a:p>
        </p:txBody>
      </p:sp>
    </p:spTree>
    <p:extLst>
      <p:ext uri="{BB962C8B-B14F-4D97-AF65-F5344CB8AC3E}">
        <p14:creationId xmlns:p14="http://schemas.microsoft.com/office/powerpoint/2010/main" val="279018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ADF1348-FA5B-4647-9C03-F70C26637D90}" type="slidenum">
              <a:rPr lang="tr-TR" smtClean="0"/>
              <a:t>5</a:t>
            </a:fld>
            <a:endParaRPr lang="tr-TR"/>
          </a:p>
        </p:txBody>
      </p:sp>
    </p:spTree>
    <p:extLst>
      <p:ext uri="{BB962C8B-B14F-4D97-AF65-F5344CB8AC3E}">
        <p14:creationId xmlns:p14="http://schemas.microsoft.com/office/powerpoint/2010/main" val="86594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Oruç rejimlerindeki yenilikler, çok fazla sayıda yapılan yayımlar ve diyet önerileri ile de kanıtlanmıştır.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Mesela 2013 yılında yayımlanan “ </a:t>
            </a:r>
            <a:r>
              <a:rPr lang="tr-TR" dirty="0" err="1" smtClean="0"/>
              <a:t>The</a:t>
            </a:r>
            <a:r>
              <a:rPr lang="tr-TR" dirty="0" smtClean="0"/>
              <a:t> </a:t>
            </a:r>
            <a:r>
              <a:rPr lang="tr-TR" dirty="0" err="1" smtClean="0"/>
              <a:t>Fast</a:t>
            </a:r>
            <a:r>
              <a:rPr lang="tr-TR" dirty="0" smtClean="0"/>
              <a:t> </a:t>
            </a:r>
            <a:r>
              <a:rPr lang="tr-TR" dirty="0" err="1" smtClean="0"/>
              <a:t>Diet</a:t>
            </a:r>
            <a:r>
              <a:rPr lang="tr-TR" dirty="0" smtClean="0"/>
              <a:t>” başlıklı çok satan bir kitapta haftanın iki gününde ciddi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oranda enerji kısıtlaması yapılıp haftanın diğer günlerinde normal beslenme şekline dönmenin faydalarından bahsedilmiştir. </a:t>
            </a:r>
          </a:p>
          <a:p>
            <a:endParaRPr lang="tr-TR" dirty="0"/>
          </a:p>
        </p:txBody>
      </p:sp>
      <p:sp>
        <p:nvSpPr>
          <p:cNvPr id="4" name="Slayt Numarası Yer Tutucusu 3"/>
          <p:cNvSpPr>
            <a:spLocks noGrp="1"/>
          </p:cNvSpPr>
          <p:nvPr>
            <p:ph type="sldNum" sz="quarter" idx="10"/>
          </p:nvPr>
        </p:nvSpPr>
        <p:spPr/>
        <p:txBody>
          <a:bodyPr/>
          <a:lstStyle/>
          <a:p>
            <a:fld id="{1ADF1348-FA5B-4647-9C03-F70C26637D90}" type="slidenum">
              <a:rPr lang="tr-TR" smtClean="0"/>
              <a:t>6</a:t>
            </a:fld>
            <a:endParaRPr lang="tr-TR"/>
          </a:p>
        </p:txBody>
      </p:sp>
    </p:spTree>
    <p:extLst>
      <p:ext uri="{BB962C8B-B14F-4D97-AF65-F5344CB8AC3E}">
        <p14:creationId xmlns:p14="http://schemas.microsoft.com/office/powerpoint/2010/main" val="139145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err="1" smtClean="0">
                <a:solidFill>
                  <a:schemeClr val="tx1"/>
                </a:solidFill>
                <a:effectLst/>
                <a:latin typeface="+mn-lt"/>
                <a:ea typeface="+mn-ea"/>
                <a:cs typeface="+mn-cs"/>
              </a:rPr>
              <a:t>IF'ye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adaptif</a:t>
            </a:r>
            <a:r>
              <a:rPr lang="tr-TR" sz="1200" kern="1200" dirty="0" smtClean="0">
                <a:solidFill>
                  <a:schemeClr val="tx1"/>
                </a:solidFill>
                <a:effectLst/>
                <a:latin typeface="+mn-lt"/>
                <a:ea typeface="+mn-ea"/>
                <a:cs typeface="+mn-cs"/>
              </a:rPr>
              <a:t> tepkilerde özellikle önemli olan dört beyin bölgesi, </a:t>
            </a:r>
            <a:r>
              <a:rPr lang="tr-TR" sz="1200" kern="1200" dirty="0" err="1" smtClean="0">
                <a:solidFill>
                  <a:schemeClr val="tx1"/>
                </a:solidFill>
                <a:effectLst/>
                <a:latin typeface="+mn-lt"/>
                <a:ea typeface="+mn-ea"/>
                <a:cs typeface="+mn-cs"/>
              </a:rPr>
              <a:t>hipokampus</a:t>
            </a:r>
            <a:r>
              <a:rPr lang="tr-TR" sz="1200" kern="1200" dirty="0" smtClean="0">
                <a:solidFill>
                  <a:schemeClr val="tx1"/>
                </a:solidFill>
                <a:effectLst/>
                <a:latin typeface="+mn-lt"/>
                <a:ea typeface="+mn-ea"/>
                <a:cs typeface="+mn-cs"/>
              </a:rPr>
              <a:t> (bilişsel işlem), </a:t>
            </a:r>
            <a:r>
              <a:rPr lang="tr-TR" sz="1200" kern="1200" dirty="0" err="1" smtClean="0">
                <a:solidFill>
                  <a:schemeClr val="tx1"/>
                </a:solidFill>
                <a:effectLst/>
                <a:latin typeface="+mn-lt"/>
                <a:ea typeface="+mn-ea"/>
                <a:cs typeface="+mn-cs"/>
              </a:rPr>
              <a:t>striatum</a:t>
            </a:r>
            <a:r>
              <a:rPr lang="tr-TR" sz="1200" kern="1200" dirty="0" smtClean="0">
                <a:solidFill>
                  <a:schemeClr val="tx1"/>
                </a:solidFill>
                <a:effectLst/>
                <a:latin typeface="+mn-lt"/>
                <a:ea typeface="+mn-ea"/>
                <a:cs typeface="+mn-cs"/>
              </a:rPr>
              <a:t> (vücut hareketlerinin kontrolü), </a:t>
            </a:r>
          </a:p>
          <a:p>
            <a:r>
              <a:rPr lang="tr-TR" sz="1200" kern="1200" dirty="0" err="1" smtClean="0">
                <a:solidFill>
                  <a:schemeClr val="tx1"/>
                </a:solidFill>
                <a:effectLst/>
                <a:latin typeface="+mn-lt"/>
                <a:ea typeface="+mn-ea"/>
                <a:cs typeface="+mn-cs"/>
              </a:rPr>
              <a:t>hipotalamus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Hyp</a:t>
            </a:r>
            <a:r>
              <a:rPr lang="tr-TR" sz="1200" kern="1200" dirty="0" smtClean="0">
                <a:solidFill>
                  <a:schemeClr val="tx1"/>
                </a:solidFill>
                <a:effectLst/>
                <a:latin typeface="+mn-lt"/>
                <a:ea typeface="+mn-ea"/>
                <a:cs typeface="+mn-cs"/>
              </a:rPr>
              <a:t>, gıda alımının ve vücut sıcaklığının kontrolü) ve beyin sapı (</a:t>
            </a:r>
            <a:r>
              <a:rPr lang="tr-TR" sz="1200" kern="1200" dirty="0" err="1" smtClean="0">
                <a:solidFill>
                  <a:schemeClr val="tx1"/>
                </a:solidFill>
                <a:effectLst/>
                <a:latin typeface="+mn-lt"/>
                <a:ea typeface="+mn-ea"/>
                <a:cs typeface="+mn-cs"/>
              </a:rPr>
              <a:t>kardiyovasküler</a:t>
            </a:r>
            <a:r>
              <a:rPr lang="tr-TR" sz="1200" kern="1200" dirty="0" smtClean="0">
                <a:solidFill>
                  <a:schemeClr val="tx1"/>
                </a:solidFill>
                <a:effectLst/>
                <a:latin typeface="+mn-lt"/>
                <a:ea typeface="+mn-ea"/>
                <a:cs typeface="+mn-cs"/>
              </a:rPr>
              <a:t> ve sindirim sistemlerinin kontrolü) rol</a:t>
            </a:r>
            <a:r>
              <a:rPr lang="tr-TR" sz="1200" kern="1200" baseline="0" dirty="0" smtClean="0">
                <a:solidFill>
                  <a:schemeClr val="tx1"/>
                </a:solidFill>
                <a:effectLst/>
                <a:latin typeface="+mn-lt"/>
                <a:ea typeface="+mn-ea"/>
                <a:cs typeface="+mn-cs"/>
              </a:rPr>
              <a:t> oynar. </a:t>
            </a:r>
            <a:endParaRPr lang="tr-TR" dirty="0"/>
          </a:p>
        </p:txBody>
      </p:sp>
      <p:sp>
        <p:nvSpPr>
          <p:cNvPr id="4" name="Slayt Numarası Yer Tutucusu 3"/>
          <p:cNvSpPr>
            <a:spLocks noGrp="1"/>
          </p:cNvSpPr>
          <p:nvPr>
            <p:ph type="sldNum" sz="quarter" idx="10"/>
          </p:nvPr>
        </p:nvSpPr>
        <p:spPr/>
        <p:txBody>
          <a:bodyPr/>
          <a:lstStyle/>
          <a:p>
            <a:fld id="{1ADF1348-FA5B-4647-9C03-F70C26637D90}" type="slidenum">
              <a:rPr lang="tr-TR" smtClean="0"/>
              <a:t>20</a:t>
            </a:fld>
            <a:endParaRPr lang="tr-TR"/>
          </a:p>
        </p:txBody>
      </p:sp>
    </p:spTree>
    <p:extLst>
      <p:ext uri="{BB962C8B-B14F-4D97-AF65-F5344CB8AC3E}">
        <p14:creationId xmlns:p14="http://schemas.microsoft.com/office/powerpoint/2010/main" val="976427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a:t>
            </a:r>
            <a:r>
              <a:rPr lang="tr-TR" sz="1200" kern="1200" dirty="0" smtClean="0">
                <a:solidFill>
                  <a:schemeClr val="tx1"/>
                </a:solidFill>
                <a:effectLst/>
                <a:latin typeface="+mn-lt"/>
                <a:ea typeface="+mn-ea"/>
                <a:cs typeface="+mn-cs"/>
              </a:rPr>
              <a:t>çlık süresinde yakıt </a:t>
            </a:r>
            <a:r>
              <a:rPr lang="tr-TR" sz="1200" kern="1200" dirty="0" err="1" smtClean="0">
                <a:solidFill>
                  <a:schemeClr val="tx1"/>
                </a:solidFill>
                <a:effectLst/>
                <a:latin typeface="+mn-lt"/>
                <a:ea typeface="+mn-ea"/>
                <a:cs typeface="+mn-cs"/>
              </a:rPr>
              <a:t>oksidasyonu</a:t>
            </a:r>
            <a:r>
              <a:rPr lang="tr-TR" sz="1200" kern="1200" dirty="0" smtClean="0">
                <a:solidFill>
                  <a:schemeClr val="tx1"/>
                </a:solidFill>
                <a:effectLst/>
                <a:latin typeface="+mn-lt"/>
                <a:ea typeface="+mn-ea"/>
                <a:cs typeface="+mn-cs"/>
              </a:rPr>
              <a:t> karbonhidratlardan yağ asitlerine doğru kaymaktadır. </a:t>
            </a:r>
            <a:r>
              <a:rPr lang="tr-TR" sz="1200" kern="1200" dirty="0" err="1" smtClean="0">
                <a:solidFill>
                  <a:schemeClr val="tx1"/>
                </a:solidFill>
                <a:effectLst/>
                <a:latin typeface="+mn-lt"/>
                <a:ea typeface="+mn-ea"/>
                <a:cs typeface="+mn-cs"/>
              </a:rPr>
              <a:t>Lipoliz</a:t>
            </a:r>
            <a:r>
              <a:rPr lang="tr-TR" sz="1200" kern="1200" dirty="0" smtClean="0">
                <a:solidFill>
                  <a:schemeClr val="tx1"/>
                </a:solidFill>
                <a:effectLst/>
                <a:latin typeface="+mn-lt"/>
                <a:ea typeface="+mn-ea"/>
                <a:cs typeface="+mn-cs"/>
              </a:rPr>
              <a:t> artarak yağ asitlerini yakıt olarak vücuda sağlar. Yağ asitlerinin </a:t>
            </a:r>
            <a:r>
              <a:rPr lang="tr-TR" sz="1200" kern="1200" dirty="0" err="1" smtClean="0">
                <a:solidFill>
                  <a:schemeClr val="tx1"/>
                </a:solidFill>
                <a:effectLst/>
                <a:latin typeface="+mn-lt"/>
                <a:ea typeface="+mn-ea"/>
                <a:cs typeface="+mn-cs"/>
              </a:rPr>
              <a:t>KCde</a:t>
            </a:r>
            <a:r>
              <a:rPr lang="tr-TR" sz="1200" kern="1200" dirty="0" smtClean="0">
                <a:solidFill>
                  <a:schemeClr val="tx1"/>
                </a:solidFill>
                <a:effectLst/>
                <a:latin typeface="+mn-lt"/>
                <a:ea typeface="+mn-ea"/>
                <a:cs typeface="+mn-cs"/>
              </a:rPr>
              <a:t> yıkılması ketonları ortaya çıkarır ve </a:t>
            </a:r>
            <a:r>
              <a:rPr lang="tr-TR" sz="1200" kern="1200" dirty="0" err="1" smtClean="0">
                <a:solidFill>
                  <a:schemeClr val="tx1"/>
                </a:solidFill>
                <a:effectLst/>
                <a:latin typeface="+mn-lt"/>
                <a:ea typeface="+mn-ea"/>
                <a:cs typeface="+mn-cs"/>
              </a:rPr>
              <a:t>glukoz</a:t>
            </a:r>
            <a:r>
              <a:rPr lang="tr-TR" sz="1200" kern="1200" dirty="0" smtClean="0">
                <a:solidFill>
                  <a:schemeClr val="tx1"/>
                </a:solidFill>
                <a:effectLst/>
                <a:latin typeface="+mn-lt"/>
                <a:ea typeface="+mn-ea"/>
                <a:cs typeface="+mn-cs"/>
              </a:rPr>
              <a:t> bulunmadığında beyin için </a:t>
            </a:r>
            <a:r>
              <a:rPr lang="tr-TR" sz="1200" kern="1200" dirty="0" err="1" smtClean="0">
                <a:solidFill>
                  <a:schemeClr val="tx1"/>
                </a:solidFill>
                <a:effectLst/>
                <a:latin typeface="+mn-lt"/>
                <a:ea typeface="+mn-ea"/>
                <a:cs typeface="+mn-cs"/>
              </a:rPr>
              <a:t>substrat</a:t>
            </a:r>
            <a:r>
              <a:rPr lang="tr-TR" sz="1200" kern="1200" dirty="0" smtClean="0">
                <a:solidFill>
                  <a:schemeClr val="tx1"/>
                </a:solidFill>
                <a:effectLst/>
                <a:latin typeface="+mn-lt"/>
                <a:ea typeface="+mn-ea"/>
                <a:cs typeface="+mn-cs"/>
              </a:rPr>
              <a:t> ortaya çıkmış olur. </a:t>
            </a:r>
          </a:p>
          <a:p>
            <a:endParaRPr lang="tr-TR" dirty="0"/>
          </a:p>
        </p:txBody>
      </p:sp>
      <p:sp>
        <p:nvSpPr>
          <p:cNvPr id="4" name="Slayt Numarası Yer Tutucusu 3"/>
          <p:cNvSpPr>
            <a:spLocks noGrp="1"/>
          </p:cNvSpPr>
          <p:nvPr>
            <p:ph type="sldNum" sz="quarter" idx="10"/>
          </p:nvPr>
        </p:nvSpPr>
        <p:spPr/>
        <p:txBody>
          <a:bodyPr/>
          <a:lstStyle/>
          <a:p>
            <a:fld id="{1ADF1348-FA5B-4647-9C03-F70C26637D90}" type="slidenum">
              <a:rPr lang="tr-TR" smtClean="0"/>
              <a:t>22</a:t>
            </a:fld>
            <a:endParaRPr lang="tr-TR"/>
          </a:p>
        </p:txBody>
      </p:sp>
    </p:spTree>
    <p:extLst>
      <p:ext uri="{BB962C8B-B14F-4D97-AF65-F5344CB8AC3E}">
        <p14:creationId xmlns:p14="http://schemas.microsoft.com/office/powerpoint/2010/main" val="2518466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Beslenmeyi takiben </a:t>
            </a:r>
            <a:r>
              <a:rPr lang="tr-TR" dirty="0" err="1" smtClean="0"/>
              <a:t>postabzorptif</a:t>
            </a:r>
            <a:r>
              <a:rPr lang="tr-TR" dirty="0" smtClean="0"/>
              <a:t> insülin seviyesindeki artış için gerekli duyarlılıkta gecikme olabilir.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Alınan </a:t>
            </a:r>
            <a:r>
              <a:rPr lang="tr-TR" dirty="0" err="1" smtClean="0"/>
              <a:t>glukozun</a:t>
            </a:r>
            <a:r>
              <a:rPr lang="tr-TR" dirty="0" smtClean="0"/>
              <a:t> saklanması davranışının düzelmesi alışılagelmiş beslenme düzenine göre daha yavaş olacaktır. </a:t>
            </a:r>
          </a:p>
          <a:p>
            <a:endParaRPr lang="tr-TR" dirty="0"/>
          </a:p>
        </p:txBody>
      </p:sp>
      <p:sp>
        <p:nvSpPr>
          <p:cNvPr id="4" name="Slayt Numarası Yer Tutucusu 3"/>
          <p:cNvSpPr>
            <a:spLocks noGrp="1"/>
          </p:cNvSpPr>
          <p:nvPr>
            <p:ph type="sldNum" sz="quarter" idx="10"/>
          </p:nvPr>
        </p:nvSpPr>
        <p:spPr/>
        <p:txBody>
          <a:bodyPr/>
          <a:lstStyle/>
          <a:p>
            <a:fld id="{1ADF1348-FA5B-4647-9C03-F70C26637D90}" type="slidenum">
              <a:rPr lang="tr-TR" smtClean="0"/>
              <a:t>23</a:t>
            </a:fld>
            <a:endParaRPr lang="tr-TR"/>
          </a:p>
        </p:txBody>
      </p:sp>
    </p:spTree>
    <p:extLst>
      <p:ext uri="{BB962C8B-B14F-4D97-AF65-F5344CB8AC3E}">
        <p14:creationId xmlns:p14="http://schemas.microsoft.com/office/powerpoint/2010/main" val="2773342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ADF1348-FA5B-4647-9C03-F70C26637D90}" type="slidenum">
              <a:rPr lang="tr-TR" smtClean="0"/>
              <a:t>28</a:t>
            </a:fld>
            <a:endParaRPr lang="tr-TR"/>
          </a:p>
        </p:txBody>
      </p:sp>
    </p:spTree>
    <p:extLst>
      <p:ext uri="{BB962C8B-B14F-4D97-AF65-F5344CB8AC3E}">
        <p14:creationId xmlns:p14="http://schemas.microsoft.com/office/powerpoint/2010/main" val="1586641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C615049-FCF8-4241-9829-D49159158F07}" type="datetimeFigureOut">
              <a:rPr lang="tr-TR" smtClean="0"/>
              <a:t>22.04.2023</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ADA98032-74F1-4CE8-A4FD-D5449E48EF8E}"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407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C615049-FCF8-4241-9829-D49159158F07}" type="datetimeFigureOut">
              <a:rPr lang="tr-TR" smtClean="0"/>
              <a:t>22.04.2023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DA98032-74F1-4CE8-A4FD-D5449E48EF8E}" type="slidenum">
              <a:rPr lang="tr-TR" smtClean="0"/>
              <a:t>‹#›</a:t>
            </a:fld>
            <a:endParaRPr lang="tr-TR"/>
          </a:p>
        </p:txBody>
      </p:sp>
    </p:spTree>
    <p:extLst>
      <p:ext uri="{BB962C8B-B14F-4D97-AF65-F5344CB8AC3E}">
        <p14:creationId xmlns:p14="http://schemas.microsoft.com/office/powerpoint/2010/main" val="310040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C615049-FCF8-4241-9829-D49159158F07}" type="datetimeFigureOut">
              <a:rPr lang="tr-TR" smtClean="0"/>
              <a:t>22.04.2023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DA98032-74F1-4CE8-A4FD-D5449E48EF8E}"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222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C615049-FCF8-4241-9829-D49159158F07}" type="datetimeFigureOut">
              <a:rPr lang="tr-TR" smtClean="0"/>
              <a:t>22.04.2023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DA98032-74F1-4CE8-A4FD-D5449E48EF8E}"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15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C615049-FCF8-4241-9829-D49159158F07}" type="datetimeFigureOut">
              <a:rPr lang="tr-TR" smtClean="0"/>
              <a:t>22.04.2023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DA98032-74F1-4CE8-A4FD-D5449E48EF8E}" type="slidenum">
              <a:rPr lang="tr-TR" smtClean="0"/>
              <a:t>‹#›</a:t>
            </a:fld>
            <a:endParaRPr lang="tr-TR"/>
          </a:p>
        </p:txBody>
      </p:sp>
    </p:spTree>
    <p:extLst>
      <p:ext uri="{BB962C8B-B14F-4D97-AF65-F5344CB8AC3E}">
        <p14:creationId xmlns:p14="http://schemas.microsoft.com/office/powerpoint/2010/main" val="1609087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C615049-FCF8-4241-9829-D49159158F07}" type="datetimeFigureOut">
              <a:rPr lang="tr-TR" smtClean="0"/>
              <a:t>22.04.2023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DA98032-74F1-4CE8-A4FD-D5449E48EF8E}"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2854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C615049-FCF8-4241-9829-D49159158F07}" type="datetimeFigureOut">
              <a:rPr lang="tr-TR" smtClean="0"/>
              <a:t>22.04.2023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DA98032-74F1-4CE8-A4FD-D5449E48EF8E}"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4859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C615049-FCF8-4241-9829-D49159158F07}" type="datetimeFigureOut">
              <a:rPr lang="tr-TR" smtClean="0"/>
              <a:t>22.04.2023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DA98032-74F1-4CE8-A4FD-D5449E48EF8E}"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4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C615049-FCF8-4241-9829-D49159158F07}" type="datetimeFigureOut">
              <a:rPr lang="tr-TR" smtClean="0"/>
              <a:t>22.04.2023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DA98032-74F1-4CE8-A4FD-D5449E48EF8E}"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70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C615049-FCF8-4241-9829-D49159158F07}" type="datetimeFigureOut">
              <a:rPr lang="tr-TR" smtClean="0"/>
              <a:t>22.04.2023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DA98032-74F1-4CE8-A4FD-D5449E48EF8E}" type="slidenum">
              <a:rPr lang="tr-TR" smtClean="0"/>
              <a:t>‹#›</a:t>
            </a:fld>
            <a:endParaRPr lang="tr-TR"/>
          </a:p>
        </p:txBody>
      </p:sp>
    </p:spTree>
    <p:extLst>
      <p:ext uri="{BB962C8B-B14F-4D97-AF65-F5344CB8AC3E}">
        <p14:creationId xmlns:p14="http://schemas.microsoft.com/office/powerpoint/2010/main" val="268751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C615049-FCF8-4241-9829-D49159158F07}" type="datetimeFigureOut">
              <a:rPr lang="tr-TR" smtClean="0"/>
              <a:t>22.04.2023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DA98032-74F1-4CE8-A4FD-D5449E48EF8E}"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156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C615049-FCF8-4241-9829-D49159158F07}" type="datetimeFigureOut">
              <a:rPr lang="tr-TR" smtClean="0"/>
              <a:t>22.04.2023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DA98032-74F1-4CE8-A4FD-D5449E48EF8E}" type="slidenum">
              <a:rPr lang="tr-TR" smtClean="0"/>
              <a:t>‹#›</a:t>
            </a:fld>
            <a:endParaRPr lang="tr-TR"/>
          </a:p>
        </p:txBody>
      </p:sp>
    </p:spTree>
    <p:extLst>
      <p:ext uri="{BB962C8B-B14F-4D97-AF65-F5344CB8AC3E}">
        <p14:creationId xmlns:p14="http://schemas.microsoft.com/office/powerpoint/2010/main" val="419382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C615049-FCF8-4241-9829-D49159158F07}" type="datetimeFigureOut">
              <a:rPr lang="tr-TR" smtClean="0"/>
              <a:t>22.04.2023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DA98032-74F1-4CE8-A4FD-D5449E48EF8E}"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5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C615049-FCF8-4241-9829-D49159158F07}" type="datetimeFigureOut">
              <a:rPr lang="tr-TR" smtClean="0"/>
              <a:t>22.04.2023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DA98032-74F1-4CE8-A4FD-D5449E48EF8E}"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215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15049-FCF8-4241-9829-D49159158F07}" type="datetimeFigureOut">
              <a:rPr lang="tr-TR" smtClean="0"/>
              <a:t>22.04.2023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DA98032-74F1-4CE8-A4FD-D5449E48EF8E}" type="slidenum">
              <a:rPr lang="tr-TR" smtClean="0"/>
              <a:t>‹#›</a:t>
            </a:fld>
            <a:endParaRPr lang="tr-TR"/>
          </a:p>
        </p:txBody>
      </p:sp>
    </p:spTree>
    <p:extLst>
      <p:ext uri="{BB962C8B-B14F-4D97-AF65-F5344CB8AC3E}">
        <p14:creationId xmlns:p14="http://schemas.microsoft.com/office/powerpoint/2010/main" val="122683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C615049-FCF8-4241-9829-D49159158F07}" type="datetimeFigureOut">
              <a:rPr lang="tr-TR" smtClean="0"/>
              <a:t>22.04.2023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DA98032-74F1-4CE8-A4FD-D5449E48EF8E}"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732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C615049-FCF8-4241-9829-D49159158F07}" type="datetimeFigureOut">
              <a:rPr lang="tr-TR" smtClean="0"/>
              <a:t>22.04.2023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DA98032-74F1-4CE8-A4FD-D5449E48EF8E}" type="slidenum">
              <a:rPr lang="tr-TR" smtClean="0"/>
              <a:t>‹#›</a:t>
            </a:fld>
            <a:endParaRPr lang="tr-TR"/>
          </a:p>
        </p:txBody>
      </p:sp>
    </p:spTree>
    <p:extLst>
      <p:ext uri="{BB962C8B-B14F-4D97-AF65-F5344CB8AC3E}">
        <p14:creationId xmlns:p14="http://schemas.microsoft.com/office/powerpoint/2010/main" val="70335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615049-FCF8-4241-9829-D49159158F07}" type="datetimeFigureOut">
              <a:rPr lang="tr-TR" smtClean="0"/>
              <a:t>22.04.2023</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A98032-74F1-4CE8-A4FD-D5449E48EF8E}" type="slidenum">
              <a:rPr lang="tr-TR" smtClean="0"/>
              <a:t>‹#›</a:t>
            </a:fld>
            <a:endParaRPr lang="tr-TR"/>
          </a:p>
        </p:txBody>
      </p:sp>
    </p:spTree>
    <p:extLst>
      <p:ext uri="{BB962C8B-B14F-4D97-AF65-F5344CB8AC3E}">
        <p14:creationId xmlns:p14="http://schemas.microsoft.com/office/powerpoint/2010/main" val="5665519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Intermittant Fasting</a:t>
            </a:r>
            <a:endParaRPr lang="tr-TR"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 name="Alt Başlık 2"/>
          <p:cNvSpPr>
            <a:spLocks noGrp="1"/>
          </p:cNvSpPr>
          <p:nvPr>
            <p:ph type="subTitle" idx="1"/>
          </p:nvPr>
        </p:nvSpPr>
        <p:spPr/>
        <p:txBody>
          <a:bodyPr>
            <a:normAutofit lnSpcReduction="10000"/>
          </a:bodyPr>
          <a:lstStyle/>
          <a:p>
            <a:r>
              <a:rPr lang="tr-TR" dirty="0" err="1" smtClean="0"/>
              <a:t>Araş</a:t>
            </a:r>
            <a:r>
              <a:rPr lang="tr-TR" dirty="0" smtClean="0"/>
              <a:t>. Gör. Dr. Merve Sinem YENİAY</a:t>
            </a:r>
          </a:p>
          <a:p>
            <a:r>
              <a:rPr lang="tr-TR" dirty="0" smtClean="0"/>
              <a:t>KTÜ Aile Hekimliği ABD</a:t>
            </a:r>
          </a:p>
          <a:p>
            <a:r>
              <a:rPr lang="tr-TR" dirty="0" smtClean="0"/>
              <a:t>25/04/2023</a:t>
            </a:r>
            <a:endParaRPr lang="tr-TR" dirty="0"/>
          </a:p>
        </p:txBody>
      </p:sp>
    </p:spTree>
    <p:extLst>
      <p:ext uri="{BB962C8B-B14F-4D97-AF65-F5344CB8AC3E}">
        <p14:creationId xmlns:p14="http://schemas.microsoft.com/office/powerpoint/2010/main" val="3038723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Alternatif Gün Orucu</a:t>
            </a:r>
          </a:p>
        </p:txBody>
      </p:sp>
      <p:sp>
        <p:nvSpPr>
          <p:cNvPr id="3" name="İçerik Yer Tutucusu 2"/>
          <p:cNvSpPr>
            <a:spLocks noGrp="1"/>
          </p:cNvSpPr>
          <p:nvPr>
            <p:ph idx="1"/>
          </p:nvPr>
        </p:nvSpPr>
        <p:spPr/>
        <p:txBody>
          <a:bodyPr>
            <a:normAutofit/>
          </a:bodyPr>
          <a:lstStyle/>
          <a:p>
            <a:pPr algn="just"/>
            <a:r>
              <a:rPr lang="tr-TR" dirty="0"/>
              <a:t>Alternatif gün orucu, belirli günlerde enerji içeren herhangi bir yiyecek ve içecek tüketilmemesini takiben haftanın diğer günlerinde istenildiği kadar </a:t>
            </a:r>
            <a:r>
              <a:rPr lang="tr-TR" dirty="0" smtClean="0"/>
              <a:t>( ad </a:t>
            </a:r>
            <a:r>
              <a:rPr lang="tr-TR" dirty="0" err="1" smtClean="0"/>
              <a:t>libitum</a:t>
            </a:r>
            <a:r>
              <a:rPr lang="tr-TR" dirty="0" smtClean="0"/>
              <a:t>) yiyecek </a:t>
            </a:r>
            <a:r>
              <a:rPr lang="tr-TR" dirty="0"/>
              <a:t>ve içecek tüketmeyi içerir. </a:t>
            </a:r>
            <a:endParaRPr lang="tr-TR" dirty="0" smtClean="0"/>
          </a:p>
          <a:p>
            <a:endParaRPr lang="tr-TR" dirty="0" smtClean="0"/>
          </a:p>
          <a:p>
            <a:pPr algn="just"/>
            <a:r>
              <a:rPr lang="tr-TR" dirty="0" smtClean="0"/>
              <a:t>Bu </a:t>
            </a:r>
            <a:r>
              <a:rPr lang="tr-TR" dirty="0" smtClean="0"/>
              <a:t>prensipte </a:t>
            </a:r>
            <a:r>
              <a:rPr lang="tr-TR" dirty="0"/>
              <a:t>bireylerin normal alımlarının %25'ini (yaklaşık 500 </a:t>
            </a:r>
            <a:r>
              <a:rPr lang="tr-TR" dirty="0" err="1"/>
              <a:t>kcal</a:t>
            </a:r>
            <a:r>
              <a:rPr lang="tr-TR" dirty="0"/>
              <a:t>) tükettikleri bir oruç gününü ve bireylerin yiyecekleri ad </a:t>
            </a:r>
            <a:r>
              <a:rPr lang="tr-TR" dirty="0" err="1"/>
              <a:t>libitum</a:t>
            </a:r>
            <a:r>
              <a:rPr lang="tr-TR" dirty="0"/>
              <a:t> olarak tüketmelerine izin verilen bir "ziyafet günü" ile dönüşümlü olarak içerir. </a:t>
            </a:r>
            <a:endParaRPr lang="tr-TR" dirty="0" smtClean="0"/>
          </a:p>
          <a:p>
            <a:endParaRPr lang="tr-TR" dirty="0" smtClean="0"/>
          </a:p>
          <a:p>
            <a:endParaRPr lang="tr-TR" dirty="0"/>
          </a:p>
        </p:txBody>
      </p:sp>
    </p:spTree>
    <p:extLst>
      <p:ext uri="{BB962C8B-B14F-4D97-AF65-F5344CB8AC3E}">
        <p14:creationId xmlns:p14="http://schemas.microsoft.com/office/powerpoint/2010/main" val="3550946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Alternatif Gün Orucu</a:t>
            </a:r>
          </a:p>
        </p:txBody>
      </p:sp>
      <p:sp>
        <p:nvSpPr>
          <p:cNvPr id="3" name="İçerik Yer Tutucusu 2"/>
          <p:cNvSpPr>
            <a:spLocks noGrp="1"/>
          </p:cNvSpPr>
          <p:nvPr>
            <p:ph idx="1"/>
          </p:nvPr>
        </p:nvSpPr>
        <p:spPr>
          <a:xfrm>
            <a:off x="838200" y="2578660"/>
            <a:ext cx="10515600" cy="4718394"/>
          </a:xfrm>
        </p:spPr>
        <p:txBody>
          <a:bodyPr>
            <a:normAutofit/>
          </a:bodyPr>
          <a:lstStyle/>
          <a:p>
            <a:pPr algn="just"/>
            <a:r>
              <a:rPr lang="tr-TR" dirty="0"/>
              <a:t>Kısa süreli çalışmalardan elde edilen bulgular, katılımcıların 2 ila 3 aylık günaşırı oruçtan sonra vücut ağırlığının %3 ila %7'sini kaybettiğini ve </a:t>
            </a:r>
            <a:r>
              <a:rPr lang="tr-TR" dirty="0" err="1"/>
              <a:t>lipid</a:t>
            </a:r>
            <a:r>
              <a:rPr lang="tr-TR" dirty="0"/>
              <a:t> profillerinde, kan basıncında ve insülin duyarlılığında iyileşmeler yaşadığını göstermektedir. </a:t>
            </a:r>
            <a:endParaRPr lang="tr-TR" dirty="0" smtClean="0"/>
          </a:p>
          <a:p>
            <a:pPr algn="just"/>
            <a:r>
              <a:rPr lang="tr-TR" dirty="0" smtClean="0"/>
              <a:t>2007’de </a:t>
            </a:r>
            <a:r>
              <a:rPr lang="tr-TR" dirty="0"/>
              <a:t>hayvanlar üzerinde yapılan bir çalışmaya göre bu oruç modeli açlık insülin ve </a:t>
            </a:r>
            <a:r>
              <a:rPr lang="tr-TR" dirty="0" err="1"/>
              <a:t>ve</a:t>
            </a:r>
            <a:r>
              <a:rPr lang="tr-TR" dirty="0"/>
              <a:t> </a:t>
            </a:r>
            <a:r>
              <a:rPr lang="tr-TR" dirty="0" err="1"/>
              <a:t>glukoz</a:t>
            </a:r>
            <a:r>
              <a:rPr lang="tr-TR" dirty="0"/>
              <a:t> konsantrasyonlarını düşürmede kalori kısıtlaması kadar etkilidir. </a:t>
            </a:r>
            <a:r>
              <a:rPr lang="tr-TR" dirty="0" smtClean="0"/>
              <a:t>*</a:t>
            </a:r>
          </a:p>
          <a:p>
            <a:pPr algn="just"/>
            <a:r>
              <a:rPr lang="tr-TR" dirty="0" smtClean="0"/>
              <a:t>Alternatif </a:t>
            </a:r>
            <a:r>
              <a:rPr lang="tr-TR" dirty="0"/>
              <a:t>gün orucu ayrıca </a:t>
            </a:r>
            <a:r>
              <a:rPr lang="tr-TR" dirty="0" smtClean="0"/>
              <a:t>hayvanlarda yapılan çalışmalarda </a:t>
            </a:r>
            <a:r>
              <a:rPr lang="tr-TR" dirty="0" err="1" smtClean="0"/>
              <a:t>lipid</a:t>
            </a:r>
            <a:r>
              <a:rPr lang="tr-TR" dirty="0" smtClean="0"/>
              <a:t> profili, kan şekeri profili ve kanser </a:t>
            </a:r>
            <a:r>
              <a:rPr lang="tr-TR" dirty="0" err="1" smtClean="0"/>
              <a:t>biyobelirteçlerinde</a:t>
            </a:r>
            <a:r>
              <a:rPr lang="tr-TR" dirty="0" smtClean="0"/>
              <a:t> </a:t>
            </a:r>
            <a:r>
              <a:rPr lang="tr-TR" dirty="0" smtClean="0"/>
              <a:t>önemli derece iyileşme sağladığı gösterilmiştir. </a:t>
            </a:r>
          </a:p>
          <a:p>
            <a:pPr marL="0" indent="0" algn="just">
              <a:buNone/>
            </a:pPr>
            <a:endParaRPr lang="tr-TR" sz="1100" dirty="0"/>
          </a:p>
          <a:p>
            <a:pPr marL="0" indent="0" algn="just">
              <a:buNone/>
            </a:pPr>
            <a:r>
              <a:rPr lang="tr-TR" sz="1100" dirty="0" smtClean="0"/>
              <a:t>*</a:t>
            </a:r>
            <a:r>
              <a:rPr lang="tr-TR" sz="1100" dirty="0" err="1" smtClean="0"/>
              <a:t>Varady</a:t>
            </a:r>
            <a:r>
              <a:rPr lang="tr-TR" sz="1100" dirty="0" smtClean="0"/>
              <a:t> </a:t>
            </a:r>
            <a:r>
              <a:rPr lang="tr-TR" sz="1100" dirty="0"/>
              <a:t>KA, </a:t>
            </a:r>
            <a:r>
              <a:rPr lang="tr-TR" sz="1100" dirty="0" err="1"/>
              <a:t>Hellerstein</a:t>
            </a:r>
            <a:r>
              <a:rPr lang="tr-TR" sz="1100" dirty="0"/>
              <a:t> MK. </a:t>
            </a:r>
            <a:r>
              <a:rPr lang="tr-TR" sz="1100" dirty="0" err="1"/>
              <a:t>Alternate-day</a:t>
            </a:r>
            <a:r>
              <a:rPr lang="tr-TR" sz="1100" dirty="0"/>
              <a:t> fasting </a:t>
            </a:r>
            <a:r>
              <a:rPr lang="tr-TR" sz="1100" dirty="0" err="1"/>
              <a:t>and</a:t>
            </a:r>
            <a:r>
              <a:rPr lang="tr-TR" sz="1100" dirty="0"/>
              <a:t> </a:t>
            </a:r>
            <a:r>
              <a:rPr lang="tr-TR" sz="1100" dirty="0" err="1"/>
              <a:t>chronic</a:t>
            </a:r>
            <a:r>
              <a:rPr lang="tr-TR" sz="1100" dirty="0"/>
              <a:t> </a:t>
            </a:r>
            <a:r>
              <a:rPr lang="tr-TR" sz="1100" dirty="0" err="1"/>
              <a:t>disease</a:t>
            </a:r>
            <a:r>
              <a:rPr lang="tr-TR" sz="1100" dirty="0"/>
              <a:t> </a:t>
            </a:r>
            <a:r>
              <a:rPr lang="tr-TR" sz="1100" dirty="0" err="1"/>
              <a:t>prevention</a:t>
            </a:r>
            <a:r>
              <a:rPr lang="tr-TR" sz="1100" dirty="0"/>
              <a:t>: a </a:t>
            </a:r>
            <a:r>
              <a:rPr lang="tr-TR" sz="1100" dirty="0" err="1"/>
              <a:t>review</a:t>
            </a:r>
            <a:r>
              <a:rPr lang="tr-TR" sz="1100" dirty="0"/>
              <a:t> of </a:t>
            </a:r>
            <a:r>
              <a:rPr lang="tr-TR" sz="1100" dirty="0" err="1"/>
              <a:t>human</a:t>
            </a:r>
            <a:r>
              <a:rPr lang="tr-TR" sz="1100" dirty="0"/>
              <a:t> </a:t>
            </a:r>
            <a:r>
              <a:rPr lang="tr-TR" sz="1100" dirty="0" err="1"/>
              <a:t>and</a:t>
            </a:r>
            <a:r>
              <a:rPr lang="tr-TR" sz="1100" dirty="0"/>
              <a:t> </a:t>
            </a:r>
            <a:r>
              <a:rPr lang="tr-TR" sz="1100" dirty="0" err="1"/>
              <a:t>animal</a:t>
            </a:r>
            <a:r>
              <a:rPr lang="tr-TR" sz="1100" dirty="0"/>
              <a:t> </a:t>
            </a:r>
            <a:r>
              <a:rPr lang="tr-TR" sz="1100" dirty="0" err="1"/>
              <a:t>trials</a:t>
            </a:r>
            <a:r>
              <a:rPr lang="tr-TR" sz="1100" dirty="0"/>
              <a:t>. </a:t>
            </a:r>
            <a:r>
              <a:rPr lang="tr-TR" sz="1100" dirty="0" err="1"/>
              <a:t>Am</a:t>
            </a:r>
            <a:r>
              <a:rPr lang="tr-TR" sz="1100" dirty="0"/>
              <a:t> J </a:t>
            </a:r>
            <a:r>
              <a:rPr lang="tr-TR" sz="1100" dirty="0" err="1"/>
              <a:t>Clin</a:t>
            </a:r>
            <a:r>
              <a:rPr lang="tr-TR" sz="1100" dirty="0"/>
              <a:t> </a:t>
            </a:r>
            <a:r>
              <a:rPr lang="tr-TR" sz="1100" dirty="0" err="1"/>
              <a:t>Nutr</a:t>
            </a:r>
            <a:r>
              <a:rPr lang="tr-TR" sz="1100" dirty="0"/>
              <a:t>. 2007; </a:t>
            </a:r>
            <a:r>
              <a:rPr lang="tr-TR" sz="1100" dirty="0" smtClean="0"/>
              <a:t>86:7–13</a:t>
            </a:r>
            <a:endParaRPr lang="tr-TR" sz="1100" dirty="0"/>
          </a:p>
        </p:txBody>
      </p:sp>
    </p:spTree>
    <p:extLst>
      <p:ext uri="{BB962C8B-B14F-4D97-AF65-F5344CB8AC3E}">
        <p14:creationId xmlns:p14="http://schemas.microsoft.com/office/powerpoint/2010/main" val="4243351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Modifiye</a:t>
            </a:r>
            <a:r>
              <a:rPr lang="tr-TR" dirty="0"/>
              <a:t> Oruç Modeli</a:t>
            </a:r>
          </a:p>
        </p:txBody>
      </p:sp>
      <p:sp>
        <p:nvSpPr>
          <p:cNvPr id="3" name="İçerik Yer Tutucusu 2"/>
          <p:cNvSpPr>
            <a:spLocks noGrp="1"/>
          </p:cNvSpPr>
          <p:nvPr>
            <p:ph idx="1"/>
          </p:nvPr>
        </p:nvSpPr>
        <p:spPr/>
        <p:txBody>
          <a:bodyPr>
            <a:normAutofit fontScale="92500" lnSpcReduction="10000"/>
          </a:bodyPr>
          <a:lstStyle/>
          <a:p>
            <a:pPr algn="just"/>
            <a:r>
              <a:rPr lang="tr-TR" dirty="0" smtClean="0"/>
              <a:t>Bu modelde oruç günlerinde günlük kalori ihtiyacının %20-25’ini almaya izin vermektedir. </a:t>
            </a:r>
          </a:p>
          <a:p>
            <a:pPr algn="just"/>
            <a:endParaRPr lang="tr-TR" dirty="0" smtClean="0"/>
          </a:p>
          <a:p>
            <a:pPr algn="just"/>
            <a:r>
              <a:rPr lang="tr-TR" dirty="0" smtClean="0"/>
              <a:t>Bu </a:t>
            </a:r>
            <a:r>
              <a:rPr lang="tr-TR" dirty="0" smtClean="0"/>
              <a:t>beslenme şeklinde hiç enerji alımının olmaması yerine çok kısıtlı bir enerji alımı söz konusudur.</a:t>
            </a:r>
          </a:p>
          <a:p>
            <a:pPr algn="just"/>
            <a:endParaRPr lang="tr-TR" dirty="0" smtClean="0"/>
          </a:p>
          <a:p>
            <a:pPr algn="just"/>
            <a:r>
              <a:rPr lang="tr-TR" dirty="0" smtClean="0"/>
              <a:t>Bu </a:t>
            </a:r>
            <a:r>
              <a:rPr lang="tr-TR" dirty="0" smtClean="0"/>
              <a:t>model, popüler 5:2 diyetini baz almaktadır ki bu ardışık olmayan 2 günde enerji kısıtlaması yapılırken beş gün normal diyetle beslenme anlamına gelmektedir. </a:t>
            </a:r>
            <a:endParaRPr lang="tr-TR" dirty="0"/>
          </a:p>
        </p:txBody>
      </p:sp>
    </p:spTree>
    <p:extLst>
      <p:ext uri="{BB962C8B-B14F-4D97-AF65-F5344CB8AC3E}">
        <p14:creationId xmlns:p14="http://schemas.microsoft.com/office/powerpoint/2010/main" val="4004714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Modifiye</a:t>
            </a:r>
            <a:r>
              <a:rPr lang="tr-TR" dirty="0"/>
              <a:t> Oruç Modeli</a:t>
            </a:r>
          </a:p>
        </p:txBody>
      </p:sp>
      <p:sp>
        <p:nvSpPr>
          <p:cNvPr id="3" name="İçerik Yer Tutucusu 2"/>
          <p:cNvSpPr>
            <a:spLocks noGrp="1"/>
          </p:cNvSpPr>
          <p:nvPr>
            <p:ph idx="1"/>
          </p:nvPr>
        </p:nvSpPr>
        <p:spPr/>
        <p:txBody>
          <a:bodyPr/>
          <a:lstStyle/>
          <a:p>
            <a:pPr algn="just"/>
            <a:r>
              <a:rPr lang="tr-TR" dirty="0" smtClean="0"/>
              <a:t>Bu beslenme modeli ile ilgili yapılan hayvan deneylerinin çoğunda </a:t>
            </a:r>
            <a:r>
              <a:rPr lang="tr-TR" dirty="0" err="1" smtClean="0"/>
              <a:t>iflamatuvar</a:t>
            </a:r>
            <a:r>
              <a:rPr lang="tr-TR" dirty="0" smtClean="0"/>
              <a:t> </a:t>
            </a:r>
            <a:r>
              <a:rPr lang="tr-TR" dirty="0" smtClean="0"/>
              <a:t>belirteçlerinde, </a:t>
            </a:r>
            <a:r>
              <a:rPr lang="tr-TR" dirty="0" smtClean="0"/>
              <a:t>şeker ve </a:t>
            </a:r>
            <a:r>
              <a:rPr lang="tr-TR" dirty="0" err="1" smtClean="0"/>
              <a:t>lipid</a:t>
            </a:r>
            <a:r>
              <a:rPr lang="tr-TR" dirty="0" smtClean="0"/>
              <a:t> profillerinde ve </a:t>
            </a:r>
            <a:r>
              <a:rPr lang="tr-TR" dirty="0" smtClean="0"/>
              <a:t>ka</a:t>
            </a:r>
            <a:r>
              <a:rPr lang="tr-TR" dirty="0" smtClean="0"/>
              <a:t>nser </a:t>
            </a:r>
            <a:r>
              <a:rPr lang="tr-TR" dirty="0" smtClean="0"/>
              <a:t>gelişimde istatistiksel olarak anlamlı sonuçlar elde edilmiştir. </a:t>
            </a:r>
          </a:p>
          <a:p>
            <a:pPr algn="just"/>
            <a:endParaRPr lang="tr-TR" dirty="0" smtClean="0"/>
          </a:p>
          <a:p>
            <a:pPr algn="just"/>
            <a:r>
              <a:rPr lang="tr-TR" dirty="0" smtClean="0"/>
              <a:t>Çalışmaların </a:t>
            </a:r>
            <a:r>
              <a:rPr lang="tr-TR" dirty="0"/>
              <a:t>çoğunda kontrol grubuna kıyasla %3,2-8 oranında önemli ölçüde ağırlık kaybı görülmüştür.</a:t>
            </a:r>
          </a:p>
          <a:p>
            <a:pPr algn="just"/>
            <a:endParaRPr lang="tr-TR" dirty="0"/>
          </a:p>
        </p:txBody>
      </p:sp>
    </p:spTree>
    <p:extLst>
      <p:ext uri="{BB962C8B-B14F-4D97-AF65-F5344CB8AC3E}">
        <p14:creationId xmlns:p14="http://schemas.microsoft.com/office/powerpoint/2010/main" val="1275104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Zaman Kısıtlı Beslenme</a:t>
            </a:r>
          </a:p>
        </p:txBody>
      </p:sp>
      <p:sp>
        <p:nvSpPr>
          <p:cNvPr id="3" name="İçerik Yer Tutucusu 2"/>
          <p:cNvSpPr>
            <a:spLocks noGrp="1"/>
          </p:cNvSpPr>
          <p:nvPr>
            <p:ph idx="1"/>
          </p:nvPr>
        </p:nvSpPr>
        <p:spPr/>
        <p:txBody>
          <a:bodyPr>
            <a:normAutofit fontScale="92500"/>
          </a:bodyPr>
          <a:lstStyle/>
          <a:p>
            <a:pPr algn="just"/>
            <a:r>
              <a:rPr lang="tr-TR" dirty="0" smtClean="0"/>
              <a:t>Belirli </a:t>
            </a:r>
            <a:r>
              <a:rPr lang="tr-TR" dirty="0"/>
              <a:t>bir saat aralığı boyunca aç kalmayı hedeflemektedir. </a:t>
            </a:r>
            <a:endParaRPr lang="tr-TR" dirty="0" smtClean="0"/>
          </a:p>
          <a:p>
            <a:pPr algn="just"/>
            <a:endParaRPr lang="tr-TR" dirty="0"/>
          </a:p>
          <a:p>
            <a:pPr algn="just"/>
            <a:r>
              <a:rPr lang="tr-TR" dirty="0" smtClean="0"/>
              <a:t>16/8 </a:t>
            </a:r>
            <a:r>
              <a:rPr lang="tr-TR" dirty="0"/>
              <a:t>(16 saat açlık, 8 saat yemek yeme) ya da 14/10 (14 saat açlık, 10 saat yemek yeme) gibi açlık pencereleri içerisinde isteğe bağlı enerji alımı ile uygulanır. </a:t>
            </a:r>
            <a:endParaRPr lang="tr-TR" dirty="0" smtClean="0"/>
          </a:p>
          <a:p>
            <a:pPr algn="just"/>
            <a:endParaRPr lang="tr-TR" dirty="0"/>
          </a:p>
          <a:p>
            <a:pPr algn="just"/>
            <a:r>
              <a:rPr lang="tr-TR" dirty="0" smtClean="0"/>
              <a:t>Açlık </a:t>
            </a:r>
            <a:r>
              <a:rPr lang="tr-TR" dirty="0"/>
              <a:t>saatlerinde su, kahve, maden suyu gibi enerjisi olmayan içecekleri tüketmek serbesttir.</a:t>
            </a:r>
          </a:p>
          <a:p>
            <a:pPr algn="just"/>
            <a:endParaRPr lang="tr-TR" dirty="0"/>
          </a:p>
        </p:txBody>
      </p:sp>
    </p:spTree>
    <p:extLst>
      <p:ext uri="{BB962C8B-B14F-4D97-AF65-F5344CB8AC3E}">
        <p14:creationId xmlns:p14="http://schemas.microsoft.com/office/powerpoint/2010/main" val="2570096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Zaman Kısıtlı Beslenme</a:t>
            </a:r>
          </a:p>
        </p:txBody>
      </p:sp>
      <p:sp>
        <p:nvSpPr>
          <p:cNvPr id="3" name="İçerik Yer Tutucusu 2"/>
          <p:cNvSpPr>
            <a:spLocks noGrp="1"/>
          </p:cNvSpPr>
          <p:nvPr>
            <p:ph idx="1"/>
          </p:nvPr>
        </p:nvSpPr>
        <p:spPr/>
        <p:txBody>
          <a:bodyPr/>
          <a:lstStyle/>
          <a:p>
            <a:pPr algn="just"/>
            <a:r>
              <a:rPr lang="tr-TR" dirty="0" smtClean="0"/>
              <a:t>Bu model de diğer açlık modellerinde olduğu gibi </a:t>
            </a:r>
            <a:r>
              <a:rPr lang="tr-TR" dirty="0" smtClean="0"/>
              <a:t>laboratuvar </a:t>
            </a:r>
            <a:r>
              <a:rPr lang="tr-TR" dirty="0" smtClean="0"/>
              <a:t>testlerinde belirgin düzelme sağlamakla birlikte </a:t>
            </a:r>
            <a:r>
              <a:rPr lang="tr-TR" dirty="0" err="1" smtClean="0"/>
              <a:t>obezitesi</a:t>
            </a:r>
            <a:r>
              <a:rPr lang="tr-TR" dirty="0" smtClean="0"/>
              <a:t> olan deneklerde anlamlı kilo kaybı sağlamıştır. </a:t>
            </a:r>
          </a:p>
          <a:p>
            <a:pPr algn="just"/>
            <a:endParaRPr lang="tr-TR" dirty="0" smtClean="0"/>
          </a:p>
          <a:p>
            <a:pPr algn="just"/>
            <a:r>
              <a:rPr lang="tr-TR" dirty="0" smtClean="0"/>
              <a:t>Bu beslenme modelinin vücut üzerine olan olumlu etkilerinin sirkadyan ritim düzenine olan faydası ile </a:t>
            </a:r>
            <a:r>
              <a:rPr lang="tr-TR" dirty="0" smtClean="0"/>
              <a:t>ilişkili </a:t>
            </a:r>
            <a:r>
              <a:rPr lang="tr-TR" dirty="0" smtClean="0"/>
              <a:t>olduğu öne sürülmektedir. </a:t>
            </a:r>
          </a:p>
          <a:p>
            <a:pPr algn="just"/>
            <a:endParaRPr lang="tr-TR" dirty="0"/>
          </a:p>
        </p:txBody>
      </p:sp>
    </p:spTree>
    <p:extLst>
      <p:ext uri="{BB962C8B-B14F-4D97-AF65-F5344CB8AC3E}">
        <p14:creationId xmlns:p14="http://schemas.microsoft.com/office/powerpoint/2010/main" val="367322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Dini </a:t>
            </a:r>
            <a:r>
              <a:rPr lang="tr-TR" dirty="0" smtClean="0"/>
              <a:t>Oruç </a:t>
            </a:r>
            <a:r>
              <a:rPr lang="tr-TR" dirty="0"/>
              <a:t>T</a:t>
            </a:r>
            <a:r>
              <a:rPr lang="tr-TR" dirty="0" smtClean="0"/>
              <a:t>ürleri</a:t>
            </a:r>
            <a:endParaRPr lang="tr-TR" dirty="0"/>
          </a:p>
        </p:txBody>
      </p:sp>
      <p:sp>
        <p:nvSpPr>
          <p:cNvPr id="3" name="İçerik Yer Tutucusu 2"/>
          <p:cNvSpPr>
            <a:spLocks noGrp="1"/>
          </p:cNvSpPr>
          <p:nvPr>
            <p:ph idx="1"/>
          </p:nvPr>
        </p:nvSpPr>
        <p:spPr/>
        <p:txBody>
          <a:bodyPr>
            <a:normAutofit/>
          </a:bodyPr>
          <a:lstStyle/>
          <a:p>
            <a:pPr algn="just" fontAlgn="base"/>
            <a:r>
              <a:rPr lang="tr-TR" dirty="0" smtClean="0"/>
              <a:t>Çoğu dini inanışta oruç kavramı ibadet olarak yer almaktadır. Her inanışın da kendine özgü ritüelleri bulunmaktadır. </a:t>
            </a:r>
            <a:endParaRPr lang="tr-TR" dirty="0" smtClean="0"/>
          </a:p>
          <a:p>
            <a:pPr algn="just" fontAlgn="base"/>
            <a:endParaRPr lang="tr-TR" dirty="0"/>
          </a:p>
          <a:p>
            <a:pPr algn="just" fontAlgn="base"/>
            <a:r>
              <a:rPr lang="tr-TR" dirty="0" smtClean="0"/>
              <a:t>Örneğin</a:t>
            </a:r>
            <a:r>
              <a:rPr lang="tr-TR" dirty="0" smtClean="0"/>
              <a:t>, Hristiyanların gece yarısından öğleden sonraya kadar olan vakit arasında yeme içme ve sonrasında yağsız beslenme, Hz. İsa’nın çarmıha gerildiği gün yeme içmeden uzak durma tarzında ritüelleri bulunurken Yahudiler 25 saatlik açlıkla nefis terbiyesi sağlamayı amaçlarlar. </a:t>
            </a:r>
            <a:r>
              <a:rPr lang="tr-TR" dirty="0"/>
              <a:t>  </a:t>
            </a:r>
            <a:endParaRPr lang="tr-TR" dirty="0" smtClean="0"/>
          </a:p>
          <a:p>
            <a:pPr algn="just" fontAlgn="base"/>
            <a:endParaRPr lang="tr-TR" dirty="0"/>
          </a:p>
        </p:txBody>
      </p:sp>
    </p:spTree>
    <p:extLst>
      <p:ext uri="{BB962C8B-B14F-4D97-AF65-F5344CB8AC3E}">
        <p14:creationId xmlns:p14="http://schemas.microsoft.com/office/powerpoint/2010/main" val="3258012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Dini </a:t>
            </a:r>
            <a:r>
              <a:rPr lang="tr-TR" dirty="0" smtClean="0"/>
              <a:t>Oruç </a:t>
            </a:r>
            <a:r>
              <a:rPr lang="tr-TR" dirty="0"/>
              <a:t>T</a:t>
            </a:r>
            <a:r>
              <a:rPr lang="tr-TR" dirty="0" smtClean="0"/>
              <a:t>ürleri</a:t>
            </a:r>
            <a:endParaRPr lang="tr-TR" dirty="0"/>
          </a:p>
        </p:txBody>
      </p:sp>
      <p:sp>
        <p:nvSpPr>
          <p:cNvPr id="3" name="İçerik Yer Tutucusu 2"/>
          <p:cNvSpPr>
            <a:spLocks noGrp="1"/>
          </p:cNvSpPr>
          <p:nvPr>
            <p:ph idx="1"/>
          </p:nvPr>
        </p:nvSpPr>
        <p:spPr/>
        <p:txBody>
          <a:bodyPr>
            <a:normAutofit/>
          </a:bodyPr>
          <a:lstStyle/>
          <a:p>
            <a:pPr algn="just"/>
            <a:r>
              <a:rPr lang="tr-TR" dirty="0"/>
              <a:t>Müslümanlar ise ay takvimine göre ramazan ayında bir ay boyunca her gün, gün doğumundan batımına kadar olan sürede coğrafi bölgeye göre değişen sürelerde açlıkla oruç ritüellerini gerçekleştirirler.</a:t>
            </a:r>
          </a:p>
          <a:p>
            <a:pPr algn="just"/>
            <a:endParaRPr lang="tr-TR" dirty="0" smtClean="0"/>
          </a:p>
          <a:p>
            <a:pPr algn="just"/>
            <a:r>
              <a:rPr lang="tr-TR" dirty="0" smtClean="0"/>
              <a:t>Bu </a:t>
            </a:r>
            <a:r>
              <a:rPr lang="tr-TR" dirty="0" smtClean="0"/>
              <a:t>alanda yapılan araştırmaların çoğunu gözlemsel araştırmalar oluşturmaktadır. </a:t>
            </a:r>
          </a:p>
          <a:p>
            <a:pPr algn="just"/>
            <a:endParaRPr lang="tr-TR" dirty="0"/>
          </a:p>
        </p:txBody>
      </p:sp>
    </p:spTree>
    <p:extLst>
      <p:ext uri="{BB962C8B-B14F-4D97-AF65-F5344CB8AC3E}">
        <p14:creationId xmlns:p14="http://schemas.microsoft.com/office/powerpoint/2010/main" val="359564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Dini </a:t>
            </a:r>
            <a:r>
              <a:rPr lang="tr-TR" dirty="0" smtClean="0"/>
              <a:t>Oruç Türleri</a:t>
            </a:r>
            <a:endParaRPr lang="tr-TR" dirty="0"/>
          </a:p>
        </p:txBody>
      </p:sp>
      <p:sp>
        <p:nvSpPr>
          <p:cNvPr id="3" name="İçerik Yer Tutucusu 2"/>
          <p:cNvSpPr>
            <a:spLocks noGrp="1"/>
          </p:cNvSpPr>
          <p:nvPr>
            <p:ph idx="1"/>
          </p:nvPr>
        </p:nvSpPr>
        <p:spPr/>
        <p:txBody>
          <a:bodyPr/>
          <a:lstStyle/>
          <a:p>
            <a:pPr algn="just"/>
            <a:r>
              <a:rPr lang="tr-TR" dirty="0"/>
              <a:t>Sağlıklı kadınları ve erkekleri içeren bir meta-analiz çalışmasının sonucunda anlamlı kilo kaybının yanında düzelmiş şeker, </a:t>
            </a:r>
            <a:r>
              <a:rPr lang="tr-TR" dirty="0" err="1"/>
              <a:t>lipid</a:t>
            </a:r>
            <a:r>
              <a:rPr lang="tr-TR" dirty="0"/>
              <a:t> ve </a:t>
            </a:r>
            <a:r>
              <a:rPr lang="tr-TR" dirty="0" err="1" smtClean="0"/>
              <a:t>inflamatuvar</a:t>
            </a:r>
            <a:r>
              <a:rPr lang="tr-TR" dirty="0" smtClean="0"/>
              <a:t> </a:t>
            </a:r>
            <a:r>
              <a:rPr lang="tr-TR" dirty="0"/>
              <a:t>belirteçleri sağladığı tespit edilmiştir. </a:t>
            </a:r>
          </a:p>
          <a:p>
            <a:pPr algn="just"/>
            <a:endParaRPr lang="tr-TR" dirty="0" smtClean="0"/>
          </a:p>
          <a:p>
            <a:pPr algn="just"/>
            <a:r>
              <a:rPr lang="tr-TR" dirty="0" smtClean="0"/>
              <a:t>Fakat </a:t>
            </a:r>
            <a:r>
              <a:rPr lang="tr-TR" dirty="0"/>
              <a:t>insanın biyolojik saatine zıt bir beslenme şekli olduğu için sürekli istenilen bir ağırlık kaybı müdahalesi olarak düşünülmemektedir.</a:t>
            </a:r>
          </a:p>
          <a:p>
            <a:pPr algn="just"/>
            <a:endParaRPr lang="tr-TR" dirty="0"/>
          </a:p>
        </p:txBody>
      </p:sp>
    </p:spTree>
    <p:extLst>
      <p:ext uri="{BB962C8B-B14F-4D97-AF65-F5344CB8AC3E}">
        <p14:creationId xmlns:p14="http://schemas.microsoft.com/office/powerpoint/2010/main" val="3181055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Memelilerde Aç Kalmaya </a:t>
            </a:r>
            <a:r>
              <a:rPr lang="tr-TR" dirty="0" err="1" smtClean="0"/>
              <a:t>Adaptif</a:t>
            </a:r>
            <a:r>
              <a:rPr lang="tr-TR" dirty="0" smtClean="0"/>
              <a:t> Tepkiler</a:t>
            </a:r>
            <a:endParaRPr lang="tr-TR" dirty="0"/>
          </a:p>
        </p:txBody>
      </p:sp>
      <p:sp>
        <p:nvSpPr>
          <p:cNvPr id="3" name="İçerik Yer Tutucusu 2"/>
          <p:cNvSpPr>
            <a:spLocks noGrp="1"/>
          </p:cNvSpPr>
          <p:nvPr>
            <p:ph sz="half" idx="1"/>
          </p:nvPr>
        </p:nvSpPr>
        <p:spPr>
          <a:xfrm>
            <a:off x="838199" y="1825625"/>
            <a:ext cx="6443949" cy="4351338"/>
          </a:xfrm>
        </p:spPr>
        <p:txBody>
          <a:bodyPr>
            <a:normAutofit lnSpcReduction="10000"/>
          </a:bodyPr>
          <a:lstStyle/>
          <a:p>
            <a:pPr algn="just"/>
            <a:endParaRPr lang="tr-TR" dirty="0" smtClean="0"/>
          </a:p>
          <a:p>
            <a:pPr algn="just"/>
            <a:r>
              <a:rPr lang="tr-TR" dirty="0" smtClean="0"/>
              <a:t>Çoğu </a:t>
            </a:r>
            <a:r>
              <a:rPr lang="tr-TR" dirty="0"/>
              <a:t>memelide karaciğer, glikojen şeklinde depolanan glikozun ana rezervuarı olarak hizmet eder. </a:t>
            </a:r>
          </a:p>
          <a:p>
            <a:pPr algn="just"/>
            <a:r>
              <a:rPr lang="tr-TR" dirty="0" smtClean="0"/>
              <a:t>İnsanlarda</a:t>
            </a:r>
            <a:r>
              <a:rPr lang="tr-TR" dirty="0"/>
              <a:t>, fiziksel aktivite seviyelerine bağlı olarak, 12 ila 24 saatlik açlık, tipik olarak serum </a:t>
            </a:r>
            <a:r>
              <a:rPr lang="tr-TR" dirty="0" err="1"/>
              <a:t>glukozunda</a:t>
            </a:r>
            <a:r>
              <a:rPr lang="tr-TR" dirty="0"/>
              <a:t> %20 veya daha fazla azalma ve </a:t>
            </a:r>
            <a:r>
              <a:rPr lang="tr-TR" dirty="0" err="1"/>
              <a:t>hepatik</a:t>
            </a:r>
            <a:r>
              <a:rPr lang="tr-TR" dirty="0"/>
              <a:t> glikojenin tükenmesi ile birlikte, </a:t>
            </a:r>
            <a:r>
              <a:rPr lang="tr-TR" dirty="0" err="1"/>
              <a:t>hepatik</a:t>
            </a:r>
            <a:r>
              <a:rPr lang="tr-TR" dirty="0"/>
              <a:t> olmayan </a:t>
            </a:r>
            <a:r>
              <a:rPr lang="tr-TR" dirty="0" err="1"/>
              <a:t>glukozun</a:t>
            </a:r>
            <a:r>
              <a:rPr lang="tr-TR" dirty="0"/>
              <a:t> bulunduğu </a:t>
            </a:r>
            <a:r>
              <a:rPr lang="tr-TR" dirty="0" err="1"/>
              <a:t>metabolik</a:t>
            </a:r>
            <a:r>
              <a:rPr lang="tr-TR" dirty="0"/>
              <a:t> moda geçiş ile sonuçlanır, yağdan türetilen keton cisimleri ve serbest yağ asitleri enerji kaynağı olarak kullanılır. </a:t>
            </a:r>
          </a:p>
        </p:txBody>
      </p:sp>
      <p:pic>
        <p:nvPicPr>
          <p:cNvPr id="5" name="İçerik Yer Tutucusu 4" descr="An external file that holds a picture, illustration, etc.&#10;Object name is nihms551820f2.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504819" y="1947523"/>
            <a:ext cx="4131325" cy="4318612"/>
          </a:xfrm>
          <a:prstGeom prst="rect">
            <a:avLst/>
          </a:prstGeom>
          <a:noFill/>
          <a:ln>
            <a:noFill/>
          </a:ln>
        </p:spPr>
      </p:pic>
    </p:spTree>
    <p:extLst>
      <p:ext uri="{BB962C8B-B14F-4D97-AF65-F5344CB8AC3E}">
        <p14:creationId xmlns:p14="http://schemas.microsoft.com/office/powerpoint/2010/main" val="415069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Amaç </a:t>
            </a:r>
            <a:endParaRPr lang="tr-TR" dirty="0"/>
          </a:p>
        </p:txBody>
      </p:sp>
      <p:sp>
        <p:nvSpPr>
          <p:cNvPr id="3" name="İçerik Yer Tutucusu 2"/>
          <p:cNvSpPr>
            <a:spLocks noGrp="1"/>
          </p:cNvSpPr>
          <p:nvPr>
            <p:ph idx="1"/>
          </p:nvPr>
        </p:nvSpPr>
        <p:spPr/>
        <p:txBody>
          <a:bodyPr/>
          <a:lstStyle/>
          <a:p>
            <a:r>
              <a:rPr lang="tr-TR" dirty="0" smtClean="0"/>
              <a:t>Son dönemde popüler olan </a:t>
            </a:r>
            <a:r>
              <a:rPr lang="tr-TR" dirty="0" err="1" smtClean="0"/>
              <a:t>intermittant</a:t>
            </a:r>
            <a:r>
              <a:rPr lang="tr-TR" dirty="0" smtClean="0"/>
              <a:t> fasting hakkında bilgi vermek</a:t>
            </a:r>
            <a:endParaRPr lang="tr-TR" dirty="0"/>
          </a:p>
        </p:txBody>
      </p:sp>
    </p:spTree>
    <p:extLst>
      <p:ext uri="{BB962C8B-B14F-4D97-AF65-F5344CB8AC3E}">
        <p14:creationId xmlns:p14="http://schemas.microsoft.com/office/powerpoint/2010/main" val="3452488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Memelilerde Aç Kalmaya </a:t>
            </a:r>
            <a:r>
              <a:rPr lang="tr-TR" dirty="0" err="1" smtClean="0"/>
              <a:t>Adaptif</a:t>
            </a:r>
            <a:r>
              <a:rPr lang="tr-TR" dirty="0" smtClean="0"/>
              <a:t> Tepkiler</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a:t>Ana organ sistemlerinin aralıklı açlığa </a:t>
            </a:r>
            <a:r>
              <a:rPr lang="tr-TR" dirty="0" err="1"/>
              <a:t>adaptif</a:t>
            </a:r>
            <a:r>
              <a:rPr lang="tr-TR" dirty="0"/>
              <a:t> tepkilerinin aracıları olarak sinir ve endokrin sistemlerin önemli </a:t>
            </a:r>
            <a:r>
              <a:rPr lang="tr-TR" dirty="0" smtClean="0"/>
              <a:t>rolleri vardır. </a:t>
            </a:r>
          </a:p>
          <a:p>
            <a:pPr algn="just"/>
            <a:endParaRPr lang="tr-TR" dirty="0" smtClean="0"/>
          </a:p>
          <a:p>
            <a:pPr algn="just"/>
            <a:r>
              <a:rPr lang="tr-TR" dirty="0" err="1" smtClean="0"/>
              <a:t>IF'ye</a:t>
            </a:r>
            <a:r>
              <a:rPr lang="tr-TR" dirty="0" smtClean="0"/>
              <a:t> </a:t>
            </a:r>
            <a:r>
              <a:rPr lang="tr-TR" dirty="0" err="1"/>
              <a:t>adaptif</a:t>
            </a:r>
            <a:r>
              <a:rPr lang="tr-TR" dirty="0"/>
              <a:t> tepkilerde özellikle önemli olan dört beyin bölgesi, </a:t>
            </a:r>
            <a:r>
              <a:rPr lang="tr-TR" dirty="0" err="1" smtClean="0"/>
              <a:t>hipokampus</a:t>
            </a:r>
            <a:r>
              <a:rPr lang="tr-TR" dirty="0" smtClean="0"/>
              <a:t>, </a:t>
            </a:r>
            <a:r>
              <a:rPr lang="tr-TR" dirty="0" err="1" smtClean="0"/>
              <a:t>striatum</a:t>
            </a:r>
            <a:r>
              <a:rPr lang="tr-TR" dirty="0" smtClean="0"/>
              <a:t>, </a:t>
            </a:r>
            <a:r>
              <a:rPr lang="tr-TR" dirty="0" err="1" smtClean="0"/>
              <a:t>hipotalamus</a:t>
            </a:r>
            <a:r>
              <a:rPr lang="tr-TR" dirty="0" smtClean="0"/>
              <a:t> ve </a:t>
            </a:r>
            <a:r>
              <a:rPr lang="tr-TR" dirty="0"/>
              <a:t>beyin </a:t>
            </a:r>
            <a:r>
              <a:rPr lang="tr-TR" dirty="0" smtClean="0"/>
              <a:t>sapı rol oynar.</a:t>
            </a:r>
          </a:p>
          <a:p>
            <a:pPr algn="just"/>
            <a:endParaRPr lang="tr-TR" dirty="0" smtClean="0"/>
          </a:p>
          <a:p>
            <a:pPr algn="just"/>
            <a:r>
              <a:rPr lang="tr-TR" dirty="0" smtClean="0"/>
              <a:t>IF</a:t>
            </a:r>
            <a:r>
              <a:rPr lang="tr-TR" dirty="0"/>
              <a:t>, bağırsağı, kalbi ve atardamarları </a:t>
            </a:r>
            <a:r>
              <a:rPr lang="tr-TR" dirty="0" err="1"/>
              <a:t>innerve</a:t>
            </a:r>
            <a:r>
              <a:rPr lang="tr-TR" dirty="0"/>
              <a:t> eden </a:t>
            </a:r>
            <a:r>
              <a:rPr lang="tr-TR" dirty="0" err="1"/>
              <a:t>otonomik</a:t>
            </a:r>
            <a:r>
              <a:rPr lang="tr-TR" dirty="0"/>
              <a:t> nöronlardaki parasempatik aktiviteyi </a:t>
            </a:r>
            <a:r>
              <a:rPr lang="tr-TR" dirty="0" smtClean="0"/>
              <a:t>arttırır</a:t>
            </a:r>
            <a:r>
              <a:rPr lang="tr-TR" dirty="0"/>
              <a:t>, bu da bağırsak </a:t>
            </a:r>
            <a:r>
              <a:rPr lang="tr-TR" dirty="0" err="1"/>
              <a:t>motilitesinde</a:t>
            </a:r>
            <a:r>
              <a:rPr lang="tr-TR" dirty="0"/>
              <a:t> iyileşme ve kalp atış hızı ve kan basıncında azalma ile sonuçlanır. </a:t>
            </a:r>
          </a:p>
        </p:txBody>
      </p:sp>
    </p:spTree>
    <p:extLst>
      <p:ext uri="{BB962C8B-B14F-4D97-AF65-F5344CB8AC3E}">
        <p14:creationId xmlns:p14="http://schemas.microsoft.com/office/powerpoint/2010/main" val="3927343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Memelilerde Aç Kalmaya </a:t>
            </a:r>
            <a:r>
              <a:rPr lang="tr-TR" dirty="0" err="1" smtClean="0"/>
              <a:t>Adaptif</a:t>
            </a:r>
            <a:r>
              <a:rPr lang="tr-TR" dirty="0" smtClean="0"/>
              <a:t> Tepkiler</a:t>
            </a:r>
            <a:endParaRPr lang="tr-TR" dirty="0"/>
          </a:p>
        </p:txBody>
      </p:sp>
      <p:sp>
        <p:nvSpPr>
          <p:cNvPr id="3" name="İçerik Yer Tutucusu 2"/>
          <p:cNvSpPr>
            <a:spLocks noGrp="1"/>
          </p:cNvSpPr>
          <p:nvPr>
            <p:ph idx="1"/>
          </p:nvPr>
        </p:nvSpPr>
        <p:spPr/>
        <p:txBody>
          <a:bodyPr/>
          <a:lstStyle/>
          <a:p>
            <a:pPr algn="just"/>
            <a:r>
              <a:rPr lang="tr-TR" dirty="0"/>
              <a:t>Karaciğer hücrelerinden glikojen tüketerek</a:t>
            </a:r>
            <a:r>
              <a:rPr lang="tr-TR" dirty="0" smtClean="0"/>
              <a:t>, </a:t>
            </a:r>
            <a:r>
              <a:rPr lang="tr-TR" dirty="0" err="1"/>
              <a:t>lipoliz</a:t>
            </a:r>
            <a:r>
              <a:rPr lang="tr-TR" dirty="0"/>
              <a:t> ve keton cisimciklerinin oluşumu ile sonuçlanır ve bu da vücut yağında bir azalmaya neden olur. </a:t>
            </a:r>
            <a:endParaRPr lang="tr-TR" dirty="0" smtClean="0"/>
          </a:p>
          <a:p>
            <a:pPr algn="just"/>
            <a:endParaRPr lang="tr-TR" dirty="0"/>
          </a:p>
          <a:p>
            <a:pPr algn="just"/>
            <a:r>
              <a:rPr lang="tr-TR" dirty="0" smtClean="0"/>
              <a:t>IF</a:t>
            </a:r>
            <a:r>
              <a:rPr lang="tr-TR" dirty="0"/>
              <a:t>, kas ve karaciğer hücrelerinin insülin duyarlılığını arttırır ve IGF-1 üretimini azaltır. </a:t>
            </a:r>
            <a:r>
              <a:rPr lang="tr-TR" dirty="0" err="1"/>
              <a:t>IF'ye</a:t>
            </a:r>
            <a:r>
              <a:rPr lang="tr-TR" dirty="0"/>
              <a:t> yanıt olarak vücutta ve beyinde </a:t>
            </a:r>
            <a:r>
              <a:rPr lang="tr-TR" dirty="0" err="1"/>
              <a:t>oksidatif</a:t>
            </a:r>
            <a:r>
              <a:rPr lang="tr-TR" dirty="0"/>
              <a:t> stres ve </a:t>
            </a:r>
            <a:r>
              <a:rPr lang="tr-TR" dirty="0" err="1" smtClean="0"/>
              <a:t>inflamasyon</a:t>
            </a:r>
            <a:r>
              <a:rPr lang="tr-TR" dirty="0" smtClean="0"/>
              <a:t> </a:t>
            </a:r>
            <a:r>
              <a:rPr lang="tr-TR" dirty="0"/>
              <a:t>seviyeleri azalır. </a:t>
            </a:r>
          </a:p>
        </p:txBody>
      </p:sp>
    </p:spTree>
    <p:extLst>
      <p:ext uri="{BB962C8B-B14F-4D97-AF65-F5344CB8AC3E}">
        <p14:creationId xmlns:p14="http://schemas.microsoft.com/office/powerpoint/2010/main" val="256417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IFİle</a:t>
            </a:r>
            <a:r>
              <a:rPr lang="tr-TR" dirty="0" smtClean="0"/>
              <a:t> </a:t>
            </a:r>
            <a:r>
              <a:rPr lang="tr-TR" dirty="0" smtClean="0"/>
              <a:t>Sağlık Arasındaki Bağlantıyı Sağlayan Mekanizma</a:t>
            </a:r>
            <a:endParaRPr lang="tr-TR" dirty="0"/>
          </a:p>
        </p:txBody>
      </p:sp>
      <p:pic>
        <p:nvPicPr>
          <p:cNvPr id="7" name="İçerik Yer Tutucusu 6" descr="Fig. 1."/>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39828" y="1964585"/>
            <a:ext cx="5006248" cy="3358085"/>
          </a:xfrm>
          <a:prstGeom prst="rect">
            <a:avLst/>
          </a:prstGeom>
          <a:noFill/>
          <a:ln>
            <a:noFill/>
          </a:ln>
        </p:spPr>
      </p:pic>
      <p:sp>
        <p:nvSpPr>
          <p:cNvPr id="6" name="İçerik Yer Tutucusu 5"/>
          <p:cNvSpPr>
            <a:spLocks noGrp="1"/>
          </p:cNvSpPr>
          <p:nvPr>
            <p:ph sz="half" idx="2"/>
          </p:nvPr>
        </p:nvSpPr>
        <p:spPr>
          <a:xfrm>
            <a:off x="5872626" y="2285999"/>
            <a:ext cx="5779546" cy="5032375"/>
          </a:xfrm>
        </p:spPr>
        <p:txBody>
          <a:bodyPr>
            <a:normAutofit/>
          </a:bodyPr>
          <a:lstStyle/>
          <a:p>
            <a:pPr algn="just"/>
            <a:r>
              <a:rPr lang="tr-TR" dirty="0"/>
              <a:t>Açlık sürecinde artan plazma serbest yağ asitleri </a:t>
            </a:r>
            <a:r>
              <a:rPr lang="tr-TR" dirty="0" err="1"/>
              <a:t>oksidasyon</a:t>
            </a:r>
            <a:r>
              <a:rPr lang="tr-TR" dirty="0"/>
              <a:t> için önemli </a:t>
            </a:r>
            <a:r>
              <a:rPr lang="tr-TR" dirty="0" err="1"/>
              <a:t>substratlar</a:t>
            </a:r>
            <a:r>
              <a:rPr lang="tr-TR" dirty="0"/>
              <a:t> olarak görev yaparlar. </a:t>
            </a:r>
            <a:endParaRPr lang="tr-TR" dirty="0" smtClean="0"/>
          </a:p>
          <a:p>
            <a:pPr algn="just"/>
            <a:r>
              <a:rPr lang="tr-TR" dirty="0" smtClean="0"/>
              <a:t>Kandaki </a:t>
            </a:r>
            <a:r>
              <a:rPr lang="tr-TR" dirty="0" err="1"/>
              <a:t>glukozun</a:t>
            </a:r>
            <a:r>
              <a:rPr lang="tr-TR" dirty="0"/>
              <a:t> </a:t>
            </a:r>
            <a:r>
              <a:rPr lang="tr-TR" dirty="0" err="1"/>
              <a:t>splankniklerden</a:t>
            </a:r>
            <a:r>
              <a:rPr lang="tr-TR" dirty="0"/>
              <a:t> alımı son öğünden sonra azalmaya başlar ki bu da insülin seviyesinde azalma ve sempatik sistemde aktifleşme ile sonuçlanır. </a:t>
            </a:r>
            <a:endParaRPr lang="tr-TR" dirty="0" smtClean="0"/>
          </a:p>
          <a:p>
            <a:pPr algn="just"/>
            <a:r>
              <a:rPr lang="tr-TR" dirty="0" smtClean="0"/>
              <a:t>Artan </a:t>
            </a:r>
            <a:r>
              <a:rPr lang="tr-TR" dirty="0"/>
              <a:t>GH seviyesi yağ dokusunda depolanan </a:t>
            </a:r>
            <a:r>
              <a:rPr lang="tr-TR" dirty="0" err="1"/>
              <a:t>TG’lerin</a:t>
            </a:r>
            <a:r>
              <a:rPr lang="tr-TR" dirty="0"/>
              <a:t> </a:t>
            </a:r>
            <a:r>
              <a:rPr lang="tr-TR" dirty="0" err="1"/>
              <a:t>lipolizine</a:t>
            </a:r>
            <a:r>
              <a:rPr lang="tr-TR" dirty="0"/>
              <a:t> ve kandaki FFA ‘</a:t>
            </a:r>
            <a:r>
              <a:rPr lang="tr-TR" dirty="0" err="1"/>
              <a:t>lerinin</a:t>
            </a:r>
            <a:r>
              <a:rPr lang="tr-TR" dirty="0"/>
              <a:t> artışına sebep olmaktadır.</a:t>
            </a:r>
          </a:p>
        </p:txBody>
      </p:sp>
      <p:sp>
        <p:nvSpPr>
          <p:cNvPr id="8" name="Dikdörtgen 7"/>
          <p:cNvSpPr/>
          <p:nvPr/>
        </p:nvSpPr>
        <p:spPr>
          <a:xfrm>
            <a:off x="381919" y="5757902"/>
            <a:ext cx="6096000" cy="553998"/>
          </a:xfrm>
          <a:prstGeom prst="rect">
            <a:avLst/>
          </a:prstGeom>
        </p:spPr>
        <p:txBody>
          <a:bodyPr>
            <a:spAutoFit/>
          </a:bodyPr>
          <a:lstStyle/>
          <a:p>
            <a:r>
              <a:rPr lang="tr-TR" sz="1000" dirty="0" err="1" smtClean="0">
                <a:effectLst/>
                <a:latin typeface="Calibri Light" panose="020F0302020204030204" pitchFamily="34" charset="0"/>
                <a:ea typeface="Calibri" panose="020F0502020204030204" pitchFamily="34" charset="0"/>
              </a:rPr>
              <a:t>Højlund</a:t>
            </a:r>
            <a:r>
              <a:rPr lang="tr-TR" sz="1000" dirty="0" smtClean="0">
                <a:effectLst/>
                <a:latin typeface="Calibri Light" panose="020F0302020204030204" pitchFamily="34" charset="0"/>
                <a:ea typeface="Calibri" panose="020F0502020204030204" pitchFamily="34" charset="0"/>
              </a:rPr>
              <a:t> K, </a:t>
            </a:r>
            <a:r>
              <a:rPr lang="tr-TR" sz="1000" dirty="0" err="1" smtClean="0">
                <a:effectLst/>
                <a:latin typeface="Calibri Light" panose="020F0302020204030204" pitchFamily="34" charset="0"/>
                <a:ea typeface="Calibri" panose="020F0502020204030204" pitchFamily="34" charset="0"/>
              </a:rPr>
              <a:t>Wildner-Christensen</a:t>
            </a:r>
            <a:r>
              <a:rPr lang="tr-TR" sz="1000" dirty="0" smtClean="0">
                <a:effectLst/>
                <a:latin typeface="Calibri Light" panose="020F0302020204030204" pitchFamily="34" charset="0"/>
                <a:ea typeface="Calibri" panose="020F0502020204030204" pitchFamily="34" charset="0"/>
              </a:rPr>
              <a:t> M, </a:t>
            </a:r>
            <a:r>
              <a:rPr lang="tr-TR" sz="1000" dirty="0" err="1" smtClean="0">
                <a:effectLst/>
                <a:latin typeface="Calibri Light" panose="020F0302020204030204" pitchFamily="34" charset="0"/>
                <a:ea typeface="Calibri" panose="020F0502020204030204" pitchFamily="34" charset="0"/>
              </a:rPr>
              <a:t>Eshøj</a:t>
            </a:r>
            <a:r>
              <a:rPr lang="tr-TR" sz="1000" dirty="0" smtClean="0">
                <a:effectLst/>
                <a:latin typeface="Calibri Light" panose="020F0302020204030204" pitchFamily="34" charset="0"/>
                <a:ea typeface="Calibri" panose="020F0502020204030204" pitchFamily="34" charset="0"/>
              </a:rPr>
              <a:t> O, </a:t>
            </a:r>
            <a:r>
              <a:rPr lang="tr-TR" sz="1000" dirty="0" err="1" smtClean="0">
                <a:effectLst/>
                <a:latin typeface="Calibri Light" panose="020F0302020204030204" pitchFamily="34" charset="0"/>
                <a:ea typeface="Calibri" panose="020F0502020204030204" pitchFamily="34" charset="0"/>
              </a:rPr>
              <a:t>Skjærbæk</a:t>
            </a:r>
            <a:r>
              <a:rPr lang="tr-TR" sz="1000" dirty="0" smtClean="0">
                <a:effectLst/>
                <a:latin typeface="Calibri Light" panose="020F0302020204030204" pitchFamily="34" charset="0"/>
                <a:ea typeface="Calibri" panose="020F0502020204030204" pitchFamily="34" charset="0"/>
              </a:rPr>
              <a:t> C, </a:t>
            </a:r>
            <a:r>
              <a:rPr lang="tr-TR" sz="1000" dirty="0" err="1" smtClean="0">
                <a:effectLst/>
                <a:latin typeface="Calibri Light" panose="020F0302020204030204" pitchFamily="34" charset="0"/>
                <a:ea typeface="Calibri" panose="020F0502020204030204" pitchFamily="34" charset="0"/>
              </a:rPr>
              <a:t>Holst</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JJ,Koldkjær</a:t>
            </a:r>
            <a:r>
              <a:rPr lang="tr-TR" sz="1000" dirty="0" smtClean="0">
                <a:effectLst/>
                <a:latin typeface="Calibri Light" panose="020F0302020204030204" pitchFamily="34" charset="0"/>
                <a:ea typeface="Calibri" panose="020F0502020204030204" pitchFamily="34" charset="0"/>
              </a:rPr>
              <a:t> O, </a:t>
            </a:r>
            <a:r>
              <a:rPr lang="tr-TR" sz="1000" dirty="0" err="1" smtClean="0">
                <a:effectLst/>
                <a:latin typeface="Calibri Light" panose="020F0302020204030204" pitchFamily="34" charset="0"/>
                <a:ea typeface="Calibri" panose="020F0502020204030204" pitchFamily="34" charset="0"/>
              </a:rPr>
              <a:t>Møller</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Jensen</a:t>
            </a:r>
            <a:r>
              <a:rPr lang="tr-TR" sz="1000" dirty="0" smtClean="0">
                <a:effectLst/>
                <a:latin typeface="Calibri Light" panose="020F0302020204030204" pitchFamily="34" charset="0"/>
                <a:ea typeface="Calibri" panose="020F0502020204030204" pitchFamily="34" charset="0"/>
              </a:rPr>
              <a:t> D, </a:t>
            </a:r>
            <a:r>
              <a:rPr lang="tr-TR" sz="1000" dirty="0" err="1" smtClean="0">
                <a:effectLst/>
                <a:latin typeface="Calibri Light" panose="020F0302020204030204" pitchFamily="34" charset="0"/>
                <a:ea typeface="Calibri" panose="020F0502020204030204" pitchFamily="34" charset="0"/>
              </a:rPr>
              <a:t>Beck-Nielsen</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H.Reference</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intervals</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forglucose</a:t>
            </a:r>
            <a:r>
              <a:rPr lang="tr-TR" sz="1000" dirty="0" smtClean="0">
                <a:effectLst/>
                <a:latin typeface="Calibri Light" panose="020F0302020204030204" pitchFamily="34" charset="0"/>
                <a:ea typeface="Calibri" panose="020F0502020204030204" pitchFamily="34" charset="0"/>
              </a:rPr>
              <a:t>, beta-</a:t>
            </a:r>
            <a:r>
              <a:rPr lang="tr-TR" sz="1000" dirty="0" err="1" smtClean="0">
                <a:effectLst/>
                <a:latin typeface="Calibri Light" panose="020F0302020204030204" pitchFamily="34" charset="0"/>
                <a:ea typeface="Calibri" panose="020F0502020204030204" pitchFamily="34" charset="0"/>
              </a:rPr>
              <a:t>cell</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polypeptides</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and</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counterregulatory</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factors</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duringprolonged</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fasting.Am</a:t>
            </a:r>
            <a:r>
              <a:rPr lang="tr-TR" sz="1000" dirty="0" smtClean="0">
                <a:effectLst/>
                <a:latin typeface="Calibri Light" panose="020F0302020204030204" pitchFamily="34" charset="0"/>
                <a:ea typeface="Calibri" panose="020F0502020204030204" pitchFamily="34" charset="0"/>
              </a:rPr>
              <a:t> J </a:t>
            </a:r>
            <a:r>
              <a:rPr lang="tr-TR" sz="1000" dirty="0" err="1" smtClean="0">
                <a:effectLst/>
                <a:latin typeface="Calibri Light" panose="020F0302020204030204" pitchFamily="34" charset="0"/>
                <a:ea typeface="Calibri" panose="020F0502020204030204" pitchFamily="34" charset="0"/>
              </a:rPr>
              <a:t>Physiol</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Endocrinol</a:t>
            </a:r>
            <a:r>
              <a:rPr lang="tr-TR" sz="1000" dirty="0" smtClean="0">
                <a:effectLst/>
                <a:latin typeface="Calibri Light" panose="020F0302020204030204" pitchFamily="34" charset="0"/>
                <a:ea typeface="Calibri" panose="020F0502020204030204" pitchFamily="34" charset="0"/>
              </a:rPr>
              <a:t> Metab280: E50–E58, 2001</a:t>
            </a:r>
            <a:endParaRPr lang="tr-TR" sz="1000" dirty="0"/>
          </a:p>
        </p:txBody>
      </p:sp>
    </p:spTree>
    <p:extLst>
      <p:ext uri="{BB962C8B-B14F-4D97-AF65-F5344CB8AC3E}">
        <p14:creationId xmlns:p14="http://schemas.microsoft.com/office/powerpoint/2010/main" val="694165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fontScale="90000"/>
          </a:bodyPr>
          <a:lstStyle/>
          <a:p>
            <a:r>
              <a:rPr lang="tr-TR" dirty="0" err="1" smtClean="0"/>
              <a:t>IFİle</a:t>
            </a:r>
            <a:r>
              <a:rPr lang="tr-TR" dirty="0" smtClean="0"/>
              <a:t> </a:t>
            </a:r>
            <a:r>
              <a:rPr lang="tr-TR" dirty="0" smtClean="0"/>
              <a:t>Sağlık Arasındaki Bağlantıyı Sağlayan Mekanizma</a:t>
            </a:r>
            <a:endParaRPr lang="tr-TR" dirty="0"/>
          </a:p>
        </p:txBody>
      </p:sp>
      <p:sp>
        <p:nvSpPr>
          <p:cNvPr id="6" name="İçerik Yer Tutucusu 5"/>
          <p:cNvSpPr>
            <a:spLocks noGrp="1"/>
          </p:cNvSpPr>
          <p:nvPr>
            <p:ph sz="half" idx="1"/>
          </p:nvPr>
        </p:nvSpPr>
        <p:spPr/>
        <p:txBody>
          <a:bodyPr>
            <a:normAutofit lnSpcReduction="10000"/>
          </a:bodyPr>
          <a:lstStyle/>
          <a:p>
            <a:pPr algn="just"/>
            <a:r>
              <a:rPr lang="tr-TR" dirty="0" smtClean="0"/>
              <a:t>İnsülin seviyesindeki düşme açlık sırasında </a:t>
            </a:r>
            <a:r>
              <a:rPr lang="tr-TR" dirty="0" err="1" smtClean="0"/>
              <a:t>lipoizin</a:t>
            </a:r>
            <a:r>
              <a:rPr lang="tr-TR" dirty="0" smtClean="0"/>
              <a:t> artması ile ilişkilidir. </a:t>
            </a:r>
          </a:p>
          <a:p>
            <a:pPr algn="just"/>
            <a:endParaRPr lang="tr-TR" dirty="0" smtClean="0"/>
          </a:p>
          <a:p>
            <a:pPr algn="just"/>
            <a:endParaRPr lang="tr-TR" dirty="0" smtClean="0"/>
          </a:p>
          <a:p>
            <a:pPr algn="just"/>
            <a:r>
              <a:rPr lang="tr-TR" dirty="0" smtClean="0"/>
              <a:t>Açlık süresi uzadıkça </a:t>
            </a:r>
            <a:r>
              <a:rPr lang="tr-TR" dirty="0" err="1" smtClean="0"/>
              <a:t>lipolizin</a:t>
            </a:r>
            <a:r>
              <a:rPr lang="tr-TR" dirty="0" smtClean="0"/>
              <a:t> insülin duyarlılığı azalmakta ve yağ yakımı daha da artmaktadır. </a:t>
            </a:r>
          </a:p>
          <a:p>
            <a:pPr algn="just"/>
            <a:endParaRPr lang="tr-TR" dirty="0" smtClean="0"/>
          </a:p>
          <a:p>
            <a:pPr algn="just"/>
            <a:endParaRPr lang="tr-TR" dirty="0"/>
          </a:p>
        </p:txBody>
      </p:sp>
      <p:pic>
        <p:nvPicPr>
          <p:cNvPr id="7" name="Resim 6" descr="İçinde resim, çizim vb. bulunan harici bir dosya. Nesne adı nihms831290f1.jpg'dir."/>
          <p:cNvPicPr/>
          <p:nvPr/>
        </p:nvPicPr>
        <p:blipFill>
          <a:blip r:embed="rId3">
            <a:extLst>
              <a:ext uri="{28A0092B-C50C-407E-A947-70E740481C1C}">
                <a14:useLocalDpi xmlns:a14="http://schemas.microsoft.com/office/drawing/2010/main" val="0"/>
              </a:ext>
            </a:extLst>
          </a:blip>
          <a:srcRect/>
          <a:stretch>
            <a:fillRect/>
          </a:stretch>
        </p:blipFill>
        <p:spPr bwMode="auto">
          <a:xfrm>
            <a:off x="6338412" y="2441985"/>
            <a:ext cx="5015388" cy="3734977"/>
          </a:xfrm>
          <a:prstGeom prst="rect">
            <a:avLst/>
          </a:prstGeom>
          <a:noFill/>
          <a:ln>
            <a:noFill/>
          </a:ln>
        </p:spPr>
      </p:pic>
    </p:spTree>
    <p:extLst>
      <p:ext uri="{BB962C8B-B14F-4D97-AF65-F5344CB8AC3E}">
        <p14:creationId xmlns:p14="http://schemas.microsoft.com/office/powerpoint/2010/main" val="4012162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IF</a:t>
            </a:r>
            <a:r>
              <a:rPr lang="tr-TR" dirty="0" smtClean="0"/>
              <a:t> </a:t>
            </a:r>
            <a:r>
              <a:rPr lang="tr-TR" dirty="0" smtClean="0"/>
              <a:t>İle Sağlık Arasındaki Bağlantıyı Sağlayan Mekanizma</a:t>
            </a:r>
            <a:endParaRPr lang="tr-TR" dirty="0"/>
          </a:p>
        </p:txBody>
      </p:sp>
      <p:sp>
        <p:nvSpPr>
          <p:cNvPr id="3" name="İçerik Yer Tutucusu 2"/>
          <p:cNvSpPr>
            <a:spLocks noGrp="1"/>
          </p:cNvSpPr>
          <p:nvPr>
            <p:ph idx="1"/>
          </p:nvPr>
        </p:nvSpPr>
        <p:spPr/>
        <p:txBody>
          <a:bodyPr/>
          <a:lstStyle/>
          <a:p>
            <a:pPr algn="just"/>
            <a:r>
              <a:rPr lang="tr-TR" dirty="0"/>
              <a:t>Açlık süresinde artan </a:t>
            </a:r>
            <a:r>
              <a:rPr lang="tr-TR" dirty="0" err="1" smtClean="0"/>
              <a:t>kortikosteronlar</a:t>
            </a:r>
            <a:r>
              <a:rPr lang="tr-TR" dirty="0" smtClean="0"/>
              <a:t> </a:t>
            </a:r>
            <a:r>
              <a:rPr lang="tr-TR" dirty="0"/>
              <a:t>kronik artışın aksine </a:t>
            </a:r>
            <a:r>
              <a:rPr lang="tr-TR" dirty="0" smtClean="0"/>
              <a:t>vücut </a:t>
            </a:r>
            <a:r>
              <a:rPr lang="tr-TR" dirty="0"/>
              <a:t>üzerinde daha çok olumlu etkiler göstermektedir. </a:t>
            </a:r>
            <a:endParaRPr lang="tr-TR" dirty="0" smtClean="0"/>
          </a:p>
          <a:p>
            <a:pPr algn="just"/>
            <a:endParaRPr lang="tr-TR" dirty="0"/>
          </a:p>
          <a:p>
            <a:pPr algn="just"/>
            <a:r>
              <a:rPr lang="tr-TR" dirty="0" smtClean="0"/>
              <a:t>Öte </a:t>
            </a:r>
            <a:r>
              <a:rPr lang="tr-TR" dirty="0"/>
              <a:t>yandan IF, </a:t>
            </a:r>
            <a:r>
              <a:rPr lang="tr-TR" dirty="0" err="1"/>
              <a:t>sinaptik</a:t>
            </a:r>
            <a:r>
              <a:rPr lang="tr-TR" dirty="0"/>
              <a:t> </a:t>
            </a:r>
            <a:r>
              <a:rPr lang="tr-TR" dirty="0" err="1"/>
              <a:t>plastisiteyi</a:t>
            </a:r>
            <a:r>
              <a:rPr lang="tr-TR" dirty="0"/>
              <a:t> ve </a:t>
            </a:r>
            <a:r>
              <a:rPr lang="tr-TR" dirty="0" err="1"/>
              <a:t>nöronal</a:t>
            </a:r>
            <a:r>
              <a:rPr lang="tr-TR" dirty="0"/>
              <a:t> stres direncini artırması beklenen </a:t>
            </a:r>
            <a:r>
              <a:rPr lang="tr-TR" dirty="0" err="1"/>
              <a:t>mineralokortikosteroid</a:t>
            </a:r>
            <a:r>
              <a:rPr lang="tr-TR" dirty="0"/>
              <a:t> reseptörleri sürdürürken </a:t>
            </a:r>
            <a:r>
              <a:rPr lang="tr-TR" dirty="0" err="1"/>
              <a:t>glukokortikosteroid</a:t>
            </a:r>
            <a:r>
              <a:rPr lang="tr-TR" dirty="0"/>
              <a:t> reseptör ifadesini azaltır.</a:t>
            </a:r>
          </a:p>
          <a:p>
            <a:pPr algn="just"/>
            <a:endParaRPr lang="tr-TR" dirty="0"/>
          </a:p>
        </p:txBody>
      </p:sp>
    </p:spTree>
    <p:extLst>
      <p:ext uri="{BB962C8B-B14F-4D97-AF65-F5344CB8AC3E}">
        <p14:creationId xmlns:p14="http://schemas.microsoft.com/office/powerpoint/2010/main" val="1573785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fontScale="90000"/>
          </a:bodyPr>
          <a:lstStyle/>
          <a:p>
            <a:r>
              <a:rPr lang="tr-TR" dirty="0" smtClean="0"/>
              <a:t>IF İle </a:t>
            </a:r>
            <a:r>
              <a:rPr lang="tr-TR" dirty="0" smtClean="0"/>
              <a:t>Sağlık Arasındaki Bağlantıyı Sağlayan Mekanizma</a:t>
            </a:r>
            <a:endParaRPr lang="tr-TR" dirty="0"/>
          </a:p>
        </p:txBody>
      </p:sp>
      <p:sp>
        <p:nvSpPr>
          <p:cNvPr id="6" name="İçerik Yer Tutucusu 5"/>
          <p:cNvSpPr>
            <a:spLocks noGrp="1"/>
          </p:cNvSpPr>
          <p:nvPr>
            <p:ph idx="1"/>
          </p:nvPr>
        </p:nvSpPr>
        <p:spPr/>
        <p:txBody>
          <a:bodyPr>
            <a:normAutofit fontScale="92500" lnSpcReduction="10000"/>
          </a:bodyPr>
          <a:lstStyle/>
          <a:p>
            <a:pPr algn="just"/>
            <a:r>
              <a:rPr lang="tr-TR" dirty="0" err="1" smtClean="0"/>
              <a:t>Sex</a:t>
            </a:r>
            <a:r>
              <a:rPr lang="tr-TR" dirty="0" smtClean="0"/>
              <a:t> </a:t>
            </a:r>
            <a:r>
              <a:rPr lang="tr-TR" dirty="0"/>
              <a:t>hormonlarının açlık durumunda </a:t>
            </a:r>
            <a:r>
              <a:rPr lang="tr-TR" dirty="0" err="1"/>
              <a:t>lipolitik</a:t>
            </a:r>
            <a:r>
              <a:rPr lang="tr-TR" dirty="0"/>
              <a:t> etkilerinin katkısı büyüktür</a:t>
            </a:r>
            <a:r>
              <a:rPr lang="tr-TR" dirty="0" smtClean="0"/>
              <a:t>. Bundandır ki açlık </a:t>
            </a:r>
            <a:r>
              <a:rPr lang="tr-TR" dirty="0"/>
              <a:t>durumunda kadınların </a:t>
            </a:r>
            <a:r>
              <a:rPr lang="tr-TR" dirty="0" err="1"/>
              <a:t>lipolitik</a:t>
            </a:r>
            <a:r>
              <a:rPr lang="tr-TR" dirty="0"/>
              <a:t> aktivitesi erkeklere göre daha fazla </a:t>
            </a:r>
            <a:r>
              <a:rPr lang="tr-TR" dirty="0" smtClean="0"/>
              <a:t>olmaktadır.</a:t>
            </a:r>
          </a:p>
          <a:p>
            <a:pPr algn="just"/>
            <a:endParaRPr lang="tr-TR" dirty="0" smtClean="0"/>
          </a:p>
          <a:p>
            <a:pPr algn="just"/>
            <a:r>
              <a:rPr lang="tr-TR" dirty="0" smtClean="0"/>
              <a:t>Açlık </a:t>
            </a:r>
            <a:r>
              <a:rPr lang="tr-TR" dirty="0"/>
              <a:t>sırasında artan GH </a:t>
            </a:r>
            <a:r>
              <a:rPr lang="tr-TR" dirty="0" smtClean="0"/>
              <a:t>etkisi de </a:t>
            </a:r>
            <a:r>
              <a:rPr lang="tr-TR" dirty="0" err="1"/>
              <a:t>lipoliz</a:t>
            </a:r>
            <a:r>
              <a:rPr lang="tr-TR" dirty="0"/>
              <a:t> üzerinde çok etkilidir.</a:t>
            </a:r>
            <a:r>
              <a:rPr lang="tr-TR" dirty="0" smtClean="0"/>
              <a:t> </a:t>
            </a:r>
            <a:endParaRPr lang="tr-TR" dirty="0" smtClean="0"/>
          </a:p>
          <a:p>
            <a:pPr algn="just"/>
            <a:endParaRPr lang="tr-TR" dirty="0"/>
          </a:p>
          <a:p>
            <a:pPr algn="just"/>
            <a:r>
              <a:rPr lang="tr-TR" dirty="0" smtClean="0"/>
              <a:t>Yapılan </a:t>
            </a:r>
            <a:r>
              <a:rPr lang="tr-TR" dirty="0" smtClean="0"/>
              <a:t>bir çalışmada açlıkta </a:t>
            </a:r>
            <a:r>
              <a:rPr lang="tr-TR" dirty="0"/>
              <a:t>36 saat boyunca GH reseptörlerinin blokajı FA </a:t>
            </a:r>
            <a:r>
              <a:rPr lang="tr-TR" dirty="0" err="1"/>
              <a:t>mobilizasyonunu</a:t>
            </a:r>
            <a:r>
              <a:rPr lang="tr-TR" dirty="0"/>
              <a:t> </a:t>
            </a:r>
            <a:r>
              <a:rPr lang="tr-TR" dirty="0" smtClean="0"/>
              <a:t>ve </a:t>
            </a:r>
            <a:r>
              <a:rPr lang="tr-TR" dirty="0" err="1"/>
              <a:t>oksidasyonunu</a:t>
            </a:r>
            <a:r>
              <a:rPr lang="tr-TR" dirty="0"/>
              <a:t> baskılamıştır</a:t>
            </a:r>
            <a:r>
              <a:rPr lang="tr-TR" dirty="0" smtClean="0"/>
              <a:t>.*</a:t>
            </a:r>
            <a:endParaRPr lang="tr-TR" dirty="0"/>
          </a:p>
          <a:p>
            <a:pPr algn="just"/>
            <a:endParaRPr lang="tr-TR" dirty="0"/>
          </a:p>
        </p:txBody>
      </p:sp>
      <p:sp>
        <p:nvSpPr>
          <p:cNvPr id="7" name="Dikdörtgen 6"/>
          <p:cNvSpPr/>
          <p:nvPr/>
        </p:nvSpPr>
        <p:spPr>
          <a:xfrm>
            <a:off x="5868317" y="6176963"/>
            <a:ext cx="6096000" cy="553998"/>
          </a:xfrm>
          <a:prstGeom prst="rect">
            <a:avLst/>
          </a:prstGeom>
        </p:spPr>
        <p:txBody>
          <a:bodyPr>
            <a:spAutoFit/>
          </a:bodyPr>
          <a:lstStyle/>
          <a:p>
            <a:r>
              <a:rPr lang="tr-TR" sz="1000" dirty="0" smtClean="0">
                <a:effectLst/>
                <a:latin typeface="Calibri Light" panose="020F0302020204030204" pitchFamily="34" charset="0"/>
                <a:ea typeface="Calibri" panose="020F0502020204030204" pitchFamily="34" charset="0"/>
              </a:rPr>
              <a:t>*</a:t>
            </a:r>
            <a:r>
              <a:rPr lang="tr-TR" sz="1000" dirty="0" err="1" smtClean="0">
                <a:effectLst/>
                <a:latin typeface="Calibri Light" panose="020F0302020204030204" pitchFamily="34" charset="0"/>
                <a:ea typeface="Calibri" panose="020F0502020204030204" pitchFamily="34" charset="0"/>
              </a:rPr>
              <a:t>Ho</a:t>
            </a:r>
            <a:r>
              <a:rPr lang="tr-TR" sz="1000" dirty="0" smtClean="0">
                <a:effectLst/>
                <a:latin typeface="Calibri Light" panose="020F0302020204030204" pitchFamily="34" charset="0"/>
                <a:ea typeface="Calibri" panose="020F0502020204030204" pitchFamily="34" charset="0"/>
              </a:rPr>
              <a:t> KY, </a:t>
            </a:r>
            <a:r>
              <a:rPr lang="tr-TR" sz="1000" dirty="0" err="1" smtClean="0">
                <a:effectLst/>
                <a:latin typeface="Calibri Light" panose="020F0302020204030204" pitchFamily="34" charset="0"/>
                <a:ea typeface="Calibri" panose="020F0502020204030204" pitchFamily="34" charset="0"/>
              </a:rPr>
              <a:t>Veldhuis</a:t>
            </a:r>
            <a:r>
              <a:rPr lang="tr-TR" sz="1000" dirty="0" smtClean="0">
                <a:effectLst/>
                <a:latin typeface="Calibri Light" panose="020F0302020204030204" pitchFamily="34" charset="0"/>
                <a:ea typeface="Calibri" panose="020F0502020204030204" pitchFamily="34" charset="0"/>
              </a:rPr>
              <a:t> JD, Johnson ML, </a:t>
            </a:r>
            <a:r>
              <a:rPr lang="tr-TR" sz="1000" dirty="0" err="1" smtClean="0">
                <a:effectLst/>
                <a:latin typeface="Calibri Light" panose="020F0302020204030204" pitchFamily="34" charset="0"/>
                <a:ea typeface="Calibri" panose="020F0502020204030204" pitchFamily="34" charset="0"/>
              </a:rPr>
              <a:t>Furlanetto</a:t>
            </a:r>
            <a:r>
              <a:rPr lang="tr-TR" sz="1000" dirty="0" smtClean="0">
                <a:effectLst/>
                <a:latin typeface="Calibri Light" panose="020F0302020204030204" pitchFamily="34" charset="0"/>
                <a:ea typeface="Calibri" panose="020F0502020204030204" pitchFamily="34" charset="0"/>
              </a:rPr>
              <a:t> R, </a:t>
            </a:r>
            <a:r>
              <a:rPr lang="tr-TR" sz="1000" dirty="0" err="1" smtClean="0">
                <a:effectLst/>
                <a:latin typeface="Calibri Light" panose="020F0302020204030204" pitchFamily="34" charset="0"/>
                <a:ea typeface="Calibri" panose="020F0502020204030204" pitchFamily="34" charset="0"/>
              </a:rPr>
              <a:t>Evans</a:t>
            </a:r>
            <a:r>
              <a:rPr lang="tr-TR" sz="1000" dirty="0" smtClean="0">
                <a:effectLst/>
                <a:latin typeface="Calibri Light" panose="020F0302020204030204" pitchFamily="34" charset="0"/>
                <a:ea typeface="Calibri" panose="020F0502020204030204" pitchFamily="34" charset="0"/>
              </a:rPr>
              <a:t> WS, </a:t>
            </a:r>
            <a:r>
              <a:rPr lang="tr-TR" sz="1000" dirty="0" err="1" smtClean="0">
                <a:effectLst/>
                <a:latin typeface="Calibri Light" panose="020F0302020204030204" pitchFamily="34" charset="0"/>
                <a:ea typeface="Calibri" panose="020F0502020204030204" pitchFamily="34" charset="0"/>
              </a:rPr>
              <a:t>AlbertiKG</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Thorner</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MO.Fasting</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enhances</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growth</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hormone</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secretion</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andamplifies</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the</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complex</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rhythms</a:t>
            </a:r>
            <a:r>
              <a:rPr lang="tr-TR" sz="1000" dirty="0" smtClean="0">
                <a:effectLst/>
                <a:latin typeface="Calibri Light" panose="020F0302020204030204" pitchFamily="34" charset="0"/>
                <a:ea typeface="Calibri" panose="020F0502020204030204" pitchFamily="34" charset="0"/>
              </a:rPr>
              <a:t> of </a:t>
            </a:r>
            <a:r>
              <a:rPr lang="tr-TR" sz="1000" dirty="0" err="1" smtClean="0">
                <a:effectLst/>
                <a:latin typeface="Calibri Light" panose="020F0302020204030204" pitchFamily="34" charset="0"/>
                <a:ea typeface="Calibri" panose="020F0502020204030204" pitchFamily="34" charset="0"/>
              </a:rPr>
              <a:t>growth</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hormone</a:t>
            </a:r>
            <a:r>
              <a:rPr lang="tr-TR" sz="1000" dirty="0" smtClean="0">
                <a:effectLst/>
                <a:latin typeface="Calibri Light" panose="020F0302020204030204" pitchFamily="34" charset="0"/>
                <a:ea typeface="Calibri" panose="020F0502020204030204" pitchFamily="34" charset="0"/>
              </a:rPr>
              <a:t> </a:t>
            </a:r>
            <a:r>
              <a:rPr lang="tr-TR" sz="1000" dirty="0" err="1" smtClean="0">
                <a:effectLst/>
                <a:latin typeface="Calibri Light" panose="020F0302020204030204" pitchFamily="34" charset="0"/>
                <a:ea typeface="Calibri" panose="020F0502020204030204" pitchFamily="34" charset="0"/>
              </a:rPr>
              <a:t>secretion</a:t>
            </a:r>
            <a:r>
              <a:rPr lang="tr-TR" sz="1000" dirty="0" smtClean="0">
                <a:effectLst/>
                <a:latin typeface="Calibri Light" panose="020F0302020204030204" pitchFamily="34" charset="0"/>
                <a:ea typeface="Calibri" panose="020F0502020204030204" pitchFamily="34" charset="0"/>
              </a:rPr>
              <a:t> in </a:t>
            </a:r>
            <a:r>
              <a:rPr lang="tr-TR" sz="1000" dirty="0" err="1" smtClean="0">
                <a:effectLst/>
                <a:latin typeface="Calibri Light" panose="020F0302020204030204" pitchFamily="34" charset="0"/>
                <a:ea typeface="Calibri" panose="020F0502020204030204" pitchFamily="34" charset="0"/>
              </a:rPr>
              <a:t>man.JClin</a:t>
            </a:r>
            <a:r>
              <a:rPr lang="tr-TR" sz="1000" dirty="0" smtClean="0">
                <a:effectLst/>
                <a:latin typeface="Calibri Light" panose="020F0302020204030204" pitchFamily="34" charset="0"/>
                <a:ea typeface="Calibri" panose="020F0502020204030204" pitchFamily="34" charset="0"/>
              </a:rPr>
              <a:t> Invest81: 968–975, 1988</a:t>
            </a:r>
            <a:endParaRPr lang="tr-TR" sz="1000" dirty="0"/>
          </a:p>
        </p:txBody>
      </p:sp>
    </p:spTree>
    <p:extLst>
      <p:ext uri="{BB962C8B-B14F-4D97-AF65-F5344CB8AC3E}">
        <p14:creationId xmlns:p14="http://schemas.microsoft.com/office/powerpoint/2010/main" val="17763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IF İle </a:t>
            </a:r>
            <a:r>
              <a:rPr lang="tr-TR" dirty="0" smtClean="0"/>
              <a:t>Sağlık Arasındaki Bağlantıyı Sağlayan Mekanizma</a:t>
            </a:r>
            <a:endParaRPr lang="tr-TR" dirty="0"/>
          </a:p>
        </p:txBody>
      </p:sp>
      <p:sp>
        <p:nvSpPr>
          <p:cNvPr id="3" name="İçerik Yer Tutucusu 2"/>
          <p:cNvSpPr>
            <a:spLocks noGrp="1"/>
          </p:cNvSpPr>
          <p:nvPr>
            <p:ph idx="1"/>
          </p:nvPr>
        </p:nvSpPr>
        <p:spPr/>
        <p:txBody>
          <a:bodyPr>
            <a:normAutofit lnSpcReduction="10000"/>
          </a:bodyPr>
          <a:lstStyle/>
          <a:p>
            <a:r>
              <a:rPr lang="tr-TR" dirty="0" smtClean="0"/>
              <a:t>Aralıklı oruç modelleri;</a:t>
            </a:r>
          </a:p>
          <a:p>
            <a:pPr lvl="1"/>
            <a:r>
              <a:rPr lang="tr-TR" dirty="0" smtClean="0"/>
              <a:t>Sirkadyan </a:t>
            </a:r>
            <a:r>
              <a:rPr lang="tr-TR" dirty="0" smtClean="0"/>
              <a:t>Biyoloji</a:t>
            </a:r>
            <a:endParaRPr lang="tr-TR" dirty="0" smtClean="0"/>
          </a:p>
          <a:p>
            <a:pPr lvl="1"/>
            <a:r>
              <a:rPr lang="tr-TR" dirty="0" smtClean="0"/>
              <a:t>Gut </a:t>
            </a:r>
            <a:r>
              <a:rPr lang="tr-TR" dirty="0" err="1" smtClean="0"/>
              <a:t>Mikrobiyotası</a:t>
            </a:r>
            <a:endParaRPr lang="tr-TR" dirty="0" smtClean="0"/>
          </a:p>
          <a:p>
            <a:pPr lvl="1"/>
            <a:r>
              <a:rPr lang="tr-TR" dirty="0" smtClean="0"/>
              <a:t>Değiştirebilir </a:t>
            </a:r>
            <a:r>
              <a:rPr lang="tr-TR" dirty="0"/>
              <a:t>Y</a:t>
            </a:r>
            <a:r>
              <a:rPr lang="tr-TR" dirty="0" smtClean="0"/>
              <a:t>aşam Tarzı </a:t>
            </a:r>
            <a:r>
              <a:rPr lang="tr-TR" dirty="0"/>
              <a:t>D</a:t>
            </a:r>
            <a:r>
              <a:rPr lang="tr-TR" dirty="0" smtClean="0"/>
              <a:t>avranışları</a:t>
            </a:r>
            <a:endParaRPr lang="tr-TR" dirty="0" smtClean="0"/>
          </a:p>
          <a:p>
            <a:pPr marL="457200" lvl="1" indent="0">
              <a:buNone/>
            </a:pPr>
            <a:endParaRPr lang="tr-TR" dirty="0" smtClean="0"/>
          </a:p>
          <a:p>
            <a:pPr marL="457200" lvl="1" indent="0">
              <a:buNone/>
            </a:pPr>
            <a:r>
              <a:rPr lang="tr-TR" sz="2800" dirty="0"/>
              <a:t>ü</a:t>
            </a:r>
            <a:r>
              <a:rPr lang="tr-TR" sz="2800" dirty="0" smtClean="0"/>
              <a:t>zerlerinde etki göstererek işlevini</a:t>
            </a:r>
          </a:p>
          <a:p>
            <a:pPr marL="457200" lvl="1" indent="0">
              <a:buNone/>
            </a:pPr>
            <a:r>
              <a:rPr lang="tr-TR" sz="2800" dirty="0" smtClean="0"/>
              <a:t>gerçekleştirir.</a:t>
            </a:r>
            <a:r>
              <a:rPr lang="tr-TR" dirty="0" smtClean="0"/>
              <a:t> </a:t>
            </a:r>
            <a:endParaRPr lang="tr-TR" dirty="0"/>
          </a:p>
          <a:p>
            <a:endParaRPr lang="tr-TR" dirty="0"/>
          </a:p>
        </p:txBody>
      </p:sp>
      <p:pic>
        <p:nvPicPr>
          <p:cNvPr id="4" name="Resim 3" descr="figür"/>
          <p:cNvPicPr/>
          <p:nvPr/>
        </p:nvPicPr>
        <p:blipFill>
          <a:blip r:embed="rId2">
            <a:extLst>
              <a:ext uri="{28A0092B-C50C-407E-A947-70E740481C1C}">
                <a14:useLocalDpi xmlns:a14="http://schemas.microsoft.com/office/drawing/2010/main" val="0"/>
              </a:ext>
            </a:extLst>
          </a:blip>
          <a:srcRect/>
          <a:stretch>
            <a:fillRect/>
          </a:stretch>
        </p:blipFill>
        <p:spPr bwMode="auto">
          <a:xfrm>
            <a:off x="6623203" y="2556932"/>
            <a:ext cx="5005813" cy="3626753"/>
          </a:xfrm>
          <a:prstGeom prst="rect">
            <a:avLst/>
          </a:prstGeom>
          <a:noFill/>
          <a:ln>
            <a:noFill/>
          </a:ln>
        </p:spPr>
      </p:pic>
    </p:spTree>
    <p:extLst>
      <p:ext uri="{BB962C8B-B14F-4D97-AF65-F5344CB8AC3E}">
        <p14:creationId xmlns:p14="http://schemas.microsoft.com/office/powerpoint/2010/main" val="1134629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Sirkadyan </a:t>
            </a:r>
            <a:r>
              <a:rPr lang="tr-TR" dirty="0" smtClean="0"/>
              <a:t>Biyoloji</a:t>
            </a:r>
            <a:endParaRPr lang="tr-TR" dirty="0"/>
          </a:p>
        </p:txBody>
      </p:sp>
      <p:sp>
        <p:nvSpPr>
          <p:cNvPr id="3" name="İçerik Yer Tutucusu 2"/>
          <p:cNvSpPr>
            <a:spLocks noGrp="1"/>
          </p:cNvSpPr>
          <p:nvPr>
            <p:ph idx="1"/>
          </p:nvPr>
        </p:nvSpPr>
        <p:spPr/>
        <p:txBody>
          <a:bodyPr/>
          <a:lstStyle/>
          <a:p>
            <a:pPr algn="just"/>
            <a:r>
              <a:rPr lang="tr-TR" dirty="0" smtClean="0"/>
              <a:t>IF rejimleri </a:t>
            </a:r>
            <a:r>
              <a:rPr lang="tr-TR" dirty="0"/>
              <a:t>sirkadyan ritmi kullanarak </a:t>
            </a:r>
            <a:r>
              <a:rPr lang="tr-TR" dirty="0" err="1"/>
              <a:t>metabolik</a:t>
            </a:r>
            <a:r>
              <a:rPr lang="tr-TR" dirty="0"/>
              <a:t> sağlığı iyileştirir. </a:t>
            </a:r>
            <a:endParaRPr lang="tr-TR" dirty="0" smtClean="0"/>
          </a:p>
          <a:p>
            <a:pPr algn="just"/>
            <a:endParaRPr lang="tr-TR" dirty="0" smtClean="0"/>
          </a:p>
          <a:p>
            <a:pPr algn="just"/>
            <a:r>
              <a:rPr lang="tr-TR" dirty="0" smtClean="0"/>
              <a:t>Organizmalar </a:t>
            </a:r>
            <a:r>
              <a:rPr lang="tr-TR" dirty="0"/>
              <a:t>fizyolojik işlemleri optimize etmek için geceleri veya gündüzleri </a:t>
            </a:r>
            <a:r>
              <a:rPr lang="tr-TR" dirty="0" err="1"/>
              <a:t>endojen</a:t>
            </a:r>
            <a:r>
              <a:rPr lang="tr-TR" dirty="0"/>
              <a:t> sirkadyan saatleri düzenleyecek şekilde kendilerini geliştirirler. </a:t>
            </a:r>
            <a:endParaRPr lang="tr-TR" dirty="0" smtClean="0"/>
          </a:p>
          <a:p>
            <a:pPr algn="just"/>
            <a:endParaRPr lang="tr-TR" dirty="0" smtClean="0"/>
          </a:p>
          <a:p>
            <a:pPr algn="just"/>
            <a:r>
              <a:rPr lang="tr-TR" dirty="0" smtClean="0"/>
              <a:t>Günün </a:t>
            </a:r>
            <a:r>
              <a:rPr lang="tr-TR" dirty="0"/>
              <a:t>saatleri; </a:t>
            </a:r>
            <a:r>
              <a:rPr lang="tr-TR" dirty="0" err="1"/>
              <a:t>hormonal</a:t>
            </a:r>
            <a:r>
              <a:rPr lang="tr-TR" dirty="0"/>
              <a:t> </a:t>
            </a:r>
            <a:r>
              <a:rPr lang="tr-TR" dirty="0" err="1"/>
              <a:t>sekresyon</a:t>
            </a:r>
            <a:r>
              <a:rPr lang="tr-TR" dirty="0"/>
              <a:t> </a:t>
            </a:r>
            <a:r>
              <a:rPr lang="tr-TR" dirty="0" err="1"/>
              <a:t>paternleri</a:t>
            </a:r>
            <a:r>
              <a:rPr lang="tr-TR" dirty="0"/>
              <a:t>, fiziksel koordinasyon ve uyku gibi fizyolojik göstergeleri entegrasyonunda majör rol oynar.</a:t>
            </a:r>
          </a:p>
        </p:txBody>
      </p:sp>
    </p:spTree>
    <p:extLst>
      <p:ext uri="{BB962C8B-B14F-4D97-AF65-F5344CB8AC3E}">
        <p14:creationId xmlns:p14="http://schemas.microsoft.com/office/powerpoint/2010/main" val="3624692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Sirkadyan Biyoloji</a:t>
            </a:r>
            <a:endParaRPr lang="tr-TR" dirty="0"/>
          </a:p>
        </p:txBody>
      </p:sp>
      <p:sp>
        <p:nvSpPr>
          <p:cNvPr id="3" name="İçerik Yer Tutucusu 2"/>
          <p:cNvSpPr>
            <a:spLocks noGrp="1"/>
          </p:cNvSpPr>
          <p:nvPr>
            <p:ph idx="1"/>
          </p:nvPr>
        </p:nvSpPr>
        <p:spPr/>
        <p:txBody>
          <a:bodyPr>
            <a:normAutofit fontScale="92500" lnSpcReduction="10000"/>
          </a:bodyPr>
          <a:lstStyle/>
          <a:p>
            <a:pPr algn="just"/>
            <a:r>
              <a:rPr lang="tr-TR" dirty="0"/>
              <a:t>Bazı oruç rejimleri ve zaman kısıtlı beslenme besin alımındaki </a:t>
            </a:r>
            <a:r>
              <a:rPr lang="tr-TR" dirty="0" err="1"/>
              <a:t>diurnal</a:t>
            </a:r>
            <a:r>
              <a:rPr lang="tr-TR" dirty="0"/>
              <a:t> ritmi empoze eder ve böylece enerji metabolizması ve </a:t>
            </a:r>
            <a:r>
              <a:rPr lang="tr-TR" dirty="0" smtClean="0"/>
              <a:t>vücut </a:t>
            </a:r>
            <a:r>
              <a:rPr lang="tr-TR" dirty="0"/>
              <a:t>ağırlığı düzenlemesini yeniden programlayan moleküler mekanizmaları kodlayan gen ekspresyonu dalgalanmasını iyileştirir </a:t>
            </a:r>
            <a:r>
              <a:rPr lang="tr-TR" dirty="0" smtClean="0"/>
              <a:t>.</a:t>
            </a:r>
          </a:p>
          <a:p>
            <a:pPr algn="just"/>
            <a:endParaRPr lang="tr-TR" dirty="0" smtClean="0"/>
          </a:p>
          <a:p>
            <a:pPr algn="just"/>
            <a:r>
              <a:rPr lang="tr-TR" dirty="0" smtClean="0"/>
              <a:t>Yapılan </a:t>
            </a:r>
            <a:r>
              <a:rPr lang="tr-TR" dirty="0"/>
              <a:t>birçok çalışmanın vardiyalı çalışma stilinin sirkadyan ritmi bozarak </a:t>
            </a:r>
            <a:r>
              <a:rPr lang="tr-TR" dirty="0" err="1"/>
              <a:t>obezite</a:t>
            </a:r>
            <a:r>
              <a:rPr lang="tr-TR" dirty="0"/>
              <a:t>, diyabet, </a:t>
            </a:r>
            <a:r>
              <a:rPr lang="tr-TR" dirty="0" err="1"/>
              <a:t>kvh</a:t>
            </a:r>
            <a:r>
              <a:rPr lang="tr-TR" dirty="0"/>
              <a:t> ve kanserde (özellikle meme </a:t>
            </a:r>
            <a:r>
              <a:rPr lang="tr-TR" dirty="0" err="1"/>
              <a:t>ca</a:t>
            </a:r>
            <a:r>
              <a:rPr lang="tr-TR" dirty="0"/>
              <a:t>) artış olduğunu gösterdiği gibi başka çalışmaların da enerjinin büyük kısmının sabah saatlerinde alınmasının vücut kitlesinde azalma ve sağlıkta iyileşme ile ilişkili olduğu bulunmuştur. </a:t>
            </a:r>
            <a:r>
              <a:rPr lang="tr-TR" dirty="0" smtClean="0"/>
              <a:t>*</a:t>
            </a:r>
            <a:endParaRPr lang="tr-TR" dirty="0"/>
          </a:p>
          <a:p>
            <a:pPr algn="just"/>
            <a:endParaRPr lang="tr-TR" dirty="0"/>
          </a:p>
        </p:txBody>
      </p:sp>
      <p:sp>
        <p:nvSpPr>
          <p:cNvPr id="4" name="Dikdörtgen 3"/>
          <p:cNvSpPr/>
          <p:nvPr/>
        </p:nvSpPr>
        <p:spPr>
          <a:xfrm>
            <a:off x="333488" y="6042956"/>
            <a:ext cx="11973260" cy="1388585"/>
          </a:xfrm>
          <a:prstGeom prst="rect">
            <a:avLst/>
          </a:prstGeom>
        </p:spPr>
        <p:txBody>
          <a:bodyPr wrap="square">
            <a:spAutoFit/>
          </a:bodyPr>
          <a:lstStyle/>
          <a:p>
            <a:pPr>
              <a:lnSpc>
                <a:spcPct val="107000"/>
              </a:lnSpc>
              <a:spcBef>
                <a:spcPts val="1000"/>
              </a:spcBef>
              <a:spcAft>
                <a:spcPts val="1000"/>
              </a:spcAft>
            </a:pP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Straif</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K,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Baan</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R,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Grosse</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Y, et al.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Carcinogenicity</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of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shift-work</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painting</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and</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fire-</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fighting</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Lance</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Oncol</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2007; 8:1065–1066 </a:t>
            </a:r>
          </a:p>
          <a:p>
            <a:pPr>
              <a:lnSpc>
                <a:spcPct val="107000"/>
              </a:lnSpc>
              <a:spcBef>
                <a:spcPts val="1000"/>
              </a:spcBef>
              <a:spcAft>
                <a:spcPts val="1000"/>
              </a:spcAft>
            </a:pP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Savvidis</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C,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Koutsilieris</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M.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Circadian</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rhythm</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disruption</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in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cancer</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biology</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Mol</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Med</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2012; 18:1249–1260</a:t>
            </a:r>
            <a:endParaRPr lang="tr-TR" sz="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00"/>
              </a:spcBef>
              <a:spcAft>
                <a:spcPts val="1000"/>
              </a:spcAft>
            </a:pP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Jakubowicz</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D,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Barnea</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M,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Wainstein</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J,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Froy</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O. High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Caloric</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intake</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breakfast</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vs.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dinner</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differentially</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influences</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weight</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loss</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of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overweight</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and</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obese</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women</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Obesity</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2013; 21:2504– 2512</a:t>
            </a:r>
            <a:endParaRPr lang="tr-TR" sz="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00"/>
              </a:spcBef>
              <a:spcAft>
                <a:spcPts val="1000"/>
              </a:spcAft>
            </a:pP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Bo</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S,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Musso</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G,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Beccuti</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G,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Fadda</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M,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Fedele</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D,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Gambino</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R,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Gentile</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L,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Durazzo</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M,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Ghigo</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E,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Cassader</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M.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Consuming</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more</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of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daily</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caloric</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intake</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dinner</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predisposes</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to</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obesity</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 6-year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population-based</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prospective</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cohort</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study</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PLoS</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800" dirty="0" err="1" smtClean="0">
                <a:effectLst/>
                <a:latin typeface="Calibri Light" panose="020F0302020204030204" pitchFamily="34" charset="0"/>
                <a:ea typeface="Calibri" panose="020F0502020204030204" pitchFamily="34" charset="0"/>
                <a:cs typeface="Times New Roman" panose="02020603050405020304" pitchFamily="18" charset="0"/>
              </a:rPr>
              <a:t>One</a:t>
            </a:r>
            <a:r>
              <a:rPr lang="tr-TR" sz="800" dirty="0" smtClean="0">
                <a:effectLst/>
                <a:latin typeface="Calibri Light" panose="020F0302020204030204" pitchFamily="34" charset="0"/>
                <a:ea typeface="Calibri" panose="020F0502020204030204" pitchFamily="34" charset="0"/>
                <a:cs typeface="Times New Roman" panose="02020603050405020304" pitchFamily="18" charset="0"/>
              </a:rPr>
              <a:t>. 2014; 24(9):e108467</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7389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Gut </a:t>
            </a:r>
            <a:r>
              <a:rPr lang="tr-TR" dirty="0" err="1" smtClean="0"/>
              <a:t>Mikrobiyotası</a:t>
            </a:r>
            <a:endParaRPr lang="tr-TR" dirty="0"/>
          </a:p>
        </p:txBody>
      </p:sp>
      <p:sp>
        <p:nvSpPr>
          <p:cNvPr id="3" name="İçerik Yer Tutucusu 2"/>
          <p:cNvSpPr>
            <a:spLocks noGrp="1"/>
          </p:cNvSpPr>
          <p:nvPr>
            <p:ph idx="1"/>
          </p:nvPr>
        </p:nvSpPr>
        <p:spPr/>
        <p:txBody>
          <a:bodyPr>
            <a:normAutofit fontScale="92500" lnSpcReduction="10000"/>
          </a:bodyPr>
          <a:lstStyle/>
          <a:p>
            <a:pPr algn="just"/>
            <a:r>
              <a:rPr lang="tr-TR" dirty="0" err="1"/>
              <a:t>Gastrointestinal</a:t>
            </a:r>
            <a:r>
              <a:rPr lang="tr-TR" dirty="0"/>
              <a:t> yolların birçok fonksiyonu sirkadyan </a:t>
            </a:r>
            <a:r>
              <a:rPr lang="tr-TR" dirty="0" smtClean="0"/>
              <a:t>ritim </a:t>
            </a:r>
            <a:r>
              <a:rPr lang="tr-TR" dirty="0"/>
              <a:t>üzerinde güçlü bir etkisi vardır. </a:t>
            </a:r>
            <a:endParaRPr lang="tr-TR" dirty="0" smtClean="0"/>
          </a:p>
          <a:p>
            <a:pPr algn="just"/>
            <a:endParaRPr lang="tr-TR" dirty="0" smtClean="0"/>
          </a:p>
          <a:p>
            <a:pPr algn="just"/>
            <a:r>
              <a:rPr lang="tr-TR" dirty="0" smtClean="0"/>
              <a:t>Örneğin</a:t>
            </a:r>
            <a:r>
              <a:rPr lang="tr-TR" dirty="0"/>
              <a:t>, </a:t>
            </a:r>
            <a:r>
              <a:rPr lang="tr-TR" dirty="0" err="1"/>
              <a:t>gastrik</a:t>
            </a:r>
            <a:r>
              <a:rPr lang="tr-TR" dirty="0"/>
              <a:t> boşalma ve kan akımı gün içinde geceye göre daha fazladır ve </a:t>
            </a:r>
            <a:r>
              <a:rPr lang="tr-TR" dirty="0" err="1"/>
              <a:t>glukoz</a:t>
            </a:r>
            <a:r>
              <a:rPr lang="tr-TR" dirty="0"/>
              <a:t> yüküne verilen </a:t>
            </a:r>
            <a:r>
              <a:rPr lang="tr-TR" dirty="0" err="1"/>
              <a:t>metabolik</a:t>
            </a:r>
            <a:r>
              <a:rPr lang="tr-TR" dirty="0"/>
              <a:t> cevap akşamları gün içine göre daha yavaştır. </a:t>
            </a:r>
            <a:endParaRPr lang="tr-TR" dirty="0" smtClean="0"/>
          </a:p>
          <a:p>
            <a:pPr algn="just"/>
            <a:endParaRPr lang="tr-TR" dirty="0" smtClean="0"/>
          </a:p>
          <a:p>
            <a:pPr algn="just"/>
            <a:r>
              <a:rPr lang="tr-TR" dirty="0" smtClean="0"/>
              <a:t>Dolayısıyla </a:t>
            </a:r>
            <a:r>
              <a:rPr lang="tr-TR" dirty="0"/>
              <a:t>kronik olarak bozulmuş sirkadyan ritim, </a:t>
            </a:r>
            <a:r>
              <a:rPr lang="tr-TR" dirty="0" err="1"/>
              <a:t>gastrointestinal</a:t>
            </a:r>
            <a:r>
              <a:rPr lang="tr-TR" dirty="0"/>
              <a:t> fonksiyonu bozarak metabolizma ve sağlığı etkiler. </a:t>
            </a:r>
          </a:p>
        </p:txBody>
      </p:sp>
    </p:spTree>
    <p:extLst>
      <p:ext uri="{BB962C8B-B14F-4D97-AF65-F5344CB8AC3E}">
        <p14:creationId xmlns:p14="http://schemas.microsoft.com/office/powerpoint/2010/main" val="170351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Öğrenim Hedefleri</a:t>
            </a:r>
            <a:endParaRPr lang="tr-TR" dirty="0"/>
          </a:p>
        </p:txBody>
      </p:sp>
      <p:sp>
        <p:nvSpPr>
          <p:cNvPr id="3" name="İçerik Yer Tutucusu 2"/>
          <p:cNvSpPr>
            <a:spLocks noGrp="1"/>
          </p:cNvSpPr>
          <p:nvPr>
            <p:ph idx="1"/>
          </p:nvPr>
        </p:nvSpPr>
        <p:spPr/>
        <p:txBody>
          <a:bodyPr>
            <a:normAutofit fontScale="62500" lnSpcReduction="20000"/>
          </a:bodyPr>
          <a:lstStyle/>
          <a:p>
            <a:r>
              <a:rPr lang="tr-TR" dirty="0" smtClean="0">
                <a:solidFill>
                  <a:schemeClr val="tx1">
                    <a:lumMod val="85000"/>
                    <a:lumOff val="15000"/>
                  </a:schemeClr>
                </a:solidFill>
              </a:rPr>
              <a:t>Intermittant fasting tanımını yapabilmek</a:t>
            </a:r>
          </a:p>
          <a:p>
            <a:endParaRPr lang="tr-TR" sz="2000" dirty="0" smtClean="0">
              <a:solidFill>
                <a:schemeClr val="tx1">
                  <a:lumMod val="85000"/>
                  <a:lumOff val="15000"/>
                </a:schemeClr>
              </a:solidFill>
            </a:endParaRPr>
          </a:p>
          <a:p>
            <a:r>
              <a:rPr lang="tr-TR" dirty="0" smtClean="0">
                <a:solidFill>
                  <a:schemeClr val="tx1">
                    <a:lumMod val="85000"/>
                    <a:lumOff val="15000"/>
                  </a:schemeClr>
                </a:solidFill>
              </a:rPr>
              <a:t>Intermittant fasting türlerini sayabilmek</a:t>
            </a:r>
          </a:p>
          <a:p>
            <a:endParaRPr lang="tr-TR" sz="2000" dirty="0" smtClean="0">
              <a:solidFill>
                <a:schemeClr val="tx1">
                  <a:lumMod val="85000"/>
                  <a:lumOff val="15000"/>
                </a:schemeClr>
              </a:solidFill>
            </a:endParaRPr>
          </a:p>
          <a:p>
            <a:r>
              <a:rPr lang="tr-TR" dirty="0" smtClean="0">
                <a:solidFill>
                  <a:schemeClr val="tx1">
                    <a:lumMod val="85000"/>
                    <a:lumOff val="15000"/>
                  </a:schemeClr>
                </a:solidFill>
              </a:rPr>
              <a:t>Intermittant </a:t>
            </a:r>
            <a:r>
              <a:rPr lang="tr-TR" dirty="0" err="1" smtClean="0">
                <a:solidFill>
                  <a:schemeClr val="tx1">
                    <a:lumMod val="85000"/>
                    <a:lumOff val="15000"/>
                  </a:schemeClr>
                </a:solidFill>
              </a:rPr>
              <a:t>fastingin</a:t>
            </a:r>
            <a:r>
              <a:rPr lang="tr-TR" dirty="0" smtClean="0">
                <a:solidFill>
                  <a:schemeClr val="tx1">
                    <a:lumMod val="85000"/>
                    <a:lumOff val="15000"/>
                  </a:schemeClr>
                </a:solidFill>
              </a:rPr>
              <a:t> metabolizma üstündeki etkilerini açıklayabilmek</a:t>
            </a:r>
          </a:p>
          <a:p>
            <a:endParaRPr lang="tr-TR" sz="2000" dirty="0" smtClean="0">
              <a:solidFill>
                <a:schemeClr val="tx1">
                  <a:lumMod val="85000"/>
                  <a:lumOff val="15000"/>
                </a:schemeClr>
              </a:solidFill>
            </a:endParaRPr>
          </a:p>
          <a:p>
            <a:r>
              <a:rPr lang="tr-TR" dirty="0" smtClean="0">
                <a:solidFill>
                  <a:schemeClr val="tx1">
                    <a:lumMod val="85000"/>
                    <a:lumOff val="15000"/>
                  </a:schemeClr>
                </a:solidFill>
              </a:rPr>
              <a:t>Intermittant fasting diyetinin yararlarını sayabilmek</a:t>
            </a:r>
          </a:p>
          <a:p>
            <a:endParaRPr lang="tr-TR" sz="2000" dirty="0" smtClean="0">
              <a:solidFill>
                <a:schemeClr val="tx1">
                  <a:lumMod val="85000"/>
                  <a:lumOff val="15000"/>
                </a:schemeClr>
              </a:solidFill>
            </a:endParaRPr>
          </a:p>
          <a:p>
            <a:r>
              <a:rPr lang="tr-TR" dirty="0" smtClean="0">
                <a:solidFill>
                  <a:schemeClr val="tx1">
                    <a:lumMod val="85000"/>
                    <a:lumOff val="15000"/>
                  </a:schemeClr>
                </a:solidFill>
              </a:rPr>
              <a:t>Intermittant fasting diyetinin </a:t>
            </a:r>
            <a:r>
              <a:rPr lang="tr-TR" dirty="0" err="1" smtClean="0">
                <a:solidFill>
                  <a:schemeClr val="tx1">
                    <a:lumMod val="85000"/>
                    <a:lumOff val="15000"/>
                  </a:schemeClr>
                </a:solidFill>
              </a:rPr>
              <a:t>obezite</a:t>
            </a:r>
            <a:r>
              <a:rPr lang="tr-TR" dirty="0" smtClean="0">
                <a:solidFill>
                  <a:schemeClr val="tx1">
                    <a:lumMod val="85000"/>
                    <a:lumOff val="15000"/>
                  </a:schemeClr>
                </a:solidFill>
              </a:rPr>
              <a:t> olan ile ilişkisini açıklayabilmek</a:t>
            </a:r>
          </a:p>
          <a:p>
            <a:endParaRPr lang="tr-TR" sz="2000" dirty="0" smtClean="0">
              <a:solidFill>
                <a:schemeClr val="tx1">
                  <a:lumMod val="85000"/>
                  <a:lumOff val="15000"/>
                </a:schemeClr>
              </a:solidFill>
            </a:endParaRPr>
          </a:p>
          <a:p>
            <a:r>
              <a:rPr lang="tr-TR" dirty="0" smtClean="0">
                <a:solidFill>
                  <a:schemeClr val="tx1">
                    <a:lumMod val="85000"/>
                    <a:lumOff val="15000"/>
                  </a:schemeClr>
                </a:solidFill>
              </a:rPr>
              <a:t>Intermittant fasting diyetinin kronik hastalıklarla olan ilişkisini açıklayabilmek</a:t>
            </a:r>
          </a:p>
          <a:p>
            <a:endParaRPr lang="tr-TR" dirty="0"/>
          </a:p>
        </p:txBody>
      </p:sp>
    </p:spTree>
    <p:extLst>
      <p:ext uri="{BB962C8B-B14F-4D97-AF65-F5344CB8AC3E}">
        <p14:creationId xmlns:p14="http://schemas.microsoft.com/office/powerpoint/2010/main" val="2970663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Gut </a:t>
            </a:r>
            <a:r>
              <a:rPr lang="tr-TR" dirty="0" err="1" smtClean="0"/>
              <a:t>Mikrobiyotası</a:t>
            </a:r>
            <a:endParaRPr lang="tr-TR" dirty="0"/>
          </a:p>
        </p:txBody>
      </p:sp>
      <p:sp>
        <p:nvSpPr>
          <p:cNvPr id="3" name="İçerik Yer Tutucusu 2"/>
          <p:cNvSpPr>
            <a:spLocks noGrp="1"/>
          </p:cNvSpPr>
          <p:nvPr>
            <p:ph idx="1"/>
          </p:nvPr>
        </p:nvSpPr>
        <p:spPr/>
        <p:txBody>
          <a:bodyPr>
            <a:normAutofit/>
          </a:bodyPr>
          <a:lstStyle/>
          <a:p>
            <a:pPr algn="just"/>
            <a:r>
              <a:rPr lang="tr-TR" dirty="0" smtClean="0"/>
              <a:t>IF çok </a:t>
            </a:r>
            <a:r>
              <a:rPr lang="tr-TR" dirty="0"/>
              <a:t>fazla çeşitlilikte ve fazla sayıda olan </a:t>
            </a:r>
            <a:r>
              <a:rPr lang="tr-TR" dirty="0" err="1"/>
              <a:t>intestinal</a:t>
            </a:r>
            <a:r>
              <a:rPr lang="tr-TR" dirty="0"/>
              <a:t> yolda yaşayan </a:t>
            </a:r>
            <a:r>
              <a:rPr lang="tr-TR" dirty="0" err="1"/>
              <a:t>mikrobiyal</a:t>
            </a:r>
            <a:r>
              <a:rPr lang="tr-TR" dirty="0"/>
              <a:t> topluluğu etkiler. </a:t>
            </a:r>
            <a:endParaRPr lang="tr-TR" dirty="0" smtClean="0"/>
          </a:p>
          <a:p>
            <a:pPr algn="just"/>
            <a:endParaRPr lang="tr-TR" dirty="0" smtClean="0"/>
          </a:p>
          <a:p>
            <a:pPr algn="just"/>
            <a:r>
              <a:rPr lang="tr-TR" dirty="0" smtClean="0"/>
              <a:t>Çalışmalar </a:t>
            </a:r>
            <a:r>
              <a:rPr lang="tr-TR" dirty="0"/>
              <a:t>gösteriyor ki </a:t>
            </a:r>
            <a:r>
              <a:rPr lang="tr-TR" dirty="0" err="1"/>
              <a:t>obez</a:t>
            </a:r>
            <a:r>
              <a:rPr lang="tr-TR" dirty="0"/>
              <a:t> bireylerin </a:t>
            </a:r>
            <a:r>
              <a:rPr lang="tr-TR" dirty="0" err="1"/>
              <a:t>barsaklarındaki</a:t>
            </a:r>
            <a:r>
              <a:rPr lang="tr-TR" dirty="0"/>
              <a:t> “</a:t>
            </a:r>
            <a:r>
              <a:rPr lang="tr-TR" dirty="0" err="1"/>
              <a:t>obez</a:t>
            </a:r>
            <a:r>
              <a:rPr lang="tr-TR" dirty="0"/>
              <a:t> </a:t>
            </a:r>
            <a:r>
              <a:rPr lang="tr-TR" dirty="0" err="1"/>
              <a:t>mikrobiyota</a:t>
            </a:r>
            <a:r>
              <a:rPr lang="tr-TR" dirty="0"/>
              <a:t>” diyetteki enerjiden daha fazla faydalanırken “ince </a:t>
            </a:r>
            <a:r>
              <a:rPr lang="tr-TR" dirty="0" err="1"/>
              <a:t>mikrobiyota</a:t>
            </a:r>
            <a:r>
              <a:rPr lang="tr-TR" dirty="0"/>
              <a:t>” alınan besinlerden daha düşük kalori alımını sağlar. Bunu besinlerin net </a:t>
            </a:r>
            <a:r>
              <a:rPr lang="tr-TR" dirty="0" err="1"/>
              <a:t>absorpsiyonunu</a:t>
            </a:r>
            <a:r>
              <a:rPr lang="tr-TR" dirty="0"/>
              <a:t>, kıvamını ve depolanmasını değiştirerek yaparlar. </a:t>
            </a:r>
            <a:r>
              <a:rPr lang="tr-TR" dirty="0" smtClean="0"/>
              <a:t>*</a:t>
            </a:r>
          </a:p>
          <a:p>
            <a:pPr algn="just"/>
            <a:endParaRPr lang="tr-TR" dirty="0"/>
          </a:p>
        </p:txBody>
      </p:sp>
      <p:sp>
        <p:nvSpPr>
          <p:cNvPr id="4" name="Dikdörtgen 3"/>
          <p:cNvSpPr/>
          <p:nvPr/>
        </p:nvSpPr>
        <p:spPr>
          <a:xfrm>
            <a:off x="5257800" y="5503963"/>
            <a:ext cx="6096000" cy="948849"/>
          </a:xfrm>
          <a:prstGeom prst="rect">
            <a:avLst/>
          </a:prstGeom>
        </p:spPr>
        <p:txBody>
          <a:bodyPr>
            <a:spAutoFit/>
          </a:bodyPr>
          <a:lstStyle/>
          <a:p>
            <a:pPr>
              <a:lnSpc>
                <a:spcPct val="107000"/>
              </a:lnSpc>
              <a:spcAft>
                <a:spcPts val="800"/>
              </a:spcAft>
            </a:pP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Tilg</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H,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Kaser</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 Gut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microbiome</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obesity</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and</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metabolic</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dysfunction</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J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Clin</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Invest</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2011; 121:2126–2132</a:t>
            </a:r>
            <a:endParaRPr lang="tr-TR"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Ridaura</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VK,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Faith</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JJ, Rey FE, et al.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Cultured</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gut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microbiota</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from</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twins</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discordant</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for</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obesity</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modulate</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adiposity</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and</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metabolic</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phenotypes</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in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mice</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Science</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2013; 341:10</a:t>
            </a:r>
            <a:endParaRPr lang="tr-TR"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Shen</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J,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Obin</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MS,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Zhao</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L.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The</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gut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microbiota</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obesity</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and</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insulin</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resistance</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Mol</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Aspect</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Med</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2013; 34:39–58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769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Gut </a:t>
            </a:r>
            <a:r>
              <a:rPr lang="tr-TR" dirty="0" err="1" smtClean="0"/>
              <a:t>Mikrobiyotası</a:t>
            </a:r>
            <a:endParaRPr lang="tr-TR" dirty="0"/>
          </a:p>
        </p:txBody>
      </p:sp>
      <p:sp>
        <p:nvSpPr>
          <p:cNvPr id="3" name="İçerik Yer Tutucusu 2"/>
          <p:cNvSpPr>
            <a:spLocks noGrp="1"/>
          </p:cNvSpPr>
          <p:nvPr>
            <p:ph idx="1"/>
          </p:nvPr>
        </p:nvSpPr>
        <p:spPr/>
        <p:txBody>
          <a:bodyPr/>
          <a:lstStyle/>
          <a:p>
            <a:pPr algn="just"/>
            <a:r>
              <a:rPr lang="tr-TR" dirty="0" smtClean="0"/>
              <a:t>Ayrıca barsak florasındaki değişiklik barsak geçirgenliğini de </a:t>
            </a:r>
            <a:r>
              <a:rPr lang="tr-TR" dirty="0" err="1" smtClean="0"/>
              <a:t>etkileyeek</a:t>
            </a:r>
            <a:r>
              <a:rPr lang="tr-TR" dirty="0" smtClean="0"/>
              <a:t> </a:t>
            </a:r>
            <a:r>
              <a:rPr lang="tr-TR" dirty="0" err="1" smtClean="0"/>
              <a:t>obezite</a:t>
            </a:r>
            <a:r>
              <a:rPr lang="tr-TR" dirty="0" smtClean="0"/>
              <a:t> ilişkili sistemik </a:t>
            </a:r>
            <a:r>
              <a:rPr lang="tr-TR" dirty="0" err="1" smtClean="0"/>
              <a:t>inflamasyonu</a:t>
            </a:r>
            <a:r>
              <a:rPr lang="tr-TR" dirty="0" smtClean="0"/>
              <a:t> da artırır ki bu da </a:t>
            </a:r>
            <a:r>
              <a:rPr lang="tr-TR" dirty="0" err="1" smtClean="0"/>
              <a:t>obezite</a:t>
            </a:r>
            <a:r>
              <a:rPr lang="tr-TR" dirty="0" smtClean="0"/>
              <a:t> ilişkili hastalıkların çıkış noktalarında birisidir. </a:t>
            </a:r>
          </a:p>
          <a:p>
            <a:pPr algn="just"/>
            <a:endParaRPr lang="tr-TR" dirty="0" smtClean="0"/>
          </a:p>
          <a:p>
            <a:pPr algn="just"/>
            <a:r>
              <a:rPr lang="tr-TR" dirty="0" smtClean="0"/>
              <a:t>Sonuç olarak aralıklı orucun barsak florası üzerinde olumlu etkisi bulunmaktadır</a:t>
            </a:r>
          </a:p>
          <a:p>
            <a:pPr algn="just"/>
            <a:endParaRPr lang="tr-TR" dirty="0"/>
          </a:p>
        </p:txBody>
      </p:sp>
    </p:spTree>
    <p:extLst>
      <p:ext uri="{BB962C8B-B14F-4D97-AF65-F5344CB8AC3E}">
        <p14:creationId xmlns:p14="http://schemas.microsoft.com/office/powerpoint/2010/main" val="3879876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Değiştirebilir Yaşam Tarzı Davranışları</a:t>
            </a:r>
            <a:endParaRPr lang="tr-TR" dirty="0"/>
          </a:p>
        </p:txBody>
      </p:sp>
      <p:sp>
        <p:nvSpPr>
          <p:cNvPr id="3" name="İçerik Yer Tutucusu 2"/>
          <p:cNvSpPr>
            <a:spLocks noGrp="1"/>
          </p:cNvSpPr>
          <p:nvPr>
            <p:ph idx="1"/>
          </p:nvPr>
        </p:nvSpPr>
        <p:spPr/>
        <p:txBody>
          <a:bodyPr/>
          <a:lstStyle/>
          <a:p>
            <a:pPr algn="just"/>
            <a:r>
              <a:rPr lang="tr-TR" dirty="0" smtClean="0"/>
              <a:t>IF rejimlerinin </a:t>
            </a:r>
            <a:r>
              <a:rPr lang="tr-TR" dirty="0"/>
              <a:t>sağlık davranışlarını değiştirme üzerinde güçlü bir etkisi vardır. </a:t>
            </a:r>
            <a:endParaRPr lang="tr-TR" dirty="0" smtClean="0"/>
          </a:p>
          <a:p>
            <a:pPr algn="just"/>
            <a:endParaRPr lang="tr-TR" dirty="0"/>
          </a:p>
          <a:p>
            <a:pPr algn="just"/>
            <a:r>
              <a:rPr lang="tr-TR" dirty="0" smtClean="0"/>
              <a:t>8 </a:t>
            </a:r>
            <a:r>
              <a:rPr lang="tr-TR" dirty="0"/>
              <a:t>genç yetişkinde yapılan bir çalışmada 14 saatten uzun süreli gece açlık oluşturulan </a:t>
            </a:r>
            <a:r>
              <a:rPr lang="tr-TR" dirty="0" smtClean="0"/>
              <a:t>IF</a:t>
            </a:r>
            <a:r>
              <a:rPr lang="tr-TR" dirty="0" smtClean="0"/>
              <a:t> </a:t>
            </a:r>
            <a:r>
              <a:rPr lang="tr-TR" dirty="0"/>
              <a:t>rejiminde enerji alımında ve vücut kitlesinde anlamlı olarak azalma, bireylerin rapor ettiği uyku kalitesi, doygunluk  ve enerjide artış gözlenmiştir</a:t>
            </a:r>
            <a:r>
              <a:rPr lang="tr-TR" dirty="0" smtClean="0"/>
              <a:t>.* </a:t>
            </a:r>
            <a:endParaRPr lang="tr-TR" dirty="0"/>
          </a:p>
        </p:txBody>
      </p:sp>
      <p:sp>
        <p:nvSpPr>
          <p:cNvPr id="4" name="Dikdörtgen 3"/>
          <p:cNvSpPr/>
          <p:nvPr/>
        </p:nvSpPr>
        <p:spPr>
          <a:xfrm>
            <a:off x="5879335" y="6101073"/>
            <a:ext cx="6096000" cy="421654"/>
          </a:xfrm>
          <a:prstGeom prst="rect">
            <a:avLst/>
          </a:prstGeom>
        </p:spPr>
        <p:txBody>
          <a:bodyPr>
            <a:spAutoFit/>
          </a:bodyPr>
          <a:lstStyle/>
          <a:p>
            <a:pPr>
              <a:lnSpc>
                <a:spcPct val="107000"/>
              </a:lnSpc>
              <a:spcBef>
                <a:spcPts val="1000"/>
              </a:spcBef>
              <a:spcAft>
                <a:spcPts val="1000"/>
              </a:spcAft>
            </a:pP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Gill</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S, Panda S. 2015. A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smartphone</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app</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reveals</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erratic</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diurnal</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eating</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patterns</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in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humans</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that</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can be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modulated</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for</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health</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benefits</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Cell </a:t>
            </a:r>
            <a:r>
              <a:rPr lang="tr-TR" sz="1000" dirty="0" err="1" smtClean="0">
                <a:effectLst/>
                <a:latin typeface="Calibri Light" panose="020F0302020204030204" pitchFamily="34" charset="0"/>
                <a:ea typeface="Calibri" panose="020F0502020204030204" pitchFamily="34" charset="0"/>
                <a:cs typeface="Times New Roman" panose="02020603050405020304" pitchFamily="18" charset="0"/>
              </a:rPr>
              <a:t>Metab</a:t>
            </a:r>
            <a:r>
              <a:rPr lang="tr-TR" sz="1000" dirty="0" smtClean="0">
                <a:effectLst/>
                <a:latin typeface="Calibri Light" panose="020F0302020204030204" pitchFamily="34" charset="0"/>
                <a:ea typeface="Calibri" panose="020F0502020204030204" pitchFamily="34" charset="0"/>
                <a:cs typeface="Times New Roman" panose="02020603050405020304" pitchFamily="18" charset="0"/>
              </a:rPr>
              <a:t>. 22:789–98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6053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Değiştirebilir Yaşam Tarzı Davranışları</a:t>
            </a:r>
            <a:endParaRPr lang="tr-TR" dirty="0"/>
          </a:p>
        </p:txBody>
      </p:sp>
      <p:sp>
        <p:nvSpPr>
          <p:cNvPr id="3" name="İçerik Yer Tutucusu 2"/>
          <p:cNvSpPr>
            <a:spLocks noGrp="1"/>
          </p:cNvSpPr>
          <p:nvPr>
            <p:ph idx="1"/>
          </p:nvPr>
        </p:nvSpPr>
        <p:spPr/>
        <p:txBody>
          <a:bodyPr>
            <a:normAutofit fontScale="77500" lnSpcReduction="20000"/>
          </a:bodyPr>
          <a:lstStyle/>
          <a:p>
            <a:pPr algn="just"/>
            <a:r>
              <a:rPr lang="tr-TR" dirty="0" smtClean="0"/>
              <a:t>Enerji alımı: </a:t>
            </a:r>
          </a:p>
          <a:p>
            <a:pPr algn="just"/>
            <a:endParaRPr lang="tr-TR" dirty="0" smtClean="0"/>
          </a:p>
          <a:p>
            <a:pPr algn="just"/>
            <a:r>
              <a:rPr lang="tr-TR" dirty="0" smtClean="0"/>
              <a:t>Alternatif </a:t>
            </a:r>
            <a:r>
              <a:rPr lang="tr-TR" dirty="0"/>
              <a:t>ve </a:t>
            </a:r>
            <a:r>
              <a:rPr lang="tr-TR" dirty="0" err="1"/>
              <a:t>modifiye</a:t>
            </a:r>
            <a:r>
              <a:rPr lang="tr-TR" dirty="0"/>
              <a:t> oruç rejimlerinde enerji alımında düşme </a:t>
            </a:r>
            <a:r>
              <a:rPr lang="tr-TR" dirty="0" smtClean="0"/>
              <a:t>vardır. Bunu </a:t>
            </a:r>
            <a:r>
              <a:rPr lang="tr-TR" dirty="0"/>
              <a:t>yeme süresinin kısıtlı olmasına bağlayabiliriz. </a:t>
            </a:r>
            <a:endParaRPr lang="tr-TR" dirty="0" smtClean="0"/>
          </a:p>
          <a:p>
            <a:pPr algn="just"/>
            <a:endParaRPr lang="tr-TR" dirty="0"/>
          </a:p>
          <a:p>
            <a:pPr algn="just"/>
            <a:r>
              <a:rPr lang="tr-TR" dirty="0" smtClean="0"/>
              <a:t>Ancak </a:t>
            </a:r>
            <a:r>
              <a:rPr lang="tr-TR" dirty="0"/>
              <a:t>yapılan çalışmalarda alınan kalori miktarı deneklerin öz bildirimine bağlı olduğu için sonuçlar güvenilir değildir. </a:t>
            </a:r>
            <a:endParaRPr lang="tr-TR" dirty="0" smtClean="0"/>
          </a:p>
          <a:p>
            <a:pPr algn="just"/>
            <a:endParaRPr lang="tr-TR" dirty="0"/>
          </a:p>
          <a:p>
            <a:pPr algn="just"/>
            <a:r>
              <a:rPr lang="tr-TR" dirty="0" smtClean="0"/>
              <a:t>Ancak </a:t>
            </a:r>
            <a:r>
              <a:rPr lang="tr-TR" dirty="0"/>
              <a:t>kalori alımının sonucu olarak kilo kaybı değerlendirildiğinde istatistiksel olarak anlamlı sonuçların olması </a:t>
            </a:r>
            <a:r>
              <a:rPr lang="tr-TR" dirty="0" smtClean="0"/>
              <a:t>IF</a:t>
            </a:r>
            <a:r>
              <a:rPr lang="tr-TR" dirty="0" smtClean="0"/>
              <a:t> </a:t>
            </a:r>
            <a:r>
              <a:rPr lang="tr-TR" dirty="0"/>
              <a:t>rejimlerinin kalori alımında azalma olduğunu düşündürmektedir. </a:t>
            </a:r>
          </a:p>
        </p:txBody>
      </p:sp>
    </p:spTree>
    <p:extLst>
      <p:ext uri="{BB962C8B-B14F-4D97-AF65-F5344CB8AC3E}">
        <p14:creationId xmlns:p14="http://schemas.microsoft.com/office/powerpoint/2010/main" val="3574017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Değiştirebilir Yaşam Tarzı Davranışları</a:t>
            </a:r>
            <a:endParaRPr lang="tr-TR" dirty="0"/>
          </a:p>
        </p:txBody>
      </p:sp>
      <p:sp>
        <p:nvSpPr>
          <p:cNvPr id="3" name="İçerik Yer Tutucusu 2"/>
          <p:cNvSpPr>
            <a:spLocks noGrp="1"/>
          </p:cNvSpPr>
          <p:nvPr>
            <p:ph idx="1"/>
          </p:nvPr>
        </p:nvSpPr>
        <p:spPr/>
        <p:txBody>
          <a:bodyPr>
            <a:normAutofit fontScale="85000" lnSpcReduction="20000"/>
          </a:bodyPr>
          <a:lstStyle/>
          <a:p>
            <a:pPr algn="just"/>
            <a:r>
              <a:rPr lang="tr-TR" dirty="0"/>
              <a:t>Enerji tüketimi: </a:t>
            </a:r>
          </a:p>
          <a:p>
            <a:pPr algn="just"/>
            <a:endParaRPr lang="tr-TR" dirty="0" smtClean="0"/>
          </a:p>
          <a:p>
            <a:pPr algn="just"/>
            <a:r>
              <a:rPr lang="tr-TR" dirty="0" smtClean="0"/>
              <a:t>Hayvan </a:t>
            </a:r>
            <a:r>
              <a:rPr lang="tr-TR" dirty="0"/>
              <a:t>çalışmaları sirkadyan saatin hareketliliği düzenlediğini gösteriyor. </a:t>
            </a:r>
            <a:endParaRPr lang="tr-TR" dirty="0" smtClean="0"/>
          </a:p>
          <a:p>
            <a:pPr algn="just"/>
            <a:endParaRPr lang="tr-TR" dirty="0" smtClean="0"/>
          </a:p>
          <a:p>
            <a:pPr algn="just"/>
            <a:r>
              <a:rPr lang="tr-TR" dirty="0" smtClean="0"/>
              <a:t>Farelerde </a:t>
            </a:r>
            <a:r>
              <a:rPr lang="tr-TR" dirty="0"/>
              <a:t>yapılan çalışmada, zaman kısıtlı </a:t>
            </a:r>
            <a:r>
              <a:rPr lang="tr-TR" dirty="0" err="1"/>
              <a:t>izokalorik</a:t>
            </a:r>
            <a:r>
              <a:rPr lang="tr-TR" dirty="0"/>
              <a:t> beslenme kas koordinasyonunda gelişme, hareketlilikte ve beslenme sonrasındaki enerji tüketiminde artış sağlamıştır. </a:t>
            </a:r>
            <a:endParaRPr lang="tr-TR" dirty="0" smtClean="0"/>
          </a:p>
          <a:p>
            <a:pPr algn="just"/>
            <a:endParaRPr lang="tr-TR" dirty="0" smtClean="0"/>
          </a:p>
          <a:p>
            <a:pPr algn="just"/>
            <a:r>
              <a:rPr lang="tr-TR" dirty="0" smtClean="0"/>
              <a:t>Fakat </a:t>
            </a:r>
            <a:r>
              <a:rPr lang="tr-TR" dirty="0"/>
              <a:t>insanlar üzerinde bu konuda yeterli çalışma bulunmamaktadır ve yapılan </a:t>
            </a:r>
            <a:r>
              <a:rPr lang="tr-TR" dirty="0" smtClean="0"/>
              <a:t>çalışmalarda </a:t>
            </a:r>
            <a:r>
              <a:rPr lang="tr-TR" dirty="0"/>
              <a:t>ise sonuçlar tam tersidir. </a:t>
            </a:r>
          </a:p>
          <a:p>
            <a:pPr algn="just"/>
            <a:endParaRPr lang="tr-TR" dirty="0"/>
          </a:p>
        </p:txBody>
      </p:sp>
    </p:spTree>
    <p:extLst>
      <p:ext uri="{BB962C8B-B14F-4D97-AF65-F5344CB8AC3E}">
        <p14:creationId xmlns:p14="http://schemas.microsoft.com/office/powerpoint/2010/main" val="2992264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Değiştirebilir Yaşam Tarzı Davranışları</a:t>
            </a:r>
            <a:endParaRPr lang="tr-TR" dirty="0"/>
          </a:p>
        </p:txBody>
      </p:sp>
      <p:sp>
        <p:nvSpPr>
          <p:cNvPr id="3" name="İçerik Yer Tutucusu 2"/>
          <p:cNvSpPr>
            <a:spLocks noGrp="1"/>
          </p:cNvSpPr>
          <p:nvPr>
            <p:ph idx="1"/>
          </p:nvPr>
        </p:nvSpPr>
        <p:spPr/>
        <p:txBody>
          <a:bodyPr>
            <a:normAutofit fontScale="77500" lnSpcReduction="20000"/>
          </a:bodyPr>
          <a:lstStyle/>
          <a:p>
            <a:pPr algn="just"/>
            <a:r>
              <a:rPr lang="tr-TR" dirty="0"/>
              <a:t>Uyku: </a:t>
            </a:r>
            <a:endParaRPr lang="tr-TR" dirty="0" smtClean="0"/>
          </a:p>
          <a:p>
            <a:pPr algn="just"/>
            <a:endParaRPr lang="tr-TR" dirty="0" smtClean="0"/>
          </a:p>
          <a:p>
            <a:pPr algn="just"/>
            <a:r>
              <a:rPr lang="tr-TR" dirty="0" smtClean="0"/>
              <a:t>Çeşitli </a:t>
            </a:r>
            <a:r>
              <a:rPr lang="tr-TR" dirty="0"/>
              <a:t>sayıdaki gözlemsel çalışmalarda gece yemenin uyku süresini ve kalitesini azalttığı görülmüştür. </a:t>
            </a:r>
            <a:endParaRPr lang="tr-TR" dirty="0" smtClean="0"/>
          </a:p>
          <a:p>
            <a:pPr algn="just"/>
            <a:endParaRPr lang="tr-TR" dirty="0" smtClean="0"/>
          </a:p>
          <a:p>
            <a:pPr algn="just"/>
            <a:r>
              <a:rPr lang="tr-TR" dirty="0" smtClean="0"/>
              <a:t>Bu </a:t>
            </a:r>
            <a:r>
              <a:rPr lang="tr-TR" dirty="0"/>
              <a:t>da insülin direnci ve artmış </a:t>
            </a:r>
            <a:r>
              <a:rPr lang="tr-TR" dirty="0" err="1"/>
              <a:t>obezite</a:t>
            </a:r>
            <a:r>
              <a:rPr lang="tr-TR" dirty="0"/>
              <a:t> riski, diyabet, </a:t>
            </a:r>
            <a:r>
              <a:rPr lang="tr-TR" dirty="0" err="1"/>
              <a:t>kvh</a:t>
            </a:r>
            <a:r>
              <a:rPr lang="tr-TR" dirty="0"/>
              <a:t> ve kanser riskinde artışa neden olmuştur. </a:t>
            </a:r>
            <a:endParaRPr lang="tr-TR" dirty="0" smtClean="0"/>
          </a:p>
          <a:p>
            <a:pPr algn="just"/>
            <a:endParaRPr lang="tr-TR" dirty="0"/>
          </a:p>
          <a:p>
            <a:pPr algn="just"/>
            <a:r>
              <a:rPr lang="tr-TR" dirty="0" smtClean="0"/>
              <a:t>Özellikle </a:t>
            </a:r>
            <a:r>
              <a:rPr lang="tr-TR" dirty="0"/>
              <a:t>gece geç saatlerde yenen yemeklerin sirkadyan </a:t>
            </a:r>
            <a:r>
              <a:rPr lang="tr-TR" dirty="0" err="1"/>
              <a:t>desenkronizasyonuna</a:t>
            </a:r>
            <a:r>
              <a:rPr lang="tr-TR" dirty="0"/>
              <a:t> sebep olarak normal uyku düzenini de bozduğu gözlemlenmiştir. </a:t>
            </a:r>
          </a:p>
        </p:txBody>
      </p:sp>
    </p:spTree>
    <p:extLst>
      <p:ext uri="{BB962C8B-B14F-4D97-AF65-F5344CB8AC3E}">
        <p14:creationId xmlns:p14="http://schemas.microsoft.com/office/powerpoint/2010/main" val="2705791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Hastalık Prosesleri Üzerine Etkisi</a:t>
            </a:r>
            <a:endParaRPr lang="tr-TR" dirty="0"/>
          </a:p>
        </p:txBody>
      </p:sp>
      <p:sp>
        <p:nvSpPr>
          <p:cNvPr id="3" name="İçerik Yer Tutucusu 2"/>
          <p:cNvSpPr>
            <a:spLocks noGrp="1"/>
          </p:cNvSpPr>
          <p:nvPr>
            <p:ph idx="1"/>
          </p:nvPr>
        </p:nvSpPr>
        <p:spPr/>
        <p:txBody>
          <a:bodyPr/>
          <a:lstStyle/>
          <a:p>
            <a:pPr algn="just"/>
            <a:r>
              <a:rPr lang="tr-TR" dirty="0"/>
              <a:t>Bir süre aç </a:t>
            </a:r>
            <a:r>
              <a:rPr lang="tr-TR" dirty="0" smtClean="0"/>
              <a:t>kalındıktan </a:t>
            </a:r>
            <a:r>
              <a:rPr lang="tr-TR" dirty="0"/>
              <a:t>sonra insülin duyarlılığı artar ve insülin seviyeleri düşer. Bunlar, açlık ve tokluk glikoz seviyelerinin iyileşmesine neden olur</a:t>
            </a:r>
            <a:r>
              <a:rPr lang="tr-TR" dirty="0" smtClean="0"/>
              <a:t>.</a:t>
            </a:r>
          </a:p>
          <a:p>
            <a:pPr algn="just"/>
            <a:endParaRPr lang="tr-TR" dirty="0" smtClean="0"/>
          </a:p>
          <a:p>
            <a:pPr algn="just"/>
            <a:r>
              <a:rPr lang="tr-TR" dirty="0" smtClean="0"/>
              <a:t>Bir </a:t>
            </a:r>
            <a:r>
              <a:rPr lang="tr-TR" dirty="0" smtClean="0"/>
              <a:t>fare türünde yapılan çalışmada, fareler istenildiği </a:t>
            </a:r>
            <a:r>
              <a:rPr lang="tr-TR" dirty="0"/>
              <a:t>kadar </a:t>
            </a:r>
            <a:r>
              <a:rPr lang="tr-TR" dirty="0" smtClean="0"/>
              <a:t>fazla beslendiklerinde</a:t>
            </a:r>
            <a:r>
              <a:rPr lang="tr-TR" dirty="0"/>
              <a:t>, </a:t>
            </a:r>
            <a:r>
              <a:rPr lang="tr-TR" dirty="0" err="1"/>
              <a:t>hiperinsülinemi</a:t>
            </a:r>
            <a:r>
              <a:rPr lang="tr-TR" dirty="0"/>
              <a:t>, </a:t>
            </a:r>
            <a:r>
              <a:rPr lang="tr-TR" dirty="0" err="1"/>
              <a:t>obezite</a:t>
            </a:r>
            <a:r>
              <a:rPr lang="tr-TR" dirty="0"/>
              <a:t> ve sistemik </a:t>
            </a:r>
            <a:r>
              <a:rPr lang="tr-TR" dirty="0" err="1"/>
              <a:t>enflamasyon</a:t>
            </a:r>
            <a:r>
              <a:rPr lang="tr-TR" dirty="0"/>
              <a:t> geliştirirler; bunların tümü, gıda mevcudiyetinin günde 8 saat ile </a:t>
            </a:r>
            <a:r>
              <a:rPr lang="tr-TR" dirty="0" smtClean="0"/>
              <a:t>sınırlandırılmasıyla bile önlenir </a:t>
            </a:r>
            <a:r>
              <a:rPr lang="tr-TR" dirty="0"/>
              <a:t>(</a:t>
            </a:r>
            <a:r>
              <a:rPr lang="tr-TR" dirty="0" err="1"/>
              <a:t>Hatori</a:t>
            </a:r>
            <a:r>
              <a:rPr lang="tr-TR" dirty="0"/>
              <a:t> ve diğerleri, 2012) </a:t>
            </a:r>
            <a:r>
              <a:rPr lang="tr-TR" dirty="0" smtClean="0"/>
              <a:t>.</a:t>
            </a:r>
            <a:endParaRPr lang="tr-TR" dirty="0"/>
          </a:p>
        </p:txBody>
      </p:sp>
    </p:spTree>
    <p:extLst>
      <p:ext uri="{BB962C8B-B14F-4D97-AF65-F5344CB8AC3E}">
        <p14:creationId xmlns:p14="http://schemas.microsoft.com/office/powerpoint/2010/main" val="1266449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Hastalık Prosesleri Üzerine Etkisi</a:t>
            </a:r>
            <a:endParaRPr lang="tr-TR" dirty="0"/>
          </a:p>
        </p:txBody>
      </p:sp>
      <p:sp>
        <p:nvSpPr>
          <p:cNvPr id="3" name="İçerik Yer Tutucusu 2"/>
          <p:cNvSpPr>
            <a:spLocks noGrp="1"/>
          </p:cNvSpPr>
          <p:nvPr>
            <p:ph idx="1"/>
          </p:nvPr>
        </p:nvSpPr>
        <p:spPr/>
        <p:txBody>
          <a:bodyPr>
            <a:normAutofit fontScale="85000" lnSpcReduction="20000"/>
          </a:bodyPr>
          <a:lstStyle/>
          <a:p>
            <a:pPr algn="just"/>
            <a:r>
              <a:rPr lang="tr-TR" dirty="0" smtClean="0"/>
              <a:t>IF</a:t>
            </a:r>
            <a:r>
              <a:rPr lang="tr-TR" dirty="0" smtClean="0"/>
              <a:t> </a:t>
            </a:r>
            <a:r>
              <a:rPr lang="tr-TR" dirty="0" smtClean="0"/>
              <a:t>modelinin bir diğer anti-diyabetik </a:t>
            </a:r>
            <a:r>
              <a:rPr lang="tr-TR" dirty="0"/>
              <a:t>etkisi, kalori kısıtlamasına bağlı değildir, çünkü günde sadece 8 saat yiyecek sağlayan fareler, ad </a:t>
            </a:r>
            <a:r>
              <a:rPr lang="tr-TR" dirty="0" err="1"/>
              <a:t>libitum</a:t>
            </a:r>
            <a:r>
              <a:rPr lang="tr-TR" dirty="0"/>
              <a:t> beslenen kontrol fareleri ile aynı miktarda yiyecek tüketir</a:t>
            </a:r>
            <a:r>
              <a:rPr lang="tr-TR" dirty="0" smtClean="0"/>
              <a:t>.*</a:t>
            </a:r>
          </a:p>
          <a:p>
            <a:pPr algn="just"/>
            <a:endParaRPr lang="tr-TR" dirty="0" smtClean="0"/>
          </a:p>
          <a:p>
            <a:pPr algn="just"/>
            <a:r>
              <a:rPr lang="tr-TR" dirty="0" smtClean="0"/>
              <a:t>Henüz </a:t>
            </a:r>
            <a:r>
              <a:rPr lang="tr-TR" dirty="0"/>
              <a:t>belirlenmemiş olmasına rağmen, </a:t>
            </a:r>
            <a:r>
              <a:rPr lang="tr-TR" dirty="0" err="1"/>
              <a:t>IF'nin</a:t>
            </a:r>
            <a:r>
              <a:rPr lang="tr-TR" dirty="0"/>
              <a:t> diğer hücre türleri (</a:t>
            </a:r>
            <a:r>
              <a:rPr lang="tr-TR" dirty="0" err="1"/>
              <a:t>örn</a:t>
            </a:r>
            <a:r>
              <a:rPr lang="tr-TR" dirty="0"/>
              <a:t>. </a:t>
            </a:r>
            <a:r>
              <a:rPr lang="tr-TR" dirty="0" err="1"/>
              <a:t>miyokard</a:t>
            </a:r>
            <a:r>
              <a:rPr lang="tr-TR" dirty="0"/>
              <a:t> hücreleri ve nöronlar) üzerindeki etkilerine ilişkin çalışmalarda bildirildiği gibi, IF tarafından hücresel stres direncinin arttırılmasının β-hücrelerini koruduğu </a:t>
            </a:r>
            <a:r>
              <a:rPr lang="tr-TR" dirty="0" smtClean="0"/>
              <a:t>muhtemeldir.</a:t>
            </a:r>
          </a:p>
          <a:p>
            <a:pPr algn="just"/>
            <a:endParaRPr lang="tr-TR" dirty="0" smtClean="0"/>
          </a:p>
          <a:p>
            <a:pPr algn="just"/>
            <a:r>
              <a:rPr lang="tr-TR" dirty="0" smtClean="0"/>
              <a:t>Basitçe </a:t>
            </a:r>
            <a:r>
              <a:rPr lang="tr-TR" dirty="0"/>
              <a:t>söylemek gerekirse, IF, tip 2 diyabetli kemirgen modellerinde hastalığı önleyebilir ve tedavi edebilir.</a:t>
            </a:r>
            <a:r>
              <a:rPr lang="tr-TR" dirty="0" smtClean="0">
                <a:effectLst/>
              </a:rPr>
              <a:t> </a:t>
            </a:r>
            <a:endParaRPr lang="tr-TR" dirty="0"/>
          </a:p>
        </p:txBody>
      </p:sp>
      <p:sp>
        <p:nvSpPr>
          <p:cNvPr id="4" name="Dikdörtgen 3"/>
          <p:cNvSpPr/>
          <p:nvPr/>
        </p:nvSpPr>
        <p:spPr>
          <a:xfrm>
            <a:off x="5857302" y="6111845"/>
            <a:ext cx="6096000" cy="400110"/>
          </a:xfrm>
          <a:prstGeom prst="rect">
            <a:avLst/>
          </a:prstGeom>
        </p:spPr>
        <p:txBody>
          <a:bodyPr>
            <a:spAutoFit/>
          </a:bodyPr>
          <a:lstStyle/>
          <a:p>
            <a:r>
              <a:rPr lang="tr-TR" sz="1000" dirty="0" err="1" smtClean="0">
                <a:solidFill>
                  <a:srgbClr val="303030"/>
                </a:solidFill>
                <a:effectLst/>
                <a:latin typeface="Calibri Light" panose="020F0302020204030204" pitchFamily="34" charset="0"/>
                <a:ea typeface="Calibri" panose="020F0502020204030204" pitchFamily="34" charset="0"/>
              </a:rPr>
              <a:t>Mattson</a:t>
            </a:r>
            <a:r>
              <a:rPr lang="tr-TR" sz="1000" dirty="0" smtClean="0">
                <a:solidFill>
                  <a:srgbClr val="303030"/>
                </a:solidFill>
                <a:effectLst/>
                <a:latin typeface="Calibri Light" panose="020F0302020204030204" pitchFamily="34" charset="0"/>
                <a:ea typeface="Calibri" panose="020F0502020204030204" pitchFamily="34" charset="0"/>
              </a:rPr>
              <a:t> MP, </a:t>
            </a:r>
            <a:r>
              <a:rPr lang="tr-TR" sz="1000" dirty="0" err="1" smtClean="0">
                <a:solidFill>
                  <a:srgbClr val="303030"/>
                </a:solidFill>
                <a:effectLst/>
                <a:latin typeface="Calibri Light" panose="020F0302020204030204" pitchFamily="34" charset="0"/>
                <a:ea typeface="Calibri" panose="020F0502020204030204" pitchFamily="34" charset="0"/>
              </a:rPr>
              <a:t>Wan</a:t>
            </a:r>
            <a:r>
              <a:rPr lang="tr-TR" sz="1000" dirty="0" smtClean="0">
                <a:solidFill>
                  <a:srgbClr val="303030"/>
                </a:solidFill>
                <a:effectLst/>
                <a:latin typeface="Calibri Light" panose="020F0302020204030204" pitchFamily="34" charset="0"/>
                <a:ea typeface="Calibri" panose="020F0502020204030204" pitchFamily="34" charset="0"/>
              </a:rPr>
              <a:t> R. </a:t>
            </a:r>
            <a:r>
              <a:rPr lang="tr-TR" sz="1000" dirty="0" err="1" smtClean="0">
                <a:solidFill>
                  <a:srgbClr val="303030"/>
                </a:solidFill>
                <a:effectLst/>
                <a:latin typeface="Calibri Light" panose="020F0302020204030204" pitchFamily="34" charset="0"/>
                <a:ea typeface="Calibri" panose="020F0502020204030204" pitchFamily="34" charset="0"/>
              </a:rPr>
              <a:t>Beneficial</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effects</a:t>
            </a:r>
            <a:r>
              <a:rPr lang="tr-TR" sz="1000" dirty="0" smtClean="0">
                <a:solidFill>
                  <a:srgbClr val="303030"/>
                </a:solidFill>
                <a:effectLst/>
                <a:latin typeface="Calibri Light" panose="020F0302020204030204" pitchFamily="34" charset="0"/>
                <a:ea typeface="Calibri" panose="020F0502020204030204" pitchFamily="34" charset="0"/>
              </a:rPr>
              <a:t> of </a:t>
            </a:r>
            <a:r>
              <a:rPr lang="tr-TR" sz="1000" dirty="0" err="1" smtClean="0">
                <a:solidFill>
                  <a:srgbClr val="303030"/>
                </a:solidFill>
                <a:effectLst/>
                <a:latin typeface="Calibri Light" panose="020F0302020204030204" pitchFamily="34" charset="0"/>
                <a:ea typeface="Calibri" panose="020F0502020204030204" pitchFamily="34" charset="0"/>
              </a:rPr>
              <a:t>intermittent</a:t>
            </a:r>
            <a:r>
              <a:rPr lang="tr-TR" sz="1000" dirty="0" smtClean="0">
                <a:solidFill>
                  <a:srgbClr val="303030"/>
                </a:solidFill>
                <a:effectLst/>
                <a:latin typeface="Calibri Light" panose="020F0302020204030204" pitchFamily="34" charset="0"/>
                <a:ea typeface="Calibri" panose="020F0502020204030204" pitchFamily="34" charset="0"/>
              </a:rPr>
              <a:t> fasting </a:t>
            </a:r>
            <a:r>
              <a:rPr lang="tr-TR" sz="1000" dirty="0" err="1" smtClean="0">
                <a:solidFill>
                  <a:srgbClr val="303030"/>
                </a:solidFill>
                <a:effectLst/>
                <a:latin typeface="Calibri Light" panose="020F0302020204030204" pitchFamily="34" charset="0"/>
                <a:ea typeface="Calibri" panose="020F0502020204030204" pitchFamily="34" charset="0"/>
              </a:rPr>
              <a:t>and</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caloric</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restriction</a:t>
            </a:r>
            <a:r>
              <a:rPr lang="tr-TR" sz="1000" dirty="0" smtClean="0">
                <a:solidFill>
                  <a:srgbClr val="303030"/>
                </a:solidFill>
                <a:effectLst/>
                <a:latin typeface="Calibri Light" panose="020F0302020204030204" pitchFamily="34" charset="0"/>
                <a:ea typeface="Calibri" panose="020F0502020204030204" pitchFamily="34" charset="0"/>
              </a:rPr>
              <a:t> on </a:t>
            </a:r>
            <a:r>
              <a:rPr lang="tr-TR" sz="1000" dirty="0" err="1" smtClean="0">
                <a:solidFill>
                  <a:srgbClr val="303030"/>
                </a:solidFill>
                <a:effectLst/>
                <a:latin typeface="Calibri Light" panose="020F0302020204030204" pitchFamily="34" charset="0"/>
                <a:ea typeface="Calibri" panose="020F0502020204030204" pitchFamily="34" charset="0"/>
              </a:rPr>
              <a:t>the</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cardiovascular</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and</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cerebrovascular</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systems</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i="1" dirty="0" smtClean="0">
                <a:effectLst/>
              </a:rPr>
              <a:t>J. </a:t>
            </a:r>
            <a:r>
              <a:rPr lang="tr-TR" sz="1000" i="1" dirty="0" err="1" smtClean="0">
                <a:effectLst/>
              </a:rPr>
              <a:t>Nutr</a:t>
            </a:r>
            <a:r>
              <a:rPr lang="tr-TR" sz="1000" i="1" dirty="0" smtClean="0">
                <a:effectLst/>
              </a:rPr>
              <a:t>. </a:t>
            </a:r>
            <a:r>
              <a:rPr lang="tr-TR" sz="1000" i="1" dirty="0" err="1" smtClean="0">
                <a:effectLst/>
              </a:rPr>
              <a:t>Biochem</a:t>
            </a:r>
            <a:r>
              <a:rPr lang="tr-TR" sz="1000" i="1" dirty="0" smtClean="0">
                <a:effectLst/>
              </a:rPr>
              <a:t>. </a:t>
            </a:r>
            <a:r>
              <a:rPr lang="tr-TR" sz="1000" dirty="0" smtClean="0">
                <a:effectLst/>
              </a:rPr>
              <a:t>2005;16:129–137</a:t>
            </a:r>
            <a:endParaRPr lang="tr-TR" sz="1000" dirty="0"/>
          </a:p>
        </p:txBody>
      </p:sp>
    </p:spTree>
    <p:extLst>
      <p:ext uri="{BB962C8B-B14F-4D97-AF65-F5344CB8AC3E}">
        <p14:creationId xmlns:p14="http://schemas.microsoft.com/office/powerpoint/2010/main" val="1567670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Hastalık Prosesleri Üzerine Etkisi</a:t>
            </a:r>
            <a:endParaRPr lang="tr-TR" dirty="0"/>
          </a:p>
        </p:txBody>
      </p:sp>
      <p:sp>
        <p:nvSpPr>
          <p:cNvPr id="3" name="İçerik Yer Tutucusu 2"/>
          <p:cNvSpPr>
            <a:spLocks noGrp="1"/>
          </p:cNvSpPr>
          <p:nvPr>
            <p:ph idx="1"/>
          </p:nvPr>
        </p:nvSpPr>
        <p:spPr/>
        <p:txBody>
          <a:bodyPr/>
          <a:lstStyle/>
          <a:p>
            <a:pPr algn="just"/>
            <a:r>
              <a:rPr lang="tr-TR" dirty="0"/>
              <a:t>Bir </a:t>
            </a:r>
            <a:r>
              <a:rPr lang="tr-TR" dirty="0" err="1"/>
              <a:t>miyokard</a:t>
            </a:r>
            <a:r>
              <a:rPr lang="tr-TR" dirty="0"/>
              <a:t> </a:t>
            </a:r>
            <a:r>
              <a:rPr lang="tr-TR" dirty="0" smtClean="0"/>
              <a:t>enfarktüsü </a:t>
            </a:r>
            <a:r>
              <a:rPr lang="tr-TR" dirty="0"/>
              <a:t>modelinde, </a:t>
            </a:r>
            <a:r>
              <a:rPr lang="tr-TR" dirty="0" err="1"/>
              <a:t>MI'den</a:t>
            </a:r>
            <a:r>
              <a:rPr lang="tr-TR" dirty="0"/>
              <a:t> 3 ay önce </a:t>
            </a:r>
            <a:r>
              <a:rPr lang="tr-TR" dirty="0" smtClean="0"/>
              <a:t>IF</a:t>
            </a:r>
            <a:r>
              <a:rPr lang="tr-TR" dirty="0" smtClean="0"/>
              <a:t> </a:t>
            </a:r>
            <a:r>
              <a:rPr lang="tr-TR" dirty="0" smtClean="0"/>
              <a:t>modelinde </a:t>
            </a:r>
            <a:r>
              <a:rPr lang="tr-TR" dirty="0"/>
              <a:t>tutulan </a:t>
            </a:r>
            <a:r>
              <a:rPr lang="tr-TR" dirty="0" smtClean="0"/>
              <a:t>farelerde</a:t>
            </a:r>
            <a:r>
              <a:rPr lang="tr-TR" dirty="0" smtClean="0"/>
              <a:t>, </a:t>
            </a:r>
            <a:r>
              <a:rPr lang="tr-TR" dirty="0"/>
              <a:t>enfarktüsü boyutunun azaldığını ve risk altındaki </a:t>
            </a:r>
            <a:r>
              <a:rPr lang="tr-TR" dirty="0" smtClean="0"/>
              <a:t>alandaki </a:t>
            </a:r>
            <a:r>
              <a:rPr lang="tr-TR" dirty="0" err="1"/>
              <a:t>apoptotik</a:t>
            </a:r>
            <a:r>
              <a:rPr lang="tr-TR" dirty="0"/>
              <a:t> hücre sayısının azaldığını </a:t>
            </a:r>
            <a:r>
              <a:rPr lang="tr-TR" dirty="0" smtClean="0"/>
              <a:t>gösterildi. *</a:t>
            </a:r>
          </a:p>
          <a:p>
            <a:pPr algn="just"/>
            <a:endParaRPr lang="tr-TR" dirty="0"/>
          </a:p>
          <a:p>
            <a:pPr algn="just"/>
            <a:r>
              <a:rPr lang="tr-TR" dirty="0" smtClean="0"/>
              <a:t>Sol </a:t>
            </a:r>
            <a:r>
              <a:rPr lang="tr-TR" dirty="0" err="1"/>
              <a:t>ventrikül</a:t>
            </a:r>
            <a:r>
              <a:rPr lang="tr-TR" dirty="0"/>
              <a:t> </a:t>
            </a:r>
            <a:r>
              <a:rPr lang="tr-TR" dirty="0" err="1" smtClean="0"/>
              <a:t>remodeling</a:t>
            </a:r>
            <a:r>
              <a:rPr lang="tr-TR" dirty="0" smtClean="0"/>
              <a:t> ve enfarktüs alanının </a:t>
            </a:r>
            <a:r>
              <a:rPr lang="tr-TR" dirty="0"/>
              <a:t>genişlemesinin </a:t>
            </a:r>
            <a:r>
              <a:rPr lang="tr-TR" dirty="0" smtClean="0"/>
              <a:t>IF</a:t>
            </a:r>
            <a:r>
              <a:rPr lang="tr-TR" dirty="0" smtClean="0"/>
              <a:t> </a:t>
            </a:r>
            <a:r>
              <a:rPr lang="tr-TR" dirty="0" smtClean="0"/>
              <a:t>modeliyle beslenen </a:t>
            </a:r>
            <a:r>
              <a:rPr lang="tr-TR" dirty="0" smtClean="0"/>
              <a:t>deney </a:t>
            </a:r>
            <a:r>
              <a:rPr lang="tr-TR" dirty="0" smtClean="0"/>
              <a:t>hayvanlarında daha az olduğu gösterilmiştir. </a:t>
            </a:r>
            <a:endParaRPr lang="tr-TR" dirty="0"/>
          </a:p>
        </p:txBody>
      </p:sp>
      <p:sp>
        <p:nvSpPr>
          <p:cNvPr id="4" name="Dikdörtgen 3"/>
          <p:cNvSpPr/>
          <p:nvPr/>
        </p:nvSpPr>
        <p:spPr>
          <a:xfrm>
            <a:off x="6694583" y="6311900"/>
            <a:ext cx="6096000" cy="400110"/>
          </a:xfrm>
          <a:prstGeom prst="rect">
            <a:avLst/>
          </a:prstGeom>
        </p:spPr>
        <p:txBody>
          <a:bodyPr>
            <a:spAutoFit/>
          </a:bodyPr>
          <a:lstStyle/>
          <a:p>
            <a:r>
              <a:rPr lang="tr-TR" sz="1000" dirty="0" smtClean="0"/>
              <a:t>Ahmet I, </a:t>
            </a:r>
            <a:r>
              <a:rPr lang="tr-TR" sz="1000" dirty="0" err="1" smtClean="0"/>
              <a:t>Wan</a:t>
            </a:r>
            <a:r>
              <a:rPr lang="tr-TR" sz="1000" dirty="0" smtClean="0"/>
              <a:t> R, </a:t>
            </a:r>
            <a:r>
              <a:rPr lang="tr-TR" sz="1000" dirty="0" err="1" smtClean="0"/>
              <a:t>Mattson</a:t>
            </a:r>
            <a:r>
              <a:rPr lang="tr-TR" sz="1000" dirty="0" smtClean="0"/>
              <a:t> MP, </a:t>
            </a:r>
            <a:r>
              <a:rPr lang="tr-TR" sz="1000" dirty="0" err="1" smtClean="0"/>
              <a:t>Lakatta</a:t>
            </a:r>
            <a:r>
              <a:rPr lang="tr-TR" sz="1000" dirty="0" smtClean="0"/>
              <a:t> EG, Talan M. </a:t>
            </a:r>
            <a:r>
              <a:rPr lang="tr-TR" sz="1000" dirty="0" err="1" smtClean="0"/>
              <a:t>Cardioprotection</a:t>
            </a:r>
            <a:r>
              <a:rPr lang="tr-TR" sz="1000" dirty="0" smtClean="0"/>
              <a:t> </a:t>
            </a:r>
            <a:r>
              <a:rPr lang="tr-TR" sz="1000" dirty="0" err="1" smtClean="0"/>
              <a:t>by</a:t>
            </a:r>
            <a:r>
              <a:rPr lang="tr-TR" sz="1000" dirty="0" smtClean="0"/>
              <a:t> </a:t>
            </a:r>
            <a:r>
              <a:rPr lang="tr-TR" sz="1000" dirty="0" err="1" smtClean="0"/>
              <a:t>intermittent</a:t>
            </a:r>
            <a:r>
              <a:rPr lang="tr-TR" sz="1000" dirty="0" smtClean="0"/>
              <a:t> fasting in </a:t>
            </a:r>
            <a:r>
              <a:rPr lang="tr-TR" sz="1000" dirty="0" err="1" smtClean="0"/>
              <a:t>rats</a:t>
            </a:r>
            <a:r>
              <a:rPr lang="tr-TR" sz="1000" dirty="0" smtClean="0"/>
              <a:t>. </a:t>
            </a:r>
            <a:r>
              <a:rPr lang="tr-TR" sz="1000" i="1" dirty="0" err="1" smtClean="0">
                <a:effectLst/>
              </a:rPr>
              <a:t>Circulation</a:t>
            </a:r>
            <a:r>
              <a:rPr lang="tr-TR" sz="1000" i="1" dirty="0" smtClean="0">
                <a:effectLst/>
              </a:rPr>
              <a:t>. </a:t>
            </a:r>
            <a:r>
              <a:rPr lang="tr-TR" sz="1000" dirty="0" smtClean="0">
                <a:effectLst/>
              </a:rPr>
              <a:t>2005;112:3115–3121</a:t>
            </a:r>
            <a:endParaRPr lang="tr-TR" sz="1000" dirty="0"/>
          </a:p>
        </p:txBody>
      </p:sp>
    </p:spTree>
    <p:extLst>
      <p:ext uri="{BB962C8B-B14F-4D97-AF65-F5344CB8AC3E}">
        <p14:creationId xmlns:p14="http://schemas.microsoft.com/office/powerpoint/2010/main" val="3152717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Hastalık Prosesleri Üzerine Etkisi</a:t>
            </a:r>
            <a:endParaRPr lang="tr-TR" dirty="0"/>
          </a:p>
        </p:txBody>
      </p:sp>
      <p:sp>
        <p:nvSpPr>
          <p:cNvPr id="3" name="İçerik Yer Tutucusu 2"/>
          <p:cNvSpPr>
            <a:spLocks noGrp="1"/>
          </p:cNvSpPr>
          <p:nvPr>
            <p:ph idx="1"/>
          </p:nvPr>
        </p:nvSpPr>
        <p:spPr>
          <a:xfrm>
            <a:off x="838200" y="2503355"/>
            <a:ext cx="10515600" cy="4822601"/>
          </a:xfrm>
        </p:spPr>
        <p:txBody>
          <a:bodyPr>
            <a:normAutofit/>
          </a:bodyPr>
          <a:lstStyle/>
          <a:p>
            <a:pPr algn="just"/>
            <a:r>
              <a:rPr lang="tr-TR" dirty="0"/>
              <a:t>IF, laboratuvar kemirgenlerinde kan basıncını </a:t>
            </a:r>
            <a:r>
              <a:rPr lang="tr-TR" dirty="0" smtClean="0"/>
              <a:t>düşürdü. </a:t>
            </a:r>
          </a:p>
          <a:p>
            <a:pPr algn="just"/>
            <a:r>
              <a:rPr lang="tr-TR" dirty="0" smtClean="0"/>
              <a:t>Kan </a:t>
            </a:r>
            <a:r>
              <a:rPr lang="tr-TR" dirty="0"/>
              <a:t>basıncındaki azalma, kısmen, gelişmiş </a:t>
            </a:r>
            <a:r>
              <a:rPr lang="tr-TR" dirty="0" err="1"/>
              <a:t>vasküler</a:t>
            </a:r>
            <a:r>
              <a:rPr lang="tr-TR" dirty="0"/>
              <a:t> </a:t>
            </a:r>
            <a:r>
              <a:rPr lang="tr-TR" dirty="0" err="1"/>
              <a:t>endotel</a:t>
            </a:r>
            <a:r>
              <a:rPr lang="tr-TR" dirty="0"/>
              <a:t> hücre bağımlı </a:t>
            </a:r>
            <a:r>
              <a:rPr lang="tr-TR" dirty="0" err="1"/>
              <a:t>vazodilatasyondan</a:t>
            </a:r>
            <a:r>
              <a:rPr lang="tr-TR" dirty="0"/>
              <a:t> </a:t>
            </a:r>
            <a:r>
              <a:rPr lang="tr-TR" dirty="0" smtClean="0"/>
              <a:t>kaynaklanabilir. </a:t>
            </a:r>
            <a:endParaRPr lang="tr-TR" dirty="0" smtClean="0"/>
          </a:p>
          <a:p>
            <a:pPr algn="just"/>
            <a:r>
              <a:rPr lang="tr-TR" dirty="0" err="1" smtClean="0"/>
              <a:t>ADF'nin</a:t>
            </a:r>
            <a:r>
              <a:rPr lang="tr-TR" dirty="0" smtClean="0"/>
              <a:t> </a:t>
            </a:r>
            <a:r>
              <a:rPr lang="tr-TR" dirty="0"/>
              <a:t>başlatılmasından sonraki 1 hafta içinde, istirahat kalp hızı ve kan basıncı önemli ölçüde azalır, 2 hafta boyunca düşmeye devam eder ve hem açlık hem de beslenme günlerinde azalmaya devam </a:t>
            </a:r>
            <a:r>
              <a:rPr lang="tr-TR" dirty="0" smtClean="0"/>
              <a:t>eder</a:t>
            </a:r>
            <a:r>
              <a:rPr lang="tr-TR" dirty="0" smtClean="0"/>
              <a:t>.</a:t>
            </a:r>
          </a:p>
          <a:p>
            <a:pPr algn="just"/>
            <a:r>
              <a:rPr lang="tr-TR" dirty="0" smtClean="0"/>
              <a:t>IF </a:t>
            </a:r>
            <a:r>
              <a:rPr lang="tr-TR" dirty="0"/>
              <a:t>sonrası kalp hızındaki yavaşlama eski haline döner dolayısıyla IF </a:t>
            </a:r>
            <a:r>
              <a:rPr lang="tr-TR" dirty="0" err="1"/>
              <a:t>nin</a:t>
            </a:r>
            <a:r>
              <a:rPr lang="tr-TR" dirty="0"/>
              <a:t> kalp üzerindeki etkisi diyetin devam ettiği süre için geçerlidir.</a:t>
            </a:r>
          </a:p>
          <a:p>
            <a:pPr algn="just"/>
            <a:endParaRPr lang="tr-TR" dirty="0"/>
          </a:p>
        </p:txBody>
      </p:sp>
    </p:spTree>
    <p:extLst>
      <p:ext uri="{BB962C8B-B14F-4D97-AF65-F5344CB8AC3E}">
        <p14:creationId xmlns:p14="http://schemas.microsoft.com/office/powerpoint/2010/main" val="369841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 </a:t>
            </a:r>
            <a:endParaRPr lang="tr-TR" dirty="0"/>
          </a:p>
        </p:txBody>
      </p:sp>
      <p:sp>
        <p:nvSpPr>
          <p:cNvPr id="3" name="İçerik Yer Tutucusu 2"/>
          <p:cNvSpPr>
            <a:spLocks noGrp="1"/>
          </p:cNvSpPr>
          <p:nvPr>
            <p:ph idx="1"/>
          </p:nvPr>
        </p:nvSpPr>
        <p:spPr/>
        <p:txBody>
          <a:bodyPr>
            <a:normAutofit/>
          </a:bodyPr>
          <a:lstStyle/>
          <a:p>
            <a:pPr lvl="0" algn="just"/>
            <a:r>
              <a:rPr lang="tr-TR" dirty="0"/>
              <a:t>Yiyecek ve içeceklerden gönüllü olarak belirli dönemlerde uzak durma davranışı (aralıklı </a:t>
            </a:r>
            <a:r>
              <a:rPr lang="tr-TR" dirty="0"/>
              <a:t>oruç-IF) </a:t>
            </a:r>
            <a:r>
              <a:rPr lang="tr-TR" dirty="0"/>
              <a:t>antik çağlardan beri uygulanmaktadır. </a:t>
            </a:r>
          </a:p>
          <a:p>
            <a:pPr algn="just"/>
            <a:endParaRPr lang="tr-TR" dirty="0" smtClean="0"/>
          </a:p>
          <a:p>
            <a:pPr algn="just"/>
            <a:r>
              <a:rPr lang="tr-TR" dirty="0" smtClean="0"/>
              <a:t>Etnoloji </a:t>
            </a:r>
            <a:r>
              <a:rPr lang="tr-TR" dirty="0"/>
              <a:t>üzerine yazılan kitaplar ve dinler, dikkate değer sayıdaki çeşitlilikte oruç tutma biçimlerini ve uygulamalarını tanımlarlar. </a:t>
            </a:r>
            <a:endParaRPr lang="tr-TR" dirty="0" smtClean="0"/>
          </a:p>
        </p:txBody>
      </p:sp>
    </p:spTree>
    <p:extLst>
      <p:ext uri="{BB962C8B-B14F-4D97-AF65-F5344CB8AC3E}">
        <p14:creationId xmlns:p14="http://schemas.microsoft.com/office/powerpoint/2010/main" val="1507129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Hastalık Prosesleri Üzerine Etkisi</a:t>
            </a:r>
            <a:endParaRPr lang="tr-TR" dirty="0"/>
          </a:p>
        </p:txBody>
      </p:sp>
      <p:sp>
        <p:nvSpPr>
          <p:cNvPr id="3" name="İçerik Yer Tutucusu 2"/>
          <p:cNvSpPr>
            <a:spLocks noGrp="1"/>
          </p:cNvSpPr>
          <p:nvPr>
            <p:ph idx="1"/>
          </p:nvPr>
        </p:nvSpPr>
        <p:spPr/>
        <p:txBody>
          <a:bodyPr/>
          <a:lstStyle/>
          <a:p>
            <a:pPr algn="just"/>
            <a:r>
              <a:rPr lang="tr-TR" dirty="0" smtClean="0"/>
              <a:t>IF </a:t>
            </a:r>
            <a:r>
              <a:rPr lang="tr-TR" dirty="0" smtClean="0"/>
              <a:t>diyetleriyle </a:t>
            </a:r>
            <a:r>
              <a:rPr lang="tr-TR" dirty="0"/>
              <a:t>beslenen hayvanlarda dolaşımdaki kolesterol ve </a:t>
            </a:r>
            <a:r>
              <a:rPr lang="tr-TR" dirty="0" err="1"/>
              <a:t>trigliserid</a:t>
            </a:r>
            <a:r>
              <a:rPr lang="tr-TR" dirty="0"/>
              <a:t> seviyeleri </a:t>
            </a:r>
            <a:r>
              <a:rPr lang="tr-TR" dirty="0" smtClean="0"/>
              <a:t>azaldığı gösterilmiştir</a:t>
            </a:r>
            <a:r>
              <a:rPr lang="tr-TR" dirty="0" smtClean="0">
                <a:effectLst/>
              </a:rPr>
              <a:t>.  </a:t>
            </a:r>
          </a:p>
          <a:p>
            <a:pPr algn="just"/>
            <a:endParaRPr lang="tr-TR" dirty="0" smtClean="0"/>
          </a:p>
          <a:p>
            <a:pPr algn="just"/>
            <a:r>
              <a:rPr lang="tr-TR" dirty="0" smtClean="0"/>
              <a:t>Özellikle </a:t>
            </a:r>
            <a:r>
              <a:rPr lang="tr-TR" dirty="0" smtClean="0">
                <a:effectLst/>
              </a:rPr>
              <a:t>TRF, fareleri, yüksek yağ + glikoz diyeti ve yüksek </a:t>
            </a:r>
            <a:r>
              <a:rPr lang="tr-TR" dirty="0" err="1" smtClean="0">
                <a:effectLst/>
              </a:rPr>
              <a:t>fruktoz</a:t>
            </a:r>
            <a:r>
              <a:rPr lang="tr-TR" dirty="0" smtClean="0">
                <a:effectLst/>
              </a:rPr>
              <a:t> diyeti içeren </a:t>
            </a:r>
            <a:r>
              <a:rPr lang="tr-TR" dirty="0" err="1" smtClean="0">
                <a:effectLst/>
              </a:rPr>
              <a:t>aterojenik</a:t>
            </a:r>
            <a:r>
              <a:rPr lang="tr-TR" dirty="0" smtClean="0">
                <a:effectLst/>
              </a:rPr>
              <a:t> diyetlerin tüketiminin neden olduğu </a:t>
            </a:r>
            <a:r>
              <a:rPr lang="tr-TR" dirty="0" err="1" smtClean="0">
                <a:effectLst/>
              </a:rPr>
              <a:t>obezite</a:t>
            </a:r>
            <a:r>
              <a:rPr lang="tr-TR" dirty="0" smtClean="0">
                <a:effectLst/>
              </a:rPr>
              <a:t> ve </a:t>
            </a:r>
            <a:r>
              <a:rPr lang="tr-TR" dirty="0" err="1" smtClean="0">
                <a:effectLst/>
              </a:rPr>
              <a:t>metabolik</a:t>
            </a:r>
            <a:r>
              <a:rPr lang="tr-TR" dirty="0" smtClean="0">
                <a:effectLst/>
              </a:rPr>
              <a:t> sendroma karşı korumuştur. *</a:t>
            </a:r>
            <a:endParaRPr lang="tr-TR" dirty="0"/>
          </a:p>
        </p:txBody>
      </p:sp>
      <p:sp>
        <p:nvSpPr>
          <p:cNvPr id="4" name="Dikdörtgen 3"/>
          <p:cNvSpPr/>
          <p:nvPr/>
        </p:nvSpPr>
        <p:spPr>
          <a:xfrm>
            <a:off x="5879335" y="5911790"/>
            <a:ext cx="6096000" cy="400110"/>
          </a:xfrm>
          <a:prstGeom prst="rect">
            <a:avLst/>
          </a:prstGeom>
        </p:spPr>
        <p:txBody>
          <a:bodyPr>
            <a:spAutoFit/>
          </a:bodyPr>
          <a:lstStyle/>
          <a:p>
            <a:r>
              <a:rPr lang="tr-TR" sz="1000" dirty="0" smtClean="0">
                <a:solidFill>
                  <a:srgbClr val="303030"/>
                </a:solidFill>
                <a:effectLst/>
                <a:latin typeface="Calibri Light" panose="020F0302020204030204" pitchFamily="34" charset="0"/>
                <a:ea typeface="Calibri" panose="020F0502020204030204" pitchFamily="34" charset="0"/>
              </a:rPr>
              <a:t>*</a:t>
            </a:r>
            <a:r>
              <a:rPr lang="tr-TR" sz="1000" dirty="0" err="1" smtClean="0">
                <a:solidFill>
                  <a:srgbClr val="303030"/>
                </a:solidFill>
                <a:effectLst/>
                <a:latin typeface="Calibri Light" panose="020F0302020204030204" pitchFamily="34" charset="0"/>
                <a:ea typeface="Calibri" panose="020F0502020204030204" pitchFamily="34" charset="0"/>
              </a:rPr>
              <a:t>Chaix</a:t>
            </a:r>
            <a:r>
              <a:rPr lang="tr-TR" sz="1000" dirty="0" smtClean="0">
                <a:solidFill>
                  <a:srgbClr val="303030"/>
                </a:solidFill>
                <a:effectLst/>
                <a:latin typeface="Calibri Light" panose="020F0302020204030204" pitchFamily="34" charset="0"/>
                <a:ea typeface="Calibri" panose="020F0502020204030204" pitchFamily="34" charset="0"/>
              </a:rPr>
              <a:t> A, </a:t>
            </a:r>
            <a:r>
              <a:rPr lang="tr-TR" sz="1000" dirty="0" err="1" smtClean="0">
                <a:solidFill>
                  <a:srgbClr val="303030"/>
                </a:solidFill>
                <a:effectLst/>
                <a:latin typeface="Calibri Light" panose="020F0302020204030204" pitchFamily="34" charset="0"/>
                <a:ea typeface="Calibri" panose="020F0502020204030204" pitchFamily="34" charset="0"/>
              </a:rPr>
              <a:t>Zarrinpar</a:t>
            </a:r>
            <a:r>
              <a:rPr lang="tr-TR" sz="1000" dirty="0" smtClean="0">
                <a:solidFill>
                  <a:srgbClr val="303030"/>
                </a:solidFill>
                <a:effectLst/>
                <a:latin typeface="Calibri Light" panose="020F0302020204030204" pitchFamily="34" charset="0"/>
                <a:ea typeface="Calibri" panose="020F0502020204030204" pitchFamily="34" charset="0"/>
              </a:rPr>
              <a:t> A, </a:t>
            </a:r>
            <a:r>
              <a:rPr lang="tr-TR" sz="1000" dirty="0" err="1" smtClean="0">
                <a:solidFill>
                  <a:srgbClr val="303030"/>
                </a:solidFill>
                <a:effectLst/>
                <a:latin typeface="Calibri Light" panose="020F0302020204030204" pitchFamily="34" charset="0"/>
                <a:ea typeface="Calibri" panose="020F0502020204030204" pitchFamily="34" charset="0"/>
              </a:rPr>
              <a:t>Miu</a:t>
            </a:r>
            <a:r>
              <a:rPr lang="tr-TR" sz="1000" dirty="0" smtClean="0">
                <a:solidFill>
                  <a:srgbClr val="303030"/>
                </a:solidFill>
                <a:effectLst/>
                <a:latin typeface="Calibri Light" panose="020F0302020204030204" pitchFamily="34" charset="0"/>
                <a:ea typeface="Calibri" panose="020F0502020204030204" pitchFamily="34" charset="0"/>
              </a:rPr>
              <a:t> P, Panda S. Time-</a:t>
            </a:r>
            <a:r>
              <a:rPr lang="tr-TR" sz="1000" dirty="0" err="1" smtClean="0">
                <a:solidFill>
                  <a:srgbClr val="303030"/>
                </a:solidFill>
                <a:effectLst/>
                <a:latin typeface="Calibri Light" panose="020F0302020204030204" pitchFamily="34" charset="0"/>
                <a:ea typeface="Calibri" panose="020F0502020204030204" pitchFamily="34" charset="0"/>
              </a:rPr>
              <a:t>restricted</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feeding</a:t>
            </a:r>
            <a:r>
              <a:rPr lang="tr-TR" sz="1000" dirty="0" smtClean="0">
                <a:solidFill>
                  <a:srgbClr val="303030"/>
                </a:solidFill>
                <a:effectLst/>
                <a:latin typeface="Calibri Light" panose="020F0302020204030204" pitchFamily="34" charset="0"/>
                <a:ea typeface="Calibri" panose="020F0502020204030204" pitchFamily="34" charset="0"/>
              </a:rPr>
              <a:t> is a </a:t>
            </a:r>
            <a:r>
              <a:rPr lang="tr-TR" sz="1000" dirty="0" err="1" smtClean="0">
                <a:solidFill>
                  <a:srgbClr val="303030"/>
                </a:solidFill>
                <a:effectLst/>
                <a:latin typeface="Calibri Light" panose="020F0302020204030204" pitchFamily="34" charset="0"/>
                <a:ea typeface="Calibri" panose="020F0502020204030204" pitchFamily="34" charset="0"/>
              </a:rPr>
              <a:t>preventative</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and</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therapeutic</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intervention</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against</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diverse</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nutritional</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challenges</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i="1" dirty="0" smtClean="0">
                <a:effectLst/>
              </a:rPr>
              <a:t>Cell </a:t>
            </a:r>
            <a:r>
              <a:rPr lang="tr-TR" sz="1000" i="1" dirty="0" err="1" smtClean="0">
                <a:effectLst/>
              </a:rPr>
              <a:t>Metab</a:t>
            </a:r>
            <a:r>
              <a:rPr lang="tr-TR" sz="1000" i="1" dirty="0" smtClean="0">
                <a:effectLst/>
              </a:rPr>
              <a:t>. </a:t>
            </a:r>
            <a:r>
              <a:rPr lang="tr-TR" sz="1000" dirty="0" smtClean="0">
                <a:effectLst/>
              </a:rPr>
              <a:t>2014;20:991–1005</a:t>
            </a:r>
            <a:endParaRPr lang="tr-TR" sz="1000" dirty="0"/>
          </a:p>
        </p:txBody>
      </p:sp>
    </p:spTree>
    <p:extLst>
      <p:ext uri="{BB962C8B-B14F-4D97-AF65-F5344CB8AC3E}">
        <p14:creationId xmlns:p14="http://schemas.microsoft.com/office/powerpoint/2010/main" val="1010439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Hastalık Prosesleri Üzerine Etkisi</a:t>
            </a:r>
            <a:endParaRPr lang="tr-TR" dirty="0"/>
          </a:p>
        </p:txBody>
      </p:sp>
      <p:sp>
        <p:nvSpPr>
          <p:cNvPr id="3" name="İçerik Yer Tutucusu 2"/>
          <p:cNvSpPr>
            <a:spLocks noGrp="1"/>
          </p:cNvSpPr>
          <p:nvPr>
            <p:ph idx="1"/>
          </p:nvPr>
        </p:nvSpPr>
        <p:spPr/>
        <p:txBody>
          <a:bodyPr/>
          <a:lstStyle/>
          <a:p>
            <a:pPr algn="just"/>
            <a:r>
              <a:rPr lang="tr-TR" dirty="0" smtClean="0"/>
              <a:t>Nöroloji alanında yapılan çalışmalar gösteriyor ki </a:t>
            </a:r>
            <a:r>
              <a:rPr lang="tr-TR" dirty="0" smtClean="0"/>
              <a:t>IF </a:t>
            </a:r>
            <a:r>
              <a:rPr lang="tr-TR" dirty="0" smtClean="0"/>
              <a:t>modelleri uygulanan deneklerde </a:t>
            </a:r>
            <a:r>
              <a:rPr lang="tr-TR" dirty="0" err="1" smtClean="0"/>
              <a:t>hipokampal</a:t>
            </a:r>
            <a:r>
              <a:rPr lang="tr-TR" dirty="0" smtClean="0"/>
              <a:t> </a:t>
            </a:r>
            <a:r>
              <a:rPr lang="tr-TR" dirty="0"/>
              <a:t>nöronları dejenerasyona karşı daha dirençlidir ve öğrenme ve hafıza eksiklikleri </a:t>
            </a:r>
            <a:r>
              <a:rPr lang="tr-TR" dirty="0" smtClean="0"/>
              <a:t>iyileştirilebilmektedir. </a:t>
            </a:r>
          </a:p>
          <a:p>
            <a:pPr algn="just"/>
            <a:endParaRPr lang="tr-TR" dirty="0" smtClean="0"/>
          </a:p>
          <a:p>
            <a:pPr algn="just"/>
            <a:r>
              <a:rPr lang="tr-TR" dirty="0" smtClean="0"/>
              <a:t>Bu </a:t>
            </a:r>
            <a:r>
              <a:rPr lang="tr-TR" dirty="0" smtClean="0"/>
              <a:t>da </a:t>
            </a:r>
            <a:r>
              <a:rPr lang="tr-TR" dirty="0"/>
              <a:t>daha az motor </a:t>
            </a:r>
            <a:r>
              <a:rPr lang="tr-TR" dirty="0" err="1"/>
              <a:t>disfonksiyonu</a:t>
            </a:r>
            <a:r>
              <a:rPr lang="tr-TR" dirty="0"/>
              <a:t> ve daha az </a:t>
            </a:r>
            <a:r>
              <a:rPr lang="tr-TR" dirty="0" err="1"/>
              <a:t>striatal</a:t>
            </a:r>
            <a:r>
              <a:rPr lang="tr-TR" dirty="0"/>
              <a:t> nöron dejenerasyonu görülmüş olup, </a:t>
            </a:r>
            <a:r>
              <a:rPr lang="tr-TR" dirty="0" err="1" smtClean="0"/>
              <a:t>Hantington</a:t>
            </a:r>
            <a:r>
              <a:rPr lang="tr-TR" dirty="0"/>
              <a:t> </a:t>
            </a:r>
            <a:r>
              <a:rPr lang="tr-TR" dirty="0" smtClean="0"/>
              <a:t>Hastalığı </a:t>
            </a:r>
            <a:r>
              <a:rPr lang="tr-TR" dirty="0"/>
              <a:t>hastalarına potansiyel bir </a:t>
            </a:r>
            <a:r>
              <a:rPr lang="tr-TR" dirty="0" err="1"/>
              <a:t>terapötik</a:t>
            </a:r>
            <a:r>
              <a:rPr lang="tr-TR" dirty="0"/>
              <a:t> </a:t>
            </a:r>
            <a:r>
              <a:rPr lang="tr-TR" dirty="0" smtClean="0"/>
              <a:t>uygulama olabilir. </a:t>
            </a:r>
            <a:endParaRPr lang="tr-TR" dirty="0"/>
          </a:p>
        </p:txBody>
      </p:sp>
      <p:sp>
        <p:nvSpPr>
          <p:cNvPr id="4" name="Dikdörtgen 3"/>
          <p:cNvSpPr/>
          <p:nvPr/>
        </p:nvSpPr>
        <p:spPr>
          <a:xfrm>
            <a:off x="5846285" y="5776853"/>
            <a:ext cx="6096000" cy="400110"/>
          </a:xfrm>
          <a:prstGeom prst="rect">
            <a:avLst/>
          </a:prstGeom>
        </p:spPr>
        <p:txBody>
          <a:bodyPr>
            <a:spAutoFit/>
          </a:bodyPr>
          <a:lstStyle/>
          <a:p>
            <a:r>
              <a:rPr lang="tr-TR" sz="1000" dirty="0" smtClean="0">
                <a:solidFill>
                  <a:srgbClr val="303030"/>
                </a:solidFill>
                <a:effectLst/>
                <a:latin typeface="Calibri Light" panose="020F0302020204030204" pitchFamily="34" charset="0"/>
                <a:ea typeface="Calibri" panose="020F0502020204030204" pitchFamily="34" charset="0"/>
              </a:rPr>
              <a:t>Bruce-Keller AJ, </a:t>
            </a:r>
            <a:r>
              <a:rPr lang="tr-TR" sz="1000" dirty="0" err="1" smtClean="0">
                <a:solidFill>
                  <a:srgbClr val="303030"/>
                </a:solidFill>
                <a:effectLst/>
                <a:latin typeface="Calibri Light" panose="020F0302020204030204" pitchFamily="34" charset="0"/>
                <a:ea typeface="Calibri" panose="020F0502020204030204" pitchFamily="34" charset="0"/>
              </a:rPr>
              <a:t>Umberger</a:t>
            </a:r>
            <a:r>
              <a:rPr lang="tr-TR" sz="1000" dirty="0" smtClean="0">
                <a:solidFill>
                  <a:srgbClr val="303030"/>
                </a:solidFill>
                <a:effectLst/>
                <a:latin typeface="Calibri Light" panose="020F0302020204030204" pitchFamily="34" charset="0"/>
                <a:ea typeface="Calibri" panose="020F0502020204030204" pitchFamily="34" charset="0"/>
              </a:rPr>
              <a:t> G, </a:t>
            </a:r>
            <a:r>
              <a:rPr lang="tr-TR" sz="1000" dirty="0" err="1" smtClean="0">
                <a:solidFill>
                  <a:srgbClr val="303030"/>
                </a:solidFill>
                <a:effectLst/>
                <a:latin typeface="Calibri Light" panose="020F0302020204030204" pitchFamily="34" charset="0"/>
                <a:ea typeface="Calibri" panose="020F0502020204030204" pitchFamily="34" charset="0"/>
              </a:rPr>
              <a:t>McFall</a:t>
            </a:r>
            <a:r>
              <a:rPr lang="tr-TR" sz="1000" dirty="0" smtClean="0">
                <a:solidFill>
                  <a:srgbClr val="303030"/>
                </a:solidFill>
                <a:effectLst/>
                <a:latin typeface="Calibri Light" panose="020F0302020204030204" pitchFamily="34" charset="0"/>
                <a:ea typeface="Calibri" panose="020F0502020204030204" pitchFamily="34" charset="0"/>
              </a:rPr>
              <a:t> R, </a:t>
            </a:r>
            <a:r>
              <a:rPr lang="tr-TR" sz="1000" dirty="0" err="1" smtClean="0">
                <a:solidFill>
                  <a:srgbClr val="303030"/>
                </a:solidFill>
                <a:effectLst/>
                <a:latin typeface="Calibri Light" panose="020F0302020204030204" pitchFamily="34" charset="0"/>
                <a:ea typeface="Calibri" panose="020F0502020204030204" pitchFamily="34" charset="0"/>
              </a:rPr>
              <a:t>Mattson</a:t>
            </a:r>
            <a:r>
              <a:rPr lang="tr-TR" sz="1000" dirty="0" smtClean="0">
                <a:solidFill>
                  <a:srgbClr val="303030"/>
                </a:solidFill>
                <a:effectLst/>
                <a:latin typeface="Calibri Light" panose="020F0302020204030204" pitchFamily="34" charset="0"/>
                <a:ea typeface="Calibri" panose="020F0502020204030204" pitchFamily="34" charset="0"/>
              </a:rPr>
              <a:t> MP. </a:t>
            </a:r>
            <a:r>
              <a:rPr lang="tr-TR" sz="1000" dirty="0" err="1" smtClean="0">
                <a:solidFill>
                  <a:srgbClr val="303030"/>
                </a:solidFill>
                <a:effectLst/>
                <a:latin typeface="Calibri Light" panose="020F0302020204030204" pitchFamily="34" charset="0"/>
                <a:ea typeface="Calibri" panose="020F0502020204030204" pitchFamily="34" charset="0"/>
              </a:rPr>
              <a:t>Food</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restriction</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reduces</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brain</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damage</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and</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improves</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behavioral</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outcome</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following</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excitotoxic</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and</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metabolic</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dirty="0" err="1" smtClean="0">
                <a:solidFill>
                  <a:srgbClr val="303030"/>
                </a:solidFill>
                <a:effectLst/>
                <a:latin typeface="Calibri Light" panose="020F0302020204030204" pitchFamily="34" charset="0"/>
                <a:ea typeface="Calibri" panose="020F0502020204030204" pitchFamily="34" charset="0"/>
              </a:rPr>
              <a:t>insults</a:t>
            </a:r>
            <a:r>
              <a:rPr lang="tr-TR" sz="1000" dirty="0" smtClean="0">
                <a:solidFill>
                  <a:srgbClr val="303030"/>
                </a:solidFill>
                <a:effectLst/>
                <a:latin typeface="Calibri Light" panose="020F0302020204030204" pitchFamily="34" charset="0"/>
                <a:ea typeface="Calibri" panose="020F0502020204030204" pitchFamily="34" charset="0"/>
              </a:rPr>
              <a:t>. </a:t>
            </a:r>
            <a:r>
              <a:rPr lang="tr-TR" sz="1000" i="1" dirty="0" err="1" smtClean="0">
                <a:effectLst/>
              </a:rPr>
              <a:t>Ann</a:t>
            </a:r>
            <a:r>
              <a:rPr lang="tr-TR" sz="1000" i="1" dirty="0" smtClean="0">
                <a:effectLst/>
              </a:rPr>
              <a:t>. </a:t>
            </a:r>
            <a:r>
              <a:rPr lang="tr-TR" sz="1000" i="1" dirty="0" err="1" smtClean="0">
                <a:effectLst/>
              </a:rPr>
              <a:t>Neurol</a:t>
            </a:r>
            <a:r>
              <a:rPr lang="tr-TR" sz="1000" i="1" dirty="0" smtClean="0">
                <a:effectLst/>
              </a:rPr>
              <a:t>. </a:t>
            </a:r>
            <a:r>
              <a:rPr lang="tr-TR" sz="1000" dirty="0" smtClean="0">
                <a:effectLst/>
              </a:rPr>
              <a:t>1999;45:8–15</a:t>
            </a:r>
            <a:endParaRPr lang="tr-TR" sz="1000" dirty="0"/>
          </a:p>
        </p:txBody>
      </p:sp>
    </p:spTree>
    <p:extLst>
      <p:ext uri="{BB962C8B-B14F-4D97-AF65-F5344CB8AC3E}">
        <p14:creationId xmlns:p14="http://schemas.microsoft.com/office/powerpoint/2010/main" val="1360132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Hastalık Prosesleri Üzerine Etkisi</a:t>
            </a:r>
            <a:endParaRPr lang="tr-TR" dirty="0"/>
          </a:p>
        </p:txBody>
      </p:sp>
      <p:sp>
        <p:nvSpPr>
          <p:cNvPr id="3" name="İçerik Yer Tutucusu 2"/>
          <p:cNvSpPr>
            <a:spLocks noGrp="1"/>
          </p:cNvSpPr>
          <p:nvPr>
            <p:ph idx="1"/>
          </p:nvPr>
        </p:nvSpPr>
        <p:spPr/>
        <p:txBody>
          <a:bodyPr/>
          <a:lstStyle/>
          <a:p>
            <a:pPr algn="just"/>
            <a:r>
              <a:rPr lang="tr-TR" dirty="0" smtClean="0"/>
              <a:t>Alzheimer </a:t>
            </a:r>
            <a:r>
              <a:rPr lang="tr-TR" dirty="0" err="1" smtClean="0"/>
              <a:t>Hastalığı'nın</a:t>
            </a:r>
            <a:r>
              <a:rPr lang="tr-TR" dirty="0" smtClean="0"/>
              <a:t> </a:t>
            </a:r>
            <a:r>
              <a:rPr lang="tr-TR" dirty="0"/>
              <a:t>fare modellerinde </a:t>
            </a:r>
            <a:r>
              <a:rPr lang="tr-TR" dirty="0" err="1"/>
              <a:t>IF'nin</a:t>
            </a:r>
            <a:r>
              <a:rPr lang="tr-TR" dirty="0"/>
              <a:t> </a:t>
            </a:r>
            <a:r>
              <a:rPr lang="tr-TR" dirty="0" err="1"/>
              <a:t>sinaptik</a:t>
            </a:r>
            <a:r>
              <a:rPr lang="tr-TR" dirty="0"/>
              <a:t> işlev bozukluğuna ve bilişsel eksikliklere karşı koruduğu mekanizma(</a:t>
            </a:r>
            <a:r>
              <a:rPr lang="tr-TR" dirty="0" err="1"/>
              <a:t>lar</a:t>
            </a:r>
            <a:r>
              <a:rPr lang="tr-TR" dirty="0"/>
              <a:t>) bilinmemektedir, ancak </a:t>
            </a:r>
            <a:r>
              <a:rPr lang="tr-TR" dirty="0" err="1"/>
              <a:t>oksidatif</a:t>
            </a:r>
            <a:r>
              <a:rPr lang="tr-TR" dirty="0"/>
              <a:t> stresteki azalmaları, </a:t>
            </a:r>
            <a:r>
              <a:rPr lang="tr-TR" dirty="0" err="1"/>
              <a:t>mitokondriyal</a:t>
            </a:r>
            <a:r>
              <a:rPr lang="tr-TR" dirty="0"/>
              <a:t> fonksiyonun korunmasını ve artan </a:t>
            </a:r>
            <a:r>
              <a:rPr lang="tr-TR" dirty="0" err="1"/>
              <a:t>nörotrofik</a:t>
            </a:r>
            <a:r>
              <a:rPr lang="tr-TR" dirty="0"/>
              <a:t> faktör </a:t>
            </a:r>
            <a:r>
              <a:rPr lang="tr-TR" dirty="0" err="1"/>
              <a:t>sinyallemesini</a:t>
            </a:r>
            <a:r>
              <a:rPr lang="tr-TR" dirty="0"/>
              <a:t> ve </a:t>
            </a:r>
            <a:r>
              <a:rPr lang="tr-TR" dirty="0" err="1"/>
              <a:t>otofajiyi</a:t>
            </a:r>
            <a:r>
              <a:rPr lang="tr-TR" dirty="0"/>
              <a:t> </a:t>
            </a:r>
            <a:r>
              <a:rPr lang="tr-TR" dirty="0" smtClean="0"/>
              <a:t>içerebilir.</a:t>
            </a:r>
          </a:p>
          <a:p>
            <a:pPr algn="just"/>
            <a:endParaRPr lang="tr-TR" dirty="0" smtClean="0"/>
          </a:p>
          <a:p>
            <a:pPr algn="just"/>
            <a:r>
              <a:rPr lang="tr-TR" dirty="0" smtClean="0"/>
              <a:t>Çünkü</a:t>
            </a:r>
            <a:r>
              <a:rPr lang="tr-TR" dirty="0"/>
              <a:t>: IF, antioksidan ekspresyonunu indükler BDNF ve FGF2 dahil olmak üzere enzimler ve </a:t>
            </a:r>
            <a:r>
              <a:rPr lang="tr-TR" dirty="0" err="1"/>
              <a:t>nörotrofik</a:t>
            </a:r>
            <a:r>
              <a:rPr lang="tr-TR" dirty="0"/>
              <a:t> faktörler BDNF, </a:t>
            </a:r>
            <a:r>
              <a:rPr lang="tr-TR" dirty="0" err="1"/>
              <a:t>mitokondriyal</a:t>
            </a:r>
            <a:r>
              <a:rPr lang="tr-TR" dirty="0"/>
              <a:t> </a:t>
            </a:r>
            <a:r>
              <a:rPr lang="tr-TR" dirty="0" err="1"/>
              <a:t>biyogenezi</a:t>
            </a:r>
            <a:r>
              <a:rPr lang="tr-TR" dirty="0"/>
              <a:t> uyarır ve </a:t>
            </a:r>
            <a:r>
              <a:rPr lang="tr-TR" dirty="0" err="1"/>
              <a:t>otofajiyi</a:t>
            </a:r>
            <a:r>
              <a:rPr lang="tr-TR" dirty="0"/>
              <a:t> düzenler.</a:t>
            </a:r>
          </a:p>
        </p:txBody>
      </p:sp>
    </p:spTree>
    <p:extLst>
      <p:ext uri="{BB962C8B-B14F-4D97-AF65-F5344CB8AC3E}">
        <p14:creationId xmlns:p14="http://schemas.microsoft.com/office/powerpoint/2010/main" val="2311615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Hastalık Prosesleri Üzerine Etkisi</a:t>
            </a:r>
            <a:endParaRPr lang="tr-TR" dirty="0"/>
          </a:p>
        </p:txBody>
      </p:sp>
      <p:sp>
        <p:nvSpPr>
          <p:cNvPr id="3" name="İçerik Yer Tutucusu 2"/>
          <p:cNvSpPr>
            <a:spLocks noGrp="1"/>
          </p:cNvSpPr>
          <p:nvPr>
            <p:ph idx="1"/>
          </p:nvPr>
        </p:nvSpPr>
        <p:spPr/>
        <p:txBody>
          <a:bodyPr>
            <a:normAutofit fontScale="92500" lnSpcReduction="10000"/>
          </a:bodyPr>
          <a:lstStyle/>
          <a:p>
            <a:pPr algn="just"/>
            <a:r>
              <a:rPr lang="tr-TR" dirty="0" smtClean="0"/>
              <a:t>Yapılan </a:t>
            </a:r>
            <a:r>
              <a:rPr lang="tr-TR" dirty="0" err="1" smtClean="0"/>
              <a:t>kohort</a:t>
            </a:r>
            <a:r>
              <a:rPr lang="tr-TR" dirty="0" smtClean="0"/>
              <a:t> </a:t>
            </a:r>
            <a:r>
              <a:rPr lang="tr-TR" dirty="0"/>
              <a:t>çalışmaları, aşırı vücut ağırlığı ile menopoz sonrası meme, </a:t>
            </a:r>
            <a:r>
              <a:rPr lang="tr-TR" dirty="0" err="1"/>
              <a:t>endometriyal</a:t>
            </a:r>
            <a:r>
              <a:rPr lang="tr-TR" dirty="0"/>
              <a:t>, yumurtalık, </a:t>
            </a:r>
            <a:r>
              <a:rPr lang="tr-TR" dirty="0" err="1"/>
              <a:t>kolorektal</a:t>
            </a:r>
            <a:r>
              <a:rPr lang="tr-TR" dirty="0"/>
              <a:t>, karaciğer, pankreas, safra kesesi, mide </a:t>
            </a:r>
            <a:r>
              <a:rPr lang="tr-TR" dirty="0" err="1"/>
              <a:t>kardiyası</a:t>
            </a:r>
            <a:r>
              <a:rPr lang="tr-TR" dirty="0"/>
              <a:t>, </a:t>
            </a:r>
            <a:r>
              <a:rPr lang="tr-TR" dirty="0" err="1"/>
              <a:t>özofagus</a:t>
            </a:r>
            <a:r>
              <a:rPr lang="tr-TR" dirty="0"/>
              <a:t> </a:t>
            </a:r>
            <a:r>
              <a:rPr lang="tr-TR" dirty="0" err="1"/>
              <a:t>adenokarsinomu</a:t>
            </a:r>
            <a:r>
              <a:rPr lang="tr-TR" dirty="0"/>
              <a:t>, böbrek hücresi, </a:t>
            </a:r>
            <a:r>
              <a:rPr lang="tr-TR" dirty="0" err="1"/>
              <a:t>menenjiyom</a:t>
            </a:r>
            <a:r>
              <a:rPr lang="tr-TR" dirty="0"/>
              <a:t>, </a:t>
            </a:r>
            <a:r>
              <a:rPr lang="tr-TR" dirty="0" err="1"/>
              <a:t>tiroid</a:t>
            </a:r>
            <a:r>
              <a:rPr lang="tr-TR" dirty="0"/>
              <a:t> ve </a:t>
            </a:r>
            <a:r>
              <a:rPr lang="tr-TR" dirty="0" err="1"/>
              <a:t>multipl</a:t>
            </a:r>
            <a:r>
              <a:rPr lang="tr-TR" dirty="0"/>
              <a:t> </a:t>
            </a:r>
            <a:r>
              <a:rPr lang="tr-TR" dirty="0" err="1"/>
              <a:t>miyelom</a:t>
            </a:r>
            <a:r>
              <a:rPr lang="tr-TR" dirty="0"/>
              <a:t> dahil olmak üzere birçok </a:t>
            </a:r>
            <a:r>
              <a:rPr lang="tr-TR" dirty="0" err="1"/>
              <a:t>malignite</a:t>
            </a:r>
            <a:r>
              <a:rPr lang="tr-TR" dirty="0"/>
              <a:t> türü arasında güçlü bir bağlantı olduğunu </a:t>
            </a:r>
            <a:r>
              <a:rPr lang="tr-TR" dirty="0" smtClean="0"/>
              <a:t>göstermektedir.</a:t>
            </a:r>
          </a:p>
          <a:p>
            <a:pPr algn="just"/>
            <a:endParaRPr lang="tr-TR" dirty="0" smtClean="0"/>
          </a:p>
          <a:p>
            <a:pPr algn="just"/>
            <a:r>
              <a:rPr lang="tr-TR" dirty="0" smtClean="0"/>
              <a:t>Biriken </a:t>
            </a:r>
            <a:r>
              <a:rPr lang="tr-TR" dirty="0"/>
              <a:t>veriler ayrıca </a:t>
            </a:r>
            <a:r>
              <a:rPr lang="tr-TR" dirty="0" err="1"/>
              <a:t>obezitenin</a:t>
            </a:r>
            <a:r>
              <a:rPr lang="tr-TR" dirty="0"/>
              <a:t>, özellikle meme, prostat ve kolon kanseri olmak üzere daha yüksek kanser ilerlemesi, </a:t>
            </a:r>
            <a:r>
              <a:rPr lang="tr-TR" dirty="0" err="1"/>
              <a:t>nüks</a:t>
            </a:r>
            <a:r>
              <a:rPr lang="tr-TR" dirty="0"/>
              <a:t> ve ölüm oranları ile ilişkili olduğunu göstermektedir.</a:t>
            </a:r>
          </a:p>
        </p:txBody>
      </p:sp>
    </p:spTree>
    <p:extLst>
      <p:ext uri="{BB962C8B-B14F-4D97-AF65-F5344CB8AC3E}">
        <p14:creationId xmlns:p14="http://schemas.microsoft.com/office/powerpoint/2010/main" val="600360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Hastalık Prosesleri Üzerine Etkisi</a:t>
            </a:r>
            <a:endParaRPr lang="tr-TR" dirty="0"/>
          </a:p>
        </p:txBody>
      </p:sp>
      <p:sp>
        <p:nvSpPr>
          <p:cNvPr id="3" name="İçerik Yer Tutucusu 2"/>
          <p:cNvSpPr>
            <a:spLocks noGrp="1"/>
          </p:cNvSpPr>
          <p:nvPr>
            <p:ph idx="1"/>
          </p:nvPr>
        </p:nvSpPr>
        <p:spPr/>
        <p:txBody>
          <a:bodyPr/>
          <a:lstStyle/>
          <a:p>
            <a:pPr algn="just"/>
            <a:r>
              <a:rPr lang="tr-TR" dirty="0"/>
              <a:t>Kanser önlemede </a:t>
            </a:r>
            <a:r>
              <a:rPr lang="tr-TR" dirty="0" smtClean="0"/>
              <a:t>kalori kısıtlaması çalışmaları </a:t>
            </a:r>
            <a:r>
              <a:rPr lang="tr-TR" dirty="0"/>
              <a:t>olumlu olsa da, birçok kişi </a:t>
            </a:r>
            <a:r>
              <a:rPr lang="tr-TR" dirty="0" smtClean="0"/>
              <a:t>kalori kısıtlamasını </a:t>
            </a:r>
            <a:r>
              <a:rPr lang="tr-TR" dirty="0"/>
              <a:t>uzun süre sürdürmeyi zor bulmaktadır. </a:t>
            </a:r>
            <a:endParaRPr lang="tr-TR" dirty="0" smtClean="0"/>
          </a:p>
          <a:p>
            <a:pPr algn="just"/>
            <a:endParaRPr lang="tr-TR" dirty="0"/>
          </a:p>
          <a:p>
            <a:pPr algn="just"/>
            <a:r>
              <a:rPr lang="tr-TR" dirty="0" smtClean="0"/>
              <a:t>IF</a:t>
            </a:r>
            <a:r>
              <a:rPr lang="tr-TR" dirty="0"/>
              <a:t>, kronik </a:t>
            </a:r>
            <a:r>
              <a:rPr lang="tr-TR" dirty="0" smtClean="0"/>
              <a:t>kalori kısıtlamasına </a:t>
            </a:r>
            <a:r>
              <a:rPr lang="tr-TR" dirty="0"/>
              <a:t>(günlük gıda alımının %10-25 oranında azaltıldığı ancak yemek sıklığının değişmediği) bir alternatif olarak öneriliyor çünkü daha </a:t>
            </a:r>
            <a:r>
              <a:rPr lang="tr-TR" dirty="0" smtClean="0"/>
              <a:t>sürdürülebilir gibi görünmektedir. </a:t>
            </a:r>
            <a:endParaRPr lang="tr-TR" dirty="0"/>
          </a:p>
        </p:txBody>
      </p:sp>
    </p:spTree>
    <p:extLst>
      <p:ext uri="{BB962C8B-B14F-4D97-AF65-F5344CB8AC3E}">
        <p14:creationId xmlns:p14="http://schemas.microsoft.com/office/powerpoint/2010/main" val="3575267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Hastalık Prosesleri Üzerine Etkisi</a:t>
            </a:r>
            <a:endParaRPr lang="tr-TR" dirty="0"/>
          </a:p>
        </p:txBody>
      </p:sp>
      <p:sp>
        <p:nvSpPr>
          <p:cNvPr id="3" name="İçerik Yer Tutucusu 2"/>
          <p:cNvSpPr>
            <a:spLocks noGrp="1"/>
          </p:cNvSpPr>
          <p:nvPr>
            <p:ph idx="1"/>
          </p:nvPr>
        </p:nvSpPr>
        <p:spPr>
          <a:xfrm>
            <a:off x="762896" y="2428052"/>
            <a:ext cx="10515600" cy="5032375"/>
          </a:xfrm>
        </p:spPr>
        <p:txBody>
          <a:bodyPr>
            <a:normAutofit/>
          </a:bodyPr>
          <a:lstStyle/>
          <a:p>
            <a:pPr algn="just"/>
            <a:r>
              <a:rPr lang="tr-TR" dirty="0"/>
              <a:t>Son zamanlarda hayvan modellerinde yapılan bir dizi çalışma, 2 veya daha fazla gün süren periyodik </a:t>
            </a:r>
            <a:r>
              <a:rPr lang="tr-TR" dirty="0" smtClean="0"/>
              <a:t>açlığın </a:t>
            </a:r>
            <a:r>
              <a:rPr lang="tr-TR" dirty="0"/>
              <a:t>çok çeşitli kanserlerin ilerlemesini geciktirmede kemoterapi kadar etkili olabileceğini, ancak daha da önemlisi normal hücreleri </a:t>
            </a:r>
            <a:r>
              <a:rPr lang="tr-TR" dirty="0" err="1"/>
              <a:t>toksik</a:t>
            </a:r>
            <a:r>
              <a:rPr lang="tr-TR" dirty="0"/>
              <a:t> etkilerden koruyabileceğini göstermiştir. </a:t>
            </a:r>
            <a:endParaRPr lang="tr-TR" dirty="0" smtClean="0"/>
          </a:p>
          <a:p>
            <a:pPr algn="just"/>
            <a:endParaRPr lang="tr-TR" dirty="0" smtClean="0"/>
          </a:p>
          <a:p>
            <a:pPr algn="just"/>
            <a:r>
              <a:rPr lang="tr-TR" dirty="0" smtClean="0"/>
              <a:t>Orta </a:t>
            </a:r>
            <a:r>
              <a:rPr lang="tr-TR" dirty="0"/>
              <a:t>yaşta başlayan </a:t>
            </a:r>
            <a:r>
              <a:rPr lang="tr-TR" dirty="0" smtClean="0"/>
              <a:t>periyodik açlığı </a:t>
            </a:r>
            <a:r>
              <a:rPr lang="tr-TR" dirty="0"/>
              <a:t>taklit eden ciddi şekilde kısıtlanmış bir diyet, tümör başlangıcını geciktirmenin ve tümör benzeri lezyonların bulunduğu bölgelerin sayısını azaltmanın yanı sıra, tümör </a:t>
            </a:r>
            <a:r>
              <a:rPr lang="tr-TR" dirty="0" err="1"/>
              <a:t>insidansında</a:t>
            </a:r>
            <a:r>
              <a:rPr lang="tr-TR" dirty="0"/>
              <a:t> büyük bir azalmaya neden olmada </a:t>
            </a:r>
            <a:r>
              <a:rPr lang="tr-TR" dirty="0" smtClean="0"/>
              <a:t>etkili olabilir, </a:t>
            </a:r>
            <a:r>
              <a:rPr lang="tr-TR" dirty="0"/>
              <a:t>bu da </a:t>
            </a:r>
            <a:r>
              <a:rPr lang="tr-TR" dirty="0" err="1"/>
              <a:t>metastatik</a:t>
            </a:r>
            <a:r>
              <a:rPr lang="tr-TR" dirty="0"/>
              <a:t> kanserlerde bir azalma </a:t>
            </a:r>
            <a:r>
              <a:rPr lang="tr-TR" dirty="0" smtClean="0"/>
              <a:t>olacağını düşündürüyor. </a:t>
            </a:r>
            <a:endParaRPr lang="tr-TR" dirty="0"/>
          </a:p>
        </p:txBody>
      </p:sp>
    </p:spTree>
    <p:extLst>
      <p:ext uri="{BB962C8B-B14F-4D97-AF65-F5344CB8AC3E}">
        <p14:creationId xmlns:p14="http://schemas.microsoft.com/office/powerpoint/2010/main" val="2893450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IF</a:t>
            </a:r>
            <a:r>
              <a:rPr lang="tr-TR" dirty="0" smtClean="0"/>
              <a:t> </a:t>
            </a:r>
            <a:r>
              <a:rPr lang="tr-TR" dirty="0" smtClean="0"/>
              <a:t>Modelinin Riskleri</a:t>
            </a:r>
            <a:endParaRPr lang="tr-TR" dirty="0"/>
          </a:p>
        </p:txBody>
      </p:sp>
      <p:sp>
        <p:nvSpPr>
          <p:cNvPr id="3" name="İçerik Yer Tutucusu 2"/>
          <p:cNvSpPr>
            <a:spLocks noGrp="1"/>
          </p:cNvSpPr>
          <p:nvPr>
            <p:ph idx="1"/>
          </p:nvPr>
        </p:nvSpPr>
        <p:spPr/>
        <p:txBody>
          <a:bodyPr>
            <a:normAutofit/>
          </a:bodyPr>
          <a:lstStyle/>
          <a:p>
            <a:pPr algn="just"/>
            <a:r>
              <a:rPr lang="tr-TR" dirty="0" smtClean="0"/>
              <a:t>Başlangıçtaki </a:t>
            </a:r>
            <a:r>
              <a:rPr lang="tr-TR" dirty="0"/>
              <a:t>birkaç saatlik açlık dönemleri çok büyük sorunlara yol açar. </a:t>
            </a:r>
            <a:endParaRPr lang="tr-TR" dirty="0" smtClean="0"/>
          </a:p>
          <a:p>
            <a:pPr algn="just"/>
            <a:endParaRPr lang="tr-TR" dirty="0" smtClean="0"/>
          </a:p>
          <a:p>
            <a:pPr algn="just"/>
            <a:r>
              <a:rPr lang="tr-TR" dirty="0" smtClean="0"/>
              <a:t>Buna </a:t>
            </a:r>
            <a:r>
              <a:rPr lang="tr-TR" dirty="0"/>
              <a:t>diyetin başlangıcında yorgunluk veya baş dönmesi gibi kötü bir ruh hali eşlik eder çünkü vücudun glikoz yerine keton kullanmaya alışması için zamana ihtiyacı vardır. </a:t>
            </a:r>
            <a:endParaRPr lang="tr-TR" dirty="0" smtClean="0"/>
          </a:p>
          <a:p>
            <a:pPr algn="just"/>
            <a:endParaRPr lang="tr-TR" dirty="0" smtClean="0"/>
          </a:p>
          <a:p>
            <a:pPr algn="just"/>
            <a:r>
              <a:rPr lang="tr-TR" dirty="0" smtClean="0"/>
              <a:t>Elbette </a:t>
            </a:r>
            <a:r>
              <a:rPr lang="tr-TR" dirty="0"/>
              <a:t>bu, reaktif hipoglisemisi olan hastalar için iyi bir diyet değildir. </a:t>
            </a:r>
          </a:p>
        </p:txBody>
      </p:sp>
    </p:spTree>
    <p:extLst>
      <p:ext uri="{BB962C8B-B14F-4D97-AF65-F5344CB8AC3E}">
        <p14:creationId xmlns:p14="http://schemas.microsoft.com/office/powerpoint/2010/main" val="563296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IF Modelinin </a:t>
            </a:r>
            <a:r>
              <a:rPr lang="tr-TR" dirty="0" smtClean="0"/>
              <a:t>Riskleri</a:t>
            </a:r>
            <a:endParaRPr lang="tr-TR" dirty="0"/>
          </a:p>
        </p:txBody>
      </p:sp>
      <p:sp>
        <p:nvSpPr>
          <p:cNvPr id="3" name="İçerik Yer Tutucusu 2"/>
          <p:cNvSpPr>
            <a:spLocks noGrp="1"/>
          </p:cNvSpPr>
          <p:nvPr>
            <p:ph idx="1"/>
          </p:nvPr>
        </p:nvSpPr>
        <p:spPr/>
        <p:txBody>
          <a:bodyPr/>
          <a:lstStyle/>
          <a:p>
            <a:pPr algn="just"/>
            <a:r>
              <a:rPr lang="tr-TR" dirty="0" err="1" smtClean="0"/>
              <a:t>IF’nin</a:t>
            </a:r>
            <a:r>
              <a:rPr lang="tr-TR" dirty="0" smtClean="0"/>
              <a:t> en </a:t>
            </a:r>
            <a:r>
              <a:rPr lang="tr-TR" dirty="0" smtClean="0"/>
              <a:t>acil riski, özellikle insülin (hem </a:t>
            </a:r>
            <a:r>
              <a:rPr lang="tr-TR" dirty="0" err="1" smtClean="0"/>
              <a:t>prandial</a:t>
            </a:r>
            <a:r>
              <a:rPr lang="tr-TR" dirty="0" smtClean="0"/>
              <a:t> hem de bazal) ve </a:t>
            </a:r>
            <a:r>
              <a:rPr lang="tr-TR" dirty="0" err="1" smtClean="0"/>
              <a:t>sülfonilüreler</a:t>
            </a:r>
            <a:r>
              <a:rPr lang="tr-TR" dirty="0" smtClean="0"/>
              <a:t> (kısa etkili </a:t>
            </a:r>
            <a:r>
              <a:rPr lang="tr-TR" dirty="0" err="1" smtClean="0"/>
              <a:t>meglitinidler</a:t>
            </a:r>
            <a:r>
              <a:rPr lang="tr-TR" dirty="0" smtClean="0"/>
              <a:t> dahil) olmak üzere hipoglisemi ile ilişkili </a:t>
            </a:r>
            <a:r>
              <a:rPr lang="tr-TR" dirty="0" err="1" smtClean="0"/>
              <a:t>antidiyabetik</a:t>
            </a:r>
            <a:r>
              <a:rPr lang="tr-TR" dirty="0" smtClean="0"/>
              <a:t> ilaçlar kullanan hastalarda hipoglisemi potansiyelidir. </a:t>
            </a:r>
          </a:p>
          <a:p>
            <a:pPr algn="just"/>
            <a:endParaRPr lang="tr-TR" dirty="0"/>
          </a:p>
          <a:p>
            <a:pPr algn="just"/>
            <a:r>
              <a:rPr lang="tr-TR" dirty="0" smtClean="0"/>
              <a:t>Diyabetik </a:t>
            </a:r>
            <a:r>
              <a:rPr lang="tr-TR" dirty="0" err="1" smtClean="0"/>
              <a:t>ketoasidoz</a:t>
            </a:r>
            <a:r>
              <a:rPr lang="tr-TR" dirty="0" smtClean="0"/>
              <a:t> riskinin artması da, özellikle açlık sırasında düşük gıda alımı nedeniyle yeterli insülin olmadığında önemsiz değildir. </a:t>
            </a:r>
          </a:p>
          <a:p>
            <a:pPr algn="just"/>
            <a:endParaRPr lang="tr-TR" dirty="0"/>
          </a:p>
        </p:txBody>
      </p:sp>
    </p:spTree>
    <p:extLst>
      <p:ext uri="{BB962C8B-B14F-4D97-AF65-F5344CB8AC3E}">
        <p14:creationId xmlns:p14="http://schemas.microsoft.com/office/powerpoint/2010/main" val="4011602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IF</a:t>
            </a:r>
            <a:r>
              <a:rPr lang="tr-TR" dirty="0" smtClean="0"/>
              <a:t> </a:t>
            </a:r>
            <a:r>
              <a:rPr lang="tr-TR" dirty="0" smtClean="0"/>
              <a:t>Modelinin Riskleri</a:t>
            </a:r>
            <a:endParaRPr lang="tr-TR" dirty="0"/>
          </a:p>
        </p:txBody>
      </p:sp>
      <p:sp>
        <p:nvSpPr>
          <p:cNvPr id="3" name="İçerik Yer Tutucusu 2"/>
          <p:cNvSpPr>
            <a:spLocks noGrp="1"/>
          </p:cNvSpPr>
          <p:nvPr>
            <p:ph idx="1"/>
          </p:nvPr>
        </p:nvSpPr>
        <p:spPr/>
        <p:txBody>
          <a:bodyPr/>
          <a:lstStyle/>
          <a:p>
            <a:pPr algn="just"/>
            <a:r>
              <a:rPr lang="tr-TR" dirty="0"/>
              <a:t>Uzun </a:t>
            </a:r>
            <a:r>
              <a:rPr lang="tr-TR" dirty="0" smtClean="0"/>
              <a:t>süren </a:t>
            </a:r>
            <a:r>
              <a:rPr lang="tr-TR" dirty="0" smtClean="0"/>
              <a:t>IF diyetlerde</a:t>
            </a:r>
            <a:r>
              <a:rPr lang="tr-TR" dirty="0" smtClean="0"/>
              <a:t>, </a:t>
            </a:r>
            <a:r>
              <a:rPr lang="tr-TR" dirty="0"/>
              <a:t>eğer hastalar yemek yedikleri o günlerde yeterli protein alımını sürdürmenin farkında değilse, protein </a:t>
            </a:r>
            <a:r>
              <a:rPr lang="tr-TR" dirty="0" err="1"/>
              <a:t>malnütrisyonu</a:t>
            </a:r>
            <a:r>
              <a:rPr lang="tr-TR" dirty="0"/>
              <a:t> konusunda da endişe edilmelidir. </a:t>
            </a:r>
            <a:endParaRPr lang="tr-TR" dirty="0" smtClean="0"/>
          </a:p>
          <a:p>
            <a:pPr algn="just"/>
            <a:endParaRPr lang="tr-TR" dirty="0"/>
          </a:p>
          <a:p>
            <a:pPr algn="just"/>
            <a:r>
              <a:rPr lang="tr-TR" dirty="0" smtClean="0"/>
              <a:t>Vitamin </a:t>
            </a:r>
            <a:r>
              <a:rPr lang="tr-TR" dirty="0"/>
              <a:t>ve mineral yetersiz beslenmesi de meydana gelebilir ve hastanın haftada kaç gün oruç tuttuğuna ve yemek yediği günlerde ne yediğine bağlı olarak vitamin ve/veya mineral takviyeleri almayı gerektirebilir. </a:t>
            </a:r>
          </a:p>
          <a:p>
            <a:pPr algn="just"/>
            <a:endParaRPr lang="tr-TR" dirty="0"/>
          </a:p>
        </p:txBody>
      </p:sp>
    </p:spTree>
    <p:extLst>
      <p:ext uri="{BB962C8B-B14F-4D97-AF65-F5344CB8AC3E}">
        <p14:creationId xmlns:p14="http://schemas.microsoft.com/office/powerpoint/2010/main" val="1705478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IF</a:t>
            </a:r>
            <a:r>
              <a:rPr lang="tr-TR" dirty="0" smtClean="0"/>
              <a:t> </a:t>
            </a:r>
            <a:r>
              <a:rPr lang="tr-TR" dirty="0" smtClean="0"/>
              <a:t>Modelinin Riskleri</a:t>
            </a:r>
            <a:endParaRPr lang="tr-TR" dirty="0"/>
          </a:p>
        </p:txBody>
      </p:sp>
      <p:sp>
        <p:nvSpPr>
          <p:cNvPr id="3" name="İçerik Yer Tutucusu 2"/>
          <p:cNvSpPr>
            <a:spLocks noGrp="1"/>
          </p:cNvSpPr>
          <p:nvPr>
            <p:ph idx="1"/>
          </p:nvPr>
        </p:nvSpPr>
        <p:spPr/>
        <p:txBody>
          <a:bodyPr/>
          <a:lstStyle/>
          <a:p>
            <a:pPr algn="just"/>
            <a:r>
              <a:rPr lang="tr-TR" dirty="0"/>
              <a:t>Glikoz konsantrasyonundaki dalgalanmalar vücudun </a:t>
            </a:r>
            <a:r>
              <a:rPr lang="tr-TR" dirty="0" err="1"/>
              <a:t>instabilitesine</a:t>
            </a:r>
            <a:r>
              <a:rPr lang="tr-TR" dirty="0"/>
              <a:t> neden olur, bu da osteoporoz nedeniyle düşme sayısında artışa ve sık kırıklara neden </a:t>
            </a:r>
            <a:r>
              <a:rPr lang="tr-TR" dirty="0" smtClean="0"/>
              <a:t>olur.</a:t>
            </a:r>
          </a:p>
          <a:p>
            <a:pPr algn="just"/>
            <a:endParaRPr lang="tr-TR" dirty="0" smtClean="0"/>
          </a:p>
          <a:p>
            <a:pPr algn="just"/>
            <a:r>
              <a:rPr lang="tr-TR" dirty="0" smtClean="0"/>
              <a:t>Diyabet </a:t>
            </a:r>
            <a:r>
              <a:rPr lang="tr-TR" dirty="0"/>
              <a:t>dahil kronik bir hastalığın varlığı, koroner arter hastalığı, kararsız </a:t>
            </a:r>
            <a:r>
              <a:rPr lang="tr-TR" dirty="0" err="1"/>
              <a:t>anjina</a:t>
            </a:r>
            <a:r>
              <a:rPr lang="tr-TR" dirty="0"/>
              <a:t>, kalp yetmezliği, </a:t>
            </a:r>
            <a:r>
              <a:rPr lang="tr-TR" dirty="0" err="1"/>
              <a:t>atriyal</a:t>
            </a:r>
            <a:r>
              <a:rPr lang="tr-TR" dirty="0"/>
              <a:t> </a:t>
            </a:r>
            <a:r>
              <a:rPr lang="tr-TR" dirty="0" err="1"/>
              <a:t>fibrilasyon</a:t>
            </a:r>
            <a:r>
              <a:rPr lang="tr-TR" dirty="0"/>
              <a:t>, geçirilmiş </a:t>
            </a:r>
            <a:r>
              <a:rPr lang="tr-TR" dirty="0" err="1"/>
              <a:t>miyokard</a:t>
            </a:r>
            <a:r>
              <a:rPr lang="tr-TR" dirty="0"/>
              <a:t> enfarktüsü, geçirilmiş inme veya geçici </a:t>
            </a:r>
            <a:r>
              <a:rPr lang="tr-TR" dirty="0" err="1"/>
              <a:t>iskemik</a:t>
            </a:r>
            <a:r>
              <a:rPr lang="tr-TR" dirty="0"/>
              <a:t> atak gibi diğer hastalıklarda olduğu gibi, bu yan etkilerin çoğunu yaşama riskini artırabilir. </a:t>
            </a:r>
            <a:r>
              <a:rPr lang="tr-TR" dirty="0" smtClean="0"/>
              <a:t> </a:t>
            </a:r>
            <a:endParaRPr lang="tr-TR" dirty="0"/>
          </a:p>
        </p:txBody>
      </p:sp>
    </p:spTree>
    <p:extLst>
      <p:ext uri="{BB962C8B-B14F-4D97-AF65-F5344CB8AC3E}">
        <p14:creationId xmlns:p14="http://schemas.microsoft.com/office/powerpoint/2010/main" val="160482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 </a:t>
            </a:r>
            <a:endParaRPr lang="tr-TR" dirty="0"/>
          </a:p>
        </p:txBody>
      </p:sp>
      <p:sp>
        <p:nvSpPr>
          <p:cNvPr id="3" name="İçerik Yer Tutucusu 2"/>
          <p:cNvSpPr>
            <a:spLocks noGrp="1"/>
          </p:cNvSpPr>
          <p:nvPr>
            <p:ph idx="1"/>
          </p:nvPr>
        </p:nvSpPr>
        <p:spPr/>
        <p:txBody>
          <a:bodyPr>
            <a:normAutofit fontScale="92500" lnSpcReduction="10000"/>
          </a:bodyPr>
          <a:lstStyle/>
          <a:p>
            <a:pPr algn="just"/>
            <a:r>
              <a:rPr lang="tr-TR" dirty="0"/>
              <a:t>Kilo kaybı için </a:t>
            </a:r>
            <a:r>
              <a:rPr lang="tr-TR" dirty="0" err="1" smtClean="0"/>
              <a:t>obezitesi</a:t>
            </a:r>
            <a:r>
              <a:rPr lang="tr-TR" dirty="0" smtClean="0"/>
              <a:t> olan </a:t>
            </a:r>
            <a:r>
              <a:rPr lang="tr-TR" dirty="0"/>
              <a:t>hastalara reçete edilen birinci basamak tedavi, günlük kalori kısıtlamasıdır. </a:t>
            </a:r>
            <a:endParaRPr lang="tr-TR" dirty="0" smtClean="0"/>
          </a:p>
          <a:p>
            <a:pPr algn="just"/>
            <a:endParaRPr lang="tr-TR" dirty="0" smtClean="0"/>
          </a:p>
          <a:p>
            <a:pPr algn="just"/>
            <a:r>
              <a:rPr lang="tr-TR" dirty="0" smtClean="0"/>
              <a:t>Bununla </a:t>
            </a:r>
            <a:r>
              <a:rPr lang="tr-TR" dirty="0"/>
              <a:t>birlikte, birçok hasta, her gün yiyecek alımının sınırlandırılması gerektiğinden, geleneksel bir kilo verme diyetine bağlı kalmayı zor bulmaktadır. </a:t>
            </a:r>
            <a:endParaRPr lang="tr-TR" dirty="0" smtClean="0"/>
          </a:p>
          <a:p>
            <a:pPr algn="just"/>
            <a:endParaRPr lang="tr-TR" dirty="0" smtClean="0"/>
          </a:p>
          <a:p>
            <a:pPr algn="just"/>
            <a:r>
              <a:rPr lang="tr-TR" dirty="0" smtClean="0"/>
              <a:t>Hal </a:t>
            </a:r>
            <a:r>
              <a:rPr lang="tr-TR" dirty="0"/>
              <a:t>böyle olunca günlük kalori kısıtlamasına uyum 1 ay sonra azalıyor ve sonrasında da azalmaya devam ediyor.</a:t>
            </a:r>
          </a:p>
        </p:txBody>
      </p:sp>
    </p:spTree>
    <p:extLst>
      <p:ext uri="{BB962C8B-B14F-4D97-AF65-F5344CB8AC3E}">
        <p14:creationId xmlns:p14="http://schemas.microsoft.com/office/powerpoint/2010/main" val="8022142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 Olarak…</a:t>
            </a:r>
            <a:endParaRPr lang="tr-TR" dirty="0"/>
          </a:p>
        </p:txBody>
      </p:sp>
      <p:sp>
        <p:nvSpPr>
          <p:cNvPr id="3" name="İçerik Yer Tutucusu 2"/>
          <p:cNvSpPr>
            <a:spLocks noGrp="1"/>
          </p:cNvSpPr>
          <p:nvPr>
            <p:ph idx="1"/>
          </p:nvPr>
        </p:nvSpPr>
        <p:spPr/>
        <p:txBody>
          <a:bodyPr>
            <a:normAutofit fontScale="92500" lnSpcReduction="20000"/>
          </a:bodyPr>
          <a:lstStyle/>
          <a:p>
            <a:pPr marL="0" lvl="0" indent="0" algn="just">
              <a:buNone/>
            </a:pPr>
            <a:r>
              <a:rPr lang="tr-TR" dirty="0"/>
              <a:t>☼ Düzinelerce </a:t>
            </a:r>
            <a:r>
              <a:rPr lang="tr-TR" dirty="0" smtClean="0"/>
              <a:t>kitap, çeşitli </a:t>
            </a:r>
            <a:r>
              <a:rPr lang="tr-TR" dirty="0" smtClean="0"/>
              <a:t>IF modelini</a:t>
            </a:r>
            <a:r>
              <a:rPr lang="tr-TR" dirty="0" smtClean="0"/>
              <a:t> önermekte ve internet yüzlerce ilişkili siteyi önümüze koymaktadır. </a:t>
            </a:r>
          </a:p>
          <a:p>
            <a:pPr marL="0" lvl="0" indent="0" algn="just">
              <a:buNone/>
            </a:pPr>
            <a:r>
              <a:rPr lang="tr-TR" dirty="0"/>
              <a:t>☼ Ancak </a:t>
            </a:r>
            <a:r>
              <a:rPr lang="tr-TR" dirty="0" err="1" smtClean="0"/>
              <a:t>IF’nin</a:t>
            </a:r>
            <a:r>
              <a:rPr lang="tr-TR" dirty="0" smtClean="0"/>
              <a:t> sağlık üzerine olan faydalarını bilimsel olarak sadece hayvan çalışmalarında ve dini oruç tutma alışkanlığı olan bireyler üzerinde gözlemlenmenin ötesine gidememiştir. </a:t>
            </a:r>
          </a:p>
          <a:p>
            <a:pPr marL="0" lvl="0" indent="0" algn="just">
              <a:buNone/>
            </a:pPr>
            <a:r>
              <a:rPr lang="tr-TR" dirty="0"/>
              <a:t>☼ Popüler </a:t>
            </a:r>
            <a:r>
              <a:rPr lang="tr-TR" dirty="0"/>
              <a:t>olan birçok </a:t>
            </a:r>
            <a:r>
              <a:rPr lang="tr-TR" dirty="0" smtClean="0"/>
              <a:t>IF</a:t>
            </a:r>
            <a:r>
              <a:rPr lang="tr-TR" dirty="0" smtClean="0"/>
              <a:t> </a:t>
            </a:r>
            <a:r>
              <a:rPr lang="tr-TR" dirty="0"/>
              <a:t>türü bulunmaktadır ve hepsi de </a:t>
            </a:r>
            <a:r>
              <a:rPr lang="tr-TR" dirty="0" smtClean="0"/>
              <a:t>yapılan çalışmalarda benzer </a:t>
            </a:r>
            <a:r>
              <a:rPr lang="tr-TR" dirty="0" err="1"/>
              <a:t>metabolik</a:t>
            </a:r>
            <a:r>
              <a:rPr lang="tr-TR" dirty="0"/>
              <a:t> sonuçları beraberinde getirmektedir. </a:t>
            </a:r>
          </a:p>
          <a:p>
            <a:pPr marL="0" indent="0" algn="just">
              <a:buNone/>
            </a:pPr>
            <a:r>
              <a:rPr lang="tr-TR" dirty="0"/>
              <a:t>☼ Hastalarımıza </a:t>
            </a:r>
            <a:r>
              <a:rPr lang="tr-TR" dirty="0" smtClean="0"/>
              <a:t>bu beslenme modelini tavsiye etme konusunda net bir öneri olmamakla birlikte hastamızın </a:t>
            </a:r>
            <a:r>
              <a:rPr lang="tr-TR" dirty="0" err="1" smtClean="0"/>
              <a:t>komorbiditelerini</a:t>
            </a:r>
            <a:r>
              <a:rPr lang="tr-TR" dirty="0" smtClean="0"/>
              <a:t> de göze alarak kişi merkezli bir bakım uygulamalıyız.</a:t>
            </a:r>
            <a:endParaRPr lang="tr-TR" dirty="0"/>
          </a:p>
        </p:txBody>
      </p:sp>
    </p:spTree>
    <p:extLst>
      <p:ext uri="{BB962C8B-B14F-4D97-AF65-F5344CB8AC3E}">
        <p14:creationId xmlns:p14="http://schemas.microsoft.com/office/powerpoint/2010/main" val="852289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 </a:t>
            </a:r>
            <a:endParaRPr lang="tr-TR" dirty="0"/>
          </a:p>
        </p:txBody>
      </p:sp>
      <p:sp>
        <p:nvSpPr>
          <p:cNvPr id="3" name="İçerik Yer Tutucusu 2"/>
          <p:cNvSpPr>
            <a:spLocks noGrp="1"/>
          </p:cNvSpPr>
          <p:nvPr>
            <p:ph idx="1"/>
          </p:nvPr>
        </p:nvSpPr>
        <p:spPr/>
        <p:txBody>
          <a:bodyPr>
            <a:normAutofit fontScale="32500" lnSpcReduction="20000"/>
          </a:bodyPr>
          <a:lstStyle/>
          <a:p>
            <a:pPr marL="514350" indent="-514350">
              <a:buFont typeface="+mj-lt"/>
              <a:buAutoNum type="arabicPeriod"/>
            </a:pPr>
            <a:r>
              <a:rPr lang="tr-TR" dirty="0" smtClean="0"/>
              <a:t> </a:t>
            </a:r>
            <a:r>
              <a:rPr lang="en-US" dirty="0" err="1"/>
              <a:t>Brongers</a:t>
            </a:r>
            <a:r>
              <a:rPr lang="en-US" dirty="0"/>
              <a:t>, HA. Instruction and Interpretation: Studies in Hebrew Language, Palestinian Archaeology and Biblical Exegesis. Belgium: Brill Academic Pub.; </a:t>
            </a:r>
            <a:r>
              <a:rPr lang="en-US" dirty="0" smtClean="0"/>
              <a:t>1997</a:t>
            </a:r>
            <a:endParaRPr lang="tr-TR" dirty="0"/>
          </a:p>
          <a:p>
            <a:pPr marL="514350" indent="-514350">
              <a:buFont typeface="+mj-lt"/>
              <a:buAutoNum type="arabicPeriod"/>
            </a:pPr>
            <a:r>
              <a:rPr lang="tr-TR" dirty="0" err="1"/>
              <a:t>Mosley</a:t>
            </a:r>
            <a:r>
              <a:rPr lang="tr-TR" dirty="0"/>
              <a:t> M, </a:t>
            </a:r>
            <a:r>
              <a:rPr lang="tr-TR" dirty="0" err="1"/>
              <a:t>Spencer</a:t>
            </a:r>
            <a:r>
              <a:rPr lang="tr-TR" dirty="0"/>
              <a:t> M. </a:t>
            </a:r>
            <a:r>
              <a:rPr lang="tr-TR" dirty="0" err="1"/>
              <a:t>The</a:t>
            </a:r>
            <a:r>
              <a:rPr lang="tr-TR" dirty="0"/>
              <a:t> </a:t>
            </a:r>
            <a:r>
              <a:rPr lang="tr-TR" dirty="0" err="1"/>
              <a:t>FastDiet</a:t>
            </a:r>
            <a:r>
              <a:rPr lang="tr-TR" dirty="0"/>
              <a:t>: </a:t>
            </a:r>
            <a:r>
              <a:rPr lang="tr-TR" dirty="0" err="1"/>
              <a:t>Lose</a:t>
            </a:r>
            <a:r>
              <a:rPr lang="tr-TR" dirty="0"/>
              <a:t> </a:t>
            </a:r>
            <a:r>
              <a:rPr lang="tr-TR" dirty="0" err="1"/>
              <a:t>Weight</a:t>
            </a:r>
            <a:r>
              <a:rPr lang="tr-TR" dirty="0"/>
              <a:t>, </a:t>
            </a:r>
            <a:r>
              <a:rPr lang="tr-TR" dirty="0" err="1"/>
              <a:t>Stay</a:t>
            </a:r>
            <a:r>
              <a:rPr lang="tr-TR" dirty="0"/>
              <a:t> </a:t>
            </a:r>
            <a:r>
              <a:rPr lang="tr-TR" dirty="0" err="1"/>
              <a:t>Healthy</a:t>
            </a:r>
            <a:r>
              <a:rPr lang="tr-TR" dirty="0"/>
              <a:t>, </a:t>
            </a:r>
            <a:r>
              <a:rPr lang="tr-TR" dirty="0" err="1"/>
              <a:t>and</a:t>
            </a:r>
            <a:r>
              <a:rPr lang="tr-TR" dirty="0"/>
              <a:t> Live </a:t>
            </a:r>
            <a:r>
              <a:rPr lang="tr-TR" dirty="0" err="1"/>
              <a:t>Longer</a:t>
            </a:r>
            <a:r>
              <a:rPr lang="tr-TR" dirty="0"/>
              <a:t> </a:t>
            </a:r>
            <a:r>
              <a:rPr lang="tr-TR" dirty="0" err="1"/>
              <a:t>with</a:t>
            </a:r>
            <a:r>
              <a:rPr lang="tr-TR" dirty="0"/>
              <a:t> </a:t>
            </a:r>
            <a:r>
              <a:rPr lang="tr-TR" dirty="0" err="1"/>
              <a:t>the</a:t>
            </a:r>
            <a:r>
              <a:rPr lang="tr-TR" dirty="0"/>
              <a:t> Simple </a:t>
            </a:r>
            <a:r>
              <a:rPr lang="tr-TR" dirty="0" err="1"/>
              <a:t>Secret</a:t>
            </a:r>
            <a:r>
              <a:rPr lang="tr-TR" dirty="0"/>
              <a:t> of </a:t>
            </a:r>
            <a:r>
              <a:rPr lang="tr-TR" dirty="0" err="1"/>
              <a:t>Intermittent</a:t>
            </a:r>
            <a:r>
              <a:rPr lang="tr-TR" dirty="0"/>
              <a:t> Fasting. </a:t>
            </a:r>
            <a:r>
              <a:rPr lang="tr-TR" dirty="0" err="1"/>
              <a:t>Atria</a:t>
            </a:r>
            <a:r>
              <a:rPr lang="tr-TR" dirty="0"/>
              <a:t> </a:t>
            </a:r>
            <a:r>
              <a:rPr lang="tr-TR" dirty="0" err="1"/>
              <a:t>Books</a:t>
            </a:r>
            <a:r>
              <a:rPr lang="tr-TR" dirty="0"/>
              <a:t>. </a:t>
            </a:r>
            <a:r>
              <a:rPr lang="tr-TR" dirty="0" smtClean="0"/>
              <a:t>2013</a:t>
            </a:r>
          </a:p>
          <a:p>
            <a:pPr marL="514350" indent="-514350">
              <a:buFont typeface="+mj-lt"/>
              <a:buAutoNum type="arabicPeriod"/>
            </a:pPr>
            <a:r>
              <a:rPr lang="tr-TR" dirty="0" err="1"/>
              <a:t>Varady</a:t>
            </a:r>
            <a:r>
              <a:rPr lang="tr-TR" dirty="0"/>
              <a:t> KA, </a:t>
            </a:r>
            <a:r>
              <a:rPr lang="tr-TR" dirty="0" err="1"/>
              <a:t>Hellerstein</a:t>
            </a:r>
            <a:r>
              <a:rPr lang="tr-TR" dirty="0"/>
              <a:t> MK. </a:t>
            </a:r>
            <a:r>
              <a:rPr lang="tr-TR" dirty="0" err="1"/>
              <a:t>Alternate-day</a:t>
            </a:r>
            <a:r>
              <a:rPr lang="tr-TR" dirty="0"/>
              <a:t> fasting </a:t>
            </a:r>
            <a:r>
              <a:rPr lang="tr-TR" dirty="0" err="1"/>
              <a:t>and</a:t>
            </a:r>
            <a:r>
              <a:rPr lang="tr-TR" dirty="0"/>
              <a:t> </a:t>
            </a:r>
            <a:r>
              <a:rPr lang="tr-TR" dirty="0" err="1"/>
              <a:t>chronic</a:t>
            </a:r>
            <a:r>
              <a:rPr lang="tr-TR" dirty="0"/>
              <a:t> </a:t>
            </a:r>
            <a:r>
              <a:rPr lang="tr-TR" dirty="0" err="1"/>
              <a:t>disease</a:t>
            </a:r>
            <a:r>
              <a:rPr lang="tr-TR" dirty="0"/>
              <a:t> </a:t>
            </a:r>
            <a:r>
              <a:rPr lang="tr-TR" dirty="0" err="1"/>
              <a:t>prevention</a:t>
            </a:r>
            <a:r>
              <a:rPr lang="tr-TR" dirty="0"/>
              <a:t>: a </a:t>
            </a:r>
            <a:r>
              <a:rPr lang="tr-TR" dirty="0" err="1"/>
              <a:t>review</a:t>
            </a:r>
            <a:r>
              <a:rPr lang="tr-TR" dirty="0"/>
              <a:t> of </a:t>
            </a:r>
            <a:r>
              <a:rPr lang="tr-TR" dirty="0" err="1"/>
              <a:t>human</a:t>
            </a:r>
            <a:r>
              <a:rPr lang="tr-TR" dirty="0"/>
              <a:t> </a:t>
            </a:r>
            <a:r>
              <a:rPr lang="tr-TR" dirty="0" err="1"/>
              <a:t>and</a:t>
            </a:r>
            <a:r>
              <a:rPr lang="tr-TR" dirty="0"/>
              <a:t> </a:t>
            </a:r>
            <a:r>
              <a:rPr lang="tr-TR" dirty="0" err="1"/>
              <a:t>animal</a:t>
            </a:r>
            <a:r>
              <a:rPr lang="tr-TR" dirty="0"/>
              <a:t> </a:t>
            </a:r>
            <a:r>
              <a:rPr lang="tr-TR" dirty="0" err="1"/>
              <a:t>trials</a:t>
            </a:r>
            <a:r>
              <a:rPr lang="tr-TR" dirty="0"/>
              <a:t>. </a:t>
            </a:r>
            <a:r>
              <a:rPr lang="tr-TR" dirty="0" err="1"/>
              <a:t>Am</a:t>
            </a:r>
            <a:r>
              <a:rPr lang="tr-TR" dirty="0"/>
              <a:t> J </a:t>
            </a:r>
            <a:r>
              <a:rPr lang="tr-TR" dirty="0" err="1"/>
              <a:t>Clin</a:t>
            </a:r>
            <a:r>
              <a:rPr lang="tr-TR" dirty="0"/>
              <a:t> </a:t>
            </a:r>
            <a:r>
              <a:rPr lang="tr-TR" dirty="0" err="1"/>
              <a:t>Nutr</a:t>
            </a:r>
            <a:r>
              <a:rPr lang="tr-TR" dirty="0"/>
              <a:t>. 2007; </a:t>
            </a:r>
            <a:r>
              <a:rPr lang="tr-TR" dirty="0" smtClean="0"/>
              <a:t>86:7–13</a:t>
            </a:r>
          </a:p>
          <a:p>
            <a:pPr marL="514350" indent="-514350">
              <a:buFont typeface="+mj-lt"/>
              <a:buAutoNum type="arabicPeriod"/>
            </a:pPr>
            <a:r>
              <a:rPr lang="tr-TR" dirty="0" err="1"/>
              <a:t>Soeters</a:t>
            </a:r>
            <a:r>
              <a:rPr lang="tr-TR" dirty="0"/>
              <a:t> MR, </a:t>
            </a:r>
            <a:r>
              <a:rPr lang="tr-TR" dirty="0" err="1"/>
              <a:t>Soeters</a:t>
            </a:r>
            <a:r>
              <a:rPr lang="tr-TR" dirty="0"/>
              <a:t> PB, </a:t>
            </a:r>
            <a:r>
              <a:rPr lang="tr-TR" dirty="0" err="1"/>
              <a:t>Schooneman</a:t>
            </a:r>
            <a:r>
              <a:rPr lang="tr-TR" dirty="0"/>
              <a:t> MG, et al. </a:t>
            </a:r>
            <a:r>
              <a:rPr lang="tr-TR" dirty="0" err="1"/>
              <a:t>Adaptive</a:t>
            </a:r>
            <a:r>
              <a:rPr lang="tr-TR" dirty="0"/>
              <a:t> </a:t>
            </a:r>
            <a:r>
              <a:rPr lang="tr-TR" dirty="0" err="1"/>
              <a:t>reciprocity</a:t>
            </a:r>
            <a:r>
              <a:rPr lang="tr-TR" dirty="0"/>
              <a:t> of </a:t>
            </a:r>
            <a:r>
              <a:rPr lang="tr-TR" dirty="0" err="1"/>
              <a:t>lipid</a:t>
            </a:r>
            <a:r>
              <a:rPr lang="tr-TR" dirty="0"/>
              <a:t> </a:t>
            </a:r>
            <a:r>
              <a:rPr lang="tr-TR" dirty="0" err="1"/>
              <a:t>and</a:t>
            </a:r>
            <a:r>
              <a:rPr lang="tr-TR" dirty="0"/>
              <a:t> </a:t>
            </a:r>
            <a:r>
              <a:rPr lang="tr-TR" dirty="0" err="1"/>
              <a:t>glucose</a:t>
            </a:r>
            <a:r>
              <a:rPr lang="tr-TR" dirty="0"/>
              <a:t> </a:t>
            </a:r>
            <a:r>
              <a:rPr lang="tr-TR" dirty="0" err="1"/>
              <a:t>metabolism</a:t>
            </a:r>
            <a:r>
              <a:rPr lang="tr-TR" dirty="0"/>
              <a:t> in </a:t>
            </a:r>
            <a:r>
              <a:rPr lang="tr-TR" dirty="0" err="1"/>
              <a:t>human</a:t>
            </a:r>
            <a:r>
              <a:rPr lang="tr-TR" dirty="0"/>
              <a:t> </a:t>
            </a:r>
            <a:r>
              <a:rPr lang="tr-TR" dirty="0" err="1"/>
              <a:t>short-term</a:t>
            </a:r>
            <a:r>
              <a:rPr lang="tr-TR" dirty="0"/>
              <a:t> </a:t>
            </a:r>
            <a:r>
              <a:rPr lang="tr-TR" dirty="0" err="1"/>
              <a:t>starvation</a:t>
            </a:r>
            <a:r>
              <a:rPr lang="tr-TR" dirty="0"/>
              <a:t>. </a:t>
            </a:r>
            <a:r>
              <a:rPr lang="tr-TR" dirty="0" err="1"/>
              <a:t>Am</a:t>
            </a:r>
            <a:r>
              <a:rPr lang="tr-TR" dirty="0"/>
              <a:t> J </a:t>
            </a:r>
            <a:r>
              <a:rPr lang="tr-TR" dirty="0" err="1"/>
              <a:t>Physiol</a:t>
            </a:r>
            <a:r>
              <a:rPr lang="tr-TR" dirty="0"/>
              <a:t> </a:t>
            </a:r>
            <a:r>
              <a:rPr lang="tr-TR" dirty="0" err="1"/>
              <a:t>Endocrinol</a:t>
            </a:r>
            <a:r>
              <a:rPr lang="tr-TR" dirty="0"/>
              <a:t> </a:t>
            </a:r>
            <a:r>
              <a:rPr lang="tr-TR" dirty="0" err="1"/>
              <a:t>Metab</a:t>
            </a:r>
            <a:r>
              <a:rPr lang="tr-TR" dirty="0"/>
              <a:t>. </a:t>
            </a:r>
            <a:r>
              <a:rPr lang="tr-TR" dirty="0" smtClean="0"/>
              <a:t>2012;303:E1397–E1407</a:t>
            </a:r>
          </a:p>
          <a:p>
            <a:pPr marL="514350" indent="-514350">
              <a:buFont typeface="+mj-lt"/>
              <a:buAutoNum type="arabicPeriod"/>
            </a:pPr>
            <a:r>
              <a:rPr lang="tr-TR" dirty="0" err="1"/>
              <a:t>Højlund</a:t>
            </a:r>
            <a:r>
              <a:rPr lang="tr-TR" dirty="0"/>
              <a:t> K, </a:t>
            </a:r>
            <a:r>
              <a:rPr lang="tr-TR" dirty="0" err="1"/>
              <a:t>Wildner-Christensen</a:t>
            </a:r>
            <a:r>
              <a:rPr lang="tr-TR" dirty="0"/>
              <a:t> M, </a:t>
            </a:r>
            <a:r>
              <a:rPr lang="tr-TR" dirty="0" err="1"/>
              <a:t>Eshøj</a:t>
            </a:r>
            <a:r>
              <a:rPr lang="tr-TR" dirty="0"/>
              <a:t> O, </a:t>
            </a:r>
            <a:r>
              <a:rPr lang="tr-TR" dirty="0" err="1"/>
              <a:t>Skjærbæk</a:t>
            </a:r>
            <a:r>
              <a:rPr lang="tr-TR" dirty="0"/>
              <a:t> C, </a:t>
            </a:r>
            <a:r>
              <a:rPr lang="tr-TR" dirty="0" err="1"/>
              <a:t>Holst</a:t>
            </a:r>
            <a:r>
              <a:rPr lang="tr-TR" dirty="0"/>
              <a:t> </a:t>
            </a:r>
            <a:r>
              <a:rPr lang="tr-TR" dirty="0" err="1"/>
              <a:t>JJ,Koldkjær</a:t>
            </a:r>
            <a:r>
              <a:rPr lang="tr-TR" dirty="0"/>
              <a:t> O, </a:t>
            </a:r>
            <a:r>
              <a:rPr lang="tr-TR" dirty="0" err="1"/>
              <a:t>Møller</a:t>
            </a:r>
            <a:r>
              <a:rPr lang="tr-TR" dirty="0"/>
              <a:t> </a:t>
            </a:r>
            <a:r>
              <a:rPr lang="tr-TR" dirty="0" err="1"/>
              <a:t>Jensen</a:t>
            </a:r>
            <a:r>
              <a:rPr lang="tr-TR" dirty="0"/>
              <a:t> D, </a:t>
            </a:r>
            <a:r>
              <a:rPr lang="tr-TR" dirty="0" err="1"/>
              <a:t>Beck-Nielsen</a:t>
            </a:r>
            <a:r>
              <a:rPr lang="tr-TR" dirty="0"/>
              <a:t> </a:t>
            </a:r>
            <a:r>
              <a:rPr lang="tr-TR" dirty="0" err="1"/>
              <a:t>H.Reference</a:t>
            </a:r>
            <a:r>
              <a:rPr lang="tr-TR" dirty="0"/>
              <a:t> </a:t>
            </a:r>
            <a:r>
              <a:rPr lang="tr-TR" dirty="0" err="1"/>
              <a:t>intervals</a:t>
            </a:r>
            <a:r>
              <a:rPr lang="tr-TR" dirty="0"/>
              <a:t> </a:t>
            </a:r>
            <a:r>
              <a:rPr lang="tr-TR" dirty="0" err="1"/>
              <a:t>forglucose</a:t>
            </a:r>
            <a:r>
              <a:rPr lang="tr-TR" dirty="0"/>
              <a:t>, beta-</a:t>
            </a:r>
            <a:r>
              <a:rPr lang="tr-TR" dirty="0" err="1"/>
              <a:t>cell</a:t>
            </a:r>
            <a:r>
              <a:rPr lang="tr-TR" dirty="0"/>
              <a:t> </a:t>
            </a:r>
            <a:r>
              <a:rPr lang="tr-TR" dirty="0" err="1"/>
              <a:t>polypeptides</a:t>
            </a:r>
            <a:r>
              <a:rPr lang="tr-TR" dirty="0"/>
              <a:t>, </a:t>
            </a:r>
            <a:r>
              <a:rPr lang="tr-TR" dirty="0" err="1"/>
              <a:t>and</a:t>
            </a:r>
            <a:r>
              <a:rPr lang="tr-TR" dirty="0"/>
              <a:t> </a:t>
            </a:r>
            <a:r>
              <a:rPr lang="tr-TR" dirty="0" err="1"/>
              <a:t>counterregulatory</a:t>
            </a:r>
            <a:r>
              <a:rPr lang="tr-TR" dirty="0"/>
              <a:t> </a:t>
            </a:r>
            <a:r>
              <a:rPr lang="tr-TR" dirty="0" err="1"/>
              <a:t>factors</a:t>
            </a:r>
            <a:r>
              <a:rPr lang="tr-TR" dirty="0"/>
              <a:t> </a:t>
            </a:r>
            <a:r>
              <a:rPr lang="tr-TR" dirty="0" err="1"/>
              <a:t>duringprolonged</a:t>
            </a:r>
            <a:r>
              <a:rPr lang="tr-TR" dirty="0"/>
              <a:t> </a:t>
            </a:r>
            <a:r>
              <a:rPr lang="tr-TR" dirty="0" err="1"/>
              <a:t>fasting.Am</a:t>
            </a:r>
            <a:r>
              <a:rPr lang="tr-TR" dirty="0"/>
              <a:t> J </a:t>
            </a:r>
            <a:r>
              <a:rPr lang="tr-TR" dirty="0" err="1"/>
              <a:t>Physiol</a:t>
            </a:r>
            <a:r>
              <a:rPr lang="tr-TR" dirty="0"/>
              <a:t> </a:t>
            </a:r>
            <a:r>
              <a:rPr lang="tr-TR" dirty="0" err="1"/>
              <a:t>Endocrinol</a:t>
            </a:r>
            <a:r>
              <a:rPr lang="tr-TR" dirty="0"/>
              <a:t> Metab280: E50–E58, </a:t>
            </a:r>
            <a:r>
              <a:rPr lang="tr-TR" dirty="0" smtClean="0"/>
              <a:t>2001</a:t>
            </a:r>
          </a:p>
          <a:p>
            <a:pPr marL="514350" indent="-514350">
              <a:buFont typeface="+mj-lt"/>
              <a:buAutoNum type="arabicPeriod"/>
            </a:pPr>
            <a:r>
              <a:rPr lang="tr-TR" dirty="0" err="1"/>
              <a:t>Mittendorfer</a:t>
            </a:r>
            <a:r>
              <a:rPr lang="tr-TR" dirty="0"/>
              <a:t> B, </a:t>
            </a:r>
            <a:r>
              <a:rPr lang="tr-TR" dirty="0" err="1"/>
              <a:t>Horowitz</a:t>
            </a:r>
            <a:r>
              <a:rPr lang="tr-TR" dirty="0"/>
              <a:t> JF, </a:t>
            </a:r>
            <a:r>
              <a:rPr lang="tr-TR" dirty="0" err="1"/>
              <a:t>Klein</a:t>
            </a:r>
            <a:r>
              <a:rPr lang="tr-TR" dirty="0"/>
              <a:t> </a:t>
            </a:r>
            <a:r>
              <a:rPr lang="tr-TR" dirty="0" err="1"/>
              <a:t>S.Gender</a:t>
            </a:r>
            <a:r>
              <a:rPr lang="tr-TR" dirty="0"/>
              <a:t> </a:t>
            </a:r>
            <a:r>
              <a:rPr lang="tr-TR" dirty="0" err="1"/>
              <a:t>differences</a:t>
            </a:r>
            <a:r>
              <a:rPr lang="tr-TR" dirty="0"/>
              <a:t> in </a:t>
            </a:r>
            <a:r>
              <a:rPr lang="tr-TR" dirty="0" err="1"/>
              <a:t>lipid</a:t>
            </a:r>
            <a:r>
              <a:rPr lang="tr-TR" dirty="0"/>
              <a:t> </a:t>
            </a:r>
            <a:r>
              <a:rPr lang="tr-TR" dirty="0" err="1"/>
              <a:t>andglucose</a:t>
            </a:r>
            <a:r>
              <a:rPr lang="tr-TR" dirty="0"/>
              <a:t> </a:t>
            </a:r>
            <a:r>
              <a:rPr lang="tr-TR" dirty="0" err="1"/>
              <a:t>kinetics</a:t>
            </a:r>
            <a:r>
              <a:rPr lang="tr-TR" dirty="0"/>
              <a:t> </a:t>
            </a:r>
            <a:r>
              <a:rPr lang="tr-TR" dirty="0" err="1"/>
              <a:t>during</a:t>
            </a:r>
            <a:r>
              <a:rPr lang="tr-TR" dirty="0"/>
              <a:t> </a:t>
            </a:r>
            <a:r>
              <a:rPr lang="tr-TR" dirty="0" err="1"/>
              <a:t>short-term</a:t>
            </a:r>
            <a:r>
              <a:rPr lang="tr-TR" dirty="0"/>
              <a:t> </a:t>
            </a:r>
            <a:r>
              <a:rPr lang="tr-TR" dirty="0" err="1"/>
              <a:t>fasting.Am</a:t>
            </a:r>
            <a:r>
              <a:rPr lang="tr-TR" dirty="0"/>
              <a:t>  J  </a:t>
            </a:r>
            <a:r>
              <a:rPr lang="tr-TR" dirty="0" err="1"/>
              <a:t>Physiol</a:t>
            </a:r>
            <a:r>
              <a:rPr lang="tr-TR" dirty="0"/>
              <a:t>  EndocrinolMetab281: E1333–E1339, </a:t>
            </a:r>
            <a:r>
              <a:rPr lang="tr-TR" dirty="0" smtClean="0"/>
              <a:t>2001</a:t>
            </a:r>
          </a:p>
          <a:p>
            <a:pPr marL="514350" indent="-514350">
              <a:buFont typeface="+mj-lt"/>
              <a:buAutoNum type="arabicPeriod"/>
            </a:pPr>
            <a:r>
              <a:rPr lang="tr-TR" dirty="0" err="1"/>
              <a:t>Soeters</a:t>
            </a:r>
            <a:r>
              <a:rPr lang="tr-TR" dirty="0"/>
              <a:t> MR, </a:t>
            </a:r>
            <a:r>
              <a:rPr lang="tr-TR" dirty="0" err="1"/>
              <a:t>Sauerwein</a:t>
            </a:r>
            <a:r>
              <a:rPr lang="tr-TR" dirty="0"/>
              <a:t> HP, </a:t>
            </a:r>
            <a:r>
              <a:rPr lang="tr-TR" dirty="0" err="1"/>
              <a:t>Groener</a:t>
            </a:r>
            <a:r>
              <a:rPr lang="tr-TR" dirty="0"/>
              <a:t> JE, </a:t>
            </a:r>
            <a:r>
              <a:rPr lang="tr-TR" dirty="0" err="1"/>
              <a:t>Aerts</a:t>
            </a:r>
            <a:r>
              <a:rPr lang="tr-TR" dirty="0"/>
              <a:t> JM, </a:t>
            </a:r>
            <a:r>
              <a:rPr lang="tr-TR" dirty="0" err="1"/>
              <a:t>Ackermans</a:t>
            </a:r>
            <a:r>
              <a:rPr lang="tr-TR" dirty="0"/>
              <a:t> </a:t>
            </a:r>
            <a:r>
              <a:rPr lang="tr-TR" dirty="0" err="1"/>
              <a:t>MT,Glatz</a:t>
            </a:r>
            <a:r>
              <a:rPr lang="tr-TR" dirty="0"/>
              <a:t> JF, </a:t>
            </a:r>
            <a:r>
              <a:rPr lang="tr-TR" dirty="0" err="1"/>
              <a:t>Fliers</a:t>
            </a:r>
            <a:r>
              <a:rPr lang="tr-TR" dirty="0"/>
              <a:t> E, </a:t>
            </a:r>
            <a:r>
              <a:rPr lang="tr-TR" dirty="0" err="1"/>
              <a:t>Serlie</a:t>
            </a:r>
            <a:r>
              <a:rPr lang="tr-TR" dirty="0"/>
              <a:t> </a:t>
            </a:r>
            <a:r>
              <a:rPr lang="tr-TR" dirty="0" err="1"/>
              <a:t>MJ.Gender-related</a:t>
            </a:r>
            <a:r>
              <a:rPr lang="tr-TR" dirty="0"/>
              <a:t> </a:t>
            </a:r>
            <a:r>
              <a:rPr lang="tr-TR" dirty="0" err="1"/>
              <a:t>differences</a:t>
            </a:r>
            <a:r>
              <a:rPr lang="tr-TR" dirty="0"/>
              <a:t> in </a:t>
            </a:r>
            <a:r>
              <a:rPr lang="tr-TR" dirty="0" err="1"/>
              <a:t>the</a:t>
            </a:r>
            <a:r>
              <a:rPr lang="tr-TR" dirty="0"/>
              <a:t> meta-</a:t>
            </a:r>
            <a:r>
              <a:rPr lang="tr-TR" dirty="0" err="1"/>
              <a:t>bolic</a:t>
            </a:r>
            <a:r>
              <a:rPr lang="tr-TR" dirty="0"/>
              <a:t> </a:t>
            </a:r>
            <a:r>
              <a:rPr lang="tr-TR" dirty="0" err="1"/>
              <a:t>response</a:t>
            </a:r>
            <a:r>
              <a:rPr lang="tr-TR" dirty="0"/>
              <a:t> </a:t>
            </a:r>
            <a:r>
              <a:rPr lang="tr-TR" dirty="0" err="1"/>
              <a:t>to</a:t>
            </a:r>
            <a:r>
              <a:rPr lang="tr-TR" dirty="0"/>
              <a:t> </a:t>
            </a:r>
            <a:r>
              <a:rPr lang="tr-TR" dirty="0" err="1"/>
              <a:t>fasting.J</a:t>
            </a:r>
            <a:r>
              <a:rPr lang="tr-TR" dirty="0"/>
              <a:t> </a:t>
            </a:r>
            <a:r>
              <a:rPr lang="tr-TR" dirty="0" err="1"/>
              <a:t>Clin</a:t>
            </a:r>
            <a:r>
              <a:rPr lang="tr-TR" dirty="0"/>
              <a:t> </a:t>
            </a:r>
            <a:r>
              <a:rPr lang="tr-TR" dirty="0" err="1"/>
              <a:t>Endocrinol</a:t>
            </a:r>
            <a:r>
              <a:rPr lang="tr-TR" dirty="0"/>
              <a:t> Metab92: 3646–3652, </a:t>
            </a:r>
            <a:r>
              <a:rPr lang="tr-TR" dirty="0" smtClean="0"/>
              <a:t>2007</a:t>
            </a:r>
          </a:p>
          <a:p>
            <a:pPr marL="514350" indent="-514350">
              <a:buFont typeface="+mj-lt"/>
              <a:buAutoNum type="arabicPeriod"/>
            </a:pPr>
            <a:r>
              <a:rPr lang="tr-TR" dirty="0" err="1"/>
              <a:t>Ho</a:t>
            </a:r>
            <a:r>
              <a:rPr lang="tr-TR" dirty="0"/>
              <a:t> KY, </a:t>
            </a:r>
            <a:r>
              <a:rPr lang="tr-TR" dirty="0" err="1"/>
              <a:t>Veldhuis</a:t>
            </a:r>
            <a:r>
              <a:rPr lang="tr-TR" dirty="0"/>
              <a:t> JD, Johnson ML, </a:t>
            </a:r>
            <a:r>
              <a:rPr lang="tr-TR" dirty="0" err="1"/>
              <a:t>Furlanetto</a:t>
            </a:r>
            <a:r>
              <a:rPr lang="tr-TR" dirty="0"/>
              <a:t> R, </a:t>
            </a:r>
            <a:r>
              <a:rPr lang="tr-TR" dirty="0" err="1"/>
              <a:t>Evans</a:t>
            </a:r>
            <a:r>
              <a:rPr lang="tr-TR" dirty="0"/>
              <a:t> WS, </a:t>
            </a:r>
            <a:r>
              <a:rPr lang="tr-TR" dirty="0" err="1"/>
              <a:t>AlbertiKG</a:t>
            </a:r>
            <a:r>
              <a:rPr lang="tr-TR" dirty="0"/>
              <a:t>, </a:t>
            </a:r>
            <a:r>
              <a:rPr lang="tr-TR" dirty="0" err="1"/>
              <a:t>Thorner</a:t>
            </a:r>
            <a:r>
              <a:rPr lang="tr-TR" dirty="0"/>
              <a:t> </a:t>
            </a:r>
            <a:r>
              <a:rPr lang="tr-TR" dirty="0" err="1"/>
              <a:t>MO.Fasting</a:t>
            </a:r>
            <a:r>
              <a:rPr lang="tr-TR" dirty="0"/>
              <a:t> </a:t>
            </a:r>
            <a:r>
              <a:rPr lang="tr-TR" dirty="0" err="1"/>
              <a:t>enhances</a:t>
            </a:r>
            <a:r>
              <a:rPr lang="tr-TR" dirty="0"/>
              <a:t> </a:t>
            </a:r>
            <a:r>
              <a:rPr lang="tr-TR" dirty="0" err="1"/>
              <a:t>growth</a:t>
            </a:r>
            <a:r>
              <a:rPr lang="tr-TR" dirty="0"/>
              <a:t> </a:t>
            </a:r>
            <a:r>
              <a:rPr lang="tr-TR" dirty="0" err="1"/>
              <a:t>hormone</a:t>
            </a:r>
            <a:r>
              <a:rPr lang="tr-TR" dirty="0"/>
              <a:t> </a:t>
            </a:r>
            <a:r>
              <a:rPr lang="tr-TR" dirty="0" err="1"/>
              <a:t>secretion</a:t>
            </a:r>
            <a:r>
              <a:rPr lang="tr-TR" dirty="0"/>
              <a:t> </a:t>
            </a:r>
            <a:r>
              <a:rPr lang="tr-TR" dirty="0" err="1"/>
              <a:t>andamplifies</a:t>
            </a:r>
            <a:r>
              <a:rPr lang="tr-TR" dirty="0"/>
              <a:t> </a:t>
            </a:r>
            <a:r>
              <a:rPr lang="tr-TR" dirty="0" err="1"/>
              <a:t>the</a:t>
            </a:r>
            <a:r>
              <a:rPr lang="tr-TR" dirty="0"/>
              <a:t> </a:t>
            </a:r>
            <a:r>
              <a:rPr lang="tr-TR" dirty="0" err="1"/>
              <a:t>complex</a:t>
            </a:r>
            <a:r>
              <a:rPr lang="tr-TR" dirty="0"/>
              <a:t> </a:t>
            </a:r>
            <a:r>
              <a:rPr lang="tr-TR" dirty="0" err="1"/>
              <a:t>rhythms</a:t>
            </a:r>
            <a:r>
              <a:rPr lang="tr-TR" dirty="0"/>
              <a:t> of </a:t>
            </a:r>
            <a:r>
              <a:rPr lang="tr-TR" dirty="0" err="1"/>
              <a:t>growth</a:t>
            </a:r>
            <a:r>
              <a:rPr lang="tr-TR" dirty="0"/>
              <a:t> </a:t>
            </a:r>
            <a:r>
              <a:rPr lang="tr-TR" dirty="0" err="1"/>
              <a:t>hormone</a:t>
            </a:r>
            <a:r>
              <a:rPr lang="tr-TR" dirty="0"/>
              <a:t> </a:t>
            </a:r>
            <a:r>
              <a:rPr lang="tr-TR" dirty="0" err="1"/>
              <a:t>secretion</a:t>
            </a:r>
            <a:r>
              <a:rPr lang="tr-TR" dirty="0"/>
              <a:t> in </a:t>
            </a:r>
            <a:r>
              <a:rPr lang="tr-TR" dirty="0" err="1"/>
              <a:t>man.JClin</a:t>
            </a:r>
            <a:r>
              <a:rPr lang="tr-TR" dirty="0"/>
              <a:t> Invest81: 968–975, </a:t>
            </a:r>
            <a:r>
              <a:rPr lang="tr-TR" dirty="0" smtClean="0"/>
              <a:t>1988</a:t>
            </a:r>
          </a:p>
          <a:p>
            <a:pPr marL="514350" indent="-514350">
              <a:buFont typeface="+mj-lt"/>
              <a:buAutoNum type="arabicPeriod"/>
            </a:pPr>
            <a:r>
              <a:rPr lang="tr-TR" dirty="0" err="1"/>
              <a:t>Nørrelund</a:t>
            </a:r>
            <a:r>
              <a:rPr lang="tr-TR" dirty="0"/>
              <a:t> </a:t>
            </a:r>
            <a:r>
              <a:rPr lang="tr-TR" dirty="0" err="1"/>
              <a:t>H.The</a:t>
            </a:r>
            <a:r>
              <a:rPr lang="tr-TR" dirty="0"/>
              <a:t> </a:t>
            </a:r>
            <a:r>
              <a:rPr lang="tr-TR" dirty="0" err="1"/>
              <a:t>metabolic</a:t>
            </a:r>
            <a:r>
              <a:rPr lang="tr-TR" dirty="0"/>
              <a:t> role of </a:t>
            </a:r>
            <a:r>
              <a:rPr lang="tr-TR" dirty="0" err="1"/>
              <a:t>growth</a:t>
            </a:r>
            <a:r>
              <a:rPr lang="tr-TR" dirty="0"/>
              <a:t> </a:t>
            </a:r>
            <a:r>
              <a:rPr lang="tr-TR" dirty="0" err="1"/>
              <a:t>hormone</a:t>
            </a:r>
            <a:r>
              <a:rPr lang="tr-TR" dirty="0"/>
              <a:t> in </a:t>
            </a:r>
            <a:r>
              <a:rPr lang="tr-TR" dirty="0" err="1"/>
              <a:t>humans</a:t>
            </a:r>
            <a:r>
              <a:rPr lang="tr-TR" dirty="0"/>
              <a:t> </a:t>
            </a:r>
            <a:r>
              <a:rPr lang="tr-TR" dirty="0" err="1"/>
              <a:t>withparticular</a:t>
            </a:r>
            <a:r>
              <a:rPr lang="tr-TR" dirty="0"/>
              <a:t> </a:t>
            </a:r>
            <a:r>
              <a:rPr lang="tr-TR" dirty="0" err="1"/>
              <a:t>reference</a:t>
            </a:r>
            <a:r>
              <a:rPr lang="tr-TR" dirty="0"/>
              <a:t> </a:t>
            </a:r>
            <a:r>
              <a:rPr lang="tr-TR" dirty="0" err="1"/>
              <a:t>to</a:t>
            </a:r>
            <a:r>
              <a:rPr lang="tr-TR" dirty="0"/>
              <a:t> </a:t>
            </a:r>
            <a:r>
              <a:rPr lang="tr-TR" dirty="0" err="1"/>
              <a:t>fasting.Growth</a:t>
            </a:r>
            <a:r>
              <a:rPr lang="tr-TR" dirty="0"/>
              <a:t> </a:t>
            </a:r>
            <a:r>
              <a:rPr lang="tr-TR" dirty="0" err="1"/>
              <a:t>Horm</a:t>
            </a:r>
            <a:r>
              <a:rPr lang="tr-TR" dirty="0"/>
              <a:t> IGF Res15: 95–122, </a:t>
            </a:r>
            <a:r>
              <a:rPr lang="tr-TR" dirty="0" smtClean="0"/>
              <a:t>2005</a:t>
            </a:r>
          </a:p>
          <a:p>
            <a:pPr marL="514350" indent="-514350">
              <a:buFont typeface="+mj-lt"/>
              <a:buAutoNum type="arabicPeriod"/>
            </a:pPr>
            <a:r>
              <a:rPr lang="tr-TR" dirty="0" err="1"/>
              <a:t>Longo</a:t>
            </a:r>
            <a:r>
              <a:rPr lang="tr-TR" dirty="0"/>
              <a:t> VD, </a:t>
            </a:r>
            <a:r>
              <a:rPr lang="tr-TR" dirty="0" err="1"/>
              <a:t>Mattson</a:t>
            </a:r>
            <a:r>
              <a:rPr lang="tr-TR" dirty="0"/>
              <a:t> MP. Fasting: </a:t>
            </a:r>
            <a:r>
              <a:rPr lang="tr-TR" dirty="0" err="1"/>
              <a:t>molecular</a:t>
            </a:r>
            <a:r>
              <a:rPr lang="tr-TR" dirty="0"/>
              <a:t> </a:t>
            </a:r>
            <a:r>
              <a:rPr lang="tr-TR" dirty="0" err="1"/>
              <a:t>mechanisms</a:t>
            </a:r>
            <a:r>
              <a:rPr lang="tr-TR" dirty="0"/>
              <a:t> </a:t>
            </a:r>
            <a:r>
              <a:rPr lang="tr-TR" dirty="0" err="1"/>
              <a:t>and</a:t>
            </a:r>
            <a:r>
              <a:rPr lang="tr-TR" dirty="0"/>
              <a:t> </a:t>
            </a:r>
            <a:r>
              <a:rPr lang="tr-TR" dirty="0" err="1"/>
              <a:t>clinical</a:t>
            </a:r>
            <a:r>
              <a:rPr lang="tr-TR" dirty="0"/>
              <a:t> </a:t>
            </a:r>
            <a:r>
              <a:rPr lang="tr-TR" dirty="0" err="1"/>
              <a:t>applications</a:t>
            </a:r>
            <a:r>
              <a:rPr lang="tr-TR" dirty="0"/>
              <a:t>. Cell </a:t>
            </a:r>
            <a:r>
              <a:rPr lang="tr-TR" dirty="0" err="1"/>
              <a:t>Metab</a:t>
            </a:r>
            <a:r>
              <a:rPr lang="tr-TR" dirty="0"/>
              <a:t>. 2014; </a:t>
            </a:r>
            <a:r>
              <a:rPr lang="tr-TR" dirty="0" smtClean="0"/>
              <a:t>19:181–192</a:t>
            </a:r>
          </a:p>
          <a:p>
            <a:pPr marL="514350" indent="-514350">
              <a:buFont typeface="+mj-lt"/>
              <a:buAutoNum type="arabicPeriod"/>
            </a:pPr>
            <a:r>
              <a:rPr lang="tr-TR" dirty="0"/>
              <a:t>Panda S, </a:t>
            </a:r>
            <a:r>
              <a:rPr lang="tr-TR" dirty="0" err="1"/>
              <a:t>Hogenesch</a:t>
            </a:r>
            <a:r>
              <a:rPr lang="tr-TR" dirty="0"/>
              <a:t> JB, Kay SA. </a:t>
            </a:r>
            <a:r>
              <a:rPr lang="tr-TR" dirty="0" err="1"/>
              <a:t>Circadian</a:t>
            </a:r>
            <a:r>
              <a:rPr lang="tr-TR" dirty="0"/>
              <a:t> </a:t>
            </a:r>
            <a:r>
              <a:rPr lang="tr-TR" dirty="0" err="1"/>
              <a:t>rhythms</a:t>
            </a:r>
            <a:r>
              <a:rPr lang="tr-TR" dirty="0"/>
              <a:t> </a:t>
            </a:r>
            <a:r>
              <a:rPr lang="tr-TR" dirty="0" err="1"/>
              <a:t>from</a:t>
            </a:r>
            <a:r>
              <a:rPr lang="tr-TR" dirty="0"/>
              <a:t> </a:t>
            </a:r>
            <a:r>
              <a:rPr lang="tr-TR" dirty="0" err="1"/>
              <a:t>flies</a:t>
            </a:r>
            <a:r>
              <a:rPr lang="tr-TR" dirty="0"/>
              <a:t> </a:t>
            </a:r>
            <a:r>
              <a:rPr lang="tr-TR" dirty="0" err="1"/>
              <a:t>to</a:t>
            </a:r>
            <a:r>
              <a:rPr lang="tr-TR" dirty="0"/>
              <a:t> </a:t>
            </a:r>
            <a:r>
              <a:rPr lang="tr-TR" dirty="0" err="1"/>
              <a:t>human</a:t>
            </a:r>
            <a:r>
              <a:rPr lang="tr-TR" dirty="0"/>
              <a:t>. Nature. 2002; 417:329– </a:t>
            </a:r>
            <a:r>
              <a:rPr lang="tr-TR" dirty="0" smtClean="0"/>
              <a:t>335</a:t>
            </a:r>
          </a:p>
          <a:p>
            <a:pPr marL="514350" indent="-514350">
              <a:buFont typeface="+mj-lt"/>
              <a:buAutoNum type="arabicPeriod"/>
            </a:pPr>
            <a:r>
              <a:rPr lang="tr-TR" dirty="0" err="1"/>
              <a:t>Hatori</a:t>
            </a:r>
            <a:r>
              <a:rPr lang="tr-TR" dirty="0"/>
              <a:t> M, </a:t>
            </a:r>
            <a:r>
              <a:rPr lang="tr-TR" dirty="0" err="1"/>
              <a:t>Vollmers</a:t>
            </a:r>
            <a:r>
              <a:rPr lang="tr-TR" dirty="0"/>
              <a:t> C, </a:t>
            </a:r>
            <a:r>
              <a:rPr lang="tr-TR" dirty="0" err="1"/>
              <a:t>Zarrinpar</a:t>
            </a:r>
            <a:r>
              <a:rPr lang="tr-TR" dirty="0"/>
              <a:t> A, et al. Time-</a:t>
            </a:r>
            <a:r>
              <a:rPr lang="tr-TR" dirty="0" err="1"/>
              <a:t>restricted</a:t>
            </a:r>
            <a:r>
              <a:rPr lang="tr-TR" dirty="0"/>
              <a:t> </a:t>
            </a:r>
            <a:r>
              <a:rPr lang="tr-TR" dirty="0" err="1"/>
              <a:t>feeding</a:t>
            </a:r>
            <a:r>
              <a:rPr lang="tr-TR" dirty="0"/>
              <a:t> </a:t>
            </a:r>
            <a:r>
              <a:rPr lang="tr-TR" dirty="0" err="1"/>
              <a:t>without</a:t>
            </a:r>
            <a:r>
              <a:rPr lang="tr-TR" dirty="0"/>
              <a:t> </a:t>
            </a:r>
            <a:r>
              <a:rPr lang="tr-TR" dirty="0" err="1"/>
              <a:t>reducing</a:t>
            </a:r>
            <a:r>
              <a:rPr lang="tr-TR" dirty="0"/>
              <a:t> </a:t>
            </a:r>
            <a:r>
              <a:rPr lang="tr-TR" dirty="0" err="1"/>
              <a:t>caloric</a:t>
            </a:r>
            <a:r>
              <a:rPr lang="tr-TR" dirty="0"/>
              <a:t> </a:t>
            </a:r>
            <a:r>
              <a:rPr lang="tr-TR" dirty="0" err="1"/>
              <a:t>intake</a:t>
            </a:r>
            <a:r>
              <a:rPr lang="tr-TR" dirty="0"/>
              <a:t> </a:t>
            </a:r>
            <a:r>
              <a:rPr lang="tr-TR" dirty="0" err="1"/>
              <a:t>prevents</a:t>
            </a:r>
            <a:r>
              <a:rPr lang="tr-TR" dirty="0"/>
              <a:t> </a:t>
            </a:r>
            <a:r>
              <a:rPr lang="tr-TR" dirty="0" err="1"/>
              <a:t>metabolic</a:t>
            </a:r>
            <a:r>
              <a:rPr lang="tr-TR" dirty="0"/>
              <a:t> </a:t>
            </a:r>
            <a:r>
              <a:rPr lang="tr-TR" dirty="0" err="1"/>
              <a:t>diseases</a:t>
            </a:r>
            <a:r>
              <a:rPr lang="tr-TR" dirty="0"/>
              <a:t> in </a:t>
            </a:r>
            <a:r>
              <a:rPr lang="tr-TR" dirty="0" err="1"/>
              <a:t>mice</a:t>
            </a:r>
            <a:r>
              <a:rPr lang="tr-TR" dirty="0"/>
              <a:t> fed a </a:t>
            </a:r>
            <a:r>
              <a:rPr lang="tr-TR" dirty="0" err="1"/>
              <a:t>high-fat</a:t>
            </a:r>
            <a:r>
              <a:rPr lang="tr-TR" dirty="0"/>
              <a:t> </a:t>
            </a:r>
            <a:r>
              <a:rPr lang="tr-TR" dirty="0" err="1"/>
              <a:t>diet</a:t>
            </a:r>
            <a:r>
              <a:rPr lang="tr-TR" dirty="0"/>
              <a:t>. Cell </a:t>
            </a:r>
            <a:r>
              <a:rPr lang="tr-TR" dirty="0" err="1"/>
              <a:t>Metab</a:t>
            </a:r>
            <a:r>
              <a:rPr lang="tr-TR" dirty="0"/>
              <a:t>. 2012; </a:t>
            </a:r>
            <a:r>
              <a:rPr lang="tr-TR" dirty="0" smtClean="0"/>
              <a:t>15:848–860</a:t>
            </a:r>
          </a:p>
          <a:p>
            <a:pPr marL="514350" indent="-514350">
              <a:buFont typeface="+mj-lt"/>
              <a:buAutoNum type="arabicPeriod"/>
            </a:pPr>
            <a:r>
              <a:rPr lang="tr-TR" dirty="0" err="1" smtClean="0"/>
              <a:t>Straif</a:t>
            </a:r>
            <a:r>
              <a:rPr lang="tr-TR" dirty="0" smtClean="0"/>
              <a:t> </a:t>
            </a:r>
            <a:r>
              <a:rPr lang="tr-TR" dirty="0"/>
              <a:t>K, </a:t>
            </a:r>
            <a:r>
              <a:rPr lang="tr-TR" dirty="0" err="1"/>
              <a:t>Baan</a:t>
            </a:r>
            <a:r>
              <a:rPr lang="tr-TR" dirty="0"/>
              <a:t> R, </a:t>
            </a:r>
            <a:r>
              <a:rPr lang="tr-TR" dirty="0" err="1"/>
              <a:t>Grosse</a:t>
            </a:r>
            <a:r>
              <a:rPr lang="tr-TR" dirty="0"/>
              <a:t> Y, et al. </a:t>
            </a:r>
            <a:r>
              <a:rPr lang="tr-TR" dirty="0" err="1"/>
              <a:t>Carcinogenicity</a:t>
            </a:r>
            <a:r>
              <a:rPr lang="tr-TR" dirty="0"/>
              <a:t> of </a:t>
            </a:r>
            <a:r>
              <a:rPr lang="tr-TR" dirty="0" err="1"/>
              <a:t>shift-work</a:t>
            </a:r>
            <a:r>
              <a:rPr lang="tr-TR" dirty="0"/>
              <a:t>, </a:t>
            </a:r>
            <a:r>
              <a:rPr lang="tr-TR" dirty="0" err="1"/>
              <a:t>painting</a:t>
            </a:r>
            <a:r>
              <a:rPr lang="tr-TR" dirty="0"/>
              <a:t>, </a:t>
            </a:r>
            <a:r>
              <a:rPr lang="tr-TR" dirty="0" err="1"/>
              <a:t>and</a:t>
            </a:r>
            <a:r>
              <a:rPr lang="tr-TR" dirty="0"/>
              <a:t> fire-</a:t>
            </a:r>
            <a:r>
              <a:rPr lang="tr-TR" dirty="0" err="1"/>
              <a:t>fighting</a:t>
            </a:r>
            <a:r>
              <a:rPr lang="tr-TR" dirty="0"/>
              <a:t>. </a:t>
            </a:r>
            <a:r>
              <a:rPr lang="tr-TR" dirty="0" err="1"/>
              <a:t>Lance</a:t>
            </a:r>
            <a:r>
              <a:rPr lang="tr-TR" dirty="0"/>
              <a:t> </a:t>
            </a:r>
            <a:r>
              <a:rPr lang="tr-TR" dirty="0" err="1"/>
              <a:t>Oncol</a:t>
            </a:r>
            <a:r>
              <a:rPr lang="tr-TR" dirty="0"/>
              <a:t>. 2007; </a:t>
            </a:r>
            <a:r>
              <a:rPr lang="tr-TR" dirty="0" smtClean="0"/>
              <a:t>8:1065–1066</a:t>
            </a:r>
          </a:p>
          <a:p>
            <a:pPr marL="514350" indent="-514350">
              <a:buFont typeface="+mj-lt"/>
              <a:buAutoNum type="arabicPeriod"/>
            </a:pPr>
            <a:r>
              <a:rPr lang="tr-TR" dirty="0" err="1" smtClean="0"/>
              <a:t>Savvidis</a:t>
            </a:r>
            <a:r>
              <a:rPr lang="tr-TR" dirty="0" smtClean="0"/>
              <a:t> C</a:t>
            </a:r>
            <a:r>
              <a:rPr lang="tr-TR" dirty="0"/>
              <a:t>, </a:t>
            </a:r>
            <a:r>
              <a:rPr lang="tr-TR" dirty="0" err="1"/>
              <a:t>Koutsilieris</a:t>
            </a:r>
            <a:r>
              <a:rPr lang="tr-TR" dirty="0"/>
              <a:t> M. </a:t>
            </a:r>
            <a:r>
              <a:rPr lang="tr-TR" dirty="0" err="1"/>
              <a:t>Circadian</a:t>
            </a:r>
            <a:r>
              <a:rPr lang="tr-TR" dirty="0"/>
              <a:t> </a:t>
            </a:r>
            <a:r>
              <a:rPr lang="tr-TR" dirty="0" err="1"/>
              <a:t>rhythm</a:t>
            </a:r>
            <a:r>
              <a:rPr lang="tr-TR" dirty="0"/>
              <a:t> </a:t>
            </a:r>
            <a:r>
              <a:rPr lang="tr-TR" dirty="0" err="1"/>
              <a:t>disruption</a:t>
            </a:r>
            <a:r>
              <a:rPr lang="tr-TR" dirty="0"/>
              <a:t> in </a:t>
            </a:r>
            <a:r>
              <a:rPr lang="tr-TR" dirty="0" err="1"/>
              <a:t>cancer</a:t>
            </a:r>
            <a:r>
              <a:rPr lang="tr-TR" dirty="0"/>
              <a:t> </a:t>
            </a:r>
            <a:r>
              <a:rPr lang="tr-TR" dirty="0" err="1"/>
              <a:t>biology</a:t>
            </a:r>
            <a:r>
              <a:rPr lang="tr-TR" dirty="0"/>
              <a:t>. </a:t>
            </a:r>
            <a:r>
              <a:rPr lang="tr-TR" dirty="0" err="1"/>
              <a:t>Mol</a:t>
            </a:r>
            <a:r>
              <a:rPr lang="tr-TR" dirty="0"/>
              <a:t> </a:t>
            </a:r>
            <a:r>
              <a:rPr lang="tr-TR" dirty="0" err="1"/>
              <a:t>Med</a:t>
            </a:r>
            <a:r>
              <a:rPr lang="tr-TR" dirty="0"/>
              <a:t>. 2012; </a:t>
            </a:r>
            <a:r>
              <a:rPr lang="tr-TR" dirty="0" smtClean="0"/>
              <a:t>18:1249–1260</a:t>
            </a:r>
          </a:p>
          <a:p>
            <a:pPr marL="514350" indent="-514350">
              <a:buFont typeface="+mj-lt"/>
              <a:buAutoNum type="arabicPeriod"/>
            </a:pPr>
            <a:endParaRPr lang="tr-TR" dirty="0"/>
          </a:p>
          <a:p>
            <a:pPr marL="514350" indent="-514350">
              <a:buFont typeface="+mj-lt"/>
              <a:buAutoNum type="arabicPeriod"/>
            </a:pPr>
            <a:endParaRPr lang="tr-TR" dirty="0" smtClean="0"/>
          </a:p>
        </p:txBody>
      </p:sp>
    </p:spTree>
    <p:extLst>
      <p:ext uri="{BB962C8B-B14F-4D97-AF65-F5344CB8AC3E}">
        <p14:creationId xmlns:p14="http://schemas.microsoft.com/office/powerpoint/2010/main" val="4096002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 </a:t>
            </a:r>
            <a:endParaRPr lang="tr-TR" dirty="0"/>
          </a:p>
        </p:txBody>
      </p:sp>
      <p:sp>
        <p:nvSpPr>
          <p:cNvPr id="3" name="İçerik Yer Tutucusu 2"/>
          <p:cNvSpPr>
            <a:spLocks noGrp="1"/>
          </p:cNvSpPr>
          <p:nvPr>
            <p:ph idx="1"/>
          </p:nvPr>
        </p:nvSpPr>
        <p:spPr/>
        <p:txBody>
          <a:bodyPr>
            <a:normAutofit fontScale="32500" lnSpcReduction="20000"/>
          </a:bodyPr>
          <a:lstStyle/>
          <a:p>
            <a:pPr marL="514350" indent="-514350">
              <a:buFont typeface="+mj-lt"/>
              <a:buAutoNum type="arabicPeriod"/>
            </a:pPr>
            <a:r>
              <a:rPr lang="tr-TR" dirty="0" err="1" smtClean="0"/>
              <a:t>Ekmekcioglu</a:t>
            </a:r>
            <a:r>
              <a:rPr lang="tr-TR" dirty="0" smtClean="0"/>
              <a:t> C, </a:t>
            </a:r>
            <a:r>
              <a:rPr lang="tr-TR" dirty="0" err="1" smtClean="0"/>
              <a:t>Touitou</a:t>
            </a:r>
            <a:r>
              <a:rPr lang="tr-TR" dirty="0" smtClean="0"/>
              <a:t> Y. </a:t>
            </a:r>
            <a:r>
              <a:rPr lang="tr-TR" dirty="0" err="1" smtClean="0"/>
              <a:t>Chronobiological</a:t>
            </a:r>
            <a:r>
              <a:rPr lang="tr-TR" dirty="0" smtClean="0"/>
              <a:t> </a:t>
            </a:r>
            <a:r>
              <a:rPr lang="tr-TR" dirty="0" err="1" smtClean="0"/>
              <a:t>aspects</a:t>
            </a:r>
            <a:r>
              <a:rPr lang="tr-TR" dirty="0" smtClean="0"/>
              <a:t> of </a:t>
            </a:r>
            <a:r>
              <a:rPr lang="tr-TR" dirty="0" err="1" smtClean="0"/>
              <a:t>food</a:t>
            </a:r>
            <a:r>
              <a:rPr lang="tr-TR" dirty="0" smtClean="0"/>
              <a:t> </a:t>
            </a:r>
            <a:r>
              <a:rPr lang="tr-TR" dirty="0" err="1" smtClean="0"/>
              <a:t>intake</a:t>
            </a:r>
            <a:r>
              <a:rPr lang="tr-TR" dirty="0" smtClean="0"/>
              <a:t> </a:t>
            </a:r>
            <a:r>
              <a:rPr lang="tr-TR" dirty="0" err="1" smtClean="0"/>
              <a:t>and</a:t>
            </a:r>
            <a:r>
              <a:rPr lang="tr-TR" dirty="0" smtClean="0"/>
              <a:t> </a:t>
            </a:r>
            <a:r>
              <a:rPr lang="tr-TR" dirty="0" err="1" smtClean="0"/>
              <a:t>metabolism</a:t>
            </a:r>
            <a:r>
              <a:rPr lang="tr-TR" dirty="0" smtClean="0"/>
              <a:t> </a:t>
            </a:r>
            <a:r>
              <a:rPr lang="tr-TR" dirty="0" err="1" smtClean="0"/>
              <a:t>and</a:t>
            </a:r>
            <a:r>
              <a:rPr lang="tr-TR" dirty="0" smtClean="0"/>
              <a:t> </a:t>
            </a:r>
            <a:r>
              <a:rPr lang="tr-TR" dirty="0" err="1" smtClean="0"/>
              <a:t>their</a:t>
            </a:r>
            <a:r>
              <a:rPr lang="tr-TR" dirty="0" smtClean="0"/>
              <a:t> </a:t>
            </a:r>
            <a:r>
              <a:rPr lang="tr-TR" dirty="0" err="1" smtClean="0"/>
              <a:t>relevance</a:t>
            </a:r>
            <a:r>
              <a:rPr lang="tr-TR" dirty="0" smtClean="0"/>
              <a:t> on </a:t>
            </a:r>
            <a:r>
              <a:rPr lang="tr-TR" dirty="0" err="1" smtClean="0"/>
              <a:t>energy</a:t>
            </a:r>
            <a:r>
              <a:rPr lang="tr-TR" dirty="0" smtClean="0"/>
              <a:t> </a:t>
            </a:r>
            <a:r>
              <a:rPr lang="tr-TR" dirty="0" err="1" smtClean="0"/>
              <a:t>balance</a:t>
            </a:r>
            <a:r>
              <a:rPr lang="tr-TR" dirty="0" smtClean="0"/>
              <a:t> </a:t>
            </a:r>
            <a:r>
              <a:rPr lang="tr-TR" dirty="0" err="1" smtClean="0"/>
              <a:t>and</a:t>
            </a:r>
            <a:r>
              <a:rPr lang="tr-TR" dirty="0" smtClean="0"/>
              <a:t> </a:t>
            </a:r>
            <a:r>
              <a:rPr lang="tr-TR" dirty="0" err="1" smtClean="0"/>
              <a:t>weight</a:t>
            </a:r>
            <a:r>
              <a:rPr lang="tr-TR" dirty="0" smtClean="0"/>
              <a:t> </a:t>
            </a:r>
            <a:r>
              <a:rPr lang="tr-TR" dirty="0" err="1" smtClean="0"/>
              <a:t>regulation</a:t>
            </a:r>
            <a:r>
              <a:rPr lang="tr-TR" dirty="0" smtClean="0"/>
              <a:t>. </a:t>
            </a:r>
            <a:r>
              <a:rPr lang="tr-TR" dirty="0" err="1" smtClean="0"/>
              <a:t>Obesity</a:t>
            </a:r>
            <a:r>
              <a:rPr lang="tr-TR" dirty="0" smtClean="0"/>
              <a:t> </a:t>
            </a:r>
            <a:r>
              <a:rPr lang="tr-TR" dirty="0" err="1" smtClean="0"/>
              <a:t>Reviews</a:t>
            </a:r>
            <a:r>
              <a:rPr lang="tr-TR" dirty="0" smtClean="0"/>
              <a:t>. 2011; 12:14–25</a:t>
            </a:r>
          </a:p>
          <a:p>
            <a:pPr marL="514350" indent="-514350">
              <a:buFont typeface="+mj-lt"/>
              <a:buAutoNum type="arabicPeriod"/>
            </a:pPr>
            <a:r>
              <a:rPr lang="tr-TR" dirty="0" err="1" smtClean="0"/>
              <a:t>Tilg</a:t>
            </a:r>
            <a:r>
              <a:rPr lang="tr-TR" dirty="0" smtClean="0"/>
              <a:t> H, </a:t>
            </a:r>
            <a:r>
              <a:rPr lang="tr-TR" dirty="0" err="1" smtClean="0"/>
              <a:t>Kaser</a:t>
            </a:r>
            <a:r>
              <a:rPr lang="tr-TR" dirty="0" smtClean="0"/>
              <a:t> A. Gut </a:t>
            </a:r>
            <a:r>
              <a:rPr lang="tr-TR" dirty="0" err="1" smtClean="0"/>
              <a:t>microbiome</a:t>
            </a:r>
            <a:r>
              <a:rPr lang="tr-TR" dirty="0" smtClean="0"/>
              <a:t>, </a:t>
            </a:r>
            <a:r>
              <a:rPr lang="tr-TR" dirty="0" err="1" smtClean="0"/>
              <a:t>obesity</a:t>
            </a:r>
            <a:r>
              <a:rPr lang="tr-TR" dirty="0" smtClean="0"/>
              <a:t>, </a:t>
            </a:r>
            <a:r>
              <a:rPr lang="tr-TR" dirty="0" err="1" smtClean="0"/>
              <a:t>and</a:t>
            </a:r>
            <a:r>
              <a:rPr lang="tr-TR" dirty="0" smtClean="0"/>
              <a:t> </a:t>
            </a:r>
            <a:r>
              <a:rPr lang="tr-TR" dirty="0" err="1" smtClean="0"/>
              <a:t>metabolic</a:t>
            </a:r>
            <a:r>
              <a:rPr lang="tr-TR" dirty="0" smtClean="0"/>
              <a:t> </a:t>
            </a:r>
            <a:r>
              <a:rPr lang="tr-TR" dirty="0" err="1" smtClean="0"/>
              <a:t>dysfunction</a:t>
            </a:r>
            <a:r>
              <a:rPr lang="tr-TR" dirty="0" smtClean="0"/>
              <a:t>. J </a:t>
            </a:r>
            <a:r>
              <a:rPr lang="tr-TR" dirty="0" err="1" smtClean="0"/>
              <a:t>Clin</a:t>
            </a:r>
            <a:r>
              <a:rPr lang="tr-TR" dirty="0" smtClean="0"/>
              <a:t> </a:t>
            </a:r>
            <a:r>
              <a:rPr lang="tr-TR" dirty="0" err="1" smtClean="0"/>
              <a:t>Invest</a:t>
            </a:r>
            <a:r>
              <a:rPr lang="tr-TR" dirty="0" smtClean="0"/>
              <a:t>. 2011; 121:2126–2132</a:t>
            </a:r>
          </a:p>
          <a:p>
            <a:pPr marL="514350" indent="-514350">
              <a:buFont typeface="+mj-lt"/>
              <a:buAutoNum type="arabicPeriod"/>
            </a:pPr>
            <a:r>
              <a:rPr lang="tr-TR" dirty="0" err="1" smtClean="0"/>
              <a:t>Ridaura</a:t>
            </a:r>
            <a:r>
              <a:rPr lang="tr-TR" dirty="0" smtClean="0"/>
              <a:t> VK, </a:t>
            </a:r>
            <a:r>
              <a:rPr lang="tr-TR" dirty="0" err="1" smtClean="0"/>
              <a:t>Faith</a:t>
            </a:r>
            <a:r>
              <a:rPr lang="tr-TR" dirty="0" smtClean="0"/>
              <a:t> JJ, Rey FE, et al. </a:t>
            </a:r>
            <a:r>
              <a:rPr lang="tr-TR" dirty="0" err="1" smtClean="0"/>
              <a:t>Cultured</a:t>
            </a:r>
            <a:r>
              <a:rPr lang="tr-TR" dirty="0" smtClean="0"/>
              <a:t> gut </a:t>
            </a:r>
            <a:r>
              <a:rPr lang="tr-TR" dirty="0" err="1" smtClean="0"/>
              <a:t>microbiota</a:t>
            </a:r>
            <a:r>
              <a:rPr lang="tr-TR" dirty="0" smtClean="0"/>
              <a:t> </a:t>
            </a:r>
            <a:r>
              <a:rPr lang="tr-TR" dirty="0" err="1" smtClean="0"/>
              <a:t>from</a:t>
            </a:r>
            <a:r>
              <a:rPr lang="tr-TR" dirty="0" smtClean="0"/>
              <a:t> </a:t>
            </a:r>
            <a:r>
              <a:rPr lang="tr-TR" dirty="0" err="1" smtClean="0"/>
              <a:t>twins</a:t>
            </a:r>
            <a:r>
              <a:rPr lang="tr-TR" dirty="0" smtClean="0"/>
              <a:t> </a:t>
            </a:r>
            <a:r>
              <a:rPr lang="tr-TR" dirty="0" err="1" smtClean="0"/>
              <a:t>discordant</a:t>
            </a:r>
            <a:r>
              <a:rPr lang="tr-TR" dirty="0" smtClean="0"/>
              <a:t> </a:t>
            </a:r>
            <a:r>
              <a:rPr lang="tr-TR" dirty="0" err="1" smtClean="0"/>
              <a:t>for</a:t>
            </a:r>
            <a:r>
              <a:rPr lang="tr-TR" dirty="0" smtClean="0"/>
              <a:t> </a:t>
            </a:r>
            <a:r>
              <a:rPr lang="tr-TR" dirty="0" err="1" smtClean="0"/>
              <a:t>obesity</a:t>
            </a:r>
            <a:r>
              <a:rPr lang="tr-TR" dirty="0" smtClean="0"/>
              <a:t> </a:t>
            </a:r>
            <a:r>
              <a:rPr lang="tr-TR" dirty="0" err="1" smtClean="0"/>
              <a:t>modulate</a:t>
            </a:r>
            <a:r>
              <a:rPr lang="tr-TR" dirty="0" smtClean="0"/>
              <a:t> </a:t>
            </a:r>
            <a:r>
              <a:rPr lang="tr-TR" dirty="0" err="1" smtClean="0"/>
              <a:t>adiposity</a:t>
            </a:r>
            <a:r>
              <a:rPr lang="tr-TR" dirty="0" smtClean="0"/>
              <a:t> </a:t>
            </a:r>
            <a:r>
              <a:rPr lang="tr-TR" dirty="0" err="1" smtClean="0"/>
              <a:t>and</a:t>
            </a:r>
            <a:r>
              <a:rPr lang="tr-TR" dirty="0" smtClean="0"/>
              <a:t> </a:t>
            </a:r>
            <a:r>
              <a:rPr lang="tr-TR" dirty="0" err="1" smtClean="0"/>
              <a:t>metabolic</a:t>
            </a:r>
            <a:r>
              <a:rPr lang="tr-TR" dirty="0" smtClean="0"/>
              <a:t> </a:t>
            </a:r>
            <a:r>
              <a:rPr lang="tr-TR" dirty="0" err="1" smtClean="0"/>
              <a:t>phenotypes</a:t>
            </a:r>
            <a:r>
              <a:rPr lang="tr-TR" dirty="0" smtClean="0"/>
              <a:t> in </a:t>
            </a:r>
            <a:r>
              <a:rPr lang="tr-TR" dirty="0" err="1" smtClean="0"/>
              <a:t>mice</a:t>
            </a:r>
            <a:r>
              <a:rPr lang="tr-TR" dirty="0" smtClean="0"/>
              <a:t>. </a:t>
            </a:r>
            <a:r>
              <a:rPr lang="tr-TR" dirty="0" err="1" smtClean="0"/>
              <a:t>Science</a:t>
            </a:r>
            <a:r>
              <a:rPr lang="tr-TR" dirty="0" smtClean="0"/>
              <a:t>. 2013; 341:10</a:t>
            </a:r>
          </a:p>
          <a:p>
            <a:pPr marL="514350" indent="-514350">
              <a:buFont typeface="+mj-lt"/>
              <a:buAutoNum type="arabicPeriod"/>
            </a:pPr>
            <a:r>
              <a:rPr lang="tr-TR" dirty="0" err="1" smtClean="0"/>
              <a:t>Shen</a:t>
            </a:r>
            <a:r>
              <a:rPr lang="tr-TR" dirty="0" smtClean="0"/>
              <a:t> J, </a:t>
            </a:r>
            <a:r>
              <a:rPr lang="tr-TR" dirty="0" err="1" smtClean="0"/>
              <a:t>Obin</a:t>
            </a:r>
            <a:r>
              <a:rPr lang="tr-TR" dirty="0" smtClean="0"/>
              <a:t> MS, </a:t>
            </a:r>
            <a:r>
              <a:rPr lang="tr-TR" dirty="0" err="1" smtClean="0"/>
              <a:t>Zhao</a:t>
            </a:r>
            <a:r>
              <a:rPr lang="tr-TR" dirty="0" smtClean="0"/>
              <a:t> L. </a:t>
            </a:r>
            <a:r>
              <a:rPr lang="tr-TR" dirty="0" err="1" smtClean="0"/>
              <a:t>The</a:t>
            </a:r>
            <a:r>
              <a:rPr lang="tr-TR" dirty="0" smtClean="0"/>
              <a:t> gut </a:t>
            </a:r>
            <a:r>
              <a:rPr lang="tr-TR" dirty="0" err="1" smtClean="0"/>
              <a:t>microbiota</a:t>
            </a:r>
            <a:r>
              <a:rPr lang="tr-TR" dirty="0" smtClean="0"/>
              <a:t>, </a:t>
            </a:r>
            <a:r>
              <a:rPr lang="tr-TR" dirty="0" err="1" smtClean="0"/>
              <a:t>obesity</a:t>
            </a:r>
            <a:r>
              <a:rPr lang="tr-TR" dirty="0" smtClean="0"/>
              <a:t> </a:t>
            </a:r>
            <a:r>
              <a:rPr lang="tr-TR" dirty="0" err="1" smtClean="0"/>
              <a:t>and</a:t>
            </a:r>
            <a:r>
              <a:rPr lang="tr-TR" dirty="0" smtClean="0"/>
              <a:t> </a:t>
            </a:r>
            <a:r>
              <a:rPr lang="tr-TR" dirty="0" err="1" smtClean="0"/>
              <a:t>insulin</a:t>
            </a:r>
            <a:r>
              <a:rPr lang="tr-TR" dirty="0" smtClean="0"/>
              <a:t> </a:t>
            </a:r>
            <a:r>
              <a:rPr lang="tr-TR" dirty="0" err="1" smtClean="0"/>
              <a:t>resistance</a:t>
            </a:r>
            <a:r>
              <a:rPr lang="tr-TR" dirty="0" smtClean="0"/>
              <a:t>. </a:t>
            </a:r>
            <a:r>
              <a:rPr lang="tr-TR" dirty="0" err="1" smtClean="0"/>
              <a:t>Mol</a:t>
            </a:r>
            <a:r>
              <a:rPr lang="tr-TR" dirty="0" smtClean="0"/>
              <a:t> </a:t>
            </a:r>
            <a:r>
              <a:rPr lang="tr-TR" dirty="0" err="1" smtClean="0"/>
              <a:t>Aspect</a:t>
            </a:r>
            <a:r>
              <a:rPr lang="tr-TR" dirty="0" smtClean="0"/>
              <a:t> </a:t>
            </a:r>
            <a:r>
              <a:rPr lang="tr-TR" dirty="0" err="1" smtClean="0"/>
              <a:t>Med</a:t>
            </a:r>
            <a:r>
              <a:rPr lang="tr-TR" dirty="0" smtClean="0"/>
              <a:t>. 2013; 34:39–58</a:t>
            </a:r>
          </a:p>
          <a:p>
            <a:pPr marL="514350" indent="-514350">
              <a:buFont typeface="+mj-lt"/>
              <a:buAutoNum type="arabicPeriod"/>
            </a:pPr>
            <a:r>
              <a:rPr lang="tr-TR" dirty="0" err="1" smtClean="0"/>
              <a:t>Crispim</a:t>
            </a:r>
            <a:r>
              <a:rPr lang="tr-TR" dirty="0" smtClean="0"/>
              <a:t> CA, </a:t>
            </a:r>
            <a:r>
              <a:rPr lang="tr-TR" dirty="0" err="1" smtClean="0"/>
              <a:t>Waterhouse</a:t>
            </a:r>
            <a:r>
              <a:rPr lang="tr-TR" dirty="0" smtClean="0"/>
              <a:t> J, </a:t>
            </a:r>
            <a:r>
              <a:rPr lang="tr-TR" dirty="0" err="1" smtClean="0"/>
              <a:t>Damaso</a:t>
            </a:r>
            <a:r>
              <a:rPr lang="tr-TR" dirty="0" smtClean="0"/>
              <a:t> AR, et al. </a:t>
            </a:r>
            <a:r>
              <a:rPr lang="tr-TR" dirty="0" err="1" smtClean="0"/>
              <a:t>Hormonal</a:t>
            </a:r>
            <a:r>
              <a:rPr lang="tr-TR" dirty="0" smtClean="0"/>
              <a:t> </a:t>
            </a:r>
            <a:r>
              <a:rPr lang="tr-TR" dirty="0" err="1" smtClean="0"/>
              <a:t>appetite</a:t>
            </a:r>
            <a:r>
              <a:rPr lang="tr-TR" dirty="0" smtClean="0"/>
              <a:t> </a:t>
            </a:r>
            <a:r>
              <a:rPr lang="tr-TR" dirty="0" err="1" smtClean="0"/>
              <a:t>control</a:t>
            </a:r>
            <a:r>
              <a:rPr lang="tr-TR" dirty="0" smtClean="0"/>
              <a:t> is </a:t>
            </a:r>
            <a:r>
              <a:rPr lang="tr-TR" dirty="0" err="1" smtClean="0"/>
              <a:t>altered</a:t>
            </a:r>
            <a:r>
              <a:rPr lang="tr-TR" dirty="0" smtClean="0"/>
              <a:t> </a:t>
            </a:r>
            <a:r>
              <a:rPr lang="tr-TR" dirty="0" err="1" smtClean="0"/>
              <a:t>by</a:t>
            </a:r>
            <a:r>
              <a:rPr lang="tr-TR" dirty="0" smtClean="0"/>
              <a:t> </a:t>
            </a:r>
            <a:r>
              <a:rPr lang="tr-TR" dirty="0" err="1" smtClean="0"/>
              <a:t>shift</a:t>
            </a:r>
            <a:r>
              <a:rPr lang="tr-TR" dirty="0" smtClean="0"/>
              <a:t> </a:t>
            </a:r>
            <a:r>
              <a:rPr lang="tr-TR" dirty="0" err="1" smtClean="0"/>
              <a:t>work</a:t>
            </a:r>
            <a:r>
              <a:rPr lang="tr-TR" dirty="0" smtClean="0"/>
              <a:t>: a </a:t>
            </a:r>
            <a:r>
              <a:rPr lang="tr-TR" dirty="0" err="1" smtClean="0"/>
              <a:t>preliminary</a:t>
            </a:r>
            <a:r>
              <a:rPr lang="tr-TR" dirty="0" smtClean="0"/>
              <a:t> </a:t>
            </a:r>
            <a:r>
              <a:rPr lang="tr-TR" dirty="0" err="1" smtClean="0"/>
              <a:t>study</a:t>
            </a:r>
            <a:r>
              <a:rPr lang="tr-TR" dirty="0" smtClean="0"/>
              <a:t>. </a:t>
            </a:r>
            <a:r>
              <a:rPr lang="tr-TR" dirty="0" err="1" smtClean="0"/>
              <a:t>Metab</a:t>
            </a:r>
            <a:r>
              <a:rPr lang="tr-TR" dirty="0" smtClean="0"/>
              <a:t> </a:t>
            </a:r>
            <a:r>
              <a:rPr lang="tr-TR" dirty="0" err="1" smtClean="0"/>
              <a:t>Clin</a:t>
            </a:r>
            <a:r>
              <a:rPr lang="tr-TR" dirty="0" smtClean="0"/>
              <a:t> </a:t>
            </a:r>
            <a:r>
              <a:rPr lang="tr-TR" dirty="0" err="1" smtClean="0"/>
              <a:t>Exp</a:t>
            </a:r>
            <a:r>
              <a:rPr lang="tr-TR" dirty="0" smtClean="0"/>
              <a:t>. 2011; 60:1726–1735</a:t>
            </a:r>
          </a:p>
          <a:p>
            <a:pPr marL="514350" indent="-514350">
              <a:buFont typeface="+mj-lt"/>
              <a:buAutoNum type="arabicPeriod"/>
            </a:pPr>
            <a:r>
              <a:rPr lang="tr-TR" dirty="0" err="1" smtClean="0"/>
              <a:t>Gill</a:t>
            </a:r>
            <a:r>
              <a:rPr lang="tr-TR" dirty="0" smtClean="0"/>
              <a:t> S, Panda S. 2015. A </a:t>
            </a:r>
            <a:r>
              <a:rPr lang="tr-TR" dirty="0" err="1" smtClean="0"/>
              <a:t>smartphone</a:t>
            </a:r>
            <a:r>
              <a:rPr lang="tr-TR" dirty="0" smtClean="0"/>
              <a:t> </a:t>
            </a:r>
            <a:r>
              <a:rPr lang="tr-TR" dirty="0" err="1" smtClean="0"/>
              <a:t>app</a:t>
            </a:r>
            <a:r>
              <a:rPr lang="tr-TR" dirty="0" smtClean="0"/>
              <a:t> </a:t>
            </a:r>
            <a:r>
              <a:rPr lang="tr-TR" dirty="0" err="1" smtClean="0"/>
              <a:t>reveals</a:t>
            </a:r>
            <a:r>
              <a:rPr lang="tr-TR" dirty="0" smtClean="0"/>
              <a:t> </a:t>
            </a:r>
            <a:r>
              <a:rPr lang="tr-TR" dirty="0" err="1" smtClean="0"/>
              <a:t>erratic</a:t>
            </a:r>
            <a:r>
              <a:rPr lang="tr-TR" dirty="0" smtClean="0"/>
              <a:t> </a:t>
            </a:r>
            <a:r>
              <a:rPr lang="tr-TR" dirty="0" err="1" smtClean="0"/>
              <a:t>diurnal</a:t>
            </a:r>
            <a:r>
              <a:rPr lang="tr-TR" dirty="0" smtClean="0"/>
              <a:t> </a:t>
            </a:r>
            <a:r>
              <a:rPr lang="tr-TR" dirty="0" err="1" smtClean="0"/>
              <a:t>eating</a:t>
            </a:r>
            <a:r>
              <a:rPr lang="tr-TR" dirty="0" smtClean="0"/>
              <a:t> </a:t>
            </a:r>
            <a:r>
              <a:rPr lang="tr-TR" dirty="0" err="1" smtClean="0"/>
              <a:t>patterns</a:t>
            </a:r>
            <a:r>
              <a:rPr lang="tr-TR" dirty="0" smtClean="0"/>
              <a:t> in </a:t>
            </a:r>
            <a:r>
              <a:rPr lang="tr-TR" dirty="0" err="1" smtClean="0"/>
              <a:t>humans</a:t>
            </a:r>
            <a:r>
              <a:rPr lang="tr-TR" dirty="0" smtClean="0"/>
              <a:t> </a:t>
            </a:r>
            <a:r>
              <a:rPr lang="tr-TR" dirty="0" err="1" smtClean="0"/>
              <a:t>that</a:t>
            </a:r>
            <a:r>
              <a:rPr lang="tr-TR" dirty="0" smtClean="0"/>
              <a:t> can be </a:t>
            </a:r>
            <a:r>
              <a:rPr lang="tr-TR" dirty="0" err="1" smtClean="0"/>
              <a:t>modulated</a:t>
            </a:r>
            <a:r>
              <a:rPr lang="tr-TR" dirty="0" smtClean="0"/>
              <a:t> </a:t>
            </a:r>
            <a:r>
              <a:rPr lang="tr-TR" dirty="0" err="1" smtClean="0"/>
              <a:t>for</a:t>
            </a:r>
            <a:r>
              <a:rPr lang="tr-TR" dirty="0" smtClean="0"/>
              <a:t> </a:t>
            </a:r>
            <a:r>
              <a:rPr lang="tr-TR" dirty="0" err="1" smtClean="0"/>
              <a:t>health</a:t>
            </a:r>
            <a:r>
              <a:rPr lang="tr-TR" dirty="0" smtClean="0"/>
              <a:t> </a:t>
            </a:r>
            <a:r>
              <a:rPr lang="tr-TR" dirty="0" err="1" smtClean="0"/>
              <a:t>benefits</a:t>
            </a:r>
            <a:r>
              <a:rPr lang="tr-TR" dirty="0" smtClean="0"/>
              <a:t>. Cell </a:t>
            </a:r>
            <a:r>
              <a:rPr lang="tr-TR" dirty="0" err="1" smtClean="0"/>
              <a:t>Metab</a:t>
            </a:r>
            <a:r>
              <a:rPr lang="tr-TR" dirty="0" smtClean="0"/>
              <a:t>. 22:789–98</a:t>
            </a:r>
          </a:p>
          <a:p>
            <a:pPr marL="514350" indent="-514350">
              <a:buFont typeface="+mj-lt"/>
              <a:buAutoNum type="arabicPeriod"/>
            </a:pPr>
            <a:r>
              <a:rPr lang="tr-TR" dirty="0" err="1" smtClean="0"/>
              <a:t>Commins</a:t>
            </a:r>
            <a:r>
              <a:rPr lang="tr-TR" dirty="0" smtClean="0"/>
              <a:t> JM, </a:t>
            </a:r>
            <a:r>
              <a:rPr lang="tr-TR" dirty="0" err="1" smtClean="0"/>
              <a:t>Moler</a:t>
            </a:r>
            <a:r>
              <a:rPr lang="tr-TR" dirty="0" smtClean="0"/>
              <a:t> JE, et al. </a:t>
            </a:r>
            <a:r>
              <a:rPr lang="tr-TR" dirty="0" err="1" smtClean="0"/>
              <a:t>Pooled</a:t>
            </a:r>
            <a:r>
              <a:rPr lang="tr-TR" dirty="0" smtClean="0"/>
              <a:t> </a:t>
            </a:r>
            <a:r>
              <a:rPr lang="tr-TR" dirty="0" err="1" smtClean="0"/>
              <a:t>results</a:t>
            </a:r>
            <a:r>
              <a:rPr lang="tr-TR" dirty="0" smtClean="0"/>
              <a:t> </a:t>
            </a:r>
            <a:r>
              <a:rPr lang="tr-TR" dirty="0" err="1" smtClean="0"/>
              <a:t>from</a:t>
            </a:r>
            <a:r>
              <a:rPr lang="tr-TR" dirty="0" smtClean="0"/>
              <a:t> 5 </a:t>
            </a:r>
            <a:r>
              <a:rPr lang="tr-TR" dirty="0" err="1" smtClean="0"/>
              <a:t>validation</a:t>
            </a:r>
            <a:r>
              <a:rPr lang="tr-TR" dirty="0" smtClean="0"/>
              <a:t> </a:t>
            </a:r>
            <a:r>
              <a:rPr lang="tr-TR" dirty="0" err="1" smtClean="0"/>
              <a:t>studies</a:t>
            </a:r>
            <a:r>
              <a:rPr lang="tr-TR" dirty="0" smtClean="0"/>
              <a:t> of </a:t>
            </a:r>
            <a:r>
              <a:rPr lang="tr-TR" dirty="0" err="1" smtClean="0"/>
              <a:t>dietary</a:t>
            </a:r>
            <a:r>
              <a:rPr lang="tr-TR" dirty="0" smtClean="0"/>
              <a:t> self-</a:t>
            </a:r>
            <a:r>
              <a:rPr lang="tr-TR" dirty="0" err="1" smtClean="0"/>
              <a:t>report</a:t>
            </a:r>
            <a:r>
              <a:rPr lang="tr-TR" dirty="0" smtClean="0"/>
              <a:t> </a:t>
            </a:r>
            <a:r>
              <a:rPr lang="tr-TR" dirty="0" err="1" smtClean="0"/>
              <a:t>instruments</a:t>
            </a:r>
            <a:r>
              <a:rPr lang="tr-TR" dirty="0" smtClean="0"/>
              <a:t> </a:t>
            </a:r>
            <a:r>
              <a:rPr lang="tr-TR" dirty="0" err="1" smtClean="0"/>
              <a:t>using</a:t>
            </a:r>
            <a:r>
              <a:rPr lang="tr-TR" dirty="0" smtClean="0"/>
              <a:t> </a:t>
            </a:r>
            <a:r>
              <a:rPr lang="tr-TR" dirty="0" err="1" smtClean="0"/>
              <a:t>recovery</a:t>
            </a:r>
            <a:r>
              <a:rPr lang="tr-TR" dirty="0" smtClean="0"/>
              <a:t> </a:t>
            </a:r>
            <a:r>
              <a:rPr lang="tr-TR" dirty="0" err="1" smtClean="0"/>
              <a:t>biomarkers</a:t>
            </a:r>
            <a:r>
              <a:rPr lang="tr-TR" dirty="0" smtClean="0"/>
              <a:t> </a:t>
            </a:r>
            <a:r>
              <a:rPr lang="tr-TR" dirty="0" err="1" smtClean="0"/>
              <a:t>for</a:t>
            </a:r>
            <a:r>
              <a:rPr lang="tr-TR" dirty="0" smtClean="0"/>
              <a:t> </a:t>
            </a:r>
            <a:r>
              <a:rPr lang="tr-TR" dirty="0" err="1" smtClean="0"/>
              <a:t>energy</a:t>
            </a:r>
            <a:r>
              <a:rPr lang="tr-TR" dirty="0" smtClean="0"/>
              <a:t> </a:t>
            </a:r>
            <a:r>
              <a:rPr lang="tr-TR" dirty="0" err="1" smtClean="0"/>
              <a:t>and</a:t>
            </a:r>
            <a:r>
              <a:rPr lang="tr-TR" dirty="0" smtClean="0"/>
              <a:t> protein </a:t>
            </a:r>
            <a:r>
              <a:rPr lang="tr-TR" dirty="0" err="1" smtClean="0"/>
              <a:t>intake</a:t>
            </a:r>
            <a:r>
              <a:rPr lang="tr-TR" dirty="0" smtClean="0"/>
              <a:t>. </a:t>
            </a:r>
            <a:r>
              <a:rPr lang="tr-TR" dirty="0" err="1" smtClean="0"/>
              <a:t>Am</a:t>
            </a:r>
            <a:r>
              <a:rPr lang="tr-TR" dirty="0" smtClean="0"/>
              <a:t> J </a:t>
            </a:r>
            <a:r>
              <a:rPr lang="tr-TR" dirty="0" err="1" smtClean="0"/>
              <a:t>Epidemiol</a:t>
            </a:r>
            <a:r>
              <a:rPr lang="tr-TR" dirty="0" smtClean="0"/>
              <a:t>. 2014; 180:172–188</a:t>
            </a:r>
          </a:p>
          <a:p>
            <a:pPr marL="514350" indent="-514350">
              <a:buFont typeface="+mj-lt"/>
              <a:buAutoNum type="arabicPeriod"/>
            </a:pPr>
            <a:r>
              <a:rPr lang="tr-TR" dirty="0" err="1" smtClean="0"/>
              <a:t>Antelmi</a:t>
            </a:r>
            <a:r>
              <a:rPr lang="tr-TR" dirty="0" smtClean="0"/>
              <a:t> E, </a:t>
            </a:r>
            <a:r>
              <a:rPr lang="tr-TR" dirty="0" err="1" smtClean="0"/>
              <a:t>Vinai</a:t>
            </a:r>
            <a:r>
              <a:rPr lang="tr-TR" dirty="0" smtClean="0"/>
              <a:t> P, Pizza F, </a:t>
            </a:r>
            <a:r>
              <a:rPr lang="tr-TR" dirty="0" err="1" smtClean="0"/>
              <a:t>Marcatelli</a:t>
            </a:r>
            <a:r>
              <a:rPr lang="tr-TR" dirty="0" smtClean="0"/>
              <a:t> M, </a:t>
            </a:r>
            <a:r>
              <a:rPr lang="tr-TR" dirty="0" err="1" smtClean="0"/>
              <a:t>Speciale</a:t>
            </a:r>
            <a:r>
              <a:rPr lang="tr-TR" dirty="0" smtClean="0"/>
              <a:t> M, </a:t>
            </a:r>
            <a:r>
              <a:rPr lang="tr-TR" dirty="0" err="1" smtClean="0"/>
              <a:t>Provini</a:t>
            </a:r>
            <a:r>
              <a:rPr lang="tr-TR" dirty="0" smtClean="0"/>
              <a:t> F. </a:t>
            </a:r>
            <a:r>
              <a:rPr lang="tr-TR" dirty="0" err="1" smtClean="0"/>
              <a:t>Nocturnal</a:t>
            </a:r>
            <a:r>
              <a:rPr lang="tr-TR" dirty="0" smtClean="0"/>
              <a:t> </a:t>
            </a:r>
            <a:r>
              <a:rPr lang="tr-TR" dirty="0" err="1" smtClean="0"/>
              <a:t>eating</a:t>
            </a:r>
            <a:r>
              <a:rPr lang="tr-TR" dirty="0" smtClean="0"/>
              <a:t> is </a:t>
            </a:r>
            <a:r>
              <a:rPr lang="tr-TR" dirty="0" err="1" smtClean="0"/>
              <a:t>part</a:t>
            </a:r>
            <a:r>
              <a:rPr lang="tr-TR" dirty="0" smtClean="0"/>
              <a:t> of </a:t>
            </a:r>
            <a:r>
              <a:rPr lang="tr-TR" dirty="0" err="1" smtClean="0"/>
              <a:t>the</a:t>
            </a:r>
            <a:r>
              <a:rPr lang="tr-TR" dirty="0" smtClean="0"/>
              <a:t> </a:t>
            </a:r>
            <a:r>
              <a:rPr lang="tr-TR" dirty="0" err="1" smtClean="0"/>
              <a:t>clinical</a:t>
            </a:r>
            <a:r>
              <a:rPr lang="tr-TR" dirty="0" smtClean="0"/>
              <a:t> </a:t>
            </a:r>
            <a:r>
              <a:rPr lang="tr-TR" dirty="0" err="1" smtClean="0"/>
              <a:t>spectrum</a:t>
            </a:r>
            <a:r>
              <a:rPr lang="tr-TR" dirty="0" smtClean="0"/>
              <a:t> of </a:t>
            </a:r>
            <a:r>
              <a:rPr lang="tr-TR" dirty="0" err="1" smtClean="0"/>
              <a:t>restless</a:t>
            </a:r>
            <a:r>
              <a:rPr lang="tr-TR" dirty="0" smtClean="0"/>
              <a:t> </a:t>
            </a:r>
            <a:r>
              <a:rPr lang="tr-TR" dirty="0" err="1" smtClean="0"/>
              <a:t>legs</a:t>
            </a:r>
            <a:r>
              <a:rPr lang="tr-TR" dirty="0" smtClean="0"/>
              <a:t> </a:t>
            </a:r>
            <a:r>
              <a:rPr lang="tr-TR" dirty="0" err="1" smtClean="0"/>
              <a:t>syndrome</a:t>
            </a:r>
            <a:r>
              <a:rPr lang="tr-TR" dirty="0" smtClean="0"/>
              <a:t> </a:t>
            </a:r>
            <a:r>
              <a:rPr lang="tr-TR" dirty="0" err="1" smtClean="0"/>
              <a:t>and</a:t>
            </a:r>
            <a:r>
              <a:rPr lang="tr-TR" dirty="0" smtClean="0"/>
              <a:t> an </a:t>
            </a:r>
            <a:r>
              <a:rPr lang="tr-TR" dirty="0" err="1" smtClean="0"/>
              <a:t>underestimated</a:t>
            </a:r>
            <a:r>
              <a:rPr lang="tr-TR" dirty="0" smtClean="0"/>
              <a:t> risk </a:t>
            </a:r>
            <a:r>
              <a:rPr lang="tr-TR" dirty="0" err="1" smtClean="0"/>
              <a:t>factor</a:t>
            </a:r>
            <a:r>
              <a:rPr lang="tr-TR" dirty="0" smtClean="0"/>
              <a:t> </a:t>
            </a:r>
            <a:r>
              <a:rPr lang="tr-TR" dirty="0" err="1" smtClean="0"/>
              <a:t>for</a:t>
            </a:r>
            <a:r>
              <a:rPr lang="tr-TR" dirty="0" smtClean="0"/>
              <a:t> </a:t>
            </a:r>
            <a:r>
              <a:rPr lang="tr-TR" dirty="0" err="1" smtClean="0"/>
              <a:t>increased</a:t>
            </a:r>
            <a:r>
              <a:rPr lang="tr-TR" dirty="0" smtClean="0"/>
              <a:t> body </a:t>
            </a:r>
            <a:r>
              <a:rPr lang="tr-TR" dirty="0" err="1" smtClean="0"/>
              <a:t>mass</a:t>
            </a:r>
            <a:r>
              <a:rPr lang="tr-TR" dirty="0" smtClean="0"/>
              <a:t> </a:t>
            </a:r>
            <a:r>
              <a:rPr lang="tr-TR" dirty="0" err="1" smtClean="0"/>
              <a:t>index</a:t>
            </a:r>
            <a:r>
              <a:rPr lang="tr-TR" dirty="0" smtClean="0"/>
              <a:t>. </a:t>
            </a:r>
            <a:r>
              <a:rPr lang="tr-TR" dirty="0" err="1" smtClean="0"/>
              <a:t>SleepMed</a:t>
            </a:r>
            <a:r>
              <a:rPr lang="tr-TR" dirty="0" smtClean="0"/>
              <a:t>. 2014; 15:168–172</a:t>
            </a:r>
          </a:p>
          <a:p>
            <a:pPr marL="514350" indent="-514350">
              <a:buFont typeface="+mj-lt"/>
              <a:buAutoNum type="arabicPeriod"/>
            </a:pPr>
            <a:r>
              <a:rPr lang="tr-TR" dirty="0" err="1" smtClean="0"/>
              <a:t>Yamaguchi</a:t>
            </a:r>
            <a:r>
              <a:rPr lang="tr-TR" dirty="0" smtClean="0"/>
              <a:t> M, </a:t>
            </a:r>
            <a:r>
              <a:rPr lang="tr-TR" dirty="0" err="1" smtClean="0"/>
              <a:t>Uemura</a:t>
            </a:r>
            <a:r>
              <a:rPr lang="tr-TR" dirty="0" smtClean="0"/>
              <a:t> H, </a:t>
            </a:r>
            <a:r>
              <a:rPr lang="tr-TR" dirty="0" err="1" smtClean="0"/>
              <a:t>Katsuura-Kamano</a:t>
            </a:r>
            <a:r>
              <a:rPr lang="tr-TR" dirty="0" smtClean="0"/>
              <a:t> S, et al. </a:t>
            </a:r>
            <a:r>
              <a:rPr lang="tr-TR" dirty="0" err="1" smtClean="0"/>
              <a:t>Relationship</a:t>
            </a:r>
            <a:r>
              <a:rPr lang="tr-TR" dirty="0" smtClean="0"/>
              <a:t> of </a:t>
            </a:r>
            <a:r>
              <a:rPr lang="tr-TR" dirty="0" err="1" smtClean="0"/>
              <a:t>dietary</a:t>
            </a:r>
            <a:r>
              <a:rPr lang="tr-TR" dirty="0" smtClean="0"/>
              <a:t> </a:t>
            </a:r>
            <a:r>
              <a:rPr lang="tr-TR" dirty="0" err="1" smtClean="0"/>
              <a:t>factors</a:t>
            </a:r>
            <a:r>
              <a:rPr lang="tr-TR" dirty="0" smtClean="0"/>
              <a:t> </a:t>
            </a:r>
            <a:r>
              <a:rPr lang="tr-TR" dirty="0" err="1" smtClean="0"/>
              <a:t>and</a:t>
            </a:r>
            <a:r>
              <a:rPr lang="tr-TR" dirty="0" smtClean="0"/>
              <a:t> </a:t>
            </a:r>
            <a:r>
              <a:rPr lang="tr-TR" dirty="0" err="1" smtClean="0"/>
              <a:t>habits</a:t>
            </a:r>
            <a:r>
              <a:rPr lang="tr-TR" dirty="0" smtClean="0"/>
              <a:t> </a:t>
            </a:r>
            <a:r>
              <a:rPr lang="tr-TR" dirty="0" err="1" smtClean="0"/>
              <a:t>with</a:t>
            </a:r>
            <a:r>
              <a:rPr lang="tr-TR" dirty="0" smtClean="0"/>
              <a:t> </a:t>
            </a:r>
            <a:r>
              <a:rPr lang="tr-TR" dirty="0" err="1" smtClean="0"/>
              <a:t>sleep-wake</a:t>
            </a:r>
            <a:r>
              <a:rPr lang="tr-TR" dirty="0" smtClean="0"/>
              <a:t> </a:t>
            </a:r>
            <a:r>
              <a:rPr lang="tr-TR" dirty="0" err="1" smtClean="0"/>
              <a:t>regularity</a:t>
            </a:r>
            <a:r>
              <a:rPr lang="tr-TR" dirty="0" smtClean="0"/>
              <a:t>. </a:t>
            </a:r>
            <a:r>
              <a:rPr lang="tr-TR" dirty="0" err="1" smtClean="0"/>
              <a:t>Asia</a:t>
            </a:r>
            <a:r>
              <a:rPr lang="tr-TR" dirty="0" smtClean="0"/>
              <a:t> </a:t>
            </a:r>
            <a:r>
              <a:rPr lang="tr-TR" dirty="0" err="1" smtClean="0"/>
              <a:t>Pac</a:t>
            </a:r>
            <a:r>
              <a:rPr lang="tr-TR" dirty="0" smtClean="0"/>
              <a:t> J </a:t>
            </a:r>
            <a:r>
              <a:rPr lang="tr-TR" dirty="0" err="1" smtClean="0"/>
              <a:t>Clin</a:t>
            </a:r>
            <a:r>
              <a:rPr lang="tr-TR" dirty="0" smtClean="0"/>
              <a:t> </a:t>
            </a:r>
            <a:r>
              <a:rPr lang="tr-TR" dirty="0" err="1" smtClean="0"/>
              <a:t>Nutr</a:t>
            </a:r>
            <a:r>
              <a:rPr lang="tr-TR" dirty="0" smtClean="0"/>
              <a:t>. 2013; 22:457–465</a:t>
            </a:r>
          </a:p>
          <a:p>
            <a:pPr marL="514350" indent="-514350">
              <a:buFont typeface="+mj-lt"/>
              <a:buAutoNum type="arabicPeriod"/>
            </a:pPr>
            <a:r>
              <a:rPr lang="tr-TR" dirty="0" err="1" smtClean="0"/>
              <a:t>Klempel</a:t>
            </a:r>
            <a:r>
              <a:rPr lang="tr-TR" dirty="0" smtClean="0"/>
              <a:t> M.C., </a:t>
            </a:r>
            <a:r>
              <a:rPr lang="tr-TR" dirty="0" err="1" smtClean="0"/>
              <a:t>Kroeger</a:t>
            </a:r>
            <a:r>
              <a:rPr lang="tr-TR" dirty="0" smtClean="0"/>
              <a:t> C.M., </a:t>
            </a:r>
            <a:r>
              <a:rPr lang="tr-TR" dirty="0" err="1" smtClean="0"/>
              <a:t>Bhutani</a:t>
            </a:r>
            <a:r>
              <a:rPr lang="tr-TR" dirty="0" smtClean="0"/>
              <a:t> S., </a:t>
            </a:r>
            <a:r>
              <a:rPr lang="tr-TR" dirty="0" err="1" smtClean="0"/>
              <a:t>Trepanowski</a:t>
            </a:r>
            <a:r>
              <a:rPr lang="tr-TR" dirty="0" smtClean="0"/>
              <a:t> J.F., </a:t>
            </a:r>
            <a:r>
              <a:rPr lang="tr-TR" dirty="0" err="1" smtClean="0"/>
              <a:t>Varady</a:t>
            </a:r>
            <a:r>
              <a:rPr lang="tr-TR" dirty="0" smtClean="0"/>
              <a:t> K.A. </a:t>
            </a:r>
            <a:r>
              <a:rPr lang="tr-TR" dirty="0" err="1" smtClean="0"/>
              <a:t>Intermittent</a:t>
            </a:r>
            <a:r>
              <a:rPr lang="tr-TR" dirty="0" smtClean="0"/>
              <a:t> fasting </a:t>
            </a:r>
            <a:r>
              <a:rPr lang="tr-TR" dirty="0" err="1" smtClean="0"/>
              <a:t>combined</a:t>
            </a:r>
            <a:r>
              <a:rPr lang="tr-TR" dirty="0" smtClean="0"/>
              <a:t> </a:t>
            </a:r>
            <a:r>
              <a:rPr lang="tr-TR" dirty="0" err="1" smtClean="0"/>
              <a:t>with</a:t>
            </a:r>
            <a:r>
              <a:rPr lang="tr-TR" dirty="0" smtClean="0"/>
              <a:t> </a:t>
            </a:r>
            <a:r>
              <a:rPr lang="tr-TR" dirty="0" err="1" smtClean="0"/>
              <a:t>calorie</a:t>
            </a:r>
            <a:r>
              <a:rPr lang="tr-TR" dirty="0" smtClean="0"/>
              <a:t> </a:t>
            </a:r>
            <a:r>
              <a:rPr lang="tr-TR" dirty="0" err="1" smtClean="0"/>
              <a:t>restriction</a:t>
            </a:r>
            <a:r>
              <a:rPr lang="tr-TR" dirty="0" smtClean="0"/>
              <a:t> is </a:t>
            </a:r>
            <a:r>
              <a:rPr lang="tr-TR" dirty="0" err="1" smtClean="0"/>
              <a:t>effective</a:t>
            </a:r>
            <a:r>
              <a:rPr lang="tr-TR" dirty="0" smtClean="0"/>
              <a:t> </a:t>
            </a:r>
            <a:r>
              <a:rPr lang="tr-TR" dirty="0" err="1" smtClean="0"/>
              <a:t>for</a:t>
            </a:r>
            <a:r>
              <a:rPr lang="tr-TR" dirty="0" smtClean="0"/>
              <a:t> </a:t>
            </a:r>
            <a:r>
              <a:rPr lang="tr-TR" dirty="0" err="1" smtClean="0"/>
              <a:t>weight</a:t>
            </a:r>
            <a:r>
              <a:rPr lang="tr-TR" dirty="0" smtClean="0"/>
              <a:t> </a:t>
            </a:r>
            <a:r>
              <a:rPr lang="tr-TR" dirty="0" err="1" smtClean="0"/>
              <a:t>loss</a:t>
            </a:r>
            <a:r>
              <a:rPr lang="tr-TR" dirty="0" smtClean="0"/>
              <a:t> </a:t>
            </a:r>
            <a:r>
              <a:rPr lang="tr-TR" dirty="0" err="1" smtClean="0"/>
              <a:t>and</a:t>
            </a:r>
            <a:r>
              <a:rPr lang="tr-TR" dirty="0" smtClean="0"/>
              <a:t> </a:t>
            </a:r>
            <a:r>
              <a:rPr lang="tr-TR" dirty="0" err="1" smtClean="0"/>
              <a:t>cardio-protection</a:t>
            </a:r>
            <a:r>
              <a:rPr lang="tr-TR" dirty="0" smtClean="0"/>
              <a:t> in </a:t>
            </a:r>
            <a:r>
              <a:rPr lang="tr-TR" dirty="0" err="1" smtClean="0"/>
              <a:t>obese</a:t>
            </a:r>
            <a:r>
              <a:rPr lang="tr-TR" dirty="0" smtClean="0"/>
              <a:t> </a:t>
            </a:r>
            <a:r>
              <a:rPr lang="tr-TR" dirty="0" err="1" smtClean="0"/>
              <a:t>women</a:t>
            </a:r>
            <a:r>
              <a:rPr lang="tr-TR" dirty="0" smtClean="0"/>
              <a:t>. </a:t>
            </a:r>
            <a:r>
              <a:rPr lang="tr-TR" i="1" dirty="0" err="1" smtClean="0"/>
              <a:t>Nutr</a:t>
            </a:r>
            <a:r>
              <a:rPr lang="tr-TR" i="1" dirty="0" smtClean="0"/>
              <a:t>. J. </a:t>
            </a:r>
            <a:r>
              <a:rPr lang="tr-TR" dirty="0" smtClean="0"/>
              <a:t>2012;11:98. </a:t>
            </a:r>
            <a:r>
              <a:rPr lang="tr-TR" dirty="0" err="1" smtClean="0"/>
              <a:t>doi</a:t>
            </a:r>
            <a:r>
              <a:rPr lang="tr-TR" dirty="0" smtClean="0"/>
              <a:t>: 10.1186/1475-2891-11-98</a:t>
            </a:r>
          </a:p>
          <a:p>
            <a:pPr marL="514350" indent="-514350">
              <a:buFont typeface="+mj-lt"/>
              <a:buAutoNum type="arabicPeriod"/>
            </a:pPr>
            <a:r>
              <a:rPr lang="tr-TR" dirty="0" err="1"/>
              <a:t>Mattson</a:t>
            </a:r>
            <a:r>
              <a:rPr lang="tr-TR" dirty="0"/>
              <a:t> MP, </a:t>
            </a:r>
            <a:r>
              <a:rPr lang="tr-TR" dirty="0" err="1"/>
              <a:t>Wan</a:t>
            </a:r>
            <a:r>
              <a:rPr lang="tr-TR" dirty="0"/>
              <a:t> R. </a:t>
            </a:r>
            <a:r>
              <a:rPr lang="tr-TR" dirty="0" err="1"/>
              <a:t>Beneficial</a:t>
            </a:r>
            <a:r>
              <a:rPr lang="tr-TR" dirty="0"/>
              <a:t> </a:t>
            </a:r>
            <a:r>
              <a:rPr lang="tr-TR" dirty="0" err="1"/>
              <a:t>effects</a:t>
            </a:r>
            <a:r>
              <a:rPr lang="tr-TR" dirty="0"/>
              <a:t> of </a:t>
            </a:r>
            <a:r>
              <a:rPr lang="tr-TR" dirty="0" err="1"/>
              <a:t>intermittent</a:t>
            </a:r>
            <a:r>
              <a:rPr lang="tr-TR" dirty="0"/>
              <a:t> fasting </a:t>
            </a:r>
            <a:r>
              <a:rPr lang="tr-TR" dirty="0" err="1"/>
              <a:t>and</a:t>
            </a:r>
            <a:r>
              <a:rPr lang="tr-TR" dirty="0"/>
              <a:t> </a:t>
            </a:r>
            <a:r>
              <a:rPr lang="tr-TR" dirty="0" err="1"/>
              <a:t>caloric</a:t>
            </a:r>
            <a:r>
              <a:rPr lang="tr-TR" dirty="0"/>
              <a:t> </a:t>
            </a:r>
            <a:r>
              <a:rPr lang="tr-TR" dirty="0" err="1"/>
              <a:t>restriction</a:t>
            </a:r>
            <a:r>
              <a:rPr lang="tr-TR" dirty="0"/>
              <a:t> on </a:t>
            </a:r>
            <a:r>
              <a:rPr lang="tr-TR" dirty="0" err="1"/>
              <a:t>the</a:t>
            </a:r>
            <a:r>
              <a:rPr lang="tr-TR" dirty="0"/>
              <a:t> </a:t>
            </a:r>
            <a:r>
              <a:rPr lang="tr-TR" dirty="0" err="1"/>
              <a:t>cardiovascular</a:t>
            </a:r>
            <a:r>
              <a:rPr lang="tr-TR" dirty="0"/>
              <a:t> </a:t>
            </a:r>
            <a:r>
              <a:rPr lang="tr-TR" dirty="0" err="1"/>
              <a:t>and</a:t>
            </a:r>
            <a:r>
              <a:rPr lang="tr-TR" dirty="0"/>
              <a:t> </a:t>
            </a:r>
            <a:r>
              <a:rPr lang="tr-TR" dirty="0" err="1"/>
              <a:t>cerebrovascular</a:t>
            </a:r>
            <a:r>
              <a:rPr lang="tr-TR" dirty="0"/>
              <a:t> </a:t>
            </a:r>
            <a:r>
              <a:rPr lang="tr-TR" dirty="0" err="1"/>
              <a:t>systems</a:t>
            </a:r>
            <a:r>
              <a:rPr lang="tr-TR" dirty="0"/>
              <a:t>. </a:t>
            </a:r>
            <a:r>
              <a:rPr lang="tr-TR" i="1" dirty="0" smtClean="0">
                <a:effectLst/>
              </a:rPr>
              <a:t>J. </a:t>
            </a:r>
            <a:r>
              <a:rPr lang="tr-TR" i="1" dirty="0" err="1" smtClean="0">
                <a:effectLst/>
              </a:rPr>
              <a:t>Nutr</a:t>
            </a:r>
            <a:r>
              <a:rPr lang="tr-TR" i="1" dirty="0" smtClean="0">
                <a:effectLst/>
              </a:rPr>
              <a:t>. </a:t>
            </a:r>
            <a:r>
              <a:rPr lang="tr-TR" i="1" dirty="0" err="1" smtClean="0">
                <a:effectLst/>
              </a:rPr>
              <a:t>Biochem</a:t>
            </a:r>
            <a:r>
              <a:rPr lang="tr-TR" i="1" dirty="0" smtClean="0">
                <a:effectLst/>
              </a:rPr>
              <a:t>. </a:t>
            </a:r>
            <a:r>
              <a:rPr lang="tr-TR" dirty="0" smtClean="0">
                <a:effectLst/>
              </a:rPr>
              <a:t>2005;16:129–137</a:t>
            </a:r>
          </a:p>
          <a:p>
            <a:pPr marL="514350" indent="-514350">
              <a:buFont typeface="+mj-lt"/>
              <a:buAutoNum type="arabicPeriod"/>
            </a:pPr>
            <a:r>
              <a:rPr lang="tr-TR" dirty="0" err="1"/>
              <a:t>Nakagawa</a:t>
            </a:r>
            <a:r>
              <a:rPr lang="tr-TR" dirty="0"/>
              <a:t> T, </a:t>
            </a:r>
            <a:r>
              <a:rPr lang="tr-TR" dirty="0" err="1"/>
              <a:t>Ogawa</a:t>
            </a:r>
            <a:r>
              <a:rPr lang="tr-TR" dirty="0"/>
              <a:t> Y, </a:t>
            </a:r>
            <a:r>
              <a:rPr lang="tr-TR" dirty="0" err="1"/>
              <a:t>Ebihara</a:t>
            </a:r>
            <a:r>
              <a:rPr lang="tr-TR" dirty="0"/>
              <a:t> K, </a:t>
            </a:r>
            <a:r>
              <a:rPr lang="tr-TR" dirty="0" err="1"/>
              <a:t>Yamanaka</a:t>
            </a:r>
            <a:r>
              <a:rPr lang="tr-TR" dirty="0"/>
              <a:t> M, </a:t>
            </a:r>
            <a:r>
              <a:rPr lang="tr-TR" dirty="0" err="1"/>
              <a:t>Tsuchida</a:t>
            </a:r>
            <a:r>
              <a:rPr lang="tr-TR" dirty="0"/>
              <a:t> A, </a:t>
            </a:r>
            <a:r>
              <a:rPr lang="tr-TR" dirty="0" err="1"/>
              <a:t>Taiji</a:t>
            </a:r>
            <a:r>
              <a:rPr lang="tr-TR" dirty="0"/>
              <a:t> M, </a:t>
            </a:r>
            <a:r>
              <a:rPr lang="tr-TR" dirty="0" err="1"/>
              <a:t>Noguchi</a:t>
            </a:r>
            <a:r>
              <a:rPr lang="tr-TR" dirty="0"/>
              <a:t> H, </a:t>
            </a:r>
            <a:r>
              <a:rPr lang="tr-TR" dirty="0" err="1"/>
              <a:t>Nakao</a:t>
            </a:r>
            <a:r>
              <a:rPr lang="tr-TR" dirty="0"/>
              <a:t> K. Anti-</a:t>
            </a:r>
            <a:r>
              <a:rPr lang="tr-TR" dirty="0" err="1"/>
              <a:t>obesity</a:t>
            </a:r>
            <a:r>
              <a:rPr lang="tr-TR" dirty="0"/>
              <a:t> </a:t>
            </a:r>
            <a:r>
              <a:rPr lang="tr-TR" dirty="0" err="1"/>
              <a:t>and</a:t>
            </a:r>
            <a:r>
              <a:rPr lang="tr-TR" dirty="0"/>
              <a:t> anti-</a:t>
            </a:r>
            <a:r>
              <a:rPr lang="tr-TR" dirty="0" err="1"/>
              <a:t>diabetic</a:t>
            </a:r>
            <a:r>
              <a:rPr lang="tr-TR" dirty="0"/>
              <a:t> </a:t>
            </a:r>
            <a:r>
              <a:rPr lang="tr-TR" dirty="0" err="1"/>
              <a:t>effects</a:t>
            </a:r>
            <a:r>
              <a:rPr lang="tr-TR" dirty="0"/>
              <a:t> of </a:t>
            </a:r>
            <a:r>
              <a:rPr lang="tr-TR" dirty="0" err="1"/>
              <a:t>brain-derived</a:t>
            </a:r>
            <a:r>
              <a:rPr lang="tr-TR" dirty="0"/>
              <a:t> </a:t>
            </a:r>
            <a:r>
              <a:rPr lang="tr-TR" dirty="0" err="1"/>
              <a:t>neurotrophic</a:t>
            </a:r>
            <a:r>
              <a:rPr lang="tr-TR" dirty="0"/>
              <a:t> </a:t>
            </a:r>
            <a:r>
              <a:rPr lang="tr-TR" dirty="0" err="1"/>
              <a:t>factor</a:t>
            </a:r>
            <a:r>
              <a:rPr lang="tr-TR" dirty="0"/>
              <a:t> in </a:t>
            </a:r>
            <a:r>
              <a:rPr lang="tr-TR" dirty="0" err="1"/>
              <a:t>rodent</a:t>
            </a:r>
            <a:r>
              <a:rPr lang="tr-TR" dirty="0"/>
              <a:t> </a:t>
            </a:r>
            <a:r>
              <a:rPr lang="tr-TR" dirty="0" err="1"/>
              <a:t>models</a:t>
            </a:r>
            <a:r>
              <a:rPr lang="tr-TR" dirty="0"/>
              <a:t> </a:t>
            </a:r>
            <a:r>
              <a:rPr lang="tr-TR" dirty="0" err="1"/>
              <a:t>ofleptin</a:t>
            </a:r>
            <a:r>
              <a:rPr lang="tr-TR" dirty="0"/>
              <a:t> </a:t>
            </a:r>
            <a:r>
              <a:rPr lang="tr-TR" dirty="0" err="1"/>
              <a:t>resistance</a:t>
            </a:r>
            <a:r>
              <a:rPr lang="tr-TR" dirty="0"/>
              <a:t>. </a:t>
            </a:r>
            <a:r>
              <a:rPr lang="tr-TR" i="1" dirty="0" err="1" smtClean="0">
                <a:effectLst/>
              </a:rPr>
              <a:t>Int</a:t>
            </a:r>
            <a:r>
              <a:rPr lang="tr-TR" i="1" dirty="0" smtClean="0">
                <a:effectLst/>
              </a:rPr>
              <a:t>. J. </a:t>
            </a:r>
            <a:r>
              <a:rPr lang="tr-TR" i="1" dirty="0" err="1" smtClean="0">
                <a:effectLst/>
              </a:rPr>
              <a:t>Obes</a:t>
            </a:r>
            <a:r>
              <a:rPr lang="tr-TR" i="1" dirty="0" smtClean="0">
                <a:effectLst/>
              </a:rPr>
              <a:t>. </a:t>
            </a:r>
            <a:r>
              <a:rPr lang="tr-TR" i="1" dirty="0" err="1" smtClean="0">
                <a:effectLst/>
              </a:rPr>
              <a:t>Relat</a:t>
            </a:r>
            <a:r>
              <a:rPr lang="tr-TR" i="1" dirty="0" smtClean="0">
                <a:effectLst/>
              </a:rPr>
              <a:t>. </a:t>
            </a:r>
            <a:r>
              <a:rPr lang="tr-TR" i="1" dirty="0" err="1" smtClean="0">
                <a:effectLst/>
              </a:rPr>
              <a:t>Metab</a:t>
            </a:r>
            <a:r>
              <a:rPr lang="tr-TR" i="1" dirty="0" smtClean="0">
                <a:effectLst/>
              </a:rPr>
              <a:t>. </a:t>
            </a:r>
            <a:r>
              <a:rPr lang="tr-TR" i="1" dirty="0" err="1" smtClean="0">
                <a:effectLst/>
              </a:rPr>
              <a:t>Disord</a:t>
            </a:r>
            <a:r>
              <a:rPr lang="tr-TR" i="1" dirty="0" smtClean="0">
                <a:effectLst/>
              </a:rPr>
              <a:t>. </a:t>
            </a:r>
            <a:r>
              <a:rPr lang="tr-TR" dirty="0" smtClean="0">
                <a:effectLst/>
              </a:rPr>
              <a:t>2003;27:557–565</a:t>
            </a:r>
          </a:p>
          <a:p>
            <a:pPr marL="514350" indent="-514350">
              <a:buFont typeface="+mj-lt"/>
              <a:buAutoNum type="arabicPeriod"/>
            </a:pPr>
            <a:r>
              <a:rPr lang="tr-TR" dirty="0"/>
              <a:t>Ahmet I, </a:t>
            </a:r>
            <a:r>
              <a:rPr lang="tr-TR" dirty="0" err="1"/>
              <a:t>Wan</a:t>
            </a:r>
            <a:r>
              <a:rPr lang="tr-TR" dirty="0"/>
              <a:t> R, </a:t>
            </a:r>
            <a:r>
              <a:rPr lang="tr-TR" dirty="0" err="1"/>
              <a:t>Mattson</a:t>
            </a:r>
            <a:r>
              <a:rPr lang="tr-TR" dirty="0"/>
              <a:t> MP, </a:t>
            </a:r>
            <a:r>
              <a:rPr lang="tr-TR" dirty="0" err="1"/>
              <a:t>Lakatta</a:t>
            </a:r>
            <a:r>
              <a:rPr lang="tr-TR" dirty="0"/>
              <a:t> EG, Talan M. </a:t>
            </a:r>
            <a:r>
              <a:rPr lang="tr-TR" dirty="0" err="1"/>
              <a:t>Cardioprotection</a:t>
            </a:r>
            <a:r>
              <a:rPr lang="tr-TR" dirty="0"/>
              <a:t> </a:t>
            </a:r>
            <a:r>
              <a:rPr lang="tr-TR" dirty="0" err="1"/>
              <a:t>by</a:t>
            </a:r>
            <a:r>
              <a:rPr lang="tr-TR" dirty="0"/>
              <a:t> </a:t>
            </a:r>
            <a:r>
              <a:rPr lang="tr-TR" dirty="0" err="1"/>
              <a:t>intermittent</a:t>
            </a:r>
            <a:r>
              <a:rPr lang="tr-TR" dirty="0"/>
              <a:t> fasting in </a:t>
            </a:r>
            <a:r>
              <a:rPr lang="tr-TR" dirty="0" err="1"/>
              <a:t>rats</a:t>
            </a:r>
            <a:r>
              <a:rPr lang="tr-TR" dirty="0"/>
              <a:t>. </a:t>
            </a:r>
            <a:r>
              <a:rPr lang="tr-TR" i="1" dirty="0" err="1" smtClean="0">
                <a:effectLst/>
              </a:rPr>
              <a:t>Circulation</a:t>
            </a:r>
            <a:r>
              <a:rPr lang="tr-TR" i="1" dirty="0" smtClean="0">
                <a:effectLst/>
              </a:rPr>
              <a:t>. </a:t>
            </a:r>
            <a:r>
              <a:rPr lang="tr-TR" dirty="0" smtClean="0">
                <a:effectLst/>
              </a:rPr>
              <a:t>2005;112:3115–3121</a:t>
            </a:r>
          </a:p>
          <a:p>
            <a:pPr marL="514350" indent="-514350">
              <a:buFont typeface="+mj-lt"/>
              <a:buAutoNum type="arabicPeriod"/>
            </a:pPr>
            <a:r>
              <a:rPr lang="tr-TR" dirty="0" err="1" smtClean="0"/>
              <a:t>Godar</a:t>
            </a:r>
            <a:r>
              <a:rPr lang="tr-TR" dirty="0" smtClean="0"/>
              <a:t> RJ, </a:t>
            </a:r>
            <a:r>
              <a:rPr lang="tr-TR" dirty="0" err="1" smtClean="0"/>
              <a:t>Ma</a:t>
            </a:r>
            <a:r>
              <a:rPr lang="tr-TR" dirty="0" smtClean="0"/>
              <a:t> X, </a:t>
            </a:r>
            <a:r>
              <a:rPr lang="tr-TR" dirty="0" err="1" smtClean="0"/>
              <a:t>Liu</a:t>
            </a:r>
            <a:r>
              <a:rPr lang="tr-TR" dirty="0" smtClean="0"/>
              <a:t> H, Murphy JT, </a:t>
            </a:r>
            <a:r>
              <a:rPr lang="tr-TR" dirty="0" err="1" smtClean="0"/>
              <a:t>Weinheimer</a:t>
            </a:r>
            <a:r>
              <a:rPr lang="tr-TR" dirty="0" smtClean="0"/>
              <a:t> CJ, </a:t>
            </a:r>
            <a:r>
              <a:rPr lang="tr-TR" dirty="0" err="1" smtClean="0"/>
              <a:t>Kovacs</a:t>
            </a:r>
            <a:r>
              <a:rPr lang="tr-TR" dirty="0" smtClean="0"/>
              <a:t> A, </a:t>
            </a:r>
            <a:r>
              <a:rPr lang="tr-TR" dirty="0" err="1" smtClean="0"/>
              <a:t>Crosby</a:t>
            </a:r>
            <a:r>
              <a:rPr lang="tr-TR" dirty="0" smtClean="0"/>
              <a:t> SD, </a:t>
            </a:r>
            <a:r>
              <a:rPr lang="tr-TR" dirty="0" err="1" smtClean="0"/>
              <a:t>Saftig</a:t>
            </a:r>
            <a:r>
              <a:rPr lang="tr-TR" dirty="0" smtClean="0"/>
              <a:t> P, </a:t>
            </a:r>
            <a:r>
              <a:rPr lang="tr-TR" dirty="0" err="1" smtClean="0"/>
              <a:t>Diwan</a:t>
            </a:r>
            <a:r>
              <a:rPr lang="tr-TR" dirty="0" smtClean="0"/>
              <a:t> A. </a:t>
            </a:r>
            <a:r>
              <a:rPr lang="tr-TR" dirty="0" err="1" smtClean="0"/>
              <a:t>Repetitive</a:t>
            </a:r>
            <a:r>
              <a:rPr lang="tr-TR" dirty="0" smtClean="0"/>
              <a:t> </a:t>
            </a:r>
            <a:r>
              <a:rPr lang="tr-TR" dirty="0" err="1" smtClean="0"/>
              <a:t>stimulation</a:t>
            </a:r>
            <a:r>
              <a:rPr lang="tr-TR" dirty="0" smtClean="0"/>
              <a:t> of </a:t>
            </a:r>
            <a:r>
              <a:rPr lang="tr-TR" dirty="0" err="1" smtClean="0"/>
              <a:t>autophagy-lysosome</a:t>
            </a:r>
            <a:r>
              <a:rPr lang="tr-TR" dirty="0" smtClean="0"/>
              <a:t> </a:t>
            </a:r>
            <a:r>
              <a:rPr lang="tr-TR" dirty="0" err="1" smtClean="0"/>
              <a:t>machinery</a:t>
            </a:r>
            <a:r>
              <a:rPr lang="tr-TR" dirty="0" smtClean="0"/>
              <a:t> </a:t>
            </a:r>
            <a:r>
              <a:rPr lang="tr-TR" dirty="0" err="1" smtClean="0"/>
              <a:t>by</a:t>
            </a:r>
            <a:r>
              <a:rPr lang="tr-TR" dirty="0" smtClean="0"/>
              <a:t> </a:t>
            </a:r>
            <a:r>
              <a:rPr lang="tr-TR" dirty="0" err="1" smtClean="0"/>
              <a:t>intermittent</a:t>
            </a:r>
            <a:r>
              <a:rPr lang="tr-TR" dirty="0" smtClean="0"/>
              <a:t> fasting </a:t>
            </a:r>
            <a:r>
              <a:rPr lang="tr-TR" dirty="0" err="1" smtClean="0"/>
              <a:t>preconditions</a:t>
            </a:r>
            <a:r>
              <a:rPr lang="tr-TR" dirty="0" smtClean="0"/>
              <a:t> </a:t>
            </a:r>
            <a:r>
              <a:rPr lang="tr-TR" dirty="0" err="1" smtClean="0"/>
              <a:t>the</a:t>
            </a:r>
            <a:r>
              <a:rPr lang="tr-TR" dirty="0" smtClean="0"/>
              <a:t> </a:t>
            </a:r>
            <a:r>
              <a:rPr lang="tr-TR" dirty="0" err="1" smtClean="0"/>
              <a:t>myocardium</a:t>
            </a:r>
            <a:r>
              <a:rPr lang="tr-TR" dirty="0" smtClean="0"/>
              <a:t> </a:t>
            </a:r>
            <a:r>
              <a:rPr lang="tr-TR" dirty="0" err="1" smtClean="0"/>
              <a:t>to</a:t>
            </a:r>
            <a:r>
              <a:rPr lang="tr-TR" dirty="0" smtClean="0"/>
              <a:t> </a:t>
            </a:r>
            <a:r>
              <a:rPr lang="tr-TR" dirty="0" err="1" smtClean="0"/>
              <a:t>ischemia-reperfusion</a:t>
            </a:r>
            <a:r>
              <a:rPr lang="tr-TR" dirty="0" smtClean="0"/>
              <a:t> </a:t>
            </a:r>
            <a:r>
              <a:rPr lang="tr-TR" dirty="0" err="1" smtClean="0"/>
              <a:t>injury</a:t>
            </a:r>
            <a:r>
              <a:rPr lang="tr-TR" dirty="0" smtClean="0"/>
              <a:t>. </a:t>
            </a:r>
            <a:r>
              <a:rPr lang="tr-TR" i="1" dirty="0" err="1" smtClean="0">
                <a:effectLst/>
              </a:rPr>
              <a:t>Autophagy</a:t>
            </a:r>
            <a:r>
              <a:rPr lang="tr-TR" i="1" dirty="0" smtClean="0">
                <a:effectLst/>
              </a:rPr>
              <a:t>. </a:t>
            </a:r>
            <a:r>
              <a:rPr lang="tr-TR" dirty="0" smtClean="0">
                <a:effectLst/>
              </a:rPr>
              <a:t>2015;11:1537–1560</a:t>
            </a:r>
          </a:p>
        </p:txBody>
      </p:sp>
    </p:spTree>
    <p:extLst>
      <p:ext uri="{BB962C8B-B14F-4D97-AF65-F5344CB8AC3E}">
        <p14:creationId xmlns:p14="http://schemas.microsoft.com/office/powerpoint/2010/main" val="1792058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 </a:t>
            </a:r>
            <a:endParaRPr lang="tr-TR" dirty="0"/>
          </a:p>
        </p:txBody>
      </p:sp>
      <p:sp>
        <p:nvSpPr>
          <p:cNvPr id="3" name="İçerik Yer Tutucusu 2"/>
          <p:cNvSpPr>
            <a:spLocks noGrp="1"/>
          </p:cNvSpPr>
          <p:nvPr>
            <p:ph idx="1"/>
          </p:nvPr>
        </p:nvSpPr>
        <p:spPr/>
        <p:txBody>
          <a:bodyPr>
            <a:normAutofit fontScale="32500" lnSpcReduction="20000"/>
          </a:bodyPr>
          <a:lstStyle/>
          <a:p>
            <a:pPr marL="514350" indent="-514350">
              <a:buFont typeface="+mj-lt"/>
              <a:buAutoNum type="arabicPeriod"/>
            </a:pPr>
            <a:r>
              <a:rPr lang="tr-TR" dirty="0" err="1" smtClean="0"/>
              <a:t>Chaudhury</a:t>
            </a:r>
            <a:r>
              <a:rPr lang="tr-TR" dirty="0"/>
              <a:t>, A.; </a:t>
            </a:r>
            <a:r>
              <a:rPr lang="tr-TR" dirty="0" err="1"/>
              <a:t>Duvoor</a:t>
            </a:r>
            <a:r>
              <a:rPr lang="tr-TR" dirty="0"/>
              <a:t>, C.; Dendi, R.; Sena, V.; </a:t>
            </a:r>
            <a:r>
              <a:rPr lang="tr-TR" dirty="0" err="1"/>
              <a:t>Kraleti</a:t>
            </a:r>
            <a:r>
              <a:rPr lang="tr-TR" dirty="0"/>
              <a:t>, S.; </a:t>
            </a:r>
            <a:r>
              <a:rPr lang="tr-TR" dirty="0" err="1"/>
              <a:t>Chada</a:t>
            </a:r>
            <a:r>
              <a:rPr lang="tr-TR" dirty="0"/>
              <a:t>, A.; </a:t>
            </a:r>
            <a:r>
              <a:rPr lang="tr-TR" dirty="0" err="1"/>
              <a:t>Ravilla</a:t>
            </a:r>
            <a:r>
              <a:rPr lang="tr-TR" dirty="0"/>
              <a:t>, R.; </a:t>
            </a:r>
            <a:r>
              <a:rPr lang="tr-TR" dirty="0" err="1"/>
              <a:t>Marco</a:t>
            </a:r>
            <a:r>
              <a:rPr lang="tr-TR" dirty="0"/>
              <a:t>, A.; </a:t>
            </a:r>
            <a:r>
              <a:rPr lang="tr-TR" dirty="0" err="1"/>
              <a:t>Shekhawat</a:t>
            </a:r>
            <a:r>
              <a:rPr lang="tr-TR" dirty="0"/>
              <a:t>, N.S.; </a:t>
            </a:r>
            <a:r>
              <a:rPr lang="tr-TR" dirty="0" err="1"/>
              <a:t>Montales</a:t>
            </a:r>
            <a:r>
              <a:rPr lang="tr-TR" dirty="0"/>
              <a:t>, M.T.; et al. </a:t>
            </a:r>
            <a:r>
              <a:rPr lang="tr-TR" dirty="0" err="1"/>
              <a:t>Clinical</a:t>
            </a:r>
            <a:r>
              <a:rPr lang="tr-TR" dirty="0"/>
              <a:t> </a:t>
            </a:r>
            <a:r>
              <a:rPr lang="tr-TR" dirty="0" err="1"/>
              <a:t>review</a:t>
            </a:r>
            <a:r>
              <a:rPr lang="tr-TR" dirty="0"/>
              <a:t> of </a:t>
            </a:r>
            <a:r>
              <a:rPr lang="tr-TR" dirty="0" err="1"/>
              <a:t>antidiabetic</a:t>
            </a:r>
            <a:r>
              <a:rPr lang="tr-TR" dirty="0"/>
              <a:t> </a:t>
            </a:r>
            <a:r>
              <a:rPr lang="tr-TR" dirty="0" err="1"/>
              <a:t>drugs</a:t>
            </a:r>
            <a:r>
              <a:rPr lang="tr-TR" dirty="0"/>
              <a:t>: </a:t>
            </a:r>
            <a:r>
              <a:rPr lang="tr-TR" dirty="0" err="1"/>
              <a:t>Implications</a:t>
            </a:r>
            <a:r>
              <a:rPr lang="tr-TR" dirty="0"/>
              <a:t> </a:t>
            </a:r>
            <a:r>
              <a:rPr lang="tr-TR" dirty="0" err="1"/>
              <a:t>for</a:t>
            </a:r>
            <a:r>
              <a:rPr lang="tr-TR" dirty="0"/>
              <a:t> </a:t>
            </a:r>
            <a:r>
              <a:rPr lang="tr-TR" dirty="0" err="1"/>
              <a:t>type</a:t>
            </a:r>
            <a:r>
              <a:rPr lang="tr-TR" dirty="0"/>
              <a:t> 2 </a:t>
            </a:r>
            <a:r>
              <a:rPr lang="tr-TR" dirty="0" err="1"/>
              <a:t>diabetes</a:t>
            </a:r>
            <a:r>
              <a:rPr lang="tr-TR" dirty="0"/>
              <a:t> </a:t>
            </a:r>
            <a:r>
              <a:rPr lang="tr-TR" dirty="0" err="1"/>
              <a:t>mellitus</a:t>
            </a:r>
            <a:r>
              <a:rPr lang="tr-TR" dirty="0"/>
              <a:t> </a:t>
            </a:r>
            <a:r>
              <a:rPr lang="tr-TR" dirty="0" err="1"/>
              <a:t>management</a:t>
            </a:r>
            <a:r>
              <a:rPr lang="tr-TR" dirty="0"/>
              <a:t>. Front. </a:t>
            </a:r>
            <a:r>
              <a:rPr lang="tr-TR" dirty="0" err="1"/>
              <a:t>Endocrinol</a:t>
            </a:r>
            <a:r>
              <a:rPr lang="tr-TR" dirty="0"/>
              <a:t>. 2017, 8, </a:t>
            </a:r>
            <a:r>
              <a:rPr lang="tr-TR" dirty="0" smtClean="0"/>
              <a:t>6Jakubowicz D, </a:t>
            </a:r>
            <a:r>
              <a:rPr lang="tr-TR" dirty="0" err="1" smtClean="0"/>
              <a:t>Barnea</a:t>
            </a:r>
            <a:r>
              <a:rPr lang="tr-TR" dirty="0" smtClean="0"/>
              <a:t> M, </a:t>
            </a:r>
            <a:r>
              <a:rPr lang="tr-TR" dirty="0" err="1" smtClean="0"/>
              <a:t>Wainstein</a:t>
            </a:r>
            <a:r>
              <a:rPr lang="tr-TR" dirty="0" smtClean="0"/>
              <a:t> J, </a:t>
            </a:r>
            <a:r>
              <a:rPr lang="tr-TR" dirty="0" err="1" smtClean="0"/>
              <a:t>Froy</a:t>
            </a:r>
            <a:r>
              <a:rPr lang="tr-TR" dirty="0" smtClean="0"/>
              <a:t> O. High </a:t>
            </a:r>
            <a:r>
              <a:rPr lang="tr-TR" dirty="0" err="1" smtClean="0"/>
              <a:t>Caloric</a:t>
            </a:r>
            <a:r>
              <a:rPr lang="tr-TR" dirty="0" smtClean="0"/>
              <a:t> </a:t>
            </a:r>
            <a:r>
              <a:rPr lang="tr-TR" dirty="0" err="1" smtClean="0"/>
              <a:t>intake</a:t>
            </a:r>
            <a:r>
              <a:rPr lang="tr-TR" dirty="0" smtClean="0"/>
              <a:t> at </a:t>
            </a:r>
            <a:r>
              <a:rPr lang="tr-TR" dirty="0" err="1" smtClean="0"/>
              <a:t>breakfast</a:t>
            </a:r>
            <a:r>
              <a:rPr lang="tr-TR" dirty="0" smtClean="0"/>
              <a:t> vs. </a:t>
            </a:r>
            <a:r>
              <a:rPr lang="tr-TR" dirty="0" err="1" smtClean="0"/>
              <a:t>dinner</a:t>
            </a:r>
            <a:r>
              <a:rPr lang="tr-TR" dirty="0" smtClean="0"/>
              <a:t> </a:t>
            </a:r>
            <a:r>
              <a:rPr lang="tr-TR" dirty="0" err="1" smtClean="0"/>
              <a:t>differentially</a:t>
            </a:r>
            <a:r>
              <a:rPr lang="tr-TR" dirty="0" smtClean="0"/>
              <a:t> </a:t>
            </a:r>
            <a:r>
              <a:rPr lang="tr-TR" dirty="0" err="1" smtClean="0"/>
              <a:t>influences</a:t>
            </a:r>
            <a:r>
              <a:rPr lang="tr-TR" dirty="0" smtClean="0"/>
              <a:t> </a:t>
            </a:r>
            <a:r>
              <a:rPr lang="tr-TR" dirty="0" err="1" smtClean="0"/>
              <a:t>weight</a:t>
            </a:r>
            <a:r>
              <a:rPr lang="tr-TR" dirty="0" smtClean="0"/>
              <a:t> </a:t>
            </a:r>
            <a:r>
              <a:rPr lang="tr-TR" dirty="0" err="1" smtClean="0"/>
              <a:t>loss</a:t>
            </a:r>
            <a:r>
              <a:rPr lang="tr-TR" dirty="0" smtClean="0"/>
              <a:t> of </a:t>
            </a:r>
            <a:r>
              <a:rPr lang="tr-TR" dirty="0" err="1" smtClean="0"/>
              <a:t>overweight</a:t>
            </a:r>
            <a:r>
              <a:rPr lang="tr-TR" dirty="0" smtClean="0"/>
              <a:t> </a:t>
            </a:r>
            <a:r>
              <a:rPr lang="tr-TR" dirty="0" err="1" smtClean="0"/>
              <a:t>and</a:t>
            </a:r>
            <a:r>
              <a:rPr lang="tr-TR" dirty="0" smtClean="0"/>
              <a:t> </a:t>
            </a:r>
            <a:r>
              <a:rPr lang="tr-TR" dirty="0" err="1" smtClean="0"/>
              <a:t>obese</a:t>
            </a:r>
            <a:r>
              <a:rPr lang="tr-TR" dirty="0" smtClean="0"/>
              <a:t> </a:t>
            </a:r>
            <a:r>
              <a:rPr lang="tr-TR" dirty="0" err="1" smtClean="0"/>
              <a:t>women</a:t>
            </a:r>
            <a:r>
              <a:rPr lang="tr-TR" dirty="0" smtClean="0"/>
              <a:t>. </a:t>
            </a:r>
            <a:r>
              <a:rPr lang="tr-TR" dirty="0" err="1" smtClean="0"/>
              <a:t>Obesity</a:t>
            </a:r>
            <a:r>
              <a:rPr lang="tr-TR" dirty="0" smtClean="0"/>
              <a:t>. 2013; 21:2504– 2512</a:t>
            </a:r>
          </a:p>
          <a:p>
            <a:pPr marL="514350" indent="-514350">
              <a:buFont typeface="+mj-lt"/>
              <a:buAutoNum type="arabicPeriod"/>
            </a:pPr>
            <a:r>
              <a:rPr lang="tr-TR" dirty="0" err="1" smtClean="0"/>
              <a:t>Bo</a:t>
            </a:r>
            <a:r>
              <a:rPr lang="tr-TR" dirty="0" smtClean="0"/>
              <a:t> S, </a:t>
            </a:r>
            <a:r>
              <a:rPr lang="tr-TR" dirty="0" err="1" smtClean="0"/>
              <a:t>Musso</a:t>
            </a:r>
            <a:r>
              <a:rPr lang="tr-TR" dirty="0" smtClean="0"/>
              <a:t> G, </a:t>
            </a:r>
            <a:r>
              <a:rPr lang="tr-TR" dirty="0" err="1" smtClean="0"/>
              <a:t>Beccuti</a:t>
            </a:r>
            <a:r>
              <a:rPr lang="tr-TR" dirty="0" smtClean="0"/>
              <a:t> G, </a:t>
            </a:r>
            <a:r>
              <a:rPr lang="tr-TR" dirty="0" err="1" smtClean="0"/>
              <a:t>Fadda</a:t>
            </a:r>
            <a:r>
              <a:rPr lang="tr-TR" dirty="0" smtClean="0"/>
              <a:t> M, </a:t>
            </a:r>
            <a:r>
              <a:rPr lang="tr-TR" dirty="0" err="1" smtClean="0"/>
              <a:t>Fedele</a:t>
            </a:r>
            <a:r>
              <a:rPr lang="tr-TR" dirty="0" smtClean="0"/>
              <a:t> D, </a:t>
            </a:r>
            <a:r>
              <a:rPr lang="tr-TR" dirty="0" err="1" smtClean="0"/>
              <a:t>Gambino</a:t>
            </a:r>
            <a:r>
              <a:rPr lang="tr-TR" dirty="0" smtClean="0"/>
              <a:t> R, </a:t>
            </a:r>
            <a:r>
              <a:rPr lang="tr-TR" dirty="0" err="1" smtClean="0"/>
              <a:t>Gentile</a:t>
            </a:r>
            <a:r>
              <a:rPr lang="tr-TR" dirty="0" smtClean="0"/>
              <a:t> L, </a:t>
            </a:r>
            <a:r>
              <a:rPr lang="tr-TR" dirty="0" err="1" smtClean="0"/>
              <a:t>Durazzo</a:t>
            </a:r>
            <a:r>
              <a:rPr lang="tr-TR" dirty="0" smtClean="0"/>
              <a:t> M, </a:t>
            </a:r>
            <a:r>
              <a:rPr lang="tr-TR" dirty="0" err="1" smtClean="0"/>
              <a:t>Ghigo</a:t>
            </a:r>
            <a:r>
              <a:rPr lang="tr-TR" dirty="0" smtClean="0"/>
              <a:t> E, </a:t>
            </a:r>
            <a:r>
              <a:rPr lang="tr-TR" dirty="0" err="1" smtClean="0"/>
              <a:t>Cassader</a:t>
            </a:r>
            <a:r>
              <a:rPr lang="tr-TR" dirty="0" smtClean="0"/>
              <a:t> M. </a:t>
            </a:r>
            <a:r>
              <a:rPr lang="tr-TR" dirty="0" err="1" smtClean="0"/>
              <a:t>Consuming</a:t>
            </a:r>
            <a:r>
              <a:rPr lang="tr-TR" dirty="0" smtClean="0"/>
              <a:t> </a:t>
            </a:r>
            <a:r>
              <a:rPr lang="tr-TR" dirty="0" err="1" smtClean="0"/>
              <a:t>more</a:t>
            </a:r>
            <a:r>
              <a:rPr lang="tr-TR" dirty="0" smtClean="0"/>
              <a:t> of </a:t>
            </a:r>
            <a:r>
              <a:rPr lang="tr-TR" dirty="0" err="1" smtClean="0"/>
              <a:t>daily</a:t>
            </a:r>
            <a:r>
              <a:rPr lang="tr-TR" dirty="0" smtClean="0"/>
              <a:t> </a:t>
            </a:r>
            <a:r>
              <a:rPr lang="tr-TR" dirty="0" err="1" smtClean="0"/>
              <a:t>caloric</a:t>
            </a:r>
            <a:r>
              <a:rPr lang="tr-TR" dirty="0" smtClean="0"/>
              <a:t> </a:t>
            </a:r>
            <a:r>
              <a:rPr lang="tr-TR" dirty="0" err="1" smtClean="0"/>
              <a:t>intake</a:t>
            </a:r>
            <a:r>
              <a:rPr lang="tr-TR" dirty="0" smtClean="0"/>
              <a:t> at </a:t>
            </a:r>
            <a:r>
              <a:rPr lang="tr-TR" dirty="0" err="1" smtClean="0"/>
              <a:t>dinner</a:t>
            </a:r>
            <a:r>
              <a:rPr lang="tr-TR" dirty="0" smtClean="0"/>
              <a:t> </a:t>
            </a:r>
            <a:r>
              <a:rPr lang="tr-TR" dirty="0" err="1" smtClean="0"/>
              <a:t>predisposes</a:t>
            </a:r>
            <a:r>
              <a:rPr lang="tr-TR" dirty="0" smtClean="0"/>
              <a:t> </a:t>
            </a:r>
            <a:r>
              <a:rPr lang="tr-TR" dirty="0" err="1" smtClean="0"/>
              <a:t>to</a:t>
            </a:r>
            <a:r>
              <a:rPr lang="tr-TR" dirty="0" smtClean="0"/>
              <a:t> </a:t>
            </a:r>
            <a:r>
              <a:rPr lang="tr-TR" dirty="0" err="1" smtClean="0"/>
              <a:t>obesity</a:t>
            </a:r>
            <a:r>
              <a:rPr lang="tr-TR" dirty="0" smtClean="0"/>
              <a:t>. A 6-year </a:t>
            </a:r>
            <a:r>
              <a:rPr lang="tr-TR" dirty="0" err="1" smtClean="0"/>
              <a:t>population-based</a:t>
            </a:r>
            <a:r>
              <a:rPr lang="tr-TR" dirty="0" smtClean="0"/>
              <a:t> </a:t>
            </a:r>
            <a:r>
              <a:rPr lang="tr-TR" dirty="0" err="1" smtClean="0"/>
              <a:t>prospective</a:t>
            </a:r>
            <a:r>
              <a:rPr lang="tr-TR" dirty="0" smtClean="0"/>
              <a:t> </a:t>
            </a:r>
            <a:r>
              <a:rPr lang="tr-TR" dirty="0" err="1" smtClean="0"/>
              <a:t>cohort</a:t>
            </a:r>
            <a:r>
              <a:rPr lang="tr-TR" dirty="0" smtClean="0"/>
              <a:t> </a:t>
            </a:r>
            <a:r>
              <a:rPr lang="tr-TR" dirty="0" err="1" smtClean="0"/>
              <a:t>study</a:t>
            </a:r>
            <a:r>
              <a:rPr lang="tr-TR" dirty="0" smtClean="0"/>
              <a:t>. </a:t>
            </a:r>
            <a:r>
              <a:rPr lang="tr-TR" dirty="0" err="1" smtClean="0"/>
              <a:t>PLoS</a:t>
            </a:r>
            <a:r>
              <a:rPr lang="tr-TR" dirty="0" smtClean="0"/>
              <a:t> </a:t>
            </a:r>
            <a:r>
              <a:rPr lang="tr-TR" dirty="0" err="1" smtClean="0"/>
              <a:t>One</a:t>
            </a:r>
            <a:r>
              <a:rPr lang="tr-TR" dirty="0" smtClean="0"/>
              <a:t>. 2014; 24(9):e108467</a:t>
            </a:r>
          </a:p>
          <a:p>
            <a:pPr marL="514350" indent="-514350">
              <a:buFont typeface="+mj-lt"/>
              <a:buAutoNum type="arabicPeriod"/>
            </a:pPr>
            <a:r>
              <a:rPr lang="tr-TR" dirty="0" err="1" smtClean="0"/>
              <a:t>Sanders</a:t>
            </a:r>
            <a:r>
              <a:rPr lang="tr-TR" dirty="0" smtClean="0"/>
              <a:t> SW, </a:t>
            </a:r>
            <a:r>
              <a:rPr lang="tr-TR" dirty="0" err="1" smtClean="0"/>
              <a:t>Moore</a:t>
            </a:r>
            <a:r>
              <a:rPr lang="tr-TR" dirty="0" smtClean="0"/>
              <a:t> JG. </a:t>
            </a:r>
            <a:r>
              <a:rPr lang="tr-TR" dirty="0" err="1" smtClean="0"/>
              <a:t>Gastrointestinal</a:t>
            </a:r>
            <a:r>
              <a:rPr lang="tr-TR" dirty="0" smtClean="0"/>
              <a:t> </a:t>
            </a:r>
            <a:r>
              <a:rPr lang="tr-TR" dirty="0" err="1" smtClean="0"/>
              <a:t>chronopharmacology</a:t>
            </a:r>
            <a:r>
              <a:rPr lang="tr-TR" dirty="0" smtClean="0"/>
              <a:t>: </a:t>
            </a:r>
            <a:r>
              <a:rPr lang="tr-TR" dirty="0" err="1" smtClean="0"/>
              <a:t>physiology</a:t>
            </a:r>
            <a:r>
              <a:rPr lang="tr-TR" dirty="0" smtClean="0"/>
              <a:t>, </a:t>
            </a:r>
            <a:r>
              <a:rPr lang="tr-TR" dirty="0" err="1" smtClean="0"/>
              <a:t>pharmacology</a:t>
            </a:r>
            <a:r>
              <a:rPr lang="tr-TR" dirty="0" smtClean="0"/>
              <a:t> </a:t>
            </a:r>
            <a:r>
              <a:rPr lang="tr-TR" dirty="0" err="1" smtClean="0"/>
              <a:t>and</a:t>
            </a:r>
            <a:r>
              <a:rPr lang="tr-TR" dirty="0" smtClean="0"/>
              <a:t> </a:t>
            </a:r>
            <a:r>
              <a:rPr lang="tr-TR" dirty="0" err="1" smtClean="0"/>
              <a:t>therapeutic</a:t>
            </a:r>
            <a:r>
              <a:rPr lang="tr-TR" dirty="0" smtClean="0"/>
              <a:t> </a:t>
            </a:r>
            <a:r>
              <a:rPr lang="tr-TR" dirty="0" err="1" smtClean="0"/>
              <a:t>implications</a:t>
            </a:r>
            <a:r>
              <a:rPr lang="tr-TR" dirty="0" smtClean="0"/>
              <a:t>. </a:t>
            </a:r>
            <a:r>
              <a:rPr lang="tr-TR" dirty="0" err="1" smtClean="0"/>
              <a:t>Pharmacol</a:t>
            </a:r>
            <a:r>
              <a:rPr lang="tr-TR" dirty="0" smtClean="0"/>
              <a:t> </a:t>
            </a:r>
            <a:r>
              <a:rPr lang="tr-TR" dirty="0" err="1" smtClean="0"/>
              <a:t>Ther</a:t>
            </a:r>
            <a:r>
              <a:rPr lang="tr-TR" dirty="0" smtClean="0"/>
              <a:t>. 1992; 54:1–15</a:t>
            </a:r>
          </a:p>
          <a:p>
            <a:pPr marL="514350" indent="-514350">
              <a:buFont typeface="+mj-lt"/>
              <a:buAutoNum type="arabicPeriod"/>
            </a:pPr>
            <a:r>
              <a:rPr lang="tr-TR" dirty="0" err="1" smtClean="0"/>
              <a:t>Arumugam</a:t>
            </a:r>
            <a:r>
              <a:rPr lang="tr-TR" dirty="0" smtClean="0"/>
              <a:t> TV, </a:t>
            </a:r>
            <a:r>
              <a:rPr lang="tr-TR" dirty="0" err="1" smtClean="0"/>
              <a:t>Phillips</a:t>
            </a:r>
            <a:r>
              <a:rPr lang="tr-TR" dirty="0" smtClean="0"/>
              <a:t> TM, </a:t>
            </a:r>
            <a:r>
              <a:rPr lang="tr-TR" dirty="0" err="1" smtClean="0"/>
              <a:t>Cheng</a:t>
            </a:r>
            <a:r>
              <a:rPr lang="tr-TR" dirty="0" smtClean="0"/>
              <a:t> A, </a:t>
            </a:r>
            <a:r>
              <a:rPr lang="tr-TR" dirty="0" err="1" smtClean="0"/>
              <a:t>Morrell</a:t>
            </a:r>
            <a:r>
              <a:rPr lang="tr-TR" dirty="0" smtClean="0"/>
              <a:t> CH, </a:t>
            </a:r>
            <a:r>
              <a:rPr lang="tr-TR" dirty="0" err="1" smtClean="0"/>
              <a:t>Mattson</a:t>
            </a:r>
            <a:r>
              <a:rPr lang="tr-TR" dirty="0" smtClean="0"/>
              <a:t> MP, </a:t>
            </a:r>
            <a:r>
              <a:rPr lang="tr-TR" dirty="0" err="1" smtClean="0"/>
              <a:t>Wan</a:t>
            </a:r>
            <a:r>
              <a:rPr lang="tr-TR" dirty="0" smtClean="0"/>
              <a:t> R. Age </a:t>
            </a:r>
            <a:r>
              <a:rPr lang="tr-TR" dirty="0" err="1" smtClean="0"/>
              <a:t>and</a:t>
            </a:r>
            <a:r>
              <a:rPr lang="tr-TR" dirty="0" smtClean="0"/>
              <a:t> </a:t>
            </a:r>
            <a:r>
              <a:rPr lang="tr-TR" dirty="0" err="1" smtClean="0"/>
              <a:t>energy</a:t>
            </a:r>
            <a:r>
              <a:rPr lang="tr-TR" dirty="0" smtClean="0"/>
              <a:t> </a:t>
            </a:r>
            <a:r>
              <a:rPr lang="tr-TR" dirty="0" err="1" smtClean="0"/>
              <a:t>intake</a:t>
            </a:r>
            <a:r>
              <a:rPr lang="tr-TR" dirty="0" smtClean="0"/>
              <a:t> </a:t>
            </a:r>
            <a:r>
              <a:rPr lang="tr-TR" dirty="0" err="1" smtClean="0"/>
              <a:t>interact</a:t>
            </a:r>
            <a:r>
              <a:rPr lang="tr-TR" dirty="0" smtClean="0"/>
              <a:t> </a:t>
            </a:r>
            <a:r>
              <a:rPr lang="tr-TR" dirty="0" err="1" smtClean="0"/>
              <a:t>to</a:t>
            </a:r>
            <a:r>
              <a:rPr lang="tr-TR" dirty="0" smtClean="0"/>
              <a:t> </a:t>
            </a:r>
            <a:r>
              <a:rPr lang="tr-TR" dirty="0" err="1" smtClean="0"/>
              <a:t>modify</a:t>
            </a:r>
            <a:r>
              <a:rPr lang="tr-TR" dirty="0" smtClean="0"/>
              <a:t> </a:t>
            </a:r>
            <a:r>
              <a:rPr lang="tr-TR" dirty="0" err="1" smtClean="0"/>
              <a:t>cell</a:t>
            </a:r>
            <a:r>
              <a:rPr lang="tr-TR" dirty="0" smtClean="0"/>
              <a:t> </a:t>
            </a:r>
            <a:r>
              <a:rPr lang="tr-TR" dirty="0" err="1" smtClean="0"/>
              <a:t>stress</a:t>
            </a:r>
            <a:r>
              <a:rPr lang="tr-TR" dirty="0" smtClean="0"/>
              <a:t> </a:t>
            </a:r>
            <a:r>
              <a:rPr lang="tr-TR" dirty="0" err="1" smtClean="0"/>
              <a:t>pathways</a:t>
            </a:r>
            <a:r>
              <a:rPr lang="tr-TR" dirty="0" smtClean="0"/>
              <a:t> </a:t>
            </a:r>
            <a:r>
              <a:rPr lang="tr-TR" dirty="0" err="1" smtClean="0"/>
              <a:t>and</a:t>
            </a:r>
            <a:r>
              <a:rPr lang="tr-TR" dirty="0" smtClean="0"/>
              <a:t> </a:t>
            </a:r>
            <a:r>
              <a:rPr lang="tr-TR" dirty="0" err="1" smtClean="0"/>
              <a:t>stroke</a:t>
            </a:r>
            <a:r>
              <a:rPr lang="tr-TR" dirty="0" smtClean="0"/>
              <a:t> </a:t>
            </a:r>
            <a:r>
              <a:rPr lang="tr-TR" dirty="0" err="1" smtClean="0"/>
              <a:t>outcome</a:t>
            </a:r>
            <a:r>
              <a:rPr lang="tr-TR" dirty="0" smtClean="0"/>
              <a:t>. </a:t>
            </a:r>
            <a:r>
              <a:rPr lang="tr-TR" i="1" dirty="0" err="1" smtClean="0">
                <a:effectLst/>
              </a:rPr>
              <a:t>Ann</a:t>
            </a:r>
            <a:r>
              <a:rPr lang="tr-TR" i="1" dirty="0" smtClean="0">
                <a:effectLst/>
              </a:rPr>
              <a:t>. </a:t>
            </a:r>
            <a:r>
              <a:rPr lang="tr-TR" i="1" dirty="0" err="1" smtClean="0">
                <a:effectLst/>
              </a:rPr>
              <a:t>Neurol</a:t>
            </a:r>
            <a:r>
              <a:rPr lang="tr-TR" i="1" dirty="0" smtClean="0">
                <a:effectLst/>
              </a:rPr>
              <a:t>. </a:t>
            </a:r>
            <a:r>
              <a:rPr lang="tr-TR" dirty="0" smtClean="0">
                <a:effectLst/>
              </a:rPr>
              <a:t>2010;67:41–527</a:t>
            </a:r>
          </a:p>
          <a:p>
            <a:pPr marL="514350" indent="-514350">
              <a:buFont typeface="+mj-lt"/>
              <a:buAutoNum type="arabicPeriod"/>
            </a:pPr>
            <a:r>
              <a:rPr lang="tr-TR" dirty="0" err="1" smtClean="0"/>
              <a:t>Petrelli</a:t>
            </a:r>
            <a:r>
              <a:rPr lang="tr-TR" dirty="0" smtClean="0"/>
              <a:t> F, </a:t>
            </a:r>
            <a:r>
              <a:rPr lang="tr-TR" dirty="0" err="1" smtClean="0"/>
              <a:t>Cortellini</a:t>
            </a:r>
            <a:r>
              <a:rPr lang="tr-TR" dirty="0" smtClean="0"/>
              <a:t> A, </a:t>
            </a:r>
            <a:r>
              <a:rPr lang="tr-TR" dirty="0" err="1" smtClean="0"/>
              <a:t>Indini</a:t>
            </a:r>
            <a:r>
              <a:rPr lang="tr-TR" dirty="0" smtClean="0"/>
              <a:t> A, et al. </a:t>
            </a:r>
            <a:r>
              <a:rPr lang="tr-TR" dirty="0" err="1" smtClean="0"/>
              <a:t>Association</a:t>
            </a:r>
            <a:r>
              <a:rPr lang="tr-TR" dirty="0" smtClean="0"/>
              <a:t> of </a:t>
            </a:r>
            <a:r>
              <a:rPr lang="tr-TR" dirty="0" err="1" smtClean="0"/>
              <a:t>obesity</a:t>
            </a:r>
            <a:r>
              <a:rPr lang="tr-TR" dirty="0" smtClean="0"/>
              <a:t> </a:t>
            </a:r>
            <a:r>
              <a:rPr lang="tr-TR" dirty="0" err="1" smtClean="0"/>
              <a:t>with</a:t>
            </a:r>
            <a:r>
              <a:rPr lang="tr-TR" dirty="0" smtClean="0"/>
              <a:t> </a:t>
            </a:r>
            <a:r>
              <a:rPr lang="tr-TR" dirty="0" err="1" smtClean="0"/>
              <a:t>survival</a:t>
            </a:r>
            <a:r>
              <a:rPr lang="tr-TR" dirty="0" smtClean="0"/>
              <a:t> </a:t>
            </a:r>
            <a:r>
              <a:rPr lang="tr-TR" dirty="0" err="1" smtClean="0"/>
              <a:t>outcomes</a:t>
            </a:r>
            <a:r>
              <a:rPr lang="tr-TR" dirty="0" smtClean="0"/>
              <a:t> in </a:t>
            </a:r>
            <a:r>
              <a:rPr lang="tr-TR" dirty="0" err="1" smtClean="0"/>
              <a:t>patients</a:t>
            </a:r>
            <a:r>
              <a:rPr lang="tr-TR" dirty="0" smtClean="0"/>
              <a:t> </a:t>
            </a:r>
            <a:r>
              <a:rPr lang="tr-TR" dirty="0" err="1" smtClean="0"/>
              <a:t>with</a:t>
            </a:r>
            <a:r>
              <a:rPr lang="tr-TR" dirty="0" smtClean="0"/>
              <a:t> </a:t>
            </a:r>
            <a:r>
              <a:rPr lang="tr-TR" dirty="0" err="1" smtClean="0"/>
              <a:t>cancer</a:t>
            </a:r>
            <a:r>
              <a:rPr lang="tr-TR" dirty="0" smtClean="0"/>
              <a:t>: a </a:t>
            </a:r>
            <a:r>
              <a:rPr lang="tr-TR" dirty="0" err="1" smtClean="0"/>
              <a:t>systematic</a:t>
            </a:r>
            <a:r>
              <a:rPr lang="tr-TR" dirty="0" smtClean="0"/>
              <a:t> </a:t>
            </a:r>
            <a:r>
              <a:rPr lang="tr-TR" dirty="0" err="1" smtClean="0"/>
              <a:t>review</a:t>
            </a:r>
            <a:r>
              <a:rPr lang="tr-TR" dirty="0" smtClean="0"/>
              <a:t> </a:t>
            </a:r>
            <a:r>
              <a:rPr lang="tr-TR" dirty="0" err="1" smtClean="0"/>
              <a:t>and</a:t>
            </a:r>
            <a:r>
              <a:rPr lang="tr-TR" dirty="0" smtClean="0"/>
              <a:t> meta-</a:t>
            </a:r>
            <a:r>
              <a:rPr lang="tr-TR" dirty="0" err="1" smtClean="0"/>
              <a:t>analysis</a:t>
            </a:r>
            <a:r>
              <a:rPr lang="tr-TR" dirty="0" smtClean="0"/>
              <a:t>. JAMA Network Open. 2021;4:e213520</a:t>
            </a:r>
          </a:p>
          <a:p>
            <a:pPr marL="514350" indent="-514350">
              <a:buFont typeface="+mj-lt"/>
              <a:buAutoNum type="arabicPeriod"/>
            </a:pPr>
            <a:r>
              <a:rPr lang="tr-TR" dirty="0" err="1" smtClean="0"/>
              <a:t>Protani</a:t>
            </a:r>
            <a:r>
              <a:rPr lang="tr-TR" dirty="0" smtClean="0"/>
              <a:t> M, </a:t>
            </a:r>
            <a:r>
              <a:rPr lang="tr-TR" dirty="0" err="1" smtClean="0"/>
              <a:t>Coory</a:t>
            </a:r>
            <a:r>
              <a:rPr lang="tr-TR" dirty="0" smtClean="0"/>
              <a:t> M, Martin JH. </a:t>
            </a:r>
            <a:r>
              <a:rPr lang="tr-TR" dirty="0" err="1" smtClean="0"/>
              <a:t>Effect</a:t>
            </a:r>
            <a:r>
              <a:rPr lang="tr-TR" dirty="0" smtClean="0"/>
              <a:t> of </a:t>
            </a:r>
            <a:r>
              <a:rPr lang="tr-TR" dirty="0" err="1" smtClean="0"/>
              <a:t>obesity</a:t>
            </a:r>
            <a:r>
              <a:rPr lang="tr-TR" dirty="0" smtClean="0"/>
              <a:t> on </a:t>
            </a:r>
            <a:r>
              <a:rPr lang="tr-TR" dirty="0" err="1" smtClean="0"/>
              <a:t>survival</a:t>
            </a:r>
            <a:r>
              <a:rPr lang="tr-TR" dirty="0" smtClean="0"/>
              <a:t> of </a:t>
            </a:r>
            <a:r>
              <a:rPr lang="tr-TR" dirty="0" err="1" smtClean="0"/>
              <a:t>women</a:t>
            </a:r>
            <a:r>
              <a:rPr lang="tr-TR" dirty="0" smtClean="0"/>
              <a:t> </a:t>
            </a:r>
            <a:r>
              <a:rPr lang="tr-TR" dirty="0" err="1" smtClean="0"/>
              <a:t>with</a:t>
            </a:r>
            <a:r>
              <a:rPr lang="tr-TR" dirty="0" smtClean="0"/>
              <a:t> </a:t>
            </a:r>
            <a:r>
              <a:rPr lang="tr-TR" dirty="0" err="1" smtClean="0"/>
              <a:t>breast</a:t>
            </a:r>
            <a:r>
              <a:rPr lang="tr-TR" dirty="0" smtClean="0"/>
              <a:t> </a:t>
            </a:r>
            <a:r>
              <a:rPr lang="tr-TR" dirty="0" err="1" smtClean="0"/>
              <a:t>cancer</a:t>
            </a:r>
            <a:r>
              <a:rPr lang="tr-TR" dirty="0" smtClean="0"/>
              <a:t>: </a:t>
            </a:r>
            <a:r>
              <a:rPr lang="tr-TR" dirty="0" err="1" smtClean="0"/>
              <a:t>systematic</a:t>
            </a:r>
            <a:r>
              <a:rPr lang="tr-TR" dirty="0" smtClean="0"/>
              <a:t> </a:t>
            </a:r>
            <a:r>
              <a:rPr lang="tr-TR" dirty="0" err="1" smtClean="0"/>
              <a:t>review</a:t>
            </a:r>
            <a:r>
              <a:rPr lang="tr-TR" dirty="0" smtClean="0"/>
              <a:t> </a:t>
            </a:r>
            <a:r>
              <a:rPr lang="tr-TR" dirty="0" err="1" smtClean="0"/>
              <a:t>and</a:t>
            </a:r>
            <a:r>
              <a:rPr lang="tr-TR" dirty="0" smtClean="0"/>
              <a:t> meta-</a:t>
            </a:r>
            <a:r>
              <a:rPr lang="tr-TR" dirty="0" err="1" smtClean="0"/>
              <a:t>analysis</a:t>
            </a:r>
            <a:r>
              <a:rPr lang="tr-TR" dirty="0" smtClean="0"/>
              <a:t>. </a:t>
            </a:r>
            <a:r>
              <a:rPr lang="tr-TR" dirty="0" err="1" smtClean="0"/>
              <a:t>Breast</a:t>
            </a:r>
            <a:r>
              <a:rPr lang="tr-TR" dirty="0" smtClean="0"/>
              <a:t> </a:t>
            </a:r>
            <a:r>
              <a:rPr lang="tr-TR" dirty="0" err="1" smtClean="0"/>
              <a:t>Cancer</a:t>
            </a:r>
            <a:r>
              <a:rPr lang="tr-TR" dirty="0" smtClean="0"/>
              <a:t> </a:t>
            </a:r>
            <a:r>
              <a:rPr lang="tr-TR" dirty="0" err="1" smtClean="0"/>
              <a:t>Res</a:t>
            </a:r>
            <a:r>
              <a:rPr lang="tr-TR" dirty="0" smtClean="0"/>
              <a:t> </a:t>
            </a:r>
            <a:r>
              <a:rPr lang="tr-TR" dirty="0" err="1" smtClean="0"/>
              <a:t>Treat</a:t>
            </a:r>
            <a:r>
              <a:rPr lang="tr-TR" dirty="0" smtClean="0"/>
              <a:t>. 2010;123:627-635</a:t>
            </a:r>
          </a:p>
          <a:p>
            <a:pPr marL="514350" indent="-514350">
              <a:buFont typeface="+mj-lt"/>
              <a:buAutoNum type="arabicPeriod"/>
            </a:pPr>
            <a:r>
              <a:rPr lang="tr-TR" dirty="0" err="1" smtClean="0"/>
              <a:t>Brandhorst</a:t>
            </a:r>
            <a:r>
              <a:rPr lang="tr-TR" dirty="0" smtClean="0"/>
              <a:t> S, </a:t>
            </a:r>
            <a:r>
              <a:rPr lang="tr-TR" dirty="0" err="1" smtClean="0"/>
              <a:t>Choi</a:t>
            </a:r>
            <a:r>
              <a:rPr lang="tr-TR" dirty="0" smtClean="0"/>
              <a:t> IY, </a:t>
            </a:r>
            <a:r>
              <a:rPr lang="tr-TR" dirty="0" err="1" smtClean="0"/>
              <a:t>Wei</a:t>
            </a:r>
            <a:r>
              <a:rPr lang="tr-TR" dirty="0" smtClean="0"/>
              <a:t> M, </a:t>
            </a:r>
            <a:r>
              <a:rPr lang="tr-TR" dirty="0" err="1" smtClean="0"/>
              <a:t>Cheng</a:t>
            </a:r>
            <a:r>
              <a:rPr lang="tr-TR" dirty="0" smtClean="0"/>
              <a:t> CW, </a:t>
            </a:r>
            <a:r>
              <a:rPr lang="tr-TR" dirty="0" err="1" smtClean="0"/>
              <a:t>Sedrakyan</a:t>
            </a:r>
            <a:r>
              <a:rPr lang="tr-TR" dirty="0" smtClean="0"/>
              <a:t> S, </a:t>
            </a:r>
            <a:r>
              <a:rPr lang="tr-TR" dirty="0" err="1" smtClean="0"/>
              <a:t>Navarrete</a:t>
            </a:r>
            <a:r>
              <a:rPr lang="tr-TR" dirty="0" smtClean="0"/>
              <a:t> G, </a:t>
            </a:r>
            <a:r>
              <a:rPr lang="tr-TR" dirty="0" err="1" smtClean="0"/>
              <a:t>Dubeau</a:t>
            </a:r>
            <a:r>
              <a:rPr lang="tr-TR" dirty="0" smtClean="0"/>
              <a:t> L, Yap LP, Park R, </a:t>
            </a:r>
            <a:r>
              <a:rPr lang="tr-TR" dirty="0" err="1" smtClean="0"/>
              <a:t>Vinciguerra</a:t>
            </a:r>
            <a:r>
              <a:rPr lang="tr-TR" dirty="0" smtClean="0"/>
              <a:t> M, </a:t>
            </a:r>
            <a:r>
              <a:rPr lang="tr-TR" dirty="0" err="1" smtClean="0"/>
              <a:t>Di</a:t>
            </a:r>
            <a:r>
              <a:rPr lang="tr-TR" dirty="0" smtClean="0"/>
              <a:t> </a:t>
            </a:r>
            <a:r>
              <a:rPr lang="tr-TR" dirty="0" err="1" smtClean="0"/>
              <a:t>Biase</a:t>
            </a:r>
            <a:r>
              <a:rPr lang="tr-TR" dirty="0" smtClean="0"/>
              <a:t> S, </a:t>
            </a:r>
            <a:r>
              <a:rPr lang="tr-TR" dirty="0" err="1" smtClean="0"/>
              <a:t>Mirzaei</a:t>
            </a:r>
            <a:r>
              <a:rPr lang="tr-TR" dirty="0" smtClean="0"/>
              <a:t> H, </a:t>
            </a:r>
            <a:r>
              <a:rPr lang="tr-TR" dirty="0" err="1" smtClean="0"/>
              <a:t>Mirisola</a:t>
            </a:r>
            <a:r>
              <a:rPr lang="tr-TR" dirty="0" smtClean="0"/>
              <a:t> MG, </a:t>
            </a:r>
            <a:r>
              <a:rPr lang="tr-TR" dirty="0" err="1" smtClean="0"/>
              <a:t>Childress</a:t>
            </a:r>
            <a:r>
              <a:rPr lang="tr-TR" dirty="0" smtClean="0"/>
              <a:t> P, </a:t>
            </a:r>
            <a:r>
              <a:rPr lang="tr-TR" dirty="0" err="1" smtClean="0"/>
              <a:t>Ji</a:t>
            </a:r>
            <a:r>
              <a:rPr lang="tr-TR" dirty="0" smtClean="0"/>
              <a:t> L, </a:t>
            </a:r>
            <a:r>
              <a:rPr lang="tr-TR" dirty="0" err="1" smtClean="0"/>
              <a:t>Groshen</a:t>
            </a:r>
            <a:r>
              <a:rPr lang="tr-TR" dirty="0" smtClean="0"/>
              <a:t> S, </a:t>
            </a:r>
            <a:r>
              <a:rPr lang="tr-TR" dirty="0" err="1" smtClean="0"/>
              <a:t>Penna</a:t>
            </a:r>
            <a:r>
              <a:rPr lang="tr-TR" dirty="0" smtClean="0"/>
              <a:t> F, </a:t>
            </a:r>
            <a:r>
              <a:rPr lang="tr-TR" dirty="0" err="1" smtClean="0"/>
              <a:t>Odetti</a:t>
            </a:r>
            <a:r>
              <a:rPr lang="tr-TR" dirty="0" smtClean="0"/>
              <a:t> P, Perin L, </a:t>
            </a:r>
            <a:r>
              <a:rPr lang="tr-TR" dirty="0" err="1" smtClean="0"/>
              <a:t>Conti</a:t>
            </a:r>
            <a:r>
              <a:rPr lang="tr-TR" dirty="0" smtClean="0"/>
              <a:t> PS, </a:t>
            </a:r>
            <a:r>
              <a:rPr lang="tr-TR" dirty="0" err="1" smtClean="0"/>
              <a:t>Ikeno</a:t>
            </a:r>
            <a:r>
              <a:rPr lang="tr-TR" dirty="0" smtClean="0"/>
              <a:t> Y, Kennedy BK, </a:t>
            </a:r>
            <a:r>
              <a:rPr lang="tr-TR" dirty="0" err="1" smtClean="0"/>
              <a:t>Cohen</a:t>
            </a:r>
            <a:r>
              <a:rPr lang="tr-TR" dirty="0" smtClean="0"/>
              <a:t> P, Morgan TE, </a:t>
            </a:r>
            <a:r>
              <a:rPr lang="tr-TR" dirty="0" err="1" smtClean="0"/>
              <a:t>Dorff</a:t>
            </a:r>
            <a:r>
              <a:rPr lang="tr-TR" dirty="0" smtClean="0"/>
              <a:t> TB, </a:t>
            </a:r>
            <a:r>
              <a:rPr lang="tr-TR" dirty="0" err="1" smtClean="0"/>
              <a:t>Longo</a:t>
            </a:r>
            <a:r>
              <a:rPr lang="tr-TR" dirty="0" smtClean="0"/>
              <a:t> VD. A </a:t>
            </a:r>
            <a:r>
              <a:rPr lang="tr-TR" dirty="0" err="1" smtClean="0"/>
              <a:t>periodic</a:t>
            </a:r>
            <a:r>
              <a:rPr lang="tr-TR" dirty="0" smtClean="0"/>
              <a:t> </a:t>
            </a:r>
            <a:r>
              <a:rPr lang="tr-TR" dirty="0" err="1" smtClean="0"/>
              <a:t>diet</a:t>
            </a:r>
            <a:r>
              <a:rPr lang="tr-TR" dirty="0" smtClean="0"/>
              <a:t> </a:t>
            </a:r>
            <a:r>
              <a:rPr lang="tr-TR" dirty="0" err="1" smtClean="0"/>
              <a:t>that</a:t>
            </a:r>
            <a:r>
              <a:rPr lang="tr-TR" dirty="0" smtClean="0"/>
              <a:t> </a:t>
            </a:r>
            <a:r>
              <a:rPr lang="tr-TR" dirty="0" err="1" smtClean="0"/>
              <a:t>mimics</a:t>
            </a:r>
            <a:r>
              <a:rPr lang="tr-TR" dirty="0" smtClean="0"/>
              <a:t> fasting </a:t>
            </a:r>
            <a:r>
              <a:rPr lang="tr-TR" dirty="0" err="1" smtClean="0"/>
              <a:t>promotes</a:t>
            </a:r>
            <a:r>
              <a:rPr lang="tr-TR" dirty="0" smtClean="0"/>
              <a:t> </a:t>
            </a:r>
            <a:r>
              <a:rPr lang="tr-TR" dirty="0" err="1" smtClean="0"/>
              <a:t>multi-system</a:t>
            </a:r>
            <a:r>
              <a:rPr lang="tr-TR" dirty="0" smtClean="0"/>
              <a:t> </a:t>
            </a:r>
            <a:r>
              <a:rPr lang="tr-TR" dirty="0" err="1" smtClean="0"/>
              <a:t>regeneration</a:t>
            </a:r>
            <a:r>
              <a:rPr lang="tr-TR" dirty="0" smtClean="0"/>
              <a:t>, </a:t>
            </a:r>
            <a:r>
              <a:rPr lang="tr-TR" dirty="0" err="1" smtClean="0"/>
              <a:t>enhanced</a:t>
            </a:r>
            <a:r>
              <a:rPr lang="tr-TR" dirty="0" smtClean="0"/>
              <a:t> </a:t>
            </a:r>
            <a:r>
              <a:rPr lang="tr-TR" dirty="0" err="1" smtClean="0"/>
              <a:t>cognitive</a:t>
            </a:r>
            <a:r>
              <a:rPr lang="tr-TR" dirty="0" smtClean="0"/>
              <a:t> </a:t>
            </a:r>
            <a:r>
              <a:rPr lang="tr-TR" dirty="0" err="1" smtClean="0"/>
              <a:t>performance</a:t>
            </a:r>
            <a:r>
              <a:rPr lang="tr-TR" dirty="0" smtClean="0"/>
              <a:t>, </a:t>
            </a:r>
            <a:r>
              <a:rPr lang="tr-TR" dirty="0" err="1" smtClean="0"/>
              <a:t>and</a:t>
            </a:r>
            <a:r>
              <a:rPr lang="tr-TR" dirty="0" smtClean="0"/>
              <a:t> </a:t>
            </a:r>
            <a:r>
              <a:rPr lang="tr-TR" dirty="0" err="1" smtClean="0"/>
              <a:t>healthspan</a:t>
            </a:r>
            <a:r>
              <a:rPr lang="tr-TR" dirty="0" smtClean="0"/>
              <a:t>. </a:t>
            </a:r>
            <a:r>
              <a:rPr lang="tr-TR" i="1" dirty="0" smtClean="0">
                <a:effectLst/>
              </a:rPr>
              <a:t>Cell </a:t>
            </a:r>
            <a:r>
              <a:rPr lang="tr-TR" i="1" dirty="0" err="1" smtClean="0">
                <a:effectLst/>
              </a:rPr>
              <a:t>Metab</a:t>
            </a:r>
            <a:r>
              <a:rPr lang="tr-TR" i="1" dirty="0" smtClean="0">
                <a:effectLst/>
              </a:rPr>
              <a:t>. </a:t>
            </a:r>
            <a:r>
              <a:rPr lang="tr-TR" dirty="0" smtClean="0">
                <a:effectLst/>
              </a:rPr>
              <a:t>2015;</a:t>
            </a:r>
            <a:r>
              <a:rPr lang="tr-TR" dirty="0" smtClean="0"/>
              <a:t>22:86–99</a:t>
            </a:r>
          </a:p>
          <a:p>
            <a:pPr marL="514350" indent="-514350">
              <a:buFont typeface="+mj-lt"/>
              <a:buAutoNum type="arabicPeriod"/>
            </a:pPr>
            <a:r>
              <a:rPr lang="tr-TR" dirty="0" err="1" smtClean="0"/>
              <a:t>Hursting</a:t>
            </a:r>
            <a:r>
              <a:rPr lang="tr-TR" dirty="0" smtClean="0"/>
              <a:t> SD, </a:t>
            </a:r>
            <a:r>
              <a:rPr lang="tr-TR" dirty="0" err="1" smtClean="0"/>
              <a:t>DiGiovanni</a:t>
            </a:r>
            <a:r>
              <a:rPr lang="tr-TR" dirty="0" smtClean="0"/>
              <a:t> J, </a:t>
            </a:r>
            <a:r>
              <a:rPr lang="tr-TR" dirty="0" err="1" smtClean="0"/>
              <a:t>Dannenberg</a:t>
            </a:r>
            <a:r>
              <a:rPr lang="tr-TR" dirty="0" smtClean="0"/>
              <a:t> AJ, </a:t>
            </a:r>
            <a:r>
              <a:rPr lang="tr-TR" dirty="0" err="1" smtClean="0"/>
              <a:t>Azrad</a:t>
            </a:r>
            <a:r>
              <a:rPr lang="tr-TR" dirty="0" smtClean="0"/>
              <a:t> M, </a:t>
            </a:r>
            <a:r>
              <a:rPr lang="tr-TR" dirty="0" err="1" smtClean="0"/>
              <a:t>Leroith</a:t>
            </a:r>
            <a:r>
              <a:rPr lang="tr-TR" dirty="0" smtClean="0"/>
              <a:t> D, </a:t>
            </a:r>
            <a:r>
              <a:rPr lang="tr-TR" dirty="0" err="1" smtClean="0"/>
              <a:t>Demark-Wahnefried</a:t>
            </a:r>
            <a:r>
              <a:rPr lang="tr-TR" dirty="0" smtClean="0"/>
              <a:t> W, et al. </a:t>
            </a:r>
            <a:r>
              <a:rPr lang="tr-TR" dirty="0" err="1" smtClean="0"/>
              <a:t>Obesity</a:t>
            </a:r>
            <a:r>
              <a:rPr lang="tr-TR" dirty="0" smtClean="0"/>
              <a:t>, </a:t>
            </a:r>
            <a:r>
              <a:rPr lang="tr-TR" dirty="0" err="1" smtClean="0"/>
              <a:t>energy</a:t>
            </a:r>
            <a:r>
              <a:rPr lang="tr-TR" dirty="0" smtClean="0"/>
              <a:t> </a:t>
            </a:r>
            <a:r>
              <a:rPr lang="tr-TR" dirty="0" err="1" smtClean="0"/>
              <a:t>balance</a:t>
            </a:r>
            <a:r>
              <a:rPr lang="tr-TR" dirty="0" smtClean="0"/>
              <a:t>: </a:t>
            </a:r>
            <a:r>
              <a:rPr lang="tr-TR" dirty="0" err="1" smtClean="0"/>
              <a:t>and</a:t>
            </a:r>
            <a:r>
              <a:rPr lang="tr-TR" dirty="0" smtClean="0"/>
              <a:t> </a:t>
            </a:r>
            <a:r>
              <a:rPr lang="tr-TR" dirty="0" err="1" smtClean="0"/>
              <a:t>cancer</a:t>
            </a:r>
            <a:r>
              <a:rPr lang="tr-TR" dirty="0" smtClean="0"/>
              <a:t>: </a:t>
            </a:r>
            <a:r>
              <a:rPr lang="tr-TR" dirty="0" err="1" smtClean="0"/>
              <a:t>new</a:t>
            </a:r>
            <a:r>
              <a:rPr lang="tr-TR" dirty="0" smtClean="0"/>
              <a:t> </a:t>
            </a:r>
            <a:r>
              <a:rPr lang="tr-TR" dirty="0" err="1" smtClean="0"/>
              <a:t>opportunities</a:t>
            </a:r>
            <a:r>
              <a:rPr lang="tr-TR" dirty="0" smtClean="0"/>
              <a:t> </a:t>
            </a:r>
            <a:r>
              <a:rPr lang="tr-TR" dirty="0" err="1" smtClean="0"/>
              <a:t>for</a:t>
            </a:r>
            <a:r>
              <a:rPr lang="tr-TR" dirty="0" smtClean="0"/>
              <a:t> </a:t>
            </a:r>
            <a:r>
              <a:rPr lang="tr-TR" dirty="0" err="1" smtClean="0"/>
              <a:t>prevention</a:t>
            </a:r>
            <a:r>
              <a:rPr lang="tr-TR" dirty="0" smtClean="0"/>
              <a:t>. </a:t>
            </a:r>
            <a:r>
              <a:rPr lang="tr-TR" i="1" dirty="0" err="1" smtClean="0">
                <a:effectLst/>
              </a:rPr>
              <a:t>Cancer</a:t>
            </a:r>
            <a:r>
              <a:rPr lang="tr-TR" i="1" dirty="0" smtClean="0">
                <a:effectLst/>
              </a:rPr>
              <a:t> </a:t>
            </a:r>
            <a:r>
              <a:rPr lang="tr-TR" i="1" dirty="0" err="1" smtClean="0">
                <a:effectLst/>
              </a:rPr>
              <a:t>Prev</a:t>
            </a:r>
            <a:r>
              <a:rPr lang="tr-TR" i="1" dirty="0" smtClean="0">
                <a:effectLst/>
              </a:rPr>
              <a:t>. </a:t>
            </a:r>
            <a:r>
              <a:rPr lang="tr-TR" i="1" dirty="0" err="1" smtClean="0">
                <a:effectLst/>
              </a:rPr>
              <a:t>Res</a:t>
            </a:r>
            <a:r>
              <a:rPr lang="tr-TR" i="1" dirty="0" smtClean="0">
                <a:effectLst/>
              </a:rPr>
              <a:t>. (</a:t>
            </a:r>
            <a:r>
              <a:rPr lang="tr-TR" i="1" dirty="0" err="1" smtClean="0">
                <a:effectLst/>
              </a:rPr>
              <a:t>Phila</a:t>
            </a:r>
            <a:r>
              <a:rPr lang="tr-TR" i="1" dirty="0" smtClean="0">
                <a:effectLst/>
              </a:rPr>
              <a:t>) </a:t>
            </a:r>
            <a:r>
              <a:rPr lang="tr-TR" dirty="0" smtClean="0">
                <a:effectLst/>
              </a:rPr>
              <a:t>2012;</a:t>
            </a:r>
            <a:r>
              <a:rPr lang="tr-TR" dirty="0" smtClean="0"/>
              <a:t>5:1260–1272</a:t>
            </a:r>
          </a:p>
          <a:p>
            <a:pPr marL="514350" indent="-514350">
              <a:buFont typeface="+mj-lt"/>
              <a:buAutoNum type="arabicPeriod"/>
            </a:pPr>
            <a:r>
              <a:rPr lang="tr-TR" dirty="0" err="1" smtClean="0"/>
              <a:t>Dardano</a:t>
            </a:r>
            <a:r>
              <a:rPr lang="tr-TR" dirty="0" smtClean="0"/>
              <a:t> A., </a:t>
            </a:r>
            <a:r>
              <a:rPr lang="tr-TR" dirty="0" err="1" smtClean="0"/>
              <a:t>Penno</a:t>
            </a:r>
            <a:r>
              <a:rPr lang="tr-TR" dirty="0" smtClean="0"/>
              <a:t> G., Del </a:t>
            </a:r>
            <a:r>
              <a:rPr lang="tr-TR" dirty="0" err="1" smtClean="0"/>
              <a:t>Prato</a:t>
            </a:r>
            <a:r>
              <a:rPr lang="tr-TR" dirty="0" smtClean="0"/>
              <a:t> S., </a:t>
            </a:r>
            <a:r>
              <a:rPr lang="tr-TR" dirty="0" err="1" smtClean="0"/>
              <a:t>Miccoli</a:t>
            </a:r>
            <a:r>
              <a:rPr lang="tr-TR" dirty="0" smtClean="0"/>
              <a:t> R. Optimal </a:t>
            </a:r>
            <a:r>
              <a:rPr lang="tr-TR" dirty="0" err="1" smtClean="0"/>
              <a:t>therapy</a:t>
            </a:r>
            <a:r>
              <a:rPr lang="tr-TR" dirty="0" smtClean="0"/>
              <a:t> of </a:t>
            </a:r>
            <a:r>
              <a:rPr lang="tr-TR" dirty="0" err="1" smtClean="0"/>
              <a:t>type</a:t>
            </a:r>
            <a:r>
              <a:rPr lang="tr-TR" dirty="0" smtClean="0"/>
              <a:t> 2 </a:t>
            </a:r>
            <a:r>
              <a:rPr lang="tr-TR" dirty="0" err="1" smtClean="0"/>
              <a:t>diabetes</a:t>
            </a:r>
            <a:r>
              <a:rPr lang="tr-TR" dirty="0" smtClean="0"/>
              <a:t>: A </a:t>
            </a:r>
            <a:r>
              <a:rPr lang="tr-TR" dirty="0" err="1" smtClean="0"/>
              <a:t>controversial</a:t>
            </a:r>
            <a:r>
              <a:rPr lang="tr-TR" dirty="0" smtClean="0"/>
              <a:t> </a:t>
            </a:r>
            <a:r>
              <a:rPr lang="tr-TR" dirty="0" err="1" smtClean="0"/>
              <a:t>challenge</a:t>
            </a:r>
            <a:r>
              <a:rPr lang="tr-TR" dirty="0" smtClean="0"/>
              <a:t>. </a:t>
            </a:r>
            <a:r>
              <a:rPr lang="tr-TR" i="1" dirty="0" err="1" smtClean="0"/>
              <a:t>Aging</a:t>
            </a:r>
            <a:r>
              <a:rPr lang="tr-TR" i="1" dirty="0" smtClean="0"/>
              <a:t> (</a:t>
            </a:r>
            <a:r>
              <a:rPr lang="tr-TR" i="1" dirty="0" err="1" smtClean="0"/>
              <a:t>Albany</a:t>
            </a:r>
            <a:r>
              <a:rPr lang="tr-TR" i="1" dirty="0" smtClean="0"/>
              <a:t> NY) </a:t>
            </a:r>
            <a:r>
              <a:rPr lang="tr-TR" dirty="0" smtClean="0"/>
              <a:t>2014;6:187–206. </a:t>
            </a:r>
            <a:r>
              <a:rPr lang="tr-TR" dirty="0" err="1" smtClean="0"/>
              <a:t>doi</a:t>
            </a:r>
            <a:r>
              <a:rPr lang="tr-TR" dirty="0" smtClean="0"/>
              <a:t>: 10.18632/aging.100646</a:t>
            </a:r>
          </a:p>
          <a:p>
            <a:pPr marL="514350" indent="-514350">
              <a:buFont typeface="+mj-lt"/>
              <a:buAutoNum type="arabicPeriod"/>
            </a:pPr>
            <a:r>
              <a:rPr lang="tr-TR" dirty="0" err="1" smtClean="0"/>
              <a:t>Corley</a:t>
            </a:r>
            <a:r>
              <a:rPr lang="tr-TR" dirty="0" smtClean="0"/>
              <a:t>, B.T.; </a:t>
            </a:r>
            <a:r>
              <a:rPr lang="tr-TR" dirty="0" err="1" smtClean="0"/>
              <a:t>Carroll</a:t>
            </a:r>
            <a:r>
              <a:rPr lang="tr-TR" dirty="0" smtClean="0"/>
              <a:t>, R.W.; </a:t>
            </a:r>
            <a:r>
              <a:rPr lang="tr-TR" dirty="0" err="1" smtClean="0"/>
              <a:t>Hall</a:t>
            </a:r>
            <a:r>
              <a:rPr lang="tr-TR" dirty="0" smtClean="0"/>
              <a:t>, R.M.; </a:t>
            </a:r>
            <a:r>
              <a:rPr lang="tr-TR" dirty="0" err="1" smtClean="0"/>
              <a:t>Weatherall</a:t>
            </a:r>
            <a:r>
              <a:rPr lang="tr-TR" dirty="0" smtClean="0"/>
              <a:t>, M.; </a:t>
            </a:r>
            <a:r>
              <a:rPr lang="tr-TR" dirty="0" err="1" smtClean="0"/>
              <a:t>Parry-Strong</a:t>
            </a:r>
            <a:r>
              <a:rPr lang="tr-TR" dirty="0" smtClean="0"/>
              <a:t>, A.; </a:t>
            </a:r>
            <a:r>
              <a:rPr lang="tr-TR" dirty="0" err="1" smtClean="0"/>
              <a:t>Krebs</a:t>
            </a:r>
            <a:r>
              <a:rPr lang="tr-TR" dirty="0" smtClean="0"/>
              <a:t>, J.D. </a:t>
            </a:r>
            <a:r>
              <a:rPr lang="tr-TR" dirty="0" err="1" smtClean="0"/>
              <a:t>Intermittent</a:t>
            </a:r>
            <a:r>
              <a:rPr lang="tr-TR" dirty="0" smtClean="0"/>
              <a:t> fasting in </a:t>
            </a:r>
            <a:r>
              <a:rPr lang="tr-TR" dirty="0" err="1" smtClean="0"/>
              <a:t>Type</a:t>
            </a:r>
            <a:r>
              <a:rPr lang="tr-TR" dirty="0" smtClean="0"/>
              <a:t> 2 </a:t>
            </a:r>
            <a:r>
              <a:rPr lang="tr-TR" dirty="0" err="1" smtClean="0"/>
              <a:t>diabetes</a:t>
            </a:r>
            <a:r>
              <a:rPr lang="tr-TR" dirty="0" smtClean="0"/>
              <a:t> </a:t>
            </a:r>
            <a:r>
              <a:rPr lang="tr-TR" dirty="0" err="1" smtClean="0"/>
              <a:t>mellitus</a:t>
            </a:r>
            <a:r>
              <a:rPr lang="tr-TR" dirty="0" smtClean="0"/>
              <a:t> </a:t>
            </a:r>
            <a:r>
              <a:rPr lang="tr-TR" dirty="0" err="1" smtClean="0"/>
              <a:t>and</a:t>
            </a:r>
            <a:r>
              <a:rPr lang="tr-TR" dirty="0" smtClean="0"/>
              <a:t> </a:t>
            </a:r>
            <a:r>
              <a:rPr lang="tr-TR" dirty="0" err="1" smtClean="0"/>
              <a:t>the</a:t>
            </a:r>
            <a:r>
              <a:rPr lang="tr-TR" dirty="0" smtClean="0"/>
              <a:t> risk of </a:t>
            </a:r>
            <a:r>
              <a:rPr lang="tr-TR" dirty="0" err="1" smtClean="0"/>
              <a:t>hypoglycaemia</a:t>
            </a:r>
            <a:r>
              <a:rPr lang="tr-TR" dirty="0" smtClean="0"/>
              <a:t>: A </a:t>
            </a:r>
            <a:r>
              <a:rPr lang="tr-TR" dirty="0" err="1" smtClean="0"/>
              <a:t>randomized</a:t>
            </a:r>
            <a:r>
              <a:rPr lang="tr-TR" dirty="0" smtClean="0"/>
              <a:t> </a:t>
            </a:r>
            <a:r>
              <a:rPr lang="tr-TR" dirty="0" err="1" smtClean="0"/>
              <a:t>controlled</a:t>
            </a:r>
            <a:r>
              <a:rPr lang="tr-TR" dirty="0" smtClean="0"/>
              <a:t> </a:t>
            </a:r>
            <a:r>
              <a:rPr lang="tr-TR" dirty="0" err="1" smtClean="0"/>
              <a:t>trial</a:t>
            </a:r>
            <a:r>
              <a:rPr lang="tr-TR" dirty="0" smtClean="0"/>
              <a:t>. </a:t>
            </a:r>
            <a:r>
              <a:rPr lang="tr-TR" dirty="0" err="1" smtClean="0"/>
              <a:t>Diabet</a:t>
            </a:r>
            <a:r>
              <a:rPr lang="tr-TR" dirty="0" smtClean="0"/>
              <a:t>. </a:t>
            </a:r>
            <a:r>
              <a:rPr lang="tr-TR" dirty="0" err="1" smtClean="0"/>
              <a:t>Med</a:t>
            </a:r>
            <a:r>
              <a:rPr lang="tr-TR" dirty="0" smtClean="0"/>
              <a:t>. 2018, 35, 588–594</a:t>
            </a:r>
          </a:p>
          <a:p>
            <a:pPr marL="514350" indent="-514350">
              <a:buFont typeface="+mj-lt"/>
              <a:buAutoNum type="arabicPeriod"/>
            </a:pPr>
            <a:r>
              <a:rPr lang="tr-TR" dirty="0" smtClean="0"/>
              <a:t>Carter, S.; </a:t>
            </a:r>
            <a:r>
              <a:rPr lang="tr-TR" dirty="0" err="1" smtClean="0"/>
              <a:t>Clifton</a:t>
            </a:r>
            <a:r>
              <a:rPr lang="tr-TR" dirty="0" smtClean="0"/>
              <a:t>, P.M.; </a:t>
            </a:r>
            <a:r>
              <a:rPr lang="tr-TR" dirty="0" err="1" smtClean="0"/>
              <a:t>Keogh</a:t>
            </a:r>
            <a:r>
              <a:rPr lang="tr-TR" dirty="0" smtClean="0"/>
              <a:t>, J.B. </a:t>
            </a:r>
            <a:r>
              <a:rPr lang="tr-TR" dirty="0" err="1" smtClean="0"/>
              <a:t>Effect</a:t>
            </a:r>
            <a:r>
              <a:rPr lang="tr-TR" dirty="0" smtClean="0"/>
              <a:t> of </a:t>
            </a:r>
            <a:r>
              <a:rPr lang="tr-TR" dirty="0" err="1" smtClean="0"/>
              <a:t>intermittent</a:t>
            </a:r>
            <a:r>
              <a:rPr lang="tr-TR" dirty="0" smtClean="0"/>
              <a:t> </a:t>
            </a:r>
            <a:r>
              <a:rPr lang="tr-TR" dirty="0" err="1" smtClean="0"/>
              <a:t>compared</a:t>
            </a:r>
            <a:r>
              <a:rPr lang="tr-TR" dirty="0" smtClean="0"/>
              <a:t> </a:t>
            </a:r>
            <a:r>
              <a:rPr lang="tr-TR" dirty="0" err="1" smtClean="0"/>
              <a:t>with</a:t>
            </a:r>
            <a:r>
              <a:rPr lang="tr-TR" dirty="0" smtClean="0"/>
              <a:t> </a:t>
            </a:r>
            <a:r>
              <a:rPr lang="tr-TR" dirty="0" err="1" smtClean="0"/>
              <a:t>continuous</a:t>
            </a:r>
            <a:r>
              <a:rPr lang="tr-TR" dirty="0" smtClean="0"/>
              <a:t> </a:t>
            </a:r>
            <a:r>
              <a:rPr lang="tr-TR" dirty="0" err="1" smtClean="0"/>
              <a:t>energy</a:t>
            </a:r>
            <a:r>
              <a:rPr lang="tr-TR" dirty="0" smtClean="0"/>
              <a:t> </a:t>
            </a:r>
            <a:r>
              <a:rPr lang="tr-TR" dirty="0" err="1" smtClean="0"/>
              <a:t>restricted</a:t>
            </a:r>
            <a:r>
              <a:rPr lang="tr-TR" dirty="0" smtClean="0"/>
              <a:t> </a:t>
            </a:r>
            <a:r>
              <a:rPr lang="tr-TR" dirty="0" err="1" smtClean="0"/>
              <a:t>diet</a:t>
            </a:r>
            <a:r>
              <a:rPr lang="tr-TR" dirty="0" smtClean="0"/>
              <a:t> on </a:t>
            </a:r>
            <a:r>
              <a:rPr lang="tr-TR" dirty="0" err="1" smtClean="0"/>
              <a:t>glycemic</a:t>
            </a:r>
            <a:r>
              <a:rPr lang="tr-TR" dirty="0" smtClean="0"/>
              <a:t> </a:t>
            </a:r>
            <a:r>
              <a:rPr lang="tr-TR" dirty="0" err="1" smtClean="0"/>
              <a:t>control</a:t>
            </a:r>
            <a:r>
              <a:rPr lang="tr-TR" dirty="0" smtClean="0"/>
              <a:t> in </a:t>
            </a:r>
            <a:r>
              <a:rPr lang="tr-TR" dirty="0" err="1" smtClean="0"/>
              <a:t>patients</a:t>
            </a:r>
            <a:r>
              <a:rPr lang="tr-TR" dirty="0" smtClean="0"/>
              <a:t> </a:t>
            </a:r>
            <a:r>
              <a:rPr lang="tr-TR" dirty="0" err="1" smtClean="0"/>
              <a:t>with</a:t>
            </a:r>
            <a:r>
              <a:rPr lang="tr-TR" dirty="0" smtClean="0"/>
              <a:t> </a:t>
            </a:r>
            <a:r>
              <a:rPr lang="tr-TR" dirty="0" err="1" smtClean="0"/>
              <a:t>type</a:t>
            </a:r>
            <a:r>
              <a:rPr lang="tr-TR" dirty="0" smtClean="0"/>
              <a:t> 2 </a:t>
            </a:r>
            <a:r>
              <a:rPr lang="tr-TR" dirty="0" err="1" smtClean="0"/>
              <a:t>diabetes</a:t>
            </a:r>
            <a:r>
              <a:rPr lang="tr-TR" dirty="0" smtClean="0"/>
              <a:t>. JAMA </a:t>
            </a:r>
            <a:r>
              <a:rPr lang="tr-TR" dirty="0" err="1" smtClean="0"/>
              <a:t>Netw</a:t>
            </a:r>
            <a:r>
              <a:rPr lang="tr-TR" dirty="0" smtClean="0"/>
              <a:t>. Open 2018, 1, e180756</a:t>
            </a:r>
          </a:p>
          <a:p>
            <a:pPr marL="514350" indent="-514350">
              <a:buFont typeface="+mj-lt"/>
              <a:buAutoNum type="arabicPeriod"/>
            </a:pPr>
            <a:r>
              <a:rPr lang="tr-TR" dirty="0" err="1" smtClean="0"/>
              <a:t>Razzak</a:t>
            </a:r>
            <a:r>
              <a:rPr lang="tr-TR" dirty="0" smtClean="0"/>
              <a:t> RL, Abu-</a:t>
            </a:r>
            <a:r>
              <a:rPr lang="tr-TR" dirty="0" err="1" smtClean="0"/>
              <a:t>Hozaifa</a:t>
            </a:r>
            <a:r>
              <a:rPr lang="tr-TR" dirty="0" smtClean="0"/>
              <a:t> BM, </a:t>
            </a:r>
            <a:r>
              <a:rPr lang="tr-TR" dirty="0" err="1" smtClean="0"/>
              <a:t>Bamosa</a:t>
            </a:r>
            <a:r>
              <a:rPr lang="tr-TR" dirty="0" smtClean="0"/>
              <a:t> AO, Ali NM. </a:t>
            </a:r>
            <a:r>
              <a:rPr lang="tr-TR" dirty="0" err="1" smtClean="0"/>
              <a:t>Assessment</a:t>
            </a:r>
            <a:r>
              <a:rPr lang="tr-TR" dirty="0" smtClean="0"/>
              <a:t> of </a:t>
            </a:r>
            <a:r>
              <a:rPr lang="tr-TR" dirty="0" err="1" smtClean="0"/>
              <a:t>enhanced</a:t>
            </a:r>
            <a:r>
              <a:rPr lang="tr-TR" dirty="0" smtClean="0"/>
              <a:t> </a:t>
            </a:r>
            <a:r>
              <a:rPr lang="tr-TR" dirty="0" err="1" smtClean="0"/>
              <a:t>endothelium-dependent</a:t>
            </a:r>
            <a:r>
              <a:rPr lang="tr-TR" dirty="0" smtClean="0"/>
              <a:t> </a:t>
            </a:r>
            <a:r>
              <a:rPr lang="tr-TR" dirty="0" err="1" smtClean="0"/>
              <a:t>vasodilation</a:t>
            </a:r>
            <a:r>
              <a:rPr lang="tr-TR" dirty="0" smtClean="0"/>
              <a:t> </a:t>
            </a:r>
            <a:r>
              <a:rPr lang="tr-TR" dirty="0" err="1" smtClean="0"/>
              <a:t>by</a:t>
            </a:r>
            <a:r>
              <a:rPr lang="tr-TR" dirty="0" smtClean="0"/>
              <a:t> </a:t>
            </a:r>
            <a:r>
              <a:rPr lang="tr-TR" dirty="0" err="1" smtClean="0"/>
              <a:t>intermittent</a:t>
            </a:r>
            <a:r>
              <a:rPr lang="tr-TR" dirty="0" smtClean="0"/>
              <a:t> fasting in </a:t>
            </a:r>
            <a:r>
              <a:rPr lang="tr-TR" dirty="0" err="1" smtClean="0"/>
              <a:t>Wistar</a:t>
            </a:r>
            <a:r>
              <a:rPr lang="tr-TR" dirty="0" smtClean="0"/>
              <a:t> albino </a:t>
            </a:r>
            <a:r>
              <a:rPr lang="tr-TR" dirty="0" err="1" smtClean="0"/>
              <a:t>rats</a:t>
            </a:r>
            <a:r>
              <a:rPr lang="tr-TR" dirty="0" smtClean="0"/>
              <a:t>. </a:t>
            </a:r>
            <a:r>
              <a:rPr lang="tr-TR" i="1" dirty="0" err="1" smtClean="0">
                <a:effectLst/>
              </a:rPr>
              <a:t>Indian</a:t>
            </a:r>
            <a:r>
              <a:rPr lang="tr-TR" i="1" dirty="0" smtClean="0">
                <a:effectLst/>
              </a:rPr>
              <a:t> J. </a:t>
            </a:r>
            <a:r>
              <a:rPr lang="tr-TR" i="1" dirty="0" err="1" smtClean="0">
                <a:effectLst/>
              </a:rPr>
              <a:t>Physiol</a:t>
            </a:r>
            <a:r>
              <a:rPr lang="tr-TR" i="1" dirty="0" smtClean="0">
                <a:effectLst/>
              </a:rPr>
              <a:t>. </a:t>
            </a:r>
            <a:r>
              <a:rPr lang="tr-TR" i="1" dirty="0" err="1" smtClean="0">
                <a:effectLst/>
              </a:rPr>
              <a:t>Pharmacol</a:t>
            </a:r>
            <a:r>
              <a:rPr lang="tr-TR" i="1" dirty="0" smtClean="0">
                <a:effectLst/>
              </a:rPr>
              <a:t>. </a:t>
            </a:r>
            <a:r>
              <a:rPr lang="tr-TR" dirty="0" smtClean="0">
                <a:effectLst/>
              </a:rPr>
              <a:t>2011;55:336–342</a:t>
            </a:r>
            <a:endParaRPr lang="tr-TR" dirty="0" smtClean="0"/>
          </a:p>
          <a:p>
            <a:pPr marL="514350" indent="-514350">
              <a:buFont typeface="+mj-lt"/>
              <a:buAutoNum type="arabicPeriod"/>
            </a:pPr>
            <a:r>
              <a:rPr lang="tr-TR" dirty="0" smtClean="0"/>
              <a:t>Bruce-Keller AJ, </a:t>
            </a:r>
            <a:r>
              <a:rPr lang="tr-TR" dirty="0" err="1" smtClean="0"/>
              <a:t>Umberger</a:t>
            </a:r>
            <a:r>
              <a:rPr lang="tr-TR" dirty="0" smtClean="0"/>
              <a:t> G, </a:t>
            </a:r>
            <a:r>
              <a:rPr lang="tr-TR" dirty="0" err="1" smtClean="0"/>
              <a:t>McFall</a:t>
            </a:r>
            <a:r>
              <a:rPr lang="tr-TR" dirty="0" smtClean="0"/>
              <a:t> R, </a:t>
            </a:r>
            <a:r>
              <a:rPr lang="tr-TR" dirty="0" err="1" smtClean="0"/>
              <a:t>Mattson</a:t>
            </a:r>
            <a:r>
              <a:rPr lang="tr-TR" dirty="0" smtClean="0"/>
              <a:t> MP. </a:t>
            </a:r>
            <a:r>
              <a:rPr lang="tr-TR" dirty="0" err="1" smtClean="0"/>
              <a:t>Food</a:t>
            </a:r>
            <a:r>
              <a:rPr lang="tr-TR" dirty="0" smtClean="0"/>
              <a:t> </a:t>
            </a:r>
            <a:r>
              <a:rPr lang="tr-TR" dirty="0" err="1" smtClean="0"/>
              <a:t>restriction</a:t>
            </a:r>
            <a:r>
              <a:rPr lang="tr-TR" dirty="0" smtClean="0"/>
              <a:t> </a:t>
            </a:r>
            <a:r>
              <a:rPr lang="tr-TR" dirty="0" err="1" smtClean="0"/>
              <a:t>reduces</a:t>
            </a:r>
            <a:r>
              <a:rPr lang="tr-TR" dirty="0" smtClean="0"/>
              <a:t> </a:t>
            </a:r>
            <a:r>
              <a:rPr lang="tr-TR" dirty="0" err="1" smtClean="0"/>
              <a:t>brain</a:t>
            </a:r>
            <a:r>
              <a:rPr lang="tr-TR" dirty="0" smtClean="0"/>
              <a:t> </a:t>
            </a:r>
            <a:r>
              <a:rPr lang="tr-TR" dirty="0" err="1" smtClean="0"/>
              <a:t>damage</a:t>
            </a:r>
            <a:r>
              <a:rPr lang="tr-TR" dirty="0" smtClean="0"/>
              <a:t> </a:t>
            </a:r>
            <a:r>
              <a:rPr lang="tr-TR" dirty="0" err="1" smtClean="0"/>
              <a:t>and</a:t>
            </a:r>
            <a:r>
              <a:rPr lang="tr-TR" dirty="0" smtClean="0"/>
              <a:t> </a:t>
            </a:r>
            <a:r>
              <a:rPr lang="tr-TR" dirty="0" err="1" smtClean="0"/>
              <a:t>improves</a:t>
            </a:r>
            <a:r>
              <a:rPr lang="tr-TR" dirty="0" smtClean="0"/>
              <a:t> </a:t>
            </a:r>
            <a:r>
              <a:rPr lang="tr-TR" dirty="0" err="1" smtClean="0"/>
              <a:t>behavioral</a:t>
            </a:r>
            <a:r>
              <a:rPr lang="tr-TR" dirty="0" smtClean="0"/>
              <a:t> </a:t>
            </a:r>
            <a:r>
              <a:rPr lang="tr-TR" dirty="0" err="1" smtClean="0"/>
              <a:t>outcome</a:t>
            </a:r>
            <a:r>
              <a:rPr lang="tr-TR" dirty="0" smtClean="0"/>
              <a:t> </a:t>
            </a:r>
            <a:r>
              <a:rPr lang="tr-TR" dirty="0" err="1" smtClean="0"/>
              <a:t>following</a:t>
            </a:r>
            <a:r>
              <a:rPr lang="tr-TR" dirty="0" smtClean="0"/>
              <a:t> </a:t>
            </a:r>
            <a:r>
              <a:rPr lang="tr-TR" dirty="0" err="1" smtClean="0"/>
              <a:t>excitotoxic</a:t>
            </a:r>
            <a:r>
              <a:rPr lang="tr-TR" dirty="0" smtClean="0"/>
              <a:t> </a:t>
            </a:r>
            <a:r>
              <a:rPr lang="tr-TR" dirty="0" err="1" smtClean="0"/>
              <a:t>and</a:t>
            </a:r>
            <a:r>
              <a:rPr lang="tr-TR" dirty="0" smtClean="0"/>
              <a:t> </a:t>
            </a:r>
            <a:r>
              <a:rPr lang="tr-TR" dirty="0" err="1" smtClean="0"/>
              <a:t>metabolic</a:t>
            </a:r>
            <a:r>
              <a:rPr lang="tr-TR" dirty="0" smtClean="0"/>
              <a:t> </a:t>
            </a:r>
            <a:r>
              <a:rPr lang="tr-TR" dirty="0" err="1" smtClean="0"/>
              <a:t>insults</a:t>
            </a:r>
            <a:r>
              <a:rPr lang="tr-TR" dirty="0" smtClean="0"/>
              <a:t>. </a:t>
            </a:r>
            <a:r>
              <a:rPr lang="tr-TR" i="1" dirty="0" err="1" smtClean="0">
                <a:effectLst/>
              </a:rPr>
              <a:t>Ann</a:t>
            </a:r>
            <a:r>
              <a:rPr lang="tr-TR" i="1" dirty="0" smtClean="0">
                <a:effectLst/>
              </a:rPr>
              <a:t>. </a:t>
            </a:r>
            <a:r>
              <a:rPr lang="tr-TR" i="1" dirty="0" err="1" smtClean="0">
                <a:effectLst/>
              </a:rPr>
              <a:t>Neurol</a:t>
            </a:r>
            <a:r>
              <a:rPr lang="tr-TR" i="1" dirty="0" smtClean="0">
                <a:effectLst/>
              </a:rPr>
              <a:t>. </a:t>
            </a:r>
            <a:r>
              <a:rPr lang="tr-TR" dirty="0" smtClean="0">
                <a:effectLst/>
              </a:rPr>
              <a:t>1999;45:8–15</a:t>
            </a:r>
          </a:p>
          <a:p>
            <a:pPr marL="514350" indent="-514350">
              <a:buFont typeface="+mj-lt"/>
              <a:buAutoNum type="arabicPeriod"/>
            </a:pPr>
            <a:r>
              <a:rPr lang="tr-TR" dirty="0" err="1" smtClean="0"/>
              <a:t>Cheng</a:t>
            </a:r>
            <a:r>
              <a:rPr lang="tr-TR" dirty="0" smtClean="0"/>
              <a:t> A, </a:t>
            </a:r>
            <a:r>
              <a:rPr lang="tr-TR" dirty="0" err="1" smtClean="0"/>
              <a:t>Wan</a:t>
            </a:r>
            <a:r>
              <a:rPr lang="tr-TR" dirty="0" smtClean="0"/>
              <a:t> R, </a:t>
            </a:r>
            <a:r>
              <a:rPr lang="tr-TR" dirty="0" err="1" smtClean="0"/>
              <a:t>Yang</a:t>
            </a:r>
            <a:r>
              <a:rPr lang="tr-TR" dirty="0" smtClean="0"/>
              <a:t> JL, </a:t>
            </a:r>
            <a:r>
              <a:rPr lang="tr-TR" dirty="0" err="1" smtClean="0"/>
              <a:t>Kamimura</a:t>
            </a:r>
            <a:r>
              <a:rPr lang="tr-TR" dirty="0" smtClean="0"/>
              <a:t> N, Son TG, </a:t>
            </a:r>
            <a:r>
              <a:rPr lang="tr-TR" dirty="0" err="1" smtClean="0"/>
              <a:t>Ouyang</a:t>
            </a:r>
            <a:r>
              <a:rPr lang="tr-TR" dirty="0" smtClean="0"/>
              <a:t> X, </a:t>
            </a:r>
            <a:r>
              <a:rPr lang="tr-TR" dirty="0" err="1" smtClean="0"/>
              <a:t>Luo</a:t>
            </a:r>
            <a:r>
              <a:rPr lang="tr-TR" dirty="0" smtClean="0"/>
              <a:t> Y, Okun E, </a:t>
            </a:r>
            <a:r>
              <a:rPr lang="tr-TR" dirty="0" err="1" smtClean="0"/>
              <a:t>Mattson</a:t>
            </a:r>
            <a:r>
              <a:rPr lang="tr-TR" dirty="0" smtClean="0"/>
              <a:t> MP. </a:t>
            </a:r>
            <a:r>
              <a:rPr lang="tr-TR" dirty="0" err="1" smtClean="0"/>
              <a:t>Involvement</a:t>
            </a:r>
            <a:r>
              <a:rPr lang="tr-TR" dirty="0" smtClean="0"/>
              <a:t> of PGC-l(in </a:t>
            </a:r>
            <a:r>
              <a:rPr lang="tr-TR" dirty="0" err="1" smtClean="0"/>
              <a:t>the</a:t>
            </a:r>
            <a:r>
              <a:rPr lang="tr-TR" dirty="0" smtClean="0"/>
              <a:t> </a:t>
            </a:r>
            <a:r>
              <a:rPr lang="tr-TR" dirty="0" err="1" smtClean="0"/>
              <a:t>formation</a:t>
            </a:r>
            <a:r>
              <a:rPr lang="tr-TR" dirty="0" smtClean="0"/>
              <a:t> </a:t>
            </a:r>
            <a:r>
              <a:rPr lang="tr-TR" dirty="0" err="1" smtClean="0"/>
              <a:t>and</a:t>
            </a:r>
            <a:r>
              <a:rPr lang="tr-TR" dirty="0" smtClean="0"/>
              <a:t> </a:t>
            </a:r>
            <a:r>
              <a:rPr lang="tr-TR" dirty="0" err="1" smtClean="0"/>
              <a:t>maintenance</a:t>
            </a:r>
            <a:r>
              <a:rPr lang="tr-TR" dirty="0" smtClean="0"/>
              <a:t> of </a:t>
            </a:r>
            <a:r>
              <a:rPr lang="tr-TR" dirty="0" err="1" smtClean="0"/>
              <a:t>neuronal</a:t>
            </a:r>
            <a:r>
              <a:rPr lang="tr-TR" dirty="0" smtClean="0"/>
              <a:t> </a:t>
            </a:r>
            <a:r>
              <a:rPr lang="tr-TR" dirty="0" err="1" smtClean="0"/>
              <a:t>dendritic</a:t>
            </a:r>
            <a:r>
              <a:rPr lang="tr-TR" dirty="0" smtClean="0"/>
              <a:t> </a:t>
            </a:r>
            <a:r>
              <a:rPr lang="tr-TR" dirty="0" err="1" smtClean="0"/>
              <a:t>spines</a:t>
            </a:r>
            <a:r>
              <a:rPr lang="tr-TR" dirty="0" smtClean="0"/>
              <a:t>. </a:t>
            </a:r>
            <a:r>
              <a:rPr lang="tr-TR" i="1" dirty="0" err="1" smtClean="0">
                <a:effectLst/>
              </a:rPr>
              <a:t>Nat</a:t>
            </a:r>
            <a:r>
              <a:rPr lang="tr-TR" i="1" dirty="0" smtClean="0">
                <a:effectLst/>
              </a:rPr>
              <a:t>. </a:t>
            </a:r>
            <a:r>
              <a:rPr lang="tr-TR" i="1" dirty="0" err="1" smtClean="0">
                <a:effectLst/>
              </a:rPr>
              <a:t>Commun</a:t>
            </a:r>
            <a:r>
              <a:rPr lang="tr-TR" i="1" dirty="0" smtClean="0">
                <a:effectLst/>
              </a:rPr>
              <a:t>. </a:t>
            </a:r>
            <a:r>
              <a:rPr lang="tr-TR" dirty="0" smtClean="0">
                <a:effectLst/>
              </a:rPr>
              <a:t>2012;3:1250</a:t>
            </a:r>
            <a:endParaRPr lang="tr-TR" dirty="0" smtClean="0"/>
          </a:p>
          <a:p>
            <a:pPr marL="514350" indent="-514350">
              <a:buFont typeface="+mj-lt"/>
              <a:buAutoNum type="arabicPeriod"/>
            </a:pPr>
            <a:endParaRPr lang="tr-TR" dirty="0" smtClean="0"/>
          </a:p>
          <a:p>
            <a:endParaRPr lang="tr-TR" dirty="0"/>
          </a:p>
        </p:txBody>
      </p:sp>
    </p:spTree>
    <p:extLst>
      <p:ext uri="{BB962C8B-B14F-4D97-AF65-F5344CB8AC3E}">
        <p14:creationId xmlns:p14="http://schemas.microsoft.com/office/powerpoint/2010/main" val="1922375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 </a:t>
            </a:r>
            <a:endParaRPr lang="tr-TR" dirty="0"/>
          </a:p>
        </p:txBody>
      </p:sp>
      <p:sp>
        <p:nvSpPr>
          <p:cNvPr id="3" name="İçerik Yer Tutucusu 2"/>
          <p:cNvSpPr>
            <a:spLocks noGrp="1"/>
          </p:cNvSpPr>
          <p:nvPr>
            <p:ph idx="1"/>
          </p:nvPr>
        </p:nvSpPr>
        <p:spPr/>
        <p:txBody>
          <a:bodyPr>
            <a:normAutofit fontScale="92500" lnSpcReduction="10000"/>
          </a:bodyPr>
          <a:lstStyle/>
          <a:p>
            <a:pPr algn="just"/>
            <a:r>
              <a:rPr lang="tr-TR" dirty="0" smtClean="0"/>
              <a:t>Bu sınırlama ışığında, bireylerin sadece gün aşırı kalori kısıtlamasını gerektiren başka bir yaklaşım geliştirildi. </a:t>
            </a:r>
            <a:endParaRPr lang="tr-TR" i="1" dirty="0" smtClean="0"/>
          </a:p>
          <a:p>
            <a:pPr algn="just"/>
            <a:endParaRPr lang="tr-TR" dirty="0" smtClean="0"/>
          </a:p>
          <a:p>
            <a:pPr algn="just"/>
            <a:r>
              <a:rPr lang="tr-TR" dirty="0" smtClean="0"/>
              <a:t>Oruç </a:t>
            </a:r>
            <a:r>
              <a:rPr lang="tr-TR" dirty="0" smtClean="0"/>
              <a:t>rejimlerindeki yenilikler, çok fazla sayıda yapılan yayımlar ve diyet önerileri ile de kanıtlanmıştır. </a:t>
            </a:r>
            <a:endParaRPr lang="tr-TR" dirty="0" smtClean="0"/>
          </a:p>
          <a:p>
            <a:pPr algn="just"/>
            <a:endParaRPr lang="tr-TR" dirty="0"/>
          </a:p>
          <a:p>
            <a:pPr algn="just"/>
            <a:r>
              <a:rPr lang="tr-TR" dirty="0" smtClean="0"/>
              <a:t>Bilimsel </a:t>
            </a:r>
            <a:r>
              <a:rPr lang="tr-TR" dirty="0" smtClean="0"/>
              <a:t>camiada olduğu gibi bilimsel olmayan mecralarda da </a:t>
            </a:r>
            <a:r>
              <a:rPr lang="tr-TR" dirty="0"/>
              <a:t>IF </a:t>
            </a:r>
            <a:r>
              <a:rPr lang="tr-TR" dirty="0" smtClean="0"/>
              <a:t>ve aralıklı enerji kısıtlaması çok fazla dikkat çekmektedir. </a:t>
            </a:r>
          </a:p>
          <a:p>
            <a:pPr algn="just"/>
            <a:endParaRPr lang="tr-TR" dirty="0" smtClean="0"/>
          </a:p>
          <a:p>
            <a:pPr algn="just"/>
            <a:endParaRPr lang="tr-TR" dirty="0"/>
          </a:p>
        </p:txBody>
      </p:sp>
    </p:spTree>
    <p:extLst>
      <p:ext uri="{BB962C8B-B14F-4D97-AF65-F5344CB8AC3E}">
        <p14:creationId xmlns:p14="http://schemas.microsoft.com/office/powerpoint/2010/main" val="4050100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 </a:t>
            </a:r>
            <a:endParaRPr lang="tr-TR" dirty="0"/>
          </a:p>
        </p:txBody>
      </p:sp>
      <p:sp>
        <p:nvSpPr>
          <p:cNvPr id="3" name="İçerik Yer Tutucusu 2"/>
          <p:cNvSpPr>
            <a:spLocks noGrp="1"/>
          </p:cNvSpPr>
          <p:nvPr>
            <p:ph idx="1"/>
          </p:nvPr>
        </p:nvSpPr>
        <p:spPr/>
        <p:txBody>
          <a:bodyPr/>
          <a:lstStyle/>
          <a:p>
            <a:pPr lvl="0" algn="just"/>
            <a:r>
              <a:rPr lang="tr-TR" dirty="0" smtClean="0"/>
              <a:t>İnsanlarda</a:t>
            </a:r>
            <a:r>
              <a:rPr lang="tr-TR" dirty="0"/>
              <a:t>, tek bir açlık aralığının bile (</a:t>
            </a:r>
            <a:r>
              <a:rPr lang="tr-TR" dirty="0" err="1"/>
              <a:t>örn</a:t>
            </a:r>
            <a:r>
              <a:rPr lang="tr-TR" dirty="0"/>
              <a:t>. gece boyunca), insülin ve glikoz gibi kronik hastalıklarla ilişkili </a:t>
            </a:r>
            <a:r>
              <a:rPr lang="tr-TR" dirty="0" err="1"/>
              <a:t>metabolik</a:t>
            </a:r>
            <a:r>
              <a:rPr lang="tr-TR" dirty="0"/>
              <a:t> </a:t>
            </a:r>
            <a:r>
              <a:rPr lang="tr-TR" dirty="0" err="1"/>
              <a:t>biyobelirteçlerin</a:t>
            </a:r>
            <a:r>
              <a:rPr lang="tr-TR" dirty="0"/>
              <a:t> bazal konsantrasyonlarını azaltabileceği iyi bilinmektedir</a:t>
            </a:r>
            <a:r>
              <a:rPr lang="tr-TR" dirty="0" smtClean="0"/>
              <a:t>.</a:t>
            </a:r>
          </a:p>
          <a:p>
            <a:pPr lvl="0" algn="just"/>
            <a:endParaRPr lang="tr-TR" dirty="0" smtClean="0"/>
          </a:p>
          <a:p>
            <a:pPr lvl="0" algn="just"/>
            <a:r>
              <a:rPr lang="tr-TR" dirty="0" smtClean="0"/>
              <a:t>Bu </a:t>
            </a:r>
            <a:r>
              <a:rPr lang="tr-TR" dirty="0"/>
              <a:t>nedenle, önemli klinik ve bilimsel soru, düzenli bir aralıklı oruç rejiminin benimsenmesinin, </a:t>
            </a:r>
            <a:r>
              <a:rPr lang="tr-TR" dirty="0" err="1"/>
              <a:t>metabolik</a:t>
            </a:r>
            <a:r>
              <a:rPr lang="tr-TR" dirty="0"/>
              <a:t> sağlığın teşvik edilmesi için uygulanabilir ve </a:t>
            </a:r>
            <a:r>
              <a:rPr lang="tr-TR" dirty="0" smtClean="0"/>
              <a:t>sürdürülebilir, </a:t>
            </a:r>
            <a:r>
              <a:rPr lang="tr-TR" dirty="0"/>
              <a:t>popülasyona dayalı bir strateji olup olmadığıdır. </a:t>
            </a:r>
          </a:p>
        </p:txBody>
      </p:sp>
    </p:spTree>
    <p:extLst>
      <p:ext uri="{BB962C8B-B14F-4D97-AF65-F5344CB8AC3E}">
        <p14:creationId xmlns:p14="http://schemas.microsoft.com/office/powerpoint/2010/main" val="3270292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Intermittant fasting nedir?</a:t>
            </a:r>
            <a:endParaRPr lang="tr-TR" dirty="0"/>
          </a:p>
        </p:txBody>
      </p:sp>
      <p:sp>
        <p:nvSpPr>
          <p:cNvPr id="3" name="İçerik Yer Tutucusu 2"/>
          <p:cNvSpPr>
            <a:spLocks noGrp="1"/>
          </p:cNvSpPr>
          <p:nvPr>
            <p:ph idx="1"/>
          </p:nvPr>
        </p:nvSpPr>
        <p:spPr/>
        <p:txBody>
          <a:bodyPr/>
          <a:lstStyle/>
          <a:p>
            <a:pPr algn="just"/>
            <a:r>
              <a:rPr lang="tr-TR" dirty="0" smtClean="0"/>
              <a:t>Intermittant fasting, bireylerin tekrarlayan prensipte hiç enerji almaksızın  veya çok kısıtlı miktarda enerji alarak sonrasında uzatılmış sürede (16-48 saat) açlıkla devam eden beslenme tipidir. </a:t>
            </a:r>
          </a:p>
        </p:txBody>
      </p:sp>
    </p:spTree>
    <p:extLst>
      <p:ext uri="{BB962C8B-B14F-4D97-AF65-F5344CB8AC3E}">
        <p14:creationId xmlns:p14="http://schemas.microsoft.com/office/powerpoint/2010/main" val="1167252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4256" y="354367"/>
            <a:ext cx="10515600" cy="1325563"/>
          </a:xfrm>
        </p:spPr>
        <p:txBody>
          <a:bodyPr/>
          <a:lstStyle/>
          <a:p>
            <a:r>
              <a:rPr lang="tr-TR" dirty="0" smtClean="0"/>
              <a:t>Intermittant </a:t>
            </a:r>
            <a:r>
              <a:rPr lang="tr-TR" dirty="0" smtClean="0"/>
              <a:t>Fasting </a:t>
            </a:r>
            <a:r>
              <a:rPr lang="tr-TR" dirty="0"/>
              <a:t>T</a:t>
            </a:r>
            <a:r>
              <a:rPr lang="tr-TR" dirty="0" smtClean="0"/>
              <a:t>ürleri </a:t>
            </a:r>
            <a:endParaRPr lang="tr-TR" dirty="0"/>
          </a:p>
        </p:txBody>
      </p:sp>
      <p:sp>
        <p:nvSpPr>
          <p:cNvPr id="3" name="İçerik Yer Tutucusu 2"/>
          <p:cNvSpPr>
            <a:spLocks noGrp="1"/>
          </p:cNvSpPr>
          <p:nvPr>
            <p:ph idx="1"/>
          </p:nvPr>
        </p:nvSpPr>
        <p:spPr/>
        <p:txBody>
          <a:bodyPr/>
          <a:lstStyle/>
          <a:p>
            <a:r>
              <a:rPr lang="tr-TR" dirty="0"/>
              <a:t>Alternatif </a:t>
            </a:r>
            <a:r>
              <a:rPr lang="tr-TR" dirty="0"/>
              <a:t>G</a:t>
            </a:r>
            <a:r>
              <a:rPr lang="tr-TR" dirty="0" smtClean="0"/>
              <a:t>ün </a:t>
            </a:r>
            <a:r>
              <a:rPr lang="tr-TR" dirty="0"/>
              <a:t>O</a:t>
            </a:r>
            <a:r>
              <a:rPr lang="tr-TR" dirty="0" smtClean="0"/>
              <a:t>rucu</a:t>
            </a:r>
            <a:endParaRPr lang="tr-TR" dirty="0" smtClean="0"/>
          </a:p>
          <a:p>
            <a:r>
              <a:rPr lang="tr-TR" dirty="0" err="1"/>
              <a:t>Modifiye</a:t>
            </a:r>
            <a:r>
              <a:rPr lang="tr-TR" dirty="0"/>
              <a:t> </a:t>
            </a:r>
            <a:r>
              <a:rPr lang="tr-TR" dirty="0" smtClean="0"/>
              <a:t>Oruç </a:t>
            </a:r>
            <a:r>
              <a:rPr lang="tr-TR" dirty="0"/>
              <a:t>M</a:t>
            </a:r>
            <a:r>
              <a:rPr lang="tr-TR" dirty="0" smtClean="0"/>
              <a:t>odeli</a:t>
            </a:r>
            <a:endParaRPr lang="tr-TR" dirty="0" smtClean="0"/>
          </a:p>
          <a:p>
            <a:r>
              <a:rPr lang="tr-TR" dirty="0"/>
              <a:t>Zaman Kısıtlı </a:t>
            </a:r>
            <a:r>
              <a:rPr lang="tr-TR" dirty="0" smtClean="0"/>
              <a:t>Beslenme</a:t>
            </a:r>
          </a:p>
          <a:p>
            <a:r>
              <a:rPr lang="tr-TR" dirty="0" smtClean="0"/>
              <a:t>Dini </a:t>
            </a:r>
            <a:r>
              <a:rPr lang="tr-TR" dirty="0" smtClean="0"/>
              <a:t>Oruç </a:t>
            </a:r>
            <a:r>
              <a:rPr lang="tr-TR" dirty="0"/>
              <a:t>T</a:t>
            </a:r>
            <a:r>
              <a:rPr lang="tr-TR" dirty="0" smtClean="0"/>
              <a:t>ürleri</a:t>
            </a:r>
            <a:endParaRPr lang="tr-TR" dirty="0"/>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1918" y="1387736"/>
            <a:ext cx="5288095" cy="501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8628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Mor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319</TotalTime>
  <Words>3790</Words>
  <Application>Microsoft Office PowerPoint</Application>
  <PresentationFormat>Geniş ekran</PresentationFormat>
  <Paragraphs>319</Paragraphs>
  <Slides>53</Slides>
  <Notes>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53</vt:i4>
      </vt:variant>
    </vt:vector>
  </HeadingPairs>
  <TitlesOfParts>
    <vt:vector size="59" baseType="lpstr">
      <vt:lpstr>Arial</vt:lpstr>
      <vt:lpstr>Calibri</vt:lpstr>
      <vt:lpstr>Calibri Light</vt:lpstr>
      <vt:lpstr>Garamond</vt:lpstr>
      <vt:lpstr>Times New Roman</vt:lpstr>
      <vt:lpstr>Organik</vt:lpstr>
      <vt:lpstr>Intermittant Fasting</vt:lpstr>
      <vt:lpstr>Amaç </vt:lpstr>
      <vt:lpstr>Öğrenim Hedefleri</vt:lpstr>
      <vt:lpstr>Giriş </vt:lpstr>
      <vt:lpstr>Giriş </vt:lpstr>
      <vt:lpstr>Giriş </vt:lpstr>
      <vt:lpstr>Giriş </vt:lpstr>
      <vt:lpstr>Intermittant fasting nedir?</vt:lpstr>
      <vt:lpstr>Intermittant Fasting Türleri </vt:lpstr>
      <vt:lpstr>Alternatif Gün Orucu</vt:lpstr>
      <vt:lpstr>Alternatif Gün Orucu</vt:lpstr>
      <vt:lpstr>Modifiye Oruç Modeli</vt:lpstr>
      <vt:lpstr>Modifiye Oruç Modeli</vt:lpstr>
      <vt:lpstr>Zaman Kısıtlı Beslenme</vt:lpstr>
      <vt:lpstr>Zaman Kısıtlı Beslenme</vt:lpstr>
      <vt:lpstr>Dini Oruç Türleri</vt:lpstr>
      <vt:lpstr>Dini Oruç Türleri</vt:lpstr>
      <vt:lpstr>Dini Oruç Türleri</vt:lpstr>
      <vt:lpstr>Memelilerde Aç Kalmaya Adaptif Tepkiler</vt:lpstr>
      <vt:lpstr>Memelilerde Aç Kalmaya Adaptif Tepkiler</vt:lpstr>
      <vt:lpstr>Memelilerde Aç Kalmaya Adaptif Tepkiler</vt:lpstr>
      <vt:lpstr>IFİle Sağlık Arasındaki Bağlantıyı Sağlayan Mekanizma</vt:lpstr>
      <vt:lpstr>IFİle Sağlık Arasındaki Bağlantıyı Sağlayan Mekanizma</vt:lpstr>
      <vt:lpstr>IF İle Sağlık Arasındaki Bağlantıyı Sağlayan Mekanizma</vt:lpstr>
      <vt:lpstr>IF İle Sağlık Arasındaki Bağlantıyı Sağlayan Mekanizma</vt:lpstr>
      <vt:lpstr>IF İle Sağlık Arasındaki Bağlantıyı Sağlayan Mekanizma</vt:lpstr>
      <vt:lpstr>Sirkadyan Biyoloji</vt:lpstr>
      <vt:lpstr>Sirkadyan Biyoloji</vt:lpstr>
      <vt:lpstr>Gut Mikrobiyotası</vt:lpstr>
      <vt:lpstr>Gut Mikrobiyotası</vt:lpstr>
      <vt:lpstr>Gut Mikrobiyotası</vt:lpstr>
      <vt:lpstr>Değiştirebilir Yaşam Tarzı Davranışları</vt:lpstr>
      <vt:lpstr>Değiştirebilir Yaşam Tarzı Davranışları</vt:lpstr>
      <vt:lpstr>Değiştirebilir Yaşam Tarzı Davranışları</vt:lpstr>
      <vt:lpstr>Değiştirebilir Yaşam Tarzı Davranışları</vt:lpstr>
      <vt:lpstr>Hastalık Prosesleri Üzerine Etkisi</vt:lpstr>
      <vt:lpstr>Hastalık Prosesleri Üzerine Etkisi</vt:lpstr>
      <vt:lpstr>Hastalık Prosesleri Üzerine Etkisi</vt:lpstr>
      <vt:lpstr>Hastalık Prosesleri Üzerine Etkisi</vt:lpstr>
      <vt:lpstr>Hastalık Prosesleri Üzerine Etkisi</vt:lpstr>
      <vt:lpstr>Hastalık Prosesleri Üzerine Etkisi</vt:lpstr>
      <vt:lpstr>Hastalık Prosesleri Üzerine Etkisi</vt:lpstr>
      <vt:lpstr>Hastalık Prosesleri Üzerine Etkisi</vt:lpstr>
      <vt:lpstr>Hastalık Prosesleri Üzerine Etkisi</vt:lpstr>
      <vt:lpstr>Hastalık Prosesleri Üzerine Etkisi</vt:lpstr>
      <vt:lpstr>IF Modelinin Riskleri</vt:lpstr>
      <vt:lpstr>IF Modelinin Riskleri</vt:lpstr>
      <vt:lpstr>IF Modelinin Riskleri</vt:lpstr>
      <vt:lpstr>IF Modelinin Riskleri</vt:lpstr>
      <vt:lpstr>Sonuç Olarak…</vt:lpstr>
      <vt:lpstr>Kaynakça </vt:lpstr>
      <vt:lpstr>Kaynakça </vt:lpstr>
      <vt:lpstr>Kaynakça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Intermittant Fasting</dc:title>
  <dc:creator>Lenovo</dc:creator>
  <cp:lastModifiedBy>Lenovo</cp:lastModifiedBy>
  <cp:revision>30</cp:revision>
  <dcterms:created xsi:type="dcterms:W3CDTF">2023-04-16T16:58:59Z</dcterms:created>
  <dcterms:modified xsi:type="dcterms:W3CDTF">2023-04-22T13:42:12Z</dcterms:modified>
</cp:coreProperties>
</file>