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83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27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3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21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24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2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9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3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66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77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A2F5-A631-4D8A-9C88-055DB386EB28}" type="datetimeFigureOut">
              <a:rPr lang="tr-TR" smtClean="0"/>
              <a:t>20.5.2019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BADF-CAA4-458A-99DC-5A3D0CC58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44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7" y="1122363"/>
            <a:ext cx="9032383" cy="40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Veri çıkarma ve </a:t>
            </a:r>
            <a:r>
              <a:rPr lang="tr-TR" dirty="0" smtClean="0"/>
              <a:t>yönetimi:</a:t>
            </a:r>
          </a:p>
          <a:p>
            <a:pPr marL="0" indent="0">
              <a:buNone/>
            </a:pPr>
            <a:r>
              <a:rPr lang="tr-TR" dirty="0" smtClean="0"/>
              <a:t>-Hasta </a:t>
            </a:r>
            <a:r>
              <a:rPr lang="tr-TR" dirty="0" smtClean="0"/>
              <a:t>verileri( </a:t>
            </a:r>
            <a:r>
              <a:rPr lang="tr-TR" dirty="0" err="1" smtClean="0"/>
              <a:t>yaş,tanı</a:t>
            </a:r>
            <a:r>
              <a:rPr lang="tr-TR" dirty="0" smtClean="0"/>
              <a:t> </a:t>
            </a:r>
            <a:r>
              <a:rPr lang="tr-TR" dirty="0" err="1" smtClean="0"/>
              <a:t>v.b</a:t>
            </a:r>
            <a:r>
              <a:rPr lang="tr-TR" dirty="0" smtClean="0"/>
              <a:t>.),</a:t>
            </a:r>
            <a:r>
              <a:rPr lang="tr-TR" dirty="0" err="1" smtClean="0"/>
              <a:t>metodlar,müdahaleler</a:t>
            </a:r>
            <a:r>
              <a:rPr lang="tr-TR" dirty="0" smtClean="0"/>
              <a:t>(</a:t>
            </a:r>
            <a:r>
              <a:rPr lang="tr-TR" dirty="0"/>
              <a:t>süre, diyet uygulaması, diyet </a:t>
            </a:r>
            <a:r>
              <a:rPr lang="tr-TR" dirty="0" smtClean="0"/>
              <a:t>uyumu </a:t>
            </a:r>
            <a:r>
              <a:rPr lang="tr-TR" dirty="0" err="1" smtClean="0"/>
              <a:t>v.b</a:t>
            </a:r>
            <a:r>
              <a:rPr lang="tr-TR" dirty="0" smtClean="0"/>
              <a:t>.) ,kontrol müdahaleleri (</a:t>
            </a:r>
            <a:r>
              <a:rPr lang="tr-TR" dirty="0"/>
              <a:t>tipi, ortak </a:t>
            </a:r>
            <a:r>
              <a:rPr lang="tr-TR" dirty="0" smtClean="0"/>
              <a:t>girişimler</a:t>
            </a:r>
            <a:r>
              <a:rPr lang="tr-TR" dirty="0"/>
              <a:t> </a:t>
            </a:r>
            <a:r>
              <a:rPr lang="tr-TR" dirty="0" err="1" smtClean="0"/>
              <a:t>v.b</a:t>
            </a:r>
            <a:r>
              <a:rPr lang="tr-TR" dirty="0" smtClean="0"/>
              <a:t> ) ve sonuçlar veri çıkarma formu kullanılarak iki yazar tarafından bağımsızca ayıklandı.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Uyuşmazlıklar</a:t>
            </a:r>
            <a:r>
              <a:rPr lang="tr-TR" dirty="0"/>
              <a:t>, bir fikir birliğine varılıncaya kadar üçüncü bir inceleme yazarı ile </a:t>
            </a:r>
            <a:r>
              <a:rPr lang="tr-TR" dirty="0" smtClean="0"/>
              <a:t>tartışıldı.</a:t>
            </a:r>
            <a:r>
              <a:rPr lang="tr-TR" dirty="0"/>
              <a:t> </a:t>
            </a:r>
            <a:r>
              <a:rPr lang="tr-TR" dirty="0" smtClean="0"/>
              <a:t>Gerektiğinde ek </a:t>
            </a:r>
            <a:r>
              <a:rPr lang="tr-TR" dirty="0"/>
              <a:t>bilgi için çalışma yazarları ile temasa </a:t>
            </a:r>
            <a:r>
              <a:rPr lang="tr-TR" dirty="0" smtClean="0"/>
              <a:t>geçildi.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74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Bireysel çalışmalarda </a:t>
            </a:r>
            <a:r>
              <a:rPr lang="tr-TR" dirty="0" smtClean="0"/>
              <a:t>yanlılık riski</a:t>
            </a:r>
            <a:r>
              <a:rPr lang="tr-TR" dirty="0" smtClean="0"/>
              <a:t> </a:t>
            </a:r>
            <a:r>
              <a:rPr lang="tr-TR" dirty="0" smtClean="0"/>
              <a:t>: </a:t>
            </a:r>
          </a:p>
          <a:p>
            <a:pPr marL="0" indent="0">
              <a:buNone/>
            </a:pPr>
            <a:r>
              <a:rPr lang="tr-TR" dirty="0" smtClean="0"/>
              <a:t>-Yanlılık</a:t>
            </a:r>
            <a:r>
              <a:rPr lang="tr-TR" dirty="0" smtClean="0"/>
              <a:t> </a:t>
            </a:r>
            <a:r>
              <a:rPr lang="tr-TR" dirty="0" smtClean="0"/>
              <a:t>riski</a:t>
            </a:r>
            <a:r>
              <a:rPr lang="tr-TR" dirty="0" smtClean="0"/>
              <a:t>, </a:t>
            </a:r>
            <a:r>
              <a:rPr lang="tr-TR" dirty="0" err="1" smtClean="0"/>
              <a:t>Cohrane</a:t>
            </a:r>
            <a:r>
              <a:rPr lang="tr-TR" dirty="0" smtClean="0"/>
              <a:t> </a:t>
            </a:r>
            <a:r>
              <a:rPr lang="tr-TR" dirty="0" smtClean="0"/>
              <a:t>işbirliğince önerilen </a:t>
            </a:r>
            <a:r>
              <a:rPr lang="tr-TR" dirty="0" smtClean="0"/>
              <a:t>yanlılık</a:t>
            </a:r>
            <a:r>
              <a:rPr lang="tr-TR" dirty="0" smtClean="0"/>
              <a:t> </a:t>
            </a:r>
            <a:r>
              <a:rPr lang="tr-TR" dirty="0" smtClean="0"/>
              <a:t>riskini belirleyen araçla iki yazar tarafından bağımsız olarak değerlendirildi.</a:t>
            </a:r>
          </a:p>
          <a:p>
            <a:pPr marL="0" indent="0">
              <a:buNone/>
            </a:pPr>
            <a:r>
              <a:rPr lang="tr-TR" dirty="0" smtClean="0"/>
              <a:t>-Bu </a:t>
            </a:r>
            <a:r>
              <a:rPr lang="tr-TR" dirty="0"/>
              <a:t>araç, seçim, performans, </a:t>
            </a:r>
            <a:r>
              <a:rPr lang="tr-TR" dirty="0" smtClean="0"/>
              <a:t>kayıp, </a:t>
            </a:r>
            <a:r>
              <a:rPr lang="tr-TR" dirty="0"/>
              <a:t>raporlama ve tespit alanlarında 12 kriter </a:t>
            </a:r>
            <a:r>
              <a:rPr lang="tr-TR" dirty="0" smtClean="0"/>
              <a:t>kullanarak </a:t>
            </a:r>
            <a:r>
              <a:rPr lang="tr-TR" dirty="0" smtClean="0"/>
              <a:t>yanlılık</a:t>
            </a:r>
            <a:r>
              <a:rPr lang="tr-TR" dirty="0" smtClean="0"/>
              <a:t> </a:t>
            </a:r>
            <a:r>
              <a:rPr lang="tr-TR" dirty="0"/>
              <a:t>riskini değerlendirir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-Yanlılık riski her </a:t>
            </a:r>
            <a:r>
              <a:rPr lang="tr-TR" dirty="0"/>
              <a:t>kriter için düşük risk, belirsiz veya yüksek </a:t>
            </a:r>
            <a:r>
              <a:rPr lang="tr-TR" dirty="0" smtClean="0"/>
              <a:t>risk olarak </a:t>
            </a:r>
            <a:r>
              <a:rPr lang="tr-TR" dirty="0"/>
              <a:t>değerlendirildi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-Uyuşmazlıklar</a:t>
            </a:r>
            <a:r>
              <a:rPr lang="tr-TR" dirty="0"/>
              <a:t>, bir fikir birliğine varılıncaya kadar üçüncü bir inceleme yazarı ile tartışıldı.</a:t>
            </a:r>
          </a:p>
        </p:txBody>
      </p:sp>
    </p:spTree>
    <p:extLst>
      <p:ext uri="{BB962C8B-B14F-4D97-AF65-F5344CB8AC3E}">
        <p14:creationId xmlns:p14="http://schemas.microsoft.com/office/powerpoint/2010/main" val="23296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Veri analizi: </a:t>
            </a:r>
          </a:p>
          <a:p>
            <a:pPr marL="0" indent="0">
              <a:buNone/>
            </a:pPr>
            <a:r>
              <a:rPr lang="tr-TR" dirty="0" smtClean="0"/>
              <a:t>-Belirli </a:t>
            </a:r>
            <a:r>
              <a:rPr lang="tr-TR" dirty="0"/>
              <a:t>bir sonucu değerlendiren en az iki çalışma mevcutsa</a:t>
            </a:r>
            <a:r>
              <a:rPr lang="tr-TR" dirty="0" smtClean="0"/>
              <a:t>,</a:t>
            </a:r>
            <a:r>
              <a:rPr lang="tr-TR" dirty="0"/>
              <a:t> </a:t>
            </a:r>
            <a:r>
              <a:rPr lang="tr-TR" dirty="0" smtClean="0"/>
              <a:t>genel </a:t>
            </a:r>
            <a:r>
              <a:rPr lang="tr-TR" dirty="0"/>
              <a:t>ters modelleme yöntemi kullanılarak, rastgele etki </a:t>
            </a:r>
            <a:r>
              <a:rPr lang="tr-TR" dirty="0" smtClean="0"/>
              <a:t>modeli ile  </a:t>
            </a:r>
            <a:r>
              <a:rPr lang="tr-TR" dirty="0" err="1"/>
              <a:t>Review</a:t>
            </a:r>
            <a:r>
              <a:rPr lang="tr-TR" dirty="0"/>
              <a:t> Manager 5 yazılımı Versiyon 5.1 kullanılarak meta-analizler yapıldı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-Devam eden</a:t>
            </a:r>
            <a:r>
              <a:rPr lang="tr-TR" dirty="0" smtClean="0"/>
              <a:t> </a:t>
            </a:r>
            <a:r>
              <a:rPr lang="tr-TR" dirty="0" smtClean="0"/>
              <a:t>sonuçlar için </a:t>
            </a:r>
            <a:r>
              <a:rPr lang="tr-TR" dirty="0"/>
              <a:t>% 95 </a:t>
            </a:r>
            <a:r>
              <a:rPr lang="tr-TR" dirty="0" smtClean="0"/>
              <a:t>güven ile olan </a:t>
            </a:r>
            <a:r>
              <a:rPr lang="tr-TR" dirty="0"/>
              <a:t>standartlaştırılmış ortalama farkı (SMD), </a:t>
            </a:r>
            <a:r>
              <a:rPr lang="tr-TR" dirty="0" smtClean="0"/>
              <a:t>birleştirilmiş  </a:t>
            </a:r>
            <a:r>
              <a:rPr lang="tr-TR" dirty="0"/>
              <a:t>standart sapma ile bölünmüş gruplar arasındaki ortalama </a:t>
            </a:r>
            <a:r>
              <a:rPr lang="tr-TR" dirty="0" smtClean="0"/>
              <a:t>fark olarak </a:t>
            </a:r>
            <a:r>
              <a:rPr lang="tr-TR" dirty="0"/>
              <a:t>hesaplandı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-Korelasyon </a:t>
            </a:r>
            <a:r>
              <a:rPr lang="tr-TR" dirty="0"/>
              <a:t>bildirilmeyen makaleler için, SMD 0,7 olarak hesaplandı.</a:t>
            </a:r>
          </a:p>
        </p:txBody>
      </p:sp>
    </p:spTree>
    <p:extLst>
      <p:ext uri="{BB962C8B-B14F-4D97-AF65-F5344CB8AC3E}">
        <p14:creationId xmlns:p14="http://schemas.microsoft.com/office/powerpoint/2010/main" val="1539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Veri analizi: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Yaşam </a:t>
            </a:r>
            <a:r>
              <a:rPr lang="tr-TR" dirty="0" smtClean="0"/>
              <a:t>kalitesi dışındaki tüm </a:t>
            </a:r>
            <a:r>
              <a:rPr lang="tr-TR" dirty="0"/>
              <a:t>s</a:t>
            </a:r>
            <a:r>
              <a:rPr lang="tr-TR" dirty="0" smtClean="0"/>
              <a:t>onuçlar için  </a:t>
            </a:r>
            <a:r>
              <a:rPr lang="tr-TR" dirty="0"/>
              <a:t>kontrol müdahalesine kıyasla düşük FODMAP diyetinin faydalı etkilerini göstermek için negatif bir SMD </a:t>
            </a:r>
            <a:r>
              <a:rPr lang="tr-TR" dirty="0" smtClean="0"/>
              <a:t>tanımlandı.(</a:t>
            </a:r>
            <a:r>
              <a:rPr lang="tr-TR" dirty="0" err="1" smtClean="0"/>
              <a:t>örn</a:t>
            </a:r>
            <a:r>
              <a:rPr lang="tr-TR" dirty="0" smtClean="0"/>
              <a:t>. </a:t>
            </a:r>
            <a:r>
              <a:rPr lang="tr-TR" dirty="0" smtClean="0"/>
              <a:t>azalmış </a:t>
            </a:r>
            <a:r>
              <a:rPr lang="tr-TR" dirty="0" smtClean="0"/>
              <a:t>GIS semptomları)</a:t>
            </a:r>
          </a:p>
          <a:p>
            <a:pPr marL="0" indent="0">
              <a:buNone/>
            </a:pPr>
            <a:r>
              <a:rPr lang="tr-TR" dirty="0" smtClean="0"/>
              <a:t>-SMD</a:t>
            </a:r>
            <a:r>
              <a:rPr lang="tr-TR" dirty="0" smtClean="0"/>
              <a:t>: 0.2-0.5</a:t>
            </a:r>
            <a:r>
              <a:rPr lang="tr-TR" dirty="0"/>
              <a:t> </a:t>
            </a:r>
            <a:r>
              <a:rPr lang="tr-TR" dirty="0" smtClean="0"/>
              <a:t>düşük etki</a:t>
            </a:r>
          </a:p>
          <a:p>
            <a:pPr marL="0" indent="0">
              <a:buNone/>
            </a:pPr>
            <a:r>
              <a:rPr lang="tr-TR" dirty="0" smtClean="0"/>
              <a:t>             0.5-0.8 orta etki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&gt; 0.8 yüksek etki olarak belirlendi. 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32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Heterojenitenin</a:t>
            </a:r>
            <a:r>
              <a:rPr lang="tr-TR" dirty="0" smtClean="0"/>
              <a:t> değerlendirilmesi : </a:t>
            </a:r>
            <a:r>
              <a:rPr lang="tr-TR" dirty="0" smtClean="0"/>
              <a:t>Çalışmalar </a:t>
            </a:r>
            <a:r>
              <a:rPr lang="tr-TR" dirty="0" smtClean="0"/>
              <a:t>arasındaki istatistiksel </a:t>
            </a:r>
            <a:r>
              <a:rPr lang="tr-TR" dirty="0" err="1" smtClean="0"/>
              <a:t>heterojeniteyi</a:t>
            </a:r>
            <a:r>
              <a:rPr lang="tr-TR" dirty="0" smtClean="0"/>
              <a:t> analiz etmede I² değeri kullanıldı. </a:t>
            </a:r>
          </a:p>
          <a:p>
            <a:pPr marL="0" indent="0">
              <a:buNone/>
            </a:pPr>
            <a:r>
              <a:rPr lang="tr-TR" dirty="0" smtClean="0"/>
              <a:t>-I²</a:t>
            </a:r>
            <a:r>
              <a:rPr lang="tr-TR" dirty="0" smtClean="0"/>
              <a:t>₌ </a:t>
            </a:r>
            <a:r>
              <a:rPr lang="en-US" dirty="0"/>
              <a:t>0% </a:t>
            </a:r>
            <a:r>
              <a:rPr lang="tr-TR" dirty="0"/>
              <a:t>-</a:t>
            </a:r>
            <a:r>
              <a:rPr lang="en-US" dirty="0" smtClean="0"/>
              <a:t> </a:t>
            </a:r>
            <a:r>
              <a:rPr lang="en-US" dirty="0"/>
              <a:t>25%, </a:t>
            </a:r>
            <a:r>
              <a:rPr lang="tr-TR" dirty="0" smtClean="0"/>
              <a:t>düşük </a:t>
            </a:r>
            <a:r>
              <a:rPr lang="tr-TR" dirty="0" err="1" smtClean="0"/>
              <a:t>heterojenite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nb-NO" dirty="0" smtClean="0"/>
              <a:t>I</a:t>
            </a:r>
            <a:r>
              <a:rPr lang="nb-NO" baseline="30000" dirty="0" smtClean="0"/>
              <a:t>2</a:t>
            </a:r>
            <a:r>
              <a:rPr lang="nb-NO" dirty="0"/>
              <a:t> = 26</a:t>
            </a:r>
            <a:r>
              <a:rPr lang="nb-NO" dirty="0" smtClean="0"/>
              <a:t>% </a:t>
            </a:r>
            <a:r>
              <a:rPr lang="tr-TR" dirty="0" smtClean="0"/>
              <a:t>-</a:t>
            </a:r>
            <a:r>
              <a:rPr lang="nb-NO" dirty="0" smtClean="0"/>
              <a:t>50</a:t>
            </a:r>
            <a:r>
              <a:rPr lang="nb-NO" dirty="0"/>
              <a:t>%, </a:t>
            </a:r>
            <a:r>
              <a:rPr lang="tr-TR" dirty="0" smtClean="0"/>
              <a:t>orta </a:t>
            </a:r>
            <a:r>
              <a:rPr lang="tr-TR" dirty="0" err="1" smtClean="0"/>
              <a:t>heterojenite</a:t>
            </a:r>
            <a:r>
              <a:rPr lang="nb-NO" dirty="0" smtClean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/>
              <a:t> = </a:t>
            </a:r>
            <a:r>
              <a:rPr lang="en-US" dirty="0" smtClean="0"/>
              <a:t>51%</a:t>
            </a:r>
            <a:r>
              <a:rPr lang="tr-TR" dirty="0" smtClean="0"/>
              <a:t>-</a:t>
            </a:r>
            <a:r>
              <a:rPr lang="en-US" dirty="0" smtClean="0"/>
              <a:t>75</a:t>
            </a:r>
            <a:r>
              <a:rPr lang="en-US" dirty="0"/>
              <a:t>%, </a:t>
            </a:r>
            <a:r>
              <a:rPr lang="tr-TR" dirty="0" smtClean="0"/>
              <a:t>yüksek </a:t>
            </a:r>
            <a:r>
              <a:rPr lang="tr-TR" dirty="0" err="1" smtClean="0"/>
              <a:t>heterojenite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-I</a:t>
            </a:r>
            <a:r>
              <a:rPr lang="tr-TR" baseline="30000" dirty="0" smtClean="0"/>
              <a:t>2</a:t>
            </a:r>
            <a:r>
              <a:rPr lang="tr-TR" dirty="0"/>
              <a:t> = </a:t>
            </a:r>
            <a:r>
              <a:rPr lang="tr-TR" dirty="0" smtClean="0"/>
              <a:t>76%-100</a:t>
            </a:r>
            <a:r>
              <a:rPr lang="tr-TR" dirty="0"/>
              <a:t>%, </a:t>
            </a:r>
            <a:r>
              <a:rPr lang="tr-TR" dirty="0" smtClean="0"/>
              <a:t>çok yüksek </a:t>
            </a:r>
            <a:r>
              <a:rPr lang="tr-TR" dirty="0" err="1" smtClean="0"/>
              <a:t>heterojenite</a:t>
            </a:r>
            <a:r>
              <a:rPr lang="tr-TR" dirty="0" smtClean="0"/>
              <a:t> olarak kategorize edildi. </a:t>
            </a:r>
          </a:p>
          <a:p>
            <a:pPr marL="0" indent="0">
              <a:buNone/>
            </a:pPr>
            <a:r>
              <a:rPr lang="tr-TR" dirty="0" smtClean="0"/>
              <a:t>-Sonuçlardaki </a:t>
            </a:r>
            <a:r>
              <a:rPr lang="tr-TR" dirty="0"/>
              <a:t>farklılıkların </a:t>
            </a:r>
            <a:r>
              <a:rPr lang="tr-TR" dirty="0" smtClean="0"/>
              <a:t>sadece şansla </a:t>
            </a:r>
            <a:r>
              <a:rPr lang="tr-TR" dirty="0"/>
              <a:t>uygun olup olmadığını değerlendirmek için </a:t>
            </a:r>
            <a:r>
              <a:rPr lang="tr-TR" dirty="0" smtClean="0"/>
              <a:t>X² </a:t>
            </a:r>
            <a:r>
              <a:rPr lang="tr-TR" dirty="0"/>
              <a:t>testi kullanılmıştır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-p </a:t>
            </a:r>
            <a:r>
              <a:rPr lang="tr-TR" dirty="0"/>
              <a:t>değeri </a:t>
            </a:r>
            <a:r>
              <a:rPr lang="tr-TR" dirty="0" smtClean="0"/>
              <a:t>≤ 0.10 </a:t>
            </a:r>
            <a:r>
              <a:rPr lang="tr-TR" dirty="0"/>
              <a:t>anlamlı </a:t>
            </a:r>
            <a:r>
              <a:rPr lang="tr-TR" dirty="0" err="1" smtClean="0"/>
              <a:t>heterojenlik</a:t>
            </a:r>
            <a:r>
              <a:rPr lang="tr-TR" dirty="0" smtClean="0"/>
              <a:t> </a:t>
            </a:r>
            <a:r>
              <a:rPr lang="tr-TR" dirty="0"/>
              <a:t>olarak kabul edildi.</a:t>
            </a:r>
          </a:p>
        </p:txBody>
      </p:sp>
    </p:spTree>
    <p:extLst>
      <p:ext uri="{BB962C8B-B14F-4D97-AF65-F5344CB8AC3E}">
        <p14:creationId xmlns:p14="http://schemas.microsoft.com/office/powerpoint/2010/main" val="38293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Duyarlılık analizi : </a:t>
            </a:r>
          </a:p>
          <a:p>
            <a:pPr marL="0" indent="0">
              <a:buNone/>
            </a:pPr>
            <a:r>
              <a:rPr lang="tr-TR" dirty="0" smtClean="0"/>
              <a:t>-Önemli </a:t>
            </a:r>
            <a:r>
              <a:rPr lang="tr-TR" dirty="0" smtClean="0"/>
              <a:t>sonuçların sağlamlığını test etmek için, belli alanlarda (</a:t>
            </a:r>
            <a:r>
              <a:rPr lang="tr-TR" dirty="0" err="1" smtClean="0"/>
              <a:t>seçim,tespit,eksiklik</a:t>
            </a:r>
            <a:r>
              <a:rPr lang="tr-TR" dirty="0" smtClean="0"/>
              <a:t>) olası yanlılık riski (</a:t>
            </a:r>
            <a:r>
              <a:rPr lang="tr-TR" dirty="0" err="1" smtClean="0"/>
              <a:t>bias</a:t>
            </a:r>
            <a:r>
              <a:rPr lang="tr-TR" dirty="0" smtClean="0"/>
              <a:t>) yüksek olan çalışmalara duyarlılık analizi uygulandı.</a:t>
            </a:r>
          </a:p>
          <a:p>
            <a:pPr marL="0" indent="0">
              <a:buNone/>
            </a:pPr>
            <a:r>
              <a:rPr lang="tr-TR" dirty="0" smtClean="0"/>
              <a:t>-İlgili </a:t>
            </a:r>
            <a:r>
              <a:rPr lang="tr-TR" dirty="0"/>
              <a:t>meta-analizde mevcutsa</a:t>
            </a:r>
            <a:r>
              <a:rPr lang="tr-TR" dirty="0" smtClean="0"/>
              <a:t>,</a:t>
            </a:r>
            <a:r>
              <a:rPr lang="tr-TR" dirty="0"/>
              <a:t> </a:t>
            </a:r>
            <a:r>
              <a:rPr lang="tr-TR" dirty="0" err="1" smtClean="0"/>
              <a:t>subgrup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duyarlılık analizleri  </a:t>
            </a:r>
            <a:r>
              <a:rPr lang="tr-TR" dirty="0"/>
              <a:t>istatistiksel </a:t>
            </a:r>
            <a:r>
              <a:rPr lang="tr-TR" dirty="0" err="1"/>
              <a:t>heterojenliğin</a:t>
            </a:r>
            <a:r>
              <a:rPr lang="tr-TR" dirty="0"/>
              <a:t> olası nedenlerini araştırmak </a:t>
            </a:r>
            <a:r>
              <a:rPr lang="tr-TR" dirty="0" smtClean="0"/>
              <a:t>için kullanılmıştır</a:t>
            </a:r>
            <a:r>
              <a:rPr lang="tr-TR" dirty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1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Literatür taraması :</a:t>
            </a:r>
          </a:p>
          <a:p>
            <a:pPr marL="0" indent="0">
              <a:buNone/>
            </a:pPr>
            <a:r>
              <a:rPr lang="tr-TR" dirty="0"/>
              <a:t>Dahil edilen makalelerden </a:t>
            </a:r>
            <a:r>
              <a:rPr lang="tr-TR" dirty="0" smtClean="0"/>
              <a:t>561 </a:t>
            </a:r>
            <a:r>
              <a:rPr lang="tr-TR" dirty="0"/>
              <a:t>hasta müdahale kriterlerine uymuş ve meta-analize dahil </a:t>
            </a:r>
            <a:r>
              <a:rPr lang="tr-TR" dirty="0" smtClean="0"/>
              <a:t>edilmiştir.</a:t>
            </a:r>
            <a:r>
              <a:rPr lang="tr-TR" dirty="0"/>
              <a:t> 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365125"/>
            <a:ext cx="58388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Sonuçlar: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Çalışma özellikleri: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7715"/>
            <a:ext cx="11190514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057" y="1"/>
            <a:ext cx="10515600" cy="29173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57" y="2986088"/>
            <a:ext cx="10515600" cy="38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Belirleme ve katılımcı özellikleri: </a:t>
            </a:r>
          </a:p>
          <a:p>
            <a:pPr marL="0" indent="0">
              <a:buNone/>
            </a:pPr>
            <a:r>
              <a:rPr lang="tr-TR" dirty="0" smtClean="0"/>
              <a:t>-Avustralya </a:t>
            </a:r>
            <a:r>
              <a:rPr lang="tr-TR" dirty="0" smtClean="0"/>
              <a:t>(1),Yeni Zelanda (1),Amerika (2),Kanada (1) ve Avrupa (4) olmak üzere toplam 9 RKÇ meta-analize dahil edildi.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Hastalar </a:t>
            </a:r>
            <a:r>
              <a:rPr lang="tr-TR" dirty="0"/>
              <a:t>gastroenteroloji kliniklerinden, internet duyurularından </a:t>
            </a:r>
            <a:r>
              <a:rPr lang="tr-TR" dirty="0" smtClean="0"/>
              <a:t>ve/ veya </a:t>
            </a:r>
            <a:r>
              <a:rPr lang="tr-TR" dirty="0" smtClean="0"/>
              <a:t>gazetelerdeki </a:t>
            </a:r>
            <a:r>
              <a:rPr lang="tr-TR" dirty="0"/>
              <a:t>ilanlardan ve üçüncü basamak </a:t>
            </a:r>
            <a:r>
              <a:rPr lang="tr-TR" dirty="0" smtClean="0"/>
              <a:t>pediatrik gastroenterolojik </a:t>
            </a:r>
            <a:r>
              <a:rPr lang="tr-TR" dirty="0"/>
              <a:t>bakımdan alınmıştır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err="1" smtClean="0"/>
              <a:t>RKÇ'</a:t>
            </a:r>
            <a:r>
              <a:rPr lang="tr-TR" dirty="0" err="1" smtClean="0"/>
              <a:t>deki</a:t>
            </a:r>
            <a:r>
              <a:rPr lang="tr-TR" dirty="0" smtClean="0"/>
              <a:t> </a:t>
            </a:r>
            <a:r>
              <a:rPr lang="tr-TR" dirty="0" smtClean="0"/>
              <a:t>hastalara Roma 3 kriterlerine göre (</a:t>
            </a:r>
            <a:r>
              <a:rPr lang="tr-TR" dirty="0" err="1" smtClean="0"/>
              <a:t>subtip</a:t>
            </a:r>
            <a:r>
              <a:rPr lang="tr-TR" dirty="0" smtClean="0"/>
              <a:t> </a:t>
            </a:r>
            <a:r>
              <a:rPr lang="tr-TR" dirty="0" smtClean="0"/>
              <a:t>:İBS-D</a:t>
            </a:r>
            <a:r>
              <a:rPr lang="tr-TR" dirty="0" smtClean="0"/>
              <a:t>,</a:t>
            </a:r>
            <a:r>
              <a:rPr lang="tr-TR" dirty="0"/>
              <a:t> </a:t>
            </a:r>
            <a:r>
              <a:rPr lang="tr-TR" dirty="0"/>
              <a:t>İ</a:t>
            </a:r>
            <a:r>
              <a:rPr lang="tr-TR" dirty="0" smtClean="0"/>
              <a:t>BS-C</a:t>
            </a:r>
            <a:r>
              <a:rPr lang="tr-TR" dirty="0" smtClean="0"/>
              <a:t>,</a:t>
            </a:r>
            <a:r>
              <a:rPr lang="tr-TR" dirty="0"/>
              <a:t> </a:t>
            </a:r>
            <a:r>
              <a:rPr lang="tr-TR" dirty="0"/>
              <a:t>İ</a:t>
            </a:r>
            <a:r>
              <a:rPr lang="tr-TR" dirty="0" smtClean="0"/>
              <a:t>BS-M/A</a:t>
            </a:r>
            <a:r>
              <a:rPr lang="tr-TR" dirty="0" smtClean="0"/>
              <a:t>, </a:t>
            </a:r>
            <a:r>
              <a:rPr lang="tr-TR" dirty="0"/>
              <a:t>İ</a:t>
            </a:r>
            <a:r>
              <a:rPr lang="tr-TR" dirty="0" smtClean="0"/>
              <a:t>BS-U) </a:t>
            </a:r>
            <a:r>
              <a:rPr lang="tr-TR" dirty="0" smtClean="0"/>
              <a:t>İ</a:t>
            </a:r>
            <a:r>
              <a:rPr lang="tr-TR" dirty="0" smtClean="0"/>
              <a:t>BS </a:t>
            </a:r>
            <a:r>
              <a:rPr lang="tr-TR" dirty="0" smtClean="0"/>
              <a:t>tanısı </a:t>
            </a:r>
            <a:r>
              <a:rPr lang="tr-TR" dirty="0" smtClean="0"/>
              <a:t>konuldu.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-Hastaların </a:t>
            </a:r>
            <a:r>
              <a:rPr lang="tr-TR" dirty="0"/>
              <a:t>yaşları </a:t>
            </a:r>
            <a:r>
              <a:rPr lang="tr-TR" dirty="0" smtClean="0"/>
              <a:t>7-83 </a:t>
            </a:r>
            <a:r>
              <a:rPr lang="tr-TR" dirty="0"/>
              <a:t>arasında değişmekte olup, ortanca </a:t>
            </a:r>
            <a:r>
              <a:rPr lang="tr-TR" dirty="0" smtClean="0"/>
              <a:t>yaş </a:t>
            </a:r>
            <a:r>
              <a:rPr lang="tr-TR" dirty="0"/>
              <a:t>39,5'du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-Her </a:t>
            </a:r>
            <a:r>
              <a:rPr lang="tr-TR" dirty="0"/>
              <a:t>bir çalışmada hastaların% </a:t>
            </a:r>
            <a:r>
              <a:rPr lang="tr-TR" dirty="0" smtClean="0"/>
              <a:t>67-% </a:t>
            </a:r>
            <a:r>
              <a:rPr lang="tr-TR" dirty="0"/>
              <a:t>86'sı (ortanca:% 71.0) kadındı</a:t>
            </a:r>
          </a:p>
        </p:txBody>
      </p:sp>
    </p:spTree>
    <p:extLst>
      <p:ext uri="{BB962C8B-B14F-4D97-AF65-F5344CB8AC3E}">
        <p14:creationId xmlns:p14="http://schemas.microsoft.com/office/powerpoint/2010/main" val="27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İrritable</a:t>
            </a:r>
            <a:r>
              <a:rPr lang="tr-TR" dirty="0" smtClean="0"/>
              <a:t> </a:t>
            </a:r>
            <a:r>
              <a:rPr lang="tr-TR" dirty="0"/>
              <a:t>barsak sendromu </a:t>
            </a:r>
            <a:r>
              <a:rPr lang="tr-TR" dirty="0" smtClean="0"/>
              <a:t>(</a:t>
            </a:r>
            <a:r>
              <a:rPr lang="tr-TR" dirty="0"/>
              <a:t>İ</a:t>
            </a:r>
            <a:r>
              <a:rPr lang="tr-TR" dirty="0" smtClean="0"/>
              <a:t>BS</a:t>
            </a:r>
            <a:r>
              <a:rPr lang="tr-TR" dirty="0"/>
              <a:t>) karın ağrısı veya rahatsızlığı ve barsak hareket </a:t>
            </a:r>
            <a:r>
              <a:rPr lang="tr-TR" dirty="0" err="1"/>
              <a:t>paternlerinde</a:t>
            </a:r>
            <a:r>
              <a:rPr lang="tr-TR" dirty="0"/>
              <a:t> ve dışkılamada </a:t>
            </a:r>
            <a:r>
              <a:rPr lang="tr-TR" dirty="0" smtClean="0"/>
              <a:t>değişiklikleri </a:t>
            </a:r>
            <a:r>
              <a:rPr lang="tr-TR" dirty="0"/>
              <a:t>içeren bir grup </a:t>
            </a:r>
            <a:r>
              <a:rPr lang="tr-TR" dirty="0" smtClean="0"/>
              <a:t>semptomları tarif </a:t>
            </a:r>
            <a:r>
              <a:rPr lang="tr-TR" dirty="0"/>
              <a:t>eder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İBS </a:t>
            </a:r>
            <a:r>
              <a:rPr lang="tr-TR" dirty="0"/>
              <a:t>en yaygın fonksiyonel </a:t>
            </a:r>
            <a:r>
              <a:rPr lang="tr-TR" dirty="0" err="1" smtClean="0"/>
              <a:t>gastrointestinal</a:t>
            </a:r>
            <a:r>
              <a:rPr lang="tr-TR" dirty="0" smtClean="0"/>
              <a:t> hastalıktır </a:t>
            </a:r>
            <a:r>
              <a:rPr lang="tr-TR" dirty="0"/>
              <a:t>ve </a:t>
            </a:r>
            <a:r>
              <a:rPr lang="tr-TR" dirty="0"/>
              <a:t>İ</a:t>
            </a:r>
            <a:r>
              <a:rPr lang="tr-TR" dirty="0" smtClean="0"/>
              <a:t>BS </a:t>
            </a:r>
            <a:r>
              <a:rPr lang="tr-TR" dirty="0"/>
              <a:t>tanısı Roma kriterlerine </a:t>
            </a:r>
            <a:r>
              <a:rPr lang="tr-TR" dirty="0" smtClean="0"/>
              <a:t>dayanmaktadır.</a:t>
            </a:r>
          </a:p>
          <a:p>
            <a:r>
              <a:rPr lang="tr-TR" dirty="0" smtClean="0"/>
              <a:t>Hastaların yaklaşık % </a:t>
            </a:r>
            <a:r>
              <a:rPr lang="tr-TR" dirty="0"/>
              <a:t>60'ı belirli gıdaların semptomlarını tetiklediğini iddia etse de, bu yiyecekleri </a:t>
            </a:r>
            <a:r>
              <a:rPr lang="tr-TR" dirty="0" smtClean="0"/>
              <a:t>kullanmayan </a:t>
            </a:r>
            <a:r>
              <a:rPr lang="tr-TR" dirty="0" err="1"/>
              <a:t>İ</a:t>
            </a:r>
            <a:r>
              <a:rPr lang="tr-TR" dirty="0" err="1" smtClean="0"/>
              <a:t>BS'li</a:t>
            </a:r>
            <a:r>
              <a:rPr lang="tr-TR" dirty="0" smtClean="0"/>
              <a:t> </a:t>
            </a:r>
            <a:r>
              <a:rPr lang="tr-TR" dirty="0"/>
              <a:t>hastalar genellikle sadece </a:t>
            </a:r>
            <a:r>
              <a:rPr lang="tr-TR" dirty="0" err="1" smtClean="0"/>
              <a:t>minor</a:t>
            </a:r>
            <a:r>
              <a:rPr lang="tr-TR" dirty="0" smtClean="0"/>
              <a:t> semptomlarda iyileşme görürler.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5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Müdahale özellikleri: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 RKÇ alışılmış diyetle,1 RKÇ </a:t>
            </a:r>
            <a:r>
              <a:rPr lang="tr-TR" dirty="0" err="1" smtClean="0"/>
              <a:t>İ</a:t>
            </a:r>
            <a:r>
              <a:rPr lang="tr-TR" dirty="0" err="1"/>
              <a:t>BS'li</a:t>
            </a:r>
            <a:r>
              <a:rPr lang="tr-TR" dirty="0"/>
              <a:t> </a:t>
            </a:r>
            <a:r>
              <a:rPr lang="tr-TR" dirty="0" smtClean="0"/>
              <a:t>hastalara genellikle önerilen diyetle, 2 RKÇ batı diyetiyle,1 RKÇ yüksek </a:t>
            </a:r>
            <a:r>
              <a:rPr lang="tr-TR" dirty="0" err="1" smtClean="0"/>
              <a:t>FODMAPs</a:t>
            </a:r>
            <a:r>
              <a:rPr lang="tr-TR" dirty="0" smtClean="0"/>
              <a:t>  diyetiyle, 1 RKÇ sahte diyetle,1 RKÇ </a:t>
            </a:r>
            <a:r>
              <a:rPr lang="tr-TR" dirty="0" err="1" smtClean="0"/>
              <a:t>mNICe‘den</a:t>
            </a:r>
            <a:r>
              <a:rPr lang="tr-TR" dirty="0" smtClean="0"/>
              <a:t> </a:t>
            </a:r>
            <a:r>
              <a:rPr lang="tr-TR" dirty="0" smtClean="0"/>
              <a:t>elde edilen </a:t>
            </a:r>
            <a:r>
              <a:rPr lang="tr-TR" dirty="0" err="1" smtClean="0"/>
              <a:t>klavuzdaki</a:t>
            </a:r>
            <a:r>
              <a:rPr lang="tr-TR" dirty="0" smtClean="0"/>
              <a:t> diyetle, 1 </a:t>
            </a:r>
            <a:r>
              <a:rPr lang="tr-TR" dirty="0" smtClean="0"/>
              <a:t>RKÇ de normal </a:t>
            </a:r>
            <a:r>
              <a:rPr lang="tr-TR" dirty="0" smtClean="0"/>
              <a:t>diyetle </a:t>
            </a:r>
            <a:r>
              <a:rPr lang="tr-TR" dirty="0" err="1"/>
              <a:t>LDF'yi</a:t>
            </a:r>
            <a:r>
              <a:rPr lang="tr-TR" dirty="0"/>
              <a:t> </a:t>
            </a:r>
            <a:r>
              <a:rPr lang="tr-TR" dirty="0" smtClean="0"/>
              <a:t>karşılaştırdı.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41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Sonuç ölçümleri: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Tüm </a:t>
            </a:r>
            <a:r>
              <a:rPr lang="tr-TR" dirty="0" err="1" smtClean="0"/>
              <a:t>RKÇ'lerda</a:t>
            </a:r>
            <a:r>
              <a:rPr lang="tr-TR" dirty="0" smtClean="0"/>
              <a:t> </a:t>
            </a:r>
            <a:r>
              <a:rPr lang="tr-TR" dirty="0" smtClean="0"/>
              <a:t>Gİ </a:t>
            </a:r>
            <a:r>
              <a:rPr lang="tr-TR" dirty="0" smtClean="0"/>
              <a:t>semptom ve ağrı  </a:t>
            </a:r>
            <a:r>
              <a:rPr lang="tr-TR" dirty="0" err="1" smtClean="0"/>
              <a:t>likert</a:t>
            </a:r>
            <a:r>
              <a:rPr lang="tr-TR" dirty="0" smtClean="0"/>
              <a:t> </a:t>
            </a:r>
            <a:r>
              <a:rPr lang="tr-TR" dirty="0" err="1" smtClean="0"/>
              <a:t>ölçeği,görsel</a:t>
            </a:r>
            <a:r>
              <a:rPr lang="tr-TR" dirty="0" smtClean="0"/>
              <a:t> analog </a:t>
            </a:r>
            <a:r>
              <a:rPr lang="tr-TR" dirty="0" err="1" smtClean="0"/>
              <a:t>ölçeği,sayısal</a:t>
            </a:r>
            <a:r>
              <a:rPr lang="tr-TR" dirty="0" smtClean="0"/>
              <a:t> değerlendirme </a:t>
            </a:r>
            <a:r>
              <a:rPr lang="tr-TR" dirty="0" err="1" smtClean="0"/>
              <a:t>ölçeği,GI</a:t>
            </a:r>
            <a:r>
              <a:rPr lang="tr-TR" dirty="0" smtClean="0"/>
              <a:t> semptom değerlendirme </a:t>
            </a:r>
            <a:r>
              <a:rPr lang="tr-TR" dirty="0" err="1" smtClean="0"/>
              <a:t>ölçeği,yeterli</a:t>
            </a:r>
            <a:r>
              <a:rPr lang="tr-TR" dirty="0" smtClean="0"/>
              <a:t> rahatlama </a:t>
            </a:r>
            <a:r>
              <a:rPr lang="tr-TR" dirty="0" err="1" smtClean="0"/>
              <a:t>sorusu,İBS</a:t>
            </a:r>
            <a:r>
              <a:rPr lang="tr-TR" dirty="0" smtClean="0"/>
              <a:t> </a:t>
            </a:r>
            <a:r>
              <a:rPr lang="tr-TR" dirty="0" smtClean="0"/>
              <a:t>semptom ciddiyet ölçeği kullanılarak değerlendirildi.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Yaşam </a:t>
            </a:r>
            <a:r>
              <a:rPr lang="tr-TR" dirty="0" smtClean="0"/>
              <a:t>kalitesi, </a:t>
            </a:r>
            <a:r>
              <a:rPr lang="tr-TR" dirty="0" smtClean="0"/>
              <a:t>İBS </a:t>
            </a:r>
            <a:r>
              <a:rPr lang="tr-TR" dirty="0" smtClean="0"/>
              <a:t>Yaşam Kalitesi Anketi kullanılarak iki çalışmada değerlendirildi.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Anksiyete</a:t>
            </a:r>
            <a:r>
              <a:rPr lang="tr-TR" dirty="0" smtClean="0"/>
              <a:t>, </a:t>
            </a:r>
            <a:r>
              <a:rPr lang="tr-TR" dirty="0" smtClean="0"/>
              <a:t>Hastane </a:t>
            </a:r>
            <a:r>
              <a:rPr lang="tr-TR" dirty="0" err="1" smtClean="0"/>
              <a:t>Anksiyete</a:t>
            </a:r>
            <a:r>
              <a:rPr lang="tr-TR" dirty="0" smtClean="0"/>
              <a:t> ve Depresyon Ölçeği (</a:t>
            </a:r>
            <a:r>
              <a:rPr lang="tr-TR" dirty="0" err="1" smtClean="0"/>
              <a:t>anksiyete</a:t>
            </a:r>
            <a:r>
              <a:rPr lang="tr-TR" dirty="0" smtClean="0"/>
              <a:t> </a:t>
            </a:r>
            <a:r>
              <a:rPr lang="tr-TR" dirty="0" err="1" smtClean="0"/>
              <a:t>altölçeği</a:t>
            </a:r>
            <a:r>
              <a:rPr lang="tr-TR" dirty="0" smtClean="0"/>
              <a:t>) ve </a:t>
            </a:r>
            <a:r>
              <a:rPr lang="tr-TR" dirty="0" err="1" smtClean="0"/>
              <a:t>Viseral</a:t>
            </a:r>
            <a:r>
              <a:rPr lang="tr-TR" dirty="0" smtClean="0"/>
              <a:t> Duyarlılık Göstergesi  kullanılarak iki çalışmada değerlendirildi. </a:t>
            </a:r>
          </a:p>
          <a:p>
            <a:pPr marL="0" indent="0">
              <a:buNone/>
            </a:pPr>
            <a:r>
              <a:rPr lang="tr-TR" dirty="0" smtClean="0"/>
              <a:t>-Depresyon, </a:t>
            </a:r>
            <a:r>
              <a:rPr lang="tr-TR" dirty="0"/>
              <a:t>Hastane </a:t>
            </a:r>
            <a:r>
              <a:rPr lang="tr-TR" dirty="0" err="1"/>
              <a:t>Anksiyete</a:t>
            </a:r>
            <a:r>
              <a:rPr lang="tr-TR" dirty="0"/>
              <a:t> ve Depresyon Ölçeği </a:t>
            </a:r>
            <a:r>
              <a:rPr lang="tr-TR" dirty="0" smtClean="0"/>
              <a:t>(depresyon </a:t>
            </a:r>
            <a:r>
              <a:rPr lang="tr-TR" dirty="0" err="1" smtClean="0"/>
              <a:t>altölçeği</a:t>
            </a:r>
            <a:r>
              <a:rPr lang="tr-TR" dirty="0" smtClean="0"/>
              <a:t>) kullanılarak bir çalışmada </a:t>
            </a:r>
            <a:r>
              <a:rPr lang="tr-TR" dirty="0" smtClean="0"/>
              <a:t>değerlendirildi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Tüm </a:t>
            </a:r>
            <a:r>
              <a:rPr lang="tr-TR" dirty="0" err="1"/>
              <a:t>RKÇ'ler</a:t>
            </a:r>
            <a:r>
              <a:rPr lang="tr-TR" dirty="0"/>
              <a:t> </a:t>
            </a:r>
            <a:r>
              <a:rPr lang="tr-TR" dirty="0" smtClean="0"/>
              <a:t>kısa vadeli etkiler rapor etse de ,hiçbiri uzun vadeli etki rapor </a:t>
            </a:r>
            <a:r>
              <a:rPr lang="tr-TR" dirty="0" smtClean="0"/>
              <a:t>etmemiştir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r>
              <a:rPr lang="tr-TR" dirty="0" smtClean="0"/>
              <a:t>-Dışkı </a:t>
            </a:r>
            <a:r>
              <a:rPr lang="tr-TR" dirty="0" err="1"/>
              <a:t>mikrobiyota</a:t>
            </a:r>
            <a:r>
              <a:rPr lang="tr-TR" dirty="0"/>
              <a:t> bileşimi, dört </a:t>
            </a:r>
            <a:r>
              <a:rPr lang="tr-TR" dirty="0" smtClean="0"/>
              <a:t>çalışmada 16S </a:t>
            </a:r>
            <a:r>
              <a:rPr lang="tr-TR" dirty="0" err="1"/>
              <a:t>ribozomal</a:t>
            </a:r>
            <a:r>
              <a:rPr lang="tr-TR" dirty="0"/>
              <a:t> </a:t>
            </a:r>
            <a:r>
              <a:rPr lang="tr-TR" dirty="0" err="1"/>
              <a:t>ribonükleik</a:t>
            </a:r>
            <a:r>
              <a:rPr lang="tr-TR" dirty="0"/>
              <a:t> asit gen profili ile analiz edildi. </a:t>
            </a:r>
          </a:p>
        </p:txBody>
      </p:sp>
    </p:spTree>
    <p:extLst>
      <p:ext uri="{BB962C8B-B14F-4D97-AF65-F5344CB8AC3E}">
        <p14:creationId xmlns:p14="http://schemas.microsoft.com/office/powerpoint/2010/main" val="22206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4275" y="1690688"/>
            <a:ext cx="7744081" cy="500632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>
            <a:normAutofit/>
          </a:bodyPr>
          <a:lstStyle/>
          <a:p>
            <a:r>
              <a:rPr lang="tr-TR" sz="2800" dirty="0"/>
              <a:t>B</a:t>
            </a:r>
            <a:r>
              <a:rPr lang="tr-TR" sz="2800" dirty="0" smtClean="0"/>
              <a:t>ireysel çalışmalarda olası yanlılık </a:t>
            </a:r>
          </a:p>
          <a:p>
            <a:pPr marL="0" indent="0">
              <a:buNone/>
            </a:pPr>
            <a:r>
              <a:rPr lang="tr-TR" sz="2800" dirty="0" smtClean="0"/>
              <a:t>(taraf tutma) riski: </a:t>
            </a:r>
            <a:endParaRPr lang="tr-TR" sz="2800" dirty="0" smtClean="0"/>
          </a:p>
          <a:p>
            <a:pPr marL="0" indent="0">
              <a:buNone/>
            </a:pPr>
            <a:r>
              <a:rPr lang="tr-TR" dirty="0" smtClean="0"/>
              <a:t>+: düşük risk</a:t>
            </a:r>
          </a:p>
          <a:p>
            <a:pPr marL="0" indent="0">
              <a:buNone/>
            </a:pPr>
            <a:r>
              <a:rPr lang="tr-TR" dirty="0" smtClean="0"/>
              <a:t>?: bilinmeyen risk</a:t>
            </a:r>
          </a:p>
          <a:p>
            <a:pPr marL="0" indent="0">
              <a:buNone/>
            </a:pPr>
            <a:r>
              <a:rPr lang="tr-TR" dirty="0" smtClean="0"/>
              <a:t>-:yüksek risk</a:t>
            </a:r>
            <a:endParaRPr lang="tr-TR" dirty="0"/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74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 </a:t>
            </a:r>
            <a:r>
              <a:rPr lang="tr-TR" dirty="0" smtClean="0"/>
              <a:t>: 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etki analizi: 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2273285"/>
            <a:ext cx="9143999" cy="29812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8" y="5439546"/>
            <a:ext cx="8770512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420"/>
            <a:ext cx="10515600" cy="31044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70" y="5116199"/>
            <a:ext cx="7237926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120" y="2081133"/>
            <a:ext cx="9169759" cy="27098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225" y="5181385"/>
            <a:ext cx="7508383" cy="10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 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Birincil sonuçlar :</a:t>
            </a:r>
          </a:p>
          <a:p>
            <a:pPr marL="0" indent="0">
              <a:buNone/>
            </a:pPr>
            <a:r>
              <a:rPr lang="tr-TR" dirty="0" smtClean="0"/>
              <a:t>-Meta-analiz </a:t>
            </a:r>
            <a:r>
              <a:rPr lang="tr-TR" dirty="0" smtClean="0"/>
              <a:t>GI </a:t>
            </a:r>
            <a:r>
              <a:rPr lang="tr-TR" dirty="0" smtClean="0"/>
              <a:t>ve 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smtClean="0"/>
              <a:t>için </a:t>
            </a:r>
            <a:r>
              <a:rPr lang="tr-TR" dirty="0" smtClean="0"/>
              <a:t>herhangi bir kontrol grubuna kıyasla LFD için önemli grup farklılıkları ortaya koydu. </a:t>
            </a:r>
          </a:p>
          <a:p>
            <a:pPr marL="0" indent="0">
              <a:buNone/>
            </a:pPr>
            <a:r>
              <a:rPr lang="tr-TR" dirty="0" smtClean="0"/>
              <a:t>-Bir çalışmada İBS-D ile İBS-C arasında fark bulunmamasına </a:t>
            </a:r>
            <a:r>
              <a:rPr lang="tr-TR" dirty="0" err="1" smtClean="0"/>
              <a:t>rağmen,iki</a:t>
            </a:r>
            <a:r>
              <a:rPr lang="tr-TR" dirty="0" smtClean="0"/>
              <a:t> çalışmada </a:t>
            </a:r>
            <a:r>
              <a:rPr lang="tr-TR" dirty="0" smtClean="0"/>
              <a:t>İBS-</a:t>
            </a:r>
            <a:r>
              <a:rPr lang="tr-TR" dirty="0" err="1" smtClean="0"/>
              <a:t>C</a:t>
            </a:r>
            <a:r>
              <a:rPr lang="tr-TR" dirty="0" err="1"/>
              <a:t>'li</a:t>
            </a:r>
            <a:r>
              <a:rPr lang="tr-TR" dirty="0"/>
              <a:t> </a:t>
            </a:r>
            <a:r>
              <a:rPr lang="tr-TR" dirty="0" smtClean="0"/>
              <a:t>hastalarda Gİ semptomlardaki iyileşme azdı.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20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İkincil </a:t>
            </a:r>
            <a:r>
              <a:rPr lang="tr-TR" dirty="0" smtClean="0"/>
              <a:t>sonuçlar: </a:t>
            </a:r>
          </a:p>
          <a:p>
            <a:pPr marL="0" indent="0">
              <a:buNone/>
            </a:pPr>
            <a:r>
              <a:rPr lang="tr-TR" dirty="0" smtClean="0"/>
              <a:t>-Sağlıkla </a:t>
            </a:r>
            <a:r>
              <a:rPr lang="tr-TR" dirty="0"/>
              <a:t>ilgili yaşam </a:t>
            </a:r>
            <a:r>
              <a:rPr lang="tr-TR" dirty="0" smtClean="0"/>
              <a:t>kalitesinde </a:t>
            </a:r>
            <a:r>
              <a:rPr lang="tr-TR" dirty="0"/>
              <a:t>herhangi bir kontrole kıyasla </a:t>
            </a:r>
            <a:r>
              <a:rPr lang="tr-TR" dirty="0" err="1"/>
              <a:t>LFD'nin</a:t>
            </a:r>
            <a:r>
              <a:rPr lang="tr-TR" dirty="0"/>
              <a:t> kısa vadeli etkileri için kanıtlar bulundu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Bir </a:t>
            </a:r>
            <a:r>
              <a:rPr lang="tr-TR" dirty="0" err="1" smtClean="0"/>
              <a:t>RKÇ'de</a:t>
            </a:r>
            <a:r>
              <a:rPr lang="tr-TR" dirty="0" smtClean="0"/>
              <a:t>, </a:t>
            </a:r>
            <a:r>
              <a:rPr lang="tr-TR" dirty="0" err="1" smtClean="0"/>
              <a:t>anksiyete</a:t>
            </a:r>
            <a:r>
              <a:rPr lang="tr-TR" dirty="0" smtClean="0"/>
              <a:t>  ve depresyonu HADS anketi ile değerlendirildi ancak gruplar arasında anlamlı bir fark bulunmadı.</a:t>
            </a:r>
          </a:p>
          <a:p>
            <a:pPr marL="0" indent="0">
              <a:buNone/>
            </a:pPr>
            <a:r>
              <a:rPr lang="tr-TR" dirty="0" smtClean="0"/>
              <a:t>-Dahil </a:t>
            </a:r>
            <a:r>
              <a:rPr lang="tr-TR" dirty="0"/>
              <a:t>edilen </a:t>
            </a:r>
            <a:r>
              <a:rPr lang="tr-TR" dirty="0" err="1"/>
              <a:t>RKÇ'lerden</a:t>
            </a:r>
            <a:r>
              <a:rPr lang="tr-TR" dirty="0"/>
              <a:t> dördü, 16S </a:t>
            </a:r>
            <a:r>
              <a:rPr lang="tr-TR" dirty="0" err="1"/>
              <a:t>ribozomal</a:t>
            </a:r>
            <a:r>
              <a:rPr lang="tr-TR" dirty="0"/>
              <a:t> </a:t>
            </a:r>
            <a:r>
              <a:rPr lang="tr-TR" dirty="0" err="1"/>
              <a:t>ribonükleik</a:t>
            </a:r>
            <a:r>
              <a:rPr lang="tr-TR" dirty="0"/>
              <a:t> asit profili ile bağırsak bakterilerini </a:t>
            </a:r>
            <a:r>
              <a:rPr lang="tr-TR" dirty="0" smtClean="0"/>
              <a:t>değerlendirdi.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Staudacher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ark</a:t>
            </a:r>
            <a:r>
              <a:rPr lang="tr-TR" dirty="0" smtClean="0"/>
              <a:t>. </a:t>
            </a:r>
            <a:r>
              <a:rPr lang="tr-TR" dirty="0"/>
              <a:t>4 haftalık </a:t>
            </a:r>
            <a:r>
              <a:rPr lang="tr-TR" dirty="0" err="1"/>
              <a:t>LFD'den</a:t>
            </a:r>
            <a:r>
              <a:rPr lang="tr-TR" dirty="0"/>
              <a:t> sonra </a:t>
            </a:r>
            <a:r>
              <a:rPr lang="tr-TR" dirty="0" err="1"/>
              <a:t>luminal</a:t>
            </a:r>
            <a:r>
              <a:rPr lang="tr-TR" dirty="0"/>
              <a:t> </a:t>
            </a:r>
            <a:r>
              <a:rPr lang="tr-TR" dirty="0" err="1"/>
              <a:t>bifidobakterilerin</a:t>
            </a:r>
            <a:r>
              <a:rPr lang="tr-TR" dirty="0"/>
              <a:t> konsantrasyonunda ve oranında bir azalma olduğunu </a:t>
            </a:r>
            <a:r>
              <a:rPr lang="tr-TR" dirty="0" smtClean="0"/>
              <a:t>göstermiştir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McIntosh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ark. </a:t>
            </a:r>
            <a:r>
              <a:rPr lang="tr-TR" dirty="0" err="1"/>
              <a:t>LFD'den</a:t>
            </a:r>
            <a:r>
              <a:rPr lang="tr-TR" dirty="0"/>
              <a:t> sonra </a:t>
            </a:r>
            <a:r>
              <a:rPr lang="tr-TR" dirty="0" err="1"/>
              <a:t>b</a:t>
            </a:r>
            <a:r>
              <a:rPr lang="tr-TR" dirty="0" err="1" smtClean="0"/>
              <a:t>ifidobakterilerde</a:t>
            </a:r>
            <a:r>
              <a:rPr lang="tr-TR" dirty="0" smtClean="0"/>
              <a:t> </a:t>
            </a:r>
            <a:r>
              <a:rPr lang="tr-TR" dirty="0"/>
              <a:t>bir azalma </a:t>
            </a:r>
            <a:r>
              <a:rPr lang="tr-TR" dirty="0" smtClean="0"/>
              <a:t>buldu.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37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Dokuz </a:t>
            </a:r>
            <a:r>
              <a:rPr lang="tr-TR" dirty="0" err="1" smtClean="0"/>
              <a:t>randomize</a:t>
            </a:r>
            <a:r>
              <a:rPr lang="tr-TR" dirty="0" smtClean="0"/>
              <a:t> çalışmanın bu sistematik derlemesinde </a:t>
            </a:r>
            <a:r>
              <a:rPr lang="tr-TR" dirty="0" err="1" smtClean="0"/>
              <a:t>İBS'</a:t>
            </a:r>
            <a:r>
              <a:rPr lang="tr-TR" dirty="0" err="1" smtClean="0"/>
              <a:t>li</a:t>
            </a:r>
            <a:r>
              <a:rPr lang="tr-TR" dirty="0" smtClean="0"/>
              <a:t> </a:t>
            </a:r>
            <a:r>
              <a:rPr lang="tr-TR" dirty="0" smtClean="0"/>
              <a:t>hastalarda </a:t>
            </a:r>
            <a:r>
              <a:rPr lang="tr-TR" dirty="0" smtClean="0"/>
              <a:t>Gİ</a:t>
            </a:r>
            <a:r>
              <a:rPr lang="tr-TR" dirty="0" smtClean="0"/>
              <a:t> </a:t>
            </a:r>
            <a:r>
              <a:rPr lang="tr-TR" dirty="0" err="1" smtClean="0"/>
              <a:t>semptom,abdominal</a:t>
            </a:r>
            <a:r>
              <a:rPr lang="tr-TR" dirty="0" smtClean="0"/>
              <a:t> ağrı ve yaşam kalitesi için düşük </a:t>
            </a:r>
            <a:r>
              <a:rPr lang="tr-TR" dirty="0" err="1" smtClean="0"/>
              <a:t>FODMAPs</a:t>
            </a:r>
            <a:r>
              <a:rPr lang="tr-TR" dirty="0" smtClean="0"/>
              <a:t> içeren diyetlerin kısa süreli etkinlik değerlendirmesinde önemli kanıtlar bulundu .Yan etki raporlanmadı ve etkiler potansiyel </a:t>
            </a:r>
            <a:r>
              <a:rPr lang="tr-TR" dirty="0" err="1" smtClean="0"/>
              <a:t>metadolojik</a:t>
            </a:r>
            <a:r>
              <a:rPr lang="tr-TR" dirty="0" smtClean="0"/>
              <a:t> yanlı tutuma karşı sağlamdı. </a:t>
            </a:r>
          </a:p>
          <a:p>
            <a:r>
              <a:rPr lang="tr-TR" dirty="0"/>
              <a:t>LFD etkinliğini destekleyen kanıtlara rağmen, </a:t>
            </a:r>
            <a:r>
              <a:rPr lang="tr-TR" dirty="0" err="1"/>
              <a:t>İ</a:t>
            </a:r>
            <a:r>
              <a:rPr lang="tr-TR" dirty="0" err="1" smtClean="0"/>
              <a:t>BS'li</a:t>
            </a:r>
            <a:r>
              <a:rPr lang="tr-TR" dirty="0" smtClean="0"/>
              <a:t> hastaların% 25'inden </a:t>
            </a:r>
            <a:r>
              <a:rPr lang="tr-TR" dirty="0"/>
              <a:t>fazlası diyette iyileşme göstermemektedir</a:t>
            </a:r>
            <a:r>
              <a:rPr lang="tr-TR" dirty="0" smtClean="0"/>
              <a:t>.</a:t>
            </a:r>
          </a:p>
          <a:p>
            <a:r>
              <a:rPr lang="tr-TR" dirty="0"/>
              <a:t>Bu meta-analiz, </a:t>
            </a:r>
            <a:r>
              <a:rPr lang="tr-TR" dirty="0" err="1"/>
              <a:t>LFD'ye</a:t>
            </a:r>
            <a:r>
              <a:rPr lang="tr-TR" dirty="0"/>
              <a:t> bağlılığın </a:t>
            </a:r>
            <a:r>
              <a:rPr lang="tr-TR" dirty="0" smtClean="0"/>
              <a:t>Gİ semptomlarını </a:t>
            </a:r>
            <a:r>
              <a:rPr lang="tr-TR" dirty="0"/>
              <a:t>anlamlı şekilde iyileştirdiğini </a:t>
            </a:r>
            <a:r>
              <a:rPr lang="tr-TR" dirty="0" smtClean="0"/>
              <a:t>göstermektedir</a:t>
            </a:r>
          </a:p>
          <a:p>
            <a:r>
              <a:rPr lang="tr-TR" dirty="0"/>
              <a:t>Bununla birlikte, bu </a:t>
            </a:r>
            <a:r>
              <a:rPr lang="tr-TR" dirty="0" smtClean="0"/>
              <a:t>iyileşmeler </a:t>
            </a:r>
            <a:r>
              <a:rPr lang="tr-TR" dirty="0"/>
              <a:t>çoğunlukla </a:t>
            </a:r>
            <a:r>
              <a:rPr lang="tr-TR" dirty="0" smtClean="0"/>
              <a:t>İBS-</a:t>
            </a:r>
            <a:r>
              <a:rPr lang="tr-TR" dirty="0" err="1" smtClean="0"/>
              <a:t>D'li</a:t>
            </a:r>
            <a:r>
              <a:rPr lang="tr-TR" dirty="0" smtClean="0"/>
              <a:t> </a:t>
            </a:r>
            <a:r>
              <a:rPr lang="tr-TR" dirty="0"/>
              <a:t>hastalar için araştırıldı.</a:t>
            </a:r>
          </a:p>
        </p:txBody>
      </p:sp>
    </p:spTree>
    <p:extLst>
      <p:ext uri="{BB962C8B-B14F-4D97-AF65-F5344CB8AC3E}">
        <p14:creationId xmlns:p14="http://schemas.microsoft.com/office/powerpoint/2010/main" val="11147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</a:t>
            </a:r>
            <a:r>
              <a:rPr lang="tr-TR" dirty="0" smtClean="0"/>
              <a:t>BS-</a:t>
            </a:r>
            <a:r>
              <a:rPr lang="tr-TR" dirty="0" err="1" smtClean="0"/>
              <a:t>D'li</a:t>
            </a:r>
            <a:r>
              <a:rPr lang="tr-TR" dirty="0" smtClean="0"/>
              <a:t> </a:t>
            </a:r>
            <a:r>
              <a:rPr lang="tr-TR" dirty="0"/>
              <a:t>hastalar için </a:t>
            </a:r>
            <a:r>
              <a:rPr lang="tr-TR" dirty="0" smtClean="0"/>
              <a:t>semptomlarda  iyileşme </a:t>
            </a:r>
            <a:r>
              <a:rPr lang="tr-TR" dirty="0" err="1"/>
              <a:t>ozmotik</a:t>
            </a:r>
            <a:r>
              <a:rPr lang="tr-TR" dirty="0"/>
              <a:t> değişikliklerden </a:t>
            </a:r>
            <a:r>
              <a:rPr lang="tr-TR" dirty="0" smtClean="0"/>
              <a:t>kaynaklanır.</a:t>
            </a:r>
          </a:p>
          <a:p>
            <a:r>
              <a:rPr lang="tr-TR" dirty="0"/>
              <a:t>Kabızlık farklı bağırsak mekanizmalarının temelini oluşturur ve </a:t>
            </a:r>
            <a:r>
              <a:rPr lang="tr-TR" dirty="0" smtClean="0"/>
              <a:t>diyette lif </a:t>
            </a:r>
            <a:r>
              <a:rPr lang="tr-TR" dirty="0"/>
              <a:t>eksikliği ile ilişkilendirilmiştir, ancak ek lif alımı </a:t>
            </a:r>
            <a:r>
              <a:rPr lang="tr-TR" dirty="0" err="1" smtClean="0"/>
              <a:t>idyopatik</a:t>
            </a:r>
            <a:r>
              <a:rPr lang="tr-TR" dirty="0" smtClean="0"/>
              <a:t> </a:t>
            </a:r>
            <a:r>
              <a:rPr lang="tr-TR" dirty="0"/>
              <a:t>kabızlığı olan hastalarda sadece orta derecede etkili görünmektedir</a:t>
            </a:r>
            <a:r>
              <a:rPr lang="tr-TR" dirty="0" smtClean="0"/>
              <a:t>.</a:t>
            </a:r>
          </a:p>
          <a:p>
            <a:r>
              <a:rPr lang="tr-TR" dirty="0"/>
              <a:t>LFD, yeterli lif kaynağı sağlamadığı için eleştirilmiştir </a:t>
            </a:r>
            <a:r>
              <a:rPr lang="tr-TR" dirty="0" smtClean="0"/>
              <a:t> ve alt </a:t>
            </a:r>
            <a:r>
              <a:rPr lang="tr-TR" dirty="0"/>
              <a:t>tipler üzerindeki etkilerin analiz edilmesi için daha fazla araştırma yapılması gerekmektedir</a:t>
            </a:r>
            <a:r>
              <a:rPr lang="tr-TR" dirty="0" smtClean="0"/>
              <a:t>.</a:t>
            </a:r>
          </a:p>
          <a:p>
            <a:r>
              <a:rPr lang="tr-TR" dirty="0" err="1"/>
              <a:t>İ</a:t>
            </a:r>
            <a:r>
              <a:rPr lang="tr-TR" dirty="0" err="1" smtClean="0"/>
              <a:t>BS'li</a:t>
            </a:r>
            <a:r>
              <a:rPr lang="tr-TR" dirty="0" smtClean="0"/>
              <a:t> </a:t>
            </a:r>
            <a:r>
              <a:rPr lang="tr-TR" dirty="0"/>
              <a:t>hastaların% 94'ünde psikiyatrik bozukluklarla güçlü bir ilişki </a:t>
            </a:r>
            <a:r>
              <a:rPr lang="tr-TR" dirty="0" smtClean="0"/>
              <a:t>bulunmuştur </a:t>
            </a:r>
          </a:p>
          <a:p>
            <a:r>
              <a:rPr lang="tr-TR" dirty="0" smtClean="0"/>
              <a:t>İleride yapılacak araştırmalar </a:t>
            </a:r>
            <a:r>
              <a:rPr lang="tr-TR" dirty="0" err="1" smtClean="0"/>
              <a:t>anksiyete</a:t>
            </a:r>
            <a:r>
              <a:rPr lang="tr-TR" dirty="0" smtClean="0"/>
              <a:t> ve depresyonu ikincil sonuçlar olarak araştırmalıdır.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24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</a:t>
            </a:r>
            <a:r>
              <a:rPr lang="tr-TR" dirty="0" err="1" smtClean="0"/>
              <a:t>BS'li</a:t>
            </a:r>
            <a:r>
              <a:rPr lang="tr-TR" dirty="0" smtClean="0"/>
              <a:t> </a:t>
            </a:r>
            <a:r>
              <a:rPr lang="tr-TR" dirty="0"/>
              <a:t>hastalar için yeni bir tedavi seçeneği, </a:t>
            </a:r>
            <a:r>
              <a:rPr lang="tr-TR" dirty="0" err="1" smtClean="0"/>
              <a:t>fermante</a:t>
            </a:r>
            <a:r>
              <a:rPr lang="tr-TR" dirty="0" smtClean="0"/>
              <a:t> olabilen kısa </a:t>
            </a:r>
            <a:r>
              <a:rPr lang="tr-TR" dirty="0"/>
              <a:t>zincirli karbonhidratların kısıtlanmasına </a:t>
            </a:r>
            <a:r>
              <a:rPr lang="tr-TR" dirty="0" smtClean="0"/>
              <a:t>odaklanan ,düşük </a:t>
            </a:r>
            <a:r>
              <a:rPr lang="tr-TR" dirty="0" err="1" smtClean="0"/>
              <a:t>fermantatif</a:t>
            </a:r>
            <a:r>
              <a:rPr lang="tr-TR" dirty="0" smtClean="0"/>
              <a:t> </a:t>
            </a:r>
            <a:r>
              <a:rPr lang="tr-TR" dirty="0" err="1"/>
              <a:t>oligo</a:t>
            </a:r>
            <a:r>
              <a:rPr lang="tr-TR" dirty="0"/>
              <a:t>, </a:t>
            </a:r>
            <a:r>
              <a:rPr lang="tr-TR" dirty="0" err="1"/>
              <a:t>di</a:t>
            </a:r>
            <a:r>
              <a:rPr lang="tr-TR" dirty="0"/>
              <a:t>-, mono-</a:t>
            </a:r>
            <a:r>
              <a:rPr lang="tr-TR" dirty="0" err="1"/>
              <a:t>sakaritler</a:t>
            </a:r>
            <a:r>
              <a:rPr lang="tr-TR" dirty="0"/>
              <a:t> ve </a:t>
            </a:r>
            <a:r>
              <a:rPr lang="tr-TR" dirty="0" err="1"/>
              <a:t>poliol</a:t>
            </a:r>
            <a:r>
              <a:rPr lang="tr-TR" dirty="0"/>
              <a:t> (FODMAP) diyetidir</a:t>
            </a:r>
            <a:r>
              <a:rPr lang="tr-TR" dirty="0" smtClean="0"/>
              <a:t>.</a:t>
            </a:r>
          </a:p>
          <a:p>
            <a:r>
              <a:rPr lang="tr-TR" dirty="0"/>
              <a:t> </a:t>
            </a:r>
            <a:r>
              <a:rPr lang="tr-TR" dirty="0" err="1" smtClean="0"/>
              <a:t>Galaktooligosakkarid,fruktooligosakkarid,laktoz</a:t>
            </a:r>
            <a:r>
              <a:rPr lang="tr-TR" dirty="0" smtClean="0"/>
              <a:t> (</a:t>
            </a:r>
            <a:r>
              <a:rPr lang="tr-TR" dirty="0" err="1" smtClean="0"/>
              <a:t>disakkarid</a:t>
            </a:r>
            <a:r>
              <a:rPr lang="tr-TR" dirty="0"/>
              <a:t>)</a:t>
            </a:r>
            <a:r>
              <a:rPr lang="tr-TR" dirty="0" smtClean="0"/>
              <a:t>,</a:t>
            </a:r>
            <a:r>
              <a:rPr lang="tr-TR" dirty="0" err="1" smtClean="0"/>
              <a:t>fruktoz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(</a:t>
            </a:r>
            <a:r>
              <a:rPr lang="tr-TR" dirty="0" err="1" smtClean="0"/>
              <a:t>monosakkarid</a:t>
            </a:r>
            <a:r>
              <a:rPr lang="tr-TR" dirty="0" smtClean="0"/>
              <a:t>), ve </a:t>
            </a:r>
            <a:r>
              <a:rPr lang="tr-TR" dirty="0" err="1" smtClean="0"/>
              <a:t>sorbitol</a:t>
            </a:r>
            <a:r>
              <a:rPr lang="tr-TR" dirty="0" smtClean="0"/>
              <a:t> (</a:t>
            </a:r>
            <a:r>
              <a:rPr lang="tr-TR" dirty="0" err="1" smtClean="0"/>
              <a:t>polyol</a:t>
            </a:r>
            <a:r>
              <a:rPr lang="tr-TR" dirty="0" smtClean="0"/>
              <a:t>) gibi karbonhidratlar ince </a:t>
            </a:r>
            <a:r>
              <a:rPr lang="tr-TR" dirty="0" err="1" smtClean="0"/>
              <a:t>barsaktan</a:t>
            </a:r>
            <a:r>
              <a:rPr lang="tr-TR" dirty="0" smtClean="0"/>
              <a:t> zayıf </a:t>
            </a:r>
            <a:r>
              <a:rPr lang="tr-TR" dirty="0" err="1" smtClean="0"/>
              <a:t>emilirler.Bu</a:t>
            </a:r>
            <a:r>
              <a:rPr lang="tr-TR" dirty="0" smtClean="0"/>
              <a:t> durum </a:t>
            </a:r>
            <a:r>
              <a:rPr lang="tr-TR" dirty="0" err="1" smtClean="0"/>
              <a:t>intestinal</a:t>
            </a:r>
            <a:r>
              <a:rPr lang="tr-TR" dirty="0" smtClean="0"/>
              <a:t> </a:t>
            </a:r>
            <a:r>
              <a:rPr lang="tr-TR" dirty="0" err="1" smtClean="0"/>
              <a:t>osmolaritenin</a:t>
            </a:r>
            <a:r>
              <a:rPr lang="tr-TR" dirty="0" smtClean="0"/>
              <a:t> artmasını neden </a:t>
            </a:r>
            <a:r>
              <a:rPr lang="tr-TR" dirty="0" err="1" smtClean="0"/>
              <a:t>olur.Osmotik</a:t>
            </a:r>
            <a:r>
              <a:rPr lang="tr-TR" dirty="0" smtClean="0"/>
              <a:t> etki ve hızlı </a:t>
            </a:r>
            <a:r>
              <a:rPr lang="tr-TR" dirty="0" err="1" smtClean="0"/>
              <a:t>fermantason</a:t>
            </a:r>
            <a:r>
              <a:rPr lang="tr-TR" dirty="0" smtClean="0"/>
              <a:t> sonucunda gaz üretimi olur.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4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Düşük </a:t>
            </a:r>
            <a:r>
              <a:rPr lang="tr-TR" dirty="0" err="1" smtClean="0"/>
              <a:t>FODMAP'lı</a:t>
            </a:r>
            <a:r>
              <a:rPr lang="tr-TR" dirty="0" smtClean="0"/>
              <a:t> bir </a:t>
            </a:r>
            <a:r>
              <a:rPr lang="tr-TR" dirty="0"/>
              <a:t>diyetin etkinliğinin varsayılan aracılarından </a:t>
            </a:r>
            <a:r>
              <a:rPr lang="tr-TR" dirty="0" smtClean="0"/>
              <a:t>biri aynı zamanda  </a:t>
            </a:r>
            <a:r>
              <a:rPr lang="tr-TR" dirty="0"/>
              <a:t>İ</a:t>
            </a:r>
            <a:r>
              <a:rPr lang="tr-TR" dirty="0" smtClean="0"/>
              <a:t>BS </a:t>
            </a:r>
            <a:r>
              <a:rPr lang="tr-TR" dirty="0" smtClean="0"/>
              <a:t>ve depresyon </a:t>
            </a:r>
            <a:r>
              <a:rPr lang="tr-TR" dirty="0" err="1" smtClean="0"/>
              <a:t>etİyolojisinde</a:t>
            </a:r>
            <a:r>
              <a:rPr lang="tr-TR" dirty="0" smtClean="0"/>
              <a:t> </a:t>
            </a:r>
            <a:r>
              <a:rPr lang="tr-TR" dirty="0" smtClean="0"/>
              <a:t>yer </a:t>
            </a:r>
            <a:r>
              <a:rPr lang="tr-TR" dirty="0"/>
              <a:t>aldığı ileri sürülen bağırsak </a:t>
            </a:r>
            <a:r>
              <a:rPr lang="tr-TR" dirty="0" err="1" smtClean="0"/>
              <a:t>mikrobiyomudur</a:t>
            </a:r>
            <a:r>
              <a:rPr lang="tr-TR" dirty="0" smtClean="0"/>
              <a:t>.</a:t>
            </a:r>
          </a:p>
          <a:p>
            <a:r>
              <a:rPr lang="tr-TR" dirty="0" err="1"/>
              <a:t>Bifidobakterilerin</a:t>
            </a:r>
            <a:r>
              <a:rPr lang="tr-TR" dirty="0"/>
              <a:t> </a:t>
            </a:r>
            <a:r>
              <a:rPr lang="tr-TR" dirty="0" smtClean="0"/>
              <a:t>potansiyel faydaları belirtilmiştir </a:t>
            </a:r>
            <a:r>
              <a:rPr lang="tr-TR" dirty="0"/>
              <a:t>ve </a:t>
            </a:r>
            <a:r>
              <a:rPr lang="tr-TR" dirty="0" err="1"/>
              <a:t>İ</a:t>
            </a:r>
            <a:r>
              <a:rPr lang="tr-TR" dirty="0" err="1" smtClean="0"/>
              <a:t>BS'li</a:t>
            </a:r>
            <a:r>
              <a:rPr lang="tr-TR" dirty="0" smtClean="0"/>
              <a:t> </a:t>
            </a:r>
            <a:r>
              <a:rPr lang="tr-TR" dirty="0" smtClean="0"/>
              <a:t>hastalar  düşük miktarda </a:t>
            </a:r>
            <a:r>
              <a:rPr lang="tr-TR" dirty="0" err="1" smtClean="0"/>
              <a:t>lüminal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err="1" smtClean="0"/>
              <a:t>bifidobakteri</a:t>
            </a:r>
            <a:r>
              <a:rPr lang="tr-TR" dirty="0" smtClean="0"/>
              <a:t> konsantrasyonlarına  </a:t>
            </a:r>
            <a:r>
              <a:rPr lang="tr-TR" dirty="0"/>
              <a:t>sahip </a:t>
            </a:r>
            <a:r>
              <a:rPr lang="tr-TR" dirty="0" smtClean="0"/>
              <a:t>olabilirler.</a:t>
            </a:r>
          </a:p>
          <a:p>
            <a:r>
              <a:rPr lang="tr-TR" dirty="0"/>
              <a:t>LFD bağırsak </a:t>
            </a:r>
            <a:r>
              <a:rPr lang="tr-TR" dirty="0" err="1"/>
              <a:t>bifidobakterilerini</a:t>
            </a:r>
            <a:r>
              <a:rPr lang="tr-TR" dirty="0"/>
              <a:t> düşürdüğü için, daha fazla araştırma bu sonuca odaklanmalıdır.</a:t>
            </a:r>
          </a:p>
        </p:txBody>
      </p:sp>
    </p:spTree>
    <p:extLst>
      <p:ext uri="{BB962C8B-B14F-4D97-AF65-F5344CB8AC3E}">
        <p14:creationId xmlns:p14="http://schemas.microsoft.com/office/powerpoint/2010/main" val="15481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Genel olarak, dahil edilen çalışmaların </a:t>
            </a:r>
            <a:r>
              <a:rPr lang="tr-TR" dirty="0" smtClean="0"/>
              <a:t>yanlılık (</a:t>
            </a:r>
            <a:r>
              <a:rPr lang="tr-TR" dirty="0" err="1" smtClean="0"/>
              <a:t>bias</a:t>
            </a:r>
            <a:r>
              <a:rPr lang="tr-TR" dirty="0" smtClean="0"/>
              <a:t>) riski </a:t>
            </a:r>
            <a:r>
              <a:rPr lang="tr-TR" dirty="0"/>
              <a:t>belirsizdi</a:t>
            </a:r>
            <a:r>
              <a:rPr lang="tr-TR" dirty="0" smtClean="0"/>
              <a:t>.</a:t>
            </a:r>
            <a:r>
              <a:rPr lang="tr-TR" dirty="0"/>
              <a:t> Sadece üç çalışma, sonuç değerlendirmesinin yeterli şekilde körlendiğini </a:t>
            </a:r>
            <a:r>
              <a:rPr lang="tr-TR" dirty="0" smtClean="0"/>
              <a:t>bildirdi.</a:t>
            </a:r>
            <a:r>
              <a:rPr lang="tr-TR" dirty="0"/>
              <a:t> Performans yanlılığı için genel yüksek risk bulundu</a:t>
            </a:r>
            <a:r>
              <a:rPr lang="tr-TR" dirty="0" smtClean="0"/>
              <a:t>.</a:t>
            </a:r>
          </a:p>
          <a:p>
            <a:r>
              <a:rPr lang="tr-TR" dirty="0"/>
              <a:t>Başta Avrupa, Avustralya, Yeni Zelanda ve Kuzey Amerika'dan gelen hastalar dahil edildi ve bayan hastalar katılımcıların çoğunluğunu temsil etti</a:t>
            </a:r>
            <a:r>
              <a:rPr lang="tr-TR" dirty="0" smtClean="0"/>
              <a:t>.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Dolayısıyla</a:t>
            </a:r>
            <a:r>
              <a:rPr lang="tr-TR" dirty="0"/>
              <a:t>, bulgular coğrafi bölgelerle sınırlı olabilir ve erkek hastalar için tam olarak geçerli </a:t>
            </a:r>
            <a:r>
              <a:rPr lang="tr-TR" dirty="0" smtClean="0"/>
              <a:t>olmayabilir.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3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incelemenin güçlü yönleri arasında kapsamlı literatür taraması ve </a:t>
            </a:r>
            <a:r>
              <a:rPr lang="tr-TR" dirty="0" smtClean="0"/>
              <a:t>sonuçların </a:t>
            </a:r>
            <a:r>
              <a:rPr lang="tr-TR" dirty="0"/>
              <a:t>uygulanabilirliğinin değerlendirilmesi yer almaktadır</a:t>
            </a:r>
            <a:r>
              <a:rPr lang="tr-TR" dirty="0" smtClean="0"/>
              <a:t>.</a:t>
            </a:r>
          </a:p>
          <a:p>
            <a:r>
              <a:rPr lang="tr-TR" dirty="0"/>
              <a:t>Bu derlemenin birincil kısıtlılığı sınırlı genel örneklem büyüklüğü ve çalışmaların metodolojik </a:t>
            </a:r>
            <a:r>
              <a:rPr lang="tr-TR" dirty="0" err="1"/>
              <a:t>heterojenliğidir</a:t>
            </a:r>
            <a:r>
              <a:rPr lang="tr-TR" dirty="0" smtClean="0"/>
              <a:t>.</a:t>
            </a:r>
          </a:p>
          <a:p>
            <a:r>
              <a:rPr lang="tr-TR" dirty="0"/>
              <a:t>Ayrıca, çalışmaların hiçbiri uzun vadeli etkiler bildirmemiştir ve bu derlemenin sonuçları uzun vadeli etkiler için tahmin edilemez</a:t>
            </a:r>
            <a:r>
              <a:rPr lang="tr-TR" dirty="0" smtClean="0"/>
              <a:t>.</a:t>
            </a:r>
          </a:p>
          <a:p>
            <a:r>
              <a:rPr lang="tr-TR" dirty="0" smtClean="0"/>
              <a:t>Gİ </a:t>
            </a:r>
            <a:r>
              <a:rPr lang="tr-TR" dirty="0"/>
              <a:t>semptomları ile ilgili sonuçlar sadece </a:t>
            </a:r>
            <a:r>
              <a:rPr lang="tr-TR" dirty="0" smtClean="0"/>
              <a:t>hasta bazlı (öznel) </a:t>
            </a:r>
            <a:r>
              <a:rPr lang="tr-TR" dirty="0"/>
              <a:t>rapor edilmiş sonuçlara </a:t>
            </a:r>
            <a:r>
              <a:rPr lang="tr-TR" dirty="0" smtClean="0"/>
              <a:t>dayanmaktadır</a:t>
            </a:r>
            <a:r>
              <a:rPr lang="tr-TR" dirty="0" smtClean="0"/>
              <a:t>. Bu </a:t>
            </a:r>
            <a:r>
              <a:rPr lang="tr-TR" dirty="0" smtClean="0"/>
              <a:t>durum </a:t>
            </a:r>
            <a:r>
              <a:rPr lang="tr-TR" dirty="0" smtClean="0"/>
              <a:t>İBS-</a:t>
            </a:r>
            <a:r>
              <a:rPr lang="tr-TR" dirty="0" err="1" smtClean="0"/>
              <a:t>SSS'nin</a:t>
            </a:r>
            <a:r>
              <a:rPr lang="tr-TR" dirty="0" smtClean="0"/>
              <a:t> </a:t>
            </a:r>
            <a:r>
              <a:rPr lang="tr-TR" dirty="0"/>
              <a:t>175'ten düşük puan alan hafif </a:t>
            </a:r>
            <a:r>
              <a:rPr lang="tr-TR" dirty="0" smtClean="0"/>
              <a:t>İBS </a:t>
            </a:r>
            <a:r>
              <a:rPr lang="tr-TR" dirty="0"/>
              <a:t>hastalarındaki değişiklikleri tespit </a:t>
            </a:r>
            <a:r>
              <a:rPr lang="tr-TR" dirty="0" smtClean="0"/>
              <a:t>edemediğini düşündürmelidir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1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önemlisi, müdahalenin güvenliği yetersiz </a:t>
            </a:r>
            <a:r>
              <a:rPr lang="tr-TR" dirty="0" smtClean="0"/>
              <a:t>bildirildi.</a:t>
            </a:r>
            <a:endParaRPr lang="tr-TR" dirty="0" smtClean="0"/>
          </a:p>
          <a:p>
            <a:r>
              <a:rPr lang="tr-TR" dirty="0"/>
              <a:t>Çalışma koordinatörlerine göre yayın için başvuru sürecinde olan </a:t>
            </a:r>
            <a:r>
              <a:rPr lang="tr-TR" dirty="0" smtClean="0"/>
              <a:t>iki yayınlanmamış çalışma meta-analize </a:t>
            </a:r>
            <a:r>
              <a:rPr lang="tr-TR" dirty="0"/>
              <a:t>dahil </a:t>
            </a:r>
            <a:r>
              <a:rPr lang="tr-TR" dirty="0" smtClean="0"/>
              <a:t>edildi</a:t>
            </a:r>
          </a:p>
          <a:p>
            <a:r>
              <a:rPr lang="tr-TR" dirty="0"/>
              <a:t>Yayımlanmamış </a:t>
            </a:r>
            <a:r>
              <a:rPr lang="tr-TR" dirty="0" smtClean="0"/>
              <a:t>çalışmaların </a:t>
            </a:r>
            <a:r>
              <a:rPr lang="tr-TR" dirty="0"/>
              <a:t>dahil edilmesinin faydası halen tartışma </a:t>
            </a:r>
            <a:r>
              <a:rPr lang="tr-TR" dirty="0" smtClean="0"/>
              <a:t>konusudur</a:t>
            </a:r>
          </a:p>
          <a:p>
            <a:r>
              <a:rPr lang="tr-TR" dirty="0"/>
              <a:t>Bu incelemenin bir başka dezavantajı, kısmen yetersiz deneme metodolojisi raporlamasından kaynaklanmıştır ve </a:t>
            </a:r>
            <a:r>
              <a:rPr lang="tr-TR" dirty="0" err="1"/>
              <a:t>prospektif</a:t>
            </a:r>
            <a:r>
              <a:rPr lang="tr-TR" dirty="0"/>
              <a:t> araştırma yazarları, deneme raporlamasını iyileştirmeli ve yaygın olarak kabul edilen raporlama ilkelerini izlemelidir.</a:t>
            </a:r>
          </a:p>
        </p:txBody>
      </p:sp>
    </p:spTree>
    <p:extLst>
      <p:ext uri="{BB962C8B-B14F-4D97-AF65-F5344CB8AC3E}">
        <p14:creationId xmlns:p14="http://schemas.microsoft.com/office/powerpoint/2010/main" val="32256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meta-analiz, düşük FODMAP diyetinin semptomları hafifletmek ve </a:t>
            </a:r>
            <a:r>
              <a:rPr lang="tr-TR" dirty="0" err="1"/>
              <a:t>İ</a:t>
            </a:r>
            <a:r>
              <a:rPr lang="tr-TR" dirty="0" err="1" smtClean="0"/>
              <a:t>BS'li</a:t>
            </a:r>
            <a:r>
              <a:rPr lang="tr-TR" dirty="0" smtClean="0"/>
              <a:t> </a:t>
            </a:r>
            <a:r>
              <a:rPr lang="tr-TR" dirty="0"/>
              <a:t>hastaların yaşam kalitesini iyileştirmek için etkili olduğuna dair kanıtlar buldu</a:t>
            </a:r>
            <a:r>
              <a:rPr lang="tr-TR" dirty="0" smtClean="0"/>
              <a:t>.</a:t>
            </a:r>
          </a:p>
          <a:p>
            <a:r>
              <a:rPr lang="tr-TR" dirty="0"/>
              <a:t>Yine de uzun vadeli sonuçlar ve düşük FODMAP diyetlerinin güvenliği </a:t>
            </a:r>
            <a:r>
              <a:rPr lang="tr-TR" dirty="0" smtClean="0"/>
              <a:t>araştırılması gereken konular olarak kalmıştır.</a:t>
            </a:r>
          </a:p>
          <a:p>
            <a:r>
              <a:rPr lang="tr-TR" dirty="0"/>
              <a:t>Diğer yöntemlerle </a:t>
            </a:r>
            <a:r>
              <a:rPr lang="tr-TR" dirty="0" smtClean="0"/>
              <a:t>karşılaştırıldığındaki </a:t>
            </a:r>
            <a:r>
              <a:rPr lang="tr-TR" dirty="0" err="1" smtClean="0"/>
              <a:t>etkinliği,bağırsak</a:t>
            </a:r>
            <a:r>
              <a:rPr lang="tr-TR" dirty="0" smtClean="0"/>
              <a:t> </a:t>
            </a:r>
            <a:r>
              <a:rPr lang="tr-TR" dirty="0" err="1" smtClean="0"/>
              <a:t>mikrobiyotası</a:t>
            </a:r>
            <a:r>
              <a:rPr lang="tr-TR" dirty="0" smtClean="0"/>
              <a:t> ve maliyet etkinliğinde uzun </a:t>
            </a:r>
            <a:r>
              <a:rPr lang="tr-TR" dirty="0"/>
              <a:t>vadeli etkilerini değerlendirmek için ileri çalışmalar gereklidir.</a:t>
            </a:r>
          </a:p>
        </p:txBody>
      </p:sp>
    </p:spTree>
    <p:extLst>
      <p:ext uri="{BB962C8B-B14F-4D97-AF65-F5344CB8AC3E}">
        <p14:creationId xmlns:p14="http://schemas.microsoft.com/office/powerpoint/2010/main" val="3883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tr-TR" sz="4400" dirty="0"/>
          </a:p>
        </p:txBody>
      </p:sp>
      <p:pic>
        <p:nvPicPr>
          <p:cNvPr id="1026" name="Picture 2" descr="teÅekkÃ¼r eder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43" y="2053308"/>
            <a:ext cx="6941713" cy="34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dirty="0" smtClean="0"/>
              <a:t>üşük </a:t>
            </a:r>
            <a:r>
              <a:rPr lang="tr-TR" dirty="0"/>
              <a:t>FODMAP diyetinin </a:t>
            </a:r>
            <a:r>
              <a:rPr lang="tr-TR" dirty="0" smtClean="0"/>
              <a:t>etki  mekanizması, </a:t>
            </a:r>
            <a:r>
              <a:rPr lang="tr-TR" dirty="0" err="1" smtClean="0"/>
              <a:t>fermante</a:t>
            </a:r>
            <a:r>
              <a:rPr lang="tr-TR" dirty="0" smtClean="0"/>
              <a:t> yükün </a:t>
            </a:r>
            <a:r>
              <a:rPr lang="tr-TR" dirty="0"/>
              <a:t>ve sıvı hacminin azaltılmasında yatmaktadır</a:t>
            </a:r>
            <a:r>
              <a:rPr lang="tr-TR" dirty="0" smtClean="0"/>
              <a:t>.</a:t>
            </a:r>
          </a:p>
          <a:p>
            <a:r>
              <a:rPr lang="tr-TR" dirty="0"/>
              <a:t>Bu çalışmanın birincil amacı, </a:t>
            </a:r>
            <a:r>
              <a:rPr lang="tr-TR" dirty="0" err="1"/>
              <a:t>İ</a:t>
            </a:r>
            <a:r>
              <a:rPr lang="tr-TR" dirty="0" err="1" smtClean="0"/>
              <a:t>BS'li</a:t>
            </a:r>
            <a:r>
              <a:rPr lang="tr-TR" dirty="0" smtClean="0"/>
              <a:t> </a:t>
            </a:r>
            <a:r>
              <a:rPr lang="tr-TR" dirty="0"/>
              <a:t>hastalarda fonksiyonel </a:t>
            </a:r>
            <a:r>
              <a:rPr lang="tr-TR" dirty="0" smtClean="0"/>
              <a:t>Gİ </a:t>
            </a:r>
            <a:r>
              <a:rPr lang="tr-TR" dirty="0"/>
              <a:t>semptomlarının tedavisinde böyle bir diyetin etkinliğini gözden geçirmek ve meta-analiz etmektir</a:t>
            </a:r>
            <a:r>
              <a:rPr lang="tr-TR" dirty="0" smtClean="0"/>
              <a:t>.</a:t>
            </a:r>
          </a:p>
          <a:p>
            <a:r>
              <a:rPr lang="tr-TR" dirty="0"/>
              <a:t>İkincil amaç, tedavinin güvenliğini ve </a:t>
            </a:r>
            <a:r>
              <a:rPr lang="tr-TR" dirty="0" err="1"/>
              <a:t>mikrobiyom</a:t>
            </a:r>
            <a:r>
              <a:rPr lang="tr-TR" dirty="0"/>
              <a:t> üzerindeki etkisini belirlemektir.</a:t>
            </a:r>
          </a:p>
        </p:txBody>
      </p:sp>
    </p:spTree>
    <p:extLst>
      <p:ext uri="{BB962C8B-B14F-4D97-AF65-F5344CB8AC3E}">
        <p14:creationId xmlns:p14="http://schemas.microsoft.com/office/powerpoint/2010/main" val="42551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Metod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Uygunluk kriterleri:</a:t>
            </a:r>
          </a:p>
          <a:p>
            <a:pPr marL="0" indent="0">
              <a:buNone/>
            </a:pPr>
            <a:r>
              <a:rPr lang="tr-TR" dirty="0" smtClean="0"/>
              <a:t>-Çalışma </a:t>
            </a:r>
            <a:r>
              <a:rPr lang="tr-TR" dirty="0" smtClean="0"/>
              <a:t>türleri: </a:t>
            </a:r>
            <a:r>
              <a:rPr lang="tr-TR" dirty="0" err="1" smtClean="0"/>
              <a:t>Randomize</a:t>
            </a:r>
            <a:r>
              <a:rPr lang="tr-TR" dirty="0" smtClean="0"/>
              <a:t> </a:t>
            </a:r>
            <a:r>
              <a:rPr lang="tr-TR" dirty="0"/>
              <a:t>kontrollü çalışmalar (RKÇ) ve </a:t>
            </a:r>
            <a:r>
              <a:rPr lang="tr-TR" dirty="0" err="1"/>
              <a:t>randomize</a:t>
            </a:r>
            <a:r>
              <a:rPr lang="tr-TR" dirty="0"/>
              <a:t> </a:t>
            </a:r>
            <a:r>
              <a:rPr lang="tr-TR" dirty="0" smtClean="0"/>
              <a:t>çapraz çalışmalar </a:t>
            </a:r>
            <a:r>
              <a:rPr lang="tr-TR" dirty="0"/>
              <a:t>meta-analize dahil edilmeye uygun bulunmuştur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-Katılımcı </a:t>
            </a:r>
            <a:r>
              <a:rPr lang="tr-TR" dirty="0" smtClean="0"/>
              <a:t>tipleri: Roma </a:t>
            </a:r>
            <a:r>
              <a:rPr lang="tr-TR" dirty="0"/>
              <a:t>kriterleri kullanılarak teşhis </a:t>
            </a:r>
            <a:r>
              <a:rPr lang="tr-TR" dirty="0" smtClean="0"/>
              <a:t>edilen yetişkinler</a:t>
            </a:r>
            <a:r>
              <a:rPr lang="tr-TR" dirty="0"/>
              <a:t>, ergenler </a:t>
            </a:r>
            <a:r>
              <a:rPr lang="tr-TR" dirty="0" smtClean="0"/>
              <a:t>ve </a:t>
            </a:r>
            <a:r>
              <a:rPr lang="tr-TR" dirty="0" smtClean="0"/>
              <a:t>çocuklar çalışmaya </a:t>
            </a:r>
            <a:r>
              <a:rPr lang="tr-TR" dirty="0" smtClean="0"/>
              <a:t>uygun bulundu.</a:t>
            </a:r>
            <a:r>
              <a:rPr lang="tr-TR" dirty="0"/>
              <a:t> Eşlik eden fiziksel veya zihinsel bozuklukları olan katılımcıları içeren çalışmalar da dahil edilmeye </a:t>
            </a:r>
            <a:r>
              <a:rPr lang="tr-TR" dirty="0" smtClean="0"/>
              <a:t>uygun bulunmuştur.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72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Metod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Müdahale çeşitleri:</a:t>
            </a:r>
          </a:p>
          <a:p>
            <a:pPr marL="0" indent="0">
              <a:buNone/>
            </a:pPr>
            <a:r>
              <a:rPr lang="tr-TR" dirty="0" smtClean="0"/>
              <a:t>-Deneysel </a:t>
            </a:r>
            <a:r>
              <a:rPr lang="tr-TR" dirty="0"/>
              <a:t>: Düşük bir FODMAP diyetinin uygulanmasını içeren diyet müdahaleleri uygun bulunmuştur. Programın süresi ile ilgili herhangi bir kısıtlama </a:t>
            </a:r>
            <a:r>
              <a:rPr lang="tr-TR" dirty="0" err="1" smtClean="0"/>
              <a:t>yapılmamıştır.Ortak</a:t>
            </a:r>
            <a:r>
              <a:rPr lang="tr-TR" dirty="0" smtClean="0"/>
              <a:t> </a:t>
            </a:r>
            <a:r>
              <a:rPr lang="tr-TR" dirty="0"/>
              <a:t>yapılan çalışmalara izin verildi.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smtClean="0"/>
              <a:t>-</a:t>
            </a:r>
            <a:r>
              <a:rPr lang="tr-TR" dirty="0" smtClean="0"/>
              <a:t>Kontrol: </a:t>
            </a:r>
            <a:r>
              <a:rPr lang="tr-TR" dirty="0"/>
              <a:t>A</a:t>
            </a:r>
            <a:r>
              <a:rPr lang="tr-TR" dirty="0" smtClean="0"/>
              <a:t>lışılmış </a:t>
            </a:r>
            <a:r>
              <a:rPr lang="tr-TR" dirty="0"/>
              <a:t>diyet veya standart diyet müdahalesi dahil edildi.</a:t>
            </a:r>
          </a:p>
        </p:txBody>
      </p:sp>
    </p:spTree>
    <p:extLst>
      <p:ext uri="{BB962C8B-B14F-4D97-AF65-F5344CB8AC3E}">
        <p14:creationId xmlns:p14="http://schemas.microsoft.com/office/powerpoint/2010/main" val="943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Sonuç ölçütleri türleri: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Birincil Sonuçlar: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-Uygunluk için </a:t>
            </a:r>
            <a:r>
              <a:rPr lang="tr-TR" dirty="0" err="1" smtClean="0"/>
              <a:t>RKÇ'ler</a:t>
            </a:r>
            <a:r>
              <a:rPr lang="tr-TR" dirty="0" smtClean="0"/>
              <a:t> </a:t>
            </a:r>
            <a:r>
              <a:rPr lang="tr-TR" dirty="0"/>
              <a:t>en az bir birincil sonucu değerlendirmek </a:t>
            </a:r>
            <a:r>
              <a:rPr lang="tr-TR" dirty="0" smtClean="0"/>
              <a:t>zorundaydı. İBS </a:t>
            </a:r>
            <a:r>
              <a:rPr lang="tr-TR" dirty="0" smtClean="0"/>
              <a:t>semptomlarının </a:t>
            </a:r>
            <a:r>
              <a:rPr lang="tr-TR" dirty="0" smtClean="0"/>
              <a:t>ciddiyeti </a:t>
            </a:r>
            <a:r>
              <a:rPr lang="tr-TR" dirty="0" smtClean="0"/>
              <a:t>İBS</a:t>
            </a:r>
            <a:r>
              <a:rPr lang="tr-TR" dirty="0" smtClean="0"/>
              <a:t> ciddiyet </a:t>
            </a:r>
            <a:r>
              <a:rPr lang="tr-TR" dirty="0" err="1" smtClean="0"/>
              <a:t>skorlama</a:t>
            </a:r>
            <a:r>
              <a:rPr lang="tr-TR" dirty="0"/>
              <a:t> </a:t>
            </a:r>
            <a:r>
              <a:rPr lang="tr-TR" dirty="0" smtClean="0"/>
              <a:t>ölçeği</a:t>
            </a:r>
            <a:r>
              <a:rPr lang="tr-TR" dirty="0" smtClean="0"/>
              <a:t>(IBS-SSS) veya </a:t>
            </a:r>
            <a:r>
              <a:rPr lang="tr-TR" dirty="0" err="1" smtClean="0"/>
              <a:t>herhangibir</a:t>
            </a:r>
            <a:r>
              <a:rPr lang="tr-TR" dirty="0" smtClean="0"/>
              <a:t> ispatlanmış ölçekle değerlendirildi.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-Karın </a:t>
            </a:r>
            <a:r>
              <a:rPr lang="tr-TR" dirty="0" smtClean="0"/>
              <a:t>ağrısı veya </a:t>
            </a:r>
            <a:r>
              <a:rPr lang="tr-TR" dirty="0" smtClean="0"/>
              <a:t>rahatsızlık sayısal </a:t>
            </a:r>
            <a:r>
              <a:rPr lang="tr-TR" dirty="0" smtClean="0"/>
              <a:t>d</a:t>
            </a:r>
            <a:r>
              <a:rPr lang="tr-TR" dirty="0" smtClean="0"/>
              <a:t>eğerlendirme </a:t>
            </a:r>
            <a:r>
              <a:rPr lang="tr-TR" dirty="0"/>
              <a:t>ö</a:t>
            </a:r>
            <a:r>
              <a:rPr lang="tr-TR" dirty="0" smtClean="0"/>
              <a:t>lçeği ile değerlendirildi.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559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Sonuç ölçütleri türleri: </a:t>
            </a:r>
          </a:p>
          <a:p>
            <a:pPr marL="0" indent="0">
              <a:buNone/>
            </a:pPr>
            <a:r>
              <a:rPr lang="tr-TR" dirty="0" smtClean="0"/>
              <a:t>İkincil </a:t>
            </a:r>
            <a:r>
              <a:rPr lang="tr-TR" dirty="0" smtClean="0"/>
              <a:t>sonuçlar: </a:t>
            </a:r>
          </a:p>
          <a:p>
            <a:pPr marL="0" indent="0">
              <a:buNone/>
            </a:pPr>
            <a:r>
              <a:rPr lang="tr-TR" dirty="0" smtClean="0"/>
              <a:t>-Yaşam kalitesi, sağlıkla </a:t>
            </a:r>
            <a:r>
              <a:rPr lang="tr-TR" dirty="0"/>
              <a:t>i</a:t>
            </a:r>
            <a:r>
              <a:rPr lang="tr-TR" dirty="0" smtClean="0"/>
              <a:t>lgili yaşam </a:t>
            </a:r>
            <a:r>
              <a:rPr lang="tr-TR" dirty="0"/>
              <a:t>k</a:t>
            </a:r>
            <a:r>
              <a:rPr lang="tr-TR" dirty="0" smtClean="0"/>
              <a:t>alitesi </a:t>
            </a:r>
            <a:r>
              <a:rPr lang="tr-TR" dirty="0"/>
              <a:t>k</a:t>
            </a:r>
            <a:r>
              <a:rPr lang="tr-TR" dirty="0" smtClean="0"/>
              <a:t>ısa </a:t>
            </a:r>
            <a:r>
              <a:rPr lang="tr-TR" dirty="0"/>
              <a:t>f</a:t>
            </a:r>
            <a:r>
              <a:rPr lang="tr-TR" dirty="0" smtClean="0"/>
              <a:t>ormu </a:t>
            </a:r>
            <a:r>
              <a:rPr lang="tr-TR" dirty="0"/>
              <a:t>36 </a:t>
            </a:r>
            <a:r>
              <a:rPr lang="tr-TR" dirty="0" smtClean="0"/>
              <a:t>veya İ</a:t>
            </a:r>
            <a:r>
              <a:rPr lang="tr-TR" dirty="0" smtClean="0"/>
              <a:t>BS yaşam kalitesi anketi gibi genel veya hastalığa </a:t>
            </a:r>
            <a:r>
              <a:rPr lang="tr-TR" dirty="0"/>
              <a:t>özgü onaylanmış bir </a:t>
            </a:r>
            <a:r>
              <a:rPr lang="tr-TR" dirty="0" smtClean="0"/>
              <a:t>ölçekle değerlendirildi.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Anksiyete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smtClean="0"/>
              <a:t>depresyon, </a:t>
            </a:r>
            <a:r>
              <a:rPr lang="tr-TR" dirty="0"/>
              <a:t>h</a:t>
            </a:r>
            <a:r>
              <a:rPr lang="tr-TR" dirty="0" smtClean="0"/>
              <a:t>astane </a:t>
            </a:r>
            <a:r>
              <a:rPr lang="tr-TR" dirty="0" err="1"/>
              <a:t>a</a:t>
            </a:r>
            <a:r>
              <a:rPr lang="tr-TR" dirty="0" err="1" smtClean="0"/>
              <a:t>nksiyete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/>
              <a:t>d</a:t>
            </a:r>
            <a:r>
              <a:rPr lang="tr-TR" dirty="0" smtClean="0"/>
              <a:t>epresyon ölçeği(HADS) gibi herhangi bir ispatlanmış ölçekle değerlendirildi.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-Bağırsak </a:t>
            </a:r>
            <a:r>
              <a:rPr lang="tr-TR" dirty="0" err="1"/>
              <a:t>mikrobiyotasının</a:t>
            </a:r>
            <a:r>
              <a:rPr lang="tr-TR" dirty="0"/>
              <a:t> analizi ve müdahalenin </a:t>
            </a:r>
            <a:r>
              <a:rPr lang="tr-TR" dirty="0" smtClean="0"/>
              <a:t>güvenliği</a:t>
            </a:r>
            <a:r>
              <a:rPr lang="tr-TR" dirty="0"/>
              <a:t> </a:t>
            </a:r>
            <a:r>
              <a:rPr lang="tr-TR" dirty="0" smtClean="0"/>
              <a:t>y</a:t>
            </a:r>
            <a:r>
              <a:rPr lang="tr-TR" dirty="0" smtClean="0"/>
              <a:t>an </a:t>
            </a:r>
            <a:r>
              <a:rPr lang="tr-TR" dirty="0" smtClean="0"/>
              <a:t>etki gelişen  </a:t>
            </a:r>
            <a:r>
              <a:rPr lang="tr-TR" dirty="0"/>
              <a:t>hasta sayısı ile </a:t>
            </a:r>
            <a:r>
              <a:rPr lang="tr-TR" dirty="0" smtClean="0"/>
              <a:t>değerlendirildi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43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Arama metodu : </a:t>
            </a:r>
          </a:p>
          <a:p>
            <a:r>
              <a:rPr lang="tr-TR" dirty="0"/>
              <a:t>MEDLINE / </a:t>
            </a:r>
            <a:r>
              <a:rPr lang="tr-TR" dirty="0" err="1"/>
              <a:t>PubMed</a:t>
            </a:r>
            <a:r>
              <a:rPr lang="tr-TR" dirty="0"/>
              <a:t>, </a:t>
            </a:r>
            <a:r>
              <a:rPr lang="tr-TR" dirty="0" err="1"/>
              <a:t>Scopus</a:t>
            </a:r>
            <a:r>
              <a:rPr lang="tr-TR" dirty="0"/>
              <a:t> ve </a:t>
            </a:r>
            <a:r>
              <a:rPr lang="tr-TR" dirty="0" err="1"/>
              <a:t>Cochrane</a:t>
            </a:r>
            <a:r>
              <a:rPr lang="tr-TR" dirty="0"/>
              <a:t> Library </a:t>
            </a:r>
            <a:r>
              <a:rPr lang="tr-TR" dirty="0" err="1" smtClean="0"/>
              <a:t>veritabanları</a:t>
            </a:r>
            <a:r>
              <a:rPr lang="tr-TR" dirty="0" smtClean="0"/>
              <a:t> başlangıçtan 19 </a:t>
            </a:r>
            <a:r>
              <a:rPr lang="tr-TR" dirty="0"/>
              <a:t>Ocak 2017 tarihine kadar </a:t>
            </a:r>
            <a:r>
              <a:rPr lang="tr-TR" dirty="0" smtClean="0"/>
              <a:t>tarandı.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Literatür </a:t>
            </a:r>
            <a:r>
              <a:rPr lang="tr-TR" dirty="0"/>
              <a:t>taraması “FODMAP” veya “fermente edilebilir </a:t>
            </a:r>
            <a:r>
              <a:rPr lang="tr-TR" dirty="0" err="1"/>
              <a:t>oligosakaritler</a:t>
            </a:r>
            <a:r>
              <a:rPr lang="tr-TR" dirty="0"/>
              <a:t> </a:t>
            </a:r>
            <a:r>
              <a:rPr lang="tr-TR" dirty="0" err="1"/>
              <a:t>disakaritler</a:t>
            </a:r>
            <a:r>
              <a:rPr lang="tr-TR" dirty="0"/>
              <a:t> </a:t>
            </a:r>
            <a:r>
              <a:rPr lang="tr-TR" dirty="0" err="1"/>
              <a:t>monosakaritler</a:t>
            </a:r>
            <a:r>
              <a:rPr lang="tr-TR" dirty="0"/>
              <a:t> ve </a:t>
            </a:r>
            <a:r>
              <a:rPr lang="tr-TR" dirty="0" err="1"/>
              <a:t>polioller</a:t>
            </a:r>
            <a:r>
              <a:rPr lang="tr-TR" dirty="0"/>
              <a:t>” ve “</a:t>
            </a:r>
            <a:r>
              <a:rPr lang="tr-TR" dirty="0" err="1"/>
              <a:t>irritabl</a:t>
            </a:r>
            <a:r>
              <a:rPr lang="tr-TR" dirty="0"/>
              <a:t> bağırsak sendromu” </a:t>
            </a:r>
            <a:r>
              <a:rPr lang="tr-TR" dirty="0" smtClean="0"/>
              <a:t>olarak kullanılan arama </a:t>
            </a:r>
            <a:r>
              <a:rPr lang="tr-TR" dirty="0"/>
              <a:t>terimleri </a:t>
            </a:r>
            <a:r>
              <a:rPr lang="tr-TR" dirty="0" smtClean="0"/>
              <a:t>etrafında oluşturulmuştur.</a:t>
            </a:r>
          </a:p>
          <a:p>
            <a:r>
              <a:rPr lang="tr-TR" dirty="0"/>
              <a:t>Literatür taraması sırasında tespit edilen özetler tarandı ve uygunluk kriterlerini karşılayıp karşılamadıklarını belirlemek için </a:t>
            </a:r>
            <a:r>
              <a:rPr lang="tr-TR" dirty="0" smtClean="0"/>
              <a:t>potansiyel uygun </a:t>
            </a:r>
            <a:r>
              <a:rPr lang="tr-TR" dirty="0"/>
              <a:t>olan makaleler tam olarak okundu.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062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1683</Words>
  <Application>Microsoft Office PowerPoint</Application>
  <PresentationFormat>Geniş ekran</PresentationFormat>
  <Paragraphs>150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Teması</vt:lpstr>
      <vt:lpstr>PowerPoint Sunusu</vt:lpstr>
      <vt:lpstr>GİRİŞ</vt:lpstr>
      <vt:lpstr>GİRİŞ</vt:lpstr>
      <vt:lpstr>GİRİŞ</vt:lpstr>
      <vt:lpstr>Metod </vt:lpstr>
      <vt:lpstr>Metod 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Bulgular </vt:lpstr>
      <vt:lpstr>Sonuçlar: </vt:lpstr>
      <vt:lpstr>PowerPoint Sunusu</vt:lpstr>
      <vt:lpstr>Bulgular </vt:lpstr>
      <vt:lpstr>Bulgular </vt:lpstr>
      <vt:lpstr>Bulgular</vt:lpstr>
      <vt:lpstr>Bulgular </vt:lpstr>
      <vt:lpstr>Bulgular : </vt:lpstr>
      <vt:lpstr>Bulgular</vt:lpstr>
      <vt:lpstr>Bulgular</vt:lpstr>
      <vt:lpstr>Bulgular :</vt:lpstr>
      <vt:lpstr>Bulgular </vt:lpstr>
      <vt:lpstr>Tartışma : </vt:lpstr>
      <vt:lpstr>Tartışma</vt:lpstr>
      <vt:lpstr>Tartışma</vt:lpstr>
      <vt:lpstr>Tartışma</vt:lpstr>
      <vt:lpstr>Tartışma</vt:lpstr>
      <vt:lpstr>Tartışma</vt:lpstr>
      <vt:lpstr>SONUÇ: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Casper</cp:lastModifiedBy>
  <cp:revision>73</cp:revision>
  <dcterms:created xsi:type="dcterms:W3CDTF">2019-05-12T20:17:51Z</dcterms:created>
  <dcterms:modified xsi:type="dcterms:W3CDTF">2019-05-20T22:45:40Z</dcterms:modified>
</cp:coreProperties>
</file>